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tags/tag1.xml" ContentType="application/vnd.openxmlformats-officedocument.presentationml.tags+xml"/>
  <Override PartName="/ppt/notesSlides/notesSlide71.xml" ContentType="application/vnd.openxmlformats-officedocument.presentationml.notesSlide+xml"/>
  <Override PartName="/ppt/tags/tag2.xml" ContentType="application/vnd.openxmlformats-officedocument.presentationml.tags+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3"/>
  </p:notesMasterIdLst>
  <p:sldIdLst>
    <p:sldId id="412" r:id="rId2"/>
    <p:sldId id="413" r:id="rId3"/>
    <p:sldId id="260" r:id="rId4"/>
    <p:sldId id="259" r:id="rId5"/>
    <p:sldId id="318" r:id="rId6"/>
    <p:sldId id="317" r:id="rId7"/>
    <p:sldId id="258" r:id="rId8"/>
    <p:sldId id="261" r:id="rId9"/>
    <p:sldId id="571" r:id="rId10"/>
    <p:sldId id="263" r:id="rId11"/>
    <p:sldId id="567" r:id="rId12"/>
    <p:sldId id="409" r:id="rId13"/>
    <p:sldId id="410" r:id="rId14"/>
    <p:sldId id="573" r:id="rId15"/>
    <p:sldId id="416" r:id="rId16"/>
    <p:sldId id="577" r:id="rId17"/>
    <p:sldId id="574" r:id="rId18"/>
    <p:sldId id="414" r:id="rId19"/>
    <p:sldId id="575" r:id="rId20"/>
    <p:sldId id="592" r:id="rId21"/>
    <p:sldId id="576" r:id="rId22"/>
    <p:sldId id="415" r:id="rId23"/>
    <p:sldId id="582" r:id="rId24"/>
    <p:sldId id="581" r:id="rId25"/>
    <p:sldId id="511" r:id="rId26"/>
    <p:sldId id="512" r:id="rId27"/>
    <p:sldId id="513" r:id="rId28"/>
    <p:sldId id="514" r:id="rId29"/>
    <p:sldId id="515" r:id="rId30"/>
    <p:sldId id="516" r:id="rId31"/>
    <p:sldId id="517" r:id="rId32"/>
    <p:sldId id="518" r:id="rId33"/>
    <p:sldId id="563" r:id="rId34"/>
    <p:sldId id="520" r:id="rId35"/>
    <p:sldId id="521" r:id="rId36"/>
    <p:sldId id="564" r:id="rId37"/>
    <p:sldId id="525" r:id="rId38"/>
    <p:sldId id="526" r:id="rId39"/>
    <p:sldId id="527" r:id="rId40"/>
    <p:sldId id="528" r:id="rId41"/>
    <p:sldId id="529" r:id="rId42"/>
    <p:sldId id="531" r:id="rId43"/>
    <p:sldId id="530" r:id="rId44"/>
    <p:sldId id="532" r:id="rId45"/>
    <p:sldId id="566" r:id="rId46"/>
    <p:sldId id="533" r:id="rId47"/>
    <p:sldId id="534" r:id="rId48"/>
    <p:sldId id="565" r:id="rId49"/>
    <p:sldId id="535" r:id="rId50"/>
    <p:sldId id="536" r:id="rId51"/>
    <p:sldId id="537" r:id="rId52"/>
    <p:sldId id="538" r:id="rId53"/>
    <p:sldId id="539" r:id="rId54"/>
    <p:sldId id="540" r:id="rId55"/>
    <p:sldId id="541" r:id="rId56"/>
    <p:sldId id="542" r:id="rId57"/>
    <p:sldId id="543" r:id="rId58"/>
    <p:sldId id="544" r:id="rId59"/>
    <p:sldId id="545" r:id="rId60"/>
    <p:sldId id="546" r:id="rId61"/>
    <p:sldId id="547" r:id="rId62"/>
    <p:sldId id="552" r:id="rId63"/>
    <p:sldId id="593" r:id="rId64"/>
    <p:sldId id="579" r:id="rId65"/>
    <p:sldId id="568" r:id="rId66"/>
    <p:sldId id="580" r:id="rId67"/>
    <p:sldId id="267" r:id="rId68"/>
    <p:sldId id="273" r:id="rId69"/>
    <p:sldId id="268" r:id="rId70"/>
    <p:sldId id="269" r:id="rId71"/>
    <p:sldId id="418" r:id="rId72"/>
    <p:sldId id="271" r:id="rId73"/>
    <p:sldId id="419" r:id="rId74"/>
    <p:sldId id="548" r:id="rId75"/>
    <p:sldId id="550" r:id="rId76"/>
    <p:sldId id="549" r:id="rId77"/>
    <p:sldId id="569" r:id="rId78"/>
    <p:sldId id="555" r:id="rId79"/>
    <p:sldId id="556" r:id="rId80"/>
    <p:sldId id="553" r:id="rId81"/>
    <p:sldId id="559" r:id="rId82"/>
    <p:sldId id="560" r:id="rId83"/>
    <p:sldId id="551" r:id="rId84"/>
    <p:sldId id="561" r:id="rId85"/>
    <p:sldId id="507" r:id="rId86"/>
    <p:sldId id="583" r:id="rId87"/>
    <p:sldId id="584" r:id="rId88"/>
    <p:sldId id="585" r:id="rId89"/>
    <p:sldId id="586" r:id="rId90"/>
    <p:sldId id="587" r:id="rId91"/>
    <p:sldId id="480" r:id="rId92"/>
    <p:sldId id="481" r:id="rId93"/>
    <p:sldId id="482" r:id="rId94"/>
    <p:sldId id="483" r:id="rId95"/>
    <p:sldId id="484" r:id="rId96"/>
    <p:sldId id="485" r:id="rId97"/>
    <p:sldId id="486" r:id="rId98"/>
    <p:sldId id="487" r:id="rId99"/>
    <p:sldId id="491" r:id="rId100"/>
    <p:sldId id="492" r:id="rId101"/>
    <p:sldId id="493" r:id="rId102"/>
    <p:sldId id="494" r:id="rId103"/>
    <p:sldId id="495" r:id="rId104"/>
    <p:sldId id="496" r:id="rId105"/>
    <p:sldId id="508" r:id="rId106"/>
    <p:sldId id="497" r:id="rId107"/>
    <p:sldId id="498" r:id="rId108"/>
    <p:sldId id="588" r:id="rId109"/>
    <p:sldId id="591" r:id="rId110"/>
    <p:sldId id="590" r:id="rId111"/>
    <p:sldId id="499" r:id="rId112"/>
  </p:sldIdLst>
  <p:sldSz cx="12192000" cy="6858000"/>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1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slem, Felicia K@DOT" initials="HFK" lastIdx="5" clrIdx="0">
    <p:extLst>
      <p:ext uri="{19B8F6BF-5375-455C-9EA6-DF929625EA0E}">
        <p15:presenceInfo xmlns:p15="http://schemas.microsoft.com/office/powerpoint/2012/main" userId="S-1-5-21-3697733453-1562081657-700838642-1226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98E0"/>
    <a:srgbClr val="9999FF"/>
    <a:srgbClr val="395B1F"/>
    <a:srgbClr val="336600"/>
    <a:srgbClr val="008000"/>
    <a:srgbClr val="537C17"/>
    <a:srgbClr val="2F76B7"/>
    <a:srgbClr val="0099CC"/>
    <a:srgbClr val="255F93"/>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96" autoAdjust="0"/>
    <p:restoredTop sz="84703" autoAdjust="0"/>
  </p:normalViewPr>
  <p:slideViewPr>
    <p:cSldViewPr snapToGrid="0" showGuides="1">
      <p:cViewPr varScale="1">
        <p:scale>
          <a:sx n="89" d="100"/>
          <a:sy n="89" d="100"/>
        </p:scale>
        <p:origin x="228" y="96"/>
      </p:cViewPr>
      <p:guideLst>
        <p:guide orient="horz" pos="2160"/>
        <p:guide pos="3816"/>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heme" Target="theme/theme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notesMaster" Target="notesMasters/notesMaster1.xml"/><Relationship Id="rId118"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commentAuthors" Target="commentAuthor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8CB235-6ACD-455E-A5A2-CA63FB928E9A}"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en-US"/>
        </a:p>
      </dgm:t>
    </dgm:pt>
    <dgm:pt modelId="{8542AB2A-3D16-4F34-9A43-123D206EA53B}">
      <dgm:prSet phldrT="[Text]" custT="1"/>
      <dgm:spPr>
        <a:xfrm>
          <a:off x="3180368" y="143150"/>
          <a:ext cx="2298656" cy="851319"/>
        </a:xfrm>
        <a:solidFill>
          <a:srgbClr val="395B1F">
            <a:alpha val="89804"/>
          </a:srgbClr>
        </a:solidFill>
        <a:ln w="12700" cap="flat" cmpd="sng" algn="ctr">
          <a:solidFill>
            <a:srgbClr val="BBE0E3">
              <a:hueOff val="0"/>
              <a:satOff val="0"/>
              <a:lumOff val="0"/>
              <a:alphaOff val="0"/>
            </a:srgbClr>
          </a:solidFill>
          <a:prstDash val="solid"/>
          <a:miter lim="800000"/>
        </a:ln>
        <a:effectLst/>
      </dgm:spPr>
      <dgm:t>
        <a:bodyPr/>
        <a:lstStyle/>
        <a:p>
          <a:r>
            <a:rPr lang="en-US" sz="1400" b="1" dirty="0" smtClean="0">
              <a:solidFill>
                <a:schemeClr val="bg1"/>
              </a:solidFill>
              <a:latin typeface="Calibri" panose="020F0502020204030204" pitchFamily="34" charset="0"/>
              <a:ea typeface="+mn-ea"/>
              <a:cs typeface="Calibri" panose="020F0502020204030204" pitchFamily="34" charset="0"/>
            </a:rPr>
            <a:t>Mark Samuelson</a:t>
          </a:r>
          <a:r>
            <a:rPr lang="en-US" sz="1400" dirty="0" smtClean="0">
              <a:solidFill>
                <a:schemeClr val="bg1"/>
              </a:solidFill>
              <a:latin typeface="Calibri" panose="020F0502020204030204" pitchFamily="34" charset="0"/>
              <a:ea typeface="+mn-ea"/>
              <a:cs typeface="Calibri" panose="020F0502020204030204" pitchFamily="34" charset="0"/>
            </a:rPr>
            <a:t> </a:t>
          </a:r>
        </a:p>
        <a:p>
          <a:r>
            <a:rPr lang="en-US" sz="1400" b="1" dirty="0" smtClean="0">
              <a:solidFill>
                <a:schemeClr val="bg1"/>
              </a:solidFill>
              <a:latin typeface="Calibri" panose="020F0502020204030204" pitchFamily="34" charset="0"/>
              <a:ea typeface="+mn-ea"/>
              <a:cs typeface="Calibri" panose="020F0502020204030204" pitchFamily="34" charset="0"/>
            </a:rPr>
            <a:t>Asst. Division Chief</a:t>
          </a:r>
          <a:r>
            <a:rPr lang="en-US" sz="1400" dirty="0" smtClean="0">
              <a:solidFill>
                <a:schemeClr val="bg1"/>
              </a:solidFill>
              <a:latin typeface="Calibri" panose="020F0502020204030204" pitchFamily="34" charset="0"/>
              <a:ea typeface="+mn-ea"/>
              <a:cs typeface="Calibri" panose="020F0502020204030204" pitchFamily="34" charset="0"/>
            </a:rPr>
            <a:t> </a:t>
          </a:r>
        </a:p>
      </dgm:t>
    </dgm:pt>
    <dgm:pt modelId="{C5B70200-5F61-4FB8-922A-01334AA23A29}" type="parTrans" cxnId="{AC03EAD7-6B8D-418C-880A-D84E8775616E}">
      <dgm:prSet/>
      <dgm:spPr/>
      <dgm:t>
        <a:bodyPr/>
        <a:lstStyle/>
        <a:p>
          <a:endParaRPr lang="en-US"/>
        </a:p>
      </dgm:t>
    </dgm:pt>
    <dgm:pt modelId="{96CB6AFC-B59E-4DA7-90B8-9F298D7CB522}" type="sibTrans" cxnId="{AC03EAD7-6B8D-418C-880A-D84E8775616E}">
      <dgm:prSet/>
      <dgm:spPr/>
      <dgm:t>
        <a:bodyPr/>
        <a:lstStyle/>
        <a:p>
          <a:endParaRPr lang="en-US"/>
        </a:p>
      </dgm:t>
    </dgm:pt>
    <dgm:pt modelId="{B0091FD3-D304-4A22-98F4-55AA44CED7BB}">
      <dgm:prSet phldrT="[Text]" custT="1"/>
      <dgm:spPr>
        <a:xfrm>
          <a:off x="3091261" y="1384378"/>
          <a:ext cx="2476254" cy="851319"/>
        </a:xfrm>
        <a:solidFill>
          <a:srgbClr val="395B1F">
            <a:alpha val="90000"/>
          </a:srgbClr>
        </a:solidFill>
        <a:ln w="12700" cap="flat" cmpd="sng" algn="ctr">
          <a:solidFill>
            <a:srgbClr val="BBE0E3">
              <a:hueOff val="0"/>
              <a:satOff val="0"/>
              <a:lumOff val="0"/>
              <a:alphaOff val="0"/>
            </a:srgbClr>
          </a:solidFill>
          <a:prstDash val="solid"/>
          <a:miter lim="800000"/>
        </a:ln>
        <a:effectLst/>
      </dgm:spPr>
      <dgm:t>
        <a:bodyPr/>
        <a:lstStyle/>
        <a:p>
          <a:r>
            <a:rPr lang="en-US" sz="1400" b="1" dirty="0" smtClean="0">
              <a:solidFill>
                <a:schemeClr val="bg1"/>
              </a:solidFill>
              <a:latin typeface="Calibri" panose="020F0502020204030204" pitchFamily="34" charset="0"/>
              <a:ea typeface="+mn-ea"/>
              <a:cs typeface="Times New Roman" panose="02020603050405020304" pitchFamily="18" charset="0"/>
            </a:rPr>
            <a:t>Kamal </a:t>
          </a:r>
          <a:r>
            <a:rPr lang="en-US" sz="1400" b="1" dirty="0" err="1" smtClean="0">
              <a:solidFill>
                <a:schemeClr val="bg1"/>
              </a:solidFill>
              <a:latin typeface="Calibri" panose="020F0502020204030204" pitchFamily="34" charset="0"/>
              <a:ea typeface="+mn-ea"/>
              <a:cs typeface="Times New Roman" panose="02020603050405020304" pitchFamily="18" charset="0"/>
            </a:rPr>
            <a:t>Sah</a:t>
          </a:r>
          <a:endParaRPr lang="en-US" sz="1400" b="1" dirty="0" smtClean="0">
            <a:solidFill>
              <a:schemeClr val="bg1"/>
            </a:solidFill>
            <a:latin typeface="Calibri" panose="020F0502020204030204" pitchFamily="34" charset="0"/>
            <a:ea typeface="+mn-ea"/>
            <a:cs typeface="Times New Roman" panose="02020603050405020304" pitchFamily="18" charset="0"/>
          </a:endParaRPr>
        </a:p>
        <a:p>
          <a:r>
            <a:rPr lang="en-US" sz="1400" b="1" dirty="0" smtClean="0">
              <a:solidFill>
                <a:schemeClr val="bg1"/>
              </a:solidFill>
              <a:latin typeface="Calibri" panose="020F0502020204030204" pitchFamily="34" charset="0"/>
              <a:ea typeface="+mn-ea"/>
              <a:cs typeface="Times New Roman" panose="02020603050405020304" pitchFamily="18" charset="0"/>
            </a:rPr>
            <a:t>Chief (Acting) </a:t>
          </a:r>
        </a:p>
        <a:p>
          <a:r>
            <a:rPr lang="en-US" sz="1400" dirty="0" smtClean="0">
              <a:solidFill>
                <a:schemeClr val="bg1"/>
              </a:solidFill>
              <a:latin typeface="Calibri" panose="020F0502020204030204" pitchFamily="34" charset="0"/>
              <a:ea typeface="+mn-ea"/>
              <a:cs typeface="Times New Roman" panose="02020603050405020304" pitchFamily="18" charset="0"/>
            </a:rPr>
            <a:t>Office of Guidance &amp; Oversight</a:t>
          </a:r>
          <a:endParaRPr lang="en-US" sz="1400" dirty="0">
            <a:solidFill>
              <a:schemeClr val="bg1"/>
            </a:solidFill>
            <a:latin typeface="Calibri" panose="020F0502020204030204" pitchFamily="34" charset="0"/>
            <a:ea typeface="+mn-ea"/>
            <a:cs typeface="+mn-cs"/>
          </a:endParaRPr>
        </a:p>
      </dgm:t>
    </dgm:pt>
    <dgm:pt modelId="{0058BB83-5664-400F-8BD1-18D62B5FFC22}" type="parTrans" cxnId="{C15D7090-B49A-49B6-A07A-20DA4ED0ADD7}">
      <dgm:prSet/>
      <dgm:spPr>
        <a:xfrm>
          <a:off x="4134706" y="852955"/>
          <a:ext cx="91440" cy="389908"/>
        </a:xfrm>
        <a:noFill/>
        <a:ln w="12700" cap="flat" cmpd="sng" algn="ctr">
          <a:solidFill>
            <a:srgbClr val="BBE0E3">
              <a:shade val="60000"/>
              <a:hueOff val="0"/>
              <a:satOff val="0"/>
              <a:lumOff val="0"/>
              <a:alphaOff val="0"/>
            </a:srgbClr>
          </a:solidFill>
          <a:prstDash val="solid"/>
          <a:miter lim="800000"/>
        </a:ln>
        <a:effectLst/>
      </dgm:spPr>
      <dgm:t>
        <a:bodyPr/>
        <a:lstStyle/>
        <a:p>
          <a:endParaRPr lang="en-US"/>
        </a:p>
      </dgm:t>
    </dgm:pt>
    <dgm:pt modelId="{118FE46C-43AF-4C66-9BBD-6B1BD2379126}" type="sibTrans" cxnId="{C15D7090-B49A-49B6-A07A-20DA4ED0ADD7}">
      <dgm:prSet/>
      <dgm:spPr/>
      <dgm:t>
        <a:bodyPr/>
        <a:lstStyle/>
        <a:p>
          <a:endParaRPr lang="en-US"/>
        </a:p>
      </dgm:t>
    </dgm:pt>
    <dgm:pt modelId="{AF9BE9CF-5EA1-4E55-93C4-7A1EA4C70C9F}">
      <dgm:prSet phldrT="[Text]" custT="1"/>
      <dgm:spPr>
        <a:xfrm>
          <a:off x="3181816" y="2625607"/>
          <a:ext cx="2295144" cy="851319"/>
        </a:xfrm>
        <a:solidFill>
          <a:srgbClr val="395B1F">
            <a:alpha val="90000"/>
          </a:srgbClr>
        </a:solidFill>
        <a:ln w="12700" cap="flat" cmpd="sng" algn="ctr">
          <a:solidFill>
            <a:srgbClr val="BBE0E3">
              <a:hueOff val="0"/>
              <a:satOff val="0"/>
              <a:lumOff val="0"/>
              <a:alphaOff val="0"/>
            </a:srgbClr>
          </a:solidFill>
          <a:prstDash val="solid"/>
          <a:miter lim="800000"/>
        </a:ln>
        <a:effectLst/>
      </dgm:spPr>
      <dgm:t>
        <a:bodyPr/>
        <a:lstStyle/>
        <a:p>
          <a:pPr>
            <a:spcAft>
              <a:spcPct val="35000"/>
            </a:spcAft>
          </a:pPr>
          <a:r>
            <a:rPr lang="en-US" sz="1400" b="1" dirty="0" smtClean="0">
              <a:solidFill>
                <a:schemeClr val="bg1"/>
              </a:solidFill>
              <a:latin typeface="Calibri" panose="020F0502020204030204" pitchFamily="34" charset="0"/>
              <a:ea typeface="+mn-ea"/>
              <a:cs typeface="Calibri" panose="020F0502020204030204" pitchFamily="34" charset="0"/>
            </a:rPr>
            <a:t>Felicia </a:t>
          </a:r>
          <a:r>
            <a:rPr lang="en-US" sz="1400" b="1" dirty="0" err="1" smtClean="0">
              <a:solidFill>
                <a:schemeClr val="bg1"/>
              </a:solidFill>
              <a:latin typeface="Calibri" panose="020F0502020204030204" pitchFamily="34" charset="0"/>
              <a:ea typeface="+mn-ea"/>
              <a:cs typeface="Calibri" panose="020F0502020204030204" pitchFamily="34" charset="0"/>
            </a:rPr>
            <a:t>Haslem</a:t>
          </a:r>
          <a:r>
            <a:rPr lang="en-US" sz="1400" b="1" dirty="0" smtClean="0">
              <a:solidFill>
                <a:schemeClr val="bg1"/>
              </a:solidFill>
              <a:latin typeface="Calibri" panose="020F0502020204030204" pitchFamily="34" charset="0"/>
              <a:ea typeface="+mn-ea"/>
              <a:cs typeface="Calibri" panose="020F0502020204030204" pitchFamily="34" charset="0"/>
            </a:rPr>
            <a:t> </a:t>
          </a:r>
        </a:p>
        <a:p>
          <a:pPr>
            <a:spcAft>
              <a:spcPts val="0"/>
            </a:spcAft>
          </a:pPr>
          <a:r>
            <a:rPr lang="en-US" sz="1200" dirty="0" smtClean="0">
              <a:solidFill>
                <a:schemeClr val="bg1"/>
              </a:solidFill>
              <a:latin typeface="Calibri" panose="020F0502020204030204" pitchFamily="34" charset="0"/>
              <a:ea typeface="+mn-ea"/>
              <a:cs typeface="Calibri" panose="020F0502020204030204" pitchFamily="34" charset="0"/>
            </a:rPr>
            <a:t>A&amp;E Oversight </a:t>
          </a:r>
        </a:p>
        <a:p>
          <a:pPr>
            <a:spcAft>
              <a:spcPts val="0"/>
            </a:spcAft>
          </a:pPr>
          <a:r>
            <a:rPr lang="en-US" sz="1200" dirty="0" smtClean="0">
              <a:solidFill>
                <a:schemeClr val="bg1"/>
              </a:solidFill>
              <a:latin typeface="Calibri" panose="020F0502020204030204" pitchFamily="34" charset="0"/>
              <a:ea typeface="+mn-ea"/>
              <a:cs typeface="Calibri" panose="020F0502020204030204" pitchFamily="34" charset="0"/>
            </a:rPr>
            <a:t>Program Manager / D12</a:t>
          </a:r>
          <a:endParaRPr lang="en-US" sz="1200" dirty="0">
            <a:solidFill>
              <a:schemeClr val="bg1"/>
            </a:solidFill>
            <a:latin typeface="Calibri" panose="020F0502020204030204" pitchFamily="34" charset="0"/>
            <a:ea typeface="+mn-ea"/>
            <a:cs typeface="Calibri" panose="020F0502020204030204" pitchFamily="34" charset="0"/>
          </a:endParaRPr>
        </a:p>
      </dgm:t>
    </dgm:pt>
    <dgm:pt modelId="{E6250F26-485F-4020-8B1F-8055B230C3AE}" type="parTrans" cxnId="{3242CAC9-7893-40F2-8E50-F0FBC8EB442D}">
      <dgm:prSet/>
      <dgm:spPr>
        <a:xfrm>
          <a:off x="4134706" y="2094183"/>
          <a:ext cx="91440" cy="389908"/>
        </a:xfrm>
        <a:noFill/>
        <a:ln w="12700" cap="flat" cmpd="sng" algn="ctr">
          <a:solidFill>
            <a:srgbClr val="BBE0E3">
              <a:shade val="80000"/>
              <a:hueOff val="0"/>
              <a:satOff val="0"/>
              <a:lumOff val="0"/>
              <a:alphaOff val="0"/>
            </a:srgbClr>
          </a:solidFill>
          <a:prstDash val="solid"/>
          <a:miter lim="800000"/>
        </a:ln>
        <a:effectLst/>
      </dgm:spPr>
      <dgm:t>
        <a:bodyPr/>
        <a:lstStyle/>
        <a:p>
          <a:endParaRPr lang="en-US"/>
        </a:p>
      </dgm:t>
    </dgm:pt>
    <dgm:pt modelId="{A7805A93-851C-4A67-AA17-897D6D8BA717}" type="sibTrans" cxnId="{3242CAC9-7893-40F2-8E50-F0FBC8EB442D}">
      <dgm:prSet/>
      <dgm:spPr/>
      <dgm:t>
        <a:bodyPr/>
        <a:lstStyle/>
        <a:p>
          <a:endParaRPr lang="en-US"/>
        </a:p>
      </dgm:t>
    </dgm:pt>
    <dgm:pt modelId="{0F7F6EDA-9D86-4C9C-9687-BF9624867B11}">
      <dgm:prSet custT="1"/>
      <dgm:spPr>
        <a:xfrm>
          <a:off x="845864" y="3866835"/>
          <a:ext cx="1340660" cy="851319"/>
        </a:xfrm>
        <a:solidFill>
          <a:srgbClr val="395B1F">
            <a:alpha val="90000"/>
          </a:srgbClr>
        </a:solidFill>
        <a:ln w="12700" cap="flat" cmpd="sng" algn="ctr">
          <a:solidFill>
            <a:srgbClr val="BBE0E3">
              <a:hueOff val="0"/>
              <a:satOff val="0"/>
              <a:lumOff val="0"/>
              <a:alphaOff val="0"/>
            </a:srgbClr>
          </a:solidFill>
          <a:prstDash val="solid"/>
          <a:miter lim="800000"/>
        </a:ln>
        <a:effectLst/>
      </dgm:spPr>
      <dgm:t>
        <a:bodyPr/>
        <a:lstStyle/>
        <a:p>
          <a:r>
            <a:rPr lang="en-US" sz="1400" b="1" dirty="0" smtClean="0">
              <a:solidFill>
                <a:schemeClr val="bg1"/>
              </a:solidFill>
              <a:latin typeface="Calibri" panose="020F0502020204030204" pitchFamily="34" charset="0"/>
              <a:ea typeface="+mn-ea"/>
              <a:cs typeface="Calibri" panose="020F0502020204030204" pitchFamily="34" charset="0"/>
            </a:rPr>
            <a:t>Quang Nguyen</a:t>
          </a:r>
        </a:p>
        <a:p>
          <a:r>
            <a:rPr lang="en-US" sz="1400" dirty="0" smtClean="0">
              <a:solidFill>
                <a:schemeClr val="bg1"/>
              </a:solidFill>
              <a:latin typeface="Calibri" panose="020F0502020204030204" pitchFamily="34" charset="0"/>
              <a:ea typeface="+mn-ea"/>
              <a:cs typeface="Calibri" panose="020F0502020204030204" pitchFamily="34" charset="0"/>
            </a:rPr>
            <a:t>Districts </a:t>
          </a:r>
        </a:p>
        <a:p>
          <a:r>
            <a:rPr lang="en-US" sz="1400" dirty="0" smtClean="0">
              <a:solidFill>
                <a:schemeClr val="bg1"/>
              </a:solidFill>
              <a:latin typeface="Calibri" panose="020F0502020204030204" pitchFamily="34" charset="0"/>
              <a:ea typeface="+mn-ea"/>
              <a:cs typeface="Calibri" panose="020F0502020204030204" pitchFamily="34" charset="0"/>
            </a:rPr>
            <a:t>1, 2, 3, 4</a:t>
          </a:r>
          <a:endParaRPr lang="en-US" sz="1400" dirty="0">
            <a:solidFill>
              <a:schemeClr val="bg1"/>
            </a:solidFill>
            <a:latin typeface="Calibri" panose="020F0502020204030204" pitchFamily="34" charset="0"/>
            <a:ea typeface="+mn-ea"/>
            <a:cs typeface="Calibri" panose="020F0502020204030204" pitchFamily="34" charset="0"/>
          </a:endParaRPr>
        </a:p>
      </dgm:t>
    </dgm:pt>
    <dgm:pt modelId="{AB9AE14A-875B-439F-8E36-DA0E3709AE54}" type="parTrans" cxnId="{B13B6F02-7B6C-45AD-A7A3-14CCA09603F3}">
      <dgm:prSet/>
      <dgm:spPr>
        <a:xfrm>
          <a:off x="1367232" y="3335412"/>
          <a:ext cx="2813193" cy="389908"/>
        </a:xfrm>
        <a:noFill/>
        <a:ln w="12700" cap="flat" cmpd="sng" algn="ctr">
          <a:solidFill>
            <a:srgbClr val="BBE0E3">
              <a:shade val="80000"/>
              <a:hueOff val="0"/>
              <a:satOff val="0"/>
              <a:lumOff val="0"/>
              <a:alphaOff val="0"/>
            </a:srgbClr>
          </a:solidFill>
          <a:prstDash val="solid"/>
          <a:miter lim="800000"/>
        </a:ln>
        <a:effectLst/>
      </dgm:spPr>
      <dgm:t>
        <a:bodyPr/>
        <a:lstStyle/>
        <a:p>
          <a:endParaRPr lang="en-US"/>
        </a:p>
      </dgm:t>
    </dgm:pt>
    <dgm:pt modelId="{90534CA0-DE7C-459C-8CFD-5AB878898619}" type="sibTrans" cxnId="{B13B6F02-7B6C-45AD-A7A3-14CCA09603F3}">
      <dgm:prSet/>
      <dgm:spPr/>
      <dgm:t>
        <a:bodyPr/>
        <a:lstStyle/>
        <a:p>
          <a:endParaRPr lang="en-US"/>
        </a:p>
      </dgm:t>
    </dgm:pt>
    <dgm:pt modelId="{95005142-9FA3-49B4-8354-4E82912B51FE}">
      <dgm:prSet custT="1"/>
      <dgm:spPr>
        <a:xfrm>
          <a:off x="2484450" y="3866835"/>
          <a:ext cx="1340660" cy="851319"/>
        </a:xfrm>
        <a:solidFill>
          <a:srgbClr val="395B1F">
            <a:alpha val="90000"/>
          </a:srgbClr>
        </a:solidFill>
        <a:ln w="12700" cap="flat" cmpd="sng" algn="ctr">
          <a:solidFill>
            <a:srgbClr val="BBE0E3">
              <a:hueOff val="0"/>
              <a:satOff val="0"/>
              <a:lumOff val="0"/>
              <a:alphaOff val="0"/>
            </a:srgbClr>
          </a:solidFill>
          <a:prstDash val="solid"/>
          <a:miter lim="800000"/>
        </a:ln>
        <a:effectLst/>
      </dgm:spPr>
      <dgm:t>
        <a:bodyPr/>
        <a:lstStyle/>
        <a:p>
          <a:r>
            <a:rPr lang="en-US" sz="1400" b="1" dirty="0" smtClean="0">
              <a:solidFill>
                <a:schemeClr val="bg1"/>
              </a:solidFill>
              <a:latin typeface="Calibri" panose="020F0502020204030204" pitchFamily="34" charset="0"/>
              <a:cs typeface="Calibri" panose="020F0502020204030204" pitchFamily="34" charset="0"/>
            </a:rPr>
            <a:t>Carol Green </a:t>
          </a:r>
          <a:r>
            <a:rPr lang="en-US" sz="1400" dirty="0" smtClean="0">
              <a:solidFill>
                <a:schemeClr val="bg1"/>
              </a:solidFill>
              <a:latin typeface="Calibri" panose="020F0502020204030204" pitchFamily="34" charset="0"/>
              <a:ea typeface="+mn-ea"/>
              <a:cs typeface="Calibri" panose="020F0502020204030204" pitchFamily="34" charset="0"/>
            </a:rPr>
            <a:t>Districts</a:t>
          </a:r>
        </a:p>
        <a:p>
          <a:r>
            <a:rPr lang="en-US" sz="1400" dirty="0" smtClean="0">
              <a:solidFill>
                <a:schemeClr val="bg1"/>
              </a:solidFill>
              <a:latin typeface="Calibri" panose="020F0502020204030204" pitchFamily="34" charset="0"/>
              <a:ea typeface="+mn-ea"/>
              <a:cs typeface="Calibri" panose="020F0502020204030204" pitchFamily="34" charset="0"/>
            </a:rPr>
            <a:t>6, 8, 9, 10 </a:t>
          </a:r>
          <a:endParaRPr lang="en-US" sz="1400" dirty="0">
            <a:solidFill>
              <a:schemeClr val="bg1"/>
            </a:solidFill>
            <a:latin typeface="Calibri" panose="020F0502020204030204" pitchFamily="34" charset="0"/>
            <a:ea typeface="+mn-ea"/>
            <a:cs typeface="Calibri" panose="020F0502020204030204" pitchFamily="34" charset="0"/>
          </a:endParaRPr>
        </a:p>
      </dgm:t>
    </dgm:pt>
    <dgm:pt modelId="{4EE1C3E3-C73C-4BA7-B6C1-7C0A98B82509}" type="parTrans" cxnId="{C40A62C6-6BBF-47EF-B596-2A26C3251415}">
      <dgm:prSet/>
      <dgm:spPr>
        <a:xfrm>
          <a:off x="3005818" y="3335412"/>
          <a:ext cx="1174608" cy="389908"/>
        </a:xfrm>
        <a:noFill/>
        <a:ln w="12700" cap="flat" cmpd="sng" algn="ctr">
          <a:solidFill>
            <a:srgbClr val="BBE0E3">
              <a:shade val="80000"/>
              <a:hueOff val="0"/>
              <a:satOff val="0"/>
              <a:lumOff val="0"/>
              <a:alphaOff val="0"/>
            </a:srgbClr>
          </a:solidFill>
          <a:prstDash val="solid"/>
          <a:miter lim="800000"/>
        </a:ln>
        <a:effectLst/>
      </dgm:spPr>
      <dgm:t>
        <a:bodyPr/>
        <a:lstStyle/>
        <a:p>
          <a:endParaRPr lang="en-US"/>
        </a:p>
      </dgm:t>
    </dgm:pt>
    <dgm:pt modelId="{0BA344D6-8406-46AA-AA23-60E91B04D7C5}" type="sibTrans" cxnId="{C40A62C6-6BBF-47EF-B596-2A26C3251415}">
      <dgm:prSet/>
      <dgm:spPr/>
      <dgm:t>
        <a:bodyPr/>
        <a:lstStyle/>
        <a:p>
          <a:endParaRPr lang="en-US"/>
        </a:p>
      </dgm:t>
    </dgm:pt>
    <dgm:pt modelId="{1466B095-D9F3-4A72-A50B-55252C399F89}">
      <dgm:prSet custT="1"/>
      <dgm:spPr>
        <a:xfrm>
          <a:off x="4123035" y="3866835"/>
          <a:ext cx="1640057" cy="851319"/>
        </a:xfrm>
        <a:solidFill>
          <a:srgbClr val="395B1F">
            <a:alpha val="90000"/>
          </a:srgbClr>
        </a:solidFill>
        <a:ln w="12700" cap="flat" cmpd="sng" algn="ctr">
          <a:solidFill>
            <a:srgbClr val="BBE0E3">
              <a:hueOff val="0"/>
              <a:satOff val="0"/>
              <a:lumOff val="0"/>
              <a:alphaOff val="0"/>
            </a:srgbClr>
          </a:solidFill>
          <a:prstDash val="solid"/>
          <a:miter lim="800000"/>
        </a:ln>
        <a:effectLst/>
      </dgm:spPr>
      <dgm:t>
        <a:bodyPr/>
        <a:lstStyle/>
        <a:p>
          <a:r>
            <a:rPr lang="en-US" sz="1400" b="1" dirty="0" smtClean="0">
              <a:solidFill>
                <a:schemeClr val="bg1"/>
              </a:solidFill>
              <a:latin typeface="Calibri" panose="020F0502020204030204" pitchFamily="34" charset="0"/>
              <a:ea typeface="+mn-ea"/>
              <a:cs typeface="Calibri" panose="020F0502020204030204" pitchFamily="34" charset="0"/>
            </a:rPr>
            <a:t>Vacant</a:t>
          </a:r>
        </a:p>
        <a:p>
          <a:r>
            <a:rPr lang="en-US" sz="1400" dirty="0" smtClean="0">
              <a:solidFill>
                <a:schemeClr val="bg1"/>
              </a:solidFill>
              <a:latin typeface="Calibri" panose="020F0502020204030204" pitchFamily="34" charset="0"/>
              <a:ea typeface="+mn-ea"/>
              <a:cs typeface="Calibri" panose="020F0502020204030204" pitchFamily="34" charset="0"/>
            </a:rPr>
            <a:t> </a:t>
          </a:r>
          <a:endParaRPr lang="en-US" sz="1400" dirty="0">
            <a:solidFill>
              <a:schemeClr val="bg1"/>
            </a:solidFill>
            <a:latin typeface="Calibri" panose="020F0502020204030204" pitchFamily="34" charset="0"/>
            <a:ea typeface="+mn-ea"/>
            <a:cs typeface="Calibri" panose="020F0502020204030204" pitchFamily="34" charset="0"/>
          </a:endParaRPr>
        </a:p>
      </dgm:t>
    </dgm:pt>
    <dgm:pt modelId="{5A21FF7B-1BEA-4317-BF36-F9963FA02C17}" type="parTrans" cxnId="{E68208AC-22AD-4104-BC9A-1410EF8E544B}">
      <dgm:prSet/>
      <dgm:spPr>
        <a:xfrm>
          <a:off x="4180426" y="3335412"/>
          <a:ext cx="613675" cy="389908"/>
        </a:xfrm>
        <a:noFill/>
        <a:ln w="12700" cap="flat" cmpd="sng" algn="ctr">
          <a:solidFill>
            <a:srgbClr val="BBE0E3">
              <a:shade val="80000"/>
              <a:hueOff val="0"/>
              <a:satOff val="0"/>
              <a:lumOff val="0"/>
              <a:alphaOff val="0"/>
            </a:srgbClr>
          </a:solidFill>
          <a:prstDash val="solid"/>
          <a:miter lim="800000"/>
        </a:ln>
        <a:effectLst/>
      </dgm:spPr>
      <dgm:t>
        <a:bodyPr/>
        <a:lstStyle/>
        <a:p>
          <a:endParaRPr lang="en-US"/>
        </a:p>
      </dgm:t>
    </dgm:pt>
    <dgm:pt modelId="{A094200A-1F05-4083-BB35-CFB4DFC46646}" type="sibTrans" cxnId="{E68208AC-22AD-4104-BC9A-1410EF8E544B}">
      <dgm:prSet/>
      <dgm:spPr/>
      <dgm:t>
        <a:bodyPr/>
        <a:lstStyle/>
        <a:p>
          <a:endParaRPr lang="en-US"/>
        </a:p>
      </dgm:t>
    </dgm:pt>
    <dgm:pt modelId="{C117C71A-2E90-49CD-B2A4-52EB7CC0CB09}">
      <dgm:prSet custT="1"/>
      <dgm:spPr>
        <a:xfrm>
          <a:off x="6061017" y="3866835"/>
          <a:ext cx="1692906" cy="851319"/>
        </a:xfrm>
        <a:solidFill>
          <a:srgbClr val="395B1F">
            <a:alpha val="90000"/>
          </a:srgbClr>
        </a:solidFill>
        <a:ln w="12700" cap="flat" cmpd="sng" algn="ctr">
          <a:solidFill>
            <a:srgbClr val="BBE0E3">
              <a:hueOff val="0"/>
              <a:satOff val="0"/>
              <a:lumOff val="0"/>
              <a:alphaOff val="0"/>
            </a:srgbClr>
          </a:solidFill>
          <a:prstDash val="solid"/>
          <a:miter lim="800000"/>
        </a:ln>
        <a:effectLst/>
      </dgm:spPr>
      <dgm:t>
        <a:bodyPr/>
        <a:lstStyle/>
        <a:p>
          <a:r>
            <a:rPr lang="en-US" sz="1400" b="1" dirty="0" smtClean="0">
              <a:solidFill>
                <a:schemeClr val="bg1"/>
              </a:solidFill>
              <a:latin typeface="Calibri" panose="020F0502020204030204" pitchFamily="34" charset="0"/>
              <a:ea typeface="+mn-ea"/>
              <a:cs typeface="Calibri" panose="020F0502020204030204" pitchFamily="34" charset="0"/>
            </a:rPr>
            <a:t>The Pham</a:t>
          </a:r>
          <a:r>
            <a:rPr lang="en-US" sz="1400" dirty="0" smtClean="0">
              <a:solidFill>
                <a:schemeClr val="bg1"/>
              </a:solidFill>
              <a:latin typeface="Calibri" panose="020F0502020204030204" pitchFamily="34" charset="0"/>
              <a:ea typeface="+mn-ea"/>
              <a:cs typeface="Calibri" panose="020F0502020204030204" pitchFamily="34" charset="0"/>
            </a:rPr>
            <a:t> </a:t>
          </a:r>
        </a:p>
        <a:p>
          <a:r>
            <a:rPr lang="en-US" sz="1400" dirty="0" smtClean="0">
              <a:solidFill>
                <a:schemeClr val="bg1"/>
              </a:solidFill>
              <a:latin typeface="Calibri" panose="020F0502020204030204" pitchFamily="34" charset="0"/>
              <a:ea typeface="+mn-ea"/>
              <a:cs typeface="Calibri" panose="020F0502020204030204" pitchFamily="34" charset="0"/>
            </a:rPr>
            <a:t>Database Support</a:t>
          </a:r>
        </a:p>
        <a:p>
          <a:r>
            <a:rPr lang="en-US" sz="1400" dirty="0" smtClean="0">
              <a:solidFill>
                <a:schemeClr val="bg1"/>
              </a:solidFill>
              <a:latin typeface="Calibri" panose="020F0502020204030204" pitchFamily="34" charset="0"/>
              <a:ea typeface="+mn-ea"/>
              <a:cs typeface="Calibri" panose="020F0502020204030204" pitchFamily="34" charset="0"/>
            </a:rPr>
            <a:t>District 5, 7, 11</a:t>
          </a:r>
          <a:endParaRPr lang="en-US" sz="1400" dirty="0">
            <a:solidFill>
              <a:srgbClr val="000000">
                <a:hueOff val="0"/>
                <a:satOff val="0"/>
                <a:lumOff val="0"/>
                <a:alphaOff val="0"/>
              </a:srgbClr>
            </a:solidFill>
            <a:latin typeface="Calibri" panose="020F0502020204030204" pitchFamily="34" charset="0"/>
            <a:ea typeface="+mn-ea"/>
            <a:cs typeface="Calibri" panose="020F0502020204030204" pitchFamily="34" charset="0"/>
          </a:endParaRPr>
        </a:p>
      </dgm:t>
    </dgm:pt>
    <dgm:pt modelId="{80115767-D4CD-4F1E-9114-FFBA9EC9D07E}" type="sibTrans" cxnId="{4E8FFA05-A364-46CB-885B-A488256C7AE5}">
      <dgm:prSet/>
      <dgm:spPr/>
      <dgm:t>
        <a:bodyPr/>
        <a:lstStyle/>
        <a:p>
          <a:endParaRPr lang="en-US"/>
        </a:p>
      </dgm:t>
    </dgm:pt>
    <dgm:pt modelId="{F15E6561-567F-4ECE-BB50-760A45F02CEA}" type="parTrans" cxnId="{4E8FFA05-A364-46CB-885B-A488256C7AE5}">
      <dgm:prSet/>
      <dgm:spPr>
        <a:xfrm>
          <a:off x="4180426" y="3335412"/>
          <a:ext cx="2578081" cy="389908"/>
        </a:xfrm>
        <a:noFill/>
        <a:ln w="12700" cap="flat" cmpd="sng" algn="ctr">
          <a:solidFill>
            <a:srgbClr val="BBE0E3">
              <a:shade val="80000"/>
              <a:hueOff val="0"/>
              <a:satOff val="0"/>
              <a:lumOff val="0"/>
              <a:alphaOff val="0"/>
            </a:srgbClr>
          </a:solidFill>
          <a:prstDash val="solid"/>
          <a:miter lim="800000"/>
        </a:ln>
        <a:effectLst/>
      </dgm:spPr>
      <dgm:t>
        <a:bodyPr/>
        <a:lstStyle/>
        <a:p>
          <a:endParaRPr lang="en-US"/>
        </a:p>
      </dgm:t>
    </dgm:pt>
    <dgm:pt modelId="{FCDF0BD8-BC6C-4E55-ADB7-B3BCC80FB577}">
      <dgm:prSet custT="1"/>
      <dgm:spPr>
        <a:solidFill>
          <a:srgbClr val="395B1F">
            <a:alpha val="90000"/>
          </a:srgbClr>
        </a:solidFill>
      </dgm:spPr>
      <dgm:t>
        <a:bodyPr/>
        <a:lstStyle/>
        <a:p>
          <a:r>
            <a:rPr lang="en-US" sz="1400" b="1" dirty="0" smtClean="0">
              <a:solidFill>
                <a:schemeClr val="bg1"/>
              </a:solidFill>
              <a:latin typeface="Calibri" panose="020F0502020204030204" pitchFamily="34" charset="0"/>
              <a:ea typeface="+mn-ea"/>
              <a:cs typeface="Calibri" panose="020F0502020204030204" pitchFamily="34" charset="0"/>
            </a:rPr>
            <a:t>Ray Zhang </a:t>
          </a:r>
        </a:p>
        <a:p>
          <a:r>
            <a:rPr lang="en-US" sz="1400" b="1" dirty="0" smtClean="0">
              <a:solidFill>
                <a:schemeClr val="bg1"/>
              </a:solidFill>
              <a:latin typeface="Calibri" panose="020F0502020204030204" pitchFamily="34" charset="0"/>
              <a:ea typeface="+mn-ea"/>
              <a:cs typeface="Calibri" panose="020F0502020204030204" pitchFamily="34" charset="0"/>
            </a:rPr>
            <a:t>Chief </a:t>
          </a:r>
        </a:p>
        <a:p>
          <a:r>
            <a:rPr lang="en-US" sz="1400" b="1" dirty="0" smtClean="0">
              <a:solidFill>
                <a:schemeClr val="bg1"/>
              </a:solidFill>
              <a:latin typeface="Calibri" panose="020F0502020204030204" pitchFamily="34" charset="0"/>
              <a:ea typeface="+mn-ea"/>
              <a:cs typeface="Calibri" panose="020F0502020204030204" pitchFamily="34" charset="0"/>
            </a:rPr>
            <a:t>Division of Local Assistance</a:t>
          </a:r>
          <a:endParaRPr lang="en-US" sz="1400" b="1" dirty="0">
            <a:solidFill>
              <a:schemeClr val="bg1"/>
            </a:solidFill>
            <a:latin typeface="Calibri" panose="020F0502020204030204" pitchFamily="34" charset="0"/>
            <a:ea typeface="+mn-ea"/>
            <a:cs typeface="Calibri" panose="020F0502020204030204" pitchFamily="34" charset="0"/>
          </a:endParaRPr>
        </a:p>
      </dgm:t>
    </dgm:pt>
    <dgm:pt modelId="{1919FBC0-79F1-4DA5-A91E-1D58E6D416AC}" type="parTrans" cxnId="{5B3848DC-61DB-4080-A5A6-327DB6890FB5}">
      <dgm:prSet/>
      <dgm:spPr/>
      <dgm:t>
        <a:bodyPr/>
        <a:lstStyle/>
        <a:p>
          <a:endParaRPr lang="en-US"/>
        </a:p>
      </dgm:t>
    </dgm:pt>
    <dgm:pt modelId="{F49A8036-3FA2-49A8-A7A0-115E2F66F81A}" type="sibTrans" cxnId="{5B3848DC-61DB-4080-A5A6-327DB6890FB5}">
      <dgm:prSet/>
      <dgm:spPr/>
      <dgm:t>
        <a:bodyPr/>
        <a:lstStyle/>
        <a:p>
          <a:endParaRPr lang="en-US"/>
        </a:p>
      </dgm:t>
    </dgm:pt>
    <dgm:pt modelId="{72787B7D-BDD9-477D-AA04-DF45689C9C37}" type="pres">
      <dgm:prSet presAssocID="{C48CB235-6ACD-455E-A5A2-CA63FB928E9A}" presName="mainComposite" presStyleCnt="0">
        <dgm:presLayoutVars>
          <dgm:chPref val="1"/>
          <dgm:dir/>
          <dgm:animOne val="branch"/>
          <dgm:animLvl val="lvl"/>
          <dgm:resizeHandles val="exact"/>
        </dgm:presLayoutVars>
      </dgm:prSet>
      <dgm:spPr/>
      <dgm:t>
        <a:bodyPr/>
        <a:lstStyle/>
        <a:p>
          <a:endParaRPr lang="en-US"/>
        </a:p>
      </dgm:t>
    </dgm:pt>
    <dgm:pt modelId="{FFAF2205-7D5B-441C-AF7C-80C70D642A7A}" type="pres">
      <dgm:prSet presAssocID="{C48CB235-6ACD-455E-A5A2-CA63FB928E9A}" presName="hierFlow" presStyleCnt="0"/>
      <dgm:spPr/>
    </dgm:pt>
    <dgm:pt modelId="{32261E5B-92F4-4B72-8EBB-D217B725C42E}" type="pres">
      <dgm:prSet presAssocID="{C48CB235-6ACD-455E-A5A2-CA63FB928E9A}" presName="hierChild1" presStyleCnt="0">
        <dgm:presLayoutVars>
          <dgm:chPref val="1"/>
          <dgm:animOne val="branch"/>
          <dgm:animLvl val="lvl"/>
        </dgm:presLayoutVars>
      </dgm:prSet>
      <dgm:spPr/>
    </dgm:pt>
    <dgm:pt modelId="{969944E0-B94E-4766-97B3-EE2DA4F05811}" type="pres">
      <dgm:prSet presAssocID="{FCDF0BD8-BC6C-4E55-ADB7-B3BCC80FB577}" presName="Name14" presStyleCnt="0"/>
      <dgm:spPr/>
    </dgm:pt>
    <dgm:pt modelId="{685B8293-76EE-4A61-A752-237FC4D6BF3D}" type="pres">
      <dgm:prSet presAssocID="{FCDF0BD8-BC6C-4E55-ADB7-B3BCC80FB577}" presName="level1Shape" presStyleLbl="node0" presStyleIdx="0" presStyleCnt="1" custScaleX="197532" custScaleY="89391" custLinFactNeighborY="9576">
        <dgm:presLayoutVars>
          <dgm:chPref val="3"/>
        </dgm:presLayoutVars>
      </dgm:prSet>
      <dgm:spPr/>
      <dgm:t>
        <a:bodyPr/>
        <a:lstStyle/>
        <a:p>
          <a:endParaRPr lang="en-US"/>
        </a:p>
      </dgm:t>
    </dgm:pt>
    <dgm:pt modelId="{062CB02E-E7A2-4E84-9EA4-7AD017571772}" type="pres">
      <dgm:prSet presAssocID="{FCDF0BD8-BC6C-4E55-ADB7-B3BCC80FB577}" presName="hierChild2" presStyleCnt="0"/>
      <dgm:spPr/>
    </dgm:pt>
    <dgm:pt modelId="{FA6871D3-31C6-4B36-B2B0-FABB7DC50F77}" type="pres">
      <dgm:prSet presAssocID="{C5B70200-5F61-4FB8-922A-01334AA23A29}" presName="Name19" presStyleLbl="parChTrans1D2" presStyleIdx="0" presStyleCnt="1"/>
      <dgm:spPr/>
      <dgm:t>
        <a:bodyPr/>
        <a:lstStyle/>
        <a:p>
          <a:endParaRPr lang="en-US"/>
        </a:p>
      </dgm:t>
    </dgm:pt>
    <dgm:pt modelId="{0C79AB8B-A331-480E-AC63-81609B1671C5}" type="pres">
      <dgm:prSet presAssocID="{8542AB2A-3D16-4F34-9A43-123D206EA53B}" presName="Name21" presStyleCnt="0"/>
      <dgm:spPr/>
    </dgm:pt>
    <dgm:pt modelId="{7CBA487E-FA9C-4B13-B054-F45951A7AA53}" type="pres">
      <dgm:prSet presAssocID="{8542AB2A-3D16-4F34-9A43-123D206EA53B}" presName="level2Shape" presStyleLbl="node2" presStyleIdx="0" presStyleCnt="1" custScaleX="199885" custScaleY="69722" custLinFactNeighborY="-4487"/>
      <dgm:spPr/>
      <dgm:t>
        <a:bodyPr/>
        <a:lstStyle/>
        <a:p>
          <a:endParaRPr lang="en-US"/>
        </a:p>
      </dgm:t>
    </dgm:pt>
    <dgm:pt modelId="{D7E1A0B7-8C0F-415F-B594-B2DF64A4526B}" type="pres">
      <dgm:prSet presAssocID="{8542AB2A-3D16-4F34-9A43-123D206EA53B}" presName="hierChild3" presStyleCnt="0"/>
      <dgm:spPr/>
    </dgm:pt>
    <dgm:pt modelId="{DDBEDA29-9B65-4A2D-BB52-BE3A47F24DC0}" type="pres">
      <dgm:prSet presAssocID="{0058BB83-5664-400F-8BD1-18D62B5FFC22}" presName="Name19" presStyleLbl="parChTrans1D3" presStyleIdx="0" presStyleCnt="1"/>
      <dgm:spPr/>
      <dgm:t>
        <a:bodyPr/>
        <a:lstStyle/>
        <a:p>
          <a:endParaRPr lang="en-US"/>
        </a:p>
      </dgm:t>
    </dgm:pt>
    <dgm:pt modelId="{01CB5C71-C66A-483E-9F52-F94ADFBED2F8}" type="pres">
      <dgm:prSet presAssocID="{B0091FD3-D304-4A22-98F4-55AA44CED7BB}" presName="Name21" presStyleCnt="0"/>
      <dgm:spPr/>
    </dgm:pt>
    <dgm:pt modelId="{181FD767-5CE2-4A2D-B5D5-F1F1D35E492F}" type="pres">
      <dgm:prSet presAssocID="{B0091FD3-D304-4A22-98F4-55AA44CED7BB}" presName="level2Shape" presStyleLbl="node3" presStyleIdx="0" presStyleCnt="1" custScaleX="196523" custScaleY="103474" custLinFactNeighborY="-9336"/>
      <dgm:spPr/>
      <dgm:t>
        <a:bodyPr/>
        <a:lstStyle/>
        <a:p>
          <a:endParaRPr lang="en-US"/>
        </a:p>
      </dgm:t>
    </dgm:pt>
    <dgm:pt modelId="{54AC24C2-E10C-4FC4-8B17-B55430457907}" type="pres">
      <dgm:prSet presAssocID="{B0091FD3-D304-4A22-98F4-55AA44CED7BB}" presName="hierChild3" presStyleCnt="0"/>
      <dgm:spPr/>
    </dgm:pt>
    <dgm:pt modelId="{F001427C-9AFD-4A43-9802-CDFD196378A5}" type="pres">
      <dgm:prSet presAssocID="{E6250F26-485F-4020-8B1F-8055B230C3AE}" presName="Name19" presStyleLbl="parChTrans1D4" presStyleIdx="0" presStyleCnt="5"/>
      <dgm:spPr/>
      <dgm:t>
        <a:bodyPr/>
        <a:lstStyle/>
        <a:p>
          <a:endParaRPr lang="en-US"/>
        </a:p>
      </dgm:t>
    </dgm:pt>
    <dgm:pt modelId="{D31E4DAB-C3F0-4639-B702-1FB2757DF9A3}" type="pres">
      <dgm:prSet presAssocID="{AF9BE9CF-5EA1-4E55-93C4-7A1EA4C70C9F}" presName="Name21" presStyleCnt="0"/>
      <dgm:spPr/>
    </dgm:pt>
    <dgm:pt modelId="{5801A715-F634-4C70-9167-6ED32FB1DA7E}" type="pres">
      <dgm:prSet presAssocID="{AF9BE9CF-5EA1-4E55-93C4-7A1EA4C70C9F}" presName="level2Shape" presStyleLbl="node4" presStyleIdx="0" presStyleCnt="5" custScaleX="177376" custScaleY="72306" custLinFactNeighborY="-15660"/>
      <dgm:spPr/>
      <dgm:t>
        <a:bodyPr/>
        <a:lstStyle/>
        <a:p>
          <a:endParaRPr lang="en-US"/>
        </a:p>
      </dgm:t>
    </dgm:pt>
    <dgm:pt modelId="{D2D5AA3F-B5F2-4A01-8006-CD6112D9673E}" type="pres">
      <dgm:prSet presAssocID="{AF9BE9CF-5EA1-4E55-93C4-7A1EA4C70C9F}" presName="hierChild3" presStyleCnt="0"/>
      <dgm:spPr/>
    </dgm:pt>
    <dgm:pt modelId="{79FF8FE8-B1C3-4EAB-B62D-40D162FD60C9}" type="pres">
      <dgm:prSet presAssocID="{AB9AE14A-875B-439F-8E36-DA0E3709AE54}" presName="Name19" presStyleLbl="parChTrans1D4" presStyleIdx="1" presStyleCnt="5"/>
      <dgm:spPr/>
      <dgm:t>
        <a:bodyPr/>
        <a:lstStyle/>
        <a:p>
          <a:endParaRPr lang="en-US"/>
        </a:p>
      </dgm:t>
    </dgm:pt>
    <dgm:pt modelId="{F9FE42E9-E8A8-44A0-AB41-3D5A83CB7280}" type="pres">
      <dgm:prSet presAssocID="{0F7F6EDA-9D86-4C9C-9687-BF9624867B11}" presName="Name21" presStyleCnt="0"/>
      <dgm:spPr/>
    </dgm:pt>
    <dgm:pt modelId="{EFB435B1-5E7E-4255-B630-B0FF04D32EAF}" type="pres">
      <dgm:prSet presAssocID="{0F7F6EDA-9D86-4C9C-9687-BF9624867B11}" presName="level2Shape" presStyleLbl="node4" presStyleIdx="1" presStyleCnt="5" custScaleY="123359"/>
      <dgm:spPr/>
      <dgm:t>
        <a:bodyPr/>
        <a:lstStyle/>
        <a:p>
          <a:endParaRPr lang="en-US"/>
        </a:p>
      </dgm:t>
    </dgm:pt>
    <dgm:pt modelId="{776243A3-048A-4C7E-B040-DA1C1CEA9491}" type="pres">
      <dgm:prSet presAssocID="{0F7F6EDA-9D86-4C9C-9687-BF9624867B11}" presName="hierChild3" presStyleCnt="0"/>
      <dgm:spPr/>
    </dgm:pt>
    <dgm:pt modelId="{258757F0-3F41-4889-ACB9-457A843C5205}" type="pres">
      <dgm:prSet presAssocID="{4EE1C3E3-C73C-4BA7-B6C1-7C0A98B82509}" presName="Name19" presStyleLbl="parChTrans1D4" presStyleIdx="2" presStyleCnt="5"/>
      <dgm:spPr/>
      <dgm:t>
        <a:bodyPr/>
        <a:lstStyle/>
        <a:p>
          <a:endParaRPr lang="en-US"/>
        </a:p>
      </dgm:t>
    </dgm:pt>
    <dgm:pt modelId="{7E48F8A7-7FA4-46F8-9E76-252D766FFD94}" type="pres">
      <dgm:prSet presAssocID="{95005142-9FA3-49B4-8354-4E82912B51FE}" presName="Name21" presStyleCnt="0"/>
      <dgm:spPr/>
    </dgm:pt>
    <dgm:pt modelId="{BE8D1728-9AD1-4BC7-9AA6-1BEAA64346ED}" type="pres">
      <dgm:prSet presAssocID="{95005142-9FA3-49B4-8354-4E82912B51FE}" presName="level2Shape" presStyleLbl="node4" presStyleIdx="2" presStyleCnt="5" custScaleY="123359"/>
      <dgm:spPr/>
      <dgm:t>
        <a:bodyPr/>
        <a:lstStyle/>
        <a:p>
          <a:endParaRPr lang="en-US"/>
        </a:p>
      </dgm:t>
    </dgm:pt>
    <dgm:pt modelId="{B6C87CE1-7FDC-4946-B578-B304D41B3C6D}" type="pres">
      <dgm:prSet presAssocID="{95005142-9FA3-49B4-8354-4E82912B51FE}" presName="hierChild3" presStyleCnt="0"/>
      <dgm:spPr/>
    </dgm:pt>
    <dgm:pt modelId="{312E9B0C-D360-45E3-8D3E-8877D0AABDBD}" type="pres">
      <dgm:prSet presAssocID="{5A21FF7B-1BEA-4317-BF36-F9963FA02C17}" presName="Name19" presStyleLbl="parChTrans1D4" presStyleIdx="3" presStyleCnt="5"/>
      <dgm:spPr/>
      <dgm:t>
        <a:bodyPr/>
        <a:lstStyle/>
        <a:p>
          <a:endParaRPr lang="en-US"/>
        </a:p>
      </dgm:t>
    </dgm:pt>
    <dgm:pt modelId="{BB7CA098-BDF3-4F04-A4EF-56D2339C95FE}" type="pres">
      <dgm:prSet presAssocID="{1466B095-D9F3-4A72-A50B-55252C399F89}" presName="Name21" presStyleCnt="0"/>
      <dgm:spPr/>
    </dgm:pt>
    <dgm:pt modelId="{326DA776-99ED-498D-A588-DBB1594EF88A}" type="pres">
      <dgm:prSet presAssocID="{1466B095-D9F3-4A72-A50B-55252C399F89}" presName="level2Shape" presStyleLbl="node4" presStyleIdx="3" presStyleCnt="5" custScaleX="99631" custScaleY="123236"/>
      <dgm:spPr/>
      <dgm:t>
        <a:bodyPr/>
        <a:lstStyle/>
        <a:p>
          <a:endParaRPr lang="en-US"/>
        </a:p>
      </dgm:t>
    </dgm:pt>
    <dgm:pt modelId="{C4ED6E8C-26F5-49DE-9CF3-9AF5B2D5A60E}" type="pres">
      <dgm:prSet presAssocID="{1466B095-D9F3-4A72-A50B-55252C399F89}" presName="hierChild3" presStyleCnt="0"/>
      <dgm:spPr/>
    </dgm:pt>
    <dgm:pt modelId="{93221BC1-C19A-4CA8-B846-24A07C5D84F4}" type="pres">
      <dgm:prSet presAssocID="{F15E6561-567F-4ECE-BB50-760A45F02CEA}" presName="Name19" presStyleLbl="parChTrans1D4" presStyleIdx="4" presStyleCnt="5"/>
      <dgm:spPr/>
      <dgm:t>
        <a:bodyPr/>
        <a:lstStyle/>
        <a:p>
          <a:endParaRPr lang="en-US"/>
        </a:p>
      </dgm:t>
    </dgm:pt>
    <dgm:pt modelId="{153B7BDA-D956-44F7-BBE3-B9AD03EEC6A2}" type="pres">
      <dgm:prSet presAssocID="{C117C71A-2E90-49CD-B2A4-52EB7CC0CB09}" presName="Name21" presStyleCnt="0"/>
      <dgm:spPr/>
    </dgm:pt>
    <dgm:pt modelId="{7C46CC61-1218-4F3F-9682-B50815275618}" type="pres">
      <dgm:prSet presAssocID="{C117C71A-2E90-49CD-B2A4-52EB7CC0CB09}" presName="level2Shape" presStyleLbl="node4" presStyleIdx="4" presStyleCnt="5" custScaleX="99533" custScaleY="123549"/>
      <dgm:spPr/>
      <dgm:t>
        <a:bodyPr/>
        <a:lstStyle/>
        <a:p>
          <a:endParaRPr lang="en-US"/>
        </a:p>
      </dgm:t>
    </dgm:pt>
    <dgm:pt modelId="{B5B24EA7-666B-4C17-BC59-CE31C1CC8879}" type="pres">
      <dgm:prSet presAssocID="{C117C71A-2E90-49CD-B2A4-52EB7CC0CB09}" presName="hierChild3" presStyleCnt="0"/>
      <dgm:spPr/>
    </dgm:pt>
    <dgm:pt modelId="{70919D1C-121F-4183-9BE4-216A50B559EC}" type="pres">
      <dgm:prSet presAssocID="{C48CB235-6ACD-455E-A5A2-CA63FB928E9A}" presName="bgShapesFlow" presStyleCnt="0"/>
      <dgm:spPr/>
    </dgm:pt>
  </dgm:ptLst>
  <dgm:cxnLst>
    <dgm:cxn modelId="{A280F968-EB6D-4C6F-A80C-EBF69AB401CB}" type="presOf" srcId="{1466B095-D9F3-4A72-A50B-55252C399F89}" destId="{326DA776-99ED-498D-A588-DBB1594EF88A}" srcOrd="0" destOrd="0" presId="urn:microsoft.com/office/officeart/2005/8/layout/hierarchy6"/>
    <dgm:cxn modelId="{3963A2E3-C5EC-422E-B089-8FEDBE733463}" type="presOf" srcId="{0058BB83-5664-400F-8BD1-18D62B5FFC22}" destId="{DDBEDA29-9B65-4A2D-BB52-BE3A47F24DC0}" srcOrd="0" destOrd="0" presId="urn:microsoft.com/office/officeart/2005/8/layout/hierarchy6"/>
    <dgm:cxn modelId="{B3E4238F-6CB3-481B-85D6-427C3AD28862}" type="presOf" srcId="{FCDF0BD8-BC6C-4E55-ADB7-B3BCC80FB577}" destId="{685B8293-76EE-4A61-A752-237FC4D6BF3D}" srcOrd="0" destOrd="0" presId="urn:microsoft.com/office/officeart/2005/8/layout/hierarchy6"/>
    <dgm:cxn modelId="{40885955-EBF4-422F-952B-63268DAD8E66}" type="presOf" srcId="{E6250F26-485F-4020-8B1F-8055B230C3AE}" destId="{F001427C-9AFD-4A43-9802-CDFD196378A5}" srcOrd="0" destOrd="0" presId="urn:microsoft.com/office/officeart/2005/8/layout/hierarchy6"/>
    <dgm:cxn modelId="{FD3AF2AF-8B59-4E38-B455-A8911F84A9AB}" type="presOf" srcId="{8542AB2A-3D16-4F34-9A43-123D206EA53B}" destId="{7CBA487E-FA9C-4B13-B054-F45951A7AA53}" srcOrd="0" destOrd="0" presId="urn:microsoft.com/office/officeart/2005/8/layout/hierarchy6"/>
    <dgm:cxn modelId="{A689B59A-3A45-49A7-9A38-F7792BDAACA6}" type="presOf" srcId="{5A21FF7B-1BEA-4317-BF36-F9963FA02C17}" destId="{312E9B0C-D360-45E3-8D3E-8877D0AABDBD}" srcOrd="0" destOrd="0" presId="urn:microsoft.com/office/officeart/2005/8/layout/hierarchy6"/>
    <dgm:cxn modelId="{2E9F2409-5647-44F6-B1F3-1835AD9D4A29}" type="presOf" srcId="{4EE1C3E3-C73C-4BA7-B6C1-7C0A98B82509}" destId="{258757F0-3F41-4889-ACB9-457A843C5205}" srcOrd="0" destOrd="0" presId="urn:microsoft.com/office/officeart/2005/8/layout/hierarchy6"/>
    <dgm:cxn modelId="{4E8FFA05-A364-46CB-885B-A488256C7AE5}" srcId="{AF9BE9CF-5EA1-4E55-93C4-7A1EA4C70C9F}" destId="{C117C71A-2E90-49CD-B2A4-52EB7CC0CB09}" srcOrd="3" destOrd="0" parTransId="{F15E6561-567F-4ECE-BB50-760A45F02CEA}" sibTransId="{80115767-D4CD-4F1E-9114-FFBA9EC9D07E}"/>
    <dgm:cxn modelId="{02846776-5FF9-4BED-AA21-49086651D036}" type="presOf" srcId="{C48CB235-6ACD-455E-A5A2-CA63FB928E9A}" destId="{72787B7D-BDD9-477D-AA04-DF45689C9C37}" srcOrd="0" destOrd="0" presId="urn:microsoft.com/office/officeart/2005/8/layout/hierarchy6"/>
    <dgm:cxn modelId="{24C9E696-551F-49C3-B7F0-EE293E4AED1A}" type="presOf" srcId="{C117C71A-2E90-49CD-B2A4-52EB7CC0CB09}" destId="{7C46CC61-1218-4F3F-9682-B50815275618}" srcOrd="0" destOrd="0" presId="urn:microsoft.com/office/officeart/2005/8/layout/hierarchy6"/>
    <dgm:cxn modelId="{B13B6F02-7B6C-45AD-A7A3-14CCA09603F3}" srcId="{AF9BE9CF-5EA1-4E55-93C4-7A1EA4C70C9F}" destId="{0F7F6EDA-9D86-4C9C-9687-BF9624867B11}" srcOrd="0" destOrd="0" parTransId="{AB9AE14A-875B-439F-8E36-DA0E3709AE54}" sibTransId="{90534CA0-DE7C-459C-8CFD-5AB878898619}"/>
    <dgm:cxn modelId="{AC03EAD7-6B8D-418C-880A-D84E8775616E}" srcId="{FCDF0BD8-BC6C-4E55-ADB7-B3BCC80FB577}" destId="{8542AB2A-3D16-4F34-9A43-123D206EA53B}" srcOrd="0" destOrd="0" parTransId="{C5B70200-5F61-4FB8-922A-01334AA23A29}" sibTransId="{96CB6AFC-B59E-4DA7-90B8-9F298D7CB522}"/>
    <dgm:cxn modelId="{5B3848DC-61DB-4080-A5A6-327DB6890FB5}" srcId="{C48CB235-6ACD-455E-A5A2-CA63FB928E9A}" destId="{FCDF0BD8-BC6C-4E55-ADB7-B3BCC80FB577}" srcOrd="0" destOrd="0" parTransId="{1919FBC0-79F1-4DA5-A91E-1D58E6D416AC}" sibTransId="{F49A8036-3FA2-49A8-A7A0-115E2F66F81A}"/>
    <dgm:cxn modelId="{C15D7090-B49A-49B6-A07A-20DA4ED0ADD7}" srcId="{8542AB2A-3D16-4F34-9A43-123D206EA53B}" destId="{B0091FD3-D304-4A22-98F4-55AA44CED7BB}" srcOrd="0" destOrd="0" parTransId="{0058BB83-5664-400F-8BD1-18D62B5FFC22}" sibTransId="{118FE46C-43AF-4C66-9BBD-6B1BD2379126}"/>
    <dgm:cxn modelId="{DCB80FDA-ADA5-47A7-809C-DFCCD3E17B22}" type="presOf" srcId="{0F7F6EDA-9D86-4C9C-9687-BF9624867B11}" destId="{EFB435B1-5E7E-4255-B630-B0FF04D32EAF}" srcOrd="0" destOrd="0" presId="urn:microsoft.com/office/officeart/2005/8/layout/hierarchy6"/>
    <dgm:cxn modelId="{E68208AC-22AD-4104-BC9A-1410EF8E544B}" srcId="{AF9BE9CF-5EA1-4E55-93C4-7A1EA4C70C9F}" destId="{1466B095-D9F3-4A72-A50B-55252C399F89}" srcOrd="2" destOrd="0" parTransId="{5A21FF7B-1BEA-4317-BF36-F9963FA02C17}" sibTransId="{A094200A-1F05-4083-BB35-CFB4DFC46646}"/>
    <dgm:cxn modelId="{C40A62C6-6BBF-47EF-B596-2A26C3251415}" srcId="{AF9BE9CF-5EA1-4E55-93C4-7A1EA4C70C9F}" destId="{95005142-9FA3-49B4-8354-4E82912B51FE}" srcOrd="1" destOrd="0" parTransId="{4EE1C3E3-C73C-4BA7-B6C1-7C0A98B82509}" sibTransId="{0BA344D6-8406-46AA-AA23-60E91B04D7C5}"/>
    <dgm:cxn modelId="{C370EE24-E193-4EF8-85A5-552C11624F0F}" type="presOf" srcId="{95005142-9FA3-49B4-8354-4E82912B51FE}" destId="{BE8D1728-9AD1-4BC7-9AA6-1BEAA64346ED}" srcOrd="0" destOrd="0" presId="urn:microsoft.com/office/officeart/2005/8/layout/hierarchy6"/>
    <dgm:cxn modelId="{C21530E9-BB31-44C5-AC0C-3BBFD7C333AD}" type="presOf" srcId="{B0091FD3-D304-4A22-98F4-55AA44CED7BB}" destId="{181FD767-5CE2-4A2D-B5D5-F1F1D35E492F}" srcOrd="0" destOrd="0" presId="urn:microsoft.com/office/officeart/2005/8/layout/hierarchy6"/>
    <dgm:cxn modelId="{DFDEDD61-EFE0-4481-8BF4-821B46280B70}" type="presOf" srcId="{F15E6561-567F-4ECE-BB50-760A45F02CEA}" destId="{93221BC1-C19A-4CA8-B846-24A07C5D84F4}" srcOrd="0" destOrd="0" presId="urn:microsoft.com/office/officeart/2005/8/layout/hierarchy6"/>
    <dgm:cxn modelId="{DA1B08C2-1713-4918-9E1E-0D2A4EF25593}" type="presOf" srcId="{AF9BE9CF-5EA1-4E55-93C4-7A1EA4C70C9F}" destId="{5801A715-F634-4C70-9167-6ED32FB1DA7E}" srcOrd="0" destOrd="0" presId="urn:microsoft.com/office/officeart/2005/8/layout/hierarchy6"/>
    <dgm:cxn modelId="{3242CAC9-7893-40F2-8E50-F0FBC8EB442D}" srcId="{B0091FD3-D304-4A22-98F4-55AA44CED7BB}" destId="{AF9BE9CF-5EA1-4E55-93C4-7A1EA4C70C9F}" srcOrd="0" destOrd="0" parTransId="{E6250F26-485F-4020-8B1F-8055B230C3AE}" sibTransId="{A7805A93-851C-4A67-AA17-897D6D8BA717}"/>
    <dgm:cxn modelId="{881E8162-F9E9-4230-8DAE-0C96E4ADAB1A}" type="presOf" srcId="{C5B70200-5F61-4FB8-922A-01334AA23A29}" destId="{FA6871D3-31C6-4B36-B2B0-FABB7DC50F77}" srcOrd="0" destOrd="0" presId="urn:microsoft.com/office/officeart/2005/8/layout/hierarchy6"/>
    <dgm:cxn modelId="{B9EA9FB7-AE09-4E33-BF08-AB28A65BAB04}" type="presOf" srcId="{AB9AE14A-875B-439F-8E36-DA0E3709AE54}" destId="{79FF8FE8-B1C3-4EAB-B62D-40D162FD60C9}" srcOrd="0" destOrd="0" presId="urn:microsoft.com/office/officeart/2005/8/layout/hierarchy6"/>
    <dgm:cxn modelId="{B952832C-95E1-432F-95A8-EBAA19ED3F76}" type="presParOf" srcId="{72787B7D-BDD9-477D-AA04-DF45689C9C37}" destId="{FFAF2205-7D5B-441C-AF7C-80C70D642A7A}" srcOrd="0" destOrd="0" presId="urn:microsoft.com/office/officeart/2005/8/layout/hierarchy6"/>
    <dgm:cxn modelId="{264D2791-DB17-42A7-9034-FDFB3995FF94}" type="presParOf" srcId="{FFAF2205-7D5B-441C-AF7C-80C70D642A7A}" destId="{32261E5B-92F4-4B72-8EBB-D217B725C42E}" srcOrd="0" destOrd="0" presId="urn:microsoft.com/office/officeart/2005/8/layout/hierarchy6"/>
    <dgm:cxn modelId="{3A564A01-DD9D-4314-A3F9-880FBE824418}" type="presParOf" srcId="{32261E5B-92F4-4B72-8EBB-D217B725C42E}" destId="{969944E0-B94E-4766-97B3-EE2DA4F05811}" srcOrd="0" destOrd="0" presId="urn:microsoft.com/office/officeart/2005/8/layout/hierarchy6"/>
    <dgm:cxn modelId="{7909C94D-E9A2-4182-A21E-AB3E54893699}" type="presParOf" srcId="{969944E0-B94E-4766-97B3-EE2DA4F05811}" destId="{685B8293-76EE-4A61-A752-237FC4D6BF3D}" srcOrd="0" destOrd="0" presId="urn:microsoft.com/office/officeart/2005/8/layout/hierarchy6"/>
    <dgm:cxn modelId="{7D2BF040-886D-4CD2-925D-1B89E0DA5549}" type="presParOf" srcId="{969944E0-B94E-4766-97B3-EE2DA4F05811}" destId="{062CB02E-E7A2-4E84-9EA4-7AD017571772}" srcOrd="1" destOrd="0" presId="urn:microsoft.com/office/officeart/2005/8/layout/hierarchy6"/>
    <dgm:cxn modelId="{2A9EB95A-5B9C-4CF5-8F2B-75ED35740B56}" type="presParOf" srcId="{062CB02E-E7A2-4E84-9EA4-7AD017571772}" destId="{FA6871D3-31C6-4B36-B2B0-FABB7DC50F77}" srcOrd="0" destOrd="0" presId="urn:microsoft.com/office/officeart/2005/8/layout/hierarchy6"/>
    <dgm:cxn modelId="{B778AF83-6D75-4A6B-BA47-072D8417CFEA}" type="presParOf" srcId="{062CB02E-E7A2-4E84-9EA4-7AD017571772}" destId="{0C79AB8B-A331-480E-AC63-81609B1671C5}" srcOrd="1" destOrd="0" presId="urn:microsoft.com/office/officeart/2005/8/layout/hierarchy6"/>
    <dgm:cxn modelId="{E27B86AB-77FD-4FA7-8EAF-ACF8F6EC6BAC}" type="presParOf" srcId="{0C79AB8B-A331-480E-AC63-81609B1671C5}" destId="{7CBA487E-FA9C-4B13-B054-F45951A7AA53}" srcOrd="0" destOrd="0" presId="urn:microsoft.com/office/officeart/2005/8/layout/hierarchy6"/>
    <dgm:cxn modelId="{EB966AFD-F210-4678-BA0D-FD16FAFFF327}" type="presParOf" srcId="{0C79AB8B-A331-480E-AC63-81609B1671C5}" destId="{D7E1A0B7-8C0F-415F-B594-B2DF64A4526B}" srcOrd="1" destOrd="0" presId="urn:microsoft.com/office/officeart/2005/8/layout/hierarchy6"/>
    <dgm:cxn modelId="{EDEDA3FB-E0E3-4346-8DB6-288554BE2830}" type="presParOf" srcId="{D7E1A0B7-8C0F-415F-B594-B2DF64A4526B}" destId="{DDBEDA29-9B65-4A2D-BB52-BE3A47F24DC0}" srcOrd="0" destOrd="0" presId="urn:microsoft.com/office/officeart/2005/8/layout/hierarchy6"/>
    <dgm:cxn modelId="{D580AECD-F3F5-490C-B008-9EE279EDAE93}" type="presParOf" srcId="{D7E1A0B7-8C0F-415F-B594-B2DF64A4526B}" destId="{01CB5C71-C66A-483E-9F52-F94ADFBED2F8}" srcOrd="1" destOrd="0" presId="urn:microsoft.com/office/officeart/2005/8/layout/hierarchy6"/>
    <dgm:cxn modelId="{0AEA572D-DD46-4C84-8E90-DC919DC77B8D}" type="presParOf" srcId="{01CB5C71-C66A-483E-9F52-F94ADFBED2F8}" destId="{181FD767-5CE2-4A2D-B5D5-F1F1D35E492F}" srcOrd="0" destOrd="0" presId="urn:microsoft.com/office/officeart/2005/8/layout/hierarchy6"/>
    <dgm:cxn modelId="{ECDEAAEB-3EF8-4284-9D10-75ED1E9455A3}" type="presParOf" srcId="{01CB5C71-C66A-483E-9F52-F94ADFBED2F8}" destId="{54AC24C2-E10C-4FC4-8B17-B55430457907}" srcOrd="1" destOrd="0" presId="urn:microsoft.com/office/officeart/2005/8/layout/hierarchy6"/>
    <dgm:cxn modelId="{FA96C6F1-D832-44E2-9DCB-736FC7700140}" type="presParOf" srcId="{54AC24C2-E10C-4FC4-8B17-B55430457907}" destId="{F001427C-9AFD-4A43-9802-CDFD196378A5}" srcOrd="0" destOrd="0" presId="urn:microsoft.com/office/officeart/2005/8/layout/hierarchy6"/>
    <dgm:cxn modelId="{CBE77684-78DE-4A06-9FD8-06E13A3DD6BA}" type="presParOf" srcId="{54AC24C2-E10C-4FC4-8B17-B55430457907}" destId="{D31E4DAB-C3F0-4639-B702-1FB2757DF9A3}" srcOrd="1" destOrd="0" presId="urn:microsoft.com/office/officeart/2005/8/layout/hierarchy6"/>
    <dgm:cxn modelId="{3EA0E99B-1CE6-4228-B913-D1B2CF5F112A}" type="presParOf" srcId="{D31E4DAB-C3F0-4639-B702-1FB2757DF9A3}" destId="{5801A715-F634-4C70-9167-6ED32FB1DA7E}" srcOrd="0" destOrd="0" presId="urn:microsoft.com/office/officeart/2005/8/layout/hierarchy6"/>
    <dgm:cxn modelId="{637EA135-6BD2-4B2D-AA31-6015E5D0DF3E}" type="presParOf" srcId="{D31E4DAB-C3F0-4639-B702-1FB2757DF9A3}" destId="{D2D5AA3F-B5F2-4A01-8006-CD6112D9673E}" srcOrd="1" destOrd="0" presId="urn:microsoft.com/office/officeart/2005/8/layout/hierarchy6"/>
    <dgm:cxn modelId="{E3D262E1-FF4E-4DCE-9AE7-147E23217DDD}" type="presParOf" srcId="{D2D5AA3F-B5F2-4A01-8006-CD6112D9673E}" destId="{79FF8FE8-B1C3-4EAB-B62D-40D162FD60C9}" srcOrd="0" destOrd="0" presId="urn:microsoft.com/office/officeart/2005/8/layout/hierarchy6"/>
    <dgm:cxn modelId="{5251A592-6292-40B7-B2EE-5720A71DA7CE}" type="presParOf" srcId="{D2D5AA3F-B5F2-4A01-8006-CD6112D9673E}" destId="{F9FE42E9-E8A8-44A0-AB41-3D5A83CB7280}" srcOrd="1" destOrd="0" presId="urn:microsoft.com/office/officeart/2005/8/layout/hierarchy6"/>
    <dgm:cxn modelId="{DA76A028-CBAC-48EA-AF25-14E6B164B196}" type="presParOf" srcId="{F9FE42E9-E8A8-44A0-AB41-3D5A83CB7280}" destId="{EFB435B1-5E7E-4255-B630-B0FF04D32EAF}" srcOrd="0" destOrd="0" presId="urn:microsoft.com/office/officeart/2005/8/layout/hierarchy6"/>
    <dgm:cxn modelId="{D8323196-6349-4D80-8CDE-6519B6A2FE68}" type="presParOf" srcId="{F9FE42E9-E8A8-44A0-AB41-3D5A83CB7280}" destId="{776243A3-048A-4C7E-B040-DA1C1CEA9491}" srcOrd="1" destOrd="0" presId="urn:microsoft.com/office/officeart/2005/8/layout/hierarchy6"/>
    <dgm:cxn modelId="{C3251469-3468-4D9B-8ABC-340B96FA8784}" type="presParOf" srcId="{D2D5AA3F-B5F2-4A01-8006-CD6112D9673E}" destId="{258757F0-3F41-4889-ACB9-457A843C5205}" srcOrd="2" destOrd="0" presId="urn:microsoft.com/office/officeart/2005/8/layout/hierarchy6"/>
    <dgm:cxn modelId="{B00E54FD-23FD-4D26-BBD1-50A046D029EA}" type="presParOf" srcId="{D2D5AA3F-B5F2-4A01-8006-CD6112D9673E}" destId="{7E48F8A7-7FA4-46F8-9E76-252D766FFD94}" srcOrd="3" destOrd="0" presId="urn:microsoft.com/office/officeart/2005/8/layout/hierarchy6"/>
    <dgm:cxn modelId="{628A2943-D22D-4EBA-8FD3-B5FD1931983C}" type="presParOf" srcId="{7E48F8A7-7FA4-46F8-9E76-252D766FFD94}" destId="{BE8D1728-9AD1-4BC7-9AA6-1BEAA64346ED}" srcOrd="0" destOrd="0" presId="urn:microsoft.com/office/officeart/2005/8/layout/hierarchy6"/>
    <dgm:cxn modelId="{EE06F7D1-E043-4306-AB4F-5A50FDD2F6FB}" type="presParOf" srcId="{7E48F8A7-7FA4-46F8-9E76-252D766FFD94}" destId="{B6C87CE1-7FDC-4946-B578-B304D41B3C6D}" srcOrd="1" destOrd="0" presId="urn:microsoft.com/office/officeart/2005/8/layout/hierarchy6"/>
    <dgm:cxn modelId="{2CF6C3CF-4FD9-4BED-9E32-69C5A36ECF75}" type="presParOf" srcId="{D2D5AA3F-B5F2-4A01-8006-CD6112D9673E}" destId="{312E9B0C-D360-45E3-8D3E-8877D0AABDBD}" srcOrd="4" destOrd="0" presId="urn:microsoft.com/office/officeart/2005/8/layout/hierarchy6"/>
    <dgm:cxn modelId="{EC5C4DA0-3BD7-4839-8B06-9486A631E052}" type="presParOf" srcId="{D2D5AA3F-B5F2-4A01-8006-CD6112D9673E}" destId="{BB7CA098-BDF3-4F04-A4EF-56D2339C95FE}" srcOrd="5" destOrd="0" presId="urn:microsoft.com/office/officeart/2005/8/layout/hierarchy6"/>
    <dgm:cxn modelId="{38139573-85CD-4C51-8D31-EC92FC920F13}" type="presParOf" srcId="{BB7CA098-BDF3-4F04-A4EF-56D2339C95FE}" destId="{326DA776-99ED-498D-A588-DBB1594EF88A}" srcOrd="0" destOrd="0" presId="urn:microsoft.com/office/officeart/2005/8/layout/hierarchy6"/>
    <dgm:cxn modelId="{7BD9FA70-0981-4EC3-A4F2-330DEEAE8D2C}" type="presParOf" srcId="{BB7CA098-BDF3-4F04-A4EF-56D2339C95FE}" destId="{C4ED6E8C-26F5-49DE-9CF3-9AF5B2D5A60E}" srcOrd="1" destOrd="0" presId="urn:microsoft.com/office/officeart/2005/8/layout/hierarchy6"/>
    <dgm:cxn modelId="{DB6D1A3C-33DB-4A90-9DF8-15D863EC82FB}" type="presParOf" srcId="{D2D5AA3F-B5F2-4A01-8006-CD6112D9673E}" destId="{93221BC1-C19A-4CA8-B846-24A07C5D84F4}" srcOrd="6" destOrd="0" presId="urn:microsoft.com/office/officeart/2005/8/layout/hierarchy6"/>
    <dgm:cxn modelId="{AF3FDD42-0EF1-45A8-BF52-191D6013BB85}" type="presParOf" srcId="{D2D5AA3F-B5F2-4A01-8006-CD6112D9673E}" destId="{153B7BDA-D956-44F7-BBE3-B9AD03EEC6A2}" srcOrd="7" destOrd="0" presId="urn:microsoft.com/office/officeart/2005/8/layout/hierarchy6"/>
    <dgm:cxn modelId="{1CB7F95D-8698-420B-A72A-30544CF502E4}" type="presParOf" srcId="{153B7BDA-D956-44F7-BBE3-B9AD03EEC6A2}" destId="{7C46CC61-1218-4F3F-9682-B50815275618}" srcOrd="0" destOrd="0" presId="urn:microsoft.com/office/officeart/2005/8/layout/hierarchy6"/>
    <dgm:cxn modelId="{0A1023C3-73D8-4056-914E-F154613BDCD0}" type="presParOf" srcId="{153B7BDA-D956-44F7-BBE3-B9AD03EEC6A2}" destId="{B5B24EA7-666B-4C17-BC59-CE31C1CC8879}" srcOrd="1" destOrd="0" presId="urn:microsoft.com/office/officeart/2005/8/layout/hierarchy6"/>
    <dgm:cxn modelId="{D3BAD5D0-01BF-49B3-BDFA-DE69B40C1C60}" type="presParOf" srcId="{72787B7D-BDD9-477D-AA04-DF45689C9C37}" destId="{70919D1C-121F-4183-9BE4-216A50B559EC}"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DE1E870-B0DD-48C8-8BCF-AF77CB1A7F8F}"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C9874531-FA4D-4ED5-A7B0-F39D57E7783E}">
      <dgm:prSet/>
      <dgm:spPr/>
      <dgm:t>
        <a:bodyPr/>
        <a:lstStyle/>
        <a:p>
          <a:pPr rtl="0"/>
          <a:r>
            <a:rPr lang="en-US" b="1" dirty="0" smtClean="0">
              <a:solidFill>
                <a:schemeClr val="tx1"/>
              </a:solidFill>
            </a:rPr>
            <a:t>Environmental services</a:t>
          </a:r>
          <a:endParaRPr lang="en-US" dirty="0">
            <a:solidFill>
              <a:schemeClr val="tx1"/>
            </a:solidFill>
          </a:endParaRPr>
        </a:p>
      </dgm:t>
    </dgm:pt>
    <dgm:pt modelId="{6945D788-BA3F-4266-8B31-5AB22CC82B5E}" type="parTrans" cxnId="{46FC9F76-FF29-4B68-AC53-43CB8612E57E}">
      <dgm:prSet/>
      <dgm:spPr/>
      <dgm:t>
        <a:bodyPr/>
        <a:lstStyle/>
        <a:p>
          <a:endParaRPr lang="en-US"/>
        </a:p>
      </dgm:t>
    </dgm:pt>
    <dgm:pt modelId="{CE463514-2929-4A05-95F9-B63C2E80FA08}" type="sibTrans" cxnId="{46FC9F76-FF29-4B68-AC53-43CB8612E57E}">
      <dgm:prSet/>
      <dgm:spPr/>
      <dgm:t>
        <a:bodyPr/>
        <a:lstStyle/>
        <a:p>
          <a:endParaRPr lang="en-US"/>
        </a:p>
      </dgm:t>
    </dgm:pt>
    <dgm:pt modelId="{FA1548F7-D309-449A-8BEA-4AAA980DE709}">
      <dgm:prSet/>
      <dgm:spPr/>
      <dgm:t>
        <a:bodyPr/>
        <a:lstStyle/>
        <a:p>
          <a:pPr rtl="0"/>
          <a:r>
            <a:rPr lang="en-US" b="1" dirty="0" smtClean="0">
              <a:solidFill>
                <a:schemeClr val="tx1"/>
              </a:solidFill>
            </a:rPr>
            <a:t>Geotechnical services</a:t>
          </a:r>
          <a:endParaRPr lang="en-US" dirty="0">
            <a:solidFill>
              <a:schemeClr val="tx1"/>
            </a:solidFill>
          </a:endParaRPr>
        </a:p>
      </dgm:t>
    </dgm:pt>
    <dgm:pt modelId="{D7F8413E-0E4B-4967-9661-FAB93224CE1D}" type="parTrans" cxnId="{00A62EE7-D16A-44FF-825B-F9D0DE6B7FC7}">
      <dgm:prSet/>
      <dgm:spPr/>
      <dgm:t>
        <a:bodyPr/>
        <a:lstStyle/>
        <a:p>
          <a:endParaRPr lang="en-US"/>
        </a:p>
      </dgm:t>
    </dgm:pt>
    <dgm:pt modelId="{BEF5BDE0-EB88-4D9D-B5E7-76855D898D61}" type="sibTrans" cxnId="{00A62EE7-D16A-44FF-825B-F9D0DE6B7FC7}">
      <dgm:prSet/>
      <dgm:spPr/>
      <dgm:t>
        <a:bodyPr/>
        <a:lstStyle/>
        <a:p>
          <a:endParaRPr lang="en-US"/>
        </a:p>
      </dgm:t>
    </dgm:pt>
    <dgm:pt modelId="{10287744-D761-41EE-8ACD-607E363651E2}">
      <dgm:prSet/>
      <dgm:spPr/>
      <dgm:t>
        <a:bodyPr/>
        <a:lstStyle/>
        <a:p>
          <a:pPr rtl="0"/>
          <a:r>
            <a:rPr lang="en-US" b="1" dirty="0" smtClean="0">
              <a:solidFill>
                <a:schemeClr val="tx1"/>
              </a:solidFill>
            </a:rPr>
            <a:t>Surveying</a:t>
          </a:r>
          <a:endParaRPr lang="en-US" dirty="0">
            <a:solidFill>
              <a:schemeClr val="tx1"/>
            </a:solidFill>
          </a:endParaRPr>
        </a:p>
      </dgm:t>
    </dgm:pt>
    <dgm:pt modelId="{103A397F-B01B-44AB-8E07-867B56BBECC3}" type="parTrans" cxnId="{D6ECBFFE-9EF8-48CD-AAA9-B471C15DA925}">
      <dgm:prSet/>
      <dgm:spPr/>
      <dgm:t>
        <a:bodyPr/>
        <a:lstStyle/>
        <a:p>
          <a:endParaRPr lang="en-US"/>
        </a:p>
      </dgm:t>
    </dgm:pt>
    <dgm:pt modelId="{620F7C17-BE2E-49A4-88F3-719441123796}" type="sibTrans" cxnId="{D6ECBFFE-9EF8-48CD-AAA9-B471C15DA925}">
      <dgm:prSet/>
      <dgm:spPr/>
      <dgm:t>
        <a:bodyPr/>
        <a:lstStyle/>
        <a:p>
          <a:endParaRPr lang="en-US"/>
        </a:p>
      </dgm:t>
    </dgm:pt>
    <dgm:pt modelId="{A0590D54-D783-42E5-9A9B-24DAB7697B17}">
      <dgm:prSet/>
      <dgm:spPr/>
      <dgm:t>
        <a:bodyPr/>
        <a:lstStyle/>
        <a:p>
          <a:pPr rtl="0"/>
          <a:r>
            <a:rPr lang="en-US" b="1" dirty="0" smtClean="0">
              <a:solidFill>
                <a:schemeClr val="tx1"/>
              </a:solidFill>
            </a:rPr>
            <a:t>Bridge designs</a:t>
          </a:r>
          <a:endParaRPr lang="en-US" dirty="0">
            <a:solidFill>
              <a:schemeClr val="tx1"/>
            </a:solidFill>
          </a:endParaRPr>
        </a:p>
      </dgm:t>
    </dgm:pt>
    <dgm:pt modelId="{DD88297B-D63E-4775-A760-3BDF80C3FFFF}" type="parTrans" cxnId="{CEAEB166-D588-44E3-9A4E-8035A88F759B}">
      <dgm:prSet/>
      <dgm:spPr/>
      <dgm:t>
        <a:bodyPr/>
        <a:lstStyle/>
        <a:p>
          <a:endParaRPr lang="en-US"/>
        </a:p>
      </dgm:t>
    </dgm:pt>
    <dgm:pt modelId="{C9EC5552-940E-4260-B4D9-E0941A9893E0}" type="sibTrans" cxnId="{CEAEB166-D588-44E3-9A4E-8035A88F759B}">
      <dgm:prSet/>
      <dgm:spPr/>
      <dgm:t>
        <a:bodyPr/>
        <a:lstStyle/>
        <a:p>
          <a:endParaRPr lang="en-US"/>
        </a:p>
      </dgm:t>
    </dgm:pt>
    <dgm:pt modelId="{E41D8641-3E32-4E25-A324-E526AA705291}">
      <dgm:prSet/>
      <dgm:spPr/>
      <dgm:t>
        <a:bodyPr/>
        <a:lstStyle/>
        <a:p>
          <a:pPr rtl="0"/>
          <a:r>
            <a:rPr lang="en-US" b="1" smtClean="0">
              <a:solidFill>
                <a:schemeClr val="tx1"/>
              </a:solidFill>
            </a:rPr>
            <a:t>Roadway designs</a:t>
          </a:r>
          <a:endParaRPr lang="en-US" dirty="0">
            <a:solidFill>
              <a:schemeClr val="tx1"/>
            </a:solidFill>
          </a:endParaRPr>
        </a:p>
      </dgm:t>
    </dgm:pt>
    <dgm:pt modelId="{B84363F0-3F7E-4D83-A92F-EB5602C1779D}" type="parTrans" cxnId="{23271FB3-DC0B-4E22-8502-930CB25A5867}">
      <dgm:prSet/>
      <dgm:spPr/>
      <dgm:t>
        <a:bodyPr/>
        <a:lstStyle/>
        <a:p>
          <a:endParaRPr lang="en-US"/>
        </a:p>
      </dgm:t>
    </dgm:pt>
    <dgm:pt modelId="{7EA2AA7B-5CFA-46EE-A97C-8C50ADEDB5D5}" type="sibTrans" cxnId="{23271FB3-DC0B-4E22-8502-930CB25A5867}">
      <dgm:prSet/>
      <dgm:spPr/>
      <dgm:t>
        <a:bodyPr/>
        <a:lstStyle/>
        <a:p>
          <a:endParaRPr lang="en-US"/>
        </a:p>
      </dgm:t>
    </dgm:pt>
    <dgm:pt modelId="{0DA7F67C-DC51-49B4-9229-8610D20FE311}">
      <dgm:prSet/>
      <dgm:spPr/>
      <dgm:t>
        <a:bodyPr/>
        <a:lstStyle/>
        <a:p>
          <a:pPr rtl="0"/>
          <a:r>
            <a:rPr lang="en-US" b="1" dirty="0" smtClean="0">
              <a:solidFill>
                <a:schemeClr val="tx1"/>
              </a:solidFill>
            </a:rPr>
            <a:t>Construction inspections</a:t>
          </a:r>
          <a:endParaRPr lang="en-US" dirty="0">
            <a:solidFill>
              <a:schemeClr val="tx1"/>
            </a:solidFill>
          </a:endParaRPr>
        </a:p>
      </dgm:t>
    </dgm:pt>
    <dgm:pt modelId="{053FEF94-E682-4339-9542-EBB34CE9272C}" type="parTrans" cxnId="{F6B69A20-5891-4378-841D-2667AA20FD33}">
      <dgm:prSet/>
      <dgm:spPr/>
      <dgm:t>
        <a:bodyPr/>
        <a:lstStyle/>
        <a:p>
          <a:endParaRPr lang="en-US"/>
        </a:p>
      </dgm:t>
    </dgm:pt>
    <dgm:pt modelId="{59B66724-33C7-40B8-8FDE-42EB3922B402}" type="sibTrans" cxnId="{F6B69A20-5891-4378-841D-2667AA20FD33}">
      <dgm:prSet/>
      <dgm:spPr/>
      <dgm:t>
        <a:bodyPr/>
        <a:lstStyle/>
        <a:p>
          <a:endParaRPr lang="en-US"/>
        </a:p>
      </dgm:t>
    </dgm:pt>
    <dgm:pt modelId="{3775AE74-39A0-4014-B8A4-FB057DDDDC10}" type="pres">
      <dgm:prSet presAssocID="{1DE1E870-B0DD-48C8-8BCF-AF77CB1A7F8F}" presName="diagram" presStyleCnt="0">
        <dgm:presLayoutVars>
          <dgm:dir/>
          <dgm:resizeHandles val="exact"/>
        </dgm:presLayoutVars>
      </dgm:prSet>
      <dgm:spPr/>
      <dgm:t>
        <a:bodyPr/>
        <a:lstStyle/>
        <a:p>
          <a:endParaRPr lang="en-US"/>
        </a:p>
      </dgm:t>
    </dgm:pt>
    <dgm:pt modelId="{A75C2EAB-1E73-4A13-9B38-8E4E090DF2E7}" type="pres">
      <dgm:prSet presAssocID="{C9874531-FA4D-4ED5-A7B0-F39D57E7783E}" presName="node" presStyleLbl="node1" presStyleIdx="0" presStyleCnt="6">
        <dgm:presLayoutVars>
          <dgm:bulletEnabled val="1"/>
        </dgm:presLayoutVars>
      </dgm:prSet>
      <dgm:spPr/>
      <dgm:t>
        <a:bodyPr/>
        <a:lstStyle/>
        <a:p>
          <a:endParaRPr lang="en-US"/>
        </a:p>
      </dgm:t>
    </dgm:pt>
    <dgm:pt modelId="{A24A45CC-5C4D-489C-B297-F52F4DB7DF96}" type="pres">
      <dgm:prSet presAssocID="{CE463514-2929-4A05-95F9-B63C2E80FA08}" presName="sibTrans" presStyleCnt="0"/>
      <dgm:spPr/>
    </dgm:pt>
    <dgm:pt modelId="{477A1472-926A-4ADC-9568-DFFB41284B48}" type="pres">
      <dgm:prSet presAssocID="{FA1548F7-D309-449A-8BEA-4AAA980DE709}" presName="node" presStyleLbl="node1" presStyleIdx="1" presStyleCnt="6">
        <dgm:presLayoutVars>
          <dgm:bulletEnabled val="1"/>
        </dgm:presLayoutVars>
      </dgm:prSet>
      <dgm:spPr/>
      <dgm:t>
        <a:bodyPr/>
        <a:lstStyle/>
        <a:p>
          <a:endParaRPr lang="en-US"/>
        </a:p>
      </dgm:t>
    </dgm:pt>
    <dgm:pt modelId="{7F58B37D-4C99-4D60-ABA0-0222C6C2DB20}" type="pres">
      <dgm:prSet presAssocID="{BEF5BDE0-EB88-4D9D-B5E7-76855D898D61}" presName="sibTrans" presStyleCnt="0"/>
      <dgm:spPr/>
    </dgm:pt>
    <dgm:pt modelId="{5A5CEE24-74F2-4FBD-A180-CCFD0F8AAA00}" type="pres">
      <dgm:prSet presAssocID="{10287744-D761-41EE-8ACD-607E363651E2}" presName="node" presStyleLbl="node1" presStyleIdx="2" presStyleCnt="6">
        <dgm:presLayoutVars>
          <dgm:bulletEnabled val="1"/>
        </dgm:presLayoutVars>
      </dgm:prSet>
      <dgm:spPr/>
      <dgm:t>
        <a:bodyPr/>
        <a:lstStyle/>
        <a:p>
          <a:endParaRPr lang="en-US"/>
        </a:p>
      </dgm:t>
    </dgm:pt>
    <dgm:pt modelId="{2A94CC3F-8FD9-4377-BA42-9966040771BD}" type="pres">
      <dgm:prSet presAssocID="{620F7C17-BE2E-49A4-88F3-719441123796}" presName="sibTrans" presStyleCnt="0"/>
      <dgm:spPr/>
    </dgm:pt>
    <dgm:pt modelId="{A60F8C9E-420C-45C4-8713-EA737273C5ED}" type="pres">
      <dgm:prSet presAssocID="{A0590D54-D783-42E5-9A9B-24DAB7697B17}" presName="node" presStyleLbl="node1" presStyleIdx="3" presStyleCnt="6">
        <dgm:presLayoutVars>
          <dgm:bulletEnabled val="1"/>
        </dgm:presLayoutVars>
      </dgm:prSet>
      <dgm:spPr/>
      <dgm:t>
        <a:bodyPr/>
        <a:lstStyle/>
        <a:p>
          <a:endParaRPr lang="en-US"/>
        </a:p>
      </dgm:t>
    </dgm:pt>
    <dgm:pt modelId="{0693494D-0190-4F8E-96A1-61CA95A9A17E}" type="pres">
      <dgm:prSet presAssocID="{C9EC5552-940E-4260-B4D9-E0941A9893E0}" presName="sibTrans" presStyleCnt="0"/>
      <dgm:spPr/>
    </dgm:pt>
    <dgm:pt modelId="{CD4C55F8-BFC7-43BD-8EDF-320B2307A8F1}" type="pres">
      <dgm:prSet presAssocID="{E41D8641-3E32-4E25-A324-E526AA705291}" presName="node" presStyleLbl="node1" presStyleIdx="4" presStyleCnt="6">
        <dgm:presLayoutVars>
          <dgm:bulletEnabled val="1"/>
        </dgm:presLayoutVars>
      </dgm:prSet>
      <dgm:spPr/>
      <dgm:t>
        <a:bodyPr/>
        <a:lstStyle/>
        <a:p>
          <a:endParaRPr lang="en-US"/>
        </a:p>
      </dgm:t>
    </dgm:pt>
    <dgm:pt modelId="{D1C14D1D-206E-4A7D-B520-2F43BDB52DEA}" type="pres">
      <dgm:prSet presAssocID="{7EA2AA7B-5CFA-46EE-A97C-8C50ADEDB5D5}" presName="sibTrans" presStyleCnt="0"/>
      <dgm:spPr/>
    </dgm:pt>
    <dgm:pt modelId="{47823840-64FD-4543-A6AF-6094225B0671}" type="pres">
      <dgm:prSet presAssocID="{0DA7F67C-DC51-49B4-9229-8610D20FE311}" presName="node" presStyleLbl="node1" presStyleIdx="5" presStyleCnt="6">
        <dgm:presLayoutVars>
          <dgm:bulletEnabled val="1"/>
        </dgm:presLayoutVars>
      </dgm:prSet>
      <dgm:spPr/>
      <dgm:t>
        <a:bodyPr/>
        <a:lstStyle/>
        <a:p>
          <a:endParaRPr lang="en-US"/>
        </a:p>
      </dgm:t>
    </dgm:pt>
  </dgm:ptLst>
  <dgm:cxnLst>
    <dgm:cxn modelId="{CEAEB166-D588-44E3-9A4E-8035A88F759B}" srcId="{1DE1E870-B0DD-48C8-8BCF-AF77CB1A7F8F}" destId="{A0590D54-D783-42E5-9A9B-24DAB7697B17}" srcOrd="3" destOrd="0" parTransId="{DD88297B-D63E-4775-A760-3BDF80C3FFFF}" sibTransId="{C9EC5552-940E-4260-B4D9-E0941A9893E0}"/>
    <dgm:cxn modelId="{D6ECBFFE-9EF8-48CD-AAA9-B471C15DA925}" srcId="{1DE1E870-B0DD-48C8-8BCF-AF77CB1A7F8F}" destId="{10287744-D761-41EE-8ACD-607E363651E2}" srcOrd="2" destOrd="0" parTransId="{103A397F-B01B-44AB-8E07-867B56BBECC3}" sibTransId="{620F7C17-BE2E-49A4-88F3-719441123796}"/>
    <dgm:cxn modelId="{10D726D4-74F9-4257-8467-AC1D047455BB}" type="presOf" srcId="{A0590D54-D783-42E5-9A9B-24DAB7697B17}" destId="{A60F8C9E-420C-45C4-8713-EA737273C5ED}" srcOrd="0" destOrd="0" presId="urn:microsoft.com/office/officeart/2005/8/layout/default"/>
    <dgm:cxn modelId="{B0FA1907-7575-4EFA-981A-11FD5CA7AC74}" type="presOf" srcId="{E41D8641-3E32-4E25-A324-E526AA705291}" destId="{CD4C55F8-BFC7-43BD-8EDF-320B2307A8F1}" srcOrd="0" destOrd="0" presId="urn:microsoft.com/office/officeart/2005/8/layout/default"/>
    <dgm:cxn modelId="{103C49BA-EE98-4BD8-93FE-70092735B0F7}" type="presOf" srcId="{FA1548F7-D309-449A-8BEA-4AAA980DE709}" destId="{477A1472-926A-4ADC-9568-DFFB41284B48}" srcOrd="0" destOrd="0" presId="urn:microsoft.com/office/officeart/2005/8/layout/default"/>
    <dgm:cxn modelId="{A7FE924E-7931-4934-9849-BF9D5548CD10}" type="presOf" srcId="{C9874531-FA4D-4ED5-A7B0-F39D57E7783E}" destId="{A75C2EAB-1E73-4A13-9B38-8E4E090DF2E7}" srcOrd="0" destOrd="0" presId="urn:microsoft.com/office/officeart/2005/8/layout/default"/>
    <dgm:cxn modelId="{00A62EE7-D16A-44FF-825B-F9D0DE6B7FC7}" srcId="{1DE1E870-B0DD-48C8-8BCF-AF77CB1A7F8F}" destId="{FA1548F7-D309-449A-8BEA-4AAA980DE709}" srcOrd="1" destOrd="0" parTransId="{D7F8413E-0E4B-4967-9661-FAB93224CE1D}" sibTransId="{BEF5BDE0-EB88-4D9D-B5E7-76855D898D61}"/>
    <dgm:cxn modelId="{F6B69A20-5891-4378-841D-2667AA20FD33}" srcId="{1DE1E870-B0DD-48C8-8BCF-AF77CB1A7F8F}" destId="{0DA7F67C-DC51-49B4-9229-8610D20FE311}" srcOrd="5" destOrd="0" parTransId="{053FEF94-E682-4339-9542-EBB34CE9272C}" sibTransId="{59B66724-33C7-40B8-8FDE-42EB3922B402}"/>
    <dgm:cxn modelId="{B65279F1-5761-4121-8062-5F31BF86E23B}" type="presOf" srcId="{1DE1E870-B0DD-48C8-8BCF-AF77CB1A7F8F}" destId="{3775AE74-39A0-4014-B8A4-FB057DDDDC10}" srcOrd="0" destOrd="0" presId="urn:microsoft.com/office/officeart/2005/8/layout/default"/>
    <dgm:cxn modelId="{AC7340D8-EA6E-4FA1-9D97-E91C76D0C75E}" type="presOf" srcId="{10287744-D761-41EE-8ACD-607E363651E2}" destId="{5A5CEE24-74F2-4FBD-A180-CCFD0F8AAA00}" srcOrd="0" destOrd="0" presId="urn:microsoft.com/office/officeart/2005/8/layout/default"/>
    <dgm:cxn modelId="{46FC9F76-FF29-4B68-AC53-43CB8612E57E}" srcId="{1DE1E870-B0DD-48C8-8BCF-AF77CB1A7F8F}" destId="{C9874531-FA4D-4ED5-A7B0-F39D57E7783E}" srcOrd="0" destOrd="0" parTransId="{6945D788-BA3F-4266-8B31-5AB22CC82B5E}" sibTransId="{CE463514-2929-4A05-95F9-B63C2E80FA08}"/>
    <dgm:cxn modelId="{23271FB3-DC0B-4E22-8502-930CB25A5867}" srcId="{1DE1E870-B0DD-48C8-8BCF-AF77CB1A7F8F}" destId="{E41D8641-3E32-4E25-A324-E526AA705291}" srcOrd="4" destOrd="0" parTransId="{B84363F0-3F7E-4D83-A92F-EB5602C1779D}" sibTransId="{7EA2AA7B-5CFA-46EE-A97C-8C50ADEDB5D5}"/>
    <dgm:cxn modelId="{47468473-50B8-47B7-A984-34C94E198294}" type="presOf" srcId="{0DA7F67C-DC51-49B4-9229-8610D20FE311}" destId="{47823840-64FD-4543-A6AF-6094225B0671}" srcOrd="0" destOrd="0" presId="urn:microsoft.com/office/officeart/2005/8/layout/default"/>
    <dgm:cxn modelId="{75E2C99D-BD53-4FF3-AC20-5A13C5F3728F}" type="presParOf" srcId="{3775AE74-39A0-4014-B8A4-FB057DDDDC10}" destId="{A75C2EAB-1E73-4A13-9B38-8E4E090DF2E7}" srcOrd="0" destOrd="0" presId="urn:microsoft.com/office/officeart/2005/8/layout/default"/>
    <dgm:cxn modelId="{E19909D4-5C68-4C79-8A71-15E6D8EF614B}" type="presParOf" srcId="{3775AE74-39A0-4014-B8A4-FB057DDDDC10}" destId="{A24A45CC-5C4D-489C-B297-F52F4DB7DF96}" srcOrd="1" destOrd="0" presId="urn:microsoft.com/office/officeart/2005/8/layout/default"/>
    <dgm:cxn modelId="{68D7DED3-5875-41A2-BECF-4158D77B6435}" type="presParOf" srcId="{3775AE74-39A0-4014-B8A4-FB057DDDDC10}" destId="{477A1472-926A-4ADC-9568-DFFB41284B48}" srcOrd="2" destOrd="0" presId="urn:microsoft.com/office/officeart/2005/8/layout/default"/>
    <dgm:cxn modelId="{666A5FE5-38C3-469C-B269-7F24F19A8C86}" type="presParOf" srcId="{3775AE74-39A0-4014-B8A4-FB057DDDDC10}" destId="{7F58B37D-4C99-4D60-ABA0-0222C6C2DB20}" srcOrd="3" destOrd="0" presId="urn:microsoft.com/office/officeart/2005/8/layout/default"/>
    <dgm:cxn modelId="{BECD247B-5E78-430B-932D-3BD7A4E5F2EA}" type="presParOf" srcId="{3775AE74-39A0-4014-B8A4-FB057DDDDC10}" destId="{5A5CEE24-74F2-4FBD-A180-CCFD0F8AAA00}" srcOrd="4" destOrd="0" presId="urn:microsoft.com/office/officeart/2005/8/layout/default"/>
    <dgm:cxn modelId="{9240C7D8-1928-4EE9-8405-C668BEB81B94}" type="presParOf" srcId="{3775AE74-39A0-4014-B8A4-FB057DDDDC10}" destId="{2A94CC3F-8FD9-4377-BA42-9966040771BD}" srcOrd="5" destOrd="0" presId="urn:microsoft.com/office/officeart/2005/8/layout/default"/>
    <dgm:cxn modelId="{7FB0CEF6-60F0-4332-A37E-600041A2A0A3}" type="presParOf" srcId="{3775AE74-39A0-4014-B8A4-FB057DDDDC10}" destId="{A60F8C9E-420C-45C4-8713-EA737273C5ED}" srcOrd="6" destOrd="0" presId="urn:microsoft.com/office/officeart/2005/8/layout/default"/>
    <dgm:cxn modelId="{36BC0F1C-D9DA-4158-AA50-29C72BFF7C29}" type="presParOf" srcId="{3775AE74-39A0-4014-B8A4-FB057DDDDC10}" destId="{0693494D-0190-4F8E-96A1-61CA95A9A17E}" srcOrd="7" destOrd="0" presId="urn:microsoft.com/office/officeart/2005/8/layout/default"/>
    <dgm:cxn modelId="{35E897A3-9E83-439D-A1FB-BD38D13D6AE9}" type="presParOf" srcId="{3775AE74-39A0-4014-B8A4-FB057DDDDC10}" destId="{CD4C55F8-BFC7-43BD-8EDF-320B2307A8F1}" srcOrd="8" destOrd="0" presId="urn:microsoft.com/office/officeart/2005/8/layout/default"/>
    <dgm:cxn modelId="{A2949BF9-0816-499D-8D4F-BF939CA86820}" type="presParOf" srcId="{3775AE74-39A0-4014-B8A4-FB057DDDDC10}" destId="{D1C14D1D-206E-4A7D-B520-2F43BDB52DEA}" srcOrd="9" destOrd="0" presId="urn:microsoft.com/office/officeart/2005/8/layout/default"/>
    <dgm:cxn modelId="{27484EF2-2E9F-4B35-9E6A-9E43A7B58D61}" type="presParOf" srcId="{3775AE74-39A0-4014-B8A4-FB057DDDDC10}" destId="{47823840-64FD-4543-A6AF-6094225B0671}"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48E2A55-FB77-4B20-AC9A-B660EDD9F6F3}" type="doc">
      <dgm:prSet loTypeId="urn:microsoft.com/office/officeart/2005/8/layout/arrow2" loCatId="process" qsTypeId="urn:microsoft.com/office/officeart/2005/8/quickstyle/simple1" qsCatId="simple" csTypeId="urn:microsoft.com/office/officeart/2005/8/colors/accent1_2" csCatId="accent1" phldr="1"/>
      <dgm:spPr/>
    </dgm:pt>
    <dgm:pt modelId="{D43CDD0D-43C5-404D-96DF-3B38C728BC3F}">
      <dgm:prSet phldrT="[Text]" custT="1"/>
      <dgm:spPr/>
      <dgm:t>
        <a:bodyPr/>
        <a:lstStyle/>
        <a:p>
          <a:r>
            <a:rPr lang="en-US" sz="2200" b="0" dirty="0" smtClean="0">
              <a:solidFill>
                <a:srgbClr val="053057"/>
              </a:solidFill>
              <a:latin typeface="Calibri" panose="020F0502020204030204" pitchFamily="34" charset="0"/>
              <a:cs typeface="Calibri" panose="020F0502020204030204" pitchFamily="34" charset="0"/>
            </a:rPr>
            <a:t>Analogous</a:t>
          </a:r>
          <a:br>
            <a:rPr lang="en-US" sz="2200" b="0" dirty="0" smtClean="0">
              <a:solidFill>
                <a:srgbClr val="053057"/>
              </a:solidFill>
              <a:latin typeface="Calibri" panose="020F0502020204030204" pitchFamily="34" charset="0"/>
              <a:cs typeface="Calibri" panose="020F0502020204030204" pitchFamily="34" charset="0"/>
            </a:rPr>
          </a:br>
          <a:r>
            <a:rPr lang="en-US" sz="2200" b="0" dirty="0" smtClean="0">
              <a:solidFill>
                <a:srgbClr val="053057"/>
              </a:solidFill>
              <a:latin typeface="Calibri" panose="020F0502020204030204" pitchFamily="34" charset="0"/>
              <a:cs typeface="Calibri" panose="020F0502020204030204" pitchFamily="34" charset="0"/>
            </a:rPr>
            <a:t>Estimate</a:t>
          </a:r>
          <a:endParaRPr lang="en-US" sz="2200" b="0" dirty="0">
            <a:solidFill>
              <a:srgbClr val="053057"/>
            </a:solidFill>
            <a:latin typeface="Calibri" panose="020F0502020204030204" pitchFamily="34" charset="0"/>
            <a:cs typeface="Calibri" panose="020F0502020204030204" pitchFamily="34" charset="0"/>
          </a:endParaRPr>
        </a:p>
      </dgm:t>
    </dgm:pt>
    <dgm:pt modelId="{8FD2A053-63A3-41D6-BAD2-A88D93642A76}" type="parTrans" cxnId="{3D79A07C-A57A-4491-83E3-5B1FC1D3746A}">
      <dgm:prSet/>
      <dgm:spPr/>
      <dgm:t>
        <a:bodyPr/>
        <a:lstStyle/>
        <a:p>
          <a:endParaRPr lang="en-US"/>
        </a:p>
      </dgm:t>
    </dgm:pt>
    <dgm:pt modelId="{E403CBAF-828A-4B45-BCCE-ACEE21EE84DD}" type="sibTrans" cxnId="{3D79A07C-A57A-4491-83E3-5B1FC1D3746A}">
      <dgm:prSet/>
      <dgm:spPr/>
      <dgm:t>
        <a:bodyPr/>
        <a:lstStyle/>
        <a:p>
          <a:endParaRPr lang="en-US"/>
        </a:p>
      </dgm:t>
    </dgm:pt>
    <dgm:pt modelId="{80D13CC2-55C5-435C-AB2B-3DCBDFA0C31B}">
      <dgm:prSet phldrT="[Text]" custT="1"/>
      <dgm:spPr/>
      <dgm:t>
        <a:bodyPr/>
        <a:lstStyle/>
        <a:p>
          <a:r>
            <a:rPr lang="en-US" sz="2200" b="0" dirty="0" smtClean="0">
              <a:solidFill>
                <a:srgbClr val="053057"/>
              </a:solidFill>
              <a:latin typeface="Calibri" panose="020F0502020204030204" pitchFamily="34" charset="0"/>
              <a:cs typeface="Calibri" panose="020F0502020204030204" pitchFamily="34" charset="0"/>
            </a:rPr>
            <a:t>Parametric</a:t>
          </a:r>
          <a:br>
            <a:rPr lang="en-US" sz="2200" b="0" dirty="0" smtClean="0">
              <a:solidFill>
                <a:srgbClr val="053057"/>
              </a:solidFill>
              <a:latin typeface="Calibri" panose="020F0502020204030204" pitchFamily="34" charset="0"/>
              <a:cs typeface="Calibri" panose="020F0502020204030204" pitchFamily="34" charset="0"/>
            </a:rPr>
          </a:br>
          <a:r>
            <a:rPr lang="en-US" sz="2200" b="0" dirty="0" smtClean="0">
              <a:solidFill>
                <a:srgbClr val="053057"/>
              </a:solidFill>
              <a:latin typeface="Calibri" panose="020F0502020204030204" pitchFamily="34" charset="0"/>
              <a:cs typeface="Calibri" panose="020F0502020204030204" pitchFamily="34" charset="0"/>
            </a:rPr>
            <a:t>Estimate</a:t>
          </a:r>
          <a:endParaRPr lang="en-US" sz="2200" b="0" dirty="0">
            <a:solidFill>
              <a:srgbClr val="053057"/>
            </a:solidFill>
            <a:latin typeface="Calibri" panose="020F0502020204030204" pitchFamily="34" charset="0"/>
            <a:cs typeface="Calibri" panose="020F0502020204030204" pitchFamily="34" charset="0"/>
          </a:endParaRPr>
        </a:p>
      </dgm:t>
    </dgm:pt>
    <dgm:pt modelId="{474D6458-00AA-4CCB-985E-FE799BE4786A}" type="parTrans" cxnId="{3DE036A8-300B-408E-A91C-ADC0B08572AE}">
      <dgm:prSet/>
      <dgm:spPr/>
      <dgm:t>
        <a:bodyPr/>
        <a:lstStyle/>
        <a:p>
          <a:endParaRPr lang="en-US"/>
        </a:p>
      </dgm:t>
    </dgm:pt>
    <dgm:pt modelId="{9D356F41-673F-410A-BC0A-C7D17461541E}" type="sibTrans" cxnId="{3DE036A8-300B-408E-A91C-ADC0B08572AE}">
      <dgm:prSet/>
      <dgm:spPr/>
      <dgm:t>
        <a:bodyPr/>
        <a:lstStyle/>
        <a:p>
          <a:endParaRPr lang="en-US"/>
        </a:p>
      </dgm:t>
    </dgm:pt>
    <dgm:pt modelId="{3397856E-1294-4E1E-A882-BB63AD8D712F}">
      <dgm:prSet phldrT="[Text]" custT="1"/>
      <dgm:spPr/>
      <dgm:t>
        <a:bodyPr/>
        <a:lstStyle/>
        <a:p>
          <a:r>
            <a:rPr lang="en-US" sz="2200" b="0" dirty="0" smtClean="0">
              <a:solidFill>
                <a:srgbClr val="053057"/>
              </a:solidFill>
              <a:latin typeface="Calibri" panose="020F0502020204030204" pitchFamily="34" charset="0"/>
              <a:cs typeface="Calibri" panose="020F0502020204030204" pitchFamily="34" charset="0"/>
            </a:rPr>
            <a:t>Bottom-up</a:t>
          </a:r>
          <a:br>
            <a:rPr lang="en-US" sz="2200" b="0" dirty="0" smtClean="0">
              <a:solidFill>
                <a:srgbClr val="053057"/>
              </a:solidFill>
              <a:latin typeface="Calibri" panose="020F0502020204030204" pitchFamily="34" charset="0"/>
              <a:cs typeface="Calibri" panose="020F0502020204030204" pitchFamily="34" charset="0"/>
            </a:rPr>
          </a:br>
          <a:r>
            <a:rPr lang="en-US" sz="2200" b="0" dirty="0" smtClean="0">
              <a:solidFill>
                <a:srgbClr val="053057"/>
              </a:solidFill>
              <a:latin typeface="Calibri" panose="020F0502020204030204" pitchFamily="34" charset="0"/>
              <a:cs typeface="Calibri" panose="020F0502020204030204" pitchFamily="34" charset="0"/>
            </a:rPr>
            <a:t>Estimate</a:t>
          </a:r>
          <a:endParaRPr lang="en-US" sz="2200" b="0" dirty="0">
            <a:solidFill>
              <a:srgbClr val="053057"/>
            </a:solidFill>
            <a:latin typeface="Calibri" panose="020F0502020204030204" pitchFamily="34" charset="0"/>
            <a:cs typeface="Calibri" panose="020F0502020204030204" pitchFamily="34" charset="0"/>
          </a:endParaRPr>
        </a:p>
      </dgm:t>
    </dgm:pt>
    <dgm:pt modelId="{B6FEDB06-D948-467D-A265-3F8980063590}" type="parTrans" cxnId="{622F1B07-9566-43F2-AC42-F4011312585D}">
      <dgm:prSet/>
      <dgm:spPr/>
      <dgm:t>
        <a:bodyPr/>
        <a:lstStyle/>
        <a:p>
          <a:endParaRPr lang="en-US"/>
        </a:p>
      </dgm:t>
    </dgm:pt>
    <dgm:pt modelId="{AC664953-74BD-4579-9FDD-65EB14840F83}" type="sibTrans" cxnId="{622F1B07-9566-43F2-AC42-F4011312585D}">
      <dgm:prSet/>
      <dgm:spPr/>
      <dgm:t>
        <a:bodyPr/>
        <a:lstStyle/>
        <a:p>
          <a:endParaRPr lang="en-US"/>
        </a:p>
      </dgm:t>
    </dgm:pt>
    <dgm:pt modelId="{F08DB77E-2493-4526-8F5B-9F227271484B}" type="pres">
      <dgm:prSet presAssocID="{448E2A55-FB77-4B20-AC9A-B660EDD9F6F3}" presName="arrowDiagram" presStyleCnt="0">
        <dgm:presLayoutVars>
          <dgm:chMax val="5"/>
          <dgm:dir/>
          <dgm:resizeHandles val="exact"/>
        </dgm:presLayoutVars>
      </dgm:prSet>
      <dgm:spPr/>
    </dgm:pt>
    <dgm:pt modelId="{9C4ABC14-8396-4D5A-814E-B918272BDD0B}" type="pres">
      <dgm:prSet presAssocID="{448E2A55-FB77-4B20-AC9A-B660EDD9F6F3}" presName="arrow" presStyleLbl="bgShp" presStyleIdx="0" presStyleCnt="1" custLinFactNeighborX="-158"/>
      <dgm:spPr>
        <a:solidFill>
          <a:srgbClr val="00B0F0"/>
        </a:solidFill>
        <a:ln w="25400">
          <a:solidFill>
            <a:schemeClr val="accent2"/>
          </a:solidFill>
        </a:ln>
      </dgm:spPr>
    </dgm:pt>
    <dgm:pt modelId="{6E48CA6E-C4BA-4C22-8797-5E92C97435FD}" type="pres">
      <dgm:prSet presAssocID="{448E2A55-FB77-4B20-AC9A-B660EDD9F6F3}" presName="arrowDiagram3" presStyleCnt="0"/>
      <dgm:spPr/>
    </dgm:pt>
    <dgm:pt modelId="{E3849697-9DC9-44BD-80D7-D795F47012FE}" type="pres">
      <dgm:prSet presAssocID="{D43CDD0D-43C5-404D-96DF-3B38C728BC3F}" presName="bullet3a" presStyleLbl="node1" presStyleIdx="0" presStyleCnt="3"/>
      <dgm:spPr/>
    </dgm:pt>
    <dgm:pt modelId="{64A82111-21A8-4B39-A384-4FA4C0904826}" type="pres">
      <dgm:prSet presAssocID="{D43CDD0D-43C5-404D-96DF-3B38C728BC3F}" presName="textBox3a" presStyleLbl="revTx" presStyleIdx="0" presStyleCnt="3" custLinFactNeighborX="4753">
        <dgm:presLayoutVars>
          <dgm:bulletEnabled val="1"/>
        </dgm:presLayoutVars>
      </dgm:prSet>
      <dgm:spPr/>
      <dgm:t>
        <a:bodyPr/>
        <a:lstStyle/>
        <a:p>
          <a:endParaRPr lang="en-US"/>
        </a:p>
      </dgm:t>
    </dgm:pt>
    <dgm:pt modelId="{02B35102-93BF-491C-BA55-1A3DE8AE1385}" type="pres">
      <dgm:prSet presAssocID="{80D13CC2-55C5-435C-AB2B-3DCBDFA0C31B}" presName="bullet3b" presStyleLbl="node1" presStyleIdx="1" presStyleCnt="3"/>
      <dgm:spPr/>
    </dgm:pt>
    <dgm:pt modelId="{4DF639D2-8A6E-432F-BD15-8729CD7A202D}" type="pres">
      <dgm:prSet presAssocID="{80D13CC2-55C5-435C-AB2B-3DCBDFA0C31B}" presName="textBox3b" presStyleLbl="revTx" presStyleIdx="1" presStyleCnt="3" custScaleX="105719" custLinFactNeighborX="5931">
        <dgm:presLayoutVars>
          <dgm:bulletEnabled val="1"/>
        </dgm:presLayoutVars>
      </dgm:prSet>
      <dgm:spPr/>
      <dgm:t>
        <a:bodyPr/>
        <a:lstStyle/>
        <a:p>
          <a:endParaRPr lang="en-US"/>
        </a:p>
      </dgm:t>
    </dgm:pt>
    <dgm:pt modelId="{A5302BAB-D47E-45E3-B88C-9801427B3351}" type="pres">
      <dgm:prSet presAssocID="{3397856E-1294-4E1E-A882-BB63AD8D712F}" presName="bullet3c" presStyleLbl="node1" presStyleIdx="2" presStyleCnt="3"/>
      <dgm:spPr/>
    </dgm:pt>
    <dgm:pt modelId="{02DB30DC-389E-4AEF-89AC-674F0F5A6C49}" type="pres">
      <dgm:prSet presAssocID="{3397856E-1294-4E1E-A882-BB63AD8D712F}" presName="textBox3c" presStyleLbl="revTx" presStyleIdx="2" presStyleCnt="3" custScaleX="118621" custLinFactNeighborX="13843" custLinFactNeighborY="-3276">
        <dgm:presLayoutVars>
          <dgm:bulletEnabled val="1"/>
        </dgm:presLayoutVars>
      </dgm:prSet>
      <dgm:spPr/>
      <dgm:t>
        <a:bodyPr/>
        <a:lstStyle/>
        <a:p>
          <a:endParaRPr lang="en-US"/>
        </a:p>
      </dgm:t>
    </dgm:pt>
  </dgm:ptLst>
  <dgm:cxnLst>
    <dgm:cxn modelId="{065B371A-ADA6-46AB-A8CA-8D561F28B526}" type="presOf" srcId="{448E2A55-FB77-4B20-AC9A-B660EDD9F6F3}" destId="{F08DB77E-2493-4526-8F5B-9F227271484B}" srcOrd="0" destOrd="0" presId="urn:microsoft.com/office/officeart/2005/8/layout/arrow2"/>
    <dgm:cxn modelId="{3D79A07C-A57A-4491-83E3-5B1FC1D3746A}" srcId="{448E2A55-FB77-4B20-AC9A-B660EDD9F6F3}" destId="{D43CDD0D-43C5-404D-96DF-3B38C728BC3F}" srcOrd="0" destOrd="0" parTransId="{8FD2A053-63A3-41D6-BAD2-A88D93642A76}" sibTransId="{E403CBAF-828A-4B45-BCCE-ACEE21EE84DD}"/>
    <dgm:cxn modelId="{73E9DB6B-981B-449E-A2B0-1840A8806B76}" type="presOf" srcId="{80D13CC2-55C5-435C-AB2B-3DCBDFA0C31B}" destId="{4DF639D2-8A6E-432F-BD15-8729CD7A202D}" srcOrd="0" destOrd="0" presId="urn:microsoft.com/office/officeart/2005/8/layout/arrow2"/>
    <dgm:cxn modelId="{3DE036A8-300B-408E-A91C-ADC0B08572AE}" srcId="{448E2A55-FB77-4B20-AC9A-B660EDD9F6F3}" destId="{80D13CC2-55C5-435C-AB2B-3DCBDFA0C31B}" srcOrd="1" destOrd="0" parTransId="{474D6458-00AA-4CCB-985E-FE799BE4786A}" sibTransId="{9D356F41-673F-410A-BC0A-C7D17461541E}"/>
    <dgm:cxn modelId="{622F1B07-9566-43F2-AC42-F4011312585D}" srcId="{448E2A55-FB77-4B20-AC9A-B660EDD9F6F3}" destId="{3397856E-1294-4E1E-A882-BB63AD8D712F}" srcOrd="2" destOrd="0" parTransId="{B6FEDB06-D948-467D-A265-3F8980063590}" sibTransId="{AC664953-74BD-4579-9FDD-65EB14840F83}"/>
    <dgm:cxn modelId="{8F1CE45F-3446-417C-AE78-06B3B03F6DAC}" type="presOf" srcId="{D43CDD0D-43C5-404D-96DF-3B38C728BC3F}" destId="{64A82111-21A8-4B39-A384-4FA4C0904826}" srcOrd="0" destOrd="0" presId="urn:microsoft.com/office/officeart/2005/8/layout/arrow2"/>
    <dgm:cxn modelId="{C05AE8AB-B3CE-481D-9BA5-7B80DE7C9048}" type="presOf" srcId="{3397856E-1294-4E1E-A882-BB63AD8D712F}" destId="{02DB30DC-389E-4AEF-89AC-674F0F5A6C49}" srcOrd="0" destOrd="0" presId="urn:microsoft.com/office/officeart/2005/8/layout/arrow2"/>
    <dgm:cxn modelId="{11E0A40D-6E7A-48C0-A9D8-8D890A8C58DE}" type="presParOf" srcId="{F08DB77E-2493-4526-8F5B-9F227271484B}" destId="{9C4ABC14-8396-4D5A-814E-B918272BDD0B}" srcOrd="0" destOrd="0" presId="urn:microsoft.com/office/officeart/2005/8/layout/arrow2"/>
    <dgm:cxn modelId="{3B1A9A20-8D09-4224-8FB8-255384FDE273}" type="presParOf" srcId="{F08DB77E-2493-4526-8F5B-9F227271484B}" destId="{6E48CA6E-C4BA-4C22-8797-5E92C97435FD}" srcOrd="1" destOrd="0" presId="urn:microsoft.com/office/officeart/2005/8/layout/arrow2"/>
    <dgm:cxn modelId="{593597F6-7B48-43E8-BAFA-9EDD0CC9921C}" type="presParOf" srcId="{6E48CA6E-C4BA-4C22-8797-5E92C97435FD}" destId="{E3849697-9DC9-44BD-80D7-D795F47012FE}" srcOrd="0" destOrd="0" presId="urn:microsoft.com/office/officeart/2005/8/layout/arrow2"/>
    <dgm:cxn modelId="{570DA28D-C60E-4FD3-90A8-B0EDF714D59E}" type="presParOf" srcId="{6E48CA6E-C4BA-4C22-8797-5E92C97435FD}" destId="{64A82111-21A8-4B39-A384-4FA4C0904826}" srcOrd="1" destOrd="0" presId="urn:microsoft.com/office/officeart/2005/8/layout/arrow2"/>
    <dgm:cxn modelId="{B7F9F4DB-3B7F-4156-A099-A1E1FBC11F65}" type="presParOf" srcId="{6E48CA6E-C4BA-4C22-8797-5E92C97435FD}" destId="{02B35102-93BF-491C-BA55-1A3DE8AE1385}" srcOrd="2" destOrd="0" presId="urn:microsoft.com/office/officeart/2005/8/layout/arrow2"/>
    <dgm:cxn modelId="{365E5EF9-881F-411B-B526-24ED1212F90A}" type="presParOf" srcId="{6E48CA6E-C4BA-4C22-8797-5E92C97435FD}" destId="{4DF639D2-8A6E-432F-BD15-8729CD7A202D}" srcOrd="3" destOrd="0" presId="urn:microsoft.com/office/officeart/2005/8/layout/arrow2"/>
    <dgm:cxn modelId="{6BE47507-8F51-4C57-BCA4-CB2DBD95DC3B}" type="presParOf" srcId="{6E48CA6E-C4BA-4C22-8797-5E92C97435FD}" destId="{A5302BAB-D47E-45E3-B88C-9801427B3351}" srcOrd="4" destOrd="0" presId="urn:microsoft.com/office/officeart/2005/8/layout/arrow2"/>
    <dgm:cxn modelId="{71867505-61C8-43E9-B842-56F28368D518}" type="presParOf" srcId="{6E48CA6E-C4BA-4C22-8797-5E92C97435FD}" destId="{02DB30DC-389E-4AEF-89AC-674F0F5A6C49}"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7CF3E9B-0D6A-4777-B6BC-B05C47CAFFC1}" type="doc">
      <dgm:prSet loTypeId="urn:microsoft.com/office/officeart/2005/8/layout/venn1" loCatId="relationship" qsTypeId="urn:microsoft.com/office/officeart/2005/8/quickstyle/simple1" qsCatId="simple" csTypeId="urn:microsoft.com/office/officeart/2005/8/colors/accent1_2" csCatId="accent1" phldr="1"/>
      <dgm:spPr/>
    </dgm:pt>
    <dgm:pt modelId="{3869E26B-477C-4D32-98CB-776FD816F3A0}">
      <dgm:prSet phldrT="[Text]"/>
      <dgm:spPr>
        <a:xfrm>
          <a:off x="1545389" y="38186"/>
          <a:ext cx="1832954" cy="1832954"/>
        </a:xfrm>
        <a:solidFill>
          <a:srgbClr val="0779B7"/>
        </a:solidFill>
        <a:ln w="38100" cap="flat" cmpd="sng" algn="ctr">
          <a:solidFill>
            <a:srgbClr val="FFFFFF"/>
          </a:solidFill>
          <a:prstDash val="solid"/>
        </a:ln>
        <a:effectLst>
          <a:outerShdw blurRad="50800" dist="38100" dir="2700000" algn="tl" rotWithShape="0">
            <a:prstClr val="black">
              <a:alpha val="40000"/>
            </a:prstClr>
          </a:outerShdw>
        </a:effectLst>
      </dgm:spPr>
      <dgm:t>
        <a:bodyPr/>
        <a:lstStyle/>
        <a:p>
          <a:r>
            <a:rPr lang="en-US" dirty="0" smtClean="0">
              <a:solidFill>
                <a:srgbClr val="000000">
                  <a:hueOff val="0"/>
                  <a:satOff val="0"/>
                  <a:lumOff val="0"/>
                  <a:alphaOff val="0"/>
                </a:srgbClr>
              </a:solidFill>
              <a:latin typeface="Calibri"/>
              <a:ea typeface="+mn-ea"/>
              <a:cs typeface="+mn-cs"/>
            </a:rPr>
            <a:t> </a:t>
          </a:r>
          <a:endParaRPr lang="en-US" dirty="0">
            <a:solidFill>
              <a:srgbClr val="000000">
                <a:hueOff val="0"/>
                <a:satOff val="0"/>
                <a:lumOff val="0"/>
                <a:alphaOff val="0"/>
              </a:srgbClr>
            </a:solidFill>
            <a:latin typeface="Calibri"/>
            <a:ea typeface="+mn-ea"/>
            <a:cs typeface="+mn-cs"/>
          </a:endParaRPr>
        </a:p>
      </dgm:t>
    </dgm:pt>
    <dgm:pt modelId="{59B03708-E648-46D0-A897-B527FEAD3912}" type="parTrans" cxnId="{E36CCAE4-6EB4-402A-96E9-8DFCA67E847E}">
      <dgm:prSet/>
      <dgm:spPr/>
      <dgm:t>
        <a:bodyPr/>
        <a:lstStyle/>
        <a:p>
          <a:endParaRPr lang="en-US"/>
        </a:p>
      </dgm:t>
    </dgm:pt>
    <dgm:pt modelId="{288CE524-6CAC-4B5C-B598-E6F8F8FF9483}" type="sibTrans" cxnId="{E36CCAE4-6EB4-402A-96E9-8DFCA67E847E}">
      <dgm:prSet/>
      <dgm:spPr/>
      <dgm:t>
        <a:bodyPr/>
        <a:lstStyle/>
        <a:p>
          <a:endParaRPr lang="en-US"/>
        </a:p>
      </dgm:t>
    </dgm:pt>
    <dgm:pt modelId="{A3ADD165-AF01-46F4-A4AD-422D6C8AB8C6}">
      <dgm:prSet phldrT="[Text]"/>
      <dgm:spPr>
        <a:xfrm>
          <a:off x="2206780" y="1183783"/>
          <a:ext cx="1832954" cy="1832954"/>
        </a:xfrm>
        <a:solidFill>
          <a:srgbClr val="A7CCDF">
            <a:alpha val="70000"/>
          </a:srgbClr>
        </a:solidFill>
        <a:ln w="38100" cap="flat" cmpd="sng" algn="ctr">
          <a:solidFill>
            <a:srgbClr val="FFFFFF"/>
          </a:solidFill>
          <a:prstDash val="solid"/>
        </a:ln>
        <a:effectLst>
          <a:outerShdw blurRad="50800" dist="38100" dir="2700000" algn="tl" rotWithShape="0">
            <a:prstClr val="black">
              <a:alpha val="40000"/>
            </a:prstClr>
          </a:outerShdw>
        </a:effectLst>
      </dgm:spPr>
      <dgm:t>
        <a:bodyPr/>
        <a:lstStyle/>
        <a:p>
          <a:r>
            <a:rPr lang="en-US" dirty="0" smtClean="0">
              <a:solidFill>
                <a:srgbClr val="000000">
                  <a:hueOff val="0"/>
                  <a:satOff val="0"/>
                  <a:lumOff val="0"/>
                  <a:alphaOff val="0"/>
                </a:srgbClr>
              </a:solidFill>
              <a:latin typeface="Calibri"/>
              <a:ea typeface="+mn-ea"/>
              <a:cs typeface="+mn-cs"/>
            </a:rPr>
            <a:t> </a:t>
          </a:r>
          <a:endParaRPr lang="en-US" dirty="0">
            <a:solidFill>
              <a:srgbClr val="000000">
                <a:hueOff val="0"/>
                <a:satOff val="0"/>
                <a:lumOff val="0"/>
                <a:alphaOff val="0"/>
              </a:srgbClr>
            </a:solidFill>
            <a:latin typeface="Calibri"/>
            <a:ea typeface="+mn-ea"/>
            <a:cs typeface="+mn-cs"/>
          </a:endParaRPr>
        </a:p>
      </dgm:t>
    </dgm:pt>
    <dgm:pt modelId="{5B5B4DDF-5017-4873-85E3-EAFCE3527F96}" type="parTrans" cxnId="{E5127B9E-52CA-413A-8C9F-579DE0876AE2}">
      <dgm:prSet/>
      <dgm:spPr/>
      <dgm:t>
        <a:bodyPr/>
        <a:lstStyle/>
        <a:p>
          <a:endParaRPr lang="en-US"/>
        </a:p>
      </dgm:t>
    </dgm:pt>
    <dgm:pt modelId="{BFF96F31-4B17-44AA-8779-9BB49DEF441C}" type="sibTrans" cxnId="{E5127B9E-52CA-413A-8C9F-579DE0876AE2}">
      <dgm:prSet/>
      <dgm:spPr/>
      <dgm:t>
        <a:bodyPr/>
        <a:lstStyle/>
        <a:p>
          <a:endParaRPr lang="en-US"/>
        </a:p>
      </dgm:t>
    </dgm:pt>
    <dgm:pt modelId="{0D5F5FA4-FE49-4007-9AB1-DF49EF296635}">
      <dgm:prSet phldrT="[Text]"/>
      <dgm:spPr>
        <a:xfrm>
          <a:off x="883998" y="1183783"/>
          <a:ext cx="1832954" cy="1832954"/>
        </a:xfrm>
        <a:solidFill>
          <a:srgbClr val="019ADD">
            <a:alpha val="50000"/>
          </a:srgbClr>
        </a:solidFill>
        <a:ln w="38100" cap="flat" cmpd="sng" algn="ctr">
          <a:solidFill>
            <a:srgbClr val="FFFFFF"/>
          </a:solidFill>
          <a:prstDash val="solid"/>
        </a:ln>
        <a:effectLst>
          <a:outerShdw blurRad="50800" dist="38100" dir="2700000" algn="tl" rotWithShape="0">
            <a:prstClr val="black">
              <a:alpha val="40000"/>
            </a:prstClr>
          </a:outerShdw>
        </a:effectLst>
      </dgm:spPr>
      <dgm:t>
        <a:bodyPr/>
        <a:lstStyle/>
        <a:p>
          <a:r>
            <a:rPr lang="en-US" dirty="0" smtClean="0">
              <a:solidFill>
                <a:srgbClr val="000000">
                  <a:hueOff val="0"/>
                  <a:satOff val="0"/>
                  <a:lumOff val="0"/>
                  <a:alphaOff val="0"/>
                </a:srgbClr>
              </a:solidFill>
              <a:latin typeface="Calibri"/>
              <a:ea typeface="+mn-ea"/>
              <a:cs typeface="+mn-cs"/>
            </a:rPr>
            <a:t> </a:t>
          </a:r>
          <a:endParaRPr lang="en-US" dirty="0">
            <a:solidFill>
              <a:srgbClr val="000000">
                <a:hueOff val="0"/>
                <a:satOff val="0"/>
                <a:lumOff val="0"/>
                <a:alphaOff val="0"/>
              </a:srgbClr>
            </a:solidFill>
            <a:latin typeface="Calibri"/>
            <a:ea typeface="+mn-ea"/>
            <a:cs typeface="+mn-cs"/>
          </a:endParaRPr>
        </a:p>
      </dgm:t>
    </dgm:pt>
    <dgm:pt modelId="{9535D550-A867-448F-A0F1-F4489642E99B}" type="parTrans" cxnId="{6B045FE9-1853-49DD-BEBD-9AC7F6DD5071}">
      <dgm:prSet/>
      <dgm:spPr/>
      <dgm:t>
        <a:bodyPr/>
        <a:lstStyle/>
        <a:p>
          <a:endParaRPr lang="en-US"/>
        </a:p>
      </dgm:t>
    </dgm:pt>
    <dgm:pt modelId="{C0F73C20-5908-45E4-98F4-CD10ED223D27}" type="sibTrans" cxnId="{6B045FE9-1853-49DD-BEBD-9AC7F6DD5071}">
      <dgm:prSet/>
      <dgm:spPr/>
      <dgm:t>
        <a:bodyPr/>
        <a:lstStyle/>
        <a:p>
          <a:endParaRPr lang="en-US"/>
        </a:p>
      </dgm:t>
    </dgm:pt>
    <dgm:pt modelId="{52B8880A-AB1B-4023-A508-AB04E62ECB70}" type="pres">
      <dgm:prSet presAssocID="{07CF3E9B-0D6A-4777-B6BC-B05C47CAFFC1}" presName="compositeShape" presStyleCnt="0">
        <dgm:presLayoutVars>
          <dgm:chMax val="7"/>
          <dgm:dir/>
          <dgm:resizeHandles val="exact"/>
        </dgm:presLayoutVars>
      </dgm:prSet>
      <dgm:spPr/>
    </dgm:pt>
    <dgm:pt modelId="{55BCAD5D-6BB4-41BE-8FF5-884ABC5489AF}" type="pres">
      <dgm:prSet presAssocID="{3869E26B-477C-4D32-98CB-776FD816F3A0}" presName="circ1" presStyleLbl="vennNode1" presStyleIdx="0" presStyleCnt="3"/>
      <dgm:spPr>
        <a:prstGeom prst="ellipse">
          <a:avLst/>
        </a:prstGeom>
      </dgm:spPr>
      <dgm:t>
        <a:bodyPr/>
        <a:lstStyle/>
        <a:p>
          <a:endParaRPr lang="en-US"/>
        </a:p>
      </dgm:t>
    </dgm:pt>
    <dgm:pt modelId="{9AEE920B-AE97-4DF4-898A-E3D1C8D9586F}" type="pres">
      <dgm:prSet presAssocID="{3869E26B-477C-4D32-98CB-776FD816F3A0}" presName="circ1Tx" presStyleLbl="revTx" presStyleIdx="0" presStyleCnt="0">
        <dgm:presLayoutVars>
          <dgm:chMax val="0"/>
          <dgm:chPref val="0"/>
          <dgm:bulletEnabled val="1"/>
        </dgm:presLayoutVars>
      </dgm:prSet>
      <dgm:spPr/>
      <dgm:t>
        <a:bodyPr/>
        <a:lstStyle/>
        <a:p>
          <a:endParaRPr lang="en-US"/>
        </a:p>
      </dgm:t>
    </dgm:pt>
    <dgm:pt modelId="{FDF93992-124F-4357-849D-F6E9D5C247E1}" type="pres">
      <dgm:prSet presAssocID="{A3ADD165-AF01-46F4-A4AD-422D6C8AB8C6}" presName="circ2" presStyleLbl="vennNode1" presStyleIdx="1" presStyleCnt="3"/>
      <dgm:spPr>
        <a:prstGeom prst="ellipse">
          <a:avLst/>
        </a:prstGeom>
      </dgm:spPr>
      <dgm:t>
        <a:bodyPr/>
        <a:lstStyle/>
        <a:p>
          <a:endParaRPr lang="en-US"/>
        </a:p>
      </dgm:t>
    </dgm:pt>
    <dgm:pt modelId="{C94FF28A-63FB-4160-AD9F-2A6913454162}" type="pres">
      <dgm:prSet presAssocID="{A3ADD165-AF01-46F4-A4AD-422D6C8AB8C6}" presName="circ2Tx" presStyleLbl="revTx" presStyleIdx="0" presStyleCnt="0">
        <dgm:presLayoutVars>
          <dgm:chMax val="0"/>
          <dgm:chPref val="0"/>
          <dgm:bulletEnabled val="1"/>
        </dgm:presLayoutVars>
      </dgm:prSet>
      <dgm:spPr/>
      <dgm:t>
        <a:bodyPr/>
        <a:lstStyle/>
        <a:p>
          <a:endParaRPr lang="en-US"/>
        </a:p>
      </dgm:t>
    </dgm:pt>
    <dgm:pt modelId="{8E7DD7EB-DCE7-463C-B9E9-6970FAFCD0CC}" type="pres">
      <dgm:prSet presAssocID="{0D5F5FA4-FE49-4007-9AB1-DF49EF296635}" presName="circ3" presStyleLbl="vennNode1" presStyleIdx="2" presStyleCnt="3"/>
      <dgm:spPr>
        <a:prstGeom prst="ellipse">
          <a:avLst/>
        </a:prstGeom>
      </dgm:spPr>
      <dgm:t>
        <a:bodyPr/>
        <a:lstStyle/>
        <a:p>
          <a:endParaRPr lang="en-US"/>
        </a:p>
      </dgm:t>
    </dgm:pt>
    <dgm:pt modelId="{EE04854B-C386-4DC5-AD88-491ED5603783}" type="pres">
      <dgm:prSet presAssocID="{0D5F5FA4-FE49-4007-9AB1-DF49EF296635}" presName="circ3Tx" presStyleLbl="revTx" presStyleIdx="0" presStyleCnt="0">
        <dgm:presLayoutVars>
          <dgm:chMax val="0"/>
          <dgm:chPref val="0"/>
          <dgm:bulletEnabled val="1"/>
        </dgm:presLayoutVars>
      </dgm:prSet>
      <dgm:spPr/>
      <dgm:t>
        <a:bodyPr/>
        <a:lstStyle/>
        <a:p>
          <a:endParaRPr lang="en-US"/>
        </a:p>
      </dgm:t>
    </dgm:pt>
  </dgm:ptLst>
  <dgm:cxnLst>
    <dgm:cxn modelId="{555AADA5-C16D-4DDD-89F4-38D5D3D96F09}" type="presOf" srcId="{0D5F5FA4-FE49-4007-9AB1-DF49EF296635}" destId="{8E7DD7EB-DCE7-463C-B9E9-6970FAFCD0CC}" srcOrd="0" destOrd="0" presId="urn:microsoft.com/office/officeart/2005/8/layout/venn1"/>
    <dgm:cxn modelId="{E8E78AA9-ED2D-475A-A3B0-10E64AC6C8D6}" type="presOf" srcId="{0D5F5FA4-FE49-4007-9AB1-DF49EF296635}" destId="{EE04854B-C386-4DC5-AD88-491ED5603783}" srcOrd="1" destOrd="0" presId="urn:microsoft.com/office/officeart/2005/8/layout/venn1"/>
    <dgm:cxn modelId="{B648C772-9C19-4F67-B5A9-2D404B325C79}" type="presOf" srcId="{07CF3E9B-0D6A-4777-B6BC-B05C47CAFFC1}" destId="{52B8880A-AB1B-4023-A508-AB04E62ECB70}" srcOrd="0" destOrd="0" presId="urn:microsoft.com/office/officeart/2005/8/layout/venn1"/>
    <dgm:cxn modelId="{E36CCAE4-6EB4-402A-96E9-8DFCA67E847E}" srcId="{07CF3E9B-0D6A-4777-B6BC-B05C47CAFFC1}" destId="{3869E26B-477C-4D32-98CB-776FD816F3A0}" srcOrd="0" destOrd="0" parTransId="{59B03708-E648-46D0-A897-B527FEAD3912}" sibTransId="{288CE524-6CAC-4B5C-B598-E6F8F8FF9483}"/>
    <dgm:cxn modelId="{E8D575B5-AA89-453A-9E10-7C461CD0024F}" type="presOf" srcId="{3869E26B-477C-4D32-98CB-776FD816F3A0}" destId="{55BCAD5D-6BB4-41BE-8FF5-884ABC5489AF}" srcOrd="0" destOrd="0" presId="urn:microsoft.com/office/officeart/2005/8/layout/venn1"/>
    <dgm:cxn modelId="{E5127B9E-52CA-413A-8C9F-579DE0876AE2}" srcId="{07CF3E9B-0D6A-4777-B6BC-B05C47CAFFC1}" destId="{A3ADD165-AF01-46F4-A4AD-422D6C8AB8C6}" srcOrd="1" destOrd="0" parTransId="{5B5B4DDF-5017-4873-85E3-EAFCE3527F96}" sibTransId="{BFF96F31-4B17-44AA-8779-9BB49DEF441C}"/>
    <dgm:cxn modelId="{5D2913A3-F267-42E7-ADA7-668DF4562AC4}" type="presOf" srcId="{A3ADD165-AF01-46F4-A4AD-422D6C8AB8C6}" destId="{C94FF28A-63FB-4160-AD9F-2A6913454162}" srcOrd="1" destOrd="0" presId="urn:microsoft.com/office/officeart/2005/8/layout/venn1"/>
    <dgm:cxn modelId="{6B045FE9-1853-49DD-BEBD-9AC7F6DD5071}" srcId="{07CF3E9B-0D6A-4777-B6BC-B05C47CAFFC1}" destId="{0D5F5FA4-FE49-4007-9AB1-DF49EF296635}" srcOrd="2" destOrd="0" parTransId="{9535D550-A867-448F-A0F1-F4489642E99B}" sibTransId="{C0F73C20-5908-45E4-98F4-CD10ED223D27}"/>
    <dgm:cxn modelId="{283E9B2E-36E3-4B26-8279-75C9102B90E9}" type="presOf" srcId="{A3ADD165-AF01-46F4-A4AD-422D6C8AB8C6}" destId="{FDF93992-124F-4357-849D-F6E9D5C247E1}" srcOrd="0" destOrd="0" presId="urn:microsoft.com/office/officeart/2005/8/layout/venn1"/>
    <dgm:cxn modelId="{37997787-F15C-481E-95FF-E4302428BC80}" type="presOf" srcId="{3869E26B-477C-4D32-98CB-776FD816F3A0}" destId="{9AEE920B-AE97-4DF4-898A-E3D1C8D9586F}" srcOrd="1" destOrd="0" presId="urn:microsoft.com/office/officeart/2005/8/layout/venn1"/>
    <dgm:cxn modelId="{9F055FDC-7C19-4C86-B442-F766BD99B704}" type="presParOf" srcId="{52B8880A-AB1B-4023-A508-AB04E62ECB70}" destId="{55BCAD5D-6BB4-41BE-8FF5-884ABC5489AF}" srcOrd="0" destOrd="0" presId="urn:microsoft.com/office/officeart/2005/8/layout/venn1"/>
    <dgm:cxn modelId="{685F2CB9-2EC0-4737-ACFD-C15D5265170D}" type="presParOf" srcId="{52B8880A-AB1B-4023-A508-AB04E62ECB70}" destId="{9AEE920B-AE97-4DF4-898A-E3D1C8D9586F}" srcOrd="1" destOrd="0" presId="urn:microsoft.com/office/officeart/2005/8/layout/venn1"/>
    <dgm:cxn modelId="{D7A7B819-3BDB-4079-B79D-C7B6C803DF33}" type="presParOf" srcId="{52B8880A-AB1B-4023-A508-AB04E62ECB70}" destId="{FDF93992-124F-4357-849D-F6E9D5C247E1}" srcOrd="2" destOrd="0" presId="urn:microsoft.com/office/officeart/2005/8/layout/venn1"/>
    <dgm:cxn modelId="{FBF0693D-EF72-48A5-B060-A848EDE881F1}" type="presParOf" srcId="{52B8880A-AB1B-4023-A508-AB04E62ECB70}" destId="{C94FF28A-63FB-4160-AD9F-2A6913454162}" srcOrd="3" destOrd="0" presId="urn:microsoft.com/office/officeart/2005/8/layout/venn1"/>
    <dgm:cxn modelId="{680AFA63-B458-41D0-B4A2-FC04161318A8}" type="presParOf" srcId="{52B8880A-AB1B-4023-A508-AB04E62ECB70}" destId="{8E7DD7EB-DCE7-463C-B9E9-6970FAFCD0CC}" srcOrd="4" destOrd="0" presId="urn:microsoft.com/office/officeart/2005/8/layout/venn1"/>
    <dgm:cxn modelId="{E7CCD955-190C-42CC-A547-A24ACC66A7A7}" type="presParOf" srcId="{52B8880A-AB1B-4023-A508-AB04E62ECB70}" destId="{EE04854B-C386-4DC5-AD88-491ED5603783}"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5B8293-76EE-4A61-A752-237FC4D6BF3D}">
      <dsp:nvSpPr>
        <dsp:cNvPr id="0" name=""/>
        <dsp:cNvSpPr/>
      </dsp:nvSpPr>
      <dsp:spPr>
        <a:xfrm>
          <a:off x="2755381" y="142675"/>
          <a:ext cx="2564623" cy="773728"/>
        </a:xfrm>
        <a:prstGeom prst="roundRect">
          <a:avLst>
            <a:gd name="adj" fmla="val 10000"/>
          </a:avLst>
        </a:prstGeom>
        <a:solidFill>
          <a:srgbClr val="395B1F">
            <a:alpha val="9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bg1"/>
              </a:solidFill>
              <a:latin typeface="Calibri" panose="020F0502020204030204" pitchFamily="34" charset="0"/>
              <a:ea typeface="+mn-ea"/>
              <a:cs typeface="Calibri" panose="020F0502020204030204" pitchFamily="34" charset="0"/>
            </a:rPr>
            <a:t>Ray Zhang </a:t>
          </a:r>
        </a:p>
        <a:p>
          <a:pPr lvl="0" algn="ctr" defTabSz="622300">
            <a:lnSpc>
              <a:spcPct val="90000"/>
            </a:lnSpc>
            <a:spcBef>
              <a:spcPct val="0"/>
            </a:spcBef>
            <a:spcAft>
              <a:spcPct val="35000"/>
            </a:spcAft>
          </a:pPr>
          <a:r>
            <a:rPr lang="en-US" sz="1400" b="1" kern="1200" dirty="0" smtClean="0">
              <a:solidFill>
                <a:schemeClr val="bg1"/>
              </a:solidFill>
              <a:latin typeface="Calibri" panose="020F0502020204030204" pitchFamily="34" charset="0"/>
              <a:ea typeface="+mn-ea"/>
              <a:cs typeface="Calibri" panose="020F0502020204030204" pitchFamily="34" charset="0"/>
            </a:rPr>
            <a:t>Chief </a:t>
          </a:r>
        </a:p>
        <a:p>
          <a:pPr lvl="0" algn="ctr" defTabSz="622300">
            <a:lnSpc>
              <a:spcPct val="90000"/>
            </a:lnSpc>
            <a:spcBef>
              <a:spcPct val="0"/>
            </a:spcBef>
            <a:spcAft>
              <a:spcPct val="35000"/>
            </a:spcAft>
          </a:pPr>
          <a:r>
            <a:rPr lang="en-US" sz="1400" b="1" kern="1200" dirty="0" smtClean="0">
              <a:solidFill>
                <a:schemeClr val="bg1"/>
              </a:solidFill>
              <a:latin typeface="Calibri" panose="020F0502020204030204" pitchFamily="34" charset="0"/>
              <a:ea typeface="+mn-ea"/>
              <a:cs typeface="Calibri" panose="020F0502020204030204" pitchFamily="34" charset="0"/>
            </a:rPr>
            <a:t>Division of Local Assistance</a:t>
          </a:r>
          <a:endParaRPr lang="en-US" sz="1400" b="1" kern="1200" dirty="0">
            <a:solidFill>
              <a:schemeClr val="bg1"/>
            </a:solidFill>
            <a:latin typeface="Calibri" panose="020F0502020204030204" pitchFamily="34" charset="0"/>
            <a:ea typeface="+mn-ea"/>
            <a:cs typeface="Calibri" panose="020F0502020204030204" pitchFamily="34" charset="0"/>
          </a:endParaRPr>
        </a:p>
      </dsp:txBody>
      <dsp:txXfrm>
        <a:off x="2778043" y="165337"/>
        <a:ext cx="2519299" cy="728404"/>
      </dsp:txXfrm>
    </dsp:sp>
    <dsp:sp modelId="{FA6871D3-31C6-4B36-B2B0-FABB7DC50F77}">
      <dsp:nvSpPr>
        <dsp:cNvPr id="0" name=""/>
        <dsp:cNvSpPr/>
      </dsp:nvSpPr>
      <dsp:spPr>
        <a:xfrm>
          <a:off x="3991973" y="916403"/>
          <a:ext cx="91440" cy="224499"/>
        </a:xfrm>
        <a:custGeom>
          <a:avLst/>
          <a:gdLst/>
          <a:ahLst/>
          <a:cxnLst/>
          <a:rect l="0" t="0" r="0" b="0"/>
          <a:pathLst>
            <a:path>
              <a:moveTo>
                <a:pt x="45720" y="0"/>
              </a:moveTo>
              <a:lnTo>
                <a:pt x="45720" y="22449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CBA487E-FA9C-4B13-B054-F45951A7AA53}">
      <dsp:nvSpPr>
        <dsp:cNvPr id="0" name=""/>
        <dsp:cNvSpPr/>
      </dsp:nvSpPr>
      <dsp:spPr>
        <a:xfrm>
          <a:off x="2740106" y="1140903"/>
          <a:ext cx="2595173" cy="603482"/>
        </a:xfrm>
        <a:prstGeom prst="roundRect">
          <a:avLst>
            <a:gd name="adj" fmla="val 10000"/>
          </a:avLst>
        </a:prstGeom>
        <a:solidFill>
          <a:srgbClr val="395B1F">
            <a:alpha val="89804"/>
          </a:srgbClr>
        </a:solidFill>
        <a:ln w="12700" cap="flat" cmpd="sng" algn="ctr">
          <a:solidFill>
            <a:srgbClr val="BBE0E3">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bg1"/>
              </a:solidFill>
              <a:latin typeface="Calibri" panose="020F0502020204030204" pitchFamily="34" charset="0"/>
              <a:ea typeface="+mn-ea"/>
              <a:cs typeface="Calibri" panose="020F0502020204030204" pitchFamily="34" charset="0"/>
            </a:rPr>
            <a:t>Mark Samuelson</a:t>
          </a:r>
          <a:r>
            <a:rPr lang="en-US" sz="1400" kern="1200" dirty="0" smtClean="0">
              <a:solidFill>
                <a:schemeClr val="bg1"/>
              </a:solidFill>
              <a:latin typeface="Calibri" panose="020F0502020204030204" pitchFamily="34" charset="0"/>
              <a:ea typeface="+mn-ea"/>
              <a:cs typeface="Calibri" panose="020F0502020204030204" pitchFamily="34" charset="0"/>
            </a:rPr>
            <a:t> </a:t>
          </a:r>
        </a:p>
        <a:p>
          <a:pPr lvl="0" algn="ctr" defTabSz="622300">
            <a:lnSpc>
              <a:spcPct val="90000"/>
            </a:lnSpc>
            <a:spcBef>
              <a:spcPct val="0"/>
            </a:spcBef>
            <a:spcAft>
              <a:spcPct val="35000"/>
            </a:spcAft>
          </a:pPr>
          <a:r>
            <a:rPr lang="en-US" sz="1400" b="1" kern="1200" dirty="0" smtClean="0">
              <a:solidFill>
                <a:schemeClr val="bg1"/>
              </a:solidFill>
              <a:latin typeface="Calibri" panose="020F0502020204030204" pitchFamily="34" charset="0"/>
              <a:ea typeface="+mn-ea"/>
              <a:cs typeface="Calibri" panose="020F0502020204030204" pitchFamily="34" charset="0"/>
            </a:rPr>
            <a:t>Asst. Division Chief</a:t>
          </a:r>
          <a:r>
            <a:rPr lang="en-US" sz="1400" kern="1200" dirty="0" smtClean="0">
              <a:solidFill>
                <a:schemeClr val="bg1"/>
              </a:solidFill>
              <a:latin typeface="Calibri" panose="020F0502020204030204" pitchFamily="34" charset="0"/>
              <a:ea typeface="+mn-ea"/>
              <a:cs typeface="Calibri" panose="020F0502020204030204" pitchFamily="34" charset="0"/>
            </a:rPr>
            <a:t> </a:t>
          </a:r>
        </a:p>
      </dsp:txBody>
      <dsp:txXfrm>
        <a:off x="2757781" y="1158578"/>
        <a:ext cx="2559823" cy="568132"/>
      </dsp:txXfrm>
    </dsp:sp>
    <dsp:sp modelId="{DDBEDA29-9B65-4A2D-BB52-BE3A47F24DC0}">
      <dsp:nvSpPr>
        <dsp:cNvPr id="0" name=""/>
        <dsp:cNvSpPr/>
      </dsp:nvSpPr>
      <dsp:spPr>
        <a:xfrm>
          <a:off x="3991973" y="1744385"/>
          <a:ext cx="91440" cy="304251"/>
        </a:xfrm>
        <a:custGeom>
          <a:avLst/>
          <a:gdLst/>
          <a:ahLst/>
          <a:cxnLst/>
          <a:rect l="0" t="0" r="0" b="0"/>
          <a:pathLst>
            <a:path>
              <a:moveTo>
                <a:pt x="45720" y="0"/>
              </a:moveTo>
              <a:lnTo>
                <a:pt x="45720" y="304251"/>
              </a:lnTo>
            </a:path>
          </a:pathLst>
        </a:custGeom>
        <a:noFill/>
        <a:ln w="12700" cap="flat" cmpd="sng" algn="ctr">
          <a:solidFill>
            <a:srgbClr val="BBE0E3">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181FD767-5CE2-4A2D-B5D5-F1F1D35E492F}">
      <dsp:nvSpPr>
        <dsp:cNvPr id="0" name=""/>
        <dsp:cNvSpPr/>
      </dsp:nvSpPr>
      <dsp:spPr>
        <a:xfrm>
          <a:off x="2761931" y="2048637"/>
          <a:ext cx="2551523" cy="895624"/>
        </a:xfrm>
        <a:prstGeom prst="roundRect">
          <a:avLst>
            <a:gd name="adj" fmla="val 10000"/>
          </a:avLst>
        </a:prstGeom>
        <a:solidFill>
          <a:srgbClr val="395B1F">
            <a:alpha val="90000"/>
          </a:srgbClr>
        </a:solidFill>
        <a:ln w="12700" cap="flat" cmpd="sng" algn="ctr">
          <a:solidFill>
            <a:srgbClr val="BBE0E3">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bg1"/>
              </a:solidFill>
              <a:latin typeface="Calibri" panose="020F0502020204030204" pitchFamily="34" charset="0"/>
              <a:ea typeface="+mn-ea"/>
              <a:cs typeface="Times New Roman" panose="02020603050405020304" pitchFamily="18" charset="0"/>
            </a:rPr>
            <a:t>Kamal </a:t>
          </a:r>
          <a:r>
            <a:rPr lang="en-US" sz="1400" b="1" kern="1200" dirty="0" err="1" smtClean="0">
              <a:solidFill>
                <a:schemeClr val="bg1"/>
              </a:solidFill>
              <a:latin typeface="Calibri" panose="020F0502020204030204" pitchFamily="34" charset="0"/>
              <a:ea typeface="+mn-ea"/>
              <a:cs typeface="Times New Roman" panose="02020603050405020304" pitchFamily="18" charset="0"/>
            </a:rPr>
            <a:t>Sah</a:t>
          </a:r>
          <a:endParaRPr lang="en-US" sz="1400" b="1" kern="1200" dirty="0" smtClean="0">
            <a:solidFill>
              <a:schemeClr val="bg1"/>
            </a:solidFill>
            <a:latin typeface="Calibri" panose="020F0502020204030204" pitchFamily="34" charset="0"/>
            <a:ea typeface="+mn-ea"/>
            <a:cs typeface="Times New Roman" panose="02020603050405020304" pitchFamily="18" charset="0"/>
          </a:endParaRPr>
        </a:p>
        <a:p>
          <a:pPr lvl="0" algn="ctr" defTabSz="622300">
            <a:lnSpc>
              <a:spcPct val="90000"/>
            </a:lnSpc>
            <a:spcBef>
              <a:spcPct val="0"/>
            </a:spcBef>
            <a:spcAft>
              <a:spcPct val="35000"/>
            </a:spcAft>
          </a:pPr>
          <a:r>
            <a:rPr lang="en-US" sz="1400" b="1" kern="1200" dirty="0" smtClean="0">
              <a:solidFill>
                <a:schemeClr val="bg1"/>
              </a:solidFill>
              <a:latin typeface="Calibri" panose="020F0502020204030204" pitchFamily="34" charset="0"/>
              <a:ea typeface="+mn-ea"/>
              <a:cs typeface="Times New Roman" panose="02020603050405020304" pitchFamily="18" charset="0"/>
            </a:rPr>
            <a:t>Chief (Acting) </a:t>
          </a:r>
        </a:p>
        <a:p>
          <a:pPr lvl="0" algn="ctr" defTabSz="622300">
            <a:lnSpc>
              <a:spcPct val="90000"/>
            </a:lnSpc>
            <a:spcBef>
              <a:spcPct val="0"/>
            </a:spcBef>
            <a:spcAft>
              <a:spcPct val="35000"/>
            </a:spcAft>
          </a:pPr>
          <a:r>
            <a:rPr lang="en-US" sz="1400" kern="1200" dirty="0" smtClean="0">
              <a:solidFill>
                <a:schemeClr val="bg1"/>
              </a:solidFill>
              <a:latin typeface="Calibri" panose="020F0502020204030204" pitchFamily="34" charset="0"/>
              <a:ea typeface="+mn-ea"/>
              <a:cs typeface="Times New Roman" panose="02020603050405020304" pitchFamily="18" charset="0"/>
            </a:rPr>
            <a:t>Office of Guidance &amp; Oversight</a:t>
          </a:r>
          <a:endParaRPr lang="en-US" sz="1400" kern="1200" dirty="0">
            <a:solidFill>
              <a:schemeClr val="bg1"/>
            </a:solidFill>
            <a:latin typeface="Calibri" panose="020F0502020204030204" pitchFamily="34" charset="0"/>
            <a:ea typeface="+mn-ea"/>
            <a:cs typeface="+mn-cs"/>
          </a:endParaRPr>
        </a:p>
      </dsp:txBody>
      <dsp:txXfrm>
        <a:off x="2788163" y="2074869"/>
        <a:ext cx="2499059" cy="843160"/>
      </dsp:txXfrm>
    </dsp:sp>
    <dsp:sp modelId="{F001427C-9AFD-4A43-9802-CDFD196378A5}">
      <dsp:nvSpPr>
        <dsp:cNvPr id="0" name=""/>
        <dsp:cNvSpPr/>
      </dsp:nvSpPr>
      <dsp:spPr>
        <a:xfrm>
          <a:off x="3991973" y="2944261"/>
          <a:ext cx="91440" cy="291484"/>
        </a:xfrm>
        <a:custGeom>
          <a:avLst/>
          <a:gdLst/>
          <a:ahLst/>
          <a:cxnLst/>
          <a:rect l="0" t="0" r="0" b="0"/>
          <a:pathLst>
            <a:path>
              <a:moveTo>
                <a:pt x="45720" y="0"/>
              </a:moveTo>
              <a:lnTo>
                <a:pt x="45720" y="291484"/>
              </a:lnTo>
            </a:path>
          </a:pathLst>
        </a:custGeom>
        <a:noFill/>
        <a:ln w="12700" cap="flat" cmpd="sng" algn="ctr">
          <a:solidFill>
            <a:srgbClr val="BBE0E3">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5801A715-F634-4C70-9167-6ED32FB1DA7E}">
      <dsp:nvSpPr>
        <dsp:cNvPr id="0" name=""/>
        <dsp:cNvSpPr/>
      </dsp:nvSpPr>
      <dsp:spPr>
        <a:xfrm>
          <a:off x="2886227" y="3235746"/>
          <a:ext cx="2302931" cy="625848"/>
        </a:xfrm>
        <a:prstGeom prst="roundRect">
          <a:avLst>
            <a:gd name="adj" fmla="val 10000"/>
          </a:avLst>
        </a:prstGeom>
        <a:solidFill>
          <a:srgbClr val="395B1F">
            <a:alpha val="90000"/>
          </a:srgbClr>
        </a:solidFill>
        <a:ln w="12700" cap="flat" cmpd="sng" algn="ctr">
          <a:solidFill>
            <a:srgbClr val="BBE0E3">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bg1"/>
              </a:solidFill>
              <a:latin typeface="Calibri" panose="020F0502020204030204" pitchFamily="34" charset="0"/>
              <a:ea typeface="+mn-ea"/>
              <a:cs typeface="Calibri" panose="020F0502020204030204" pitchFamily="34" charset="0"/>
            </a:rPr>
            <a:t>Felicia </a:t>
          </a:r>
          <a:r>
            <a:rPr lang="en-US" sz="1400" b="1" kern="1200" dirty="0" err="1" smtClean="0">
              <a:solidFill>
                <a:schemeClr val="bg1"/>
              </a:solidFill>
              <a:latin typeface="Calibri" panose="020F0502020204030204" pitchFamily="34" charset="0"/>
              <a:ea typeface="+mn-ea"/>
              <a:cs typeface="Calibri" panose="020F0502020204030204" pitchFamily="34" charset="0"/>
            </a:rPr>
            <a:t>Haslem</a:t>
          </a:r>
          <a:r>
            <a:rPr lang="en-US" sz="1400" b="1" kern="1200" dirty="0" smtClean="0">
              <a:solidFill>
                <a:schemeClr val="bg1"/>
              </a:solidFill>
              <a:latin typeface="Calibri" panose="020F0502020204030204" pitchFamily="34" charset="0"/>
              <a:ea typeface="+mn-ea"/>
              <a:cs typeface="Calibri" panose="020F0502020204030204" pitchFamily="34" charset="0"/>
            </a:rPr>
            <a:t> </a:t>
          </a:r>
        </a:p>
        <a:p>
          <a:pPr lvl="0" algn="ctr" defTabSz="622300">
            <a:lnSpc>
              <a:spcPct val="90000"/>
            </a:lnSpc>
            <a:spcBef>
              <a:spcPct val="0"/>
            </a:spcBef>
            <a:spcAft>
              <a:spcPts val="0"/>
            </a:spcAft>
          </a:pPr>
          <a:r>
            <a:rPr lang="en-US" sz="1200" kern="1200" dirty="0" smtClean="0">
              <a:solidFill>
                <a:schemeClr val="bg1"/>
              </a:solidFill>
              <a:latin typeface="Calibri" panose="020F0502020204030204" pitchFamily="34" charset="0"/>
              <a:ea typeface="+mn-ea"/>
              <a:cs typeface="Calibri" panose="020F0502020204030204" pitchFamily="34" charset="0"/>
            </a:rPr>
            <a:t>A&amp;E Oversight </a:t>
          </a:r>
        </a:p>
        <a:p>
          <a:pPr lvl="0" algn="ctr" defTabSz="622300">
            <a:lnSpc>
              <a:spcPct val="90000"/>
            </a:lnSpc>
            <a:spcBef>
              <a:spcPct val="0"/>
            </a:spcBef>
            <a:spcAft>
              <a:spcPts val="0"/>
            </a:spcAft>
          </a:pPr>
          <a:r>
            <a:rPr lang="en-US" sz="1200" kern="1200" dirty="0" smtClean="0">
              <a:solidFill>
                <a:schemeClr val="bg1"/>
              </a:solidFill>
              <a:latin typeface="Calibri" panose="020F0502020204030204" pitchFamily="34" charset="0"/>
              <a:ea typeface="+mn-ea"/>
              <a:cs typeface="Calibri" panose="020F0502020204030204" pitchFamily="34" charset="0"/>
            </a:rPr>
            <a:t>Program Manager / D12</a:t>
          </a:r>
          <a:endParaRPr lang="en-US" sz="1200" kern="1200" dirty="0">
            <a:solidFill>
              <a:schemeClr val="bg1"/>
            </a:solidFill>
            <a:latin typeface="Calibri" panose="020F0502020204030204" pitchFamily="34" charset="0"/>
            <a:ea typeface="+mn-ea"/>
            <a:cs typeface="Calibri" panose="020F0502020204030204" pitchFamily="34" charset="0"/>
          </a:endParaRPr>
        </a:p>
      </dsp:txBody>
      <dsp:txXfrm>
        <a:off x="2904557" y="3254076"/>
        <a:ext cx="2266271" cy="589188"/>
      </dsp:txXfrm>
    </dsp:sp>
    <dsp:sp modelId="{79FF8FE8-B1C3-4EAB-B62D-40D162FD60C9}">
      <dsp:nvSpPr>
        <dsp:cNvPr id="0" name=""/>
        <dsp:cNvSpPr/>
      </dsp:nvSpPr>
      <dsp:spPr>
        <a:xfrm>
          <a:off x="1511370" y="3861594"/>
          <a:ext cx="2526322" cy="481768"/>
        </a:xfrm>
        <a:custGeom>
          <a:avLst/>
          <a:gdLst/>
          <a:ahLst/>
          <a:cxnLst/>
          <a:rect l="0" t="0" r="0" b="0"/>
          <a:pathLst>
            <a:path>
              <a:moveTo>
                <a:pt x="2526322" y="0"/>
              </a:moveTo>
              <a:lnTo>
                <a:pt x="2526322" y="240884"/>
              </a:lnTo>
              <a:lnTo>
                <a:pt x="0" y="240884"/>
              </a:lnTo>
              <a:lnTo>
                <a:pt x="0" y="481768"/>
              </a:lnTo>
            </a:path>
          </a:pathLst>
        </a:custGeom>
        <a:noFill/>
        <a:ln w="12700" cap="flat" cmpd="sng" algn="ctr">
          <a:solidFill>
            <a:srgbClr val="BBE0E3">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EFB435B1-5E7E-4255-B630-B0FF04D32EAF}">
      <dsp:nvSpPr>
        <dsp:cNvPr id="0" name=""/>
        <dsp:cNvSpPr/>
      </dsp:nvSpPr>
      <dsp:spPr>
        <a:xfrm>
          <a:off x="862203" y="4343363"/>
          <a:ext cx="1298333" cy="1067740"/>
        </a:xfrm>
        <a:prstGeom prst="roundRect">
          <a:avLst>
            <a:gd name="adj" fmla="val 10000"/>
          </a:avLst>
        </a:prstGeom>
        <a:solidFill>
          <a:srgbClr val="395B1F">
            <a:alpha val="90000"/>
          </a:srgbClr>
        </a:solidFill>
        <a:ln w="12700" cap="flat" cmpd="sng" algn="ctr">
          <a:solidFill>
            <a:srgbClr val="BBE0E3">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bg1"/>
              </a:solidFill>
              <a:latin typeface="Calibri" panose="020F0502020204030204" pitchFamily="34" charset="0"/>
              <a:ea typeface="+mn-ea"/>
              <a:cs typeface="Calibri" panose="020F0502020204030204" pitchFamily="34" charset="0"/>
            </a:rPr>
            <a:t>Quang Nguyen</a:t>
          </a:r>
        </a:p>
        <a:p>
          <a:pPr lvl="0" algn="ctr" defTabSz="622300">
            <a:lnSpc>
              <a:spcPct val="90000"/>
            </a:lnSpc>
            <a:spcBef>
              <a:spcPct val="0"/>
            </a:spcBef>
            <a:spcAft>
              <a:spcPct val="35000"/>
            </a:spcAft>
          </a:pPr>
          <a:r>
            <a:rPr lang="en-US" sz="1400" kern="1200" dirty="0" smtClean="0">
              <a:solidFill>
                <a:schemeClr val="bg1"/>
              </a:solidFill>
              <a:latin typeface="Calibri" panose="020F0502020204030204" pitchFamily="34" charset="0"/>
              <a:ea typeface="+mn-ea"/>
              <a:cs typeface="Calibri" panose="020F0502020204030204" pitchFamily="34" charset="0"/>
            </a:rPr>
            <a:t>Districts </a:t>
          </a:r>
        </a:p>
        <a:p>
          <a:pPr lvl="0" algn="ctr" defTabSz="622300">
            <a:lnSpc>
              <a:spcPct val="90000"/>
            </a:lnSpc>
            <a:spcBef>
              <a:spcPct val="0"/>
            </a:spcBef>
            <a:spcAft>
              <a:spcPct val="35000"/>
            </a:spcAft>
          </a:pPr>
          <a:r>
            <a:rPr lang="en-US" sz="1400" kern="1200" dirty="0" smtClean="0">
              <a:solidFill>
                <a:schemeClr val="bg1"/>
              </a:solidFill>
              <a:latin typeface="Calibri" panose="020F0502020204030204" pitchFamily="34" charset="0"/>
              <a:ea typeface="+mn-ea"/>
              <a:cs typeface="Calibri" panose="020F0502020204030204" pitchFamily="34" charset="0"/>
            </a:rPr>
            <a:t>1, 2, 3, 4</a:t>
          </a:r>
          <a:endParaRPr lang="en-US" sz="1400" kern="1200" dirty="0">
            <a:solidFill>
              <a:schemeClr val="bg1"/>
            </a:solidFill>
            <a:latin typeface="Calibri" panose="020F0502020204030204" pitchFamily="34" charset="0"/>
            <a:ea typeface="+mn-ea"/>
            <a:cs typeface="Calibri" panose="020F0502020204030204" pitchFamily="34" charset="0"/>
          </a:endParaRPr>
        </a:p>
      </dsp:txBody>
      <dsp:txXfrm>
        <a:off x="893476" y="4374636"/>
        <a:ext cx="1235787" cy="1005194"/>
      </dsp:txXfrm>
    </dsp:sp>
    <dsp:sp modelId="{258757F0-3F41-4889-ACB9-457A843C5205}">
      <dsp:nvSpPr>
        <dsp:cNvPr id="0" name=""/>
        <dsp:cNvSpPr/>
      </dsp:nvSpPr>
      <dsp:spPr>
        <a:xfrm>
          <a:off x="3199203" y="3861594"/>
          <a:ext cx="838489" cy="481768"/>
        </a:xfrm>
        <a:custGeom>
          <a:avLst/>
          <a:gdLst/>
          <a:ahLst/>
          <a:cxnLst/>
          <a:rect l="0" t="0" r="0" b="0"/>
          <a:pathLst>
            <a:path>
              <a:moveTo>
                <a:pt x="838489" y="0"/>
              </a:moveTo>
              <a:lnTo>
                <a:pt x="838489" y="240884"/>
              </a:lnTo>
              <a:lnTo>
                <a:pt x="0" y="240884"/>
              </a:lnTo>
              <a:lnTo>
                <a:pt x="0" y="481768"/>
              </a:lnTo>
            </a:path>
          </a:pathLst>
        </a:custGeom>
        <a:noFill/>
        <a:ln w="12700" cap="flat" cmpd="sng" algn="ctr">
          <a:solidFill>
            <a:srgbClr val="BBE0E3">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BE8D1728-9AD1-4BC7-9AA6-1BEAA64346ED}">
      <dsp:nvSpPr>
        <dsp:cNvPr id="0" name=""/>
        <dsp:cNvSpPr/>
      </dsp:nvSpPr>
      <dsp:spPr>
        <a:xfrm>
          <a:off x="2550036" y="4343363"/>
          <a:ext cx="1298333" cy="1067740"/>
        </a:xfrm>
        <a:prstGeom prst="roundRect">
          <a:avLst>
            <a:gd name="adj" fmla="val 10000"/>
          </a:avLst>
        </a:prstGeom>
        <a:solidFill>
          <a:srgbClr val="395B1F">
            <a:alpha val="90000"/>
          </a:srgbClr>
        </a:solidFill>
        <a:ln w="12700" cap="flat" cmpd="sng" algn="ctr">
          <a:solidFill>
            <a:srgbClr val="BBE0E3">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bg1"/>
              </a:solidFill>
              <a:latin typeface="Calibri" panose="020F0502020204030204" pitchFamily="34" charset="0"/>
              <a:cs typeface="Calibri" panose="020F0502020204030204" pitchFamily="34" charset="0"/>
            </a:rPr>
            <a:t>Carol Green </a:t>
          </a:r>
          <a:r>
            <a:rPr lang="en-US" sz="1400" kern="1200" dirty="0" smtClean="0">
              <a:solidFill>
                <a:schemeClr val="bg1"/>
              </a:solidFill>
              <a:latin typeface="Calibri" panose="020F0502020204030204" pitchFamily="34" charset="0"/>
              <a:ea typeface="+mn-ea"/>
              <a:cs typeface="Calibri" panose="020F0502020204030204" pitchFamily="34" charset="0"/>
            </a:rPr>
            <a:t>Districts</a:t>
          </a:r>
        </a:p>
        <a:p>
          <a:pPr lvl="0" algn="ctr" defTabSz="622300">
            <a:lnSpc>
              <a:spcPct val="90000"/>
            </a:lnSpc>
            <a:spcBef>
              <a:spcPct val="0"/>
            </a:spcBef>
            <a:spcAft>
              <a:spcPct val="35000"/>
            </a:spcAft>
          </a:pPr>
          <a:r>
            <a:rPr lang="en-US" sz="1400" kern="1200" dirty="0" smtClean="0">
              <a:solidFill>
                <a:schemeClr val="bg1"/>
              </a:solidFill>
              <a:latin typeface="Calibri" panose="020F0502020204030204" pitchFamily="34" charset="0"/>
              <a:ea typeface="+mn-ea"/>
              <a:cs typeface="Calibri" panose="020F0502020204030204" pitchFamily="34" charset="0"/>
            </a:rPr>
            <a:t>6, 8, 9, 10 </a:t>
          </a:r>
          <a:endParaRPr lang="en-US" sz="1400" kern="1200" dirty="0">
            <a:solidFill>
              <a:schemeClr val="bg1"/>
            </a:solidFill>
            <a:latin typeface="Calibri" panose="020F0502020204030204" pitchFamily="34" charset="0"/>
            <a:ea typeface="+mn-ea"/>
            <a:cs typeface="Calibri" panose="020F0502020204030204" pitchFamily="34" charset="0"/>
          </a:endParaRPr>
        </a:p>
      </dsp:txBody>
      <dsp:txXfrm>
        <a:off x="2581309" y="4374636"/>
        <a:ext cx="1235787" cy="1005194"/>
      </dsp:txXfrm>
    </dsp:sp>
    <dsp:sp modelId="{312E9B0C-D360-45E3-8D3E-8877D0AABDBD}">
      <dsp:nvSpPr>
        <dsp:cNvPr id="0" name=""/>
        <dsp:cNvSpPr/>
      </dsp:nvSpPr>
      <dsp:spPr>
        <a:xfrm>
          <a:off x="4037693" y="3861594"/>
          <a:ext cx="846948" cy="481768"/>
        </a:xfrm>
        <a:custGeom>
          <a:avLst/>
          <a:gdLst/>
          <a:ahLst/>
          <a:cxnLst/>
          <a:rect l="0" t="0" r="0" b="0"/>
          <a:pathLst>
            <a:path>
              <a:moveTo>
                <a:pt x="0" y="0"/>
              </a:moveTo>
              <a:lnTo>
                <a:pt x="0" y="240884"/>
              </a:lnTo>
              <a:lnTo>
                <a:pt x="846948" y="240884"/>
              </a:lnTo>
              <a:lnTo>
                <a:pt x="846948" y="481768"/>
              </a:lnTo>
            </a:path>
          </a:pathLst>
        </a:custGeom>
        <a:noFill/>
        <a:ln w="12700" cap="flat" cmpd="sng" algn="ctr">
          <a:solidFill>
            <a:srgbClr val="BBE0E3">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326DA776-99ED-498D-A588-DBB1594EF88A}">
      <dsp:nvSpPr>
        <dsp:cNvPr id="0" name=""/>
        <dsp:cNvSpPr/>
      </dsp:nvSpPr>
      <dsp:spPr>
        <a:xfrm>
          <a:off x="4237870" y="4343363"/>
          <a:ext cx="1293542" cy="1066675"/>
        </a:xfrm>
        <a:prstGeom prst="roundRect">
          <a:avLst>
            <a:gd name="adj" fmla="val 10000"/>
          </a:avLst>
        </a:prstGeom>
        <a:solidFill>
          <a:srgbClr val="395B1F">
            <a:alpha val="90000"/>
          </a:srgbClr>
        </a:solidFill>
        <a:ln w="12700" cap="flat" cmpd="sng" algn="ctr">
          <a:solidFill>
            <a:srgbClr val="BBE0E3">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bg1"/>
              </a:solidFill>
              <a:latin typeface="Calibri" panose="020F0502020204030204" pitchFamily="34" charset="0"/>
              <a:ea typeface="+mn-ea"/>
              <a:cs typeface="Calibri" panose="020F0502020204030204" pitchFamily="34" charset="0"/>
            </a:rPr>
            <a:t>Vacant</a:t>
          </a:r>
        </a:p>
        <a:p>
          <a:pPr lvl="0" algn="ctr" defTabSz="622300">
            <a:lnSpc>
              <a:spcPct val="90000"/>
            </a:lnSpc>
            <a:spcBef>
              <a:spcPct val="0"/>
            </a:spcBef>
            <a:spcAft>
              <a:spcPct val="35000"/>
            </a:spcAft>
          </a:pPr>
          <a:r>
            <a:rPr lang="en-US" sz="1400" kern="1200" dirty="0" smtClean="0">
              <a:solidFill>
                <a:schemeClr val="bg1"/>
              </a:solidFill>
              <a:latin typeface="Calibri" panose="020F0502020204030204" pitchFamily="34" charset="0"/>
              <a:ea typeface="+mn-ea"/>
              <a:cs typeface="Calibri" panose="020F0502020204030204" pitchFamily="34" charset="0"/>
            </a:rPr>
            <a:t> </a:t>
          </a:r>
          <a:endParaRPr lang="en-US" sz="1400" kern="1200" dirty="0">
            <a:solidFill>
              <a:schemeClr val="bg1"/>
            </a:solidFill>
            <a:latin typeface="Calibri" panose="020F0502020204030204" pitchFamily="34" charset="0"/>
            <a:ea typeface="+mn-ea"/>
            <a:cs typeface="Calibri" panose="020F0502020204030204" pitchFamily="34" charset="0"/>
          </a:endParaRPr>
        </a:p>
      </dsp:txBody>
      <dsp:txXfrm>
        <a:off x="4269112" y="4374605"/>
        <a:ext cx="1231058" cy="1004191"/>
      </dsp:txXfrm>
    </dsp:sp>
    <dsp:sp modelId="{93221BC1-C19A-4CA8-B846-24A07C5D84F4}">
      <dsp:nvSpPr>
        <dsp:cNvPr id="0" name=""/>
        <dsp:cNvSpPr/>
      </dsp:nvSpPr>
      <dsp:spPr>
        <a:xfrm>
          <a:off x="4037693" y="3861594"/>
          <a:ext cx="2529354" cy="481768"/>
        </a:xfrm>
        <a:custGeom>
          <a:avLst/>
          <a:gdLst/>
          <a:ahLst/>
          <a:cxnLst/>
          <a:rect l="0" t="0" r="0" b="0"/>
          <a:pathLst>
            <a:path>
              <a:moveTo>
                <a:pt x="0" y="0"/>
              </a:moveTo>
              <a:lnTo>
                <a:pt x="0" y="240884"/>
              </a:lnTo>
              <a:lnTo>
                <a:pt x="2529354" y="240884"/>
              </a:lnTo>
              <a:lnTo>
                <a:pt x="2529354" y="481768"/>
              </a:lnTo>
            </a:path>
          </a:pathLst>
        </a:custGeom>
        <a:noFill/>
        <a:ln w="12700" cap="flat" cmpd="sng" algn="ctr">
          <a:solidFill>
            <a:srgbClr val="BBE0E3">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7C46CC61-1218-4F3F-9682-B50815275618}">
      <dsp:nvSpPr>
        <dsp:cNvPr id="0" name=""/>
        <dsp:cNvSpPr/>
      </dsp:nvSpPr>
      <dsp:spPr>
        <a:xfrm>
          <a:off x="5920912" y="4343363"/>
          <a:ext cx="1292270" cy="1069385"/>
        </a:xfrm>
        <a:prstGeom prst="roundRect">
          <a:avLst>
            <a:gd name="adj" fmla="val 10000"/>
          </a:avLst>
        </a:prstGeom>
        <a:solidFill>
          <a:srgbClr val="395B1F">
            <a:alpha val="90000"/>
          </a:srgbClr>
        </a:solidFill>
        <a:ln w="12700" cap="flat" cmpd="sng" algn="ctr">
          <a:solidFill>
            <a:srgbClr val="BBE0E3">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bg1"/>
              </a:solidFill>
              <a:latin typeface="Calibri" panose="020F0502020204030204" pitchFamily="34" charset="0"/>
              <a:ea typeface="+mn-ea"/>
              <a:cs typeface="Calibri" panose="020F0502020204030204" pitchFamily="34" charset="0"/>
            </a:rPr>
            <a:t>The Pham</a:t>
          </a:r>
          <a:r>
            <a:rPr lang="en-US" sz="1400" kern="1200" dirty="0" smtClean="0">
              <a:solidFill>
                <a:schemeClr val="bg1"/>
              </a:solidFill>
              <a:latin typeface="Calibri" panose="020F0502020204030204" pitchFamily="34" charset="0"/>
              <a:ea typeface="+mn-ea"/>
              <a:cs typeface="Calibri" panose="020F0502020204030204" pitchFamily="34" charset="0"/>
            </a:rPr>
            <a:t> </a:t>
          </a:r>
        </a:p>
        <a:p>
          <a:pPr lvl="0" algn="ctr" defTabSz="622300">
            <a:lnSpc>
              <a:spcPct val="90000"/>
            </a:lnSpc>
            <a:spcBef>
              <a:spcPct val="0"/>
            </a:spcBef>
            <a:spcAft>
              <a:spcPct val="35000"/>
            </a:spcAft>
          </a:pPr>
          <a:r>
            <a:rPr lang="en-US" sz="1400" kern="1200" dirty="0" smtClean="0">
              <a:solidFill>
                <a:schemeClr val="bg1"/>
              </a:solidFill>
              <a:latin typeface="Calibri" panose="020F0502020204030204" pitchFamily="34" charset="0"/>
              <a:ea typeface="+mn-ea"/>
              <a:cs typeface="Calibri" panose="020F0502020204030204" pitchFamily="34" charset="0"/>
            </a:rPr>
            <a:t>Database Support</a:t>
          </a:r>
        </a:p>
        <a:p>
          <a:pPr lvl="0" algn="ctr" defTabSz="622300">
            <a:lnSpc>
              <a:spcPct val="90000"/>
            </a:lnSpc>
            <a:spcBef>
              <a:spcPct val="0"/>
            </a:spcBef>
            <a:spcAft>
              <a:spcPct val="35000"/>
            </a:spcAft>
          </a:pPr>
          <a:r>
            <a:rPr lang="en-US" sz="1400" kern="1200" dirty="0" smtClean="0">
              <a:solidFill>
                <a:schemeClr val="bg1"/>
              </a:solidFill>
              <a:latin typeface="Calibri" panose="020F0502020204030204" pitchFamily="34" charset="0"/>
              <a:ea typeface="+mn-ea"/>
              <a:cs typeface="Calibri" panose="020F0502020204030204" pitchFamily="34" charset="0"/>
            </a:rPr>
            <a:t>District 5, 7, 11</a:t>
          </a:r>
          <a:endParaRPr lang="en-US" sz="1400" kern="1200" dirty="0">
            <a:solidFill>
              <a:srgbClr val="000000">
                <a:hueOff val="0"/>
                <a:satOff val="0"/>
                <a:lumOff val="0"/>
                <a:alphaOff val="0"/>
              </a:srgbClr>
            </a:solidFill>
            <a:latin typeface="Calibri" panose="020F0502020204030204" pitchFamily="34" charset="0"/>
            <a:ea typeface="+mn-ea"/>
            <a:cs typeface="Calibri" panose="020F0502020204030204" pitchFamily="34" charset="0"/>
          </a:endParaRPr>
        </a:p>
      </dsp:txBody>
      <dsp:txXfrm>
        <a:off x="5952233" y="4374684"/>
        <a:ext cx="1229628" cy="10067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5C2EAB-1E73-4A13-9B38-8E4E090DF2E7}">
      <dsp:nvSpPr>
        <dsp:cNvPr id="0" name=""/>
        <dsp:cNvSpPr/>
      </dsp:nvSpPr>
      <dsp:spPr>
        <a:xfrm>
          <a:off x="395263" y="216"/>
          <a:ext cx="2627605" cy="157656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rtl="0">
            <a:lnSpc>
              <a:spcPct val="90000"/>
            </a:lnSpc>
            <a:spcBef>
              <a:spcPct val="0"/>
            </a:spcBef>
            <a:spcAft>
              <a:spcPct val="35000"/>
            </a:spcAft>
          </a:pPr>
          <a:r>
            <a:rPr lang="en-US" sz="3100" b="1" kern="1200" dirty="0" smtClean="0">
              <a:solidFill>
                <a:schemeClr val="tx1"/>
              </a:solidFill>
            </a:rPr>
            <a:t>Environmental services</a:t>
          </a:r>
          <a:endParaRPr lang="en-US" sz="3100" kern="1200" dirty="0">
            <a:solidFill>
              <a:schemeClr val="tx1"/>
            </a:solidFill>
          </a:endParaRPr>
        </a:p>
      </dsp:txBody>
      <dsp:txXfrm>
        <a:off x="395263" y="216"/>
        <a:ext cx="2627605" cy="1576563"/>
      </dsp:txXfrm>
    </dsp:sp>
    <dsp:sp modelId="{477A1472-926A-4ADC-9568-DFFB41284B48}">
      <dsp:nvSpPr>
        <dsp:cNvPr id="0" name=""/>
        <dsp:cNvSpPr/>
      </dsp:nvSpPr>
      <dsp:spPr>
        <a:xfrm>
          <a:off x="3285629" y="216"/>
          <a:ext cx="2627605" cy="157656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rtl="0">
            <a:lnSpc>
              <a:spcPct val="90000"/>
            </a:lnSpc>
            <a:spcBef>
              <a:spcPct val="0"/>
            </a:spcBef>
            <a:spcAft>
              <a:spcPct val="35000"/>
            </a:spcAft>
          </a:pPr>
          <a:r>
            <a:rPr lang="en-US" sz="3100" b="1" kern="1200" dirty="0" smtClean="0">
              <a:solidFill>
                <a:schemeClr val="tx1"/>
              </a:solidFill>
            </a:rPr>
            <a:t>Geotechnical services</a:t>
          </a:r>
          <a:endParaRPr lang="en-US" sz="3100" kern="1200" dirty="0">
            <a:solidFill>
              <a:schemeClr val="tx1"/>
            </a:solidFill>
          </a:endParaRPr>
        </a:p>
      </dsp:txBody>
      <dsp:txXfrm>
        <a:off x="3285629" y="216"/>
        <a:ext cx="2627605" cy="1576563"/>
      </dsp:txXfrm>
    </dsp:sp>
    <dsp:sp modelId="{5A5CEE24-74F2-4FBD-A180-CCFD0F8AAA00}">
      <dsp:nvSpPr>
        <dsp:cNvPr id="0" name=""/>
        <dsp:cNvSpPr/>
      </dsp:nvSpPr>
      <dsp:spPr>
        <a:xfrm>
          <a:off x="6175995" y="216"/>
          <a:ext cx="2627605" cy="157656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rtl="0">
            <a:lnSpc>
              <a:spcPct val="90000"/>
            </a:lnSpc>
            <a:spcBef>
              <a:spcPct val="0"/>
            </a:spcBef>
            <a:spcAft>
              <a:spcPct val="35000"/>
            </a:spcAft>
          </a:pPr>
          <a:r>
            <a:rPr lang="en-US" sz="3100" b="1" kern="1200" dirty="0" smtClean="0">
              <a:solidFill>
                <a:schemeClr val="tx1"/>
              </a:solidFill>
            </a:rPr>
            <a:t>Surveying</a:t>
          </a:r>
          <a:endParaRPr lang="en-US" sz="3100" kern="1200" dirty="0">
            <a:solidFill>
              <a:schemeClr val="tx1"/>
            </a:solidFill>
          </a:endParaRPr>
        </a:p>
      </dsp:txBody>
      <dsp:txXfrm>
        <a:off x="6175995" y="216"/>
        <a:ext cx="2627605" cy="1576563"/>
      </dsp:txXfrm>
    </dsp:sp>
    <dsp:sp modelId="{A60F8C9E-420C-45C4-8713-EA737273C5ED}">
      <dsp:nvSpPr>
        <dsp:cNvPr id="0" name=""/>
        <dsp:cNvSpPr/>
      </dsp:nvSpPr>
      <dsp:spPr>
        <a:xfrm>
          <a:off x="395263" y="1839540"/>
          <a:ext cx="2627605" cy="157656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rtl="0">
            <a:lnSpc>
              <a:spcPct val="90000"/>
            </a:lnSpc>
            <a:spcBef>
              <a:spcPct val="0"/>
            </a:spcBef>
            <a:spcAft>
              <a:spcPct val="35000"/>
            </a:spcAft>
          </a:pPr>
          <a:r>
            <a:rPr lang="en-US" sz="3100" b="1" kern="1200" dirty="0" smtClean="0">
              <a:solidFill>
                <a:schemeClr val="tx1"/>
              </a:solidFill>
            </a:rPr>
            <a:t>Bridge designs</a:t>
          </a:r>
          <a:endParaRPr lang="en-US" sz="3100" kern="1200" dirty="0">
            <a:solidFill>
              <a:schemeClr val="tx1"/>
            </a:solidFill>
          </a:endParaRPr>
        </a:p>
      </dsp:txBody>
      <dsp:txXfrm>
        <a:off x="395263" y="1839540"/>
        <a:ext cx="2627605" cy="1576563"/>
      </dsp:txXfrm>
    </dsp:sp>
    <dsp:sp modelId="{CD4C55F8-BFC7-43BD-8EDF-320B2307A8F1}">
      <dsp:nvSpPr>
        <dsp:cNvPr id="0" name=""/>
        <dsp:cNvSpPr/>
      </dsp:nvSpPr>
      <dsp:spPr>
        <a:xfrm>
          <a:off x="3285629" y="1839540"/>
          <a:ext cx="2627605" cy="157656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rtl="0">
            <a:lnSpc>
              <a:spcPct val="90000"/>
            </a:lnSpc>
            <a:spcBef>
              <a:spcPct val="0"/>
            </a:spcBef>
            <a:spcAft>
              <a:spcPct val="35000"/>
            </a:spcAft>
          </a:pPr>
          <a:r>
            <a:rPr lang="en-US" sz="3100" b="1" kern="1200" smtClean="0">
              <a:solidFill>
                <a:schemeClr val="tx1"/>
              </a:solidFill>
            </a:rPr>
            <a:t>Roadway designs</a:t>
          </a:r>
          <a:endParaRPr lang="en-US" sz="3100" kern="1200" dirty="0">
            <a:solidFill>
              <a:schemeClr val="tx1"/>
            </a:solidFill>
          </a:endParaRPr>
        </a:p>
      </dsp:txBody>
      <dsp:txXfrm>
        <a:off x="3285629" y="1839540"/>
        <a:ext cx="2627605" cy="1576563"/>
      </dsp:txXfrm>
    </dsp:sp>
    <dsp:sp modelId="{47823840-64FD-4543-A6AF-6094225B0671}">
      <dsp:nvSpPr>
        <dsp:cNvPr id="0" name=""/>
        <dsp:cNvSpPr/>
      </dsp:nvSpPr>
      <dsp:spPr>
        <a:xfrm>
          <a:off x="6175995" y="1839540"/>
          <a:ext cx="2627605" cy="157656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rtl="0">
            <a:lnSpc>
              <a:spcPct val="90000"/>
            </a:lnSpc>
            <a:spcBef>
              <a:spcPct val="0"/>
            </a:spcBef>
            <a:spcAft>
              <a:spcPct val="35000"/>
            </a:spcAft>
          </a:pPr>
          <a:r>
            <a:rPr lang="en-US" sz="3100" b="1" kern="1200" dirty="0" smtClean="0">
              <a:solidFill>
                <a:schemeClr val="tx1"/>
              </a:solidFill>
            </a:rPr>
            <a:t>Construction inspections</a:t>
          </a:r>
          <a:endParaRPr lang="en-US" sz="3100" kern="1200" dirty="0">
            <a:solidFill>
              <a:schemeClr val="tx1"/>
            </a:solidFill>
          </a:endParaRPr>
        </a:p>
      </dsp:txBody>
      <dsp:txXfrm>
        <a:off x="6175995" y="1839540"/>
        <a:ext cx="2627605" cy="157656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5797"/>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idx="1"/>
          </p:nvPr>
        </p:nvSpPr>
        <p:spPr>
          <a:xfrm>
            <a:off x="3956550" y="0"/>
            <a:ext cx="3026833" cy="465797"/>
          </a:xfrm>
          <a:prstGeom prst="rect">
            <a:avLst/>
          </a:prstGeom>
        </p:spPr>
        <p:txBody>
          <a:bodyPr vert="horz" lIns="92958" tIns="46479" rIns="92958" bIns="46479" rtlCol="0"/>
          <a:lstStyle>
            <a:lvl1pPr algn="r">
              <a:defRPr sz="1200"/>
            </a:lvl1pPr>
          </a:lstStyle>
          <a:p>
            <a:fld id="{1CA80404-CF74-4D76-AFAC-672B0A57F920}" type="datetimeFigureOut">
              <a:rPr lang="en-US" smtClean="0"/>
              <a:t>5/7/2018</a:t>
            </a:fld>
            <a:endParaRPr lang="en-US"/>
          </a:p>
        </p:txBody>
      </p:sp>
      <p:sp>
        <p:nvSpPr>
          <p:cNvPr id="4" name="Slide Image Placeholder 3"/>
          <p:cNvSpPr>
            <a:spLocks noGrp="1" noRot="1" noChangeAspect="1"/>
          </p:cNvSpPr>
          <p:nvPr>
            <p:ph type="sldImg" idx="2"/>
          </p:nvPr>
        </p:nvSpPr>
        <p:spPr>
          <a:xfrm>
            <a:off x="706438" y="1160463"/>
            <a:ext cx="5572125" cy="3133725"/>
          </a:xfrm>
          <a:prstGeom prst="rect">
            <a:avLst/>
          </a:prstGeom>
          <a:noFill/>
          <a:ln w="12700">
            <a:solidFill>
              <a:prstClr val="black"/>
            </a:solidFill>
          </a:ln>
        </p:spPr>
        <p:txBody>
          <a:bodyPr vert="horz" lIns="92958" tIns="46479" rIns="92958" bIns="46479" rtlCol="0" anchor="ctr"/>
          <a:lstStyle/>
          <a:p>
            <a:endParaRPr lang="en-US"/>
          </a:p>
        </p:txBody>
      </p:sp>
      <p:sp>
        <p:nvSpPr>
          <p:cNvPr id="5" name="Notes Placeholder 4"/>
          <p:cNvSpPr>
            <a:spLocks noGrp="1"/>
          </p:cNvSpPr>
          <p:nvPr>
            <p:ph type="body" sz="quarter" idx="3"/>
          </p:nvPr>
        </p:nvSpPr>
        <p:spPr>
          <a:xfrm>
            <a:off x="698500" y="4467781"/>
            <a:ext cx="5588000" cy="3655457"/>
          </a:xfrm>
          <a:prstGeom prst="rect">
            <a:avLst/>
          </a:prstGeom>
        </p:spPr>
        <p:txBody>
          <a:bodyPr vert="horz" lIns="92958" tIns="46479" rIns="92958" bIns="4647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7904"/>
            <a:ext cx="3026833" cy="465796"/>
          </a:xfrm>
          <a:prstGeom prst="rect">
            <a:avLst/>
          </a:prstGeom>
        </p:spPr>
        <p:txBody>
          <a:bodyPr vert="horz" lIns="92958" tIns="46479" rIns="92958" bIns="46479" rtlCol="0" anchor="b"/>
          <a:lstStyle>
            <a:lvl1pPr algn="l">
              <a:defRPr sz="1200"/>
            </a:lvl1pPr>
          </a:lstStyle>
          <a:p>
            <a:endParaRPr lang="en-US"/>
          </a:p>
        </p:txBody>
      </p:sp>
      <p:sp>
        <p:nvSpPr>
          <p:cNvPr id="7" name="Slide Number Placeholder 6"/>
          <p:cNvSpPr>
            <a:spLocks noGrp="1"/>
          </p:cNvSpPr>
          <p:nvPr>
            <p:ph type="sldNum" sz="quarter" idx="5"/>
          </p:nvPr>
        </p:nvSpPr>
        <p:spPr>
          <a:xfrm>
            <a:off x="3956550" y="8817904"/>
            <a:ext cx="3026833" cy="465796"/>
          </a:xfrm>
          <a:prstGeom prst="rect">
            <a:avLst/>
          </a:prstGeom>
        </p:spPr>
        <p:txBody>
          <a:bodyPr vert="horz" lIns="92958" tIns="46479" rIns="92958" bIns="46479" rtlCol="0" anchor="b"/>
          <a:lstStyle>
            <a:lvl1pPr algn="r">
              <a:defRPr sz="1200"/>
            </a:lvl1pPr>
          </a:lstStyle>
          <a:p>
            <a:fld id="{9DADAE43-026C-4392-BD75-AA06B441DF40}" type="slidenum">
              <a:rPr lang="en-US" smtClean="0"/>
              <a:t>‹#›</a:t>
            </a:fld>
            <a:endParaRPr lang="en-US"/>
          </a:p>
        </p:txBody>
      </p:sp>
    </p:spTree>
    <p:extLst>
      <p:ext uri="{BB962C8B-B14F-4D97-AF65-F5344CB8AC3E}">
        <p14:creationId xmlns:p14="http://schemas.microsoft.com/office/powerpoint/2010/main" val="24315653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9926">
              <a:defRPr sz="2400" u="sng">
                <a:solidFill>
                  <a:schemeClr val="tx1"/>
                </a:solidFill>
                <a:latin typeface="Times New Roman" panose="02020603050405020304" pitchFamily="18" charset="0"/>
              </a:defRPr>
            </a:lvl1pPr>
            <a:lvl2pPr marL="760125" indent="-292108" defTabSz="969926">
              <a:defRPr sz="2400" u="sng">
                <a:solidFill>
                  <a:schemeClr val="tx1"/>
                </a:solidFill>
                <a:latin typeface="Times New Roman" panose="02020603050405020304" pitchFamily="18" charset="0"/>
              </a:defRPr>
            </a:lvl2pPr>
            <a:lvl3pPr marL="1170044" indent="-234009" defTabSz="969926">
              <a:defRPr sz="2400" u="sng">
                <a:solidFill>
                  <a:schemeClr val="tx1"/>
                </a:solidFill>
                <a:latin typeface="Times New Roman" panose="02020603050405020304" pitchFamily="18" charset="0"/>
              </a:defRPr>
            </a:lvl3pPr>
            <a:lvl4pPr marL="1638061" indent="-234009" defTabSz="969926">
              <a:defRPr sz="2400" u="sng">
                <a:solidFill>
                  <a:schemeClr val="tx1"/>
                </a:solidFill>
                <a:latin typeface="Times New Roman" panose="02020603050405020304" pitchFamily="18" charset="0"/>
              </a:defRPr>
            </a:lvl4pPr>
            <a:lvl5pPr marL="2106078" indent="-234009" defTabSz="969926">
              <a:defRPr sz="2400" u="sng">
                <a:solidFill>
                  <a:schemeClr val="tx1"/>
                </a:solidFill>
                <a:latin typeface="Times New Roman" panose="02020603050405020304" pitchFamily="18" charset="0"/>
              </a:defRPr>
            </a:lvl5pPr>
            <a:lvl6pPr marL="2570868" indent="-234009" defTabSz="969926" eaLnBrk="0" fontAlgn="base" hangingPunct="0">
              <a:spcBef>
                <a:spcPct val="0"/>
              </a:spcBef>
              <a:spcAft>
                <a:spcPct val="0"/>
              </a:spcAft>
              <a:defRPr sz="2400" u="sng">
                <a:solidFill>
                  <a:schemeClr val="tx1"/>
                </a:solidFill>
                <a:latin typeface="Times New Roman" panose="02020603050405020304" pitchFamily="18" charset="0"/>
              </a:defRPr>
            </a:lvl6pPr>
            <a:lvl7pPr marL="3035657" indent="-234009" defTabSz="969926" eaLnBrk="0" fontAlgn="base" hangingPunct="0">
              <a:spcBef>
                <a:spcPct val="0"/>
              </a:spcBef>
              <a:spcAft>
                <a:spcPct val="0"/>
              </a:spcAft>
              <a:defRPr sz="2400" u="sng">
                <a:solidFill>
                  <a:schemeClr val="tx1"/>
                </a:solidFill>
                <a:latin typeface="Times New Roman" panose="02020603050405020304" pitchFamily="18" charset="0"/>
              </a:defRPr>
            </a:lvl7pPr>
            <a:lvl8pPr marL="3500447" indent="-234009" defTabSz="969926" eaLnBrk="0" fontAlgn="base" hangingPunct="0">
              <a:spcBef>
                <a:spcPct val="0"/>
              </a:spcBef>
              <a:spcAft>
                <a:spcPct val="0"/>
              </a:spcAft>
              <a:defRPr sz="2400" u="sng">
                <a:solidFill>
                  <a:schemeClr val="tx1"/>
                </a:solidFill>
                <a:latin typeface="Times New Roman" panose="02020603050405020304" pitchFamily="18" charset="0"/>
              </a:defRPr>
            </a:lvl8pPr>
            <a:lvl9pPr marL="3965236" indent="-234009" defTabSz="969926" eaLnBrk="0" fontAlgn="base" hangingPunct="0">
              <a:spcBef>
                <a:spcPct val="0"/>
              </a:spcBef>
              <a:spcAft>
                <a:spcPct val="0"/>
              </a:spcAft>
              <a:defRPr sz="2400" u="sng">
                <a:solidFill>
                  <a:schemeClr val="tx1"/>
                </a:solidFill>
                <a:latin typeface="Times New Roman" panose="02020603050405020304" pitchFamily="18" charset="0"/>
              </a:defRPr>
            </a:lvl9pPr>
          </a:lstStyle>
          <a:p>
            <a:fld id="{C44A23CC-B005-4D80-BF36-DE2B0B64516A}" type="slidenum">
              <a:rPr lang="en-US" altLang="en-US" sz="1200" u="none"/>
              <a:pPr/>
              <a:t>3</a:t>
            </a:fld>
            <a:endParaRPr lang="en-US" altLang="en-US" sz="1200" u="none"/>
          </a:p>
        </p:txBody>
      </p:sp>
      <p:sp>
        <p:nvSpPr>
          <p:cNvPr id="18435" name="Rectangle 2"/>
          <p:cNvSpPr>
            <a:spLocks noGrp="1" noRot="1" noChangeAspect="1" noChangeArrowheads="1" noTextEdit="1"/>
          </p:cNvSpPr>
          <p:nvPr>
            <p:ph type="sldImg"/>
          </p:nvPr>
        </p:nvSpPr>
        <p:spPr>
          <a:xfrm>
            <a:off x="652463" y="320675"/>
            <a:ext cx="5883275" cy="3309938"/>
          </a:xfrm>
          <a:ln/>
        </p:spPr>
      </p:sp>
      <p:sp>
        <p:nvSpPr>
          <p:cNvPr id="18436" name="Rectangle 3"/>
          <p:cNvSpPr>
            <a:spLocks noGrp="1" noChangeArrowheads="1"/>
          </p:cNvSpPr>
          <p:nvPr>
            <p:ph type="body" idx="1"/>
          </p:nvPr>
        </p:nvSpPr>
        <p:spPr>
          <a:xfrm>
            <a:off x="467284" y="3787620"/>
            <a:ext cx="6179785" cy="49384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spcAft>
                <a:spcPts val="610"/>
              </a:spcAft>
            </a:pPr>
            <a:r>
              <a:rPr lang="en-US" altLang="en-US" b="1" dirty="0" smtClean="0"/>
              <a:t>Trainer Notes:</a:t>
            </a:r>
          </a:p>
          <a:p>
            <a:pPr>
              <a:spcBef>
                <a:spcPct val="0"/>
              </a:spcBef>
              <a:spcAft>
                <a:spcPts val="610"/>
              </a:spcAft>
            </a:pPr>
            <a:endParaRPr lang="en-US" altLang="en-US" dirty="0" smtClean="0"/>
          </a:p>
          <a:p>
            <a:pPr>
              <a:spcBef>
                <a:spcPct val="0"/>
              </a:spcBef>
              <a:spcAft>
                <a:spcPts val="610"/>
              </a:spcAft>
            </a:pPr>
            <a:r>
              <a:rPr lang="en-US" altLang="en-US" dirty="0" smtClean="0"/>
              <a:t>Why this training?</a:t>
            </a:r>
          </a:p>
          <a:p>
            <a:pPr>
              <a:spcBef>
                <a:spcPct val="0"/>
              </a:spcBef>
              <a:spcAft>
                <a:spcPts val="610"/>
              </a:spcAft>
            </a:pPr>
            <a:endParaRPr lang="en-US" altLang="en-US" dirty="0" smtClean="0"/>
          </a:p>
          <a:p>
            <a:pPr>
              <a:spcBef>
                <a:spcPct val="0"/>
              </a:spcBef>
              <a:spcAft>
                <a:spcPts val="610"/>
              </a:spcAft>
            </a:pPr>
            <a:r>
              <a:rPr lang="en-US" altLang="en-US" b="1" dirty="0" smtClean="0"/>
              <a:t>CLICK</a:t>
            </a:r>
          </a:p>
          <a:p>
            <a:pPr>
              <a:spcBef>
                <a:spcPct val="0"/>
              </a:spcBef>
              <a:spcAft>
                <a:spcPts val="610"/>
              </a:spcAft>
            </a:pPr>
            <a:endParaRPr lang="en-US" altLang="en-US" dirty="0" smtClean="0"/>
          </a:p>
          <a:p>
            <a:pPr>
              <a:spcBef>
                <a:spcPct val="0"/>
              </a:spcBef>
              <a:spcAft>
                <a:spcPts val="610"/>
              </a:spcAft>
            </a:pPr>
            <a:r>
              <a:rPr lang="en-US" altLang="en-US" dirty="0" smtClean="0"/>
              <a:t>Over the past few years, during the department’s incurred cost audits of local agencies…</a:t>
            </a:r>
          </a:p>
          <a:p>
            <a:pPr>
              <a:spcBef>
                <a:spcPct val="0"/>
              </a:spcBef>
              <a:spcAft>
                <a:spcPts val="610"/>
              </a:spcAft>
            </a:pPr>
            <a:endParaRPr lang="en-US" altLang="en-US" dirty="0" smtClean="0"/>
          </a:p>
          <a:p>
            <a:pPr>
              <a:spcBef>
                <a:spcPct val="0"/>
              </a:spcBef>
              <a:spcAft>
                <a:spcPts val="610"/>
              </a:spcAft>
            </a:pPr>
            <a:r>
              <a:rPr lang="en-US" altLang="en-US" b="1" dirty="0" smtClean="0"/>
              <a:t>CLICK</a:t>
            </a:r>
          </a:p>
          <a:p>
            <a:pPr>
              <a:spcBef>
                <a:spcPct val="0"/>
              </a:spcBef>
              <a:spcAft>
                <a:spcPts val="610"/>
              </a:spcAft>
            </a:pPr>
            <a:endParaRPr lang="en-US" altLang="en-US" dirty="0" smtClean="0"/>
          </a:p>
          <a:p>
            <a:pPr>
              <a:spcBef>
                <a:spcPct val="0"/>
              </a:spcBef>
              <a:spcAft>
                <a:spcPts val="610"/>
              </a:spcAft>
            </a:pPr>
            <a:r>
              <a:rPr lang="en-US" altLang="en-US" dirty="0" smtClean="0"/>
              <a:t>as well as our own division of local assistance process review, we identified weaknesses or deficiencies in local agency A&amp;E procurement procedures.</a:t>
            </a:r>
          </a:p>
          <a:p>
            <a:pPr>
              <a:spcBef>
                <a:spcPct val="0"/>
              </a:spcBef>
              <a:spcAft>
                <a:spcPts val="610"/>
              </a:spcAft>
            </a:pPr>
            <a:endParaRPr lang="en-US" altLang="en-US" dirty="0" smtClean="0"/>
          </a:p>
          <a:p>
            <a:pPr>
              <a:spcBef>
                <a:spcPct val="0"/>
              </a:spcBef>
              <a:spcAft>
                <a:spcPts val="610"/>
              </a:spcAft>
            </a:pPr>
            <a:r>
              <a:rPr lang="en-US" altLang="en-US" b="1" dirty="0" smtClean="0"/>
              <a:t>CLICK</a:t>
            </a:r>
          </a:p>
          <a:p>
            <a:pPr>
              <a:spcBef>
                <a:spcPct val="0"/>
              </a:spcBef>
              <a:spcAft>
                <a:spcPts val="610"/>
              </a:spcAft>
            </a:pPr>
            <a:endParaRPr lang="en-US" altLang="en-US" dirty="0" smtClean="0"/>
          </a:p>
          <a:p>
            <a:pPr>
              <a:spcBef>
                <a:spcPct val="0"/>
              </a:spcBef>
              <a:spcAft>
                <a:spcPts val="610"/>
              </a:spcAft>
            </a:pPr>
            <a:r>
              <a:rPr lang="en-US" altLang="en-US" dirty="0" smtClean="0"/>
              <a:t>The final report of our 2014 process review, where we reviewed 30 randomly-selected local agencies, is posted online at the web address noted here. </a:t>
            </a:r>
          </a:p>
          <a:p>
            <a:pPr>
              <a:spcBef>
                <a:spcPct val="0"/>
              </a:spcBef>
              <a:spcAft>
                <a:spcPts val="610"/>
              </a:spcAft>
            </a:pPr>
            <a:r>
              <a:rPr lang="en-US" altLang="en-US" dirty="0" smtClean="0"/>
              <a:t>The report listed a series of recommendations, one of them to conduct these trainings, as well as other initiatives to improve the local agency processes and/or Caltrans oversight.</a:t>
            </a:r>
          </a:p>
          <a:p>
            <a:pPr>
              <a:spcBef>
                <a:spcPct val="0"/>
              </a:spcBef>
              <a:spcAft>
                <a:spcPts val="610"/>
              </a:spcAft>
            </a:pPr>
            <a:endParaRPr lang="en-US" altLang="en-US" dirty="0" smtClean="0"/>
          </a:p>
          <a:p>
            <a:pPr>
              <a:spcBef>
                <a:spcPct val="0"/>
              </a:spcBef>
              <a:spcAft>
                <a:spcPts val="610"/>
              </a:spcAft>
            </a:pPr>
            <a:r>
              <a:rPr lang="en-US" altLang="en-US" dirty="0" smtClean="0"/>
              <a:t>Caltrans understands that local agencies don’t do procurement often, therefore they don’t always know or remember all the steps or all the required activities in the process. Hopefully, during this training, I will show some of the tools and guidance to help local agencies with their next procurement of A&amp;E contract.</a:t>
            </a:r>
          </a:p>
          <a:p>
            <a:pPr>
              <a:spcBef>
                <a:spcPct val="0"/>
              </a:spcBef>
              <a:spcAft>
                <a:spcPts val="610"/>
              </a:spcAft>
            </a:pPr>
            <a:endParaRPr lang="en-US" altLang="en-US" dirty="0" smtClean="0"/>
          </a:p>
          <a:p>
            <a:pPr>
              <a:spcBef>
                <a:spcPct val="0"/>
              </a:spcBef>
              <a:spcAft>
                <a:spcPts val="610"/>
              </a:spcAft>
            </a:pPr>
            <a:r>
              <a:rPr lang="en-US" altLang="en-US" dirty="0" smtClean="0"/>
              <a:t>Training is one of the primary tools that Caltrans uses to ensure that local agencies comply with all federal and state regulations in implementing their Federal Highways funded projects.</a:t>
            </a:r>
          </a:p>
          <a:p>
            <a:pPr>
              <a:spcBef>
                <a:spcPct val="0"/>
              </a:spcBef>
              <a:spcAft>
                <a:spcPts val="610"/>
              </a:spcAft>
            </a:pPr>
            <a:endParaRPr lang="en-US" altLang="en-US" dirty="0" smtClean="0"/>
          </a:p>
          <a:p>
            <a:pPr>
              <a:spcBef>
                <a:spcPct val="0"/>
              </a:spcBef>
              <a:spcAft>
                <a:spcPts val="610"/>
              </a:spcAft>
            </a:pPr>
            <a:r>
              <a:rPr lang="en-US" altLang="en-US" dirty="0" smtClean="0"/>
              <a:t>There are other trainings that are provided by Caltrans such as federal aid series and RE Academies for local agencies.</a:t>
            </a:r>
          </a:p>
          <a:p>
            <a:pPr>
              <a:spcBef>
                <a:spcPct val="0"/>
              </a:spcBef>
              <a:spcAft>
                <a:spcPts val="610"/>
              </a:spcAft>
            </a:pPr>
            <a:endParaRPr lang="en-US" altLang="en-US" dirty="0" smtClean="0"/>
          </a:p>
          <a:p>
            <a:pPr>
              <a:spcBef>
                <a:spcPct val="0"/>
              </a:spcBef>
              <a:spcAft>
                <a:spcPts val="610"/>
              </a:spcAft>
            </a:pPr>
            <a:r>
              <a:rPr lang="en-US" altLang="en-US" b="1" dirty="0" smtClean="0"/>
              <a:t>CLICK</a:t>
            </a:r>
          </a:p>
          <a:p>
            <a:pPr>
              <a:spcBef>
                <a:spcPct val="0"/>
              </a:spcBef>
              <a:spcAft>
                <a:spcPts val="610"/>
              </a:spcAft>
            </a:pPr>
            <a:endParaRPr lang="en-US" altLang="en-US" dirty="0" smtClean="0"/>
          </a:p>
          <a:p>
            <a:pPr>
              <a:spcBef>
                <a:spcPct val="0"/>
              </a:spcBef>
              <a:spcAft>
                <a:spcPts val="610"/>
              </a:spcAft>
            </a:pPr>
            <a:r>
              <a:rPr lang="en-US" altLang="en-US" dirty="0" smtClean="0"/>
              <a:t>These training are delivered through our LTAP center. The web site is provided here and you can view schedule of class and register there.</a:t>
            </a:r>
          </a:p>
          <a:p>
            <a:pPr>
              <a:spcBef>
                <a:spcPct val="0"/>
              </a:spcBef>
              <a:spcAft>
                <a:spcPts val="610"/>
              </a:spcAft>
            </a:pPr>
            <a:endParaRPr lang="en-US" altLang="en-US" dirty="0" smtClean="0"/>
          </a:p>
          <a:p>
            <a:pPr>
              <a:spcBef>
                <a:spcPct val="0"/>
              </a:spcBef>
              <a:spcAft>
                <a:spcPts val="610"/>
              </a:spcAft>
            </a:pPr>
            <a:r>
              <a:rPr lang="en-US" altLang="en-US" b="1" dirty="0" smtClean="0"/>
              <a:t>CLICK to next page</a:t>
            </a:r>
          </a:p>
          <a:p>
            <a:pPr>
              <a:spcBef>
                <a:spcPct val="0"/>
              </a:spcBef>
              <a:spcAft>
                <a:spcPts val="610"/>
              </a:spcAft>
            </a:pPr>
            <a:endParaRPr lang="en-US" altLang="en-US" dirty="0" smtClean="0"/>
          </a:p>
        </p:txBody>
      </p:sp>
    </p:spTree>
    <p:extLst>
      <p:ext uri="{BB962C8B-B14F-4D97-AF65-F5344CB8AC3E}">
        <p14:creationId xmlns:p14="http://schemas.microsoft.com/office/powerpoint/2010/main" val="11936717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ADAE43-026C-4392-BD75-AA06B441DF40}" type="slidenum">
              <a:rPr lang="en-US" smtClean="0"/>
              <a:t>12</a:t>
            </a:fld>
            <a:endParaRPr lang="en-US"/>
          </a:p>
        </p:txBody>
      </p:sp>
    </p:spTree>
    <p:extLst>
      <p:ext uri="{BB962C8B-B14F-4D97-AF65-F5344CB8AC3E}">
        <p14:creationId xmlns:p14="http://schemas.microsoft.com/office/powerpoint/2010/main" val="10284290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spcAft>
                <a:spcPts val="610"/>
              </a:spcAft>
            </a:pPr>
            <a:r>
              <a:rPr lang="en-US" altLang="en-US" b="1" dirty="0" smtClean="0"/>
              <a:t>Trainer Notes:</a:t>
            </a:r>
          </a:p>
          <a:p>
            <a:pPr>
              <a:spcBef>
                <a:spcPct val="0"/>
              </a:spcBef>
              <a:spcAft>
                <a:spcPts val="610"/>
              </a:spcAft>
            </a:pPr>
            <a:endParaRPr lang="en-US" altLang="en-US" dirty="0" smtClean="0"/>
          </a:p>
          <a:p>
            <a:pPr>
              <a:spcBef>
                <a:spcPct val="0"/>
              </a:spcBef>
              <a:spcAft>
                <a:spcPts val="610"/>
              </a:spcAft>
            </a:pPr>
            <a:r>
              <a:rPr lang="en-US" altLang="en-US" dirty="0" smtClean="0"/>
              <a:t>So what are the applicable federal and state regulations for A&amp;E procurement:</a:t>
            </a:r>
          </a:p>
          <a:p>
            <a:pPr>
              <a:spcBef>
                <a:spcPct val="0"/>
              </a:spcBef>
              <a:spcAft>
                <a:spcPts val="610"/>
              </a:spcAft>
            </a:pPr>
            <a:endParaRPr lang="en-US" altLang="en-US" dirty="0" smtClean="0"/>
          </a:p>
          <a:p>
            <a:pPr>
              <a:spcBef>
                <a:spcPct val="0"/>
              </a:spcBef>
              <a:spcAft>
                <a:spcPts val="610"/>
              </a:spcAft>
            </a:pPr>
            <a:r>
              <a:rPr lang="en-US" altLang="en-US" b="1" dirty="0" smtClean="0"/>
              <a:t>CLICK</a:t>
            </a:r>
          </a:p>
          <a:p>
            <a:pPr>
              <a:spcBef>
                <a:spcPct val="0"/>
              </a:spcBef>
              <a:spcAft>
                <a:spcPts val="610"/>
              </a:spcAft>
            </a:pPr>
            <a:endParaRPr lang="en-US" altLang="en-US" dirty="0" smtClean="0"/>
          </a:p>
          <a:p>
            <a:pPr>
              <a:spcBef>
                <a:spcPct val="0"/>
              </a:spcBef>
              <a:spcAft>
                <a:spcPts val="610"/>
              </a:spcAft>
            </a:pPr>
            <a:r>
              <a:rPr lang="en-US" altLang="en-US" dirty="0" smtClean="0"/>
              <a:t>Chapter 10 of the LAPM follows and references all applicable federal and state regulation. So by following the chapter you can be certain that you’re in compliance.</a:t>
            </a:r>
          </a:p>
          <a:p>
            <a:pPr>
              <a:spcBef>
                <a:spcPct val="0"/>
              </a:spcBef>
              <a:spcAft>
                <a:spcPts val="610"/>
              </a:spcAft>
            </a:pPr>
            <a:endParaRPr lang="en-US" altLang="en-US" dirty="0" smtClean="0"/>
          </a:p>
          <a:p>
            <a:pPr>
              <a:spcBef>
                <a:spcPct val="0"/>
              </a:spcBef>
              <a:spcAft>
                <a:spcPts val="610"/>
              </a:spcAft>
            </a:pPr>
            <a:endParaRPr lang="en-US" altLang="en-US" dirty="0" smtClean="0"/>
          </a:p>
          <a:p>
            <a:pPr>
              <a:spcBef>
                <a:spcPct val="0"/>
              </a:spcBef>
              <a:spcAft>
                <a:spcPts val="610"/>
              </a:spcAft>
            </a:pPr>
            <a:r>
              <a:rPr lang="en-US" altLang="en-US" b="1" dirty="0" smtClean="0"/>
              <a:t>CLICK</a:t>
            </a:r>
          </a:p>
          <a:p>
            <a:pPr>
              <a:spcBef>
                <a:spcPct val="0"/>
              </a:spcBef>
              <a:spcAft>
                <a:spcPts val="610"/>
              </a:spcAft>
            </a:pPr>
            <a:endParaRPr lang="en-US" altLang="en-US" dirty="0" smtClean="0"/>
          </a:p>
          <a:p>
            <a:pPr>
              <a:spcBef>
                <a:spcPct val="0"/>
              </a:spcBef>
              <a:spcAft>
                <a:spcPts val="610"/>
              </a:spcAft>
            </a:pPr>
            <a:r>
              <a:rPr lang="en-US" altLang="en-US" dirty="0" smtClean="0"/>
              <a:t>The Brooks Act, mentioned earlier covers the main federal law on A&amp;E.</a:t>
            </a:r>
          </a:p>
          <a:p>
            <a:pPr>
              <a:spcBef>
                <a:spcPct val="0"/>
              </a:spcBef>
              <a:spcAft>
                <a:spcPts val="610"/>
              </a:spcAft>
            </a:pPr>
            <a:endParaRPr lang="en-US" altLang="en-US" dirty="0" smtClean="0"/>
          </a:p>
          <a:p>
            <a:pPr>
              <a:spcBef>
                <a:spcPct val="0"/>
              </a:spcBef>
              <a:spcAft>
                <a:spcPts val="610"/>
              </a:spcAft>
            </a:pPr>
            <a:r>
              <a:rPr lang="en-US" altLang="en-US" dirty="0" smtClean="0"/>
              <a:t>…and the primary implementing regulations for A&amp;E services is 23 CFR (Code of Federal Regulations), Part 172, its called the “Procurement, Management and Administration of Engineering and Design-Related Services.”</a:t>
            </a:r>
          </a:p>
          <a:p>
            <a:pPr>
              <a:spcBef>
                <a:spcPct val="0"/>
              </a:spcBef>
              <a:spcAft>
                <a:spcPts val="610"/>
              </a:spcAft>
            </a:pPr>
            <a:endParaRPr lang="en-US" altLang="en-US" b="1" dirty="0" smtClean="0"/>
          </a:p>
          <a:p>
            <a:pPr>
              <a:spcBef>
                <a:spcPct val="0"/>
              </a:spcBef>
              <a:spcAft>
                <a:spcPts val="610"/>
              </a:spcAft>
            </a:pPr>
            <a:r>
              <a:rPr lang="en-US" altLang="en-US" b="1" dirty="0" smtClean="0"/>
              <a:t>CLICK</a:t>
            </a:r>
          </a:p>
          <a:p>
            <a:pPr>
              <a:spcBef>
                <a:spcPct val="0"/>
              </a:spcBef>
              <a:spcAft>
                <a:spcPts val="610"/>
              </a:spcAft>
            </a:pPr>
            <a:endParaRPr lang="en-US" altLang="en-US" dirty="0" smtClean="0"/>
          </a:p>
          <a:p>
            <a:pPr>
              <a:spcBef>
                <a:spcPct val="0"/>
              </a:spcBef>
              <a:spcAft>
                <a:spcPts val="610"/>
              </a:spcAft>
            </a:pPr>
            <a:r>
              <a:rPr lang="en-US" altLang="en-US" dirty="0" smtClean="0"/>
              <a:t>On the state side, there’s Government Code 4525, otherwise known as the Mini Brooks Act that applies to A&amp;E services.</a:t>
            </a:r>
          </a:p>
          <a:p>
            <a:pPr>
              <a:spcBef>
                <a:spcPct val="0"/>
              </a:spcBef>
              <a:spcAft>
                <a:spcPts val="610"/>
              </a:spcAft>
            </a:pPr>
            <a:endParaRPr lang="en-US" altLang="en-US" dirty="0" smtClean="0"/>
          </a:p>
          <a:p>
            <a:pPr>
              <a:spcBef>
                <a:spcPct val="0"/>
              </a:spcBef>
              <a:spcAft>
                <a:spcPts val="610"/>
              </a:spcAft>
            </a:pPr>
            <a:r>
              <a:rPr lang="en-US" altLang="en-US" dirty="0" smtClean="0"/>
              <a:t>It is possible that during the development and implementation of your federal aid highway projects, the local agency may need consultant services of a non-A&amp;E nature. Earlier when I explained A&amp;E service contracts, I brought up the non-A&amp;E services and called them “incidental” services within an A&amp;E contract, and provided some examples of them such as public outreach or right of way acquisitions activities. If a local agency wishes to procure separate or stand alone contracts for those types of services, then QBS procurement method is not required.</a:t>
            </a:r>
          </a:p>
          <a:p>
            <a:pPr>
              <a:spcBef>
                <a:spcPct val="0"/>
              </a:spcBef>
              <a:spcAft>
                <a:spcPts val="610"/>
              </a:spcAft>
            </a:pPr>
            <a:endParaRPr lang="en-US" altLang="en-US" dirty="0" smtClean="0"/>
          </a:p>
          <a:p>
            <a:pPr>
              <a:spcBef>
                <a:spcPct val="0"/>
              </a:spcBef>
              <a:spcAft>
                <a:spcPts val="610"/>
              </a:spcAft>
            </a:pPr>
            <a:r>
              <a:rPr lang="en-US" altLang="en-US" dirty="0" smtClean="0"/>
              <a:t>The local agency must follow their own procurement process and in compliance with California Public Contract Codes 10301 thru 10381.</a:t>
            </a:r>
          </a:p>
          <a:p>
            <a:pPr>
              <a:spcBef>
                <a:spcPct val="0"/>
              </a:spcBef>
              <a:spcAft>
                <a:spcPts val="610"/>
              </a:spcAft>
            </a:pPr>
            <a:endParaRPr lang="en-US" altLang="en-US" dirty="0" smtClean="0"/>
          </a:p>
          <a:p>
            <a:pPr>
              <a:spcBef>
                <a:spcPct val="0"/>
              </a:spcBef>
              <a:spcAft>
                <a:spcPts val="610"/>
              </a:spcAft>
            </a:pP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9DADAE43-026C-4392-BD75-AA06B441DF40}" type="slidenum">
              <a:rPr lang="en-US" smtClean="0"/>
              <a:t>13</a:t>
            </a:fld>
            <a:endParaRPr lang="en-US"/>
          </a:p>
        </p:txBody>
      </p:sp>
    </p:spTree>
    <p:extLst>
      <p:ext uri="{BB962C8B-B14F-4D97-AF65-F5344CB8AC3E}">
        <p14:creationId xmlns:p14="http://schemas.microsoft.com/office/powerpoint/2010/main" val="20096359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ADAE43-026C-4392-BD75-AA06B441DF40}" type="slidenum">
              <a:rPr lang="en-US" smtClean="0"/>
              <a:t>14</a:t>
            </a:fld>
            <a:endParaRPr lang="en-US"/>
          </a:p>
        </p:txBody>
      </p:sp>
    </p:spTree>
    <p:extLst>
      <p:ext uri="{BB962C8B-B14F-4D97-AF65-F5344CB8AC3E}">
        <p14:creationId xmlns:p14="http://schemas.microsoft.com/office/powerpoint/2010/main" val="1743227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ADAE43-026C-4392-BD75-AA06B441DF40}" type="slidenum">
              <a:rPr lang="en-US" smtClean="0"/>
              <a:t>16</a:t>
            </a:fld>
            <a:endParaRPr lang="en-US"/>
          </a:p>
        </p:txBody>
      </p:sp>
    </p:spTree>
    <p:extLst>
      <p:ext uri="{BB962C8B-B14F-4D97-AF65-F5344CB8AC3E}">
        <p14:creationId xmlns:p14="http://schemas.microsoft.com/office/powerpoint/2010/main" val="37366949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endParaRPr lang="en-US" dirty="0"/>
          </a:p>
        </p:txBody>
      </p:sp>
      <p:sp>
        <p:nvSpPr>
          <p:cNvPr id="4" name="Slide Number Placeholder 3"/>
          <p:cNvSpPr>
            <a:spLocks noGrp="1"/>
          </p:cNvSpPr>
          <p:nvPr>
            <p:ph type="sldNum" sz="quarter" idx="10"/>
          </p:nvPr>
        </p:nvSpPr>
        <p:spPr/>
        <p:txBody>
          <a:bodyPr/>
          <a:lstStyle/>
          <a:p>
            <a:fld id="{9DADAE43-026C-4392-BD75-AA06B441DF40}" type="slidenum">
              <a:rPr lang="en-US" smtClean="0"/>
              <a:t>17</a:t>
            </a:fld>
            <a:endParaRPr lang="en-US"/>
          </a:p>
        </p:txBody>
      </p:sp>
    </p:spTree>
    <p:extLst>
      <p:ext uri="{BB962C8B-B14F-4D97-AF65-F5344CB8AC3E}">
        <p14:creationId xmlns:p14="http://schemas.microsoft.com/office/powerpoint/2010/main" val="34858440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ADAE43-026C-4392-BD75-AA06B441DF40}" type="slidenum">
              <a:rPr lang="en-US" smtClean="0"/>
              <a:t>19</a:t>
            </a:fld>
            <a:endParaRPr lang="en-US"/>
          </a:p>
        </p:txBody>
      </p:sp>
    </p:spTree>
    <p:extLst>
      <p:ext uri="{BB962C8B-B14F-4D97-AF65-F5344CB8AC3E}">
        <p14:creationId xmlns:p14="http://schemas.microsoft.com/office/powerpoint/2010/main" val="34172111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services.</a:t>
            </a:r>
            <a:endParaRPr lang="en-US" dirty="0"/>
          </a:p>
        </p:txBody>
      </p:sp>
      <p:sp>
        <p:nvSpPr>
          <p:cNvPr id="4" name="Slide Number Placeholder 3"/>
          <p:cNvSpPr>
            <a:spLocks noGrp="1"/>
          </p:cNvSpPr>
          <p:nvPr>
            <p:ph type="sldNum" sz="quarter" idx="10"/>
          </p:nvPr>
        </p:nvSpPr>
        <p:spPr/>
        <p:txBody>
          <a:bodyPr/>
          <a:lstStyle/>
          <a:p>
            <a:fld id="{9DADAE43-026C-4392-BD75-AA06B441DF40}" type="slidenum">
              <a:rPr lang="en-US" smtClean="0"/>
              <a:t>20</a:t>
            </a:fld>
            <a:endParaRPr lang="en-US"/>
          </a:p>
        </p:txBody>
      </p:sp>
    </p:spTree>
    <p:extLst>
      <p:ext uri="{BB962C8B-B14F-4D97-AF65-F5344CB8AC3E}">
        <p14:creationId xmlns:p14="http://schemas.microsoft.com/office/powerpoint/2010/main" val="18799606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ADAE43-026C-4392-BD75-AA06B441DF40}" type="slidenum">
              <a:rPr lang="en-US" smtClean="0"/>
              <a:t>21</a:t>
            </a:fld>
            <a:endParaRPr lang="en-US"/>
          </a:p>
        </p:txBody>
      </p:sp>
    </p:spTree>
    <p:extLst>
      <p:ext uri="{BB962C8B-B14F-4D97-AF65-F5344CB8AC3E}">
        <p14:creationId xmlns:p14="http://schemas.microsoft.com/office/powerpoint/2010/main" val="28893336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solicitation and contract provisions shall address the following requirements:</a:t>
            </a:r>
            <a:endParaRPr lang="en-US" dirty="0"/>
          </a:p>
        </p:txBody>
      </p:sp>
      <p:sp>
        <p:nvSpPr>
          <p:cNvPr id="4" name="Slide Number Placeholder 3"/>
          <p:cNvSpPr>
            <a:spLocks noGrp="1"/>
          </p:cNvSpPr>
          <p:nvPr>
            <p:ph type="sldNum" sz="quarter" idx="10"/>
          </p:nvPr>
        </p:nvSpPr>
        <p:spPr/>
        <p:txBody>
          <a:bodyPr/>
          <a:lstStyle/>
          <a:p>
            <a:fld id="{9DADAE43-026C-4392-BD75-AA06B441DF40}" type="slidenum">
              <a:rPr lang="en-US" smtClean="0"/>
              <a:t>22</a:t>
            </a:fld>
            <a:endParaRPr lang="en-US"/>
          </a:p>
        </p:txBody>
      </p:sp>
    </p:spTree>
    <p:extLst>
      <p:ext uri="{BB962C8B-B14F-4D97-AF65-F5344CB8AC3E}">
        <p14:creationId xmlns:p14="http://schemas.microsoft.com/office/powerpoint/2010/main" val="22860779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23 CFR 172. 9(b)(4) When the method of payment is other than lump sum, the contract shall specify a maximum amount payable which shall not be exceeded unless adjusted by a contract modification.</a:t>
            </a:r>
          </a:p>
          <a:p>
            <a:endParaRPr lang="en-US" dirty="0" smtClean="0"/>
          </a:p>
          <a:p>
            <a:r>
              <a:rPr lang="en-US" dirty="0" smtClean="0"/>
              <a:t>(5) The specific rates of compensation payment method provides for reimbursement on the basis of direct labor hours at specified fixed hourly rates, including direct labor costs, indirect costs, and fee or profit, plus any other direct expenses or costs, subject to an agreement maximum amount. This payment method shall only be used when it is not possible at the time of procurement to estimate the extent or duration of the work or to estimate costs with any reasonable degree of accuracy. This specific rates of compensation payment method should be limited to contracts or components of contracts for specialized or support type services where the consultant is not in direct control of the number of hours worked, such as construction engineering and inspection. When using this payment method, the contracting agency shall manage and monitor the consultant's level of effort and classification of employees used to perform the contracted services.</a:t>
            </a:r>
            <a:endParaRPr lang="en-US" dirty="0"/>
          </a:p>
        </p:txBody>
      </p:sp>
      <p:sp>
        <p:nvSpPr>
          <p:cNvPr id="4" name="Slide Number Placeholder 3"/>
          <p:cNvSpPr>
            <a:spLocks noGrp="1"/>
          </p:cNvSpPr>
          <p:nvPr>
            <p:ph type="sldNum" sz="quarter" idx="10"/>
          </p:nvPr>
        </p:nvSpPr>
        <p:spPr/>
        <p:txBody>
          <a:bodyPr/>
          <a:lstStyle/>
          <a:p>
            <a:fld id="{9DADAE43-026C-4392-BD75-AA06B441DF40}" type="slidenum">
              <a:rPr lang="en-US" smtClean="0"/>
              <a:t>23</a:t>
            </a:fld>
            <a:endParaRPr lang="en-US"/>
          </a:p>
        </p:txBody>
      </p:sp>
    </p:spTree>
    <p:extLst>
      <p:ext uri="{BB962C8B-B14F-4D97-AF65-F5344CB8AC3E}">
        <p14:creationId xmlns:p14="http://schemas.microsoft.com/office/powerpoint/2010/main" val="157822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9926">
              <a:defRPr sz="2400" u="sng">
                <a:solidFill>
                  <a:schemeClr val="tx1"/>
                </a:solidFill>
                <a:latin typeface="Times New Roman" panose="02020603050405020304" pitchFamily="18" charset="0"/>
              </a:defRPr>
            </a:lvl1pPr>
            <a:lvl2pPr marL="747214" indent="-284038" defTabSz="969926">
              <a:defRPr sz="2400" u="sng">
                <a:solidFill>
                  <a:schemeClr val="tx1"/>
                </a:solidFill>
                <a:latin typeface="Times New Roman" panose="02020603050405020304" pitchFamily="18" charset="0"/>
              </a:defRPr>
            </a:lvl2pPr>
            <a:lvl3pPr marL="1150677" indent="-225939" defTabSz="969926">
              <a:defRPr sz="2400" u="sng">
                <a:solidFill>
                  <a:schemeClr val="tx1"/>
                </a:solidFill>
                <a:latin typeface="Times New Roman" panose="02020603050405020304" pitchFamily="18" charset="0"/>
              </a:defRPr>
            </a:lvl3pPr>
            <a:lvl4pPr marL="1615467" indent="-225939" defTabSz="969926">
              <a:defRPr sz="2400" u="sng">
                <a:solidFill>
                  <a:schemeClr val="tx1"/>
                </a:solidFill>
                <a:latin typeface="Times New Roman" panose="02020603050405020304" pitchFamily="18" charset="0"/>
              </a:defRPr>
            </a:lvl4pPr>
            <a:lvl5pPr marL="2075414" indent="-225939" defTabSz="969926">
              <a:defRPr sz="2400" u="sng">
                <a:solidFill>
                  <a:schemeClr val="tx1"/>
                </a:solidFill>
                <a:latin typeface="Times New Roman" panose="02020603050405020304" pitchFamily="18" charset="0"/>
              </a:defRPr>
            </a:lvl5pPr>
            <a:lvl6pPr marL="2540204" indent="-225939" defTabSz="969926" eaLnBrk="0" fontAlgn="base" hangingPunct="0">
              <a:spcBef>
                <a:spcPct val="0"/>
              </a:spcBef>
              <a:spcAft>
                <a:spcPct val="0"/>
              </a:spcAft>
              <a:defRPr sz="2400" u="sng">
                <a:solidFill>
                  <a:schemeClr val="tx1"/>
                </a:solidFill>
                <a:latin typeface="Times New Roman" panose="02020603050405020304" pitchFamily="18" charset="0"/>
              </a:defRPr>
            </a:lvl6pPr>
            <a:lvl7pPr marL="3004993" indent="-225939" defTabSz="969926" eaLnBrk="0" fontAlgn="base" hangingPunct="0">
              <a:spcBef>
                <a:spcPct val="0"/>
              </a:spcBef>
              <a:spcAft>
                <a:spcPct val="0"/>
              </a:spcAft>
              <a:defRPr sz="2400" u="sng">
                <a:solidFill>
                  <a:schemeClr val="tx1"/>
                </a:solidFill>
                <a:latin typeface="Times New Roman" panose="02020603050405020304" pitchFamily="18" charset="0"/>
              </a:defRPr>
            </a:lvl7pPr>
            <a:lvl8pPr marL="3469783" indent="-225939" defTabSz="969926" eaLnBrk="0" fontAlgn="base" hangingPunct="0">
              <a:spcBef>
                <a:spcPct val="0"/>
              </a:spcBef>
              <a:spcAft>
                <a:spcPct val="0"/>
              </a:spcAft>
              <a:defRPr sz="2400" u="sng">
                <a:solidFill>
                  <a:schemeClr val="tx1"/>
                </a:solidFill>
                <a:latin typeface="Times New Roman" panose="02020603050405020304" pitchFamily="18" charset="0"/>
              </a:defRPr>
            </a:lvl8pPr>
            <a:lvl9pPr marL="3934572" indent="-225939" defTabSz="969926" eaLnBrk="0" fontAlgn="base" hangingPunct="0">
              <a:spcBef>
                <a:spcPct val="0"/>
              </a:spcBef>
              <a:spcAft>
                <a:spcPct val="0"/>
              </a:spcAft>
              <a:defRPr sz="2400" u="sng">
                <a:solidFill>
                  <a:schemeClr val="tx1"/>
                </a:solidFill>
                <a:latin typeface="Times New Roman" panose="02020603050405020304" pitchFamily="18" charset="0"/>
              </a:defRPr>
            </a:lvl9pPr>
          </a:lstStyle>
          <a:p>
            <a:fld id="{D66835A3-F509-49DD-9C87-01100B5A5B85}" type="slidenum">
              <a:rPr lang="en-US" altLang="en-US" sz="1200" u="none"/>
              <a:pPr/>
              <a:t>4</a:t>
            </a:fld>
            <a:endParaRPr lang="en-US" altLang="en-US" sz="1200" u="none"/>
          </a:p>
        </p:txBody>
      </p:sp>
      <p:sp>
        <p:nvSpPr>
          <p:cNvPr id="16387" name="Rectangle 2"/>
          <p:cNvSpPr>
            <a:spLocks noGrp="1" noRot="1" noChangeAspect="1" noChangeArrowheads="1" noTextEdit="1"/>
          </p:cNvSpPr>
          <p:nvPr>
            <p:ph type="sldImg"/>
          </p:nvPr>
        </p:nvSpPr>
        <p:spPr>
          <a:xfrm>
            <a:off x="735013" y="320675"/>
            <a:ext cx="5883275" cy="3309938"/>
          </a:xfrm>
          <a:ln/>
        </p:spPr>
      </p:sp>
      <p:sp>
        <p:nvSpPr>
          <p:cNvPr id="16388" name="Rectangle 3"/>
          <p:cNvSpPr>
            <a:spLocks noGrp="1" noChangeArrowheads="1"/>
          </p:cNvSpPr>
          <p:nvPr>
            <p:ph type="body" idx="1"/>
          </p:nvPr>
        </p:nvSpPr>
        <p:spPr>
          <a:xfrm>
            <a:off x="467284" y="3787620"/>
            <a:ext cx="6179785" cy="49384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smtClean="0"/>
              <a:t>Trainer Notes:</a:t>
            </a:r>
          </a:p>
          <a:p>
            <a:endParaRPr lang="en-US" altLang="en-US" smtClean="0"/>
          </a:p>
          <a:p>
            <a:r>
              <a:rPr lang="en-US" altLang="en-US" smtClean="0"/>
              <a:t>Briefly review training schedule and timelines.</a:t>
            </a:r>
          </a:p>
          <a:p>
            <a:endParaRPr lang="en-US" altLang="en-US" smtClean="0"/>
          </a:p>
          <a:p>
            <a:r>
              <a:rPr lang="en-US" altLang="en-US" smtClean="0"/>
              <a:t>Lunch and two breaks…</a:t>
            </a:r>
            <a:endParaRPr lang="en-US" altLang="en-US" b="1" smtClean="0"/>
          </a:p>
        </p:txBody>
      </p:sp>
    </p:spTree>
    <p:extLst>
      <p:ext uri="{BB962C8B-B14F-4D97-AF65-F5344CB8AC3E}">
        <p14:creationId xmlns:p14="http://schemas.microsoft.com/office/powerpoint/2010/main" val="13331510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9926">
              <a:defRPr sz="2400" u="sng">
                <a:solidFill>
                  <a:schemeClr val="tx1"/>
                </a:solidFill>
                <a:latin typeface="Times New Roman" panose="02020603050405020304" pitchFamily="18" charset="0"/>
              </a:defRPr>
            </a:lvl1pPr>
            <a:lvl2pPr marL="760125" indent="-292108" defTabSz="969926">
              <a:defRPr sz="2400" u="sng">
                <a:solidFill>
                  <a:schemeClr val="tx1"/>
                </a:solidFill>
                <a:latin typeface="Times New Roman" panose="02020603050405020304" pitchFamily="18" charset="0"/>
              </a:defRPr>
            </a:lvl2pPr>
            <a:lvl3pPr marL="1170044" indent="-234009" defTabSz="969926">
              <a:defRPr sz="2400" u="sng">
                <a:solidFill>
                  <a:schemeClr val="tx1"/>
                </a:solidFill>
                <a:latin typeface="Times New Roman" panose="02020603050405020304" pitchFamily="18" charset="0"/>
              </a:defRPr>
            </a:lvl3pPr>
            <a:lvl4pPr marL="1638061" indent="-234009" defTabSz="969926">
              <a:defRPr sz="2400" u="sng">
                <a:solidFill>
                  <a:schemeClr val="tx1"/>
                </a:solidFill>
                <a:latin typeface="Times New Roman" panose="02020603050405020304" pitchFamily="18" charset="0"/>
              </a:defRPr>
            </a:lvl4pPr>
            <a:lvl5pPr marL="2106078" indent="-234009" defTabSz="969926">
              <a:defRPr sz="2400" u="sng">
                <a:solidFill>
                  <a:schemeClr val="tx1"/>
                </a:solidFill>
                <a:latin typeface="Times New Roman" panose="02020603050405020304" pitchFamily="18" charset="0"/>
              </a:defRPr>
            </a:lvl5pPr>
            <a:lvl6pPr marL="2570868" indent="-234009" defTabSz="969926" eaLnBrk="0" fontAlgn="base" hangingPunct="0">
              <a:spcBef>
                <a:spcPct val="0"/>
              </a:spcBef>
              <a:spcAft>
                <a:spcPct val="0"/>
              </a:spcAft>
              <a:defRPr sz="2400" u="sng">
                <a:solidFill>
                  <a:schemeClr val="tx1"/>
                </a:solidFill>
                <a:latin typeface="Times New Roman" panose="02020603050405020304" pitchFamily="18" charset="0"/>
              </a:defRPr>
            </a:lvl6pPr>
            <a:lvl7pPr marL="3035657" indent="-234009" defTabSz="969926" eaLnBrk="0" fontAlgn="base" hangingPunct="0">
              <a:spcBef>
                <a:spcPct val="0"/>
              </a:spcBef>
              <a:spcAft>
                <a:spcPct val="0"/>
              </a:spcAft>
              <a:defRPr sz="2400" u="sng">
                <a:solidFill>
                  <a:schemeClr val="tx1"/>
                </a:solidFill>
                <a:latin typeface="Times New Roman" panose="02020603050405020304" pitchFamily="18" charset="0"/>
              </a:defRPr>
            </a:lvl7pPr>
            <a:lvl8pPr marL="3500447" indent="-234009" defTabSz="969926" eaLnBrk="0" fontAlgn="base" hangingPunct="0">
              <a:spcBef>
                <a:spcPct val="0"/>
              </a:spcBef>
              <a:spcAft>
                <a:spcPct val="0"/>
              </a:spcAft>
              <a:defRPr sz="2400" u="sng">
                <a:solidFill>
                  <a:schemeClr val="tx1"/>
                </a:solidFill>
                <a:latin typeface="Times New Roman" panose="02020603050405020304" pitchFamily="18" charset="0"/>
              </a:defRPr>
            </a:lvl8pPr>
            <a:lvl9pPr marL="3965236" indent="-234009" defTabSz="969926" eaLnBrk="0" fontAlgn="base" hangingPunct="0">
              <a:spcBef>
                <a:spcPct val="0"/>
              </a:spcBef>
              <a:spcAft>
                <a:spcPct val="0"/>
              </a:spcAft>
              <a:defRPr sz="2400" u="sng">
                <a:solidFill>
                  <a:schemeClr val="tx1"/>
                </a:solidFill>
                <a:latin typeface="Times New Roman" panose="02020603050405020304" pitchFamily="18" charset="0"/>
              </a:defRPr>
            </a:lvl9pPr>
          </a:lstStyle>
          <a:p>
            <a:fld id="{6190B00A-20DC-4FB5-B791-6A9BC4C187CA}" type="slidenum">
              <a:rPr lang="en-US" altLang="en-US" sz="1200" u="none"/>
              <a:pPr/>
              <a:t>24</a:t>
            </a:fld>
            <a:endParaRPr lang="en-US" altLang="en-US" sz="1200" u="none"/>
          </a:p>
        </p:txBody>
      </p:sp>
      <p:sp>
        <p:nvSpPr>
          <p:cNvPr id="36867" name="Rectangle 2"/>
          <p:cNvSpPr>
            <a:spLocks noGrp="1" noRot="1" noChangeAspect="1" noChangeArrowheads="1" noTextEdit="1"/>
          </p:cNvSpPr>
          <p:nvPr>
            <p:ph type="sldImg"/>
          </p:nvPr>
        </p:nvSpPr>
        <p:spPr>
          <a:xfrm>
            <a:off x="835025" y="392113"/>
            <a:ext cx="5753100" cy="3236912"/>
          </a:xfrm>
          <a:ln/>
        </p:spPr>
      </p:sp>
      <p:sp>
        <p:nvSpPr>
          <p:cNvPr id="36868" name="Rectangle 3"/>
          <p:cNvSpPr>
            <a:spLocks noGrp="1" noChangeArrowheads="1"/>
          </p:cNvSpPr>
          <p:nvPr>
            <p:ph type="body" idx="1"/>
          </p:nvPr>
        </p:nvSpPr>
        <p:spPr>
          <a:xfrm>
            <a:off x="467284" y="3787621"/>
            <a:ext cx="6024563" cy="501577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spcAft>
                <a:spcPts val="610"/>
              </a:spcAft>
            </a:pPr>
            <a:r>
              <a:rPr lang="en-US" altLang="en-US" b="1" dirty="0" smtClean="0"/>
              <a:t>Trainer Notes:</a:t>
            </a:r>
          </a:p>
          <a:p>
            <a:pPr>
              <a:spcBef>
                <a:spcPct val="0"/>
              </a:spcBef>
              <a:spcAft>
                <a:spcPts val="610"/>
              </a:spcAft>
            </a:pPr>
            <a:endParaRPr lang="en-US" altLang="en-US" dirty="0" smtClean="0"/>
          </a:p>
          <a:p>
            <a:pPr>
              <a:spcBef>
                <a:spcPct val="0"/>
              </a:spcBef>
              <a:spcAft>
                <a:spcPts val="610"/>
              </a:spcAft>
            </a:pPr>
            <a:r>
              <a:rPr lang="en-US" altLang="en-US" dirty="0" smtClean="0"/>
              <a:t>Here is an example of the Specified of Rate of Compensation, also called the Specific or Fixed Rate of Compensation.</a:t>
            </a:r>
          </a:p>
          <a:p>
            <a:pPr>
              <a:spcBef>
                <a:spcPct val="0"/>
              </a:spcBef>
              <a:spcAft>
                <a:spcPts val="610"/>
              </a:spcAft>
            </a:pPr>
            <a:endParaRPr lang="en-US" altLang="en-US" dirty="0" smtClean="0"/>
          </a:p>
          <a:p>
            <a:pPr>
              <a:spcBef>
                <a:spcPct val="0"/>
              </a:spcBef>
              <a:spcAft>
                <a:spcPts val="610"/>
              </a:spcAft>
            </a:pPr>
            <a:r>
              <a:rPr lang="en-US" altLang="en-US" dirty="0" smtClean="0"/>
              <a:t>In the same scenario, where we hire a senior engineer for $50 an hour, and the consultant firm’s overhead rate of 150%, we negotiate for the same 100 hours of the services of the engineer and the same 10% fee.</a:t>
            </a:r>
          </a:p>
          <a:p>
            <a:pPr>
              <a:spcBef>
                <a:spcPct val="0"/>
              </a:spcBef>
              <a:spcAft>
                <a:spcPts val="610"/>
              </a:spcAft>
            </a:pPr>
            <a:endParaRPr lang="en-US" altLang="en-US" dirty="0" smtClean="0"/>
          </a:p>
          <a:p>
            <a:pPr>
              <a:spcBef>
                <a:spcPct val="0"/>
              </a:spcBef>
              <a:spcAft>
                <a:spcPts val="610"/>
              </a:spcAft>
            </a:pPr>
            <a:r>
              <a:rPr lang="en-US" altLang="en-US" dirty="0" smtClean="0"/>
              <a:t>The loaded hourly billing rate in this method of payment will be developed by multiplying $50 (the actual wage) x 2.50 x 1.10 for an hourly rate of $137.50.</a:t>
            </a:r>
          </a:p>
          <a:p>
            <a:pPr>
              <a:spcBef>
                <a:spcPct val="0"/>
              </a:spcBef>
              <a:spcAft>
                <a:spcPts val="610"/>
              </a:spcAft>
            </a:pPr>
            <a:endParaRPr lang="en-US" altLang="en-US" dirty="0" smtClean="0"/>
          </a:p>
          <a:p>
            <a:pPr>
              <a:spcBef>
                <a:spcPct val="0"/>
              </a:spcBef>
              <a:spcAft>
                <a:spcPts val="610"/>
              </a:spcAft>
            </a:pPr>
            <a:r>
              <a:rPr lang="en-US" altLang="en-US" dirty="0" smtClean="0"/>
              <a:t>Under this scenario, the total cost or the Not-to-Exceed amount of the contract is $13,750.</a:t>
            </a:r>
          </a:p>
          <a:p>
            <a:pPr>
              <a:spcBef>
                <a:spcPct val="0"/>
              </a:spcBef>
              <a:spcAft>
                <a:spcPts val="610"/>
              </a:spcAft>
            </a:pPr>
            <a:endParaRPr lang="en-US" altLang="en-US" dirty="0" smtClean="0"/>
          </a:p>
          <a:p>
            <a:pPr>
              <a:spcBef>
                <a:spcPct val="0"/>
              </a:spcBef>
              <a:spcAft>
                <a:spcPts val="610"/>
              </a:spcAft>
            </a:pPr>
            <a:r>
              <a:rPr lang="en-US" altLang="en-US" dirty="0" smtClean="0"/>
              <a:t>If during the term of the contract we realize that we need the services of the senior engineer for more than 100 hours – let’s say 120 hours, now your contract cost is at $16,500.</a:t>
            </a:r>
          </a:p>
          <a:p>
            <a:pPr>
              <a:spcBef>
                <a:spcPct val="0"/>
              </a:spcBef>
              <a:spcAft>
                <a:spcPts val="610"/>
              </a:spcAft>
            </a:pPr>
            <a:endParaRPr lang="en-US" altLang="en-US" dirty="0" smtClean="0"/>
          </a:p>
          <a:p>
            <a:pPr>
              <a:spcBef>
                <a:spcPct val="0"/>
              </a:spcBef>
              <a:spcAft>
                <a:spcPts val="610"/>
              </a:spcAft>
            </a:pPr>
            <a:r>
              <a:rPr lang="en-US" altLang="en-US" dirty="0" smtClean="0"/>
              <a:t>For 80 hours of services, the cost is $11,000</a:t>
            </a:r>
          </a:p>
        </p:txBody>
      </p:sp>
    </p:spTree>
    <p:extLst>
      <p:ext uri="{BB962C8B-B14F-4D97-AF65-F5344CB8AC3E}">
        <p14:creationId xmlns:p14="http://schemas.microsoft.com/office/powerpoint/2010/main" val="42635331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a:t>
            </a:r>
            <a:r>
              <a:rPr lang="en-US" baseline="0" dirty="0" smtClean="0"/>
              <a:t> receiving federal funds. You are encourage to give some of the work small business. Fostering DBE.  How, is it is by establishing contract goal.</a:t>
            </a:r>
            <a:endParaRPr lang="en-US" dirty="0"/>
          </a:p>
        </p:txBody>
      </p:sp>
      <p:sp>
        <p:nvSpPr>
          <p:cNvPr id="4" name="Slide Number Placeholder 3"/>
          <p:cNvSpPr>
            <a:spLocks noGrp="1"/>
          </p:cNvSpPr>
          <p:nvPr>
            <p:ph type="sldNum" sz="quarter" idx="10"/>
          </p:nvPr>
        </p:nvSpPr>
        <p:spPr/>
        <p:txBody>
          <a:bodyPr/>
          <a:lstStyle/>
          <a:p>
            <a:fld id="{13516C9B-E18A-4827-AA60-DA641A0BFC16}" type="slidenum">
              <a:rPr lang="en-US" smtClean="0"/>
              <a:t>25</a:t>
            </a:fld>
            <a:endParaRPr lang="en-US"/>
          </a:p>
        </p:txBody>
      </p:sp>
    </p:spTree>
    <p:extLst>
      <p:ext uri="{BB962C8B-B14F-4D97-AF65-F5344CB8AC3E}">
        <p14:creationId xmlns:p14="http://schemas.microsoft.com/office/powerpoint/2010/main" val="38833778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a:t>
            </a:r>
            <a:r>
              <a:rPr lang="en-US" baseline="0" dirty="0" smtClean="0"/>
              <a:t> is expressed in percentage.  It is the portion of the total work subcontracted out.  It is simply $ of subcontracted work/Total amount.</a:t>
            </a:r>
            <a:endParaRPr lang="en-US" dirty="0"/>
          </a:p>
        </p:txBody>
      </p:sp>
      <p:sp>
        <p:nvSpPr>
          <p:cNvPr id="4" name="Slide Number Placeholder 3"/>
          <p:cNvSpPr>
            <a:spLocks noGrp="1"/>
          </p:cNvSpPr>
          <p:nvPr>
            <p:ph type="sldNum" sz="quarter" idx="10"/>
          </p:nvPr>
        </p:nvSpPr>
        <p:spPr/>
        <p:txBody>
          <a:bodyPr/>
          <a:lstStyle/>
          <a:p>
            <a:fld id="{13516C9B-E18A-4827-AA60-DA641A0BFC16}" type="slidenum">
              <a:rPr lang="en-US" smtClean="0"/>
              <a:t>26</a:t>
            </a:fld>
            <a:endParaRPr lang="en-US"/>
          </a:p>
        </p:txBody>
      </p:sp>
    </p:spTree>
    <p:extLst>
      <p:ext uri="{BB962C8B-B14F-4D97-AF65-F5344CB8AC3E}">
        <p14:creationId xmlns:p14="http://schemas.microsoft.com/office/powerpoint/2010/main" val="31371484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516C9B-E18A-4827-AA60-DA641A0BFC16}" type="slidenum">
              <a:rPr lang="en-US" smtClean="0"/>
              <a:t>27</a:t>
            </a:fld>
            <a:endParaRPr lang="en-US"/>
          </a:p>
        </p:txBody>
      </p:sp>
    </p:spTree>
    <p:extLst>
      <p:ext uri="{BB962C8B-B14F-4D97-AF65-F5344CB8AC3E}">
        <p14:creationId xmlns:p14="http://schemas.microsoft.com/office/powerpoint/2010/main" val="28835841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a:t>
            </a:r>
            <a:r>
              <a:rPr lang="en-US" baseline="0" dirty="0" smtClean="0"/>
              <a:t> part of receiving federal funds.  Recipients are required to comply with establishing DBE contract goals.</a:t>
            </a:r>
            <a:endParaRPr lang="en-US" dirty="0"/>
          </a:p>
        </p:txBody>
      </p:sp>
      <p:sp>
        <p:nvSpPr>
          <p:cNvPr id="4" name="Slide Number Placeholder 3"/>
          <p:cNvSpPr>
            <a:spLocks noGrp="1"/>
          </p:cNvSpPr>
          <p:nvPr>
            <p:ph type="sldNum" sz="quarter" idx="10"/>
          </p:nvPr>
        </p:nvSpPr>
        <p:spPr/>
        <p:txBody>
          <a:bodyPr/>
          <a:lstStyle/>
          <a:p>
            <a:fld id="{13516C9B-E18A-4827-AA60-DA641A0BFC16}" type="slidenum">
              <a:rPr lang="en-US" smtClean="0"/>
              <a:t>29</a:t>
            </a:fld>
            <a:endParaRPr lang="en-US"/>
          </a:p>
        </p:txBody>
      </p:sp>
    </p:spTree>
    <p:extLst>
      <p:ext uri="{BB962C8B-B14F-4D97-AF65-F5344CB8AC3E}">
        <p14:creationId xmlns:p14="http://schemas.microsoft.com/office/powerpoint/2010/main" val="26202352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Percentage</a:t>
            </a:r>
            <a:r>
              <a:rPr lang="en-US" baseline="0" dirty="0" smtClean="0"/>
              <a:t> of the total contract amount that can be subcontracted. </a:t>
            </a:r>
            <a:endParaRPr lang="en-US" dirty="0"/>
          </a:p>
        </p:txBody>
      </p:sp>
      <p:sp>
        <p:nvSpPr>
          <p:cNvPr id="4" name="Slide Number Placeholder 3"/>
          <p:cNvSpPr>
            <a:spLocks noGrp="1"/>
          </p:cNvSpPr>
          <p:nvPr>
            <p:ph type="sldNum" sz="quarter" idx="10"/>
          </p:nvPr>
        </p:nvSpPr>
        <p:spPr/>
        <p:txBody>
          <a:bodyPr/>
          <a:lstStyle/>
          <a:p>
            <a:fld id="{13516C9B-E18A-4827-AA60-DA641A0BFC16}" type="slidenum">
              <a:rPr lang="en-US" smtClean="0"/>
              <a:t>30</a:t>
            </a:fld>
            <a:endParaRPr lang="en-US"/>
          </a:p>
        </p:txBody>
      </p:sp>
    </p:spTree>
    <p:extLst>
      <p:ext uri="{BB962C8B-B14F-4D97-AF65-F5344CB8AC3E}">
        <p14:creationId xmlns:p14="http://schemas.microsoft.com/office/powerpoint/2010/main" val="40474182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sounds like this methodology was set for construction. However, material</a:t>
            </a:r>
            <a:r>
              <a:rPr lang="en-US" baseline="0" dirty="0" smtClean="0"/>
              <a:t> supplies and trucking can be utilized for A&amp;E contracts such as pile test</a:t>
            </a:r>
            <a:r>
              <a:rPr lang="en-US" dirty="0" smtClean="0"/>
              <a:t> before a structural design.</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9DADAE43-026C-4392-BD75-AA06B441DF40}" type="slidenum">
              <a:rPr lang="en-US" smtClean="0"/>
              <a:t>31</a:t>
            </a:fld>
            <a:endParaRPr lang="en-US"/>
          </a:p>
        </p:txBody>
      </p:sp>
    </p:spTree>
    <p:extLst>
      <p:ext uri="{BB962C8B-B14F-4D97-AF65-F5344CB8AC3E}">
        <p14:creationId xmlns:p14="http://schemas.microsoft.com/office/powerpoint/2010/main" val="23895980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9-D</a:t>
            </a:r>
            <a:r>
              <a:rPr lang="en-US" baseline="0" dirty="0" smtClean="0"/>
              <a:t> construction vs. A&amp;E.  8</a:t>
            </a:r>
            <a:r>
              <a:rPr lang="en-US" baseline="30000" dirty="0" smtClean="0"/>
              <a:t>th</a:t>
            </a:r>
            <a:r>
              <a:rPr lang="en-US" baseline="0" dirty="0" smtClean="0"/>
              <a:t> column trucking is not applicable</a:t>
            </a:r>
            <a:endParaRPr lang="en-US" dirty="0"/>
          </a:p>
        </p:txBody>
      </p:sp>
      <p:sp>
        <p:nvSpPr>
          <p:cNvPr id="4" name="Slide Number Placeholder 3"/>
          <p:cNvSpPr>
            <a:spLocks noGrp="1"/>
          </p:cNvSpPr>
          <p:nvPr>
            <p:ph type="sldNum" sz="quarter" idx="10"/>
          </p:nvPr>
        </p:nvSpPr>
        <p:spPr/>
        <p:txBody>
          <a:bodyPr/>
          <a:lstStyle/>
          <a:p>
            <a:fld id="{9DADAE43-026C-4392-BD75-AA06B441DF40}" type="slidenum">
              <a:rPr lang="en-US" smtClean="0"/>
              <a:t>32</a:t>
            </a:fld>
            <a:endParaRPr lang="en-US"/>
          </a:p>
        </p:txBody>
      </p:sp>
    </p:spTree>
    <p:extLst>
      <p:ext uri="{BB962C8B-B14F-4D97-AF65-F5344CB8AC3E}">
        <p14:creationId xmlns:p14="http://schemas.microsoft.com/office/powerpoint/2010/main" val="39487807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Seven Basic steps.</a:t>
            </a:r>
          </a:p>
          <a:p>
            <a:endParaRPr lang="en-US" dirty="0" smtClean="0"/>
          </a:p>
        </p:txBody>
      </p:sp>
      <p:sp>
        <p:nvSpPr>
          <p:cNvPr id="4" name="Slide Number Placeholder 3"/>
          <p:cNvSpPr>
            <a:spLocks noGrp="1"/>
          </p:cNvSpPr>
          <p:nvPr>
            <p:ph type="sldNum" sz="quarter" idx="10"/>
          </p:nvPr>
        </p:nvSpPr>
        <p:spPr/>
        <p:txBody>
          <a:bodyPr/>
          <a:lstStyle/>
          <a:p>
            <a:fld id="{13516C9B-E18A-4827-AA60-DA641A0BFC16}" type="slidenum">
              <a:rPr lang="en-US" smtClean="0"/>
              <a:t>33</a:t>
            </a:fld>
            <a:endParaRPr lang="en-US"/>
          </a:p>
        </p:txBody>
      </p:sp>
    </p:spTree>
    <p:extLst>
      <p:ext uri="{BB962C8B-B14F-4D97-AF65-F5344CB8AC3E}">
        <p14:creationId xmlns:p14="http://schemas.microsoft.com/office/powerpoint/2010/main" val="11887852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Your</a:t>
            </a:r>
            <a:r>
              <a:rPr lang="en-US" baseline="0" dirty="0" smtClean="0"/>
              <a:t> handout has the full estimate.  This just portion of that estimate.  Estimate is analogous base on the assumptions provided. </a:t>
            </a:r>
            <a:r>
              <a:rPr lang="en-US" b="1" u="sng" dirty="0"/>
              <a:t>Assumptions:</a:t>
            </a:r>
            <a:r>
              <a:rPr lang="en-US" dirty="0" smtClean="0"/>
              <a:t> </a:t>
            </a:r>
            <a:r>
              <a:rPr lang="en-US" dirty="0"/>
              <a:t>1) The hours used were based off of similar work that is currently being done by </a:t>
            </a:r>
            <a:r>
              <a:rPr lang="en-US" dirty="0" err="1"/>
              <a:t>Dokken</a:t>
            </a:r>
            <a:r>
              <a:rPr lang="en-US" dirty="0"/>
              <a:t> Engineering on the Larkin Road Bridge and Nicolaus Avenue Bridge Replacement Projects.</a:t>
            </a:r>
            <a:r>
              <a:rPr lang="en-US" dirty="0" smtClean="0"/>
              <a:t> </a:t>
            </a:r>
            <a:r>
              <a:rPr lang="en-US" dirty="0"/>
              <a:t>2) The rates were based on the rate sheet provided by </a:t>
            </a:r>
            <a:r>
              <a:rPr lang="en-US" dirty="0" err="1"/>
              <a:t>Northstar</a:t>
            </a:r>
            <a:r>
              <a:rPr lang="en-US" dirty="0"/>
              <a:t> Environmental for the Pennington Road Bridge Project.</a:t>
            </a:r>
            <a:r>
              <a:rPr lang="en-US" dirty="0" smtClean="0"/>
              <a:t> </a:t>
            </a:r>
            <a:endParaRPr lang="en-US" dirty="0"/>
          </a:p>
        </p:txBody>
      </p:sp>
      <p:sp>
        <p:nvSpPr>
          <p:cNvPr id="4" name="Slide Number Placeholder 3"/>
          <p:cNvSpPr>
            <a:spLocks noGrp="1"/>
          </p:cNvSpPr>
          <p:nvPr>
            <p:ph type="sldNum" sz="quarter" idx="10"/>
          </p:nvPr>
        </p:nvSpPr>
        <p:spPr/>
        <p:txBody>
          <a:bodyPr/>
          <a:lstStyle/>
          <a:p>
            <a:fld id="{9DADAE43-026C-4392-BD75-AA06B441DF40}" type="slidenum">
              <a:rPr lang="en-US" smtClean="0"/>
              <a:t>35</a:t>
            </a:fld>
            <a:endParaRPr lang="en-US"/>
          </a:p>
        </p:txBody>
      </p:sp>
    </p:spTree>
    <p:extLst>
      <p:ext uri="{BB962C8B-B14F-4D97-AF65-F5344CB8AC3E}">
        <p14:creationId xmlns:p14="http://schemas.microsoft.com/office/powerpoint/2010/main" val="11322828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a few other important links to share.</a:t>
            </a:r>
          </a:p>
          <a:p>
            <a:endParaRPr lang="en-US" dirty="0" smtClean="0"/>
          </a:p>
          <a:p>
            <a:r>
              <a:rPr lang="en-US" dirty="0" smtClean="0"/>
              <a:t>If you are not already subscribed, we highly encourage all staff involved in projects participating</a:t>
            </a:r>
            <a:r>
              <a:rPr lang="en-US" baseline="0" dirty="0" smtClean="0"/>
              <a:t> in federal aid to subscribe to the Caltrans Division of Local Assistance email notifications list. It is where we send out all updates and changes to policy and procedures as well as promote training and news that may be useful to local agencies.</a:t>
            </a:r>
          </a:p>
          <a:p>
            <a:endParaRPr lang="en-US" baseline="0" dirty="0" smtClean="0"/>
          </a:p>
          <a:p>
            <a:r>
              <a:rPr lang="en-US" baseline="0" dirty="0" smtClean="0"/>
              <a:t>You can also visit our Local Assistance blog where we post similar information.  You can scroll through an archive of all our posts to see what may interest you.</a:t>
            </a:r>
          </a:p>
          <a:p>
            <a:endParaRPr lang="en-US" baseline="0" dirty="0" smtClean="0"/>
          </a:p>
          <a:p>
            <a:r>
              <a:rPr lang="en-US" baseline="0" dirty="0" smtClean="0"/>
              <a:t>And we have a Caltrans webpage specifically for Consultant Selection and Procurement. You can find anything related to Local Assistance A&amp;E here.</a:t>
            </a:r>
          </a:p>
          <a:p>
            <a:endParaRPr lang="en-US" baseline="0" dirty="0" smtClean="0"/>
          </a:p>
        </p:txBody>
      </p:sp>
      <p:sp>
        <p:nvSpPr>
          <p:cNvPr id="4" name="Footer Placeholder 3"/>
          <p:cNvSpPr>
            <a:spLocks noGrp="1"/>
          </p:cNvSpPr>
          <p:nvPr>
            <p:ph type="ftr" sz="quarter" idx="10"/>
          </p:nvPr>
        </p:nvSpPr>
        <p:spPr/>
        <p:txBody>
          <a:bodyPr/>
          <a:lstStyle/>
          <a:p>
            <a:pPr>
              <a:defRPr/>
            </a:pPr>
            <a:endParaRPr lang="en-US" altLang="en-US"/>
          </a:p>
        </p:txBody>
      </p:sp>
      <p:sp>
        <p:nvSpPr>
          <p:cNvPr id="5" name="Slide Number Placeholder 4"/>
          <p:cNvSpPr>
            <a:spLocks noGrp="1"/>
          </p:cNvSpPr>
          <p:nvPr>
            <p:ph type="sldNum" sz="quarter" idx="11"/>
          </p:nvPr>
        </p:nvSpPr>
        <p:spPr/>
        <p:txBody>
          <a:bodyPr/>
          <a:lstStyle/>
          <a:p>
            <a:pPr>
              <a:defRPr/>
            </a:pPr>
            <a:fld id="{B067C2BE-D56C-43CF-A46D-6DAFA83C0242}" type="slidenum">
              <a:rPr lang="en-US" altLang="en-US" smtClean="0"/>
              <a:pPr>
                <a:defRPr/>
              </a:pPr>
              <a:t>5</a:t>
            </a:fld>
            <a:endParaRPr lang="en-US" altLang="en-US"/>
          </a:p>
        </p:txBody>
      </p:sp>
    </p:spTree>
    <p:extLst>
      <p:ext uri="{BB962C8B-B14F-4D97-AF65-F5344CB8AC3E}">
        <p14:creationId xmlns:p14="http://schemas.microsoft.com/office/powerpoint/2010/main" val="5102297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Remember the heading on</a:t>
            </a:r>
            <a:r>
              <a:rPr lang="en-US" baseline="0" dirty="0" smtClean="0"/>
              <a:t> your 9-D on page 34.  The quantity of bridges column was added because that is what Sutter had in their estimate.   I suggest to mimic the 9-D as close as possible because this what the District are used to seeing and so is DBE goal unit if estimate is greater than 500K.</a:t>
            </a:r>
          </a:p>
          <a:p>
            <a:endParaRPr lang="en-US" baseline="0" dirty="0" smtClean="0"/>
          </a:p>
          <a:p>
            <a:r>
              <a:rPr lang="en-US" sz="1400" b="1" dirty="0">
                <a:latin typeface="Times New Roman" panose="02020603050405020304" pitchFamily="18" charset="0"/>
              </a:rPr>
              <a:t>Common errors when evaluating Prime vs. Sub-Contractor work:</a:t>
            </a:r>
          </a:p>
          <a:p>
            <a:endParaRPr lang="en-US" sz="1400" dirty="0">
              <a:latin typeface="Times New Roman" panose="02020603050405020304" pitchFamily="18" charset="0"/>
            </a:endParaRPr>
          </a:p>
          <a:p>
            <a:pPr marL="348592" marR="1189" indent="-348592">
              <a:buAutoNum type="arabicPeriod"/>
            </a:pPr>
            <a:r>
              <a:rPr lang="en-US" dirty="0">
                <a:latin typeface="Times New Roman" panose="02020603050405020304" pitchFamily="18" charset="0"/>
              </a:rPr>
              <a:t>Small dollar contracts or projects with limited scope (contract comprising very few work items) in which it is impractical to subcontract out any portion of the work. For example, a bridge, minor deck repair project comprising of sealing a few cracks and pot holes. Such a project can have a small contract dollar amount and a limited scope of work with very few work items thus limiting, if not eliminating, the feasibility for subcontracting.</a:t>
            </a:r>
          </a:p>
          <a:p>
            <a:pPr marL="348592" marR="1189" indent="-348592">
              <a:buAutoNum type="arabicPeriod"/>
            </a:pPr>
            <a:endParaRPr lang="en-US" dirty="0">
              <a:latin typeface="Times New Roman" panose="02020603050405020304" pitchFamily="18" charset="0"/>
            </a:endParaRPr>
          </a:p>
          <a:p>
            <a:pPr marL="348592" indent="-348592"/>
            <a:r>
              <a:rPr lang="en-US" dirty="0">
                <a:latin typeface="Times New Roman" panose="02020603050405020304" pitchFamily="18" charset="0"/>
              </a:rPr>
              <a:t>2.   Assume there are no subcontracting opportunities, because the Prime did all the work on a similar previous job.</a:t>
            </a:r>
          </a:p>
          <a:p>
            <a:pPr marL="348592" indent="-348592"/>
            <a:endParaRPr lang="en-US" dirty="0">
              <a:latin typeface="Times New Roman" panose="02020603050405020304" pitchFamily="18" charset="0"/>
            </a:endParaRPr>
          </a:p>
          <a:p>
            <a:pPr marL="348592" indent="-348592"/>
            <a:r>
              <a:rPr lang="en-US" dirty="0">
                <a:latin typeface="Times New Roman" panose="02020603050405020304" pitchFamily="18" charset="0"/>
              </a:rPr>
              <a:t>3.   Assume all the work can be subcontracted out leaving no work for a prime to perform.</a:t>
            </a:r>
          </a:p>
          <a:p>
            <a:endParaRPr lang="en-US" baseline="0" dirty="0" smtClean="0"/>
          </a:p>
        </p:txBody>
      </p:sp>
      <p:sp>
        <p:nvSpPr>
          <p:cNvPr id="4" name="Slide Number Placeholder 3"/>
          <p:cNvSpPr>
            <a:spLocks noGrp="1"/>
          </p:cNvSpPr>
          <p:nvPr>
            <p:ph type="sldNum" sz="quarter" idx="10"/>
          </p:nvPr>
        </p:nvSpPr>
        <p:spPr/>
        <p:txBody>
          <a:bodyPr/>
          <a:lstStyle/>
          <a:p>
            <a:fld id="{9DADAE43-026C-4392-BD75-AA06B441DF40}" type="slidenum">
              <a:rPr lang="en-US" smtClean="0"/>
              <a:t>36</a:t>
            </a:fld>
            <a:endParaRPr lang="en-US"/>
          </a:p>
        </p:txBody>
      </p:sp>
    </p:spTree>
    <p:extLst>
      <p:ext uri="{BB962C8B-B14F-4D97-AF65-F5344CB8AC3E}">
        <p14:creationId xmlns:p14="http://schemas.microsoft.com/office/powerpoint/2010/main" val="15704503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Work</a:t>
            </a:r>
            <a:r>
              <a:rPr lang="en-US" baseline="0" dirty="0" smtClean="0"/>
              <a:t> Code Guide list the available work categories</a:t>
            </a:r>
            <a:endParaRPr lang="en-US" dirty="0"/>
          </a:p>
        </p:txBody>
      </p:sp>
      <p:sp>
        <p:nvSpPr>
          <p:cNvPr id="4" name="Slide Number Placeholder 3"/>
          <p:cNvSpPr>
            <a:spLocks noGrp="1"/>
          </p:cNvSpPr>
          <p:nvPr>
            <p:ph type="sldNum" sz="quarter" idx="10"/>
          </p:nvPr>
        </p:nvSpPr>
        <p:spPr/>
        <p:txBody>
          <a:bodyPr/>
          <a:lstStyle/>
          <a:p>
            <a:fld id="{13516C9B-E18A-4827-AA60-DA641A0BFC16}" type="slidenum">
              <a:rPr lang="en-US" smtClean="0"/>
              <a:t>37</a:t>
            </a:fld>
            <a:endParaRPr lang="en-US"/>
          </a:p>
        </p:txBody>
      </p:sp>
    </p:spTree>
    <p:extLst>
      <p:ext uri="{BB962C8B-B14F-4D97-AF65-F5344CB8AC3E}">
        <p14:creationId xmlns:p14="http://schemas.microsoft.com/office/powerpoint/2010/main" val="20289586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just a partial list.  </a:t>
            </a:r>
            <a:r>
              <a:rPr lang="en-US" dirty="0" smtClean="0"/>
              <a:t>In your hand outs we printed a copy for your</a:t>
            </a:r>
            <a:r>
              <a:rPr lang="en-US" baseline="0" dirty="0" smtClean="0"/>
              <a:t> reference.  However, we suggest that you use the website in the event there are some revisions.</a:t>
            </a:r>
            <a:endParaRPr lang="en-US" dirty="0"/>
          </a:p>
        </p:txBody>
      </p:sp>
      <p:sp>
        <p:nvSpPr>
          <p:cNvPr id="4" name="Slide Number Placeholder 3"/>
          <p:cNvSpPr>
            <a:spLocks noGrp="1"/>
          </p:cNvSpPr>
          <p:nvPr>
            <p:ph type="sldNum" sz="quarter" idx="10"/>
          </p:nvPr>
        </p:nvSpPr>
        <p:spPr/>
        <p:txBody>
          <a:bodyPr/>
          <a:lstStyle/>
          <a:p>
            <a:fld id="{9DADAE43-026C-4392-BD75-AA06B441DF40}" type="slidenum">
              <a:rPr lang="en-US" smtClean="0"/>
              <a:t>38</a:t>
            </a:fld>
            <a:endParaRPr lang="en-US"/>
          </a:p>
        </p:txBody>
      </p:sp>
    </p:spTree>
    <p:extLst>
      <p:ext uri="{BB962C8B-B14F-4D97-AF65-F5344CB8AC3E}">
        <p14:creationId xmlns:p14="http://schemas.microsoft.com/office/powerpoint/2010/main" val="9166882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Sutter County is in  D3.</a:t>
            </a:r>
          </a:p>
          <a:p>
            <a:pPr marL="522888" indent="-522888">
              <a:buAutoNum type="arabicPeriod"/>
            </a:pPr>
            <a:r>
              <a:rPr lang="en-US" b="1" dirty="0"/>
              <a:t>Select District to be searched</a:t>
            </a:r>
          </a:p>
          <a:p>
            <a:pPr marL="522888" indent="-522888">
              <a:buAutoNum type="arabicPeriod"/>
            </a:pPr>
            <a:r>
              <a:rPr lang="en-US" b="1"/>
              <a:t>Scroll down to specified Work Category Code</a:t>
            </a:r>
          </a:p>
          <a:p>
            <a:endParaRPr lang="en-US" dirty="0"/>
          </a:p>
        </p:txBody>
      </p:sp>
      <p:sp>
        <p:nvSpPr>
          <p:cNvPr id="4" name="Slide Number Placeholder 3"/>
          <p:cNvSpPr>
            <a:spLocks noGrp="1"/>
          </p:cNvSpPr>
          <p:nvPr>
            <p:ph type="sldNum" sz="quarter" idx="10"/>
          </p:nvPr>
        </p:nvSpPr>
        <p:spPr/>
        <p:txBody>
          <a:bodyPr/>
          <a:lstStyle/>
          <a:p>
            <a:fld id="{9DADAE43-026C-4392-BD75-AA06B441DF40}" type="slidenum">
              <a:rPr lang="en-US" smtClean="0"/>
              <a:t>41</a:t>
            </a:fld>
            <a:endParaRPr lang="en-US"/>
          </a:p>
        </p:txBody>
      </p:sp>
    </p:spTree>
    <p:extLst>
      <p:ext uri="{BB962C8B-B14F-4D97-AF65-F5344CB8AC3E}">
        <p14:creationId xmlns:p14="http://schemas.microsoft.com/office/powerpoint/2010/main" val="4973362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PDF Format</a:t>
            </a:r>
            <a:endParaRPr lang="en-US" dirty="0"/>
          </a:p>
        </p:txBody>
      </p:sp>
      <p:sp>
        <p:nvSpPr>
          <p:cNvPr id="4" name="Slide Number Placeholder 3"/>
          <p:cNvSpPr>
            <a:spLocks noGrp="1"/>
          </p:cNvSpPr>
          <p:nvPr>
            <p:ph type="sldNum" sz="quarter" idx="10"/>
          </p:nvPr>
        </p:nvSpPr>
        <p:spPr/>
        <p:txBody>
          <a:bodyPr/>
          <a:lstStyle/>
          <a:p>
            <a:fld id="{9DADAE43-026C-4392-BD75-AA06B441DF40}" type="slidenum">
              <a:rPr lang="en-US" smtClean="0"/>
              <a:t>42</a:t>
            </a:fld>
            <a:endParaRPr lang="en-US"/>
          </a:p>
        </p:txBody>
      </p:sp>
    </p:spTree>
    <p:extLst>
      <p:ext uri="{BB962C8B-B14F-4D97-AF65-F5344CB8AC3E}">
        <p14:creationId xmlns:p14="http://schemas.microsoft.com/office/powerpoint/2010/main" val="12884692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format of this</a:t>
            </a:r>
            <a:r>
              <a:rPr lang="en-US" baseline="0" dirty="0" smtClean="0"/>
              <a:t> report is in excel form.</a:t>
            </a:r>
            <a:endParaRPr lang="en-US" dirty="0"/>
          </a:p>
        </p:txBody>
      </p:sp>
      <p:sp>
        <p:nvSpPr>
          <p:cNvPr id="4" name="Slide Number Placeholder 3"/>
          <p:cNvSpPr>
            <a:spLocks noGrp="1"/>
          </p:cNvSpPr>
          <p:nvPr>
            <p:ph type="sldNum" sz="quarter" idx="10"/>
          </p:nvPr>
        </p:nvSpPr>
        <p:spPr/>
        <p:txBody>
          <a:bodyPr/>
          <a:lstStyle/>
          <a:p>
            <a:fld id="{9DADAE43-026C-4392-BD75-AA06B441DF40}" type="slidenum">
              <a:rPr lang="en-US" smtClean="0"/>
              <a:t>43</a:t>
            </a:fld>
            <a:endParaRPr lang="en-US"/>
          </a:p>
        </p:txBody>
      </p:sp>
    </p:spTree>
    <p:extLst>
      <p:ext uri="{BB962C8B-B14F-4D97-AF65-F5344CB8AC3E}">
        <p14:creationId xmlns:p14="http://schemas.microsoft.com/office/powerpoint/2010/main" val="210620369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579">
              <a:defRPr/>
            </a:pPr>
            <a:r>
              <a:rPr lang="en-US" b="1" dirty="0">
                <a:solidFill>
                  <a:srgbClr val="336600"/>
                </a:solidFill>
                <a:latin typeface="Arial" panose="020B0604020202020204" pitchFamily="34" charset="0"/>
                <a:cs typeface="Arial" panose="020B0604020202020204" pitchFamily="34" charset="0"/>
              </a:rPr>
              <a:t>Apply Factors to sub work (100%) with DBE greater than 9</a:t>
            </a:r>
            <a:endParaRPr lang="en-US" dirty="0">
              <a:solidFill>
                <a:srgbClr val="336600"/>
              </a:solidFill>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9DADAE43-026C-4392-BD75-AA06B441DF40}" type="slidenum">
              <a:rPr lang="en-US" smtClean="0"/>
              <a:t>46</a:t>
            </a:fld>
            <a:endParaRPr lang="en-US"/>
          </a:p>
        </p:txBody>
      </p:sp>
    </p:spTree>
    <p:extLst>
      <p:ext uri="{BB962C8B-B14F-4D97-AF65-F5344CB8AC3E}">
        <p14:creationId xmlns:p14="http://schemas.microsoft.com/office/powerpoint/2010/main" val="146556342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ADAE43-026C-4392-BD75-AA06B441DF40}" type="slidenum">
              <a:rPr lang="en-US" smtClean="0"/>
              <a:t>47</a:t>
            </a:fld>
            <a:endParaRPr lang="en-US"/>
          </a:p>
        </p:txBody>
      </p:sp>
    </p:spTree>
    <p:extLst>
      <p:ext uri="{BB962C8B-B14F-4D97-AF65-F5344CB8AC3E}">
        <p14:creationId xmlns:p14="http://schemas.microsoft.com/office/powerpoint/2010/main" val="361586878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chemeClr val="tx1"/>
                </a:solidFill>
              </a:rPr>
              <a:t>60% FACTOR applied</a:t>
            </a:r>
            <a:r>
              <a:rPr lang="en-US" baseline="0" dirty="0" smtClean="0">
                <a:solidFill>
                  <a:schemeClr val="tx1"/>
                </a:solidFill>
              </a:rPr>
              <a:t> to allow for incorrect data, being realistic of DBE’s not available at this exact time, or no longer in business.</a:t>
            </a:r>
            <a:endParaRPr lang="en-US" dirty="0">
              <a:solidFill>
                <a:schemeClr val="tx1"/>
              </a:solidFill>
            </a:endParaRPr>
          </a:p>
        </p:txBody>
      </p:sp>
      <p:sp>
        <p:nvSpPr>
          <p:cNvPr id="4" name="Slide Number Placeholder 3"/>
          <p:cNvSpPr>
            <a:spLocks noGrp="1"/>
          </p:cNvSpPr>
          <p:nvPr>
            <p:ph type="sldNum" sz="quarter" idx="10"/>
          </p:nvPr>
        </p:nvSpPr>
        <p:spPr/>
        <p:txBody>
          <a:bodyPr/>
          <a:lstStyle/>
          <a:p>
            <a:fld id="{9DADAE43-026C-4392-BD75-AA06B441DF40}" type="slidenum">
              <a:rPr lang="en-US" smtClean="0"/>
              <a:t>48</a:t>
            </a:fld>
            <a:endParaRPr lang="en-US"/>
          </a:p>
        </p:txBody>
      </p:sp>
    </p:spTree>
    <p:extLst>
      <p:ext uri="{BB962C8B-B14F-4D97-AF65-F5344CB8AC3E}">
        <p14:creationId xmlns:p14="http://schemas.microsoft.com/office/powerpoint/2010/main" val="141583099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chemeClr val="tx1"/>
                </a:solidFill>
              </a:rPr>
              <a:t>60% FACTOR applied</a:t>
            </a:r>
            <a:r>
              <a:rPr lang="en-US" baseline="0" dirty="0" smtClean="0">
                <a:solidFill>
                  <a:schemeClr val="tx1"/>
                </a:solidFill>
              </a:rPr>
              <a:t> to allow for incorrect data, being realistic of DBE’s not available at this exact time, or no longer in business.</a:t>
            </a:r>
            <a:endParaRPr lang="en-US" dirty="0">
              <a:solidFill>
                <a:schemeClr val="tx1"/>
              </a:solidFill>
            </a:endParaRPr>
          </a:p>
        </p:txBody>
      </p:sp>
      <p:sp>
        <p:nvSpPr>
          <p:cNvPr id="4" name="Slide Number Placeholder 3"/>
          <p:cNvSpPr>
            <a:spLocks noGrp="1"/>
          </p:cNvSpPr>
          <p:nvPr>
            <p:ph type="sldNum" sz="quarter" idx="10"/>
          </p:nvPr>
        </p:nvSpPr>
        <p:spPr/>
        <p:txBody>
          <a:bodyPr/>
          <a:lstStyle/>
          <a:p>
            <a:fld id="{9DADAE43-026C-4392-BD75-AA06B441DF40}" type="slidenum">
              <a:rPr lang="en-US" smtClean="0"/>
              <a:t>49</a:t>
            </a:fld>
            <a:endParaRPr lang="en-US"/>
          </a:p>
        </p:txBody>
      </p:sp>
    </p:spTree>
    <p:extLst>
      <p:ext uri="{BB962C8B-B14F-4D97-AF65-F5344CB8AC3E}">
        <p14:creationId xmlns:p14="http://schemas.microsoft.com/office/powerpoint/2010/main" val="6686777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a few handouts that go along with this training.</a:t>
            </a:r>
            <a:r>
              <a:rPr lang="en-US" baseline="0" dirty="0" smtClean="0"/>
              <a:t> You can use the link on the screen to download them, including:</a:t>
            </a:r>
          </a:p>
          <a:p>
            <a:endParaRPr lang="en-US" baseline="0" dirty="0" smtClean="0"/>
          </a:p>
          <a:p>
            <a:r>
              <a:rPr lang="en-US" baseline="0" dirty="0" smtClean="0"/>
              <a:t>Exhibit 10-C, Consultant Contract Reviewers checklist, with instructions</a:t>
            </a:r>
          </a:p>
          <a:p>
            <a:r>
              <a:rPr lang="en-US" baseline="0" dirty="0" smtClean="0"/>
              <a:t>Office bulletin 17-02 A&amp;E Consultant Contract Review</a:t>
            </a:r>
          </a:p>
          <a:p>
            <a:r>
              <a:rPr lang="en-US" baseline="0" dirty="0" smtClean="0"/>
              <a:t>A list of A&amp;E Resources and Links</a:t>
            </a:r>
          </a:p>
          <a:p>
            <a:r>
              <a:rPr lang="en-US" baseline="0" dirty="0" smtClean="0"/>
              <a:t>And a PDF of this presentation </a:t>
            </a:r>
          </a:p>
          <a:p>
            <a:endParaRPr lang="en-US" baseline="0" dirty="0" smtClean="0"/>
          </a:p>
        </p:txBody>
      </p:sp>
      <p:sp>
        <p:nvSpPr>
          <p:cNvPr id="4" name="Footer Placeholder 3"/>
          <p:cNvSpPr>
            <a:spLocks noGrp="1"/>
          </p:cNvSpPr>
          <p:nvPr>
            <p:ph type="ftr" sz="quarter" idx="10"/>
          </p:nvPr>
        </p:nvSpPr>
        <p:spPr/>
        <p:txBody>
          <a:bodyPr/>
          <a:lstStyle/>
          <a:p>
            <a:pPr>
              <a:defRPr/>
            </a:pPr>
            <a:endParaRPr lang="en-US" altLang="en-US"/>
          </a:p>
        </p:txBody>
      </p:sp>
      <p:sp>
        <p:nvSpPr>
          <p:cNvPr id="5" name="Slide Number Placeholder 4"/>
          <p:cNvSpPr>
            <a:spLocks noGrp="1"/>
          </p:cNvSpPr>
          <p:nvPr>
            <p:ph type="sldNum" sz="quarter" idx="11"/>
          </p:nvPr>
        </p:nvSpPr>
        <p:spPr/>
        <p:txBody>
          <a:bodyPr/>
          <a:lstStyle/>
          <a:p>
            <a:pPr>
              <a:defRPr/>
            </a:pPr>
            <a:fld id="{B067C2BE-D56C-43CF-A46D-6DAFA83C0242}" type="slidenum">
              <a:rPr lang="en-US" altLang="en-US" smtClean="0"/>
              <a:pPr>
                <a:defRPr/>
              </a:pPr>
              <a:t>6</a:t>
            </a:fld>
            <a:endParaRPr lang="en-US" altLang="en-US"/>
          </a:p>
        </p:txBody>
      </p:sp>
    </p:spTree>
    <p:extLst>
      <p:ext uri="{BB962C8B-B14F-4D97-AF65-F5344CB8AC3E}">
        <p14:creationId xmlns:p14="http://schemas.microsoft.com/office/powerpoint/2010/main" val="14731098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516C9B-E18A-4827-AA60-DA641A0BFC16}" type="slidenum">
              <a:rPr lang="en-US" smtClean="0"/>
              <a:t>50</a:t>
            </a:fld>
            <a:endParaRPr lang="en-US"/>
          </a:p>
        </p:txBody>
      </p:sp>
    </p:spTree>
    <p:extLst>
      <p:ext uri="{BB962C8B-B14F-4D97-AF65-F5344CB8AC3E}">
        <p14:creationId xmlns:p14="http://schemas.microsoft.com/office/powerpoint/2010/main" val="222363398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Difference between a zero-percent goal and no goal.</a:t>
            </a:r>
          </a:p>
          <a:p>
            <a:r>
              <a:rPr lang="en-US" dirty="0" smtClean="0"/>
              <a:t>Capture potential participation</a:t>
            </a:r>
            <a:endParaRPr lang="en-US" dirty="0"/>
          </a:p>
        </p:txBody>
      </p:sp>
      <p:sp>
        <p:nvSpPr>
          <p:cNvPr id="4" name="Slide Number Placeholder 3"/>
          <p:cNvSpPr>
            <a:spLocks noGrp="1"/>
          </p:cNvSpPr>
          <p:nvPr>
            <p:ph type="sldNum" sz="quarter" idx="10"/>
          </p:nvPr>
        </p:nvSpPr>
        <p:spPr/>
        <p:txBody>
          <a:bodyPr/>
          <a:lstStyle/>
          <a:p>
            <a:fld id="{13516C9B-E18A-4827-AA60-DA641A0BFC16}" type="slidenum">
              <a:rPr lang="en-US" smtClean="0"/>
              <a:t>51</a:t>
            </a:fld>
            <a:endParaRPr lang="en-US"/>
          </a:p>
        </p:txBody>
      </p:sp>
    </p:spTree>
    <p:extLst>
      <p:ext uri="{BB962C8B-B14F-4D97-AF65-F5344CB8AC3E}">
        <p14:creationId xmlns:p14="http://schemas.microsoft.com/office/powerpoint/2010/main" val="341213631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Sole source =</a:t>
            </a:r>
            <a:r>
              <a:rPr lang="en-US" baseline="0" dirty="0" smtClean="0"/>
              <a:t> proprietary</a:t>
            </a:r>
          </a:p>
          <a:p>
            <a:r>
              <a:rPr lang="en-US" baseline="0" dirty="0" smtClean="0"/>
              <a:t>Different from a non-competitively bid contract</a:t>
            </a:r>
            <a:endParaRPr lang="en-US" dirty="0"/>
          </a:p>
        </p:txBody>
      </p:sp>
      <p:sp>
        <p:nvSpPr>
          <p:cNvPr id="4" name="Slide Number Placeholder 3"/>
          <p:cNvSpPr>
            <a:spLocks noGrp="1"/>
          </p:cNvSpPr>
          <p:nvPr>
            <p:ph type="sldNum" sz="quarter" idx="10"/>
          </p:nvPr>
        </p:nvSpPr>
        <p:spPr/>
        <p:txBody>
          <a:bodyPr/>
          <a:lstStyle/>
          <a:p>
            <a:fld id="{13516C9B-E18A-4827-AA60-DA641A0BFC16}" type="slidenum">
              <a:rPr lang="en-US" smtClean="0"/>
              <a:t>52</a:t>
            </a:fld>
            <a:endParaRPr lang="en-US"/>
          </a:p>
        </p:txBody>
      </p:sp>
    </p:spTree>
    <p:extLst>
      <p:ext uri="{BB962C8B-B14F-4D97-AF65-F5344CB8AC3E}">
        <p14:creationId xmlns:p14="http://schemas.microsoft.com/office/powerpoint/2010/main" val="234445901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 because it single service you</a:t>
            </a:r>
            <a:r>
              <a:rPr lang="en-US" baseline="0" dirty="0" smtClean="0"/>
              <a:t> can assume 0% DBE goal.  You still need to run the calculation.</a:t>
            </a:r>
            <a:endParaRPr lang="en-US" dirty="0"/>
          </a:p>
        </p:txBody>
      </p:sp>
      <p:sp>
        <p:nvSpPr>
          <p:cNvPr id="4" name="Slide Number Placeholder 3"/>
          <p:cNvSpPr>
            <a:spLocks noGrp="1"/>
          </p:cNvSpPr>
          <p:nvPr>
            <p:ph type="sldNum" sz="quarter" idx="10"/>
          </p:nvPr>
        </p:nvSpPr>
        <p:spPr/>
        <p:txBody>
          <a:bodyPr/>
          <a:lstStyle/>
          <a:p>
            <a:fld id="{9DADAE43-026C-4392-BD75-AA06B441DF40}" type="slidenum">
              <a:rPr lang="en-US" smtClean="0"/>
              <a:t>55</a:t>
            </a:fld>
            <a:endParaRPr lang="en-US"/>
          </a:p>
        </p:txBody>
      </p:sp>
    </p:spTree>
    <p:extLst>
      <p:ext uri="{BB962C8B-B14F-4D97-AF65-F5344CB8AC3E}">
        <p14:creationId xmlns:p14="http://schemas.microsoft.com/office/powerpoint/2010/main" val="426199144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ADAE43-026C-4392-BD75-AA06B441DF40}" type="slidenum">
              <a:rPr lang="en-US" smtClean="0"/>
              <a:t>57</a:t>
            </a:fld>
            <a:endParaRPr lang="en-US"/>
          </a:p>
        </p:txBody>
      </p:sp>
    </p:spTree>
    <p:extLst>
      <p:ext uri="{BB962C8B-B14F-4D97-AF65-F5344CB8AC3E}">
        <p14:creationId xmlns:p14="http://schemas.microsoft.com/office/powerpoint/2010/main" val="393054959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516C9B-E18A-4827-AA60-DA641A0BFC16}" type="slidenum">
              <a:rPr lang="en-US" smtClean="0">
                <a:solidFill>
                  <a:prstClr val="black"/>
                </a:solidFill>
              </a:rPr>
              <a:pPr/>
              <a:t>58</a:t>
            </a:fld>
            <a:endParaRPr lang="en-US">
              <a:solidFill>
                <a:prstClr val="black"/>
              </a:solidFill>
            </a:endParaRPr>
          </a:p>
        </p:txBody>
      </p:sp>
    </p:spTree>
    <p:extLst>
      <p:ext uri="{BB962C8B-B14F-4D97-AF65-F5344CB8AC3E}">
        <p14:creationId xmlns:p14="http://schemas.microsoft.com/office/powerpoint/2010/main" val="364834781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ADAE43-026C-4392-BD75-AA06B441DF40}" type="slidenum">
              <a:rPr lang="en-US" smtClean="0"/>
              <a:t>59</a:t>
            </a:fld>
            <a:endParaRPr lang="en-US"/>
          </a:p>
        </p:txBody>
      </p:sp>
    </p:spTree>
    <p:extLst>
      <p:ext uri="{BB962C8B-B14F-4D97-AF65-F5344CB8AC3E}">
        <p14:creationId xmlns:p14="http://schemas.microsoft.com/office/powerpoint/2010/main" val="49632231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Submit to Caltrans</a:t>
            </a:r>
            <a:r>
              <a:rPr lang="en-US" baseline="0" dirty="0" smtClean="0"/>
              <a:t> for approval</a:t>
            </a:r>
            <a:endParaRPr lang="en-US" dirty="0"/>
          </a:p>
        </p:txBody>
      </p:sp>
      <p:sp>
        <p:nvSpPr>
          <p:cNvPr id="4" name="Slide Number Placeholder 3"/>
          <p:cNvSpPr>
            <a:spLocks noGrp="1"/>
          </p:cNvSpPr>
          <p:nvPr>
            <p:ph type="sldNum" sz="quarter" idx="10"/>
          </p:nvPr>
        </p:nvSpPr>
        <p:spPr/>
        <p:txBody>
          <a:bodyPr/>
          <a:lstStyle/>
          <a:p>
            <a:fld id="{13516C9B-E18A-4827-AA60-DA641A0BFC16}" type="slidenum">
              <a:rPr lang="en-US" smtClean="0"/>
              <a:t>60</a:t>
            </a:fld>
            <a:endParaRPr lang="en-US"/>
          </a:p>
        </p:txBody>
      </p:sp>
    </p:spTree>
    <p:extLst>
      <p:ext uri="{BB962C8B-B14F-4D97-AF65-F5344CB8AC3E}">
        <p14:creationId xmlns:p14="http://schemas.microsoft.com/office/powerpoint/2010/main" val="260755614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516C9B-E18A-4827-AA60-DA641A0BFC16}" type="slidenum">
              <a:rPr lang="en-US" smtClean="0">
                <a:solidFill>
                  <a:prstClr val="black"/>
                </a:solidFill>
              </a:rPr>
              <a:pPr/>
              <a:t>61</a:t>
            </a:fld>
            <a:endParaRPr lang="en-US">
              <a:solidFill>
                <a:prstClr val="black"/>
              </a:solidFill>
            </a:endParaRPr>
          </a:p>
        </p:txBody>
      </p:sp>
    </p:spTree>
    <p:extLst>
      <p:ext uri="{BB962C8B-B14F-4D97-AF65-F5344CB8AC3E}">
        <p14:creationId xmlns:p14="http://schemas.microsoft.com/office/powerpoint/2010/main" val="350089816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Bureau of Labor Statistics comparison</a:t>
            </a:r>
          </a:p>
          <a:p>
            <a:r>
              <a:rPr lang="en-US" dirty="0"/>
              <a:t>Consultant’s historical actual charges/timesheets </a:t>
            </a:r>
          </a:p>
          <a:p>
            <a:r>
              <a:rPr lang="en-US" dirty="0"/>
              <a:t>Prevailing wages</a:t>
            </a:r>
          </a:p>
          <a:p>
            <a:endParaRPr lang="en-US" dirty="0"/>
          </a:p>
          <a:p>
            <a:endParaRPr lang="en-US" dirty="0"/>
          </a:p>
        </p:txBody>
      </p:sp>
      <p:sp>
        <p:nvSpPr>
          <p:cNvPr id="4" name="Slide Number Placeholder 3"/>
          <p:cNvSpPr>
            <a:spLocks noGrp="1"/>
          </p:cNvSpPr>
          <p:nvPr>
            <p:ph type="sldNum" sz="quarter" idx="10"/>
          </p:nvPr>
        </p:nvSpPr>
        <p:spPr/>
        <p:txBody>
          <a:bodyPr/>
          <a:lstStyle/>
          <a:p>
            <a:fld id="{9DADAE43-026C-4392-BD75-AA06B441DF40}" type="slidenum">
              <a:rPr lang="en-US" smtClean="0"/>
              <a:t>62</a:t>
            </a:fld>
            <a:endParaRPr lang="en-US"/>
          </a:p>
        </p:txBody>
      </p:sp>
    </p:spTree>
    <p:extLst>
      <p:ext uri="{BB962C8B-B14F-4D97-AF65-F5344CB8AC3E}">
        <p14:creationId xmlns:p14="http://schemas.microsoft.com/office/powerpoint/2010/main" val="14021910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9926">
              <a:defRPr sz="2400" u="sng">
                <a:solidFill>
                  <a:schemeClr val="tx1"/>
                </a:solidFill>
                <a:latin typeface="Times New Roman" panose="02020603050405020304" pitchFamily="18" charset="0"/>
              </a:defRPr>
            </a:lvl1pPr>
            <a:lvl2pPr marL="747214" indent="-284038" defTabSz="969926">
              <a:defRPr sz="2400" u="sng">
                <a:solidFill>
                  <a:schemeClr val="tx1"/>
                </a:solidFill>
                <a:latin typeface="Times New Roman" panose="02020603050405020304" pitchFamily="18" charset="0"/>
              </a:defRPr>
            </a:lvl2pPr>
            <a:lvl3pPr marL="1150677" indent="-225939" defTabSz="969926">
              <a:defRPr sz="2400" u="sng">
                <a:solidFill>
                  <a:schemeClr val="tx1"/>
                </a:solidFill>
                <a:latin typeface="Times New Roman" panose="02020603050405020304" pitchFamily="18" charset="0"/>
              </a:defRPr>
            </a:lvl3pPr>
            <a:lvl4pPr marL="1615467" indent="-225939" defTabSz="969926">
              <a:defRPr sz="2400" u="sng">
                <a:solidFill>
                  <a:schemeClr val="tx1"/>
                </a:solidFill>
                <a:latin typeface="Times New Roman" panose="02020603050405020304" pitchFamily="18" charset="0"/>
              </a:defRPr>
            </a:lvl4pPr>
            <a:lvl5pPr marL="2075414" indent="-225939" defTabSz="969926">
              <a:defRPr sz="2400" u="sng">
                <a:solidFill>
                  <a:schemeClr val="tx1"/>
                </a:solidFill>
                <a:latin typeface="Times New Roman" panose="02020603050405020304" pitchFamily="18" charset="0"/>
              </a:defRPr>
            </a:lvl5pPr>
            <a:lvl6pPr marL="2540204" indent="-225939" defTabSz="969926" eaLnBrk="0" fontAlgn="base" hangingPunct="0">
              <a:spcBef>
                <a:spcPct val="0"/>
              </a:spcBef>
              <a:spcAft>
                <a:spcPct val="0"/>
              </a:spcAft>
              <a:defRPr sz="2400" u="sng">
                <a:solidFill>
                  <a:schemeClr val="tx1"/>
                </a:solidFill>
                <a:latin typeface="Times New Roman" panose="02020603050405020304" pitchFamily="18" charset="0"/>
              </a:defRPr>
            </a:lvl6pPr>
            <a:lvl7pPr marL="3004993" indent="-225939" defTabSz="969926" eaLnBrk="0" fontAlgn="base" hangingPunct="0">
              <a:spcBef>
                <a:spcPct val="0"/>
              </a:spcBef>
              <a:spcAft>
                <a:spcPct val="0"/>
              </a:spcAft>
              <a:defRPr sz="2400" u="sng">
                <a:solidFill>
                  <a:schemeClr val="tx1"/>
                </a:solidFill>
                <a:latin typeface="Times New Roman" panose="02020603050405020304" pitchFamily="18" charset="0"/>
              </a:defRPr>
            </a:lvl7pPr>
            <a:lvl8pPr marL="3469783" indent="-225939" defTabSz="969926" eaLnBrk="0" fontAlgn="base" hangingPunct="0">
              <a:spcBef>
                <a:spcPct val="0"/>
              </a:spcBef>
              <a:spcAft>
                <a:spcPct val="0"/>
              </a:spcAft>
              <a:defRPr sz="2400" u="sng">
                <a:solidFill>
                  <a:schemeClr val="tx1"/>
                </a:solidFill>
                <a:latin typeface="Times New Roman" panose="02020603050405020304" pitchFamily="18" charset="0"/>
              </a:defRPr>
            </a:lvl8pPr>
            <a:lvl9pPr marL="3934572" indent="-225939" defTabSz="969926" eaLnBrk="0" fontAlgn="base" hangingPunct="0">
              <a:spcBef>
                <a:spcPct val="0"/>
              </a:spcBef>
              <a:spcAft>
                <a:spcPct val="0"/>
              </a:spcAft>
              <a:defRPr sz="2400" u="sng">
                <a:solidFill>
                  <a:schemeClr val="tx1"/>
                </a:solidFill>
                <a:latin typeface="Times New Roman" panose="02020603050405020304" pitchFamily="18" charset="0"/>
              </a:defRPr>
            </a:lvl9pPr>
          </a:lstStyle>
          <a:p>
            <a:fld id="{B9BB693B-2A10-4312-AE23-F8C7E00A3848}" type="slidenum">
              <a:rPr lang="en-US" altLang="en-US" sz="1200" u="none"/>
              <a:pPr/>
              <a:t>7</a:t>
            </a:fld>
            <a:endParaRPr lang="en-US" altLang="en-US" sz="1200" u="none"/>
          </a:p>
        </p:txBody>
      </p:sp>
      <p:sp>
        <p:nvSpPr>
          <p:cNvPr id="14339" name="Rectangle 2"/>
          <p:cNvSpPr>
            <a:spLocks noGrp="1" noRot="1" noChangeAspect="1" noChangeArrowheads="1" noTextEdit="1"/>
          </p:cNvSpPr>
          <p:nvPr>
            <p:ph type="sldImg"/>
          </p:nvPr>
        </p:nvSpPr>
        <p:spPr>
          <a:xfrm>
            <a:off x="796925" y="476250"/>
            <a:ext cx="5607050" cy="3154363"/>
          </a:xfrm>
          <a:ln/>
        </p:spPr>
      </p:sp>
      <p:sp>
        <p:nvSpPr>
          <p:cNvPr id="121860" name="Rectangle 3"/>
          <p:cNvSpPr>
            <a:spLocks noGrp="1" noChangeArrowheads="1"/>
          </p:cNvSpPr>
          <p:nvPr>
            <p:ph type="body" idx="1"/>
          </p:nvPr>
        </p:nvSpPr>
        <p:spPr>
          <a:xfrm>
            <a:off x="467284" y="3787621"/>
            <a:ext cx="6037498" cy="1315191"/>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608"/>
              </a:spcAft>
              <a:defRPr/>
            </a:pPr>
            <a:r>
              <a:rPr lang="en-US" altLang="en-US" b="1" dirty="0" smtClean="0"/>
              <a:t>Trainer Notes:</a:t>
            </a:r>
          </a:p>
          <a:p>
            <a:pPr>
              <a:spcAft>
                <a:spcPts val="608"/>
              </a:spcAft>
              <a:defRPr/>
            </a:pPr>
            <a:r>
              <a:rPr lang="en-US" altLang="en-US" b="1" dirty="0" smtClean="0"/>
              <a:t>Ask: who is from a local</a:t>
            </a:r>
            <a:r>
              <a:rPr lang="en-US" altLang="en-US" b="1" baseline="0" dirty="0" smtClean="0"/>
              <a:t> agency, who is a consultant, how many years working with A&amp;E Contracts.</a:t>
            </a:r>
            <a:endParaRPr lang="en-US" altLang="en-US" b="1" dirty="0" smtClean="0"/>
          </a:p>
          <a:p>
            <a:pPr marL="173606" indent="-173606">
              <a:spcAft>
                <a:spcPts val="608"/>
              </a:spcAft>
              <a:buFont typeface="Arial" panose="020B0604020202020204" pitchFamily="34" charset="0"/>
              <a:buChar char="•"/>
              <a:defRPr/>
            </a:pPr>
            <a:r>
              <a:rPr lang="en-US" altLang="en-US" dirty="0" smtClean="0"/>
              <a:t>If time permits, have a brief discussion about the audience’s expectation from this training.  </a:t>
            </a:r>
            <a:r>
              <a:rPr lang="en-US" altLang="en-US" b="1" dirty="0" smtClean="0">
                <a:solidFill>
                  <a:srgbClr val="FF0000"/>
                </a:solidFill>
              </a:rPr>
              <a:t>Ask:  What do they want to get out of this training?  </a:t>
            </a:r>
            <a:r>
              <a:rPr lang="en-US" altLang="en-US" dirty="0" smtClean="0"/>
              <a:t>Add it to a flipchart so you can reference it at the end of the training.</a:t>
            </a:r>
          </a:p>
          <a:p>
            <a:pPr marL="173606" indent="-173606">
              <a:spcAft>
                <a:spcPts val="608"/>
              </a:spcAft>
              <a:buFont typeface="Arial" panose="020B0604020202020204" pitchFamily="34" charset="0"/>
              <a:buChar char="•"/>
              <a:defRPr/>
            </a:pPr>
            <a:r>
              <a:rPr lang="en-US" altLang="en-US" dirty="0" smtClean="0"/>
              <a:t>Parking</a:t>
            </a:r>
            <a:r>
              <a:rPr lang="en-US" altLang="en-US" baseline="0" dirty="0" smtClean="0"/>
              <a:t> lot questions</a:t>
            </a:r>
            <a:endParaRPr lang="en-US" altLang="en-US" dirty="0" smtClean="0"/>
          </a:p>
        </p:txBody>
      </p:sp>
    </p:spTree>
    <p:extLst>
      <p:ext uri="{BB962C8B-B14F-4D97-AF65-F5344CB8AC3E}">
        <p14:creationId xmlns:p14="http://schemas.microsoft.com/office/powerpoint/2010/main" val="234900762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8188" y="1179513"/>
            <a:ext cx="5662612" cy="31845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9754D3-2511-4337-B4F8-F89491292C9E}" type="slidenum">
              <a:rPr lang="en-US" smtClean="0"/>
              <a:t>63</a:t>
            </a:fld>
            <a:endParaRPr lang="en-US"/>
          </a:p>
        </p:txBody>
      </p:sp>
    </p:spTree>
    <p:extLst>
      <p:ext uri="{BB962C8B-B14F-4D97-AF65-F5344CB8AC3E}">
        <p14:creationId xmlns:p14="http://schemas.microsoft.com/office/powerpoint/2010/main" val="313263301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8188" y="1179513"/>
            <a:ext cx="5662612" cy="31845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9754D3-2511-4337-B4F8-F89491292C9E}" type="slidenum">
              <a:rPr lang="en-US" smtClean="0"/>
              <a:t>64</a:t>
            </a:fld>
            <a:endParaRPr lang="en-US"/>
          </a:p>
        </p:txBody>
      </p:sp>
    </p:spTree>
    <p:extLst>
      <p:ext uri="{BB962C8B-B14F-4D97-AF65-F5344CB8AC3E}">
        <p14:creationId xmlns:p14="http://schemas.microsoft.com/office/powerpoint/2010/main" val="106679477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6381">
              <a:defRPr sz="2400" u="sng">
                <a:solidFill>
                  <a:schemeClr val="tx1"/>
                </a:solidFill>
                <a:latin typeface="Times New Roman" panose="02020603050405020304" pitchFamily="18" charset="0"/>
              </a:defRPr>
            </a:lvl1pPr>
            <a:lvl2pPr marL="764966" indent="-293721" defTabSz="976381">
              <a:defRPr sz="2400" u="sng">
                <a:solidFill>
                  <a:schemeClr val="tx1"/>
                </a:solidFill>
                <a:latin typeface="Times New Roman" panose="02020603050405020304" pitchFamily="18" charset="0"/>
              </a:defRPr>
            </a:lvl2pPr>
            <a:lvl3pPr marL="1178112" indent="-235622" defTabSz="976381">
              <a:defRPr sz="2400" u="sng">
                <a:solidFill>
                  <a:schemeClr val="tx1"/>
                </a:solidFill>
                <a:latin typeface="Times New Roman" panose="02020603050405020304" pitchFamily="18" charset="0"/>
              </a:defRPr>
            </a:lvl3pPr>
            <a:lvl4pPr marL="1649357" indent="-235622" defTabSz="976381">
              <a:defRPr sz="2400" u="sng">
                <a:solidFill>
                  <a:schemeClr val="tx1"/>
                </a:solidFill>
                <a:latin typeface="Times New Roman" panose="02020603050405020304" pitchFamily="18" charset="0"/>
              </a:defRPr>
            </a:lvl4pPr>
            <a:lvl5pPr marL="2120602" indent="-235622" defTabSz="976381">
              <a:defRPr sz="2400" u="sng">
                <a:solidFill>
                  <a:schemeClr val="tx1"/>
                </a:solidFill>
                <a:latin typeface="Times New Roman" panose="02020603050405020304" pitchFamily="18" charset="0"/>
              </a:defRPr>
            </a:lvl5pPr>
            <a:lvl6pPr marL="2585392" indent="-235622" defTabSz="976381" eaLnBrk="0" fontAlgn="base" hangingPunct="0">
              <a:spcBef>
                <a:spcPct val="0"/>
              </a:spcBef>
              <a:spcAft>
                <a:spcPct val="0"/>
              </a:spcAft>
              <a:defRPr sz="2400" u="sng">
                <a:solidFill>
                  <a:schemeClr val="tx1"/>
                </a:solidFill>
                <a:latin typeface="Times New Roman" panose="02020603050405020304" pitchFamily="18" charset="0"/>
              </a:defRPr>
            </a:lvl6pPr>
            <a:lvl7pPr marL="3050181" indent="-235622" defTabSz="976381" eaLnBrk="0" fontAlgn="base" hangingPunct="0">
              <a:spcBef>
                <a:spcPct val="0"/>
              </a:spcBef>
              <a:spcAft>
                <a:spcPct val="0"/>
              </a:spcAft>
              <a:defRPr sz="2400" u="sng">
                <a:solidFill>
                  <a:schemeClr val="tx1"/>
                </a:solidFill>
                <a:latin typeface="Times New Roman" panose="02020603050405020304" pitchFamily="18" charset="0"/>
              </a:defRPr>
            </a:lvl7pPr>
            <a:lvl8pPr marL="3514971" indent="-235622" defTabSz="976381" eaLnBrk="0" fontAlgn="base" hangingPunct="0">
              <a:spcBef>
                <a:spcPct val="0"/>
              </a:spcBef>
              <a:spcAft>
                <a:spcPct val="0"/>
              </a:spcAft>
              <a:defRPr sz="2400" u="sng">
                <a:solidFill>
                  <a:schemeClr val="tx1"/>
                </a:solidFill>
                <a:latin typeface="Times New Roman" panose="02020603050405020304" pitchFamily="18" charset="0"/>
              </a:defRPr>
            </a:lvl8pPr>
            <a:lvl9pPr marL="3979760" indent="-235622" defTabSz="976381" eaLnBrk="0" fontAlgn="base" hangingPunct="0">
              <a:spcBef>
                <a:spcPct val="0"/>
              </a:spcBef>
              <a:spcAft>
                <a:spcPct val="0"/>
              </a:spcAft>
              <a:defRPr sz="2400" u="sng">
                <a:solidFill>
                  <a:schemeClr val="tx1"/>
                </a:solidFill>
                <a:latin typeface="Times New Roman" panose="02020603050405020304" pitchFamily="18" charset="0"/>
              </a:defRPr>
            </a:lvl9pPr>
          </a:lstStyle>
          <a:p>
            <a:fld id="{20DDED38-1A70-4DAB-B689-C82DDDACB66D}" type="slidenum">
              <a:rPr lang="en-US" altLang="en-US" sz="1200" u="none">
                <a:solidFill>
                  <a:srgbClr val="000000"/>
                </a:solidFill>
              </a:rPr>
              <a:pPr/>
              <a:t>65</a:t>
            </a:fld>
            <a:endParaRPr lang="en-US" altLang="en-US" sz="1200" u="none">
              <a:solidFill>
                <a:srgbClr val="000000"/>
              </a:solidFill>
            </a:endParaRPr>
          </a:p>
        </p:txBody>
      </p:sp>
      <p:sp>
        <p:nvSpPr>
          <p:cNvPr id="26627" name="Rectangle 3074"/>
          <p:cNvSpPr>
            <a:spLocks noGrp="1" noRot="1" noChangeAspect="1" noChangeArrowheads="1" noTextEdit="1"/>
          </p:cNvSpPr>
          <p:nvPr>
            <p:ph type="sldImg"/>
          </p:nvPr>
        </p:nvSpPr>
        <p:spPr>
          <a:xfrm>
            <a:off x="722313" y="395288"/>
            <a:ext cx="5799137" cy="3262312"/>
          </a:xfrm>
          <a:ln/>
        </p:spPr>
      </p:sp>
      <p:sp>
        <p:nvSpPr>
          <p:cNvPr id="26628" name="Rectangle 3075"/>
          <p:cNvSpPr>
            <a:spLocks noGrp="1" noChangeArrowheads="1"/>
          </p:cNvSpPr>
          <p:nvPr>
            <p:ph type="body" idx="1"/>
          </p:nvPr>
        </p:nvSpPr>
        <p:spPr>
          <a:xfrm>
            <a:off x="470518" y="3813409"/>
            <a:ext cx="6225058" cy="443071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spcAft>
                <a:spcPts val="610"/>
              </a:spcAft>
            </a:pPr>
            <a:r>
              <a:rPr lang="en-US" altLang="en-US" dirty="0" smtClean="0"/>
              <a:t>An ICE is needed and must be prepared in advance of requesting a cost proposal (should be in the procurement planning period before solicitation). It is used to prepare a DBE goal and cost analysis to ensure that consultant services are obtained at a fair, reasonable price, and incompliant with Fed/State principle</a:t>
            </a:r>
            <a:r>
              <a:rPr lang="en-US" altLang="en-US" baseline="0" dirty="0" smtClean="0"/>
              <a:t> costs</a:t>
            </a:r>
            <a:r>
              <a:rPr lang="en-US" altLang="en-US" dirty="0" smtClean="0"/>
              <a:t>.</a:t>
            </a:r>
          </a:p>
          <a:p>
            <a:pPr>
              <a:spcBef>
                <a:spcPct val="0"/>
              </a:spcBef>
              <a:spcAft>
                <a:spcPts val="610"/>
              </a:spcAft>
            </a:pPr>
            <a:r>
              <a:rPr lang="en-US" altLang="en-US" dirty="0" smtClean="0"/>
              <a:t>According to 23 CFR 172, cost estimate must include direct labor cost, indirect</a:t>
            </a:r>
            <a:r>
              <a:rPr lang="en-US" altLang="en-US" baseline="0" dirty="0" smtClean="0"/>
              <a:t> cost rate, profit/fee and ODC.</a:t>
            </a:r>
          </a:p>
          <a:p>
            <a:pPr>
              <a:spcBef>
                <a:spcPct val="0"/>
              </a:spcBef>
              <a:spcAft>
                <a:spcPts val="610"/>
              </a:spcAft>
            </a:pPr>
            <a:r>
              <a:rPr lang="en-US" altLang="en-US" baseline="0" dirty="0" smtClean="0"/>
              <a:t>This</a:t>
            </a:r>
            <a:r>
              <a:rPr lang="en-US" altLang="en-US" dirty="0" smtClean="0"/>
              <a:t> is a base for DBE goal setting and cost analysis/negotiation.</a:t>
            </a:r>
          </a:p>
          <a:p>
            <a:pPr>
              <a:spcBef>
                <a:spcPct val="0"/>
              </a:spcBef>
              <a:spcAft>
                <a:spcPts val="610"/>
              </a:spcAft>
            </a:pPr>
            <a:r>
              <a:rPr lang="en-US" altLang="en-US" dirty="0" smtClean="0"/>
              <a:t>23CFR 172.7 (v)</a:t>
            </a:r>
          </a:p>
          <a:p>
            <a:r>
              <a:rPr lang="en-US" dirty="0" smtClean="0"/>
              <a:t>(B) </a:t>
            </a:r>
            <a:r>
              <a:rPr lang="en-US" i="1" dirty="0" smtClean="0">
                <a:effectLst/>
              </a:rPr>
              <a:t>Independent estimate.</a:t>
            </a:r>
            <a:r>
              <a:rPr lang="en-US" dirty="0" smtClean="0"/>
              <a:t> Prior to receipt or review of the most highly qualified consultant's cost proposal, the contracting agency shall prepare a detailed independent estimate with an appropriate breakdown of the work or labor hours, types or classifications of labor required, other direct costs, and consultant's fixed fee for the defined scope of work. The independent estimate shall serve as the basis for negotiation.</a:t>
            </a:r>
          </a:p>
          <a:p>
            <a:r>
              <a:rPr lang="en-US" dirty="0" smtClean="0"/>
              <a:t>(C) The contracting agency shall establish elements of contract costs (e.g., indirect cost rates, direct salary or wage rates, fixed fee, and other direct costs) separately in accordance with §172.11. The use of the independent estimate and determination of cost allowance in accordance with §172.11 shall ensure contracts for the consultant services are obtained at a fair and reasonable cost, as specified in 40 U.S.C. 1104(a).</a:t>
            </a:r>
          </a:p>
          <a:p>
            <a:pPr>
              <a:spcBef>
                <a:spcPct val="0"/>
              </a:spcBef>
              <a:spcAft>
                <a:spcPts val="610"/>
              </a:spcAft>
            </a:pPr>
            <a:endParaRPr lang="en-US" altLang="en-US" dirty="0" smtClean="0"/>
          </a:p>
          <a:p>
            <a:pPr>
              <a:spcBef>
                <a:spcPct val="0"/>
              </a:spcBef>
              <a:spcAft>
                <a:spcPts val="610"/>
              </a:spcAft>
            </a:pPr>
            <a:endParaRPr lang="en-US" altLang="en-US" dirty="0" smtClean="0"/>
          </a:p>
        </p:txBody>
      </p:sp>
    </p:spTree>
    <p:extLst>
      <p:ext uri="{BB962C8B-B14F-4D97-AF65-F5344CB8AC3E}">
        <p14:creationId xmlns:p14="http://schemas.microsoft.com/office/powerpoint/2010/main" val="10295713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6381">
              <a:defRPr sz="2400" u="sng">
                <a:solidFill>
                  <a:schemeClr val="tx1"/>
                </a:solidFill>
                <a:latin typeface="Times New Roman" panose="02020603050405020304" pitchFamily="18" charset="0"/>
              </a:defRPr>
            </a:lvl1pPr>
            <a:lvl2pPr marL="764966" indent="-293721" defTabSz="976381">
              <a:defRPr sz="2400" u="sng">
                <a:solidFill>
                  <a:schemeClr val="tx1"/>
                </a:solidFill>
                <a:latin typeface="Times New Roman" panose="02020603050405020304" pitchFamily="18" charset="0"/>
              </a:defRPr>
            </a:lvl2pPr>
            <a:lvl3pPr marL="1178112" indent="-235622" defTabSz="976381">
              <a:defRPr sz="2400" u="sng">
                <a:solidFill>
                  <a:schemeClr val="tx1"/>
                </a:solidFill>
                <a:latin typeface="Times New Roman" panose="02020603050405020304" pitchFamily="18" charset="0"/>
              </a:defRPr>
            </a:lvl3pPr>
            <a:lvl4pPr marL="1649357" indent="-235622" defTabSz="976381">
              <a:defRPr sz="2400" u="sng">
                <a:solidFill>
                  <a:schemeClr val="tx1"/>
                </a:solidFill>
                <a:latin typeface="Times New Roman" panose="02020603050405020304" pitchFamily="18" charset="0"/>
              </a:defRPr>
            </a:lvl4pPr>
            <a:lvl5pPr marL="2120602" indent="-235622" defTabSz="976381">
              <a:defRPr sz="2400" u="sng">
                <a:solidFill>
                  <a:schemeClr val="tx1"/>
                </a:solidFill>
                <a:latin typeface="Times New Roman" panose="02020603050405020304" pitchFamily="18" charset="0"/>
              </a:defRPr>
            </a:lvl5pPr>
            <a:lvl6pPr marL="2585392" indent="-235622" defTabSz="976381" eaLnBrk="0" fontAlgn="base" hangingPunct="0">
              <a:spcBef>
                <a:spcPct val="0"/>
              </a:spcBef>
              <a:spcAft>
                <a:spcPct val="0"/>
              </a:spcAft>
              <a:defRPr sz="2400" u="sng">
                <a:solidFill>
                  <a:schemeClr val="tx1"/>
                </a:solidFill>
                <a:latin typeface="Times New Roman" panose="02020603050405020304" pitchFamily="18" charset="0"/>
              </a:defRPr>
            </a:lvl6pPr>
            <a:lvl7pPr marL="3050181" indent="-235622" defTabSz="976381" eaLnBrk="0" fontAlgn="base" hangingPunct="0">
              <a:spcBef>
                <a:spcPct val="0"/>
              </a:spcBef>
              <a:spcAft>
                <a:spcPct val="0"/>
              </a:spcAft>
              <a:defRPr sz="2400" u="sng">
                <a:solidFill>
                  <a:schemeClr val="tx1"/>
                </a:solidFill>
                <a:latin typeface="Times New Roman" panose="02020603050405020304" pitchFamily="18" charset="0"/>
              </a:defRPr>
            </a:lvl7pPr>
            <a:lvl8pPr marL="3514971" indent="-235622" defTabSz="976381" eaLnBrk="0" fontAlgn="base" hangingPunct="0">
              <a:spcBef>
                <a:spcPct val="0"/>
              </a:spcBef>
              <a:spcAft>
                <a:spcPct val="0"/>
              </a:spcAft>
              <a:defRPr sz="2400" u="sng">
                <a:solidFill>
                  <a:schemeClr val="tx1"/>
                </a:solidFill>
                <a:latin typeface="Times New Roman" panose="02020603050405020304" pitchFamily="18" charset="0"/>
              </a:defRPr>
            </a:lvl8pPr>
            <a:lvl9pPr marL="3979760" indent="-235622" defTabSz="976381" eaLnBrk="0" fontAlgn="base" hangingPunct="0">
              <a:spcBef>
                <a:spcPct val="0"/>
              </a:spcBef>
              <a:spcAft>
                <a:spcPct val="0"/>
              </a:spcAft>
              <a:defRPr sz="2400" u="sng">
                <a:solidFill>
                  <a:schemeClr val="tx1"/>
                </a:solidFill>
                <a:latin typeface="Times New Roman" panose="02020603050405020304" pitchFamily="18" charset="0"/>
              </a:defRPr>
            </a:lvl9pPr>
          </a:lstStyle>
          <a:p>
            <a:fld id="{20DDED38-1A70-4DAB-B689-C82DDDACB66D}" type="slidenum">
              <a:rPr lang="en-US" altLang="en-US" sz="1200" u="none">
                <a:solidFill>
                  <a:srgbClr val="000000"/>
                </a:solidFill>
              </a:rPr>
              <a:pPr/>
              <a:t>66</a:t>
            </a:fld>
            <a:endParaRPr lang="en-US" altLang="en-US" sz="1200" u="none">
              <a:solidFill>
                <a:srgbClr val="000000"/>
              </a:solidFill>
            </a:endParaRPr>
          </a:p>
        </p:txBody>
      </p:sp>
      <p:sp>
        <p:nvSpPr>
          <p:cNvPr id="26627" name="Rectangle 3074"/>
          <p:cNvSpPr>
            <a:spLocks noGrp="1" noRot="1" noChangeAspect="1" noChangeArrowheads="1" noTextEdit="1"/>
          </p:cNvSpPr>
          <p:nvPr>
            <p:ph type="sldImg"/>
          </p:nvPr>
        </p:nvSpPr>
        <p:spPr>
          <a:xfrm>
            <a:off x="722313" y="395288"/>
            <a:ext cx="5799137" cy="3262312"/>
          </a:xfrm>
          <a:ln/>
        </p:spPr>
      </p:sp>
      <p:sp>
        <p:nvSpPr>
          <p:cNvPr id="26628" name="Rectangle 3075"/>
          <p:cNvSpPr>
            <a:spLocks noGrp="1" noChangeArrowheads="1"/>
          </p:cNvSpPr>
          <p:nvPr>
            <p:ph type="body" idx="1"/>
          </p:nvPr>
        </p:nvSpPr>
        <p:spPr>
          <a:xfrm>
            <a:off x="470518" y="3813409"/>
            <a:ext cx="6225058" cy="443071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spcAft>
                <a:spcPts val="610"/>
              </a:spcAft>
            </a:pPr>
            <a:r>
              <a:rPr lang="en-US" altLang="en-US" dirty="0" smtClean="0"/>
              <a:t>An ICE is needed and must be prepared in advance of requesting a cost proposal (should be in the procurement planning period before solicitation). It is used to prepare a DBE goal and cost analysis to ensure that consultant services are obtained at a fair, reasonable price, and incompliant with Fed/State principle</a:t>
            </a:r>
            <a:r>
              <a:rPr lang="en-US" altLang="en-US" baseline="0" dirty="0" smtClean="0"/>
              <a:t> costs</a:t>
            </a:r>
            <a:r>
              <a:rPr lang="en-US" altLang="en-US" dirty="0" smtClean="0"/>
              <a:t>.</a:t>
            </a:r>
          </a:p>
          <a:p>
            <a:pPr>
              <a:spcBef>
                <a:spcPct val="0"/>
              </a:spcBef>
              <a:spcAft>
                <a:spcPts val="610"/>
              </a:spcAft>
            </a:pPr>
            <a:r>
              <a:rPr lang="en-US" altLang="en-US" dirty="0" smtClean="0"/>
              <a:t>According to 23 CFR 172, cost estimate must include direct labor cost, indirect</a:t>
            </a:r>
            <a:r>
              <a:rPr lang="en-US" altLang="en-US" baseline="0" dirty="0" smtClean="0"/>
              <a:t> cost rate, profit/fee and ODC.</a:t>
            </a:r>
          </a:p>
          <a:p>
            <a:pPr>
              <a:spcBef>
                <a:spcPct val="0"/>
              </a:spcBef>
              <a:spcAft>
                <a:spcPts val="610"/>
              </a:spcAft>
            </a:pPr>
            <a:r>
              <a:rPr lang="en-US" altLang="en-US" baseline="0" dirty="0" smtClean="0"/>
              <a:t>This</a:t>
            </a:r>
            <a:r>
              <a:rPr lang="en-US" altLang="en-US" dirty="0" smtClean="0"/>
              <a:t> is a base for DBE goal setting and cost analysis/negotiation.</a:t>
            </a:r>
          </a:p>
          <a:p>
            <a:pPr>
              <a:spcBef>
                <a:spcPct val="0"/>
              </a:spcBef>
              <a:spcAft>
                <a:spcPts val="610"/>
              </a:spcAft>
            </a:pPr>
            <a:r>
              <a:rPr lang="en-US" altLang="en-US" dirty="0" smtClean="0"/>
              <a:t>23CFR 172.7 (v)</a:t>
            </a:r>
          </a:p>
          <a:p>
            <a:r>
              <a:rPr lang="en-US" dirty="0" smtClean="0"/>
              <a:t>(B) </a:t>
            </a:r>
            <a:r>
              <a:rPr lang="en-US" i="1" dirty="0" smtClean="0">
                <a:effectLst/>
              </a:rPr>
              <a:t>Independent estimate.</a:t>
            </a:r>
            <a:r>
              <a:rPr lang="en-US" dirty="0" smtClean="0"/>
              <a:t> Prior to receipt or review of the most highly qualified consultant's cost proposal, the contracting agency shall prepare a detailed independent estimate with an appropriate breakdown of the work or labor hours, types or classifications of labor required, other direct costs, and consultant's fixed fee for the defined scope of work. The independent estimate shall serve as the basis for negotiation.</a:t>
            </a:r>
          </a:p>
          <a:p>
            <a:r>
              <a:rPr lang="en-US" dirty="0" smtClean="0"/>
              <a:t>(C) The contracting agency shall establish elements of contract costs (e.g., indirect cost rates, direct salary or wage rates, fixed fee, and other direct costs) separately in accordance with §172.11. The use of the independent estimate and determination of cost allowance in accordance with §172.11 shall ensure contracts for the consultant services are obtained at a fair and reasonable cost, as specified in 40 U.S.C. 1104(a).</a:t>
            </a:r>
          </a:p>
          <a:p>
            <a:pPr>
              <a:spcBef>
                <a:spcPct val="0"/>
              </a:spcBef>
              <a:spcAft>
                <a:spcPts val="610"/>
              </a:spcAft>
            </a:pPr>
            <a:endParaRPr lang="en-US" altLang="en-US" dirty="0" smtClean="0"/>
          </a:p>
          <a:p>
            <a:pPr>
              <a:spcBef>
                <a:spcPct val="0"/>
              </a:spcBef>
              <a:spcAft>
                <a:spcPts val="610"/>
              </a:spcAft>
            </a:pPr>
            <a:endParaRPr lang="en-US" altLang="en-US" dirty="0" smtClean="0"/>
          </a:p>
        </p:txBody>
      </p:sp>
    </p:spTree>
    <p:extLst>
      <p:ext uri="{BB962C8B-B14F-4D97-AF65-F5344CB8AC3E}">
        <p14:creationId xmlns:p14="http://schemas.microsoft.com/office/powerpoint/2010/main" val="64377561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6381">
              <a:defRPr sz="2400" u="sng">
                <a:solidFill>
                  <a:schemeClr val="tx1"/>
                </a:solidFill>
                <a:latin typeface="Times New Roman" panose="02020603050405020304" pitchFamily="18" charset="0"/>
              </a:defRPr>
            </a:lvl1pPr>
            <a:lvl2pPr marL="764966" indent="-293721" defTabSz="976381">
              <a:defRPr sz="2400" u="sng">
                <a:solidFill>
                  <a:schemeClr val="tx1"/>
                </a:solidFill>
                <a:latin typeface="Times New Roman" panose="02020603050405020304" pitchFamily="18" charset="0"/>
              </a:defRPr>
            </a:lvl2pPr>
            <a:lvl3pPr marL="1178112" indent="-235622" defTabSz="976381">
              <a:defRPr sz="2400" u="sng">
                <a:solidFill>
                  <a:schemeClr val="tx1"/>
                </a:solidFill>
                <a:latin typeface="Times New Roman" panose="02020603050405020304" pitchFamily="18" charset="0"/>
              </a:defRPr>
            </a:lvl3pPr>
            <a:lvl4pPr marL="1649357" indent="-235622" defTabSz="976381">
              <a:defRPr sz="2400" u="sng">
                <a:solidFill>
                  <a:schemeClr val="tx1"/>
                </a:solidFill>
                <a:latin typeface="Times New Roman" panose="02020603050405020304" pitchFamily="18" charset="0"/>
              </a:defRPr>
            </a:lvl4pPr>
            <a:lvl5pPr marL="2120602" indent="-235622" defTabSz="976381">
              <a:defRPr sz="2400" u="sng">
                <a:solidFill>
                  <a:schemeClr val="tx1"/>
                </a:solidFill>
                <a:latin typeface="Times New Roman" panose="02020603050405020304" pitchFamily="18" charset="0"/>
              </a:defRPr>
            </a:lvl5pPr>
            <a:lvl6pPr marL="2585392" indent="-235622" defTabSz="976381" eaLnBrk="0" fontAlgn="base" hangingPunct="0">
              <a:spcBef>
                <a:spcPct val="0"/>
              </a:spcBef>
              <a:spcAft>
                <a:spcPct val="0"/>
              </a:spcAft>
              <a:defRPr sz="2400" u="sng">
                <a:solidFill>
                  <a:schemeClr val="tx1"/>
                </a:solidFill>
                <a:latin typeface="Times New Roman" panose="02020603050405020304" pitchFamily="18" charset="0"/>
              </a:defRPr>
            </a:lvl6pPr>
            <a:lvl7pPr marL="3050181" indent="-235622" defTabSz="976381" eaLnBrk="0" fontAlgn="base" hangingPunct="0">
              <a:spcBef>
                <a:spcPct val="0"/>
              </a:spcBef>
              <a:spcAft>
                <a:spcPct val="0"/>
              </a:spcAft>
              <a:defRPr sz="2400" u="sng">
                <a:solidFill>
                  <a:schemeClr val="tx1"/>
                </a:solidFill>
                <a:latin typeface="Times New Roman" panose="02020603050405020304" pitchFamily="18" charset="0"/>
              </a:defRPr>
            </a:lvl7pPr>
            <a:lvl8pPr marL="3514971" indent="-235622" defTabSz="976381" eaLnBrk="0" fontAlgn="base" hangingPunct="0">
              <a:spcBef>
                <a:spcPct val="0"/>
              </a:spcBef>
              <a:spcAft>
                <a:spcPct val="0"/>
              </a:spcAft>
              <a:defRPr sz="2400" u="sng">
                <a:solidFill>
                  <a:schemeClr val="tx1"/>
                </a:solidFill>
                <a:latin typeface="Times New Roman" panose="02020603050405020304" pitchFamily="18" charset="0"/>
              </a:defRPr>
            </a:lvl8pPr>
            <a:lvl9pPr marL="3979760" indent="-235622" defTabSz="976381" eaLnBrk="0" fontAlgn="base" hangingPunct="0">
              <a:spcBef>
                <a:spcPct val="0"/>
              </a:spcBef>
              <a:spcAft>
                <a:spcPct val="0"/>
              </a:spcAft>
              <a:defRPr sz="2400" u="sng">
                <a:solidFill>
                  <a:schemeClr val="tx1"/>
                </a:solidFill>
                <a:latin typeface="Times New Roman" panose="02020603050405020304" pitchFamily="18" charset="0"/>
              </a:defRPr>
            </a:lvl9pPr>
          </a:lstStyle>
          <a:p>
            <a:fld id="{E2176B8B-7156-4B2E-9FB2-F2E9877565F0}" type="slidenum">
              <a:rPr lang="en-US" altLang="en-US" sz="1200" u="none">
                <a:solidFill>
                  <a:srgbClr val="000000"/>
                </a:solidFill>
              </a:rPr>
              <a:pPr/>
              <a:t>67</a:t>
            </a:fld>
            <a:endParaRPr lang="en-US" altLang="en-US" sz="1200" u="none">
              <a:solidFill>
                <a:srgbClr val="000000"/>
              </a:solidFill>
            </a:endParaRPr>
          </a:p>
        </p:txBody>
      </p:sp>
      <p:sp>
        <p:nvSpPr>
          <p:cNvPr id="32771" name="Rectangle 3074"/>
          <p:cNvSpPr>
            <a:spLocks noGrp="1" noRot="1" noChangeAspect="1" noChangeArrowheads="1" noTextEdit="1"/>
          </p:cNvSpPr>
          <p:nvPr>
            <p:ph type="sldImg"/>
          </p:nvPr>
        </p:nvSpPr>
        <p:spPr>
          <a:xfrm>
            <a:off x="800100" y="395288"/>
            <a:ext cx="5799138" cy="3262312"/>
          </a:xfrm>
          <a:ln/>
        </p:spPr>
      </p:sp>
      <p:sp>
        <p:nvSpPr>
          <p:cNvPr id="32772" name="Rectangle 3075"/>
          <p:cNvSpPr>
            <a:spLocks noGrp="1" noChangeArrowheads="1"/>
          </p:cNvSpPr>
          <p:nvPr>
            <p:ph type="body" idx="1"/>
          </p:nvPr>
        </p:nvSpPr>
        <p:spPr>
          <a:xfrm>
            <a:off x="470518" y="3813409"/>
            <a:ext cx="6225058" cy="426953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9579">
              <a:spcBef>
                <a:spcPct val="0"/>
              </a:spcBef>
              <a:spcAft>
                <a:spcPts val="610"/>
              </a:spcAft>
              <a:defRPr/>
            </a:pPr>
            <a:r>
              <a:rPr lang="en-US" dirty="0"/>
              <a:t>Three cost estimating techniques are widely used are: Analogous, Parametric, and Bottom-up.</a:t>
            </a:r>
          </a:p>
          <a:p>
            <a:pPr defTabSz="929579">
              <a:spcBef>
                <a:spcPct val="0"/>
              </a:spcBef>
              <a:spcAft>
                <a:spcPts val="610"/>
              </a:spcAft>
              <a:defRPr/>
            </a:pPr>
            <a:r>
              <a:rPr lang="en-US" b="1" dirty="0"/>
              <a:t>Click</a:t>
            </a:r>
          </a:p>
          <a:p>
            <a:pPr defTabSz="929579">
              <a:spcBef>
                <a:spcPct val="0"/>
              </a:spcBef>
              <a:spcAft>
                <a:spcPts val="610"/>
              </a:spcAft>
              <a:defRPr/>
            </a:pPr>
            <a:r>
              <a:rPr lang="en-US" dirty="0"/>
              <a:t>Analogous technique is mostly based on perception and normally less accurate.</a:t>
            </a:r>
          </a:p>
          <a:p>
            <a:pPr defTabSz="929579">
              <a:spcBef>
                <a:spcPct val="0"/>
              </a:spcBef>
              <a:spcAft>
                <a:spcPts val="610"/>
              </a:spcAft>
              <a:defRPr/>
            </a:pPr>
            <a:endParaRPr lang="en-US" b="1" dirty="0"/>
          </a:p>
          <a:p>
            <a:pPr defTabSz="929579">
              <a:spcBef>
                <a:spcPct val="0"/>
              </a:spcBef>
              <a:spcAft>
                <a:spcPts val="610"/>
              </a:spcAft>
              <a:defRPr/>
            </a:pPr>
            <a:r>
              <a:rPr lang="en-US" b="1" dirty="0"/>
              <a:t>Click</a:t>
            </a:r>
          </a:p>
          <a:p>
            <a:pPr defTabSz="929579">
              <a:spcBef>
                <a:spcPct val="0"/>
              </a:spcBef>
              <a:spcAft>
                <a:spcPts val="610"/>
              </a:spcAft>
              <a:defRPr/>
            </a:pPr>
            <a:r>
              <a:rPr lang="en-US" dirty="0"/>
              <a:t>Parametric: is a technique used between fact and perception. It produces higher accuracy than Analogous.</a:t>
            </a:r>
          </a:p>
          <a:p>
            <a:pPr defTabSz="929579">
              <a:spcBef>
                <a:spcPct val="0"/>
              </a:spcBef>
              <a:spcAft>
                <a:spcPts val="610"/>
              </a:spcAft>
              <a:defRPr/>
            </a:pPr>
            <a:endParaRPr lang="en-US" dirty="0"/>
          </a:p>
          <a:p>
            <a:pPr defTabSz="929579">
              <a:spcBef>
                <a:spcPct val="0"/>
              </a:spcBef>
              <a:spcAft>
                <a:spcPts val="610"/>
              </a:spcAft>
              <a:defRPr/>
            </a:pPr>
            <a:r>
              <a:rPr lang="en-US" b="1" dirty="0"/>
              <a:t>Click</a:t>
            </a:r>
          </a:p>
          <a:p>
            <a:pPr defTabSz="929579">
              <a:spcBef>
                <a:spcPct val="0"/>
              </a:spcBef>
              <a:spcAft>
                <a:spcPts val="610"/>
              </a:spcAft>
              <a:defRPr/>
            </a:pPr>
            <a:r>
              <a:rPr lang="en-US" dirty="0"/>
              <a:t>Bottom-up: is the most accurate technique and requires more experience.</a:t>
            </a:r>
          </a:p>
          <a:p>
            <a:pPr>
              <a:spcBef>
                <a:spcPct val="0"/>
              </a:spcBef>
              <a:spcAft>
                <a:spcPts val="610"/>
              </a:spcAft>
            </a:pPr>
            <a:endParaRPr lang="en-US" altLang="en-US" dirty="0" smtClean="0"/>
          </a:p>
        </p:txBody>
      </p:sp>
    </p:spTree>
    <p:extLst>
      <p:ext uri="{BB962C8B-B14F-4D97-AF65-F5344CB8AC3E}">
        <p14:creationId xmlns:p14="http://schemas.microsoft.com/office/powerpoint/2010/main" val="27456241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9926">
              <a:defRPr sz="2400" u="sng">
                <a:solidFill>
                  <a:schemeClr val="tx1"/>
                </a:solidFill>
                <a:latin typeface="Times New Roman" panose="02020603050405020304" pitchFamily="18" charset="0"/>
              </a:defRPr>
            </a:lvl1pPr>
            <a:lvl2pPr marL="760125" indent="-292108" defTabSz="969926">
              <a:defRPr sz="2400" u="sng">
                <a:solidFill>
                  <a:schemeClr val="tx1"/>
                </a:solidFill>
                <a:latin typeface="Times New Roman" panose="02020603050405020304" pitchFamily="18" charset="0"/>
              </a:defRPr>
            </a:lvl2pPr>
            <a:lvl3pPr marL="1170044" indent="-234009" defTabSz="969926">
              <a:defRPr sz="2400" u="sng">
                <a:solidFill>
                  <a:schemeClr val="tx1"/>
                </a:solidFill>
                <a:latin typeface="Times New Roman" panose="02020603050405020304" pitchFamily="18" charset="0"/>
              </a:defRPr>
            </a:lvl3pPr>
            <a:lvl4pPr marL="1638061" indent="-234009" defTabSz="969926">
              <a:defRPr sz="2400" u="sng">
                <a:solidFill>
                  <a:schemeClr val="tx1"/>
                </a:solidFill>
                <a:latin typeface="Times New Roman" panose="02020603050405020304" pitchFamily="18" charset="0"/>
              </a:defRPr>
            </a:lvl4pPr>
            <a:lvl5pPr marL="2106078" indent="-234009" defTabSz="969926">
              <a:defRPr sz="2400" u="sng">
                <a:solidFill>
                  <a:schemeClr val="tx1"/>
                </a:solidFill>
                <a:latin typeface="Times New Roman" panose="02020603050405020304" pitchFamily="18" charset="0"/>
              </a:defRPr>
            </a:lvl5pPr>
            <a:lvl6pPr marL="2570868" indent="-234009" defTabSz="969926" eaLnBrk="0" fontAlgn="base" hangingPunct="0">
              <a:spcBef>
                <a:spcPct val="0"/>
              </a:spcBef>
              <a:spcAft>
                <a:spcPct val="0"/>
              </a:spcAft>
              <a:defRPr sz="2400" u="sng">
                <a:solidFill>
                  <a:schemeClr val="tx1"/>
                </a:solidFill>
                <a:latin typeface="Times New Roman" panose="02020603050405020304" pitchFamily="18" charset="0"/>
              </a:defRPr>
            </a:lvl6pPr>
            <a:lvl7pPr marL="3035657" indent="-234009" defTabSz="969926" eaLnBrk="0" fontAlgn="base" hangingPunct="0">
              <a:spcBef>
                <a:spcPct val="0"/>
              </a:spcBef>
              <a:spcAft>
                <a:spcPct val="0"/>
              </a:spcAft>
              <a:defRPr sz="2400" u="sng">
                <a:solidFill>
                  <a:schemeClr val="tx1"/>
                </a:solidFill>
                <a:latin typeface="Times New Roman" panose="02020603050405020304" pitchFamily="18" charset="0"/>
              </a:defRPr>
            </a:lvl7pPr>
            <a:lvl8pPr marL="3500447" indent="-234009" defTabSz="969926" eaLnBrk="0" fontAlgn="base" hangingPunct="0">
              <a:spcBef>
                <a:spcPct val="0"/>
              </a:spcBef>
              <a:spcAft>
                <a:spcPct val="0"/>
              </a:spcAft>
              <a:defRPr sz="2400" u="sng">
                <a:solidFill>
                  <a:schemeClr val="tx1"/>
                </a:solidFill>
                <a:latin typeface="Times New Roman" panose="02020603050405020304" pitchFamily="18" charset="0"/>
              </a:defRPr>
            </a:lvl8pPr>
            <a:lvl9pPr marL="3965236" indent="-234009" defTabSz="969926" eaLnBrk="0" fontAlgn="base" hangingPunct="0">
              <a:spcBef>
                <a:spcPct val="0"/>
              </a:spcBef>
              <a:spcAft>
                <a:spcPct val="0"/>
              </a:spcAft>
              <a:defRPr sz="2400" u="sng">
                <a:solidFill>
                  <a:schemeClr val="tx1"/>
                </a:solidFill>
                <a:latin typeface="Times New Roman" panose="02020603050405020304" pitchFamily="18" charset="0"/>
              </a:defRPr>
            </a:lvl9pPr>
          </a:lstStyle>
          <a:p>
            <a:fld id="{02BCFEB5-8331-428B-A277-A545D79E9C18}" type="slidenum">
              <a:rPr lang="en-US" altLang="en-US" sz="1200" u="none"/>
              <a:pPr/>
              <a:t>68</a:t>
            </a:fld>
            <a:endParaRPr lang="en-US" altLang="en-US" sz="1200" u="none"/>
          </a:p>
        </p:txBody>
      </p:sp>
      <p:sp>
        <p:nvSpPr>
          <p:cNvPr id="55299" name="Rectangle 3074"/>
          <p:cNvSpPr>
            <a:spLocks noGrp="1" noRot="1" noChangeAspect="1" noChangeArrowheads="1" noTextEdit="1"/>
          </p:cNvSpPr>
          <p:nvPr>
            <p:ph type="sldImg"/>
          </p:nvPr>
        </p:nvSpPr>
        <p:spPr>
          <a:xfrm>
            <a:off x="755650" y="392113"/>
            <a:ext cx="5757863" cy="3238500"/>
          </a:xfrm>
          <a:ln/>
        </p:spPr>
      </p:sp>
      <p:sp>
        <p:nvSpPr>
          <p:cNvPr id="55300" name="Rectangle 3075"/>
          <p:cNvSpPr>
            <a:spLocks noGrp="1" noChangeArrowheads="1"/>
          </p:cNvSpPr>
          <p:nvPr>
            <p:ph type="body" idx="1"/>
          </p:nvPr>
        </p:nvSpPr>
        <p:spPr>
          <a:xfrm>
            <a:off x="467284" y="3787620"/>
            <a:ext cx="6024563" cy="49384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9579">
              <a:spcBef>
                <a:spcPct val="0"/>
              </a:spcBef>
              <a:spcAft>
                <a:spcPts val="610"/>
              </a:spcAft>
              <a:defRPr/>
            </a:pPr>
            <a:r>
              <a:rPr lang="en-US" dirty="0"/>
              <a:t>Analogous technique uses the actual cost of a previous, similar project as the basis for estimating the cost of the current project. </a:t>
            </a:r>
          </a:p>
          <a:p>
            <a:pPr defTabSz="929579">
              <a:spcBef>
                <a:spcPct val="0"/>
              </a:spcBef>
              <a:spcAft>
                <a:spcPts val="610"/>
              </a:spcAft>
              <a:defRPr/>
            </a:pPr>
            <a:endParaRPr lang="en-US" dirty="0"/>
          </a:p>
          <a:p>
            <a:pPr defTabSz="929579">
              <a:spcBef>
                <a:spcPct val="0"/>
              </a:spcBef>
              <a:spcAft>
                <a:spcPts val="610"/>
              </a:spcAft>
              <a:defRPr/>
            </a:pPr>
            <a:r>
              <a:rPr lang="en-US" dirty="0"/>
              <a:t>e.g.: Use historical data on previous, similar projects to define $/typical facility ($/ln/mi, $/interchange/$/building). Then apply the actual cost to the current project with a calibration for ICR (overhead) and profit. </a:t>
            </a:r>
          </a:p>
          <a:p>
            <a:pPr defTabSz="929579">
              <a:spcBef>
                <a:spcPct val="0"/>
              </a:spcBef>
              <a:spcAft>
                <a:spcPts val="610"/>
              </a:spcAft>
              <a:defRPr/>
            </a:pPr>
            <a:endParaRPr lang="en-US" dirty="0"/>
          </a:p>
          <a:p>
            <a:pPr defTabSz="929579">
              <a:spcBef>
                <a:spcPct val="0"/>
              </a:spcBef>
              <a:spcAft>
                <a:spcPts val="610"/>
              </a:spcAft>
              <a:defRPr/>
            </a:pPr>
            <a:r>
              <a:rPr lang="en-US" dirty="0"/>
              <a:t>This method is frequently used and generally less accurate.</a:t>
            </a:r>
          </a:p>
          <a:p>
            <a:pPr>
              <a:spcBef>
                <a:spcPct val="0"/>
              </a:spcBef>
              <a:spcAft>
                <a:spcPts val="610"/>
              </a:spcAft>
            </a:pPr>
            <a:endParaRPr lang="en-US" altLang="en-US" dirty="0" smtClean="0"/>
          </a:p>
        </p:txBody>
      </p:sp>
    </p:spTree>
    <p:extLst>
      <p:ext uri="{BB962C8B-B14F-4D97-AF65-F5344CB8AC3E}">
        <p14:creationId xmlns:p14="http://schemas.microsoft.com/office/powerpoint/2010/main" val="42474397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6381">
              <a:defRPr sz="2400" u="sng">
                <a:solidFill>
                  <a:schemeClr val="tx1"/>
                </a:solidFill>
                <a:latin typeface="Times New Roman" panose="02020603050405020304" pitchFamily="18" charset="0"/>
              </a:defRPr>
            </a:lvl1pPr>
            <a:lvl2pPr marL="764966" indent="-293721" defTabSz="976381">
              <a:defRPr sz="2400" u="sng">
                <a:solidFill>
                  <a:schemeClr val="tx1"/>
                </a:solidFill>
                <a:latin typeface="Times New Roman" panose="02020603050405020304" pitchFamily="18" charset="0"/>
              </a:defRPr>
            </a:lvl2pPr>
            <a:lvl3pPr marL="1178112" indent="-235622" defTabSz="976381">
              <a:defRPr sz="2400" u="sng">
                <a:solidFill>
                  <a:schemeClr val="tx1"/>
                </a:solidFill>
                <a:latin typeface="Times New Roman" panose="02020603050405020304" pitchFamily="18" charset="0"/>
              </a:defRPr>
            </a:lvl3pPr>
            <a:lvl4pPr marL="1649357" indent="-235622" defTabSz="976381">
              <a:defRPr sz="2400" u="sng">
                <a:solidFill>
                  <a:schemeClr val="tx1"/>
                </a:solidFill>
                <a:latin typeface="Times New Roman" panose="02020603050405020304" pitchFamily="18" charset="0"/>
              </a:defRPr>
            </a:lvl4pPr>
            <a:lvl5pPr marL="2120602" indent="-235622" defTabSz="976381">
              <a:defRPr sz="2400" u="sng">
                <a:solidFill>
                  <a:schemeClr val="tx1"/>
                </a:solidFill>
                <a:latin typeface="Times New Roman" panose="02020603050405020304" pitchFamily="18" charset="0"/>
              </a:defRPr>
            </a:lvl5pPr>
            <a:lvl6pPr marL="2585392" indent="-235622" defTabSz="976381" eaLnBrk="0" fontAlgn="base" hangingPunct="0">
              <a:spcBef>
                <a:spcPct val="0"/>
              </a:spcBef>
              <a:spcAft>
                <a:spcPct val="0"/>
              </a:spcAft>
              <a:defRPr sz="2400" u="sng">
                <a:solidFill>
                  <a:schemeClr val="tx1"/>
                </a:solidFill>
                <a:latin typeface="Times New Roman" panose="02020603050405020304" pitchFamily="18" charset="0"/>
              </a:defRPr>
            </a:lvl6pPr>
            <a:lvl7pPr marL="3050181" indent="-235622" defTabSz="976381" eaLnBrk="0" fontAlgn="base" hangingPunct="0">
              <a:spcBef>
                <a:spcPct val="0"/>
              </a:spcBef>
              <a:spcAft>
                <a:spcPct val="0"/>
              </a:spcAft>
              <a:defRPr sz="2400" u="sng">
                <a:solidFill>
                  <a:schemeClr val="tx1"/>
                </a:solidFill>
                <a:latin typeface="Times New Roman" panose="02020603050405020304" pitchFamily="18" charset="0"/>
              </a:defRPr>
            </a:lvl7pPr>
            <a:lvl8pPr marL="3514971" indent="-235622" defTabSz="976381" eaLnBrk="0" fontAlgn="base" hangingPunct="0">
              <a:spcBef>
                <a:spcPct val="0"/>
              </a:spcBef>
              <a:spcAft>
                <a:spcPct val="0"/>
              </a:spcAft>
              <a:defRPr sz="2400" u="sng">
                <a:solidFill>
                  <a:schemeClr val="tx1"/>
                </a:solidFill>
                <a:latin typeface="Times New Roman" panose="02020603050405020304" pitchFamily="18" charset="0"/>
              </a:defRPr>
            </a:lvl8pPr>
            <a:lvl9pPr marL="3979760" indent="-235622" defTabSz="976381" eaLnBrk="0" fontAlgn="base" hangingPunct="0">
              <a:spcBef>
                <a:spcPct val="0"/>
              </a:spcBef>
              <a:spcAft>
                <a:spcPct val="0"/>
              </a:spcAft>
              <a:defRPr sz="2400" u="sng">
                <a:solidFill>
                  <a:schemeClr val="tx1"/>
                </a:solidFill>
                <a:latin typeface="Times New Roman" panose="02020603050405020304" pitchFamily="18" charset="0"/>
              </a:defRPr>
            </a:lvl9pPr>
          </a:lstStyle>
          <a:p>
            <a:fld id="{83F9C2C7-46C2-42BE-9E7A-BEC43337AB41}" type="slidenum">
              <a:rPr lang="en-US" altLang="en-US" sz="1200" u="none">
                <a:solidFill>
                  <a:srgbClr val="000000"/>
                </a:solidFill>
              </a:rPr>
              <a:pPr/>
              <a:t>69</a:t>
            </a:fld>
            <a:endParaRPr lang="en-US" altLang="en-US" sz="1200" u="none">
              <a:solidFill>
                <a:srgbClr val="000000"/>
              </a:solidFill>
            </a:endParaRPr>
          </a:p>
        </p:txBody>
      </p:sp>
      <p:sp>
        <p:nvSpPr>
          <p:cNvPr id="34819" name="Rectangle 3074"/>
          <p:cNvSpPr>
            <a:spLocks noGrp="1" noRot="1" noChangeAspect="1" noChangeArrowheads="1" noTextEdit="1"/>
          </p:cNvSpPr>
          <p:nvPr>
            <p:ph type="sldImg"/>
          </p:nvPr>
        </p:nvSpPr>
        <p:spPr>
          <a:xfrm>
            <a:off x="747713" y="395288"/>
            <a:ext cx="5819775" cy="3273425"/>
          </a:xfrm>
          <a:ln/>
        </p:spPr>
      </p:sp>
      <p:sp>
        <p:nvSpPr>
          <p:cNvPr id="34820" name="Rectangle 3075"/>
          <p:cNvSpPr>
            <a:spLocks noGrp="1" noChangeArrowheads="1"/>
          </p:cNvSpPr>
          <p:nvPr>
            <p:ph type="body" idx="1"/>
          </p:nvPr>
        </p:nvSpPr>
        <p:spPr>
          <a:xfrm>
            <a:off x="470518" y="3813409"/>
            <a:ext cx="6225058" cy="426953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spcAft>
                <a:spcPts val="610"/>
              </a:spcAft>
            </a:pPr>
            <a:endParaRPr lang="en-US" altLang="en-US" dirty="0" smtClean="0"/>
          </a:p>
        </p:txBody>
      </p:sp>
    </p:spTree>
    <p:extLst>
      <p:ext uri="{BB962C8B-B14F-4D97-AF65-F5344CB8AC3E}">
        <p14:creationId xmlns:p14="http://schemas.microsoft.com/office/powerpoint/2010/main" val="329967132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9926">
              <a:defRPr sz="2400" u="sng">
                <a:solidFill>
                  <a:schemeClr val="tx1"/>
                </a:solidFill>
                <a:latin typeface="Times New Roman" panose="02020603050405020304" pitchFamily="18" charset="0"/>
              </a:defRPr>
            </a:lvl1pPr>
            <a:lvl2pPr marL="760125" indent="-292108" defTabSz="969926">
              <a:defRPr sz="2400" u="sng">
                <a:solidFill>
                  <a:schemeClr val="tx1"/>
                </a:solidFill>
                <a:latin typeface="Times New Roman" panose="02020603050405020304" pitchFamily="18" charset="0"/>
              </a:defRPr>
            </a:lvl2pPr>
            <a:lvl3pPr marL="1170044" indent="-234009" defTabSz="969926">
              <a:defRPr sz="2400" u="sng">
                <a:solidFill>
                  <a:schemeClr val="tx1"/>
                </a:solidFill>
                <a:latin typeface="Times New Roman" panose="02020603050405020304" pitchFamily="18" charset="0"/>
              </a:defRPr>
            </a:lvl3pPr>
            <a:lvl4pPr marL="1638061" indent="-234009" defTabSz="969926">
              <a:defRPr sz="2400" u="sng">
                <a:solidFill>
                  <a:schemeClr val="tx1"/>
                </a:solidFill>
                <a:latin typeface="Times New Roman" panose="02020603050405020304" pitchFamily="18" charset="0"/>
              </a:defRPr>
            </a:lvl4pPr>
            <a:lvl5pPr marL="2106078" indent="-234009" defTabSz="969926">
              <a:defRPr sz="2400" u="sng">
                <a:solidFill>
                  <a:schemeClr val="tx1"/>
                </a:solidFill>
                <a:latin typeface="Times New Roman" panose="02020603050405020304" pitchFamily="18" charset="0"/>
              </a:defRPr>
            </a:lvl5pPr>
            <a:lvl6pPr marL="2570868" indent="-234009" defTabSz="969926" eaLnBrk="0" fontAlgn="base" hangingPunct="0">
              <a:spcBef>
                <a:spcPct val="0"/>
              </a:spcBef>
              <a:spcAft>
                <a:spcPct val="0"/>
              </a:spcAft>
              <a:defRPr sz="2400" u="sng">
                <a:solidFill>
                  <a:schemeClr val="tx1"/>
                </a:solidFill>
                <a:latin typeface="Times New Roman" panose="02020603050405020304" pitchFamily="18" charset="0"/>
              </a:defRPr>
            </a:lvl6pPr>
            <a:lvl7pPr marL="3035657" indent="-234009" defTabSz="969926" eaLnBrk="0" fontAlgn="base" hangingPunct="0">
              <a:spcBef>
                <a:spcPct val="0"/>
              </a:spcBef>
              <a:spcAft>
                <a:spcPct val="0"/>
              </a:spcAft>
              <a:defRPr sz="2400" u="sng">
                <a:solidFill>
                  <a:schemeClr val="tx1"/>
                </a:solidFill>
                <a:latin typeface="Times New Roman" panose="02020603050405020304" pitchFamily="18" charset="0"/>
              </a:defRPr>
            </a:lvl7pPr>
            <a:lvl8pPr marL="3500447" indent="-234009" defTabSz="969926" eaLnBrk="0" fontAlgn="base" hangingPunct="0">
              <a:spcBef>
                <a:spcPct val="0"/>
              </a:spcBef>
              <a:spcAft>
                <a:spcPct val="0"/>
              </a:spcAft>
              <a:defRPr sz="2400" u="sng">
                <a:solidFill>
                  <a:schemeClr val="tx1"/>
                </a:solidFill>
                <a:latin typeface="Times New Roman" panose="02020603050405020304" pitchFamily="18" charset="0"/>
              </a:defRPr>
            </a:lvl8pPr>
            <a:lvl9pPr marL="3965236" indent="-234009" defTabSz="969926" eaLnBrk="0" fontAlgn="base" hangingPunct="0">
              <a:spcBef>
                <a:spcPct val="0"/>
              </a:spcBef>
              <a:spcAft>
                <a:spcPct val="0"/>
              </a:spcAft>
              <a:defRPr sz="2400" u="sng">
                <a:solidFill>
                  <a:schemeClr val="tx1"/>
                </a:solidFill>
                <a:latin typeface="Times New Roman" panose="02020603050405020304" pitchFamily="18" charset="0"/>
              </a:defRPr>
            </a:lvl9pPr>
          </a:lstStyle>
          <a:p>
            <a:fld id="{9ED2A31B-8F8B-42BA-B0D5-B471D6A3D288}" type="slidenum">
              <a:rPr lang="en-US" altLang="en-US" sz="1200" u="none"/>
              <a:pPr/>
              <a:t>70</a:t>
            </a:fld>
            <a:endParaRPr lang="en-US" altLang="en-US" sz="1200" u="none"/>
          </a:p>
        </p:txBody>
      </p:sp>
      <p:sp>
        <p:nvSpPr>
          <p:cNvPr id="47107" name="Rectangle 3074"/>
          <p:cNvSpPr>
            <a:spLocks noGrp="1" noRot="1" noChangeAspect="1" noChangeArrowheads="1" noTextEdit="1"/>
          </p:cNvSpPr>
          <p:nvPr>
            <p:ph type="sldImg"/>
          </p:nvPr>
        </p:nvSpPr>
        <p:spPr>
          <a:xfrm>
            <a:off x="776288" y="466725"/>
            <a:ext cx="5638800" cy="3171825"/>
          </a:xfrm>
          <a:ln/>
        </p:spPr>
      </p:sp>
      <p:sp>
        <p:nvSpPr>
          <p:cNvPr id="47108" name="Rectangle 3075"/>
          <p:cNvSpPr>
            <a:spLocks noGrp="1" noChangeArrowheads="1"/>
          </p:cNvSpPr>
          <p:nvPr>
            <p:ph type="body" idx="1"/>
          </p:nvPr>
        </p:nvSpPr>
        <p:spPr>
          <a:xfrm>
            <a:off x="467284" y="3787621"/>
            <a:ext cx="6024563" cy="424052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9579">
              <a:spcBef>
                <a:spcPct val="0"/>
              </a:spcBef>
              <a:spcAft>
                <a:spcPts val="610"/>
              </a:spcAft>
              <a:defRPr/>
            </a:pPr>
            <a:r>
              <a:rPr lang="en-US" dirty="0"/>
              <a:t>Parametric: is a technique applies historical unit costs to counts/measures of work, number of hours of participants/units of work items to estimate the contract amount. </a:t>
            </a:r>
          </a:p>
          <a:p>
            <a:pPr defTabSz="929579">
              <a:spcBef>
                <a:spcPct val="0"/>
              </a:spcBef>
              <a:spcAft>
                <a:spcPts val="610"/>
              </a:spcAft>
              <a:defRPr/>
            </a:pPr>
            <a:r>
              <a:rPr lang="en-US" dirty="0"/>
              <a:t>This can produce a higher level of accuracy depending upon the sophistication, as well as resource quantity and the cost data. </a:t>
            </a:r>
          </a:p>
          <a:p>
            <a:pPr defTabSz="929579">
              <a:spcBef>
                <a:spcPct val="0"/>
              </a:spcBef>
              <a:spcAft>
                <a:spcPts val="610"/>
              </a:spcAft>
              <a:defRPr/>
            </a:pPr>
            <a:r>
              <a:rPr lang="en-US" dirty="0"/>
              <a:t>e.g.: Pull-up the quantity (may or may not precisely) from the current project. Then modify or adjust unit cost data received from previous proposals to reflect the current price to estimate the costs and duration for your current project. </a:t>
            </a:r>
          </a:p>
          <a:p>
            <a:pPr>
              <a:spcBef>
                <a:spcPct val="0"/>
              </a:spcBef>
              <a:spcAft>
                <a:spcPts val="610"/>
              </a:spcAft>
            </a:pPr>
            <a:endParaRPr lang="en-US" altLang="en-US" dirty="0" smtClean="0"/>
          </a:p>
        </p:txBody>
      </p:sp>
    </p:spTree>
    <p:extLst>
      <p:ext uri="{BB962C8B-B14F-4D97-AF65-F5344CB8AC3E}">
        <p14:creationId xmlns:p14="http://schemas.microsoft.com/office/powerpoint/2010/main" val="207933972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6381">
              <a:defRPr sz="2400" u="sng">
                <a:solidFill>
                  <a:schemeClr val="tx1"/>
                </a:solidFill>
                <a:latin typeface="Times New Roman" panose="02020603050405020304" pitchFamily="18" charset="0"/>
              </a:defRPr>
            </a:lvl1pPr>
            <a:lvl2pPr marL="764966" indent="-293721" defTabSz="976381">
              <a:defRPr sz="2400" u="sng">
                <a:solidFill>
                  <a:schemeClr val="tx1"/>
                </a:solidFill>
                <a:latin typeface="Times New Roman" panose="02020603050405020304" pitchFamily="18" charset="0"/>
              </a:defRPr>
            </a:lvl2pPr>
            <a:lvl3pPr marL="1178112" indent="-235622" defTabSz="976381">
              <a:defRPr sz="2400" u="sng">
                <a:solidFill>
                  <a:schemeClr val="tx1"/>
                </a:solidFill>
                <a:latin typeface="Times New Roman" panose="02020603050405020304" pitchFamily="18" charset="0"/>
              </a:defRPr>
            </a:lvl3pPr>
            <a:lvl4pPr marL="1649357" indent="-235622" defTabSz="976381">
              <a:defRPr sz="2400" u="sng">
                <a:solidFill>
                  <a:schemeClr val="tx1"/>
                </a:solidFill>
                <a:latin typeface="Times New Roman" panose="02020603050405020304" pitchFamily="18" charset="0"/>
              </a:defRPr>
            </a:lvl4pPr>
            <a:lvl5pPr marL="2120602" indent="-235622" defTabSz="976381">
              <a:defRPr sz="2400" u="sng">
                <a:solidFill>
                  <a:schemeClr val="tx1"/>
                </a:solidFill>
                <a:latin typeface="Times New Roman" panose="02020603050405020304" pitchFamily="18" charset="0"/>
              </a:defRPr>
            </a:lvl5pPr>
            <a:lvl6pPr marL="2585392" indent="-235622" defTabSz="976381" eaLnBrk="0" fontAlgn="base" hangingPunct="0">
              <a:spcBef>
                <a:spcPct val="0"/>
              </a:spcBef>
              <a:spcAft>
                <a:spcPct val="0"/>
              </a:spcAft>
              <a:defRPr sz="2400" u="sng">
                <a:solidFill>
                  <a:schemeClr val="tx1"/>
                </a:solidFill>
                <a:latin typeface="Times New Roman" panose="02020603050405020304" pitchFamily="18" charset="0"/>
              </a:defRPr>
            </a:lvl6pPr>
            <a:lvl7pPr marL="3050181" indent="-235622" defTabSz="976381" eaLnBrk="0" fontAlgn="base" hangingPunct="0">
              <a:spcBef>
                <a:spcPct val="0"/>
              </a:spcBef>
              <a:spcAft>
                <a:spcPct val="0"/>
              </a:spcAft>
              <a:defRPr sz="2400" u="sng">
                <a:solidFill>
                  <a:schemeClr val="tx1"/>
                </a:solidFill>
                <a:latin typeface="Times New Roman" panose="02020603050405020304" pitchFamily="18" charset="0"/>
              </a:defRPr>
            </a:lvl7pPr>
            <a:lvl8pPr marL="3514971" indent="-235622" defTabSz="976381" eaLnBrk="0" fontAlgn="base" hangingPunct="0">
              <a:spcBef>
                <a:spcPct val="0"/>
              </a:spcBef>
              <a:spcAft>
                <a:spcPct val="0"/>
              </a:spcAft>
              <a:defRPr sz="2400" u="sng">
                <a:solidFill>
                  <a:schemeClr val="tx1"/>
                </a:solidFill>
                <a:latin typeface="Times New Roman" panose="02020603050405020304" pitchFamily="18" charset="0"/>
              </a:defRPr>
            </a:lvl8pPr>
            <a:lvl9pPr marL="3979760" indent="-235622" defTabSz="976381" eaLnBrk="0" fontAlgn="base" hangingPunct="0">
              <a:spcBef>
                <a:spcPct val="0"/>
              </a:spcBef>
              <a:spcAft>
                <a:spcPct val="0"/>
              </a:spcAft>
              <a:defRPr sz="2400" u="sng">
                <a:solidFill>
                  <a:schemeClr val="tx1"/>
                </a:solidFill>
                <a:latin typeface="Times New Roman" panose="02020603050405020304" pitchFamily="18" charset="0"/>
              </a:defRPr>
            </a:lvl9pPr>
          </a:lstStyle>
          <a:p>
            <a:fld id="{83F9C2C7-46C2-42BE-9E7A-BEC43337AB41}" type="slidenum">
              <a:rPr lang="en-US" altLang="en-US" sz="1200" u="none">
                <a:solidFill>
                  <a:srgbClr val="000000"/>
                </a:solidFill>
              </a:rPr>
              <a:pPr/>
              <a:t>71</a:t>
            </a:fld>
            <a:endParaRPr lang="en-US" altLang="en-US" sz="1200" u="none">
              <a:solidFill>
                <a:srgbClr val="000000"/>
              </a:solidFill>
            </a:endParaRPr>
          </a:p>
        </p:txBody>
      </p:sp>
      <p:sp>
        <p:nvSpPr>
          <p:cNvPr id="34819" name="Rectangle 3074"/>
          <p:cNvSpPr>
            <a:spLocks noGrp="1" noRot="1" noChangeAspect="1" noChangeArrowheads="1" noTextEdit="1"/>
          </p:cNvSpPr>
          <p:nvPr>
            <p:ph type="sldImg"/>
          </p:nvPr>
        </p:nvSpPr>
        <p:spPr>
          <a:xfrm>
            <a:off x="747713" y="395288"/>
            <a:ext cx="5819775" cy="3273425"/>
          </a:xfrm>
          <a:ln/>
        </p:spPr>
      </p:sp>
      <p:sp>
        <p:nvSpPr>
          <p:cNvPr id="34820" name="Rectangle 3075"/>
          <p:cNvSpPr>
            <a:spLocks noGrp="1" noChangeArrowheads="1"/>
          </p:cNvSpPr>
          <p:nvPr>
            <p:ph type="body" idx="1"/>
          </p:nvPr>
        </p:nvSpPr>
        <p:spPr>
          <a:xfrm>
            <a:off x="470518" y="3813409"/>
            <a:ext cx="6225058" cy="426953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spcAft>
                <a:spcPts val="610"/>
              </a:spcAft>
            </a:pPr>
            <a:endParaRPr lang="en-US" altLang="en-US" dirty="0" smtClean="0"/>
          </a:p>
        </p:txBody>
      </p:sp>
    </p:spTree>
    <p:extLst>
      <p:ext uri="{BB962C8B-B14F-4D97-AF65-F5344CB8AC3E}">
        <p14:creationId xmlns:p14="http://schemas.microsoft.com/office/powerpoint/2010/main" val="20290377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9926">
              <a:defRPr sz="2400" u="sng">
                <a:solidFill>
                  <a:schemeClr val="tx1"/>
                </a:solidFill>
                <a:latin typeface="Times New Roman" panose="02020603050405020304" pitchFamily="18" charset="0"/>
              </a:defRPr>
            </a:lvl1pPr>
            <a:lvl2pPr marL="760125" indent="-292108" defTabSz="969926">
              <a:defRPr sz="2400" u="sng">
                <a:solidFill>
                  <a:schemeClr val="tx1"/>
                </a:solidFill>
                <a:latin typeface="Times New Roman" panose="02020603050405020304" pitchFamily="18" charset="0"/>
              </a:defRPr>
            </a:lvl2pPr>
            <a:lvl3pPr marL="1170044" indent="-234009" defTabSz="969926">
              <a:defRPr sz="2400" u="sng">
                <a:solidFill>
                  <a:schemeClr val="tx1"/>
                </a:solidFill>
                <a:latin typeface="Times New Roman" panose="02020603050405020304" pitchFamily="18" charset="0"/>
              </a:defRPr>
            </a:lvl3pPr>
            <a:lvl4pPr marL="1638061" indent="-234009" defTabSz="969926">
              <a:defRPr sz="2400" u="sng">
                <a:solidFill>
                  <a:schemeClr val="tx1"/>
                </a:solidFill>
                <a:latin typeface="Times New Roman" panose="02020603050405020304" pitchFamily="18" charset="0"/>
              </a:defRPr>
            </a:lvl4pPr>
            <a:lvl5pPr marL="2106078" indent="-234009" defTabSz="969926">
              <a:defRPr sz="2400" u="sng">
                <a:solidFill>
                  <a:schemeClr val="tx1"/>
                </a:solidFill>
                <a:latin typeface="Times New Roman" panose="02020603050405020304" pitchFamily="18" charset="0"/>
              </a:defRPr>
            </a:lvl5pPr>
            <a:lvl6pPr marL="2570868" indent="-234009" defTabSz="969926" eaLnBrk="0" fontAlgn="base" hangingPunct="0">
              <a:spcBef>
                <a:spcPct val="0"/>
              </a:spcBef>
              <a:spcAft>
                <a:spcPct val="0"/>
              </a:spcAft>
              <a:defRPr sz="2400" u="sng">
                <a:solidFill>
                  <a:schemeClr val="tx1"/>
                </a:solidFill>
                <a:latin typeface="Times New Roman" panose="02020603050405020304" pitchFamily="18" charset="0"/>
              </a:defRPr>
            </a:lvl6pPr>
            <a:lvl7pPr marL="3035657" indent="-234009" defTabSz="969926" eaLnBrk="0" fontAlgn="base" hangingPunct="0">
              <a:spcBef>
                <a:spcPct val="0"/>
              </a:spcBef>
              <a:spcAft>
                <a:spcPct val="0"/>
              </a:spcAft>
              <a:defRPr sz="2400" u="sng">
                <a:solidFill>
                  <a:schemeClr val="tx1"/>
                </a:solidFill>
                <a:latin typeface="Times New Roman" panose="02020603050405020304" pitchFamily="18" charset="0"/>
              </a:defRPr>
            </a:lvl7pPr>
            <a:lvl8pPr marL="3500447" indent="-234009" defTabSz="969926" eaLnBrk="0" fontAlgn="base" hangingPunct="0">
              <a:spcBef>
                <a:spcPct val="0"/>
              </a:spcBef>
              <a:spcAft>
                <a:spcPct val="0"/>
              </a:spcAft>
              <a:defRPr sz="2400" u="sng">
                <a:solidFill>
                  <a:schemeClr val="tx1"/>
                </a:solidFill>
                <a:latin typeface="Times New Roman" panose="02020603050405020304" pitchFamily="18" charset="0"/>
              </a:defRPr>
            </a:lvl8pPr>
            <a:lvl9pPr marL="3965236" indent="-234009" defTabSz="969926" eaLnBrk="0" fontAlgn="base" hangingPunct="0">
              <a:spcBef>
                <a:spcPct val="0"/>
              </a:spcBef>
              <a:spcAft>
                <a:spcPct val="0"/>
              </a:spcAft>
              <a:defRPr sz="2400" u="sng">
                <a:solidFill>
                  <a:schemeClr val="tx1"/>
                </a:solidFill>
                <a:latin typeface="Times New Roman" panose="02020603050405020304" pitchFamily="18" charset="0"/>
              </a:defRPr>
            </a:lvl9pPr>
          </a:lstStyle>
          <a:p>
            <a:fld id="{B2F0DCC3-107F-4062-8EA8-D8F23BE09953}" type="slidenum">
              <a:rPr lang="en-US" altLang="en-US" sz="1200" u="none"/>
              <a:pPr/>
              <a:t>72</a:t>
            </a:fld>
            <a:endParaRPr lang="en-US" altLang="en-US" sz="1200" u="none"/>
          </a:p>
        </p:txBody>
      </p:sp>
      <p:sp>
        <p:nvSpPr>
          <p:cNvPr id="51203" name="Rectangle 3074"/>
          <p:cNvSpPr>
            <a:spLocks noGrp="1" noRot="1" noChangeAspect="1" noChangeArrowheads="1" noTextEdit="1"/>
          </p:cNvSpPr>
          <p:nvPr>
            <p:ph type="sldImg"/>
          </p:nvPr>
        </p:nvSpPr>
        <p:spPr>
          <a:xfrm>
            <a:off x="823913" y="466725"/>
            <a:ext cx="5597525" cy="3148013"/>
          </a:xfrm>
          <a:ln/>
        </p:spPr>
      </p:sp>
      <p:sp>
        <p:nvSpPr>
          <p:cNvPr id="51204" name="Rectangle 3075"/>
          <p:cNvSpPr>
            <a:spLocks noGrp="1" noChangeArrowheads="1"/>
          </p:cNvSpPr>
          <p:nvPr>
            <p:ph type="body" idx="1"/>
          </p:nvPr>
        </p:nvSpPr>
        <p:spPr>
          <a:xfrm>
            <a:off x="467284" y="3787621"/>
            <a:ext cx="6102174" cy="424052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9579">
              <a:spcBef>
                <a:spcPct val="0"/>
              </a:spcBef>
              <a:spcAft>
                <a:spcPts val="610"/>
              </a:spcAft>
              <a:defRPr/>
            </a:pPr>
            <a:r>
              <a:rPr lang="en-US" dirty="0"/>
              <a:t>Bottom-up: is the most accurate technique used to estimate cost and duration for individual work with the lowest level of detail. </a:t>
            </a:r>
          </a:p>
          <a:p>
            <a:pPr defTabSz="929579">
              <a:spcBef>
                <a:spcPct val="0"/>
              </a:spcBef>
              <a:spcAft>
                <a:spcPts val="610"/>
              </a:spcAft>
              <a:defRPr/>
            </a:pPr>
            <a:r>
              <a:rPr lang="en-US" dirty="0"/>
              <a:t>Use this method when you can determine a realistic cost, duration, and any risk for the project from a well-defined SOW. This method requires more experience but the most accurate. Cost detail include estimated labor-hours per task, labor-hour cost for professional and non-professional classifications, </a:t>
            </a:r>
            <a:r>
              <a:rPr lang="en-US" dirty="0" err="1"/>
              <a:t>subconsultant</a:t>
            </a:r>
            <a:r>
              <a:rPr lang="en-US" dirty="0"/>
              <a:t> costs, other direct costs, and profit. Labor costs in this technique are also broken down into direct labor cost and indirect cost rates. </a:t>
            </a:r>
          </a:p>
          <a:p>
            <a:pPr defTabSz="929579">
              <a:spcBef>
                <a:spcPct val="0"/>
              </a:spcBef>
              <a:spcAft>
                <a:spcPts val="610"/>
              </a:spcAft>
              <a:defRPr/>
            </a:pPr>
            <a:endParaRPr lang="en-US" dirty="0"/>
          </a:p>
          <a:p>
            <a:pPr>
              <a:spcBef>
                <a:spcPct val="0"/>
              </a:spcBef>
              <a:spcAft>
                <a:spcPts val="610"/>
              </a:spcAft>
            </a:pPr>
            <a:endParaRPr lang="en-US" altLang="en-US" dirty="0" smtClean="0"/>
          </a:p>
        </p:txBody>
      </p:sp>
    </p:spTree>
    <p:extLst>
      <p:ext uri="{BB962C8B-B14F-4D97-AF65-F5344CB8AC3E}">
        <p14:creationId xmlns:p14="http://schemas.microsoft.com/office/powerpoint/2010/main" val="3122532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9926">
              <a:defRPr sz="2400" u="sng">
                <a:solidFill>
                  <a:schemeClr val="tx1"/>
                </a:solidFill>
                <a:latin typeface="Times New Roman" panose="02020603050405020304" pitchFamily="18" charset="0"/>
              </a:defRPr>
            </a:lvl1pPr>
            <a:lvl2pPr marL="760125" indent="-292108" defTabSz="969926">
              <a:defRPr sz="2400" u="sng">
                <a:solidFill>
                  <a:schemeClr val="tx1"/>
                </a:solidFill>
                <a:latin typeface="Times New Roman" panose="02020603050405020304" pitchFamily="18" charset="0"/>
              </a:defRPr>
            </a:lvl2pPr>
            <a:lvl3pPr marL="1170044" indent="-234009" defTabSz="969926">
              <a:defRPr sz="2400" u="sng">
                <a:solidFill>
                  <a:schemeClr val="tx1"/>
                </a:solidFill>
                <a:latin typeface="Times New Roman" panose="02020603050405020304" pitchFamily="18" charset="0"/>
              </a:defRPr>
            </a:lvl3pPr>
            <a:lvl4pPr marL="1638061" indent="-234009" defTabSz="969926">
              <a:defRPr sz="2400" u="sng">
                <a:solidFill>
                  <a:schemeClr val="tx1"/>
                </a:solidFill>
                <a:latin typeface="Times New Roman" panose="02020603050405020304" pitchFamily="18" charset="0"/>
              </a:defRPr>
            </a:lvl4pPr>
            <a:lvl5pPr marL="2106078" indent="-234009" defTabSz="969926">
              <a:defRPr sz="2400" u="sng">
                <a:solidFill>
                  <a:schemeClr val="tx1"/>
                </a:solidFill>
                <a:latin typeface="Times New Roman" panose="02020603050405020304" pitchFamily="18" charset="0"/>
              </a:defRPr>
            </a:lvl5pPr>
            <a:lvl6pPr marL="2570868" indent="-234009" defTabSz="969926" eaLnBrk="0" fontAlgn="base" hangingPunct="0">
              <a:spcBef>
                <a:spcPct val="0"/>
              </a:spcBef>
              <a:spcAft>
                <a:spcPct val="0"/>
              </a:spcAft>
              <a:defRPr sz="2400" u="sng">
                <a:solidFill>
                  <a:schemeClr val="tx1"/>
                </a:solidFill>
                <a:latin typeface="Times New Roman" panose="02020603050405020304" pitchFamily="18" charset="0"/>
              </a:defRPr>
            </a:lvl6pPr>
            <a:lvl7pPr marL="3035657" indent="-234009" defTabSz="969926" eaLnBrk="0" fontAlgn="base" hangingPunct="0">
              <a:spcBef>
                <a:spcPct val="0"/>
              </a:spcBef>
              <a:spcAft>
                <a:spcPct val="0"/>
              </a:spcAft>
              <a:defRPr sz="2400" u="sng">
                <a:solidFill>
                  <a:schemeClr val="tx1"/>
                </a:solidFill>
                <a:latin typeface="Times New Roman" panose="02020603050405020304" pitchFamily="18" charset="0"/>
              </a:defRPr>
            </a:lvl7pPr>
            <a:lvl8pPr marL="3500447" indent="-234009" defTabSz="969926" eaLnBrk="0" fontAlgn="base" hangingPunct="0">
              <a:spcBef>
                <a:spcPct val="0"/>
              </a:spcBef>
              <a:spcAft>
                <a:spcPct val="0"/>
              </a:spcAft>
              <a:defRPr sz="2400" u="sng">
                <a:solidFill>
                  <a:schemeClr val="tx1"/>
                </a:solidFill>
                <a:latin typeface="Times New Roman" panose="02020603050405020304" pitchFamily="18" charset="0"/>
              </a:defRPr>
            </a:lvl8pPr>
            <a:lvl9pPr marL="3965236" indent="-234009" defTabSz="969926" eaLnBrk="0" fontAlgn="base" hangingPunct="0">
              <a:spcBef>
                <a:spcPct val="0"/>
              </a:spcBef>
              <a:spcAft>
                <a:spcPct val="0"/>
              </a:spcAft>
              <a:defRPr sz="2400" u="sng">
                <a:solidFill>
                  <a:schemeClr val="tx1"/>
                </a:solidFill>
                <a:latin typeface="Times New Roman" panose="02020603050405020304" pitchFamily="18" charset="0"/>
              </a:defRPr>
            </a:lvl9pPr>
          </a:lstStyle>
          <a:p>
            <a:fld id="{78000DC8-9BCA-4A6B-928B-6D6BFD1B505F}" type="slidenum">
              <a:rPr lang="en-US" altLang="en-US" sz="1200" u="none"/>
              <a:pPr/>
              <a:t>8</a:t>
            </a:fld>
            <a:endParaRPr lang="en-US" altLang="en-US" sz="1200" u="none"/>
          </a:p>
        </p:txBody>
      </p:sp>
      <p:sp>
        <p:nvSpPr>
          <p:cNvPr id="20483" name="Rectangle 2"/>
          <p:cNvSpPr>
            <a:spLocks noGrp="1" noRot="1" noChangeAspect="1" noChangeArrowheads="1" noTextEdit="1"/>
          </p:cNvSpPr>
          <p:nvPr>
            <p:ph type="sldImg"/>
          </p:nvPr>
        </p:nvSpPr>
        <p:spPr>
          <a:xfrm>
            <a:off x="730250" y="374650"/>
            <a:ext cx="5741988" cy="3230563"/>
          </a:xfrm>
          <a:ln/>
        </p:spPr>
      </p:sp>
      <p:sp>
        <p:nvSpPr>
          <p:cNvPr id="8196" name="Rectangle 3"/>
          <p:cNvSpPr>
            <a:spLocks noGrp="1" noChangeArrowheads="1"/>
          </p:cNvSpPr>
          <p:nvPr>
            <p:ph type="body" idx="1"/>
          </p:nvPr>
        </p:nvSpPr>
        <p:spPr>
          <a:xfrm>
            <a:off x="467284" y="3787620"/>
            <a:ext cx="6179785" cy="4938413"/>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spcAft>
                <a:spcPts val="614"/>
              </a:spcAft>
              <a:defRPr/>
            </a:pPr>
            <a:r>
              <a:rPr lang="en-US" altLang="en-US" b="1" dirty="0" smtClean="0"/>
              <a:t>Trainer Notes:</a:t>
            </a:r>
          </a:p>
          <a:p>
            <a:pPr>
              <a:spcBef>
                <a:spcPct val="0"/>
              </a:spcBef>
              <a:spcAft>
                <a:spcPts val="614"/>
              </a:spcAft>
              <a:defRPr/>
            </a:pPr>
            <a:endParaRPr lang="en-US" altLang="en-US" dirty="0" smtClean="0"/>
          </a:p>
          <a:p>
            <a:pPr>
              <a:spcBef>
                <a:spcPct val="0"/>
              </a:spcBef>
              <a:spcAft>
                <a:spcPts val="614"/>
              </a:spcAft>
              <a:defRPr/>
            </a:pPr>
            <a:r>
              <a:rPr lang="en-US" altLang="en-US" dirty="0" smtClean="0"/>
              <a:t>The agenda for this training starts with an introduction which includes defining A&amp;E contracts, its purpose, and its regulatory references, and then we begin to discuss the procurement process itself, by learning the step by step activities and the roles and responsibilities .</a:t>
            </a:r>
          </a:p>
          <a:p>
            <a:pPr>
              <a:spcBef>
                <a:spcPct val="0"/>
              </a:spcBef>
              <a:spcAft>
                <a:spcPts val="614"/>
              </a:spcAft>
              <a:defRPr/>
            </a:pPr>
            <a:endParaRPr lang="en-US" altLang="en-US" dirty="0" smtClean="0"/>
          </a:p>
          <a:p>
            <a:pPr>
              <a:spcBef>
                <a:spcPct val="0"/>
              </a:spcBef>
              <a:spcAft>
                <a:spcPts val="614"/>
              </a:spcAft>
              <a:defRPr/>
            </a:pPr>
            <a:r>
              <a:rPr lang="en-US" altLang="en-US" dirty="0" smtClean="0"/>
              <a:t>The procurement process is defined in five phases, starting by planning for A&amp;E contracts, followed by solicitation and advertisement phase, then evaluation and selection phase, and then contract negotiations phase, which includes contract audits and, finally, contract execution.</a:t>
            </a:r>
          </a:p>
          <a:p>
            <a:pPr>
              <a:spcBef>
                <a:spcPct val="0"/>
              </a:spcBef>
              <a:spcAft>
                <a:spcPts val="614"/>
              </a:spcAft>
              <a:defRPr/>
            </a:pPr>
            <a:endParaRPr lang="en-US" altLang="en-US" dirty="0" smtClean="0"/>
          </a:p>
          <a:p>
            <a:pPr>
              <a:spcBef>
                <a:spcPct val="0"/>
              </a:spcBef>
              <a:spcAft>
                <a:spcPts val="614"/>
              </a:spcAft>
              <a:defRPr/>
            </a:pPr>
            <a:r>
              <a:rPr lang="en-US" altLang="en-US" dirty="0" smtClean="0"/>
              <a:t>After the five procurement phases, I’ll address other considerations.</a:t>
            </a:r>
          </a:p>
          <a:p>
            <a:pPr>
              <a:spcBef>
                <a:spcPct val="0"/>
              </a:spcBef>
              <a:spcAft>
                <a:spcPts val="614"/>
              </a:spcAft>
              <a:defRPr/>
            </a:pPr>
            <a:endParaRPr lang="en-US" altLang="en-US" dirty="0" smtClean="0"/>
          </a:p>
          <a:p>
            <a:pPr marL="173606" indent="-173606">
              <a:spcAft>
                <a:spcPts val="608"/>
              </a:spcAft>
              <a:buFont typeface="Arial" panose="020B0604020202020204" pitchFamily="34" charset="0"/>
              <a:buChar char="•"/>
              <a:defRPr/>
            </a:pPr>
            <a:r>
              <a:rPr lang="en-US" altLang="en-US" dirty="0" smtClean="0"/>
              <a:t>Review schedule for the day – you will have two 15-minute breaks and an hour lunch.  We’re scheduled to conclude by 4:30.</a:t>
            </a:r>
          </a:p>
          <a:p>
            <a:pPr marL="173606" indent="-173606">
              <a:spcAft>
                <a:spcPts val="608"/>
              </a:spcAft>
              <a:buFont typeface="Arial" panose="020B0604020202020204" pitchFamily="34" charset="0"/>
              <a:buChar char="•"/>
              <a:defRPr/>
            </a:pPr>
            <a:r>
              <a:rPr lang="en-US" altLang="en-US" dirty="0" smtClean="0"/>
              <a:t>As you can see, we have a full agenda.  I will try to take as many questions as possible throughout the training.  But if time does not permit, you can certainly call me offline.</a:t>
            </a:r>
          </a:p>
          <a:p>
            <a:pPr>
              <a:spcAft>
                <a:spcPts val="608"/>
              </a:spcAft>
              <a:defRPr/>
            </a:pPr>
            <a:endParaRPr lang="en-US" altLang="en-US" dirty="0" smtClean="0"/>
          </a:p>
          <a:p>
            <a:pPr marL="173606" indent="-173606">
              <a:spcAft>
                <a:spcPts val="608"/>
              </a:spcAft>
              <a:buFont typeface="Arial" panose="020B0604020202020204" pitchFamily="34" charset="0"/>
              <a:buChar char="•"/>
              <a:defRPr/>
            </a:pPr>
            <a:r>
              <a:rPr lang="en-US" altLang="en-US" b="1" dirty="0" smtClean="0">
                <a:solidFill>
                  <a:srgbClr val="FF0000"/>
                </a:solidFill>
              </a:rPr>
              <a:t>Review binder content – briefly point out the various tabs and handouts.</a:t>
            </a:r>
          </a:p>
          <a:p>
            <a:pPr>
              <a:spcBef>
                <a:spcPct val="0"/>
              </a:spcBef>
              <a:spcAft>
                <a:spcPts val="614"/>
              </a:spcAft>
              <a:defRPr/>
            </a:pPr>
            <a:endParaRPr lang="en-US" altLang="en-US" dirty="0" smtClean="0"/>
          </a:p>
          <a:p>
            <a:pPr>
              <a:spcBef>
                <a:spcPct val="0"/>
              </a:spcBef>
              <a:spcAft>
                <a:spcPts val="614"/>
              </a:spcAft>
              <a:defRPr/>
            </a:pPr>
            <a:r>
              <a:rPr lang="en-US" altLang="en-US" b="1" dirty="0" smtClean="0"/>
              <a:t>CLICK to next page</a:t>
            </a:r>
          </a:p>
          <a:p>
            <a:pPr>
              <a:spcBef>
                <a:spcPct val="0"/>
              </a:spcBef>
              <a:spcAft>
                <a:spcPts val="614"/>
              </a:spcAft>
              <a:defRPr/>
            </a:pPr>
            <a:endParaRPr lang="en-US" altLang="en-US" dirty="0" smtClean="0"/>
          </a:p>
        </p:txBody>
      </p:sp>
    </p:spTree>
    <p:extLst>
      <p:ext uri="{BB962C8B-B14F-4D97-AF65-F5344CB8AC3E}">
        <p14:creationId xmlns:p14="http://schemas.microsoft.com/office/powerpoint/2010/main" val="370333548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6381">
              <a:defRPr sz="2400" u="sng">
                <a:solidFill>
                  <a:schemeClr val="tx1"/>
                </a:solidFill>
                <a:latin typeface="Times New Roman" panose="02020603050405020304" pitchFamily="18" charset="0"/>
              </a:defRPr>
            </a:lvl1pPr>
            <a:lvl2pPr marL="764966" indent="-293721" defTabSz="976381">
              <a:defRPr sz="2400" u="sng">
                <a:solidFill>
                  <a:schemeClr val="tx1"/>
                </a:solidFill>
                <a:latin typeface="Times New Roman" panose="02020603050405020304" pitchFamily="18" charset="0"/>
              </a:defRPr>
            </a:lvl2pPr>
            <a:lvl3pPr marL="1178112" indent="-235622" defTabSz="976381">
              <a:defRPr sz="2400" u="sng">
                <a:solidFill>
                  <a:schemeClr val="tx1"/>
                </a:solidFill>
                <a:latin typeface="Times New Roman" panose="02020603050405020304" pitchFamily="18" charset="0"/>
              </a:defRPr>
            </a:lvl3pPr>
            <a:lvl4pPr marL="1649357" indent="-235622" defTabSz="976381">
              <a:defRPr sz="2400" u="sng">
                <a:solidFill>
                  <a:schemeClr val="tx1"/>
                </a:solidFill>
                <a:latin typeface="Times New Roman" panose="02020603050405020304" pitchFamily="18" charset="0"/>
              </a:defRPr>
            </a:lvl4pPr>
            <a:lvl5pPr marL="2120602" indent="-235622" defTabSz="976381">
              <a:defRPr sz="2400" u="sng">
                <a:solidFill>
                  <a:schemeClr val="tx1"/>
                </a:solidFill>
                <a:latin typeface="Times New Roman" panose="02020603050405020304" pitchFamily="18" charset="0"/>
              </a:defRPr>
            </a:lvl5pPr>
            <a:lvl6pPr marL="2585392" indent="-235622" defTabSz="976381" eaLnBrk="0" fontAlgn="base" hangingPunct="0">
              <a:spcBef>
                <a:spcPct val="0"/>
              </a:spcBef>
              <a:spcAft>
                <a:spcPct val="0"/>
              </a:spcAft>
              <a:defRPr sz="2400" u="sng">
                <a:solidFill>
                  <a:schemeClr val="tx1"/>
                </a:solidFill>
                <a:latin typeface="Times New Roman" panose="02020603050405020304" pitchFamily="18" charset="0"/>
              </a:defRPr>
            </a:lvl6pPr>
            <a:lvl7pPr marL="3050181" indent="-235622" defTabSz="976381" eaLnBrk="0" fontAlgn="base" hangingPunct="0">
              <a:spcBef>
                <a:spcPct val="0"/>
              </a:spcBef>
              <a:spcAft>
                <a:spcPct val="0"/>
              </a:spcAft>
              <a:defRPr sz="2400" u="sng">
                <a:solidFill>
                  <a:schemeClr val="tx1"/>
                </a:solidFill>
                <a:latin typeface="Times New Roman" panose="02020603050405020304" pitchFamily="18" charset="0"/>
              </a:defRPr>
            </a:lvl7pPr>
            <a:lvl8pPr marL="3514971" indent="-235622" defTabSz="976381" eaLnBrk="0" fontAlgn="base" hangingPunct="0">
              <a:spcBef>
                <a:spcPct val="0"/>
              </a:spcBef>
              <a:spcAft>
                <a:spcPct val="0"/>
              </a:spcAft>
              <a:defRPr sz="2400" u="sng">
                <a:solidFill>
                  <a:schemeClr val="tx1"/>
                </a:solidFill>
                <a:latin typeface="Times New Roman" panose="02020603050405020304" pitchFamily="18" charset="0"/>
              </a:defRPr>
            </a:lvl8pPr>
            <a:lvl9pPr marL="3979760" indent="-235622" defTabSz="976381" eaLnBrk="0" fontAlgn="base" hangingPunct="0">
              <a:spcBef>
                <a:spcPct val="0"/>
              </a:spcBef>
              <a:spcAft>
                <a:spcPct val="0"/>
              </a:spcAft>
              <a:defRPr sz="2400" u="sng">
                <a:solidFill>
                  <a:schemeClr val="tx1"/>
                </a:solidFill>
                <a:latin typeface="Times New Roman" panose="02020603050405020304" pitchFamily="18" charset="0"/>
              </a:defRPr>
            </a:lvl9pPr>
          </a:lstStyle>
          <a:p>
            <a:fld id="{83F9C2C7-46C2-42BE-9E7A-BEC43337AB41}" type="slidenum">
              <a:rPr lang="en-US" altLang="en-US" sz="1200" u="none">
                <a:solidFill>
                  <a:srgbClr val="000000"/>
                </a:solidFill>
              </a:rPr>
              <a:pPr/>
              <a:t>73</a:t>
            </a:fld>
            <a:endParaRPr lang="en-US" altLang="en-US" sz="1200" u="none">
              <a:solidFill>
                <a:srgbClr val="000000"/>
              </a:solidFill>
            </a:endParaRPr>
          </a:p>
        </p:txBody>
      </p:sp>
      <p:sp>
        <p:nvSpPr>
          <p:cNvPr id="34819" name="Rectangle 3074"/>
          <p:cNvSpPr>
            <a:spLocks noGrp="1" noRot="1" noChangeAspect="1" noChangeArrowheads="1" noTextEdit="1"/>
          </p:cNvSpPr>
          <p:nvPr>
            <p:ph type="sldImg"/>
          </p:nvPr>
        </p:nvSpPr>
        <p:spPr>
          <a:xfrm>
            <a:off x="747713" y="395288"/>
            <a:ext cx="5819775" cy="3273425"/>
          </a:xfrm>
          <a:ln/>
        </p:spPr>
      </p:sp>
      <p:sp>
        <p:nvSpPr>
          <p:cNvPr id="34820" name="Rectangle 3075"/>
          <p:cNvSpPr>
            <a:spLocks noGrp="1" noChangeArrowheads="1"/>
          </p:cNvSpPr>
          <p:nvPr>
            <p:ph type="body" idx="1"/>
          </p:nvPr>
        </p:nvSpPr>
        <p:spPr>
          <a:xfrm>
            <a:off x="470518" y="3813409"/>
            <a:ext cx="6225058" cy="426953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spcAft>
                <a:spcPts val="610"/>
              </a:spcAft>
            </a:pPr>
            <a:endParaRPr lang="en-US" altLang="en-US" dirty="0" smtClean="0"/>
          </a:p>
        </p:txBody>
      </p:sp>
    </p:spTree>
    <p:extLst>
      <p:ext uri="{BB962C8B-B14F-4D97-AF65-F5344CB8AC3E}">
        <p14:creationId xmlns:p14="http://schemas.microsoft.com/office/powerpoint/2010/main" val="298803439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8188" y="1179513"/>
            <a:ext cx="5662612" cy="31845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9754D3-2511-4337-B4F8-F89491292C9E}" type="slidenum">
              <a:rPr lang="en-US" smtClean="0"/>
              <a:t>74</a:t>
            </a:fld>
            <a:endParaRPr lang="en-US"/>
          </a:p>
        </p:txBody>
      </p:sp>
    </p:spTree>
    <p:extLst>
      <p:ext uri="{BB962C8B-B14F-4D97-AF65-F5344CB8AC3E}">
        <p14:creationId xmlns:p14="http://schemas.microsoft.com/office/powerpoint/2010/main" val="102271083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xfrm>
            <a:off x="695325" y="398463"/>
            <a:ext cx="5745163" cy="3232150"/>
          </a:xfrm>
          <a:ln/>
        </p:spPr>
      </p:sp>
      <p:sp>
        <p:nvSpPr>
          <p:cNvPr id="59395" name="Notes Placeholder 2"/>
          <p:cNvSpPr>
            <a:spLocks noGrp="1"/>
          </p:cNvSpPr>
          <p:nvPr>
            <p:ph type="body" idx="1"/>
          </p:nvPr>
        </p:nvSpPr>
        <p:spPr>
          <a:xfrm>
            <a:off x="467285" y="3787620"/>
            <a:ext cx="6173317" cy="49384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defRPr/>
            </a:pPr>
            <a:r>
              <a:rPr lang="en-US" altLang="en-US" b="1" dirty="0" smtClean="0"/>
              <a:t>What</a:t>
            </a:r>
            <a:r>
              <a:rPr lang="en-US" altLang="en-US" b="1" smtClean="0"/>
              <a:t>:</a:t>
            </a:r>
            <a:r>
              <a:rPr lang="en-US" altLang="en-US" smtClean="0"/>
              <a:t> is </a:t>
            </a:r>
            <a:r>
              <a:rPr lang="en-US" altLang="en-US" dirty="0" smtClean="0"/>
              <a:t>review and evaluation of separate cost elements (i.e. direct salary/wage rates, profit/fee, ODC, and ICRs) to verify the costs and estimate methods used are fair, reasonable, and in compliant with Federal/State cost principles. </a:t>
            </a:r>
          </a:p>
          <a:p>
            <a:pPr algn="just">
              <a:defRPr/>
            </a:pPr>
            <a:r>
              <a:rPr lang="en-US" altLang="en-US" dirty="0" smtClean="0"/>
              <a:t>e.g.: Verify direct cost in cost proposal to actual costs of labor of similar projects, products, or services which have been done in the past.</a:t>
            </a:r>
          </a:p>
          <a:p>
            <a:pPr>
              <a:spcBef>
                <a:spcPct val="0"/>
              </a:spcBef>
              <a:spcAft>
                <a:spcPts val="610"/>
              </a:spcAft>
            </a:pPr>
            <a:r>
              <a:rPr lang="en-US" altLang="en-US" dirty="0" smtClean="0"/>
              <a:t/>
            </a:r>
            <a:br>
              <a:rPr lang="en-US" altLang="en-US" dirty="0" smtClean="0"/>
            </a:br>
            <a:r>
              <a:rPr lang="en-US" altLang="en-US" b="1" dirty="0" smtClean="0"/>
              <a:t>When: </a:t>
            </a:r>
            <a:r>
              <a:rPr lang="en-US" altLang="en-US" b="0" dirty="0" smtClean="0"/>
              <a:t>Before</a:t>
            </a:r>
            <a:r>
              <a:rPr lang="en-US" altLang="en-US" b="0" baseline="0" dirty="0" smtClean="0"/>
              <a:t> negotiation and after receiving cost proposal</a:t>
            </a:r>
          </a:p>
          <a:p>
            <a:pPr>
              <a:spcBef>
                <a:spcPct val="0"/>
              </a:spcBef>
              <a:spcAft>
                <a:spcPts val="610"/>
              </a:spcAft>
            </a:pPr>
            <a:endParaRPr lang="en-US" altLang="en-US" b="0" baseline="0" dirty="0" smtClean="0"/>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9926">
              <a:defRPr sz="2400" u="sng">
                <a:solidFill>
                  <a:schemeClr val="tx1"/>
                </a:solidFill>
                <a:latin typeface="Times New Roman" panose="02020603050405020304" pitchFamily="18" charset="0"/>
              </a:defRPr>
            </a:lvl1pPr>
            <a:lvl2pPr marL="760125" indent="-292108" defTabSz="969926">
              <a:defRPr sz="2400" u="sng">
                <a:solidFill>
                  <a:schemeClr val="tx1"/>
                </a:solidFill>
                <a:latin typeface="Times New Roman" panose="02020603050405020304" pitchFamily="18" charset="0"/>
              </a:defRPr>
            </a:lvl2pPr>
            <a:lvl3pPr marL="1170044" indent="-234009" defTabSz="969926">
              <a:defRPr sz="2400" u="sng">
                <a:solidFill>
                  <a:schemeClr val="tx1"/>
                </a:solidFill>
                <a:latin typeface="Times New Roman" panose="02020603050405020304" pitchFamily="18" charset="0"/>
              </a:defRPr>
            </a:lvl3pPr>
            <a:lvl4pPr marL="1638061" indent="-234009" defTabSz="969926">
              <a:defRPr sz="2400" u="sng">
                <a:solidFill>
                  <a:schemeClr val="tx1"/>
                </a:solidFill>
                <a:latin typeface="Times New Roman" panose="02020603050405020304" pitchFamily="18" charset="0"/>
              </a:defRPr>
            </a:lvl4pPr>
            <a:lvl5pPr marL="2106078" indent="-234009" defTabSz="969926">
              <a:defRPr sz="2400" u="sng">
                <a:solidFill>
                  <a:schemeClr val="tx1"/>
                </a:solidFill>
                <a:latin typeface="Times New Roman" panose="02020603050405020304" pitchFamily="18" charset="0"/>
              </a:defRPr>
            </a:lvl5pPr>
            <a:lvl6pPr marL="2570868" indent="-234009" defTabSz="969926" eaLnBrk="0" fontAlgn="base" hangingPunct="0">
              <a:spcBef>
                <a:spcPct val="0"/>
              </a:spcBef>
              <a:spcAft>
                <a:spcPct val="0"/>
              </a:spcAft>
              <a:defRPr sz="2400" u="sng">
                <a:solidFill>
                  <a:schemeClr val="tx1"/>
                </a:solidFill>
                <a:latin typeface="Times New Roman" panose="02020603050405020304" pitchFamily="18" charset="0"/>
              </a:defRPr>
            </a:lvl6pPr>
            <a:lvl7pPr marL="3035657" indent="-234009" defTabSz="969926" eaLnBrk="0" fontAlgn="base" hangingPunct="0">
              <a:spcBef>
                <a:spcPct val="0"/>
              </a:spcBef>
              <a:spcAft>
                <a:spcPct val="0"/>
              </a:spcAft>
              <a:defRPr sz="2400" u="sng">
                <a:solidFill>
                  <a:schemeClr val="tx1"/>
                </a:solidFill>
                <a:latin typeface="Times New Roman" panose="02020603050405020304" pitchFamily="18" charset="0"/>
              </a:defRPr>
            </a:lvl7pPr>
            <a:lvl8pPr marL="3500447" indent="-234009" defTabSz="969926" eaLnBrk="0" fontAlgn="base" hangingPunct="0">
              <a:spcBef>
                <a:spcPct val="0"/>
              </a:spcBef>
              <a:spcAft>
                <a:spcPct val="0"/>
              </a:spcAft>
              <a:defRPr sz="2400" u="sng">
                <a:solidFill>
                  <a:schemeClr val="tx1"/>
                </a:solidFill>
                <a:latin typeface="Times New Roman" panose="02020603050405020304" pitchFamily="18" charset="0"/>
              </a:defRPr>
            </a:lvl8pPr>
            <a:lvl9pPr marL="3965236" indent="-234009" defTabSz="969926" eaLnBrk="0" fontAlgn="base" hangingPunct="0">
              <a:spcBef>
                <a:spcPct val="0"/>
              </a:spcBef>
              <a:spcAft>
                <a:spcPct val="0"/>
              </a:spcAft>
              <a:defRPr sz="2400" u="sng">
                <a:solidFill>
                  <a:schemeClr val="tx1"/>
                </a:solidFill>
                <a:latin typeface="Times New Roman" panose="02020603050405020304" pitchFamily="18" charset="0"/>
              </a:defRPr>
            </a:lvl9pPr>
          </a:lstStyle>
          <a:p>
            <a:fld id="{50169786-9C28-4912-9ECE-1D1537275689}" type="slidenum">
              <a:rPr lang="en-US" altLang="en-US" sz="1200" u="none"/>
              <a:pPr/>
              <a:t>75</a:t>
            </a:fld>
            <a:endParaRPr lang="en-US" altLang="en-US" sz="1200" u="none"/>
          </a:p>
        </p:txBody>
      </p:sp>
    </p:spTree>
    <p:extLst>
      <p:ext uri="{BB962C8B-B14F-4D97-AF65-F5344CB8AC3E}">
        <p14:creationId xmlns:p14="http://schemas.microsoft.com/office/powerpoint/2010/main" val="111429641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8188" y="1179513"/>
            <a:ext cx="5662612" cy="31845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9754D3-2511-4337-B4F8-F89491292C9E}" type="slidenum">
              <a:rPr lang="en-US" smtClean="0"/>
              <a:t>76</a:t>
            </a:fld>
            <a:endParaRPr lang="en-US"/>
          </a:p>
        </p:txBody>
      </p:sp>
    </p:spTree>
    <p:extLst>
      <p:ext uri="{BB962C8B-B14F-4D97-AF65-F5344CB8AC3E}">
        <p14:creationId xmlns:p14="http://schemas.microsoft.com/office/powerpoint/2010/main" val="20024298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xfrm>
            <a:off x="695325" y="398463"/>
            <a:ext cx="5745163" cy="3232150"/>
          </a:xfrm>
          <a:ln/>
        </p:spPr>
      </p:sp>
      <p:sp>
        <p:nvSpPr>
          <p:cNvPr id="59395" name="Notes Placeholder 2"/>
          <p:cNvSpPr>
            <a:spLocks noGrp="1"/>
          </p:cNvSpPr>
          <p:nvPr>
            <p:ph type="body" idx="1"/>
          </p:nvPr>
        </p:nvSpPr>
        <p:spPr>
          <a:xfrm>
            <a:off x="467285" y="3787620"/>
            <a:ext cx="6173317" cy="49384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defRPr/>
            </a:pPr>
            <a:r>
              <a:rPr lang="en-US" altLang="en-US" b="1" dirty="0" smtClean="0"/>
              <a:t>What:</a:t>
            </a:r>
            <a:r>
              <a:rPr lang="en-US" altLang="en-US" dirty="0" smtClean="0"/>
              <a:t> is to review and evaluation of separate cost elements (i.e. direct salary/wage rates, profit/fee, ODC, and ICRs) to verify the costs and estimate methods used are fair, reasonable, and in compliant with Federal/State cost principles. </a:t>
            </a:r>
          </a:p>
          <a:p>
            <a:pPr algn="just">
              <a:defRPr/>
            </a:pPr>
            <a:r>
              <a:rPr lang="en-US" altLang="en-US" dirty="0" smtClean="0"/>
              <a:t>e.g.: Verify direct cost in cost proposal to actual costs of labor of similar projects, products, or services which have been done in the past.</a:t>
            </a:r>
          </a:p>
          <a:p>
            <a:pPr>
              <a:spcBef>
                <a:spcPct val="0"/>
              </a:spcBef>
              <a:spcAft>
                <a:spcPts val="610"/>
              </a:spcAft>
            </a:pPr>
            <a:r>
              <a:rPr lang="en-US" altLang="en-US" dirty="0" smtClean="0"/>
              <a:t/>
            </a:r>
            <a:br>
              <a:rPr lang="en-US" altLang="en-US" dirty="0" smtClean="0"/>
            </a:br>
            <a:r>
              <a:rPr lang="en-US" altLang="en-US" b="1" dirty="0" smtClean="0"/>
              <a:t>When: </a:t>
            </a:r>
            <a:r>
              <a:rPr lang="en-US" altLang="en-US" b="0" dirty="0" smtClean="0"/>
              <a:t>Before</a:t>
            </a:r>
            <a:r>
              <a:rPr lang="en-US" altLang="en-US" b="0" baseline="0" dirty="0" smtClean="0"/>
              <a:t> negotiation and after receiving cost proposal</a:t>
            </a:r>
          </a:p>
          <a:p>
            <a:pPr>
              <a:spcBef>
                <a:spcPct val="0"/>
              </a:spcBef>
              <a:spcAft>
                <a:spcPts val="610"/>
              </a:spcAft>
            </a:pPr>
            <a:endParaRPr lang="en-US" altLang="en-US" b="0" baseline="0" dirty="0" smtClean="0"/>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9926">
              <a:defRPr sz="2400" u="sng">
                <a:solidFill>
                  <a:schemeClr val="tx1"/>
                </a:solidFill>
                <a:latin typeface="Times New Roman" panose="02020603050405020304" pitchFamily="18" charset="0"/>
              </a:defRPr>
            </a:lvl1pPr>
            <a:lvl2pPr marL="760125" indent="-292108" defTabSz="969926">
              <a:defRPr sz="2400" u="sng">
                <a:solidFill>
                  <a:schemeClr val="tx1"/>
                </a:solidFill>
                <a:latin typeface="Times New Roman" panose="02020603050405020304" pitchFamily="18" charset="0"/>
              </a:defRPr>
            </a:lvl2pPr>
            <a:lvl3pPr marL="1170044" indent="-234009" defTabSz="969926">
              <a:defRPr sz="2400" u="sng">
                <a:solidFill>
                  <a:schemeClr val="tx1"/>
                </a:solidFill>
                <a:latin typeface="Times New Roman" panose="02020603050405020304" pitchFamily="18" charset="0"/>
              </a:defRPr>
            </a:lvl3pPr>
            <a:lvl4pPr marL="1638061" indent="-234009" defTabSz="969926">
              <a:defRPr sz="2400" u="sng">
                <a:solidFill>
                  <a:schemeClr val="tx1"/>
                </a:solidFill>
                <a:latin typeface="Times New Roman" panose="02020603050405020304" pitchFamily="18" charset="0"/>
              </a:defRPr>
            </a:lvl4pPr>
            <a:lvl5pPr marL="2106078" indent="-234009" defTabSz="969926">
              <a:defRPr sz="2400" u="sng">
                <a:solidFill>
                  <a:schemeClr val="tx1"/>
                </a:solidFill>
                <a:latin typeface="Times New Roman" panose="02020603050405020304" pitchFamily="18" charset="0"/>
              </a:defRPr>
            </a:lvl5pPr>
            <a:lvl6pPr marL="2570868" indent="-234009" defTabSz="969926" eaLnBrk="0" fontAlgn="base" hangingPunct="0">
              <a:spcBef>
                <a:spcPct val="0"/>
              </a:spcBef>
              <a:spcAft>
                <a:spcPct val="0"/>
              </a:spcAft>
              <a:defRPr sz="2400" u="sng">
                <a:solidFill>
                  <a:schemeClr val="tx1"/>
                </a:solidFill>
                <a:latin typeface="Times New Roman" panose="02020603050405020304" pitchFamily="18" charset="0"/>
              </a:defRPr>
            </a:lvl6pPr>
            <a:lvl7pPr marL="3035657" indent="-234009" defTabSz="969926" eaLnBrk="0" fontAlgn="base" hangingPunct="0">
              <a:spcBef>
                <a:spcPct val="0"/>
              </a:spcBef>
              <a:spcAft>
                <a:spcPct val="0"/>
              </a:spcAft>
              <a:defRPr sz="2400" u="sng">
                <a:solidFill>
                  <a:schemeClr val="tx1"/>
                </a:solidFill>
                <a:latin typeface="Times New Roman" panose="02020603050405020304" pitchFamily="18" charset="0"/>
              </a:defRPr>
            </a:lvl7pPr>
            <a:lvl8pPr marL="3500447" indent="-234009" defTabSz="969926" eaLnBrk="0" fontAlgn="base" hangingPunct="0">
              <a:spcBef>
                <a:spcPct val="0"/>
              </a:spcBef>
              <a:spcAft>
                <a:spcPct val="0"/>
              </a:spcAft>
              <a:defRPr sz="2400" u="sng">
                <a:solidFill>
                  <a:schemeClr val="tx1"/>
                </a:solidFill>
                <a:latin typeface="Times New Roman" panose="02020603050405020304" pitchFamily="18" charset="0"/>
              </a:defRPr>
            </a:lvl8pPr>
            <a:lvl9pPr marL="3965236" indent="-234009" defTabSz="969926" eaLnBrk="0" fontAlgn="base" hangingPunct="0">
              <a:spcBef>
                <a:spcPct val="0"/>
              </a:spcBef>
              <a:spcAft>
                <a:spcPct val="0"/>
              </a:spcAft>
              <a:defRPr sz="2400" u="sng">
                <a:solidFill>
                  <a:schemeClr val="tx1"/>
                </a:solidFill>
                <a:latin typeface="Times New Roman" panose="02020603050405020304" pitchFamily="18" charset="0"/>
              </a:defRPr>
            </a:lvl9pPr>
          </a:lstStyle>
          <a:p>
            <a:fld id="{50169786-9C28-4912-9ECE-1D1537275689}" type="slidenum">
              <a:rPr lang="en-US" altLang="en-US" sz="1200" u="none"/>
              <a:pPr/>
              <a:t>77</a:t>
            </a:fld>
            <a:endParaRPr lang="en-US" altLang="en-US" sz="1200" u="none"/>
          </a:p>
        </p:txBody>
      </p:sp>
    </p:spTree>
    <p:extLst>
      <p:ext uri="{BB962C8B-B14F-4D97-AF65-F5344CB8AC3E}">
        <p14:creationId xmlns:p14="http://schemas.microsoft.com/office/powerpoint/2010/main" val="422291492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5450" y="709613"/>
            <a:ext cx="6289675" cy="3538537"/>
          </a:xfrm>
        </p:spPr>
      </p:sp>
      <p:sp>
        <p:nvSpPr>
          <p:cNvPr id="3" name="Notes Placeholder 2"/>
          <p:cNvSpPr>
            <a:spLocks noGrp="1"/>
          </p:cNvSpPr>
          <p:nvPr>
            <p:ph type="body" idx="1"/>
          </p:nvPr>
        </p:nvSpPr>
        <p:spPr/>
        <p:txBody>
          <a:bodyPr/>
          <a:lstStyle/>
          <a:p>
            <a:pPr marL="177597" indent="-177597">
              <a:buFont typeface="Arial" panose="020B0604020202020204" pitchFamily="34" charset="0"/>
              <a:buChar char="•"/>
            </a:pPr>
            <a:r>
              <a:rPr lang="en-US" dirty="0" smtClean="0"/>
              <a:t>How to calculate fee:</a:t>
            </a:r>
          </a:p>
          <a:p>
            <a:pPr marL="634797" lvl="1" indent="-177597">
              <a:buFont typeface="Arial" panose="020B0604020202020204" pitchFamily="34" charset="0"/>
              <a:buChar char="•"/>
            </a:pPr>
            <a:r>
              <a:rPr lang="en-US" dirty="0" smtClean="0"/>
              <a:t>Factor		Weight</a:t>
            </a:r>
          </a:p>
          <a:p>
            <a:pPr marL="1091997" lvl="2" indent="-177597">
              <a:buFont typeface="Arial" panose="020B0604020202020204" pitchFamily="34" charset="0"/>
              <a:buChar char="•"/>
            </a:pPr>
            <a:r>
              <a:rPr lang="en-US" dirty="0" smtClean="0"/>
              <a:t>Contract</a:t>
            </a:r>
            <a:r>
              <a:rPr lang="en-US" baseline="0" dirty="0" smtClean="0"/>
              <a:t> amount	1.5</a:t>
            </a:r>
          </a:p>
          <a:p>
            <a:pPr marL="1091997" lvl="2" indent="-177597">
              <a:buFont typeface="Arial" panose="020B0604020202020204" pitchFamily="34" charset="0"/>
              <a:buChar char="•"/>
            </a:pPr>
            <a:r>
              <a:rPr lang="en-US" baseline="0" dirty="0" smtClean="0"/>
              <a:t>Nature of </a:t>
            </a:r>
            <a:r>
              <a:rPr lang="en-US" baseline="0" dirty="0" err="1" smtClean="0"/>
              <a:t>svcs</a:t>
            </a:r>
            <a:r>
              <a:rPr lang="en-US" baseline="0" dirty="0" smtClean="0"/>
              <a:t>	3.0	</a:t>
            </a:r>
          </a:p>
          <a:p>
            <a:pPr marL="1091997" lvl="2" indent="-177597">
              <a:buFont typeface="Arial" panose="020B0604020202020204" pitchFamily="34" charset="0"/>
              <a:buChar char="•"/>
            </a:pPr>
            <a:r>
              <a:rPr lang="en-US" baseline="0" dirty="0" smtClean="0"/>
              <a:t>Period of performance	1.5</a:t>
            </a:r>
          </a:p>
          <a:p>
            <a:pPr marL="1091997" lvl="2" indent="-177597">
              <a:buFont typeface="Arial" panose="020B0604020202020204" pitchFamily="34" charset="0"/>
              <a:buChar char="•"/>
            </a:pPr>
            <a:r>
              <a:rPr lang="en-US" baseline="0" dirty="0" smtClean="0"/>
              <a:t>Utilization of subs	2.0</a:t>
            </a:r>
          </a:p>
          <a:p>
            <a:pPr marL="1091997" lvl="2" indent="-177597">
              <a:buFont typeface="Arial" panose="020B0604020202020204" pitchFamily="34" charset="0"/>
              <a:buChar char="•"/>
            </a:pPr>
            <a:r>
              <a:rPr lang="en-US" baseline="0" dirty="0" smtClean="0"/>
              <a:t>Degree of risk	2.0</a:t>
            </a:r>
          </a:p>
          <a:p>
            <a:pPr marL="914400" lvl="2" indent="0">
              <a:buFont typeface="Arial" panose="020B0604020202020204" pitchFamily="34" charset="0"/>
              <a:buNone/>
            </a:pPr>
            <a:r>
              <a:rPr lang="en-US" baseline="0" dirty="0" smtClean="0"/>
              <a:t>Smaller contracts generally have higher fees. Larger contracts have more potential for profit.</a:t>
            </a:r>
          </a:p>
          <a:p>
            <a:pPr marL="914400" lvl="2" indent="0">
              <a:buFont typeface="Arial" panose="020B0604020202020204" pitchFamily="34" charset="0"/>
              <a:buNone/>
            </a:pPr>
            <a:r>
              <a:rPr lang="en-US" baseline="0" dirty="0" smtClean="0"/>
              <a:t>Deliverable based = 1 : labor based = 0.625</a:t>
            </a:r>
          </a:p>
          <a:p>
            <a:pPr marL="914400" lvl="2" indent="0">
              <a:buFont typeface="Arial" panose="020B0604020202020204" pitchFamily="34" charset="0"/>
              <a:buNone/>
            </a:pPr>
            <a:r>
              <a:rPr lang="en-US" baseline="0" dirty="0" smtClean="0"/>
              <a:t>Less than 1 </a:t>
            </a:r>
            <a:r>
              <a:rPr lang="en-US" baseline="0" dirty="0" err="1" smtClean="0"/>
              <a:t>yr</a:t>
            </a:r>
            <a:r>
              <a:rPr lang="en-US" baseline="0" dirty="0" smtClean="0"/>
              <a:t> = 0.625 : greater than 3 </a:t>
            </a:r>
            <a:r>
              <a:rPr lang="en-US" baseline="0" dirty="0" err="1" smtClean="0"/>
              <a:t>yrs</a:t>
            </a:r>
            <a:r>
              <a:rPr lang="en-US" baseline="0" dirty="0" smtClean="0"/>
              <a:t> = 1.0</a:t>
            </a:r>
          </a:p>
        </p:txBody>
      </p:sp>
      <p:sp>
        <p:nvSpPr>
          <p:cNvPr id="4" name="Slide Number Placeholder 3"/>
          <p:cNvSpPr>
            <a:spLocks noGrp="1"/>
          </p:cNvSpPr>
          <p:nvPr>
            <p:ph type="sldNum" sz="quarter" idx="10"/>
          </p:nvPr>
        </p:nvSpPr>
        <p:spPr/>
        <p:txBody>
          <a:bodyPr/>
          <a:lstStyle/>
          <a:p>
            <a:pPr>
              <a:defRPr/>
            </a:pPr>
            <a:fld id="{B067C2BE-D56C-43CF-A46D-6DAFA83C0242}" type="slidenum">
              <a:rPr lang="en-US" altLang="en-US" smtClean="0"/>
              <a:pPr>
                <a:defRPr/>
              </a:pPr>
              <a:t>78</a:t>
            </a:fld>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Tree>
    <p:extLst>
      <p:ext uri="{BB962C8B-B14F-4D97-AF65-F5344CB8AC3E}">
        <p14:creationId xmlns:p14="http://schemas.microsoft.com/office/powerpoint/2010/main" val="238434632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5450" y="709613"/>
            <a:ext cx="6289675" cy="3538537"/>
          </a:xfrm>
        </p:spPr>
      </p:sp>
      <p:sp>
        <p:nvSpPr>
          <p:cNvPr id="3" name="Notes Placeholder 2"/>
          <p:cNvSpPr>
            <a:spLocks noGrp="1"/>
          </p:cNvSpPr>
          <p:nvPr>
            <p:ph type="body" idx="1"/>
          </p:nvPr>
        </p:nvSpPr>
        <p:spPr/>
        <p:txBody>
          <a:bodyPr/>
          <a:lstStyle/>
          <a:p>
            <a:pPr lvl="1"/>
            <a:r>
              <a:rPr lang="en-US" sz="2400" dirty="0"/>
              <a:t>Indirect Cost Rate: : Is the proposed ICR calculated and applied in accordance with A&amp;I approval? Please note that as of January 2, 2018, A&amp;I has a new financial review process per 23 CFR Part 172 for all contracts greater than or equal to $150K. All Consultants (prime and subs) are to submit financial documents per Exhibit 10-A Checklist attached which support a FAR compliant ICR, if Consultant is not requesting the use of a SHR. A&amp;I will perform a review of the supporting documentations to determine if the ICR proposed on the contract is FAR compliant and as a result, A&amp;I may either accept or adjust the Consultant’s ICR. ICR is not negotiable.</a:t>
            </a:r>
          </a:p>
          <a:p>
            <a:pPr lvl="2"/>
            <a:r>
              <a:rPr lang="en-US" sz="2400" dirty="0"/>
              <a:t> Fringe Benefits</a:t>
            </a:r>
          </a:p>
          <a:p>
            <a:pPr lvl="2"/>
            <a:r>
              <a:rPr lang="en-US" sz="2400" dirty="0"/>
              <a:t> Overhead</a:t>
            </a:r>
          </a:p>
          <a:p>
            <a:pPr lvl="2"/>
            <a:r>
              <a:rPr lang="en-US" sz="2400" dirty="0"/>
              <a:t> General and Administrative</a:t>
            </a:r>
          </a:p>
          <a:p>
            <a:pPr lvl="2"/>
            <a:r>
              <a:rPr lang="en-US" sz="2400" dirty="0"/>
              <a:t> Approval from </a:t>
            </a:r>
            <a:r>
              <a:rPr lang="en-US" sz="2400" dirty="0" err="1"/>
              <a:t>Caltans</a:t>
            </a:r>
            <a:r>
              <a:rPr lang="en-US" sz="2400" dirty="0"/>
              <a:t> A&amp;I</a:t>
            </a:r>
          </a:p>
          <a:p>
            <a:pPr lvl="1"/>
            <a:r>
              <a:rPr lang="en-US" sz="2400" dirty="0"/>
              <a:t>Fee/Profit:</a:t>
            </a:r>
          </a:p>
          <a:p>
            <a:pPr lvl="2"/>
            <a:r>
              <a:rPr lang="en-US" sz="2400" dirty="0"/>
              <a:t> Fixed fee for project specific</a:t>
            </a:r>
          </a:p>
          <a:p>
            <a:pPr lvl="2"/>
            <a:r>
              <a:rPr lang="en-US" sz="2400" dirty="0"/>
              <a:t> Built in for on-call</a:t>
            </a:r>
          </a:p>
          <a:p>
            <a:pPr lvl="2"/>
            <a:r>
              <a:rPr lang="en-US" sz="2400" dirty="0"/>
              <a:t> Should not exceed 15%. Rule of Thumb: 10%.</a:t>
            </a:r>
          </a:p>
          <a:p>
            <a:pPr marL="177597" indent="-177597">
              <a:buFont typeface="Arial" panose="020B0604020202020204" pitchFamily="34" charset="0"/>
              <a:buChar char="•"/>
            </a:pPr>
            <a:endParaRPr lang="en-US" dirty="0" smtClean="0"/>
          </a:p>
        </p:txBody>
      </p:sp>
      <p:sp>
        <p:nvSpPr>
          <p:cNvPr id="4" name="Slide Number Placeholder 3"/>
          <p:cNvSpPr>
            <a:spLocks noGrp="1"/>
          </p:cNvSpPr>
          <p:nvPr>
            <p:ph type="sldNum" sz="quarter" idx="10"/>
          </p:nvPr>
        </p:nvSpPr>
        <p:spPr/>
        <p:txBody>
          <a:bodyPr/>
          <a:lstStyle/>
          <a:p>
            <a:pPr>
              <a:defRPr/>
            </a:pPr>
            <a:fld id="{B067C2BE-D56C-43CF-A46D-6DAFA83C0242}" type="slidenum">
              <a:rPr lang="en-US" altLang="en-US" smtClean="0"/>
              <a:pPr>
                <a:defRPr/>
              </a:pPr>
              <a:t>79</a:t>
            </a:fld>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Tree>
    <p:extLst>
      <p:ext uri="{BB962C8B-B14F-4D97-AF65-F5344CB8AC3E}">
        <p14:creationId xmlns:p14="http://schemas.microsoft.com/office/powerpoint/2010/main" val="371546541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0850" y="720725"/>
            <a:ext cx="6397625" cy="3598863"/>
          </a:xfrm>
        </p:spPr>
      </p:sp>
      <p:sp>
        <p:nvSpPr>
          <p:cNvPr id="3" name="Notes Placeholder 2"/>
          <p:cNvSpPr>
            <a:spLocks noGrp="1"/>
          </p:cNvSpPr>
          <p:nvPr>
            <p:ph type="body" idx="1"/>
          </p:nvPr>
        </p:nvSpPr>
        <p:spPr/>
        <p:txBody>
          <a:bodyPr/>
          <a:lstStyle/>
          <a:p>
            <a:endParaRPr lang="en-US" sz="1300" dirty="0"/>
          </a:p>
        </p:txBody>
      </p:sp>
      <p:sp>
        <p:nvSpPr>
          <p:cNvPr id="4" name="Slide Number Placeholder 3"/>
          <p:cNvSpPr>
            <a:spLocks noGrp="1"/>
          </p:cNvSpPr>
          <p:nvPr>
            <p:ph type="sldNum" sz="quarter" idx="10"/>
          </p:nvPr>
        </p:nvSpPr>
        <p:spPr/>
        <p:txBody>
          <a:bodyPr/>
          <a:lstStyle/>
          <a:p>
            <a:pPr>
              <a:defRPr/>
            </a:pPr>
            <a:fld id="{B067C2BE-D56C-43CF-A46D-6DAFA83C0242}" type="slidenum">
              <a:rPr lang="en-US" altLang="en-US" smtClean="0"/>
              <a:pPr>
                <a:defRPr/>
              </a:pPr>
              <a:t>80</a:t>
            </a:fld>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Tree>
    <p:extLst>
      <p:ext uri="{BB962C8B-B14F-4D97-AF65-F5344CB8AC3E}">
        <p14:creationId xmlns:p14="http://schemas.microsoft.com/office/powerpoint/2010/main" val="122388325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0850" y="720725"/>
            <a:ext cx="6397625" cy="3598863"/>
          </a:xfrm>
        </p:spPr>
      </p:sp>
      <p:sp>
        <p:nvSpPr>
          <p:cNvPr id="3" name="Notes Placeholder 2"/>
          <p:cNvSpPr>
            <a:spLocks noGrp="1"/>
          </p:cNvSpPr>
          <p:nvPr>
            <p:ph type="body" idx="1"/>
          </p:nvPr>
        </p:nvSpPr>
        <p:spPr/>
        <p:txBody>
          <a:bodyPr/>
          <a:lstStyle/>
          <a:p>
            <a:endParaRPr lang="en-US" sz="1300" dirty="0"/>
          </a:p>
        </p:txBody>
      </p:sp>
      <p:sp>
        <p:nvSpPr>
          <p:cNvPr id="4" name="Slide Number Placeholder 3"/>
          <p:cNvSpPr>
            <a:spLocks noGrp="1"/>
          </p:cNvSpPr>
          <p:nvPr>
            <p:ph type="sldNum" sz="quarter" idx="10"/>
          </p:nvPr>
        </p:nvSpPr>
        <p:spPr/>
        <p:txBody>
          <a:bodyPr/>
          <a:lstStyle/>
          <a:p>
            <a:pPr>
              <a:defRPr/>
            </a:pPr>
            <a:fld id="{B067C2BE-D56C-43CF-A46D-6DAFA83C0242}" type="slidenum">
              <a:rPr lang="en-US" altLang="en-US" smtClean="0"/>
              <a:pPr>
                <a:defRPr/>
              </a:pPr>
              <a:t>81</a:t>
            </a:fld>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Tree>
    <p:extLst>
      <p:ext uri="{BB962C8B-B14F-4D97-AF65-F5344CB8AC3E}">
        <p14:creationId xmlns:p14="http://schemas.microsoft.com/office/powerpoint/2010/main" val="66172725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0850" y="720725"/>
            <a:ext cx="6397625" cy="3598863"/>
          </a:xfrm>
        </p:spPr>
      </p:sp>
      <p:sp>
        <p:nvSpPr>
          <p:cNvPr id="3" name="Notes Placeholder 2"/>
          <p:cNvSpPr>
            <a:spLocks noGrp="1"/>
          </p:cNvSpPr>
          <p:nvPr>
            <p:ph type="body" idx="1"/>
          </p:nvPr>
        </p:nvSpPr>
        <p:spPr/>
        <p:txBody>
          <a:bodyPr/>
          <a:lstStyle/>
          <a:p>
            <a:endParaRPr lang="en-US" sz="1300" dirty="0"/>
          </a:p>
        </p:txBody>
      </p:sp>
      <p:sp>
        <p:nvSpPr>
          <p:cNvPr id="4" name="Slide Number Placeholder 3"/>
          <p:cNvSpPr>
            <a:spLocks noGrp="1"/>
          </p:cNvSpPr>
          <p:nvPr>
            <p:ph type="sldNum" sz="quarter" idx="10"/>
          </p:nvPr>
        </p:nvSpPr>
        <p:spPr/>
        <p:txBody>
          <a:bodyPr/>
          <a:lstStyle/>
          <a:p>
            <a:pPr>
              <a:defRPr/>
            </a:pPr>
            <a:fld id="{B067C2BE-D56C-43CF-A46D-6DAFA83C0242}" type="slidenum">
              <a:rPr lang="en-US" altLang="en-US" smtClean="0"/>
              <a:pPr>
                <a:defRPr/>
              </a:pPr>
              <a:t>82</a:t>
            </a:fld>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Tree>
    <p:extLst>
      <p:ext uri="{BB962C8B-B14F-4D97-AF65-F5344CB8AC3E}">
        <p14:creationId xmlns:p14="http://schemas.microsoft.com/office/powerpoint/2010/main" val="3299671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9926">
              <a:defRPr sz="2400" u="sng">
                <a:solidFill>
                  <a:schemeClr val="tx1"/>
                </a:solidFill>
                <a:latin typeface="Times New Roman" panose="02020603050405020304" pitchFamily="18" charset="0"/>
              </a:defRPr>
            </a:lvl1pPr>
            <a:lvl2pPr marL="760125" indent="-292108" defTabSz="969926">
              <a:defRPr sz="2400" u="sng">
                <a:solidFill>
                  <a:schemeClr val="tx1"/>
                </a:solidFill>
                <a:latin typeface="Times New Roman" panose="02020603050405020304" pitchFamily="18" charset="0"/>
              </a:defRPr>
            </a:lvl2pPr>
            <a:lvl3pPr marL="1170044" indent="-234009" defTabSz="969926">
              <a:defRPr sz="2400" u="sng">
                <a:solidFill>
                  <a:schemeClr val="tx1"/>
                </a:solidFill>
                <a:latin typeface="Times New Roman" panose="02020603050405020304" pitchFamily="18" charset="0"/>
              </a:defRPr>
            </a:lvl3pPr>
            <a:lvl4pPr marL="1638061" indent="-234009" defTabSz="969926">
              <a:defRPr sz="2400" u="sng">
                <a:solidFill>
                  <a:schemeClr val="tx1"/>
                </a:solidFill>
                <a:latin typeface="Times New Roman" panose="02020603050405020304" pitchFamily="18" charset="0"/>
              </a:defRPr>
            </a:lvl4pPr>
            <a:lvl5pPr marL="2106078" indent="-234009" defTabSz="969926">
              <a:defRPr sz="2400" u="sng">
                <a:solidFill>
                  <a:schemeClr val="tx1"/>
                </a:solidFill>
                <a:latin typeface="Times New Roman" panose="02020603050405020304" pitchFamily="18" charset="0"/>
              </a:defRPr>
            </a:lvl5pPr>
            <a:lvl6pPr marL="2570868" indent="-234009" defTabSz="969926" eaLnBrk="0" fontAlgn="base" hangingPunct="0">
              <a:spcBef>
                <a:spcPct val="0"/>
              </a:spcBef>
              <a:spcAft>
                <a:spcPct val="0"/>
              </a:spcAft>
              <a:defRPr sz="2400" u="sng">
                <a:solidFill>
                  <a:schemeClr val="tx1"/>
                </a:solidFill>
                <a:latin typeface="Times New Roman" panose="02020603050405020304" pitchFamily="18" charset="0"/>
              </a:defRPr>
            </a:lvl6pPr>
            <a:lvl7pPr marL="3035657" indent="-234009" defTabSz="969926" eaLnBrk="0" fontAlgn="base" hangingPunct="0">
              <a:spcBef>
                <a:spcPct val="0"/>
              </a:spcBef>
              <a:spcAft>
                <a:spcPct val="0"/>
              </a:spcAft>
              <a:defRPr sz="2400" u="sng">
                <a:solidFill>
                  <a:schemeClr val="tx1"/>
                </a:solidFill>
                <a:latin typeface="Times New Roman" panose="02020603050405020304" pitchFamily="18" charset="0"/>
              </a:defRPr>
            </a:lvl7pPr>
            <a:lvl8pPr marL="3500447" indent="-234009" defTabSz="969926" eaLnBrk="0" fontAlgn="base" hangingPunct="0">
              <a:spcBef>
                <a:spcPct val="0"/>
              </a:spcBef>
              <a:spcAft>
                <a:spcPct val="0"/>
              </a:spcAft>
              <a:defRPr sz="2400" u="sng">
                <a:solidFill>
                  <a:schemeClr val="tx1"/>
                </a:solidFill>
                <a:latin typeface="Times New Roman" panose="02020603050405020304" pitchFamily="18" charset="0"/>
              </a:defRPr>
            </a:lvl8pPr>
            <a:lvl9pPr marL="3965236" indent="-234009" defTabSz="969926" eaLnBrk="0" fontAlgn="base" hangingPunct="0">
              <a:spcBef>
                <a:spcPct val="0"/>
              </a:spcBef>
              <a:spcAft>
                <a:spcPct val="0"/>
              </a:spcAft>
              <a:defRPr sz="2400" u="sng">
                <a:solidFill>
                  <a:schemeClr val="tx1"/>
                </a:solidFill>
                <a:latin typeface="Times New Roman" panose="02020603050405020304" pitchFamily="18" charset="0"/>
              </a:defRPr>
            </a:lvl9pPr>
          </a:lstStyle>
          <a:p>
            <a:fld id="{78000DC8-9BCA-4A6B-928B-6D6BFD1B505F}" type="slidenum">
              <a:rPr lang="en-US" altLang="en-US" sz="1200" u="none"/>
              <a:pPr/>
              <a:t>9</a:t>
            </a:fld>
            <a:endParaRPr lang="en-US" altLang="en-US" sz="1200" u="none"/>
          </a:p>
        </p:txBody>
      </p:sp>
      <p:sp>
        <p:nvSpPr>
          <p:cNvPr id="20483" name="Rectangle 2"/>
          <p:cNvSpPr>
            <a:spLocks noGrp="1" noRot="1" noChangeAspect="1" noChangeArrowheads="1" noTextEdit="1"/>
          </p:cNvSpPr>
          <p:nvPr>
            <p:ph type="sldImg"/>
          </p:nvPr>
        </p:nvSpPr>
        <p:spPr>
          <a:xfrm>
            <a:off x="730250" y="374650"/>
            <a:ext cx="5741988" cy="3230563"/>
          </a:xfrm>
          <a:ln/>
        </p:spPr>
      </p:sp>
      <p:sp>
        <p:nvSpPr>
          <p:cNvPr id="8196" name="Rectangle 3"/>
          <p:cNvSpPr>
            <a:spLocks noGrp="1" noChangeArrowheads="1"/>
          </p:cNvSpPr>
          <p:nvPr>
            <p:ph type="body" idx="1"/>
          </p:nvPr>
        </p:nvSpPr>
        <p:spPr>
          <a:xfrm>
            <a:off x="467284" y="3787620"/>
            <a:ext cx="6179785" cy="4938413"/>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spcAft>
                <a:spcPts val="614"/>
              </a:spcAft>
              <a:defRPr/>
            </a:pPr>
            <a:endParaRPr lang="en-US" altLang="en-US" dirty="0" smtClean="0"/>
          </a:p>
        </p:txBody>
      </p:sp>
    </p:spTree>
    <p:extLst>
      <p:ext uri="{BB962C8B-B14F-4D97-AF65-F5344CB8AC3E}">
        <p14:creationId xmlns:p14="http://schemas.microsoft.com/office/powerpoint/2010/main" val="6026466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xfrm>
            <a:off x="695325" y="398463"/>
            <a:ext cx="5745163" cy="3232150"/>
          </a:xfrm>
          <a:ln/>
        </p:spPr>
      </p:sp>
      <p:sp>
        <p:nvSpPr>
          <p:cNvPr id="59395" name="Notes Placeholder 2"/>
          <p:cNvSpPr>
            <a:spLocks noGrp="1"/>
          </p:cNvSpPr>
          <p:nvPr>
            <p:ph type="body" idx="1"/>
          </p:nvPr>
        </p:nvSpPr>
        <p:spPr>
          <a:xfrm>
            <a:off x="467285" y="3787620"/>
            <a:ext cx="6173317" cy="49384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spcAft>
                <a:spcPts val="610"/>
              </a:spcAft>
            </a:pPr>
            <a:endParaRPr lang="en-US" altLang="en-US" dirty="0" smtClean="0"/>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9926">
              <a:defRPr sz="2400" u="sng">
                <a:solidFill>
                  <a:schemeClr val="tx1"/>
                </a:solidFill>
                <a:latin typeface="Times New Roman" panose="02020603050405020304" pitchFamily="18" charset="0"/>
              </a:defRPr>
            </a:lvl1pPr>
            <a:lvl2pPr marL="760125" indent="-292108" defTabSz="969926">
              <a:defRPr sz="2400" u="sng">
                <a:solidFill>
                  <a:schemeClr val="tx1"/>
                </a:solidFill>
                <a:latin typeface="Times New Roman" panose="02020603050405020304" pitchFamily="18" charset="0"/>
              </a:defRPr>
            </a:lvl2pPr>
            <a:lvl3pPr marL="1170044" indent="-234009" defTabSz="969926">
              <a:defRPr sz="2400" u="sng">
                <a:solidFill>
                  <a:schemeClr val="tx1"/>
                </a:solidFill>
                <a:latin typeface="Times New Roman" panose="02020603050405020304" pitchFamily="18" charset="0"/>
              </a:defRPr>
            </a:lvl3pPr>
            <a:lvl4pPr marL="1638061" indent="-234009" defTabSz="969926">
              <a:defRPr sz="2400" u="sng">
                <a:solidFill>
                  <a:schemeClr val="tx1"/>
                </a:solidFill>
                <a:latin typeface="Times New Roman" panose="02020603050405020304" pitchFamily="18" charset="0"/>
              </a:defRPr>
            </a:lvl4pPr>
            <a:lvl5pPr marL="2106078" indent="-234009" defTabSz="969926">
              <a:defRPr sz="2400" u="sng">
                <a:solidFill>
                  <a:schemeClr val="tx1"/>
                </a:solidFill>
                <a:latin typeface="Times New Roman" panose="02020603050405020304" pitchFamily="18" charset="0"/>
              </a:defRPr>
            </a:lvl5pPr>
            <a:lvl6pPr marL="2570868" indent="-234009" defTabSz="969926" eaLnBrk="0" fontAlgn="base" hangingPunct="0">
              <a:spcBef>
                <a:spcPct val="0"/>
              </a:spcBef>
              <a:spcAft>
                <a:spcPct val="0"/>
              </a:spcAft>
              <a:defRPr sz="2400" u="sng">
                <a:solidFill>
                  <a:schemeClr val="tx1"/>
                </a:solidFill>
                <a:latin typeface="Times New Roman" panose="02020603050405020304" pitchFamily="18" charset="0"/>
              </a:defRPr>
            </a:lvl6pPr>
            <a:lvl7pPr marL="3035657" indent="-234009" defTabSz="969926" eaLnBrk="0" fontAlgn="base" hangingPunct="0">
              <a:spcBef>
                <a:spcPct val="0"/>
              </a:spcBef>
              <a:spcAft>
                <a:spcPct val="0"/>
              </a:spcAft>
              <a:defRPr sz="2400" u="sng">
                <a:solidFill>
                  <a:schemeClr val="tx1"/>
                </a:solidFill>
                <a:latin typeface="Times New Roman" panose="02020603050405020304" pitchFamily="18" charset="0"/>
              </a:defRPr>
            </a:lvl7pPr>
            <a:lvl8pPr marL="3500447" indent="-234009" defTabSz="969926" eaLnBrk="0" fontAlgn="base" hangingPunct="0">
              <a:spcBef>
                <a:spcPct val="0"/>
              </a:spcBef>
              <a:spcAft>
                <a:spcPct val="0"/>
              </a:spcAft>
              <a:defRPr sz="2400" u="sng">
                <a:solidFill>
                  <a:schemeClr val="tx1"/>
                </a:solidFill>
                <a:latin typeface="Times New Roman" panose="02020603050405020304" pitchFamily="18" charset="0"/>
              </a:defRPr>
            </a:lvl8pPr>
            <a:lvl9pPr marL="3965236" indent="-234009" defTabSz="969926" eaLnBrk="0" fontAlgn="base" hangingPunct="0">
              <a:spcBef>
                <a:spcPct val="0"/>
              </a:spcBef>
              <a:spcAft>
                <a:spcPct val="0"/>
              </a:spcAft>
              <a:defRPr sz="2400" u="sng">
                <a:solidFill>
                  <a:schemeClr val="tx1"/>
                </a:solidFill>
                <a:latin typeface="Times New Roman" panose="02020603050405020304" pitchFamily="18" charset="0"/>
              </a:defRPr>
            </a:lvl9pPr>
          </a:lstStyle>
          <a:p>
            <a:fld id="{50169786-9C28-4912-9ECE-1D1537275689}" type="slidenum">
              <a:rPr lang="en-US" altLang="en-US" sz="1200" u="none"/>
              <a:pPr/>
              <a:t>83</a:t>
            </a:fld>
            <a:endParaRPr lang="en-US" altLang="en-US" sz="1200" u="none"/>
          </a:p>
        </p:txBody>
      </p:sp>
    </p:spTree>
    <p:extLst>
      <p:ext uri="{BB962C8B-B14F-4D97-AF65-F5344CB8AC3E}">
        <p14:creationId xmlns:p14="http://schemas.microsoft.com/office/powerpoint/2010/main" val="238533077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0850" y="720725"/>
            <a:ext cx="6397625" cy="3598863"/>
          </a:xfrm>
        </p:spPr>
      </p:sp>
      <p:sp>
        <p:nvSpPr>
          <p:cNvPr id="3" name="Notes Placeholder 2"/>
          <p:cNvSpPr>
            <a:spLocks noGrp="1"/>
          </p:cNvSpPr>
          <p:nvPr>
            <p:ph type="body" idx="1"/>
          </p:nvPr>
        </p:nvSpPr>
        <p:spPr/>
        <p:txBody>
          <a:bodyPr/>
          <a:lstStyle/>
          <a:p>
            <a:pPr marL="348583" lvl="1"/>
            <a:r>
              <a:rPr lang="en-US" sz="2400" dirty="0"/>
              <a:t>Compare Cost Elements</a:t>
            </a:r>
          </a:p>
          <a:p>
            <a:pPr lvl="1"/>
            <a:r>
              <a:rPr lang="en-US" sz="2400" dirty="0"/>
              <a:t> After independently determining each cost element</a:t>
            </a:r>
          </a:p>
          <a:p>
            <a:pPr lvl="2"/>
            <a:r>
              <a:rPr lang="en-US" sz="2400" dirty="0"/>
              <a:t> Document sources</a:t>
            </a:r>
          </a:p>
          <a:p>
            <a:pPr lvl="1"/>
            <a:r>
              <a:rPr lang="en-US" sz="2400" dirty="0"/>
              <a:t> Check each consultant’s cost element to determine reasonableness</a:t>
            </a:r>
          </a:p>
          <a:p>
            <a:pPr lvl="2"/>
            <a:r>
              <a:rPr lang="en-US" sz="2400" dirty="0"/>
              <a:t> Negotiate</a:t>
            </a:r>
          </a:p>
          <a:p>
            <a:pPr lvl="2"/>
            <a:r>
              <a:rPr lang="en-US" sz="2400" dirty="0"/>
              <a:t> If consultant’s cost elements are different, burden is on consultant to prove</a:t>
            </a:r>
          </a:p>
          <a:p>
            <a:pPr lvl="1"/>
            <a:r>
              <a:rPr lang="en-US" sz="2400" dirty="0"/>
              <a:t> Document the cost analysis in a worksheet</a:t>
            </a:r>
          </a:p>
          <a:p>
            <a:endParaRPr lang="en-US" sz="1300" dirty="0"/>
          </a:p>
        </p:txBody>
      </p:sp>
      <p:sp>
        <p:nvSpPr>
          <p:cNvPr id="4" name="Slide Number Placeholder 3"/>
          <p:cNvSpPr>
            <a:spLocks noGrp="1"/>
          </p:cNvSpPr>
          <p:nvPr>
            <p:ph type="sldNum" sz="quarter" idx="10"/>
          </p:nvPr>
        </p:nvSpPr>
        <p:spPr/>
        <p:txBody>
          <a:bodyPr/>
          <a:lstStyle/>
          <a:p>
            <a:pPr>
              <a:defRPr/>
            </a:pPr>
            <a:fld id="{B067C2BE-D56C-43CF-A46D-6DAFA83C0242}" type="slidenum">
              <a:rPr lang="en-US" altLang="en-US" smtClean="0"/>
              <a:pPr>
                <a:defRPr/>
              </a:pPr>
              <a:t>84</a:t>
            </a:fld>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Tree>
    <p:extLst>
      <p:ext uri="{BB962C8B-B14F-4D97-AF65-F5344CB8AC3E}">
        <p14:creationId xmlns:p14="http://schemas.microsoft.com/office/powerpoint/2010/main" val="256098959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13516C9B-E18A-4827-AA60-DA641A0BFC16}" type="slidenum">
              <a:rPr lang="en-US" smtClean="0"/>
              <a:t>85</a:t>
            </a:fld>
            <a:endParaRPr lang="en-US"/>
          </a:p>
        </p:txBody>
      </p:sp>
    </p:spTree>
    <p:extLst>
      <p:ext uri="{BB962C8B-B14F-4D97-AF65-F5344CB8AC3E}">
        <p14:creationId xmlns:p14="http://schemas.microsoft.com/office/powerpoint/2010/main" val="341902967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8188" y="1179513"/>
            <a:ext cx="5662612" cy="31845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9754D3-2511-4337-B4F8-F89491292C9E}" type="slidenum">
              <a:rPr lang="en-US" smtClean="0"/>
              <a:t>86</a:t>
            </a:fld>
            <a:endParaRPr lang="en-US"/>
          </a:p>
        </p:txBody>
      </p:sp>
    </p:spTree>
    <p:extLst>
      <p:ext uri="{BB962C8B-B14F-4D97-AF65-F5344CB8AC3E}">
        <p14:creationId xmlns:p14="http://schemas.microsoft.com/office/powerpoint/2010/main" val="403190884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5450" y="709613"/>
            <a:ext cx="6289675" cy="3538537"/>
          </a:xfrm>
        </p:spPr>
      </p:sp>
      <p:sp>
        <p:nvSpPr>
          <p:cNvPr id="3" name="Notes Placeholder 2"/>
          <p:cNvSpPr>
            <a:spLocks noGrp="1"/>
          </p:cNvSpPr>
          <p:nvPr>
            <p:ph type="body" idx="1"/>
          </p:nvPr>
        </p:nvSpPr>
        <p:spPr/>
        <p:txBody>
          <a:bodyPr/>
          <a:lstStyle/>
          <a:p>
            <a:r>
              <a:rPr lang="en-US" sz="1300" b="1" dirty="0"/>
              <a:t>Definition (What):</a:t>
            </a:r>
          </a:p>
          <a:p>
            <a:r>
              <a:rPr lang="en-US" sz="1300" b="1" dirty="0"/>
              <a:t>Why:</a:t>
            </a:r>
          </a:p>
          <a:p>
            <a:r>
              <a:rPr lang="en-US" sz="1400" b="1" dirty="0"/>
              <a:t>When: </a:t>
            </a:r>
          </a:p>
          <a:p>
            <a:r>
              <a:rPr lang="en-US" sz="1400" b="1" dirty="0"/>
              <a:t>How:</a:t>
            </a:r>
          </a:p>
          <a:p>
            <a:endParaRPr lang="en-US" sz="1300" b="1" dirty="0"/>
          </a:p>
        </p:txBody>
      </p:sp>
      <p:sp>
        <p:nvSpPr>
          <p:cNvPr id="4" name="Slide Number Placeholder 3"/>
          <p:cNvSpPr>
            <a:spLocks noGrp="1"/>
          </p:cNvSpPr>
          <p:nvPr>
            <p:ph type="sldNum" sz="quarter" idx="10"/>
          </p:nvPr>
        </p:nvSpPr>
        <p:spPr/>
        <p:txBody>
          <a:bodyPr/>
          <a:lstStyle/>
          <a:p>
            <a:pPr>
              <a:defRPr/>
            </a:pPr>
            <a:fld id="{B067C2BE-D56C-43CF-A46D-6DAFA83C0242}" type="slidenum">
              <a:rPr lang="en-US" altLang="en-US" smtClean="0"/>
              <a:pPr>
                <a:defRPr/>
              </a:pPr>
              <a:t>87</a:t>
            </a:fld>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Tree>
    <p:extLst>
      <p:ext uri="{BB962C8B-B14F-4D97-AF65-F5344CB8AC3E}">
        <p14:creationId xmlns:p14="http://schemas.microsoft.com/office/powerpoint/2010/main" val="191214126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5450" y="709613"/>
            <a:ext cx="6289675" cy="3538537"/>
          </a:xfrm>
        </p:spPr>
      </p:sp>
      <p:sp>
        <p:nvSpPr>
          <p:cNvPr id="3" name="Notes Placeholder 2"/>
          <p:cNvSpPr>
            <a:spLocks noGrp="1"/>
          </p:cNvSpPr>
          <p:nvPr>
            <p:ph type="body" idx="1"/>
          </p:nvPr>
        </p:nvSpPr>
        <p:spPr/>
        <p:txBody>
          <a:bodyPr/>
          <a:lstStyle/>
          <a:p>
            <a:r>
              <a:rPr lang="en-US" sz="1300" b="1" dirty="0"/>
              <a:t>Definition (What):</a:t>
            </a:r>
          </a:p>
          <a:p>
            <a:r>
              <a:rPr lang="en-US" sz="1300" b="1" dirty="0"/>
              <a:t>Why:</a:t>
            </a:r>
          </a:p>
          <a:p>
            <a:r>
              <a:rPr lang="en-US" sz="1400" b="1" dirty="0"/>
              <a:t>When: </a:t>
            </a:r>
          </a:p>
          <a:p>
            <a:r>
              <a:rPr lang="en-US" sz="1400" b="1" dirty="0"/>
              <a:t>How:</a:t>
            </a:r>
          </a:p>
          <a:p>
            <a:endParaRPr lang="en-US" sz="1300" b="1" dirty="0"/>
          </a:p>
        </p:txBody>
      </p:sp>
      <p:sp>
        <p:nvSpPr>
          <p:cNvPr id="4" name="Slide Number Placeholder 3"/>
          <p:cNvSpPr>
            <a:spLocks noGrp="1"/>
          </p:cNvSpPr>
          <p:nvPr>
            <p:ph type="sldNum" sz="quarter" idx="10"/>
          </p:nvPr>
        </p:nvSpPr>
        <p:spPr/>
        <p:txBody>
          <a:bodyPr/>
          <a:lstStyle/>
          <a:p>
            <a:pPr>
              <a:defRPr/>
            </a:pPr>
            <a:fld id="{B067C2BE-D56C-43CF-A46D-6DAFA83C0242}" type="slidenum">
              <a:rPr lang="en-US" altLang="en-US" smtClean="0"/>
              <a:pPr>
                <a:defRPr/>
              </a:pPr>
              <a:t>88</a:t>
            </a:fld>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Tree>
    <p:extLst>
      <p:ext uri="{BB962C8B-B14F-4D97-AF65-F5344CB8AC3E}">
        <p14:creationId xmlns:p14="http://schemas.microsoft.com/office/powerpoint/2010/main" val="138622366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5450" y="709613"/>
            <a:ext cx="6289675" cy="3538537"/>
          </a:xfrm>
        </p:spPr>
      </p:sp>
      <p:sp>
        <p:nvSpPr>
          <p:cNvPr id="3" name="Notes Placeholder 2"/>
          <p:cNvSpPr>
            <a:spLocks noGrp="1"/>
          </p:cNvSpPr>
          <p:nvPr>
            <p:ph type="body" idx="1"/>
          </p:nvPr>
        </p:nvSpPr>
        <p:spPr/>
        <p:txBody>
          <a:bodyPr/>
          <a:lstStyle/>
          <a:p>
            <a:r>
              <a:rPr lang="en-US" sz="1400" b="1" dirty="0" smtClean="0">
                <a:effectLst/>
              </a:rPr>
              <a:t>48 CFR 1352.213-70   Evaluation utilizing simplified acquisition procedures.</a:t>
            </a:r>
          </a:p>
          <a:p>
            <a:r>
              <a:rPr lang="en-US" sz="1400" dirty="0" smtClean="0"/>
              <a:t>As prescribed in 48 CFR 1313.106-2-70, insert the following provision:</a:t>
            </a:r>
          </a:p>
          <a:p>
            <a:r>
              <a:rPr lang="en-US" sz="1400" b="1" dirty="0" smtClean="0"/>
              <a:t>Evaluation Utilizing Simplified Acquisition Procedures (Date)</a:t>
            </a:r>
          </a:p>
          <a:p>
            <a:r>
              <a:rPr lang="en-US" sz="1400" dirty="0" smtClean="0"/>
              <a:t>The Government will issue an order resulting from this request for quotation to the responsible offeror whose quotation results in the best value to the Government, considering both price and non-price factors. The following factors will be used to evaluate quotations:</a:t>
            </a:r>
          </a:p>
          <a:p>
            <a:r>
              <a:rPr lang="en-US" sz="1400" dirty="0" smtClean="0"/>
              <a:t>[This section is to be tailored to conform to individual procurements. Text is provided as an example only. Stating relative importance of the evaluation factors is not required.]</a:t>
            </a:r>
          </a:p>
          <a:p>
            <a:r>
              <a:rPr lang="en-US" sz="1400" dirty="0" smtClean="0"/>
              <a:t>(1) Personnel Qualifications. The experience, education, and qualifications of personnel proposed to work on the contract will be evaluated to determine their ability to perform their proposed duties.</a:t>
            </a:r>
          </a:p>
          <a:p>
            <a:r>
              <a:rPr lang="en-US" sz="1400" dirty="0" smtClean="0"/>
              <a:t>(2) Technical Approach and Capability. The offeror's approach to performing contract requirements and its capability to successfully perform the contract will be evaluated.</a:t>
            </a:r>
          </a:p>
          <a:p>
            <a:r>
              <a:rPr lang="en-US" sz="1400" dirty="0" smtClean="0"/>
              <a:t>(3) Past Performance. The offeror's past performance on related contracts will be evaluated to determine, as appropriate, successful performance of contract requirements, quality and timeliness of delivery of goods and services, cost management, communications between contracting parties, proactive management and customer satisfaction.</a:t>
            </a:r>
          </a:p>
          <a:p>
            <a:r>
              <a:rPr lang="en-US" sz="1400" dirty="0" smtClean="0"/>
              <a:t>(4) Price.</a:t>
            </a:r>
            <a:endParaRPr lang="en-US" sz="1400" dirty="0"/>
          </a:p>
        </p:txBody>
      </p:sp>
      <p:sp>
        <p:nvSpPr>
          <p:cNvPr id="4" name="Slide Number Placeholder 3"/>
          <p:cNvSpPr>
            <a:spLocks noGrp="1"/>
          </p:cNvSpPr>
          <p:nvPr>
            <p:ph type="sldNum" sz="quarter" idx="10"/>
          </p:nvPr>
        </p:nvSpPr>
        <p:spPr/>
        <p:txBody>
          <a:bodyPr/>
          <a:lstStyle/>
          <a:p>
            <a:pPr>
              <a:defRPr/>
            </a:pPr>
            <a:fld id="{B067C2BE-D56C-43CF-A46D-6DAFA83C0242}" type="slidenum">
              <a:rPr lang="en-US" altLang="en-US" smtClean="0"/>
              <a:pPr>
                <a:defRPr/>
              </a:pPr>
              <a:t>89</a:t>
            </a:fld>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Tree>
    <p:extLst>
      <p:ext uri="{BB962C8B-B14F-4D97-AF65-F5344CB8AC3E}">
        <p14:creationId xmlns:p14="http://schemas.microsoft.com/office/powerpoint/2010/main" val="314238561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88">
              <a:defRPr sz="2400" u="sng">
                <a:solidFill>
                  <a:schemeClr val="tx1"/>
                </a:solidFill>
                <a:latin typeface="Times New Roman" panose="02020603050405020304" pitchFamily="18" charset="0"/>
              </a:defRPr>
            </a:lvl1pPr>
            <a:lvl2pPr marL="747713" indent="-287338" defTabSz="954088">
              <a:defRPr sz="2400" u="sng">
                <a:solidFill>
                  <a:schemeClr val="tx1"/>
                </a:solidFill>
                <a:latin typeface="Times New Roman" panose="02020603050405020304" pitchFamily="18" charset="0"/>
              </a:defRPr>
            </a:lvl2pPr>
            <a:lvl3pPr marL="1150938" indent="-230188" defTabSz="954088">
              <a:defRPr sz="2400" u="sng">
                <a:solidFill>
                  <a:schemeClr val="tx1"/>
                </a:solidFill>
                <a:latin typeface="Times New Roman" panose="02020603050405020304" pitchFamily="18" charset="0"/>
              </a:defRPr>
            </a:lvl3pPr>
            <a:lvl4pPr marL="1611313" indent="-230188" defTabSz="954088">
              <a:defRPr sz="2400" u="sng">
                <a:solidFill>
                  <a:schemeClr val="tx1"/>
                </a:solidFill>
                <a:latin typeface="Times New Roman" panose="02020603050405020304" pitchFamily="18" charset="0"/>
              </a:defRPr>
            </a:lvl4pPr>
            <a:lvl5pPr marL="2071688" indent="-230188" defTabSz="954088">
              <a:defRPr sz="2400" u="sng">
                <a:solidFill>
                  <a:schemeClr val="tx1"/>
                </a:solidFill>
                <a:latin typeface="Times New Roman" panose="02020603050405020304" pitchFamily="18" charset="0"/>
              </a:defRPr>
            </a:lvl5pPr>
            <a:lvl6pPr marL="2528888" indent="-230188" defTabSz="954088" eaLnBrk="0" fontAlgn="base" hangingPunct="0">
              <a:spcBef>
                <a:spcPct val="0"/>
              </a:spcBef>
              <a:spcAft>
                <a:spcPct val="0"/>
              </a:spcAft>
              <a:defRPr sz="2400" u="sng">
                <a:solidFill>
                  <a:schemeClr val="tx1"/>
                </a:solidFill>
                <a:latin typeface="Times New Roman" panose="02020603050405020304" pitchFamily="18" charset="0"/>
              </a:defRPr>
            </a:lvl6pPr>
            <a:lvl7pPr marL="2986088" indent="-230188" defTabSz="954088" eaLnBrk="0" fontAlgn="base" hangingPunct="0">
              <a:spcBef>
                <a:spcPct val="0"/>
              </a:spcBef>
              <a:spcAft>
                <a:spcPct val="0"/>
              </a:spcAft>
              <a:defRPr sz="2400" u="sng">
                <a:solidFill>
                  <a:schemeClr val="tx1"/>
                </a:solidFill>
                <a:latin typeface="Times New Roman" panose="02020603050405020304" pitchFamily="18" charset="0"/>
              </a:defRPr>
            </a:lvl7pPr>
            <a:lvl8pPr marL="3443288" indent="-230188" defTabSz="954088" eaLnBrk="0" fontAlgn="base" hangingPunct="0">
              <a:spcBef>
                <a:spcPct val="0"/>
              </a:spcBef>
              <a:spcAft>
                <a:spcPct val="0"/>
              </a:spcAft>
              <a:defRPr sz="2400" u="sng">
                <a:solidFill>
                  <a:schemeClr val="tx1"/>
                </a:solidFill>
                <a:latin typeface="Times New Roman" panose="02020603050405020304" pitchFamily="18" charset="0"/>
              </a:defRPr>
            </a:lvl8pPr>
            <a:lvl9pPr marL="3900488" indent="-230188" defTabSz="954088" eaLnBrk="0" fontAlgn="base" hangingPunct="0">
              <a:spcBef>
                <a:spcPct val="0"/>
              </a:spcBef>
              <a:spcAft>
                <a:spcPct val="0"/>
              </a:spcAft>
              <a:defRPr sz="2400" u="sng">
                <a:solidFill>
                  <a:schemeClr val="tx1"/>
                </a:solidFill>
                <a:latin typeface="Times New Roman" panose="02020603050405020304" pitchFamily="18" charset="0"/>
              </a:defRPr>
            </a:lvl9pPr>
          </a:lstStyle>
          <a:p>
            <a:fld id="{A18E36B8-4133-4DB3-A50E-63A4B88677EA}" type="slidenum">
              <a:rPr lang="en-US" altLang="en-US" sz="1200" u="none" smtClean="0">
                <a:solidFill>
                  <a:srgbClr val="000000"/>
                </a:solidFill>
              </a:rPr>
              <a:pPr/>
              <a:t>90</a:t>
            </a:fld>
            <a:endParaRPr lang="en-US" altLang="en-US" sz="1200" u="none" smtClean="0">
              <a:solidFill>
                <a:srgbClr val="000000"/>
              </a:solidFill>
            </a:endParaRPr>
          </a:p>
        </p:txBody>
      </p:sp>
      <p:sp>
        <p:nvSpPr>
          <p:cNvPr id="186371" name="Rectangle 2"/>
          <p:cNvSpPr>
            <a:spLocks noGrp="1" noRot="1" noChangeAspect="1" noChangeArrowheads="1" noTextEdit="1"/>
          </p:cNvSpPr>
          <p:nvPr>
            <p:ph type="sldImg"/>
          </p:nvPr>
        </p:nvSpPr>
        <p:spPr>
          <a:xfrm>
            <a:off x="846138" y="385763"/>
            <a:ext cx="5670550" cy="3190875"/>
          </a:xfrm>
          <a:ln/>
        </p:spPr>
      </p:sp>
      <p:sp>
        <p:nvSpPr>
          <p:cNvPr id="186372" name="Rectangle 3"/>
          <p:cNvSpPr>
            <a:spLocks noGrp="1" noChangeArrowheads="1"/>
          </p:cNvSpPr>
          <p:nvPr>
            <p:ph type="body" idx="1"/>
          </p:nvPr>
        </p:nvSpPr>
        <p:spPr>
          <a:xfrm>
            <a:off x="458788" y="3730625"/>
            <a:ext cx="5915025" cy="5016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spcAft>
                <a:spcPts val="600"/>
              </a:spcAft>
            </a:pPr>
            <a:r>
              <a:rPr lang="en-US" altLang="en-US" b="1" smtClean="0"/>
              <a:t>Trainer Notes:</a:t>
            </a:r>
          </a:p>
          <a:p>
            <a:pPr>
              <a:spcBef>
                <a:spcPct val="0"/>
              </a:spcBef>
              <a:spcAft>
                <a:spcPts val="600"/>
              </a:spcAft>
            </a:pPr>
            <a:endParaRPr lang="en-US" altLang="en-US" smtClean="0"/>
          </a:p>
          <a:p>
            <a:pPr>
              <a:spcBef>
                <a:spcPct val="0"/>
              </a:spcBef>
              <a:spcAft>
                <a:spcPts val="600"/>
              </a:spcAft>
            </a:pPr>
            <a:r>
              <a:rPr lang="en-US" altLang="en-US" smtClean="0"/>
              <a:t>This table is a recent addition to LAPM Chapter 10 and depicts a comparison between a full QBS process and the more simplified small purchase procedures.</a:t>
            </a:r>
          </a:p>
          <a:p>
            <a:pPr>
              <a:spcBef>
                <a:spcPct val="0"/>
              </a:spcBef>
              <a:spcAft>
                <a:spcPts val="600"/>
              </a:spcAft>
            </a:pPr>
            <a:endParaRPr lang="en-US" altLang="en-US" smtClean="0"/>
          </a:p>
          <a:p>
            <a:pPr>
              <a:spcBef>
                <a:spcPct val="0"/>
              </a:spcBef>
              <a:spcAft>
                <a:spcPts val="600"/>
              </a:spcAft>
            </a:pPr>
            <a:r>
              <a:rPr lang="en-US" altLang="en-US" smtClean="0"/>
              <a:t>Essentially, it shows what steps are still required for small purchase procedures and what steps maybe eliminated to streamline the process.</a:t>
            </a:r>
          </a:p>
          <a:p>
            <a:pPr>
              <a:spcBef>
                <a:spcPct val="0"/>
              </a:spcBef>
              <a:spcAft>
                <a:spcPts val="600"/>
              </a:spcAft>
            </a:pPr>
            <a:endParaRPr lang="en-US" altLang="en-US" smtClean="0"/>
          </a:p>
          <a:p>
            <a:pPr>
              <a:spcBef>
                <a:spcPct val="0"/>
              </a:spcBef>
              <a:spcAft>
                <a:spcPts val="600"/>
              </a:spcAft>
            </a:pPr>
            <a:r>
              <a:rPr lang="en-US" altLang="en-US" smtClean="0"/>
              <a:t>As you can see, the procurement must still be competitive. The local agency must seek at least three proposals from consultants, Evaluates each proposal and selects the best value, considering the costs as an evaluation factor.</a:t>
            </a:r>
          </a:p>
          <a:p>
            <a:pPr>
              <a:spcBef>
                <a:spcPct val="0"/>
              </a:spcBef>
              <a:spcAft>
                <a:spcPts val="600"/>
              </a:spcAft>
            </a:pPr>
            <a:endParaRPr lang="en-US" altLang="en-US" smtClean="0"/>
          </a:p>
          <a:p>
            <a:pPr>
              <a:spcBef>
                <a:spcPct val="0"/>
              </a:spcBef>
              <a:spcAft>
                <a:spcPts val="600"/>
              </a:spcAft>
            </a:pPr>
            <a:r>
              <a:rPr lang="en-US" altLang="en-US" smtClean="0"/>
              <a:t>The contract is still subject to DBE utilization goal, although, the small size of the contract, or the scope of work may be justification for 0% goal setting.</a:t>
            </a:r>
          </a:p>
          <a:p>
            <a:pPr>
              <a:spcBef>
                <a:spcPct val="0"/>
              </a:spcBef>
              <a:spcAft>
                <a:spcPts val="600"/>
              </a:spcAft>
            </a:pPr>
            <a:endParaRPr lang="en-US" altLang="en-US" smtClean="0"/>
          </a:p>
          <a:p>
            <a:pPr>
              <a:spcBef>
                <a:spcPct val="0"/>
              </a:spcBef>
              <a:spcAft>
                <a:spcPts val="600"/>
              </a:spcAft>
            </a:pPr>
            <a:r>
              <a:rPr lang="en-US" altLang="en-US" smtClean="0"/>
              <a:t>The contract must include all fiscal and mandatory federal provisions defined earlier in our training.</a:t>
            </a:r>
          </a:p>
          <a:p>
            <a:pPr>
              <a:spcBef>
                <a:spcPct val="0"/>
              </a:spcBef>
              <a:spcAft>
                <a:spcPts val="600"/>
              </a:spcAft>
            </a:pPr>
            <a:endParaRPr lang="en-US" altLang="en-US" smtClean="0"/>
          </a:p>
          <a:p>
            <a:pPr>
              <a:spcBef>
                <a:spcPct val="0"/>
              </a:spcBef>
              <a:spcAft>
                <a:spcPts val="600"/>
              </a:spcAft>
            </a:pPr>
            <a:r>
              <a:rPr lang="en-US" altLang="en-US" smtClean="0"/>
              <a:t>In the small purchase procedures, a formal RFP and public announcement is not required and formal evaluation panel and a documented cost negotiations may be eliminated.</a:t>
            </a:r>
          </a:p>
          <a:p>
            <a:pPr>
              <a:spcBef>
                <a:spcPct val="0"/>
              </a:spcBef>
              <a:spcAft>
                <a:spcPts val="600"/>
              </a:spcAft>
            </a:pPr>
            <a:endParaRPr lang="en-US" altLang="en-US" smtClean="0"/>
          </a:p>
          <a:p>
            <a:pPr>
              <a:spcBef>
                <a:spcPct val="0"/>
              </a:spcBef>
              <a:spcAft>
                <a:spcPts val="600"/>
              </a:spcAft>
            </a:pPr>
            <a:r>
              <a:rPr lang="en-US" altLang="en-US" b="1" smtClean="0"/>
              <a:t>CLICK to next page</a:t>
            </a:r>
          </a:p>
          <a:p>
            <a:pPr>
              <a:spcBef>
                <a:spcPct val="0"/>
              </a:spcBef>
              <a:spcAft>
                <a:spcPts val="600"/>
              </a:spcAft>
            </a:pPr>
            <a:endParaRPr lang="en-US" altLang="en-US" smtClean="0"/>
          </a:p>
          <a:p>
            <a:pPr>
              <a:spcBef>
                <a:spcPct val="0"/>
              </a:spcBef>
              <a:spcAft>
                <a:spcPts val="600"/>
              </a:spcAft>
            </a:pPr>
            <a:endParaRPr lang="en-US" altLang="en-US" smtClean="0"/>
          </a:p>
          <a:p>
            <a:pPr>
              <a:spcBef>
                <a:spcPct val="0"/>
              </a:spcBef>
              <a:spcAft>
                <a:spcPts val="600"/>
              </a:spcAft>
            </a:pPr>
            <a:endParaRPr lang="en-US" altLang="en-US" smtClean="0"/>
          </a:p>
        </p:txBody>
      </p:sp>
    </p:spTree>
    <p:extLst>
      <p:ext uri="{BB962C8B-B14F-4D97-AF65-F5344CB8AC3E}">
        <p14:creationId xmlns:p14="http://schemas.microsoft.com/office/powerpoint/2010/main" val="95903866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5450" y="709613"/>
            <a:ext cx="6289675" cy="3538537"/>
          </a:xfrm>
        </p:spPr>
      </p:sp>
      <p:sp>
        <p:nvSpPr>
          <p:cNvPr id="3" name="Notes Placeholder 2"/>
          <p:cNvSpPr>
            <a:spLocks noGrp="1"/>
          </p:cNvSpPr>
          <p:nvPr>
            <p:ph type="body" idx="1"/>
          </p:nvPr>
        </p:nvSpPr>
        <p:spPr/>
        <p:txBody>
          <a:bodyPr/>
          <a:lstStyle/>
          <a:p>
            <a:pPr marL="177597" indent="-177597" defTabSz="947184">
              <a:buFont typeface="Arial" panose="020B0604020202020204" pitchFamily="34" charset="0"/>
              <a:buChar char="•"/>
              <a:defRPr/>
            </a:pPr>
            <a:endParaRPr lang="en-US" dirty="0" smtClean="0"/>
          </a:p>
        </p:txBody>
      </p:sp>
      <p:sp>
        <p:nvSpPr>
          <p:cNvPr id="4" name="Slide Number Placeholder 3"/>
          <p:cNvSpPr>
            <a:spLocks noGrp="1"/>
          </p:cNvSpPr>
          <p:nvPr>
            <p:ph type="sldNum" sz="quarter" idx="10"/>
          </p:nvPr>
        </p:nvSpPr>
        <p:spPr/>
        <p:txBody>
          <a:bodyPr/>
          <a:lstStyle/>
          <a:p>
            <a:pPr>
              <a:defRPr/>
            </a:pPr>
            <a:fld id="{B067C2BE-D56C-43CF-A46D-6DAFA83C0242}" type="slidenum">
              <a:rPr lang="en-US" altLang="en-US" smtClean="0"/>
              <a:pPr>
                <a:defRPr/>
              </a:pPr>
              <a:t>91</a:t>
            </a:fld>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Tree>
    <p:extLst>
      <p:ext uri="{BB962C8B-B14F-4D97-AF65-F5344CB8AC3E}">
        <p14:creationId xmlns:p14="http://schemas.microsoft.com/office/powerpoint/2010/main" val="200948307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5450" y="709613"/>
            <a:ext cx="6289675" cy="3538537"/>
          </a:xfrm>
        </p:spPr>
      </p:sp>
      <p:sp>
        <p:nvSpPr>
          <p:cNvPr id="3" name="Notes Placeholder 2"/>
          <p:cNvSpPr>
            <a:spLocks noGrp="1"/>
          </p:cNvSpPr>
          <p:nvPr>
            <p:ph type="body" idx="1"/>
          </p:nvPr>
        </p:nvSpPr>
        <p:spPr/>
        <p:txBody>
          <a:bodyPr/>
          <a:lstStyle/>
          <a:p>
            <a:pPr marL="710388" lvl="1" indent="-236796">
              <a:buFont typeface="+mj-lt"/>
              <a:buAutoNum type="alphaLcParenR"/>
            </a:pPr>
            <a:r>
              <a:rPr lang="en-US" sz="1100" dirty="0"/>
              <a:t>I want you to use this 10-C checklist to prepare for your procurement.</a:t>
            </a:r>
          </a:p>
        </p:txBody>
      </p:sp>
      <p:sp>
        <p:nvSpPr>
          <p:cNvPr id="4" name="Slide Number Placeholder 3"/>
          <p:cNvSpPr>
            <a:spLocks noGrp="1"/>
          </p:cNvSpPr>
          <p:nvPr>
            <p:ph type="sldNum" sz="quarter" idx="10"/>
          </p:nvPr>
        </p:nvSpPr>
        <p:spPr/>
        <p:txBody>
          <a:bodyPr/>
          <a:lstStyle/>
          <a:p>
            <a:pPr>
              <a:defRPr/>
            </a:pPr>
            <a:fld id="{B067C2BE-D56C-43CF-A46D-6DAFA83C0242}" type="slidenum">
              <a:rPr lang="en-US" altLang="en-US" smtClean="0"/>
              <a:pPr>
                <a:defRPr/>
              </a:pPr>
              <a:t>92</a:t>
            </a:fld>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Tree>
    <p:extLst>
      <p:ext uri="{BB962C8B-B14F-4D97-AF65-F5344CB8AC3E}">
        <p14:creationId xmlns:p14="http://schemas.microsoft.com/office/powerpoint/2010/main" val="13274237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9926">
              <a:defRPr sz="2400" u="sng">
                <a:solidFill>
                  <a:schemeClr val="tx1"/>
                </a:solidFill>
                <a:latin typeface="Times New Roman" panose="02020603050405020304" pitchFamily="18" charset="0"/>
              </a:defRPr>
            </a:lvl1pPr>
            <a:lvl2pPr marL="760125" indent="-292108" defTabSz="969926">
              <a:defRPr sz="2400" u="sng">
                <a:solidFill>
                  <a:schemeClr val="tx1"/>
                </a:solidFill>
                <a:latin typeface="Times New Roman" panose="02020603050405020304" pitchFamily="18" charset="0"/>
              </a:defRPr>
            </a:lvl2pPr>
            <a:lvl3pPr marL="1170044" indent="-234009" defTabSz="969926">
              <a:defRPr sz="2400" u="sng">
                <a:solidFill>
                  <a:schemeClr val="tx1"/>
                </a:solidFill>
                <a:latin typeface="Times New Roman" panose="02020603050405020304" pitchFamily="18" charset="0"/>
              </a:defRPr>
            </a:lvl3pPr>
            <a:lvl4pPr marL="1638061" indent="-234009" defTabSz="969926">
              <a:defRPr sz="2400" u="sng">
                <a:solidFill>
                  <a:schemeClr val="tx1"/>
                </a:solidFill>
                <a:latin typeface="Times New Roman" panose="02020603050405020304" pitchFamily="18" charset="0"/>
              </a:defRPr>
            </a:lvl4pPr>
            <a:lvl5pPr marL="2106078" indent="-234009" defTabSz="969926">
              <a:defRPr sz="2400" u="sng">
                <a:solidFill>
                  <a:schemeClr val="tx1"/>
                </a:solidFill>
                <a:latin typeface="Times New Roman" panose="02020603050405020304" pitchFamily="18" charset="0"/>
              </a:defRPr>
            </a:lvl5pPr>
            <a:lvl6pPr marL="2570868" indent="-234009" defTabSz="969926" eaLnBrk="0" fontAlgn="base" hangingPunct="0">
              <a:spcBef>
                <a:spcPct val="0"/>
              </a:spcBef>
              <a:spcAft>
                <a:spcPct val="0"/>
              </a:spcAft>
              <a:defRPr sz="2400" u="sng">
                <a:solidFill>
                  <a:schemeClr val="tx1"/>
                </a:solidFill>
                <a:latin typeface="Times New Roman" panose="02020603050405020304" pitchFamily="18" charset="0"/>
              </a:defRPr>
            </a:lvl6pPr>
            <a:lvl7pPr marL="3035657" indent="-234009" defTabSz="969926" eaLnBrk="0" fontAlgn="base" hangingPunct="0">
              <a:spcBef>
                <a:spcPct val="0"/>
              </a:spcBef>
              <a:spcAft>
                <a:spcPct val="0"/>
              </a:spcAft>
              <a:defRPr sz="2400" u="sng">
                <a:solidFill>
                  <a:schemeClr val="tx1"/>
                </a:solidFill>
                <a:latin typeface="Times New Roman" panose="02020603050405020304" pitchFamily="18" charset="0"/>
              </a:defRPr>
            </a:lvl7pPr>
            <a:lvl8pPr marL="3500447" indent="-234009" defTabSz="969926" eaLnBrk="0" fontAlgn="base" hangingPunct="0">
              <a:spcBef>
                <a:spcPct val="0"/>
              </a:spcBef>
              <a:spcAft>
                <a:spcPct val="0"/>
              </a:spcAft>
              <a:defRPr sz="2400" u="sng">
                <a:solidFill>
                  <a:schemeClr val="tx1"/>
                </a:solidFill>
                <a:latin typeface="Times New Roman" panose="02020603050405020304" pitchFamily="18" charset="0"/>
              </a:defRPr>
            </a:lvl8pPr>
            <a:lvl9pPr marL="3965236" indent="-234009" defTabSz="969926" eaLnBrk="0" fontAlgn="base" hangingPunct="0">
              <a:spcBef>
                <a:spcPct val="0"/>
              </a:spcBef>
              <a:spcAft>
                <a:spcPct val="0"/>
              </a:spcAft>
              <a:defRPr sz="2400" u="sng">
                <a:solidFill>
                  <a:schemeClr val="tx1"/>
                </a:solidFill>
                <a:latin typeface="Times New Roman" panose="02020603050405020304" pitchFamily="18" charset="0"/>
              </a:defRPr>
            </a:lvl9pPr>
          </a:lstStyle>
          <a:p>
            <a:fld id="{D91B0C14-64E6-4E27-BFDD-7EADF0AA5A09}" type="slidenum">
              <a:rPr lang="en-US" altLang="en-US" sz="1200" u="none"/>
              <a:pPr/>
              <a:t>10</a:t>
            </a:fld>
            <a:endParaRPr lang="en-US" altLang="en-US" sz="1200" u="none"/>
          </a:p>
        </p:txBody>
      </p:sp>
      <p:sp>
        <p:nvSpPr>
          <p:cNvPr id="24579" name="Rectangle 2"/>
          <p:cNvSpPr>
            <a:spLocks noGrp="1" noRot="1" noChangeAspect="1" noChangeArrowheads="1" noTextEdit="1"/>
          </p:cNvSpPr>
          <p:nvPr>
            <p:ph type="sldImg"/>
          </p:nvPr>
        </p:nvSpPr>
        <p:spPr>
          <a:xfrm>
            <a:off x="874713" y="476250"/>
            <a:ext cx="5608637" cy="3154363"/>
          </a:xfrm>
          <a:ln/>
        </p:spPr>
      </p:sp>
      <p:sp>
        <p:nvSpPr>
          <p:cNvPr id="24580" name="Rectangle 3"/>
          <p:cNvSpPr>
            <a:spLocks noGrp="1" noChangeArrowheads="1"/>
          </p:cNvSpPr>
          <p:nvPr>
            <p:ph type="body" idx="1"/>
          </p:nvPr>
        </p:nvSpPr>
        <p:spPr>
          <a:xfrm>
            <a:off x="467284" y="3787620"/>
            <a:ext cx="6179785" cy="49384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spcAft>
                <a:spcPts val="610"/>
              </a:spcAft>
            </a:pPr>
            <a:r>
              <a:rPr lang="en-US" altLang="en-US" dirty="0" smtClean="0"/>
              <a:t>SOW must be defined and stick to a delivery schedule</a:t>
            </a:r>
            <a:r>
              <a:rPr lang="en-US" altLang="en-US" baseline="0" dirty="0" smtClean="0"/>
              <a:t> </a:t>
            </a:r>
            <a:r>
              <a:rPr lang="en-US" altLang="en-US" dirty="0" smtClean="0"/>
              <a:t>no matter what type of procurements used. </a:t>
            </a:r>
          </a:p>
          <a:p>
            <a:pPr defTabSz="929579">
              <a:spcBef>
                <a:spcPct val="0"/>
              </a:spcBef>
              <a:spcAft>
                <a:spcPts val="610"/>
              </a:spcAft>
              <a:defRPr/>
            </a:pPr>
            <a:r>
              <a:rPr lang="en-US" altLang="en-US" b="1" dirty="0" smtClean="0"/>
              <a:t>Click</a:t>
            </a:r>
            <a:r>
              <a:rPr lang="en-US" altLang="en-US" dirty="0" smtClean="0"/>
              <a:t> </a:t>
            </a:r>
          </a:p>
          <a:p>
            <a:pPr defTabSz="929579">
              <a:spcBef>
                <a:spcPct val="0"/>
              </a:spcBef>
              <a:spcAft>
                <a:spcPts val="610"/>
              </a:spcAft>
              <a:defRPr/>
            </a:pPr>
            <a:r>
              <a:rPr lang="en-US" altLang="en-US" dirty="0" smtClean="0"/>
              <a:t>SOW in RFP</a:t>
            </a:r>
            <a:r>
              <a:rPr lang="en-US" altLang="en-US" baseline="0" dirty="0" smtClean="0"/>
              <a:t> must be well-defined except the specifics of the need of the project or each phase (PE, PA&amp;ED, PS&amp;E, or CE) and is appropriate for project-specific contracts (e.g. bridge painting, roadway design, etc.) or for multi-phased contracts where the defined scope of work is divided into phases. </a:t>
            </a:r>
            <a:endParaRPr lang="en-US" altLang="en-US" dirty="0" smtClean="0"/>
          </a:p>
          <a:p>
            <a:pPr>
              <a:spcBef>
                <a:spcPct val="0"/>
              </a:spcBef>
              <a:spcAft>
                <a:spcPts val="610"/>
              </a:spcAft>
            </a:pPr>
            <a:r>
              <a:rPr lang="en-US" altLang="en-US" b="1" dirty="0" smtClean="0"/>
              <a:t>Click</a:t>
            </a:r>
          </a:p>
          <a:p>
            <a:pPr>
              <a:spcBef>
                <a:spcPct val="0"/>
              </a:spcBef>
              <a:spcAft>
                <a:spcPts val="610"/>
              </a:spcAft>
            </a:pPr>
            <a:r>
              <a:rPr lang="en-US" altLang="en-US" dirty="0" smtClean="0"/>
              <a:t>SOW in one-step RFQ</a:t>
            </a:r>
            <a:r>
              <a:rPr lang="en-US" altLang="en-US" baseline="0" dirty="0" smtClean="0"/>
              <a:t> must also be well-defined and already know what we need for the project and must cover all aspects of the final need (Material testing, surveying).</a:t>
            </a:r>
          </a:p>
          <a:p>
            <a:pPr>
              <a:spcBef>
                <a:spcPct val="0"/>
              </a:spcBef>
              <a:spcAft>
                <a:spcPts val="610"/>
              </a:spcAft>
            </a:pPr>
            <a:r>
              <a:rPr lang="en-US" altLang="en-US" b="1" baseline="0" dirty="0" smtClean="0"/>
              <a:t>Click</a:t>
            </a:r>
          </a:p>
          <a:p>
            <a:pPr>
              <a:spcBef>
                <a:spcPct val="0"/>
              </a:spcBef>
              <a:spcAft>
                <a:spcPts val="610"/>
              </a:spcAft>
            </a:pPr>
            <a:r>
              <a:rPr lang="en-US" altLang="en-US" baseline="0" dirty="0" smtClean="0"/>
              <a:t>SOW for RFQ/RFP is normally utilized for broadly-defined SOW (New/replacement/rehab bridge, repair &amp; overlay, drainage design, material testers, construction inspectors land surveying, construction management, environmental studies). After you have a short list from a RFQ and you want to select the best consultant who can provide sufficient specifics, parameters of the project’s need that meet project’s requirements, SOW, you can issue an additional RFP to the short list of selected, qualified consultants.</a:t>
            </a:r>
            <a:endParaRPr lang="en-US" altLang="en-US" dirty="0" smtClean="0"/>
          </a:p>
          <a:p>
            <a:pPr>
              <a:spcBef>
                <a:spcPct val="0"/>
              </a:spcBef>
              <a:spcAft>
                <a:spcPts val="610"/>
              </a:spcAft>
            </a:pPr>
            <a:endParaRPr lang="en-US" altLang="en-US" dirty="0" smtClean="0"/>
          </a:p>
        </p:txBody>
      </p:sp>
    </p:spTree>
    <p:extLst>
      <p:ext uri="{BB962C8B-B14F-4D97-AF65-F5344CB8AC3E}">
        <p14:creationId xmlns:p14="http://schemas.microsoft.com/office/powerpoint/2010/main" val="287438724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5450" y="709613"/>
            <a:ext cx="6289675" cy="3538537"/>
          </a:xfrm>
        </p:spPr>
      </p:sp>
      <p:sp>
        <p:nvSpPr>
          <p:cNvPr id="3" name="Notes Placeholder 2"/>
          <p:cNvSpPr>
            <a:spLocks noGrp="1"/>
          </p:cNvSpPr>
          <p:nvPr>
            <p:ph type="body" idx="1"/>
          </p:nvPr>
        </p:nvSpPr>
        <p:spPr/>
        <p:txBody>
          <a:bodyPr/>
          <a:lstStyle/>
          <a:p>
            <a:pPr marL="174296" indent="-174296">
              <a:buFont typeface="Arial" panose="020B0604020202020204" pitchFamily="34" charset="0"/>
              <a:buChar char="•"/>
            </a:pPr>
            <a:r>
              <a:rPr lang="en-US" dirty="0" smtClean="0"/>
              <a:t>You don’t have to have a selection panel. If contract administrator is the only person to make</a:t>
            </a:r>
            <a:r>
              <a:rPr lang="en-US" baseline="0" dirty="0" smtClean="0"/>
              <a:t> </a:t>
            </a:r>
            <a:r>
              <a:rPr lang="en-US" dirty="0" smtClean="0"/>
              <a:t>decision for this procurement, you can choose NA for b &amp; c.</a:t>
            </a:r>
            <a:r>
              <a:rPr lang="en-US" baseline="0" dirty="0" smtClean="0"/>
              <a:t> </a:t>
            </a:r>
            <a:endParaRPr lang="en-US" dirty="0" smtClean="0"/>
          </a:p>
          <a:p>
            <a:pPr marL="174296" indent="-174296">
              <a:buFont typeface="Arial" panose="020B0604020202020204" pitchFamily="34" charset="0"/>
              <a:buChar char="•"/>
            </a:pPr>
            <a:r>
              <a:rPr lang="en-US" dirty="0" smtClean="0"/>
              <a:t>If the selection is involved more than one than Exhibit 10T must be signed and dated by all.</a:t>
            </a:r>
          </a:p>
          <a:p>
            <a:pPr marL="174296" indent="-174296">
              <a:buFont typeface="Arial" panose="020B0604020202020204" pitchFamily="34" charset="0"/>
              <a:buChar char="•"/>
            </a:pPr>
            <a:r>
              <a:rPr lang="en-US" dirty="0" smtClean="0"/>
              <a:t>Answer all</a:t>
            </a:r>
            <a:r>
              <a:rPr lang="en-US" baseline="0" dirty="0" smtClean="0"/>
              <a:t> the questions in 10-C as usual.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B067C2BE-D56C-43CF-A46D-6DAFA83C0242}" type="slidenum">
              <a:rPr lang="en-US" altLang="en-US" smtClean="0"/>
              <a:pPr>
                <a:defRPr/>
              </a:pPr>
              <a:t>93</a:t>
            </a:fld>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Tree>
    <p:extLst>
      <p:ext uri="{BB962C8B-B14F-4D97-AF65-F5344CB8AC3E}">
        <p14:creationId xmlns:p14="http://schemas.microsoft.com/office/powerpoint/2010/main" val="304180291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5450" y="709613"/>
            <a:ext cx="6289675" cy="3538537"/>
          </a:xfrm>
        </p:spPr>
      </p:sp>
      <p:sp>
        <p:nvSpPr>
          <p:cNvPr id="3" name="Notes Placeholder 2"/>
          <p:cNvSpPr>
            <a:spLocks noGrp="1"/>
          </p:cNvSpPr>
          <p:nvPr>
            <p:ph type="body" idx="1"/>
          </p:nvPr>
        </p:nvSpPr>
        <p:spPr/>
        <p:txBody>
          <a:bodyPr/>
          <a:lstStyle/>
          <a:p>
            <a:pPr marL="177597" indent="-177597">
              <a:buFont typeface="Arial" panose="020B0604020202020204" pitchFamily="34" charset="0"/>
              <a:buChar char="•"/>
            </a:pPr>
            <a:endParaRPr lang="en-US" sz="1100" dirty="0"/>
          </a:p>
        </p:txBody>
      </p:sp>
      <p:sp>
        <p:nvSpPr>
          <p:cNvPr id="4" name="Slide Number Placeholder 3"/>
          <p:cNvSpPr>
            <a:spLocks noGrp="1"/>
          </p:cNvSpPr>
          <p:nvPr>
            <p:ph type="sldNum" sz="quarter" idx="10"/>
          </p:nvPr>
        </p:nvSpPr>
        <p:spPr/>
        <p:txBody>
          <a:bodyPr/>
          <a:lstStyle/>
          <a:p>
            <a:pPr>
              <a:defRPr/>
            </a:pPr>
            <a:fld id="{B067C2BE-D56C-43CF-A46D-6DAFA83C0242}" type="slidenum">
              <a:rPr lang="en-US" altLang="en-US" smtClean="0"/>
              <a:pPr>
                <a:defRPr/>
              </a:pPr>
              <a:t>94</a:t>
            </a:fld>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Tree>
    <p:extLst>
      <p:ext uri="{BB962C8B-B14F-4D97-AF65-F5344CB8AC3E}">
        <p14:creationId xmlns:p14="http://schemas.microsoft.com/office/powerpoint/2010/main" val="173379781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5450" y="709613"/>
            <a:ext cx="6289675" cy="3538537"/>
          </a:xfrm>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10"/>
          </p:nvPr>
        </p:nvSpPr>
        <p:spPr/>
        <p:txBody>
          <a:bodyPr/>
          <a:lstStyle/>
          <a:p>
            <a:pPr>
              <a:defRPr/>
            </a:pPr>
            <a:fld id="{B067C2BE-D56C-43CF-A46D-6DAFA83C0242}" type="slidenum">
              <a:rPr lang="en-US" altLang="en-US" smtClean="0"/>
              <a:pPr>
                <a:defRPr/>
              </a:pPr>
              <a:t>95</a:t>
            </a:fld>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Tree>
    <p:extLst>
      <p:ext uri="{BB962C8B-B14F-4D97-AF65-F5344CB8AC3E}">
        <p14:creationId xmlns:p14="http://schemas.microsoft.com/office/powerpoint/2010/main" val="262513417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5450" y="709613"/>
            <a:ext cx="6289675" cy="3538537"/>
          </a:xfrm>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10"/>
          </p:nvPr>
        </p:nvSpPr>
        <p:spPr/>
        <p:txBody>
          <a:bodyPr/>
          <a:lstStyle/>
          <a:p>
            <a:pPr>
              <a:defRPr/>
            </a:pPr>
            <a:fld id="{B067C2BE-D56C-43CF-A46D-6DAFA83C0242}" type="slidenum">
              <a:rPr lang="en-US" altLang="en-US" smtClean="0"/>
              <a:pPr>
                <a:defRPr/>
              </a:pPr>
              <a:t>96</a:t>
            </a:fld>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Tree>
    <p:extLst>
      <p:ext uri="{BB962C8B-B14F-4D97-AF65-F5344CB8AC3E}">
        <p14:creationId xmlns:p14="http://schemas.microsoft.com/office/powerpoint/2010/main" val="426909820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5450" y="709613"/>
            <a:ext cx="6289675" cy="3538537"/>
          </a:xfrm>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10"/>
          </p:nvPr>
        </p:nvSpPr>
        <p:spPr/>
        <p:txBody>
          <a:bodyPr/>
          <a:lstStyle/>
          <a:p>
            <a:pPr>
              <a:defRPr/>
            </a:pPr>
            <a:fld id="{B067C2BE-D56C-43CF-A46D-6DAFA83C0242}" type="slidenum">
              <a:rPr lang="en-US" altLang="en-US" smtClean="0"/>
              <a:pPr>
                <a:defRPr/>
              </a:pPr>
              <a:t>97</a:t>
            </a:fld>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Tree>
    <p:extLst>
      <p:ext uri="{BB962C8B-B14F-4D97-AF65-F5344CB8AC3E}">
        <p14:creationId xmlns:p14="http://schemas.microsoft.com/office/powerpoint/2010/main" val="58771916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5450" y="709613"/>
            <a:ext cx="6289675" cy="3538537"/>
          </a:xfrm>
        </p:spPr>
      </p:sp>
      <p:sp>
        <p:nvSpPr>
          <p:cNvPr id="3" name="Notes Placeholder 2"/>
          <p:cNvSpPr>
            <a:spLocks noGrp="1"/>
          </p:cNvSpPr>
          <p:nvPr>
            <p:ph type="body" idx="1"/>
          </p:nvPr>
        </p:nvSpPr>
        <p:spPr/>
        <p:txBody>
          <a:bodyPr/>
          <a:lstStyle/>
          <a:p>
            <a:pPr lvl="1"/>
            <a:endParaRPr lang="en-US" sz="1100" dirty="0"/>
          </a:p>
        </p:txBody>
      </p:sp>
      <p:sp>
        <p:nvSpPr>
          <p:cNvPr id="4" name="Slide Number Placeholder 3"/>
          <p:cNvSpPr>
            <a:spLocks noGrp="1"/>
          </p:cNvSpPr>
          <p:nvPr>
            <p:ph type="sldNum" sz="quarter" idx="10"/>
          </p:nvPr>
        </p:nvSpPr>
        <p:spPr/>
        <p:txBody>
          <a:bodyPr/>
          <a:lstStyle/>
          <a:p>
            <a:pPr>
              <a:defRPr/>
            </a:pPr>
            <a:fld id="{B067C2BE-D56C-43CF-A46D-6DAFA83C0242}" type="slidenum">
              <a:rPr lang="en-US" altLang="en-US" smtClean="0"/>
              <a:pPr>
                <a:defRPr/>
              </a:pPr>
              <a:t>98</a:t>
            </a:fld>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Tree>
    <p:extLst>
      <p:ext uri="{BB962C8B-B14F-4D97-AF65-F5344CB8AC3E}">
        <p14:creationId xmlns:p14="http://schemas.microsoft.com/office/powerpoint/2010/main" val="205507545"/>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5450" y="709613"/>
            <a:ext cx="6289675" cy="3538537"/>
          </a:xfrm>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10"/>
          </p:nvPr>
        </p:nvSpPr>
        <p:spPr/>
        <p:txBody>
          <a:bodyPr/>
          <a:lstStyle/>
          <a:p>
            <a:pPr>
              <a:defRPr/>
            </a:pPr>
            <a:fld id="{B067C2BE-D56C-43CF-A46D-6DAFA83C0242}" type="slidenum">
              <a:rPr lang="en-US" altLang="en-US" smtClean="0"/>
              <a:pPr>
                <a:defRPr/>
              </a:pPr>
              <a:t>99</a:t>
            </a:fld>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Tree>
    <p:extLst>
      <p:ext uri="{BB962C8B-B14F-4D97-AF65-F5344CB8AC3E}">
        <p14:creationId xmlns:p14="http://schemas.microsoft.com/office/powerpoint/2010/main" val="2187198469"/>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5450" y="709613"/>
            <a:ext cx="6289675" cy="3538537"/>
          </a:xfrm>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10"/>
          </p:nvPr>
        </p:nvSpPr>
        <p:spPr/>
        <p:txBody>
          <a:bodyPr/>
          <a:lstStyle/>
          <a:p>
            <a:pPr>
              <a:defRPr/>
            </a:pPr>
            <a:fld id="{B067C2BE-D56C-43CF-A46D-6DAFA83C0242}" type="slidenum">
              <a:rPr lang="en-US" altLang="en-US" smtClean="0"/>
              <a:pPr>
                <a:defRPr/>
              </a:pPr>
              <a:t>100</a:t>
            </a:fld>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Tree>
    <p:extLst>
      <p:ext uri="{BB962C8B-B14F-4D97-AF65-F5344CB8AC3E}">
        <p14:creationId xmlns:p14="http://schemas.microsoft.com/office/powerpoint/2010/main" val="390716627"/>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5450" y="709613"/>
            <a:ext cx="6289675" cy="3538537"/>
          </a:xfrm>
        </p:spPr>
      </p:sp>
      <p:sp>
        <p:nvSpPr>
          <p:cNvPr id="3" name="Notes Placeholder 2"/>
          <p:cNvSpPr>
            <a:spLocks noGrp="1"/>
          </p:cNvSpPr>
          <p:nvPr>
            <p:ph type="body" idx="1"/>
          </p:nvPr>
        </p:nvSpPr>
        <p:spPr/>
        <p:txBody>
          <a:bodyPr/>
          <a:lstStyle/>
          <a:p>
            <a:pPr marL="177597" indent="-177597">
              <a:buFont typeface="Arial" panose="020B0604020202020204" pitchFamily="34" charset="0"/>
              <a:buChar char="•"/>
            </a:pPr>
            <a:endParaRPr lang="en-US" sz="1100" dirty="0"/>
          </a:p>
        </p:txBody>
      </p:sp>
      <p:sp>
        <p:nvSpPr>
          <p:cNvPr id="4" name="Slide Number Placeholder 3"/>
          <p:cNvSpPr>
            <a:spLocks noGrp="1"/>
          </p:cNvSpPr>
          <p:nvPr>
            <p:ph type="sldNum" sz="quarter" idx="10"/>
          </p:nvPr>
        </p:nvSpPr>
        <p:spPr/>
        <p:txBody>
          <a:bodyPr/>
          <a:lstStyle/>
          <a:p>
            <a:pPr>
              <a:defRPr/>
            </a:pPr>
            <a:fld id="{B067C2BE-D56C-43CF-A46D-6DAFA83C0242}" type="slidenum">
              <a:rPr lang="en-US" altLang="en-US" smtClean="0"/>
              <a:pPr>
                <a:defRPr/>
              </a:pPr>
              <a:t>101</a:t>
            </a:fld>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Tree>
    <p:extLst>
      <p:ext uri="{BB962C8B-B14F-4D97-AF65-F5344CB8AC3E}">
        <p14:creationId xmlns:p14="http://schemas.microsoft.com/office/powerpoint/2010/main" val="334269403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5450" y="709613"/>
            <a:ext cx="6289675" cy="3538537"/>
          </a:xfrm>
        </p:spPr>
      </p:sp>
      <p:sp>
        <p:nvSpPr>
          <p:cNvPr id="3" name="Notes Placeholder 2"/>
          <p:cNvSpPr>
            <a:spLocks noGrp="1"/>
          </p:cNvSpPr>
          <p:nvPr>
            <p:ph type="body" idx="1"/>
          </p:nvPr>
        </p:nvSpPr>
        <p:spPr/>
        <p:txBody>
          <a:bodyPr/>
          <a:lstStyle/>
          <a:p>
            <a:pPr marL="177597" indent="-177597">
              <a:buFont typeface="Arial" panose="020B0604020202020204" pitchFamily="34" charset="0"/>
              <a:buChar char="•"/>
            </a:pPr>
            <a:endParaRPr lang="en-US" sz="1100" dirty="0"/>
          </a:p>
        </p:txBody>
      </p:sp>
      <p:sp>
        <p:nvSpPr>
          <p:cNvPr id="4" name="Slide Number Placeholder 3"/>
          <p:cNvSpPr>
            <a:spLocks noGrp="1"/>
          </p:cNvSpPr>
          <p:nvPr>
            <p:ph type="sldNum" sz="quarter" idx="10"/>
          </p:nvPr>
        </p:nvSpPr>
        <p:spPr/>
        <p:txBody>
          <a:bodyPr/>
          <a:lstStyle/>
          <a:p>
            <a:pPr>
              <a:defRPr/>
            </a:pPr>
            <a:fld id="{B067C2BE-D56C-43CF-A46D-6DAFA83C0242}" type="slidenum">
              <a:rPr lang="en-US" altLang="en-US" smtClean="0"/>
              <a:pPr>
                <a:defRPr/>
              </a:pPr>
              <a:t>102</a:t>
            </a:fld>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Tree>
    <p:extLst>
      <p:ext uri="{BB962C8B-B14F-4D97-AF65-F5344CB8AC3E}">
        <p14:creationId xmlns:p14="http://schemas.microsoft.com/office/powerpoint/2010/main" val="6778985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9926">
              <a:defRPr sz="2400" u="sng">
                <a:solidFill>
                  <a:schemeClr val="tx1"/>
                </a:solidFill>
                <a:latin typeface="Times New Roman" panose="02020603050405020304" pitchFamily="18" charset="0"/>
              </a:defRPr>
            </a:lvl1pPr>
            <a:lvl2pPr marL="760125" indent="-292108" defTabSz="969926">
              <a:defRPr sz="2400" u="sng">
                <a:solidFill>
                  <a:schemeClr val="tx1"/>
                </a:solidFill>
                <a:latin typeface="Times New Roman" panose="02020603050405020304" pitchFamily="18" charset="0"/>
              </a:defRPr>
            </a:lvl2pPr>
            <a:lvl3pPr marL="1170044" indent="-234009" defTabSz="969926">
              <a:defRPr sz="2400" u="sng">
                <a:solidFill>
                  <a:schemeClr val="tx1"/>
                </a:solidFill>
                <a:latin typeface="Times New Roman" panose="02020603050405020304" pitchFamily="18" charset="0"/>
              </a:defRPr>
            </a:lvl3pPr>
            <a:lvl4pPr marL="1638061" indent="-234009" defTabSz="969926">
              <a:defRPr sz="2400" u="sng">
                <a:solidFill>
                  <a:schemeClr val="tx1"/>
                </a:solidFill>
                <a:latin typeface="Times New Roman" panose="02020603050405020304" pitchFamily="18" charset="0"/>
              </a:defRPr>
            </a:lvl4pPr>
            <a:lvl5pPr marL="2106078" indent="-234009" defTabSz="969926">
              <a:defRPr sz="2400" u="sng">
                <a:solidFill>
                  <a:schemeClr val="tx1"/>
                </a:solidFill>
                <a:latin typeface="Times New Roman" panose="02020603050405020304" pitchFamily="18" charset="0"/>
              </a:defRPr>
            </a:lvl5pPr>
            <a:lvl6pPr marL="2570868" indent="-234009" defTabSz="969926" eaLnBrk="0" fontAlgn="base" hangingPunct="0">
              <a:spcBef>
                <a:spcPct val="0"/>
              </a:spcBef>
              <a:spcAft>
                <a:spcPct val="0"/>
              </a:spcAft>
              <a:defRPr sz="2400" u="sng">
                <a:solidFill>
                  <a:schemeClr val="tx1"/>
                </a:solidFill>
                <a:latin typeface="Times New Roman" panose="02020603050405020304" pitchFamily="18" charset="0"/>
              </a:defRPr>
            </a:lvl6pPr>
            <a:lvl7pPr marL="3035657" indent="-234009" defTabSz="969926" eaLnBrk="0" fontAlgn="base" hangingPunct="0">
              <a:spcBef>
                <a:spcPct val="0"/>
              </a:spcBef>
              <a:spcAft>
                <a:spcPct val="0"/>
              </a:spcAft>
              <a:defRPr sz="2400" u="sng">
                <a:solidFill>
                  <a:schemeClr val="tx1"/>
                </a:solidFill>
                <a:latin typeface="Times New Roman" panose="02020603050405020304" pitchFamily="18" charset="0"/>
              </a:defRPr>
            </a:lvl7pPr>
            <a:lvl8pPr marL="3500447" indent="-234009" defTabSz="969926" eaLnBrk="0" fontAlgn="base" hangingPunct="0">
              <a:spcBef>
                <a:spcPct val="0"/>
              </a:spcBef>
              <a:spcAft>
                <a:spcPct val="0"/>
              </a:spcAft>
              <a:defRPr sz="2400" u="sng">
                <a:solidFill>
                  <a:schemeClr val="tx1"/>
                </a:solidFill>
                <a:latin typeface="Times New Roman" panose="02020603050405020304" pitchFamily="18" charset="0"/>
              </a:defRPr>
            </a:lvl8pPr>
            <a:lvl9pPr marL="3965236" indent="-234009" defTabSz="969926" eaLnBrk="0" fontAlgn="base" hangingPunct="0">
              <a:spcBef>
                <a:spcPct val="0"/>
              </a:spcBef>
              <a:spcAft>
                <a:spcPct val="0"/>
              </a:spcAft>
              <a:defRPr sz="2400" u="sng">
                <a:solidFill>
                  <a:schemeClr val="tx1"/>
                </a:solidFill>
                <a:latin typeface="Times New Roman" panose="02020603050405020304" pitchFamily="18" charset="0"/>
              </a:defRPr>
            </a:lvl9pPr>
          </a:lstStyle>
          <a:p>
            <a:fld id="{752F62A0-50C7-4ED7-9A45-D2B04F70B604}" type="slidenum">
              <a:rPr lang="en-US" altLang="en-US" sz="1200" u="none"/>
              <a:pPr/>
              <a:t>11</a:t>
            </a:fld>
            <a:endParaRPr lang="en-US" altLang="en-US" sz="1200" u="none"/>
          </a:p>
        </p:txBody>
      </p:sp>
      <p:sp>
        <p:nvSpPr>
          <p:cNvPr id="61443" name="Rectangle 3074"/>
          <p:cNvSpPr>
            <a:spLocks noGrp="1" noRot="1" noChangeAspect="1" noChangeArrowheads="1" noTextEdit="1"/>
          </p:cNvSpPr>
          <p:nvPr>
            <p:ph type="sldImg"/>
          </p:nvPr>
        </p:nvSpPr>
        <p:spPr>
          <a:xfrm>
            <a:off x="806450" y="466725"/>
            <a:ext cx="5622925" cy="3162300"/>
          </a:xfrm>
          <a:ln/>
        </p:spPr>
      </p:sp>
      <p:sp>
        <p:nvSpPr>
          <p:cNvPr id="61444" name="Rectangle 3075"/>
          <p:cNvSpPr>
            <a:spLocks noGrp="1" noChangeArrowheads="1"/>
          </p:cNvSpPr>
          <p:nvPr>
            <p:ph type="body" idx="1"/>
          </p:nvPr>
        </p:nvSpPr>
        <p:spPr>
          <a:xfrm>
            <a:off x="467284" y="3787620"/>
            <a:ext cx="6102174" cy="49384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spcAft>
                <a:spcPts val="610"/>
              </a:spcAft>
            </a:pPr>
            <a:r>
              <a:rPr lang="en-US" altLang="en-US" b="1" dirty="0" smtClean="0"/>
              <a:t>Trainer Notes:</a:t>
            </a:r>
          </a:p>
          <a:p>
            <a:pPr>
              <a:spcBef>
                <a:spcPct val="0"/>
              </a:spcBef>
              <a:spcAft>
                <a:spcPts val="610"/>
              </a:spcAft>
            </a:pPr>
            <a:endParaRPr lang="en-US" altLang="en-US" dirty="0" smtClean="0"/>
          </a:p>
          <a:p>
            <a:pPr>
              <a:spcBef>
                <a:spcPct val="0"/>
              </a:spcBef>
              <a:spcAft>
                <a:spcPts val="610"/>
              </a:spcAft>
            </a:pPr>
            <a:r>
              <a:rPr lang="en-US" altLang="en-US" dirty="0" smtClean="0"/>
              <a:t>For the most part, both one step RFP and RFQ processes seems to be similar, but they are different in basis.</a:t>
            </a:r>
          </a:p>
          <a:p>
            <a:pPr>
              <a:spcBef>
                <a:spcPct val="0"/>
              </a:spcBef>
              <a:spcAft>
                <a:spcPts val="610"/>
              </a:spcAft>
            </a:pPr>
            <a:r>
              <a:rPr lang="en-US" altLang="en-US" dirty="0" smtClean="0"/>
              <a:t>This figure shows where the differences are.</a:t>
            </a:r>
          </a:p>
          <a:p>
            <a:pPr>
              <a:spcBef>
                <a:spcPct val="0"/>
              </a:spcBef>
              <a:spcAft>
                <a:spcPts val="610"/>
              </a:spcAft>
            </a:pPr>
            <a:endParaRPr lang="en-US" altLang="en-US" b="1" dirty="0" smtClean="0">
              <a:solidFill>
                <a:srgbClr val="FF0000"/>
              </a:solidFill>
            </a:endParaRPr>
          </a:p>
          <a:p>
            <a:pPr>
              <a:spcBef>
                <a:spcPct val="0"/>
              </a:spcBef>
              <a:spcAft>
                <a:spcPts val="610"/>
              </a:spcAft>
            </a:pPr>
            <a:r>
              <a:rPr lang="en-US" altLang="en-US" dirty="0" smtClean="0"/>
              <a:t>First off, try to define SOW as detailed a possible. The ask a question</a:t>
            </a:r>
            <a:r>
              <a:rPr lang="en-US" altLang="en-US" baseline="0" dirty="0" smtClean="0"/>
              <a:t> “Do we know specifications and requirements for the project need.</a:t>
            </a:r>
          </a:p>
          <a:p>
            <a:pPr>
              <a:spcBef>
                <a:spcPct val="0"/>
              </a:spcBef>
              <a:spcAft>
                <a:spcPts val="610"/>
              </a:spcAft>
            </a:pPr>
            <a:r>
              <a:rPr lang="en-US" altLang="en-US" baseline="0" dirty="0" smtClean="0"/>
              <a:t>If we don’t know then go ahead to prepare a RFP.  </a:t>
            </a:r>
            <a:endParaRPr lang="en-US" altLang="en-US" dirty="0" smtClean="0"/>
          </a:p>
          <a:p>
            <a:pPr>
              <a:spcBef>
                <a:spcPct val="0"/>
              </a:spcBef>
              <a:spcAft>
                <a:spcPts val="610"/>
              </a:spcAft>
            </a:pPr>
            <a:endParaRPr lang="en-US" altLang="en-US" dirty="0" smtClean="0"/>
          </a:p>
          <a:p>
            <a:pPr>
              <a:spcBef>
                <a:spcPct val="0"/>
              </a:spcBef>
              <a:spcAft>
                <a:spcPts val="610"/>
              </a:spcAft>
            </a:pPr>
            <a:r>
              <a:rPr lang="en-US" b="1" dirty="0"/>
              <a:t>RFP</a:t>
            </a:r>
            <a:r>
              <a:rPr lang="en-US" dirty="0"/>
              <a:t>: is appropriate for </a:t>
            </a:r>
            <a:r>
              <a:rPr lang="en-US" b="1" i="1" dirty="0"/>
              <a:t>project-specific</a:t>
            </a:r>
            <a:r>
              <a:rPr lang="en-US" dirty="0"/>
              <a:t> contracts when the </a:t>
            </a:r>
            <a:r>
              <a:rPr lang="en-US" b="1" i="1" dirty="0"/>
              <a:t>scope of work is well-defined</a:t>
            </a:r>
            <a:r>
              <a:rPr lang="en-US" dirty="0"/>
              <a:t> (e.g. bridge painting, roadway design, etc.) or for </a:t>
            </a:r>
            <a:r>
              <a:rPr lang="en-US" b="1" i="1" dirty="0"/>
              <a:t>multi-phased</a:t>
            </a:r>
            <a:r>
              <a:rPr lang="en-US" dirty="0"/>
              <a:t> contracts where the defined scope of work is divided into phases. However, RFP is utilized when you are not clear about the specifics of the need for each phase (PE, PA&amp;ED, PS&amp;E, or CE).</a:t>
            </a:r>
          </a:p>
          <a:p>
            <a:r>
              <a:rPr lang="en-US" b="1" dirty="0"/>
              <a:t>Example: </a:t>
            </a:r>
            <a:endParaRPr lang="en-US" dirty="0"/>
          </a:p>
          <a:p>
            <a:r>
              <a:rPr lang="en-US" dirty="0"/>
              <a:t>You have a defined SOW for a bridge design (location, geometry, length, height clearance, traffic loads, number of lanes), but don’t know specifics of the bridge - type of bridge or </a:t>
            </a:r>
            <a:r>
              <a:rPr lang="en-US" b="1" dirty="0"/>
              <a:t>bridge structure</a:t>
            </a:r>
            <a:r>
              <a:rPr lang="en-US" dirty="0"/>
              <a:t> (bridge components, span length, deck, wearing surface, stringers (steel plates welded together)/girders (</a:t>
            </a:r>
            <a:r>
              <a:rPr lang="en-US" dirty="0" err="1"/>
              <a:t>prestressed</a:t>
            </a:r>
            <a:r>
              <a:rPr lang="en-US" dirty="0"/>
              <a:t> concrete, RC concrete, box girders), abutments, piers, footings, piles and sheeting), </a:t>
            </a:r>
            <a:r>
              <a:rPr lang="en-US" b="1" dirty="0"/>
              <a:t>principles of bridge design</a:t>
            </a:r>
            <a:r>
              <a:rPr lang="en-US" dirty="0"/>
              <a:t> (planning and design, design parameters). Then you should let proposers propose their designs for your consideration and approval. </a:t>
            </a:r>
          </a:p>
          <a:p>
            <a:pPr defTabSz="929579">
              <a:defRPr/>
            </a:pPr>
            <a:endParaRPr lang="en-US" b="1" dirty="0"/>
          </a:p>
          <a:p>
            <a:pPr defTabSz="929579">
              <a:defRPr/>
            </a:pPr>
            <a:r>
              <a:rPr lang="en-US" b="1" dirty="0"/>
              <a:t>RFQ</a:t>
            </a:r>
            <a:r>
              <a:rPr lang="en-US" dirty="0"/>
              <a:t>: is appropriate for </a:t>
            </a:r>
            <a:r>
              <a:rPr lang="en-US" b="1" i="1" dirty="0"/>
              <a:t>specialized services </a:t>
            </a:r>
            <a:r>
              <a:rPr lang="en-US" dirty="0"/>
              <a:t>(land surveying, construction inspection, material testing) </a:t>
            </a:r>
            <a:r>
              <a:rPr lang="en-US" b="1" i="1" dirty="0"/>
              <a:t>or broadly-defined SOW </a:t>
            </a:r>
            <a:r>
              <a:rPr lang="en-US" dirty="0"/>
              <a:t>(bridge design, roadway design, environmental studies that are needed across many projects). </a:t>
            </a:r>
          </a:p>
          <a:p>
            <a:pPr defTabSz="929579">
              <a:defRPr/>
            </a:pPr>
            <a:endParaRPr lang="en-US" dirty="0"/>
          </a:p>
          <a:p>
            <a:pPr lvl="0"/>
            <a:r>
              <a:rPr lang="en-US" dirty="0"/>
              <a:t>For specialized services (e.g. material testing and surveying), we can use one-step RFQ to select the </a:t>
            </a:r>
            <a:r>
              <a:rPr lang="en-US" b="1" dirty="0"/>
              <a:t>most qualified consultant</a:t>
            </a:r>
            <a:r>
              <a:rPr lang="en-US" dirty="0"/>
              <a:t> from a </a:t>
            </a:r>
            <a:r>
              <a:rPr lang="en-US" b="1" dirty="0"/>
              <a:t>short list</a:t>
            </a:r>
            <a:r>
              <a:rPr lang="en-US" dirty="0"/>
              <a:t> or </a:t>
            </a:r>
            <a:r>
              <a:rPr lang="en-US" b="1" dirty="0"/>
              <a:t>qualified consultants</a:t>
            </a:r>
            <a:r>
              <a:rPr lang="en-US" dirty="0"/>
              <a:t> from a </a:t>
            </a:r>
            <a:r>
              <a:rPr lang="en-US" b="1" dirty="0"/>
              <a:t>pre-qualified list</a:t>
            </a:r>
            <a:r>
              <a:rPr lang="en-US" dirty="0"/>
              <a:t> since we already know what we need for the project (specifications and requirements from previous similar work). Please note that all qualified consultants on pre-qualified list must have the same opportunity to be awarded and all specifications and requirements in the RFQ must cover all aspects of the final need.</a:t>
            </a:r>
          </a:p>
          <a:p>
            <a:pPr lvl="0"/>
            <a:endParaRPr lang="en-US" dirty="0"/>
          </a:p>
          <a:p>
            <a:pPr lvl="0"/>
            <a:r>
              <a:rPr lang="en-US" dirty="0"/>
              <a:t>For broadly-defined SOW (land surveying, construction management, material testing, bridge designs, roadway designs, environmental studies): </a:t>
            </a:r>
            <a:r>
              <a:rPr lang="en-US" b="1" dirty="0"/>
              <a:t>Should not use one-step RFQ only</a:t>
            </a:r>
            <a:r>
              <a:rPr lang="en-US" dirty="0"/>
              <a:t>. You should either choose </a:t>
            </a:r>
            <a:r>
              <a:rPr lang="en-US" b="1" dirty="0"/>
              <a:t>two-step RFQ/RFP or pre-qualified list</a:t>
            </a:r>
            <a:r>
              <a:rPr lang="en-US" dirty="0"/>
              <a:t> for these multiple services (on-call contract). It means that </a:t>
            </a:r>
            <a:r>
              <a:rPr lang="en-US" b="1" dirty="0"/>
              <a:t>an RFP or mini RFPs</a:t>
            </a:r>
            <a:r>
              <a:rPr lang="en-US" dirty="0"/>
              <a:t> must be required to select </a:t>
            </a:r>
            <a:r>
              <a:rPr lang="en-US" b="1" dirty="0"/>
              <a:t>the most qualified-consultant(s)</a:t>
            </a:r>
            <a:r>
              <a:rPr lang="en-US" dirty="0"/>
              <a:t>.  </a:t>
            </a:r>
          </a:p>
          <a:p>
            <a:r>
              <a:rPr lang="en-US" dirty="0"/>
              <a:t> </a:t>
            </a:r>
          </a:p>
          <a:p>
            <a:r>
              <a:rPr lang="en-US" dirty="0"/>
              <a:t>Normally, if a project is not funded yet and you don’t know about its locations as well as specific requirements, you can do pre-qualified list to establish a list of qualified consultants in order for your agency to hold consultants on the list and also to have more time to prepare documents for the projects/Tasks (e.g. ICE, DBE). </a:t>
            </a:r>
            <a:r>
              <a:rPr lang="en-US" b="1" dirty="0"/>
              <a:t>We don’t collect 10-C’s at this stage</a:t>
            </a:r>
            <a:r>
              <a:rPr lang="en-US" dirty="0"/>
              <a:t>. Only until you have enough information and requirements for those projects, then the agency will be able to issue mini RFPs (for specific projects or work/task orders) to the list to select the most qualified consultant for each project. Once you have filled them on the list, all of the consultants must have the same opportunity to be participating in the next mini RFPs. </a:t>
            </a:r>
            <a:r>
              <a:rPr lang="en-US" b="1" dirty="0"/>
              <a:t>We collect 10-C at this stage!</a:t>
            </a:r>
            <a:endParaRPr lang="en-US" dirty="0"/>
          </a:p>
          <a:p>
            <a:pPr>
              <a:spcBef>
                <a:spcPct val="0"/>
              </a:spcBef>
              <a:spcAft>
                <a:spcPts val="610"/>
              </a:spcAft>
            </a:pPr>
            <a:endParaRPr lang="en-US" altLang="en-US" dirty="0" smtClean="0"/>
          </a:p>
        </p:txBody>
      </p:sp>
    </p:spTree>
    <p:extLst>
      <p:ext uri="{BB962C8B-B14F-4D97-AF65-F5344CB8AC3E}">
        <p14:creationId xmlns:p14="http://schemas.microsoft.com/office/powerpoint/2010/main" val="1605901016"/>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5450" y="709613"/>
            <a:ext cx="6289675" cy="3538537"/>
          </a:xfrm>
        </p:spPr>
      </p:sp>
      <p:sp>
        <p:nvSpPr>
          <p:cNvPr id="3" name="Notes Placeholder 2"/>
          <p:cNvSpPr>
            <a:spLocks noGrp="1"/>
          </p:cNvSpPr>
          <p:nvPr>
            <p:ph type="body" idx="1"/>
          </p:nvPr>
        </p:nvSpPr>
        <p:spPr/>
        <p:txBody>
          <a:bodyPr/>
          <a:lstStyle/>
          <a:p>
            <a:pPr marL="177597" indent="-177597">
              <a:buFont typeface="Arial" panose="020B0604020202020204" pitchFamily="34" charset="0"/>
              <a:buChar char="•"/>
            </a:pPr>
            <a:endParaRPr lang="en-US" sz="1100" dirty="0"/>
          </a:p>
        </p:txBody>
      </p:sp>
      <p:sp>
        <p:nvSpPr>
          <p:cNvPr id="4" name="Slide Number Placeholder 3"/>
          <p:cNvSpPr>
            <a:spLocks noGrp="1"/>
          </p:cNvSpPr>
          <p:nvPr>
            <p:ph type="sldNum" sz="quarter" idx="10"/>
          </p:nvPr>
        </p:nvSpPr>
        <p:spPr/>
        <p:txBody>
          <a:bodyPr/>
          <a:lstStyle/>
          <a:p>
            <a:pPr>
              <a:defRPr/>
            </a:pPr>
            <a:fld id="{B067C2BE-D56C-43CF-A46D-6DAFA83C0242}" type="slidenum">
              <a:rPr lang="en-US" altLang="en-US" smtClean="0"/>
              <a:pPr>
                <a:defRPr/>
              </a:pPr>
              <a:t>103</a:t>
            </a:fld>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Tree>
    <p:extLst>
      <p:ext uri="{BB962C8B-B14F-4D97-AF65-F5344CB8AC3E}">
        <p14:creationId xmlns:p14="http://schemas.microsoft.com/office/powerpoint/2010/main" val="392727920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5450" y="709613"/>
            <a:ext cx="6289675" cy="3538537"/>
          </a:xfrm>
        </p:spPr>
      </p:sp>
      <p:sp>
        <p:nvSpPr>
          <p:cNvPr id="3" name="Notes Placeholder 2"/>
          <p:cNvSpPr>
            <a:spLocks noGrp="1"/>
          </p:cNvSpPr>
          <p:nvPr>
            <p:ph type="body" idx="1"/>
          </p:nvPr>
        </p:nvSpPr>
        <p:spPr/>
        <p:txBody>
          <a:bodyPr/>
          <a:lstStyle/>
          <a:p>
            <a:pPr marL="177597" indent="-177597">
              <a:buFont typeface="Arial" panose="020B0604020202020204" pitchFamily="34" charset="0"/>
              <a:buChar char="•"/>
            </a:pPr>
            <a:endParaRPr lang="en-US" sz="1100" dirty="0"/>
          </a:p>
        </p:txBody>
      </p:sp>
      <p:sp>
        <p:nvSpPr>
          <p:cNvPr id="4" name="Slide Number Placeholder 3"/>
          <p:cNvSpPr>
            <a:spLocks noGrp="1"/>
          </p:cNvSpPr>
          <p:nvPr>
            <p:ph type="sldNum" sz="quarter" idx="10"/>
          </p:nvPr>
        </p:nvSpPr>
        <p:spPr/>
        <p:txBody>
          <a:bodyPr/>
          <a:lstStyle/>
          <a:p>
            <a:pPr>
              <a:defRPr/>
            </a:pPr>
            <a:fld id="{B067C2BE-D56C-43CF-A46D-6DAFA83C0242}" type="slidenum">
              <a:rPr lang="en-US" altLang="en-US" smtClean="0"/>
              <a:pPr>
                <a:defRPr/>
              </a:pPr>
              <a:t>104</a:t>
            </a:fld>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Tree>
    <p:extLst>
      <p:ext uri="{BB962C8B-B14F-4D97-AF65-F5344CB8AC3E}">
        <p14:creationId xmlns:p14="http://schemas.microsoft.com/office/powerpoint/2010/main" val="3447444396"/>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732E36-5DCA-4BD5-91F7-A1218DE0D252}" type="slidenum">
              <a:rPr lang="en-US" smtClean="0"/>
              <a:t>105</a:t>
            </a:fld>
            <a:endParaRPr lang="en-US"/>
          </a:p>
        </p:txBody>
      </p:sp>
    </p:spTree>
    <p:extLst>
      <p:ext uri="{BB962C8B-B14F-4D97-AF65-F5344CB8AC3E}">
        <p14:creationId xmlns:p14="http://schemas.microsoft.com/office/powerpoint/2010/main" val="2673440175"/>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732E36-5DCA-4BD5-91F7-A1218DE0D252}" type="slidenum">
              <a:rPr lang="en-US" smtClean="0"/>
              <a:t>106</a:t>
            </a:fld>
            <a:endParaRPr lang="en-US"/>
          </a:p>
        </p:txBody>
      </p:sp>
    </p:spTree>
    <p:extLst>
      <p:ext uri="{BB962C8B-B14F-4D97-AF65-F5344CB8AC3E}">
        <p14:creationId xmlns:p14="http://schemas.microsoft.com/office/powerpoint/2010/main" val="2432269808"/>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067C2BE-D56C-43CF-A46D-6DAFA83C0242}" type="slidenum">
              <a:rPr lang="en-US" altLang="en-US" smtClean="0"/>
              <a:pPr>
                <a:defRPr/>
              </a:pPr>
              <a:t>107</a:t>
            </a:fld>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Tree>
    <p:extLst>
      <p:ext uri="{BB962C8B-B14F-4D97-AF65-F5344CB8AC3E}">
        <p14:creationId xmlns:p14="http://schemas.microsoft.com/office/powerpoint/2010/main" val="2247894459"/>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067C2BE-D56C-43CF-A46D-6DAFA83C0242}" type="slidenum">
              <a:rPr lang="en-US" altLang="en-US" smtClean="0"/>
              <a:pPr>
                <a:defRPr/>
              </a:pPr>
              <a:t>108</a:t>
            </a:fld>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Tree>
    <p:extLst>
      <p:ext uri="{BB962C8B-B14F-4D97-AF65-F5344CB8AC3E}">
        <p14:creationId xmlns:p14="http://schemas.microsoft.com/office/powerpoint/2010/main" val="2105458843"/>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067C2BE-D56C-43CF-A46D-6DAFA83C0242}" type="slidenum">
              <a:rPr lang="en-US" altLang="en-US" smtClean="0"/>
              <a:pPr>
                <a:defRPr/>
              </a:pPr>
              <a:t>109</a:t>
            </a:fld>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Tree>
    <p:extLst>
      <p:ext uri="{BB962C8B-B14F-4D97-AF65-F5344CB8AC3E}">
        <p14:creationId xmlns:p14="http://schemas.microsoft.com/office/powerpoint/2010/main" val="1513945891"/>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732E36-5DCA-4BD5-91F7-A1218DE0D252}" type="slidenum">
              <a:rPr lang="en-US" smtClean="0"/>
              <a:t>110</a:t>
            </a:fld>
            <a:endParaRPr lang="en-US"/>
          </a:p>
        </p:txBody>
      </p:sp>
    </p:spTree>
    <p:extLst>
      <p:ext uri="{BB962C8B-B14F-4D97-AF65-F5344CB8AC3E}">
        <p14:creationId xmlns:p14="http://schemas.microsoft.com/office/powerpoint/2010/main" val="1792243609"/>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067C2BE-D56C-43CF-A46D-6DAFA83C0242}" type="slidenum">
              <a:rPr lang="en-US" altLang="en-US" smtClean="0">
                <a:solidFill>
                  <a:srgbClr val="000000"/>
                </a:solidFill>
              </a:rPr>
              <a:pPr>
                <a:defRPr/>
              </a:pPr>
              <a:t>111</a:t>
            </a:fld>
            <a:endParaRPr lang="en-US" alt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ltLang="en-US">
              <a:solidFill>
                <a:srgbClr val="000000"/>
              </a:solidFill>
            </a:endParaRPr>
          </a:p>
        </p:txBody>
      </p:sp>
    </p:spTree>
    <p:extLst>
      <p:ext uri="{BB962C8B-B14F-4D97-AF65-F5344CB8AC3E}">
        <p14:creationId xmlns:p14="http://schemas.microsoft.com/office/powerpoint/2010/main" val="20884519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3047547-59D5-4AB2-B092-DD567329852D}" type="datetime1">
              <a:rPr lang="en-US" smtClean="0"/>
              <a:t>5/7/2018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DFD88F-D5A1-4479-A90D-2D9AB45F530B}" type="slidenum">
              <a:rPr lang="en-US" smtClean="0"/>
              <a:t>‹#›</a:t>
            </a:fld>
            <a:endParaRPr lang="en-US" dirty="0"/>
          </a:p>
        </p:txBody>
      </p:sp>
      <p:pic>
        <p:nvPicPr>
          <p:cNvPr id="8" name="Picture 7"/>
          <p:cNvPicPr>
            <a:picLocks noChangeAspect="1"/>
          </p:cNvPicPr>
          <p:nvPr userDrawn="1"/>
        </p:nvPicPr>
        <p:blipFill>
          <a:blip r:embed="rId2"/>
          <a:stretch>
            <a:fillRect/>
          </a:stretch>
        </p:blipFill>
        <p:spPr>
          <a:xfrm>
            <a:off x="10245012" y="496165"/>
            <a:ext cx="998629" cy="641759"/>
          </a:xfrm>
          <a:prstGeom prst="rect">
            <a:avLst/>
          </a:prstGeom>
        </p:spPr>
      </p:pic>
      <p:cxnSp>
        <p:nvCxnSpPr>
          <p:cNvPr id="9" name="Straight Connector 8"/>
          <p:cNvCxnSpPr/>
          <p:nvPr userDrawn="1"/>
        </p:nvCxnSpPr>
        <p:spPr>
          <a:xfrm>
            <a:off x="838200" y="1237789"/>
            <a:ext cx="10325100" cy="21030"/>
          </a:xfrm>
          <a:prstGeom prst="line">
            <a:avLst/>
          </a:prstGeom>
          <a:ln w="63500">
            <a:solidFill>
              <a:srgbClr val="336600"/>
            </a:solidFill>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32089701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B04D53-6A8B-4762-9C6A-EC2FDEEC833B}" type="datetime1">
              <a:rPr lang="en-US" smtClean="0"/>
              <a:t>5/7/2018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DFD88F-D5A1-4479-A90D-2D9AB45F530B}" type="slidenum">
              <a:rPr lang="en-US" smtClean="0"/>
              <a:t>‹#›</a:t>
            </a:fld>
            <a:endParaRPr lang="en-US"/>
          </a:p>
        </p:txBody>
      </p:sp>
    </p:spTree>
    <p:extLst>
      <p:ext uri="{BB962C8B-B14F-4D97-AF65-F5344CB8AC3E}">
        <p14:creationId xmlns:p14="http://schemas.microsoft.com/office/powerpoint/2010/main" val="5081216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A30485-2F3A-47DA-BB55-A81BBB0B1007}" type="datetime1">
              <a:rPr lang="en-US" smtClean="0"/>
              <a:t>5/7/2018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DFD88F-D5A1-4479-A90D-2D9AB45F530B}" type="slidenum">
              <a:rPr lang="en-US" smtClean="0"/>
              <a:t>‹#›</a:t>
            </a:fld>
            <a:endParaRPr lang="en-US"/>
          </a:p>
        </p:txBody>
      </p:sp>
    </p:spTree>
    <p:extLst>
      <p:ext uri="{BB962C8B-B14F-4D97-AF65-F5344CB8AC3E}">
        <p14:creationId xmlns:p14="http://schemas.microsoft.com/office/powerpoint/2010/main" val="14679628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Slide with Picture">
    <p:spTree>
      <p:nvGrpSpPr>
        <p:cNvPr id="1" name=""/>
        <p:cNvGrpSpPr/>
        <p:nvPr/>
      </p:nvGrpSpPr>
      <p:grpSpPr>
        <a:xfrm>
          <a:off x="0" y="0"/>
          <a:ext cx="0" cy="0"/>
          <a:chOff x="0" y="0"/>
          <a:chExt cx="0" cy="0"/>
        </a:xfrm>
      </p:grpSpPr>
      <p:sp>
        <p:nvSpPr>
          <p:cNvPr id="18" name="Rectangle 17"/>
          <p:cNvSpPr/>
          <p:nvPr/>
        </p:nvSpPr>
        <p:spPr>
          <a:xfrm>
            <a:off x="-11722" y="-214718"/>
            <a:ext cx="12203084" cy="70727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Text Placeholder 10"/>
          <p:cNvSpPr>
            <a:spLocks noGrp="1"/>
          </p:cNvSpPr>
          <p:nvPr>
            <p:ph type="body" sz="quarter" idx="12" hasCustomPrompt="1"/>
          </p:nvPr>
        </p:nvSpPr>
        <p:spPr>
          <a:xfrm>
            <a:off x="4173411" y="4783019"/>
            <a:ext cx="3810000" cy="374189"/>
          </a:xfrm>
        </p:spPr>
        <p:txBody>
          <a:bodyPr/>
          <a:lstStyle>
            <a:lvl1pPr marL="0" indent="0" algn="ctr">
              <a:buNone/>
              <a:defRPr sz="1350">
                <a:solidFill>
                  <a:schemeClr val="bg1">
                    <a:lumMod val="95000"/>
                  </a:schemeClr>
                </a:solidFill>
              </a:defRPr>
            </a:lvl1pPr>
          </a:lstStyle>
          <a:p>
            <a:pPr lvl="0"/>
            <a:r>
              <a:rPr lang="en-US" dirty="0" smtClean="0"/>
              <a:t>Click to add Date </a:t>
            </a:r>
            <a:endParaRPr lang="en-US" dirty="0"/>
          </a:p>
        </p:txBody>
      </p:sp>
      <p:sp>
        <p:nvSpPr>
          <p:cNvPr id="7" name="Content Placeholder 6"/>
          <p:cNvSpPr>
            <a:spLocks noGrp="1"/>
          </p:cNvSpPr>
          <p:nvPr>
            <p:ph sz="quarter" idx="10" hasCustomPrompt="1"/>
          </p:nvPr>
        </p:nvSpPr>
        <p:spPr>
          <a:xfrm>
            <a:off x="1852249" y="775885"/>
            <a:ext cx="8510953" cy="1365501"/>
          </a:xfrm>
        </p:spPr>
        <p:txBody>
          <a:bodyPr/>
          <a:lstStyle>
            <a:lvl1pPr marL="0" indent="0" algn="ctr">
              <a:buNone/>
              <a:defRPr sz="2400" baseline="0">
                <a:solidFill>
                  <a:schemeClr val="bg1">
                    <a:lumMod val="95000"/>
                  </a:schemeClr>
                </a:solidFill>
              </a:defRPr>
            </a:lvl1pPr>
            <a:lvl2pPr marL="257168" indent="0">
              <a:buNone/>
              <a:defRPr>
                <a:solidFill>
                  <a:schemeClr val="bg1">
                    <a:lumMod val="95000"/>
                  </a:schemeClr>
                </a:solidFill>
              </a:defRPr>
            </a:lvl2pPr>
            <a:lvl3pPr marL="514337" indent="0">
              <a:buNone/>
              <a:defRPr>
                <a:solidFill>
                  <a:schemeClr val="bg1">
                    <a:lumMod val="95000"/>
                  </a:schemeClr>
                </a:solidFill>
              </a:defRPr>
            </a:lvl3pPr>
            <a:lvl4pPr marL="771506" indent="0">
              <a:buNone/>
              <a:defRPr>
                <a:solidFill>
                  <a:schemeClr val="bg1">
                    <a:lumMod val="95000"/>
                  </a:schemeClr>
                </a:solidFill>
              </a:defRPr>
            </a:lvl4pPr>
            <a:lvl5pPr marL="1028675" indent="0">
              <a:buNone/>
              <a:defRPr>
                <a:solidFill>
                  <a:schemeClr val="bg1">
                    <a:lumMod val="95000"/>
                  </a:schemeClr>
                </a:solidFill>
              </a:defRPr>
            </a:lvl5pPr>
          </a:lstStyle>
          <a:p>
            <a:pPr lvl="0"/>
            <a:r>
              <a:rPr lang="en-US" dirty="0" smtClean="0"/>
              <a:t>Click to edit Main Heading</a:t>
            </a:r>
          </a:p>
        </p:txBody>
      </p:sp>
      <p:sp>
        <p:nvSpPr>
          <p:cNvPr id="9" name="Text Placeholder 8"/>
          <p:cNvSpPr>
            <a:spLocks noGrp="1"/>
          </p:cNvSpPr>
          <p:nvPr>
            <p:ph type="body" sz="quarter" idx="11" hasCustomPrompt="1"/>
          </p:nvPr>
        </p:nvSpPr>
        <p:spPr>
          <a:xfrm>
            <a:off x="1852248" y="2453057"/>
            <a:ext cx="8510952" cy="1195753"/>
          </a:xfrm>
        </p:spPr>
        <p:txBody>
          <a:bodyPr/>
          <a:lstStyle>
            <a:lvl1pPr marL="0" indent="0" algn="ctr">
              <a:buNone/>
              <a:defRPr baseline="0">
                <a:solidFill>
                  <a:schemeClr val="bg1">
                    <a:lumMod val="95000"/>
                  </a:schemeClr>
                </a:solidFill>
              </a:defRPr>
            </a:lvl1pPr>
          </a:lstStyle>
          <a:p>
            <a:pPr lvl="0"/>
            <a:r>
              <a:rPr lang="en-US" dirty="0" smtClean="0"/>
              <a:t>Click to edit Sub Heading</a:t>
            </a:r>
          </a:p>
        </p:txBody>
      </p:sp>
      <p:pic>
        <p:nvPicPr>
          <p:cNvPr id="10" name="Picture 9"/>
          <p:cNvPicPr>
            <a:picLocks noChangeAspect="1"/>
          </p:cNvPicPr>
          <p:nvPr userDrawn="1"/>
        </p:nvPicPr>
        <p:blipFill>
          <a:blip r:embed="rId2"/>
          <a:stretch>
            <a:fillRect/>
          </a:stretch>
        </p:blipFill>
        <p:spPr>
          <a:xfrm>
            <a:off x="10245012" y="496165"/>
            <a:ext cx="998629" cy="641759"/>
          </a:xfrm>
          <a:prstGeom prst="rect">
            <a:avLst/>
          </a:prstGeom>
        </p:spPr>
      </p:pic>
      <p:cxnSp>
        <p:nvCxnSpPr>
          <p:cNvPr id="12" name="Straight Connector 11"/>
          <p:cNvCxnSpPr/>
          <p:nvPr userDrawn="1"/>
        </p:nvCxnSpPr>
        <p:spPr>
          <a:xfrm>
            <a:off x="838200" y="1237789"/>
            <a:ext cx="10325100" cy="21030"/>
          </a:xfrm>
          <a:prstGeom prst="line">
            <a:avLst/>
          </a:prstGeom>
          <a:ln w="63500">
            <a:solidFill>
              <a:srgbClr val="336600"/>
            </a:solidFill>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2917520981"/>
      </p:ext>
    </p:extLst>
  </p:cSld>
  <p:clrMapOvr>
    <a:masterClrMapping/>
  </p:clrMapOvr>
  <p:transition spd="med">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le Slide with Picture">
    <p:spTree>
      <p:nvGrpSpPr>
        <p:cNvPr id="1" name=""/>
        <p:cNvGrpSpPr/>
        <p:nvPr/>
      </p:nvGrpSpPr>
      <p:grpSpPr>
        <a:xfrm>
          <a:off x="0" y="0"/>
          <a:ext cx="0" cy="0"/>
          <a:chOff x="0" y="0"/>
          <a:chExt cx="0" cy="0"/>
        </a:xfrm>
      </p:grpSpPr>
      <p:sp>
        <p:nvSpPr>
          <p:cNvPr id="11" name="Text Placeholder 10"/>
          <p:cNvSpPr>
            <a:spLocks noGrp="1"/>
          </p:cNvSpPr>
          <p:nvPr>
            <p:ph type="body" sz="quarter" idx="12" hasCustomPrompt="1"/>
          </p:nvPr>
        </p:nvSpPr>
        <p:spPr>
          <a:xfrm>
            <a:off x="4173411" y="4783020"/>
            <a:ext cx="3810000" cy="374189"/>
          </a:xfrm>
        </p:spPr>
        <p:txBody>
          <a:bodyPr/>
          <a:lstStyle>
            <a:lvl1pPr marL="0" indent="0" algn="ctr">
              <a:buNone/>
              <a:defRPr sz="1350">
                <a:solidFill>
                  <a:schemeClr val="bg1">
                    <a:lumMod val="95000"/>
                  </a:schemeClr>
                </a:solidFill>
              </a:defRPr>
            </a:lvl1pPr>
          </a:lstStyle>
          <a:p>
            <a:pPr lvl="0"/>
            <a:r>
              <a:rPr lang="en-US" dirty="0" smtClean="0"/>
              <a:t>Click to add Date </a:t>
            </a:r>
            <a:endParaRPr lang="en-US" dirty="0"/>
          </a:p>
        </p:txBody>
      </p:sp>
      <p:sp>
        <p:nvSpPr>
          <p:cNvPr id="7" name="Content Placeholder 6"/>
          <p:cNvSpPr>
            <a:spLocks noGrp="1"/>
          </p:cNvSpPr>
          <p:nvPr>
            <p:ph sz="quarter" idx="10" hasCustomPrompt="1"/>
          </p:nvPr>
        </p:nvSpPr>
        <p:spPr>
          <a:xfrm>
            <a:off x="1852250" y="775886"/>
            <a:ext cx="8510953" cy="1365501"/>
          </a:xfrm>
        </p:spPr>
        <p:txBody>
          <a:bodyPr/>
          <a:lstStyle>
            <a:lvl1pPr marL="0" indent="0" algn="ctr">
              <a:buNone/>
              <a:defRPr sz="2400" baseline="0">
                <a:solidFill>
                  <a:schemeClr val="bg1">
                    <a:lumMod val="95000"/>
                  </a:schemeClr>
                </a:solidFill>
              </a:defRPr>
            </a:lvl1pPr>
            <a:lvl2pPr marL="257168" indent="0">
              <a:buNone/>
              <a:defRPr>
                <a:solidFill>
                  <a:schemeClr val="bg1">
                    <a:lumMod val="95000"/>
                  </a:schemeClr>
                </a:solidFill>
              </a:defRPr>
            </a:lvl2pPr>
            <a:lvl3pPr marL="514337" indent="0">
              <a:buNone/>
              <a:defRPr>
                <a:solidFill>
                  <a:schemeClr val="bg1">
                    <a:lumMod val="95000"/>
                  </a:schemeClr>
                </a:solidFill>
              </a:defRPr>
            </a:lvl3pPr>
            <a:lvl4pPr marL="771506" indent="0">
              <a:buNone/>
              <a:defRPr>
                <a:solidFill>
                  <a:schemeClr val="bg1">
                    <a:lumMod val="95000"/>
                  </a:schemeClr>
                </a:solidFill>
              </a:defRPr>
            </a:lvl4pPr>
            <a:lvl5pPr marL="1028675" indent="0">
              <a:buNone/>
              <a:defRPr>
                <a:solidFill>
                  <a:schemeClr val="bg1">
                    <a:lumMod val="95000"/>
                  </a:schemeClr>
                </a:solidFill>
              </a:defRPr>
            </a:lvl5pPr>
          </a:lstStyle>
          <a:p>
            <a:pPr lvl="0"/>
            <a:r>
              <a:rPr lang="en-US" dirty="0" smtClean="0"/>
              <a:t>Click to edit Main Heading</a:t>
            </a:r>
          </a:p>
        </p:txBody>
      </p:sp>
      <p:sp>
        <p:nvSpPr>
          <p:cNvPr id="9" name="Text Placeholder 8"/>
          <p:cNvSpPr>
            <a:spLocks noGrp="1"/>
          </p:cNvSpPr>
          <p:nvPr>
            <p:ph type="body" sz="quarter" idx="11" hasCustomPrompt="1"/>
          </p:nvPr>
        </p:nvSpPr>
        <p:spPr>
          <a:xfrm>
            <a:off x="1852248" y="2453058"/>
            <a:ext cx="8510952" cy="1195753"/>
          </a:xfrm>
        </p:spPr>
        <p:txBody>
          <a:bodyPr/>
          <a:lstStyle>
            <a:lvl1pPr marL="0" indent="0" algn="ctr">
              <a:buNone/>
              <a:defRPr baseline="0">
                <a:solidFill>
                  <a:schemeClr val="bg1">
                    <a:lumMod val="95000"/>
                  </a:schemeClr>
                </a:solidFill>
              </a:defRPr>
            </a:lvl1pPr>
          </a:lstStyle>
          <a:p>
            <a:pPr lvl="0"/>
            <a:r>
              <a:rPr lang="en-US" dirty="0" smtClean="0"/>
              <a:t>Click to edit Sub Heading</a:t>
            </a:r>
          </a:p>
        </p:txBody>
      </p:sp>
    </p:spTree>
    <p:extLst>
      <p:ext uri="{BB962C8B-B14F-4D97-AF65-F5344CB8AC3E}">
        <p14:creationId xmlns:p14="http://schemas.microsoft.com/office/powerpoint/2010/main" val="3429266282"/>
      </p:ext>
    </p:extLst>
  </p:cSld>
  <p:clrMapOvr>
    <a:masterClrMapping/>
  </p:clrMapOvr>
  <p:transition spd="med">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267971"/>
            <a:ext cx="10515600" cy="1281112"/>
          </a:xfrm>
        </p:spPr>
        <p:txBody>
          <a:bodyPr/>
          <a:lstStyle>
            <a:lvl1pPr algn="l">
              <a:lnSpc>
                <a:spcPct val="100000"/>
              </a:lnSpc>
              <a:defRPr b="1" u="none" baseline="0">
                <a:solidFill>
                  <a:srgbClr val="336600"/>
                </a:solidFill>
                <a:latin typeface="Arial" panose="020B0604020202020204" pitchFamily="34" charset="0"/>
                <a:cs typeface="Arial" panose="020B0604020202020204" pitchFamily="34" charset="0"/>
              </a:defRPr>
            </a:lvl1pPr>
          </a:lstStyle>
          <a:p>
            <a:r>
              <a:rPr lang="en-US" dirty="0" smtClean="0"/>
              <a:t>Click to edit Master title style               -</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userDrawn="1"/>
        </p:nvPicPr>
        <p:blipFill>
          <a:blip r:embed="rId2"/>
          <a:stretch>
            <a:fillRect/>
          </a:stretch>
        </p:blipFill>
        <p:spPr>
          <a:xfrm>
            <a:off x="10245012" y="496165"/>
            <a:ext cx="998629" cy="641759"/>
          </a:xfrm>
          <a:prstGeom prst="rect">
            <a:avLst/>
          </a:prstGeom>
        </p:spPr>
      </p:pic>
      <p:sp>
        <p:nvSpPr>
          <p:cNvPr id="8" name="Date Placeholder 7"/>
          <p:cNvSpPr>
            <a:spLocks noGrp="1"/>
          </p:cNvSpPr>
          <p:nvPr>
            <p:ph type="dt" sz="half" idx="10"/>
          </p:nvPr>
        </p:nvSpPr>
        <p:spPr/>
        <p:txBody>
          <a:bodyPr/>
          <a:lstStyle/>
          <a:p>
            <a:fld id="{0E614082-7413-48AF-A11C-C1A8895D3AFB}" type="datetime1">
              <a:rPr lang="en-US" smtClean="0"/>
              <a:t>5/7/2018</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4DDFD88F-D5A1-4479-A90D-2D9AB45F530B}" type="slidenum">
              <a:rPr lang="en-US" smtClean="0"/>
              <a:t>‹#›</a:t>
            </a:fld>
            <a:endParaRPr lang="en-US"/>
          </a:p>
        </p:txBody>
      </p:sp>
      <p:cxnSp>
        <p:nvCxnSpPr>
          <p:cNvPr id="12" name="Straight Connector 11"/>
          <p:cNvCxnSpPr/>
          <p:nvPr userDrawn="1"/>
        </p:nvCxnSpPr>
        <p:spPr>
          <a:xfrm>
            <a:off x="838200" y="1237789"/>
            <a:ext cx="10325100" cy="21030"/>
          </a:xfrm>
          <a:prstGeom prst="line">
            <a:avLst/>
          </a:prstGeom>
          <a:ln w="63500">
            <a:solidFill>
              <a:srgbClr val="336600"/>
            </a:solidFill>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35092921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6BFC485-EF44-44A9-8B8A-71939AE08D10}" type="datetime1">
              <a:rPr lang="en-US" smtClean="0"/>
              <a:t>5/7/2018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DFD88F-D5A1-4479-A90D-2D9AB45F530B}" type="slidenum">
              <a:rPr lang="en-US" smtClean="0"/>
              <a:t>‹#›</a:t>
            </a:fld>
            <a:endParaRPr lang="en-US"/>
          </a:p>
        </p:txBody>
      </p:sp>
      <p:pic>
        <p:nvPicPr>
          <p:cNvPr id="7" name="Picture 6"/>
          <p:cNvPicPr>
            <a:picLocks noChangeAspect="1"/>
          </p:cNvPicPr>
          <p:nvPr userDrawn="1"/>
        </p:nvPicPr>
        <p:blipFill>
          <a:blip r:embed="rId2"/>
          <a:stretch>
            <a:fillRect/>
          </a:stretch>
        </p:blipFill>
        <p:spPr>
          <a:xfrm>
            <a:off x="10245012" y="496165"/>
            <a:ext cx="998629" cy="641759"/>
          </a:xfrm>
          <a:prstGeom prst="rect">
            <a:avLst/>
          </a:prstGeom>
        </p:spPr>
      </p:pic>
      <p:cxnSp>
        <p:nvCxnSpPr>
          <p:cNvPr id="8" name="Straight Connector 7"/>
          <p:cNvCxnSpPr/>
          <p:nvPr userDrawn="1"/>
        </p:nvCxnSpPr>
        <p:spPr>
          <a:xfrm>
            <a:off x="838200" y="1237789"/>
            <a:ext cx="10325100" cy="21030"/>
          </a:xfrm>
          <a:prstGeom prst="line">
            <a:avLst/>
          </a:prstGeom>
          <a:ln w="63500">
            <a:solidFill>
              <a:srgbClr val="336600"/>
            </a:solidFill>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689090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F306E41-3D5C-4AE8-86DF-D588F6B358B9}" type="datetime1">
              <a:rPr lang="en-US" smtClean="0"/>
              <a:t>5/7/2018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DFD88F-D5A1-4479-A90D-2D9AB45F530B}" type="slidenum">
              <a:rPr lang="en-US" smtClean="0"/>
              <a:t>‹#›</a:t>
            </a:fld>
            <a:endParaRPr lang="en-US"/>
          </a:p>
        </p:txBody>
      </p:sp>
    </p:spTree>
    <p:extLst>
      <p:ext uri="{BB962C8B-B14F-4D97-AF65-F5344CB8AC3E}">
        <p14:creationId xmlns:p14="http://schemas.microsoft.com/office/powerpoint/2010/main" val="3173137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425090A-103A-481D-9EE0-BFA1FA3C530D}" type="datetime1">
              <a:rPr lang="en-US" smtClean="0"/>
              <a:t>5/7/2018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DDFD88F-D5A1-4479-A90D-2D9AB45F530B}" type="slidenum">
              <a:rPr lang="en-US" smtClean="0"/>
              <a:t>‹#›</a:t>
            </a:fld>
            <a:endParaRPr lang="en-US"/>
          </a:p>
        </p:txBody>
      </p:sp>
    </p:spTree>
    <p:extLst>
      <p:ext uri="{BB962C8B-B14F-4D97-AF65-F5344CB8AC3E}">
        <p14:creationId xmlns:p14="http://schemas.microsoft.com/office/powerpoint/2010/main" val="14479596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DF17760A-60F5-468D-934F-3037B06B2538}" type="datetime1">
              <a:rPr lang="en-US" smtClean="0"/>
              <a:t>5/7/2018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DFD88F-D5A1-4479-A90D-2D9AB45F530B}" type="slidenum">
              <a:rPr lang="en-US" smtClean="0"/>
              <a:t>‹#›</a:t>
            </a:fld>
            <a:endParaRPr lang="en-US"/>
          </a:p>
        </p:txBody>
      </p:sp>
      <p:pic>
        <p:nvPicPr>
          <p:cNvPr id="6" name="Picture 5"/>
          <p:cNvPicPr>
            <a:picLocks noChangeAspect="1"/>
          </p:cNvPicPr>
          <p:nvPr userDrawn="1"/>
        </p:nvPicPr>
        <p:blipFill>
          <a:blip r:embed="rId2"/>
          <a:stretch>
            <a:fillRect/>
          </a:stretch>
        </p:blipFill>
        <p:spPr>
          <a:xfrm>
            <a:off x="10245012" y="496165"/>
            <a:ext cx="998629" cy="641759"/>
          </a:xfrm>
          <a:prstGeom prst="rect">
            <a:avLst/>
          </a:prstGeom>
        </p:spPr>
      </p:pic>
      <p:cxnSp>
        <p:nvCxnSpPr>
          <p:cNvPr id="7" name="Straight Connector 6"/>
          <p:cNvCxnSpPr/>
          <p:nvPr userDrawn="1"/>
        </p:nvCxnSpPr>
        <p:spPr>
          <a:xfrm>
            <a:off x="838200" y="1237789"/>
            <a:ext cx="10325100" cy="21030"/>
          </a:xfrm>
          <a:prstGeom prst="line">
            <a:avLst/>
          </a:prstGeom>
          <a:ln w="63500">
            <a:solidFill>
              <a:srgbClr val="336600"/>
            </a:solidFill>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927785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99813A-1EB6-4F7F-8CCF-8C26E563BFF8}" type="datetime1">
              <a:rPr lang="en-US" smtClean="0"/>
              <a:t>5/7/2018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DDFD88F-D5A1-4479-A90D-2D9AB45F530B}" type="slidenum">
              <a:rPr lang="en-US" smtClean="0"/>
              <a:t>‹#›</a:t>
            </a:fld>
            <a:endParaRPr lang="en-US"/>
          </a:p>
        </p:txBody>
      </p:sp>
      <p:pic>
        <p:nvPicPr>
          <p:cNvPr id="5" name="Picture 4"/>
          <p:cNvPicPr>
            <a:picLocks noChangeAspect="1"/>
          </p:cNvPicPr>
          <p:nvPr userDrawn="1"/>
        </p:nvPicPr>
        <p:blipFill>
          <a:blip r:embed="rId2"/>
          <a:stretch>
            <a:fillRect/>
          </a:stretch>
        </p:blipFill>
        <p:spPr>
          <a:xfrm>
            <a:off x="10245012" y="496165"/>
            <a:ext cx="998629" cy="641759"/>
          </a:xfrm>
          <a:prstGeom prst="rect">
            <a:avLst/>
          </a:prstGeom>
        </p:spPr>
      </p:pic>
      <p:cxnSp>
        <p:nvCxnSpPr>
          <p:cNvPr id="6" name="Straight Connector 5"/>
          <p:cNvCxnSpPr/>
          <p:nvPr userDrawn="1"/>
        </p:nvCxnSpPr>
        <p:spPr>
          <a:xfrm>
            <a:off x="838200" y="1237789"/>
            <a:ext cx="10325100" cy="21030"/>
          </a:xfrm>
          <a:prstGeom prst="line">
            <a:avLst/>
          </a:prstGeom>
          <a:ln w="63500">
            <a:solidFill>
              <a:srgbClr val="336600"/>
            </a:solidFill>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411897832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126AA9-B779-4002-AE2B-6C5B3891F977}" type="datetime1">
              <a:rPr lang="en-US" smtClean="0"/>
              <a:t>5/7/2018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DFD88F-D5A1-4479-A90D-2D9AB45F530B}" type="slidenum">
              <a:rPr lang="en-US" smtClean="0"/>
              <a:t>‹#›</a:t>
            </a:fld>
            <a:endParaRPr lang="en-US"/>
          </a:p>
        </p:txBody>
      </p:sp>
    </p:spTree>
    <p:extLst>
      <p:ext uri="{BB962C8B-B14F-4D97-AF65-F5344CB8AC3E}">
        <p14:creationId xmlns:p14="http://schemas.microsoft.com/office/powerpoint/2010/main" val="30225916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0140F3-3C06-4E65-A8F1-2B7A13203DC0}" type="datetime1">
              <a:rPr lang="en-US" smtClean="0"/>
              <a:t>5/7/2018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DFD88F-D5A1-4479-A90D-2D9AB45F530B}" type="slidenum">
              <a:rPr lang="en-US" smtClean="0"/>
              <a:t>‹#›</a:t>
            </a:fld>
            <a:endParaRPr lang="en-US"/>
          </a:p>
        </p:txBody>
      </p:sp>
    </p:spTree>
    <p:extLst>
      <p:ext uri="{BB962C8B-B14F-4D97-AF65-F5344CB8AC3E}">
        <p14:creationId xmlns:p14="http://schemas.microsoft.com/office/powerpoint/2010/main" val="40776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CB0E6E-197E-4DDE-AF56-488ED3AA5F1D}" type="datetime1">
              <a:rPr lang="en-US" smtClean="0"/>
              <a:t>5/7/2018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DFD88F-D5A1-4479-A90D-2D9AB45F530B}" type="slidenum">
              <a:rPr lang="en-US" smtClean="0"/>
              <a:t>‹#›</a:t>
            </a:fld>
            <a:endParaRPr lang="en-US"/>
          </a:p>
        </p:txBody>
      </p:sp>
    </p:spTree>
    <p:extLst>
      <p:ext uri="{BB962C8B-B14F-4D97-AF65-F5344CB8AC3E}">
        <p14:creationId xmlns:p14="http://schemas.microsoft.com/office/powerpoint/2010/main" val="8921611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87.xml"/><Relationship Id="rId1" Type="http://schemas.openxmlformats.org/officeDocument/2006/relationships/slideLayout" Target="../slideLayouts/slideLayout6.xml"/><Relationship Id="rId6" Type="http://schemas.openxmlformats.org/officeDocument/2006/relationships/image" Target="../media/image111.png"/><Relationship Id="rId5" Type="http://schemas.openxmlformats.org/officeDocument/2006/relationships/image" Target="../media/image110.png"/><Relationship Id="rId4" Type="http://schemas.openxmlformats.org/officeDocument/2006/relationships/image" Target="../media/image109.png"/></Relationships>
</file>

<file path=ppt/slides/_rels/slide101.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88.xml"/><Relationship Id="rId1" Type="http://schemas.openxmlformats.org/officeDocument/2006/relationships/slideLayout" Target="../slideLayouts/slideLayout6.xml"/><Relationship Id="rId5" Type="http://schemas.openxmlformats.org/officeDocument/2006/relationships/image" Target="../media/image114.png"/><Relationship Id="rId4" Type="http://schemas.openxmlformats.org/officeDocument/2006/relationships/image" Target="../media/image113.png"/></Relationships>
</file>

<file path=ppt/slides/_rels/slide102.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notesSlide" Target="../notesSlides/notesSlide89.xml"/><Relationship Id="rId1" Type="http://schemas.openxmlformats.org/officeDocument/2006/relationships/slideLayout" Target="../slideLayouts/slideLayout6.xml"/><Relationship Id="rId4" Type="http://schemas.openxmlformats.org/officeDocument/2006/relationships/image" Target="../media/image116.png"/></Relationships>
</file>

<file path=ppt/slides/_rels/slide103.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notesSlide" Target="../notesSlides/notesSlide90.xml"/><Relationship Id="rId1" Type="http://schemas.openxmlformats.org/officeDocument/2006/relationships/slideLayout" Target="../slideLayouts/slideLayout6.xml"/><Relationship Id="rId5" Type="http://schemas.openxmlformats.org/officeDocument/2006/relationships/image" Target="../media/image119.png"/><Relationship Id="rId4" Type="http://schemas.openxmlformats.org/officeDocument/2006/relationships/image" Target="../media/image118.png"/></Relationships>
</file>

<file path=ppt/slides/_rels/slide104.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91.xml"/><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notesSlide" Target="../notesSlides/notesSlide93.xml"/><Relationship Id="rId1" Type="http://schemas.openxmlformats.org/officeDocument/2006/relationships/slideLayout" Target="../slideLayouts/slideLayout12.xml"/></Relationships>
</file>

<file path=ppt/slides/_rels/slide107.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notesSlide" Target="../notesSlides/notesSlide94.xml"/><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3" Type="http://schemas.openxmlformats.org/officeDocument/2006/relationships/image" Target="../media/image123.emf"/><Relationship Id="rId2" Type="http://schemas.openxmlformats.org/officeDocument/2006/relationships/notesSlide" Target="../notesSlides/notesSlide95.xml"/><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8" Type="http://schemas.openxmlformats.org/officeDocument/2006/relationships/hyperlink" Target="https://www.ecfr.gov/cgi-bin/text-idx?tpl=/ecfrbrowse/Title49/49cfr26_main_02.tpl" TargetMode="External"/><Relationship Id="rId3" Type="http://schemas.openxmlformats.org/officeDocument/2006/relationships/hyperlink" Target="http://www.dot.ca.gov/hq/LocalPrograms/AE/index.htm" TargetMode="External"/><Relationship Id="rId7" Type="http://schemas.openxmlformats.org/officeDocument/2006/relationships/hyperlink" Target="https://www.ecfr.gov/cgi-bin/text-idx?node=2:1.1.2.2.1" TargetMode="External"/><Relationship Id="rId2" Type="http://schemas.openxmlformats.org/officeDocument/2006/relationships/notesSlide" Target="../notesSlides/notesSlide96.xml"/><Relationship Id="rId1" Type="http://schemas.openxmlformats.org/officeDocument/2006/relationships/slideLayout" Target="../slideLayouts/slideLayout2.xml"/><Relationship Id="rId6" Type="http://schemas.openxmlformats.org/officeDocument/2006/relationships/hyperlink" Target="https://www.gpo.gov/fdsys/search/pagedetails.action?browsePath=Title+48/Chapter+1/Subchapter+E/Part+31&amp;granuleId=CFR-2011-title48-vol1-part31&amp;packageId=CFR-2011-title48-vol1&amp;collapse=true&amp;fromBrowse=true&amp;collectionCode=CFR" TargetMode="External"/><Relationship Id="rId5" Type="http://schemas.openxmlformats.org/officeDocument/2006/relationships/hyperlink" Target="https://www.ecfr.gov/cgi-bin/text-idx?rgn=div5&amp;node=23:1.0.1.2.3" TargetMode="External"/><Relationship Id="rId4" Type="http://schemas.openxmlformats.org/officeDocument/2006/relationships/hyperlink" Target="http://www.dot.ca.gov/hq/LocalPrograms/lam/LAPM/ch10.pdf"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image" Target="../media/image7.emf"/><Relationship Id="rId7" Type="http://schemas.openxmlformats.org/officeDocument/2006/relationships/image" Target="../media/image11.em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0.emf"/><Relationship Id="rId11" Type="http://schemas.openxmlformats.org/officeDocument/2006/relationships/image" Target="../media/image15.emf"/><Relationship Id="rId5" Type="http://schemas.openxmlformats.org/officeDocument/2006/relationships/image" Target="../media/image9.emf"/><Relationship Id="rId10" Type="http://schemas.openxmlformats.org/officeDocument/2006/relationships/image" Target="../media/image14.emf"/><Relationship Id="rId4" Type="http://schemas.openxmlformats.org/officeDocument/2006/relationships/image" Target="../media/image8.emf"/><Relationship Id="rId9" Type="http://schemas.openxmlformats.org/officeDocument/2006/relationships/image" Target="../media/image13.emf"/></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3.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gif"/><Relationship Id="rId4" Type="http://schemas.openxmlformats.org/officeDocument/2006/relationships/image" Target="../media/image28.png"/></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29.gif"/></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1.xml"/><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hyperlink" Target="http://dot.ca.gov/hq/bep/find_certified.htm"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4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 Id="rId4" Type="http://schemas.openxmlformats.org/officeDocument/2006/relationships/image" Target="../media/image50.png"/></Relationships>
</file>

<file path=ppt/slides/_rels/slide4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image" Target="../media/image143.png"/></Relationships>
</file>

<file path=ppt/slides/_rels/slide4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hyperlink" Target="http://www.localassistanceblog.com/" TargetMode="External"/><Relationship Id="rId3" Type="http://schemas.openxmlformats.org/officeDocument/2006/relationships/hyperlink" Target="http://www.dot.ca.gov/hq/LocalPrograms/AE/index.htm" TargetMode="External"/><Relationship Id="rId7" Type="http://schemas.openxmlformats.org/officeDocument/2006/relationships/hyperlink" Target="http://www.dot.ca.gov/hq/LocalPrograms/sub.ht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3" Type="http://schemas.openxmlformats.org/officeDocument/2006/relationships/image" Target="../media/image55.gif"/><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62.gif"/><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46.xml"/><Relationship Id="rId1" Type="http://schemas.openxmlformats.org/officeDocument/2006/relationships/slideLayout" Target="../slideLayouts/slideLayout7.xml"/><Relationship Id="rId6" Type="http://schemas.openxmlformats.org/officeDocument/2006/relationships/image" Target="../media/image63.png"/><Relationship Id="rId5" Type="http://schemas.openxmlformats.org/officeDocument/2006/relationships/image" Target="../media/image66.png"/><Relationship Id="rId4" Type="http://schemas.openxmlformats.org/officeDocument/2006/relationships/image" Target="../media/image65.png"/></Relationships>
</file>

<file path=ppt/slides/_rels/slide6.xml.rels><?xml version="1.0" encoding="UTF-8" standalone="yes"?>
<Relationships xmlns="http://schemas.openxmlformats.org/package/2006/relationships"><Relationship Id="rId3" Type="http://schemas.openxmlformats.org/officeDocument/2006/relationships/hyperlink" Target="http://www.localassistanceblog.com/ae-trainin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hyperlink" Target="mailto:dbegoal.gfe@dot.ca.gov" TargetMode="Externa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69.pn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23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3.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65.xml"/><Relationship Id="rId1" Type="http://schemas.openxmlformats.org/officeDocument/2006/relationships/slideLayout" Target="../slideLayouts/slideLayout6.xml"/><Relationship Id="rId4" Type="http://schemas.openxmlformats.org/officeDocument/2006/relationships/image" Target="../media/image74.JPG"/></Relationships>
</file>

<file path=ppt/slides/_rels/slide79.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68.xml"/><Relationship Id="rId1" Type="http://schemas.openxmlformats.org/officeDocument/2006/relationships/slideLayout" Target="../slideLayouts/slideLayout6.xml"/><Relationship Id="rId4" Type="http://schemas.openxmlformats.org/officeDocument/2006/relationships/hyperlink" Target="http://www.dot.ca.gov/hq/audits/documents/prevailing-wage-interpretive-guidance.pdf" TargetMode="External"/></Relationships>
</file>

<file path=ppt/slides/_rels/slide82.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69.xml"/><Relationship Id="rId1" Type="http://schemas.openxmlformats.org/officeDocument/2006/relationships/slideLayout" Target="../slideLayouts/slideLayout6.xml"/><Relationship Id="rId6" Type="http://schemas.openxmlformats.org/officeDocument/2006/relationships/image" Target="../media/image79.png"/><Relationship Id="rId5" Type="http://schemas.openxmlformats.org/officeDocument/2006/relationships/hyperlink" Target="http://www.dot.ca.gov/hq/audits/documents/meals-interpretive-guidance.pdf" TargetMode="External"/><Relationship Id="rId4" Type="http://schemas.openxmlformats.org/officeDocument/2006/relationships/hyperlink" Target="http://www.dot.ca.gov/hq/asc/travel/ch12/1consultant.htm" TargetMode="Externa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6.xml"/><Relationship Id="rId1" Type="http://schemas.openxmlformats.org/officeDocument/2006/relationships/tags" Target="../tags/tag1.xml"/><Relationship Id="rId4" Type="http://schemas.openxmlformats.org/officeDocument/2006/relationships/image" Target="../media/image80.png"/></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78.xml"/><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79.xml"/><Relationship Id="rId1" Type="http://schemas.openxmlformats.org/officeDocument/2006/relationships/slideLayout" Target="../slideLayouts/slideLayout6.xml"/><Relationship Id="rId5" Type="http://schemas.openxmlformats.org/officeDocument/2006/relationships/image" Target="../media/image84.png"/><Relationship Id="rId4" Type="http://schemas.openxmlformats.org/officeDocument/2006/relationships/image" Target="../media/image83.png"/></Relationships>
</file>

<file path=ppt/slides/_rels/slide93.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80.xml"/><Relationship Id="rId1" Type="http://schemas.openxmlformats.org/officeDocument/2006/relationships/slideLayout" Target="../slideLayouts/slideLayout6.xml"/><Relationship Id="rId6" Type="http://schemas.openxmlformats.org/officeDocument/2006/relationships/image" Target="../media/image88.png"/><Relationship Id="rId5" Type="http://schemas.openxmlformats.org/officeDocument/2006/relationships/image" Target="../media/image87.png"/><Relationship Id="rId4" Type="http://schemas.openxmlformats.org/officeDocument/2006/relationships/image" Target="../media/image86.png"/></Relationships>
</file>

<file path=ppt/slides/_rels/slide94.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81.xml"/><Relationship Id="rId1" Type="http://schemas.openxmlformats.org/officeDocument/2006/relationships/slideLayout" Target="../slideLayouts/slideLayout6.xml"/><Relationship Id="rId4" Type="http://schemas.openxmlformats.org/officeDocument/2006/relationships/image" Target="../media/image90.png"/></Relationships>
</file>

<file path=ppt/slides/_rels/slide95.xml.rels><?xml version="1.0" encoding="UTF-8" standalone="yes"?>
<Relationships xmlns="http://schemas.openxmlformats.org/package/2006/relationships"><Relationship Id="rId8" Type="http://schemas.openxmlformats.org/officeDocument/2006/relationships/image" Target="../media/image96.png"/><Relationship Id="rId3" Type="http://schemas.openxmlformats.org/officeDocument/2006/relationships/image" Target="../media/image91.png"/><Relationship Id="rId7" Type="http://schemas.openxmlformats.org/officeDocument/2006/relationships/image" Target="../media/image95.png"/><Relationship Id="rId2" Type="http://schemas.openxmlformats.org/officeDocument/2006/relationships/notesSlide" Target="../notesSlides/notesSlide82.xml"/><Relationship Id="rId1" Type="http://schemas.openxmlformats.org/officeDocument/2006/relationships/slideLayout" Target="../slideLayouts/slideLayout6.xml"/><Relationship Id="rId6" Type="http://schemas.openxmlformats.org/officeDocument/2006/relationships/image" Target="../media/image94.png"/><Relationship Id="rId5" Type="http://schemas.openxmlformats.org/officeDocument/2006/relationships/image" Target="../media/image93.png"/><Relationship Id="rId4" Type="http://schemas.openxmlformats.org/officeDocument/2006/relationships/image" Target="../media/image92.png"/></Relationships>
</file>

<file path=ppt/slides/_rels/slide96.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83.xml"/><Relationship Id="rId1" Type="http://schemas.openxmlformats.org/officeDocument/2006/relationships/slideLayout" Target="../slideLayouts/slideLayout6.xml"/><Relationship Id="rId4" Type="http://schemas.openxmlformats.org/officeDocument/2006/relationships/image" Target="../media/image98.png"/></Relationships>
</file>

<file path=ppt/slides/_rels/slide97.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84.xml"/><Relationship Id="rId1" Type="http://schemas.openxmlformats.org/officeDocument/2006/relationships/slideLayout" Target="../slideLayouts/slideLayout6.xml"/><Relationship Id="rId5" Type="http://schemas.openxmlformats.org/officeDocument/2006/relationships/image" Target="../media/image101.png"/><Relationship Id="rId4" Type="http://schemas.openxmlformats.org/officeDocument/2006/relationships/image" Target="../media/image100.png"/></Relationships>
</file>

<file path=ppt/slides/_rels/slide98.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85.xml"/><Relationship Id="rId1" Type="http://schemas.openxmlformats.org/officeDocument/2006/relationships/slideLayout" Target="../slideLayouts/slideLayout6.xml"/><Relationship Id="rId5" Type="http://schemas.openxmlformats.org/officeDocument/2006/relationships/image" Target="../media/image104.png"/><Relationship Id="rId4" Type="http://schemas.openxmlformats.org/officeDocument/2006/relationships/image" Target="../media/image103.png"/></Relationships>
</file>

<file path=ppt/slides/_rels/slide99.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86.xml"/><Relationship Id="rId1" Type="http://schemas.openxmlformats.org/officeDocument/2006/relationships/slideLayout" Target="../slideLayouts/slideLayout6.xml"/><Relationship Id="rId5" Type="http://schemas.openxmlformats.org/officeDocument/2006/relationships/image" Target="../media/image107.png"/><Relationship Id="rId4" Type="http://schemas.openxmlformats.org/officeDocument/2006/relationships/image" Target="../media/image10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altLang="en-US" sz="4700" b="1" dirty="0" smtClean="0">
                <a:solidFill>
                  <a:srgbClr val="006600"/>
                </a:solidFill>
                <a:latin typeface="Arial" panose="020B0604020202020204" pitchFamily="34" charset="0"/>
                <a:cs typeface="Arial" panose="020B0604020202020204" pitchFamily="34" charset="0"/>
              </a:rPr>
              <a:t>PROCURING A&amp;E </a:t>
            </a:r>
            <a:br>
              <a:rPr lang="en-US" altLang="en-US" sz="4700" b="1" dirty="0" smtClean="0">
                <a:solidFill>
                  <a:srgbClr val="006600"/>
                </a:solidFill>
                <a:latin typeface="Arial" panose="020B0604020202020204" pitchFamily="34" charset="0"/>
                <a:cs typeface="Arial" panose="020B0604020202020204" pitchFamily="34" charset="0"/>
              </a:rPr>
            </a:br>
            <a:r>
              <a:rPr lang="en-US" altLang="en-US" sz="4700" b="1" dirty="0" smtClean="0">
                <a:solidFill>
                  <a:srgbClr val="006600"/>
                </a:solidFill>
                <a:latin typeface="Arial" panose="020B0604020202020204" pitchFamily="34" charset="0"/>
                <a:cs typeface="Arial" panose="020B0604020202020204" pitchFamily="34" charset="0"/>
              </a:rPr>
              <a:t>ON-CALL CONTRACTS</a:t>
            </a:r>
            <a:endParaRPr lang="en-US" sz="4700" dirty="0"/>
          </a:p>
        </p:txBody>
      </p:sp>
      <p:sp>
        <p:nvSpPr>
          <p:cNvPr id="3" name="Subtitle 2"/>
          <p:cNvSpPr>
            <a:spLocks noGrp="1"/>
          </p:cNvSpPr>
          <p:nvPr>
            <p:ph type="subTitle" idx="1"/>
          </p:nvPr>
        </p:nvSpPr>
        <p:spPr>
          <a:xfrm>
            <a:off x="1524000" y="4650252"/>
            <a:ext cx="9144000" cy="1655762"/>
          </a:xfrm>
        </p:spPr>
        <p:txBody>
          <a:bodyPr>
            <a:normAutofit/>
          </a:bodyPr>
          <a:lstStyle/>
          <a:p>
            <a:pPr algn="r">
              <a:spcBef>
                <a:spcPct val="20000"/>
              </a:spcBef>
            </a:pPr>
            <a:r>
              <a:rPr lang="en-US" altLang="en-US" sz="2800" b="1" dirty="0" smtClean="0">
                <a:latin typeface="Arial" panose="020B0604020202020204" pitchFamily="34" charset="0"/>
                <a:cs typeface="Arial" panose="020B0604020202020204" pitchFamily="34" charset="0"/>
              </a:rPr>
              <a:t>Felicia </a:t>
            </a:r>
            <a:r>
              <a:rPr lang="en-US" altLang="en-US" sz="2800" b="1" dirty="0" err="1" smtClean="0">
                <a:latin typeface="Arial" panose="020B0604020202020204" pitchFamily="34" charset="0"/>
                <a:cs typeface="Arial" panose="020B0604020202020204" pitchFamily="34" charset="0"/>
              </a:rPr>
              <a:t>Haslem</a:t>
            </a:r>
            <a:r>
              <a:rPr lang="en-US" altLang="en-US" sz="2800" b="1" dirty="0" smtClean="0">
                <a:latin typeface="Arial" panose="020B0604020202020204" pitchFamily="34" charset="0"/>
                <a:cs typeface="Arial" panose="020B0604020202020204" pitchFamily="34" charset="0"/>
              </a:rPr>
              <a:t> &amp; Carol Green</a:t>
            </a:r>
            <a:endParaRPr lang="en-US" altLang="en-US" sz="2800" b="1" dirty="0">
              <a:latin typeface="Arial" panose="020B0604020202020204" pitchFamily="34" charset="0"/>
              <a:cs typeface="Arial" panose="020B0604020202020204" pitchFamily="34" charset="0"/>
            </a:endParaRPr>
          </a:p>
          <a:p>
            <a:pPr algn="r">
              <a:spcBef>
                <a:spcPct val="20000"/>
              </a:spcBef>
            </a:pPr>
            <a:r>
              <a:rPr lang="en-US" altLang="en-US" sz="2000" b="1" dirty="0">
                <a:latin typeface="Arial" panose="020B0604020202020204" pitchFamily="34" charset="0"/>
                <a:cs typeface="Arial" panose="020B0604020202020204" pitchFamily="34" charset="0"/>
              </a:rPr>
              <a:t>Caltrans HQ</a:t>
            </a:r>
          </a:p>
          <a:p>
            <a:pPr algn="r">
              <a:spcBef>
                <a:spcPct val="20000"/>
              </a:spcBef>
            </a:pPr>
            <a:r>
              <a:rPr lang="en-US" altLang="en-US" sz="2000" b="1" dirty="0">
                <a:latin typeface="Arial" panose="020B0604020202020204" pitchFamily="34" charset="0"/>
                <a:cs typeface="Arial" panose="020B0604020202020204" pitchFamily="34" charset="0"/>
              </a:rPr>
              <a:t>Division of Local </a:t>
            </a:r>
            <a:r>
              <a:rPr lang="en-US" altLang="en-US" sz="2000" b="1" dirty="0" smtClean="0">
                <a:latin typeface="Arial" panose="020B0604020202020204" pitchFamily="34" charset="0"/>
                <a:cs typeface="Arial" panose="020B0604020202020204" pitchFamily="34" charset="0"/>
              </a:rPr>
              <a:t>Assistance</a:t>
            </a:r>
            <a:endParaRPr lang="en-US" altLang="en-US" sz="2000" b="1" dirty="0">
              <a:latin typeface="Arial" panose="020B0604020202020204" pitchFamily="34" charset="0"/>
              <a:cs typeface="Arial" panose="020B0604020202020204" pitchFamily="34" charset="0"/>
            </a:endParaRPr>
          </a:p>
        </p:txBody>
      </p:sp>
      <p:sp>
        <p:nvSpPr>
          <p:cNvPr id="4" name="Text Placeholder 6"/>
          <p:cNvSpPr txBox="1">
            <a:spLocks/>
          </p:cNvSpPr>
          <p:nvPr/>
        </p:nvSpPr>
        <p:spPr bwMode="auto">
          <a:xfrm>
            <a:off x="6438884" y="3899647"/>
            <a:ext cx="4104154" cy="640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96" tIns="44948" rIns="89896" bIns="44948"/>
          <a:lstStyle>
            <a:lvl1pPr marL="342900" indent="-342900" defTabSz="457200">
              <a:defRPr sz="2400" u="sng">
                <a:solidFill>
                  <a:schemeClr val="tx1"/>
                </a:solidFill>
                <a:latin typeface="Times New Roman" panose="02020603050405020304" pitchFamily="18" charset="0"/>
              </a:defRPr>
            </a:lvl1pPr>
            <a:lvl2pPr marL="742950" indent="-285750" defTabSz="457200">
              <a:defRPr sz="2400" u="sng">
                <a:solidFill>
                  <a:schemeClr val="tx1"/>
                </a:solidFill>
                <a:latin typeface="Times New Roman" panose="02020603050405020304" pitchFamily="18" charset="0"/>
              </a:defRPr>
            </a:lvl2pPr>
            <a:lvl3pPr marL="1143000" indent="-228600" defTabSz="457200">
              <a:defRPr sz="2400" u="sng">
                <a:solidFill>
                  <a:schemeClr val="tx1"/>
                </a:solidFill>
                <a:latin typeface="Times New Roman" panose="02020603050405020304" pitchFamily="18" charset="0"/>
              </a:defRPr>
            </a:lvl3pPr>
            <a:lvl4pPr marL="1600200" indent="-228600" defTabSz="457200">
              <a:defRPr sz="2400" u="sng">
                <a:solidFill>
                  <a:schemeClr val="tx1"/>
                </a:solidFill>
                <a:latin typeface="Times New Roman" panose="02020603050405020304" pitchFamily="18" charset="0"/>
              </a:defRPr>
            </a:lvl4pPr>
            <a:lvl5pPr marL="2057400" indent="-228600" defTabSz="457200">
              <a:defRPr sz="2400" u="sng">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sz="2400" u="sng">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sz="2400" u="sng">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sz="2400" u="sng">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sz="2400" u="sng">
                <a:solidFill>
                  <a:schemeClr val="tx1"/>
                </a:solidFill>
                <a:latin typeface="Times New Roman" panose="02020603050405020304" pitchFamily="18" charset="0"/>
              </a:defRPr>
            </a:lvl9pPr>
          </a:lstStyle>
          <a:p>
            <a:pPr algn="r" eaLnBrk="1" hangingPunct="1">
              <a:spcBef>
                <a:spcPct val="20000"/>
              </a:spcBef>
              <a:buFont typeface="Arial" panose="020B0604020202020204" pitchFamily="34" charset="0"/>
              <a:buNone/>
            </a:pPr>
            <a:r>
              <a:rPr lang="en-US" altLang="en-US" sz="2912" b="1" dirty="0" smtClean="0">
                <a:solidFill>
                  <a:srgbClr val="006600"/>
                </a:solidFill>
                <a:latin typeface="Arial" panose="020B0604020202020204" pitchFamily="34" charset="0"/>
                <a:cs typeface="Arial" panose="020B0604020202020204" pitchFamily="34" charset="0"/>
              </a:rPr>
              <a:t>Instructors</a:t>
            </a:r>
            <a:endParaRPr lang="en-US" altLang="en-US" sz="2912" b="1" dirty="0">
              <a:solidFill>
                <a:srgbClr val="006600"/>
              </a:solidFill>
              <a:latin typeface="Arial" panose="020B0604020202020204" pitchFamily="34" charset="0"/>
              <a:cs typeface="Arial" panose="020B0604020202020204" pitchFamily="34" charset="0"/>
            </a:endParaRPr>
          </a:p>
        </p:txBody>
      </p:sp>
      <p:sp>
        <p:nvSpPr>
          <p:cNvPr id="5" name="Rectangle 2"/>
          <p:cNvSpPr txBox="1">
            <a:spLocks noChangeArrowheads="1"/>
          </p:cNvSpPr>
          <p:nvPr/>
        </p:nvSpPr>
        <p:spPr bwMode="auto">
          <a:xfrm>
            <a:off x="825190" y="512956"/>
            <a:ext cx="10337181" cy="60940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0682" tIns="40341" rIns="80682" bIns="40341" numCol="1" rtlCol="0" anchor="t" anchorCtr="0" compatLnSpc="1">
            <a:prstTxWarp prst="textNoShape">
              <a:avLst/>
            </a:prstTxWarp>
            <a:normAutofit lnSpcReduction="10000"/>
          </a:bodyPr>
          <a:lstStyle>
            <a:lvl1pPr algn="l" defTabSz="914400" rtl="0" eaLnBrk="1" latinLnBrk="0" hangingPunct="1">
              <a:lnSpc>
                <a:spcPct val="100000"/>
              </a:lnSpc>
              <a:spcBef>
                <a:spcPct val="0"/>
              </a:spcBef>
              <a:buNone/>
              <a:defRPr sz="4400" b="1" u="none" kern="1200" baseline="0">
                <a:solidFill>
                  <a:srgbClr val="336600"/>
                </a:solidFill>
                <a:latin typeface="Arial" panose="020B0604020202020204" pitchFamily="34" charset="0"/>
                <a:ea typeface="+mj-ea"/>
                <a:cs typeface="Arial" panose="020B0604020202020204" pitchFamily="34" charset="0"/>
              </a:defRPr>
            </a:lvl1pPr>
          </a:lstStyle>
          <a:p>
            <a:pPr fontAlgn="t"/>
            <a:endParaRPr lang="en-US" altLang="en-US" sz="3600" dirty="0" smtClean="0"/>
          </a:p>
        </p:txBody>
      </p:sp>
      <p:sp>
        <p:nvSpPr>
          <p:cNvPr id="7" name="Slide Number Placeholder 6"/>
          <p:cNvSpPr>
            <a:spLocks noGrp="1"/>
          </p:cNvSpPr>
          <p:nvPr>
            <p:ph type="sldNum" sz="quarter" idx="12"/>
          </p:nvPr>
        </p:nvSpPr>
        <p:spPr/>
        <p:txBody>
          <a:bodyPr/>
          <a:lstStyle/>
          <a:p>
            <a:fld id="{4DDFD88F-D5A1-4479-A90D-2D9AB45F530B}" type="slidenum">
              <a:rPr lang="en-US" smtClean="0"/>
              <a:t>1</a:t>
            </a:fld>
            <a:endParaRPr lang="en-US" dirty="0"/>
          </a:p>
        </p:txBody>
      </p:sp>
    </p:spTree>
    <p:extLst>
      <p:ext uri="{BB962C8B-B14F-4D97-AF65-F5344CB8AC3E}">
        <p14:creationId xmlns:p14="http://schemas.microsoft.com/office/powerpoint/2010/main" val="5644300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Slide Number Placeholder 3"/>
          <p:cNvSpPr>
            <a:spLocks noGrp="1"/>
          </p:cNvSpPr>
          <p:nvPr>
            <p:ph type="sldNum" sz="quarter" idx="12"/>
          </p:nvPr>
        </p:nvSpPr>
        <p:spPr bwMode="auto">
          <a:xfrm>
            <a:off x="8610600" y="63563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118" u="sng">
                <a:solidFill>
                  <a:schemeClr val="tx1"/>
                </a:solidFill>
                <a:latin typeface="Times New Roman" panose="02020603050405020304" pitchFamily="18" charset="0"/>
              </a:defRPr>
            </a:lvl1pPr>
            <a:lvl2pPr marL="655579" indent="-252146">
              <a:defRPr sz="2118" u="sng">
                <a:solidFill>
                  <a:schemeClr val="tx1"/>
                </a:solidFill>
                <a:latin typeface="Times New Roman" panose="02020603050405020304" pitchFamily="18" charset="0"/>
              </a:defRPr>
            </a:lvl2pPr>
            <a:lvl3pPr marL="1008583" indent="-201717">
              <a:defRPr sz="2118" u="sng">
                <a:solidFill>
                  <a:schemeClr val="tx1"/>
                </a:solidFill>
                <a:latin typeface="Times New Roman" panose="02020603050405020304" pitchFamily="18" charset="0"/>
              </a:defRPr>
            </a:lvl3pPr>
            <a:lvl4pPr marL="1412016" indent="-201717">
              <a:defRPr sz="2118" u="sng">
                <a:solidFill>
                  <a:schemeClr val="tx1"/>
                </a:solidFill>
                <a:latin typeface="Times New Roman" panose="02020603050405020304" pitchFamily="18" charset="0"/>
              </a:defRPr>
            </a:lvl4pPr>
            <a:lvl5pPr marL="1815450" indent="-201717">
              <a:defRPr sz="2118" u="sng">
                <a:solidFill>
                  <a:schemeClr val="tx1"/>
                </a:solidFill>
                <a:latin typeface="Times New Roman" panose="02020603050405020304" pitchFamily="18" charset="0"/>
              </a:defRPr>
            </a:lvl5pPr>
            <a:lvl6pPr marL="2218883" indent="-201717" eaLnBrk="0" fontAlgn="base" hangingPunct="0">
              <a:spcBef>
                <a:spcPct val="0"/>
              </a:spcBef>
              <a:spcAft>
                <a:spcPct val="0"/>
              </a:spcAft>
              <a:defRPr sz="2118" u="sng">
                <a:solidFill>
                  <a:schemeClr val="tx1"/>
                </a:solidFill>
                <a:latin typeface="Times New Roman" panose="02020603050405020304" pitchFamily="18" charset="0"/>
              </a:defRPr>
            </a:lvl6pPr>
            <a:lvl7pPr marL="2622316" indent="-201717" eaLnBrk="0" fontAlgn="base" hangingPunct="0">
              <a:spcBef>
                <a:spcPct val="0"/>
              </a:spcBef>
              <a:spcAft>
                <a:spcPct val="0"/>
              </a:spcAft>
              <a:defRPr sz="2118" u="sng">
                <a:solidFill>
                  <a:schemeClr val="tx1"/>
                </a:solidFill>
                <a:latin typeface="Times New Roman" panose="02020603050405020304" pitchFamily="18" charset="0"/>
              </a:defRPr>
            </a:lvl7pPr>
            <a:lvl8pPr marL="3025750" indent="-201717" eaLnBrk="0" fontAlgn="base" hangingPunct="0">
              <a:spcBef>
                <a:spcPct val="0"/>
              </a:spcBef>
              <a:spcAft>
                <a:spcPct val="0"/>
              </a:spcAft>
              <a:defRPr sz="2118" u="sng">
                <a:solidFill>
                  <a:schemeClr val="tx1"/>
                </a:solidFill>
                <a:latin typeface="Times New Roman" panose="02020603050405020304" pitchFamily="18" charset="0"/>
              </a:defRPr>
            </a:lvl8pPr>
            <a:lvl9pPr marL="3429183" indent="-201717" eaLnBrk="0" fontAlgn="base" hangingPunct="0">
              <a:spcBef>
                <a:spcPct val="0"/>
              </a:spcBef>
              <a:spcAft>
                <a:spcPct val="0"/>
              </a:spcAft>
              <a:defRPr sz="2118" u="sng">
                <a:solidFill>
                  <a:schemeClr val="tx1"/>
                </a:solidFill>
                <a:latin typeface="Times New Roman" panose="02020603050405020304" pitchFamily="18" charset="0"/>
              </a:defRPr>
            </a:lvl9pPr>
          </a:lstStyle>
          <a:p>
            <a:fld id="{2FE2B717-9A03-4631-9C7A-828241647154}" type="slidenum">
              <a:rPr lang="en-US" altLang="en-US" sz="1147" u="none">
                <a:solidFill>
                  <a:srgbClr val="898989"/>
                </a:solidFill>
              </a:rPr>
              <a:pPr/>
              <a:t>10</a:t>
            </a:fld>
            <a:endParaRPr lang="en-US" altLang="en-US" sz="1147" u="none">
              <a:solidFill>
                <a:srgbClr val="898989"/>
              </a:solidFill>
            </a:endParaRPr>
          </a:p>
        </p:txBody>
      </p:sp>
      <p:sp>
        <p:nvSpPr>
          <p:cNvPr id="5" name="Rectangle 2"/>
          <p:cNvSpPr txBox="1">
            <a:spLocks noChangeArrowheads="1"/>
          </p:cNvSpPr>
          <p:nvPr/>
        </p:nvSpPr>
        <p:spPr bwMode="auto">
          <a:xfrm>
            <a:off x="825190" y="512956"/>
            <a:ext cx="10337181" cy="74119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0682" tIns="40341" rIns="80682" bIns="40341" numCol="1" rtlCol="0" anchor="t" anchorCtr="0" compatLnSpc="1">
            <a:prstTxWarp prst="textNoShape">
              <a:avLst/>
            </a:prstTxWarp>
            <a:normAutofit/>
          </a:bodyPr>
          <a:lstStyle>
            <a:lvl1pPr algn="l" defTabSz="914400" rtl="0" eaLnBrk="1" latinLnBrk="0" hangingPunct="1">
              <a:lnSpc>
                <a:spcPct val="100000"/>
              </a:lnSpc>
              <a:spcBef>
                <a:spcPct val="0"/>
              </a:spcBef>
              <a:buNone/>
              <a:defRPr sz="4400" b="1" u="none" kern="1200" baseline="0">
                <a:solidFill>
                  <a:srgbClr val="336600"/>
                </a:solidFill>
                <a:latin typeface="Arial" panose="020B0604020202020204" pitchFamily="34" charset="0"/>
                <a:ea typeface="+mj-ea"/>
                <a:cs typeface="Arial" panose="020B0604020202020204" pitchFamily="34" charset="0"/>
              </a:defRPr>
            </a:lvl1pPr>
          </a:lstStyle>
          <a:p>
            <a:pPr fontAlgn="t"/>
            <a:r>
              <a:rPr lang="en-US" altLang="en-US" sz="3600" dirty="0" smtClean="0"/>
              <a:t>Procurement Planning (Scoping)</a:t>
            </a:r>
          </a:p>
        </p:txBody>
      </p:sp>
      <p:grpSp>
        <p:nvGrpSpPr>
          <p:cNvPr id="8" name="Group 7"/>
          <p:cNvGrpSpPr/>
          <p:nvPr/>
        </p:nvGrpSpPr>
        <p:grpSpPr>
          <a:xfrm>
            <a:off x="2631687" y="2273744"/>
            <a:ext cx="6964885" cy="3755251"/>
            <a:chOff x="2683837" y="201549"/>
            <a:chExt cx="8284335" cy="4227323"/>
          </a:xfrm>
        </p:grpSpPr>
        <p:grpSp>
          <p:nvGrpSpPr>
            <p:cNvPr id="9" name="Group 8"/>
            <p:cNvGrpSpPr/>
            <p:nvPr/>
          </p:nvGrpSpPr>
          <p:grpSpPr>
            <a:xfrm rot="13632966">
              <a:off x="7754056" y="2824315"/>
              <a:ext cx="1404188" cy="1804926"/>
              <a:chOff x="12499975" y="-3427413"/>
              <a:chExt cx="9712326" cy="12484101"/>
            </a:xfrm>
          </p:grpSpPr>
          <p:grpSp>
            <p:nvGrpSpPr>
              <p:cNvPr id="249" name="Group 248"/>
              <p:cNvGrpSpPr/>
              <p:nvPr/>
            </p:nvGrpSpPr>
            <p:grpSpPr>
              <a:xfrm>
                <a:off x="13241338" y="-3427413"/>
                <a:ext cx="8970963" cy="8488363"/>
                <a:chOff x="13241338" y="-3427413"/>
                <a:chExt cx="8970963" cy="8488363"/>
              </a:xfrm>
            </p:grpSpPr>
            <p:sp>
              <p:nvSpPr>
                <p:cNvPr id="272" name="Freeform 390"/>
                <p:cNvSpPr>
                  <a:spLocks/>
                </p:cNvSpPr>
                <p:nvPr/>
              </p:nvSpPr>
              <p:spPr bwMode="auto">
                <a:xfrm>
                  <a:off x="13241338" y="-3427413"/>
                  <a:ext cx="8970963" cy="8488363"/>
                </a:xfrm>
                <a:custGeom>
                  <a:avLst/>
                  <a:gdLst>
                    <a:gd name="T0" fmla="*/ 1861 w 5651"/>
                    <a:gd name="T1" fmla="*/ 0 h 5347"/>
                    <a:gd name="T2" fmla="*/ 5651 w 5651"/>
                    <a:gd name="T3" fmla="*/ 2374 h 5347"/>
                    <a:gd name="T4" fmla="*/ 3790 w 5651"/>
                    <a:gd name="T5" fmla="*/ 5347 h 5347"/>
                    <a:gd name="T6" fmla="*/ 0 w 5651"/>
                    <a:gd name="T7" fmla="*/ 2970 h 5347"/>
                    <a:gd name="T8" fmla="*/ 1861 w 5651"/>
                    <a:gd name="T9" fmla="*/ 0 h 5347"/>
                  </a:gdLst>
                  <a:ahLst/>
                  <a:cxnLst>
                    <a:cxn ang="0">
                      <a:pos x="T0" y="T1"/>
                    </a:cxn>
                    <a:cxn ang="0">
                      <a:pos x="T2" y="T3"/>
                    </a:cxn>
                    <a:cxn ang="0">
                      <a:pos x="T4" y="T5"/>
                    </a:cxn>
                    <a:cxn ang="0">
                      <a:pos x="T6" y="T7"/>
                    </a:cxn>
                    <a:cxn ang="0">
                      <a:pos x="T8" y="T9"/>
                    </a:cxn>
                  </a:cxnLst>
                  <a:rect l="0" t="0" r="r" b="b"/>
                  <a:pathLst>
                    <a:path w="5651" h="5347">
                      <a:moveTo>
                        <a:pt x="1861" y="0"/>
                      </a:moveTo>
                      <a:lnTo>
                        <a:pt x="5651" y="2374"/>
                      </a:lnTo>
                      <a:lnTo>
                        <a:pt x="3790" y="5347"/>
                      </a:lnTo>
                      <a:lnTo>
                        <a:pt x="0" y="2970"/>
                      </a:lnTo>
                      <a:lnTo>
                        <a:pt x="1861" y="0"/>
                      </a:lnTo>
                      <a:close/>
                    </a:path>
                  </a:pathLst>
                </a:custGeom>
                <a:solidFill>
                  <a:schemeClr val="bg1">
                    <a:lumMod val="9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nvGrpSpPr>
                <p:cNvPr id="273" name="Group 272"/>
                <p:cNvGrpSpPr/>
                <p:nvPr/>
              </p:nvGrpSpPr>
              <p:grpSpPr>
                <a:xfrm>
                  <a:off x="14606588" y="-1778000"/>
                  <a:ext cx="6670675" cy="5789613"/>
                  <a:chOff x="14606588" y="-1778000"/>
                  <a:chExt cx="6670675" cy="5789613"/>
                </a:xfrm>
                <a:solidFill>
                  <a:schemeClr val="bg1">
                    <a:lumMod val="75000"/>
                  </a:schemeClr>
                </a:solidFill>
              </p:grpSpPr>
              <p:sp>
                <p:nvSpPr>
                  <p:cNvPr id="274" name="Freeform 391"/>
                  <p:cNvSpPr>
                    <a:spLocks/>
                  </p:cNvSpPr>
                  <p:nvPr/>
                </p:nvSpPr>
                <p:spPr bwMode="auto">
                  <a:xfrm>
                    <a:off x="14606588" y="-1778000"/>
                    <a:ext cx="1377950" cy="2138363"/>
                  </a:xfrm>
                  <a:custGeom>
                    <a:avLst/>
                    <a:gdLst>
                      <a:gd name="T0" fmla="*/ 830 w 868"/>
                      <a:gd name="T1" fmla="*/ 0 h 1347"/>
                      <a:gd name="T2" fmla="*/ 868 w 868"/>
                      <a:gd name="T3" fmla="*/ 24 h 1347"/>
                      <a:gd name="T4" fmla="*/ 38 w 868"/>
                      <a:gd name="T5" fmla="*/ 1347 h 1347"/>
                      <a:gd name="T6" fmla="*/ 0 w 868"/>
                      <a:gd name="T7" fmla="*/ 1323 h 1347"/>
                      <a:gd name="T8" fmla="*/ 830 w 868"/>
                      <a:gd name="T9" fmla="*/ 0 h 1347"/>
                    </a:gdLst>
                    <a:ahLst/>
                    <a:cxnLst>
                      <a:cxn ang="0">
                        <a:pos x="T0" y="T1"/>
                      </a:cxn>
                      <a:cxn ang="0">
                        <a:pos x="T2" y="T3"/>
                      </a:cxn>
                      <a:cxn ang="0">
                        <a:pos x="T4" y="T5"/>
                      </a:cxn>
                      <a:cxn ang="0">
                        <a:pos x="T6" y="T7"/>
                      </a:cxn>
                      <a:cxn ang="0">
                        <a:pos x="T8" y="T9"/>
                      </a:cxn>
                    </a:cxnLst>
                    <a:rect l="0" t="0" r="r" b="b"/>
                    <a:pathLst>
                      <a:path w="868" h="1347">
                        <a:moveTo>
                          <a:pt x="830" y="0"/>
                        </a:moveTo>
                        <a:lnTo>
                          <a:pt x="868" y="24"/>
                        </a:lnTo>
                        <a:lnTo>
                          <a:pt x="38" y="1347"/>
                        </a:lnTo>
                        <a:lnTo>
                          <a:pt x="0" y="1323"/>
                        </a:lnTo>
                        <a:lnTo>
                          <a:pt x="8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75" name="Freeform 392"/>
                  <p:cNvSpPr>
                    <a:spLocks/>
                  </p:cNvSpPr>
                  <p:nvPr/>
                </p:nvSpPr>
                <p:spPr bwMode="auto">
                  <a:xfrm>
                    <a:off x="14751050" y="-1685925"/>
                    <a:ext cx="1376363" cy="2133600"/>
                  </a:xfrm>
                  <a:custGeom>
                    <a:avLst/>
                    <a:gdLst>
                      <a:gd name="T0" fmla="*/ 829 w 867"/>
                      <a:gd name="T1" fmla="*/ 0 h 1344"/>
                      <a:gd name="T2" fmla="*/ 867 w 867"/>
                      <a:gd name="T3" fmla="*/ 21 h 1344"/>
                      <a:gd name="T4" fmla="*/ 38 w 867"/>
                      <a:gd name="T5" fmla="*/ 1344 h 1344"/>
                      <a:gd name="T6" fmla="*/ 0 w 867"/>
                      <a:gd name="T7" fmla="*/ 1320 h 1344"/>
                      <a:gd name="T8" fmla="*/ 829 w 867"/>
                      <a:gd name="T9" fmla="*/ 0 h 1344"/>
                    </a:gdLst>
                    <a:ahLst/>
                    <a:cxnLst>
                      <a:cxn ang="0">
                        <a:pos x="T0" y="T1"/>
                      </a:cxn>
                      <a:cxn ang="0">
                        <a:pos x="T2" y="T3"/>
                      </a:cxn>
                      <a:cxn ang="0">
                        <a:pos x="T4" y="T5"/>
                      </a:cxn>
                      <a:cxn ang="0">
                        <a:pos x="T6" y="T7"/>
                      </a:cxn>
                      <a:cxn ang="0">
                        <a:pos x="T8" y="T9"/>
                      </a:cxn>
                    </a:cxnLst>
                    <a:rect l="0" t="0" r="r" b="b"/>
                    <a:pathLst>
                      <a:path w="867" h="1344">
                        <a:moveTo>
                          <a:pt x="829" y="0"/>
                        </a:moveTo>
                        <a:lnTo>
                          <a:pt x="867" y="21"/>
                        </a:lnTo>
                        <a:lnTo>
                          <a:pt x="38" y="1344"/>
                        </a:lnTo>
                        <a:lnTo>
                          <a:pt x="0" y="1320"/>
                        </a:lnTo>
                        <a:lnTo>
                          <a:pt x="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76" name="Freeform 393"/>
                  <p:cNvSpPr>
                    <a:spLocks/>
                  </p:cNvSpPr>
                  <p:nvPr/>
                </p:nvSpPr>
                <p:spPr bwMode="auto">
                  <a:xfrm>
                    <a:off x="15189200" y="-1122363"/>
                    <a:ext cx="779463" cy="1184275"/>
                  </a:xfrm>
                  <a:custGeom>
                    <a:avLst/>
                    <a:gdLst>
                      <a:gd name="T0" fmla="*/ 453 w 491"/>
                      <a:gd name="T1" fmla="*/ 0 h 746"/>
                      <a:gd name="T2" fmla="*/ 491 w 491"/>
                      <a:gd name="T3" fmla="*/ 24 h 746"/>
                      <a:gd name="T4" fmla="*/ 38 w 491"/>
                      <a:gd name="T5" fmla="*/ 746 h 746"/>
                      <a:gd name="T6" fmla="*/ 0 w 491"/>
                      <a:gd name="T7" fmla="*/ 722 h 746"/>
                      <a:gd name="T8" fmla="*/ 453 w 491"/>
                      <a:gd name="T9" fmla="*/ 0 h 746"/>
                    </a:gdLst>
                    <a:ahLst/>
                    <a:cxnLst>
                      <a:cxn ang="0">
                        <a:pos x="T0" y="T1"/>
                      </a:cxn>
                      <a:cxn ang="0">
                        <a:pos x="T2" y="T3"/>
                      </a:cxn>
                      <a:cxn ang="0">
                        <a:pos x="T4" y="T5"/>
                      </a:cxn>
                      <a:cxn ang="0">
                        <a:pos x="T6" y="T7"/>
                      </a:cxn>
                      <a:cxn ang="0">
                        <a:pos x="T8" y="T9"/>
                      </a:cxn>
                    </a:cxnLst>
                    <a:rect l="0" t="0" r="r" b="b"/>
                    <a:pathLst>
                      <a:path w="491" h="746">
                        <a:moveTo>
                          <a:pt x="453" y="0"/>
                        </a:moveTo>
                        <a:lnTo>
                          <a:pt x="491" y="24"/>
                        </a:lnTo>
                        <a:lnTo>
                          <a:pt x="38" y="746"/>
                        </a:lnTo>
                        <a:lnTo>
                          <a:pt x="0" y="722"/>
                        </a:lnTo>
                        <a:lnTo>
                          <a:pt x="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77" name="Freeform 394"/>
                  <p:cNvSpPr>
                    <a:spLocks/>
                  </p:cNvSpPr>
                  <p:nvPr/>
                </p:nvSpPr>
                <p:spPr bwMode="auto">
                  <a:xfrm>
                    <a:off x="14962188" y="568325"/>
                    <a:ext cx="938213" cy="1438275"/>
                  </a:xfrm>
                  <a:custGeom>
                    <a:avLst/>
                    <a:gdLst>
                      <a:gd name="T0" fmla="*/ 553 w 591"/>
                      <a:gd name="T1" fmla="*/ 0 h 906"/>
                      <a:gd name="T2" fmla="*/ 591 w 591"/>
                      <a:gd name="T3" fmla="*/ 24 h 906"/>
                      <a:gd name="T4" fmla="*/ 38 w 591"/>
                      <a:gd name="T5" fmla="*/ 906 h 906"/>
                      <a:gd name="T6" fmla="*/ 0 w 591"/>
                      <a:gd name="T7" fmla="*/ 882 h 906"/>
                      <a:gd name="T8" fmla="*/ 553 w 591"/>
                      <a:gd name="T9" fmla="*/ 0 h 906"/>
                    </a:gdLst>
                    <a:ahLst/>
                    <a:cxnLst>
                      <a:cxn ang="0">
                        <a:pos x="T0" y="T1"/>
                      </a:cxn>
                      <a:cxn ang="0">
                        <a:pos x="T2" y="T3"/>
                      </a:cxn>
                      <a:cxn ang="0">
                        <a:pos x="T4" y="T5"/>
                      </a:cxn>
                      <a:cxn ang="0">
                        <a:pos x="T6" y="T7"/>
                      </a:cxn>
                      <a:cxn ang="0">
                        <a:pos x="T8" y="T9"/>
                      </a:cxn>
                    </a:cxnLst>
                    <a:rect l="0" t="0" r="r" b="b"/>
                    <a:pathLst>
                      <a:path w="591" h="906">
                        <a:moveTo>
                          <a:pt x="553" y="0"/>
                        </a:moveTo>
                        <a:lnTo>
                          <a:pt x="591" y="24"/>
                        </a:lnTo>
                        <a:lnTo>
                          <a:pt x="38" y="906"/>
                        </a:lnTo>
                        <a:lnTo>
                          <a:pt x="0" y="882"/>
                        </a:lnTo>
                        <a:lnTo>
                          <a:pt x="5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78" name="Freeform 395"/>
                  <p:cNvSpPr>
                    <a:spLocks/>
                  </p:cNvSpPr>
                  <p:nvPr/>
                </p:nvSpPr>
                <p:spPr bwMode="auto">
                  <a:xfrm>
                    <a:off x="15101888" y="-44450"/>
                    <a:ext cx="1377950" cy="2138363"/>
                  </a:xfrm>
                  <a:custGeom>
                    <a:avLst/>
                    <a:gdLst>
                      <a:gd name="T0" fmla="*/ 830 w 868"/>
                      <a:gd name="T1" fmla="*/ 0 h 1347"/>
                      <a:gd name="T2" fmla="*/ 868 w 868"/>
                      <a:gd name="T3" fmla="*/ 24 h 1347"/>
                      <a:gd name="T4" fmla="*/ 39 w 868"/>
                      <a:gd name="T5" fmla="*/ 1347 h 1347"/>
                      <a:gd name="T6" fmla="*/ 0 w 868"/>
                      <a:gd name="T7" fmla="*/ 1323 h 1347"/>
                      <a:gd name="T8" fmla="*/ 830 w 868"/>
                      <a:gd name="T9" fmla="*/ 0 h 1347"/>
                    </a:gdLst>
                    <a:ahLst/>
                    <a:cxnLst>
                      <a:cxn ang="0">
                        <a:pos x="T0" y="T1"/>
                      </a:cxn>
                      <a:cxn ang="0">
                        <a:pos x="T2" y="T3"/>
                      </a:cxn>
                      <a:cxn ang="0">
                        <a:pos x="T4" y="T5"/>
                      </a:cxn>
                      <a:cxn ang="0">
                        <a:pos x="T6" y="T7"/>
                      </a:cxn>
                      <a:cxn ang="0">
                        <a:pos x="T8" y="T9"/>
                      </a:cxn>
                    </a:cxnLst>
                    <a:rect l="0" t="0" r="r" b="b"/>
                    <a:pathLst>
                      <a:path w="868" h="1347">
                        <a:moveTo>
                          <a:pt x="830" y="0"/>
                        </a:moveTo>
                        <a:lnTo>
                          <a:pt x="868" y="24"/>
                        </a:lnTo>
                        <a:lnTo>
                          <a:pt x="39" y="1347"/>
                        </a:lnTo>
                        <a:lnTo>
                          <a:pt x="0" y="1323"/>
                        </a:lnTo>
                        <a:lnTo>
                          <a:pt x="8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79" name="Freeform 396"/>
                  <p:cNvSpPr>
                    <a:spLocks/>
                  </p:cNvSpPr>
                  <p:nvPr/>
                </p:nvSpPr>
                <p:spPr bwMode="auto">
                  <a:xfrm>
                    <a:off x="15249525" y="1098550"/>
                    <a:ext cx="719138" cy="1089025"/>
                  </a:xfrm>
                  <a:custGeom>
                    <a:avLst/>
                    <a:gdLst>
                      <a:gd name="T0" fmla="*/ 415 w 453"/>
                      <a:gd name="T1" fmla="*/ 0 h 686"/>
                      <a:gd name="T2" fmla="*/ 453 w 453"/>
                      <a:gd name="T3" fmla="*/ 24 h 686"/>
                      <a:gd name="T4" fmla="*/ 39 w 453"/>
                      <a:gd name="T5" fmla="*/ 686 h 686"/>
                      <a:gd name="T6" fmla="*/ 0 w 453"/>
                      <a:gd name="T7" fmla="*/ 663 h 686"/>
                      <a:gd name="T8" fmla="*/ 415 w 453"/>
                      <a:gd name="T9" fmla="*/ 0 h 686"/>
                    </a:gdLst>
                    <a:ahLst/>
                    <a:cxnLst>
                      <a:cxn ang="0">
                        <a:pos x="T0" y="T1"/>
                      </a:cxn>
                      <a:cxn ang="0">
                        <a:pos x="T2" y="T3"/>
                      </a:cxn>
                      <a:cxn ang="0">
                        <a:pos x="T4" y="T5"/>
                      </a:cxn>
                      <a:cxn ang="0">
                        <a:pos x="T6" y="T7"/>
                      </a:cxn>
                      <a:cxn ang="0">
                        <a:pos x="T8" y="T9"/>
                      </a:cxn>
                    </a:cxnLst>
                    <a:rect l="0" t="0" r="r" b="b"/>
                    <a:pathLst>
                      <a:path w="453" h="686">
                        <a:moveTo>
                          <a:pt x="415" y="0"/>
                        </a:moveTo>
                        <a:lnTo>
                          <a:pt x="453" y="24"/>
                        </a:lnTo>
                        <a:lnTo>
                          <a:pt x="39" y="686"/>
                        </a:lnTo>
                        <a:lnTo>
                          <a:pt x="0" y="663"/>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80" name="Freeform 397"/>
                  <p:cNvSpPr>
                    <a:spLocks/>
                  </p:cNvSpPr>
                  <p:nvPr/>
                </p:nvSpPr>
                <p:spPr bwMode="auto">
                  <a:xfrm>
                    <a:off x="15968663" y="-1357313"/>
                    <a:ext cx="2527300" cy="3965575"/>
                  </a:xfrm>
                  <a:custGeom>
                    <a:avLst/>
                    <a:gdLst>
                      <a:gd name="T0" fmla="*/ 1554 w 1592"/>
                      <a:gd name="T1" fmla="*/ 0 h 2498"/>
                      <a:gd name="T2" fmla="*/ 1592 w 1592"/>
                      <a:gd name="T3" fmla="*/ 24 h 2498"/>
                      <a:gd name="T4" fmla="*/ 38 w 1592"/>
                      <a:gd name="T5" fmla="*/ 2498 h 2498"/>
                      <a:gd name="T6" fmla="*/ 0 w 1592"/>
                      <a:gd name="T7" fmla="*/ 2474 h 2498"/>
                      <a:gd name="T8" fmla="*/ 1554 w 1592"/>
                      <a:gd name="T9" fmla="*/ 0 h 2498"/>
                    </a:gdLst>
                    <a:ahLst/>
                    <a:cxnLst>
                      <a:cxn ang="0">
                        <a:pos x="T0" y="T1"/>
                      </a:cxn>
                      <a:cxn ang="0">
                        <a:pos x="T2" y="T3"/>
                      </a:cxn>
                      <a:cxn ang="0">
                        <a:pos x="T4" y="T5"/>
                      </a:cxn>
                      <a:cxn ang="0">
                        <a:pos x="T6" y="T7"/>
                      </a:cxn>
                      <a:cxn ang="0">
                        <a:pos x="T8" y="T9"/>
                      </a:cxn>
                    </a:cxnLst>
                    <a:rect l="0" t="0" r="r" b="b"/>
                    <a:pathLst>
                      <a:path w="1592" h="2498">
                        <a:moveTo>
                          <a:pt x="1554" y="0"/>
                        </a:moveTo>
                        <a:lnTo>
                          <a:pt x="1592" y="24"/>
                        </a:lnTo>
                        <a:lnTo>
                          <a:pt x="38" y="2498"/>
                        </a:lnTo>
                        <a:lnTo>
                          <a:pt x="0" y="2474"/>
                        </a:lnTo>
                        <a:lnTo>
                          <a:pt x="15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81" name="Freeform 398"/>
                  <p:cNvSpPr>
                    <a:spLocks/>
                  </p:cNvSpPr>
                  <p:nvPr/>
                </p:nvSpPr>
                <p:spPr bwMode="auto">
                  <a:xfrm>
                    <a:off x="16121063" y="-1266825"/>
                    <a:ext cx="2522538" cy="3970338"/>
                  </a:xfrm>
                  <a:custGeom>
                    <a:avLst/>
                    <a:gdLst>
                      <a:gd name="T0" fmla="*/ 1551 w 1589"/>
                      <a:gd name="T1" fmla="*/ 0 h 2501"/>
                      <a:gd name="T2" fmla="*/ 1589 w 1589"/>
                      <a:gd name="T3" fmla="*/ 24 h 2501"/>
                      <a:gd name="T4" fmla="*/ 38 w 1589"/>
                      <a:gd name="T5" fmla="*/ 2501 h 2501"/>
                      <a:gd name="T6" fmla="*/ 0 w 1589"/>
                      <a:gd name="T7" fmla="*/ 2477 h 2501"/>
                      <a:gd name="T8" fmla="*/ 1551 w 1589"/>
                      <a:gd name="T9" fmla="*/ 0 h 2501"/>
                    </a:gdLst>
                    <a:ahLst/>
                    <a:cxnLst>
                      <a:cxn ang="0">
                        <a:pos x="T0" y="T1"/>
                      </a:cxn>
                      <a:cxn ang="0">
                        <a:pos x="T2" y="T3"/>
                      </a:cxn>
                      <a:cxn ang="0">
                        <a:pos x="T4" y="T5"/>
                      </a:cxn>
                      <a:cxn ang="0">
                        <a:pos x="T6" y="T7"/>
                      </a:cxn>
                      <a:cxn ang="0">
                        <a:pos x="T8" y="T9"/>
                      </a:cxn>
                    </a:cxnLst>
                    <a:rect l="0" t="0" r="r" b="b"/>
                    <a:pathLst>
                      <a:path w="1589" h="2501">
                        <a:moveTo>
                          <a:pt x="1551" y="0"/>
                        </a:moveTo>
                        <a:lnTo>
                          <a:pt x="1589" y="24"/>
                        </a:lnTo>
                        <a:lnTo>
                          <a:pt x="38" y="2501"/>
                        </a:lnTo>
                        <a:lnTo>
                          <a:pt x="0" y="2477"/>
                        </a:lnTo>
                        <a:lnTo>
                          <a:pt x="15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82" name="Freeform 399"/>
                  <p:cNvSpPr>
                    <a:spLocks/>
                  </p:cNvSpPr>
                  <p:nvPr/>
                </p:nvSpPr>
                <p:spPr bwMode="auto">
                  <a:xfrm>
                    <a:off x="16268700" y="-1171575"/>
                    <a:ext cx="2522538" cy="3968750"/>
                  </a:xfrm>
                  <a:custGeom>
                    <a:avLst/>
                    <a:gdLst>
                      <a:gd name="T0" fmla="*/ 1554 w 1589"/>
                      <a:gd name="T1" fmla="*/ 0 h 2500"/>
                      <a:gd name="T2" fmla="*/ 1589 w 1589"/>
                      <a:gd name="T3" fmla="*/ 24 h 2500"/>
                      <a:gd name="T4" fmla="*/ 38 w 1589"/>
                      <a:gd name="T5" fmla="*/ 2500 h 2500"/>
                      <a:gd name="T6" fmla="*/ 0 w 1589"/>
                      <a:gd name="T7" fmla="*/ 2476 h 2500"/>
                      <a:gd name="T8" fmla="*/ 1554 w 1589"/>
                      <a:gd name="T9" fmla="*/ 0 h 2500"/>
                    </a:gdLst>
                    <a:ahLst/>
                    <a:cxnLst>
                      <a:cxn ang="0">
                        <a:pos x="T0" y="T1"/>
                      </a:cxn>
                      <a:cxn ang="0">
                        <a:pos x="T2" y="T3"/>
                      </a:cxn>
                      <a:cxn ang="0">
                        <a:pos x="T4" y="T5"/>
                      </a:cxn>
                      <a:cxn ang="0">
                        <a:pos x="T6" y="T7"/>
                      </a:cxn>
                      <a:cxn ang="0">
                        <a:pos x="T8" y="T9"/>
                      </a:cxn>
                    </a:cxnLst>
                    <a:rect l="0" t="0" r="r" b="b"/>
                    <a:pathLst>
                      <a:path w="1589" h="2500">
                        <a:moveTo>
                          <a:pt x="1554" y="0"/>
                        </a:moveTo>
                        <a:lnTo>
                          <a:pt x="1589" y="24"/>
                        </a:lnTo>
                        <a:lnTo>
                          <a:pt x="38" y="2500"/>
                        </a:lnTo>
                        <a:lnTo>
                          <a:pt x="0" y="2476"/>
                        </a:lnTo>
                        <a:lnTo>
                          <a:pt x="15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83" name="Freeform 400"/>
                  <p:cNvSpPr>
                    <a:spLocks/>
                  </p:cNvSpPr>
                  <p:nvPr/>
                </p:nvSpPr>
                <p:spPr bwMode="auto">
                  <a:xfrm>
                    <a:off x="16419513" y="-1077913"/>
                    <a:ext cx="2524125" cy="3970338"/>
                  </a:xfrm>
                  <a:custGeom>
                    <a:avLst/>
                    <a:gdLst>
                      <a:gd name="T0" fmla="*/ 1552 w 1590"/>
                      <a:gd name="T1" fmla="*/ 0 h 2501"/>
                      <a:gd name="T2" fmla="*/ 1590 w 1590"/>
                      <a:gd name="T3" fmla="*/ 24 h 2501"/>
                      <a:gd name="T4" fmla="*/ 38 w 1590"/>
                      <a:gd name="T5" fmla="*/ 2501 h 2501"/>
                      <a:gd name="T6" fmla="*/ 0 w 1590"/>
                      <a:gd name="T7" fmla="*/ 2477 h 2501"/>
                      <a:gd name="T8" fmla="*/ 1552 w 1590"/>
                      <a:gd name="T9" fmla="*/ 0 h 2501"/>
                    </a:gdLst>
                    <a:ahLst/>
                    <a:cxnLst>
                      <a:cxn ang="0">
                        <a:pos x="T0" y="T1"/>
                      </a:cxn>
                      <a:cxn ang="0">
                        <a:pos x="T2" y="T3"/>
                      </a:cxn>
                      <a:cxn ang="0">
                        <a:pos x="T4" y="T5"/>
                      </a:cxn>
                      <a:cxn ang="0">
                        <a:pos x="T6" y="T7"/>
                      </a:cxn>
                      <a:cxn ang="0">
                        <a:pos x="T8" y="T9"/>
                      </a:cxn>
                    </a:cxnLst>
                    <a:rect l="0" t="0" r="r" b="b"/>
                    <a:pathLst>
                      <a:path w="1590" h="2501">
                        <a:moveTo>
                          <a:pt x="1552" y="0"/>
                        </a:moveTo>
                        <a:lnTo>
                          <a:pt x="1590" y="24"/>
                        </a:lnTo>
                        <a:lnTo>
                          <a:pt x="38" y="2501"/>
                        </a:lnTo>
                        <a:lnTo>
                          <a:pt x="0" y="2477"/>
                        </a:lnTo>
                        <a:lnTo>
                          <a:pt x="15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84" name="Freeform 401"/>
                  <p:cNvSpPr>
                    <a:spLocks/>
                  </p:cNvSpPr>
                  <p:nvPr/>
                </p:nvSpPr>
                <p:spPr bwMode="auto">
                  <a:xfrm>
                    <a:off x="16567150" y="806450"/>
                    <a:ext cx="1403350" cy="2176463"/>
                  </a:xfrm>
                  <a:custGeom>
                    <a:avLst/>
                    <a:gdLst>
                      <a:gd name="T0" fmla="*/ 846 w 884"/>
                      <a:gd name="T1" fmla="*/ 0 h 1371"/>
                      <a:gd name="T2" fmla="*/ 884 w 884"/>
                      <a:gd name="T3" fmla="*/ 24 h 1371"/>
                      <a:gd name="T4" fmla="*/ 38 w 884"/>
                      <a:gd name="T5" fmla="*/ 1371 h 1371"/>
                      <a:gd name="T6" fmla="*/ 0 w 884"/>
                      <a:gd name="T7" fmla="*/ 1347 h 1371"/>
                      <a:gd name="T8" fmla="*/ 846 w 884"/>
                      <a:gd name="T9" fmla="*/ 0 h 1371"/>
                    </a:gdLst>
                    <a:ahLst/>
                    <a:cxnLst>
                      <a:cxn ang="0">
                        <a:pos x="T0" y="T1"/>
                      </a:cxn>
                      <a:cxn ang="0">
                        <a:pos x="T2" y="T3"/>
                      </a:cxn>
                      <a:cxn ang="0">
                        <a:pos x="T4" y="T5"/>
                      </a:cxn>
                      <a:cxn ang="0">
                        <a:pos x="T6" y="T7"/>
                      </a:cxn>
                      <a:cxn ang="0">
                        <a:pos x="T8" y="T9"/>
                      </a:cxn>
                    </a:cxnLst>
                    <a:rect l="0" t="0" r="r" b="b"/>
                    <a:pathLst>
                      <a:path w="884" h="1371">
                        <a:moveTo>
                          <a:pt x="846" y="0"/>
                        </a:moveTo>
                        <a:lnTo>
                          <a:pt x="884" y="24"/>
                        </a:lnTo>
                        <a:lnTo>
                          <a:pt x="38" y="1371"/>
                        </a:lnTo>
                        <a:lnTo>
                          <a:pt x="0" y="1347"/>
                        </a:lnTo>
                        <a:lnTo>
                          <a:pt x="84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85" name="Freeform 402"/>
                  <p:cNvSpPr>
                    <a:spLocks/>
                  </p:cNvSpPr>
                  <p:nvPr/>
                </p:nvSpPr>
                <p:spPr bwMode="auto">
                  <a:xfrm>
                    <a:off x="16717963" y="-892175"/>
                    <a:ext cx="2524125" cy="3970338"/>
                  </a:xfrm>
                  <a:custGeom>
                    <a:avLst/>
                    <a:gdLst>
                      <a:gd name="T0" fmla="*/ 1552 w 1590"/>
                      <a:gd name="T1" fmla="*/ 0 h 2501"/>
                      <a:gd name="T2" fmla="*/ 1590 w 1590"/>
                      <a:gd name="T3" fmla="*/ 24 h 2501"/>
                      <a:gd name="T4" fmla="*/ 36 w 1590"/>
                      <a:gd name="T5" fmla="*/ 2501 h 2501"/>
                      <a:gd name="T6" fmla="*/ 0 w 1590"/>
                      <a:gd name="T7" fmla="*/ 2477 h 2501"/>
                      <a:gd name="T8" fmla="*/ 1552 w 1590"/>
                      <a:gd name="T9" fmla="*/ 0 h 2501"/>
                    </a:gdLst>
                    <a:ahLst/>
                    <a:cxnLst>
                      <a:cxn ang="0">
                        <a:pos x="T0" y="T1"/>
                      </a:cxn>
                      <a:cxn ang="0">
                        <a:pos x="T2" y="T3"/>
                      </a:cxn>
                      <a:cxn ang="0">
                        <a:pos x="T4" y="T5"/>
                      </a:cxn>
                      <a:cxn ang="0">
                        <a:pos x="T6" y="T7"/>
                      </a:cxn>
                      <a:cxn ang="0">
                        <a:pos x="T8" y="T9"/>
                      </a:cxn>
                    </a:cxnLst>
                    <a:rect l="0" t="0" r="r" b="b"/>
                    <a:pathLst>
                      <a:path w="1590" h="2501">
                        <a:moveTo>
                          <a:pt x="1552" y="0"/>
                        </a:moveTo>
                        <a:lnTo>
                          <a:pt x="1590" y="24"/>
                        </a:lnTo>
                        <a:lnTo>
                          <a:pt x="36" y="2501"/>
                        </a:lnTo>
                        <a:lnTo>
                          <a:pt x="0" y="2477"/>
                        </a:lnTo>
                        <a:lnTo>
                          <a:pt x="15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86" name="Freeform 403"/>
                  <p:cNvSpPr>
                    <a:spLocks/>
                  </p:cNvSpPr>
                  <p:nvPr/>
                </p:nvSpPr>
                <p:spPr bwMode="auto">
                  <a:xfrm>
                    <a:off x="16865600" y="-796925"/>
                    <a:ext cx="2524125" cy="3968750"/>
                  </a:xfrm>
                  <a:custGeom>
                    <a:avLst/>
                    <a:gdLst>
                      <a:gd name="T0" fmla="*/ 1552 w 1590"/>
                      <a:gd name="T1" fmla="*/ 0 h 2500"/>
                      <a:gd name="T2" fmla="*/ 1590 w 1590"/>
                      <a:gd name="T3" fmla="*/ 24 h 2500"/>
                      <a:gd name="T4" fmla="*/ 38 w 1590"/>
                      <a:gd name="T5" fmla="*/ 2500 h 2500"/>
                      <a:gd name="T6" fmla="*/ 0 w 1590"/>
                      <a:gd name="T7" fmla="*/ 2476 h 2500"/>
                      <a:gd name="T8" fmla="*/ 1552 w 1590"/>
                      <a:gd name="T9" fmla="*/ 0 h 2500"/>
                    </a:gdLst>
                    <a:ahLst/>
                    <a:cxnLst>
                      <a:cxn ang="0">
                        <a:pos x="T0" y="T1"/>
                      </a:cxn>
                      <a:cxn ang="0">
                        <a:pos x="T2" y="T3"/>
                      </a:cxn>
                      <a:cxn ang="0">
                        <a:pos x="T4" y="T5"/>
                      </a:cxn>
                      <a:cxn ang="0">
                        <a:pos x="T6" y="T7"/>
                      </a:cxn>
                      <a:cxn ang="0">
                        <a:pos x="T8" y="T9"/>
                      </a:cxn>
                    </a:cxnLst>
                    <a:rect l="0" t="0" r="r" b="b"/>
                    <a:pathLst>
                      <a:path w="1590" h="2500">
                        <a:moveTo>
                          <a:pt x="1552" y="0"/>
                        </a:moveTo>
                        <a:lnTo>
                          <a:pt x="1590" y="24"/>
                        </a:lnTo>
                        <a:lnTo>
                          <a:pt x="38" y="2500"/>
                        </a:lnTo>
                        <a:lnTo>
                          <a:pt x="0" y="2476"/>
                        </a:lnTo>
                        <a:lnTo>
                          <a:pt x="15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87" name="Freeform 404"/>
                  <p:cNvSpPr>
                    <a:spLocks/>
                  </p:cNvSpPr>
                  <p:nvPr/>
                </p:nvSpPr>
                <p:spPr bwMode="auto">
                  <a:xfrm>
                    <a:off x="17018000" y="-703263"/>
                    <a:ext cx="2522538" cy="3970338"/>
                  </a:xfrm>
                  <a:custGeom>
                    <a:avLst/>
                    <a:gdLst>
                      <a:gd name="T0" fmla="*/ 1551 w 1589"/>
                      <a:gd name="T1" fmla="*/ 0 h 2501"/>
                      <a:gd name="T2" fmla="*/ 1589 w 1589"/>
                      <a:gd name="T3" fmla="*/ 24 h 2501"/>
                      <a:gd name="T4" fmla="*/ 35 w 1589"/>
                      <a:gd name="T5" fmla="*/ 2501 h 2501"/>
                      <a:gd name="T6" fmla="*/ 0 w 1589"/>
                      <a:gd name="T7" fmla="*/ 2477 h 2501"/>
                      <a:gd name="T8" fmla="*/ 1551 w 1589"/>
                      <a:gd name="T9" fmla="*/ 0 h 2501"/>
                    </a:gdLst>
                    <a:ahLst/>
                    <a:cxnLst>
                      <a:cxn ang="0">
                        <a:pos x="T0" y="T1"/>
                      </a:cxn>
                      <a:cxn ang="0">
                        <a:pos x="T2" y="T3"/>
                      </a:cxn>
                      <a:cxn ang="0">
                        <a:pos x="T4" y="T5"/>
                      </a:cxn>
                      <a:cxn ang="0">
                        <a:pos x="T6" y="T7"/>
                      </a:cxn>
                      <a:cxn ang="0">
                        <a:pos x="T8" y="T9"/>
                      </a:cxn>
                    </a:cxnLst>
                    <a:rect l="0" t="0" r="r" b="b"/>
                    <a:pathLst>
                      <a:path w="1589" h="2501">
                        <a:moveTo>
                          <a:pt x="1551" y="0"/>
                        </a:moveTo>
                        <a:lnTo>
                          <a:pt x="1589" y="24"/>
                        </a:lnTo>
                        <a:lnTo>
                          <a:pt x="35" y="2501"/>
                        </a:lnTo>
                        <a:lnTo>
                          <a:pt x="0" y="2477"/>
                        </a:lnTo>
                        <a:lnTo>
                          <a:pt x="15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88" name="Freeform 405"/>
                  <p:cNvSpPr>
                    <a:spLocks/>
                  </p:cNvSpPr>
                  <p:nvPr/>
                </p:nvSpPr>
                <p:spPr bwMode="auto">
                  <a:xfrm>
                    <a:off x="17164050" y="-608013"/>
                    <a:ext cx="2524125" cy="3965575"/>
                  </a:xfrm>
                  <a:custGeom>
                    <a:avLst/>
                    <a:gdLst>
                      <a:gd name="T0" fmla="*/ 1552 w 1590"/>
                      <a:gd name="T1" fmla="*/ 0 h 2498"/>
                      <a:gd name="T2" fmla="*/ 1590 w 1590"/>
                      <a:gd name="T3" fmla="*/ 21 h 2498"/>
                      <a:gd name="T4" fmla="*/ 39 w 1590"/>
                      <a:gd name="T5" fmla="*/ 2498 h 2498"/>
                      <a:gd name="T6" fmla="*/ 0 w 1590"/>
                      <a:gd name="T7" fmla="*/ 2474 h 2498"/>
                      <a:gd name="T8" fmla="*/ 1552 w 1590"/>
                      <a:gd name="T9" fmla="*/ 0 h 2498"/>
                    </a:gdLst>
                    <a:ahLst/>
                    <a:cxnLst>
                      <a:cxn ang="0">
                        <a:pos x="T0" y="T1"/>
                      </a:cxn>
                      <a:cxn ang="0">
                        <a:pos x="T2" y="T3"/>
                      </a:cxn>
                      <a:cxn ang="0">
                        <a:pos x="T4" y="T5"/>
                      </a:cxn>
                      <a:cxn ang="0">
                        <a:pos x="T6" y="T7"/>
                      </a:cxn>
                      <a:cxn ang="0">
                        <a:pos x="T8" y="T9"/>
                      </a:cxn>
                    </a:cxnLst>
                    <a:rect l="0" t="0" r="r" b="b"/>
                    <a:pathLst>
                      <a:path w="1590" h="2498">
                        <a:moveTo>
                          <a:pt x="1552" y="0"/>
                        </a:moveTo>
                        <a:lnTo>
                          <a:pt x="1590" y="21"/>
                        </a:lnTo>
                        <a:lnTo>
                          <a:pt x="39" y="2498"/>
                        </a:lnTo>
                        <a:lnTo>
                          <a:pt x="0" y="2474"/>
                        </a:lnTo>
                        <a:lnTo>
                          <a:pt x="15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89" name="Freeform 406"/>
                  <p:cNvSpPr>
                    <a:spLocks/>
                  </p:cNvSpPr>
                  <p:nvPr/>
                </p:nvSpPr>
                <p:spPr bwMode="auto">
                  <a:xfrm>
                    <a:off x="17311688" y="769937"/>
                    <a:ext cx="1722438" cy="2682875"/>
                  </a:xfrm>
                  <a:custGeom>
                    <a:avLst/>
                    <a:gdLst>
                      <a:gd name="T0" fmla="*/ 1047 w 1085"/>
                      <a:gd name="T1" fmla="*/ 0 h 1690"/>
                      <a:gd name="T2" fmla="*/ 1085 w 1085"/>
                      <a:gd name="T3" fmla="*/ 21 h 1690"/>
                      <a:gd name="T4" fmla="*/ 39 w 1085"/>
                      <a:gd name="T5" fmla="*/ 1690 h 1690"/>
                      <a:gd name="T6" fmla="*/ 0 w 1085"/>
                      <a:gd name="T7" fmla="*/ 1666 h 1690"/>
                      <a:gd name="T8" fmla="*/ 1047 w 1085"/>
                      <a:gd name="T9" fmla="*/ 0 h 1690"/>
                    </a:gdLst>
                    <a:ahLst/>
                    <a:cxnLst>
                      <a:cxn ang="0">
                        <a:pos x="T0" y="T1"/>
                      </a:cxn>
                      <a:cxn ang="0">
                        <a:pos x="T2" y="T3"/>
                      </a:cxn>
                      <a:cxn ang="0">
                        <a:pos x="T4" y="T5"/>
                      </a:cxn>
                      <a:cxn ang="0">
                        <a:pos x="T6" y="T7"/>
                      </a:cxn>
                      <a:cxn ang="0">
                        <a:pos x="T8" y="T9"/>
                      </a:cxn>
                    </a:cxnLst>
                    <a:rect l="0" t="0" r="r" b="b"/>
                    <a:pathLst>
                      <a:path w="1085" h="1690">
                        <a:moveTo>
                          <a:pt x="1047" y="0"/>
                        </a:moveTo>
                        <a:lnTo>
                          <a:pt x="1085" y="21"/>
                        </a:lnTo>
                        <a:lnTo>
                          <a:pt x="39" y="1690"/>
                        </a:lnTo>
                        <a:lnTo>
                          <a:pt x="0" y="1666"/>
                        </a:lnTo>
                        <a:lnTo>
                          <a:pt x="10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90" name="Freeform 407"/>
                  <p:cNvSpPr>
                    <a:spLocks/>
                  </p:cNvSpPr>
                  <p:nvPr/>
                </p:nvSpPr>
                <p:spPr bwMode="auto">
                  <a:xfrm>
                    <a:off x="17464088" y="-422275"/>
                    <a:ext cx="2524125" cy="3968750"/>
                  </a:xfrm>
                  <a:custGeom>
                    <a:avLst/>
                    <a:gdLst>
                      <a:gd name="T0" fmla="*/ 1551 w 1590"/>
                      <a:gd name="T1" fmla="*/ 0 h 2500"/>
                      <a:gd name="T2" fmla="*/ 1590 w 1590"/>
                      <a:gd name="T3" fmla="*/ 24 h 2500"/>
                      <a:gd name="T4" fmla="*/ 38 w 1590"/>
                      <a:gd name="T5" fmla="*/ 2500 h 2500"/>
                      <a:gd name="T6" fmla="*/ 0 w 1590"/>
                      <a:gd name="T7" fmla="*/ 2476 h 2500"/>
                      <a:gd name="T8" fmla="*/ 1551 w 1590"/>
                      <a:gd name="T9" fmla="*/ 0 h 2500"/>
                    </a:gdLst>
                    <a:ahLst/>
                    <a:cxnLst>
                      <a:cxn ang="0">
                        <a:pos x="T0" y="T1"/>
                      </a:cxn>
                      <a:cxn ang="0">
                        <a:pos x="T2" y="T3"/>
                      </a:cxn>
                      <a:cxn ang="0">
                        <a:pos x="T4" y="T5"/>
                      </a:cxn>
                      <a:cxn ang="0">
                        <a:pos x="T6" y="T7"/>
                      </a:cxn>
                      <a:cxn ang="0">
                        <a:pos x="T8" y="T9"/>
                      </a:cxn>
                    </a:cxnLst>
                    <a:rect l="0" t="0" r="r" b="b"/>
                    <a:pathLst>
                      <a:path w="1590" h="2500">
                        <a:moveTo>
                          <a:pt x="1551" y="0"/>
                        </a:moveTo>
                        <a:lnTo>
                          <a:pt x="1590" y="24"/>
                        </a:lnTo>
                        <a:lnTo>
                          <a:pt x="38" y="2500"/>
                        </a:lnTo>
                        <a:lnTo>
                          <a:pt x="0" y="2476"/>
                        </a:lnTo>
                        <a:lnTo>
                          <a:pt x="15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91" name="Freeform 408"/>
                  <p:cNvSpPr>
                    <a:spLocks/>
                  </p:cNvSpPr>
                  <p:nvPr/>
                </p:nvSpPr>
                <p:spPr bwMode="auto">
                  <a:xfrm>
                    <a:off x="17611725" y="-328613"/>
                    <a:ext cx="2527300" cy="3965575"/>
                  </a:xfrm>
                  <a:custGeom>
                    <a:avLst/>
                    <a:gdLst>
                      <a:gd name="T0" fmla="*/ 1554 w 1592"/>
                      <a:gd name="T1" fmla="*/ 0 h 2498"/>
                      <a:gd name="T2" fmla="*/ 1592 w 1592"/>
                      <a:gd name="T3" fmla="*/ 24 h 2498"/>
                      <a:gd name="T4" fmla="*/ 38 w 1592"/>
                      <a:gd name="T5" fmla="*/ 2498 h 2498"/>
                      <a:gd name="T6" fmla="*/ 0 w 1592"/>
                      <a:gd name="T7" fmla="*/ 2477 h 2498"/>
                      <a:gd name="T8" fmla="*/ 1554 w 1592"/>
                      <a:gd name="T9" fmla="*/ 0 h 2498"/>
                    </a:gdLst>
                    <a:ahLst/>
                    <a:cxnLst>
                      <a:cxn ang="0">
                        <a:pos x="T0" y="T1"/>
                      </a:cxn>
                      <a:cxn ang="0">
                        <a:pos x="T2" y="T3"/>
                      </a:cxn>
                      <a:cxn ang="0">
                        <a:pos x="T4" y="T5"/>
                      </a:cxn>
                      <a:cxn ang="0">
                        <a:pos x="T6" y="T7"/>
                      </a:cxn>
                      <a:cxn ang="0">
                        <a:pos x="T8" y="T9"/>
                      </a:cxn>
                    </a:cxnLst>
                    <a:rect l="0" t="0" r="r" b="b"/>
                    <a:pathLst>
                      <a:path w="1592" h="2498">
                        <a:moveTo>
                          <a:pt x="1554" y="0"/>
                        </a:moveTo>
                        <a:lnTo>
                          <a:pt x="1592" y="24"/>
                        </a:lnTo>
                        <a:lnTo>
                          <a:pt x="38" y="2498"/>
                        </a:lnTo>
                        <a:lnTo>
                          <a:pt x="0" y="2477"/>
                        </a:lnTo>
                        <a:lnTo>
                          <a:pt x="15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92" name="Freeform 409"/>
                  <p:cNvSpPr>
                    <a:spLocks/>
                  </p:cNvSpPr>
                  <p:nvPr/>
                </p:nvSpPr>
                <p:spPr bwMode="auto">
                  <a:xfrm>
                    <a:off x="17762538" y="-236538"/>
                    <a:ext cx="2524125" cy="3968750"/>
                  </a:xfrm>
                  <a:custGeom>
                    <a:avLst/>
                    <a:gdLst>
                      <a:gd name="T0" fmla="*/ 1552 w 1590"/>
                      <a:gd name="T1" fmla="*/ 0 h 2500"/>
                      <a:gd name="T2" fmla="*/ 1590 w 1590"/>
                      <a:gd name="T3" fmla="*/ 23 h 2500"/>
                      <a:gd name="T4" fmla="*/ 38 w 1590"/>
                      <a:gd name="T5" fmla="*/ 2500 h 2500"/>
                      <a:gd name="T6" fmla="*/ 0 w 1590"/>
                      <a:gd name="T7" fmla="*/ 2476 h 2500"/>
                      <a:gd name="T8" fmla="*/ 1552 w 1590"/>
                      <a:gd name="T9" fmla="*/ 0 h 2500"/>
                    </a:gdLst>
                    <a:ahLst/>
                    <a:cxnLst>
                      <a:cxn ang="0">
                        <a:pos x="T0" y="T1"/>
                      </a:cxn>
                      <a:cxn ang="0">
                        <a:pos x="T2" y="T3"/>
                      </a:cxn>
                      <a:cxn ang="0">
                        <a:pos x="T4" y="T5"/>
                      </a:cxn>
                      <a:cxn ang="0">
                        <a:pos x="T6" y="T7"/>
                      </a:cxn>
                      <a:cxn ang="0">
                        <a:pos x="T8" y="T9"/>
                      </a:cxn>
                    </a:cxnLst>
                    <a:rect l="0" t="0" r="r" b="b"/>
                    <a:pathLst>
                      <a:path w="1590" h="2500">
                        <a:moveTo>
                          <a:pt x="1552" y="0"/>
                        </a:moveTo>
                        <a:lnTo>
                          <a:pt x="1590" y="23"/>
                        </a:lnTo>
                        <a:lnTo>
                          <a:pt x="38" y="2500"/>
                        </a:lnTo>
                        <a:lnTo>
                          <a:pt x="0" y="2476"/>
                        </a:lnTo>
                        <a:lnTo>
                          <a:pt x="15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93" name="Freeform 410"/>
                  <p:cNvSpPr>
                    <a:spLocks/>
                  </p:cNvSpPr>
                  <p:nvPr/>
                </p:nvSpPr>
                <p:spPr bwMode="auto">
                  <a:xfrm>
                    <a:off x="17910175" y="466725"/>
                    <a:ext cx="2144713" cy="3360738"/>
                  </a:xfrm>
                  <a:custGeom>
                    <a:avLst/>
                    <a:gdLst>
                      <a:gd name="T0" fmla="*/ 1313 w 1351"/>
                      <a:gd name="T1" fmla="*/ 0 h 2117"/>
                      <a:gd name="T2" fmla="*/ 1351 w 1351"/>
                      <a:gd name="T3" fmla="*/ 24 h 2117"/>
                      <a:gd name="T4" fmla="*/ 38 w 1351"/>
                      <a:gd name="T5" fmla="*/ 2117 h 2117"/>
                      <a:gd name="T6" fmla="*/ 0 w 1351"/>
                      <a:gd name="T7" fmla="*/ 2093 h 2117"/>
                      <a:gd name="T8" fmla="*/ 1313 w 1351"/>
                      <a:gd name="T9" fmla="*/ 0 h 2117"/>
                    </a:gdLst>
                    <a:ahLst/>
                    <a:cxnLst>
                      <a:cxn ang="0">
                        <a:pos x="T0" y="T1"/>
                      </a:cxn>
                      <a:cxn ang="0">
                        <a:pos x="T2" y="T3"/>
                      </a:cxn>
                      <a:cxn ang="0">
                        <a:pos x="T4" y="T5"/>
                      </a:cxn>
                      <a:cxn ang="0">
                        <a:pos x="T6" y="T7"/>
                      </a:cxn>
                      <a:cxn ang="0">
                        <a:pos x="T8" y="T9"/>
                      </a:cxn>
                    </a:cxnLst>
                    <a:rect l="0" t="0" r="r" b="b"/>
                    <a:pathLst>
                      <a:path w="1351" h="2117">
                        <a:moveTo>
                          <a:pt x="1313" y="0"/>
                        </a:moveTo>
                        <a:lnTo>
                          <a:pt x="1351" y="24"/>
                        </a:lnTo>
                        <a:lnTo>
                          <a:pt x="38" y="2117"/>
                        </a:lnTo>
                        <a:lnTo>
                          <a:pt x="0" y="2093"/>
                        </a:lnTo>
                        <a:lnTo>
                          <a:pt x="13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94" name="Freeform 411"/>
                  <p:cNvSpPr>
                    <a:spLocks/>
                  </p:cNvSpPr>
                  <p:nvPr/>
                </p:nvSpPr>
                <p:spPr bwMode="auto">
                  <a:xfrm>
                    <a:off x="18060988" y="-47625"/>
                    <a:ext cx="2524125" cy="3968750"/>
                  </a:xfrm>
                  <a:custGeom>
                    <a:avLst/>
                    <a:gdLst>
                      <a:gd name="T0" fmla="*/ 1552 w 1590"/>
                      <a:gd name="T1" fmla="*/ 0 h 2500"/>
                      <a:gd name="T2" fmla="*/ 1590 w 1590"/>
                      <a:gd name="T3" fmla="*/ 24 h 2500"/>
                      <a:gd name="T4" fmla="*/ 39 w 1590"/>
                      <a:gd name="T5" fmla="*/ 2500 h 2500"/>
                      <a:gd name="T6" fmla="*/ 0 w 1590"/>
                      <a:gd name="T7" fmla="*/ 2476 h 2500"/>
                      <a:gd name="T8" fmla="*/ 1552 w 1590"/>
                      <a:gd name="T9" fmla="*/ 0 h 2500"/>
                    </a:gdLst>
                    <a:ahLst/>
                    <a:cxnLst>
                      <a:cxn ang="0">
                        <a:pos x="T0" y="T1"/>
                      </a:cxn>
                      <a:cxn ang="0">
                        <a:pos x="T2" y="T3"/>
                      </a:cxn>
                      <a:cxn ang="0">
                        <a:pos x="T4" y="T5"/>
                      </a:cxn>
                      <a:cxn ang="0">
                        <a:pos x="T6" y="T7"/>
                      </a:cxn>
                      <a:cxn ang="0">
                        <a:pos x="T8" y="T9"/>
                      </a:cxn>
                    </a:cxnLst>
                    <a:rect l="0" t="0" r="r" b="b"/>
                    <a:pathLst>
                      <a:path w="1590" h="2500">
                        <a:moveTo>
                          <a:pt x="1552" y="0"/>
                        </a:moveTo>
                        <a:lnTo>
                          <a:pt x="1590" y="24"/>
                        </a:lnTo>
                        <a:lnTo>
                          <a:pt x="39" y="2500"/>
                        </a:lnTo>
                        <a:lnTo>
                          <a:pt x="0" y="2476"/>
                        </a:lnTo>
                        <a:lnTo>
                          <a:pt x="15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95" name="Freeform 412"/>
                  <p:cNvSpPr>
                    <a:spLocks/>
                  </p:cNvSpPr>
                  <p:nvPr/>
                </p:nvSpPr>
                <p:spPr bwMode="auto">
                  <a:xfrm>
                    <a:off x="18208625" y="1358900"/>
                    <a:ext cx="1703388" cy="2652713"/>
                  </a:xfrm>
                  <a:custGeom>
                    <a:avLst/>
                    <a:gdLst>
                      <a:gd name="T0" fmla="*/ 1035 w 1073"/>
                      <a:gd name="T1" fmla="*/ 0 h 1671"/>
                      <a:gd name="T2" fmla="*/ 1073 w 1073"/>
                      <a:gd name="T3" fmla="*/ 24 h 1671"/>
                      <a:gd name="T4" fmla="*/ 38 w 1073"/>
                      <a:gd name="T5" fmla="*/ 1671 h 1671"/>
                      <a:gd name="T6" fmla="*/ 0 w 1073"/>
                      <a:gd name="T7" fmla="*/ 1648 h 1671"/>
                      <a:gd name="T8" fmla="*/ 1035 w 1073"/>
                      <a:gd name="T9" fmla="*/ 0 h 1671"/>
                    </a:gdLst>
                    <a:ahLst/>
                    <a:cxnLst>
                      <a:cxn ang="0">
                        <a:pos x="T0" y="T1"/>
                      </a:cxn>
                      <a:cxn ang="0">
                        <a:pos x="T2" y="T3"/>
                      </a:cxn>
                      <a:cxn ang="0">
                        <a:pos x="T4" y="T5"/>
                      </a:cxn>
                      <a:cxn ang="0">
                        <a:pos x="T6" y="T7"/>
                      </a:cxn>
                      <a:cxn ang="0">
                        <a:pos x="T8" y="T9"/>
                      </a:cxn>
                    </a:cxnLst>
                    <a:rect l="0" t="0" r="r" b="b"/>
                    <a:pathLst>
                      <a:path w="1073" h="1671">
                        <a:moveTo>
                          <a:pt x="1035" y="0"/>
                        </a:moveTo>
                        <a:lnTo>
                          <a:pt x="1073" y="24"/>
                        </a:lnTo>
                        <a:lnTo>
                          <a:pt x="38" y="1671"/>
                        </a:lnTo>
                        <a:lnTo>
                          <a:pt x="0" y="1648"/>
                        </a:lnTo>
                        <a:lnTo>
                          <a:pt x="1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96" name="Freeform 413"/>
                  <p:cNvSpPr>
                    <a:spLocks/>
                  </p:cNvSpPr>
                  <p:nvPr/>
                </p:nvSpPr>
                <p:spPr bwMode="auto">
                  <a:xfrm>
                    <a:off x="20547013" y="849312"/>
                    <a:ext cx="730250" cy="1108075"/>
                  </a:xfrm>
                  <a:custGeom>
                    <a:avLst/>
                    <a:gdLst>
                      <a:gd name="T0" fmla="*/ 422 w 460"/>
                      <a:gd name="T1" fmla="*/ 0 h 698"/>
                      <a:gd name="T2" fmla="*/ 460 w 460"/>
                      <a:gd name="T3" fmla="*/ 23 h 698"/>
                      <a:gd name="T4" fmla="*/ 36 w 460"/>
                      <a:gd name="T5" fmla="*/ 698 h 698"/>
                      <a:gd name="T6" fmla="*/ 0 w 460"/>
                      <a:gd name="T7" fmla="*/ 674 h 698"/>
                      <a:gd name="T8" fmla="*/ 422 w 460"/>
                      <a:gd name="T9" fmla="*/ 0 h 698"/>
                    </a:gdLst>
                    <a:ahLst/>
                    <a:cxnLst>
                      <a:cxn ang="0">
                        <a:pos x="T0" y="T1"/>
                      </a:cxn>
                      <a:cxn ang="0">
                        <a:pos x="T2" y="T3"/>
                      </a:cxn>
                      <a:cxn ang="0">
                        <a:pos x="T4" y="T5"/>
                      </a:cxn>
                      <a:cxn ang="0">
                        <a:pos x="T6" y="T7"/>
                      </a:cxn>
                      <a:cxn ang="0">
                        <a:pos x="T8" y="T9"/>
                      </a:cxn>
                    </a:cxnLst>
                    <a:rect l="0" t="0" r="r" b="b"/>
                    <a:pathLst>
                      <a:path w="460" h="698">
                        <a:moveTo>
                          <a:pt x="422" y="0"/>
                        </a:moveTo>
                        <a:lnTo>
                          <a:pt x="460" y="23"/>
                        </a:lnTo>
                        <a:lnTo>
                          <a:pt x="36" y="698"/>
                        </a:lnTo>
                        <a:lnTo>
                          <a:pt x="0" y="674"/>
                        </a:lnTo>
                        <a:lnTo>
                          <a:pt x="4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97" name="Freeform 414"/>
                  <p:cNvSpPr>
                    <a:spLocks/>
                  </p:cNvSpPr>
                  <p:nvPr/>
                </p:nvSpPr>
                <p:spPr bwMode="auto">
                  <a:xfrm>
                    <a:off x="19313525" y="2813050"/>
                    <a:ext cx="730250" cy="1108075"/>
                  </a:xfrm>
                  <a:custGeom>
                    <a:avLst/>
                    <a:gdLst>
                      <a:gd name="T0" fmla="*/ 422 w 460"/>
                      <a:gd name="T1" fmla="*/ 0 h 698"/>
                      <a:gd name="T2" fmla="*/ 460 w 460"/>
                      <a:gd name="T3" fmla="*/ 24 h 698"/>
                      <a:gd name="T4" fmla="*/ 38 w 460"/>
                      <a:gd name="T5" fmla="*/ 698 h 698"/>
                      <a:gd name="T6" fmla="*/ 0 w 460"/>
                      <a:gd name="T7" fmla="*/ 674 h 698"/>
                      <a:gd name="T8" fmla="*/ 422 w 460"/>
                      <a:gd name="T9" fmla="*/ 0 h 698"/>
                    </a:gdLst>
                    <a:ahLst/>
                    <a:cxnLst>
                      <a:cxn ang="0">
                        <a:pos x="T0" y="T1"/>
                      </a:cxn>
                      <a:cxn ang="0">
                        <a:pos x="T2" y="T3"/>
                      </a:cxn>
                      <a:cxn ang="0">
                        <a:pos x="T4" y="T5"/>
                      </a:cxn>
                      <a:cxn ang="0">
                        <a:pos x="T6" y="T7"/>
                      </a:cxn>
                      <a:cxn ang="0">
                        <a:pos x="T8" y="T9"/>
                      </a:cxn>
                    </a:cxnLst>
                    <a:rect l="0" t="0" r="r" b="b"/>
                    <a:pathLst>
                      <a:path w="460" h="698">
                        <a:moveTo>
                          <a:pt x="422" y="0"/>
                        </a:moveTo>
                        <a:lnTo>
                          <a:pt x="460" y="24"/>
                        </a:lnTo>
                        <a:lnTo>
                          <a:pt x="38" y="698"/>
                        </a:lnTo>
                        <a:lnTo>
                          <a:pt x="0" y="674"/>
                        </a:lnTo>
                        <a:lnTo>
                          <a:pt x="4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98" name="Freeform 415"/>
                  <p:cNvSpPr>
                    <a:spLocks/>
                  </p:cNvSpPr>
                  <p:nvPr/>
                </p:nvSpPr>
                <p:spPr bwMode="auto">
                  <a:xfrm>
                    <a:off x="18886488" y="2544762"/>
                    <a:ext cx="730250" cy="1108075"/>
                  </a:xfrm>
                  <a:custGeom>
                    <a:avLst/>
                    <a:gdLst>
                      <a:gd name="T0" fmla="*/ 422 w 460"/>
                      <a:gd name="T1" fmla="*/ 0 h 698"/>
                      <a:gd name="T2" fmla="*/ 460 w 460"/>
                      <a:gd name="T3" fmla="*/ 23 h 698"/>
                      <a:gd name="T4" fmla="*/ 38 w 460"/>
                      <a:gd name="T5" fmla="*/ 698 h 698"/>
                      <a:gd name="T6" fmla="*/ 0 w 460"/>
                      <a:gd name="T7" fmla="*/ 674 h 698"/>
                      <a:gd name="T8" fmla="*/ 422 w 460"/>
                      <a:gd name="T9" fmla="*/ 0 h 698"/>
                    </a:gdLst>
                    <a:ahLst/>
                    <a:cxnLst>
                      <a:cxn ang="0">
                        <a:pos x="T0" y="T1"/>
                      </a:cxn>
                      <a:cxn ang="0">
                        <a:pos x="T2" y="T3"/>
                      </a:cxn>
                      <a:cxn ang="0">
                        <a:pos x="T4" y="T5"/>
                      </a:cxn>
                      <a:cxn ang="0">
                        <a:pos x="T6" y="T7"/>
                      </a:cxn>
                      <a:cxn ang="0">
                        <a:pos x="T8" y="T9"/>
                      </a:cxn>
                    </a:cxnLst>
                    <a:rect l="0" t="0" r="r" b="b"/>
                    <a:pathLst>
                      <a:path w="460" h="698">
                        <a:moveTo>
                          <a:pt x="422" y="0"/>
                        </a:moveTo>
                        <a:lnTo>
                          <a:pt x="460" y="23"/>
                        </a:lnTo>
                        <a:lnTo>
                          <a:pt x="38" y="698"/>
                        </a:lnTo>
                        <a:lnTo>
                          <a:pt x="0" y="674"/>
                        </a:lnTo>
                        <a:lnTo>
                          <a:pt x="4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99" name="Freeform 416"/>
                  <p:cNvSpPr>
                    <a:spLocks/>
                  </p:cNvSpPr>
                  <p:nvPr/>
                </p:nvSpPr>
                <p:spPr bwMode="auto">
                  <a:xfrm>
                    <a:off x="20119975" y="579437"/>
                    <a:ext cx="730250" cy="1109663"/>
                  </a:xfrm>
                  <a:custGeom>
                    <a:avLst/>
                    <a:gdLst>
                      <a:gd name="T0" fmla="*/ 422 w 460"/>
                      <a:gd name="T1" fmla="*/ 0 h 699"/>
                      <a:gd name="T2" fmla="*/ 460 w 460"/>
                      <a:gd name="T3" fmla="*/ 24 h 699"/>
                      <a:gd name="T4" fmla="*/ 36 w 460"/>
                      <a:gd name="T5" fmla="*/ 699 h 699"/>
                      <a:gd name="T6" fmla="*/ 0 w 460"/>
                      <a:gd name="T7" fmla="*/ 675 h 699"/>
                      <a:gd name="T8" fmla="*/ 422 w 460"/>
                      <a:gd name="T9" fmla="*/ 0 h 699"/>
                    </a:gdLst>
                    <a:ahLst/>
                    <a:cxnLst>
                      <a:cxn ang="0">
                        <a:pos x="T0" y="T1"/>
                      </a:cxn>
                      <a:cxn ang="0">
                        <a:pos x="T2" y="T3"/>
                      </a:cxn>
                      <a:cxn ang="0">
                        <a:pos x="T4" y="T5"/>
                      </a:cxn>
                      <a:cxn ang="0">
                        <a:pos x="T6" y="T7"/>
                      </a:cxn>
                      <a:cxn ang="0">
                        <a:pos x="T8" y="T9"/>
                      </a:cxn>
                    </a:cxnLst>
                    <a:rect l="0" t="0" r="r" b="b"/>
                    <a:pathLst>
                      <a:path w="460" h="699">
                        <a:moveTo>
                          <a:pt x="422" y="0"/>
                        </a:moveTo>
                        <a:lnTo>
                          <a:pt x="460" y="24"/>
                        </a:lnTo>
                        <a:lnTo>
                          <a:pt x="36" y="699"/>
                        </a:lnTo>
                        <a:lnTo>
                          <a:pt x="0" y="675"/>
                        </a:lnTo>
                        <a:lnTo>
                          <a:pt x="4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grpSp>
          <p:grpSp>
            <p:nvGrpSpPr>
              <p:cNvPr id="250" name="Group 249"/>
              <p:cNvGrpSpPr/>
              <p:nvPr/>
            </p:nvGrpSpPr>
            <p:grpSpPr>
              <a:xfrm>
                <a:off x="12499975" y="1408112"/>
                <a:ext cx="7204075" cy="7648576"/>
                <a:chOff x="12499975" y="1408112"/>
                <a:chExt cx="7204075" cy="7648576"/>
              </a:xfrm>
            </p:grpSpPr>
            <p:sp>
              <p:nvSpPr>
                <p:cNvPr id="251" name="Freeform 417"/>
                <p:cNvSpPr>
                  <a:spLocks/>
                </p:cNvSpPr>
                <p:nvPr/>
              </p:nvSpPr>
              <p:spPr bwMode="auto">
                <a:xfrm>
                  <a:off x="12499975" y="1408112"/>
                  <a:ext cx="7204075" cy="7648576"/>
                </a:xfrm>
                <a:custGeom>
                  <a:avLst/>
                  <a:gdLst>
                    <a:gd name="T0" fmla="*/ 2743 w 4538"/>
                    <a:gd name="T1" fmla="*/ 0 h 4818"/>
                    <a:gd name="T2" fmla="*/ 4538 w 4538"/>
                    <a:gd name="T3" fmla="*/ 3345 h 4818"/>
                    <a:gd name="T4" fmla="*/ 1797 w 4538"/>
                    <a:gd name="T5" fmla="*/ 4818 h 4818"/>
                    <a:gd name="T6" fmla="*/ 0 w 4538"/>
                    <a:gd name="T7" fmla="*/ 1474 h 4818"/>
                    <a:gd name="T8" fmla="*/ 2743 w 4538"/>
                    <a:gd name="T9" fmla="*/ 0 h 4818"/>
                  </a:gdLst>
                  <a:ahLst/>
                  <a:cxnLst>
                    <a:cxn ang="0">
                      <a:pos x="T0" y="T1"/>
                    </a:cxn>
                    <a:cxn ang="0">
                      <a:pos x="T2" y="T3"/>
                    </a:cxn>
                    <a:cxn ang="0">
                      <a:pos x="T4" y="T5"/>
                    </a:cxn>
                    <a:cxn ang="0">
                      <a:pos x="T6" y="T7"/>
                    </a:cxn>
                    <a:cxn ang="0">
                      <a:pos x="T8" y="T9"/>
                    </a:cxn>
                  </a:cxnLst>
                  <a:rect l="0" t="0" r="r" b="b"/>
                  <a:pathLst>
                    <a:path w="4538" h="4818">
                      <a:moveTo>
                        <a:pt x="2743" y="0"/>
                      </a:moveTo>
                      <a:lnTo>
                        <a:pt x="4538" y="3345"/>
                      </a:lnTo>
                      <a:lnTo>
                        <a:pt x="1797" y="4818"/>
                      </a:lnTo>
                      <a:lnTo>
                        <a:pt x="0" y="1474"/>
                      </a:lnTo>
                      <a:lnTo>
                        <a:pt x="2743" y="0"/>
                      </a:lnTo>
                      <a:close/>
                    </a:path>
                  </a:pathLst>
                </a:custGeom>
                <a:solidFill>
                  <a:schemeClr val="bg1">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52" name="Freeform 418"/>
                <p:cNvSpPr>
                  <a:spLocks/>
                </p:cNvSpPr>
                <p:nvPr/>
              </p:nvSpPr>
              <p:spPr bwMode="auto">
                <a:xfrm>
                  <a:off x="13449300" y="3179763"/>
                  <a:ext cx="5305425" cy="4105275"/>
                </a:xfrm>
                <a:custGeom>
                  <a:avLst/>
                  <a:gdLst>
                    <a:gd name="T0" fmla="*/ 2743 w 3342"/>
                    <a:gd name="T1" fmla="*/ 0 h 2586"/>
                    <a:gd name="T2" fmla="*/ 3342 w 3342"/>
                    <a:gd name="T3" fmla="*/ 1116 h 2586"/>
                    <a:gd name="T4" fmla="*/ 601 w 3342"/>
                    <a:gd name="T5" fmla="*/ 2586 h 2586"/>
                    <a:gd name="T6" fmla="*/ 0 w 3342"/>
                    <a:gd name="T7" fmla="*/ 1473 h 2586"/>
                    <a:gd name="T8" fmla="*/ 2743 w 3342"/>
                    <a:gd name="T9" fmla="*/ 0 h 2586"/>
                  </a:gdLst>
                  <a:ahLst/>
                  <a:cxnLst>
                    <a:cxn ang="0">
                      <a:pos x="T0" y="T1"/>
                    </a:cxn>
                    <a:cxn ang="0">
                      <a:pos x="T2" y="T3"/>
                    </a:cxn>
                    <a:cxn ang="0">
                      <a:pos x="T4" y="T5"/>
                    </a:cxn>
                    <a:cxn ang="0">
                      <a:pos x="T6" y="T7"/>
                    </a:cxn>
                    <a:cxn ang="0">
                      <a:pos x="T8" y="T9"/>
                    </a:cxn>
                  </a:cxnLst>
                  <a:rect l="0" t="0" r="r" b="b"/>
                  <a:pathLst>
                    <a:path w="3342" h="2586">
                      <a:moveTo>
                        <a:pt x="2743" y="0"/>
                      </a:moveTo>
                      <a:lnTo>
                        <a:pt x="3342" y="1116"/>
                      </a:lnTo>
                      <a:lnTo>
                        <a:pt x="601" y="2586"/>
                      </a:lnTo>
                      <a:lnTo>
                        <a:pt x="0" y="1473"/>
                      </a:lnTo>
                      <a:lnTo>
                        <a:pt x="2743" y="0"/>
                      </a:lnTo>
                      <a:close/>
                    </a:path>
                  </a:pathLst>
                </a:custGeom>
                <a:solidFill>
                  <a:schemeClr val="bg1">
                    <a:lumMod val="8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53" name="Freeform 419"/>
                <p:cNvSpPr>
                  <a:spLocks/>
                </p:cNvSpPr>
                <p:nvPr/>
              </p:nvSpPr>
              <p:spPr bwMode="auto">
                <a:xfrm>
                  <a:off x="12499975" y="1408112"/>
                  <a:ext cx="5303838" cy="4110038"/>
                </a:xfrm>
                <a:custGeom>
                  <a:avLst/>
                  <a:gdLst>
                    <a:gd name="T0" fmla="*/ 2743 w 3341"/>
                    <a:gd name="T1" fmla="*/ 0 h 2589"/>
                    <a:gd name="T2" fmla="*/ 3341 w 3341"/>
                    <a:gd name="T3" fmla="*/ 1116 h 2589"/>
                    <a:gd name="T4" fmla="*/ 598 w 3341"/>
                    <a:gd name="T5" fmla="*/ 2589 h 2589"/>
                    <a:gd name="T6" fmla="*/ 0 w 3341"/>
                    <a:gd name="T7" fmla="*/ 1474 h 2589"/>
                    <a:gd name="T8" fmla="*/ 2743 w 3341"/>
                    <a:gd name="T9" fmla="*/ 0 h 2589"/>
                  </a:gdLst>
                  <a:ahLst/>
                  <a:cxnLst>
                    <a:cxn ang="0">
                      <a:pos x="T0" y="T1"/>
                    </a:cxn>
                    <a:cxn ang="0">
                      <a:pos x="T2" y="T3"/>
                    </a:cxn>
                    <a:cxn ang="0">
                      <a:pos x="T4" y="T5"/>
                    </a:cxn>
                    <a:cxn ang="0">
                      <a:pos x="T6" y="T7"/>
                    </a:cxn>
                    <a:cxn ang="0">
                      <a:pos x="T8" y="T9"/>
                    </a:cxn>
                  </a:cxnLst>
                  <a:rect l="0" t="0" r="r" b="b"/>
                  <a:pathLst>
                    <a:path w="3341" h="2589">
                      <a:moveTo>
                        <a:pt x="2743" y="0"/>
                      </a:moveTo>
                      <a:lnTo>
                        <a:pt x="3341" y="1116"/>
                      </a:lnTo>
                      <a:lnTo>
                        <a:pt x="598" y="2589"/>
                      </a:lnTo>
                      <a:lnTo>
                        <a:pt x="0" y="1474"/>
                      </a:lnTo>
                      <a:lnTo>
                        <a:pt x="2743" y="0"/>
                      </a:lnTo>
                      <a:close/>
                    </a:path>
                  </a:pathLst>
                </a:custGeom>
                <a:solidFill>
                  <a:schemeClr val="bg1">
                    <a:lumMod val="9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54" name="Freeform 420"/>
                <p:cNvSpPr>
                  <a:spLocks/>
                </p:cNvSpPr>
                <p:nvPr/>
              </p:nvSpPr>
              <p:spPr bwMode="auto">
                <a:xfrm>
                  <a:off x="13985875" y="2547937"/>
                  <a:ext cx="1927225" cy="1077913"/>
                </a:xfrm>
                <a:custGeom>
                  <a:avLst/>
                  <a:gdLst>
                    <a:gd name="T0" fmla="*/ 1192 w 1214"/>
                    <a:gd name="T1" fmla="*/ 0 h 679"/>
                    <a:gd name="T2" fmla="*/ 1214 w 1214"/>
                    <a:gd name="T3" fmla="*/ 38 h 679"/>
                    <a:gd name="T4" fmla="*/ 22 w 1214"/>
                    <a:gd name="T5" fmla="*/ 679 h 679"/>
                    <a:gd name="T6" fmla="*/ 0 w 1214"/>
                    <a:gd name="T7" fmla="*/ 639 h 679"/>
                    <a:gd name="T8" fmla="*/ 1192 w 1214"/>
                    <a:gd name="T9" fmla="*/ 0 h 679"/>
                  </a:gdLst>
                  <a:ahLst/>
                  <a:cxnLst>
                    <a:cxn ang="0">
                      <a:pos x="T0" y="T1"/>
                    </a:cxn>
                    <a:cxn ang="0">
                      <a:pos x="T2" y="T3"/>
                    </a:cxn>
                    <a:cxn ang="0">
                      <a:pos x="T4" y="T5"/>
                    </a:cxn>
                    <a:cxn ang="0">
                      <a:pos x="T6" y="T7"/>
                    </a:cxn>
                    <a:cxn ang="0">
                      <a:pos x="T8" y="T9"/>
                    </a:cxn>
                  </a:cxnLst>
                  <a:rect l="0" t="0" r="r" b="b"/>
                  <a:pathLst>
                    <a:path w="1214" h="679">
                      <a:moveTo>
                        <a:pt x="1192" y="0"/>
                      </a:moveTo>
                      <a:lnTo>
                        <a:pt x="1214" y="38"/>
                      </a:lnTo>
                      <a:lnTo>
                        <a:pt x="22" y="679"/>
                      </a:lnTo>
                      <a:lnTo>
                        <a:pt x="0" y="639"/>
                      </a:lnTo>
                      <a:lnTo>
                        <a:pt x="1192" y="0"/>
                      </a:lnTo>
                      <a:close/>
                    </a:path>
                  </a:pathLst>
                </a:custGeom>
                <a:solidFill>
                  <a:schemeClr val="bg1">
                    <a:lumMod val="6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55" name="Freeform 421"/>
                <p:cNvSpPr>
                  <a:spLocks/>
                </p:cNvSpPr>
                <p:nvPr/>
              </p:nvSpPr>
              <p:spPr bwMode="auto">
                <a:xfrm>
                  <a:off x="14182725" y="2763837"/>
                  <a:ext cx="1698625" cy="957263"/>
                </a:xfrm>
                <a:custGeom>
                  <a:avLst/>
                  <a:gdLst>
                    <a:gd name="T0" fmla="*/ 1049 w 1070"/>
                    <a:gd name="T1" fmla="*/ 0 h 603"/>
                    <a:gd name="T2" fmla="*/ 1070 w 1070"/>
                    <a:gd name="T3" fmla="*/ 38 h 603"/>
                    <a:gd name="T4" fmla="*/ 22 w 1070"/>
                    <a:gd name="T5" fmla="*/ 603 h 603"/>
                    <a:gd name="T6" fmla="*/ 0 w 1070"/>
                    <a:gd name="T7" fmla="*/ 562 h 603"/>
                    <a:gd name="T8" fmla="*/ 1049 w 1070"/>
                    <a:gd name="T9" fmla="*/ 0 h 603"/>
                  </a:gdLst>
                  <a:ahLst/>
                  <a:cxnLst>
                    <a:cxn ang="0">
                      <a:pos x="T0" y="T1"/>
                    </a:cxn>
                    <a:cxn ang="0">
                      <a:pos x="T2" y="T3"/>
                    </a:cxn>
                    <a:cxn ang="0">
                      <a:pos x="T4" y="T5"/>
                    </a:cxn>
                    <a:cxn ang="0">
                      <a:pos x="T6" y="T7"/>
                    </a:cxn>
                    <a:cxn ang="0">
                      <a:pos x="T8" y="T9"/>
                    </a:cxn>
                  </a:cxnLst>
                  <a:rect l="0" t="0" r="r" b="b"/>
                  <a:pathLst>
                    <a:path w="1070" h="603">
                      <a:moveTo>
                        <a:pt x="1049" y="0"/>
                      </a:moveTo>
                      <a:lnTo>
                        <a:pt x="1070" y="38"/>
                      </a:lnTo>
                      <a:lnTo>
                        <a:pt x="22" y="603"/>
                      </a:lnTo>
                      <a:lnTo>
                        <a:pt x="0" y="562"/>
                      </a:lnTo>
                      <a:lnTo>
                        <a:pt x="1049" y="0"/>
                      </a:lnTo>
                      <a:close/>
                    </a:path>
                  </a:pathLst>
                </a:custGeom>
                <a:solidFill>
                  <a:schemeClr val="bg1">
                    <a:lumMod val="6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56" name="Freeform 422"/>
                <p:cNvSpPr>
                  <a:spLocks/>
                </p:cNvSpPr>
                <p:nvPr/>
              </p:nvSpPr>
              <p:spPr bwMode="auto">
                <a:xfrm>
                  <a:off x="14376400" y="2982913"/>
                  <a:ext cx="1490663" cy="844550"/>
                </a:xfrm>
                <a:custGeom>
                  <a:avLst/>
                  <a:gdLst>
                    <a:gd name="T0" fmla="*/ 917 w 939"/>
                    <a:gd name="T1" fmla="*/ 0 h 532"/>
                    <a:gd name="T2" fmla="*/ 939 w 939"/>
                    <a:gd name="T3" fmla="*/ 41 h 532"/>
                    <a:gd name="T4" fmla="*/ 21 w 939"/>
                    <a:gd name="T5" fmla="*/ 532 h 532"/>
                    <a:gd name="T6" fmla="*/ 0 w 939"/>
                    <a:gd name="T7" fmla="*/ 494 h 532"/>
                    <a:gd name="T8" fmla="*/ 917 w 939"/>
                    <a:gd name="T9" fmla="*/ 0 h 532"/>
                  </a:gdLst>
                  <a:ahLst/>
                  <a:cxnLst>
                    <a:cxn ang="0">
                      <a:pos x="T0" y="T1"/>
                    </a:cxn>
                    <a:cxn ang="0">
                      <a:pos x="T2" y="T3"/>
                    </a:cxn>
                    <a:cxn ang="0">
                      <a:pos x="T4" y="T5"/>
                    </a:cxn>
                    <a:cxn ang="0">
                      <a:pos x="T6" y="T7"/>
                    </a:cxn>
                    <a:cxn ang="0">
                      <a:pos x="T8" y="T9"/>
                    </a:cxn>
                  </a:cxnLst>
                  <a:rect l="0" t="0" r="r" b="b"/>
                  <a:pathLst>
                    <a:path w="939" h="532">
                      <a:moveTo>
                        <a:pt x="917" y="0"/>
                      </a:moveTo>
                      <a:lnTo>
                        <a:pt x="939" y="41"/>
                      </a:lnTo>
                      <a:lnTo>
                        <a:pt x="21" y="532"/>
                      </a:lnTo>
                      <a:lnTo>
                        <a:pt x="0" y="494"/>
                      </a:lnTo>
                      <a:lnTo>
                        <a:pt x="917" y="0"/>
                      </a:lnTo>
                      <a:close/>
                    </a:path>
                  </a:pathLst>
                </a:custGeom>
                <a:solidFill>
                  <a:schemeClr val="bg1">
                    <a:lumMod val="6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57" name="Freeform 423"/>
                <p:cNvSpPr>
                  <a:spLocks/>
                </p:cNvSpPr>
                <p:nvPr/>
              </p:nvSpPr>
              <p:spPr bwMode="auto">
                <a:xfrm>
                  <a:off x="13181013" y="3611563"/>
                  <a:ext cx="650875" cy="650875"/>
                </a:xfrm>
                <a:custGeom>
                  <a:avLst/>
                  <a:gdLst>
                    <a:gd name="T0" fmla="*/ 197 w 410"/>
                    <a:gd name="T1" fmla="*/ 0 h 410"/>
                    <a:gd name="T2" fmla="*/ 243 w 410"/>
                    <a:gd name="T3" fmla="*/ 5 h 410"/>
                    <a:gd name="T4" fmla="*/ 286 w 410"/>
                    <a:gd name="T5" fmla="*/ 16 h 410"/>
                    <a:gd name="T6" fmla="*/ 324 w 410"/>
                    <a:gd name="T7" fmla="*/ 38 h 410"/>
                    <a:gd name="T8" fmla="*/ 360 w 410"/>
                    <a:gd name="T9" fmla="*/ 69 h 410"/>
                    <a:gd name="T10" fmla="*/ 386 w 410"/>
                    <a:gd name="T11" fmla="*/ 109 h 410"/>
                    <a:gd name="T12" fmla="*/ 402 w 410"/>
                    <a:gd name="T13" fmla="*/ 152 h 410"/>
                    <a:gd name="T14" fmla="*/ 410 w 410"/>
                    <a:gd name="T15" fmla="*/ 198 h 410"/>
                    <a:gd name="T16" fmla="*/ 407 w 410"/>
                    <a:gd name="T17" fmla="*/ 243 h 410"/>
                    <a:gd name="T18" fmla="*/ 393 w 410"/>
                    <a:gd name="T19" fmla="*/ 286 h 410"/>
                    <a:gd name="T20" fmla="*/ 371 w 410"/>
                    <a:gd name="T21" fmla="*/ 324 h 410"/>
                    <a:gd name="T22" fmla="*/ 340 w 410"/>
                    <a:gd name="T23" fmla="*/ 360 h 410"/>
                    <a:gd name="T24" fmla="*/ 302 w 410"/>
                    <a:gd name="T25" fmla="*/ 386 h 410"/>
                    <a:gd name="T26" fmla="*/ 257 w 410"/>
                    <a:gd name="T27" fmla="*/ 403 h 410"/>
                    <a:gd name="T28" fmla="*/ 212 w 410"/>
                    <a:gd name="T29" fmla="*/ 410 h 410"/>
                    <a:gd name="T30" fmla="*/ 166 w 410"/>
                    <a:gd name="T31" fmla="*/ 407 h 410"/>
                    <a:gd name="T32" fmla="*/ 124 w 410"/>
                    <a:gd name="T33" fmla="*/ 393 h 410"/>
                    <a:gd name="T34" fmla="*/ 85 w 410"/>
                    <a:gd name="T35" fmla="*/ 372 h 410"/>
                    <a:gd name="T36" fmla="*/ 52 w 410"/>
                    <a:gd name="T37" fmla="*/ 341 h 410"/>
                    <a:gd name="T38" fmla="*/ 23 w 410"/>
                    <a:gd name="T39" fmla="*/ 303 h 410"/>
                    <a:gd name="T40" fmla="*/ 7 w 410"/>
                    <a:gd name="T41" fmla="*/ 260 h 410"/>
                    <a:gd name="T42" fmla="*/ 0 w 410"/>
                    <a:gd name="T43" fmla="*/ 214 h 410"/>
                    <a:gd name="T44" fmla="*/ 4 w 410"/>
                    <a:gd name="T45" fmla="*/ 169 h 410"/>
                    <a:gd name="T46" fmla="*/ 16 w 410"/>
                    <a:gd name="T47" fmla="*/ 126 h 410"/>
                    <a:gd name="T48" fmla="*/ 38 w 410"/>
                    <a:gd name="T49" fmla="*/ 86 h 410"/>
                    <a:gd name="T50" fmla="*/ 69 w 410"/>
                    <a:gd name="T51" fmla="*/ 52 h 410"/>
                    <a:gd name="T52" fmla="*/ 107 w 410"/>
                    <a:gd name="T53" fmla="*/ 24 h 410"/>
                    <a:gd name="T54" fmla="*/ 152 w 410"/>
                    <a:gd name="T55" fmla="*/ 7 h 410"/>
                    <a:gd name="T56" fmla="*/ 197 w 410"/>
                    <a:gd name="T57" fmla="*/ 0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10" h="410">
                      <a:moveTo>
                        <a:pt x="197" y="0"/>
                      </a:moveTo>
                      <a:lnTo>
                        <a:pt x="243" y="5"/>
                      </a:lnTo>
                      <a:lnTo>
                        <a:pt x="286" y="16"/>
                      </a:lnTo>
                      <a:lnTo>
                        <a:pt x="324" y="38"/>
                      </a:lnTo>
                      <a:lnTo>
                        <a:pt x="360" y="69"/>
                      </a:lnTo>
                      <a:lnTo>
                        <a:pt x="386" y="109"/>
                      </a:lnTo>
                      <a:lnTo>
                        <a:pt x="402" y="152"/>
                      </a:lnTo>
                      <a:lnTo>
                        <a:pt x="410" y="198"/>
                      </a:lnTo>
                      <a:lnTo>
                        <a:pt x="407" y="243"/>
                      </a:lnTo>
                      <a:lnTo>
                        <a:pt x="393" y="286"/>
                      </a:lnTo>
                      <a:lnTo>
                        <a:pt x="371" y="324"/>
                      </a:lnTo>
                      <a:lnTo>
                        <a:pt x="340" y="360"/>
                      </a:lnTo>
                      <a:lnTo>
                        <a:pt x="302" y="386"/>
                      </a:lnTo>
                      <a:lnTo>
                        <a:pt x="257" y="403"/>
                      </a:lnTo>
                      <a:lnTo>
                        <a:pt x="212" y="410"/>
                      </a:lnTo>
                      <a:lnTo>
                        <a:pt x="166" y="407"/>
                      </a:lnTo>
                      <a:lnTo>
                        <a:pt x="124" y="393"/>
                      </a:lnTo>
                      <a:lnTo>
                        <a:pt x="85" y="372"/>
                      </a:lnTo>
                      <a:lnTo>
                        <a:pt x="52" y="341"/>
                      </a:lnTo>
                      <a:lnTo>
                        <a:pt x="23" y="303"/>
                      </a:lnTo>
                      <a:lnTo>
                        <a:pt x="7" y="260"/>
                      </a:lnTo>
                      <a:lnTo>
                        <a:pt x="0" y="214"/>
                      </a:lnTo>
                      <a:lnTo>
                        <a:pt x="4" y="169"/>
                      </a:lnTo>
                      <a:lnTo>
                        <a:pt x="16" y="126"/>
                      </a:lnTo>
                      <a:lnTo>
                        <a:pt x="38" y="86"/>
                      </a:lnTo>
                      <a:lnTo>
                        <a:pt x="69" y="52"/>
                      </a:lnTo>
                      <a:lnTo>
                        <a:pt x="107" y="24"/>
                      </a:lnTo>
                      <a:lnTo>
                        <a:pt x="152" y="7"/>
                      </a:lnTo>
                      <a:lnTo>
                        <a:pt x="197" y="0"/>
                      </a:lnTo>
                      <a:close/>
                    </a:path>
                  </a:pathLst>
                </a:custGeom>
                <a:solidFill>
                  <a:schemeClr val="bg1">
                    <a:lumMod val="6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58" name="Freeform 424"/>
                <p:cNvSpPr>
                  <a:spLocks/>
                </p:cNvSpPr>
                <p:nvPr/>
              </p:nvSpPr>
              <p:spPr bwMode="auto">
                <a:xfrm>
                  <a:off x="13862050" y="4459288"/>
                  <a:ext cx="1081088" cy="623888"/>
                </a:xfrm>
                <a:custGeom>
                  <a:avLst/>
                  <a:gdLst>
                    <a:gd name="T0" fmla="*/ 660 w 681"/>
                    <a:gd name="T1" fmla="*/ 0 h 393"/>
                    <a:gd name="T2" fmla="*/ 681 w 681"/>
                    <a:gd name="T3" fmla="*/ 40 h 393"/>
                    <a:gd name="T4" fmla="*/ 21 w 681"/>
                    <a:gd name="T5" fmla="*/ 393 h 393"/>
                    <a:gd name="T6" fmla="*/ 0 w 681"/>
                    <a:gd name="T7" fmla="*/ 353 h 393"/>
                    <a:gd name="T8" fmla="*/ 660 w 681"/>
                    <a:gd name="T9" fmla="*/ 0 h 393"/>
                  </a:gdLst>
                  <a:ahLst/>
                  <a:cxnLst>
                    <a:cxn ang="0">
                      <a:pos x="T0" y="T1"/>
                    </a:cxn>
                    <a:cxn ang="0">
                      <a:pos x="T2" y="T3"/>
                    </a:cxn>
                    <a:cxn ang="0">
                      <a:pos x="T4" y="T5"/>
                    </a:cxn>
                    <a:cxn ang="0">
                      <a:pos x="T6" y="T7"/>
                    </a:cxn>
                    <a:cxn ang="0">
                      <a:pos x="T8" y="T9"/>
                    </a:cxn>
                  </a:cxnLst>
                  <a:rect l="0" t="0" r="r" b="b"/>
                  <a:pathLst>
                    <a:path w="681" h="393">
                      <a:moveTo>
                        <a:pt x="660" y="0"/>
                      </a:moveTo>
                      <a:lnTo>
                        <a:pt x="681" y="40"/>
                      </a:lnTo>
                      <a:lnTo>
                        <a:pt x="21" y="393"/>
                      </a:lnTo>
                      <a:lnTo>
                        <a:pt x="0" y="353"/>
                      </a:lnTo>
                      <a:lnTo>
                        <a:pt x="660" y="0"/>
                      </a:lnTo>
                      <a:close/>
                    </a:path>
                  </a:pathLst>
                </a:custGeom>
                <a:solidFill>
                  <a:schemeClr val="bg1">
                    <a:lumMod val="6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59" name="Freeform 425"/>
                <p:cNvSpPr>
                  <a:spLocks/>
                </p:cNvSpPr>
                <p:nvPr/>
              </p:nvSpPr>
              <p:spPr bwMode="auto">
                <a:xfrm>
                  <a:off x="13960475" y="4645025"/>
                  <a:ext cx="1081088" cy="623888"/>
                </a:xfrm>
                <a:custGeom>
                  <a:avLst/>
                  <a:gdLst>
                    <a:gd name="T0" fmla="*/ 660 w 681"/>
                    <a:gd name="T1" fmla="*/ 0 h 393"/>
                    <a:gd name="T2" fmla="*/ 681 w 681"/>
                    <a:gd name="T3" fmla="*/ 38 h 393"/>
                    <a:gd name="T4" fmla="*/ 21 w 681"/>
                    <a:gd name="T5" fmla="*/ 393 h 393"/>
                    <a:gd name="T6" fmla="*/ 0 w 681"/>
                    <a:gd name="T7" fmla="*/ 352 h 393"/>
                    <a:gd name="T8" fmla="*/ 660 w 681"/>
                    <a:gd name="T9" fmla="*/ 0 h 393"/>
                  </a:gdLst>
                  <a:ahLst/>
                  <a:cxnLst>
                    <a:cxn ang="0">
                      <a:pos x="T0" y="T1"/>
                    </a:cxn>
                    <a:cxn ang="0">
                      <a:pos x="T2" y="T3"/>
                    </a:cxn>
                    <a:cxn ang="0">
                      <a:pos x="T4" y="T5"/>
                    </a:cxn>
                    <a:cxn ang="0">
                      <a:pos x="T6" y="T7"/>
                    </a:cxn>
                    <a:cxn ang="0">
                      <a:pos x="T8" y="T9"/>
                    </a:cxn>
                  </a:cxnLst>
                  <a:rect l="0" t="0" r="r" b="b"/>
                  <a:pathLst>
                    <a:path w="681" h="393">
                      <a:moveTo>
                        <a:pt x="660" y="0"/>
                      </a:moveTo>
                      <a:lnTo>
                        <a:pt x="681" y="38"/>
                      </a:lnTo>
                      <a:lnTo>
                        <a:pt x="21" y="393"/>
                      </a:lnTo>
                      <a:lnTo>
                        <a:pt x="0" y="352"/>
                      </a:lnTo>
                      <a:lnTo>
                        <a:pt x="660" y="0"/>
                      </a:lnTo>
                      <a:close/>
                    </a:path>
                  </a:pathLst>
                </a:custGeom>
                <a:solidFill>
                  <a:schemeClr val="bg1">
                    <a:lumMod val="6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60" name="Freeform 426"/>
                <p:cNvSpPr>
                  <a:spLocks/>
                </p:cNvSpPr>
                <p:nvPr/>
              </p:nvSpPr>
              <p:spPr bwMode="auto">
                <a:xfrm>
                  <a:off x="14062075" y="4829175"/>
                  <a:ext cx="1077913" cy="625475"/>
                </a:xfrm>
                <a:custGeom>
                  <a:avLst/>
                  <a:gdLst>
                    <a:gd name="T0" fmla="*/ 658 w 679"/>
                    <a:gd name="T1" fmla="*/ 0 h 394"/>
                    <a:gd name="T2" fmla="*/ 679 w 679"/>
                    <a:gd name="T3" fmla="*/ 38 h 394"/>
                    <a:gd name="T4" fmla="*/ 21 w 679"/>
                    <a:gd name="T5" fmla="*/ 394 h 394"/>
                    <a:gd name="T6" fmla="*/ 0 w 679"/>
                    <a:gd name="T7" fmla="*/ 353 h 394"/>
                    <a:gd name="T8" fmla="*/ 658 w 679"/>
                    <a:gd name="T9" fmla="*/ 0 h 394"/>
                  </a:gdLst>
                  <a:ahLst/>
                  <a:cxnLst>
                    <a:cxn ang="0">
                      <a:pos x="T0" y="T1"/>
                    </a:cxn>
                    <a:cxn ang="0">
                      <a:pos x="T2" y="T3"/>
                    </a:cxn>
                    <a:cxn ang="0">
                      <a:pos x="T4" y="T5"/>
                    </a:cxn>
                    <a:cxn ang="0">
                      <a:pos x="T6" y="T7"/>
                    </a:cxn>
                    <a:cxn ang="0">
                      <a:pos x="T8" y="T9"/>
                    </a:cxn>
                  </a:cxnLst>
                  <a:rect l="0" t="0" r="r" b="b"/>
                  <a:pathLst>
                    <a:path w="679" h="394">
                      <a:moveTo>
                        <a:pt x="658" y="0"/>
                      </a:moveTo>
                      <a:lnTo>
                        <a:pt x="679" y="38"/>
                      </a:lnTo>
                      <a:lnTo>
                        <a:pt x="21" y="394"/>
                      </a:lnTo>
                      <a:lnTo>
                        <a:pt x="0" y="353"/>
                      </a:lnTo>
                      <a:lnTo>
                        <a:pt x="658" y="0"/>
                      </a:lnTo>
                      <a:close/>
                    </a:path>
                  </a:pathLst>
                </a:custGeom>
                <a:solidFill>
                  <a:schemeClr val="bg1">
                    <a:lumMod val="6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61" name="Freeform 427"/>
                <p:cNvSpPr>
                  <a:spLocks/>
                </p:cNvSpPr>
                <p:nvPr/>
              </p:nvSpPr>
              <p:spPr bwMode="auto">
                <a:xfrm>
                  <a:off x="14258925" y="3937000"/>
                  <a:ext cx="3432175" cy="1887538"/>
                </a:xfrm>
                <a:custGeom>
                  <a:avLst/>
                  <a:gdLst>
                    <a:gd name="T0" fmla="*/ 2140 w 2162"/>
                    <a:gd name="T1" fmla="*/ 0 h 1189"/>
                    <a:gd name="T2" fmla="*/ 2162 w 2162"/>
                    <a:gd name="T3" fmla="*/ 40 h 1189"/>
                    <a:gd name="T4" fmla="*/ 21 w 2162"/>
                    <a:gd name="T5" fmla="*/ 1189 h 1189"/>
                    <a:gd name="T6" fmla="*/ 0 w 2162"/>
                    <a:gd name="T7" fmla="*/ 1149 h 1189"/>
                    <a:gd name="T8" fmla="*/ 2140 w 2162"/>
                    <a:gd name="T9" fmla="*/ 0 h 1189"/>
                  </a:gdLst>
                  <a:ahLst/>
                  <a:cxnLst>
                    <a:cxn ang="0">
                      <a:pos x="T0" y="T1"/>
                    </a:cxn>
                    <a:cxn ang="0">
                      <a:pos x="T2" y="T3"/>
                    </a:cxn>
                    <a:cxn ang="0">
                      <a:pos x="T4" y="T5"/>
                    </a:cxn>
                    <a:cxn ang="0">
                      <a:pos x="T6" y="T7"/>
                    </a:cxn>
                    <a:cxn ang="0">
                      <a:pos x="T8" y="T9"/>
                    </a:cxn>
                  </a:cxnLst>
                  <a:rect l="0" t="0" r="r" b="b"/>
                  <a:pathLst>
                    <a:path w="2162" h="1189">
                      <a:moveTo>
                        <a:pt x="2140" y="0"/>
                      </a:moveTo>
                      <a:lnTo>
                        <a:pt x="2162" y="40"/>
                      </a:lnTo>
                      <a:lnTo>
                        <a:pt x="21" y="1189"/>
                      </a:lnTo>
                      <a:lnTo>
                        <a:pt x="0" y="1149"/>
                      </a:lnTo>
                      <a:lnTo>
                        <a:pt x="2140" y="0"/>
                      </a:lnTo>
                      <a:close/>
                    </a:path>
                  </a:pathLst>
                </a:custGeom>
                <a:solidFill>
                  <a:schemeClr val="bg1">
                    <a:lumMod val="6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62" name="Freeform 428"/>
                <p:cNvSpPr>
                  <a:spLocks/>
                </p:cNvSpPr>
                <p:nvPr/>
              </p:nvSpPr>
              <p:spPr bwMode="auto">
                <a:xfrm>
                  <a:off x="14357350" y="4122738"/>
                  <a:ext cx="3432175" cy="1887538"/>
                </a:xfrm>
                <a:custGeom>
                  <a:avLst/>
                  <a:gdLst>
                    <a:gd name="T0" fmla="*/ 2140 w 2162"/>
                    <a:gd name="T1" fmla="*/ 0 h 1189"/>
                    <a:gd name="T2" fmla="*/ 2162 w 2162"/>
                    <a:gd name="T3" fmla="*/ 40 h 1189"/>
                    <a:gd name="T4" fmla="*/ 21 w 2162"/>
                    <a:gd name="T5" fmla="*/ 1189 h 1189"/>
                    <a:gd name="T6" fmla="*/ 0 w 2162"/>
                    <a:gd name="T7" fmla="*/ 1149 h 1189"/>
                    <a:gd name="T8" fmla="*/ 2140 w 2162"/>
                    <a:gd name="T9" fmla="*/ 0 h 1189"/>
                  </a:gdLst>
                  <a:ahLst/>
                  <a:cxnLst>
                    <a:cxn ang="0">
                      <a:pos x="T0" y="T1"/>
                    </a:cxn>
                    <a:cxn ang="0">
                      <a:pos x="T2" y="T3"/>
                    </a:cxn>
                    <a:cxn ang="0">
                      <a:pos x="T4" y="T5"/>
                    </a:cxn>
                    <a:cxn ang="0">
                      <a:pos x="T6" y="T7"/>
                    </a:cxn>
                    <a:cxn ang="0">
                      <a:pos x="T8" y="T9"/>
                    </a:cxn>
                  </a:cxnLst>
                  <a:rect l="0" t="0" r="r" b="b"/>
                  <a:pathLst>
                    <a:path w="2162" h="1189">
                      <a:moveTo>
                        <a:pt x="2140" y="0"/>
                      </a:moveTo>
                      <a:lnTo>
                        <a:pt x="2162" y="40"/>
                      </a:lnTo>
                      <a:lnTo>
                        <a:pt x="21" y="1189"/>
                      </a:lnTo>
                      <a:lnTo>
                        <a:pt x="0" y="1149"/>
                      </a:lnTo>
                      <a:lnTo>
                        <a:pt x="2140" y="0"/>
                      </a:lnTo>
                      <a:close/>
                    </a:path>
                  </a:pathLst>
                </a:custGeom>
                <a:solidFill>
                  <a:schemeClr val="bg1">
                    <a:lumMod val="6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63" name="Freeform 429"/>
                <p:cNvSpPr>
                  <a:spLocks/>
                </p:cNvSpPr>
                <p:nvPr/>
              </p:nvSpPr>
              <p:spPr bwMode="auto">
                <a:xfrm>
                  <a:off x="14458950" y="4306888"/>
                  <a:ext cx="3429000" cy="1889125"/>
                </a:xfrm>
                <a:custGeom>
                  <a:avLst/>
                  <a:gdLst>
                    <a:gd name="T0" fmla="*/ 2138 w 2160"/>
                    <a:gd name="T1" fmla="*/ 0 h 1190"/>
                    <a:gd name="T2" fmla="*/ 2160 w 2160"/>
                    <a:gd name="T3" fmla="*/ 41 h 1190"/>
                    <a:gd name="T4" fmla="*/ 22 w 2160"/>
                    <a:gd name="T5" fmla="*/ 1190 h 1190"/>
                    <a:gd name="T6" fmla="*/ 0 w 2160"/>
                    <a:gd name="T7" fmla="*/ 1149 h 1190"/>
                    <a:gd name="T8" fmla="*/ 2138 w 2160"/>
                    <a:gd name="T9" fmla="*/ 0 h 1190"/>
                  </a:gdLst>
                  <a:ahLst/>
                  <a:cxnLst>
                    <a:cxn ang="0">
                      <a:pos x="T0" y="T1"/>
                    </a:cxn>
                    <a:cxn ang="0">
                      <a:pos x="T2" y="T3"/>
                    </a:cxn>
                    <a:cxn ang="0">
                      <a:pos x="T4" y="T5"/>
                    </a:cxn>
                    <a:cxn ang="0">
                      <a:pos x="T6" y="T7"/>
                    </a:cxn>
                    <a:cxn ang="0">
                      <a:pos x="T8" y="T9"/>
                    </a:cxn>
                  </a:cxnLst>
                  <a:rect l="0" t="0" r="r" b="b"/>
                  <a:pathLst>
                    <a:path w="2160" h="1190">
                      <a:moveTo>
                        <a:pt x="2138" y="0"/>
                      </a:moveTo>
                      <a:lnTo>
                        <a:pt x="2160" y="41"/>
                      </a:lnTo>
                      <a:lnTo>
                        <a:pt x="22" y="1190"/>
                      </a:lnTo>
                      <a:lnTo>
                        <a:pt x="0" y="1149"/>
                      </a:lnTo>
                      <a:lnTo>
                        <a:pt x="2138" y="0"/>
                      </a:lnTo>
                      <a:close/>
                    </a:path>
                  </a:pathLst>
                </a:custGeom>
                <a:solidFill>
                  <a:schemeClr val="bg1">
                    <a:lumMod val="6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64" name="Freeform 430"/>
                <p:cNvSpPr>
                  <a:spLocks/>
                </p:cNvSpPr>
                <p:nvPr/>
              </p:nvSpPr>
              <p:spPr bwMode="auto">
                <a:xfrm>
                  <a:off x="14557375" y="5492750"/>
                  <a:ext cx="1574800" cy="889000"/>
                </a:xfrm>
                <a:custGeom>
                  <a:avLst/>
                  <a:gdLst>
                    <a:gd name="T0" fmla="*/ 970 w 992"/>
                    <a:gd name="T1" fmla="*/ 0 h 560"/>
                    <a:gd name="T2" fmla="*/ 992 w 992"/>
                    <a:gd name="T3" fmla="*/ 38 h 560"/>
                    <a:gd name="T4" fmla="*/ 22 w 992"/>
                    <a:gd name="T5" fmla="*/ 560 h 560"/>
                    <a:gd name="T6" fmla="*/ 0 w 992"/>
                    <a:gd name="T7" fmla="*/ 519 h 560"/>
                    <a:gd name="T8" fmla="*/ 970 w 992"/>
                    <a:gd name="T9" fmla="*/ 0 h 560"/>
                  </a:gdLst>
                  <a:ahLst/>
                  <a:cxnLst>
                    <a:cxn ang="0">
                      <a:pos x="T0" y="T1"/>
                    </a:cxn>
                    <a:cxn ang="0">
                      <a:pos x="T2" y="T3"/>
                    </a:cxn>
                    <a:cxn ang="0">
                      <a:pos x="T4" y="T5"/>
                    </a:cxn>
                    <a:cxn ang="0">
                      <a:pos x="T6" y="T7"/>
                    </a:cxn>
                    <a:cxn ang="0">
                      <a:pos x="T8" y="T9"/>
                    </a:cxn>
                  </a:cxnLst>
                  <a:rect l="0" t="0" r="r" b="b"/>
                  <a:pathLst>
                    <a:path w="992" h="560">
                      <a:moveTo>
                        <a:pt x="970" y="0"/>
                      </a:moveTo>
                      <a:lnTo>
                        <a:pt x="992" y="38"/>
                      </a:lnTo>
                      <a:lnTo>
                        <a:pt x="22" y="560"/>
                      </a:lnTo>
                      <a:lnTo>
                        <a:pt x="0" y="519"/>
                      </a:lnTo>
                      <a:lnTo>
                        <a:pt x="970" y="0"/>
                      </a:lnTo>
                      <a:close/>
                    </a:path>
                  </a:pathLst>
                </a:custGeom>
                <a:solidFill>
                  <a:schemeClr val="bg1">
                    <a:lumMod val="6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65" name="Freeform 431"/>
                <p:cNvSpPr>
                  <a:spLocks/>
                </p:cNvSpPr>
                <p:nvPr/>
              </p:nvSpPr>
              <p:spPr bwMode="auto">
                <a:xfrm>
                  <a:off x="14655800" y="4678363"/>
                  <a:ext cx="3432175" cy="1887538"/>
                </a:xfrm>
                <a:custGeom>
                  <a:avLst/>
                  <a:gdLst>
                    <a:gd name="T0" fmla="*/ 2141 w 2162"/>
                    <a:gd name="T1" fmla="*/ 0 h 1189"/>
                    <a:gd name="T2" fmla="*/ 2162 w 2162"/>
                    <a:gd name="T3" fmla="*/ 41 h 1189"/>
                    <a:gd name="T4" fmla="*/ 22 w 2162"/>
                    <a:gd name="T5" fmla="*/ 1189 h 1189"/>
                    <a:gd name="T6" fmla="*/ 0 w 2162"/>
                    <a:gd name="T7" fmla="*/ 1149 h 1189"/>
                    <a:gd name="T8" fmla="*/ 2141 w 2162"/>
                    <a:gd name="T9" fmla="*/ 0 h 1189"/>
                  </a:gdLst>
                  <a:ahLst/>
                  <a:cxnLst>
                    <a:cxn ang="0">
                      <a:pos x="T0" y="T1"/>
                    </a:cxn>
                    <a:cxn ang="0">
                      <a:pos x="T2" y="T3"/>
                    </a:cxn>
                    <a:cxn ang="0">
                      <a:pos x="T4" y="T5"/>
                    </a:cxn>
                    <a:cxn ang="0">
                      <a:pos x="T6" y="T7"/>
                    </a:cxn>
                    <a:cxn ang="0">
                      <a:pos x="T8" y="T9"/>
                    </a:cxn>
                  </a:cxnLst>
                  <a:rect l="0" t="0" r="r" b="b"/>
                  <a:pathLst>
                    <a:path w="2162" h="1189">
                      <a:moveTo>
                        <a:pt x="2141" y="0"/>
                      </a:moveTo>
                      <a:lnTo>
                        <a:pt x="2162" y="41"/>
                      </a:lnTo>
                      <a:lnTo>
                        <a:pt x="22" y="1189"/>
                      </a:lnTo>
                      <a:lnTo>
                        <a:pt x="0" y="1149"/>
                      </a:lnTo>
                      <a:lnTo>
                        <a:pt x="2141" y="0"/>
                      </a:lnTo>
                      <a:close/>
                    </a:path>
                  </a:pathLst>
                </a:custGeom>
                <a:solidFill>
                  <a:schemeClr val="bg1">
                    <a:lumMod val="6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66" name="Freeform 432"/>
                <p:cNvSpPr>
                  <a:spLocks/>
                </p:cNvSpPr>
                <p:nvPr/>
              </p:nvSpPr>
              <p:spPr bwMode="auto">
                <a:xfrm>
                  <a:off x="14758988" y="5597525"/>
                  <a:ext cx="2062163" cy="1154113"/>
                </a:xfrm>
                <a:custGeom>
                  <a:avLst/>
                  <a:gdLst>
                    <a:gd name="T0" fmla="*/ 1277 w 1299"/>
                    <a:gd name="T1" fmla="*/ 0 h 727"/>
                    <a:gd name="T2" fmla="*/ 1299 w 1299"/>
                    <a:gd name="T3" fmla="*/ 41 h 727"/>
                    <a:gd name="T4" fmla="*/ 21 w 1299"/>
                    <a:gd name="T5" fmla="*/ 727 h 727"/>
                    <a:gd name="T6" fmla="*/ 0 w 1299"/>
                    <a:gd name="T7" fmla="*/ 687 h 727"/>
                    <a:gd name="T8" fmla="*/ 1277 w 1299"/>
                    <a:gd name="T9" fmla="*/ 0 h 727"/>
                  </a:gdLst>
                  <a:ahLst/>
                  <a:cxnLst>
                    <a:cxn ang="0">
                      <a:pos x="T0" y="T1"/>
                    </a:cxn>
                    <a:cxn ang="0">
                      <a:pos x="T2" y="T3"/>
                    </a:cxn>
                    <a:cxn ang="0">
                      <a:pos x="T4" y="T5"/>
                    </a:cxn>
                    <a:cxn ang="0">
                      <a:pos x="T6" y="T7"/>
                    </a:cxn>
                    <a:cxn ang="0">
                      <a:pos x="T8" y="T9"/>
                    </a:cxn>
                  </a:cxnLst>
                  <a:rect l="0" t="0" r="r" b="b"/>
                  <a:pathLst>
                    <a:path w="1299" h="727">
                      <a:moveTo>
                        <a:pt x="1277" y="0"/>
                      </a:moveTo>
                      <a:lnTo>
                        <a:pt x="1299" y="41"/>
                      </a:lnTo>
                      <a:lnTo>
                        <a:pt x="21" y="727"/>
                      </a:lnTo>
                      <a:lnTo>
                        <a:pt x="0" y="687"/>
                      </a:lnTo>
                      <a:lnTo>
                        <a:pt x="1277" y="0"/>
                      </a:lnTo>
                      <a:close/>
                    </a:path>
                  </a:pathLst>
                </a:custGeom>
                <a:solidFill>
                  <a:schemeClr val="bg1">
                    <a:lumMod val="6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67" name="Freeform 433"/>
                <p:cNvSpPr>
                  <a:spLocks/>
                </p:cNvSpPr>
                <p:nvPr/>
              </p:nvSpPr>
              <p:spPr bwMode="auto">
                <a:xfrm>
                  <a:off x="14857413" y="5049838"/>
                  <a:ext cx="3430588" cy="1887538"/>
                </a:xfrm>
                <a:custGeom>
                  <a:avLst/>
                  <a:gdLst>
                    <a:gd name="T0" fmla="*/ 2138 w 2161"/>
                    <a:gd name="T1" fmla="*/ 0 h 1189"/>
                    <a:gd name="T2" fmla="*/ 2161 w 2161"/>
                    <a:gd name="T3" fmla="*/ 40 h 1189"/>
                    <a:gd name="T4" fmla="*/ 21 w 2161"/>
                    <a:gd name="T5" fmla="*/ 1189 h 1189"/>
                    <a:gd name="T6" fmla="*/ 0 w 2161"/>
                    <a:gd name="T7" fmla="*/ 1149 h 1189"/>
                    <a:gd name="T8" fmla="*/ 2138 w 2161"/>
                    <a:gd name="T9" fmla="*/ 0 h 1189"/>
                  </a:gdLst>
                  <a:ahLst/>
                  <a:cxnLst>
                    <a:cxn ang="0">
                      <a:pos x="T0" y="T1"/>
                    </a:cxn>
                    <a:cxn ang="0">
                      <a:pos x="T2" y="T3"/>
                    </a:cxn>
                    <a:cxn ang="0">
                      <a:pos x="T4" y="T5"/>
                    </a:cxn>
                    <a:cxn ang="0">
                      <a:pos x="T6" y="T7"/>
                    </a:cxn>
                    <a:cxn ang="0">
                      <a:pos x="T8" y="T9"/>
                    </a:cxn>
                  </a:cxnLst>
                  <a:rect l="0" t="0" r="r" b="b"/>
                  <a:pathLst>
                    <a:path w="2161" h="1189">
                      <a:moveTo>
                        <a:pt x="2138" y="0"/>
                      </a:moveTo>
                      <a:lnTo>
                        <a:pt x="2161" y="40"/>
                      </a:lnTo>
                      <a:lnTo>
                        <a:pt x="21" y="1189"/>
                      </a:lnTo>
                      <a:lnTo>
                        <a:pt x="0" y="1149"/>
                      </a:lnTo>
                      <a:lnTo>
                        <a:pt x="2138" y="0"/>
                      </a:lnTo>
                      <a:close/>
                    </a:path>
                  </a:pathLst>
                </a:custGeom>
                <a:solidFill>
                  <a:schemeClr val="bg1">
                    <a:lumMod val="6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68" name="Freeform 434"/>
                <p:cNvSpPr>
                  <a:spLocks/>
                </p:cNvSpPr>
                <p:nvPr/>
              </p:nvSpPr>
              <p:spPr bwMode="auto">
                <a:xfrm>
                  <a:off x="15052675" y="5419725"/>
                  <a:ext cx="3432175" cy="1889125"/>
                </a:xfrm>
                <a:custGeom>
                  <a:avLst/>
                  <a:gdLst>
                    <a:gd name="T0" fmla="*/ 2141 w 2162"/>
                    <a:gd name="T1" fmla="*/ 0 h 1190"/>
                    <a:gd name="T2" fmla="*/ 2162 w 2162"/>
                    <a:gd name="T3" fmla="*/ 41 h 1190"/>
                    <a:gd name="T4" fmla="*/ 22 w 2162"/>
                    <a:gd name="T5" fmla="*/ 1190 h 1190"/>
                    <a:gd name="T6" fmla="*/ 0 w 2162"/>
                    <a:gd name="T7" fmla="*/ 1149 h 1190"/>
                    <a:gd name="T8" fmla="*/ 2141 w 2162"/>
                    <a:gd name="T9" fmla="*/ 0 h 1190"/>
                  </a:gdLst>
                  <a:ahLst/>
                  <a:cxnLst>
                    <a:cxn ang="0">
                      <a:pos x="T0" y="T1"/>
                    </a:cxn>
                    <a:cxn ang="0">
                      <a:pos x="T2" y="T3"/>
                    </a:cxn>
                    <a:cxn ang="0">
                      <a:pos x="T4" y="T5"/>
                    </a:cxn>
                    <a:cxn ang="0">
                      <a:pos x="T6" y="T7"/>
                    </a:cxn>
                    <a:cxn ang="0">
                      <a:pos x="T8" y="T9"/>
                    </a:cxn>
                  </a:cxnLst>
                  <a:rect l="0" t="0" r="r" b="b"/>
                  <a:pathLst>
                    <a:path w="2162" h="1190">
                      <a:moveTo>
                        <a:pt x="2141" y="0"/>
                      </a:moveTo>
                      <a:lnTo>
                        <a:pt x="2162" y="41"/>
                      </a:lnTo>
                      <a:lnTo>
                        <a:pt x="22" y="1190"/>
                      </a:lnTo>
                      <a:lnTo>
                        <a:pt x="0" y="1149"/>
                      </a:lnTo>
                      <a:lnTo>
                        <a:pt x="2141" y="0"/>
                      </a:lnTo>
                      <a:close/>
                    </a:path>
                  </a:pathLst>
                </a:custGeom>
                <a:solidFill>
                  <a:schemeClr val="bg1">
                    <a:lumMod val="6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69" name="Freeform 435"/>
                <p:cNvSpPr>
                  <a:spLocks/>
                </p:cNvSpPr>
                <p:nvPr/>
              </p:nvSpPr>
              <p:spPr bwMode="auto">
                <a:xfrm>
                  <a:off x="15155863" y="5605463"/>
                  <a:ext cx="3427413" cy="1884363"/>
                </a:xfrm>
                <a:custGeom>
                  <a:avLst/>
                  <a:gdLst>
                    <a:gd name="T0" fmla="*/ 2138 w 2159"/>
                    <a:gd name="T1" fmla="*/ 0 h 1187"/>
                    <a:gd name="T2" fmla="*/ 2159 w 2159"/>
                    <a:gd name="T3" fmla="*/ 41 h 1187"/>
                    <a:gd name="T4" fmla="*/ 21 w 2159"/>
                    <a:gd name="T5" fmla="*/ 1187 h 1187"/>
                    <a:gd name="T6" fmla="*/ 0 w 2159"/>
                    <a:gd name="T7" fmla="*/ 1149 h 1187"/>
                    <a:gd name="T8" fmla="*/ 2138 w 2159"/>
                    <a:gd name="T9" fmla="*/ 0 h 1187"/>
                  </a:gdLst>
                  <a:ahLst/>
                  <a:cxnLst>
                    <a:cxn ang="0">
                      <a:pos x="T0" y="T1"/>
                    </a:cxn>
                    <a:cxn ang="0">
                      <a:pos x="T2" y="T3"/>
                    </a:cxn>
                    <a:cxn ang="0">
                      <a:pos x="T4" y="T5"/>
                    </a:cxn>
                    <a:cxn ang="0">
                      <a:pos x="T6" y="T7"/>
                    </a:cxn>
                    <a:cxn ang="0">
                      <a:pos x="T8" y="T9"/>
                    </a:cxn>
                  </a:cxnLst>
                  <a:rect l="0" t="0" r="r" b="b"/>
                  <a:pathLst>
                    <a:path w="2159" h="1187">
                      <a:moveTo>
                        <a:pt x="2138" y="0"/>
                      </a:moveTo>
                      <a:lnTo>
                        <a:pt x="2159" y="41"/>
                      </a:lnTo>
                      <a:lnTo>
                        <a:pt x="21" y="1187"/>
                      </a:lnTo>
                      <a:lnTo>
                        <a:pt x="0" y="1149"/>
                      </a:lnTo>
                      <a:lnTo>
                        <a:pt x="2138" y="0"/>
                      </a:lnTo>
                      <a:close/>
                    </a:path>
                  </a:pathLst>
                </a:custGeom>
                <a:solidFill>
                  <a:schemeClr val="bg1">
                    <a:lumMod val="6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70" name="Freeform 436"/>
                <p:cNvSpPr>
                  <a:spLocks/>
                </p:cNvSpPr>
                <p:nvPr/>
              </p:nvSpPr>
              <p:spPr bwMode="auto">
                <a:xfrm>
                  <a:off x="15254288" y="5791200"/>
                  <a:ext cx="3432175" cy="1884363"/>
                </a:xfrm>
                <a:custGeom>
                  <a:avLst/>
                  <a:gdLst>
                    <a:gd name="T0" fmla="*/ 2140 w 2162"/>
                    <a:gd name="T1" fmla="*/ 0 h 1187"/>
                    <a:gd name="T2" fmla="*/ 2162 w 2162"/>
                    <a:gd name="T3" fmla="*/ 38 h 1187"/>
                    <a:gd name="T4" fmla="*/ 21 w 2162"/>
                    <a:gd name="T5" fmla="*/ 1187 h 1187"/>
                    <a:gd name="T6" fmla="*/ 0 w 2162"/>
                    <a:gd name="T7" fmla="*/ 1149 h 1187"/>
                    <a:gd name="T8" fmla="*/ 2140 w 2162"/>
                    <a:gd name="T9" fmla="*/ 0 h 1187"/>
                  </a:gdLst>
                  <a:ahLst/>
                  <a:cxnLst>
                    <a:cxn ang="0">
                      <a:pos x="T0" y="T1"/>
                    </a:cxn>
                    <a:cxn ang="0">
                      <a:pos x="T2" y="T3"/>
                    </a:cxn>
                    <a:cxn ang="0">
                      <a:pos x="T4" y="T5"/>
                    </a:cxn>
                    <a:cxn ang="0">
                      <a:pos x="T6" y="T7"/>
                    </a:cxn>
                    <a:cxn ang="0">
                      <a:pos x="T8" y="T9"/>
                    </a:cxn>
                  </a:cxnLst>
                  <a:rect l="0" t="0" r="r" b="b"/>
                  <a:pathLst>
                    <a:path w="2162" h="1187">
                      <a:moveTo>
                        <a:pt x="2140" y="0"/>
                      </a:moveTo>
                      <a:lnTo>
                        <a:pt x="2162" y="38"/>
                      </a:lnTo>
                      <a:lnTo>
                        <a:pt x="21" y="1187"/>
                      </a:lnTo>
                      <a:lnTo>
                        <a:pt x="0" y="1149"/>
                      </a:lnTo>
                      <a:lnTo>
                        <a:pt x="2140" y="0"/>
                      </a:lnTo>
                      <a:close/>
                    </a:path>
                  </a:pathLst>
                </a:custGeom>
                <a:solidFill>
                  <a:schemeClr val="bg1">
                    <a:lumMod val="6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71" name="Freeform 437"/>
                <p:cNvSpPr>
                  <a:spLocks/>
                </p:cNvSpPr>
                <p:nvPr/>
              </p:nvSpPr>
              <p:spPr bwMode="auto">
                <a:xfrm>
                  <a:off x="15352713" y="6831013"/>
                  <a:ext cx="1838325" cy="1030288"/>
                </a:xfrm>
                <a:custGeom>
                  <a:avLst/>
                  <a:gdLst>
                    <a:gd name="T0" fmla="*/ 1137 w 1158"/>
                    <a:gd name="T1" fmla="*/ 0 h 649"/>
                    <a:gd name="T2" fmla="*/ 1158 w 1158"/>
                    <a:gd name="T3" fmla="*/ 41 h 649"/>
                    <a:gd name="T4" fmla="*/ 21 w 1158"/>
                    <a:gd name="T5" fmla="*/ 649 h 649"/>
                    <a:gd name="T6" fmla="*/ 0 w 1158"/>
                    <a:gd name="T7" fmla="*/ 611 h 649"/>
                    <a:gd name="T8" fmla="*/ 1137 w 1158"/>
                    <a:gd name="T9" fmla="*/ 0 h 649"/>
                  </a:gdLst>
                  <a:ahLst/>
                  <a:cxnLst>
                    <a:cxn ang="0">
                      <a:pos x="T0" y="T1"/>
                    </a:cxn>
                    <a:cxn ang="0">
                      <a:pos x="T2" y="T3"/>
                    </a:cxn>
                    <a:cxn ang="0">
                      <a:pos x="T4" y="T5"/>
                    </a:cxn>
                    <a:cxn ang="0">
                      <a:pos x="T6" y="T7"/>
                    </a:cxn>
                    <a:cxn ang="0">
                      <a:pos x="T8" y="T9"/>
                    </a:cxn>
                  </a:cxnLst>
                  <a:rect l="0" t="0" r="r" b="b"/>
                  <a:pathLst>
                    <a:path w="1158" h="649">
                      <a:moveTo>
                        <a:pt x="1137" y="0"/>
                      </a:moveTo>
                      <a:lnTo>
                        <a:pt x="1158" y="41"/>
                      </a:lnTo>
                      <a:lnTo>
                        <a:pt x="21" y="649"/>
                      </a:lnTo>
                      <a:lnTo>
                        <a:pt x="0" y="611"/>
                      </a:lnTo>
                      <a:lnTo>
                        <a:pt x="1137" y="0"/>
                      </a:lnTo>
                      <a:close/>
                    </a:path>
                  </a:pathLst>
                </a:custGeom>
                <a:solidFill>
                  <a:schemeClr val="bg1">
                    <a:lumMod val="6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grpSp>
        <p:grpSp>
          <p:nvGrpSpPr>
            <p:cNvPr id="10" name="Group 9"/>
            <p:cNvGrpSpPr/>
            <p:nvPr/>
          </p:nvGrpSpPr>
          <p:grpSpPr>
            <a:xfrm>
              <a:off x="2683837" y="670683"/>
              <a:ext cx="8284335" cy="3611086"/>
              <a:chOff x="2683837" y="670683"/>
              <a:chExt cx="8284335" cy="3611086"/>
            </a:xfrm>
          </p:grpSpPr>
          <p:grpSp>
            <p:nvGrpSpPr>
              <p:cNvPr id="37" name="Group 36"/>
              <p:cNvGrpSpPr/>
              <p:nvPr/>
            </p:nvGrpSpPr>
            <p:grpSpPr>
              <a:xfrm rot="5400000">
                <a:off x="8848760" y="1773517"/>
                <a:ext cx="1651412" cy="1650750"/>
                <a:chOff x="3611563" y="1389063"/>
                <a:chExt cx="3957637" cy="3956050"/>
              </a:xfrm>
            </p:grpSpPr>
            <p:sp>
              <p:nvSpPr>
                <p:cNvPr id="247" name="Freeform 6"/>
                <p:cNvSpPr>
                  <a:spLocks/>
                </p:cNvSpPr>
                <p:nvPr/>
              </p:nvSpPr>
              <p:spPr bwMode="auto">
                <a:xfrm>
                  <a:off x="3611563" y="1389063"/>
                  <a:ext cx="3957637" cy="3956050"/>
                </a:xfrm>
                <a:custGeom>
                  <a:avLst/>
                  <a:gdLst>
                    <a:gd name="T0" fmla="*/ 1638 w 2493"/>
                    <a:gd name="T1" fmla="*/ 2 h 2492"/>
                    <a:gd name="T2" fmla="*/ 1659 w 2493"/>
                    <a:gd name="T3" fmla="*/ 20 h 2492"/>
                    <a:gd name="T4" fmla="*/ 1699 w 2493"/>
                    <a:gd name="T5" fmla="*/ 54 h 2492"/>
                    <a:gd name="T6" fmla="*/ 1756 w 2493"/>
                    <a:gd name="T7" fmla="*/ 101 h 2492"/>
                    <a:gd name="T8" fmla="*/ 1824 w 2493"/>
                    <a:gd name="T9" fmla="*/ 159 h 2492"/>
                    <a:gd name="T10" fmla="*/ 1901 w 2493"/>
                    <a:gd name="T11" fmla="*/ 227 h 2492"/>
                    <a:gd name="T12" fmla="*/ 1984 w 2493"/>
                    <a:gd name="T13" fmla="*/ 303 h 2492"/>
                    <a:gd name="T14" fmla="*/ 2072 w 2493"/>
                    <a:gd name="T15" fmla="*/ 383 h 2492"/>
                    <a:gd name="T16" fmla="*/ 2158 w 2493"/>
                    <a:gd name="T17" fmla="*/ 466 h 2492"/>
                    <a:gd name="T18" fmla="*/ 2241 w 2493"/>
                    <a:gd name="T19" fmla="*/ 551 h 2492"/>
                    <a:gd name="T20" fmla="*/ 2317 w 2493"/>
                    <a:gd name="T21" fmla="*/ 635 h 2492"/>
                    <a:gd name="T22" fmla="*/ 2384 w 2493"/>
                    <a:gd name="T23" fmla="*/ 716 h 2492"/>
                    <a:gd name="T24" fmla="*/ 2438 w 2493"/>
                    <a:gd name="T25" fmla="*/ 791 h 2492"/>
                    <a:gd name="T26" fmla="*/ 2475 w 2493"/>
                    <a:gd name="T27" fmla="*/ 860 h 2492"/>
                    <a:gd name="T28" fmla="*/ 2493 w 2493"/>
                    <a:gd name="T29" fmla="*/ 918 h 2492"/>
                    <a:gd name="T30" fmla="*/ 2471 w 2493"/>
                    <a:gd name="T31" fmla="*/ 994 h 2492"/>
                    <a:gd name="T32" fmla="*/ 2435 w 2493"/>
                    <a:gd name="T33" fmla="*/ 1088 h 2492"/>
                    <a:gd name="T34" fmla="*/ 2384 w 2493"/>
                    <a:gd name="T35" fmla="*/ 1198 h 2492"/>
                    <a:gd name="T36" fmla="*/ 2320 w 2493"/>
                    <a:gd name="T37" fmla="*/ 1321 h 2492"/>
                    <a:gd name="T38" fmla="*/ 2246 w 2493"/>
                    <a:gd name="T39" fmla="*/ 1453 h 2492"/>
                    <a:gd name="T40" fmla="*/ 2160 w 2493"/>
                    <a:gd name="T41" fmla="*/ 1590 h 2492"/>
                    <a:gd name="T42" fmla="*/ 2068 w 2493"/>
                    <a:gd name="T43" fmla="*/ 1728 h 2492"/>
                    <a:gd name="T44" fmla="*/ 1966 w 2493"/>
                    <a:gd name="T45" fmla="*/ 1866 h 2492"/>
                    <a:gd name="T46" fmla="*/ 1858 w 2493"/>
                    <a:gd name="T47" fmla="*/ 1997 h 2492"/>
                    <a:gd name="T48" fmla="*/ 1746 w 2493"/>
                    <a:gd name="T49" fmla="*/ 2120 h 2492"/>
                    <a:gd name="T50" fmla="*/ 1630 w 2493"/>
                    <a:gd name="T51" fmla="*/ 2231 h 2492"/>
                    <a:gd name="T52" fmla="*/ 1509 w 2493"/>
                    <a:gd name="T53" fmla="*/ 2327 h 2492"/>
                    <a:gd name="T54" fmla="*/ 1389 w 2493"/>
                    <a:gd name="T55" fmla="*/ 2404 h 2492"/>
                    <a:gd name="T56" fmla="*/ 1268 w 2493"/>
                    <a:gd name="T57" fmla="*/ 2458 h 2492"/>
                    <a:gd name="T58" fmla="*/ 1147 w 2493"/>
                    <a:gd name="T59" fmla="*/ 2488 h 2492"/>
                    <a:gd name="T60" fmla="*/ 1030 w 2493"/>
                    <a:gd name="T61" fmla="*/ 2488 h 2492"/>
                    <a:gd name="T62" fmla="*/ 915 w 2493"/>
                    <a:gd name="T63" fmla="*/ 2453 h 2492"/>
                    <a:gd name="T64" fmla="*/ 765 w 2493"/>
                    <a:gd name="T65" fmla="*/ 2361 h 2492"/>
                    <a:gd name="T66" fmla="*/ 597 w 2493"/>
                    <a:gd name="T67" fmla="*/ 2235 h 2492"/>
                    <a:gd name="T68" fmla="*/ 453 w 2493"/>
                    <a:gd name="T69" fmla="*/ 2108 h 2492"/>
                    <a:gd name="T70" fmla="*/ 331 w 2493"/>
                    <a:gd name="T71" fmla="*/ 1985 h 2492"/>
                    <a:gd name="T72" fmla="*/ 231 w 2493"/>
                    <a:gd name="T73" fmla="*/ 1867 h 2492"/>
                    <a:gd name="T74" fmla="*/ 151 w 2493"/>
                    <a:gd name="T75" fmla="*/ 1760 h 2492"/>
                    <a:gd name="T76" fmla="*/ 89 w 2493"/>
                    <a:gd name="T77" fmla="*/ 1667 h 2492"/>
                    <a:gd name="T78" fmla="*/ 44 w 2493"/>
                    <a:gd name="T79" fmla="*/ 1591 h 2492"/>
                    <a:gd name="T80" fmla="*/ 15 w 2493"/>
                    <a:gd name="T81" fmla="*/ 1537 h 2492"/>
                    <a:gd name="T82" fmla="*/ 1 w 2493"/>
                    <a:gd name="T83" fmla="*/ 1510 h 2492"/>
                    <a:gd name="T84" fmla="*/ 1635 w 2493"/>
                    <a:gd name="T85" fmla="*/ 0 h 2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93" h="2492">
                      <a:moveTo>
                        <a:pt x="1635" y="0"/>
                      </a:moveTo>
                      <a:lnTo>
                        <a:pt x="1638" y="2"/>
                      </a:lnTo>
                      <a:lnTo>
                        <a:pt x="1646" y="9"/>
                      </a:lnTo>
                      <a:lnTo>
                        <a:pt x="1659" y="20"/>
                      </a:lnTo>
                      <a:lnTo>
                        <a:pt x="1677" y="36"/>
                      </a:lnTo>
                      <a:lnTo>
                        <a:pt x="1699" y="54"/>
                      </a:lnTo>
                      <a:lnTo>
                        <a:pt x="1725" y="76"/>
                      </a:lnTo>
                      <a:lnTo>
                        <a:pt x="1756" y="101"/>
                      </a:lnTo>
                      <a:lnTo>
                        <a:pt x="1788" y="128"/>
                      </a:lnTo>
                      <a:lnTo>
                        <a:pt x="1824" y="159"/>
                      </a:lnTo>
                      <a:lnTo>
                        <a:pt x="1861" y="192"/>
                      </a:lnTo>
                      <a:lnTo>
                        <a:pt x="1901" y="227"/>
                      </a:lnTo>
                      <a:lnTo>
                        <a:pt x="1943" y="264"/>
                      </a:lnTo>
                      <a:lnTo>
                        <a:pt x="1984" y="303"/>
                      </a:lnTo>
                      <a:lnTo>
                        <a:pt x="2029" y="342"/>
                      </a:lnTo>
                      <a:lnTo>
                        <a:pt x="2072" y="383"/>
                      </a:lnTo>
                      <a:lnTo>
                        <a:pt x="2115" y="425"/>
                      </a:lnTo>
                      <a:lnTo>
                        <a:pt x="2158" y="466"/>
                      </a:lnTo>
                      <a:lnTo>
                        <a:pt x="2199" y="509"/>
                      </a:lnTo>
                      <a:lnTo>
                        <a:pt x="2241" y="551"/>
                      </a:lnTo>
                      <a:lnTo>
                        <a:pt x="2280" y="594"/>
                      </a:lnTo>
                      <a:lnTo>
                        <a:pt x="2317" y="635"/>
                      </a:lnTo>
                      <a:lnTo>
                        <a:pt x="2352" y="676"/>
                      </a:lnTo>
                      <a:lnTo>
                        <a:pt x="2384" y="716"/>
                      </a:lnTo>
                      <a:lnTo>
                        <a:pt x="2413" y="755"/>
                      </a:lnTo>
                      <a:lnTo>
                        <a:pt x="2438" y="791"/>
                      </a:lnTo>
                      <a:lnTo>
                        <a:pt x="2458" y="827"/>
                      </a:lnTo>
                      <a:lnTo>
                        <a:pt x="2475" y="860"/>
                      </a:lnTo>
                      <a:lnTo>
                        <a:pt x="2487" y="890"/>
                      </a:lnTo>
                      <a:lnTo>
                        <a:pt x="2493" y="918"/>
                      </a:lnTo>
                      <a:lnTo>
                        <a:pt x="2485" y="953"/>
                      </a:lnTo>
                      <a:lnTo>
                        <a:pt x="2471" y="994"/>
                      </a:lnTo>
                      <a:lnTo>
                        <a:pt x="2454" y="1039"/>
                      </a:lnTo>
                      <a:lnTo>
                        <a:pt x="2435" y="1088"/>
                      </a:lnTo>
                      <a:lnTo>
                        <a:pt x="2411" y="1141"/>
                      </a:lnTo>
                      <a:lnTo>
                        <a:pt x="2384" y="1198"/>
                      </a:lnTo>
                      <a:lnTo>
                        <a:pt x="2353" y="1257"/>
                      </a:lnTo>
                      <a:lnTo>
                        <a:pt x="2320" y="1321"/>
                      </a:lnTo>
                      <a:lnTo>
                        <a:pt x="2284" y="1386"/>
                      </a:lnTo>
                      <a:lnTo>
                        <a:pt x="2246" y="1453"/>
                      </a:lnTo>
                      <a:lnTo>
                        <a:pt x="2205" y="1521"/>
                      </a:lnTo>
                      <a:lnTo>
                        <a:pt x="2160" y="1590"/>
                      </a:lnTo>
                      <a:lnTo>
                        <a:pt x="2115" y="1659"/>
                      </a:lnTo>
                      <a:lnTo>
                        <a:pt x="2068" y="1728"/>
                      </a:lnTo>
                      <a:lnTo>
                        <a:pt x="2018" y="1796"/>
                      </a:lnTo>
                      <a:lnTo>
                        <a:pt x="1966" y="1866"/>
                      </a:lnTo>
                      <a:lnTo>
                        <a:pt x="1914" y="1932"/>
                      </a:lnTo>
                      <a:lnTo>
                        <a:pt x="1858" y="1997"/>
                      </a:lnTo>
                      <a:lnTo>
                        <a:pt x="1803" y="2059"/>
                      </a:lnTo>
                      <a:lnTo>
                        <a:pt x="1746" y="2120"/>
                      </a:lnTo>
                      <a:lnTo>
                        <a:pt x="1688" y="2177"/>
                      </a:lnTo>
                      <a:lnTo>
                        <a:pt x="1630" y="2231"/>
                      </a:lnTo>
                      <a:lnTo>
                        <a:pt x="1570" y="2281"/>
                      </a:lnTo>
                      <a:lnTo>
                        <a:pt x="1509" y="2327"/>
                      </a:lnTo>
                      <a:lnTo>
                        <a:pt x="1450" y="2368"/>
                      </a:lnTo>
                      <a:lnTo>
                        <a:pt x="1389" y="2404"/>
                      </a:lnTo>
                      <a:lnTo>
                        <a:pt x="1328" y="2435"/>
                      </a:lnTo>
                      <a:lnTo>
                        <a:pt x="1268" y="2458"/>
                      </a:lnTo>
                      <a:lnTo>
                        <a:pt x="1207" y="2476"/>
                      </a:lnTo>
                      <a:lnTo>
                        <a:pt x="1147" y="2488"/>
                      </a:lnTo>
                      <a:lnTo>
                        <a:pt x="1088" y="2492"/>
                      </a:lnTo>
                      <a:lnTo>
                        <a:pt x="1030" y="2488"/>
                      </a:lnTo>
                      <a:lnTo>
                        <a:pt x="971" y="2475"/>
                      </a:lnTo>
                      <a:lnTo>
                        <a:pt x="915" y="2453"/>
                      </a:lnTo>
                      <a:lnTo>
                        <a:pt x="859" y="2424"/>
                      </a:lnTo>
                      <a:lnTo>
                        <a:pt x="765" y="2361"/>
                      </a:lnTo>
                      <a:lnTo>
                        <a:pt x="679" y="2299"/>
                      </a:lnTo>
                      <a:lnTo>
                        <a:pt x="597" y="2235"/>
                      </a:lnTo>
                      <a:lnTo>
                        <a:pt x="522" y="2172"/>
                      </a:lnTo>
                      <a:lnTo>
                        <a:pt x="453" y="2108"/>
                      </a:lnTo>
                      <a:lnTo>
                        <a:pt x="389" y="2046"/>
                      </a:lnTo>
                      <a:lnTo>
                        <a:pt x="331" y="1985"/>
                      </a:lnTo>
                      <a:lnTo>
                        <a:pt x="279" y="1925"/>
                      </a:lnTo>
                      <a:lnTo>
                        <a:pt x="231" y="1867"/>
                      </a:lnTo>
                      <a:lnTo>
                        <a:pt x="188" y="1812"/>
                      </a:lnTo>
                      <a:lnTo>
                        <a:pt x="151" y="1760"/>
                      </a:lnTo>
                      <a:lnTo>
                        <a:pt x="118" y="1712"/>
                      </a:lnTo>
                      <a:lnTo>
                        <a:pt x="89" y="1667"/>
                      </a:lnTo>
                      <a:lnTo>
                        <a:pt x="64" y="1627"/>
                      </a:lnTo>
                      <a:lnTo>
                        <a:pt x="44" y="1591"/>
                      </a:lnTo>
                      <a:lnTo>
                        <a:pt x="28" y="1562"/>
                      </a:lnTo>
                      <a:lnTo>
                        <a:pt x="15" y="1537"/>
                      </a:lnTo>
                      <a:lnTo>
                        <a:pt x="7" y="1521"/>
                      </a:lnTo>
                      <a:lnTo>
                        <a:pt x="1" y="1510"/>
                      </a:lnTo>
                      <a:lnTo>
                        <a:pt x="0" y="1505"/>
                      </a:lnTo>
                      <a:lnTo>
                        <a:pt x="1635" y="0"/>
                      </a:lnTo>
                      <a:close/>
                    </a:path>
                  </a:pathLst>
                </a:custGeom>
                <a:solidFill>
                  <a:schemeClr val="tx1">
                    <a:lumMod val="95000"/>
                    <a:lumOff val="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48" name="Freeform 7"/>
                <p:cNvSpPr>
                  <a:spLocks/>
                </p:cNvSpPr>
                <p:nvPr/>
              </p:nvSpPr>
              <p:spPr bwMode="auto">
                <a:xfrm>
                  <a:off x="3824288" y="1893888"/>
                  <a:ext cx="3498850" cy="2946400"/>
                </a:xfrm>
                <a:custGeom>
                  <a:avLst/>
                  <a:gdLst>
                    <a:gd name="T0" fmla="*/ 1780 w 2204"/>
                    <a:gd name="T1" fmla="*/ 0 h 1856"/>
                    <a:gd name="T2" fmla="*/ 1783 w 2204"/>
                    <a:gd name="T3" fmla="*/ 3 h 1856"/>
                    <a:gd name="T4" fmla="*/ 1789 w 2204"/>
                    <a:gd name="T5" fmla="*/ 10 h 1856"/>
                    <a:gd name="T6" fmla="*/ 1802 w 2204"/>
                    <a:gd name="T7" fmla="*/ 22 h 1856"/>
                    <a:gd name="T8" fmla="*/ 1817 w 2204"/>
                    <a:gd name="T9" fmla="*/ 40 h 1856"/>
                    <a:gd name="T10" fmla="*/ 1837 w 2204"/>
                    <a:gd name="T11" fmla="*/ 64 h 1856"/>
                    <a:gd name="T12" fmla="*/ 1860 w 2204"/>
                    <a:gd name="T13" fmla="*/ 92 h 1856"/>
                    <a:gd name="T14" fmla="*/ 1885 w 2204"/>
                    <a:gd name="T15" fmla="*/ 125 h 1856"/>
                    <a:gd name="T16" fmla="*/ 1913 w 2204"/>
                    <a:gd name="T17" fmla="*/ 165 h 1856"/>
                    <a:gd name="T18" fmla="*/ 1943 w 2204"/>
                    <a:gd name="T19" fmla="*/ 209 h 1856"/>
                    <a:gd name="T20" fmla="*/ 1974 w 2204"/>
                    <a:gd name="T21" fmla="*/ 259 h 1856"/>
                    <a:gd name="T22" fmla="*/ 2007 w 2204"/>
                    <a:gd name="T23" fmla="*/ 316 h 1856"/>
                    <a:gd name="T24" fmla="*/ 2040 w 2204"/>
                    <a:gd name="T25" fmla="*/ 378 h 1856"/>
                    <a:gd name="T26" fmla="*/ 2074 w 2204"/>
                    <a:gd name="T27" fmla="*/ 446 h 1856"/>
                    <a:gd name="T28" fmla="*/ 2107 w 2204"/>
                    <a:gd name="T29" fmla="*/ 520 h 1856"/>
                    <a:gd name="T30" fmla="*/ 2140 w 2204"/>
                    <a:gd name="T31" fmla="*/ 600 h 1856"/>
                    <a:gd name="T32" fmla="*/ 2172 w 2204"/>
                    <a:gd name="T33" fmla="*/ 687 h 1856"/>
                    <a:gd name="T34" fmla="*/ 2204 w 2204"/>
                    <a:gd name="T35" fmla="*/ 779 h 1856"/>
                    <a:gd name="T36" fmla="*/ 872 w 2204"/>
                    <a:gd name="T37" fmla="*/ 1856 h 1856"/>
                    <a:gd name="T38" fmla="*/ 810 w 2204"/>
                    <a:gd name="T39" fmla="*/ 1836 h 1856"/>
                    <a:gd name="T40" fmla="*/ 747 w 2204"/>
                    <a:gd name="T41" fmla="*/ 1812 h 1856"/>
                    <a:gd name="T42" fmla="*/ 686 w 2204"/>
                    <a:gd name="T43" fmla="*/ 1784 h 1856"/>
                    <a:gd name="T44" fmla="*/ 625 w 2204"/>
                    <a:gd name="T45" fmla="*/ 1754 h 1856"/>
                    <a:gd name="T46" fmla="*/ 567 w 2204"/>
                    <a:gd name="T47" fmla="*/ 1722 h 1856"/>
                    <a:gd name="T48" fmla="*/ 512 w 2204"/>
                    <a:gd name="T49" fmla="*/ 1687 h 1856"/>
                    <a:gd name="T50" fmla="*/ 456 w 2204"/>
                    <a:gd name="T51" fmla="*/ 1651 h 1856"/>
                    <a:gd name="T52" fmla="*/ 404 w 2204"/>
                    <a:gd name="T53" fmla="*/ 1615 h 1856"/>
                    <a:gd name="T54" fmla="*/ 354 w 2204"/>
                    <a:gd name="T55" fmla="*/ 1578 h 1856"/>
                    <a:gd name="T56" fmla="*/ 307 w 2204"/>
                    <a:gd name="T57" fmla="*/ 1541 h 1856"/>
                    <a:gd name="T58" fmla="*/ 261 w 2204"/>
                    <a:gd name="T59" fmla="*/ 1505 h 1856"/>
                    <a:gd name="T60" fmla="*/ 219 w 2204"/>
                    <a:gd name="T61" fmla="*/ 1469 h 1856"/>
                    <a:gd name="T62" fmla="*/ 181 w 2204"/>
                    <a:gd name="T63" fmla="*/ 1434 h 1856"/>
                    <a:gd name="T64" fmla="*/ 145 w 2204"/>
                    <a:gd name="T65" fmla="*/ 1401 h 1856"/>
                    <a:gd name="T66" fmla="*/ 113 w 2204"/>
                    <a:gd name="T67" fmla="*/ 1370 h 1856"/>
                    <a:gd name="T68" fmla="*/ 84 w 2204"/>
                    <a:gd name="T69" fmla="*/ 1343 h 1856"/>
                    <a:gd name="T70" fmla="*/ 60 w 2204"/>
                    <a:gd name="T71" fmla="*/ 1318 h 1856"/>
                    <a:gd name="T72" fmla="*/ 39 w 2204"/>
                    <a:gd name="T73" fmla="*/ 1297 h 1856"/>
                    <a:gd name="T74" fmla="*/ 23 w 2204"/>
                    <a:gd name="T75" fmla="*/ 1279 h 1856"/>
                    <a:gd name="T76" fmla="*/ 10 w 2204"/>
                    <a:gd name="T77" fmla="*/ 1266 h 1856"/>
                    <a:gd name="T78" fmla="*/ 3 w 2204"/>
                    <a:gd name="T79" fmla="*/ 1258 h 1856"/>
                    <a:gd name="T80" fmla="*/ 0 w 2204"/>
                    <a:gd name="T81" fmla="*/ 1255 h 1856"/>
                    <a:gd name="T82" fmla="*/ 1780 w 2204"/>
                    <a:gd name="T83" fmla="*/ 0 h 1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204" h="1856">
                      <a:moveTo>
                        <a:pt x="1780" y="0"/>
                      </a:moveTo>
                      <a:lnTo>
                        <a:pt x="1783" y="3"/>
                      </a:lnTo>
                      <a:lnTo>
                        <a:pt x="1789" y="10"/>
                      </a:lnTo>
                      <a:lnTo>
                        <a:pt x="1802" y="22"/>
                      </a:lnTo>
                      <a:lnTo>
                        <a:pt x="1817" y="40"/>
                      </a:lnTo>
                      <a:lnTo>
                        <a:pt x="1837" y="64"/>
                      </a:lnTo>
                      <a:lnTo>
                        <a:pt x="1860" y="92"/>
                      </a:lnTo>
                      <a:lnTo>
                        <a:pt x="1885" y="125"/>
                      </a:lnTo>
                      <a:lnTo>
                        <a:pt x="1913" y="165"/>
                      </a:lnTo>
                      <a:lnTo>
                        <a:pt x="1943" y="209"/>
                      </a:lnTo>
                      <a:lnTo>
                        <a:pt x="1974" y="259"/>
                      </a:lnTo>
                      <a:lnTo>
                        <a:pt x="2007" y="316"/>
                      </a:lnTo>
                      <a:lnTo>
                        <a:pt x="2040" y="378"/>
                      </a:lnTo>
                      <a:lnTo>
                        <a:pt x="2074" y="446"/>
                      </a:lnTo>
                      <a:lnTo>
                        <a:pt x="2107" y="520"/>
                      </a:lnTo>
                      <a:lnTo>
                        <a:pt x="2140" y="600"/>
                      </a:lnTo>
                      <a:lnTo>
                        <a:pt x="2172" y="687"/>
                      </a:lnTo>
                      <a:lnTo>
                        <a:pt x="2204" y="779"/>
                      </a:lnTo>
                      <a:lnTo>
                        <a:pt x="872" y="1856"/>
                      </a:lnTo>
                      <a:lnTo>
                        <a:pt x="810" y="1836"/>
                      </a:lnTo>
                      <a:lnTo>
                        <a:pt x="747" y="1812"/>
                      </a:lnTo>
                      <a:lnTo>
                        <a:pt x="686" y="1784"/>
                      </a:lnTo>
                      <a:lnTo>
                        <a:pt x="625" y="1754"/>
                      </a:lnTo>
                      <a:lnTo>
                        <a:pt x="567" y="1722"/>
                      </a:lnTo>
                      <a:lnTo>
                        <a:pt x="512" y="1687"/>
                      </a:lnTo>
                      <a:lnTo>
                        <a:pt x="456" y="1651"/>
                      </a:lnTo>
                      <a:lnTo>
                        <a:pt x="404" y="1615"/>
                      </a:lnTo>
                      <a:lnTo>
                        <a:pt x="354" y="1578"/>
                      </a:lnTo>
                      <a:lnTo>
                        <a:pt x="307" y="1541"/>
                      </a:lnTo>
                      <a:lnTo>
                        <a:pt x="261" y="1505"/>
                      </a:lnTo>
                      <a:lnTo>
                        <a:pt x="219" y="1469"/>
                      </a:lnTo>
                      <a:lnTo>
                        <a:pt x="181" y="1434"/>
                      </a:lnTo>
                      <a:lnTo>
                        <a:pt x="145" y="1401"/>
                      </a:lnTo>
                      <a:lnTo>
                        <a:pt x="113" y="1370"/>
                      </a:lnTo>
                      <a:lnTo>
                        <a:pt x="84" y="1343"/>
                      </a:lnTo>
                      <a:lnTo>
                        <a:pt x="60" y="1318"/>
                      </a:lnTo>
                      <a:lnTo>
                        <a:pt x="39" y="1297"/>
                      </a:lnTo>
                      <a:lnTo>
                        <a:pt x="23" y="1279"/>
                      </a:lnTo>
                      <a:lnTo>
                        <a:pt x="10" y="1266"/>
                      </a:lnTo>
                      <a:lnTo>
                        <a:pt x="3" y="1258"/>
                      </a:lnTo>
                      <a:lnTo>
                        <a:pt x="0" y="1255"/>
                      </a:lnTo>
                      <a:lnTo>
                        <a:pt x="1780" y="0"/>
                      </a:lnTo>
                      <a:close/>
                    </a:path>
                  </a:pathLst>
                </a:custGeom>
                <a:solidFill>
                  <a:schemeClr val="tx1">
                    <a:lumMod val="85000"/>
                    <a:lumOff val="1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grpSp>
            <p:nvGrpSpPr>
              <p:cNvPr id="38" name="Group 37"/>
              <p:cNvGrpSpPr/>
              <p:nvPr/>
            </p:nvGrpSpPr>
            <p:grpSpPr>
              <a:xfrm rot="14117045">
                <a:off x="6093214" y="542197"/>
                <a:ext cx="1443397" cy="1700370"/>
                <a:chOff x="7480300" y="1943100"/>
                <a:chExt cx="3049588" cy="3592513"/>
              </a:xfrm>
            </p:grpSpPr>
            <p:sp>
              <p:nvSpPr>
                <p:cNvPr id="245" name="Freeform 32"/>
                <p:cNvSpPr>
                  <a:spLocks/>
                </p:cNvSpPr>
                <p:nvPr/>
              </p:nvSpPr>
              <p:spPr bwMode="auto">
                <a:xfrm>
                  <a:off x="7480300" y="2212975"/>
                  <a:ext cx="3049588" cy="3322638"/>
                </a:xfrm>
                <a:custGeom>
                  <a:avLst/>
                  <a:gdLst>
                    <a:gd name="T0" fmla="*/ 989 w 1921"/>
                    <a:gd name="T1" fmla="*/ 1 h 2093"/>
                    <a:gd name="T2" fmla="*/ 1092 w 1921"/>
                    <a:gd name="T3" fmla="*/ 27 h 2093"/>
                    <a:gd name="T4" fmla="*/ 1256 w 1921"/>
                    <a:gd name="T5" fmla="*/ 101 h 2093"/>
                    <a:gd name="T6" fmla="*/ 1400 w 1921"/>
                    <a:gd name="T7" fmla="*/ 180 h 2093"/>
                    <a:gd name="T8" fmla="*/ 1526 w 1921"/>
                    <a:gd name="T9" fmla="*/ 263 h 2093"/>
                    <a:gd name="T10" fmla="*/ 1634 w 1921"/>
                    <a:gd name="T11" fmla="*/ 344 h 2093"/>
                    <a:gd name="T12" fmla="*/ 1723 w 1921"/>
                    <a:gd name="T13" fmla="*/ 421 h 2093"/>
                    <a:gd name="T14" fmla="*/ 1796 w 1921"/>
                    <a:gd name="T15" fmla="*/ 492 h 2093"/>
                    <a:gd name="T16" fmla="*/ 1851 w 1921"/>
                    <a:gd name="T17" fmla="*/ 553 h 2093"/>
                    <a:gd name="T18" fmla="*/ 1890 w 1921"/>
                    <a:gd name="T19" fmla="*/ 599 h 2093"/>
                    <a:gd name="T20" fmla="*/ 1913 w 1921"/>
                    <a:gd name="T21" fmla="*/ 630 h 2093"/>
                    <a:gd name="T22" fmla="*/ 1921 w 1921"/>
                    <a:gd name="T23" fmla="*/ 641 h 2093"/>
                    <a:gd name="T24" fmla="*/ 825 w 1921"/>
                    <a:gd name="T25" fmla="*/ 2092 h 2093"/>
                    <a:gd name="T26" fmla="*/ 804 w 1921"/>
                    <a:gd name="T27" fmla="*/ 2080 h 2093"/>
                    <a:gd name="T28" fmla="*/ 763 w 1921"/>
                    <a:gd name="T29" fmla="*/ 2057 h 2093"/>
                    <a:gd name="T30" fmla="*/ 709 w 1921"/>
                    <a:gd name="T31" fmla="*/ 2026 h 2093"/>
                    <a:gd name="T32" fmla="*/ 641 w 1921"/>
                    <a:gd name="T33" fmla="*/ 1987 h 2093"/>
                    <a:gd name="T34" fmla="*/ 564 w 1921"/>
                    <a:gd name="T35" fmla="*/ 1940 h 2093"/>
                    <a:gd name="T36" fmla="*/ 482 w 1921"/>
                    <a:gd name="T37" fmla="*/ 1889 h 2093"/>
                    <a:gd name="T38" fmla="*/ 397 w 1921"/>
                    <a:gd name="T39" fmla="*/ 1834 h 2093"/>
                    <a:gd name="T40" fmla="*/ 313 w 1921"/>
                    <a:gd name="T41" fmla="*/ 1777 h 2093"/>
                    <a:gd name="T42" fmla="*/ 233 w 1921"/>
                    <a:gd name="T43" fmla="*/ 1718 h 2093"/>
                    <a:gd name="T44" fmla="*/ 159 w 1921"/>
                    <a:gd name="T45" fmla="*/ 1661 h 2093"/>
                    <a:gd name="T46" fmla="*/ 95 w 1921"/>
                    <a:gd name="T47" fmla="*/ 1604 h 2093"/>
                    <a:gd name="T48" fmla="*/ 44 w 1921"/>
                    <a:gd name="T49" fmla="*/ 1551 h 2093"/>
                    <a:gd name="T50" fmla="*/ 10 w 1921"/>
                    <a:gd name="T51" fmla="*/ 1502 h 2093"/>
                    <a:gd name="T52" fmla="*/ 3 w 1921"/>
                    <a:gd name="T53" fmla="*/ 1447 h 2093"/>
                    <a:gd name="T54" fmla="*/ 15 w 1921"/>
                    <a:gd name="T55" fmla="*/ 1369 h 2093"/>
                    <a:gd name="T56" fmla="*/ 37 w 1921"/>
                    <a:gd name="T57" fmla="*/ 1272 h 2093"/>
                    <a:gd name="T58" fmla="*/ 70 w 1921"/>
                    <a:gd name="T59" fmla="*/ 1161 h 2093"/>
                    <a:gd name="T60" fmla="*/ 110 w 1921"/>
                    <a:gd name="T61" fmla="*/ 1039 h 2093"/>
                    <a:gd name="T62" fmla="*/ 160 w 1921"/>
                    <a:gd name="T63" fmla="*/ 911 h 2093"/>
                    <a:gd name="T64" fmla="*/ 216 w 1921"/>
                    <a:gd name="T65" fmla="*/ 778 h 2093"/>
                    <a:gd name="T66" fmla="*/ 281 w 1921"/>
                    <a:gd name="T67" fmla="*/ 645 h 2093"/>
                    <a:gd name="T68" fmla="*/ 352 w 1921"/>
                    <a:gd name="T69" fmla="*/ 516 h 2093"/>
                    <a:gd name="T70" fmla="*/ 430 w 1921"/>
                    <a:gd name="T71" fmla="*/ 393 h 2093"/>
                    <a:gd name="T72" fmla="*/ 512 w 1921"/>
                    <a:gd name="T73" fmla="*/ 281 h 2093"/>
                    <a:gd name="T74" fmla="*/ 600 w 1921"/>
                    <a:gd name="T75" fmla="*/ 183 h 2093"/>
                    <a:gd name="T76" fmla="*/ 692 w 1921"/>
                    <a:gd name="T77" fmla="*/ 102 h 2093"/>
                    <a:gd name="T78" fmla="*/ 787 w 1921"/>
                    <a:gd name="T79" fmla="*/ 42 h 2093"/>
                    <a:gd name="T80" fmla="*/ 886 w 1921"/>
                    <a:gd name="T81" fmla="*/ 7 h 20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21" h="2093">
                      <a:moveTo>
                        <a:pt x="937" y="0"/>
                      </a:moveTo>
                      <a:lnTo>
                        <a:pt x="989" y="1"/>
                      </a:lnTo>
                      <a:lnTo>
                        <a:pt x="1040" y="10"/>
                      </a:lnTo>
                      <a:lnTo>
                        <a:pt x="1092" y="27"/>
                      </a:lnTo>
                      <a:lnTo>
                        <a:pt x="1177" y="62"/>
                      </a:lnTo>
                      <a:lnTo>
                        <a:pt x="1256" y="101"/>
                      </a:lnTo>
                      <a:lnTo>
                        <a:pt x="1331" y="140"/>
                      </a:lnTo>
                      <a:lnTo>
                        <a:pt x="1400" y="180"/>
                      </a:lnTo>
                      <a:lnTo>
                        <a:pt x="1466" y="221"/>
                      </a:lnTo>
                      <a:lnTo>
                        <a:pt x="1526" y="263"/>
                      </a:lnTo>
                      <a:lnTo>
                        <a:pt x="1582" y="303"/>
                      </a:lnTo>
                      <a:lnTo>
                        <a:pt x="1634" y="344"/>
                      </a:lnTo>
                      <a:lnTo>
                        <a:pt x="1680" y="383"/>
                      </a:lnTo>
                      <a:lnTo>
                        <a:pt x="1723" y="421"/>
                      </a:lnTo>
                      <a:lnTo>
                        <a:pt x="1761" y="457"/>
                      </a:lnTo>
                      <a:lnTo>
                        <a:pt x="1796" y="492"/>
                      </a:lnTo>
                      <a:lnTo>
                        <a:pt x="1826" y="524"/>
                      </a:lnTo>
                      <a:lnTo>
                        <a:pt x="1851" y="553"/>
                      </a:lnTo>
                      <a:lnTo>
                        <a:pt x="1872" y="578"/>
                      </a:lnTo>
                      <a:lnTo>
                        <a:pt x="1890" y="599"/>
                      </a:lnTo>
                      <a:lnTo>
                        <a:pt x="1903" y="617"/>
                      </a:lnTo>
                      <a:lnTo>
                        <a:pt x="1913" y="630"/>
                      </a:lnTo>
                      <a:lnTo>
                        <a:pt x="1919" y="639"/>
                      </a:lnTo>
                      <a:lnTo>
                        <a:pt x="1921" y="641"/>
                      </a:lnTo>
                      <a:lnTo>
                        <a:pt x="828" y="2093"/>
                      </a:lnTo>
                      <a:lnTo>
                        <a:pt x="825" y="2092"/>
                      </a:lnTo>
                      <a:lnTo>
                        <a:pt x="817" y="2087"/>
                      </a:lnTo>
                      <a:lnTo>
                        <a:pt x="804" y="2080"/>
                      </a:lnTo>
                      <a:lnTo>
                        <a:pt x="786" y="2070"/>
                      </a:lnTo>
                      <a:lnTo>
                        <a:pt x="763" y="2057"/>
                      </a:lnTo>
                      <a:lnTo>
                        <a:pt x="738" y="2043"/>
                      </a:lnTo>
                      <a:lnTo>
                        <a:pt x="709" y="2026"/>
                      </a:lnTo>
                      <a:lnTo>
                        <a:pt x="676" y="2007"/>
                      </a:lnTo>
                      <a:lnTo>
                        <a:pt x="641" y="1987"/>
                      </a:lnTo>
                      <a:lnTo>
                        <a:pt x="604" y="1964"/>
                      </a:lnTo>
                      <a:lnTo>
                        <a:pt x="564" y="1940"/>
                      </a:lnTo>
                      <a:lnTo>
                        <a:pt x="524" y="1915"/>
                      </a:lnTo>
                      <a:lnTo>
                        <a:pt x="482" y="1889"/>
                      </a:lnTo>
                      <a:lnTo>
                        <a:pt x="440" y="1863"/>
                      </a:lnTo>
                      <a:lnTo>
                        <a:pt x="397" y="1834"/>
                      </a:lnTo>
                      <a:lnTo>
                        <a:pt x="354" y="1807"/>
                      </a:lnTo>
                      <a:lnTo>
                        <a:pt x="313" y="1777"/>
                      </a:lnTo>
                      <a:lnTo>
                        <a:pt x="272" y="1748"/>
                      </a:lnTo>
                      <a:lnTo>
                        <a:pt x="233" y="1718"/>
                      </a:lnTo>
                      <a:lnTo>
                        <a:pt x="195" y="1690"/>
                      </a:lnTo>
                      <a:lnTo>
                        <a:pt x="159" y="1661"/>
                      </a:lnTo>
                      <a:lnTo>
                        <a:pt x="126" y="1632"/>
                      </a:lnTo>
                      <a:lnTo>
                        <a:pt x="95" y="1604"/>
                      </a:lnTo>
                      <a:lnTo>
                        <a:pt x="67" y="1578"/>
                      </a:lnTo>
                      <a:lnTo>
                        <a:pt x="44" y="1551"/>
                      </a:lnTo>
                      <a:lnTo>
                        <a:pt x="25" y="1526"/>
                      </a:lnTo>
                      <a:lnTo>
                        <a:pt x="10" y="1502"/>
                      </a:lnTo>
                      <a:lnTo>
                        <a:pt x="0" y="1480"/>
                      </a:lnTo>
                      <a:lnTo>
                        <a:pt x="3" y="1447"/>
                      </a:lnTo>
                      <a:lnTo>
                        <a:pt x="8" y="1411"/>
                      </a:lnTo>
                      <a:lnTo>
                        <a:pt x="15" y="1369"/>
                      </a:lnTo>
                      <a:lnTo>
                        <a:pt x="25" y="1322"/>
                      </a:lnTo>
                      <a:lnTo>
                        <a:pt x="37" y="1272"/>
                      </a:lnTo>
                      <a:lnTo>
                        <a:pt x="53" y="1218"/>
                      </a:lnTo>
                      <a:lnTo>
                        <a:pt x="70" y="1161"/>
                      </a:lnTo>
                      <a:lnTo>
                        <a:pt x="89" y="1102"/>
                      </a:lnTo>
                      <a:lnTo>
                        <a:pt x="110" y="1039"/>
                      </a:lnTo>
                      <a:lnTo>
                        <a:pt x="134" y="976"/>
                      </a:lnTo>
                      <a:lnTo>
                        <a:pt x="160" y="911"/>
                      </a:lnTo>
                      <a:lnTo>
                        <a:pt x="188" y="844"/>
                      </a:lnTo>
                      <a:lnTo>
                        <a:pt x="216" y="778"/>
                      </a:lnTo>
                      <a:lnTo>
                        <a:pt x="248" y="711"/>
                      </a:lnTo>
                      <a:lnTo>
                        <a:pt x="281" y="645"/>
                      </a:lnTo>
                      <a:lnTo>
                        <a:pt x="316" y="579"/>
                      </a:lnTo>
                      <a:lnTo>
                        <a:pt x="352" y="516"/>
                      </a:lnTo>
                      <a:lnTo>
                        <a:pt x="390" y="452"/>
                      </a:lnTo>
                      <a:lnTo>
                        <a:pt x="430" y="393"/>
                      </a:lnTo>
                      <a:lnTo>
                        <a:pt x="470" y="334"/>
                      </a:lnTo>
                      <a:lnTo>
                        <a:pt x="512" y="281"/>
                      </a:lnTo>
                      <a:lnTo>
                        <a:pt x="555" y="229"/>
                      </a:lnTo>
                      <a:lnTo>
                        <a:pt x="600" y="183"/>
                      </a:lnTo>
                      <a:lnTo>
                        <a:pt x="645" y="140"/>
                      </a:lnTo>
                      <a:lnTo>
                        <a:pt x="692" y="102"/>
                      </a:lnTo>
                      <a:lnTo>
                        <a:pt x="740" y="69"/>
                      </a:lnTo>
                      <a:lnTo>
                        <a:pt x="787" y="42"/>
                      </a:lnTo>
                      <a:lnTo>
                        <a:pt x="836" y="22"/>
                      </a:lnTo>
                      <a:lnTo>
                        <a:pt x="886" y="7"/>
                      </a:lnTo>
                      <a:lnTo>
                        <a:pt x="937" y="0"/>
                      </a:lnTo>
                      <a:close/>
                    </a:path>
                  </a:pathLst>
                </a:custGeom>
                <a:solidFill>
                  <a:schemeClr val="tx1">
                    <a:lumMod val="95000"/>
                    <a:lumOff val="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46" name="Freeform 33"/>
                <p:cNvSpPr>
                  <a:spLocks/>
                </p:cNvSpPr>
                <p:nvPr/>
              </p:nvSpPr>
              <p:spPr bwMode="auto">
                <a:xfrm>
                  <a:off x="7485063" y="1943100"/>
                  <a:ext cx="2686050" cy="3016250"/>
                </a:xfrm>
                <a:custGeom>
                  <a:avLst/>
                  <a:gdLst>
                    <a:gd name="T0" fmla="*/ 890 w 1692"/>
                    <a:gd name="T1" fmla="*/ 8 h 1900"/>
                    <a:gd name="T2" fmla="*/ 934 w 1692"/>
                    <a:gd name="T3" fmla="*/ 46 h 1900"/>
                    <a:gd name="T4" fmla="*/ 1010 w 1692"/>
                    <a:gd name="T5" fmla="*/ 112 h 1900"/>
                    <a:gd name="T6" fmla="*/ 1105 w 1692"/>
                    <a:gd name="T7" fmla="*/ 194 h 1900"/>
                    <a:gd name="T8" fmla="*/ 1215 w 1692"/>
                    <a:gd name="T9" fmla="*/ 290 h 1900"/>
                    <a:gd name="T10" fmla="*/ 1329 w 1692"/>
                    <a:gd name="T11" fmla="*/ 389 h 1900"/>
                    <a:gd name="T12" fmla="*/ 1441 w 1692"/>
                    <a:gd name="T13" fmla="*/ 485 h 1900"/>
                    <a:gd name="T14" fmla="*/ 1541 w 1692"/>
                    <a:gd name="T15" fmla="*/ 572 h 1900"/>
                    <a:gd name="T16" fmla="*/ 1621 w 1692"/>
                    <a:gd name="T17" fmla="*/ 643 h 1900"/>
                    <a:gd name="T18" fmla="*/ 1675 w 1692"/>
                    <a:gd name="T19" fmla="*/ 689 h 1900"/>
                    <a:gd name="T20" fmla="*/ 1689 w 1692"/>
                    <a:gd name="T21" fmla="*/ 706 h 1900"/>
                    <a:gd name="T22" fmla="*/ 1656 w 1692"/>
                    <a:gd name="T23" fmla="*/ 739 h 1900"/>
                    <a:gd name="T24" fmla="*/ 1590 w 1692"/>
                    <a:gd name="T25" fmla="*/ 807 h 1900"/>
                    <a:gd name="T26" fmla="*/ 1497 w 1692"/>
                    <a:gd name="T27" fmla="*/ 903 h 1900"/>
                    <a:gd name="T28" fmla="*/ 1385 w 1692"/>
                    <a:gd name="T29" fmla="*/ 1020 h 1900"/>
                    <a:gd name="T30" fmla="*/ 1259 w 1692"/>
                    <a:gd name="T31" fmla="*/ 1150 h 1900"/>
                    <a:gd name="T32" fmla="*/ 1125 w 1692"/>
                    <a:gd name="T33" fmla="*/ 1288 h 1900"/>
                    <a:gd name="T34" fmla="*/ 992 w 1692"/>
                    <a:gd name="T35" fmla="*/ 1428 h 1900"/>
                    <a:gd name="T36" fmla="*/ 864 w 1692"/>
                    <a:gd name="T37" fmla="*/ 1560 h 1900"/>
                    <a:gd name="T38" fmla="*/ 748 w 1692"/>
                    <a:gd name="T39" fmla="*/ 1680 h 1900"/>
                    <a:gd name="T40" fmla="*/ 653 w 1692"/>
                    <a:gd name="T41" fmla="*/ 1780 h 1900"/>
                    <a:gd name="T42" fmla="*/ 584 w 1692"/>
                    <a:gd name="T43" fmla="*/ 1854 h 1900"/>
                    <a:gd name="T44" fmla="*/ 547 w 1692"/>
                    <a:gd name="T45" fmla="*/ 1894 h 1900"/>
                    <a:gd name="T46" fmla="*/ 531 w 1692"/>
                    <a:gd name="T47" fmla="*/ 1897 h 1900"/>
                    <a:gd name="T48" fmla="*/ 487 w 1692"/>
                    <a:gd name="T49" fmla="*/ 1862 h 1900"/>
                    <a:gd name="T50" fmla="*/ 419 w 1692"/>
                    <a:gd name="T51" fmla="*/ 1796 h 1900"/>
                    <a:gd name="T52" fmla="*/ 338 w 1692"/>
                    <a:gd name="T53" fmla="*/ 1712 h 1900"/>
                    <a:gd name="T54" fmla="*/ 249 w 1692"/>
                    <a:gd name="T55" fmla="*/ 1617 h 1900"/>
                    <a:gd name="T56" fmla="*/ 163 w 1692"/>
                    <a:gd name="T57" fmla="*/ 1523 h 1900"/>
                    <a:gd name="T58" fmla="*/ 88 w 1692"/>
                    <a:gd name="T59" fmla="*/ 1440 h 1900"/>
                    <a:gd name="T60" fmla="*/ 31 w 1692"/>
                    <a:gd name="T61" fmla="*/ 1376 h 1900"/>
                    <a:gd name="T62" fmla="*/ 2 w 1692"/>
                    <a:gd name="T63" fmla="*/ 1344 h 1900"/>
                    <a:gd name="T64" fmla="*/ 2 w 1692"/>
                    <a:gd name="T65" fmla="*/ 1326 h 1900"/>
                    <a:gd name="T66" fmla="*/ 11 w 1692"/>
                    <a:gd name="T67" fmla="*/ 1257 h 1900"/>
                    <a:gd name="T68" fmla="*/ 24 w 1692"/>
                    <a:gd name="T69" fmla="*/ 1152 h 1900"/>
                    <a:gd name="T70" fmla="*/ 39 w 1692"/>
                    <a:gd name="T71" fmla="*/ 1034 h 1900"/>
                    <a:gd name="T72" fmla="*/ 53 w 1692"/>
                    <a:gd name="T73" fmla="*/ 926 h 1900"/>
                    <a:gd name="T74" fmla="*/ 67 w 1692"/>
                    <a:gd name="T75" fmla="*/ 849 h 1900"/>
                    <a:gd name="T76" fmla="*/ 76 w 1692"/>
                    <a:gd name="T77" fmla="*/ 825 h 1900"/>
                    <a:gd name="T78" fmla="*/ 125 w 1692"/>
                    <a:gd name="T79" fmla="*/ 831 h 1900"/>
                    <a:gd name="T80" fmla="*/ 214 w 1692"/>
                    <a:gd name="T81" fmla="*/ 852 h 1900"/>
                    <a:gd name="T82" fmla="*/ 331 w 1692"/>
                    <a:gd name="T83" fmla="*/ 881 h 1900"/>
                    <a:gd name="T84" fmla="*/ 462 w 1692"/>
                    <a:gd name="T85" fmla="*/ 916 h 1900"/>
                    <a:gd name="T86" fmla="*/ 592 w 1692"/>
                    <a:gd name="T87" fmla="*/ 953 h 1900"/>
                    <a:gd name="T88" fmla="*/ 707 w 1692"/>
                    <a:gd name="T89" fmla="*/ 986 h 1900"/>
                    <a:gd name="T90" fmla="*/ 795 w 1692"/>
                    <a:gd name="T91" fmla="*/ 1011 h 1900"/>
                    <a:gd name="T92" fmla="*/ 840 w 1692"/>
                    <a:gd name="T93" fmla="*/ 1025 h 1900"/>
                    <a:gd name="T94" fmla="*/ 881 w 1692"/>
                    <a:gd name="T95" fmla="*/ 0 h 1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92" h="1900">
                      <a:moveTo>
                        <a:pt x="881" y="0"/>
                      </a:moveTo>
                      <a:lnTo>
                        <a:pt x="883" y="2"/>
                      </a:lnTo>
                      <a:lnTo>
                        <a:pt x="890" y="8"/>
                      </a:lnTo>
                      <a:lnTo>
                        <a:pt x="901" y="18"/>
                      </a:lnTo>
                      <a:lnTo>
                        <a:pt x="917" y="31"/>
                      </a:lnTo>
                      <a:lnTo>
                        <a:pt x="934" y="46"/>
                      </a:lnTo>
                      <a:lnTo>
                        <a:pt x="957" y="65"/>
                      </a:lnTo>
                      <a:lnTo>
                        <a:pt x="982" y="87"/>
                      </a:lnTo>
                      <a:lnTo>
                        <a:pt x="1010" y="112"/>
                      </a:lnTo>
                      <a:lnTo>
                        <a:pt x="1039" y="137"/>
                      </a:lnTo>
                      <a:lnTo>
                        <a:pt x="1072" y="166"/>
                      </a:lnTo>
                      <a:lnTo>
                        <a:pt x="1105" y="194"/>
                      </a:lnTo>
                      <a:lnTo>
                        <a:pt x="1141" y="225"/>
                      </a:lnTo>
                      <a:lnTo>
                        <a:pt x="1178" y="257"/>
                      </a:lnTo>
                      <a:lnTo>
                        <a:pt x="1215" y="290"/>
                      </a:lnTo>
                      <a:lnTo>
                        <a:pt x="1253" y="322"/>
                      </a:lnTo>
                      <a:lnTo>
                        <a:pt x="1291" y="355"/>
                      </a:lnTo>
                      <a:lnTo>
                        <a:pt x="1329" y="389"/>
                      </a:lnTo>
                      <a:lnTo>
                        <a:pt x="1367" y="422"/>
                      </a:lnTo>
                      <a:lnTo>
                        <a:pt x="1404" y="454"/>
                      </a:lnTo>
                      <a:lnTo>
                        <a:pt x="1441" y="485"/>
                      </a:lnTo>
                      <a:lnTo>
                        <a:pt x="1476" y="516"/>
                      </a:lnTo>
                      <a:lnTo>
                        <a:pt x="1509" y="545"/>
                      </a:lnTo>
                      <a:lnTo>
                        <a:pt x="1541" y="572"/>
                      </a:lnTo>
                      <a:lnTo>
                        <a:pt x="1570" y="599"/>
                      </a:lnTo>
                      <a:lnTo>
                        <a:pt x="1597" y="621"/>
                      </a:lnTo>
                      <a:lnTo>
                        <a:pt x="1621" y="643"/>
                      </a:lnTo>
                      <a:lnTo>
                        <a:pt x="1643" y="661"/>
                      </a:lnTo>
                      <a:lnTo>
                        <a:pt x="1661" y="676"/>
                      </a:lnTo>
                      <a:lnTo>
                        <a:pt x="1675" y="689"/>
                      </a:lnTo>
                      <a:lnTo>
                        <a:pt x="1686" y="698"/>
                      </a:lnTo>
                      <a:lnTo>
                        <a:pt x="1692" y="704"/>
                      </a:lnTo>
                      <a:lnTo>
                        <a:pt x="1689" y="706"/>
                      </a:lnTo>
                      <a:lnTo>
                        <a:pt x="1682" y="712"/>
                      </a:lnTo>
                      <a:lnTo>
                        <a:pt x="1671" y="724"/>
                      </a:lnTo>
                      <a:lnTo>
                        <a:pt x="1656" y="739"/>
                      </a:lnTo>
                      <a:lnTo>
                        <a:pt x="1638" y="758"/>
                      </a:lnTo>
                      <a:lnTo>
                        <a:pt x="1615" y="781"/>
                      </a:lnTo>
                      <a:lnTo>
                        <a:pt x="1590" y="807"/>
                      </a:lnTo>
                      <a:lnTo>
                        <a:pt x="1562" y="836"/>
                      </a:lnTo>
                      <a:lnTo>
                        <a:pt x="1531" y="868"/>
                      </a:lnTo>
                      <a:lnTo>
                        <a:pt x="1497" y="903"/>
                      </a:lnTo>
                      <a:lnTo>
                        <a:pt x="1461" y="940"/>
                      </a:lnTo>
                      <a:lnTo>
                        <a:pt x="1424" y="979"/>
                      </a:lnTo>
                      <a:lnTo>
                        <a:pt x="1385" y="1020"/>
                      </a:lnTo>
                      <a:lnTo>
                        <a:pt x="1343" y="1062"/>
                      </a:lnTo>
                      <a:lnTo>
                        <a:pt x="1302" y="1106"/>
                      </a:lnTo>
                      <a:lnTo>
                        <a:pt x="1259" y="1150"/>
                      </a:lnTo>
                      <a:lnTo>
                        <a:pt x="1215" y="1196"/>
                      </a:lnTo>
                      <a:lnTo>
                        <a:pt x="1169" y="1242"/>
                      </a:lnTo>
                      <a:lnTo>
                        <a:pt x="1125" y="1288"/>
                      </a:lnTo>
                      <a:lnTo>
                        <a:pt x="1080" y="1335"/>
                      </a:lnTo>
                      <a:lnTo>
                        <a:pt x="1036" y="1381"/>
                      </a:lnTo>
                      <a:lnTo>
                        <a:pt x="992" y="1428"/>
                      </a:lnTo>
                      <a:lnTo>
                        <a:pt x="948" y="1472"/>
                      </a:lnTo>
                      <a:lnTo>
                        <a:pt x="905" y="1517"/>
                      </a:lnTo>
                      <a:lnTo>
                        <a:pt x="864" y="1560"/>
                      </a:lnTo>
                      <a:lnTo>
                        <a:pt x="824" y="1602"/>
                      </a:lnTo>
                      <a:lnTo>
                        <a:pt x="785" y="1641"/>
                      </a:lnTo>
                      <a:lnTo>
                        <a:pt x="748" y="1680"/>
                      </a:lnTo>
                      <a:lnTo>
                        <a:pt x="715" y="1715"/>
                      </a:lnTo>
                      <a:lnTo>
                        <a:pt x="683" y="1749"/>
                      </a:lnTo>
                      <a:lnTo>
                        <a:pt x="653" y="1780"/>
                      </a:lnTo>
                      <a:lnTo>
                        <a:pt x="627" y="1808"/>
                      </a:lnTo>
                      <a:lnTo>
                        <a:pt x="604" y="1832"/>
                      </a:lnTo>
                      <a:lnTo>
                        <a:pt x="584" y="1854"/>
                      </a:lnTo>
                      <a:lnTo>
                        <a:pt x="568" y="1872"/>
                      </a:lnTo>
                      <a:lnTo>
                        <a:pt x="555" y="1885"/>
                      </a:lnTo>
                      <a:lnTo>
                        <a:pt x="547" y="1894"/>
                      </a:lnTo>
                      <a:lnTo>
                        <a:pt x="543" y="1899"/>
                      </a:lnTo>
                      <a:lnTo>
                        <a:pt x="540" y="1900"/>
                      </a:lnTo>
                      <a:lnTo>
                        <a:pt x="531" y="1897"/>
                      </a:lnTo>
                      <a:lnTo>
                        <a:pt x="520" y="1890"/>
                      </a:lnTo>
                      <a:lnTo>
                        <a:pt x="505" y="1878"/>
                      </a:lnTo>
                      <a:lnTo>
                        <a:pt x="487" y="1862"/>
                      </a:lnTo>
                      <a:lnTo>
                        <a:pt x="467" y="1843"/>
                      </a:lnTo>
                      <a:lnTo>
                        <a:pt x="444" y="1822"/>
                      </a:lnTo>
                      <a:lnTo>
                        <a:pt x="419" y="1796"/>
                      </a:lnTo>
                      <a:lnTo>
                        <a:pt x="393" y="1770"/>
                      </a:lnTo>
                      <a:lnTo>
                        <a:pt x="366" y="1742"/>
                      </a:lnTo>
                      <a:lnTo>
                        <a:pt x="338" y="1712"/>
                      </a:lnTo>
                      <a:lnTo>
                        <a:pt x="309" y="1681"/>
                      </a:lnTo>
                      <a:lnTo>
                        <a:pt x="279" y="1650"/>
                      </a:lnTo>
                      <a:lnTo>
                        <a:pt x="249" y="1617"/>
                      </a:lnTo>
                      <a:lnTo>
                        <a:pt x="220" y="1585"/>
                      </a:lnTo>
                      <a:lnTo>
                        <a:pt x="192" y="1554"/>
                      </a:lnTo>
                      <a:lnTo>
                        <a:pt x="163" y="1523"/>
                      </a:lnTo>
                      <a:lnTo>
                        <a:pt x="137" y="1493"/>
                      </a:lnTo>
                      <a:lnTo>
                        <a:pt x="111" y="1466"/>
                      </a:lnTo>
                      <a:lnTo>
                        <a:pt x="88" y="1440"/>
                      </a:lnTo>
                      <a:lnTo>
                        <a:pt x="67" y="1416"/>
                      </a:lnTo>
                      <a:lnTo>
                        <a:pt x="47" y="1394"/>
                      </a:lnTo>
                      <a:lnTo>
                        <a:pt x="31" y="1376"/>
                      </a:lnTo>
                      <a:lnTo>
                        <a:pt x="18" y="1362"/>
                      </a:lnTo>
                      <a:lnTo>
                        <a:pt x="8" y="1351"/>
                      </a:lnTo>
                      <a:lnTo>
                        <a:pt x="2" y="1344"/>
                      </a:lnTo>
                      <a:lnTo>
                        <a:pt x="0" y="1342"/>
                      </a:lnTo>
                      <a:lnTo>
                        <a:pt x="0" y="1337"/>
                      </a:lnTo>
                      <a:lnTo>
                        <a:pt x="2" y="1326"/>
                      </a:lnTo>
                      <a:lnTo>
                        <a:pt x="3" y="1308"/>
                      </a:lnTo>
                      <a:lnTo>
                        <a:pt x="7" y="1286"/>
                      </a:lnTo>
                      <a:lnTo>
                        <a:pt x="11" y="1257"/>
                      </a:lnTo>
                      <a:lnTo>
                        <a:pt x="14" y="1225"/>
                      </a:lnTo>
                      <a:lnTo>
                        <a:pt x="19" y="1190"/>
                      </a:lnTo>
                      <a:lnTo>
                        <a:pt x="24" y="1152"/>
                      </a:lnTo>
                      <a:lnTo>
                        <a:pt x="28" y="1114"/>
                      </a:lnTo>
                      <a:lnTo>
                        <a:pt x="33" y="1073"/>
                      </a:lnTo>
                      <a:lnTo>
                        <a:pt x="39" y="1034"/>
                      </a:lnTo>
                      <a:lnTo>
                        <a:pt x="44" y="996"/>
                      </a:lnTo>
                      <a:lnTo>
                        <a:pt x="49" y="960"/>
                      </a:lnTo>
                      <a:lnTo>
                        <a:pt x="53" y="926"/>
                      </a:lnTo>
                      <a:lnTo>
                        <a:pt x="58" y="896"/>
                      </a:lnTo>
                      <a:lnTo>
                        <a:pt x="63" y="869"/>
                      </a:lnTo>
                      <a:lnTo>
                        <a:pt x="67" y="849"/>
                      </a:lnTo>
                      <a:lnTo>
                        <a:pt x="69" y="835"/>
                      </a:lnTo>
                      <a:lnTo>
                        <a:pt x="71" y="826"/>
                      </a:lnTo>
                      <a:lnTo>
                        <a:pt x="76" y="825"/>
                      </a:lnTo>
                      <a:lnTo>
                        <a:pt x="87" y="825"/>
                      </a:lnTo>
                      <a:lnTo>
                        <a:pt x="103" y="828"/>
                      </a:lnTo>
                      <a:lnTo>
                        <a:pt x="125" y="831"/>
                      </a:lnTo>
                      <a:lnTo>
                        <a:pt x="151" y="836"/>
                      </a:lnTo>
                      <a:lnTo>
                        <a:pt x="181" y="843"/>
                      </a:lnTo>
                      <a:lnTo>
                        <a:pt x="214" y="852"/>
                      </a:lnTo>
                      <a:lnTo>
                        <a:pt x="251" y="860"/>
                      </a:lnTo>
                      <a:lnTo>
                        <a:pt x="291" y="871"/>
                      </a:lnTo>
                      <a:lnTo>
                        <a:pt x="331" y="881"/>
                      </a:lnTo>
                      <a:lnTo>
                        <a:pt x="374" y="892"/>
                      </a:lnTo>
                      <a:lnTo>
                        <a:pt x="418" y="904"/>
                      </a:lnTo>
                      <a:lnTo>
                        <a:pt x="462" y="916"/>
                      </a:lnTo>
                      <a:lnTo>
                        <a:pt x="506" y="929"/>
                      </a:lnTo>
                      <a:lnTo>
                        <a:pt x="549" y="941"/>
                      </a:lnTo>
                      <a:lnTo>
                        <a:pt x="592" y="953"/>
                      </a:lnTo>
                      <a:lnTo>
                        <a:pt x="633" y="965"/>
                      </a:lnTo>
                      <a:lnTo>
                        <a:pt x="671" y="976"/>
                      </a:lnTo>
                      <a:lnTo>
                        <a:pt x="707" y="986"/>
                      </a:lnTo>
                      <a:lnTo>
                        <a:pt x="740" y="995"/>
                      </a:lnTo>
                      <a:lnTo>
                        <a:pt x="770" y="1004"/>
                      </a:lnTo>
                      <a:lnTo>
                        <a:pt x="795" y="1011"/>
                      </a:lnTo>
                      <a:lnTo>
                        <a:pt x="815" y="1017"/>
                      </a:lnTo>
                      <a:lnTo>
                        <a:pt x="831" y="1021"/>
                      </a:lnTo>
                      <a:lnTo>
                        <a:pt x="840" y="1025"/>
                      </a:lnTo>
                      <a:lnTo>
                        <a:pt x="843" y="1026"/>
                      </a:lnTo>
                      <a:lnTo>
                        <a:pt x="514" y="527"/>
                      </a:lnTo>
                      <a:lnTo>
                        <a:pt x="881" y="0"/>
                      </a:lnTo>
                      <a:close/>
                    </a:path>
                  </a:pathLst>
                </a:custGeom>
                <a:solidFill>
                  <a:schemeClr val="tx1">
                    <a:lumMod val="85000"/>
                    <a:lumOff val="1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grpSp>
            <p:nvGrpSpPr>
              <p:cNvPr id="39" name="Group 38"/>
              <p:cNvGrpSpPr/>
              <p:nvPr/>
            </p:nvGrpSpPr>
            <p:grpSpPr>
              <a:xfrm rot="5589648">
                <a:off x="3171207" y="1662133"/>
                <a:ext cx="1886300" cy="1749392"/>
                <a:chOff x="4294188" y="1125538"/>
                <a:chExt cx="4330700" cy="4016375"/>
              </a:xfrm>
            </p:grpSpPr>
            <p:sp>
              <p:nvSpPr>
                <p:cNvPr id="243" name="Freeform 6"/>
                <p:cNvSpPr>
                  <a:spLocks/>
                </p:cNvSpPr>
                <p:nvPr/>
              </p:nvSpPr>
              <p:spPr bwMode="auto">
                <a:xfrm>
                  <a:off x="4294188" y="1852613"/>
                  <a:ext cx="3503613" cy="3289300"/>
                </a:xfrm>
                <a:custGeom>
                  <a:avLst/>
                  <a:gdLst>
                    <a:gd name="T0" fmla="*/ 976 w 2207"/>
                    <a:gd name="T1" fmla="*/ 4 h 2072"/>
                    <a:gd name="T2" fmla="*/ 1086 w 2207"/>
                    <a:gd name="T3" fmla="*/ 22 h 2072"/>
                    <a:gd name="T4" fmla="*/ 1201 w 2207"/>
                    <a:gd name="T5" fmla="*/ 56 h 2072"/>
                    <a:gd name="T6" fmla="*/ 1318 w 2207"/>
                    <a:gd name="T7" fmla="*/ 100 h 2072"/>
                    <a:gd name="T8" fmla="*/ 1438 w 2207"/>
                    <a:gd name="T9" fmla="*/ 156 h 2072"/>
                    <a:gd name="T10" fmla="*/ 1555 w 2207"/>
                    <a:gd name="T11" fmla="*/ 222 h 2072"/>
                    <a:gd name="T12" fmla="*/ 1669 w 2207"/>
                    <a:gd name="T13" fmla="*/ 297 h 2072"/>
                    <a:gd name="T14" fmla="*/ 1778 w 2207"/>
                    <a:gd name="T15" fmla="*/ 379 h 2072"/>
                    <a:gd name="T16" fmla="*/ 1879 w 2207"/>
                    <a:gd name="T17" fmla="*/ 467 h 2072"/>
                    <a:gd name="T18" fmla="*/ 1971 w 2207"/>
                    <a:gd name="T19" fmla="*/ 560 h 2072"/>
                    <a:gd name="T20" fmla="*/ 2050 w 2207"/>
                    <a:gd name="T21" fmla="*/ 658 h 2072"/>
                    <a:gd name="T22" fmla="*/ 2115 w 2207"/>
                    <a:gd name="T23" fmla="*/ 757 h 2072"/>
                    <a:gd name="T24" fmla="*/ 2165 w 2207"/>
                    <a:gd name="T25" fmla="*/ 858 h 2072"/>
                    <a:gd name="T26" fmla="*/ 2197 w 2207"/>
                    <a:gd name="T27" fmla="*/ 958 h 2072"/>
                    <a:gd name="T28" fmla="*/ 2207 w 2207"/>
                    <a:gd name="T29" fmla="*/ 1058 h 2072"/>
                    <a:gd name="T30" fmla="*/ 2196 w 2207"/>
                    <a:gd name="T31" fmla="*/ 1154 h 2072"/>
                    <a:gd name="T32" fmla="*/ 2147 w 2207"/>
                    <a:gd name="T33" fmla="*/ 1286 h 2072"/>
                    <a:gd name="T34" fmla="*/ 2072 w 2207"/>
                    <a:gd name="T35" fmla="*/ 1440 h 2072"/>
                    <a:gd name="T36" fmla="*/ 1993 w 2207"/>
                    <a:gd name="T37" fmla="*/ 1576 h 2072"/>
                    <a:gd name="T38" fmla="*/ 1912 w 2207"/>
                    <a:gd name="T39" fmla="*/ 1695 h 2072"/>
                    <a:gd name="T40" fmla="*/ 1833 w 2207"/>
                    <a:gd name="T41" fmla="*/ 1797 h 2072"/>
                    <a:gd name="T42" fmla="*/ 1758 w 2207"/>
                    <a:gd name="T43" fmla="*/ 1883 h 2072"/>
                    <a:gd name="T44" fmla="*/ 1691 w 2207"/>
                    <a:gd name="T45" fmla="*/ 1952 h 2072"/>
                    <a:gd name="T46" fmla="*/ 1632 w 2207"/>
                    <a:gd name="T47" fmla="*/ 2005 h 2072"/>
                    <a:gd name="T48" fmla="*/ 1587 w 2207"/>
                    <a:gd name="T49" fmla="*/ 2042 h 2072"/>
                    <a:gd name="T50" fmla="*/ 1558 w 2207"/>
                    <a:gd name="T51" fmla="*/ 2065 h 2072"/>
                    <a:gd name="T52" fmla="*/ 1548 w 2207"/>
                    <a:gd name="T53" fmla="*/ 2072 h 2072"/>
                    <a:gd name="T54" fmla="*/ 2 w 2207"/>
                    <a:gd name="T55" fmla="*/ 960 h 2072"/>
                    <a:gd name="T56" fmla="*/ 14 w 2207"/>
                    <a:gd name="T57" fmla="*/ 938 h 2072"/>
                    <a:gd name="T58" fmla="*/ 34 w 2207"/>
                    <a:gd name="T59" fmla="*/ 899 h 2072"/>
                    <a:gd name="T60" fmla="*/ 65 w 2207"/>
                    <a:gd name="T61" fmla="*/ 845 h 2072"/>
                    <a:gd name="T62" fmla="*/ 103 w 2207"/>
                    <a:gd name="T63" fmla="*/ 777 h 2072"/>
                    <a:gd name="T64" fmla="*/ 148 w 2207"/>
                    <a:gd name="T65" fmla="*/ 702 h 2072"/>
                    <a:gd name="T66" fmla="*/ 197 w 2207"/>
                    <a:gd name="T67" fmla="*/ 620 h 2072"/>
                    <a:gd name="T68" fmla="*/ 250 w 2207"/>
                    <a:gd name="T69" fmla="*/ 534 h 2072"/>
                    <a:gd name="T70" fmla="*/ 306 w 2207"/>
                    <a:gd name="T71" fmla="*/ 448 h 2072"/>
                    <a:gd name="T72" fmla="*/ 365 w 2207"/>
                    <a:gd name="T73" fmla="*/ 365 h 2072"/>
                    <a:gd name="T74" fmla="*/ 422 w 2207"/>
                    <a:gd name="T75" fmla="*/ 287 h 2072"/>
                    <a:gd name="T76" fmla="*/ 480 w 2207"/>
                    <a:gd name="T77" fmla="*/ 218 h 2072"/>
                    <a:gd name="T78" fmla="*/ 535 w 2207"/>
                    <a:gd name="T79" fmla="*/ 160 h 2072"/>
                    <a:gd name="T80" fmla="*/ 586 w 2207"/>
                    <a:gd name="T81" fmla="*/ 118 h 2072"/>
                    <a:gd name="T82" fmla="*/ 633 w 2207"/>
                    <a:gd name="T83" fmla="*/ 92 h 2072"/>
                    <a:gd name="T84" fmla="*/ 700 w 2207"/>
                    <a:gd name="T85" fmla="*/ 43 h 2072"/>
                    <a:gd name="T86" fmla="*/ 781 w 2207"/>
                    <a:gd name="T87" fmla="*/ 13 h 2072"/>
                    <a:gd name="T88" fmla="*/ 874 w 2207"/>
                    <a:gd name="T89" fmla="*/ 0 h 2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207" h="2072">
                      <a:moveTo>
                        <a:pt x="924" y="0"/>
                      </a:moveTo>
                      <a:lnTo>
                        <a:pt x="976" y="4"/>
                      </a:lnTo>
                      <a:lnTo>
                        <a:pt x="1030" y="12"/>
                      </a:lnTo>
                      <a:lnTo>
                        <a:pt x="1086" y="22"/>
                      </a:lnTo>
                      <a:lnTo>
                        <a:pt x="1143" y="37"/>
                      </a:lnTo>
                      <a:lnTo>
                        <a:pt x="1201" y="56"/>
                      </a:lnTo>
                      <a:lnTo>
                        <a:pt x="1260" y="76"/>
                      </a:lnTo>
                      <a:lnTo>
                        <a:pt x="1318" y="100"/>
                      </a:lnTo>
                      <a:lnTo>
                        <a:pt x="1378" y="127"/>
                      </a:lnTo>
                      <a:lnTo>
                        <a:pt x="1438" y="156"/>
                      </a:lnTo>
                      <a:lnTo>
                        <a:pt x="1496" y="188"/>
                      </a:lnTo>
                      <a:lnTo>
                        <a:pt x="1555" y="222"/>
                      </a:lnTo>
                      <a:lnTo>
                        <a:pt x="1612" y="258"/>
                      </a:lnTo>
                      <a:lnTo>
                        <a:pt x="1669" y="297"/>
                      </a:lnTo>
                      <a:lnTo>
                        <a:pt x="1725" y="337"/>
                      </a:lnTo>
                      <a:lnTo>
                        <a:pt x="1778" y="379"/>
                      </a:lnTo>
                      <a:lnTo>
                        <a:pt x="1829" y="422"/>
                      </a:lnTo>
                      <a:lnTo>
                        <a:pt x="1879" y="467"/>
                      </a:lnTo>
                      <a:lnTo>
                        <a:pt x="1926" y="513"/>
                      </a:lnTo>
                      <a:lnTo>
                        <a:pt x="1971" y="560"/>
                      </a:lnTo>
                      <a:lnTo>
                        <a:pt x="2012" y="609"/>
                      </a:lnTo>
                      <a:lnTo>
                        <a:pt x="2050" y="658"/>
                      </a:lnTo>
                      <a:lnTo>
                        <a:pt x="2084" y="707"/>
                      </a:lnTo>
                      <a:lnTo>
                        <a:pt x="2115" y="757"/>
                      </a:lnTo>
                      <a:lnTo>
                        <a:pt x="2143" y="807"/>
                      </a:lnTo>
                      <a:lnTo>
                        <a:pt x="2165" y="858"/>
                      </a:lnTo>
                      <a:lnTo>
                        <a:pt x="2183" y="909"/>
                      </a:lnTo>
                      <a:lnTo>
                        <a:pt x="2197" y="958"/>
                      </a:lnTo>
                      <a:lnTo>
                        <a:pt x="2205" y="1009"/>
                      </a:lnTo>
                      <a:lnTo>
                        <a:pt x="2207" y="1058"/>
                      </a:lnTo>
                      <a:lnTo>
                        <a:pt x="2204" y="1106"/>
                      </a:lnTo>
                      <a:lnTo>
                        <a:pt x="2196" y="1154"/>
                      </a:lnTo>
                      <a:lnTo>
                        <a:pt x="2181" y="1202"/>
                      </a:lnTo>
                      <a:lnTo>
                        <a:pt x="2147" y="1286"/>
                      </a:lnTo>
                      <a:lnTo>
                        <a:pt x="2110" y="1365"/>
                      </a:lnTo>
                      <a:lnTo>
                        <a:pt x="2072" y="1440"/>
                      </a:lnTo>
                      <a:lnTo>
                        <a:pt x="2033" y="1510"/>
                      </a:lnTo>
                      <a:lnTo>
                        <a:pt x="1993" y="1576"/>
                      </a:lnTo>
                      <a:lnTo>
                        <a:pt x="1952" y="1638"/>
                      </a:lnTo>
                      <a:lnTo>
                        <a:pt x="1912" y="1695"/>
                      </a:lnTo>
                      <a:lnTo>
                        <a:pt x="1872" y="1749"/>
                      </a:lnTo>
                      <a:lnTo>
                        <a:pt x="1833" y="1797"/>
                      </a:lnTo>
                      <a:lnTo>
                        <a:pt x="1795" y="1842"/>
                      </a:lnTo>
                      <a:lnTo>
                        <a:pt x="1758" y="1883"/>
                      </a:lnTo>
                      <a:lnTo>
                        <a:pt x="1723" y="1919"/>
                      </a:lnTo>
                      <a:lnTo>
                        <a:pt x="1691" y="1952"/>
                      </a:lnTo>
                      <a:lnTo>
                        <a:pt x="1659" y="1980"/>
                      </a:lnTo>
                      <a:lnTo>
                        <a:pt x="1632" y="2005"/>
                      </a:lnTo>
                      <a:lnTo>
                        <a:pt x="1608" y="2026"/>
                      </a:lnTo>
                      <a:lnTo>
                        <a:pt x="1587" y="2042"/>
                      </a:lnTo>
                      <a:lnTo>
                        <a:pt x="1571" y="2056"/>
                      </a:lnTo>
                      <a:lnTo>
                        <a:pt x="1558" y="2065"/>
                      </a:lnTo>
                      <a:lnTo>
                        <a:pt x="1552" y="2069"/>
                      </a:lnTo>
                      <a:lnTo>
                        <a:pt x="1548" y="2072"/>
                      </a:lnTo>
                      <a:lnTo>
                        <a:pt x="0" y="963"/>
                      </a:lnTo>
                      <a:lnTo>
                        <a:pt x="2" y="960"/>
                      </a:lnTo>
                      <a:lnTo>
                        <a:pt x="7" y="952"/>
                      </a:lnTo>
                      <a:lnTo>
                        <a:pt x="14" y="938"/>
                      </a:lnTo>
                      <a:lnTo>
                        <a:pt x="23" y="921"/>
                      </a:lnTo>
                      <a:lnTo>
                        <a:pt x="34" y="899"/>
                      </a:lnTo>
                      <a:lnTo>
                        <a:pt x="49" y="874"/>
                      </a:lnTo>
                      <a:lnTo>
                        <a:pt x="65" y="845"/>
                      </a:lnTo>
                      <a:lnTo>
                        <a:pt x="84" y="813"/>
                      </a:lnTo>
                      <a:lnTo>
                        <a:pt x="103" y="777"/>
                      </a:lnTo>
                      <a:lnTo>
                        <a:pt x="125" y="741"/>
                      </a:lnTo>
                      <a:lnTo>
                        <a:pt x="148" y="702"/>
                      </a:lnTo>
                      <a:lnTo>
                        <a:pt x="172" y="661"/>
                      </a:lnTo>
                      <a:lnTo>
                        <a:pt x="197" y="620"/>
                      </a:lnTo>
                      <a:lnTo>
                        <a:pt x="224" y="577"/>
                      </a:lnTo>
                      <a:lnTo>
                        <a:pt x="250" y="534"/>
                      </a:lnTo>
                      <a:lnTo>
                        <a:pt x="279" y="491"/>
                      </a:lnTo>
                      <a:lnTo>
                        <a:pt x="306" y="448"/>
                      </a:lnTo>
                      <a:lnTo>
                        <a:pt x="336" y="406"/>
                      </a:lnTo>
                      <a:lnTo>
                        <a:pt x="365" y="365"/>
                      </a:lnTo>
                      <a:lnTo>
                        <a:pt x="394" y="325"/>
                      </a:lnTo>
                      <a:lnTo>
                        <a:pt x="422" y="287"/>
                      </a:lnTo>
                      <a:lnTo>
                        <a:pt x="451" y="251"/>
                      </a:lnTo>
                      <a:lnTo>
                        <a:pt x="480" y="218"/>
                      </a:lnTo>
                      <a:lnTo>
                        <a:pt x="507" y="188"/>
                      </a:lnTo>
                      <a:lnTo>
                        <a:pt x="535" y="160"/>
                      </a:lnTo>
                      <a:lnTo>
                        <a:pt x="560" y="137"/>
                      </a:lnTo>
                      <a:lnTo>
                        <a:pt x="586" y="118"/>
                      </a:lnTo>
                      <a:lnTo>
                        <a:pt x="610" y="103"/>
                      </a:lnTo>
                      <a:lnTo>
                        <a:pt x="633" y="92"/>
                      </a:lnTo>
                      <a:lnTo>
                        <a:pt x="665" y="65"/>
                      </a:lnTo>
                      <a:lnTo>
                        <a:pt x="700" y="43"/>
                      </a:lnTo>
                      <a:lnTo>
                        <a:pt x="739" y="26"/>
                      </a:lnTo>
                      <a:lnTo>
                        <a:pt x="781" y="13"/>
                      </a:lnTo>
                      <a:lnTo>
                        <a:pt x="827" y="5"/>
                      </a:lnTo>
                      <a:lnTo>
                        <a:pt x="874" y="0"/>
                      </a:lnTo>
                      <a:lnTo>
                        <a:pt x="924" y="0"/>
                      </a:lnTo>
                      <a:close/>
                    </a:path>
                  </a:pathLst>
                </a:custGeom>
                <a:solidFill>
                  <a:schemeClr val="tx1">
                    <a:lumMod val="85000"/>
                    <a:lumOff val="1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44" name="Freeform 7"/>
                <p:cNvSpPr>
                  <a:spLocks/>
                </p:cNvSpPr>
                <p:nvPr/>
              </p:nvSpPr>
              <p:spPr bwMode="auto">
                <a:xfrm>
                  <a:off x="5176838" y="1125538"/>
                  <a:ext cx="3448050" cy="2992438"/>
                </a:xfrm>
                <a:custGeom>
                  <a:avLst/>
                  <a:gdLst>
                    <a:gd name="T0" fmla="*/ 773 w 2172"/>
                    <a:gd name="T1" fmla="*/ 12 h 1885"/>
                    <a:gd name="T2" fmla="*/ 860 w 2172"/>
                    <a:gd name="T3" fmla="*/ 61 h 1885"/>
                    <a:gd name="T4" fmla="*/ 974 w 2172"/>
                    <a:gd name="T5" fmla="*/ 132 h 1885"/>
                    <a:gd name="T6" fmla="*/ 1084 w 2172"/>
                    <a:gd name="T7" fmla="*/ 214 h 1885"/>
                    <a:gd name="T8" fmla="*/ 1164 w 2172"/>
                    <a:gd name="T9" fmla="*/ 288 h 1885"/>
                    <a:gd name="T10" fmla="*/ 1185 w 2172"/>
                    <a:gd name="T11" fmla="*/ 345 h 1885"/>
                    <a:gd name="T12" fmla="*/ 1160 w 2172"/>
                    <a:gd name="T13" fmla="*/ 422 h 1885"/>
                    <a:gd name="T14" fmla="*/ 1123 w 2172"/>
                    <a:gd name="T15" fmla="*/ 552 h 1885"/>
                    <a:gd name="T16" fmla="*/ 1084 w 2172"/>
                    <a:gd name="T17" fmla="*/ 704 h 1885"/>
                    <a:gd name="T18" fmla="*/ 1051 w 2172"/>
                    <a:gd name="T19" fmla="*/ 849 h 1885"/>
                    <a:gd name="T20" fmla="*/ 1032 w 2172"/>
                    <a:gd name="T21" fmla="*/ 956 h 1885"/>
                    <a:gd name="T22" fmla="*/ 1036 w 2172"/>
                    <a:gd name="T23" fmla="*/ 994 h 1885"/>
                    <a:gd name="T24" fmla="*/ 1085 w 2172"/>
                    <a:gd name="T25" fmla="*/ 963 h 1885"/>
                    <a:gd name="T26" fmla="*/ 1215 w 2172"/>
                    <a:gd name="T27" fmla="*/ 916 h 1885"/>
                    <a:gd name="T28" fmla="*/ 1399 w 2172"/>
                    <a:gd name="T29" fmla="*/ 863 h 1885"/>
                    <a:gd name="T30" fmla="*/ 1603 w 2172"/>
                    <a:gd name="T31" fmla="*/ 812 h 1885"/>
                    <a:gd name="T32" fmla="*/ 1800 w 2172"/>
                    <a:gd name="T33" fmla="*/ 771 h 1885"/>
                    <a:gd name="T34" fmla="*/ 1957 w 2172"/>
                    <a:gd name="T35" fmla="*/ 747 h 1885"/>
                    <a:gd name="T36" fmla="*/ 2044 w 2172"/>
                    <a:gd name="T37" fmla="*/ 748 h 1885"/>
                    <a:gd name="T38" fmla="*/ 2076 w 2172"/>
                    <a:gd name="T39" fmla="*/ 799 h 1885"/>
                    <a:gd name="T40" fmla="*/ 2121 w 2172"/>
                    <a:gd name="T41" fmla="*/ 902 h 1885"/>
                    <a:gd name="T42" fmla="*/ 2159 w 2172"/>
                    <a:gd name="T43" fmla="*/ 1027 h 1885"/>
                    <a:gd name="T44" fmla="*/ 2172 w 2172"/>
                    <a:gd name="T45" fmla="*/ 1142 h 1885"/>
                    <a:gd name="T46" fmla="*/ 2136 w 2172"/>
                    <a:gd name="T47" fmla="*/ 1215 h 1885"/>
                    <a:gd name="T48" fmla="*/ 2066 w 2172"/>
                    <a:gd name="T49" fmla="*/ 1271 h 1885"/>
                    <a:gd name="T50" fmla="*/ 1948 w 2172"/>
                    <a:gd name="T51" fmla="*/ 1375 h 1885"/>
                    <a:gd name="T52" fmla="*/ 1798 w 2172"/>
                    <a:gd name="T53" fmla="*/ 1503 h 1885"/>
                    <a:gd name="T54" fmla="*/ 1636 w 2172"/>
                    <a:gd name="T55" fmla="*/ 1639 h 1885"/>
                    <a:gd name="T56" fmla="*/ 1479 w 2172"/>
                    <a:gd name="T57" fmla="*/ 1761 h 1885"/>
                    <a:gd name="T58" fmla="*/ 1341 w 2172"/>
                    <a:gd name="T59" fmla="*/ 1849 h 1885"/>
                    <a:gd name="T60" fmla="*/ 1242 w 2172"/>
                    <a:gd name="T61" fmla="*/ 1885 h 1885"/>
                    <a:gd name="T62" fmla="*/ 1184 w 2172"/>
                    <a:gd name="T63" fmla="*/ 1854 h 1885"/>
                    <a:gd name="T64" fmla="*/ 1077 w 2172"/>
                    <a:gd name="T65" fmla="*/ 1777 h 1885"/>
                    <a:gd name="T66" fmla="*/ 922 w 2172"/>
                    <a:gd name="T67" fmla="*/ 1667 h 1885"/>
                    <a:gd name="T68" fmla="*/ 737 w 2172"/>
                    <a:gd name="T69" fmla="*/ 1538 h 1885"/>
                    <a:gd name="T70" fmla="*/ 540 w 2172"/>
                    <a:gd name="T71" fmla="*/ 1401 h 1885"/>
                    <a:gd name="T72" fmla="*/ 348 w 2172"/>
                    <a:gd name="T73" fmla="*/ 1270 h 1885"/>
                    <a:gd name="T74" fmla="*/ 182 w 2172"/>
                    <a:gd name="T75" fmla="*/ 1156 h 1885"/>
                    <a:gd name="T76" fmla="*/ 62 w 2172"/>
                    <a:gd name="T77" fmla="*/ 1073 h 1885"/>
                    <a:gd name="T78" fmla="*/ 3 w 2172"/>
                    <a:gd name="T79" fmla="*/ 1033 h 1885"/>
                    <a:gd name="T80" fmla="*/ 20 w 2172"/>
                    <a:gd name="T81" fmla="*/ 1015 h 1885"/>
                    <a:gd name="T82" fmla="*/ 85 w 2172"/>
                    <a:gd name="T83" fmla="*/ 947 h 1885"/>
                    <a:gd name="T84" fmla="*/ 138 w 2172"/>
                    <a:gd name="T85" fmla="*/ 856 h 1885"/>
                    <a:gd name="T86" fmla="*/ 195 w 2172"/>
                    <a:gd name="T87" fmla="*/ 773 h 1885"/>
                    <a:gd name="T88" fmla="*/ 291 w 2172"/>
                    <a:gd name="T89" fmla="*/ 649 h 1885"/>
                    <a:gd name="T90" fmla="*/ 410 w 2172"/>
                    <a:gd name="T91" fmla="*/ 500 h 1885"/>
                    <a:gd name="T92" fmla="*/ 531 w 2172"/>
                    <a:gd name="T93" fmla="*/ 345 h 1885"/>
                    <a:gd name="T94" fmla="*/ 641 w 2172"/>
                    <a:gd name="T95" fmla="*/ 200 h 1885"/>
                    <a:gd name="T96" fmla="*/ 718 w 2172"/>
                    <a:gd name="T97" fmla="*/ 84 h 1885"/>
                    <a:gd name="T98" fmla="*/ 745 w 2172"/>
                    <a:gd name="T99" fmla="*/ 15 h 1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2" h="1885">
                      <a:moveTo>
                        <a:pt x="741" y="0"/>
                      </a:moveTo>
                      <a:lnTo>
                        <a:pt x="747" y="1"/>
                      </a:lnTo>
                      <a:lnTo>
                        <a:pt x="758" y="6"/>
                      </a:lnTo>
                      <a:lnTo>
                        <a:pt x="773" y="12"/>
                      </a:lnTo>
                      <a:lnTo>
                        <a:pt x="790" y="21"/>
                      </a:lnTo>
                      <a:lnTo>
                        <a:pt x="812" y="32"/>
                      </a:lnTo>
                      <a:lnTo>
                        <a:pt x="835" y="46"/>
                      </a:lnTo>
                      <a:lnTo>
                        <a:pt x="860" y="61"/>
                      </a:lnTo>
                      <a:lnTo>
                        <a:pt x="888" y="77"/>
                      </a:lnTo>
                      <a:lnTo>
                        <a:pt x="915" y="94"/>
                      </a:lnTo>
                      <a:lnTo>
                        <a:pt x="944" y="112"/>
                      </a:lnTo>
                      <a:lnTo>
                        <a:pt x="974" y="132"/>
                      </a:lnTo>
                      <a:lnTo>
                        <a:pt x="1002" y="153"/>
                      </a:lnTo>
                      <a:lnTo>
                        <a:pt x="1031" y="172"/>
                      </a:lnTo>
                      <a:lnTo>
                        <a:pt x="1059" y="193"/>
                      </a:lnTo>
                      <a:lnTo>
                        <a:pt x="1084" y="214"/>
                      </a:lnTo>
                      <a:lnTo>
                        <a:pt x="1108" y="233"/>
                      </a:lnTo>
                      <a:lnTo>
                        <a:pt x="1130" y="253"/>
                      </a:lnTo>
                      <a:lnTo>
                        <a:pt x="1149" y="271"/>
                      </a:lnTo>
                      <a:lnTo>
                        <a:pt x="1164" y="288"/>
                      </a:lnTo>
                      <a:lnTo>
                        <a:pt x="1177" y="306"/>
                      </a:lnTo>
                      <a:lnTo>
                        <a:pt x="1184" y="321"/>
                      </a:lnTo>
                      <a:lnTo>
                        <a:pt x="1187" y="333"/>
                      </a:lnTo>
                      <a:lnTo>
                        <a:pt x="1185" y="345"/>
                      </a:lnTo>
                      <a:lnTo>
                        <a:pt x="1180" y="357"/>
                      </a:lnTo>
                      <a:lnTo>
                        <a:pt x="1175" y="375"/>
                      </a:lnTo>
                      <a:lnTo>
                        <a:pt x="1168" y="396"/>
                      </a:lnTo>
                      <a:lnTo>
                        <a:pt x="1160" y="422"/>
                      </a:lnTo>
                      <a:lnTo>
                        <a:pt x="1151" y="450"/>
                      </a:lnTo>
                      <a:lnTo>
                        <a:pt x="1141" y="483"/>
                      </a:lnTo>
                      <a:lnTo>
                        <a:pt x="1132" y="516"/>
                      </a:lnTo>
                      <a:lnTo>
                        <a:pt x="1123" y="552"/>
                      </a:lnTo>
                      <a:lnTo>
                        <a:pt x="1113" y="589"/>
                      </a:lnTo>
                      <a:lnTo>
                        <a:pt x="1103" y="627"/>
                      </a:lnTo>
                      <a:lnTo>
                        <a:pt x="1093" y="665"/>
                      </a:lnTo>
                      <a:lnTo>
                        <a:pt x="1084" y="704"/>
                      </a:lnTo>
                      <a:lnTo>
                        <a:pt x="1075" y="742"/>
                      </a:lnTo>
                      <a:lnTo>
                        <a:pt x="1066" y="780"/>
                      </a:lnTo>
                      <a:lnTo>
                        <a:pt x="1059" y="816"/>
                      </a:lnTo>
                      <a:lnTo>
                        <a:pt x="1051" y="849"/>
                      </a:lnTo>
                      <a:lnTo>
                        <a:pt x="1045" y="880"/>
                      </a:lnTo>
                      <a:lnTo>
                        <a:pt x="1039" y="909"/>
                      </a:lnTo>
                      <a:lnTo>
                        <a:pt x="1035" y="934"/>
                      </a:lnTo>
                      <a:lnTo>
                        <a:pt x="1032" y="956"/>
                      </a:lnTo>
                      <a:lnTo>
                        <a:pt x="1030" y="973"/>
                      </a:lnTo>
                      <a:lnTo>
                        <a:pt x="1030" y="986"/>
                      </a:lnTo>
                      <a:lnTo>
                        <a:pt x="1032" y="993"/>
                      </a:lnTo>
                      <a:lnTo>
                        <a:pt x="1036" y="994"/>
                      </a:lnTo>
                      <a:lnTo>
                        <a:pt x="1040" y="990"/>
                      </a:lnTo>
                      <a:lnTo>
                        <a:pt x="1050" y="981"/>
                      </a:lnTo>
                      <a:lnTo>
                        <a:pt x="1064" y="972"/>
                      </a:lnTo>
                      <a:lnTo>
                        <a:pt x="1085" y="963"/>
                      </a:lnTo>
                      <a:lnTo>
                        <a:pt x="1112" y="953"/>
                      </a:lnTo>
                      <a:lnTo>
                        <a:pt x="1141" y="941"/>
                      </a:lnTo>
                      <a:lnTo>
                        <a:pt x="1177" y="929"/>
                      </a:lnTo>
                      <a:lnTo>
                        <a:pt x="1215" y="916"/>
                      </a:lnTo>
                      <a:lnTo>
                        <a:pt x="1257" y="903"/>
                      </a:lnTo>
                      <a:lnTo>
                        <a:pt x="1302" y="891"/>
                      </a:lnTo>
                      <a:lnTo>
                        <a:pt x="1349" y="877"/>
                      </a:lnTo>
                      <a:lnTo>
                        <a:pt x="1399" y="863"/>
                      </a:lnTo>
                      <a:lnTo>
                        <a:pt x="1448" y="850"/>
                      </a:lnTo>
                      <a:lnTo>
                        <a:pt x="1500" y="838"/>
                      </a:lnTo>
                      <a:lnTo>
                        <a:pt x="1551" y="825"/>
                      </a:lnTo>
                      <a:lnTo>
                        <a:pt x="1603" y="812"/>
                      </a:lnTo>
                      <a:lnTo>
                        <a:pt x="1654" y="801"/>
                      </a:lnTo>
                      <a:lnTo>
                        <a:pt x="1704" y="791"/>
                      </a:lnTo>
                      <a:lnTo>
                        <a:pt x="1752" y="780"/>
                      </a:lnTo>
                      <a:lnTo>
                        <a:pt x="1800" y="771"/>
                      </a:lnTo>
                      <a:lnTo>
                        <a:pt x="1843" y="763"/>
                      </a:lnTo>
                      <a:lnTo>
                        <a:pt x="1885" y="756"/>
                      </a:lnTo>
                      <a:lnTo>
                        <a:pt x="1922" y="750"/>
                      </a:lnTo>
                      <a:lnTo>
                        <a:pt x="1957" y="747"/>
                      </a:lnTo>
                      <a:lnTo>
                        <a:pt x="1987" y="745"/>
                      </a:lnTo>
                      <a:lnTo>
                        <a:pt x="2011" y="744"/>
                      </a:lnTo>
                      <a:lnTo>
                        <a:pt x="2030" y="745"/>
                      </a:lnTo>
                      <a:lnTo>
                        <a:pt x="2044" y="748"/>
                      </a:lnTo>
                      <a:lnTo>
                        <a:pt x="2051" y="753"/>
                      </a:lnTo>
                      <a:lnTo>
                        <a:pt x="2058" y="764"/>
                      </a:lnTo>
                      <a:lnTo>
                        <a:pt x="2067" y="779"/>
                      </a:lnTo>
                      <a:lnTo>
                        <a:pt x="2076" y="799"/>
                      </a:lnTo>
                      <a:lnTo>
                        <a:pt x="2087" y="821"/>
                      </a:lnTo>
                      <a:lnTo>
                        <a:pt x="2098" y="846"/>
                      </a:lnTo>
                      <a:lnTo>
                        <a:pt x="2110" y="873"/>
                      </a:lnTo>
                      <a:lnTo>
                        <a:pt x="2121" y="902"/>
                      </a:lnTo>
                      <a:lnTo>
                        <a:pt x="2132" y="933"/>
                      </a:lnTo>
                      <a:lnTo>
                        <a:pt x="2142" y="964"/>
                      </a:lnTo>
                      <a:lnTo>
                        <a:pt x="2151" y="996"/>
                      </a:lnTo>
                      <a:lnTo>
                        <a:pt x="2159" y="1027"/>
                      </a:lnTo>
                      <a:lnTo>
                        <a:pt x="2166" y="1058"/>
                      </a:lnTo>
                      <a:lnTo>
                        <a:pt x="2171" y="1088"/>
                      </a:lnTo>
                      <a:lnTo>
                        <a:pt x="2172" y="1116"/>
                      </a:lnTo>
                      <a:lnTo>
                        <a:pt x="2172" y="1142"/>
                      </a:lnTo>
                      <a:lnTo>
                        <a:pt x="2168" y="1165"/>
                      </a:lnTo>
                      <a:lnTo>
                        <a:pt x="2161" y="1186"/>
                      </a:lnTo>
                      <a:lnTo>
                        <a:pt x="2151" y="1202"/>
                      </a:lnTo>
                      <a:lnTo>
                        <a:pt x="2136" y="1215"/>
                      </a:lnTo>
                      <a:lnTo>
                        <a:pt x="2123" y="1224"/>
                      </a:lnTo>
                      <a:lnTo>
                        <a:pt x="2107" y="1237"/>
                      </a:lnTo>
                      <a:lnTo>
                        <a:pt x="2088" y="1252"/>
                      </a:lnTo>
                      <a:lnTo>
                        <a:pt x="2066" y="1271"/>
                      </a:lnTo>
                      <a:lnTo>
                        <a:pt x="2040" y="1293"/>
                      </a:lnTo>
                      <a:lnTo>
                        <a:pt x="2011" y="1318"/>
                      </a:lnTo>
                      <a:lnTo>
                        <a:pt x="1980" y="1345"/>
                      </a:lnTo>
                      <a:lnTo>
                        <a:pt x="1948" y="1375"/>
                      </a:lnTo>
                      <a:lnTo>
                        <a:pt x="1912" y="1404"/>
                      </a:lnTo>
                      <a:lnTo>
                        <a:pt x="1875" y="1437"/>
                      </a:lnTo>
                      <a:lnTo>
                        <a:pt x="1837" y="1470"/>
                      </a:lnTo>
                      <a:lnTo>
                        <a:pt x="1798" y="1503"/>
                      </a:lnTo>
                      <a:lnTo>
                        <a:pt x="1759" y="1538"/>
                      </a:lnTo>
                      <a:lnTo>
                        <a:pt x="1718" y="1571"/>
                      </a:lnTo>
                      <a:lnTo>
                        <a:pt x="1678" y="1606"/>
                      </a:lnTo>
                      <a:lnTo>
                        <a:pt x="1636" y="1639"/>
                      </a:lnTo>
                      <a:lnTo>
                        <a:pt x="1596" y="1671"/>
                      </a:lnTo>
                      <a:lnTo>
                        <a:pt x="1556" y="1703"/>
                      </a:lnTo>
                      <a:lnTo>
                        <a:pt x="1517" y="1733"/>
                      </a:lnTo>
                      <a:lnTo>
                        <a:pt x="1479" y="1761"/>
                      </a:lnTo>
                      <a:lnTo>
                        <a:pt x="1442" y="1787"/>
                      </a:lnTo>
                      <a:lnTo>
                        <a:pt x="1407" y="1810"/>
                      </a:lnTo>
                      <a:lnTo>
                        <a:pt x="1373" y="1832"/>
                      </a:lnTo>
                      <a:lnTo>
                        <a:pt x="1341" y="1849"/>
                      </a:lnTo>
                      <a:lnTo>
                        <a:pt x="1313" y="1864"/>
                      </a:lnTo>
                      <a:lnTo>
                        <a:pt x="1286" y="1875"/>
                      </a:lnTo>
                      <a:lnTo>
                        <a:pt x="1263" y="1881"/>
                      </a:lnTo>
                      <a:lnTo>
                        <a:pt x="1242" y="1885"/>
                      </a:lnTo>
                      <a:lnTo>
                        <a:pt x="1225" y="1883"/>
                      </a:lnTo>
                      <a:lnTo>
                        <a:pt x="1213" y="1876"/>
                      </a:lnTo>
                      <a:lnTo>
                        <a:pt x="1200" y="1867"/>
                      </a:lnTo>
                      <a:lnTo>
                        <a:pt x="1184" y="1854"/>
                      </a:lnTo>
                      <a:lnTo>
                        <a:pt x="1162" y="1838"/>
                      </a:lnTo>
                      <a:lnTo>
                        <a:pt x="1138" y="1819"/>
                      </a:lnTo>
                      <a:lnTo>
                        <a:pt x="1109" y="1799"/>
                      </a:lnTo>
                      <a:lnTo>
                        <a:pt x="1077" y="1777"/>
                      </a:lnTo>
                      <a:lnTo>
                        <a:pt x="1043" y="1752"/>
                      </a:lnTo>
                      <a:lnTo>
                        <a:pt x="1005" y="1725"/>
                      </a:lnTo>
                      <a:lnTo>
                        <a:pt x="965" y="1696"/>
                      </a:lnTo>
                      <a:lnTo>
                        <a:pt x="922" y="1667"/>
                      </a:lnTo>
                      <a:lnTo>
                        <a:pt x="878" y="1635"/>
                      </a:lnTo>
                      <a:lnTo>
                        <a:pt x="832" y="1604"/>
                      </a:lnTo>
                      <a:lnTo>
                        <a:pt x="785" y="1571"/>
                      </a:lnTo>
                      <a:lnTo>
                        <a:pt x="737" y="1538"/>
                      </a:lnTo>
                      <a:lnTo>
                        <a:pt x="688" y="1503"/>
                      </a:lnTo>
                      <a:lnTo>
                        <a:pt x="638" y="1469"/>
                      </a:lnTo>
                      <a:lnTo>
                        <a:pt x="589" y="1435"/>
                      </a:lnTo>
                      <a:lnTo>
                        <a:pt x="540" y="1401"/>
                      </a:lnTo>
                      <a:lnTo>
                        <a:pt x="490" y="1367"/>
                      </a:lnTo>
                      <a:lnTo>
                        <a:pt x="442" y="1333"/>
                      </a:lnTo>
                      <a:lnTo>
                        <a:pt x="394" y="1301"/>
                      </a:lnTo>
                      <a:lnTo>
                        <a:pt x="348" y="1270"/>
                      </a:lnTo>
                      <a:lnTo>
                        <a:pt x="304" y="1239"/>
                      </a:lnTo>
                      <a:lnTo>
                        <a:pt x="262" y="1210"/>
                      </a:lnTo>
                      <a:lnTo>
                        <a:pt x="220" y="1181"/>
                      </a:lnTo>
                      <a:lnTo>
                        <a:pt x="182" y="1156"/>
                      </a:lnTo>
                      <a:lnTo>
                        <a:pt x="148" y="1132"/>
                      </a:lnTo>
                      <a:lnTo>
                        <a:pt x="116" y="1110"/>
                      </a:lnTo>
                      <a:lnTo>
                        <a:pt x="87" y="1090"/>
                      </a:lnTo>
                      <a:lnTo>
                        <a:pt x="62" y="1073"/>
                      </a:lnTo>
                      <a:lnTo>
                        <a:pt x="40" y="1058"/>
                      </a:lnTo>
                      <a:lnTo>
                        <a:pt x="23" y="1047"/>
                      </a:lnTo>
                      <a:lnTo>
                        <a:pt x="10" y="1038"/>
                      </a:lnTo>
                      <a:lnTo>
                        <a:pt x="3" y="1033"/>
                      </a:lnTo>
                      <a:lnTo>
                        <a:pt x="0" y="1031"/>
                      </a:lnTo>
                      <a:lnTo>
                        <a:pt x="3" y="1029"/>
                      </a:lnTo>
                      <a:lnTo>
                        <a:pt x="10" y="1024"/>
                      </a:lnTo>
                      <a:lnTo>
                        <a:pt x="20" y="1015"/>
                      </a:lnTo>
                      <a:lnTo>
                        <a:pt x="34" y="1002"/>
                      </a:lnTo>
                      <a:lnTo>
                        <a:pt x="50" y="987"/>
                      </a:lnTo>
                      <a:lnTo>
                        <a:pt x="66" y="968"/>
                      </a:lnTo>
                      <a:lnTo>
                        <a:pt x="85" y="947"/>
                      </a:lnTo>
                      <a:lnTo>
                        <a:pt x="101" y="923"/>
                      </a:lnTo>
                      <a:lnTo>
                        <a:pt x="117" y="896"/>
                      </a:lnTo>
                      <a:lnTo>
                        <a:pt x="132" y="868"/>
                      </a:lnTo>
                      <a:lnTo>
                        <a:pt x="138" y="856"/>
                      </a:lnTo>
                      <a:lnTo>
                        <a:pt x="147" y="840"/>
                      </a:lnTo>
                      <a:lnTo>
                        <a:pt x="160" y="822"/>
                      </a:lnTo>
                      <a:lnTo>
                        <a:pt x="175" y="799"/>
                      </a:lnTo>
                      <a:lnTo>
                        <a:pt x="195" y="773"/>
                      </a:lnTo>
                      <a:lnTo>
                        <a:pt x="216" y="746"/>
                      </a:lnTo>
                      <a:lnTo>
                        <a:pt x="240" y="716"/>
                      </a:lnTo>
                      <a:lnTo>
                        <a:pt x="265" y="684"/>
                      </a:lnTo>
                      <a:lnTo>
                        <a:pt x="291" y="649"/>
                      </a:lnTo>
                      <a:lnTo>
                        <a:pt x="320" y="614"/>
                      </a:lnTo>
                      <a:lnTo>
                        <a:pt x="349" y="577"/>
                      </a:lnTo>
                      <a:lnTo>
                        <a:pt x="379" y="539"/>
                      </a:lnTo>
                      <a:lnTo>
                        <a:pt x="410" y="500"/>
                      </a:lnTo>
                      <a:lnTo>
                        <a:pt x="441" y="461"/>
                      </a:lnTo>
                      <a:lnTo>
                        <a:pt x="472" y="422"/>
                      </a:lnTo>
                      <a:lnTo>
                        <a:pt x="502" y="383"/>
                      </a:lnTo>
                      <a:lnTo>
                        <a:pt x="531" y="345"/>
                      </a:lnTo>
                      <a:lnTo>
                        <a:pt x="561" y="307"/>
                      </a:lnTo>
                      <a:lnTo>
                        <a:pt x="589" y="269"/>
                      </a:lnTo>
                      <a:lnTo>
                        <a:pt x="615" y="233"/>
                      </a:lnTo>
                      <a:lnTo>
                        <a:pt x="641" y="200"/>
                      </a:lnTo>
                      <a:lnTo>
                        <a:pt x="664" y="167"/>
                      </a:lnTo>
                      <a:lnTo>
                        <a:pt x="684" y="137"/>
                      </a:lnTo>
                      <a:lnTo>
                        <a:pt x="701" y="109"/>
                      </a:lnTo>
                      <a:lnTo>
                        <a:pt x="718" y="84"/>
                      </a:lnTo>
                      <a:lnTo>
                        <a:pt x="729" y="62"/>
                      </a:lnTo>
                      <a:lnTo>
                        <a:pt x="738" y="42"/>
                      </a:lnTo>
                      <a:lnTo>
                        <a:pt x="744" y="26"/>
                      </a:lnTo>
                      <a:lnTo>
                        <a:pt x="745" y="15"/>
                      </a:lnTo>
                      <a:lnTo>
                        <a:pt x="742" y="7"/>
                      </a:lnTo>
                      <a:lnTo>
                        <a:pt x="738" y="2"/>
                      </a:lnTo>
                      <a:lnTo>
                        <a:pt x="741" y="0"/>
                      </a:lnTo>
                      <a:close/>
                    </a:path>
                  </a:pathLst>
                </a:custGeom>
                <a:solidFill>
                  <a:schemeClr val="tx1">
                    <a:lumMod val="75000"/>
                    <a:lumOff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grpSp>
            <p:nvGrpSpPr>
              <p:cNvPr id="40" name="Group 39"/>
              <p:cNvGrpSpPr/>
              <p:nvPr/>
            </p:nvGrpSpPr>
            <p:grpSpPr>
              <a:xfrm rot="8100000">
                <a:off x="4254379" y="2784152"/>
                <a:ext cx="1816234" cy="1215730"/>
                <a:chOff x="2760663" y="1204913"/>
                <a:chExt cx="6659563" cy="4457700"/>
              </a:xfrm>
            </p:grpSpPr>
            <p:sp>
              <p:nvSpPr>
                <p:cNvPr id="144" name="Freeform 89"/>
                <p:cNvSpPr>
                  <a:spLocks/>
                </p:cNvSpPr>
                <p:nvPr/>
              </p:nvSpPr>
              <p:spPr bwMode="auto">
                <a:xfrm>
                  <a:off x="2760663" y="1204913"/>
                  <a:ext cx="6659563" cy="184150"/>
                </a:xfrm>
                <a:custGeom>
                  <a:avLst/>
                  <a:gdLst>
                    <a:gd name="T0" fmla="*/ 4103 w 4195"/>
                    <a:gd name="T1" fmla="*/ 0 h 116"/>
                    <a:gd name="T2" fmla="*/ 4127 w 4195"/>
                    <a:gd name="T3" fmla="*/ 3 h 116"/>
                    <a:gd name="T4" fmla="*/ 4150 w 4195"/>
                    <a:gd name="T5" fmla="*/ 13 h 116"/>
                    <a:gd name="T6" fmla="*/ 4168 w 4195"/>
                    <a:gd name="T7" fmla="*/ 27 h 116"/>
                    <a:gd name="T8" fmla="*/ 4183 w 4195"/>
                    <a:gd name="T9" fmla="*/ 46 h 116"/>
                    <a:gd name="T10" fmla="*/ 4192 w 4195"/>
                    <a:gd name="T11" fmla="*/ 68 h 116"/>
                    <a:gd name="T12" fmla="*/ 4195 w 4195"/>
                    <a:gd name="T13" fmla="*/ 92 h 116"/>
                    <a:gd name="T14" fmla="*/ 4183 w 4195"/>
                    <a:gd name="T15" fmla="*/ 108 h 116"/>
                    <a:gd name="T16" fmla="*/ 11 w 4195"/>
                    <a:gd name="T17" fmla="*/ 116 h 116"/>
                    <a:gd name="T18" fmla="*/ 0 w 4195"/>
                    <a:gd name="T19" fmla="*/ 101 h 116"/>
                    <a:gd name="T20" fmla="*/ 4 w 4195"/>
                    <a:gd name="T21" fmla="*/ 77 h 116"/>
                    <a:gd name="T22" fmla="*/ 13 w 4195"/>
                    <a:gd name="T23" fmla="*/ 54 h 116"/>
                    <a:gd name="T24" fmla="*/ 28 w 4195"/>
                    <a:gd name="T25" fmla="*/ 36 h 116"/>
                    <a:gd name="T26" fmla="*/ 46 w 4195"/>
                    <a:gd name="T27" fmla="*/ 21 h 116"/>
                    <a:gd name="T28" fmla="*/ 69 w 4195"/>
                    <a:gd name="T29" fmla="*/ 12 h 116"/>
                    <a:gd name="T30" fmla="*/ 93 w 4195"/>
                    <a:gd name="T31" fmla="*/ 8 h 116"/>
                    <a:gd name="T32" fmla="*/ 4103 w 4195"/>
                    <a:gd name="T33"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95" h="116">
                      <a:moveTo>
                        <a:pt x="4103" y="0"/>
                      </a:moveTo>
                      <a:lnTo>
                        <a:pt x="4127" y="3"/>
                      </a:lnTo>
                      <a:lnTo>
                        <a:pt x="4150" y="13"/>
                      </a:lnTo>
                      <a:lnTo>
                        <a:pt x="4168" y="27"/>
                      </a:lnTo>
                      <a:lnTo>
                        <a:pt x="4183" y="46"/>
                      </a:lnTo>
                      <a:lnTo>
                        <a:pt x="4192" y="68"/>
                      </a:lnTo>
                      <a:lnTo>
                        <a:pt x="4195" y="92"/>
                      </a:lnTo>
                      <a:lnTo>
                        <a:pt x="4183" y="108"/>
                      </a:lnTo>
                      <a:lnTo>
                        <a:pt x="11" y="116"/>
                      </a:lnTo>
                      <a:lnTo>
                        <a:pt x="0" y="101"/>
                      </a:lnTo>
                      <a:lnTo>
                        <a:pt x="4" y="77"/>
                      </a:lnTo>
                      <a:lnTo>
                        <a:pt x="13" y="54"/>
                      </a:lnTo>
                      <a:lnTo>
                        <a:pt x="28" y="36"/>
                      </a:lnTo>
                      <a:lnTo>
                        <a:pt x="46" y="21"/>
                      </a:lnTo>
                      <a:lnTo>
                        <a:pt x="69" y="12"/>
                      </a:lnTo>
                      <a:lnTo>
                        <a:pt x="93" y="8"/>
                      </a:lnTo>
                      <a:lnTo>
                        <a:pt x="4103" y="0"/>
                      </a:lnTo>
                      <a:close/>
                    </a:path>
                  </a:pathLst>
                </a:custGeom>
                <a:solidFill>
                  <a:schemeClr val="bg1">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45" name="Freeform 90"/>
                <p:cNvSpPr>
                  <a:spLocks/>
                </p:cNvSpPr>
                <p:nvPr/>
              </p:nvSpPr>
              <p:spPr bwMode="auto">
                <a:xfrm>
                  <a:off x="2760663" y="1350963"/>
                  <a:ext cx="6659563" cy="1289050"/>
                </a:xfrm>
                <a:custGeom>
                  <a:avLst/>
                  <a:gdLst>
                    <a:gd name="T0" fmla="*/ 4195 w 4195"/>
                    <a:gd name="T1" fmla="*/ 0 h 812"/>
                    <a:gd name="T2" fmla="*/ 3608 w 4195"/>
                    <a:gd name="T3" fmla="*/ 805 h 812"/>
                    <a:gd name="T4" fmla="*/ 494 w 4195"/>
                    <a:gd name="T5" fmla="*/ 812 h 812"/>
                    <a:gd name="T6" fmla="*/ 0 w 4195"/>
                    <a:gd name="T7" fmla="*/ 9 h 812"/>
                    <a:gd name="T8" fmla="*/ 4195 w 4195"/>
                    <a:gd name="T9" fmla="*/ 0 h 812"/>
                  </a:gdLst>
                  <a:ahLst/>
                  <a:cxnLst>
                    <a:cxn ang="0">
                      <a:pos x="T0" y="T1"/>
                    </a:cxn>
                    <a:cxn ang="0">
                      <a:pos x="T2" y="T3"/>
                    </a:cxn>
                    <a:cxn ang="0">
                      <a:pos x="T4" y="T5"/>
                    </a:cxn>
                    <a:cxn ang="0">
                      <a:pos x="T6" y="T7"/>
                    </a:cxn>
                    <a:cxn ang="0">
                      <a:pos x="T8" y="T9"/>
                    </a:cxn>
                  </a:cxnLst>
                  <a:rect l="0" t="0" r="r" b="b"/>
                  <a:pathLst>
                    <a:path w="4195" h="812">
                      <a:moveTo>
                        <a:pt x="4195" y="0"/>
                      </a:moveTo>
                      <a:lnTo>
                        <a:pt x="3608" y="805"/>
                      </a:lnTo>
                      <a:lnTo>
                        <a:pt x="494" y="812"/>
                      </a:lnTo>
                      <a:lnTo>
                        <a:pt x="0" y="9"/>
                      </a:lnTo>
                      <a:lnTo>
                        <a:pt x="4195" y="0"/>
                      </a:lnTo>
                      <a:close/>
                    </a:path>
                  </a:pathLst>
                </a:custGeom>
                <a:solidFill>
                  <a:schemeClr val="bg1">
                    <a:lumMod val="8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46" name="Freeform 92"/>
                <p:cNvSpPr>
                  <a:spLocks/>
                </p:cNvSpPr>
                <p:nvPr/>
              </p:nvSpPr>
              <p:spPr bwMode="auto">
                <a:xfrm>
                  <a:off x="3132138" y="1520826"/>
                  <a:ext cx="5913438" cy="914400"/>
                </a:xfrm>
                <a:custGeom>
                  <a:avLst/>
                  <a:gdLst>
                    <a:gd name="T0" fmla="*/ 3725 w 3725"/>
                    <a:gd name="T1" fmla="*/ 0 h 576"/>
                    <a:gd name="T2" fmla="*/ 3312 w 3725"/>
                    <a:gd name="T3" fmla="*/ 570 h 576"/>
                    <a:gd name="T4" fmla="*/ 324 w 3725"/>
                    <a:gd name="T5" fmla="*/ 576 h 576"/>
                    <a:gd name="T6" fmla="*/ 0 w 3725"/>
                    <a:gd name="T7" fmla="*/ 7 h 576"/>
                    <a:gd name="T8" fmla="*/ 3725 w 3725"/>
                    <a:gd name="T9" fmla="*/ 0 h 576"/>
                  </a:gdLst>
                  <a:ahLst/>
                  <a:cxnLst>
                    <a:cxn ang="0">
                      <a:pos x="T0" y="T1"/>
                    </a:cxn>
                    <a:cxn ang="0">
                      <a:pos x="T2" y="T3"/>
                    </a:cxn>
                    <a:cxn ang="0">
                      <a:pos x="T4" y="T5"/>
                    </a:cxn>
                    <a:cxn ang="0">
                      <a:pos x="T6" y="T7"/>
                    </a:cxn>
                    <a:cxn ang="0">
                      <a:pos x="T8" y="T9"/>
                    </a:cxn>
                  </a:cxnLst>
                  <a:rect l="0" t="0" r="r" b="b"/>
                  <a:pathLst>
                    <a:path w="3725" h="576">
                      <a:moveTo>
                        <a:pt x="3725" y="0"/>
                      </a:moveTo>
                      <a:lnTo>
                        <a:pt x="3312" y="570"/>
                      </a:lnTo>
                      <a:lnTo>
                        <a:pt x="324" y="576"/>
                      </a:lnTo>
                      <a:lnTo>
                        <a:pt x="0" y="7"/>
                      </a:lnTo>
                      <a:lnTo>
                        <a:pt x="3725" y="0"/>
                      </a:lnTo>
                      <a:close/>
                    </a:path>
                  </a:pathLst>
                </a:custGeom>
                <a:solidFill>
                  <a:schemeClr val="tx1">
                    <a:lumMod val="75000"/>
                    <a:lumOff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47" name="Freeform 93"/>
                <p:cNvSpPr>
                  <a:spLocks/>
                </p:cNvSpPr>
                <p:nvPr/>
              </p:nvSpPr>
              <p:spPr bwMode="auto">
                <a:xfrm>
                  <a:off x="3538538" y="2671763"/>
                  <a:ext cx="4941888" cy="2990850"/>
                </a:xfrm>
                <a:custGeom>
                  <a:avLst/>
                  <a:gdLst>
                    <a:gd name="T0" fmla="*/ 3113 w 3113"/>
                    <a:gd name="T1" fmla="*/ 0 h 1884"/>
                    <a:gd name="T2" fmla="*/ 3104 w 3113"/>
                    <a:gd name="T3" fmla="*/ 1749 h 1884"/>
                    <a:gd name="T4" fmla="*/ 3100 w 3113"/>
                    <a:gd name="T5" fmla="*/ 1778 h 1884"/>
                    <a:gd name="T6" fmla="*/ 3090 w 3113"/>
                    <a:gd name="T7" fmla="*/ 1806 h 1884"/>
                    <a:gd name="T8" fmla="*/ 3075 w 3113"/>
                    <a:gd name="T9" fmla="*/ 1831 h 1884"/>
                    <a:gd name="T10" fmla="*/ 3054 w 3113"/>
                    <a:gd name="T11" fmla="*/ 1850 h 1884"/>
                    <a:gd name="T12" fmla="*/ 3030 w 3113"/>
                    <a:gd name="T13" fmla="*/ 1865 h 1884"/>
                    <a:gd name="T14" fmla="*/ 3003 w 3113"/>
                    <a:gd name="T15" fmla="*/ 1875 h 1884"/>
                    <a:gd name="T16" fmla="*/ 2973 w 3113"/>
                    <a:gd name="T17" fmla="*/ 1879 h 1884"/>
                    <a:gd name="T18" fmla="*/ 130 w 3113"/>
                    <a:gd name="T19" fmla="*/ 1884 h 1884"/>
                    <a:gd name="T20" fmla="*/ 99 w 3113"/>
                    <a:gd name="T21" fmla="*/ 1881 h 1884"/>
                    <a:gd name="T22" fmla="*/ 73 w 3113"/>
                    <a:gd name="T23" fmla="*/ 1871 h 1884"/>
                    <a:gd name="T24" fmla="*/ 49 w 3113"/>
                    <a:gd name="T25" fmla="*/ 1856 h 1884"/>
                    <a:gd name="T26" fmla="*/ 28 w 3113"/>
                    <a:gd name="T27" fmla="*/ 1836 h 1884"/>
                    <a:gd name="T28" fmla="*/ 13 w 3113"/>
                    <a:gd name="T29" fmla="*/ 1813 h 1884"/>
                    <a:gd name="T30" fmla="*/ 4 w 3113"/>
                    <a:gd name="T31" fmla="*/ 1785 h 1884"/>
                    <a:gd name="T32" fmla="*/ 0 w 3113"/>
                    <a:gd name="T33" fmla="*/ 1756 h 1884"/>
                    <a:gd name="T34" fmla="*/ 10 w 3113"/>
                    <a:gd name="T35" fmla="*/ 6 h 1884"/>
                    <a:gd name="T36" fmla="*/ 3113 w 3113"/>
                    <a:gd name="T37" fmla="*/ 0 h 1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3" h="1884">
                      <a:moveTo>
                        <a:pt x="3113" y="0"/>
                      </a:moveTo>
                      <a:lnTo>
                        <a:pt x="3104" y="1749"/>
                      </a:lnTo>
                      <a:lnTo>
                        <a:pt x="3100" y="1778"/>
                      </a:lnTo>
                      <a:lnTo>
                        <a:pt x="3090" y="1806"/>
                      </a:lnTo>
                      <a:lnTo>
                        <a:pt x="3075" y="1831"/>
                      </a:lnTo>
                      <a:lnTo>
                        <a:pt x="3054" y="1850"/>
                      </a:lnTo>
                      <a:lnTo>
                        <a:pt x="3030" y="1865"/>
                      </a:lnTo>
                      <a:lnTo>
                        <a:pt x="3003" y="1875"/>
                      </a:lnTo>
                      <a:lnTo>
                        <a:pt x="2973" y="1879"/>
                      </a:lnTo>
                      <a:lnTo>
                        <a:pt x="130" y="1884"/>
                      </a:lnTo>
                      <a:lnTo>
                        <a:pt x="99" y="1881"/>
                      </a:lnTo>
                      <a:lnTo>
                        <a:pt x="73" y="1871"/>
                      </a:lnTo>
                      <a:lnTo>
                        <a:pt x="49" y="1856"/>
                      </a:lnTo>
                      <a:lnTo>
                        <a:pt x="28" y="1836"/>
                      </a:lnTo>
                      <a:lnTo>
                        <a:pt x="13" y="1813"/>
                      </a:lnTo>
                      <a:lnTo>
                        <a:pt x="4" y="1785"/>
                      </a:lnTo>
                      <a:lnTo>
                        <a:pt x="0" y="1756"/>
                      </a:lnTo>
                      <a:lnTo>
                        <a:pt x="10" y="6"/>
                      </a:lnTo>
                      <a:lnTo>
                        <a:pt x="3113" y="0"/>
                      </a:lnTo>
                      <a:close/>
                    </a:path>
                  </a:pathLst>
                </a:custGeom>
                <a:solidFill>
                  <a:schemeClr val="bg1">
                    <a:lumMod val="8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48" name="Freeform 94"/>
                <p:cNvSpPr>
                  <a:spLocks/>
                </p:cNvSpPr>
                <p:nvPr/>
              </p:nvSpPr>
              <p:spPr bwMode="auto">
                <a:xfrm>
                  <a:off x="7872413" y="3095626"/>
                  <a:ext cx="207963" cy="168275"/>
                </a:xfrm>
                <a:custGeom>
                  <a:avLst/>
                  <a:gdLst>
                    <a:gd name="T0" fmla="*/ 112 w 131"/>
                    <a:gd name="T1" fmla="*/ 0 h 106"/>
                    <a:gd name="T2" fmla="*/ 118 w 131"/>
                    <a:gd name="T3" fmla="*/ 0 h 106"/>
                    <a:gd name="T4" fmla="*/ 123 w 131"/>
                    <a:gd name="T5" fmla="*/ 3 h 106"/>
                    <a:gd name="T6" fmla="*/ 127 w 131"/>
                    <a:gd name="T7" fmla="*/ 8 h 106"/>
                    <a:gd name="T8" fmla="*/ 130 w 131"/>
                    <a:gd name="T9" fmla="*/ 13 h 106"/>
                    <a:gd name="T10" fmla="*/ 131 w 131"/>
                    <a:gd name="T11" fmla="*/ 18 h 106"/>
                    <a:gd name="T12" fmla="*/ 131 w 131"/>
                    <a:gd name="T13" fmla="*/ 87 h 106"/>
                    <a:gd name="T14" fmla="*/ 130 w 131"/>
                    <a:gd name="T15" fmla="*/ 93 h 106"/>
                    <a:gd name="T16" fmla="*/ 127 w 131"/>
                    <a:gd name="T17" fmla="*/ 98 h 106"/>
                    <a:gd name="T18" fmla="*/ 122 w 131"/>
                    <a:gd name="T19" fmla="*/ 102 h 106"/>
                    <a:gd name="T20" fmla="*/ 117 w 131"/>
                    <a:gd name="T21" fmla="*/ 104 h 106"/>
                    <a:gd name="T22" fmla="*/ 112 w 131"/>
                    <a:gd name="T23" fmla="*/ 106 h 106"/>
                    <a:gd name="T24" fmla="*/ 19 w 131"/>
                    <a:gd name="T25" fmla="*/ 106 h 106"/>
                    <a:gd name="T26" fmla="*/ 14 w 131"/>
                    <a:gd name="T27" fmla="*/ 106 h 106"/>
                    <a:gd name="T28" fmla="*/ 10 w 131"/>
                    <a:gd name="T29" fmla="*/ 103 h 106"/>
                    <a:gd name="T30" fmla="*/ 6 w 131"/>
                    <a:gd name="T31" fmla="*/ 101 h 106"/>
                    <a:gd name="T32" fmla="*/ 2 w 131"/>
                    <a:gd name="T33" fmla="*/ 97 h 106"/>
                    <a:gd name="T34" fmla="*/ 1 w 131"/>
                    <a:gd name="T35" fmla="*/ 92 h 106"/>
                    <a:gd name="T36" fmla="*/ 0 w 131"/>
                    <a:gd name="T37" fmla="*/ 87 h 106"/>
                    <a:gd name="T38" fmla="*/ 1 w 131"/>
                    <a:gd name="T39" fmla="*/ 19 h 106"/>
                    <a:gd name="T40" fmla="*/ 1 w 131"/>
                    <a:gd name="T41" fmla="*/ 13 h 106"/>
                    <a:gd name="T42" fmla="*/ 5 w 131"/>
                    <a:gd name="T43" fmla="*/ 8 h 106"/>
                    <a:gd name="T44" fmla="*/ 9 w 131"/>
                    <a:gd name="T45" fmla="*/ 4 h 106"/>
                    <a:gd name="T46" fmla="*/ 14 w 131"/>
                    <a:gd name="T47" fmla="*/ 0 h 106"/>
                    <a:gd name="T48" fmla="*/ 20 w 131"/>
                    <a:gd name="T49" fmla="*/ 0 h 106"/>
                    <a:gd name="T50" fmla="*/ 112 w 131"/>
                    <a:gd name="T51"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1" h="106">
                      <a:moveTo>
                        <a:pt x="112" y="0"/>
                      </a:moveTo>
                      <a:lnTo>
                        <a:pt x="118" y="0"/>
                      </a:lnTo>
                      <a:lnTo>
                        <a:pt x="123" y="3"/>
                      </a:lnTo>
                      <a:lnTo>
                        <a:pt x="127" y="8"/>
                      </a:lnTo>
                      <a:lnTo>
                        <a:pt x="130" y="13"/>
                      </a:lnTo>
                      <a:lnTo>
                        <a:pt x="131" y="18"/>
                      </a:lnTo>
                      <a:lnTo>
                        <a:pt x="131" y="87"/>
                      </a:lnTo>
                      <a:lnTo>
                        <a:pt x="130" y="93"/>
                      </a:lnTo>
                      <a:lnTo>
                        <a:pt x="127" y="98"/>
                      </a:lnTo>
                      <a:lnTo>
                        <a:pt x="122" y="102"/>
                      </a:lnTo>
                      <a:lnTo>
                        <a:pt x="117" y="104"/>
                      </a:lnTo>
                      <a:lnTo>
                        <a:pt x="112" y="106"/>
                      </a:lnTo>
                      <a:lnTo>
                        <a:pt x="19" y="106"/>
                      </a:lnTo>
                      <a:lnTo>
                        <a:pt x="14" y="106"/>
                      </a:lnTo>
                      <a:lnTo>
                        <a:pt x="10" y="103"/>
                      </a:lnTo>
                      <a:lnTo>
                        <a:pt x="6" y="101"/>
                      </a:lnTo>
                      <a:lnTo>
                        <a:pt x="2" y="97"/>
                      </a:lnTo>
                      <a:lnTo>
                        <a:pt x="1" y="92"/>
                      </a:lnTo>
                      <a:lnTo>
                        <a:pt x="0" y="87"/>
                      </a:lnTo>
                      <a:lnTo>
                        <a:pt x="1" y="19"/>
                      </a:lnTo>
                      <a:lnTo>
                        <a:pt x="1" y="13"/>
                      </a:lnTo>
                      <a:lnTo>
                        <a:pt x="5" y="8"/>
                      </a:lnTo>
                      <a:lnTo>
                        <a:pt x="9" y="4"/>
                      </a:lnTo>
                      <a:lnTo>
                        <a:pt x="14" y="0"/>
                      </a:lnTo>
                      <a:lnTo>
                        <a:pt x="20" y="0"/>
                      </a:lnTo>
                      <a:lnTo>
                        <a:pt x="112" y="0"/>
                      </a:lnTo>
                      <a:close/>
                    </a:path>
                  </a:pathLst>
                </a:custGeom>
                <a:solidFill>
                  <a:schemeClr val="tx1">
                    <a:lumMod val="75000"/>
                    <a:lumOff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49" name="Freeform 95"/>
                <p:cNvSpPr>
                  <a:spLocks/>
                </p:cNvSpPr>
                <p:nvPr/>
              </p:nvSpPr>
              <p:spPr bwMode="auto">
                <a:xfrm>
                  <a:off x="7872413" y="3302001"/>
                  <a:ext cx="206375" cy="220663"/>
                </a:xfrm>
                <a:custGeom>
                  <a:avLst/>
                  <a:gdLst>
                    <a:gd name="T0" fmla="*/ 107 w 130"/>
                    <a:gd name="T1" fmla="*/ 0 h 139"/>
                    <a:gd name="T2" fmla="*/ 118 w 130"/>
                    <a:gd name="T3" fmla="*/ 2 h 139"/>
                    <a:gd name="T4" fmla="*/ 127 w 130"/>
                    <a:gd name="T5" fmla="*/ 11 h 139"/>
                    <a:gd name="T6" fmla="*/ 130 w 130"/>
                    <a:gd name="T7" fmla="*/ 23 h 139"/>
                    <a:gd name="T8" fmla="*/ 130 w 130"/>
                    <a:gd name="T9" fmla="*/ 116 h 139"/>
                    <a:gd name="T10" fmla="*/ 126 w 130"/>
                    <a:gd name="T11" fmla="*/ 127 h 139"/>
                    <a:gd name="T12" fmla="*/ 118 w 130"/>
                    <a:gd name="T13" fmla="*/ 136 h 139"/>
                    <a:gd name="T14" fmla="*/ 107 w 130"/>
                    <a:gd name="T15" fmla="*/ 139 h 139"/>
                    <a:gd name="T16" fmla="*/ 23 w 130"/>
                    <a:gd name="T17" fmla="*/ 139 h 139"/>
                    <a:gd name="T18" fmla="*/ 11 w 130"/>
                    <a:gd name="T19" fmla="*/ 136 h 139"/>
                    <a:gd name="T20" fmla="*/ 2 w 130"/>
                    <a:gd name="T21" fmla="*/ 127 h 139"/>
                    <a:gd name="T22" fmla="*/ 0 w 130"/>
                    <a:gd name="T23" fmla="*/ 116 h 139"/>
                    <a:gd name="T24" fmla="*/ 0 w 130"/>
                    <a:gd name="T25" fmla="*/ 23 h 139"/>
                    <a:gd name="T26" fmla="*/ 4 w 130"/>
                    <a:gd name="T27" fmla="*/ 11 h 139"/>
                    <a:gd name="T28" fmla="*/ 11 w 130"/>
                    <a:gd name="T29" fmla="*/ 4 h 139"/>
                    <a:gd name="T30" fmla="*/ 23 w 130"/>
                    <a:gd name="T31" fmla="*/ 0 h 139"/>
                    <a:gd name="T32" fmla="*/ 107 w 130"/>
                    <a:gd name="T3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0" h="139">
                      <a:moveTo>
                        <a:pt x="107" y="0"/>
                      </a:moveTo>
                      <a:lnTo>
                        <a:pt x="118" y="2"/>
                      </a:lnTo>
                      <a:lnTo>
                        <a:pt x="127" y="11"/>
                      </a:lnTo>
                      <a:lnTo>
                        <a:pt x="130" y="23"/>
                      </a:lnTo>
                      <a:lnTo>
                        <a:pt x="130" y="116"/>
                      </a:lnTo>
                      <a:lnTo>
                        <a:pt x="126" y="127"/>
                      </a:lnTo>
                      <a:lnTo>
                        <a:pt x="118" y="136"/>
                      </a:lnTo>
                      <a:lnTo>
                        <a:pt x="107" y="139"/>
                      </a:lnTo>
                      <a:lnTo>
                        <a:pt x="23" y="139"/>
                      </a:lnTo>
                      <a:lnTo>
                        <a:pt x="11" y="136"/>
                      </a:lnTo>
                      <a:lnTo>
                        <a:pt x="2" y="127"/>
                      </a:lnTo>
                      <a:lnTo>
                        <a:pt x="0" y="116"/>
                      </a:lnTo>
                      <a:lnTo>
                        <a:pt x="0" y="23"/>
                      </a:lnTo>
                      <a:lnTo>
                        <a:pt x="4" y="11"/>
                      </a:lnTo>
                      <a:lnTo>
                        <a:pt x="11" y="4"/>
                      </a:lnTo>
                      <a:lnTo>
                        <a:pt x="23" y="0"/>
                      </a:lnTo>
                      <a:lnTo>
                        <a:pt x="107" y="0"/>
                      </a:lnTo>
                      <a:close/>
                    </a:path>
                  </a:pathLst>
                </a:custGeom>
                <a:solidFill>
                  <a:schemeClr val="tx1">
                    <a:lumMod val="75000"/>
                    <a:lumOff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50" name="Freeform 96"/>
                <p:cNvSpPr>
                  <a:spLocks/>
                </p:cNvSpPr>
                <p:nvPr/>
              </p:nvSpPr>
              <p:spPr bwMode="auto">
                <a:xfrm>
                  <a:off x="7869238" y="3560763"/>
                  <a:ext cx="209550" cy="219075"/>
                </a:xfrm>
                <a:custGeom>
                  <a:avLst/>
                  <a:gdLst>
                    <a:gd name="T0" fmla="*/ 107 w 132"/>
                    <a:gd name="T1" fmla="*/ 0 h 138"/>
                    <a:gd name="T2" fmla="*/ 120 w 132"/>
                    <a:gd name="T3" fmla="*/ 4 h 138"/>
                    <a:gd name="T4" fmla="*/ 128 w 132"/>
                    <a:gd name="T5" fmla="*/ 11 h 138"/>
                    <a:gd name="T6" fmla="*/ 132 w 132"/>
                    <a:gd name="T7" fmla="*/ 23 h 138"/>
                    <a:gd name="T8" fmla="*/ 130 w 132"/>
                    <a:gd name="T9" fmla="*/ 115 h 138"/>
                    <a:gd name="T10" fmla="*/ 128 w 132"/>
                    <a:gd name="T11" fmla="*/ 127 h 138"/>
                    <a:gd name="T12" fmla="*/ 119 w 132"/>
                    <a:gd name="T13" fmla="*/ 136 h 138"/>
                    <a:gd name="T14" fmla="*/ 107 w 132"/>
                    <a:gd name="T15" fmla="*/ 138 h 138"/>
                    <a:gd name="T16" fmla="*/ 23 w 132"/>
                    <a:gd name="T17" fmla="*/ 138 h 138"/>
                    <a:gd name="T18" fmla="*/ 12 w 132"/>
                    <a:gd name="T19" fmla="*/ 136 h 138"/>
                    <a:gd name="T20" fmla="*/ 3 w 132"/>
                    <a:gd name="T21" fmla="*/ 127 h 138"/>
                    <a:gd name="T22" fmla="*/ 0 w 132"/>
                    <a:gd name="T23" fmla="*/ 115 h 138"/>
                    <a:gd name="T24" fmla="*/ 0 w 132"/>
                    <a:gd name="T25" fmla="*/ 23 h 138"/>
                    <a:gd name="T26" fmla="*/ 4 w 132"/>
                    <a:gd name="T27" fmla="*/ 11 h 138"/>
                    <a:gd name="T28" fmla="*/ 12 w 132"/>
                    <a:gd name="T29" fmla="*/ 4 h 138"/>
                    <a:gd name="T30" fmla="*/ 25 w 132"/>
                    <a:gd name="T31" fmla="*/ 0 h 138"/>
                    <a:gd name="T32" fmla="*/ 107 w 132"/>
                    <a:gd name="T33"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2" h="138">
                      <a:moveTo>
                        <a:pt x="107" y="0"/>
                      </a:moveTo>
                      <a:lnTo>
                        <a:pt x="120" y="4"/>
                      </a:lnTo>
                      <a:lnTo>
                        <a:pt x="128" y="11"/>
                      </a:lnTo>
                      <a:lnTo>
                        <a:pt x="132" y="23"/>
                      </a:lnTo>
                      <a:lnTo>
                        <a:pt x="130" y="115"/>
                      </a:lnTo>
                      <a:lnTo>
                        <a:pt x="128" y="127"/>
                      </a:lnTo>
                      <a:lnTo>
                        <a:pt x="119" y="136"/>
                      </a:lnTo>
                      <a:lnTo>
                        <a:pt x="107" y="138"/>
                      </a:lnTo>
                      <a:lnTo>
                        <a:pt x="23" y="138"/>
                      </a:lnTo>
                      <a:lnTo>
                        <a:pt x="12" y="136"/>
                      </a:lnTo>
                      <a:lnTo>
                        <a:pt x="3" y="127"/>
                      </a:lnTo>
                      <a:lnTo>
                        <a:pt x="0" y="115"/>
                      </a:lnTo>
                      <a:lnTo>
                        <a:pt x="0" y="23"/>
                      </a:lnTo>
                      <a:lnTo>
                        <a:pt x="4" y="11"/>
                      </a:lnTo>
                      <a:lnTo>
                        <a:pt x="12" y="4"/>
                      </a:lnTo>
                      <a:lnTo>
                        <a:pt x="25" y="0"/>
                      </a:lnTo>
                      <a:lnTo>
                        <a:pt x="107" y="0"/>
                      </a:lnTo>
                      <a:close/>
                    </a:path>
                  </a:pathLst>
                </a:custGeom>
                <a:solidFill>
                  <a:schemeClr val="tx1">
                    <a:lumMod val="75000"/>
                    <a:lumOff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51" name="Freeform 97"/>
                <p:cNvSpPr>
                  <a:spLocks/>
                </p:cNvSpPr>
                <p:nvPr/>
              </p:nvSpPr>
              <p:spPr bwMode="auto">
                <a:xfrm>
                  <a:off x="7867651" y="3819526"/>
                  <a:ext cx="207963" cy="219075"/>
                </a:xfrm>
                <a:custGeom>
                  <a:avLst/>
                  <a:gdLst>
                    <a:gd name="T0" fmla="*/ 108 w 131"/>
                    <a:gd name="T1" fmla="*/ 0 h 138"/>
                    <a:gd name="T2" fmla="*/ 120 w 131"/>
                    <a:gd name="T3" fmla="*/ 3 h 138"/>
                    <a:gd name="T4" fmla="*/ 127 w 131"/>
                    <a:gd name="T5" fmla="*/ 11 h 138"/>
                    <a:gd name="T6" fmla="*/ 131 w 131"/>
                    <a:gd name="T7" fmla="*/ 22 h 138"/>
                    <a:gd name="T8" fmla="*/ 131 w 131"/>
                    <a:gd name="T9" fmla="*/ 115 h 138"/>
                    <a:gd name="T10" fmla="*/ 127 w 131"/>
                    <a:gd name="T11" fmla="*/ 127 h 138"/>
                    <a:gd name="T12" fmla="*/ 119 w 131"/>
                    <a:gd name="T13" fmla="*/ 136 h 138"/>
                    <a:gd name="T14" fmla="*/ 107 w 131"/>
                    <a:gd name="T15" fmla="*/ 138 h 138"/>
                    <a:gd name="T16" fmla="*/ 23 w 131"/>
                    <a:gd name="T17" fmla="*/ 138 h 138"/>
                    <a:gd name="T18" fmla="*/ 12 w 131"/>
                    <a:gd name="T19" fmla="*/ 136 h 138"/>
                    <a:gd name="T20" fmla="*/ 4 w 131"/>
                    <a:gd name="T21" fmla="*/ 127 h 138"/>
                    <a:gd name="T22" fmla="*/ 0 w 131"/>
                    <a:gd name="T23" fmla="*/ 115 h 138"/>
                    <a:gd name="T24" fmla="*/ 1 w 131"/>
                    <a:gd name="T25" fmla="*/ 24 h 138"/>
                    <a:gd name="T26" fmla="*/ 4 w 131"/>
                    <a:gd name="T27" fmla="*/ 11 h 138"/>
                    <a:gd name="T28" fmla="*/ 13 w 131"/>
                    <a:gd name="T29" fmla="*/ 3 h 138"/>
                    <a:gd name="T30" fmla="*/ 24 w 131"/>
                    <a:gd name="T31" fmla="*/ 0 h 138"/>
                    <a:gd name="T32" fmla="*/ 108 w 131"/>
                    <a:gd name="T33"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1" h="138">
                      <a:moveTo>
                        <a:pt x="108" y="0"/>
                      </a:moveTo>
                      <a:lnTo>
                        <a:pt x="120" y="3"/>
                      </a:lnTo>
                      <a:lnTo>
                        <a:pt x="127" y="11"/>
                      </a:lnTo>
                      <a:lnTo>
                        <a:pt x="131" y="22"/>
                      </a:lnTo>
                      <a:lnTo>
                        <a:pt x="131" y="115"/>
                      </a:lnTo>
                      <a:lnTo>
                        <a:pt x="127" y="127"/>
                      </a:lnTo>
                      <a:lnTo>
                        <a:pt x="119" y="136"/>
                      </a:lnTo>
                      <a:lnTo>
                        <a:pt x="107" y="138"/>
                      </a:lnTo>
                      <a:lnTo>
                        <a:pt x="23" y="138"/>
                      </a:lnTo>
                      <a:lnTo>
                        <a:pt x="12" y="136"/>
                      </a:lnTo>
                      <a:lnTo>
                        <a:pt x="4" y="127"/>
                      </a:lnTo>
                      <a:lnTo>
                        <a:pt x="0" y="115"/>
                      </a:lnTo>
                      <a:lnTo>
                        <a:pt x="1" y="24"/>
                      </a:lnTo>
                      <a:lnTo>
                        <a:pt x="4" y="11"/>
                      </a:lnTo>
                      <a:lnTo>
                        <a:pt x="13" y="3"/>
                      </a:lnTo>
                      <a:lnTo>
                        <a:pt x="24" y="0"/>
                      </a:lnTo>
                      <a:lnTo>
                        <a:pt x="108" y="0"/>
                      </a:lnTo>
                      <a:close/>
                    </a:path>
                  </a:pathLst>
                </a:custGeom>
                <a:solidFill>
                  <a:schemeClr val="tx1">
                    <a:lumMod val="75000"/>
                    <a:lumOff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52" name="Freeform 98"/>
                <p:cNvSpPr>
                  <a:spLocks/>
                </p:cNvSpPr>
                <p:nvPr/>
              </p:nvSpPr>
              <p:spPr bwMode="auto">
                <a:xfrm>
                  <a:off x="7867651" y="4076701"/>
                  <a:ext cx="206375" cy="220663"/>
                </a:xfrm>
                <a:custGeom>
                  <a:avLst/>
                  <a:gdLst>
                    <a:gd name="T0" fmla="*/ 107 w 130"/>
                    <a:gd name="T1" fmla="*/ 0 h 139"/>
                    <a:gd name="T2" fmla="*/ 119 w 130"/>
                    <a:gd name="T3" fmla="*/ 4 h 139"/>
                    <a:gd name="T4" fmla="*/ 127 w 130"/>
                    <a:gd name="T5" fmla="*/ 12 h 139"/>
                    <a:gd name="T6" fmla="*/ 130 w 130"/>
                    <a:gd name="T7" fmla="*/ 23 h 139"/>
                    <a:gd name="T8" fmla="*/ 130 w 130"/>
                    <a:gd name="T9" fmla="*/ 116 h 139"/>
                    <a:gd name="T10" fmla="*/ 126 w 130"/>
                    <a:gd name="T11" fmla="*/ 128 h 139"/>
                    <a:gd name="T12" fmla="*/ 119 w 130"/>
                    <a:gd name="T13" fmla="*/ 136 h 139"/>
                    <a:gd name="T14" fmla="*/ 106 w 130"/>
                    <a:gd name="T15" fmla="*/ 139 h 139"/>
                    <a:gd name="T16" fmla="*/ 23 w 130"/>
                    <a:gd name="T17" fmla="*/ 139 h 139"/>
                    <a:gd name="T18" fmla="*/ 12 w 130"/>
                    <a:gd name="T19" fmla="*/ 136 h 139"/>
                    <a:gd name="T20" fmla="*/ 3 w 130"/>
                    <a:gd name="T21" fmla="*/ 128 h 139"/>
                    <a:gd name="T22" fmla="*/ 0 w 130"/>
                    <a:gd name="T23" fmla="*/ 116 h 139"/>
                    <a:gd name="T24" fmla="*/ 0 w 130"/>
                    <a:gd name="T25" fmla="*/ 25 h 139"/>
                    <a:gd name="T26" fmla="*/ 3 w 130"/>
                    <a:gd name="T27" fmla="*/ 12 h 139"/>
                    <a:gd name="T28" fmla="*/ 12 w 130"/>
                    <a:gd name="T29" fmla="*/ 4 h 139"/>
                    <a:gd name="T30" fmla="*/ 23 w 130"/>
                    <a:gd name="T31" fmla="*/ 0 h 139"/>
                    <a:gd name="T32" fmla="*/ 107 w 130"/>
                    <a:gd name="T3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0" h="139">
                      <a:moveTo>
                        <a:pt x="107" y="0"/>
                      </a:moveTo>
                      <a:lnTo>
                        <a:pt x="119" y="4"/>
                      </a:lnTo>
                      <a:lnTo>
                        <a:pt x="127" y="12"/>
                      </a:lnTo>
                      <a:lnTo>
                        <a:pt x="130" y="23"/>
                      </a:lnTo>
                      <a:lnTo>
                        <a:pt x="130" y="116"/>
                      </a:lnTo>
                      <a:lnTo>
                        <a:pt x="126" y="128"/>
                      </a:lnTo>
                      <a:lnTo>
                        <a:pt x="119" y="136"/>
                      </a:lnTo>
                      <a:lnTo>
                        <a:pt x="106" y="139"/>
                      </a:lnTo>
                      <a:lnTo>
                        <a:pt x="23" y="139"/>
                      </a:lnTo>
                      <a:lnTo>
                        <a:pt x="12" y="136"/>
                      </a:lnTo>
                      <a:lnTo>
                        <a:pt x="3" y="128"/>
                      </a:lnTo>
                      <a:lnTo>
                        <a:pt x="0" y="116"/>
                      </a:lnTo>
                      <a:lnTo>
                        <a:pt x="0" y="25"/>
                      </a:lnTo>
                      <a:lnTo>
                        <a:pt x="3" y="12"/>
                      </a:lnTo>
                      <a:lnTo>
                        <a:pt x="12" y="4"/>
                      </a:lnTo>
                      <a:lnTo>
                        <a:pt x="23" y="0"/>
                      </a:lnTo>
                      <a:lnTo>
                        <a:pt x="107" y="0"/>
                      </a:lnTo>
                      <a:close/>
                    </a:path>
                  </a:pathLst>
                </a:custGeom>
                <a:solidFill>
                  <a:schemeClr val="tx1">
                    <a:lumMod val="75000"/>
                    <a:lumOff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53" name="Freeform 99"/>
                <p:cNvSpPr>
                  <a:spLocks/>
                </p:cNvSpPr>
                <p:nvPr/>
              </p:nvSpPr>
              <p:spPr bwMode="auto">
                <a:xfrm>
                  <a:off x="7866063" y="4335463"/>
                  <a:ext cx="207963" cy="222250"/>
                </a:xfrm>
                <a:custGeom>
                  <a:avLst/>
                  <a:gdLst>
                    <a:gd name="T0" fmla="*/ 107 w 131"/>
                    <a:gd name="T1" fmla="*/ 0 h 140"/>
                    <a:gd name="T2" fmla="*/ 120 w 131"/>
                    <a:gd name="T3" fmla="*/ 4 h 140"/>
                    <a:gd name="T4" fmla="*/ 127 w 131"/>
                    <a:gd name="T5" fmla="*/ 12 h 140"/>
                    <a:gd name="T6" fmla="*/ 131 w 131"/>
                    <a:gd name="T7" fmla="*/ 23 h 140"/>
                    <a:gd name="T8" fmla="*/ 130 w 131"/>
                    <a:gd name="T9" fmla="*/ 116 h 140"/>
                    <a:gd name="T10" fmla="*/ 127 w 131"/>
                    <a:gd name="T11" fmla="*/ 127 h 140"/>
                    <a:gd name="T12" fmla="*/ 118 w 131"/>
                    <a:gd name="T13" fmla="*/ 136 h 140"/>
                    <a:gd name="T14" fmla="*/ 107 w 131"/>
                    <a:gd name="T15" fmla="*/ 139 h 140"/>
                    <a:gd name="T16" fmla="*/ 23 w 131"/>
                    <a:gd name="T17" fmla="*/ 140 h 140"/>
                    <a:gd name="T18" fmla="*/ 11 w 131"/>
                    <a:gd name="T19" fmla="*/ 136 h 140"/>
                    <a:gd name="T20" fmla="*/ 2 w 131"/>
                    <a:gd name="T21" fmla="*/ 129 h 140"/>
                    <a:gd name="T22" fmla="*/ 0 w 131"/>
                    <a:gd name="T23" fmla="*/ 116 h 140"/>
                    <a:gd name="T24" fmla="*/ 0 w 131"/>
                    <a:gd name="T25" fmla="*/ 24 h 140"/>
                    <a:gd name="T26" fmla="*/ 4 w 131"/>
                    <a:gd name="T27" fmla="*/ 12 h 140"/>
                    <a:gd name="T28" fmla="*/ 11 w 131"/>
                    <a:gd name="T29" fmla="*/ 4 h 140"/>
                    <a:gd name="T30" fmla="*/ 24 w 131"/>
                    <a:gd name="T31" fmla="*/ 0 h 140"/>
                    <a:gd name="T32" fmla="*/ 107 w 131"/>
                    <a:gd name="T33"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1" h="140">
                      <a:moveTo>
                        <a:pt x="107" y="0"/>
                      </a:moveTo>
                      <a:lnTo>
                        <a:pt x="120" y="4"/>
                      </a:lnTo>
                      <a:lnTo>
                        <a:pt x="127" y="12"/>
                      </a:lnTo>
                      <a:lnTo>
                        <a:pt x="131" y="23"/>
                      </a:lnTo>
                      <a:lnTo>
                        <a:pt x="130" y="116"/>
                      </a:lnTo>
                      <a:lnTo>
                        <a:pt x="127" y="127"/>
                      </a:lnTo>
                      <a:lnTo>
                        <a:pt x="118" y="136"/>
                      </a:lnTo>
                      <a:lnTo>
                        <a:pt x="107" y="139"/>
                      </a:lnTo>
                      <a:lnTo>
                        <a:pt x="23" y="140"/>
                      </a:lnTo>
                      <a:lnTo>
                        <a:pt x="11" y="136"/>
                      </a:lnTo>
                      <a:lnTo>
                        <a:pt x="2" y="129"/>
                      </a:lnTo>
                      <a:lnTo>
                        <a:pt x="0" y="116"/>
                      </a:lnTo>
                      <a:lnTo>
                        <a:pt x="0" y="24"/>
                      </a:lnTo>
                      <a:lnTo>
                        <a:pt x="4" y="12"/>
                      </a:lnTo>
                      <a:lnTo>
                        <a:pt x="11" y="4"/>
                      </a:lnTo>
                      <a:lnTo>
                        <a:pt x="24" y="0"/>
                      </a:lnTo>
                      <a:lnTo>
                        <a:pt x="107" y="0"/>
                      </a:lnTo>
                      <a:close/>
                    </a:path>
                  </a:pathLst>
                </a:custGeom>
                <a:solidFill>
                  <a:schemeClr val="tx1">
                    <a:lumMod val="75000"/>
                    <a:lumOff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54" name="Freeform 100"/>
                <p:cNvSpPr>
                  <a:spLocks/>
                </p:cNvSpPr>
                <p:nvPr/>
              </p:nvSpPr>
              <p:spPr bwMode="auto">
                <a:xfrm>
                  <a:off x="7613651" y="3095626"/>
                  <a:ext cx="207963" cy="169863"/>
                </a:xfrm>
                <a:custGeom>
                  <a:avLst/>
                  <a:gdLst>
                    <a:gd name="T0" fmla="*/ 112 w 131"/>
                    <a:gd name="T1" fmla="*/ 0 h 107"/>
                    <a:gd name="T2" fmla="*/ 117 w 131"/>
                    <a:gd name="T3" fmla="*/ 0 h 107"/>
                    <a:gd name="T4" fmla="*/ 122 w 131"/>
                    <a:gd name="T5" fmla="*/ 3 h 107"/>
                    <a:gd name="T6" fmla="*/ 126 w 131"/>
                    <a:gd name="T7" fmla="*/ 5 h 107"/>
                    <a:gd name="T8" fmla="*/ 128 w 131"/>
                    <a:gd name="T9" fmla="*/ 9 h 107"/>
                    <a:gd name="T10" fmla="*/ 130 w 131"/>
                    <a:gd name="T11" fmla="*/ 14 h 107"/>
                    <a:gd name="T12" fmla="*/ 131 w 131"/>
                    <a:gd name="T13" fmla="*/ 19 h 107"/>
                    <a:gd name="T14" fmla="*/ 131 w 131"/>
                    <a:gd name="T15" fmla="*/ 87 h 107"/>
                    <a:gd name="T16" fmla="*/ 130 w 131"/>
                    <a:gd name="T17" fmla="*/ 93 h 107"/>
                    <a:gd name="T18" fmla="*/ 127 w 131"/>
                    <a:gd name="T19" fmla="*/ 98 h 107"/>
                    <a:gd name="T20" fmla="*/ 123 w 131"/>
                    <a:gd name="T21" fmla="*/ 102 h 107"/>
                    <a:gd name="T22" fmla="*/ 117 w 131"/>
                    <a:gd name="T23" fmla="*/ 106 h 107"/>
                    <a:gd name="T24" fmla="*/ 112 w 131"/>
                    <a:gd name="T25" fmla="*/ 106 h 107"/>
                    <a:gd name="T26" fmla="*/ 19 w 131"/>
                    <a:gd name="T27" fmla="*/ 107 h 107"/>
                    <a:gd name="T28" fmla="*/ 14 w 131"/>
                    <a:gd name="T29" fmla="*/ 106 h 107"/>
                    <a:gd name="T30" fmla="*/ 10 w 131"/>
                    <a:gd name="T31" fmla="*/ 103 h 107"/>
                    <a:gd name="T32" fmla="*/ 6 w 131"/>
                    <a:gd name="T33" fmla="*/ 101 h 107"/>
                    <a:gd name="T34" fmla="*/ 2 w 131"/>
                    <a:gd name="T35" fmla="*/ 97 h 107"/>
                    <a:gd name="T36" fmla="*/ 1 w 131"/>
                    <a:gd name="T37" fmla="*/ 93 h 107"/>
                    <a:gd name="T38" fmla="*/ 0 w 131"/>
                    <a:gd name="T39" fmla="*/ 88 h 107"/>
                    <a:gd name="T40" fmla="*/ 1 w 131"/>
                    <a:gd name="T41" fmla="*/ 19 h 107"/>
                    <a:gd name="T42" fmla="*/ 1 w 131"/>
                    <a:gd name="T43" fmla="*/ 13 h 107"/>
                    <a:gd name="T44" fmla="*/ 5 w 131"/>
                    <a:gd name="T45" fmla="*/ 8 h 107"/>
                    <a:gd name="T46" fmla="*/ 9 w 131"/>
                    <a:gd name="T47" fmla="*/ 4 h 107"/>
                    <a:gd name="T48" fmla="*/ 14 w 131"/>
                    <a:gd name="T49" fmla="*/ 1 h 107"/>
                    <a:gd name="T50" fmla="*/ 20 w 131"/>
                    <a:gd name="T51" fmla="*/ 0 h 107"/>
                    <a:gd name="T52" fmla="*/ 112 w 131"/>
                    <a:gd name="T53"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1" h="107">
                      <a:moveTo>
                        <a:pt x="112" y="0"/>
                      </a:moveTo>
                      <a:lnTo>
                        <a:pt x="117" y="0"/>
                      </a:lnTo>
                      <a:lnTo>
                        <a:pt x="122" y="3"/>
                      </a:lnTo>
                      <a:lnTo>
                        <a:pt x="126" y="5"/>
                      </a:lnTo>
                      <a:lnTo>
                        <a:pt x="128" y="9"/>
                      </a:lnTo>
                      <a:lnTo>
                        <a:pt x="130" y="14"/>
                      </a:lnTo>
                      <a:lnTo>
                        <a:pt x="131" y="19"/>
                      </a:lnTo>
                      <a:lnTo>
                        <a:pt x="131" y="87"/>
                      </a:lnTo>
                      <a:lnTo>
                        <a:pt x="130" y="93"/>
                      </a:lnTo>
                      <a:lnTo>
                        <a:pt x="127" y="98"/>
                      </a:lnTo>
                      <a:lnTo>
                        <a:pt x="123" y="102"/>
                      </a:lnTo>
                      <a:lnTo>
                        <a:pt x="117" y="106"/>
                      </a:lnTo>
                      <a:lnTo>
                        <a:pt x="112" y="106"/>
                      </a:lnTo>
                      <a:lnTo>
                        <a:pt x="19" y="107"/>
                      </a:lnTo>
                      <a:lnTo>
                        <a:pt x="14" y="106"/>
                      </a:lnTo>
                      <a:lnTo>
                        <a:pt x="10" y="103"/>
                      </a:lnTo>
                      <a:lnTo>
                        <a:pt x="6" y="101"/>
                      </a:lnTo>
                      <a:lnTo>
                        <a:pt x="2" y="97"/>
                      </a:lnTo>
                      <a:lnTo>
                        <a:pt x="1" y="93"/>
                      </a:lnTo>
                      <a:lnTo>
                        <a:pt x="0" y="88"/>
                      </a:lnTo>
                      <a:lnTo>
                        <a:pt x="1" y="19"/>
                      </a:lnTo>
                      <a:lnTo>
                        <a:pt x="1" y="13"/>
                      </a:lnTo>
                      <a:lnTo>
                        <a:pt x="5" y="8"/>
                      </a:lnTo>
                      <a:lnTo>
                        <a:pt x="9" y="4"/>
                      </a:lnTo>
                      <a:lnTo>
                        <a:pt x="14" y="1"/>
                      </a:lnTo>
                      <a:lnTo>
                        <a:pt x="20" y="0"/>
                      </a:lnTo>
                      <a:lnTo>
                        <a:pt x="112" y="0"/>
                      </a:lnTo>
                      <a:close/>
                    </a:path>
                  </a:pathLst>
                </a:custGeom>
                <a:solidFill>
                  <a:schemeClr val="tx1">
                    <a:lumMod val="75000"/>
                    <a:lumOff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55" name="Freeform 101"/>
                <p:cNvSpPr>
                  <a:spLocks/>
                </p:cNvSpPr>
                <p:nvPr/>
              </p:nvSpPr>
              <p:spPr bwMode="auto">
                <a:xfrm>
                  <a:off x="7375526" y="3302001"/>
                  <a:ext cx="444500" cy="222250"/>
                </a:xfrm>
                <a:custGeom>
                  <a:avLst/>
                  <a:gdLst>
                    <a:gd name="T0" fmla="*/ 255 w 280"/>
                    <a:gd name="T1" fmla="*/ 0 h 140"/>
                    <a:gd name="T2" fmla="*/ 268 w 280"/>
                    <a:gd name="T3" fmla="*/ 4 h 140"/>
                    <a:gd name="T4" fmla="*/ 277 w 280"/>
                    <a:gd name="T5" fmla="*/ 13 h 140"/>
                    <a:gd name="T6" fmla="*/ 280 w 280"/>
                    <a:gd name="T7" fmla="*/ 25 h 140"/>
                    <a:gd name="T8" fmla="*/ 280 w 280"/>
                    <a:gd name="T9" fmla="*/ 114 h 140"/>
                    <a:gd name="T10" fmla="*/ 276 w 280"/>
                    <a:gd name="T11" fmla="*/ 127 h 140"/>
                    <a:gd name="T12" fmla="*/ 267 w 280"/>
                    <a:gd name="T13" fmla="*/ 136 h 140"/>
                    <a:gd name="T14" fmla="*/ 254 w 280"/>
                    <a:gd name="T15" fmla="*/ 139 h 140"/>
                    <a:gd name="T16" fmla="*/ 24 w 280"/>
                    <a:gd name="T17" fmla="*/ 140 h 140"/>
                    <a:gd name="T18" fmla="*/ 11 w 280"/>
                    <a:gd name="T19" fmla="*/ 136 h 140"/>
                    <a:gd name="T20" fmla="*/ 2 w 280"/>
                    <a:gd name="T21" fmla="*/ 127 h 140"/>
                    <a:gd name="T22" fmla="*/ 0 w 280"/>
                    <a:gd name="T23" fmla="*/ 114 h 140"/>
                    <a:gd name="T24" fmla="*/ 0 w 280"/>
                    <a:gd name="T25" fmla="*/ 25 h 140"/>
                    <a:gd name="T26" fmla="*/ 3 w 280"/>
                    <a:gd name="T27" fmla="*/ 13 h 140"/>
                    <a:gd name="T28" fmla="*/ 12 w 280"/>
                    <a:gd name="T29" fmla="*/ 4 h 140"/>
                    <a:gd name="T30" fmla="*/ 25 w 280"/>
                    <a:gd name="T31" fmla="*/ 1 h 140"/>
                    <a:gd name="T32" fmla="*/ 255 w 280"/>
                    <a:gd name="T33"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0" h="140">
                      <a:moveTo>
                        <a:pt x="255" y="0"/>
                      </a:moveTo>
                      <a:lnTo>
                        <a:pt x="268" y="4"/>
                      </a:lnTo>
                      <a:lnTo>
                        <a:pt x="277" y="13"/>
                      </a:lnTo>
                      <a:lnTo>
                        <a:pt x="280" y="25"/>
                      </a:lnTo>
                      <a:lnTo>
                        <a:pt x="280" y="114"/>
                      </a:lnTo>
                      <a:lnTo>
                        <a:pt x="276" y="127"/>
                      </a:lnTo>
                      <a:lnTo>
                        <a:pt x="267" y="136"/>
                      </a:lnTo>
                      <a:lnTo>
                        <a:pt x="254" y="139"/>
                      </a:lnTo>
                      <a:lnTo>
                        <a:pt x="24" y="140"/>
                      </a:lnTo>
                      <a:lnTo>
                        <a:pt x="11" y="136"/>
                      </a:lnTo>
                      <a:lnTo>
                        <a:pt x="2" y="127"/>
                      </a:lnTo>
                      <a:lnTo>
                        <a:pt x="0" y="114"/>
                      </a:lnTo>
                      <a:lnTo>
                        <a:pt x="0" y="25"/>
                      </a:lnTo>
                      <a:lnTo>
                        <a:pt x="3" y="13"/>
                      </a:lnTo>
                      <a:lnTo>
                        <a:pt x="12" y="4"/>
                      </a:lnTo>
                      <a:lnTo>
                        <a:pt x="25" y="1"/>
                      </a:lnTo>
                      <a:lnTo>
                        <a:pt x="255" y="0"/>
                      </a:lnTo>
                      <a:close/>
                    </a:path>
                  </a:pathLst>
                </a:custGeom>
                <a:solidFill>
                  <a:schemeClr val="tx1">
                    <a:lumMod val="75000"/>
                    <a:lumOff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56" name="Freeform 102"/>
                <p:cNvSpPr>
                  <a:spLocks/>
                </p:cNvSpPr>
                <p:nvPr/>
              </p:nvSpPr>
              <p:spPr bwMode="auto">
                <a:xfrm>
                  <a:off x="7540626" y="3560763"/>
                  <a:ext cx="279400" cy="222250"/>
                </a:xfrm>
                <a:custGeom>
                  <a:avLst/>
                  <a:gdLst>
                    <a:gd name="T0" fmla="*/ 150 w 176"/>
                    <a:gd name="T1" fmla="*/ 0 h 140"/>
                    <a:gd name="T2" fmla="*/ 163 w 176"/>
                    <a:gd name="T3" fmla="*/ 4 h 140"/>
                    <a:gd name="T4" fmla="*/ 172 w 176"/>
                    <a:gd name="T5" fmla="*/ 12 h 140"/>
                    <a:gd name="T6" fmla="*/ 176 w 176"/>
                    <a:gd name="T7" fmla="*/ 25 h 140"/>
                    <a:gd name="T8" fmla="*/ 174 w 176"/>
                    <a:gd name="T9" fmla="*/ 114 h 140"/>
                    <a:gd name="T10" fmla="*/ 172 w 176"/>
                    <a:gd name="T11" fmla="*/ 127 h 140"/>
                    <a:gd name="T12" fmla="*/ 163 w 176"/>
                    <a:gd name="T13" fmla="*/ 136 h 140"/>
                    <a:gd name="T14" fmla="*/ 150 w 176"/>
                    <a:gd name="T15" fmla="*/ 138 h 140"/>
                    <a:gd name="T16" fmla="*/ 25 w 176"/>
                    <a:gd name="T17" fmla="*/ 140 h 140"/>
                    <a:gd name="T18" fmla="*/ 13 w 176"/>
                    <a:gd name="T19" fmla="*/ 136 h 140"/>
                    <a:gd name="T20" fmla="*/ 4 w 176"/>
                    <a:gd name="T21" fmla="*/ 127 h 140"/>
                    <a:gd name="T22" fmla="*/ 0 w 176"/>
                    <a:gd name="T23" fmla="*/ 114 h 140"/>
                    <a:gd name="T24" fmla="*/ 1 w 176"/>
                    <a:gd name="T25" fmla="*/ 25 h 140"/>
                    <a:gd name="T26" fmla="*/ 4 w 176"/>
                    <a:gd name="T27" fmla="*/ 12 h 140"/>
                    <a:gd name="T28" fmla="*/ 13 w 176"/>
                    <a:gd name="T29" fmla="*/ 4 h 140"/>
                    <a:gd name="T30" fmla="*/ 25 w 176"/>
                    <a:gd name="T31" fmla="*/ 1 h 140"/>
                    <a:gd name="T32" fmla="*/ 150 w 176"/>
                    <a:gd name="T33"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6" h="140">
                      <a:moveTo>
                        <a:pt x="150" y="0"/>
                      </a:moveTo>
                      <a:lnTo>
                        <a:pt x="163" y="4"/>
                      </a:lnTo>
                      <a:lnTo>
                        <a:pt x="172" y="12"/>
                      </a:lnTo>
                      <a:lnTo>
                        <a:pt x="176" y="25"/>
                      </a:lnTo>
                      <a:lnTo>
                        <a:pt x="174" y="114"/>
                      </a:lnTo>
                      <a:lnTo>
                        <a:pt x="172" y="127"/>
                      </a:lnTo>
                      <a:lnTo>
                        <a:pt x="163" y="136"/>
                      </a:lnTo>
                      <a:lnTo>
                        <a:pt x="150" y="138"/>
                      </a:lnTo>
                      <a:lnTo>
                        <a:pt x="25" y="140"/>
                      </a:lnTo>
                      <a:lnTo>
                        <a:pt x="13" y="136"/>
                      </a:lnTo>
                      <a:lnTo>
                        <a:pt x="4" y="127"/>
                      </a:lnTo>
                      <a:lnTo>
                        <a:pt x="0" y="114"/>
                      </a:lnTo>
                      <a:lnTo>
                        <a:pt x="1" y="25"/>
                      </a:lnTo>
                      <a:lnTo>
                        <a:pt x="4" y="12"/>
                      </a:lnTo>
                      <a:lnTo>
                        <a:pt x="13" y="4"/>
                      </a:lnTo>
                      <a:lnTo>
                        <a:pt x="25" y="1"/>
                      </a:lnTo>
                      <a:lnTo>
                        <a:pt x="150" y="0"/>
                      </a:lnTo>
                      <a:close/>
                    </a:path>
                  </a:pathLst>
                </a:custGeom>
                <a:solidFill>
                  <a:schemeClr val="tx1">
                    <a:lumMod val="75000"/>
                    <a:lumOff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57" name="Freeform 103"/>
                <p:cNvSpPr>
                  <a:spLocks/>
                </p:cNvSpPr>
                <p:nvPr/>
              </p:nvSpPr>
              <p:spPr bwMode="auto">
                <a:xfrm>
                  <a:off x="7342188" y="3819526"/>
                  <a:ext cx="474663" cy="220663"/>
                </a:xfrm>
                <a:custGeom>
                  <a:avLst/>
                  <a:gdLst>
                    <a:gd name="T0" fmla="*/ 275 w 299"/>
                    <a:gd name="T1" fmla="*/ 0 h 139"/>
                    <a:gd name="T2" fmla="*/ 287 w 299"/>
                    <a:gd name="T3" fmla="*/ 3 h 139"/>
                    <a:gd name="T4" fmla="*/ 296 w 299"/>
                    <a:gd name="T5" fmla="*/ 12 h 139"/>
                    <a:gd name="T6" fmla="*/ 299 w 299"/>
                    <a:gd name="T7" fmla="*/ 25 h 139"/>
                    <a:gd name="T8" fmla="*/ 299 w 299"/>
                    <a:gd name="T9" fmla="*/ 114 h 139"/>
                    <a:gd name="T10" fmla="*/ 296 w 299"/>
                    <a:gd name="T11" fmla="*/ 127 h 139"/>
                    <a:gd name="T12" fmla="*/ 287 w 299"/>
                    <a:gd name="T13" fmla="*/ 136 h 139"/>
                    <a:gd name="T14" fmla="*/ 274 w 299"/>
                    <a:gd name="T15" fmla="*/ 139 h 139"/>
                    <a:gd name="T16" fmla="*/ 24 w 299"/>
                    <a:gd name="T17" fmla="*/ 139 h 139"/>
                    <a:gd name="T18" fmla="*/ 12 w 299"/>
                    <a:gd name="T19" fmla="*/ 136 h 139"/>
                    <a:gd name="T20" fmla="*/ 3 w 299"/>
                    <a:gd name="T21" fmla="*/ 127 h 139"/>
                    <a:gd name="T22" fmla="*/ 0 w 299"/>
                    <a:gd name="T23" fmla="*/ 115 h 139"/>
                    <a:gd name="T24" fmla="*/ 0 w 299"/>
                    <a:gd name="T25" fmla="*/ 25 h 139"/>
                    <a:gd name="T26" fmla="*/ 4 w 299"/>
                    <a:gd name="T27" fmla="*/ 12 h 139"/>
                    <a:gd name="T28" fmla="*/ 13 w 299"/>
                    <a:gd name="T29" fmla="*/ 3 h 139"/>
                    <a:gd name="T30" fmla="*/ 26 w 299"/>
                    <a:gd name="T31" fmla="*/ 1 h 139"/>
                    <a:gd name="T32" fmla="*/ 275 w 299"/>
                    <a:gd name="T3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9" h="139">
                      <a:moveTo>
                        <a:pt x="275" y="0"/>
                      </a:moveTo>
                      <a:lnTo>
                        <a:pt x="287" y="3"/>
                      </a:lnTo>
                      <a:lnTo>
                        <a:pt x="296" y="12"/>
                      </a:lnTo>
                      <a:lnTo>
                        <a:pt x="299" y="25"/>
                      </a:lnTo>
                      <a:lnTo>
                        <a:pt x="299" y="114"/>
                      </a:lnTo>
                      <a:lnTo>
                        <a:pt x="296" y="127"/>
                      </a:lnTo>
                      <a:lnTo>
                        <a:pt x="287" y="136"/>
                      </a:lnTo>
                      <a:lnTo>
                        <a:pt x="274" y="139"/>
                      </a:lnTo>
                      <a:lnTo>
                        <a:pt x="24" y="139"/>
                      </a:lnTo>
                      <a:lnTo>
                        <a:pt x="12" y="136"/>
                      </a:lnTo>
                      <a:lnTo>
                        <a:pt x="3" y="127"/>
                      </a:lnTo>
                      <a:lnTo>
                        <a:pt x="0" y="115"/>
                      </a:lnTo>
                      <a:lnTo>
                        <a:pt x="0" y="25"/>
                      </a:lnTo>
                      <a:lnTo>
                        <a:pt x="4" y="12"/>
                      </a:lnTo>
                      <a:lnTo>
                        <a:pt x="13" y="3"/>
                      </a:lnTo>
                      <a:lnTo>
                        <a:pt x="26" y="1"/>
                      </a:lnTo>
                      <a:lnTo>
                        <a:pt x="275" y="0"/>
                      </a:lnTo>
                      <a:close/>
                    </a:path>
                  </a:pathLst>
                </a:custGeom>
                <a:solidFill>
                  <a:schemeClr val="tx1">
                    <a:lumMod val="75000"/>
                    <a:lumOff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58" name="Freeform 104"/>
                <p:cNvSpPr>
                  <a:spLocks/>
                </p:cNvSpPr>
                <p:nvPr/>
              </p:nvSpPr>
              <p:spPr bwMode="auto">
                <a:xfrm>
                  <a:off x="7608888" y="4076701"/>
                  <a:ext cx="206375" cy="222250"/>
                </a:xfrm>
                <a:custGeom>
                  <a:avLst/>
                  <a:gdLst>
                    <a:gd name="T0" fmla="*/ 107 w 130"/>
                    <a:gd name="T1" fmla="*/ 0 h 140"/>
                    <a:gd name="T2" fmla="*/ 119 w 130"/>
                    <a:gd name="T3" fmla="*/ 4 h 140"/>
                    <a:gd name="T4" fmla="*/ 128 w 130"/>
                    <a:gd name="T5" fmla="*/ 12 h 140"/>
                    <a:gd name="T6" fmla="*/ 130 w 130"/>
                    <a:gd name="T7" fmla="*/ 25 h 140"/>
                    <a:gd name="T8" fmla="*/ 130 w 130"/>
                    <a:gd name="T9" fmla="*/ 116 h 140"/>
                    <a:gd name="T10" fmla="*/ 126 w 130"/>
                    <a:gd name="T11" fmla="*/ 129 h 140"/>
                    <a:gd name="T12" fmla="*/ 119 w 130"/>
                    <a:gd name="T13" fmla="*/ 136 h 140"/>
                    <a:gd name="T14" fmla="*/ 107 w 130"/>
                    <a:gd name="T15" fmla="*/ 140 h 140"/>
                    <a:gd name="T16" fmla="*/ 23 w 130"/>
                    <a:gd name="T17" fmla="*/ 140 h 140"/>
                    <a:gd name="T18" fmla="*/ 12 w 130"/>
                    <a:gd name="T19" fmla="*/ 136 h 140"/>
                    <a:gd name="T20" fmla="*/ 3 w 130"/>
                    <a:gd name="T21" fmla="*/ 129 h 140"/>
                    <a:gd name="T22" fmla="*/ 0 w 130"/>
                    <a:gd name="T23" fmla="*/ 117 h 140"/>
                    <a:gd name="T24" fmla="*/ 0 w 130"/>
                    <a:gd name="T25" fmla="*/ 25 h 140"/>
                    <a:gd name="T26" fmla="*/ 4 w 130"/>
                    <a:gd name="T27" fmla="*/ 13 h 140"/>
                    <a:gd name="T28" fmla="*/ 12 w 130"/>
                    <a:gd name="T29" fmla="*/ 4 h 140"/>
                    <a:gd name="T30" fmla="*/ 23 w 130"/>
                    <a:gd name="T31" fmla="*/ 2 h 140"/>
                    <a:gd name="T32" fmla="*/ 107 w 130"/>
                    <a:gd name="T33"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0" h="140">
                      <a:moveTo>
                        <a:pt x="107" y="0"/>
                      </a:moveTo>
                      <a:lnTo>
                        <a:pt x="119" y="4"/>
                      </a:lnTo>
                      <a:lnTo>
                        <a:pt x="128" y="12"/>
                      </a:lnTo>
                      <a:lnTo>
                        <a:pt x="130" y="25"/>
                      </a:lnTo>
                      <a:lnTo>
                        <a:pt x="130" y="116"/>
                      </a:lnTo>
                      <a:lnTo>
                        <a:pt x="126" y="129"/>
                      </a:lnTo>
                      <a:lnTo>
                        <a:pt x="119" y="136"/>
                      </a:lnTo>
                      <a:lnTo>
                        <a:pt x="107" y="140"/>
                      </a:lnTo>
                      <a:lnTo>
                        <a:pt x="23" y="140"/>
                      </a:lnTo>
                      <a:lnTo>
                        <a:pt x="12" y="136"/>
                      </a:lnTo>
                      <a:lnTo>
                        <a:pt x="3" y="129"/>
                      </a:lnTo>
                      <a:lnTo>
                        <a:pt x="0" y="117"/>
                      </a:lnTo>
                      <a:lnTo>
                        <a:pt x="0" y="25"/>
                      </a:lnTo>
                      <a:lnTo>
                        <a:pt x="4" y="13"/>
                      </a:lnTo>
                      <a:lnTo>
                        <a:pt x="12" y="4"/>
                      </a:lnTo>
                      <a:lnTo>
                        <a:pt x="23" y="2"/>
                      </a:lnTo>
                      <a:lnTo>
                        <a:pt x="107" y="0"/>
                      </a:lnTo>
                      <a:close/>
                    </a:path>
                  </a:pathLst>
                </a:custGeom>
                <a:solidFill>
                  <a:schemeClr val="tx1">
                    <a:lumMod val="75000"/>
                    <a:lumOff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59" name="Freeform 105"/>
                <p:cNvSpPr>
                  <a:spLocks/>
                </p:cNvSpPr>
                <p:nvPr/>
              </p:nvSpPr>
              <p:spPr bwMode="auto">
                <a:xfrm>
                  <a:off x="7607301" y="4337051"/>
                  <a:ext cx="207963" cy="220663"/>
                </a:xfrm>
                <a:custGeom>
                  <a:avLst/>
                  <a:gdLst>
                    <a:gd name="T0" fmla="*/ 108 w 131"/>
                    <a:gd name="T1" fmla="*/ 0 h 139"/>
                    <a:gd name="T2" fmla="*/ 120 w 131"/>
                    <a:gd name="T3" fmla="*/ 3 h 139"/>
                    <a:gd name="T4" fmla="*/ 127 w 131"/>
                    <a:gd name="T5" fmla="*/ 12 h 139"/>
                    <a:gd name="T6" fmla="*/ 131 w 131"/>
                    <a:gd name="T7" fmla="*/ 23 h 139"/>
                    <a:gd name="T8" fmla="*/ 130 w 131"/>
                    <a:gd name="T9" fmla="*/ 115 h 139"/>
                    <a:gd name="T10" fmla="*/ 127 w 131"/>
                    <a:gd name="T11" fmla="*/ 128 h 139"/>
                    <a:gd name="T12" fmla="*/ 118 w 131"/>
                    <a:gd name="T13" fmla="*/ 135 h 139"/>
                    <a:gd name="T14" fmla="*/ 107 w 131"/>
                    <a:gd name="T15" fmla="*/ 139 h 139"/>
                    <a:gd name="T16" fmla="*/ 23 w 131"/>
                    <a:gd name="T17" fmla="*/ 139 h 139"/>
                    <a:gd name="T18" fmla="*/ 11 w 131"/>
                    <a:gd name="T19" fmla="*/ 135 h 139"/>
                    <a:gd name="T20" fmla="*/ 2 w 131"/>
                    <a:gd name="T21" fmla="*/ 128 h 139"/>
                    <a:gd name="T22" fmla="*/ 0 w 131"/>
                    <a:gd name="T23" fmla="*/ 116 h 139"/>
                    <a:gd name="T24" fmla="*/ 0 w 131"/>
                    <a:gd name="T25" fmla="*/ 23 h 139"/>
                    <a:gd name="T26" fmla="*/ 4 w 131"/>
                    <a:gd name="T27" fmla="*/ 12 h 139"/>
                    <a:gd name="T28" fmla="*/ 13 w 131"/>
                    <a:gd name="T29" fmla="*/ 3 h 139"/>
                    <a:gd name="T30" fmla="*/ 24 w 131"/>
                    <a:gd name="T31" fmla="*/ 0 h 139"/>
                    <a:gd name="T32" fmla="*/ 108 w 131"/>
                    <a:gd name="T3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1" h="139">
                      <a:moveTo>
                        <a:pt x="108" y="0"/>
                      </a:moveTo>
                      <a:lnTo>
                        <a:pt x="120" y="3"/>
                      </a:lnTo>
                      <a:lnTo>
                        <a:pt x="127" y="12"/>
                      </a:lnTo>
                      <a:lnTo>
                        <a:pt x="131" y="23"/>
                      </a:lnTo>
                      <a:lnTo>
                        <a:pt x="130" y="115"/>
                      </a:lnTo>
                      <a:lnTo>
                        <a:pt x="127" y="128"/>
                      </a:lnTo>
                      <a:lnTo>
                        <a:pt x="118" y="135"/>
                      </a:lnTo>
                      <a:lnTo>
                        <a:pt x="107" y="139"/>
                      </a:lnTo>
                      <a:lnTo>
                        <a:pt x="23" y="139"/>
                      </a:lnTo>
                      <a:lnTo>
                        <a:pt x="11" y="135"/>
                      </a:lnTo>
                      <a:lnTo>
                        <a:pt x="2" y="128"/>
                      </a:lnTo>
                      <a:lnTo>
                        <a:pt x="0" y="116"/>
                      </a:lnTo>
                      <a:lnTo>
                        <a:pt x="0" y="23"/>
                      </a:lnTo>
                      <a:lnTo>
                        <a:pt x="4" y="12"/>
                      </a:lnTo>
                      <a:lnTo>
                        <a:pt x="13" y="3"/>
                      </a:lnTo>
                      <a:lnTo>
                        <a:pt x="24" y="0"/>
                      </a:lnTo>
                      <a:lnTo>
                        <a:pt x="108" y="0"/>
                      </a:lnTo>
                      <a:close/>
                    </a:path>
                  </a:pathLst>
                </a:custGeom>
                <a:solidFill>
                  <a:schemeClr val="tx1">
                    <a:lumMod val="75000"/>
                    <a:lumOff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60" name="Freeform 106"/>
                <p:cNvSpPr>
                  <a:spLocks/>
                </p:cNvSpPr>
                <p:nvPr/>
              </p:nvSpPr>
              <p:spPr bwMode="auto">
                <a:xfrm>
                  <a:off x="7375526" y="3095626"/>
                  <a:ext cx="187325" cy="169863"/>
                </a:xfrm>
                <a:custGeom>
                  <a:avLst/>
                  <a:gdLst>
                    <a:gd name="T0" fmla="*/ 99 w 118"/>
                    <a:gd name="T1" fmla="*/ 0 h 107"/>
                    <a:gd name="T2" fmla="*/ 105 w 118"/>
                    <a:gd name="T3" fmla="*/ 1 h 107"/>
                    <a:gd name="T4" fmla="*/ 110 w 118"/>
                    <a:gd name="T5" fmla="*/ 4 h 107"/>
                    <a:gd name="T6" fmla="*/ 114 w 118"/>
                    <a:gd name="T7" fmla="*/ 8 h 107"/>
                    <a:gd name="T8" fmla="*/ 117 w 118"/>
                    <a:gd name="T9" fmla="*/ 13 h 107"/>
                    <a:gd name="T10" fmla="*/ 118 w 118"/>
                    <a:gd name="T11" fmla="*/ 19 h 107"/>
                    <a:gd name="T12" fmla="*/ 118 w 118"/>
                    <a:gd name="T13" fmla="*/ 88 h 107"/>
                    <a:gd name="T14" fmla="*/ 117 w 118"/>
                    <a:gd name="T15" fmla="*/ 93 h 107"/>
                    <a:gd name="T16" fmla="*/ 114 w 118"/>
                    <a:gd name="T17" fmla="*/ 98 h 107"/>
                    <a:gd name="T18" fmla="*/ 110 w 118"/>
                    <a:gd name="T19" fmla="*/ 103 h 107"/>
                    <a:gd name="T20" fmla="*/ 105 w 118"/>
                    <a:gd name="T21" fmla="*/ 106 h 107"/>
                    <a:gd name="T22" fmla="*/ 99 w 118"/>
                    <a:gd name="T23" fmla="*/ 107 h 107"/>
                    <a:gd name="T24" fmla="*/ 19 w 118"/>
                    <a:gd name="T25" fmla="*/ 107 h 107"/>
                    <a:gd name="T26" fmla="*/ 12 w 118"/>
                    <a:gd name="T27" fmla="*/ 106 h 107"/>
                    <a:gd name="T28" fmla="*/ 7 w 118"/>
                    <a:gd name="T29" fmla="*/ 103 h 107"/>
                    <a:gd name="T30" fmla="*/ 3 w 118"/>
                    <a:gd name="T31" fmla="*/ 99 h 107"/>
                    <a:gd name="T32" fmla="*/ 1 w 118"/>
                    <a:gd name="T33" fmla="*/ 94 h 107"/>
                    <a:gd name="T34" fmla="*/ 0 w 118"/>
                    <a:gd name="T35" fmla="*/ 88 h 107"/>
                    <a:gd name="T36" fmla="*/ 1 w 118"/>
                    <a:gd name="T37" fmla="*/ 19 h 107"/>
                    <a:gd name="T38" fmla="*/ 1 w 118"/>
                    <a:gd name="T39" fmla="*/ 13 h 107"/>
                    <a:gd name="T40" fmla="*/ 5 w 118"/>
                    <a:gd name="T41" fmla="*/ 8 h 107"/>
                    <a:gd name="T42" fmla="*/ 8 w 118"/>
                    <a:gd name="T43" fmla="*/ 4 h 107"/>
                    <a:gd name="T44" fmla="*/ 14 w 118"/>
                    <a:gd name="T45" fmla="*/ 1 h 107"/>
                    <a:gd name="T46" fmla="*/ 20 w 118"/>
                    <a:gd name="T47" fmla="*/ 0 h 107"/>
                    <a:gd name="T48" fmla="*/ 99 w 118"/>
                    <a:gd name="T49"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8" h="107">
                      <a:moveTo>
                        <a:pt x="99" y="0"/>
                      </a:moveTo>
                      <a:lnTo>
                        <a:pt x="105" y="1"/>
                      </a:lnTo>
                      <a:lnTo>
                        <a:pt x="110" y="4"/>
                      </a:lnTo>
                      <a:lnTo>
                        <a:pt x="114" y="8"/>
                      </a:lnTo>
                      <a:lnTo>
                        <a:pt x="117" y="13"/>
                      </a:lnTo>
                      <a:lnTo>
                        <a:pt x="118" y="19"/>
                      </a:lnTo>
                      <a:lnTo>
                        <a:pt x="118" y="88"/>
                      </a:lnTo>
                      <a:lnTo>
                        <a:pt x="117" y="93"/>
                      </a:lnTo>
                      <a:lnTo>
                        <a:pt x="114" y="98"/>
                      </a:lnTo>
                      <a:lnTo>
                        <a:pt x="110" y="103"/>
                      </a:lnTo>
                      <a:lnTo>
                        <a:pt x="105" y="106"/>
                      </a:lnTo>
                      <a:lnTo>
                        <a:pt x="99" y="107"/>
                      </a:lnTo>
                      <a:lnTo>
                        <a:pt x="19" y="107"/>
                      </a:lnTo>
                      <a:lnTo>
                        <a:pt x="12" y="106"/>
                      </a:lnTo>
                      <a:lnTo>
                        <a:pt x="7" y="103"/>
                      </a:lnTo>
                      <a:lnTo>
                        <a:pt x="3" y="99"/>
                      </a:lnTo>
                      <a:lnTo>
                        <a:pt x="1" y="94"/>
                      </a:lnTo>
                      <a:lnTo>
                        <a:pt x="0" y="88"/>
                      </a:lnTo>
                      <a:lnTo>
                        <a:pt x="1" y="19"/>
                      </a:lnTo>
                      <a:lnTo>
                        <a:pt x="1" y="13"/>
                      </a:lnTo>
                      <a:lnTo>
                        <a:pt x="5" y="8"/>
                      </a:lnTo>
                      <a:lnTo>
                        <a:pt x="8" y="4"/>
                      </a:lnTo>
                      <a:lnTo>
                        <a:pt x="14" y="1"/>
                      </a:lnTo>
                      <a:lnTo>
                        <a:pt x="20" y="0"/>
                      </a:lnTo>
                      <a:lnTo>
                        <a:pt x="99" y="0"/>
                      </a:lnTo>
                      <a:close/>
                    </a:path>
                  </a:pathLst>
                </a:custGeom>
                <a:solidFill>
                  <a:schemeClr val="tx1">
                    <a:lumMod val="75000"/>
                    <a:lumOff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61" name="Freeform 107"/>
                <p:cNvSpPr>
                  <a:spLocks/>
                </p:cNvSpPr>
                <p:nvPr/>
              </p:nvSpPr>
              <p:spPr bwMode="auto">
                <a:xfrm>
                  <a:off x="7132638" y="3095626"/>
                  <a:ext cx="187325" cy="169863"/>
                </a:xfrm>
                <a:custGeom>
                  <a:avLst/>
                  <a:gdLst>
                    <a:gd name="T0" fmla="*/ 99 w 118"/>
                    <a:gd name="T1" fmla="*/ 0 h 107"/>
                    <a:gd name="T2" fmla="*/ 105 w 118"/>
                    <a:gd name="T3" fmla="*/ 1 h 107"/>
                    <a:gd name="T4" fmla="*/ 111 w 118"/>
                    <a:gd name="T5" fmla="*/ 4 h 107"/>
                    <a:gd name="T6" fmla="*/ 114 w 118"/>
                    <a:gd name="T7" fmla="*/ 8 h 107"/>
                    <a:gd name="T8" fmla="*/ 117 w 118"/>
                    <a:gd name="T9" fmla="*/ 14 h 107"/>
                    <a:gd name="T10" fmla="*/ 118 w 118"/>
                    <a:gd name="T11" fmla="*/ 19 h 107"/>
                    <a:gd name="T12" fmla="*/ 118 w 118"/>
                    <a:gd name="T13" fmla="*/ 88 h 107"/>
                    <a:gd name="T14" fmla="*/ 117 w 118"/>
                    <a:gd name="T15" fmla="*/ 94 h 107"/>
                    <a:gd name="T16" fmla="*/ 114 w 118"/>
                    <a:gd name="T17" fmla="*/ 99 h 107"/>
                    <a:gd name="T18" fmla="*/ 111 w 118"/>
                    <a:gd name="T19" fmla="*/ 103 h 107"/>
                    <a:gd name="T20" fmla="*/ 104 w 118"/>
                    <a:gd name="T21" fmla="*/ 106 h 107"/>
                    <a:gd name="T22" fmla="*/ 99 w 118"/>
                    <a:gd name="T23" fmla="*/ 107 h 107"/>
                    <a:gd name="T24" fmla="*/ 19 w 118"/>
                    <a:gd name="T25" fmla="*/ 107 h 107"/>
                    <a:gd name="T26" fmla="*/ 14 w 118"/>
                    <a:gd name="T27" fmla="*/ 106 h 107"/>
                    <a:gd name="T28" fmla="*/ 10 w 118"/>
                    <a:gd name="T29" fmla="*/ 104 h 107"/>
                    <a:gd name="T30" fmla="*/ 6 w 118"/>
                    <a:gd name="T31" fmla="*/ 102 h 107"/>
                    <a:gd name="T32" fmla="*/ 2 w 118"/>
                    <a:gd name="T33" fmla="*/ 98 h 107"/>
                    <a:gd name="T34" fmla="*/ 1 w 118"/>
                    <a:gd name="T35" fmla="*/ 93 h 107"/>
                    <a:gd name="T36" fmla="*/ 0 w 118"/>
                    <a:gd name="T37" fmla="*/ 88 h 107"/>
                    <a:gd name="T38" fmla="*/ 1 w 118"/>
                    <a:gd name="T39" fmla="*/ 19 h 107"/>
                    <a:gd name="T40" fmla="*/ 1 w 118"/>
                    <a:gd name="T41" fmla="*/ 14 h 107"/>
                    <a:gd name="T42" fmla="*/ 5 w 118"/>
                    <a:gd name="T43" fmla="*/ 9 h 107"/>
                    <a:gd name="T44" fmla="*/ 9 w 118"/>
                    <a:gd name="T45" fmla="*/ 4 h 107"/>
                    <a:gd name="T46" fmla="*/ 14 w 118"/>
                    <a:gd name="T47" fmla="*/ 1 h 107"/>
                    <a:gd name="T48" fmla="*/ 20 w 118"/>
                    <a:gd name="T49" fmla="*/ 0 h 107"/>
                    <a:gd name="T50" fmla="*/ 99 w 118"/>
                    <a:gd name="T51"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8" h="107">
                      <a:moveTo>
                        <a:pt x="99" y="0"/>
                      </a:moveTo>
                      <a:lnTo>
                        <a:pt x="105" y="1"/>
                      </a:lnTo>
                      <a:lnTo>
                        <a:pt x="111" y="4"/>
                      </a:lnTo>
                      <a:lnTo>
                        <a:pt x="114" y="8"/>
                      </a:lnTo>
                      <a:lnTo>
                        <a:pt x="117" y="14"/>
                      </a:lnTo>
                      <a:lnTo>
                        <a:pt x="118" y="19"/>
                      </a:lnTo>
                      <a:lnTo>
                        <a:pt x="118" y="88"/>
                      </a:lnTo>
                      <a:lnTo>
                        <a:pt x="117" y="94"/>
                      </a:lnTo>
                      <a:lnTo>
                        <a:pt x="114" y="99"/>
                      </a:lnTo>
                      <a:lnTo>
                        <a:pt x="111" y="103"/>
                      </a:lnTo>
                      <a:lnTo>
                        <a:pt x="104" y="106"/>
                      </a:lnTo>
                      <a:lnTo>
                        <a:pt x="99" y="107"/>
                      </a:lnTo>
                      <a:lnTo>
                        <a:pt x="19" y="107"/>
                      </a:lnTo>
                      <a:lnTo>
                        <a:pt x="14" y="106"/>
                      </a:lnTo>
                      <a:lnTo>
                        <a:pt x="10" y="104"/>
                      </a:lnTo>
                      <a:lnTo>
                        <a:pt x="6" y="102"/>
                      </a:lnTo>
                      <a:lnTo>
                        <a:pt x="2" y="98"/>
                      </a:lnTo>
                      <a:lnTo>
                        <a:pt x="1" y="93"/>
                      </a:lnTo>
                      <a:lnTo>
                        <a:pt x="0" y="88"/>
                      </a:lnTo>
                      <a:lnTo>
                        <a:pt x="1" y="19"/>
                      </a:lnTo>
                      <a:lnTo>
                        <a:pt x="1" y="14"/>
                      </a:lnTo>
                      <a:lnTo>
                        <a:pt x="5" y="9"/>
                      </a:lnTo>
                      <a:lnTo>
                        <a:pt x="9" y="4"/>
                      </a:lnTo>
                      <a:lnTo>
                        <a:pt x="14" y="1"/>
                      </a:lnTo>
                      <a:lnTo>
                        <a:pt x="20" y="0"/>
                      </a:lnTo>
                      <a:lnTo>
                        <a:pt x="99" y="0"/>
                      </a:lnTo>
                      <a:close/>
                    </a:path>
                  </a:pathLst>
                </a:custGeom>
                <a:solidFill>
                  <a:schemeClr val="tx1">
                    <a:lumMod val="75000"/>
                    <a:lumOff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62" name="Freeform 108"/>
                <p:cNvSpPr>
                  <a:spLocks/>
                </p:cNvSpPr>
                <p:nvPr/>
              </p:nvSpPr>
              <p:spPr bwMode="auto">
                <a:xfrm>
                  <a:off x="6889751" y="3097213"/>
                  <a:ext cx="187325" cy="168275"/>
                </a:xfrm>
                <a:custGeom>
                  <a:avLst/>
                  <a:gdLst>
                    <a:gd name="T0" fmla="*/ 99 w 118"/>
                    <a:gd name="T1" fmla="*/ 0 h 106"/>
                    <a:gd name="T2" fmla="*/ 106 w 118"/>
                    <a:gd name="T3" fmla="*/ 0 h 106"/>
                    <a:gd name="T4" fmla="*/ 111 w 118"/>
                    <a:gd name="T5" fmla="*/ 3 h 106"/>
                    <a:gd name="T6" fmla="*/ 115 w 118"/>
                    <a:gd name="T7" fmla="*/ 8 h 106"/>
                    <a:gd name="T8" fmla="*/ 117 w 118"/>
                    <a:gd name="T9" fmla="*/ 13 h 106"/>
                    <a:gd name="T10" fmla="*/ 118 w 118"/>
                    <a:gd name="T11" fmla="*/ 18 h 106"/>
                    <a:gd name="T12" fmla="*/ 118 w 118"/>
                    <a:gd name="T13" fmla="*/ 87 h 106"/>
                    <a:gd name="T14" fmla="*/ 117 w 118"/>
                    <a:gd name="T15" fmla="*/ 93 h 106"/>
                    <a:gd name="T16" fmla="*/ 115 w 118"/>
                    <a:gd name="T17" fmla="*/ 98 h 106"/>
                    <a:gd name="T18" fmla="*/ 111 w 118"/>
                    <a:gd name="T19" fmla="*/ 102 h 106"/>
                    <a:gd name="T20" fmla="*/ 104 w 118"/>
                    <a:gd name="T21" fmla="*/ 105 h 106"/>
                    <a:gd name="T22" fmla="*/ 99 w 118"/>
                    <a:gd name="T23" fmla="*/ 106 h 106"/>
                    <a:gd name="T24" fmla="*/ 19 w 118"/>
                    <a:gd name="T25" fmla="*/ 106 h 106"/>
                    <a:gd name="T26" fmla="*/ 13 w 118"/>
                    <a:gd name="T27" fmla="*/ 106 h 106"/>
                    <a:gd name="T28" fmla="*/ 8 w 118"/>
                    <a:gd name="T29" fmla="*/ 102 h 106"/>
                    <a:gd name="T30" fmla="*/ 4 w 118"/>
                    <a:gd name="T31" fmla="*/ 98 h 106"/>
                    <a:gd name="T32" fmla="*/ 1 w 118"/>
                    <a:gd name="T33" fmla="*/ 93 h 106"/>
                    <a:gd name="T34" fmla="*/ 0 w 118"/>
                    <a:gd name="T35" fmla="*/ 87 h 106"/>
                    <a:gd name="T36" fmla="*/ 1 w 118"/>
                    <a:gd name="T37" fmla="*/ 19 h 106"/>
                    <a:gd name="T38" fmla="*/ 1 w 118"/>
                    <a:gd name="T39" fmla="*/ 13 h 106"/>
                    <a:gd name="T40" fmla="*/ 5 w 118"/>
                    <a:gd name="T41" fmla="*/ 8 h 106"/>
                    <a:gd name="T42" fmla="*/ 9 w 118"/>
                    <a:gd name="T43" fmla="*/ 4 h 106"/>
                    <a:gd name="T44" fmla="*/ 14 w 118"/>
                    <a:gd name="T45" fmla="*/ 0 h 106"/>
                    <a:gd name="T46" fmla="*/ 20 w 118"/>
                    <a:gd name="T47" fmla="*/ 0 h 106"/>
                    <a:gd name="T48" fmla="*/ 99 w 118"/>
                    <a:gd name="T4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8" h="106">
                      <a:moveTo>
                        <a:pt x="99" y="0"/>
                      </a:moveTo>
                      <a:lnTo>
                        <a:pt x="106" y="0"/>
                      </a:lnTo>
                      <a:lnTo>
                        <a:pt x="111" y="3"/>
                      </a:lnTo>
                      <a:lnTo>
                        <a:pt x="115" y="8"/>
                      </a:lnTo>
                      <a:lnTo>
                        <a:pt x="117" y="13"/>
                      </a:lnTo>
                      <a:lnTo>
                        <a:pt x="118" y="18"/>
                      </a:lnTo>
                      <a:lnTo>
                        <a:pt x="118" y="87"/>
                      </a:lnTo>
                      <a:lnTo>
                        <a:pt x="117" y="93"/>
                      </a:lnTo>
                      <a:lnTo>
                        <a:pt x="115" y="98"/>
                      </a:lnTo>
                      <a:lnTo>
                        <a:pt x="111" y="102"/>
                      </a:lnTo>
                      <a:lnTo>
                        <a:pt x="104" y="105"/>
                      </a:lnTo>
                      <a:lnTo>
                        <a:pt x="99" y="106"/>
                      </a:lnTo>
                      <a:lnTo>
                        <a:pt x="19" y="106"/>
                      </a:lnTo>
                      <a:lnTo>
                        <a:pt x="13" y="106"/>
                      </a:lnTo>
                      <a:lnTo>
                        <a:pt x="8" y="102"/>
                      </a:lnTo>
                      <a:lnTo>
                        <a:pt x="4" y="98"/>
                      </a:lnTo>
                      <a:lnTo>
                        <a:pt x="1" y="93"/>
                      </a:lnTo>
                      <a:lnTo>
                        <a:pt x="0" y="87"/>
                      </a:lnTo>
                      <a:lnTo>
                        <a:pt x="1" y="19"/>
                      </a:lnTo>
                      <a:lnTo>
                        <a:pt x="1" y="13"/>
                      </a:lnTo>
                      <a:lnTo>
                        <a:pt x="5" y="8"/>
                      </a:lnTo>
                      <a:lnTo>
                        <a:pt x="9" y="4"/>
                      </a:lnTo>
                      <a:lnTo>
                        <a:pt x="14" y="0"/>
                      </a:lnTo>
                      <a:lnTo>
                        <a:pt x="20" y="0"/>
                      </a:lnTo>
                      <a:lnTo>
                        <a:pt x="99" y="0"/>
                      </a:lnTo>
                      <a:close/>
                    </a:path>
                  </a:pathLst>
                </a:custGeom>
                <a:solidFill>
                  <a:schemeClr val="tx1">
                    <a:lumMod val="75000"/>
                    <a:lumOff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63" name="Freeform 109"/>
                <p:cNvSpPr>
                  <a:spLocks/>
                </p:cNvSpPr>
                <p:nvPr/>
              </p:nvSpPr>
              <p:spPr bwMode="auto">
                <a:xfrm>
                  <a:off x="6646863" y="3097213"/>
                  <a:ext cx="188913" cy="169863"/>
                </a:xfrm>
                <a:custGeom>
                  <a:avLst/>
                  <a:gdLst>
                    <a:gd name="T0" fmla="*/ 99 w 119"/>
                    <a:gd name="T1" fmla="*/ 0 h 107"/>
                    <a:gd name="T2" fmla="*/ 105 w 119"/>
                    <a:gd name="T3" fmla="*/ 0 h 107"/>
                    <a:gd name="T4" fmla="*/ 110 w 119"/>
                    <a:gd name="T5" fmla="*/ 3 h 107"/>
                    <a:gd name="T6" fmla="*/ 114 w 119"/>
                    <a:gd name="T7" fmla="*/ 5 h 107"/>
                    <a:gd name="T8" fmla="*/ 116 w 119"/>
                    <a:gd name="T9" fmla="*/ 9 h 107"/>
                    <a:gd name="T10" fmla="*/ 119 w 119"/>
                    <a:gd name="T11" fmla="*/ 14 h 107"/>
                    <a:gd name="T12" fmla="*/ 119 w 119"/>
                    <a:gd name="T13" fmla="*/ 19 h 107"/>
                    <a:gd name="T14" fmla="*/ 119 w 119"/>
                    <a:gd name="T15" fmla="*/ 87 h 107"/>
                    <a:gd name="T16" fmla="*/ 117 w 119"/>
                    <a:gd name="T17" fmla="*/ 93 h 107"/>
                    <a:gd name="T18" fmla="*/ 115 w 119"/>
                    <a:gd name="T19" fmla="*/ 98 h 107"/>
                    <a:gd name="T20" fmla="*/ 111 w 119"/>
                    <a:gd name="T21" fmla="*/ 102 h 107"/>
                    <a:gd name="T22" fmla="*/ 105 w 119"/>
                    <a:gd name="T23" fmla="*/ 106 h 107"/>
                    <a:gd name="T24" fmla="*/ 99 w 119"/>
                    <a:gd name="T25" fmla="*/ 106 h 107"/>
                    <a:gd name="T26" fmla="*/ 19 w 119"/>
                    <a:gd name="T27" fmla="*/ 107 h 107"/>
                    <a:gd name="T28" fmla="*/ 13 w 119"/>
                    <a:gd name="T29" fmla="*/ 106 h 107"/>
                    <a:gd name="T30" fmla="*/ 8 w 119"/>
                    <a:gd name="T31" fmla="*/ 103 h 107"/>
                    <a:gd name="T32" fmla="*/ 4 w 119"/>
                    <a:gd name="T33" fmla="*/ 98 h 107"/>
                    <a:gd name="T34" fmla="*/ 1 w 119"/>
                    <a:gd name="T35" fmla="*/ 93 h 107"/>
                    <a:gd name="T36" fmla="*/ 0 w 119"/>
                    <a:gd name="T37" fmla="*/ 88 h 107"/>
                    <a:gd name="T38" fmla="*/ 1 w 119"/>
                    <a:gd name="T39" fmla="*/ 19 h 107"/>
                    <a:gd name="T40" fmla="*/ 1 w 119"/>
                    <a:gd name="T41" fmla="*/ 13 h 107"/>
                    <a:gd name="T42" fmla="*/ 4 w 119"/>
                    <a:gd name="T43" fmla="*/ 8 h 107"/>
                    <a:gd name="T44" fmla="*/ 9 w 119"/>
                    <a:gd name="T45" fmla="*/ 4 h 107"/>
                    <a:gd name="T46" fmla="*/ 14 w 119"/>
                    <a:gd name="T47" fmla="*/ 2 h 107"/>
                    <a:gd name="T48" fmla="*/ 21 w 119"/>
                    <a:gd name="T49" fmla="*/ 0 h 107"/>
                    <a:gd name="T50" fmla="*/ 99 w 119"/>
                    <a:gd name="T51"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9" h="107">
                      <a:moveTo>
                        <a:pt x="99" y="0"/>
                      </a:moveTo>
                      <a:lnTo>
                        <a:pt x="105" y="0"/>
                      </a:lnTo>
                      <a:lnTo>
                        <a:pt x="110" y="3"/>
                      </a:lnTo>
                      <a:lnTo>
                        <a:pt x="114" y="5"/>
                      </a:lnTo>
                      <a:lnTo>
                        <a:pt x="116" y="9"/>
                      </a:lnTo>
                      <a:lnTo>
                        <a:pt x="119" y="14"/>
                      </a:lnTo>
                      <a:lnTo>
                        <a:pt x="119" y="19"/>
                      </a:lnTo>
                      <a:lnTo>
                        <a:pt x="119" y="87"/>
                      </a:lnTo>
                      <a:lnTo>
                        <a:pt x="117" y="93"/>
                      </a:lnTo>
                      <a:lnTo>
                        <a:pt x="115" y="98"/>
                      </a:lnTo>
                      <a:lnTo>
                        <a:pt x="111" y="102"/>
                      </a:lnTo>
                      <a:lnTo>
                        <a:pt x="105" y="106"/>
                      </a:lnTo>
                      <a:lnTo>
                        <a:pt x="99" y="106"/>
                      </a:lnTo>
                      <a:lnTo>
                        <a:pt x="19" y="107"/>
                      </a:lnTo>
                      <a:lnTo>
                        <a:pt x="13" y="106"/>
                      </a:lnTo>
                      <a:lnTo>
                        <a:pt x="8" y="103"/>
                      </a:lnTo>
                      <a:lnTo>
                        <a:pt x="4" y="98"/>
                      </a:lnTo>
                      <a:lnTo>
                        <a:pt x="1" y="93"/>
                      </a:lnTo>
                      <a:lnTo>
                        <a:pt x="0" y="88"/>
                      </a:lnTo>
                      <a:lnTo>
                        <a:pt x="1" y="19"/>
                      </a:lnTo>
                      <a:lnTo>
                        <a:pt x="1" y="13"/>
                      </a:lnTo>
                      <a:lnTo>
                        <a:pt x="4" y="8"/>
                      </a:lnTo>
                      <a:lnTo>
                        <a:pt x="9" y="4"/>
                      </a:lnTo>
                      <a:lnTo>
                        <a:pt x="14" y="2"/>
                      </a:lnTo>
                      <a:lnTo>
                        <a:pt x="21" y="0"/>
                      </a:lnTo>
                      <a:lnTo>
                        <a:pt x="99" y="0"/>
                      </a:lnTo>
                      <a:close/>
                    </a:path>
                  </a:pathLst>
                </a:custGeom>
                <a:solidFill>
                  <a:schemeClr val="tx1">
                    <a:lumMod val="75000"/>
                    <a:lumOff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64" name="Freeform 110"/>
                <p:cNvSpPr>
                  <a:spLocks/>
                </p:cNvSpPr>
                <p:nvPr/>
              </p:nvSpPr>
              <p:spPr bwMode="auto">
                <a:xfrm>
                  <a:off x="6403976" y="3097213"/>
                  <a:ext cx="188913" cy="169863"/>
                </a:xfrm>
                <a:custGeom>
                  <a:avLst/>
                  <a:gdLst>
                    <a:gd name="T0" fmla="*/ 100 w 119"/>
                    <a:gd name="T1" fmla="*/ 0 h 107"/>
                    <a:gd name="T2" fmla="*/ 105 w 119"/>
                    <a:gd name="T3" fmla="*/ 2 h 107"/>
                    <a:gd name="T4" fmla="*/ 110 w 119"/>
                    <a:gd name="T5" fmla="*/ 3 h 107"/>
                    <a:gd name="T6" fmla="*/ 114 w 119"/>
                    <a:gd name="T7" fmla="*/ 5 h 107"/>
                    <a:gd name="T8" fmla="*/ 116 w 119"/>
                    <a:gd name="T9" fmla="*/ 9 h 107"/>
                    <a:gd name="T10" fmla="*/ 118 w 119"/>
                    <a:gd name="T11" fmla="*/ 14 h 107"/>
                    <a:gd name="T12" fmla="*/ 119 w 119"/>
                    <a:gd name="T13" fmla="*/ 19 h 107"/>
                    <a:gd name="T14" fmla="*/ 119 w 119"/>
                    <a:gd name="T15" fmla="*/ 88 h 107"/>
                    <a:gd name="T16" fmla="*/ 118 w 119"/>
                    <a:gd name="T17" fmla="*/ 93 h 107"/>
                    <a:gd name="T18" fmla="*/ 115 w 119"/>
                    <a:gd name="T19" fmla="*/ 98 h 107"/>
                    <a:gd name="T20" fmla="*/ 111 w 119"/>
                    <a:gd name="T21" fmla="*/ 103 h 107"/>
                    <a:gd name="T22" fmla="*/ 105 w 119"/>
                    <a:gd name="T23" fmla="*/ 106 h 107"/>
                    <a:gd name="T24" fmla="*/ 100 w 119"/>
                    <a:gd name="T25" fmla="*/ 107 h 107"/>
                    <a:gd name="T26" fmla="*/ 20 w 119"/>
                    <a:gd name="T27" fmla="*/ 107 h 107"/>
                    <a:gd name="T28" fmla="*/ 13 w 119"/>
                    <a:gd name="T29" fmla="*/ 106 h 107"/>
                    <a:gd name="T30" fmla="*/ 8 w 119"/>
                    <a:gd name="T31" fmla="*/ 103 h 107"/>
                    <a:gd name="T32" fmla="*/ 4 w 119"/>
                    <a:gd name="T33" fmla="*/ 100 h 107"/>
                    <a:gd name="T34" fmla="*/ 2 w 119"/>
                    <a:gd name="T35" fmla="*/ 95 h 107"/>
                    <a:gd name="T36" fmla="*/ 0 w 119"/>
                    <a:gd name="T37" fmla="*/ 88 h 107"/>
                    <a:gd name="T38" fmla="*/ 0 w 119"/>
                    <a:gd name="T39" fmla="*/ 19 h 107"/>
                    <a:gd name="T40" fmla="*/ 2 w 119"/>
                    <a:gd name="T41" fmla="*/ 13 h 107"/>
                    <a:gd name="T42" fmla="*/ 4 w 119"/>
                    <a:gd name="T43" fmla="*/ 8 h 107"/>
                    <a:gd name="T44" fmla="*/ 9 w 119"/>
                    <a:gd name="T45" fmla="*/ 4 h 107"/>
                    <a:gd name="T46" fmla="*/ 14 w 119"/>
                    <a:gd name="T47" fmla="*/ 2 h 107"/>
                    <a:gd name="T48" fmla="*/ 21 w 119"/>
                    <a:gd name="T49" fmla="*/ 0 h 107"/>
                    <a:gd name="T50" fmla="*/ 100 w 119"/>
                    <a:gd name="T51"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9" h="107">
                      <a:moveTo>
                        <a:pt x="100" y="0"/>
                      </a:moveTo>
                      <a:lnTo>
                        <a:pt x="105" y="2"/>
                      </a:lnTo>
                      <a:lnTo>
                        <a:pt x="110" y="3"/>
                      </a:lnTo>
                      <a:lnTo>
                        <a:pt x="114" y="5"/>
                      </a:lnTo>
                      <a:lnTo>
                        <a:pt x="116" y="9"/>
                      </a:lnTo>
                      <a:lnTo>
                        <a:pt x="118" y="14"/>
                      </a:lnTo>
                      <a:lnTo>
                        <a:pt x="119" y="19"/>
                      </a:lnTo>
                      <a:lnTo>
                        <a:pt x="119" y="88"/>
                      </a:lnTo>
                      <a:lnTo>
                        <a:pt x="118" y="93"/>
                      </a:lnTo>
                      <a:lnTo>
                        <a:pt x="115" y="98"/>
                      </a:lnTo>
                      <a:lnTo>
                        <a:pt x="111" y="103"/>
                      </a:lnTo>
                      <a:lnTo>
                        <a:pt x="105" y="106"/>
                      </a:lnTo>
                      <a:lnTo>
                        <a:pt x="100" y="107"/>
                      </a:lnTo>
                      <a:lnTo>
                        <a:pt x="20" y="107"/>
                      </a:lnTo>
                      <a:lnTo>
                        <a:pt x="13" y="106"/>
                      </a:lnTo>
                      <a:lnTo>
                        <a:pt x="8" y="103"/>
                      </a:lnTo>
                      <a:lnTo>
                        <a:pt x="4" y="100"/>
                      </a:lnTo>
                      <a:lnTo>
                        <a:pt x="2" y="95"/>
                      </a:lnTo>
                      <a:lnTo>
                        <a:pt x="0" y="88"/>
                      </a:lnTo>
                      <a:lnTo>
                        <a:pt x="0" y="19"/>
                      </a:lnTo>
                      <a:lnTo>
                        <a:pt x="2" y="13"/>
                      </a:lnTo>
                      <a:lnTo>
                        <a:pt x="4" y="8"/>
                      </a:lnTo>
                      <a:lnTo>
                        <a:pt x="9" y="4"/>
                      </a:lnTo>
                      <a:lnTo>
                        <a:pt x="14" y="2"/>
                      </a:lnTo>
                      <a:lnTo>
                        <a:pt x="21" y="0"/>
                      </a:lnTo>
                      <a:lnTo>
                        <a:pt x="100" y="0"/>
                      </a:lnTo>
                      <a:close/>
                    </a:path>
                  </a:pathLst>
                </a:custGeom>
                <a:solidFill>
                  <a:schemeClr val="tx1">
                    <a:lumMod val="75000"/>
                    <a:lumOff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65" name="Freeform 111"/>
                <p:cNvSpPr>
                  <a:spLocks/>
                </p:cNvSpPr>
                <p:nvPr/>
              </p:nvSpPr>
              <p:spPr bwMode="auto">
                <a:xfrm>
                  <a:off x="6162676" y="3097213"/>
                  <a:ext cx="187325" cy="169863"/>
                </a:xfrm>
                <a:custGeom>
                  <a:avLst/>
                  <a:gdLst>
                    <a:gd name="T0" fmla="*/ 99 w 118"/>
                    <a:gd name="T1" fmla="*/ 0 h 107"/>
                    <a:gd name="T2" fmla="*/ 105 w 118"/>
                    <a:gd name="T3" fmla="*/ 2 h 107"/>
                    <a:gd name="T4" fmla="*/ 110 w 118"/>
                    <a:gd name="T5" fmla="*/ 4 h 107"/>
                    <a:gd name="T6" fmla="*/ 114 w 118"/>
                    <a:gd name="T7" fmla="*/ 8 h 107"/>
                    <a:gd name="T8" fmla="*/ 117 w 118"/>
                    <a:gd name="T9" fmla="*/ 14 h 107"/>
                    <a:gd name="T10" fmla="*/ 118 w 118"/>
                    <a:gd name="T11" fmla="*/ 19 h 107"/>
                    <a:gd name="T12" fmla="*/ 118 w 118"/>
                    <a:gd name="T13" fmla="*/ 88 h 107"/>
                    <a:gd name="T14" fmla="*/ 117 w 118"/>
                    <a:gd name="T15" fmla="*/ 95 h 107"/>
                    <a:gd name="T16" fmla="*/ 114 w 118"/>
                    <a:gd name="T17" fmla="*/ 100 h 107"/>
                    <a:gd name="T18" fmla="*/ 109 w 118"/>
                    <a:gd name="T19" fmla="*/ 103 h 107"/>
                    <a:gd name="T20" fmla="*/ 104 w 118"/>
                    <a:gd name="T21" fmla="*/ 106 h 107"/>
                    <a:gd name="T22" fmla="*/ 99 w 118"/>
                    <a:gd name="T23" fmla="*/ 107 h 107"/>
                    <a:gd name="T24" fmla="*/ 19 w 118"/>
                    <a:gd name="T25" fmla="*/ 107 h 107"/>
                    <a:gd name="T26" fmla="*/ 12 w 118"/>
                    <a:gd name="T27" fmla="*/ 106 h 107"/>
                    <a:gd name="T28" fmla="*/ 7 w 118"/>
                    <a:gd name="T29" fmla="*/ 103 h 107"/>
                    <a:gd name="T30" fmla="*/ 3 w 118"/>
                    <a:gd name="T31" fmla="*/ 100 h 107"/>
                    <a:gd name="T32" fmla="*/ 1 w 118"/>
                    <a:gd name="T33" fmla="*/ 95 h 107"/>
                    <a:gd name="T34" fmla="*/ 0 w 118"/>
                    <a:gd name="T35" fmla="*/ 88 h 107"/>
                    <a:gd name="T36" fmla="*/ 0 w 118"/>
                    <a:gd name="T37" fmla="*/ 19 h 107"/>
                    <a:gd name="T38" fmla="*/ 1 w 118"/>
                    <a:gd name="T39" fmla="*/ 14 h 107"/>
                    <a:gd name="T40" fmla="*/ 3 w 118"/>
                    <a:gd name="T41" fmla="*/ 9 h 107"/>
                    <a:gd name="T42" fmla="*/ 9 w 118"/>
                    <a:gd name="T43" fmla="*/ 4 h 107"/>
                    <a:gd name="T44" fmla="*/ 14 w 118"/>
                    <a:gd name="T45" fmla="*/ 2 h 107"/>
                    <a:gd name="T46" fmla="*/ 20 w 118"/>
                    <a:gd name="T47" fmla="*/ 0 h 107"/>
                    <a:gd name="T48" fmla="*/ 99 w 118"/>
                    <a:gd name="T49"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8" h="107">
                      <a:moveTo>
                        <a:pt x="99" y="0"/>
                      </a:moveTo>
                      <a:lnTo>
                        <a:pt x="105" y="2"/>
                      </a:lnTo>
                      <a:lnTo>
                        <a:pt x="110" y="4"/>
                      </a:lnTo>
                      <a:lnTo>
                        <a:pt x="114" y="8"/>
                      </a:lnTo>
                      <a:lnTo>
                        <a:pt x="117" y="14"/>
                      </a:lnTo>
                      <a:lnTo>
                        <a:pt x="118" y="19"/>
                      </a:lnTo>
                      <a:lnTo>
                        <a:pt x="118" y="88"/>
                      </a:lnTo>
                      <a:lnTo>
                        <a:pt x="117" y="95"/>
                      </a:lnTo>
                      <a:lnTo>
                        <a:pt x="114" y="100"/>
                      </a:lnTo>
                      <a:lnTo>
                        <a:pt x="109" y="103"/>
                      </a:lnTo>
                      <a:lnTo>
                        <a:pt x="104" y="106"/>
                      </a:lnTo>
                      <a:lnTo>
                        <a:pt x="99" y="107"/>
                      </a:lnTo>
                      <a:lnTo>
                        <a:pt x="19" y="107"/>
                      </a:lnTo>
                      <a:lnTo>
                        <a:pt x="12" y="106"/>
                      </a:lnTo>
                      <a:lnTo>
                        <a:pt x="7" y="103"/>
                      </a:lnTo>
                      <a:lnTo>
                        <a:pt x="3" y="100"/>
                      </a:lnTo>
                      <a:lnTo>
                        <a:pt x="1" y="95"/>
                      </a:lnTo>
                      <a:lnTo>
                        <a:pt x="0" y="88"/>
                      </a:lnTo>
                      <a:lnTo>
                        <a:pt x="0" y="19"/>
                      </a:lnTo>
                      <a:lnTo>
                        <a:pt x="1" y="14"/>
                      </a:lnTo>
                      <a:lnTo>
                        <a:pt x="3" y="9"/>
                      </a:lnTo>
                      <a:lnTo>
                        <a:pt x="9" y="4"/>
                      </a:lnTo>
                      <a:lnTo>
                        <a:pt x="14" y="2"/>
                      </a:lnTo>
                      <a:lnTo>
                        <a:pt x="20" y="0"/>
                      </a:lnTo>
                      <a:lnTo>
                        <a:pt x="99" y="0"/>
                      </a:lnTo>
                      <a:close/>
                    </a:path>
                  </a:pathLst>
                </a:custGeom>
                <a:solidFill>
                  <a:schemeClr val="tx1">
                    <a:lumMod val="75000"/>
                    <a:lumOff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66" name="Freeform 112"/>
                <p:cNvSpPr>
                  <a:spLocks/>
                </p:cNvSpPr>
                <p:nvPr/>
              </p:nvSpPr>
              <p:spPr bwMode="auto">
                <a:xfrm>
                  <a:off x="5919788" y="3100388"/>
                  <a:ext cx="187325" cy="166688"/>
                </a:xfrm>
                <a:custGeom>
                  <a:avLst/>
                  <a:gdLst>
                    <a:gd name="T0" fmla="*/ 99 w 118"/>
                    <a:gd name="T1" fmla="*/ 0 h 105"/>
                    <a:gd name="T2" fmla="*/ 106 w 118"/>
                    <a:gd name="T3" fmla="*/ 0 h 105"/>
                    <a:gd name="T4" fmla="*/ 109 w 118"/>
                    <a:gd name="T5" fmla="*/ 2 h 105"/>
                    <a:gd name="T6" fmla="*/ 114 w 118"/>
                    <a:gd name="T7" fmla="*/ 7 h 105"/>
                    <a:gd name="T8" fmla="*/ 117 w 118"/>
                    <a:gd name="T9" fmla="*/ 12 h 105"/>
                    <a:gd name="T10" fmla="*/ 118 w 118"/>
                    <a:gd name="T11" fmla="*/ 17 h 105"/>
                    <a:gd name="T12" fmla="*/ 118 w 118"/>
                    <a:gd name="T13" fmla="*/ 86 h 105"/>
                    <a:gd name="T14" fmla="*/ 117 w 118"/>
                    <a:gd name="T15" fmla="*/ 93 h 105"/>
                    <a:gd name="T16" fmla="*/ 114 w 118"/>
                    <a:gd name="T17" fmla="*/ 98 h 105"/>
                    <a:gd name="T18" fmla="*/ 109 w 118"/>
                    <a:gd name="T19" fmla="*/ 101 h 105"/>
                    <a:gd name="T20" fmla="*/ 104 w 118"/>
                    <a:gd name="T21" fmla="*/ 104 h 105"/>
                    <a:gd name="T22" fmla="*/ 99 w 118"/>
                    <a:gd name="T23" fmla="*/ 105 h 105"/>
                    <a:gd name="T24" fmla="*/ 19 w 118"/>
                    <a:gd name="T25" fmla="*/ 105 h 105"/>
                    <a:gd name="T26" fmla="*/ 13 w 118"/>
                    <a:gd name="T27" fmla="*/ 104 h 105"/>
                    <a:gd name="T28" fmla="*/ 8 w 118"/>
                    <a:gd name="T29" fmla="*/ 101 h 105"/>
                    <a:gd name="T30" fmla="*/ 4 w 118"/>
                    <a:gd name="T31" fmla="*/ 98 h 105"/>
                    <a:gd name="T32" fmla="*/ 1 w 118"/>
                    <a:gd name="T33" fmla="*/ 93 h 105"/>
                    <a:gd name="T34" fmla="*/ 0 w 118"/>
                    <a:gd name="T35" fmla="*/ 86 h 105"/>
                    <a:gd name="T36" fmla="*/ 0 w 118"/>
                    <a:gd name="T37" fmla="*/ 19 h 105"/>
                    <a:gd name="T38" fmla="*/ 1 w 118"/>
                    <a:gd name="T39" fmla="*/ 12 h 105"/>
                    <a:gd name="T40" fmla="*/ 4 w 118"/>
                    <a:gd name="T41" fmla="*/ 7 h 105"/>
                    <a:gd name="T42" fmla="*/ 9 w 118"/>
                    <a:gd name="T43" fmla="*/ 3 h 105"/>
                    <a:gd name="T44" fmla="*/ 14 w 118"/>
                    <a:gd name="T45" fmla="*/ 0 h 105"/>
                    <a:gd name="T46" fmla="*/ 19 w 118"/>
                    <a:gd name="T47" fmla="*/ 0 h 105"/>
                    <a:gd name="T48" fmla="*/ 99 w 118"/>
                    <a:gd name="T49"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8" h="105">
                      <a:moveTo>
                        <a:pt x="99" y="0"/>
                      </a:moveTo>
                      <a:lnTo>
                        <a:pt x="106" y="0"/>
                      </a:lnTo>
                      <a:lnTo>
                        <a:pt x="109" y="2"/>
                      </a:lnTo>
                      <a:lnTo>
                        <a:pt x="114" y="7"/>
                      </a:lnTo>
                      <a:lnTo>
                        <a:pt x="117" y="12"/>
                      </a:lnTo>
                      <a:lnTo>
                        <a:pt x="118" y="17"/>
                      </a:lnTo>
                      <a:lnTo>
                        <a:pt x="118" y="86"/>
                      </a:lnTo>
                      <a:lnTo>
                        <a:pt x="117" y="93"/>
                      </a:lnTo>
                      <a:lnTo>
                        <a:pt x="114" y="98"/>
                      </a:lnTo>
                      <a:lnTo>
                        <a:pt x="109" y="101"/>
                      </a:lnTo>
                      <a:lnTo>
                        <a:pt x="104" y="104"/>
                      </a:lnTo>
                      <a:lnTo>
                        <a:pt x="99" y="105"/>
                      </a:lnTo>
                      <a:lnTo>
                        <a:pt x="19" y="105"/>
                      </a:lnTo>
                      <a:lnTo>
                        <a:pt x="13" y="104"/>
                      </a:lnTo>
                      <a:lnTo>
                        <a:pt x="8" y="101"/>
                      </a:lnTo>
                      <a:lnTo>
                        <a:pt x="4" y="98"/>
                      </a:lnTo>
                      <a:lnTo>
                        <a:pt x="1" y="93"/>
                      </a:lnTo>
                      <a:lnTo>
                        <a:pt x="0" y="86"/>
                      </a:lnTo>
                      <a:lnTo>
                        <a:pt x="0" y="19"/>
                      </a:lnTo>
                      <a:lnTo>
                        <a:pt x="1" y="12"/>
                      </a:lnTo>
                      <a:lnTo>
                        <a:pt x="4" y="7"/>
                      </a:lnTo>
                      <a:lnTo>
                        <a:pt x="9" y="3"/>
                      </a:lnTo>
                      <a:lnTo>
                        <a:pt x="14" y="0"/>
                      </a:lnTo>
                      <a:lnTo>
                        <a:pt x="19" y="0"/>
                      </a:lnTo>
                      <a:lnTo>
                        <a:pt x="99" y="0"/>
                      </a:lnTo>
                      <a:close/>
                    </a:path>
                  </a:pathLst>
                </a:custGeom>
                <a:solidFill>
                  <a:schemeClr val="tx1">
                    <a:lumMod val="75000"/>
                    <a:lumOff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67" name="Freeform 113"/>
                <p:cNvSpPr>
                  <a:spLocks/>
                </p:cNvSpPr>
                <p:nvPr/>
              </p:nvSpPr>
              <p:spPr bwMode="auto">
                <a:xfrm>
                  <a:off x="5676901" y="3100388"/>
                  <a:ext cx="188913" cy="169863"/>
                </a:xfrm>
                <a:custGeom>
                  <a:avLst/>
                  <a:gdLst>
                    <a:gd name="T0" fmla="*/ 99 w 119"/>
                    <a:gd name="T1" fmla="*/ 0 h 107"/>
                    <a:gd name="T2" fmla="*/ 106 w 119"/>
                    <a:gd name="T3" fmla="*/ 1 h 107"/>
                    <a:gd name="T4" fmla="*/ 111 w 119"/>
                    <a:gd name="T5" fmla="*/ 3 h 107"/>
                    <a:gd name="T6" fmla="*/ 115 w 119"/>
                    <a:gd name="T7" fmla="*/ 7 h 107"/>
                    <a:gd name="T8" fmla="*/ 117 w 119"/>
                    <a:gd name="T9" fmla="*/ 12 h 107"/>
                    <a:gd name="T10" fmla="*/ 119 w 119"/>
                    <a:gd name="T11" fmla="*/ 19 h 107"/>
                    <a:gd name="T12" fmla="*/ 119 w 119"/>
                    <a:gd name="T13" fmla="*/ 86 h 107"/>
                    <a:gd name="T14" fmla="*/ 117 w 119"/>
                    <a:gd name="T15" fmla="*/ 93 h 107"/>
                    <a:gd name="T16" fmla="*/ 115 w 119"/>
                    <a:gd name="T17" fmla="*/ 98 h 107"/>
                    <a:gd name="T18" fmla="*/ 110 w 119"/>
                    <a:gd name="T19" fmla="*/ 101 h 107"/>
                    <a:gd name="T20" fmla="*/ 104 w 119"/>
                    <a:gd name="T21" fmla="*/ 105 h 107"/>
                    <a:gd name="T22" fmla="*/ 99 w 119"/>
                    <a:gd name="T23" fmla="*/ 105 h 107"/>
                    <a:gd name="T24" fmla="*/ 19 w 119"/>
                    <a:gd name="T25" fmla="*/ 107 h 107"/>
                    <a:gd name="T26" fmla="*/ 14 w 119"/>
                    <a:gd name="T27" fmla="*/ 105 h 107"/>
                    <a:gd name="T28" fmla="*/ 9 w 119"/>
                    <a:gd name="T29" fmla="*/ 103 h 107"/>
                    <a:gd name="T30" fmla="*/ 5 w 119"/>
                    <a:gd name="T31" fmla="*/ 100 h 107"/>
                    <a:gd name="T32" fmla="*/ 3 w 119"/>
                    <a:gd name="T33" fmla="*/ 96 h 107"/>
                    <a:gd name="T34" fmla="*/ 1 w 119"/>
                    <a:gd name="T35" fmla="*/ 93 h 107"/>
                    <a:gd name="T36" fmla="*/ 0 w 119"/>
                    <a:gd name="T37" fmla="*/ 87 h 107"/>
                    <a:gd name="T38" fmla="*/ 0 w 119"/>
                    <a:gd name="T39" fmla="*/ 19 h 107"/>
                    <a:gd name="T40" fmla="*/ 1 w 119"/>
                    <a:gd name="T41" fmla="*/ 12 h 107"/>
                    <a:gd name="T42" fmla="*/ 4 w 119"/>
                    <a:gd name="T43" fmla="*/ 7 h 107"/>
                    <a:gd name="T44" fmla="*/ 9 w 119"/>
                    <a:gd name="T45" fmla="*/ 3 h 107"/>
                    <a:gd name="T46" fmla="*/ 14 w 119"/>
                    <a:gd name="T47" fmla="*/ 1 h 107"/>
                    <a:gd name="T48" fmla="*/ 19 w 119"/>
                    <a:gd name="T49" fmla="*/ 0 h 107"/>
                    <a:gd name="T50" fmla="*/ 99 w 119"/>
                    <a:gd name="T51"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9" h="107">
                      <a:moveTo>
                        <a:pt x="99" y="0"/>
                      </a:moveTo>
                      <a:lnTo>
                        <a:pt x="106" y="1"/>
                      </a:lnTo>
                      <a:lnTo>
                        <a:pt x="111" y="3"/>
                      </a:lnTo>
                      <a:lnTo>
                        <a:pt x="115" y="7"/>
                      </a:lnTo>
                      <a:lnTo>
                        <a:pt x="117" y="12"/>
                      </a:lnTo>
                      <a:lnTo>
                        <a:pt x="119" y="19"/>
                      </a:lnTo>
                      <a:lnTo>
                        <a:pt x="119" y="86"/>
                      </a:lnTo>
                      <a:lnTo>
                        <a:pt x="117" y="93"/>
                      </a:lnTo>
                      <a:lnTo>
                        <a:pt x="115" y="98"/>
                      </a:lnTo>
                      <a:lnTo>
                        <a:pt x="110" y="101"/>
                      </a:lnTo>
                      <a:lnTo>
                        <a:pt x="104" y="105"/>
                      </a:lnTo>
                      <a:lnTo>
                        <a:pt x="99" y="105"/>
                      </a:lnTo>
                      <a:lnTo>
                        <a:pt x="19" y="107"/>
                      </a:lnTo>
                      <a:lnTo>
                        <a:pt x="14" y="105"/>
                      </a:lnTo>
                      <a:lnTo>
                        <a:pt x="9" y="103"/>
                      </a:lnTo>
                      <a:lnTo>
                        <a:pt x="5" y="100"/>
                      </a:lnTo>
                      <a:lnTo>
                        <a:pt x="3" y="96"/>
                      </a:lnTo>
                      <a:lnTo>
                        <a:pt x="1" y="93"/>
                      </a:lnTo>
                      <a:lnTo>
                        <a:pt x="0" y="87"/>
                      </a:lnTo>
                      <a:lnTo>
                        <a:pt x="0" y="19"/>
                      </a:lnTo>
                      <a:lnTo>
                        <a:pt x="1" y="12"/>
                      </a:lnTo>
                      <a:lnTo>
                        <a:pt x="4" y="7"/>
                      </a:lnTo>
                      <a:lnTo>
                        <a:pt x="9" y="3"/>
                      </a:lnTo>
                      <a:lnTo>
                        <a:pt x="14" y="1"/>
                      </a:lnTo>
                      <a:lnTo>
                        <a:pt x="19" y="0"/>
                      </a:lnTo>
                      <a:lnTo>
                        <a:pt x="99" y="0"/>
                      </a:lnTo>
                      <a:close/>
                    </a:path>
                  </a:pathLst>
                </a:custGeom>
                <a:solidFill>
                  <a:schemeClr val="tx1">
                    <a:lumMod val="75000"/>
                    <a:lumOff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68" name="Freeform 114"/>
                <p:cNvSpPr>
                  <a:spLocks/>
                </p:cNvSpPr>
                <p:nvPr/>
              </p:nvSpPr>
              <p:spPr bwMode="auto">
                <a:xfrm>
                  <a:off x="5434013" y="3100388"/>
                  <a:ext cx="188913" cy="169863"/>
                </a:xfrm>
                <a:custGeom>
                  <a:avLst/>
                  <a:gdLst>
                    <a:gd name="T0" fmla="*/ 100 w 119"/>
                    <a:gd name="T1" fmla="*/ 0 h 107"/>
                    <a:gd name="T2" fmla="*/ 106 w 119"/>
                    <a:gd name="T3" fmla="*/ 1 h 107"/>
                    <a:gd name="T4" fmla="*/ 111 w 119"/>
                    <a:gd name="T5" fmla="*/ 3 h 107"/>
                    <a:gd name="T6" fmla="*/ 115 w 119"/>
                    <a:gd name="T7" fmla="*/ 7 h 107"/>
                    <a:gd name="T8" fmla="*/ 117 w 119"/>
                    <a:gd name="T9" fmla="*/ 12 h 107"/>
                    <a:gd name="T10" fmla="*/ 119 w 119"/>
                    <a:gd name="T11" fmla="*/ 19 h 107"/>
                    <a:gd name="T12" fmla="*/ 119 w 119"/>
                    <a:gd name="T13" fmla="*/ 87 h 107"/>
                    <a:gd name="T14" fmla="*/ 117 w 119"/>
                    <a:gd name="T15" fmla="*/ 93 h 107"/>
                    <a:gd name="T16" fmla="*/ 115 w 119"/>
                    <a:gd name="T17" fmla="*/ 98 h 107"/>
                    <a:gd name="T18" fmla="*/ 110 w 119"/>
                    <a:gd name="T19" fmla="*/ 103 h 107"/>
                    <a:gd name="T20" fmla="*/ 105 w 119"/>
                    <a:gd name="T21" fmla="*/ 105 h 107"/>
                    <a:gd name="T22" fmla="*/ 100 w 119"/>
                    <a:gd name="T23" fmla="*/ 107 h 107"/>
                    <a:gd name="T24" fmla="*/ 19 w 119"/>
                    <a:gd name="T25" fmla="*/ 107 h 107"/>
                    <a:gd name="T26" fmla="*/ 14 w 119"/>
                    <a:gd name="T27" fmla="*/ 105 h 107"/>
                    <a:gd name="T28" fmla="*/ 9 w 119"/>
                    <a:gd name="T29" fmla="*/ 104 h 107"/>
                    <a:gd name="T30" fmla="*/ 5 w 119"/>
                    <a:gd name="T31" fmla="*/ 100 h 107"/>
                    <a:gd name="T32" fmla="*/ 3 w 119"/>
                    <a:gd name="T33" fmla="*/ 96 h 107"/>
                    <a:gd name="T34" fmla="*/ 2 w 119"/>
                    <a:gd name="T35" fmla="*/ 93 h 107"/>
                    <a:gd name="T36" fmla="*/ 0 w 119"/>
                    <a:gd name="T37" fmla="*/ 87 h 107"/>
                    <a:gd name="T38" fmla="*/ 0 w 119"/>
                    <a:gd name="T39" fmla="*/ 19 h 107"/>
                    <a:gd name="T40" fmla="*/ 2 w 119"/>
                    <a:gd name="T41" fmla="*/ 12 h 107"/>
                    <a:gd name="T42" fmla="*/ 4 w 119"/>
                    <a:gd name="T43" fmla="*/ 7 h 107"/>
                    <a:gd name="T44" fmla="*/ 9 w 119"/>
                    <a:gd name="T45" fmla="*/ 3 h 107"/>
                    <a:gd name="T46" fmla="*/ 14 w 119"/>
                    <a:gd name="T47" fmla="*/ 1 h 107"/>
                    <a:gd name="T48" fmla="*/ 19 w 119"/>
                    <a:gd name="T49" fmla="*/ 0 h 107"/>
                    <a:gd name="T50" fmla="*/ 100 w 119"/>
                    <a:gd name="T51"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9" h="107">
                      <a:moveTo>
                        <a:pt x="100" y="0"/>
                      </a:moveTo>
                      <a:lnTo>
                        <a:pt x="106" y="1"/>
                      </a:lnTo>
                      <a:lnTo>
                        <a:pt x="111" y="3"/>
                      </a:lnTo>
                      <a:lnTo>
                        <a:pt x="115" y="7"/>
                      </a:lnTo>
                      <a:lnTo>
                        <a:pt x="117" y="12"/>
                      </a:lnTo>
                      <a:lnTo>
                        <a:pt x="119" y="19"/>
                      </a:lnTo>
                      <a:lnTo>
                        <a:pt x="119" y="87"/>
                      </a:lnTo>
                      <a:lnTo>
                        <a:pt x="117" y="93"/>
                      </a:lnTo>
                      <a:lnTo>
                        <a:pt x="115" y="98"/>
                      </a:lnTo>
                      <a:lnTo>
                        <a:pt x="110" y="103"/>
                      </a:lnTo>
                      <a:lnTo>
                        <a:pt x="105" y="105"/>
                      </a:lnTo>
                      <a:lnTo>
                        <a:pt x="100" y="107"/>
                      </a:lnTo>
                      <a:lnTo>
                        <a:pt x="19" y="107"/>
                      </a:lnTo>
                      <a:lnTo>
                        <a:pt x="14" y="105"/>
                      </a:lnTo>
                      <a:lnTo>
                        <a:pt x="9" y="104"/>
                      </a:lnTo>
                      <a:lnTo>
                        <a:pt x="5" y="100"/>
                      </a:lnTo>
                      <a:lnTo>
                        <a:pt x="3" y="96"/>
                      </a:lnTo>
                      <a:lnTo>
                        <a:pt x="2" y="93"/>
                      </a:lnTo>
                      <a:lnTo>
                        <a:pt x="0" y="87"/>
                      </a:lnTo>
                      <a:lnTo>
                        <a:pt x="0" y="19"/>
                      </a:lnTo>
                      <a:lnTo>
                        <a:pt x="2" y="12"/>
                      </a:lnTo>
                      <a:lnTo>
                        <a:pt x="4" y="7"/>
                      </a:lnTo>
                      <a:lnTo>
                        <a:pt x="9" y="3"/>
                      </a:lnTo>
                      <a:lnTo>
                        <a:pt x="14" y="1"/>
                      </a:lnTo>
                      <a:lnTo>
                        <a:pt x="19" y="0"/>
                      </a:lnTo>
                      <a:lnTo>
                        <a:pt x="100" y="0"/>
                      </a:lnTo>
                      <a:close/>
                    </a:path>
                  </a:pathLst>
                </a:custGeom>
                <a:solidFill>
                  <a:schemeClr val="tx1">
                    <a:lumMod val="75000"/>
                    <a:lumOff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69" name="Freeform 115"/>
                <p:cNvSpPr>
                  <a:spLocks/>
                </p:cNvSpPr>
                <p:nvPr/>
              </p:nvSpPr>
              <p:spPr bwMode="auto">
                <a:xfrm>
                  <a:off x="5192713" y="3100388"/>
                  <a:ext cx="187325" cy="169863"/>
                </a:xfrm>
                <a:custGeom>
                  <a:avLst/>
                  <a:gdLst>
                    <a:gd name="T0" fmla="*/ 99 w 118"/>
                    <a:gd name="T1" fmla="*/ 0 h 107"/>
                    <a:gd name="T2" fmla="*/ 105 w 118"/>
                    <a:gd name="T3" fmla="*/ 1 h 107"/>
                    <a:gd name="T4" fmla="*/ 110 w 118"/>
                    <a:gd name="T5" fmla="*/ 3 h 107"/>
                    <a:gd name="T6" fmla="*/ 114 w 118"/>
                    <a:gd name="T7" fmla="*/ 7 h 107"/>
                    <a:gd name="T8" fmla="*/ 117 w 118"/>
                    <a:gd name="T9" fmla="*/ 12 h 107"/>
                    <a:gd name="T10" fmla="*/ 118 w 118"/>
                    <a:gd name="T11" fmla="*/ 19 h 107"/>
                    <a:gd name="T12" fmla="*/ 118 w 118"/>
                    <a:gd name="T13" fmla="*/ 87 h 107"/>
                    <a:gd name="T14" fmla="*/ 117 w 118"/>
                    <a:gd name="T15" fmla="*/ 94 h 107"/>
                    <a:gd name="T16" fmla="*/ 114 w 118"/>
                    <a:gd name="T17" fmla="*/ 99 h 107"/>
                    <a:gd name="T18" fmla="*/ 109 w 118"/>
                    <a:gd name="T19" fmla="*/ 103 h 107"/>
                    <a:gd name="T20" fmla="*/ 104 w 118"/>
                    <a:gd name="T21" fmla="*/ 105 h 107"/>
                    <a:gd name="T22" fmla="*/ 99 w 118"/>
                    <a:gd name="T23" fmla="*/ 107 h 107"/>
                    <a:gd name="T24" fmla="*/ 19 w 118"/>
                    <a:gd name="T25" fmla="*/ 107 h 107"/>
                    <a:gd name="T26" fmla="*/ 12 w 118"/>
                    <a:gd name="T27" fmla="*/ 105 h 107"/>
                    <a:gd name="T28" fmla="*/ 7 w 118"/>
                    <a:gd name="T29" fmla="*/ 103 h 107"/>
                    <a:gd name="T30" fmla="*/ 3 w 118"/>
                    <a:gd name="T31" fmla="*/ 99 h 107"/>
                    <a:gd name="T32" fmla="*/ 1 w 118"/>
                    <a:gd name="T33" fmla="*/ 94 h 107"/>
                    <a:gd name="T34" fmla="*/ 0 w 118"/>
                    <a:gd name="T35" fmla="*/ 87 h 107"/>
                    <a:gd name="T36" fmla="*/ 0 w 118"/>
                    <a:gd name="T37" fmla="*/ 19 h 107"/>
                    <a:gd name="T38" fmla="*/ 1 w 118"/>
                    <a:gd name="T39" fmla="*/ 14 h 107"/>
                    <a:gd name="T40" fmla="*/ 3 w 118"/>
                    <a:gd name="T41" fmla="*/ 9 h 107"/>
                    <a:gd name="T42" fmla="*/ 8 w 118"/>
                    <a:gd name="T43" fmla="*/ 3 h 107"/>
                    <a:gd name="T44" fmla="*/ 14 w 118"/>
                    <a:gd name="T45" fmla="*/ 1 h 107"/>
                    <a:gd name="T46" fmla="*/ 19 w 118"/>
                    <a:gd name="T47" fmla="*/ 0 h 107"/>
                    <a:gd name="T48" fmla="*/ 99 w 118"/>
                    <a:gd name="T49"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8" h="107">
                      <a:moveTo>
                        <a:pt x="99" y="0"/>
                      </a:moveTo>
                      <a:lnTo>
                        <a:pt x="105" y="1"/>
                      </a:lnTo>
                      <a:lnTo>
                        <a:pt x="110" y="3"/>
                      </a:lnTo>
                      <a:lnTo>
                        <a:pt x="114" y="7"/>
                      </a:lnTo>
                      <a:lnTo>
                        <a:pt x="117" y="12"/>
                      </a:lnTo>
                      <a:lnTo>
                        <a:pt x="118" y="19"/>
                      </a:lnTo>
                      <a:lnTo>
                        <a:pt x="118" y="87"/>
                      </a:lnTo>
                      <a:lnTo>
                        <a:pt x="117" y="94"/>
                      </a:lnTo>
                      <a:lnTo>
                        <a:pt x="114" y="99"/>
                      </a:lnTo>
                      <a:lnTo>
                        <a:pt x="109" y="103"/>
                      </a:lnTo>
                      <a:lnTo>
                        <a:pt x="104" y="105"/>
                      </a:lnTo>
                      <a:lnTo>
                        <a:pt x="99" y="107"/>
                      </a:lnTo>
                      <a:lnTo>
                        <a:pt x="19" y="107"/>
                      </a:lnTo>
                      <a:lnTo>
                        <a:pt x="12" y="105"/>
                      </a:lnTo>
                      <a:lnTo>
                        <a:pt x="7" y="103"/>
                      </a:lnTo>
                      <a:lnTo>
                        <a:pt x="3" y="99"/>
                      </a:lnTo>
                      <a:lnTo>
                        <a:pt x="1" y="94"/>
                      </a:lnTo>
                      <a:lnTo>
                        <a:pt x="0" y="87"/>
                      </a:lnTo>
                      <a:lnTo>
                        <a:pt x="0" y="19"/>
                      </a:lnTo>
                      <a:lnTo>
                        <a:pt x="1" y="14"/>
                      </a:lnTo>
                      <a:lnTo>
                        <a:pt x="3" y="9"/>
                      </a:lnTo>
                      <a:lnTo>
                        <a:pt x="8" y="3"/>
                      </a:lnTo>
                      <a:lnTo>
                        <a:pt x="14" y="1"/>
                      </a:lnTo>
                      <a:lnTo>
                        <a:pt x="19" y="0"/>
                      </a:lnTo>
                      <a:lnTo>
                        <a:pt x="99" y="0"/>
                      </a:lnTo>
                      <a:close/>
                    </a:path>
                  </a:pathLst>
                </a:custGeom>
                <a:solidFill>
                  <a:schemeClr val="tx1">
                    <a:lumMod val="75000"/>
                    <a:lumOff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70" name="Freeform 116"/>
                <p:cNvSpPr>
                  <a:spLocks/>
                </p:cNvSpPr>
                <p:nvPr/>
              </p:nvSpPr>
              <p:spPr bwMode="auto">
                <a:xfrm>
                  <a:off x="4949826" y="3101976"/>
                  <a:ext cx="187325" cy="168275"/>
                </a:xfrm>
                <a:custGeom>
                  <a:avLst/>
                  <a:gdLst>
                    <a:gd name="T0" fmla="*/ 99 w 118"/>
                    <a:gd name="T1" fmla="*/ 0 h 106"/>
                    <a:gd name="T2" fmla="*/ 105 w 118"/>
                    <a:gd name="T3" fmla="*/ 0 h 106"/>
                    <a:gd name="T4" fmla="*/ 111 w 118"/>
                    <a:gd name="T5" fmla="*/ 2 h 106"/>
                    <a:gd name="T6" fmla="*/ 114 w 118"/>
                    <a:gd name="T7" fmla="*/ 8 h 106"/>
                    <a:gd name="T8" fmla="*/ 117 w 118"/>
                    <a:gd name="T9" fmla="*/ 13 h 106"/>
                    <a:gd name="T10" fmla="*/ 118 w 118"/>
                    <a:gd name="T11" fmla="*/ 18 h 106"/>
                    <a:gd name="T12" fmla="*/ 118 w 118"/>
                    <a:gd name="T13" fmla="*/ 86 h 106"/>
                    <a:gd name="T14" fmla="*/ 117 w 118"/>
                    <a:gd name="T15" fmla="*/ 93 h 106"/>
                    <a:gd name="T16" fmla="*/ 114 w 118"/>
                    <a:gd name="T17" fmla="*/ 98 h 106"/>
                    <a:gd name="T18" fmla="*/ 109 w 118"/>
                    <a:gd name="T19" fmla="*/ 102 h 106"/>
                    <a:gd name="T20" fmla="*/ 104 w 118"/>
                    <a:gd name="T21" fmla="*/ 104 h 106"/>
                    <a:gd name="T22" fmla="*/ 99 w 118"/>
                    <a:gd name="T23" fmla="*/ 106 h 106"/>
                    <a:gd name="T24" fmla="*/ 19 w 118"/>
                    <a:gd name="T25" fmla="*/ 106 h 106"/>
                    <a:gd name="T26" fmla="*/ 13 w 118"/>
                    <a:gd name="T27" fmla="*/ 104 h 106"/>
                    <a:gd name="T28" fmla="*/ 7 w 118"/>
                    <a:gd name="T29" fmla="*/ 102 h 106"/>
                    <a:gd name="T30" fmla="*/ 4 w 118"/>
                    <a:gd name="T31" fmla="*/ 98 h 106"/>
                    <a:gd name="T32" fmla="*/ 1 w 118"/>
                    <a:gd name="T33" fmla="*/ 93 h 106"/>
                    <a:gd name="T34" fmla="*/ 0 w 118"/>
                    <a:gd name="T35" fmla="*/ 86 h 106"/>
                    <a:gd name="T36" fmla="*/ 0 w 118"/>
                    <a:gd name="T37" fmla="*/ 19 h 106"/>
                    <a:gd name="T38" fmla="*/ 1 w 118"/>
                    <a:gd name="T39" fmla="*/ 13 h 106"/>
                    <a:gd name="T40" fmla="*/ 4 w 118"/>
                    <a:gd name="T41" fmla="*/ 8 h 106"/>
                    <a:gd name="T42" fmla="*/ 9 w 118"/>
                    <a:gd name="T43" fmla="*/ 4 h 106"/>
                    <a:gd name="T44" fmla="*/ 14 w 118"/>
                    <a:gd name="T45" fmla="*/ 0 h 106"/>
                    <a:gd name="T46" fmla="*/ 19 w 118"/>
                    <a:gd name="T47" fmla="*/ 0 h 106"/>
                    <a:gd name="T48" fmla="*/ 99 w 118"/>
                    <a:gd name="T4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8" h="106">
                      <a:moveTo>
                        <a:pt x="99" y="0"/>
                      </a:moveTo>
                      <a:lnTo>
                        <a:pt x="105" y="0"/>
                      </a:lnTo>
                      <a:lnTo>
                        <a:pt x="111" y="2"/>
                      </a:lnTo>
                      <a:lnTo>
                        <a:pt x="114" y="8"/>
                      </a:lnTo>
                      <a:lnTo>
                        <a:pt x="117" y="13"/>
                      </a:lnTo>
                      <a:lnTo>
                        <a:pt x="118" y="18"/>
                      </a:lnTo>
                      <a:lnTo>
                        <a:pt x="118" y="86"/>
                      </a:lnTo>
                      <a:lnTo>
                        <a:pt x="117" y="93"/>
                      </a:lnTo>
                      <a:lnTo>
                        <a:pt x="114" y="98"/>
                      </a:lnTo>
                      <a:lnTo>
                        <a:pt x="109" y="102"/>
                      </a:lnTo>
                      <a:lnTo>
                        <a:pt x="104" y="104"/>
                      </a:lnTo>
                      <a:lnTo>
                        <a:pt x="99" y="106"/>
                      </a:lnTo>
                      <a:lnTo>
                        <a:pt x="19" y="106"/>
                      </a:lnTo>
                      <a:lnTo>
                        <a:pt x="13" y="104"/>
                      </a:lnTo>
                      <a:lnTo>
                        <a:pt x="7" y="102"/>
                      </a:lnTo>
                      <a:lnTo>
                        <a:pt x="4" y="98"/>
                      </a:lnTo>
                      <a:lnTo>
                        <a:pt x="1" y="93"/>
                      </a:lnTo>
                      <a:lnTo>
                        <a:pt x="0" y="86"/>
                      </a:lnTo>
                      <a:lnTo>
                        <a:pt x="0" y="19"/>
                      </a:lnTo>
                      <a:lnTo>
                        <a:pt x="1" y="13"/>
                      </a:lnTo>
                      <a:lnTo>
                        <a:pt x="4" y="8"/>
                      </a:lnTo>
                      <a:lnTo>
                        <a:pt x="9" y="4"/>
                      </a:lnTo>
                      <a:lnTo>
                        <a:pt x="14" y="0"/>
                      </a:lnTo>
                      <a:lnTo>
                        <a:pt x="19" y="0"/>
                      </a:lnTo>
                      <a:lnTo>
                        <a:pt x="99" y="0"/>
                      </a:lnTo>
                      <a:close/>
                    </a:path>
                  </a:pathLst>
                </a:custGeom>
                <a:solidFill>
                  <a:schemeClr val="tx1">
                    <a:lumMod val="75000"/>
                    <a:lumOff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71" name="Freeform 117"/>
                <p:cNvSpPr>
                  <a:spLocks/>
                </p:cNvSpPr>
                <p:nvPr/>
              </p:nvSpPr>
              <p:spPr bwMode="auto">
                <a:xfrm>
                  <a:off x="4706938" y="3101976"/>
                  <a:ext cx="187325" cy="168275"/>
                </a:xfrm>
                <a:custGeom>
                  <a:avLst/>
                  <a:gdLst>
                    <a:gd name="T0" fmla="*/ 99 w 118"/>
                    <a:gd name="T1" fmla="*/ 0 h 106"/>
                    <a:gd name="T2" fmla="*/ 106 w 118"/>
                    <a:gd name="T3" fmla="*/ 1 h 106"/>
                    <a:gd name="T4" fmla="*/ 111 w 118"/>
                    <a:gd name="T5" fmla="*/ 4 h 106"/>
                    <a:gd name="T6" fmla="*/ 115 w 118"/>
                    <a:gd name="T7" fmla="*/ 8 h 106"/>
                    <a:gd name="T8" fmla="*/ 117 w 118"/>
                    <a:gd name="T9" fmla="*/ 13 h 106"/>
                    <a:gd name="T10" fmla="*/ 118 w 118"/>
                    <a:gd name="T11" fmla="*/ 19 h 106"/>
                    <a:gd name="T12" fmla="*/ 118 w 118"/>
                    <a:gd name="T13" fmla="*/ 86 h 106"/>
                    <a:gd name="T14" fmla="*/ 117 w 118"/>
                    <a:gd name="T15" fmla="*/ 93 h 106"/>
                    <a:gd name="T16" fmla="*/ 115 w 118"/>
                    <a:gd name="T17" fmla="*/ 98 h 106"/>
                    <a:gd name="T18" fmla="*/ 109 w 118"/>
                    <a:gd name="T19" fmla="*/ 102 h 106"/>
                    <a:gd name="T20" fmla="*/ 104 w 118"/>
                    <a:gd name="T21" fmla="*/ 106 h 106"/>
                    <a:gd name="T22" fmla="*/ 98 w 118"/>
                    <a:gd name="T23" fmla="*/ 106 h 106"/>
                    <a:gd name="T24" fmla="*/ 19 w 118"/>
                    <a:gd name="T25" fmla="*/ 106 h 106"/>
                    <a:gd name="T26" fmla="*/ 13 w 118"/>
                    <a:gd name="T27" fmla="*/ 106 h 106"/>
                    <a:gd name="T28" fmla="*/ 8 w 118"/>
                    <a:gd name="T29" fmla="*/ 103 h 106"/>
                    <a:gd name="T30" fmla="*/ 4 w 118"/>
                    <a:gd name="T31" fmla="*/ 98 h 106"/>
                    <a:gd name="T32" fmla="*/ 1 w 118"/>
                    <a:gd name="T33" fmla="*/ 93 h 106"/>
                    <a:gd name="T34" fmla="*/ 0 w 118"/>
                    <a:gd name="T35" fmla="*/ 88 h 106"/>
                    <a:gd name="T36" fmla="*/ 0 w 118"/>
                    <a:gd name="T37" fmla="*/ 19 h 106"/>
                    <a:gd name="T38" fmla="*/ 1 w 118"/>
                    <a:gd name="T39" fmla="*/ 13 h 106"/>
                    <a:gd name="T40" fmla="*/ 4 w 118"/>
                    <a:gd name="T41" fmla="*/ 8 h 106"/>
                    <a:gd name="T42" fmla="*/ 8 w 118"/>
                    <a:gd name="T43" fmla="*/ 4 h 106"/>
                    <a:gd name="T44" fmla="*/ 14 w 118"/>
                    <a:gd name="T45" fmla="*/ 1 h 106"/>
                    <a:gd name="T46" fmla="*/ 19 w 118"/>
                    <a:gd name="T47" fmla="*/ 0 h 106"/>
                    <a:gd name="T48" fmla="*/ 99 w 118"/>
                    <a:gd name="T4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8" h="106">
                      <a:moveTo>
                        <a:pt x="99" y="0"/>
                      </a:moveTo>
                      <a:lnTo>
                        <a:pt x="106" y="1"/>
                      </a:lnTo>
                      <a:lnTo>
                        <a:pt x="111" y="4"/>
                      </a:lnTo>
                      <a:lnTo>
                        <a:pt x="115" y="8"/>
                      </a:lnTo>
                      <a:lnTo>
                        <a:pt x="117" y="13"/>
                      </a:lnTo>
                      <a:lnTo>
                        <a:pt x="118" y="19"/>
                      </a:lnTo>
                      <a:lnTo>
                        <a:pt x="118" y="86"/>
                      </a:lnTo>
                      <a:lnTo>
                        <a:pt x="117" y="93"/>
                      </a:lnTo>
                      <a:lnTo>
                        <a:pt x="115" y="98"/>
                      </a:lnTo>
                      <a:lnTo>
                        <a:pt x="109" y="102"/>
                      </a:lnTo>
                      <a:lnTo>
                        <a:pt x="104" y="106"/>
                      </a:lnTo>
                      <a:lnTo>
                        <a:pt x="98" y="106"/>
                      </a:lnTo>
                      <a:lnTo>
                        <a:pt x="19" y="106"/>
                      </a:lnTo>
                      <a:lnTo>
                        <a:pt x="13" y="106"/>
                      </a:lnTo>
                      <a:lnTo>
                        <a:pt x="8" y="103"/>
                      </a:lnTo>
                      <a:lnTo>
                        <a:pt x="4" y="98"/>
                      </a:lnTo>
                      <a:lnTo>
                        <a:pt x="1" y="93"/>
                      </a:lnTo>
                      <a:lnTo>
                        <a:pt x="0" y="88"/>
                      </a:lnTo>
                      <a:lnTo>
                        <a:pt x="0" y="19"/>
                      </a:lnTo>
                      <a:lnTo>
                        <a:pt x="1" y="13"/>
                      </a:lnTo>
                      <a:lnTo>
                        <a:pt x="4" y="8"/>
                      </a:lnTo>
                      <a:lnTo>
                        <a:pt x="8" y="4"/>
                      </a:lnTo>
                      <a:lnTo>
                        <a:pt x="14" y="1"/>
                      </a:lnTo>
                      <a:lnTo>
                        <a:pt x="19" y="0"/>
                      </a:lnTo>
                      <a:lnTo>
                        <a:pt x="99" y="0"/>
                      </a:lnTo>
                      <a:close/>
                    </a:path>
                  </a:pathLst>
                </a:custGeom>
                <a:solidFill>
                  <a:schemeClr val="tx1">
                    <a:lumMod val="75000"/>
                    <a:lumOff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72" name="Freeform 118"/>
                <p:cNvSpPr>
                  <a:spLocks/>
                </p:cNvSpPr>
                <p:nvPr/>
              </p:nvSpPr>
              <p:spPr bwMode="auto">
                <a:xfrm>
                  <a:off x="4464051" y="3101976"/>
                  <a:ext cx="188913" cy="169863"/>
                </a:xfrm>
                <a:custGeom>
                  <a:avLst/>
                  <a:gdLst>
                    <a:gd name="T0" fmla="*/ 100 w 119"/>
                    <a:gd name="T1" fmla="*/ 0 h 107"/>
                    <a:gd name="T2" fmla="*/ 106 w 119"/>
                    <a:gd name="T3" fmla="*/ 1 h 107"/>
                    <a:gd name="T4" fmla="*/ 111 w 119"/>
                    <a:gd name="T5" fmla="*/ 4 h 107"/>
                    <a:gd name="T6" fmla="*/ 115 w 119"/>
                    <a:gd name="T7" fmla="*/ 8 h 107"/>
                    <a:gd name="T8" fmla="*/ 117 w 119"/>
                    <a:gd name="T9" fmla="*/ 13 h 107"/>
                    <a:gd name="T10" fmla="*/ 119 w 119"/>
                    <a:gd name="T11" fmla="*/ 19 h 107"/>
                    <a:gd name="T12" fmla="*/ 119 w 119"/>
                    <a:gd name="T13" fmla="*/ 88 h 107"/>
                    <a:gd name="T14" fmla="*/ 117 w 119"/>
                    <a:gd name="T15" fmla="*/ 93 h 107"/>
                    <a:gd name="T16" fmla="*/ 115 w 119"/>
                    <a:gd name="T17" fmla="*/ 98 h 107"/>
                    <a:gd name="T18" fmla="*/ 110 w 119"/>
                    <a:gd name="T19" fmla="*/ 103 h 107"/>
                    <a:gd name="T20" fmla="*/ 105 w 119"/>
                    <a:gd name="T21" fmla="*/ 106 h 107"/>
                    <a:gd name="T22" fmla="*/ 98 w 119"/>
                    <a:gd name="T23" fmla="*/ 107 h 107"/>
                    <a:gd name="T24" fmla="*/ 19 w 119"/>
                    <a:gd name="T25" fmla="*/ 107 h 107"/>
                    <a:gd name="T26" fmla="*/ 13 w 119"/>
                    <a:gd name="T27" fmla="*/ 106 h 107"/>
                    <a:gd name="T28" fmla="*/ 8 w 119"/>
                    <a:gd name="T29" fmla="*/ 103 h 107"/>
                    <a:gd name="T30" fmla="*/ 4 w 119"/>
                    <a:gd name="T31" fmla="*/ 99 h 107"/>
                    <a:gd name="T32" fmla="*/ 2 w 119"/>
                    <a:gd name="T33" fmla="*/ 94 h 107"/>
                    <a:gd name="T34" fmla="*/ 0 w 119"/>
                    <a:gd name="T35" fmla="*/ 88 h 107"/>
                    <a:gd name="T36" fmla="*/ 0 w 119"/>
                    <a:gd name="T37" fmla="*/ 19 h 107"/>
                    <a:gd name="T38" fmla="*/ 2 w 119"/>
                    <a:gd name="T39" fmla="*/ 13 h 107"/>
                    <a:gd name="T40" fmla="*/ 4 w 119"/>
                    <a:gd name="T41" fmla="*/ 8 h 107"/>
                    <a:gd name="T42" fmla="*/ 8 w 119"/>
                    <a:gd name="T43" fmla="*/ 4 h 107"/>
                    <a:gd name="T44" fmla="*/ 14 w 119"/>
                    <a:gd name="T45" fmla="*/ 1 h 107"/>
                    <a:gd name="T46" fmla="*/ 19 w 119"/>
                    <a:gd name="T47" fmla="*/ 0 h 107"/>
                    <a:gd name="T48" fmla="*/ 100 w 119"/>
                    <a:gd name="T49"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9" h="107">
                      <a:moveTo>
                        <a:pt x="100" y="0"/>
                      </a:moveTo>
                      <a:lnTo>
                        <a:pt x="106" y="1"/>
                      </a:lnTo>
                      <a:lnTo>
                        <a:pt x="111" y="4"/>
                      </a:lnTo>
                      <a:lnTo>
                        <a:pt x="115" y="8"/>
                      </a:lnTo>
                      <a:lnTo>
                        <a:pt x="117" y="13"/>
                      </a:lnTo>
                      <a:lnTo>
                        <a:pt x="119" y="19"/>
                      </a:lnTo>
                      <a:lnTo>
                        <a:pt x="119" y="88"/>
                      </a:lnTo>
                      <a:lnTo>
                        <a:pt x="117" y="93"/>
                      </a:lnTo>
                      <a:lnTo>
                        <a:pt x="115" y="98"/>
                      </a:lnTo>
                      <a:lnTo>
                        <a:pt x="110" y="103"/>
                      </a:lnTo>
                      <a:lnTo>
                        <a:pt x="105" y="106"/>
                      </a:lnTo>
                      <a:lnTo>
                        <a:pt x="98" y="107"/>
                      </a:lnTo>
                      <a:lnTo>
                        <a:pt x="19" y="107"/>
                      </a:lnTo>
                      <a:lnTo>
                        <a:pt x="13" y="106"/>
                      </a:lnTo>
                      <a:lnTo>
                        <a:pt x="8" y="103"/>
                      </a:lnTo>
                      <a:lnTo>
                        <a:pt x="4" y="99"/>
                      </a:lnTo>
                      <a:lnTo>
                        <a:pt x="2" y="94"/>
                      </a:lnTo>
                      <a:lnTo>
                        <a:pt x="0" y="88"/>
                      </a:lnTo>
                      <a:lnTo>
                        <a:pt x="0" y="19"/>
                      </a:lnTo>
                      <a:lnTo>
                        <a:pt x="2" y="13"/>
                      </a:lnTo>
                      <a:lnTo>
                        <a:pt x="4" y="8"/>
                      </a:lnTo>
                      <a:lnTo>
                        <a:pt x="8" y="4"/>
                      </a:lnTo>
                      <a:lnTo>
                        <a:pt x="14" y="1"/>
                      </a:lnTo>
                      <a:lnTo>
                        <a:pt x="19" y="0"/>
                      </a:lnTo>
                      <a:lnTo>
                        <a:pt x="100" y="0"/>
                      </a:lnTo>
                      <a:close/>
                    </a:path>
                  </a:pathLst>
                </a:custGeom>
                <a:solidFill>
                  <a:schemeClr val="tx1">
                    <a:lumMod val="75000"/>
                    <a:lumOff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73" name="Freeform 119"/>
                <p:cNvSpPr>
                  <a:spLocks/>
                </p:cNvSpPr>
                <p:nvPr/>
              </p:nvSpPr>
              <p:spPr bwMode="auto">
                <a:xfrm>
                  <a:off x="4221163" y="3101976"/>
                  <a:ext cx="188913" cy="169863"/>
                </a:xfrm>
                <a:custGeom>
                  <a:avLst/>
                  <a:gdLst>
                    <a:gd name="T0" fmla="*/ 100 w 119"/>
                    <a:gd name="T1" fmla="*/ 0 h 107"/>
                    <a:gd name="T2" fmla="*/ 105 w 119"/>
                    <a:gd name="T3" fmla="*/ 1 h 107"/>
                    <a:gd name="T4" fmla="*/ 109 w 119"/>
                    <a:gd name="T5" fmla="*/ 2 h 107"/>
                    <a:gd name="T6" fmla="*/ 112 w 119"/>
                    <a:gd name="T7" fmla="*/ 6 h 107"/>
                    <a:gd name="T8" fmla="*/ 116 w 119"/>
                    <a:gd name="T9" fmla="*/ 10 h 107"/>
                    <a:gd name="T10" fmla="*/ 118 w 119"/>
                    <a:gd name="T11" fmla="*/ 14 h 107"/>
                    <a:gd name="T12" fmla="*/ 119 w 119"/>
                    <a:gd name="T13" fmla="*/ 19 h 107"/>
                    <a:gd name="T14" fmla="*/ 118 w 119"/>
                    <a:gd name="T15" fmla="*/ 88 h 107"/>
                    <a:gd name="T16" fmla="*/ 118 w 119"/>
                    <a:gd name="T17" fmla="*/ 94 h 107"/>
                    <a:gd name="T18" fmla="*/ 115 w 119"/>
                    <a:gd name="T19" fmla="*/ 99 h 107"/>
                    <a:gd name="T20" fmla="*/ 110 w 119"/>
                    <a:gd name="T21" fmla="*/ 103 h 107"/>
                    <a:gd name="T22" fmla="*/ 105 w 119"/>
                    <a:gd name="T23" fmla="*/ 106 h 107"/>
                    <a:gd name="T24" fmla="*/ 98 w 119"/>
                    <a:gd name="T25" fmla="*/ 107 h 107"/>
                    <a:gd name="T26" fmla="*/ 20 w 119"/>
                    <a:gd name="T27" fmla="*/ 107 h 107"/>
                    <a:gd name="T28" fmla="*/ 14 w 119"/>
                    <a:gd name="T29" fmla="*/ 106 h 107"/>
                    <a:gd name="T30" fmla="*/ 9 w 119"/>
                    <a:gd name="T31" fmla="*/ 104 h 107"/>
                    <a:gd name="T32" fmla="*/ 6 w 119"/>
                    <a:gd name="T33" fmla="*/ 102 h 107"/>
                    <a:gd name="T34" fmla="*/ 3 w 119"/>
                    <a:gd name="T35" fmla="*/ 98 h 107"/>
                    <a:gd name="T36" fmla="*/ 0 w 119"/>
                    <a:gd name="T37" fmla="*/ 93 h 107"/>
                    <a:gd name="T38" fmla="*/ 0 w 119"/>
                    <a:gd name="T39" fmla="*/ 88 h 107"/>
                    <a:gd name="T40" fmla="*/ 0 w 119"/>
                    <a:gd name="T41" fmla="*/ 19 h 107"/>
                    <a:gd name="T42" fmla="*/ 2 w 119"/>
                    <a:gd name="T43" fmla="*/ 14 h 107"/>
                    <a:gd name="T44" fmla="*/ 4 w 119"/>
                    <a:gd name="T45" fmla="*/ 9 h 107"/>
                    <a:gd name="T46" fmla="*/ 8 w 119"/>
                    <a:gd name="T47" fmla="*/ 4 h 107"/>
                    <a:gd name="T48" fmla="*/ 14 w 119"/>
                    <a:gd name="T49" fmla="*/ 1 h 107"/>
                    <a:gd name="T50" fmla="*/ 20 w 119"/>
                    <a:gd name="T51" fmla="*/ 0 h 107"/>
                    <a:gd name="T52" fmla="*/ 100 w 119"/>
                    <a:gd name="T53"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9" h="107">
                      <a:moveTo>
                        <a:pt x="100" y="0"/>
                      </a:moveTo>
                      <a:lnTo>
                        <a:pt x="105" y="1"/>
                      </a:lnTo>
                      <a:lnTo>
                        <a:pt x="109" y="2"/>
                      </a:lnTo>
                      <a:lnTo>
                        <a:pt x="112" y="6"/>
                      </a:lnTo>
                      <a:lnTo>
                        <a:pt x="116" y="10"/>
                      </a:lnTo>
                      <a:lnTo>
                        <a:pt x="118" y="14"/>
                      </a:lnTo>
                      <a:lnTo>
                        <a:pt x="119" y="19"/>
                      </a:lnTo>
                      <a:lnTo>
                        <a:pt x="118" y="88"/>
                      </a:lnTo>
                      <a:lnTo>
                        <a:pt x="118" y="94"/>
                      </a:lnTo>
                      <a:lnTo>
                        <a:pt x="115" y="99"/>
                      </a:lnTo>
                      <a:lnTo>
                        <a:pt x="110" y="103"/>
                      </a:lnTo>
                      <a:lnTo>
                        <a:pt x="105" y="106"/>
                      </a:lnTo>
                      <a:lnTo>
                        <a:pt x="98" y="107"/>
                      </a:lnTo>
                      <a:lnTo>
                        <a:pt x="20" y="107"/>
                      </a:lnTo>
                      <a:lnTo>
                        <a:pt x="14" y="106"/>
                      </a:lnTo>
                      <a:lnTo>
                        <a:pt x="9" y="104"/>
                      </a:lnTo>
                      <a:lnTo>
                        <a:pt x="6" y="102"/>
                      </a:lnTo>
                      <a:lnTo>
                        <a:pt x="3" y="98"/>
                      </a:lnTo>
                      <a:lnTo>
                        <a:pt x="0" y="93"/>
                      </a:lnTo>
                      <a:lnTo>
                        <a:pt x="0" y="88"/>
                      </a:lnTo>
                      <a:lnTo>
                        <a:pt x="0" y="19"/>
                      </a:lnTo>
                      <a:lnTo>
                        <a:pt x="2" y="14"/>
                      </a:lnTo>
                      <a:lnTo>
                        <a:pt x="4" y="9"/>
                      </a:lnTo>
                      <a:lnTo>
                        <a:pt x="8" y="4"/>
                      </a:lnTo>
                      <a:lnTo>
                        <a:pt x="14" y="1"/>
                      </a:lnTo>
                      <a:lnTo>
                        <a:pt x="20" y="0"/>
                      </a:lnTo>
                      <a:lnTo>
                        <a:pt x="100" y="0"/>
                      </a:lnTo>
                      <a:close/>
                    </a:path>
                  </a:pathLst>
                </a:custGeom>
                <a:solidFill>
                  <a:schemeClr val="tx1">
                    <a:lumMod val="75000"/>
                    <a:lumOff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74" name="Freeform 120"/>
                <p:cNvSpPr>
                  <a:spLocks/>
                </p:cNvSpPr>
                <p:nvPr/>
              </p:nvSpPr>
              <p:spPr bwMode="auto">
                <a:xfrm>
                  <a:off x="3949701" y="3103563"/>
                  <a:ext cx="207963" cy="168275"/>
                </a:xfrm>
                <a:custGeom>
                  <a:avLst/>
                  <a:gdLst>
                    <a:gd name="T0" fmla="*/ 112 w 131"/>
                    <a:gd name="T1" fmla="*/ 0 h 106"/>
                    <a:gd name="T2" fmla="*/ 118 w 131"/>
                    <a:gd name="T3" fmla="*/ 0 h 106"/>
                    <a:gd name="T4" fmla="*/ 123 w 131"/>
                    <a:gd name="T5" fmla="*/ 3 h 106"/>
                    <a:gd name="T6" fmla="*/ 127 w 131"/>
                    <a:gd name="T7" fmla="*/ 8 h 106"/>
                    <a:gd name="T8" fmla="*/ 129 w 131"/>
                    <a:gd name="T9" fmla="*/ 13 h 106"/>
                    <a:gd name="T10" fmla="*/ 131 w 131"/>
                    <a:gd name="T11" fmla="*/ 18 h 106"/>
                    <a:gd name="T12" fmla="*/ 129 w 131"/>
                    <a:gd name="T13" fmla="*/ 87 h 106"/>
                    <a:gd name="T14" fmla="*/ 129 w 131"/>
                    <a:gd name="T15" fmla="*/ 93 h 106"/>
                    <a:gd name="T16" fmla="*/ 126 w 131"/>
                    <a:gd name="T17" fmla="*/ 98 h 106"/>
                    <a:gd name="T18" fmla="*/ 122 w 131"/>
                    <a:gd name="T19" fmla="*/ 102 h 106"/>
                    <a:gd name="T20" fmla="*/ 117 w 131"/>
                    <a:gd name="T21" fmla="*/ 105 h 106"/>
                    <a:gd name="T22" fmla="*/ 110 w 131"/>
                    <a:gd name="T23" fmla="*/ 106 h 106"/>
                    <a:gd name="T24" fmla="*/ 19 w 131"/>
                    <a:gd name="T25" fmla="*/ 106 h 106"/>
                    <a:gd name="T26" fmla="*/ 12 w 131"/>
                    <a:gd name="T27" fmla="*/ 105 h 106"/>
                    <a:gd name="T28" fmla="*/ 7 w 131"/>
                    <a:gd name="T29" fmla="*/ 102 h 106"/>
                    <a:gd name="T30" fmla="*/ 3 w 131"/>
                    <a:gd name="T31" fmla="*/ 98 h 106"/>
                    <a:gd name="T32" fmla="*/ 1 w 131"/>
                    <a:gd name="T33" fmla="*/ 93 h 106"/>
                    <a:gd name="T34" fmla="*/ 0 w 131"/>
                    <a:gd name="T35" fmla="*/ 87 h 106"/>
                    <a:gd name="T36" fmla="*/ 0 w 131"/>
                    <a:gd name="T37" fmla="*/ 19 h 106"/>
                    <a:gd name="T38" fmla="*/ 1 w 131"/>
                    <a:gd name="T39" fmla="*/ 13 h 106"/>
                    <a:gd name="T40" fmla="*/ 3 w 131"/>
                    <a:gd name="T41" fmla="*/ 8 h 106"/>
                    <a:gd name="T42" fmla="*/ 9 w 131"/>
                    <a:gd name="T43" fmla="*/ 4 h 106"/>
                    <a:gd name="T44" fmla="*/ 14 w 131"/>
                    <a:gd name="T45" fmla="*/ 0 h 106"/>
                    <a:gd name="T46" fmla="*/ 19 w 131"/>
                    <a:gd name="T47" fmla="*/ 0 h 106"/>
                    <a:gd name="T48" fmla="*/ 112 w 131"/>
                    <a:gd name="T4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1" h="106">
                      <a:moveTo>
                        <a:pt x="112" y="0"/>
                      </a:moveTo>
                      <a:lnTo>
                        <a:pt x="118" y="0"/>
                      </a:lnTo>
                      <a:lnTo>
                        <a:pt x="123" y="3"/>
                      </a:lnTo>
                      <a:lnTo>
                        <a:pt x="127" y="8"/>
                      </a:lnTo>
                      <a:lnTo>
                        <a:pt x="129" y="13"/>
                      </a:lnTo>
                      <a:lnTo>
                        <a:pt x="131" y="18"/>
                      </a:lnTo>
                      <a:lnTo>
                        <a:pt x="129" y="87"/>
                      </a:lnTo>
                      <a:lnTo>
                        <a:pt x="129" y="93"/>
                      </a:lnTo>
                      <a:lnTo>
                        <a:pt x="126" y="98"/>
                      </a:lnTo>
                      <a:lnTo>
                        <a:pt x="122" y="102"/>
                      </a:lnTo>
                      <a:lnTo>
                        <a:pt x="117" y="105"/>
                      </a:lnTo>
                      <a:lnTo>
                        <a:pt x="110" y="106"/>
                      </a:lnTo>
                      <a:lnTo>
                        <a:pt x="19" y="106"/>
                      </a:lnTo>
                      <a:lnTo>
                        <a:pt x="12" y="105"/>
                      </a:lnTo>
                      <a:lnTo>
                        <a:pt x="7" y="102"/>
                      </a:lnTo>
                      <a:lnTo>
                        <a:pt x="3" y="98"/>
                      </a:lnTo>
                      <a:lnTo>
                        <a:pt x="1" y="93"/>
                      </a:lnTo>
                      <a:lnTo>
                        <a:pt x="0" y="87"/>
                      </a:lnTo>
                      <a:lnTo>
                        <a:pt x="0" y="19"/>
                      </a:lnTo>
                      <a:lnTo>
                        <a:pt x="1" y="13"/>
                      </a:lnTo>
                      <a:lnTo>
                        <a:pt x="3" y="8"/>
                      </a:lnTo>
                      <a:lnTo>
                        <a:pt x="9" y="4"/>
                      </a:lnTo>
                      <a:lnTo>
                        <a:pt x="14" y="0"/>
                      </a:lnTo>
                      <a:lnTo>
                        <a:pt x="19" y="0"/>
                      </a:lnTo>
                      <a:lnTo>
                        <a:pt x="112" y="0"/>
                      </a:lnTo>
                      <a:close/>
                    </a:path>
                  </a:pathLst>
                </a:custGeom>
                <a:solidFill>
                  <a:schemeClr val="tx1">
                    <a:lumMod val="75000"/>
                    <a:lumOff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75" name="Freeform 121"/>
                <p:cNvSpPr>
                  <a:spLocks/>
                </p:cNvSpPr>
                <p:nvPr/>
              </p:nvSpPr>
              <p:spPr bwMode="auto">
                <a:xfrm>
                  <a:off x="7116763" y="3303588"/>
                  <a:ext cx="203200" cy="220663"/>
                </a:xfrm>
                <a:custGeom>
                  <a:avLst/>
                  <a:gdLst>
                    <a:gd name="T0" fmla="*/ 105 w 128"/>
                    <a:gd name="T1" fmla="*/ 0 h 139"/>
                    <a:gd name="T2" fmla="*/ 117 w 128"/>
                    <a:gd name="T3" fmla="*/ 3 h 139"/>
                    <a:gd name="T4" fmla="*/ 124 w 128"/>
                    <a:gd name="T5" fmla="*/ 12 h 139"/>
                    <a:gd name="T6" fmla="*/ 128 w 128"/>
                    <a:gd name="T7" fmla="*/ 23 h 139"/>
                    <a:gd name="T8" fmla="*/ 127 w 128"/>
                    <a:gd name="T9" fmla="*/ 116 h 139"/>
                    <a:gd name="T10" fmla="*/ 124 w 128"/>
                    <a:gd name="T11" fmla="*/ 127 h 139"/>
                    <a:gd name="T12" fmla="*/ 115 w 128"/>
                    <a:gd name="T13" fmla="*/ 135 h 139"/>
                    <a:gd name="T14" fmla="*/ 104 w 128"/>
                    <a:gd name="T15" fmla="*/ 139 h 139"/>
                    <a:gd name="T16" fmla="*/ 22 w 128"/>
                    <a:gd name="T17" fmla="*/ 139 h 139"/>
                    <a:gd name="T18" fmla="*/ 11 w 128"/>
                    <a:gd name="T19" fmla="*/ 136 h 139"/>
                    <a:gd name="T20" fmla="*/ 2 w 128"/>
                    <a:gd name="T21" fmla="*/ 127 h 139"/>
                    <a:gd name="T22" fmla="*/ 0 w 128"/>
                    <a:gd name="T23" fmla="*/ 116 h 139"/>
                    <a:gd name="T24" fmla="*/ 0 w 128"/>
                    <a:gd name="T25" fmla="*/ 23 h 139"/>
                    <a:gd name="T26" fmla="*/ 3 w 128"/>
                    <a:gd name="T27" fmla="*/ 12 h 139"/>
                    <a:gd name="T28" fmla="*/ 11 w 128"/>
                    <a:gd name="T29" fmla="*/ 3 h 139"/>
                    <a:gd name="T30" fmla="*/ 22 w 128"/>
                    <a:gd name="T31" fmla="*/ 0 h 139"/>
                    <a:gd name="T32" fmla="*/ 105 w 128"/>
                    <a:gd name="T3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8" h="139">
                      <a:moveTo>
                        <a:pt x="105" y="0"/>
                      </a:moveTo>
                      <a:lnTo>
                        <a:pt x="117" y="3"/>
                      </a:lnTo>
                      <a:lnTo>
                        <a:pt x="124" y="12"/>
                      </a:lnTo>
                      <a:lnTo>
                        <a:pt x="128" y="23"/>
                      </a:lnTo>
                      <a:lnTo>
                        <a:pt x="127" y="116"/>
                      </a:lnTo>
                      <a:lnTo>
                        <a:pt x="124" y="127"/>
                      </a:lnTo>
                      <a:lnTo>
                        <a:pt x="115" y="135"/>
                      </a:lnTo>
                      <a:lnTo>
                        <a:pt x="104" y="139"/>
                      </a:lnTo>
                      <a:lnTo>
                        <a:pt x="22" y="139"/>
                      </a:lnTo>
                      <a:lnTo>
                        <a:pt x="11" y="136"/>
                      </a:lnTo>
                      <a:lnTo>
                        <a:pt x="2" y="127"/>
                      </a:lnTo>
                      <a:lnTo>
                        <a:pt x="0" y="116"/>
                      </a:lnTo>
                      <a:lnTo>
                        <a:pt x="0" y="23"/>
                      </a:lnTo>
                      <a:lnTo>
                        <a:pt x="3" y="12"/>
                      </a:lnTo>
                      <a:lnTo>
                        <a:pt x="11" y="3"/>
                      </a:lnTo>
                      <a:lnTo>
                        <a:pt x="22" y="0"/>
                      </a:lnTo>
                      <a:lnTo>
                        <a:pt x="105" y="0"/>
                      </a:lnTo>
                      <a:close/>
                    </a:path>
                  </a:pathLst>
                </a:custGeom>
                <a:solidFill>
                  <a:schemeClr val="tx1">
                    <a:lumMod val="75000"/>
                    <a:lumOff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76" name="Freeform 122"/>
                <p:cNvSpPr>
                  <a:spLocks/>
                </p:cNvSpPr>
                <p:nvPr/>
              </p:nvSpPr>
              <p:spPr bwMode="auto">
                <a:xfrm>
                  <a:off x="6853238" y="3303588"/>
                  <a:ext cx="201613" cy="220663"/>
                </a:xfrm>
                <a:custGeom>
                  <a:avLst/>
                  <a:gdLst>
                    <a:gd name="T0" fmla="*/ 104 w 127"/>
                    <a:gd name="T1" fmla="*/ 0 h 139"/>
                    <a:gd name="T2" fmla="*/ 117 w 127"/>
                    <a:gd name="T3" fmla="*/ 3 h 139"/>
                    <a:gd name="T4" fmla="*/ 125 w 127"/>
                    <a:gd name="T5" fmla="*/ 12 h 139"/>
                    <a:gd name="T6" fmla="*/ 127 w 127"/>
                    <a:gd name="T7" fmla="*/ 23 h 139"/>
                    <a:gd name="T8" fmla="*/ 127 w 127"/>
                    <a:gd name="T9" fmla="*/ 116 h 139"/>
                    <a:gd name="T10" fmla="*/ 124 w 127"/>
                    <a:gd name="T11" fmla="*/ 127 h 139"/>
                    <a:gd name="T12" fmla="*/ 116 w 127"/>
                    <a:gd name="T13" fmla="*/ 136 h 139"/>
                    <a:gd name="T14" fmla="*/ 104 w 127"/>
                    <a:gd name="T15" fmla="*/ 139 h 139"/>
                    <a:gd name="T16" fmla="*/ 22 w 127"/>
                    <a:gd name="T17" fmla="*/ 139 h 139"/>
                    <a:gd name="T18" fmla="*/ 10 w 127"/>
                    <a:gd name="T19" fmla="*/ 136 h 139"/>
                    <a:gd name="T20" fmla="*/ 3 w 127"/>
                    <a:gd name="T21" fmla="*/ 127 h 139"/>
                    <a:gd name="T22" fmla="*/ 0 w 127"/>
                    <a:gd name="T23" fmla="*/ 116 h 139"/>
                    <a:gd name="T24" fmla="*/ 0 w 127"/>
                    <a:gd name="T25" fmla="*/ 23 h 139"/>
                    <a:gd name="T26" fmla="*/ 3 w 127"/>
                    <a:gd name="T27" fmla="*/ 12 h 139"/>
                    <a:gd name="T28" fmla="*/ 12 w 127"/>
                    <a:gd name="T29" fmla="*/ 4 h 139"/>
                    <a:gd name="T30" fmla="*/ 23 w 127"/>
                    <a:gd name="T31" fmla="*/ 0 h 139"/>
                    <a:gd name="T32" fmla="*/ 104 w 127"/>
                    <a:gd name="T3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7" h="139">
                      <a:moveTo>
                        <a:pt x="104" y="0"/>
                      </a:moveTo>
                      <a:lnTo>
                        <a:pt x="117" y="3"/>
                      </a:lnTo>
                      <a:lnTo>
                        <a:pt x="125" y="12"/>
                      </a:lnTo>
                      <a:lnTo>
                        <a:pt x="127" y="23"/>
                      </a:lnTo>
                      <a:lnTo>
                        <a:pt x="127" y="116"/>
                      </a:lnTo>
                      <a:lnTo>
                        <a:pt x="124" y="127"/>
                      </a:lnTo>
                      <a:lnTo>
                        <a:pt x="116" y="136"/>
                      </a:lnTo>
                      <a:lnTo>
                        <a:pt x="104" y="139"/>
                      </a:lnTo>
                      <a:lnTo>
                        <a:pt x="22" y="139"/>
                      </a:lnTo>
                      <a:lnTo>
                        <a:pt x="10" y="136"/>
                      </a:lnTo>
                      <a:lnTo>
                        <a:pt x="3" y="127"/>
                      </a:lnTo>
                      <a:lnTo>
                        <a:pt x="0" y="116"/>
                      </a:lnTo>
                      <a:lnTo>
                        <a:pt x="0" y="23"/>
                      </a:lnTo>
                      <a:lnTo>
                        <a:pt x="3" y="12"/>
                      </a:lnTo>
                      <a:lnTo>
                        <a:pt x="12" y="4"/>
                      </a:lnTo>
                      <a:lnTo>
                        <a:pt x="23" y="0"/>
                      </a:lnTo>
                      <a:lnTo>
                        <a:pt x="104" y="0"/>
                      </a:lnTo>
                      <a:close/>
                    </a:path>
                  </a:pathLst>
                </a:custGeom>
                <a:solidFill>
                  <a:schemeClr val="tx1">
                    <a:lumMod val="75000"/>
                    <a:lumOff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77" name="Freeform 123"/>
                <p:cNvSpPr>
                  <a:spLocks/>
                </p:cNvSpPr>
                <p:nvPr/>
              </p:nvSpPr>
              <p:spPr bwMode="auto">
                <a:xfrm>
                  <a:off x="6588126" y="3303588"/>
                  <a:ext cx="204788" cy="222250"/>
                </a:xfrm>
                <a:custGeom>
                  <a:avLst/>
                  <a:gdLst>
                    <a:gd name="T0" fmla="*/ 106 w 129"/>
                    <a:gd name="T1" fmla="*/ 0 h 140"/>
                    <a:gd name="T2" fmla="*/ 117 w 129"/>
                    <a:gd name="T3" fmla="*/ 4 h 140"/>
                    <a:gd name="T4" fmla="*/ 126 w 129"/>
                    <a:gd name="T5" fmla="*/ 12 h 140"/>
                    <a:gd name="T6" fmla="*/ 129 w 129"/>
                    <a:gd name="T7" fmla="*/ 23 h 140"/>
                    <a:gd name="T8" fmla="*/ 129 w 129"/>
                    <a:gd name="T9" fmla="*/ 117 h 140"/>
                    <a:gd name="T10" fmla="*/ 125 w 129"/>
                    <a:gd name="T11" fmla="*/ 129 h 140"/>
                    <a:gd name="T12" fmla="*/ 117 w 129"/>
                    <a:gd name="T13" fmla="*/ 136 h 140"/>
                    <a:gd name="T14" fmla="*/ 106 w 129"/>
                    <a:gd name="T15" fmla="*/ 139 h 140"/>
                    <a:gd name="T16" fmla="*/ 23 w 129"/>
                    <a:gd name="T17" fmla="*/ 140 h 140"/>
                    <a:gd name="T18" fmla="*/ 12 w 129"/>
                    <a:gd name="T19" fmla="*/ 136 h 140"/>
                    <a:gd name="T20" fmla="*/ 4 w 129"/>
                    <a:gd name="T21" fmla="*/ 129 h 140"/>
                    <a:gd name="T22" fmla="*/ 0 w 129"/>
                    <a:gd name="T23" fmla="*/ 117 h 140"/>
                    <a:gd name="T24" fmla="*/ 2 w 129"/>
                    <a:gd name="T25" fmla="*/ 23 h 140"/>
                    <a:gd name="T26" fmla="*/ 4 w 129"/>
                    <a:gd name="T27" fmla="*/ 12 h 140"/>
                    <a:gd name="T28" fmla="*/ 13 w 129"/>
                    <a:gd name="T29" fmla="*/ 4 h 140"/>
                    <a:gd name="T30" fmla="*/ 24 w 129"/>
                    <a:gd name="T31" fmla="*/ 0 h 140"/>
                    <a:gd name="T32" fmla="*/ 106 w 129"/>
                    <a:gd name="T33"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9" h="140">
                      <a:moveTo>
                        <a:pt x="106" y="0"/>
                      </a:moveTo>
                      <a:lnTo>
                        <a:pt x="117" y="4"/>
                      </a:lnTo>
                      <a:lnTo>
                        <a:pt x="126" y="12"/>
                      </a:lnTo>
                      <a:lnTo>
                        <a:pt x="129" y="23"/>
                      </a:lnTo>
                      <a:lnTo>
                        <a:pt x="129" y="117"/>
                      </a:lnTo>
                      <a:lnTo>
                        <a:pt x="125" y="129"/>
                      </a:lnTo>
                      <a:lnTo>
                        <a:pt x="117" y="136"/>
                      </a:lnTo>
                      <a:lnTo>
                        <a:pt x="106" y="139"/>
                      </a:lnTo>
                      <a:lnTo>
                        <a:pt x="23" y="140"/>
                      </a:lnTo>
                      <a:lnTo>
                        <a:pt x="12" y="136"/>
                      </a:lnTo>
                      <a:lnTo>
                        <a:pt x="4" y="129"/>
                      </a:lnTo>
                      <a:lnTo>
                        <a:pt x="0" y="117"/>
                      </a:lnTo>
                      <a:lnTo>
                        <a:pt x="2" y="23"/>
                      </a:lnTo>
                      <a:lnTo>
                        <a:pt x="4" y="12"/>
                      </a:lnTo>
                      <a:lnTo>
                        <a:pt x="13" y="4"/>
                      </a:lnTo>
                      <a:lnTo>
                        <a:pt x="24" y="0"/>
                      </a:lnTo>
                      <a:lnTo>
                        <a:pt x="106" y="0"/>
                      </a:lnTo>
                      <a:close/>
                    </a:path>
                  </a:pathLst>
                </a:custGeom>
                <a:solidFill>
                  <a:schemeClr val="tx1">
                    <a:lumMod val="75000"/>
                    <a:lumOff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78" name="Freeform 124"/>
                <p:cNvSpPr>
                  <a:spLocks/>
                </p:cNvSpPr>
                <p:nvPr/>
              </p:nvSpPr>
              <p:spPr bwMode="auto">
                <a:xfrm>
                  <a:off x="6326188" y="3305176"/>
                  <a:ext cx="203200" cy="220663"/>
                </a:xfrm>
                <a:custGeom>
                  <a:avLst/>
                  <a:gdLst>
                    <a:gd name="T0" fmla="*/ 105 w 128"/>
                    <a:gd name="T1" fmla="*/ 0 h 139"/>
                    <a:gd name="T2" fmla="*/ 117 w 128"/>
                    <a:gd name="T3" fmla="*/ 3 h 139"/>
                    <a:gd name="T4" fmla="*/ 125 w 128"/>
                    <a:gd name="T5" fmla="*/ 11 h 139"/>
                    <a:gd name="T6" fmla="*/ 128 w 128"/>
                    <a:gd name="T7" fmla="*/ 22 h 139"/>
                    <a:gd name="T8" fmla="*/ 127 w 128"/>
                    <a:gd name="T9" fmla="*/ 116 h 139"/>
                    <a:gd name="T10" fmla="*/ 125 w 128"/>
                    <a:gd name="T11" fmla="*/ 128 h 139"/>
                    <a:gd name="T12" fmla="*/ 116 w 128"/>
                    <a:gd name="T13" fmla="*/ 135 h 139"/>
                    <a:gd name="T14" fmla="*/ 104 w 128"/>
                    <a:gd name="T15" fmla="*/ 139 h 139"/>
                    <a:gd name="T16" fmla="*/ 23 w 128"/>
                    <a:gd name="T17" fmla="*/ 139 h 139"/>
                    <a:gd name="T18" fmla="*/ 11 w 128"/>
                    <a:gd name="T19" fmla="*/ 135 h 139"/>
                    <a:gd name="T20" fmla="*/ 2 w 128"/>
                    <a:gd name="T21" fmla="*/ 128 h 139"/>
                    <a:gd name="T22" fmla="*/ 0 w 128"/>
                    <a:gd name="T23" fmla="*/ 116 h 139"/>
                    <a:gd name="T24" fmla="*/ 0 w 128"/>
                    <a:gd name="T25" fmla="*/ 23 h 139"/>
                    <a:gd name="T26" fmla="*/ 4 w 128"/>
                    <a:gd name="T27" fmla="*/ 12 h 139"/>
                    <a:gd name="T28" fmla="*/ 11 w 128"/>
                    <a:gd name="T29" fmla="*/ 3 h 139"/>
                    <a:gd name="T30" fmla="*/ 23 w 128"/>
                    <a:gd name="T31" fmla="*/ 0 h 139"/>
                    <a:gd name="T32" fmla="*/ 105 w 128"/>
                    <a:gd name="T3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8" h="139">
                      <a:moveTo>
                        <a:pt x="105" y="0"/>
                      </a:moveTo>
                      <a:lnTo>
                        <a:pt x="117" y="3"/>
                      </a:lnTo>
                      <a:lnTo>
                        <a:pt x="125" y="11"/>
                      </a:lnTo>
                      <a:lnTo>
                        <a:pt x="128" y="22"/>
                      </a:lnTo>
                      <a:lnTo>
                        <a:pt x="127" y="116"/>
                      </a:lnTo>
                      <a:lnTo>
                        <a:pt x="125" y="128"/>
                      </a:lnTo>
                      <a:lnTo>
                        <a:pt x="116" y="135"/>
                      </a:lnTo>
                      <a:lnTo>
                        <a:pt x="104" y="139"/>
                      </a:lnTo>
                      <a:lnTo>
                        <a:pt x="23" y="139"/>
                      </a:lnTo>
                      <a:lnTo>
                        <a:pt x="11" y="135"/>
                      </a:lnTo>
                      <a:lnTo>
                        <a:pt x="2" y="128"/>
                      </a:lnTo>
                      <a:lnTo>
                        <a:pt x="0" y="116"/>
                      </a:lnTo>
                      <a:lnTo>
                        <a:pt x="0" y="23"/>
                      </a:lnTo>
                      <a:lnTo>
                        <a:pt x="4" y="12"/>
                      </a:lnTo>
                      <a:lnTo>
                        <a:pt x="11" y="3"/>
                      </a:lnTo>
                      <a:lnTo>
                        <a:pt x="23" y="0"/>
                      </a:lnTo>
                      <a:lnTo>
                        <a:pt x="105" y="0"/>
                      </a:lnTo>
                      <a:close/>
                    </a:path>
                  </a:pathLst>
                </a:custGeom>
                <a:solidFill>
                  <a:schemeClr val="tx1">
                    <a:lumMod val="75000"/>
                    <a:lumOff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79" name="Freeform 125"/>
                <p:cNvSpPr>
                  <a:spLocks/>
                </p:cNvSpPr>
                <p:nvPr/>
              </p:nvSpPr>
              <p:spPr bwMode="auto">
                <a:xfrm>
                  <a:off x="6062663" y="3305176"/>
                  <a:ext cx="204788" cy="220663"/>
                </a:xfrm>
                <a:custGeom>
                  <a:avLst/>
                  <a:gdLst>
                    <a:gd name="T0" fmla="*/ 106 w 129"/>
                    <a:gd name="T1" fmla="*/ 0 h 139"/>
                    <a:gd name="T2" fmla="*/ 117 w 129"/>
                    <a:gd name="T3" fmla="*/ 3 h 139"/>
                    <a:gd name="T4" fmla="*/ 125 w 129"/>
                    <a:gd name="T5" fmla="*/ 12 h 139"/>
                    <a:gd name="T6" fmla="*/ 129 w 129"/>
                    <a:gd name="T7" fmla="*/ 23 h 139"/>
                    <a:gd name="T8" fmla="*/ 128 w 129"/>
                    <a:gd name="T9" fmla="*/ 116 h 139"/>
                    <a:gd name="T10" fmla="*/ 125 w 129"/>
                    <a:gd name="T11" fmla="*/ 128 h 139"/>
                    <a:gd name="T12" fmla="*/ 116 w 129"/>
                    <a:gd name="T13" fmla="*/ 137 h 139"/>
                    <a:gd name="T14" fmla="*/ 105 w 129"/>
                    <a:gd name="T15" fmla="*/ 139 h 139"/>
                    <a:gd name="T16" fmla="*/ 23 w 129"/>
                    <a:gd name="T17" fmla="*/ 139 h 139"/>
                    <a:gd name="T18" fmla="*/ 12 w 129"/>
                    <a:gd name="T19" fmla="*/ 137 h 139"/>
                    <a:gd name="T20" fmla="*/ 3 w 129"/>
                    <a:gd name="T21" fmla="*/ 128 h 139"/>
                    <a:gd name="T22" fmla="*/ 0 w 129"/>
                    <a:gd name="T23" fmla="*/ 116 h 139"/>
                    <a:gd name="T24" fmla="*/ 0 w 129"/>
                    <a:gd name="T25" fmla="*/ 23 h 139"/>
                    <a:gd name="T26" fmla="*/ 4 w 129"/>
                    <a:gd name="T27" fmla="*/ 12 h 139"/>
                    <a:gd name="T28" fmla="*/ 12 w 129"/>
                    <a:gd name="T29" fmla="*/ 3 h 139"/>
                    <a:gd name="T30" fmla="*/ 23 w 129"/>
                    <a:gd name="T31" fmla="*/ 0 h 139"/>
                    <a:gd name="T32" fmla="*/ 106 w 129"/>
                    <a:gd name="T3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9" h="139">
                      <a:moveTo>
                        <a:pt x="106" y="0"/>
                      </a:moveTo>
                      <a:lnTo>
                        <a:pt x="117" y="3"/>
                      </a:lnTo>
                      <a:lnTo>
                        <a:pt x="125" y="12"/>
                      </a:lnTo>
                      <a:lnTo>
                        <a:pt x="129" y="23"/>
                      </a:lnTo>
                      <a:lnTo>
                        <a:pt x="128" y="116"/>
                      </a:lnTo>
                      <a:lnTo>
                        <a:pt x="125" y="128"/>
                      </a:lnTo>
                      <a:lnTo>
                        <a:pt x="116" y="137"/>
                      </a:lnTo>
                      <a:lnTo>
                        <a:pt x="105" y="139"/>
                      </a:lnTo>
                      <a:lnTo>
                        <a:pt x="23" y="139"/>
                      </a:lnTo>
                      <a:lnTo>
                        <a:pt x="12" y="137"/>
                      </a:lnTo>
                      <a:lnTo>
                        <a:pt x="3" y="128"/>
                      </a:lnTo>
                      <a:lnTo>
                        <a:pt x="0" y="116"/>
                      </a:lnTo>
                      <a:lnTo>
                        <a:pt x="0" y="23"/>
                      </a:lnTo>
                      <a:lnTo>
                        <a:pt x="4" y="12"/>
                      </a:lnTo>
                      <a:lnTo>
                        <a:pt x="12" y="3"/>
                      </a:lnTo>
                      <a:lnTo>
                        <a:pt x="23" y="0"/>
                      </a:lnTo>
                      <a:lnTo>
                        <a:pt x="106" y="0"/>
                      </a:lnTo>
                      <a:close/>
                    </a:path>
                  </a:pathLst>
                </a:custGeom>
                <a:solidFill>
                  <a:schemeClr val="tx1">
                    <a:lumMod val="75000"/>
                    <a:lumOff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80" name="Freeform 126"/>
                <p:cNvSpPr>
                  <a:spLocks/>
                </p:cNvSpPr>
                <p:nvPr/>
              </p:nvSpPr>
              <p:spPr bwMode="auto">
                <a:xfrm>
                  <a:off x="5800726" y="3305176"/>
                  <a:ext cx="201613" cy="220663"/>
                </a:xfrm>
                <a:custGeom>
                  <a:avLst/>
                  <a:gdLst>
                    <a:gd name="T0" fmla="*/ 105 w 127"/>
                    <a:gd name="T1" fmla="*/ 0 h 139"/>
                    <a:gd name="T2" fmla="*/ 117 w 127"/>
                    <a:gd name="T3" fmla="*/ 4 h 139"/>
                    <a:gd name="T4" fmla="*/ 125 w 127"/>
                    <a:gd name="T5" fmla="*/ 12 h 139"/>
                    <a:gd name="T6" fmla="*/ 127 w 127"/>
                    <a:gd name="T7" fmla="*/ 23 h 139"/>
                    <a:gd name="T8" fmla="*/ 127 w 127"/>
                    <a:gd name="T9" fmla="*/ 116 h 139"/>
                    <a:gd name="T10" fmla="*/ 125 w 127"/>
                    <a:gd name="T11" fmla="*/ 128 h 139"/>
                    <a:gd name="T12" fmla="*/ 116 w 127"/>
                    <a:gd name="T13" fmla="*/ 137 h 139"/>
                    <a:gd name="T14" fmla="*/ 104 w 127"/>
                    <a:gd name="T15" fmla="*/ 139 h 139"/>
                    <a:gd name="T16" fmla="*/ 21 w 127"/>
                    <a:gd name="T17" fmla="*/ 139 h 139"/>
                    <a:gd name="T18" fmla="*/ 10 w 127"/>
                    <a:gd name="T19" fmla="*/ 137 h 139"/>
                    <a:gd name="T20" fmla="*/ 2 w 127"/>
                    <a:gd name="T21" fmla="*/ 129 h 139"/>
                    <a:gd name="T22" fmla="*/ 0 w 127"/>
                    <a:gd name="T23" fmla="*/ 117 h 139"/>
                    <a:gd name="T24" fmla="*/ 0 w 127"/>
                    <a:gd name="T25" fmla="*/ 23 h 139"/>
                    <a:gd name="T26" fmla="*/ 4 w 127"/>
                    <a:gd name="T27" fmla="*/ 12 h 139"/>
                    <a:gd name="T28" fmla="*/ 11 w 127"/>
                    <a:gd name="T29" fmla="*/ 4 h 139"/>
                    <a:gd name="T30" fmla="*/ 23 w 127"/>
                    <a:gd name="T31" fmla="*/ 0 h 139"/>
                    <a:gd name="T32" fmla="*/ 105 w 127"/>
                    <a:gd name="T3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7" h="139">
                      <a:moveTo>
                        <a:pt x="105" y="0"/>
                      </a:moveTo>
                      <a:lnTo>
                        <a:pt x="117" y="4"/>
                      </a:lnTo>
                      <a:lnTo>
                        <a:pt x="125" y="12"/>
                      </a:lnTo>
                      <a:lnTo>
                        <a:pt x="127" y="23"/>
                      </a:lnTo>
                      <a:lnTo>
                        <a:pt x="127" y="116"/>
                      </a:lnTo>
                      <a:lnTo>
                        <a:pt x="125" y="128"/>
                      </a:lnTo>
                      <a:lnTo>
                        <a:pt x="116" y="137"/>
                      </a:lnTo>
                      <a:lnTo>
                        <a:pt x="104" y="139"/>
                      </a:lnTo>
                      <a:lnTo>
                        <a:pt x="21" y="139"/>
                      </a:lnTo>
                      <a:lnTo>
                        <a:pt x="10" y="137"/>
                      </a:lnTo>
                      <a:lnTo>
                        <a:pt x="2" y="129"/>
                      </a:lnTo>
                      <a:lnTo>
                        <a:pt x="0" y="117"/>
                      </a:lnTo>
                      <a:lnTo>
                        <a:pt x="0" y="23"/>
                      </a:lnTo>
                      <a:lnTo>
                        <a:pt x="4" y="12"/>
                      </a:lnTo>
                      <a:lnTo>
                        <a:pt x="11" y="4"/>
                      </a:lnTo>
                      <a:lnTo>
                        <a:pt x="23" y="0"/>
                      </a:lnTo>
                      <a:lnTo>
                        <a:pt x="105" y="0"/>
                      </a:lnTo>
                      <a:close/>
                    </a:path>
                  </a:pathLst>
                </a:custGeom>
                <a:solidFill>
                  <a:schemeClr val="tx1">
                    <a:lumMod val="75000"/>
                    <a:lumOff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81" name="Freeform 127"/>
                <p:cNvSpPr>
                  <a:spLocks/>
                </p:cNvSpPr>
                <p:nvPr/>
              </p:nvSpPr>
              <p:spPr bwMode="auto">
                <a:xfrm>
                  <a:off x="5535613" y="3305176"/>
                  <a:ext cx="204788" cy="222250"/>
                </a:xfrm>
                <a:custGeom>
                  <a:avLst/>
                  <a:gdLst>
                    <a:gd name="T0" fmla="*/ 106 w 129"/>
                    <a:gd name="T1" fmla="*/ 0 h 140"/>
                    <a:gd name="T2" fmla="*/ 117 w 129"/>
                    <a:gd name="T3" fmla="*/ 4 h 140"/>
                    <a:gd name="T4" fmla="*/ 126 w 129"/>
                    <a:gd name="T5" fmla="*/ 12 h 140"/>
                    <a:gd name="T6" fmla="*/ 129 w 129"/>
                    <a:gd name="T7" fmla="*/ 23 h 140"/>
                    <a:gd name="T8" fmla="*/ 129 w 129"/>
                    <a:gd name="T9" fmla="*/ 117 h 140"/>
                    <a:gd name="T10" fmla="*/ 125 w 129"/>
                    <a:gd name="T11" fmla="*/ 129 h 140"/>
                    <a:gd name="T12" fmla="*/ 117 w 129"/>
                    <a:gd name="T13" fmla="*/ 137 h 140"/>
                    <a:gd name="T14" fmla="*/ 106 w 129"/>
                    <a:gd name="T15" fmla="*/ 140 h 140"/>
                    <a:gd name="T16" fmla="*/ 23 w 129"/>
                    <a:gd name="T17" fmla="*/ 140 h 140"/>
                    <a:gd name="T18" fmla="*/ 11 w 129"/>
                    <a:gd name="T19" fmla="*/ 137 h 140"/>
                    <a:gd name="T20" fmla="*/ 4 w 129"/>
                    <a:gd name="T21" fmla="*/ 129 h 140"/>
                    <a:gd name="T22" fmla="*/ 0 w 129"/>
                    <a:gd name="T23" fmla="*/ 117 h 140"/>
                    <a:gd name="T24" fmla="*/ 1 w 129"/>
                    <a:gd name="T25" fmla="*/ 23 h 140"/>
                    <a:gd name="T26" fmla="*/ 4 w 129"/>
                    <a:gd name="T27" fmla="*/ 12 h 140"/>
                    <a:gd name="T28" fmla="*/ 13 w 129"/>
                    <a:gd name="T29" fmla="*/ 4 h 140"/>
                    <a:gd name="T30" fmla="*/ 24 w 129"/>
                    <a:gd name="T31" fmla="*/ 2 h 140"/>
                    <a:gd name="T32" fmla="*/ 106 w 129"/>
                    <a:gd name="T33"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9" h="140">
                      <a:moveTo>
                        <a:pt x="106" y="0"/>
                      </a:moveTo>
                      <a:lnTo>
                        <a:pt x="117" y="4"/>
                      </a:lnTo>
                      <a:lnTo>
                        <a:pt x="126" y="12"/>
                      </a:lnTo>
                      <a:lnTo>
                        <a:pt x="129" y="23"/>
                      </a:lnTo>
                      <a:lnTo>
                        <a:pt x="129" y="117"/>
                      </a:lnTo>
                      <a:lnTo>
                        <a:pt x="125" y="129"/>
                      </a:lnTo>
                      <a:lnTo>
                        <a:pt x="117" y="137"/>
                      </a:lnTo>
                      <a:lnTo>
                        <a:pt x="106" y="140"/>
                      </a:lnTo>
                      <a:lnTo>
                        <a:pt x="23" y="140"/>
                      </a:lnTo>
                      <a:lnTo>
                        <a:pt x="11" y="137"/>
                      </a:lnTo>
                      <a:lnTo>
                        <a:pt x="4" y="129"/>
                      </a:lnTo>
                      <a:lnTo>
                        <a:pt x="0" y="117"/>
                      </a:lnTo>
                      <a:lnTo>
                        <a:pt x="1" y="23"/>
                      </a:lnTo>
                      <a:lnTo>
                        <a:pt x="4" y="12"/>
                      </a:lnTo>
                      <a:lnTo>
                        <a:pt x="13" y="4"/>
                      </a:lnTo>
                      <a:lnTo>
                        <a:pt x="24" y="2"/>
                      </a:lnTo>
                      <a:lnTo>
                        <a:pt x="106" y="0"/>
                      </a:lnTo>
                      <a:close/>
                    </a:path>
                  </a:pathLst>
                </a:custGeom>
                <a:solidFill>
                  <a:schemeClr val="tx1">
                    <a:lumMod val="75000"/>
                    <a:lumOff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82" name="Freeform 128"/>
                <p:cNvSpPr>
                  <a:spLocks/>
                </p:cNvSpPr>
                <p:nvPr/>
              </p:nvSpPr>
              <p:spPr bwMode="auto">
                <a:xfrm>
                  <a:off x="5272088" y="3308351"/>
                  <a:ext cx="204788" cy="219075"/>
                </a:xfrm>
                <a:custGeom>
                  <a:avLst/>
                  <a:gdLst>
                    <a:gd name="T0" fmla="*/ 106 w 129"/>
                    <a:gd name="T1" fmla="*/ 0 h 138"/>
                    <a:gd name="T2" fmla="*/ 118 w 129"/>
                    <a:gd name="T3" fmla="*/ 2 h 138"/>
                    <a:gd name="T4" fmla="*/ 127 w 129"/>
                    <a:gd name="T5" fmla="*/ 10 h 138"/>
                    <a:gd name="T6" fmla="*/ 129 w 129"/>
                    <a:gd name="T7" fmla="*/ 21 h 138"/>
                    <a:gd name="T8" fmla="*/ 129 w 129"/>
                    <a:gd name="T9" fmla="*/ 115 h 138"/>
                    <a:gd name="T10" fmla="*/ 125 w 129"/>
                    <a:gd name="T11" fmla="*/ 127 h 138"/>
                    <a:gd name="T12" fmla="*/ 118 w 129"/>
                    <a:gd name="T13" fmla="*/ 135 h 138"/>
                    <a:gd name="T14" fmla="*/ 106 w 129"/>
                    <a:gd name="T15" fmla="*/ 138 h 138"/>
                    <a:gd name="T16" fmla="*/ 23 w 129"/>
                    <a:gd name="T17" fmla="*/ 138 h 138"/>
                    <a:gd name="T18" fmla="*/ 12 w 129"/>
                    <a:gd name="T19" fmla="*/ 136 h 138"/>
                    <a:gd name="T20" fmla="*/ 4 w 129"/>
                    <a:gd name="T21" fmla="*/ 127 h 138"/>
                    <a:gd name="T22" fmla="*/ 0 w 129"/>
                    <a:gd name="T23" fmla="*/ 115 h 138"/>
                    <a:gd name="T24" fmla="*/ 2 w 129"/>
                    <a:gd name="T25" fmla="*/ 23 h 138"/>
                    <a:gd name="T26" fmla="*/ 4 w 129"/>
                    <a:gd name="T27" fmla="*/ 11 h 138"/>
                    <a:gd name="T28" fmla="*/ 13 w 129"/>
                    <a:gd name="T29" fmla="*/ 2 h 138"/>
                    <a:gd name="T30" fmla="*/ 25 w 129"/>
                    <a:gd name="T31" fmla="*/ 0 h 138"/>
                    <a:gd name="T32" fmla="*/ 106 w 129"/>
                    <a:gd name="T33"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9" h="138">
                      <a:moveTo>
                        <a:pt x="106" y="0"/>
                      </a:moveTo>
                      <a:lnTo>
                        <a:pt x="118" y="2"/>
                      </a:lnTo>
                      <a:lnTo>
                        <a:pt x="127" y="10"/>
                      </a:lnTo>
                      <a:lnTo>
                        <a:pt x="129" y="21"/>
                      </a:lnTo>
                      <a:lnTo>
                        <a:pt x="129" y="115"/>
                      </a:lnTo>
                      <a:lnTo>
                        <a:pt x="125" y="127"/>
                      </a:lnTo>
                      <a:lnTo>
                        <a:pt x="118" y="135"/>
                      </a:lnTo>
                      <a:lnTo>
                        <a:pt x="106" y="138"/>
                      </a:lnTo>
                      <a:lnTo>
                        <a:pt x="23" y="138"/>
                      </a:lnTo>
                      <a:lnTo>
                        <a:pt x="12" y="136"/>
                      </a:lnTo>
                      <a:lnTo>
                        <a:pt x="4" y="127"/>
                      </a:lnTo>
                      <a:lnTo>
                        <a:pt x="0" y="115"/>
                      </a:lnTo>
                      <a:lnTo>
                        <a:pt x="2" y="23"/>
                      </a:lnTo>
                      <a:lnTo>
                        <a:pt x="4" y="11"/>
                      </a:lnTo>
                      <a:lnTo>
                        <a:pt x="13" y="2"/>
                      </a:lnTo>
                      <a:lnTo>
                        <a:pt x="25" y="0"/>
                      </a:lnTo>
                      <a:lnTo>
                        <a:pt x="106" y="0"/>
                      </a:lnTo>
                      <a:close/>
                    </a:path>
                  </a:pathLst>
                </a:custGeom>
                <a:solidFill>
                  <a:schemeClr val="tx1">
                    <a:lumMod val="75000"/>
                    <a:lumOff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83" name="Freeform 129"/>
                <p:cNvSpPr>
                  <a:spLocks/>
                </p:cNvSpPr>
                <p:nvPr/>
              </p:nvSpPr>
              <p:spPr bwMode="auto">
                <a:xfrm>
                  <a:off x="5010151" y="3308351"/>
                  <a:ext cx="204788" cy="219075"/>
                </a:xfrm>
                <a:custGeom>
                  <a:avLst/>
                  <a:gdLst>
                    <a:gd name="T0" fmla="*/ 106 w 129"/>
                    <a:gd name="T1" fmla="*/ 0 h 138"/>
                    <a:gd name="T2" fmla="*/ 117 w 129"/>
                    <a:gd name="T3" fmla="*/ 2 h 138"/>
                    <a:gd name="T4" fmla="*/ 125 w 129"/>
                    <a:gd name="T5" fmla="*/ 11 h 138"/>
                    <a:gd name="T6" fmla="*/ 129 w 129"/>
                    <a:gd name="T7" fmla="*/ 23 h 138"/>
                    <a:gd name="T8" fmla="*/ 127 w 129"/>
                    <a:gd name="T9" fmla="*/ 115 h 138"/>
                    <a:gd name="T10" fmla="*/ 125 w 129"/>
                    <a:gd name="T11" fmla="*/ 127 h 138"/>
                    <a:gd name="T12" fmla="*/ 116 w 129"/>
                    <a:gd name="T13" fmla="*/ 136 h 138"/>
                    <a:gd name="T14" fmla="*/ 104 w 129"/>
                    <a:gd name="T15" fmla="*/ 138 h 138"/>
                    <a:gd name="T16" fmla="*/ 23 w 129"/>
                    <a:gd name="T17" fmla="*/ 138 h 138"/>
                    <a:gd name="T18" fmla="*/ 11 w 129"/>
                    <a:gd name="T19" fmla="*/ 136 h 138"/>
                    <a:gd name="T20" fmla="*/ 3 w 129"/>
                    <a:gd name="T21" fmla="*/ 127 h 138"/>
                    <a:gd name="T22" fmla="*/ 0 w 129"/>
                    <a:gd name="T23" fmla="*/ 115 h 138"/>
                    <a:gd name="T24" fmla="*/ 0 w 129"/>
                    <a:gd name="T25" fmla="*/ 23 h 138"/>
                    <a:gd name="T26" fmla="*/ 4 w 129"/>
                    <a:gd name="T27" fmla="*/ 11 h 138"/>
                    <a:gd name="T28" fmla="*/ 11 w 129"/>
                    <a:gd name="T29" fmla="*/ 2 h 138"/>
                    <a:gd name="T30" fmla="*/ 23 w 129"/>
                    <a:gd name="T31" fmla="*/ 0 h 138"/>
                    <a:gd name="T32" fmla="*/ 106 w 129"/>
                    <a:gd name="T33"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9" h="138">
                      <a:moveTo>
                        <a:pt x="106" y="0"/>
                      </a:moveTo>
                      <a:lnTo>
                        <a:pt x="117" y="2"/>
                      </a:lnTo>
                      <a:lnTo>
                        <a:pt x="125" y="11"/>
                      </a:lnTo>
                      <a:lnTo>
                        <a:pt x="129" y="23"/>
                      </a:lnTo>
                      <a:lnTo>
                        <a:pt x="127" y="115"/>
                      </a:lnTo>
                      <a:lnTo>
                        <a:pt x="125" y="127"/>
                      </a:lnTo>
                      <a:lnTo>
                        <a:pt x="116" y="136"/>
                      </a:lnTo>
                      <a:lnTo>
                        <a:pt x="104" y="138"/>
                      </a:lnTo>
                      <a:lnTo>
                        <a:pt x="23" y="138"/>
                      </a:lnTo>
                      <a:lnTo>
                        <a:pt x="11" y="136"/>
                      </a:lnTo>
                      <a:lnTo>
                        <a:pt x="3" y="127"/>
                      </a:lnTo>
                      <a:lnTo>
                        <a:pt x="0" y="115"/>
                      </a:lnTo>
                      <a:lnTo>
                        <a:pt x="0" y="23"/>
                      </a:lnTo>
                      <a:lnTo>
                        <a:pt x="4" y="11"/>
                      </a:lnTo>
                      <a:lnTo>
                        <a:pt x="11" y="2"/>
                      </a:lnTo>
                      <a:lnTo>
                        <a:pt x="23" y="0"/>
                      </a:lnTo>
                      <a:lnTo>
                        <a:pt x="106" y="0"/>
                      </a:lnTo>
                      <a:close/>
                    </a:path>
                  </a:pathLst>
                </a:custGeom>
                <a:solidFill>
                  <a:schemeClr val="tx1">
                    <a:lumMod val="75000"/>
                    <a:lumOff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84" name="Freeform 130"/>
                <p:cNvSpPr>
                  <a:spLocks/>
                </p:cNvSpPr>
                <p:nvPr/>
              </p:nvSpPr>
              <p:spPr bwMode="auto">
                <a:xfrm>
                  <a:off x="4746626" y="3308351"/>
                  <a:ext cx="203200" cy="219075"/>
                </a:xfrm>
                <a:custGeom>
                  <a:avLst/>
                  <a:gdLst>
                    <a:gd name="T0" fmla="*/ 106 w 128"/>
                    <a:gd name="T1" fmla="*/ 0 h 138"/>
                    <a:gd name="T2" fmla="*/ 118 w 128"/>
                    <a:gd name="T3" fmla="*/ 3 h 138"/>
                    <a:gd name="T4" fmla="*/ 125 w 128"/>
                    <a:gd name="T5" fmla="*/ 11 h 138"/>
                    <a:gd name="T6" fmla="*/ 128 w 128"/>
                    <a:gd name="T7" fmla="*/ 23 h 138"/>
                    <a:gd name="T8" fmla="*/ 128 w 128"/>
                    <a:gd name="T9" fmla="*/ 115 h 138"/>
                    <a:gd name="T10" fmla="*/ 125 w 128"/>
                    <a:gd name="T11" fmla="*/ 127 h 138"/>
                    <a:gd name="T12" fmla="*/ 116 w 128"/>
                    <a:gd name="T13" fmla="*/ 136 h 138"/>
                    <a:gd name="T14" fmla="*/ 105 w 128"/>
                    <a:gd name="T15" fmla="*/ 138 h 138"/>
                    <a:gd name="T16" fmla="*/ 23 w 128"/>
                    <a:gd name="T17" fmla="*/ 138 h 138"/>
                    <a:gd name="T18" fmla="*/ 12 w 128"/>
                    <a:gd name="T19" fmla="*/ 136 h 138"/>
                    <a:gd name="T20" fmla="*/ 3 w 128"/>
                    <a:gd name="T21" fmla="*/ 128 h 138"/>
                    <a:gd name="T22" fmla="*/ 0 w 128"/>
                    <a:gd name="T23" fmla="*/ 117 h 138"/>
                    <a:gd name="T24" fmla="*/ 0 w 128"/>
                    <a:gd name="T25" fmla="*/ 23 h 138"/>
                    <a:gd name="T26" fmla="*/ 4 w 128"/>
                    <a:gd name="T27" fmla="*/ 11 h 138"/>
                    <a:gd name="T28" fmla="*/ 12 w 128"/>
                    <a:gd name="T29" fmla="*/ 3 h 138"/>
                    <a:gd name="T30" fmla="*/ 23 w 128"/>
                    <a:gd name="T31" fmla="*/ 0 h 138"/>
                    <a:gd name="T32" fmla="*/ 106 w 128"/>
                    <a:gd name="T33"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8" h="138">
                      <a:moveTo>
                        <a:pt x="106" y="0"/>
                      </a:moveTo>
                      <a:lnTo>
                        <a:pt x="118" y="3"/>
                      </a:lnTo>
                      <a:lnTo>
                        <a:pt x="125" y="11"/>
                      </a:lnTo>
                      <a:lnTo>
                        <a:pt x="128" y="23"/>
                      </a:lnTo>
                      <a:lnTo>
                        <a:pt x="128" y="115"/>
                      </a:lnTo>
                      <a:lnTo>
                        <a:pt x="125" y="127"/>
                      </a:lnTo>
                      <a:lnTo>
                        <a:pt x="116" y="136"/>
                      </a:lnTo>
                      <a:lnTo>
                        <a:pt x="105" y="138"/>
                      </a:lnTo>
                      <a:lnTo>
                        <a:pt x="23" y="138"/>
                      </a:lnTo>
                      <a:lnTo>
                        <a:pt x="12" y="136"/>
                      </a:lnTo>
                      <a:lnTo>
                        <a:pt x="3" y="128"/>
                      </a:lnTo>
                      <a:lnTo>
                        <a:pt x="0" y="117"/>
                      </a:lnTo>
                      <a:lnTo>
                        <a:pt x="0" y="23"/>
                      </a:lnTo>
                      <a:lnTo>
                        <a:pt x="4" y="11"/>
                      </a:lnTo>
                      <a:lnTo>
                        <a:pt x="12" y="3"/>
                      </a:lnTo>
                      <a:lnTo>
                        <a:pt x="23" y="0"/>
                      </a:lnTo>
                      <a:lnTo>
                        <a:pt x="106" y="0"/>
                      </a:lnTo>
                      <a:close/>
                    </a:path>
                  </a:pathLst>
                </a:custGeom>
                <a:solidFill>
                  <a:schemeClr val="tx1">
                    <a:lumMod val="75000"/>
                    <a:lumOff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85" name="Freeform 131"/>
                <p:cNvSpPr>
                  <a:spLocks/>
                </p:cNvSpPr>
                <p:nvPr/>
              </p:nvSpPr>
              <p:spPr bwMode="auto">
                <a:xfrm>
                  <a:off x="4483101" y="3308351"/>
                  <a:ext cx="203200" cy="222250"/>
                </a:xfrm>
                <a:custGeom>
                  <a:avLst/>
                  <a:gdLst>
                    <a:gd name="T0" fmla="*/ 105 w 128"/>
                    <a:gd name="T1" fmla="*/ 0 h 140"/>
                    <a:gd name="T2" fmla="*/ 117 w 128"/>
                    <a:gd name="T3" fmla="*/ 3 h 140"/>
                    <a:gd name="T4" fmla="*/ 126 w 128"/>
                    <a:gd name="T5" fmla="*/ 11 h 140"/>
                    <a:gd name="T6" fmla="*/ 128 w 128"/>
                    <a:gd name="T7" fmla="*/ 23 h 140"/>
                    <a:gd name="T8" fmla="*/ 128 w 128"/>
                    <a:gd name="T9" fmla="*/ 117 h 140"/>
                    <a:gd name="T10" fmla="*/ 124 w 128"/>
                    <a:gd name="T11" fmla="*/ 128 h 140"/>
                    <a:gd name="T12" fmla="*/ 117 w 128"/>
                    <a:gd name="T13" fmla="*/ 136 h 140"/>
                    <a:gd name="T14" fmla="*/ 105 w 128"/>
                    <a:gd name="T15" fmla="*/ 140 h 140"/>
                    <a:gd name="T16" fmla="*/ 23 w 128"/>
                    <a:gd name="T17" fmla="*/ 140 h 140"/>
                    <a:gd name="T18" fmla="*/ 11 w 128"/>
                    <a:gd name="T19" fmla="*/ 136 h 140"/>
                    <a:gd name="T20" fmla="*/ 4 w 128"/>
                    <a:gd name="T21" fmla="*/ 128 h 140"/>
                    <a:gd name="T22" fmla="*/ 0 w 128"/>
                    <a:gd name="T23" fmla="*/ 117 h 140"/>
                    <a:gd name="T24" fmla="*/ 1 w 128"/>
                    <a:gd name="T25" fmla="*/ 24 h 140"/>
                    <a:gd name="T26" fmla="*/ 4 w 128"/>
                    <a:gd name="T27" fmla="*/ 11 h 140"/>
                    <a:gd name="T28" fmla="*/ 12 w 128"/>
                    <a:gd name="T29" fmla="*/ 3 h 140"/>
                    <a:gd name="T30" fmla="*/ 24 w 128"/>
                    <a:gd name="T31" fmla="*/ 1 h 140"/>
                    <a:gd name="T32" fmla="*/ 105 w 128"/>
                    <a:gd name="T33"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8" h="140">
                      <a:moveTo>
                        <a:pt x="105" y="0"/>
                      </a:moveTo>
                      <a:lnTo>
                        <a:pt x="117" y="3"/>
                      </a:lnTo>
                      <a:lnTo>
                        <a:pt x="126" y="11"/>
                      </a:lnTo>
                      <a:lnTo>
                        <a:pt x="128" y="23"/>
                      </a:lnTo>
                      <a:lnTo>
                        <a:pt x="128" y="117"/>
                      </a:lnTo>
                      <a:lnTo>
                        <a:pt x="124" y="128"/>
                      </a:lnTo>
                      <a:lnTo>
                        <a:pt x="117" y="136"/>
                      </a:lnTo>
                      <a:lnTo>
                        <a:pt x="105" y="140"/>
                      </a:lnTo>
                      <a:lnTo>
                        <a:pt x="23" y="140"/>
                      </a:lnTo>
                      <a:lnTo>
                        <a:pt x="11" y="136"/>
                      </a:lnTo>
                      <a:lnTo>
                        <a:pt x="4" y="128"/>
                      </a:lnTo>
                      <a:lnTo>
                        <a:pt x="0" y="117"/>
                      </a:lnTo>
                      <a:lnTo>
                        <a:pt x="1" y="24"/>
                      </a:lnTo>
                      <a:lnTo>
                        <a:pt x="4" y="11"/>
                      </a:lnTo>
                      <a:lnTo>
                        <a:pt x="12" y="3"/>
                      </a:lnTo>
                      <a:lnTo>
                        <a:pt x="24" y="1"/>
                      </a:lnTo>
                      <a:lnTo>
                        <a:pt x="105" y="0"/>
                      </a:lnTo>
                      <a:close/>
                    </a:path>
                  </a:pathLst>
                </a:custGeom>
                <a:solidFill>
                  <a:schemeClr val="tx1">
                    <a:lumMod val="75000"/>
                    <a:lumOff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86" name="Freeform 132"/>
                <p:cNvSpPr>
                  <a:spLocks/>
                </p:cNvSpPr>
                <p:nvPr/>
              </p:nvSpPr>
              <p:spPr bwMode="auto">
                <a:xfrm>
                  <a:off x="4219576" y="3309938"/>
                  <a:ext cx="204788" cy="220663"/>
                </a:xfrm>
                <a:custGeom>
                  <a:avLst/>
                  <a:gdLst>
                    <a:gd name="T0" fmla="*/ 106 w 129"/>
                    <a:gd name="T1" fmla="*/ 0 h 139"/>
                    <a:gd name="T2" fmla="*/ 117 w 129"/>
                    <a:gd name="T3" fmla="*/ 2 h 139"/>
                    <a:gd name="T4" fmla="*/ 126 w 129"/>
                    <a:gd name="T5" fmla="*/ 11 h 139"/>
                    <a:gd name="T6" fmla="*/ 129 w 129"/>
                    <a:gd name="T7" fmla="*/ 23 h 139"/>
                    <a:gd name="T8" fmla="*/ 129 w 129"/>
                    <a:gd name="T9" fmla="*/ 116 h 139"/>
                    <a:gd name="T10" fmla="*/ 125 w 129"/>
                    <a:gd name="T11" fmla="*/ 127 h 139"/>
                    <a:gd name="T12" fmla="*/ 117 w 129"/>
                    <a:gd name="T13" fmla="*/ 135 h 139"/>
                    <a:gd name="T14" fmla="*/ 106 w 129"/>
                    <a:gd name="T15" fmla="*/ 139 h 139"/>
                    <a:gd name="T16" fmla="*/ 23 w 129"/>
                    <a:gd name="T17" fmla="*/ 139 h 139"/>
                    <a:gd name="T18" fmla="*/ 12 w 129"/>
                    <a:gd name="T19" fmla="*/ 136 h 139"/>
                    <a:gd name="T20" fmla="*/ 4 w 129"/>
                    <a:gd name="T21" fmla="*/ 127 h 139"/>
                    <a:gd name="T22" fmla="*/ 0 w 129"/>
                    <a:gd name="T23" fmla="*/ 116 h 139"/>
                    <a:gd name="T24" fmla="*/ 1 w 129"/>
                    <a:gd name="T25" fmla="*/ 23 h 139"/>
                    <a:gd name="T26" fmla="*/ 4 w 129"/>
                    <a:gd name="T27" fmla="*/ 11 h 139"/>
                    <a:gd name="T28" fmla="*/ 13 w 129"/>
                    <a:gd name="T29" fmla="*/ 2 h 139"/>
                    <a:gd name="T30" fmla="*/ 24 w 129"/>
                    <a:gd name="T31" fmla="*/ 0 h 139"/>
                    <a:gd name="T32" fmla="*/ 106 w 129"/>
                    <a:gd name="T3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9" h="139">
                      <a:moveTo>
                        <a:pt x="106" y="0"/>
                      </a:moveTo>
                      <a:lnTo>
                        <a:pt x="117" y="2"/>
                      </a:lnTo>
                      <a:lnTo>
                        <a:pt x="126" y="11"/>
                      </a:lnTo>
                      <a:lnTo>
                        <a:pt x="129" y="23"/>
                      </a:lnTo>
                      <a:lnTo>
                        <a:pt x="129" y="116"/>
                      </a:lnTo>
                      <a:lnTo>
                        <a:pt x="125" y="127"/>
                      </a:lnTo>
                      <a:lnTo>
                        <a:pt x="117" y="135"/>
                      </a:lnTo>
                      <a:lnTo>
                        <a:pt x="106" y="139"/>
                      </a:lnTo>
                      <a:lnTo>
                        <a:pt x="23" y="139"/>
                      </a:lnTo>
                      <a:lnTo>
                        <a:pt x="12" y="136"/>
                      </a:lnTo>
                      <a:lnTo>
                        <a:pt x="4" y="127"/>
                      </a:lnTo>
                      <a:lnTo>
                        <a:pt x="0" y="116"/>
                      </a:lnTo>
                      <a:lnTo>
                        <a:pt x="1" y="23"/>
                      </a:lnTo>
                      <a:lnTo>
                        <a:pt x="4" y="11"/>
                      </a:lnTo>
                      <a:lnTo>
                        <a:pt x="13" y="2"/>
                      </a:lnTo>
                      <a:lnTo>
                        <a:pt x="24" y="0"/>
                      </a:lnTo>
                      <a:lnTo>
                        <a:pt x="106" y="0"/>
                      </a:lnTo>
                      <a:close/>
                    </a:path>
                  </a:pathLst>
                </a:custGeom>
                <a:solidFill>
                  <a:schemeClr val="tx1">
                    <a:lumMod val="75000"/>
                    <a:lumOff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87" name="Freeform 133"/>
                <p:cNvSpPr>
                  <a:spLocks/>
                </p:cNvSpPr>
                <p:nvPr/>
              </p:nvSpPr>
              <p:spPr bwMode="auto">
                <a:xfrm>
                  <a:off x="3946526" y="3309938"/>
                  <a:ext cx="207963" cy="220663"/>
                </a:xfrm>
                <a:custGeom>
                  <a:avLst/>
                  <a:gdLst>
                    <a:gd name="T0" fmla="*/ 109 w 131"/>
                    <a:gd name="T1" fmla="*/ 0 h 139"/>
                    <a:gd name="T2" fmla="*/ 120 w 131"/>
                    <a:gd name="T3" fmla="*/ 2 h 139"/>
                    <a:gd name="T4" fmla="*/ 129 w 131"/>
                    <a:gd name="T5" fmla="*/ 11 h 139"/>
                    <a:gd name="T6" fmla="*/ 131 w 131"/>
                    <a:gd name="T7" fmla="*/ 23 h 139"/>
                    <a:gd name="T8" fmla="*/ 131 w 131"/>
                    <a:gd name="T9" fmla="*/ 116 h 139"/>
                    <a:gd name="T10" fmla="*/ 128 w 131"/>
                    <a:gd name="T11" fmla="*/ 127 h 139"/>
                    <a:gd name="T12" fmla="*/ 120 w 131"/>
                    <a:gd name="T13" fmla="*/ 136 h 139"/>
                    <a:gd name="T14" fmla="*/ 107 w 131"/>
                    <a:gd name="T15" fmla="*/ 139 h 139"/>
                    <a:gd name="T16" fmla="*/ 25 w 131"/>
                    <a:gd name="T17" fmla="*/ 139 h 139"/>
                    <a:gd name="T18" fmla="*/ 12 w 131"/>
                    <a:gd name="T19" fmla="*/ 136 h 139"/>
                    <a:gd name="T20" fmla="*/ 4 w 131"/>
                    <a:gd name="T21" fmla="*/ 127 h 139"/>
                    <a:gd name="T22" fmla="*/ 0 w 131"/>
                    <a:gd name="T23" fmla="*/ 116 h 139"/>
                    <a:gd name="T24" fmla="*/ 2 w 131"/>
                    <a:gd name="T25" fmla="*/ 23 h 139"/>
                    <a:gd name="T26" fmla="*/ 4 w 131"/>
                    <a:gd name="T27" fmla="*/ 11 h 139"/>
                    <a:gd name="T28" fmla="*/ 13 w 131"/>
                    <a:gd name="T29" fmla="*/ 4 h 139"/>
                    <a:gd name="T30" fmla="*/ 25 w 131"/>
                    <a:gd name="T31" fmla="*/ 0 h 139"/>
                    <a:gd name="T32" fmla="*/ 109 w 131"/>
                    <a:gd name="T3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1" h="139">
                      <a:moveTo>
                        <a:pt x="109" y="0"/>
                      </a:moveTo>
                      <a:lnTo>
                        <a:pt x="120" y="2"/>
                      </a:lnTo>
                      <a:lnTo>
                        <a:pt x="129" y="11"/>
                      </a:lnTo>
                      <a:lnTo>
                        <a:pt x="131" y="23"/>
                      </a:lnTo>
                      <a:lnTo>
                        <a:pt x="131" y="116"/>
                      </a:lnTo>
                      <a:lnTo>
                        <a:pt x="128" y="127"/>
                      </a:lnTo>
                      <a:lnTo>
                        <a:pt x="120" y="136"/>
                      </a:lnTo>
                      <a:lnTo>
                        <a:pt x="107" y="139"/>
                      </a:lnTo>
                      <a:lnTo>
                        <a:pt x="25" y="139"/>
                      </a:lnTo>
                      <a:lnTo>
                        <a:pt x="12" y="136"/>
                      </a:lnTo>
                      <a:lnTo>
                        <a:pt x="4" y="127"/>
                      </a:lnTo>
                      <a:lnTo>
                        <a:pt x="0" y="116"/>
                      </a:lnTo>
                      <a:lnTo>
                        <a:pt x="2" y="23"/>
                      </a:lnTo>
                      <a:lnTo>
                        <a:pt x="4" y="11"/>
                      </a:lnTo>
                      <a:lnTo>
                        <a:pt x="13" y="4"/>
                      </a:lnTo>
                      <a:lnTo>
                        <a:pt x="25" y="0"/>
                      </a:lnTo>
                      <a:lnTo>
                        <a:pt x="109" y="0"/>
                      </a:lnTo>
                      <a:close/>
                    </a:path>
                  </a:pathLst>
                </a:custGeom>
                <a:solidFill>
                  <a:schemeClr val="tx1">
                    <a:lumMod val="75000"/>
                    <a:lumOff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88" name="Freeform 134"/>
                <p:cNvSpPr>
                  <a:spLocks/>
                </p:cNvSpPr>
                <p:nvPr/>
              </p:nvSpPr>
              <p:spPr bwMode="auto">
                <a:xfrm>
                  <a:off x="3946526" y="3568701"/>
                  <a:ext cx="352425" cy="219075"/>
                </a:xfrm>
                <a:custGeom>
                  <a:avLst/>
                  <a:gdLst>
                    <a:gd name="T0" fmla="*/ 198 w 222"/>
                    <a:gd name="T1" fmla="*/ 0 h 138"/>
                    <a:gd name="T2" fmla="*/ 210 w 222"/>
                    <a:gd name="T3" fmla="*/ 4 h 138"/>
                    <a:gd name="T4" fmla="*/ 219 w 222"/>
                    <a:gd name="T5" fmla="*/ 13 h 138"/>
                    <a:gd name="T6" fmla="*/ 222 w 222"/>
                    <a:gd name="T7" fmla="*/ 24 h 138"/>
                    <a:gd name="T8" fmla="*/ 222 w 222"/>
                    <a:gd name="T9" fmla="*/ 113 h 138"/>
                    <a:gd name="T10" fmla="*/ 218 w 222"/>
                    <a:gd name="T11" fmla="*/ 126 h 138"/>
                    <a:gd name="T12" fmla="*/ 209 w 222"/>
                    <a:gd name="T13" fmla="*/ 135 h 138"/>
                    <a:gd name="T14" fmla="*/ 196 w 222"/>
                    <a:gd name="T15" fmla="*/ 138 h 138"/>
                    <a:gd name="T16" fmla="*/ 25 w 222"/>
                    <a:gd name="T17" fmla="*/ 138 h 138"/>
                    <a:gd name="T18" fmla="*/ 12 w 222"/>
                    <a:gd name="T19" fmla="*/ 136 h 138"/>
                    <a:gd name="T20" fmla="*/ 3 w 222"/>
                    <a:gd name="T21" fmla="*/ 127 h 138"/>
                    <a:gd name="T22" fmla="*/ 0 w 222"/>
                    <a:gd name="T23" fmla="*/ 114 h 138"/>
                    <a:gd name="T24" fmla="*/ 0 w 222"/>
                    <a:gd name="T25" fmla="*/ 25 h 138"/>
                    <a:gd name="T26" fmla="*/ 4 w 222"/>
                    <a:gd name="T27" fmla="*/ 13 h 138"/>
                    <a:gd name="T28" fmla="*/ 13 w 222"/>
                    <a:gd name="T29" fmla="*/ 4 h 138"/>
                    <a:gd name="T30" fmla="*/ 26 w 222"/>
                    <a:gd name="T31" fmla="*/ 0 h 138"/>
                    <a:gd name="T32" fmla="*/ 198 w 222"/>
                    <a:gd name="T33"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2" h="138">
                      <a:moveTo>
                        <a:pt x="198" y="0"/>
                      </a:moveTo>
                      <a:lnTo>
                        <a:pt x="210" y="4"/>
                      </a:lnTo>
                      <a:lnTo>
                        <a:pt x="219" y="13"/>
                      </a:lnTo>
                      <a:lnTo>
                        <a:pt x="222" y="24"/>
                      </a:lnTo>
                      <a:lnTo>
                        <a:pt x="222" y="113"/>
                      </a:lnTo>
                      <a:lnTo>
                        <a:pt x="218" y="126"/>
                      </a:lnTo>
                      <a:lnTo>
                        <a:pt x="209" y="135"/>
                      </a:lnTo>
                      <a:lnTo>
                        <a:pt x="196" y="138"/>
                      </a:lnTo>
                      <a:lnTo>
                        <a:pt x="25" y="138"/>
                      </a:lnTo>
                      <a:lnTo>
                        <a:pt x="12" y="136"/>
                      </a:lnTo>
                      <a:lnTo>
                        <a:pt x="3" y="127"/>
                      </a:lnTo>
                      <a:lnTo>
                        <a:pt x="0" y="114"/>
                      </a:lnTo>
                      <a:lnTo>
                        <a:pt x="0" y="25"/>
                      </a:lnTo>
                      <a:lnTo>
                        <a:pt x="4" y="13"/>
                      </a:lnTo>
                      <a:lnTo>
                        <a:pt x="13" y="4"/>
                      </a:lnTo>
                      <a:lnTo>
                        <a:pt x="26" y="0"/>
                      </a:lnTo>
                      <a:lnTo>
                        <a:pt x="198" y="0"/>
                      </a:lnTo>
                      <a:close/>
                    </a:path>
                  </a:pathLst>
                </a:custGeom>
                <a:solidFill>
                  <a:schemeClr val="tx1">
                    <a:lumMod val="75000"/>
                    <a:lumOff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89" name="Freeform 135"/>
                <p:cNvSpPr>
                  <a:spLocks/>
                </p:cNvSpPr>
                <p:nvPr/>
              </p:nvSpPr>
              <p:spPr bwMode="auto">
                <a:xfrm>
                  <a:off x="3944938" y="3827463"/>
                  <a:ext cx="404813" cy="219075"/>
                </a:xfrm>
                <a:custGeom>
                  <a:avLst/>
                  <a:gdLst>
                    <a:gd name="T0" fmla="*/ 230 w 255"/>
                    <a:gd name="T1" fmla="*/ 0 h 138"/>
                    <a:gd name="T2" fmla="*/ 243 w 255"/>
                    <a:gd name="T3" fmla="*/ 3 h 138"/>
                    <a:gd name="T4" fmla="*/ 252 w 255"/>
                    <a:gd name="T5" fmla="*/ 12 h 138"/>
                    <a:gd name="T6" fmla="*/ 255 w 255"/>
                    <a:gd name="T7" fmla="*/ 24 h 138"/>
                    <a:gd name="T8" fmla="*/ 255 w 255"/>
                    <a:gd name="T9" fmla="*/ 114 h 138"/>
                    <a:gd name="T10" fmla="*/ 251 w 255"/>
                    <a:gd name="T11" fmla="*/ 126 h 138"/>
                    <a:gd name="T12" fmla="*/ 242 w 255"/>
                    <a:gd name="T13" fmla="*/ 134 h 138"/>
                    <a:gd name="T14" fmla="*/ 229 w 255"/>
                    <a:gd name="T15" fmla="*/ 138 h 138"/>
                    <a:gd name="T16" fmla="*/ 24 w 255"/>
                    <a:gd name="T17" fmla="*/ 138 h 138"/>
                    <a:gd name="T18" fmla="*/ 13 w 255"/>
                    <a:gd name="T19" fmla="*/ 136 h 138"/>
                    <a:gd name="T20" fmla="*/ 4 w 255"/>
                    <a:gd name="T21" fmla="*/ 127 h 138"/>
                    <a:gd name="T22" fmla="*/ 0 w 255"/>
                    <a:gd name="T23" fmla="*/ 114 h 138"/>
                    <a:gd name="T24" fmla="*/ 0 w 255"/>
                    <a:gd name="T25" fmla="*/ 25 h 138"/>
                    <a:gd name="T26" fmla="*/ 4 w 255"/>
                    <a:gd name="T27" fmla="*/ 12 h 138"/>
                    <a:gd name="T28" fmla="*/ 13 w 255"/>
                    <a:gd name="T29" fmla="*/ 3 h 138"/>
                    <a:gd name="T30" fmla="*/ 26 w 255"/>
                    <a:gd name="T31" fmla="*/ 0 h 138"/>
                    <a:gd name="T32" fmla="*/ 230 w 255"/>
                    <a:gd name="T33"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5" h="138">
                      <a:moveTo>
                        <a:pt x="230" y="0"/>
                      </a:moveTo>
                      <a:lnTo>
                        <a:pt x="243" y="3"/>
                      </a:lnTo>
                      <a:lnTo>
                        <a:pt x="252" y="12"/>
                      </a:lnTo>
                      <a:lnTo>
                        <a:pt x="255" y="24"/>
                      </a:lnTo>
                      <a:lnTo>
                        <a:pt x="255" y="114"/>
                      </a:lnTo>
                      <a:lnTo>
                        <a:pt x="251" y="126"/>
                      </a:lnTo>
                      <a:lnTo>
                        <a:pt x="242" y="134"/>
                      </a:lnTo>
                      <a:lnTo>
                        <a:pt x="229" y="138"/>
                      </a:lnTo>
                      <a:lnTo>
                        <a:pt x="24" y="138"/>
                      </a:lnTo>
                      <a:lnTo>
                        <a:pt x="13" y="136"/>
                      </a:lnTo>
                      <a:lnTo>
                        <a:pt x="4" y="127"/>
                      </a:lnTo>
                      <a:lnTo>
                        <a:pt x="0" y="114"/>
                      </a:lnTo>
                      <a:lnTo>
                        <a:pt x="0" y="25"/>
                      </a:lnTo>
                      <a:lnTo>
                        <a:pt x="4" y="12"/>
                      </a:lnTo>
                      <a:lnTo>
                        <a:pt x="13" y="3"/>
                      </a:lnTo>
                      <a:lnTo>
                        <a:pt x="26" y="0"/>
                      </a:lnTo>
                      <a:lnTo>
                        <a:pt x="230" y="0"/>
                      </a:lnTo>
                      <a:close/>
                    </a:path>
                  </a:pathLst>
                </a:custGeom>
                <a:solidFill>
                  <a:schemeClr val="tx1">
                    <a:lumMod val="75000"/>
                    <a:lumOff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90" name="Freeform 136"/>
                <p:cNvSpPr>
                  <a:spLocks/>
                </p:cNvSpPr>
                <p:nvPr/>
              </p:nvSpPr>
              <p:spPr bwMode="auto">
                <a:xfrm>
                  <a:off x="3943351" y="4084638"/>
                  <a:ext cx="546100" cy="220663"/>
                </a:xfrm>
                <a:custGeom>
                  <a:avLst/>
                  <a:gdLst>
                    <a:gd name="T0" fmla="*/ 319 w 344"/>
                    <a:gd name="T1" fmla="*/ 0 h 139"/>
                    <a:gd name="T2" fmla="*/ 332 w 344"/>
                    <a:gd name="T3" fmla="*/ 3 h 139"/>
                    <a:gd name="T4" fmla="*/ 341 w 344"/>
                    <a:gd name="T5" fmla="*/ 12 h 139"/>
                    <a:gd name="T6" fmla="*/ 344 w 344"/>
                    <a:gd name="T7" fmla="*/ 25 h 139"/>
                    <a:gd name="T8" fmla="*/ 344 w 344"/>
                    <a:gd name="T9" fmla="*/ 114 h 139"/>
                    <a:gd name="T10" fmla="*/ 340 w 344"/>
                    <a:gd name="T11" fmla="*/ 126 h 139"/>
                    <a:gd name="T12" fmla="*/ 331 w 344"/>
                    <a:gd name="T13" fmla="*/ 135 h 139"/>
                    <a:gd name="T14" fmla="*/ 318 w 344"/>
                    <a:gd name="T15" fmla="*/ 139 h 139"/>
                    <a:gd name="T16" fmla="*/ 25 w 344"/>
                    <a:gd name="T17" fmla="*/ 139 h 139"/>
                    <a:gd name="T18" fmla="*/ 13 w 344"/>
                    <a:gd name="T19" fmla="*/ 137 h 139"/>
                    <a:gd name="T20" fmla="*/ 4 w 344"/>
                    <a:gd name="T21" fmla="*/ 128 h 139"/>
                    <a:gd name="T22" fmla="*/ 0 w 344"/>
                    <a:gd name="T23" fmla="*/ 115 h 139"/>
                    <a:gd name="T24" fmla="*/ 1 w 344"/>
                    <a:gd name="T25" fmla="*/ 26 h 139"/>
                    <a:gd name="T26" fmla="*/ 4 w 344"/>
                    <a:gd name="T27" fmla="*/ 13 h 139"/>
                    <a:gd name="T28" fmla="*/ 14 w 344"/>
                    <a:gd name="T29" fmla="*/ 4 h 139"/>
                    <a:gd name="T30" fmla="*/ 25 w 344"/>
                    <a:gd name="T31" fmla="*/ 0 h 139"/>
                    <a:gd name="T32" fmla="*/ 319 w 344"/>
                    <a:gd name="T3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4" h="139">
                      <a:moveTo>
                        <a:pt x="319" y="0"/>
                      </a:moveTo>
                      <a:lnTo>
                        <a:pt x="332" y="3"/>
                      </a:lnTo>
                      <a:lnTo>
                        <a:pt x="341" y="12"/>
                      </a:lnTo>
                      <a:lnTo>
                        <a:pt x="344" y="25"/>
                      </a:lnTo>
                      <a:lnTo>
                        <a:pt x="344" y="114"/>
                      </a:lnTo>
                      <a:lnTo>
                        <a:pt x="340" y="126"/>
                      </a:lnTo>
                      <a:lnTo>
                        <a:pt x="331" y="135"/>
                      </a:lnTo>
                      <a:lnTo>
                        <a:pt x="318" y="139"/>
                      </a:lnTo>
                      <a:lnTo>
                        <a:pt x="25" y="139"/>
                      </a:lnTo>
                      <a:lnTo>
                        <a:pt x="13" y="137"/>
                      </a:lnTo>
                      <a:lnTo>
                        <a:pt x="4" y="128"/>
                      </a:lnTo>
                      <a:lnTo>
                        <a:pt x="0" y="115"/>
                      </a:lnTo>
                      <a:lnTo>
                        <a:pt x="1" y="26"/>
                      </a:lnTo>
                      <a:lnTo>
                        <a:pt x="4" y="13"/>
                      </a:lnTo>
                      <a:lnTo>
                        <a:pt x="14" y="4"/>
                      </a:lnTo>
                      <a:lnTo>
                        <a:pt x="25" y="0"/>
                      </a:lnTo>
                      <a:lnTo>
                        <a:pt x="319" y="0"/>
                      </a:lnTo>
                      <a:close/>
                    </a:path>
                  </a:pathLst>
                </a:custGeom>
                <a:solidFill>
                  <a:schemeClr val="tx1">
                    <a:lumMod val="75000"/>
                    <a:lumOff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91" name="Freeform 137"/>
                <p:cNvSpPr>
                  <a:spLocks/>
                </p:cNvSpPr>
                <p:nvPr/>
              </p:nvSpPr>
              <p:spPr bwMode="auto">
                <a:xfrm>
                  <a:off x="3943351" y="4343401"/>
                  <a:ext cx="273050" cy="222250"/>
                </a:xfrm>
                <a:custGeom>
                  <a:avLst/>
                  <a:gdLst>
                    <a:gd name="T0" fmla="*/ 146 w 172"/>
                    <a:gd name="T1" fmla="*/ 0 h 140"/>
                    <a:gd name="T2" fmla="*/ 159 w 172"/>
                    <a:gd name="T3" fmla="*/ 4 h 140"/>
                    <a:gd name="T4" fmla="*/ 168 w 172"/>
                    <a:gd name="T5" fmla="*/ 13 h 140"/>
                    <a:gd name="T6" fmla="*/ 172 w 172"/>
                    <a:gd name="T7" fmla="*/ 26 h 140"/>
                    <a:gd name="T8" fmla="*/ 172 w 172"/>
                    <a:gd name="T9" fmla="*/ 115 h 140"/>
                    <a:gd name="T10" fmla="*/ 168 w 172"/>
                    <a:gd name="T11" fmla="*/ 128 h 140"/>
                    <a:gd name="T12" fmla="*/ 159 w 172"/>
                    <a:gd name="T13" fmla="*/ 136 h 140"/>
                    <a:gd name="T14" fmla="*/ 146 w 172"/>
                    <a:gd name="T15" fmla="*/ 139 h 140"/>
                    <a:gd name="T16" fmla="*/ 24 w 172"/>
                    <a:gd name="T17" fmla="*/ 140 h 140"/>
                    <a:gd name="T18" fmla="*/ 11 w 172"/>
                    <a:gd name="T19" fmla="*/ 136 h 140"/>
                    <a:gd name="T20" fmla="*/ 2 w 172"/>
                    <a:gd name="T21" fmla="*/ 128 h 140"/>
                    <a:gd name="T22" fmla="*/ 0 w 172"/>
                    <a:gd name="T23" fmla="*/ 115 h 140"/>
                    <a:gd name="T24" fmla="*/ 0 w 172"/>
                    <a:gd name="T25" fmla="*/ 26 h 140"/>
                    <a:gd name="T26" fmla="*/ 4 w 172"/>
                    <a:gd name="T27" fmla="*/ 13 h 140"/>
                    <a:gd name="T28" fmla="*/ 13 w 172"/>
                    <a:gd name="T29" fmla="*/ 4 h 140"/>
                    <a:gd name="T30" fmla="*/ 25 w 172"/>
                    <a:gd name="T31" fmla="*/ 0 h 140"/>
                    <a:gd name="T32" fmla="*/ 146 w 172"/>
                    <a:gd name="T33"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2" h="140">
                      <a:moveTo>
                        <a:pt x="146" y="0"/>
                      </a:moveTo>
                      <a:lnTo>
                        <a:pt x="159" y="4"/>
                      </a:lnTo>
                      <a:lnTo>
                        <a:pt x="168" y="13"/>
                      </a:lnTo>
                      <a:lnTo>
                        <a:pt x="172" y="26"/>
                      </a:lnTo>
                      <a:lnTo>
                        <a:pt x="172" y="115"/>
                      </a:lnTo>
                      <a:lnTo>
                        <a:pt x="168" y="128"/>
                      </a:lnTo>
                      <a:lnTo>
                        <a:pt x="159" y="136"/>
                      </a:lnTo>
                      <a:lnTo>
                        <a:pt x="146" y="139"/>
                      </a:lnTo>
                      <a:lnTo>
                        <a:pt x="24" y="140"/>
                      </a:lnTo>
                      <a:lnTo>
                        <a:pt x="11" y="136"/>
                      </a:lnTo>
                      <a:lnTo>
                        <a:pt x="2" y="128"/>
                      </a:lnTo>
                      <a:lnTo>
                        <a:pt x="0" y="115"/>
                      </a:lnTo>
                      <a:lnTo>
                        <a:pt x="0" y="26"/>
                      </a:lnTo>
                      <a:lnTo>
                        <a:pt x="4" y="13"/>
                      </a:lnTo>
                      <a:lnTo>
                        <a:pt x="13" y="4"/>
                      </a:lnTo>
                      <a:lnTo>
                        <a:pt x="25" y="0"/>
                      </a:lnTo>
                      <a:lnTo>
                        <a:pt x="146" y="0"/>
                      </a:lnTo>
                      <a:close/>
                    </a:path>
                  </a:pathLst>
                </a:custGeom>
                <a:solidFill>
                  <a:schemeClr val="tx1">
                    <a:lumMod val="75000"/>
                    <a:lumOff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92" name="Freeform 138"/>
                <p:cNvSpPr>
                  <a:spLocks/>
                </p:cNvSpPr>
                <p:nvPr/>
              </p:nvSpPr>
              <p:spPr bwMode="auto">
                <a:xfrm>
                  <a:off x="4330701" y="3568701"/>
                  <a:ext cx="219075" cy="219075"/>
                </a:xfrm>
                <a:custGeom>
                  <a:avLst/>
                  <a:gdLst>
                    <a:gd name="T0" fmla="*/ 114 w 138"/>
                    <a:gd name="T1" fmla="*/ 0 h 138"/>
                    <a:gd name="T2" fmla="*/ 126 w 138"/>
                    <a:gd name="T3" fmla="*/ 2 h 138"/>
                    <a:gd name="T4" fmla="*/ 135 w 138"/>
                    <a:gd name="T5" fmla="*/ 11 h 138"/>
                    <a:gd name="T6" fmla="*/ 138 w 138"/>
                    <a:gd name="T7" fmla="*/ 24 h 138"/>
                    <a:gd name="T8" fmla="*/ 138 w 138"/>
                    <a:gd name="T9" fmla="*/ 114 h 138"/>
                    <a:gd name="T10" fmla="*/ 134 w 138"/>
                    <a:gd name="T11" fmla="*/ 126 h 138"/>
                    <a:gd name="T12" fmla="*/ 125 w 138"/>
                    <a:gd name="T13" fmla="*/ 135 h 138"/>
                    <a:gd name="T14" fmla="*/ 114 w 138"/>
                    <a:gd name="T15" fmla="*/ 138 h 138"/>
                    <a:gd name="T16" fmla="*/ 24 w 138"/>
                    <a:gd name="T17" fmla="*/ 138 h 138"/>
                    <a:gd name="T18" fmla="*/ 13 w 138"/>
                    <a:gd name="T19" fmla="*/ 135 h 138"/>
                    <a:gd name="T20" fmla="*/ 4 w 138"/>
                    <a:gd name="T21" fmla="*/ 126 h 138"/>
                    <a:gd name="T22" fmla="*/ 0 w 138"/>
                    <a:gd name="T23" fmla="*/ 114 h 138"/>
                    <a:gd name="T24" fmla="*/ 1 w 138"/>
                    <a:gd name="T25" fmla="*/ 24 h 138"/>
                    <a:gd name="T26" fmla="*/ 4 w 138"/>
                    <a:gd name="T27" fmla="*/ 11 h 138"/>
                    <a:gd name="T28" fmla="*/ 13 w 138"/>
                    <a:gd name="T29" fmla="*/ 2 h 138"/>
                    <a:gd name="T30" fmla="*/ 26 w 138"/>
                    <a:gd name="T31" fmla="*/ 0 h 138"/>
                    <a:gd name="T32" fmla="*/ 114 w 138"/>
                    <a:gd name="T33"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8" h="138">
                      <a:moveTo>
                        <a:pt x="114" y="0"/>
                      </a:moveTo>
                      <a:lnTo>
                        <a:pt x="126" y="2"/>
                      </a:lnTo>
                      <a:lnTo>
                        <a:pt x="135" y="11"/>
                      </a:lnTo>
                      <a:lnTo>
                        <a:pt x="138" y="24"/>
                      </a:lnTo>
                      <a:lnTo>
                        <a:pt x="138" y="114"/>
                      </a:lnTo>
                      <a:lnTo>
                        <a:pt x="134" y="126"/>
                      </a:lnTo>
                      <a:lnTo>
                        <a:pt x="125" y="135"/>
                      </a:lnTo>
                      <a:lnTo>
                        <a:pt x="114" y="138"/>
                      </a:lnTo>
                      <a:lnTo>
                        <a:pt x="24" y="138"/>
                      </a:lnTo>
                      <a:lnTo>
                        <a:pt x="13" y="135"/>
                      </a:lnTo>
                      <a:lnTo>
                        <a:pt x="4" y="126"/>
                      </a:lnTo>
                      <a:lnTo>
                        <a:pt x="0" y="114"/>
                      </a:lnTo>
                      <a:lnTo>
                        <a:pt x="1" y="24"/>
                      </a:lnTo>
                      <a:lnTo>
                        <a:pt x="4" y="11"/>
                      </a:lnTo>
                      <a:lnTo>
                        <a:pt x="13" y="2"/>
                      </a:lnTo>
                      <a:lnTo>
                        <a:pt x="26" y="0"/>
                      </a:lnTo>
                      <a:lnTo>
                        <a:pt x="114" y="0"/>
                      </a:lnTo>
                      <a:close/>
                    </a:path>
                  </a:pathLst>
                </a:custGeom>
                <a:solidFill>
                  <a:schemeClr val="tx1">
                    <a:lumMod val="75000"/>
                    <a:lumOff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93" name="Freeform 139"/>
                <p:cNvSpPr>
                  <a:spLocks/>
                </p:cNvSpPr>
                <p:nvPr/>
              </p:nvSpPr>
              <p:spPr bwMode="auto">
                <a:xfrm>
                  <a:off x="4600576" y="3567113"/>
                  <a:ext cx="217488" cy="220663"/>
                </a:xfrm>
                <a:custGeom>
                  <a:avLst/>
                  <a:gdLst>
                    <a:gd name="T0" fmla="*/ 113 w 137"/>
                    <a:gd name="T1" fmla="*/ 0 h 139"/>
                    <a:gd name="T2" fmla="*/ 124 w 137"/>
                    <a:gd name="T3" fmla="*/ 3 h 139"/>
                    <a:gd name="T4" fmla="*/ 133 w 137"/>
                    <a:gd name="T5" fmla="*/ 12 h 139"/>
                    <a:gd name="T6" fmla="*/ 137 w 137"/>
                    <a:gd name="T7" fmla="*/ 24 h 139"/>
                    <a:gd name="T8" fmla="*/ 137 w 137"/>
                    <a:gd name="T9" fmla="*/ 114 h 139"/>
                    <a:gd name="T10" fmla="*/ 133 w 137"/>
                    <a:gd name="T11" fmla="*/ 127 h 139"/>
                    <a:gd name="T12" fmla="*/ 124 w 137"/>
                    <a:gd name="T13" fmla="*/ 136 h 139"/>
                    <a:gd name="T14" fmla="*/ 112 w 137"/>
                    <a:gd name="T15" fmla="*/ 139 h 139"/>
                    <a:gd name="T16" fmla="*/ 24 w 137"/>
                    <a:gd name="T17" fmla="*/ 139 h 139"/>
                    <a:gd name="T18" fmla="*/ 11 w 137"/>
                    <a:gd name="T19" fmla="*/ 136 h 139"/>
                    <a:gd name="T20" fmla="*/ 3 w 137"/>
                    <a:gd name="T21" fmla="*/ 127 h 139"/>
                    <a:gd name="T22" fmla="*/ 0 w 137"/>
                    <a:gd name="T23" fmla="*/ 115 h 139"/>
                    <a:gd name="T24" fmla="*/ 0 w 137"/>
                    <a:gd name="T25" fmla="*/ 25 h 139"/>
                    <a:gd name="T26" fmla="*/ 3 w 137"/>
                    <a:gd name="T27" fmla="*/ 12 h 139"/>
                    <a:gd name="T28" fmla="*/ 12 w 137"/>
                    <a:gd name="T29" fmla="*/ 3 h 139"/>
                    <a:gd name="T30" fmla="*/ 25 w 137"/>
                    <a:gd name="T31" fmla="*/ 1 h 139"/>
                    <a:gd name="T32" fmla="*/ 113 w 137"/>
                    <a:gd name="T3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7" h="139">
                      <a:moveTo>
                        <a:pt x="113" y="0"/>
                      </a:moveTo>
                      <a:lnTo>
                        <a:pt x="124" y="3"/>
                      </a:lnTo>
                      <a:lnTo>
                        <a:pt x="133" y="12"/>
                      </a:lnTo>
                      <a:lnTo>
                        <a:pt x="137" y="24"/>
                      </a:lnTo>
                      <a:lnTo>
                        <a:pt x="137" y="114"/>
                      </a:lnTo>
                      <a:lnTo>
                        <a:pt x="133" y="127"/>
                      </a:lnTo>
                      <a:lnTo>
                        <a:pt x="124" y="136"/>
                      </a:lnTo>
                      <a:lnTo>
                        <a:pt x="112" y="139"/>
                      </a:lnTo>
                      <a:lnTo>
                        <a:pt x="24" y="139"/>
                      </a:lnTo>
                      <a:lnTo>
                        <a:pt x="11" y="136"/>
                      </a:lnTo>
                      <a:lnTo>
                        <a:pt x="3" y="127"/>
                      </a:lnTo>
                      <a:lnTo>
                        <a:pt x="0" y="115"/>
                      </a:lnTo>
                      <a:lnTo>
                        <a:pt x="0" y="25"/>
                      </a:lnTo>
                      <a:lnTo>
                        <a:pt x="3" y="12"/>
                      </a:lnTo>
                      <a:lnTo>
                        <a:pt x="12" y="3"/>
                      </a:lnTo>
                      <a:lnTo>
                        <a:pt x="25" y="1"/>
                      </a:lnTo>
                      <a:lnTo>
                        <a:pt x="113" y="0"/>
                      </a:lnTo>
                      <a:close/>
                    </a:path>
                  </a:pathLst>
                </a:custGeom>
                <a:solidFill>
                  <a:schemeClr val="tx1">
                    <a:lumMod val="75000"/>
                    <a:lumOff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94" name="Freeform 140"/>
                <p:cNvSpPr>
                  <a:spLocks/>
                </p:cNvSpPr>
                <p:nvPr/>
              </p:nvSpPr>
              <p:spPr bwMode="auto">
                <a:xfrm>
                  <a:off x="4868863" y="3567113"/>
                  <a:ext cx="217488" cy="219075"/>
                </a:xfrm>
                <a:custGeom>
                  <a:avLst/>
                  <a:gdLst>
                    <a:gd name="T0" fmla="*/ 112 w 137"/>
                    <a:gd name="T1" fmla="*/ 0 h 138"/>
                    <a:gd name="T2" fmla="*/ 125 w 137"/>
                    <a:gd name="T3" fmla="*/ 3 h 138"/>
                    <a:gd name="T4" fmla="*/ 134 w 137"/>
                    <a:gd name="T5" fmla="*/ 12 h 138"/>
                    <a:gd name="T6" fmla="*/ 137 w 137"/>
                    <a:gd name="T7" fmla="*/ 24 h 138"/>
                    <a:gd name="T8" fmla="*/ 136 w 137"/>
                    <a:gd name="T9" fmla="*/ 114 h 138"/>
                    <a:gd name="T10" fmla="*/ 134 w 137"/>
                    <a:gd name="T11" fmla="*/ 127 h 138"/>
                    <a:gd name="T12" fmla="*/ 125 w 137"/>
                    <a:gd name="T13" fmla="*/ 136 h 138"/>
                    <a:gd name="T14" fmla="*/ 112 w 137"/>
                    <a:gd name="T15" fmla="*/ 138 h 138"/>
                    <a:gd name="T16" fmla="*/ 24 w 137"/>
                    <a:gd name="T17" fmla="*/ 138 h 138"/>
                    <a:gd name="T18" fmla="*/ 11 w 137"/>
                    <a:gd name="T19" fmla="*/ 136 h 138"/>
                    <a:gd name="T20" fmla="*/ 2 w 137"/>
                    <a:gd name="T21" fmla="*/ 127 h 138"/>
                    <a:gd name="T22" fmla="*/ 0 w 137"/>
                    <a:gd name="T23" fmla="*/ 114 h 138"/>
                    <a:gd name="T24" fmla="*/ 0 w 137"/>
                    <a:gd name="T25" fmla="*/ 24 h 138"/>
                    <a:gd name="T26" fmla="*/ 4 w 137"/>
                    <a:gd name="T27" fmla="*/ 12 h 138"/>
                    <a:gd name="T28" fmla="*/ 13 w 137"/>
                    <a:gd name="T29" fmla="*/ 3 h 138"/>
                    <a:gd name="T30" fmla="*/ 24 w 137"/>
                    <a:gd name="T31" fmla="*/ 0 h 138"/>
                    <a:gd name="T32" fmla="*/ 112 w 137"/>
                    <a:gd name="T33"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7" h="138">
                      <a:moveTo>
                        <a:pt x="112" y="0"/>
                      </a:moveTo>
                      <a:lnTo>
                        <a:pt x="125" y="3"/>
                      </a:lnTo>
                      <a:lnTo>
                        <a:pt x="134" y="12"/>
                      </a:lnTo>
                      <a:lnTo>
                        <a:pt x="137" y="24"/>
                      </a:lnTo>
                      <a:lnTo>
                        <a:pt x="136" y="114"/>
                      </a:lnTo>
                      <a:lnTo>
                        <a:pt x="134" y="127"/>
                      </a:lnTo>
                      <a:lnTo>
                        <a:pt x="125" y="136"/>
                      </a:lnTo>
                      <a:lnTo>
                        <a:pt x="112" y="138"/>
                      </a:lnTo>
                      <a:lnTo>
                        <a:pt x="24" y="138"/>
                      </a:lnTo>
                      <a:lnTo>
                        <a:pt x="11" y="136"/>
                      </a:lnTo>
                      <a:lnTo>
                        <a:pt x="2" y="127"/>
                      </a:lnTo>
                      <a:lnTo>
                        <a:pt x="0" y="114"/>
                      </a:lnTo>
                      <a:lnTo>
                        <a:pt x="0" y="24"/>
                      </a:lnTo>
                      <a:lnTo>
                        <a:pt x="4" y="12"/>
                      </a:lnTo>
                      <a:lnTo>
                        <a:pt x="13" y="3"/>
                      </a:lnTo>
                      <a:lnTo>
                        <a:pt x="24" y="0"/>
                      </a:lnTo>
                      <a:lnTo>
                        <a:pt x="112" y="0"/>
                      </a:lnTo>
                      <a:close/>
                    </a:path>
                  </a:pathLst>
                </a:custGeom>
                <a:solidFill>
                  <a:schemeClr val="tx1">
                    <a:lumMod val="75000"/>
                    <a:lumOff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95" name="Freeform 141"/>
                <p:cNvSpPr>
                  <a:spLocks/>
                </p:cNvSpPr>
                <p:nvPr/>
              </p:nvSpPr>
              <p:spPr bwMode="auto">
                <a:xfrm>
                  <a:off x="5135563" y="3567113"/>
                  <a:ext cx="217488" cy="219075"/>
                </a:xfrm>
                <a:custGeom>
                  <a:avLst/>
                  <a:gdLst>
                    <a:gd name="T0" fmla="*/ 113 w 137"/>
                    <a:gd name="T1" fmla="*/ 0 h 138"/>
                    <a:gd name="T2" fmla="*/ 126 w 137"/>
                    <a:gd name="T3" fmla="*/ 2 h 138"/>
                    <a:gd name="T4" fmla="*/ 135 w 137"/>
                    <a:gd name="T5" fmla="*/ 11 h 138"/>
                    <a:gd name="T6" fmla="*/ 137 w 137"/>
                    <a:gd name="T7" fmla="*/ 24 h 138"/>
                    <a:gd name="T8" fmla="*/ 137 w 137"/>
                    <a:gd name="T9" fmla="*/ 114 h 138"/>
                    <a:gd name="T10" fmla="*/ 134 w 137"/>
                    <a:gd name="T11" fmla="*/ 125 h 138"/>
                    <a:gd name="T12" fmla="*/ 125 w 137"/>
                    <a:gd name="T13" fmla="*/ 134 h 138"/>
                    <a:gd name="T14" fmla="*/ 113 w 137"/>
                    <a:gd name="T15" fmla="*/ 138 h 138"/>
                    <a:gd name="T16" fmla="*/ 24 w 137"/>
                    <a:gd name="T17" fmla="*/ 138 h 138"/>
                    <a:gd name="T18" fmla="*/ 13 w 137"/>
                    <a:gd name="T19" fmla="*/ 136 h 138"/>
                    <a:gd name="T20" fmla="*/ 4 w 137"/>
                    <a:gd name="T21" fmla="*/ 127 h 138"/>
                    <a:gd name="T22" fmla="*/ 0 w 137"/>
                    <a:gd name="T23" fmla="*/ 114 h 138"/>
                    <a:gd name="T24" fmla="*/ 1 w 137"/>
                    <a:gd name="T25" fmla="*/ 24 h 138"/>
                    <a:gd name="T26" fmla="*/ 4 w 137"/>
                    <a:gd name="T27" fmla="*/ 11 h 138"/>
                    <a:gd name="T28" fmla="*/ 13 w 137"/>
                    <a:gd name="T29" fmla="*/ 3 h 138"/>
                    <a:gd name="T30" fmla="*/ 25 w 137"/>
                    <a:gd name="T31" fmla="*/ 0 h 138"/>
                    <a:gd name="T32" fmla="*/ 113 w 137"/>
                    <a:gd name="T33"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7" h="138">
                      <a:moveTo>
                        <a:pt x="113" y="0"/>
                      </a:moveTo>
                      <a:lnTo>
                        <a:pt x="126" y="2"/>
                      </a:lnTo>
                      <a:lnTo>
                        <a:pt x="135" y="11"/>
                      </a:lnTo>
                      <a:lnTo>
                        <a:pt x="137" y="24"/>
                      </a:lnTo>
                      <a:lnTo>
                        <a:pt x="137" y="114"/>
                      </a:lnTo>
                      <a:lnTo>
                        <a:pt x="134" y="125"/>
                      </a:lnTo>
                      <a:lnTo>
                        <a:pt x="125" y="134"/>
                      </a:lnTo>
                      <a:lnTo>
                        <a:pt x="113" y="138"/>
                      </a:lnTo>
                      <a:lnTo>
                        <a:pt x="24" y="138"/>
                      </a:lnTo>
                      <a:lnTo>
                        <a:pt x="13" y="136"/>
                      </a:lnTo>
                      <a:lnTo>
                        <a:pt x="4" y="127"/>
                      </a:lnTo>
                      <a:lnTo>
                        <a:pt x="0" y="114"/>
                      </a:lnTo>
                      <a:lnTo>
                        <a:pt x="1" y="24"/>
                      </a:lnTo>
                      <a:lnTo>
                        <a:pt x="4" y="11"/>
                      </a:lnTo>
                      <a:lnTo>
                        <a:pt x="13" y="3"/>
                      </a:lnTo>
                      <a:lnTo>
                        <a:pt x="25" y="0"/>
                      </a:lnTo>
                      <a:lnTo>
                        <a:pt x="113" y="0"/>
                      </a:lnTo>
                      <a:close/>
                    </a:path>
                  </a:pathLst>
                </a:custGeom>
                <a:solidFill>
                  <a:schemeClr val="tx1">
                    <a:lumMod val="75000"/>
                    <a:lumOff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96" name="Freeform 142"/>
                <p:cNvSpPr>
                  <a:spLocks/>
                </p:cNvSpPr>
                <p:nvPr/>
              </p:nvSpPr>
              <p:spPr bwMode="auto">
                <a:xfrm>
                  <a:off x="5403851" y="3567113"/>
                  <a:ext cx="219075" cy="219075"/>
                </a:xfrm>
                <a:custGeom>
                  <a:avLst/>
                  <a:gdLst>
                    <a:gd name="T0" fmla="*/ 114 w 138"/>
                    <a:gd name="T1" fmla="*/ 0 h 138"/>
                    <a:gd name="T2" fmla="*/ 126 w 138"/>
                    <a:gd name="T3" fmla="*/ 2 h 138"/>
                    <a:gd name="T4" fmla="*/ 134 w 138"/>
                    <a:gd name="T5" fmla="*/ 11 h 138"/>
                    <a:gd name="T6" fmla="*/ 138 w 138"/>
                    <a:gd name="T7" fmla="*/ 24 h 138"/>
                    <a:gd name="T8" fmla="*/ 138 w 138"/>
                    <a:gd name="T9" fmla="*/ 114 h 138"/>
                    <a:gd name="T10" fmla="*/ 134 w 138"/>
                    <a:gd name="T11" fmla="*/ 125 h 138"/>
                    <a:gd name="T12" fmla="*/ 125 w 138"/>
                    <a:gd name="T13" fmla="*/ 134 h 138"/>
                    <a:gd name="T14" fmla="*/ 112 w 138"/>
                    <a:gd name="T15" fmla="*/ 138 h 138"/>
                    <a:gd name="T16" fmla="*/ 24 w 138"/>
                    <a:gd name="T17" fmla="*/ 138 h 138"/>
                    <a:gd name="T18" fmla="*/ 12 w 138"/>
                    <a:gd name="T19" fmla="*/ 134 h 138"/>
                    <a:gd name="T20" fmla="*/ 4 w 138"/>
                    <a:gd name="T21" fmla="*/ 125 h 138"/>
                    <a:gd name="T22" fmla="*/ 0 w 138"/>
                    <a:gd name="T23" fmla="*/ 114 h 138"/>
                    <a:gd name="T24" fmla="*/ 0 w 138"/>
                    <a:gd name="T25" fmla="*/ 24 h 138"/>
                    <a:gd name="T26" fmla="*/ 4 w 138"/>
                    <a:gd name="T27" fmla="*/ 11 h 138"/>
                    <a:gd name="T28" fmla="*/ 13 w 138"/>
                    <a:gd name="T29" fmla="*/ 2 h 138"/>
                    <a:gd name="T30" fmla="*/ 26 w 138"/>
                    <a:gd name="T31" fmla="*/ 0 h 138"/>
                    <a:gd name="T32" fmla="*/ 114 w 138"/>
                    <a:gd name="T33"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8" h="138">
                      <a:moveTo>
                        <a:pt x="114" y="0"/>
                      </a:moveTo>
                      <a:lnTo>
                        <a:pt x="126" y="2"/>
                      </a:lnTo>
                      <a:lnTo>
                        <a:pt x="134" y="11"/>
                      </a:lnTo>
                      <a:lnTo>
                        <a:pt x="138" y="24"/>
                      </a:lnTo>
                      <a:lnTo>
                        <a:pt x="138" y="114"/>
                      </a:lnTo>
                      <a:lnTo>
                        <a:pt x="134" y="125"/>
                      </a:lnTo>
                      <a:lnTo>
                        <a:pt x="125" y="134"/>
                      </a:lnTo>
                      <a:lnTo>
                        <a:pt x="112" y="138"/>
                      </a:lnTo>
                      <a:lnTo>
                        <a:pt x="24" y="138"/>
                      </a:lnTo>
                      <a:lnTo>
                        <a:pt x="12" y="134"/>
                      </a:lnTo>
                      <a:lnTo>
                        <a:pt x="4" y="125"/>
                      </a:lnTo>
                      <a:lnTo>
                        <a:pt x="0" y="114"/>
                      </a:lnTo>
                      <a:lnTo>
                        <a:pt x="0" y="24"/>
                      </a:lnTo>
                      <a:lnTo>
                        <a:pt x="4" y="11"/>
                      </a:lnTo>
                      <a:lnTo>
                        <a:pt x="13" y="2"/>
                      </a:lnTo>
                      <a:lnTo>
                        <a:pt x="26" y="0"/>
                      </a:lnTo>
                      <a:lnTo>
                        <a:pt x="114" y="0"/>
                      </a:lnTo>
                      <a:close/>
                    </a:path>
                  </a:pathLst>
                </a:custGeom>
                <a:solidFill>
                  <a:schemeClr val="tx1">
                    <a:lumMod val="75000"/>
                    <a:lumOff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97" name="Freeform 143"/>
                <p:cNvSpPr>
                  <a:spLocks/>
                </p:cNvSpPr>
                <p:nvPr/>
              </p:nvSpPr>
              <p:spPr bwMode="auto">
                <a:xfrm>
                  <a:off x="5673726" y="3563938"/>
                  <a:ext cx="217488" cy="222250"/>
                </a:xfrm>
                <a:custGeom>
                  <a:avLst/>
                  <a:gdLst>
                    <a:gd name="T0" fmla="*/ 113 w 137"/>
                    <a:gd name="T1" fmla="*/ 0 h 140"/>
                    <a:gd name="T2" fmla="*/ 124 w 137"/>
                    <a:gd name="T3" fmla="*/ 4 h 140"/>
                    <a:gd name="T4" fmla="*/ 133 w 137"/>
                    <a:gd name="T5" fmla="*/ 13 h 140"/>
                    <a:gd name="T6" fmla="*/ 137 w 137"/>
                    <a:gd name="T7" fmla="*/ 24 h 140"/>
                    <a:gd name="T8" fmla="*/ 136 w 137"/>
                    <a:gd name="T9" fmla="*/ 115 h 140"/>
                    <a:gd name="T10" fmla="*/ 133 w 137"/>
                    <a:gd name="T11" fmla="*/ 127 h 140"/>
                    <a:gd name="T12" fmla="*/ 124 w 137"/>
                    <a:gd name="T13" fmla="*/ 136 h 140"/>
                    <a:gd name="T14" fmla="*/ 112 w 137"/>
                    <a:gd name="T15" fmla="*/ 139 h 140"/>
                    <a:gd name="T16" fmla="*/ 24 w 137"/>
                    <a:gd name="T17" fmla="*/ 140 h 140"/>
                    <a:gd name="T18" fmla="*/ 11 w 137"/>
                    <a:gd name="T19" fmla="*/ 136 h 140"/>
                    <a:gd name="T20" fmla="*/ 2 w 137"/>
                    <a:gd name="T21" fmla="*/ 127 h 140"/>
                    <a:gd name="T22" fmla="*/ 0 w 137"/>
                    <a:gd name="T23" fmla="*/ 115 h 140"/>
                    <a:gd name="T24" fmla="*/ 0 w 137"/>
                    <a:gd name="T25" fmla="*/ 26 h 140"/>
                    <a:gd name="T26" fmla="*/ 3 w 137"/>
                    <a:gd name="T27" fmla="*/ 13 h 140"/>
                    <a:gd name="T28" fmla="*/ 12 w 137"/>
                    <a:gd name="T29" fmla="*/ 4 h 140"/>
                    <a:gd name="T30" fmla="*/ 24 w 137"/>
                    <a:gd name="T31" fmla="*/ 0 h 140"/>
                    <a:gd name="T32" fmla="*/ 113 w 137"/>
                    <a:gd name="T33"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7" h="140">
                      <a:moveTo>
                        <a:pt x="113" y="0"/>
                      </a:moveTo>
                      <a:lnTo>
                        <a:pt x="124" y="4"/>
                      </a:lnTo>
                      <a:lnTo>
                        <a:pt x="133" y="13"/>
                      </a:lnTo>
                      <a:lnTo>
                        <a:pt x="137" y="24"/>
                      </a:lnTo>
                      <a:lnTo>
                        <a:pt x="136" y="115"/>
                      </a:lnTo>
                      <a:lnTo>
                        <a:pt x="133" y="127"/>
                      </a:lnTo>
                      <a:lnTo>
                        <a:pt x="124" y="136"/>
                      </a:lnTo>
                      <a:lnTo>
                        <a:pt x="112" y="139"/>
                      </a:lnTo>
                      <a:lnTo>
                        <a:pt x="24" y="140"/>
                      </a:lnTo>
                      <a:lnTo>
                        <a:pt x="11" y="136"/>
                      </a:lnTo>
                      <a:lnTo>
                        <a:pt x="2" y="127"/>
                      </a:lnTo>
                      <a:lnTo>
                        <a:pt x="0" y="115"/>
                      </a:lnTo>
                      <a:lnTo>
                        <a:pt x="0" y="26"/>
                      </a:lnTo>
                      <a:lnTo>
                        <a:pt x="3" y="13"/>
                      </a:lnTo>
                      <a:lnTo>
                        <a:pt x="12" y="4"/>
                      </a:lnTo>
                      <a:lnTo>
                        <a:pt x="24" y="0"/>
                      </a:lnTo>
                      <a:lnTo>
                        <a:pt x="113" y="0"/>
                      </a:lnTo>
                      <a:close/>
                    </a:path>
                  </a:pathLst>
                </a:custGeom>
                <a:solidFill>
                  <a:schemeClr val="tx1">
                    <a:lumMod val="75000"/>
                    <a:lumOff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98" name="Freeform 144"/>
                <p:cNvSpPr>
                  <a:spLocks/>
                </p:cNvSpPr>
                <p:nvPr/>
              </p:nvSpPr>
              <p:spPr bwMode="auto">
                <a:xfrm>
                  <a:off x="5940426" y="3563938"/>
                  <a:ext cx="217488" cy="220663"/>
                </a:xfrm>
                <a:custGeom>
                  <a:avLst/>
                  <a:gdLst>
                    <a:gd name="T0" fmla="*/ 113 w 137"/>
                    <a:gd name="T1" fmla="*/ 0 h 139"/>
                    <a:gd name="T2" fmla="*/ 126 w 137"/>
                    <a:gd name="T3" fmla="*/ 4 h 139"/>
                    <a:gd name="T4" fmla="*/ 135 w 137"/>
                    <a:gd name="T5" fmla="*/ 12 h 139"/>
                    <a:gd name="T6" fmla="*/ 137 w 137"/>
                    <a:gd name="T7" fmla="*/ 24 h 139"/>
                    <a:gd name="T8" fmla="*/ 137 w 137"/>
                    <a:gd name="T9" fmla="*/ 115 h 139"/>
                    <a:gd name="T10" fmla="*/ 133 w 137"/>
                    <a:gd name="T11" fmla="*/ 127 h 139"/>
                    <a:gd name="T12" fmla="*/ 124 w 137"/>
                    <a:gd name="T13" fmla="*/ 136 h 139"/>
                    <a:gd name="T14" fmla="*/ 113 w 137"/>
                    <a:gd name="T15" fmla="*/ 139 h 139"/>
                    <a:gd name="T16" fmla="*/ 25 w 137"/>
                    <a:gd name="T17" fmla="*/ 139 h 139"/>
                    <a:gd name="T18" fmla="*/ 12 w 137"/>
                    <a:gd name="T19" fmla="*/ 136 h 139"/>
                    <a:gd name="T20" fmla="*/ 3 w 137"/>
                    <a:gd name="T21" fmla="*/ 127 h 139"/>
                    <a:gd name="T22" fmla="*/ 0 w 137"/>
                    <a:gd name="T23" fmla="*/ 115 h 139"/>
                    <a:gd name="T24" fmla="*/ 1 w 137"/>
                    <a:gd name="T25" fmla="*/ 24 h 139"/>
                    <a:gd name="T26" fmla="*/ 3 w 137"/>
                    <a:gd name="T27" fmla="*/ 13 h 139"/>
                    <a:gd name="T28" fmla="*/ 12 w 137"/>
                    <a:gd name="T29" fmla="*/ 4 h 139"/>
                    <a:gd name="T30" fmla="*/ 25 w 137"/>
                    <a:gd name="T31" fmla="*/ 0 h 139"/>
                    <a:gd name="T32" fmla="*/ 113 w 137"/>
                    <a:gd name="T3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7" h="139">
                      <a:moveTo>
                        <a:pt x="113" y="0"/>
                      </a:moveTo>
                      <a:lnTo>
                        <a:pt x="126" y="4"/>
                      </a:lnTo>
                      <a:lnTo>
                        <a:pt x="135" y="12"/>
                      </a:lnTo>
                      <a:lnTo>
                        <a:pt x="137" y="24"/>
                      </a:lnTo>
                      <a:lnTo>
                        <a:pt x="137" y="115"/>
                      </a:lnTo>
                      <a:lnTo>
                        <a:pt x="133" y="127"/>
                      </a:lnTo>
                      <a:lnTo>
                        <a:pt x="124" y="136"/>
                      </a:lnTo>
                      <a:lnTo>
                        <a:pt x="113" y="139"/>
                      </a:lnTo>
                      <a:lnTo>
                        <a:pt x="25" y="139"/>
                      </a:lnTo>
                      <a:lnTo>
                        <a:pt x="12" y="136"/>
                      </a:lnTo>
                      <a:lnTo>
                        <a:pt x="3" y="127"/>
                      </a:lnTo>
                      <a:lnTo>
                        <a:pt x="0" y="115"/>
                      </a:lnTo>
                      <a:lnTo>
                        <a:pt x="1" y="24"/>
                      </a:lnTo>
                      <a:lnTo>
                        <a:pt x="3" y="13"/>
                      </a:lnTo>
                      <a:lnTo>
                        <a:pt x="12" y="4"/>
                      </a:lnTo>
                      <a:lnTo>
                        <a:pt x="25" y="0"/>
                      </a:lnTo>
                      <a:lnTo>
                        <a:pt x="113" y="0"/>
                      </a:lnTo>
                      <a:close/>
                    </a:path>
                  </a:pathLst>
                </a:custGeom>
                <a:solidFill>
                  <a:schemeClr val="tx1">
                    <a:lumMod val="75000"/>
                    <a:lumOff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99" name="Freeform 145"/>
                <p:cNvSpPr>
                  <a:spLocks/>
                </p:cNvSpPr>
                <p:nvPr/>
              </p:nvSpPr>
              <p:spPr bwMode="auto">
                <a:xfrm>
                  <a:off x="6208713" y="3563938"/>
                  <a:ext cx="217488" cy="220663"/>
                </a:xfrm>
                <a:custGeom>
                  <a:avLst/>
                  <a:gdLst>
                    <a:gd name="T0" fmla="*/ 113 w 137"/>
                    <a:gd name="T1" fmla="*/ 0 h 139"/>
                    <a:gd name="T2" fmla="*/ 126 w 137"/>
                    <a:gd name="T3" fmla="*/ 3 h 139"/>
                    <a:gd name="T4" fmla="*/ 134 w 137"/>
                    <a:gd name="T5" fmla="*/ 12 h 139"/>
                    <a:gd name="T6" fmla="*/ 137 w 137"/>
                    <a:gd name="T7" fmla="*/ 24 h 139"/>
                    <a:gd name="T8" fmla="*/ 137 w 137"/>
                    <a:gd name="T9" fmla="*/ 115 h 139"/>
                    <a:gd name="T10" fmla="*/ 134 w 137"/>
                    <a:gd name="T11" fmla="*/ 126 h 139"/>
                    <a:gd name="T12" fmla="*/ 125 w 137"/>
                    <a:gd name="T13" fmla="*/ 135 h 139"/>
                    <a:gd name="T14" fmla="*/ 112 w 137"/>
                    <a:gd name="T15" fmla="*/ 139 h 139"/>
                    <a:gd name="T16" fmla="*/ 24 w 137"/>
                    <a:gd name="T17" fmla="*/ 139 h 139"/>
                    <a:gd name="T18" fmla="*/ 13 w 137"/>
                    <a:gd name="T19" fmla="*/ 135 h 139"/>
                    <a:gd name="T20" fmla="*/ 4 w 137"/>
                    <a:gd name="T21" fmla="*/ 127 h 139"/>
                    <a:gd name="T22" fmla="*/ 0 w 137"/>
                    <a:gd name="T23" fmla="*/ 115 h 139"/>
                    <a:gd name="T24" fmla="*/ 0 w 137"/>
                    <a:gd name="T25" fmla="*/ 24 h 139"/>
                    <a:gd name="T26" fmla="*/ 4 w 137"/>
                    <a:gd name="T27" fmla="*/ 12 h 139"/>
                    <a:gd name="T28" fmla="*/ 13 w 137"/>
                    <a:gd name="T29" fmla="*/ 4 h 139"/>
                    <a:gd name="T30" fmla="*/ 25 w 137"/>
                    <a:gd name="T31" fmla="*/ 0 h 139"/>
                    <a:gd name="T32" fmla="*/ 113 w 137"/>
                    <a:gd name="T3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7" h="139">
                      <a:moveTo>
                        <a:pt x="113" y="0"/>
                      </a:moveTo>
                      <a:lnTo>
                        <a:pt x="126" y="3"/>
                      </a:lnTo>
                      <a:lnTo>
                        <a:pt x="134" y="12"/>
                      </a:lnTo>
                      <a:lnTo>
                        <a:pt x="137" y="24"/>
                      </a:lnTo>
                      <a:lnTo>
                        <a:pt x="137" y="115"/>
                      </a:lnTo>
                      <a:lnTo>
                        <a:pt x="134" y="126"/>
                      </a:lnTo>
                      <a:lnTo>
                        <a:pt x="125" y="135"/>
                      </a:lnTo>
                      <a:lnTo>
                        <a:pt x="112" y="139"/>
                      </a:lnTo>
                      <a:lnTo>
                        <a:pt x="24" y="139"/>
                      </a:lnTo>
                      <a:lnTo>
                        <a:pt x="13" y="135"/>
                      </a:lnTo>
                      <a:lnTo>
                        <a:pt x="4" y="127"/>
                      </a:lnTo>
                      <a:lnTo>
                        <a:pt x="0" y="115"/>
                      </a:lnTo>
                      <a:lnTo>
                        <a:pt x="0" y="24"/>
                      </a:lnTo>
                      <a:lnTo>
                        <a:pt x="4" y="12"/>
                      </a:lnTo>
                      <a:lnTo>
                        <a:pt x="13" y="4"/>
                      </a:lnTo>
                      <a:lnTo>
                        <a:pt x="25" y="0"/>
                      </a:lnTo>
                      <a:lnTo>
                        <a:pt x="113" y="0"/>
                      </a:lnTo>
                      <a:close/>
                    </a:path>
                  </a:pathLst>
                </a:custGeom>
                <a:solidFill>
                  <a:schemeClr val="tx1">
                    <a:lumMod val="75000"/>
                    <a:lumOff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00" name="Freeform 146"/>
                <p:cNvSpPr>
                  <a:spLocks/>
                </p:cNvSpPr>
                <p:nvPr/>
              </p:nvSpPr>
              <p:spPr bwMode="auto">
                <a:xfrm>
                  <a:off x="6477001" y="3562351"/>
                  <a:ext cx="219075" cy="222250"/>
                </a:xfrm>
                <a:custGeom>
                  <a:avLst/>
                  <a:gdLst>
                    <a:gd name="T0" fmla="*/ 114 w 138"/>
                    <a:gd name="T1" fmla="*/ 0 h 140"/>
                    <a:gd name="T2" fmla="*/ 125 w 138"/>
                    <a:gd name="T3" fmla="*/ 4 h 140"/>
                    <a:gd name="T4" fmla="*/ 134 w 138"/>
                    <a:gd name="T5" fmla="*/ 13 h 140"/>
                    <a:gd name="T6" fmla="*/ 138 w 138"/>
                    <a:gd name="T7" fmla="*/ 25 h 140"/>
                    <a:gd name="T8" fmla="*/ 136 w 138"/>
                    <a:gd name="T9" fmla="*/ 114 h 140"/>
                    <a:gd name="T10" fmla="*/ 134 w 138"/>
                    <a:gd name="T11" fmla="*/ 127 h 140"/>
                    <a:gd name="T12" fmla="*/ 125 w 138"/>
                    <a:gd name="T13" fmla="*/ 136 h 140"/>
                    <a:gd name="T14" fmla="*/ 112 w 138"/>
                    <a:gd name="T15" fmla="*/ 140 h 140"/>
                    <a:gd name="T16" fmla="*/ 24 w 138"/>
                    <a:gd name="T17" fmla="*/ 140 h 140"/>
                    <a:gd name="T18" fmla="*/ 12 w 138"/>
                    <a:gd name="T19" fmla="*/ 136 h 140"/>
                    <a:gd name="T20" fmla="*/ 3 w 138"/>
                    <a:gd name="T21" fmla="*/ 127 h 140"/>
                    <a:gd name="T22" fmla="*/ 0 w 138"/>
                    <a:gd name="T23" fmla="*/ 116 h 140"/>
                    <a:gd name="T24" fmla="*/ 0 w 138"/>
                    <a:gd name="T25" fmla="*/ 25 h 140"/>
                    <a:gd name="T26" fmla="*/ 4 w 138"/>
                    <a:gd name="T27" fmla="*/ 13 h 140"/>
                    <a:gd name="T28" fmla="*/ 13 w 138"/>
                    <a:gd name="T29" fmla="*/ 4 h 140"/>
                    <a:gd name="T30" fmla="*/ 24 w 138"/>
                    <a:gd name="T31" fmla="*/ 1 h 140"/>
                    <a:gd name="T32" fmla="*/ 114 w 138"/>
                    <a:gd name="T33"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8" h="140">
                      <a:moveTo>
                        <a:pt x="114" y="0"/>
                      </a:moveTo>
                      <a:lnTo>
                        <a:pt x="125" y="4"/>
                      </a:lnTo>
                      <a:lnTo>
                        <a:pt x="134" y="13"/>
                      </a:lnTo>
                      <a:lnTo>
                        <a:pt x="138" y="25"/>
                      </a:lnTo>
                      <a:lnTo>
                        <a:pt x="136" y="114"/>
                      </a:lnTo>
                      <a:lnTo>
                        <a:pt x="134" y="127"/>
                      </a:lnTo>
                      <a:lnTo>
                        <a:pt x="125" y="136"/>
                      </a:lnTo>
                      <a:lnTo>
                        <a:pt x="112" y="140"/>
                      </a:lnTo>
                      <a:lnTo>
                        <a:pt x="24" y="140"/>
                      </a:lnTo>
                      <a:lnTo>
                        <a:pt x="12" y="136"/>
                      </a:lnTo>
                      <a:lnTo>
                        <a:pt x="3" y="127"/>
                      </a:lnTo>
                      <a:lnTo>
                        <a:pt x="0" y="116"/>
                      </a:lnTo>
                      <a:lnTo>
                        <a:pt x="0" y="25"/>
                      </a:lnTo>
                      <a:lnTo>
                        <a:pt x="4" y="13"/>
                      </a:lnTo>
                      <a:lnTo>
                        <a:pt x="13" y="4"/>
                      </a:lnTo>
                      <a:lnTo>
                        <a:pt x="24" y="1"/>
                      </a:lnTo>
                      <a:lnTo>
                        <a:pt x="114" y="0"/>
                      </a:lnTo>
                      <a:close/>
                    </a:path>
                  </a:pathLst>
                </a:custGeom>
                <a:solidFill>
                  <a:schemeClr val="tx1">
                    <a:lumMod val="75000"/>
                    <a:lumOff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01" name="Freeform 147"/>
                <p:cNvSpPr>
                  <a:spLocks/>
                </p:cNvSpPr>
                <p:nvPr/>
              </p:nvSpPr>
              <p:spPr bwMode="auto">
                <a:xfrm>
                  <a:off x="6743701" y="3562351"/>
                  <a:ext cx="219075" cy="222250"/>
                </a:xfrm>
                <a:custGeom>
                  <a:avLst/>
                  <a:gdLst>
                    <a:gd name="T0" fmla="*/ 114 w 138"/>
                    <a:gd name="T1" fmla="*/ 0 h 140"/>
                    <a:gd name="T2" fmla="*/ 126 w 138"/>
                    <a:gd name="T3" fmla="*/ 4 h 140"/>
                    <a:gd name="T4" fmla="*/ 135 w 138"/>
                    <a:gd name="T5" fmla="*/ 13 h 140"/>
                    <a:gd name="T6" fmla="*/ 138 w 138"/>
                    <a:gd name="T7" fmla="*/ 24 h 140"/>
                    <a:gd name="T8" fmla="*/ 138 w 138"/>
                    <a:gd name="T9" fmla="*/ 114 h 140"/>
                    <a:gd name="T10" fmla="*/ 134 w 138"/>
                    <a:gd name="T11" fmla="*/ 127 h 140"/>
                    <a:gd name="T12" fmla="*/ 125 w 138"/>
                    <a:gd name="T13" fmla="*/ 136 h 140"/>
                    <a:gd name="T14" fmla="*/ 114 w 138"/>
                    <a:gd name="T15" fmla="*/ 139 h 140"/>
                    <a:gd name="T16" fmla="*/ 26 w 138"/>
                    <a:gd name="T17" fmla="*/ 140 h 140"/>
                    <a:gd name="T18" fmla="*/ 13 w 138"/>
                    <a:gd name="T19" fmla="*/ 136 h 140"/>
                    <a:gd name="T20" fmla="*/ 4 w 138"/>
                    <a:gd name="T21" fmla="*/ 127 h 140"/>
                    <a:gd name="T22" fmla="*/ 0 w 138"/>
                    <a:gd name="T23" fmla="*/ 114 h 140"/>
                    <a:gd name="T24" fmla="*/ 2 w 138"/>
                    <a:gd name="T25" fmla="*/ 25 h 140"/>
                    <a:gd name="T26" fmla="*/ 4 w 138"/>
                    <a:gd name="T27" fmla="*/ 13 h 140"/>
                    <a:gd name="T28" fmla="*/ 13 w 138"/>
                    <a:gd name="T29" fmla="*/ 4 h 140"/>
                    <a:gd name="T30" fmla="*/ 26 w 138"/>
                    <a:gd name="T31" fmla="*/ 0 h 140"/>
                    <a:gd name="T32" fmla="*/ 114 w 138"/>
                    <a:gd name="T33"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8" h="140">
                      <a:moveTo>
                        <a:pt x="114" y="0"/>
                      </a:moveTo>
                      <a:lnTo>
                        <a:pt x="126" y="4"/>
                      </a:lnTo>
                      <a:lnTo>
                        <a:pt x="135" y="13"/>
                      </a:lnTo>
                      <a:lnTo>
                        <a:pt x="138" y="24"/>
                      </a:lnTo>
                      <a:lnTo>
                        <a:pt x="138" y="114"/>
                      </a:lnTo>
                      <a:lnTo>
                        <a:pt x="134" y="127"/>
                      </a:lnTo>
                      <a:lnTo>
                        <a:pt x="125" y="136"/>
                      </a:lnTo>
                      <a:lnTo>
                        <a:pt x="114" y="139"/>
                      </a:lnTo>
                      <a:lnTo>
                        <a:pt x="26" y="140"/>
                      </a:lnTo>
                      <a:lnTo>
                        <a:pt x="13" y="136"/>
                      </a:lnTo>
                      <a:lnTo>
                        <a:pt x="4" y="127"/>
                      </a:lnTo>
                      <a:lnTo>
                        <a:pt x="0" y="114"/>
                      </a:lnTo>
                      <a:lnTo>
                        <a:pt x="2" y="25"/>
                      </a:lnTo>
                      <a:lnTo>
                        <a:pt x="4" y="13"/>
                      </a:lnTo>
                      <a:lnTo>
                        <a:pt x="13" y="4"/>
                      </a:lnTo>
                      <a:lnTo>
                        <a:pt x="26" y="0"/>
                      </a:lnTo>
                      <a:lnTo>
                        <a:pt x="114" y="0"/>
                      </a:lnTo>
                      <a:close/>
                    </a:path>
                  </a:pathLst>
                </a:custGeom>
                <a:solidFill>
                  <a:schemeClr val="tx1">
                    <a:lumMod val="75000"/>
                    <a:lumOff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02" name="Freeform 148"/>
                <p:cNvSpPr>
                  <a:spLocks/>
                </p:cNvSpPr>
                <p:nvPr/>
              </p:nvSpPr>
              <p:spPr bwMode="auto">
                <a:xfrm>
                  <a:off x="7013576" y="3562351"/>
                  <a:ext cx="217488" cy="220663"/>
                </a:xfrm>
                <a:custGeom>
                  <a:avLst/>
                  <a:gdLst>
                    <a:gd name="T0" fmla="*/ 113 w 137"/>
                    <a:gd name="T1" fmla="*/ 0 h 139"/>
                    <a:gd name="T2" fmla="*/ 126 w 137"/>
                    <a:gd name="T3" fmla="*/ 4 h 139"/>
                    <a:gd name="T4" fmla="*/ 133 w 137"/>
                    <a:gd name="T5" fmla="*/ 11 h 139"/>
                    <a:gd name="T6" fmla="*/ 137 w 137"/>
                    <a:gd name="T7" fmla="*/ 24 h 139"/>
                    <a:gd name="T8" fmla="*/ 137 w 137"/>
                    <a:gd name="T9" fmla="*/ 114 h 139"/>
                    <a:gd name="T10" fmla="*/ 133 w 137"/>
                    <a:gd name="T11" fmla="*/ 127 h 139"/>
                    <a:gd name="T12" fmla="*/ 124 w 137"/>
                    <a:gd name="T13" fmla="*/ 135 h 139"/>
                    <a:gd name="T14" fmla="*/ 112 w 137"/>
                    <a:gd name="T15" fmla="*/ 139 h 139"/>
                    <a:gd name="T16" fmla="*/ 24 w 137"/>
                    <a:gd name="T17" fmla="*/ 139 h 139"/>
                    <a:gd name="T18" fmla="*/ 12 w 137"/>
                    <a:gd name="T19" fmla="*/ 136 h 139"/>
                    <a:gd name="T20" fmla="*/ 3 w 137"/>
                    <a:gd name="T21" fmla="*/ 127 h 139"/>
                    <a:gd name="T22" fmla="*/ 0 w 137"/>
                    <a:gd name="T23" fmla="*/ 114 h 139"/>
                    <a:gd name="T24" fmla="*/ 0 w 137"/>
                    <a:gd name="T25" fmla="*/ 24 h 139"/>
                    <a:gd name="T26" fmla="*/ 3 w 137"/>
                    <a:gd name="T27" fmla="*/ 13 h 139"/>
                    <a:gd name="T28" fmla="*/ 12 w 137"/>
                    <a:gd name="T29" fmla="*/ 4 h 139"/>
                    <a:gd name="T30" fmla="*/ 25 w 137"/>
                    <a:gd name="T31" fmla="*/ 0 h 139"/>
                    <a:gd name="T32" fmla="*/ 113 w 137"/>
                    <a:gd name="T3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7" h="139">
                      <a:moveTo>
                        <a:pt x="113" y="0"/>
                      </a:moveTo>
                      <a:lnTo>
                        <a:pt x="126" y="4"/>
                      </a:lnTo>
                      <a:lnTo>
                        <a:pt x="133" y="11"/>
                      </a:lnTo>
                      <a:lnTo>
                        <a:pt x="137" y="24"/>
                      </a:lnTo>
                      <a:lnTo>
                        <a:pt x="137" y="114"/>
                      </a:lnTo>
                      <a:lnTo>
                        <a:pt x="133" y="127"/>
                      </a:lnTo>
                      <a:lnTo>
                        <a:pt x="124" y="135"/>
                      </a:lnTo>
                      <a:lnTo>
                        <a:pt x="112" y="139"/>
                      </a:lnTo>
                      <a:lnTo>
                        <a:pt x="24" y="139"/>
                      </a:lnTo>
                      <a:lnTo>
                        <a:pt x="12" y="136"/>
                      </a:lnTo>
                      <a:lnTo>
                        <a:pt x="3" y="127"/>
                      </a:lnTo>
                      <a:lnTo>
                        <a:pt x="0" y="114"/>
                      </a:lnTo>
                      <a:lnTo>
                        <a:pt x="0" y="24"/>
                      </a:lnTo>
                      <a:lnTo>
                        <a:pt x="3" y="13"/>
                      </a:lnTo>
                      <a:lnTo>
                        <a:pt x="12" y="4"/>
                      </a:lnTo>
                      <a:lnTo>
                        <a:pt x="25" y="0"/>
                      </a:lnTo>
                      <a:lnTo>
                        <a:pt x="113" y="0"/>
                      </a:lnTo>
                      <a:close/>
                    </a:path>
                  </a:pathLst>
                </a:custGeom>
                <a:solidFill>
                  <a:schemeClr val="tx1">
                    <a:lumMod val="75000"/>
                    <a:lumOff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03" name="Freeform 149"/>
                <p:cNvSpPr>
                  <a:spLocks/>
                </p:cNvSpPr>
                <p:nvPr/>
              </p:nvSpPr>
              <p:spPr bwMode="auto">
                <a:xfrm>
                  <a:off x="7281863" y="3562351"/>
                  <a:ext cx="217488" cy="220663"/>
                </a:xfrm>
                <a:custGeom>
                  <a:avLst/>
                  <a:gdLst>
                    <a:gd name="T0" fmla="*/ 113 w 137"/>
                    <a:gd name="T1" fmla="*/ 0 h 139"/>
                    <a:gd name="T2" fmla="*/ 125 w 137"/>
                    <a:gd name="T3" fmla="*/ 3 h 139"/>
                    <a:gd name="T4" fmla="*/ 134 w 137"/>
                    <a:gd name="T5" fmla="*/ 11 h 139"/>
                    <a:gd name="T6" fmla="*/ 137 w 137"/>
                    <a:gd name="T7" fmla="*/ 24 h 139"/>
                    <a:gd name="T8" fmla="*/ 136 w 137"/>
                    <a:gd name="T9" fmla="*/ 114 h 139"/>
                    <a:gd name="T10" fmla="*/ 134 w 137"/>
                    <a:gd name="T11" fmla="*/ 126 h 139"/>
                    <a:gd name="T12" fmla="*/ 125 w 137"/>
                    <a:gd name="T13" fmla="*/ 135 h 139"/>
                    <a:gd name="T14" fmla="*/ 112 w 137"/>
                    <a:gd name="T15" fmla="*/ 139 h 139"/>
                    <a:gd name="T16" fmla="*/ 24 w 137"/>
                    <a:gd name="T17" fmla="*/ 139 h 139"/>
                    <a:gd name="T18" fmla="*/ 11 w 137"/>
                    <a:gd name="T19" fmla="*/ 135 h 139"/>
                    <a:gd name="T20" fmla="*/ 3 w 137"/>
                    <a:gd name="T21" fmla="*/ 126 h 139"/>
                    <a:gd name="T22" fmla="*/ 0 w 137"/>
                    <a:gd name="T23" fmla="*/ 114 h 139"/>
                    <a:gd name="T24" fmla="*/ 0 w 137"/>
                    <a:gd name="T25" fmla="*/ 24 h 139"/>
                    <a:gd name="T26" fmla="*/ 4 w 137"/>
                    <a:gd name="T27" fmla="*/ 11 h 139"/>
                    <a:gd name="T28" fmla="*/ 13 w 137"/>
                    <a:gd name="T29" fmla="*/ 3 h 139"/>
                    <a:gd name="T30" fmla="*/ 24 w 137"/>
                    <a:gd name="T31" fmla="*/ 0 h 139"/>
                    <a:gd name="T32" fmla="*/ 113 w 137"/>
                    <a:gd name="T3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7" h="139">
                      <a:moveTo>
                        <a:pt x="113" y="0"/>
                      </a:moveTo>
                      <a:lnTo>
                        <a:pt x="125" y="3"/>
                      </a:lnTo>
                      <a:lnTo>
                        <a:pt x="134" y="11"/>
                      </a:lnTo>
                      <a:lnTo>
                        <a:pt x="137" y="24"/>
                      </a:lnTo>
                      <a:lnTo>
                        <a:pt x="136" y="114"/>
                      </a:lnTo>
                      <a:lnTo>
                        <a:pt x="134" y="126"/>
                      </a:lnTo>
                      <a:lnTo>
                        <a:pt x="125" y="135"/>
                      </a:lnTo>
                      <a:lnTo>
                        <a:pt x="112" y="139"/>
                      </a:lnTo>
                      <a:lnTo>
                        <a:pt x="24" y="139"/>
                      </a:lnTo>
                      <a:lnTo>
                        <a:pt x="11" y="135"/>
                      </a:lnTo>
                      <a:lnTo>
                        <a:pt x="3" y="126"/>
                      </a:lnTo>
                      <a:lnTo>
                        <a:pt x="0" y="114"/>
                      </a:lnTo>
                      <a:lnTo>
                        <a:pt x="0" y="24"/>
                      </a:lnTo>
                      <a:lnTo>
                        <a:pt x="4" y="11"/>
                      </a:lnTo>
                      <a:lnTo>
                        <a:pt x="13" y="3"/>
                      </a:lnTo>
                      <a:lnTo>
                        <a:pt x="24" y="0"/>
                      </a:lnTo>
                      <a:lnTo>
                        <a:pt x="113" y="0"/>
                      </a:lnTo>
                      <a:close/>
                    </a:path>
                  </a:pathLst>
                </a:custGeom>
                <a:solidFill>
                  <a:schemeClr val="tx1">
                    <a:lumMod val="75000"/>
                    <a:lumOff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04" name="Freeform 150"/>
                <p:cNvSpPr>
                  <a:spLocks/>
                </p:cNvSpPr>
                <p:nvPr/>
              </p:nvSpPr>
              <p:spPr bwMode="auto">
                <a:xfrm>
                  <a:off x="4405313" y="3827463"/>
                  <a:ext cx="217488" cy="219075"/>
                </a:xfrm>
                <a:custGeom>
                  <a:avLst/>
                  <a:gdLst>
                    <a:gd name="T0" fmla="*/ 112 w 137"/>
                    <a:gd name="T1" fmla="*/ 0 h 138"/>
                    <a:gd name="T2" fmla="*/ 125 w 137"/>
                    <a:gd name="T3" fmla="*/ 2 h 138"/>
                    <a:gd name="T4" fmla="*/ 134 w 137"/>
                    <a:gd name="T5" fmla="*/ 11 h 138"/>
                    <a:gd name="T6" fmla="*/ 137 w 137"/>
                    <a:gd name="T7" fmla="*/ 24 h 138"/>
                    <a:gd name="T8" fmla="*/ 137 w 137"/>
                    <a:gd name="T9" fmla="*/ 114 h 138"/>
                    <a:gd name="T10" fmla="*/ 133 w 137"/>
                    <a:gd name="T11" fmla="*/ 126 h 138"/>
                    <a:gd name="T12" fmla="*/ 124 w 137"/>
                    <a:gd name="T13" fmla="*/ 134 h 138"/>
                    <a:gd name="T14" fmla="*/ 112 w 137"/>
                    <a:gd name="T15" fmla="*/ 138 h 138"/>
                    <a:gd name="T16" fmla="*/ 25 w 137"/>
                    <a:gd name="T17" fmla="*/ 138 h 138"/>
                    <a:gd name="T18" fmla="*/ 12 w 137"/>
                    <a:gd name="T19" fmla="*/ 134 h 138"/>
                    <a:gd name="T20" fmla="*/ 3 w 137"/>
                    <a:gd name="T21" fmla="*/ 126 h 138"/>
                    <a:gd name="T22" fmla="*/ 0 w 137"/>
                    <a:gd name="T23" fmla="*/ 114 h 138"/>
                    <a:gd name="T24" fmla="*/ 0 w 137"/>
                    <a:gd name="T25" fmla="*/ 24 h 138"/>
                    <a:gd name="T26" fmla="*/ 4 w 137"/>
                    <a:gd name="T27" fmla="*/ 11 h 138"/>
                    <a:gd name="T28" fmla="*/ 13 w 137"/>
                    <a:gd name="T29" fmla="*/ 2 h 138"/>
                    <a:gd name="T30" fmla="*/ 25 w 137"/>
                    <a:gd name="T31" fmla="*/ 0 h 138"/>
                    <a:gd name="T32" fmla="*/ 112 w 137"/>
                    <a:gd name="T33"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7" h="138">
                      <a:moveTo>
                        <a:pt x="112" y="0"/>
                      </a:moveTo>
                      <a:lnTo>
                        <a:pt x="125" y="2"/>
                      </a:lnTo>
                      <a:lnTo>
                        <a:pt x="134" y="11"/>
                      </a:lnTo>
                      <a:lnTo>
                        <a:pt x="137" y="24"/>
                      </a:lnTo>
                      <a:lnTo>
                        <a:pt x="137" y="114"/>
                      </a:lnTo>
                      <a:lnTo>
                        <a:pt x="133" y="126"/>
                      </a:lnTo>
                      <a:lnTo>
                        <a:pt x="124" y="134"/>
                      </a:lnTo>
                      <a:lnTo>
                        <a:pt x="112" y="138"/>
                      </a:lnTo>
                      <a:lnTo>
                        <a:pt x="25" y="138"/>
                      </a:lnTo>
                      <a:lnTo>
                        <a:pt x="12" y="134"/>
                      </a:lnTo>
                      <a:lnTo>
                        <a:pt x="3" y="126"/>
                      </a:lnTo>
                      <a:lnTo>
                        <a:pt x="0" y="114"/>
                      </a:lnTo>
                      <a:lnTo>
                        <a:pt x="0" y="24"/>
                      </a:lnTo>
                      <a:lnTo>
                        <a:pt x="4" y="11"/>
                      </a:lnTo>
                      <a:lnTo>
                        <a:pt x="13" y="2"/>
                      </a:lnTo>
                      <a:lnTo>
                        <a:pt x="25" y="0"/>
                      </a:lnTo>
                      <a:lnTo>
                        <a:pt x="112" y="0"/>
                      </a:lnTo>
                      <a:close/>
                    </a:path>
                  </a:pathLst>
                </a:custGeom>
                <a:solidFill>
                  <a:schemeClr val="tx1">
                    <a:lumMod val="75000"/>
                    <a:lumOff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05" name="Freeform 151"/>
                <p:cNvSpPr>
                  <a:spLocks/>
                </p:cNvSpPr>
                <p:nvPr/>
              </p:nvSpPr>
              <p:spPr bwMode="auto">
                <a:xfrm>
                  <a:off x="4672013" y="3824288"/>
                  <a:ext cx="219075" cy="222250"/>
                </a:xfrm>
                <a:custGeom>
                  <a:avLst/>
                  <a:gdLst>
                    <a:gd name="T0" fmla="*/ 114 w 138"/>
                    <a:gd name="T1" fmla="*/ 0 h 140"/>
                    <a:gd name="T2" fmla="*/ 126 w 138"/>
                    <a:gd name="T3" fmla="*/ 4 h 140"/>
                    <a:gd name="T4" fmla="*/ 135 w 138"/>
                    <a:gd name="T5" fmla="*/ 13 h 140"/>
                    <a:gd name="T6" fmla="*/ 138 w 138"/>
                    <a:gd name="T7" fmla="*/ 25 h 140"/>
                    <a:gd name="T8" fmla="*/ 138 w 138"/>
                    <a:gd name="T9" fmla="*/ 115 h 140"/>
                    <a:gd name="T10" fmla="*/ 134 w 138"/>
                    <a:gd name="T11" fmla="*/ 128 h 140"/>
                    <a:gd name="T12" fmla="*/ 125 w 138"/>
                    <a:gd name="T13" fmla="*/ 136 h 140"/>
                    <a:gd name="T14" fmla="*/ 112 w 138"/>
                    <a:gd name="T15" fmla="*/ 140 h 140"/>
                    <a:gd name="T16" fmla="*/ 25 w 138"/>
                    <a:gd name="T17" fmla="*/ 140 h 140"/>
                    <a:gd name="T18" fmla="*/ 13 w 138"/>
                    <a:gd name="T19" fmla="*/ 136 h 140"/>
                    <a:gd name="T20" fmla="*/ 4 w 138"/>
                    <a:gd name="T21" fmla="*/ 128 h 140"/>
                    <a:gd name="T22" fmla="*/ 0 w 138"/>
                    <a:gd name="T23" fmla="*/ 116 h 140"/>
                    <a:gd name="T24" fmla="*/ 2 w 138"/>
                    <a:gd name="T25" fmla="*/ 26 h 140"/>
                    <a:gd name="T26" fmla="*/ 4 w 138"/>
                    <a:gd name="T27" fmla="*/ 13 h 140"/>
                    <a:gd name="T28" fmla="*/ 13 w 138"/>
                    <a:gd name="T29" fmla="*/ 4 h 140"/>
                    <a:gd name="T30" fmla="*/ 26 w 138"/>
                    <a:gd name="T31" fmla="*/ 2 h 140"/>
                    <a:gd name="T32" fmla="*/ 114 w 138"/>
                    <a:gd name="T33"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8" h="140">
                      <a:moveTo>
                        <a:pt x="114" y="0"/>
                      </a:moveTo>
                      <a:lnTo>
                        <a:pt x="126" y="4"/>
                      </a:lnTo>
                      <a:lnTo>
                        <a:pt x="135" y="13"/>
                      </a:lnTo>
                      <a:lnTo>
                        <a:pt x="138" y="25"/>
                      </a:lnTo>
                      <a:lnTo>
                        <a:pt x="138" y="115"/>
                      </a:lnTo>
                      <a:lnTo>
                        <a:pt x="134" y="128"/>
                      </a:lnTo>
                      <a:lnTo>
                        <a:pt x="125" y="136"/>
                      </a:lnTo>
                      <a:lnTo>
                        <a:pt x="112" y="140"/>
                      </a:lnTo>
                      <a:lnTo>
                        <a:pt x="25" y="140"/>
                      </a:lnTo>
                      <a:lnTo>
                        <a:pt x="13" y="136"/>
                      </a:lnTo>
                      <a:lnTo>
                        <a:pt x="4" y="128"/>
                      </a:lnTo>
                      <a:lnTo>
                        <a:pt x="0" y="116"/>
                      </a:lnTo>
                      <a:lnTo>
                        <a:pt x="2" y="26"/>
                      </a:lnTo>
                      <a:lnTo>
                        <a:pt x="4" y="13"/>
                      </a:lnTo>
                      <a:lnTo>
                        <a:pt x="13" y="4"/>
                      </a:lnTo>
                      <a:lnTo>
                        <a:pt x="26" y="2"/>
                      </a:lnTo>
                      <a:lnTo>
                        <a:pt x="114" y="0"/>
                      </a:lnTo>
                      <a:close/>
                    </a:path>
                  </a:pathLst>
                </a:custGeom>
                <a:solidFill>
                  <a:schemeClr val="tx1">
                    <a:lumMod val="75000"/>
                    <a:lumOff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06" name="Freeform 152"/>
                <p:cNvSpPr>
                  <a:spLocks/>
                </p:cNvSpPr>
                <p:nvPr/>
              </p:nvSpPr>
              <p:spPr bwMode="auto">
                <a:xfrm>
                  <a:off x="4941888" y="3824288"/>
                  <a:ext cx="217488" cy="220663"/>
                </a:xfrm>
                <a:custGeom>
                  <a:avLst/>
                  <a:gdLst>
                    <a:gd name="T0" fmla="*/ 113 w 137"/>
                    <a:gd name="T1" fmla="*/ 0 h 139"/>
                    <a:gd name="T2" fmla="*/ 124 w 137"/>
                    <a:gd name="T3" fmla="*/ 4 h 139"/>
                    <a:gd name="T4" fmla="*/ 133 w 137"/>
                    <a:gd name="T5" fmla="*/ 13 h 139"/>
                    <a:gd name="T6" fmla="*/ 137 w 137"/>
                    <a:gd name="T7" fmla="*/ 25 h 139"/>
                    <a:gd name="T8" fmla="*/ 136 w 137"/>
                    <a:gd name="T9" fmla="*/ 115 h 139"/>
                    <a:gd name="T10" fmla="*/ 133 w 137"/>
                    <a:gd name="T11" fmla="*/ 128 h 139"/>
                    <a:gd name="T12" fmla="*/ 124 w 137"/>
                    <a:gd name="T13" fmla="*/ 136 h 139"/>
                    <a:gd name="T14" fmla="*/ 112 w 137"/>
                    <a:gd name="T15" fmla="*/ 139 h 139"/>
                    <a:gd name="T16" fmla="*/ 24 w 137"/>
                    <a:gd name="T17" fmla="*/ 139 h 139"/>
                    <a:gd name="T18" fmla="*/ 11 w 137"/>
                    <a:gd name="T19" fmla="*/ 136 h 139"/>
                    <a:gd name="T20" fmla="*/ 4 w 137"/>
                    <a:gd name="T21" fmla="*/ 128 h 139"/>
                    <a:gd name="T22" fmla="*/ 0 w 137"/>
                    <a:gd name="T23" fmla="*/ 115 h 139"/>
                    <a:gd name="T24" fmla="*/ 0 w 137"/>
                    <a:gd name="T25" fmla="*/ 25 h 139"/>
                    <a:gd name="T26" fmla="*/ 4 w 137"/>
                    <a:gd name="T27" fmla="*/ 13 h 139"/>
                    <a:gd name="T28" fmla="*/ 12 w 137"/>
                    <a:gd name="T29" fmla="*/ 4 h 139"/>
                    <a:gd name="T30" fmla="*/ 25 w 137"/>
                    <a:gd name="T31" fmla="*/ 0 h 139"/>
                    <a:gd name="T32" fmla="*/ 113 w 137"/>
                    <a:gd name="T3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7" h="139">
                      <a:moveTo>
                        <a:pt x="113" y="0"/>
                      </a:moveTo>
                      <a:lnTo>
                        <a:pt x="124" y="4"/>
                      </a:lnTo>
                      <a:lnTo>
                        <a:pt x="133" y="13"/>
                      </a:lnTo>
                      <a:lnTo>
                        <a:pt x="137" y="25"/>
                      </a:lnTo>
                      <a:lnTo>
                        <a:pt x="136" y="115"/>
                      </a:lnTo>
                      <a:lnTo>
                        <a:pt x="133" y="128"/>
                      </a:lnTo>
                      <a:lnTo>
                        <a:pt x="124" y="136"/>
                      </a:lnTo>
                      <a:lnTo>
                        <a:pt x="112" y="139"/>
                      </a:lnTo>
                      <a:lnTo>
                        <a:pt x="24" y="139"/>
                      </a:lnTo>
                      <a:lnTo>
                        <a:pt x="11" y="136"/>
                      </a:lnTo>
                      <a:lnTo>
                        <a:pt x="4" y="128"/>
                      </a:lnTo>
                      <a:lnTo>
                        <a:pt x="0" y="115"/>
                      </a:lnTo>
                      <a:lnTo>
                        <a:pt x="0" y="25"/>
                      </a:lnTo>
                      <a:lnTo>
                        <a:pt x="4" y="13"/>
                      </a:lnTo>
                      <a:lnTo>
                        <a:pt x="12" y="4"/>
                      </a:lnTo>
                      <a:lnTo>
                        <a:pt x="25" y="0"/>
                      </a:lnTo>
                      <a:lnTo>
                        <a:pt x="113" y="0"/>
                      </a:lnTo>
                      <a:close/>
                    </a:path>
                  </a:pathLst>
                </a:custGeom>
                <a:solidFill>
                  <a:schemeClr val="tx1">
                    <a:lumMod val="75000"/>
                    <a:lumOff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07" name="Freeform 153"/>
                <p:cNvSpPr>
                  <a:spLocks/>
                </p:cNvSpPr>
                <p:nvPr/>
              </p:nvSpPr>
              <p:spPr bwMode="auto">
                <a:xfrm>
                  <a:off x="5210176" y="3824288"/>
                  <a:ext cx="215900" cy="220663"/>
                </a:xfrm>
                <a:custGeom>
                  <a:avLst/>
                  <a:gdLst>
                    <a:gd name="T0" fmla="*/ 112 w 136"/>
                    <a:gd name="T1" fmla="*/ 0 h 139"/>
                    <a:gd name="T2" fmla="*/ 125 w 136"/>
                    <a:gd name="T3" fmla="*/ 3 h 139"/>
                    <a:gd name="T4" fmla="*/ 134 w 136"/>
                    <a:gd name="T5" fmla="*/ 12 h 139"/>
                    <a:gd name="T6" fmla="*/ 136 w 136"/>
                    <a:gd name="T7" fmla="*/ 25 h 139"/>
                    <a:gd name="T8" fmla="*/ 136 w 136"/>
                    <a:gd name="T9" fmla="*/ 115 h 139"/>
                    <a:gd name="T10" fmla="*/ 132 w 136"/>
                    <a:gd name="T11" fmla="*/ 126 h 139"/>
                    <a:gd name="T12" fmla="*/ 124 w 136"/>
                    <a:gd name="T13" fmla="*/ 135 h 139"/>
                    <a:gd name="T14" fmla="*/ 112 w 136"/>
                    <a:gd name="T15" fmla="*/ 139 h 139"/>
                    <a:gd name="T16" fmla="*/ 24 w 136"/>
                    <a:gd name="T17" fmla="*/ 139 h 139"/>
                    <a:gd name="T18" fmla="*/ 11 w 136"/>
                    <a:gd name="T19" fmla="*/ 136 h 139"/>
                    <a:gd name="T20" fmla="*/ 3 w 136"/>
                    <a:gd name="T21" fmla="*/ 128 h 139"/>
                    <a:gd name="T22" fmla="*/ 0 w 136"/>
                    <a:gd name="T23" fmla="*/ 115 h 139"/>
                    <a:gd name="T24" fmla="*/ 0 w 136"/>
                    <a:gd name="T25" fmla="*/ 25 h 139"/>
                    <a:gd name="T26" fmla="*/ 4 w 136"/>
                    <a:gd name="T27" fmla="*/ 13 h 139"/>
                    <a:gd name="T28" fmla="*/ 13 w 136"/>
                    <a:gd name="T29" fmla="*/ 4 h 139"/>
                    <a:gd name="T30" fmla="*/ 24 w 136"/>
                    <a:gd name="T31" fmla="*/ 0 h 139"/>
                    <a:gd name="T32" fmla="*/ 112 w 136"/>
                    <a:gd name="T3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6" h="139">
                      <a:moveTo>
                        <a:pt x="112" y="0"/>
                      </a:moveTo>
                      <a:lnTo>
                        <a:pt x="125" y="3"/>
                      </a:lnTo>
                      <a:lnTo>
                        <a:pt x="134" y="12"/>
                      </a:lnTo>
                      <a:lnTo>
                        <a:pt x="136" y="25"/>
                      </a:lnTo>
                      <a:lnTo>
                        <a:pt x="136" y="115"/>
                      </a:lnTo>
                      <a:lnTo>
                        <a:pt x="132" y="126"/>
                      </a:lnTo>
                      <a:lnTo>
                        <a:pt x="124" y="135"/>
                      </a:lnTo>
                      <a:lnTo>
                        <a:pt x="112" y="139"/>
                      </a:lnTo>
                      <a:lnTo>
                        <a:pt x="24" y="139"/>
                      </a:lnTo>
                      <a:lnTo>
                        <a:pt x="11" y="136"/>
                      </a:lnTo>
                      <a:lnTo>
                        <a:pt x="3" y="128"/>
                      </a:lnTo>
                      <a:lnTo>
                        <a:pt x="0" y="115"/>
                      </a:lnTo>
                      <a:lnTo>
                        <a:pt x="0" y="25"/>
                      </a:lnTo>
                      <a:lnTo>
                        <a:pt x="4" y="13"/>
                      </a:lnTo>
                      <a:lnTo>
                        <a:pt x="13" y="4"/>
                      </a:lnTo>
                      <a:lnTo>
                        <a:pt x="24" y="0"/>
                      </a:lnTo>
                      <a:lnTo>
                        <a:pt x="112" y="0"/>
                      </a:lnTo>
                      <a:close/>
                    </a:path>
                  </a:pathLst>
                </a:custGeom>
                <a:solidFill>
                  <a:schemeClr val="tx1">
                    <a:lumMod val="75000"/>
                    <a:lumOff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08" name="Freeform 154"/>
                <p:cNvSpPr>
                  <a:spLocks/>
                </p:cNvSpPr>
                <p:nvPr/>
              </p:nvSpPr>
              <p:spPr bwMode="auto">
                <a:xfrm>
                  <a:off x="5476876" y="3824288"/>
                  <a:ext cx="219075" cy="220663"/>
                </a:xfrm>
                <a:custGeom>
                  <a:avLst/>
                  <a:gdLst>
                    <a:gd name="T0" fmla="*/ 113 w 138"/>
                    <a:gd name="T1" fmla="*/ 0 h 139"/>
                    <a:gd name="T2" fmla="*/ 126 w 138"/>
                    <a:gd name="T3" fmla="*/ 3 h 139"/>
                    <a:gd name="T4" fmla="*/ 135 w 138"/>
                    <a:gd name="T5" fmla="*/ 12 h 139"/>
                    <a:gd name="T6" fmla="*/ 138 w 138"/>
                    <a:gd name="T7" fmla="*/ 25 h 139"/>
                    <a:gd name="T8" fmla="*/ 138 w 138"/>
                    <a:gd name="T9" fmla="*/ 115 h 139"/>
                    <a:gd name="T10" fmla="*/ 134 w 138"/>
                    <a:gd name="T11" fmla="*/ 126 h 139"/>
                    <a:gd name="T12" fmla="*/ 125 w 138"/>
                    <a:gd name="T13" fmla="*/ 135 h 139"/>
                    <a:gd name="T14" fmla="*/ 112 w 138"/>
                    <a:gd name="T15" fmla="*/ 139 h 139"/>
                    <a:gd name="T16" fmla="*/ 24 w 138"/>
                    <a:gd name="T17" fmla="*/ 139 h 139"/>
                    <a:gd name="T18" fmla="*/ 13 w 138"/>
                    <a:gd name="T19" fmla="*/ 135 h 139"/>
                    <a:gd name="T20" fmla="*/ 4 w 138"/>
                    <a:gd name="T21" fmla="*/ 126 h 139"/>
                    <a:gd name="T22" fmla="*/ 0 w 138"/>
                    <a:gd name="T23" fmla="*/ 115 h 139"/>
                    <a:gd name="T24" fmla="*/ 1 w 138"/>
                    <a:gd name="T25" fmla="*/ 25 h 139"/>
                    <a:gd name="T26" fmla="*/ 4 w 138"/>
                    <a:gd name="T27" fmla="*/ 12 h 139"/>
                    <a:gd name="T28" fmla="*/ 13 w 138"/>
                    <a:gd name="T29" fmla="*/ 3 h 139"/>
                    <a:gd name="T30" fmla="*/ 26 w 138"/>
                    <a:gd name="T31" fmla="*/ 0 h 139"/>
                    <a:gd name="T32" fmla="*/ 113 w 138"/>
                    <a:gd name="T3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8" h="139">
                      <a:moveTo>
                        <a:pt x="113" y="0"/>
                      </a:moveTo>
                      <a:lnTo>
                        <a:pt x="126" y="3"/>
                      </a:lnTo>
                      <a:lnTo>
                        <a:pt x="135" y="12"/>
                      </a:lnTo>
                      <a:lnTo>
                        <a:pt x="138" y="25"/>
                      </a:lnTo>
                      <a:lnTo>
                        <a:pt x="138" y="115"/>
                      </a:lnTo>
                      <a:lnTo>
                        <a:pt x="134" y="126"/>
                      </a:lnTo>
                      <a:lnTo>
                        <a:pt x="125" y="135"/>
                      </a:lnTo>
                      <a:lnTo>
                        <a:pt x="112" y="139"/>
                      </a:lnTo>
                      <a:lnTo>
                        <a:pt x="24" y="139"/>
                      </a:lnTo>
                      <a:lnTo>
                        <a:pt x="13" y="135"/>
                      </a:lnTo>
                      <a:lnTo>
                        <a:pt x="4" y="126"/>
                      </a:lnTo>
                      <a:lnTo>
                        <a:pt x="0" y="115"/>
                      </a:lnTo>
                      <a:lnTo>
                        <a:pt x="1" y="25"/>
                      </a:lnTo>
                      <a:lnTo>
                        <a:pt x="4" y="12"/>
                      </a:lnTo>
                      <a:lnTo>
                        <a:pt x="13" y="3"/>
                      </a:lnTo>
                      <a:lnTo>
                        <a:pt x="26" y="0"/>
                      </a:lnTo>
                      <a:lnTo>
                        <a:pt x="113" y="0"/>
                      </a:lnTo>
                      <a:close/>
                    </a:path>
                  </a:pathLst>
                </a:custGeom>
                <a:solidFill>
                  <a:schemeClr val="tx1">
                    <a:lumMod val="75000"/>
                    <a:lumOff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09" name="Freeform 155"/>
                <p:cNvSpPr>
                  <a:spLocks/>
                </p:cNvSpPr>
                <p:nvPr/>
              </p:nvSpPr>
              <p:spPr bwMode="auto">
                <a:xfrm>
                  <a:off x="5745163" y="3822701"/>
                  <a:ext cx="219075" cy="222250"/>
                </a:xfrm>
                <a:custGeom>
                  <a:avLst/>
                  <a:gdLst>
                    <a:gd name="T0" fmla="*/ 114 w 138"/>
                    <a:gd name="T1" fmla="*/ 0 h 140"/>
                    <a:gd name="T2" fmla="*/ 125 w 138"/>
                    <a:gd name="T3" fmla="*/ 4 h 140"/>
                    <a:gd name="T4" fmla="*/ 134 w 138"/>
                    <a:gd name="T5" fmla="*/ 13 h 140"/>
                    <a:gd name="T6" fmla="*/ 138 w 138"/>
                    <a:gd name="T7" fmla="*/ 24 h 140"/>
                    <a:gd name="T8" fmla="*/ 137 w 138"/>
                    <a:gd name="T9" fmla="*/ 115 h 140"/>
                    <a:gd name="T10" fmla="*/ 134 w 138"/>
                    <a:gd name="T11" fmla="*/ 127 h 140"/>
                    <a:gd name="T12" fmla="*/ 125 w 138"/>
                    <a:gd name="T13" fmla="*/ 136 h 140"/>
                    <a:gd name="T14" fmla="*/ 112 w 138"/>
                    <a:gd name="T15" fmla="*/ 139 h 140"/>
                    <a:gd name="T16" fmla="*/ 25 w 138"/>
                    <a:gd name="T17" fmla="*/ 140 h 140"/>
                    <a:gd name="T18" fmla="*/ 12 w 138"/>
                    <a:gd name="T19" fmla="*/ 136 h 140"/>
                    <a:gd name="T20" fmla="*/ 4 w 138"/>
                    <a:gd name="T21" fmla="*/ 127 h 140"/>
                    <a:gd name="T22" fmla="*/ 0 w 138"/>
                    <a:gd name="T23" fmla="*/ 115 h 140"/>
                    <a:gd name="T24" fmla="*/ 0 w 138"/>
                    <a:gd name="T25" fmla="*/ 26 h 140"/>
                    <a:gd name="T26" fmla="*/ 4 w 138"/>
                    <a:gd name="T27" fmla="*/ 13 h 140"/>
                    <a:gd name="T28" fmla="*/ 13 w 138"/>
                    <a:gd name="T29" fmla="*/ 4 h 140"/>
                    <a:gd name="T30" fmla="*/ 26 w 138"/>
                    <a:gd name="T31" fmla="*/ 0 h 140"/>
                    <a:gd name="T32" fmla="*/ 114 w 138"/>
                    <a:gd name="T33"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8" h="140">
                      <a:moveTo>
                        <a:pt x="114" y="0"/>
                      </a:moveTo>
                      <a:lnTo>
                        <a:pt x="125" y="4"/>
                      </a:lnTo>
                      <a:lnTo>
                        <a:pt x="134" y="13"/>
                      </a:lnTo>
                      <a:lnTo>
                        <a:pt x="138" y="24"/>
                      </a:lnTo>
                      <a:lnTo>
                        <a:pt x="137" y="115"/>
                      </a:lnTo>
                      <a:lnTo>
                        <a:pt x="134" y="127"/>
                      </a:lnTo>
                      <a:lnTo>
                        <a:pt x="125" y="136"/>
                      </a:lnTo>
                      <a:lnTo>
                        <a:pt x="112" y="139"/>
                      </a:lnTo>
                      <a:lnTo>
                        <a:pt x="25" y="140"/>
                      </a:lnTo>
                      <a:lnTo>
                        <a:pt x="12" y="136"/>
                      </a:lnTo>
                      <a:lnTo>
                        <a:pt x="4" y="127"/>
                      </a:lnTo>
                      <a:lnTo>
                        <a:pt x="0" y="115"/>
                      </a:lnTo>
                      <a:lnTo>
                        <a:pt x="0" y="26"/>
                      </a:lnTo>
                      <a:lnTo>
                        <a:pt x="4" y="13"/>
                      </a:lnTo>
                      <a:lnTo>
                        <a:pt x="13" y="4"/>
                      </a:lnTo>
                      <a:lnTo>
                        <a:pt x="26" y="0"/>
                      </a:lnTo>
                      <a:lnTo>
                        <a:pt x="114" y="0"/>
                      </a:lnTo>
                      <a:close/>
                    </a:path>
                  </a:pathLst>
                </a:custGeom>
                <a:solidFill>
                  <a:schemeClr val="tx1">
                    <a:lumMod val="75000"/>
                    <a:lumOff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10" name="Freeform 156"/>
                <p:cNvSpPr>
                  <a:spLocks/>
                </p:cNvSpPr>
                <p:nvPr/>
              </p:nvSpPr>
              <p:spPr bwMode="auto">
                <a:xfrm>
                  <a:off x="6015038" y="3822701"/>
                  <a:ext cx="217488" cy="220663"/>
                </a:xfrm>
                <a:custGeom>
                  <a:avLst/>
                  <a:gdLst>
                    <a:gd name="T0" fmla="*/ 112 w 137"/>
                    <a:gd name="T1" fmla="*/ 0 h 139"/>
                    <a:gd name="T2" fmla="*/ 124 w 137"/>
                    <a:gd name="T3" fmla="*/ 4 h 139"/>
                    <a:gd name="T4" fmla="*/ 133 w 137"/>
                    <a:gd name="T5" fmla="*/ 12 h 139"/>
                    <a:gd name="T6" fmla="*/ 137 w 137"/>
                    <a:gd name="T7" fmla="*/ 24 h 139"/>
                    <a:gd name="T8" fmla="*/ 136 w 137"/>
                    <a:gd name="T9" fmla="*/ 115 h 139"/>
                    <a:gd name="T10" fmla="*/ 132 w 137"/>
                    <a:gd name="T11" fmla="*/ 127 h 139"/>
                    <a:gd name="T12" fmla="*/ 124 w 137"/>
                    <a:gd name="T13" fmla="*/ 136 h 139"/>
                    <a:gd name="T14" fmla="*/ 112 w 137"/>
                    <a:gd name="T15" fmla="*/ 139 h 139"/>
                    <a:gd name="T16" fmla="*/ 24 w 137"/>
                    <a:gd name="T17" fmla="*/ 139 h 139"/>
                    <a:gd name="T18" fmla="*/ 11 w 137"/>
                    <a:gd name="T19" fmla="*/ 136 h 139"/>
                    <a:gd name="T20" fmla="*/ 2 w 137"/>
                    <a:gd name="T21" fmla="*/ 127 h 139"/>
                    <a:gd name="T22" fmla="*/ 0 w 137"/>
                    <a:gd name="T23" fmla="*/ 115 h 139"/>
                    <a:gd name="T24" fmla="*/ 0 w 137"/>
                    <a:gd name="T25" fmla="*/ 24 h 139"/>
                    <a:gd name="T26" fmla="*/ 4 w 137"/>
                    <a:gd name="T27" fmla="*/ 13 h 139"/>
                    <a:gd name="T28" fmla="*/ 12 w 137"/>
                    <a:gd name="T29" fmla="*/ 4 h 139"/>
                    <a:gd name="T30" fmla="*/ 24 w 137"/>
                    <a:gd name="T31" fmla="*/ 0 h 139"/>
                    <a:gd name="T32" fmla="*/ 112 w 137"/>
                    <a:gd name="T3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7" h="139">
                      <a:moveTo>
                        <a:pt x="112" y="0"/>
                      </a:moveTo>
                      <a:lnTo>
                        <a:pt x="124" y="4"/>
                      </a:lnTo>
                      <a:lnTo>
                        <a:pt x="133" y="12"/>
                      </a:lnTo>
                      <a:lnTo>
                        <a:pt x="137" y="24"/>
                      </a:lnTo>
                      <a:lnTo>
                        <a:pt x="136" y="115"/>
                      </a:lnTo>
                      <a:lnTo>
                        <a:pt x="132" y="127"/>
                      </a:lnTo>
                      <a:lnTo>
                        <a:pt x="124" y="136"/>
                      </a:lnTo>
                      <a:lnTo>
                        <a:pt x="112" y="139"/>
                      </a:lnTo>
                      <a:lnTo>
                        <a:pt x="24" y="139"/>
                      </a:lnTo>
                      <a:lnTo>
                        <a:pt x="11" y="136"/>
                      </a:lnTo>
                      <a:lnTo>
                        <a:pt x="2" y="127"/>
                      </a:lnTo>
                      <a:lnTo>
                        <a:pt x="0" y="115"/>
                      </a:lnTo>
                      <a:lnTo>
                        <a:pt x="0" y="24"/>
                      </a:lnTo>
                      <a:lnTo>
                        <a:pt x="4" y="13"/>
                      </a:lnTo>
                      <a:lnTo>
                        <a:pt x="12" y="4"/>
                      </a:lnTo>
                      <a:lnTo>
                        <a:pt x="24" y="0"/>
                      </a:lnTo>
                      <a:lnTo>
                        <a:pt x="112" y="0"/>
                      </a:lnTo>
                      <a:close/>
                    </a:path>
                  </a:pathLst>
                </a:custGeom>
                <a:solidFill>
                  <a:schemeClr val="tx1">
                    <a:lumMod val="75000"/>
                    <a:lumOff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11" name="Freeform 157"/>
                <p:cNvSpPr>
                  <a:spLocks/>
                </p:cNvSpPr>
                <p:nvPr/>
              </p:nvSpPr>
              <p:spPr bwMode="auto">
                <a:xfrm>
                  <a:off x="6281738" y="3822701"/>
                  <a:ext cx="217488" cy="220663"/>
                </a:xfrm>
                <a:custGeom>
                  <a:avLst/>
                  <a:gdLst>
                    <a:gd name="T0" fmla="*/ 113 w 137"/>
                    <a:gd name="T1" fmla="*/ 0 h 139"/>
                    <a:gd name="T2" fmla="*/ 126 w 137"/>
                    <a:gd name="T3" fmla="*/ 3 h 139"/>
                    <a:gd name="T4" fmla="*/ 135 w 137"/>
                    <a:gd name="T5" fmla="*/ 12 h 139"/>
                    <a:gd name="T6" fmla="*/ 137 w 137"/>
                    <a:gd name="T7" fmla="*/ 24 h 139"/>
                    <a:gd name="T8" fmla="*/ 137 w 137"/>
                    <a:gd name="T9" fmla="*/ 115 h 139"/>
                    <a:gd name="T10" fmla="*/ 133 w 137"/>
                    <a:gd name="T11" fmla="*/ 126 h 139"/>
                    <a:gd name="T12" fmla="*/ 125 w 137"/>
                    <a:gd name="T13" fmla="*/ 135 h 139"/>
                    <a:gd name="T14" fmla="*/ 113 w 137"/>
                    <a:gd name="T15" fmla="*/ 139 h 139"/>
                    <a:gd name="T16" fmla="*/ 24 w 137"/>
                    <a:gd name="T17" fmla="*/ 139 h 139"/>
                    <a:gd name="T18" fmla="*/ 12 w 137"/>
                    <a:gd name="T19" fmla="*/ 135 h 139"/>
                    <a:gd name="T20" fmla="*/ 4 w 137"/>
                    <a:gd name="T21" fmla="*/ 127 h 139"/>
                    <a:gd name="T22" fmla="*/ 0 w 137"/>
                    <a:gd name="T23" fmla="*/ 115 h 139"/>
                    <a:gd name="T24" fmla="*/ 1 w 137"/>
                    <a:gd name="T25" fmla="*/ 24 h 139"/>
                    <a:gd name="T26" fmla="*/ 4 w 137"/>
                    <a:gd name="T27" fmla="*/ 12 h 139"/>
                    <a:gd name="T28" fmla="*/ 12 w 137"/>
                    <a:gd name="T29" fmla="*/ 4 h 139"/>
                    <a:gd name="T30" fmla="*/ 25 w 137"/>
                    <a:gd name="T31" fmla="*/ 0 h 139"/>
                    <a:gd name="T32" fmla="*/ 113 w 137"/>
                    <a:gd name="T3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7" h="139">
                      <a:moveTo>
                        <a:pt x="113" y="0"/>
                      </a:moveTo>
                      <a:lnTo>
                        <a:pt x="126" y="3"/>
                      </a:lnTo>
                      <a:lnTo>
                        <a:pt x="135" y="12"/>
                      </a:lnTo>
                      <a:lnTo>
                        <a:pt x="137" y="24"/>
                      </a:lnTo>
                      <a:lnTo>
                        <a:pt x="137" y="115"/>
                      </a:lnTo>
                      <a:lnTo>
                        <a:pt x="133" y="126"/>
                      </a:lnTo>
                      <a:lnTo>
                        <a:pt x="125" y="135"/>
                      </a:lnTo>
                      <a:lnTo>
                        <a:pt x="113" y="139"/>
                      </a:lnTo>
                      <a:lnTo>
                        <a:pt x="24" y="139"/>
                      </a:lnTo>
                      <a:lnTo>
                        <a:pt x="12" y="135"/>
                      </a:lnTo>
                      <a:lnTo>
                        <a:pt x="4" y="127"/>
                      </a:lnTo>
                      <a:lnTo>
                        <a:pt x="0" y="115"/>
                      </a:lnTo>
                      <a:lnTo>
                        <a:pt x="1" y="24"/>
                      </a:lnTo>
                      <a:lnTo>
                        <a:pt x="4" y="12"/>
                      </a:lnTo>
                      <a:lnTo>
                        <a:pt x="12" y="4"/>
                      </a:lnTo>
                      <a:lnTo>
                        <a:pt x="25" y="0"/>
                      </a:lnTo>
                      <a:lnTo>
                        <a:pt x="113" y="0"/>
                      </a:lnTo>
                      <a:close/>
                    </a:path>
                  </a:pathLst>
                </a:custGeom>
                <a:solidFill>
                  <a:schemeClr val="tx1">
                    <a:lumMod val="75000"/>
                    <a:lumOff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12" name="Freeform 158"/>
                <p:cNvSpPr>
                  <a:spLocks/>
                </p:cNvSpPr>
                <p:nvPr/>
              </p:nvSpPr>
              <p:spPr bwMode="auto">
                <a:xfrm>
                  <a:off x="6550026" y="3821113"/>
                  <a:ext cx="219075" cy="222250"/>
                </a:xfrm>
                <a:custGeom>
                  <a:avLst/>
                  <a:gdLst>
                    <a:gd name="T0" fmla="*/ 113 w 138"/>
                    <a:gd name="T1" fmla="*/ 0 h 140"/>
                    <a:gd name="T2" fmla="*/ 125 w 138"/>
                    <a:gd name="T3" fmla="*/ 4 h 140"/>
                    <a:gd name="T4" fmla="*/ 134 w 138"/>
                    <a:gd name="T5" fmla="*/ 13 h 140"/>
                    <a:gd name="T6" fmla="*/ 138 w 138"/>
                    <a:gd name="T7" fmla="*/ 25 h 140"/>
                    <a:gd name="T8" fmla="*/ 136 w 138"/>
                    <a:gd name="T9" fmla="*/ 114 h 140"/>
                    <a:gd name="T10" fmla="*/ 134 w 138"/>
                    <a:gd name="T11" fmla="*/ 127 h 140"/>
                    <a:gd name="T12" fmla="*/ 125 w 138"/>
                    <a:gd name="T13" fmla="*/ 136 h 140"/>
                    <a:gd name="T14" fmla="*/ 112 w 138"/>
                    <a:gd name="T15" fmla="*/ 140 h 140"/>
                    <a:gd name="T16" fmla="*/ 24 w 138"/>
                    <a:gd name="T17" fmla="*/ 140 h 140"/>
                    <a:gd name="T18" fmla="*/ 12 w 138"/>
                    <a:gd name="T19" fmla="*/ 136 h 140"/>
                    <a:gd name="T20" fmla="*/ 4 w 138"/>
                    <a:gd name="T21" fmla="*/ 127 h 140"/>
                    <a:gd name="T22" fmla="*/ 0 w 138"/>
                    <a:gd name="T23" fmla="*/ 116 h 140"/>
                    <a:gd name="T24" fmla="*/ 0 w 138"/>
                    <a:gd name="T25" fmla="*/ 25 h 140"/>
                    <a:gd name="T26" fmla="*/ 4 w 138"/>
                    <a:gd name="T27" fmla="*/ 13 h 140"/>
                    <a:gd name="T28" fmla="*/ 13 w 138"/>
                    <a:gd name="T29" fmla="*/ 4 h 140"/>
                    <a:gd name="T30" fmla="*/ 26 w 138"/>
                    <a:gd name="T31" fmla="*/ 1 h 140"/>
                    <a:gd name="T32" fmla="*/ 113 w 138"/>
                    <a:gd name="T33"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8" h="140">
                      <a:moveTo>
                        <a:pt x="113" y="0"/>
                      </a:moveTo>
                      <a:lnTo>
                        <a:pt x="125" y="4"/>
                      </a:lnTo>
                      <a:lnTo>
                        <a:pt x="134" y="13"/>
                      </a:lnTo>
                      <a:lnTo>
                        <a:pt x="138" y="25"/>
                      </a:lnTo>
                      <a:lnTo>
                        <a:pt x="136" y="114"/>
                      </a:lnTo>
                      <a:lnTo>
                        <a:pt x="134" y="127"/>
                      </a:lnTo>
                      <a:lnTo>
                        <a:pt x="125" y="136"/>
                      </a:lnTo>
                      <a:lnTo>
                        <a:pt x="112" y="140"/>
                      </a:lnTo>
                      <a:lnTo>
                        <a:pt x="24" y="140"/>
                      </a:lnTo>
                      <a:lnTo>
                        <a:pt x="12" y="136"/>
                      </a:lnTo>
                      <a:lnTo>
                        <a:pt x="4" y="127"/>
                      </a:lnTo>
                      <a:lnTo>
                        <a:pt x="0" y="116"/>
                      </a:lnTo>
                      <a:lnTo>
                        <a:pt x="0" y="25"/>
                      </a:lnTo>
                      <a:lnTo>
                        <a:pt x="4" y="13"/>
                      </a:lnTo>
                      <a:lnTo>
                        <a:pt x="13" y="4"/>
                      </a:lnTo>
                      <a:lnTo>
                        <a:pt x="26" y="1"/>
                      </a:lnTo>
                      <a:lnTo>
                        <a:pt x="113" y="0"/>
                      </a:lnTo>
                      <a:close/>
                    </a:path>
                  </a:pathLst>
                </a:custGeom>
                <a:solidFill>
                  <a:schemeClr val="tx1">
                    <a:lumMod val="75000"/>
                    <a:lumOff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13" name="Freeform 159"/>
                <p:cNvSpPr>
                  <a:spLocks/>
                </p:cNvSpPr>
                <p:nvPr/>
              </p:nvSpPr>
              <p:spPr bwMode="auto">
                <a:xfrm>
                  <a:off x="6818313" y="3821113"/>
                  <a:ext cx="219075" cy="222250"/>
                </a:xfrm>
                <a:custGeom>
                  <a:avLst/>
                  <a:gdLst>
                    <a:gd name="T0" fmla="*/ 112 w 138"/>
                    <a:gd name="T1" fmla="*/ 0 h 140"/>
                    <a:gd name="T2" fmla="*/ 125 w 138"/>
                    <a:gd name="T3" fmla="*/ 4 h 140"/>
                    <a:gd name="T4" fmla="*/ 134 w 138"/>
                    <a:gd name="T5" fmla="*/ 13 h 140"/>
                    <a:gd name="T6" fmla="*/ 138 w 138"/>
                    <a:gd name="T7" fmla="*/ 24 h 140"/>
                    <a:gd name="T8" fmla="*/ 137 w 138"/>
                    <a:gd name="T9" fmla="*/ 114 h 140"/>
                    <a:gd name="T10" fmla="*/ 133 w 138"/>
                    <a:gd name="T11" fmla="*/ 127 h 140"/>
                    <a:gd name="T12" fmla="*/ 125 w 138"/>
                    <a:gd name="T13" fmla="*/ 136 h 140"/>
                    <a:gd name="T14" fmla="*/ 112 w 138"/>
                    <a:gd name="T15" fmla="*/ 138 h 140"/>
                    <a:gd name="T16" fmla="*/ 25 w 138"/>
                    <a:gd name="T17" fmla="*/ 140 h 140"/>
                    <a:gd name="T18" fmla="*/ 12 w 138"/>
                    <a:gd name="T19" fmla="*/ 136 h 140"/>
                    <a:gd name="T20" fmla="*/ 3 w 138"/>
                    <a:gd name="T21" fmla="*/ 127 h 140"/>
                    <a:gd name="T22" fmla="*/ 0 w 138"/>
                    <a:gd name="T23" fmla="*/ 114 h 140"/>
                    <a:gd name="T24" fmla="*/ 0 w 138"/>
                    <a:gd name="T25" fmla="*/ 25 h 140"/>
                    <a:gd name="T26" fmla="*/ 4 w 138"/>
                    <a:gd name="T27" fmla="*/ 13 h 140"/>
                    <a:gd name="T28" fmla="*/ 13 w 138"/>
                    <a:gd name="T29" fmla="*/ 4 h 140"/>
                    <a:gd name="T30" fmla="*/ 25 w 138"/>
                    <a:gd name="T31" fmla="*/ 0 h 140"/>
                    <a:gd name="T32" fmla="*/ 112 w 138"/>
                    <a:gd name="T33"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8" h="140">
                      <a:moveTo>
                        <a:pt x="112" y="0"/>
                      </a:moveTo>
                      <a:lnTo>
                        <a:pt x="125" y="4"/>
                      </a:lnTo>
                      <a:lnTo>
                        <a:pt x="134" y="13"/>
                      </a:lnTo>
                      <a:lnTo>
                        <a:pt x="138" y="24"/>
                      </a:lnTo>
                      <a:lnTo>
                        <a:pt x="137" y="114"/>
                      </a:lnTo>
                      <a:lnTo>
                        <a:pt x="133" y="127"/>
                      </a:lnTo>
                      <a:lnTo>
                        <a:pt x="125" y="136"/>
                      </a:lnTo>
                      <a:lnTo>
                        <a:pt x="112" y="138"/>
                      </a:lnTo>
                      <a:lnTo>
                        <a:pt x="25" y="140"/>
                      </a:lnTo>
                      <a:lnTo>
                        <a:pt x="12" y="136"/>
                      </a:lnTo>
                      <a:lnTo>
                        <a:pt x="3" y="127"/>
                      </a:lnTo>
                      <a:lnTo>
                        <a:pt x="0" y="114"/>
                      </a:lnTo>
                      <a:lnTo>
                        <a:pt x="0" y="25"/>
                      </a:lnTo>
                      <a:lnTo>
                        <a:pt x="4" y="13"/>
                      </a:lnTo>
                      <a:lnTo>
                        <a:pt x="13" y="4"/>
                      </a:lnTo>
                      <a:lnTo>
                        <a:pt x="25" y="0"/>
                      </a:lnTo>
                      <a:lnTo>
                        <a:pt x="112" y="0"/>
                      </a:lnTo>
                      <a:close/>
                    </a:path>
                  </a:pathLst>
                </a:custGeom>
                <a:solidFill>
                  <a:schemeClr val="tx1">
                    <a:lumMod val="75000"/>
                    <a:lumOff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14" name="Freeform 160"/>
                <p:cNvSpPr>
                  <a:spLocks/>
                </p:cNvSpPr>
                <p:nvPr/>
              </p:nvSpPr>
              <p:spPr bwMode="auto">
                <a:xfrm>
                  <a:off x="7085013" y="3821113"/>
                  <a:ext cx="219075" cy="219075"/>
                </a:xfrm>
                <a:custGeom>
                  <a:avLst/>
                  <a:gdLst>
                    <a:gd name="T0" fmla="*/ 114 w 138"/>
                    <a:gd name="T1" fmla="*/ 0 h 138"/>
                    <a:gd name="T2" fmla="*/ 127 w 138"/>
                    <a:gd name="T3" fmla="*/ 4 h 138"/>
                    <a:gd name="T4" fmla="*/ 135 w 138"/>
                    <a:gd name="T5" fmla="*/ 11 h 138"/>
                    <a:gd name="T6" fmla="*/ 138 w 138"/>
                    <a:gd name="T7" fmla="*/ 24 h 138"/>
                    <a:gd name="T8" fmla="*/ 138 w 138"/>
                    <a:gd name="T9" fmla="*/ 114 h 138"/>
                    <a:gd name="T10" fmla="*/ 134 w 138"/>
                    <a:gd name="T11" fmla="*/ 127 h 138"/>
                    <a:gd name="T12" fmla="*/ 125 w 138"/>
                    <a:gd name="T13" fmla="*/ 135 h 138"/>
                    <a:gd name="T14" fmla="*/ 114 w 138"/>
                    <a:gd name="T15" fmla="*/ 138 h 138"/>
                    <a:gd name="T16" fmla="*/ 25 w 138"/>
                    <a:gd name="T17" fmla="*/ 138 h 138"/>
                    <a:gd name="T18" fmla="*/ 13 w 138"/>
                    <a:gd name="T19" fmla="*/ 136 h 138"/>
                    <a:gd name="T20" fmla="*/ 4 w 138"/>
                    <a:gd name="T21" fmla="*/ 127 h 138"/>
                    <a:gd name="T22" fmla="*/ 0 w 138"/>
                    <a:gd name="T23" fmla="*/ 114 h 138"/>
                    <a:gd name="T24" fmla="*/ 2 w 138"/>
                    <a:gd name="T25" fmla="*/ 24 h 138"/>
                    <a:gd name="T26" fmla="*/ 4 w 138"/>
                    <a:gd name="T27" fmla="*/ 13 h 138"/>
                    <a:gd name="T28" fmla="*/ 13 w 138"/>
                    <a:gd name="T29" fmla="*/ 4 h 138"/>
                    <a:gd name="T30" fmla="*/ 26 w 138"/>
                    <a:gd name="T31" fmla="*/ 0 h 138"/>
                    <a:gd name="T32" fmla="*/ 114 w 138"/>
                    <a:gd name="T33"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8" h="138">
                      <a:moveTo>
                        <a:pt x="114" y="0"/>
                      </a:moveTo>
                      <a:lnTo>
                        <a:pt x="127" y="4"/>
                      </a:lnTo>
                      <a:lnTo>
                        <a:pt x="135" y="11"/>
                      </a:lnTo>
                      <a:lnTo>
                        <a:pt x="138" y="24"/>
                      </a:lnTo>
                      <a:lnTo>
                        <a:pt x="138" y="114"/>
                      </a:lnTo>
                      <a:lnTo>
                        <a:pt x="134" y="127"/>
                      </a:lnTo>
                      <a:lnTo>
                        <a:pt x="125" y="135"/>
                      </a:lnTo>
                      <a:lnTo>
                        <a:pt x="114" y="138"/>
                      </a:lnTo>
                      <a:lnTo>
                        <a:pt x="25" y="138"/>
                      </a:lnTo>
                      <a:lnTo>
                        <a:pt x="13" y="136"/>
                      </a:lnTo>
                      <a:lnTo>
                        <a:pt x="4" y="127"/>
                      </a:lnTo>
                      <a:lnTo>
                        <a:pt x="0" y="114"/>
                      </a:lnTo>
                      <a:lnTo>
                        <a:pt x="2" y="24"/>
                      </a:lnTo>
                      <a:lnTo>
                        <a:pt x="4" y="13"/>
                      </a:lnTo>
                      <a:lnTo>
                        <a:pt x="13" y="4"/>
                      </a:lnTo>
                      <a:lnTo>
                        <a:pt x="26" y="0"/>
                      </a:lnTo>
                      <a:lnTo>
                        <a:pt x="114" y="0"/>
                      </a:lnTo>
                      <a:close/>
                    </a:path>
                  </a:pathLst>
                </a:custGeom>
                <a:solidFill>
                  <a:schemeClr val="tx1">
                    <a:lumMod val="75000"/>
                    <a:lumOff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15" name="Freeform 161"/>
                <p:cNvSpPr>
                  <a:spLocks/>
                </p:cNvSpPr>
                <p:nvPr/>
              </p:nvSpPr>
              <p:spPr bwMode="auto">
                <a:xfrm>
                  <a:off x="4543426" y="4084638"/>
                  <a:ext cx="217488" cy="220663"/>
                </a:xfrm>
                <a:custGeom>
                  <a:avLst/>
                  <a:gdLst>
                    <a:gd name="T0" fmla="*/ 113 w 137"/>
                    <a:gd name="T1" fmla="*/ 0 h 139"/>
                    <a:gd name="T2" fmla="*/ 126 w 137"/>
                    <a:gd name="T3" fmla="*/ 3 h 139"/>
                    <a:gd name="T4" fmla="*/ 135 w 137"/>
                    <a:gd name="T5" fmla="*/ 12 h 139"/>
                    <a:gd name="T6" fmla="*/ 137 w 137"/>
                    <a:gd name="T7" fmla="*/ 25 h 139"/>
                    <a:gd name="T8" fmla="*/ 137 w 137"/>
                    <a:gd name="T9" fmla="*/ 115 h 139"/>
                    <a:gd name="T10" fmla="*/ 134 w 137"/>
                    <a:gd name="T11" fmla="*/ 126 h 139"/>
                    <a:gd name="T12" fmla="*/ 125 w 137"/>
                    <a:gd name="T13" fmla="*/ 135 h 139"/>
                    <a:gd name="T14" fmla="*/ 113 w 137"/>
                    <a:gd name="T15" fmla="*/ 139 h 139"/>
                    <a:gd name="T16" fmla="*/ 24 w 137"/>
                    <a:gd name="T17" fmla="*/ 139 h 139"/>
                    <a:gd name="T18" fmla="*/ 13 w 137"/>
                    <a:gd name="T19" fmla="*/ 135 h 139"/>
                    <a:gd name="T20" fmla="*/ 4 w 137"/>
                    <a:gd name="T21" fmla="*/ 126 h 139"/>
                    <a:gd name="T22" fmla="*/ 0 w 137"/>
                    <a:gd name="T23" fmla="*/ 115 h 139"/>
                    <a:gd name="T24" fmla="*/ 1 w 137"/>
                    <a:gd name="T25" fmla="*/ 25 h 139"/>
                    <a:gd name="T26" fmla="*/ 4 w 137"/>
                    <a:gd name="T27" fmla="*/ 12 h 139"/>
                    <a:gd name="T28" fmla="*/ 13 w 137"/>
                    <a:gd name="T29" fmla="*/ 3 h 139"/>
                    <a:gd name="T30" fmla="*/ 25 w 137"/>
                    <a:gd name="T31" fmla="*/ 0 h 139"/>
                    <a:gd name="T32" fmla="*/ 113 w 137"/>
                    <a:gd name="T3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7" h="139">
                      <a:moveTo>
                        <a:pt x="113" y="0"/>
                      </a:moveTo>
                      <a:lnTo>
                        <a:pt x="126" y="3"/>
                      </a:lnTo>
                      <a:lnTo>
                        <a:pt x="135" y="12"/>
                      </a:lnTo>
                      <a:lnTo>
                        <a:pt x="137" y="25"/>
                      </a:lnTo>
                      <a:lnTo>
                        <a:pt x="137" y="115"/>
                      </a:lnTo>
                      <a:lnTo>
                        <a:pt x="134" y="126"/>
                      </a:lnTo>
                      <a:lnTo>
                        <a:pt x="125" y="135"/>
                      </a:lnTo>
                      <a:lnTo>
                        <a:pt x="113" y="139"/>
                      </a:lnTo>
                      <a:lnTo>
                        <a:pt x="24" y="139"/>
                      </a:lnTo>
                      <a:lnTo>
                        <a:pt x="13" y="135"/>
                      </a:lnTo>
                      <a:lnTo>
                        <a:pt x="4" y="126"/>
                      </a:lnTo>
                      <a:lnTo>
                        <a:pt x="0" y="115"/>
                      </a:lnTo>
                      <a:lnTo>
                        <a:pt x="1" y="25"/>
                      </a:lnTo>
                      <a:lnTo>
                        <a:pt x="4" y="12"/>
                      </a:lnTo>
                      <a:lnTo>
                        <a:pt x="13" y="3"/>
                      </a:lnTo>
                      <a:lnTo>
                        <a:pt x="25" y="0"/>
                      </a:lnTo>
                      <a:lnTo>
                        <a:pt x="113" y="0"/>
                      </a:lnTo>
                      <a:close/>
                    </a:path>
                  </a:pathLst>
                </a:custGeom>
                <a:solidFill>
                  <a:schemeClr val="tx1">
                    <a:lumMod val="75000"/>
                    <a:lumOff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16" name="Freeform 162"/>
                <p:cNvSpPr>
                  <a:spLocks/>
                </p:cNvSpPr>
                <p:nvPr/>
              </p:nvSpPr>
              <p:spPr bwMode="auto">
                <a:xfrm>
                  <a:off x="4811713" y="4083051"/>
                  <a:ext cx="219075" cy="222250"/>
                </a:xfrm>
                <a:custGeom>
                  <a:avLst/>
                  <a:gdLst>
                    <a:gd name="T0" fmla="*/ 114 w 138"/>
                    <a:gd name="T1" fmla="*/ 0 h 140"/>
                    <a:gd name="T2" fmla="*/ 126 w 138"/>
                    <a:gd name="T3" fmla="*/ 4 h 140"/>
                    <a:gd name="T4" fmla="*/ 134 w 138"/>
                    <a:gd name="T5" fmla="*/ 13 h 140"/>
                    <a:gd name="T6" fmla="*/ 138 w 138"/>
                    <a:gd name="T7" fmla="*/ 24 h 140"/>
                    <a:gd name="T8" fmla="*/ 138 w 138"/>
                    <a:gd name="T9" fmla="*/ 115 h 140"/>
                    <a:gd name="T10" fmla="*/ 134 w 138"/>
                    <a:gd name="T11" fmla="*/ 127 h 140"/>
                    <a:gd name="T12" fmla="*/ 125 w 138"/>
                    <a:gd name="T13" fmla="*/ 136 h 140"/>
                    <a:gd name="T14" fmla="*/ 112 w 138"/>
                    <a:gd name="T15" fmla="*/ 139 h 140"/>
                    <a:gd name="T16" fmla="*/ 24 w 138"/>
                    <a:gd name="T17" fmla="*/ 140 h 140"/>
                    <a:gd name="T18" fmla="*/ 12 w 138"/>
                    <a:gd name="T19" fmla="*/ 136 h 140"/>
                    <a:gd name="T20" fmla="*/ 4 w 138"/>
                    <a:gd name="T21" fmla="*/ 127 h 140"/>
                    <a:gd name="T22" fmla="*/ 0 w 138"/>
                    <a:gd name="T23" fmla="*/ 115 h 140"/>
                    <a:gd name="T24" fmla="*/ 0 w 138"/>
                    <a:gd name="T25" fmla="*/ 26 h 140"/>
                    <a:gd name="T26" fmla="*/ 4 w 138"/>
                    <a:gd name="T27" fmla="*/ 13 h 140"/>
                    <a:gd name="T28" fmla="*/ 13 w 138"/>
                    <a:gd name="T29" fmla="*/ 4 h 140"/>
                    <a:gd name="T30" fmla="*/ 26 w 138"/>
                    <a:gd name="T31" fmla="*/ 0 h 140"/>
                    <a:gd name="T32" fmla="*/ 114 w 138"/>
                    <a:gd name="T33"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8" h="140">
                      <a:moveTo>
                        <a:pt x="114" y="0"/>
                      </a:moveTo>
                      <a:lnTo>
                        <a:pt x="126" y="4"/>
                      </a:lnTo>
                      <a:lnTo>
                        <a:pt x="134" y="13"/>
                      </a:lnTo>
                      <a:lnTo>
                        <a:pt x="138" y="24"/>
                      </a:lnTo>
                      <a:lnTo>
                        <a:pt x="138" y="115"/>
                      </a:lnTo>
                      <a:lnTo>
                        <a:pt x="134" y="127"/>
                      </a:lnTo>
                      <a:lnTo>
                        <a:pt x="125" y="136"/>
                      </a:lnTo>
                      <a:lnTo>
                        <a:pt x="112" y="139"/>
                      </a:lnTo>
                      <a:lnTo>
                        <a:pt x="24" y="140"/>
                      </a:lnTo>
                      <a:lnTo>
                        <a:pt x="12" y="136"/>
                      </a:lnTo>
                      <a:lnTo>
                        <a:pt x="4" y="127"/>
                      </a:lnTo>
                      <a:lnTo>
                        <a:pt x="0" y="115"/>
                      </a:lnTo>
                      <a:lnTo>
                        <a:pt x="0" y="26"/>
                      </a:lnTo>
                      <a:lnTo>
                        <a:pt x="4" y="13"/>
                      </a:lnTo>
                      <a:lnTo>
                        <a:pt x="13" y="4"/>
                      </a:lnTo>
                      <a:lnTo>
                        <a:pt x="26" y="0"/>
                      </a:lnTo>
                      <a:lnTo>
                        <a:pt x="114" y="0"/>
                      </a:lnTo>
                      <a:close/>
                    </a:path>
                  </a:pathLst>
                </a:custGeom>
                <a:solidFill>
                  <a:schemeClr val="tx1">
                    <a:lumMod val="75000"/>
                    <a:lumOff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17" name="Freeform 163"/>
                <p:cNvSpPr>
                  <a:spLocks/>
                </p:cNvSpPr>
                <p:nvPr/>
              </p:nvSpPr>
              <p:spPr bwMode="auto">
                <a:xfrm>
                  <a:off x="5081588" y="4083051"/>
                  <a:ext cx="217488" cy="220663"/>
                </a:xfrm>
                <a:custGeom>
                  <a:avLst/>
                  <a:gdLst>
                    <a:gd name="T0" fmla="*/ 113 w 137"/>
                    <a:gd name="T1" fmla="*/ 0 h 139"/>
                    <a:gd name="T2" fmla="*/ 124 w 137"/>
                    <a:gd name="T3" fmla="*/ 4 h 139"/>
                    <a:gd name="T4" fmla="*/ 133 w 137"/>
                    <a:gd name="T5" fmla="*/ 12 h 139"/>
                    <a:gd name="T6" fmla="*/ 137 w 137"/>
                    <a:gd name="T7" fmla="*/ 24 h 139"/>
                    <a:gd name="T8" fmla="*/ 136 w 137"/>
                    <a:gd name="T9" fmla="*/ 115 h 139"/>
                    <a:gd name="T10" fmla="*/ 133 w 137"/>
                    <a:gd name="T11" fmla="*/ 127 h 139"/>
                    <a:gd name="T12" fmla="*/ 124 w 137"/>
                    <a:gd name="T13" fmla="*/ 136 h 139"/>
                    <a:gd name="T14" fmla="*/ 112 w 137"/>
                    <a:gd name="T15" fmla="*/ 139 h 139"/>
                    <a:gd name="T16" fmla="*/ 24 w 137"/>
                    <a:gd name="T17" fmla="*/ 139 h 139"/>
                    <a:gd name="T18" fmla="*/ 11 w 137"/>
                    <a:gd name="T19" fmla="*/ 136 h 139"/>
                    <a:gd name="T20" fmla="*/ 2 w 137"/>
                    <a:gd name="T21" fmla="*/ 127 h 139"/>
                    <a:gd name="T22" fmla="*/ 0 w 137"/>
                    <a:gd name="T23" fmla="*/ 115 h 139"/>
                    <a:gd name="T24" fmla="*/ 0 w 137"/>
                    <a:gd name="T25" fmla="*/ 24 h 139"/>
                    <a:gd name="T26" fmla="*/ 3 w 137"/>
                    <a:gd name="T27" fmla="*/ 13 h 139"/>
                    <a:gd name="T28" fmla="*/ 12 w 137"/>
                    <a:gd name="T29" fmla="*/ 4 h 139"/>
                    <a:gd name="T30" fmla="*/ 24 w 137"/>
                    <a:gd name="T31" fmla="*/ 0 h 139"/>
                    <a:gd name="T32" fmla="*/ 113 w 137"/>
                    <a:gd name="T3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7" h="139">
                      <a:moveTo>
                        <a:pt x="113" y="0"/>
                      </a:moveTo>
                      <a:lnTo>
                        <a:pt x="124" y="4"/>
                      </a:lnTo>
                      <a:lnTo>
                        <a:pt x="133" y="12"/>
                      </a:lnTo>
                      <a:lnTo>
                        <a:pt x="137" y="24"/>
                      </a:lnTo>
                      <a:lnTo>
                        <a:pt x="136" y="115"/>
                      </a:lnTo>
                      <a:lnTo>
                        <a:pt x="133" y="127"/>
                      </a:lnTo>
                      <a:lnTo>
                        <a:pt x="124" y="136"/>
                      </a:lnTo>
                      <a:lnTo>
                        <a:pt x="112" y="139"/>
                      </a:lnTo>
                      <a:lnTo>
                        <a:pt x="24" y="139"/>
                      </a:lnTo>
                      <a:lnTo>
                        <a:pt x="11" y="136"/>
                      </a:lnTo>
                      <a:lnTo>
                        <a:pt x="2" y="127"/>
                      </a:lnTo>
                      <a:lnTo>
                        <a:pt x="0" y="115"/>
                      </a:lnTo>
                      <a:lnTo>
                        <a:pt x="0" y="24"/>
                      </a:lnTo>
                      <a:lnTo>
                        <a:pt x="3" y="13"/>
                      </a:lnTo>
                      <a:lnTo>
                        <a:pt x="12" y="4"/>
                      </a:lnTo>
                      <a:lnTo>
                        <a:pt x="24" y="0"/>
                      </a:lnTo>
                      <a:lnTo>
                        <a:pt x="113" y="0"/>
                      </a:lnTo>
                      <a:close/>
                    </a:path>
                  </a:pathLst>
                </a:custGeom>
                <a:solidFill>
                  <a:schemeClr val="tx1">
                    <a:lumMod val="75000"/>
                    <a:lumOff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18" name="Freeform 164"/>
                <p:cNvSpPr>
                  <a:spLocks/>
                </p:cNvSpPr>
                <p:nvPr/>
              </p:nvSpPr>
              <p:spPr bwMode="auto">
                <a:xfrm>
                  <a:off x="5348288" y="4083051"/>
                  <a:ext cx="217488" cy="220663"/>
                </a:xfrm>
                <a:custGeom>
                  <a:avLst/>
                  <a:gdLst>
                    <a:gd name="T0" fmla="*/ 113 w 137"/>
                    <a:gd name="T1" fmla="*/ 0 h 139"/>
                    <a:gd name="T2" fmla="*/ 126 w 137"/>
                    <a:gd name="T3" fmla="*/ 3 h 139"/>
                    <a:gd name="T4" fmla="*/ 135 w 137"/>
                    <a:gd name="T5" fmla="*/ 12 h 139"/>
                    <a:gd name="T6" fmla="*/ 137 w 137"/>
                    <a:gd name="T7" fmla="*/ 24 h 139"/>
                    <a:gd name="T8" fmla="*/ 137 w 137"/>
                    <a:gd name="T9" fmla="*/ 115 h 139"/>
                    <a:gd name="T10" fmla="*/ 133 w 137"/>
                    <a:gd name="T11" fmla="*/ 126 h 139"/>
                    <a:gd name="T12" fmla="*/ 124 w 137"/>
                    <a:gd name="T13" fmla="*/ 135 h 139"/>
                    <a:gd name="T14" fmla="*/ 113 w 137"/>
                    <a:gd name="T15" fmla="*/ 139 h 139"/>
                    <a:gd name="T16" fmla="*/ 24 w 137"/>
                    <a:gd name="T17" fmla="*/ 139 h 139"/>
                    <a:gd name="T18" fmla="*/ 12 w 137"/>
                    <a:gd name="T19" fmla="*/ 135 h 139"/>
                    <a:gd name="T20" fmla="*/ 3 w 137"/>
                    <a:gd name="T21" fmla="*/ 127 h 139"/>
                    <a:gd name="T22" fmla="*/ 0 w 137"/>
                    <a:gd name="T23" fmla="*/ 115 h 139"/>
                    <a:gd name="T24" fmla="*/ 1 w 137"/>
                    <a:gd name="T25" fmla="*/ 24 h 139"/>
                    <a:gd name="T26" fmla="*/ 3 w 137"/>
                    <a:gd name="T27" fmla="*/ 12 h 139"/>
                    <a:gd name="T28" fmla="*/ 12 w 137"/>
                    <a:gd name="T29" fmla="*/ 4 h 139"/>
                    <a:gd name="T30" fmla="*/ 25 w 137"/>
                    <a:gd name="T31" fmla="*/ 0 h 139"/>
                    <a:gd name="T32" fmla="*/ 113 w 137"/>
                    <a:gd name="T3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7" h="139">
                      <a:moveTo>
                        <a:pt x="113" y="0"/>
                      </a:moveTo>
                      <a:lnTo>
                        <a:pt x="126" y="3"/>
                      </a:lnTo>
                      <a:lnTo>
                        <a:pt x="135" y="12"/>
                      </a:lnTo>
                      <a:lnTo>
                        <a:pt x="137" y="24"/>
                      </a:lnTo>
                      <a:lnTo>
                        <a:pt x="137" y="115"/>
                      </a:lnTo>
                      <a:lnTo>
                        <a:pt x="133" y="126"/>
                      </a:lnTo>
                      <a:lnTo>
                        <a:pt x="124" y="135"/>
                      </a:lnTo>
                      <a:lnTo>
                        <a:pt x="113" y="139"/>
                      </a:lnTo>
                      <a:lnTo>
                        <a:pt x="24" y="139"/>
                      </a:lnTo>
                      <a:lnTo>
                        <a:pt x="12" y="135"/>
                      </a:lnTo>
                      <a:lnTo>
                        <a:pt x="3" y="127"/>
                      </a:lnTo>
                      <a:lnTo>
                        <a:pt x="0" y="115"/>
                      </a:lnTo>
                      <a:lnTo>
                        <a:pt x="1" y="24"/>
                      </a:lnTo>
                      <a:lnTo>
                        <a:pt x="3" y="12"/>
                      </a:lnTo>
                      <a:lnTo>
                        <a:pt x="12" y="4"/>
                      </a:lnTo>
                      <a:lnTo>
                        <a:pt x="25" y="0"/>
                      </a:lnTo>
                      <a:lnTo>
                        <a:pt x="113" y="0"/>
                      </a:lnTo>
                      <a:close/>
                    </a:path>
                  </a:pathLst>
                </a:custGeom>
                <a:solidFill>
                  <a:schemeClr val="tx1">
                    <a:lumMod val="75000"/>
                    <a:lumOff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19" name="Freeform 165"/>
                <p:cNvSpPr>
                  <a:spLocks/>
                </p:cNvSpPr>
                <p:nvPr/>
              </p:nvSpPr>
              <p:spPr bwMode="auto">
                <a:xfrm>
                  <a:off x="5616576" y="4081463"/>
                  <a:ext cx="217488" cy="222250"/>
                </a:xfrm>
                <a:custGeom>
                  <a:avLst/>
                  <a:gdLst>
                    <a:gd name="T0" fmla="*/ 113 w 137"/>
                    <a:gd name="T1" fmla="*/ 0 h 140"/>
                    <a:gd name="T2" fmla="*/ 126 w 137"/>
                    <a:gd name="T3" fmla="*/ 4 h 140"/>
                    <a:gd name="T4" fmla="*/ 134 w 137"/>
                    <a:gd name="T5" fmla="*/ 13 h 140"/>
                    <a:gd name="T6" fmla="*/ 137 w 137"/>
                    <a:gd name="T7" fmla="*/ 25 h 140"/>
                    <a:gd name="T8" fmla="*/ 137 w 137"/>
                    <a:gd name="T9" fmla="*/ 114 h 140"/>
                    <a:gd name="T10" fmla="*/ 134 w 137"/>
                    <a:gd name="T11" fmla="*/ 127 h 140"/>
                    <a:gd name="T12" fmla="*/ 125 w 137"/>
                    <a:gd name="T13" fmla="*/ 136 h 140"/>
                    <a:gd name="T14" fmla="*/ 112 w 137"/>
                    <a:gd name="T15" fmla="*/ 140 h 140"/>
                    <a:gd name="T16" fmla="*/ 24 w 137"/>
                    <a:gd name="T17" fmla="*/ 140 h 140"/>
                    <a:gd name="T18" fmla="*/ 11 w 137"/>
                    <a:gd name="T19" fmla="*/ 136 h 140"/>
                    <a:gd name="T20" fmla="*/ 4 w 137"/>
                    <a:gd name="T21" fmla="*/ 127 h 140"/>
                    <a:gd name="T22" fmla="*/ 0 w 137"/>
                    <a:gd name="T23" fmla="*/ 116 h 140"/>
                    <a:gd name="T24" fmla="*/ 0 w 137"/>
                    <a:gd name="T25" fmla="*/ 25 h 140"/>
                    <a:gd name="T26" fmla="*/ 4 w 137"/>
                    <a:gd name="T27" fmla="*/ 13 h 140"/>
                    <a:gd name="T28" fmla="*/ 13 w 137"/>
                    <a:gd name="T29" fmla="*/ 4 h 140"/>
                    <a:gd name="T30" fmla="*/ 25 w 137"/>
                    <a:gd name="T31" fmla="*/ 1 h 140"/>
                    <a:gd name="T32" fmla="*/ 113 w 137"/>
                    <a:gd name="T33"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7" h="140">
                      <a:moveTo>
                        <a:pt x="113" y="0"/>
                      </a:moveTo>
                      <a:lnTo>
                        <a:pt x="126" y="4"/>
                      </a:lnTo>
                      <a:lnTo>
                        <a:pt x="134" y="13"/>
                      </a:lnTo>
                      <a:lnTo>
                        <a:pt x="137" y="25"/>
                      </a:lnTo>
                      <a:lnTo>
                        <a:pt x="137" y="114"/>
                      </a:lnTo>
                      <a:lnTo>
                        <a:pt x="134" y="127"/>
                      </a:lnTo>
                      <a:lnTo>
                        <a:pt x="125" y="136"/>
                      </a:lnTo>
                      <a:lnTo>
                        <a:pt x="112" y="140"/>
                      </a:lnTo>
                      <a:lnTo>
                        <a:pt x="24" y="140"/>
                      </a:lnTo>
                      <a:lnTo>
                        <a:pt x="11" y="136"/>
                      </a:lnTo>
                      <a:lnTo>
                        <a:pt x="4" y="127"/>
                      </a:lnTo>
                      <a:lnTo>
                        <a:pt x="0" y="116"/>
                      </a:lnTo>
                      <a:lnTo>
                        <a:pt x="0" y="25"/>
                      </a:lnTo>
                      <a:lnTo>
                        <a:pt x="4" y="13"/>
                      </a:lnTo>
                      <a:lnTo>
                        <a:pt x="13" y="4"/>
                      </a:lnTo>
                      <a:lnTo>
                        <a:pt x="25" y="1"/>
                      </a:lnTo>
                      <a:lnTo>
                        <a:pt x="113" y="0"/>
                      </a:lnTo>
                      <a:close/>
                    </a:path>
                  </a:pathLst>
                </a:custGeom>
                <a:solidFill>
                  <a:schemeClr val="tx1">
                    <a:lumMod val="75000"/>
                    <a:lumOff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20" name="Freeform 166"/>
                <p:cNvSpPr>
                  <a:spLocks/>
                </p:cNvSpPr>
                <p:nvPr/>
              </p:nvSpPr>
              <p:spPr bwMode="auto">
                <a:xfrm>
                  <a:off x="5884863" y="4081463"/>
                  <a:ext cx="219075" cy="222250"/>
                </a:xfrm>
                <a:custGeom>
                  <a:avLst/>
                  <a:gdLst>
                    <a:gd name="T0" fmla="*/ 114 w 138"/>
                    <a:gd name="T1" fmla="*/ 0 h 140"/>
                    <a:gd name="T2" fmla="*/ 125 w 138"/>
                    <a:gd name="T3" fmla="*/ 4 h 140"/>
                    <a:gd name="T4" fmla="*/ 134 w 138"/>
                    <a:gd name="T5" fmla="*/ 13 h 140"/>
                    <a:gd name="T6" fmla="*/ 138 w 138"/>
                    <a:gd name="T7" fmla="*/ 24 h 140"/>
                    <a:gd name="T8" fmla="*/ 136 w 138"/>
                    <a:gd name="T9" fmla="*/ 114 h 140"/>
                    <a:gd name="T10" fmla="*/ 134 w 138"/>
                    <a:gd name="T11" fmla="*/ 127 h 140"/>
                    <a:gd name="T12" fmla="*/ 125 w 138"/>
                    <a:gd name="T13" fmla="*/ 136 h 140"/>
                    <a:gd name="T14" fmla="*/ 112 w 138"/>
                    <a:gd name="T15" fmla="*/ 139 h 140"/>
                    <a:gd name="T16" fmla="*/ 24 w 138"/>
                    <a:gd name="T17" fmla="*/ 140 h 140"/>
                    <a:gd name="T18" fmla="*/ 12 w 138"/>
                    <a:gd name="T19" fmla="*/ 136 h 140"/>
                    <a:gd name="T20" fmla="*/ 3 w 138"/>
                    <a:gd name="T21" fmla="*/ 127 h 140"/>
                    <a:gd name="T22" fmla="*/ 0 w 138"/>
                    <a:gd name="T23" fmla="*/ 114 h 140"/>
                    <a:gd name="T24" fmla="*/ 0 w 138"/>
                    <a:gd name="T25" fmla="*/ 25 h 140"/>
                    <a:gd name="T26" fmla="*/ 4 w 138"/>
                    <a:gd name="T27" fmla="*/ 13 h 140"/>
                    <a:gd name="T28" fmla="*/ 13 w 138"/>
                    <a:gd name="T29" fmla="*/ 4 h 140"/>
                    <a:gd name="T30" fmla="*/ 24 w 138"/>
                    <a:gd name="T31" fmla="*/ 0 h 140"/>
                    <a:gd name="T32" fmla="*/ 114 w 138"/>
                    <a:gd name="T33"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8" h="140">
                      <a:moveTo>
                        <a:pt x="114" y="0"/>
                      </a:moveTo>
                      <a:lnTo>
                        <a:pt x="125" y="4"/>
                      </a:lnTo>
                      <a:lnTo>
                        <a:pt x="134" y="13"/>
                      </a:lnTo>
                      <a:lnTo>
                        <a:pt x="138" y="24"/>
                      </a:lnTo>
                      <a:lnTo>
                        <a:pt x="136" y="114"/>
                      </a:lnTo>
                      <a:lnTo>
                        <a:pt x="134" y="127"/>
                      </a:lnTo>
                      <a:lnTo>
                        <a:pt x="125" y="136"/>
                      </a:lnTo>
                      <a:lnTo>
                        <a:pt x="112" y="139"/>
                      </a:lnTo>
                      <a:lnTo>
                        <a:pt x="24" y="140"/>
                      </a:lnTo>
                      <a:lnTo>
                        <a:pt x="12" y="136"/>
                      </a:lnTo>
                      <a:lnTo>
                        <a:pt x="3" y="127"/>
                      </a:lnTo>
                      <a:lnTo>
                        <a:pt x="0" y="114"/>
                      </a:lnTo>
                      <a:lnTo>
                        <a:pt x="0" y="25"/>
                      </a:lnTo>
                      <a:lnTo>
                        <a:pt x="4" y="13"/>
                      </a:lnTo>
                      <a:lnTo>
                        <a:pt x="13" y="4"/>
                      </a:lnTo>
                      <a:lnTo>
                        <a:pt x="24" y="0"/>
                      </a:lnTo>
                      <a:lnTo>
                        <a:pt x="114" y="0"/>
                      </a:lnTo>
                      <a:close/>
                    </a:path>
                  </a:pathLst>
                </a:custGeom>
                <a:solidFill>
                  <a:schemeClr val="tx1">
                    <a:lumMod val="75000"/>
                    <a:lumOff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21" name="Freeform 167"/>
                <p:cNvSpPr>
                  <a:spLocks/>
                </p:cNvSpPr>
                <p:nvPr/>
              </p:nvSpPr>
              <p:spPr bwMode="auto">
                <a:xfrm>
                  <a:off x="6151563" y="4081463"/>
                  <a:ext cx="219075" cy="220663"/>
                </a:xfrm>
                <a:custGeom>
                  <a:avLst/>
                  <a:gdLst>
                    <a:gd name="T0" fmla="*/ 114 w 138"/>
                    <a:gd name="T1" fmla="*/ 0 h 139"/>
                    <a:gd name="T2" fmla="*/ 126 w 138"/>
                    <a:gd name="T3" fmla="*/ 4 h 139"/>
                    <a:gd name="T4" fmla="*/ 135 w 138"/>
                    <a:gd name="T5" fmla="*/ 11 h 139"/>
                    <a:gd name="T6" fmla="*/ 138 w 138"/>
                    <a:gd name="T7" fmla="*/ 24 h 139"/>
                    <a:gd name="T8" fmla="*/ 138 w 138"/>
                    <a:gd name="T9" fmla="*/ 114 h 139"/>
                    <a:gd name="T10" fmla="*/ 134 w 138"/>
                    <a:gd name="T11" fmla="*/ 127 h 139"/>
                    <a:gd name="T12" fmla="*/ 125 w 138"/>
                    <a:gd name="T13" fmla="*/ 135 h 139"/>
                    <a:gd name="T14" fmla="*/ 114 w 138"/>
                    <a:gd name="T15" fmla="*/ 139 h 139"/>
                    <a:gd name="T16" fmla="*/ 26 w 138"/>
                    <a:gd name="T17" fmla="*/ 139 h 139"/>
                    <a:gd name="T18" fmla="*/ 13 w 138"/>
                    <a:gd name="T19" fmla="*/ 136 h 139"/>
                    <a:gd name="T20" fmla="*/ 4 w 138"/>
                    <a:gd name="T21" fmla="*/ 127 h 139"/>
                    <a:gd name="T22" fmla="*/ 0 w 138"/>
                    <a:gd name="T23" fmla="*/ 114 h 139"/>
                    <a:gd name="T24" fmla="*/ 2 w 138"/>
                    <a:gd name="T25" fmla="*/ 24 h 139"/>
                    <a:gd name="T26" fmla="*/ 4 w 138"/>
                    <a:gd name="T27" fmla="*/ 13 h 139"/>
                    <a:gd name="T28" fmla="*/ 13 w 138"/>
                    <a:gd name="T29" fmla="*/ 4 h 139"/>
                    <a:gd name="T30" fmla="*/ 26 w 138"/>
                    <a:gd name="T31" fmla="*/ 0 h 139"/>
                    <a:gd name="T32" fmla="*/ 114 w 138"/>
                    <a:gd name="T3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8" h="139">
                      <a:moveTo>
                        <a:pt x="114" y="0"/>
                      </a:moveTo>
                      <a:lnTo>
                        <a:pt x="126" y="4"/>
                      </a:lnTo>
                      <a:lnTo>
                        <a:pt x="135" y="11"/>
                      </a:lnTo>
                      <a:lnTo>
                        <a:pt x="138" y="24"/>
                      </a:lnTo>
                      <a:lnTo>
                        <a:pt x="138" y="114"/>
                      </a:lnTo>
                      <a:lnTo>
                        <a:pt x="134" y="127"/>
                      </a:lnTo>
                      <a:lnTo>
                        <a:pt x="125" y="135"/>
                      </a:lnTo>
                      <a:lnTo>
                        <a:pt x="114" y="139"/>
                      </a:lnTo>
                      <a:lnTo>
                        <a:pt x="26" y="139"/>
                      </a:lnTo>
                      <a:lnTo>
                        <a:pt x="13" y="136"/>
                      </a:lnTo>
                      <a:lnTo>
                        <a:pt x="4" y="127"/>
                      </a:lnTo>
                      <a:lnTo>
                        <a:pt x="0" y="114"/>
                      </a:lnTo>
                      <a:lnTo>
                        <a:pt x="2" y="24"/>
                      </a:lnTo>
                      <a:lnTo>
                        <a:pt x="4" y="13"/>
                      </a:lnTo>
                      <a:lnTo>
                        <a:pt x="13" y="4"/>
                      </a:lnTo>
                      <a:lnTo>
                        <a:pt x="26" y="0"/>
                      </a:lnTo>
                      <a:lnTo>
                        <a:pt x="114" y="0"/>
                      </a:lnTo>
                      <a:close/>
                    </a:path>
                  </a:pathLst>
                </a:custGeom>
                <a:solidFill>
                  <a:schemeClr val="tx1">
                    <a:lumMod val="75000"/>
                    <a:lumOff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22" name="Freeform 168"/>
                <p:cNvSpPr>
                  <a:spLocks/>
                </p:cNvSpPr>
                <p:nvPr/>
              </p:nvSpPr>
              <p:spPr bwMode="auto">
                <a:xfrm>
                  <a:off x="6421438" y="4081463"/>
                  <a:ext cx="217488" cy="220663"/>
                </a:xfrm>
                <a:custGeom>
                  <a:avLst/>
                  <a:gdLst>
                    <a:gd name="T0" fmla="*/ 113 w 137"/>
                    <a:gd name="T1" fmla="*/ 0 h 139"/>
                    <a:gd name="T2" fmla="*/ 126 w 137"/>
                    <a:gd name="T3" fmla="*/ 2 h 139"/>
                    <a:gd name="T4" fmla="*/ 133 w 137"/>
                    <a:gd name="T5" fmla="*/ 11 h 139"/>
                    <a:gd name="T6" fmla="*/ 137 w 137"/>
                    <a:gd name="T7" fmla="*/ 24 h 139"/>
                    <a:gd name="T8" fmla="*/ 137 w 137"/>
                    <a:gd name="T9" fmla="*/ 114 h 139"/>
                    <a:gd name="T10" fmla="*/ 133 w 137"/>
                    <a:gd name="T11" fmla="*/ 126 h 139"/>
                    <a:gd name="T12" fmla="*/ 124 w 137"/>
                    <a:gd name="T13" fmla="*/ 135 h 139"/>
                    <a:gd name="T14" fmla="*/ 112 w 137"/>
                    <a:gd name="T15" fmla="*/ 139 h 139"/>
                    <a:gd name="T16" fmla="*/ 24 w 137"/>
                    <a:gd name="T17" fmla="*/ 139 h 139"/>
                    <a:gd name="T18" fmla="*/ 12 w 137"/>
                    <a:gd name="T19" fmla="*/ 135 h 139"/>
                    <a:gd name="T20" fmla="*/ 3 w 137"/>
                    <a:gd name="T21" fmla="*/ 126 h 139"/>
                    <a:gd name="T22" fmla="*/ 0 w 137"/>
                    <a:gd name="T23" fmla="*/ 114 h 139"/>
                    <a:gd name="T24" fmla="*/ 0 w 137"/>
                    <a:gd name="T25" fmla="*/ 24 h 139"/>
                    <a:gd name="T26" fmla="*/ 3 w 137"/>
                    <a:gd name="T27" fmla="*/ 11 h 139"/>
                    <a:gd name="T28" fmla="*/ 12 w 137"/>
                    <a:gd name="T29" fmla="*/ 2 h 139"/>
                    <a:gd name="T30" fmla="*/ 25 w 137"/>
                    <a:gd name="T31" fmla="*/ 0 h 139"/>
                    <a:gd name="T32" fmla="*/ 113 w 137"/>
                    <a:gd name="T3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7" h="139">
                      <a:moveTo>
                        <a:pt x="113" y="0"/>
                      </a:moveTo>
                      <a:lnTo>
                        <a:pt x="126" y="2"/>
                      </a:lnTo>
                      <a:lnTo>
                        <a:pt x="133" y="11"/>
                      </a:lnTo>
                      <a:lnTo>
                        <a:pt x="137" y="24"/>
                      </a:lnTo>
                      <a:lnTo>
                        <a:pt x="137" y="114"/>
                      </a:lnTo>
                      <a:lnTo>
                        <a:pt x="133" y="126"/>
                      </a:lnTo>
                      <a:lnTo>
                        <a:pt x="124" y="135"/>
                      </a:lnTo>
                      <a:lnTo>
                        <a:pt x="112" y="139"/>
                      </a:lnTo>
                      <a:lnTo>
                        <a:pt x="24" y="139"/>
                      </a:lnTo>
                      <a:lnTo>
                        <a:pt x="12" y="135"/>
                      </a:lnTo>
                      <a:lnTo>
                        <a:pt x="3" y="126"/>
                      </a:lnTo>
                      <a:lnTo>
                        <a:pt x="0" y="114"/>
                      </a:lnTo>
                      <a:lnTo>
                        <a:pt x="0" y="24"/>
                      </a:lnTo>
                      <a:lnTo>
                        <a:pt x="3" y="11"/>
                      </a:lnTo>
                      <a:lnTo>
                        <a:pt x="12" y="2"/>
                      </a:lnTo>
                      <a:lnTo>
                        <a:pt x="25" y="0"/>
                      </a:lnTo>
                      <a:lnTo>
                        <a:pt x="113" y="0"/>
                      </a:lnTo>
                      <a:close/>
                    </a:path>
                  </a:pathLst>
                </a:custGeom>
                <a:solidFill>
                  <a:schemeClr val="tx1">
                    <a:lumMod val="75000"/>
                    <a:lumOff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23" name="Freeform 169"/>
                <p:cNvSpPr>
                  <a:spLocks/>
                </p:cNvSpPr>
                <p:nvPr/>
              </p:nvSpPr>
              <p:spPr bwMode="auto">
                <a:xfrm>
                  <a:off x="6689726" y="4079876"/>
                  <a:ext cx="217488" cy="222250"/>
                </a:xfrm>
                <a:custGeom>
                  <a:avLst/>
                  <a:gdLst>
                    <a:gd name="T0" fmla="*/ 113 w 137"/>
                    <a:gd name="T1" fmla="*/ 0 h 140"/>
                    <a:gd name="T2" fmla="*/ 125 w 137"/>
                    <a:gd name="T3" fmla="*/ 3 h 140"/>
                    <a:gd name="T4" fmla="*/ 134 w 137"/>
                    <a:gd name="T5" fmla="*/ 12 h 140"/>
                    <a:gd name="T6" fmla="*/ 137 w 137"/>
                    <a:gd name="T7" fmla="*/ 24 h 140"/>
                    <a:gd name="T8" fmla="*/ 136 w 137"/>
                    <a:gd name="T9" fmla="*/ 114 h 140"/>
                    <a:gd name="T10" fmla="*/ 134 w 137"/>
                    <a:gd name="T11" fmla="*/ 127 h 140"/>
                    <a:gd name="T12" fmla="*/ 125 w 137"/>
                    <a:gd name="T13" fmla="*/ 136 h 140"/>
                    <a:gd name="T14" fmla="*/ 112 w 137"/>
                    <a:gd name="T15" fmla="*/ 140 h 140"/>
                    <a:gd name="T16" fmla="*/ 24 w 137"/>
                    <a:gd name="T17" fmla="*/ 140 h 140"/>
                    <a:gd name="T18" fmla="*/ 11 w 137"/>
                    <a:gd name="T19" fmla="*/ 136 h 140"/>
                    <a:gd name="T20" fmla="*/ 2 w 137"/>
                    <a:gd name="T21" fmla="*/ 127 h 140"/>
                    <a:gd name="T22" fmla="*/ 0 w 137"/>
                    <a:gd name="T23" fmla="*/ 115 h 140"/>
                    <a:gd name="T24" fmla="*/ 0 w 137"/>
                    <a:gd name="T25" fmla="*/ 25 h 140"/>
                    <a:gd name="T26" fmla="*/ 4 w 137"/>
                    <a:gd name="T27" fmla="*/ 12 h 140"/>
                    <a:gd name="T28" fmla="*/ 13 w 137"/>
                    <a:gd name="T29" fmla="*/ 3 h 140"/>
                    <a:gd name="T30" fmla="*/ 24 w 137"/>
                    <a:gd name="T31" fmla="*/ 1 h 140"/>
                    <a:gd name="T32" fmla="*/ 113 w 137"/>
                    <a:gd name="T33"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7" h="140">
                      <a:moveTo>
                        <a:pt x="113" y="0"/>
                      </a:moveTo>
                      <a:lnTo>
                        <a:pt x="125" y="3"/>
                      </a:lnTo>
                      <a:lnTo>
                        <a:pt x="134" y="12"/>
                      </a:lnTo>
                      <a:lnTo>
                        <a:pt x="137" y="24"/>
                      </a:lnTo>
                      <a:lnTo>
                        <a:pt x="136" y="114"/>
                      </a:lnTo>
                      <a:lnTo>
                        <a:pt x="134" y="127"/>
                      </a:lnTo>
                      <a:lnTo>
                        <a:pt x="125" y="136"/>
                      </a:lnTo>
                      <a:lnTo>
                        <a:pt x="112" y="140"/>
                      </a:lnTo>
                      <a:lnTo>
                        <a:pt x="24" y="140"/>
                      </a:lnTo>
                      <a:lnTo>
                        <a:pt x="11" y="136"/>
                      </a:lnTo>
                      <a:lnTo>
                        <a:pt x="2" y="127"/>
                      </a:lnTo>
                      <a:lnTo>
                        <a:pt x="0" y="115"/>
                      </a:lnTo>
                      <a:lnTo>
                        <a:pt x="0" y="25"/>
                      </a:lnTo>
                      <a:lnTo>
                        <a:pt x="4" y="12"/>
                      </a:lnTo>
                      <a:lnTo>
                        <a:pt x="13" y="3"/>
                      </a:lnTo>
                      <a:lnTo>
                        <a:pt x="24" y="1"/>
                      </a:lnTo>
                      <a:lnTo>
                        <a:pt x="113" y="0"/>
                      </a:lnTo>
                      <a:close/>
                    </a:path>
                  </a:pathLst>
                </a:custGeom>
                <a:solidFill>
                  <a:schemeClr val="tx1">
                    <a:lumMod val="75000"/>
                    <a:lumOff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24" name="Freeform 170"/>
                <p:cNvSpPr>
                  <a:spLocks/>
                </p:cNvSpPr>
                <p:nvPr/>
              </p:nvSpPr>
              <p:spPr bwMode="auto">
                <a:xfrm>
                  <a:off x="6956426" y="4079876"/>
                  <a:ext cx="217488" cy="219075"/>
                </a:xfrm>
                <a:custGeom>
                  <a:avLst/>
                  <a:gdLst>
                    <a:gd name="T0" fmla="*/ 113 w 137"/>
                    <a:gd name="T1" fmla="*/ 0 h 138"/>
                    <a:gd name="T2" fmla="*/ 126 w 137"/>
                    <a:gd name="T3" fmla="*/ 3 h 138"/>
                    <a:gd name="T4" fmla="*/ 135 w 137"/>
                    <a:gd name="T5" fmla="*/ 12 h 138"/>
                    <a:gd name="T6" fmla="*/ 137 w 137"/>
                    <a:gd name="T7" fmla="*/ 24 h 138"/>
                    <a:gd name="T8" fmla="*/ 137 w 137"/>
                    <a:gd name="T9" fmla="*/ 114 h 138"/>
                    <a:gd name="T10" fmla="*/ 134 w 137"/>
                    <a:gd name="T11" fmla="*/ 127 h 138"/>
                    <a:gd name="T12" fmla="*/ 125 w 137"/>
                    <a:gd name="T13" fmla="*/ 136 h 138"/>
                    <a:gd name="T14" fmla="*/ 113 w 137"/>
                    <a:gd name="T15" fmla="*/ 138 h 138"/>
                    <a:gd name="T16" fmla="*/ 25 w 137"/>
                    <a:gd name="T17" fmla="*/ 138 h 138"/>
                    <a:gd name="T18" fmla="*/ 13 w 137"/>
                    <a:gd name="T19" fmla="*/ 136 h 138"/>
                    <a:gd name="T20" fmla="*/ 4 w 137"/>
                    <a:gd name="T21" fmla="*/ 127 h 138"/>
                    <a:gd name="T22" fmla="*/ 0 w 137"/>
                    <a:gd name="T23" fmla="*/ 114 h 138"/>
                    <a:gd name="T24" fmla="*/ 1 w 137"/>
                    <a:gd name="T25" fmla="*/ 24 h 138"/>
                    <a:gd name="T26" fmla="*/ 4 w 137"/>
                    <a:gd name="T27" fmla="*/ 12 h 138"/>
                    <a:gd name="T28" fmla="*/ 13 w 137"/>
                    <a:gd name="T29" fmla="*/ 3 h 138"/>
                    <a:gd name="T30" fmla="*/ 25 w 137"/>
                    <a:gd name="T31" fmla="*/ 0 h 138"/>
                    <a:gd name="T32" fmla="*/ 113 w 137"/>
                    <a:gd name="T33"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7" h="138">
                      <a:moveTo>
                        <a:pt x="113" y="0"/>
                      </a:moveTo>
                      <a:lnTo>
                        <a:pt x="126" y="3"/>
                      </a:lnTo>
                      <a:lnTo>
                        <a:pt x="135" y="12"/>
                      </a:lnTo>
                      <a:lnTo>
                        <a:pt x="137" y="24"/>
                      </a:lnTo>
                      <a:lnTo>
                        <a:pt x="137" y="114"/>
                      </a:lnTo>
                      <a:lnTo>
                        <a:pt x="134" y="127"/>
                      </a:lnTo>
                      <a:lnTo>
                        <a:pt x="125" y="136"/>
                      </a:lnTo>
                      <a:lnTo>
                        <a:pt x="113" y="138"/>
                      </a:lnTo>
                      <a:lnTo>
                        <a:pt x="25" y="138"/>
                      </a:lnTo>
                      <a:lnTo>
                        <a:pt x="13" y="136"/>
                      </a:lnTo>
                      <a:lnTo>
                        <a:pt x="4" y="127"/>
                      </a:lnTo>
                      <a:lnTo>
                        <a:pt x="0" y="114"/>
                      </a:lnTo>
                      <a:lnTo>
                        <a:pt x="1" y="24"/>
                      </a:lnTo>
                      <a:lnTo>
                        <a:pt x="4" y="12"/>
                      </a:lnTo>
                      <a:lnTo>
                        <a:pt x="13" y="3"/>
                      </a:lnTo>
                      <a:lnTo>
                        <a:pt x="25" y="0"/>
                      </a:lnTo>
                      <a:lnTo>
                        <a:pt x="113" y="0"/>
                      </a:lnTo>
                      <a:close/>
                    </a:path>
                  </a:pathLst>
                </a:custGeom>
                <a:solidFill>
                  <a:schemeClr val="tx1">
                    <a:lumMod val="75000"/>
                    <a:lumOff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25" name="Freeform 171"/>
                <p:cNvSpPr>
                  <a:spLocks/>
                </p:cNvSpPr>
                <p:nvPr/>
              </p:nvSpPr>
              <p:spPr bwMode="auto">
                <a:xfrm>
                  <a:off x="7224713" y="4079876"/>
                  <a:ext cx="331788" cy="219075"/>
                </a:xfrm>
                <a:custGeom>
                  <a:avLst/>
                  <a:gdLst>
                    <a:gd name="T0" fmla="*/ 185 w 209"/>
                    <a:gd name="T1" fmla="*/ 0 h 138"/>
                    <a:gd name="T2" fmla="*/ 198 w 209"/>
                    <a:gd name="T3" fmla="*/ 2 h 138"/>
                    <a:gd name="T4" fmla="*/ 207 w 209"/>
                    <a:gd name="T5" fmla="*/ 11 h 138"/>
                    <a:gd name="T6" fmla="*/ 209 w 209"/>
                    <a:gd name="T7" fmla="*/ 24 h 138"/>
                    <a:gd name="T8" fmla="*/ 209 w 209"/>
                    <a:gd name="T9" fmla="*/ 113 h 138"/>
                    <a:gd name="T10" fmla="*/ 205 w 209"/>
                    <a:gd name="T11" fmla="*/ 126 h 138"/>
                    <a:gd name="T12" fmla="*/ 196 w 209"/>
                    <a:gd name="T13" fmla="*/ 134 h 138"/>
                    <a:gd name="T14" fmla="*/ 184 w 209"/>
                    <a:gd name="T15" fmla="*/ 138 h 138"/>
                    <a:gd name="T16" fmla="*/ 26 w 209"/>
                    <a:gd name="T17" fmla="*/ 138 h 138"/>
                    <a:gd name="T18" fmla="*/ 13 w 209"/>
                    <a:gd name="T19" fmla="*/ 134 h 138"/>
                    <a:gd name="T20" fmla="*/ 4 w 209"/>
                    <a:gd name="T21" fmla="*/ 126 h 138"/>
                    <a:gd name="T22" fmla="*/ 0 w 209"/>
                    <a:gd name="T23" fmla="*/ 114 h 138"/>
                    <a:gd name="T24" fmla="*/ 0 w 209"/>
                    <a:gd name="T25" fmla="*/ 25 h 138"/>
                    <a:gd name="T26" fmla="*/ 4 w 209"/>
                    <a:gd name="T27" fmla="*/ 12 h 138"/>
                    <a:gd name="T28" fmla="*/ 13 w 209"/>
                    <a:gd name="T29" fmla="*/ 3 h 138"/>
                    <a:gd name="T30" fmla="*/ 26 w 209"/>
                    <a:gd name="T31" fmla="*/ 0 h 138"/>
                    <a:gd name="T32" fmla="*/ 185 w 209"/>
                    <a:gd name="T33"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9" h="138">
                      <a:moveTo>
                        <a:pt x="185" y="0"/>
                      </a:moveTo>
                      <a:lnTo>
                        <a:pt x="198" y="2"/>
                      </a:lnTo>
                      <a:lnTo>
                        <a:pt x="207" y="11"/>
                      </a:lnTo>
                      <a:lnTo>
                        <a:pt x="209" y="24"/>
                      </a:lnTo>
                      <a:lnTo>
                        <a:pt x="209" y="113"/>
                      </a:lnTo>
                      <a:lnTo>
                        <a:pt x="205" y="126"/>
                      </a:lnTo>
                      <a:lnTo>
                        <a:pt x="196" y="134"/>
                      </a:lnTo>
                      <a:lnTo>
                        <a:pt x="184" y="138"/>
                      </a:lnTo>
                      <a:lnTo>
                        <a:pt x="26" y="138"/>
                      </a:lnTo>
                      <a:lnTo>
                        <a:pt x="13" y="134"/>
                      </a:lnTo>
                      <a:lnTo>
                        <a:pt x="4" y="126"/>
                      </a:lnTo>
                      <a:lnTo>
                        <a:pt x="0" y="114"/>
                      </a:lnTo>
                      <a:lnTo>
                        <a:pt x="0" y="25"/>
                      </a:lnTo>
                      <a:lnTo>
                        <a:pt x="4" y="12"/>
                      </a:lnTo>
                      <a:lnTo>
                        <a:pt x="13" y="3"/>
                      </a:lnTo>
                      <a:lnTo>
                        <a:pt x="26" y="0"/>
                      </a:lnTo>
                      <a:lnTo>
                        <a:pt x="185" y="0"/>
                      </a:lnTo>
                      <a:close/>
                    </a:path>
                  </a:pathLst>
                </a:custGeom>
                <a:solidFill>
                  <a:schemeClr val="tx1">
                    <a:lumMod val="75000"/>
                    <a:lumOff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26" name="Freeform 172"/>
                <p:cNvSpPr>
                  <a:spLocks/>
                </p:cNvSpPr>
                <p:nvPr/>
              </p:nvSpPr>
              <p:spPr bwMode="auto">
                <a:xfrm>
                  <a:off x="4270376" y="4343401"/>
                  <a:ext cx="219075" cy="220663"/>
                </a:xfrm>
                <a:custGeom>
                  <a:avLst/>
                  <a:gdLst>
                    <a:gd name="T0" fmla="*/ 113 w 138"/>
                    <a:gd name="T1" fmla="*/ 0 h 139"/>
                    <a:gd name="T2" fmla="*/ 125 w 138"/>
                    <a:gd name="T3" fmla="*/ 3 h 139"/>
                    <a:gd name="T4" fmla="*/ 134 w 138"/>
                    <a:gd name="T5" fmla="*/ 12 h 139"/>
                    <a:gd name="T6" fmla="*/ 138 w 138"/>
                    <a:gd name="T7" fmla="*/ 24 h 139"/>
                    <a:gd name="T8" fmla="*/ 136 w 138"/>
                    <a:gd name="T9" fmla="*/ 115 h 139"/>
                    <a:gd name="T10" fmla="*/ 134 w 138"/>
                    <a:gd name="T11" fmla="*/ 128 h 139"/>
                    <a:gd name="T12" fmla="*/ 125 w 138"/>
                    <a:gd name="T13" fmla="*/ 135 h 139"/>
                    <a:gd name="T14" fmla="*/ 112 w 138"/>
                    <a:gd name="T15" fmla="*/ 139 h 139"/>
                    <a:gd name="T16" fmla="*/ 24 w 138"/>
                    <a:gd name="T17" fmla="*/ 139 h 139"/>
                    <a:gd name="T18" fmla="*/ 11 w 138"/>
                    <a:gd name="T19" fmla="*/ 136 h 139"/>
                    <a:gd name="T20" fmla="*/ 3 w 138"/>
                    <a:gd name="T21" fmla="*/ 128 h 139"/>
                    <a:gd name="T22" fmla="*/ 0 w 138"/>
                    <a:gd name="T23" fmla="*/ 115 h 139"/>
                    <a:gd name="T24" fmla="*/ 0 w 138"/>
                    <a:gd name="T25" fmla="*/ 24 h 139"/>
                    <a:gd name="T26" fmla="*/ 4 w 138"/>
                    <a:gd name="T27" fmla="*/ 13 h 139"/>
                    <a:gd name="T28" fmla="*/ 13 w 138"/>
                    <a:gd name="T29" fmla="*/ 4 h 139"/>
                    <a:gd name="T30" fmla="*/ 25 w 138"/>
                    <a:gd name="T31" fmla="*/ 0 h 139"/>
                    <a:gd name="T32" fmla="*/ 113 w 138"/>
                    <a:gd name="T3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8" h="139">
                      <a:moveTo>
                        <a:pt x="113" y="0"/>
                      </a:moveTo>
                      <a:lnTo>
                        <a:pt x="125" y="3"/>
                      </a:lnTo>
                      <a:lnTo>
                        <a:pt x="134" y="12"/>
                      </a:lnTo>
                      <a:lnTo>
                        <a:pt x="138" y="24"/>
                      </a:lnTo>
                      <a:lnTo>
                        <a:pt x="136" y="115"/>
                      </a:lnTo>
                      <a:lnTo>
                        <a:pt x="134" y="128"/>
                      </a:lnTo>
                      <a:lnTo>
                        <a:pt x="125" y="135"/>
                      </a:lnTo>
                      <a:lnTo>
                        <a:pt x="112" y="139"/>
                      </a:lnTo>
                      <a:lnTo>
                        <a:pt x="24" y="139"/>
                      </a:lnTo>
                      <a:lnTo>
                        <a:pt x="11" y="136"/>
                      </a:lnTo>
                      <a:lnTo>
                        <a:pt x="3" y="128"/>
                      </a:lnTo>
                      <a:lnTo>
                        <a:pt x="0" y="115"/>
                      </a:lnTo>
                      <a:lnTo>
                        <a:pt x="0" y="24"/>
                      </a:lnTo>
                      <a:lnTo>
                        <a:pt x="4" y="13"/>
                      </a:lnTo>
                      <a:lnTo>
                        <a:pt x="13" y="4"/>
                      </a:lnTo>
                      <a:lnTo>
                        <a:pt x="25" y="0"/>
                      </a:lnTo>
                      <a:lnTo>
                        <a:pt x="113" y="0"/>
                      </a:lnTo>
                      <a:close/>
                    </a:path>
                  </a:pathLst>
                </a:custGeom>
                <a:solidFill>
                  <a:schemeClr val="tx1">
                    <a:lumMod val="75000"/>
                    <a:lumOff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27" name="Freeform 173"/>
                <p:cNvSpPr>
                  <a:spLocks/>
                </p:cNvSpPr>
                <p:nvPr/>
              </p:nvSpPr>
              <p:spPr bwMode="auto">
                <a:xfrm>
                  <a:off x="4538663" y="4343401"/>
                  <a:ext cx="217488" cy="220663"/>
                </a:xfrm>
                <a:custGeom>
                  <a:avLst/>
                  <a:gdLst>
                    <a:gd name="T0" fmla="*/ 112 w 137"/>
                    <a:gd name="T1" fmla="*/ 0 h 139"/>
                    <a:gd name="T2" fmla="*/ 125 w 137"/>
                    <a:gd name="T3" fmla="*/ 3 h 139"/>
                    <a:gd name="T4" fmla="*/ 134 w 137"/>
                    <a:gd name="T5" fmla="*/ 12 h 139"/>
                    <a:gd name="T6" fmla="*/ 137 w 137"/>
                    <a:gd name="T7" fmla="*/ 24 h 139"/>
                    <a:gd name="T8" fmla="*/ 137 w 137"/>
                    <a:gd name="T9" fmla="*/ 115 h 139"/>
                    <a:gd name="T10" fmla="*/ 133 w 137"/>
                    <a:gd name="T11" fmla="*/ 126 h 139"/>
                    <a:gd name="T12" fmla="*/ 124 w 137"/>
                    <a:gd name="T13" fmla="*/ 135 h 139"/>
                    <a:gd name="T14" fmla="*/ 112 w 137"/>
                    <a:gd name="T15" fmla="*/ 139 h 139"/>
                    <a:gd name="T16" fmla="*/ 25 w 137"/>
                    <a:gd name="T17" fmla="*/ 139 h 139"/>
                    <a:gd name="T18" fmla="*/ 12 w 137"/>
                    <a:gd name="T19" fmla="*/ 135 h 139"/>
                    <a:gd name="T20" fmla="*/ 3 w 137"/>
                    <a:gd name="T21" fmla="*/ 126 h 139"/>
                    <a:gd name="T22" fmla="*/ 0 w 137"/>
                    <a:gd name="T23" fmla="*/ 115 h 139"/>
                    <a:gd name="T24" fmla="*/ 0 w 137"/>
                    <a:gd name="T25" fmla="*/ 24 h 139"/>
                    <a:gd name="T26" fmla="*/ 4 w 137"/>
                    <a:gd name="T27" fmla="*/ 12 h 139"/>
                    <a:gd name="T28" fmla="*/ 13 w 137"/>
                    <a:gd name="T29" fmla="*/ 3 h 139"/>
                    <a:gd name="T30" fmla="*/ 25 w 137"/>
                    <a:gd name="T31" fmla="*/ 0 h 139"/>
                    <a:gd name="T32" fmla="*/ 112 w 137"/>
                    <a:gd name="T3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7" h="139">
                      <a:moveTo>
                        <a:pt x="112" y="0"/>
                      </a:moveTo>
                      <a:lnTo>
                        <a:pt x="125" y="3"/>
                      </a:lnTo>
                      <a:lnTo>
                        <a:pt x="134" y="12"/>
                      </a:lnTo>
                      <a:lnTo>
                        <a:pt x="137" y="24"/>
                      </a:lnTo>
                      <a:lnTo>
                        <a:pt x="137" y="115"/>
                      </a:lnTo>
                      <a:lnTo>
                        <a:pt x="133" y="126"/>
                      </a:lnTo>
                      <a:lnTo>
                        <a:pt x="124" y="135"/>
                      </a:lnTo>
                      <a:lnTo>
                        <a:pt x="112" y="139"/>
                      </a:lnTo>
                      <a:lnTo>
                        <a:pt x="25" y="139"/>
                      </a:lnTo>
                      <a:lnTo>
                        <a:pt x="12" y="135"/>
                      </a:lnTo>
                      <a:lnTo>
                        <a:pt x="3" y="126"/>
                      </a:lnTo>
                      <a:lnTo>
                        <a:pt x="0" y="115"/>
                      </a:lnTo>
                      <a:lnTo>
                        <a:pt x="0" y="24"/>
                      </a:lnTo>
                      <a:lnTo>
                        <a:pt x="4" y="12"/>
                      </a:lnTo>
                      <a:lnTo>
                        <a:pt x="13" y="3"/>
                      </a:lnTo>
                      <a:lnTo>
                        <a:pt x="25" y="0"/>
                      </a:lnTo>
                      <a:lnTo>
                        <a:pt x="112" y="0"/>
                      </a:lnTo>
                      <a:close/>
                    </a:path>
                  </a:pathLst>
                </a:custGeom>
                <a:solidFill>
                  <a:schemeClr val="tx1">
                    <a:lumMod val="75000"/>
                    <a:lumOff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28" name="Freeform 174"/>
                <p:cNvSpPr>
                  <a:spLocks/>
                </p:cNvSpPr>
                <p:nvPr/>
              </p:nvSpPr>
              <p:spPr bwMode="auto">
                <a:xfrm>
                  <a:off x="4805363" y="4341813"/>
                  <a:ext cx="219075" cy="222250"/>
                </a:xfrm>
                <a:custGeom>
                  <a:avLst/>
                  <a:gdLst>
                    <a:gd name="T0" fmla="*/ 114 w 138"/>
                    <a:gd name="T1" fmla="*/ 0 h 140"/>
                    <a:gd name="T2" fmla="*/ 126 w 138"/>
                    <a:gd name="T3" fmla="*/ 4 h 140"/>
                    <a:gd name="T4" fmla="*/ 135 w 138"/>
                    <a:gd name="T5" fmla="*/ 13 h 140"/>
                    <a:gd name="T6" fmla="*/ 138 w 138"/>
                    <a:gd name="T7" fmla="*/ 24 h 140"/>
                    <a:gd name="T8" fmla="*/ 138 w 138"/>
                    <a:gd name="T9" fmla="*/ 115 h 140"/>
                    <a:gd name="T10" fmla="*/ 134 w 138"/>
                    <a:gd name="T11" fmla="*/ 127 h 140"/>
                    <a:gd name="T12" fmla="*/ 125 w 138"/>
                    <a:gd name="T13" fmla="*/ 136 h 140"/>
                    <a:gd name="T14" fmla="*/ 112 w 138"/>
                    <a:gd name="T15" fmla="*/ 140 h 140"/>
                    <a:gd name="T16" fmla="*/ 25 w 138"/>
                    <a:gd name="T17" fmla="*/ 140 h 140"/>
                    <a:gd name="T18" fmla="*/ 13 w 138"/>
                    <a:gd name="T19" fmla="*/ 136 h 140"/>
                    <a:gd name="T20" fmla="*/ 4 w 138"/>
                    <a:gd name="T21" fmla="*/ 127 h 140"/>
                    <a:gd name="T22" fmla="*/ 0 w 138"/>
                    <a:gd name="T23" fmla="*/ 116 h 140"/>
                    <a:gd name="T24" fmla="*/ 2 w 138"/>
                    <a:gd name="T25" fmla="*/ 25 h 140"/>
                    <a:gd name="T26" fmla="*/ 4 w 138"/>
                    <a:gd name="T27" fmla="*/ 13 h 140"/>
                    <a:gd name="T28" fmla="*/ 13 w 138"/>
                    <a:gd name="T29" fmla="*/ 4 h 140"/>
                    <a:gd name="T30" fmla="*/ 26 w 138"/>
                    <a:gd name="T31" fmla="*/ 0 h 140"/>
                    <a:gd name="T32" fmla="*/ 114 w 138"/>
                    <a:gd name="T33"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8" h="140">
                      <a:moveTo>
                        <a:pt x="114" y="0"/>
                      </a:moveTo>
                      <a:lnTo>
                        <a:pt x="126" y="4"/>
                      </a:lnTo>
                      <a:lnTo>
                        <a:pt x="135" y="13"/>
                      </a:lnTo>
                      <a:lnTo>
                        <a:pt x="138" y="24"/>
                      </a:lnTo>
                      <a:lnTo>
                        <a:pt x="138" y="115"/>
                      </a:lnTo>
                      <a:lnTo>
                        <a:pt x="134" y="127"/>
                      </a:lnTo>
                      <a:lnTo>
                        <a:pt x="125" y="136"/>
                      </a:lnTo>
                      <a:lnTo>
                        <a:pt x="112" y="140"/>
                      </a:lnTo>
                      <a:lnTo>
                        <a:pt x="25" y="140"/>
                      </a:lnTo>
                      <a:lnTo>
                        <a:pt x="13" y="136"/>
                      </a:lnTo>
                      <a:lnTo>
                        <a:pt x="4" y="127"/>
                      </a:lnTo>
                      <a:lnTo>
                        <a:pt x="0" y="116"/>
                      </a:lnTo>
                      <a:lnTo>
                        <a:pt x="2" y="25"/>
                      </a:lnTo>
                      <a:lnTo>
                        <a:pt x="4" y="13"/>
                      </a:lnTo>
                      <a:lnTo>
                        <a:pt x="13" y="4"/>
                      </a:lnTo>
                      <a:lnTo>
                        <a:pt x="26" y="0"/>
                      </a:lnTo>
                      <a:lnTo>
                        <a:pt x="114" y="0"/>
                      </a:lnTo>
                      <a:close/>
                    </a:path>
                  </a:pathLst>
                </a:custGeom>
                <a:solidFill>
                  <a:schemeClr val="tx1">
                    <a:lumMod val="75000"/>
                    <a:lumOff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29" name="Freeform 175"/>
                <p:cNvSpPr>
                  <a:spLocks/>
                </p:cNvSpPr>
                <p:nvPr/>
              </p:nvSpPr>
              <p:spPr bwMode="auto">
                <a:xfrm>
                  <a:off x="5075238" y="4341813"/>
                  <a:ext cx="217488" cy="220663"/>
                </a:xfrm>
                <a:custGeom>
                  <a:avLst/>
                  <a:gdLst>
                    <a:gd name="T0" fmla="*/ 113 w 137"/>
                    <a:gd name="T1" fmla="*/ 0 h 139"/>
                    <a:gd name="T2" fmla="*/ 124 w 137"/>
                    <a:gd name="T3" fmla="*/ 4 h 139"/>
                    <a:gd name="T4" fmla="*/ 133 w 137"/>
                    <a:gd name="T5" fmla="*/ 13 h 139"/>
                    <a:gd name="T6" fmla="*/ 137 w 137"/>
                    <a:gd name="T7" fmla="*/ 24 h 139"/>
                    <a:gd name="T8" fmla="*/ 136 w 137"/>
                    <a:gd name="T9" fmla="*/ 115 h 139"/>
                    <a:gd name="T10" fmla="*/ 133 w 137"/>
                    <a:gd name="T11" fmla="*/ 127 h 139"/>
                    <a:gd name="T12" fmla="*/ 124 w 137"/>
                    <a:gd name="T13" fmla="*/ 136 h 139"/>
                    <a:gd name="T14" fmla="*/ 112 w 137"/>
                    <a:gd name="T15" fmla="*/ 139 h 139"/>
                    <a:gd name="T16" fmla="*/ 24 w 137"/>
                    <a:gd name="T17" fmla="*/ 139 h 139"/>
                    <a:gd name="T18" fmla="*/ 11 w 137"/>
                    <a:gd name="T19" fmla="*/ 136 h 139"/>
                    <a:gd name="T20" fmla="*/ 2 w 137"/>
                    <a:gd name="T21" fmla="*/ 127 h 139"/>
                    <a:gd name="T22" fmla="*/ 0 w 137"/>
                    <a:gd name="T23" fmla="*/ 115 h 139"/>
                    <a:gd name="T24" fmla="*/ 0 w 137"/>
                    <a:gd name="T25" fmla="*/ 24 h 139"/>
                    <a:gd name="T26" fmla="*/ 4 w 137"/>
                    <a:gd name="T27" fmla="*/ 13 h 139"/>
                    <a:gd name="T28" fmla="*/ 12 w 137"/>
                    <a:gd name="T29" fmla="*/ 4 h 139"/>
                    <a:gd name="T30" fmla="*/ 25 w 137"/>
                    <a:gd name="T31" fmla="*/ 0 h 139"/>
                    <a:gd name="T32" fmla="*/ 113 w 137"/>
                    <a:gd name="T3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7" h="139">
                      <a:moveTo>
                        <a:pt x="113" y="0"/>
                      </a:moveTo>
                      <a:lnTo>
                        <a:pt x="124" y="4"/>
                      </a:lnTo>
                      <a:lnTo>
                        <a:pt x="133" y="13"/>
                      </a:lnTo>
                      <a:lnTo>
                        <a:pt x="137" y="24"/>
                      </a:lnTo>
                      <a:lnTo>
                        <a:pt x="136" y="115"/>
                      </a:lnTo>
                      <a:lnTo>
                        <a:pt x="133" y="127"/>
                      </a:lnTo>
                      <a:lnTo>
                        <a:pt x="124" y="136"/>
                      </a:lnTo>
                      <a:lnTo>
                        <a:pt x="112" y="139"/>
                      </a:lnTo>
                      <a:lnTo>
                        <a:pt x="24" y="139"/>
                      </a:lnTo>
                      <a:lnTo>
                        <a:pt x="11" y="136"/>
                      </a:lnTo>
                      <a:lnTo>
                        <a:pt x="2" y="127"/>
                      </a:lnTo>
                      <a:lnTo>
                        <a:pt x="0" y="115"/>
                      </a:lnTo>
                      <a:lnTo>
                        <a:pt x="0" y="24"/>
                      </a:lnTo>
                      <a:lnTo>
                        <a:pt x="4" y="13"/>
                      </a:lnTo>
                      <a:lnTo>
                        <a:pt x="12" y="4"/>
                      </a:lnTo>
                      <a:lnTo>
                        <a:pt x="25" y="0"/>
                      </a:lnTo>
                      <a:lnTo>
                        <a:pt x="113" y="0"/>
                      </a:lnTo>
                      <a:close/>
                    </a:path>
                  </a:pathLst>
                </a:custGeom>
                <a:solidFill>
                  <a:schemeClr val="tx1">
                    <a:lumMod val="75000"/>
                    <a:lumOff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30" name="Freeform 176"/>
                <p:cNvSpPr>
                  <a:spLocks/>
                </p:cNvSpPr>
                <p:nvPr/>
              </p:nvSpPr>
              <p:spPr bwMode="auto">
                <a:xfrm>
                  <a:off x="5343526" y="4341813"/>
                  <a:ext cx="215900" cy="220663"/>
                </a:xfrm>
                <a:custGeom>
                  <a:avLst/>
                  <a:gdLst>
                    <a:gd name="T0" fmla="*/ 112 w 136"/>
                    <a:gd name="T1" fmla="*/ 0 h 139"/>
                    <a:gd name="T2" fmla="*/ 125 w 136"/>
                    <a:gd name="T3" fmla="*/ 3 h 139"/>
                    <a:gd name="T4" fmla="*/ 134 w 136"/>
                    <a:gd name="T5" fmla="*/ 11 h 139"/>
                    <a:gd name="T6" fmla="*/ 136 w 136"/>
                    <a:gd name="T7" fmla="*/ 24 h 139"/>
                    <a:gd name="T8" fmla="*/ 136 w 136"/>
                    <a:gd name="T9" fmla="*/ 115 h 139"/>
                    <a:gd name="T10" fmla="*/ 132 w 136"/>
                    <a:gd name="T11" fmla="*/ 126 h 139"/>
                    <a:gd name="T12" fmla="*/ 124 w 136"/>
                    <a:gd name="T13" fmla="*/ 135 h 139"/>
                    <a:gd name="T14" fmla="*/ 112 w 136"/>
                    <a:gd name="T15" fmla="*/ 139 h 139"/>
                    <a:gd name="T16" fmla="*/ 24 w 136"/>
                    <a:gd name="T17" fmla="*/ 139 h 139"/>
                    <a:gd name="T18" fmla="*/ 11 w 136"/>
                    <a:gd name="T19" fmla="*/ 135 h 139"/>
                    <a:gd name="T20" fmla="*/ 3 w 136"/>
                    <a:gd name="T21" fmla="*/ 127 h 139"/>
                    <a:gd name="T22" fmla="*/ 0 w 136"/>
                    <a:gd name="T23" fmla="*/ 115 h 139"/>
                    <a:gd name="T24" fmla="*/ 0 w 136"/>
                    <a:gd name="T25" fmla="*/ 24 h 139"/>
                    <a:gd name="T26" fmla="*/ 4 w 136"/>
                    <a:gd name="T27" fmla="*/ 11 h 139"/>
                    <a:gd name="T28" fmla="*/ 13 w 136"/>
                    <a:gd name="T29" fmla="*/ 4 h 139"/>
                    <a:gd name="T30" fmla="*/ 24 w 136"/>
                    <a:gd name="T31" fmla="*/ 0 h 139"/>
                    <a:gd name="T32" fmla="*/ 112 w 136"/>
                    <a:gd name="T3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6" h="139">
                      <a:moveTo>
                        <a:pt x="112" y="0"/>
                      </a:moveTo>
                      <a:lnTo>
                        <a:pt x="125" y="3"/>
                      </a:lnTo>
                      <a:lnTo>
                        <a:pt x="134" y="11"/>
                      </a:lnTo>
                      <a:lnTo>
                        <a:pt x="136" y="24"/>
                      </a:lnTo>
                      <a:lnTo>
                        <a:pt x="136" y="115"/>
                      </a:lnTo>
                      <a:lnTo>
                        <a:pt x="132" y="126"/>
                      </a:lnTo>
                      <a:lnTo>
                        <a:pt x="124" y="135"/>
                      </a:lnTo>
                      <a:lnTo>
                        <a:pt x="112" y="139"/>
                      </a:lnTo>
                      <a:lnTo>
                        <a:pt x="24" y="139"/>
                      </a:lnTo>
                      <a:lnTo>
                        <a:pt x="11" y="135"/>
                      </a:lnTo>
                      <a:lnTo>
                        <a:pt x="3" y="127"/>
                      </a:lnTo>
                      <a:lnTo>
                        <a:pt x="0" y="115"/>
                      </a:lnTo>
                      <a:lnTo>
                        <a:pt x="0" y="24"/>
                      </a:lnTo>
                      <a:lnTo>
                        <a:pt x="4" y="11"/>
                      </a:lnTo>
                      <a:lnTo>
                        <a:pt x="13" y="4"/>
                      </a:lnTo>
                      <a:lnTo>
                        <a:pt x="24" y="0"/>
                      </a:lnTo>
                      <a:lnTo>
                        <a:pt x="112" y="0"/>
                      </a:lnTo>
                      <a:close/>
                    </a:path>
                  </a:pathLst>
                </a:custGeom>
                <a:solidFill>
                  <a:schemeClr val="tx1">
                    <a:lumMod val="75000"/>
                    <a:lumOff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31" name="Freeform 177"/>
                <p:cNvSpPr>
                  <a:spLocks/>
                </p:cNvSpPr>
                <p:nvPr/>
              </p:nvSpPr>
              <p:spPr bwMode="auto">
                <a:xfrm>
                  <a:off x="5610226" y="4341813"/>
                  <a:ext cx="219075" cy="220663"/>
                </a:xfrm>
                <a:custGeom>
                  <a:avLst/>
                  <a:gdLst>
                    <a:gd name="T0" fmla="*/ 113 w 138"/>
                    <a:gd name="T1" fmla="*/ 0 h 139"/>
                    <a:gd name="T2" fmla="*/ 126 w 138"/>
                    <a:gd name="T3" fmla="*/ 3 h 139"/>
                    <a:gd name="T4" fmla="*/ 135 w 138"/>
                    <a:gd name="T5" fmla="*/ 11 h 139"/>
                    <a:gd name="T6" fmla="*/ 138 w 138"/>
                    <a:gd name="T7" fmla="*/ 24 h 139"/>
                    <a:gd name="T8" fmla="*/ 138 w 138"/>
                    <a:gd name="T9" fmla="*/ 115 h 139"/>
                    <a:gd name="T10" fmla="*/ 134 w 138"/>
                    <a:gd name="T11" fmla="*/ 126 h 139"/>
                    <a:gd name="T12" fmla="*/ 125 w 138"/>
                    <a:gd name="T13" fmla="*/ 135 h 139"/>
                    <a:gd name="T14" fmla="*/ 112 w 138"/>
                    <a:gd name="T15" fmla="*/ 139 h 139"/>
                    <a:gd name="T16" fmla="*/ 24 w 138"/>
                    <a:gd name="T17" fmla="*/ 139 h 139"/>
                    <a:gd name="T18" fmla="*/ 13 w 138"/>
                    <a:gd name="T19" fmla="*/ 135 h 139"/>
                    <a:gd name="T20" fmla="*/ 4 w 138"/>
                    <a:gd name="T21" fmla="*/ 126 h 139"/>
                    <a:gd name="T22" fmla="*/ 0 w 138"/>
                    <a:gd name="T23" fmla="*/ 115 h 139"/>
                    <a:gd name="T24" fmla="*/ 1 w 138"/>
                    <a:gd name="T25" fmla="*/ 24 h 139"/>
                    <a:gd name="T26" fmla="*/ 4 w 138"/>
                    <a:gd name="T27" fmla="*/ 11 h 139"/>
                    <a:gd name="T28" fmla="*/ 13 w 138"/>
                    <a:gd name="T29" fmla="*/ 3 h 139"/>
                    <a:gd name="T30" fmla="*/ 26 w 138"/>
                    <a:gd name="T31" fmla="*/ 0 h 139"/>
                    <a:gd name="T32" fmla="*/ 113 w 138"/>
                    <a:gd name="T3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8" h="139">
                      <a:moveTo>
                        <a:pt x="113" y="0"/>
                      </a:moveTo>
                      <a:lnTo>
                        <a:pt x="126" y="3"/>
                      </a:lnTo>
                      <a:lnTo>
                        <a:pt x="135" y="11"/>
                      </a:lnTo>
                      <a:lnTo>
                        <a:pt x="138" y="24"/>
                      </a:lnTo>
                      <a:lnTo>
                        <a:pt x="138" y="115"/>
                      </a:lnTo>
                      <a:lnTo>
                        <a:pt x="134" y="126"/>
                      </a:lnTo>
                      <a:lnTo>
                        <a:pt x="125" y="135"/>
                      </a:lnTo>
                      <a:lnTo>
                        <a:pt x="112" y="139"/>
                      </a:lnTo>
                      <a:lnTo>
                        <a:pt x="24" y="139"/>
                      </a:lnTo>
                      <a:lnTo>
                        <a:pt x="13" y="135"/>
                      </a:lnTo>
                      <a:lnTo>
                        <a:pt x="4" y="126"/>
                      </a:lnTo>
                      <a:lnTo>
                        <a:pt x="0" y="115"/>
                      </a:lnTo>
                      <a:lnTo>
                        <a:pt x="1" y="24"/>
                      </a:lnTo>
                      <a:lnTo>
                        <a:pt x="4" y="11"/>
                      </a:lnTo>
                      <a:lnTo>
                        <a:pt x="13" y="3"/>
                      </a:lnTo>
                      <a:lnTo>
                        <a:pt x="26" y="0"/>
                      </a:lnTo>
                      <a:lnTo>
                        <a:pt x="113" y="0"/>
                      </a:lnTo>
                      <a:close/>
                    </a:path>
                  </a:pathLst>
                </a:custGeom>
                <a:solidFill>
                  <a:schemeClr val="tx1">
                    <a:lumMod val="75000"/>
                    <a:lumOff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32" name="Freeform 178"/>
                <p:cNvSpPr>
                  <a:spLocks/>
                </p:cNvSpPr>
                <p:nvPr/>
              </p:nvSpPr>
              <p:spPr bwMode="auto">
                <a:xfrm>
                  <a:off x="5878513" y="4340226"/>
                  <a:ext cx="219075" cy="222250"/>
                </a:xfrm>
                <a:custGeom>
                  <a:avLst/>
                  <a:gdLst>
                    <a:gd name="T0" fmla="*/ 114 w 138"/>
                    <a:gd name="T1" fmla="*/ 0 h 140"/>
                    <a:gd name="T2" fmla="*/ 125 w 138"/>
                    <a:gd name="T3" fmla="*/ 4 h 140"/>
                    <a:gd name="T4" fmla="*/ 134 w 138"/>
                    <a:gd name="T5" fmla="*/ 12 h 140"/>
                    <a:gd name="T6" fmla="*/ 138 w 138"/>
                    <a:gd name="T7" fmla="*/ 24 h 140"/>
                    <a:gd name="T8" fmla="*/ 137 w 138"/>
                    <a:gd name="T9" fmla="*/ 114 h 140"/>
                    <a:gd name="T10" fmla="*/ 134 w 138"/>
                    <a:gd name="T11" fmla="*/ 127 h 140"/>
                    <a:gd name="T12" fmla="*/ 125 w 138"/>
                    <a:gd name="T13" fmla="*/ 136 h 140"/>
                    <a:gd name="T14" fmla="*/ 112 w 138"/>
                    <a:gd name="T15" fmla="*/ 138 h 140"/>
                    <a:gd name="T16" fmla="*/ 25 w 138"/>
                    <a:gd name="T17" fmla="*/ 140 h 140"/>
                    <a:gd name="T18" fmla="*/ 12 w 138"/>
                    <a:gd name="T19" fmla="*/ 136 h 140"/>
                    <a:gd name="T20" fmla="*/ 3 w 138"/>
                    <a:gd name="T21" fmla="*/ 127 h 140"/>
                    <a:gd name="T22" fmla="*/ 0 w 138"/>
                    <a:gd name="T23" fmla="*/ 114 h 140"/>
                    <a:gd name="T24" fmla="*/ 0 w 138"/>
                    <a:gd name="T25" fmla="*/ 25 h 140"/>
                    <a:gd name="T26" fmla="*/ 4 w 138"/>
                    <a:gd name="T27" fmla="*/ 12 h 140"/>
                    <a:gd name="T28" fmla="*/ 13 w 138"/>
                    <a:gd name="T29" fmla="*/ 4 h 140"/>
                    <a:gd name="T30" fmla="*/ 26 w 138"/>
                    <a:gd name="T31" fmla="*/ 0 h 140"/>
                    <a:gd name="T32" fmla="*/ 114 w 138"/>
                    <a:gd name="T33"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8" h="140">
                      <a:moveTo>
                        <a:pt x="114" y="0"/>
                      </a:moveTo>
                      <a:lnTo>
                        <a:pt x="125" y="4"/>
                      </a:lnTo>
                      <a:lnTo>
                        <a:pt x="134" y="12"/>
                      </a:lnTo>
                      <a:lnTo>
                        <a:pt x="138" y="24"/>
                      </a:lnTo>
                      <a:lnTo>
                        <a:pt x="137" y="114"/>
                      </a:lnTo>
                      <a:lnTo>
                        <a:pt x="134" y="127"/>
                      </a:lnTo>
                      <a:lnTo>
                        <a:pt x="125" y="136"/>
                      </a:lnTo>
                      <a:lnTo>
                        <a:pt x="112" y="138"/>
                      </a:lnTo>
                      <a:lnTo>
                        <a:pt x="25" y="140"/>
                      </a:lnTo>
                      <a:lnTo>
                        <a:pt x="12" y="136"/>
                      </a:lnTo>
                      <a:lnTo>
                        <a:pt x="3" y="127"/>
                      </a:lnTo>
                      <a:lnTo>
                        <a:pt x="0" y="114"/>
                      </a:lnTo>
                      <a:lnTo>
                        <a:pt x="0" y="25"/>
                      </a:lnTo>
                      <a:lnTo>
                        <a:pt x="4" y="12"/>
                      </a:lnTo>
                      <a:lnTo>
                        <a:pt x="13" y="4"/>
                      </a:lnTo>
                      <a:lnTo>
                        <a:pt x="26" y="0"/>
                      </a:lnTo>
                      <a:lnTo>
                        <a:pt x="114" y="0"/>
                      </a:lnTo>
                      <a:close/>
                    </a:path>
                  </a:pathLst>
                </a:custGeom>
                <a:solidFill>
                  <a:schemeClr val="tx1">
                    <a:lumMod val="75000"/>
                    <a:lumOff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33" name="Freeform 179"/>
                <p:cNvSpPr>
                  <a:spLocks/>
                </p:cNvSpPr>
                <p:nvPr/>
              </p:nvSpPr>
              <p:spPr bwMode="auto">
                <a:xfrm>
                  <a:off x="6148388" y="4340226"/>
                  <a:ext cx="215900" cy="219075"/>
                </a:xfrm>
                <a:custGeom>
                  <a:avLst/>
                  <a:gdLst>
                    <a:gd name="T0" fmla="*/ 112 w 136"/>
                    <a:gd name="T1" fmla="*/ 0 h 138"/>
                    <a:gd name="T2" fmla="*/ 125 w 136"/>
                    <a:gd name="T3" fmla="*/ 4 h 138"/>
                    <a:gd name="T4" fmla="*/ 133 w 136"/>
                    <a:gd name="T5" fmla="*/ 11 h 138"/>
                    <a:gd name="T6" fmla="*/ 136 w 136"/>
                    <a:gd name="T7" fmla="*/ 24 h 138"/>
                    <a:gd name="T8" fmla="*/ 136 w 136"/>
                    <a:gd name="T9" fmla="*/ 114 h 138"/>
                    <a:gd name="T10" fmla="*/ 132 w 136"/>
                    <a:gd name="T11" fmla="*/ 127 h 138"/>
                    <a:gd name="T12" fmla="*/ 123 w 136"/>
                    <a:gd name="T13" fmla="*/ 136 h 138"/>
                    <a:gd name="T14" fmla="*/ 112 w 136"/>
                    <a:gd name="T15" fmla="*/ 138 h 138"/>
                    <a:gd name="T16" fmla="*/ 24 w 136"/>
                    <a:gd name="T17" fmla="*/ 138 h 138"/>
                    <a:gd name="T18" fmla="*/ 11 w 136"/>
                    <a:gd name="T19" fmla="*/ 136 h 138"/>
                    <a:gd name="T20" fmla="*/ 2 w 136"/>
                    <a:gd name="T21" fmla="*/ 127 h 138"/>
                    <a:gd name="T22" fmla="*/ 0 w 136"/>
                    <a:gd name="T23" fmla="*/ 114 h 138"/>
                    <a:gd name="T24" fmla="*/ 0 w 136"/>
                    <a:gd name="T25" fmla="*/ 24 h 138"/>
                    <a:gd name="T26" fmla="*/ 4 w 136"/>
                    <a:gd name="T27" fmla="*/ 12 h 138"/>
                    <a:gd name="T28" fmla="*/ 12 w 136"/>
                    <a:gd name="T29" fmla="*/ 4 h 138"/>
                    <a:gd name="T30" fmla="*/ 24 w 136"/>
                    <a:gd name="T31" fmla="*/ 0 h 138"/>
                    <a:gd name="T32" fmla="*/ 112 w 136"/>
                    <a:gd name="T33"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6" h="138">
                      <a:moveTo>
                        <a:pt x="112" y="0"/>
                      </a:moveTo>
                      <a:lnTo>
                        <a:pt x="125" y="4"/>
                      </a:lnTo>
                      <a:lnTo>
                        <a:pt x="133" y="11"/>
                      </a:lnTo>
                      <a:lnTo>
                        <a:pt x="136" y="24"/>
                      </a:lnTo>
                      <a:lnTo>
                        <a:pt x="136" y="114"/>
                      </a:lnTo>
                      <a:lnTo>
                        <a:pt x="132" y="127"/>
                      </a:lnTo>
                      <a:lnTo>
                        <a:pt x="123" y="136"/>
                      </a:lnTo>
                      <a:lnTo>
                        <a:pt x="112" y="138"/>
                      </a:lnTo>
                      <a:lnTo>
                        <a:pt x="24" y="138"/>
                      </a:lnTo>
                      <a:lnTo>
                        <a:pt x="11" y="136"/>
                      </a:lnTo>
                      <a:lnTo>
                        <a:pt x="2" y="127"/>
                      </a:lnTo>
                      <a:lnTo>
                        <a:pt x="0" y="114"/>
                      </a:lnTo>
                      <a:lnTo>
                        <a:pt x="0" y="24"/>
                      </a:lnTo>
                      <a:lnTo>
                        <a:pt x="4" y="12"/>
                      </a:lnTo>
                      <a:lnTo>
                        <a:pt x="12" y="4"/>
                      </a:lnTo>
                      <a:lnTo>
                        <a:pt x="24" y="0"/>
                      </a:lnTo>
                      <a:lnTo>
                        <a:pt x="112" y="0"/>
                      </a:lnTo>
                      <a:close/>
                    </a:path>
                  </a:pathLst>
                </a:custGeom>
                <a:solidFill>
                  <a:schemeClr val="tx1">
                    <a:lumMod val="75000"/>
                    <a:lumOff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34" name="Freeform 180"/>
                <p:cNvSpPr>
                  <a:spLocks/>
                </p:cNvSpPr>
                <p:nvPr/>
              </p:nvSpPr>
              <p:spPr bwMode="auto">
                <a:xfrm>
                  <a:off x="6415088" y="4340226"/>
                  <a:ext cx="217488" cy="219075"/>
                </a:xfrm>
                <a:custGeom>
                  <a:avLst/>
                  <a:gdLst>
                    <a:gd name="T0" fmla="*/ 113 w 137"/>
                    <a:gd name="T1" fmla="*/ 0 h 138"/>
                    <a:gd name="T2" fmla="*/ 126 w 137"/>
                    <a:gd name="T3" fmla="*/ 2 h 138"/>
                    <a:gd name="T4" fmla="*/ 135 w 137"/>
                    <a:gd name="T5" fmla="*/ 11 h 138"/>
                    <a:gd name="T6" fmla="*/ 137 w 137"/>
                    <a:gd name="T7" fmla="*/ 24 h 138"/>
                    <a:gd name="T8" fmla="*/ 137 w 137"/>
                    <a:gd name="T9" fmla="*/ 114 h 138"/>
                    <a:gd name="T10" fmla="*/ 133 w 137"/>
                    <a:gd name="T11" fmla="*/ 126 h 138"/>
                    <a:gd name="T12" fmla="*/ 125 w 137"/>
                    <a:gd name="T13" fmla="*/ 135 h 138"/>
                    <a:gd name="T14" fmla="*/ 112 w 137"/>
                    <a:gd name="T15" fmla="*/ 138 h 138"/>
                    <a:gd name="T16" fmla="*/ 24 w 137"/>
                    <a:gd name="T17" fmla="*/ 138 h 138"/>
                    <a:gd name="T18" fmla="*/ 13 w 137"/>
                    <a:gd name="T19" fmla="*/ 135 h 138"/>
                    <a:gd name="T20" fmla="*/ 4 w 137"/>
                    <a:gd name="T21" fmla="*/ 127 h 138"/>
                    <a:gd name="T22" fmla="*/ 0 w 137"/>
                    <a:gd name="T23" fmla="*/ 114 h 138"/>
                    <a:gd name="T24" fmla="*/ 1 w 137"/>
                    <a:gd name="T25" fmla="*/ 24 h 138"/>
                    <a:gd name="T26" fmla="*/ 4 w 137"/>
                    <a:gd name="T27" fmla="*/ 11 h 138"/>
                    <a:gd name="T28" fmla="*/ 13 w 137"/>
                    <a:gd name="T29" fmla="*/ 4 h 138"/>
                    <a:gd name="T30" fmla="*/ 25 w 137"/>
                    <a:gd name="T31" fmla="*/ 0 h 138"/>
                    <a:gd name="T32" fmla="*/ 113 w 137"/>
                    <a:gd name="T33"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7" h="138">
                      <a:moveTo>
                        <a:pt x="113" y="0"/>
                      </a:moveTo>
                      <a:lnTo>
                        <a:pt x="126" y="2"/>
                      </a:lnTo>
                      <a:lnTo>
                        <a:pt x="135" y="11"/>
                      </a:lnTo>
                      <a:lnTo>
                        <a:pt x="137" y="24"/>
                      </a:lnTo>
                      <a:lnTo>
                        <a:pt x="137" y="114"/>
                      </a:lnTo>
                      <a:lnTo>
                        <a:pt x="133" y="126"/>
                      </a:lnTo>
                      <a:lnTo>
                        <a:pt x="125" y="135"/>
                      </a:lnTo>
                      <a:lnTo>
                        <a:pt x="112" y="138"/>
                      </a:lnTo>
                      <a:lnTo>
                        <a:pt x="24" y="138"/>
                      </a:lnTo>
                      <a:lnTo>
                        <a:pt x="13" y="135"/>
                      </a:lnTo>
                      <a:lnTo>
                        <a:pt x="4" y="127"/>
                      </a:lnTo>
                      <a:lnTo>
                        <a:pt x="0" y="114"/>
                      </a:lnTo>
                      <a:lnTo>
                        <a:pt x="1" y="24"/>
                      </a:lnTo>
                      <a:lnTo>
                        <a:pt x="4" y="11"/>
                      </a:lnTo>
                      <a:lnTo>
                        <a:pt x="13" y="4"/>
                      </a:lnTo>
                      <a:lnTo>
                        <a:pt x="25" y="0"/>
                      </a:lnTo>
                      <a:lnTo>
                        <a:pt x="113" y="0"/>
                      </a:lnTo>
                      <a:close/>
                    </a:path>
                  </a:pathLst>
                </a:custGeom>
                <a:solidFill>
                  <a:schemeClr val="tx1">
                    <a:lumMod val="75000"/>
                    <a:lumOff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35" name="Freeform 181"/>
                <p:cNvSpPr>
                  <a:spLocks/>
                </p:cNvSpPr>
                <p:nvPr/>
              </p:nvSpPr>
              <p:spPr bwMode="auto">
                <a:xfrm>
                  <a:off x="6683376" y="4337051"/>
                  <a:ext cx="219075" cy="222250"/>
                </a:xfrm>
                <a:custGeom>
                  <a:avLst/>
                  <a:gdLst>
                    <a:gd name="T0" fmla="*/ 113 w 138"/>
                    <a:gd name="T1" fmla="*/ 0 h 140"/>
                    <a:gd name="T2" fmla="*/ 125 w 138"/>
                    <a:gd name="T3" fmla="*/ 4 h 140"/>
                    <a:gd name="T4" fmla="*/ 134 w 138"/>
                    <a:gd name="T5" fmla="*/ 13 h 140"/>
                    <a:gd name="T6" fmla="*/ 138 w 138"/>
                    <a:gd name="T7" fmla="*/ 26 h 140"/>
                    <a:gd name="T8" fmla="*/ 136 w 138"/>
                    <a:gd name="T9" fmla="*/ 115 h 140"/>
                    <a:gd name="T10" fmla="*/ 134 w 138"/>
                    <a:gd name="T11" fmla="*/ 128 h 140"/>
                    <a:gd name="T12" fmla="*/ 125 w 138"/>
                    <a:gd name="T13" fmla="*/ 137 h 140"/>
                    <a:gd name="T14" fmla="*/ 112 w 138"/>
                    <a:gd name="T15" fmla="*/ 140 h 140"/>
                    <a:gd name="T16" fmla="*/ 24 w 138"/>
                    <a:gd name="T17" fmla="*/ 140 h 140"/>
                    <a:gd name="T18" fmla="*/ 12 w 138"/>
                    <a:gd name="T19" fmla="*/ 137 h 140"/>
                    <a:gd name="T20" fmla="*/ 3 w 138"/>
                    <a:gd name="T21" fmla="*/ 128 h 140"/>
                    <a:gd name="T22" fmla="*/ 0 w 138"/>
                    <a:gd name="T23" fmla="*/ 116 h 140"/>
                    <a:gd name="T24" fmla="*/ 0 w 138"/>
                    <a:gd name="T25" fmla="*/ 26 h 140"/>
                    <a:gd name="T26" fmla="*/ 4 w 138"/>
                    <a:gd name="T27" fmla="*/ 13 h 140"/>
                    <a:gd name="T28" fmla="*/ 13 w 138"/>
                    <a:gd name="T29" fmla="*/ 4 h 140"/>
                    <a:gd name="T30" fmla="*/ 26 w 138"/>
                    <a:gd name="T31" fmla="*/ 2 h 140"/>
                    <a:gd name="T32" fmla="*/ 113 w 138"/>
                    <a:gd name="T33"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8" h="140">
                      <a:moveTo>
                        <a:pt x="113" y="0"/>
                      </a:moveTo>
                      <a:lnTo>
                        <a:pt x="125" y="4"/>
                      </a:lnTo>
                      <a:lnTo>
                        <a:pt x="134" y="13"/>
                      </a:lnTo>
                      <a:lnTo>
                        <a:pt x="138" y="26"/>
                      </a:lnTo>
                      <a:lnTo>
                        <a:pt x="136" y="115"/>
                      </a:lnTo>
                      <a:lnTo>
                        <a:pt x="134" y="128"/>
                      </a:lnTo>
                      <a:lnTo>
                        <a:pt x="125" y="137"/>
                      </a:lnTo>
                      <a:lnTo>
                        <a:pt x="112" y="140"/>
                      </a:lnTo>
                      <a:lnTo>
                        <a:pt x="24" y="140"/>
                      </a:lnTo>
                      <a:lnTo>
                        <a:pt x="12" y="137"/>
                      </a:lnTo>
                      <a:lnTo>
                        <a:pt x="3" y="128"/>
                      </a:lnTo>
                      <a:lnTo>
                        <a:pt x="0" y="116"/>
                      </a:lnTo>
                      <a:lnTo>
                        <a:pt x="0" y="26"/>
                      </a:lnTo>
                      <a:lnTo>
                        <a:pt x="4" y="13"/>
                      </a:lnTo>
                      <a:lnTo>
                        <a:pt x="13" y="4"/>
                      </a:lnTo>
                      <a:lnTo>
                        <a:pt x="26" y="2"/>
                      </a:lnTo>
                      <a:lnTo>
                        <a:pt x="113" y="0"/>
                      </a:lnTo>
                      <a:close/>
                    </a:path>
                  </a:pathLst>
                </a:custGeom>
                <a:solidFill>
                  <a:schemeClr val="tx1">
                    <a:lumMod val="75000"/>
                    <a:lumOff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36" name="Freeform 182"/>
                <p:cNvSpPr>
                  <a:spLocks/>
                </p:cNvSpPr>
                <p:nvPr/>
              </p:nvSpPr>
              <p:spPr bwMode="auto">
                <a:xfrm>
                  <a:off x="6951663" y="4337051"/>
                  <a:ext cx="331788" cy="220663"/>
                </a:xfrm>
                <a:custGeom>
                  <a:avLst/>
                  <a:gdLst>
                    <a:gd name="T0" fmla="*/ 185 w 209"/>
                    <a:gd name="T1" fmla="*/ 0 h 139"/>
                    <a:gd name="T2" fmla="*/ 196 w 209"/>
                    <a:gd name="T3" fmla="*/ 4 h 139"/>
                    <a:gd name="T4" fmla="*/ 205 w 209"/>
                    <a:gd name="T5" fmla="*/ 13 h 139"/>
                    <a:gd name="T6" fmla="*/ 209 w 209"/>
                    <a:gd name="T7" fmla="*/ 26 h 139"/>
                    <a:gd name="T8" fmla="*/ 209 w 209"/>
                    <a:gd name="T9" fmla="*/ 115 h 139"/>
                    <a:gd name="T10" fmla="*/ 205 w 209"/>
                    <a:gd name="T11" fmla="*/ 126 h 139"/>
                    <a:gd name="T12" fmla="*/ 196 w 209"/>
                    <a:gd name="T13" fmla="*/ 137 h 139"/>
                    <a:gd name="T14" fmla="*/ 184 w 209"/>
                    <a:gd name="T15" fmla="*/ 139 h 139"/>
                    <a:gd name="T16" fmla="*/ 25 w 209"/>
                    <a:gd name="T17" fmla="*/ 139 h 139"/>
                    <a:gd name="T18" fmla="*/ 12 w 209"/>
                    <a:gd name="T19" fmla="*/ 137 h 139"/>
                    <a:gd name="T20" fmla="*/ 3 w 209"/>
                    <a:gd name="T21" fmla="*/ 128 h 139"/>
                    <a:gd name="T22" fmla="*/ 0 w 209"/>
                    <a:gd name="T23" fmla="*/ 115 h 139"/>
                    <a:gd name="T24" fmla="*/ 0 w 209"/>
                    <a:gd name="T25" fmla="*/ 26 h 139"/>
                    <a:gd name="T26" fmla="*/ 4 w 209"/>
                    <a:gd name="T27" fmla="*/ 13 h 139"/>
                    <a:gd name="T28" fmla="*/ 13 w 209"/>
                    <a:gd name="T29" fmla="*/ 4 h 139"/>
                    <a:gd name="T30" fmla="*/ 26 w 209"/>
                    <a:gd name="T31" fmla="*/ 0 h 139"/>
                    <a:gd name="T32" fmla="*/ 185 w 209"/>
                    <a:gd name="T3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9" h="139">
                      <a:moveTo>
                        <a:pt x="185" y="0"/>
                      </a:moveTo>
                      <a:lnTo>
                        <a:pt x="196" y="4"/>
                      </a:lnTo>
                      <a:lnTo>
                        <a:pt x="205" y="13"/>
                      </a:lnTo>
                      <a:lnTo>
                        <a:pt x="209" y="26"/>
                      </a:lnTo>
                      <a:lnTo>
                        <a:pt x="209" y="115"/>
                      </a:lnTo>
                      <a:lnTo>
                        <a:pt x="205" y="126"/>
                      </a:lnTo>
                      <a:lnTo>
                        <a:pt x="196" y="137"/>
                      </a:lnTo>
                      <a:lnTo>
                        <a:pt x="184" y="139"/>
                      </a:lnTo>
                      <a:lnTo>
                        <a:pt x="25" y="139"/>
                      </a:lnTo>
                      <a:lnTo>
                        <a:pt x="12" y="137"/>
                      </a:lnTo>
                      <a:lnTo>
                        <a:pt x="3" y="128"/>
                      </a:lnTo>
                      <a:lnTo>
                        <a:pt x="0" y="115"/>
                      </a:lnTo>
                      <a:lnTo>
                        <a:pt x="0" y="26"/>
                      </a:lnTo>
                      <a:lnTo>
                        <a:pt x="4" y="13"/>
                      </a:lnTo>
                      <a:lnTo>
                        <a:pt x="13" y="4"/>
                      </a:lnTo>
                      <a:lnTo>
                        <a:pt x="26" y="0"/>
                      </a:lnTo>
                      <a:lnTo>
                        <a:pt x="185" y="0"/>
                      </a:lnTo>
                      <a:close/>
                    </a:path>
                  </a:pathLst>
                </a:custGeom>
                <a:solidFill>
                  <a:schemeClr val="tx1">
                    <a:lumMod val="75000"/>
                    <a:lumOff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37" name="Freeform 183"/>
                <p:cNvSpPr>
                  <a:spLocks/>
                </p:cNvSpPr>
                <p:nvPr/>
              </p:nvSpPr>
              <p:spPr bwMode="auto">
                <a:xfrm>
                  <a:off x="7348538" y="4337051"/>
                  <a:ext cx="207963" cy="220663"/>
                </a:xfrm>
                <a:custGeom>
                  <a:avLst/>
                  <a:gdLst>
                    <a:gd name="T0" fmla="*/ 108 w 131"/>
                    <a:gd name="T1" fmla="*/ 0 h 139"/>
                    <a:gd name="T2" fmla="*/ 120 w 131"/>
                    <a:gd name="T3" fmla="*/ 3 h 139"/>
                    <a:gd name="T4" fmla="*/ 127 w 131"/>
                    <a:gd name="T5" fmla="*/ 12 h 139"/>
                    <a:gd name="T6" fmla="*/ 131 w 131"/>
                    <a:gd name="T7" fmla="*/ 23 h 139"/>
                    <a:gd name="T8" fmla="*/ 130 w 131"/>
                    <a:gd name="T9" fmla="*/ 116 h 139"/>
                    <a:gd name="T10" fmla="*/ 127 w 131"/>
                    <a:gd name="T11" fmla="*/ 128 h 139"/>
                    <a:gd name="T12" fmla="*/ 118 w 131"/>
                    <a:gd name="T13" fmla="*/ 135 h 139"/>
                    <a:gd name="T14" fmla="*/ 107 w 131"/>
                    <a:gd name="T15" fmla="*/ 139 h 139"/>
                    <a:gd name="T16" fmla="*/ 23 w 131"/>
                    <a:gd name="T17" fmla="*/ 139 h 139"/>
                    <a:gd name="T18" fmla="*/ 11 w 131"/>
                    <a:gd name="T19" fmla="*/ 137 h 139"/>
                    <a:gd name="T20" fmla="*/ 4 w 131"/>
                    <a:gd name="T21" fmla="*/ 128 h 139"/>
                    <a:gd name="T22" fmla="*/ 0 w 131"/>
                    <a:gd name="T23" fmla="*/ 116 h 139"/>
                    <a:gd name="T24" fmla="*/ 1 w 131"/>
                    <a:gd name="T25" fmla="*/ 23 h 139"/>
                    <a:gd name="T26" fmla="*/ 4 w 131"/>
                    <a:gd name="T27" fmla="*/ 12 h 139"/>
                    <a:gd name="T28" fmla="*/ 13 w 131"/>
                    <a:gd name="T29" fmla="*/ 3 h 139"/>
                    <a:gd name="T30" fmla="*/ 24 w 131"/>
                    <a:gd name="T31" fmla="*/ 0 h 139"/>
                    <a:gd name="T32" fmla="*/ 108 w 131"/>
                    <a:gd name="T3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1" h="139">
                      <a:moveTo>
                        <a:pt x="108" y="0"/>
                      </a:moveTo>
                      <a:lnTo>
                        <a:pt x="120" y="3"/>
                      </a:lnTo>
                      <a:lnTo>
                        <a:pt x="127" y="12"/>
                      </a:lnTo>
                      <a:lnTo>
                        <a:pt x="131" y="23"/>
                      </a:lnTo>
                      <a:lnTo>
                        <a:pt x="130" y="116"/>
                      </a:lnTo>
                      <a:lnTo>
                        <a:pt x="127" y="128"/>
                      </a:lnTo>
                      <a:lnTo>
                        <a:pt x="118" y="135"/>
                      </a:lnTo>
                      <a:lnTo>
                        <a:pt x="107" y="139"/>
                      </a:lnTo>
                      <a:lnTo>
                        <a:pt x="23" y="139"/>
                      </a:lnTo>
                      <a:lnTo>
                        <a:pt x="11" y="137"/>
                      </a:lnTo>
                      <a:lnTo>
                        <a:pt x="4" y="128"/>
                      </a:lnTo>
                      <a:lnTo>
                        <a:pt x="0" y="116"/>
                      </a:lnTo>
                      <a:lnTo>
                        <a:pt x="1" y="23"/>
                      </a:lnTo>
                      <a:lnTo>
                        <a:pt x="4" y="12"/>
                      </a:lnTo>
                      <a:lnTo>
                        <a:pt x="13" y="3"/>
                      </a:lnTo>
                      <a:lnTo>
                        <a:pt x="24" y="0"/>
                      </a:lnTo>
                      <a:lnTo>
                        <a:pt x="108" y="0"/>
                      </a:lnTo>
                      <a:close/>
                    </a:path>
                  </a:pathLst>
                </a:custGeom>
                <a:solidFill>
                  <a:schemeClr val="tx1">
                    <a:lumMod val="75000"/>
                    <a:lumOff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38" name="Freeform 184"/>
                <p:cNvSpPr>
                  <a:spLocks/>
                </p:cNvSpPr>
                <p:nvPr/>
              </p:nvSpPr>
              <p:spPr bwMode="auto">
                <a:xfrm>
                  <a:off x="5214938" y="4683126"/>
                  <a:ext cx="1577975" cy="809625"/>
                </a:xfrm>
                <a:custGeom>
                  <a:avLst/>
                  <a:gdLst>
                    <a:gd name="T0" fmla="*/ 994 w 994"/>
                    <a:gd name="T1" fmla="*/ 0 h 510"/>
                    <a:gd name="T2" fmla="*/ 991 w 994"/>
                    <a:gd name="T3" fmla="*/ 509 h 510"/>
                    <a:gd name="T4" fmla="*/ 0 w 994"/>
                    <a:gd name="T5" fmla="*/ 510 h 510"/>
                    <a:gd name="T6" fmla="*/ 3 w 994"/>
                    <a:gd name="T7" fmla="*/ 3 h 510"/>
                    <a:gd name="T8" fmla="*/ 994 w 994"/>
                    <a:gd name="T9" fmla="*/ 0 h 510"/>
                  </a:gdLst>
                  <a:ahLst/>
                  <a:cxnLst>
                    <a:cxn ang="0">
                      <a:pos x="T0" y="T1"/>
                    </a:cxn>
                    <a:cxn ang="0">
                      <a:pos x="T2" y="T3"/>
                    </a:cxn>
                    <a:cxn ang="0">
                      <a:pos x="T4" y="T5"/>
                    </a:cxn>
                    <a:cxn ang="0">
                      <a:pos x="T6" y="T7"/>
                    </a:cxn>
                    <a:cxn ang="0">
                      <a:pos x="T8" y="T9"/>
                    </a:cxn>
                  </a:cxnLst>
                  <a:rect l="0" t="0" r="r" b="b"/>
                  <a:pathLst>
                    <a:path w="994" h="510">
                      <a:moveTo>
                        <a:pt x="994" y="0"/>
                      </a:moveTo>
                      <a:lnTo>
                        <a:pt x="991" y="509"/>
                      </a:lnTo>
                      <a:lnTo>
                        <a:pt x="0" y="510"/>
                      </a:lnTo>
                      <a:lnTo>
                        <a:pt x="3" y="3"/>
                      </a:lnTo>
                      <a:lnTo>
                        <a:pt x="994" y="0"/>
                      </a:lnTo>
                      <a:close/>
                    </a:path>
                  </a:pathLst>
                </a:custGeom>
                <a:solidFill>
                  <a:schemeClr val="tx1">
                    <a:lumMod val="85000"/>
                    <a:lumOff val="1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39" name="Freeform 185"/>
                <p:cNvSpPr>
                  <a:spLocks/>
                </p:cNvSpPr>
                <p:nvPr/>
              </p:nvSpPr>
              <p:spPr bwMode="auto">
                <a:xfrm>
                  <a:off x="3132138" y="1520826"/>
                  <a:ext cx="5645150" cy="11113"/>
                </a:xfrm>
                <a:custGeom>
                  <a:avLst/>
                  <a:gdLst>
                    <a:gd name="T0" fmla="*/ 3556 w 3556"/>
                    <a:gd name="T1" fmla="*/ 0 h 7"/>
                    <a:gd name="T2" fmla="*/ 1654 w 3556"/>
                    <a:gd name="T3" fmla="*/ 4 h 7"/>
                    <a:gd name="T4" fmla="*/ 0 w 3556"/>
                    <a:gd name="T5" fmla="*/ 7 h 7"/>
                    <a:gd name="T6" fmla="*/ 3556 w 3556"/>
                    <a:gd name="T7" fmla="*/ 0 h 7"/>
                  </a:gdLst>
                  <a:ahLst/>
                  <a:cxnLst>
                    <a:cxn ang="0">
                      <a:pos x="T0" y="T1"/>
                    </a:cxn>
                    <a:cxn ang="0">
                      <a:pos x="T2" y="T3"/>
                    </a:cxn>
                    <a:cxn ang="0">
                      <a:pos x="T4" y="T5"/>
                    </a:cxn>
                    <a:cxn ang="0">
                      <a:pos x="T6" y="T7"/>
                    </a:cxn>
                  </a:cxnLst>
                  <a:rect l="0" t="0" r="r" b="b"/>
                  <a:pathLst>
                    <a:path w="3556" h="7">
                      <a:moveTo>
                        <a:pt x="3556" y="0"/>
                      </a:moveTo>
                      <a:lnTo>
                        <a:pt x="1654" y="4"/>
                      </a:lnTo>
                      <a:lnTo>
                        <a:pt x="0" y="7"/>
                      </a:lnTo>
                      <a:lnTo>
                        <a:pt x="3556" y="0"/>
                      </a:lnTo>
                      <a:close/>
                    </a:path>
                  </a:pathLst>
                </a:custGeom>
                <a:solidFill>
                  <a:srgbClr val="374E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40" name="Freeform 186"/>
                <p:cNvSpPr>
                  <a:spLocks/>
                </p:cNvSpPr>
                <p:nvPr/>
              </p:nvSpPr>
              <p:spPr bwMode="auto">
                <a:xfrm>
                  <a:off x="5757863" y="1520826"/>
                  <a:ext cx="3019425" cy="6350"/>
                </a:xfrm>
                <a:custGeom>
                  <a:avLst/>
                  <a:gdLst>
                    <a:gd name="T0" fmla="*/ 1902 w 1902"/>
                    <a:gd name="T1" fmla="*/ 0 h 4"/>
                    <a:gd name="T2" fmla="*/ 1902 w 1902"/>
                    <a:gd name="T3" fmla="*/ 0 h 4"/>
                    <a:gd name="T4" fmla="*/ 0 w 1902"/>
                    <a:gd name="T5" fmla="*/ 4 h 4"/>
                    <a:gd name="T6" fmla="*/ 1902 w 1902"/>
                    <a:gd name="T7" fmla="*/ 0 h 4"/>
                  </a:gdLst>
                  <a:ahLst/>
                  <a:cxnLst>
                    <a:cxn ang="0">
                      <a:pos x="T0" y="T1"/>
                    </a:cxn>
                    <a:cxn ang="0">
                      <a:pos x="T2" y="T3"/>
                    </a:cxn>
                    <a:cxn ang="0">
                      <a:pos x="T4" y="T5"/>
                    </a:cxn>
                    <a:cxn ang="0">
                      <a:pos x="T6" y="T7"/>
                    </a:cxn>
                  </a:cxnLst>
                  <a:rect l="0" t="0" r="r" b="b"/>
                  <a:pathLst>
                    <a:path w="1902" h="4">
                      <a:moveTo>
                        <a:pt x="1902" y="0"/>
                      </a:moveTo>
                      <a:lnTo>
                        <a:pt x="1902" y="0"/>
                      </a:lnTo>
                      <a:lnTo>
                        <a:pt x="0" y="4"/>
                      </a:lnTo>
                      <a:lnTo>
                        <a:pt x="1902"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41" name="Freeform 187"/>
                <p:cNvSpPr>
                  <a:spLocks/>
                </p:cNvSpPr>
                <p:nvPr/>
              </p:nvSpPr>
              <p:spPr bwMode="auto">
                <a:xfrm>
                  <a:off x="3132138" y="1520826"/>
                  <a:ext cx="5645150" cy="914400"/>
                </a:xfrm>
                <a:custGeom>
                  <a:avLst/>
                  <a:gdLst>
                    <a:gd name="T0" fmla="*/ 3556 w 3556"/>
                    <a:gd name="T1" fmla="*/ 0 h 576"/>
                    <a:gd name="T2" fmla="*/ 466 w 3556"/>
                    <a:gd name="T3" fmla="*/ 576 h 576"/>
                    <a:gd name="T4" fmla="*/ 324 w 3556"/>
                    <a:gd name="T5" fmla="*/ 576 h 576"/>
                    <a:gd name="T6" fmla="*/ 0 w 3556"/>
                    <a:gd name="T7" fmla="*/ 7 h 576"/>
                    <a:gd name="T8" fmla="*/ 1654 w 3556"/>
                    <a:gd name="T9" fmla="*/ 4 h 576"/>
                    <a:gd name="T10" fmla="*/ 3556 w 3556"/>
                    <a:gd name="T11" fmla="*/ 0 h 576"/>
                  </a:gdLst>
                  <a:ahLst/>
                  <a:cxnLst>
                    <a:cxn ang="0">
                      <a:pos x="T0" y="T1"/>
                    </a:cxn>
                    <a:cxn ang="0">
                      <a:pos x="T2" y="T3"/>
                    </a:cxn>
                    <a:cxn ang="0">
                      <a:pos x="T4" y="T5"/>
                    </a:cxn>
                    <a:cxn ang="0">
                      <a:pos x="T6" y="T7"/>
                    </a:cxn>
                    <a:cxn ang="0">
                      <a:pos x="T8" y="T9"/>
                    </a:cxn>
                    <a:cxn ang="0">
                      <a:pos x="T10" y="T11"/>
                    </a:cxn>
                  </a:cxnLst>
                  <a:rect l="0" t="0" r="r" b="b"/>
                  <a:pathLst>
                    <a:path w="3556" h="576">
                      <a:moveTo>
                        <a:pt x="3556" y="0"/>
                      </a:moveTo>
                      <a:lnTo>
                        <a:pt x="466" y="576"/>
                      </a:lnTo>
                      <a:lnTo>
                        <a:pt x="324" y="576"/>
                      </a:lnTo>
                      <a:lnTo>
                        <a:pt x="0" y="7"/>
                      </a:lnTo>
                      <a:lnTo>
                        <a:pt x="1654" y="4"/>
                      </a:lnTo>
                      <a:lnTo>
                        <a:pt x="3556" y="0"/>
                      </a:lnTo>
                      <a:close/>
                    </a:path>
                  </a:pathLst>
                </a:custGeom>
                <a:solidFill>
                  <a:schemeClr val="tx1">
                    <a:lumMod val="85000"/>
                    <a:lumOff val="1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42" name="Freeform 190"/>
                <p:cNvSpPr>
                  <a:spLocks/>
                </p:cNvSpPr>
                <p:nvPr/>
              </p:nvSpPr>
              <p:spPr bwMode="auto">
                <a:xfrm>
                  <a:off x="3798888" y="2547938"/>
                  <a:ext cx="4467225" cy="174625"/>
                </a:xfrm>
                <a:custGeom>
                  <a:avLst/>
                  <a:gdLst>
                    <a:gd name="T0" fmla="*/ 2814 w 2814"/>
                    <a:gd name="T1" fmla="*/ 0 h 110"/>
                    <a:gd name="T2" fmla="*/ 2814 w 2814"/>
                    <a:gd name="T3" fmla="*/ 82 h 110"/>
                    <a:gd name="T4" fmla="*/ 0 w 2814"/>
                    <a:gd name="T5" fmla="*/ 110 h 110"/>
                    <a:gd name="T6" fmla="*/ 0 w 2814"/>
                    <a:gd name="T7" fmla="*/ 30 h 110"/>
                    <a:gd name="T8" fmla="*/ 2814 w 2814"/>
                    <a:gd name="T9" fmla="*/ 0 h 110"/>
                  </a:gdLst>
                  <a:ahLst/>
                  <a:cxnLst>
                    <a:cxn ang="0">
                      <a:pos x="T0" y="T1"/>
                    </a:cxn>
                    <a:cxn ang="0">
                      <a:pos x="T2" y="T3"/>
                    </a:cxn>
                    <a:cxn ang="0">
                      <a:pos x="T4" y="T5"/>
                    </a:cxn>
                    <a:cxn ang="0">
                      <a:pos x="T6" y="T7"/>
                    </a:cxn>
                    <a:cxn ang="0">
                      <a:pos x="T8" y="T9"/>
                    </a:cxn>
                  </a:cxnLst>
                  <a:rect l="0" t="0" r="r" b="b"/>
                  <a:pathLst>
                    <a:path w="2814" h="110">
                      <a:moveTo>
                        <a:pt x="2814" y="0"/>
                      </a:moveTo>
                      <a:lnTo>
                        <a:pt x="2814" y="82"/>
                      </a:lnTo>
                      <a:lnTo>
                        <a:pt x="0" y="110"/>
                      </a:lnTo>
                      <a:lnTo>
                        <a:pt x="0" y="30"/>
                      </a:lnTo>
                      <a:lnTo>
                        <a:pt x="2814" y="0"/>
                      </a:lnTo>
                      <a:close/>
                    </a:path>
                  </a:pathLst>
                </a:custGeom>
                <a:solidFill>
                  <a:schemeClr val="bg1">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grpSp>
            <p:nvGrpSpPr>
              <p:cNvPr id="41" name="Group 40"/>
              <p:cNvGrpSpPr/>
              <p:nvPr/>
            </p:nvGrpSpPr>
            <p:grpSpPr>
              <a:xfrm rot="5589648">
                <a:off x="2716682" y="1057521"/>
                <a:ext cx="2556324" cy="2622013"/>
                <a:chOff x="3154363" y="419100"/>
                <a:chExt cx="5868987" cy="6019800"/>
              </a:xfrm>
              <a:effectLst>
                <a:outerShdw dist="139700" dir="7320000" algn="t" rotWithShape="0">
                  <a:prstClr val="black">
                    <a:alpha val="15000"/>
                  </a:prstClr>
                </a:outerShdw>
              </a:effectLst>
            </p:grpSpPr>
            <p:sp>
              <p:nvSpPr>
                <p:cNvPr id="125" name="Freeform 124"/>
                <p:cNvSpPr>
                  <a:spLocks/>
                </p:cNvSpPr>
                <p:nvPr/>
              </p:nvSpPr>
              <p:spPr bwMode="auto">
                <a:xfrm>
                  <a:off x="4552950" y="2449513"/>
                  <a:ext cx="2727325" cy="2503488"/>
                </a:xfrm>
                <a:custGeom>
                  <a:avLst/>
                  <a:gdLst>
                    <a:gd name="T0" fmla="*/ 563 w 1718"/>
                    <a:gd name="T1" fmla="*/ 1 h 1577"/>
                    <a:gd name="T2" fmla="*/ 675 w 1718"/>
                    <a:gd name="T3" fmla="*/ 19 h 1577"/>
                    <a:gd name="T4" fmla="*/ 796 w 1718"/>
                    <a:gd name="T5" fmla="*/ 55 h 1577"/>
                    <a:gd name="T6" fmla="*/ 919 w 1718"/>
                    <a:gd name="T7" fmla="*/ 110 h 1577"/>
                    <a:gd name="T8" fmla="*/ 1043 w 1718"/>
                    <a:gd name="T9" fmla="*/ 177 h 1577"/>
                    <a:gd name="T10" fmla="*/ 1165 w 1718"/>
                    <a:gd name="T11" fmla="*/ 259 h 1577"/>
                    <a:gd name="T12" fmla="*/ 1281 w 1718"/>
                    <a:gd name="T13" fmla="*/ 350 h 1577"/>
                    <a:gd name="T14" fmla="*/ 1390 w 1718"/>
                    <a:gd name="T15" fmla="*/ 449 h 1577"/>
                    <a:gd name="T16" fmla="*/ 1487 w 1718"/>
                    <a:gd name="T17" fmla="*/ 552 h 1577"/>
                    <a:gd name="T18" fmla="*/ 1572 w 1718"/>
                    <a:gd name="T19" fmla="*/ 659 h 1577"/>
                    <a:gd name="T20" fmla="*/ 1640 w 1718"/>
                    <a:gd name="T21" fmla="*/ 767 h 1577"/>
                    <a:gd name="T22" fmla="*/ 1688 w 1718"/>
                    <a:gd name="T23" fmla="*/ 873 h 1577"/>
                    <a:gd name="T24" fmla="*/ 1715 w 1718"/>
                    <a:gd name="T25" fmla="*/ 975 h 1577"/>
                    <a:gd name="T26" fmla="*/ 1714 w 1718"/>
                    <a:gd name="T27" fmla="*/ 1051 h 1577"/>
                    <a:gd name="T28" fmla="*/ 1695 w 1718"/>
                    <a:gd name="T29" fmla="*/ 1111 h 1577"/>
                    <a:gd name="T30" fmla="*/ 1669 w 1718"/>
                    <a:gd name="T31" fmla="*/ 1177 h 1577"/>
                    <a:gd name="T32" fmla="*/ 1635 w 1718"/>
                    <a:gd name="T33" fmla="*/ 1247 h 1577"/>
                    <a:gd name="T34" fmla="*/ 1598 w 1718"/>
                    <a:gd name="T35" fmla="*/ 1316 h 1577"/>
                    <a:gd name="T36" fmla="*/ 1559 w 1718"/>
                    <a:gd name="T37" fmla="*/ 1384 h 1577"/>
                    <a:gd name="T38" fmla="*/ 1522 w 1718"/>
                    <a:gd name="T39" fmla="*/ 1445 h 1577"/>
                    <a:gd name="T40" fmla="*/ 1487 w 1718"/>
                    <a:gd name="T41" fmla="*/ 1499 h 1577"/>
                    <a:gd name="T42" fmla="*/ 1461 w 1718"/>
                    <a:gd name="T43" fmla="*/ 1541 h 1577"/>
                    <a:gd name="T44" fmla="*/ 1443 w 1718"/>
                    <a:gd name="T45" fmla="*/ 1567 h 1577"/>
                    <a:gd name="T46" fmla="*/ 1436 w 1718"/>
                    <a:gd name="T47" fmla="*/ 1577 h 1577"/>
                    <a:gd name="T48" fmla="*/ 2 w 1718"/>
                    <a:gd name="T49" fmla="*/ 443 h 1577"/>
                    <a:gd name="T50" fmla="*/ 16 w 1718"/>
                    <a:gd name="T51" fmla="*/ 424 h 1577"/>
                    <a:gd name="T52" fmla="*/ 41 w 1718"/>
                    <a:gd name="T53" fmla="*/ 391 h 1577"/>
                    <a:gd name="T54" fmla="*/ 78 w 1718"/>
                    <a:gd name="T55" fmla="*/ 346 h 1577"/>
                    <a:gd name="T56" fmla="*/ 122 w 1718"/>
                    <a:gd name="T57" fmla="*/ 292 h 1577"/>
                    <a:gd name="T58" fmla="*/ 173 w 1718"/>
                    <a:gd name="T59" fmla="*/ 235 h 1577"/>
                    <a:gd name="T60" fmla="*/ 228 w 1718"/>
                    <a:gd name="T61" fmla="*/ 177 h 1577"/>
                    <a:gd name="T62" fmla="*/ 287 w 1718"/>
                    <a:gd name="T63" fmla="*/ 121 h 1577"/>
                    <a:gd name="T64" fmla="*/ 346 w 1718"/>
                    <a:gd name="T65" fmla="*/ 72 h 1577"/>
                    <a:gd name="T66" fmla="*/ 403 w 1718"/>
                    <a:gd name="T67" fmla="*/ 33 h 1577"/>
                    <a:gd name="T68" fmla="*/ 458 w 1718"/>
                    <a:gd name="T69" fmla="*/ 6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18" h="1577">
                      <a:moveTo>
                        <a:pt x="509" y="0"/>
                      </a:moveTo>
                      <a:lnTo>
                        <a:pt x="563" y="1"/>
                      </a:lnTo>
                      <a:lnTo>
                        <a:pt x="618" y="7"/>
                      </a:lnTo>
                      <a:lnTo>
                        <a:pt x="675" y="19"/>
                      </a:lnTo>
                      <a:lnTo>
                        <a:pt x="735" y="35"/>
                      </a:lnTo>
                      <a:lnTo>
                        <a:pt x="796" y="55"/>
                      </a:lnTo>
                      <a:lnTo>
                        <a:pt x="857" y="81"/>
                      </a:lnTo>
                      <a:lnTo>
                        <a:pt x="919" y="110"/>
                      </a:lnTo>
                      <a:lnTo>
                        <a:pt x="981" y="142"/>
                      </a:lnTo>
                      <a:lnTo>
                        <a:pt x="1043" y="177"/>
                      </a:lnTo>
                      <a:lnTo>
                        <a:pt x="1104" y="216"/>
                      </a:lnTo>
                      <a:lnTo>
                        <a:pt x="1165" y="259"/>
                      </a:lnTo>
                      <a:lnTo>
                        <a:pt x="1223" y="303"/>
                      </a:lnTo>
                      <a:lnTo>
                        <a:pt x="1281" y="350"/>
                      </a:lnTo>
                      <a:lnTo>
                        <a:pt x="1337" y="398"/>
                      </a:lnTo>
                      <a:lnTo>
                        <a:pt x="1390" y="449"/>
                      </a:lnTo>
                      <a:lnTo>
                        <a:pt x="1440" y="499"/>
                      </a:lnTo>
                      <a:lnTo>
                        <a:pt x="1487" y="552"/>
                      </a:lnTo>
                      <a:lnTo>
                        <a:pt x="1532" y="605"/>
                      </a:lnTo>
                      <a:lnTo>
                        <a:pt x="1572" y="659"/>
                      </a:lnTo>
                      <a:lnTo>
                        <a:pt x="1608" y="713"/>
                      </a:lnTo>
                      <a:lnTo>
                        <a:pt x="1640" y="767"/>
                      </a:lnTo>
                      <a:lnTo>
                        <a:pt x="1666" y="820"/>
                      </a:lnTo>
                      <a:lnTo>
                        <a:pt x="1688" y="873"/>
                      </a:lnTo>
                      <a:lnTo>
                        <a:pt x="1704" y="924"/>
                      </a:lnTo>
                      <a:lnTo>
                        <a:pt x="1715" y="975"/>
                      </a:lnTo>
                      <a:lnTo>
                        <a:pt x="1718" y="1023"/>
                      </a:lnTo>
                      <a:lnTo>
                        <a:pt x="1714" y="1051"/>
                      </a:lnTo>
                      <a:lnTo>
                        <a:pt x="1706" y="1080"/>
                      </a:lnTo>
                      <a:lnTo>
                        <a:pt x="1695" y="1111"/>
                      </a:lnTo>
                      <a:lnTo>
                        <a:pt x="1683" y="1144"/>
                      </a:lnTo>
                      <a:lnTo>
                        <a:pt x="1669" y="1177"/>
                      </a:lnTo>
                      <a:lnTo>
                        <a:pt x="1653" y="1212"/>
                      </a:lnTo>
                      <a:lnTo>
                        <a:pt x="1635" y="1247"/>
                      </a:lnTo>
                      <a:lnTo>
                        <a:pt x="1616" y="1282"/>
                      </a:lnTo>
                      <a:lnTo>
                        <a:pt x="1598" y="1316"/>
                      </a:lnTo>
                      <a:lnTo>
                        <a:pt x="1578" y="1351"/>
                      </a:lnTo>
                      <a:lnTo>
                        <a:pt x="1559" y="1384"/>
                      </a:lnTo>
                      <a:lnTo>
                        <a:pt x="1540" y="1415"/>
                      </a:lnTo>
                      <a:lnTo>
                        <a:pt x="1522" y="1445"/>
                      </a:lnTo>
                      <a:lnTo>
                        <a:pt x="1503" y="1474"/>
                      </a:lnTo>
                      <a:lnTo>
                        <a:pt x="1487" y="1499"/>
                      </a:lnTo>
                      <a:lnTo>
                        <a:pt x="1474" y="1521"/>
                      </a:lnTo>
                      <a:lnTo>
                        <a:pt x="1461" y="1541"/>
                      </a:lnTo>
                      <a:lnTo>
                        <a:pt x="1451" y="1556"/>
                      </a:lnTo>
                      <a:lnTo>
                        <a:pt x="1443" y="1567"/>
                      </a:lnTo>
                      <a:lnTo>
                        <a:pt x="1437" y="1574"/>
                      </a:lnTo>
                      <a:lnTo>
                        <a:pt x="1436" y="1577"/>
                      </a:lnTo>
                      <a:lnTo>
                        <a:pt x="0" y="445"/>
                      </a:lnTo>
                      <a:lnTo>
                        <a:pt x="2" y="443"/>
                      </a:lnTo>
                      <a:lnTo>
                        <a:pt x="7" y="436"/>
                      </a:lnTo>
                      <a:lnTo>
                        <a:pt x="16" y="424"/>
                      </a:lnTo>
                      <a:lnTo>
                        <a:pt x="27" y="410"/>
                      </a:lnTo>
                      <a:lnTo>
                        <a:pt x="41" y="391"/>
                      </a:lnTo>
                      <a:lnTo>
                        <a:pt x="58" y="369"/>
                      </a:lnTo>
                      <a:lnTo>
                        <a:pt x="78" y="346"/>
                      </a:lnTo>
                      <a:lnTo>
                        <a:pt x="99" y="320"/>
                      </a:lnTo>
                      <a:lnTo>
                        <a:pt x="122" y="292"/>
                      </a:lnTo>
                      <a:lnTo>
                        <a:pt x="147" y="265"/>
                      </a:lnTo>
                      <a:lnTo>
                        <a:pt x="173" y="235"/>
                      </a:lnTo>
                      <a:lnTo>
                        <a:pt x="200" y="206"/>
                      </a:lnTo>
                      <a:lnTo>
                        <a:pt x="228" y="177"/>
                      </a:lnTo>
                      <a:lnTo>
                        <a:pt x="257" y="149"/>
                      </a:lnTo>
                      <a:lnTo>
                        <a:pt x="287" y="121"/>
                      </a:lnTo>
                      <a:lnTo>
                        <a:pt x="316" y="96"/>
                      </a:lnTo>
                      <a:lnTo>
                        <a:pt x="346" y="72"/>
                      </a:lnTo>
                      <a:lnTo>
                        <a:pt x="374" y="51"/>
                      </a:lnTo>
                      <a:lnTo>
                        <a:pt x="403" y="33"/>
                      </a:lnTo>
                      <a:lnTo>
                        <a:pt x="432" y="16"/>
                      </a:lnTo>
                      <a:lnTo>
                        <a:pt x="458" y="6"/>
                      </a:lnTo>
                      <a:lnTo>
                        <a:pt x="50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26" name="Freeform 125"/>
                <p:cNvSpPr>
                  <a:spLocks/>
                </p:cNvSpPr>
                <p:nvPr/>
              </p:nvSpPr>
              <p:spPr bwMode="auto">
                <a:xfrm>
                  <a:off x="6199188" y="796925"/>
                  <a:ext cx="679450" cy="515938"/>
                </a:xfrm>
                <a:custGeom>
                  <a:avLst/>
                  <a:gdLst>
                    <a:gd name="T0" fmla="*/ 280 w 428"/>
                    <a:gd name="T1" fmla="*/ 0 h 325"/>
                    <a:gd name="T2" fmla="*/ 428 w 428"/>
                    <a:gd name="T3" fmla="*/ 242 h 325"/>
                    <a:gd name="T4" fmla="*/ 196 w 428"/>
                    <a:gd name="T5" fmla="*/ 325 h 325"/>
                    <a:gd name="T6" fmla="*/ 0 w 428"/>
                    <a:gd name="T7" fmla="*/ 103 h 325"/>
                    <a:gd name="T8" fmla="*/ 280 w 428"/>
                    <a:gd name="T9" fmla="*/ 0 h 325"/>
                  </a:gdLst>
                  <a:ahLst/>
                  <a:cxnLst>
                    <a:cxn ang="0">
                      <a:pos x="T0" y="T1"/>
                    </a:cxn>
                    <a:cxn ang="0">
                      <a:pos x="T2" y="T3"/>
                    </a:cxn>
                    <a:cxn ang="0">
                      <a:pos x="T4" y="T5"/>
                    </a:cxn>
                    <a:cxn ang="0">
                      <a:pos x="T6" y="T7"/>
                    </a:cxn>
                    <a:cxn ang="0">
                      <a:pos x="T8" y="T9"/>
                    </a:cxn>
                  </a:cxnLst>
                  <a:rect l="0" t="0" r="r" b="b"/>
                  <a:pathLst>
                    <a:path w="428" h="325">
                      <a:moveTo>
                        <a:pt x="280" y="0"/>
                      </a:moveTo>
                      <a:lnTo>
                        <a:pt x="428" y="242"/>
                      </a:lnTo>
                      <a:lnTo>
                        <a:pt x="196" y="325"/>
                      </a:lnTo>
                      <a:lnTo>
                        <a:pt x="0" y="103"/>
                      </a:lnTo>
                      <a:lnTo>
                        <a:pt x="280" y="0"/>
                      </a:lnTo>
                      <a:close/>
                    </a:path>
                  </a:pathLst>
                </a:custGeom>
                <a:solidFill>
                  <a:srgbClr val="E1D7A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27" name="Freeform 126"/>
                <p:cNvSpPr>
                  <a:spLocks/>
                </p:cNvSpPr>
                <p:nvPr/>
              </p:nvSpPr>
              <p:spPr bwMode="auto">
                <a:xfrm>
                  <a:off x="6804025" y="1090613"/>
                  <a:ext cx="620713" cy="185738"/>
                </a:xfrm>
                <a:custGeom>
                  <a:avLst/>
                  <a:gdLst>
                    <a:gd name="T0" fmla="*/ 251 w 391"/>
                    <a:gd name="T1" fmla="*/ 0 h 117"/>
                    <a:gd name="T2" fmla="*/ 274 w 391"/>
                    <a:gd name="T3" fmla="*/ 0 h 117"/>
                    <a:gd name="T4" fmla="*/ 297 w 391"/>
                    <a:gd name="T5" fmla="*/ 2 h 117"/>
                    <a:gd name="T6" fmla="*/ 317 w 391"/>
                    <a:gd name="T7" fmla="*/ 6 h 117"/>
                    <a:gd name="T8" fmla="*/ 336 w 391"/>
                    <a:gd name="T9" fmla="*/ 11 h 117"/>
                    <a:gd name="T10" fmla="*/ 353 w 391"/>
                    <a:gd name="T11" fmla="*/ 21 h 117"/>
                    <a:gd name="T12" fmla="*/ 368 w 391"/>
                    <a:gd name="T13" fmla="*/ 32 h 117"/>
                    <a:gd name="T14" fmla="*/ 379 w 391"/>
                    <a:gd name="T15" fmla="*/ 48 h 117"/>
                    <a:gd name="T16" fmla="*/ 387 w 391"/>
                    <a:gd name="T17" fmla="*/ 67 h 117"/>
                    <a:gd name="T18" fmla="*/ 391 w 391"/>
                    <a:gd name="T19" fmla="*/ 91 h 117"/>
                    <a:gd name="T20" fmla="*/ 155 w 391"/>
                    <a:gd name="T21" fmla="*/ 117 h 117"/>
                    <a:gd name="T22" fmla="*/ 144 w 391"/>
                    <a:gd name="T23" fmla="*/ 117 h 117"/>
                    <a:gd name="T24" fmla="*/ 128 w 391"/>
                    <a:gd name="T25" fmla="*/ 116 h 117"/>
                    <a:gd name="T26" fmla="*/ 110 w 391"/>
                    <a:gd name="T27" fmla="*/ 115 h 117"/>
                    <a:gd name="T28" fmla="*/ 89 w 391"/>
                    <a:gd name="T29" fmla="*/ 111 h 117"/>
                    <a:gd name="T30" fmla="*/ 68 w 391"/>
                    <a:gd name="T31" fmla="*/ 107 h 117"/>
                    <a:gd name="T32" fmla="*/ 49 w 391"/>
                    <a:gd name="T33" fmla="*/ 102 h 117"/>
                    <a:gd name="T34" fmla="*/ 30 w 391"/>
                    <a:gd name="T35" fmla="*/ 97 h 117"/>
                    <a:gd name="T36" fmla="*/ 16 w 391"/>
                    <a:gd name="T37" fmla="*/ 90 h 117"/>
                    <a:gd name="T38" fmla="*/ 5 w 391"/>
                    <a:gd name="T39" fmla="*/ 82 h 117"/>
                    <a:gd name="T40" fmla="*/ 0 w 391"/>
                    <a:gd name="T41" fmla="*/ 72 h 117"/>
                    <a:gd name="T42" fmla="*/ 3 w 391"/>
                    <a:gd name="T43" fmla="*/ 62 h 117"/>
                    <a:gd name="T44" fmla="*/ 12 w 391"/>
                    <a:gd name="T45" fmla="*/ 51 h 117"/>
                    <a:gd name="T46" fmla="*/ 26 w 391"/>
                    <a:gd name="T47" fmla="*/ 41 h 117"/>
                    <a:gd name="T48" fmla="*/ 44 w 391"/>
                    <a:gd name="T49" fmla="*/ 32 h 117"/>
                    <a:gd name="T50" fmla="*/ 62 w 391"/>
                    <a:gd name="T51" fmla="*/ 24 h 117"/>
                    <a:gd name="T52" fmla="*/ 82 w 391"/>
                    <a:gd name="T53" fmla="*/ 18 h 117"/>
                    <a:gd name="T54" fmla="*/ 100 w 391"/>
                    <a:gd name="T55" fmla="*/ 14 h 117"/>
                    <a:gd name="T56" fmla="*/ 114 w 391"/>
                    <a:gd name="T57" fmla="*/ 11 h 117"/>
                    <a:gd name="T58" fmla="*/ 134 w 391"/>
                    <a:gd name="T59" fmla="*/ 10 h 117"/>
                    <a:gd name="T60" fmla="*/ 157 w 391"/>
                    <a:gd name="T61" fmla="*/ 8 h 117"/>
                    <a:gd name="T62" fmla="*/ 180 w 391"/>
                    <a:gd name="T63" fmla="*/ 6 h 117"/>
                    <a:gd name="T64" fmla="*/ 203 w 391"/>
                    <a:gd name="T65" fmla="*/ 3 h 117"/>
                    <a:gd name="T66" fmla="*/ 227 w 391"/>
                    <a:gd name="T67" fmla="*/ 1 h 117"/>
                    <a:gd name="T68" fmla="*/ 251 w 391"/>
                    <a:gd name="T6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1" h="117">
                      <a:moveTo>
                        <a:pt x="251" y="0"/>
                      </a:moveTo>
                      <a:lnTo>
                        <a:pt x="274" y="0"/>
                      </a:lnTo>
                      <a:lnTo>
                        <a:pt x="297" y="2"/>
                      </a:lnTo>
                      <a:lnTo>
                        <a:pt x="317" y="6"/>
                      </a:lnTo>
                      <a:lnTo>
                        <a:pt x="336" y="11"/>
                      </a:lnTo>
                      <a:lnTo>
                        <a:pt x="353" y="21"/>
                      </a:lnTo>
                      <a:lnTo>
                        <a:pt x="368" y="32"/>
                      </a:lnTo>
                      <a:lnTo>
                        <a:pt x="379" y="48"/>
                      </a:lnTo>
                      <a:lnTo>
                        <a:pt x="387" y="67"/>
                      </a:lnTo>
                      <a:lnTo>
                        <a:pt x="391" y="91"/>
                      </a:lnTo>
                      <a:lnTo>
                        <a:pt x="155" y="117"/>
                      </a:lnTo>
                      <a:lnTo>
                        <a:pt x="144" y="117"/>
                      </a:lnTo>
                      <a:lnTo>
                        <a:pt x="128" y="116"/>
                      </a:lnTo>
                      <a:lnTo>
                        <a:pt x="110" y="115"/>
                      </a:lnTo>
                      <a:lnTo>
                        <a:pt x="89" y="111"/>
                      </a:lnTo>
                      <a:lnTo>
                        <a:pt x="68" y="107"/>
                      </a:lnTo>
                      <a:lnTo>
                        <a:pt x="49" y="102"/>
                      </a:lnTo>
                      <a:lnTo>
                        <a:pt x="30" y="97"/>
                      </a:lnTo>
                      <a:lnTo>
                        <a:pt x="16" y="90"/>
                      </a:lnTo>
                      <a:lnTo>
                        <a:pt x="5" y="82"/>
                      </a:lnTo>
                      <a:lnTo>
                        <a:pt x="0" y="72"/>
                      </a:lnTo>
                      <a:lnTo>
                        <a:pt x="3" y="62"/>
                      </a:lnTo>
                      <a:lnTo>
                        <a:pt x="12" y="51"/>
                      </a:lnTo>
                      <a:lnTo>
                        <a:pt x="26" y="41"/>
                      </a:lnTo>
                      <a:lnTo>
                        <a:pt x="44" y="32"/>
                      </a:lnTo>
                      <a:lnTo>
                        <a:pt x="62" y="24"/>
                      </a:lnTo>
                      <a:lnTo>
                        <a:pt x="82" y="18"/>
                      </a:lnTo>
                      <a:lnTo>
                        <a:pt x="100" y="14"/>
                      </a:lnTo>
                      <a:lnTo>
                        <a:pt x="114" y="11"/>
                      </a:lnTo>
                      <a:lnTo>
                        <a:pt x="134" y="10"/>
                      </a:lnTo>
                      <a:lnTo>
                        <a:pt x="157" y="8"/>
                      </a:lnTo>
                      <a:lnTo>
                        <a:pt x="180" y="6"/>
                      </a:lnTo>
                      <a:lnTo>
                        <a:pt x="203" y="3"/>
                      </a:lnTo>
                      <a:lnTo>
                        <a:pt x="227" y="1"/>
                      </a:lnTo>
                      <a:lnTo>
                        <a:pt x="251" y="0"/>
                      </a:lnTo>
                      <a:close/>
                    </a:path>
                  </a:pathLst>
                </a:custGeom>
                <a:solidFill>
                  <a:srgbClr val="E1D7A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28" name="Freeform 127"/>
                <p:cNvSpPr>
                  <a:spLocks/>
                </p:cNvSpPr>
                <p:nvPr/>
              </p:nvSpPr>
              <p:spPr bwMode="auto">
                <a:xfrm>
                  <a:off x="6515100" y="419100"/>
                  <a:ext cx="1257300" cy="830263"/>
                </a:xfrm>
                <a:custGeom>
                  <a:avLst/>
                  <a:gdLst>
                    <a:gd name="T0" fmla="*/ 580 w 792"/>
                    <a:gd name="T1" fmla="*/ 3 h 523"/>
                    <a:gd name="T2" fmla="*/ 590 w 792"/>
                    <a:gd name="T3" fmla="*/ 25 h 523"/>
                    <a:gd name="T4" fmla="*/ 587 w 792"/>
                    <a:gd name="T5" fmla="*/ 40 h 523"/>
                    <a:gd name="T6" fmla="*/ 574 w 792"/>
                    <a:gd name="T7" fmla="*/ 52 h 523"/>
                    <a:gd name="T8" fmla="*/ 557 w 792"/>
                    <a:gd name="T9" fmla="*/ 63 h 523"/>
                    <a:gd name="T10" fmla="*/ 396 w 792"/>
                    <a:gd name="T11" fmla="*/ 164 h 523"/>
                    <a:gd name="T12" fmla="*/ 672 w 792"/>
                    <a:gd name="T13" fmla="*/ 67 h 523"/>
                    <a:gd name="T14" fmla="*/ 694 w 792"/>
                    <a:gd name="T15" fmla="*/ 63 h 523"/>
                    <a:gd name="T16" fmla="*/ 711 w 792"/>
                    <a:gd name="T17" fmla="*/ 68 h 523"/>
                    <a:gd name="T18" fmla="*/ 720 w 792"/>
                    <a:gd name="T19" fmla="*/ 89 h 523"/>
                    <a:gd name="T20" fmla="*/ 719 w 792"/>
                    <a:gd name="T21" fmla="*/ 108 h 523"/>
                    <a:gd name="T22" fmla="*/ 702 w 792"/>
                    <a:gd name="T23" fmla="*/ 125 h 523"/>
                    <a:gd name="T24" fmla="*/ 427 w 792"/>
                    <a:gd name="T25" fmla="*/ 248 h 523"/>
                    <a:gd name="T26" fmla="*/ 733 w 792"/>
                    <a:gd name="T27" fmla="*/ 166 h 523"/>
                    <a:gd name="T28" fmla="*/ 766 w 792"/>
                    <a:gd name="T29" fmla="*/ 164 h 523"/>
                    <a:gd name="T30" fmla="*/ 785 w 792"/>
                    <a:gd name="T31" fmla="*/ 176 h 523"/>
                    <a:gd name="T32" fmla="*/ 791 w 792"/>
                    <a:gd name="T33" fmla="*/ 197 h 523"/>
                    <a:gd name="T34" fmla="*/ 782 w 792"/>
                    <a:gd name="T35" fmla="*/ 218 h 523"/>
                    <a:gd name="T36" fmla="*/ 754 w 792"/>
                    <a:gd name="T37" fmla="*/ 236 h 523"/>
                    <a:gd name="T38" fmla="*/ 460 w 792"/>
                    <a:gd name="T39" fmla="*/ 341 h 523"/>
                    <a:gd name="T40" fmla="*/ 750 w 792"/>
                    <a:gd name="T41" fmla="*/ 300 h 523"/>
                    <a:gd name="T42" fmla="*/ 777 w 792"/>
                    <a:gd name="T43" fmla="*/ 307 h 523"/>
                    <a:gd name="T44" fmla="*/ 791 w 792"/>
                    <a:gd name="T45" fmla="*/ 325 h 523"/>
                    <a:gd name="T46" fmla="*/ 788 w 792"/>
                    <a:gd name="T47" fmla="*/ 348 h 523"/>
                    <a:gd name="T48" fmla="*/ 765 w 792"/>
                    <a:gd name="T49" fmla="*/ 369 h 523"/>
                    <a:gd name="T50" fmla="*/ 480 w 792"/>
                    <a:gd name="T51" fmla="*/ 434 h 523"/>
                    <a:gd name="T52" fmla="*/ 227 w 792"/>
                    <a:gd name="T53" fmla="*/ 523 h 523"/>
                    <a:gd name="T54" fmla="*/ 181 w 792"/>
                    <a:gd name="T55" fmla="*/ 516 h 523"/>
                    <a:gd name="T56" fmla="*/ 126 w 792"/>
                    <a:gd name="T57" fmla="*/ 500 h 523"/>
                    <a:gd name="T58" fmla="*/ 90 w 792"/>
                    <a:gd name="T59" fmla="*/ 483 h 523"/>
                    <a:gd name="T60" fmla="*/ 54 w 792"/>
                    <a:gd name="T61" fmla="*/ 451 h 523"/>
                    <a:gd name="T62" fmla="*/ 23 w 792"/>
                    <a:gd name="T63" fmla="*/ 408 h 523"/>
                    <a:gd name="T64" fmla="*/ 3 w 792"/>
                    <a:gd name="T65" fmla="*/ 357 h 523"/>
                    <a:gd name="T66" fmla="*/ 1 w 792"/>
                    <a:gd name="T67" fmla="*/ 303 h 523"/>
                    <a:gd name="T68" fmla="*/ 23 w 792"/>
                    <a:gd name="T69" fmla="*/ 247 h 523"/>
                    <a:gd name="T70" fmla="*/ 79 w 792"/>
                    <a:gd name="T71" fmla="*/ 209 h 523"/>
                    <a:gd name="T72" fmla="*/ 149 w 792"/>
                    <a:gd name="T73" fmla="*/ 169 h 523"/>
                    <a:gd name="T74" fmla="*/ 225 w 792"/>
                    <a:gd name="T75" fmla="*/ 133 h 523"/>
                    <a:gd name="T76" fmla="*/ 300 w 792"/>
                    <a:gd name="T77" fmla="*/ 106 h 523"/>
                    <a:gd name="T78" fmla="*/ 366 w 792"/>
                    <a:gd name="T79" fmla="*/ 91 h 523"/>
                    <a:gd name="T80" fmla="*/ 544 w 792"/>
                    <a:gd name="T81" fmla="*/ 8 h 523"/>
                    <a:gd name="T82" fmla="*/ 564 w 792"/>
                    <a:gd name="T83" fmla="*/ 0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92" h="523">
                      <a:moveTo>
                        <a:pt x="572" y="0"/>
                      </a:moveTo>
                      <a:lnTo>
                        <a:pt x="580" y="3"/>
                      </a:lnTo>
                      <a:lnTo>
                        <a:pt x="587" y="14"/>
                      </a:lnTo>
                      <a:lnTo>
                        <a:pt x="590" y="25"/>
                      </a:lnTo>
                      <a:lnTo>
                        <a:pt x="590" y="34"/>
                      </a:lnTo>
                      <a:lnTo>
                        <a:pt x="587" y="40"/>
                      </a:lnTo>
                      <a:lnTo>
                        <a:pt x="581" y="46"/>
                      </a:lnTo>
                      <a:lnTo>
                        <a:pt x="574" y="52"/>
                      </a:lnTo>
                      <a:lnTo>
                        <a:pt x="566" y="56"/>
                      </a:lnTo>
                      <a:lnTo>
                        <a:pt x="557" y="63"/>
                      </a:lnTo>
                      <a:lnTo>
                        <a:pt x="395" y="160"/>
                      </a:lnTo>
                      <a:lnTo>
                        <a:pt x="396" y="164"/>
                      </a:lnTo>
                      <a:lnTo>
                        <a:pt x="660" y="70"/>
                      </a:lnTo>
                      <a:lnTo>
                        <a:pt x="672" y="67"/>
                      </a:lnTo>
                      <a:lnTo>
                        <a:pt x="683" y="63"/>
                      </a:lnTo>
                      <a:lnTo>
                        <a:pt x="694" y="63"/>
                      </a:lnTo>
                      <a:lnTo>
                        <a:pt x="703" y="64"/>
                      </a:lnTo>
                      <a:lnTo>
                        <a:pt x="711" y="68"/>
                      </a:lnTo>
                      <a:lnTo>
                        <a:pt x="718" y="77"/>
                      </a:lnTo>
                      <a:lnTo>
                        <a:pt x="720" y="89"/>
                      </a:lnTo>
                      <a:lnTo>
                        <a:pt x="721" y="99"/>
                      </a:lnTo>
                      <a:lnTo>
                        <a:pt x="719" y="108"/>
                      </a:lnTo>
                      <a:lnTo>
                        <a:pt x="712" y="117"/>
                      </a:lnTo>
                      <a:lnTo>
                        <a:pt x="702" y="125"/>
                      </a:lnTo>
                      <a:lnTo>
                        <a:pt x="685" y="132"/>
                      </a:lnTo>
                      <a:lnTo>
                        <a:pt x="427" y="248"/>
                      </a:lnTo>
                      <a:lnTo>
                        <a:pt x="429" y="254"/>
                      </a:lnTo>
                      <a:lnTo>
                        <a:pt x="733" y="166"/>
                      </a:lnTo>
                      <a:lnTo>
                        <a:pt x="751" y="162"/>
                      </a:lnTo>
                      <a:lnTo>
                        <a:pt x="766" y="164"/>
                      </a:lnTo>
                      <a:lnTo>
                        <a:pt x="777" y="169"/>
                      </a:lnTo>
                      <a:lnTo>
                        <a:pt x="785" y="176"/>
                      </a:lnTo>
                      <a:lnTo>
                        <a:pt x="790" y="186"/>
                      </a:lnTo>
                      <a:lnTo>
                        <a:pt x="791" y="197"/>
                      </a:lnTo>
                      <a:lnTo>
                        <a:pt x="789" y="208"/>
                      </a:lnTo>
                      <a:lnTo>
                        <a:pt x="782" y="218"/>
                      </a:lnTo>
                      <a:lnTo>
                        <a:pt x="770" y="228"/>
                      </a:lnTo>
                      <a:lnTo>
                        <a:pt x="754" y="236"/>
                      </a:lnTo>
                      <a:lnTo>
                        <a:pt x="460" y="339"/>
                      </a:lnTo>
                      <a:lnTo>
                        <a:pt x="460" y="341"/>
                      </a:lnTo>
                      <a:lnTo>
                        <a:pt x="731" y="302"/>
                      </a:lnTo>
                      <a:lnTo>
                        <a:pt x="750" y="300"/>
                      </a:lnTo>
                      <a:lnTo>
                        <a:pt x="765" y="302"/>
                      </a:lnTo>
                      <a:lnTo>
                        <a:pt x="777" y="307"/>
                      </a:lnTo>
                      <a:lnTo>
                        <a:pt x="787" y="315"/>
                      </a:lnTo>
                      <a:lnTo>
                        <a:pt x="791" y="325"/>
                      </a:lnTo>
                      <a:lnTo>
                        <a:pt x="792" y="337"/>
                      </a:lnTo>
                      <a:lnTo>
                        <a:pt x="788" y="348"/>
                      </a:lnTo>
                      <a:lnTo>
                        <a:pt x="780" y="359"/>
                      </a:lnTo>
                      <a:lnTo>
                        <a:pt x="765" y="369"/>
                      </a:lnTo>
                      <a:lnTo>
                        <a:pt x="744" y="378"/>
                      </a:lnTo>
                      <a:lnTo>
                        <a:pt x="480" y="434"/>
                      </a:lnTo>
                      <a:lnTo>
                        <a:pt x="247" y="520"/>
                      </a:lnTo>
                      <a:lnTo>
                        <a:pt x="227" y="523"/>
                      </a:lnTo>
                      <a:lnTo>
                        <a:pt x="205" y="521"/>
                      </a:lnTo>
                      <a:lnTo>
                        <a:pt x="181" y="516"/>
                      </a:lnTo>
                      <a:lnTo>
                        <a:pt x="155" y="508"/>
                      </a:lnTo>
                      <a:lnTo>
                        <a:pt x="126" y="500"/>
                      </a:lnTo>
                      <a:lnTo>
                        <a:pt x="109" y="493"/>
                      </a:lnTo>
                      <a:lnTo>
                        <a:pt x="90" y="483"/>
                      </a:lnTo>
                      <a:lnTo>
                        <a:pt x="72" y="468"/>
                      </a:lnTo>
                      <a:lnTo>
                        <a:pt x="54" y="451"/>
                      </a:lnTo>
                      <a:lnTo>
                        <a:pt x="38" y="431"/>
                      </a:lnTo>
                      <a:lnTo>
                        <a:pt x="23" y="408"/>
                      </a:lnTo>
                      <a:lnTo>
                        <a:pt x="11" y="384"/>
                      </a:lnTo>
                      <a:lnTo>
                        <a:pt x="3" y="357"/>
                      </a:lnTo>
                      <a:lnTo>
                        <a:pt x="0" y="331"/>
                      </a:lnTo>
                      <a:lnTo>
                        <a:pt x="1" y="303"/>
                      </a:lnTo>
                      <a:lnTo>
                        <a:pt x="9" y="275"/>
                      </a:lnTo>
                      <a:lnTo>
                        <a:pt x="23" y="247"/>
                      </a:lnTo>
                      <a:lnTo>
                        <a:pt x="48" y="229"/>
                      </a:lnTo>
                      <a:lnTo>
                        <a:pt x="79" y="209"/>
                      </a:lnTo>
                      <a:lnTo>
                        <a:pt x="112" y="189"/>
                      </a:lnTo>
                      <a:lnTo>
                        <a:pt x="149" y="169"/>
                      </a:lnTo>
                      <a:lnTo>
                        <a:pt x="186" y="151"/>
                      </a:lnTo>
                      <a:lnTo>
                        <a:pt x="225" y="133"/>
                      </a:lnTo>
                      <a:lnTo>
                        <a:pt x="263" y="118"/>
                      </a:lnTo>
                      <a:lnTo>
                        <a:pt x="300" y="106"/>
                      </a:lnTo>
                      <a:lnTo>
                        <a:pt x="334" y="97"/>
                      </a:lnTo>
                      <a:lnTo>
                        <a:pt x="366" y="91"/>
                      </a:lnTo>
                      <a:lnTo>
                        <a:pt x="533" y="14"/>
                      </a:lnTo>
                      <a:lnTo>
                        <a:pt x="544" y="8"/>
                      </a:lnTo>
                      <a:lnTo>
                        <a:pt x="555" y="3"/>
                      </a:lnTo>
                      <a:lnTo>
                        <a:pt x="564" y="0"/>
                      </a:lnTo>
                      <a:lnTo>
                        <a:pt x="572" y="0"/>
                      </a:lnTo>
                      <a:close/>
                    </a:path>
                  </a:pathLst>
                </a:custGeom>
                <a:solidFill>
                  <a:srgbClr val="E1D7A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29" name="Freeform 128"/>
                <p:cNvSpPr>
                  <a:spLocks/>
                </p:cNvSpPr>
                <p:nvPr/>
              </p:nvSpPr>
              <p:spPr bwMode="auto">
                <a:xfrm>
                  <a:off x="8459788" y="2344738"/>
                  <a:ext cx="446088" cy="574675"/>
                </a:xfrm>
                <a:custGeom>
                  <a:avLst/>
                  <a:gdLst>
                    <a:gd name="T0" fmla="*/ 3 w 281"/>
                    <a:gd name="T1" fmla="*/ 0 h 362"/>
                    <a:gd name="T2" fmla="*/ 281 w 281"/>
                    <a:gd name="T3" fmla="*/ 62 h 362"/>
                    <a:gd name="T4" fmla="*/ 273 w 281"/>
                    <a:gd name="T5" fmla="*/ 362 h 362"/>
                    <a:gd name="T6" fmla="*/ 0 w 281"/>
                    <a:gd name="T7" fmla="*/ 247 h 362"/>
                    <a:gd name="T8" fmla="*/ 3 w 281"/>
                    <a:gd name="T9" fmla="*/ 0 h 362"/>
                  </a:gdLst>
                  <a:ahLst/>
                  <a:cxnLst>
                    <a:cxn ang="0">
                      <a:pos x="T0" y="T1"/>
                    </a:cxn>
                    <a:cxn ang="0">
                      <a:pos x="T2" y="T3"/>
                    </a:cxn>
                    <a:cxn ang="0">
                      <a:pos x="T4" y="T5"/>
                    </a:cxn>
                    <a:cxn ang="0">
                      <a:pos x="T6" y="T7"/>
                    </a:cxn>
                    <a:cxn ang="0">
                      <a:pos x="T8" y="T9"/>
                    </a:cxn>
                  </a:cxnLst>
                  <a:rect l="0" t="0" r="r" b="b"/>
                  <a:pathLst>
                    <a:path w="281" h="362">
                      <a:moveTo>
                        <a:pt x="3" y="0"/>
                      </a:moveTo>
                      <a:lnTo>
                        <a:pt x="281" y="62"/>
                      </a:lnTo>
                      <a:lnTo>
                        <a:pt x="273" y="362"/>
                      </a:lnTo>
                      <a:lnTo>
                        <a:pt x="0" y="247"/>
                      </a:lnTo>
                      <a:lnTo>
                        <a:pt x="3" y="0"/>
                      </a:lnTo>
                      <a:close/>
                    </a:path>
                  </a:pathLst>
                </a:custGeom>
                <a:solidFill>
                  <a:srgbClr val="E1D7A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30" name="Freeform 129"/>
                <p:cNvSpPr>
                  <a:spLocks/>
                </p:cNvSpPr>
                <p:nvPr/>
              </p:nvSpPr>
              <p:spPr bwMode="auto">
                <a:xfrm>
                  <a:off x="8239125" y="1838325"/>
                  <a:ext cx="268288" cy="584200"/>
                </a:xfrm>
                <a:custGeom>
                  <a:avLst/>
                  <a:gdLst>
                    <a:gd name="T0" fmla="*/ 24 w 169"/>
                    <a:gd name="T1" fmla="*/ 0 h 368"/>
                    <a:gd name="T2" fmla="*/ 45 w 169"/>
                    <a:gd name="T3" fmla="*/ 1 h 368"/>
                    <a:gd name="T4" fmla="*/ 62 w 169"/>
                    <a:gd name="T5" fmla="*/ 7 h 368"/>
                    <a:gd name="T6" fmla="*/ 78 w 169"/>
                    <a:gd name="T7" fmla="*/ 18 h 368"/>
                    <a:gd name="T8" fmla="*/ 92 w 169"/>
                    <a:gd name="T9" fmla="*/ 30 h 368"/>
                    <a:gd name="T10" fmla="*/ 105 w 169"/>
                    <a:gd name="T11" fmla="*/ 46 h 368"/>
                    <a:gd name="T12" fmla="*/ 114 w 169"/>
                    <a:gd name="T13" fmla="*/ 65 h 368"/>
                    <a:gd name="T14" fmla="*/ 123 w 169"/>
                    <a:gd name="T15" fmla="*/ 85 h 368"/>
                    <a:gd name="T16" fmla="*/ 131 w 169"/>
                    <a:gd name="T17" fmla="*/ 107 h 368"/>
                    <a:gd name="T18" fmla="*/ 138 w 169"/>
                    <a:gd name="T19" fmla="*/ 130 h 368"/>
                    <a:gd name="T20" fmla="*/ 144 w 169"/>
                    <a:gd name="T21" fmla="*/ 154 h 368"/>
                    <a:gd name="T22" fmla="*/ 149 w 169"/>
                    <a:gd name="T23" fmla="*/ 177 h 368"/>
                    <a:gd name="T24" fmla="*/ 154 w 169"/>
                    <a:gd name="T25" fmla="*/ 200 h 368"/>
                    <a:gd name="T26" fmla="*/ 159 w 169"/>
                    <a:gd name="T27" fmla="*/ 221 h 368"/>
                    <a:gd name="T28" fmla="*/ 165 w 169"/>
                    <a:gd name="T29" fmla="*/ 242 h 368"/>
                    <a:gd name="T30" fmla="*/ 167 w 169"/>
                    <a:gd name="T31" fmla="*/ 253 h 368"/>
                    <a:gd name="T32" fmla="*/ 168 w 169"/>
                    <a:gd name="T33" fmla="*/ 269 h 368"/>
                    <a:gd name="T34" fmla="*/ 169 w 169"/>
                    <a:gd name="T35" fmla="*/ 286 h 368"/>
                    <a:gd name="T36" fmla="*/ 168 w 169"/>
                    <a:gd name="T37" fmla="*/ 305 h 368"/>
                    <a:gd name="T38" fmla="*/ 167 w 169"/>
                    <a:gd name="T39" fmla="*/ 323 h 368"/>
                    <a:gd name="T40" fmla="*/ 163 w 169"/>
                    <a:gd name="T41" fmla="*/ 340 h 368"/>
                    <a:gd name="T42" fmla="*/ 159 w 169"/>
                    <a:gd name="T43" fmla="*/ 354 h 368"/>
                    <a:gd name="T44" fmla="*/ 152 w 169"/>
                    <a:gd name="T45" fmla="*/ 363 h 368"/>
                    <a:gd name="T46" fmla="*/ 143 w 169"/>
                    <a:gd name="T47" fmla="*/ 368 h 368"/>
                    <a:gd name="T48" fmla="*/ 132 w 169"/>
                    <a:gd name="T49" fmla="*/ 366 h 368"/>
                    <a:gd name="T50" fmla="*/ 122 w 169"/>
                    <a:gd name="T51" fmla="*/ 359 h 368"/>
                    <a:gd name="T52" fmla="*/ 111 w 169"/>
                    <a:gd name="T53" fmla="*/ 347 h 368"/>
                    <a:gd name="T54" fmla="*/ 99 w 169"/>
                    <a:gd name="T55" fmla="*/ 331 h 368"/>
                    <a:gd name="T56" fmla="*/ 88 w 169"/>
                    <a:gd name="T57" fmla="*/ 314 h 368"/>
                    <a:gd name="T58" fmla="*/ 77 w 169"/>
                    <a:gd name="T59" fmla="*/ 297 h 368"/>
                    <a:gd name="T60" fmla="*/ 68 w 169"/>
                    <a:gd name="T61" fmla="*/ 278 h 368"/>
                    <a:gd name="T62" fmla="*/ 60 w 169"/>
                    <a:gd name="T63" fmla="*/ 261 h 368"/>
                    <a:gd name="T64" fmla="*/ 54 w 169"/>
                    <a:gd name="T65" fmla="*/ 246 h 368"/>
                    <a:gd name="T66" fmla="*/ 51 w 169"/>
                    <a:gd name="T67" fmla="*/ 236 h 368"/>
                    <a:gd name="T68" fmla="*/ 0 w 169"/>
                    <a:gd name="T69" fmla="*/ 4 h 368"/>
                    <a:gd name="T70" fmla="*/ 24 w 169"/>
                    <a:gd name="T71"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9" h="368">
                      <a:moveTo>
                        <a:pt x="24" y="0"/>
                      </a:moveTo>
                      <a:lnTo>
                        <a:pt x="45" y="1"/>
                      </a:lnTo>
                      <a:lnTo>
                        <a:pt x="62" y="7"/>
                      </a:lnTo>
                      <a:lnTo>
                        <a:pt x="78" y="18"/>
                      </a:lnTo>
                      <a:lnTo>
                        <a:pt x="92" y="30"/>
                      </a:lnTo>
                      <a:lnTo>
                        <a:pt x="105" y="46"/>
                      </a:lnTo>
                      <a:lnTo>
                        <a:pt x="114" y="65"/>
                      </a:lnTo>
                      <a:lnTo>
                        <a:pt x="123" y="85"/>
                      </a:lnTo>
                      <a:lnTo>
                        <a:pt x="131" y="107"/>
                      </a:lnTo>
                      <a:lnTo>
                        <a:pt x="138" y="130"/>
                      </a:lnTo>
                      <a:lnTo>
                        <a:pt x="144" y="154"/>
                      </a:lnTo>
                      <a:lnTo>
                        <a:pt x="149" y="177"/>
                      </a:lnTo>
                      <a:lnTo>
                        <a:pt x="154" y="200"/>
                      </a:lnTo>
                      <a:lnTo>
                        <a:pt x="159" y="221"/>
                      </a:lnTo>
                      <a:lnTo>
                        <a:pt x="165" y="242"/>
                      </a:lnTo>
                      <a:lnTo>
                        <a:pt x="167" y="253"/>
                      </a:lnTo>
                      <a:lnTo>
                        <a:pt x="168" y="269"/>
                      </a:lnTo>
                      <a:lnTo>
                        <a:pt x="169" y="286"/>
                      </a:lnTo>
                      <a:lnTo>
                        <a:pt x="168" y="305"/>
                      </a:lnTo>
                      <a:lnTo>
                        <a:pt x="167" y="323"/>
                      </a:lnTo>
                      <a:lnTo>
                        <a:pt x="163" y="340"/>
                      </a:lnTo>
                      <a:lnTo>
                        <a:pt x="159" y="354"/>
                      </a:lnTo>
                      <a:lnTo>
                        <a:pt x="152" y="363"/>
                      </a:lnTo>
                      <a:lnTo>
                        <a:pt x="143" y="368"/>
                      </a:lnTo>
                      <a:lnTo>
                        <a:pt x="132" y="366"/>
                      </a:lnTo>
                      <a:lnTo>
                        <a:pt x="122" y="359"/>
                      </a:lnTo>
                      <a:lnTo>
                        <a:pt x="111" y="347"/>
                      </a:lnTo>
                      <a:lnTo>
                        <a:pt x="99" y="331"/>
                      </a:lnTo>
                      <a:lnTo>
                        <a:pt x="88" y="314"/>
                      </a:lnTo>
                      <a:lnTo>
                        <a:pt x="77" y="297"/>
                      </a:lnTo>
                      <a:lnTo>
                        <a:pt x="68" y="278"/>
                      </a:lnTo>
                      <a:lnTo>
                        <a:pt x="60" y="261"/>
                      </a:lnTo>
                      <a:lnTo>
                        <a:pt x="54" y="246"/>
                      </a:lnTo>
                      <a:lnTo>
                        <a:pt x="51" y="236"/>
                      </a:lnTo>
                      <a:lnTo>
                        <a:pt x="0" y="4"/>
                      </a:lnTo>
                      <a:lnTo>
                        <a:pt x="24" y="0"/>
                      </a:lnTo>
                      <a:close/>
                    </a:path>
                  </a:pathLst>
                </a:custGeom>
                <a:solidFill>
                  <a:srgbClr val="E1D7A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31" name="Freeform 130"/>
                <p:cNvSpPr>
                  <a:spLocks/>
                </p:cNvSpPr>
                <p:nvPr/>
              </p:nvSpPr>
              <p:spPr bwMode="auto">
                <a:xfrm>
                  <a:off x="8356600" y="1349375"/>
                  <a:ext cx="660400" cy="1274763"/>
                </a:xfrm>
                <a:custGeom>
                  <a:avLst/>
                  <a:gdLst>
                    <a:gd name="T0" fmla="*/ 178 w 416"/>
                    <a:gd name="T1" fmla="*/ 3 h 803"/>
                    <a:gd name="T2" fmla="*/ 196 w 416"/>
                    <a:gd name="T3" fmla="*/ 17 h 803"/>
                    <a:gd name="T4" fmla="*/ 205 w 416"/>
                    <a:gd name="T5" fmla="*/ 48 h 803"/>
                    <a:gd name="T6" fmla="*/ 225 w 416"/>
                    <a:gd name="T7" fmla="*/ 365 h 803"/>
                    <a:gd name="T8" fmla="*/ 253 w 416"/>
                    <a:gd name="T9" fmla="*/ 65 h 803"/>
                    <a:gd name="T10" fmla="*/ 264 w 416"/>
                    <a:gd name="T11" fmla="*/ 44 h 803"/>
                    <a:gd name="T12" fmla="*/ 281 w 416"/>
                    <a:gd name="T13" fmla="*/ 36 h 803"/>
                    <a:gd name="T14" fmla="*/ 304 w 416"/>
                    <a:gd name="T15" fmla="*/ 38 h 803"/>
                    <a:gd name="T16" fmla="*/ 315 w 416"/>
                    <a:gd name="T17" fmla="*/ 53 h 803"/>
                    <a:gd name="T18" fmla="*/ 318 w 416"/>
                    <a:gd name="T19" fmla="*/ 75 h 803"/>
                    <a:gd name="T20" fmla="*/ 315 w 416"/>
                    <a:gd name="T21" fmla="*/ 367 h 803"/>
                    <a:gd name="T22" fmla="*/ 358 w 416"/>
                    <a:gd name="T23" fmla="*/ 183 h 803"/>
                    <a:gd name="T24" fmla="*/ 364 w 416"/>
                    <a:gd name="T25" fmla="*/ 162 h 803"/>
                    <a:gd name="T26" fmla="*/ 370 w 416"/>
                    <a:gd name="T27" fmla="*/ 146 h 803"/>
                    <a:gd name="T28" fmla="*/ 384 w 416"/>
                    <a:gd name="T29" fmla="*/ 138 h 803"/>
                    <a:gd name="T30" fmla="*/ 405 w 416"/>
                    <a:gd name="T31" fmla="*/ 140 h 803"/>
                    <a:gd name="T32" fmla="*/ 416 w 416"/>
                    <a:gd name="T33" fmla="*/ 152 h 803"/>
                    <a:gd name="T34" fmla="*/ 415 w 416"/>
                    <a:gd name="T35" fmla="*/ 169 h 803"/>
                    <a:gd name="T36" fmla="*/ 412 w 416"/>
                    <a:gd name="T37" fmla="*/ 189 h 803"/>
                    <a:gd name="T38" fmla="*/ 397 w 416"/>
                    <a:gd name="T39" fmla="*/ 404 h 803"/>
                    <a:gd name="T40" fmla="*/ 400 w 416"/>
                    <a:gd name="T41" fmla="*/ 480 h 803"/>
                    <a:gd name="T42" fmla="*/ 394 w 416"/>
                    <a:gd name="T43" fmla="*/ 562 h 803"/>
                    <a:gd name="T44" fmla="*/ 381 w 416"/>
                    <a:gd name="T45" fmla="*/ 644 h 803"/>
                    <a:gd name="T46" fmla="*/ 364 w 416"/>
                    <a:gd name="T47" fmla="*/ 717 h 803"/>
                    <a:gd name="T48" fmla="*/ 335 w 416"/>
                    <a:gd name="T49" fmla="*/ 768 h 803"/>
                    <a:gd name="T50" fmla="*/ 289 w 416"/>
                    <a:gd name="T51" fmla="*/ 794 h 803"/>
                    <a:gd name="T52" fmla="*/ 240 w 416"/>
                    <a:gd name="T53" fmla="*/ 803 h 803"/>
                    <a:gd name="T54" fmla="*/ 191 w 416"/>
                    <a:gd name="T55" fmla="*/ 797 h 803"/>
                    <a:gd name="T56" fmla="*/ 146 w 416"/>
                    <a:gd name="T57" fmla="*/ 781 h 803"/>
                    <a:gd name="T58" fmla="*/ 108 w 416"/>
                    <a:gd name="T59" fmla="*/ 758 h 803"/>
                    <a:gd name="T60" fmla="*/ 83 w 416"/>
                    <a:gd name="T61" fmla="*/ 731 h 803"/>
                    <a:gd name="T62" fmla="*/ 50 w 416"/>
                    <a:gd name="T63" fmla="*/ 684 h 803"/>
                    <a:gd name="T64" fmla="*/ 29 w 416"/>
                    <a:gd name="T65" fmla="*/ 643 h 803"/>
                    <a:gd name="T66" fmla="*/ 31 w 416"/>
                    <a:gd name="T67" fmla="*/ 375 h 803"/>
                    <a:gd name="T68" fmla="*/ 1 w 416"/>
                    <a:gd name="T69" fmla="*/ 85 h 803"/>
                    <a:gd name="T70" fmla="*/ 12 w 416"/>
                    <a:gd name="T71" fmla="*/ 58 h 803"/>
                    <a:gd name="T72" fmla="*/ 30 w 416"/>
                    <a:gd name="T73" fmla="*/ 45 h 803"/>
                    <a:gd name="T74" fmla="*/ 49 w 416"/>
                    <a:gd name="T75" fmla="*/ 47 h 803"/>
                    <a:gd name="T76" fmla="*/ 66 w 416"/>
                    <a:gd name="T77" fmla="*/ 65 h 803"/>
                    <a:gd name="T78" fmla="*/ 76 w 416"/>
                    <a:gd name="T79" fmla="*/ 93 h 803"/>
                    <a:gd name="T80" fmla="*/ 129 w 416"/>
                    <a:gd name="T81" fmla="*/ 362 h 803"/>
                    <a:gd name="T82" fmla="*/ 133 w 416"/>
                    <a:gd name="T83" fmla="*/ 34 h 803"/>
                    <a:gd name="T84" fmla="*/ 147 w 416"/>
                    <a:gd name="T85" fmla="*/ 9 h 803"/>
                    <a:gd name="T86" fmla="*/ 168 w 416"/>
                    <a:gd name="T87" fmla="*/ 0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16" h="803">
                      <a:moveTo>
                        <a:pt x="168" y="0"/>
                      </a:moveTo>
                      <a:lnTo>
                        <a:pt x="178" y="3"/>
                      </a:lnTo>
                      <a:lnTo>
                        <a:pt x="187" y="7"/>
                      </a:lnTo>
                      <a:lnTo>
                        <a:pt x="196" y="17"/>
                      </a:lnTo>
                      <a:lnTo>
                        <a:pt x="202" y="30"/>
                      </a:lnTo>
                      <a:lnTo>
                        <a:pt x="205" y="48"/>
                      </a:lnTo>
                      <a:lnTo>
                        <a:pt x="218" y="365"/>
                      </a:lnTo>
                      <a:lnTo>
                        <a:pt x="225" y="365"/>
                      </a:lnTo>
                      <a:lnTo>
                        <a:pt x="251" y="83"/>
                      </a:lnTo>
                      <a:lnTo>
                        <a:pt x="253" y="65"/>
                      </a:lnTo>
                      <a:lnTo>
                        <a:pt x="257" y="52"/>
                      </a:lnTo>
                      <a:lnTo>
                        <a:pt x="264" y="44"/>
                      </a:lnTo>
                      <a:lnTo>
                        <a:pt x="272" y="38"/>
                      </a:lnTo>
                      <a:lnTo>
                        <a:pt x="281" y="36"/>
                      </a:lnTo>
                      <a:lnTo>
                        <a:pt x="293" y="35"/>
                      </a:lnTo>
                      <a:lnTo>
                        <a:pt x="304" y="38"/>
                      </a:lnTo>
                      <a:lnTo>
                        <a:pt x="311" y="45"/>
                      </a:lnTo>
                      <a:lnTo>
                        <a:pt x="315" y="53"/>
                      </a:lnTo>
                      <a:lnTo>
                        <a:pt x="317" y="63"/>
                      </a:lnTo>
                      <a:lnTo>
                        <a:pt x="318" y="75"/>
                      </a:lnTo>
                      <a:lnTo>
                        <a:pt x="319" y="86"/>
                      </a:lnTo>
                      <a:lnTo>
                        <a:pt x="315" y="367"/>
                      </a:lnTo>
                      <a:lnTo>
                        <a:pt x="318" y="368"/>
                      </a:lnTo>
                      <a:lnTo>
                        <a:pt x="358" y="183"/>
                      </a:lnTo>
                      <a:lnTo>
                        <a:pt x="362" y="173"/>
                      </a:lnTo>
                      <a:lnTo>
                        <a:pt x="364" y="162"/>
                      </a:lnTo>
                      <a:lnTo>
                        <a:pt x="366" y="153"/>
                      </a:lnTo>
                      <a:lnTo>
                        <a:pt x="370" y="146"/>
                      </a:lnTo>
                      <a:lnTo>
                        <a:pt x="374" y="142"/>
                      </a:lnTo>
                      <a:lnTo>
                        <a:pt x="384" y="138"/>
                      </a:lnTo>
                      <a:lnTo>
                        <a:pt x="395" y="138"/>
                      </a:lnTo>
                      <a:lnTo>
                        <a:pt x="405" y="140"/>
                      </a:lnTo>
                      <a:lnTo>
                        <a:pt x="412" y="146"/>
                      </a:lnTo>
                      <a:lnTo>
                        <a:pt x="416" y="152"/>
                      </a:lnTo>
                      <a:lnTo>
                        <a:pt x="416" y="160"/>
                      </a:lnTo>
                      <a:lnTo>
                        <a:pt x="415" y="169"/>
                      </a:lnTo>
                      <a:lnTo>
                        <a:pt x="413" y="178"/>
                      </a:lnTo>
                      <a:lnTo>
                        <a:pt x="412" y="189"/>
                      </a:lnTo>
                      <a:lnTo>
                        <a:pt x="393" y="373"/>
                      </a:lnTo>
                      <a:lnTo>
                        <a:pt x="397" y="404"/>
                      </a:lnTo>
                      <a:lnTo>
                        <a:pt x="400" y="440"/>
                      </a:lnTo>
                      <a:lnTo>
                        <a:pt x="400" y="480"/>
                      </a:lnTo>
                      <a:lnTo>
                        <a:pt x="397" y="520"/>
                      </a:lnTo>
                      <a:lnTo>
                        <a:pt x="394" y="562"/>
                      </a:lnTo>
                      <a:lnTo>
                        <a:pt x="388" y="604"/>
                      </a:lnTo>
                      <a:lnTo>
                        <a:pt x="381" y="644"/>
                      </a:lnTo>
                      <a:lnTo>
                        <a:pt x="373" y="683"/>
                      </a:lnTo>
                      <a:lnTo>
                        <a:pt x="364" y="717"/>
                      </a:lnTo>
                      <a:lnTo>
                        <a:pt x="355" y="748"/>
                      </a:lnTo>
                      <a:lnTo>
                        <a:pt x="335" y="768"/>
                      </a:lnTo>
                      <a:lnTo>
                        <a:pt x="313" y="784"/>
                      </a:lnTo>
                      <a:lnTo>
                        <a:pt x="289" y="794"/>
                      </a:lnTo>
                      <a:lnTo>
                        <a:pt x="265" y="800"/>
                      </a:lnTo>
                      <a:lnTo>
                        <a:pt x="240" y="803"/>
                      </a:lnTo>
                      <a:lnTo>
                        <a:pt x="215" y="800"/>
                      </a:lnTo>
                      <a:lnTo>
                        <a:pt x="191" y="797"/>
                      </a:lnTo>
                      <a:lnTo>
                        <a:pt x="168" y="790"/>
                      </a:lnTo>
                      <a:lnTo>
                        <a:pt x="146" y="781"/>
                      </a:lnTo>
                      <a:lnTo>
                        <a:pt x="125" y="769"/>
                      </a:lnTo>
                      <a:lnTo>
                        <a:pt x="108" y="758"/>
                      </a:lnTo>
                      <a:lnTo>
                        <a:pt x="94" y="744"/>
                      </a:lnTo>
                      <a:lnTo>
                        <a:pt x="83" y="731"/>
                      </a:lnTo>
                      <a:lnTo>
                        <a:pt x="65" y="706"/>
                      </a:lnTo>
                      <a:lnTo>
                        <a:pt x="50" y="684"/>
                      </a:lnTo>
                      <a:lnTo>
                        <a:pt x="38" y="663"/>
                      </a:lnTo>
                      <a:lnTo>
                        <a:pt x="29" y="643"/>
                      </a:lnTo>
                      <a:lnTo>
                        <a:pt x="25" y="622"/>
                      </a:lnTo>
                      <a:lnTo>
                        <a:pt x="31" y="375"/>
                      </a:lnTo>
                      <a:lnTo>
                        <a:pt x="0" y="106"/>
                      </a:lnTo>
                      <a:lnTo>
                        <a:pt x="1" y="85"/>
                      </a:lnTo>
                      <a:lnTo>
                        <a:pt x="6" y="69"/>
                      </a:lnTo>
                      <a:lnTo>
                        <a:pt x="12" y="58"/>
                      </a:lnTo>
                      <a:lnTo>
                        <a:pt x="21" y="50"/>
                      </a:lnTo>
                      <a:lnTo>
                        <a:pt x="30" y="45"/>
                      </a:lnTo>
                      <a:lnTo>
                        <a:pt x="40" y="45"/>
                      </a:lnTo>
                      <a:lnTo>
                        <a:pt x="49" y="47"/>
                      </a:lnTo>
                      <a:lnTo>
                        <a:pt x="58" y="54"/>
                      </a:lnTo>
                      <a:lnTo>
                        <a:pt x="66" y="65"/>
                      </a:lnTo>
                      <a:lnTo>
                        <a:pt x="72" y="77"/>
                      </a:lnTo>
                      <a:lnTo>
                        <a:pt x="76" y="93"/>
                      </a:lnTo>
                      <a:lnTo>
                        <a:pt x="125" y="363"/>
                      </a:lnTo>
                      <a:lnTo>
                        <a:pt x="129" y="362"/>
                      </a:lnTo>
                      <a:lnTo>
                        <a:pt x="132" y="51"/>
                      </a:lnTo>
                      <a:lnTo>
                        <a:pt x="133" y="34"/>
                      </a:lnTo>
                      <a:lnTo>
                        <a:pt x="139" y="20"/>
                      </a:lnTo>
                      <a:lnTo>
                        <a:pt x="147" y="9"/>
                      </a:lnTo>
                      <a:lnTo>
                        <a:pt x="156" y="3"/>
                      </a:lnTo>
                      <a:lnTo>
                        <a:pt x="168" y="0"/>
                      </a:lnTo>
                      <a:close/>
                    </a:path>
                  </a:pathLst>
                </a:custGeom>
                <a:solidFill>
                  <a:srgbClr val="E1D7A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32" name="Freeform 131"/>
                <p:cNvSpPr>
                  <a:spLocks/>
                </p:cNvSpPr>
                <p:nvPr/>
              </p:nvSpPr>
              <p:spPr bwMode="auto">
                <a:xfrm>
                  <a:off x="3606800" y="723900"/>
                  <a:ext cx="5416550" cy="5194300"/>
                </a:xfrm>
                <a:custGeom>
                  <a:avLst/>
                  <a:gdLst>
                    <a:gd name="T0" fmla="*/ 1866 w 3412"/>
                    <a:gd name="T1" fmla="*/ 439 h 3272"/>
                    <a:gd name="T2" fmla="*/ 1626 w 3412"/>
                    <a:gd name="T3" fmla="*/ 531 h 3272"/>
                    <a:gd name="T4" fmla="*/ 1317 w 3412"/>
                    <a:gd name="T5" fmla="*/ 646 h 3272"/>
                    <a:gd name="T6" fmla="*/ 1006 w 3412"/>
                    <a:gd name="T7" fmla="*/ 769 h 3272"/>
                    <a:gd name="T8" fmla="*/ 849 w 3412"/>
                    <a:gd name="T9" fmla="*/ 832 h 3272"/>
                    <a:gd name="T10" fmla="*/ 844 w 3412"/>
                    <a:gd name="T11" fmla="*/ 865 h 3272"/>
                    <a:gd name="T12" fmla="*/ 813 w 3412"/>
                    <a:gd name="T13" fmla="*/ 1005 h 3272"/>
                    <a:gd name="T14" fmla="*/ 770 w 3412"/>
                    <a:gd name="T15" fmla="*/ 1193 h 3272"/>
                    <a:gd name="T16" fmla="*/ 737 w 3412"/>
                    <a:gd name="T17" fmla="*/ 1372 h 3272"/>
                    <a:gd name="T18" fmla="*/ 774 w 3412"/>
                    <a:gd name="T19" fmla="*/ 1486 h 3272"/>
                    <a:gd name="T20" fmla="*/ 1035 w 3412"/>
                    <a:gd name="T21" fmla="*/ 1628 h 3272"/>
                    <a:gd name="T22" fmla="*/ 1305 w 3412"/>
                    <a:gd name="T23" fmla="*/ 1800 h 3272"/>
                    <a:gd name="T24" fmla="*/ 1583 w 3412"/>
                    <a:gd name="T25" fmla="*/ 2006 h 3272"/>
                    <a:gd name="T26" fmla="*/ 1916 w 3412"/>
                    <a:gd name="T27" fmla="*/ 2320 h 3272"/>
                    <a:gd name="T28" fmla="*/ 2021 w 3412"/>
                    <a:gd name="T29" fmla="*/ 2408 h 3272"/>
                    <a:gd name="T30" fmla="*/ 2133 w 3412"/>
                    <a:gd name="T31" fmla="*/ 2414 h 3272"/>
                    <a:gd name="T32" fmla="*/ 2325 w 3412"/>
                    <a:gd name="T33" fmla="*/ 2379 h 3272"/>
                    <a:gd name="T34" fmla="*/ 2513 w 3412"/>
                    <a:gd name="T35" fmla="*/ 2323 h 3272"/>
                    <a:gd name="T36" fmla="*/ 2960 w 3412"/>
                    <a:gd name="T37" fmla="*/ 1168 h 3272"/>
                    <a:gd name="T38" fmla="*/ 3401 w 3412"/>
                    <a:gd name="T39" fmla="*/ 1232 h 3272"/>
                    <a:gd name="T40" fmla="*/ 3358 w 3412"/>
                    <a:gd name="T41" fmla="*/ 1423 h 3272"/>
                    <a:gd name="T42" fmla="*/ 3291 w 3412"/>
                    <a:gd name="T43" fmla="*/ 1703 h 3272"/>
                    <a:gd name="T44" fmla="*/ 3208 w 3412"/>
                    <a:gd name="T45" fmla="*/ 2022 h 3272"/>
                    <a:gd name="T46" fmla="*/ 3116 w 3412"/>
                    <a:gd name="T47" fmla="*/ 2328 h 3272"/>
                    <a:gd name="T48" fmla="*/ 3024 w 3412"/>
                    <a:gd name="T49" fmla="*/ 2568 h 3272"/>
                    <a:gd name="T50" fmla="*/ 2938 w 3412"/>
                    <a:gd name="T51" fmla="*/ 2693 h 3272"/>
                    <a:gd name="T52" fmla="*/ 2818 w 3412"/>
                    <a:gd name="T53" fmla="*/ 2787 h 3272"/>
                    <a:gd name="T54" fmla="*/ 2604 w 3412"/>
                    <a:gd name="T55" fmla="*/ 2902 h 3272"/>
                    <a:gd name="T56" fmla="*/ 2342 w 3412"/>
                    <a:gd name="T57" fmla="*/ 3023 h 3272"/>
                    <a:gd name="T58" fmla="*/ 2079 w 3412"/>
                    <a:gd name="T59" fmla="*/ 3133 h 3272"/>
                    <a:gd name="T60" fmla="*/ 1863 w 3412"/>
                    <a:gd name="T61" fmla="*/ 3221 h 3272"/>
                    <a:gd name="T62" fmla="*/ 1741 w 3412"/>
                    <a:gd name="T63" fmla="*/ 3268 h 3272"/>
                    <a:gd name="T64" fmla="*/ 1477 w 3412"/>
                    <a:gd name="T65" fmla="*/ 3146 h 3272"/>
                    <a:gd name="T66" fmla="*/ 1148 w 3412"/>
                    <a:gd name="T67" fmla="*/ 2976 h 3272"/>
                    <a:gd name="T68" fmla="*/ 893 w 3412"/>
                    <a:gd name="T69" fmla="*/ 2830 h 3272"/>
                    <a:gd name="T70" fmla="*/ 847 w 3412"/>
                    <a:gd name="T71" fmla="*/ 2802 h 3272"/>
                    <a:gd name="T72" fmla="*/ 776 w 3412"/>
                    <a:gd name="T73" fmla="*/ 2753 h 3272"/>
                    <a:gd name="T74" fmla="*/ 705 w 3412"/>
                    <a:gd name="T75" fmla="*/ 2692 h 3272"/>
                    <a:gd name="T76" fmla="*/ 665 w 3412"/>
                    <a:gd name="T77" fmla="*/ 2653 h 3272"/>
                    <a:gd name="T78" fmla="*/ 449 w 3412"/>
                    <a:gd name="T79" fmla="*/ 2434 h 3272"/>
                    <a:gd name="T80" fmla="*/ 190 w 3412"/>
                    <a:gd name="T81" fmla="*/ 2153 h 3272"/>
                    <a:gd name="T82" fmla="*/ 4 w 3412"/>
                    <a:gd name="T83" fmla="*/ 1833 h 3272"/>
                    <a:gd name="T84" fmla="*/ 63 w 3412"/>
                    <a:gd name="T85" fmla="*/ 1517 h 3272"/>
                    <a:gd name="T86" fmla="*/ 170 w 3412"/>
                    <a:gd name="T87" fmla="*/ 1169 h 3272"/>
                    <a:gd name="T88" fmla="*/ 298 w 3412"/>
                    <a:gd name="T89" fmla="*/ 838 h 3272"/>
                    <a:gd name="T90" fmla="*/ 426 w 3412"/>
                    <a:gd name="T91" fmla="*/ 571 h 3272"/>
                    <a:gd name="T92" fmla="*/ 527 w 3412"/>
                    <a:gd name="T93" fmla="*/ 420 h 3272"/>
                    <a:gd name="T94" fmla="*/ 603 w 3412"/>
                    <a:gd name="T95" fmla="*/ 397 h 3272"/>
                    <a:gd name="T96" fmla="*/ 796 w 3412"/>
                    <a:gd name="T97" fmla="*/ 337 h 3272"/>
                    <a:gd name="T98" fmla="*/ 1060 w 3412"/>
                    <a:gd name="T99" fmla="*/ 252 h 3272"/>
                    <a:gd name="T100" fmla="*/ 1346 w 3412"/>
                    <a:gd name="T101" fmla="*/ 159 h 3272"/>
                    <a:gd name="T102" fmla="*/ 1605 w 3412"/>
                    <a:gd name="T103" fmla="*/ 70 h 3272"/>
                    <a:gd name="T104" fmla="*/ 1790 w 3412"/>
                    <a:gd name="T105" fmla="*/ 0 h 3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412" h="3272">
                      <a:moveTo>
                        <a:pt x="1790" y="0"/>
                      </a:moveTo>
                      <a:lnTo>
                        <a:pt x="1950" y="401"/>
                      </a:lnTo>
                      <a:lnTo>
                        <a:pt x="1928" y="413"/>
                      </a:lnTo>
                      <a:lnTo>
                        <a:pt x="1901" y="424"/>
                      </a:lnTo>
                      <a:lnTo>
                        <a:pt x="1866" y="439"/>
                      </a:lnTo>
                      <a:lnTo>
                        <a:pt x="1827" y="454"/>
                      </a:lnTo>
                      <a:lnTo>
                        <a:pt x="1782" y="471"/>
                      </a:lnTo>
                      <a:lnTo>
                        <a:pt x="1734" y="490"/>
                      </a:lnTo>
                      <a:lnTo>
                        <a:pt x="1681" y="510"/>
                      </a:lnTo>
                      <a:lnTo>
                        <a:pt x="1626" y="531"/>
                      </a:lnTo>
                      <a:lnTo>
                        <a:pt x="1568" y="553"/>
                      </a:lnTo>
                      <a:lnTo>
                        <a:pt x="1507" y="575"/>
                      </a:lnTo>
                      <a:lnTo>
                        <a:pt x="1445" y="599"/>
                      </a:lnTo>
                      <a:lnTo>
                        <a:pt x="1381" y="622"/>
                      </a:lnTo>
                      <a:lnTo>
                        <a:pt x="1317" y="646"/>
                      </a:lnTo>
                      <a:lnTo>
                        <a:pt x="1253" y="671"/>
                      </a:lnTo>
                      <a:lnTo>
                        <a:pt x="1190" y="695"/>
                      </a:lnTo>
                      <a:lnTo>
                        <a:pt x="1127" y="720"/>
                      </a:lnTo>
                      <a:lnTo>
                        <a:pt x="1066" y="745"/>
                      </a:lnTo>
                      <a:lnTo>
                        <a:pt x="1006" y="769"/>
                      </a:lnTo>
                      <a:lnTo>
                        <a:pt x="950" y="792"/>
                      </a:lnTo>
                      <a:lnTo>
                        <a:pt x="896" y="816"/>
                      </a:lnTo>
                      <a:lnTo>
                        <a:pt x="850" y="836"/>
                      </a:lnTo>
                      <a:lnTo>
                        <a:pt x="850" y="832"/>
                      </a:lnTo>
                      <a:lnTo>
                        <a:pt x="849" y="832"/>
                      </a:lnTo>
                      <a:lnTo>
                        <a:pt x="845" y="838"/>
                      </a:lnTo>
                      <a:lnTo>
                        <a:pt x="850" y="836"/>
                      </a:lnTo>
                      <a:lnTo>
                        <a:pt x="850" y="838"/>
                      </a:lnTo>
                      <a:lnTo>
                        <a:pt x="847" y="849"/>
                      </a:lnTo>
                      <a:lnTo>
                        <a:pt x="844" y="865"/>
                      </a:lnTo>
                      <a:lnTo>
                        <a:pt x="839" y="886"/>
                      </a:lnTo>
                      <a:lnTo>
                        <a:pt x="834" y="911"/>
                      </a:lnTo>
                      <a:lnTo>
                        <a:pt x="828" y="939"/>
                      </a:lnTo>
                      <a:lnTo>
                        <a:pt x="820" y="971"/>
                      </a:lnTo>
                      <a:lnTo>
                        <a:pt x="813" y="1005"/>
                      </a:lnTo>
                      <a:lnTo>
                        <a:pt x="804" y="1040"/>
                      </a:lnTo>
                      <a:lnTo>
                        <a:pt x="796" y="1077"/>
                      </a:lnTo>
                      <a:lnTo>
                        <a:pt x="787" y="1116"/>
                      </a:lnTo>
                      <a:lnTo>
                        <a:pt x="778" y="1155"/>
                      </a:lnTo>
                      <a:lnTo>
                        <a:pt x="770" y="1193"/>
                      </a:lnTo>
                      <a:lnTo>
                        <a:pt x="762" y="1232"/>
                      </a:lnTo>
                      <a:lnTo>
                        <a:pt x="754" y="1270"/>
                      </a:lnTo>
                      <a:lnTo>
                        <a:pt x="747" y="1306"/>
                      </a:lnTo>
                      <a:lnTo>
                        <a:pt x="742" y="1340"/>
                      </a:lnTo>
                      <a:lnTo>
                        <a:pt x="737" y="1372"/>
                      </a:lnTo>
                      <a:lnTo>
                        <a:pt x="734" y="1401"/>
                      </a:lnTo>
                      <a:lnTo>
                        <a:pt x="731" y="1428"/>
                      </a:lnTo>
                      <a:lnTo>
                        <a:pt x="730" y="1449"/>
                      </a:lnTo>
                      <a:lnTo>
                        <a:pt x="731" y="1467"/>
                      </a:lnTo>
                      <a:lnTo>
                        <a:pt x="774" y="1486"/>
                      </a:lnTo>
                      <a:lnTo>
                        <a:pt x="821" y="1509"/>
                      </a:lnTo>
                      <a:lnTo>
                        <a:pt x="872" y="1536"/>
                      </a:lnTo>
                      <a:lnTo>
                        <a:pt x="924" y="1564"/>
                      </a:lnTo>
                      <a:lnTo>
                        <a:pt x="978" y="1595"/>
                      </a:lnTo>
                      <a:lnTo>
                        <a:pt x="1035" y="1628"/>
                      </a:lnTo>
                      <a:lnTo>
                        <a:pt x="1091" y="1662"/>
                      </a:lnTo>
                      <a:lnTo>
                        <a:pt x="1146" y="1697"/>
                      </a:lnTo>
                      <a:lnTo>
                        <a:pt x="1201" y="1731"/>
                      </a:lnTo>
                      <a:lnTo>
                        <a:pt x="1254" y="1765"/>
                      </a:lnTo>
                      <a:lnTo>
                        <a:pt x="1305" y="1800"/>
                      </a:lnTo>
                      <a:lnTo>
                        <a:pt x="1353" y="1833"/>
                      </a:lnTo>
                      <a:lnTo>
                        <a:pt x="1396" y="1864"/>
                      </a:lnTo>
                      <a:lnTo>
                        <a:pt x="1434" y="1893"/>
                      </a:lnTo>
                      <a:lnTo>
                        <a:pt x="1509" y="1949"/>
                      </a:lnTo>
                      <a:lnTo>
                        <a:pt x="1583" y="2006"/>
                      </a:lnTo>
                      <a:lnTo>
                        <a:pt x="1655" y="2064"/>
                      </a:lnTo>
                      <a:lnTo>
                        <a:pt x="1726" y="2125"/>
                      </a:lnTo>
                      <a:lnTo>
                        <a:pt x="1794" y="2187"/>
                      </a:lnTo>
                      <a:lnTo>
                        <a:pt x="1857" y="2252"/>
                      </a:lnTo>
                      <a:lnTo>
                        <a:pt x="1916" y="2320"/>
                      </a:lnTo>
                      <a:lnTo>
                        <a:pt x="1939" y="2347"/>
                      </a:lnTo>
                      <a:lnTo>
                        <a:pt x="1960" y="2369"/>
                      </a:lnTo>
                      <a:lnTo>
                        <a:pt x="1982" y="2386"/>
                      </a:lnTo>
                      <a:lnTo>
                        <a:pt x="2002" y="2399"/>
                      </a:lnTo>
                      <a:lnTo>
                        <a:pt x="2021" y="2408"/>
                      </a:lnTo>
                      <a:lnTo>
                        <a:pt x="2042" y="2414"/>
                      </a:lnTo>
                      <a:lnTo>
                        <a:pt x="2063" y="2416"/>
                      </a:lnTo>
                      <a:lnTo>
                        <a:pt x="2084" y="2417"/>
                      </a:lnTo>
                      <a:lnTo>
                        <a:pt x="2107" y="2416"/>
                      </a:lnTo>
                      <a:lnTo>
                        <a:pt x="2133" y="2414"/>
                      </a:lnTo>
                      <a:lnTo>
                        <a:pt x="2161" y="2411"/>
                      </a:lnTo>
                      <a:lnTo>
                        <a:pt x="2191" y="2409"/>
                      </a:lnTo>
                      <a:lnTo>
                        <a:pt x="2226" y="2408"/>
                      </a:lnTo>
                      <a:lnTo>
                        <a:pt x="2277" y="2392"/>
                      </a:lnTo>
                      <a:lnTo>
                        <a:pt x="2325" y="2379"/>
                      </a:lnTo>
                      <a:lnTo>
                        <a:pt x="2368" y="2368"/>
                      </a:lnTo>
                      <a:lnTo>
                        <a:pt x="2408" y="2356"/>
                      </a:lnTo>
                      <a:lnTo>
                        <a:pt x="2446" y="2346"/>
                      </a:lnTo>
                      <a:lnTo>
                        <a:pt x="2481" y="2336"/>
                      </a:lnTo>
                      <a:lnTo>
                        <a:pt x="2513" y="2323"/>
                      </a:lnTo>
                      <a:lnTo>
                        <a:pt x="2543" y="2308"/>
                      </a:lnTo>
                      <a:lnTo>
                        <a:pt x="2571" y="2291"/>
                      </a:lnTo>
                      <a:lnTo>
                        <a:pt x="2599" y="2269"/>
                      </a:lnTo>
                      <a:lnTo>
                        <a:pt x="2625" y="2243"/>
                      </a:lnTo>
                      <a:lnTo>
                        <a:pt x="2960" y="1168"/>
                      </a:lnTo>
                      <a:lnTo>
                        <a:pt x="3412" y="1178"/>
                      </a:lnTo>
                      <a:lnTo>
                        <a:pt x="3411" y="1183"/>
                      </a:lnTo>
                      <a:lnTo>
                        <a:pt x="3409" y="1193"/>
                      </a:lnTo>
                      <a:lnTo>
                        <a:pt x="3405" y="1209"/>
                      </a:lnTo>
                      <a:lnTo>
                        <a:pt x="3401" y="1232"/>
                      </a:lnTo>
                      <a:lnTo>
                        <a:pt x="3394" y="1261"/>
                      </a:lnTo>
                      <a:lnTo>
                        <a:pt x="3387" y="1295"/>
                      </a:lnTo>
                      <a:lnTo>
                        <a:pt x="3378" y="1333"/>
                      </a:lnTo>
                      <a:lnTo>
                        <a:pt x="3369" y="1377"/>
                      </a:lnTo>
                      <a:lnTo>
                        <a:pt x="3358" y="1423"/>
                      </a:lnTo>
                      <a:lnTo>
                        <a:pt x="3346" y="1474"/>
                      </a:lnTo>
                      <a:lnTo>
                        <a:pt x="3333" y="1528"/>
                      </a:lnTo>
                      <a:lnTo>
                        <a:pt x="3320" y="1584"/>
                      </a:lnTo>
                      <a:lnTo>
                        <a:pt x="3305" y="1643"/>
                      </a:lnTo>
                      <a:lnTo>
                        <a:pt x="3291" y="1703"/>
                      </a:lnTo>
                      <a:lnTo>
                        <a:pt x="3276" y="1765"/>
                      </a:lnTo>
                      <a:lnTo>
                        <a:pt x="3259" y="1830"/>
                      </a:lnTo>
                      <a:lnTo>
                        <a:pt x="3242" y="1893"/>
                      </a:lnTo>
                      <a:lnTo>
                        <a:pt x="3225" y="1957"/>
                      </a:lnTo>
                      <a:lnTo>
                        <a:pt x="3208" y="2022"/>
                      </a:lnTo>
                      <a:lnTo>
                        <a:pt x="3189" y="2086"/>
                      </a:lnTo>
                      <a:lnTo>
                        <a:pt x="3171" y="2148"/>
                      </a:lnTo>
                      <a:lnTo>
                        <a:pt x="3153" y="2210"/>
                      </a:lnTo>
                      <a:lnTo>
                        <a:pt x="3134" y="2270"/>
                      </a:lnTo>
                      <a:lnTo>
                        <a:pt x="3116" y="2328"/>
                      </a:lnTo>
                      <a:lnTo>
                        <a:pt x="3098" y="2383"/>
                      </a:lnTo>
                      <a:lnTo>
                        <a:pt x="3079" y="2434"/>
                      </a:lnTo>
                      <a:lnTo>
                        <a:pt x="3060" y="2483"/>
                      </a:lnTo>
                      <a:lnTo>
                        <a:pt x="3041" y="2528"/>
                      </a:lnTo>
                      <a:lnTo>
                        <a:pt x="3024" y="2568"/>
                      </a:lnTo>
                      <a:lnTo>
                        <a:pt x="3006" y="2605"/>
                      </a:lnTo>
                      <a:lnTo>
                        <a:pt x="2988" y="2634"/>
                      </a:lnTo>
                      <a:lnTo>
                        <a:pt x="2971" y="2661"/>
                      </a:lnTo>
                      <a:lnTo>
                        <a:pt x="2954" y="2680"/>
                      </a:lnTo>
                      <a:lnTo>
                        <a:pt x="2938" y="2693"/>
                      </a:lnTo>
                      <a:lnTo>
                        <a:pt x="2924" y="2709"/>
                      </a:lnTo>
                      <a:lnTo>
                        <a:pt x="2905" y="2728"/>
                      </a:lnTo>
                      <a:lnTo>
                        <a:pt x="2880" y="2747"/>
                      </a:lnTo>
                      <a:lnTo>
                        <a:pt x="2852" y="2767"/>
                      </a:lnTo>
                      <a:lnTo>
                        <a:pt x="2818" y="2787"/>
                      </a:lnTo>
                      <a:lnTo>
                        <a:pt x="2782" y="2809"/>
                      </a:lnTo>
                      <a:lnTo>
                        <a:pt x="2741" y="2832"/>
                      </a:lnTo>
                      <a:lnTo>
                        <a:pt x="2698" y="2855"/>
                      </a:lnTo>
                      <a:lnTo>
                        <a:pt x="2652" y="2879"/>
                      </a:lnTo>
                      <a:lnTo>
                        <a:pt x="2604" y="2902"/>
                      </a:lnTo>
                      <a:lnTo>
                        <a:pt x="2553" y="2926"/>
                      </a:lnTo>
                      <a:lnTo>
                        <a:pt x="2501" y="2951"/>
                      </a:lnTo>
                      <a:lnTo>
                        <a:pt x="2449" y="2975"/>
                      </a:lnTo>
                      <a:lnTo>
                        <a:pt x="2396" y="2999"/>
                      </a:lnTo>
                      <a:lnTo>
                        <a:pt x="2342" y="3023"/>
                      </a:lnTo>
                      <a:lnTo>
                        <a:pt x="2288" y="3046"/>
                      </a:lnTo>
                      <a:lnTo>
                        <a:pt x="2234" y="3069"/>
                      </a:lnTo>
                      <a:lnTo>
                        <a:pt x="2181" y="3092"/>
                      </a:lnTo>
                      <a:lnTo>
                        <a:pt x="2129" y="3113"/>
                      </a:lnTo>
                      <a:lnTo>
                        <a:pt x="2079" y="3133"/>
                      </a:lnTo>
                      <a:lnTo>
                        <a:pt x="2030" y="3153"/>
                      </a:lnTo>
                      <a:lnTo>
                        <a:pt x="1985" y="3172"/>
                      </a:lnTo>
                      <a:lnTo>
                        <a:pt x="1941" y="3190"/>
                      </a:lnTo>
                      <a:lnTo>
                        <a:pt x="1901" y="3206"/>
                      </a:lnTo>
                      <a:lnTo>
                        <a:pt x="1863" y="3221"/>
                      </a:lnTo>
                      <a:lnTo>
                        <a:pt x="1829" y="3233"/>
                      </a:lnTo>
                      <a:lnTo>
                        <a:pt x="1801" y="3245"/>
                      </a:lnTo>
                      <a:lnTo>
                        <a:pt x="1775" y="3254"/>
                      </a:lnTo>
                      <a:lnTo>
                        <a:pt x="1756" y="3262"/>
                      </a:lnTo>
                      <a:lnTo>
                        <a:pt x="1741" y="3268"/>
                      </a:lnTo>
                      <a:lnTo>
                        <a:pt x="1732" y="3271"/>
                      </a:lnTo>
                      <a:lnTo>
                        <a:pt x="1728" y="3272"/>
                      </a:lnTo>
                      <a:lnTo>
                        <a:pt x="1639" y="3228"/>
                      </a:lnTo>
                      <a:lnTo>
                        <a:pt x="1555" y="3185"/>
                      </a:lnTo>
                      <a:lnTo>
                        <a:pt x="1477" y="3146"/>
                      </a:lnTo>
                      <a:lnTo>
                        <a:pt x="1402" y="3108"/>
                      </a:lnTo>
                      <a:lnTo>
                        <a:pt x="1333" y="3072"/>
                      </a:lnTo>
                      <a:lnTo>
                        <a:pt x="1268" y="3039"/>
                      </a:lnTo>
                      <a:lnTo>
                        <a:pt x="1206" y="3007"/>
                      </a:lnTo>
                      <a:lnTo>
                        <a:pt x="1148" y="2976"/>
                      </a:lnTo>
                      <a:lnTo>
                        <a:pt x="1093" y="2946"/>
                      </a:lnTo>
                      <a:lnTo>
                        <a:pt x="1040" y="2916"/>
                      </a:lnTo>
                      <a:lnTo>
                        <a:pt x="990" y="2887"/>
                      </a:lnTo>
                      <a:lnTo>
                        <a:pt x="940" y="2859"/>
                      </a:lnTo>
                      <a:lnTo>
                        <a:pt x="893" y="2830"/>
                      </a:lnTo>
                      <a:lnTo>
                        <a:pt x="891" y="2828"/>
                      </a:lnTo>
                      <a:lnTo>
                        <a:pt x="885" y="2824"/>
                      </a:lnTo>
                      <a:lnTo>
                        <a:pt x="875" y="2818"/>
                      </a:lnTo>
                      <a:lnTo>
                        <a:pt x="862" y="2811"/>
                      </a:lnTo>
                      <a:lnTo>
                        <a:pt x="847" y="2802"/>
                      </a:lnTo>
                      <a:lnTo>
                        <a:pt x="832" y="2793"/>
                      </a:lnTo>
                      <a:lnTo>
                        <a:pt x="816" y="2783"/>
                      </a:lnTo>
                      <a:lnTo>
                        <a:pt x="801" y="2772"/>
                      </a:lnTo>
                      <a:lnTo>
                        <a:pt x="788" y="2762"/>
                      </a:lnTo>
                      <a:lnTo>
                        <a:pt x="776" y="2753"/>
                      </a:lnTo>
                      <a:lnTo>
                        <a:pt x="762" y="2744"/>
                      </a:lnTo>
                      <a:lnTo>
                        <a:pt x="749" y="2732"/>
                      </a:lnTo>
                      <a:lnTo>
                        <a:pt x="734" y="2720"/>
                      </a:lnTo>
                      <a:lnTo>
                        <a:pt x="719" y="2706"/>
                      </a:lnTo>
                      <a:lnTo>
                        <a:pt x="705" y="2692"/>
                      </a:lnTo>
                      <a:lnTo>
                        <a:pt x="692" y="2680"/>
                      </a:lnTo>
                      <a:lnTo>
                        <a:pt x="681" y="2669"/>
                      </a:lnTo>
                      <a:lnTo>
                        <a:pt x="673" y="2661"/>
                      </a:lnTo>
                      <a:lnTo>
                        <a:pt x="667" y="2655"/>
                      </a:lnTo>
                      <a:lnTo>
                        <a:pt x="665" y="2653"/>
                      </a:lnTo>
                      <a:lnTo>
                        <a:pt x="622" y="2613"/>
                      </a:lnTo>
                      <a:lnTo>
                        <a:pt x="581" y="2571"/>
                      </a:lnTo>
                      <a:lnTo>
                        <a:pt x="537" y="2528"/>
                      </a:lnTo>
                      <a:lnTo>
                        <a:pt x="494" y="2483"/>
                      </a:lnTo>
                      <a:lnTo>
                        <a:pt x="449" y="2434"/>
                      </a:lnTo>
                      <a:lnTo>
                        <a:pt x="402" y="2385"/>
                      </a:lnTo>
                      <a:lnTo>
                        <a:pt x="352" y="2331"/>
                      </a:lnTo>
                      <a:lnTo>
                        <a:pt x="302" y="2275"/>
                      </a:lnTo>
                      <a:lnTo>
                        <a:pt x="248" y="2216"/>
                      </a:lnTo>
                      <a:lnTo>
                        <a:pt x="190" y="2153"/>
                      </a:lnTo>
                      <a:lnTo>
                        <a:pt x="131" y="2086"/>
                      </a:lnTo>
                      <a:lnTo>
                        <a:pt x="67" y="2015"/>
                      </a:lnTo>
                      <a:lnTo>
                        <a:pt x="0" y="1940"/>
                      </a:lnTo>
                      <a:lnTo>
                        <a:pt x="1" y="1888"/>
                      </a:lnTo>
                      <a:lnTo>
                        <a:pt x="4" y="1833"/>
                      </a:lnTo>
                      <a:lnTo>
                        <a:pt x="11" y="1775"/>
                      </a:lnTo>
                      <a:lnTo>
                        <a:pt x="20" y="1714"/>
                      </a:lnTo>
                      <a:lnTo>
                        <a:pt x="33" y="1651"/>
                      </a:lnTo>
                      <a:lnTo>
                        <a:pt x="47" y="1585"/>
                      </a:lnTo>
                      <a:lnTo>
                        <a:pt x="63" y="1517"/>
                      </a:lnTo>
                      <a:lnTo>
                        <a:pt x="81" y="1448"/>
                      </a:lnTo>
                      <a:lnTo>
                        <a:pt x="102" y="1379"/>
                      </a:lnTo>
                      <a:lnTo>
                        <a:pt x="123" y="1309"/>
                      </a:lnTo>
                      <a:lnTo>
                        <a:pt x="146" y="1239"/>
                      </a:lnTo>
                      <a:lnTo>
                        <a:pt x="170" y="1169"/>
                      </a:lnTo>
                      <a:lnTo>
                        <a:pt x="194" y="1100"/>
                      </a:lnTo>
                      <a:lnTo>
                        <a:pt x="220" y="1032"/>
                      </a:lnTo>
                      <a:lnTo>
                        <a:pt x="246" y="965"/>
                      </a:lnTo>
                      <a:lnTo>
                        <a:pt x="272" y="900"/>
                      </a:lnTo>
                      <a:lnTo>
                        <a:pt x="298" y="838"/>
                      </a:lnTo>
                      <a:lnTo>
                        <a:pt x="325" y="778"/>
                      </a:lnTo>
                      <a:lnTo>
                        <a:pt x="351" y="721"/>
                      </a:lnTo>
                      <a:lnTo>
                        <a:pt x="376" y="667"/>
                      </a:lnTo>
                      <a:lnTo>
                        <a:pt x="402" y="617"/>
                      </a:lnTo>
                      <a:lnTo>
                        <a:pt x="426" y="571"/>
                      </a:lnTo>
                      <a:lnTo>
                        <a:pt x="449" y="531"/>
                      </a:lnTo>
                      <a:lnTo>
                        <a:pt x="471" y="494"/>
                      </a:lnTo>
                      <a:lnTo>
                        <a:pt x="491" y="464"/>
                      </a:lnTo>
                      <a:lnTo>
                        <a:pt x="510" y="439"/>
                      </a:lnTo>
                      <a:lnTo>
                        <a:pt x="527" y="420"/>
                      </a:lnTo>
                      <a:lnTo>
                        <a:pt x="530" y="420"/>
                      </a:lnTo>
                      <a:lnTo>
                        <a:pt x="540" y="416"/>
                      </a:lnTo>
                      <a:lnTo>
                        <a:pt x="556" y="411"/>
                      </a:lnTo>
                      <a:lnTo>
                        <a:pt x="576" y="405"/>
                      </a:lnTo>
                      <a:lnTo>
                        <a:pt x="603" y="397"/>
                      </a:lnTo>
                      <a:lnTo>
                        <a:pt x="634" y="387"/>
                      </a:lnTo>
                      <a:lnTo>
                        <a:pt x="668" y="376"/>
                      </a:lnTo>
                      <a:lnTo>
                        <a:pt x="707" y="364"/>
                      </a:lnTo>
                      <a:lnTo>
                        <a:pt x="750" y="351"/>
                      </a:lnTo>
                      <a:lnTo>
                        <a:pt x="796" y="337"/>
                      </a:lnTo>
                      <a:lnTo>
                        <a:pt x="845" y="321"/>
                      </a:lnTo>
                      <a:lnTo>
                        <a:pt x="896" y="305"/>
                      </a:lnTo>
                      <a:lnTo>
                        <a:pt x="950" y="287"/>
                      </a:lnTo>
                      <a:lnTo>
                        <a:pt x="1004" y="270"/>
                      </a:lnTo>
                      <a:lnTo>
                        <a:pt x="1060" y="252"/>
                      </a:lnTo>
                      <a:lnTo>
                        <a:pt x="1117" y="234"/>
                      </a:lnTo>
                      <a:lnTo>
                        <a:pt x="1175" y="215"/>
                      </a:lnTo>
                      <a:lnTo>
                        <a:pt x="1232" y="197"/>
                      </a:lnTo>
                      <a:lnTo>
                        <a:pt x="1290" y="178"/>
                      </a:lnTo>
                      <a:lnTo>
                        <a:pt x="1346" y="159"/>
                      </a:lnTo>
                      <a:lnTo>
                        <a:pt x="1401" y="140"/>
                      </a:lnTo>
                      <a:lnTo>
                        <a:pt x="1456" y="122"/>
                      </a:lnTo>
                      <a:lnTo>
                        <a:pt x="1508" y="105"/>
                      </a:lnTo>
                      <a:lnTo>
                        <a:pt x="1558" y="86"/>
                      </a:lnTo>
                      <a:lnTo>
                        <a:pt x="1605" y="70"/>
                      </a:lnTo>
                      <a:lnTo>
                        <a:pt x="1650" y="54"/>
                      </a:lnTo>
                      <a:lnTo>
                        <a:pt x="1692" y="39"/>
                      </a:lnTo>
                      <a:lnTo>
                        <a:pt x="1728" y="24"/>
                      </a:lnTo>
                      <a:lnTo>
                        <a:pt x="1762" y="11"/>
                      </a:lnTo>
                      <a:lnTo>
                        <a:pt x="179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33" name="Freeform 132"/>
                <p:cNvSpPr>
                  <a:spLocks/>
                </p:cNvSpPr>
                <p:nvPr/>
              </p:nvSpPr>
              <p:spPr bwMode="auto">
                <a:xfrm>
                  <a:off x="3606800" y="723900"/>
                  <a:ext cx="5416550" cy="5194300"/>
                </a:xfrm>
                <a:custGeom>
                  <a:avLst/>
                  <a:gdLst>
                    <a:gd name="T0" fmla="*/ 1639 w 3412"/>
                    <a:gd name="T1" fmla="*/ 142 h 3272"/>
                    <a:gd name="T2" fmla="*/ 1287 w 3412"/>
                    <a:gd name="T3" fmla="*/ 244 h 3272"/>
                    <a:gd name="T4" fmla="*/ 950 w 3412"/>
                    <a:gd name="T5" fmla="*/ 354 h 3272"/>
                    <a:gd name="T6" fmla="*/ 691 w 3412"/>
                    <a:gd name="T7" fmla="*/ 463 h 3272"/>
                    <a:gd name="T8" fmla="*/ 566 w 3412"/>
                    <a:gd name="T9" fmla="*/ 572 h 3272"/>
                    <a:gd name="T10" fmla="*/ 459 w 3412"/>
                    <a:gd name="T11" fmla="*/ 821 h 3272"/>
                    <a:gd name="T12" fmla="*/ 359 w 3412"/>
                    <a:gd name="T13" fmla="*/ 1152 h 3272"/>
                    <a:gd name="T14" fmla="*/ 293 w 3412"/>
                    <a:gd name="T15" fmla="*/ 1479 h 3272"/>
                    <a:gd name="T16" fmla="*/ 290 w 3412"/>
                    <a:gd name="T17" fmla="*/ 1705 h 3272"/>
                    <a:gd name="T18" fmla="*/ 396 w 3412"/>
                    <a:gd name="T19" fmla="*/ 1917 h 3272"/>
                    <a:gd name="T20" fmla="*/ 586 w 3412"/>
                    <a:gd name="T21" fmla="*/ 2174 h 3272"/>
                    <a:gd name="T22" fmla="*/ 821 w 3412"/>
                    <a:gd name="T23" fmla="*/ 2440 h 3272"/>
                    <a:gd name="T24" fmla="*/ 1066 w 3412"/>
                    <a:gd name="T25" fmla="*/ 2684 h 3272"/>
                    <a:gd name="T26" fmla="*/ 1283 w 3412"/>
                    <a:gd name="T27" fmla="*/ 2871 h 3272"/>
                    <a:gd name="T28" fmla="*/ 1496 w 3412"/>
                    <a:gd name="T29" fmla="*/ 2997 h 3272"/>
                    <a:gd name="T30" fmla="*/ 1801 w 3412"/>
                    <a:gd name="T31" fmla="*/ 3052 h 3272"/>
                    <a:gd name="T32" fmla="*/ 2082 w 3412"/>
                    <a:gd name="T33" fmla="*/ 3032 h 3272"/>
                    <a:gd name="T34" fmla="*/ 2277 w 3412"/>
                    <a:gd name="T35" fmla="*/ 2983 h 3272"/>
                    <a:gd name="T36" fmla="*/ 2489 w 3412"/>
                    <a:gd name="T37" fmla="*/ 2891 h 3272"/>
                    <a:gd name="T38" fmla="*/ 2729 w 3412"/>
                    <a:gd name="T39" fmla="*/ 2759 h 3272"/>
                    <a:gd name="T40" fmla="*/ 2919 w 3412"/>
                    <a:gd name="T41" fmla="*/ 2622 h 3272"/>
                    <a:gd name="T42" fmla="*/ 3001 w 3412"/>
                    <a:gd name="T43" fmla="*/ 2485 h 3272"/>
                    <a:gd name="T44" fmla="*/ 3087 w 3412"/>
                    <a:gd name="T45" fmla="*/ 2221 h 3272"/>
                    <a:gd name="T46" fmla="*/ 3176 w 3412"/>
                    <a:gd name="T47" fmla="*/ 1884 h 3272"/>
                    <a:gd name="T48" fmla="*/ 3257 w 3412"/>
                    <a:gd name="T49" fmla="*/ 1546 h 3272"/>
                    <a:gd name="T50" fmla="*/ 3318 w 3412"/>
                    <a:gd name="T51" fmla="*/ 1277 h 3272"/>
                    <a:gd name="T52" fmla="*/ 3411 w 3412"/>
                    <a:gd name="T53" fmla="*/ 1183 h 3272"/>
                    <a:gd name="T54" fmla="*/ 3387 w 3412"/>
                    <a:gd name="T55" fmla="*/ 1295 h 3272"/>
                    <a:gd name="T56" fmla="*/ 3333 w 3412"/>
                    <a:gd name="T57" fmla="*/ 1528 h 3272"/>
                    <a:gd name="T58" fmla="*/ 3259 w 3412"/>
                    <a:gd name="T59" fmla="*/ 1830 h 3272"/>
                    <a:gd name="T60" fmla="*/ 3171 w 3412"/>
                    <a:gd name="T61" fmla="*/ 2148 h 3272"/>
                    <a:gd name="T62" fmla="*/ 3079 w 3412"/>
                    <a:gd name="T63" fmla="*/ 2434 h 3272"/>
                    <a:gd name="T64" fmla="*/ 2988 w 3412"/>
                    <a:gd name="T65" fmla="*/ 2634 h 3272"/>
                    <a:gd name="T66" fmla="*/ 2905 w 3412"/>
                    <a:gd name="T67" fmla="*/ 2728 h 3272"/>
                    <a:gd name="T68" fmla="*/ 2741 w 3412"/>
                    <a:gd name="T69" fmla="*/ 2832 h 3272"/>
                    <a:gd name="T70" fmla="*/ 2501 w 3412"/>
                    <a:gd name="T71" fmla="*/ 2951 h 3272"/>
                    <a:gd name="T72" fmla="*/ 2234 w 3412"/>
                    <a:gd name="T73" fmla="*/ 3069 h 3272"/>
                    <a:gd name="T74" fmla="*/ 1985 w 3412"/>
                    <a:gd name="T75" fmla="*/ 3172 h 3272"/>
                    <a:gd name="T76" fmla="*/ 1801 w 3412"/>
                    <a:gd name="T77" fmla="*/ 3245 h 3272"/>
                    <a:gd name="T78" fmla="*/ 1728 w 3412"/>
                    <a:gd name="T79" fmla="*/ 3272 h 3272"/>
                    <a:gd name="T80" fmla="*/ 1333 w 3412"/>
                    <a:gd name="T81" fmla="*/ 3072 h 3272"/>
                    <a:gd name="T82" fmla="*/ 1040 w 3412"/>
                    <a:gd name="T83" fmla="*/ 2916 h 3272"/>
                    <a:gd name="T84" fmla="*/ 885 w 3412"/>
                    <a:gd name="T85" fmla="*/ 2824 h 3272"/>
                    <a:gd name="T86" fmla="*/ 816 w 3412"/>
                    <a:gd name="T87" fmla="*/ 2783 h 3272"/>
                    <a:gd name="T88" fmla="*/ 749 w 3412"/>
                    <a:gd name="T89" fmla="*/ 2732 h 3272"/>
                    <a:gd name="T90" fmla="*/ 681 w 3412"/>
                    <a:gd name="T91" fmla="*/ 2669 h 3272"/>
                    <a:gd name="T92" fmla="*/ 581 w 3412"/>
                    <a:gd name="T93" fmla="*/ 2571 h 3272"/>
                    <a:gd name="T94" fmla="*/ 352 w 3412"/>
                    <a:gd name="T95" fmla="*/ 2331 h 3272"/>
                    <a:gd name="T96" fmla="*/ 67 w 3412"/>
                    <a:gd name="T97" fmla="*/ 2015 h 3272"/>
                    <a:gd name="T98" fmla="*/ 20 w 3412"/>
                    <a:gd name="T99" fmla="*/ 1714 h 3272"/>
                    <a:gd name="T100" fmla="*/ 102 w 3412"/>
                    <a:gd name="T101" fmla="*/ 1379 h 3272"/>
                    <a:gd name="T102" fmla="*/ 220 w 3412"/>
                    <a:gd name="T103" fmla="*/ 1032 h 3272"/>
                    <a:gd name="T104" fmla="*/ 351 w 3412"/>
                    <a:gd name="T105" fmla="*/ 721 h 3272"/>
                    <a:gd name="T106" fmla="*/ 471 w 3412"/>
                    <a:gd name="T107" fmla="*/ 494 h 3272"/>
                    <a:gd name="T108" fmla="*/ 540 w 3412"/>
                    <a:gd name="T109" fmla="*/ 416 h 3272"/>
                    <a:gd name="T110" fmla="*/ 668 w 3412"/>
                    <a:gd name="T111" fmla="*/ 376 h 3272"/>
                    <a:gd name="T112" fmla="*/ 896 w 3412"/>
                    <a:gd name="T113" fmla="*/ 305 h 3272"/>
                    <a:gd name="T114" fmla="*/ 1175 w 3412"/>
                    <a:gd name="T115" fmla="*/ 215 h 3272"/>
                    <a:gd name="T116" fmla="*/ 1456 w 3412"/>
                    <a:gd name="T117" fmla="*/ 122 h 3272"/>
                    <a:gd name="T118" fmla="*/ 1692 w 3412"/>
                    <a:gd name="T119" fmla="*/ 39 h 3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412" h="3272">
                      <a:moveTo>
                        <a:pt x="1790" y="0"/>
                      </a:moveTo>
                      <a:lnTo>
                        <a:pt x="1827" y="92"/>
                      </a:lnTo>
                      <a:lnTo>
                        <a:pt x="1767" y="108"/>
                      </a:lnTo>
                      <a:lnTo>
                        <a:pt x="1704" y="125"/>
                      </a:lnTo>
                      <a:lnTo>
                        <a:pt x="1639" y="142"/>
                      </a:lnTo>
                      <a:lnTo>
                        <a:pt x="1570" y="162"/>
                      </a:lnTo>
                      <a:lnTo>
                        <a:pt x="1501" y="182"/>
                      </a:lnTo>
                      <a:lnTo>
                        <a:pt x="1430" y="201"/>
                      </a:lnTo>
                      <a:lnTo>
                        <a:pt x="1359" y="222"/>
                      </a:lnTo>
                      <a:lnTo>
                        <a:pt x="1287" y="244"/>
                      </a:lnTo>
                      <a:lnTo>
                        <a:pt x="1217" y="265"/>
                      </a:lnTo>
                      <a:lnTo>
                        <a:pt x="1147" y="287"/>
                      </a:lnTo>
                      <a:lnTo>
                        <a:pt x="1079" y="309"/>
                      </a:lnTo>
                      <a:lnTo>
                        <a:pt x="1013" y="332"/>
                      </a:lnTo>
                      <a:lnTo>
                        <a:pt x="950" y="354"/>
                      </a:lnTo>
                      <a:lnTo>
                        <a:pt x="890" y="377"/>
                      </a:lnTo>
                      <a:lnTo>
                        <a:pt x="832" y="399"/>
                      </a:lnTo>
                      <a:lnTo>
                        <a:pt x="781" y="421"/>
                      </a:lnTo>
                      <a:lnTo>
                        <a:pt x="734" y="441"/>
                      </a:lnTo>
                      <a:lnTo>
                        <a:pt x="691" y="463"/>
                      </a:lnTo>
                      <a:lnTo>
                        <a:pt x="654" y="483"/>
                      </a:lnTo>
                      <a:lnTo>
                        <a:pt x="625" y="502"/>
                      </a:lnTo>
                      <a:lnTo>
                        <a:pt x="602" y="522"/>
                      </a:lnTo>
                      <a:lnTo>
                        <a:pt x="587" y="540"/>
                      </a:lnTo>
                      <a:lnTo>
                        <a:pt x="566" y="572"/>
                      </a:lnTo>
                      <a:lnTo>
                        <a:pt x="545" y="611"/>
                      </a:lnTo>
                      <a:lnTo>
                        <a:pt x="525" y="656"/>
                      </a:lnTo>
                      <a:lnTo>
                        <a:pt x="503" y="707"/>
                      </a:lnTo>
                      <a:lnTo>
                        <a:pt x="481" y="762"/>
                      </a:lnTo>
                      <a:lnTo>
                        <a:pt x="459" y="821"/>
                      </a:lnTo>
                      <a:lnTo>
                        <a:pt x="438" y="884"/>
                      </a:lnTo>
                      <a:lnTo>
                        <a:pt x="417" y="948"/>
                      </a:lnTo>
                      <a:lnTo>
                        <a:pt x="397" y="1015"/>
                      </a:lnTo>
                      <a:lnTo>
                        <a:pt x="378" y="1083"/>
                      </a:lnTo>
                      <a:lnTo>
                        <a:pt x="359" y="1152"/>
                      </a:lnTo>
                      <a:lnTo>
                        <a:pt x="342" y="1220"/>
                      </a:lnTo>
                      <a:lnTo>
                        <a:pt x="327" y="1287"/>
                      </a:lnTo>
                      <a:lnTo>
                        <a:pt x="313" y="1354"/>
                      </a:lnTo>
                      <a:lnTo>
                        <a:pt x="302" y="1417"/>
                      </a:lnTo>
                      <a:lnTo>
                        <a:pt x="293" y="1479"/>
                      </a:lnTo>
                      <a:lnTo>
                        <a:pt x="286" y="1537"/>
                      </a:lnTo>
                      <a:lnTo>
                        <a:pt x="281" y="1591"/>
                      </a:lnTo>
                      <a:lnTo>
                        <a:pt x="280" y="1639"/>
                      </a:lnTo>
                      <a:lnTo>
                        <a:pt x="282" y="1670"/>
                      </a:lnTo>
                      <a:lnTo>
                        <a:pt x="290" y="1705"/>
                      </a:lnTo>
                      <a:lnTo>
                        <a:pt x="303" y="1743"/>
                      </a:lnTo>
                      <a:lnTo>
                        <a:pt x="320" y="1783"/>
                      </a:lnTo>
                      <a:lnTo>
                        <a:pt x="342" y="1825"/>
                      </a:lnTo>
                      <a:lnTo>
                        <a:pt x="367" y="1870"/>
                      </a:lnTo>
                      <a:lnTo>
                        <a:pt x="396" y="1917"/>
                      </a:lnTo>
                      <a:lnTo>
                        <a:pt x="428" y="1967"/>
                      </a:lnTo>
                      <a:lnTo>
                        <a:pt x="464" y="2016"/>
                      </a:lnTo>
                      <a:lnTo>
                        <a:pt x="502" y="2068"/>
                      </a:lnTo>
                      <a:lnTo>
                        <a:pt x="543" y="2121"/>
                      </a:lnTo>
                      <a:lnTo>
                        <a:pt x="586" y="2174"/>
                      </a:lnTo>
                      <a:lnTo>
                        <a:pt x="630" y="2228"/>
                      </a:lnTo>
                      <a:lnTo>
                        <a:pt x="676" y="2282"/>
                      </a:lnTo>
                      <a:lnTo>
                        <a:pt x="723" y="2334"/>
                      </a:lnTo>
                      <a:lnTo>
                        <a:pt x="772" y="2387"/>
                      </a:lnTo>
                      <a:lnTo>
                        <a:pt x="821" y="2440"/>
                      </a:lnTo>
                      <a:lnTo>
                        <a:pt x="870" y="2492"/>
                      </a:lnTo>
                      <a:lnTo>
                        <a:pt x="920" y="2543"/>
                      </a:lnTo>
                      <a:lnTo>
                        <a:pt x="969" y="2592"/>
                      </a:lnTo>
                      <a:lnTo>
                        <a:pt x="1019" y="2639"/>
                      </a:lnTo>
                      <a:lnTo>
                        <a:pt x="1066" y="2684"/>
                      </a:lnTo>
                      <a:lnTo>
                        <a:pt x="1113" y="2726"/>
                      </a:lnTo>
                      <a:lnTo>
                        <a:pt x="1158" y="2768"/>
                      </a:lnTo>
                      <a:lnTo>
                        <a:pt x="1201" y="2805"/>
                      </a:lnTo>
                      <a:lnTo>
                        <a:pt x="1244" y="2839"/>
                      </a:lnTo>
                      <a:lnTo>
                        <a:pt x="1283" y="2871"/>
                      </a:lnTo>
                      <a:lnTo>
                        <a:pt x="1319" y="2899"/>
                      </a:lnTo>
                      <a:lnTo>
                        <a:pt x="1353" y="2922"/>
                      </a:lnTo>
                      <a:lnTo>
                        <a:pt x="1384" y="2941"/>
                      </a:lnTo>
                      <a:lnTo>
                        <a:pt x="1439" y="2971"/>
                      </a:lnTo>
                      <a:lnTo>
                        <a:pt x="1496" y="2997"/>
                      </a:lnTo>
                      <a:lnTo>
                        <a:pt x="1556" y="3016"/>
                      </a:lnTo>
                      <a:lnTo>
                        <a:pt x="1616" y="3031"/>
                      </a:lnTo>
                      <a:lnTo>
                        <a:pt x="1678" y="3041"/>
                      </a:lnTo>
                      <a:lnTo>
                        <a:pt x="1739" y="3048"/>
                      </a:lnTo>
                      <a:lnTo>
                        <a:pt x="1801" y="3052"/>
                      </a:lnTo>
                      <a:lnTo>
                        <a:pt x="1860" y="3053"/>
                      </a:lnTo>
                      <a:lnTo>
                        <a:pt x="1919" y="3051"/>
                      </a:lnTo>
                      <a:lnTo>
                        <a:pt x="1976" y="3046"/>
                      </a:lnTo>
                      <a:lnTo>
                        <a:pt x="2030" y="3040"/>
                      </a:lnTo>
                      <a:lnTo>
                        <a:pt x="2082" y="3032"/>
                      </a:lnTo>
                      <a:lnTo>
                        <a:pt x="2130" y="3023"/>
                      </a:lnTo>
                      <a:lnTo>
                        <a:pt x="2174" y="3014"/>
                      </a:lnTo>
                      <a:lnTo>
                        <a:pt x="2212" y="3003"/>
                      </a:lnTo>
                      <a:lnTo>
                        <a:pt x="2246" y="2993"/>
                      </a:lnTo>
                      <a:lnTo>
                        <a:pt x="2277" y="2983"/>
                      </a:lnTo>
                      <a:lnTo>
                        <a:pt x="2314" y="2969"/>
                      </a:lnTo>
                      <a:lnTo>
                        <a:pt x="2353" y="2953"/>
                      </a:lnTo>
                      <a:lnTo>
                        <a:pt x="2396" y="2934"/>
                      </a:lnTo>
                      <a:lnTo>
                        <a:pt x="2442" y="2913"/>
                      </a:lnTo>
                      <a:lnTo>
                        <a:pt x="2489" y="2891"/>
                      </a:lnTo>
                      <a:lnTo>
                        <a:pt x="2537" y="2867"/>
                      </a:lnTo>
                      <a:lnTo>
                        <a:pt x="2585" y="2840"/>
                      </a:lnTo>
                      <a:lnTo>
                        <a:pt x="2635" y="2814"/>
                      </a:lnTo>
                      <a:lnTo>
                        <a:pt x="2683" y="2786"/>
                      </a:lnTo>
                      <a:lnTo>
                        <a:pt x="2729" y="2759"/>
                      </a:lnTo>
                      <a:lnTo>
                        <a:pt x="2774" y="2731"/>
                      </a:lnTo>
                      <a:lnTo>
                        <a:pt x="2816" y="2702"/>
                      </a:lnTo>
                      <a:lnTo>
                        <a:pt x="2854" y="2675"/>
                      </a:lnTo>
                      <a:lnTo>
                        <a:pt x="2890" y="2648"/>
                      </a:lnTo>
                      <a:lnTo>
                        <a:pt x="2919" y="2622"/>
                      </a:lnTo>
                      <a:lnTo>
                        <a:pt x="2944" y="2598"/>
                      </a:lnTo>
                      <a:lnTo>
                        <a:pt x="2957" y="2579"/>
                      </a:lnTo>
                      <a:lnTo>
                        <a:pt x="2971" y="2554"/>
                      </a:lnTo>
                      <a:lnTo>
                        <a:pt x="2986" y="2523"/>
                      </a:lnTo>
                      <a:lnTo>
                        <a:pt x="3001" y="2485"/>
                      </a:lnTo>
                      <a:lnTo>
                        <a:pt x="3017" y="2441"/>
                      </a:lnTo>
                      <a:lnTo>
                        <a:pt x="3034" y="2392"/>
                      </a:lnTo>
                      <a:lnTo>
                        <a:pt x="3052" y="2339"/>
                      </a:lnTo>
                      <a:lnTo>
                        <a:pt x="3069" y="2282"/>
                      </a:lnTo>
                      <a:lnTo>
                        <a:pt x="3087" y="2221"/>
                      </a:lnTo>
                      <a:lnTo>
                        <a:pt x="3104" y="2156"/>
                      </a:lnTo>
                      <a:lnTo>
                        <a:pt x="3123" y="2091"/>
                      </a:lnTo>
                      <a:lnTo>
                        <a:pt x="3141" y="2023"/>
                      </a:lnTo>
                      <a:lnTo>
                        <a:pt x="3158" y="1954"/>
                      </a:lnTo>
                      <a:lnTo>
                        <a:pt x="3176" y="1884"/>
                      </a:lnTo>
                      <a:lnTo>
                        <a:pt x="3193" y="1815"/>
                      </a:lnTo>
                      <a:lnTo>
                        <a:pt x="3210" y="1745"/>
                      </a:lnTo>
                      <a:lnTo>
                        <a:pt x="3226" y="1677"/>
                      </a:lnTo>
                      <a:lnTo>
                        <a:pt x="3242" y="1610"/>
                      </a:lnTo>
                      <a:lnTo>
                        <a:pt x="3257" y="1546"/>
                      </a:lnTo>
                      <a:lnTo>
                        <a:pt x="3271" y="1485"/>
                      </a:lnTo>
                      <a:lnTo>
                        <a:pt x="3285" y="1426"/>
                      </a:lnTo>
                      <a:lnTo>
                        <a:pt x="3296" y="1371"/>
                      </a:lnTo>
                      <a:lnTo>
                        <a:pt x="3308" y="1322"/>
                      </a:lnTo>
                      <a:lnTo>
                        <a:pt x="3318" y="1277"/>
                      </a:lnTo>
                      <a:lnTo>
                        <a:pt x="3326" y="1237"/>
                      </a:lnTo>
                      <a:lnTo>
                        <a:pt x="3334" y="1203"/>
                      </a:lnTo>
                      <a:lnTo>
                        <a:pt x="3340" y="1177"/>
                      </a:lnTo>
                      <a:lnTo>
                        <a:pt x="3412" y="1178"/>
                      </a:lnTo>
                      <a:lnTo>
                        <a:pt x="3411" y="1183"/>
                      </a:lnTo>
                      <a:lnTo>
                        <a:pt x="3409" y="1193"/>
                      </a:lnTo>
                      <a:lnTo>
                        <a:pt x="3405" y="1209"/>
                      </a:lnTo>
                      <a:lnTo>
                        <a:pt x="3401" y="1232"/>
                      </a:lnTo>
                      <a:lnTo>
                        <a:pt x="3394" y="1261"/>
                      </a:lnTo>
                      <a:lnTo>
                        <a:pt x="3387" y="1295"/>
                      </a:lnTo>
                      <a:lnTo>
                        <a:pt x="3378" y="1333"/>
                      </a:lnTo>
                      <a:lnTo>
                        <a:pt x="3369" y="1377"/>
                      </a:lnTo>
                      <a:lnTo>
                        <a:pt x="3358" y="1423"/>
                      </a:lnTo>
                      <a:lnTo>
                        <a:pt x="3346" y="1474"/>
                      </a:lnTo>
                      <a:lnTo>
                        <a:pt x="3333" y="1528"/>
                      </a:lnTo>
                      <a:lnTo>
                        <a:pt x="3320" y="1584"/>
                      </a:lnTo>
                      <a:lnTo>
                        <a:pt x="3305" y="1643"/>
                      </a:lnTo>
                      <a:lnTo>
                        <a:pt x="3291" y="1703"/>
                      </a:lnTo>
                      <a:lnTo>
                        <a:pt x="3276" y="1765"/>
                      </a:lnTo>
                      <a:lnTo>
                        <a:pt x="3259" y="1830"/>
                      </a:lnTo>
                      <a:lnTo>
                        <a:pt x="3242" y="1893"/>
                      </a:lnTo>
                      <a:lnTo>
                        <a:pt x="3225" y="1957"/>
                      </a:lnTo>
                      <a:lnTo>
                        <a:pt x="3208" y="2022"/>
                      </a:lnTo>
                      <a:lnTo>
                        <a:pt x="3189" y="2086"/>
                      </a:lnTo>
                      <a:lnTo>
                        <a:pt x="3171" y="2148"/>
                      </a:lnTo>
                      <a:lnTo>
                        <a:pt x="3153" y="2210"/>
                      </a:lnTo>
                      <a:lnTo>
                        <a:pt x="3134" y="2270"/>
                      </a:lnTo>
                      <a:lnTo>
                        <a:pt x="3116" y="2328"/>
                      </a:lnTo>
                      <a:lnTo>
                        <a:pt x="3098" y="2383"/>
                      </a:lnTo>
                      <a:lnTo>
                        <a:pt x="3079" y="2434"/>
                      </a:lnTo>
                      <a:lnTo>
                        <a:pt x="3060" y="2483"/>
                      </a:lnTo>
                      <a:lnTo>
                        <a:pt x="3041" y="2528"/>
                      </a:lnTo>
                      <a:lnTo>
                        <a:pt x="3024" y="2568"/>
                      </a:lnTo>
                      <a:lnTo>
                        <a:pt x="3006" y="2605"/>
                      </a:lnTo>
                      <a:lnTo>
                        <a:pt x="2988" y="2634"/>
                      </a:lnTo>
                      <a:lnTo>
                        <a:pt x="2971" y="2661"/>
                      </a:lnTo>
                      <a:lnTo>
                        <a:pt x="2954" y="2680"/>
                      </a:lnTo>
                      <a:lnTo>
                        <a:pt x="2938" y="2693"/>
                      </a:lnTo>
                      <a:lnTo>
                        <a:pt x="2924" y="2709"/>
                      </a:lnTo>
                      <a:lnTo>
                        <a:pt x="2905" y="2728"/>
                      </a:lnTo>
                      <a:lnTo>
                        <a:pt x="2880" y="2747"/>
                      </a:lnTo>
                      <a:lnTo>
                        <a:pt x="2852" y="2767"/>
                      </a:lnTo>
                      <a:lnTo>
                        <a:pt x="2818" y="2787"/>
                      </a:lnTo>
                      <a:lnTo>
                        <a:pt x="2782" y="2809"/>
                      </a:lnTo>
                      <a:lnTo>
                        <a:pt x="2741" y="2832"/>
                      </a:lnTo>
                      <a:lnTo>
                        <a:pt x="2698" y="2855"/>
                      </a:lnTo>
                      <a:lnTo>
                        <a:pt x="2652" y="2879"/>
                      </a:lnTo>
                      <a:lnTo>
                        <a:pt x="2604" y="2902"/>
                      </a:lnTo>
                      <a:lnTo>
                        <a:pt x="2553" y="2926"/>
                      </a:lnTo>
                      <a:lnTo>
                        <a:pt x="2501" y="2951"/>
                      </a:lnTo>
                      <a:lnTo>
                        <a:pt x="2449" y="2975"/>
                      </a:lnTo>
                      <a:lnTo>
                        <a:pt x="2396" y="2999"/>
                      </a:lnTo>
                      <a:lnTo>
                        <a:pt x="2342" y="3023"/>
                      </a:lnTo>
                      <a:lnTo>
                        <a:pt x="2288" y="3046"/>
                      </a:lnTo>
                      <a:lnTo>
                        <a:pt x="2234" y="3069"/>
                      </a:lnTo>
                      <a:lnTo>
                        <a:pt x="2181" y="3092"/>
                      </a:lnTo>
                      <a:lnTo>
                        <a:pt x="2129" y="3113"/>
                      </a:lnTo>
                      <a:lnTo>
                        <a:pt x="2079" y="3133"/>
                      </a:lnTo>
                      <a:lnTo>
                        <a:pt x="2030" y="3153"/>
                      </a:lnTo>
                      <a:lnTo>
                        <a:pt x="1985" y="3172"/>
                      </a:lnTo>
                      <a:lnTo>
                        <a:pt x="1941" y="3190"/>
                      </a:lnTo>
                      <a:lnTo>
                        <a:pt x="1901" y="3206"/>
                      </a:lnTo>
                      <a:lnTo>
                        <a:pt x="1863" y="3221"/>
                      </a:lnTo>
                      <a:lnTo>
                        <a:pt x="1829" y="3233"/>
                      </a:lnTo>
                      <a:lnTo>
                        <a:pt x="1801" y="3245"/>
                      </a:lnTo>
                      <a:lnTo>
                        <a:pt x="1775" y="3254"/>
                      </a:lnTo>
                      <a:lnTo>
                        <a:pt x="1756" y="3262"/>
                      </a:lnTo>
                      <a:lnTo>
                        <a:pt x="1741" y="3268"/>
                      </a:lnTo>
                      <a:lnTo>
                        <a:pt x="1732" y="3271"/>
                      </a:lnTo>
                      <a:lnTo>
                        <a:pt x="1728" y="3272"/>
                      </a:lnTo>
                      <a:lnTo>
                        <a:pt x="1639" y="3228"/>
                      </a:lnTo>
                      <a:lnTo>
                        <a:pt x="1555" y="3185"/>
                      </a:lnTo>
                      <a:lnTo>
                        <a:pt x="1477" y="3146"/>
                      </a:lnTo>
                      <a:lnTo>
                        <a:pt x="1402" y="3108"/>
                      </a:lnTo>
                      <a:lnTo>
                        <a:pt x="1333" y="3072"/>
                      </a:lnTo>
                      <a:lnTo>
                        <a:pt x="1268" y="3039"/>
                      </a:lnTo>
                      <a:lnTo>
                        <a:pt x="1206" y="3007"/>
                      </a:lnTo>
                      <a:lnTo>
                        <a:pt x="1148" y="2976"/>
                      </a:lnTo>
                      <a:lnTo>
                        <a:pt x="1093" y="2946"/>
                      </a:lnTo>
                      <a:lnTo>
                        <a:pt x="1040" y="2916"/>
                      </a:lnTo>
                      <a:lnTo>
                        <a:pt x="990" y="2887"/>
                      </a:lnTo>
                      <a:lnTo>
                        <a:pt x="940" y="2859"/>
                      </a:lnTo>
                      <a:lnTo>
                        <a:pt x="893" y="2830"/>
                      </a:lnTo>
                      <a:lnTo>
                        <a:pt x="891" y="2828"/>
                      </a:lnTo>
                      <a:lnTo>
                        <a:pt x="885" y="2824"/>
                      </a:lnTo>
                      <a:lnTo>
                        <a:pt x="875" y="2818"/>
                      </a:lnTo>
                      <a:lnTo>
                        <a:pt x="862" y="2811"/>
                      </a:lnTo>
                      <a:lnTo>
                        <a:pt x="847" y="2802"/>
                      </a:lnTo>
                      <a:lnTo>
                        <a:pt x="832" y="2793"/>
                      </a:lnTo>
                      <a:lnTo>
                        <a:pt x="816" y="2783"/>
                      </a:lnTo>
                      <a:lnTo>
                        <a:pt x="801" y="2772"/>
                      </a:lnTo>
                      <a:lnTo>
                        <a:pt x="788" y="2762"/>
                      </a:lnTo>
                      <a:lnTo>
                        <a:pt x="776" y="2753"/>
                      </a:lnTo>
                      <a:lnTo>
                        <a:pt x="762" y="2744"/>
                      </a:lnTo>
                      <a:lnTo>
                        <a:pt x="749" y="2732"/>
                      </a:lnTo>
                      <a:lnTo>
                        <a:pt x="734" y="2720"/>
                      </a:lnTo>
                      <a:lnTo>
                        <a:pt x="719" y="2706"/>
                      </a:lnTo>
                      <a:lnTo>
                        <a:pt x="705" y="2692"/>
                      </a:lnTo>
                      <a:lnTo>
                        <a:pt x="692" y="2680"/>
                      </a:lnTo>
                      <a:lnTo>
                        <a:pt x="681" y="2669"/>
                      </a:lnTo>
                      <a:lnTo>
                        <a:pt x="673" y="2661"/>
                      </a:lnTo>
                      <a:lnTo>
                        <a:pt x="667" y="2655"/>
                      </a:lnTo>
                      <a:lnTo>
                        <a:pt x="665" y="2653"/>
                      </a:lnTo>
                      <a:lnTo>
                        <a:pt x="622" y="2613"/>
                      </a:lnTo>
                      <a:lnTo>
                        <a:pt x="581" y="2571"/>
                      </a:lnTo>
                      <a:lnTo>
                        <a:pt x="537" y="2528"/>
                      </a:lnTo>
                      <a:lnTo>
                        <a:pt x="494" y="2483"/>
                      </a:lnTo>
                      <a:lnTo>
                        <a:pt x="449" y="2434"/>
                      </a:lnTo>
                      <a:lnTo>
                        <a:pt x="402" y="2385"/>
                      </a:lnTo>
                      <a:lnTo>
                        <a:pt x="352" y="2331"/>
                      </a:lnTo>
                      <a:lnTo>
                        <a:pt x="302" y="2275"/>
                      </a:lnTo>
                      <a:lnTo>
                        <a:pt x="248" y="2216"/>
                      </a:lnTo>
                      <a:lnTo>
                        <a:pt x="190" y="2153"/>
                      </a:lnTo>
                      <a:lnTo>
                        <a:pt x="131" y="2086"/>
                      </a:lnTo>
                      <a:lnTo>
                        <a:pt x="67" y="2015"/>
                      </a:lnTo>
                      <a:lnTo>
                        <a:pt x="0" y="1940"/>
                      </a:lnTo>
                      <a:lnTo>
                        <a:pt x="1" y="1888"/>
                      </a:lnTo>
                      <a:lnTo>
                        <a:pt x="4" y="1833"/>
                      </a:lnTo>
                      <a:lnTo>
                        <a:pt x="11" y="1775"/>
                      </a:lnTo>
                      <a:lnTo>
                        <a:pt x="20" y="1714"/>
                      </a:lnTo>
                      <a:lnTo>
                        <a:pt x="33" y="1651"/>
                      </a:lnTo>
                      <a:lnTo>
                        <a:pt x="47" y="1585"/>
                      </a:lnTo>
                      <a:lnTo>
                        <a:pt x="63" y="1517"/>
                      </a:lnTo>
                      <a:lnTo>
                        <a:pt x="81" y="1448"/>
                      </a:lnTo>
                      <a:lnTo>
                        <a:pt x="102" y="1379"/>
                      </a:lnTo>
                      <a:lnTo>
                        <a:pt x="123" y="1309"/>
                      </a:lnTo>
                      <a:lnTo>
                        <a:pt x="146" y="1239"/>
                      </a:lnTo>
                      <a:lnTo>
                        <a:pt x="170" y="1169"/>
                      </a:lnTo>
                      <a:lnTo>
                        <a:pt x="194" y="1100"/>
                      </a:lnTo>
                      <a:lnTo>
                        <a:pt x="220" y="1032"/>
                      </a:lnTo>
                      <a:lnTo>
                        <a:pt x="246" y="965"/>
                      </a:lnTo>
                      <a:lnTo>
                        <a:pt x="272" y="900"/>
                      </a:lnTo>
                      <a:lnTo>
                        <a:pt x="298" y="838"/>
                      </a:lnTo>
                      <a:lnTo>
                        <a:pt x="325" y="778"/>
                      </a:lnTo>
                      <a:lnTo>
                        <a:pt x="351" y="721"/>
                      </a:lnTo>
                      <a:lnTo>
                        <a:pt x="376" y="667"/>
                      </a:lnTo>
                      <a:lnTo>
                        <a:pt x="402" y="617"/>
                      </a:lnTo>
                      <a:lnTo>
                        <a:pt x="426" y="571"/>
                      </a:lnTo>
                      <a:lnTo>
                        <a:pt x="449" y="531"/>
                      </a:lnTo>
                      <a:lnTo>
                        <a:pt x="471" y="494"/>
                      </a:lnTo>
                      <a:lnTo>
                        <a:pt x="491" y="464"/>
                      </a:lnTo>
                      <a:lnTo>
                        <a:pt x="510" y="439"/>
                      </a:lnTo>
                      <a:lnTo>
                        <a:pt x="527" y="420"/>
                      </a:lnTo>
                      <a:lnTo>
                        <a:pt x="530" y="420"/>
                      </a:lnTo>
                      <a:lnTo>
                        <a:pt x="540" y="416"/>
                      </a:lnTo>
                      <a:lnTo>
                        <a:pt x="556" y="411"/>
                      </a:lnTo>
                      <a:lnTo>
                        <a:pt x="576" y="405"/>
                      </a:lnTo>
                      <a:lnTo>
                        <a:pt x="603" y="397"/>
                      </a:lnTo>
                      <a:lnTo>
                        <a:pt x="634" y="387"/>
                      </a:lnTo>
                      <a:lnTo>
                        <a:pt x="668" y="376"/>
                      </a:lnTo>
                      <a:lnTo>
                        <a:pt x="707" y="364"/>
                      </a:lnTo>
                      <a:lnTo>
                        <a:pt x="750" y="351"/>
                      </a:lnTo>
                      <a:lnTo>
                        <a:pt x="796" y="337"/>
                      </a:lnTo>
                      <a:lnTo>
                        <a:pt x="845" y="321"/>
                      </a:lnTo>
                      <a:lnTo>
                        <a:pt x="896" y="305"/>
                      </a:lnTo>
                      <a:lnTo>
                        <a:pt x="950" y="287"/>
                      </a:lnTo>
                      <a:lnTo>
                        <a:pt x="1004" y="270"/>
                      </a:lnTo>
                      <a:lnTo>
                        <a:pt x="1060" y="252"/>
                      </a:lnTo>
                      <a:lnTo>
                        <a:pt x="1117" y="234"/>
                      </a:lnTo>
                      <a:lnTo>
                        <a:pt x="1175" y="215"/>
                      </a:lnTo>
                      <a:lnTo>
                        <a:pt x="1232" y="197"/>
                      </a:lnTo>
                      <a:lnTo>
                        <a:pt x="1290" y="178"/>
                      </a:lnTo>
                      <a:lnTo>
                        <a:pt x="1346" y="159"/>
                      </a:lnTo>
                      <a:lnTo>
                        <a:pt x="1401" y="140"/>
                      </a:lnTo>
                      <a:lnTo>
                        <a:pt x="1456" y="122"/>
                      </a:lnTo>
                      <a:lnTo>
                        <a:pt x="1508" y="105"/>
                      </a:lnTo>
                      <a:lnTo>
                        <a:pt x="1558" y="86"/>
                      </a:lnTo>
                      <a:lnTo>
                        <a:pt x="1605" y="70"/>
                      </a:lnTo>
                      <a:lnTo>
                        <a:pt x="1650" y="54"/>
                      </a:lnTo>
                      <a:lnTo>
                        <a:pt x="1692" y="39"/>
                      </a:lnTo>
                      <a:lnTo>
                        <a:pt x="1728" y="24"/>
                      </a:lnTo>
                      <a:lnTo>
                        <a:pt x="1762" y="11"/>
                      </a:lnTo>
                      <a:lnTo>
                        <a:pt x="1790" y="0"/>
                      </a:lnTo>
                      <a:close/>
                    </a:path>
                  </a:pathLst>
                </a:custGeom>
                <a:solidFill>
                  <a:schemeClr val="tx1">
                    <a:lumMod val="95000"/>
                    <a:lumOff val="5000"/>
                    <a:alpha val="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34" name="Freeform 133"/>
                <p:cNvSpPr>
                  <a:spLocks/>
                </p:cNvSpPr>
                <p:nvPr/>
              </p:nvSpPr>
              <p:spPr bwMode="auto">
                <a:xfrm>
                  <a:off x="3154363" y="3028950"/>
                  <a:ext cx="3802063" cy="3409950"/>
                </a:xfrm>
                <a:custGeom>
                  <a:avLst/>
                  <a:gdLst>
                    <a:gd name="T0" fmla="*/ 153 w 2395"/>
                    <a:gd name="T1" fmla="*/ 1 h 2148"/>
                    <a:gd name="T2" fmla="*/ 205 w 2395"/>
                    <a:gd name="T3" fmla="*/ 22 h 2148"/>
                    <a:gd name="T4" fmla="*/ 232 w 2395"/>
                    <a:gd name="T5" fmla="*/ 42 h 2148"/>
                    <a:gd name="T6" fmla="*/ 241 w 2395"/>
                    <a:gd name="T7" fmla="*/ 65 h 2148"/>
                    <a:gd name="T8" fmla="*/ 261 w 2395"/>
                    <a:gd name="T9" fmla="*/ 111 h 2148"/>
                    <a:gd name="T10" fmla="*/ 292 w 2395"/>
                    <a:gd name="T11" fmla="*/ 176 h 2148"/>
                    <a:gd name="T12" fmla="*/ 334 w 2395"/>
                    <a:gd name="T13" fmla="*/ 257 h 2148"/>
                    <a:gd name="T14" fmla="*/ 389 w 2395"/>
                    <a:gd name="T15" fmla="*/ 355 h 2148"/>
                    <a:gd name="T16" fmla="*/ 457 w 2395"/>
                    <a:gd name="T17" fmla="*/ 464 h 2148"/>
                    <a:gd name="T18" fmla="*/ 539 w 2395"/>
                    <a:gd name="T19" fmla="*/ 585 h 2148"/>
                    <a:gd name="T20" fmla="*/ 635 w 2395"/>
                    <a:gd name="T21" fmla="*/ 713 h 2148"/>
                    <a:gd name="T22" fmla="*/ 746 w 2395"/>
                    <a:gd name="T23" fmla="*/ 848 h 2148"/>
                    <a:gd name="T24" fmla="*/ 873 w 2395"/>
                    <a:gd name="T25" fmla="*/ 987 h 2148"/>
                    <a:gd name="T26" fmla="*/ 1016 w 2395"/>
                    <a:gd name="T27" fmla="*/ 1128 h 2148"/>
                    <a:gd name="T28" fmla="*/ 1182 w 2395"/>
                    <a:gd name="T29" fmla="*/ 1273 h 2148"/>
                    <a:gd name="T30" fmla="*/ 1354 w 2395"/>
                    <a:gd name="T31" fmla="*/ 1405 h 2148"/>
                    <a:gd name="T32" fmla="*/ 1519 w 2395"/>
                    <a:gd name="T33" fmla="*/ 1518 h 2148"/>
                    <a:gd name="T34" fmla="*/ 1678 w 2395"/>
                    <a:gd name="T35" fmla="*/ 1614 h 2148"/>
                    <a:gd name="T36" fmla="*/ 1825 w 2395"/>
                    <a:gd name="T37" fmla="*/ 1692 h 2148"/>
                    <a:gd name="T38" fmla="*/ 1958 w 2395"/>
                    <a:gd name="T39" fmla="*/ 1755 h 2148"/>
                    <a:gd name="T40" fmla="*/ 2077 w 2395"/>
                    <a:gd name="T41" fmla="*/ 1803 h 2148"/>
                    <a:gd name="T42" fmla="*/ 2175 w 2395"/>
                    <a:gd name="T43" fmla="*/ 1840 h 2148"/>
                    <a:gd name="T44" fmla="*/ 2253 w 2395"/>
                    <a:gd name="T45" fmla="*/ 1865 h 2148"/>
                    <a:gd name="T46" fmla="*/ 2309 w 2395"/>
                    <a:gd name="T47" fmla="*/ 1880 h 2148"/>
                    <a:gd name="T48" fmla="*/ 2337 w 2395"/>
                    <a:gd name="T49" fmla="*/ 1887 h 2148"/>
                    <a:gd name="T50" fmla="*/ 2361 w 2395"/>
                    <a:gd name="T51" fmla="*/ 1910 h 2148"/>
                    <a:gd name="T52" fmla="*/ 2388 w 2395"/>
                    <a:gd name="T53" fmla="*/ 1959 h 2148"/>
                    <a:gd name="T54" fmla="*/ 2395 w 2395"/>
                    <a:gd name="T55" fmla="*/ 2014 h 2148"/>
                    <a:gd name="T56" fmla="*/ 2380 w 2395"/>
                    <a:gd name="T57" fmla="*/ 2064 h 2148"/>
                    <a:gd name="T58" fmla="*/ 2343 w 2395"/>
                    <a:gd name="T59" fmla="*/ 2107 h 2148"/>
                    <a:gd name="T60" fmla="*/ 2287 w 2395"/>
                    <a:gd name="T61" fmla="*/ 2135 h 2148"/>
                    <a:gd name="T62" fmla="*/ 2214 w 2395"/>
                    <a:gd name="T63" fmla="*/ 2147 h 2148"/>
                    <a:gd name="T64" fmla="*/ 2128 w 2395"/>
                    <a:gd name="T65" fmla="*/ 2146 h 2148"/>
                    <a:gd name="T66" fmla="*/ 2031 w 2395"/>
                    <a:gd name="T67" fmla="*/ 2131 h 2148"/>
                    <a:gd name="T68" fmla="*/ 1923 w 2395"/>
                    <a:gd name="T69" fmla="*/ 2104 h 2148"/>
                    <a:gd name="T70" fmla="*/ 1808 w 2395"/>
                    <a:gd name="T71" fmla="*/ 2066 h 2148"/>
                    <a:gd name="T72" fmla="*/ 1688 w 2395"/>
                    <a:gd name="T73" fmla="*/ 2020 h 2148"/>
                    <a:gd name="T74" fmla="*/ 1565 w 2395"/>
                    <a:gd name="T75" fmla="*/ 1966 h 2148"/>
                    <a:gd name="T76" fmla="*/ 1440 w 2395"/>
                    <a:gd name="T77" fmla="*/ 1905 h 2148"/>
                    <a:gd name="T78" fmla="*/ 1317 w 2395"/>
                    <a:gd name="T79" fmla="*/ 1839 h 2148"/>
                    <a:gd name="T80" fmla="*/ 1198 w 2395"/>
                    <a:gd name="T81" fmla="*/ 1769 h 2148"/>
                    <a:gd name="T82" fmla="*/ 1083 w 2395"/>
                    <a:gd name="T83" fmla="*/ 1695 h 2148"/>
                    <a:gd name="T84" fmla="*/ 976 w 2395"/>
                    <a:gd name="T85" fmla="*/ 1620 h 2148"/>
                    <a:gd name="T86" fmla="*/ 880 w 2395"/>
                    <a:gd name="T87" fmla="*/ 1545 h 2148"/>
                    <a:gd name="T88" fmla="*/ 792 w 2395"/>
                    <a:gd name="T89" fmla="*/ 1468 h 2148"/>
                    <a:gd name="T90" fmla="*/ 706 w 2395"/>
                    <a:gd name="T91" fmla="*/ 1382 h 2148"/>
                    <a:gd name="T92" fmla="*/ 620 w 2395"/>
                    <a:gd name="T93" fmla="*/ 1287 h 2148"/>
                    <a:gd name="T94" fmla="*/ 534 w 2395"/>
                    <a:gd name="T95" fmla="*/ 1184 h 2148"/>
                    <a:gd name="T96" fmla="*/ 450 w 2395"/>
                    <a:gd name="T97" fmla="*/ 1074 h 2148"/>
                    <a:gd name="T98" fmla="*/ 370 w 2395"/>
                    <a:gd name="T99" fmla="*/ 962 h 2148"/>
                    <a:gd name="T100" fmla="*/ 294 w 2395"/>
                    <a:gd name="T101" fmla="*/ 847 h 2148"/>
                    <a:gd name="T102" fmla="*/ 224 w 2395"/>
                    <a:gd name="T103" fmla="*/ 732 h 2148"/>
                    <a:gd name="T104" fmla="*/ 161 w 2395"/>
                    <a:gd name="T105" fmla="*/ 619 h 2148"/>
                    <a:gd name="T106" fmla="*/ 107 w 2395"/>
                    <a:gd name="T107" fmla="*/ 510 h 2148"/>
                    <a:gd name="T108" fmla="*/ 62 w 2395"/>
                    <a:gd name="T109" fmla="*/ 407 h 2148"/>
                    <a:gd name="T110" fmla="*/ 29 w 2395"/>
                    <a:gd name="T111" fmla="*/ 311 h 2148"/>
                    <a:gd name="T112" fmla="*/ 8 w 2395"/>
                    <a:gd name="T113" fmla="*/ 225 h 2148"/>
                    <a:gd name="T114" fmla="*/ 0 w 2395"/>
                    <a:gd name="T115" fmla="*/ 149 h 2148"/>
                    <a:gd name="T116" fmla="*/ 8 w 2395"/>
                    <a:gd name="T117" fmla="*/ 88 h 2148"/>
                    <a:gd name="T118" fmla="*/ 31 w 2395"/>
                    <a:gd name="T119" fmla="*/ 42 h 2148"/>
                    <a:gd name="T120" fmla="*/ 75 w 2395"/>
                    <a:gd name="T121" fmla="*/ 10 h 2148"/>
                    <a:gd name="T122" fmla="*/ 126 w 2395"/>
                    <a:gd name="T123" fmla="*/ 0 h 2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95" h="2148">
                      <a:moveTo>
                        <a:pt x="126" y="0"/>
                      </a:moveTo>
                      <a:lnTo>
                        <a:pt x="153" y="1"/>
                      </a:lnTo>
                      <a:lnTo>
                        <a:pt x="180" y="9"/>
                      </a:lnTo>
                      <a:lnTo>
                        <a:pt x="205" y="22"/>
                      </a:lnTo>
                      <a:lnTo>
                        <a:pt x="230" y="39"/>
                      </a:lnTo>
                      <a:lnTo>
                        <a:pt x="232" y="42"/>
                      </a:lnTo>
                      <a:lnTo>
                        <a:pt x="235" y="50"/>
                      </a:lnTo>
                      <a:lnTo>
                        <a:pt x="241" y="65"/>
                      </a:lnTo>
                      <a:lnTo>
                        <a:pt x="249" y="86"/>
                      </a:lnTo>
                      <a:lnTo>
                        <a:pt x="261" y="111"/>
                      </a:lnTo>
                      <a:lnTo>
                        <a:pt x="274" y="141"/>
                      </a:lnTo>
                      <a:lnTo>
                        <a:pt x="292" y="176"/>
                      </a:lnTo>
                      <a:lnTo>
                        <a:pt x="311" y="215"/>
                      </a:lnTo>
                      <a:lnTo>
                        <a:pt x="334" y="257"/>
                      </a:lnTo>
                      <a:lnTo>
                        <a:pt x="361" y="304"/>
                      </a:lnTo>
                      <a:lnTo>
                        <a:pt x="389" y="355"/>
                      </a:lnTo>
                      <a:lnTo>
                        <a:pt x="421" y="408"/>
                      </a:lnTo>
                      <a:lnTo>
                        <a:pt x="457" y="464"/>
                      </a:lnTo>
                      <a:lnTo>
                        <a:pt x="496" y="523"/>
                      </a:lnTo>
                      <a:lnTo>
                        <a:pt x="539" y="585"/>
                      </a:lnTo>
                      <a:lnTo>
                        <a:pt x="584" y="648"/>
                      </a:lnTo>
                      <a:lnTo>
                        <a:pt x="635" y="713"/>
                      </a:lnTo>
                      <a:lnTo>
                        <a:pt x="689" y="780"/>
                      </a:lnTo>
                      <a:lnTo>
                        <a:pt x="746" y="848"/>
                      </a:lnTo>
                      <a:lnTo>
                        <a:pt x="807" y="917"/>
                      </a:lnTo>
                      <a:lnTo>
                        <a:pt x="873" y="987"/>
                      </a:lnTo>
                      <a:lnTo>
                        <a:pt x="943" y="1057"/>
                      </a:lnTo>
                      <a:lnTo>
                        <a:pt x="1016" y="1128"/>
                      </a:lnTo>
                      <a:lnTo>
                        <a:pt x="1094" y="1199"/>
                      </a:lnTo>
                      <a:lnTo>
                        <a:pt x="1182" y="1273"/>
                      </a:lnTo>
                      <a:lnTo>
                        <a:pt x="1268" y="1341"/>
                      </a:lnTo>
                      <a:lnTo>
                        <a:pt x="1354" y="1405"/>
                      </a:lnTo>
                      <a:lnTo>
                        <a:pt x="1438" y="1464"/>
                      </a:lnTo>
                      <a:lnTo>
                        <a:pt x="1519" y="1518"/>
                      </a:lnTo>
                      <a:lnTo>
                        <a:pt x="1600" y="1569"/>
                      </a:lnTo>
                      <a:lnTo>
                        <a:pt x="1678" y="1614"/>
                      </a:lnTo>
                      <a:lnTo>
                        <a:pt x="1753" y="1655"/>
                      </a:lnTo>
                      <a:lnTo>
                        <a:pt x="1825" y="1692"/>
                      </a:lnTo>
                      <a:lnTo>
                        <a:pt x="1894" y="1725"/>
                      </a:lnTo>
                      <a:lnTo>
                        <a:pt x="1958" y="1755"/>
                      </a:lnTo>
                      <a:lnTo>
                        <a:pt x="2019" y="1780"/>
                      </a:lnTo>
                      <a:lnTo>
                        <a:pt x="2077" y="1803"/>
                      </a:lnTo>
                      <a:lnTo>
                        <a:pt x="2128" y="1823"/>
                      </a:lnTo>
                      <a:lnTo>
                        <a:pt x="2175" y="1840"/>
                      </a:lnTo>
                      <a:lnTo>
                        <a:pt x="2217" y="1854"/>
                      </a:lnTo>
                      <a:lnTo>
                        <a:pt x="2253" y="1865"/>
                      </a:lnTo>
                      <a:lnTo>
                        <a:pt x="2284" y="1873"/>
                      </a:lnTo>
                      <a:lnTo>
                        <a:pt x="2309" y="1880"/>
                      </a:lnTo>
                      <a:lnTo>
                        <a:pt x="2326" y="1885"/>
                      </a:lnTo>
                      <a:lnTo>
                        <a:pt x="2337" y="1887"/>
                      </a:lnTo>
                      <a:lnTo>
                        <a:pt x="2341" y="1888"/>
                      </a:lnTo>
                      <a:lnTo>
                        <a:pt x="2361" y="1910"/>
                      </a:lnTo>
                      <a:lnTo>
                        <a:pt x="2377" y="1934"/>
                      </a:lnTo>
                      <a:lnTo>
                        <a:pt x="2388" y="1959"/>
                      </a:lnTo>
                      <a:lnTo>
                        <a:pt x="2394" y="1987"/>
                      </a:lnTo>
                      <a:lnTo>
                        <a:pt x="2395" y="2014"/>
                      </a:lnTo>
                      <a:lnTo>
                        <a:pt x="2390" y="2040"/>
                      </a:lnTo>
                      <a:lnTo>
                        <a:pt x="2380" y="2064"/>
                      </a:lnTo>
                      <a:lnTo>
                        <a:pt x="2365" y="2087"/>
                      </a:lnTo>
                      <a:lnTo>
                        <a:pt x="2343" y="2107"/>
                      </a:lnTo>
                      <a:lnTo>
                        <a:pt x="2318" y="2123"/>
                      </a:lnTo>
                      <a:lnTo>
                        <a:pt x="2287" y="2135"/>
                      </a:lnTo>
                      <a:lnTo>
                        <a:pt x="2252" y="2142"/>
                      </a:lnTo>
                      <a:lnTo>
                        <a:pt x="2214" y="2147"/>
                      </a:lnTo>
                      <a:lnTo>
                        <a:pt x="2173" y="2148"/>
                      </a:lnTo>
                      <a:lnTo>
                        <a:pt x="2128" y="2146"/>
                      </a:lnTo>
                      <a:lnTo>
                        <a:pt x="2081" y="2139"/>
                      </a:lnTo>
                      <a:lnTo>
                        <a:pt x="2031" y="2131"/>
                      </a:lnTo>
                      <a:lnTo>
                        <a:pt x="1978" y="2118"/>
                      </a:lnTo>
                      <a:lnTo>
                        <a:pt x="1923" y="2104"/>
                      </a:lnTo>
                      <a:lnTo>
                        <a:pt x="1866" y="2087"/>
                      </a:lnTo>
                      <a:lnTo>
                        <a:pt x="1808" y="2066"/>
                      </a:lnTo>
                      <a:lnTo>
                        <a:pt x="1749" y="2045"/>
                      </a:lnTo>
                      <a:lnTo>
                        <a:pt x="1688" y="2020"/>
                      </a:lnTo>
                      <a:lnTo>
                        <a:pt x="1626" y="1994"/>
                      </a:lnTo>
                      <a:lnTo>
                        <a:pt x="1565" y="1966"/>
                      </a:lnTo>
                      <a:lnTo>
                        <a:pt x="1502" y="1937"/>
                      </a:lnTo>
                      <a:lnTo>
                        <a:pt x="1440" y="1905"/>
                      </a:lnTo>
                      <a:lnTo>
                        <a:pt x="1379" y="1873"/>
                      </a:lnTo>
                      <a:lnTo>
                        <a:pt x="1317" y="1839"/>
                      </a:lnTo>
                      <a:lnTo>
                        <a:pt x="1258" y="1804"/>
                      </a:lnTo>
                      <a:lnTo>
                        <a:pt x="1198" y="1769"/>
                      </a:lnTo>
                      <a:lnTo>
                        <a:pt x="1139" y="1732"/>
                      </a:lnTo>
                      <a:lnTo>
                        <a:pt x="1083" y="1695"/>
                      </a:lnTo>
                      <a:lnTo>
                        <a:pt x="1029" y="1657"/>
                      </a:lnTo>
                      <a:lnTo>
                        <a:pt x="976" y="1620"/>
                      </a:lnTo>
                      <a:lnTo>
                        <a:pt x="927" y="1582"/>
                      </a:lnTo>
                      <a:lnTo>
                        <a:pt x="880" y="1545"/>
                      </a:lnTo>
                      <a:lnTo>
                        <a:pt x="835" y="1507"/>
                      </a:lnTo>
                      <a:lnTo>
                        <a:pt x="792" y="1468"/>
                      </a:lnTo>
                      <a:lnTo>
                        <a:pt x="750" y="1426"/>
                      </a:lnTo>
                      <a:lnTo>
                        <a:pt x="706" y="1382"/>
                      </a:lnTo>
                      <a:lnTo>
                        <a:pt x="664" y="1335"/>
                      </a:lnTo>
                      <a:lnTo>
                        <a:pt x="620" y="1287"/>
                      </a:lnTo>
                      <a:lnTo>
                        <a:pt x="576" y="1236"/>
                      </a:lnTo>
                      <a:lnTo>
                        <a:pt x="534" y="1184"/>
                      </a:lnTo>
                      <a:lnTo>
                        <a:pt x="491" y="1130"/>
                      </a:lnTo>
                      <a:lnTo>
                        <a:pt x="450" y="1074"/>
                      </a:lnTo>
                      <a:lnTo>
                        <a:pt x="410" y="1019"/>
                      </a:lnTo>
                      <a:lnTo>
                        <a:pt x="370" y="962"/>
                      </a:lnTo>
                      <a:lnTo>
                        <a:pt x="331" y="904"/>
                      </a:lnTo>
                      <a:lnTo>
                        <a:pt x="294" y="847"/>
                      </a:lnTo>
                      <a:lnTo>
                        <a:pt x="258" y="789"/>
                      </a:lnTo>
                      <a:lnTo>
                        <a:pt x="224" y="732"/>
                      </a:lnTo>
                      <a:lnTo>
                        <a:pt x="192" y="676"/>
                      </a:lnTo>
                      <a:lnTo>
                        <a:pt x="161" y="619"/>
                      </a:lnTo>
                      <a:lnTo>
                        <a:pt x="133" y="564"/>
                      </a:lnTo>
                      <a:lnTo>
                        <a:pt x="107" y="510"/>
                      </a:lnTo>
                      <a:lnTo>
                        <a:pt x="83" y="457"/>
                      </a:lnTo>
                      <a:lnTo>
                        <a:pt x="62" y="407"/>
                      </a:lnTo>
                      <a:lnTo>
                        <a:pt x="43" y="357"/>
                      </a:lnTo>
                      <a:lnTo>
                        <a:pt x="29" y="311"/>
                      </a:lnTo>
                      <a:lnTo>
                        <a:pt x="17" y="266"/>
                      </a:lnTo>
                      <a:lnTo>
                        <a:pt x="8" y="225"/>
                      </a:lnTo>
                      <a:lnTo>
                        <a:pt x="2" y="186"/>
                      </a:lnTo>
                      <a:lnTo>
                        <a:pt x="0" y="149"/>
                      </a:lnTo>
                      <a:lnTo>
                        <a:pt x="2" y="117"/>
                      </a:lnTo>
                      <a:lnTo>
                        <a:pt x="8" y="88"/>
                      </a:lnTo>
                      <a:lnTo>
                        <a:pt x="17" y="63"/>
                      </a:lnTo>
                      <a:lnTo>
                        <a:pt x="31" y="42"/>
                      </a:lnTo>
                      <a:lnTo>
                        <a:pt x="52" y="24"/>
                      </a:lnTo>
                      <a:lnTo>
                        <a:pt x="75" y="10"/>
                      </a:lnTo>
                      <a:lnTo>
                        <a:pt x="99" y="2"/>
                      </a:lnTo>
                      <a:lnTo>
                        <a:pt x="126" y="0"/>
                      </a:lnTo>
                      <a:close/>
                    </a:path>
                  </a:pathLst>
                </a:custGeom>
                <a:solidFill>
                  <a:schemeClr val="tx1">
                    <a:lumMod val="75000"/>
                    <a:lumOff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35" name="Freeform 134"/>
                <p:cNvSpPr>
                  <a:spLocks/>
                </p:cNvSpPr>
                <p:nvPr/>
              </p:nvSpPr>
              <p:spPr bwMode="auto">
                <a:xfrm>
                  <a:off x="5164138" y="3238500"/>
                  <a:ext cx="693738" cy="290513"/>
                </a:xfrm>
                <a:custGeom>
                  <a:avLst/>
                  <a:gdLst>
                    <a:gd name="T0" fmla="*/ 426 w 437"/>
                    <a:gd name="T1" fmla="*/ 0 h 183"/>
                    <a:gd name="T2" fmla="*/ 437 w 437"/>
                    <a:gd name="T3" fmla="*/ 14 h 183"/>
                    <a:gd name="T4" fmla="*/ 329 w 437"/>
                    <a:gd name="T5" fmla="*/ 59 h 183"/>
                    <a:gd name="T6" fmla="*/ 0 w 437"/>
                    <a:gd name="T7" fmla="*/ 183 h 183"/>
                    <a:gd name="T8" fmla="*/ 13 w 437"/>
                    <a:gd name="T9" fmla="*/ 144 h 183"/>
                    <a:gd name="T10" fmla="*/ 426 w 437"/>
                    <a:gd name="T11" fmla="*/ 0 h 183"/>
                  </a:gdLst>
                  <a:ahLst/>
                  <a:cxnLst>
                    <a:cxn ang="0">
                      <a:pos x="T0" y="T1"/>
                    </a:cxn>
                    <a:cxn ang="0">
                      <a:pos x="T2" y="T3"/>
                    </a:cxn>
                    <a:cxn ang="0">
                      <a:pos x="T4" y="T5"/>
                    </a:cxn>
                    <a:cxn ang="0">
                      <a:pos x="T6" y="T7"/>
                    </a:cxn>
                    <a:cxn ang="0">
                      <a:pos x="T8" y="T9"/>
                    </a:cxn>
                    <a:cxn ang="0">
                      <a:pos x="T10" y="T11"/>
                    </a:cxn>
                  </a:cxnLst>
                  <a:rect l="0" t="0" r="r" b="b"/>
                  <a:pathLst>
                    <a:path w="437" h="183">
                      <a:moveTo>
                        <a:pt x="426" y="0"/>
                      </a:moveTo>
                      <a:lnTo>
                        <a:pt x="437" y="14"/>
                      </a:lnTo>
                      <a:lnTo>
                        <a:pt x="329" y="59"/>
                      </a:lnTo>
                      <a:lnTo>
                        <a:pt x="0" y="183"/>
                      </a:lnTo>
                      <a:lnTo>
                        <a:pt x="13" y="144"/>
                      </a:lnTo>
                      <a:lnTo>
                        <a:pt x="426" y="0"/>
                      </a:lnTo>
                      <a:close/>
                    </a:path>
                  </a:pathLst>
                </a:custGeom>
                <a:solidFill>
                  <a:schemeClr val="tx1">
                    <a:lumMod val="95000"/>
                    <a:lumOff val="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36" name="Freeform 135"/>
                <p:cNvSpPr>
                  <a:spLocks/>
                </p:cNvSpPr>
                <p:nvPr/>
              </p:nvSpPr>
              <p:spPr bwMode="auto">
                <a:xfrm>
                  <a:off x="6018213" y="4294188"/>
                  <a:ext cx="541338" cy="542925"/>
                </a:xfrm>
                <a:custGeom>
                  <a:avLst/>
                  <a:gdLst>
                    <a:gd name="T0" fmla="*/ 329 w 341"/>
                    <a:gd name="T1" fmla="*/ 0 h 342"/>
                    <a:gd name="T2" fmla="*/ 341 w 341"/>
                    <a:gd name="T3" fmla="*/ 26 h 342"/>
                    <a:gd name="T4" fmla="*/ 43 w 341"/>
                    <a:gd name="T5" fmla="*/ 342 h 342"/>
                    <a:gd name="T6" fmla="*/ 0 w 341"/>
                    <a:gd name="T7" fmla="*/ 338 h 342"/>
                    <a:gd name="T8" fmla="*/ 248 w 341"/>
                    <a:gd name="T9" fmla="*/ 90 h 342"/>
                    <a:gd name="T10" fmla="*/ 329 w 341"/>
                    <a:gd name="T11" fmla="*/ 0 h 342"/>
                  </a:gdLst>
                  <a:ahLst/>
                  <a:cxnLst>
                    <a:cxn ang="0">
                      <a:pos x="T0" y="T1"/>
                    </a:cxn>
                    <a:cxn ang="0">
                      <a:pos x="T2" y="T3"/>
                    </a:cxn>
                    <a:cxn ang="0">
                      <a:pos x="T4" y="T5"/>
                    </a:cxn>
                    <a:cxn ang="0">
                      <a:pos x="T6" y="T7"/>
                    </a:cxn>
                    <a:cxn ang="0">
                      <a:pos x="T8" y="T9"/>
                    </a:cxn>
                    <a:cxn ang="0">
                      <a:pos x="T10" y="T11"/>
                    </a:cxn>
                  </a:cxnLst>
                  <a:rect l="0" t="0" r="r" b="b"/>
                  <a:pathLst>
                    <a:path w="341" h="342">
                      <a:moveTo>
                        <a:pt x="329" y="0"/>
                      </a:moveTo>
                      <a:lnTo>
                        <a:pt x="341" y="26"/>
                      </a:lnTo>
                      <a:lnTo>
                        <a:pt x="43" y="342"/>
                      </a:lnTo>
                      <a:lnTo>
                        <a:pt x="0" y="338"/>
                      </a:lnTo>
                      <a:lnTo>
                        <a:pt x="248" y="90"/>
                      </a:lnTo>
                      <a:lnTo>
                        <a:pt x="329" y="0"/>
                      </a:lnTo>
                      <a:close/>
                    </a:path>
                  </a:pathLst>
                </a:custGeom>
                <a:solidFill>
                  <a:schemeClr val="tx1">
                    <a:lumMod val="95000"/>
                    <a:lumOff val="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37" name="Freeform 136"/>
                <p:cNvSpPr>
                  <a:spLocks/>
                </p:cNvSpPr>
                <p:nvPr/>
              </p:nvSpPr>
              <p:spPr bwMode="auto">
                <a:xfrm>
                  <a:off x="6015038" y="3616325"/>
                  <a:ext cx="374650" cy="368300"/>
                </a:xfrm>
                <a:custGeom>
                  <a:avLst/>
                  <a:gdLst>
                    <a:gd name="T0" fmla="*/ 130 w 236"/>
                    <a:gd name="T1" fmla="*/ 0 h 232"/>
                    <a:gd name="T2" fmla="*/ 152 w 236"/>
                    <a:gd name="T3" fmla="*/ 1 h 232"/>
                    <a:gd name="T4" fmla="*/ 172 w 236"/>
                    <a:gd name="T5" fmla="*/ 4 h 232"/>
                    <a:gd name="T6" fmla="*/ 192 w 236"/>
                    <a:gd name="T7" fmla="*/ 12 h 232"/>
                    <a:gd name="T8" fmla="*/ 209 w 236"/>
                    <a:gd name="T9" fmla="*/ 24 h 232"/>
                    <a:gd name="T10" fmla="*/ 223 w 236"/>
                    <a:gd name="T11" fmla="*/ 40 h 232"/>
                    <a:gd name="T12" fmla="*/ 232 w 236"/>
                    <a:gd name="T13" fmla="*/ 60 h 232"/>
                    <a:gd name="T14" fmla="*/ 236 w 236"/>
                    <a:gd name="T15" fmla="*/ 80 h 232"/>
                    <a:gd name="T16" fmla="*/ 234 w 236"/>
                    <a:gd name="T17" fmla="*/ 102 h 232"/>
                    <a:gd name="T18" fmla="*/ 230 w 236"/>
                    <a:gd name="T19" fmla="*/ 123 h 232"/>
                    <a:gd name="T20" fmla="*/ 221 w 236"/>
                    <a:gd name="T21" fmla="*/ 143 h 232"/>
                    <a:gd name="T22" fmla="*/ 209 w 236"/>
                    <a:gd name="T23" fmla="*/ 163 h 232"/>
                    <a:gd name="T24" fmla="*/ 196 w 236"/>
                    <a:gd name="T25" fmla="*/ 181 h 232"/>
                    <a:gd name="T26" fmla="*/ 182 w 236"/>
                    <a:gd name="T27" fmla="*/ 196 h 232"/>
                    <a:gd name="T28" fmla="*/ 168 w 236"/>
                    <a:gd name="T29" fmla="*/ 210 h 232"/>
                    <a:gd name="T30" fmla="*/ 153 w 236"/>
                    <a:gd name="T31" fmla="*/ 221 h 232"/>
                    <a:gd name="T32" fmla="*/ 136 w 236"/>
                    <a:gd name="T33" fmla="*/ 229 h 232"/>
                    <a:gd name="T34" fmla="*/ 117 w 236"/>
                    <a:gd name="T35" fmla="*/ 232 h 232"/>
                    <a:gd name="T36" fmla="*/ 99 w 236"/>
                    <a:gd name="T37" fmla="*/ 230 h 232"/>
                    <a:gd name="T38" fmla="*/ 82 w 236"/>
                    <a:gd name="T39" fmla="*/ 225 h 232"/>
                    <a:gd name="T40" fmla="*/ 63 w 236"/>
                    <a:gd name="T41" fmla="*/ 216 h 232"/>
                    <a:gd name="T42" fmla="*/ 47 w 236"/>
                    <a:gd name="T43" fmla="*/ 204 h 232"/>
                    <a:gd name="T44" fmla="*/ 33 w 236"/>
                    <a:gd name="T45" fmla="*/ 191 h 232"/>
                    <a:gd name="T46" fmla="*/ 22 w 236"/>
                    <a:gd name="T47" fmla="*/ 175 h 232"/>
                    <a:gd name="T48" fmla="*/ 12 w 236"/>
                    <a:gd name="T49" fmla="*/ 157 h 232"/>
                    <a:gd name="T50" fmla="*/ 5 w 236"/>
                    <a:gd name="T51" fmla="*/ 138 h 232"/>
                    <a:gd name="T52" fmla="*/ 1 w 236"/>
                    <a:gd name="T53" fmla="*/ 117 h 232"/>
                    <a:gd name="T54" fmla="*/ 0 w 236"/>
                    <a:gd name="T55" fmla="*/ 96 h 232"/>
                    <a:gd name="T56" fmla="*/ 2 w 236"/>
                    <a:gd name="T57" fmla="*/ 76 h 232"/>
                    <a:gd name="T58" fmla="*/ 8 w 236"/>
                    <a:gd name="T59" fmla="*/ 57 h 232"/>
                    <a:gd name="T60" fmla="*/ 18 w 236"/>
                    <a:gd name="T61" fmla="*/ 41 h 232"/>
                    <a:gd name="T62" fmla="*/ 33 w 236"/>
                    <a:gd name="T63" fmla="*/ 27 h 232"/>
                    <a:gd name="T64" fmla="*/ 48 w 236"/>
                    <a:gd name="T65" fmla="*/ 19 h 232"/>
                    <a:gd name="T66" fmla="*/ 67 w 236"/>
                    <a:gd name="T67" fmla="*/ 12 h 232"/>
                    <a:gd name="T68" fmla="*/ 86 w 236"/>
                    <a:gd name="T69" fmla="*/ 7 h 232"/>
                    <a:gd name="T70" fmla="*/ 108 w 236"/>
                    <a:gd name="T71" fmla="*/ 2 h 232"/>
                    <a:gd name="T72" fmla="*/ 130 w 236"/>
                    <a:gd name="T73"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36" h="232">
                      <a:moveTo>
                        <a:pt x="130" y="0"/>
                      </a:moveTo>
                      <a:lnTo>
                        <a:pt x="152" y="1"/>
                      </a:lnTo>
                      <a:lnTo>
                        <a:pt x="172" y="4"/>
                      </a:lnTo>
                      <a:lnTo>
                        <a:pt x="192" y="12"/>
                      </a:lnTo>
                      <a:lnTo>
                        <a:pt x="209" y="24"/>
                      </a:lnTo>
                      <a:lnTo>
                        <a:pt x="223" y="40"/>
                      </a:lnTo>
                      <a:lnTo>
                        <a:pt x="232" y="60"/>
                      </a:lnTo>
                      <a:lnTo>
                        <a:pt x="236" y="80"/>
                      </a:lnTo>
                      <a:lnTo>
                        <a:pt x="234" y="102"/>
                      </a:lnTo>
                      <a:lnTo>
                        <a:pt x="230" y="123"/>
                      </a:lnTo>
                      <a:lnTo>
                        <a:pt x="221" y="143"/>
                      </a:lnTo>
                      <a:lnTo>
                        <a:pt x="209" y="163"/>
                      </a:lnTo>
                      <a:lnTo>
                        <a:pt x="196" y="181"/>
                      </a:lnTo>
                      <a:lnTo>
                        <a:pt x="182" y="196"/>
                      </a:lnTo>
                      <a:lnTo>
                        <a:pt x="168" y="210"/>
                      </a:lnTo>
                      <a:lnTo>
                        <a:pt x="153" y="221"/>
                      </a:lnTo>
                      <a:lnTo>
                        <a:pt x="136" y="229"/>
                      </a:lnTo>
                      <a:lnTo>
                        <a:pt x="117" y="232"/>
                      </a:lnTo>
                      <a:lnTo>
                        <a:pt x="99" y="230"/>
                      </a:lnTo>
                      <a:lnTo>
                        <a:pt x="82" y="225"/>
                      </a:lnTo>
                      <a:lnTo>
                        <a:pt x="63" y="216"/>
                      </a:lnTo>
                      <a:lnTo>
                        <a:pt x="47" y="204"/>
                      </a:lnTo>
                      <a:lnTo>
                        <a:pt x="33" y="191"/>
                      </a:lnTo>
                      <a:lnTo>
                        <a:pt x="22" y="175"/>
                      </a:lnTo>
                      <a:lnTo>
                        <a:pt x="12" y="157"/>
                      </a:lnTo>
                      <a:lnTo>
                        <a:pt x="5" y="138"/>
                      </a:lnTo>
                      <a:lnTo>
                        <a:pt x="1" y="117"/>
                      </a:lnTo>
                      <a:lnTo>
                        <a:pt x="0" y="96"/>
                      </a:lnTo>
                      <a:lnTo>
                        <a:pt x="2" y="76"/>
                      </a:lnTo>
                      <a:lnTo>
                        <a:pt x="8" y="57"/>
                      </a:lnTo>
                      <a:lnTo>
                        <a:pt x="18" y="41"/>
                      </a:lnTo>
                      <a:lnTo>
                        <a:pt x="33" y="27"/>
                      </a:lnTo>
                      <a:lnTo>
                        <a:pt x="48" y="19"/>
                      </a:lnTo>
                      <a:lnTo>
                        <a:pt x="67" y="12"/>
                      </a:lnTo>
                      <a:lnTo>
                        <a:pt x="86" y="7"/>
                      </a:lnTo>
                      <a:lnTo>
                        <a:pt x="108" y="2"/>
                      </a:lnTo>
                      <a:lnTo>
                        <a:pt x="130" y="0"/>
                      </a:lnTo>
                      <a:close/>
                    </a:path>
                  </a:pathLst>
                </a:custGeom>
                <a:solidFill>
                  <a:srgbClr val="E1D7A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38" name="Freeform 137"/>
                <p:cNvSpPr>
                  <a:spLocks/>
                </p:cNvSpPr>
                <p:nvPr/>
              </p:nvSpPr>
              <p:spPr bwMode="auto">
                <a:xfrm>
                  <a:off x="4625975" y="3414713"/>
                  <a:ext cx="1719263" cy="1727200"/>
                </a:xfrm>
                <a:custGeom>
                  <a:avLst/>
                  <a:gdLst>
                    <a:gd name="T0" fmla="*/ 672 w 1083"/>
                    <a:gd name="T1" fmla="*/ 0 h 1088"/>
                    <a:gd name="T2" fmla="*/ 703 w 1083"/>
                    <a:gd name="T3" fmla="*/ 6 h 1088"/>
                    <a:gd name="T4" fmla="*/ 797 w 1083"/>
                    <a:gd name="T5" fmla="*/ 62 h 1088"/>
                    <a:gd name="T6" fmla="*/ 885 w 1083"/>
                    <a:gd name="T7" fmla="*/ 143 h 1088"/>
                    <a:gd name="T8" fmla="*/ 966 w 1083"/>
                    <a:gd name="T9" fmla="*/ 245 h 1088"/>
                    <a:gd name="T10" fmla="*/ 1006 w 1083"/>
                    <a:gd name="T11" fmla="*/ 315 h 1088"/>
                    <a:gd name="T12" fmla="*/ 1039 w 1083"/>
                    <a:gd name="T13" fmla="*/ 389 h 1088"/>
                    <a:gd name="T14" fmla="*/ 1063 w 1083"/>
                    <a:gd name="T15" fmla="*/ 459 h 1088"/>
                    <a:gd name="T16" fmla="*/ 1078 w 1083"/>
                    <a:gd name="T17" fmla="*/ 521 h 1088"/>
                    <a:gd name="T18" fmla="*/ 1083 w 1083"/>
                    <a:gd name="T19" fmla="*/ 572 h 1088"/>
                    <a:gd name="T20" fmla="*/ 1078 w 1083"/>
                    <a:gd name="T21" fmla="*/ 603 h 1088"/>
                    <a:gd name="T22" fmla="*/ 1061 w 1083"/>
                    <a:gd name="T23" fmla="*/ 641 h 1088"/>
                    <a:gd name="T24" fmla="*/ 1034 w 1083"/>
                    <a:gd name="T25" fmla="*/ 692 h 1088"/>
                    <a:gd name="T26" fmla="*/ 999 w 1083"/>
                    <a:gd name="T27" fmla="*/ 754 h 1088"/>
                    <a:gd name="T28" fmla="*/ 958 w 1083"/>
                    <a:gd name="T29" fmla="*/ 820 h 1088"/>
                    <a:gd name="T30" fmla="*/ 912 w 1083"/>
                    <a:gd name="T31" fmla="*/ 884 h 1088"/>
                    <a:gd name="T32" fmla="*/ 865 w 1083"/>
                    <a:gd name="T33" fmla="*/ 945 h 1088"/>
                    <a:gd name="T34" fmla="*/ 818 w 1083"/>
                    <a:gd name="T35" fmla="*/ 996 h 1088"/>
                    <a:gd name="T36" fmla="*/ 772 w 1083"/>
                    <a:gd name="T37" fmla="*/ 1033 h 1088"/>
                    <a:gd name="T38" fmla="*/ 680 w 1083"/>
                    <a:gd name="T39" fmla="*/ 1075 h 1088"/>
                    <a:gd name="T40" fmla="*/ 589 w 1083"/>
                    <a:gd name="T41" fmla="*/ 1088 h 1088"/>
                    <a:gd name="T42" fmla="*/ 502 w 1083"/>
                    <a:gd name="T43" fmla="*/ 1074 h 1088"/>
                    <a:gd name="T44" fmla="*/ 416 w 1083"/>
                    <a:gd name="T45" fmla="*/ 1036 h 1088"/>
                    <a:gd name="T46" fmla="*/ 335 w 1083"/>
                    <a:gd name="T47" fmla="*/ 977 h 1088"/>
                    <a:gd name="T48" fmla="*/ 258 w 1083"/>
                    <a:gd name="T49" fmla="*/ 902 h 1088"/>
                    <a:gd name="T50" fmla="*/ 188 w 1083"/>
                    <a:gd name="T51" fmla="*/ 813 h 1088"/>
                    <a:gd name="T52" fmla="*/ 127 w 1083"/>
                    <a:gd name="T53" fmla="*/ 722 h 1088"/>
                    <a:gd name="T54" fmla="*/ 78 w 1083"/>
                    <a:gd name="T55" fmla="*/ 635 h 1088"/>
                    <a:gd name="T56" fmla="*/ 39 w 1083"/>
                    <a:gd name="T57" fmla="*/ 548 h 1088"/>
                    <a:gd name="T58" fmla="*/ 12 w 1083"/>
                    <a:gd name="T59" fmla="*/ 462 h 1088"/>
                    <a:gd name="T60" fmla="*/ 0 w 1083"/>
                    <a:gd name="T61" fmla="*/ 380 h 1088"/>
                    <a:gd name="T62" fmla="*/ 6 w 1083"/>
                    <a:gd name="T63" fmla="*/ 303 h 1088"/>
                    <a:gd name="T64" fmla="*/ 29 w 1083"/>
                    <a:gd name="T65" fmla="*/ 230 h 1088"/>
                    <a:gd name="T66" fmla="*/ 74 w 1083"/>
                    <a:gd name="T67" fmla="*/ 165 h 1088"/>
                    <a:gd name="T68" fmla="*/ 143 w 1083"/>
                    <a:gd name="T69" fmla="*/ 107 h 1088"/>
                    <a:gd name="T70" fmla="*/ 196 w 1083"/>
                    <a:gd name="T71" fmla="*/ 81 h 1088"/>
                    <a:gd name="T72" fmla="*/ 266 w 1083"/>
                    <a:gd name="T73" fmla="*/ 58 h 1088"/>
                    <a:gd name="T74" fmla="*/ 346 w 1083"/>
                    <a:gd name="T75" fmla="*/ 37 h 1088"/>
                    <a:gd name="T76" fmla="*/ 429 w 1083"/>
                    <a:gd name="T77" fmla="*/ 21 h 1088"/>
                    <a:gd name="T78" fmla="*/ 511 w 1083"/>
                    <a:gd name="T79" fmla="*/ 10 h 1088"/>
                    <a:gd name="T80" fmla="*/ 586 w 1083"/>
                    <a:gd name="T81" fmla="*/ 3 h 1088"/>
                    <a:gd name="T82" fmla="*/ 648 w 1083"/>
                    <a:gd name="T83" fmla="*/ 0 h 10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83" h="1088">
                      <a:moveTo>
                        <a:pt x="648" y="0"/>
                      </a:moveTo>
                      <a:lnTo>
                        <a:pt x="672" y="0"/>
                      </a:lnTo>
                      <a:lnTo>
                        <a:pt x="690" y="3"/>
                      </a:lnTo>
                      <a:lnTo>
                        <a:pt x="703" y="6"/>
                      </a:lnTo>
                      <a:lnTo>
                        <a:pt x="750" y="31"/>
                      </a:lnTo>
                      <a:lnTo>
                        <a:pt x="797" y="62"/>
                      </a:lnTo>
                      <a:lnTo>
                        <a:pt x="843" y="100"/>
                      </a:lnTo>
                      <a:lnTo>
                        <a:pt x="885" y="143"/>
                      </a:lnTo>
                      <a:lnTo>
                        <a:pt x="927" y="191"/>
                      </a:lnTo>
                      <a:lnTo>
                        <a:pt x="966" y="245"/>
                      </a:lnTo>
                      <a:lnTo>
                        <a:pt x="986" y="280"/>
                      </a:lnTo>
                      <a:lnTo>
                        <a:pt x="1006" y="315"/>
                      </a:lnTo>
                      <a:lnTo>
                        <a:pt x="1023" y="352"/>
                      </a:lnTo>
                      <a:lnTo>
                        <a:pt x="1039" y="389"/>
                      </a:lnTo>
                      <a:lnTo>
                        <a:pt x="1053" y="425"/>
                      </a:lnTo>
                      <a:lnTo>
                        <a:pt x="1063" y="459"/>
                      </a:lnTo>
                      <a:lnTo>
                        <a:pt x="1073" y="491"/>
                      </a:lnTo>
                      <a:lnTo>
                        <a:pt x="1078" y="521"/>
                      </a:lnTo>
                      <a:lnTo>
                        <a:pt x="1083" y="549"/>
                      </a:lnTo>
                      <a:lnTo>
                        <a:pt x="1083" y="572"/>
                      </a:lnTo>
                      <a:lnTo>
                        <a:pt x="1082" y="590"/>
                      </a:lnTo>
                      <a:lnTo>
                        <a:pt x="1078" y="603"/>
                      </a:lnTo>
                      <a:lnTo>
                        <a:pt x="1070" y="620"/>
                      </a:lnTo>
                      <a:lnTo>
                        <a:pt x="1061" y="641"/>
                      </a:lnTo>
                      <a:lnTo>
                        <a:pt x="1048" y="665"/>
                      </a:lnTo>
                      <a:lnTo>
                        <a:pt x="1034" y="692"/>
                      </a:lnTo>
                      <a:lnTo>
                        <a:pt x="1017" y="722"/>
                      </a:lnTo>
                      <a:lnTo>
                        <a:pt x="999" y="754"/>
                      </a:lnTo>
                      <a:lnTo>
                        <a:pt x="978" y="787"/>
                      </a:lnTo>
                      <a:lnTo>
                        <a:pt x="958" y="820"/>
                      </a:lnTo>
                      <a:lnTo>
                        <a:pt x="935" y="852"/>
                      </a:lnTo>
                      <a:lnTo>
                        <a:pt x="912" y="884"/>
                      </a:lnTo>
                      <a:lnTo>
                        <a:pt x="888" y="915"/>
                      </a:lnTo>
                      <a:lnTo>
                        <a:pt x="865" y="945"/>
                      </a:lnTo>
                      <a:lnTo>
                        <a:pt x="841" y="972"/>
                      </a:lnTo>
                      <a:lnTo>
                        <a:pt x="818" y="996"/>
                      </a:lnTo>
                      <a:lnTo>
                        <a:pt x="795" y="1016"/>
                      </a:lnTo>
                      <a:lnTo>
                        <a:pt x="772" y="1033"/>
                      </a:lnTo>
                      <a:lnTo>
                        <a:pt x="726" y="1058"/>
                      </a:lnTo>
                      <a:lnTo>
                        <a:pt x="680" y="1075"/>
                      </a:lnTo>
                      <a:lnTo>
                        <a:pt x="635" y="1085"/>
                      </a:lnTo>
                      <a:lnTo>
                        <a:pt x="589" y="1088"/>
                      </a:lnTo>
                      <a:lnTo>
                        <a:pt x="545" y="1084"/>
                      </a:lnTo>
                      <a:lnTo>
                        <a:pt x="502" y="1074"/>
                      </a:lnTo>
                      <a:lnTo>
                        <a:pt x="458" y="1058"/>
                      </a:lnTo>
                      <a:lnTo>
                        <a:pt x="416" y="1036"/>
                      </a:lnTo>
                      <a:lnTo>
                        <a:pt x="375" y="1008"/>
                      </a:lnTo>
                      <a:lnTo>
                        <a:pt x="335" y="977"/>
                      </a:lnTo>
                      <a:lnTo>
                        <a:pt x="296" y="942"/>
                      </a:lnTo>
                      <a:lnTo>
                        <a:pt x="258" y="902"/>
                      </a:lnTo>
                      <a:lnTo>
                        <a:pt x="223" y="859"/>
                      </a:lnTo>
                      <a:lnTo>
                        <a:pt x="188" y="813"/>
                      </a:lnTo>
                      <a:lnTo>
                        <a:pt x="155" y="766"/>
                      </a:lnTo>
                      <a:lnTo>
                        <a:pt x="127" y="722"/>
                      </a:lnTo>
                      <a:lnTo>
                        <a:pt x="102" y="679"/>
                      </a:lnTo>
                      <a:lnTo>
                        <a:pt x="78" y="635"/>
                      </a:lnTo>
                      <a:lnTo>
                        <a:pt x="57" y="591"/>
                      </a:lnTo>
                      <a:lnTo>
                        <a:pt x="39" y="548"/>
                      </a:lnTo>
                      <a:lnTo>
                        <a:pt x="24" y="505"/>
                      </a:lnTo>
                      <a:lnTo>
                        <a:pt x="12" y="462"/>
                      </a:lnTo>
                      <a:lnTo>
                        <a:pt x="4" y="421"/>
                      </a:lnTo>
                      <a:lnTo>
                        <a:pt x="0" y="380"/>
                      </a:lnTo>
                      <a:lnTo>
                        <a:pt x="1" y="341"/>
                      </a:lnTo>
                      <a:lnTo>
                        <a:pt x="6" y="303"/>
                      </a:lnTo>
                      <a:lnTo>
                        <a:pt x="15" y="266"/>
                      </a:lnTo>
                      <a:lnTo>
                        <a:pt x="29" y="230"/>
                      </a:lnTo>
                      <a:lnTo>
                        <a:pt x="49" y="196"/>
                      </a:lnTo>
                      <a:lnTo>
                        <a:pt x="74" y="165"/>
                      </a:lnTo>
                      <a:lnTo>
                        <a:pt x="105" y="135"/>
                      </a:lnTo>
                      <a:lnTo>
                        <a:pt x="143" y="107"/>
                      </a:lnTo>
                      <a:lnTo>
                        <a:pt x="167" y="93"/>
                      </a:lnTo>
                      <a:lnTo>
                        <a:pt x="196" y="81"/>
                      </a:lnTo>
                      <a:lnTo>
                        <a:pt x="230" y="68"/>
                      </a:lnTo>
                      <a:lnTo>
                        <a:pt x="266" y="58"/>
                      </a:lnTo>
                      <a:lnTo>
                        <a:pt x="304" y="48"/>
                      </a:lnTo>
                      <a:lnTo>
                        <a:pt x="346" y="37"/>
                      </a:lnTo>
                      <a:lnTo>
                        <a:pt x="387" y="29"/>
                      </a:lnTo>
                      <a:lnTo>
                        <a:pt x="429" y="21"/>
                      </a:lnTo>
                      <a:lnTo>
                        <a:pt x="471" y="15"/>
                      </a:lnTo>
                      <a:lnTo>
                        <a:pt x="511" y="10"/>
                      </a:lnTo>
                      <a:lnTo>
                        <a:pt x="550" y="6"/>
                      </a:lnTo>
                      <a:lnTo>
                        <a:pt x="586" y="3"/>
                      </a:lnTo>
                      <a:lnTo>
                        <a:pt x="619" y="0"/>
                      </a:lnTo>
                      <a:lnTo>
                        <a:pt x="648" y="0"/>
                      </a:lnTo>
                      <a:close/>
                    </a:path>
                  </a:pathLst>
                </a:custGeom>
                <a:solidFill>
                  <a:srgbClr val="E1D7A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39" name="Freeform 138"/>
                <p:cNvSpPr>
                  <a:spLocks/>
                </p:cNvSpPr>
                <p:nvPr/>
              </p:nvSpPr>
              <p:spPr bwMode="auto">
                <a:xfrm>
                  <a:off x="5537200" y="4995863"/>
                  <a:ext cx="388938" cy="319088"/>
                </a:xfrm>
                <a:custGeom>
                  <a:avLst/>
                  <a:gdLst>
                    <a:gd name="T0" fmla="*/ 225 w 245"/>
                    <a:gd name="T1" fmla="*/ 0 h 201"/>
                    <a:gd name="T2" fmla="*/ 236 w 245"/>
                    <a:gd name="T3" fmla="*/ 1 h 201"/>
                    <a:gd name="T4" fmla="*/ 242 w 245"/>
                    <a:gd name="T5" fmla="*/ 6 h 201"/>
                    <a:gd name="T6" fmla="*/ 245 w 245"/>
                    <a:gd name="T7" fmla="*/ 11 h 201"/>
                    <a:gd name="T8" fmla="*/ 244 w 245"/>
                    <a:gd name="T9" fmla="*/ 20 h 201"/>
                    <a:gd name="T10" fmla="*/ 238 w 245"/>
                    <a:gd name="T11" fmla="*/ 31 h 201"/>
                    <a:gd name="T12" fmla="*/ 231 w 245"/>
                    <a:gd name="T13" fmla="*/ 45 h 201"/>
                    <a:gd name="T14" fmla="*/ 221 w 245"/>
                    <a:gd name="T15" fmla="*/ 60 h 201"/>
                    <a:gd name="T16" fmla="*/ 208 w 245"/>
                    <a:gd name="T17" fmla="*/ 76 h 201"/>
                    <a:gd name="T18" fmla="*/ 193 w 245"/>
                    <a:gd name="T19" fmla="*/ 94 h 201"/>
                    <a:gd name="T20" fmla="*/ 176 w 245"/>
                    <a:gd name="T21" fmla="*/ 112 h 201"/>
                    <a:gd name="T22" fmla="*/ 157 w 245"/>
                    <a:gd name="T23" fmla="*/ 131 h 201"/>
                    <a:gd name="T24" fmla="*/ 137 w 245"/>
                    <a:gd name="T25" fmla="*/ 147 h 201"/>
                    <a:gd name="T26" fmla="*/ 116 w 245"/>
                    <a:gd name="T27" fmla="*/ 162 h 201"/>
                    <a:gd name="T28" fmla="*/ 95 w 245"/>
                    <a:gd name="T29" fmla="*/ 176 h 201"/>
                    <a:gd name="T30" fmla="*/ 76 w 245"/>
                    <a:gd name="T31" fmla="*/ 186 h 201"/>
                    <a:gd name="T32" fmla="*/ 58 w 245"/>
                    <a:gd name="T33" fmla="*/ 194 h 201"/>
                    <a:gd name="T34" fmla="*/ 43 w 245"/>
                    <a:gd name="T35" fmla="*/ 200 h 201"/>
                    <a:gd name="T36" fmla="*/ 31 w 245"/>
                    <a:gd name="T37" fmla="*/ 201 h 201"/>
                    <a:gd name="T38" fmla="*/ 21 w 245"/>
                    <a:gd name="T39" fmla="*/ 197 h 201"/>
                    <a:gd name="T40" fmla="*/ 13 w 245"/>
                    <a:gd name="T41" fmla="*/ 189 h 201"/>
                    <a:gd name="T42" fmla="*/ 7 w 245"/>
                    <a:gd name="T43" fmla="*/ 178 h 201"/>
                    <a:gd name="T44" fmla="*/ 2 w 245"/>
                    <a:gd name="T45" fmla="*/ 163 h 201"/>
                    <a:gd name="T46" fmla="*/ 0 w 245"/>
                    <a:gd name="T47" fmla="*/ 148 h 201"/>
                    <a:gd name="T48" fmla="*/ 0 w 245"/>
                    <a:gd name="T49" fmla="*/ 133 h 201"/>
                    <a:gd name="T50" fmla="*/ 0 w 245"/>
                    <a:gd name="T51" fmla="*/ 119 h 201"/>
                    <a:gd name="T52" fmla="*/ 4 w 245"/>
                    <a:gd name="T53" fmla="*/ 110 h 201"/>
                    <a:gd name="T54" fmla="*/ 6 w 245"/>
                    <a:gd name="T55" fmla="*/ 109 h 201"/>
                    <a:gd name="T56" fmla="*/ 13 w 245"/>
                    <a:gd name="T57" fmla="*/ 104 h 201"/>
                    <a:gd name="T58" fmla="*/ 25 w 245"/>
                    <a:gd name="T59" fmla="*/ 97 h 201"/>
                    <a:gd name="T60" fmla="*/ 40 w 245"/>
                    <a:gd name="T61" fmla="*/ 88 h 201"/>
                    <a:gd name="T62" fmla="*/ 58 w 245"/>
                    <a:gd name="T63" fmla="*/ 78 h 201"/>
                    <a:gd name="T64" fmla="*/ 78 w 245"/>
                    <a:gd name="T65" fmla="*/ 68 h 201"/>
                    <a:gd name="T66" fmla="*/ 99 w 245"/>
                    <a:gd name="T67" fmla="*/ 56 h 201"/>
                    <a:gd name="T68" fmla="*/ 121 w 245"/>
                    <a:gd name="T69" fmla="*/ 43 h 201"/>
                    <a:gd name="T70" fmla="*/ 143 w 245"/>
                    <a:gd name="T71" fmla="*/ 33 h 201"/>
                    <a:gd name="T72" fmla="*/ 163 w 245"/>
                    <a:gd name="T73" fmla="*/ 23 h 201"/>
                    <a:gd name="T74" fmla="*/ 183 w 245"/>
                    <a:gd name="T75" fmla="*/ 14 h 201"/>
                    <a:gd name="T76" fmla="*/ 200 w 245"/>
                    <a:gd name="T77" fmla="*/ 7 h 201"/>
                    <a:gd name="T78" fmla="*/ 215 w 245"/>
                    <a:gd name="T79" fmla="*/ 2 h 201"/>
                    <a:gd name="T80" fmla="*/ 225 w 245"/>
                    <a:gd name="T81" fmla="*/ 0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45" h="201">
                      <a:moveTo>
                        <a:pt x="225" y="0"/>
                      </a:moveTo>
                      <a:lnTo>
                        <a:pt x="236" y="1"/>
                      </a:lnTo>
                      <a:lnTo>
                        <a:pt x="242" y="6"/>
                      </a:lnTo>
                      <a:lnTo>
                        <a:pt x="245" y="11"/>
                      </a:lnTo>
                      <a:lnTo>
                        <a:pt x="244" y="20"/>
                      </a:lnTo>
                      <a:lnTo>
                        <a:pt x="238" y="31"/>
                      </a:lnTo>
                      <a:lnTo>
                        <a:pt x="231" y="45"/>
                      </a:lnTo>
                      <a:lnTo>
                        <a:pt x="221" y="60"/>
                      </a:lnTo>
                      <a:lnTo>
                        <a:pt x="208" y="76"/>
                      </a:lnTo>
                      <a:lnTo>
                        <a:pt x="193" y="94"/>
                      </a:lnTo>
                      <a:lnTo>
                        <a:pt x="176" y="112"/>
                      </a:lnTo>
                      <a:lnTo>
                        <a:pt x="157" y="131"/>
                      </a:lnTo>
                      <a:lnTo>
                        <a:pt x="137" y="147"/>
                      </a:lnTo>
                      <a:lnTo>
                        <a:pt x="116" y="162"/>
                      </a:lnTo>
                      <a:lnTo>
                        <a:pt x="95" y="176"/>
                      </a:lnTo>
                      <a:lnTo>
                        <a:pt x="76" y="186"/>
                      </a:lnTo>
                      <a:lnTo>
                        <a:pt x="58" y="194"/>
                      </a:lnTo>
                      <a:lnTo>
                        <a:pt x="43" y="200"/>
                      </a:lnTo>
                      <a:lnTo>
                        <a:pt x="31" y="201"/>
                      </a:lnTo>
                      <a:lnTo>
                        <a:pt x="21" y="197"/>
                      </a:lnTo>
                      <a:lnTo>
                        <a:pt x="13" y="189"/>
                      </a:lnTo>
                      <a:lnTo>
                        <a:pt x="7" y="178"/>
                      </a:lnTo>
                      <a:lnTo>
                        <a:pt x="2" y="163"/>
                      </a:lnTo>
                      <a:lnTo>
                        <a:pt x="0" y="148"/>
                      </a:lnTo>
                      <a:lnTo>
                        <a:pt x="0" y="133"/>
                      </a:lnTo>
                      <a:lnTo>
                        <a:pt x="0" y="119"/>
                      </a:lnTo>
                      <a:lnTo>
                        <a:pt x="4" y="110"/>
                      </a:lnTo>
                      <a:lnTo>
                        <a:pt x="6" y="109"/>
                      </a:lnTo>
                      <a:lnTo>
                        <a:pt x="13" y="104"/>
                      </a:lnTo>
                      <a:lnTo>
                        <a:pt x="25" y="97"/>
                      </a:lnTo>
                      <a:lnTo>
                        <a:pt x="40" y="88"/>
                      </a:lnTo>
                      <a:lnTo>
                        <a:pt x="58" y="78"/>
                      </a:lnTo>
                      <a:lnTo>
                        <a:pt x="78" y="68"/>
                      </a:lnTo>
                      <a:lnTo>
                        <a:pt x="99" y="56"/>
                      </a:lnTo>
                      <a:lnTo>
                        <a:pt x="121" y="43"/>
                      </a:lnTo>
                      <a:lnTo>
                        <a:pt x="143" y="33"/>
                      </a:lnTo>
                      <a:lnTo>
                        <a:pt x="163" y="23"/>
                      </a:lnTo>
                      <a:lnTo>
                        <a:pt x="183" y="14"/>
                      </a:lnTo>
                      <a:lnTo>
                        <a:pt x="200" y="7"/>
                      </a:lnTo>
                      <a:lnTo>
                        <a:pt x="215" y="2"/>
                      </a:lnTo>
                      <a:lnTo>
                        <a:pt x="225" y="0"/>
                      </a:lnTo>
                      <a:close/>
                    </a:path>
                  </a:pathLst>
                </a:custGeom>
                <a:solidFill>
                  <a:srgbClr val="E1D7A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40" name="Freeform 139"/>
                <p:cNvSpPr>
                  <a:spLocks/>
                </p:cNvSpPr>
                <p:nvPr/>
              </p:nvSpPr>
              <p:spPr bwMode="auto">
                <a:xfrm>
                  <a:off x="4049713" y="3206750"/>
                  <a:ext cx="2217738" cy="2271713"/>
                </a:xfrm>
                <a:custGeom>
                  <a:avLst/>
                  <a:gdLst>
                    <a:gd name="T0" fmla="*/ 765 w 1397"/>
                    <a:gd name="T1" fmla="*/ 10 h 1431"/>
                    <a:gd name="T2" fmla="*/ 799 w 1397"/>
                    <a:gd name="T3" fmla="*/ 37 h 1431"/>
                    <a:gd name="T4" fmla="*/ 830 w 1397"/>
                    <a:gd name="T5" fmla="*/ 67 h 1431"/>
                    <a:gd name="T6" fmla="*/ 845 w 1397"/>
                    <a:gd name="T7" fmla="*/ 80 h 1431"/>
                    <a:gd name="T8" fmla="*/ 924 w 1397"/>
                    <a:gd name="T9" fmla="*/ 14 h 1431"/>
                    <a:gd name="T10" fmla="*/ 954 w 1397"/>
                    <a:gd name="T11" fmla="*/ 44 h 1431"/>
                    <a:gd name="T12" fmla="*/ 989 w 1397"/>
                    <a:gd name="T13" fmla="*/ 82 h 1431"/>
                    <a:gd name="T14" fmla="*/ 1012 w 1397"/>
                    <a:gd name="T15" fmla="*/ 110 h 1431"/>
                    <a:gd name="T16" fmla="*/ 1015 w 1397"/>
                    <a:gd name="T17" fmla="*/ 108 h 1431"/>
                    <a:gd name="T18" fmla="*/ 1023 w 1397"/>
                    <a:gd name="T19" fmla="*/ 75 h 1431"/>
                    <a:gd name="T20" fmla="*/ 1028 w 1397"/>
                    <a:gd name="T21" fmla="*/ 54 h 1431"/>
                    <a:gd name="T22" fmla="*/ 1036 w 1397"/>
                    <a:gd name="T23" fmla="*/ 59 h 1431"/>
                    <a:gd name="T24" fmla="*/ 1063 w 1397"/>
                    <a:gd name="T25" fmla="*/ 82 h 1431"/>
                    <a:gd name="T26" fmla="*/ 1114 w 1397"/>
                    <a:gd name="T27" fmla="*/ 136 h 1431"/>
                    <a:gd name="T28" fmla="*/ 1151 w 1397"/>
                    <a:gd name="T29" fmla="*/ 201 h 1431"/>
                    <a:gd name="T30" fmla="*/ 1165 w 1397"/>
                    <a:gd name="T31" fmla="*/ 244 h 1431"/>
                    <a:gd name="T32" fmla="*/ 1170 w 1397"/>
                    <a:gd name="T33" fmla="*/ 238 h 1431"/>
                    <a:gd name="T34" fmla="*/ 1185 w 1397"/>
                    <a:gd name="T35" fmla="*/ 210 h 1431"/>
                    <a:gd name="T36" fmla="*/ 1194 w 1397"/>
                    <a:gd name="T37" fmla="*/ 201 h 1431"/>
                    <a:gd name="T38" fmla="*/ 1204 w 1397"/>
                    <a:gd name="T39" fmla="*/ 223 h 1431"/>
                    <a:gd name="T40" fmla="*/ 1227 w 1397"/>
                    <a:gd name="T41" fmla="*/ 273 h 1431"/>
                    <a:gd name="T42" fmla="*/ 1250 w 1397"/>
                    <a:gd name="T43" fmla="*/ 335 h 1431"/>
                    <a:gd name="T44" fmla="*/ 1271 w 1397"/>
                    <a:gd name="T45" fmla="*/ 403 h 1431"/>
                    <a:gd name="T46" fmla="*/ 1286 w 1397"/>
                    <a:gd name="T47" fmla="*/ 454 h 1431"/>
                    <a:gd name="T48" fmla="*/ 1291 w 1397"/>
                    <a:gd name="T49" fmla="*/ 464 h 1431"/>
                    <a:gd name="T50" fmla="*/ 1306 w 1397"/>
                    <a:gd name="T51" fmla="*/ 439 h 1431"/>
                    <a:gd name="T52" fmla="*/ 1322 w 1397"/>
                    <a:gd name="T53" fmla="*/ 404 h 1431"/>
                    <a:gd name="T54" fmla="*/ 1325 w 1397"/>
                    <a:gd name="T55" fmla="*/ 390 h 1431"/>
                    <a:gd name="T56" fmla="*/ 1333 w 1397"/>
                    <a:gd name="T57" fmla="*/ 423 h 1431"/>
                    <a:gd name="T58" fmla="*/ 1344 w 1397"/>
                    <a:gd name="T59" fmla="*/ 488 h 1431"/>
                    <a:gd name="T60" fmla="*/ 1352 w 1397"/>
                    <a:gd name="T61" fmla="*/ 564 h 1431"/>
                    <a:gd name="T62" fmla="*/ 1357 w 1397"/>
                    <a:gd name="T63" fmla="*/ 651 h 1431"/>
                    <a:gd name="T64" fmla="*/ 1360 w 1397"/>
                    <a:gd name="T65" fmla="*/ 726 h 1431"/>
                    <a:gd name="T66" fmla="*/ 1361 w 1397"/>
                    <a:gd name="T67" fmla="*/ 758 h 1431"/>
                    <a:gd name="T68" fmla="*/ 1394 w 1397"/>
                    <a:gd name="T69" fmla="*/ 747 h 1431"/>
                    <a:gd name="T70" fmla="*/ 1376 w 1397"/>
                    <a:gd name="T71" fmla="*/ 802 h 1431"/>
                    <a:gd name="T72" fmla="*/ 1337 w 1397"/>
                    <a:gd name="T73" fmla="*/ 888 h 1431"/>
                    <a:gd name="T74" fmla="*/ 1340 w 1397"/>
                    <a:gd name="T75" fmla="*/ 946 h 1431"/>
                    <a:gd name="T76" fmla="*/ 1291 w 1397"/>
                    <a:gd name="T77" fmla="*/ 1034 h 1431"/>
                    <a:gd name="T78" fmla="*/ 1208 w 1397"/>
                    <a:gd name="T79" fmla="*/ 1120 h 1431"/>
                    <a:gd name="T80" fmla="*/ 1116 w 1397"/>
                    <a:gd name="T81" fmla="*/ 1192 h 1431"/>
                    <a:gd name="T82" fmla="*/ 1040 w 1397"/>
                    <a:gd name="T83" fmla="*/ 1243 h 1431"/>
                    <a:gd name="T84" fmla="*/ 997 w 1397"/>
                    <a:gd name="T85" fmla="*/ 1272 h 1431"/>
                    <a:gd name="T86" fmla="*/ 928 w 1397"/>
                    <a:gd name="T87" fmla="*/ 1314 h 1431"/>
                    <a:gd name="T88" fmla="*/ 837 w 1397"/>
                    <a:gd name="T89" fmla="*/ 1361 h 1431"/>
                    <a:gd name="T90" fmla="*/ 730 w 1397"/>
                    <a:gd name="T91" fmla="*/ 1403 h 1431"/>
                    <a:gd name="T92" fmla="*/ 611 w 1397"/>
                    <a:gd name="T93" fmla="*/ 1428 h 1431"/>
                    <a:gd name="T94" fmla="*/ 485 w 1397"/>
                    <a:gd name="T95" fmla="*/ 1428 h 1431"/>
                    <a:gd name="T96" fmla="*/ 355 w 1397"/>
                    <a:gd name="T97" fmla="*/ 1390 h 1431"/>
                    <a:gd name="T98" fmla="*/ 227 w 1397"/>
                    <a:gd name="T99" fmla="*/ 1305 h 1431"/>
                    <a:gd name="T100" fmla="*/ 105 w 1397"/>
                    <a:gd name="T101" fmla="*/ 1164 h 1431"/>
                    <a:gd name="T102" fmla="*/ 23 w 1397"/>
                    <a:gd name="T103" fmla="*/ 995 h 1431"/>
                    <a:gd name="T104" fmla="*/ 0 w 1397"/>
                    <a:gd name="T105" fmla="*/ 837 h 1431"/>
                    <a:gd name="T106" fmla="*/ 27 w 1397"/>
                    <a:gd name="T107" fmla="*/ 691 h 1431"/>
                    <a:gd name="T108" fmla="*/ 96 w 1397"/>
                    <a:gd name="T109" fmla="*/ 556 h 1431"/>
                    <a:gd name="T110" fmla="*/ 197 w 1397"/>
                    <a:gd name="T111" fmla="*/ 433 h 1431"/>
                    <a:gd name="T112" fmla="*/ 319 w 1397"/>
                    <a:gd name="T113" fmla="*/ 321 h 1431"/>
                    <a:gd name="T114" fmla="*/ 455 w 1397"/>
                    <a:gd name="T115" fmla="*/ 223 h 1431"/>
                    <a:gd name="T116" fmla="*/ 582 w 1397"/>
                    <a:gd name="T117" fmla="*/ 141 h 1431"/>
                    <a:gd name="T118" fmla="*/ 675 w 1397"/>
                    <a:gd name="T119" fmla="*/ 75 h 1431"/>
                    <a:gd name="T120" fmla="*/ 730 w 1397"/>
                    <a:gd name="T121" fmla="*/ 27 h 1431"/>
                    <a:gd name="T122" fmla="*/ 743 w 1397"/>
                    <a:gd name="T12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97" h="1431">
                      <a:moveTo>
                        <a:pt x="748" y="0"/>
                      </a:moveTo>
                      <a:lnTo>
                        <a:pt x="756" y="4"/>
                      </a:lnTo>
                      <a:lnTo>
                        <a:pt x="765" y="10"/>
                      </a:lnTo>
                      <a:lnTo>
                        <a:pt x="775" y="18"/>
                      </a:lnTo>
                      <a:lnTo>
                        <a:pt x="787" y="27"/>
                      </a:lnTo>
                      <a:lnTo>
                        <a:pt x="799" y="37"/>
                      </a:lnTo>
                      <a:lnTo>
                        <a:pt x="811" y="47"/>
                      </a:lnTo>
                      <a:lnTo>
                        <a:pt x="821" y="58"/>
                      </a:lnTo>
                      <a:lnTo>
                        <a:pt x="830" y="67"/>
                      </a:lnTo>
                      <a:lnTo>
                        <a:pt x="838" y="74"/>
                      </a:lnTo>
                      <a:lnTo>
                        <a:pt x="843" y="79"/>
                      </a:lnTo>
                      <a:lnTo>
                        <a:pt x="845" y="80"/>
                      </a:lnTo>
                      <a:lnTo>
                        <a:pt x="918" y="7"/>
                      </a:lnTo>
                      <a:lnTo>
                        <a:pt x="920" y="8"/>
                      </a:lnTo>
                      <a:lnTo>
                        <a:pt x="924" y="14"/>
                      </a:lnTo>
                      <a:lnTo>
                        <a:pt x="933" y="22"/>
                      </a:lnTo>
                      <a:lnTo>
                        <a:pt x="943" y="33"/>
                      </a:lnTo>
                      <a:lnTo>
                        <a:pt x="954" y="44"/>
                      </a:lnTo>
                      <a:lnTo>
                        <a:pt x="966" y="57"/>
                      </a:lnTo>
                      <a:lnTo>
                        <a:pt x="977" y="69"/>
                      </a:lnTo>
                      <a:lnTo>
                        <a:pt x="989" y="82"/>
                      </a:lnTo>
                      <a:lnTo>
                        <a:pt x="998" y="92"/>
                      </a:lnTo>
                      <a:lnTo>
                        <a:pt x="1006" y="101"/>
                      </a:lnTo>
                      <a:lnTo>
                        <a:pt x="1012" y="110"/>
                      </a:lnTo>
                      <a:lnTo>
                        <a:pt x="1013" y="113"/>
                      </a:lnTo>
                      <a:lnTo>
                        <a:pt x="1014" y="113"/>
                      </a:lnTo>
                      <a:lnTo>
                        <a:pt x="1015" y="108"/>
                      </a:lnTo>
                      <a:lnTo>
                        <a:pt x="1018" y="99"/>
                      </a:lnTo>
                      <a:lnTo>
                        <a:pt x="1021" y="88"/>
                      </a:lnTo>
                      <a:lnTo>
                        <a:pt x="1023" y="75"/>
                      </a:lnTo>
                      <a:lnTo>
                        <a:pt x="1026" y="65"/>
                      </a:lnTo>
                      <a:lnTo>
                        <a:pt x="1028" y="58"/>
                      </a:lnTo>
                      <a:lnTo>
                        <a:pt x="1028" y="54"/>
                      </a:lnTo>
                      <a:lnTo>
                        <a:pt x="1029" y="54"/>
                      </a:lnTo>
                      <a:lnTo>
                        <a:pt x="1031" y="56"/>
                      </a:lnTo>
                      <a:lnTo>
                        <a:pt x="1036" y="59"/>
                      </a:lnTo>
                      <a:lnTo>
                        <a:pt x="1042" y="64"/>
                      </a:lnTo>
                      <a:lnTo>
                        <a:pt x="1051" y="70"/>
                      </a:lnTo>
                      <a:lnTo>
                        <a:pt x="1063" y="82"/>
                      </a:lnTo>
                      <a:lnTo>
                        <a:pt x="1077" y="96"/>
                      </a:lnTo>
                      <a:lnTo>
                        <a:pt x="1096" y="114"/>
                      </a:lnTo>
                      <a:lnTo>
                        <a:pt x="1114" y="136"/>
                      </a:lnTo>
                      <a:lnTo>
                        <a:pt x="1129" y="159"/>
                      </a:lnTo>
                      <a:lnTo>
                        <a:pt x="1142" y="181"/>
                      </a:lnTo>
                      <a:lnTo>
                        <a:pt x="1151" y="201"/>
                      </a:lnTo>
                      <a:lnTo>
                        <a:pt x="1158" y="220"/>
                      </a:lnTo>
                      <a:lnTo>
                        <a:pt x="1162" y="235"/>
                      </a:lnTo>
                      <a:lnTo>
                        <a:pt x="1165" y="244"/>
                      </a:lnTo>
                      <a:lnTo>
                        <a:pt x="1166" y="247"/>
                      </a:lnTo>
                      <a:lnTo>
                        <a:pt x="1167" y="245"/>
                      </a:lnTo>
                      <a:lnTo>
                        <a:pt x="1170" y="238"/>
                      </a:lnTo>
                      <a:lnTo>
                        <a:pt x="1175" y="228"/>
                      </a:lnTo>
                      <a:lnTo>
                        <a:pt x="1179" y="219"/>
                      </a:lnTo>
                      <a:lnTo>
                        <a:pt x="1185" y="210"/>
                      </a:lnTo>
                      <a:lnTo>
                        <a:pt x="1189" y="203"/>
                      </a:lnTo>
                      <a:lnTo>
                        <a:pt x="1192" y="200"/>
                      </a:lnTo>
                      <a:lnTo>
                        <a:pt x="1194" y="201"/>
                      </a:lnTo>
                      <a:lnTo>
                        <a:pt x="1197" y="205"/>
                      </a:lnTo>
                      <a:lnTo>
                        <a:pt x="1199" y="213"/>
                      </a:lnTo>
                      <a:lnTo>
                        <a:pt x="1204" y="223"/>
                      </a:lnTo>
                      <a:lnTo>
                        <a:pt x="1210" y="238"/>
                      </a:lnTo>
                      <a:lnTo>
                        <a:pt x="1220" y="258"/>
                      </a:lnTo>
                      <a:lnTo>
                        <a:pt x="1227" y="273"/>
                      </a:lnTo>
                      <a:lnTo>
                        <a:pt x="1233" y="291"/>
                      </a:lnTo>
                      <a:lnTo>
                        <a:pt x="1241" y="312"/>
                      </a:lnTo>
                      <a:lnTo>
                        <a:pt x="1250" y="335"/>
                      </a:lnTo>
                      <a:lnTo>
                        <a:pt x="1256" y="358"/>
                      </a:lnTo>
                      <a:lnTo>
                        <a:pt x="1264" y="381"/>
                      </a:lnTo>
                      <a:lnTo>
                        <a:pt x="1271" y="403"/>
                      </a:lnTo>
                      <a:lnTo>
                        <a:pt x="1277" y="423"/>
                      </a:lnTo>
                      <a:lnTo>
                        <a:pt x="1283" y="441"/>
                      </a:lnTo>
                      <a:lnTo>
                        <a:pt x="1286" y="454"/>
                      </a:lnTo>
                      <a:lnTo>
                        <a:pt x="1289" y="462"/>
                      </a:lnTo>
                      <a:lnTo>
                        <a:pt x="1290" y="466"/>
                      </a:lnTo>
                      <a:lnTo>
                        <a:pt x="1291" y="464"/>
                      </a:lnTo>
                      <a:lnTo>
                        <a:pt x="1295" y="458"/>
                      </a:lnTo>
                      <a:lnTo>
                        <a:pt x="1300" y="450"/>
                      </a:lnTo>
                      <a:lnTo>
                        <a:pt x="1306" y="439"/>
                      </a:lnTo>
                      <a:lnTo>
                        <a:pt x="1313" y="428"/>
                      </a:lnTo>
                      <a:lnTo>
                        <a:pt x="1317" y="415"/>
                      </a:lnTo>
                      <a:lnTo>
                        <a:pt x="1322" y="404"/>
                      </a:lnTo>
                      <a:lnTo>
                        <a:pt x="1323" y="393"/>
                      </a:lnTo>
                      <a:lnTo>
                        <a:pt x="1324" y="389"/>
                      </a:lnTo>
                      <a:lnTo>
                        <a:pt x="1325" y="390"/>
                      </a:lnTo>
                      <a:lnTo>
                        <a:pt x="1328" y="396"/>
                      </a:lnTo>
                      <a:lnTo>
                        <a:pt x="1331" y="407"/>
                      </a:lnTo>
                      <a:lnTo>
                        <a:pt x="1333" y="423"/>
                      </a:lnTo>
                      <a:lnTo>
                        <a:pt x="1337" y="442"/>
                      </a:lnTo>
                      <a:lnTo>
                        <a:pt x="1340" y="464"/>
                      </a:lnTo>
                      <a:lnTo>
                        <a:pt x="1344" y="488"/>
                      </a:lnTo>
                      <a:lnTo>
                        <a:pt x="1347" y="513"/>
                      </a:lnTo>
                      <a:lnTo>
                        <a:pt x="1349" y="537"/>
                      </a:lnTo>
                      <a:lnTo>
                        <a:pt x="1352" y="564"/>
                      </a:lnTo>
                      <a:lnTo>
                        <a:pt x="1354" y="592"/>
                      </a:lnTo>
                      <a:lnTo>
                        <a:pt x="1355" y="621"/>
                      </a:lnTo>
                      <a:lnTo>
                        <a:pt x="1357" y="651"/>
                      </a:lnTo>
                      <a:lnTo>
                        <a:pt x="1359" y="679"/>
                      </a:lnTo>
                      <a:lnTo>
                        <a:pt x="1360" y="704"/>
                      </a:lnTo>
                      <a:lnTo>
                        <a:pt x="1360" y="726"/>
                      </a:lnTo>
                      <a:lnTo>
                        <a:pt x="1361" y="743"/>
                      </a:lnTo>
                      <a:lnTo>
                        <a:pt x="1361" y="753"/>
                      </a:lnTo>
                      <a:lnTo>
                        <a:pt x="1361" y="758"/>
                      </a:lnTo>
                      <a:lnTo>
                        <a:pt x="1397" y="736"/>
                      </a:lnTo>
                      <a:lnTo>
                        <a:pt x="1395" y="739"/>
                      </a:lnTo>
                      <a:lnTo>
                        <a:pt x="1394" y="747"/>
                      </a:lnTo>
                      <a:lnTo>
                        <a:pt x="1390" y="761"/>
                      </a:lnTo>
                      <a:lnTo>
                        <a:pt x="1384" y="780"/>
                      </a:lnTo>
                      <a:lnTo>
                        <a:pt x="1376" y="802"/>
                      </a:lnTo>
                      <a:lnTo>
                        <a:pt x="1366" y="828"/>
                      </a:lnTo>
                      <a:lnTo>
                        <a:pt x="1353" y="857"/>
                      </a:lnTo>
                      <a:lnTo>
                        <a:pt x="1337" y="888"/>
                      </a:lnTo>
                      <a:lnTo>
                        <a:pt x="1318" y="921"/>
                      </a:lnTo>
                      <a:lnTo>
                        <a:pt x="1346" y="919"/>
                      </a:lnTo>
                      <a:lnTo>
                        <a:pt x="1340" y="946"/>
                      </a:lnTo>
                      <a:lnTo>
                        <a:pt x="1329" y="975"/>
                      </a:lnTo>
                      <a:lnTo>
                        <a:pt x="1312" y="1004"/>
                      </a:lnTo>
                      <a:lnTo>
                        <a:pt x="1291" y="1034"/>
                      </a:lnTo>
                      <a:lnTo>
                        <a:pt x="1266" y="1064"/>
                      </a:lnTo>
                      <a:lnTo>
                        <a:pt x="1237" y="1091"/>
                      </a:lnTo>
                      <a:lnTo>
                        <a:pt x="1208" y="1120"/>
                      </a:lnTo>
                      <a:lnTo>
                        <a:pt x="1177" y="1145"/>
                      </a:lnTo>
                      <a:lnTo>
                        <a:pt x="1146" y="1170"/>
                      </a:lnTo>
                      <a:lnTo>
                        <a:pt x="1116" y="1192"/>
                      </a:lnTo>
                      <a:lnTo>
                        <a:pt x="1089" y="1213"/>
                      </a:lnTo>
                      <a:lnTo>
                        <a:pt x="1063" y="1229"/>
                      </a:lnTo>
                      <a:lnTo>
                        <a:pt x="1040" y="1243"/>
                      </a:lnTo>
                      <a:lnTo>
                        <a:pt x="1029" y="1250"/>
                      </a:lnTo>
                      <a:lnTo>
                        <a:pt x="1015" y="1260"/>
                      </a:lnTo>
                      <a:lnTo>
                        <a:pt x="997" y="1272"/>
                      </a:lnTo>
                      <a:lnTo>
                        <a:pt x="977" y="1284"/>
                      </a:lnTo>
                      <a:lnTo>
                        <a:pt x="953" y="1299"/>
                      </a:lnTo>
                      <a:lnTo>
                        <a:pt x="928" y="1314"/>
                      </a:lnTo>
                      <a:lnTo>
                        <a:pt x="900" y="1330"/>
                      </a:lnTo>
                      <a:lnTo>
                        <a:pt x="869" y="1345"/>
                      </a:lnTo>
                      <a:lnTo>
                        <a:pt x="837" y="1361"/>
                      </a:lnTo>
                      <a:lnTo>
                        <a:pt x="803" y="1376"/>
                      </a:lnTo>
                      <a:lnTo>
                        <a:pt x="767" y="1390"/>
                      </a:lnTo>
                      <a:lnTo>
                        <a:pt x="730" y="1403"/>
                      </a:lnTo>
                      <a:lnTo>
                        <a:pt x="691" y="1414"/>
                      </a:lnTo>
                      <a:lnTo>
                        <a:pt x="651" y="1422"/>
                      </a:lnTo>
                      <a:lnTo>
                        <a:pt x="611" y="1428"/>
                      </a:lnTo>
                      <a:lnTo>
                        <a:pt x="570" y="1431"/>
                      </a:lnTo>
                      <a:lnTo>
                        <a:pt x="527" y="1431"/>
                      </a:lnTo>
                      <a:lnTo>
                        <a:pt x="485" y="1428"/>
                      </a:lnTo>
                      <a:lnTo>
                        <a:pt x="441" y="1420"/>
                      </a:lnTo>
                      <a:lnTo>
                        <a:pt x="398" y="1407"/>
                      </a:lnTo>
                      <a:lnTo>
                        <a:pt x="355" y="1390"/>
                      </a:lnTo>
                      <a:lnTo>
                        <a:pt x="312" y="1367"/>
                      </a:lnTo>
                      <a:lnTo>
                        <a:pt x="269" y="1339"/>
                      </a:lnTo>
                      <a:lnTo>
                        <a:pt x="227" y="1305"/>
                      </a:lnTo>
                      <a:lnTo>
                        <a:pt x="186" y="1265"/>
                      </a:lnTo>
                      <a:lnTo>
                        <a:pt x="146" y="1218"/>
                      </a:lnTo>
                      <a:lnTo>
                        <a:pt x="105" y="1164"/>
                      </a:lnTo>
                      <a:lnTo>
                        <a:pt x="71" y="1106"/>
                      </a:lnTo>
                      <a:lnTo>
                        <a:pt x="43" y="1050"/>
                      </a:lnTo>
                      <a:lnTo>
                        <a:pt x="23" y="995"/>
                      </a:lnTo>
                      <a:lnTo>
                        <a:pt x="9" y="942"/>
                      </a:lnTo>
                      <a:lnTo>
                        <a:pt x="1" y="889"/>
                      </a:lnTo>
                      <a:lnTo>
                        <a:pt x="0" y="837"/>
                      </a:lnTo>
                      <a:lnTo>
                        <a:pt x="4" y="788"/>
                      </a:lnTo>
                      <a:lnTo>
                        <a:pt x="14" y="738"/>
                      </a:lnTo>
                      <a:lnTo>
                        <a:pt x="27" y="691"/>
                      </a:lnTo>
                      <a:lnTo>
                        <a:pt x="47" y="644"/>
                      </a:lnTo>
                      <a:lnTo>
                        <a:pt x="70" y="599"/>
                      </a:lnTo>
                      <a:lnTo>
                        <a:pt x="96" y="556"/>
                      </a:lnTo>
                      <a:lnTo>
                        <a:pt x="127" y="513"/>
                      </a:lnTo>
                      <a:lnTo>
                        <a:pt x="161" y="472"/>
                      </a:lnTo>
                      <a:lnTo>
                        <a:pt x="197" y="433"/>
                      </a:lnTo>
                      <a:lnTo>
                        <a:pt x="236" y="393"/>
                      </a:lnTo>
                      <a:lnTo>
                        <a:pt x="277" y="357"/>
                      </a:lnTo>
                      <a:lnTo>
                        <a:pt x="319" y="321"/>
                      </a:lnTo>
                      <a:lnTo>
                        <a:pt x="364" y="287"/>
                      </a:lnTo>
                      <a:lnTo>
                        <a:pt x="409" y="254"/>
                      </a:lnTo>
                      <a:lnTo>
                        <a:pt x="455" y="223"/>
                      </a:lnTo>
                      <a:lnTo>
                        <a:pt x="501" y="193"/>
                      </a:lnTo>
                      <a:lnTo>
                        <a:pt x="543" y="167"/>
                      </a:lnTo>
                      <a:lnTo>
                        <a:pt x="582" y="141"/>
                      </a:lnTo>
                      <a:lnTo>
                        <a:pt x="617" y="118"/>
                      </a:lnTo>
                      <a:lnTo>
                        <a:pt x="649" y="96"/>
                      </a:lnTo>
                      <a:lnTo>
                        <a:pt x="675" y="75"/>
                      </a:lnTo>
                      <a:lnTo>
                        <a:pt x="698" y="57"/>
                      </a:lnTo>
                      <a:lnTo>
                        <a:pt x="717" y="41"/>
                      </a:lnTo>
                      <a:lnTo>
                        <a:pt x="730" y="27"/>
                      </a:lnTo>
                      <a:lnTo>
                        <a:pt x="738" y="14"/>
                      </a:lnTo>
                      <a:lnTo>
                        <a:pt x="741" y="5"/>
                      </a:lnTo>
                      <a:lnTo>
                        <a:pt x="743" y="0"/>
                      </a:lnTo>
                      <a:lnTo>
                        <a:pt x="748" y="0"/>
                      </a:lnTo>
                      <a:close/>
                    </a:path>
                  </a:pathLst>
                </a:custGeom>
                <a:solidFill>
                  <a:schemeClr val="tx1">
                    <a:lumMod val="95000"/>
                    <a:lumOff val="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41" name="Freeform 25"/>
                <p:cNvSpPr>
                  <a:spLocks/>
                </p:cNvSpPr>
                <p:nvPr/>
              </p:nvSpPr>
              <p:spPr bwMode="auto">
                <a:xfrm>
                  <a:off x="6056313" y="3616325"/>
                  <a:ext cx="146050" cy="100013"/>
                </a:xfrm>
                <a:custGeom>
                  <a:avLst/>
                  <a:gdLst>
                    <a:gd name="T0" fmla="*/ 29 w 92"/>
                    <a:gd name="T1" fmla="*/ 0 h 63"/>
                    <a:gd name="T2" fmla="*/ 43 w 92"/>
                    <a:gd name="T3" fmla="*/ 2 h 63"/>
                    <a:gd name="T4" fmla="*/ 58 w 92"/>
                    <a:gd name="T5" fmla="*/ 8 h 63"/>
                    <a:gd name="T6" fmla="*/ 72 w 92"/>
                    <a:gd name="T7" fmla="*/ 16 h 63"/>
                    <a:gd name="T8" fmla="*/ 82 w 92"/>
                    <a:gd name="T9" fmla="*/ 25 h 63"/>
                    <a:gd name="T10" fmla="*/ 89 w 92"/>
                    <a:gd name="T11" fmla="*/ 34 h 63"/>
                    <a:gd name="T12" fmla="*/ 92 w 92"/>
                    <a:gd name="T13" fmla="*/ 43 h 63"/>
                    <a:gd name="T14" fmla="*/ 91 w 92"/>
                    <a:gd name="T15" fmla="*/ 53 h 63"/>
                    <a:gd name="T16" fmla="*/ 85 w 92"/>
                    <a:gd name="T17" fmla="*/ 58 h 63"/>
                    <a:gd name="T18" fmla="*/ 75 w 92"/>
                    <a:gd name="T19" fmla="*/ 62 h 63"/>
                    <a:gd name="T20" fmla="*/ 64 w 92"/>
                    <a:gd name="T21" fmla="*/ 63 h 63"/>
                    <a:gd name="T22" fmla="*/ 50 w 92"/>
                    <a:gd name="T23" fmla="*/ 61 h 63"/>
                    <a:gd name="T24" fmla="*/ 35 w 92"/>
                    <a:gd name="T25" fmla="*/ 55 h 63"/>
                    <a:gd name="T26" fmla="*/ 22 w 92"/>
                    <a:gd name="T27" fmla="*/ 47 h 63"/>
                    <a:gd name="T28" fmla="*/ 11 w 92"/>
                    <a:gd name="T29" fmla="*/ 38 h 63"/>
                    <a:gd name="T30" fmla="*/ 4 w 92"/>
                    <a:gd name="T31" fmla="*/ 29 h 63"/>
                    <a:gd name="T32" fmla="*/ 0 w 92"/>
                    <a:gd name="T33" fmla="*/ 19 h 63"/>
                    <a:gd name="T34" fmla="*/ 3 w 92"/>
                    <a:gd name="T35" fmla="*/ 10 h 63"/>
                    <a:gd name="T36" fmla="*/ 8 w 92"/>
                    <a:gd name="T37" fmla="*/ 4 h 63"/>
                    <a:gd name="T38" fmla="*/ 18 w 92"/>
                    <a:gd name="T39" fmla="*/ 1 h 63"/>
                    <a:gd name="T40" fmla="*/ 29 w 92"/>
                    <a:gd name="T41"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2" h="63">
                      <a:moveTo>
                        <a:pt x="29" y="0"/>
                      </a:moveTo>
                      <a:lnTo>
                        <a:pt x="43" y="2"/>
                      </a:lnTo>
                      <a:lnTo>
                        <a:pt x="58" y="8"/>
                      </a:lnTo>
                      <a:lnTo>
                        <a:pt x="72" y="16"/>
                      </a:lnTo>
                      <a:lnTo>
                        <a:pt x="82" y="25"/>
                      </a:lnTo>
                      <a:lnTo>
                        <a:pt x="89" y="34"/>
                      </a:lnTo>
                      <a:lnTo>
                        <a:pt x="92" y="43"/>
                      </a:lnTo>
                      <a:lnTo>
                        <a:pt x="91" y="53"/>
                      </a:lnTo>
                      <a:lnTo>
                        <a:pt x="85" y="58"/>
                      </a:lnTo>
                      <a:lnTo>
                        <a:pt x="75" y="62"/>
                      </a:lnTo>
                      <a:lnTo>
                        <a:pt x="64" y="63"/>
                      </a:lnTo>
                      <a:lnTo>
                        <a:pt x="50" y="61"/>
                      </a:lnTo>
                      <a:lnTo>
                        <a:pt x="35" y="55"/>
                      </a:lnTo>
                      <a:lnTo>
                        <a:pt x="22" y="47"/>
                      </a:lnTo>
                      <a:lnTo>
                        <a:pt x="11" y="38"/>
                      </a:lnTo>
                      <a:lnTo>
                        <a:pt x="4" y="29"/>
                      </a:lnTo>
                      <a:lnTo>
                        <a:pt x="0" y="19"/>
                      </a:lnTo>
                      <a:lnTo>
                        <a:pt x="3" y="10"/>
                      </a:lnTo>
                      <a:lnTo>
                        <a:pt x="8" y="4"/>
                      </a:lnTo>
                      <a:lnTo>
                        <a:pt x="18" y="1"/>
                      </a:lnTo>
                      <a:lnTo>
                        <a:pt x="29" y="0"/>
                      </a:lnTo>
                      <a:close/>
                    </a:path>
                  </a:pathLst>
                </a:custGeom>
                <a:solidFill>
                  <a:srgbClr val="000E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42" name="Freeform 26"/>
                <p:cNvSpPr>
                  <a:spLocks/>
                </p:cNvSpPr>
                <p:nvPr/>
              </p:nvSpPr>
              <p:spPr bwMode="auto">
                <a:xfrm>
                  <a:off x="6246813" y="3829050"/>
                  <a:ext cx="82550" cy="155575"/>
                </a:xfrm>
                <a:custGeom>
                  <a:avLst/>
                  <a:gdLst>
                    <a:gd name="T0" fmla="*/ 24 w 52"/>
                    <a:gd name="T1" fmla="*/ 0 h 98"/>
                    <a:gd name="T2" fmla="*/ 34 w 52"/>
                    <a:gd name="T3" fmla="*/ 4 h 98"/>
                    <a:gd name="T4" fmla="*/ 44 w 52"/>
                    <a:gd name="T5" fmla="*/ 14 h 98"/>
                    <a:gd name="T6" fmla="*/ 49 w 52"/>
                    <a:gd name="T7" fmla="*/ 29 h 98"/>
                    <a:gd name="T8" fmla="*/ 52 w 52"/>
                    <a:gd name="T9" fmla="*/ 49 h 98"/>
                    <a:gd name="T10" fmla="*/ 52 w 52"/>
                    <a:gd name="T11" fmla="*/ 64 h 98"/>
                    <a:gd name="T12" fmla="*/ 48 w 52"/>
                    <a:gd name="T13" fmla="*/ 77 h 98"/>
                    <a:gd name="T14" fmla="*/ 42 w 52"/>
                    <a:gd name="T15" fmla="*/ 88 h 98"/>
                    <a:gd name="T16" fmla="*/ 36 w 52"/>
                    <a:gd name="T17" fmla="*/ 95 h 98"/>
                    <a:gd name="T18" fmla="*/ 27 w 52"/>
                    <a:gd name="T19" fmla="*/ 98 h 98"/>
                    <a:gd name="T20" fmla="*/ 17 w 52"/>
                    <a:gd name="T21" fmla="*/ 93 h 98"/>
                    <a:gd name="T22" fmla="*/ 8 w 52"/>
                    <a:gd name="T23" fmla="*/ 84 h 98"/>
                    <a:gd name="T24" fmla="*/ 2 w 52"/>
                    <a:gd name="T25" fmla="*/ 68 h 98"/>
                    <a:gd name="T26" fmla="*/ 0 w 52"/>
                    <a:gd name="T27" fmla="*/ 50 h 98"/>
                    <a:gd name="T28" fmla="*/ 1 w 52"/>
                    <a:gd name="T29" fmla="*/ 35 h 98"/>
                    <a:gd name="T30" fmla="*/ 5 w 52"/>
                    <a:gd name="T31" fmla="*/ 21 h 98"/>
                    <a:gd name="T32" fmla="*/ 9 w 52"/>
                    <a:gd name="T33" fmla="*/ 11 h 98"/>
                    <a:gd name="T34" fmla="*/ 16 w 52"/>
                    <a:gd name="T35" fmla="*/ 3 h 98"/>
                    <a:gd name="T36" fmla="*/ 24 w 52"/>
                    <a:gd name="T37"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 h="98">
                      <a:moveTo>
                        <a:pt x="24" y="0"/>
                      </a:moveTo>
                      <a:lnTo>
                        <a:pt x="34" y="4"/>
                      </a:lnTo>
                      <a:lnTo>
                        <a:pt x="44" y="14"/>
                      </a:lnTo>
                      <a:lnTo>
                        <a:pt x="49" y="29"/>
                      </a:lnTo>
                      <a:lnTo>
                        <a:pt x="52" y="49"/>
                      </a:lnTo>
                      <a:lnTo>
                        <a:pt x="52" y="64"/>
                      </a:lnTo>
                      <a:lnTo>
                        <a:pt x="48" y="77"/>
                      </a:lnTo>
                      <a:lnTo>
                        <a:pt x="42" y="88"/>
                      </a:lnTo>
                      <a:lnTo>
                        <a:pt x="36" y="95"/>
                      </a:lnTo>
                      <a:lnTo>
                        <a:pt x="27" y="98"/>
                      </a:lnTo>
                      <a:lnTo>
                        <a:pt x="17" y="93"/>
                      </a:lnTo>
                      <a:lnTo>
                        <a:pt x="8" y="84"/>
                      </a:lnTo>
                      <a:lnTo>
                        <a:pt x="2" y="68"/>
                      </a:lnTo>
                      <a:lnTo>
                        <a:pt x="0" y="50"/>
                      </a:lnTo>
                      <a:lnTo>
                        <a:pt x="1" y="35"/>
                      </a:lnTo>
                      <a:lnTo>
                        <a:pt x="5" y="21"/>
                      </a:lnTo>
                      <a:lnTo>
                        <a:pt x="9" y="11"/>
                      </a:lnTo>
                      <a:lnTo>
                        <a:pt x="16" y="3"/>
                      </a:lnTo>
                      <a:lnTo>
                        <a:pt x="24" y="0"/>
                      </a:lnTo>
                      <a:close/>
                    </a:path>
                  </a:pathLst>
                </a:custGeom>
                <a:solidFill>
                  <a:srgbClr val="000E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43" name="Freeform 27"/>
                <p:cNvSpPr>
                  <a:spLocks/>
                </p:cNvSpPr>
                <p:nvPr/>
              </p:nvSpPr>
              <p:spPr bwMode="auto">
                <a:xfrm>
                  <a:off x="5834063" y="3236913"/>
                  <a:ext cx="731838" cy="1101725"/>
                </a:xfrm>
                <a:custGeom>
                  <a:avLst/>
                  <a:gdLst>
                    <a:gd name="T0" fmla="*/ 11 w 461"/>
                    <a:gd name="T1" fmla="*/ 0 h 694"/>
                    <a:gd name="T2" fmla="*/ 16 w 461"/>
                    <a:gd name="T3" fmla="*/ 3 h 694"/>
                    <a:gd name="T4" fmla="*/ 23 w 461"/>
                    <a:gd name="T5" fmla="*/ 11 h 694"/>
                    <a:gd name="T6" fmla="*/ 45 w 461"/>
                    <a:gd name="T7" fmla="*/ 34 h 694"/>
                    <a:gd name="T8" fmla="*/ 78 w 461"/>
                    <a:gd name="T9" fmla="*/ 72 h 694"/>
                    <a:gd name="T10" fmla="*/ 122 w 461"/>
                    <a:gd name="T11" fmla="*/ 126 h 694"/>
                    <a:gd name="T12" fmla="*/ 175 w 461"/>
                    <a:gd name="T13" fmla="*/ 194 h 694"/>
                    <a:gd name="T14" fmla="*/ 233 w 461"/>
                    <a:gd name="T15" fmla="*/ 277 h 694"/>
                    <a:gd name="T16" fmla="*/ 298 w 461"/>
                    <a:gd name="T17" fmla="*/ 374 h 694"/>
                    <a:gd name="T18" fmla="*/ 353 w 461"/>
                    <a:gd name="T19" fmla="*/ 468 h 694"/>
                    <a:gd name="T20" fmla="*/ 397 w 461"/>
                    <a:gd name="T21" fmla="*/ 547 h 694"/>
                    <a:gd name="T22" fmla="*/ 429 w 461"/>
                    <a:gd name="T23" fmla="*/ 610 h 694"/>
                    <a:gd name="T24" fmla="*/ 448 w 461"/>
                    <a:gd name="T25" fmla="*/ 654 h 694"/>
                    <a:gd name="T26" fmla="*/ 459 w 461"/>
                    <a:gd name="T27" fmla="*/ 678 h 694"/>
                    <a:gd name="T28" fmla="*/ 461 w 461"/>
                    <a:gd name="T29" fmla="*/ 684 h 694"/>
                    <a:gd name="T30" fmla="*/ 460 w 461"/>
                    <a:gd name="T31" fmla="*/ 691 h 694"/>
                    <a:gd name="T32" fmla="*/ 454 w 461"/>
                    <a:gd name="T33" fmla="*/ 694 h 694"/>
                    <a:gd name="T34" fmla="*/ 447 w 461"/>
                    <a:gd name="T35" fmla="*/ 693 h 694"/>
                    <a:gd name="T36" fmla="*/ 444 w 461"/>
                    <a:gd name="T37" fmla="*/ 687 h 694"/>
                    <a:gd name="T38" fmla="*/ 432 w 461"/>
                    <a:gd name="T39" fmla="*/ 665 h 694"/>
                    <a:gd name="T40" fmla="*/ 410 w 461"/>
                    <a:gd name="T41" fmla="*/ 626 h 694"/>
                    <a:gd name="T42" fmla="*/ 381 w 461"/>
                    <a:gd name="T43" fmla="*/ 573 h 694"/>
                    <a:gd name="T44" fmla="*/ 345 w 461"/>
                    <a:gd name="T45" fmla="*/ 511 h 694"/>
                    <a:gd name="T46" fmla="*/ 305 w 461"/>
                    <a:gd name="T47" fmla="*/ 443 h 694"/>
                    <a:gd name="T48" fmla="*/ 261 w 461"/>
                    <a:gd name="T49" fmla="*/ 373 h 694"/>
                    <a:gd name="T50" fmla="*/ 219 w 461"/>
                    <a:gd name="T51" fmla="*/ 308 h 694"/>
                    <a:gd name="T52" fmla="*/ 175 w 461"/>
                    <a:gd name="T53" fmla="*/ 246 h 694"/>
                    <a:gd name="T54" fmla="*/ 132 w 461"/>
                    <a:gd name="T55" fmla="*/ 185 h 694"/>
                    <a:gd name="T56" fmla="*/ 91 w 461"/>
                    <a:gd name="T57" fmla="*/ 130 h 694"/>
                    <a:gd name="T58" fmla="*/ 55 w 461"/>
                    <a:gd name="T59" fmla="*/ 82 h 694"/>
                    <a:gd name="T60" fmla="*/ 27 w 461"/>
                    <a:gd name="T61" fmla="*/ 46 h 694"/>
                    <a:gd name="T62" fmla="*/ 8 w 461"/>
                    <a:gd name="T63" fmla="*/ 22 h 694"/>
                    <a:gd name="T64" fmla="*/ 1 w 461"/>
                    <a:gd name="T65" fmla="*/ 12 h 694"/>
                    <a:gd name="T66" fmla="*/ 0 w 461"/>
                    <a:gd name="T67" fmla="*/ 7 h 694"/>
                    <a:gd name="T68" fmla="*/ 4 w 461"/>
                    <a:gd name="T69" fmla="*/ 1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61" h="694">
                      <a:moveTo>
                        <a:pt x="7" y="0"/>
                      </a:moveTo>
                      <a:lnTo>
                        <a:pt x="11" y="0"/>
                      </a:lnTo>
                      <a:lnTo>
                        <a:pt x="14" y="1"/>
                      </a:lnTo>
                      <a:lnTo>
                        <a:pt x="16" y="3"/>
                      </a:lnTo>
                      <a:lnTo>
                        <a:pt x="18" y="5"/>
                      </a:lnTo>
                      <a:lnTo>
                        <a:pt x="23" y="11"/>
                      </a:lnTo>
                      <a:lnTo>
                        <a:pt x="32" y="20"/>
                      </a:lnTo>
                      <a:lnTo>
                        <a:pt x="45" y="34"/>
                      </a:lnTo>
                      <a:lnTo>
                        <a:pt x="60" y="51"/>
                      </a:lnTo>
                      <a:lnTo>
                        <a:pt x="78" y="72"/>
                      </a:lnTo>
                      <a:lnTo>
                        <a:pt x="99" y="97"/>
                      </a:lnTo>
                      <a:lnTo>
                        <a:pt x="122" y="126"/>
                      </a:lnTo>
                      <a:lnTo>
                        <a:pt x="147" y="158"/>
                      </a:lnTo>
                      <a:lnTo>
                        <a:pt x="175" y="194"/>
                      </a:lnTo>
                      <a:lnTo>
                        <a:pt x="204" y="233"/>
                      </a:lnTo>
                      <a:lnTo>
                        <a:pt x="233" y="277"/>
                      </a:lnTo>
                      <a:lnTo>
                        <a:pt x="265" y="323"/>
                      </a:lnTo>
                      <a:lnTo>
                        <a:pt x="298" y="374"/>
                      </a:lnTo>
                      <a:lnTo>
                        <a:pt x="327" y="423"/>
                      </a:lnTo>
                      <a:lnTo>
                        <a:pt x="353" y="468"/>
                      </a:lnTo>
                      <a:lnTo>
                        <a:pt x="376" y="509"/>
                      </a:lnTo>
                      <a:lnTo>
                        <a:pt x="397" y="547"/>
                      </a:lnTo>
                      <a:lnTo>
                        <a:pt x="414" y="580"/>
                      </a:lnTo>
                      <a:lnTo>
                        <a:pt x="429" y="610"/>
                      </a:lnTo>
                      <a:lnTo>
                        <a:pt x="440" y="634"/>
                      </a:lnTo>
                      <a:lnTo>
                        <a:pt x="448" y="654"/>
                      </a:lnTo>
                      <a:lnTo>
                        <a:pt x="455" y="669"/>
                      </a:lnTo>
                      <a:lnTo>
                        <a:pt x="459" y="678"/>
                      </a:lnTo>
                      <a:lnTo>
                        <a:pt x="460" y="680"/>
                      </a:lnTo>
                      <a:lnTo>
                        <a:pt x="461" y="684"/>
                      </a:lnTo>
                      <a:lnTo>
                        <a:pt x="461" y="687"/>
                      </a:lnTo>
                      <a:lnTo>
                        <a:pt x="460" y="691"/>
                      </a:lnTo>
                      <a:lnTo>
                        <a:pt x="457" y="693"/>
                      </a:lnTo>
                      <a:lnTo>
                        <a:pt x="454" y="694"/>
                      </a:lnTo>
                      <a:lnTo>
                        <a:pt x="451" y="694"/>
                      </a:lnTo>
                      <a:lnTo>
                        <a:pt x="447" y="693"/>
                      </a:lnTo>
                      <a:lnTo>
                        <a:pt x="445" y="691"/>
                      </a:lnTo>
                      <a:lnTo>
                        <a:pt x="444" y="687"/>
                      </a:lnTo>
                      <a:lnTo>
                        <a:pt x="439" y="679"/>
                      </a:lnTo>
                      <a:lnTo>
                        <a:pt x="432" y="665"/>
                      </a:lnTo>
                      <a:lnTo>
                        <a:pt x="422" y="648"/>
                      </a:lnTo>
                      <a:lnTo>
                        <a:pt x="410" y="626"/>
                      </a:lnTo>
                      <a:lnTo>
                        <a:pt x="397" y="602"/>
                      </a:lnTo>
                      <a:lnTo>
                        <a:pt x="381" y="573"/>
                      </a:lnTo>
                      <a:lnTo>
                        <a:pt x="363" y="543"/>
                      </a:lnTo>
                      <a:lnTo>
                        <a:pt x="345" y="511"/>
                      </a:lnTo>
                      <a:lnTo>
                        <a:pt x="325" y="478"/>
                      </a:lnTo>
                      <a:lnTo>
                        <a:pt x="305" y="443"/>
                      </a:lnTo>
                      <a:lnTo>
                        <a:pt x="283" y="408"/>
                      </a:lnTo>
                      <a:lnTo>
                        <a:pt x="261" y="373"/>
                      </a:lnTo>
                      <a:lnTo>
                        <a:pt x="239" y="340"/>
                      </a:lnTo>
                      <a:lnTo>
                        <a:pt x="219" y="308"/>
                      </a:lnTo>
                      <a:lnTo>
                        <a:pt x="197" y="277"/>
                      </a:lnTo>
                      <a:lnTo>
                        <a:pt x="175" y="246"/>
                      </a:lnTo>
                      <a:lnTo>
                        <a:pt x="153" y="215"/>
                      </a:lnTo>
                      <a:lnTo>
                        <a:pt x="132" y="185"/>
                      </a:lnTo>
                      <a:lnTo>
                        <a:pt x="111" y="157"/>
                      </a:lnTo>
                      <a:lnTo>
                        <a:pt x="91" y="130"/>
                      </a:lnTo>
                      <a:lnTo>
                        <a:pt x="73" y="105"/>
                      </a:lnTo>
                      <a:lnTo>
                        <a:pt x="55" y="82"/>
                      </a:lnTo>
                      <a:lnTo>
                        <a:pt x="41" y="63"/>
                      </a:lnTo>
                      <a:lnTo>
                        <a:pt x="27" y="46"/>
                      </a:lnTo>
                      <a:lnTo>
                        <a:pt x="16" y="32"/>
                      </a:lnTo>
                      <a:lnTo>
                        <a:pt x="8" y="22"/>
                      </a:lnTo>
                      <a:lnTo>
                        <a:pt x="3" y="15"/>
                      </a:lnTo>
                      <a:lnTo>
                        <a:pt x="1" y="12"/>
                      </a:lnTo>
                      <a:lnTo>
                        <a:pt x="0" y="9"/>
                      </a:lnTo>
                      <a:lnTo>
                        <a:pt x="0" y="7"/>
                      </a:lnTo>
                      <a:lnTo>
                        <a:pt x="1" y="3"/>
                      </a:lnTo>
                      <a:lnTo>
                        <a:pt x="4" y="1"/>
                      </a:lnTo>
                      <a:lnTo>
                        <a:pt x="7" y="0"/>
                      </a:lnTo>
                      <a:close/>
                    </a:path>
                  </a:pathLst>
                </a:custGeom>
                <a:solidFill>
                  <a:schemeClr val="tx1">
                    <a:lumMod val="95000"/>
                    <a:lumOff val="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grpSp>
            <p:nvGrpSpPr>
              <p:cNvPr id="42" name="Group 41"/>
              <p:cNvGrpSpPr/>
              <p:nvPr/>
            </p:nvGrpSpPr>
            <p:grpSpPr>
              <a:xfrm rot="5400000">
                <a:off x="8153219" y="1466817"/>
                <a:ext cx="3022621" cy="2607284"/>
                <a:chOff x="2379663" y="266700"/>
                <a:chExt cx="7243762" cy="6248400"/>
              </a:xfrm>
              <a:effectLst>
                <a:outerShdw dist="139700" dir="7320000" algn="t" rotWithShape="0">
                  <a:prstClr val="black">
                    <a:alpha val="15000"/>
                  </a:prstClr>
                </a:outerShdw>
              </a:effectLst>
            </p:grpSpPr>
            <p:sp>
              <p:nvSpPr>
                <p:cNvPr id="102" name="Freeform 8"/>
                <p:cNvSpPr>
                  <a:spLocks noEditPoints="1"/>
                </p:cNvSpPr>
                <p:nvPr/>
              </p:nvSpPr>
              <p:spPr bwMode="auto">
                <a:xfrm>
                  <a:off x="7939088" y="2052638"/>
                  <a:ext cx="1684337" cy="3360738"/>
                </a:xfrm>
                <a:custGeom>
                  <a:avLst/>
                  <a:gdLst>
                    <a:gd name="T0" fmla="*/ 457 w 1061"/>
                    <a:gd name="T1" fmla="*/ 1677 h 2117"/>
                    <a:gd name="T2" fmla="*/ 457 w 1061"/>
                    <a:gd name="T3" fmla="*/ 1676 h 2117"/>
                    <a:gd name="T4" fmla="*/ 457 w 1061"/>
                    <a:gd name="T5" fmla="*/ 1668 h 2117"/>
                    <a:gd name="T6" fmla="*/ 457 w 1061"/>
                    <a:gd name="T7" fmla="*/ 1666 h 2117"/>
                    <a:gd name="T8" fmla="*/ 457 w 1061"/>
                    <a:gd name="T9" fmla="*/ 1665 h 2117"/>
                    <a:gd name="T10" fmla="*/ 378 w 1061"/>
                    <a:gd name="T11" fmla="*/ 12 h 2117"/>
                    <a:gd name="T12" fmla="*/ 431 w 1061"/>
                    <a:gd name="T13" fmla="*/ 86 h 2117"/>
                    <a:gd name="T14" fmla="*/ 460 w 1061"/>
                    <a:gd name="T15" fmla="*/ 188 h 2117"/>
                    <a:gd name="T16" fmla="*/ 513 w 1061"/>
                    <a:gd name="T17" fmla="*/ 381 h 2117"/>
                    <a:gd name="T18" fmla="*/ 579 w 1061"/>
                    <a:gd name="T19" fmla="*/ 632 h 2117"/>
                    <a:gd name="T20" fmla="*/ 650 w 1061"/>
                    <a:gd name="T21" fmla="*/ 902 h 2117"/>
                    <a:gd name="T22" fmla="*/ 716 w 1061"/>
                    <a:gd name="T23" fmla="*/ 1159 h 2117"/>
                    <a:gd name="T24" fmla="*/ 770 w 1061"/>
                    <a:gd name="T25" fmla="*/ 1366 h 2117"/>
                    <a:gd name="T26" fmla="*/ 802 w 1061"/>
                    <a:gd name="T27" fmla="*/ 1488 h 2117"/>
                    <a:gd name="T28" fmla="*/ 812 w 1061"/>
                    <a:gd name="T29" fmla="*/ 1514 h 2117"/>
                    <a:gd name="T30" fmla="*/ 852 w 1061"/>
                    <a:gd name="T31" fmla="*/ 1564 h 2117"/>
                    <a:gd name="T32" fmla="*/ 905 w 1061"/>
                    <a:gd name="T33" fmla="*/ 1625 h 2117"/>
                    <a:gd name="T34" fmla="*/ 964 w 1061"/>
                    <a:gd name="T35" fmla="*/ 1705 h 2117"/>
                    <a:gd name="T36" fmla="*/ 992 w 1061"/>
                    <a:gd name="T37" fmla="*/ 1759 h 2117"/>
                    <a:gd name="T38" fmla="*/ 1000 w 1061"/>
                    <a:gd name="T39" fmla="*/ 1816 h 2117"/>
                    <a:gd name="T40" fmla="*/ 1021 w 1061"/>
                    <a:gd name="T41" fmla="*/ 1894 h 2117"/>
                    <a:gd name="T42" fmla="*/ 1034 w 1061"/>
                    <a:gd name="T43" fmla="*/ 1928 h 2117"/>
                    <a:gd name="T44" fmla="*/ 1036 w 1061"/>
                    <a:gd name="T45" fmla="*/ 1986 h 2117"/>
                    <a:gd name="T46" fmla="*/ 1039 w 1061"/>
                    <a:gd name="T47" fmla="*/ 2036 h 2117"/>
                    <a:gd name="T48" fmla="*/ 1060 w 1061"/>
                    <a:gd name="T49" fmla="*/ 2089 h 2117"/>
                    <a:gd name="T50" fmla="*/ 1042 w 1061"/>
                    <a:gd name="T51" fmla="*/ 2115 h 2117"/>
                    <a:gd name="T52" fmla="*/ 1020 w 1061"/>
                    <a:gd name="T53" fmla="*/ 2114 h 2117"/>
                    <a:gd name="T54" fmla="*/ 981 w 1061"/>
                    <a:gd name="T55" fmla="*/ 2086 h 2117"/>
                    <a:gd name="T56" fmla="*/ 939 w 1061"/>
                    <a:gd name="T57" fmla="*/ 1993 h 2117"/>
                    <a:gd name="T58" fmla="*/ 916 w 1061"/>
                    <a:gd name="T59" fmla="*/ 1907 h 2117"/>
                    <a:gd name="T60" fmla="*/ 902 w 1061"/>
                    <a:gd name="T61" fmla="*/ 1859 h 2117"/>
                    <a:gd name="T62" fmla="*/ 894 w 1061"/>
                    <a:gd name="T63" fmla="*/ 1849 h 2117"/>
                    <a:gd name="T64" fmla="*/ 783 w 1061"/>
                    <a:gd name="T65" fmla="*/ 1798 h 2117"/>
                    <a:gd name="T66" fmla="*/ 672 w 1061"/>
                    <a:gd name="T67" fmla="*/ 1756 h 2117"/>
                    <a:gd name="T68" fmla="*/ 546 w 1061"/>
                    <a:gd name="T69" fmla="*/ 1712 h 2117"/>
                    <a:gd name="T70" fmla="*/ 474 w 1061"/>
                    <a:gd name="T71" fmla="*/ 1617 h 2117"/>
                    <a:gd name="T72" fmla="*/ 486 w 1061"/>
                    <a:gd name="T73" fmla="*/ 1543 h 2117"/>
                    <a:gd name="T74" fmla="*/ 492 w 1061"/>
                    <a:gd name="T75" fmla="*/ 1448 h 2117"/>
                    <a:gd name="T76" fmla="*/ 417 w 1061"/>
                    <a:gd name="T77" fmla="*/ 1267 h 2117"/>
                    <a:gd name="T78" fmla="*/ 312 w 1061"/>
                    <a:gd name="T79" fmla="*/ 1025 h 2117"/>
                    <a:gd name="T80" fmla="*/ 198 w 1061"/>
                    <a:gd name="T81" fmla="*/ 766 h 2117"/>
                    <a:gd name="T82" fmla="*/ 91 w 1061"/>
                    <a:gd name="T83" fmla="*/ 532 h 2117"/>
                    <a:gd name="T84" fmla="*/ 14 w 1061"/>
                    <a:gd name="T85" fmla="*/ 370 h 2117"/>
                    <a:gd name="T86" fmla="*/ 15 w 1061"/>
                    <a:gd name="T87" fmla="*/ 310 h 2117"/>
                    <a:gd name="T88" fmla="*/ 95 w 1061"/>
                    <a:gd name="T89" fmla="*/ 235 h 2117"/>
                    <a:gd name="T90" fmla="*/ 201 w 1061"/>
                    <a:gd name="T91" fmla="*/ 154 h 2117"/>
                    <a:gd name="T92" fmla="*/ 288 w 1061"/>
                    <a:gd name="T93" fmla="*/ 91 h 2117"/>
                    <a:gd name="T94" fmla="*/ 313 w 1061"/>
                    <a:gd name="T95" fmla="*/ 72 h 2117"/>
                    <a:gd name="T96" fmla="*/ 319 w 1061"/>
                    <a:gd name="T97" fmla="*/ 39 h 2117"/>
                    <a:gd name="T98" fmla="*/ 337 w 1061"/>
                    <a:gd name="T99" fmla="*/ 3 h 2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61" h="2117">
                      <a:moveTo>
                        <a:pt x="457" y="1677"/>
                      </a:moveTo>
                      <a:lnTo>
                        <a:pt x="457" y="1677"/>
                      </a:lnTo>
                      <a:lnTo>
                        <a:pt x="457" y="1677"/>
                      </a:lnTo>
                      <a:lnTo>
                        <a:pt x="457" y="1677"/>
                      </a:lnTo>
                      <a:close/>
                      <a:moveTo>
                        <a:pt x="457" y="1668"/>
                      </a:moveTo>
                      <a:lnTo>
                        <a:pt x="457" y="1669"/>
                      </a:lnTo>
                      <a:lnTo>
                        <a:pt x="457" y="1673"/>
                      </a:lnTo>
                      <a:lnTo>
                        <a:pt x="457" y="1676"/>
                      </a:lnTo>
                      <a:lnTo>
                        <a:pt x="457" y="1677"/>
                      </a:lnTo>
                      <a:lnTo>
                        <a:pt x="457" y="1672"/>
                      </a:lnTo>
                      <a:lnTo>
                        <a:pt x="457" y="1668"/>
                      </a:lnTo>
                      <a:lnTo>
                        <a:pt x="457" y="1668"/>
                      </a:lnTo>
                      <a:close/>
                      <a:moveTo>
                        <a:pt x="457" y="1666"/>
                      </a:moveTo>
                      <a:lnTo>
                        <a:pt x="457" y="1668"/>
                      </a:lnTo>
                      <a:lnTo>
                        <a:pt x="457" y="1666"/>
                      </a:lnTo>
                      <a:lnTo>
                        <a:pt x="457" y="1666"/>
                      </a:lnTo>
                      <a:close/>
                      <a:moveTo>
                        <a:pt x="457" y="1665"/>
                      </a:moveTo>
                      <a:lnTo>
                        <a:pt x="457" y="1665"/>
                      </a:lnTo>
                      <a:lnTo>
                        <a:pt x="457" y="1666"/>
                      </a:lnTo>
                      <a:lnTo>
                        <a:pt x="457" y="1665"/>
                      </a:lnTo>
                      <a:lnTo>
                        <a:pt x="457" y="1665"/>
                      </a:lnTo>
                      <a:close/>
                      <a:moveTo>
                        <a:pt x="355" y="0"/>
                      </a:moveTo>
                      <a:lnTo>
                        <a:pt x="366" y="4"/>
                      </a:lnTo>
                      <a:lnTo>
                        <a:pt x="378" y="12"/>
                      </a:lnTo>
                      <a:lnTo>
                        <a:pt x="392" y="28"/>
                      </a:lnTo>
                      <a:lnTo>
                        <a:pt x="409" y="50"/>
                      </a:lnTo>
                      <a:lnTo>
                        <a:pt x="428" y="79"/>
                      </a:lnTo>
                      <a:lnTo>
                        <a:pt x="431" y="86"/>
                      </a:lnTo>
                      <a:lnTo>
                        <a:pt x="435" y="101"/>
                      </a:lnTo>
                      <a:lnTo>
                        <a:pt x="442" y="123"/>
                      </a:lnTo>
                      <a:lnTo>
                        <a:pt x="450" y="152"/>
                      </a:lnTo>
                      <a:lnTo>
                        <a:pt x="460" y="188"/>
                      </a:lnTo>
                      <a:lnTo>
                        <a:pt x="471" y="229"/>
                      </a:lnTo>
                      <a:lnTo>
                        <a:pt x="483" y="276"/>
                      </a:lnTo>
                      <a:lnTo>
                        <a:pt x="497" y="327"/>
                      </a:lnTo>
                      <a:lnTo>
                        <a:pt x="513" y="381"/>
                      </a:lnTo>
                      <a:lnTo>
                        <a:pt x="528" y="440"/>
                      </a:lnTo>
                      <a:lnTo>
                        <a:pt x="544" y="501"/>
                      </a:lnTo>
                      <a:lnTo>
                        <a:pt x="561" y="565"/>
                      </a:lnTo>
                      <a:lnTo>
                        <a:pt x="579" y="632"/>
                      </a:lnTo>
                      <a:lnTo>
                        <a:pt x="596" y="698"/>
                      </a:lnTo>
                      <a:lnTo>
                        <a:pt x="614" y="766"/>
                      </a:lnTo>
                      <a:lnTo>
                        <a:pt x="632" y="834"/>
                      </a:lnTo>
                      <a:lnTo>
                        <a:pt x="650" y="902"/>
                      </a:lnTo>
                      <a:lnTo>
                        <a:pt x="668" y="970"/>
                      </a:lnTo>
                      <a:lnTo>
                        <a:pt x="684" y="1035"/>
                      </a:lnTo>
                      <a:lnTo>
                        <a:pt x="701" y="1098"/>
                      </a:lnTo>
                      <a:lnTo>
                        <a:pt x="716" y="1159"/>
                      </a:lnTo>
                      <a:lnTo>
                        <a:pt x="731" y="1216"/>
                      </a:lnTo>
                      <a:lnTo>
                        <a:pt x="747" y="1270"/>
                      </a:lnTo>
                      <a:lnTo>
                        <a:pt x="759" y="1320"/>
                      </a:lnTo>
                      <a:lnTo>
                        <a:pt x="770" y="1366"/>
                      </a:lnTo>
                      <a:lnTo>
                        <a:pt x="781" y="1406"/>
                      </a:lnTo>
                      <a:lnTo>
                        <a:pt x="790" y="1439"/>
                      </a:lnTo>
                      <a:lnTo>
                        <a:pt x="797" y="1467"/>
                      </a:lnTo>
                      <a:lnTo>
                        <a:pt x="802" y="1488"/>
                      </a:lnTo>
                      <a:lnTo>
                        <a:pt x="805" y="1500"/>
                      </a:lnTo>
                      <a:lnTo>
                        <a:pt x="806" y="1506"/>
                      </a:lnTo>
                      <a:lnTo>
                        <a:pt x="808" y="1508"/>
                      </a:lnTo>
                      <a:lnTo>
                        <a:pt x="812" y="1514"/>
                      </a:lnTo>
                      <a:lnTo>
                        <a:pt x="819" y="1525"/>
                      </a:lnTo>
                      <a:lnTo>
                        <a:pt x="827" y="1536"/>
                      </a:lnTo>
                      <a:lnTo>
                        <a:pt x="838" y="1550"/>
                      </a:lnTo>
                      <a:lnTo>
                        <a:pt x="852" y="1564"/>
                      </a:lnTo>
                      <a:lnTo>
                        <a:pt x="862" y="1574"/>
                      </a:lnTo>
                      <a:lnTo>
                        <a:pt x="874" y="1587"/>
                      </a:lnTo>
                      <a:lnTo>
                        <a:pt x="888" y="1605"/>
                      </a:lnTo>
                      <a:lnTo>
                        <a:pt x="905" y="1625"/>
                      </a:lnTo>
                      <a:lnTo>
                        <a:pt x="920" y="1646"/>
                      </a:lnTo>
                      <a:lnTo>
                        <a:pt x="937" y="1666"/>
                      </a:lnTo>
                      <a:lnTo>
                        <a:pt x="952" y="1686"/>
                      </a:lnTo>
                      <a:lnTo>
                        <a:pt x="964" y="1705"/>
                      </a:lnTo>
                      <a:lnTo>
                        <a:pt x="975" y="1720"/>
                      </a:lnTo>
                      <a:lnTo>
                        <a:pt x="984" y="1733"/>
                      </a:lnTo>
                      <a:lnTo>
                        <a:pt x="988" y="1741"/>
                      </a:lnTo>
                      <a:lnTo>
                        <a:pt x="992" y="1759"/>
                      </a:lnTo>
                      <a:lnTo>
                        <a:pt x="993" y="1776"/>
                      </a:lnTo>
                      <a:lnTo>
                        <a:pt x="995" y="1791"/>
                      </a:lnTo>
                      <a:lnTo>
                        <a:pt x="996" y="1801"/>
                      </a:lnTo>
                      <a:lnTo>
                        <a:pt x="1000" y="1816"/>
                      </a:lnTo>
                      <a:lnTo>
                        <a:pt x="1006" y="1835"/>
                      </a:lnTo>
                      <a:lnTo>
                        <a:pt x="1011" y="1856"/>
                      </a:lnTo>
                      <a:lnTo>
                        <a:pt x="1017" y="1877"/>
                      </a:lnTo>
                      <a:lnTo>
                        <a:pt x="1021" y="1894"/>
                      </a:lnTo>
                      <a:lnTo>
                        <a:pt x="1025" y="1905"/>
                      </a:lnTo>
                      <a:lnTo>
                        <a:pt x="1028" y="1913"/>
                      </a:lnTo>
                      <a:lnTo>
                        <a:pt x="1031" y="1921"/>
                      </a:lnTo>
                      <a:lnTo>
                        <a:pt x="1034" y="1928"/>
                      </a:lnTo>
                      <a:lnTo>
                        <a:pt x="1036" y="1938"/>
                      </a:lnTo>
                      <a:lnTo>
                        <a:pt x="1038" y="1952"/>
                      </a:lnTo>
                      <a:lnTo>
                        <a:pt x="1038" y="1968"/>
                      </a:lnTo>
                      <a:lnTo>
                        <a:pt x="1036" y="1986"/>
                      </a:lnTo>
                      <a:lnTo>
                        <a:pt x="1035" y="2003"/>
                      </a:lnTo>
                      <a:lnTo>
                        <a:pt x="1035" y="2018"/>
                      </a:lnTo>
                      <a:lnTo>
                        <a:pt x="1036" y="2028"/>
                      </a:lnTo>
                      <a:lnTo>
                        <a:pt x="1039" y="2036"/>
                      </a:lnTo>
                      <a:lnTo>
                        <a:pt x="1043" y="2049"/>
                      </a:lnTo>
                      <a:lnTo>
                        <a:pt x="1050" y="2063"/>
                      </a:lnTo>
                      <a:lnTo>
                        <a:pt x="1056" y="2076"/>
                      </a:lnTo>
                      <a:lnTo>
                        <a:pt x="1060" y="2089"/>
                      </a:lnTo>
                      <a:lnTo>
                        <a:pt x="1061" y="2099"/>
                      </a:lnTo>
                      <a:lnTo>
                        <a:pt x="1059" y="2106"/>
                      </a:lnTo>
                      <a:lnTo>
                        <a:pt x="1052" y="2111"/>
                      </a:lnTo>
                      <a:lnTo>
                        <a:pt x="1042" y="2115"/>
                      </a:lnTo>
                      <a:lnTo>
                        <a:pt x="1034" y="2117"/>
                      </a:lnTo>
                      <a:lnTo>
                        <a:pt x="1028" y="2117"/>
                      </a:lnTo>
                      <a:lnTo>
                        <a:pt x="1025" y="2115"/>
                      </a:lnTo>
                      <a:lnTo>
                        <a:pt x="1020" y="2114"/>
                      </a:lnTo>
                      <a:lnTo>
                        <a:pt x="1013" y="2111"/>
                      </a:lnTo>
                      <a:lnTo>
                        <a:pt x="1003" y="2106"/>
                      </a:lnTo>
                      <a:lnTo>
                        <a:pt x="992" y="2097"/>
                      </a:lnTo>
                      <a:lnTo>
                        <a:pt x="981" y="2086"/>
                      </a:lnTo>
                      <a:lnTo>
                        <a:pt x="970" y="2071"/>
                      </a:lnTo>
                      <a:lnTo>
                        <a:pt x="959" y="2050"/>
                      </a:lnTo>
                      <a:lnTo>
                        <a:pt x="948" y="2025"/>
                      </a:lnTo>
                      <a:lnTo>
                        <a:pt x="939" y="1993"/>
                      </a:lnTo>
                      <a:lnTo>
                        <a:pt x="932" y="1956"/>
                      </a:lnTo>
                      <a:lnTo>
                        <a:pt x="928" y="1941"/>
                      </a:lnTo>
                      <a:lnTo>
                        <a:pt x="923" y="1925"/>
                      </a:lnTo>
                      <a:lnTo>
                        <a:pt x="916" y="1907"/>
                      </a:lnTo>
                      <a:lnTo>
                        <a:pt x="910" y="1887"/>
                      </a:lnTo>
                      <a:lnTo>
                        <a:pt x="903" y="1860"/>
                      </a:lnTo>
                      <a:lnTo>
                        <a:pt x="903" y="1860"/>
                      </a:lnTo>
                      <a:lnTo>
                        <a:pt x="902" y="1859"/>
                      </a:lnTo>
                      <a:lnTo>
                        <a:pt x="899" y="1858"/>
                      </a:lnTo>
                      <a:lnTo>
                        <a:pt x="898" y="1855"/>
                      </a:lnTo>
                      <a:lnTo>
                        <a:pt x="895" y="1852"/>
                      </a:lnTo>
                      <a:lnTo>
                        <a:pt x="894" y="1849"/>
                      </a:lnTo>
                      <a:lnTo>
                        <a:pt x="894" y="1846"/>
                      </a:lnTo>
                      <a:lnTo>
                        <a:pt x="852" y="1827"/>
                      </a:lnTo>
                      <a:lnTo>
                        <a:pt x="815" y="1812"/>
                      </a:lnTo>
                      <a:lnTo>
                        <a:pt x="783" y="1798"/>
                      </a:lnTo>
                      <a:lnTo>
                        <a:pt x="752" y="1786"/>
                      </a:lnTo>
                      <a:lnTo>
                        <a:pt x="725" y="1776"/>
                      </a:lnTo>
                      <a:lnTo>
                        <a:pt x="698" y="1766"/>
                      </a:lnTo>
                      <a:lnTo>
                        <a:pt x="672" y="1756"/>
                      </a:lnTo>
                      <a:lnTo>
                        <a:pt x="644" y="1747"/>
                      </a:lnTo>
                      <a:lnTo>
                        <a:pt x="615" y="1737"/>
                      </a:lnTo>
                      <a:lnTo>
                        <a:pt x="582" y="1725"/>
                      </a:lnTo>
                      <a:lnTo>
                        <a:pt x="546" y="1712"/>
                      </a:lnTo>
                      <a:lnTo>
                        <a:pt x="504" y="1695"/>
                      </a:lnTo>
                      <a:lnTo>
                        <a:pt x="457" y="1677"/>
                      </a:lnTo>
                      <a:lnTo>
                        <a:pt x="467" y="1644"/>
                      </a:lnTo>
                      <a:lnTo>
                        <a:pt x="474" y="1617"/>
                      </a:lnTo>
                      <a:lnTo>
                        <a:pt x="479" y="1593"/>
                      </a:lnTo>
                      <a:lnTo>
                        <a:pt x="482" y="1574"/>
                      </a:lnTo>
                      <a:lnTo>
                        <a:pt x="483" y="1560"/>
                      </a:lnTo>
                      <a:lnTo>
                        <a:pt x="486" y="1543"/>
                      </a:lnTo>
                      <a:lnTo>
                        <a:pt x="490" y="1522"/>
                      </a:lnTo>
                      <a:lnTo>
                        <a:pt x="496" y="1500"/>
                      </a:lnTo>
                      <a:lnTo>
                        <a:pt x="504" y="1478"/>
                      </a:lnTo>
                      <a:lnTo>
                        <a:pt x="492" y="1448"/>
                      </a:lnTo>
                      <a:lnTo>
                        <a:pt x="477" y="1412"/>
                      </a:lnTo>
                      <a:lnTo>
                        <a:pt x="458" y="1369"/>
                      </a:lnTo>
                      <a:lnTo>
                        <a:pt x="439" y="1320"/>
                      </a:lnTo>
                      <a:lnTo>
                        <a:pt x="417" y="1267"/>
                      </a:lnTo>
                      <a:lnTo>
                        <a:pt x="392" y="1211"/>
                      </a:lnTo>
                      <a:lnTo>
                        <a:pt x="367" y="1151"/>
                      </a:lnTo>
                      <a:lnTo>
                        <a:pt x="339" y="1089"/>
                      </a:lnTo>
                      <a:lnTo>
                        <a:pt x="312" y="1025"/>
                      </a:lnTo>
                      <a:lnTo>
                        <a:pt x="284" y="960"/>
                      </a:lnTo>
                      <a:lnTo>
                        <a:pt x="255" y="895"/>
                      </a:lnTo>
                      <a:lnTo>
                        <a:pt x="226" y="830"/>
                      </a:lnTo>
                      <a:lnTo>
                        <a:pt x="198" y="766"/>
                      </a:lnTo>
                      <a:lnTo>
                        <a:pt x="170" y="702"/>
                      </a:lnTo>
                      <a:lnTo>
                        <a:pt x="143" y="643"/>
                      </a:lnTo>
                      <a:lnTo>
                        <a:pt x="116" y="586"/>
                      </a:lnTo>
                      <a:lnTo>
                        <a:pt x="91" y="532"/>
                      </a:lnTo>
                      <a:lnTo>
                        <a:pt x="69" y="483"/>
                      </a:lnTo>
                      <a:lnTo>
                        <a:pt x="48" y="439"/>
                      </a:lnTo>
                      <a:lnTo>
                        <a:pt x="29" y="402"/>
                      </a:lnTo>
                      <a:lnTo>
                        <a:pt x="14" y="370"/>
                      </a:lnTo>
                      <a:lnTo>
                        <a:pt x="0" y="345"/>
                      </a:lnTo>
                      <a:lnTo>
                        <a:pt x="0" y="337"/>
                      </a:lnTo>
                      <a:lnTo>
                        <a:pt x="4" y="325"/>
                      </a:lnTo>
                      <a:lnTo>
                        <a:pt x="15" y="310"/>
                      </a:lnTo>
                      <a:lnTo>
                        <a:pt x="30" y="294"/>
                      </a:lnTo>
                      <a:lnTo>
                        <a:pt x="48" y="276"/>
                      </a:lnTo>
                      <a:lnTo>
                        <a:pt x="70" y="256"/>
                      </a:lnTo>
                      <a:lnTo>
                        <a:pt x="95" y="235"/>
                      </a:lnTo>
                      <a:lnTo>
                        <a:pt x="120" y="215"/>
                      </a:lnTo>
                      <a:lnTo>
                        <a:pt x="148" y="194"/>
                      </a:lnTo>
                      <a:lnTo>
                        <a:pt x="174" y="173"/>
                      </a:lnTo>
                      <a:lnTo>
                        <a:pt x="201" y="154"/>
                      </a:lnTo>
                      <a:lnTo>
                        <a:pt x="226" y="134"/>
                      </a:lnTo>
                      <a:lnTo>
                        <a:pt x="249" y="118"/>
                      </a:lnTo>
                      <a:lnTo>
                        <a:pt x="270" y="102"/>
                      </a:lnTo>
                      <a:lnTo>
                        <a:pt x="288" y="91"/>
                      </a:lnTo>
                      <a:lnTo>
                        <a:pt x="301" y="82"/>
                      </a:lnTo>
                      <a:lnTo>
                        <a:pt x="310" y="76"/>
                      </a:lnTo>
                      <a:lnTo>
                        <a:pt x="313" y="73"/>
                      </a:lnTo>
                      <a:lnTo>
                        <a:pt x="313" y="72"/>
                      </a:lnTo>
                      <a:lnTo>
                        <a:pt x="313" y="66"/>
                      </a:lnTo>
                      <a:lnTo>
                        <a:pt x="314" y="58"/>
                      </a:lnTo>
                      <a:lnTo>
                        <a:pt x="316" y="50"/>
                      </a:lnTo>
                      <a:lnTo>
                        <a:pt x="319" y="39"/>
                      </a:lnTo>
                      <a:lnTo>
                        <a:pt x="321" y="29"/>
                      </a:lnTo>
                      <a:lnTo>
                        <a:pt x="325" y="18"/>
                      </a:lnTo>
                      <a:lnTo>
                        <a:pt x="331" y="10"/>
                      </a:lnTo>
                      <a:lnTo>
                        <a:pt x="337" y="3"/>
                      </a:lnTo>
                      <a:lnTo>
                        <a:pt x="345" y="0"/>
                      </a:lnTo>
                      <a:lnTo>
                        <a:pt x="355" y="0"/>
                      </a:lnTo>
                      <a:close/>
                    </a:path>
                  </a:pathLst>
                </a:custGeom>
                <a:solidFill>
                  <a:srgbClr val="E1D7A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03" name="Freeform 9"/>
                <p:cNvSpPr>
                  <a:spLocks/>
                </p:cNvSpPr>
                <p:nvPr/>
              </p:nvSpPr>
              <p:spPr bwMode="auto">
                <a:xfrm>
                  <a:off x="6884988" y="5449888"/>
                  <a:ext cx="452437" cy="227013"/>
                </a:xfrm>
                <a:custGeom>
                  <a:avLst/>
                  <a:gdLst>
                    <a:gd name="T0" fmla="*/ 285 w 285"/>
                    <a:gd name="T1" fmla="*/ 0 h 143"/>
                    <a:gd name="T2" fmla="*/ 285 w 285"/>
                    <a:gd name="T3" fmla="*/ 107 h 143"/>
                    <a:gd name="T4" fmla="*/ 111 w 285"/>
                    <a:gd name="T5" fmla="*/ 143 h 143"/>
                    <a:gd name="T6" fmla="*/ 111 w 285"/>
                    <a:gd name="T7" fmla="*/ 139 h 143"/>
                    <a:gd name="T8" fmla="*/ 111 w 285"/>
                    <a:gd name="T9" fmla="*/ 129 h 143"/>
                    <a:gd name="T10" fmla="*/ 114 w 285"/>
                    <a:gd name="T11" fmla="*/ 117 h 143"/>
                    <a:gd name="T12" fmla="*/ 118 w 285"/>
                    <a:gd name="T13" fmla="*/ 103 h 143"/>
                    <a:gd name="T14" fmla="*/ 128 w 285"/>
                    <a:gd name="T15" fmla="*/ 90 h 143"/>
                    <a:gd name="T16" fmla="*/ 105 w 285"/>
                    <a:gd name="T17" fmla="*/ 83 h 143"/>
                    <a:gd name="T18" fmla="*/ 83 w 285"/>
                    <a:gd name="T19" fmla="*/ 71 h 143"/>
                    <a:gd name="T20" fmla="*/ 65 w 285"/>
                    <a:gd name="T21" fmla="*/ 58 h 143"/>
                    <a:gd name="T22" fmla="*/ 47 w 285"/>
                    <a:gd name="T23" fmla="*/ 60 h 143"/>
                    <a:gd name="T24" fmla="*/ 32 w 285"/>
                    <a:gd name="T25" fmla="*/ 58 h 143"/>
                    <a:gd name="T26" fmla="*/ 17 w 285"/>
                    <a:gd name="T27" fmla="*/ 56 h 143"/>
                    <a:gd name="T28" fmla="*/ 6 w 285"/>
                    <a:gd name="T29" fmla="*/ 49 h 143"/>
                    <a:gd name="T30" fmla="*/ 0 w 285"/>
                    <a:gd name="T31" fmla="*/ 40 h 143"/>
                    <a:gd name="T32" fmla="*/ 0 w 285"/>
                    <a:gd name="T33" fmla="*/ 40 h 143"/>
                    <a:gd name="T34" fmla="*/ 1 w 285"/>
                    <a:gd name="T35" fmla="*/ 38 h 143"/>
                    <a:gd name="T36" fmla="*/ 1 w 285"/>
                    <a:gd name="T37" fmla="*/ 36 h 143"/>
                    <a:gd name="T38" fmla="*/ 4 w 285"/>
                    <a:gd name="T39" fmla="*/ 33 h 143"/>
                    <a:gd name="T40" fmla="*/ 6 w 285"/>
                    <a:gd name="T41" fmla="*/ 32 h 143"/>
                    <a:gd name="T42" fmla="*/ 6 w 285"/>
                    <a:gd name="T43" fmla="*/ 31 h 143"/>
                    <a:gd name="T44" fmla="*/ 7 w 285"/>
                    <a:gd name="T45" fmla="*/ 31 h 143"/>
                    <a:gd name="T46" fmla="*/ 13 w 285"/>
                    <a:gd name="T47" fmla="*/ 29 h 143"/>
                    <a:gd name="T48" fmla="*/ 25 w 285"/>
                    <a:gd name="T49" fmla="*/ 28 h 143"/>
                    <a:gd name="T50" fmla="*/ 46 w 285"/>
                    <a:gd name="T51" fmla="*/ 26 h 143"/>
                    <a:gd name="T52" fmla="*/ 71 w 285"/>
                    <a:gd name="T53" fmla="*/ 24 h 143"/>
                    <a:gd name="T54" fmla="*/ 100 w 285"/>
                    <a:gd name="T55" fmla="*/ 21 h 143"/>
                    <a:gd name="T56" fmla="*/ 130 w 285"/>
                    <a:gd name="T57" fmla="*/ 17 h 143"/>
                    <a:gd name="T58" fmla="*/ 162 w 285"/>
                    <a:gd name="T59" fmla="*/ 13 h 143"/>
                    <a:gd name="T60" fmla="*/ 194 w 285"/>
                    <a:gd name="T61" fmla="*/ 10 h 143"/>
                    <a:gd name="T62" fmla="*/ 223 w 285"/>
                    <a:gd name="T63" fmla="*/ 7 h 143"/>
                    <a:gd name="T64" fmla="*/ 248 w 285"/>
                    <a:gd name="T65" fmla="*/ 4 h 143"/>
                    <a:gd name="T66" fmla="*/ 267 w 285"/>
                    <a:gd name="T67" fmla="*/ 2 h 143"/>
                    <a:gd name="T68" fmla="*/ 280 w 285"/>
                    <a:gd name="T69" fmla="*/ 0 h 143"/>
                    <a:gd name="T70" fmla="*/ 285 w 285"/>
                    <a:gd name="T71"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85" h="143">
                      <a:moveTo>
                        <a:pt x="285" y="0"/>
                      </a:moveTo>
                      <a:lnTo>
                        <a:pt x="285" y="107"/>
                      </a:lnTo>
                      <a:lnTo>
                        <a:pt x="111" y="143"/>
                      </a:lnTo>
                      <a:lnTo>
                        <a:pt x="111" y="139"/>
                      </a:lnTo>
                      <a:lnTo>
                        <a:pt x="111" y="129"/>
                      </a:lnTo>
                      <a:lnTo>
                        <a:pt x="114" y="117"/>
                      </a:lnTo>
                      <a:lnTo>
                        <a:pt x="118" y="103"/>
                      </a:lnTo>
                      <a:lnTo>
                        <a:pt x="128" y="90"/>
                      </a:lnTo>
                      <a:lnTo>
                        <a:pt x="105" y="83"/>
                      </a:lnTo>
                      <a:lnTo>
                        <a:pt x="83" y="71"/>
                      </a:lnTo>
                      <a:lnTo>
                        <a:pt x="65" y="58"/>
                      </a:lnTo>
                      <a:lnTo>
                        <a:pt x="47" y="60"/>
                      </a:lnTo>
                      <a:lnTo>
                        <a:pt x="32" y="58"/>
                      </a:lnTo>
                      <a:lnTo>
                        <a:pt x="17" y="56"/>
                      </a:lnTo>
                      <a:lnTo>
                        <a:pt x="6" y="49"/>
                      </a:lnTo>
                      <a:lnTo>
                        <a:pt x="0" y="40"/>
                      </a:lnTo>
                      <a:lnTo>
                        <a:pt x="0" y="40"/>
                      </a:lnTo>
                      <a:lnTo>
                        <a:pt x="1" y="38"/>
                      </a:lnTo>
                      <a:lnTo>
                        <a:pt x="1" y="36"/>
                      </a:lnTo>
                      <a:lnTo>
                        <a:pt x="4" y="33"/>
                      </a:lnTo>
                      <a:lnTo>
                        <a:pt x="6" y="32"/>
                      </a:lnTo>
                      <a:lnTo>
                        <a:pt x="6" y="31"/>
                      </a:lnTo>
                      <a:lnTo>
                        <a:pt x="7" y="31"/>
                      </a:lnTo>
                      <a:lnTo>
                        <a:pt x="13" y="29"/>
                      </a:lnTo>
                      <a:lnTo>
                        <a:pt x="25" y="28"/>
                      </a:lnTo>
                      <a:lnTo>
                        <a:pt x="46" y="26"/>
                      </a:lnTo>
                      <a:lnTo>
                        <a:pt x="71" y="24"/>
                      </a:lnTo>
                      <a:lnTo>
                        <a:pt x="100" y="21"/>
                      </a:lnTo>
                      <a:lnTo>
                        <a:pt x="130" y="17"/>
                      </a:lnTo>
                      <a:lnTo>
                        <a:pt x="162" y="13"/>
                      </a:lnTo>
                      <a:lnTo>
                        <a:pt x="194" y="10"/>
                      </a:lnTo>
                      <a:lnTo>
                        <a:pt x="223" y="7"/>
                      </a:lnTo>
                      <a:lnTo>
                        <a:pt x="248" y="4"/>
                      </a:lnTo>
                      <a:lnTo>
                        <a:pt x="267" y="2"/>
                      </a:lnTo>
                      <a:lnTo>
                        <a:pt x="280" y="0"/>
                      </a:lnTo>
                      <a:lnTo>
                        <a:pt x="285" y="0"/>
                      </a:lnTo>
                      <a:close/>
                    </a:path>
                  </a:pathLst>
                </a:custGeom>
                <a:solidFill>
                  <a:srgbClr val="CFC08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04" name="Freeform 10"/>
                <p:cNvSpPr>
                  <a:spLocks/>
                </p:cNvSpPr>
                <p:nvPr/>
              </p:nvSpPr>
              <p:spPr bwMode="auto">
                <a:xfrm>
                  <a:off x="6942138" y="5238750"/>
                  <a:ext cx="171450" cy="250825"/>
                </a:xfrm>
                <a:custGeom>
                  <a:avLst/>
                  <a:gdLst>
                    <a:gd name="T0" fmla="*/ 6 w 108"/>
                    <a:gd name="T1" fmla="*/ 0 h 158"/>
                    <a:gd name="T2" fmla="*/ 17 w 108"/>
                    <a:gd name="T3" fmla="*/ 4 h 158"/>
                    <a:gd name="T4" fmla="*/ 31 w 108"/>
                    <a:gd name="T5" fmla="*/ 8 h 158"/>
                    <a:gd name="T6" fmla="*/ 44 w 108"/>
                    <a:gd name="T7" fmla="*/ 15 h 158"/>
                    <a:gd name="T8" fmla="*/ 57 w 108"/>
                    <a:gd name="T9" fmla="*/ 22 h 158"/>
                    <a:gd name="T10" fmla="*/ 68 w 108"/>
                    <a:gd name="T11" fmla="*/ 28 h 158"/>
                    <a:gd name="T12" fmla="*/ 75 w 108"/>
                    <a:gd name="T13" fmla="*/ 32 h 158"/>
                    <a:gd name="T14" fmla="*/ 78 w 108"/>
                    <a:gd name="T15" fmla="*/ 33 h 158"/>
                    <a:gd name="T16" fmla="*/ 93 w 108"/>
                    <a:gd name="T17" fmla="*/ 58 h 158"/>
                    <a:gd name="T18" fmla="*/ 104 w 108"/>
                    <a:gd name="T19" fmla="*/ 81 h 158"/>
                    <a:gd name="T20" fmla="*/ 108 w 108"/>
                    <a:gd name="T21" fmla="*/ 99 h 158"/>
                    <a:gd name="T22" fmla="*/ 108 w 108"/>
                    <a:gd name="T23" fmla="*/ 114 h 158"/>
                    <a:gd name="T24" fmla="*/ 104 w 108"/>
                    <a:gd name="T25" fmla="*/ 126 h 158"/>
                    <a:gd name="T26" fmla="*/ 98 w 108"/>
                    <a:gd name="T27" fmla="*/ 136 h 158"/>
                    <a:gd name="T28" fmla="*/ 89 w 108"/>
                    <a:gd name="T29" fmla="*/ 144 h 158"/>
                    <a:gd name="T30" fmla="*/ 79 w 108"/>
                    <a:gd name="T31" fmla="*/ 150 h 158"/>
                    <a:gd name="T32" fmla="*/ 69 w 108"/>
                    <a:gd name="T33" fmla="*/ 154 h 158"/>
                    <a:gd name="T34" fmla="*/ 58 w 108"/>
                    <a:gd name="T35" fmla="*/ 157 h 158"/>
                    <a:gd name="T36" fmla="*/ 50 w 108"/>
                    <a:gd name="T37" fmla="*/ 158 h 158"/>
                    <a:gd name="T38" fmla="*/ 43 w 108"/>
                    <a:gd name="T39" fmla="*/ 158 h 158"/>
                    <a:gd name="T40" fmla="*/ 39 w 108"/>
                    <a:gd name="T41" fmla="*/ 155 h 158"/>
                    <a:gd name="T42" fmla="*/ 33 w 108"/>
                    <a:gd name="T43" fmla="*/ 144 h 158"/>
                    <a:gd name="T44" fmla="*/ 28 w 108"/>
                    <a:gd name="T45" fmla="*/ 129 h 158"/>
                    <a:gd name="T46" fmla="*/ 21 w 108"/>
                    <a:gd name="T47" fmla="*/ 111 h 158"/>
                    <a:gd name="T48" fmla="*/ 15 w 108"/>
                    <a:gd name="T49" fmla="*/ 93 h 158"/>
                    <a:gd name="T50" fmla="*/ 10 w 108"/>
                    <a:gd name="T51" fmla="*/ 74 h 158"/>
                    <a:gd name="T52" fmla="*/ 6 w 108"/>
                    <a:gd name="T53" fmla="*/ 58 h 158"/>
                    <a:gd name="T54" fmla="*/ 1 w 108"/>
                    <a:gd name="T55" fmla="*/ 47 h 158"/>
                    <a:gd name="T56" fmla="*/ 0 w 108"/>
                    <a:gd name="T57" fmla="*/ 42 h 158"/>
                    <a:gd name="T58" fmla="*/ 0 w 108"/>
                    <a:gd name="T59" fmla="*/ 36 h 158"/>
                    <a:gd name="T60" fmla="*/ 1 w 108"/>
                    <a:gd name="T61" fmla="*/ 32 h 158"/>
                    <a:gd name="T62" fmla="*/ 4 w 108"/>
                    <a:gd name="T63" fmla="*/ 28 h 158"/>
                    <a:gd name="T64" fmla="*/ 6 w 108"/>
                    <a:gd name="T65" fmla="*/ 24 h 158"/>
                    <a:gd name="T66" fmla="*/ 6 w 108"/>
                    <a:gd name="T67" fmla="*/ 21 h 158"/>
                    <a:gd name="T68" fmla="*/ 6 w 108"/>
                    <a:gd name="T69" fmla="*/ 20 h 158"/>
                    <a:gd name="T70" fmla="*/ 4 w 108"/>
                    <a:gd name="T71" fmla="*/ 18 h 158"/>
                    <a:gd name="T72" fmla="*/ 3 w 108"/>
                    <a:gd name="T73" fmla="*/ 15 h 158"/>
                    <a:gd name="T74" fmla="*/ 1 w 108"/>
                    <a:gd name="T75" fmla="*/ 14 h 158"/>
                    <a:gd name="T76" fmla="*/ 1 w 108"/>
                    <a:gd name="T77" fmla="*/ 11 h 158"/>
                    <a:gd name="T78" fmla="*/ 1 w 108"/>
                    <a:gd name="T79" fmla="*/ 7 h 158"/>
                    <a:gd name="T80" fmla="*/ 3 w 108"/>
                    <a:gd name="T81" fmla="*/ 4 h 158"/>
                    <a:gd name="T82" fmla="*/ 6 w 108"/>
                    <a:gd name="T83"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8" h="158">
                      <a:moveTo>
                        <a:pt x="6" y="0"/>
                      </a:moveTo>
                      <a:lnTo>
                        <a:pt x="17" y="4"/>
                      </a:lnTo>
                      <a:lnTo>
                        <a:pt x="31" y="8"/>
                      </a:lnTo>
                      <a:lnTo>
                        <a:pt x="44" y="15"/>
                      </a:lnTo>
                      <a:lnTo>
                        <a:pt x="57" y="22"/>
                      </a:lnTo>
                      <a:lnTo>
                        <a:pt x="68" y="28"/>
                      </a:lnTo>
                      <a:lnTo>
                        <a:pt x="75" y="32"/>
                      </a:lnTo>
                      <a:lnTo>
                        <a:pt x="78" y="33"/>
                      </a:lnTo>
                      <a:lnTo>
                        <a:pt x="93" y="58"/>
                      </a:lnTo>
                      <a:lnTo>
                        <a:pt x="104" y="81"/>
                      </a:lnTo>
                      <a:lnTo>
                        <a:pt x="108" y="99"/>
                      </a:lnTo>
                      <a:lnTo>
                        <a:pt x="108" y="114"/>
                      </a:lnTo>
                      <a:lnTo>
                        <a:pt x="104" y="126"/>
                      </a:lnTo>
                      <a:lnTo>
                        <a:pt x="98" y="136"/>
                      </a:lnTo>
                      <a:lnTo>
                        <a:pt x="89" y="144"/>
                      </a:lnTo>
                      <a:lnTo>
                        <a:pt x="79" y="150"/>
                      </a:lnTo>
                      <a:lnTo>
                        <a:pt x="69" y="154"/>
                      </a:lnTo>
                      <a:lnTo>
                        <a:pt x="58" y="157"/>
                      </a:lnTo>
                      <a:lnTo>
                        <a:pt x="50" y="158"/>
                      </a:lnTo>
                      <a:lnTo>
                        <a:pt x="43" y="158"/>
                      </a:lnTo>
                      <a:lnTo>
                        <a:pt x="39" y="155"/>
                      </a:lnTo>
                      <a:lnTo>
                        <a:pt x="33" y="144"/>
                      </a:lnTo>
                      <a:lnTo>
                        <a:pt x="28" y="129"/>
                      </a:lnTo>
                      <a:lnTo>
                        <a:pt x="21" y="111"/>
                      </a:lnTo>
                      <a:lnTo>
                        <a:pt x="15" y="93"/>
                      </a:lnTo>
                      <a:lnTo>
                        <a:pt x="10" y="74"/>
                      </a:lnTo>
                      <a:lnTo>
                        <a:pt x="6" y="58"/>
                      </a:lnTo>
                      <a:lnTo>
                        <a:pt x="1" y="47"/>
                      </a:lnTo>
                      <a:lnTo>
                        <a:pt x="0" y="42"/>
                      </a:lnTo>
                      <a:lnTo>
                        <a:pt x="0" y="36"/>
                      </a:lnTo>
                      <a:lnTo>
                        <a:pt x="1" y="32"/>
                      </a:lnTo>
                      <a:lnTo>
                        <a:pt x="4" y="28"/>
                      </a:lnTo>
                      <a:lnTo>
                        <a:pt x="6" y="24"/>
                      </a:lnTo>
                      <a:lnTo>
                        <a:pt x="6" y="21"/>
                      </a:lnTo>
                      <a:lnTo>
                        <a:pt x="6" y="20"/>
                      </a:lnTo>
                      <a:lnTo>
                        <a:pt x="4" y="18"/>
                      </a:lnTo>
                      <a:lnTo>
                        <a:pt x="3" y="15"/>
                      </a:lnTo>
                      <a:lnTo>
                        <a:pt x="1" y="14"/>
                      </a:lnTo>
                      <a:lnTo>
                        <a:pt x="1" y="11"/>
                      </a:lnTo>
                      <a:lnTo>
                        <a:pt x="1" y="7"/>
                      </a:lnTo>
                      <a:lnTo>
                        <a:pt x="3" y="4"/>
                      </a:lnTo>
                      <a:lnTo>
                        <a:pt x="6" y="0"/>
                      </a:lnTo>
                      <a:close/>
                    </a:path>
                  </a:pathLst>
                </a:custGeom>
                <a:solidFill>
                  <a:srgbClr val="CFC08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05" name="Freeform 11"/>
                <p:cNvSpPr>
                  <a:spLocks/>
                </p:cNvSpPr>
                <p:nvPr/>
              </p:nvSpPr>
              <p:spPr bwMode="auto">
                <a:xfrm>
                  <a:off x="3684588" y="5283200"/>
                  <a:ext cx="3719512" cy="1169988"/>
                </a:xfrm>
                <a:custGeom>
                  <a:avLst/>
                  <a:gdLst>
                    <a:gd name="T0" fmla="*/ 2193 w 2343"/>
                    <a:gd name="T1" fmla="*/ 1 h 737"/>
                    <a:gd name="T2" fmla="*/ 2250 w 2343"/>
                    <a:gd name="T3" fmla="*/ 8 h 737"/>
                    <a:gd name="T4" fmla="*/ 2292 w 2343"/>
                    <a:gd name="T5" fmla="*/ 14 h 737"/>
                    <a:gd name="T6" fmla="*/ 2324 w 2343"/>
                    <a:gd name="T7" fmla="*/ 18 h 737"/>
                    <a:gd name="T8" fmla="*/ 2342 w 2343"/>
                    <a:gd name="T9" fmla="*/ 43 h 737"/>
                    <a:gd name="T10" fmla="*/ 2342 w 2343"/>
                    <a:gd name="T11" fmla="*/ 68 h 737"/>
                    <a:gd name="T12" fmla="*/ 2313 w 2343"/>
                    <a:gd name="T13" fmla="*/ 107 h 737"/>
                    <a:gd name="T14" fmla="*/ 2268 w 2343"/>
                    <a:gd name="T15" fmla="*/ 125 h 737"/>
                    <a:gd name="T16" fmla="*/ 2247 w 2343"/>
                    <a:gd name="T17" fmla="*/ 127 h 737"/>
                    <a:gd name="T18" fmla="*/ 2216 w 2343"/>
                    <a:gd name="T19" fmla="*/ 127 h 737"/>
                    <a:gd name="T20" fmla="*/ 2182 w 2343"/>
                    <a:gd name="T21" fmla="*/ 126 h 737"/>
                    <a:gd name="T22" fmla="*/ 2137 w 2343"/>
                    <a:gd name="T23" fmla="*/ 125 h 737"/>
                    <a:gd name="T24" fmla="*/ 2106 w 2343"/>
                    <a:gd name="T25" fmla="*/ 129 h 737"/>
                    <a:gd name="T26" fmla="*/ 2048 w 2343"/>
                    <a:gd name="T27" fmla="*/ 140 h 737"/>
                    <a:gd name="T28" fmla="*/ 2008 w 2343"/>
                    <a:gd name="T29" fmla="*/ 148 h 737"/>
                    <a:gd name="T30" fmla="*/ 2005 w 2343"/>
                    <a:gd name="T31" fmla="*/ 155 h 737"/>
                    <a:gd name="T32" fmla="*/ 2009 w 2343"/>
                    <a:gd name="T33" fmla="*/ 176 h 737"/>
                    <a:gd name="T34" fmla="*/ 2006 w 2343"/>
                    <a:gd name="T35" fmla="*/ 213 h 737"/>
                    <a:gd name="T36" fmla="*/ 2013 w 2343"/>
                    <a:gd name="T37" fmla="*/ 228 h 737"/>
                    <a:gd name="T38" fmla="*/ 2031 w 2343"/>
                    <a:gd name="T39" fmla="*/ 237 h 737"/>
                    <a:gd name="T40" fmla="*/ 2076 w 2343"/>
                    <a:gd name="T41" fmla="*/ 242 h 737"/>
                    <a:gd name="T42" fmla="*/ 2110 w 2343"/>
                    <a:gd name="T43" fmla="*/ 244 h 737"/>
                    <a:gd name="T44" fmla="*/ 2160 w 2343"/>
                    <a:gd name="T45" fmla="*/ 237 h 737"/>
                    <a:gd name="T46" fmla="*/ 2202 w 2343"/>
                    <a:gd name="T47" fmla="*/ 226 h 737"/>
                    <a:gd name="T48" fmla="*/ 2182 w 2343"/>
                    <a:gd name="T49" fmla="*/ 411 h 737"/>
                    <a:gd name="T50" fmla="*/ 2163 w 2343"/>
                    <a:gd name="T51" fmla="*/ 427 h 737"/>
                    <a:gd name="T52" fmla="*/ 2126 w 2343"/>
                    <a:gd name="T53" fmla="*/ 472 h 737"/>
                    <a:gd name="T54" fmla="*/ 2092 w 2343"/>
                    <a:gd name="T55" fmla="*/ 485 h 737"/>
                    <a:gd name="T56" fmla="*/ 2060 w 2343"/>
                    <a:gd name="T57" fmla="*/ 481 h 737"/>
                    <a:gd name="T58" fmla="*/ 2041 w 2343"/>
                    <a:gd name="T59" fmla="*/ 476 h 737"/>
                    <a:gd name="T60" fmla="*/ 1974 w 2343"/>
                    <a:gd name="T61" fmla="*/ 464 h 737"/>
                    <a:gd name="T62" fmla="*/ 1886 w 2343"/>
                    <a:gd name="T63" fmla="*/ 449 h 737"/>
                    <a:gd name="T64" fmla="*/ 1807 w 2343"/>
                    <a:gd name="T65" fmla="*/ 440 h 737"/>
                    <a:gd name="T66" fmla="*/ 1710 w 2343"/>
                    <a:gd name="T67" fmla="*/ 435 h 737"/>
                    <a:gd name="T68" fmla="*/ 1610 w 2343"/>
                    <a:gd name="T69" fmla="*/ 431 h 737"/>
                    <a:gd name="T70" fmla="*/ 1517 w 2343"/>
                    <a:gd name="T71" fmla="*/ 442 h 737"/>
                    <a:gd name="T72" fmla="*/ 1356 w 2343"/>
                    <a:gd name="T73" fmla="*/ 479 h 737"/>
                    <a:gd name="T74" fmla="*/ 1164 w 2343"/>
                    <a:gd name="T75" fmla="*/ 530 h 737"/>
                    <a:gd name="T76" fmla="*/ 953 w 2343"/>
                    <a:gd name="T77" fmla="*/ 589 h 737"/>
                    <a:gd name="T78" fmla="*/ 738 w 2343"/>
                    <a:gd name="T79" fmla="*/ 645 h 737"/>
                    <a:gd name="T80" fmla="*/ 532 w 2343"/>
                    <a:gd name="T81" fmla="*/ 694 h 737"/>
                    <a:gd name="T82" fmla="*/ 346 w 2343"/>
                    <a:gd name="T83" fmla="*/ 727 h 737"/>
                    <a:gd name="T84" fmla="*/ 198 w 2343"/>
                    <a:gd name="T85" fmla="*/ 737 h 737"/>
                    <a:gd name="T86" fmla="*/ 0 w 2343"/>
                    <a:gd name="T87" fmla="*/ 352 h 737"/>
                    <a:gd name="T88" fmla="*/ 216 w 2343"/>
                    <a:gd name="T89" fmla="*/ 316 h 737"/>
                    <a:gd name="T90" fmla="*/ 467 w 2343"/>
                    <a:gd name="T91" fmla="*/ 296 h 737"/>
                    <a:gd name="T92" fmla="*/ 733 w 2343"/>
                    <a:gd name="T93" fmla="*/ 287 h 737"/>
                    <a:gd name="T94" fmla="*/ 997 w 2343"/>
                    <a:gd name="T95" fmla="*/ 277 h 737"/>
                    <a:gd name="T96" fmla="*/ 1244 w 2343"/>
                    <a:gd name="T97" fmla="*/ 258 h 737"/>
                    <a:gd name="T98" fmla="*/ 1455 w 2343"/>
                    <a:gd name="T99" fmla="*/ 220 h 737"/>
                    <a:gd name="T100" fmla="*/ 1582 w 2343"/>
                    <a:gd name="T101" fmla="*/ 172 h 737"/>
                    <a:gd name="T102" fmla="*/ 1652 w 2343"/>
                    <a:gd name="T103" fmla="*/ 134 h 737"/>
                    <a:gd name="T104" fmla="*/ 1721 w 2343"/>
                    <a:gd name="T105" fmla="*/ 97 h 737"/>
                    <a:gd name="T106" fmla="*/ 1807 w 2343"/>
                    <a:gd name="T107" fmla="*/ 58 h 737"/>
                    <a:gd name="T108" fmla="*/ 1894 w 2343"/>
                    <a:gd name="T109" fmla="*/ 35 h 737"/>
                    <a:gd name="T110" fmla="*/ 1979 w 2343"/>
                    <a:gd name="T111" fmla="*/ 23 h 737"/>
                    <a:gd name="T112" fmla="*/ 2085 w 2343"/>
                    <a:gd name="T113" fmla="*/ 11 h 737"/>
                    <a:gd name="T114" fmla="*/ 2150 w 2343"/>
                    <a:gd name="T115" fmla="*/ 1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343" h="737">
                      <a:moveTo>
                        <a:pt x="2168" y="0"/>
                      </a:moveTo>
                      <a:lnTo>
                        <a:pt x="2178" y="0"/>
                      </a:lnTo>
                      <a:lnTo>
                        <a:pt x="2193" y="1"/>
                      </a:lnTo>
                      <a:lnTo>
                        <a:pt x="2213" y="4"/>
                      </a:lnTo>
                      <a:lnTo>
                        <a:pt x="2232" y="5"/>
                      </a:lnTo>
                      <a:lnTo>
                        <a:pt x="2250" y="8"/>
                      </a:lnTo>
                      <a:lnTo>
                        <a:pt x="2265" y="11"/>
                      </a:lnTo>
                      <a:lnTo>
                        <a:pt x="2281" y="12"/>
                      </a:lnTo>
                      <a:lnTo>
                        <a:pt x="2292" y="14"/>
                      </a:lnTo>
                      <a:lnTo>
                        <a:pt x="2301" y="15"/>
                      </a:lnTo>
                      <a:lnTo>
                        <a:pt x="2313" y="15"/>
                      </a:lnTo>
                      <a:lnTo>
                        <a:pt x="2324" y="18"/>
                      </a:lnTo>
                      <a:lnTo>
                        <a:pt x="2332" y="26"/>
                      </a:lnTo>
                      <a:lnTo>
                        <a:pt x="2339" y="36"/>
                      </a:lnTo>
                      <a:lnTo>
                        <a:pt x="2342" y="43"/>
                      </a:lnTo>
                      <a:lnTo>
                        <a:pt x="2342" y="48"/>
                      </a:lnTo>
                      <a:lnTo>
                        <a:pt x="2343" y="57"/>
                      </a:lnTo>
                      <a:lnTo>
                        <a:pt x="2342" y="68"/>
                      </a:lnTo>
                      <a:lnTo>
                        <a:pt x="2338" y="82"/>
                      </a:lnTo>
                      <a:lnTo>
                        <a:pt x="2328" y="94"/>
                      </a:lnTo>
                      <a:lnTo>
                        <a:pt x="2313" y="107"/>
                      </a:lnTo>
                      <a:lnTo>
                        <a:pt x="2295" y="116"/>
                      </a:lnTo>
                      <a:lnTo>
                        <a:pt x="2281" y="122"/>
                      </a:lnTo>
                      <a:lnTo>
                        <a:pt x="2268" y="125"/>
                      </a:lnTo>
                      <a:lnTo>
                        <a:pt x="2260" y="125"/>
                      </a:lnTo>
                      <a:lnTo>
                        <a:pt x="2252" y="126"/>
                      </a:lnTo>
                      <a:lnTo>
                        <a:pt x="2247" y="127"/>
                      </a:lnTo>
                      <a:lnTo>
                        <a:pt x="2241" y="129"/>
                      </a:lnTo>
                      <a:lnTo>
                        <a:pt x="2229" y="129"/>
                      </a:lnTo>
                      <a:lnTo>
                        <a:pt x="2216" y="127"/>
                      </a:lnTo>
                      <a:lnTo>
                        <a:pt x="2203" y="126"/>
                      </a:lnTo>
                      <a:lnTo>
                        <a:pt x="2191" y="126"/>
                      </a:lnTo>
                      <a:lnTo>
                        <a:pt x="2182" y="126"/>
                      </a:lnTo>
                      <a:lnTo>
                        <a:pt x="2168" y="126"/>
                      </a:lnTo>
                      <a:lnTo>
                        <a:pt x="2153" y="126"/>
                      </a:lnTo>
                      <a:lnTo>
                        <a:pt x="2137" y="125"/>
                      </a:lnTo>
                      <a:lnTo>
                        <a:pt x="2127" y="125"/>
                      </a:lnTo>
                      <a:lnTo>
                        <a:pt x="2119" y="126"/>
                      </a:lnTo>
                      <a:lnTo>
                        <a:pt x="2106" y="129"/>
                      </a:lnTo>
                      <a:lnTo>
                        <a:pt x="2088" y="131"/>
                      </a:lnTo>
                      <a:lnTo>
                        <a:pt x="2069" y="136"/>
                      </a:lnTo>
                      <a:lnTo>
                        <a:pt x="2048" y="140"/>
                      </a:lnTo>
                      <a:lnTo>
                        <a:pt x="2031" y="143"/>
                      </a:lnTo>
                      <a:lnTo>
                        <a:pt x="2016" y="145"/>
                      </a:lnTo>
                      <a:lnTo>
                        <a:pt x="2008" y="148"/>
                      </a:lnTo>
                      <a:lnTo>
                        <a:pt x="2005" y="151"/>
                      </a:lnTo>
                      <a:lnTo>
                        <a:pt x="2005" y="154"/>
                      </a:lnTo>
                      <a:lnTo>
                        <a:pt x="2005" y="155"/>
                      </a:lnTo>
                      <a:lnTo>
                        <a:pt x="2006" y="158"/>
                      </a:lnTo>
                      <a:lnTo>
                        <a:pt x="2008" y="165"/>
                      </a:lnTo>
                      <a:lnTo>
                        <a:pt x="2009" y="176"/>
                      </a:lnTo>
                      <a:lnTo>
                        <a:pt x="2008" y="188"/>
                      </a:lnTo>
                      <a:lnTo>
                        <a:pt x="2004" y="204"/>
                      </a:lnTo>
                      <a:lnTo>
                        <a:pt x="2006" y="213"/>
                      </a:lnTo>
                      <a:lnTo>
                        <a:pt x="2009" y="220"/>
                      </a:lnTo>
                      <a:lnTo>
                        <a:pt x="2012" y="226"/>
                      </a:lnTo>
                      <a:lnTo>
                        <a:pt x="2013" y="228"/>
                      </a:lnTo>
                      <a:lnTo>
                        <a:pt x="2016" y="228"/>
                      </a:lnTo>
                      <a:lnTo>
                        <a:pt x="2023" y="231"/>
                      </a:lnTo>
                      <a:lnTo>
                        <a:pt x="2031" y="237"/>
                      </a:lnTo>
                      <a:lnTo>
                        <a:pt x="2040" y="245"/>
                      </a:lnTo>
                      <a:lnTo>
                        <a:pt x="2056" y="242"/>
                      </a:lnTo>
                      <a:lnTo>
                        <a:pt x="2076" y="242"/>
                      </a:lnTo>
                      <a:lnTo>
                        <a:pt x="2098" y="246"/>
                      </a:lnTo>
                      <a:lnTo>
                        <a:pt x="2102" y="245"/>
                      </a:lnTo>
                      <a:lnTo>
                        <a:pt x="2110" y="244"/>
                      </a:lnTo>
                      <a:lnTo>
                        <a:pt x="2124" y="241"/>
                      </a:lnTo>
                      <a:lnTo>
                        <a:pt x="2141" y="238"/>
                      </a:lnTo>
                      <a:lnTo>
                        <a:pt x="2160" y="237"/>
                      </a:lnTo>
                      <a:lnTo>
                        <a:pt x="2180" y="234"/>
                      </a:lnTo>
                      <a:lnTo>
                        <a:pt x="2193" y="230"/>
                      </a:lnTo>
                      <a:lnTo>
                        <a:pt x="2202" y="226"/>
                      </a:lnTo>
                      <a:lnTo>
                        <a:pt x="2204" y="224"/>
                      </a:lnTo>
                      <a:lnTo>
                        <a:pt x="2186" y="359"/>
                      </a:lnTo>
                      <a:lnTo>
                        <a:pt x="2182" y="411"/>
                      </a:lnTo>
                      <a:lnTo>
                        <a:pt x="2180" y="413"/>
                      </a:lnTo>
                      <a:lnTo>
                        <a:pt x="2173" y="418"/>
                      </a:lnTo>
                      <a:lnTo>
                        <a:pt x="2163" y="427"/>
                      </a:lnTo>
                      <a:lnTo>
                        <a:pt x="2152" y="439"/>
                      </a:lnTo>
                      <a:lnTo>
                        <a:pt x="2138" y="453"/>
                      </a:lnTo>
                      <a:lnTo>
                        <a:pt x="2126" y="472"/>
                      </a:lnTo>
                      <a:lnTo>
                        <a:pt x="2116" y="479"/>
                      </a:lnTo>
                      <a:lnTo>
                        <a:pt x="2105" y="483"/>
                      </a:lnTo>
                      <a:lnTo>
                        <a:pt x="2092" y="485"/>
                      </a:lnTo>
                      <a:lnTo>
                        <a:pt x="2080" y="485"/>
                      </a:lnTo>
                      <a:lnTo>
                        <a:pt x="2069" y="483"/>
                      </a:lnTo>
                      <a:lnTo>
                        <a:pt x="2060" y="481"/>
                      </a:lnTo>
                      <a:lnTo>
                        <a:pt x="2056" y="479"/>
                      </a:lnTo>
                      <a:lnTo>
                        <a:pt x="2052" y="479"/>
                      </a:lnTo>
                      <a:lnTo>
                        <a:pt x="2041" y="476"/>
                      </a:lnTo>
                      <a:lnTo>
                        <a:pt x="2023" y="474"/>
                      </a:lnTo>
                      <a:lnTo>
                        <a:pt x="2001" y="468"/>
                      </a:lnTo>
                      <a:lnTo>
                        <a:pt x="1974" y="464"/>
                      </a:lnTo>
                      <a:lnTo>
                        <a:pt x="1945" y="458"/>
                      </a:lnTo>
                      <a:lnTo>
                        <a:pt x="1915" y="453"/>
                      </a:lnTo>
                      <a:lnTo>
                        <a:pt x="1886" y="449"/>
                      </a:lnTo>
                      <a:lnTo>
                        <a:pt x="1857" y="445"/>
                      </a:lnTo>
                      <a:lnTo>
                        <a:pt x="1830" y="442"/>
                      </a:lnTo>
                      <a:lnTo>
                        <a:pt x="1807" y="440"/>
                      </a:lnTo>
                      <a:lnTo>
                        <a:pt x="1778" y="439"/>
                      </a:lnTo>
                      <a:lnTo>
                        <a:pt x="1744" y="438"/>
                      </a:lnTo>
                      <a:lnTo>
                        <a:pt x="1710" y="435"/>
                      </a:lnTo>
                      <a:lnTo>
                        <a:pt x="1674" y="433"/>
                      </a:lnTo>
                      <a:lnTo>
                        <a:pt x="1640" y="432"/>
                      </a:lnTo>
                      <a:lnTo>
                        <a:pt x="1610" y="431"/>
                      </a:lnTo>
                      <a:lnTo>
                        <a:pt x="1584" y="432"/>
                      </a:lnTo>
                      <a:lnTo>
                        <a:pt x="1562" y="433"/>
                      </a:lnTo>
                      <a:lnTo>
                        <a:pt x="1517" y="442"/>
                      </a:lnTo>
                      <a:lnTo>
                        <a:pt x="1467" y="453"/>
                      </a:lnTo>
                      <a:lnTo>
                        <a:pt x="1415" y="465"/>
                      </a:lnTo>
                      <a:lnTo>
                        <a:pt x="1356" y="479"/>
                      </a:lnTo>
                      <a:lnTo>
                        <a:pt x="1294" y="496"/>
                      </a:lnTo>
                      <a:lnTo>
                        <a:pt x="1230" y="512"/>
                      </a:lnTo>
                      <a:lnTo>
                        <a:pt x="1164" y="530"/>
                      </a:lnTo>
                      <a:lnTo>
                        <a:pt x="1095" y="550"/>
                      </a:lnTo>
                      <a:lnTo>
                        <a:pt x="1024" y="569"/>
                      </a:lnTo>
                      <a:lnTo>
                        <a:pt x="953" y="589"/>
                      </a:lnTo>
                      <a:lnTo>
                        <a:pt x="881" y="608"/>
                      </a:lnTo>
                      <a:lnTo>
                        <a:pt x="809" y="627"/>
                      </a:lnTo>
                      <a:lnTo>
                        <a:pt x="738" y="645"/>
                      </a:lnTo>
                      <a:lnTo>
                        <a:pt x="668" y="663"/>
                      </a:lnTo>
                      <a:lnTo>
                        <a:pt x="598" y="679"/>
                      </a:lnTo>
                      <a:lnTo>
                        <a:pt x="532" y="694"/>
                      </a:lnTo>
                      <a:lnTo>
                        <a:pt x="467" y="708"/>
                      </a:lnTo>
                      <a:lnTo>
                        <a:pt x="404" y="719"/>
                      </a:lnTo>
                      <a:lnTo>
                        <a:pt x="346" y="727"/>
                      </a:lnTo>
                      <a:lnTo>
                        <a:pt x="292" y="733"/>
                      </a:lnTo>
                      <a:lnTo>
                        <a:pt x="242" y="737"/>
                      </a:lnTo>
                      <a:lnTo>
                        <a:pt x="198" y="737"/>
                      </a:lnTo>
                      <a:lnTo>
                        <a:pt x="158" y="734"/>
                      </a:lnTo>
                      <a:lnTo>
                        <a:pt x="124" y="727"/>
                      </a:lnTo>
                      <a:lnTo>
                        <a:pt x="0" y="352"/>
                      </a:lnTo>
                      <a:lnTo>
                        <a:pt x="68" y="336"/>
                      </a:lnTo>
                      <a:lnTo>
                        <a:pt x="140" y="325"/>
                      </a:lnTo>
                      <a:lnTo>
                        <a:pt x="216" y="316"/>
                      </a:lnTo>
                      <a:lnTo>
                        <a:pt x="296" y="307"/>
                      </a:lnTo>
                      <a:lnTo>
                        <a:pt x="381" y="302"/>
                      </a:lnTo>
                      <a:lnTo>
                        <a:pt x="467" y="296"/>
                      </a:lnTo>
                      <a:lnTo>
                        <a:pt x="554" y="292"/>
                      </a:lnTo>
                      <a:lnTo>
                        <a:pt x="643" y="289"/>
                      </a:lnTo>
                      <a:lnTo>
                        <a:pt x="733" y="287"/>
                      </a:lnTo>
                      <a:lnTo>
                        <a:pt x="823" y="284"/>
                      </a:lnTo>
                      <a:lnTo>
                        <a:pt x="912" y="281"/>
                      </a:lnTo>
                      <a:lnTo>
                        <a:pt x="997" y="277"/>
                      </a:lnTo>
                      <a:lnTo>
                        <a:pt x="1083" y="273"/>
                      </a:lnTo>
                      <a:lnTo>
                        <a:pt x="1165" y="266"/>
                      </a:lnTo>
                      <a:lnTo>
                        <a:pt x="1244" y="258"/>
                      </a:lnTo>
                      <a:lnTo>
                        <a:pt x="1319" y="248"/>
                      </a:lnTo>
                      <a:lnTo>
                        <a:pt x="1390" y="235"/>
                      </a:lnTo>
                      <a:lnTo>
                        <a:pt x="1455" y="220"/>
                      </a:lnTo>
                      <a:lnTo>
                        <a:pt x="1513" y="202"/>
                      </a:lnTo>
                      <a:lnTo>
                        <a:pt x="1566" y="180"/>
                      </a:lnTo>
                      <a:lnTo>
                        <a:pt x="1582" y="172"/>
                      </a:lnTo>
                      <a:lnTo>
                        <a:pt x="1603" y="161"/>
                      </a:lnTo>
                      <a:lnTo>
                        <a:pt x="1627" y="148"/>
                      </a:lnTo>
                      <a:lnTo>
                        <a:pt x="1652" y="134"/>
                      </a:lnTo>
                      <a:lnTo>
                        <a:pt x="1677" y="120"/>
                      </a:lnTo>
                      <a:lnTo>
                        <a:pt x="1700" y="107"/>
                      </a:lnTo>
                      <a:lnTo>
                        <a:pt x="1721" y="97"/>
                      </a:lnTo>
                      <a:lnTo>
                        <a:pt x="1736" y="89"/>
                      </a:lnTo>
                      <a:lnTo>
                        <a:pt x="1774" y="72"/>
                      </a:lnTo>
                      <a:lnTo>
                        <a:pt x="1807" y="58"/>
                      </a:lnTo>
                      <a:lnTo>
                        <a:pt x="1837" y="48"/>
                      </a:lnTo>
                      <a:lnTo>
                        <a:pt x="1866" y="40"/>
                      </a:lnTo>
                      <a:lnTo>
                        <a:pt x="1894" y="35"/>
                      </a:lnTo>
                      <a:lnTo>
                        <a:pt x="1920" y="30"/>
                      </a:lnTo>
                      <a:lnTo>
                        <a:pt x="1950" y="28"/>
                      </a:lnTo>
                      <a:lnTo>
                        <a:pt x="1979" y="23"/>
                      </a:lnTo>
                      <a:lnTo>
                        <a:pt x="2012" y="19"/>
                      </a:lnTo>
                      <a:lnTo>
                        <a:pt x="2049" y="15"/>
                      </a:lnTo>
                      <a:lnTo>
                        <a:pt x="2085" y="11"/>
                      </a:lnTo>
                      <a:lnTo>
                        <a:pt x="2123" y="5"/>
                      </a:lnTo>
                      <a:lnTo>
                        <a:pt x="2139" y="3"/>
                      </a:lnTo>
                      <a:lnTo>
                        <a:pt x="2150" y="1"/>
                      </a:lnTo>
                      <a:lnTo>
                        <a:pt x="2159" y="0"/>
                      </a:lnTo>
                      <a:lnTo>
                        <a:pt x="2168" y="0"/>
                      </a:lnTo>
                      <a:close/>
                    </a:path>
                  </a:pathLst>
                </a:custGeom>
                <a:solidFill>
                  <a:srgbClr val="E1D7A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06" name="Freeform 12"/>
                <p:cNvSpPr>
                  <a:spLocks/>
                </p:cNvSpPr>
                <p:nvPr/>
              </p:nvSpPr>
              <p:spPr bwMode="auto">
                <a:xfrm>
                  <a:off x="7251700" y="5226050"/>
                  <a:ext cx="244475" cy="644525"/>
                </a:xfrm>
                <a:custGeom>
                  <a:avLst/>
                  <a:gdLst>
                    <a:gd name="T0" fmla="*/ 95 w 154"/>
                    <a:gd name="T1" fmla="*/ 0 h 406"/>
                    <a:gd name="T2" fmla="*/ 96 w 154"/>
                    <a:gd name="T3" fmla="*/ 0 h 406"/>
                    <a:gd name="T4" fmla="*/ 99 w 154"/>
                    <a:gd name="T5" fmla="*/ 1 h 406"/>
                    <a:gd name="T6" fmla="*/ 107 w 154"/>
                    <a:gd name="T7" fmla="*/ 22 h 406"/>
                    <a:gd name="T8" fmla="*/ 111 w 154"/>
                    <a:gd name="T9" fmla="*/ 43 h 406"/>
                    <a:gd name="T10" fmla="*/ 113 w 154"/>
                    <a:gd name="T11" fmla="*/ 59 h 406"/>
                    <a:gd name="T12" fmla="*/ 115 w 154"/>
                    <a:gd name="T13" fmla="*/ 72 h 406"/>
                    <a:gd name="T14" fmla="*/ 120 w 154"/>
                    <a:gd name="T15" fmla="*/ 83 h 406"/>
                    <a:gd name="T16" fmla="*/ 125 w 154"/>
                    <a:gd name="T17" fmla="*/ 100 h 406"/>
                    <a:gd name="T18" fmla="*/ 132 w 154"/>
                    <a:gd name="T19" fmla="*/ 119 h 406"/>
                    <a:gd name="T20" fmla="*/ 138 w 154"/>
                    <a:gd name="T21" fmla="*/ 143 h 406"/>
                    <a:gd name="T22" fmla="*/ 140 w 154"/>
                    <a:gd name="T23" fmla="*/ 161 h 406"/>
                    <a:gd name="T24" fmla="*/ 142 w 154"/>
                    <a:gd name="T25" fmla="*/ 181 h 406"/>
                    <a:gd name="T26" fmla="*/ 143 w 154"/>
                    <a:gd name="T27" fmla="*/ 205 h 406"/>
                    <a:gd name="T28" fmla="*/ 143 w 154"/>
                    <a:gd name="T29" fmla="*/ 228 h 406"/>
                    <a:gd name="T30" fmla="*/ 145 w 154"/>
                    <a:gd name="T31" fmla="*/ 249 h 406"/>
                    <a:gd name="T32" fmla="*/ 146 w 154"/>
                    <a:gd name="T33" fmla="*/ 267 h 406"/>
                    <a:gd name="T34" fmla="*/ 149 w 154"/>
                    <a:gd name="T35" fmla="*/ 278 h 406"/>
                    <a:gd name="T36" fmla="*/ 153 w 154"/>
                    <a:gd name="T37" fmla="*/ 291 h 406"/>
                    <a:gd name="T38" fmla="*/ 154 w 154"/>
                    <a:gd name="T39" fmla="*/ 298 h 406"/>
                    <a:gd name="T40" fmla="*/ 154 w 154"/>
                    <a:gd name="T41" fmla="*/ 300 h 406"/>
                    <a:gd name="T42" fmla="*/ 154 w 154"/>
                    <a:gd name="T43" fmla="*/ 302 h 406"/>
                    <a:gd name="T44" fmla="*/ 154 w 154"/>
                    <a:gd name="T45" fmla="*/ 305 h 406"/>
                    <a:gd name="T46" fmla="*/ 152 w 154"/>
                    <a:gd name="T47" fmla="*/ 313 h 406"/>
                    <a:gd name="T48" fmla="*/ 146 w 154"/>
                    <a:gd name="T49" fmla="*/ 323 h 406"/>
                    <a:gd name="T50" fmla="*/ 139 w 154"/>
                    <a:gd name="T51" fmla="*/ 332 h 406"/>
                    <a:gd name="T52" fmla="*/ 128 w 154"/>
                    <a:gd name="T53" fmla="*/ 341 h 406"/>
                    <a:gd name="T54" fmla="*/ 120 w 154"/>
                    <a:gd name="T55" fmla="*/ 346 h 406"/>
                    <a:gd name="T56" fmla="*/ 107 w 154"/>
                    <a:gd name="T57" fmla="*/ 352 h 406"/>
                    <a:gd name="T58" fmla="*/ 91 w 154"/>
                    <a:gd name="T59" fmla="*/ 360 h 406"/>
                    <a:gd name="T60" fmla="*/ 74 w 154"/>
                    <a:gd name="T61" fmla="*/ 368 h 406"/>
                    <a:gd name="T62" fmla="*/ 56 w 154"/>
                    <a:gd name="T63" fmla="*/ 378 h 406"/>
                    <a:gd name="T64" fmla="*/ 39 w 154"/>
                    <a:gd name="T65" fmla="*/ 386 h 406"/>
                    <a:gd name="T66" fmla="*/ 24 w 154"/>
                    <a:gd name="T67" fmla="*/ 393 h 406"/>
                    <a:gd name="T68" fmla="*/ 12 w 154"/>
                    <a:gd name="T69" fmla="*/ 400 h 406"/>
                    <a:gd name="T70" fmla="*/ 3 w 154"/>
                    <a:gd name="T71" fmla="*/ 404 h 406"/>
                    <a:gd name="T72" fmla="*/ 0 w 154"/>
                    <a:gd name="T73" fmla="*/ 406 h 406"/>
                    <a:gd name="T74" fmla="*/ 23 w 154"/>
                    <a:gd name="T75" fmla="*/ 245 h 406"/>
                    <a:gd name="T76" fmla="*/ 28 w 154"/>
                    <a:gd name="T77" fmla="*/ 244 h 406"/>
                    <a:gd name="T78" fmla="*/ 32 w 154"/>
                    <a:gd name="T79" fmla="*/ 244 h 406"/>
                    <a:gd name="T80" fmla="*/ 36 w 154"/>
                    <a:gd name="T81" fmla="*/ 242 h 406"/>
                    <a:gd name="T82" fmla="*/ 39 w 154"/>
                    <a:gd name="T83" fmla="*/ 242 h 406"/>
                    <a:gd name="T84" fmla="*/ 43 w 154"/>
                    <a:gd name="T85" fmla="*/ 241 h 406"/>
                    <a:gd name="T86" fmla="*/ 38 w 154"/>
                    <a:gd name="T87" fmla="*/ 219 h 406"/>
                    <a:gd name="T88" fmla="*/ 36 w 154"/>
                    <a:gd name="T89" fmla="*/ 198 h 406"/>
                    <a:gd name="T90" fmla="*/ 39 w 154"/>
                    <a:gd name="T91" fmla="*/ 180 h 406"/>
                    <a:gd name="T92" fmla="*/ 43 w 154"/>
                    <a:gd name="T93" fmla="*/ 165 h 406"/>
                    <a:gd name="T94" fmla="*/ 46 w 154"/>
                    <a:gd name="T95" fmla="*/ 156 h 406"/>
                    <a:gd name="T96" fmla="*/ 49 w 154"/>
                    <a:gd name="T97" fmla="*/ 154 h 406"/>
                    <a:gd name="T98" fmla="*/ 46 w 154"/>
                    <a:gd name="T99" fmla="*/ 48 h 406"/>
                    <a:gd name="T100" fmla="*/ 52 w 154"/>
                    <a:gd name="T101" fmla="*/ 34 h 406"/>
                    <a:gd name="T102" fmla="*/ 59 w 154"/>
                    <a:gd name="T103" fmla="*/ 23 h 406"/>
                    <a:gd name="T104" fmla="*/ 68 w 154"/>
                    <a:gd name="T105" fmla="*/ 16 h 406"/>
                    <a:gd name="T106" fmla="*/ 77 w 154"/>
                    <a:gd name="T107" fmla="*/ 11 h 406"/>
                    <a:gd name="T108" fmla="*/ 85 w 154"/>
                    <a:gd name="T109" fmla="*/ 8 h 406"/>
                    <a:gd name="T110" fmla="*/ 91 w 154"/>
                    <a:gd name="T111" fmla="*/ 7 h 406"/>
                    <a:gd name="T112" fmla="*/ 93 w 154"/>
                    <a:gd name="T113" fmla="*/ 7 h 406"/>
                    <a:gd name="T114" fmla="*/ 93 w 154"/>
                    <a:gd name="T115" fmla="*/ 7 h 406"/>
                    <a:gd name="T116" fmla="*/ 93 w 154"/>
                    <a:gd name="T117" fmla="*/ 5 h 406"/>
                    <a:gd name="T118" fmla="*/ 93 w 154"/>
                    <a:gd name="T119" fmla="*/ 4 h 406"/>
                    <a:gd name="T120" fmla="*/ 93 w 154"/>
                    <a:gd name="T121" fmla="*/ 1 h 406"/>
                    <a:gd name="T122" fmla="*/ 93 w 154"/>
                    <a:gd name="T123" fmla="*/ 1 h 406"/>
                    <a:gd name="T124" fmla="*/ 95 w 154"/>
                    <a:gd name="T125"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4" h="406">
                      <a:moveTo>
                        <a:pt x="95" y="0"/>
                      </a:moveTo>
                      <a:lnTo>
                        <a:pt x="96" y="0"/>
                      </a:lnTo>
                      <a:lnTo>
                        <a:pt x="99" y="1"/>
                      </a:lnTo>
                      <a:lnTo>
                        <a:pt x="107" y="22"/>
                      </a:lnTo>
                      <a:lnTo>
                        <a:pt x="111" y="43"/>
                      </a:lnTo>
                      <a:lnTo>
                        <a:pt x="113" y="59"/>
                      </a:lnTo>
                      <a:lnTo>
                        <a:pt x="115" y="72"/>
                      </a:lnTo>
                      <a:lnTo>
                        <a:pt x="120" y="83"/>
                      </a:lnTo>
                      <a:lnTo>
                        <a:pt x="125" y="100"/>
                      </a:lnTo>
                      <a:lnTo>
                        <a:pt x="132" y="119"/>
                      </a:lnTo>
                      <a:lnTo>
                        <a:pt x="138" y="143"/>
                      </a:lnTo>
                      <a:lnTo>
                        <a:pt x="140" y="161"/>
                      </a:lnTo>
                      <a:lnTo>
                        <a:pt x="142" y="181"/>
                      </a:lnTo>
                      <a:lnTo>
                        <a:pt x="143" y="205"/>
                      </a:lnTo>
                      <a:lnTo>
                        <a:pt x="143" y="228"/>
                      </a:lnTo>
                      <a:lnTo>
                        <a:pt x="145" y="249"/>
                      </a:lnTo>
                      <a:lnTo>
                        <a:pt x="146" y="267"/>
                      </a:lnTo>
                      <a:lnTo>
                        <a:pt x="149" y="278"/>
                      </a:lnTo>
                      <a:lnTo>
                        <a:pt x="153" y="291"/>
                      </a:lnTo>
                      <a:lnTo>
                        <a:pt x="154" y="298"/>
                      </a:lnTo>
                      <a:lnTo>
                        <a:pt x="154" y="300"/>
                      </a:lnTo>
                      <a:lnTo>
                        <a:pt x="154" y="302"/>
                      </a:lnTo>
                      <a:lnTo>
                        <a:pt x="154" y="305"/>
                      </a:lnTo>
                      <a:lnTo>
                        <a:pt x="152" y="313"/>
                      </a:lnTo>
                      <a:lnTo>
                        <a:pt x="146" y="323"/>
                      </a:lnTo>
                      <a:lnTo>
                        <a:pt x="139" y="332"/>
                      </a:lnTo>
                      <a:lnTo>
                        <a:pt x="128" y="341"/>
                      </a:lnTo>
                      <a:lnTo>
                        <a:pt x="120" y="346"/>
                      </a:lnTo>
                      <a:lnTo>
                        <a:pt x="107" y="352"/>
                      </a:lnTo>
                      <a:lnTo>
                        <a:pt x="91" y="360"/>
                      </a:lnTo>
                      <a:lnTo>
                        <a:pt x="74" y="368"/>
                      </a:lnTo>
                      <a:lnTo>
                        <a:pt x="56" y="378"/>
                      </a:lnTo>
                      <a:lnTo>
                        <a:pt x="39" y="386"/>
                      </a:lnTo>
                      <a:lnTo>
                        <a:pt x="24" y="393"/>
                      </a:lnTo>
                      <a:lnTo>
                        <a:pt x="12" y="400"/>
                      </a:lnTo>
                      <a:lnTo>
                        <a:pt x="3" y="404"/>
                      </a:lnTo>
                      <a:lnTo>
                        <a:pt x="0" y="406"/>
                      </a:lnTo>
                      <a:lnTo>
                        <a:pt x="23" y="245"/>
                      </a:lnTo>
                      <a:lnTo>
                        <a:pt x="28" y="244"/>
                      </a:lnTo>
                      <a:lnTo>
                        <a:pt x="32" y="244"/>
                      </a:lnTo>
                      <a:lnTo>
                        <a:pt x="36" y="242"/>
                      </a:lnTo>
                      <a:lnTo>
                        <a:pt x="39" y="242"/>
                      </a:lnTo>
                      <a:lnTo>
                        <a:pt x="43" y="241"/>
                      </a:lnTo>
                      <a:lnTo>
                        <a:pt x="38" y="219"/>
                      </a:lnTo>
                      <a:lnTo>
                        <a:pt x="36" y="198"/>
                      </a:lnTo>
                      <a:lnTo>
                        <a:pt x="39" y="180"/>
                      </a:lnTo>
                      <a:lnTo>
                        <a:pt x="43" y="165"/>
                      </a:lnTo>
                      <a:lnTo>
                        <a:pt x="46" y="156"/>
                      </a:lnTo>
                      <a:lnTo>
                        <a:pt x="49" y="154"/>
                      </a:lnTo>
                      <a:lnTo>
                        <a:pt x="46" y="48"/>
                      </a:lnTo>
                      <a:lnTo>
                        <a:pt x="52" y="34"/>
                      </a:lnTo>
                      <a:lnTo>
                        <a:pt x="59" y="23"/>
                      </a:lnTo>
                      <a:lnTo>
                        <a:pt x="68" y="16"/>
                      </a:lnTo>
                      <a:lnTo>
                        <a:pt x="77" y="11"/>
                      </a:lnTo>
                      <a:lnTo>
                        <a:pt x="85" y="8"/>
                      </a:lnTo>
                      <a:lnTo>
                        <a:pt x="91" y="7"/>
                      </a:lnTo>
                      <a:lnTo>
                        <a:pt x="93" y="7"/>
                      </a:lnTo>
                      <a:lnTo>
                        <a:pt x="93" y="7"/>
                      </a:lnTo>
                      <a:lnTo>
                        <a:pt x="93" y="5"/>
                      </a:lnTo>
                      <a:lnTo>
                        <a:pt x="93" y="4"/>
                      </a:lnTo>
                      <a:lnTo>
                        <a:pt x="93" y="1"/>
                      </a:lnTo>
                      <a:lnTo>
                        <a:pt x="93" y="1"/>
                      </a:lnTo>
                      <a:lnTo>
                        <a:pt x="95" y="0"/>
                      </a:lnTo>
                      <a:close/>
                    </a:path>
                  </a:pathLst>
                </a:custGeom>
                <a:solidFill>
                  <a:srgbClr val="E1D7A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nvGrpSpPr>
                <p:cNvPr id="107" name="Group 106"/>
                <p:cNvGrpSpPr/>
                <p:nvPr/>
              </p:nvGrpSpPr>
              <p:grpSpPr>
                <a:xfrm>
                  <a:off x="7142163" y="4913313"/>
                  <a:ext cx="211137" cy="1247775"/>
                  <a:chOff x="7142163" y="4913313"/>
                  <a:chExt cx="211137" cy="1247775"/>
                </a:xfrm>
              </p:grpSpPr>
              <p:sp>
                <p:nvSpPr>
                  <p:cNvPr id="119" name="Freeform 13"/>
                  <p:cNvSpPr>
                    <a:spLocks/>
                  </p:cNvSpPr>
                  <p:nvPr/>
                </p:nvSpPr>
                <p:spPr bwMode="auto">
                  <a:xfrm>
                    <a:off x="7162800" y="6121400"/>
                    <a:ext cx="34925" cy="39688"/>
                  </a:xfrm>
                  <a:custGeom>
                    <a:avLst/>
                    <a:gdLst>
                      <a:gd name="T0" fmla="*/ 7 w 22"/>
                      <a:gd name="T1" fmla="*/ 0 h 25"/>
                      <a:gd name="T2" fmla="*/ 18 w 22"/>
                      <a:gd name="T3" fmla="*/ 1 h 25"/>
                      <a:gd name="T4" fmla="*/ 22 w 22"/>
                      <a:gd name="T5" fmla="*/ 5 h 25"/>
                      <a:gd name="T6" fmla="*/ 19 w 22"/>
                      <a:gd name="T7" fmla="*/ 22 h 25"/>
                      <a:gd name="T8" fmla="*/ 15 w 22"/>
                      <a:gd name="T9" fmla="*/ 25 h 25"/>
                      <a:gd name="T10" fmla="*/ 2 w 22"/>
                      <a:gd name="T11" fmla="*/ 23 h 25"/>
                      <a:gd name="T12" fmla="*/ 0 w 22"/>
                      <a:gd name="T13" fmla="*/ 19 h 25"/>
                      <a:gd name="T14" fmla="*/ 1 w 22"/>
                      <a:gd name="T15" fmla="*/ 2 h 25"/>
                      <a:gd name="T16" fmla="*/ 7 w 22"/>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5">
                        <a:moveTo>
                          <a:pt x="7" y="0"/>
                        </a:moveTo>
                        <a:lnTo>
                          <a:pt x="18" y="1"/>
                        </a:lnTo>
                        <a:lnTo>
                          <a:pt x="22" y="5"/>
                        </a:lnTo>
                        <a:lnTo>
                          <a:pt x="19" y="22"/>
                        </a:lnTo>
                        <a:lnTo>
                          <a:pt x="15" y="25"/>
                        </a:lnTo>
                        <a:lnTo>
                          <a:pt x="2" y="23"/>
                        </a:lnTo>
                        <a:lnTo>
                          <a:pt x="0" y="19"/>
                        </a:lnTo>
                        <a:lnTo>
                          <a:pt x="1" y="2"/>
                        </a:lnTo>
                        <a:lnTo>
                          <a:pt x="7" y="0"/>
                        </a:lnTo>
                        <a:close/>
                      </a:path>
                    </a:pathLst>
                  </a:custGeom>
                  <a:solidFill>
                    <a:schemeClr val="bg1">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20" name="Freeform 14"/>
                  <p:cNvSpPr>
                    <a:spLocks/>
                  </p:cNvSpPr>
                  <p:nvPr/>
                </p:nvSpPr>
                <p:spPr bwMode="auto">
                  <a:xfrm>
                    <a:off x="7312025" y="4913313"/>
                    <a:ext cx="15875" cy="61913"/>
                  </a:xfrm>
                  <a:custGeom>
                    <a:avLst/>
                    <a:gdLst>
                      <a:gd name="T0" fmla="*/ 7 w 10"/>
                      <a:gd name="T1" fmla="*/ 0 h 39"/>
                      <a:gd name="T2" fmla="*/ 8 w 10"/>
                      <a:gd name="T3" fmla="*/ 2 h 39"/>
                      <a:gd name="T4" fmla="*/ 10 w 10"/>
                      <a:gd name="T5" fmla="*/ 4 h 39"/>
                      <a:gd name="T6" fmla="*/ 10 w 10"/>
                      <a:gd name="T7" fmla="*/ 8 h 39"/>
                      <a:gd name="T8" fmla="*/ 10 w 10"/>
                      <a:gd name="T9" fmla="*/ 14 h 39"/>
                      <a:gd name="T10" fmla="*/ 10 w 10"/>
                      <a:gd name="T11" fmla="*/ 21 h 39"/>
                      <a:gd name="T12" fmla="*/ 8 w 10"/>
                      <a:gd name="T13" fmla="*/ 26 h 39"/>
                      <a:gd name="T14" fmla="*/ 7 w 10"/>
                      <a:gd name="T15" fmla="*/ 32 h 39"/>
                      <a:gd name="T16" fmla="*/ 5 w 10"/>
                      <a:gd name="T17" fmla="*/ 36 h 39"/>
                      <a:gd name="T18" fmla="*/ 4 w 10"/>
                      <a:gd name="T19" fmla="*/ 39 h 39"/>
                      <a:gd name="T20" fmla="*/ 3 w 10"/>
                      <a:gd name="T21" fmla="*/ 39 h 39"/>
                      <a:gd name="T22" fmla="*/ 1 w 10"/>
                      <a:gd name="T23" fmla="*/ 38 h 39"/>
                      <a:gd name="T24" fmla="*/ 1 w 10"/>
                      <a:gd name="T25" fmla="*/ 35 h 39"/>
                      <a:gd name="T26" fmla="*/ 0 w 10"/>
                      <a:gd name="T27" fmla="*/ 31 h 39"/>
                      <a:gd name="T28" fmla="*/ 0 w 10"/>
                      <a:gd name="T29" fmla="*/ 25 h 39"/>
                      <a:gd name="T30" fmla="*/ 1 w 10"/>
                      <a:gd name="T31" fmla="*/ 20 h 39"/>
                      <a:gd name="T32" fmla="*/ 1 w 10"/>
                      <a:gd name="T33" fmla="*/ 13 h 39"/>
                      <a:gd name="T34" fmla="*/ 3 w 10"/>
                      <a:gd name="T35" fmla="*/ 8 h 39"/>
                      <a:gd name="T36" fmla="*/ 4 w 10"/>
                      <a:gd name="T37" fmla="*/ 4 h 39"/>
                      <a:gd name="T38" fmla="*/ 5 w 10"/>
                      <a:gd name="T39" fmla="*/ 2 h 39"/>
                      <a:gd name="T40" fmla="*/ 7 w 10"/>
                      <a:gd name="T41"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 h="39">
                        <a:moveTo>
                          <a:pt x="7" y="0"/>
                        </a:moveTo>
                        <a:lnTo>
                          <a:pt x="8" y="2"/>
                        </a:lnTo>
                        <a:lnTo>
                          <a:pt x="10" y="4"/>
                        </a:lnTo>
                        <a:lnTo>
                          <a:pt x="10" y="8"/>
                        </a:lnTo>
                        <a:lnTo>
                          <a:pt x="10" y="14"/>
                        </a:lnTo>
                        <a:lnTo>
                          <a:pt x="10" y="21"/>
                        </a:lnTo>
                        <a:lnTo>
                          <a:pt x="8" y="26"/>
                        </a:lnTo>
                        <a:lnTo>
                          <a:pt x="7" y="32"/>
                        </a:lnTo>
                        <a:lnTo>
                          <a:pt x="5" y="36"/>
                        </a:lnTo>
                        <a:lnTo>
                          <a:pt x="4" y="39"/>
                        </a:lnTo>
                        <a:lnTo>
                          <a:pt x="3" y="39"/>
                        </a:lnTo>
                        <a:lnTo>
                          <a:pt x="1" y="38"/>
                        </a:lnTo>
                        <a:lnTo>
                          <a:pt x="1" y="35"/>
                        </a:lnTo>
                        <a:lnTo>
                          <a:pt x="0" y="31"/>
                        </a:lnTo>
                        <a:lnTo>
                          <a:pt x="0" y="25"/>
                        </a:lnTo>
                        <a:lnTo>
                          <a:pt x="1" y="20"/>
                        </a:lnTo>
                        <a:lnTo>
                          <a:pt x="1" y="13"/>
                        </a:lnTo>
                        <a:lnTo>
                          <a:pt x="3" y="8"/>
                        </a:lnTo>
                        <a:lnTo>
                          <a:pt x="4" y="4"/>
                        </a:lnTo>
                        <a:lnTo>
                          <a:pt x="5" y="2"/>
                        </a:lnTo>
                        <a:lnTo>
                          <a:pt x="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21" name="Freeform 15"/>
                  <p:cNvSpPr>
                    <a:spLocks/>
                  </p:cNvSpPr>
                  <p:nvPr/>
                </p:nvSpPr>
                <p:spPr bwMode="auto">
                  <a:xfrm>
                    <a:off x="7142163" y="5030788"/>
                    <a:ext cx="206375" cy="1104900"/>
                  </a:xfrm>
                  <a:custGeom>
                    <a:avLst/>
                    <a:gdLst>
                      <a:gd name="T0" fmla="*/ 81 w 130"/>
                      <a:gd name="T1" fmla="*/ 0 h 696"/>
                      <a:gd name="T2" fmla="*/ 129 w 130"/>
                      <a:gd name="T3" fmla="*/ 5 h 696"/>
                      <a:gd name="T4" fmla="*/ 130 w 130"/>
                      <a:gd name="T5" fmla="*/ 47 h 696"/>
                      <a:gd name="T6" fmla="*/ 129 w 130"/>
                      <a:gd name="T7" fmla="*/ 95 h 696"/>
                      <a:gd name="T8" fmla="*/ 126 w 130"/>
                      <a:gd name="T9" fmla="*/ 151 h 696"/>
                      <a:gd name="T10" fmla="*/ 122 w 130"/>
                      <a:gd name="T11" fmla="*/ 212 h 696"/>
                      <a:gd name="T12" fmla="*/ 117 w 130"/>
                      <a:gd name="T13" fmla="*/ 278 h 696"/>
                      <a:gd name="T14" fmla="*/ 110 w 130"/>
                      <a:gd name="T15" fmla="*/ 347 h 696"/>
                      <a:gd name="T16" fmla="*/ 100 w 130"/>
                      <a:gd name="T17" fmla="*/ 418 h 696"/>
                      <a:gd name="T18" fmla="*/ 90 w 130"/>
                      <a:gd name="T19" fmla="*/ 484 h 696"/>
                      <a:gd name="T20" fmla="*/ 81 w 130"/>
                      <a:gd name="T21" fmla="*/ 545 h 696"/>
                      <a:gd name="T22" fmla="*/ 69 w 130"/>
                      <a:gd name="T23" fmla="*/ 601 h 696"/>
                      <a:gd name="T24" fmla="*/ 58 w 130"/>
                      <a:gd name="T25" fmla="*/ 649 h 696"/>
                      <a:gd name="T26" fmla="*/ 49 w 130"/>
                      <a:gd name="T27" fmla="*/ 689 h 696"/>
                      <a:gd name="T28" fmla="*/ 49 w 130"/>
                      <a:gd name="T29" fmla="*/ 689 h 696"/>
                      <a:gd name="T30" fmla="*/ 46 w 130"/>
                      <a:gd name="T31" fmla="*/ 692 h 696"/>
                      <a:gd name="T32" fmla="*/ 42 w 130"/>
                      <a:gd name="T33" fmla="*/ 695 h 696"/>
                      <a:gd name="T34" fmla="*/ 35 w 130"/>
                      <a:gd name="T35" fmla="*/ 696 h 696"/>
                      <a:gd name="T36" fmla="*/ 24 w 130"/>
                      <a:gd name="T37" fmla="*/ 695 h 696"/>
                      <a:gd name="T38" fmla="*/ 11 w 130"/>
                      <a:gd name="T39" fmla="*/ 692 h 696"/>
                      <a:gd name="T40" fmla="*/ 4 w 130"/>
                      <a:gd name="T41" fmla="*/ 688 h 696"/>
                      <a:gd name="T42" fmla="*/ 3 w 130"/>
                      <a:gd name="T43" fmla="*/ 685 h 696"/>
                      <a:gd name="T44" fmla="*/ 2 w 130"/>
                      <a:gd name="T45" fmla="*/ 684 h 696"/>
                      <a:gd name="T46" fmla="*/ 0 w 130"/>
                      <a:gd name="T47" fmla="*/ 642 h 696"/>
                      <a:gd name="T48" fmla="*/ 2 w 130"/>
                      <a:gd name="T49" fmla="*/ 592 h 696"/>
                      <a:gd name="T50" fmla="*/ 4 w 130"/>
                      <a:gd name="T51" fmla="*/ 537 h 696"/>
                      <a:gd name="T52" fmla="*/ 8 w 130"/>
                      <a:gd name="T53" fmla="*/ 475 h 696"/>
                      <a:gd name="T54" fmla="*/ 14 w 130"/>
                      <a:gd name="T55" fmla="*/ 407 h 696"/>
                      <a:gd name="T56" fmla="*/ 22 w 130"/>
                      <a:gd name="T57" fmla="*/ 336 h 696"/>
                      <a:gd name="T58" fmla="*/ 31 w 130"/>
                      <a:gd name="T59" fmla="*/ 267 h 696"/>
                      <a:gd name="T60" fmla="*/ 40 w 130"/>
                      <a:gd name="T61" fmla="*/ 202 h 696"/>
                      <a:gd name="T62" fmla="*/ 50 w 130"/>
                      <a:gd name="T63" fmla="*/ 142 h 696"/>
                      <a:gd name="T64" fmla="*/ 61 w 130"/>
                      <a:gd name="T65" fmla="*/ 87 h 696"/>
                      <a:gd name="T66" fmla="*/ 71 w 130"/>
                      <a:gd name="T67" fmla="*/ 40 h 696"/>
                      <a:gd name="T68" fmla="*/ 81 w 130"/>
                      <a:gd name="T69"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0" h="696">
                        <a:moveTo>
                          <a:pt x="81" y="0"/>
                        </a:moveTo>
                        <a:lnTo>
                          <a:pt x="129" y="5"/>
                        </a:lnTo>
                        <a:lnTo>
                          <a:pt x="130" y="47"/>
                        </a:lnTo>
                        <a:lnTo>
                          <a:pt x="129" y="95"/>
                        </a:lnTo>
                        <a:lnTo>
                          <a:pt x="126" y="151"/>
                        </a:lnTo>
                        <a:lnTo>
                          <a:pt x="122" y="212"/>
                        </a:lnTo>
                        <a:lnTo>
                          <a:pt x="117" y="278"/>
                        </a:lnTo>
                        <a:lnTo>
                          <a:pt x="110" y="347"/>
                        </a:lnTo>
                        <a:lnTo>
                          <a:pt x="100" y="418"/>
                        </a:lnTo>
                        <a:lnTo>
                          <a:pt x="90" y="484"/>
                        </a:lnTo>
                        <a:lnTo>
                          <a:pt x="81" y="545"/>
                        </a:lnTo>
                        <a:lnTo>
                          <a:pt x="69" y="601"/>
                        </a:lnTo>
                        <a:lnTo>
                          <a:pt x="58" y="649"/>
                        </a:lnTo>
                        <a:lnTo>
                          <a:pt x="49" y="689"/>
                        </a:lnTo>
                        <a:lnTo>
                          <a:pt x="49" y="689"/>
                        </a:lnTo>
                        <a:lnTo>
                          <a:pt x="46" y="692"/>
                        </a:lnTo>
                        <a:lnTo>
                          <a:pt x="42" y="695"/>
                        </a:lnTo>
                        <a:lnTo>
                          <a:pt x="35" y="696"/>
                        </a:lnTo>
                        <a:lnTo>
                          <a:pt x="24" y="695"/>
                        </a:lnTo>
                        <a:lnTo>
                          <a:pt x="11" y="692"/>
                        </a:lnTo>
                        <a:lnTo>
                          <a:pt x="4" y="688"/>
                        </a:lnTo>
                        <a:lnTo>
                          <a:pt x="3" y="685"/>
                        </a:lnTo>
                        <a:lnTo>
                          <a:pt x="2" y="684"/>
                        </a:lnTo>
                        <a:lnTo>
                          <a:pt x="0" y="642"/>
                        </a:lnTo>
                        <a:lnTo>
                          <a:pt x="2" y="592"/>
                        </a:lnTo>
                        <a:lnTo>
                          <a:pt x="4" y="537"/>
                        </a:lnTo>
                        <a:lnTo>
                          <a:pt x="8" y="475"/>
                        </a:lnTo>
                        <a:lnTo>
                          <a:pt x="14" y="407"/>
                        </a:lnTo>
                        <a:lnTo>
                          <a:pt x="22" y="336"/>
                        </a:lnTo>
                        <a:lnTo>
                          <a:pt x="31" y="267"/>
                        </a:lnTo>
                        <a:lnTo>
                          <a:pt x="40" y="202"/>
                        </a:lnTo>
                        <a:lnTo>
                          <a:pt x="50" y="142"/>
                        </a:lnTo>
                        <a:lnTo>
                          <a:pt x="61" y="87"/>
                        </a:lnTo>
                        <a:lnTo>
                          <a:pt x="71" y="40"/>
                        </a:lnTo>
                        <a:lnTo>
                          <a:pt x="81" y="0"/>
                        </a:lnTo>
                        <a:close/>
                      </a:path>
                    </a:pathLst>
                  </a:custGeom>
                  <a:solidFill>
                    <a:schemeClr val="tx1">
                      <a:lumMod val="85000"/>
                      <a:lumOff val="1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22" name="Freeform 16"/>
                  <p:cNvSpPr>
                    <a:spLocks/>
                  </p:cNvSpPr>
                  <p:nvPr/>
                </p:nvSpPr>
                <p:spPr bwMode="auto">
                  <a:xfrm>
                    <a:off x="7145338" y="5597525"/>
                    <a:ext cx="207962" cy="517525"/>
                  </a:xfrm>
                  <a:custGeom>
                    <a:avLst/>
                    <a:gdLst>
                      <a:gd name="T0" fmla="*/ 131 w 131"/>
                      <a:gd name="T1" fmla="*/ 0 h 326"/>
                      <a:gd name="T2" fmla="*/ 131 w 131"/>
                      <a:gd name="T3" fmla="*/ 4 h 326"/>
                      <a:gd name="T4" fmla="*/ 128 w 131"/>
                      <a:gd name="T5" fmla="*/ 15 h 326"/>
                      <a:gd name="T6" fmla="*/ 126 w 131"/>
                      <a:gd name="T7" fmla="*/ 33 h 326"/>
                      <a:gd name="T8" fmla="*/ 123 w 131"/>
                      <a:gd name="T9" fmla="*/ 55 h 326"/>
                      <a:gd name="T10" fmla="*/ 119 w 131"/>
                      <a:gd name="T11" fmla="*/ 82 h 326"/>
                      <a:gd name="T12" fmla="*/ 113 w 131"/>
                      <a:gd name="T13" fmla="*/ 111 h 326"/>
                      <a:gd name="T14" fmla="*/ 109 w 131"/>
                      <a:gd name="T15" fmla="*/ 143 h 326"/>
                      <a:gd name="T16" fmla="*/ 103 w 131"/>
                      <a:gd name="T17" fmla="*/ 175 h 326"/>
                      <a:gd name="T18" fmla="*/ 98 w 131"/>
                      <a:gd name="T19" fmla="*/ 205 h 326"/>
                      <a:gd name="T20" fmla="*/ 94 w 131"/>
                      <a:gd name="T21" fmla="*/ 234 h 326"/>
                      <a:gd name="T22" fmla="*/ 90 w 131"/>
                      <a:gd name="T23" fmla="*/ 262 h 326"/>
                      <a:gd name="T24" fmla="*/ 85 w 131"/>
                      <a:gd name="T25" fmla="*/ 284 h 326"/>
                      <a:gd name="T26" fmla="*/ 83 w 131"/>
                      <a:gd name="T27" fmla="*/ 302 h 326"/>
                      <a:gd name="T28" fmla="*/ 80 w 131"/>
                      <a:gd name="T29" fmla="*/ 314 h 326"/>
                      <a:gd name="T30" fmla="*/ 79 w 131"/>
                      <a:gd name="T31" fmla="*/ 319 h 326"/>
                      <a:gd name="T32" fmla="*/ 73 w 131"/>
                      <a:gd name="T33" fmla="*/ 324 h 326"/>
                      <a:gd name="T34" fmla="*/ 65 w 131"/>
                      <a:gd name="T35" fmla="*/ 326 h 326"/>
                      <a:gd name="T36" fmla="*/ 58 w 131"/>
                      <a:gd name="T37" fmla="*/ 326 h 326"/>
                      <a:gd name="T38" fmla="*/ 49 w 131"/>
                      <a:gd name="T39" fmla="*/ 324 h 326"/>
                      <a:gd name="T40" fmla="*/ 0 w 131"/>
                      <a:gd name="T41" fmla="*/ 319 h 326"/>
                      <a:gd name="T42" fmla="*/ 0 w 131"/>
                      <a:gd name="T43" fmla="*/ 301 h 326"/>
                      <a:gd name="T44" fmla="*/ 47 w 131"/>
                      <a:gd name="T45" fmla="*/ 306 h 326"/>
                      <a:gd name="T46" fmla="*/ 54 w 131"/>
                      <a:gd name="T47" fmla="*/ 307 h 326"/>
                      <a:gd name="T48" fmla="*/ 54 w 131"/>
                      <a:gd name="T49" fmla="*/ 307 h 326"/>
                      <a:gd name="T50" fmla="*/ 56 w 131"/>
                      <a:gd name="T51" fmla="*/ 309 h 326"/>
                      <a:gd name="T52" fmla="*/ 61 w 131"/>
                      <a:gd name="T53" fmla="*/ 309 h 326"/>
                      <a:gd name="T54" fmla="*/ 65 w 131"/>
                      <a:gd name="T55" fmla="*/ 309 h 326"/>
                      <a:gd name="T56" fmla="*/ 67 w 131"/>
                      <a:gd name="T57" fmla="*/ 307 h 326"/>
                      <a:gd name="T58" fmla="*/ 69 w 131"/>
                      <a:gd name="T59" fmla="*/ 302 h 326"/>
                      <a:gd name="T60" fmla="*/ 72 w 131"/>
                      <a:gd name="T61" fmla="*/ 289 h 326"/>
                      <a:gd name="T62" fmla="*/ 76 w 131"/>
                      <a:gd name="T63" fmla="*/ 270 h 326"/>
                      <a:gd name="T64" fmla="*/ 80 w 131"/>
                      <a:gd name="T65" fmla="*/ 248 h 326"/>
                      <a:gd name="T66" fmla="*/ 84 w 131"/>
                      <a:gd name="T67" fmla="*/ 222 h 326"/>
                      <a:gd name="T68" fmla="*/ 88 w 131"/>
                      <a:gd name="T69" fmla="*/ 195 h 326"/>
                      <a:gd name="T70" fmla="*/ 92 w 131"/>
                      <a:gd name="T71" fmla="*/ 169 h 326"/>
                      <a:gd name="T72" fmla="*/ 97 w 131"/>
                      <a:gd name="T73" fmla="*/ 145 h 326"/>
                      <a:gd name="T74" fmla="*/ 99 w 131"/>
                      <a:gd name="T75" fmla="*/ 126 h 326"/>
                      <a:gd name="T76" fmla="*/ 101 w 131"/>
                      <a:gd name="T77" fmla="*/ 112 h 326"/>
                      <a:gd name="T78" fmla="*/ 102 w 131"/>
                      <a:gd name="T79" fmla="*/ 90 h 326"/>
                      <a:gd name="T80" fmla="*/ 102 w 131"/>
                      <a:gd name="T81" fmla="*/ 73 h 326"/>
                      <a:gd name="T82" fmla="*/ 102 w 131"/>
                      <a:gd name="T83" fmla="*/ 58 h 326"/>
                      <a:gd name="T84" fmla="*/ 103 w 131"/>
                      <a:gd name="T85" fmla="*/ 46 h 326"/>
                      <a:gd name="T86" fmla="*/ 109 w 131"/>
                      <a:gd name="T87" fmla="*/ 32 h 326"/>
                      <a:gd name="T88" fmla="*/ 117 w 131"/>
                      <a:gd name="T89" fmla="*/ 17 h 326"/>
                      <a:gd name="T90" fmla="*/ 131 w 131"/>
                      <a:gd name="T91" fmla="*/ 0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1" h="326">
                        <a:moveTo>
                          <a:pt x="131" y="0"/>
                        </a:moveTo>
                        <a:lnTo>
                          <a:pt x="131" y="4"/>
                        </a:lnTo>
                        <a:lnTo>
                          <a:pt x="128" y="15"/>
                        </a:lnTo>
                        <a:lnTo>
                          <a:pt x="126" y="33"/>
                        </a:lnTo>
                        <a:lnTo>
                          <a:pt x="123" y="55"/>
                        </a:lnTo>
                        <a:lnTo>
                          <a:pt x="119" y="82"/>
                        </a:lnTo>
                        <a:lnTo>
                          <a:pt x="113" y="111"/>
                        </a:lnTo>
                        <a:lnTo>
                          <a:pt x="109" y="143"/>
                        </a:lnTo>
                        <a:lnTo>
                          <a:pt x="103" y="175"/>
                        </a:lnTo>
                        <a:lnTo>
                          <a:pt x="98" y="205"/>
                        </a:lnTo>
                        <a:lnTo>
                          <a:pt x="94" y="234"/>
                        </a:lnTo>
                        <a:lnTo>
                          <a:pt x="90" y="262"/>
                        </a:lnTo>
                        <a:lnTo>
                          <a:pt x="85" y="284"/>
                        </a:lnTo>
                        <a:lnTo>
                          <a:pt x="83" y="302"/>
                        </a:lnTo>
                        <a:lnTo>
                          <a:pt x="80" y="314"/>
                        </a:lnTo>
                        <a:lnTo>
                          <a:pt x="79" y="319"/>
                        </a:lnTo>
                        <a:lnTo>
                          <a:pt x="73" y="324"/>
                        </a:lnTo>
                        <a:lnTo>
                          <a:pt x="65" y="326"/>
                        </a:lnTo>
                        <a:lnTo>
                          <a:pt x="58" y="326"/>
                        </a:lnTo>
                        <a:lnTo>
                          <a:pt x="49" y="324"/>
                        </a:lnTo>
                        <a:lnTo>
                          <a:pt x="0" y="319"/>
                        </a:lnTo>
                        <a:lnTo>
                          <a:pt x="0" y="301"/>
                        </a:lnTo>
                        <a:lnTo>
                          <a:pt x="47" y="306"/>
                        </a:lnTo>
                        <a:lnTo>
                          <a:pt x="54" y="307"/>
                        </a:lnTo>
                        <a:lnTo>
                          <a:pt x="54" y="307"/>
                        </a:lnTo>
                        <a:lnTo>
                          <a:pt x="56" y="309"/>
                        </a:lnTo>
                        <a:lnTo>
                          <a:pt x="61" y="309"/>
                        </a:lnTo>
                        <a:lnTo>
                          <a:pt x="65" y="309"/>
                        </a:lnTo>
                        <a:lnTo>
                          <a:pt x="67" y="307"/>
                        </a:lnTo>
                        <a:lnTo>
                          <a:pt x="69" y="302"/>
                        </a:lnTo>
                        <a:lnTo>
                          <a:pt x="72" y="289"/>
                        </a:lnTo>
                        <a:lnTo>
                          <a:pt x="76" y="270"/>
                        </a:lnTo>
                        <a:lnTo>
                          <a:pt x="80" y="248"/>
                        </a:lnTo>
                        <a:lnTo>
                          <a:pt x="84" y="222"/>
                        </a:lnTo>
                        <a:lnTo>
                          <a:pt x="88" y="195"/>
                        </a:lnTo>
                        <a:lnTo>
                          <a:pt x="92" y="169"/>
                        </a:lnTo>
                        <a:lnTo>
                          <a:pt x="97" y="145"/>
                        </a:lnTo>
                        <a:lnTo>
                          <a:pt x="99" y="126"/>
                        </a:lnTo>
                        <a:lnTo>
                          <a:pt x="101" y="112"/>
                        </a:lnTo>
                        <a:lnTo>
                          <a:pt x="102" y="90"/>
                        </a:lnTo>
                        <a:lnTo>
                          <a:pt x="102" y="73"/>
                        </a:lnTo>
                        <a:lnTo>
                          <a:pt x="102" y="58"/>
                        </a:lnTo>
                        <a:lnTo>
                          <a:pt x="103" y="46"/>
                        </a:lnTo>
                        <a:lnTo>
                          <a:pt x="109" y="32"/>
                        </a:lnTo>
                        <a:lnTo>
                          <a:pt x="117" y="17"/>
                        </a:lnTo>
                        <a:lnTo>
                          <a:pt x="131" y="0"/>
                        </a:lnTo>
                        <a:close/>
                      </a:path>
                    </a:pathLst>
                  </a:custGeom>
                  <a:solidFill>
                    <a:schemeClr val="bg1">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23" name="Freeform 17"/>
                  <p:cNvSpPr>
                    <a:spLocks/>
                  </p:cNvSpPr>
                  <p:nvPr/>
                </p:nvSpPr>
                <p:spPr bwMode="auto">
                  <a:xfrm>
                    <a:off x="7181850" y="5494338"/>
                    <a:ext cx="141287" cy="41275"/>
                  </a:xfrm>
                  <a:custGeom>
                    <a:avLst/>
                    <a:gdLst>
                      <a:gd name="T0" fmla="*/ 3 w 89"/>
                      <a:gd name="T1" fmla="*/ 0 h 26"/>
                      <a:gd name="T2" fmla="*/ 89 w 89"/>
                      <a:gd name="T3" fmla="*/ 10 h 26"/>
                      <a:gd name="T4" fmla="*/ 87 w 89"/>
                      <a:gd name="T5" fmla="*/ 26 h 26"/>
                      <a:gd name="T6" fmla="*/ 0 w 89"/>
                      <a:gd name="T7" fmla="*/ 16 h 26"/>
                      <a:gd name="T8" fmla="*/ 3 w 89"/>
                      <a:gd name="T9" fmla="*/ 0 h 26"/>
                    </a:gdLst>
                    <a:ahLst/>
                    <a:cxnLst>
                      <a:cxn ang="0">
                        <a:pos x="T0" y="T1"/>
                      </a:cxn>
                      <a:cxn ang="0">
                        <a:pos x="T2" y="T3"/>
                      </a:cxn>
                      <a:cxn ang="0">
                        <a:pos x="T4" y="T5"/>
                      </a:cxn>
                      <a:cxn ang="0">
                        <a:pos x="T6" y="T7"/>
                      </a:cxn>
                      <a:cxn ang="0">
                        <a:pos x="T8" y="T9"/>
                      </a:cxn>
                    </a:cxnLst>
                    <a:rect l="0" t="0" r="r" b="b"/>
                    <a:pathLst>
                      <a:path w="89" h="26">
                        <a:moveTo>
                          <a:pt x="3" y="0"/>
                        </a:moveTo>
                        <a:lnTo>
                          <a:pt x="89" y="10"/>
                        </a:lnTo>
                        <a:lnTo>
                          <a:pt x="87" y="26"/>
                        </a:lnTo>
                        <a:lnTo>
                          <a:pt x="0" y="16"/>
                        </a:lnTo>
                        <a:lnTo>
                          <a:pt x="3" y="0"/>
                        </a:lnTo>
                        <a:close/>
                      </a:path>
                    </a:pathLst>
                  </a:custGeom>
                  <a:solidFill>
                    <a:schemeClr val="bg1">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24" name="Freeform 18"/>
                  <p:cNvSpPr>
                    <a:spLocks/>
                  </p:cNvSpPr>
                  <p:nvPr/>
                </p:nvSpPr>
                <p:spPr bwMode="auto">
                  <a:xfrm>
                    <a:off x="7270750" y="4933950"/>
                    <a:ext cx="76200" cy="104775"/>
                  </a:xfrm>
                  <a:custGeom>
                    <a:avLst/>
                    <a:gdLst>
                      <a:gd name="T0" fmla="*/ 24 w 48"/>
                      <a:gd name="T1" fmla="*/ 0 h 66"/>
                      <a:gd name="T2" fmla="*/ 40 w 48"/>
                      <a:gd name="T3" fmla="*/ 1 h 66"/>
                      <a:gd name="T4" fmla="*/ 44 w 48"/>
                      <a:gd name="T5" fmla="*/ 15 h 66"/>
                      <a:gd name="T6" fmla="*/ 47 w 48"/>
                      <a:gd name="T7" fmla="*/ 37 h 66"/>
                      <a:gd name="T8" fmla="*/ 48 w 48"/>
                      <a:gd name="T9" fmla="*/ 66 h 66"/>
                      <a:gd name="T10" fmla="*/ 0 w 48"/>
                      <a:gd name="T11" fmla="*/ 61 h 66"/>
                      <a:gd name="T12" fmla="*/ 8 w 48"/>
                      <a:gd name="T13" fmla="*/ 33 h 66"/>
                      <a:gd name="T14" fmla="*/ 16 w 48"/>
                      <a:gd name="T15" fmla="*/ 12 h 66"/>
                      <a:gd name="T16" fmla="*/ 24 w 48"/>
                      <a:gd name="T17"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6">
                        <a:moveTo>
                          <a:pt x="24" y="0"/>
                        </a:moveTo>
                        <a:lnTo>
                          <a:pt x="40" y="1"/>
                        </a:lnTo>
                        <a:lnTo>
                          <a:pt x="44" y="15"/>
                        </a:lnTo>
                        <a:lnTo>
                          <a:pt x="47" y="37"/>
                        </a:lnTo>
                        <a:lnTo>
                          <a:pt x="48" y="66"/>
                        </a:lnTo>
                        <a:lnTo>
                          <a:pt x="0" y="61"/>
                        </a:lnTo>
                        <a:lnTo>
                          <a:pt x="8" y="33"/>
                        </a:lnTo>
                        <a:lnTo>
                          <a:pt x="16" y="12"/>
                        </a:lnTo>
                        <a:lnTo>
                          <a:pt x="24" y="0"/>
                        </a:lnTo>
                        <a:close/>
                      </a:path>
                    </a:pathLst>
                  </a:custGeom>
                  <a:solidFill>
                    <a:schemeClr val="bg1">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sp>
              <p:nvSpPr>
                <p:cNvPr id="108" name="Freeform 19"/>
                <p:cNvSpPr>
                  <a:spLocks/>
                </p:cNvSpPr>
                <p:nvPr/>
              </p:nvSpPr>
              <p:spPr bwMode="auto">
                <a:xfrm>
                  <a:off x="2936875" y="827088"/>
                  <a:ext cx="5708650" cy="5610225"/>
                </a:xfrm>
                <a:custGeom>
                  <a:avLst/>
                  <a:gdLst>
                    <a:gd name="T0" fmla="*/ 2490 w 3596"/>
                    <a:gd name="T1" fmla="*/ 38 h 3534"/>
                    <a:gd name="T2" fmla="*/ 2904 w 3596"/>
                    <a:gd name="T3" fmla="*/ 247 h 3534"/>
                    <a:gd name="T4" fmla="*/ 3309 w 3596"/>
                    <a:gd name="T5" fmla="*/ 548 h 3534"/>
                    <a:gd name="T6" fmla="*/ 3434 w 3596"/>
                    <a:gd name="T7" fmla="*/ 678 h 3534"/>
                    <a:gd name="T8" fmla="*/ 3532 w 3596"/>
                    <a:gd name="T9" fmla="*/ 776 h 3534"/>
                    <a:gd name="T10" fmla="*/ 3585 w 3596"/>
                    <a:gd name="T11" fmla="*/ 841 h 3534"/>
                    <a:gd name="T12" fmla="*/ 3582 w 3596"/>
                    <a:gd name="T13" fmla="*/ 938 h 3534"/>
                    <a:gd name="T14" fmla="*/ 3543 w 3596"/>
                    <a:gd name="T15" fmla="*/ 1003 h 3534"/>
                    <a:gd name="T16" fmla="*/ 3389 w 3596"/>
                    <a:gd name="T17" fmla="*/ 1139 h 3534"/>
                    <a:gd name="T18" fmla="*/ 3224 w 3596"/>
                    <a:gd name="T19" fmla="*/ 1208 h 3534"/>
                    <a:gd name="T20" fmla="*/ 3166 w 3596"/>
                    <a:gd name="T21" fmla="*/ 1211 h 3534"/>
                    <a:gd name="T22" fmla="*/ 3093 w 3596"/>
                    <a:gd name="T23" fmla="*/ 1172 h 3534"/>
                    <a:gd name="T24" fmla="*/ 3054 w 3596"/>
                    <a:gd name="T25" fmla="*/ 1049 h 3534"/>
                    <a:gd name="T26" fmla="*/ 2986 w 3596"/>
                    <a:gd name="T27" fmla="*/ 945 h 3534"/>
                    <a:gd name="T28" fmla="*/ 2906 w 3596"/>
                    <a:gd name="T29" fmla="*/ 886 h 3534"/>
                    <a:gd name="T30" fmla="*/ 2723 w 3596"/>
                    <a:gd name="T31" fmla="*/ 812 h 3534"/>
                    <a:gd name="T32" fmla="*/ 2563 w 3596"/>
                    <a:gd name="T33" fmla="*/ 789 h 3534"/>
                    <a:gd name="T34" fmla="*/ 2488 w 3596"/>
                    <a:gd name="T35" fmla="*/ 865 h 3534"/>
                    <a:gd name="T36" fmla="*/ 2463 w 3596"/>
                    <a:gd name="T37" fmla="*/ 1020 h 3534"/>
                    <a:gd name="T38" fmla="*/ 2441 w 3596"/>
                    <a:gd name="T39" fmla="*/ 1196 h 3534"/>
                    <a:gd name="T40" fmla="*/ 2339 w 3596"/>
                    <a:gd name="T41" fmla="*/ 1388 h 3534"/>
                    <a:gd name="T42" fmla="*/ 2150 w 3596"/>
                    <a:gd name="T43" fmla="*/ 1516 h 3534"/>
                    <a:gd name="T44" fmla="*/ 1963 w 3596"/>
                    <a:gd name="T45" fmla="*/ 1526 h 3534"/>
                    <a:gd name="T46" fmla="*/ 1796 w 3596"/>
                    <a:gd name="T47" fmla="*/ 1510 h 3534"/>
                    <a:gd name="T48" fmla="*/ 1667 w 3596"/>
                    <a:gd name="T49" fmla="*/ 1559 h 3534"/>
                    <a:gd name="T50" fmla="*/ 1593 w 3596"/>
                    <a:gd name="T51" fmla="*/ 1682 h 3534"/>
                    <a:gd name="T52" fmla="*/ 1545 w 3596"/>
                    <a:gd name="T53" fmla="*/ 1832 h 3534"/>
                    <a:gd name="T54" fmla="*/ 1467 w 3596"/>
                    <a:gd name="T55" fmla="*/ 1973 h 3534"/>
                    <a:gd name="T56" fmla="*/ 1311 w 3596"/>
                    <a:gd name="T57" fmla="*/ 2074 h 3534"/>
                    <a:gd name="T58" fmla="*/ 1099 w 3596"/>
                    <a:gd name="T59" fmla="*/ 2098 h 3534"/>
                    <a:gd name="T60" fmla="*/ 929 w 3596"/>
                    <a:gd name="T61" fmla="*/ 2037 h 3534"/>
                    <a:gd name="T62" fmla="*/ 763 w 3596"/>
                    <a:gd name="T63" fmla="*/ 1969 h 3534"/>
                    <a:gd name="T64" fmla="*/ 647 w 3596"/>
                    <a:gd name="T65" fmla="*/ 1973 h 3534"/>
                    <a:gd name="T66" fmla="*/ 655 w 3596"/>
                    <a:gd name="T67" fmla="*/ 2220 h 3534"/>
                    <a:gd name="T68" fmla="*/ 719 w 3596"/>
                    <a:gd name="T69" fmla="*/ 2537 h 3534"/>
                    <a:gd name="T70" fmla="*/ 798 w 3596"/>
                    <a:gd name="T71" fmla="*/ 2822 h 3534"/>
                    <a:gd name="T72" fmla="*/ 877 w 3596"/>
                    <a:gd name="T73" fmla="*/ 3029 h 3534"/>
                    <a:gd name="T74" fmla="*/ 886 w 3596"/>
                    <a:gd name="T75" fmla="*/ 3135 h 3534"/>
                    <a:gd name="T76" fmla="*/ 794 w 3596"/>
                    <a:gd name="T77" fmla="*/ 3260 h 3534"/>
                    <a:gd name="T78" fmla="*/ 692 w 3596"/>
                    <a:gd name="T79" fmla="*/ 3379 h 3534"/>
                    <a:gd name="T80" fmla="*/ 630 w 3596"/>
                    <a:gd name="T81" fmla="*/ 3504 h 3534"/>
                    <a:gd name="T82" fmla="*/ 493 w 3596"/>
                    <a:gd name="T83" fmla="*/ 3455 h 3534"/>
                    <a:gd name="T84" fmla="*/ 329 w 3596"/>
                    <a:gd name="T85" fmla="*/ 3188 h 3534"/>
                    <a:gd name="T86" fmla="*/ 187 w 3596"/>
                    <a:gd name="T87" fmla="*/ 2810 h 3534"/>
                    <a:gd name="T88" fmla="*/ 76 w 3596"/>
                    <a:gd name="T89" fmla="*/ 2391 h 3534"/>
                    <a:gd name="T90" fmla="*/ 11 w 3596"/>
                    <a:gd name="T91" fmla="*/ 2005 h 3534"/>
                    <a:gd name="T92" fmla="*/ 7 w 3596"/>
                    <a:gd name="T93" fmla="*/ 1717 h 3534"/>
                    <a:gd name="T94" fmla="*/ 113 w 3596"/>
                    <a:gd name="T95" fmla="*/ 1412 h 3534"/>
                    <a:gd name="T96" fmla="*/ 241 w 3596"/>
                    <a:gd name="T97" fmla="*/ 1167 h 3534"/>
                    <a:gd name="T98" fmla="*/ 356 w 3596"/>
                    <a:gd name="T99" fmla="*/ 1034 h 3534"/>
                    <a:gd name="T100" fmla="*/ 633 w 3596"/>
                    <a:gd name="T101" fmla="*/ 807 h 3534"/>
                    <a:gd name="T102" fmla="*/ 877 w 3596"/>
                    <a:gd name="T103" fmla="*/ 632 h 3534"/>
                    <a:gd name="T104" fmla="*/ 1184 w 3596"/>
                    <a:gd name="T105" fmla="*/ 428 h 3534"/>
                    <a:gd name="T106" fmla="*/ 1374 w 3596"/>
                    <a:gd name="T107" fmla="*/ 302 h 3534"/>
                    <a:gd name="T108" fmla="*/ 1611 w 3596"/>
                    <a:gd name="T109" fmla="*/ 167 h 3534"/>
                    <a:gd name="T110" fmla="*/ 1812 w 3596"/>
                    <a:gd name="T111" fmla="*/ 79 h 3534"/>
                    <a:gd name="T112" fmla="*/ 2092 w 3596"/>
                    <a:gd name="T113" fmla="*/ 10 h 3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596" h="3534">
                      <a:moveTo>
                        <a:pt x="2222" y="0"/>
                      </a:moveTo>
                      <a:lnTo>
                        <a:pt x="2290" y="2"/>
                      </a:lnTo>
                      <a:lnTo>
                        <a:pt x="2357" y="7"/>
                      </a:lnTo>
                      <a:lnTo>
                        <a:pt x="2423" y="20"/>
                      </a:lnTo>
                      <a:lnTo>
                        <a:pt x="2490" y="38"/>
                      </a:lnTo>
                      <a:lnTo>
                        <a:pt x="2554" y="64"/>
                      </a:lnTo>
                      <a:lnTo>
                        <a:pt x="2639" y="104"/>
                      </a:lnTo>
                      <a:lnTo>
                        <a:pt x="2727" y="149"/>
                      </a:lnTo>
                      <a:lnTo>
                        <a:pt x="2815" y="196"/>
                      </a:lnTo>
                      <a:lnTo>
                        <a:pt x="2904" y="247"/>
                      </a:lnTo>
                      <a:lnTo>
                        <a:pt x="2993" y="301"/>
                      </a:lnTo>
                      <a:lnTo>
                        <a:pt x="3079" y="359"/>
                      </a:lnTo>
                      <a:lnTo>
                        <a:pt x="3161" y="419"/>
                      </a:lnTo>
                      <a:lnTo>
                        <a:pt x="3238" y="482"/>
                      </a:lnTo>
                      <a:lnTo>
                        <a:pt x="3309" y="548"/>
                      </a:lnTo>
                      <a:lnTo>
                        <a:pt x="3374" y="615"/>
                      </a:lnTo>
                      <a:lnTo>
                        <a:pt x="3384" y="627"/>
                      </a:lnTo>
                      <a:lnTo>
                        <a:pt x="3397" y="642"/>
                      </a:lnTo>
                      <a:lnTo>
                        <a:pt x="3414" y="658"/>
                      </a:lnTo>
                      <a:lnTo>
                        <a:pt x="3434" y="678"/>
                      </a:lnTo>
                      <a:lnTo>
                        <a:pt x="3453" y="697"/>
                      </a:lnTo>
                      <a:lnTo>
                        <a:pt x="3474" y="718"/>
                      </a:lnTo>
                      <a:lnTo>
                        <a:pt x="3494" y="739"/>
                      </a:lnTo>
                      <a:lnTo>
                        <a:pt x="3514" y="758"/>
                      </a:lnTo>
                      <a:lnTo>
                        <a:pt x="3532" y="776"/>
                      </a:lnTo>
                      <a:lnTo>
                        <a:pt x="3547" y="791"/>
                      </a:lnTo>
                      <a:lnTo>
                        <a:pt x="3560" y="804"/>
                      </a:lnTo>
                      <a:lnTo>
                        <a:pt x="3568" y="812"/>
                      </a:lnTo>
                      <a:lnTo>
                        <a:pt x="3572" y="816"/>
                      </a:lnTo>
                      <a:lnTo>
                        <a:pt x="3585" y="841"/>
                      </a:lnTo>
                      <a:lnTo>
                        <a:pt x="3593" y="862"/>
                      </a:lnTo>
                      <a:lnTo>
                        <a:pt x="3596" y="883"/>
                      </a:lnTo>
                      <a:lnTo>
                        <a:pt x="3594" y="901"/>
                      </a:lnTo>
                      <a:lnTo>
                        <a:pt x="3590" y="920"/>
                      </a:lnTo>
                      <a:lnTo>
                        <a:pt x="3582" y="938"/>
                      </a:lnTo>
                      <a:lnTo>
                        <a:pt x="3573" y="958"/>
                      </a:lnTo>
                      <a:lnTo>
                        <a:pt x="3572" y="960"/>
                      </a:lnTo>
                      <a:lnTo>
                        <a:pt x="3567" y="970"/>
                      </a:lnTo>
                      <a:lnTo>
                        <a:pt x="3557" y="984"/>
                      </a:lnTo>
                      <a:lnTo>
                        <a:pt x="3543" y="1003"/>
                      </a:lnTo>
                      <a:lnTo>
                        <a:pt x="3524" y="1027"/>
                      </a:lnTo>
                      <a:lnTo>
                        <a:pt x="3500" y="1052"/>
                      </a:lnTo>
                      <a:lnTo>
                        <a:pt x="3470" y="1079"/>
                      </a:lnTo>
                      <a:lnTo>
                        <a:pt x="3434" y="1109"/>
                      </a:lnTo>
                      <a:lnTo>
                        <a:pt x="3389" y="1139"/>
                      </a:lnTo>
                      <a:lnTo>
                        <a:pt x="3349" y="1163"/>
                      </a:lnTo>
                      <a:lnTo>
                        <a:pt x="3312" y="1181"/>
                      </a:lnTo>
                      <a:lnTo>
                        <a:pt x="3278" y="1194"/>
                      </a:lnTo>
                      <a:lnTo>
                        <a:pt x="3249" y="1203"/>
                      </a:lnTo>
                      <a:lnTo>
                        <a:pt x="3224" y="1208"/>
                      </a:lnTo>
                      <a:lnTo>
                        <a:pt x="3203" y="1211"/>
                      </a:lnTo>
                      <a:lnTo>
                        <a:pt x="3187" y="1212"/>
                      </a:lnTo>
                      <a:lnTo>
                        <a:pt x="3176" y="1211"/>
                      </a:lnTo>
                      <a:lnTo>
                        <a:pt x="3167" y="1211"/>
                      </a:lnTo>
                      <a:lnTo>
                        <a:pt x="3166" y="1211"/>
                      </a:lnTo>
                      <a:lnTo>
                        <a:pt x="3158" y="1211"/>
                      </a:lnTo>
                      <a:lnTo>
                        <a:pt x="3145" y="1208"/>
                      </a:lnTo>
                      <a:lnTo>
                        <a:pt x="3129" y="1201"/>
                      </a:lnTo>
                      <a:lnTo>
                        <a:pt x="3111" y="1189"/>
                      </a:lnTo>
                      <a:lnTo>
                        <a:pt x="3093" y="1172"/>
                      </a:lnTo>
                      <a:lnTo>
                        <a:pt x="3076" y="1149"/>
                      </a:lnTo>
                      <a:lnTo>
                        <a:pt x="3064" y="1120"/>
                      </a:lnTo>
                      <a:lnTo>
                        <a:pt x="3058" y="1093"/>
                      </a:lnTo>
                      <a:lnTo>
                        <a:pt x="3055" y="1068"/>
                      </a:lnTo>
                      <a:lnTo>
                        <a:pt x="3054" y="1049"/>
                      </a:lnTo>
                      <a:lnTo>
                        <a:pt x="3045" y="1027"/>
                      </a:lnTo>
                      <a:lnTo>
                        <a:pt x="3034" y="1005"/>
                      </a:lnTo>
                      <a:lnTo>
                        <a:pt x="3019" y="984"/>
                      </a:lnTo>
                      <a:lnTo>
                        <a:pt x="3003" y="965"/>
                      </a:lnTo>
                      <a:lnTo>
                        <a:pt x="2986" y="945"/>
                      </a:lnTo>
                      <a:lnTo>
                        <a:pt x="2968" y="930"/>
                      </a:lnTo>
                      <a:lnTo>
                        <a:pt x="2953" y="917"/>
                      </a:lnTo>
                      <a:lnTo>
                        <a:pt x="2940" y="908"/>
                      </a:lnTo>
                      <a:lnTo>
                        <a:pt x="2932" y="901"/>
                      </a:lnTo>
                      <a:lnTo>
                        <a:pt x="2906" y="886"/>
                      </a:lnTo>
                      <a:lnTo>
                        <a:pt x="2874" y="869"/>
                      </a:lnTo>
                      <a:lnTo>
                        <a:pt x="2839" y="854"/>
                      </a:lnTo>
                      <a:lnTo>
                        <a:pt x="2800" y="838"/>
                      </a:lnTo>
                      <a:lnTo>
                        <a:pt x="2761" y="825"/>
                      </a:lnTo>
                      <a:lnTo>
                        <a:pt x="2723" y="812"/>
                      </a:lnTo>
                      <a:lnTo>
                        <a:pt x="2684" y="802"/>
                      </a:lnTo>
                      <a:lnTo>
                        <a:pt x="2648" y="794"/>
                      </a:lnTo>
                      <a:lnTo>
                        <a:pt x="2616" y="790"/>
                      </a:lnTo>
                      <a:lnTo>
                        <a:pt x="2588" y="787"/>
                      </a:lnTo>
                      <a:lnTo>
                        <a:pt x="2563" y="789"/>
                      </a:lnTo>
                      <a:lnTo>
                        <a:pt x="2542" y="794"/>
                      </a:lnTo>
                      <a:lnTo>
                        <a:pt x="2524" y="805"/>
                      </a:lnTo>
                      <a:lnTo>
                        <a:pt x="2509" y="820"/>
                      </a:lnTo>
                      <a:lnTo>
                        <a:pt x="2498" y="841"/>
                      </a:lnTo>
                      <a:lnTo>
                        <a:pt x="2488" y="865"/>
                      </a:lnTo>
                      <a:lnTo>
                        <a:pt x="2481" y="891"/>
                      </a:lnTo>
                      <a:lnTo>
                        <a:pt x="2476" y="920"/>
                      </a:lnTo>
                      <a:lnTo>
                        <a:pt x="2470" y="952"/>
                      </a:lnTo>
                      <a:lnTo>
                        <a:pt x="2466" y="985"/>
                      </a:lnTo>
                      <a:lnTo>
                        <a:pt x="2463" y="1020"/>
                      </a:lnTo>
                      <a:lnTo>
                        <a:pt x="2461" y="1056"/>
                      </a:lnTo>
                      <a:lnTo>
                        <a:pt x="2457" y="1092"/>
                      </a:lnTo>
                      <a:lnTo>
                        <a:pt x="2452" y="1127"/>
                      </a:lnTo>
                      <a:lnTo>
                        <a:pt x="2447" y="1161"/>
                      </a:lnTo>
                      <a:lnTo>
                        <a:pt x="2441" y="1196"/>
                      </a:lnTo>
                      <a:lnTo>
                        <a:pt x="2433" y="1228"/>
                      </a:lnTo>
                      <a:lnTo>
                        <a:pt x="2422" y="1257"/>
                      </a:lnTo>
                      <a:lnTo>
                        <a:pt x="2409" y="1285"/>
                      </a:lnTo>
                      <a:lnTo>
                        <a:pt x="2373" y="1341"/>
                      </a:lnTo>
                      <a:lnTo>
                        <a:pt x="2339" y="1388"/>
                      </a:lnTo>
                      <a:lnTo>
                        <a:pt x="2301" y="1427"/>
                      </a:lnTo>
                      <a:lnTo>
                        <a:pt x="2264" y="1459"/>
                      </a:lnTo>
                      <a:lnTo>
                        <a:pt x="2227" y="1484"/>
                      </a:lnTo>
                      <a:lnTo>
                        <a:pt x="2189" y="1502"/>
                      </a:lnTo>
                      <a:lnTo>
                        <a:pt x="2150" y="1516"/>
                      </a:lnTo>
                      <a:lnTo>
                        <a:pt x="2111" y="1524"/>
                      </a:lnTo>
                      <a:lnTo>
                        <a:pt x="2074" y="1528"/>
                      </a:lnTo>
                      <a:lnTo>
                        <a:pt x="2037" y="1530"/>
                      </a:lnTo>
                      <a:lnTo>
                        <a:pt x="1999" y="1530"/>
                      </a:lnTo>
                      <a:lnTo>
                        <a:pt x="1963" y="1526"/>
                      </a:lnTo>
                      <a:lnTo>
                        <a:pt x="1927" y="1523"/>
                      </a:lnTo>
                      <a:lnTo>
                        <a:pt x="1893" y="1519"/>
                      </a:lnTo>
                      <a:lnTo>
                        <a:pt x="1858" y="1514"/>
                      </a:lnTo>
                      <a:lnTo>
                        <a:pt x="1826" y="1512"/>
                      </a:lnTo>
                      <a:lnTo>
                        <a:pt x="1796" y="1510"/>
                      </a:lnTo>
                      <a:lnTo>
                        <a:pt x="1765" y="1513"/>
                      </a:lnTo>
                      <a:lnTo>
                        <a:pt x="1737" y="1517"/>
                      </a:lnTo>
                      <a:lnTo>
                        <a:pt x="1712" y="1527"/>
                      </a:lnTo>
                      <a:lnTo>
                        <a:pt x="1687" y="1541"/>
                      </a:lnTo>
                      <a:lnTo>
                        <a:pt x="1667" y="1559"/>
                      </a:lnTo>
                      <a:lnTo>
                        <a:pt x="1647" y="1581"/>
                      </a:lnTo>
                      <a:lnTo>
                        <a:pt x="1631" y="1603"/>
                      </a:lnTo>
                      <a:lnTo>
                        <a:pt x="1617" y="1628"/>
                      </a:lnTo>
                      <a:lnTo>
                        <a:pt x="1604" y="1654"/>
                      </a:lnTo>
                      <a:lnTo>
                        <a:pt x="1593" y="1682"/>
                      </a:lnTo>
                      <a:lnTo>
                        <a:pt x="1584" y="1711"/>
                      </a:lnTo>
                      <a:lnTo>
                        <a:pt x="1574" y="1740"/>
                      </a:lnTo>
                      <a:lnTo>
                        <a:pt x="1564" y="1771"/>
                      </a:lnTo>
                      <a:lnTo>
                        <a:pt x="1554" y="1801"/>
                      </a:lnTo>
                      <a:lnTo>
                        <a:pt x="1545" y="1832"/>
                      </a:lnTo>
                      <a:lnTo>
                        <a:pt x="1534" y="1861"/>
                      </a:lnTo>
                      <a:lnTo>
                        <a:pt x="1520" y="1890"/>
                      </a:lnTo>
                      <a:lnTo>
                        <a:pt x="1505" y="1919"/>
                      </a:lnTo>
                      <a:lnTo>
                        <a:pt x="1488" y="1947"/>
                      </a:lnTo>
                      <a:lnTo>
                        <a:pt x="1467" y="1973"/>
                      </a:lnTo>
                      <a:lnTo>
                        <a:pt x="1445" y="1998"/>
                      </a:lnTo>
                      <a:lnTo>
                        <a:pt x="1417" y="2020"/>
                      </a:lnTo>
                      <a:lnTo>
                        <a:pt x="1387" y="2041"/>
                      </a:lnTo>
                      <a:lnTo>
                        <a:pt x="1351" y="2059"/>
                      </a:lnTo>
                      <a:lnTo>
                        <a:pt x="1311" y="2074"/>
                      </a:lnTo>
                      <a:lnTo>
                        <a:pt x="1266" y="2087"/>
                      </a:lnTo>
                      <a:lnTo>
                        <a:pt x="1215" y="2096"/>
                      </a:lnTo>
                      <a:lnTo>
                        <a:pt x="1157" y="2102"/>
                      </a:lnTo>
                      <a:lnTo>
                        <a:pt x="1129" y="2102"/>
                      </a:lnTo>
                      <a:lnTo>
                        <a:pt x="1099" y="2098"/>
                      </a:lnTo>
                      <a:lnTo>
                        <a:pt x="1067" y="2089"/>
                      </a:lnTo>
                      <a:lnTo>
                        <a:pt x="1033" y="2080"/>
                      </a:lnTo>
                      <a:lnTo>
                        <a:pt x="999" y="2066"/>
                      </a:lnTo>
                      <a:lnTo>
                        <a:pt x="964" y="2052"/>
                      </a:lnTo>
                      <a:lnTo>
                        <a:pt x="929" y="2037"/>
                      </a:lnTo>
                      <a:lnTo>
                        <a:pt x="893" y="2020"/>
                      </a:lnTo>
                      <a:lnTo>
                        <a:pt x="860" y="2005"/>
                      </a:lnTo>
                      <a:lnTo>
                        <a:pt x="827" y="1991"/>
                      </a:lnTo>
                      <a:lnTo>
                        <a:pt x="794" y="1979"/>
                      </a:lnTo>
                      <a:lnTo>
                        <a:pt x="763" y="1969"/>
                      </a:lnTo>
                      <a:lnTo>
                        <a:pt x="735" y="1961"/>
                      </a:lnTo>
                      <a:lnTo>
                        <a:pt x="709" y="1956"/>
                      </a:lnTo>
                      <a:lnTo>
                        <a:pt x="686" y="1958"/>
                      </a:lnTo>
                      <a:lnTo>
                        <a:pt x="665" y="1962"/>
                      </a:lnTo>
                      <a:lnTo>
                        <a:pt x="647" y="1973"/>
                      </a:lnTo>
                      <a:lnTo>
                        <a:pt x="633" y="1990"/>
                      </a:lnTo>
                      <a:lnTo>
                        <a:pt x="634" y="2039"/>
                      </a:lnTo>
                      <a:lnTo>
                        <a:pt x="640" y="2096"/>
                      </a:lnTo>
                      <a:lnTo>
                        <a:pt x="647" y="2156"/>
                      </a:lnTo>
                      <a:lnTo>
                        <a:pt x="655" y="2220"/>
                      </a:lnTo>
                      <a:lnTo>
                        <a:pt x="666" y="2285"/>
                      </a:lnTo>
                      <a:lnTo>
                        <a:pt x="679" y="2351"/>
                      </a:lnTo>
                      <a:lnTo>
                        <a:pt x="692" y="2416"/>
                      </a:lnTo>
                      <a:lnTo>
                        <a:pt x="705" y="2479"/>
                      </a:lnTo>
                      <a:lnTo>
                        <a:pt x="719" y="2537"/>
                      </a:lnTo>
                      <a:lnTo>
                        <a:pt x="731" y="2591"/>
                      </a:lnTo>
                      <a:lnTo>
                        <a:pt x="744" y="2638"/>
                      </a:lnTo>
                      <a:lnTo>
                        <a:pt x="760" y="2704"/>
                      </a:lnTo>
                      <a:lnTo>
                        <a:pt x="780" y="2765"/>
                      </a:lnTo>
                      <a:lnTo>
                        <a:pt x="798" y="2822"/>
                      </a:lnTo>
                      <a:lnTo>
                        <a:pt x="816" y="2873"/>
                      </a:lnTo>
                      <a:lnTo>
                        <a:pt x="834" y="2919"/>
                      </a:lnTo>
                      <a:lnTo>
                        <a:pt x="850" y="2961"/>
                      </a:lnTo>
                      <a:lnTo>
                        <a:pt x="864" y="2998"/>
                      </a:lnTo>
                      <a:lnTo>
                        <a:pt x="877" y="3029"/>
                      </a:lnTo>
                      <a:lnTo>
                        <a:pt x="886" y="3055"/>
                      </a:lnTo>
                      <a:lnTo>
                        <a:pt x="892" y="3076"/>
                      </a:lnTo>
                      <a:lnTo>
                        <a:pt x="896" y="3092"/>
                      </a:lnTo>
                      <a:lnTo>
                        <a:pt x="895" y="3102"/>
                      </a:lnTo>
                      <a:lnTo>
                        <a:pt x="886" y="3135"/>
                      </a:lnTo>
                      <a:lnTo>
                        <a:pt x="874" y="3164"/>
                      </a:lnTo>
                      <a:lnTo>
                        <a:pt x="859" y="3189"/>
                      </a:lnTo>
                      <a:lnTo>
                        <a:pt x="839" y="3214"/>
                      </a:lnTo>
                      <a:lnTo>
                        <a:pt x="817" y="3236"/>
                      </a:lnTo>
                      <a:lnTo>
                        <a:pt x="794" y="3260"/>
                      </a:lnTo>
                      <a:lnTo>
                        <a:pt x="769" y="3283"/>
                      </a:lnTo>
                      <a:lnTo>
                        <a:pt x="744" y="3308"/>
                      </a:lnTo>
                      <a:lnTo>
                        <a:pt x="719" y="3336"/>
                      </a:lnTo>
                      <a:lnTo>
                        <a:pt x="705" y="3355"/>
                      </a:lnTo>
                      <a:lnTo>
                        <a:pt x="692" y="3379"/>
                      </a:lnTo>
                      <a:lnTo>
                        <a:pt x="680" y="3404"/>
                      </a:lnTo>
                      <a:lnTo>
                        <a:pt x="669" y="3430"/>
                      </a:lnTo>
                      <a:lnTo>
                        <a:pt x="656" y="3457"/>
                      </a:lnTo>
                      <a:lnTo>
                        <a:pt x="644" y="3481"/>
                      </a:lnTo>
                      <a:lnTo>
                        <a:pt x="630" y="3504"/>
                      </a:lnTo>
                      <a:lnTo>
                        <a:pt x="613" y="3522"/>
                      </a:lnTo>
                      <a:lnTo>
                        <a:pt x="595" y="3534"/>
                      </a:lnTo>
                      <a:lnTo>
                        <a:pt x="561" y="3516"/>
                      </a:lnTo>
                      <a:lnTo>
                        <a:pt x="528" y="3490"/>
                      </a:lnTo>
                      <a:lnTo>
                        <a:pt x="493" y="3455"/>
                      </a:lnTo>
                      <a:lnTo>
                        <a:pt x="460" y="3414"/>
                      </a:lnTo>
                      <a:lnTo>
                        <a:pt x="426" y="3367"/>
                      </a:lnTo>
                      <a:lnTo>
                        <a:pt x="393" y="3312"/>
                      </a:lnTo>
                      <a:lnTo>
                        <a:pt x="361" y="3252"/>
                      </a:lnTo>
                      <a:lnTo>
                        <a:pt x="329" y="3188"/>
                      </a:lnTo>
                      <a:lnTo>
                        <a:pt x="299" y="3119"/>
                      </a:lnTo>
                      <a:lnTo>
                        <a:pt x="270" y="3045"/>
                      </a:lnTo>
                      <a:lnTo>
                        <a:pt x="241" y="2969"/>
                      </a:lnTo>
                      <a:lnTo>
                        <a:pt x="213" y="2890"/>
                      </a:lnTo>
                      <a:lnTo>
                        <a:pt x="187" y="2810"/>
                      </a:lnTo>
                      <a:lnTo>
                        <a:pt x="160" y="2727"/>
                      </a:lnTo>
                      <a:lnTo>
                        <a:pt x="137" y="2643"/>
                      </a:lnTo>
                      <a:lnTo>
                        <a:pt x="115" y="2559"/>
                      </a:lnTo>
                      <a:lnTo>
                        <a:pt x="94" y="2476"/>
                      </a:lnTo>
                      <a:lnTo>
                        <a:pt x="76" y="2391"/>
                      </a:lnTo>
                      <a:lnTo>
                        <a:pt x="58" y="2310"/>
                      </a:lnTo>
                      <a:lnTo>
                        <a:pt x="44" y="2229"/>
                      </a:lnTo>
                      <a:lnTo>
                        <a:pt x="30" y="2152"/>
                      </a:lnTo>
                      <a:lnTo>
                        <a:pt x="19" y="2075"/>
                      </a:lnTo>
                      <a:lnTo>
                        <a:pt x="11" y="2005"/>
                      </a:lnTo>
                      <a:lnTo>
                        <a:pt x="5" y="1937"/>
                      </a:lnTo>
                      <a:lnTo>
                        <a:pt x="1" y="1873"/>
                      </a:lnTo>
                      <a:lnTo>
                        <a:pt x="0" y="1815"/>
                      </a:lnTo>
                      <a:lnTo>
                        <a:pt x="2" y="1764"/>
                      </a:lnTo>
                      <a:lnTo>
                        <a:pt x="7" y="1717"/>
                      </a:lnTo>
                      <a:lnTo>
                        <a:pt x="13" y="1678"/>
                      </a:lnTo>
                      <a:lnTo>
                        <a:pt x="25" y="1646"/>
                      </a:lnTo>
                      <a:lnTo>
                        <a:pt x="55" y="1560"/>
                      </a:lnTo>
                      <a:lnTo>
                        <a:pt x="84" y="1483"/>
                      </a:lnTo>
                      <a:lnTo>
                        <a:pt x="113" y="1412"/>
                      </a:lnTo>
                      <a:lnTo>
                        <a:pt x="141" y="1351"/>
                      </a:lnTo>
                      <a:lnTo>
                        <a:pt x="166" y="1296"/>
                      </a:lnTo>
                      <a:lnTo>
                        <a:pt x="192" y="1247"/>
                      </a:lnTo>
                      <a:lnTo>
                        <a:pt x="216" y="1204"/>
                      </a:lnTo>
                      <a:lnTo>
                        <a:pt x="241" y="1167"/>
                      </a:lnTo>
                      <a:lnTo>
                        <a:pt x="264" y="1134"/>
                      </a:lnTo>
                      <a:lnTo>
                        <a:pt x="286" y="1104"/>
                      </a:lnTo>
                      <a:lnTo>
                        <a:pt x="310" y="1078"/>
                      </a:lnTo>
                      <a:lnTo>
                        <a:pt x="332" y="1055"/>
                      </a:lnTo>
                      <a:lnTo>
                        <a:pt x="356" y="1034"/>
                      </a:lnTo>
                      <a:lnTo>
                        <a:pt x="418" y="981"/>
                      </a:lnTo>
                      <a:lnTo>
                        <a:pt x="476" y="931"/>
                      </a:lnTo>
                      <a:lnTo>
                        <a:pt x="532" y="887"/>
                      </a:lnTo>
                      <a:lnTo>
                        <a:pt x="583" y="845"/>
                      </a:lnTo>
                      <a:lnTo>
                        <a:pt x="633" y="807"/>
                      </a:lnTo>
                      <a:lnTo>
                        <a:pt x="683" y="771"/>
                      </a:lnTo>
                      <a:lnTo>
                        <a:pt x="730" y="736"/>
                      </a:lnTo>
                      <a:lnTo>
                        <a:pt x="778" y="701"/>
                      </a:lnTo>
                      <a:lnTo>
                        <a:pt x="827" y="667"/>
                      </a:lnTo>
                      <a:lnTo>
                        <a:pt x="877" y="632"/>
                      </a:lnTo>
                      <a:lnTo>
                        <a:pt x="875" y="628"/>
                      </a:lnTo>
                      <a:lnTo>
                        <a:pt x="1007" y="542"/>
                      </a:lnTo>
                      <a:lnTo>
                        <a:pt x="1137" y="453"/>
                      </a:lnTo>
                      <a:lnTo>
                        <a:pt x="1140" y="456"/>
                      </a:lnTo>
                      <a:lnTo>
                        <a:pt x="1184" y="428"/>
                      </a:lnTo>
                      <a:lnTo>
                        <a:pt x="1225" y="402"/>
                      </a:lnTo>
                      <a:lnTo>
                        <a:pt x="1263" y="376"/>
                      </a:lnTo>
                      <a:lnTo>
                        <a:pt x="1301" y="351"/>
                      </a:lnTo>
                      <a:lnTo>
                        <a:pt x="1337" y="326"/>
                      </a:lnTo>
                      <a:lnTo>
                        <a:pt x="1374" y="302"/>
                      </a:lnTo>
                      <a:lnTo>
                        <a:pt x="1414" y="277"/>
                      </a:lnTo>
                      <a:lnTo>
                        <a:pt x="1456" y="251"/>
                      </a:lnTo>
                      <a:lnTo>
                        <a:pt x="1502" y="225"/>
                      </a:lnTo>
                      <a:lnTo>
                        <a:pt x="1554" y="197"/>
                      </a:lnTo>
                      <a:lnTo>
                        <a:pt x="1611" y="167"/>
                      </a:lnTo>
                      <a:lnTo>
                        <a:pt x="1676" y="135"/>
                      </a:lnTo>
                      <a:lnTo>
                        <a:pt x="1700" y="124"/>
                      </a:lnTo>
                      <a:lnTo>
                        <a:pt x="1732" y="110"/>
                      </a:lnTo>
                      <a:lnTo>
                        <a:pt x="1769" y="95"/>
                      </a:lnTo>
                      <a:lnTo>
                        <a:pt x="1812" y="79"/>
                      </a:lnTo>
                      <a:lnTo>
                        <a:pt x="1861" y="63"/>
                      </a:lnTo>
                      <a:lnTo>
                        <a:pt x="1913" y="47"/>
                      </a:lnTo>
                      <a:lnTo>
                        <a:pt x="1970" y="34"/>
                      </a:lnTo>
                      <a:lnTo>
                        <a:pt x="2030" y="21"/>
                      </a:lnTo>
                      <a:lnTo>
                        <a:pt x="2092" y="10"/>
                      </a:lnTo>
                      <a:lnTo>
                        <a:pt x="2157" y="3"/>
                      </a:lnTo>
                      <a:lnTo>
                        <a:pt x="2222" y="0"/>
                      </a:lnTo>
                      <a:close/>
                    </a:path>
                  </a:pathLst>
                </a:custGeom>
                <a:solidFill>
                  <a:srgbClr val="B9863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09" name="Freeform 20"/>
                <p:cNvSpPr>
                  <a:spLocks/>
                </p:cNvSpPr>
                <p:nvPr/>
              </p:nvSpPr>
              <p:spPr bwMode="auto">
                <a:xfrm>
                  <a:off x="2936875" y="827088"/>
                  <a:ext cx="5681662" cy="5534025"/>
                </a:xfrm>
                <a:custGeom>
                  <a:avLst/>
                  <a:gdLst>
                    <a:gd name="T0" fmla="*/ 2423 w 3579"/>
                    <a:gd name="T1" fmla="*/ 20 h 3486"/>
                    <a:gd name="T2" fmla="*/ 2727 w 3579"/>
                    <a:gd name="T3" fmla="*/ 149 h 3486"/>
                    <a:gd name="T4" fmla="*/ 3079 w 3579"/>
                    <a:gd name="T5" fmla="*/ 359 h 3486"/>
                    <a:gd name="T6" fmla="*/ 3374 w 3579"/>
                    <a:gd name="T7" fmla="*/ 615 h 3486"/>
                    <a:gd name="T8" fmla="*/ 3434 w 3579"/>
                    <a:gd name="T9" fmla="*/ 678 h 3486"/>
                    <a:gd name="T10" fmla="*/ 3514 w 3579"/>
                    <a:gd name="T11" fmla="*/ 758 h 3486"/>
                    <a:gd name="T12" fmla="*/ 3568 w 3579"/>
                    <a:gd name="T13" fmla="*/ 812 h 3486"/>
                    <a:gd name="T14" fmla="*/ 3532 w 3579"/>
                    <a:gd name="T15" fmla="*/ 886 h 3486"/>
                    <a:gd name="T16" fmla="*/ 3447 w 3579"/>
                    <a:gd name="T17" fmla="*/ 970 h 3486"/>
                    <a:gd name="T18" fmla="*/ 3393 w 3579"/>
                    <a:gd name="T19" fmla="*/ 948 h 3486"/>
                    <a:gd name="T20" fmla="*/ 3292 w 3579"/>
                    <a:gd name="T21" fmla="*/ 850 h 3486"/>
                    <a:gd name="T22" fmla="*/ 3161 w 3579"/>
                    <a:gd name="T23" fmla="*/ 708 h 3486"/>
                    <a:gd name="T24" fmla="*/ 3011 w 3579"/>
                    <a:gd name="T25" fmla="*/ 550 h 3486"/>
                    <a:gd name="T26" fmla="*/ 2861 w 3579"/>
                    <a:gd name="T27" fmla="*/ 406 h 3486"/>
                    <a:gd name="T28" fmla="*/ 2720 w 3579"/>
                    <a:gd name="T29" fmla="*/ 301 h 3486"/>
                    <a:gd name="T30" fmla="*/ 2577 w 3579"/>
                    <a:gd name="T31" fmla="*/ 223 h 3486"/>
                    <a:gd name="T32" fmla="*/ 2421 w 3579"/>
                    <a:gd name="T33" fmla="*/ 179 h 3486"/>
                    <a:gd name="T34" fmla="*/ 2225 w 3579"/>
                    <a:gd name="T35" fmla="*/ 174 h 3486"/>
                    <a:gd name="T36" fmla="*/ 1963 w 3579"/>
                    <a:gd name="T37" fmla="*/ 212 h 3486"/>
                    <a:gd name="T38" fmla="*/ 1633 w 3579"/>
                    <a:gd name="T39" fmla="*/ 295 h 3486"/>
                    <a:gd name="T40" fmla="*/ 1347 w 3579"/>
                    <a:gd name="T41" fmla="*/ 428 h 3486"/>
                    <a:gd name="T42" fmla="*/ 1085 w 3579"/>
                    <a:gd name="T43" fmla="*/ 607 h 3486"/>
                    <a:gd name="T44" fmla="*/ 862 w 3579"/>
                    <a:gd name="T45" fmla="*/ 800 h 3486"/>
                    <a:gd name="T46" fmla="*/ 684 w 3579"/>
                    <a:gd name="T47" fmla="*/ 980 h 3486"/>
                    <a:gd name="T48" fmla="*/ 561 w 3579"/>
                    <a:gd name="T49" fmla="*/ 1116 h 3486"/>
                    <a:gd name="T50" fmla="*/ 503 w 3579"/>
                    <a:gd name="T51" fmla="*/ 1179 h 3486"/>
                    <a:gd name="T52" fmla="*/ 431 w 3579"/>
                    <a:gd name="T53" fmla="*/ 1251 h 3486"/>
                    <a:gd name="T54" fmla="*/ 321 w 3579"/>
                    <a:gd name="T55" fmla="*/ 1412 h 3486"/>
                    <a:gd name="T56" fmla="*/ 206 w 3579"/>
                    <a:gd name="T57" fmla="*/ 1672 h 3486"/>
                    <a:gd name="T58" fmla="*/ 151 w 3579"/>
                    <a:gd name="T59" fmla="*/ 1998 h 3486"/>
                    <a:gd name="T60" fmla="*/ 198 w 3579"/>
                    <a:gd name="T61" fmla="*/ 2329 h 3486"/>
                    <a:gd name="T62" fmla="*/ 289 w 3579"/>
                    <a:gd name="T63" fmla="*/ 2639 h 3486"/>
                    <a:gd name="T64" fmla="*/ 367 w 3579"/>
                    <a:gd name="T65" fmla="*/ 2905 h 3486"/>
                    <a:gd name="T66" fmla="*/ 440 w 3579"/>
                    <a:gd name="T67" fmla="*/ 3132 h 3486"/>
                    <a:gd name="T68" fmla="*/ 514 w 3579"/>
                    <a:gd name="T69" fmla="*/ 3324 h 3486"/>
                    <a:gd name="T70" fmla="*/ 565 w 3579"/>
                    <a:gd name="T71" fmla="*/ 3448 h 3486"/>
                    <a:gd name="T72" fmla="*/ 564 w 3579"/>
                    <a:gd name="T73" fmla="*/ 3484 h 3486"/>
                    <a:gd name="T74" fmla="*/ 456 w 3579"/>
                    <a:gd name="T75" fmla="*/ 3409 h 3486"/>
                    <a:gd name="T76" fmla="*/ 327 w 3579"/>
                    <a:gd name="T77" fmla="*/ 3181 h 3486"/>
                    <a:gd name="T78" fmla="*/ 210 w 3579"/>
                    <a:gd name="T79" fmla="*/ 2884 h 3486"/>
                    <a:gd name="T80" fmla="*/ 113 w 3579"/>
                    <a:gd name="T81" fmla="*/ 2555 h 3486"/>
                    <a:gd name="T82" fmla="*/ 43 w 3579"/>
                    <a:gd name="T83" fmla="*/ 2226 h 3486"/>
                    <a:gd name="T84" fmla="*/ 5 w 3579"/>
                    <a:gd name="T85" fmla="*/ 1936 h 3486"/>
                    <a:gd name="T86" fmla="*/ 7 w 3579"/>
                    <a:gd name="T87" fmla="*/ 1717 h 3486"/>
                    <a:gd name="T88" fmla="*/ 84 w 3579"/>
                    <a:gd name="T89" fmla="*/ 1483 h 3486"/>
                    <a:gd name="T90" fmla="*/ 192 w 3579"/>
                    <a:gd name="T91" fmla="*/ 1247 h 3486"/>
                    <a:gd name="T92" fmla="*/ 286 w 3579"/>
                    <a:gd name="T93" fmla="*/ 1104 h 3486"/>
                    <a:gd name="T94" fmla="*/ 418 w 3579"/>
                    <a:gd name="T95" fmla="*/ 981 h 3486"/>
                    <a:gd name="T96" fmla="*/ 633 w 3579"/>
                    <a:gd name="T97" fmla="*/ 807 h 3486"/>
                    <a:gd name="T98" fmla="*/ 827 w 3579"/>
                    <a:gd name="T99" fmla="*/ 667 h 3486"/>
                    <a:gd name="T100" fmla="*/ 1137 w 3579"/>
                    <a:gd name="T101" fmla="*/ 453 h 3486"/>
                    <a:gd name="T102" fmla="*/ 1263 w 3579"/>
                    <a:gd name="T103" fmla="*/ 376 h 3486"/>
                    <a:gd name="T104" fmla="*/ 1414 w 3579"/>
                    <a:gd name="T105" fmla="*/ 277 h 3486"/>
                    <a:gd name="T106" fmla="*/ 1611 w 3579"/>
                    <a:gd name="T107" fmla="*/ 167 h 3486"/>
                    <a:gd name="T108" fmla="*/ 1769 w 3579"/>
                    <a:gd name="T109" fmla="*/ 95 h 3486"/>
                    <a:gd name="T110" fmla="*/ 1970 w 3579"/>
                    <a:gd name="T111" fmla="*/ 34 h 3486"/>
                    <a:gd name="T112" fmla="*/ 2222 w 3579"/>
                    <a:gd name="T113" fmla="*/ 0 h 3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579" h="3486">
                      <a:moveTo>
                        <a:pt x="2222" y="0"/>
                      </a:moveTo>
                      <a:lnTo>
                        <a:pt x="2290" y="2"/>
                      </a:lnTo>
                      <a:lnTo>
                        <a:pt x="2357" y="7"/>
                      </a:lnTo>
                      <a:lnTo>
                        <a:pt x="2423" y="20"/>
                      </a:lnTo>
                      <a:lnTo>
                        <a:pt x="2490" y="38"/>
                      </a:lnTo>
                      <a:lnTo>
                        <a:pt x="2554" y="64"/>
                      </a:lnTo>
                      <a:lnTo>
                        <a:pt x="2639" y="104"/>
                      </a:lnTo>
                      <a:lnTo>
                        <a:pt x="2727" y="149"/>
                      </a:lnTo>
                      <a:lnTo>
                        <a:pt x="2815" y="196"/>
                      </a:lnTo>
                      <a:lnTo>
                        <a:pt x="2904" y="247"/>
                      </a:lnTo>
                      <a:lnTo>
                        <a:pt x="2993" y="301"/>
                      </a:lnTo>
                      <a:lnTo>
                        <a:pt x="3079" y="359"/>
                      </a:lnTo>
                      <a:lnTo>
                        <a:pt x="3161" y="419"/>
                      </a:lnTo>
                      <a:lnTo>
                        <a:pt x="3238" y="482"/>
                      </a:lnTo>
                      <a:lnTo>
                        <a:pt x="3309" y="548"/>
                      </a:lnTo>
                      <a:lnTo>
                        <a:pt x="3374" y="615"/>
                      </a:lnTo>
                      <a:lnTo>
                        <a:pt x="3384" y="627"/>
                      </a:lnTo>
                      <a:lnTo>
                        <a:pt x="3397" y="642"/>
                      </a:lnTo>
                      <a:lnTo>
                        <a:pt x="3414" y="658"/>
                      </a:lnTo>
                      <a:lnTo>
                        <a:pt x="3434" y="678"/>
                      </a:lnTo>
                      <a:lnTo>
                        <a:pt x="3453" y="697"/>
                      </a:lnTo>
                      <a:lnTo>
                        <a:pt x="3474" y="718"/>
                      </a:lnTo>
                      <a:lnTo>
                        <a:pt x="3494" y="739"/>
                      </a:lnTo>
                      <a:lnTo>
                        <a:pt x="3514" y="758"/>
                      </a:lnTo>
                      <a:lnTo>
                        <a:pt x="3532" y="776"/>
                      </a:lnTo>
                      <a:lnTo>
                        <a:pt x="3547" y="791"/>
                      </a:lnTo>
                      <a:lnTo>
                        <a:pt x="3560" y="804"/>
                      </a:lnTo>
                      <a:lnTo>
                        <a:pt x="3568" y="812"/>
                      </a:lnTo>
                      <a:lnTo>
                        <a:pt x="3572" y="816"/>
                      </a:lnTo>
                      <a:lnTo>
                        <a:pt x="3579" y="827"/>
                      </a:lnTo>
                      <a:lnTo>
                        <a:pt x="3554" y="859"/>
                      </a:lnTo>
                      <a:lnTo>
                        <a:pt x="3532" y="886"/>
                      </a:lnTo>
                      <a:lnTo>
                        <a:pt x="3512" y="908"/>
                      </a:lnTo>
                      <a:lnTo>
                        <a:pt x="3492" y="929"/>
                      </a:lnTo>
                      <a:lnTo>
                        <a:pt x="3471" y="948"/>
                      </a:lnTo>
                      <a:lnTo>
                        <a:pt x="3447" y="970"/>
                      </a:lnTo>
                      <a:lnTo>
                        <a:pt x="3439" y="973"/>
                      </a:lnTo>
                      <a:lnTo>
                        <a:pt x="3428" y="970"/>
                      </a:lnTo>
                      <a:lnTo>
                        <a:pt x="3413" y="960"/>
                      </a:lnTo>
                      <a:lnTo>
                        <a:pt x="3393" y="948"/>
                      </a:lnTo>
                      <a:lnTo>
                        <a:pt x="3373" y="929"/>
                      </a:lnTo>
                      <a:lnTo>
                        <a:pt x="3348" y="906"/>
                      </a:lnTo>
                      <a:lnTo>
                        <a:pt x="3321" y="880"/>
                      </a:lnTo>
                      <a:lnTo>
                        <a:pt x="3292" y="850"/>
                      </a:lnTo>
                      <a:lnTo>
                        <a:pt x="3262" y="818"/>
                      </a:lnTo>
                      <a:lnTo>
                        <a:pt x="3230" y="783"/>
                      </a:lnTo>
                      <a:lnTo>
                        <a:pt x="3195" y="747"/>
                      </a:lnTo>
                      <a:lnTo>
                        <a:pt x="3161" y="708"/>
                      </a:lnTo>
                      <a:lnTo>
                        <a:pt x="3123" y="669"/>
                      </a:lnTo>
                      <a:lnTo>
                        <a:pt x="3087" y="629"/>
                      </a:lnTo>
                      <a:lnTo>
                        <a:pt x="3050" y="591"/>
                      </a:lnTo>
                      <a:lnTo>
                        <a:pt x="3011" y="550"/>
                      </a:lnTo>
                      <a:lnTo>
                        <a:pt x="2973" y="513"/>
                      </a:lnTo>
                      <a:lnTo>
                        <a:pt x="2935" y="476"/>
                      </a:lnTo>
                      <a:lnTo>
                        <a:pt x="2897" y="440"/>
                      </a:lnTo>
                      <a:lnTo>
                        <a:pt x="2861" y="406"/>
                      </a:lnTo>
                      <a:lnTo>
                        <a:pt x="2825" y="376"/>
                      </a:lnTo>
                      <a:lnTo>
                        <a:pt x="2791" y="349"/>
                      </a:lnTo>
                      <a:lnTo>
                        <a:pt x="2757" y="326"/>
                      </a:lnTo>
                      <a:lnTo>
                        <a:pt x="2720" y="301"/>
                      </a:lnTo>
                      <a:lnTo>
                        <a:pt x="2684" y="279"/>
                      </a:lnTo>
                      <a:lnTo>
                        <a:pt x="2649" y="258"/>
                      </a:lnTo>
                      <a:lnTo>
                        <a:pt x="2613" y="240"/>
                      </a:lnTo>
                      <a:lnTo>
                        <a:pt x="2577" y="223"/>
                      </a:lnTo>
                      <a:lnTo>
                        <a:pt x="2540" y="208"/>
                      </a:lnTo>
                      <a:lnTo>
                        <a:pt x="2502" y="197"/>
                      </a:lnTo>
                      <a:lnTo>
                        <a:pt x="2462" y="186"/>
                      </a:lnTo>
                      <a:lnTo>
                        <a:pt x="2421" y="179"/>
                      </a:lnTo>
                      <a:lnTo>
                        <a:pt x="2376" y="174"/>
                      </a:lnTo>
                      <a:lnTo>
                        <a:pt x="2329" y="171"/>
                      </a:lnTo>
                      <a:lnTo>
                        <a:pt x="2279" y="171"/>
                      </a:lnTo>
                      <a:lnTo>
                        <a:pt x="2225" y="174"/>
                      </a:lnTo>
                      <a:lnTo>
                        <a:pt x="2167" y="179"/>
                      </a:lnTo>
                      <a:lnTo>
                        <a:pt x="2105" y="187"/>
                      </a:lnTo>
                      <a:lnTo>
                        <a:pt x="2037" y="198"/>
                      </a:lnTo>
                      <a:lnTo>
                        <a:pt x="1963" y="212"/>
                      </a:lnTo>
                      <a:lnTo>
                        <a:pt x="1886" y="229"/>
                      </a:lnTo>
                      <a:lnTo>
                        <a:pt x="1801" y="250"/>
                      </a:lnTo>
                      <a:lnTo>
                        <a:pt x="1710" y="273"/>
                      </a:lnTo>
                      <a:lnTo>
                        <a:pt x="1633" y="295"/>
                      </a:lnTo>
                      <a:lnTo>
                        <a:pt x="1560" y="323"/>
                      </a:lnTo>
                      <a:lnTo>
                        <a:pt x="1487" y="355"/>
                      </a:lnTo>
                      <a:lnTo>
                        <a:pt x="1416" y="390"/>
                      </a:lnTo>
                      <a:lnTo>
                        <a:pt x="1347" y="428"/>
                      </a:lnTo>
                      <a:lnTo>
                        <a:pt x="1277" y="470"/>
                      </a:lnTo>
                      <a:lnTo>
                        <a:pt x="1212" y="514"/>
                      </a:lnTo>
                      <a:lnTo>
                        <a:pt x="1147" y="559"/>
                      </a:lnTo>
                      <a:lnTo>
                        <a:pt x="1085" y="607"/>
                      </a:lnTo>
                      <a:lnTo>
                        <a:pt x="1025" y="654"/>
                      </a:lnTo>
                      <a:lnTo>
                        <a:pt x="968" y="703"/>
                      </a:lnTo>
                      <a:lnTo>
                        <a:pt x="913" y="751"/>
                      </a:lnTo>
                      <a:lnTo>
                        <a:pt x="862" y="800"/>
                      </a:lnTo>
                      <a:lnTo>
                        <a:pt x="812" y="848"/>
                      </a:lnTo>
                      <a:lnTo>
                        <a:pt x="766" y="894"/>
                      </a:lnTo>
                      <a:lnTo>
                        <a:pt x="723" y="938"/>
                      </a:lnTo>
                      <a:lnTo>
                        <a:pt x="684" y="980"/>
                      </a:lnTo>
                      <a:lnTo>
                        <a:pt x="647" y="1019"/>
                      </a:lnTo>
                      <a:lnTo>
                        <a:pt x="615" y="1055"/>
                      </a:lnTo>
                      <a:lnTo>
                        <a:pt x="586" y="1088"/>
                      </a:lnTo>
                      <a:lnTo>
                        <a:pt x="561" y="1116"/>
                      </a:lnTo>
                      <a:lnTo>
                        <a:pt x="540" y="1140"/>
                      </a:lnTo>
                      <a:lnTo>
                        <a:pt x="523" y="1158"/>
                      </a:lnTo>
                      <a:lnTo>
                        <a:pt x="511" y="1172"/>
                      </a:lnTo>
                      <a:lnTo>
                        <a:pt x="503" y="1179"/>
                      </a:lnTo>
                      <a:lnTo>
                        <a:pt x="490" y="1190"/>
                      </a:lnTo>
                      <a:lnTo>
                        <a:pt x="474" y="1206"/>
                      </a:lnTo>
                      <a:lnTo>
                        <a:pt x="453" y="1225"/>
                      </a:lnTo>
                      <a:lnTo>
                        <a:pt x="431" y="1251"/>
                      </a:lnTo>
                      <a:lnTo>
                        <a:pt x="406" y="1283"/>
                      </a:lnTo>
                      <a:lnTo>
                        <a:pt x="378" y="1319"/>
                      </a:lnTo>
                      <a:lnTo>
                        <a:pt x="350" y="1362"/>
                      </a:lnTo>
                      <a:lnTo>
                        <a:pt x="321" y="1412"/>
                      </a:lnTo>
                      <a:lnTo>
                        <a:pt x="291" y="1467"/>
                      </a:lnTo>
                      <a:lnTo>
                        <a:pt x="262" y="1528"/>
                      </a:lnTo>
                      <a:lnTo>
                        <a:pt x="234" y="1596"/>
                      </a:lnTo>
                      <a:lnTo>
                        <a:pt x="206" y="1672"/>
                      </a:lnTo>
                      <a:lnTo>
                        <a:pt x="181" y="1754"/>
                      </a:lnTo>
                      <a:lnTo>
                        <a:pt x="163" y="1834"/>
                      </a:lnTo>
                      <a:lnTo>
                        <a:pt x="153" y="1916"/>
                      </a:lnTo>
                      <a:lnTo>
                        <a:pt x="151" y="1998"/>
                      </a:lnTo>
                      <a:lnTo>
                        <a:pt x="155" y="2081"/>
                      </a:lnTo>
                      <a:lnTo>
                        <a:pt x="166" y="2164"/>
                      </a:lnTo>
                      <a:lnTo>
                        <a:pt x="180" y="2247"/>
                      </a:lnTo>
                      <a:lnTo>
                        <a:pt x="198" y="2329"/>
                      </a:lnTo>
                      <a:lnTo>
                        <a:pt x="219" y="2409"/>
                      </a:lnTo>
                      <a:lnTo>
                        <a:pt x="242" y="2488"/>
                      </a:lnTo>
                      <a:lnTo>
                        <a:pt x="266" y="2564"/>
                      </a:lnTo>
                      <a:lnTo>
                        <a:pt x="289" y="2639"/>
                      </a:lnTo>
                      <a:lnTo>
                        <a:pt x="311" y="2711"/>
                      </a:lnTo>
                      <a:lnTo>
                        <a:pt x="334" y="2781"/>
                      </a:lnTo>
                      <a:lnTo>
                        <a:pt x="352" y="2846"/>
                      </a:lnTo>
                      <a:lnTo>
                        <a:pt x="367" y="2905"/>
                      </a:lnTo>
                      <a:lnTo>
                        <a:pt x="383" y="2963"/>
                      </a:lnTo>
                      <a:lnTo>
                        <a:pt x="403" y="3022"/>
                      </a:lnTo>
                      <a:lnTo>
                        <a:pt x="421" y="3078"/>
                      </a:lnTo>
                      <a:lnTo>
                        <a:pt x="440" y="3132"/>
                      </a:lnTo>
                      <a:lnTo>
                        <a:pt x="460" y="3185"/>
                      </a:lnTo>
                      <a:lnTo>
                        <a:pt x="478" y="3235"/>
                      </a:lnTo>
                      <a:lnTo>
                        <a:pt x="496" y="3281"/>
                      </a:lnTo>
                      <a:lnTo>
                        <a:pt x="514" y="3324"/>
                      </a:lnTo>
                      <a:lnTo>
                        <a:pt x="529" y="3361"/>
                      </a:lnTo>
                      <a:lnTo>
                        <a:pt x="543" y="3396"/>
                      </a:lnTo>
                      <a:lnTo>
                        <a:pt x="555" y="3425"/>
                      </a:lnTo>
                      <a:lnTo>
                        <a:pt x="565" y="3448"/>
                      </a:lnTo>
                      <a:lnTo>
                        <a:pt x="572" y="3465"/>
                      </a:lnTo>
                      <a:lnTo>
                        <a:pt x="576" y="3476"/>
                      </a:lnTo>
                      <a:lnTo>
                        <a:pt x="573" y="3481"/>
                      </a:lnTo>
                      <a:lnTo>
                        <a:pt x="564" y="3484"/>
                      </a:lnTo>
                      <a:lnTo>
                        <a:pt x="547" y="3486"/>
                      </a:lnTo>
                      <a:lnTo>
                        <a:pt x="523" y="3486"/>
                      </a:lnTo>
                      <a:lnTo>
                        <a:pt x="489" y="3451"/>
                      </a:lnTo>
                      <a:lnTo>
                        <a:pt x="456" y="3409"/>
                      </a:lnTo>
                      <a:lnTo>
                        <a:pt x="422" y="3361"/>
                      </a:lnTo>
                      <a:lnTo>
                        <a:pt x="390" y="3306"/>
                      </a:lnTo>
                      <a:lnTo>
                        <a:pt x="359" y="3246"/>
                      </a:lnTo>
                      <a:lnTo>
                        <a:pt x="327" y="3181"/>
                      </a:lnTo>
                      <a:lnTo>
                        <a:pt x="296" y="3112"/>
                      </a:lnTo>
                      <a:lnTo>
                        <a:pt x="267" y="3040"/>
                      </a:lnTo>
                      <a:lnTo>
                        <a:pt x="238" y="2963"/>
                      </a:lnTo>
                      <a:lnTo>
                        <a:pt x="210" y="2884"/>
                      </a:lnTo>
                      <a:lnTo>
                        <a:pt x="184" y="2804"/>
                      </a:lnTo>
                      <a:lnTo>
                        <a:pt x="159" y="2721"/>
                      </a:lnTo>
                      <a:lnTo>
                        <a:pt x="135" y="2638"/>
                      </a:lnTo>
                      <a:lnTo>
                        <a:pt x="113" y="2555"/>
                      </a:lnTo>
                      <a:lnTo>
                        <a:pt x="94" y="2470"/>
                      </a:lnTo>
                      <a:lnTo>
                        <a:pt x="74" y="2387"/>
                      </a:lnTo>
                      <a:lnTo>
                        <a:pt x="58" y="2305"/>
                      </a:lnTo>
                      <a:lnTo>
                        <a:pt x="43" y="2226"/>
                      </a:lnTo>
                      <a:lnTo>
                        <a:pt x="30" y="2149"/>
                      </a:lnTo>
                      <a:lnTo>
                        <a:pt x="19" y="2074"/>
                      </a:lnTo>
                      <a:lnTo>
                        <a:pt x="11" y="2002"/>
                      </a:lnTo>
                      <a:lnTo>
                        <a:pt x="5" y="1936"/>
                      </a:lnTo>
                      <a:lnTo>
                        <a:pt x="1" y="1872"/>
                      </a:lnTo>
                      <a:lnTo>
                        <a:pt x="0" y="1815"/>
                      </a:lnTo>
                      <a:lnTo>
                        <a:pt x="2" y="1762"/>
                      </a:lnTo>
                      <a:lnTo>
                        <a:pt x="7" y="1717"/>
                      </a:lnTo>
                      <a:lnTo>
                        <a:pt x="13" y="1678"/>
                      </a:lnTo>
                      <a:lnTo>
                        <a:pt x="25" y="1646"/>
                      </a:lnTo>
                      <a:lnTo>
                        <a:pt x="55" y="1560"/>
                      </a:lnTo>
                      <a:lnTo>
                        <a:pt x="84" y="1483"/>
                      </a:lnTo>
                      <a:lnTo>
                        <a:pt x="113" y="1412"/>
                      </a:lnTo>
                      <a:lnTo>
                        <a:pt x="141" y="1351"/>
                      </a:lnTo>
                      <a:lnTo>
                        <a:pt x="166" y="1296"/>
                      </a:lnTo>
                      <a:lnTo>
                        <a:pt x="192" y="1247"/>
                      </a:lnTo>
                      <a:lnTo>
                        <a:pt x="216" y="1204"/>
                      </a:lnTo>
                      <a:lnTo>
                        <a:pt x="241" y="1167"/>
                      </a:lnTo>
                      <a:lnTo>
                        <a:pt x="264" y="1134"/>
                      </a:lnTo>
                      <a:lnTo>
                        <a:pt x="286" y="1104"/>
                      </a:lnTo>
                      <a:lnTo>
                        <a:pt x="310" y="1078"/>
                      </a:lnTo>
                      <a:lnTo>
                        <a:pt x="332" y="1055"/>
                      </a:lnTo>
                      <a:lnTo>
                        <a:pt x="356" y="1034"/>
                      </a:lnTo>
                      <a:lnTo>
                        <a:pt x="418" y="981"/>
                      </a:lnTo>
                      <a:lnTo>
                        <a:pt x="476" y="931"/>
                      </a:lnTo>
                      <a:lnTo>
                        <a:pt x="532" y="887"/>
                      </a:lnTo>
                      <a:lnTo>
                        <a:pt x="583" y="845"/>
                      </a:lnTo>
                      <a:lnTo>
                        <a:pt x="633" y="807"/>
                      </a:lnTo>
                      <a:lnTo>
                        <a:pt x="683" y="771"/>
                      </a:lnTo>
                      <a:lnTo>
                        <a:pt x="730" y="736"/>
                      </a:lnTo>
                      <a:lnTo>
                        <a:pt x="778" y="701"/>
                      </a:lnTo>
                      <a:lnTo>
                        <a:pt x="827" y="667"/>
                      </a:lnTo>
                      <a:lnTo>
                        <a:pt x="877" y="632"/>
                      </a:lnTo>
                      <a:lnTo>
                        <a:pt x="875" y="628"/>
                      </a:lnTo>
                      <a:lnTo>
                        <a:pt x="1007" y="542"/>
                      </a:lnTo>
                      <a:lnTo>
                        <a:pt x="1137" y="453"/>
                      </a:lnTo>
                      <a:lnTo>
                        <a:pt x="1140" y="456"/>
                      </a:lnTo>
                      <a:lnTo>
                        <a:pt x="1184" y="428"/>
                      </a:lnTo>
                      <a:lnTo>
                        <a:pt x="1225" y="402"/>
                      </a:lnTo>
                      <a:lnTo>
                        <a:pt x="1263" y="376"/>
                      </a:lnTo>
                      <a:lnTo>
                        <a:pt x="1301" y="351"/>
                      </a:lnTo>
                      <a:lnTo>
                        <a:pt x="1337" y="326"/>
                      </a:lnTo>
                      <a:lnTo>
                        <a:pt x="1374" y="302"/>
                      </a:lnTo>
                      <a:lnTo>
                        <a:pt x="1414" y="277"/>
                      </a:lnTo>
                      <a:lnTo>
                        <a:pt x="1456" y="251"/>
                      </a:lnTo>
                      <a:lnTo>
                        <a:pt x="1502" y="225"/>
                      </a:lnTo>
                      <a:lnTo>
                        <a:pt x="1554" y="197"/>
                      </a:lnTo>
                      <a:lnTo>
                        <a:pt x="1611" y="167"/>
                      </a:lnTo>
                      <a:lnTo>
                        <a:pt x="1676" y="135"/>
                      </a:lnTo>
                      <a:lnTo>
                        <a:pt x="1700" y="124"/>
                      </a:lnTo>
                      <a:lnTo>
                        <a:pt x="1732" y="110"/>
                      </a:lnTo>
                      <a:lnTo>
                        <a:pt x="1769" y="95"/>
                      </a:lnTo>
                      <a:lnTo>
                        <a:pt x="1812" y="79"/>
                      </a:lnTo>
                      <a:lnTo>
                        <a:pt x="1861" y="63"/>
                      </a:lnTo>
                      <a:lnTo>
                        <a:pt x="1913" y="47"/>
                      </a:lnTo>
                      <a:lnTo>
                        <a:pt x="1970" y="34"/>
                      </a:lnTo>
                      <a:lnTo>
                        <a:pt x="2030" y="21"/>
                      </a:lnTo>
                      <a:lnTo>
                        <a:pt x="2092" y="10"/>
                      </a:lnTo>
                      <a:lnTo>
                        <a:pt x="2157" y="3"/>
                      </a:lnTo>
                      <a:lnTo>
                        <a:pt x="2222" y="0"/>
                      </a:lnTo>
                      <a:close/>
                    </a:path>
                  </a:pathLst>
                </a:custGeom>
                <a:solidFill>
                  <a:srgbClr val="A7721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10" name="Freeform 21"/>
                <p:cNvSpPr>
                  <a:spLocks/>
                </p:cNvSpPr>
                <p:nvPr/>
              </p:nvSpPr>
              <p:spPr bwMode="auto">
                <a:xfrm>
                  <a:off x="2379663" y="266700"/>
                  <a:ext cx="4225925" cy="3662363"/>
                </a:xfrm>
                <a:custGeom>
                  <a:avLst/>
                  <a:gdLst>
                    <a:gd name="T0" fmla="*/ 2508 w 2662"/>
                    <a:gd name="T1" fmla="*/ 3 h 2307"/>
                    <a:gd name="T2" fmla="*/ 2580 w 2662"/>
                    <a:gd name="T3" fmla="*/ 20 h 2307"/>
                    <a:gd name="T4" fmla="*/ 2630 w 2662"/>
                    <a:gd name="T5" fmla="*/ 54 h 2307"/>
                    <a:gd name="T6" fmla="*/ 2658 w 2662"/>
                    <a:gd name="T7" fmla="*/ 105 h 2307"/>
                    <a:gd name="T8" fmla="*/ 2662 w 2662"/>
                    <a:gd name="T9" fmla="*/ 164 h 2307"/>
                    <a:gd name="T10" fmla="*/ 2643 w 2662"/>
                    <a:gd name="T11" fmla="*/ 220 h 2307"/>
                    <a:gd name="T12" fmla="*/ 2602 w 2662"/>
                    <a:gd name="T13" fmla="*/ 270 h 2307"/>
                    <a:gd name="T14" fmla="*/ 2586 w 2662"/>
                    <a:gd name="T15" fmla="*/ 274 h 2307"/>
                    <a:gd name="T16" fmla="*/ 2539 w 2662"/>
                    <a:gd name="T17" fmla="*/ 287 h 2307"/>
                    <a:gd name="T18" fmla="*/ 2462 w 2662"/>
                    <a:gd name="T19" fmla="*/ 309 h 2307"/>
                    <a:gd name="T20" fmla="*/ 2363 w 2662"/>
                    <a:gd name="T21" fmla="*/ 344 h 2307"/>
                    <a:gd name="T22" fmla="*/ 2241 w 2662"/>
                    <a:gd name="T23" fmla="*/ 391 h 2307"/>
                    <a:gd name="T24" fmla="*/ 2099 w 2662"/>
                    <a:gd name="T25" fmla="*/ 452 h 2307"/>
                    <a:gd name="T26" fmla="*/ 1941 w 2662"/>
                    <a:gd name="T27" fmla="*/ 529 h 2307"/>
                    <a:gd name="T28" fmla="*/ 1770 w 2662"/>
                    <a:gd name="T29" fmla="*/ 624 h 2307"/>
                    <a:gd name="T30" fmla="*/ 1589 w 2662"/>
                    <a:gd name="T31" fmla="*/ 737 h 2307"/>
                    <a:gd name="T32" fmla="*/ 1401 w 2662"/>
                    <a:gd name="T33" fmla="*/ 870 h 2307"/>
                    <a:gd name="T34" fmla="*/ 1207 w 2662"/>
                    <a:gd name="T35" fmla="*/ 1024 h 2307"/>
                    <a:gd name="T36" fmla="*/ 1025 w 2662"/>
                    <a:gd name="T37" fmla="*/ 1190 h 2307"/>
                    <a:gd name="T38" fmla="*/ 865 w 2662"/>
                    <a:gd name="T39" fmla="*/ 1354 h 2307"/>
                    <a:gd name="T40" fmla="*/ 726 w 2662"/>
                    <a:gd name="T41" fmla="*/ 1513 h 2307"/>
                    <a:gd name="T42" fmla="*/ 608 w 2662"/>
                    <a:gd name="T43" fmla="*/ 1665 h 2307"/>
                    <a:gd name="T44" fmla="*/ 510 w 2662"/>
                    <a:gd name="T45" fmla="*/ 1807 h 2307"/>
                    <a:gd name="T46" fmla="*/ 430 w 2662"/>
                    <a:gd name="T47" fmla="*/ 1934 h 2307"/>
                    <a:gd name="T48" fmla="*/ 367 w 2662"/>
                    <a:gd name="T49" fmla="*/ 2045 h 2307"/>
                    <a:gd name="T50" fmla="*/ 319 w 2662"/>
                    <a:gd name="T51" fmla="*/ 2138 h 2307"/>
                    <a:gd name="T52" fmla="*/ 287 w 2662"/>
                    <a:gd name="T53" fmla="*/ 2205 h 2307"/>
                    <a:gd name="T54" fmla="*/ 269 w 2662"/>
                    <a:gd name="T55" fmla="*/ 2250 h 2307"/>
                    <a:gd name="T56" fmla="*/ 262 w 2662"/>
                    <a:gd name="T57" fmla="*/ 2265 h 2307"/>
                    <a:gd name="T58" fmla="*/ 206 w 2662"/>
                    <a:gd name="T59" fmla="*/ 2297 h 2307"/>
                    <a:gd name="T60" fmla="*/ 147 w 2662"/>
                    <a:gd name="T61" fmla="*/ 2307 h 2307"/>
                    <a:gd name="T62" fmla="*/ 90 w 2662"/>
                    <a:gd name="T63" fmla="*/ 2294 h 2307"/>
                    <a:gd name="T64" fmla="*/ 43 w 2662"/>
                    <a:gd name="T65" fmla="*/ 2259 h 2307"/>
                    <a:gd name="T66" fmla="*/ 11 w 2662"/>
                    <a:gd name="T67" fmla="*/ 2200 h 2307"/>
                    <a:gd name="T68" fmla="*/ 0 w 2662"/>
                    <a:gd name="T69" fmla="*/ 2124 h 2307"/>
                    <a:gd name="T70" fmla="*/ 8 w 2662"/>
                    <a:gd name="T71" fmla="*/ 2032 h 2307"/>
                    <a:gd name="T72" fmla="*/ 36 w 2662"/>
                    <a:gd name="T73" fmla="*/ 1930 h 2307"/>
                    <a:gd name="T74" fmla="*/ 78 w 2662"/>
                    <a:gd name="T75" fmla="*/ 1816 h 2307"/>
                    <a:gd name="T76" fmla="*/ 134 w 2662"/>
                    <a:gd name="T77" fmla="*/ 1694 h 2307"/>
                    <a:gd name="T78" fmla="*/ 204 w 2662"/>
                    <a:gd name="T79" fmla="*/ 1568 h 2307"/>
                    <a:gd name="T80" fmla="*/ 283 w 2662"/>
                    <a:gd name="T81" fmla="*/ 1439 h 2307"/>
                    <a:gd name="T82" fmla="*/ 370 w 2662"/>
                    <a:gd name="T83" fmla="*/ 1311 h 2307"/>
                    <a:gd name="T84" fmla="*/ 463 w 2662"/>
                    <a:gd name="T85" fmla="*/ 1183 h 2307"/>
                    <a:gd name="T86" fmla="*/ 561 w 2662"/>
                    <a:gd name="T87" fmla="*/ 1058 h 2307"/>
                    <a:gd name="T88" fmla="*/ 662 w 2662"/>
                    <a:gd name="T89" fmla="*/ 942 h 2307"/>
                    <a:gd name="T90" fmla="*/ 765 w 2662"/>
                    <a:gd name="T91" fmla="*/ 834 h 2307"/>
                    <a:gd name="T92" fmla="*/ 866 w 2662"/>
                    <a:gd name="T93" fmla="*/ 737 h 2307"/>
                    <a:gd name="T94" fmla="*/ 967 w 2662"/>
                    <a:gd name="T95" fmla="*/ 651 h 2307"/>
                    <a:gd name="T96" fmla="*/ 1082 w 2662"/>
                    <a:gd name="T97" fmla="*/ 565 h 2307"/>
                    <a:gd name="T98" fmla="*/ 1208 w 2662"/>
                    <a:gd name="T99" fmla="*/ 482 h 2307"/>
                    <a:gd name="T100" fmla="*/ 1344 w 2662"/>
                    <a:gd name="T101" fmla="*/ 400 h 2307"/>
                    <a:gd name="T102" fmla="*/ 1486 w 2662"/>
                    <a:gd name="T103" fmla="*/ 323 h 2307"/>
                    <a:gd name="T104" fmla="*/ 1631 w 2662"/>
                    <a:gd name="T105" fmla="*/ 251 h 2307"/>
                    <a:gd name="T106" fmla="*/ 1777 w 2662"/>
                    <a:gd name="T107" fmla="*/ 184 h 2307"/>
                    <a:gd name="T108" fmla="*/ 1921 w 2662"/>
                    <a:gd name="T109" fmla="*/ 126 h 2307"/>
                    <a:gd name="T110" fmla="*/ 2059 w 2662"/>
                    <a:gd name="T111" fmla="*/ 78 h 2307"/>
                    <a:gd name="T112" fmla="*/ 2189 w 2662"/>
                    <a:gd name="T113" fmla="*/ 40 h 2307"/>
                    <a:gd name="T114" fmla="*/ 2310 w 2662"/>
                    <a:gd name="T115" fmla="*/ 14 h 2307"/>
                    <a:gd name="T116" fmla="*/ 2417 w 2662"/>
                    <a:gd name="T117" fmla="*/ 0 h 2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62" h="2307">
                      <a:moveTo>
                        <a:pt x="2465" y="0"/>
                      </a:moveTo>
                      <a:lnTo>
                        <a:pt x="2508" y="3"/>
                      </a:lnTo>
                      <a:lnTo>
                        <a:pt x="2547" y="8"/>
                      </a:lnTo>
                      <a:lnTo>
                        <a:pt x="2580" y="20"/>
                      </a:lnTo>
                      <a:lnTo>
                        <a:pt x="2608" y="35"/>
                      </a:lnTo>
                      <a:lnTo>
                        <a:pt x="2630" y="54"/>
                      </a:lnTo>
                      <a:lnTo>
                        <a:pt x="2647" y="79"/>
                      </a:lnTo>
                      <a:lnTo>
                        <a:pt x="2658" y="105"/>
                      </a:lnTo>
                      <a:lnTo>
                        <a:pt x="2662" y="135"/>
                      </a:lnTo>
                      <a:lnTo>
                        <a:pt x="2662" y="164"/>
                      </a:lnTo>
                      <a:lnTo>
                        <a:pt x="2655" y="193"/>
                      </a:lnTo>
                      <a:lnTo>
                        <a:pt x="2643" y="220"/>
                      </a:lnTo>
                      <a:lnTo>
                        <a:pt x="2625" y="247"/>
                      </a:lnTo>
                      <a:lnTo>
                        <a:pt x="2602" y="270"/>
                      </a:lnTo>
                      <a:lnTo>
                        <a:pt x="2598" y="272"/>
                      </a:lnTo>
                      <a:lnTo>
                        <a:pt x="2586" y="274"/>
                      </a:lnTo>
                      <a:lnTo>
                        <a:pt x="2565" y="280"/>
                      </a:lnTo>
                      <a:lnTo>
                        <a:pt x="2539" y="287"/>
                      </a:lnTo>
                      <a:lnTo>
                        <a:pt x="2504" y="297"/>
                      </a:lnTo>
                      <a:lnTo>
                        <a:pt x="2462" y="309"/>
                      </a:lnTo>
                      <a:lnTo>
                        <a:pt x="2415" y="326"/>
                      </a:lnTo>
                      <a:lnTo>
                        <a:pt x="2363" y="344"/>
                      </a:lnTo>
                      <a:lnTo>
                        <a:pt x="2305" y="366"/>
                      </a:lnTo>
                      <a:lnTo>
                        <a:pt x="2241" y="391"/>
                      </a:lnTo>
                      <a:lnTo>
                        <a:pt x="2171" y="420"/>
                      </a:lnTo>
                      <a:lnTo>
                        <a:pt x="2099" y="452"/>
                      </a:lnTo>
                      <a:lnTo>
                        <a:pt x="2022" y="489"/>
                      </a:lnTo>
                      <a:lnTo>
                        <a:pt x="1941" y="529"/>
                      </a:lnTo>
                      <a:lnTo>
                        <a:pt x="1857" y="574"/>
                      </a:lnTo>
                      <a:lnTo>
                        <a:pt x="1770" y="624"/>
                      </a:lnTo>
                      <a:lnTo>
                        <a:pt x="1681" y="678"/>
                      </a:lnTo>
                      <a:lnTo>
                        <a:pt x="1589" y="737"/>
                      </a:lnTo>
                      <a:lnTo>
                        <a:pt x="1495" y="801"/>
                      </a:lnTo>
                      <a:lnTo>
                        <a:pt x="1401" y="870"/>
                      </a:lnTo>
                      <a:lnTo>
                        <a:pt x="1304" y="944"/>
                      </a:lnTo>
                      <a:lnTo>
                        <a:pt x="1207" y="1024"/>
                      </a:lnTo>
                      <a:lnTo>
                        <a:pt x="1113" y="1107"/>
                      </a:lnTo>
                      <a:lnTo>
                        <a:pt x="1025" y="1190"/>
                      </a:lnTo>
                      <a:lnTo>
                        <a:pt x="942" y="1272"/>
                      </a:lnTo>
                      <a:lnTo>
                        <a:pt x="865" y="1354"/>
                      </a:lnTo>
                      <a:lnTo>
                        <a:pt x="793" y="1434"/>
                      </a:lnTo>
                      <a:lnTo>
                        <a:pt x="726" y="1513"/>
                      </a:lnTo>
                      <a:lnTo>
                        <a:pt x="665" y="1590"/>
                      </a:lnTo>
                      <a:lnTo>
                        <a:pt x="608" y="1665"/>
                      </a:lnTo>
                      <a:lnTo>
                        <a:pt x="557" y="1737"/>
                      </a:lnTo>
                      <a:lnTo>
                        <a:pt x="510" y="1807"/>
                      </a:lnTo>
                      <a:lnTo>
                        <a:pt x="468" y="1872"/>
                      </a:lnTo>
                      <a:lnTo>
                        <a:pt x="430" y="1934"/>
                      </a:lnTo>
                      <a:lnTo>
                        <a:pt x="396" y="1992"/>
                      </a:lnTo>
                      <a:lnTo>
                        <a:pt x="367" y="2045"/>
                      </a:lnTo>
                      <a:lnTo>
                        <a:pt x="341" y="2093"/>
                      </a:lnTo>
                      <a:lnTo>
                        <a:pt x="319" y="2138"/>
                      </a:lnTo>
                      <a:lnTo>
                        <a:pt x="301" y="2175"/>
                      </a:lnTo>
                      <a:lnTo>
                        <a:pt x="287" y="2205"/>
                      </a:lnTo>
                      <a:lnTo>
                        <a:pt x="276" y="2232"/>
                      </a:lnTo>
                      <a:lnTo>
                        <a:pt x="269" y="2250"/>
                      </a:lnTo>
                      <a:lnTo>
                        <a:pt x="263" y="2261"/>
                      </a:lnTo>
                      <a:lnTo>
                        <a:pt x="262" y="2265"/>
                      </a:lnTo>
                      <a:lnTo>
                        <a:pt x="236" y="2284"/>
                      </a:lnTo>
                      <a:lnTo>
                        <a:pt x="206" y="2297"/>
                      </a:lnTo>
                      <a:lnTo>
                        <a:pt x="177" y="2305"/>
                      </a:lnTo>
                      <a:lnTo>
                        <a:pt x="147" y="2307"/>
                      </a:lnTo>
                      <a:lnTo>
                        <a:pt x="118" y="2304"/>
                      </a:lnTo>
                      <a:lnTo>
                        <a:pt x="90" y="2294"/>
                      </a:lnTo>
                      <a:lnTo>
                        <a:pt x="65" y="2280"/>
                      </a:lnTo>
                      <a:lnTo>
                        <a:pt x="43" y="2259"/>
                      </a:lnTo>
                      <a:lnTo>
                        <a:pt x="24" y="2233"/>
                      </a:lnTo>
                      <a:lnTo>
                        <a:pt x="11" y="2200"/>
                      </a:lnTo>
                      <a:lnTo>
                        <a:pt x="3" y="2164"/>
                      </a:lnTo>
                      <a:lnTo>
                        <a:pt x="0" y="2124"/>
                      </a:lnTo>
                      <a:lnTo>
                        <a:pt x="3" y="2079"/>
                      </a:lnTo>
                      <a:lnTo>
                        <a:pt x="8" y="2032"/>
                      </a:lnTo>
                      <a:lnTo>
                        <a:pt x="21" y="1982"/>
                      </a:lnTo>
                      <a:lnTo>
                        <a:pt x="36" y="1930"/>
                      </a:lnTo>
                      <a:lnTo>
                        <a:pt x="55" y="1873"/>
                      </a:lnTo>
                      <a:lnTo>
                        <a:pt x="78" y="1816"/>
                      </a:lnTo>
                      <a:lnTo>
                        <a:pt x="105" y="1757"/>
                      </a:lnTo>
                      <a:lnTo>
                        <a:pt x="134" y="1694"/>
                      </a:lnTo>
                      <a:lnTo>
                        <a:pt x="168" y="1632"/>
                      </a:lnTo>
                      <a:lnTo>
                        <a:pt x="204" y="1568"/>
                      </a:lnTo>
                      <a:lnTo>
                        <a:pt x="241" y="1505"/>
                      </a:lnTo>
                      <a:lnTo>
                        <a:pt x="283" y="1439"/>
                      </a:lnTo>
                      <a:lnTo>
                        <a:pt x="326" y="1374"/>
                      </a:lnTo>
                      <a:lnTo>
                        <a:pt x="370" y="1311"/>
                      </a:lnTo>
                      <a:lnTo>
                        <a:pt x="416" y="1245"/>
                      </a:lnTo>
                      <a:lnTo>
                        <a:pt x="463" y="1183"/>
                      </a:lnTo>
                      <a:lnTo>
                        <a:pt x="511" y="1119"/>
                      </a:lnTo>
                      <a:lnTo>
                        <a:pt x="561" y="1058"/>
                      </a:lnTo>
                      <a:lnTo>
                        <a:pt x="613" y="999"/>
                      </a:lnTo>
                      <a:lnTo>
                        <a:pt x="662" y="942"/>
                      </a:lnTo>
                      <a:lnTo>
                        <a:pt x="714" y="887"/>
                      </a:lnTo>
                      <a:lnTo>
                        <a:pt x="765" y="834"/>
                      </a:lnTo>
                      <a:lnTo>
                        <a:pt x="815" y="784"/>
                      </a:lnTo>
                      <a:lnTo>
                        <a:pt x="866" y="737"/>
                      </a:lnTo>
                      <a:lnTo>
                        <a:pt x="915" y="694"/>
                      </a:lnTo>
                      <a:lnTo>
                        <a:pt x="967" y="651"/>
                      </a:lnTo>
                      <a:lnTo>
                        <a:pt x="1023" y="608"/>
                      </a:lnTo>
                      <a:lnTo>
                        <a:pt x="1082" y="565"/>
                      </a:lnTo>
                      <a:lnTo>
                        <a:pt x="1143" y="524"/>
                      </a:lnTo>
                      <a:lnTo>
                        <a:pt x="1208" y="482"/>
                      </a:lnTo>
                      <a:lnTo>
                        <a:pt x="1275" y="441"/>
                      </a:lnTo>
                      <a:lnTo>
                        <a:pt x="1344" y="400"/>
                      </a:lnTo>
                      <a:lnTo>
                        <a:pt x="1415" y="360"/>
                      </a:lnTo>
                      <a:lnTo>
                        <a:pt x="1486" y="323"/>
                      </a:lnTo>
                      <a:lnTo>
                        <a:pt x="1558" y="286"/>
                      </a:lnTo>
                      <a:lnTo>
                        <a:pt x="1631" y="251"/>
                      </a:lnTo>
                      <a:lnTo>
                        <a:pt x="1704" y="216"/>
                      </a:lnTo>
                      <a:lnTo>
                        <a:pt x="1777" y="184"/>
                      </a:lnTo>
                      <a:lnTo>
                        <a:pt x="1849" y="154"/>
                      </a:lnTo>
                      <a:lnTo>
                        <a:pt x="1921" y="126"/>
                      </a:lnTo>
                      <a:lnTo>
                        <a:pt x="1990" y="101"/>
                      </a:lnTo>
                      <a:lnTo>
                        <a:pt x="2059" y="78"/>
                      </a:lnTo>
                      <a:lnTo>
                        <a:pt x="2126" y="57"/>
                      </a:lnTo>
                      <a:lnTo>
                        <a:pt x="2189" y="40"/>
                      </a:lnTo>
                      <a:lnTo>
                        <a:pt x="2252" y="25"/>
                      </a:lnTo>
                      <a:lnTo>
                        <a:pt x="2310" y="14"/>
                      </a:lnTo>
                      <a:lnTo>
                        <a:pt x="2365" y="6"/>
                      </a:lnTo>
                      <a:lnTo>
                        <a:pt x="2417" y="0"/>
                      </a:lnTo>
                      <a:lnTo>
                        <a:pt x="2465" y="0"/>
                      </a:lnTo>
                      <a:close/>
                    </a:path>
                  </a:pathLst>
                </a:custGeom>
                <a:solidFill>
                  <a:schemeClr val="tx1">
                    <a:lumMod val="75000"/>
                    <a:lumOff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11" name="Freeform 22"/>
                <p:cNvSpPr>
                  <a:spLocks/>
                </p:cNvSpPr>
                <p:nvPr/>
              </p:nvSpPr>
              <p:spPr bwMode="auto">
                <a:xfrm>
                  <a:off x="3924300" y="1563688"/>
                  <a:ext cx="2568575" cy="2259013"/>
                </a:xfrm>
                <a:custGeom>
                  <a:avLst/>
                  <a:gdLst>
                    <a:gd name="T0" fmla="*/ 1236 w 1618"/>
                    <a:gd name="T1" fmla="*/ 3 h 1423"/>
                    <a:gd name="T2" fmla="*/ 1255 w 1618"/>
                    <a:gd name="T3" fmla="*/ 24 h 1423"/>
                    <a:gd name="T4" fmla="*/ 1290 w 1618"/>
                    <a:gd name="T5" fmla="*/ 61 h 1423"/>
                    <a:gd name="T6" fmla="*/ 1337 w 1618"/>
                    <a:gd name="T7" fmla="*/ 114 h 1423"/>
                    <a:gd name="T8" fmla="*/ 1390 w 1618"/>
                    <a:gd name="T9" fmla="*/ 179 h 1423"/>
                    <a:gd name="T10" fmla="*/ 1445 w 1618"/>
                    <a:gd name="T11" fmla="*/ 254 h 1423"/>
                    <a:gd name="T12" fmla="*/ 1501 w 1618"/>
                    <a:gd name="T13" fmla="*/ 337 h 1423"/>
                    <a:gd name="T14" fmla="*/ 1549 w 1618"/>
                    <a:gd name="T15" fmla="*/ 426 h 1423"/>
                    <a:gd name="T16" fmla="*/ 1588 w 1618"/>
                    <a:gd name="T17" fmla="*/ 517 h 1423"/>
                    <a:gd name="T18" fmla="*/ 1611 w 1618"/>
                    <a:gd name="T19" fmla="*/ 609 h 1423"/>
                    <a:gd name="T20" fmla="*/ 1618 w 1618"/>
                    <a:gd name="T21" fmla="*/ 699 h 1423"/>
                    <a:gd name="T22" fmla="*/ 1602 w 1618"/>
                    <a:gd name="T23" fmla="*/ 784 h 1423"/>
                    <a:gd name="T24" fmla="*/ 1559 w 1618"/>
                    <a:gd name="T25" fmla="*/ 863 h 1423"/>
                    <a:gd name="T26" fmla="*/ 1488 w 1618"/>
                    <a:gd name="T27" fmla="*/ 947 h 1423"/>
                    <a:gd name="T28" fmla="*/ 1395 w 1618"/>
                    <a:gd name="T29" fmla="*/ 1032 h 1423"/>
                    <a:gd name="T30" fmla="*/ 1287 w 1618"/>
                    <a:gd name="T31" fmla="*/ 1118 h 1423"/>
                    <a:gd name="T32" fmla="*/ 1167 w 1618"/>
                    <a:gd name="T33" fmla="*/ 1200 h 1423"/>
                    <a:gd name="T34" fmla="*/ 1041 w 1618"/>
                    <a:gd name="T35" fmla="*/ 1275 h 1423"/>
                    <a:gd name="T36" fmla="*/ 914 w 1618"/>
                    <a:gd name="T37" fmla="*/ 1337 h 1423"/>
                    <a:gd name="T38" fmla="*/ 795 w 1618"/>
                    <a:gd name="T39" fmla="*/ 1386 h 1423"/>
                    <a:gd name="T40" fmla="*/ 686 w 1618"/>
                    <a:gd name="T41" fmla="*/ 1416 h 1423"/>
                    <a:gd name="T42" fmla="*/ 576 w 1618"/>
                    <a:gd name="T43" fmla="*/ 1423 h 1423"/>
                    <a:gd name="T44" fmla="*/ 477 w 1618"/>
                    <a:gd name="T45" fmla="*/ 1401 h 1423"/>
                    <a:gd name="T46" fmla="*/ 384 w 1618"/>
                    <a:gd name="T47" fmla="*/ 1357 h 1423"/>
                    <a:gd name="T48" fmla="*/ 302 w 1618"/>
                    <a:gd name="T49" fmla="*/ 1296 h 1423"/>
                    <a:gd name="T50" fmla="*/ 228 w 1618"/>
                    <a:gd name="T51" fmla="*/ 1222 h 1423"/>
                    <a:gd name="T52" fmla="*/ 165 w 1618"/>
                    <a:gd name="T53" fmla="*/ 1143 h 1423"/>
                    <a:gd name="T54" fmla="*/ 111 w 1618"/>
                    <a:gd name="T55" fmla="*/ 1063 h 1423"/>
                    <a:gd name="T56" fmla="*/ 68 w 1618"/>
                    <a:gd name="T57" fmla="*/ 988 h 1423"/>
                    <a:gd name="T58" fmla="*/ 34 w 1618"/>
                    <a:gd name="T59" fmla="*/ 924 h 1423"/>
                    <a:gd name="T60" fmla="*/ 12 w 1618"/>
                    <a:gd name="T61" fmla="*/ 876 h 1423"/>
                    <a:gd name="T62" fmla="*/ 1 w 1618"/>
                    <a:gd name="T63" fmla="*/ 848 h 1423"/>
                    <a:gd name="T64" fmla="*/ 1233 w 1618"/>
                    <a:gd name="T65" fmla="*/ 0 h 1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8" h="1423">
                      <a:moveTo>
                        <a:pt x="1233" y="0"/>
                      </a:moveTo>
                      <a:lnTo>
                        <a:pt x="1236" y="3"/>
                      </a:lnTo>
                      <a:lnTo>
                        <a:pt x="1244" y="12"/>
                      </a:lnTo>
                      <a:lnTo>
                        <a:pt x="1255" y="24"/>
                      </a:lnTo>
                      <a:lnTo>
                        <a:pt x="1272" y="41"/>
                      </a:lnTo>
                      <a:lnTo>
                        <a:pt x="1290" y="61"/>
                      </a:lnTo>
                      <a:lnTo>
                        <a:pt x="1312" y="85"/>
                      </a:lnTo>
                      <a:lnTo>
                        <a:pt x="1337" y="114"/>
                      </a:lnTo>
                      <a:lnTo>
                        <a:pt x="1363" y="145"/>
                      </a:lnTo>
                      <a:lnTo>
                        <a:pt x="1390" y="179"/>
                      </a:lnTo>
                      <a:lnTo>
                        <a:pt x="1417" y="215"/>
                      </a:lnTo>
                      <a:lnTo>
                        <a:pt x="1445" y="254"/>
                      </a:lnTo>
                      <a:lnTo>
                        <a:pt x="1473" y="296"/>
                      </a:lnTo>
                      <a:lnTo>
                        <a:pt x="1501" y="337"/>
                      </a:lnTo>
                      <a:lnTo>
                        <a:pt x="1526" y="381"/>
                      </a:lnTo>
                      <a:lnTo>
                        <a:pt x="1549" y="426"/>
                      </a:lnTo>
                      <a:lnTo>
                        <a:pt x="1570" y="471"/>
                      </a:lnTo>
                      <a:lnTo>
                        <a:pt x="1588" y="517"/>
                      </a:lnTo>
                      <a:lnTo>
                        <a:pt x="1602" y="563"/>
                      </a:lnTo>
                      <a:lnTo>
                        <a:pt x="1611" y="609"/>
                      </a:lnTo>
                      <a:lnTo>
                        <a:pt x="1617" y="654"/>
                      </a:lnTo>
                      <a:lnTo>
                        <a:pt x="1618" y="699"/>
                      </a:lnTo>
                      <a:lnTo>
                        <a:pt x="1613" y="743"/>
                      </a:lnTo>
                      <a:lnTo>
                        <a:pt x="1602" y="784"/>
                      </a:lnTo>
                      <a:lnTo>
                        <a:pt x="1584" y="825"/>
                      </a:lnTo>
                      <a:lnTo>
                        <a:pt x="1559" y="863"/>
                      </a:lnTo>
                      <a:lnTo>
                        <a:pt x="1527" y="905"/>
                      </a:lnTo>
                      <a:lnTo>
                        <a:pt x="1488" y="947"/>
                      </a:lnTo>
                      <a:lnTo>
                        <a:pt x="1445" y="990"/>
                      </a:lnTo>
                      <a:lnTo>
                        <a:pt x="1395" y="1032"/>
                      </a:lnTo>
                      <a:lnTo>
                        <a:pt x="1343" y="1075"/>
                      </a:lnTo>
                      <a:lnTo>
                        <a:pt x="1287" y="1118"/>
                      </a:lnTo>
                      <a:lnTo>
                        <a:pt x="1228" y="1160"/>
                      </a:lnTo>
                      <a:lnTo>
                        <a:pt x="1167" y="1200"/>
                      </a:lnTo>
                      <a:lnTo>
                        <a:pt x="1103" y="1239"/>
                      </a:lnTo>
                      <a:lnTo>
                        <a:pt x="1041" y="1275"/>
                      </a:lnTo>
                      <a:lnTo>
                        <a:pt x="977" y="1308"/>
                      </a:lnTo>
                      <a:lnTo>
                        <a:pt x="914" y="1337"/>
                      </a:lnTo>
                      <a:lnTo>
                        <a:pt x="853" y="1364"/>
                      </a:lnTo>
                      <a:lnTo>
                        <a:pt x="795" y="1386"/>
                      </a:lnTo>
                      <a:lnTo>
                        <a:pt x="738" y="1404"/>
                      </a:lnTo>
                      <a:lnTo>
                        <a:pt x="686" y="1416"/>
                      </a:lnTo>
                      <a:lnTo>
                        <a:pt x="630" y="1423"/>
                      </a:lnTo>
                      <a:lnTo>
                        <a:pt x="576" y="1423"/>
                      </a:lnTo>
                      <a:lnTo>
                        <a:pt x="525" y="1415"/>
                      </a:lnTo>
                      <a:lnTo>
                        <a:pt x="477" y="1401"/>
                      </a:lnTo>
                      <a:lnTo>
                        <a:pt x="429" y="1382"/>
                      </a:lnTo>
                      <a:lnTo>
                        <a:pt x="384" y="1357"/>
                      </a:lnTo>
                      <a:lnTo>
                        <a:pt x="342" y="1328"/>
                      </a:lnTo>
                      <a:lnTo>
                        <a:pt x="302" y="1296"/>
                      </a:lnTo>
                      <a:lnTo>
                        <a:pt x="264" y="1260"/>
                      </a:lnTo>
                      <a:lnTo>
                        <a:pt x="228" y="1222"/>
                      </a:lnTo>
                      <a:lnTo>
                        <a:pt x="195" y="1183"/>
                      </a:lnTo>
                      <a:lnTo>
                        <a:pt x="165" y="1143"/>
                      </a:lnTo>
                      <a:lnTo>
                        <a:pt x="137" y="1103"/>
                      </a:lnTo>
                      <a:lnTo>
                        <a:pt x="111" y="1063"/>
                      </a:lnTo>
                      <a:lnTo>
                        <a:pt x="88" y="1024"/>
                      </a:lnTo>
                      <a:lnTo>
                        <a:pt x="68" y="988"/>
                      </a:lnTo>
                      <a:lnTo>
                        <a:pt x="50" y="955"/>
                      </a:lnTo>
                      <a:lnTo>
                        <a:pt x="34" y="924"/>
                      </a:lnTo>
                      <a:lnTo>
                        <a:pt x="22" y="897"/>
                      </a:lnTo>
                      <a:lnTo>
                        <a:pt x="12" y="876"/>
                      </a:lnTo>
                      <a:lnTo>
                        <a:pt x="5" y="859"/>
                      </a:lnTo>
                      <a:lnTo>
                        <a:pt x="1" y="848"/>
                      </a:lnTo>
                      <a:lnTo>
                        <a:pt x="0" y="845"/>
                      </a:lnTo>
                      <a:lnTo>
                        <a:pt x="1233" y="0"/>
                      </a:lnTo>
                      <a:close/>
                    </a:path>
                  </a:pathLst>
                </a:custGeom>
                <a:solidFill>
                  <a:srgbClr val="E1D7A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12" name="Freeform 23"/>
                <p:cNvSpPr>
                  <a:spLocks/>
                </p:cNvSpPr>
                <p:nvPr/>
              </p:nvSpPr>
              <p:spPr bwMode="auto">
                <a:xfrm>
                  <a:off x="5908675" y="1417638"/>
                  <a:ext cx="241300" cy="396875"/>
                </a:xfrm>
                <a:custGeom>
                  <a:avLst/>
                  <a:gdLst>
                    <a:gd name="T0" fmla="*/ 68 w 152"/>
                    <a:gd name="T1" fmla="*/ 0 h 250"/>
                    <a:gd name="T2" fmla="*/ 83 w 152"/>
                    <a:gd name="T3" fmla="*/ 4 h 250"/>
                    <a:gd name="T4" fmla="*/ 98 w 152"/>
                    <a:gd name="T5" fmla="*/ 16 h 250"/>
                    <a:gd name="T6" fmla="*/ 112 w 152"/>
                    <a:gd name="T7" fmla="*/ 34 h 250"/>
                    <a:gd name="T8" fmla="*/ 123 w 152"/>
                    <a:gd name="T9" fmla="*/ 59 h 250"/>
                    <a:gd name="T10" fmla="*/ 134 w 152"/>
                    <a:gd name="T11" fmla="*/ 90 h 250"/>
                    <a:gd name="T12" fmla="*/ 142 w 152"/>
                    <a:gd name="T13" fmla="*/ 123 h 250"/>
                    <a:gd name="T14" fmla="*/ 147 w 152"/>
                    <a:gd name="T15" fmla="*/ 149 h 250"/>
                    <a:gd name="T16" fmla="*/ 151 w 152"/>
                    <a:gd name="T17" fmla="*/ 174 h 250"/>
                    <a:gd name="T18" fmla="*/ 152 w 152"/>
                    <a:gd name="T19" fmla="*/ 195 h 250"/>
                    <a:gd name="T20" fmla="*/ 152 w 152"/>
                    <a:gd name="T21" fmla="*/ 214 h 250"/>
                    <a:gd name="T22" fmla="*/ 149 w 152"/>
                    <a:gd name="T23" fmla="*/ 230 h 250"/>
                    <a:gd name="T24" fmla="*/ 144 w 152"/>
                    <a:gd name="T25" fmla="*/ 241 h 250"/>
                    <a:gd name="T26" fmla="*/ 136 w 152"/>
                    <a:gd name="T27" fmla="*/ 248 h 250"/>
                    <a:gd name="T28" fmla="*/ 126 w 152"/>
                    <a:gd name="T29" fmla="*/ 250 h 250"/>
                    <a:gd name="T30" fmla="*/ 112 w 152"/>
                    <a:gd name="T31" fmla="*/ 248 h 250"/>
                    <a:gd name="T32" fmla="*/ 94 w 152"/>
                    <a:gd name="T33" fmla="*/ 239 h 250"/>
                    <a:gd name="T34" fmla="*/ 76 w 152"/>
                    <a:gd name="T35" fmla="*/ 228 h 250"/>
                    <a:gd name="T36" fmla="*/ 57 w 152"/>
                    <a:gd name="T37" fmla="*/ 217 h 250"/>
                    <a:gd name="T38" fmla="*/ 40 w 152"/>
                    <a:gd name="T39" fmla="*/ 206 h 250"/>
                    <a:gd name="T40" fmla="*/ 23 w 152"/>
                    <a:gd name="T41" fmla="*/ 196 h 250"/>
                    <a:gd name="T42" fmla="*/ 11 w 152"/>
                    <a:gd name="T43" fmla="*/ 188 h 250"/>
                    <a:gd name="T44" fmla="*/ 3 w 152"/>
                    <a:gd name="T45" fmla="*/ 181 h 250"/>
                    <a:gd name="T46" fmla="*/ 0 w 152"/>
                    <a:gd name="T47" fmla="*/ 180 h 250"/>
                    <a:gd name="T48" fmla="*/ 0 w 152"/>
                    <a:gd name="T49" fmla="*/ 169 h 250"/>
                    <a:gd name="T50" fmla="*/ 1 w 152"/>
                    <a:gd name="T51" fmla="*/ 152 h 250"/>
                    <a:gd name="T52" fmla="*/ 3 w 152"/>
                    <a:gd name="T53" fmla="*/ 130 h 250"/>
                    <a:gd name="T54" fmla="*/ 7 w 152"/>
                    <a:gd name="T55" fmla="*/ 105 h 250"/>
                    <a:gd name="T56" fmla="*/ 12 w 152"/>
                    <a:gd name="T57" fmla="*/ 80 h 250"/>
                    <a:gd name="T58" fmla="*/ 18 w 152"/>
                    <a:gd name="T59" fmla="*/ 55 h 250"/>
                    <a:gd name="T60" fmla="*/ 27 w 152"/>
                    <a:gd name="T61" fmla="*/ 33 h 250"/>
                    <a:gd name="T62" fmla="*/ 37 w 152"/>
                    <a:gd name="T63" fmla="*/ 15 h 250"/>
                    <a:gd name="T64" fmla="*/ 50 w 152"/>
                    <a:gd name="T65" fmla="*/ 4 h 250"/>
                    <a:gd name="T66" fmla="*/ 68 w 152"/>
                    <a:gd name="T67"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250">
                      <a:moveTo>
                        <a:pt x="68" y="0"/>
                      </a:moveTo>
                      <a:lnTo>
                        <a:pt x="83" y="4"/>
                      </a:lnTo>
                      <a:lnTo>
                        <a:pt x="98" y="16"/>
                      </a:lnTo>
                      <a:lnTo>
                        <a:pt x="112" y="34"/>
                      </a:lnTo>
                      <a:lnTo>
                        <a:pt x="123" y="59"/>
                      </a:lnTo>
                      <a:lnTo>
                        <a:pt x="134" y="90"/>
                      </a:lnTo>
                      <a:lnTo>
                        <a:pt x="142" y="123"/>
                      </a:lnTo>
                      <a:lnTo>
                        <a:pt x="147" y="149"/>
                      </a:lnTo>
                      <a:lnTo>
                        <a:pt x="151" y="174"/>
                      </a:lnTo>
                      <a:lnTo>
                        <a:pt x="152" y="195"/>
                      </a:lnTo>
                      <a:lnTo>
                        <a:pt x="152" y="214"/>
                      </a:lnTo>
                      <a:lnTo>
                        <a:pt x="149" y="230"/>
                      </a:lnTo>
                      <a:lnTo>
                        <a:pt x="144" y="241"/>
                      </a:lnTo>
                      <a:lnTo>
                        <a:pt x="136" y="248"/>
                      </a:lnTo>
                      <a:lnTo>
                        <a:pt x="126" y="250"/>
                      </a:lnTo>
                      <a:lnTo>
                        <a:pt x="112" y="248"/>
                      </a:lnTo>
                      <a:lnTo>
                        <a:pt x="94" y="239"/>
                      </a:lnTo>
                      <a:lnTo>
                        <a:pt x="76" y="228"/>
                      </a:lnTo>
                      <a:lnTo>
                        <a:pt x="57" y="217"/>
                      </a:lnTo>
                      <a:lnTo>
                        <a:pt x="40" y="206"/>
                      </a:lnTo>
                      <a:lnTo>
                        <a:pt x="23" y="196"/>
                      </a:lnTo>
                      <a:lnTo>
                        <a:pt x="11" y="188"/>
                      </a:lnTo>
                      <a:lnTo>
                        <a:pt x="3" y="181"/>
                      </a:lnTo>
                      <a:lnTo>
                        <a:pt x="0" y="180"/>
                      </a:lnTo>
                      <a:lnTo>
                        <a:pt x="0" y="169"/>
                      </a:lnTo>
                      <a:lnTo>
                        <a:pt x="1" y="152"/>
                      </a:lnTo>
                      <a:lnTo>
                        <a:pt x="3" y="130"/>
                      </a:lnTo>
                      <a:lnTo>
                        <a:pt x="7" y="105"/>
                      </a:lnTo>
                      <a:lnTo>
                        <a:pt x="12" y="80"/>
                      </a:lnTo>
                      <a:lnTo>
                        <a:pt x="18" y="55"/>
                      </a:lnTo>
                      <a:lnTo>
                        <a:pt x="27" y="33"/>
                      </a:lnTo>
                      <a:lnTo>
                        <a:pt x="37" y="15"/>
                      </a:lnTo>
                      <a:lnTo>
                        <a:pt x="50" y="4"/>
                      </a:lnTo>
                      <a:lnTo>
                        <a:pt x="68" y="0"/>
                      </a:lnTo>
                      <a:close/>
                    </a:path>
                  </a:pathLst>
                </a:custGeom>
                <a:solidFill>
                  <a:srgbClr val="E1D7A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13" name="Freeform 24"/>
                <p:cNvSpPr>
                  <a:spLocks/>
                </p:cNvSpPr>
                <p:nvPr/>
              </p:nvSpPr>
              <p:spPr bwMode="auto">
                <a:xfrm>
                  <a:off x="3441700" y="558800"/>
                  <a:ext cx="2922587" cy="3233738"/>
                </a:xfrm>
                <a:custGeom>
                  <a:avLst/>
                  <a:gdLst>
                    <a:gd name="T0" fmla="*/ 368 w 1841"/>
                    <a:gd name="T1" fmla="*/ 5 h 2037"/>
                    <a:gd name="T2" fmla="*/ 453 w 1841"/>
                    <a:gd name="T3" fmla="*/ 24 h 2037"/>
                    <a:gd name="T4" fmla="*/ 531 w 1841"/>
                    <a:gd name="T5" fmla="*/ 60 h 2037"/>
                    <a:gd name="T6" fmla="*/ 598 w 1841"/>
                    <a:gd name="T7" fmla="*/ 111 h 2037"/>
                    <a:gd name="T8" fmla="*/ 645 w 1841"/>
                    <a:gd name="T9" fmla="*/ 178 h 2037"/>
                    <a:gd name="T10" fmla="*/ 670 w 1841"/>
                    <a:gd name="T11" fmla="*/ 258 h 2037"/>
                    <a:gd name="T12" fmla="*/ 771 w 1841"/>
                    <a:gd name="T13" fmla="*/ 214 h 2037"/>
                    <a:gd name="T14" fmla="*/ 878 w 1841"/>
                    <a:gd name="T15" fmla="*/ 183 h 2037"/>
                    <a:gd name="T16" fmla="*/ 987 w 1841"/>
                    <a:gd name="T17" fmla="*/ 168 h 2037"/>
                    <a:gd name="T18" fmla="*/ 1098 w 1841"/>
                    <a:gd name="T19" fmla="*/ 175 h 2037"/>
                    <a:gd name="T20" fmla="*/ 1211 w 1841"/>
                    <a:gd name="T21" fmla="*/ 205 h 2037"/>
                    <a:gd name="T22" fmla="*/ 1325 w 1841"/>
                    <a:gd name="T23" fmla="*/ 265 h 2037"/>
                    <a:gd name="T24" fmla="*/ 1439 w 1841"/>
                    <a:gd name="T25" fmla="*/ 356 h 2037"/>
                    <a:gd name="T26" fmla="*/ 1551 w 1841"/>
                    <a:gd name="T27" fmla="*/ 482 h 2037"/>
                    <a:gd name="T28" fmla="*/ 1644 w 1841"/>
                    <a:gd name="T29" fmla="*/ 618 h 2037"/>
                    <a:gd name="T30" fmla="*/ 1720 w 1841"/>
                    <a:gd name="T31" fmla="*/ 762 h 2037"/>
                    <a:gd name="T32" fmla="*/ 1777 w 1841"/>
                    <a:gd name="T33" fmla="*/ 909 h 2037"/>
                    <a:gd name="T34" fmla="*/ 1817 w 1841"/>
                    <a:gd name="T35" fmla="*/ 1059 h 2037"/>
                    <a:gd name="T36" fmla="*/ 1838 w 1841"/>
                    <a:gd name="T37" fmla="*/ 1207 h 2037"/>
                    <a:gd name="T38" fmla="*/ 1838 w 1841"/>
                    <a:gd name="T39" fmla="*/ 1352 h 2037"/>
                    <a:gd name="T40" fmla="*/ 1818 w 1841"/>
                    <a:gd name="T41" fmla="*/ 1491 h 2037"/>
                    <a:gd name="T42" fmla="*/ 1777 w 1841"/>
                    <a:gd name="T43" fmla="*/ 1623 h 2037"/>
                    <a:gd name="T44" fmla="*/ 1715 w 1841"/>
                    <a:gd name="T45" fmla="*/ 1742 h 2037"/>
                    <a:gd name="T46" fmla="*/ 1629 w 1841"/>
                    <a:gd name="T47" fmla="*/ 1848 h 2037"/>
                    <a:gd name="T48" fmla="*/ 1577 w 1841"/>
                    <a:gd name="T49" fmla="*/ 1895 h 2037"/>
                    <a:gd name="T50" fmla="*/ 1554 w 1841"/>
                    <a:gd name="T51" fmla="*/ 1913 h 2037"/>
                    <a:gd name="T52" fmla="*/ 1490 w 1841"/>
                    <a:gd name="T53" fmla="*/ 1952 h 2037"/>
                    <a:gd name="T54" fmla="*/ 1358 w 1841"/>
                    <a:gd name="T55" fmla="*/ 2006 h 2037"/>
                    <a:gd name="T56" fmla="*/ 1217 w 1841"/>
                    <a:gd name="T57" fmla="*/ 2034 h 2037"/>
                    <a:gd name="T58" fmla="*/ 1072 w 1841"/>
                    <a:gd name="T59" fmla="*/ 2034 h 2037"/>
                    <a:gd name="T60" fmla="*/ 925 w 1841"/>
                    <a:gd name="T61" fmla="*/ 2010 h 2037"/>
                    <a:gd name="T62" fmla="*/ 776 w 1841"/>
                    <a:gd name="T63" fmla="*/ 1963 h 2037"/>
                    <a:gd name="T64" fmla="*/ 632 w 1841"/>
                    <a:gd name="T65" fmla="*/ 1895 h 2037"/>
                    <a:gd name="T66" fmla="*/ 492 w 1841"/>
                    <a:gd name="T67" fmla="*/ 1808 h 2037"/>
                    <a:gd name="T68" fmla="*/ 362 w 1841"/>
                    <a:gd name="T69" fmla="*/ 1701 h 2037"/>
                    <a:gd name="T70" fmla="*/ 243 w 1841"/>
                    <a:gd name="T71" fmla="*/ 1578 h 2037"/>
                    <a:gd name="T72" fmla="*/ 139 w 1841"/>
                    <a:gd name="T73" fmla="*/ 1442 h 2037"/>
                    <a:gd name="T74" fmla="*/ 65 w 1841"/>
                    <a:gd name="T75" fmla="*/ 1311 h 2037"/>
                    <a:gd name="T76" fmla="*/ 22 w 1841"/>
                    <a:gd name="T77" fmla="*/ 1188 h 2037"/>
                    <a:gd name="T78" fmla="*/ 7 w 1841"/>
                    <a:gd name="T79" fmla="*/ 1071 h 2037"/>
                    <a:gd name="T80" fmla="*/ 16 w 1841"/>
                    <a:gd name="T81" fmla="*/ 962 h 2037"/>
                    <a:gd name="T82" fmla="*/ 43 w 1841"/>
                    <a:gd name="T83" fmla="*/ 859 h 2037"/>
                    <a:gd name="T84" fmla="*/ 88 w 1841"/>
                    <a:gd name="T85" fmla="*/ 765 h 2037"/>
                    <a:gd name="T86" fmla="*/ 147 w 1841"/>
                    <a:gd name="T87" fmla="*/ 678 h 2037"/>
                    <a:gd name="T88" fmla="*/ 215 w 1841"/>
                    <a:gd name="T89" fmla="*/ 597 h 2037"/>
                    <a:gd name="T90" fmla="*/ 128 w 1841"/>
                    <a:gd name="T91" fmla="*/ 552 h 2037"/>
                    <a:gd name="T92" fmla="*/ 65 w 1841"/>
                    <a:gd name="T93" fmla="*/ 499 h 2037"/>
                    <a:gd name="T94" fmla="*/ 27 w 1841"/>
                    <a:gd name="T95" fmla="*/ 440 h 2037"/>
                    <a:gd name="T96" fmla="*/ 6 w 1841"/>
                    <a:gd name="T97" fmla="*/ 379 h 2037"/>
                    <a:gd name="T98" fmla="*/ 0 w 1841"/>
                    <a:gd name="T99" fmla="*/ 316 h 2037"/>
                    <a:gd name="T100" fmla="*/ 6 w 1841"/>
                    <a:gd name="T101" fmla="*/ 257 h 2037"/>
                    <a:gd name="T102" fmla="*/ 21 w 1841"/>
                    <a:gd name="T103" fmla="*/ 201 h 2037"/>
                    <a:gd name="T104" fmla="*/ 39 w 1841"/>
                    <a:gd name="T105" fmla="*/ 154 h 2037"/>
                    <a:gd name="T106" fmla="*/ 70 w 1841"/>
                    <a:gd name="T107" fmla="*/ 100 h 2037"/>
                    <a:gd name="T108" fmla="*/ 128 w 1841"/>
                    <a:gd name="T109" fmla="*/ 49 h 2037"/>
                    <a:gd name="T110" fmla="*/ 200 w 1841"/>
                    <a:gd name="T111" fmla="*/ 16 h 2037"/>
                    <a:gd name="T112" fmla="*/ 282 w 1841"/>
                    <a:gd name="T113" fmla="*/ 2 h 20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841" h="2037">
                      <a:moveTo>
                        <a:pt x="325" y="0"/>
                      </a:moveTo>
                      <a:lnTo>
                        <a:pt x="368" y="5"/>
                      </a:lnTo>
                      <a:lnTo>
                        <a:pt x="411" y="11"/>
                      </a:lnTo>
                      <a:lnTo>
                        <a:pt x="453" y="24"/>
                      </a:lnTo>
                      <a:lnTo>
                        <a:pt x="494" y="41"/>
                      </a:lnTo>
                      <a:lnTo>
                        <a:pt x="531" y="60"/>
                      </a:lnTo>
                      <a:lnTo>
                        <a:pt x="566" y="84"/>
                      </a:lnTo>
                      <a:lnTo>
                        <a:pt x="598" y="111"/>
                      </a:lnTo>
                      <a:lnTo>
                        <a:pt x="624" y="143"/>
                      </a:lnTo>
                      <a:lnTo>
                        <a:pt x="645" y="178"/>
                      </a:lnTo>
                      <a:lnTo>
                        <a:pt x="660" y="216"/>
                      </a:lnTo>
                      <a:lnTo>
                        <a:pt x="670" y="258"/>
                      </a:lnTo>
                      <a:lnTo>
                        <a:pt x="720" y="234"/>
                      </a:lnTo>
                      <a:lnTo>
                        <a:pt x="771" y="214"/>
                      </a:lnTo>
                      <a:lnTo>
                        <a:pt x="823" y="196"/>
                      </a:lnTo>
                      <a:lnTo>
                        <a:pt x="878" y="183"/>
                      </a:lnTo>
                      <a:lnTo>
                        <a:pt x="932" y="174"/>
                      </a:lnTo>
                      <a:lnTo>
                        <a:pt x="987" y="168"/>
                      </a:lnTo>
                      <a:lnTo>
                        <a:pt x="1042" y="169"/>
                      </a:lnTo>
                      <a:lnTo>
                        <a:pt x="1098" y="175"/>
                      </a:lnTo>
                      <a:lnTo>
                        <a:pt x="1155" y="187"/>
                      </a:lnTo>
                      <a:lnTo>
                        <a:pt x="1211" y="205"/>
                      </a:lnTo>
                      <a:lnTo>
                        <a:pt x="1268" y="232"/>
                      </a:lnTo>
                      <a:lnTo>
                        <a:pt x="1325" y="265"/>
                      </a:lnTo>
                      <a:lnTo>
                        <a:pt x="1382" y="307"/>
                      </a:lnTo>
                      <a:lnTo>
                        <a:pt x="1439" y="356"/>
                      </a:lnTo>
                      <a:lnTo>
                        <a:pt x="1496" y="415"/>
                      </a:lnTo>
                      <a:lnTo>
                        <a:pt x="1551" y="482"/>
                      </a:lnTo>
                      <a:lnTo>
                        <a:pt x="1599" y="550"/>
                      </a:lnTo>
                      <a:lnTo>
                        <a:pt x="1644" y="618"/>
                      </a:lnTo>
                      <a:lnTo>
                        <a:pt x="1684" y="689"/>
                      </a:lnTo>
                      <a:lnTo>
                        <a:pt x="1720" y="762"/>
                      </a:lnTo>
                      <a:lnTo>
                        <a:pt x="1751" y="834"/>
                      </a:lnTo>
                      <a:lnTo>
                        <a:pt x="1777" y="909"/>
                      </a:lnTo>
                      <a:lnTo>
                        <a:pt x="1799" y="984"/>
                      </a:lnTo>
                      <a:lnTo>
                        <a:pt x="1817" y="1059"/>
                      </a:lnTo>
                      <a:lnTo>
                        <a:pt x="1830" y="1132"/>
                      </a:lnTo>
                      <a:lnTo>
                        <a:pt x="1838" y="1207"/>
                      </a:lnTo>
                      <a:lnTo>
                        <a:pt x="1841" y="1280"/>
                      </a:lnTo>
                      <a:lnTo>
                        <a:pt x="1838" y="1352"/>
                      </a:lnTo>
                      <a:lnTo>
                        <a:pt x="1831" y="1423"/>
                      </a:lnTo>
                      <a:lnTo>
                        <a:pt x="1818" y="1491"/>
                      </a:lnTo>
                      <a:lnTo>
                        <a:pt x="1800" y="1557"/>
                      </a:lnTo>
                      <a:lnTo>
                        <a:pt x="1777" y="1623"/>
                      </a:lnTo>
                      <a:lnTo>
                        <a:pt x="1749" y="1683"/>
                      </a:lnTo>
                      <a:lnTo>
                        <a:pt x="1715" y="1742"/>
                      </a:lnTo>
                      <a:lnTo>
                        <a:pt x="1674" y="1797"/>
                      </a:lnTo>
                      <a:lnTo>
                        <a:pt x="1629" y="1848"/>
                      </a:lnTo>
                      <a:lnTo>
                        <a:pt x="1577" y="1895"/>
                      </a:lnTo>
                      <a:lnTo>
                        <a:pt x="1577" y="1895"/>
                      </a:lnTo>
                      <a:lnTo>
                        <a:pt x="1565" y="1905"/>
                      </a:lnTo>
                      <a:lnTo>
                        <a:pt x="1554" y="1913"/>
                      </a:lnTo>
                      <a:lnTo>
                        <a:pt x="1552" y="1913"/>
                      </a:lnTo>
                      <a:lnTo>
                        <a:pt x="1490" y="1952"/>
                      </a:lnTo>
                      <a:lnTo>
                        <a:pt x="1425" y="1983"/>
                      </a:lnTo>
                      <a:lnTo>
                        <a:pt x="1358" y="2006"/>
                      </a:lnTo>
                      <a:lnTo>
                        <a:pt x="1289" y="2023"/>
                      </a:lnTo>
                      <a:lnTo>
                        <a:pt x="1217" y="2034"/>
                      </a:lnTo>
                      <a:lnTo>
                        <a:pt x="1145" y="2037"/>
                      </a:lnTo>
                      <a:lnTo>
                        <a:pt x="1072" y="2034"/>
                      </a:lnTo>
                      <a:lnTo>
                        <a:pt x="998" y="2026"/>
                      </a:lnTo>
                      <a:lnTo>
                        <a:pt x="925" y="2010"/>
                      </a:lnTo>
                      <a:lnTo>
                        <a:pt x="850" y="1990"/>
                      </a:lnTo>
                      <a:lnTo>
                        <a:pt x="776" y="1963"/>
                      </a:lnTo>
                      <a:lnTo>
                        <a:pt x="703" y="1933"/>
                      </a:lnTo>
                      <a:lnTo>
                        <a:pt x="632" y="1895"/>
                      </a:lnTo>
                      <a:lnTo>
                        <a:pt x="562" y="1854"/>
                      </a:lnTo>
                      <a:lnTo>
                        <a:pt x="492" y="1808"/>
                      </a:lnTo>
                      <a:lnTo>
                        <a:pt x="426" y="1757"/>
                      </a:lnTo>
                      <a:lnTo>
                        <a:pt x="362" y="1701"/>
                      </a:lnTo>
                      <a:lnTo>
                        <a:pt x="301" y="1642"/>
                      </a:lnTo>
                      <a:lnTo>
                        <a:pt x="243" y="1578"/>
                      </a:lnTo>
                      <a:lnTo>
                        <a:pt x="187" y="1512"/>
                      </a:lnTo>
                      <a:lnTo>
                        <a:pt x="139" y="1442"/>
                      </a:lnTo>
                      <a:lnTo>
                        <a:pt x="99" y="1376"/>
                      </a:lnTo>
                      <a:lnTo>
                        <a:pt x="65" y="1311"/>
                      </a:lnTo>
                      <a:lnTo>
                        <a:pt x="41" y="1248"/>
                      </a:lnTo>
                      <a:lnTo>
                        <a:pt x="22" y="1188"/>
                      </a:lnTo>
                      <a:lnTo>
                        <a:pt x="11" y="1128"/>
                      </a:lnTo>
                      <a:lnTo>
                        <a:pt x="7" y="1071"/>
                      </a:lnTo>
                      <a:lnTo>
                        <a:pt x="9" y="1016"/>
                      </a:lnTo>
                      <a:lnTo>
                        <a:pt x="16" y="962"/>
                      </a:lnTo>
                      <a:lnTo>
                        <a:pt x="27" y="910"/>
                      </a:lnTo>
                      <a:lnTo>
                        <a:pt x="43" y="859"/>
                      </a:lnTo>
                      <a:lnTo>
                        <a:pt x="64" y="812"/>
                      </a:lnTo>
                      <a:lnTo>
                        <a:pt x="88" y="765"/>
                      </a:lnTo>
                      <a:lnTo>
                        <a:pt x="115" y="721"/>
                      </a:lnTo>
                      <a:lnTo>
                        <a:pt x="147" y="678"/>
                      </a:lnTo>
                      <a:lnTo>
                        <a:pt x="180" y="636"/>
                      </a:lnTo>
                      <a:lnTo>
                        <a:pt x="215" y="597"/>
                      </a:lnTo>
                      <a:lnTo>
                        <a:pt x="168" y="575"/>
                      </a:lnTo>
                      <a:lnTo>
                        <a:pt x="128" y="552"/>
                      </a:lnTo>
                      <a:lnTo>
                        <a:pt x="93" y="525"/>
                      </a:lnTo>
                      <a:lnTo>
                        <a:pt x="65" y="499"/>
                      </a:lnTo>
                      <a:lnTo>
                        <a:pt x="43" y="470"/>
                      </a:lnTo>
                      <a:lnTo>
                        <a:pt x="27" y="440"/>
                      </a:lnTo>
                      <a:lnTo>
                        <a:pt x="14" y="409"/>
                      </a:lnTo>
                      <a:lnTo>
                        <a:pt x="6" y="379"/>
                      </a:lnTo>
                      <a:lnTo>
                        <a:pt x="2" y="347"/>
                      </a:lnTo>
                      <a:lnTo>
                        <a:pt x="0" y="316"/>
                      </a:lnTo>
                      <a:lnTo>
                        <a:pt x="2" y="286"/>
                      </a:lnTo>
                      <a:lnTo>
                        <a:pt x="6" y="257"/>
                      </a:lnTo>
                      <a:lnTo>
                        <a:pt x="13" y="229"/>
                      </a:lnTo>
                      <a:lnTo>
                        <a:pt x="21" y="201"/>
                      </a:lnTo>
                      <a:lnTo>
                        <a:pt x="29" y="176"/>
                      </a:lnTo>
                      <a:lnTo>
                        <a:pt x="39" y="154"/>
                      </a:lnTo>
                      <a:lnTo>
                        <a:pt x="49" y="133"/>
                      </a:lnTo>
                      <a:lnTo>
                        <a:pt x="70" y="100"/>
                      </a:lnTo>
                      <a:lnTo>
                        <a:pt x="96" y="72"/>
                      </a:lnTo>
                      <a:lnTo>
                        <a:pt x="128" y="49"/>
                      </a:lnTo>
                      <a:lnTo>
                        <a:pt x="162" y="29"/>
                      </a:lnTo>
                      <a:lnTo>
                        <a:pt x="200" y="16"/>
                      </a:lnTo>
                      <a:lnTo>
                        <a:pt x="240" y="6"/>
                      </a:lnTo>
                      <a:lnTo>
                        <a:pt x="282" y="2"/>
                      </a:lnTo>
                      <a:lnTo>
                        <a:pt x="325" y="0"/>
                      </a:lnTo>
                      <a:close/>
                    </a:path>
                  </a:pathLst>
                </a:custGeom>
                <a:solidFill>
                  <a:srgbClr val="8E1D1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14" name="Freeform 25"/>
                <p:cNvSpPr>
                  <a:spLocks/>
                </p:cNvSpPr>
                <p:nvPr/>
              </p:nvSpPr>
              <p:spPr bwMode="auto">
                <a:xfrm>
                  <a:off x="3633788" y="2867025"/>
                  <a:ext cx="327025" cy="269875"/>
                </a:xfrm>
                <a:custGeom>
                  <a:avLst/>
                  <a:gdLst>
                    <a:gd name="T0" fmla="*/ 59 w 206"/>
                    <a:gd name="T1" fmla="*/ 0 h 170"/>
                    <a:gd name="T2" fmla="*/ 82 w 206"/>
                    <a:gd name="T3" fmla="*/ 1 h 170"/>
                    <a:gd name="T4" fmla="*/ 104 w 206"/>
                    <a:gd name="T5" fmla="*/ 4 h 170"/>
                    <a:gd name="T6" fmla="*/ 125 w 206"/>
                    <a:gd name="T7" fmla="*/ 8 h 170"/>
                    <a:gd name="T8" fmla="*/ 145 w 206"/>
                    <a:gd name="T9" fmla="*/ 12 h 170"/>
                    <a:gd name="T10" fmla="*/ 162 w 206"/>
                    <a:gd name="T11" fmla="*/ 16 h 170"/>
                    <a:gd name="T12" fmla="*/ 176 w 206"/>
                    <a:gd name="T13" fmla="*/ 20 h 170"/>
                    <a:gd name="T14" fmla="*/ 183 w 206"/>
                    <a:gd name="T15" fmla="*/ 24 h 170"/>
                    <a:gd name="T16" fmla="*/ 184 w 206"/>
                    <a:gd name="T17" fmla="*/ 27 h 170"/>
                    <a:gd name="T18" fmla="*/ 187 w 206"/>
                    <a:gd name="T19" fmla="*/ 37 h 170"/>
                    <a:gd name="T20" fmla="*/ 190 w 206"/>
                    <a:gd name="T21" fmla="*/ 49 h 170"/>
                    <a:gd name="T22" fmla="*/ 194 w 206"/>
                    <a:gd name="T23" fmla="*/ 67 h 170"/>
                    <a:gd name="T24" fmla="*/ 198 w 206"/>
                    <a:gd name="T25" fmla="*/ 87 h 170"/>
                    <a:gd name="T26" fmla="*/ 202 w 206"/>
                    <a:gd name="T27" fmla="*/ 106 h 170"/>
                    <a:gd name="T28" fmla="*/ 205 w 206"/>
                    <a:gd name="T29" fmla="*/ 126 h 170"/>
                    <a:gd name="T30" fmla="*/ 206 w 206"/>
                    <a:gd name="T31" fmla="*/ 144 h 170"/>
                    <a:gd name="T32" fmla="*/ 204 w 206"/>
                    <a:gd name="T33" fmla="*/ 157 h 170"/>
                    <a:gd name="T34" fmla="*/ 198 w 206"/>
                    <a:gd name="T35" fmla="*/ 167 h 170"/>
                    <a:gd name="T36" fmla="*/ 187 w 206"/>
                    <a:gd name="T37" fmla="*/ 170 h 170"/>
                    <a:gd name="T38" fmla="*/ 172 w 206"/>
                    <a:gd name="T39" fmla="*/ 170 h 170"/>
                    <a:gd name="T40" fmla="*/ 154 w 206"/>
                    <a:gd name="T41" fmla="*/ 164 h 170"/>
                    <a:gd name="T42" fmla="*/ 133 w 206"/>
                    <a:gd name="T43" fmla="*/ 156 h 170"/>
                    <a:gd name="T44" fmla="*/ 111 w 206"/>
                    <a:gd name="T45" fmla="*/ 144 h 170"/>
                    <a:gd name="T46" fmla="*/ 86 w 206"/>
                    <a:gd name="T47" fmla="*/ 130 h 170"/>
                    <a:gd name="T48" fmla="*/ 62 w 206"/>
                    <a:gd name="T49" fmla="*/ 113 h 170"/>
                    <a:gd name="T50" fmla="*/ 41 w 206"/>
                    <a:gd name="T51" fmla="*/ 96 h 170"/>
                    <a:gd name="T52" fmla="*/ 25 w 206"/>
                    <a:gd name="T53" fmla="*/ 81 h 170"/>
                    <a:gd name="T54" fmla="*/ 11 w 206"/>
                    <a:gd name="T55" fmla="*/ 65 h 170"/>
                    <a:gd name="T56" fmla="*/ 3 w 206"/>
                    <a:gd name="T57" fmla="*/ 49 h 170"/>
                    <a:gd name="T58" fmla="*/ 0 w 206"/>
                    <a:gd name="T59" fmla="*/ 36 h 170"/>
                    <a:gd name="T60" fmla="*/ 3 w 206"/>
                    <a:gd name="T61" fmla="*/ 22 h 170"/>
                    <a:gd name="T62" fmla="*/ 11 w 206"/>
                    <a:gd name="T63" fmla="*/ 11 h 170"/>
                    <a:gd name="T64" fmla="*/ 23 w 206"/>
                    <a:gd name="T65" fmla="*/ 4 h 170"/>
                    <a:gd name="T66" fmla="*/ 40 w 206"/>
                    <a:gd name="T67" fmla="*/ 0 h 170"/>
                    <a:gd name="T68" fmla="*/ 59 w 206"/>
                    <a:gd name="T69"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6" h="170">
                      <a:moveTo>
                        <a:pt x="59" y="0"/>
                      </a:moveTo>
                      <a:lnTo>
                        <a:pt x="82" y="1"/>
                      </a:lnTo>
                      <a:lnTo>
                        <a:pt x="104" y="4"/>
                      </a:lnTo>
                      <a:lnTo>
                        <a:pt x="125" y="8"/>
                      </a:lnTo>
                      <a:lnTo>
                        <a:pt x="145" y="12"/>
                      </a:lnTo>
                      <a:lnTo>
                        <a:pt x="162" y="16"/>
                      </a:lnTo>
                      <a:lnTo>
                        <a:pt x="176" y="20"/>
                      </a:lnTo>
                      <a:lnTo>
                        <a:pt x="183" y="24"/>
                      </a:lnTo>
                      <a:lnTo>
                        <a:pt x="184" y="27"/>
                      </a:lnTo>
                      <a:lnTo>
                        <a:pt x="187" y="37"/>
                      </a:lnTo>
                      <a:lnTo>
                        <a:pt x="190" y="49"/>
                      </a:lnTo>
                      <a:lnTo>
                        <a:pt x="194" y="67"/>
                      </a:lnTo>
                      <a:lnTo>
                        <a:pt x="198" y="87"/>
                      </a:lnTo>
                      <a:lnTo>
                        <a:pt x="202" y="106"/>
                      </a:lnTo>
                      <a:lnTo>
                        <a:pt x="205" y="126"/>
                      </a:lnTo>
                      <a:lnTo>
                        <a:pt x="206" y="144"/>
                      </a:lnTo>
                      <a:lnTo>
                        <a:pt x="204" y="157"/>
                      </a:lnTo>
                      <a:lnTo>
                        <a:pt x="198" y="167"/>
                      </a:lnTo>
                      <a:lnTo>
                        <a:pt x="187" y="170"/>
                      </a:lnTo>
                      <a:lnTo>
                        <a:pt x="172" y="170"/>
                      </a:lnTo>
                      <a:lnTo>
                        <a:pt x="154" y="164"/>
                      </a:lnTo>
                      <a:lnTo>
                        <a:pt x="133" y="156"/>
                      </a:lnTo>
                      <a:lnTo>
                        <a:pt x="111" y="144"/>
                      </a:lnTo>
                      <a:lnTo>
                        <a:pt x="86" y="130"/>
                      </a:lnTo>
                      <a:lnTo>
                        <a:pt x="62" y="113"/>
                      </a:lnTo>
                      <a:lnTo>
                        <a:pt x="41" y="96"/>
                      </a:lnTo>
                      <a:lnTo>
                        <a:pt x="25" y="81"/>
                      </a:lnTo>
                      <a:lnTo>
                        <a:pt x="11" y="65"/>
                      </a:lnTo>
                      <a:lnTo>
                        <a:pt x="3" y="49"/>
                      </a:lnTo>
                      <a:lnTo>
                        <a:pt x="0" y="36"/>
                      </a:lnTo>
                      <a:lnTo>
                        <a:pt x="3" y="22"/>
                      </a:lnTo>
                      <a:lnTo>
                        <a:pt x="11" y="11"/>
                      </a:lnTo>
                      <a:lnTo>
                        <a:pt x="23" y="4"/>
                      </a:lnTo>
                      <a:lnTo>
                        <a:pt x="40" y="0"/>
                      </a:lnTo>
                      <a:lnTo>
                        <a:pt x="59" y="0"/>
                      </a:lnTo>
                      <a:close/>
                    </a:path>
                  </a:pathLst>
                </a:custGeom>
                <a:solidFill>
                  <a:srgbClr val="E1D7A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15" name="Freeform 26"/>
                <p:cNvSpPr>
                  <a:spLocks/>
                </p:cNvSpPr>
                <p:nvPr/>
              </p:nvSpPr>
              <p:spPr bwMode="auto">
                <a:xfrm>
                  <a:off x="4430713" y="968375"/>
                  <a:ext cx="76200" cy="38100"/>
                </a:xfrm>
                <a:custGeom>
                  <a:avLst/>
                  <a:gdLst>
                    <a:gd name="T0" fmla="*/ 47 w 48"/>
                    <a:gd name="T1" fmla="*/ 0 h 24"/>
                    <a:gd name="T2" fmla="*/ 48 w 48"/>
                    <a:gd name="T3" fmla="*/ 1 h 24"/>
                    <a:gd name="T4" fmla="*/ 42 w 48"/>
                    <a:gd name="T5" fmla="*/ 4 h 24"/>
                    <a:gd name="T6" fmla="*/ 33 w 48"/>
                    <a:gd name="T7" fmla="*/ 10 h 24"/>
                    <a:gd name="T8" fmla="*/ 18 w 48"/>
                    <a:gd name="T9" fmla="*/ 15 h 24"/>
                    <a:gd name="T10" fmla="*/ 0 w 48"/>
                    <a:gd name="T11" fmla="*/ 24 h 24"/>
                    <a:gd name="T12" fmla="*/ 16 w 48"/>
                    <a:gd name="T13" fmla="*/ 14 h 24"/>
                    <a:gd name="T14" fmla="*/ 30 w 48"/>
                    <a:gd name="T15" fmla="*/ 7 h 24"/>
                    <a:gd name="T16" fmla="*/ 40 w 48"/>
                    <a:gd name="T17" fmla="*/ 1 h 24"/>
                    <a:gd name="T18" fmla="*/ 47 w 48"/>
                    <a:gd name="T19"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24">
                      <a:moveTo>
                        <a:pt x="47" y="0"/>
                      </a:moveTo>
                      <a:lnTo>
                        <a:pt x="48" y="1"/>
                      </a:lnTo>
                      <a:lnTo>
                        <a:pt x="42" y="4"/>
                      </a:lnTo>
                      <a:lnTo>
                        <a:pt x="33" y="10"/>
                      </a:lnTo>
                      <a:lnTo>
                        <a:pt x="18" y="15"/>
                      </a:lnTo>
                      <a:lnTo>
                        <a:pt x="0" y="24"/>
                      </a:lnTo>
                      <a:lnTo>
                        <a:pt x="16" y="14"/>
                      </a:lnTo>
                      <a:lnTo>
                        <a:pt x="30" y="7"/>
                      </a:lnTo>
                      <a:lnTo>
                        <a:pt x="40" y="1"/>
                      </a:lnTo>
                      <a:lnTo>
                        <a:pt x="47" y="0"/>
                      </a:lnTo>
                      <a:close/>
                    </a:path>
                  </a:pathLst>
                </a:custGeom>
                <a:solidFill>
                  <a:srgbClr val="7B110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16" name="Freeform 27"/>
                <p:cNvSpPr>
                  <a:spLocks/>
                </p:cNvSpPr>
                <p:nvPr/>
              </p:nvSpPr>
              <p:spPr bwMode="auto">
                <a:xfrm>
                  <a:off x="3441700" y="568325"/>
                  <a:ext cx="2860675" cy="3224213"/>
                </a:xfrm>
                <a:custGeom>
                  <a:avLst/>
                  <a:gdLst>
                    <a:gd name="T0" fmla="*/ 221 w 1802"/>
                    <a:gd name="T1" fmla="*/ 68 h 2031"/>
                    <a:gd name="T2" fmla="*/ 207 w 1802"/>
                    <a:gd name="T3" fmla="*/ 197 h 2031"/>
                    <a:gd name="T4" fmla="*/ 230 w 1802"/>
                    <a:gd name="T5" fmla="*/ 280 h 2031"/>
                    <a:gd name="T6" fmla="*/ 289 w 1802"/>
                    <a:gd name="T7" fmla="*/ 323 h 2031"/>
                    <a:gd name="T8" fmla="*/ 370 w 1802"/>
                    <a:gd name="T9" fmla="*/ 334 h 2031"/>
                    <a:gd name="T10" fmla="*/ 462 w 1802"/>
                    <a:gd name="T11" fmla="*/ 324 h 2031"/>
                    <a:gd name="T12" fmla="*/ 550 w 1802"/>
                    <a:gd name="T13" fmla="*/ 301 h 2031"/>
                    <a:gd name="T14" fmla="*/ 623 w 1802"/>
                    <a:gd name="T15" fmla="*/ 276 h 2031"/>
                    <a:gd name="T16" fmla="*/ 546 w 1802"/>
                    <a:gd name="T17" fmla="*/ 332 h 2031"/>
                    <a:gd name="T18" fmla="*/ 458 w 1802"/>
                    <a:gd name="T19" fmla="*/ 427 h 2031"/>
                    <a:gd name="T20" fmla="*/ 374 w 1802"/>
                    <a:gd name="T21" fmla="*/ 558 h 2031"/>
                    <a:gd name="T22" fmla="*/ 312 w 1802"/>
                    <a:gd name="T23" fmla="*/ 731 h 2031"/>
                    <a:gd name="T24" fmla="*/ 297 w 1802"/>
                    <a:gd name="T25" fmla="*/ 913 h 2031"/>
                    <a:gd name="T26" fmla="*/ 340 w 1802"/>
                    <a:gd name="T27" fmla="*/ 1098 h 2031"/>
                    <a:gd name="T28" fmla="*/ 431 w 1802"/>
                    <a:gd name="T29" fmla="*/ 1291 h 2031"/>
                    <a:gd name="T30" fmla="*/ 559 w 1802"/>
                    <a:gd name="T31" fmla="*/ 1474 h 2031"/>
                    <a:gd name="T32" fmla="*/ 713 w 1802"/>
                    <a:gd name="T33" fmla="*/ 1633 h 2031"/>
                    <a:gd name="T34" fmla="*/ 882 w 1802"/>
                    <a:gd name="T35" fmla="*/ 1755 h 2031"/>
                    <a:gd name="T36" fmla="*/ 1056 w 1802"/>
                    <a:gd name="T37" fmla="*/ 1826 h 2031"/>
                    <a:gd name="T38" fmla="*/ 1254 w 1802"/>
                    <a:gd name="T39" fmla="*/ 1831 h 2031"/>
                    <a:gd name="T40" fmla="*/ 1455 w 1802"/>
                    <a:gd name="T41" fmla="*/ 1773 h 2031"/>
                    <a:gd name="T42" fmla="*/ 1630 w 1802"/>
                    <a:gd name="T43" fmla="*/ 1677 h 2031"/>
                    <a:gd name="T44" fmla="*/ 1766 w 1802"/>
                    <a:gd name="T45" fmla="*/ 1578 h 2031"/>
                    <a:gd name="T46" fmla="*/ 1749 w 1802"/>
                    <a:gd name="T47" fmla="*/ 1676 h 2031"/>
                    <a:gd name="T48" fmla="*/ 1629 w 1802"/>
                    <a:gd name="T49" fmla="*/ 1841 h 2031"/>
                    <a:gd name="T50" fmla="*/ 1565 w 1802"/>
                    <a:gd name="T51" fmla="*/ 1899 h 2031"/>
                    <a:gd name="T52" fmla="*/ 1490 w 1802"/>
                    <a:gd name="T53" fmla="*/ 1946 h 2031"/>
                    <a:gd name="T54" fmla="*/ 1289 w 1802"/>
                    <a:gd name="T55" fmla="*/ 2017 h 2031"/>
                    <a:gd name="T56" fmla="*/ 1072 w 1802"/>
                    <a:gd name="T57" fmla="*/ 2028 h 2031"/>
                    <a:gd name="T58" fmla="*/ 850 w 1802"/>
                    <a:gd name="T59" fmla="*/ 1984 h 2031"/>
                    <a:gd name="T60" fmla="*/ 632 w 1802"/>
                    <a:gd name="T61" fmla="*/ 1889 h 2031"/>
                    <a:gd name="T62" fmla="*/ 426 w 1802"/>
                    <a:gd name="T63" fmla="*/ 1751 h 2031"/>
                    <a:gd name="T64" fmla="*/ 243 w 1802"/>
                    <a:gd name="T65" fmla="*/ 1572 h 2031"/>
                    <a:gd name="T66" fmla="*/ 99 w 1802"/>
                    <a:gd name="T67" fmla="*/ 1370 h 2031"/>
                    <a:gd name="T68" fmla="*/ 22 w 1802"/>
                    <a:gd name="T69" fmla="*/ 1182 h 2031"/>
                    <a:gd name="T70" fmla="*/ 9 w 1802"/>
                    <a:gd name="T71" fmla="*/ 1010 h 2031"/>
                    <a:gd name="T72" fmla="*/ 43 w 1802"/>
                    <a:gd name="T73" fmla="*/ 853 h 2031"/>
                    <a:gd name="T74" fmla="*/ 115 w 1802"/>
                    <a:gd name="T75" fmla="*/ 715 h 2031"/>
                    <a:gd name="T76" fmla="*/ 215 w 1802"/>
                    <a:gd name="T77" fmla="*/ 591 h 2031"/>
                    <a:gd name="T78" fmla="*/ 93 w 1802"/>
                    <a:gd name="T79" fmla="*/ 519 h 2031"/>
                    <a:gd name="T80" fmla="*/ 27 w 1802"/>
                    <a:gd name="T81" fmla="*/ 434 h 2031"/>
                    <a:gd name="T82" fmla="*/ 2 w 1802"/>
                    <a:gd name="T83" fmla="*/ 341 h 2031"/>
                    <a:gd name="T84" fmla="*/ 6 w 1802"/>
                    <a:gd name="T85" fmla="*/ 251 h 2031"/>
                    <a:gd name="T86" fmla="*/ 29 w 1802"/>
                    <a:gd name="T87" fmla="*/ 170 h 2031"/>
                    <a:gd name="T88" fmla="*/ 70 w 1802"/>
                    <a:gd name="T89" fmla="*/ 94 h 2031"/>
                    <a:gd name="T90" fmla="*/ 162 w 1802"/>
                    <a:gd name="T91" fmla="*/ 23 h 2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02" h="2031">
                      <a:moveTo>
                        <a:pt x="240" y="0"/>
                      </a:moveTo>
                      <a:lnTo>
                        <a:pt x="229" y="32"/>
                      </a:lnTo>
                      <a:lnTo>
                        <a:pt x="221" y="68"/>
                      </a:lnTo>
                      <a:lnTo>
                        <a:pt x="214" y="107"/>
                      </a:lnTo>
                      <a:lnTo>
                        <a:pt x="208" y="151"/>
                      </a:lnTo>
                      <a:lnTo>
                        <a:pt x="207" y="197"/>
                      </a:lnTo>
                      <a:lnTo>
                        <a:pt x="210" y="230"/>
                      </a:lnTo>
                      <a:lnTo>
                        <a:pt x="218" y="258"/>
                      </a:lnTo>
                      <a:lnTo>
                        <a:pt x="230" y="280"/>
                      </a:lnTo>
                      <a:lnTo>
                        <a:pt x="246" y="298"/>
                      </a:lnTo>
                      <a:lnTo>
                        <a:pt x="265" y="312"/>
                      </a:lnTo>
                      <a:lnTo>
                        <a:pt x="289" y="323"/>
                      </a:lnTo>
                      <a:lnTo>
                        <a:pt x="314" y="330"/>
                      </a:lnTo>
                      <a:lnTo>
                        <a:pt x="341" y="332"/>
                      </a:lnTo>
                      <a:lnTo>
                        <a:pt x="370" y="334"/>
                      </a:lnTo>
                      <a:lnTo>
                        <a:pt x="401" y="332"/>
                      </a:lnTo>
                      <a:lnTo>
                        <a:pt x="431" y="328"/>
                      </a:lnTo>
                      <a:lnTo>
                        <a:pt x="462" y="324"/>
                      </a:lnTo>
                      <a:lnTo>
                        <a:pt x="492" y="317"/>
                      </a:lnTo>
                      <a:lnTo>
                        <a:pt x="521" y="309"/>
                      </a:lnTo>
                      <a:lnTo>
                        <a:pt x="550" y="301"/>
                      </a:lnTo>
                      <a:lnTo>
                        <a:pt x="577" y="292"/>
                      </a:lnTo>
                      <a:lnTo>
                        <a:pt x="600" y="284"/>
                      </a:lnTo>
                      <a:lnTo>
                        <a:pt x="623" y="276"/>
                      </a:lnTo>
                      <a:lnTo>
                        <a:pt x="599" y="291"/>
                      </a:lnTo>
                      <a:lnTo>
                        <a:pt x="574" y="310"/>
                      </a:lnTo>
                      <a:lnTo>
                        <a:pt x="546" y="332"/>
                      </a:lnTo>
                      <a:lnTo>
                        <a:pt x="517" y="360"/>
                      </a:lnTo>
                      <a:lnTo>
                        <a:pt x="488" y="391"/>
                      </a:lnTo>
                      <a:lnTo>
                        <a:pt x="458" y="427"/>
                      </a:lnTo>
                      <a:lnTo>
                        <a:pt x="429" y="465"/>
                      </a:lnTo>
                      <a:lnTo>
                        <a:pt x="401" y="510"/>
                      </a:lnTo>
                      <a:lnTo>
                        <a:pt x="374" y="558"/>
                      </a:lnTo>
                      <a:lnTo>
                        <a:pt x="350" y="611"/>
                      </a:lnTo>
                      <a:lnTo>
                        <a:pt x="329" y="669"/>
                      </a:lnTo>
                      <a:lnTo>
                        <a:pt x="312" y="731"/>
                      </a:lnTo>
                      <a:lnTo>
                        <a:pt x="300" y="798"/>
                      </a:lnTo>
                      <a:lnTo>
                        <a:pt x="294" y="855"/>
                      </a:lnTo>
                      <a:lnTo>
                        <a:pt x="297" y="913"/>
                      </a:lnTo>
                      <a:lnTo>
                        <a:pt x="305" y="974"/>
                      </a:lnTo>
                      <a:lnTo>
                        <a:pt x="320" y="1036"/>
                      </a:lnTo>
                      <a:lnTo>
                        <a:pt x="340" y="1098"/>
                      </a:lnTo>
                      <a:lnTo>
                        <a:pt x="366" y="1164"/>
                      </a:lnTo>
                      <a:lnTo>
                        <a:pt x="397" y="1227"/>
                      </a:lnTo>
                      <a:lnTo>
                        <a:pt x="431" y="1291"/>
                      </a:lnTo>
                      <a:lnTo>
                        <a:pt x="470" y="1353"/>
                      </a:lnTo>
                      <a:lnTo>
                        <a:pt x="513" y="1414"/>
                      </a:lnTo>
                      <a:lnTo>
                        <a:pt x="559" y="1474"/>
                      </a:lnTo>
                      <a:lnTo>
                        <a:pt x="607" y="1529"/>
                      </a:lnTo>
                      <a:lnTo>
                        <a:pt x="659" y="1583"/>
                      </a:lnTo>
                      <a:lnTo>
                        <a:pt x="713" y="1633"/>
                      </a:lnTo>
                      <a:lnTo>
                        <a:pt x="767" y="1679"/>
                      </a:lnTo>
                      <a:lnTo>
                        <a:pt x="823" y="1719"/>
                      </a:lnTo>
                      <a:lnTo>
                        <a:pt x="882" y="1755"/>
                      </a:lnTo>
                      <a:lnTo>
                        <a:pt x="940" y="1784"/>
                      </a:lnTo>
                      <a:lnTo>
                        <a:pt x="998" y="1809"/>
                      </a:lnTo>
                      <a:lnTo>
                        <a:pt x="1056" y="1826"/>
                      </a:lnTo>
                      <a:lnTo>
                        <a:pt x="1113" y="1835"/>
                      </a:lnTo>
                      <a:lnTo>
                        <a:pt x="1185" y="1838"/>
                      </a:lnTo>
                      <a:lnTo>
                        <a:pt x="1254" y="1831"/>
                      </a:lnTo>
                      <a:lnTo>
                        <a:pt x="1324" y="1817"/>
                      </a:lnTo>
                      <a:lnTo>
                        <a:pt x="1390" y="1798"/>
                      </a:lnTo>
                      <a:lnTo>
                        <a:pt x="1455" y="1773"/>
                      </a:lnTo>
                      <a:lnTo>
                        <a:pt x="1516" y="1744"/>
                      </a:lnTo>
                      <a:lnTo>
                        <a:pt x="1576" y="1711"/>
                      </a:lnTo>
                      <a:lnTo>
                        <a:pt x="1630" y="1677"/>
                      </a:lnTo>
                      <a:lnTo>
                        <a:pt x="1680" y="1643"/>
                      </a:lnTo>
                      <a:lnTo>
                        <a:pt x="1726" y="1610"/>
                      </a:lnTo>
                      <a:lnTo>
                        <a:pt x="1766" y="1578"/>
                      </a:lnTo>
                      <a:lnTo>
                        <a:pt x="1802" y="1549"/>
                      </a:lnTo>
                      <a:lnTo>
                        <a:pt x="1778" y="1614"/>
                      </a:lnTo>
                      <a:lnTo>
                        <a:pt x="1749" y="1676"/>
                      </a:lnTo>
                      <a:lnTo>
                        <a:pt x="1715" y="1734"/>
                      </a:lnTo>
                      <a:lnTo>
                        <a:pt x="1676" y="1790"/>
                      </a:lnTo>
                      <a:lnTo>
                        <a:pt x="1629" y="1841"/>
                      </a:lnTo>
                      <a:lnTo>
                        <a:pt x="1577" y="1889"/>
                      </a:lnTo>
                      <a:lnTo>
                        <a:pt x="1577" y="1889"/>
                      </a:lnTo>
                      <a:lnTo>
                        <a:pt x="1565" y="1899"/>
                      </a:lnTo>
                      <a:lnTo>
                        <a:pt x="1554" y="1907"/>
                      </a:lnTo>
                      <a:lnTo>
                        <a:pt x="1552" y="1907"/>
                      </a:lnTo>
                      <a:lnTo>
                        <a:pt x="1490" y="1946"/>
                      </a:lnTo>
                      <a:lnTo>
                        <a:pt x="1425" y="1977"/>
                      </a:lnTo>
                      <a:lnTo>
                        <a:pt x="1358" y="2000"/>
                      </a:lnTo>
                      <a:lnTo>
                        <a:pt x="1289" y="2017"/>
                      </a:lnTo>
                      <a:lnTo>
                        <a:pt x="1217" y="2028"/>
                      </a:lnTo>
                      <a:lnTo>
                        <a:pt x="1145" y="2031"/>
                      </a:lnTo>
                      <a:lnTo>
                        <a:pt x="1072" y="2028"/>
                      </a:lnTo>
                      <a:lnTo>
                        <a:pt x="998" y="2020"/>
                      </a:lnTo>
                      <a:lnTo>
                        <a:pt x="925" y="2004"/>
                      </a:lnTo>
                      <a:lnTo>
                        <a:pt x="850" y="1984"/>
                      </a:lnTo>
                      <a:lnTo>
                        <a:pt x="776" y="1957"/>
                      </a:lnTo>
                      <a:lnTo>
                        <a:pt x="703" y="1927"/>
                      </a:lnTo>
                      <a:lnTo>
                        <a:pt x="632" y="1889"/>
                      </a:lnTo>
                      <a:lnTo>
                        <a:pt x="562" y="1848"/>
                      </a:lnTo>
                      <a:lnTo>
                        <a:pt x="492" y="1802"/>
                      </a:lnTo>
                      <a:lnTo>
                        <a:pt x="426" y="1751"/>
                      </a:lnTo>
                      <a:lnTo>
                        <a:pt x="362" y="1695"/>
                      </a:lnTo>
                      <a:lnTo>
                        <a:pt x="301" y="1636"/>
                      </a:lnTo>
                      <a:lnTo>
                        <a:pt x="243" y="1572"/>
                      </a:lnTo>
                      <a:lnTo>
                        <a:pt x="187" y="1506"/>
                      </a:lnTo>
                      <a:lnTo>
                        <a:pt x="139" y="1436"/>
                      </a:lnTo>
                      <a:lnTo>
                        <a:pt x="99" y="1370"/>
                      </a:lnTo>
                      <a:lnTo>
                        <a:pt x="65" y="1305"/>
                      </a:lnTo>
                      <a:lnTo>
                        <a:pt x="41" y="1242"/>
                      </a:lnTo>
                      <a:lnTo>
                        <a:pt x="22" y="1182"/>
                      </a:lnTo>
                      <a:lnTo>
                        <a:pt x="11" y="1122"/>
                      </a:lnTo>
                      <a:lnTo>
                        <a:pt x="7" y="1065"/>
                      </a:lnTo>
                      <a:lnTo>
                        <a:pt x="9" y="1010"/>
                      </a:lnTo>
                      <a:lnTo>
                        <a:pt x="16" y="956"/>
                      </a:lnTo>
                      <a:lnTo>
                        <a:pt x="27" y="904"/>
                      </a:lnTo>
                      <a:lnTo>
                        <a:pt x="43" y="853"/>
                      </a:lnTo>
                      <a:lnTo>
                        <a:pt x="64" y="806"/>
                      </a:lnTo>
                      <a:lnTo>
                        <a:pt x="88" y="759"/>
                      </a:lnTo>
                      <a:lnTo>
                        <a:pt x="115" y="715"/>
                      </a:lnTo>
                      <a:lnTo>
                        <a:pt x="147" y="672"/>
                      </a:lnTo>
                      <a:lnTo>
                        <a:pt x="180" y="630"/>
                      </a:lnTo>
                      <a:lnTo>
                        <a:pt x="215" y="591"/>
                      </a:lnTo>
                      <a:lnTo>
                        <a:pt x="168" y="569"/>
                      </a:lnTo>
                      <a:lnTo>
                        <a:pt x="128" y="546"/>
                      </a:lnTo>
                      <a:lnTo>
                        <a:pt x="93" y="519"/>
                      </a:lnTo>
                      <a:lnTo>
                        <a:pt x="65" y="493"/>
                      </a:lnTo>
                      <a:lnTo>
                        <a:pt x="43" y="464"/>
                      </a:lnTo>
                      <a:lnTo>
                        <a:pt x="27" y="434"/>
                      </a:lnTo>
                      <a:lnTo>
                        <a:pt x="14" y="403"/>
                      </a:lnTo>
                      <a:lnTo>
                        <a:pt x="6" y="373"/>
                      </a:lnTo>
                      <a:lnTo>
                        <a:pt x="2" y="341"/>
                      </a:lnTo>
                      <a:lnTo>
                        <a:pt x="0" y="310"/>
                      </a:lnTo>
                      <a:lnTo>
                        <a:pt x="2" y="280"/>
                      </a:lnTo>
                      <a:lnTo>
                        <a:pt x="6" y="251"/>
                      </a:lnTo>
                      <a:lnTo>
                        <a:pt x="13" y="223"/>
                      </a:lnTo>
                      <a:lnTo>
                        <a:pt x="21" y="195"/>
                      </a:lnTo>
                      <a:lnTo>
                        <a:pt x="29" y="170"/>
                      </a:lnTo>
                      <a:lnTo>
                        <a:pt x="39" y="148"/>
                      </a:lnTo>
                      <a:lnTo>
                        <a:pt x="49" y="127"/>
                      </a:lnTo>
                      <a:lnTo>
                        <a:pt x="70" y="94"/>
                      </a:lnTo>
                      <a:lnTo>
                        <a:pt x="96" y="66"/>
                      </a:lnTo>
                      <a:lnTo>
                        <a:pt x="128" y="43"/>
                      </a:lnTo>
                      <a:lnTo>
                        <a:pt x="162" y="23"/>
                      </a:lnTo>
                      <a:lnTo>
                        <a:pt x="200" y="10"/>
                      </a:lnTo>
                      <a:lnTo>
                        <a:pt x="240" y="0"/>
                      </a:lnTo>
                      <a:close/>
                    </a:path>
                  </a:pathLst>
                </a:custGeom>
                <a:solidFill>
                  <a:srgbClr val="7B110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17" name="Freeform 28"/>
                <p:cNvSpPr>
                  <a:spLocks/>
                </p:cNvSpPr>
                <p:nvPr/>
              </p:nvSpPr>
              <p:spPr bwMode="auto">
                <a:xfrm>
                  <a:off x="3468688" y="5559425"/>
                  <a:ext cx="990600" cy="955675"/>
                </a:xfrm>
                <a:custGeom>
                  <a:avLst/>
                  <a:gdLst>
                    <a:gd name="T0" fmla="*/ 540 w 624"/>
                    <a:gd name="T1" fmla="*/ 2 h 602"/>
                    <a:gd name="T2" fmla="*/ 571 w 624"/>
                    <a:gd name="T3" fmla="*/ 27 h 602"/>
                    <a:gd name="T4" fmla="*/ 597 w 624"/>
                    <a:gd name="T5" fmla="*/ 71 h 602"/>
                    <a:gd name="T6" fmla="*/ 615 w 624"/>
                    <a:gd name="T7" fmla="*/ 117 h 602"/>
                    <a:gd name="T8" fmla="*/ 624 w 624"/>
                    <a:gd name="T9" fmla="*/ 150 h 602"/>
                    <a:gd name="T10" fmla="*/ 614 w 624"/>
                    <a:gd name="T11" fmla="*/ 161 h 602"/>
                    <a:gd name="T12" fmla="*/ 590 w 624"/>
                    <a:gd name="T13" fmla="*/ 190 h 602"/>
                    <a:gd name="T14" fmla="*/ 554 w 624"/>
                    <a:gd name="T15" fmla="*/ 232 h 602"/>
                    <a:gd name="T16" fmla="*/ 510 w 624"/>
                    <a:gd name="T17" fmla="*/ 284 h 602"/>
                    <a:gd name="T18" fmla="*/ 461 w 624"/>
                    <a:gd name="T19" fmla="*/ 344 h 602"/>
                    <a:gd name="T20" fmla="*/ 412 w 624"/>
                    <a:gd name="T21" fmla="*/ 405 h 602"/>
                    <a:gd name="T22" fmla="*/ 364 w 624"/>
                    <a:gd name="T23" fmla="*/ 464 h 602"/>
                    <a:gd name="T24" fmla="*/ 323 w 624"/>
                    <a:gd name="T25" fmla="*/ 517 h 602"/>
                    <a:gd name="T26" fmla="*/ 291 w 624"/>
                    <a:gd name="T27" fmla="*/ 560 h 602"/>
                    <a:gd name="T28" fmla="*/ 273 w 624"/>
                    <a:gd name="T29" fmla="*/ 589 h 602"/>
                    <a:gd name="T30" fmla="*/ 265 w 624"/>
                    <a:gd name="T31" fmla="*/ 602 h 602"/>
                    <a:gd name="T32" fmla="*/ 244 w 624"/>
                    <a:gd name="T33" fmla="*/ 596 h 602"/>
                    <a:gd name="T34" fmla="*/ 209 w 624"/>
                    <a:gd name="T35" fmla="*/ 577 h 602"/>
                    <a:gd name="T36" fmla="*/ 166 w 624"/>
                    <a:gd name="T37" fmla="*/ 545 h 602"/>
                    <a:gd name="T38" fmla="*/ 119 w 624"/>
                    <a:gd name="T39" fmla="*/ 509 h 602"/>
                    <a:gd name="T40" fmla="*/ 75 w 624"/>
                    <a:gd name="T41" fmla="*/ 473 h 602"/>
                    <a:gd name="T42" fmla="*/ 36 w 624"/>
                    <a:gd name="T43" fmla="*/ 441 h 602"/>
                    <a:gd name="T44" fmla="*/ 10 w 624"/>
                    <a:gd name="T45" fmla="*/ 417 h 602"/>
                    <a:gd name="T46" fmla="*/ 0 w 624"/>
                    <a:gd name="T47" fmla="*/ 409 h 602"/>
                    <a:gd name="T48" fmla="*/ 11 w 624"/>
                    <a:gd name="T49" fmla="*/ 399 h 602"/>
                    <a:gd name="T50" fmla="*/ 42 w 624"/>
                    <a:gd name="T51" fmla="*/ 374 h 602"/>
                    <a:gd name="T52" fmla="*/ 87 w 624"/>
                    <a:gd name="T53" fmla="*/ 336 h 602"/>
                    <a:gd name="T54" fmla="*/ 144 w 624"/>
                    <a:gd name="T55" fmla="*/ 289 h 602"/>
                    <a:gd name="T56" fmla="*/ 208 w 624"/>
                    <a:gd name="T57" fmla="*/ 236 h 602"/>
                    <a:gd name="T58" fmla="*/ 276 w 624"/>
                    <a:gd name="T59" fmla="*/ 182 h 602"/>
                    <a:gd name="T60" fmla="*/ 342 w 624"/>
                    <a:gd name="T61" fmla="*/ 128 h 602"/>
                    <a:gd name="T62" fmla="*/ 405 w 624"/>
                    <a:gd name="T63" fmla="*/ 79 h 602"/>
                    <a:gd name="T64" fmla="*/ 459 w 624"/>
                    <a:gd name="T65" fmla="*/ 41 h 602"/>
                    <a:gd name="T66" fmla="*/ 499 w 624"/>
                    <a:gd name="T67" fmla="*/ 13 h 602"/>
                    <a:gd name="T68" fmla="*/ 522 w 624"/>
                    <a:gd name="T69" fmla="*/ 0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24" h="602">
                      <a:moveTo>
                        <a:pt x="522" y="0"/>
                      </a:moveTo>
                      <a:lnTo>
                        <a:pt x="540" y="2"/>
                      </a:lnTo>
                      <a:lnTo>
                        <a:pt x="556" y="12"/>
                      </a:lnTo>
                      <a:lnTo>
                        <a:pt x="571" y="27"/>
                      </a:lnTo>
                      <a:lnTo>
                        <a:pt x="585" y="48"/>
                      </a:lnTo>
                      <a:lnTo>
                        <a:pt x="597" y="71"/>
                      </a:lnTo>
                      <a:lnTo>
                        <a:pt x="608" y="95"/>
                      </a:lnTo>
                      <a:lnTo>
                        <a:pt x="615" y="117"/>
                      </a:lnTo>
                      <a:lnTo>
                        <a:pt x="621" y="136"/>
                      </a:lnTo>
                      <a:lnTo>
                        <a:pt x="624" y="150"/>
                      </a:lnTo>
                      <a:lnTo>
                        <a:pt x="621" y="153"/>
                      </a:lnTo>
                      <a:lnTo>
                        <a:pt x="614" y="161"/>
                      </a:lnTo>
                      <a:lnTo>
                        <a:pt x="604" y="174"/>
                      </a:lnTo>
                      <a:lnTo>
                        <a:pt x="590" y="190"/>
                      </a:lnTo>
                      <a:lnTo>
                        <a:pt x="574" y="210"/>
                      </a:lnTo>
                      <a:lnTo>
                        <a:pt x="554" y="232"/>
                      </a:lnTo>
                      <a:lnTo>
                        <a:pt x="533" y="258"/>
                      </a:lnTo>
                      <a:lnTo>
                        <a:pt x="510" y="284"/>
                      </a:lnTo>
                      <a:lnTo>
                        <a:pt x="486" y="313"/>
                      </a:lnTo>
                      <a:lnTo>
                        <a:pt x="461" y="344"/>
                      </a:lnTo>
                      <a:lnTo>
                        <a:pt x="436" y="374"/>
                      </a:lnTo>
                      <a:lnTo>
                        <a:pt x="412" y="405"/>
                      </a:lnTo>
                      <a:lnTo>
                        <a:pt x="388" y="435"/>
                      </a:lnTo>
                      <a:lnTo>
                        <a:pt x="364" y="464"/>
                      </a:lnTo>
                      <a:lnTo>
                        <a:pt x="344" y="491"/>
                      </a:lnTo>
                      <a:lnTo>
                        <a:pt x="323" y="517"/>
                      </a:lnTo>
                      <a:lnTo>
                        <a:pt x="306" y="541"/>
                      </a:lnTo>
                      <a:lnTo>
                        <a:pt x="291" y="560"/>
                      </a:lnTo>
                      <a:lnTo>
                        <a:pt x="280" y="577"/>
                      </a:lnTo>
                      <a:lnTo>
                        <a:pt x="273" y="589"/>
                      </a:lnTo>
                      <a:lnTo>
                        <a:pt x="269" y="597"/>
                      </a:lnTo>
                      <a:lnTo>
                        <a:pt x="265" y="602"/>
                      </a:lnTo>
                      <a:lnTo>
                        <a:pt x="256" y="602"/>
                      </a:lnTo>
                      <a:lnTo>
                        <a:pt x="244" y="596"/>
                      </a:lnTo>
                      <a:lnTo>
                        <a:pt x="227" y="588"/>
                      </a:lnTo>
                      <a:lnTo>
                        <a:pt x="209" y="577"/>
                      </a:lnTo>
                      <a:lnTo>
                        <a:pt x="188" y="561"/>
                      </a:lnTo>
                      <a:lnTo>
                        <a:pt x="166" y="545"/>
                      </a:lnTo>
                      <a:lnTo>
                        <a:pt x="143" y="528"/>
                      </a:lnTo>
                      <a:lnTo>
                        <a:pt x="119" y="509"/>
                      </a:lnTo>
                      <a:lnTo>
                        <a:pt x="97" y="491"/>
                      </a:lnTo>
                      <a:lnTo>
                        <a:pt x="75" y="473"/>
                      </a:lnTo>
                      <a:lnTo>
                        <a:pt x="54" y="456"/>
                      </a:lnTo>
                      <a:lnTo>
                        <a:pt x="36" y="441"/>
                      </a:lnTo>
                      <a:lnTo>
                        <a:pt x="21" y="427"/>
                      </a:lnTo>
                      <a:lnTo>
                        <a:pt x="10" y="417"/>
                      </a:lnTo>
                      <a:lnTo>
                        <a:pt x="3" y="412"/>
                      </a:lnTo>
                      <a:lnTo>
                        <a:pt x="0" y="409"/>
                      </a:lnTo>
                      <a:lnTo>
                        <a:pt x="3" y="406"/>
                      </a:lnTo>
                      <a:lnTo>
                        <a:pt x="11" y="399"/>
                      </a:lnTo>
                      <a:lnTo>
                        <a:pt x="24" y="388"/>
                      </a:lnTo>
                      <a:lnTo>
                        <a:pt x="42" y="374"/>
                      </a:lnTo>
                      <a:lnTo>
                        <a:pt x="62" y="356"/>
                      </a:lnTo>
                      <a:lnTo>
                        <a:pt x="87" y="336"/>
                      </a:lnTo>
                      <a:lnTo>
                        <a:pt x="114" y="313"/>
                      </a:lnTo>
                      <a:lnTo>
                        <a:pt x="144" y="289"/>
                      </a:lnTo>
                      <a:lnTo>
                        <a:pt x="176" y="264"/>
                      </a:lnTo>
                      <a:lnTo>
                        <a:pt x="208" y="236"/>
                      </a:lnTo>
                      <a:lnTo>
                        <a:pt x="242" y="208"/>
                      </a:lnTo>
                      <a:lnTo>
                        <a:pt x="276" y="182"/>
                      </a:lnTo>
                      <a:lnTo>
                        <a:pt x="310" y="154"/>
                      </a:lnTo>
                      <a:lnTo>
                        <a:pt x="342" y="128"/>
                      </a:lnTo>
                      <a:lnTo>
                        <a:pt x="374" y="103"/>
                      </a:lnTo>
                      <a:lnTo>
                        <a:pt x="405" y="79"/>
                      </a:lnTo>
                      <a:lnTo>
                        <a:pt x="434" y="59"/>
                      </a:lnTo>
                      <a:lnTo>
                        <a:pt x="459" y="41"/>
                      </a:lnTo>
                      <a:lnTo>
                        <a:pt x="481" y="24"/>
                      </a:lnTo>
                      <a:lnTo>
                        <a:pt x="499" y="13"/>
                      </a:lnTo>
                      <a:lnTo>
                        <a:pt x="514" y="5"/>
                      </a:lnTo>
                      <a:lnTo>
                        <a:pt x="522" y="0"/>
                      </a:lnTo>
                      <a:close/>
                    </a:path>
                  </a:pathLst>
                </a:custGeom>
                <a:solidFill>
                  <a:schemeClr val="bg1">
                    <a:lumMod val="8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18" name="Freeform 29"/>
                <p:cNvSpPr>
                  <a:spLocks/>
                </p:cNvSpPr>
                <p:nvPr/>
              </p:nvSpPr>
              <p:spPr bwMode="auto">
                <a:xfrm>
                  <a:off x="7724775" y="1898650"/>
                  <a:ext cx="1087437" cy="965200"/>
                </a:xfrm>
                <a:custGeom>
                  <a:avLst/>
                  <a:gdLst>
                    <a:gd name="T0" fmla="*/ 496 w 685"/>
                    <a:gd name="T1" fmla="*/ 0 h 608"/>
                    <a:gd name="T2" fmla="*/ 549 w 685"/>
                    <a:gd name="T3" fmla="*/ 14 h 608"/>
                    <a:gd name="T4" fmla="*/ 600 w 685"/>
                    <a:gd name="T5" fmla="*/ 39 h 608"/>
                    <a:gd name="T6" fmla="*/ 648 w 685"/>
                    <a:gd name="T7" fmla="*/ 69 h 608"/>
                    <a:gd name="T8" fmla="*/ 682 w 685"/>
                    <a:gd name="T9" fmla="*/ 98 h 608"/>
                    <a:gd name="T10" fmla="*/ 685 w 685"/>
                    <a:gd name="T11" fmla="*/ 114 h 608"/>
                    <a:gd name="T12" fmla="*/ 685 w 685"/>
                    <a:gd name="T13" fmla="*/ 154 h 608"/>
                    <a:gd name="T14" fmla="*/ 678 w 685"/>
                    <a:gd name="T15" fmla="*/ 212 h 608"/>
                    <a:gd name="T16" fmla="*/ 659 w 685"/>
                    <a:gd name="T17" fmla="*/ 277 h 608"/>
                    <a:gd name="T18" fmla="*/ 620 w 685"/>
                    <a:gd name="T19" fmla="*/ 342 h 608"/>
                    <a:gd name="T20" fmla="*/ 574 w 685"/>
                    <a:gd name="T21" fmla="*/ 385 h 608"/>
                    <a:gd name="T22" fmla="*/ 512 w 685"/>
                    <a:gd name="T23" fmla="*/ 431 h 608"/>
                    <a:gd name="T24" fmla="*/ 440 w 685"/>
                    <a:gd name="T25" fmla="*/ 477 h 608"/>
                    <a:gd name="T26" fmla="*/ 362 w 685"/>
                    <a:gd name="T27" fmla="*/ 521 h 608"/>
                    <a:gd name="T28" fmla="*/ 289 w 685"/>
                    <a:gd name="T29" fmla="*/ 558 h 608"/>
                    <a:gd name="T30" fmla="*/ 223 w 685"/>
                    <a:gd name="T31" fmla="*/ 587 h 608"/>
                    <a:gd name="T32" fmla="*/ 176 w 685"/>
                    <a:gd name="T33" fmla="*/ 605 h 608"/>
                    <a:gd name="T34" fmla="*/ 146 w 685"/>
                    <a:gd name="T35" fmla="*/ 607 h 608"/>
                    <a:gd name="T36" fmla="*/ 115 w 685"/>
                    <a:gd name="T37" fmla="*/ 585 h 608"/>
                    <a:gd name="T38" fmla="*/ 85 w 685"/>
                    <a:gd name="T39" fmla="*/ 546 h 608"/>
                    <a:gd name="T40" fmla="*/ 56 w 685"/>
                    <a:gd name="T41" fmla="*/ 497 h 608"/>
                    <a:gd name="T42" fmla="*/ 31 w 685"/>
                    <a:gd name="T43" fmla="*/ 449 h 608"/>
                    <a:gd name="T44" fmla="*/ 11 w 685"/>
                    <a:gd name="T45" fmla="*/ 407 h 608"/>
                    <a:gd name="T46" fmla="*/ 2 w 685"/>
                    <a:gd name="T47" fmla="*/ 382 h 608"/>
                    <a:gd name="T48" fmla="*/ 2 w 685"/>
                    <a:gd name="T49" fmla="*/ 378 h 608"/>
                    <a:gd name="T50" fmla="*/ 14 w 685"/>
                    <a:gd name="T51" fmla="*/ 375 h 608"/>
                    <a:gd name="T52" fmla="*/ 42 w 685"/>
                    <a:gd name="T53" fmla="*/ 364 h 608"/>
                    <a:gd name="T54" fmla="*/ 89 w 685"/>
                    <a:gd name="T55" fmla="*/ 342 h 608"/>
                    <a:gd name="T56" fmla="*/ 158 w 685"/>
                    <a:gd name="T57" fmla="*/ 303 h 608"/>
                    <a:gd name="T58" fmla="*/ 214 w 685"/>
                    <a:gd name="T59" fmla="*/ 263 h 608"/>
                    <a:gd name="T60" fmla="*/ 266 w 685"/>
                    <a:gd name="T61" fmla="*/ 212 h 608"/>
                    <a:gd name="T62" fmla="*/ 316 w 685"/>
                    <a:gd name="T63" fmla="*/ 155 h 608"/>
                    <a:gd name="T64" fmla="*/ 359 w 685"/>
                    <a:gd name="T65" fmla="*/ 100 h 608"/>
                    <a:gd name="T66" fmla="*/ 395 w 685"/>
                    <a:gd name="T67" fmla="*/ 53 h 608"/>
                    <a:gd name="T68" fmla="*/ 420 w 685"/>
                    <a:gd name="T69" fmla="*/ 22 h 608"/>
                    <a:gd name="T70" fmla="*/ 449 w 685"/>
                    <a:gd name="T71" fmla="*/ 4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5" h="608">
                      <a:moveTo>
                        <a:pt x="472" y="0"/>
                      </a:moveTo>
                      <a:lnTo>
                        <a:pt x="496" y="0"/>
                      </a:lnTo>
                      <a:lnTo>
                        <a:pt x="523" y="6"/>
                      </a:lnTo>
                      <a:lnTo>
                        <a:pt x="549" y="14"/>
                      </a:lnTo>
                      <a:lnTo>
                        <a:pt x="575" y="25"/>
                      </a:lnTo>
                      <a:lnTo>
                        <a:pt x="600" y="39"/>
                      </a:lnTo>
                      <a:lnTo>
                        <a:pt x="625" y="54"/>
                      </a:lnTo>
                      <a:lnTo>
                        <a:pt x="648" y="69"/>
                      </a:lnTo>
                      <a:lnTo>
                        <a:pt x="667" y="85"/>
                      </a:lnTo>
                      <a:lnTo>
                        <a:pt x="682" y="98"/>
                      </a:lnTo>
                      <a:lnTo>
                        <a:pt x="684" y="103"/>
                      </a:lnTo>
                      <a:lnTo>
                        <a:pt x="685" y="114"/>
                      </a:lnTo>
                      <a:lnTo>
                        <a:pt x="685" y="132"/>
                      </a:lnTo>
                      <a:lnTo>
                        <a:pt x="685" y="154"/>
                      </a:lnTo>
                      <a:lnTo>
                        <a:pt x="682" y="181"/>
                      </a:lnTo>
                      <a:lnTo>
                        <a:pt x="678" y="212"/>
                      </a:lnTo>
                      <a:lnTo>
                        <a:pt x="671" y="244"/>
                      </a:lnTo>
                      <a:lnTo>
                        <a:pt x="659" y="277"/>
                      </a:lnTo>
                      <a:lnTo>
                        <a:pt x="642" y="310"/>
                      </a:lnTo>
                      <a:lnTo>
                        <a:pt x="620" y="342"/>
                      </a:lnTo>
                      <a:lnTo>
                        <a:pt x="599" y="363"/>
                      </a:lnTo>
                      <a:lnTo>
                        <a:pt x="574" y="385"/>
                      </a:lnTo>
                      <a:lnTo>
                        <a:pt x="545" y="407"/>
                      </a:lnTo>
                      <a:lnTo>
                        <a:pt x="512" y="431"/>
                      </a:lnTo>
                      <a:lnTo>
                        <a:pt x="477" y="454"/>
                      </a:lnTo>
                      <a:lnTo>
                        <a:pt x="440" y="477"/>
                      </a:lnTo>
                      <a:lnTo>
                        <a:pt x="401" y="499"/>
                      </a:lnTo>
                      <a:lnTo>
                        <a:pt x="362" y="521"/>
                      </a:lnTo>
                      <a:lnTo>
                        <a:pt x="325" y="540"/>
                      </a:lnTo>
                      <a:lnTo>
                        <a:pt x="289" y="558"/>
                      </a:lnTo>
                      <a:lnTo>
                        <a:pt x="255" y="573"/>
                      </a:lnTo>
                      <a:lnTo>
                        <a:pt x="223" y="587"/>
                      </a:lnTo>
                      <a:lnTo>
                        <a:pt x="197" y="598"/>
                      </a:lnTo>
                      <a:lnTo>
                        <a:pt x="176" y="605"/>
                      </a:lnTo>
                      <a:lnTo>
                        <a:pt x="160" y="608"/>
                      </a:lnTo>
                      <a:lnTo>
                        <a:pt x="146" y="607"/>
                      </a:lnTo>
                      <a:lnTo>
                        <a:pt x="131" y="598"/>
                      </a:lnTo>
                      <a:lnTo>
                        <a:pt x="115" y="585"/>
                      </a:lnTo>
                      <a:lnTo>
                        <a:pt x="100" y="567"/>
                      </a:lnTo>
                      <a:lnTo>
                        <a:pt x="85" y="546"/>
                      </a:lnTo>
                      <a:lnTo>
                        <a:pt x="70" y="522"/>
                      </a:lnTo>
                      <a:lnTo>
                        <a:pt x="56" y="497"/>
                      </a:lnTo>
                      <a:lnTo>
                        <a:pt x="42" y="472"/>
                      </a:lnTo>
                      <a:lnTo>
                        <a:pt x="31" y="449"/>
                      </a:lnTo>
                      <a:lnTo>
                        <a:pt x="20" y="427"/>
                      </a:lnTo>
                      <a:lnTo>
                        <a:pt x="11" y="407"/>
                      </a:lnTo>
                      <a:lnTo>
                        <a:pt x="6" y="392"/>
                      </a:lnTo>
                      <a:lnTo>
                        <a:pt x="2" y="382"/>
                      </a:lnTo>
                      <a:lnTo>
                        <a:pt x="0" y="380"/>
                      </a:lnTo>
                      <a:lnTo>
                        <a:pt x="2" y="378"/>
                      </a:lnTo>
                      <a:lnTo>
                        <a:pt x="6" y="378"/>
                      </a:lnTo>
                      <a:lnTo>
                        <a:pt x="14" y="375"/>
                      </a:lnTo>
                      <a:lnTo>
                        <a:pt x="27" y="371"/>
                      </a:lnTo>
                      <a:lnTo>
                        <a:pt x="42" y="364"/>
                      </a:lnTo>
                      <a:lnTo>
                        <a:pt x="63" y="355"/>
                      </a:lnTo>
                      <a:lnTo>
                        <a:pt x="89" y="342"/>
                      </a:lnTo>
                      <a:lnTo>
                        <a:pt x="121" y="326"/>
                      </a:lnTo>
                      <a:lnTo>
                        <a:pt x="158" y="303"/>
                      </a:lnTo>
                      <a:lnTo>
                        <a:pt x="186" y="285"/>
                      </a:lnTo>
                      <a:lnTo>
                        <a:pt x="214" y="263"/>
                      </a:lnTo>
                      <a:lnTo>
                        <a:pt x="240" y="238"/>
                      </a:lnTo>
                      <a:lnTo>
                        <a:pt x="266" y="212"/>
                      </a:lnTo>
                      <a:lnTo>
                        <a:pt x="293" y="183"/>
                      </a:lnTo>
                      <a:lnTo>
                        <a:pt x="316" y="155"/>
                      </a:lnTo>
                      <a:lnTo>
                        <a:pt x="339" y="126"/>
                      </a:lnTo>
                      <a:lnTo>
                        <a:pt x="359" y="100"/>
                      </a:lnTo>
                      <a:lnTo>
                        <a:pt x="379" y="75"/>
                      </a:lnTo>
                      <a:lnTo>
                        <a:pt x="395" y="53"/>
                      </a:lnTo>
                      <a:lnTo>
                        <a:pt x="409" y="35"/>
                      </a:lnTo>
                      <a:lnTo>
                        <a:pt x="420" y="22"/>
                      </a:lnTo>
                      <a:lnTo>
                        <a:pt x="429" y="14"/>
                      </a:lnTo>
                      <a:lnTo>
                        <a:pt x="449" y="4"/>
                      </a:lnTo>
                      <a:lnTo>
                        <a:pt x="472" y="0"/>
                      </a:lnTo>
                      <a:close/>
                    </a:path>
                  </a:pathLst>
                </a:custGeom>
                <a:solidFill>
                  <a:schemeClr val="bg1">
                    <a:lumMod val="8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grpSp>
            <p:nvGrpSpPr>
              <p:cNvPr id="43" name="Group 42"/>
              <p:cNvGrpSpPr/>
              <p:nvPr/>
            </p:nvGrpSpPr>
            <p:grpSpPr>
              <a:xfrm rot="10800000">
                <a:off x="5852052" y="2086294"/>
                <a:ext cx="1691122" cy="1749436"/>
                <a:chOff x="6453188" y="-157163"/>
                <a:chExt cx="6629400" cy="6858001"/>
              </a:xfrm>
            </p:grpSpPr>
            <p:grpSp>
              <p:nvGrpSpPr>
                <p:cNvPr id="44" name="Group 43"/>
                <p:cNvGrpSpPr/>
                <p:nvPr/>
              </p:nvGrpSpPr>
              <p:grpSpPr>
                <a:xfrm>
                  <a:off x="6453188" y="-157163"/>
                  <a:ext cx="3805238" cy="4806951"/>
                  <a:chOff x="6453188" y="-157163"/>
                  <a:chExt cx="3805238" cy="4806951"/>
                </a:xfrm>
              </p:grpSpPr>
              <p:sp>
                <p:nvSpPr>
                  <p:cNvPr id="94" name="Freeform 195"/>
                  <p:cNvSpPr>
                    <a:spLocks/>
                  </p:cNvSpPr>
                  <p:nvPr/>
                </p:nvSpPr>
                <p:spPr bwMode="auto">
                  <a:xfrm>
                    <a:off x="6453188" y="-157163"/>
                    <a:ext cx="3559175" cy="4806951"/>
                  </a:xfrm>
                  <a:custGeom>
                    <a:avLst/>
                    <a:gdLst>
                      <a:gd name="T0" fmla="*/ 2 w 2242"/>
                      <a:gd name="T1" fmla="*/ 0 h 3028"/>
                      <a:gd name="T2" fmla="*/ 2242 w 2242"/>
                      <a:gd name="T3" fmla="*/ 3 h 3028"/>
                      <a:gd name="T4" fmla="*/ 2240 w 2242"/>
                      <a:gd name="T5" fmla="*/ 3028 h 3028"/>
                      <a:gd name="T6" fmla="*/ 0 w 2242"/>
                      <a:gd name="T7" fmla="*/ 3026 h 3028"/>
                      <a:gd name="T8" fmla="*/ 2 w 2242"/>
                      <a:gd name="T9" fmla="*/ 0 h 3028"/>
                    </a:gdLst>
                    <a:ahLst/>
                    <a:cxnLst>
                      <a:cxn ang="0">
                        <a:pos x="T0" y="T1"/>
                      </a:cxn>
                      <a:cxn ang="0">
                        <a:pos x="T2" y="T3"/>
                      </a:cxn>
                      <a:cxn ang="0">
                        <a:pos x="T4" y="T5"/>
                      </a:cxn>
                      <a:cxn ang="0">
                        <a:pos x="T6" y="T7"/>
                      </a:cxn>
                      <a:cxn ang="0">
                        <a:pos x="T8" y="T9"/>
                      </a:cxn>
                    </a:cxnLst>
                    <a:rect l="0" t="0" r="r" b="b"/>
                    <a:pathLst>
                      <a:path w="2242" h="3028">
                        <a:moveTo>
                          <a:pt x="2" y="0"/>
                        </a:moveTo>
                        <a:lnTo>
                          <a:pt x="2242" y="3"/>
                        </a:lnTo>
                        <a:lnTo>
                          <a:pt x="2240" y="3028"/>
                        </a:lnTo>
                        <a:lnTo>
                          <a:pt x="0" y="3026"/>
                        </a:lnTo>
                        <a:lnTo>
                          <a:pt x="2" y="0"/>
                        </a:lnTo>
                        <a:close/>
                      </a:path>
                    </a:pathLst>
                  </a:custGeom>
                  <a:solidFill>
                    <a:schemeClr val="tx1">
                      <a:lumMod val="85000"/>
                      <a:lumOff val="1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95" name="Freeform 196"/>
                  <p:cNvSpPr>
                    <a:spLocks/>
                  </p:cNvSpPr>
                  <p:nvPr/>
                </p:nvSpPr>
                <p:spPr bwMode="auto">
                  <a:xfrm>
                    <a:off x="6697663" y="-155575"/>
                    <a:ext cx="3560763" cy="4805363"/>
                  </a:xfrm>
                  <a:custGeom>
                    <a:avLst/>
                    <a:gdLst>
                      <a:gd name="T0" fmla="*/ 3 w 2243"/>
                      <a:gd name="T1" fmla="*/ 0 h 3027"/>
                      <a:gd name="T2" fmla="*/ 2243 w 2243"/>
                      <a:gd name="T3" fmla="*/ 2 h 3027"/>
                      <a:gd name="T4" fmla="*/ 2240 w 2243"/>
                      <a:gd name="T5" fmla="*/ 3027 h 3027"/>
                      <a:gd name="T6" fmla="*/ 0 w 2243"/>
                      <a:gd name="T7" fmla="*/ 3025 h 3027"/>
                      <a:gd name="T8" fmla="*/ 3 w 2243"/>
                      <a:gd name="T9" fmla="*/ 0 h 3027"/>
                    </a:gdLst>
                    <a:ahLst/>
                    <a:cxnLst>
                      <a:cxn ang="0">
                        <a:pos x="T0" y="T1"/>
                      </a:cxn>
                      <a:cxn ang="0">
                        <a:pos x="T2" y="T3"/>
                      </a:cxn>
                      <a:cxn ang="0">
                        <a:pos x="T4" y="T5"/>
                      </a:cxn>
                      <a:cxn ang="0">
                        <a:pos x="T6" y="T7"/>
                      </a:cxn>
                      <a:cxn ang="0">
                        <a:pos x="T8" y="T9"/>
                      </a:cxn>
                    </a:cxnLst>
                    <a:rect l="0" t="0" r="r" b="b"/>
                    <a:pathLst>
                      <a:path w="2243" h="3027">
                        <a:moveTo>
                          <a:pt x="3" y="0"/>
                        </a:moveTo>
                        <a:lnTo>
                          <a:pt x="2243" y="2"/>
                        </a:lnTo>
                        <a:lnTo>
                          <a:pt x="2240" y="3027"/>
                        </a:lnTo>
                        <a:lnTo>
                          <a:pt x="0" y="3025"/>
                        </a:lnTo>
                        <a:lnTo>
                          <a:pt x="3" y="0"/>
                        </a:lnTo>
                        <a:close/>
                      </a:path>
                    </a:pathLst>
                  </a:custGeom>
                  <a:solidFill>
                    <a:schemeClr val="tx1">
                      <a:lumMod val="75000"/>
                      <a:lumOff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96" name="Line 197"/>
                  <p:cNvSpPr>
                    <a:spLocks noChangeShapeType="1"/>
                  </p:cNvSpPr>
                  <p:nvPr/>
                </p:nvSpPr>
                <p:spPr bwMode="auto">
                  <a:xfrm flipV="1">
                    <a:off x="6943725" y="90487"/>
                    <a:ext cx="3175" cy="4311651"/>
                  </a:xfrm>
                  <a:prstGeom prst="line">
                    <a:avLst/>
                  </a:prstGeom>
                  <a:noFill/>
                  <a:ln w="1">
                    <a:no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a:p>
                </p:txBody>
              </p:sp>
              <p:sp>
                <p:nvSpPr>
                  <p:cNvPr id="97" name="Line 198"/>
                  <p:cNvSpPr>
                    <a:spLocks noChangeShapeType="1"/>
                  </p:cNvSpPr>
                  <p:nvPr/>
                </p:nvSpPr>
                <p:spPr bwMode="auto">
                  <a:xfrm>
                    <a:off x="6946900" y="90487"/>
                    <a:ext cx="3065463" cy="1588"/>
                  </a:xfrm>
                  <a:prstGeom prst="line">
                    <a:avLst/>
                  </a:prstGeom>
                  <a:noFill/>
                  <a:ln w="1">
                    <a:no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a:p>
                </p:txBody>
              </p:sp>
              <p:sp>
                <p:nvSpPr>
                  <p:cNvPr id="98" name="Line 199"/>
                  <p:cNvSpPr>
                    <a:spLocks noChangeShapeType="1"/>
                  </p:cNvSpPr>
                  <p:nvPr/>
                </p:nvSpPr>
                <p:spPr bwMode="auto">
                  <a:xfrm flipH="1">
                    <a:off x="10009188" y="92075"/>
                    <a:ext cx="3175" cy="4311651"/>
                  </a:xfrm>
                  <a:prstGeom prst="line">
                    <a:avLst/>
                  </a:prstGeom>
                  <a:noFill/>
                  <a:ln w="1">
                    <a:no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a:p>
                </p:txBody>
              </p:sp>
              <p:sp>
                <p:nvSpPr>
                  <p:cNvPr id="99" name="Line 200"/>
                  <p:cNvSpPr>
                    <a:spLocks noChangeShapeType="1"/>
                  </p:cNvSpPr>
                  <p:nvPr/>
                </p:nvSpPr>
                <p:spPr bwMode="auto">
                  <a:xfrm flipH="1" flipV="1">
                    <a:off x="6943725" y="4402138"/>
                    <a:ext cx="3065463" cy="1588"/>
                  </a:xfrm>
                  <a:prstGeom prst="line">
                    <a:avLst/>
                  </a:prstGeom>
                  <a:noFill/>
                  <a:ln w="1">
                    <a:no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00" name="Freeform 201"/>
                  <p:cNvSpPr>
                    <a:spLocks/>
                  </p:cNvSpPr>
                  <p:nvPr/>
                </p:nvSpPr>
                <p:spPr bwMode="auto">
                  <a:xfrm>
                    <a:off x="7315200" y="844550"/>
                    <a:ext cx="2327275" cy="187325"/>
                  </a:xfrm>
                  <a:custGeom>
                    <a:avLst/>
                    <a:gdLst>
                      <a:gd name="T0" fmla="*/ 0 w 1466"/>
                      <a:gd name="T1" fmla="*/ 0 h 118"/>
                      <a:gd name="T2" fmla="*/ 1466 w 1466"/>
                      <a:gd name="T3" fmla="*/ 1 h 118"/>
                      <a:gd name="T4" fmla="*/ 1466 w 1466"/>
                      <a:gd name="T5" fmla="*/ 118 h 118"/>
                      <a:gd name="T6" fmla="*/ 0 w 1466"/>
                      <a:gd name="T7" fmla="*/ 117 h 118"/>
                      <a:gd name="T8" fmla="*/ 0 w 1466"/>
                      <a:gd name="T9" fmla="*/ 0 h 118"/>
                    </a:gdLst>
                    <a:ahLst/>
                    <a:cxnLst>
                      <a:cxn ang="0">
                        <a:pos x="T0" y="T1"/>
                      </a:cxn>
                      <a:cxn ang="0">
                        <a:pos x="T2" y="T3"/>
                      </a:cxn>
                      <a:cxn ang="0">
                        <a:pos x="T4" y="T5"/>
                      </a:cxn>
                      <a:cxn ang="0">
                        <a:pos x="T6" y="T7"/>
                      </a:cxn>
                      <a:cxn ang="0">
                        <a:pos x="T8" y="T9"/>
                      </a:cxn>
                    </a:cxnLst>
                    <a:rect l="0" t="0" r="r" b="b"/>
                    <a:pathLst>
                      <a:path w="1466" h="118">
                        <a:moveTo>
                          <a:pt x="0" y="0"/>
                        </a:moveTo>
                        <a:lnTo>
                          <a:pt x="1466" y="1"/>
                        </a:lnTo>
                        <a:lnTo>
                          <a:pt x="1466" y="118"/>
                        </a:lnTo>
                        <a:lnTo>
                          <a:pt x="0" y="117"/>
                        </a:lnTo>
                        <a:lnTo>
                          <a:pt x="0" y="0"/>
                        </a:lnTo>
                        <a:close/>
                      </a:path>
                    </a:pathLst>
                  </a:custGeom>
                  <a:solidFill>
                    <a:schemeClr val="tx1">
                      <a:lumMod val="65000"/>
                      <a:lumOff val="3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01" name="Freeform 202"/>
                  <p:cNvSpPr>
                    <a:spLocks/>
                  </p:cNvSpPr>
                  <p:nvPr/>
                </p:nvSpPr>
                <p:spPr bwMode="auto">
                  <a:xfrm>
                    <a:off x="7842250" y="1193800"/>
                    <a:ext cx="1273175" cy="101600"/>
                  </a:xfrm>
                  <a:custGeom>
                    <a:avLst/>
                    <a:gdLst>
                      <a:gd name="T0" fmla="*/ 0 w 802"/>
                      <a:gd name="T1" fmla="*/ 0 h 64"/>
                      <a:gd name="T2" fmla="*/ 802 w 802"/>
                      <a:gd name="T3" fmla="*/ 1 h 64"/>
                      <a:gd name="T4" fmla="*/ 802 w 802"/>
                      <a:gd name="T5" fmla="*/ 64 h 64"/>
                      <a:gd name="T6" fmla="*/ 0 w 802"/>
                      <a:gd name="T7" fmla="*/ 64 h 64"/>
                      <a:gd name="T8" fmla="*/ 0 w 802"/>
                      <a:gd name="T9" fmla="*/ 0 h 64"/>
                    </a:gdLst>
                    <a:ahLst/>
                    <a:cxnLst>
                      <a:cxn ang="0">
                        <a:pos x="T0" y="T1"/>
                      </a:cxn>
                      <a:cxn ang="0">
                        <a:pos x="T2" y="T3"/>
                      </a:cxn>
                      <a:cxn ang="0">
                        <a:pos x="T4" y="T5"/>
                      </a:cxn>
                      <a:cxn ang="0">
                        <a:pos x="T6" y="T7"/>
                      </a:cxn>
                      <a:cxn ang="0">
                        <a:pos x="T8" y="T9"/>
                      </a:cxn>
                    </a:cxnLst>
                    <a:rect l="0" t="0" r="r" b="b"/>
                    <a:pathLst>
                      <a:path w="802" h="64">
                        <a:moveTo>
                          <a:pt x="0" y="0"/>
                        </a:moveTo>
                        <a:lnTo>
                          <a:pt x="802" y="1"/>
                        </a:lnTo>
                        <a:lnTo>
                          <a:pt x="802" y="64"/>
                        </a:lnTo>
                        <a:lnTo>
                          <a:pt x="0" y="64"/>
                        </a:lnTo>
                        <a:lnTo>
                          <a:pt x="0" y="0"/>
                        </a:lnTo>
                        <a:close/>
                      </a:path>
                    </a:pathLst>
                  </a:custGeom>
                  <a:solidFill>
                    <a:schemeClr val="tx1">
                      <a:lumMod val="65000"/>
                      <a:lumOff val="3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grpSp>
              <p:nvGrpSpPr>
                <p:cNvPr id="45" name="Group 44"/>
                <p:cNvGrpSpPr/>
                <p:nvPr/>
              </p:nvGrpSpPr>
              <p:grpSpPr>
                <a:xfrm>
                  <a:off x="8008938" y="3208337"/>
                  <a:ext cx="5073650" cy="3492501"/>
                  <a:chOff x="8008938" y="3208337"/>
                  <a:chExt cx="5073650" cy="3492501"/>
                </a:xfrm>
              </p:grpSpPr>
              <p:sp>
                <p:nvSpPr>
                  <p:cNvPr id="46" name="Freeform 203"/>
                  <p:cNvSpPr>
                    <a:spLocks/>
                  </p:cNvSpPr>
                  <p:nvPr/>
                </p:nvSpPr>
                <p:spPr bwMode="auto">
                  <a:xfrm>
                    <a:off x="8077200" y="3932238"/>
                    <a:ext cx="796925" cy="63500"/>
                  </a:xfrm>
                  <a:custGeom>
                    <a:avLst/>
                    <a:gdLst>
                      <a:gd name="T0" fmla="*/ 2 w 502"/>
                      <a:gd name="T1" fmla="*/ 0 h 40"/>
                      <a:gd name="T2" fmla="*/ 502 w 502"/>
                      <a:gd name="T3" fmla="*/ 0 h 40"/>
                      <a:gd name="T4" fmla="*/ 502 w 502"/>
                      <a:gd name="T5" fmla="*/ 40 h 40"/>
                      <a:gd name="T6" fmla="*/ 0 w 502"/>
                      <a:gd name="T7" fmla="*/ 39 h 40"/>
                      <a:gd name="T8" fmla="*/ 2 w 502"/>
                      <a:gd name="T9" fmla="*/ 0 h 40"/>
                    </a:gdLst>
                    <a:ahLst/>
                    <a:cxnLst>
                      <a:cxn ang="0">
                        <a:pos x="T0" y="T1"/>
                      </a:cxn>
                      <a:cxn ang="0">
                        <a:pos x="T2" y="T3"/>
                      </a:cxn>
                      <a:cxn ang="0">
                        <a:pos x="T4" y="T5"/>
                      </a:cxn>
                      <a:cxn ang="0">
                        <a:pos x="T6" y="T7"/>
                      </a:cxn>
                      <a:cxn ang="0">
                        <a:pos x="T8" y="T9"/>
                      </a:cxn>
                    </a:cxnLst>
                    <a:rect l="0" t="0" r="r" b="b"/>
                    <a:pathLst>
                      <a:path w="502" h="40">
                        <a:moveTo>
                          <a:pt x="2" y="0"/>
                        </a:moveTo>
                        <a:lnTo>
                          <a:pt x="502" y="0"/>
                        </a:lnTo>
                        <a:lnTo>
                          <a:pt x="502" y="40"/>
                        </a:lnTo>
                        <a:lnTo>
                          <a:pt x="0" y="39"/>
                        </a:lnTo>
                        <a:lnTo>
                          <a:pt x="2"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47" name="Freeform 204"/>
                  <p:cNvSpPr>
                    <a:spLocks/>
                  </p:cNvSpPr>
                  <p:nvPr/>
                </p:nvSpPr>
                <p:spPr bwMode="auto">
                  <a:xfrm>
                    <a:off x="8008938" y="3208337"/>
                    <a:ext cx="5073650" cy="3492501"/>
                  </a:xfrm>
                  <a:custGeom>
                    <a:avLst/>
                    <a:gdLst>
                      <a:gd name="T0" fmla="*/ 3179 w 3196"/>
                      <a:gd name="T1" fmla="*/ 0 h 2200"/>
                      <a:gd name="T2" fmla="*/ 3196 w 3196"/>
                      <a:gd name="T3" fmla="*/ 2175 h 2200"/>
                      <a:gd name="T4" fmla="*/ 19 w 3196"/>
                      <a:gd name="T5" fmla="*/ 2200 h 2200"/>
                      <a:gd name="T6" fmla="*/ 0 w 3196"/>
                      <a:gd name="T7" fmla="*/ 25 h 2200"/>
                      <a:gd name="T8" fmla="*/ 3179 w 3196"/>
                      <a:gd name="T9" fmla="*/ 0 h 2200"/>
                    </a:gdLst>
                    <a:ahLst/>
                    <a:cxnLst>
                      <a:cxn ang="0">
                        <a:pos x="T0" y="T1"/>
                      </a:cxn>
                      <a:cxn ang="0">
                        <a:pos x="T2" y="T3"/>
                      </a:cxn>
                      <a:cxn ang="0">
                        <a:pos x="T4" y="T5"/>
                      </a:cxn>
                      <a:cxn ang="0">
                        <a:pos x="T6" y="T7"/>
                      </a:cxn>
                      <a:cxn ang="0">
                        <a:pos x="T8" y="T9"/>
                      </a:cxn>
                    </a:cxnLst>
                    <a:rect l="0" t="0" r="r" b="b"/>
                    <a:pathLst>
                      <a:path w="3196" h="2200">
                        <a:moveTo>
                          <a:pt x="3179" y="0"/>
                        </a:moveTo>
                        <a:lnTo>
                          <a:pt x="3196" y="2175"/>
                        </a:lnTo>
                        <a:lnTo>
                          <a:pt x="19" y="2200"/>
                        </a:lnTo>
                        <a:lnTo>
                          <a:pt x="0" y="25"/>
                        </a:lnTo>
                        <a:lnTo>
                          <a:pt x="3179" y="0"/>
                        </a:lnTo>
                        <a:close/>
                      </a:path>
                    </a:pathLst>
                  </a:custGeom>
                  <a:solidFill>
                    <a:schemeClr val="tx1">
                      <a:lumMod val="65000"/>
                      <a:lumOff val="3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48" name="Freeform 205"/>
                  <p:cNvSpPr>
                    <a:spLocks/>
                  </p:cNvSpPr>
                  <p:nvPr/>
                </p:nvSpPr>
                <p:spPr bwMode="auto">
                  <a:xfrm>
                    <a:off x="8107363" y="3257550"/>
                    <a:ext cx="2468563" cy="3376613"/>
                  </a:xfrm>
                  <a:custGeom>
                    <a:avLst/>
                    <a:gdLst>
                      <a:gd name="T0" fmla="*/ 1538 w 1555"/>
                      <a:gd name="T1" fmla="*/ 0 h 2127"/>
                      <a:gd name="T2" fmla="*/ 1555 w 1555"/>
                      <a:gd name="T3" fmla="*/ 2115 h 2127"/>
                      <a:gd name="T4" fmla="*/ 17 w 1555"/>
                      <a:gd name="T5" fmla="*/ 2127 h 2127"/>
                      <a:gd name="T6" fmla="*/ 0 w 1555"/>
                      <a:gd name="T7" fmla="*/ 14 h 2127"/>
                      <a:gd name="T8" fmla="*/ 1538 w 1555"/>
                      <a:gd name="T9" fmla="*/ 0 h 2127"/>
                    </a:gdLst>
                    <a:ahLst/>
                    <a:cxnLst>
                      <a:cxn ang="0">
                        <a:pos x="T0" y="T1"/>
                      </a:cxn>
                      <a:cxn ang="0">
                        <a:pos x="T2" y="T3"/>
                      </a:cxn>
                      <a:cxn ang="0">
                        <a:pos x="T4" y="T5"/>
                      </a:cxn>
                      <a:cxn ang="0">
                        <a:pos x="T6" y="T7"/>
                      </a:cxn>
                      <a:cxn ang="0">
                        <a:pos x="T8" y="T9"/>
                      </a:cxn>
                    </a:cxnLst>
                    <a:rect l="0" t="0" r="r" b="b"/>
                    <a:pathLst>
                      <a:path w="1555" h="2127">
                        <a:moveTo>
                          <a:pt x="1538" y="0"/>
                        </a:moveTo>
                        <a:lnTo>
                          <a:pt x="1555" y="2115"/>
                        </a:lnTo>
                        <a:lnTo>
                          <a:pt x="17" y="2127"/>
                        </a:lnTo>
                        <a:lnTo>
                          <a:pt x="0" y="14"/>
                        </a:lnTo>
                        <a:lnTo>
                          <a:pt x="1538" y="0"/>
                        </a:lnTo>
                        <a:close/>
                      </a:path>
                    </a:pathLst>
                  </a:custGeom>
                  <a:solidFill>
                    <a:schemeClr val="bg1">
                      <a:lumMod val="9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49" name="Freeform 206"/>
                  <p:cNvSpPr>
                    <a:spLocks/>
                  </p:cNvSpPr>
                  <p:nvPr/>
                </p:nvSpPr>
                <p:spPr bwMode="auto">
                  <a:xfrm>
                    <a:off x="10460038" y="4330700"/>
                    <a:ext cx="7938" cy="11113"/>
                  </a:xfrm>
                  <a:custGeom>
                    <a:avLst/>
                    <a:gdLst>
                      <a:gd name="T0" fmla="*/ 0 w 5"/>
                      <a:gd name="T1" fmla="*/ 0 h 7"/>
                      <a:gd name="T2" fmla="*/ 0 w 5"/>
                      <a:gd name="T3" fmla="*/ 0 h 7"/>
                      <a:gd name="T4" fmla="*/ 2 w 5"/>
                      <a:gd name="T5" fmla="*/ 3 h 7"/>
                      <a:gd name="T6" fmla="*/ 5 w 5"/>
                      <a:gd name="T7" fmla="*/ 7 h 7"/>
                      <a:gd name="T8" fmla="*/ 2 w 5"/>
                      <a:gd name="T9" fmla="*/ 3 h 7"/>
                      <a:gd name="T10" fmla="*/ 0 w 5"/>
                      <a:gd name="T11" fmla="*/ 0 h 7"/>
                    </a:gdLst>
                    <a:ahLst/>
                    <a:cxnLst>
                      <a:cxn ang="0">
                        <a:pos x="T0" y="T1"/>
                      </a:cxn>
                      <a:cxn ang="0">
                        <a:pos x="T2" y="T3"/>
                      </a:cxn>
                      <a:cxn ang="0">
                        <a:pos x="T4" y="T5"/>
                      </a:cxn>
                      <a:cxn ang="0">
                        <a:pos x="T6" y="T7"/>
                      </a:cxn>
                      <a:cxn ang="0">
                        <a:pos x="T8" y="T9"/>
                      </a:cxn>
                      <a:cxn ang="0">
                        <a:pos x="T10" y="T11"/>
                      </a:cxn>
                    </a:cxnLst>
                    <a:rect l="0" t="0" r="r" b="b"/>
                    <a:pathLst>
                      <a:path w="5" h="7">
                        <a:moveTo>
                          <a:pt x="0" y="0"/>
                        </a:moveTo>
                        <a:lnTo>
                          <a:pt x="0" y="0"/>
                        </a:lnTo>
                        <a:lnTo>
                          <a:pt x="2" y="3"/>
                        </a:lnTo>
                        <a:lnTo>
                          <a:pt x="5" y="7"/>
                        </a:lnTo>
                        <a:lnTo>
                          <a:pt x="2" y="3"/>
                        </a:lnTo>
                        <a:lnTo>
                          <a:pt x="0" y="0"/>
                        </a:lnTo>
                        <a:close/>
                      </a:path>
                    </a:pathLst>
                  </a:custGeom>
                  <a:solidFill>
                    <a:schemeClr val="bg1">
                      <a:lumMod val="8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50" name="Freeform 207"/>
                  <p:cNvSpPr>
                    <a:spLocks/>
                  </p:cNvSpPr>
                  <p:nvPr/>
                </p:nvSpPr>
                <p:spPr bwMode="auto">
                  <a:xfrm>
                    <a:off x="10453688" y="3579813"/>
                    <a:ext cx="1588" cy="3175"/>
                  </a:xfrm>
                  <a:custGeom>
                    <a:avLst/>
                    <a:gdLst>
                      <a:gd name="T0" fmla="*/ 0 w 1"/>
                      <a:gd name="T1" fmla="*/ 0 h 2"/>
                      <a:gd name="T2" fmla="*/ 1 w 1"/>
                      <a:gd name="T3" fmla="*/ 2 h 2"/>
                      <a:gd name="T4" fmla="*/ 0 w 1"/>
                      <a:gd name="T5" fmla="*/ 0 h 2"/>
                      <a:gd name="T6" fmla="*/ 0 w 1"/>
                      <a:gd name="T7" fmla="*/ 0 h 2"/>
                    </a:gdLst>
                    <a:ahLst/>
                    <a:cxnLst>
                      <a:cxn ang="0">
                        <a:pos x="T0" y="T1"/>
                      </a:cxn>
                      <a:cxn ang="0">
                        <a:pos x="T2" y="T3"/>
                      </a:cxn>
                      <a:cxn ang="0">
                        <a:pos x="T4" y="T5"/>
                      </a:cxn>
                      <a:cxn ang="0">
                        <a:pos x="T6" y="T7"/>
                      </a:cxn>
                    </a:cxnLst>
                    <a:rect l="0" t="0" r="r" b="b"/>
                    <a:pathLst>
                      <a:path w="1" h="2">
                        <a:moveTo>
                          <a:pt x="0" y="0"/>
                        </a:moveTo>
                        <a:lnTo>
                          <a:pt x="1" y="2"/>
                        </a:lnTo>
                        <a:lnTo>
                          <a:pt x="0" y="0"/>
                        </a:lnTo>
                        <a:lnTo>
                          <a:pt x="0" y="0"/>
                        </a:lnTo>
                        <a:close/>
                      </a:path>
                    </a:pathLst>
                  </a:custGeom>
                  <a:solidFill>
                    <a:schemeClr val="bg1">
                      <a:lumMod val="8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51" name="Freeform 208"/>
                  <p:cNvSpPr>
                    <a:spLocks/>
                  </p:cNvSpPr>
                  <p:nvPr/>
                </p:nvSpPr>
                <p:spPr bwMode="auto">
                  <a:xfrm>
                    <a:off x="10548938" y="3240087"/>
                    <a:ext cx="2428875" cy="3375025"/>
                  </a:xfrm>
                  <a:custGeom>
                    <a:avLst/>
                    <a:gdLst>
                      <a:gd name="T0" fmla="*/ 1515 w 1530"/>
                      <a:gd name="T1" fmla="*/ 0 h 2126"/>
                      <a:gd name="T2" fmla="*/ 1530 w 1530"/>
                      <a:gd name="T3" fmla="*/ 2115 h 2126"/>
                      <a:gd name="T4" fmla="*/ 17 w 1530"/>
                      <a:gd name="T5" fmla="*/ 2126 h 2126"/>
                      <a:gd name="T6" fmla="*/ 0 w 1530"/>
                      <a:gd name="T7" fmla="*/ 11 h 2126"/>
                      <a:gd name="T8" fmla="*/ 1515 w 1530"/>
                      <a:gd name="T9" fmla="*/ 0 h 2126"/>
                    </a:gdLst>
                    <a:ahLst/>
                    <a:cxnLst>
                      <a:cxn ang="0">
                        <a:pos x="T0" y="T1"/>
                      </a:cxn>
                      <a:cxn ang="0">
                        <a:pos x="T2" y="T3"/>
                      </a:cxn>
                      <a:cxn ang="0">
                        <a:pos x="T4" y="T5"/>
                      </a:cxn>
                      <a:cxn ang="0">
                        <a:pos x="T6" y="T7"/>
                      </a:cxn>
                      <a:cxn ang="0">
                        <a:pos x="T8" y="T9"/>
                      </a:cxn>
                    </a:cxnLst>
                    <a:rect l="0" t="0" r="r" b="b"/>
                    <a:pathLst>
                      <a:path w="1530" h="2126">
                        <a:moveTo>
                          <a:pt x="1515" y="0"/>
                        </a:moveTo>
                        <a:lnTo>
                          <a:pt x="1530" y="2115"/>
                        </a:lnTo>
                        <a:lnTo>
                          <a:pt x="17" y="2126"/>
                        </a:lnTo>
                        <a:lnTo>
                          <a:pt x="0" y="11"/>
                        </a:lnTo>
                        <a:lnTo>
                          <a:pt x="1515" y="0"/>
                        </a:lnTo>
                        <a:close/>
                      </a:path>
                    </a:pathLst>
                  </a:custGeom>
                  <a:solidFill>
                    <a:schemeClr val="bg1">
                      <a:lumMod val="6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52" name="Freeform 209"/>
                  <p:cNvSpPr>
                    <a:spLocks/>
                  </p:cNvSpPr>
                  <p:nvPr/>
                </p:nvSpPr>
                <p:spPr bwMode="auto">
                  <a:xfrm>
                    <a:off x="10548938" y="3240087"/>
                    <a:ext cx="2427288" cy="3375025"/>
                  </a:xfrm>
                  <a:custGeom>
                    <a:avLst/>
                    <a:gdLst>
                      <a:gd name="T0" fmla="*/ 1515 w 1529"/>
                      <a:gd name="T1" fmla="*/ 0 h 2126"/>
                      <a:gd name="T2" fmla="*/ 1529 w 1529"/>
                      <a:gd name="T3" fmla="*/ 1858 h 2126"/>
                      <a:gd name="T4" fmla="*/ 1136 w 1529"/>
                      <a:gd name="T5" fmla="*/ 2117 h 2126"/>
                      <a:gd name="T6" fmla="*/ 17 w 1529"/>
                      <a:gd name="T7" fmla="*/ 2126 h 2126"/>
                      <a:gd name="T8" fmla="*/ 0 w 1529"/>
                      <a:gd name="T9" fmla="*/ 11 h 2126"/>
                      <a:gd name="T10" fmla="*/ 1515 w 1529"/>
                      <a:gd name="T11" fmla="*/ 0 h 2126"/>
                    </a:gdLst>
                    <a:ahLst/>
                    <a:cxnLst>
                      <a:cxn ang="0">
                        <a:pos x="T0" y="T1"/>
                      </a:cxn>
                      <a:cxn ang="0">
                        <a:pos x="T2" y="T3"/>
                      </a:cxn>
                      <a:cxn ang="0">
                        <a:pos x="T4" y="T5"/>
                      </a:cxn>
                      <a:cxn ang="0">
                        <a:pos x="T6" y="T7"/>
                      </a:cxn>
                      <a:cxn ang="0">
                        <a:pos x="T8" y="T9"/>
                      </a:cxn>
                      <a:cxn ang="0">
                        <a:pos x="T10" y="T11"/>
                      </a:cxn>
                    </a:cxnLst>
                    <a:rect l="0" t="0" r="r" b="b"/>
                    <a:pathLst>
                      <a:path w="1529" h="2126">
                        <a:moveTo>
                          <a:pt x="1515" y="0"/>
                        </a:moveTo>
                        <a:lnTo>
                          <a:pt x="1529" y="1858"/>
                        </a:lnTo>
                        <a:lnTo>
                          <a:pt x="1136" y="2117"/>
                        </a:lnTo>
                        <a:lnTo>
                          <a:pt x="17" y="2126"/>
                        </a:lnTo>
                        <a:lnTo>
                          <a:pt x="0" y="11"/>
                        </a:lnTo>
                        <a:lnTo>
                          <a:pt x="1515" y="0"/>
                        </a:lnTo>
                        <a:close/>
                      </a:path>
                    </a:pathLst>
                  </a:custGeom>
                  <a:solidFill>
                    <a:schemeClr val="bg1">
                      <a:lumMod val="8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53" name="Freeform 210"/>
                  <p:cNvSpPr>
                    <a:spLocks/>
                  </p:cNvSpPr>
                  <p:nvPr/>
                </p:nvSpPr>
                <p:spPr bwMode="auto">
                  <a:xfrm>
                    <a:off x="12352338" y="6178550"/>
                    <a:ext cx="623888" cy="422275"/>
                  </a:xfrm>
                  <a:custGeom>
                    <a:avLst/>
                    <a:gdLst>
                      <a:gd name="T0" fmla="*/ 84 w 393"/>
                      <a:gd name="T1" fmla="*/ 0 h 266"/>
                      <a:gd name="T2" fmla="*/ 88 w 393"/>
                      <a:gd name="T3" fmla="*/ 2 h 266"/>
                      <a:gd name="T4" fmla="*/ 98 w 393"/>
                      <a:gd name="T5" fmla="*/ 4 h 266"/>
                      <a:gd name="T6" fmla="*/ 114 w 393"/>
                      <a:gd name="T7" fmla="*/ 8 h 266"/>
                      <a:gd name="T8" fmla="*/ 135 w 393"/>
                      <a:gd name="T9" fmla="*/ 12 h 266"/>
                      <a:gd name="T10" fmla="*/ 160 w 393"/>
                      <a:gd name="T11" fmla="*/ 17 h 266"/>
                      <a:gd name="T12" fmla="*/ 189 w 393"/>
                      <a:gd name="T13" fmla="*/ 21 h 266"/>
                      <a:gd name="T14" fmla="*/ 220 w 393"/>
                      <a:gd name="T15" fmla="*/ 24 h 266"/>
                      <a:gd name="T16" fmla="*/ 254 w 393"/>
                      <a:gd name="T17" fmla="*/ 25 h 266"/>
                      <a:gd name="T18" fmla="*/ 288 w 393"/>
                      <a:gd name="T19" fmla="*/ 25 h 266"/>
                      <a:gd name="T20" fmla="*/ 324 w 393"/>
                      <a:gd name="T21" fmla="*/ 23 h 266"/>
                      <a:gd name="T22" fmla="*/ 359 w 393"/>
                      <a:gd name="T23" fmla="*/ 16 h 266"/>
                      <a:gd name="T24" fmla="*/ 393 w 393"/>
                      <a:gd name="T25" fmla="*/ 7 h 266"/>
                      <a:gd name="T26" fmla="*/ 0 w 393"/>
                      <a:gd name="T27" fmla="*/ 266 h 266"/>
                      <a:gd name="T28" fmla="*/ 2 w 393"/>
                      <a:gd name="T29" fmla="*/ 264 h 266"/>
                      <a:gd name="T30" fmla="*/ 8 w 393"/>
                      <a:gd name="T31" fmla="*/ 257 h 266"/>
                      <a:gd name="T32" fmla="*/ 16 w 393"/>
                      <a:gd name="T33" fmla="*/ 247 h 266"/>
                      <a:gd name="T34" fmla="*/ 26 w 393"/>
                      <a:gd name="T35" fmla="*/ 232 h 266"/>
                      <a:gd name="T36" fmla="*/ 38 w 393"/>
                      <a:gd name="T37" fmla="*/ 212 h 266"/>
                      <a:gd name="T38" fmla="*/ 50 w 393"/>
                      <a:gd name="T39" fmla="*/ 192 h 266"/>
                      <a:gd name="T40" fmla="*/ 62 w 393"/>
                      <a:gd name="T41" fmla="*/ 167 h 266"/>
                      <a:gd name="T42" fmla="*/ 72 w 393"/>
                      <a:gd name="T43" fmla="*/ 138 h 266"/>
                      <a:gd name="T44" fmla="*/ 80 w 393"/>
                      <a:gd name="T45" fmla="*/ 108 h 266"/>
                      <a:gd name="T46" fmla="*/ 85 w 393"/>
                      <a:gd name="T47" fmla="*/ 74 h 266"/>
                      <a:gd name="T48" fmla="*/ 88 w 393"/>
                      <a:gd name="T49" fmla="*/ 38 h 266"/>
                      <a:gd name="T50" fmla="*/ 84 w 393"/>
                      <a:gd name="T51"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93" h="266">
                        <a:moveTo>
                          <a:pt x="84" y="0"/>
                        </a:moveTo>
                        <a:lnTo>
                          <a:pt x="88" y="2"/>
                        </a:lnTo>
                        <a:lnTo>
                          <a:pt x="98" y="4"/>
                        </a:lnTo>
                        <a:lnTo>
                          <a:pt x="114" y="8"/>
                        </a:lnTo>
                        <a:lnTo>
                          <a:pt x="135" y="12"/>
                        </a:lnTo>
                        <a:lnTo>
                          <a:pt x="160" y="17"/>
                        </a:lnTo>
                        <a:lnTo>
                          <a:pt x="189" y="21"/>
                        </a:lnTo>
                        <a:lnTo>
                          <a:pt x="220" y="24"/>
                        </a:lnTo>
                        <a:lnTo>
                          <a:pt x="254" y="25"/>
                        </a:lnTo>
                        <a:lnTo>
                          <a:pt x="288" y="25"/>
                        </a:lnTo>
                        <a:lnTo>
                          <a:pt x="324" y="23"/>
                        </a:lnTo>
                        <a:lnTo>
                          <a:pt x="359" y="16"/>
                        </a:lnTo>
                        <a:lnTo>
                          <a:pt x="393" y="7"/>
                        </a:lnTo>
                        <a:lnTo>
                          <a:pt x="0" y="266"/>
                        </a:lnTo>
                        <a:lnTo>
                          <a:pt x="2" y="264"/>
                        </a:lnTo>
                        <a:lnTo>
                          <a:pt x="8" y="257"/>
                        </a:lnTo>
                        <a:lnTo>
                          <a:pt x="16" y="247"/>
                        </a:lnTo>
                        <a:lnTo>
                          <a:pt x="26" y="232"/>
                        </a:lnTo>
                        <a:lnTo>
                          <a:pt x="38" y="212"/>
                        </a:lnTo>
                        <a:lnTo>
                          <a:pt x="50" y="192"/>
                        </a:lnTo>
                        <a:lnTo>
                          <a:pt x="62" y="167"/>
                        </a:lnTo>
                        <a:lnTo>
                          <a:pt x="72" y="138"/>
                        </a:lnTo>
                        <a:lnTo>
                          <a:pt x="80" y="108"/>
                        </a:lnTo>
                        <a:lnTo>
                          <a:pt x="85" y="74"/>
                        </a:lnTo>
                        <a:lnTo>
                          <a:pt x="88" y="38"/>
                        </a:lnTo>
                        <a:lnTo>
                          <a:pt x="84" y="0"/>
                        </a:lnTo>
                        <a:close/>
                      </a:path>
                    </a:pathLst>
                  </a:custGeom>
                  <a:solidFill>
                    <a:schemeClr val="bg1">
                      <a:lumMod val="9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54" name="Freeform 211"/>
                  <p:cNvSpPr>
                    <a:spLocks/>
                  </p:cNvSpPr>
                  <p:nvPr/>
                </p:nvSpPr>
                <p:spPr bwMode="auto">
                  <a:xfrm>
                    <a:off x="10610850" y="4329113"/>
                    <a:ext cx="6350" cy="7938"/>
                  </a:xfrm>
                  <a:custGeom>
                    <a:avLst/>
                    <a:gdLst>
                      <a:gd name="T0" fmla="*/ 4 w 4"/>
                      <a:gd name="T1" fmla="*/ 0 h 5"/>
                      <a:gd name="T2" fmla="*/ 4 w 4"/>
                      <a:gd name="T3" fmla="*/ 0 h 5"/>
                      <a:gd name="T4" fmla="*/ 0 w 4"/>
                      <a:gd name="T5" fmla="*/ 5 h 5"/>
                      <a:gd name="T6" fmla="*/ 4 w 4"/>
                      <a:gd name="T7" fmla="*/ 0 h 5"/>
                    </a:gdLst>
                    <a:ahLst/>
                    <a:cxnLst>
                      <a:cxn ang="0">
                        <a:pos x="T0" y="T1"/>
                      </a:cxn>
                      <a:cxn ang="0">
                        <a:pos x="T2" y="T3"/>
                      </a:cxn>
                      <a:cxn ang="0">
                        <a:pos x="T4" y="T5"/>
                      </a:cxn>
                      <a:cxn ang="0">
                        <a:pos x="T6" y="T7"/>
                      </a:cxn>
                    </a:cxnLst>
                    <a:rect l="0" t="0" r="r" b="b"/>
                    <a:pathLst>
                      <a:path w="4" h="5">
                        <a:moveTo>
                          <a:pt x="4" y="0"/>
                        </a:moveTo>
                        <a:lnTo>
                          <a:pt x="4" y="0"/>
                        </a:lnTo>
                        <a:lnTo>
                          <a:pt x="0" y="5"/>
                        </a:lnTo>
                        <a:lnTo>
                          <a:pt x="4" y="0"/>
                        </a:lnTo>
                        <a:close/>
                      </a:path>
                    </a:pathLst>
                  </a:custGeom>
                  <a:solidFill>
                    <a:srgbClr val="AEC1C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55" name="Freeform 212"/>
                  <p:cNvSpPr>
                    <a:spLocks/>
                  </p:cNvSpPr>
                  <p:nvPr/>
                </p:nvSpPr>
                <p:spPr bwMode="auto">
                  <a:xfrm>
                    <a:off x="10610850" y="4079875"/>
                    <a:ext cx="4763" cy="3175"/>
                  </a:xfrm>
                  <a:custGeom>
                    <a:avLst/>
                    <a:gdLst>
                      <a:gd name="T0" fmla="*/ 3 w 3"/>
                      <a:gd name="T1" fmla="*/ 0 h 2"/>
                      <a:gd name="T2" fmla="*/ 3 w 3"/>
                      <a:gd name="T3" fmla="*/ 0 h 2"/>
                      <a:gd name="T4" fmla="*/ 0 w 3"/>
                      <a:gd name="T5" fmla="*/ 2 h 2"/>
                      <a:gd name="T6" fmla="*/ 3 w 3"/>
                      <a:gd name="T7" fmla="*/ 0 h 2"/>
                    </a:gdLst>
                    <a:ahLst/>
                    <a:cxnLst>
                      <a:cxn ang="0">
                        <a:pos x="T0" y="T1"/>
                      </a:cxn>
                      <a:cxn ang="0">
                        <a:pos x="T2" y="T3"/>
                      </a:cxn>
                      <a:cxn ang="0">
                        <a:pos x="T4" y="T5"/>
                      </a:cxn>
                      <a:cxn ang="0">
                        <a:pos x="T6" y="T7"/>
                      </a:cxn>
                    </a:cxnLst>
                    <a:rect l="0" t="0" r="r" b="b"/>
                    <a:pathLst>
                      <a:path w="3" h="2">
                        <a:moveTo>
                          <a:pt x="3" y="0"/>
                        </a:moveTo>
                        <a:lnTo>
                          <a:pt x="3" y="0"/>
                        </a:lnTo>
                        <a:lnTo>
                          <a:pt x="0" y="2"/>
                        </a:lnTo>
                        <a:lnTo>
                          <a:pt x="3" y="0"/>
                        </a:lnTo>
                        <a:close/>
                      </a:path>
                    </a:pathLst>
                  </a:custGeom>
                  <a:solidFill>
                    <a:srgbClr val="AEC1C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56" name="Freeform 213"/>
                  <p:cNvSpPr>
                    <a:spLocks noEditPoints="1"/>
                  </p:cNvSpPr>
                  <p:nvPr/>
                </p:nvSpPr>
                <p:spPr bwMode="auto">
                  <a:xfrm>
                    <a:off x="10663238" y="3925888"/>
                    <a:ext cx="28575" cy="9525"/>
                  </a:xfrm>
                  <a:custGeom>
                    <a:avLst/>
                    <a:gdLst>
                      <a:gd name="T0" fmla="*/ 8 w 18"/>
                      <a:gd name="T1" fmla="*/ 4 h 6"/>
                      <a:gd name="T2" fmla="*/ 7 w 18"/>
                      <a:gd name="T3" fmla="*/ 5 h 6"/>
                      <a:gd name="T4" fmla="*/ 0 w 18"/>
                      <a:gd name="T5" fmla="*/ 6 h 6"/>
                      <a:gd name="T6" fmla="*/ 7 w 18"/>
                      <a:gd name="T7" fmla="*/ 5 h 6"/>
                      <a:gd name="T8" fmla="*/ 8 w 18"/>
                      <a:gd name="T9" fmla="*/ 4 h 6"/>
                      <a:gd name="T10" fmla="*/ 18 w 18"/>
                      <a:gd name="T11" fmla="*/ 0 h 6"/>
                      <a:gd name="T12" fmla="*/ 12 w 18"/>
                      <a:gd name="T13" fmla="*/ 2 h 6"/>
                      <a:gd name="T14" fmla="*/ 8 w 18"/>
                      <a:gd name="T15" fmla="*/ 4 h 6"/>
                      <a:gd name="T16" fmla="*/ 12 w 18"/>
                      <a:gd name="T17" fmla="*/ 2 h 6"/>
                      <a:gd name="T18" fmla="*/ 18 w 18"/>
                      <a:gd name="T1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6">
                        <a:moveTo>
                          <a:pt x="8" y="4"/>
                        </a:moveTo>
                        <a:lnTo>
                          <a:pt x="7" y="5"/>
                        </a:lnTo>
                        <a:lnTo>
                          <a:pt x="0" y="6"/>
                        </a:lnTo>
                        <a:lnTo>
                          <a:pt x="7" y="5"/>
                        </a:lnTo>
                        <a:lnTo>
                          <a:pt x="8" y="4"/>
                        </a:lnTo>
                        <a:close/>
                        <a:moveTo>
                          <a:pt x="18" y="0"/>
                        </a:moveTo>
                        <a:lnTo>
                          <a:pt x="12" y="2"/>
                        </a:lnTo>
                        <a:lnTo>
                          <a:pt x="8" y="4"/>
                        </a:lnTo>
                        <a:lnTo>
                          <a:pt x="12" y="2"/>
                        </a:lnTo>
                        <a:lnTo>
                          <a:pt x="18" y="0"/>
                        </a:lnTo>
                        <a:close/>
                      </a:path>
                    </a:pathLst>
                  </a:custGeom>
                  <a:solidFill>
                    <a:schemeClr val="bg1">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57" name="Freeform 214"/>
                  <p:cNvSpPr>
                    <a:spLocks/>
                  </p:cNvSpPr>
                  <p:nvPr/>
                </p:nvSpPr>
                <p:spPr bwMode="auto">
                  <a:xfrm>
                    <a:off x="10607675" y="3578225"/>
                    <a:ext cx="3175" cy="4763"/>
                  </a:xfrm>
                  <a:custGeom>
                    <a:avLst/>
                    <a:gdLst>
                      <a:gd name="T0" fmla="*/ 2 w 2"/>
                      <a:gd name="T1" fmla="*/ 0 h 3"/>
                      <a:gd name="T2" fmla="*/ 2 w 2"/>
                      <a:gd name="T3" fmla="*/ 0 h 3"/>
                      <a:gd name="T4" fmla="*/ 0 w 2"/>
                      <a:gd name="T5" fmla="*/ 3 h 3"/>
                      <a:gd name="T6" fmla="*/ 2 w 2"/>
                      <a:gd name="T7" fmla="*/ 0 h 3"/>
                    </a:gdLst>
                    <a:ahLst/>
                    <a:cxnLst>
                      <a:cxn ang="0">
                        <a:pos x="T0" y="T1"/>
                      </a:cxn>
                      <a:cxn ang="0">
                        <a:pos x="T2" y="T3"/>
                      </a:cxn>
                      <a:cxn ang="0">
                        <a:pos x="T4" y="T5"/>
                      </a:cxn>
                      <a:cxn ang="0">
                        <a:pos x="T6" y="T7"/>
                      </a:cxn>
                    </a:cxnLst>
                    <a:rect l="0" t="0" r="r" b="b"/>
                    <a:pathLst>
                      <a:path w="2" h="3">
                        <a:moveTo>
                          <a:pt x="2" y="0"/>
                        </a:moveTo>
                        <a:lnTo>
                          <a:pt x="2" y="0"/>
                        </a:lnTo>
                        <a:lnTo>
                          <a:pt x="0" y="3"/>
                        </a:lnTo>
                        <a:lnTo>
                          <a:pt x="2" y="0"/>
                        </a:lnTo>
                        <a:close/>
                      </a:path>
                    </a:pathLst>
                  </a:custGeom>
                  <a:solidFill>
                    <a:srgbClr val="AEC1C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58" name="Freeform 215"/>
                  <p:cNvSpPr>
                    <a:spLocks/>
                  </p:cNvSpPr>
                  <p:nvPr/>
                </p:nvSpPr>
                <p:spPr bwMode="auto">
                  <a:xfrm>
                    <a:off x="9366250" y="3629025"/>
                    <a:ext cx="1041400" cy="65088"/>
                  </a:xfrm>
                  <a:custGeom>
                    <a:avLst/>
                    <a:gdLst>
                      <a:gd name="T0" fmla="*/ 656 w 656"/>
                      <a:gd name="T1" fmla="*/ 0 h 41"/>
                      <a:gd name="T2" fmla="*/ 656 w 656"/>
                      <a:gd name="T3" fmla="*/ 36 h 41"/>
                      <a:gd name="T4" fmla="*/ 1 w 656"/>
                      <a:gd name="T5" fmla="*/ 41 h 41"/>
                      <a:gd name="T6" fmla="*/ 0 w 656"/>
                      <a:gd name="T7" fmla="*/ 5 h 41"/>
                      <a:gd name="T8" fmla="*/ 656 w 656"/>
                      <a:gd name="T9" fmla="*/ 0 h 41"/>
                    </a:gdLst>
                    <a:ahLst/>
                    <a:cxnLst>
                      <a:cxn ang="0">
                        <a:pos x="T0" y="T1"/>
                      </a:cxn>
                      <a:cxn ang="0">
                        <a:pos x="T2" y="T3"/>
                      </a:cxn>
                      <a:cxn ang="0">
                        <a:pos x="T4" y="T5"/>
                      </a:cxn>
                      <a:cxn ang="0">
                        <a:pos x="T6" y="T7"/>
                      </a:cxn>
                      <a:cxn ang="0">
                        <a:pos x="T8" y="T9"/>
                      </a:cxn>
                    </a:cxnLst>
                    <a:rect l="0" t="0" r="r" b="b"/>
                    <a:pathLst>
                      <a:path w="656" h="41">
                        <a:moveTo>
                          <a:pt x="656" y="0"/>
                        </a:moveTo>
                        <a:lnTo>
                          <a:pt x="656" y="36"/>
                        </a:lnTo>
                        <a:lnTo>
                          <a:pt x="1" y="41"/>
                        </a:lnTo>
                        <a:lnTo>
                          <a:pt x="0" y="5"/>
                        </a:lnTo>
                        <a:lnTo>
                          <a:pt x="656" y="0"/>
                        </a:lnTo>
                        <a:close/>
                      </a:path>
                    </a:pathLst>
                  </a:custGeom>
                  <a:solidFill>
                    <a:schemeClr val="bg1">
                      <a:lumMod val="8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59" name="Freeform 216"/>
                  <p:cNvSpPr>
                    <a:spLocks/>
                  </p:cNvSpPr>
                  <p:nvPr/>
                </p:nvSpPr>
                <p:spPr bwMode="auto">
                  <a:xfrm>
                    <a:off x="8332788" y="3638550"/>
                    <a:ext cx="960438" cy="825500"/>
                  </a:xfrm>
                  <a:custGeom>
                    <a:avLst/>
                    <a:gdLst>
                      <a:gd name="T0" fmla="*/ 601 w 605"/>
                      <a:gd name="T1" fmla="*/ 0 h 520"/>
                      <a:gd name="T2" fmla="*/ 605 w 605"/>
                      <a:gd name="T3" fmla="*/ 515 h 520"/>
                      <a:gd name="T4" fmla="*/ 4 w 605"/>
                      <a:gd name="T5" fmla="*/ 520 h 520"/>
                      <a:gd name="T6" fmla="*/ 0 w 605"/>
                      <a:gd name="T7" fmla="*/ 4 h 520"/>
                      <a:gd name="T8" fmla="*/ 601 w 605"/>
                      <a:gd name="T9" fmla="*/ 0 h 520"/>
                    </a:gdLst>
                    <a:ahLst/>
                    <a:cxnLst>
                      <a:cxn ang="0">
                        <a:pos x="T0" y="T1"/>
                      </a:cxn>
                      <a:cxn ang="0">
                        <a:pos x="T2" y="T3"/>
                      </a:cxn>
                      <a:cxn ang="0">
                        <a:pos x="T4" y="T5"/>
                      </a:cxn>
                      <a:cxn ang="0">
                        <a:pos x="T6" y="T7"/>
                      </a:cxn>
                      <a:cxn ang="0">
                        <a:pos x="T8" y="T9"/>
                      </a:cxn>
                    </a:cxnLst>
                    <a:rect l="0" t="0" r="r" b="b"/>
                    <a:pathLst>
                      <a:path w="605" h="520">
                        <a:moveTo>
                          <a:pt x="601" y="0"/>
                        </a:moveTo>
                        <a:lnTo>
                          <a:pt x="605" y="515"/>
                        </a:lnTo>
                        <a:lnTo>
                          <a:pt x="4" y="520"/>
                        </a:lnTo>
                        <a:lnTo>
                          <a:pt x="0" y="4"/>
                        </a:lnTo>
                        <a:lnTo>
                          <a:pt x="601" y="0"/>
                        </a:lnTo>
                        <a:close/>
                      </a:path>
                    </a:pathLst>
                  </a:custGeom>
                  <a:solidFill>
                    <a:schemeClr val="bg1">
                      <a:lumMod val="8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60" name="Freeform 217"/>
                  <p:cNvSpPr>
                    <a:spLocks/>
                  </p:cNvSpPr>
                  <p:nvPr/>
                </p:nvSpPr>
                <p:spPr bwMode="auto">
                  <a:xfrm>
                    <a:off x="10701338" y="4524375"/>
                    <a:ext cx="962025" cy="998538"/>
                  </a:xfrm>
                  <a:custGeom>
                    <a:avLst/>
                    <a:gdLst>
                      <a:gd name="T0" fmla="*/ 600 w 606"/>
                      <a:gd name="T1" fmla="*/ 0 h 629"/>
                      <a:gd name="T2" fmla="*/ 606 w 606"/>
                      <a:gd name="T3" fmla="*/ 623 h 629"/>
                      <a:gd name="T4" fmla="*/ 5 w 606"/>
                      <a:gd name="T5" fmla="*/ 629 h 629"/>
                      <a:gd name="T6" fmla="*/ 0 w 606"/>
                      <a:gd name="T7" fmla="*/ 5 h 629"/>
                      <a:gd name="T8" fmla="*/ 600 w 606"/>
                      <a:gd name="T9" fmla="*/ 0 h 629"/>
                    </a:gdLst>
                    <a:ahLst/>
                    <a:cxnLst>
                      <a:cxn ang="0">
                        <a:pos x="T0" y="T1"/>
                      </a:cxn>
                      <a:cxn ang="0">
                        <a:pos x="T2" y="T3"/>
                      </a:cxn>
                      <a:cxn ang="0">
                        <a:pos x="T4" y="T5"/>
                      </a:cxn>
                      <a:cxn ang="0">
                        <a:pos x="T6" y="T7"/>
                      </a:cxn>
                      <a:cxn ang="0">
                        <a:pos x="T8" y="T9"/>
                      </a:cxn>
                    </a:cxnLst>
                    <a:rect l="0" t="0" r="r" b="b"/>
                    <a:pathLst>
                      <a:path w="606" h="629">
                        <a:moveTo>
                          <a:pt x="600" y="0"/>
                        </a:moveTo>
                        <a:lnTo>
                          <a:pt x="606" y="623"/>
                        </a:lnTo>
                        <a:lnTo>
                          <a:pt x="5" y="629"/>
                        </a:lnTo>
                        <a:lnTo>
                          <a:pt x="0" y="5"/>
                        </a:lnTo>
                        <a:lnTo>
                          <a:pt x="600" y="0"/>
                        </a:lnTo>
                        <a:close/>
                      </a:path>
                    </a:pathLst>
                  </a:custGeom>
                  <a:solidFill>
                    <a:schemeClr val="bg1">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61" name="Freeform 218"/>
                  <p:cNvSpPr>
                    <a:spLocks/>
                  </p:cNvSpPr>
                  <p:nvPr/>
                </p:nvSpPr>
                <p:spPr bwMode="auto">
                  <a:xfrm>
                    <a:off x="11793538" y="4503738"/>
                    <a:ext cx="962025" cy="995363"/>
                  </a:xfrm>
                  <a:custGeom>
                    <a:avLst/>
                    <a:gdLst>
                      <a:gd name="T0" fmla="*/ 601 w 606"/>
                      <a:gd name="T1" fmla="*/ 0 h 627"/>
                      <a:gd name="T2" fmla="*/ 606 w 606"/>
                      <a:gd name="T3" fmla="*/ 623 h 627"/>
                      <a:gd name="T4" fmla="*/ 5 w 606"/>
                      <a:gd name="T5" fmla="*/ 627 h 627"/>
                      <a:gd name="T6" fmla="*/ 0 w 606"/>
                      <a:gd name="T7" fmla="*/ 5 h 627"/>
                      <a:gd name="T8" fmla="*/ 601 w 606"/>
                      <a:gd name="T9" fmla="*/ 0 h 627"/>
                    </a:gdLst>
                    <a:ahLst/>
                    <a:cxnLst>
                      <a:cxn ang="0">
                        <a:pos x="T0" y="T1"/>
                      </a:cxn>
                      <a:cxn ang="0">
                        <a:pos x="T2" y="T3"/>
                      </a:cxn>
                      <a:cxn ang="0">
                        <a:pos x="T4" y="T5"/>
                      </a:cxn>
                      <a:cxn ang="0">
                        <a:pos x="T6" y="T7"/>
                      </a:cxn>
                      <a:cxn ang="0">
                        <a:pos x="T8" y="T9"/>
                      </a:cxn>
                    </a:cxnLst>
                    <a:rect l="0" t="0" r="r" b="b"/>
                    <a:pathLst>
                      <a:path w="606" h="627">
                        <a:moveTo>
                          <a:pt x="601" y="0"/>
                        </a:moveTo>
                        <a:lnTo>
                          <a:pt x="606" y="623"/>
                        </a:lnTo>
                        <a:lnTo>
                          <a:pt x="5" y="627"/>
                        </a:lnTo>
                        <a:lnTo>
                          <a:pt x="0" y="5"/>
                        </a:lnTo>
                        <a:lnTo>
                          <a:pt x="601" y="0"/>
                        </a:lnTo>
                        <a:close/>
                      </a:path>
                    </a:pathLst>
                  </a:custGeom>
                  <a:solidFill>
                    <a:schemeClr val="bg1">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62" name="Freeform 219"/>
                  <p:cNvSpPr>
                    <a:spLocks/>
                  </p:cNvSpPr>
                  <p:nvPr/>
                </p:nvSpPr>
                <p:spPr bwMode="auto">
                  <a:xfrm>
                    <a:off x="9367838" y="3757613"/>
                    <a:ext cx="1041400" cy="66675"/>
                  </a:xfrm>
                  <a:custGeom>
                    <a:avLst/>
                    <a:gdLst>
                      <a:gd name="T0" fmla="*/ 656 w 656"/>
                      <a:gd name="T1" fmla="*/ 0 h 42"/>
                      <a:gd name="T2" fmla="*/ 656 w 656"/>
                      <a:gd name="T3" fmla="*/ 36 h 42"/>
                      <a:gd name="T4" fmla="*/ 0 w 656"/>
                      <a:gd name="T5" fmla="*/ 42 h 42"/>
                      <a:gd name="T6" fmla="*/ 0 w 656"/>
                      <a:gd name="T7" fmla="*/ 5 h 42"/>
                      <a:gd name="T8" fmla="*/ 656 w 656"/>
                      <a:gd name="T9" fmla="*/ 0 h 42"/>
                    </a:gdLst>
                    <a:ahLst/>
                    <a:cxnLst>
                      <a:cxn ang="0">
                        <a:pos x="T0" y="T1"/>
                      </a:cxn>
                      <a:cxn ang="0">
                        <a:pos x="T2" y="T3"/>
                      </a:cxn>
                      <a:cxn ang="0">
                        <a:pos x="T4" y="T5"/>
                      </a:cxn>
                      <a:cxn ang="0">
                        <a:pos x="T6" y="T7"/>
                      </a:cxn>
                      <a:cxn ang="0">
                        <a:pos x="T8" y="T9"/>
                      </a:cxn>
                    </a:cxnLst>
                    <a:rect l="0" t="0" r="r" b="b"/>
                    <a:pathLst>
                      <a:path w="656" h="42">
                        <a:moveTo>
                          <a:pt x="656" y="0"/>
                        </a:moveTo>
                        <a:lnTo>
                          <a:pt x="656" y="36"/>
                        </a:lnTo>
                        <a:lnTo>
                          <a:pt x="0" y="42"/>
                        </a:lnTo>
                        <a:lnTo>
                          <a:pt x="0" y="5"/>
                        </a:lnTo>
                        <a:lnTo>
                          <a:pt x="656" y="0"/>
                        </a:lnTo>
                        <a:close/>
                      </a:path>
                    </a:pathLst>
                  </a:custGeom>
                  <a:solidFill>
                    <a:schemeClr val="bg1">
                      <a:lumMod val="8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63" name="Freeform 220"/>
                  <p:cNvSpPr>
                    <a:spLocks/>
                  </p:cNvSpPr>
                  <p:nvPr/>
                </p:nvSpPr>
                <p:spPr bwMode="auto">
                  <a:xfrm>
                    <a:off x="9367838" y="3884613"/>
                    <a:ext cx="1041400" cy="66675"/>
                  </a:xfrm>
                  <a:custGeom>
                    <a:avLst/>
                    <a:gdLst>
                      <a:gd name="T0" fmla="*/ 656 w 656"/>
                      <a:gd name="T1" fmla="*/ 0 h 42"/>
                      <a:gd name="T2" fmla="*/ 656 w 656"/>
                      <a:gd name="T3" fmla="*/ 36 h 42"/>
                      <a:gd name="T4" fmla="*/ 2 w 656"/>
                      <a:gd name="T5" fmla="*/ 42 h 42"/>
                      <a:gd name="T6" fmla="*/ 0 w 656"/>
                      <a:gd name="T7" fmla="*/ 5 h 42"/>
                      <a:gd name="T8" fmla="*/ 656 w 656"/>
                      <a:gd name="T9" fmla="*/ 0 h 42"/>
                    </a:gdLst>
                    <a:ahLst/>
                    <a:cxnLst>
                      <a:cxn ang="0">
                        <a:pos x="T0" y="T1"/>
                      </a:cxn>
                      <a:cxn ang="0">
                        <a:pos x="T2" y="T3"/>
                      </a:cxn>
                      <a:cxn ang="0">
                        <a:pos x="T4" y="T5"/>
                      </a:cxn>
                      <a:cxn ang="0">
                        <a:pos x="T6" y="T7"/>
                      </a:cxn>
                      <a:cxn ang="0">
                        <a:pos x="T8" y="T9"/>
                      </a:cxn>
                    </a:cxnLst>
                    <a:rect l="0" t="0" r="r" b="b"/>
                    <a:pathLst>
                      <a:path w="656" h="42">
                        <a:moveTo>
                          <a:pt x="656" y="0"/>
                        </a:moveTo>
                        <a:lnTo>
                          <a:pt x="656" y="36"/>
                        </a:lnTo>
                        <a:lnTo>
                          <a:pt x="2" y="42"/>
                        </a:lnTo>
                        <a:lnTo>
                          <a:pt x="0" y="5"/>
                        </a:lnTo>
                        <a:lnTo>
                          <a:pt x="656" y="0"/>
                        </a:lnTo>
                        <a:close/>
                      </a:path>
                    </a:pathLst>
                  </a:custGeom>
                  <a:solidFill>
                    <a:schemeClr val="bg1">
                      <a:lumMod val="8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64" name="Freeform 221"/>
                  <p:cNvSpPr>
                    <a:spLocks/>
                  </p:cNvSpPr>
                  <p:nvPr/>
                </p:nvSpPr>
                <p:spPr bwMode="auto">
                  <a:xfrm>
                    <a:off x="9371013" y="4011613"/>
                    <a:ext cx="1041400" cy="65088"/>
                  </a:xfrm>
                  <a:custGeom>
                    <a:avLst/>
                    <a:gdLst>
                      <a:gd name="T0" fmla="*/ 656 w 656"/>
                      <a:gd name="T1" fmla="*/ 0 h 41"/>
                      <a:gd name="T2" fmla="*/ 656 w 656"/>
                      <a:gd name="T3" fmla="*/ 36 h 41"/>
                      <a:gd name="T4" fmla="*/ 0 w 656"/>
                      <a:gd name="T5" fmla="*/ 41 h 41"/>
                      <a:gd name="T6" fmla="*/ 0 w 656"/>
                      <a:gd name="T7" fmla="*/ 5 h 41"/>
                      <a:gd name="T8" fmla="*/ 656 w 656"/>
                      <a:gd name="T9" fmla="*/ 0 h 41"/>
                    </a:gdLst>
                    <a:ahLst/>
                    <a:cxnLst>
                      <a:cxn ang="0">
                        <a:pos x="T0" y="T1"/>
                      </a:cxn>
                      <a:cxn ang="0">
                        <a:pos x="T2" y="T3"/>
                      </a:cxn>
                      <a:cxn ang="0">
                        <a:pos x="T4" y="T5"/>
                      </a:cxn>
                      <a:cxn ang="0">
                        <a:pos x="T6" y="T7"/>
                      </a:cxn>
                      <a:cxn ang="0">
                        <a:pos x="T8" y="T9"/>
                      </a:cxn>
                    </a:cxnLst>
                    <a:rect l="0" t="0" r="r" b="b"/>
                    <a:pathLst>
                      <a:path w="656" h="41">
                        <a:moveTo>
                          <a:pt x="656" y="0"/>
                        </a:moveTo>
                        <a:lnTo>
                          <a:pt x="656" y="36"/>
                        </a:lnTo>
                        <a:lnTo>
                          <a:pt x="0" y="41"/>
                        </a:lnTo>
                        <a:lnTo>
                          <a:pt x="0" y="5"/>
                        </a:lnTo>
                        <a:lnTo>
                          <a:pt x="656" y="0"/>
                        </a:lnTo>
                        <a:close/>
                      </a:path>
                    </a:pathLst>
                  </a:custGeom>
                  <a:solidFill>
                    <a:schemeClr val="bg1">
                      <a:lumMod val="8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65" name="Freeform 222"/>
                  <p:cNvSpPr>
                    <a:spLocks/>
                  </p:cNvSpPr>
                  <p:nvPr/>
                </p:nvSpPr>
                <p:spPr bwMode="auto">
                  <a:xfrm>
                    <a:off x="9371013" y="4140200"/>
                    <a:ext cx="1041400" cy="66675"/>
                  </a:xfrm>
                  <a:custGeom>
                    <a:avLst/>
                    <a:gdLst>
                      <a:gd name="T0" fmla="*/ 656 w 656"/>
                      <a:gd name="T1" fmla="*/ 0 h 42"/>
                      <a:gd name="T2" fmla="*/ 656 w 656"/>
                      <a:gd name="T3" fmla="*/ 36 h 42"/>
                      <a:gd name="T4" fmla="*/ 1 w 656"/>
                      <a:gd name="T5" fmla="*/ 42 h 42"/>
                      <a:gd name="T6" fmla="*/ 0 w 656"/>
                      <a:gd name="T7" fmla="*/ 5 h 42"/>
                      <a:gd name="T8" fmla="*/ 656 w 656"/>
                      <a:gd name="T9" fmla="*/ 0 h 42"/>
                    </a:gdLst>
                    <a:ahLst/>
                    <a:cxnLst>
                      <a:cxn ang="0">
                        <a:pos x="T0" y="T1"/>
                      </a:cxn>
                      <a:cxn ang="0">
                        <a:pos x="T2" y="T3"/>
                      </a:cxn>
                      <a:cxn ang="0">
                        <a:pos x="T4" y="T5"/>
                      </a:cxn>
                      <a:cxn ang="0">
                        <a:pos x="T6" y="T7"/>
                      </a:cxn>
                      <a:cxn ang="0">
                        <a:pos x="T8" y="T9"/>
                      </a:cxn>
                    </a:cxnLst>
                    <a:rect l="0" t="0" r="r" b="b"/>
                    <a:pathLst>
                      <a:path w="656" h="42">
                        <a:moveTo>
                          <a:pt x="656" y="0"/>
                        </a:moveTo>
                        <a:lnTo>
                          <a:pt x="656" y="36"/>
                        </a:lnTo>
                        <a:lnTo>
                          <a:pt x="1" y="42"/>
                        </a:lnTo>
                        <a:lnTo>
                          <a:pt x="0" y="5"/>
                        </a:lnTo>
                        <a:lnTo>
                          <a:pt x="656" y="0"/>
                        </a:lnTo>
                        <a:close/>
                      </a:path>
                    </a:pathLst>
                  </a:custGeom>
                  <a:solidFill>
                    <a:schemeClr val="bg1">
                      <a:lumMod val="8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66" name="Freeform 223"/>
                  <p:cNvSpPr>
                    <a:spLocks/>
                  </p:cNvSpPr>
                  <p:nvPr/>
                </p:nvSpPr>
                <p:spPr bwMode="auto">
                  <a:xfrm>
                    <a:off x="9372600" y="4267200"/>
                    <a:ext cx="1041400" cy="65088"/>
                  </a:xfrm>
                  <a:custGeom>
                    <a:avLst/>
                    <a:gdLst>
                      <a:gd name="T0" fmla="*/ 656 w 656"/>
                      <a:gd name="T1" fmla="*/ 0 h 41"/>
                      <a:gd name="T2" fmla="*/ 656 w 656"/>
                      <a:gd name="T3" fmla="*/ 36 h 41"/>
                      <a:gd name="T4" fmla="*/ 0 w 656"/>
                      <a:gd name="T5" fmla="*/ 41 h 41"/>
                      <a:gd name="T6" fmla="*/ 0 w 656"/>
                      <a:gd name="T7" fmla="*/ 5 h 41"/>
                      <a:gd name="T8" fmla="*/ 656 w 656"/>
                      <a:gd name="T9" fmla="*/ 0 h 41"/>
                    </a:gdLst>
                    <a:ahLst/>
                    <a:cxnLst>
                      <a:cxn ang="0">
                        <a:pos x="T0" y="T1"/>
                      </a:cxn>
                      <a:cxn ang="0">
                        <a:pos x="T2" y="T3"/>
                      </a:cxn>
                      <a:cxn ang="0">
                        <a:pos x="T4" y="T5"/>
                      </a:cxn>
                      <a:cxn ang="0">
                        <a:pos x="T6" y="T7"/>
                      </a:cxn>
                      <a:cxn ang="0">
                        <a:pos x="T8" y="T9"/>
                      </a:cxn>
                    </a:cxnLst>
                    <a:rect l="0" t="0" r="r" b="b"/>
                    <a:pathLst>
                      <a:path w="656" h="41">
                        <a:moveTo>
                          <a:pt x="656" y="0"/>
                        </a:moveTo>
                        <a:lnTo>
                          <a:pt x="656" y="36"/>
                        </a:lnTo>
                        <a:lnTo>
                          <a:pt x="0" y="41"/>
                        </a:lnTo>
                        <a:lnTo>
                          <a:pt x="0" y="5"/>
                        </a:lnTo>
                        <a:lnTo>
                          <a:pt x="656" y="0"/>
                        </a:lnTo>
                        <a:close/>
                      </a:path>
                    </a:pathLst>
                  </a:custGeom>
                  <a:solidFill>
                    <a:schemeClr val="bg1">
                      <a:lumMod val="8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67" name="Freeform 224"/>
                  <p:cNvSpPr>
                    <a:spLocks/>
                  </p:cNvSpPr>
                  <p:nvPr/>
                </p:nvSpPr>
                <p:spPr bwMode="auto">
                  <a:xfrm>
                    <a:off x="9372600" y="4395788"/>
                    <a:ext cx="1041400" cy="66675"/>
                  </a:xfrm>
                  <a:custGeom>
                    <a:avLst/>
                    <a:gdLst>
                      <a:gd name="T0" fmla="*/ 656 w 656"/>
                      <a:gd name="T1" fmla="*/ 0 h 42"/>
                      <a:gd name="T2" fmla="*/ 656 w 656"/>
                      <a:gd name="T3" fmla="*/ 36 h 42"/>
                      <a:gd name="T4" fmla="*/ 1 w 656"/>
                      <a:gd name="T5" fmla="*/ 42 h 42"/>
                      <a:gd name="T6" fmla="*/ 0 w 656"/>
                      <a:gd name="T7" fmla="*/ 5 h 42"/>
                      <a:gd name="T8" fmla="*/ 656 w 656"/>
                      <a:gd name="T9" fmla="*/ 0 h 42"/>
                    </a:gdLst>
                    <a:ahLst/>
                    <a:cxnLst>
                      <a:cxn ang="0">
                        <a:pos x="T0" y="T1"/>
                      </a:cxn>
                      <a:cxn ang="0">
                        <a:pos x="T2" y="T3"/>
                      </a:cxn>
                      <a:cxn ang="0">
                        <a:pos x="T4" y="T5"/>
                      </a:cxn>
                      <a:cxn ang="0">
                        <a:pos x="T6" y="T7"/>
                      </a:cxn>
                      <a:cxn ang="0">
                        <a:pos x="T8" y="T9"/>
                      </a:cxn>
                    </a:cxnLst>
                    <a:rect l="0" t="0" r="r" b="b"/>
                    <a:pathLst>
                      <a:path w="656" h="42">
                        <a:moveTo>
                          <a:pt x="656" y="0"/>
                        </a:moveTo>
                        <a:lnTo>
                          <a:pt x="656" y="36"/>
                        </a:lnTo>
                        <a:lnTo>
                          <a:pt x="1" y="42"/>
                        </a:lnTo>
                        <a:lnTo>
                          <a:pt x="0" y="5"/>
                        </a:lnTo>
                        <a:lnTo>
                          <a:pt x="656" y="0"/>
                        </a:lnTo>
                        <a:close/>
                      </a:path>
                    </a:pathLst>
                  </a:custGeom>
                  <a:solidFill>
                    <a:schemeClr val="bg1">
                      <a:lumMod val="8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68" name="Freeform 225"/>
                  <p:cNvSpPr>
                    <a:spLocks/>
                  </p:cNvSpPr>
                  <p:nvPr/>
                </p:nvSpPr>
                <p:spPr bwMode="auto">
                  <a:xfrm>
                    <a:off x="8339138" y="4522788"/>
                    <a:ext cx="2076450" cy="74613"/>
                  </a:xfrm>
                  <a:custGeom>
                    <a:avLst/>
                    <a:gdLst>
                      <a:gd name="T0" fmla="*/ 1308 w 1308"/>
                      <a:gd name="T1" fmla="*/ 0 h 47"/>
                      <a:gd name="T2" fmla="*/ 1308 w 1308"/>
                      <a:gd name="T3" fmla="*/ 36 h 47"/>
                      <a:gd name="T4" fmla="*/ 2 w 1308"/>
                      <a:gd name="T5" fmla="*/ 47 h 47"/>
                      <a:gd name="T6" fmla="*/ 0 w 1308"/>
                      <a:gd name="T7" fmla="*/ 10 h 47"/>
                      <a:gd name="T8" fmla="*/ 1308 w 1308"/>
                      <a:gd name="T9" fmla="*/ 0 h 47"/>
                    </a:gdLst>
                    <a:ahLst/>
                    <a:cxnLst>
                      <a:cxn ang="0">
                        <a:pos x="T0" y="T1"/>
                      </a:cxn>
                      <a:cxn ang="0">
                        <a:pos x="T2" y="T3"/>
                      </a:cxn>
                      <a:cxn ang="0">
                        <a:pos x="T4" y="T5"/>
                      </a:cxn>
                      <a:cxn ang="0">
                        <a:pos x="T6" y="T7"/>
                      </a:cxn>
                      <a:cxn ang="0">
                        <a:pos x="T8" y="T9"/>
                      </a:cxn>
                    </a:cxnLst>
                    <a:rect l="0" t="0" r="r" b="b"/>
                    <a:pathLst>
                      <a:path w="1308" h="47">
                        <a:moveTo>
                          <a:pt x="1308" y="0"/>
                        </a:moveTo>
                        <a:lnTo>
                          <a:pt x="1308" y="36"/>
                        </a:lnTo>
                        <a:lnTo>
                          <a:pt x="2" y="47"/>
                        </a:lnTo>
                        <a:lnTo>
                          <a:pt x="0" y="10"/>
                        </a:lnTo>
                        <a:lnTo>
                          <a:pt x="1308" y="0"/>
                        </a:lnTo>
                        <a:close/>
                      </a:path>
                    </a:pathLst>
                  </a:custGeom>
                  <a:solidFill>
                    <a:schemeClr val="bg1">
                      <a:lumMod val="8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69" name="Freeform 226"/>
                  <p:cNvSpPr>
                    <a:spLocks/>
                  </p:cNvSpPr>
                  <p:nvPr/>
                </p:nvSpPr>
                <p:spPr bwMode="auto">
                  <a:xfrm>
                    <a:off x="8342313" y="4646613"/>
                    <a:ext cx="2073275" cy="74613"/>
                  </a:xfrm>
                  <a:custGeom>
                    <a:avLst/>
                    <a:gdLst>
                      <a:gd name="T0" fmla="*/ 1306 w 1306"/>
                      <a:gd name="T1" fmla="*/ 0 h 47"/>
                      <a:gd name="T2" fmla="*/ 1306 w 1306"/>
                      <a:gd name="T3" fmla="*/ 37 h 47"/>
                      <a:gd name="T4" fmla="*/ 0 w 1306"/>
                      <a:gd name="T5" fmla="*/ 47 h 47"/>
                      <a:gd name="T6" fmla="*/ 0 w 1306"/>
                      <a:gd name="T7" fmla="*/ 11 h 47"/>
                      <a:gd name="T8" fmla="*/ 1306 w 1306"/>
                      <a:gd name="T9" fmla="*/ 0 h 47"/>
                    </a:gdLst>
                    <a:ahLst/>
                    <a:cxnLst>
                      <a:cxn ang="0">
                        <a:pos x="T0" y="T1"/>
                      </a:cxn>
                      <a:cxn ang="0">
                        <a:pos x="T2" y="T3"/>
                      </a:cxn>
                      <a:cxn ang="0">
                        <a:pos x="T4" y="T5"/>
                      </a:cxn>
                      <a:cxn ang="0">
                        <a:pos x="T6" y="T7"/>
                      </a:cxn>
                      <a:cxn ang="0">
                        <a:pos x="T8" y="T9"/>
                      </a:cxn>
                    </a:cxnLst>
                    <a:rect l="0" t="0" r="r" b="b"/>
                    <a:pathLst>
                      <a:path w="1306" h="47">
                        <a:moveTo>
                          <a:pt x="1306" y="0"/>
                        </a:moveTo>
                        <a:lnTo>
                          <a:pt x="1306" y="37"/>
                        </a:lnTo>
                        <a:lnTo>
                          <a:pt x="0" y="47"/>
                        </a:lnTo>
                        <a:lnTo>
                          <a:pt x="0" y="11"/>
                        </a:lnTo>
                        <a:lnTo>
                          <a:pt x="1306" y="0"/>
                        </a:lnTo>
                        <a:close/>
                      </a:path>
                    </a:pathLst>
                  </a:custGeom>
                  <a:solidFill>
                    <a:schemeClr val="bg1">
                      <a:lumMod val="8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70" name="Freeform 227"/>
                  <p:cNvSpPr>
                    <a:spLocks/>
                  </p:cNvSpPr>
                  <p:nvPr/>
                </p:nvSpPr>
                <p:spPr bwMode="auto">
                  <a:xfrm>
                    <a:off x="8342313" y="4772025"/>
                    <a:ext cx="2074863" cy="74613"/>
                  </a:xfrm>
                  <a:custGeom>
                    <a:avLst/>
                    <a:gdLst>
                      <a:gd name="T0" fmla="*/ 1306 w 1307"/>
                      <a:gd name="T1" fmla="*/ 0 h 47"/>
                      <a:gd name="T2" fmla="*/ 1307 w 1307"/>
                      <a:gd name="T3" fmla="*/ 36 h 47"/>
                      <a:gd name="T4" fmla="*/ 1 w 1307"/>
                      <a:gd name="T5" fmla="*/ 47 h 47"/>
                      <a:gd name="T6" fmla="*/ 0 w 1307"/>
                      <a:gd name="T7" fmla="*/ 10 h 47"/>
                      <a:gd name="T8" fmla="*/ 1306 w 1307"/>
                      <a:gd name="T9" fmla="*/ 0 h 47"/>
                    </a:gdLst>
                    <a:ahLst/>
                    <a:cxnLst>
                      <a:cxn ang="0">
                        <a:pos x="T0" y="T1"/>
                      </a:cxn>
                      <a:cxn ang="0">
                        <a:pos x="T2" y="T3"/>
                      </a:cxn>
                      <a:cxn ang="0">
                        <a:pos x="T4" y="T5"/>
                      </a:cxn>
                      <a:cxn ang="0">
                        <a:pos x="T6" y="T7"/>
                      </a:cxn>
                      <a:cxn ang="0">
                        <a:pos x="T8" y="T9"/>
                      </a:cxn>
                    </a:cxnLst>
                    <a:rect l="0" t="0" r="r" b="b"/>
                    <a:pathLst>
                      <a:path w="1307" h="47">
                        <a:moveTo>
                          <a:pt x="1306" y="0"/>
                        </a:moveTo>
                        <a:lnTo>
                          <a:pt x="1307" y="36"/>
                        </a:lnTo>
                        <a:lnTo>
                          <a:pt x="1" y="47"/>
                        </a:lnTo>
                        <a:lnTo>
                          <a:pt x="0" y="10"/>
                        </a:lnTo>
                        <a:lnTo>
                          <a:pt x="1306" y="0"/>
                        </a:lnTo>
                        <a:close/>
                      </a:path>
                    </a:pathLst>
                  </a:custGeom>
                  <a:solidFill>
                    <a:schemeClr val="bg1">
                      <a:lumMod val="8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71" name="Freeform 228"/>
                  <p:cNvSpPr>
                    <a:spLocks/>
                  </p:cNvSpPr>
                  <p:nvPr/>
                </p:nvSpPr>
                <p:spPr bwMode="auto">
                  <a:xfrm>
                    <a:off x="8343900" y="4899025"/>
                    <a:ext cx="2073275" cy="74613"/>
                  </a:xfrm>
                  <a:custGeom>
                    <a:avLst/>
                    <a:gdLst>
                      <a:gd name="T0" fmla="*/ 1306 w 1306"/>
                      <a:gd name="T1" fmla="*/ 0 h 47"/>
                      <a:gd name="T2" fmla="*/ 1306 w 1306"/>
                      <a:gd name="T3" fmla="*/ 36 h 47"/>
                      <a:gd name="T4" fmla="*/ 0 w 1306"/>
                      <a:gd name="T5" fmla="*/ 47 h 47"/>
                      <a:gd name="T6" fmla="*/ 0 w 1306"/>
                      <a:gd name="T7" fmla="*/ 10 h 47"/>
                      <a:gd name="T8" fmla="*/ 1306 w 1306"/>
                      <a:gd name="T9" fmla="*/ 0 h 47"/>
                    </a:gdLst>
                    <a:ahLst/>
                    <a:cxnLst>
                      <a:cxn ang="0">
                        <a:pos x="T0" y="T1"/>
                      </a:cxn>
                      <a:cxn ang="0">
                        <a:pos x="T2" y="T3"/>
                      </a:cxn>
                      <a:cxn ang="0">
                        <a:pos x="T4" y="T5"/>
                      </a:cxn>
                      <a:cxn ang="0">
                        <a:pos x="T6" y="T7"/>
                      </a:cxn>
                      <a:cxn ang="0">
                        <a:pos x="T8" y="T9"/>
                      </a:cxn>
                    </a:cxnLst>
                    <a:rect l="0" t="0" r="r" b="b"/>
                    <a:pathLst>
                      <a:path w="1306" h="47">
                        <a:moveTo>
                          <a:pt x="1306" y="0"/>
                        </a:moveTo>
                        <a:lnTo>
                          <a:pt x="1306" y="36"/>
                        </a:lnTo>
                        <a:lnTo>
                          <a:pt x="0" y="47"/>
                        </a:lnTo>
                        <a:lnTo>
                          <a:pt x="0" y="10"/>
                        </a:lnTo>
                        <a:lnTo>
                          <a:pt x="1306" y="0"/>
                        </a:lnTo>
                        <a:close/>
                      </a:path>
                    </a:pathLst>
                  </a:custGeom>
                  <a:solidFill>
                    <a:schemeClr val="bg1">
                      <a:lumMod val="8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72" name="Freeform 229"/>
                  <p:cNvSpPr>
                    <a:spLocks/>
                  </p:cNvSpPr>
                  <p:nvPr/>
                </p:nvSpPr>
                <p:spPr bwMode="auto">
                  <a:xfrm>
                    <a:off x="8343900" y="5022850"/>
                    <a:ext cx="2076450" cy="74613"/>
                  </a:xfrm>
                  <a:custGeom>
                    <a:avLst/>
                    <a:gdLst>
                      <a:gd name="T0" fmla="*/ 1306 w 1308"/>
                      <a:gd name="T1" fmla="*/ 0 h 47"/>
                      <a:gd name="T2" fmla="*/ 1308 w 1308"/>
                      <a:gd name="T3" fmla="*/ 37 h 47"/>
                      <a:gd name="T4" fmla="*/ 1 w 1308"/>
                      <a:gd name="T5" fmla="*/ 47 h 47"/>
                      <a:gd name="T6" fmla="*/ 0 w 1308"/>
                      <a:gd name="T7" fmla="*/ 11 h 47"/>
                      <a:gd name="T8" fmla="*/ 1306 w 1308"/>
                      <a:gd name="T9" fmla="*/ 0 h 47"/>
                    </a:gdLst>
                    <a:ahLst/>
                    <a:cxnLst>
                      <a:cxn ang="0">
                        <a:pos x="T0" y="T1"/>
                      </a:cxn>
                      <a:cxn ang="0">
                        <a:pos x="T2" y="T3"/>
                      </a:cxn>
                      <a:cxn ang="0">
                        <a:pos x="T4" y="T5"/>
                      </a:cxn>
                      <a:cxn ang="0">
                        <a:pos x="T6" y="T7"/>
                      </a:cxn>
                      <a:cxn ang="0">
                        <a:pos x="T8" y="T9"/>
                      </a:cxn>
                    </a:cxnLst>
                    <a:rect l="0" t="0" r="r" b="b"/>
                    <a:pathLst>
                      <a:path w="1308" h="47">
                        <a:moveTo>
                          <a:pt x="1306" y="0"/>
                        </a:moveTo>
                        <a:lnTo>
                          <a:pt x="1308" y="37"/>
                        </a:lnTo>
                        <a:lnTo>
                          <a:pt x="1" y="47"/>
                        </a:lnTo>
                        <a:lnTo>
                          <a:pt x="0" y="11"/>
                        </a:lnTo>
                        <a:lnTo>
                          <a:pt x="1306" y="0"/>
                        </a:lnTo>
                        <a:close/>
                      </a:path>
                    </a:pathLst>
                  </a:custGeom>
                  <a:solidFill>
                    <a:schemeClr val="bg1">
                      <a:lumMod val="8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73" name="Freeform 230"/>
                  <p:cNvSpPr>
                    <a:spLocks/>
                  </p:cNvSpPr>
                  <p:nvPr/>
                </p:nvSpPr>
                <p:spPr bwMode="auto">
                  <a:xfrm>
                    <a:off x="8345488" y="5148263"/>
                    <a:ext cx="2074863" cy="74613"/>
                  </a:xfrm>
                  <a:custGeom>
                    <a:avLst/>
                    <a:gdLst>
                      <a:gd name="T0" fmla="*/ 1307 w 1307"/>
                      <a:gd name="T1" fmla="*/ 0 h 47"/>
                      <a:gd name="T2" fmla="*/ 1307 w 1307"/>
                      <a:gd name="T3" fmla="*/ 36 h 47"/>
                      <a:gd name="T4" fmla="*/ 0 w 1307"/>
                      <a:gd name="T5" fmla="*/ 47 h 47"/>
                      <a:gd name="T6" fmla="*/ 0 w 1307"/>
                      <a:gd name="T7" fmla="*/ 10 h 47"/>
                      <a:gd name="T8" fmla="*/ 1307 w 1307"/>
                      <a:gd name="T9" fmla="*/ 0 h 47"/>
                    </a:gdLst>
                    <a:ahLst/>
                    <a:cxnLst>
                      <a:cxn ang="0">
                        <a:pos x="T0" y="T1"/>
                      </a:cxn>
                      <a:cxn ang="0">
                        <a:pos x="T2" y="T3"/>
                      </a:cxn>
                      <a:cxn ang="0">
                        <a:pos x="T4" y="T5"/>
                      </a:cxn>
                      <a:cxn ang="0">
                        <a:pos x="T6" y="T7"/>
                      </a:cxn>
                      <a:cxn ang="0">
                        <a:pos x="T8" y="T9"/>
                      </a:cxn>
                    </a:cxnLst>
                    <a:rect l="0" t="0" r="r" b="b"/>
                    <a:pathLst>
                      <a:path w="1307" h="47">
                        <a:moveTo>
                          <a:pt x="1307" y="0"/>
                        </a:moveTo>
                        <a:lnTo>
                          <a:pt x="1307" y="36"/>
                        </a:lnTo>
                        <a:lnTo>
                          <a:pt x="0" y="47"/>
                        </a:lnTo>
                        <a:lnTo>
                          <a:pt x="0" y="10"/>
                        </a:lnTo>
                        <a:lnTo>
                          <a:pt x="1307" y="0"/>
                        </a:lnTo>
                        <a:close/>
                      </a:path>
                    </a:pathLst>
                  </a:custGeom>
                  <a:solidFill>
                    <a:schemeClr val="bg1">
                      <a:lumMod val="8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74" name="Freeform 231"/>
                  <p:cNvSpPr>
                    <a:spLocks/>
                  </p:cNvSpPr>
                  <p:nvPr/>
                </p:nvSpPr>
                <p:spPr bwMode="auto">
                  <a:xfrm>
                    <a:off x="8345488" y="5283200"/>
                    <a:ext cx="871538" cy="65088"/>
                  </a:xfrm>
                  <a:custGeom>
                    <a:avLst/>
                    <a:gdLst>
                      <a:gd name="T0" fmla="*/ 549 w 549"/>
                      <a:gd name="T1" fmla="*/ 0 h 41"/>
                      <a:gd name="T2" fmla="*/ 549 w 549"/>
                      <a:gd name="T3" fmla="*/ 37 h 41"/>
                      <a:gd name="T4" fmla="*/ 0 w 549"/>
                      <a:gd name="T5" fmla="*/ 41 h 41"/>
                      <a:gd name="T6" fmla="*/ 0 w 549"/>
                      <a:gd name="T7" fmla="*/ 4 h 41"/>
                      <a:gd name="T8" fmla="*/ 549 w 549"/>
                      <a:gd name="T9" fmla="*/ 0 h 41"/>
                    </a:gdLst>
                    <a:ahLst/>
                    <a:cxnLst>
                      <a:cxn ang="0">
                        <a:pos x="T0" y="T1"/>
                      </a:cxn>
                      <a:cxn ang="0">
                        <a:pos x="T2" y="T3"/>
                      </a:cxn>
                      <a:cxn ang="0">
                        <a:pos x="T4" y="T5"/>
                      </a:cxn>
                      <a:cxn ang="0">
                        <a:pos x="T6" y="T7"/>
                      </a:cxn>
                      <a:cxn ang="0">
                        <a:pos x="T8" y="T9"/>
                      </a:cxn>
                    </a:cxnLst>
                    <a:rect l="0" t="0" r="r" b="b"/>
                    <a:pathLst>
                      <a:path w="549" h="41">
                        <a:moveTo>
                          <a:pt x="549" y="0"/>
                        </a:moveTo>
                        <a:lnTo>
                          <a:pt x="549" y="37"/>
                        </a:lnTo>
                        <a:lnTo>
                          <a:pt x="0" y="41"/>
                        </a:lnTo>
                        <a:lnTo>
                          <a:pt x="0" y="4"/>
                        </a:lnTo>
                        <a:lnTo>
                          <a:pt x="549" y="0"/>
                        </a:lnTo>
                        <a:close/>
                      </a:path>
                    </a:pathLst>
                  </a:custGeom>
                  <a:solidFill>
                    <a:schemeClr val="bg1">
                      <a:lumMod val="8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75" name="Freeform 232"/>
                  <p:cNvSpPr>
                    <a:spLocks/>
                  </p:cNvSpPr>
                  <p:nvPr/>
                </p:nvSpPr>
                <p:spPr bwMode="auto">
                  <a:xfrm>
                    <a:off x="8348663" y="5397500"/>
                    <a:ext cx="2073275" cy="76200"/>
                  </a:xfrm>
                  <a:custGeom>
                    <a:avLst/>
                    <a:gdLst>
                      <a:gd name="T0" fmla="*/ 1306 w 1306"/>
                      <a:gd name="T1" fmla="*/ 0 h 48"/>
                      <a:gd name="T2" fmla="*/ 1306 w 1306"/>
                      <a:gd name="T3" fmla="*/ 38 h 48"/>
                      <a:gd name="T4" fmla="*/ 0 w 1306"/>
                      <a:gd name="T5" fmla="*/ 48 h 48"/>
                      <a:gd name="T6" fmla="*/ 0 w 1306"/>
                      <a:gd name="T7" fmla="*/ 10 h 48"/>
                      <a:gd name="T8" fmla="*/ 1306 w 1306"/>
                      <a:gd name="T9" fmla="*/ 0 h 48"/>
                    </a:gdLst>
                    <a:ahLst/>
                    <a:cxnLst>
                      <a:cxn ang="0">
                        <a:pos x="T0" y="T1"/>
                      </a:cxn>
                      <a:cxn ang="0">
                        <a:pos x="T2" y="T3"/>
                      </a:cxn>
                      <a:cxn ang="0">
                        <a:pos x="T4" y="T5"/>
                      </a:cxn>
                      <a:cxn ang="0">
                        <a:pos x="T6" y="T7"/>
                      </a:cxn>
                      <a:cxn ang="0">
                        <a:pos x="T8" y="T9"/>
                      </a:cxn>
                    </a:cxnLst>
                    <a:rect l="0" t="0" r="r" b="b"/>
                    <a:pathLst>
                      <a:path w="1306" h="48">
                        <a:moveTo>
                          <a:pt x="1306" y="0"/>
                        </a:moveTo>
                        <a:lnTo>
                          <a:pt x="1306" y="38"/>
                        </a:lnTo>
                        <a:lnTo>
                          <a:pt x="0" y="48"/>
                        </a:lnTo>
                        <a:lnTo>
                          <a:pt x="0" y="10"/>
                        </a:lnTo>
                        <a:lnTo>
                          <a:pt x="1306" y="0"/>
                        </a:lnTo>
                        <a:close/>
                      </a:path>
                    </a:pathLst>
                  </a:custGeom>
                  <a:solidFill>
                    <a:schemeClr val="bg1">
                      <a:lumMod val="8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76" name="Freeform 233"/>
                  <p:cNvSpPr>
                    <a:spLocks/>
                  </p:cNvSpPr>
                  <p:nvPr/>
                </p:nvSpPr>
                <p:spPr bwMode="auto">
                  <a:xfrm>
                    <a:off x="8348663" y="5524500"/>
                    <a:ext cx="2074863" cy="74613"/>
                  </a:xfrm>
                  <a:custGeom>
                    <a:avLst/>
                    <a:gdLst>
                      <a:gd name="T0" fmla="*/ 1306 w 1307"/>
                      <a:gd name="T1" fmla="*/ 0 h 47"/>
                      <a:gd name="T2" fmla="*/ 1307 w 1307"/>
                      <a:gd name="T3" fmla="*/ 36 h 47"/>
                      <a:gd name="T4" fmla="*/ 0 w 1307"/>
                      <a:gd name="T5" fmla="*/ 47 h 47"/>
                      <a:gd name="T6" fmla="*/ 0 w 1307"/>
                      <a:gd name="T7" fmla="*/ 10 h 47"/>
                      <a:gd name="T8" fmla="*/ 1306 w 1307"/>
                      <a:gd name="T9" fmla="*/ 0 h 47"/>
                    </a:gdLst>
                    <a:ahLst/>
                    <a:cxnLst>
                      <a:cxn ang="0">
                        <a:pos x="T0" y="T1"/>
                      </a:cxn>
                      <a:cxn ang="0">
                        <a:pos x="T2" y="T3"/>
                      </a:cxn>
                      <a:cxn ang="0">
                        <a:pos x="T4" y="T5"/>
                      </a:cxn>
                      <a:cxn ang="0">
                        <a:pos x="T6" y="T7"/>
                      </a:cxn>
                      <a:cxn ang="0">
                        <a:pos x="T8" y="T9"/>
                      </a:cxn>
                    </a:cxnLst>
                    <a:rect l="0" t="0" r="r" b="b"/>
                    <a:pathLst>
                      <a:path w="1307" h="47">
                        <a:moveTo>
                          <a:pt x="1306" y="0"/>
                        </a:moveTo>
                        <a:lnTo>
                          <a:pt x="1307" y="36"/>
                        </a:lnTo>
                        <a:lnTo>
                          <a:pt x="0" y="47"/>
                        </a:lnTo>
                        <a:lnTo>
                          <a:pt x="0" y="10"/>
                        </a:lnTo>
                        <a:lnTo>
                          <a:pt x="1306" y="0"/>
                        </a:lnTo>
                        <a:close/>
                      </a:path>
                    </a:pathLst>
                  </a:custGeom>
                  <a:solidFill>
                    <a:schemeClr val="bg1">
                      <a:lumMod val="8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77" name="Freeform 234"/>
                  <p:cNvSpPr>
                    <a:spLocks/>
                  </p:cNvSpPr>
                  <p:nvPr/>
                </p:nvSpPr>
                <p:spPr bwMode="auto">
                  <a:xfrm>
                    <a:off x="8350250" y="5648325"/>
                    <a:ext cx="2073275" cy="76200"/>
                  </a:xfrm>
                  <a:custGeom>
                    <a:avLst/>
                    <a:gdLst>
                      <a:gd name="T0" fmla="*/ 1306 w 1306"/>
                      <a:gd name="T1" fmla="*/ 0 h 48"/>
                      <a:gd name="T2" fmla="*/ 1306 w 1306"/>
                      <a:gd name="T3" fmla="*/ 37 h 48"/>
                      <a:gd name="T4" fmla="*/ 0 w 1306"/>
                      <a:gd name="T5" fmla="*/ 48 h 48"/>
                      <a:gd name="T6" fmla="*/ 0 w 1306"/>
                      <a:gd name="T7" fmla="*/ 11 h 48"/>
                      <a:gd name="T8" fmla="*/ 1306 w 1306"/>
                      <a:gd name="T9" fmla="*/ 0 h 48"/>
                    </a:gdLst>
                    <a:ahLst/>
                    <a:cxnLst>
                      <a:cxn ang="0">
                        <a:pos x="T0" y="T1"/>
                      </a:cxn>
                      <a:cxn ang="0">
                        <a:pos x="T2" y="T3"/>
                      </a:cxn>
                      <a:cxn ang="0">
                        <a:pos x="T4" y="T5"/>
                      </a:cxn>
                      <a:cxn ang="0">
                        <a:pos x="T6" y="T7"/>
                      </a:cxn>
                      <a:cxn ang="0">
                        <a:pos x="T8" y="T9"/>
                      </a:cxn>
                    </a:cxnLst>
                    <a:rect l="0" t="0" r="r" b="b"/>
                    <a:pathLst>
                      <a:path w="1306" h="48">
                        <a:moveTo>
                          <a:pt x="1306" y="0"/>
                        </a:moveTo>
                        <a:lnTo>
                          <a:pt x="1306" y="37"/>
                        </a:lnTo>
                        <a:lnTo>
                          <a:pt x="0" y="48"/>
                        </a:lnTo>
                        <a:lnTo>
                          <a:pt x="0" y="11"/>
                        </a:lnTo>
                        <a:lnTo>
                          <a:pt x="1306" y="0"/>
                        </a:lnTo>
                        <a:close/>
                      </a:path>
                    </a:pathLst>
                  </a:custGeom>
                  <a:solidFill>
                    <a:schemeClr val="bg1">
                      <a:lumMod val="8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78" name="Freeform 235"/>
                  <p:cNvSpPr>
                    <a:spLocks/>
                  </p:cNvSpPr>
                  <p:nvPr/>
                </p:nvSpPr>
                <p:spPr bwMode="auto">
                  <a:xfrm>
                    <a:off x="8350250" y="5773738"/>
                    <a:ext cx="2076450" cy="74613"/>
                  </a:xfrm>
                  <a:custGeom>
                    <a:avLst/>
                    <a:gdLst>
                      <a:gd name="T0" fmla="*/ 1306 w 1308"/>
                      <a:gd name="T1" fmla="*/ 0 h 47"/>
                      <a:gd name="T2" fmla="*/ 1308 w 1308"/>
                      <a:gd name="T3" fmla="*/ 37 h 47"/>
                      <a:gd name="T4" fmla="*/ 0 w 1308"/>
                      <a:gd name="T5" fmla="*/ 47 h 47"/>
                      <a:gd name="T6" fmla="*/ 0 w 1308"/>
                      <a:gd name="T7" fmla="*/ 10 h 47"/>
                      <a:gd name="T8" fmla="*/ 1306 w 1308"/>
                      <a:gd name="T9" fmla="*/ 0 h 47"/>
                    </a:gdLst>
                    <a:ahLst/>
                    <a:cxnLst>
                      <a:cxn ang="0">
                        <a:pos x="T0" y="T1"/>
                      </a:cxn>
                      <a:cxn ang="0">
                        <a:pos x="T2" y="T3"/>
                      </a:cxn>
                      <a:cxn ang="0">
                        <a:pos x="T4" y="T5"/>
                      </a:cxn>
                      <a:cxn ang="0">
                        <a:pos x="T6" y="T7"/>
                      </a:cxn>
                      <a:cxn ang="0">
                        <a:pos x="T8" y="T9"/>
                      </a:cxn>
                    </a:cxnLst>
                    <a:rect l="0" t="0" r="r" b="b"/>
                    <a:pathLst>
                      <a:path w="1308" h="47">
                        <a:moveTo>
                          <a:pt x="1306" y="0"/>
                        </a:moveTo>
                        <a:lnTo>
                          <a:pt x="1308" y="37"/>
                        </a:lnTo>
                        <a:lnTo>
                          <a:pt x="0" y="47"/>
                        </a:lnTo>
                        <a:lnTo>
                          <a:pt x="0" y="10"/>
                        </a:lnTo>
                        <a:lnTo>
                          <a:pt x="1306" y="0"/>
                        </a:lnTo>
                        <a:close/>
                      </a:path>
                    </a:pathLst>
                  </a:custGeom>
                  <a:solidFill>
                    <a:schemeClr val="bg1">
                      <a:lumMod val="8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79" name="Freeform 236"/>
                  <p:cNvSpPr>
                    <a:spLocks/>
                  </p:cNvSpPr>
                  <p:nvPr/>
                </p:nvSpPr>
                <p:spPr bwMode="auto">
                  <a:xfrm>
                    <a:off x="8351838" y="5899150"/>
                    <a:ext cx="2074863" cy="74613"/>
                  </a:xfrm>
                  <a:custGeom>
                    <a:avLst/>
                    <a:gdLst>
                      <a:gd name="T0" fmla="*/ 1307 w 1307"/>
                      <a:gd name="T1" fmla="*/ 0 h 47"/>
                      <a:gd name="T2" fmla="*/ 1307 w 1307"/>
                      <a:gd name="T3" fmla="*/ 36 h 47"/>
                      <a:gd name="T4" fmla="*/ 0 w 1307"/>
                      <a:gd name="T5" fmla="*/ 47 h 47"/>
                      <a:gd name="T6" fmla="*/ 0 w 1307"/>
                      <a:gd name="T7" fmla="*/ 10 h 47"/>
                      <a:gd name="T8" fmla="*/ 1307 w 1307"/>
                      <a:gd name="T9" fmla="*/ 0 h 47"/>
                    </a:gdLst>
                    <a:ahLst/>
                    <a:cxnLst>
                      <a:cxn ang="0">
                        <a:pos x="T0" y="T1"/>
                      </a:cxn>
                      <a:cxn ang="0">
                        <a:pos x="T2" y="T3"/>
                      </a:cxn>
                      <a:cxn ang="0">
                        <a:pos x="T4" y="T5"/>
                      </a:cxn>
                      <a:cxn ang="0">
                        <a:pos x="T6" y="T7"/>
                      </a:cxn>
                      <a:cxn ang="0">
                        <a:pos x="T8" y="T9"/>
                      </a:cxn>
                    </a:cxnLst>
                    <a:rect l="0" t="0" r="r" b="b"/>
                    <a:pathLst>
                      <a:path w="1307" h="47">
                        <a:moveTo>
                          <a:pt x="1307" y="0"/>
                        </a:moveTo>
                        <a:lnTo>
                          <a:pt x="1307" y="36"/>
                        </a:lnTo>
                        <a:lnTo>
                          <a:pt x="0" y="47"/>
                        </a:lnTo>
                        <a:lnTo>
                          <a:pt x="0" y="10"/>
                        </a:lnTo>
                        <a:lnTo>
                          <a:pt x="1307" y="0"/>
                        </a:lnTo>
                        <a:close/>
                      </a:path>
                    </a:pathLst>
                  </a:custGeom>
                  <a:solidFill>
                    <a:schemeClr val="bg1">
                      <a:lumMod val="8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80" name="Freeform 237"/>
                  <p:cNvSpPr>
                    <a:spLocks/>
                  </p:cNvSpPr>
                  <p:nvPr/>
                </p:nvSpPr>
                <p:spPr bwMode="auto">
                  <a:xfrm>
                    <a:off x="8351838" y="6024563"/>
                    <a:ext cx="2076450" cy="76200"/>
                  </a:xfrm>
                  <a:custGeom>
                    <a:avLst/>
                    <a:gdLst>
                      <a:gd name="T0" fmla="*/ 1307 w 1308"/>
                      <a:gd name="T1" fmla="*/ 0 h 48"/>
                      <a:gd name="T2" fmla="*/ 1308 w 1308"/>
                      <a:gd name="T3" fmla="*/ 37 h 48"/>
                      <a:gd name="T4" fmla="*/ 0 w 1308"/>
                      <a:gd name="T5" fmla="*/ 48 h 48"/>
                      <a:gd name="T6" fmla="*/ 0 w 1308"/>
                      <a:gd name="T7" fmla="*/ 11 h 48"/>
                      <a:gd name="T8" fmla="*/ 1307 w 1308"/>
                      <a:gd name="T9" fmla="*/ 0 h 48"/>
                    </a:gdLst>
                    <a:ahLst/>
                    <a:cxnLst>
                      <a:cxn ang="0">
                        <a:pos x="T0" y="T1"/>
                      </a:cxn>
                      <a:cxn ang="0">
                        <a:pos x="T2" y="T3"/>
                      </a:cxn>
                      <a:cxn ang="0">
                        <a:pos x="T4" y="T5"/>
                      </a:cxn>
                      <a:cxn ang="0">
                        <a:pos x="T6" y="T7"/>
                      </a:cxn>
                      <a:cxn ang="0">
                        <a:pos x="T8" y="T9"/>
                      </a:cxn>
                    </a:cxnLst>
                    <a:rect l="0" t="0" r="r" b="b"/>
                    <a:pathLst>
                      <a:path w="1308" h="48">
                        <a:moveTo>
                          <a:pt x="1307" y="0"/>
                        </a:moveTo>
                        <a:lnTo>
                          <a:pt x="1308" y="37"/>
                        </a:lnTo>
                        <a:lnTo>
                          <a:pt x="0" y="48"/>
                        </a:lnTo>
                        <a:lnTo>
                          <a:pt x="0" y="11"/>
                        </a:lnTo>
                        <a:lnTo>
                          <a:pt x="1307" y="0"/>
                        </a:lnTo>
                        <a:close/>
                      </a:path>
                    </a:pathLst>
                  </a:custGeom>
                  <a:solidFill>
                    <a:schemeClr val="bg1">
                      <a:lumMod val="8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81" name="Freeform 238"/>
                  <p:cNvSpPr>
                    <a:spLocks/>
                  </p:cNvSpPr>
                  <p:nvPr/>
                </p:nvSpPr>
                <p:spPr bwMode="auto">
                  <a:xfrm>
                    <a:off x="8355013" y="6149975"/>
                    <a:ext cx="2073275" cy="74613"/>
                  </a:xfrm>
                  <a:custGeom>
                    <a:avLst/>
                    <a:gdLst>
                      <a:gd name="T0" fmla="*/ 1306 w 1306"/>
                      <a:gd name="T1" fmla="*/ 0 h 47"/>
                      <a:gd name="T2" fmla="*/ 1306 w 1306"/>
                      <a:gd name="T3" fmla="*/ 37 h 47"/>
                      <a:gd name="T4" fmla="*/ 0 w 1306"/>
                      <a:gd name="T5" fmla="*/ 47 h 47"/>
                      <a:gd name="T6" fmla="*/ 0 w 1306"/>
                      <a:gd name="T7" fmla="*/ 10 h 47"/>
                      <a:gd name="T8" fmla="*/ 1306 w 1306"/>
                      <a:gd name="T9" fmla="*/ 0 h 47"/>
                    </a:gdLst>
                    <a:ahLst/>
                    <a:cxnLst>
                      <a:cxn ang="0">
                        <a:pos x="T0" y="T1"/>
                      </a:cxn>
                      <a:cxn ang="0">
                        <a:pos x="T2" y="T3"/>
                      </a:cxn>
                      <a:cxn ang="0">
                        <a:pos x="T4" y="T5"/>
                      </a:cxn>
                      <a:cxn ang="0">
                        <a:pos x="T6" y="T7"/>
                      </a:cxn>
                      <a:cxn ang="0">
                        <a:pos x="T8" y="T9"/>
                      </a:cxn>
                    </a:cxnLst>
                    <a:rect l="0" t="0" r="r" b="b"/>
                    <a:pathLst>
                      <a:path w="1306" h="47">
                        <a:moveTo>
                          <a:pt x="1306" y="0"/>
                        </a:moveTo>
                        <a:lnTo>
                          <a:pt x="1306" y="37"/>
                        </a:lnTo>
                        <a:lnTo>
                          <a:pt x="0" y="47"/>
                        </a:lnTo>
                        <a:lnTo>
                          <a:pt x="0" y="10"/>
                        </a:lnTo>
                        <a:lnTo>
                          <a:pt x="1306" y="0"/>
                        </a:lnTo>
                        <a:close/>
                      </a:path>
                    </a:pathLst>
                  </a:custGeom>
                  <a:solidFill>
                    <a:schemeClr val="bg1">
                      <a:lumMod val="8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82" name="Freeform 239"/>
                  <p:cNvSpPr>
                    <a:spLocks/>
                  </p:cNvSpPr>
                  <p:nvPr/>
                </p:nvSpPr>
                <p:spPr bwMode="auto">
                  <a:xfrm>
                    <a:off x="8355013" y="6284913"/>
                    <a:ext cx="860425" cy="65088"/>
                  </a:xfrm>
                  <a:custGeom>
                    <a:avLst/>
                    <a:gdLst>
                      <a:gd name="T0" fmla="*/ 540 w 542"/>
                      <a:gd name="T1" fmla="*/ 0 h 41"/>
                      <a:gd name="T2" fmla="*/ 542 w 542"/>
                      <a:gd name="T3" fmla="*/ 37 h 41"/>
                      <a:gd name="T4" fmla="*/ 0 w 542"/>
                      <a:gd name="T5" fmla="*/ 41 h 41"/>
                      <a:gd name="T6" fmla="*/ 0 w 542"/>
                      <a:gd name="T7" fmla="*/ 4 h 41"/>
                      <a:gd name="T8" fmla="*/ 540 w 542"/>
                      <a:gd name="T9" fmla="*/ 0 h 41"/>
                    </a:gdLst>
                    <a:ahLst/>
                    <a:cxnLst>
                      <a:cxn ang="0">
                        <a:pos x="T0" y="T1"/>
                      </a:cxn>
                      <a:cxn ang="0">
                        <a:pos x="T2" y="T3"/>
                      </a:cxn>
                      <a:cxn ang="0">
                        <a:pos x="T4" y="T5"/>
                      </a:cxn>
                      <a:cxn ang="0">
                        <a:pos x="T6" y="T7"/>
                      </a:cxn>
                      <a:cxn ang="0">
                        <a:pos x="T8" y="T9"/>
                      </a:cxn>
                    </a:cxnLst>
                    <a:rect l="0" t="0" r="r" b="b"/>
                    <a:pathLst>
                      <a:path w="542" h="41">
                        <a:moveTo>
                          <a:pt x="540" y="0"/>
                        </a:moveTo>
                        <a:lnTo>
                          <a:pt x="542" y="37"/>
                        </a:lnTo>
                        <a:lnTo>
                          <a:pt x="0" y="41"/>
                        </a:lnTo>
                        <a:lnTo>
                          <a:pt x="0" y="4"/>
                        </a:lnTo>
                        <a:lnTo>
                          <a:pt x="540" y="0"/>
                        </a:lnTo>
                        <a:close/>
                      </a:path>
                    </a:pathLst>
                  </a:custGeom>
                  <a:solidFill>
                    <a:schemeClr val="bg1">
                      <a:lumMod val="8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83" name="Freeform 240"/>
                  <p:cNvSpPr>
                    <a:spLocks/>
                  </p:cNvSpPr>
                  <p:nvPr/>
                </p:nvSpPr>
                <p:spPr bwMode="auto">
                  <a:xfrm>
                    <a:off x="10691813" y="3609975"/>
                    <a:ext cx="2049463" cy="74613"/>
                  </a:xfrm>
                  <a:custGeom>
                    <a:avLst/>
                    <a:gdLst>
                      <a:gd name="T0" fmla="*/ 1291 w 1291"/>
                      <a:gd name="T1" fmla="*/ 0 h 47"/>
                      <a:gd name="T2" fmla="*/ 1291 w 1291"/>
                      <a:gd name="T3" fmla="*/ 36 h 47"/>
                      <a:gd name="T4" fmla="*/ 0 w 1291"/>
                      <a:gd name="T5" fmla="*/ 47 h 47"/>
                      <a:gd name="T6" fmla="*/ 0 w 1291"/>
                      <a:gd name="T7" fmla="*/ 10 h 47"/>
                      <a:gd name="T8" fmla="*/ 1291 w 1291"/>
                      <a:gd name="T9" fmla="*/ 0 h 47"/>
                    </a:gdLst>
                    <a:ahLst/>
                    <a:cxnLst>
                      <a:cxn ang="0">
                        <a:pos x="T0" y="T1"/>
                      </a:cxn>
                      <a:cxn ang="0">
                        <a:pos x="T2" y="T3"/>
                      </a:cxn>
                      <a:cxn ang="0">
                        <a:pos x="T4" y="T5"/>
                      </a:cxn>
                      <a:cxn ang="0">
                        <a:pos x="T6" y="T7"/>
                      </a:cxn>
                      <a:cxn ang="0">
                        <a:pos x="T8" y="T9"/>
                      </a:cxn>
                    </a:cxnLst>
                    <a:rect l="0" t="0" r="r" b="b"/>
                    <a:pathLst>
                      <a:path w="1291" h="47">
                        <a:moveTo>
                          <a:pt x="1291" y="0"/>
                        </a:moveTo>
                        <a:lnTo>
                          <a:pt x="1291" y="36"/>
                        </a:lnTo>
                        <a:lnTo>
                          <a:pt x="0" y="47"/>
                        </a:lnTo>
                        <a:lnTo>
                          <a:pt x="0" y="10"/>
                        </a:lnTo>
                        <a:lnTo>
                          <a:pt x="1291" y="0"/>
                        </a:lnTo>
                        <a:close/>
                      </a:path>
                    </a:pathLst>
                  </a:custGeom>
                  <a:solidFill>
                    <a:schemeClr val="bg1">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84" name="Freeform 241"/>
                  <p:cNvSpPr>
                    <a:spLocks/>
                  </p:cNvSpPr>
                  <p:nvPr/>
                </p:nvSpPr>
                <p:spPr bwMode="auto">
                  <a:xfrm>
                    <a:off x="10694988" y="3738563"/>
                    <a:ext cx="2047875" cy="74613"/>
                  </a:xfrm>
                  <a:custGeom>
                    <a:avLst/>
                    <a:gdLst>
                      <a:gd name="T0" fmla="*/ 1289 w 1290"/>
                      <a:gd name="T1" fmla="*/ 0 h 47"/>
                      <a:gd name="T2" fmla="*/ 1290 w 1290"/>
                      <a:gd name="T3" fmla="*/ 37 h 47"/>
                      <a:gd name="T4" fmla="*/ 0 w 1290"/>
                      <a:gd name="T5" fmla="*/ 47 h 47"/>
                      <a:gd name="T6" fmla="*/ 0 w 1290"/>
                      <a:gd name="T7" fmla="*/ 10 h 47"/>
                      <a:gd name="T8" fmla="*/ 1289 w 1290"/>
                      <a:gd name="T9" fmla="*/ 0 h 47"/>
                    </a:gdLst>
                    <a:ahLst/>
                    <a:cxnLst>
                      <a:cxn ang="0">
                        <a:pos x="T0" y="T1"/>
                      </a:cxn>
                      <a:cxn ang="0">
                        <a:pos x="T2" y="T3"/>
                      </a:cxn>
                      <a:cxn ang="0">
                        <a:pos x="T4" y="T5"/>
                      </a:cxn>
                      <a:cxn ang="0">
                        <a:pos x="T6" y="T7"/>
                      </a:cxn>
                      <a:cxn ang="0">
                        <a:pos x="T8" y="T9"/>
                      </a:cxn>
                    </a:cxnLst>
                    <a:rect l="0" t="0" r="r" b="b"/>
                    <a:pathLst>
                      <a:path w="1290" h="47">
                        <a:moveTo>
                          <a:pt x="1289" y="0"/>
                        </a:moveTo>
                        <a:lnTo>
                          <a:pt x="1290" y="37"/>
                        </a:lnTo>
                        <a:lnTo>
                          <a:pt x="0" y="47"/>
                        </a:lnTo>
                        <a:lnTo>
                          <a:pt x="0" y="10"/>
                        </a:lnTo>
                        <a:lnTo>
                          <a:pt x="1289" y="0"/>
                        </a:lnTo>
                        <a:close/>
                      </a:path>
                    </a:pathLst>
                  </a:custGeom>
                  <a:solidFill>
                    <a:schemeClr val="bg1">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85" name="Freeform 242"/>
                  <p:cNvSpPr>
                    <a:spLocks/>
                  </p:cNvSpPr>
                  <p:nvPr/>
                </p:nvSpPr>
                <p:spPr bwMode="auto">
                  <a:xfrm>
                    <a:off x="10694988" y="3865563"/>
                    <a:ext cx="2047875" cy="74613"/>
                  </a:xfrm>
                  <a:custGeom>
                    <a:avLst/>
                    <a:gdLst>
                      <a:gd name="T0" fmla="*/ 1290 w 1290"/>
                      <a:gd name="T1" fmla="*/ 0 h 47"/>
                      <a:gd name="T2" fmla="*/ 1290 w 1290"/>
                      <a:gd name="T3" fmla="*/ 37 h 47"/>
                      <a:gd name="T4" fmla="*/ 0 w 1290"/>
                      <a:gd name="T5" fmla="*/ 47 h 47"/>
                      <a:gd name="T6" fmla="*/ 0 w 1290"/>
                      <a:gd name="T7" fmla="*/ 10 h 47"/>
                      <a:gd name="T8" fmla="*/ 1290 w 1290"/>
                      <a:gd name="T9" fmla="*/ 0 h 47"/>
                    </a:gdLst>
                    <a:ahLst/>
                    <a:cxnLst>
                      <a:cxn ang="0">
                        <a:pos x="T0" y="T1"/>
                      </a:cxn>
                      <a:cxn ang="0">
                        <a:pos x="T2" y="T3"/>
                      </a:cxn>
                      <a:cxn ang="0">
                        <a:pos x="T4" y="T5"/>
                      </a:cxn>
                      <a:cxn ang="0">
                        <a:pos x="T6" y="T7"/>
                      </a:cxn>
                      <a:cxn ang="0">
                        <a:pos x="T8" y="T9"/>
                      </a:cxn>
                    </a:cxnLst>
                    <a:rect l="0" t="0" r="r" b="b"/>
                    <a:pathLst>
                      <a:path w="1290" h="47">
                        <a:moveTo>
                          <a:pt x="1290" y="0"/>
                        </a:moveTo>
                        <a:lnTo>
                          <a:pt x="1290" y="37"/>
                        </a:lnTo>
                        <a:lnTo>
                          <a:pt x="0" y="47"/>
                        </a:lnTo>
                        <a:lnTo>
                          <a:pt x="0" y="10"/>
                        </a:lnTo>
                        <a:lnTo>
                          <a:pt x="1290" y="0"/>
                        </a:lnTo>
                        <a:close/>
                      </a:path>
                    </a:pathLst>
                  </a:custGeom>
                  <a:solidFill>
                    <a:schemeClr val="bg1">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86" name="Freeform 243"/>
                  <p:cNvSpPr>
                    <a:spLocks/>
                  </p:cNvSpPr>
                  <p:nvPr/>
                </p:nvSpPr>
                <p:spPr bwMode="auto">
                  <a:xfrm>
                    <a:off x="10696575" y="3992563"/>
                    <a:ext cx="2049463" cy="74613"/>
                  </a:xfrm>
                  <a:custGeom>
                    <a:avLst/>
                    <a:gdLst>
                      <a:gd name="T0" fmla="*/ 1289 w 1291"/>
                      <a:gd name="T1" fmla="*/ 0 h 47"/>
                      <a:gd name="T2" fmla="*/ 1291 w 1291"/>
                      <a:gd name="T3" fmla="*/ 38 h 47"/>
                      <a:gd name="T4" fmla="*/ 0 w 1291"/>
                      <a:gd name="T5" fmla="*/ 47 h 47"/>
                      <a:gd name="T6" fmla="*/ 0 w 1291"/>
                      <a:gd name="T7" fmla="*/ 10 h 47"/>
                      <a:gd name="T8" fmla="*/ 1289 w 1291"/>
                      <a:gd name="T9" fmla="*/ 0 h 47"/>
                    </a:gdLst>
                    <a:ahLst/>
                    <a:cxnLst>
                      <a:cxn ang="0">
                        <a:pos x="T0" y="T1"/>
                      </a:cxn>
                      <a:cxn ang="0">
                        <a:pos x="T2" y="T3"/>
                      </a:cxn>
                      <a:cxn ang="0">
                        <a:pos x="T4" y="T5"/>
                      </a:cxn>
                      <a:cxn ang="0">
                        <a:pos x="T6" y="T7"/>
                      </a:cxn>
                      <a:cxn ang="0">
                        <a:pos x="T8" y="T9"/>
                      </a:cxn>
                    </a:cxnLst>
                    <a:rect l="0" t="0" r="r" b="b"/>
                    <a:pathLst>
                      <a:path w="1291" h="47">
                        <a:moveTo>
                          <a:pt x="1289" y="0"/>
                        </a:moveTo>
                        <a:lnTo>
                          <a:pt x="1291" y="38"/>
                        </a:lnTo>
                        <a:lnTo>
                          <a:pt x="0" y="47"/>
                        </a:lnTo>
                        <a:lnTo>
                          <a:pt x="0" y="10"/>
                        </a:lnTo>
                        <a:lnTo>
                          <a:pt x="1289" y="0"/>
                        </a:lnTo>
                        <a:close/>
                      </a:path>
                    </a:pathLst>
                  </a:custGeom>
                  <a:solidFill>
                    <a:schemeClr val="bg1">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87" name="Freeform 244"/>
                  <p:cNvSpPr>
                    <a:spLocks/>
                  </p:cNvSpPr>
                  <p:nvPr/>
                </p:nvSpPr>
                <p:spPr bwMode="auto">
                  <a:xfrm>
                    <a:off x="10696575" y="4121150"/>
                    <a:ext cx="2049463" cy="74613"/>
                  </a:xfrm>
                  <a:custGeom>
                    <a:avLst/>
                    <a:gdLst>
                      <a:gd name="T0" fmla="*/ 1291 w 1291"/>
                      <a:gd name="T1" fmla="*/ 0 h 47"/>
                      <a:gd name="T2" fmla="*/ 1291 w 1291"/>
                      <a:gd name="T3" fmla="*/ 37 h 47"/>
                      <a:gd name="T4" fmla="*/ 0 w 1291"/>
                      <a:gd name="T5" fmla="*/ 47 h 47"/>
                      <a:gd name="T6" fmla="*/ 0 w 1291"/>
                      <a:gd name="T7" fmla="*/ 10 h 47"/>
                      <a:gd name="T8" fmla="*/ 1291 w 1291"/>
                      <a:gd name="T9" fmla="*/ 0 h 47"/>
                    </a:gdLst>
                    <a:ahLst/>
                    <a:cxnLst>
                      <a:cxn ang="0">
                        <a:pos x="T0" y="T1"/>
                      </a:cxn>
                      <a:cxn ang="0">
                        <a:pos x="T2" y="T3"/>
                      </a:cxn>
                      <a:cxn ang="0">
                        <a:pos x="T4" y="T5"/>
                      </a:cxn>
                      <a:cxn ang="0">
                        <a:pos x="T6" y="T7"/>
                      </a:cxn>
                      <a:cxn ang="0">
                        <a:pos x="T8" y="T9"/>
                      </a:cxn>
                    </a:cxnLst>
                    <a:rect l="0" t="0" r="r" b="b"/>
                    <a:pathLst>
                      <a:path w="1291" h="47">
                        <a:moveTo>
                          <a:pt x="1291" y="0"/>
                        </a:moveTo>
                        <a:lnTo>
                          <a:pt x="1291" y="37"/>
                        </a:lnTo>
                        <a:lnTo>
                          <a:pt x="0" y="47"/>
                        </a:lnTo>
                        <a:lnTo>
                          <a:pt x="0" y="10"/>
                        </a:lnTo>
                        <a:lnTo>
                          <a:pt x="1291" y="0"/>
                        </a:lnTo>
                        <a:close/>
                      </a:path>
                    </a:pathLst>
                  </a:custGeom>
                  <a:solidFill>
                    <a:schemeClr val="bg1">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88" name="Freeform 245"/>
                  <p:cNvSpPr>
                    <a:spLocks/>
                  </p:cNvSpPr>
                  <p:nvPr/>
                </p:nvSpPr>
                <p:spPr bwMode="auto">
                  <a:xfrm>
                    <a:off x="10698163" y="4248150"/>
                    <a:ext cx="2049463" cy="74613"/>
                  </a:xfrm>
                  <a:custGeom>
                    <a:avLst/>
                    <a:gdLst>
                      <a:gd name="T0" fmla="*/ 1290 w 1291"/>
                      <a:gd name="T1" fmla="*/ 0 h 47"/>
                      <a:gd name="T2" fmla="*/ 1291 w 1291"/>
                      <a:gd name="T3" fmla="*/ 36 h 47"/>
                      <a:gd name="T4" fmla="*/ 0 w 1291"/>
                      <a:gd name="T5" fmla="*/ 47 h 47"/>
                      <a:gd name="T6" fmla="*/ 0 w 1291"/>
                      <a:gd name="T7" fmla="*/ 10 h 47"/>
                      <a:gd name="T8" fmla="*/ 1290 w 1291"/>
                      <a:gd name="T9" fmla="*/ 0 h 47"/>
                    </a:gdLst>
                    <a:ahLst/>
                    <a:cxnLst>
                      <a:cxn ang="0">
                        <a:pos x="T0" y="T1"/>
                      </a:cxn>
                      <a:cxn ang="0">
                        <a:pos x="T2" y="T3"/>
                      </a:cxn>
                      <a:cxn ang="0">
                        <a:pos x="T4" y="T5"/>
                      </a:cxn>
                      <a:cxn ang="0">
                        <a:pos x="T6" y="T7"/>
                      </a:cxn>
                      <a:cxn ang="0">
                        <a:pos x="T8" y="T9"/>
                      </a:cxn>
                    </a:cxnLst>
                    <a:rect l="0" t="0" r="r" b="b"/>
                    <a:pathLst>
                      <a:path w="1291" h="47">
                        <a:moveTo>
                          <a:pt x="1290" y="0"/>
                        </a:moveTo>
                        <a:lnTo>
                          <a:pt x="1291" y="36"/>
                        </a:lnTo>
                        <a:lnTo>
                          <a:pt x="0" y="47"/>
                        </a:lnTo>
                        <a:lnTo>
                          <a:pt x="0" y="10"/>
                        </a:lnTo>
                        <a:lnTo>
                          <a:pt x="1290" y="0"/>
                        </a:lnTo>
                        <a:close/>
                      </a:path>
                    </a:pathLst>
                  </a:custGeom>
                  <a:solidFill>
                    <a:schemeClr val="bg1">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89" name="Freeform 246"/>
                  <p:cNvSpPr>
                    <a:spLocks/>
                  </p:cNvSpPr>
                  <p:nvPr/>
                </p:nvSpPr>
                <p:spPr bwMode="auto">
                  <a:xfrm>
                    <a:off x="10698163" y="4376738"/>
                    <a:ext cx="2049463" cy="74613"/>
                  </a:xfrm>
                  <a:custGeom>
                    <a:avLst/>
                    <a:gdLst>
                      <a:gd name="T0" fmla="*/ 1291 w 1291"/>
                      <a:gd name="T1" fmla="*/ 0 h 47"/>
                      <a:gd name="T2" fmla="*/ 1291 w 1291"/>
                      <a:gd name="T3" fmla="*/ 37 h 47"/>
                      <a:gd name="T4" fmla="*/ 0 w 1291"/>
                      <a:gd name="T5" fmla="*/ 47 h 47"/>
                      <a:gd name="T6" fmla="*/ 0 w 1291"/>
                      <a:gd name="T7" fmla="*/ 9 h 47"/>
                      <a:gd name="T8" fmla="*/ 1291 w 1291"/>
                      <a:gd name="T9" fmla="*/ 0 h 47"/>
                    </a:gdLst>
                    <a:ahLst/>
                    <a:cxnLst>
                      <a:cxn ang="0">
                        <a:pos x="T0" y="T1"/>
                      </a:cxn>
                      <a:cxn ang="0">
                        <a:pos x="T2" y="T3"/>
                      </a:cxn>
                      <a:cxn ang="0">
                        <a:pos x="T4" y="T5"/>
                      </a:cxn>
                      <a:cxn ang="0">
                        <a:pos x="T6" y="T7"/>
                      </a:cxn>
                      <a:cxn ang="0">
                        <a:pos x="T8" y="T9"/>
                      </a:cxn>
                    </a:cxnLst>
                    <a:rect l="0" t="0" r="r" b="b"/>
                    <a:pathLst>
                      <a:path w="1291" h="47">
                        <a:moveTo>
                          <a:pt x="1291" y="0"/>
                        </a:moveTo>
                        <a:lnTo>
                          <a:pt x="1291" y="37"/>
                        </a:lnTo>
                        <a:lnTo>
                          <a:pt x="0" y="47"/>
                        </a:lnTo>
                        <a:lnTo>
                          <a:pt x="0" y="9"/>
                        </a:lnTo>
                        <a:lnTo>
                          <a:pt x="1291" y="0"/>
                        </a:lnTo>
                        <a:close/>
                      </a:path>
                    </a:pathLst>
                  </a:custGeom>
                  <a:solidFill>
                    <a:schemeClr val="bg1">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90" name="Freeform 247"/>
                  <p:cNvSpPr>
                    <a:spLocks/>
                  </p:cNvSpPr>
                  <p:nvPr/>
                </p:nvSpPr>
                <p:spPr bwMode="auto">
                  <a:xfrm>
                    <a:off x="10763250" y="5630863"/>
                    <a:ext cx="2073275" cy="74613"/>
                  </a:xfrm>
                  <a:custGeom>
                    <a:avLst/>
                    <a:gdLst>
                      <a:gd name="T0" fmla="*/ 1306 w 1306"/>
                      <a:gd name="T1" fmla="*/ 0 h 47"/>
                      <a:gd name="T2" fmla="*/ 1306 w 1306"/>
                      <a:gd name="T3" fmla="*/ 36 h 47"/>
                      <a:gd name="T4" fmla="*/ 0 w 1306"/>
                      <a:gd name="T5" fmla="*/ 47 h 47"/>
                      <a:gd name="T6" fmla="*/ 0 w 1306"/>
                      <a:gd name="T7" fmla="*/ 10 h 47"/>
                      <a:gd name="T8" fmla="*/ 1306 w 1306"/>
                      <a:gd name="T9" fmla="*/ 0 h 47"/>
                    </a:gdLst>
                    <a:ahLst/>
                    <a:cxnLst>
                      <a:cxn ang="0">
                        <a:pos x="T0" y="T1"/>
                      </a:cxn>
                      <a:cxn ang="0">
                        <a:pos x="T2" y="T3"/>
                      </a:cxn>
                      <a:cxn ang="0">
                        <a:pos x="T4" y="T5"/>
                      </a:cxn>
                      <a:cxn ang="0">
                        <a:pos x="T6" y="T7"/>
                      </a:cxn>
                      <a:cxn ang="0">
                        <a:pos x="T8" y="T9"/>
                      </a:cxn>
                    </a:cxnLst>
                    <a:rect l="0" t="0" r="r" b="b"/>
                    <a:pathLst>
                      <a:path w="1306" h="47">
                        <a:moveTo>
                          <a:pt x="1306" y="0"/>
                        </a:moveTo>
                        <a:lnTo>
                          <a:pt x="1306" y="36"/>
                        </a:lnTo>
                        <a:lnTo>
                          <a:pt x="0" y="47"/>
                        </a:lnTo>
                        <a:lnTo>
                          <a:pt x="0" y="10"/>
                        </a:lnTo>
                        <a:lnTo>
                          <a:pt x="1306" y="0"/>
                        </a:lnTo>
                        <a:close/>
                      </a:path>
                    </a:pathLst>
                  </a:custGeom>
                  <a:solidFill>
                    <a:schemeClr val="bg1">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91" name="Freeform 248"/>
                  <p:cNvSpPr>
                    <a:spLocks/>
                  </p:cNvSpPr>
                  <p:nvPr/>
                </p:nvSpPr>
                <p:spPr bwMode="auto">
                  <a:xfrm>
                    <a:off x="10763250" y="5754688"/>
                    <a:ext cx="2076450" cy="74613"/>
                  </a:xfrm>
                  <a:custGeom>
                    <a:avLst/>
                    <a:gdLst>
                      <a:gd name="T0" fmla="*/ 1306 w 1308"/>
                      <a:gd name="T1" fmla="*/ 0 h 47"/>
                      <a:gd name="T2" fmla="*/ 1308 w 1308"/>
                      <a:gd name="T3" fmla="*/ 37 h 47"/>
                      <a:gd name="T4" fmla="*/ 0 w 1308"/>
                      <a:gd name="T5" fmla="*/ 47 h 47"/>
                      <a:gd name="T6" fmla="*/ 0 w 1308"/>
                      <a:gd name="T7" fmla="*/ 11 h 47"/>
                      <a:gd name="T8" fmla="*/ 1306 w 1308"/>
                      <a:gd name="T9" fmla="*/ 0 h 47"/>
                    </a:gdLst>
                    <a:ahLst/>
                    <a:cxnLst>
                      <a:cxn ang="0">
                        <a:pos x="T0" y="T1"/>
                      </a:cxn>
                      <a:cxn ang="0">
                        <a:pos x="T2" y="T3"/>
                      </a:cxn>
                      <a:cxn ang="0">
                        <a:pos x="T4" y="T5"/>
                      </a:cxn>
                      <a:cxn ang="0">
                        <a:pos x="T6" y="T7"/>
                      </a:cxn>
                      <a:cxn ang="0">
                        <a:pos x="T8" y="T9"/>
                      </a:cxn>
                    </a:cxnLst>
                    <a:rect l="0" t="0" r="r" b="b"/>
                    <a:pathLst>
                      <a:path w="1308" h="47">
                        <a:moveTo>
                          <a:pt x="1306" y="0"/>
                        </a:moveTo>
                        <a:lnTo>
                          <a:pt x="1308" y="37"/>
                        </a:lnTo>
                        <a:lnTo>
                          <a:pt x="0" y="47"/>
                        </a:lnTo>
                        <a:lnTo>
                          <a:pt x="0" y="11"/>
                        </a:lnTo>
                        <a:lnTo>
                          <a:pt x="1306" y="0"/>
                        </a:lnTo>
                        <a:close/>
                      </a:path>
                    </a:pathLst>
                  </a:custGeom>
                  <a:solidFill>
                    <a:schemeClr val="bg1">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92" name="Freeform 249"/>
                  <p:cNvSpPr>
                    <a:spLocks/>
                  </p:cNvSpPr>
                  <p:nvPr/>
                </p:nvSpPr>
                <p:spPr bwMode="auto">
                  <a:xfrm>
                    <a:off x="10764838" y="5880100"/>
                    <a:ext cx="2074863" cy="74613"/>
                  </a:xfrm>
                  <a:custGeom>
                    <a:avLst/>
                    <a:gdLst>
                      <a:gd name="T0" fmla="*/ 1307 w 1307"/>
                      <a:gd name="T1" fmla="*/ 0 h 47"/>
                      <a:gd name="T2" fmla="*/ 1307 w 1307"/>
                      <a:gd name="T3" fmla="*/ 36 h 47"/>
                      <a:gd name="T4" fmla="*/ 0 w 1307"/>
                      <a:gd name="T5" fmla="*/ 47 h 47"/>
                      <a:gd name="T6" fmla="*/ 0 w 1307"/>
                      <a:gd name="T7" fmla="*/ 10 h 47"/>
                      <a:gd name="T8" fmla="*/ 1307 w 1307"/>
                      <a:gd name="T9" fmla="*/ 0 h 47"/>
                    </a:gdLst>
                    <a:ahLst/>
                    <a:cxnLst>
                      <a:cxn ang="0">
                        <a:pos x="T0" y="T1"/>
                      </a:cxn>
                      <a:cxn ang="0">
                        <a:pos x="T2" y="T3"/>
                      </a:cxn>
                      <a:cxn ang="0">
                        <a:pos x="T4" y="T5"/>
                      </a:cxn>
                      <a:cxn ang="0">
                        <a:pos x="T6" y="T7"/>
                      </a:cxn>
                      <a:cxn ang="0">
                        <a:pos x="T8" y="T9"/>
                      </a:cxn>
                    </a:cxnLst>
                    <a:rect l="0" t="0" r="r" b="b"/>
                    <a:pathLst>
                      <a:path w="1307" h="47">
                        <a:moveTo>
                          <a:pt x="1307" y="0"/>
                        </a:moveTo>
                        <a:lnTo>
                          <a:pt x="1307" y="36"/>
                        </a:lnTo>
                        <a:lnTo>
                          <a:pt x="0" y="47"/>
                        </a:lnTo>
                        <a:lnTo>
                          <a:pt x="0" y="10"/>
                        </a:lnTo>
                        <a:lnTo>
                          <a:pt x="1307" y="0"/>
                        </a:lnTo>
                        <a:close/>
                      </a:path>
                    </a:pathLst>
                  </a:custGeom>
                  <a:solidFill>
                    <a:schemeClr val="bg1">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93" name="Freeform 250"/>
                  <p:cNvSpPr>
                    <a:spLocks/>
                  </p:cNvSpPr>
                  <p:nvPr/>
                </p:nvSpPr>
                <p:spPr bwMode="auto">
                  <a:xfrm>
                    <a:off x="10764838" y="6013450"/>
                    <a:ext cx="1036638" cy="65088"/>
                  </a:xfrm>
                  <a:custGeom>
                    <a:avLst/>
                    <a:gdLst>
                      <a:gd name="T0" fmla="*/ 653 w 653"/>
                      <a:gd name="T1" fmla="*/ 0 h 41"/>
                      <a:gd name="T2" fmla="*/ 653 w 653"/>
                      <a:gd name="T3" fmla="*/ 36 h 41"/>
                      <a:gd name="T4" fmla="*/ 0 w 653"/>
                      <a:gd name="T5" fmla="*/ 41 h 41"/>
                      <a:gd name="T6" fmla="*/ 0 w 653"/>
                      <a:gd name="T7" fmla="*/ 5 h 41"/>
                      <a:gd name="T8" fmla="*/ 653 w 653"/>
                      <a:gd name="T9" fmla="*/ 0 h 41"/>
                    </a:gdLst>
                    <a:ahLst/>
                    <a:cxnLst>
                      <a:cxn ang="0">
                        <a:pos x="T0" y="T1"/>
                      </a:cxn>
                      <a:cxn ang="0">
                        <a:pos x="T2" y="T3"/>
                      </a:cxn>
                      <a:cxn ang="0">
                        <a:pos x="T4" y="T5"/>
                      </a:cxn>
                      <a:cxn ang="0">
                        <a:pos x="T6" y="T7"/>
                      </a:cxn>
                      <a:cxn ang="0">
                        <a:pos x="T8" y="T9"/>
                      </a:cxn>
                    </a:cxnLst>
                    <a:rect l="0" t="0" r="r" b="b"/>
                    <a:pathLst>
                      <a:path w="653" h="41">
                        <a:moveTo>
                          <a:pt x="653" y="0"/>
                        </a:moveTo>
                        <a:lnTo>
                          <a:pt x="653" y="36"/>
                        </a:lnTo>
                        <a:lnTo>
                          <a:pt x="0" y="41"/>
                        </a:lnTo>
                        <a:lnTo>
                          <a:pt x="0" y="5"/>
                        </a:lnTo>
                        <a:lnTo>
                          <a:pt x="653" y="0"/>
                        </a:lnTo>
                        <a:close/>
                      </a:path>
                    </a:pathLst>
                  </a:custGeom>
                  <a:solidFill>
                    <a:schemeClr val="bg1">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grpSp>
        </p:grpSp>
        <p:grpSp>
          <p:nvGrpSpPr>
            <p:cNvPr id="11" name="Group 10"/>
            <p:cNvGrpSpPr/>
            <p:nvPr/>
          </p:nvGrpSpPr>
          <p:grpSpPr>
            <a:xfrm rot="14117045">
              <a:off x="5412919" y="33991"/>
              <a:ext cx="2619304" cy="2954420"/>
              <a:chOff x="6118225" y="323850"/>
              <a:chExt cx="5534026" cy="6242050"/>
            </a:xfrm>
            <a:effectLst>
              <a:outerShdw dist="139700" dir="7320000" algn="t" rotWithShape="0">
                <a:prstClr val="black">
                  <a:alpha val="15000"/>
                </a:prstClr>
              </a:outerShdw>
            </a:effectLst>
          </p:grpSpPr>
          <p:sp>
            <p:nvSpPr>
              <p:cNvPr id="12" name="Freeform 34"/>
              <p:cNvSpPr>
                <a:spLocks/>
              </p:cNvSpPr>
              <p:nvPr/>
            </p:nvSpPr>
            <p:spPr bwMode="auto">
              <a:xfrm>
                <a:off x="8235950" y="2940050"/>
                <a:ext cx="2212975" cy="2387600"/>
              </a:xfrm>
              <a:custGeom>
                <a:avLst/>
                <a:gdLst>
                  <a:gd name="T0" fmla="*/ 833 w 1394"/>
                  <a:gd name="T1" fmla="*/ 0 h 1504"/>
                  <a:gd name="T2" fmla="*/ 873 w 1394"/>
                  <a:gd name="T3" fmla="*/ 3 h 1504"/>
                  <a:gd name="T4" fmla="*/ 913 w 1394"/>
                  <a:gd name="T5" fmla="*/ 5 h 1504"/>
                  <a:gd name="T6" fmla="*/ 956 w 1394"/>
                  <a:gd name="T7" fmla="*/ 9 h 1504"/>
                  <a:gd name="T8" fmla="*/ 1000 w 1394"/>
                  <a:gd name="T9" fmla="*/ 15 h 1504"/>
                  <a:gd name="T10" fmla="*/ 1044 w 1394"/>
                  <a:gd name="T11" fmla="*/ 20 h 1504"/>
                  <a:gd name="T12" fmla="*/ 1089 w 1394"/>
                  <a:gd name="T13" fmla="*/ 27 h 1504"/>
                  <a:gd name="T14" fmla="*/ 1131 w 1394"/>
                  <a:gd name="T15" fmla="*/ 33 h 1504"/>
                  <a:gd name="T16" fmla="*/ 1173 w 1394"/>
                  <a:gd name="T17" fmla="*/ 40 h 1504"/>
                  <a:gd name="T18" fmla="*/ 1214 w 1394"/>
                  <a:gd name="T19" fmla="*/ 47 h 1504"/>
                  <a:gd name="T20" fmla="*/ 1251 w 1394"/>
                  <a:gd name="T21" fmla="*/ 54 h 1504"/>
                  <a:gd name="T22" fmla="*/ 1285 w 1394"/>
                  <a:gd name="T23" fmla="*/ 60 h 1504"/>
                  <a:gd name="T24" fmla="*/ 1316 w 1394"/>
                  <a:gd name="T25" fmla="*/ 66 h 1504"/>
                  <a:gd name="T26" fmla="*/ 1342 w 1394"/>
                  <a:gd name="T27" fmla="*/ 72 h 1504"/>
                  <a:gd name="T28" fmla="*/ 1364 w 1394"/>
                  <a:gd name="T29" fmla="*/ 76 h 1504"/>
                  <a:gd name="T30" fmla="*/ 1381 w 1394"/>
                  <a:gd name="T31" fmla="*/ 79 h 1504"/>
                  <a:gd name="T32" fmla="*/ 1390 w 1394"/>
                  <a:gd name="T33" fmla="*/ 82 h 1504"/>
                  <a:gd name="T34" fmla="*/ 1394 w 1394"/>
                  <a:gd name="T35" fmla="*/ 83 h 1504"/>
                  <a:gd name="T36" fmla="*/ 184 w 1394"/>
                  <a:gd name="T37" fmla="*/ 1504 h 1504"/>
                  <a:gd name="T38" fmla="*/ 181 w 1394"/>
                  <a:gd name="T39" fmla="*/ 1501 h 1504"/>
                  <a:gd name="T40" fmla="*/ 178 w 1394"/>
                  <a:gd name="T41" fmla="*/ 1494 h 1504"/>
                  <a:gd name="T42" fmla="*/ 171 w 1394"/>
                  <a:gd name="T43" fmla="*/ 1481 h 1504"/>
                  <a:gd name="T44" fmla="*/ 161 w 1394"/>
                  <a:gd name="T45" fmla="*/ 1464 h 1504"/>
                  <a:gd name="T46" fmla="*/ 149 w 1394"/>
                  <a:gd name="T47" fmla="*/ 1444 h 1504"/>
                  <a:gd name="T48" fmla="*/ 137 w 1394"/>
                  <a:gd name="T49" fmla="*/ 1419 h 1504"/>
                  <a:gd name="T50" fmla="*/ 123 w 1394"/>
                  <a:gd name="T51" fmla="*/ 1392 h 1504"/>
                  <a:gd name="T52" fmla="*/ 109 w 1394"/>
                  <a:gd name="T53" fmla="*/ 1359 h 1504"/>
                  <a:gd name="T54" fmla="*/ 93 w 1394"/>
                  <a:gd name="T55" fmla="*/ 1325 h 1504"/>
                  <a:gd name="T56" fmla="*/ 78 w 1394"/>
                  <a:gd name="T57" fmla="*/ 1288 h 1504"/>
                  <a:gd name="T58" fmla="*/ 62 w 1394"/>
                  <a:gd name="T59" fmla="*/ 1248 h 1504"/>
                  <a:gd name="T60" fmla="*/ 47 w 1394"/>
                  <a:gd name="T61" fmla="*/ 1207 h 1504"/>
                  <a:gd name="T62" fmla="*/ 33 w 1394"/>
                  <a:gd name="T63" fmla="*/ 1162 h 1504"/>
                  <a:gd name="T64" fmla="*/ 20 w 1394"/>
                  <a:gd name="T65" fmla="*/ 1118 h 1504"/>
                  <a:gd name="T66" fmla="*/ 10 w 1394"/>
                  <a:gd name="T67" fmla="*/ 1072 h 1504"/>
                  <a:gd name="T68" fmla="*/ 0 w 1394"/>
                  <a:gd name="T69" fmla="*/ 1024 h 1504"/>
                  <a:gd name="T70" fmla="*/ 39 w 1394"/>
                  <a:gd name="T71" fmla="*/ 950 h 1504"/>
                  <a:gd name="T72" fmla="*/ 79 w 1394"/>
                  <a:gd name="T73" fmla="*/ 880 h 1504"/>
                  <a:gd name="T74" fmla="*/ 116 w 1394"/>
                  <a:gd name="T75" fmla="*/ 813 h 1504"/>
                  <a:gd name="T76" fmla="*/ 153 w 1394"/>
                  <a:gd name="T77" fmla="*/ 750 h 1504"/>
                  <a:gd name="T78" fmla="*/ 190 w 1394"/>
                  <a:gd name="T79" fmla="*/ 688 h 1504"/>
                  <a:gd name="T80" fmla="*/ 228 w 1394"/>
                  <a:gd name="T81" fmla="*/ 629 h 1504"/>
                  <a:gd name="T82" fmla="*/ 266 w 1394"/>
                  <a:gd name="T83" fmla="*/ 572 h 1504"/>
                  <a:gd name="T84" fmla="*/ 306 w 1394"/>
                  <a:gd name="T85" fmla="*/ 516 h 1504"/>
                  <a:gd name="T86" fmla="*/ 347 w 1394"/>
                  <a:gd name="T87" fmla="*/ 460 h 1504"/>
                  <a:gd name="T88" fmla="*/ 391 w 1394"/>
                  <a:gd name="T89" fmla="*/ 406 h 1504"/>
                  <a:gd name="T90" fmla="*/ 438 w 1394"/>
                  <a:gd name="T91" fmla="*/ 351 h 1504"/>
                  <a:gd name="T92" fmla="*/ 488 w 1394"/>
                  <a:gd name="T93" fmla="*/ 296 h 1504"/>
                  <a:gd name="T94" fmla="*/ 540 w 1394"/>
                  <a:gd name="T95" fmla="*/ 240 h 1504"/>
                  <a:gd name="T96" fmla="*/ 597 w 1394"/>
                  <a:gd name="T97" fmla="*/ 183 h 1504"/>
                  <a:gd name="T98" fmla="*/ 659 w 1394"/>
                  <a:gd name="T99" fmla="*/ 125 h 1504"/>
                  <a:gd name="T100" fmla="*/ 726 w 1394"/>
                  <a:gd name="T101" fmla="*/ 64 h 1504"/>
                  <a:gd name="T102" fmla="*/ 798 w 1394"/>
                  <a:gd name="T103" fmla="*/ 0 h 1504"/>
                  <a:gd name="T104" fmla="*/ 833 w 1394"/>
                  <a:gd name="T105" fmla="*/ 0 h 1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94" h="1504">
                    <a:moveTo>
                      <a:pt x="833" y="0"/>
                    </a:moveTo>
                    <a:lnTo>
                      <a:pt x="873" y="3"/>
                    </a:lnTo>
                    <a:lnTo>
                      <a:pt x="913" y="5"/>
                    </a:lnTo>
                    <a:lnTo>
                      <a:pt x="956" y="9"/>
                    </a:lnTo>
                    <a:lnTo>
                      <a:pt x="1000" y="15"/>
                    </a:lnTo>
                    <a:lnTo>
                      <a:pt x="1044" y="20"/>
                    </a:lnTo>
                    <a:lnTo>
                      <a:pt x="1089" y="27"/>
                    </a:lnTo>
                    <a:lnTo>
                      <a:pt x="1131" y="33"/>
                    </a:lnTo>
                    <a:lnTo>
                      <a:pt x="1173" y="40"/>
                    </a:lnTo>
                    <a:lnTo>
                      <a:pt x="1214" y="47"/>
                    </a:lnTo>
                    <a:lnTo>
                      <a:pt x="1251" y="54"/>
                    </a:lnTo>
                    <a:lnTo>
                      <a:pt x="1285" y="60"/>
                    </a:lnTo>
                    <a:lnTo>
                      <a:pt x="1316" y="66"/>
                    </a:lnTo>
                    <a:lnTo>
                      <a:pt x="1342" y="72"/>
                    </a:lnTo>
                    <a:lnTo>
                      <a:pt x="1364" y="76"/>
                    </a:lnTo>
                    <a:lnTo>
                      <a:pt x="1381" y="79"/>
                    </a:lnTo>
                    <a:lnTo>
                      <a:pt x="1390" y="82"/>
                    </a:lnTo>
                    <a:lnTo>
                      <a:pt x="1394" y="83"/>
                    </a:lnTo>
                    <a:lnTo>
                      <a:pt x="184" y="1504"/>
                    </a:lnTo>
                    <a:lnTo>
                      <a:pt x="181" y="1501"/>
                    </a:lnTo>
                    <a:lnTo>
                      <a:pt x="178" y="1494"/>
                    </a:lnTo>
                    <a:lnTo>
                      <a:pt x="171" y="1481"/>
                    </a:lnTo>
                    <a:lnTo>
                      <a:pt x="161" y="1464"/>
                    </a:lnTo>
                    <a:lnTo>
                      <a:pt x="149" y="1444"/>
                    </a:lnTo>
                    <a:lnTo>
                      <a:pt x="137" y="1419"/>
                    </a:lnTo>
                    <a:lnTo>
                      <a:pt x="123" y="1392"/>
                    </a:lnTo>
                    <a:lnTo>
                      <a:pt x="109" y="1359"/>
                    </a:lnTo>
                    <a:lnTo>
                      <a:pt x="93" y="1325"/>
                    </a:lnTo>
                    <a:lnTo>
                      <a:pt x="78" y="1288"/>
                    </a:lnTo>
                    <a:lnTo>
                      <a:pt x="62" y="1248"/>
                    </a:lnTo>
                    <a:lnTo>
                      <a:pt x="47" y="1207"/>
                    </a:lnTo>
                    <a:lnTo>
                      <a:pt x="33" y="1162"/>
                    </a:lnTo>
                    <a:lnTo>
                      <a:pt x="20" y="1118"/>
                    </a:lnTo>
                    <a:lnTo>
                      <a:pt x="10" y="1072"/>
                    </a:lnTo>
                    <a:lnTo>
                      <a:pt x="0" y="1024"/>
                    </a:lnTo>
                    <a:lnTo>
                      <a:pt x="39" y="950"/>
                    </a:lnTo>
                    <a:lnTo>
                      <a:pt x="79" y="880"/>
                    </a:lnTo>
                    <a:lnTo>
                      <a:pt x="116" y="813"/>
                    </a:lnTo>
                    <a:lnTo>
                      <a:pt x="153" y="750"/>
                    </a:lnTo>
                    <a:lnTo>
                      <a:pt x="190" y="688"/>
                    </a:lnTo>
                    <a:lnTo>
                      <a:pt x="228" y="629"/>
                    </a:lnTo>
                    <a:lnTo>
                      <a:pt x="266" y="572"/>
                    </a:lnTo>
                    <a:lnTo>
                      <a:pt x="306" y="516"/>
                    </a:lnTo>
                    <a:lnTo>
                      <a:pt x="347" y="460"/>
                    </a:lnTo>
                    <a:lnTo>
                      <a:pt x="391" y="406"/>
                    </a:lnTo>
                    <a:lnTo>
                      <a:pt x="438" y="351"/>
                    </a:lnTo>
                    <a:lnTo>
                      <a:pt x="488" y="296"/>
                    </a:lnTo>
                    <a:lnTo>
                      <a:pt x="540" y="240"/>
                    </a:lnTo>
                    <a:lnTo>
                      <a:pt x="597" y="183"/>
                    </a:lnTo>
                    <a:lnTo>
                      <a:pt x="659" y="125"/>
                    </a:lnTo>
                    <a:lnTo>
                      <a:pt x="726" y="64"/>
                    </a:lnTo>
                    <a:lnTo>
                      <a:pt x="798" y="0"/>
                    </a:lnTo>
                    <a:lnTo>
                      <a:pt x="83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3" name="Freeform 35"/>
              <p:cNvSpPr>
                <a:spLocks/>
              </p:cNvSpPr>
              <p:nvPr/>
            </p:nvSpPr>
            <p:spPr bwMode="auto">
              <a:xfrm>
                <a:off x="8024813" y="922338"/>
                <a:ext cx="300038" cy="265113"/>
              </a:xfrm>
              <a:custGeom>
                <a:avLst/>
                <a:gdLst>
                  <a:gd name="T0" fmla="*/ 181 w 189"/>
                  <a:gd name="T1" fmla="*/ 0 h 167"/>
                  <a:gd name="T2" fmla="*/ 189 w 189"/>
                  <a:gd name="T3" fmla="*/ 10 h 167"/>
                  <a:gd name="T4" fmla="*/ 8 w 189"/>
                  <a:gd name="T5" fmla="*/ 167 h 167"/>
                  <a:gd name="T6" fmla="*/ 0 w 189"/>
                  <a:gd name="T7" fmla="*/ 156 h 167"/>
                  <a:gd name="T8" fmla="*/ 181 w 189"/>
                  <a:gd name="T9" fmla="*/ 0 h 167"/>
                </a:gdLst>
                <a:ahLst/>
                <a:cxnLst>
                  <a:cxn ang="0">
                    <a:pos x="T0" y="T1"/>
                  </a:cxn>
                  <a:cxn ang="0">
                    <a:pos x="T2" y="T3"/>
                  </a:cxn>
                  <a:cxn ang="0">
                    <a:pos x="T4" y="T5"/>
                  </a:cxn>
                  <a:cxn ang="0">
                    <a:pos x="T6" y="T7"/>
                  </a:cxn>
                  <a:cxn ang="0">
                    <a:pos x="T8" y="T9"/>
                  </a:cxn>
                </a:cxnLst>
                <a:rect l="0" t="0" r="r" b="b"/>
                <a:pathLst>
                  <a:path w="189" h="167">
                    <a:moveTo>
                      <a:pt x="181" y="0"/>
                    </a:moveTo>
                    <a:lnTo>
                      <a:pt x="189" y="10"/>
                    </a:lnTo>
                    <a:lnTo>
                      <a:pt x="8" y="167"/>
                    </a:lnTo>
                    <a:lnTo>
                      <a:pt x="0" y="156"/>
                    </a:lnTo>
                    <a:lnTo>
                      <a:pt x="181" y="0"/>
                    </a:lnTo>
                    <a:close/>
                  </a:path>
                </a:pathLst>
              </a:custGeom>
              <a:solidFill>
                <a:srgbClr val="465D6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4" name="Freeform 36"/>
              <p:cNvSpPr>
                <a:spLocks/>
              </p:cNvSpPr>
              <p:nvPr/>
            </p:nvSpPr>
            <p:spPr bwMode="auto">
              <a:xfrm>
                <a:off x="7923213" y="806450"/>
                <a:ext cx="301625" cy="265113"/>
              </a:xfrm>
              <a:custGeom>
                <a:avLst/>
                <a:gdLst>
                  <a:gd name="T0" fmla="*/ 182 w 190"/>
                  <a:gd name="T1" fmla="*/ 0 h 167"/>
                  <a:gd name="T2" fmla="*/ 190 w 190"/>
                  <a:gd name="T3" fmla="*/ 11 h 167"/>
                  <a:gd name="T4" fmla="*/ 10 w 190"/>
                  <a:gd name="T5" fmla="*/ 167 h 167"/>
                  <a:gd name="T6" fmla="*/ 0 w 190"/>
                  <a:gd name="T7" fmla="*/ 156 h 167"/>
                  <a:gd name="T8" fmla="*/ 182 w 190"/>
                  <a:gd name="T9" fmla="*/ 0 h 167"/>
                </a:gdLst>
                <a:ahLst/>
                <a:cxnLst>
                  <a:cxn ang="0">
                    <a:pos x="T0" y="T1"/>
                  </a:cxn>
                  <a:cxn ang="0">
                    <a:pos x="T2" y="T3"/>
                  </a:cxn>
                  <a:cxn ang="0">
                    <a:pos x="T4" y="T5"/>
                  </a:cxn>
                  <a:cxn ang="0">
                    <a:pos x="T6" y="T7"/>
                  </a:cxn>
                  <a:cxn ang="0">
                    <a:pos x="T8" y="T9"/>
                  </a:cxn>
                </a:cxnLst>
                <a:rect l="0" t="0" r="r" b="b"/>
                <a:pathLst>
                  <a:path w="190" h="167">
                    <a:moveTo>
                      <a:pt x="182" y="0"/>
                    </a:moveTo>
                    <a:lnTo>
                      <a:pt x="190" y="11"/>
                    </a:lnTo>
                    <a:lnTo>
                      <a:pt x="10" y="167"/>
                    </a:lnTo>
                    <a:lnTo>
                      <a:pt x="0" y="156"/>
                    </a:lnTo>
                    <a:lnTo>
                      <a:pt x="182" y="0"/>
                    </a:lnTo>
                    <a:close/>
                  </a:path>
                </a:pathLst>
              </a:custGeom>
              <a:solidFill>
                <a:srgbClr val="465D6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5" name="Freeform 38"/>
              <p:cNvSpPr>
                <a:spLocks/>
              </p:cNvSpPr>
              <p:nvPr/>
            </p:nvSpPr>
            <p:spPr bwMode="auto">
              <a:xfrm>
                <a:off x="7923213" y="806450"/>
                <a:ext cx="298450" cy="265113"/>
              </a:xfrm>
              <a:custGeom>
                <a:avLst/>
                <a:gdLst>
                  <a:gd name="T0" fmla="*/ 182 w 188"/>
                  <a:gd name="T1" fmla="*/ 0 h 167"/>
                  <a:gd name="T2" fmla="*/ 185 w 188"/>
                  <a:gd name="T3" fmla="*/ 5 h 167"/>
                  <a:gd name="T4" fmla="*/ 188 w 188"/>
                  <a:gd name="T5" fmla="*/ 13 h 167"/>
                  <a:gd name="T6" fmla="*/ 10 w 188"/>
                  <a:gd name="T7" fmla="*/ 167 h 167"/>
                  <a:gd name="T8" fmla="*/ 0 w 188"/>
                  <a:gd name="T9" fmla="*/ 156 h 167"/>
                  <a:gd name="T10" fmla="*/ 182 w 188"/>
                  <a:gd name="T11" fmla="*/ 0 h 167"/>
                </a:gdLst>
                <a:ahLst/>
                <a:cxnLst>
                  <a:cxn ang="0">
                    <a:pos x="T0" y="T1"/>
                  </a:cxn>
                  <a:cxn ang="0">
                    <a:pos x="T2" y="T3"/>
                  </a:cxn>
                  <a:cxn ang="0">
                    <a:pos x="T4" y="T5"/>
                  </a:cxn>
                  <a:cxn ang="0">
                    <a:pos x="T6" y="T7"/>
                  </a:cxn>
                  <a:cxn ang="0">
                    <a:pos x="T8" y="T9"/>
                  </a:cxn>
                  <a:cxn ang="0">
                    <a:pos x="T10" y="T11"/>
                  </a:cxn>
                </a:cxnLst>
                <a:rect l="0" t="0" r="r" b="b"/>
                <a:pathLst>
                  <a:path w="188" h="167">
                    <a:moveTo>
                      <a:pt x="182" y="0"/>
                    </a:moveTo>
                    <a:lnTo>
                      <a:pt x="185" y="5"/>
                    </a:lnTo>
                    <a:lnTo>
                      <a:pt x="188" y="13"/>
                    </a:lnTo>
                    <a:lnTo>
                      <a:pt x="10" y="167"/>
                    </a:lnTo>
                    <a:lnTo>
                      <a:pt x="0" y="156"/>
                    </a:lnTo>
                    <a:lnTo>
                      <a:pt x="182" y="0"/>
                    </a:lnTo>
                    <a:close/>
                  </a:path>
                </a:pathLst>
              </a:custGeom>
              <a:solidFill>
                <a:srgbClr val="3A515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6" name="Freeform 39"/>
              <p:cNvSpPr>
                <a:spLocks/>
              </p:cNvSpPr>
              <p:nvPr/>
            </p:nvSpPr>
            <p:spPr bwMode="auto">
              <a:xfrm>
                <a:off x="7642225" y="431800"/>
                <a:ext cx="527050" cy="415925"/>
              </a:xfrm>
              <a:custGeom>
                <a:avLst/>
                <a:gdLst>
                  <a:gd name="T0" fmla="*/ 249 w 332"/>
                  <a:gd name="T1" fmla="*/ 0 h 262"/>
                  <a:gd name="T2" fmla="*/ 250 w 332"/>
                  <a:gd name="T3" fmla="*/ 2 h 262"/>
                  <a:gd name="T4" fmla="*/ 256 w 332"/>
                  <a:gd name="T5" fmla="*/ 7 h 262"/>
                  <a:gd name="T6" fmla="*/ 263 w 332"/>
                  <a:gd name="T7" fmla="*/ 14 h 262"/>
                  <a:gd name="T8" fmla="*/ 273 w 332"/>
                  <a:gd name="T9" fmla="*/ 23 h 262"/>
                  <a:gd name="T10" fmla="*/ 283 w 332"/>
                  <a:gd name="T11" fmla="*/ 35 h 262"/>
                  <a:gd name="T12" fmla="*/ 294 w 332"/>
                  <a:gd name="T13" fmla="*/ 46 h 262"/>
                  <a:gd name="T14" fmla="*/ 305 w 332"/>
                  <a:gd name="T15" fmla="*/ 57 h 262"/>
                  <a:gd name="T16" fmla="*/ 316 w 332"/>
                  <a:gd name="T17" fmla="*/ 68 h 262"/>
                  <a:gd name="T18" fmla="*/ 324 w 332"/>
                  <a:gd name="T19" fmla="*/ 77 h 262"/>
                  <a:gd name="T20" fmla="*/ 330 w 332"/>
                  <a:gd name="T21" fmla="*/ 83 h 262"/>
                  <a:gd name="T22" fmla="*/ 332 w 332"/>
                  <a:gd name="T23" fmla="*/ 88 h 262"/>
                  <a:gd name="T24" fmla="*/ 330 w 332"/>
                  <a:gd name="T25" fmla="*/ 90 h 262"/>
                  <a:gd name="T26" fmla="*/ 320 w 332"/>
                  <a:gd name="T27" fmla="*/ 94 h 262"/>
                  <a:gd name="T28" fmla="*/ 306 w 332"/>
                  <a:gd name="T29" fmla="*/ 97 h 262"/>
                  <a:gd name="T30" fmla="*/ 288 w 332"/>
                  <a:gd name="T31" fmla="*/ 102 h 262"/>
                  <a:gd name="T32" fmla="*/ 268 w 332"/>
                  <a:gd name="T33" fmla="*/ 107 h 262"/>
                  <a:gd name="T34" fmla="*/ 245 w 332"/>
                  <a:gd name="T35" fmla="*/ 113 h 262"/>
                  <a:gd name="T36" fmla="*/ 224 w 332"/>
                  <a:gd name="T37" fmla="*/ 118 h 262"/>
                  <a:gd name="T38" fmla="*/ 202 w 332"/>
                  <a:gd name="T39" fmla="*/ 122 h 262"/>
                  <a:gd name="T40" fmla="*/ 185 w 332"/>
                  <a:gd name="T41" fmla="*/ 126 h 262"/>
                  <a:gd name="T42" fmla="*/ 169 w 332"/>
                  <a:gd name="T43" fmla="*/ 130 h 262"/>
                  <a:gd name="T44" fmla="*/ 159 w 332"/>
                  <a:gd name="T45" fmla="*/ 131 h 262"/>
                  <a:gd name="T46" fmla="*/ 156 w 332"/>
                  <a:gd name="T47" fmla="*/ 132 h 262"/>
                  <a:gd name="T48" fmla="*/ 155 w 332"/>
                  <a:gd name="T49" fmla="*/ 134 h 262"/>
                  <a:gd name="T50" fmla="*/ 150 w 332"/>
                  <a:gd name="T51" fmla="*/ 142 h 262"/>
                  <a:gd name="T52" fmla="*/ 142 w 332"/>
                  <a:gd name="T53" fmla="*/ 153 h 262"/>
                  <a:gd name="T54" fmla="*/ 132 w 332"/>
                  <a:gd name="T55" fmla="*/ 167 h 262"/>
                  <a:gd name="T56" fmla="*/ 119 w 332"/>
                  <a:gd name="T57" fmla="*/ 182 h 262"/>
                  <a:gd name="T58" fmla="*/ 106 w 332"/>
                  <a:gd name="T59" fmla="*/ 199 h 262"/>
                  <a:gd name="T60" fmla="*/ 90 w 332"/>
                  <a:gd name="T61" fmla="*/ 216 h 262"/>
                  <a:gd name="T62" fmla="*/ 75 w 332"/>
                  <a:gd name="T63" fmla="*/ 230 h 262"/>
                  <a:gd name="T64" fmla="*/ 59 w 332"/>
                  <a:gd name="T65" fmla="*/ 243 h 262"/>
                  <a:gd name="T66" fmla="*/ 44 w 332"/>
                  <a:gd name="T67" fmla="*/ 254 h 262"/>
                  <a:gd name="T68" fmla="*/ 30 w 332"/>
                  <a:gd name="T69" fmla="*/ 260 h 262"/>
                  <a:gd name="T70" fmla="*/ 15 w 332"/>
                  <a:gd name="T71" fmla="*/ 262 h 262"/>
                  <a:gd name="T72" fmla="*/ 6 w 332"/>
                  <a:gd name="T73" fmla="*/ 258 h 262"/>
                  <a:gd name="T74" fmla="*/ 1 w 332"/>
                  <a:gd name="T75" fmla="*/ 250 h 262"/>
                  <a:gd name="T76" fmla="*/ 0 w 332"/>
                  <a:gd name="T77" fmla="*/ 237 h 262"/>
                  <a:gd name="T78" fmla="*/ 1 w 332"/>
                  <a:gd name="T79" fmla="*/ 223 h 262"/>
                  <a:gd name="T80" fmla="*/ 3 w 332"/>
                  <a:gd name="T81" fmla="*/ 205 h 262"/>
                  <a:gd name="T82" fmla="*/ 9 w 332"/>
                  <a:gd name="T83" fmla="*/ 185 h 262"/>
                  <a:gd name="T84" fmla="*/ 15 w 332"/>
                  <a:gd name="T85" fmla="*/ 164 h 262"/>
                  <a:gd name="T86" fmla="*/ 24 w 332"/>
                  <a:gd name="T87" fmla="*/ 144 h 262"/>
                  <a:gd name="T88" fmla="*/ 32 w 332"/>
                  <a:gd name="T89" fmla="*/ 124 h 262"/>
                  <a:gd name="T90" fmla="*/ 39 w 332"/>
                  <a:gd name="T91" fmla="*/ 105 h 262"/>
                  <a:gd name="T92" fmla="*/ 47 w 332"/>
                  <a:gd name="T93" fmla="*/ 87 h 262"/>
                  <a:gd name="T94" fmla="*/ 53 w 332"/>
                  <a:gd name="T95" fmla="*/ 72 h 262"/>
                  <a:gd name="T96" fmla="*/ 59 w 332"/>
                  <a:gd name="T97" fmla="*/ 60 h 262"/>
                  <a:gd name="T98" fmla="*/ 63 w 332"/>
                  <a:gd name="T99" fmla="*/ 53 h 262"/>
                  <a:gd name="T100" fmla="*/ 64 w 332"/>
                  <a:gd name="T101" fmla="*/ 51 h 262"/>
                  <a:gd name="T102" fmla="*/ 68 w 332"/>
                  <a:gd name="T103" fmla="*/ 50 h 262"/>
                  <a:gd name="T104" fmla="*/ 77 w 332"/>
                  <a:gd name="T105" fmla="*/ 47 h 262"/>
                  <a:gd name="T106" fmla="*/ 92 w 332"/>
                  <a:gd name="T107" fmla="*/ 44 h 262"/>
                  <a:gd name="T108" fmla="*/ 111 w 332"/>
                  <a:gd name="T109" fmla="*/ 38 h 262"/>
                  <a:gd name="T110" fmla="*/ 131 w 332"/>
                  <a:gd name="T111" fmla="*/ 33 h 262"/>
                  <a:gd name="T112" fmla="*/ 154 w 332"/>
                  <a:gd name="T113" fmla="*/ 27 h 262"/>
                  <a:gd name="T114" fmla="*/ 176 w 332"/>
                  <a:gd name="T115" fmla="*/ 20 h 262"/>
                  <a:gd name="T116" fmla="*/ 198 w 332"/>
                  <a:gd name="T117" fmla="*/ 14 h 262"/>
                  <a:gd name="T118" fmla="*/ 217 w 332"/>
                  <a:gd name="T119" fmla="*/ 9 h 262"/>
                  <a:gd name="T120" fmla="*/ 232 w 332"/>
                  <a:gd name="T121" fmla="*/ 4 h 262"/>
                  <a:gd name="T122" fmla="*/ 243 w 332"/>
                  <a:gd name="T123" fmla="*/ 2 h 262"/>
                  <a:gd name="T124" fmla="*/ 249 w 332"/>
                  <a:gd name="T125" fmla="*/ 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2" h="262">
                    <a:moveTo>
                      <a:pt x="249" y="0"/>
                    </a:moveTo>
                    <a:lnTo>
                      <a:pt x="250" y="2"/>
                    </a:lnTo>
                    <a:lnTo>
                      <a:pt x="256" y="7"/>
                    </a:lnTo>
                    <a:lnTo>
                      <a:pt x="263" y="14"/>
                    </a:lnTo>
                    <a:lnTo>
                      <a:pt x="273" y="23"/>
                    </a:lnTo>
                    <a:lnTo>
                      <a:pt x="283" y="35"/>
                    </a:lnTo>
                    <a:lnTo>
                      <a:pt x="294" y="46"/>
                    </a:lnTo>
                    <a:lnTo>
                      <a:pt x="305" y="57"/>
                    </a:lnTo>
                    <a:lnTo>
                      <a:pt x="316" y="68"/>
                    </a:lnTo>
                    <a:lnTo>
                      <a:pt x="324" y="77"/>
                    </a:lnTo>
                    <a:lnTo>
                      <a:pt x="330" y="83"/>
                    </a:lnTo>
                    <a:lnTo>
                      <a:pt x="332" y="88"/>
                    </a:lnTo>
                    <a:lnTo>
                      <a:pt x="330" y="90"/>
                    </a:lnTo>
                    <a:lnTo>
                      <a:pt x="320" y="94"/>
                    </a:lnTo>
                    <a:lnTo>
                      <a:pt x="306" y="97"/>
                    </a:lnTo>
                    <a:lnTo>
                      <a:pt x="288" y="102"/>
                    </a:lnTo>
                    <a:lnTo>
                      <a:pt x="268" y="107"/>
                    </a:lnTo>
                    <a:lnTo>
                      <a:pt x="245" y="113"/>
                    </a:lnTo>
                    <a:lnTo>
                      <a:pt x="224" y="118"/>
                    </a:lnTo>
                    <a:lnTo>
                      <a:pt x="202" y="122"/>
                    </a:lnTo>
                    <a:lnTo>
                      <a:pt x="185" y="126"/>
                    </a:lnTo>
                    <a:lnTo>
                      <a:pt x="169" y="130"/>
                    </a:lnTo>
                    <a:lnTo>
                      <a:pt x="159" y="131"/>
                    </a:lnTo>
                    <a:lnTo>
                      <a:pt x="156" y="132"/>
                    </a:lnTo>
                    <a:lnTo>
                      <a:pt x="155" y="134"/>
                    </a:lnTo>
                    <a:lnTo>
                      <a:pt x="150" y="142"/>
                    </a:lnTo>
                    <a:lnTo>
                      <a:pt x="142" y="153"/>
                    </a:lnTo>
                    <a:lnTo>
                      <a:pt x="132" y="167"/>
                    </a:lnTo>
                    <a:lnTo>
                      <a:pt x="119" y="182"/>
                    </a:lnTo>
                    <a:lnTo>
                      <a:pt x="106" y="199"/>
                    </a:lnTo>
                    <a:lnTo>
                      <a:pt x="90" y="216"/>
                    </a:lnTo>
                    <a:lnTo>
                      <a:pt x="75" y="230"/>
                    </a:lnTo>
                    <a:lnTo>
                      <a:pt x="59" y="243"/>
                    </a:lnTo>
                    <a:lnTo>
                      <a:pt x="44" y="254"/>
                    </a:lnTo>
                    <a:lnTo>
                      <a:pt x="30" y="260"/>
                    </a:lnTo>
                    <a:lnTo>
                      <a:pt x="15" y="262"/>
                    </a:lnTo>
                    <a:lnTo>
                      <a:pt x="6" y="258"/>
                    </a:lnTo>
                    <a:lnTo>
                      <a:pt x="1" y="250"/>
                    </a:lnTo>
                    <a:lnTo>
                      <a:pt x="0" y="237"/>
                    </a:lnTo>
                    <a:lnTo>
                      <a:pt x="1" y="223"/>
                    </a:lnTo>
                    <a:lnTo>
                      <a:pt x="3" y="205"/>
                    </a:lnTo>
                    <a:lnTo>
                      <a:pt x="9" y="185"/>
                    </a:lnTo>
                    <a:lnTo>
                      <a:pt x="15" y="164"/>
                    </a:lnTo>
                    <a:lnTo>
                      <a:pt x="24" y="144"/>
                    </a:lnTo>
                    <a:lnTo>
                      <a:pt x="32" y="124"/>
                    </a:lnTo>
                    <a:lnTo>
                      <a:pt x="39" y="105"/>
                    </a:lnTo>
                    <a:lnTo>
                      <a:pt x="47" y="87"/>
                    </a:lnTo>
                    <a:lnTo>
                      <a:pt x="53" y="72"/>
                    </a:lnTo>
                    <a:lnTo>
                      <a:pt x="59" y="60"/>
                    </a:lnTo>
                    <a:lnTo>
                      <a:pt x="63" y="53"/>
                    </a:lnTo>
                    <a:lnTo>
                      <a:pt x="64" y="51"/>
                    </a:lnTo>
                    <a:lnTo>
                      <a:pt x="68" y="50"/>
                    </a:lnTo>
                    <a:lnTo>
                      <a:pt x="77" y="47"/>
                    </a:lnTo>
                    <a:lnTo>
                      <a:pt x="92" y="44"/>
                    </a:lnTo>
                    <a:lnTo>
                      <a:pt x="111" y="38"/>
                    </a:lnTo>
                    <a:lnTo>
                      <a:pt x="131" y="33"/>
                    </a:lnTo>
                    <a:lnTo>
                      <a:pt x="154" y="27"/>
                    </a:lnTo>
                    <a:lnTo>
                      <a:pt x="176" y="20"/>
                    </a:lnTo>
                    <a:lnTo>
                      <a:pt x="198" y="14"/>
                    </a:lnTo>
                    <a:lnTo>
                      <a:pt x="217" y="9"/>
                    </a:lnTo>
                    <a:lnTo>
                      <a:pt x="232" y="4"/>
                    </a:lnTo>
                    <a:lnTo>
                      <a:pt x="243" y="2"/>
                    </a:lnTo>
                    <a:lnTo>
                      <a:pt x="249" y="0"/>
                    </a:lnTo>
                    <a:close/>
                  </a:path>
                </a:pathLst>
              </a:custGeom>
              <a:solidFill>
                <a:srgbClr val="F4D1B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7" name="Freeform 40"/>
              <p:cNvSpPr>
                <a:spLocks/>
              </p:cNvSpPr>
              <p:nvPr/>
            </p:nvSpPr>
            <p:spPr bwMode="auto">
              <a:xfrm>
                <a:off x="7407275" y="323850"/>
                <a:ext cx="1544638" cy="1071563"/>
              </a:xfrm>
              <a:custGeom>
                <a:avLst/>
                <a:gdLst>
                  <a:gd name="T0" fmla="*/ 547 w 973"/>
                  <a:gd name="T1" fmla="*/ 2 h 675"/>
                  <a:gd name="T2" fmla="*/ 585 w 973"/>
                  <a:gd name="T3" fmla="*/ 23 h 675"/>
                  <a:gd name="T4" fmla="*/ 629 w 973"/>
                  <a:gd name="T5" fmla="*/ 63 h 675"/>
                  <a:gd name="T6" fmla="*/ 675 w 973"/>
                  <a:gd name="T7" fmla="*/ 115 h 675"/>
                  <a:gd name="T8" fmla="*/ 720 w 973"/>
                  <a:gd name="T9" fmla="*/ 173 h 675"/>
                  <a:gd name="T10" fmla="*/ 763 w 973"/>
                  <a:gd name="T11" fmla="*/ 230 h 675"/>
                  <a:gd name="T12" fmla="*/ 801 w 973"/>
                  <a:gd name="T13" fmla="*/ 281 h 675"/>
                  <a:gd name="T14" fmla="*/ 832 w 973"/>
                  <a:gd name="T15" fmla="*/ 322 h 675"/>
                  <a:gd name="T16" fmla="*/ 854 w 973"/>
                  <a:gd name="T17" fmla="*/ 343 h 675"/>
                  <a:gd name="T18" fmla="*/ 888 w 973"/>
                  <a:gd name="T19" fmla="*/ 359 h 675"/>
                  <a:gd name="T20" fmla="*/ 942 w 973"/>
                  <a:gd name="T21" fmla="*/ 378 h 675"/>
                  <a:gd name="T22" fmla="*/ 962 w 973"/>
                  <a:gd name="T23" fmla="*/ 461 h 675"/>
                  <a:gd name="T24" fmla="*/ 927 w 973"/>
                  <a:gd name="T25" fmla="*/ 604 h 675"/>
                  <a:gd name="T26" fmla="*/ 869 w 973"/>
                  <a:gd name="T27" fmla="*/ 656 h 675"/>
                  <a:gd name="T28" fmla="*/ 806 w 973"/>
                  <a:gd name="T29" fmla="*/ 619 h 675"/>
                  <a:gd name="T30" fmla="*/ 751 w 973"/>
                  <a:gd name="T31" fmla="*/ 589 h 675"/>
                  <a:gd name="T32" fmla="*/ 710 w 973"/>
                  <a:gd name="T33" fmla="*/ 569 h 675"/>
                  <a:gd name="T34" fmla="*/ 687 w 973"/>
                  <a:gd name="T35" fmla="*/ 559 h 675"/>
                  <a:gd name="T36" fmla="*/ 656 w 973"/>
                  <a:gd name="T37" fmla="*/ 559 h 675"/>
                  <a:gd name="T38" fmla="*/ 609 w 973"/>
                  <a:gd name="T39" fmla="*/ 559 h 675"/>
                  <a:gd name="T40" fmla="*/ 554 w 973"/>
                  <a:gd name="T41" fmla="*/ 559 h 675"/>
                  <a:gd name="T42" fmla="*/ 497 w 973"/>
                  <a:gd name="T43" fmla="*/ 552 h 675"/>
                  <a:gd name="T44" fmla="*/ 445 w 973"/>
                  <a:gd name="T45" fmla="*/ 538 h 675"/>
                  <a:gd name="T46" fmla="*/ 404 w 973"/>
                  <a:gd name="T47" fmla="*/ 510 h 675"/>
                  <a:gd name="T48" fmla="*/ 359 w 973"/>
                  <a:gd name="T49" fmla="*/ 477 h 675"/>
                  <a:gd name="T50" fmla="*/ 368 w 973"/>
                  <a:gd name="T51" fmla="*/ 313 h 675"/>
                  <a:gd name="T52" fmla="*/ 409 w 973"/>
                  <a:gd name="T53" fmla="*/ 306 h 675"/>
                  <a:gd name="T54" fmla="*/ 441 w 973"/>
                  <a:gd name="T55" fmla="*/ 292 h 675"/>
                  <a:gd name="T56" fmla="*/ 457 w 973"/>
                  <a:gd name="T57" fmla="*/ 268 h 675"/>
                  <a:gd name="T58" fmla="*/ 448 w 973"/>
                  <a:gd name="T59" fmla="*/ 236 h 675"/>
                  <a:gd name="T60" fmla="*/ 417 w 973"/>
                  <a:gd name="T61" fmla="*/ 207 h 675"/>
                  <a:gd name="T62" fmla="*/ 374 w 973"/>
                  <a:gd name="T63" fmla="*/ 181 h 675"/>
                  <a:gd name="T64" fmla="*/ 327 w 973"/>
                  <a:gd name="T65" fmla="*/ 159 h 675"/>
                  <a:gd name="T66" fmla="*/ 285 w 973"/>
                  <a:gd name="T67" fmla="*/ 145 h 675"/>
                  <a:gd name="T68" fmla="*/ 251 w 973"/>
                  <a:gd name="T69" fmla="*/ 142 h 675"/>
                  <a:gd name="T70" fmla="*/ 214 w 973"/>
                  <a:gd name="T71" fmla="*/ 158 h 675"/>
                  <a:gd name="T72" fmla="*/ 174 w 973"/>
                  <a:gd name="T73" fmla="*/ 188 h 675"/>
                  <a:gd name="T74" fmla="*/ 130 w 973"/>
                  <a:gd name="T75" fmla="*/ 218 h 675"/>
                  <a:gd name="T76" fmla="*/ 81 w 973"/>
                  <a:gd name="T77" fmla="*/ 236 h 675"/>
                  <a:gd name="T78" fmla="*/ 34 w 973"/>
                  <a:gd name="T79" fmla="*/ 239 h 675"/>
                  <a:gd name="T80" fmla="*/ 8 w 973"/>
                  <a:gd name="T81" fmla="*/ 237 h 675"/>
                  <a:gd name="T82" fmla="*/ 0 w 973"/>
                  <a:gd name="T83" fmla="*/ 226 h 675"/>
                  <a:gd name="T84" fmla="*/ 8 w 973"/>
                  <a:gd name="T85" fmla="*/ 211 h 675"/>
                  <a:gd name="T86" fmla="*/ 26 w 973"/>
                  <a:gd name="T87" fmla="*/ 190 h 675"/>
                  <a:gd name="T88" fmla="*/ 55 w 973"/>
                  <a:gd name="T89" fmla="*/ 157 h 675"/>
                  <a:gd name="T90" fmla="*/ 87 w 973"/>
                  <a:gd name="T91" fmla="*/ 118 h 675"/>
                  <a:gd name="T92" fmla="*/ 121 w 973"/>
                  <a:gd name="T93" fmla="*/ 78 h 675"/>
                  <a:gd name="T94" fmla="*/ 152 w 973"/>
                  <a:gd name="T95" fmla="*/ 46 h 675"/>
                  <a:gd name="T96" fmla="*/ 175 w 973"/>
                  <a:gd name="T97" fmla="*/ 27 h 675"/>
                  <a:gd name="T98" fmla="*/ 206 w 973"/>
                  <a:gd name="T99" fmla="*/ 17 h 675"/>
                  <a:gd name="T100" fmla="*/ 260 w 973"/>
                  <a:gd name="T101" fmla="*/ 12 h 675"/>
                  <a:gd name="T102" fmla="*/ 330 w 973"/>
                  <a:gd name="T103" fmla="*/ 7 h 675"/>
                  <a:gd name="T104" fmla="*/ 409 w 973"/>
                  <a:gd name="T105" fmla="*/ 3 h 675"/>
                  <a:gd name="T106" fmla="*/ 490 w 973"/>
                  <a:gd name="T107" fmla="*/ 1 h 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3" h="675">
                    <a:moveTo>
                      <a:pt x="529" y="0"/>
                    </a:moveTo>
                    <a:lnTo>
                      <a:pt x="547" y="2"/>
                    </a:lnTo>
                    <a:lnTo>
                      <a:pt x="565" y="10"/>
                    </a:lnTo>
                    <a:lnTo>
                      <a:pt x="585" y="23"/>
                    </a:lnTo>
                    <a:lnTo>
                      <a:pt x="607" y="41"/>
                    </a:lnTo>
                    <a:lnTo>
                      <a:pt x="629" y="63"/>
                    </a:lnTo>
                    <a:lnTo>
                      <a:pt x="652" y="88"/>
                    </a:lnTo>
                    <a:lnTo>
                      <a:pt x="675" y="115"/>
                    </a:lnTo>
                    <a:lnTo>
                      <a:pt x="697" y="144"/>
                    </a:lnTo>
                    <a:lnTo>
                      <a:pt x="720" y="173"/>
                    </a:lnTo>
                    <a:lnTo>
                      <a:pt x="743" y="201"/>
                    </a:lnTo>
                    <a:lnTo>
                      <a:pt x="763" y="230"/>
                    </a:lnTo>
                    <a:lnTo>
                      <a:pt x="783" y="257"/>
                    </a:lnTo>
                    <a:lnTo>
                      <a:pt x="801" y="281"/>
                    </a:lnTo>
                    <a:lnTo>
                      <a:pt x="818" y="304"/>
                    </a:lnTo>
                    <a:lnTo>
                      <a:pt x="832" y="322"/>
                    </a:lnTo>
                    <a:lnTo>
                      <a:pt x="844" y="335"/>
                    </a:lnTo>
                    <a:lnTo>
                      <a:pt x="854" y="343"/>
                    </a:lnTo>
                    <a:lnTo>
                      <a:pt x="868" y="350"/>
                    </a:lnTo>
                    <a:lnTo>
                      <a:pt x="888" y="359"/>
                    </a:lnTo>
                    <a:lnTo>
                      <a:pt x="913" y="368"/>
                    </a:lnTo>
                    <a:lnTo>
                      <a:pt x="942" y="378"/>
                    </a:lnTo>
                    <a:lnTo>
                      <a:pt x="973" y="389"/>
                    </a:lnTo>
                    <a:lnTo>
                      <a:pt x="962" y="461"/>
                    </a:lnTo>
                    <a:lnTo>
                      <a:pt x="946" y="533"/>
                    </a:lnTo>
                    <a:lnTo>
                      <a:pt x="927" y="604"/>
                    </a:lnTo>
                    <a:lnTo>
                      <a:pt x="902" y="675"/>
                    </a:lnTo>
                    <a:lnTo>
                      <a:pt x="869" y="656"/>
                    </a:lnTo>
                    <a:lnTo>
                      <a:pt x="837" y="637"/>
                    </a:lnTo>
                    <a:lnTo>
                      <a:pt x="806" y="619"/>
                    </a:lnTo>
                    <a:lnTo>
                      <a:pt x="777" y="603"/>
                    </a:lnTo>
                    <a:lnTo>
                      <a:pt x="751" y="589"/>
                    </a:lnTo>
                    <a:lnTo>
                      <a:pt x="730" y="577"/>
                    </a:lnTo>
                    <a:lnTo>
                      <a:pt x="710" y="569"/>
                    </a:lnTo>
                    <a:lnTo>
                      <a:pt x="696" y="563"/>
                    </a:lnTo>
                    <a:lnTo>
                      <a:pt x="687" y="559"/>
                    </a:lnTo>
                    <a:lnTo>
                      <a:pt x="673" y="559"/>
                    </a:lnTo>
                    <a:lnTo>
                      <a:pt x="656" y="559"/>
                    </a:lnTo>
                    <a:lnTo>
                      <a:pt x="634" y="559"/>
                    </a:lnTo>
                    <a:lnTo>
                      <a:pt x="609" y="559"/>
                    </a:lnTo>
                    <a:lnTo>
                      <a:pt x="583" y="559"/>
                    </a:lnTo>
                    <a:lnTo>
                      <a:pt x="554" y="559"/>
                    </a:lnTo>
                    <a:lnTo>
                      <a:pt x="526" y="557"/>
                    </a:lnTo>
                    <a:lnTo>
                      <a:pt x="497" y="552"/>
                    </a:lnTo>
                    <a:lnTo>
                      <a:pt x="470" y="546"/>
                    </a:lnTo>
                    <a:lnTo>
                      <a:pt x="445" y="538"/>
                    </a:lnTo>
                    <a:lnTo>
                      <a:pt x="423" y="526"/>
                    </a:lnTo>
                    <a:lnTo>
                      <a:pt x="404" y="510"/>
                    </a:lnTo>
                    <a:lnTo>
                      <a:pt x="384" y="492"/>
                    </a:lnTo>
                    <a:lnTo>
                      <a:pt x="359" y="477"/>
                    </a:lnTo>
                    <a:lnTo>
                      <a:pt x="346" y="316"/>
                    </a:lnTo>
                    <a:lnTo>
                      <a:pt x="368" y="313"/>
                    </a:lnTo>
                    <a:lnTo>
                      <a:pt x="389" y="311"/>
                    </a:lnTo>
                    <a:lnTo>
                      <a:pt x="409" y="306"/>
                    </a:lnTo>
                    <a:lnTo>
                      <a:pt x="427" y="300"/>
                    </a:lnTo>
                    <a:lnTo>
                      <a:pt x="441" y="292"/>
                    </a:lnTo>
                    <a:lnTo>
                      <a:pt x="451" y="281"/>
                    </a:lnTo>
                    <a:lnTo>
                      <a:pt x="457" y="268"/>
                    </a:lnTo>
                    <a:lnTo>
                      <a:pt x="455" y="253"/>
                    </a:lnTo>
                    <a:lnTo>
                      <a:pt x="448" y="236"/>
                    </a:lnTo>
                    <a:lnTo>
                      <a:pt x="435" y="221"/>
                    </a:lnTo>
                    <a:lnTo>
                      <a:pt x="417" y="207"/>
                    </a:lnTo>
                    <a:lnTo>
                      <a:pt x="397" y="193"/>
                    </a:lnTo>
                    <a:lnTo>
                      <a:pt x="374" y="181"/>
                    </a:lnTo>
                    <a:lnTo>
                      <a:pt x="350" y="170"/>
                    </a:lnTo>
                    <a:lnTo>
                      <a:pt x="327" y="159"/>
                    </a:lnTo>
                    <a:lnTo>
                      <a:pt x="304" y="152"/>
                    </a:lnTo>
                    <a:lnTo>
                      <a:pt x="285" y="145"/>
                    </a:lnTo>
                    <a:lnTo>
                      <a:pt x="268" y="142"/>
                    </a:lnTo>
                    <a:lnTo>
                      <a:pt x="251" y="142"/>
                    </a:lnTo>
                    <a:lnTo>
                      <a:pt x="234" y="148"/>
                    </a:lnTo>
                    <a:lnTo>
                      <a:pt x="214" y="158"/>
                    </a:lnTo>
                    <a:lnTo>
                      <a:pt x="194" y="173"/>
                    </a:lnTo>
                    <a:lnTo>
                      <a:pt x="174" y="188"/>
                    </a:lnTo>
                    <a:lnTo>
                      <a:pt x="152" y="204"/>
                    </a:lnTo>
                    <a:lnTo>
                      <a:pt x="130" y="218"/>
                    </a:lnTo>
                    <a:lnTo>
                      <a:pt x="106" y="229"/>
                    </a:lnTo>
                    <a:lnTo>
                      <a:pt x="81" y="236"/>
                    </a:lnTo>
                    <a:lnTo>
                      <a:pt x="56" y="238"/>
                    </a:lnTo>
                    <a:lnTo>
                      <a:pt x="34" y="239"/>
                    </a:lnTo>
                    <a:lnTo>
                      <a:pt x="19" y="239"/>
                    </a:lnTo>
                    <a:lnTo>
                      <a:pt x="8" y="237"/>
                    </a:lnTo>
                    <a:lnTo>
                      <a:pt x="2" y="232"/>
                    </a:lnTo>
                    <a:lnTo>
                      <a:pt x="0" y="226"/>
                    </a:lnTo>
                    <a:lnTo>
                      <a:pt x="2" y="219"/>
                    </a:lnTo>
                    <a:lnTo>
                      <a:pt x="8" y="211"/>
                    </a:lnTo>
                    <a:lnTo>
                      <a:pt x="17" y="202"/>
                    </a:lnTo>
                    <a:lnTo>
                      <a:pt x="26" y="190"/>
                    </a:lnTo>
                    <a:lnTo>
                      <a:pt x="39" y="175"/>
                    </a:lnTo>
                    <a:lnTo>
                      <a:pt x="55" y="157"/>
                    </a:lnTo>
                    <a:lnTo>
                      <a:pt x="70" y="138"/>
                    </a:lnTo>
                    <a:lnTo>
                      <a:pt x="87" y="118"/>
                    </a:lnTo>
                    <a:lnTo>
                      <a:pt x="105" y="97"/>
                    </a:lnTo>
                    <a:lnTo>
                      <a:pt x="121" y="78"/>
                    </a:lnTo>
                    <a:lnTo>
                      <a:pt x="138" y="60"/>
                    </a:lnTo>
                    <a:lnTo>
                      <a:pt x="152" y="46"/>
                    </a:lnTo>
                    <a:lnTo>
                      <a:pt x="164" y="34"/>
                    </a:lnTo>
                    <a:lnTo>
                      <a:pt x="175" y="27"/>
                    </a:lnTo>
                    <a:lnTo>
                      <a:pt x="187" y="22"/>
                    </a:lnTo>
                    <a:lnTo>
                      <a:pt x="206" y="17"/>
                    </a:lnTo>
                    <a:lnTo>
                      <a:pt x="231" y="14"/>
                    </a:lnTo>
                    <a:lnTo>
                      <a:pt x="260" y="12"/>
                    </a:lnTo>
                    <a:lnTo>
                      <a:pt x="293" y="9"/>
                    </a:lnTo>
                    <a:lnTo>
                      <a:pt x="330" y="7"/>
                    </a:lnTo>
                    <a:lnTo>
                      <a:pt x="368" y="6"/>
                    </a:lnTo>
                    <a:lnTo>
                      <a:pt x="409" y="3"/>
                    </a:lnTo>
                    <a:lnTo>
                      <a:pt x="449" y="2"/>
                    </a:lnTo>
                    <a:lnTo>
                      <a:pt x="490" y="1"/>
                    </a:lnTo>
                    <a:lnTo>
                      <a:pt x="529" y="0"/>
                    </a:lnTo>
                    <a:close/>
                  </a:path>
                </a:pathLst>
              </a:custGeom>
              <a:solidFill>
                <a:srgbClr val="E1D7A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8" name="Freeform 41"/>
              <p:cNvSpPr>
                <a:spLocks/>
              </p:cNvSpPr>
              <p:nvPr/>
            </p:nvSpPr>
            <p:spPr bwMode="auto">
              <a:xfrm>
                <a:off x="8435975" y="490538"/>
                <a:ext cx="52388" cy="44450"/>
              </a:xfrm>
              <a:custGeom>
                <a:avLst/>
                <a:gdLst>
                  <a:gd name="T0" fmla="*/ 23 w 33"/>
                  <a:gd name="T1" fmla="*/ 0 h 28"/>
                  <a:gd name="T2" fmla="*/ 29 w 33"/>
                  <a:gd name="T3" fmla="*/ 3 h 28"/>
                  <a:gd name="T4" fmla="*/ 33 w 33"/>
                  <a:gd name="T5" fmla="*/ 17 h 28"/>
                  <a:gd name="T6" fmla="*/ 29 w 33"/>
                  <a:gd name="T7" fmla="*/ 22 h 28"/>
                  <a:gd name="T8" fmla="*/ 10 w 33"/>
                  <a:gd name="T9" fmla="*/ 28 h 28"/>
                  <a:gd name="T10" fmla="*/ 4 w 33"/>
                  <a:gd name="T11" fmla="*/ 25 h 28"/>
                  <a:gd name="T12" fmla="*/ 0 w 33"/>
                  <a:gd name="T13" fmla="*/ 10 h 28"/>
                  <a:gd name="T14" fmla="*/ 4 w 33"/>
                  <a:gd name="T15" fmla="*/ 6 h 28"/>
                  <a:gd name="T16" fmla="*/ 23 w 33"/>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28">
                    <a:moveTo>
                      <a:pt x="23" y="0"/>
                    </a:moveTo>
                    <a:lnTo>
                      <a:pt x="29" y="3"/>
                    </a:lnTo>
                    <a:lnTo>
                      <a:pt x="33" y="17"/>
                    </a:lnTo>
                    <a:lnTo>
                      <a:pt x="29" y="22"/>
                    </a:lnTo>
                    <a:lnTo>
                      <a:pt x="10" y="28"/>
                    </a:lnTo>
                    <a:lnTo>
                      <a:pt x="4" y="25"/>
                    </a:lnTo>
                    <a:lnTo>
                      <a:pt x="0" y="10"/>
                    </a:lnTo>
                    <a:lnTo>
                      <a:pt x="4" y="6"/>
                    </a:lnTo>
                    <a:lnTo>
                      <a:pt x="23" y="0"/>
                    </a:lnTo>
                    <a:close/>
                  </a:path>
                </a:pathLst>
              </a:custGeom>
              <a:solidFill>
                <a:schemeClr val="bg1">
                  <a:lumMod val="6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9" name="Freeform 42"/>
              <p:cNvSpPr>
                <a:spLocks/>
              </p:cNvSpPr>
              <p:nvPr/>
            </p:nvSpPr>
            <p:spPr bwMode="auto">
              <a:xfrm>
                <a:off x="7046913" y="866775"/>
                <a:ext cx="69850" cy="25400"/>
              </a:xfrm>
              <a:custGeom>
                <a:avLst/>
                <a:gdLst>
                  <a:gd name="T0" fmla="*/ 41 w 44"/>
                  <a:gd name="T1" fmla="*/ 0 h 16"/>
                  <a:gd name="T2" fmla="*/ 44 w 44"/>
                  <a:gd name="T3" fmla="*/ 2 h 16"/>
                  <a:gd name="T4" fmla="*/ 42 w 44"/>
                  <a:gd name="T5" fmla="*/ 5 h 16"/>
                  <a:gd name="T6" fmla="*/ 35 w 44"/>
                  <a:gd name="T7" fmla="*/ 8 h 16"/>
                  <a:gd name="T8" fmla="*/ 24 w 44"/>
                  <a:gd name="T9" fmla="*/ 12 h 16"/>
                  <a:gd name="T10" fmla="*/ 12 w 44"/>
                  <a:gd name="T11" fmla="*/ 14 h 16"/>
                  <a:gd name="T12" fmla="*/ 4 w 44"/>
                  <a:gd name="T13" fmla="*/ 16 h 16"/>
                  <a:gd name="T14" fmla="*/ 0 w 44"/>
                  <a:gd name="T15" fmla="*/ 14 h 16"/>
                  <a:gd name="T16" fmla="*/ 3 w 44"/>
                  <a:gd name="T17" fmla="*/ 11 h 16"/>
                  <a:gd name="T18" fmla="*/ 10 w 44"/>
                  <a:gd name="T19" fmla="*/ 7 h 16"/>
                  <a:gd name="T20" fmla="*/ 22 w 44"/>
                  <a:gd name="T21" fmla="*/ 4 h 16"/>
                  <a:gd name="T22" fmla="*/ 33 w 44"/>
                  <a:gd name="T23" fmla="*/ 1 h 16"/>
                  <a:gd name="T24" fmla="*/ 41 w 44"/>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16">
                    <a:moveTo>
                      <a:pt x="41" y="0"/>
                    </a:moveTo>
                    <a:lnTo>
                      <a:pt x="44" y="2"/>
                    </a:lnTo>
                    <a:lnTo>
                      <a:pt x="42" y="5"/>
                    </a:lnTo>
                    <a:lnTo>
                      <a:pt x="35" y="8"/>
                    </a:lnTo>
                    <a:lnTo>
                      <a:pt x="24" y="12"/>
                    </a:lnTo>
                    <a:lnTo>
                      <a:pt x="12" y="14"/>
                    </a:lnTo>
                    <a:lnTo>
                      <a:pt x="4" y="16"/>
                    </a:lnTo>
                    <a:lnTo>
                      <a:pt x="0" y="14"/>
                    </a:lnTo>
                    <a:lnTo>
                      <a:pt x="3" y="11"/>
                    </a:lnTo>
                    <a:lnTo>
                      <a:pt x="10" y="7"/>
                    </a:lnTo>
                    <a:lnTo>
                      <a:pt x="22" y="4"/>
                    </a:lnTo>
                    <a:lnTo>
                      <a:pt x="33" y="1"/>
                    </a:lnTo>
                    <a:lnTo>
                      <a:pt x="41" y="0"/>
                    </a:lnTo>
                    <a:close/>
                  </a:path>
                </a:pathLst>
              </a:custGeom>
              <a:solidFill>
                <a:schemeClr val="tx1">
                  <a:lumMod val="85000"/>
                  <a:lumOff val="1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0" name="Freeform 43"/>
              <p:cNvSpPr>
                <a:spLocks/>
              </p:cNvSpPr>
              <p:nvPr/>
            </p:nvSpPr>
            <p:spPr bwMode="auto">
              <a:xfrm>
                <a:off x="7173913" y="476250"/>
                <a:ext cx="1284288" cy="419100"/>
              </a:xfrm>
              <a:custGeom>
                <a:avLst/>
                <a:gdLst>
                  <a:gd name="T0" fmla="*/ 789 w 809"/>
                  <a:gd name="T1" fmla="*/ 0 h 264"/>
                  <a:gd name="T2" fmla="*/ 791 w 809"/>
                  <a:gd name="T3" fmla="*/ 0 h 264"/>
                  <a:gd name="T4" fmla="*/ 794 w 809"/>
                  <a:gd name="T5" fmla="*/ 1 h 264"/>
                  <a:gd name="T6" fmla="*/ 798 w 809"/>
                  <a:gd name="T7" fmla="*/ 5 h 264"/>
                  <a:gd name="T8" fmla="*/ 803 w 809"/>
                  <a:gd name="T9" fmla="*/ 12 h 264"/>
                  <a:gd name="T10" fmla="*/ 807 w 809"/>
                  <a:gd name="T11" fmla="*/ 24 h 264"/>
                  <a:gd name="T12" fmla="*/ 809 w 809"/>
                  <a:gd name="T13" fmla="*/ 37 h 264"/>
                  <a:gd name="T14" fmla="*/ 809 w 809"/>
                  <a:gd name="T15" fmla="*/ 46 h 264"/>
                  <a:gd name="T16" fmla="*/ 806 w 809"/>
                  <a:gd name="T17" fmla="*/ 50 h 264"/>
                  <a:gd name="T18" fmla="*/ 805 w 809"/>
                  <a:gd name="T19" fmla="*/ 53 h 264"/>
                  <a:gd name="T20" fmla="*/ 804 w 809"/>
                  <a:gd name="T21" fmla="*/ 54 h 264"/>
                  <a:gd name="T22" fmla="*/ 766 w 809"/>
                  <a:gd name="T23" fmla="*/ 69 h 264"/>
                  <a:gd name="T24" fmla="*/ 720 w 809"/>
                  <a:gd name="T25" fmla="*/ 87 h 264"/>
                  <a:gd name="T26" fmla="*/ 669 w 809"/>
                  <a:gd name="T27" fmla="*/ 105 h 264"/>
                  <a:gd name="T28" fmla="*/ 612 w 809"/>
                  <a:gd name="T29" fmla="*/ 124 h 264"/>
                  <a:gd name="T30" fmla="*/ 549 w 809"/>
                  <a:gd name="T31" fmla="*/ 143 h 264"/>
                  <a:gd name="T32" fmla="*/ 482 w 809"/>
                  <a:gd name="T33" fmla="*/ 164 h 264"/>
                  <a:gd name="T34" fmla="*/ 413 w 809"/>
                  <a:gd name="T35" fmla="*/ 183 h 264"/>
                  <a:gd name="T36" fmla="*/ 352 w 809"/>
                  <a:gd name="T37" fmla="*/ 198 h 264"/>
                  <a:gd name="T38" fmla="*/ 294 w 809"/>
                  <a:gd name="T39" fmla="*/ 213 h 264"/>
                  <a:gd name="T40" fmla="*/ 239 w 809"/>
                  <a:gd name="T41" fmla="*/ 225 h 264"/>
                  <a:gd name="T42" fmla="*/ 185 w 809"/>
                  <a:gd name="T43" fmla="*/ 236 h 264"/>
                  <a:gd name="T44" fmla="*/ 136 w 809"/>
                  <a:gd name="T45" fmla="*/ 246 h 264"/>
                  <a:gd name="T46" fmla="*/ 91 w 809"/>
                  <a:gd name="T47" fmla="*/ 254 h 264"/>
                  <a:gd name="T48" fmla="*/ 50 w 809"/>
                  <a:gd name="T49" fmla="*/ 260 h 264"/>
                  <a:gd name="T50" fmla="*/ 15 w 809"/>
                  <a:gd name="T51" fmla="*/ 264 h 264"/>
                  <a:gd name="T52" fmla="*/ 0 w 809"/>
                  <a:gd name="T53" fmla="*/ 209 h 264"/>
                  <a:gd name="T54" fmla="*/ 38 w 809"/>
                  <a:gd name="T55" fmla="*/ 192 h 264"/>
                  <a:gd name="T56" fmla="*/ 84 w 809"/>
                  <a:gd name="T57" fmla="*/ 176 h 264"/>
                  <a:gd name="T58" fmla="*/ 135 w 809"/>
                  <a:gd name="T59" fmla="*/ 158 h 264"/>
                  <a:gd name="T60" fmla="*/ 191 w 809"/>
                  <a:gd name="T61" fmla="*/ 139 h 264"/>
                  <a:gd name="T62" fmla="*/ 252 w 809"/>
                  <a:gd name="T63" fmla="*/ 121 h 264"/>
                  <a:gd name="T64" fmla="*/ 317 w 809"/>
                  <a:gd name="T65" fmla="*/ 102 h 264"/>
                  <a:gd name="T66" fmla="*/ 385 w 809"/>
                  <a:gd name="T67" fmla="*/ 83 h 264"/>
                  <a:gd name="T68" fmla="*/ 447 w 809"/>
                  <a:gd name="T69" fmla="*/ 67 h 264"/>
                  <a:gd name="T70" fmla="*/ 507 w 809"/>
                  <a:gd name="T71" fmla="*/ 53 h 264"/>
                  <a:gd name="T72" fmla="*/ 564 w 809"/>
                  <a:gd name="T73" fmla="*/ 40 h 264"/>
                  <a:gd name="T74" fmla="*/ 618 w 809"/>
                  <a:gd name="T75" fmla="*/ 28 h 264"/>
                  <a:gd name="T76" fmla="*/ 668 w 809"/>
                  <a:gd name="T77" fmla="*/ 18 h 264"/>
                  <a:gd name="T78" fmla="*/ 713 w 809"/>
                  <a:gd name="T79" fmla="*/ 10 h 264"/>
                  <a:gd name="T80" fmla="*/ 754 w 809"/>
                  <a:gd name="T81" fmla="*/ 4 h 264"/>
                  <a:gd name="T82" fmla="*/ 789 w 809"/>
                  <a:gd name="T83" fmla="*/ 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09" h="264">
                    <a:moveTo>
                      <a:pt x="789" y="0"/>
                    </a:moveTo>
                    <a:lnTo>
                      <a:pt x="791" y="0"/>
                    </a:lnTo>
                    <a:lnTo>
                      <a:pt x="794" y="1"/>
                    </a:lnTo>
                    <a:lnTo>
                      <a:pt x="798" y="5"/>
                    </a:lnTo>
                    <a:lnTo>
                      <a:pt x="803" y="12"/>
                    </a:lnTo>
                    <a:lnTo>
                      <a:pt x="807" y="24"/>
                    </a:lnTo>
                    <a:lnTo>
                      <a:pt x="809" y="37"/>
                    </a:lnTo>
                    <a:lnTo>
                      <a:pt x="809" y="46"/>
                    </a:lnTo>
                    <a:lnTo>
                      <a:pt x="806" y="50"/>
                    </a:lnTo>
                    <a:lnTo>
                      <a:pt x="805" y="53"/>
                    </a:lnTo>
                    <a:lnTo>
                      <a:pt x="804" y="54"/>
                    </a:lnTo>
                    <a:lnTo>
                      <a:pt x="766" y="69"/>
                    </a:lnTo>
                    <a:lnTo>
                      <a:pt x="720" y="87"/>
                    </a:lnTo>
                    <a:lnTo>
                      <a:pt x="669" y="105"/>
                    </a:lnTo>
                    <a:lnTo>
                      <a:pt x="612" y="124"/>
                    </a:lnTo>
                    <a:lnTo>
                      <a:pt x="549" y="143"/>
                    </a:lnTo>
                    <a:lnTo>
                      <a:pt x="482" y="164"/>
                    </a:lnTo>
                    <a:lnTo>
                      <a:pt x="413" y="183"/>
                    </a:lnTo>
                    <a:lnTo>
                      <a:pt x="352" y="198"/>
                    </a:lnTo>
                    <a:lnTo>
                      <a:pt x="294" y="213"/>
                    </a:lnTo>
                    <a:lnTo>
                      <a:pt x="239" y="225"/>
                    </a:lnTo>
                    <a:lnTo>
                      <a:pt x="185" y="236"/>
                    </a:lnTo>
                    <a:lnTo>
                      <a:pt x="136" y="246"/>
                    </a:lnTo>
                    <a:lnTo>
                      <a:pt x="91" y="254"/>
                    </a:lnTo>
                    <a:lnTo>
                      <a:pt x="50" y="260"/>
                    </a:lnTo>
                    <a:lnTo>
                      <a:pt x="15" y="264"/>
                    </a:lnTo>
                    <a:lnTo>
                      <a:pt x="0" y="209"/>
                    </a:lnTo>
                    <a:lnTo>
                      <a:pt x="38" y="192"/>
                    </a:lnTo>
                    <a:lnTo>
                      <a:pt x="84" y="176"/>
                    </a:lnTo>
                    <a:lnTo>
                      <a:pt x="135" y="158"/>
                    </a:lnTo>
                    <a:lnTo>
                      <a:pt x="191" y="139"/>
                    </a:lnTo>
                    <a:lnTo>
                      <a:pt x="252" y="121"/>
                    </a:lnTo>
                    <a:lnTo>
                      <a:pt x="317" y="102"/>
                    </a:lnTo>
                    <a:lnTo>
                      <a:pt x="385" y="83"/>
                    </a:lnTo>
                    <a:lnTo>
                      <a:pt x="447" y="67"/>
                    </a:lnTo>
                    <a:lnTo>
                      <a:pt x="507" y="53"/>
                    </a:lnTo>
                    <a:lnTo>
                      <a:pt x="564" y="40"/>
                    </a:lnTo>
                    <a:lnTo>
                      <a:pt x="618" y="28"/>
                    </a:lnTo>
                    <a:lnTo>
                      <a:pt x="668" y="18"/>
                    </a:lnTo>
                    <a:lnTo>
                      <a:pt x="713" y="10"/>
                    </a:lnTo>
                    <a:lnTo>
                      <a:pt x="754" y="4"/>
                    </a:lnTo>
                    <a:lnTo>
                      <a:pt x="789" y="0"/>
                    </a:lnTo>
                    <a:close/>
                  </a:path>
                </a:pathLst>
              </a:custGeom>
              <a:solidFill>
                <a:schemeClr val="tx1">
                  <a:lumMod val="85000"/>
                  <a:lumOff val="1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1" name="Freeform 44"/>
              <p:cNvSpPr>
                <a:spLocks/>
              </p:cNvSpPr>
              <p:nvPr/>
            </p:nvSpPr>
            <p:spPr bwMode="auto">
              <a:xfrm>
                <a:off x="7788275" y="428625"/>
                <a:ext cx="646113" cy="152400"/>
              </a:xfrm>
              <a:custGeom>
                <a:avLst/>
                <a:gdLst>
                  <a:gd name="T0" fmla="*/ 374 w 407"/>
                  <a:gd name="T1" fmla="*/ 0 h 96"/>
                  <a:gd name="T2" fmla="*/ 382 w 407"/>
                  <a:gd name="T3" fmla="*/ 5 h 96"/>
                  <a:gd name="T4" fmla="*/ 387 w 407"/>
                  <a:gd name="T5" fmla="*/ 12 h 96"/>
                  <a:gd name="T6" fmla="*/ 391 w 407"/>
                  <a:gd name="T7" fmla="*/ 22 h 96"/>
                  <a:gd name="T8" fmla="*/ 393 w 407"/>
                  <a:gd name="T9" fmla="*/ 31 h 96"/>
                  <a:gd name="T10" fmla="*/ 407 w 407"/>
                  <a:gd name="T11" fmla="*/ 87 h 96"/>
                  <a:gd name="T12" fmla="*/ 399 w 407"/>
                  <a:gd name="T13" fmla="*/ 92 h 96"/>
                  <a:gd name="T14" fmla="*/ 389 w 407"/>
                  <a:gd name="T15" fmla="*/ 96 h 96"/>
                  <a:gd name="T16" fmla="*/ 374 w 407"/>
                  <a:gd name="T17" fmla="*/ 41 h 96"/>
                  <a:gd name="T18" fmla="*/ 373 w 407"/>
                  <a:gd name="T19" fmla="*/ 34 h 96"/>
                  <a:gd name="T20" fmla="*/ 373 w 407"/>
                  <a:gd name="T21" fmla="*/ 34 h 96"/>
                  <a:gd name="T22" fmla="*/ 371 w 407"/>
                  <a:gd name="T23" fmla="*/ 29 h 96"/>
                  <a:gd name="T24" fmla="*/ 370 w 407"/>
                  <a:gd name="T25" fmla="*/ 24 h 96"/>
                  <a:gd name="T26" fmla="*/ 369 w 407"/>
                  <a:gd name="T27" fmla="*/ 21 h 96"/>
                  <a:gd name="T28" fmla="*/ 367 w 407"/>
                  <a:gd name="T29" fmla="*/ 18 h 96"/>
                  <a:gd name="T30" fmla="*/ 362 w 407"/>
                  <a:gd name="T31" fmla="*/ 18 h 96"/>
                  <a:gd name="T32" fmla="*/ 350 w 407"/>
                  <a:gd name="T33" fmla="*/ 19 h 96"/>
                  <a:gd name="T34" fmla="*/ 333 w 407"/>
                  <a:gd name="T35" fmla="*/ 23 h 96"/>
                  <a:gd name="T36" fmla="*/ 313 w 407"/>
                  <a:gd name="T37" fmla="*/ 27 h 96"/>
                  <a:gd name="T38" fmla="*/ 289 w 407"/>
                  <a:gd name="T39" fmla="*/ 31 h 96"/>
                  <a:gd name="T40" fmla="*/ 264 w 407"/>
                  <a:gd name="T41" fmla="*/ 36 h 96"/>
                  <a:gd name="T42" fmla="*/ 239 w 407"/>
                  <a:gd name="T43" fmla="*/ 42 h 96"/>
                  <a:gd name="T44" fmla="*/ 213 w 407"/>
                  <a:gd name="T45" fmla="*/ 48 h 96"/>
                  <a:gd name="T46" fmla="*/ 189 w 407"/>
                  <a:gd name="T47" fmla="*/ 53 h 96"/>
                  <a:gd name="T48" fmla="*/ 168 w 407"/>
                  <a:gd name="T49" fmla="*/ 59 h 96"/>
                  <a:gd name="T50" fmla="*/ 150 w 407"/>
                  <a:gd name="T51" fmla="*/ 62 h 96"/>
                  <a:gd name="T52" fmla="*/ 137 w 407"/>
                  <a:gd name="T53" fmla="*/ 66 h 96"/>
                  <a:gd name="T54" fmla="*/ 118 w 407"/>
                  <a:gd name="T55" fmla="*/ 73 h 96"/>
                  <a:gd name="T56" fmla="*/ 101 w 407"/>
                  <a:gd name="T57" fmla="*/ 79 h 96"/>
                  <a:gd name="T58" fmla="*/ 88 w 407"/>
                  <a:gd name="T59" fmla="*/ 84 h 96"/>
                  <a:gd name="T60" fmla="*/ 76 w 407"/>
                  <a:gd name="T61" fmla="*/ 89 h 96"/>
                  <a:gd name="T62" fmla="*/ 63 w 407"/>
                  <a:gd name="T63" fmla="*/ 91 h 96"/>
                  <a:gd name="T64" fmla="*/ 51 w 407"/>
                  <a:gd name="T65" fmla="*/ 92 h 96"/>
                  <a:gd name="T66" fmla="*/ 36 w 407"/>
                  <a:gd name="T67" fmla="*/ 92 h 96"/>
                  <a:gd name="T68" fmla="*/ 20 w 407"/>
                  <a:gd name="T69" fmla="*/ 89 h 96"/>
                  <a:gd name="T70" fmla="*/ 0 w 407"/>
                  <a:gd name="T71" fmla="*/ 82 h 96"/>
                  <a:gd name="T72" fmla="*/ 3 w 407"/>
                  <a:gd name="T73" fmla="*/ 82 h 96"/>
                  <a:gd name="T74" fmla="*/ 14 w 407"/>
                  <a:gd name="T75" fmla="*/ 79 h 96"/>
                  <a:gd name="T76" fmla="*/ 31 w 407"/>
                  <a:gd name="T77" fmla="*/ 76 h 96"/>
                  <a:gd name="T78" fmla="*/ 52 w 407"/>
                  <a:gd name="T79" fmla="*/ 71 h 96"/>
                  <a:gd name="T80" fmla="*/ 77 w 407"/>
                  <a:gd name="T81" fmla="*/ 65 h 96"/>
                  <a:gd name="T82" fmla="*/ 106 w 407"/>
                  <a:gd name="T83" fmla="*/ 59 h 96"/>
                  <a:gd name="T84" fmla="*/ 137 w 407"/>
                  <a:gd name="T85" fmla="*/ 52 h 96"/>
                  <a:gd name="T86" fmla="*/ 169 w 407"/>
                  <a:gd name="T87" fmla="*/ 45 h 96"/>
                  <a:gd name="T88" fmla="*/ 201 w 407"/>
                  <a:gd name="T89" fmla="*/ 37 h 96"/>
                  <a:gd name="T90" fmla="*/ 234 w 407"/>
                  <a:gd name="T91" fmla="*/ 30 h 96"/>
                  <a:gd name="T92" fmla="*/ 265 w 407"/>
                  <a:gd name="T93" fmla="*/ 23 h 96"/>
                  <a:gd name="T94" fmla="*/ 294 w 407"/>
                  <a:gd name="T95" fmla="*/ 17 h 96"/>
                  <a:gd name="T96" fmla="*/ 319 w 407"/>
                  <a:gd name="T97" fmla="*/ 11 h 96"/>
                  <a:gd name="T98" fmla="*/ 342 w 407"/>
                  <a:gd name="T99" fmla="*/ 6 h 96"/>
                  <a:gd name="T100" fmla="*/ 358 w 407"/>
                  <a:gd name="T101" fmla="*/ 3 h 96"/>
                  <a:gd name="T102" fmla="*/ 369 w 407"/>
                  <a:gd name="T103" fmla="*/ 2 h 96"/>
                  <a:gd name="T104" fmla="*/ 374 w 407"/>
                  <a:gd name="T105"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07" h="96">
                    <a:moveTo>
                      <a:pt x="374" y="0"/>
                    </a:moveTo>
                    <a:lnTo>
                      <a:pt x="382" y="5"/>
                    </a:lnTo>
                    <a:lnTo>
                      <a:pt x="387" y="12"/>
                    </a:lnTo>
                    <a:lnTo>
                      <a:pt x="391" y="22"/>
                    </a:lnTo>
                    <a:lnTo>
                      <a:pt x="393" y="31"/>
                    </a:lnTo>
                    <a:lnTo>
                      <a:pt x="407" y="87"/>
                    </a:lnTo>
                    <a:lnTo>
                      <a:pt x="399" y="92"/>
                    </a:lnTo>
                    <a:lnTo>
                      <a:pt x="389" y="96"/>
                    </a:lnTo>
                    <a:lnTo>
                      <a:pt x="374" y="41"/>
                    </a:lnTo>
                    <a:lnTo>
                      <a:pt x="373" y="34"/>
                    </a:lnTo>
                    <a:lnTo>
                      <a:pt x="373" y="34"/>
                    </a:lnTo>
                    <a:lnTo>
                      <a:pt x="371" y="29"/>
                    </a:lnTo>
                    <a:lnTo>
                      <a:pt x="370" y="24"/>
                    </a:lnTo>
                    <a:lnTo>
                      <a:pt x="369" y="21"/>
                    </a:lnTo>
                    <a:lnTo>
                      <a:pt x="367" y="18"/>
                    </a:lnTo>
                    <a:lnTo>
                      <a:pt x="362" y="18"/>
                    </a:lnTo>
                    <a:lnTo>
                      <a:pt x="350" y="19"/>
                    </a:lnTo>
                    <a:lnTo>
                      <a:pt x="333" y="23"/>
                    </a:lnTo>
                    <a:lnTo>
                      <a:pt x="313" y="27"/>
                    </a:lnTo>
                    <a:lnTo>
                      <a:pt x="289" y="31"/>
                    </a:lnTo>
                    <a:lnTo>
                      <a:pt x="264" y="36"/>
                    </a:lnTo>
                    <a:lnTo>
                      <a:pt x="239" y="42"/>
                    </a:lnTo>
                    <a:lnTo>
                      <a:pt x="213" y="48"/>
                    </a:lnTo>
                    <a:lnTo>
                      <a:pt x="189" y="53"/>
                    </a:lnTo>
                    <a:lnTo>
                      <a:pt x="168" y="59"/>
                    </a:lnTo>
                    <a:lnTo>
                      <a:pt x="150" y="62"/>
                    </a:lnTo>
                    <a:lnTo>
                      <a:pt x="137" y="66"/>
                    </a:lnTo>
                    <a:lnTo>
                      <a:pt x="118" y="73"/>
                    </a:lnTo>
                    <a:lnTo>
                      <a:pt x="101" y="79"/>
                    </a:lnTo>
                    <a:lnTo>
                      <a:pt x="88" y="84"/>
                    </a:lnTo>
                    <a:lnTo>
                      <a:pt x="76" y="89"/>
                    </a:lnTo>
                    <a:lnTo>
                      <a:pt x="63" y="91"/>
                    </a:lnTo>
                    <a:lnTo>
                      <a:pt x="51" y="92"/>
                    </a:lnTo>
                    <a:lnTo>
                      <a:pt x="36" y="92"/>
                    </a:lnTo>
                    <a:lnTo>
                      <a:pt x="20" y="89"/>
                    </a:lnTo>
                    <a:lnTo>
                      <a:pt x="0" y="82"/>
                    </a:lnTo>
                    <a:lnTo>
                      <a:pt x="3" y="82"/>
                    </a:lnTo>
                    <a:lnTo>
                      <a:pt x="14" y="79"/>
                    </a:lnTo>
                    <a:lnTo>
                      <a:pt x="31" y="76"/>
                    </a:lnTo>
                    <a:lnTo>
                      <a:pt x="52" y="71"/>
                    </a:lnTo>
                    <a:lnTo>
                      <a:pt x="77" y="65"/>
                    </a:lnTo>
                    <a:lnTo>
                      <a:pt x="106" y="59"/>
                    </a:lnTo>
                    <a:lnTo>
                      <a:pt x="137" y="52"/>
                    </a:lnTo>
                    <a:lnTo>
                      <a:pt x="169" y="45"/>
                    </a:lnTo>
                    <a:lnTo>
                      <a:pt x="201" y="37"/>
                    </a:lnTo>
                    <a:lnTo>
                      <a:pt x="234" y="30"/>
                    </a:lnTo>
                    <a:lnTo>
                      <a:pt x="265" y="23"/>
                    </a:lnTo>
                    <a:lnTo>
                      <a:pt x="294" y="17"/>
                    </a:lnTo>
                    <a:lnTo>
                      <a:pt x="319" y="11"/>
                    </a:lnTo>
                    <a:lnTo>
                      <a:pt x="342" y="6"/>
                    </a:lnTo>
                    <a:lnTo>
                      <a:pt x="358" y="3"/>
                    </a:lnTo>
                    <a:lnTo>
                      <a:pt x="369" y="2"/>
                    </a:lnTo>
                    <a:lnTo>
                      <a:pt x="374" y="0"/>
                    </a:lnTo>
                    <a:close/>
                  </a:path>
                </a:pathLst>
              </a:custGeom>
              <a:solidFill>
                <a:schemeClr val="bg1">
                  <a:lumMod val="6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2" name="Freeform 45"/>
              <p:cNvSpPr>
                <a:spLocks/>
              </p:cNvSpPr>
              <p:nvPr/>
            </p:nvSpPr>
            <p:spPr bwMode="auto">
              <a:xfrm>
                <a:off x="7704138" y="620713"/>
                <a:ext cx="71438" cy="166688"/>
              </a:xfrm>
              <a:custGeom>
                <a:avLst/>
                <a:gdLst>
                  <a:gd name="T0" fmla="*/ 19 w 45"/>
                  <a:gd name="T1" fmla="*/ 0 h 105"/>
                  <a:gd name="T2" fmla="*/ 45 w 45"/>
                  <a:gd name="T3" fmla="*/ 100 h 105"/>
                  <a:gd name="T4" fmla="*/ 26 w 45"/>
                  <a:gd name="T5" fmla="*/ 105 h 105"/>
                  <a:gd name="T6" fmla="*/ 0 w 45"/>
                  <a:gd name="T7" fmla="*/ 6 h 105"/>
                  <a:gd name="T8" fmla="*/ 19 w 45"/>
                  <a:gd name="T9" fmla="*/ 0 h 105"/>
                </a:gdLst>
                <a:ahLst/>
                <a:cxnLst>
                  <a:cxn ang="0">
                    <a:pos x="T0" y="T1"/>
                  </a:cxn>
                  <a:cxn ang="0">
                    <a:pos x="T2" y="T3"/>
                  </a:cxn>
                  <a:cxn ang="0">
                    <a:pos x="T4" y="T5"/>
                  </a:cxn>
                  <a:cxn ang="0">
                    <a:pos x="T6" y="T7"/>
                  </a:cxn>
                  <a:cxn ang="0">
                    <a:pos x="T8" y="T9"/>
                  </a:cxn>
                </a:cxnLst>
                <a:rect l="0" t="0" r="r" b="b"/>
                <a:pathLst>
                  <a:path w="45" h="105">
                    <a:moveTo>
                      <a:pt x="19" y="0"/>
                    </a:moveTo>
                    <a:lnTo>
                      <a:pt x="45" y="100"/>
                    </a:lnTo>
                    <a:lnTo>
                      <a:pt x="26" y="105"/>
                    </a:lnTo>
                    <a:lnTo>
                      <a:pt x="0" y="6"/>
                    </a:lnTo>
                    <a:lnTo>
                      <a:pt x="19" y="0"/>
                    </a:lnTo>
                    <a:close/>
                  </a:path>
                </a:pathLst>
              </a:custGeom>
              <a:solidFill>
                <a:schemeClr val="bg1">
                  <a:lumMod val="6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3" name="Freeform 46"/>
              <p:cNvSpPr>
                <a:spLocks/>
              </p:cNvSpPr>
              <p:nvPr/>
            </p:nvSpPr>
            <p:spPr bwMode="auto">
              <a:xfrm>
                <a:off x="7065963" y="808038"/>
                <a:ext cx="131763" cy="92075"/>
              </a:xfrm>
              <a:custGeom>
                <a:avLst/>
                <a:gdLst>
                  <a:gd name="T0" fmla="*/ 68 w 83"/>
                  <a:gd name="T1" fmla="*/ 0 h 58"/>
                  <a:gd name="T2" fmla="*/ 83 w 83"/>
                  <a:gd name="T3" fmla="*/ 55 h 58"/>
                  <a:gd name="T4" fmla="*/ 58 w 83"/>
                  <a:gd name="T5" fmla="*/ 57 h 58"/>
                  <a:gd name="T6" fmla="*/ 35 w 83"/>
                  <a:gd name="T7" fmla="*/ 58 h 58"/>
                  <a:gd name="T8" fmla="*/ 18 w 83"/>
                  <a:gd name="T9" fmla="*/ 58 h 58"/>
                  <a:gd name="T10" fmla="*/ 5 w 83"/>
                  <a:gd name="T11" fmla="*/ 56 h 58"/>
                  <a:gd name="T12" fmla="*/ 0 w 83"/>
                  <a:gd name="T13" fmla="*/ 38 h 58"/>
                  <a:gd name="T14" fmla="*/ 10 w 83"/>
                  <a:gd name="T15" fmla="*/ 30 h 58"/>
                  <a:gd name="T16" fmla="*/ 25 w 83"/>
                  <a:gd name="T17" fmla="*/ 20 h 58"/>
                  <a:gd name="T18" fmla="*/ 44 w 83"/>
                  <a:gd name="T19" fmla="*/ 11 h 58"/>
                  <a:gd name="T20" fmla="*/ 68 w 83"/>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3" h="58">
                    <a:moveTo>
                      <a:pt x="68" y="0"/>
                    </a:moveTo>
                    <a:lnTo>
                      <a:pt x="83" y="55"/>
                    </a:lnTo>
                    <a:lnTo>
                      <a:pt x="58" y="57"/>
                    </a:lnTo>
                    <a:lnTo>
                      <a:pt x="35" y="58"/>
                    </a:lnTo>
                    <a:lnTo>
                      <a:pt x="18" y="58"/>
                    </a:lnTo>
                    <a:lnTo>
                      <a:pt x="5" y="56"/>
                    </a:lnTo>
                    <a:lnTo>
                      <a:pt x="0" y="38"/>
                    </a:lnTo>
                    <a:lnTo>
                      <a:pt x="10" y="30"/>
                    </a:lnTo>
                    <a:lnTo>
                      <a:pt x="25" y="20"/>
                    </a:lnTo>
                    <a:lnTo>
                      <a:pt x="44" y="11"/>
                    </a:lnTo>
                    <a:lnTo>
                      <a:pt x="68" y="0"/>
                    </a:lnTo>
                    <a:close/>
                  </a:path>
                </a:pathLst>
              </a:custGeom>
              <a:solidFill>
                <a:schemeClr val="bg1">
                  <a:lumMod val="6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4" name="Freeform 47"/>
              <p:cNvSpPr>
                <a:spLocks/>
              </p:cNvSpPr>
              <p:nvPr/>
            </p:nvSpPr>
            <p:spPr bwMode="auto">
              <a:xfrm>
                <a:off x="7469188" y="731838"/>
                <a:ext cx="688975" cy="460375"/>
              </a:xfrm>
              <a:custGeom>
                <a:avLst/>
                <a:gdLst>
                  <a:gd name="T0" fmla="*/ 82 w 434"/>
                  <a:gd name="T1" fmla="*/ 0 h 290"/>
                  <a:gd name="T2" fmla="*/ 100 w 434"/>
                  <a:gd name="T3" fmla="*/ 1 h 290"/>
                  <a:gd name="T4" fmla="*/ 119 w 434"/>
                  <a:gd name="T5" fmla="*/ 4 h 290"/>
                  <a:gd name="T6" fmla="*/ 143 w 434"/>
                  <a:gd name="T7" fmla="*/ 12 h 290"/>
                  <a:gd name="T8" fmla="*/ 161 w 434"/>
                  <a:gd name="T9" fmla="*/ 22 h 290"/>
                  <a:gd name="T10" fmla="*/ 175 w 434"/>
                  <a:gd name="T11" fmla="*/ 30 h 290"/>
                  <a:gd name="T12" fmla="*/ 186 w 434"/>
                  <a:gd name="T13" fmla="*/ 37 h 290"/>
                  <a:gd name="T14" fmla="*/ 195 w 434"/>
                  <a:gd name="T15" fmla="*/ 44 h 290"/>
                  <a:gd name="T16" fmla="*/ 204 w 434"/>
                  <a:gd name="T17" fmla="*/ 50 h 290"/>
                  <a:gd name="T18" fmla="*/ 216 w 434"/>
                  <a:gd name="T19" fmla="*/ 54 h 290"/>
                  <a:gd name="T20" fmla="*/ 227 w 434"/>
                  <a:gd name="T21" fmla="*/ 56 h 290"/>
                  <a:gd name="T22" fmla="*/ 243 w 434"/>
                  <a:gd name="T23" fmla="*/ 58 h 290"/>
                  <a:gd name="T24" fmla="*/ 263 w 434"/>
                  <a:gd name="T25" fmla="*/ 59 h 290"/>
                  <a:gd name="T26" fmla="*/ 284 w 434"/>
                  <a:gd name="T27" fmla="*/ 60 h 290"/>
                  <a:gd name="T28" fmla="*/ 308 w 434"/>
                  <a:gd name="T29" fmla="*/ 60 h 290"/>
                  <a:gd name="T30" fmla="*/ 310 w 434"/>
                  <a:gd name="T31" fmla="*/ 78 h 290"/>
                  <a:gd name="T32" fmla="*/ 317 w 434"/>
                  <a:gd name="T33" fmla="*/ 97 h 290"/>
                  <a:gd name="T34" fmla="*/ 328 w 434"/>
                  <a:gd name="T35" fmla="*/ 117 h 290"/>
                  <a:gd name="T36" fmla="*/ 340 w 434"/>
                  <a:gd name="T37" fmla="*/ 137 h 290"/>
                  <a:gd name="T38" fmla="*/ 353 w 434"/>
                  <a:gd name="T39" fmla="*/ 158 h 290"/>
                  <a:gd name="T40" fmla="*/ 367 w 434"/>
                  <a:gd name="T41" fmla="*/ 179 h 290"/>
                  <a:gd name="T42" fmla="*/ 383 w 434"/>
                  <a:gd name="T43" fmla="*/ 198 h 290"/>
                  <a:gd name="T44" fmla="*/ 396 w 434"/>
                  <a:gd name="T45" fmla="*/ 217 h 290"/>
                  <a:gd name="T46" fmla="*/ 409 w 434"/>
                  <a:gd name="T47" fmla="*/ 235 h 290"/>
                  <a:gd name="T48" fmla="*/ 420 w 434"/>
                  <a:gd name="T49" fmla="*/ 251 h 290"/>
                  <a:gd name="T50" fmla="*/ 428 w 434"/>
                  <a:gd name="T51" fmla="*/ 264 h 290"/>
                  <a:gd name="T52" fmla="*/ 433 w 434"/>
                  <a:gd name="T53" fmla="*/ 276 h 290"/>
                  <a:gd name="T54" fmla="*/ 434 w 434"/>
                  <a:gd name="T55" fmla="*/ 284 h 290"/>
                  <a:gd name="T56" fmla="*/ 429 w 434"/>
                  <a:gd name="T57" fmla="*/ 289 h 290"/>
                  <a:gd name="T58" fmla="*/ 421 w 434"/>
                  <a:gd name="T59" fmla="*/ 290 h 290"/>
                  <a:gd name="T60" fmla="*/ 408 w 434"/>
                  <a:gd name="T61" fmla="*/ 288 h 290"/>
                  <a:gd name="T62" fmla="*/ 390 w 434"/>
                  <a:gd name="T63" fmla="*/ 282 h 290"/>
                  <a:gd name="T64" fmla="*/ 369 w 434"/>
                  <a:gd name="T65" fmla="*/ 275 h 290"/>
                  <a:gd name="T66" fmla="*/ 344 w 434"/>
                  <a:gd name="T67" fmla="*/ 265 h 290"/>
                  <a:gd name="T68" fmla="*/ 316 w 434"/>
                  <a:gd name="T69" fmla="*/ 253 h 290"/>
                  <a:gd name="T70" fmla="*/ 288 w 434"/>
                  <a:gd name="T71" fmla="*/ 240 h 290"/>
                  <a:gd name="T72" fmla="*/ 258 w 434"/>
                  <a:gd name="T73" fmla="*/ 227 h 290"/>
                  <a:gd name="T74" fmla="*/ 228 w 434"/>
                  <a:gd name="T75" fmla="*/ 213 h 290"/>
                  <a:gd name="T76" fmla="*/ 199 w 434"/>
                  <a:gd name="T77" fmla="*/ 198 h 290"/>
                  <a:gd name="T78" fmla="*/ 171 w 434"/>
                  <a:gd name="T79" fmla="*/ 185 h 290"/>
                  <a:gd name="T80" fmla="*/ 146 w 434"/>
                  <a:gd name="T81" fmla="*/ 172 h 290"/>
                  <a:gd name="T82" fmla="*/ 122 w 434"/>
                  <a:gd name="T83" fmla="*/ 160 h 290"/>
                  <a:gd name="T84" fmla="*/ 104 w 434"/>
                  <a:gd name="T85" fmla="*/ 148 h 290"/>
                  <a:gd name="T86" fmla="*/ 87 w 434"/>
                  <a:gd name="T87" fmla="*/ 132 h 290"/>
                  <a:gd name="T88" fmla="*/ 68 w 434"/>
                  <a:gd name="T89" fmla="*/ 111 h 290"/>
                  <a:gd name="T90" fmla="*/ 46 w 434"/>
                  <a:gd name="T91" fmla="*/ 89 h 290"/>
                  <a:gd name="T92" fmla="*/ 18 w 434"/>
                  <a:gd name="T93" fmla="*/ 64 h 290"/>
                  <a:gd name="T94" fmla="*/ 6 w 434"/>
                  <a:gd name="T95" fmla="*/ 58 h 290"/>
                  <a:gd name="T96" fmla="*/ 0 w 434"/>
                  <a:gd name="T97" fmla="*/ 49 h 290"/>
                  <a:gd name="T98" fmla="*/ 1 w 434"/>
                  <a:gd name="T99" fmla="*/ 41 h 290"/>
                  <a:gd name="T100" fmla="*/ 6 w 434"/>
                  <a:gd name="T101" fmla="*/ 31 h 290"/>
                  <a:gd name="T102" fmla="*/ 17 w 434"/>
                  <a:gd name="T103" fmla="*/ 23 h 290"/>
                  <a:gd name="T104" fmla="*/ 30 w 434"/>
                  <a:gd name="T105" fmla="*/ 15 h 290"/>
                  <a:gd name="T106" fmla="*/ 46 w 434"/>
                  <a:gd name="T107" fmla="*/ 9 h 290"/>
                  <a:gd name="T108" fmla="*/ 63 w 434"/>
                  <a:gd name="T109" fmla="*/ 4 h 290"/>
                  <a:gd name="T110" fmla="*/ 82 w 434"/>
                  <a:gd name="T111" fmla="*/ 0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34" h="290">
                    <a:moveTo>
                      <a:pt x="82" y="0"/>
                    </a:moveTo>
                    <a:lnTo>
                      <a:pt x="100" y="1"/>
                    </a:lnTo>
                    <a:lnTo>
                      <a:pt x="119" y="4"/>
                    </a:lnTo>
                    <a:lnTo>
                      <a:pt x="143" y="12"/>
                    </a:lnTo>
                    <a:lnTo>
                      <a:pt x="161" y="22"/>
                    </a:lnTo>
                    <a:lnTo>
                      <a:pt x="175" y="30"/>
                    </a:lnTo>
                    <a:lnTo>
                      <a:pt x="186" y="37"/>
                    </a:lnTo>
                    <a:lnTo>
                      <a:pt x="195" y="44"/>
                    </a:lnTo>
                    <a:lnTo>
                      <a:pt x="204" y="50"/>
                    </a:lnTo>
                    <a:lnTo>
                      <a:pt x="216" y="54"/>
                    </a:lnTo>
                    <a:lnTo>
                      <a:pt x="227" y="56"/>
                    </a:lnTo>
                    <a:lnTo>
                      <a:pt x="243" y="58"/>
                    </a:lnTo>
                    <a:lnTo>
                      <a:pt x="263" y="59"/>
                    </a:lnTo>
                    <a:lnTo>
                      <a:pt x="284" y="60"/>
                    </a:lnTo>
                    <a:lnTo>
                      <a:pt x="308" y="60"/>
                    </a:lnTo>
                    <a:lnTo>
                      <a:pt x="310" y="78"/>
                    </a:lnTo>
                    <a:lnTo>
                      <a:pt x="317" y="97"/>
                    </a:lnTo>
                    <a:lnTo>
                      <a:pt x="328" y="117"/>
                    </a:lnTo>
                    <a:lnTo>
                      <a:pt x="340" y="137"/>
                    </a:lnTo>
                    <a:lnTo>
                      <a:pt x="353" y="158"/>
                    </a:lnTo>
                    <a:lnTo>
                      <a:pt x="367" y="179"/>
                    </a:lnTo>
                    <a:lnTo>
                      <a:pt x="383" y="198"/>
                    </a:lnTo>
                    <a:lnTo>
                      <a:pt x="396" y="217"/>
                    </a:lnTo>
                    <a:lnTo>
                      <a:pt x="409" y="235"/>
                    </a:lnTo>
                    <a:lnTo>
                      <a:pt x="420" y="251"/>
                    </a:lnTo>
                    <a:lnTo>
                      <a:pt x="428" y="264"/>
                    </a:lnTo>
                    <a:lnTo>
                      <a:pt x="433" y="276"/>
                    </a:lnTo>
                    <a:lnTo>
                      <a:pt x="434" y="284"/>
                    </a:lnTo>
                    <a:lnTo>
                      <a:pt x="429" y="289"/>
                    </a:lnTo>
                    <a:lnTo>
                      <a:pt x="421" y="290"/>
                    </a:lnTo>
                    <a:lnTo>
                      <a:pt x="408" y="288"/>
                    </a:lnTo>
                    <a:lnTo>
                      <a:pt x="390" y="282"/>
                    </a:lnTo>
                    <a:lnTo>
                      <a:pt x="369" y="275"/>
                    </a:lnTo>
                    <a:lnTo>
                      <a:pt x="344" y="265"/>
                    </a:lnTo>
                    <a:lnTo>
                      <a:pt x="316" y="253"/>
                    </a:lnTo>
                    <a:lnTo>
                      <a:pt x="288" y="240"/>
                    </a:lnTo>
                    <a:lnTo>
                      <a:pt x="258" y="227"/>
                    </a:lnTo>
                    <a:lnTo>
                      <a:pt x="228" y="213"/>
                    </a:lnTo>
                    <a:lnTo>
                      <a:pt x="199" y="198"/>
                    </a:lnTo>
                    <a:lnTo>
                      <a:pt x="171" y="185"/>
                    </a:lnTo>
                    <a:lnTo>
                      <a:pt x="146" y="172"/>
                    </a:lnTo>
                    <a:lnTo>
                      <a:pt x="122" y="160"/>
                    </a:lnTo>
                    <a:lnTo>
                      <a:pt x="104" y="148"/>
                    </a:lnTo>
                    <a:lnTo>
                      <a:pt x="87" y="132"/>
                    </a:lnTo>
                    <a:lnTo>
                      <a:pt x="68" y="111"/>
                    </a:lnTo>
                    <a:lnTo>
                      <a:pt x="46" y="89"/>
                    </a:lnTo>
                    <a:lnTo>
                      <a:pt x="18" y="64"/>
                    </a:lnTo>
                    <a:lnTo>
                      <a:pt x="6" y="58"/>
                    </a:lnTo>
                    <a:lnTo>
                      <a:pt x="0" y="49"/>
                    </a:lnTo>
                    <a:lnTo>
                      <a:pt x="1" y="41"/>
                    </a:lnTo>
                    <a:lnTo>
                      <a:pt x="6" y="31"/>
                    </a:lnTo>
                    <a:lnTo>
                      <a:pt x="17" y="23"/>
                    </a:lnTo>
                    <a:lnTo>
                      <a:pt x="30" y="15"/>
                    </a:lnTo>
                    <a:lnTo>
                      <a:pt x="46" y="9"/>
                    </a:lnTo>
                    <a:lnTo>
                      <a:pt x="63" y="4"/>
                    </a:lnTo>
                    <a:lnTo>
                      <a:pt x="82" y="0"/>
                    </a:lnTo>
                    <a:close/>
                  </a:path>
                </a:pathLst>
              </a:custGeom>
              <a:solidFill>
                <a:srgbClr val="E1D7A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5" name="Freeform 48"/>
              <p:cNvSpPr>
                <a:spLocks/>
              </p:cNvSpPr>
              <p:nvPr/>
            </p:nvSpPr>
            <p:spPr bwMode="auto">
              <a:xfrm>
                <a:off x="8405813" y="801688"/>
                <a:ext cx="546100" cy="650875"/>
              </a:xfrm>
              <a:custGeom>
                <a:avLst/>
                <a:gdLst>
                  <a:gd name="T0" fmla="*/ 188 w 344"/>
                  <a:gd name="T1" fmla="*/ 0 h 410"/>
                  <a:gd name="T2" fmla="*/ 191 w 344"/>
                  <a:gd name="T3" fmla="*/ 3 h 410"/>
                  <a:gd name="T4" fmla="*/ 198 w 344"/>
                  <a:gd name="T5" fmla="*/ 6 h 410"/>
                  <a:gd name="T6" fmla="*/ 210 w 344"/>
                  <a:gd name="T7" fmla="*/ 14 h 410"/>
                  <a:gd name="T8" fmla="*/ 225 w 344"/>
                  <a:gd name="T9" fmla="*/ 22 h 410"/>
                  <a:gd name="T10" fmla="*/ 241 w 344"/>
                  <a:gd name="T11" fmla="*/ 31 h 410"/>
                  <a:gd name="T12" fmla="*/ 259 w 344"/>
                  <a:gd name="T13" fmla="*/ 42 h 410"/>
                  <a:gd name="T14" fmla="*/ 277 w 344"/>
                  <a:gd name="T15" fmla="*/ 52 h 410"/>
                  <a:gd name="T16" fmla="*/ 295 w 344"/>
                  <a:gd name="T17" fmla="*/ 62 h 410"/>
                  <a:gd name="T18" fmla="*/ 312 w 344"/>
                  <a:gd name="T19" fmla="*/ 71 h 410"/>
                  <a:gd name="T20" fmla="*/ 326 w 344"/>
                  <a:gd name="T21" fmla="*/ 79 h 410"/>
                  <a:gd name="T22" fmla="*/ 338 w 344"/>
                  <a:gd name="T23" fmla="*/ 84 h 410"/>
                  <a:gd name="T24" fmla="*/ 344 w 344"/>
                  <a:gd name="T25" fmla="*/ 88 h 410"/>
                  <a:gd name="T26" fmla="*/ 207 w 344"/>
                  <a:gd name="T27" fmla="*/ 410 h 410"/>
                  <a:gd name="T28" fmla="*/ 0 w 344"/>
                  <a:gd name="T29" fmla="*/ 313 h 410"/>
                  <a:gd name="T30" fmla="*/ 188 w 344"/>
                  <a:gd name="T31" fmla="*/ 0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4" h="410">
                    <a:moveTo>
                      <a:pt x="188" y="0"/>
                    </a:moveTo>
                    <a:lnTo>
                      <a:pt x="191" y="3"/>
                    </a:lnTo>
                    <a:lnTo>
                      <a:pt x="198" y="6"/>
                    </a:lnTo>
                    <a:lnTo>
                      <a:pt x="210" y="14"/>
                    </a:lnTo>
                    <a:lnTo>
                      <a:pt x="225" y="22"/>
                    </a:lnTo>
                    <a:lnTo>
                      <a:pt x="241" y="31"/>
                    </a:lnTo>
                    <a:lnTo>
                      <a:pt x="259" y="42"/>
                    </a:lnTo>
                    <a:lnTo>
                      <a:pt x="277" y="52"/>
                    </a:lnTo>
                    <a:lnTo>
                      <a:pt x="295" y="62"/>
                    </a:lnTo>
                    <a:lnTo>
                      <a:pt x="312" y="71"/>
                    </a:lnTo>
                    <a:lnTo>
                      <a:pt x="326" y="79"/>
                    </a:lnTo>
                    <a:lnTo>
                      <a:pt x="338" y="84"/>
                    </a:lnTo>
                    <a:lnTo>
                      <a:pt x="344" y="88"/>
                    </a:lnTo>
                    <a:lnTo>
                      <a:pt x="207" y="410"/>
                    </a:lnTo>
                    <a:lnTo>
                      <a:pt x="0" y="313"/>
                    </a:lnTo>
                    <a:lnTo>
                      <a:pt x="18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6" name="Freeform 49"/>
              <p:cNvSpPr>
                <a:spLocks/>
              </p:cNvSpPr>
              <p:nvPr/>
            </p:nvSpPr>
            <p:spPr bwMode="auto">
              <a:xfrm>
                <a:off x="6237288" y="2771775"/>
                <a:ext cx="331788" cy="536575"/>
              </a:xfrm>
              <a:custGeom>
                <a:avLst/>
                <a:gdLst>
                  <a:gd name="T0" fmla="*/ 194 w 209"/>
                  <a:gd name="T1" fmla="*/ 0 h 338"/>
                  <a:gd name="T2" fmla="*/ 203 w 209"/>
                  <a:gd name="T3" fmla="*/ 4 h 338"/>
                  <a:gd name="T4" fmla="*/ 208 w 209"/>
                  <a:gd name="T5" fmla="*/ 11 h 338"/>
                  <a:gd name="T6" fmla="*/ 209 w 209"/>
                  <a:gd name="T7" fmla="*/ 24 h 338"/>
                  <a:gd name="T8" fmla="*/ 205 w 209"/>
                  <a:gd name="T9" fmla="*/ 40 h 338"/>
                  <a:gd name="T10" fmla="*/ 198 w 209"/>
                  <a:gd name="T11" fmla="*/ 56 h 338"/>
                  <a:gd name="T12" fmla="*/ 188 w 209"/>
                  <a:gd name="T13" fmla="*/ 73 h 338"/>
                  <a:gd name="T14" fmla="*/ 177 w 209"/>
                  <a:gd name="T15" fmla="*/ 90 h 338"/>
                  <a:gd name="T16" fmla="*/ 163 w 209"/>
                  <a:gd name="T17" fmla="*/ 106 h 338"/>
                  <a:gd name="T18" fmla="*/ 150 w 209"/>
                  <a:gd name="T19" fmla="*/ 122 h 338"/>
                  <a:gd name="T20" fmla="*/ 138 w 209"/>
                  <a:gd name="T21" fmla="*/ 136 h 338"/>
                  <a:gd name="T22" fmla="*/ 126 w 209"/>
                  <a:gd name="T23" fmla="*/ 148 h 338"/>
                  <a:gd name="T24" fmla="*/ 117 w 209"/>
                  <a:gd name="T25" fmla="*/ 157 h 338"/>
                  <a:gd name="T26" fmla="*/ 111 w 209"/>
                  <a:gd name="T27" fmla="*/ 163 h 338"/>
                  <a:gd name="T28" fmla="*/ 110 w 209"/>
                  <a:gd name="T29" fmla="*/ 165 h 338"/>
                  <a:gd name="T30" fmla="*/ 109 w 209"/>
                  <a:gd name="T31" fmla="*/ 168 h 338"/>
                  <a:gd name="T32" fmla="*/ 109 w 209"/>
                  <a:gd name="T33" fmla="*/ 180 h 338"/>
                  <a:gd name="T34" fmla="*/ 109 w 209"/>
                  <a:gd name="T35" fmla="*/ 197 h 338"/>
                  <a:gd name="T36" fmla="*/ 107 w 209"/>
                  <a:gd name="T37" fmla="*/ 217 h 338"/>
                  <a:gd name="T38" fmla="*/ 106 w 209"/>
                  <a:gd name="T39" fmla="*/ 240 h 338"/>
                  <a:gd name="T40" fmla="*/ 105 w 209"/>
                  <a:gd name="T41" fmla="*/ 264 h 338"/>
                  <a:gd name="T42" fmla="*/ 104 w 209"/>
                  <a:gd name="T43" fmla="*/ 287 h 338"/>
                  <a:gd name="T44" fmla="*/ 101 w 209"/>
                  <a:gd name="T45" fmla="*/ 307 h 338"/>
                  <a:gd name="T46" fmla="*/ 100 w 209"/>
                  <a:gd name="T47" fmla="*/ 324 h 338"/>
                  <a:gd name="T48" fmla="*/ 98 w 209"/>
                  <a:gd name="T49" fmla="*/ 334 h 338"/>
                  <a:gd name="T50" fmla="*/ 95 w 209"/>
                  <a:gd name="T51" fmla="*/ 338 h 338"/>
                  <a:gd name="T52" fmla="*/ 91 w 209"/>
                  <a:gd name="T53" fmla="*/ 336 h 338"/>
                  <a:gd name="T54" fmla="*/ 82 w 209"/>
                  <a:gd name="T55" fmla="*/ 330 h 338"/>
                  <a:gd name="T56" fmla="*/ 72 w 209"/>
                  <a:gd name="T57" fmla="*/ 322 h 338"/>
                  <a:gd name="T58" fmla="*/ 59 w 209"/>
                  <a:gd name="T59" fmla="*/ 314 h 338"/>
                  <a:gd name="T60" fmla="*/ 45 w 209"/>
                  <a:gd name="T61" fmla="*/ 304 h 338"/>
                  <a:gd name="T62" fmla="*/ 31 w 209"/>
                  <a:gd name="T63" fmla="*/ 295 h 338"/>
                  <a:gd name="T64" fmla="*/ 19 w 209"/>
                  <a:gd name="T65" fmla="*/ 287 h 338"/>
                  <a:gd name="T66" fmla="*/ 10 w 209"/>
                  <a:gd name="T67" fmla="*/ 279 h 338"/>
                  <a:gd name="T68" fmla="*/ 2 w 209"/>
                  <a:gd name="T69" fmla="*/ 275 h 338"/>
                  <a:gd name="T70" fmla="*/ 0 w 209"/>
                  <a:gd name="T71" fmla="*/ 273 h 338"/>
                  <a:gd name="T72" fmla="*/ 1 w 209"/>
                  <a:gd name="T73" fmla="*/ 267 h 338"/>
                  <a:gd name="T74" fmla="*/ 2 w 209"/>
                  <a:gd name="T75" fmla="*/ 254 h 338"/>
                  <a:gd name="T76" fmla="*/ 5 w 209"/>
                  <a:gd name="T77" fmla="*/ 236 h 338"/>
                  <a:gd name="T78" fmla="*/ 6 w 209"/>
                  <a:gd name="T79" fmla="*/ 215 h 338"/>
                  <a:gd name="T80" fmla="*/ 8 w 209"/>
                  <a:gd name="T81" fmla="*/ 191 h 338"/>
                  <a:gd name="T82" fmla="*/ 11 w 209"/>
                  <a:gd name="T83" fmla="*/ 167 h 338"/>
                  <a:gd name="T84" fmla="*/ 13 w 209"/>
                  <a:gd name="T85" fmla="*/ 145 h 338"/>
                  <a:gd name="T86" fmla="*/ 16 w 209"/>
                  <a:gd name="T87" fmla="*/ 123 h 338"/>
                  <a:gd name="T88" fmla="*/ 17 w 209"/>
                  <a:gd name="T89" fmla="*/ 106 h 338"/>
                  <a:gd name="T90" fmla="*/ 18 w 209"/>
                  <a:gd name="T91" fmla="*/ 96 h 338"/>
                  <a:gd name="T92" fmla="*/ 18 w 209"/>
                  <a:gd name="T93" fmla="*/ 92 h 338"/>
                  <a:gd name="T94" fmla="*/ 20 w 209"/>
                  <a:gd name="T95" fmla="*/ 90 h 338"/>
                  <a:gd name="T96" fmla="*/ 26 w 209"/>
                  <a:gd name="T97" fmla="*/ 85 h 338"/>
                  <a:gd name="T98" fmla="*/ 36 w 209"/>
                  <a:gd name="T99" fmla="*/ 79 h 338"/>
                  <a:gd name="T100" fmla="*/ 49 w 209"/>
                  <a:gd name="T101" fmla="*/ 69 h 338"/>
                  <a:gd name="T102" fmla="*/ 64 w 209"/>
                  <a:gd name="T103" fmla="*/ 60 h 338"/>
                  <a:gd name="T104" fmla="*/ 81 w 209"/>
                  <a:gd name="T105" fmla="*/ 49 h 338"/>
                  <a:gd name="T106" fmla="*/ 99 w 209"/>
                  <a:gd name="T107" fmla="*/ 38 h 338"/>
                  <a:gd name="T108" fmla="*/ 117 w 209"/>
                  <a:gd name="T109" fmla="*/ 28 h 338"/>
                  <a:gd name="T110" fmla="*/ 135 w 209"/>
                  <a:gd name="T111" fmla="*/ 18 h 338"/>
                  <a:gd name="T112" fmla="*/ 153 w 209"/>
                  <a:gd name="T113" fmla="*/ 10 h 338"/>
                  <a:gd name="T114" fmla="*/ 168 w 209"/>
                  <a:gd name="T115" fmla="*/ 4 h 338"/>
                  <a:gd name="T116" fmla="*/ 183 w 209"/>
                  <a:gd name="T117" fmla="*/ 0 h 338"/>
                  <a:gd name="T118" fmla="*/ 194 w 209"/>
                  <a:gd name="T119" fmla="*/ 0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9" h="338">
                    <a:moveTo>
                      <a:pt x="194" y="0"/>
                    </a:moveTo>
                    <a:lnTo>
                      <a:pt x="203" y="4"/>
                    </a:lnTo>
                    <a:lnTo>
                      <a:pt x="208" y="11"/>
                    </a:lnTo>
                    <a:lnTo>
                      <a:pt x="209" y="24"/>
                    </a:lnTo>
                    <a:lnTo>
                      <a:pt x="205" y="40"/>
                    </a:lnTo>
                    <a:lnTo>
                      <a:pt x="198" y="56"/>
                    </a:lnTo>
                    <a:lnTo>
                      <a:pt x="188" y="73"/>
                    </a:lnTo>
                    <a:lnTo>
                      <a:pt x="177" y="90"/>
                    </a:lnTo>
                    <a:lnTo>
                      <a:pt x="163" y="106"/>
                    </a:lnTo>
                    <a:lnTo>
                      <a:pt x="150" y="122"/>
                    </a:lnTo>
                    <a:lnTo>
                      <a:pt x="138" y="136"/>
                    </a:lnTo>
                    <a:lnTo>
                      <a:pt x="126" y="148"/>
                    </a:lnTo>
                    <a:lnTo>
                      <a:pt x="117" y="157"/>
                    </a:lnTo>
                    <a:lnTo>
                      <a:pt x="111" y="163"/>
                    </a:lnTo>
                    <a:lnTo>
                      <a:pt x="110" y="165"/>
                    </a:lnTo>
                    <a:lnTo>
                      <a:pt x="109" y="168"/>
                    </a:lnTo>
                    <a:lnTo>
                      <a:pt x="109" y="180"/>
                    </a:lnTo>
                    <a:lnTo>
                      <a:pt x="109" y="197"/>
                    </a:lnTo>
                    <a:lnTo>
                      <a:pt x="107" y="217"/>
                    </a:lnTo>
                    <a:lnTo>
                      <a:pt x="106" y="240"/>
                    </a:lnTo>
                    <a:lnTo>
                      <a:pt x="105" y="264"/>
                    </a:lnTo>
                    <a:lnTo>
                      <a:pt x="104" y="287"/>
                    </a:lnTo>
                    <a:lnTo>
                      <a:pt x="101" y="307"/>
                    </a:lnTo>
                    <a:lnTo>
                      <a:pt x="100" y="324"/>
                    </a:lnTo>
                    <a:lnTo>
                      <a:pt x="98" y="334"/>
                    </a:lnTo>
                    <a:lnTo>
                      <a:pt x="95" y="338"/>
                    </a:lnTo>
                    <a:lnTo>
                      <a:pt x="91" y="336"/>
                    </a:lnTo>
                    <a:lnTo>
                      <a:pt x="82" y="330"/>
                    </a:lnTo>
                    <a:lnTo>
                      <a:pt x="72" y="322"/>
                    </a:lnTo>
                    <a:lnTo>
                      <a:pt x="59" y="314"/>
                    </a:lnTo>
                    <a:lnTo>
                      <a:pt x="45" y="304"/>
                    </a:lnTo>
                    <a:lnTo>
                      <a:pt x="31" y="295"/>
                    </a:lnTo>
                    <a:lnTo>
                      <a:pt x="19" y="287"/>
                    </a:lnTo>
                    <a:lnTo>
                      <a:pt x="10" y="279"/>
                    </a:lnTo>
                    <a:lnTo>
                      <a:pt x="2" y="275"/>
                    </a:lnTo>
                    <a:lnTo>
                      <a:pt x="0" y="273"/>
                    </a:lnTo>
                    <a:lnTo>
                      <a:pt x="1" y="267"/>
                    </a:lnTo>
                    <a:lnTo>
                      <a:pt x="2" y="254"/>
                    </a:lnTo>
                    <a:lnTo>
                      <a:pt x="5" y="236"/>
                    </a:lnTo>
                    <a:lnTo>
                      <a:pt x="6" y="215"/>
                    </a:lnTo>
                    <a:lnTo>
                      <a:pt x="8" y="191"/>
                    </a:lnTo>
                    <a:lnTo>
                      <a:pt x="11" y="167"/>
                    </a:lnTo>
                    <a:lnTo>
                      <a:pt x="13" y="145"/>
                    </a:lnTo>
                    <a:lnTo>
                      <a:pt x="16" y="123"/>
                    </a:lnTo>
                    <a:lnTo>
                      <a:pt x="17" y="106"/>
                    </a:lnTo>
                    <a:lnTo>
                      <a:pt x="18" y="96"/>
                    </a:lnTo>
                    <a:lnTo>
                      <a:pt x="18" y="92"/>
                    </a:lnTo>
                    <a:lnTo>
                      <a:pt x="20" y="90"/>
                    </a:lnTo>
                    <a:lnTo>
                      <a:pt x="26" y="85"/>
                    </a:lnTo>
                    <a:lnTo>
                      <a:pt x="36" y="79"/>
                    </a:lnTo>
                    <a:lnTo>
                      <a:pt x="49" y="69"/>
                    </a:lnTo>
                    <a:lnTo>
                      <a:pt x="64" y="60"/>
                    </a:lnTo>
                    <a:lnTo>
                      <a:pt x="81" y="49"/>
                    </a:lnTo>
                    <a:lnTo>
                      <a:pt x="99" y="38"/>
                    </a:lnTo>
                    <a:lnTo>
                      <a:pt x="117" y="28"/>
                    </a:lnTo>
                    <a:lnTo>
                      <a:pt x="135" y="18"/>
                    </a:lnTo>
                    <a:lnTo>
                      <a:pt x="153" y="10"/>
                    </a:lnTo>
                    <a:lnTo>
                      <a:pt x="168" y="4"/>
                    </a:lnTo>
                    <a:lnTo>
                      <a:pt x="183" y="0"/>
                    </a:lnTo>
                    <a:lnTo>
                      <a:pt x="194" y="0"/>
                    </a:lnTo>
                    <a:close/>
                  </a:path>
                </a:pathLst>
              </a:custGeom>
              <a:solidFill>
                <a:srgbClr val="E1D7A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7" name="Freeform 50"/>
              <p:cNvSpPr>
                <a:spLocks/>
              </p:cNvSpPr>
              <p:nvPr/>
            </p:nvSpPr>
            <p:spPr bwMode="auto">
              <a:xfrm>
                <a:off x="6118225" y="2601913"/>
                <a:ext cx="957263" cy="1892300"/>
              </a:xfrm>
              <a:custGeom>
                <a:avLst/>
                <a:gdLst>
                  <a:gd name="T0" fmla="*/ 283 w 603"/>
                  <a:gd name="T1" fmla="*/ 2 h 1192"/>
                  <a:gd name="T2" fmla="*/ 294 w 603"/>
                  <a:gd name="T3" fmla="*/ 15 h 1192"/>
                  <a:gd name="T4" fmla="*/ 294 w 603"/>
                  <a:gd name="T5" fmla="*/ 44 h 1192"/>
                  <a:gd name="T6" fmla="*/ 279 w 603"/>
                  <a:gd name="T7" fmla="*/ 85 h 1192"/>
                  <a:gd name="T8" fmla="*/ 246 w 603"/>
                  <a:gd name="T9" fmla="*/ 120 h 1192"/>
                  <a:gd name="T10" fmla="*/ 205 w 603"/>
                  <a:gd name="T11" fmla="*/ 151 h 1192"/>
                  <a:gd name="T12" fmla="*/ 172 w 603"/>
                  <a:gd name="T13" fmla="*/ 180 h 1192"/>
                  <a:gd name="T14" fmla="*/ 159 w 603"/>
                  <a:gd name="T15" fmla="*/ 210 h 1192"/>
                  <a:gd name="T16" fmla="*/ 162 w 603"/>
                  <a:gd name="T17" fmla="*/ 244 h 1192"/>
                  <a:gd name="T18" fmla="*/ 172 w 603"/>
                  <a:gd name="T19" fmla="*/ 290 h 1192"/>
                  <a:gd name="T20" fmla="*/ 186 w 603"/>
                  <a:gd name="T21" fmla="*/ 335 h 1192"/>
                  <a:gd name="T22" fmla="*/ 207 w 603"/>
                  <a:gd name="T23" fmla="*/ 370 h 1192"/>
                  <a:gd name="T24" fmla="*/ 234 w 603"/>
                  <a:gd name="T25" fmla="*/ 384 h 1192"/>
                  <a:gd name="T26" fmla="*/ 248 w 603"/>
                  <a:gd name="T27" fmla="*/ 385 h 1192"/>
                  <a:gd name="T28" fmla="*/ 255 w 603"/>
                  <a:gd name="T29" fmla="*/ 384 h 1192"/>
                  <a:gd name="T30" fmla="*/ 261 w 603"/>
                  <a:gd name="T31" fmla="*/ 374 h 1192"/>
                  <a:gd name="T32" fmla="*/ 274 w 603"/>
                  <a:gd name="T33" fmla="*/ 354 h 1192"/>
                  <a:gd name="T34" fmla="*/ 366 w 603"/>
                  <a:gd name="T35" fmla="*/ 364 h 1192"/>
                  <a:gd name="T36" fmla="*/ 390 w 603"/>
                  <a:gd name="T37" fmla="*/ 407 h 1192"/>
                  <a:gd name="T38" fmla="*/ 420 w 603"/>
                  <a:gd name="T39" fmla="*/ 462 h 1192"/>
                  <a:gd name="T40" fmla="*/ 441 w 603"/>
                  <a:gd name="T41" fmla="*/ 520 h 1192"/>
                  <a:gd name="T42" fmla="*/ 453 w 603"/>
                  <a:gd name="T43" fmla="*/ 574 h 1192"/>
                  <a:gd name="T44" fmla="*/ 455 w 603"/>
                  <a:gd name="T45" fmla="*/ 612 h 1192"/>
                  <a:gd name="T46" fmla="*/ 459 w 603"/>
                  <a:gd name="T47" fmla="*/ 637 h 1192"/>
                  <a:gd name="T48" fmla="*/ 472 w 603"/>
                  <a:gd name="T49" fmla="*/ 687 h 1192"/>
                  <a:gd name="T50" fmla="*/ 495 w 603"/>
                  <a:gd name="T51" fmla="*/ 761 h 1192"/>
                  <a:gd name="T52" fmla="*/ 529 w 603"/>
                  <a:gd name="T53" fmla="*/ 858 h 1192"/>
                  <a:gd name="T54" fmla="*/ 576 w 603"/>
                  <a:gd name="T55" fmla="*/ 975 h 1192"/>
                  <a:gd name="T56" fmla="*/ 321 w 603"/>
                  <a:gd name="T57" fmla="*/ 1192 h 1192"/>
                  <a:gd name="T58" fmla="*/ 287 w 603"/>
                  <a:gd name="T59" fmla="*/ 1052 h 1192"/>
                  <a:gd name="T60" fmla="*/ 259 w 603"/>
                  <a:gd name="T61" fmla="*/ 941 h 1192"/>
                  <a:gd name="T62" fmla="*/ 237 w 603"/>
                  <a:gd name="T63" fmla="*/ 855 h 1192"/>
                  <a:gd name="T64" fmla="*/ 222 w 603"/>
                  <a:gd name="T65" fmla="*/ 793 h 1192"/>
                  <a:gd name="T66" fmla="*/ 211 w 603"/>
                  <a:gd name="T67" fmla="*/ 754 h 1192"/>
                  <a:gd name="T68" fmla="*/ 205 w 603"/>
                  <a:gd name="T69" fmla="*/ 735 h 1192"/>
                  <a:gd name="T70" fmla="*/ 190 w 603"/>
                  <a:gd name="T71" fmla="*/ 712 h 1192"/>
                  <a:gd name="T72" fmla="*/ 162 w 603"/>
                  <a:gd name="T73" fmla="*/ 676 h 1192"/>
                  <a:gd name="T74" fmla="*/ 128 w 603"/>
                  <a:gd name="T75" fmla="*/ 631 h 1192"/>
                  <a:gd name="T76" fmla="*/ 89 w 603"/>
                  <a:gd name="T77" fmla="*/ 581 h 1192"/>
                  <a:gd name="T78" fmla="*/ 52 w 603"/>
                  <a:gd name="T79" fmla="*/ 530 h 1192"/>
                  <a:gd name="T80" fmla="*/ 23 w 603"/>
                  <a:gd name="T81" fmla="*/ 481 h 1192"/>
                  <a:gd name="T82" fmla="*/ 4 w 603"/>
                  <a:gd name="T83" fmla="*/ 437 h 1192"/>
                  <a:gd name="T84" fmla="*/ 1 w 603"/>
                  <a:gd name="T85" fmla="*/ 403 h 1192"/>
                  <a:gd name="T86" fmla="*/ 18 w 603"/>
                  <a:gd name="T87" fmla="*/ 330 h 1192"/>
                  <a:gd name="T88" fmla="*/ 35 w 603"/>
                  <a:gd name="T89" fmla="*/ 258 h 1192"/>
                  <a:gd name="T90" fmla="*/ 50 w 603"/>
                  <a:gd name="T91" fmla="*/ 193 h 1192"/>
                  <a:gd name="T92" fmla="*/ 66 w 603"/>
                  <a:gd name="T93" fmla="*/ 142 h 1192"/>
                  <a:gd name="T94" fmla="*/ 79 w 603"/>
                  <a:gd name="T95" fmla="*/ 114 h 1192"/>
                  <a:gd name="T96" fmla="*/ 101 w 603"/>
                  <a:gd name="T97" fmla="*/ 97 h 1192"/>
                  <a:gd name="T98" fmla="*/ 136 w 603"/>
                  <a:gd name="T99" fmla="*/ 74 h 1192"/>
                  <a:gd name="T100" fmla="*/ 178 w 603"/>
                  <a:gd name="T101" fmla="*/ 50 h 1192"/>
                  <a:gd name="T102" fmla="*/ 218 w 603"/>
                  <a:gd name="T103" fmla="*/ 27 h 1192"/>
                  <a:gd name="T104" fmla="*/ 248 w 603"/>
                  <a:gd name="T105" fmla="*/ 11 h 1192"/>
                  <a:gd name="T106" fmla="*/ 266 w 603"/>
                  <a:gd name="T107" fmla="*/ 1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03" h="1192">
                    <a:moveTo>
                      <a:pt x="274" y="0"/>
                    </a:moveTo>
                    <a:lnTo>
                      <a:pt x="283" y="2"/>
                    </a:lnTo>
                    <a:lnTo>
                      <a:pt x="290" y="7"/>
                    </a:lnTo>
                    <a:lnTo>
                      <a:pt x="294" y="15"/>
                    </a:lnTo>
                    <a:lnTo>
                      <a:pt x="296" y="28"/>
                    </a:lnTo>
                    <a:lnTo>
                      <a:pt x="294" y="44"/>
                    </a:lnTo>
                    <a:lnTo>
                      <a:pt x="289" y="65"/>
                    </a:lnTo>
                    <a:lnTo>
                      <a:pt x="279" y="85"/>
                    </a:lnTo>
                    <a:lnTo>
                      <a:pt x="263" y="102"/>
                    </a:lnTo>
                    <a:lnTo>
                      <a:pt x="246" y="120"/>
                    </a:lnTo>
                    <a:lnTo>
                      <a:pt x="225" y="136"/>
                    </a:lnTo>
                    <a:lnTo>
                      <a:pt x="205" y="151"/>
                    </a:lnTo>
                    <a:lnTo>
                      <a:pt x="187" y="166"/>
                    </a:lnTo>
                    <a:lnTo>
                      <a:pt x="172" y="180"/>
                    </a:lnTo>
                    <a:lnTo>
                      <a:pt x="162" y="194"/>
                    </a:lnTo>
                    <a:lnTo>
                      <a:pt x="159" y="210"/>
                    </a:lnTo>
                    <a:lnTo>
                      <a:pt x="160" y="225"/>
                    </a:lnTo>
                    <a:lnTo>
                      <a:pt x="162" y="244"/>
                    </a:lnTo>
                    <a:lnTo>
                      <a:pt x="167" y="266"/>
                    </a:lnTo>
                    <a:lnTo>
                      <a:pt x="172" y="290"/>
                    </a:lnTo>
                    <a:lnTo>
                      <a:pt x="178" y="312"/>
                    </a:lnTo>
                    <a:lnTo>
                      <a:pt x="186" y="335"/>
                    </a:lnTo>
                    <a:lnTo>
                      <a:pt x="196" y="354"/>
                    </a:lnTo>
                    <a:lnTo>
                      <a:pt x="207" y="370"/>
                    </a:lnTo>
                    <a:lnTo>
                      <a:pt x="219" y="380"/>
                    </a:lnTo>
                    <a:lnTo>
                      <a:pt x="234" y="384"/>
                    </a:lnTo>
                    <a:lnTo>
                      <a:pt x="242" y="384"/>
                    </a:lnTo>
                    <a:lnTo>
                      <a:pt x="248" y="385"/>
                    </a:lnTo>
                    <a:lnTo>
                      <a:pt x="252" y="385"/>
                    </a:lnTo>
                    <a:lnTo>
                      <a:pt x="255" y="384"/>
                    </a:lnTo>
                    <a:lnTo>
                      <a:pt x="258" y="380"/>
                    </a:lnTo>
                    <a:lnTo>
                      <a:pt x="261" y="374"/>
                    </a:lnTo>
                    <a:lnTo>
                      <a:pt x="267" y="366"/>
                    </a:lnTo>
                    <a:lnTo>
                      <a:pt x="274" y="354"/>
                    </a:lnTo>
                    <a:lnTo>
                      <a:pt x="284" y="338"/>
                    </a:lnTo>
                    <a:lnTo>
                      <a:pt x="366" y="364"/>
                    </a:lnTo>
                    <a:lnTo>
                      <a:pt x="376" y="386"/>
                    </a:lnTo>
                    <a:lnTo>
                      <a:pt x="390" y="407"/>
                    </a:lnTo>
                    <a:lnTo>
                      <a:pt x="405" y="433"/>
                    </a:lnTo>
                    <a:lnTo>
                      <a:pt x="420" y="462"/>
                    </a:lnTo>
                    <a:lnTo>
                      <a:pt x="432" y="490"/>
                    </a:lnTo>
                    <a:lnTo>
                      <a:pt x="441" y="520"/>
                    </a:lnTo>
                    <a:lnTo>
                      <a:pt x="448" y="549"/>
                    </a:lnTo>
                    <a:lnTo>
                      <a:pt x="453" y="574"/>
                    </a:lnTo>
                    <a:lnTo>
                      <a:pt x="455" y="595"/>
                    </a:lnTo>
                    <a:lnTo>
                      <a:pt x="455" y="612"/>
                    </a:lnTo>
                    <a:lnTo>
                      <a:pt x="457" y="621"/>
                    </a:lnTo>
                    <a:lnTo>
                      <a:pt x="459" y="637"/>
                    </a:lnTo>
                    <a:lnTo>
                      <a:pt x="465" y="658"/>
                    </a:lnTo>
                    <a:lnTo>
                      <a:pt x="472" y="687"/>
                    </a:lnTo>
                    <a:lnTo>
                      <a:pt x="483" y="720"/>
                    </a:lnTo>
                    <a:lnTo>
                      <a:pt x="495" y="761"/>
                    </a:lnTo>
                    <a:lnTo>
                      <a:pt x="511" y="806"/>
                    </a:lnTo>
                    <a:lnTo>
                      <a:pt x="529" y="858"/>
                    </a:lnTo>
                    <a:lnTo>
                      <a:pt x="551" y="914"/>
                    </a:lnTo>
                    <a:lnTo>
                      <a:pt x="576" y="975"/>
                    </a:lnTo>
                    <a:lnTo>
                      <a:pt x="603" y="1040"/>
                    </a:lnTo>
                    <a:lnTo>
                      <a:pt x="321" y="1192"/>
                    </a:lnTo>
                    <a:lnTo>
                      <a:pt x="303" y="1119"/>
                    </a:lnTo>
                    <a:lnTo>
                      <a:pt x="287" y="1052"/>
                    </a:lnTo>
                    <a:lnTo>
                      <a:pt x="272" y="994"/>
                    </a:lnTo>
                    <a:lnTo>
                      <a:pt x="259" y="941"/>
                    </a:lnTo>
                    <a:lnTo>
                      <a:pt x="248" y="895"/>
                    </a:lnTo>
                    <a:lnTo>
                      <a:pt x="237" y="855"/>
                    </a:lnTo>
                    <a:lnTo>
                      <a:pt x="229" y="822"/>
                    </a:lnTo>
                    <a:lnTo>
                      <a:pt x="222" y="793"/>
                    </a:lnTo>
                    <a:lnTo>
                      <a:pt x="216" y="771"/>
                    </a:lnTo>
                    <a:lnTo>
                      <a:pt x="211" y="754"/>
                    </a:lnTo>
                    <a:lnTo>
                      <a:pt x="207" y="742"/>
                    </a:lnTo>
                    <a:lnTo>
                      <a:pt x="205" y="735"/>
                    </a:lnTo>
                    <a:lnTo>
                      <a:pt x="199" y="725"/>
                    </a:lnTo>
                    <a:lnTo>
                      <a:pt x="190" y="712"/>
                    </a:lnTo>
                    <a:lnTo>
                      <a:pt x="178" y="695"/>
                    </a:lnTo>
                    <a:lnTo>
                      <a:pt x="162" y="676"/>
                    </a:lnTo>
                    <a:lnTo>
                      <a:pt x="145" y="655"/>
                    </a:lnTo>
                    <a:lnTo>
                      <a:pt x="128" y="631"/>
                    </a:lnTo>
                    <a:lnTo>
                      <a:pt x="108" y="606"/>
                    </a:lnTo>
                    <a:lnTo>
                      <a:pt x="89" y="581"/>
                    </a:lnTo>
                    <a:lnTo>
                      <a:pt x="70" y="555"/>
                    </a:lnTo>
                    <a:lnTo>
                      <a:pt x="52" y="530"/>
                    </a:lnTo>
                    <a:lnTo>
                      <a:pt x="37" y="505"/>
                    </a:lnTo>
                    <a:lnTo>
                      <a:pt x="23" y="481"/>
                    </a:lnTo>
                    <a:lnTo>
                      <a:pt x="12" y="458"/>
                    </a:lnTo>
                    <a:lnTo>
                      <a:pt x="4" y="437"/>
                    </a:lnTo>
                    <a:lnTo>
                      <a:pt x="0" y="419"/>
                    </a:lnTo>
                    <a:lnTo>
                      <a:pt x="1" y="403"/>
                    </a:lnTo>
                    <a:lnTo>
                      <a:pt x="10" y="367"/>
                    </a:lnTo>
                    <a:lnTo>
                      <a:pt x="18" y="330"/>
                    </a:lnTo>
                    <a:lnTo>
                      <a:pt x="26" y="293"/>
                    </a:lnTo>
                    <a:lnTo>
                      <a:pt x="35" y="258"/>
                    </a:lnTo>
                    <a:lnTo>
                      <a:pt x="42" y="224"/>
                    </a:lnTo>
                    <a:lnTo>
                      <a:pt x="50" y="193"/>
                    </a:lnTo>
                    <a:lnTo>
                      <a:pt x="58" y="166"/>
                    </a:lnTo>
                    <a:lnTo>
                      <a:pt x="66" y="142"/>
                    </a:lnTo>
                    <a:lnTo>
                      <a:pt x="73" y="125"/>
                    </a:lnTo>
                    <a:lnTo>
                      <a:pt x="79" y="114"/>
                    </a:lnTo>
                    <a:lnTo>
                      <a:pt x="88" y="106"/>
                    </a:lnTo>
                    <a:lnTo>
                      <a:pt x="101" y="97"/>
                    </a:lnTo>
                    <a:lnTo>
                      <a:pt x="117" y="86"/>
                    </a:lnTo>
                    <a:lnTo>
                      <a:pt x="136" y="74"/>
                    </a:lnTo>
                    <a:lnTo>
                      <a:pt x="157" y="62"/>
                    </a:lnTo>
                    <a:lnTo>
                      <a:pt x="178" y="50"/>
                    </a:lnTo>
                    <a:lnTo>
                      <a:pt x="199" y="38"/>
                    </a:lnTo>
                    <a:lnTo>
                      <a:pt x="218" y="27"/>
                    </a:lnTo>
                    <a:lnTo>
                      <a:pt x="235" y="19"/>
                    </a:lnTo>
                    <a:lnTo>
                      <a:pt x="248" y="11"/>
                    </a:lnTo>
                    <a:lnTo>
                      <a:pt x="256" y="6"/>
                    </a:lnTo>
                    <a:lnTo>
                      <a:pt x="266" y="1"/>
                    </a:lnTo>
                    <a:lnTo>
                      <a:pt x="274" y="0"/>
                    </a:lnTo>
                    <a:close/>
                  </a:path>
                </a:pathLst>
              </a:custGeom>
              <a:solidFill>
                <a:srgbClr val="E1D7A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8" name="Freeform 51"/>
              <p:cNvSpPr>
                <a:spLocks/>
              </p:cNvSpPr>
              <p:nvPr/>
            </p:nvSpPr>
            <p:spPr bwMode="auto">
              <a:xfrm>
                <a:off x="6429375" y="2813050"/>
                <a:ext cx="411163" cy="790575"/>
              </a:xfrm>
              <a:custGeom>
                <a:avLst/>
                <a:gdLst>
                  <a:gd name="T0" fmla="*/ 131 w 259"/>
                  <a:gd name="T1" fmla="*/ 0 h 498"/>
                  <a:gd name="T2" fmla="*/ 143 w 259"/>
                  <a:gd name="T3" fmla="*/ 0 h 498"/>
                  <a:gd name="T4" fmla="*/ 155 w 259"/>
                  <a:gd name="T5" fmla="*/ 6 h 498"/>
                  <a:gd name="T6" fmla="*/ 166 w 259"/>
                  <a:gd name="T7" fmla="*/ 17 h 498"/>
                  <a:gd name="T8" fmla="*/ 177 w 259"/>
                  <a:gd name="T9" fmla="*/ 35 h 498"/>
                  <a:gd name="T10" fmla="*/ 186 w 259"/>
                  <a:gd name="T11" fmla="*/ 59 h 498"/>
                  <a:gd name="T12" fmla="*/ 190 w 259"/>
                  <a:gd name="T13" fmla="*/ 68 h 498"/>
                  <a:gd name="T14" fmla="*/ 195 w 259"/>
                  <a:gd name="T15" fmla="*/ 85 h 498"/>
                  <a:gd name="T16" fmla="*/ 200 w 259"/>
                  <a:gd name="T17" fmla="*/ 107 h 498"/>
                  <a:gd name="T18" fmla="*/ 205 w 259"/>
                  <a:gd name="T19" fmla="*/ 133 h 498"/>
                  <a:gd name="T20" fmla="*/ 209 w 259"/>
                  <a:gd name="T21" fmla="*/ 162 h 498"/>
                  <a:gd name="T22" fmla="*/ 213 w 259"/>
                  <a:gd name="T23" fmla="*/ 194 h 498"/>
                  <a:gd name="T24" fmla="*/ 218 w 259"/>
                  <a:gd name="T25" fmla="*/ 227 h 498"/>
                  <a:gd name="T26" fmla="*/ 221 w 259"/>
                  <a:gd name="T27" fmla="*/ 259 h 498"/>
                  <a:gd name="T28" fmla="*/ 224 w 259"/>
                  <a:gd name="T29" fmla="*/ 292 h 498"/>
                  <a:gd name="T30" fmla="*/ 226 w 259"/>
                  <a:gd name="T31" fmla="*/ 321 h 498"/>
                  <a:gd name="T32" fmla="*/ 227 w 259"/>
                  <a:gd name="T33" fmla="*/ 336 h 498"/>
                  <a:gd name="T34" fmla="*/ 230 w 259"/>
                  <a:gd name="T35" fmla="*/ 354 h 498"/>
                  <a:gd name="T36" fmla="*/ 234 w 259"/>
                  <a:gd name="T37" fmla="*/ 374 h 498"/>
                  <a:gd name="T38" fmla="*/ 239 w 259"/>
                  <a:gd name="T39" fmla="*/ 394 h 498"/>
                  <a:gd name="T40" fmla="*/ 244 w 259"/>
                  <a:gd name="T41" fmla="*/ 416 h 498"/>
                  <a:gd name="T42" fmla="*/ 249 w 259"/>
                  <a:gd name="T43" fmla="*/ 435 h 498"/>
                  <a:gd name="T44" fmla="*/ 253 w 259"/>
                  <a:gd name="T45" fmla="*/ 453 h 498"/>
                  <a:gd name="T46" fmla="*/ 257 w 259"/>
                  <a:gd name="T47" fmla="*/ 466 h 498"/>
                  <a:gd name="T48" fmla="*/ 259 w 259"/>
                  <a:gd name="T49" fmla="*/ 475 h 498"/>
                  <a:gd name="T50" fmla="*/ 259 w 259"/>
                  <a:gd name="T51" fmla="*/ 479 h 498"/>
                  <a:gd name="T52" fmla="*/ 253 w 259"/>
                  <a:gd name="T53" fmla="*/ 484 h 498"/>
                  <a:gd name="T54" fmla="*/ 240 w 259"/>
                  <a:gd name="T55" fmla="*/ 488 h 498"/>
                  <a:gd name="T56" fmla="*/ 224 w 259"/>
                  <a:gd name="T57" fmla="*/ 492 h 498"/>
                  <a:gd name="T58" fmla="*/ 201 w 259"/>
                  <a:gd name="T59" fmla="*/ 494 h 498"/>
                  <a:gd name="T60" fmla="*/ 176 w 259"/>
                  <a:gd name="T61" fmla="*/ 497 h 498"/>
                  <a:gd name="T62" fmla="*/ 150 w 259"/>
                  <a:gd name="T63" fmla="*/ 498 h 498"/>
                  <a:gd name="T64" fmla="*/ 122 w 259"/>
                  <a:gd name="T65" fmla="*/ 498 h 498"/>
                  <a:gd name="T66" fmla="*/ 95 w 259"/>
                  <a:gd name="T67" fmla="*/ 498 h 498"/>
                  <a:gd name="T68" fmla="*/ 69 w 259"/>
                  <a:gd name="T69" fmla="*/ 496 h 498"/>
                  <a:gd name="T70" fmla="*/ 45 w 259"/>
                  <a:gd name="T71" fmla="*/ 492 h 498"/>
                  <a:gd name="T72" fmla="*/ 25 w 259"/>
                  <a:gd name="T73" fmla="*/ 487 h 498"/>
                  <a:gd name="T74" fmla="*/ 9 w 259"/>
                  <a:gd name="T75" fmla="*/ 480 h 498"/>
                  <a:gd name="T76" fmla="*/ 0 w 259"/>
                  <a:gd name="T77" fmla="*/ 472 h 498"/>
                  <a:gd name="T78" fmla="*/ 1 w 259"/>
                  <a:gd name="T79" fmla="*/ 466 h 498"/>
                  <a:gd name="T80" fmla="*/ 4 w 259"/>
                  <a:gd name="T81" fmla="*/ 455 h 498"/>
                  <a:gd name="T82" fmla="*/ 10 w 259"/>
                  <a:gd name="T83" fmla="*/ 438 h 498"/>
                  <a:gd name="T84" fmla="*/ 16 w 259"/>
                  <a:gd name="T85" fmla="*/ 418 h 498"/>
                  <a:gd name="T86" fmla="*/ 25 w 259"/>
                  <a:gd name="T87" fmla="*/ 393 h 498"/>
                  <a:gd name="T88" fmla="*/ 32 w 259"/>
                  <a:gd name="T89" fmla="*/ 367 h 498"/>
                  <a:gd name="T90" fmla="*/ 41 w 259"/>
                  <a:gd name="T91" fmla="*/ 338 h 498"/>
                  <a:gd name="T92" fmla="*/ 50 w 259"/>
                  <a:gd name="T93" fmla="*/ 308 h 498"/>
                  <a:gd name="T94" fmla="*/ 58 w 259"/>
                  <a:gd name="T95" fmla="*/ 278 h 498"/>
                  <a:gd name="T96" fmla="*/ 65 w 259"/>
                  <a:gd name="T97" fmla="*/ 249 h 498"/>
                  <a:gd name="T98" fmla="*/ 72 w 259"/>
                  <a:gd name="T99" fmla="*/ 220 h 498"/>
                  <a:gd name="T100" fmla="*/ 79 w 259"/>
                  <a:gd name="T101" fmla="*/ 193 h 498"/>
                  <a:gd name="T102" fmla="*/ 83 w 259"/>
                  <a:gd name="T103" fmla="*/ 169 h 498"/>
                  <a:gd name="T104" fmla="*/ 87 w 259"/>
                  <a:gd name="T105" fmla="*/ 147 h 498"/>
                  <a:gd name="T106" fmla="*/ 88 w 259"/>
                  <a:gd name="T107" fmla="*/ 131 h 498"/>
                  <a:gd name="T108" fmla="*/ 87 w 259"/>
                  <a:gd name="T109" fmla="*/ 117 h 498"/>
                  <a:gd name="T110" fmla="*/ 83 w 259"/>
                  <a:gd name="T111" fmla="*/ 97 h 498"/>
                  <a:gd name="T112" fmla="*/ 83 w 259"/>
                  <a:gd name="T113" fmla="*/ 77 h 498"/>
                  <a:gd name="T114" fmla="*/ 87 w 259"/>
                  <a:gd name="T115" fmla="*/ 58 h 498"/>
                  <a:gd name="T116" fmla="*/ 91 w 259"/>
                  <a:gd name="T117" fmla="*/ 41 h 498"/>
                  <a:gd name="T118" fmla="*/ 100 w 259"/>
                  <a:gd name="T119" fmla="*/ 26 h 498"/>
                  <a:gd name="T120" fmla="*/ 109 w 259"/>
                  <a:gd name="T121" fmla="*/ 14 h 498"/>
                  <a:gd name="T122" fmla="*/ 120 w 259"/>
                  <a:gd name="T123" fmla="*/ 5 h 498"/>
                  <a:gd name="T124" fmla="*/ 131 w 259"/>
                  <a:gd name="T125" fmla="*/ 0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9" h="498">
                    <a:moveTo>
                      <a:pt x="131" y="0"/>
                    </a:moveTo>
                    <a:lnTo>
                      <a:pt x="143" y="0"/>
                    </a:lnTo>
                    <a:lnTo>
                      <a:pt x="155" y="6"/>
                    </a:lnTo>
                    <a:lnTo>
                      <a:pt x="166" y="17"/>
                    </a:lnTo>
                    <a:lnTo>
                      <a:pt x="177" y="35"/>
                    </a:lnTo>
                    <a:lnTo>
                      <a:pt x="186" y="59"/>
                    </a:lnTo>
                    <a:lnTo>
                      <a:pt x="190" y="68"/>
                    </a:lnTo>
                    <a:lnTo>
                      <a:pt x="195" y="85"/>
                    </a:lnTo>
                    <a:lnTo>
                      <a:pt x="200" y="107"/>
                    </a:lnTo>
                    <a:lnTo>
                      <a:pt x="205" y="133"/>
                    </a:lnTo>
                    <a:lnTo>
                      <a:pt x="209" y="162"/>
                    </a:lnTo>
                    <a:lnTo>
                      <a:pt x="213" y="194"/>
                    </a:lnTo>
                    <a:lnTo>
                      <a:pt x="218" y="227"/>
                    </a:lnTo>
                    <a:lnTo>
                      <a:pt x="221" y="259"/>
                    </a:lnTo>
                    <a:lnTo>
                      <a:pt x="224" y="292"/>
                    </a:lnTo>
                    <a:lnTo>
                      <a:pt x="226" y="321"/>
                    </a:lnTo>
                    <a:lnTo>
                      <a:pt x="227" y="336"/>
                    </a:lnTo>
                    <a:lnTo>
                      <a:pt x="230" y="354"/>
                    </a:lnTo>
                    <a:lnTo>
                      <a:pt x="234" y="374"/>
                    </a:lnTo>
                    <a:lnTo>
                      <a:pt x="239" y="394"/>
                    </a:lnTo>
                    <a:lnTo>
                      <a:pt x="244" y="416"/>
                    </a:lnTo>
                    <a:lnTo>
                      <a:pt x="249" y="435"/>
                    </a:lnTo>
                    <a:lnTo>
                      <a:pt x="253" y="453"/>
                    </a:lnTo>
                    <a:lnTo>
                      <a:pt x="257" y="466"/>
                    </a:lnTo>
                    <a:lnTo>
                      <a:pt x="259" y="475"/>
                    </a:lnTo>
                    <a:lnTo>
                      <a:pt x="259" y="479"/>
                    </a:lnTo>
                    <a:lnTo>
                      <a:pt x="253" y="484"/>
                    </a:lnTo>
                    <a:lnTo>
                      <a:pt x="240" y="488"/>
                    </a:lnTo>
                    <a:lnTo>
                      <a:pt x="224" y="492"/>
                    </a:lnTo>
                    <a:lnTo>
                      <a:pt x="201" y="494"/>
                    </a:lnTo>
                    <a:lnTo>
                      <a:pt x="176" y="497"/>
                    </a:lnTo>
                    <a:lnTo>
                      <a:pt x="150" y="498"/>
                    </a:lnTo>
                    <a:lnTo>
                      <a:pt x="122" y="498"/>
                    </a:lnTo>
                    <a:lnTo>
                      <a:pt x="95" y="498"/>
                    </a:lnTo>
                    <a:lnTo>
                      <a:pt x="69" y="496"/>
                    </a:lnTo>
                    <a:lnTo>
                      <a:pt x="45" y="492"/>
                    </a:lnTo>
                    <a:lnTo>
                      <a:pt x="25" y="487"/>
                    </a:lnTo>
                    <a:lnTo>
                      <a:pt x="9" y="480"/>
                    </a:lnTo>
                    <a:lnTo>
                      <a:pt x="0" y="472"/>
                    </a:lnTo>
                    <a:lnTo>
                      <a:pt x="1" y="466"/>
                    </a:lnTo>
                    <a:lnTo>
                      <a:pt x="4" y="455"/>
                    </a:lnTo>
                    <a:lnTo>
                      <a:pt x="10" y="438"/>
                    </a:lnTo>
                    <a:lnTo>
                      <a:pt x="16" y="418"/>
                    </a:lnTo>
                    <a:lnTo>
                      <a:pt x="25" y="393"/>
                    </a:lnTo>
                    <a:lnTo>
                      <a:pt x="32" y="367"/>
                    </a:lnTo>
                    <a:lnTo>
                      <a:pt x="41" y="338"/>
                    </a:lnTo>
                    <a:lnTo>
                      <a:pt x="50" y="308"/>
                    </a:lnTo>
                    <a:lnTo>
                      <a:pt x="58" y="278"/>
                    </a:lnTo>
                    <a:lnTo>
                      <a:pt x="65" y="249"/>
                    </a:lnTo>
                    <a:lnTo>
                      <a:pt x="72" y="220"/>
                    </a:lnTo>
                    <a:lnTo>
                      <a:pt x="79" y="193"/>
                    </a:lnTo>
                    <a:lnTo>
                      <a:pt x="83" y="169"/>
                    </a:lnTo>
                    <a:lnTo>
                      <a:pt x="87" y="147"/>
                    </a:lnTo>
                    <a:lnTo>
                      <a:pt x="88" y="131"/>
                    </a:lnTo>
                    <a:lnTo>
                      <a:pt x="87" y="117"/>
                    </a:lnTo>
                    <a:lnTo>
                      <a:pt x="83" y="97"/>
                    </a:lnTo>
                    <a:lnTo>
                      <a:pt x="83" y="77"/>
                    </a:lnTo>
                    <a:lnTo>
                      <a:pt x="87" y="58"/>
                    </a:lnTo>
                    <a:lnTo>
                      <a:pt x="91" y="41"/>
                    </a:lnTo>
                    <a:lnTo>
                      <a:pt x="100" y="26"/>
                    </a:lnTo>
                    <a:lnTo>
                      <a:pt x="109" y="14"/>
                    </a:lnTo>
                    <a:lnTo>
                      <a:pt x="120" y="5"/>
                    </a:lnTo>
                    <a:lnTo>
                      <a:pt x="131" y="0"/>
                    </a:lnTo>
                    <a:close/>
                  </a:path>
                </a:pathLst>
              </a:custGeom>
              <a:solidFill>
                <a:srgbClr val="E1D7A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9" name="Freeform 52"/>
              <p:cNvSpPr>
                <a:spLocks/>
              </p:cNvSpPr>
              <p:nvPr/>
            </p:nvSpPr>
            <p:spPr bwMode="auto">
              <a:xfrm>
                <a:off x="6334125" y="820738"/>
                <a:ext cx="5065713" cy="5432425"/>
              </a:xfrm>
              <a:custGeom>
                <a:avLst/>
                <a:gdLst>
                  <a:gd name="T0" fmla="*/ 1581 w 3191"/>
                  <a:gd name="T1" fmla="*/ 12 h 3422"/>
                  <a:gd name="T2" fmla="*/ 1684 w 3191"/>
                  <a:gd name="T3" fmla="*/ 60 h 3422"/>
                  <a:gd name="T4" fmla="*/ 1841 w 3191"/>
                  <a:gd name="T5" fmla="*/ 133 h 3422"/>
                  <a:gd name="T6" fmla="*/ 2027 w 3191"/>
                  <a:gd name="T7" fmla="*/ 222 h 3422"/>
                  <a:gd name="T8" fmla="*/ 2214 w 3191"/>
                  <a:gd name="T9" fmla="*/ 317 h 3422"/>
                  <a:gd name="T10" fmla="*/ 2376 w 3191"/>
                  <a:gd name="T11" fmla="*/ 406 h 3422"/>
                  <a:gd name="T12" fmla="*/ 2490 w 3191"/>
                  <a:gd name="T13" fmla="*/ 480 h 3422"/>
                  <a:gd name="T14" fmla="*/ 2589 w 3191"/>
                  <a:gd name="T15" fmla="*/ 589 h 3422"/>
                  <a:gd name="T16" fmla="*/ 2734 w 3191"/>
                  <a:gd name="T17" fmla="*/ 791 h 3422"/>
                  <a:gd name="T18" fmla="*/ 2873 w 3191"/>
                  <a:gd name="T19" fmla="*/ 1028 h 3422"/>
                  <a:gd name="T20" fmla="*/ 2998 w 3191"/>
                  <a:gd name="T21" fmla="*/ 1265 h 3422"/>
                  <a:gd name="T22" fmla="*/ 3098 w 3191"/>
                  <a:gd name="T23" fmla="*/ 1477 h 3422"/>
                  <a:gd name="T24" fmla="*/ 3163 w 3191"/>
                  <a:gd name="T25" fmla="*/ 1634 h 3422"/>
                  <a:gd name="T26" fmla="*/ 3132 w 3191"/>
                  <a:gd name="T27" fmla="*/ 1826 h 3422"/>
                  <a:gd name="T28" fmla="*/ 2909 w 3191"/>
                  <a:gd name="T29" fmla="*/ 2188 h 3422"/>
                  <a:gd name="T30" fmla="*/ 2706 w 3191"/>
                  <a:gd name="T31" fmla="*/ 2470 h 3422"/>
                  <a:gd name="T32" fmla="*/ 2495 w 3191"/>
                  <a:gd name="T33" fmla="*/ 2739 h 3422"/>
                  <a:gd name="T34" fmla="*/ 2346 w 3191"/>
                  <a:gd name="T35" fmla="*/ 2902 h 3422"/>
                  <a:gd name="T36" fmla="*/ 2108 w 3191"/>
                  <a:gd name="T37" fmla="*/ 3145 h 3422"/>
                  <a:gd name="T38" fmla="*/ 1799 w 3191"/>
                  <a:gd name="T39" fmla="*/ 3422 h 3422"/>
                  <a:gd name="T40" fmla="*/ 1661 w 3191"/>
                  <a:gd name="T41" fmla="*/ 3410 h 3422"/>
                  <a:gd name="T42" fmla="*/ 1440 w 3191"/>
                  <a:gd name="T43" fmla="*/ 3392 h 3422"/>
                  <a:gd name="T44" fmla="*/ 1159 w 3191"/>
                  <a:gd name="T45" fmla="*/ 3361 h 3422"/>
                  <a:gd name="T46" fmla="*/ 856 w 3191"/>
                  <a:gd name="T47" fmla="*/ 3316 h 3422"/>
                  <a:gd name="T48" fmla="*/ 571 w 3191"/>
                  <a:gd name="T49" fmla="*/ 3257 h 3422"/>
                  <a:gd name="T50" fmla="*/ 498 w 3191"/>
                  <a:gd name="T51" fmla="*/ 3123 h 3422"/>
                  <a:gd name="T52" fmla="*/ 409 w 3191"/>
                  <a:gd name="T53" fmla="*/ 2929 h 3422"/>
                  <a:gd name="T54" fmla="*/ 312 w 3191"/>
                  <a:gd name="T55" fmla="*/ 2703 h 3422"/>
                  <a:gd name="T56" fmla="*/ 215 w 3191"/>
                  <a:gd name="T57" fmla="*/ 2468 h 3422"/>
                  <a:gd name="T58" fmla="*/ 126 w 3191"/>
                  <a:gd name="T59" fmla="*/ 2248 h 3422"/>
                  <a:gd name="T60" fmla="*/ 56 w 3191"/>
                  <a:gd name="T61" fmla="*/ 2068 h 3422"/>
                  <a:gd name="T62" fmla="*/ 11 w 3191"/>
                  <a:gd name="T63" fmla="*/ 1955 h 3422"/>
                  <a:gd name="T64" fmla="*/ 372 w 3191"/>
                  <a:gd name="T65" fmla="*/ 1776 h 3422"/>
                  <a:gd name="T66" fmla="*/ 918 w 3191"/>
                  <a:gd name="T67" fmla="*/ 2784 h 3422"/>
                  <a:gd name="T68" fmla="*/ 1048 w 3191"/>
                  <a:gd name="T69" fmla="*/ 2754 h 3422"/>
                  <a:gd name="T70" fmla="*/ 1197 w 3191"/>
                  <a:gd name="T71" fmla="*/ 2712 h 3422"/>
                  <a:gd name="T72" fmla="*/ 1327 w 3191"/>
                  <a:gd name="T73" fmla="*/ 2678 h 3422"/>
                  <a:gd name="T74" fmla="*/ 1394 w 3191"/>
                  <a:gd name="T75" fmla="*/ 2662 h 3422"/>
                  <a:gd name="T76" fmla="*/ 1411 w 3191"/>
                  <a:gd name="T77" fmla="*/ 2632 h 3422"/>
                  <a:gd name="T78" fmla="*/ 1432 w 3191"/>
                  <a:gd name="T79" fmla="*/ 2574 h 3422"/>
                  <a:gd name="T80" fmla="*/ 1504 w 3191"/>
                  <a:gd name="T81" fmla="*/ 2420 h 3422"/>
                  <a:gd name="T82" fmla="*/ 1695 w 3191"/>
                  <a:gd name="T83" fmla="*/ 2143 h 3422"/>
                  <a:gd name="T84" fmla="*/ 1910 w 3191"/>
                  <a:gd name="T85" fmla="*/ 1881 h 3422"/>
                  <a:gd name="T86" fmla="*/ 2143 w 3191"/>
                  <a:gd name="T87" fmla="*/ 1638 h 3422"/>
                  <a:gd name="T88" fmla="*/ 2300 w 3191"/>
                  <a:gd name="T89" fmla="*/ 1518 h 3422"/>
                  <a:gd name="T90" fmla="*/ 2407 w 3191"/>
                  <a:gd name="T91" fmla="*/ 1423 h 3422"/>
                  <a:gd name="T92" fmla="*/ 2464 w 3191"/>
                  <a:gd name="T93" fmla="*/ 1306 h 3422"/>
                  <a:gd name="T94" fmla="*/ 2397 w 3191"/>
                  <a:gd name="T95" fmla="*/ 1150 h 3422"/>
                  <a:gd name="T96" fmla="*/ 2308 w 3191"/>
                  <a:gd name="T97" fmla="*/ 1011 h 3422"/>
                  <a:gd name="T98" fmla="*/ 2240 w 3191"/>
                  <a:gd name="T99" fmla="*/ 913 h 3422"/>
                  <a:gd name="T100" fmla="*/ 2213 w 3191"/>
                  <a:gd name="T101" fmla="*/ 876 h 3422"/>
                  <a:gd name="T102" fmla="*/ 2037 w 3191"/>
                  <a:gd name="T103" fmla="*/ 744 h 3422"/>
                  <a:gd name="T104" fmla="*/ 1843 w 3191"/>
                  <a:gd name="T105" fmla="*/ 620 h 3422"/>
                  <a:gd name="T106" fmla="*/ 1653 w 3191"/>
                  <a:gd name="T107" fmla="*/ 512 h 3422"/>
                  <a:gd name="T108" fmla="*/ 1495 w 3191"/>
                  <a:gd name="T109" fmla="*/ 427 h 3422"/>
                  <a:gd name="T110" fmla="*/ 1391 w 3191"/>
                  <a:gd name="T111" fmla="*/ 376 h 3422"/>
                  <a:gd name="T112" fmla="*/ 1555 w 3191"/>
                  <a:gd name="T113" fmla="*/ 0 h 3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191" h="3422">
                    <a:moveTo>
                      <a:pt x="1555" y="0"/>
                    </a:moveTo>
                    <a:lnTo>
                      <a:pt x="1558" y="2"/>
                    </a:lnTo>
                    <a:lnTo>
                      <a:pt x="1566" y="6"/>
                    </a:lnTo>
                    <a:lnTo>
                      <a:pt x="1581" y="12"/>
                    </a:lnTo>
                    <a:lnTo>
                      <a:pt x="1600" y="21"/>
                    </a:lnTo>
                    <a:lnTo>
                      <a:pt x="1624" y="33"/>
                    </a:lnTo>
                    <a:lnTo>
                      <a:pt x="1652" y="45"/>
                    </a:lnTo>
                    <a:lnTo>
                      <a:pt x="1684" y="60"/>
                    </a:lnTo>
                    <a:lnTo>
                      <a:pt x="1719" y="76"/>
                    </a:lnTo>
                    <a:lnTo>
                      <a:pt x="1757" y="93"/>
                    </a:lnTo>
                    <a:lnTo>
                      <a:pt x="1798" y="113"/>
                    </a:lnTo>
                    <a:lnTo>
                      <a:pt x="1841" y="133"/>
                    </a:lnTo>
                    <a:lnTo>
                      <a:pt x="1886" y="154"/>
                    </a:lnTo>
                    <a:lnTo>
                      <a:pt x="1931" y="176"/>
                    </a:lnTo>
                    <a:lnTo>
                      <a:pt x="1979" y="198"/>
                    </a:lnTo>
                    <a:lnTo>
                      <a:pt x="2027" y="222"/>
                    </a:lnTo>
                    <a:lnTo>
                      <a:pt x="2073" y="245"/>
                    </a:lnTo>
                    <a:lnTo>
                      <a:pt x="2121" y="269"/>
                    </a:lnTo>
                    <a:lnTo>
                      <a:pt x="2167" y="293"/>
                    </a:lnTo>
                    <a:lnTo>
                      <a:pt x="2214" y="317"/>
                    </a:lnTo>
                    <a:lnTo>
                      <a:pt x="2258" y="339"/>
                    </a:lnTo>
                    <a:lnTo>
                      <a:pt x="2300" y="363"/>
                    </a:lnTo>
                    <a:lnTo>
                      <a:pt x="2339" y="385"/>
                    </a:lnTo>
                    <a:lnTo>
                      <a:pt x="2376" y="406"/>
                    </a:lnTo>
                    <a:lnTo>
                      <a:pt x="2411" y="426"/>
                    </a:lnTo>
                    <a:lnTo>
                      <a:pt x="2442" y="445"/>
                    </a:lnTo>
                    <a:lnTo>
                      <a:pt x="2468" y="463"/>
                    </a:lnTo>
                    <a:lnTo>
                      <a:pt x="2490" y="480"/>
                    </a:lnTo>
                    <a:lnTo>
                      <a:pt x="2507" y="495"/>
                    </a:lnTo>
                    <a:lnTo>
                      <a:pt x="2520" y="509"/>
                    </a:lnTo>
                    <a:lnTo>
                      <a:pt x="2555" y="547"/>
                    </a:lnTo>
                    <a:lnTo>
                      <a:pt x="2589" y="589"/>
                    </a:lnTo>
                    <a:lnTo>
                      <a:pt x="2625" y="635"/>
                    </a:lnTo>
                    <a:lnTo>
                      <a:pt x="2661" y="684"/>
                    </a:lnTo>
                    <a:lnTo>
                      <a:pt x="2698" y="736"/>
                    </a:lnTo>
                    <a:lnTo>
                      <a:pt x="2734" y="791"/>
                    </a:lnTo>
                    <a:lnTo>
                      <a:pt x="2769" y="849"/>
                    </a:lnTo>
                    <a:lnTo>
                      <a:pt x="2804" y="907"/>
                    </a:lnTo>
                    <a:lnTo>
                      <a:pt x="2840" y="967"/>
                    </a:lnTo>
                    <a:lnTo>
                      <a:pt x="2873" y="1028"/>
                    </a:lnTo>
                    <a:lnTo>
                      <a:pt x="2907" y="1087"/>
                    </a:lnTo>
                    <a:lnTo>
                      <a:pt x="2939" y="1148"/>
                    </a:lnTo>
                    <a:lnTo>
                      <a:pt x="2970" y="1208"/>
                    </a:lnTo>
                    <a:lnTo>
                      <a:pt x="2998" y="1265"/>
                    </a:lnTo>
                    <a:lnTo>
                      <a:pt x="3027" y="1322"/>
                    </a:lnTo>
                    <a:lnTo>
                      <a:pt x="3052" y="1377"/>
                    </a:lnTo>
                    <a:lnTo>
                      <a:pt x="3077" y="1428"/>
                    </a:lnTo>
                    <a:lnTo>
                      <a:pt x="3098" y="1477"/>
                    </a:lnTo>
                    <a:lnTo>
                      <a:pt x="3119" y="1523"/>
                    </a:lnTo>
                    <a:lnTo>
                      <a:pt x="3135" y="1565"/>
                    </a:lnTo>
                    <a:lnTo>
                      <a:pt x="3151" y="1601"/>
                    </a:lnTo>
                    <a:lnTo>
                      <a:pt x="3163" y="1634"/>
                    </a:lnTo>
                    <a:lnTo>
                      <a:pt x="3171" y="1661"/>
                    </a:lnTo>
                    <a:lnTo>
                      <a:pt x="3177" y="1683"/>
                    </a:lnTo>
                    <a:lnTo>
                      <a:pt x="3191" y="1718"/>
                    </a:lnTo>
                    <a:lnTo>
                      <a:pt x="3132" y="1826"/>
                    </a:lnTo>
                    <a:lnTo>
                      <a:pt x="3075" y="1926"/>
                    </a:lnTo>
                    <a:lnTo>
                      <a:pt x="3017" y="2019"/>
                    </a:lnTo>
                    <a:lnTo>
                      <a:pt x="2963" y="2106"/>
                    </a:lnTo>
                    <a:lnTo>
                      <a:pt x="2909" y="2188"/>
                    </a:lnTo>
                    <a:lnTo>
                      <a:pt x="2856" y="2265"/>
                    </a:lnTo>
                    <a:lnTo>
                      <a:pt x="2805" y="2338"/>
                    </a:lnTo>
                    <a:lnTo>
                      <a:pt x="2755" y="2406"/>
                    </a:lnTo>
                    <a:lnTo>
                      <a:pt x="2706" y="2470"/>
                    </a:lnTo>
                    <a:lnTo>
                      <a:pt x="2659" y="2532"/>
                    </a:lnTo>
                    <a:lnTo>
                      <a:pt x="2662" y="2534"/>
                    </a:lnTo>
                    <a:lnTo>
                      <a:pt x="2577" y="2636"/>
                    </a:lnTo>
                    <a:lnTo>
                      <a:pt x="2495" y="2739"/>
                    </a:lnTo>
                    <a:lnTo>
                      <a:pt x="2492" y="2736"/>
                    </a:lnTo>
                    <a:lnTo>
                      <a:pt x="2445" y="2790"/>
                    </a:lnTo>
                    <a:lnTo>
                      <a:pt x="2397" y="2845"/>
                    </a:lnTo>
                    <a:lnTo>
                      <a:pt x="2346" y="2902"/>
                    </a:lnTo>
                    <a:lnTo>
                      <a:pt x="2291" y="2960"/>
                    </a:lnTo>
                    <a:lnTo>
                      <a:pt x="2234" y="3020"/>
                    </a:lnTo>
                    <a:lnTo>
                      <a:pt x="2173" y="3081"/>
                    </a:lnTo>
                    <a:lnTo>
                      <a:pt x="2108" y="3145"/>
                    </a:lnTo>
                    <a:lnTo>
                      <a:pt x="2039" y="3211"/>
                    </a:lnTo>
                    <a:lnTo>
                      <a:pt x="1965" y="3279"/>
                    </a:lnTo>
                    <a:lnTo>
                      <a:pt x="1885" y="3349"/>
                    </a:lnTo>
                    <a:lnTo>
                      <a:pt x="1799" y="3422"/>
                    </a:lnTo>
                    <a:lnTo>
                      <a:pt x="1763" y="3416"/>
                    </a:lnTo>
                    <a:lnTo>
                      <a:pt x="1736" y="3415"/>
                    </a:lnTo>
                    <a:lnTo>
                      <a:pt x="1702" y="3414"/>
                    </a:lnTo>
                    <a:lnTo>
                      <a:pt x="1661" y="3410"/>
                    </a:lnTo>
                    <a:lnTo>
                      <a:pt x="1613" y="3408"/>
                    </a:lnTo>
                    <a:lnTo>
                      <a:pt x="1561" y="3403"/>
                    </a:lnTo>
                    <a:lnTo>
                      <a:pt x="1502" y="3398"/>
                    </a:lnTo>
                    <a:lnTo>
                      <a:pt x="1440" y="3392"/>
                    </a:lnTo>
                    <a:lnTo>
                      <a:pt x="1373" y="3386"/>
                    </a:lnTo>
                    <a:lnTo>
                      <a:pt x="1304" y="3378"/>
                    </a:lnTo>
                    <a:lnTo>
                      <a:pt x="1233" y="3370"/>
                    </a:lnTo>
                    <a:lnTo>
                      <a:pt x="1159" y="3361"/>
                    </a:lnTo>
                    <a:lnTo>
                      <a:pt x="1084" y="3351"/>
                    </a:lnTo>
                    <a:lnTo>
                      <a:pt x="1007" y="3340"/>
                    </a:lnTo>
                    <a:lnTo>
                      <a:pt x="931" y="3329"/>
                    </a:lnTo>
                    <a:lnTo>
                      <a:pt x="856" y="3316"/>
                    </a:lnTo>
                    <a:lnTo>
                      <a:pt x="781" y="3303"/>
                    </a:lnTo>
                    <a:lnTo>
                      <a:pt x="708" y="3289"/>
                    </a:lnTo>
                    <a:lnTo>
                      <a:pt x="638" y="3273"/>
                    </a:lnTo>
                    <a:lnTo>
                      <a:pt x="571" y="3257"/>
                    </a:lnTo>
                    <a:lnTo>
                      <a:pt x="554" y="3230"/>
                    </a:lnTo>
                    <a:lnTo>
                      <a:pt x="538" y="3199"/>
                    </a:lnTo>
                    <a:lnTo>
                      <a:pt x="519" y="3162"/>
                    </a:lnTo>
                    <a:lnTo>
                      <a:pt x="498" y="3123"/>
                    </a:lnTo>
                    <a:lnTo>
                      <a:pt x="477" y="3079"/>
                    </a:lnTo>
                    <a:lnTo>
                      <a:pt x="455" y="3031"/>
                    </a:lnTo>
                    <a:lnTo>
                      <a:pt x="433" y="2982"/>
                    </a:lnTo>
                    <a:lnTo>
                      <a:pt x="409" y="2929"/>
                    </a:lnTo>
                    <a:lnTo>
                      <a:pt x="385" y="2875"/>
                    </a:lnTo>
                    <a:lnTo>
                      <a:pt x="361" y="2818"/>
                    </a:lnTo>
                    <a:lnTo>
                      <a:pt x="336" y="2761"/>
                    </a:lnTo>
                    <a:lnTo>
                      <a:pt x="312" y="2703"/>
                    </a:lnTo>
                    <a:lnTo>
                      <a:pt x="287" y="2643"/>
                    </a:lnTo>
                    <a:lnTo>
                      <a:pt x="262" y="2585"/>
                    </a:lnTo>
                    <a:lnTo>
                      <a:pt x="238" y="2526"/>
                    </a:lnTo>
                    <a:lnTo>
                      <a:pt x="215" y="2468"/>
                    </a:lnTo>
                    <a:lnTo>
                      <a:pt x="192" y="2410"/>
                    </a:lnTo>
                    <a:lnTo>
                      <a:pt x="169" y="2354"/>
                    </a:lnTo>
                    <a:lnTo>
                      <a:pt x="147" y="2299"/>
                    </a:lnTo>
                    <a:lnTo>
                      <a:pt x="126" y="2248"/>
                    </a:lnTo>
                    <a:lnTo>
                      <a:pt x="106" y="2198"/>
                    </a:lnTo>
                    <a:lnTo>
                      <a:pt x="88" y="2152"/>
                    </a:lnTo>
                    <a:lnTo>
                      <a:pt x="71" y="2109"/>
                    </a:lnTo>
                    <a:lnTo>
                      <a:pt x="56" y="2068"/>
                    </a:lnTo>
                    <a:lnTo>
                      <a:pt x="42" y="2033"/>
                    </a:lnTo>
                    <a:lnTo>
                      <a:pt x="30" y="2001"/>
                    </a:lnTo>
                    <a:lnTo>
                      <a:pt x="19" y="1975"/>
                    </a:lnTo>
                    <a:lnTo>
                      <a:pt x="11" y="1955"/>
                    </a:lnTo>
                    <a:lnTo>
                      <a:pt x="5" y="1938"/>
                    </a:lnTo>
                    <a:lnTo>
                      <a:pt x="1" y="1928"/>
                    </a:lnTo>
                    <a:lnTo>
                      <a:pt x="0" y="1926"/>
                    </a:lnTo>
                    <a:lnTo>
                      <a:pt x="372" y="1776"/>
                    </a:lnTo>
                    <a:lnTo>
                      <a:pt x="858" y="2785"/>
                    </a:lnTo>
                    <a:lnTo>
                      <a:pt x="874" y="2787"/>
                    </a:lnTo>
                    <a:lnTo>
                      <a:pt x="894" y="2787"/>
                    </a:lnTo>
                    <a:lnTo>
                      <a:pt x="918" y="2784"/>
                    </a:lnTo>
                    <a:lnTo>
                      <a:pt x="947" y="2779"/>
                    </a:lnTo>
                    <a:lnTo>
                      <a:pt x="979" y="2772"/>
                    </a:lnTo>
                    <a:lnTo>
                      <a:pt x="1012" y="2764"/>
                    </a:lnTo>
                    <a:lnTo>
                      <a:pt x="1048" y="2754"/>
                    </a:lnTo>
                    <a:lnTo>
                      <a:pt x="1085" y="2744"/>
                    </a:lnTo>
                    <a:lnTo>
                      <a:pt x="1123" y="2734"/>
                    </a:lnTo>
                    <a:lnTo>
                      <a:pt x="1160" y="2723"/>
                    </a:lnTo>
                    <a:lnTo>
                      <a:pt x="1197" y="2712"/>
                    </a:lnTo>
                    <a:lnTo>
                      <a:pt x="1233" y="2702"/>
                    </a:lnTo>
                    <a:lnTo>
                      <a:pt x="1267" y="2692"/>
                    </a:lnTo>
                    <a:lnTo>
                      <a:pt x="1298" y="2685"/>
                    </a:lnTo>
                    <a:lnTo>
                      <a:pt x="1327" y="2678"/>
                    </a:lnTo>
                    <a:lnTo>
                      <a:pt x="1351" y="2673"/>
                    </a:lnTo>
                    <a:lnTo>
                      <a:pt x="1371" y="2670"/>
                    </a:lnTo>
                    <a:lnTo>
                      <a:pt x="1385" y="2670"/>
                    </a:lnTo>
                    <a:lnTo>
                      <a:pt x="1394" y="2662"/>
                    </a:lnTo>
                    <a:lnTo>
                      <a:pt x="1400" y="2655"/>
                    </a:lnTo>
                    <a:lnTo>
                      <a:pt x="1404" y="2648"/>
                    </a:lnTo>
                    <a:lnTo>
                      <a:pt x="1408" y="2641"/>
                    </a:lnTo>
                    <a:lnTo>
                      <a:pt x="1411" y="2632"/>
                    </a:lnTo>
                    <a:lnTo>
                      <a:pt x="1415" y="2622"/>
                    </a:lnTo>
                    <a:lnTo>
                      <a:pt x="1419" y="2608"/>
                    </a:lnTo>
                    <a:lnTo>
                      <a:pt x="1425" y="2593"/>
                    </a:lnTo>
                    <a:lnTo>
                      <a:pt x="1432" y="2574"/>
                    </a:lnTo>
                    <a:lnTo>
                      <a:pt x="1440" y="2551"/>
                    </a:lnTo>
                    <a:lnTo>
                      <a:pt x="1452" y="2524"/>
                    </a:lnTo>
                    <a:lnTo>
                      <a:pt x="1468" y="2492"/>
                    </a:lnTo>
                    <a:lnTo>
                      <a:pt x="1504" y="2420"/>
                    </a:lnTo>
                    <a:lnTo>
                      <a:pt x="1547" y="2348"/>
                    </a:lnTo>
                    <a:lnTo>
                      <a:pt x="1594" y="2279"/>
                    </a:lnTo>
                    <a:lnTo>
                      <a:pt x="1644" y="2211"/>
                    </a:lnTo>
                    <a:lnTo>
                      <a:pt x="1695" y="2143"/>
                    </a:lnTo>
                    <a:lnTo>
                      <a:pt x="1749" y="2078"/>
                    </a:lnTo>
                    <a:lnTo>
                      <a:pt x="1804" y="2012"/>
                    </a:lnTo>
                    <a:lnTo>
                      <a:pt x="1856" y="1946"/>
                    </a:lnTo>
                    <a:lnTo>
                      <a:pt x="1910" y="1881"/>
                    </a:lnTo>
                    <a:lnTo>
                      <a:pt x="1966" y="1816"/>
                    </a:lnTo>
                    <a:lnTo>
                      <a:pt x="2023" y="1753"/>
                    </a:lnTo>
                    <a:lnTo>
                      <a:pt x="2083" y="1693"/>
                    </a:lnTo>
                    <a:lnTo>
                      <a:pt x="2143" y="1638"/>
                    </a:lnTo>
                    <a:lnTo>
                      <a:pt x="2207" y="1587"/>
                    </a:lnTo>
                    <a:lnTo>
                      <a:pt x="2238" y="1563"/>
                    </a:lnTo>
                    <a:lnTo>
                      <a:pt x="2269" y="1541"/>
                    </a:lnTo>
                    <a:lnTo>
                      <a:pt x="2300" y="1518"/>
                    </a:lnTo>
                    <a:lnTo>
                      <a:pt x="2329" y="1495"/>
                    </a:lnTo>
                    <a:lnTo>
                      <a:pt x="2357" y="1471"/>
                    </a:lnTo>
                    <a:lnTo>
                      <a:pt x="2383" y="1448"/>
                    </a:lnTo>
                    <a:lnTo>
                      <a:pt x="2407" y="1423"/>
                    </a:lnTo>
                    <a:lnTo>
                      <a:pt x="2427" y="1395"/>
                    </a:lnTo>
                    <a:lnTo>
                      <a:pt x="2444" y="1368"/>
                    </a:lnTo>
                    <a:lnTo>
                      <a:pt x="2456" y="1338"/>
                    </a:lnTo>
                    <a:lnTo>
                      <a:pt x="2464" y="1306"/>
                    </a:lnTo>
                    <a:lnTo>
                      <a:pt x="2467" y="1272"/>
                    </a:lnTo>
                    <a:lnTo>
                      <a:pt x="2444" y="1230"/>
                    </a:lnTo>
                    <a:lnTo>
                      <a:pt x="2421" y="1190"/>
                    </a:lnTo>
                    <a:lnTo>
                      <a:pt x="2397" y="1150"/>
                    </a:lnTo>
                    <a:lnTo>
                      <a:pt x="2375" y="1112"/>
                    </a:lnTo>
                    <a:lnTo>
                      <a:pt x="2352" y="1077"/>
                    </a:lnTo>
                    <a:lnTo>
                      <a:pt x="2329" y="1042"/>
                    </a:lnTo>
                    <a:lnTo>
                      <a:pt x="2308" y="1011"/>
                    </a:lnTo>
                    <a:lnTo>
                      <a:pt x="2289" y="981"/>
                    </a:lnTo>
                    <a:lnTo>
                      <a:pt x="2270" y="955"/>
                    </a:lnTo>
                    <a:lnTo>
                      <a:pt x="2254" y="932"/>
                    </a:lnTo>
                    <a:lnTo>
                      <a:pt x="2240" y="913"/>
                    </a:lnTo>
                    <a:lnTo>
                      <a:pt x="2228" y="898"/>
                    </a:lnTo>
                    <a:lnTo>
                      <a:pt x="2220" y="886"/>
                    </a:lnTo>
                    <a:lnTo>
                      <a:pt x="2214" y="878"/>
                    </a:lnTo>
                    <a:lnTo>
                      <a:pt x="2213" y="876"/>
                    </a:lnTo>
                    <a:lnTo>
                      <a:pt x="2172" y="843"/>
                    </a:lnTo>
                    <a:lnTo>
                      <a:pt x="2129" y="809"/>
                    </a:lnTo>
                    <a:lnTo>
                      <a:pt x="2084" y="777"/>
                    </a:lnTo>
                    <a:lnTo>
                      <a:pt x="2037" y="744"/>
                    </a:lnTo>
                    <a:lnTo>
                      <a:pt x="1990" y="711"/>
                    </a:lnTo>
                    <a:lnTo>
                      <a:pt x="1941" y="680"/>
                    </a:lnTo>
                    <a:lnTo>
                      <a:pt x="1892" y="649"/>
                    </a:lnTo>
                    <a:lnTo>
                      <a:pt x="1843" y="620"/>
                    </a:lnTo>
                    <a:lnTo>
                      <a:pt x="1794" y="591"/>
                    </a:lnTo>
                    <a:lnTo>
                      <a:pt x="1746" y="563"/>
                    </a:lnTo>
                    <a:lnTo>
                      <a:pt x="1699" y="537"/>
                    </a:lnTo>
                    <a:lnTo>
                      <a:pt x="1653" y="512"/>
                    </a:lnTo>
                    <a:lnTo>
                      <a:pt x="1611" y="488"/>
                    </a:lnTo>
                    <a:lnTo>
                      <a:pt x="1569" y="466"/>
                    </a:lnTo>
                    <a:lnTo>
                      <a:pt x="1531" y="445"/>
                    </a:lnTo>
                    <a:lnTo>
                      <a:pt x="1495" y="427"/>
                    </a:lnTo>
                    <a:lnTo>
                      <a:pt x="1463" y="412"/>
                    </a:lnTo>
                    <a:lnTo>
                      <a:pt x="1435" y="398"/>
                    </a:lnTo>
                    <a:lnTo>
                      <a:pt x="1410" y="386"/>
                    </a:lnTo>
                    <a:lnTo>
                      <a:pt x="1391" y="376"/>
                    </a:lnTo>
                    <a:lnTo>
                      <a:pt x="1377" y="369"/>
                    </a:lnTo>
                    <a:lnTo>
                      <a:pt x="1369" y="365"/>
                    </a:lnTo>
                    <a:lnTo>
                      <a:pt x="1365" y="363"/>
                    </a:lnTo>
                    <a:lnTo>
                      <a:pt x="1555" y="0"/>
                    </a:lnTo>
                    <a:close/>
                  </a:path>
                </a:pathLst>
              </a:custGeom>
              <a:solidFill>
                <a:schemeClr val="accent1">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0" name="Freeform 53"/>
              <p:cNvSpPr>
                <a:spLocks/>
              </p:cNvSpPr>
              <p:nvPr/>
            </p:nvSpPr>
            <p:spPr bwMode="auto">
              <a:xfrm>
                <a:off x="6334125" y="820738"/>
                <a:ext cx="5065713" cy="5432425"/>
              </a:xfrm>
              <a:custGeom>
                <a:avLst/>
                <a:gdLst>
                  <a:gd name="T0" fmla="*/ 1600 w 3191"/>
                  <a:gd name="T1" fmla="*/ 21 h 3422"/>
                  <a:gd name="T2" fmla="*/ 1757 w 3191"/>
                  <a:gd name="T3" fmla="*/ 93 h 3422"/>
                  <a:gd name="T4" fmla="*/ 1979 w 3191"/>
                  <a:gd name="T5" fmla="*/ 198 h 3422"/>
                  <a:gd name="T6" fmla="*/ 2214 w 3191"/>
                  <a:gd name="T7" fmla="*/ 317 h 3422"/>
                  <a:gd name="T8" fmla="*/ 2411 w 3191"/>
                  <a:gd name="T9" fmla="*/ 426 h 3422"/>
                  <a:gd name="T10" fmla="*/ 2520 w 3191"/>
                  <a:gd name="T11" fmla="*/ 509 h 3422"/>
                  <a:gd name="T12" fmla="*/ 2698 w 3191"/>
                  <a:gd name="T13" fmla="*/ 736 h 3422"/>
                  <a:gd name="T14" fmla="*/ 2873 w 3191"/>
                  <a:gd name="T15" fmla="*/ 1028 h 3422"/>
                  <a:gd name="T16" fmla="*/ 3027 w 3191"/>
                  <a:gd name="T17" fmla="*/ 1322 h 3422"/>
                  <a:gd name="T18" fmla="*/ 3135 w 3191"/>
                  <a:gd name="T19" fmla="*/ 1565 h 3422"/>
                  <a:gd name="T20" fmla="*/ 3191 w 3191"/>
                  <a:gd name="T21" fmla="*/ 1718 h 3422"/>
                  <a:gd name="T22" fmla="*/ 2909 w 3191"/>
                  <a:gd name="T23" fmla="*/ 2188 h 3422"/>
                  <a:gd name="T24" fmla="*/ 2659 w 3191"/>
                  <a:gd name="T25" fmla="*/ 2532 h 3422"/>
                  <a:gd name="T26" fmla="*/ 2445 w 3191"/>
                  <a:gd name="T27" fmla="*/ 2790 h 3422"/>
                  <a:gd name="T28" fmla="*/ 2173 w 3191"/>
                  <a:gd name="T29" fmla="*/ 3081 h 3422"/>
                  <a:gd name="T30" fmla="*/ 1799 w 3191"/>
                  <a:gd name="T31" fmla="*/ 3422 h 3422"/>
                  <a:gd name="T32" fmla="*/ 1613 w 3191"/>
                  <a:gd name="T33" fmla="*/ 3408 h 3422"/>
                  <a:gd name="T34" fmla="*/ 1304 w 3191"/>
                  <a:gd name="T35" fmla="*/ 3378 h 3422"/>
                  <a:gd name="T36" fmla="*/ 931 w 3191"/>
                  <a:gd name="T37" fmla="*/ 3329 h 3422"/>
                  <a:gd name="T38" fmla="*/ 571 w 3191"/>
                  <a:gd name="T39" fmla="*/ 3257 h 3422"/>
                  <a:gd name="T40" fmla="*/ 477 w 3191"/>
                  <a:gd name="T41" fmla="*/ 3079 h 3422"/>
                  <a:gd name="T42" fmla="*/ 361 w 3191"/>
                  <a:gd name="T43" fmla="*/ 2818 h 3422"/>
                  <a:gd name="T44" fmla="*/ 238 w 3191"/>
                  <a:gd name="T45" fmla="*/ 2526 h 3422"/>
                  <a:gd name="T46" fmla="*/ 126 w 3191"/>
                  <a:gd name="T47" fmla="*/ 2248 h 3422"/>
                  <a:gd name="T48" fmla="*/ 42 w 3191"/>
                  <a:gd name="T49" fmla="*/ 2033 h 3422"/>
                  <a:gd name="T50" fmla="*/ 1 w 3191"/>
                  <a:gd name="T51" fmla="*/ 1928 h 3422"/>
                  <a:gd name="T52" fmla="*/ 118 w 3191"/>
                  <a:gd name="T53" fmla="*/ 1977 h 3422"/>
                  <a:gd name="T54" fmla="*/ 211 w 3191"/>
                  <a:gd name="T55" fmla="*/ 2203 h 3422"/>
                  <a:gd name="T56" fmla="*/ 328 w 3191"/>
                  <a:gd name="T57" fmla="*/ 2482 h 3422"/>
                  <a:gd name="T58" fmla="*/ 447 w 3191"/>
                  <a:gd name="T59" fmla="*/ 2762 h 3422"/>
                  <a:gd name="T60" fmla="*/ 547 w 3191"/>
                  <a:gd name="T61" fmla="*/ 2990 h 3422"/>
                  <a:gd name="T62" fmla="*/ 607 w 3191"/>
                  <a:gd name="T63" fmla="*/ 3111 h 3422"/>
                  <a:gd name="T64" fmla="*/ 753 w 3191"/>
                  <a:gd name="T65" fmla="*/ 3205 h 3422"/>
                  <a:gd name="T66" fmla="*/ 950 w 3191"/>
                  <a:gd name="T67" fmla="*/ 3244 h 3422"/>
                  <a:gd name="T68" fmla="*/ 1107 w 3191"/>
                  <a:gd name="T69" fmla="*/ 3248 h 3422"/>
                  <a:gd name="T70" fmla="*/ 1354 w 3191"/>
                  <a:gd name="T71" fmla="*/ 3228 h 3422"/>
                  <a:gd name="T72" fmla="*/ 1630 w 3191"/>
                  <a:gd name="T73" fmla="*/ 3189 h 3422"/>
                  <a:gd name="T74" fmla="*/ 1830 w 3191"/>
                  <a:gd name="T75" fmla="*/ 3136 h 3422"/>
                  <a:gd name="T76" fmla="*/ 1955 w 3191"/>
                  <a:gd name="T77" fmla="*/ 3038 h 3422"/>
                  <a:gd name="T78" fmla="*/ 2145 w 3191"/>
                  <a:gd name="T79" fmla="*/ 2847 h 3422"/>
                  <a:gd name="T80" fmla="*/ 2362 w 3191"/>
                  <a:gd name="T81" fmla="*/ 2602 h 3422"/>
                  <a:gd name="T82" fmla="*/ 2570 w 3191"/>
                  <a:gd name="T83" fmla="*/ 2344 h 3422"/>
                  <a:gd name="T84" fmla="*/ 2734 w 3191"/>
                  <a:gd name="T85" fmla="*/ 2109 h 3422"/>
                  <a:gd name="T86" fmla="*/ 2856 w 3191"/>
                  <a:gd name="T87" fmla="*/ 1850 h 3422"/>
                  <a:gd name="T88" fmla="*/ 2951 w 3191"/>
                  <a:gd name="T89" fmla="*/ 1550 h 3422"/>
                  <a:gd name="T90" fmla="*/ 2955 w 3191"/>
                  <a:gd name="T91" fmla="*/ 1351 h 3422"/>
                  <a:gd name="T92" fmla="*/ 2889 w 3191"/>
                  <a:gd name="T93" fmla="*/ 1209 h 3422"/>
                  <a:gd name="T94" fmla="*/ 2759 w 3191"/>
                  <a:gd name="T95" fmla="*/ 992 h 3422"/>
                  <a:gd name="T96" fmla="*/ 2602 w 3191"/>
                  <a:gd name="T97" fmla="*/ 756 h 3422"/>
                  <a:gd name="T98" fmla="*/ 2457 w 3191"/>
                  <a:gd name="T99" fmla="*/ 561 h 3422"/>
                  <a:gd name="T100" fmla="*/ 2297 w 3191"/>
                  <a:gd name="T101" fmla="*/ 425 h 3422"/>
                  <a:gd name="T102" fmla="*/ 2036 w 3191"/>
                  <a:gd name="T103" fmla="*/ 277 h 3422"/>
                  <a:gd name="T104" fmla="*/ 1754 w 3191"/>
                  <a:gd name="T105" fmla="*/ 139 h 3422"/>
                  <a:gd name="T106" fmla="*/ 1534 w 3191"/>
                  <a:gd name="T107" fmla="*/ 41 h 3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91" h="3422">
                    <a:moveTo>
                      <a:pt x="1555" y="0"/>
                    </a:moveTo>
                    <a:lnTo>
                      <a:pt x="1558" y="2"/>
                    </a:lnTo>
                    <a:lnTo>
                      <a:pt x="1566" y="6"/>
                    </a:lnTo>
                    <a:lnTo>
                      <a:pt x="1581" y="12"/>
                    </a:lnTo>
                    <a:lnTo>
                      <a:pt x="1600" y="21"/>
                    </a:lnTo>
                    <a:lnTo>
                      <a:pt x="1624" y="33"/>
                    </a:lnTo>
                    <a:lnTo>
                      <a:pt x="1652" y="45"/>
                    </a:lnTo>
                    <a:lnTo>
                      <a:pt x="1684" y="60"/>
                    </a:lnTo>
                    <a:lnTo>
                      <a:pt x="1719" y="76"/>
                    </a:lnTo>
                    <a:lnTo>
                      <a:pt x="1757" y="93"/>
                    </a:lnTo>
                    <a:lnTo>
                      <a:pt x="1798" y="113"/>
                    </a:lnTo>
                    <a:lnTo>
                      <a:pt x="1841" y="133"/>
                    </a:lnTo>
                    <a:lnTo>
                      <a:pt x="1886" y="154"/>
                    </a:lnTo>
                    <a:lnTo>
                      <a:pt x="1931" y="176"/>
                    </a:lnTo>
                    <a:lnTo>
                      <a:pt x="1979" y="198"/>
                    </a:lnTo>
                    <a:lnTo>
                      <a:pt x="2027" y="222"/>
                    </a:lnTo>
                    <a:lnTo>
                      <a:pt x="2073" y="245"/>
                    </a:lnTo>
                    <a:lnTo>
                      <a:pt x="2121" y="269"/>
                    </a:lnTo>
                    <a:lnTo>
                      <a:pt x="2167" y="293"/>
                    </a:lnTo>
                    <a:lnTo>
                      <a:pt x="2214" y="317"/>
                    </a:lnTo>
                    <a:lnTo>
                      <a:pt x="2258" y="339"/>
                    </a:lnTo>
                    <a:lnTo>
                      <a:pt x="2300" y="363"/>
                    </a:lnTo>
                    <a:lnTo>
                      <a:pt x="2339" y="385"/>
                    </a:lnTo>
                    <a:lnTo>
                      <a:pt x="2376" y="406"/>
                    </a:lnTo>
                    <a:lnTo>
                      <a:pt x="2411" y="426"/>
                    </a:lnTo>
                    <a:lnTo>
                      <a:pt x="2442" y="445"/>
                    </a:lnTo>
                    <a:lnTo>
                      <a:pt x="2468" y="463"/>
                    </a:lnTo>
                    <a:lnTo>
                      <a:pt x="2490" y="480"/>
                    </a:lnTo>
                    <a:lnTo>
                      <a:pt x="2507" y="495"/>
                    </a:lnTo>
                    <a:lnTo>
                      <a:pt x="2520" y="509"/>
                    </a:lnTo>
                    <a:lnTo>
                      <a:pt x="2555" y="547"/>
                    </a:lnTo>
                    <a:lnTo>
                      <a:pt x="2589" y="589"/>
                    </a:lnTo>
                    <a:lnTo>
                      <a:pt x="2625" y="635"/>
                    </a:lnTo>
                    <a:lnTo>
                      <a:pt x="2661" y="684"/>
                    </a:lnTo>
                    <a:lnTo>
                      <a:pt x="2698" y="736"/>
                    </a:lnTo>
                    <a:lnTo>
                      <a:pt x="2734" y="791"/>
                    </a:lnTo>
                    <a:lnTo>
                      <a:pt x="2769" y="849"/>
                    </a:lnTo>
                    <a:lnTo>
                      <a:pt x="2804" y="907"/>
                    </a:lnTo>
                    <a:lnTo>
                      <a:pt x="2840" y="967"/>
                    </a:lnTo>
                    <a:lnTo>
                      <a:pt x="2873" y="1028"/>
                    </a:lnTo>
                    <a:lnTo>
                      <a:pt x="2907" y="1087"/>
                    </a:lnTo>
                    <a:lnTo>
                      <a:pt x="2939" y="1148"/>
                    </a:lnTo>
                    <a:lnTo>
                      <a:pt x="2970" y="1208"/>
                    </a:lnTo>
                    <a:lnTo>
                      <a:pt x="2998" y="1265"/>
                    </a:lnTo>
                    <a:lnTo>
                      <a:pt x="3027" y="1322"/>
                    </a:lnTo>
                    <a:lnTo>
                      <a:pt x="3052" y="1377"/>
                    </a:lnTo>
                    <a:lnTo>
                      <a:pt x="3077" y="1428"/>
                    </a:lnTo>
                    <a:lnTo>
                      <a:pt x="3098" y="1477"/>
                    </a:lnTo>
                    <a:lnTo>
                      <a:pt x="3119" y="1523"/>
                    </a:lnTo>
                    <a:lnTo>
                      <a:pt x="3135" y="1565"/>
                    </a:lnTo>
                    <a:lnTo>
                      <a:pt x="3151" y="1601"/>
                    </a:lnTo>
                    <a:lnTo>
                      <a:pt x="3163" y="1634"/>
                    </a:lnTo>
                    <a:lnTo>
                      <a:pt x="3171" y="1661"/>
                    </a:lnTo>
                    <a:lnTo>
                      <a:pt x="3177" y="1683"/>
                    </a:lnTo>
                    <a:lnTo>
                      <a:pt x="3191" y="1718"/>
                    </a:lnTo>
                    <a:lnTo>
                      <a:pt x="3132" y="1826"/>
                    </a:lnTo>
                    <a:lnTo>
                      <a:pt x="3075" y="1926"/>
                    </a:lnTo>
                    <a:lnTo>
                      <a:pt x="3017" y="2019"/>
                    </a:lnTo>
                    <a:lnTo>
                      <a:pt x="2963" y="2106"/>
                    </a:lnTo>
                    <a:lnTo>
                      <a:pt x="2909" y="2188"/>
                    </a:lnTo>
                    <a:lnTo>
                      <a:pt x="2856" y="2265"/>
                    </a:lnTo>
                    <a:lnTo>
                      <a:pt x="2805" y="2338"/>
                    </a:lnTo>
                    <a:lnTo>
                      <a:pt x="2755" y="2406"/>
                    </a:lnTo>
                    <a:lnTo>
                      <a:pt x="2706" y="2470"/>
                    </a:lnTo>
                    <a:lnTo>
                      <a:pt x="2659" y="2532"/>
                    </a:lnTo>
                    <a:lnTo>
                      <a:pt x="2662" y="2534"/>
                    </a:lnTo>
                    <a:lnTo>
                      <a:pt x="2577" y="2636"/>
                    </a:lnTo>
                    <a:lnTo>
                      <a:pt x="2495" y="2739"/>
                    </a:lnTo>
                    <a:lnTo>
                      <a:pt x="2492" y="2736"/>
                    </a:lnTo>
                    <a:lnTo>
                      <a:pt x="2445" y="2790"/>
                    </a:lnTo>
                    <a:lnTo>
                      <a:pt x="2397" y="2845"/>
                    </a:lnTo>
                    <a:lnTo>
                      <a:pt x="2346" y="2902"/>
                    </a:lnTo>
                    <a:lnTo>
                      <a:pt x="2291" y="2960"/>
                    </a:lnTo>
                    <a:lnTo>
                      <a:pt x="2234" y="3020"/>
                    </a:lnTo>
                    <a:lnTo>
                      <a:pt x="2173" y="3081"/>
                    </a:lnTo>
                    <a:lnTo>
                      <a:pt x="2108" y="3145"/>
                    </a:lnTo>
                    <a:lnTo>
                      <a:pt x="2039" y="3211"/>
                    </a:lnTo>
                    <a:lnTo>
                      <a:pt x="1965" y="3279"/>
                    </a:lnTo>
                    <a:lnTo>
                      <a:pt x="1885" y="3349"/>
                    </a:lnTo>
                    <a:lnTo>
                      <a:pt x="1799" y="3422"/>
                    </a:lnTo>
                    <a:lnTo>
                      <a:pt x="1763" y="3416"/>
                    </a:lnTo>
                    <a:lnTo>
                      <a:pt x="1736" y="3415"/>
                    </a:lnTo>
                    <a:lnTo>
                      <a:pt x="1702" y="3414"/>
                    </a:lnTo>
                    <a:lnTo>
                      <a:pt x="1661" y="3410"/>
                    </a:lnTo>
                    <a:lnTo>
                      <a:pt x="1613" y="3408"/>
                    </a:lnTo>
                    <a:lnTo>
                      <a:pt x="1561" y="3403"/>
                    </a:lnTo>
                    <a:lnTo>
                      <a:pt x="1502" y="3398"/>
                    </a:lnTo>
                    <a:lnTo>
                      <a:pt x="1440" y="3392"/>
                    </a:lnTo>
                    <a:lnTo>
                      <a:pt x="1373" y="3386"/>
                    </a:lnTo>
                    <a:lnTo>
                      <a:pt x="1304" y="3378"/>
                    </a:lnTo>
                    <a:lnTo>
                      <a:pt x="1233" y="3370"/>
                    </a:lnTo>
                    <a:lnTo>
                      <a:pt x="1159" y="3361"/>
                    </a:lnTo>
                    <a:lnTo>
                      <a:pt x="1084" y="3351"/>
                    </a:lnTo>
                    <a:lnTo>
                      <a:pt x="1007" y="3340"/>
                    </a:lnTo>
                    <a:lnTo>
                      <a:pt x="931" y="3329"/>
                    </a:lnTo>
                    <a:lnTo>
                      <a:pt x="856" y="3316"/>
                    </a:lnTo>
                    <a:lnTo>
                      <a:pt x="781" y="3303"/>
                    </a:lnTo>
                    <a:lnTo>
                      <a:pt x="708" y="3289"/>
                    </a:lnTo>
                    <a:lnTo>
                      <a:pt x="638" y="3273"/>
                    </a:lnTo>
                    <a:lnTo>
                      <a:pt x="571" y="3257"/>
                    </a:lnTo>
                    <a:lnTo>
                      <a:pt x="554" y="3230"/>
                    </a:lnTo>
                    <a:lnTo>
                      <a:pt x="538" y="3199"/>
                    </a:lnTo>
                    <a:lnTo>
                      <a:pt x="519" y="3162"/>
                    </a:lnTo>
                    <a:lnTo>
                      <a:pt x="498" y="3123"/>
                    </a:lnTo>
                    <a:lnTo>
                      <a:pt x="477" y="3079"/>
                    </a:lnTo>
                    <a:lnTo>
                      <a:pt x="455" y="3031"/>
                    </a:lnTo>
                    <a:lnTo>
                      <a:pt x="433" y="2982"/>
                    </a:lnTo>
                    <a:lnTo>
                      <a:pt x="409" y="2929"/>
                    </a:lnTo>
                    <a:lnTo>
                      <a:pt x="385" y="2875"/>
                    </a:lnTo>
                    <a:lnTo>
                      <a:pt x="361" y="2818"/>
                    </a:lnTo>
                    <a:lnTo>
                      <a:pt x="336" y="2761"/>
                    </a:lnTo>
                    <a:lnTo>
                      <a:pt x="312" y="2703"/>
                    </a:lnTo>
                    <a:lnTo>
                      <a:pt x="287" y="2643"/>
                    </a:lnTo>
                    <a:lnTo>
                      <a:pt x="262" y="2585"/>
                    </a:lnTo>
                    <a:lnTo>
                      <a:pt x="238" y="2526"/>
                    </a:lnTo>
                    <a:lnTo>
                      <a:pt x="215" y="2468"/>
                    </a:lnTo>
                    <a:lnTo>
                      <a:pt x="192" y="2410"/>
                    </a:lnTo>
                    <a:lnTo>
                      <a:pt x="169" y="2354"/>
                    </a:lnTo>
                    <a:lnTo>
                      <a:pt x="147" y="2299"/>
                    </a:lnTo>
                    <a:lnTo>
                      <a:pt x="126" y="2248"/>
                    </a:lnTo>
                    <a:lnTo>
                      <a:pt x="106" y="2198"/>
                    </a:lnTo>
                    <a:lnTo>
                      <a:pt x="88" y="2152"/>
                    </a:lnTo>
                    <a:lnTo>
                      <a:pt x="71" y="2109"/>
                    </a:lnTo>
                    <a:lnTo>
                      <a:pt x="56" y="2068"/>
                    </a:lnTo>
                    <a:lnTo>
                      <a:pt x="42" y="2033"/>
                    </a:lnTo>
                    <a:lnTo>
                      <a:pt x="30" y="2001"/>
                    </a:lnTo>
                    <a:lnTo>
                      <a:pt x="19" y="1975"/>
                    </a:lnTo>
                    <a:lnTo>
                      <a:pt x="11" y="1955"/>
                    </a:lnTo>
                    <a:lnTo>
                      <a:pt x="5" y="1938"/>
                    </a:lnTo>
                    <a:lnTo>
                      <a:pt x="1" y="1928"/>
                    </a:lnTo>
                    <a:lnTo>
                      <a:pt x="0" y="1926"/>
                    </a:lnTo>
                    <a:lnTo>
                      <a:pt x="83" y="1893"/>
                    </a:lnTo>
                    <a:lnTo>
                      <a:pt x="93" y="1915"/>
                    </a:lnTo>
                    <a:lnTo>
                      <a:pt x="105" y="1944"/>
                    </a:lnTo>
                    <a:lnTo>
                      <a:pt x="118" y="1977"/>
                    </a:lnTo>
                    <a:lnTo>
                      <a:pt x="135" y="2015"/>
                    </a:lnTo>
                    <a:lnTo>
                      <a:pt x="151" y="2057"/>
                    </a:lnTo>
                    <a:lnTo>
                      <a:pt x="170" y="2103"/>
                    </a:lnTo>
                    <a:lnTo>
                      <a:pt x="191" y="2152"/>
                    </a:lnTo>
                    <a:lnTo>
                      <a:pt x="211" y="2203"/>
                    </a:lnTo>
                    <a:lnTo>
                      <a:pt x="234" y="2255"/>
                    </a:lnTo>
                    <a:lnTo>
                      <a:pt x="256" y="2310"/>
                    </a:lnTo>
                    <a:lnTo>
                      <a:pt x="280" y="2367"/>
                    </a:lnTo>
                    <a:lnTo>
                      <a:pt x="304" y="2425"/>
                    </a:lnTo>
                    <a:lnTo>
                      <a:pt x="328" y="2482"/>
                    </a:lnTo>
                    <a:lnTo>
                      <a:pt x="353" y="2540"/>
                    </a:lnTo>
                    <a:lnTo>
                      <a:pt x="377" y="2598"/>
                    </a:lnTo>
                    <a:lnTo>
                      <a:pt x="400" y="2654"/>
                    </a:lnTo>
                    <a:lnTo>
                      <a:pt x="424" y="2709"/>
                    </a:lnTo>
                    <a:lnTo>
                      <a:pt x="447" y="2762"/>
                    </a:lnTo>
                    <a:lnTo>
                      <a:pt x="470" y="2814"/>
                    </a:lnTo>
                    <a:lnTo>
                      <a:pt x="491" y="2863"/>
                    </a:lnTo>
                    <a:lnTo>
                      <a:pt x="511" y="2909"/>
                    </a:lnTo>
                    <a:lnTo>
                      <a:pt x="530" y="2951"/>
                    </a:lnTo>
                    <a:lnTo>
                      <a:pt x="547" y="2990"/>
                    </a:lnTo>
                    <a:lnTo>
                      <a:pt x="564" y="3025"/>
                    </a:lnTo>
                    <a:lnTo>
                      <a:pt x="577" y="3053"/>
                    </a:lnTo>
                    <a:lnTo>
                      <a:pt x="590" y="3079"/>
                    </a:lnTo>
                    <a:lnTo>
                      <a:pt x="600" y="3098"/>
                    </a:lnTo>
                    <a:lnTo>
                      <a:pt x="607" y="3111"/>
                    </a:lnTo>
                    <a:lnTo>
                      <a:pt x="627" y="3135"/>
                    </a:lnTo>
                    <a:lnTo>
                      <a:pt x="653" y="3155"/>
                    </a:lnTo>
                    <a:lnTo>
                      <a:pt x="683" y="3174"/>
                    </a:lnTo>
                    <a:lnTo>
                      <a:pt x="718" y="3191"/>
                    </a:lnTo>
                    <a:lnTo>
                      <a:pt x="753" y="3205"/>
                    </a:lnTo>
                    <a:lnTo>
                      <a:pt x="793" y="3216"/>
                    </a:lnTo>
                    <a:lnTo>
                      <a:pt x="832" y="3226"/>
                    </a:lnTo>
                    <a:lnTo>
                      <a:pt x="873" y="3234"/>
                    </a:lnTo>
                    <a:lnTo>
                      <a:pt x="912" y="3241"/>
                    </a:lnTo>
                    <a:lnTo>
                      <a:pt x="950" y="3244"/>
                    </a:lnTo>
                    <a:lnTo>
                      <a:pt x="985" y="3248"/>
                    </a:lnTo>
                    <a:lnTo>
                      <a:pt x="1016" y="3249"/>
                    </a:lnTo>
                    <a:lnTo>
                      <a:pt x="1040" y="3250"/>
                    </a:lnTo>
                    <a:lnTo>
                      <a:pt x="1071" y="3249"/>
                    </a:lnTo>
                    <a:lnTo>
                      <a:pt x="1107" y="3248"/>
                    </a:lnTo>
                    <a:lnTo>
                      <a:pt x="1149" y="3246"/>
                    </a:lnTo>
                    <a:lnTo>
                      <a:pt x="1196" y="3242"/>
                    </a:lnTo>
                    <a:lnTo>
                      <a:pt x="1246" y="3237"/>
                    </a:lnTo>
                    <a:lnTo>
                      <a:pt x="1299" y="3232"/>
                    </a:lnTo>
                    <a:lnTo>
                      <a:pt x="1354" y="3228"/>
                    </a:lnTo>
                    <a:lnTo>
                      <a:pt x="1410" y="3221"/>
                    </a:lnTo>
                    <a:lnTo>
                      <a:pt x="1468" y="3215"/>
                    </a:lnTo>
                    <a:lnTo>
                      <a:pt x="1524" y="3206"/>
                    </a:lnTo>
                    <a:lnTo>
                      <a:pt x="1577" y="3198"/>
                    </a:lnTo>
                    <a:lnTo>
                      <a:pt x="1630" y="3189"/>
                    </a:lnTo>
                    <a:lnTo>
                      <a:pt x="1680" y="3180"/>
                    </a:lnTo>
                    <a:lnTo>
                      <a:pt x="1725" y="3169"/>
                    </a:lnTo>
                    <a:lnTo>
                      <a:pt x="1766" y="3158"/>
                    </a:lnTo>
                    <a:lnTo>
                      <a:pt x="1801" y="3148"/>
                    </a:lnTo>
                    <a:lnTo>
                      <a:pt x="1830" y="3136"/>
                    </a:lnTo>
                    <a:lnTo>
                      <a:pt x="1848" y="3125"/>
                    </a:lnTo>
                    <a:lnTo>
                      <a:pt x="1870" y="3110"/>
                    </a:lnTo>
                    <a:lnTo>
                      <a:pt x="1896" y="3090"/>
                    </a:lnTo>
                    <a:lnTo>
                      <a:pt x="1924" y="3065"/>
                    </a:lnTo>
                    <a:lnTo>
                      <a:pt x="1955" y="3038"/>
                    </a:lnTo>
                    <a:lnTo>
                      <a:pt x="1990" y="3006"/>
                    </a:lnTo>
                    <a:lnTo>
                      <a:pt x="2025" y="2970"/>
                    </a:lnTo>
                    <a:lnTo>
                      <a:pt x="2064" y="2932"/>
                    </a:lnTo>
                    <a:lnTo>
                      <a:pt x="2104" y="2891"/>
                    </a:lnTo>
                    <a:lnTo>
                      <a:pt x="2145" y="2847"/>
                    </a:lnTo>
                    <a:lnTo>
                      <a:pt x="2188" y="2802"/>
                    </a:lnTo>
                    <a:lnTo>
                      <a:pt x="2231" y="2754"/>
                    </a:lnTo>
                    <a:lnTo>
                      <a:pt x="2275" y="2704"/>
                    </a:lnTo>
                    <a:lnTo>
                      <a:pt x="2319" y="2654"/>
                    </a:lnTo>
                    <a:lnTo>
                      <a:pt x="2362" y="2602"/>
                    </a:lnTo>
                    <a:lnTo>
                      <a:pt x="2406" y="2551"/>
                    </a:lnTo>
                    <a:lnTo>
                      <a:pt x="2449" y="2499"/>
                    </a:lnTo>
                    <a:lnTo>
                      <a:pt x="2490" y="2446"/>
                    </a:lnTo>
                    <a:lnTo>
                      <a:pt x="2531" y="2395"/>
                    </a:lnTo>
                    <a:lnTo>
                      <a:pt x="2570" y="2344"/>
                    </a:lnTo>
                    <a:lnTo>
                      <a:pt x="2607" y="2293"/>
                    </a:lnTo>
                    <a:lnTo>
                      <a:pt x="2643" y="2245"/>
                    </a:lnTo>
                    <a:lnTo>
                      <a:pt x="2676" y="2197"/>
                    </a:lnTo>
                    <a:lnTo>
                      <a:pt x="2706" y="2152"/>
                    </a:lnTo>
                    <a:lnTo>
                      <a:pt x="2734" y="2109"/>
                    </a:lnTo>
                    <a:lnTo>
                      <a:pt x="2757" y="2068"/>
                    </a:lnTo>
                    <a:lnTo>
                      <a:pt x="2778" y="2031"/>
                    </a:lnTo>
                    <a:lnTo>
                      <a:pt x="2794" y="1996"/>
                    </a:lnTo>
                    <a:lnTo>
                      <a:pt x="2827" y="1921"/>
                    </a:lnTo>
                    <a:lnTo>
                      <a:pt x="2856" y="1850"/>
                    </a:lnTo>
                    <a:lnTo>
                      <a:pt x="2881" y="1782"/>
                    </a:lnTo>
                    <a:lnTo>
                      <a:pt x="2904" y="1718"/>
                    </a:lnTo>
                    <a:lnTo>
                      <a:pt x="2923" y="1659"/>
                    </a:lnTo>
                    <a:lnTo>
                      <a:pt x="2939" y="1603"/>
                    </a:lnTo>
                    <a:lnTo>
                      <a:pt x="2951" y="1550"/>
                    </a:lnTo>
                    <a:lnTo>
                      <a:pt x="2959" y="1502"/>
                    </a:lnTo>
                    <a:lnTo>
                      <a:pt x="2964" y="1458"/>
                    </a:lnTo>
                    <a:lnTo>
                      <a:pt x="2965" y="1419"/>
                    </a:lnTo>
                    <a:lnTo>
                      <a:pt x="2963" y="1383"/>
                    </a:lnTo>
                    <a:lnTo>
                      <a:pt x="2955" y="1351"/>
                    </a:lnTo>
                    <a:lnTo>
                      <a:pt x="2948" y="1332"/>
                    </a:lnTo>
                    <a:lnTo>
                      <a:pt x="2939" y="1307"/>
                    </a:lnTo>
                    <a:lnTo>
                      <a:pt x="2924" y="1278"/>
                    </a:lnTo>
                    <a:lnTo>
                      <a:pt x="2908" y="1246"/>
                    </a:lnTo>
                    <a:lnTo>
                      <a:pt x="2889" y="1209"/>
                    </a:lnTo>
                    <a:lnTo>
                      <a:pt x="2866" y="1170"/>
                    </a:lnTo>
                    <a:lnTo>
                      <a:pt x="2842" y="1128"/>
                    </a:lnTo>
                    <a:lnTo>
                      <a:pt x="2816" y="1084"/>
                    </a:lnTo>
                    <a:lnTo>
                      <a:pt x="2787" y="1038"/>
                    </a:lnTo>
                    <a:lnTo>
                      <a:pt x="2759" y="992"/>
                    </a:lnTo>
                    <a:lnTo>
                      <a:pt x="2729" y="944"/>
                    </a:lnTo>
                    <a:lnTo>
                      <a:pt x="2698" y="896"/>
                    </a:lnTo>
                    <a:lnTo>
                      <a:pt x="2666" y="849"/>
                    </a:lnTo>
                    <a:lnTo>
                      <a:pt x="2635" y="802"/>
                    </a:lnTo>
                    <a:lnTo>
                      <a:pt x="2602" y="756"/>
                    </a:lnTo>
                    <a:lnTo>
                      <a:pt x="2571" y="711"/>
                    </a:lnTo>
                    <a:lnTo>
                      <a:pt x="2542" y="670"/>
                    </a:lnTo>
                    <a:lnTo>
                      <a:pt x="2512" y="630"/>
                    </a:lnTo>
                    <a:lnTo>
                      <a:pt x="2484" y="595"/>
                    </a:lnTo>
                    <a:lnTo>
                      <a:pt x="2457" y="561"/>
                    </a:lnTo>
                    <a:lnTo>
                      <a:pt x="2433" y="532"/>
                    </a:lnTo>
                    <a:lnTo>
                      <a:pt x="2408" y="507"/>
                    </a:lnTo>
                    <a:lnTo>
                      <a:pt x="2377" y="481"/>
                    </a:lnTo>
                    <a:lnTo>
                      <a:pt x="2340" y="454"/>
                    </a:lnTo>
                    <a:lnTo>
                      <a:pt x="2297" y="425"/>
                    </a:lnTo>
                    <a:lnTo>
                      <a:pt x="2252" y="396"/>
                    </a:lnTo>
                    <a:lnTo>
                      <a:pt x="2202" y="367"/>
                    </a:lnTo>
                    <a:lnTo>
                      <a:pt x="2148" y="337"/>
                    </a:lnTo>
                    <a:lnTo>
                      <a:pt x="2093" y="306"/>
                    </a:lnTo>
                    <a:lnTo>
                      <a:pt x="2036" y="277"/>
                    </a:lnTo>
                    <a:lnTo>
                      <a:pt x="1979" y="247"/>
                    </a:lnTo>
                    <a:lnTo>
                      <a:pt x="1921" y="219"/>
                    </a:lnTo>
                    <a:lnTo>
                      <a:pt x="1863" y="191"/>
                    </a:lnTo>
                    <a:lnTo>
                      <a:pt x="1807" y="164"/>
                    </a:lnTo>
                    <a:lnTo>
                      <a:pt x="1754" y="139"/>
                    </a:lnTo>
                    <a:lnTo>
                      <a:pt x="1701" y="115"/>
                    </a:lnTo>
                    <a:lnTo>
                      <a:pt x="1653" y="93"/>
                    </a:lnTo>
                    <a:lnTo>
                      <a:pt x="1608" y="73"/>
                    </a:lnTo>
                    <a:lnTo>
                      <a:pt x="1569" y="56"/>
                    </a:lnTo>
                    <a:lnTo>
                      <a:pt x="1534" y="41"/>
                    </a:lnTo>
                    <a:lnTo>
                      <a:pt x="1555" y="0"/>
                    </a:lnTo>
                    <a:close/>
                  </a:path>
                </a:pathLst>
              </a:custGeom>
              <a:solidFill>
                <a:schemeClr val="tx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1" name="Freeform 54"/>
              <p:cNvSpPr>
                <a:spLocks/>
              </p:cNvSpPr>
              <p:nvPr/>
            </p:nvSpPr>
            <p:spPr bwMode="auto">
              <a:xfrm>
                <a:off x="9636125" y="2670175"/>
                <a:ext cx="1084263" cy="1103313"/>
              </a:xfrm>
              <a:custGeom>
                <a:avLst/>
                <a:gdLst>
                  <a:gd name="T0" fmla="*/ 196 w 683"/>
                  <a:gd name="T1" fmla="*/ 0 h 695"/>
                  <a:gd name="T2" fmla="*/ 205 w 683"/>
                  <a:gd name="T3" fmla="*/ 1 h 695"/>
                  <a:gd name="T4" fmla="*/ 215 w 683"/>
                  <a:gd name="T5" fmla="*/ 7 h 695"/>
                  <a:gd name="T6" fmla="*/ 224 w 683"/>
                  <a:gd name="T7" fmla="*/ 15 h 695"/>
                  <a:gd name="T8" fmla="*/ 235 w 683"/>
                  <a:gd name="T9" fmla="*/ 27 h 695"/>
                  <a:gd name="T10" fmla="*/ 246 w 683"/>
                  <a:gd name="T11" fmla="*/ 43 h 695"/>
                  <a:gd name="T12" fmla="*/ 259 w 683"/>
                  <a:gd name="T13" fmla="*/ 59 h 695"/>
                  <a:gd name="T14" fmla="*/ 272 w 683"/>
                  <a:gd name="T15" fmla="*/ 79 h 695"/>
                  <a:gd name="T16" fmla="*/ 288 w 683"/>
                  <a:gd name="T17" fmla="*/ 100 h 695"/>
                  <a:gd name="T18" fmla="*/ 304 w 683"/>
                  <a:gd name="T19" fmla="*/ 122 h 695"/>
                  <a:gd name="T20" fmla="*/ 323 w 683"/>
                  <a:gd name="T21" fmla="*/ 143 h 695"/>
                  <a:gd name="T22" fmla="*/ 346 w 683"/>
                  <a:gd name="T23" fmla="*/ 166 h 695"/>
                  <a:gd name="T24" fmla="*/ 370 w 683"/>
                  <a:gd name="T25" fmla="*/ 188 h 695"/>
                  <a:gd name="T26" fmla="*/ 396 w 683"/>
                  <a:gd name="T27" fmla="*/ 209 h 695"/>
                  <a:gd name="T28" fmla="*/ 426 w 683"/>
                  <a:gd name="T29" fmla="*/ 229 h 695"/>
                  <a:gd name="T30" fmla="*/ 459 w 683"/>
                  <a:gd name="T31" fmla="*/ 247 h 695"/>
                  <a:gd name="T32" fmla="*/ 496 w 683"/>
                  <a:gd name="T33" fmla="*/ 263 h 695"/>
                  <a:gd name="T34" fmla="*/ 537 w 683"/>
                  <a:gd name="T35" fmla="*/ 277 h 695"/>
                  <a:gd name="T36" fmla="*/ 581 w 683"/>
                  <a:gd name="T37" fmla="*/ 286 h 695"/>
                  <a:gd name="T38" fmla="*/ 630 w 683"/>
                  <a:gd name="T39" fmla="*/ 293 h 695"/>
                  <a:gd name="T40" fmla="*/ 683 w 683"/>
                  <a:gd name="T41" fmla="*/ 297 h 695"/>
                  <a:gd name="T42" fmla="*/ 371 w 683"/>
                  <a:gd name="T43" fmla="*/ 695 h 695"/>
                  <a:gd name="T44" fmla="*/ 141 w 683"/>
                  <a:gd name="T45" fmla="*/ 458 h 695"/>
                  <a:gd name="T46" fmla="*/ 0 w 683"/>
                  <a:gd name="T47" fmla="*/ 126 h 695"/>
                  <a:gd name="T48" fmla="*/ 3 w 683"/>
                  <a:gd name="T49" fmla="*/ 125 h 695"/>
                  <a:gd name="T50" fmla="*/ 10 w 683"/>
                  <a:gd name="T51" fmla="*/ 120 h 695"/>
                  <a:gd name="T52" fmla="*/ 21 w 683"/>
                  <a:gd name="T53" fmla="*/ 113 h 695"/>
                  <a:gd name="T54" fmla="*/ 34 w 683"/>
                  <a:gd name="T55" fmla="*/ 105 h 695"/>
                  <a:gd name="T56" fmla="*/ 50 w 683"/>
                  <a:gd name="T57" fmla="*/ 93 h 695"/>
                  <a:gd name="T58" fmla="*/ 68 w 683"/>
                  <a:gd name="T59" fmla="*/ 81 h 695"/>
                  <a:gd name="T60" fmla="*/ 87 w 683"/>
                  <a:gd name="T61" fmla="*/ 68 h 695"/>
                  <a:gd name="T62" fmla="*/ 109 w 683"/>
                  <a:gd name="T63" fmla="*/ 55 h 695"/>
                  <a:gd name="T64" fmla="*/ 129 w 683"/>
                  <a:gd name="T65" fmla="*/ 40 h 695"/>
                  <a:gd name="T66" fmla="*/ 149 w 683"/>
                  <a:gd name="T67" fmla="*/ 27 h 695"/>
                  <a:gd name="T68" fmla="*/ 168 w 683"/>
                  <a:gd name="T69" fmla="*/ 15 h 695"/>
                  <a:gd name="T70" fmla="*/ 186 w 683"/>
                  <a:gd name="T71" fmla="*/ 3 h 695"/>
                  <a:gd name="T72" fmla="*/ 196 w 683"/>
                  <a:gd name="T73" fmla="*/ 0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83" h="695">
                    <a:moveTo>
                      <a:pt x="196" y="0"/>
                    </a:moveTo>
                    <a:lnTo>
                      <a:pt x="205" y="1"/>
                    </a:lnTo>
                    <a:lnTo>
                      <a:pt x="215" y="7"/>
                    </a:lnTo>
                    <a:lnTo>
                      <a:pt x="224" y="15"/>
                    </a:lnTo>
                    <a:lnTo>
                      <a:pt x="235" y="27"/>
                    </a:lnTo>
                    <a:lnTo>
                      <a:pt x="246" y="43"/>
                    </a:lnTo>
                    <a:lnTo>
                      <a:pt x="259" y="59"/>
                    </a:lnTo>
                    <a:lnTo>
                      <a:pt x="272" y="79"/>
                    </a:lnTo>
                    <a:lnTo>
                      <a:pt x="288" y="100"/>
                    </a:lnTo>
                    <a:lnTo>
                      <a:pt x="304" y="122"/>
                    </a:lnTo>
                    <a:lnTo>
                      <a:pt x="323" y="143"/>
                    </a:lnTo>
                    <a:lnTo>
                      <a:pt x="346" y="166"/>
                    </a:lnTo>
                    <a:lnTo>
                      <a:pt x="370" y="188"/>
                    </a:lnTo>
                    <a:lnTo>
                      <a:pt x="396" y="209"/>
                    </a:lnTo>
                    <a:lnTo>
                      <a:pt x="426" y="229"/>
                    </a:lnTo>
                    <a:lnTo>
                      <a:pt x="459" y="247"/>
                    </a:lnTo>
                    <a:lnTo>
                      <a:pt x="496" y="263"/>
                    </a:lnTo>
                    <a:lnTo>
                      <a:pt x="537" y="277"/>
                    </a:lnTo>
                    <a:lnTo>
                      <a:pt x="581" y="286"/>
                    </a:lnTo>
                    <a:lnTo>
                      <a:pt x="630" y="293"/>
                    </a:lnTo>
                    <a:lnTo>
                      <a:pt x="683" y="297"/>
                    </a:lnTo>
                    <a:lnTo>
                      <a:pt x="371" y="695"/>
                    </a:lnTo>
                    <a:lnTo>
                      <a:pt x="141" y="458"/>
                    </a:lnTo>
                    <a:lnTo>
                      <a:pt x="0" y="126"/>
                    </a:lnTo>
                    <a:lnTo>
                      <a:pt x="3" y="125"/>
                    </a:lnTo>
                    <a:lnTo>
                      <a:pt x="10" y="120"/>
                    </a:lnTo>
                    <a:lnTo>
                      <a:pt x="21" y="113"/>
                    </a:lnTo>
                    <a:lnTo>
                      <a:pt x="34" y="105"/>
                    </a:lnTo>
                    <a:lnTo>
                      <a:pt x="50" y="93"/>
                    </a:lnTo>
                    <a:lnTo>
                      <a:pt x="68" y="81"/>
                    </a:lnTo>
                    <a:lnTo>
                      <a:pt x="87" y="68"/>
                    </a:lnTo>
                    <a:lnTo>
                      <a:pt x="109" y="55"/>
                    </a:lnTo>
                    <a:lnTo>
                      <a:pt x="129" y="40"/>
                    </a:lnTo>
                    <a:lnTo>
                      <a:pt x="149" y="27"/>
                    </a:lnTo>
                    <a:lnTo>
                      <a:pt x="168" y="15"/>
                    </a:lnTo>
                    <a:lnTo>
                      <a:pt x="186" y="3"/>
                    </a:lnTo>
                    <a:lnTo>
                      <a:pt x="196" y="0"/>
                    </a:lnTo>
                    <a:close/>
                  </a:path>
                </a:pathLst>
              </a:custGeom>
              <a:solidFill>
                <a:schemeClr val="accent1">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2" name="Freeform 55"/>
              <p:cNvSpPr>
                <a:spLocks/>
              </p:cNvSpPr>
              <p:nvPr/>
            </p:nvSpPr>
            <p:spPr bwMode="auto">
              <a:xfrm>
                <a:off x="8016875" y="4419600"/>
                <a:ext cx="1038225" cy="908050"/>
              </a:xfrm>
              <a:custGeom>
                <a:avLst/>
                <a:gdLst>
                  <a:gd name="T0" fmla="*/ 157 w 654"/>
                  <a:gd name="T1" fmla="*/ 0 h 572"/>
                  <a:gd name="T2" fmla="*/ 163 w 654"/>
                  <a:gd name="T3" fmla="*/ 1 h 572"/>
                  <a:gd name="T4" fmla="*/ 174 w 654"/>
                  <a:gd name="T5" fmla="*/ 5 h 572"/>
                  <a:gd name="T6" fmla="*/ 189 w 654"/>
                  <a:gd name="T7" fmla="*/ 12 h 572"/>
                  <a:gd name="T8" fmla="*/ 208 w 654"/>
                  <a:gd name="T9" fmla="*/ 22 h 572"/>
                  <a:gd name="T10" fmla="*/ 232 w 654"/>
                  <a:gd name="T11" fmla="*/ 34 h 572"/>
                  <a:gd name="T12" fmla="*/ 258 w 654"/>
                  <a:gd name="T13" fmla="*/ 49 h 572"/>
                  <a:gd name="T14" fmla="*/ 287 w 654"/>
                  <a:gd name="T15" fmla="*/ 65 h 572"/>
                  <a:gd name="T16" fmla="*/ 318 w 654"/>
                  <a:gd name="T17" fmla="*/ 83 h 572"/>
                  <a:gd name="T18" fmla="*/ 350 w 654"/>
                  <a:gd name="T19" fmla="*/ 102 h 572"/>
                  <a:gd name="T20" fmla="*/ 384 w 654"/>
                  <a:gd name="T21" fmla="*/ 122 h 572"/>
                  <a:gd name="T22" fmla="*/ 417 w 654"/>
                  <a:gd name="T23" fmla="*/ 142 h 572"/>
                  <a:gd name="T24" fmla="*/ 450 w 654"/>
                  <a:gd name="T25" fmla="*/ 162 h 572"/>
                  <a:gd name="T26" fmla="*/ 484 w 654"/>
                  <a:gd name="T27" fmla="*/ 183 h 572"/>
                  <a:gd name="T28" fmla="*/ 515 w 654"/>
                  <a:gd name="T29" fmla="*/ 203 h 572"/>
                  <a:gd name="T30" fmla="*/ 545 w 654"/>
                  <a:gd name="T31" fmla="*/ 222 h 572"/>
                  <a:gd name="T32" fmla="*/ 572 w 654"/>
                  <a:gd name="T33" fmla="*/ 240 h 572"/>
                  <a:gd name="T34" fmla="*/ 596 w 654"/>
                  <a:gd name="T35" fmla="*/ 257 h 572"/>
                  <a:gd name="T36" fmla="*/ 617 w 654"/>
                  <a:gd name="T37" fmla="*/ 272 h 572"/>
                  <a:gd name="T38" fmla="*/ 634 w 654"/>
                  <a:gd name="T39" fmla="*/ 285 h 572"/>
                  <a:gd name="T40" fmla="*/ 647 w 654"/>
                  <a:gd name="T41" fmla="*/ 296 h 572"/>
                  <a:gd name="T42" fmla="*/ 654 w 654"/>
                  <a:gd name="T43" fmla="*/ 304 h 572"/>
                  <a:gd name="T44" fmla="*/ 322 w 654"/>
                  <a:gd name="T45" fmla="*/ 572 h 572"/>
                  <a:gd name="T46" fmla="*/ 192 w 654"/>
                  <a:gd name="T47" fmla="*/ 529 h 572"/>
                  <a:gd name="T48" fmla="*/ 188 w 654"/>
                  <a:gd name="T49" fmla="*/ 528 h 572"/>
                  <a:gd name="T50" fmla="*/ 181 w 654"/>
                  <a:gd name="T51" fmla="*/ 523 h 572"/>
                  <a:gd name="T52" fmla="*/ 168 w 654"/>
                  <a:gd name="T53" fmla="*/ 514 h 572"/>
                  <a:gd name="T54" fmla="*/ 152 w 654"/>
                  <a:gd name="T55" fmla="*/ 505 h 572"/>
                  <a:gd name="T56" fmla="*/ 133 w 654"/>
                  <a:gd name="T57" fmla="*/ 493 h 572"/>
                  <a:gd name="T58" fmla="*/ 112 w 654"/>
                  <a:gd name="T59" fmla="*/ 480 h 572"/>
                  <a:gd name="T60" fmla="*/ 88 w 654"/>
                  <a:gd name="T61" fmla="*/ 464 h 572"/>
                  <a:gd name="T62" fmla="*/ 64 w 654"/>
                  <a:gd name="T63" fmla="*/ 449 h 572"/>
                  <a:gd name="T64" fmla="*/ 40 w 654"/>
                  <a:gd name="T65" fmla="*/ 433 h 572"/>
                  <a:gd name="T66" fmla="*/ 18 w 654"/>
                  <a:gd name="T67" fmla="*/ 417 h 572"/>
                  <a:gd name="T68" fmla="*/ 8 w 654"/>
                  <a:gd name="T69" fmla="*/ 406 h 572"/>
                  <a:gd name="T70" fmla="*/ 2 w 654"/>
                  <a:gd name="T71" fmla="*/ 390 h 572"/>
                  <a:gd name="T72" fmla="*/ 0 w 654"/>
                  <a:gd name="T73" fmla="*/ 370 h 572"/>
                  <a:gd name="T74" fmla="*/ 1 w 654"/>
                  <a:gd name="T75" fmla="*/ 349 h 572"/>
                  <a:gd name="T76" fmla="*/ 6 w 654"/>
                  <a:gd name="T77" fmla="*/ 322 h 572"/>
                  <a:gd name="T78" fmla="*/ 13 w 654"/>
                  <a:gd name="T79" fmla="*/ 295 h 572"/>
                  <a:gd name="T80" fmla="*/ 21 w 654"/>
                  <a:gd name="T81" fmla="*/ 266 h 572"/>
                  <a:gd name="T82" fmla="*/ 32 w 654"/>
                  <a:gd name="T83" fmla="*/ 236 h 572"/>
                  <a:gd name="T84" fmla="*/ 44 w 654"/>
                  <a:gd name="T85" fmla="*/ 207 h 572"/>
                  <a:gd name="T86" fmla="*/ 57 w 654"/>
                  <a:gd name="T87" fmla="*/ 176 h 572"/>
                  <a:gd name="T88" fmla="*/ 71 w 654"/>
                  <a:gd name="T89" fmla="*/ 146 h 572"/>
                  <a:gd name="T90" fmla="*/ 86 w 654"/>
                  <a:gd name="T91" fmla="*/ 117 h 572"/>
                  <a:gd name="T92" fmla="*/ 99 w 654"/>
                  <a:gd name="T93" fmla="*/ 91 h 572"/>
                  <a:gd name="T94" fmla="*/ 112 w 654"/>
                  <a:gd name="T95" fmla="*/ 67 h 572"/>
                  <a:gd name="T96" fmla="*/ 125 w 654"/>
                  <a:gd name="T97" fmla="*/ 46 h 572"/>
                  <a:gd name="T98" fmla="*/ 136 w 654"/>
                  <a:gd name="T99" fmla="*/ 28 h 572"/>
                  <a:gd name="T100" fmla="*/ 145 w 654"/>
                  <a:gd name="T101" fmla="*/ 13 h 572"/>
                  <a:gd name="T102" fmla="*/ 152 w 654"/>
                  <a:gd name="T103" fmla="*/ 4 h 572"/>
                  <a:gd name="T104" fmla="*/ 157 w 654"/>
                  <a:gd name="T105"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54" h="572">
                    <a:moveTo>
                      <a:pt x="157" y="0"/>
                    </a:moveTo>
                    <a:lnTo>
                      <a:pt x="163" y="1"/>
                    </a:lnTo>
                    <a:lnTo>
                      <a:pt x="174" y="5"/>
                    </a:lnTo>
                    <a:lnTo>
                      <a:pt x="189" y="12"/>
                    </a:lnTo>
                    <a:lnTo>
                      <a:pt x="208" y="22"/>
                    </a:lnTo>
                    <a:lnTo>
                      <a:pt x="232" y="34"/>
                    </a:lnTo>
                    <a:lnTo>
                      <a:pt x="258" y="49"/>
                    </a:lnTo>
                    <a:lnTo>
                      <a:pt x="287" y="65"/>
                    </a:lnTo>
                    <a:lnTo>
                      <a:pt x="318" y="83"/>
                    </a:lnTo>
                    <a:lnTo>
                      <a:pt x="350" y="102"/>
                    </a:lnTo>
                    <a:lnTo>
                      <a:pt x="384" y="122"/>
                    </a:lnTo>
                    <a:lnTo>
                      <a:pt x="417" y="142"/>
                    </a:lnTo>
                    <a:lnTo>
                      <a:pt x="450" y="162"/>
                    </a:lnTo>
                    <a:lnTo>
                      <a:pt x="484" y="183"/>
                    </a:lnTo>
                    <a:lnTo>
                      <a:pt x="515" y="203"/>
                    </a:lnTo>
                    <a:lnTo>
                      <a:pt x="545" y="222"/>
                    </a:lnTo>
                    <a:lnTo>
                      <a:pt x="572" y="240"/>
                    </a:lnTo>
                    <a:lnTo>
                      <a:pt x="596" y="257"/>
                    </a:lnTo>
                    <a:lnTo>
                      <a:pt x="617" y="272"/>
                    </a:lnTo>
                    <a:lnTo>
                      <a:pt x="634" y="285"/>
                    </a:lnTo>
                    <a:lnTo>
                      <a:pt x="647" y="296"/>
                    </a:lnTo>
                    <a:lnTo>
                      <a:pt x="654" y="304"/>
                    </a:lnTo>
                    <a:lnTo>
                      <a:pt x="322" y="572"/>
                    </a:lnTo>
                    <a:lnTo>
                      <a:pt x="192" y="529"/>
                    </a:lnTo>
                    <a:lnTo>
                      <a:pt x="188" y="528"/>
                    </a:lnTo>
                    <a:lnTo>
                      <a:pt x="181" y="523"/>
                    </a:lnTo>
                    <a:lnTo>
                      <a:pt x="168" y="514"/>
                    </a:lnTo>
                    <a:lnTo>
                      <a:pt x="152" y="505"/>
                    </a:lnTo>
                    <a:lnTo>
                      <a:pt x="133" y="493"/>
                    </a:lnTo>
                    <a:lnTo>
                      <a:pt x="112" y="480"/>
                    </a:lnTo>
                    <a:lnTo>
                      <a:pt x="88" y="464"/>
                    </a:lnTo>
                    <a:lnTo>
                      <a:pt x="64" y="449"/>
                    </a:lnTo>
                    <a:lnTo>
                      <a:pt x="40" y="433"/>
                    </a:lnTo>
                    <a:lnTo>
                      <a:pt x="18" y="417"/>
                    </a:lnTo>
                    <a:lnTo>
                      <a:pt x="8" y="406"/>
                    </a:lnTo>
                    <a:lnTo>
                      <a:pt x="2" y="390"/>
                    </a:lnTo>
                    <a:lnTo>
                      <a:pt x="0" y="370"/>
                    </a:lnTo>
                    <a:lnTo>
                      <a:pt x="1" y="349"/>
                    </a:lnTo>
                    <a:lnTo>
                      <a:pt x="6" y="322"/>
                    </a:lnTo>
                    <a:lnTo>
                      <a:pt x="13" y="295"/>
                    </a:lnTo>
                    <a:lnTo>
                      <a:pt x="21" y="266"/>
                    </a:lnTo>
                    <a:lnTo>
                      <a:pt x="32" y="236"/>
                    </a:lnTo>
                    <a:lnTo>
                      <a:pt x="44" y="207"/>
                    </a:lnTo>
                    <a:lnTo>
                      <a:pt x="57" y="176"/>
                    </a:lnTo>
                    <a:lnTo>
                      <a:pt x="71" y="146"/>
                    </a:lnTo>
                    <a:lnTo>
                      <a:pt x="86" y="117"/>
                    </a:lnTo>
                    <a:lnTo>
                      <a:pt x="99" y="91"/>
                    </a:lnTo>
                    <a:lnTo>
                      <a:pt x="112" y="67"/>
                    </a:lnTo>
                    <a:lnTo>
                      <a:pt x="125" y="46"/>
                    </a:lnTo>
                    <a:lnTo>
                      <a:pt x="136" y="28"/>
                    </a:lnTo>
                    <a:lnTo>
                      <a:pt x="145" y="13"/>
                    </a:lnTo>
                    <a:lnTo>
                      <a:pt x="152" y="4"/>
                    </a:lnTo>
                    <a:lnTo>
                      <a:pt x="157" y="0"/>
                    </a:lnTo>
                    <a:close/>
                  </a:path>
                </a:pathLst>
              </a:custGeom>
              <a:solidFill>
                <a:schemeClr val="accent1">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3" name="Freeform 56"/>
              <p:cNvSpPr>
                <a:spLocks/>
              </p:cNvSpPr>
              <p:nvPr/>
            </p:nvSpPr>
            <p:spPr bwMode="auto">
              <a:xfrm>
                <a:off x="8777288" y="3016250"/>
                <a:ext cx="2874963" cy="3549650"/>
              </a:xfrm>
              <a:custGeom>
                <a:avLst/>
                <a:gdLst>
                  <a:gd name="T0" fmla="*/ 1704 w 1811"/>
                  <a:gd name="T1" fmla="*/ 3 h 2236"/>
                  <a:gd name="T2" fmla="*/ 1747 w 1811"/>
                  <a:gd name="T3" fmla="*/ 23 h 2236"/>
                  <a:gd name="T4" fmla="*/ 1782 w 1811"/>
                  <a:gd name="T5" fmla="*/ 67 h 2236"/>
                  <a:gd name="T6" fmla="*/ 1804 w 1811"/>
                  <a:gd name="T7" fmla="*/ 129 h 2236"/>
                  <a:gd name="T8" fmla="*/ 1811 w 1811"/>
                  <a:gd name="T9" fmla="*/ 208 h 2236"/>
                  <a:gd name="T10" fmla="*/ 1805 w 1811"/>
                  <a:gd name="T11" fmla="*/ 300 h 2236"/>
                  <a:gd name="T12" fmla="*/ 1787 w 1811"/>
                  <a:gd name="T13" fmla="*/ 402 h 2236"/>
                  <a:gd name="T14" fmla="*/ 1760 w 1811"/>
                  <a:gd name="T15" fmla="*/ 513 h 2236"/>
                  <a:gd name="T16" fmla="*/ 1723 w 1811"/>
                  <a:gd name="T17" fmla="*/ 631 h 2236"/>
                  <a:gd name="T18" fmla="*/ 1677 w 1811"/>
                  <a:gd name="T19" fmla="*/ 752 h 2236"/>
                  <a:gd name="T20" fmla="*/ 1625 w 1811"/>
                  <a:gd name="T21" fmla="*/ 875 h 2236"/>
                  <a:gd name="T22" fmla="*/ 1568 w 1811"/>
                  <a:gd name="T23" fmla="*/ 995 h 2236"/>
                  <a:gd name="T24" fmla="*/ 1506 w 1811"/>
                  <a:gd name="T25" fmla="*/ 1113 h 2236"/>
                  <a:gd name="T26" fmla="*/ 1441 w 1811"/>
                  <a:gd name="T27" fmla="*/ 1224 h 2236"/>
                  <a:gd name="T28" fmla="*/ 1375 w 1811"/>
                  <a:gd name="T29" fmla="*/ 1327 h 2236"/>
                  <a:gd name="T30" fmla="*/ 1308 w 1811"/>
                  <a:gd name="T31" fmla="*/ 1419 h 2236"/>
                  <a:gd name="T32" fmla="*/ 1233 w 1811"/>
                  <a:gd name="T33" fmla="*/ 1508 h 2236"/>
                  <a:gd name="T34" fmla="*/ 1147 w 1811"/>
                  <a:gd name="T35" fmla="*/ 1599 h 2236"/>
                  <a:gd name="T36" fmla="*/ 1052 w 1811"/>
                  <a:gd name="T37" fmla="*/ 1691 h 2236"/>
                  <a:gd name="T38" fmla="*/ 950 w 1811"/>
                  <a:gd name="T39" fmla="*/ 1780 h 2236"/>
                  <a:gd name="T40" fmla="*/ 843 w 1811"/>
                  <a:gd name="T41" fmla="*/ 1866 h 2236"/>
                  <a:gd name="T42" fmla="*/ 734 w 1811"/>
                  <a:gd name="T43" fmla="*/ 1947 h 2236"/>
                  <a:gd name="T44" fmla="*/ 625 w 1811"/>
                  <a:gd name="T45" fmla="*/ 2021 h 2236"/>
                  <a:gd name="T46" fmla="*/ 517 w 1811"/>
                  <a:gd name="T47" fmla="*/ 2088 h 2236"/>
                  <a:gd name="T48" fmla="*/ 415 w 1811"/>
                  <a:gd name="T49" fmla="*/ 2144 h 2236"/>
                  <a:gd name="T50" fmla="*/ 318 w 1811"/>
                  <a:gd name="T51" fmla="*/ 2188 h 2236"/>
                  <a:gd name="T52" fmla="*/ 231 w 1811"/>
                  <a:gd name="T53" fmla="*/ 2219 h 2236"/>
                  <a:gd name="T54" fmla="*/ 155 w 1811"/>
                  <a:gd name="T55" fmla="*/ 2235 h 2236"/>
                  <a:gd name="T56" fmla="*/ 92 w 1811"/>
                  <a:gd name="T57" fmla="*/ 2234 h 2236"/>
                  <a:gd name="T58" fmla="*/ 43 w 1811"/>
                  <a:gd name="T59" fmla="*/ 2213 h 2236"/>
                  <a:gd name="T60" fmla="*/ 13 w 1811"/>
                  <a:gd name="T61" fmla="*/ 2176 h 2236"/>
                  <a:gd name="T62" fmla="*/ 0 w 1811"/>
                  <a:gd name="T63" fmla="*/ 2131 h 2236"/>
                  <a:gd name="T64" fmla="*/ 6 w 1811"/>
                  <a:gd name="T65" fmla="*/ 2082 h 2236"/>
                  <a:gd name="T66" fmla="*/ 30 w 1811"/>
                  <a:gd name="T67" fmla="*/ 2036 h 2236"/>
                  <a:gd name="T68" fmla="*/ 43 w 1811"/>
                  <a:gd name="T69" fmla="*/ 2030 h 2236"/>
                  <a:gd name="T70" fmla="*/ 79 w 1811"/>
                  <a:gd name="T71" fmla="*/ 2012 h 2236"/>
                  <a:gd name="T72" fmla="*/ 135 w 1811"/>
                  <a:gd name="T73" fmla="*/ 1982 h 2236"/>
                  <a:gd name="T74" fmla="*/ 210 w 1811"/>
                  <a:gd name="T75" fmla="*/ 1938 h 2236"/>
                  <a:gd name="T76" fmla="*/ 299 w 1811"/>
                  <a:gd name="T77" fmla="*/ 1880 h 2236"/>
                  <a:gd name="T78" fmla="*/ 403 w 1811"/>
                  <a:gd name="T79" fmla="*/ 1808 h 2236"/>
                  <a:gd name="T80" fmla="*/ 516 w 1811"/>
                  <a:gd name="T81" fmla="*/ 1721 h 2236"/>
                  <a:gd name="T82" fmla="*/ 637 w 1811"/>
                  <a:gd name="T83" fmla="*/ 1617 h 2236"/>
                  <a:gd name="T84" fmla="*/ 763 w 1811"/>
                  <a:gd name="T85" fmla="*/ 1496 h 2236"/>
                  <a:gd name="T86" fmla="*/ 892 w 1811"/>
                  <a:gd name="T87" fmla="*/ 1359 h 2236"/>
                  <a:gd name="T88" fmla="*/ 1021 w 1811"/>
                  <a:gd name="T89" fmla="*/ 1204 h 2236"/>
                  <a:gd name="T90" fmla="*/ 1149 w 1811"/>
                  <a:gd name="T91" fmla="*/ 1025 h 2236"/>
                  <a:gd name="T92" fmla="*/ 1258 w 1811"/>
                  <a:gd name="T93" fmla="*/ 852 h 2236"/>
                  <a:gd name="T94" fmla="*/ 1346 w 1811"/>
                  <a:gd name="T95" fmla="*/ 690 h 2236"/>
                  <a:gd name="T96" fmla="*/ 1416 w 1811"/>
                  <a:gd name="T97" fmla="*/ 538 h 2236"/>
                  <a:gd name="T98" fmla="*/ 1471 w 1811"/>
                  <a:gd name="T99" fmla="*/ 403 h 2236"/>
                  <a:gd name="T100" fmla="*/ 1512 w 1811"/>
                  <a:gd name="T101" fmla="*/ 285 h 2236"/>
                  <a:gd name="T102" fmla="*/ 1540 w 1811"/>
                  <a:gd name="T103" fmla="*/ 189 h 2236"/>
                  <a:gd name="T104" fmla="*/ 1558 w 1811"/>
                  <a:gd name="T105" fmla="*/ 117 h 2236"/>
                  <a:gd name="T106" fmla="*/ 1568 w 1811"/>
                  <a:gd name="T107" fmla="*/ 71 h 2236"/>
                  <a:gd name="T108" fmla="*/ 1570 w 1811"/>
                  <a:gd name="T109" fmla="*/ 55 h 2236"/>
                  <a:gd name="T110" fmla="*/ 1610 w 1811"/>
                  <a:gd name="T111" fmla="*/ 20 h 2236"/>
                  <a:gd name="T112" fmla="*/ 1656 w 1811"/>
                  <a:gd name="T113" fmla="*/ 3 h 2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811" h="2236">
                    <a:moveTo>
                      <a:pt x="1680" y="0"/>
                    </a:moveTo>
                    <a:lnTo>
                      <a:pt x="1704" y="3"/>
                    </a:lnTo>
                    <a:lnTo>
                      <a:pt x="1725" y="11"/>
                    </a:lnTo>
                    <a:lnTo>
                      <a:pt x="1747" y="23"/>
                    </a:lnTo>
                    <a:lnTo>
                      <a:pt x="1767" y="42"/>
                    </a:lnTo>
                    <a:lnTo>
                      <a:pt x="1782" y="67"/>
                    </a:lnTo>
                    <a:lnTo>
                      <a:pt x="1796" y="96"/>
                    </a:lnTo>
                    <a:lnTo>
                      <a:pt x="1804" y="129"/>
                    </a:lnTo>
                    <a:lnTo>
                      <a:pt x="1810" y="167"/>
                    </a:lnTo>
                    <a:lnTo>
                      <a:pt x="1811" y="208"/>
                    </a:lnTo>
                    <a:lnTo>
                      <a:pt x="1810" y="252"/>
                    </a:lnTo>
                    <a:lnTo>
                      <a:pt x="1805" y="300"/>
                    </a:lnTo>
                    <a:lnTo>
                      <a:pt x="1798" y="350"/>
                    </a:lnTo>
                    <a:lnTo>
                      <a:pt x="1787" y="402"/>
                    </a:lnTo>
                    <a:lnTo>
                      <a:pt x="1775" y="457"/>
                    </a:lnTo>
                    <a:lnTo>
                      <a:pt x="1760" y="513"/>
                    </a:lnTo>
                    <a:lnTo>
                      <a:pt x="1742" y="572"/>
                    </a:lnTo>
                    <a:lnTo>
                      <a:pt x="1723" y="631"/>
                    </a:lnTo>
                    <a:lnTo>
                      <a:pt x="1700" y="691"/>
                    </a:lnTo>
                    <a:lnTo>
                      <a:pt x="1677" y="752"/>
                    </a:lnTo>
                    <a:lnTo>
                      <a:pt x="1652" y="813"/>
                    </a:lnTo>
                    <a:lnTo>
                      <a:pt x="1625" y="875"/>
                    </a:lnTo>
                    <a:lnTo>
                      <a:pt x="1598" y="936"/>
                    </a:lnTo>
                    <a:lnTo>
                      <a:pt x="1568" y="995"/>
                    </a:lnTo>
                    <a:lnTo>
                      <a:pt x="1538" y="1055"/>
                    </a:lnTo>
                    <a:lnTo>
                      <a:pt x="1506" y="1113"/>
                    </a:lnTo>
                    <a:lnTo>
                      <a:pt x="1475" y="1169"/>
                    </a:lnTo>
                    <a:lnTo>
                      <a:pt x="1441" y="1224"/>
                    </a:lnTo>
                    <a:lnTo>
                      <a:pt x="1408" y="1277"/>
                    </a:lnTo>
                    <a:lnTo>
                      <a:pt x="1375" y="1327"/>
                    </a:lnTo>
                    <a:lnTo>
                      <a:pt x="1341" y="1375"/>
                    </a:lnTo>
                    <a:lnTo>
                      <a:pt x="1308" y="1419"/>
                    </a:lnTo>
                    <a:lnTo>
                      <a:pt x="1272" y="1463"/>
                    </a:lnTo>
                    <a:lnTo>
                      <a:pt x="1233" y="1508"/>
                    </a:lnTo>
                    <a:lnTo>
                      <a:pt x="1191" y="1554"/>
                    </a:lnTo>
                    <a:lnTo>
                      <a:pt x="1147" y="1599"/>
                    </a:lnTo>
                    <a:lnTo>
                      <a:pt x="1100" y="1645"/>
                    </a:lnTo>
                    <a:lnTo>
                      <a:pt x="1052" y="1691"/>
                    </a:lnTo>
                    <a:lnTo>
                      <a:pt x="1001" y="1735"/>
                    </a:lnTo>
                    <a:lnTo>
                      <a:pt x="950" y="1780"/>
                    </a:lnTo>
                    <a:lnTo>
                      <a:pt x="897" y="1823"/>
                    </a:lnTo>
                    <a:lnTo>
                      <a:pt x="843" y="1866"/>
                    </a:lnTo>
                    <a:lnTo>
                      <a:pt x="789" y="1908"/>
                    </a:lnTo>
                    <a:lnTo>
                      <a:pt x="734" y="1947"/>
                    </a:lnTo>
                    <a:lnTo>
                      <a:pt x="680" y="1985"/>
                    </a:lnTo>
                    <a:lnTo>
                      <a:pt x="625" y="2021"/>
                    </a:lnTo>
                    <a:lnTo>
                      <a:pt x="571" y="2056"/>
                    </a:lnTo>
                    <a:lnTo>
                      <a:pt x="517" y="2088"/>
                    </a:lnTo>
                    <a:lnTo>
                      <a:pt x="465" y="2117"/>
                    </a:lnTo>
                    <a:lnTo>
                      <a:pt x="415" y="2144"/>
                    </a:lnTo>
                    <a:lnTo>
                      <a:pt x="366" y="2168"/>
                    </a:lnTo>
                    <a:lnTo>
                      <a:pt x="318" y="2188"/>
                    </a:lnTo>
                    <a:lnTo>
                      <a:pt x="273" y="2205"/>
                    </a:lnTo>
                    <a:lnTo>
                      <a:pt x="231" y="2219"/>
                    </a:lnTo>
                    <a:lnTo>
                      <a:pt x="191" y="2229"/>
                    </a:lnTo>
                    <a:lnTo>
                      <a:pt x="155" y="2235"/>
                    </a:lnTo>
                    <a:lnTo>
                      <a:pt x="122" y="2236"/>
                    </a:lnTo>
                    <a:lnTo>
                      <a:pt x="92" y="2234"/>
                    </a:lnTo>
                    <a:lnTo>
                      <a:pt x="66" y="2225"/>
                    </a:lnTo>
                    <a:lnTo>
                      <a:pt x="43" y="2213"/>
                    </a:lnTo>
                    <a:lnTo>
                      <a:pt x="26" y="2197"/>
                    </a:lnTo>
                    <a:lnTo>
                      <a:pt x="13" y="2176"/>
                    </a:lnTo>
                    <a:lnTo>
                      <a:pt x="5" y="2155"/>
                    </a:lnTo>
                    <a:lnTo>
                      <a:pt x="0" y="2131"/>
                    </a:lnTo>
                    <a:lnTo>
                      <a:pt x="1" y="2107"/>
                    </a:lnTo>
                    <a:lnTo>
                      <a:pt x="6" y="2082"/>
                    </a:lnTo>
                    <a:lnTo>
                      <a:pt x="16" y="2058"/>
                    </a:lnTo>
                    <a:lnTo>
                      <a:pt x="30" y="2036"/>
                    </a:lnTo>
                    <a:lnTo>
                      <a:pt x="33" y="2034"/>
                    </a:lnTo>
                    <a:lnTo>
                      <a:pt x="43" y="2030"/>
                    </a:lnTo>
                    <a:lnTo>
                      <a:pt x="58" y="2022"/>
                    </a:lnTo>
                    <a:lnTo>
                      <a:pt x="79" y="2012"/>
                    </a:lnTo>
                    <a:lnTo>
                      <a:pt x="105" y="1999"/>
                    </a:lnTo>
                    <a:lnTo>
                      <a:pt x="135" y="1982"/>
                    </a:lnTo>
                    <a:lnTo>
                      <a:pt x="171" y="1962"/>
                    </a:lnTo>
                    <a:lnTo>
                      <a:pt x="210" y="1938"/>
                    </a:lnTo>
                    <a:lnTo>
                      <a:pt x="253" y="1910"/>
                    </a:lnTo>
                    <a:lnTo>
                      <a:pt x="299" y="1880"/>
                    </a:lnTo>
                    <a:lnTo>
                      <a:pt x="349" y="1846"/>
                    </a:lnTo>
                    <a:lnTo>
                      <a:pt x="403" y="1808"/>
                    </a:lnTo>
                    <a:lnTo>
                      <a:pt x="458" y="1766"/>
                    </a:lnTo>
                    <a:lnTo>
                      <a:pt x="516" y="1721"/>
                    </a:lnTo>
                    <a:lnTo>
                      <a:pt x="576" y="1670"/>
                    </a:lnTo>
                    <a:lnTo>
                      <a:pt x="637" y="1617"/>
                    </a:lnTo>
                    <a:lnTo>
                      <a:pt x="699" y="1558"/>
                    </a:lnTo>
                    <a:lnTo>
                      <a:pt x="763" y="1496"/>
                    </a:lnTo>
                    <a:lnTo>
                      <a:pt x="827" y="1429"/>
                    </a:lnTo>
                    <a:lnTo>
                      <a:pt x="892" y="1359"/>
                    </a:lnTo>
                    <a:lnTo>
                      <a:pt x="956" y="1284"/>
                    </a:lnTo>
                    <a:lnTo>
                      <a:pt x="1021" y="1204"/>
                    </a:lnTo>
                    <a:lnTo>
                      <a:pt x="1087" y="1113"/>
                    </a:lnTo>
                    <a:lnTo>
                      <a:pt x="1149" y="1025"/>
                    </a:lnTo>
                    <a:lnTo>
                      <a:pt x="1205" y="938"/>
                    </a:lnTo>
                    <a:lnTo>
                      <a:pt x="1258" y="852"/>
                    </a:lnTo>
                    <a:lnTo>
                      <a:pt x="1304" y="770"/>
                    </a:lnTo>
                    <a:lnTo>
                      <a:pt x="1346" y="690"/>
                    </a:lnTo>
                    <a:lnTo>
                      <a:pt x="1383" y="612"/>
                    </a:lnTo>
                    <a:lnTo>
                      <a:pt x="1416" y="538"/>
                    </a:lnTo>
                    <a:lnTo>
                      <a:pt x="1445" y="469"/>
                    </a:lnTo>
                    <a:lnTo>
                      <a:pt x="1471" y="403"/>
                    </a:lnTo>
                    <a:lnTo>
                      <a:pt x="1493" y="343"/>
                    </a:lnTo>
                    <a:lnTo>
                      <a:pt x="1512" y="285"/>
                    </a:lnTo>
                    <a:lnTo>
                      <a:pt x="1527" y="235"/>
                    </a:lnTo>
                    <a:lnTo>
                      <a:pt x="1540" y="189"/>
                    </a:lnTo>
                    <a:lnTo>
                      <a:pt x="1550" y="149"/>
                    </a:lnTo>
                    <a:lnTo>
                      <a:pt x="1558" y="117"/>
                    </a:lnTo>
                    <a:lnTo>
                      <a:pt x="1564" y="91"/>
                    </a:lnTo>
                    <a:lnTo>
                      <a:pt x="1568" y="71"/>
                    </a:lnTo>
                    <a:lnTo>
                      <a:pt x="1569" y="59"/>
                    </a:lnTo>
                    <a:lnTo>
                      <a:pt x="1570" y="55"/>
                    </a:lnTo>
                    <a:lnTo>
                      <a:pt x="1588" y="36"/>
                    </a:lnTo>
                    <a:lnTo>
                      <a:pt x="1610" y="20"/>
                    </a:lnTo>
                    <a:lnTo>
                      <a:pt x="1632" y="9"/>
                    </a:lnTo>
                    <a:lnTo>
                      <a:pt x="1656" y="3"/>
                    </a:lnTo>
                    <a:lnTo>
                      <a:pt x="1680" y="0"/>
                    </a:lnTo>
                    <a:close/>
                  </a:path>
                </a:pathLst>
              </a:custGeom>
              <a:solidFill>
                <a:schemeClr val="tx1">
                  <a:lumMod val="75000"/>
                  <a:lumOff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4" name="Freeform 57"/>
              <p:cNvSpPr>
                <a:spLocks/>
              </p:cNvSpPr>
              <p:nvPr/>
            </p:nvSpPr>
            <p:spPr bwMode="auto">
              <a:xfrm>
                <a:off x="10393363" y="3665538"/>
                <a:ext cx="361950" cy="284163"/>
              </a:xfrm>
              <a:custGeom>
                <a:avLst/>
                <a:gdLst>
                  <a:gd name="T0" fmla="*/ 19 w 228"/>
                  <a:gd name="T1" fmla="*/ 0 h 179"/>
                  <a:gd name="T2" fmla="*/ 34 w 228"/>
                  <a:gd name="T3" fmla="*/ 3 h 179"/>
                  <a:gd name="T4" fmla="*/ 50 w 228"/>
                  <a:gd name="T5" fmla="*/ 8 h 179"/>
                  <a:gd name="T6" fmla="*/ 69 w 228"/>
                  <a:gd name="T7" fmla="*/ 15 h 179"/>
                  <a:gd name="T8" fmla="*/ 91 w 228"/>
                  <a:gd name="T9" fmla="*/ 22 h 179"/>
                  <a:gd name="T10" fmla="*/ 115 w 228"/>
                  <a:gd name="T11" fmla="*/ 33 h 179"/>
                  <a:gd name="T12" fmla="*/ 137 w 228"/>
                  <a:gd name="T13" fmla="*/ 46 h 179"/>
                  <a:gd name="T14" fmla="*/ 159 w 228"/>
                  <a:gd name="T15" fmla="*/ 60 h 179"/>
                  <a:gd name="T16" fmla="*/ 179 w 228"/>
                  <a:gd name="T17" fmla="*/ 76 h 179"/>
                  <a:gd name="T18" fmla="*/ 197 w 228"/>
                  <a:gd name="T19" fmla="*/ 91 h 179"/>
                  <a:gd name="T20" fmla="*/ 211 w 228"/>
                  <a:gd name="T21" fmla="*/ 105 h 179"/>
                  <a:gd name="T22" fmla="*/ 222 w 228"/>
                  <a:gd name="T23" fmla="*/ 120 h 179"/>
                  <a:gd name="T24" fmla="*/ 228 w 228"/>
                  <a:gd name="T25" fmla="*/ 130 h 179"/>
                  <a:gd name="T26" fmla="*/ 228 w 228"/>
                  <a:gd name="T27" fmla="*/ 141 h 179"/>
                  <a:gd name="T28" fmla="*/ 221 w 228"/>
                  <a:gd name="T29" fmla="*/ 151 h 179"/>
                  <a:gd name="T30" fmla="*/ 210 w 228"/>
                  <a:gd name="T31" fmla="*/ 160 h 179"/>
                  <a:gd name="T32" fmla="*/ 196 w 228"/>
                  <a:gd name="T33" fmla="*/ 169 h 179"/>
                  <a:gd name="T34" fmla="*/ 181 w 228"/>
                  <a:gd name="T35" fmla="*/ 175 h 179"/>
                  <a:gd name="T36" fmla="*/ 168 w 228"/>
                  <a:gd name="T37" fmla="*/ 178 h 179"/>
                  <a:gd name="T38" fmla="*/ 159 w 228"/>
                  <a:gd name="T39" fmla="*/ 179 h 179"/>
                  <a:gd name="T40" fmla="*/ 156 w 228"/>
                  <a:gd name="T41" fmla="*/ 177 h 179"/>
                  <a:gd name="T42" fmla="*/ 149 w 228"/>
                  <a:gd name="T43" fmla="*/ 171 h 179"/>
                  <a:gd name="T44" fmla="*/ 138 w 228"/>
                  <a:gd name="T45" fmla="*/ 163 h 179"/>
                  <a:gd name="T46" fmla="*/ 125 w 228"/>
                  <a:gd name="T47" fmla="*/ 151 h 179"/>
                  <a:gd name="T48" fmla="*/ 110 w 228"/>
                  <a:gd name="T49" fmla="*/ 136 h 179"/>
                  <a:gd name="T50" fmla="*/ 93 w 228"/>
                  <a:gd name="T51" fmla="*/ 121 h 179"/>
                  <a:gd name="T52" fmla="*/ 76 w 228"/>
                  <a:gd name="T53" fmla="*/ 104 h 179"/>
                  <a:gd name="T54" fmla="*/ 60 w 228"/>
                  <a:gd name="T55" fmla="*/ 89 h 179"/>
                  <a:gd name="T56" fmla="*/ 43 w 228"/>
                  <a:gd name="T57" fmla="*/ 72 h 179"/>
                  <a:gd name="T58" fmla="*/ 29 w 228"/>
                  <a:gd name="T59" fmla="*/ 56 h 179"/>
                  <a:gd name="T60" fmla="*/ 17 w 228"/>
                  <a:gd name="T61" fmla="*/ 42 h 179"/>
                  <a:gd name="T62" fmla="*/ 7 w 228"/>
                  <a:gd name="T63" fmla="*/ 31 h 179"/>
                  <a:gd name="T64" fmla="*/ 3 w 228"/>
                  <a:gd name="T65" fmla="*/ 22 h 179"/>
                  <a:gd name="T66" fmla="*/ 0 w 228"/>
                  <a:gd name="T67" fmla="*/ 11 h 179"/>
                  <a:gd name="T68" fmla="*/ 3 w 228"/>
                  <a:gd name="T69" fmla="*/ 4 h 179"/>
                  <a:gd name="T70" fmla="*/ 10 w 228"/>
                  <a:gd name="T71" fmla="*/ 2 h 179"/>
                  <a:gd name="T72" fmla="*/ 19 w 228"/>
                  <a:gd name="T73"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8" h="179">
                    <a:moveTo>
                      <a:pt x="19" y="0"/>
                    </a:moveTo>
                    <a:lnTo>
                      <a:pt x="34" y="3"/>
                    </a:lnTo>
                    <a:lnTo>
                      <a:pt x="50" y="8"/>
                    </a:lnTo>
                    <a:lnTo>
                      <a:pt x="69" y="15"/>
                    </a:lnTo>
                    <a:lnTo>
                      <a:pt x="91" y="22"/>
                    </a:lnTo>
                    <a:lnTo>
                      <a:pt x="115" y="33"/>
                    </a:lnTo>
                    <a:lnTo>
                      <a:pt x="137" y="46"/>
                    </a:lnTo>
                    <a:lnTo>
                      <a:pt x="159" y="60"/>
                    </a:lnTo>
                    <a:lnTo>
                      <a:pt x="179" y="76"/>
                    </a:lnTo>
                    <a:lnTo>
                      <a:pt x="197" y="91"/>
                    </a:lnTo>
                    <a:lnTo>
                      <a:pt x="211" y="105"/>
                    </a:lnTo>
                    <a:lnTo>
                      <a:pt x="222" y="120"/>
                    </a:lnTo>
                    <a:lnTo>
                      <a:pt x="228" y="130"/>
                    </a:lnTo>
                    <a:lnTo>
                      <a:pt x="228" y="141"/>
                    </a:lnTo>
                    <a:lnTo>
                      <a:pt x="221" y="151"/>
                    </a:lnTo>
                    <a:lnTo>
                      <a:pt x="210" y="160"/>
                    </a:lnTo>
                    <a:lnTo>
                      <a:pt x="196" y="169"/>
                    </a:lnTo>
                    <a:lnTo>
                      <a:pt x="181" y="175"/>
                    </a:lnTo>
                    <a:lnTo>
                      <a:pt x="168" y="178"/>
                    </a:lnTo>
                    <a:lnTo>
                      <a:pt x="159" y="179"/>
                    </a:lnTo>
                    <a:lnTo>
                      <a:pt x="156" y="177"/>
                    </a:lnTo>
                    <a:lnTo>
                      <a:pt x="149" y="171"/>
                    </a:lnTo>
                    <a:lnTo>
                      <a:pt x="138" y="163"/>
                    </a:lnTo>
                    <a:lnTo>
                      <a:pt x="125" y="151"/>
                    </a:lnTo>
                    <a:lnTo>
                      <a:pt x="110" y="136"/>
                    </a:lnTo>
                    <a:lnTo>
                      <a:pt x="93" y="121"/>
                    </a:lnTo>
                    <a:lnTo>
                      <a:pt x="76" y="104"/>
                    </a:lnTo>
                    <a:lnTo>
                      <a:pt x="60" y="89"/>
                    </a:lnTo>
                    <a:lnTo>
                      <a:pt x="43" y="72"/>
                    </a:lnTo>
                    <a:lnTo>
                      <a:pt x="29" y="56"/>
                    </a:lnTo>
                    <a:lnTo>
                      <a:pt x="17" y="42"/>
                    </a:lnTo>
                    <a:lnTo>
                      <a:pt x="7" y="31"/>
                    </a:lnTo>
                    <a:lnTo>
                      <a:pt x="3" y="22"/>
                    </a:lnTo>
                    <a:lnTo>
                      <a:pt x="0" y="11"/>
                    </a:lnTo>
                    <a:lnTo>
                      <a:pt x="3" y="4"/>
                    </a:lnTo>
                    <a:lnTo>
                      <a:pt x="10" y="2"/>
                    </a:lnTo>
                    <a:lnTo>
                      <a:pt x="19" y="0"/>
                    </a:lnTo>
                    <a:close/>
                  </a:path>
                </a:pathLst>
              </a:custGeom>
              <a:solidFill>
                <a:srgbClr val="E1D7A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5" name="Freeform 58"/>
              <p:cNvSpPr>
                <a:spLocks/>
              </p:cNvSpPr>
              <p:nvPr/>
            </p:nvSpPr>
            <p:spPr bwMode="auto">
              <a:xfrm>
                <a:off x="9004300" y="4960938"/>
                <a:ext cx="284163" cy="360363"/>
              </a:xfrm>
              <a:custGeom>
                <a:avLst/>
                <a:gdLst>
                  <a:gd name="T0" fmla="*/ 11 w 179"/>
                  <a:gd name="T1" fmla="*/ 0 h 227"/>
                  <a:gd name="T2" fmla="*/ 22 w 179"/>
                  <a:gd name="T3" fmla="*/ 2 h 227"/>
                  <a:gd name="T4" fmla="*/ 31 w 179"/>
                  <a:gd name="T5" fmla="*/ 8 h 227"/>
                  <a:gd name="T6" fmla="*/ 42 w 179"/>
                  <a:gd name="T7" fmla="*/ 16 h 227"/>
                  <a:gd name="T8" fmla="*/ 56 w 179"/>
                  <a:gd name="T9" fmla="*/ 28 h 227"/>
                  <a:gd name="T10" fmla="*/ 72 w 179"/>
                  <a:gd name="T11" fmla="*/ 42 h 227"/>
                  <a:gd name="T12" fmla="*/ 88 w 179"/>
                  <a:gd name="T13" fmla="*/ 59 h 227"/>
                  <a:gd name="T14" fmla="*/ 104 w 179"/>
                  <a:gd name="T15" fmla="*/ 76 h 227"/>
                  <a:gd name="T16" fmla="*/ 121 w 179"/>
                  <a:gd name="T17" fmla="*/ 94 h 227"/>
                  <a:gd name="T18" fmla="*/ 136 w 179"/>
                  <a:gd name="T19" fmla="*/ 110 h 227"/>
                  <a:gd name="T20" fmla="*/ 150 w 179"/>
                  <a:gd name="T21" fmla="*/ 125 h 227"/>
                  <a:gd name="T22" fmla="*/ 162 w 179"/>
                  <a:gd name="T23" fmla="*/ 138 h 227"/>
                  <a:gd name="T24" fmla="*/ 171 w 179"/>
                  <a:gd name="T25" fmla="*/ 148 h 227"/>
                  <a:gd name="T26" fmla="*/ 177 w 179"/>
                  <a:gd name="T27" fmla="*/ 156 h 227"/>
                  <a:gd name="T28" fmla="*/ 179 w 179"/>
                  <a:gd name="T29" fmla="*/ 158 h 227"/>
                  <a:gd name="T30" fmla="*/ 178 w 179"/>
                  <a:gd name="T31" fmla="*/ 167 h 227"/>
                  <a:gd name="T32" fmla="*/ 174 w 179"/>
                  <a:gd name="T33" fmla="*/ 182 h 227"/>
                  <a:gd name="T34" fmla="*/ 168 w 179"/>
                  <a:gd name="T35" fmla="*/ 196 h 227"/>
                  <a:gd name="T36" fmla="*/ 160 w 179"/>
                  <a:gd name="T37" fmla="*/ 209 h 227"/>
                  <a:gd name="T38" fmla="*/ 152 w 179"/>
                  <a:gd name="T39" fmla="*/ 220 h 227"/>
                  <a:gd name="T40" fmla="*/ 141 w 179"/>
                  <a:gd name="T41" fmla="*/ 227 h 227"/>
                  <a:gd name="T42" fmla="*/ 130 w 179"/>
                  <a:gd name="T43" fmla="*/ 227 h 227"/>
                  <a:gd name="T44" fmla="*/ 119 w 179"/>
                  <a:gd name="T45" fmla="*/ 221 h 227"/>
                  <a:gd name="T46" fmla="*/ 106 w 179"/>
                  <a:gd name="T47" fmla="*/ 210 h 227"/>
                  <a:gd name="T48" fmla="*/ 91 w 179"/>
                  <a:gd name="T49" fmla="*/ 196 h 227"/>
                  <a:gd name="T50" fmla="*/ 75 w 179"/>
                  <a:gd name="T51" fmla="*/ 178 h 227"/>
                  <a:gd name="T52" fmla="*/ 60 w 179"/>
                  <a:gd name="T53" fmla="*/ 159 h 227"/>
                  <a:gd name="T54" fmla="*/ 45 w 179"/>
                  <a:gd name="T55" fmla="*/ 136 h 227"/>
                  <a:gd name="T56" fmla="*/ 32 w 179"/>
                  <a:gd name="T57" fmla="*/ 114 h 227"/>
                  <a:gd name="T58" fmla="*/ 22 w 179"/>
                  <a:gd name="T59" fmla="*/ 91 h 227"/>
                  <a:gd name="T60" fmla="*/ 14 w 179"/>
                  <a:gd name="T61" fmla="*/ 68 h 227"/>
                  <a:gd name="T62" fmla="*/ 7 w 179"/>
                  <a:gd name="T63" fmla="*/ 49 h 227"/>
                  <a:gd name="T64" fmla="*/ 2 w 179"/>
                  <a:gd name="T65" fmla="*/ 33 h 227"/>
                  <a:gd name="T66" fmla="*/ 0 w 179"/>
                  <a:gd name="T67" fmla="*/ 18 h 227"/>
                  <a:gd name="T68" fmla="*/ 1 w 179"/>
                  <a:gd name="T69" fmla="*/ 9 h 227"/>
                  <a:gd name="T70" fmla="*/ 5 w 179"/>
                  <a:gd name="T71" fmla="*/ 2 h 227"/>
                  <a:gd name="T72" fmla="*/ 11 w 179"/>
                  <a:gd name="T7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9" h="227">
                    <a:moveTo>
                      <a:pt x="11" y="0"/>
                    </a:moveTo>
                    <a:lnTo>
                      <a:pt x="22" y="2"/>
                    </a:lnTo>
                    <a:lnTo>
                      <a:pt x="31" y="8"/>
                    </a:lnTo>
                    <a:lnTo>
                      <a:pt x="42" y="16"/>
                    </a:lnTo>
                    <a:lnTo>
                      <a:pt x="56" y="28"/>
                    </a:lnTo>
                    <a:lnTo>
                      <a:pt x="72" y="42"/>
                    </a:lnTo>
                    <a:lnTo>
                      <a:pt x="88" y="59"/>
                    </a:lnTo>
                    <a:lnTo>
                      <a:pt x="104" y="76"/>
                    </a:lnTo>
                    <a:lnTo>
                      <a:pt x="121" y="94"/>
                    </a:lnTo>
                    <a:lnTo>
                      <a:pt x="136" y="110"/>
                    </a:lnTo>
                    <a:lnTo>
                      <a:pt x="150" y="125"/>
                    </a:lnTo>
                    <a:lnTo>
                      <a:pt x="162" y="138"/>
                    </a:lnTo>
                    <a:lnTo>
                      <a:pt x="171" y="148"/>
                    </a:lnTo>
                    <a:lnTo>
                      <a:pt x="177" y="156"/>
                    </a:lnTo>
                    <a:lnTo>
                      <a:pt x="179" y="158"/>
                    </a:lnTo>
                    <a:lnTo>
                      <a:pt x="178" y="167"/>
                    </a:lnTo>
                    <a:lnTo>
                      <a:pt x="174" y="182"/>
                    </a:lnTo>
                    <a:lnTo>
                      <a:pt x="168" y="196"/>
                    </a:lnTo>
                    <a:lnTo>
                      <a:pt x="160" y="209"/>
                    </a:lnTo>
                    <a:lnTo>
                      <a:pt x="152" y="220"/>
                    </a:lnTo>
                    <a:lnTo>
                      <a:pt x="141" y="227"/>
                    </a:lnTo>
                    <a:lnTo>
                      <a:pt x="130" y="227"/>
                    </a:lnTo>
                    <a:lnTo>
                      <a:pt x="119" y="221"/>
                    </a:lnTo>
                    <a:lnTo>
                      <a:pt x="106" y="210"/>
                    </a:lnTo>
                    <a:lnTo>
                      <a:pt x="91" y="196"/>
                    </a:lnTo>
                    <a:lnTo>
                      <a:pt x="75" y="178"/>
                    </a:lnTo>
                    <a:lnTo>
                      <a:pt x="60" y="159"/>
                    </a:lnTo>
                    <a:lnTo>
                      <a:pt x="45" y="136"/>
                    </a:lnTo>
                    <a:lnTo>
                      <a:pt x="32" y="114"/>
                    </a:lnTo>
                    <a:lnTo>
                      <a:pt x="22" y="91"/>
                    </a:lnTo>
                    <a:lnTo>
                      <a:pt x="14" y="68"/>
                    </a:lnTo>
                    <a:lnTo>
                      <a:pt x="7" y="49"/>
                    </a:lnTo>
                    <a:lnTo>
                      <a:pt x="2" y="33"/>
                    </a:lnTo>
                    <a:lnTo>
                      <a:pt x="0" y="18"/>
                    </a:lnTo>
                    <a:lnTo>
                      <a:pt x="1" y="9"/>
                    </a:lnTo>
                    <a:lnTo>
                      <a:pt x="5" y="2"/>
                    </a:lnTo>
                    <a:lnTo>
                      <a:pt x="11" y="0"/>
                    </a:lnTo>
                    <a:close/>
                  </a:path>
                </a:pathLst>
              </a:custGeom>
              <a:solidFill>
                <a:srgbClr val="E1D7A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6" name="Freeform 59"/>
              <p:cNvSpPr>
                <a:spLocks/>
              </p:cNvSpPr>
              <p:nvPr/>
            </p:nvSpPr>
            <p:spPr bwMode="auto">
              <a:xfrm>
                <a:off x="8623300" y="3238500"/>
                <a:ext cx="2322513" cy="2330450"/>
              </a:xfrm>
              <a:custGeom>
                <a:avLst/>
                <a:gdLst>
                  <a:gd name="T0" fmla="*/ 465 w 1463"/>
                  <a:gd name="T1" fmla="*/ 63 h 1468"/>
                  <a:gd name="T2" fmla="*/ 507 w 1463"/>
                  <a:gd name="T3" fmla="*/ 46 h 1468"/>
                  <a:gd name="T4" fmla="*/ 587 w 1463"/>
                  <a:gd name="T5" fmla="*/ 22 h 1468"/>
                  <a:gd name="T6" fmla="*/ 690 w 1463"/>
                  <a:gd name="T7" fmla="*/ 6 h 1468"/>
                  <a:gd name="T8" fmla="*/ 763 w 1463"/>
                  <a:gd name="T9" fmla="*/ 3 h 1468"/>
                  <a:gd name="T10" fmla="*/ 793 w 1463"/>
                  <a:gd name="T11" fmla="*/ 7 h 1468"/>
                  <a:gd name="T12" fmla="*/ 783 w 1463"/>
                  <a:gd name="T13" fmla="*/ 42 h 1468"/>
                  <a:gd name="T14" fmla="*/ 834 w 1463"/>
                  <a:gd name="T15" fmla="*/ 44 h 1468"/>
                  <a:gd name="T16" fmla="*/ 923 w 1463"/>
                  <a:gd name="T17" fmla="*/ 59 h 1468"/>
                  <a:gd name="T18" fmla="*/ 1023 w 1463"/>
                  <a:gd name="T19" fmla="*/ 102 h 1468"/>
                  <a:gd name="T20" fmla="*/ 1104 w 1463"/>
                  <a:gd name="T21" fmla="*/ 178 h 1468"/>
                  <a:gd name="T22" fmla="*/ 1151 w 1463"/>
                  <a:gd name="T23" fmla="*/ 231 h 1468"/>
                  <a:gd name="T24" fmla="*/ 1177 w 1463"/>
                  <a:gd name="T25" fmla="*/ 262 h 1468"/>
                  <a:gd name="T26" fmla="*/ 1195 w 1463"/>
                  <a:gd name="T27" fmla="*/ 285 h 1468"/>
                  <a:gd name="T28" fmla="*/ 1219 w 1463"/>
                  <a:gd name="T29" fmla="*/ 315 h 1468"/>
                  <a:gd name="T30" fmla="*/ 1343 w 1463"/>
                  <a:gd name="T31" fmla="*/ 459 h 1468"/>
                  <a:gd name="T32" fmla="*/ 1432 w 1463"/>
                  <a:gd name="T33" fmla="*/ 637 h 1468"/>
                  <a:gd name="T34" fmla="*/ 1463 w 1463"/>
                  <a:gd name="T35" fmla="*/ 810 h 1468"/>
                  <a:gd name="T36" fmla="*/ 1442 w 1463"/>
                  <a:gd name="T37" fmla="*/ 973 h 1468"/>
                  <a:gd name="T38" fmla="*/ 1377 w 1463"/>
                  <a:gd name="T39" fmla="*/ 1120 h 1468"/>
                  <a:gd name="T40" fmla="*/ 1279 w 1463"/>
                  <a:gd name="T41" fmla="*/ 1242 h 1468"/>
                  <a:gd name="T42" fmla="*/ 1094 w 1463"/>
                  <a:gd name="T43" fmla="*/ 1384 h 1468"/>
                  <a:gd name="T44" fmla="*/ 916 w 1463"/>
                  <a:gd name="T45" fmla="*/ 1455 h 1468"/>
                  <a:gd name="T46" fmla="*/ 747 w 1463"/>
                  <a:gd name="T47" fmla="*/ 1465 h 1468"/>
                  <a:gd name="T48" fmla="*/ 587 w 1463"/>
                  <a:gd name="T49" fmla="*/ 1422 h 1468"/>
                  <a:gd name="T50" fmla="*/ 437 w 1463"/>
                  <a:gd name="T51" fmla="*/ 1334 h 1468"/>
                  <a:gd name="T52" fmla="*/ 301 w 1463"/>
                  <a:gd name="T53" fmla="*/ 1208 h 1468"/>
                  <a:gd name="T54" fmla="*/ 177 w 1463"/>
                  <a:gd name="T55" fmla="*/ 1056 h 1468"/>
                  <a:gd name="T56" fmla="*/ 68 w 1463"/>
                  <a:gd name="T57" fmla="*/ 884 h 1468"/>
                  <a:gd name="T58" fmla="*/ 14 w 1463"/>
                  <a:gd name="T59" fmla="*/ 763 h 1468"/>
                  <a:gd name="T60" fmla="*/ 0 w 1463"/>
                  <a:gd name="T61" fmla="*/ 664 h 1468"/>
                  <a:gd name="T62" fmla="*/ 4 w 1463"/>
                  <a:gd name="T63" fmla="*/ 577 h 1468"/>
                  <a:gd name="T64" fmla="*/ 15 w 1463"/>
                  <a:gd name="T65" fmla="*/ 520 h 1468"/>
                  <a:gd name="T66" fmla="*/ 27 w 1463"/>
                  <a:gd name="T67" fmla="*/ 514 h 1468"/>
                  <a:gd name="T68" fmla="*/ 48 w 1463"/>
                  <a:gd name="T69" fmla="*/ 535 h 1468"/>
                  <a:gd name="T70" fmla="*/ 65 w 1463"/>
                  <a:gd name="T71" fmla="*/ 550 h 1468"/>
                  <a:gd name="T72" fmla="*/ 66 w 1463"/>
                  <a:gd name="T73" fmla="*/ 524 h 1468"/>
                  <a:gd name="T74" fmla="*/ 77 w 1463"/>
                  <a:gd name="T75" fmla="*/ 444 h 1468"/>
                  <a:gd name="T76" fmla="*/ 102 w 1463"/>
                  <a:gd name="T77" fmla="*/ 333 h 1468"/>
                  <a:gd name="T78" fmla="*/ 132 w 1463"/>
                  <a:gd name="T79" fmla="*/ 250 h 1468"/>
                  <a:gd name="T80" fmla="*/ 166 w 1463"/>
                  <a:gd name="T81" fmla="*/ 183 h 1468"/>
                  <a:gd name="T82" fmla="*/ 192 w 1463"/>
                  <a:gd name="T83" fmla="*/ 148 h 1468"/>
                  <a:gd name="T84" fmla="*/ 200 w 1463"/>
                  <a:gd name="T85" fmla="*/ 160 h 1468"/>
                  <a:gd name="T86" fmla="*/ 209 w 1463"/>
                  <a:gd name="T87" fmla="*/ 204 h 1468"/>
                  <a:gd name="T88" fmla="*/ 217 w 1463"/>
                  <a:gd name="T89" fmla="*/ 237 h 1468"/>
                  <a:gd name="T90" fmla="*/ 223 w 1463"/>
                  <a:gd name="T91" fmla="*/ 230 h 1468"/>
                  <a:gd name="T92" fmla="*/ 253 w 1463"/>
                  <a:gd name="T93" fmla="*/ 183 h 1468"/>
                  <a:gd name="T94" fmla="*/ 307 w 1463"/>
                  <a:gd name="T95" fmla="*/ 120 h 1468"/>
                  <a:gd name="T96" fmla="*/ 381 w 1463"/>
                  <a:gd name="T97" fmla="*/ 61 h 1468"/>
                  <a:gd name="T98" fmla="*/ 434 w 1463"/>
                  <a:gd name="T99" fmla="*/ 20 h 1468"/>
                  <a:gd name="T100" fmla="*/ 457 w 1463"/>
                  <a:gd name="T101" fmla="*/ 2 h 1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63" h="1468">
                    <a:moveTo>
                      <a:pt x="461" y="0"/>
                    </a:moveTo>
                    <a:lnTo>
                      <a:pt x="462" y="64"/>
                    </a:lnTo>
                    <a:lnTo>
                      <a:pt x="465" y="63"/>
                    </a:lnTo>
                    <a:lnTo>
                      <a:pt x="475" y="59"/>
                    </a:lnTo>
                    <a:lnTo>
                      <a:pt x="488" y="53"/>
                    </a:lnTo>
                    <a:lnTo>
                      <a:pt x="507" y="46"/>
                    </a:lnTo>
                    <a:lnTo>
                      <a:pt x="531" y="38"/>
                    </a:lnTo>
                    <a:lnTo>
                      <a:pt x="557" y="30"/>
                    </a:lnTo>
                    <a:lnTo>
                      <a:pt x="587" y="22"/>
                    </a:lnTo>
                    <a:lnTo>
                      <a:pt x="619" y="15"/>
                    </a:lnTo>
                    <a:lnTo>
                      <a:pt x="654" y="10"/>
                    </a:lnTo>
                    <a:lnTo>
                      <a:pt x="690" y="6"/>
                    </a:lnTo>
                    <a:lnTo>
                      <a:pt x="721" y="5"/>
                    </a:lnTo>
                    <a:lnTo>
                      <a:pt x="744" y="3"/>
                    </a:lnTo>
                    <a:lnTo>
                      <a:pt x="763" y="3"/>
                    </a:lnTo>
                    <a:lnTo>
                      <a:pt x="778" y="5"/>
                    </a:lnTo>
                    <a:lnTo>
                      <a:pt x="789" y="6"/>
                    </a:lnTo>
                    <a:lnTo>
                      <a:pt x="793" y="7"/>
                    </a:lnTo>
                    <a:lnTo>
                      <a:pt x="796" y="7"/>
                    </a:lnTo>
                    <a:lnTo>
                      <a:pt x="778" y="42"/>
                    </a:lnTo>
                    <a:lnTo>
                      <a:pt x="783" y="42"/>
                    </a:lnTo>
                    <a:lnTo>
                      <a:pt x="793" y="42"/>
                    </a:lnTo>
                    <a:lnTo>
                      <a:pt x="811" y="42"/>
                    </a:lnTo>
                    <a:lnTo>
                      <a:pt x="834" y="44"/>
                    </a:lnTo>
                    <a:lnTo>
                      <a:pt x="861" y="46"/>
                    </a:lnTo>
                    <a:lnTo>
                      <a:pt x="891" y="52"/>
                    </a:lnTo>
                    <a:lnTo>
                      <a:pt x="923" y="59"/>
                    </a:lnTo>
                    <a:lnTo>
                      <a:pt x="957" y="70"/>
                    </a:lnTo>
                    <a:lnTo>
                      <a:pt x="991" y="84"/>
                    </a:lnTo>
                    <a:lnTo>
                      <a:pt x="1023" y="102"/>
                    </a:lnTo>
                    <a:lnTo>
                      <a:pt x="1054" y="125"/>
                    </a:lnTo>
                    <a:lnTo>
                      <a:pt x="1082" y="152"/>
                    </a:lnTo>
                    <a:lnTo>
                      <a:pt x="1104" y="178"/>
                    </a:lnTo>
                    <a:lnTo>
                      <a:pt x="1122" y="199"/>
                    </a:lnTo>
                    <a:lnTo>
                      <a:pt x="1138" y="217"/>
                    </a:lnTo>
                    <a:lnTo>
                      <a:pt x="1151" y="231"/>
                    </a:lnTo>
                    <a:lnTo>
                      <a:pt x="1160" y="243"/>
                    </a:lnTo>
                    <a:lnTo>
                      <a:pt x="1169" y="253"/>
                    </a:lnTo>
                    <a:lnTo>
                      <a:pt x="1177" y="262"/>
                    </a:lnTo>
                    <a:lnTo>
                      <a:pt x="1183" y="269"/>
                    </a:lnTo>
                    <a:lnTo>
                      <a:pt x="1189" y="277"/>
                    </a:lnTo>
                    <a:lnTo>
                      <a:pt x="1195" y="285"/>
                    </a:lnTo>
                    <a:lnTo>
                      <a:pt x="1202" y="293"/>
                    </a:lnTo>
                    <a:lnTo>
                      <a:pt x="1209" y="303"/>
                    </a:lnTo>
                    <a:lnTo>
                      <a:pt x="1219" y="315"/>
                    </a:lnTo>
                    <a:lnTo>
                      <a:pt x="1246" y="342"/>
                    </a:lnTo>
                    <a:lnTo>
                      <a:pt x="1299" y="401"/>
                    </a:lnTo>
                    <a:lnTo>
                      <a:pt x="1343" y="459"/>
                    </a:lnTo>
                    <a:lnTo>
                      <a:pt x="1380" y="519"/>
                    </a:lnTo>
                    <a:lnTo>
                      <a:pt x="1410" y="577"/>
                    </a:lnTo>
                    <a:lnTo>
                      <a:pt x="1432" y="637"/>
                    </a:lnTo>
                    <a:lnTo>
                      <a:pt x="1449" y="695"/>
                    </a:lnTo>
                    <a:lnTo>
                      <a:pt x="1459" y="753"/>
                    </a:lnTo>
                    <a:lnTo>
                      <a:pt x="1463" y="810"/>
                    </a:lnTo>
                    <a:lnTo>
                      <a:pt x="1461" y="866"/>
                    </a:lnTo>
                    <a:lnTo>
                      <a:pt x="1454" y="921"/>
                    </a:lnTo>
                    <a:lnTo>
                      <a:pt x="1442" y="973"/>
                    </a:lnTo>
                    <a:lnTo>
                      <a:pt x="1425" y="1025"/>
                    </a:lnTo>
                    <a:lnTo>
                      <a:pt x="1404" y="1074"/>
                    </a:lnTo>
                    <a:lnTo>
                      <a:pt x="1377" y="1120"/>
                    </a:lnTo>
                    <a:lnTo>
                      <a:pt x="1348" y="1163"/>
                    </a:lnTo>
                    <a:lnTo>
                      <a:pt x="1315" y="1205"/>
                    </a:lnTo>
                    <a:lnTo>
                      <a:pt x="1279" y="1242"/>
                    </a:lnTo>
                    <a:lnTo>
                      <a:pt x="1217" y="1298"/>
                    </a:lnTo>
                    <a:lnTo>
                      <a:pt x="1155" y="1346"/>
                    </a:lnTo>
                    <a:lnTo>
                      <a:pt x="1094" y="1384"/>
                    </a:lnTo>
                    <a:lnTo>
                      <a:pt x="1034" y="1416"/>
                    </a:lnTo>
                    <a:lnTo>
                      <a:pt x="975" y="1439"/>
                    </a:lnTo>
                    <a:lnTo>
                      <a:pt x="916" y="1455"/>
                    </a:lnTo>
                    <a:lnTo>
                      <a:pt x="859" y="1465"/>
                    </a:lnTo>
                    <a:lnTo>
                      <a:pt x="803" y="1468"/>
                    </a:lnTo>
                    <a:lnTo>
                      <a:pt x="747" y="1465"/>
                    </a:lnTo>
                    <a:lnTo>
                      <a:pt x="692" y="1457"/>
                    </a:lnTo>
                    <a:lnTo>
                      <a:pt x="638" y="1441"/>
                    </a:lnTo>
                    <a:lnTo>
                      <a:pt x="587" y="1422"/>
                    </a:lnTo>
                    <a:lnTo>
                      <a:pt x="536" y="1397"/>
                    </a:lnTo>
                    <a:lnTo>
                      <a:pt x="486" y="1367"/>
                    </a:lnTo>
                    <a:lnTo>
                      <a:pt x="437" y="1334"/>
                    </a:lnTo>
                    <a:lnTo>
                      <a:pt x="390" y="1295"/>
                    </a:lnTo>
                    <a:lnTo>
                      <a:pt x="345" y="1254"/>
                    </a:lnTo>
                    <a:lnTo>
                      <a:pt x="301" y="1208"/>
                    </a:lnTo>
                    <a:lnTo>
                      <a:pt x="258" y="1161"/>
                    </a:lnTo>
                    <a:lnTo>
                      <a:pt x="216" y="1109"/>
                    </a:lnTo>
                    <a:lnTo>
                      <a:pt x="177" y="1056"/>
                    </a:lnTo>
                    <a:lnTo>
                      <a:pt x="139" y="1001"/>
                    </a:lnTo>
                    <a:lnTo>
                      <a:pt x="103" y="943"/>
                    </a:lnTo>
                    <a:lnTo>
                      <a:pt x="68" y="884"/>
                    </a:lnTo>
                    <a:lnTo>
                      <a:pt x="36" y="824"/>
                    </a:lnTo>
                    <a:lnTo>
                      <a:pt x="23" y="794"/>
                    </a:lnTo>
                    <a:lnTo>
                      <a:pt x="14" y="763"/>
                    </a:lnTo>
                    <a:lnTo>
                      <a:pt x="6" y="730"/>
                    </a:lnTo>
                    <a:lnTo>
                      <a:pt x="2" y="698"/>
                    </a:lnTo>
                    <a:lnTo>
                      <a:pt x="0" y="664"/>
                    </a:lnTo>
                    <a:lnTo>
                      <a:pt x="0" y="633"/>
                    </a:lnTo>
                    <a:lnTo>
                      <a:pt x="2" y="603"/>
                    </a:lnTo>
                    <a:lnTo>
                      <a:pt x="4" y="577"/>
                    </a:lnTo>
                    <a:lnTo>
                      <a:pt x="8" y="553"/>
                    </a:lnTo>
                    <a:lnTo>
                      <a:pt x="11" y="534"/>
                    </a:lnTo>
                    <a:lnTo>
                      <a:pt x="15" y="520"/>
                    </a:lnTo>
                    <a:lnTo>
                      <a:pt x="18" y="512"/>
                    </a:lnTo>
                    <a:lnTo>
                      <a:pt x="22" y="510"/>
                    </a:lnTo>
                    <a:lnTo>
                      <a:pt x="27" y="514"/>
                    </a:lnTo>
                    <a:lnTo>
                      <a:pt x="33" y="520"/>
                    </a:lnTo>
                    <a:lnTo>
                      <a:pt x="40" y="528"/>
                    </a:lnTo>
                    <a:lnTo>
                      <a:pt x="48" y="535"/>
                    </a:lnTo>
                    <a:lnTo>
                      <a:pt x="55" y="543"/>
                    </a:lnTo>
                    <a:lnTo>
                      <a:pt x="61" y="549"/>
                    </a:lnTo>
                    <a:lnTo>
                      <a:pt x="65" y="550"/>
                    </a:lnTo>
                    <a:lnTo>
                      <a:pt x="66" y="547"/>
                    </a:lnTo>
                    <a:lnTo>
                      <a:pt x="65" y="539"/>
                    </a:lnTo>
                    <a:lnTo>
                      <a:pt x="66" y="524"/>
                    </a:lnTo>
                    <a:lnTo>
                      <a:pt x="68" y="502"/>
                    </a:lnTo>
                    <a:lnTo>
                      <a:pt x="71" y="475"/>
                    </a:lnTo>
                    <a:lnTo>
                      <a:pt x="77" y="444"/>
                    </a:lnTo>
                    <a:lnTo>
                      <a:pt x="83" y="409"/>
                    </a:lnTo>
                    <a:lnTo>
                      <a:pt x="91" y="372"/>
                    </a:lnTo>
                    <a:lnTo>
                      <a:pt x="102" y="333"/>
                    </a:lnTo>
                    <a:lnTo>
                      <a:pt x="110" y="304"/>
                    </a:lnTo>
                    <a:lnTo>
                      <a:pt x="121" y="277"/>
                    </a:lnTo>
                    <a:lnTo>
                      <a:pt x="132" y="250"/>
                    </a:lnTo>
                    <a:lnTo>
                      <a:pt x="144" y="225"/>
                    </a:lnTo>
                    <a:lnTo>
                      <a:pt x="155" y="203"/>
                    </a:lnTo>
                    <a:lnTo>
                      <a:pt x="166" y="183"/>
                    </a:lnTo>
                    <a:lnTo>
                      <a:pt x="176" y="168"/>
                    </a:lnTo>
                    <a:lnTo>
                      <a:pt x="185" y="156"/>
                    </a:lnTo>
                    <a:lnTo>
                      <a:pt x="192" y="148"/>
                    </a:lnTo>
                    <a:lnTo>
                      <a:pt x="196" y="145"/>
                    </a:lnTo>
                    <a:lnTo>
                      <a:pt x="198" y="149"/>
                    </a:lnTo>
                    <a:lnTo>
                      <a:pt x="200" y="160"/>
                    </a:lnTo>
                    <a:lnTo>
                      <a:pt x="202" y="173"/>
                    </a:lnTo>
                    <a:lnTo>
                      <a:pt x="206" y="188"/>
                    </a:lnTo>
                    <a:lnTo>
                      <a:pt x="209" y="204"/>
                    </a:lnTo>
                    <a:lnTo>
                      <a:pt x="213" y="218"/>
                    </a:lnTo>
                    <a:lnTo>
                      <a:pt x="215" y="229"/>
                    </a:lnTo>
                    <a:lnTo>
                      <a:pt x="217" y="237"/>
                    </a:lnTo>
                    <a:lnTo>
                      <a:pt x="219" y="241"/>
                    </a:lnTo>
                    <a:lnTo>
                      <a:pt x="220" y="237"/>
                    </a:lnTo>
                    <a:lnTo>
                      <a:pt x="223" y="230"/>
                    </a:lnTo>
                    <a:lnTo>
                      <a:pt x="231" y="218"/>
                    </a:lnTo>
                    <a:lnTo>
                      <a:pt x="241" y="201"/>
                    </a:lnTo>
                    <a:lnTo>
                      <a:pt x="253" y="183"/>
                    </a:lnTo>
                    <a:lnTo>
                      <a:pt x="269" y="163"/>
                    </a:lnTo>
                    <a:lnTo>
                      <a:pt x="287" y="142"/>
                    </a:lnTo>
                    <a:lnTo>
                      <a:pt x="307" y="120"/>
                    </a:lnTo>
                    <a:lnTo>
                      <a:pt x="330" y="100"/>
                    </a:lnTo>
                    <a:lnTo>
                      <a:pt x="355" y="80"/>
                    </a:lnTo>
                    <a:lnTo>
                      <a:pt x="381" y="61"/>
                    </a:lnTo>
                    <a:lnTo>
                      <a:pt x="403" y="44"/>
                    </a:lnTo>
                    <a:lnTo>
                      <a:pt x="421" y="31"/>
                    </a:lnTo>
                    <a:lnTo>
                      <a:pt x="434" y="20"/>
                    </a:lnTo>
                    <a:lnTo>
                      <a:pt x="445" y="12"/>
                    </a:lnTo>
                    <a:lnTo>
                      <a:pt x="452" y="6"/>
                    </a:lnTo>
                    <a:lnTo>
                      <a:pt x="457" y="2"/>
                    </a:lnTo>
                    <a:lnTo>
                      <a:pt x="459" y="0"/>
                    </a:lnTo>
                    <a:lnTo>
                      <a:pt x="461" y="0"/>
                    </a:lnTo>
                    <a:close/>
                  </a:path>
                </a:pathLst>
              </a:custGeom>
              <a:solidFill>
                <a:schemeClr val="tx1">
                  <a:lumMod val="95000"/>
                  <a:lumOff val="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grpSp>
      <p:sp>
        <p:nvSpPr>
          <p:cNvPr id="301" name="Rectangular Callout 300"/>
          <p:cNvSpPr/>
          <p:nvPr/>
        </p:nvSpPr>
        <p:spPr>
          <a:xfrm>
            <a:off x="9358211" y="4916250"/>
            <a:ext cx="2460066" cy="1438515"/>
          </a:xfrm>
          <a:prstGeom prst="wedgeRectCallout">
            <a:avLst>
              <a:gd name="adj1" fmla="val -81220"/>
              <a:gd name="adj2" fmla="val 15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98000" tIns="118800" rIns="198000" bIns="118800" rtlCol="0" anchor="ctr"/>
          <a:lstStyle/>
          <a:p>
            <a:pPr algn="ctr"/>
            <a:r>
              <a:rPr lang="en-IN" sz="2000" b="1" dirty="0" smtClean="0">
                <a:solidFill>
                  <a:schemeClr val="bg1"/>
                </a:solidFill>
                <a:latin typeface="Arial" pitchFamily="34" charset="0"/>
                <a:cs typeface="Arial" pitchFamily="34" charset="0"/>
              </a:rPr>
              <a:t>RFQ/RFP</a:t>
            </a:r>
            <a:endParaRPr lang="en-IN" sz="2000" b="1" dirty="0">
              <a:solidFill>
                <a:schemeClr val="bg1"/>
              </a:solidFill>
              <a:latin typeface="Arial" pitchFamily="34" charset="0"/>
              <a:cs typeface="Arial" pitchFamily="34" charset="0"/>
            </a:endParaRPr>
          </a:p>
        </p:txBody>
      </p:sp>
      <p:sp>
        <p:nvSpPr>
          <p:cNvPr id="302" name="Rectangular Callout 301"/>
          <p:cNvSpPr/>
          <p:nvPr/>
        </p:nvSpPr>
        <p:spPr>
          <a:xfrm>
            <a:off x="188599" y="4977066"/>
            <a:ext cx="2460066" cy="1438515"/>
          </a:xfrm>
          <a:prstGeom prst="wedgeRectCallout">
            <a:avLst>
              <a:gd name="adj1" fmla="val 45386"/>
              <a:gd name="adj2" fmla="val -79967"/>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98000" tIns="118800" rIns="198000" bIns="118800" rtlCol="0" anchor="ctr"/>
          <a:lstStyle/>
          <a:p>
            <a:pPr algn="ctr"/>
            <a:r>
              <a:rPr lang="en-IN" sz="2000" b="1" dirty="0" smtClean="0">
                <a:solidFill>
                  <a:schemeClr val="bg1"/>
                </a:solidFill>
                <a:latin typeface="Arial" pitchFamily="34" charset="0"/>
                <a:cs typeface="Arial" pitchFamily="34" charset="0"/>
              </a:rPr>
              <a:t>One-Step RFP</a:t>
            </a:r>
            <a:endParaRPr lang="en-IN" sz="2000" b="1" dirty="0">
              <a:solidFill>
                <a:schemeClr val="bg1"/>
              </a:solidFill>
              <a:latin typeface="Arial" pitchFamily="34" charset="0"/>
              <a:cs typeface="Arial" pitchFamily="34" charset="0"/>
            </a:endParaRPr>
          </a:p>
        </p:txBody>
      </p:sp>
      <p:sp>
        <p:nvSpPr>
          <p:cNvPr id="303" name="Rectangular Callout 302"/>
          <p:cNvSpPr/>
          <p:nvPr/>
        </p:nvSpPr>
        <p:spPr>
          <a:xfrm>
            <a:off x="7243923" y="1362735"/>
            <a:ext cx="2460066" cy="1438515"/>
          </a:xfrm>
          <a:prstGeom prst="wedgeRectCallout">
            <a:avLst>
              <a:gd name="adj1" fmla="val -40770"/>
              <a:gd name="adj2" fmla="val 81983"/>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198000" tIns="118800" rIns="198000" bIns="118800" rtlCol="0" anchor="ctr"/>
          <a:lstStyle/>
          <a:p>
            <a:pPr algn="ctr"/>
            <a:r>
              <a:rPr lang="en-IN" sz="2000" b="1" dirty="0" smtClean="0">
                <a:solidFill>
                  <a:schemeClr val="bg1"/>
                </a:solidFill>
                <a:latin typeface="Arial" pitchFamily="34" charset="0"/>
                <a:cs typeface="Arial" pitchFamily="34" charset="0"/>
              </a:rPr>
              <a:t>One-Step RFQ</a:t>
            </a:r>
            <a:endParaRPr lang="en-IN" sz="20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8392206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02"/>
                                        </p:tgtEl>
                                        <p:attrNameLst>
                                          <p:attrName>style.visibility</p:attrName>
                                        </p:attrNameLst>
                                      </p:cBhvr>
                                      <p:to>
                                        <p:strVal val="visible"/>
                                      </p:to>
                                    </p:set>
                                    <p:animEffect transition="in" filter="fade">
                                      <p:cBhvr>
                                        <p:cTn id="7" dur="1000"/>
                                        <p:tgtEl>
                                          <p:spTgt spid="302"/>
                                        </p:tgtEl>
                                      </p:cBhvr>
                                    </p:animEffect>
                                    <p:anim calcmode="lin" valueType="num">
                                      <p:cBhvr>
                                        <p:cTn id="8" dur="1000" fill="hold"/>
                                        <p:tgtEl>
                                          <p:spTgt spid="302"/>
                                        </p:tgtEl>
                                        <p:attrNameLst>
                                          <p:attrName>ppt_x</p:attrName>
                                        </p:attrNameLst>
                                      </p:cBhvr>
                                      <p:tavLst>
                                        <p:tav tm="0">
                                          <p:val>
                                            <p:strVal val="#ppt_x"/>
                                          </p:val>
                                        </p:tav>
                                        <p:tav tm="100000">
                                          <p:val>
                                            <p:strVal val="#ppt_x"/>
                                          </p:val>
                                        </p:tav>
                                      </p:tavLst>
                                    </p:anim>
                                    <p:anim calcmode="lin" valueType="num">
                                      <p:cBhvr>
                                        <p:cTn id="9" dur="1000" fill="hold"/>
                                        <p:tgtEl>
                                          <p:spTgt spid="30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03"/>
                                        </p:tgtEl>
                                        <p:attrNameLst>
                                          <p:attrName>style.visibility</p:attrName>
                                        </p:attrNameLst>
                                      </p:cBhvr>
                                      <p:to>
                                        <p:strVal val="visible"/>
                                      </p:to>
                                    </p:set>
                                    <p:animEffect transition="in" filter="fade">
                                      <p:cBhvr>
                                        <p:cTn id="14" dur="1000"/>
                                        <p:tgtEl>
                                          <p:spTgt spid="303"/>
                                        </p:tgtEl>
                                      </p:cBhvr>
                                    </p:animEffect>
                                    <p:anim calcmode="lin" valueType="num">
                                      <p:cBhvr>
                                        <p:cTn id="15" dur="1000" fill="hold"/>
                                        <p:tgtEl>
                                          <p:spTgt spid="303"/>
                                        </p:tgtEl>
                                        <p:attrNameLst>
                                          <p:attrName>ppt_x</p:attrName>
                                        </p:attrNameLst>
                                      </p:cBhvr>
                                      <p:tavLst>
                                        <p:tav tm="0">
                                          <p:val>
                                            <p:strVal val="#ppt_x"/>
                                          </p:val>
                                        </p:tav>
                                        <p:tav tm="100000">
                                          <p:val>
                                            <p:strVal val="#ppt_x"/>
                                          </p:val>
                                        </p:tav>
                                      </p:tavLst>
                                    </p:anim>
                                    <p:anim calcmode="lin" valueType="num">
                                      <p:cBhvr>
                                        <p:cTn id="16" dur="1000" fill="hold"/>
                                        <p:tgtEl>
                                          <p:spTgt spid="30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01"/>
                                        </p:tgtEl>
                                        <p:attrNameLst>
                                          <p:attrName>style.visibility</p:attrName>
                                        </p:attrNameLst>
                                      </p:cBhvr>
                                      <p:to>
                                        <p:strVal val="visible"/>
                                      </p:to>
                                    </p:set>
                                    <p:animEffect transition="in" filter="fade">
                                      <p:cBhvr>
                                        <p:cTn id="21" dur="1000"/>
                                        <p:tgtEl>
                                          <p:spTgt spid="301"/>
                                        </p:tgtEl>
                                      </p:cBhvr>
                                    </p:animEffect>
                                    <p:anim calcmode="lin" valueType="num">
                                      <p:cBhvr>
                                        <p:cTn id="22" dur="1000" fill="hold"/>
                                        <p:tgtEl>
                                          <p:spTgt spid="301"/>
                                        </p:tgtEl>
                                        <p:attrNameLst>
                                          <p:attrName>ppt_x</p:attrName>
                                        </p:attrNameLst>
                                      </p:cBhvr>
                                      <p:tavLst>
                                        <p:tav tm="0">
                                          <p:val>
                                            <p:strVal val="#ppt_x"/>
                                          </p:val>
                                        </p:tav>
                                        <p:tav tm="100000">
                                          <p:val>
                                            <p:strVal val="#ppt_x"/>
                                          </p:val>
                                        </p:tav>
                                      </p:tavLst>
                                    </p:anim>
                                    <p:anim calcmode="lin" valueType="num">
                                      <p:cBhvr>
                                        <p:cTn id="23" dur="1000" fill="hold"/>
                                        <p:tgtEl>
                                          <p:spTgt spid="30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1" grpId="0" animBg="1"/>
      <p:bldP spid="302" grpId="0" animBg="1"/>
      <p:bldP spid="303"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p:cNvPicPr>
            <a:picLocks noChangeAspect="1"/>
          </p:cNvPicPr>
          <p:nvPr/>
        </p:nvPicPr>
        <p:blipFill>
          <a:blip r:embed="rId3"/>
          <a:stretch>
            <a:fillRect/>
          </a:stretch>
        </p:blipFill>
        <p:spPr>
          <a:xfrm>
            <a:off x="2153544" y="3049386"/>
            <a:ext cx="7903041" cy="1317430"/>
          </a:xfrm>
          <a:prstGeom prst="rect">
            <a:avLst/>
          </a:prstGeom>
        </p:spPr>
      </p:pic>
      <p:pic>
        <p:nvPicPr>
          <p:cNvPr id="26" name="Picture 25"/>
          <p:cNvPicPr>
            <a:picLocks noChangeAspect="1"/>
          </p:cNvPicPr>
          <p:nvPr/>
        </p:nvPicPr>
        <p:blipFill>
          <a:blip r:embed="rId4"/>
          <a:stretch>
            <a:fillRect/>
          </a:stretch>
        </p:blipFill>
        <p:spPr>
          <a:xfrm>
            <a:off x="2153544" y="5248752"/>
            <a:ext cx="7906626" cy="1520686"/>
          </a:xfrm>
          <a:prstGeom prst="rect">
            <a:avLst/>
          </a:prstGeom>
        </p:spPr>
      </p:pic>
      <p:pic>
        <p:nvPicPr>
          <p:cNvPr id="18" name="Picture 17"/>
          <p:cNvPicPr>
            <a:picLocks noChangeAspect="1"/>
          </p:cNvPicPr>
          <p:nvPr/>
        </p:nvPicPr>
        <p:blipFill>
          <a:blip r:embed="rId5"/>
          <a:stretch>
            <a:fillRect/>
          </a:stretch>
        </p:blipFill>
        <p:spPr>
          <a:xfrm>
            <a:off x="2153547" y="4339124"/>
            <a:ext cx="7903038" cy="942724"/>
          </a:xfrm>
          <a:prstGeom prst="rect">
            <a:avLst/>
          </a:prstGeom>
        </p:spPr>
      </p:pic>
      <p:pic>
        <p:nvPicPr>
          <p:cNvPr id="11" name="Picture 10"/>
          <p:cNvPicPr>
            <a:picLocks noChangeAspect="1"/>
          </p:cNvPicPr>
          <p:nvPr/>
        </p:nvPicPr>
        <p:blipFill>
          <a:blip r:embed="rId6"/>
          <a:stretch>
            <a:fillRect/>
          </a:stretch>
        </p:blipFill>
        <p:spPr>
          <a:xfrm>
            <a:off x="2153551" y="1346338"/>
            <a:ext cx="7903034" cy="1701442"/>
          </a:xfrm>
          <a:prstGeom prst="rect">
            <a:avLst/>
          </a:prstGeom>
        </p:spPr>
      </p:pic>
      <p:sp>
        <p:nvSpPr>
          <p:cNvPr id="5" name="Rectangle 4"/>
          <p:cNvSpPr/>
          <p:nvPr/>
        </p:nvSpPr>
        <p:spPr>
          <a:xfrm>
            <a:off x="2175459" y="3019523"/>
            <a:ext cx="5817681" cy="24998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471139" y="4308843"/>
            <a:ext cx="3234562" cy="30452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9"/>
          <p:cNvSpPr>
            <a:spLocks noGrp="1"/>
          </p:cNvSpPr>
          <p:nvPr>
            <p:ph type="title"/>
          </p:nvPr>
        </p:nvSpPr>
        <p:spPr>
          <a:xfrm>
            <a:off x="736600" y="647278"/>
            <a:ext cx="10515600" cy="572590"/>
          </a:xfrm>
        </p:spPr>
        <p:txBody>
          <a:bodyPr>
            <a:noAutofit/>
          </a:bodyPr>
          <a:lstStyle/>
          <a:p>
            <a:r>
              <a:rPr lang="en-US" sz="3200" b="1" dirty="0">
                <a:solidFill>
                  <a:srgbClr val="336600"/>
                </a:solidFill>
                <a:latin typeface="Arial" panose="020B0604020202020204" pitchFamily="34" charset="0"/>
                <a:cs typeface="Arial" panose="020B0604020202020204" pitchFamily="34" charset="0"/>
              </a:rPr>
              <a:t>C. Evaluation and Selection</a:t>
            </a:r>
          </a:p>
        </p:txBody>
      </p:sp>
      <p:sp>
        <p:nvSpPr>
          <p:cNvPr id="13" name="Oval 12"/>
          <p:cNvSpPr/>
          <p:nvPr/>
        </p:nvSpPr>
        <p:spPr>
          <a:xfrm>
            <a:off x="9233142" y="3282762"/>
            <a:ext cx="772258" cy="1068095"/>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p:cNvSpPr/>
          <p:nvPr/>
        </p:nvSpPr>
        <p:spPr>
          <a:xfrm>
            <a:off x="8849851" y="2671260"/>
            <a:ext cx="429768" cy="2286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Arrow 22"/>
          <p:cNvSpPr/>
          <p:nvPr/>
        </p:nvSpPr>
        <p:spPr>
          <a:xfrm rot="10800000">
            <a:off x="8537402" y="3244662"/>
            <a:ext cx="429768" cy="2286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ight Arrow 23"/>
          <p:cNvSpPr/>
          <p:nvPr/>
        </p:nvSpPr>
        <p:spPr>
          <a:xfrm rot="10800000">
            <a:off x="6696740" y="4616128"/>
            <a:ext cx="429768" cy="2286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ight Arrow 24"/>
          <p:cNvSpPr/>
          <p:nvPr/>
        </p:nvSpPr>
        <p:spPr>
          <a:xfrm rot="10800000">
            <a:off x="9018258" y="5469867"/>
            <a:ext cx="429768" cy="2286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9252404" y="5646538"/>
            <a:ext cx="776969" cy="1114948"/>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9254220" y="4358692"/>
            <a:ext cx="776969" cy="118328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ight Arrow 32"/>
          <p:cNvSpPr/>
          <p:nvPr/>
        </p:nvSpPr>
        <p:spPr>
          <a:xfrm rot="10800000">
            <a:off x="5378094" y="5266793"/>
            <a:ext cx="429768" cy="2286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2173648" y="5224831"/>
            <a:ext cx="1860311" cy="30112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2623792" y="3456609"/>
            <a:ext cx="6368143" cy="646331"/>
          </a:xfrm>
          <a:prstGeom prst="rect">
            <a:avLst/>
          </a:prstGeom>
          <a:noFill/>
        </p:spPr>
        <p:txBody>
          <a:bodyPr wrap="square" rtlCol="0">
            <a:spAutoFit/>
          </a:bodyPr>
          <a:lstStyle/>
          <a:p>
            <a:r>
              <a:rPr lang="en-US" sz="1200" b="1" i="1" dirty="0">
                <a:solidFill>
                  <a:schemeClr val="tx1">
                    <a:lumMod val="75000"/>
                  </a:schemeClr>
                </a:solidFill>
                <a:latin typeface="Times New Roman" panose="02020603050405020304" pitchFamily="18" charset="0"/>
                <a:cs typeface="Times New Roman" panose="02020603050405020304" pitchFamily="18" charset="0"/>
              </a:rPr>
              <a:t>e.g.: Performance Period; Allowable Costs and Payments; Termination; Cost Principles and Administrative Requirements; Retention of Records/Audit; Audit Review Procedures; Subcontracting; </a:t>
            </a:r>
            <a:r>
              <a:rPr lang="en-US" sz="1200" dirty="0">
                <a:solidFill>
                  <a:schemeClr val="tx1">
                    <a:lumMod val="75000"/>
                  </a:schemeClr>
                </a:solidFill>
                <a:latin typeface="Times New Roman" panose="02020603050405020304" pitchFamily="18" charset="0"/>
                <a:cs typeface="Times New Roman" panose="02020603050405020304" pitchFamily="18" charset="0"/>
              </a:rPr>
              <a:t>…   </a:t>
            </a:r>
          </a:p>
        </p:txBody>
      </p:sp>
      <p:sp>
        <p:nvSpPr>
          <p:cNvPr id="9" name="Oval 8"/>
          <p:cNvSpPr/>
          <p:nvPr/>
        </p:nvSpPr>
        <p:spPr>
          <a:xfrm>
            <a:off x="2247901" y="3378048"/>
            <a:ext cx="6576548" cy="87777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lide Number Placeholder 13"/>
          <p:cNvSpPr>
            <a:spLocks noGrp="1"/>
          </p:cNvSpPr>
          <p:nvPr>
            <p:ph type="sldNum" sz="quarter" idx="4294967295"/>
          </p:nvPr>
        </p:nvSpPr>
        <p:spPr>
          <a:xfrm>
            <a:off x="10121900" y="6503594"/>
            <a:ext cx="457200" cy="365125"/>
          </a:xfrm>
          <a:prstGeom prst="rect">
            <a:avLst/>
          </a:prstGeom>
        </p:spPr>
        <p:txBody>
          <a:bodyPr/>
          <a:lstStyle/>
          <a:p>
            <a:pPr>
              <a:defRPr/>
            </a:pPr>
            <a:fld id="{2AFB9966-BA2F-4BD0-A806-55716D4C4ECA}" type="slidenum">
              <a:rPr lang="en-US" altLang="en-US" smtClean="0"/>
              <a:pPr>
                <a:defRPr/>
              </a:pPr>
              <a:t>100</a:t>
            </a:fld>
            <a:endParaRPr lang="en-US" altLang="en-US"/>
          </a:p>
        </p:txBody>
      </p:sp>
      <p:sp>
        <p:nvSpPr>
          <p:cNvPr id="30" name="Oval 29"/>
          <p:cNvSpPr/>
          <p:nvPr/>
        </p:nvSpPr>
        <p:spPr>
          <a:xfrm>
            <a:off x="2273302" y="1286561"/>
            <a:ext cx="6942209" cy="1739388"/>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9299371" y="1616601"/>
            <a:ext cx="772258" cy="147814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43782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heel(1)">
                                      <p:cBhvr>
                                        <p:cTn id="7" dur="20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par>
                                <p:cTn id="15" presetID="21" presetClass="entr" presetSubtype="1"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heel(1)">
                                      <p:cBhvr>
                                        <p:cTn id="17" dur="20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heel(1)">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1000"/>
                                        <p:tgtEl>
                                          <p:spTgt spid="23"/>
                                        </p:tgtEl>
                                      </p:cBhvr>
                                    </p:animEffect>
                                    <p:anim calcmode="lin" valueType="num">
                                      <p:cBhvr>
                                        <p:cTn id="28" dur="1000" fill="hold"/>
                                        <p:tgtEl>
                                          <p:spTgt spid="23"/>
                                        </p:tgtEl>
                                        <p:attrNameLst>
                                          <p:attrName>ppt_x</p:attrName>
                                        </p:attrNameLst>
                                      </p:cBhvr>
                                      <p:tavLst>
                                        <p:tav tm="0">
                                          <p:val>
                                            <p:strVal val="#ppt_x"/>
                                          </p:val>
                                        </p:tav>
                                        <p:tav tm="100000">
                                          <p:val>
                                            <p:strVal val="#ppt_x"/>
                                          </p:val>
                                        </p:tav>
                                      </p:tavLst>
                                    </p:anim>
                                    <p:anim calcmode="lin" valueType="num">
                                      <p:cBhvr>
                                        <p:cTn id="29" dur="1000" fill="hold"/>
                                        <p:tgtEl>
                                          <p:spTgt spid="23"/>
                                        </p:tgtEl>
                                        <p:attrNameLst>
                                          <p:attrName>ppt_y</p:attrName>
                                        </p:attrNameLst>
                                      </p:cBhvr>
                                      <p:tavLst>
                                        <p:tav tm="0">
                                          <p:val>
                                            <p:strVal val="#ppt_y+.1"/>
                                          </p:val>
                                        </p:tav>
                                        <p:tav tm="100000">
                                          <p:val>
                                            <p:strVal val="#ppt_y"/>
                                          </p:val>
                                        </p:tav>
                                      </p:tavLst>
                                    </p:anim>
                                  </p:childTnLst>
                                </p:cTn>
                              </p:par>
                              <p:par>
                                <p:cTn id="30" presetID="21" presetClass="entr" presetSubtype="1"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heel(1)">
                                      <p:cBhvr>
                                        <p:cTn id="32" dur="20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heel(1)">
                                      <p:cBhvr>
                                        <p:cTn id="37" dur="20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1000"/>
                                        <p:tgtEl>
                                          <p:spTgt spid="7"/>
                                        </p:tgtEl>
                                      </p:cBhvr>
                                    </p:animEffect>
                                    <p:anim calcmode="lin" valueType="num">
                                      <p:cBhvr>
                                        <p:cTn id="43" dur="1000" fill="hold"/>
                                        <p:tgtEl>
                                          <p:spTgt spid="7"/>
                                        </p:tgtEl>
                                        <p:attrNameLst>
                                          <p:attrName>ppt_x</p:attrName>
                                        </p:attrNameLst>
                                      </p:cBhvr>
                                      <p:tavLst>
                                        <p:tav tm="0">
                                          <p:val>
                                            <p:strVal val="#ppt_x"/>
                                          </p:val>
                                        </p:tav>
                                        <p:tav tm="100000">
                                          <p:val>
                                            <p:strVal val="#ppt_x"/>
                                          </p:val>
                                        </p:tav>
                                      </p:tavLst>
                                    </p:anim>
                                    <p:anim calcmode="lin" valueType="num">
                                      <p:cBhvr>
                                        <p:cTn id="4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1000"/>
                                        <p:tgtEl>
                                          <p:spTgt spid="24"/>
                                        </p:tgtEl>
                                      </p:cBhvr>
                                    </p:animEffect>
                                    <p:anim calcmode="lin" valueType="num">
                                      <p:cBhvr>
                                        <p:cTn id="50" dur="1000" fill="hold"/>
                                        <p:tgtEl>
                                          <p:spTgt spid="24"/>
                                        </p:tgtEl>
                                        <p:attrNameLst>
                                          <p:attrName>ppt_x</p:attrName>
                                        </p:attrNameLst>
                                      </p:cBhvr>
                                      <p:tavLst>
                                        <p:tav tm="0">
                                          <p:val>
                                            <p:strVal val="#ppt_x"/>
                                          </p:val>
                                        </p:tav>
                                        <p:tav tm="100000">
                                          <p:val>
                                            <p:strVal val="#ppt_x"/>
                                          </p:val>
                                        </p:tav>
                                      </p:tavLst>
                                    </p:anim>
                                    <p:anim calcmode="lin" valueType="num">
                                      <p:cBhvr>
                                        <p:cTn id="51" dur="1000" fill="hold"/>
                                        <p:tgtEl>
                                          <p:spTgt spid="24"/>
                                        </p:tgtEl>
                                        <p:attrNameLst>
                                          <p:attrName>ppt_y</p:attrName>
                                        </p:attrNameLst>
                                      </p:cBhvr>
                                      <p:tavLst>
                                        <p:tav tm="0">
                                          <p:val>
                                            <p:strVal val="#ppt_y+.1"/>
                                          </p:val>
                                        </p:tav>
                                        <p:tav tm="100000">
                                          <p:val>
                                            <p:strVal val="#ppt_y"/>
                                          </p:val>
                                        </p:tav>
                                      </p:tavLst>
                                    </p:anim>
                                  </p:childTnLst>
                                </p:cTn>
                              </p:par>
                              <p:par>
                                <p:cTn id="52" presetID="21" presetClass="entr" presetSubtype="1" fill="hold" grpId="0" nodeType="withEffect">
                                  <p:stCondLst>
                                    <p:cond delay="1000"/>
                                  </p:stCondLst>
                                  <p:childTnLst>
                                    <p:set>
                                      <p:cBhvr>
                                        <p:cTn id="53" dur="1" fill="hold">
                                          <p:stCondLst>
                                            <p:cond delay="0"/>
                                          </p:stCondLst>
                                        </p:cTn>
                                        <p:tgtEl>
                                          <p:spTgt spid="15"/>
                                        </p:tgtEl>
                                        <p:attrNameLst>
                                          <p:attrName>style.visibility</p:attrName>
                                        </p:attrNameLst>
                                      </p:cBhvr>
                                      <p:to>
                                        <p:strVal val="visible"/>
                                      </p:to>
                                    </p:set>
                                    <p:animEffect transition="in" filter="wheel(1)">
                                      <p:cBhvr>
                                        <p:cTn id="54" dur="2000"/>
                                        <p:tgtEl>
                                          <p:spTgt spid="15"/>
                                        </p:tgtEl>
                                      </p:cBhvr>
                                    </p:animEffect>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fade">
                                      <p:cBhvr>
                                        <p:cTn id="59" dur="1000"/>
                                        <p:tgtEl>
                                          <p:spTgt spid="27"/>
                                        </p:tgtEl>
                                      </p:cBhvr>
                                    </p:animEffect>
                                    <p:anim calcmode="lin" valueType="num">
                                      <p:cBhvr>
                                        <p:cTn id="60" dur="1000" fill="hold"/>
                                        <p:tgtEl>
                                          <p:spTgt spid="27"/>
                                        </p:tgtEl>
                                        <p:attrNameLst>
                                          <p:attrName>ppt_x</p:attrName>
                                        </p:attrNameLst>
                                      </p:cBhvr>
                                      <p:tavLst>
                                        <p:tav tm="0">
                                          <p:val>
                                            <p:strVal val="#ppt_x"/>
                                          </p:val>
                                        </p:tav>
                                        <p:tav tm="100000">
                                          <p:val>
                                            <p:strVal val="#ppt_x"/>
                                          </p:val>
                                        </p:tav>
                                      </p:tavLst>
                                    </p:anim>
                                    <p:anim calcmode="lin" valueType="num">
                                      <p:cBhvr>
                                        <p:cTn id="61"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33"/>
                                        </p:tgtEl>
                                        <p:attrNameLst>
                                          <p:attrName>style.visibility</p:attrName>
                                        </p:attrNameLst>
                                      </p:cBhvr>
                                      <p:to>
                                        <p:strVal val="visible"/>
                                      </p:to>
                                    </p:set>
                                    <p:animEffect transition="in" filter="fade">
                                      <p:cBhvr>
                                        <p:cTn id="66" dur="1000"/>
                                        <p:tgtEl>
                                          <p:spTgt spid="33"/>
                                        </p:tgtEl>
                                      </p:cBhvr>
                                    </p:animEffect>
                                    <p:anim calcmode="lin" valueType="num">
                                      <p:cBhvr>
                                        <p:cTn id="67" dur="1000" fill="hold"/>
                                        <p:tgtEl>
                                          <p:spTgt spid="33"/>
                                        </p:tgtEl>
                                        <p:attrNameLst>
                                          <p:attrName>ppt_x</p:attrName>
                                        </p:attrNameLst>
                                      </p:cBhvr>
                                      <p:tavLst>
                                        <p:tav tm="0">
                                          <p:val>
                                            <p:strVal val="#ppt_x"/>
                                          </p:val>
                                        </p:tav>
                                        <p:tav tm="100000">
                                          <p:val>
                                            <p:strVal val="#ppt_x"/>
                                          </p:val>
                                        </p:tav>
                                      </p:tavLst>
                                    </p:anim>
                                    <p:anim calcmode="lin" valueType="num">
                                      <p:cBhvr>
                                        <p:cTn id="68" dur="1000" fill="hold"/>
                                        <p:tgtEl>
                                          <p:spTgt spid="33"/>
                                        </p:tgtEl>
                                        <p:attrNameLst>
                                          <p:attrName>ppt_y</p:attrName>
                                        </p:attrNameLst>
                                      </p:cBhvr>
                                      <p:tavLst>
                                        <p:tav tm="0">
                                          <p:val>
                                            <p:strVal val="#ppt_y+.1"/>
                                          </p:val>
                                        </p:tav>
                                        <p:tav tm="100000">
                                          <p:val>
                                            <p:strVal val="#ppt_y"/>
                                          </p:val>
                                        </p:tav>
                                      </p:tavLst>
                                    </p:anim>
                                  </p:childTnLst>
                                </p:cTn>
                              </p:par>
                              <p:par>
                                <p:cTn id="69" presetID="21" presetClass="entr" presetSubtype="1" fill="hold" grpId="0" nodeType="withEffect">
                                  <p:stCondLst>
                                    <p:cond delay="1000"/>
                                  </p:stCondLst>
                                  <p:childTnLst>
                                    <p:set>
                                      <p:cBhvr>
                                        <p:cTn id="70" dur="1" fill="hold">
                                          <p:stCondLst>
                                            <p:cond delay="0"/>
                                          </p:stCondLst>
                                        </p:cTn>
                                        <p:tgtEl>
                                          <p:spTgt spid="32"/>
                                        </p:tgtEl>
                                        <p:attrNameLst>
                                          <p:attrName>style.visibility</p:attrName>
                                        </p:attrNameLst>
                                      </p:cBhvr>
                                      <p:to>
                                        <p:strVal val="visible"/>
                                      </p:to>
                                    </p:set>
                                    <p:animEffect transition="in" filter="wheel(1)">
                                      <p:cBhvr>
                                        <p:cTn id="71" dur="2000"/>
                                        <p:tgtEl>
                                          <p:spTgt spid="32"/>
                                        </p:tgtEl>
                                      </p:cBhvr>
                                    </p:animEffect>
                                  </p:childTnLst>
                                </p:cTn>
                              </p:par>
                              <p:par>
                                <p:cTn id="72" presetID="42" presetClass="entr" presetSubtype="0" fill="hold" grpId="0" nodeType="withEffect">
                                  <p:stCondLst>
                                    <p:cond delay="1000"/>
                                  </p:stCondLst>
                                  <p:childTnLst>
                                    <p:set>
                                      <p:cBhvr>
                                        <p:cTn id="73" dur="1" fill="hold">
                                          <p:stCondLst>
                                            <p:cond delay="0"/>
                                          </p:stCondLst>
                                        </p:cTn>
                                        <p:tgtEl>
                                          <p:spTgt spid="25"/>
                                        </p:tgtEl>
                                        <p:attrNameLst>
                                          <p:attrName>style.visibility</p:attrName>
                                        </p:attrNameLst>
                                      </p:cBhvr>
                                      <p:to>
                                        <p:strVal val="visible"/>
                                      </p:to>
                                    </p:set>
                                    <p:animEffect transition="in" filter="fade">
                                      <p:cBhvr>
                                        <p:cTn id="74" dur="1000"/>
                                        <p:tgtEl>
                                          <p:spTgt spid="25"/>
                                        </p:tgtEl>
                                      </p:cBhvr>
                                    </p:animEffect>
                                    <p:anim calcmode="lin" valueType="num">
                                      <p:cBhvr>
                                        <p:cTn id="75" dur="1000" fill="hold"/>
                                        <p:tgtEl>
                                          <p:spTgt spid="25"/>
                                        </p:tgtEl>
                                        <p:attrNameLst>
                                          <p:attrName>ppt_x</p:attrName>
                                        </p:attrNameLst>
                                      </p:cBhvr>
                                      <p:tavLst>
                                        <p:tav tm="0">
                                          <p:val>
                                            <p:strVal val="#ppt_x"/>
                                          </p:val>
                                        </p:tav>
                                        <p:tav tm="100000">
                                          <p:val>
                                            <p:strVal val="#ppt_x"/>
                                          </p:val>
                                        </p:tav>
                                      </p:tavLst>
                                    </p:anim>
                                    <p:anim calcmode="lin" valueType="num">
                                      <p:cBhvr>
                                        <p:cTn id="7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3" grpId="0" animBg="1"/>
      <p:bldP spid="20" grpId="0" animBg="1"/>
      <p:bldP spid="23" grpId="0" animBg="1"/>
      <p:bldP spid="24" grpId="0" animBg="1"/>
      <p:bldP spid="25" grpId="0" animBg="1"/>
      <p:bldP spid="32" grpId="0" animBg="1"/>
      <p:bldP spid="15" grpId="0" animBg="1"/>
      <p:bldP spid="33" grpId="0" animBg="1"/>
      <p:bldP spid="27" grpId="0" animBg="1"/>
      <p:bldP spid="9" grpId="0" animBg="1"/>
      <p:bldP spid="30" grpId="0" animBg="1"/>
      <p:bldP spid="22"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202869" y="4501777"/>
            <a:ext cx="7771996" cy="2029052"/>
          </a:xfrm>
          <a:prstGeom prst="rect">
            <a:avLst/>
          </a:prstGeom>
        </p:spPr>
      </p:pic>
      <p:pic>
        <p:nvPicPr>
          <p:cNvPr id="11" name="Picture 10"/>
          <p:cNvPicPr>
            <a:picLocks noChangeAspect="1"/>
          </p:cNvPicPr>
          <p:nvPr/>
        </p:nvPicPr>
        <p:blipFill>
          <a:blip r:embed="rId4"/>
          <a:stretch>
            <a:fillRect/>
          </a:stretch>
        </p:blipFill>
        <p:spPr>
          <a:xfrm>
            <a:off x="2202870" y="2893795"/>
            <a:ext cx="7781521" cy="1616573"/>
          </a:xfrm>
          <a:prstGeom prst="rect">
            <a:avLst/>
          </a:prstGeom>
        </p:spPr>
      </p:pic>
      <p:pic>
        <p:nvPicPr>
          <p:cNvPr id="6" name="Picture 5"/>
          <p:cNvPicPr>
            <a:picLocks noChangeAspect="1"/>
          </p:cNvPicPr>
          <p:nvPr/>
        </p:nvPicPr>
        <p:blipFill>
          <a:blip r:embed="rId5"/>
          <a:stretch>
            <a:fillRect/>
          </a:stretch>
        </p:blipFill>
        <p:spPr>
          <a:xfrm>
            <a:off x="2215732" y="1531985"/>
            <a:ext cx="7768658" cy="1401212"/>
          </a:xfrm>
          <a:prstGeom prst="rect">
            <a:avLst/>
          </a:prstGeom>
        </p:spPr>
      </p:pic>
      <p:sp>
        <p:nvSpPr>
          <p:cNvPr id="10" name="Oval 9"/>
          <p:cNvSpPr/>
          <p:nvPr/>
        </p:nvSpPr>
        <p:spPr>
          <a:xfrm>
            <a:off x="9153015" y="1706768"/>
            <a:ext cx="728662" cy="1220633"/>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273744" y="2873676"/>
            <a:ext cx="3653517" cy="28641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6100061" y="3233604"/>
            <a:ext cx="3781616" cy="127676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838200" y="568326"/>
            <a:ext cx="10515600" cy="663252"/>
          </a:xfrm>
        </p:spPr>
        <p:txBody>
          <a:bodyPr>
            <a:normAutofit/>
          </a:bodyPr>
          <a:lstStyle/>
          <a:p>
            <a:r>
              <a:rPr lang="en-US" sz="3600" b="1" dirty="0">
                <a:solidFill>
                  <a:srgbClr val="336600"/>
                </a:solidFill>
                <a:latin typeface="Arial" panose="020B0604020202020204" pitchFamily="34" charset="0"/>
                <a:cs typeface="Arial" panose="020B0604020202020204" pitchFamily="34" charset="0"/>
              </a:rPr>
              <a:t>C. Evaluation and Selection</a:t>
            </a:r>
          </a:p>
        </p:txBody>
      </p:sp>
      <p:sp>
        <p:nvSpPr>
          <p:cNvPr id="27" name="Oval 26"/>
          <p:cNvSpPr/>
          <p:nvPr/>
        </p:nvSpPr>
        <p:spPr>
          <a:xfrm>
            <a:off x="9153015" y="5126866"/>
            <a:ext cx="853147" cy="140396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2513229" y="4530486"/>
            <a:ext cx="4671343" cy="33812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2513229" y="4934179"/>
            <a:ext cx="4297147" cy="30261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rot="10800000">
            <a:off x="5338191" y="1563256"/>
            <a:ext cx="429768" cy="2286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p:cNvSpPr>
            <a:spLocks noGrp="1"/>
          </p:cNvSpPr>
          <p:nvPr>
            <p:ph type="sldNum" sz="quarter" idx="4294967295"/>
          </p:nvPr>
        </p:nvSpPr>
        <p:spPr>
          <a:xfrm>
            <a:off x="10134600" y="6528994"/>
            <a:ext cx="457200" cy="365125"/>
          </a:xfrm>
          <a:prstGeom prst="rect">
            <a:avLst/>
          </a:prstGeom>
        </p:spPr>
        <p:txBody>
          <a:bodyPr/>
          <a:lstStyle/>
          <a:p>
            <a:pPr>
              <a:defRPr/>
            </a:pPr>
            <a:fld id="{2AFB9966-BA2F-4BD0-A806-55716D4C4ECA}" type="slidenum">
              <a:rPr lang="en-US" altLang="en-US" smtClean="0"/>
              <a:pPr>
                <a:defRPr/>
              </a:pPr>
              <a:t>101</a:t>
            </a:fld>
            <a:endParaRPr lang="en-US" altLang="en-US"/>
          </a:p>
        </p:txBody>
      </p:sp>
    </p:spTree>
    <p:extLst>
      <p:ext uri="{BB962C8B-B14F-4D97-AF65-F5344CB8AC3E}">
        <p14:creationId xmlns:p14="http://schemas.microsoft.com/office/powerpoint/2010/main" val="18059009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21" presetClass="entr" presetSubtype="1"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heel(1)">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par>
                                <p:cTn id="20" presetID="21" presetClass="entr" presetSubtype="1" fill="hold" grpId="0" nodeType="withEffect">
                                  <p:stCondLst>
                                    <p:cond delay="1500"/>
                                  </p:stCondLst>
                                  <p:childTnLst>
                                    <p:set>
                                      <p:cBhvr>
                                        <p:cTn id="21" dur="1" fill="hold">
                                          <p:stCondLst>
                                            <p:cond delay="0"/>
                                          </p:stCondLst>
                                        </p:cTn>
                                        <p:tgtEl>
                                          <p:spTgt spid="19"/>
                                        </p:tgtEl>
                                        <p:attrNameLst>
                                          <p:attrName>style.visibility</p:attrName>
                                        </p:attrNameLst>
                                      </p:cBhvr>
                                      <p:to>
                                        <p:strVal val="visible"/>
                                      </p:to>
                                    </p:set>
                                    <p:animEffect transition="in" filter="wheel(1)">
                                      <p:cBhvr>
                                        <p:cTn id="22" dur="20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wheel(1)">
                                      <p:cBhvr>
                                        <p:cTn id="27" dur="2000"/>
                                        <p:tgtEl>
                                          <p:spTgt spid="30"/>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heel(1)">
                                      <p:cBhvr>
                                        <p:cTn id="32" dur="2000"/>
                                        <p:tgtEl>
                                          <p:spTgt spid="31"/>
                                        </p:tgtEl>
                                      </p:cBhvr>
                                    </p:animEffect>
                                  </p:childTnLst>
                                </p:cTn>
                              </p:par>
                              <p:par>
                                <p:cTn id="33" presetID="21" presetClass="entr" presetSubtype="1"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heel(1)">
                                      <p:cBhvr>
                                        <p:cTn id="35"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8" grpId="0" animBg="1"/>
      <p:bldP spid="19" grpId="0" animBg="1"/>
      <p:bldP spid="27" grpId="0" animBg="1"/>
      <p:bldP spid="30" grpId="0" animBg="1"/>
      <p:bldP spid="31" grpId="0" animBg="1"/>
      <p:bldP spid="15"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215732" y="1684634"/>
            <a:ext cx="7790430" cy="1883107"/>
          </a:xfrm>
          <a:prstGeom prst="rect">
            <a:avLst/>
          </a:prstGeom>
        </p:spPr>
      </p:pic>
      <p:pic>
        <p:nvPicPr>
          <p:cNvPr id="5" name="Picture 4"/>
          <p:cNvPicPr>
            <a:picLocks noChangeAspect="1"/>
          </p:cNvPicPr>
          <p:nvPr/>
        </p:nvPicPr>
        <p:blipFill>
          <a:blip r:embed="rId4"/>
          <a:stretch>
            <a:fillRect/>
          </a:stretch>
        </p:blipFill>
        <p:spPr>
          <a:xfrm>
            <a:off x="2215732" y="3567741"/>
            <a:ext cx="7790430" cy="1374375"/>
          </a:xfrm>
          <a:prstGeom prst="rect">
            <a:avLst/>
          </a:prstGeom>
        </p:spPr>
      </p:pic>
      <p:sp>
        <p:nvSpPr>
          <p:cNvPr id="26" name="Rectangle 25"/>
          <p:cNvSpPr/>
          <p:nvPr/>
        </p:nvSpPr>
        <p:spPr>
          <a:xfrm>
            <a:off x="2273745" y="1684634"/>
            <a:ext cx="2593523" cy="26520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a:xfrm>
            <a:off x="762001" y="705842"/>
            <a:ext cx="10515600" cy="605422"/>
          </a:xfrm>
        </p:spPr>
        <p:txBody>
          <a:bodyPr>
            <a:normAutofit/>
          </a:bodyPr>
          <a:lstStyle/>
          <a:p>
            <a:r>
              <a:rPr lang="en-US" sz="3600" b="1" dirty="0">
                <a:solidFill>
                  <a:srgbClr val="336600"/>
                </a:solidFill>
                <a:latin typeface="Arial" panose="020B0604020202020204" pitchFamily="34" charset="0"/>
                <a:cs typeface="Arial" panose="020B0604020202020204" pitchFamily="34" charset="0"/>
              </a:rPr>
              <a:t>C. Evaluation and Selection</a:t>
            </a:r>
          </a:p>
        </p:txBody>
      </p:sp>
      <p:sp>
        <p:nvSpPr>
          <p:cNvPr id="27" name="Oval 26"/>
          <p:cNvSpPr/>
          <p:nvPr/>
        </p:nvSpPr>
        <p:spPr>
          <a:xfrm>
            <a:off x="4724644" y="1924566"/>
            <a:ext cx="5281518" cy="1652675"/>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2281042" y="3542580"/>
            <a:ext cx="3738759" cy="26520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9174480" y="3718560"/>
            <a:ext cx="831682" cy="115824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9"/>
          <p:cNvSpPr>
            <a:spLocks noGrp="1"/>
          </p:cNvSpPr>
          <p:nvPr>
            <p:ph type="sldNum" sz="quarter" idx="4294967295"/>
          </p:nvPr>
        </p:nvSpPr>
        <p:spPr>
          <a:xfrm>
            <a:off x="10134600" y="6401994"/>
            <a:ext cx="457200" cy="365125"/>
          </a:xfrm>
          <a:prstGeom prst="rect">
            <a:avLst/>
          </a:prstGeom>
        </p:spPr>
        <p:txBody>
          <a:bodyPr/>
          <a:lstStyle/>
          <a:p>
            <a:pPr>
              <a:defRPr/>
            </a:pPr>
            <a:fld id="{2AFB9966-BA2F-4BD0-A806-55716D4C4ECA}" type="slidenum">
              <a:rPr lang="en-US" altLang="en-US" smtClean="0"/>
              <a:pPr>
                <a:defRPr/>
              </a:pPr>
              <a:t>102</a:t>
            </a:fld>
            <a:endParaRPr lang="en-US" altLang="en-US"/>
          </a:p>
        </p:txBody>
      </p:sp>
    </p:spTree>
    <p:extLst>
      <p:ext uri="{BB962C8B-B14F-4D97-AF65-F5344CB8AC3E}">
        <p14:creationId xmlns:p14="http://schemas.microsoft.com/office/powerpoint/2010/main" val="20428262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par>
                                <p:cTn id="10" presetID="21" presetClass="entr" presetSubtype="1" fill="hold" grpId="0" nodeType="with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heel(1)">
                                      <p:cBhvr>
                                        <p:cTn id="12" dur="20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1000" fill="hold"/>
                                        <p:tgtEl>
                                          <p:spTgt spid="33"/>
                                        </p:tgtEl>
                                        <p:attrNameLst>
                                          <p:attrName>ppt_y</p:attrName>
                                        </p:attrNameLst>
                                      </p:cBhvr>
                                      <p:tavLst>
                                        <p:tav tm="0">
                                          <p:val>
                                            <p:strVal val="#ppt_y+.1"/>
                                          </p:val>
                                        </p:tav>
                                        <p:tav tm="100000">
                                          <p:val>
                                            <p:strVal val="#ppt_y"/>
                                          </p:val>
                                        </p:tav>
                                      </p:tavLst>
                                    </p:anim>
                                  </p:childTnLst>
                                </p:cTn>
                              </p:par>
                              <p:par>
                                <p:cTn id="20" presetID="21" presetClass="entr" presetSubtype="1"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heel(1)">
                                      <p:cBhvr>
                                        <p:cTn id="22"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33" grpId="0" animBg="1"/>
      <p:bldP spid="24" grpId="0"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2215732" y="5199188"/>
            <a:ext cx="7790430" cy="1484949"/>
          </a:xfrm>
          <a:prstGeom prst="rect">
            <a:avLst/>
          </a:prstGeom>
        </p:spPr>
      </p:pic>
      <p:pic>
        <p:nvPicPr>
          <p:cNvPr id="6" name="Picture 5"/>
          <p:cNvPicPr>
            <a:picLocks noChangeAspect="1"/>
          </p:cNvPicPr>
          <p:nvPr/>
        </p:nvPicPr>
        <p:blipFill>
          <a:blip r:embed="rId4"/>
          <a:stretch>
            <a:fillRect/>
          </a:stretch>
        </p:blipFill>
        <p:spPr>
          <a:xfrm>
            <a:off x="2215732" y="3939825"/>
            <a:ext cx="7790430" cy="1259363"/>
          </a:xfrm>
          <a:prstGeom prst="rect">
            <a:avLst/>
          </a:prstGeom>
        </p:spPr>
      </p:pic>
      <p:pic>
        <p:nvPicPr>
          <p:cNvPr id="3" name="Picture 2"/>
          <p:cNvPicPr>
            <a:picLocks noChangeAspect="1"/>
          </p:cNvPicPr>
          <p:nvPr/>
        </p:nvPicPr>
        <p:blipFill>
          <a:blip r:embed="rId5"/>
          <a:stretch>
            <a:fillRect/>
          </a:stretch>
        </p:blipFill>
        <p:spPr>
          <a:xfrm>
            <a:off x="2215732" y="1634011"/>
            <a:ext cx="7790430" cy="2306164"/>
          </a:xfrm>
          <a:prstGeom prst="rect">
            <a:avLst/>
          </a:prstGeom>
        </p:spPr>
      </p:pic>
      <p:sp>
        <p:nvSpPr>
          <p:cNvPr id="4" name="Title 3"/>
          <p:cNvSpPr>
            <a:spLocks noGrp="1"/>
          </p:cNvSpPr>
          <p:nvPr>
            <p:ph type="title"/>
          </p:nvPr>
        </p:nvSpPr>
        <p:spPr>
          <a:xfrm>
            <a:off x="740229" y="657226"/>
            <a:ext cx="10613571" cy="446078"/>
          </a:xfrm>
        </p:spPr>
        <p:txBody>
          <a:bodyPr>
            <a:noAutofit/>
          </a:bodyPr>
          <a:lstStyle/>
          <a:p>
            <a:r>
              <a:rPr lang="en-US" sz="3200" b="1" dirty="0">
                <a:solidFill>
                  <a:srgbClr val="336600"/>
                </a:solidFill>
                <a:latin typeface="Arial" panose="020B0604020202020204" pitchFamily="34" charset="0"/>
                <a:cs typeface="Arial" panose="020B0604020202020204" pitchFamily="34" charset="0"/>
              </a:rPr>
              <a:t>D. Consultant Contract Amendment Only</a:t>
            </a:r>
          </a:p>
        </p:txBody>
      </p:sp>
      <p:sp>
        <p:nvSpPr>
          <p:cNvPr id="27" name="Oval 26"/>
          <p:cNvSpPr/>
          <p:nvPr/>
        </p:nvSpPr>
        <p:spPr>
          <a:xfrm>
            <a:off x="4427760" y="2799834"/>
            <a:ext cx="2688657" cy="1069506"/>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2281042" y="3958505"/>
            <a:ext cx="3738759" cy="26520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3950112" y="1911865"/>
            <a:ext cx="1136238" cy="29579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215733" y="2207656"/>
            <a:ext cx="3023018" cy="345419"/>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5715000" y="2120901"/>
            <a:ext cx="2209800" cy="454765"/>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281041" y="2575666"/>
            <a:ext cx="2081410" cy="22416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281042" y="5128352"/>
            <a:ext cx="2262649" cy="28388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8"/>
          <p:cNvSpPr>
            <a:spLocks noGrp="1"/>
          </p:cNvSpPr>
          <p:nvPr>
            <p:ph type="sldNum" sz="quarter" idx="4294967295"/>
          </p:nvPr>
        </p:nvSpPr>
        <p:spPr>
          <a:xfrm>
            <a:off x="10134600" y="6554394"/>
            <a:ext cx="457200" cy="365125"/>
          </a:xfrm>
          <a:prstGeom prst="rect">
            <a:avLst/>
          </a:prstGeom>
        </p:spPr>
        <p:txBody>
          <a:bodyPr/>
          <a:lstStyle/>
          <a:p>
            <a:pPr>
              <a:defRPr/>
            </a:pPr>
            <a:fld id="{2AFB9966-BA2F-4BD0-A806-55716D4C4ECA}" type="slidenum">
              <a:rPr lang="en-US" altLang="en-US" smtClean="0"/>
              <a:pPr>
                <a:defRPr/>
              </a:pPr>
              <a:t>103</a:t>
            </a:fld>
            <a:endParaRPr lang="en-US" altLang="en-US"/>
          </a:p>
        </p:txBody>
      </p:sp>
      <p:sp>
        <p:nvSpPr>
          <p:cNvPr id="18" name="Right Arrow 17"/>
          <p:cNvSpPr/>
          <p:nvPr/>
        </p:nvSpPr>
        <p:spPr>
          <a:xfrm>
            <a:off x="6150249" y="6369924"/>
            <a:ext cx="429768" cy="2286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Line Callout 1 (Accent Bar) 19"/>
          <p:cNvSpPr/>
          <p:nvPr/>
        </p:nvSpPr>
        <p:spPr>
          <a:xfrm>
            <a:off x="6810376" y="1346749"/>
            <a:ext cx="1257300" cy="486889"/>
          </a:xfrm>
          <a:prstGeom prst="accentCallout1">
            <a:avLst>
              <a:gd name="adj1" fmla="val 46922"/>
              <a:gd name="adj2" fmla="val -1553"/>
              <a:gd name="adj3" fmla="val 224487"/>
              <a:gd name="adj4" fmla="val -186257"/>
            </a:avLst>
          </a:prstGeom>
          <a:solidFill>
            <a:srgbClr val="053057"/>
          </a:solidFill>
          <a:ln w="15875">
            <a:solidFill>
              <a:srgbClr val="00B050"/>
            </a:solidFill>
            <a:headEnd type="none"/>
            <a:tailEnd type="triangle"/>
          </a:ln>
          <a:effectLst>
            <a:outerShdw blurRad="50800" dist="50800" dir="5400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bg1"/>
                </a:solidFill>
                <a:latin typeface="Times New Roman" panose="02020603050405020304" pitchFamily="18" charset="0"/>
                <a:cs typeface="Times New Roman" panose="02020603050405020304" pitchFamily="18" charset="0"/>
              </a:rPr>
              <a:t>Effective date of amended contract</a:t>
            </a:r>
          </a:p>
          <a:p>
            <a:pPr algn="ctr"/>
            <a:endParaRPr lang="en-US" sz="800" dirty="0">
              <a:solidFill>
                <a:schemeClr val="bg1"/>
              </a:solidFill>
              <a:latin typeface="Times New Roman" panose="02020603050405020304" pitchFamily="18" charset="0"/>
              <a:cs typeface="Times New Roman" panose="02020603050405020304" pitchFamily="18" charset="0"/>
            </a:endParaRPr>
          </a:p>
        </p:txBody>
      </p:sp>
      <p:sp>
        <p:nvSpPr>
          <p:cNvPr id="25" name="Line Callout 1 (Accent Bar) 24"/>
          <p:cNvSpPr/>
          <p:nvPr/>
        </p:nvSpPr>
        <p:spPr>
          <a:xfrm>
            <a:off x="8632971" y="1386277"/>
            <a:ext cx="1205164" cy="486889"/>
          </a:xfrm>
          <a:prstGeom prst="accentCallout1">
            <a:avLst>
              <a:gd name="adj1" fmla="val 46922"/>
              <a:gd name="adj2" fmla="val -1553"/>
              <a:gd name="adj3" fmla="val 202529"/>
              <a:gd name="adj4" fmla="val -124073"/>
            </a:avLst>
          </a:prstGeom>
          <a:solidFill>
            <a:srgbClr val="053057"/>
          </a:solidFill>
          <a:ln w="15875">
            <a:solidFill>
              <a:srgbClr val="00B050"/>
            </a:solidFill>
            <a:headEnd type="none"/>
            <a:tailEnd type="triangle"/>
          </a:ln>
          <a:effectLst>
            <a:outerShdw blurRad="50800" dist="50800" dir="5400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bg1"/>
                </a:solidFill>
                <a:latin typeface="Times New Roman" panose="02020603050405020304" pitchFamily="18" charset="0"/>
                <a:cs typeface="Times New Roman" panose="02020603050405020304" pitchFamily="18" charset="0"/>
              </a:rPr>
              <a:t>Not exceed 5 years in total for on-call</a:t>
            </a:r>
            <a:endParaRPr lang="en-US" sz="1100" dirty="0">
              <a:solidFill>
                <a:schemeClr val="bg1"/>
              </a:solidFill>
              <a:latin typeface="Times New Roman" panose="02020603050405020304" pitchFamily="18" charset="0"/>
              <a:cs typeface="Times New Roman" panose="02020603050405020304" pitchFamily="18" charset="0"/>
            </a:endParaRPr>
          </a:p>
        </p:txBody>
      </p:sp>
      <p:sp>
        <p:nvSpPr>
          <p:cNvPr id="26" name="Right Arrow 25"/>
          <p:cNvSpPr/>
          <p:nvPr/>
        </p:nvSpPr>
        <p:spPr>
          <a:xfrm>
            <a:off x="8805785" y="4535691"/>
            <a:ext cx="429768" cy="2286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71143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heel(1)">
                                      <p:cBhvr>
                                        <p:cTn id="7" dur="2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heel(1)">
                                      <p:cBhvr>
                                        <p:cTn id="12" dur="2000"/>
                                        <p:tgtEl>
                                          <p:spTgt spid="16"/>
                                        </p:tgtEl>
                                      </p:cBhvr>
                                    </p:animEffect>
                                  </p:childTnLst>
                                </p:cTn>
                              </p:par>
                              <p:par>
                                <p:cTn id="13" presetID="3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p:cTn id="15" dur="1000" fill="hold"/>
                                        <p:tgtEl>
                                          <p:spTgt spid="20"/>
                                        </p:tgtEl>
                                        <p:attrNameLst>
                                          <p:attrName>ppt_w</p:attrName>
                                        </p:attrNameLst>
                                      </p:cBhvr>
                                      <p:tavLst>
                                        <p:tav tm="0">
                                          <p:val>
                                            <p:fltVal val="0"/>
                                          </p:val>
                                        </p:tav>
                                        <p:tav tm="100000">
                                          <p:val>
                                            <p:strVal val="#ppt_w"/>
                                          </p:val>
                                        </p:tav>
                                      </p:tavLst>
                                    </p:anim>
                                    <p:anim calcmode="lin" valueType="num">
                                      <p:cBhvr>
                                        <p:cTn id="16" dur="1000" fill="hold"/>
                                        <p:tgtEl>
                                          <p:spTgt spid="20"/>
                                        </p:tgtEl>
                                        <p:attrNameLst>
                                          <p:attrName>ppt_h</p:attrName>
                                        </p:attrNameLst>
                                      </p:cBhvr>
                                      <p:tavLst>
                                        <p:tav tm="0">
                                          <p:val>
                                            <p:fltVal val="0"/>
                                          </p:val>
                                        </p:tav>
                                        <p:tav tm="100000">
                                          <p:val>
                                            <p:strVal val="#ppt_h"/>
                                          </p:val>
                                        </p:tav>
                                      </p:tavLst>
                                    </p:anim>
                                    <p:anim calcmode="lin" valueType="num">
                                      <p:cBhvr>
                                        <p:cTn id="17" dur="1000" fill="hold"/>
                                        <p:tgtEl>
                                          <p:spTgt spid="20"/>
                                        </p:tgtEl>
                                        <p:attrNameLst>
                                          <p:attrName>style.rotation</p:attrName>
                                        </p:attrNameLst>
                                      </p:cBhvr>
                                      <p:tavLst>
                                        <p:tav tm="0">
                                          <p:val>
                                            <p:fltVal val="90"/>
                                          </p:val>
                                        </p:tav>
                                        <p:tav tm="100000">
                                          <p:val>
                                            <p:fltVal val="0"/>
                                          </p:val>
                                        </p:tav>
                                      </p:tavLst>
                                    </p:anim>
                                    <p:animEffect transition="in" filter="fade">
                                      <p:cBhvr>
                                        <p:cTn id="18" dur="10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heel(1)">
                                      <p:cBhvr>
                                        <p:cTn id="23" dur="3250"/>
                                        <p:tgtEl>
                                          <p:spTgt spid="17"/>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1000" fill="hold"/>
                                        <p:tgtEl>
                                          <p:spTgt spid="25"/>
                                        </p:tgtEl>
                                        <p:attrNameLst>
                                          <p:attrName>ppt_w</p:attrName>
                                        </p:attrNameLst>
                                      </p:cBhvr>
                                      <p:tavLst>
                                        <p:tav tm="0">
                                          <p:val>
                                            <p:fltVal val="0"/>
                                          </p:val>
                                        </p:tav>
                                        <p:tav tm="100000">
                                          <p:val>
                                            <p:strVal val="#ppt_w"/>
                                          </p:val>
                                        </p:tav>
                                      </p:tavLst>
                                    </p:anim>
                                    <p:anim calcmode="lin" valueType="num">
                                      <p:cBhvr>
                                        <p:cTn id="27" dur="1000" fill="hold"/>
                                        <p:tgtEl>
                                          <p:spTgt spid="25"/>
                                        </p:tgtEl>
                                        <p:attrNameLst>
                                          <p:attrName>ppt_h</p:attrName>
                                        </p:attrNameLst>
                                      </p:cBhvr>
                                      <p:tavLst>
                                        <p:tav tm="0">
                                          <p:val>
                                            <p:fltVal val="0"/>
                                          </p:val>
                                        </p:tav>
                                        <p:tav tm="100000">
                                          <p:val>
                                            <p:strVal val="#ppt_h"/>
                                          </p:val>
                                        </p:tav>
                                      </p:tavLst>
                                    </p:anim>
                                    <p:anim calcmode="lin" valueType="num">
                                      <p:cBhvr>
                                        <p:cTn id="28" dur="1000" fill="hold"/>
                                        <p:tgtEl>
                                          <p:spTgt spid="25"/>
                                        </p:tgtEl>
                                        <p:attrNameLst>
                                          <p:attrName>style.rotation</p:attrName>
                                        </p:attrNameLst>
                                      </p:cBhvr>
                                      <p:tavLst>
                                        <p:tav tm="0">
                                          <p:val>
                                            <p:fltVal val="90"/>
                                          </p:val>
                                        </p:tav>
                                        <p:tav tm="100000">
                                          <p:val>
                                            <p:fltVal val="0"/>
                                          </p:val>
                                        </p:tav>
                                      </p:tavLst>
                                    </p:anim>
                                    <p:animEffect transition="in" filter="fade">
                                      <p:cBhvr>
                                        <p:cTn id="29" dur="1000"/>
                                        <p:tgtEl>
                                          <p:spTgt spid="25"/>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1000"/>
                                        <p:tgtEl>
                                          <p:spTgt spid="22"/>
                                        </p:tgtEl>
                                      </p:cBhvr>
                                    </p:animEffect>
                                    <p:anim calcmode="lin" valueType="num">
                                      <p:cBhvr>
                                        <p:cTn id="35" dur="1000" fill="hold"/>
                                        <p:tgtEl>
                                          <p:spTgt spid="22"/>
                                        </p:tgtEl>
                                        <p:attrNameLst>
                                          <p:attrName>ppt_x</p:attrName>
                                        </p:attrNameLst>
                                      </p:cBhvr>
                                      <p:tavLst>
                                        <p:tav tm="0">
                                          <p:val>
                                            <p:strVal val="#ppt_x"/>
                                          </p:val>
                                        </p:tav>
                                        <p:tav tm="100000">
                                          <p:val>
                                            <p:strVal val="#ppt_x"/>
                                          </p:val>
                                        </p:tav>
                                      </p:tavLst>
                                    </p:anim>
                                    <p:anim calcmode="lin" valueType="num">
                                      <p:cBhvr>
                                        <p:cTn id="36" dur="1000" fill="hold"/>
                                        <p:tgtEl>
                                          <p:spTgt spid="22"/>
                                        </p:tgtEl>
                                        <p:attrNameLst>
                                          <p:attrName>ppt_y</p:attrName>
                                        </p:attrNameLst>
                                      </p:cBhvr>
                                      <p:tavLst>
                                        <p:tav tm="0">
                                          <p:val>
                                            <p:strVal val="#ppt_y+.1"/>
                                          </p:val>
                                        </p:tav>
                                        <p:tav tm="100000">
                                          <p:val>
                                            <p:strVal val="#ppt_y"/>
                                          </p:val>
                                        </p:tav>
                                      </p:tavLst>
                                    </p:anim>
                                  </p:childTnLst>
                                </p:cTn>
                              </p:par>
                              <p:par>
                                <p:cTn id="37" presetID="21" presetClass="entr" presetSubtype="1"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wheel(1)">
                                      <p:cBhvr>
                                        <p:cTn id="39" dur="2000"/>
                                        <p:tgtEl>
                                          <p:spTgt spid="27"/>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fade">
                                      <p:cBhvr>
                                        <p:cTn id="44" dur="1000"/>
                                        <p:tgtEl>
                                          <p:spTgt spid="33"/>
                                        </p:tgtEl>
                                      </p:cBhvr>
                                    </p:animEffect>
                                    <p:anim calcmode="lin" valueType="num">
                                      <p:cBhvr>
                                        <p:cTn id="45" dur="1000" fill="hold"/>
                                        <p:tgtEl>
                                          <p:spTgt spid="33"/>
                                        </p:tgtEl>
                                        <p:attrNameLst>
                                          <p:attrName>ppt_x</p:attrName>
                                        </p:attrNameLst>
                                      </p:cBhvr>
                                      <p:tavLst>
                                        <p:tav tm="0">
                                          <p:val>
                                            <p:strVal val="#ppt_x"/>
                                          </p:val>
                                        </p:tav>
                                        <p:tav tm="100000">
                                          <p:val>
                                            <p:strVal val="#ppt_x"/>
                                          </p:val>
                                        </p:tav>
                                      </p:tavLst>
                                    </p:anim>
                                    <p:anim calcmode="lin" valueType="num">
                                      <p:cBhvr>
                                        <p:cTn id="46" dur="1000" fill="hold"/>
                                        <p:tgtEl>
                                          <p:spTgt spid="33"/>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fade">
                                      <p:cBhvr>
                                        <p:cTn id="61" dur="1000"/>
                                        <p:tgtEl>
                                          <p:spTgt spid="18"/>
                                        </p:tgtEl>
                                      </p:cBhvr>
                                    </p:animEffect>
                                    <p:anim calcmode="lin" valueType="num">
                                      <p:cBhvr>
                                        <p:cTn id="62" dur="1000" fill="hold"/>
                                        <p:tgtEl>
                                          <p:spTgt spid="18"/>
                                        </p:tgtEl>
                                        <p:attrNameLst>
                                          <p:attrName>ppt_x</p:attrName>
                                        </p:attrNameLst>
                                      </p:cBhvr>
                                      <p:tavLst>
                                        <p:tav tm="0">
                                          <p:val>
                                            <p:strVal val="#ppt_x"/>
                                          </p:val>
                                        </p:tav>
                                        <p:tav tm="100000">
                                          <p:val>
                                            <p:strVal val="#ppt_x"/>
                                          </p:val>
                                        </p:tav>
                                      </p:tavLst>
                                    </p:anim>
                                    <p:anim calcmode="lin" valueType="num">
                                      <p:cBhvr>
                                        <p:cTn id="6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3" grpId="0" animBg="1"/>
      <p:bldP spid="15" grpId="0" animBg="1"/>
      <p:bldP spid="16" grpId="0" animBg="1"/>
      <p:bldP spid="17" grpId="0" animBg="1"/>
      <p:bldP spid="22" grpId="0" animBg="1"/>
      <p:bldP spid="23" grpId="0" animBg="1"/>
      <p:bldP spid="18" grpId="0" animBg="1"/>
      <p:bldP spid="20" grpId="0" animBg="1"/>
      <p:bldP spid="25" grpId="0" animBg="1"/>
      <p:bldP spid="26" grpId="0"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215732" y="2651106"/>
            <a:ext cx="7790430" cy="2780586"/>
          </a:xfrm>
          <a:prstGeom prst="rect">
            <a:avLst/>
          </a:prstGeom>
        </p:spPr>
      </p:pic>
      <p:sp>
        <p:nvSpPr>
          <p:cNvPr id="3" name="Title 2"/>
          <p:cNvSpPr>
            <a:spLocks noGrp="1"/>
          </p:cNvSpPr>
          <p:nvPr>
            <p:ph type="title"/>
          </p:nvPr>
        </p:nvSpPr>
        <p:spPr>
          <a:xfrm>
            <a:off x="762000" y="560791"/>
            <a:ext cx="10414000" cy="544306"/>
          </a:xfrm>
        </p:spPr>
        <p:txBody>
          <a:bodyPr>
            <a:noAutofit/>
          </a:bodyPr>
          <a:lstStyle/>
          <a:p>
            <a:r>
              <a:rPr lang="en-US" sz="3200" b="1" dirty="0">
                <a:solidFill>
                  <a:srgbClr val="336600"/>
                </a:solidFill>
                <a:latin typeface="Arial" panose="020B0604020202020204" pitchFamily="34" charset="0"/>
                <a:cs typeface="Arial" panose="020B0604020202020204" pitchFamily="34" charset="0"/>
              </a:rPr>
              <a:t>D. Consultant Contract Amendment Only</a:t>
            </a:r>
          </a:p>
        </p:txBody>
      </p:sp>
      <p:sp>
        <p:nvSpPr>
          <p:cNvPr id="24" name="Oval 23"/>
          <p:cNvSpPr/>
          <p:nvPr/>
        </p:nvSpPr>
        <p:spPr>
          <a:xfrm>
            <a:off x="9174480" y="4088662"/>
            <a:ext cx="831682" cy="134303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2215733" y="3254858"/>
            <a:ext cx="7779631" cy="768388"/>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09615" y="2651106"/>
            <a:ext cx="2567184" cy="33455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Arrow 18"/>
          <p:cNvSpPr/>
          <p:nvPr/>
        </p:nvSpPr>
        <p:spPr>
          <a:xfrm rot="10800000">
            <a:off x="4848225" y="4085245"/>
            <a:ext cx="429768" cy="2286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p:cNvSpPr/>
          <p:nvPr/>
        </p:nvSpPr>
        <p:spPr>
          <a:xfrm rot="10800000">
            <a:off x="8148066" y="4456340"/>
            <a:ext cx="429768" cy="2286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ight Arrow 24"/>
          <p:cNvSpPr/>
          <p:nvPr/>
        </p:nvSpPr>
        <p:spPr>
          <a:xfrm rot="10800000">
            <a:off x="8138654" y="4829716"/>
            <a:ext cx="429768" cy="2286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294967295"/>
          </p:nvPr>
        </p:nvSpPr>
        <p:spPr>
          <a:xfrm>
            <a:off x="10134600" y="7519594"/>
            <a:ext cx="457200" cy="365125"/>
          </a:xfrm>
          <a:prstGeom prst="rect">
            <a:avLst/>
          </a:prstGeom>
        </p:spPr>
        <p:txBody>
          <a:bodyPr/>
          <a:lstStyle/>
          <a:p>
            <a:pPr>
              <a:defRPr/>
            </a:pPr>
            <a:fld id="{2AFB9966-BA2F-4BD0-A806-55716D4C4ECA}" type="slidenum">
              <a:rPr lang="en-US" altLang="en-US" smtClean="0"/>
              <a:pPr>
                <a:defRPr/>
              </a:pPr>
              <a:t>104</a:t>
            </a:fld>
            <a:endParaRPr lang="en-US" altLang="en-US"/>
          </a:p>
        </p:txBody>
      </p:sp>
      <p:sp>
        <p:nvSpPr>
          <p:cNvPr id="13" name="Oval Callout 12"/>
          <p:cNvSpPr/>
          <p:nvPr/>
        </p:nvSpPr>
        <p:spPr>
          <a:xfrm>
            <a:off x="4848225" y="1947721"/>
            <a:ext cx="3754321" cy="856928"/>
          </a:xfrm>
          <a:prstGeom prst="wedgeEllipseCallout">
            <a:avLst/>
          </a:prstGeom>
          <a:solidFill>
            <a:srgbClr val="FFFFF3">
              <a:lumMod val="75000"/>
            </a:srgbClr>
          </a:solidFill>
          <a:ln w="48000" cap="flat" cmpd="thickThin" algn="ctr">
            <a:solidFill>
              <a:srgbClr val="514843">
                <a:shade val="50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400" b="1" i="0" u="none" strike="noStrike" kern="0" cap="none" spc="0" normalizeH="0" baseline="0" noProof="0" dirty="0" smtClean="0">
                <a:ln>
                  <a:noFill/>
                </a:ln>
                <a:solidFill>
                  <a:srgbClr val="000000"/>
                </a:solidFill>
                <a:effectLst/>
                <a:uLnTx/>
                <a:uFillTx/>
                <a:latin typeface="Euphemia"/>
                <a:ea typeface="+mn-ea"/>
                <a:cs typeface="+mn-cs"/>
              </a:rPr>
              <a:t>Total $ (original contract and its amendments)</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400" b="1" i="0" u="none" strike="noStrike" kern="0" cap="none" spc="0" normalizeH="0" baseline="0" noProof="0" dirty="0" smtClean="0">
                <a:ln>
                  <a:noFill/>
                </a:ln>
                <a:solidFill>
                  <a:srgbClr val="000000"/>
                </a:solidFill>
                <a:effectLst/>
                <a:uLnTx/>
                <a:uFillTx/>
                <a:latin typeface="Euphemia"/>
                <a:ea typeface="+mn-ea"/>
                <a:cs typeface="+mn-cs"/>
              </a:rPr>
              <a:t>&lt; $150K</a:t>
            </a:r>
          </a:p>
        </p:txBody>
      </p:sp>
    </p:spTree>
    <p:extLst>
      <p:ext uri="{BB962C8B-B14F-4D97-AF65-F5344CB8AC3E}">
        <p14:creationId xmlns:p14="http://schemas.microsoft.com/office/powerpoint/2010/main" val="22236107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heel(1)">
                                      <p:cBhvr>
                                        <p:cTn id="19" dur="325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fade">
                                      <p:cBhvr>
                                        <p:cTn id="38" dur="1000"/>
                                        <p:tgtEl>
                                          <p:spTgt spid="25"/>
                                        </p:tgtEl>
                                      </p:cBhvr>
                                    </p:animEffect>
                                    <p:anim calcmode="lin" valueType="num">
                                      <p:cBhvr>
                                        <p:cTn id="39" dur="1000" fill="hold"/>
                                        <p:tgtEl>
                                          <p:spTgt spid="25"/>
                                        </p:tgtEl>
                                        <p:attrNameLst>
                                          <p:attrName>ppt_x</p:attrName>
                                        </p:attrNameLst>
                                      </p:cBhvr>
                                      <p:tavLst>
                                        <p:tav tm="0">
                                          <p:val>
                                            <p:strVal val="#ppt_x"/>
                                          </p:val>
                                        </p:tav>
                                        <p:tav tm="100000">
                                          <p:val>
                                            <p:strVal val="#ppt_x"/>
                                          </p:val>
                                        </p:tav>
                                      </p:tavLst>
                                    </p:anim>
                                    <p:anim calcmode="lin" valueType="num">
                                      <p:cBhvr>
                                        <p:cTn id="40" dur="1000" fill="hold"/>
                                        <p:tgtEl>
                                          <p:spTgt spid="25"/>
                                        </p:tgtEl>
                                        <p:attrNameLst>
                                          <p:attrName>ppt_y</p:attrName>
                                        </p:attrNameLst>
                                      </p:cBhvr>
                                      <p:tavLst>
                                        <p:tav tm="0">
                                          <p:val>
                                            <p:strVal val="#ppt_y+.1"/>
                                          </p:val>
                                        </p:tav>
                                        <p:tav tm="100000">
                                          <p:val>
                                            <p:strVal val="#ppt_y"/>
                                          </p:val>
                                        </p:tav>
                                      </p:tavLst>
                                    </p:anim>
                                  </p:childTnLst>
                                </p:cTn>
                              </p:par>
                              <p:par>
                                <p:cTn id="41" presetID="21" presetClass="entr" presetSubtype="1"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heel(1)">
                                      <p:cBhvr>
                                        <p:cTn id="43"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7" grpId="0" animBg="1"/>
      <p:bldP spid="22" grpId="0" animBg="1"/>
      <p:bldP spid="19" grpId="0" animBg="1"/>
      <p:bldP spid="20" grpId="0" animBg="1"/>
      <p:bldP spid="25" grpId="0" animBg="1"/>
      <p:bldP spid="13" grpId="0" animBg="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96383"/>
            <a:ext cx="10515600" cy="747557"/>
          </a:xfrm>
        </p:spPr>
        <p:txBody>
          <a:bodyPr>
            <a:normAutofit fontScale="90000"/>
          </a:bodyPr>
          <a:lstStyle/>
          <a:p>
            <a:r>
              <a:rPr lang="en-US" dirty="0" smtClean="0"/>
              <a:t>SPP - Consequences</a:t>
            </a:r>
            <a:endParaRPr lang="en-US" dirty="0"/>
          </a:p>
        </p:txBody>
      </p:sp>
      <p:sp>
        <p:nvSpPr>
          <p:cNvPr id="40" name="Oval 39"/>
          <p:cNvSpPr/>
          <p:nvPr/>
        </p:nvSpPr>
        <p:spPr>
          <a:xfrm>
            <a:off x="4283951" y="1757320"/>
            <a:ext cx="3083027" cy="2990304"/>
          </a:xfrm>
          <a:prstGeom prst="ellipse">
            <a:avLst/>
          </a:prstGeom>
          <a:solidFill>
            <a:schemeClr val="accent3">
              <a:lumMod val="75000"/>
            </a:schemeClr>
          </a:solidFill>
          <a:ln w="25400" cap="flat" cmpd="sng" algn="ctr">
            <a:noFill/>
            <a:prstDash val="solid"/>
          </a:ln>
          <a:effectLst/>
        </p:spPr>
        <p:txBody>
          <a:bodyPr rtlCol="0" anchor="ctr"/>
          <a:lstStyle/>
          <a:p>
            <a:pPr algn="ctr" defTabSz="1218987">
              <a:defRPr/>
            </a:pPr>
            <a:endParaRPr lang="en-US" sz="2400" kern="0">
              <a:solidFill>
                <a:prstClr val="white"/>
              </a:solidFill>
              <a:latin typeface="Calibri"/>
            </a:endParaRPr>
          </a:p>
        </p:txBody>
      </p:sp>
      <p:grpSp>
        <p:nvGrpSpPr>
          <p:cNvPr id="41" name="Group 40"/>
          <p:cNvGrpSpPr/>
          <p:nvPr/>
        </p:nvGrpSpPr>
        <p:grpSpPr>
          <a:xfrm>
            <a:off x="4049239" y="2303210"/>
            <a:ext cx="1758457" cy="1645088"/>
            <a:chOff x="1915834" y="2301293"/>
            <a:chExt cx="2190483" cy="2112804"/>
          </a:xfrm>
        </p:grpSpPr>
        <p:sp>
          <p:nvSpPr>
            <p:cNvPr id="42" name="Freeform 41"/>
            <p:cNvSpPr/>
            <p:nvPr/>
          </p:nvSpPr>
          <p:spPr>
            <a:xfrm rot="561175">
              <a:off x="2968251" y="2742335"/>
              <a:ext cx="1138066" cy="1671762"/>
            </a:xfrm>
            <a:custGeom>
              <a:avLst/>
              <a:gdLst>
                <a:gd name="connsiteX0" fmla="*/ 52507 w 598074"/>
                <a:gd name="connsiteY0" fmla="*/ 321448 h 878541"/>
                <a:gd name="connsiteX1" fmla="*/ 259976 w 598074"/>
                <a:gd name="connsiteY1" fmla="*/ 206188 h 878541"/>
                <a:gd name="connsiteX2" fmla="*/ 398289 w 598074"/>
                <a:gd name="connsiteY2" fmla="*/ 790175 h 878541"/>
                <a:gd name="connsiteX3" fmla="*/ 582706 w 598074"/>
                <a:gd name="connsiteY3" fmla="*/ 736386 h 878541"/>
                <a:gd name="connsiteX4" fmla="*/ 306080 w 598074"/>
                <a:gd name="connsiteY4" fmla="*/ 221556 h 878541"/>
                <a:gd name="connsiteX5" fmla="*/ 44823 w 598074"/>
                <a:gd name="connsiteY5" fmla="*/ 21771 h 878541"/>
                <a:gd name="connsiteX6" fmla="*/ 52507 w 598074"/>
                <a:gd name="connsiteY6" fmla="*/ 321448 h 878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8074" h="878541">
                  <a:moveTo>
                    <a:pt x="52507" y="321448"/>
                  </a:moveTo>
                  <a:cubicBezTo>
                    <a:pt x="88366" y="352184"/>
                    <a:pt x="202346" y="128067"/>
                    <a:pt x="259976" y="206188"/>
                  </a:cubicBezTo>
                  <a:cubicBezTo>
                    <a:pt x="317606" y="284309"/>
                    <a:pt x="344501" y="701809"/>
                    <a:pt x="398289" y="790175"/>
                  </a:cubicBezTo>
                  <a:cubicBezTo>
                    <a:pt x="452077" y="878541"/>
                    <a:pt x="598074" y="831156"/>
                    <a:pt x="582706" y="736386"/>
                  </a:cubicBezTo>
                  <a:cubicBezTo>
                    <a:pt x="567338" y="641616"/>
                    <a:pt x="395727" y="340658"/>
                    <a:pt x="306080" y="221556"/>
                  </a:cubicBezTo>
                  <a:cubicBezTo>
                    <a:pt x="216433" y="102454"/>
                    <a:pt x="89646" y="0"/>
                    <a:pt x="44823" y="21771"/>
                  </a:cubicBezTo>
                  <a:cubicBezTo>
                    <a:pt x="0" y="43542"/>
                    <a:pt x="16648" y="290712"/>
                    <a:pt x="52507" y="321448"/>
                  </a:cubicBezTo>
                  <a:close/>
                </a:path>
              </a:pathLst>
            </a:custGeom>
            <a:solidFill>
              <a:srgbClr val="FFFFFF"/>
            </a:solidFill>
            <a:ln w="25400" cap="flat" cmpd="sng" algn="ctr">
              <a:noFill/>
              <a:prstDash val="solid"/>
            </a:ln>
            <a:effectLst/>
          </p:spPr>
          <p:txBody>
            <a:bodyPr rtlCol="0" anchor="ctr"/>
            <a:lstStyle/>
            <a:p>
              <a:pPr algn="ctr" defTabSz="1218987">
                <a:defRPr/>
              </a:pPr>
              <a:endParaRPr lang="en-US" sz="2400" kern="0">
                <a:solidFill>
                  <a:prstClr val="white"/>
                </a:solidFill>
                <a:latin typeface="Calibri"/>
              </a:endParaRPr>
            </a:p>
          </p:txBody>
        </p:sp>
        <p:grpSp>
          <p:nvGrpSpPr>
            <p:cNvPr id="43" name="Group 23"/>
            <p:cNvGrpSpPr/>
            <p:nvPr/>
          </p:nvGrpSpPr>
          <p:grpSpPr>
            <a:xfrm rot="2810961">
              <a:off x="1810401" y="2406726"/>
              <a:ext cx="1581489" cy="1370624"/>
              <a:chOff x="1370013" y="2060575"/>
              <a:chExt cx="2381250" cy="2063750"/>
            </a:xfrm>
          </p:grpSpPr>
          <p:sp>
            <p:nvSpPr>
              <p:cNvPr id="44" name="Freeform 6"/>
              <p:cNvSpPr>
                <a:spLocks/>
              </p:cNvSpPr>
              <p:nvPr/>
            </p:nvSpPr>
            <p:spPr bwMode="auto">
              <a:xfrm>
                <a:off x="1524000" y="2232025"/>
                <a:ext cx="2073275" cy="1892300"/>
              </a:xfrm>
              <a:custGeom>
                <a:avLst/>
                <a:gdLst/>
                <a:ahLst/>
                <a:cxnLst>
                  <a:cxn ang="0">
                    <a:pos x="1306" y="0"/>
                  </a:cxn>
                  <a:cxn ang="0">
                    <a:pos x="1180" y="1192"/>
                  </a:cxn>
                  <a:cxn ang="0">
                    <a:pos x="128" y="1192"/>
                  </a:cxn>
                  <a:cxn ang="0">
                    <a:pos x="0" y="36"/>
                  </a:cxn>
                  <a:cxn ang="0">
                    <a:pos x="1306" y="0"/>
                  </a:cxn>
                </a:cxnLst>
                <a:rect l="0" t="0" r="r" b="b"/>
                <a:pathLst>
                  <a:path w="1306" h="1192">
                    <a:moveTo>
                      <a:pt x="1306" y="0"/>
                    </a:moveTo>
                    <a:lnTo>
                      <a:pt x="1180" y="1192"/>
                    </a:lnTo>
                    <a:lnTo>
                      <a:pt x="128" y="1192"/>
                    </a:lnTo>
                    <a:lnTo>
                      <a:pt x="0" y="36"/>
                    </a:lnTo>
                    <a:lnTo>
                      <a:pt x="1306" y="0"/>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defTabSz="1218987">
                  <a:defRPr/>
                </a:pPr>
                <a:endParaRPr lang="en-US" sz="2400" kern="0">
                  <a:solidFill>
                    <a:prstClr val="black"/>
                  </a:solidFill>
                  <a:latin typeface="Calibri"/>
                </a:endParaRPr>
              </a:p>
            </p:txBody>
          </p:sp>
          <p:sp>
            <p:nvSpPr>
              <p:cNvPr id="45" name="Freeform 7"/>
              <p:cNvSpPr>
                <a:spLocks/>
              </p:cNvSpPr>
              <p:nvPr/>
            </p:nvSpPr>
            <p:spPr bwMode="auto">
              <a:xfrm>
                <a:off x="1417638" y="2211388"/>
                <a:ext cx="2284412" cy="1141413"/>
              </a:xfrm>
              <a:custGeom>
                <a:avLst/>
                <a:gdLst/>
                <a:ahLst/>
                <a:cxnLst>
                  <a:cxn ang="0">
                    <a:pos x="36" y="0"/>
                  </a:cxn>
                  <a:cxn ang="0">
                    <a:pos x="42" y="88"/>
                  </a:cxn>
                  <a:cxn ang="0">
                    <a:pos x="59" y="174"/>
                  </a:cxn>
                  <a:cxn ang="0">
                    <a:pos x="86" y="255"/>
                  </a:cxn>
                  <a:cxn ang="0">
                    <a:pos x="123" y="332"/>
                  </a:cxn>
                  <a:cxn ang="0">
                    <a:pos x="168" y="403"/>
                  </a:cxn>
                  <a:cxn ang="0">
                    <a:pos x="222" y="468"/>
                  </a:cxn>
                  <a:cxn ang="0">
                    <a:pos x="283" y="525"/>
                  </a:cxn>
                  <a:cxn ang="0">
                    <a:pos x="351" y="575"/>
                  </a:cxn>
                  <a:cxn ang="0">
                    <a:pos x="425" y="616"/>
                  </a:cxn>
                  <a:cxn ang="0">
                    <a:pos x="504" y="648"/>
                  </a:cxn>
                  <a:cxn ang="0">
                    <a:pos x="588" y="671"/>
                  </a:cxn>
                  <a:cxn ang="0">
                    <a:pos x="675" y="682"/>
                  </a:cxn>
                  <a:cxn ang="0">
                    <a:pos x="765" y="682"/>
                  </a:cxn>
                  <a:cxn ang="0">
                    <a:pos x="852" y="671"/>
                  </a:cxn>
                  <a:cxn ang="0">
                    <a:pos x="936" y="648"/>
                  </a:cxn>
                  <a:cxn ang="0">
                    <a:pos x="1015" y="616"/>
                  </a:cxn>
                  <a:cxn ang="0">
                    <a:pos x="1088" y="575"/>
                  </a:cxn>
                  <a:cxn ang="0">
                    <a:pos x="1156" y="525"/>
                  </a:cxn>
                  <a:cxn ang="0">
                    <a:pos x="1218" y="468"/>
                  </a:cxn>
                  <a:cxn ang="0">
                    <a:pos x="1271" y="403"/>
                  </a:cxn>
                  <a:cxn ang="0">
                    <a:pos x="1317" y="332"/>
                  </a:cxn>
                  <a:cxn ang="0">
                    <a:pos x="1354" y="255"/>
                  </a:cxn>
                  <a:cxn ang="0">
                    <a:pos x="1381" y="174"/>
                  </a:cxn>
                  <a:cxn ang="0">
                    <a:pos x="1397" y="88"/>
                  </a:cxn>
                  <a:cxn ang="0">
                    <a:pos x="1403" y="0"/>
                  </a:cxn>
                  <a:cxn ang="0">
                    <a:pos x="1438" y="45"/>
                  </a:cxn>
                  <a:cxn ang="0">
                    <a:pos x="1426" y="133"/>
                  </a:cxn>
                  <a:cxn ang="0">
                    <a:pos x="1405" y="219"/>
                  </a:cxn>
                  <a:cxn ang="0">
                    <a:pos x="1374" y="299"/>
                  </a:cxn>
                  <a:cxn ang="0">
                    <a:pos x="1334" y="375"/>
                  </a:cxn>
                  <a:cxn ang="0">
                    <a:pos x="1285" y="444"/>
                  </a:cxn>
                  <a:cxn ang="0">
                    <a:pos x="1228" y="508"/>
                  </a:cxn>
                  <a:cxn ang="0">
                    <a:pos x="1165" y="565"/>
                  </a:cxn>
                  <a:cxn ang="0">
                    <a:pos x="1095" y="613"/>
                  </a:cxn>
                  <a:cxn ang="0">
                    <a:pos x="1019" y="654"/>
                  </a:cxn>
                  <a:cxn ang="0">
                    <a:pos x="939" y="685"/>
                  </a:cxn>
                  <a:cxn ang="0">
                    <a:pos x="854" y="707"/>
                  </a:cxn>
                  <a:cxn ang="0">
                    <a:pos x="765" y="718"/>
                  </a:cxn>
                  <a:cxn ang="0">
                    <a:pos x="675" y="718"/>
                  </a:cxn>
                  <a:cxn ang="0">
                    <a:pos x="586" y="707"/>
                  </a:cxn>
                  <a:cxn ang="0">
                    <a:pos x="501" y="685"/>
                  </a:cxn>
                  <a:cxn ang="0">
                    <a:pos x="420" y="654"/>
                  </a:cxn>
                  <a:cxn ang="0">
                    <a:pos x="345" y="613"/>
                  </a:cxn>
                  <a:cxn ang="0">
                    <a:pos x="275" y="565"/>
                  </a:cxn>
                  <a:cxn ang="0">
                    <a:pos x="212" y="508"/>
                  </a:cxn>
                  <a:cxn ang="0">
                    <a:pos x="155" y="444"/>
                  </a:cxn>
                  <a:cxn ang="0">
                    <a:pos x="106" y="375"/>
                  </a:cxn>
                  <a:cxn ang="0">
                    <a:pos x="66" y="299"/>
                  </a:cxn>
                  <a:cxn ang="0">
                    <a:pos x="35" y="219"/>
                  </a:cxn>
                  <a:cxn ang="0">
                    <a:pos x="13" y="133"/>
                  </a:cxn>
                  <a:cxn ang="0">
                    <a:pos x="2" y="45"/>
                  </a:cxn>
                </a:cxnLst>
                <a:rect l="0" t="0" r="r" b="b"/>
                <a:pathLst>
                  <a:path w="1439" h="719">
                    <a:moveTo>
                      <a:pt x="0" y="0"/>
                    </a:moveTo>
                    <a:lnTo>
                      <a:pt x="36" y="0"/>
                    </a:lnTo>
                    <a:lnTo>
                      <a:pt x="38" y="44"/>
                    </a:lnTo>
                    <a:lnTo>
                      <a:pt x="42" y="88"/>
                    </a:lnTo>
                    <a:lnTo>
                      <a:pt x="49" y="132"/>
                    </a:lnTo>
                    <a:lnTo>
                      <a:pt x="59" y="174"/>
                    </a:lnTo>
                    <a:lnTo>
                      <a:pt x="71" y="215"/>
                    </a:lnTo>
                    <a:lnTo>
                      <a:pt x="86" y="255"/>
                    </a:lnTo>
                    <a:lnTo>
                      <a:pt x="103" y="295"/>
                    </a:lnTo>
                    <a:lnTo>
                      <a:pt x="123" y="332"/>
                    </a:lnTo>
                    <a:lnTo>
                      <a:pt x="145" y="368"/>
                    </a:lnTo>
                    <a:lnTo>
                      <a:pt x="168" y="403"/>
                    </a:lnTo>
                    <a:lnTo>
                      <a:pt x="194" y="436"/>
                    </a:lnTo>
                    <a:lnTo>
                      <a:pt x="222" y="468"/>
                    </a:lnTo>
                    <a:lnTo>
                      <a:pt x="252" y="498"/>
                    </a:lnTo>
                    <a:lnTo>
                      <a:pt x="283" y="525"/>
                    </a:lnTo>
                    <a:lnTo>
                      <a:pt x="317" y="551"/>
                    </a:lnTo>
                    <a:lnTo>
                      <a:pt x="351" y="575"/>
                    </a:lnTo>
                    <a:lnTo>
                      <a:pt x="388" y="597"/>
                    </a:lnTo>
                    <a:lnTo>
                      <a:pt x="425" y="616"/>
                    </a:lnTo>
                    <a:lnTo>
                      <a:pt x="464" y="634"/>
                    </a:lnTo>
                    <a:lnTo>
                      <a:pt x="504" y="648"/>
                    </a:lnTo>
                    <a:lnTo>
                      <a:pt x="545" y="661"/>
                    </a:lnTo>
                    <a:lnTo>
                      <a:pt x="588" y="671"/>
                    </a:lnTo>
                    <a:lnTo>
                      <a:pt x="631" y="677"/>
                    </a:lnTo>
                    <a:lnTo>
                      <a:pt x="675" y="682"/>
                    </a:lnTo>
                    <a:lnTo>
                      <a:pt x="720" y="683"/>
                    </a:lnTo>
                    <a:lnTo>
                      <a:pt x="765" y="682"/>
                    </a:lnTo>
                    <a:lnTo>
                      <a:pt x="809" y="677"/>
                    </a:lnTo>
                    <a:lnTo>
                      <a:pt x="852" y="671"/>
                    </a:lnTo>
                    <a:lnTo>
                      <a:pt x="894" y="661"/>
                    </a:lnTo>
                    <a:lnTo>
                      <a:pt x="936" y="648"/>
                    </a:lnTo>
                    <a:lnTo>
                      <a:pt x="976" y="634"/>
                    </a:lnTo>
                    <a:lnTo>
                      <a:pt x="1015" y="616"/>
                    </a:lnTo>
                    <a:lnTo>
                      <a:pt x="1053" y="597"/>
                    </a:lnTo>
                    <a:lnTo>
                      <a:pt x="1088" y="575"/>
                    </a:lnTo>
                    <a:lnTo>
                      <a:pt x="1123" y="551"/>
                    </a:lnTo>
                    <a:lnTo>
                      <a:pt x="1156" y="525"/>
                    </a:lnTo>
                    <a:lnTo>
                      <a:pt x="1188" y="498"/>
                    </a:lnTo>
                    <a:lnTo>
                      <a:pt x="1218" y="468"/>
                    </a:lnTo>
                    <a:lnTo>
                      <a:pt x="1245" y="436"/>
                    </a:lnTo>
                    <a:lnTo>
                      <a:pt x="1271" y="403"/>
                    </a:lnTo>
                    <a:lnTo>
                      <a:pt x="1295" y="368"/>
                    </a:lnTo>
                    <a:lnTo>
                      <a:pt x="1317" y="332"/>
                    </a:lnTo>
                    <a:lnTo>
                      <a:pt x="1336" y="295"/>
                    </a:lnTo>
                    <a:lnTo>
                      <a:pt x="1354" y="255"/>
                    </a:lnTo>
                    <a:lnTo>
                      <a:pt x="1368" y="215"/>
                    </a:lnTo>
                    <a:lnTo>
                      <a:pt x="1381" y="174"/>
                    </a:lnTo>
                    <a:lnTo>
                      <a:pt x="1391" y="132"/>
                    </a:lnTo>
                    <a:lnTo>
                      <a:pt x="1397" y="88"/>
                    </a:lnTo>
                    <a:lnTo>
                      <a:pt x="1402" y="44"/>
                    </a:lnTo>
                    <a:lnTo>
                      <a:pt x="1403" y="0"/>
                    </a:lnTo>
                    <a:lnTo>
                      <a:pt x="1439" y="0"/>
                    </a:lnTo>
                    <a:lnTo>
                      <a:pt x="1438" y="45"/>
                    </a:lnTo>
                    <a:lnTo>
                      <a:pt x="1433" y="90"/>
                    </a:lnTo>
                    <a:lnTo>
                      <a:pt x="1426" y="133"/>
                    </a:lnTo>
                    <a:lnTo>
                      <a:pt x="1417" y="176"/>
                    </a:lnTo>
                    <a:lnTo>
                      <a:pt x="1405" y="219"/>
                    </a:lnTo>
                    <a:lnTo>
                      <a:pt x="1391" y="259"/>
                    </a:lnTo>
                    <a:lnTo>
                      <a:pt x="1374" y="299"/>
                    </a:lnTo>
                    <a:lnTo>
                      <a:pt x="1355" y="337"/>
                    </a:lnTo>
                    <a:lnTo>
                      <a:pt x="1334" y="375"/>
                    </a:lnTo>
                    <a:lnTo>
                      <a:pt x="1310" y="410"/>
                    </a:lnTo>
                    <a:lnTo>
                      <a:pt x="1285" y="444"/>
                    </a:lnTo>
                    <a:lnTo>
                      <a:pt x="1257" y="477"/>
                    </a:lnTo>
                    <a:lnTo>
                      <a:pt x="1228" y="508"/>
                    </a:lnTo>
                    <a:lnTo>
                      <a:pt x="1197" y="537"/>
                    </a:lnTo>
                    <a:lnTo>
                      <a:pt x="1165" y="565"/>
                    </a:lnTo>
                    <a:lnTo>
                      <a:pt x="1130" y="590"/>
                    </a:lnTo>
                    <a:lnTo>
                      <a:pt x="1095" y="613"/>
                    </a:lnTo>
                    <a:lnTo>
                      <a:pt x="1058" y="635"/>
                    </a:lnTo>
                    <a:lnTo>
                      <a:pt x="1019" y="654"/>
                    </a:lnTo>
                    <a:lnTo>
                      <a:pt x="980" y="671"/>
                    </a:lnTo>
                    <a:lnTo>
                      <a:pt x="939" y="685"/>
                    </a:lnTo>
                    <a:lnTo>
                      <a:pt x="897" y="697"/>
                    </a:lnTo>
                    <a:lnTo>
                      <a:pt x="854" y="707"/>
                    </a:lnTo>
                    <a:lnTo>
                      <a:pt x="810" y="713"/>
                    </a:lnTo>
                    <a:lnTo>
                      <a:pt x="765" y="718"/>
                    </a:lnTo>
                    <a:lnTo>
                      <a:pt x="720" y="719"/>
                    </a:lnTo>
                    <a:lnTo>
                      <a:pt x="675" y="718"/>
                    </a:lnTo>
                    <a:lnTo>
                      <a:pt x="630" y="713"/>
                    </a:lnTo>
                    <a:lnTo>
                      <a:pt x="586" y="707"/>
                    </a:lnTo>
                    <a:lnTo>
                      <a:pt x="543" y="697"/>
                    </a:lnTo>
                    <a:lnTo>
                      <a:pt x="501" y="685"/>
                    </a:lnTo>
                    <a:lnTo>
                      <a:pt x="460" y="671"/>
                    </a:lnTo>
                    <a:lnTo>
                      <a:pt x="420" y="654"/>
                    </a:lnTo>
                    <a:lnTo>
                      <a:pt x="382" y="635"/>
                    </a:lnTo>
                    <a:lnTo>
                      <a:pt x="345" y="613"/>
                    </a:lnTo>
                    <a:lnTo>
                      <a:pt x="309" y="590"/>
                    </a:lnTo>
                    <a:lnTo>
                      <a:pt x="275" y="565"/>
                    </a:lnTo>
                    <a:lnTo>
                      <a:pt x="242" y="537"/>
                    </a:lnTo>
                    <a:lnTo>
                      <a:pt x="212" y="508"/>
                    </a:lnTo>
                    <a:lnTo>
                      <a:pt x="182" y="477"/>
                    </a:lnTo>
                    <a:lnTo>
                      <a:pt x="155" y="444"/>
                    </a:lnTo>
                    <a:lnTo>
                      <a:pt x="130" y="410"/>
                    </a:lnTo>
                    <a:lnTo>
                      <a:pt x="106" y="375"/>
                    </a:lnTo>
                    <a:lnTo>
                      <a:pt x="85" y="337"/>
                    </a:lnTo>
                    <a:lnTo>
                      <a:pt x="66" y="299"/>
                    </a:lnTo>
                    <a:lnTo>
                      <a:pt x="49" y="259"/>
                    </a:lnTo>
                    <a:lnTo>
                      <a:pt x="35" y="219"/>
                    </a:lnTo>
                    <a:lnTo>
                      <a:pt x="23" y="176"/>
                    </a:lnTo>
                    <a:lnTo>
                      <a:pt x="13" y="133"/>
                    </a:lnTo>
                    <a:lnTo>
                      <a:pt x="6" y="90"/>
                    </a:lnTo>
                    <a:lnTo>
                      <a:pt x="2" y="45"/>
                    </a:lnTo>
                    <a:lnTo>
                      <a:pt x="0" y="0"/>
                    </a:lnTo>
                    <a:close/>
                  </a:path>
                </a:pathLst>
              </a:custGeom>
              <a:solidFill>
                <a:srgbClr val="0779B7">
                  <a:lumMod val="40000"/>
                  <a:lumOff val="60000"/>
                </a:srgbClr>
              </a:solidFill>
              <a:ln w="0">
                <a:noFill/>
                <a:prstDash val="solid"/>
                <a:round/>
                <a:headEnd/>
                <a:tailEnd/>
              </a:ln>
            </p:spPr>
            <p:txBody>
              <a:bodyPr vert="horz" wrap="square" lIns="91440" tIns="45720" rIns="91440" bIns="45720" numCol="1" anchor="t" anchorCtr="0" compatLnSpc="1">
                <a:prstTxWarp prst="textNoShape">
                  <a:avLst/>
                </a:prstTxWarp>
              </a:bodyPr>
              <a:lstStyle/>
              <a:p>
                <a:pPr defTabSz="1218987">
                  <a:defRPr/>
                </a:pPr>
                <a:endParaRPr lang="en-US" sz="2400" kern="0">
                  <a:solidFill>
                    <a:prstClr val="black"/>
                  </a:solidFill>
                  <a:latin typeface="Calibri"/>
                </a:endParaRPr>
              </a:p>
            </p:txBody>
          </p:sp>
          <p:sp>
            <p:nvSpPr>
              <p:cNvPr id="46" name="Freeform 8"/>
              <p:cNvSpPr>
                <a:spLocks/>
              </p:cNvSpPr>
              <p:nvPr/>
            </p:nvSpPr>
            <p:spPr bwMode="auto">
              <a:xfrm>
                <a:off x="2101850" y="3155950"/>
                <a:ext cx="915987" cy="266700"/>
              </a:xfrm>
              <a:custGeom>
                <a:avLst/>
                <a:gdLst/>
                <a:ahLst/>
                <a:cxnLst>
                  <a:cxn ang="0">
                    <a:pos x="69" y="1"/>
                  </a:cxn>
                  <a:cxn ang="0">
                    <a:pos x="93" y="9"/>
                  </a:cxn>
                  <a:cxn ang="0">
                    <a:pos x="126" y="21"/>
                  </a:cxn>
                  <a:cxn ang="0">
                    <a:pos x="165" y="32"/>
                  </a:cxn>
                  <a:cxn ang="0">
                    <a:pos x="210" y="41"/>
                  </a:cxn>
                  <a:cxn ang="0">
                    <a:pos x="261" y="45"/>
                  </a:cxn>
                  <a:cxn ang="0">
                    <a:pos x="316" y="44"/>
                  </a:cxn>
                  <a:cxn ang="0">
                    <a:pos x="366" y="40"/>
                  </a:cxn>
                  <a:cxn ang="0">
                    <a:pos x="410" y="33"/>
                  </a:cxn>
                  <a:cxn ang="0">
                    <a:pos x="446" y="26"/>
                  </a:cxn>
                  <a:cxn ang="0">
                    <a:pos x="474" y="19"/>
                  </a:cxn>
                  <a:cxn ang="0">
                    <a:pos x="493" y="12"/>
                  </a:cxn>
                  <a:cxn ang="0">
                    <a:pos x="510" y="6"/>
                  </a:cxn>
                  <a:cxn ang="0">
                    <a:pos x="524" y="3"/>
                  </a:cxn>
                  <a:cxn ang="0">
                    <a:pos x="538" y="5"/>
                  </a:cxn>
                  <a:cxn ang="0">
                    <a:pos x="552" y="15"/>
                  </a:cxn>
                  <a:cxn ang="0">
                    <a:pos x="565" y="32"/>
                  </a:cxn>
                  <a:cxn ang="0">
                    <a:pos x="572" y="52"/>
                  </a:cxn>
                  <a:cxn ang="0">
                    <a:pos x="576" y="70"/>
                  </a:cxn>
                  <a:cxn ang="0">
                    <a:pos x="577" y="81"/>
                  </a:cxn>
                  <a:cxn ang="0">
                    <a:pos x="577" y="83"/>
                  </a:cxn>
                  <a:cxn ang="0">
                    <a:pos x="577" y="89"/>
                  </a:cxn>
                  <a:cxn ang="0">
                    <a:pos x="577" y="99"/>
                  </a:cxn>
                  <a:cxn ang="0">
                    <a:pos x="573" y="109"/>
                  </a:cxn>
                  <a:cxn ang="0">
                    <a:pos x="564" y="119"/>
                  </a:cxn>
                  <a:cxn ang="0">
                    <a:pos x="538" y="130"/>
                  </a:cxn>
                  <a:cxn ang="0">
                    <a:pos x="501" y="143"/>
                  </a:cxn>
                  <a:cxn ang="0">
                    <a:pos x="462" y="153"/>
                  </a:cxn>
                  <a:cxn ang="0">
                    <a:pos x="421" y="161"/>
                  </a:cxn>
                  <a:cxn ang="0">
                    <a:pos x="373" y="166"/>
                  </a:cxn>
                  <a:cxn ang="0">
                    <a:pos x="319" y="168"/>
                  </a:cxn>
                  <a:cxn ang="0">
                    <a:pos x="287" y="168"/>
                  </a:cxn>
                  <a:cxn ang="0">
                    <a:pos x="275" y="168"/>
                  </a:cxn>
                  <a:cxn ang="0">
                    <a:pos x="252" y="168"/>
                  </a:cxn>
                  <a:cxn ang="0">
                    <a:pos x="222" y="166"/>
                  </a:cxn>
                  <a:cxn ang="0">
                    <a:pos x="186" y="163"/>
                  </a:cxn>
                  <a:cxn ang="0">
                    <a:pos x="146" y="158"/>
                  </a:cxn>
                  <a:cxn ang="0">
                    <a:pos x="104" y="151"/>
                  </a:cxn>
                  <a:cxn ang="0">
                    <a:pos x="64" y="141"/>
                  </a:cxn>
                  <a:cxn ang="0">
                    <a:pos x="26" y="128"/>
                  </a:cxn>
                  <a:cxn ang="0">
                    <a:pos x="23" y="126"/>
                  </a:cxn>
                  <a:cxn ang="0">
                    <a:pos x="16" y="121"/>
                  </a:cxn>
                  <a:cxn ang="0">
                    <a:pos x="8" y="112"/>
                  </a:cxn>
                  <a:cxn ang="0">
                    <a:pos x="2" y="100"/>
                  </a:cxn>
                  <a:cxn ang="0">
                    <a:pos x="1" y="85"/>
                  </a:cxn>
                  <a:cxn ang="0">
                    <a:pos x="25" y="24"/>
                  </a:cxn>
                  <a:cxn ang="0">
                    <a:pos x="26" y="21"/>
                  </a:cxn>
                  <a:cxn ang="0">
                    <a:pos x="30" y="15"/>
                  </a:cxn>
                  <a:cxn ang="0">
                    <a:pos x="37" y="8"/>
                  </a:cxn>
                  <a:cxn ang="0">
                    <a:pos x="47" y="2"/>
                  </a:cxn>
                  <a:cxn ang="0">
                    <a:pos x="61" y="0"/>
                  </a:cxn>
                </a:cxnLst>
                <a:rect l="0" t="0" r="r" b="b"/>
                <a:pathLst>
                  <a:path w="577" h="168">
                    <a:moveTo>
                      <a:pt x="61" y="0"/>
                    </a:moveTo>
                    <a:lnTo>
                      <a:pt x="69" y="1"/>
                    </a:lnTo>
                    <a:lnTo>
                      <a:pt x="78" y="4"/>
                    </a:lnTo>
                    <a:lnTo>
                      <a:pt x="93" y="9"/>
                    </a:lnTo>
                    <a:lnTo>
                      <a:pt x="108" y="15"/>
                    </a:lnTo>
                    <a:lnTo>
                      <a:pt x="126" y="21"/>
                    </a:lnTo>
                    <a:lnTo>
                      <a:pt x="145" y="26"/>
                    </a:lnTo>
                    <a:lnTo>
                      <a:pt x="165" y="32"/>
                    </a:lnTo>
                    <a:lnTo>
                      <a:pt x="187" y="36"/>
                    </a:lnTo>
                    <a:lnTo>
                      <a:pt x="210" y="41"/>
                    </a:lnTo>
                    <a:lnTo>
                      <a:pt x="235" y="44"/>
                    </a:lnTo>
                    <a:lnTo>
                      <a:pt x="261" y="45"/>
                    </a:lnTo>
                    <a:lnTo>
                      <a:pt x="289" y="46"/>
                    </a:lnTo>
                    <a:lnTo>
                      <a:pt x="316" y="44"/>
                    </a:lnTo>
                    <a:lnTo>
                      <a:pt x="342" y="42"/>
                    </a:lnTo>
                    <a:lnTo>
                      <a:pt x="366" y="40"/>
                    </a:lnTo>
                    <a:lnTo>
                      <a:pt x="389" y="36"/>
                    </a:lnTo>
                    <a:lnTo>
                      <a:pt x="410" y="33"/>
                    </a:lnTo>
                    <a:lnTo>
                      <a:pt x="430" y="30"/>
                    </a:lnTo>
                    <a:lnTo>
                      <a:pt x="446" y="26"/>
                    </a:lnTo>
                    <a:lnTo>
                      <a:pt x="461" y="22"/>
                    </a:lnTo>
                    <a:lnTo>
                      <a:pt x="474" y="19"/>
                    </a:lnTo>
                    <a:lnTo>
                      <a:pt x="484" y="16"/>
                    </a:lnTo>
                    <a:lnTo>
                      <a:pt x="493" y="12"/>
                    </a:lnTo>
                    <a:lnTo>
                      <a:pt x="501" y="9"/>
                    </a:lnTo>
                    <a:lnTo>
                      <a:pt x="510" y="6"/>
                    </a:lnTo>
                    <a:lnTo>
                      <a:pt x="517" y="4"/>
                    </a:lnTo>
                    <a:lnTo>
                      <a:pt x="524" y="3"/>
                    </a:lnTo>
                    <a:lnTo>
                      <a:pt x="531" y="3"/>
                    </a:lnTo>
                    <a:lnTo>
                      <a:pt x="538" y="5"/>
                    </a:lnTo>
                    <a:lnTo>
                      <a:pt x="546" y="9"/>
                    </a:lnTo>
                    <a:lnTo>
                      <a:pt x="552" y="15"/>
                    </a:lnTo>
                    <a:lnTo>
                      <a:pt x="559" y="23"/>
                    </a:lnTo>
                    <a:lnTo>
                      <a:pt x="565" y="32"/>
                    </a:lnTo>
                    <a:lnTo>
                      <a:pt x="569" y="42"/>
                    </a:lnTo>
                    <a:lnTo>
                      <a:pt x="572" y="52"/>
                    </a:lnTo>
                    <a:lnTo>
                      <a:pt x="574" y="61"/>
                    </a:lnTo>
                    <a:lnTo>
                      <a:pt x="576" y="70"/>
                    </a:lnTo>
                    <a:lnTo>
                      <a:pt x="577" y="77"/>
                    </a:lnTo>
                    <a:lnTo>
                      <a:pt x="577" y="81"/>
                    </a:lnTo>
                    <a:lnTo>
                      <a:pt x="577" y="82"/>
                    </a:lnTo>
                    <a:lnTo>
                      <a:pt x="577" y="83"/>
                    </a:lnTo>
                    <a:lnTo>
                      <a:pt x="577" y="86"/>
                    </a:lnTo>
                    <a:lnTo>
                      <a:pt x="577" y="89"/>
                    </a:lnTo>
                    <a:lnTo>
                      <a:pt x="577" y="94"/>
                    </a:lnTo>
                    <a:lnTo>
                      <a:pt x="577" y="99"/>
                    </a:lnTo>
                    <a:lnTo>
                      <a:pt x="575" y="104"/>
                    </a:lnTo>
                    <a:lnTo>
                      <a:pt x="573" y="109"/>
                    </a:lnTo>
                    <a:lnTo>
                      <a:pt x="569" y="115"/>
                    </a:lnTo>
                    <a:lnTo>
                      <a:pt x="564" y="119"/>
                    </a:lnTo>
                    <a:lnTo>
                      <a:pt x="557" y="123"/>
                    </a:lnTo>
                    <a:lnTo>
                      <a:pt x="538" y="130"/>
                    </a:lnTo>
                    <a:lnTo>
                      <a:pt x="520" y="137"/>
                    </a:lnTo>
                    <a:lnTo>
                      <a:pt x="501" y="143"/>
                    </a:lnTo>
                    <a:lnTo>
                      <a:pt x="482" y="148"/>
                    </a:lnTo>
                    <a:lnTo>
                      <a:pt x="462" y="153"/>
                    </a:lnTo>
                    <a:lnTo>
                      <a:pt x="442" y="158"/>
                    </a:lnTo>
                    <a:lnTo>
                      <a:pt x="421" y="161"/>
                    </a:lnTo>
                    <a:lnTo>
                      <a:pt x="398" y="164"/>
                    </a:lnTo>
                    <a:lnTo>
                      <a:pt x="373" y="166"/>
                    </a:lnTo>
                    <a:lnTo>
                      <a:pt x="347" y="168"/>
                    </a:lnTo>
                    <a:lnTo>
                      <a:pt x="319" y="168"/>
                    </a:lnTo>
                    <a:lnTo>
                      <a:pt x="289" y="168"/>
                    </a:lnTo>
                    <a:lnTo>
                      <a:pt x="287" y="168"/>
                    </a:lnTo>
                    <a:lnTo>
                      <a:pt x="282" y="168"/>
                    </a:lnTo>
                    <a:lnTo>
                      <a:pt x="275" y="168"/>
                    </a:lnTo>
                    <a:lnTo>
                      <a:pt x="265" y="168"/>
                    </a:lnTo>
                    <a:lnTo>
                      <a:pt x="252" y="168"/>
                    </a:lnTo>
                    <a:lnTo>
                      <a:pt x="238" y="167"/>
                    </a:lnTo>
                    <a:lnTo>
                      <a:pt x="222" y="166"/>
                    </a:lnTo>
                    <a:lnTo>
                      <a:pt x="204" y="165"/>
                    </a:lnTo>
                    <a:lnTo>
                      <a:pt x="186" y="163"/>
                    </a:lnTo>
                    <a:lnTo>
                      <a:pt x="166" y="161"/>
                    </a:lnTo>
                    <a:lnTo>
                      <a:pt x="146" y="158"/>
                    </a:lnTo>
                    <a:lnTo>
                      <a:pt x="125" y="155"/>
                    </a:lnTo>
                    <a:lnTo>
                      <a:pt x="104" y="151"/>
                    </a:lnTo>
                    <a:lnTo>
                      <a:pt x="84" y="146"/>
                    </a:lnTo>
                    <a:lnTo>
                      <a:pt x="64" y="141"/>
                    </a:lnTo>
                    <a:lnTo>
                      <a:pt x="44" y="135"/>
                    </a:lnTo>
                    <a:lnTo>
                      <a:pt x="26" y="128"/>
                    </a:lnTo>
                    <a:lnTo>
                      <a:pt x="25" y="128"/>
                    </a:lnTo>
                    <a:lnTo>
                      <a:pt x="23" y="126"/>
                    </a:lnTo>
                    <a:lnTo>
                      <a:pt x="20" y="124"/>
                    </a:lnTo>
                    <a:lnTo>
                      <a:pt x="16" y="121"/>
                    </a:lnTo>
                    <a:lnTo>
                      <a:pt x="12" y="117"/>
                    </a:lnTo>
                    <a:lnTo>
                      <a:pt x="8" y="112"/>
                    </a:lnTo>
                    <a:lnTo>
                      <a:pt x="4" y="107"/>
                    </a:lnTo>
                    <a:lnTo>
                      <a:pt x="2" y="100"/>
                    </a:lnTo>
                    <a:lnTo>
                      <a:pt x="0" y="93"/>
                    </a:lnTo>
                    <a:lnTo>
                      <a:pt x="1" y="85"/>
                    </a:lnTo>
                    <a:lnTo>
                      <a:pt x="2" y="76"/>
                    </a:lnTo>
                    <a:lnTo>
                      <a:pt x="25" y="24"/>
                    </a:lnTo>
                    <a:lnTo>
                      <a:pt x="25" y="23"/>
                    </a:lnTo>
                    <a:lnTo>
                      <a:pt x="26" y="21"/>
                    </a:lnTo>
                    <a:lnTo>
                      <a:pt x="28" y="18"/>
                    </a:lnTo>
                    <a:lnTo>
                      <a:pt x="30" y="15"/>
                    </a:lnTo>
                    <a:lnTo>
                      <a:pt x="33" y="11"/>
                    </a:lnTo>
                    <a:lnTo>
                      <a:pt x="37" y="8"/>
                    </a:lnTo>
                    <a:lnTo>
                      <a:pt x="42" y="5"/>
                    </a:lnTo>
                    <a:lnTo>
                      <a:pt x="47" y="2"/>
                    </a:lnTo>
                    <a:lnTo>
                      <a:pt x="53" y="0"/>
                    </a:lnTo>
                    <a:lnTo>
                      <a:pt x="61" y="0"/>
                    </a:lnTo>
                    <a:close/>
                  </a:path>
                </a:pathLst>
              </a:custGeom>
              <a:solidFill>
                <a:schemeClr val="accent2">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defTabSz="1218987">
                  <a:defRPr/>
                </a:pPr>
                <a:endParaRPr lang="en-US" sz="2400" kern="0">
                  <a:solidFill>
                    <a:prstClr val="black"/>
                  </a:solidFill>
                  <a:latin typeface="Calibri"/>
                </a:endParaRPr>
              </a:p>
            </p:txBody>
          </p:sp>
          <p:sp>
            <p:nvSpPr>
              <p:cNvPr id="47" name="Freeform 10"/>
              <p:cNvSpPr>
                <a:spLocks/>
              </p:cNvSpPr>
              <p:nvPr/>
            </p:nvSpPr>
            <p:spPr bwMode="auto">
              <a:xfrm>
                <a:off x="1370013" y="2114550"/>
                <a:ext cx="155575" cy="192088"/>
              </a:xfrm>
              <a:custGeom>
                <a:avLst/>
                <a:gdLst/>
                <a:ahLst/>
                <a:cxnLst>
                  <a:cxn ang="0">
                    <a:pos x="36" y="0"/>
                  </a:cxn>
                  <a:cxn ang="0">
                    <a:pos x="62" y="0"/>
                  </a:cxn>
                  <a:cxn ang="0">
                    <a:pos x="71" y="1"/>
                  </a:cxn>
                  <a:cxn ang="0">
                    <a:pos x="80" y="5"/>
                  </a:cxn>
                  <a:cxn ang="0">
                    <a:pos x="87" y="10"/>
                  </a:cxn>
                  <a:cxn ang="0">
                    <a:pos x="93" y="18"/>
                  </a:cxn>
                  <a:cxn ang="0">
                    <a:pos x="96" y="26"/>
                  </a:cxn>
                  <a:cxn ang="0">
                    <a:pos x="98" y="36"/>
                  </a:cxn>
                  <a:cxn ang="0">
                    <a:pos x="98" y="85"/>
                  </a:cxn>
                  <a:cxn ang="0">
                    <a:pos x="96" y="94"/>
                  </a:cxn>
                  <a:cxn ang="0">
                    <a:pos x="93" y="103"/>
                  </a:cxn>
                  <a:cxn ang="0">
                    <a:pos x="87" y="110"/>
                  </a:cxn>
                  <a:cxn ang="0">
                    <a:pos x="80" y="116"/>
                  </a:cxn>
                  <a:cxn ang="0">
                    <a:pos x="71" y="119"/>
                  </a:cxn>
                  <a:cxn ang="0">
                    <a:pos x="62" y="121"/>
                  </a:cxn>
                  <a:cxn ang="0">
                    <a:pos x="36" y="121"/>
                  </a:cxn>
                  <a:cxn ang="0">
                    <a:pos x="26" y="119"/>
                  </a:cxn>
                  <a:cxn ang="0">
                    <a:pos x="18" y="116"/>
                  </a:cxn>
                  <a:cxn ang="0">
                    <a:pos x="10" y="110"/>
                  </a:cxn>
                  <a:cxn ang="0">
                    <a:pos x="5" y="103"/>
                  </a:cxn>
                  <a:cxn ang="0">
                    <a:pos x="1" y="94"/>
                  </a:cxn>
                  <a:cxn ang="0">
                    <a:pos x="0" y="85"/>
                  </a:cxn>
                  <a:cxn ang="0">
                    <a:pos x="0" y="36"/>
                  </a:cxn>
                  <a:cxn ang="0">
                    <a:pos x="1" y="26"/>
                  </a:cxn>
                  <a:cxn ang="0">
                    <a:pos x="5" y="18"/>
                  </a:cxn>
                  <a:cxn ang="0">
                    <a:pos x="10" y="10"/>
                  </a:cxn>
                  <a:cxn ang="0">
                    <a:pos x="18" y="5"/>
                  </a:cxn>
                  <a:cxn ang="0">
                    <a:pos x="26" y="1"/>
                  </a:cxn>
                  <a:cxn ang="0">
                    <a:pos x="36" y="0"/>
                  </a:cxn>
                </a:cxnLst>
                <a:rect l="0" t="0" r="r" b="b"/>
                <a:pathLst>
                  <a:path w="98" h="121">
                    <a:moveTo>
                      <a:pt x="36" y="0"/>
                    </a:moveTo>
                    <a:lnTo>
                      <a:pt x="62" y="0"/>
                    </a:lnTo>
                    <a:lnTo>
                      <a:pt x="71" y="1"/>
                    </a:lnTo>
                    <a:lnTo>
                      <a:pt x="80" y="5"/>
                    </a:lnTo>
                    <a:lnTo>
                      <a:pt x="87" y="10"/>
                    </a:lnTo>
                    <a:lnTo>
                      <a:pt x="93" y="18"/>
                    </a:lnTo>
                    <a:lnTo>
                      <a:pt x="96" y="26"/>
                    </a:lnTo>
                    <a:lnTo>
                      <a:pt x="98" y="36"/>
                    </a:lnTo>
                    <a:lnTo>
                      <a:pt x="98" y="85"/>
                    </a:lnTo>
                    <a:lnTo>
                      <a:pt x="96" y="94"/>
                    </a:lnTo>
                    <a:lnTo>
                      <a:pt x="93" y="103"/>
                    </a:lnTo>
                    <a:lnTo>
                      <a:pt x="87" y="110"/>
                    </a:lnTo>
                    <a:lnTo>
                      <a:pt x="80" y="116"/>
                    </a:lnTo>
                    <a:lnTo>
                      <a:pt x="71" y="119"/>
                    </a:lnTo>
                    <a:lnTo>
                      <a:pt x="62" y="121"/>
                    </a:lnTo>
                    <a:lnTo>
                      <a:pt x="36" y="121"/>
                    </a:lnTo>
                    <a:lnTo>
                      <a:pt x="26" y="119"/>
                    </a:lnTo>
                    <a:lnTo>
                      <a:pt x="18" y="116"/>
                    </a:lnTo>
                    <a:lnTo>
                      <a:pt x="10" y="110"/>
                    </a:lnTo>
                    <a:lnTo>
                      <a:pt x="5" y="103"/>
                    </a:lnTo>
                    <a:lnTo>
                      <a:pt x="1" y="94"/>
                    </a:lnTo>
                    <a:lnTo>
                      <a:pt x="0" y="85"/>
                    </a:lnTo>
                    <a:lnTo>
                      <a:pt x="0" y="36"/>
                    </a:lnTo>
                    <a:lnTo>
                      <a:pt x="1" y="26"/>
                    </a:lnTo>
                    <a:lnTo>
                      <a:pt x="5" y="18"/>
                    </a:lnTo>
                    <a:lnTo>
                      <a:pt x="10" y="10"/>
                    </a:lnTo>
                    <a:lnTo>
                      <a:pt x="18" y="5"/>
                    </a:lnTo>
                    <a:lnTo>
                      <a:pt x="26" y="1"/>
                    </a:lnTo>
                    <a:lnTo>
                      <a:pt x="36" y="0"/>
                    </a:lnTo>
                    <a:close/>
                  </a:path>
                </a:pathLst>
              </a:custGeom>
              <a:solidFill>
                <a:srgbClr val="0779B7">
                  <a:lumMod val="50000"/>
                </a:srgbClr>
              </a:solidFill>
              <a:ln w="0">
                <a:noFill/>
                <a:prstDash val="solid"/>
                <a:round/>
                <a:headEnd/>
                <a:tailEnd/>
              </a:ln>
            </p:spPr>
            <p:txBody>
              <a:bodyPr vert="horz" wrap="square" lIns="91440" tIns="45720" rIns="91440" bIns="45720" numCol="1" anchor="t" anchorCtr="0" compatLnSpc="1">
                <a:prstTxWarp prst="textNoShape">
                  <a:avLst/>
                </a:prstTxWarp>
              </a:bodyPr>
              <a:lstStyle/>
              <a:p>
                <a:pPr defTabSz="1218987">
                  <a:defRPr/>
                </a:pPr>
                <a:endParaRPr lang="en-US" sz="2400" kern="0">
                  <a:solidFill>
                    <a:prstClr val="black"/>
                  </a:solidFill>
                  <a:latin typeface="Calibri"/>
                </a:endParaRPr>
              </a:p>
            </p:txBody>
          </p:sp>
          <p:sp>
            <p:nvSpPr>
              <p:cNvPr id="48" name="Freeform 11"/>
              <p:cNvSpPr>
                <a:spLocks/>
              </p:cNvSpPr>
              <p:nvPr/>
            </p:nvSpPr>
            <p:spPr bwMode="auto">
              <a:xfrm>
                <a:off x="3595688" y="2114550"/>
                <a:ext cx="155575" cy="192088"/>
              </a:xfrm>
              <a:custGeom>
                <a:avLst/>
                <a:gdLst/>
                <a:ahLst/>
                <a:cxnLst>
                  <a:cxn ang="0">
                    <a:pos x="36" y="0"/>
                  </a:cxn>
                  <a:cxn ang="0">
                    <a:pos x="62" y="0"/>
                  </a:cxn>
                  <a:cxn ang="0">
                    <a:pos x="72" y="1"/>
                  </a:cxn>
                  <a:cxn ang="0">
                    <a:pos x="80" y="5"/>
                  </a:cxn>
                  <a:cxn ang="0">
                    <a:pos x="87" y="10"/>
                  </a:cxn>
                  <a:cxn ang="0">
                    <a:pos x="93" y="18"/>
                  </a:cxn>
                  <a:cxn ang="0">
                    <a:pos x="96" y="26"/>
                  </a:cxn>
                  <a:cxn ang="0">
                    <a:pos x="98" y="36"/>
                  </a:cxn>
                  <a:cxn ang="0">
                    <a:pos x="98" y="85"/>
                  </a:cxn>
                  <a:cxn ang="0">
                    <a:pos x="96" y="94"/>
                  </a:cxn>
                  <a:cxn ang="0">
                    <a:pos x="93" y="103"/>
                  </a:cxn>
                  <a:cxn ang="0">
                    <a:pos x="87" y="110"/>
                  </a:cxn>
                  <a:cxn ang="0">
                    <a:pos x="80" y="116"/>
                  </a:cxn>
                  <a:cxn ang="0">
                    <a:pos x="72" y="119"/>
                  </a:cxn>
                  <a:cxn ang="0">
                    <a:pos x="62" y="121"/>
                  </a:cxn>
                  <a:cxn ang="0">
                    <a:pos x="36" y="121"/>
                  </a:cxn>
                  <a:cxn ang="0">
                    <a:pos x="26" y="119"/>
                  </a:cxn>
                  <a:cxn ang="0">
                    <a:pos x="18" y="116"/>
                  </a:cxn>
                  <a:cxn ang="0">
                    <a:pos x="10" y="110"/>
                  </a:cxn>
                  <a:cxn ang="0">
                    <a:pos x="5" y="103"/>
                  </a:cxn>
                  <a:cxn ang="0">
                    <a:pos x="1" y="94"/>
                  </a:cxn>
                  <a:cxn ang="0">
                    <a:pos x="0" y="85"/>
                  </a:cxn>
                  <a:cxn ang="0">
                    <a:pos x="0" y="36"/>
                  </a:cxn>
                  <a:cxn ang="0">
                    <a:pos x="1" y="26"/>
                  </a:cxn>
                  <a:cxn ang="0">
                    <a:pos x="5" y="18"/>
                  </a:cxn>
                  <a:cxn ang="0">
                    <a:pos x="10" y="10"/>
                  </a:cxn>
                  <a:cxn ang="0">
                    <a:pos x="18" y="5"/>
                  </a:cxn>
                  <a:cxn ang="0">
                    <a:pos x="26" y="1"/>
                  </a:cxn>
                  <a:cxn ang="0">
                    <a:pos x="36" y="0"/>
                  </a:cxn>
                </a:cxnLst>
                <a:rect l="0" t="0" r="r" b="b"/>
                <a:pathLst>
                  <a:path w="98" h="121">
                    <a:moveTo>
                      <a:pt x="36" y="0"/>
                    </a:moveTo>
                    <a:lnTo>
                      <a:pt x="62" y="0"/>
                    </a:lnTo>
                    <a:lnTo>
                      <a:pt x="72" y="1"/>
                    </a:lnTo>
                    <a:lnTo>
                      <a:pt x="80" y="5"/>
                    </a:lnTo>
                    <a:lnTo>
                      <a:pt x="87" y="10"/>
                    </a:lnTo>
                    <a:lnTo>
                      <a:pt x="93" y="18"/>
                    </a:lnTo>
                    <a:lnTo>
                      <a:pt x="96" y="26"/>
                    </a:lnTo>
                    <a:lnTo>
                      <a:pt x="98" y="36"/>
                    </a:lnTo>
                    <a:lnTo>
                      <a:pt x="98" y="85"/>
                    </a:lnTo>
                    <a:lnTo>
                      <a:pt x="96" y="94"/>
                    </a:lnTo>
                    <a:lnTo>
                      <a:pt x="93" y="103"/>
                    </a:lnTo>
                    <a:lnTo>
                      <a:pt x="87" y="110"/>
                    </a:lnTo>
                    <a:lnTo>
                      <a:pt x="80" y="116"/>
                    </a:lnTo>
                    <a:lnTo>
                      <a:pt x="72" y="119"/>
                    </a:lnTo>
                    <a:lnTo>
                      <a:pt x="62" y="121"/>
                    </a:lnTo>
                    <a:lnTo>
                      <a:pt x="36" y="121"/>
                    </a:lnTo>
                    <a:lnTo>
                      <a:pt x="26" y="119"/>
                    </a:lnTo>
                    <a:lnTo>
                      <a:pt x="18" y="116"/>
                    </a:lnTo>
                    <a:lnTo>
                      <a:pt x="10" y="110"/>
                    </a:lnTo>
                    <a:lnTo>
                      <a:pt x="5" y="103"/>
                    </a:lnTo>
                    <a:lnTo>
                      <a:pt x="1" y="94"/>
                    </a:lnTo>
                    <a:lnTo>
                      <a:pt x="0" y="85"/>
                    </a:lnTo>
                    <a:lnTo>
                      <a:pt x="0" y="36"/>
                    </a:lnTo>
                    <a:lnTo>
                      <a:pt x="1" y="26"/>
                    </a:lnTo>
                    <a:lnTo>
                      <a:pt x="5" y="18"/>
                    </a:lnTo>
                    <a:lnTo>
                      <a:pt x="10" y="10"/>
                    </a:lnTo>
                    <a:lnTo>
                      <a:pt x="18" y="5"/>
                    </a:lnTo>
                    <a:lnTo>
                      <a:pt x="26" y="1"/>
                    </a:lnTo>
                    <a:lnTo>
                      <a:pt x="36" y="0"/>
                    </a:lnTo>
                    <a:close/>
                  </a:path>
                </a:pathLst>
              </a:custGeom>
              <a:solidFill>
                <a:srgbClr val="0779B7">
                  <a:lumMod val="50000"/>
                </a:srgbClr>
              </a:solidFill>
              <a:ln w="0">
                <a:noFill/>
                <a:prstDash val="solid"/>
                <a:round/>
                <a:headEnd/>
                <a:tailEnd/>
              </a:ln>
            </p:spPr>
            <p:txBody>
              <a:bodyPr vert="horz" wrap="square" lIns="91440" tIns="45720" rIns="91440" bIns="45720" numCol="1" anchor="t" anchorCtr="0" compatLnSpc="1">
                <a:prstTxWarp prst="textNoShape">
                  <a:avLst/>
                </a:prstTxWarp>
              </a:bodyPr>
              <a:lstStyle/>
              <a:p>
                <a:pPr defTabSz="1218987">
                  <a:defRPr/>
                </a:pPr>
                <a:endParaRPr lang="en-US" sz="2400" kern="0">
                  <a:solidFill>
                    <a:prstClr val="black"/>
                  </a:solidFill>
                  <a:latin typeface="Calibri"/>
                </a:endParaRPr>
              </a:p>
            </p:txBody>
          </p:sp>
          <p:sp>
            <p:nvSpPr>
              <p:cNvPr id="49" name="Freeform 9"/>
              <p:cNvSpPr>
                <a:spLocks/>
              </p:cNvSpPr>
              <p:nvPr/>
            </p:nvSpPr>
            <p:spPr bwMode="auto">
              <a:xfrm>
                <a:off x="1473200" y="2060575"/>
                <a:ext cx="2174875" cy="300038"/>
              </a:xfrm>
              <a:custGeom>
                <a:avLst/>
                <a:gdLst/>
                <a:ahLst/>
                <a:cxnLst>
                  <a:cxn ang="0">
                    <a:pos x="36" y="0"/>
                  </a:cxn>
                  <a:cxn ang="0">
                    <a:pos x="1334" y="0"/>
                  </a:cxn>
                  <a:cxn ang="0">
                    <a:pos x="1344" y="1"/>
                  </a:cxn>
                  <a:cxn ang="0">
                    <a:pos x="1352" y="5"/>
                  </a:cxn>
                  <a:cxn ang="0">
                    <a:pos x="1359" y="10"/>
                  </a:cxn>
                  <a:cxn ang="0">
                    <a:pos x="1365" y="18"/>
                  </a:cxn>
                  <a:cxn ang="0">
                    <a:pos x="1369" y="26"/>
                  </a:cxn>
                  <a:cxn ang="0">
                    <a:pos x="1370" y="36"/>
                  </a:cxn>
                  <a:cxn ang="0">
                    <a:pos x="1370" y="153"/>
                  </a:cxn>
                  <a:cxn ang="0">
                    <a:pos x="1369" y="162"/>
                  </a:cxn>
                  <a:cxn ang="0">
                    <a:pos x="1365" y="171"/>
                  </a:cxn>
                  <a:cxn ang="0">
                    <a:pos x="1359" y="178"/>
                  </a:cxn>
                  <a:cxn ang="0">
                    <a:pos x="1352" y="184"/>
                  </a:cxn>
                  <a:cxn ang="0">
                    <a:pos x="1344" y="187"/>
                  </a:cxn>
                  <a:cxn ang="0">
                    <a:pos x="1334" y="189"/>
                  </a:cxn>
                  <a:cxn ang="0">
                    <a:pos x="36" y="189"/>
                  </a:cxn>
                  <a:cxn ang="0">
                    <a:pos x="26" y="187"/>
                  </a:cxn>
                  <a:cxn ang="0">
                    <a:pos x="18" y="184"/>
                  </a:cxn>
                  <a:cxn ang="0">
                    <a:pos x="10" y="178"/>
                  </a:cxn>
                  <a:cxn ang="0">
                    <a:pos x="5" y="171"/>
                  </a:cxn>
                  <a:cxn ang="0">
                    <a:pos x="1" y="162"/>
                  </a:cxn>
                  <a:cxn ang="0">
                    <a:pos x="0" y="153"/>
                  </a:cxn>
                  <a:cxn ang="0">
                    <a:pos x="0" y="36"/>
                  </a:cxn>
                  <a:cxn ang="0">
                    <a:pos x="1" y="26"/>
                  </a:cxn>
                  <a:cxn ang="0">
                    <a:pos x="5" y="18"/>
                  </a:cxn>
                  <a:cxn ang="0">
                    <a:pos x="10" y="10"/>
                  </a:cxn>
                  <a:cxn ang="0">
                    <a:pos x="18" y="5"/>
                  </a:cxn>
                  <a:cxn ang="0">
                    <a:pos x="26" y="1"/>
                  </a:cxn>
                  <a:cxn ang="0">
                    <a:pos x="36" y="0"/>
                  </a:cxn>
                </a:cxnLst>
                <a:rect l="0" t="0" r="r" b="b"/>
                <a:pathLst>
                  <a:path w="1370" h="189">
                    <a:moveTo>
                      <a:pt x="36" y="0"/>
                    </a:moveTo>
                    <a:lnTo>
                      <a:pt x="1334" y="0"/>
                    </a:lnTo>
                    <a:lnTo>
                      <a:pt x="1344" y="1"/>
                    </a:lnTo>
                    <a:lnTo>
                      <a:pt x="1352" y="5"/>
                    </a:lnTo>
                    <a:lnTo>
                      <a:pt x="1359" y="10"/>
                    </a:lnTo>
                    <a:lnTo>
                      <a:pt x="1365" y="18"/>
                    </a:lnTo>
                    <a:lnTo>
                      <a:pt x="1369" y="26"/>
                    </a:lnTo>
                    <a:lnTo>
                      <a:pt x="1370" y="36"/>
                    </a:lnTo>
                    <a:lnTo>
                      <a:pt x="1370" y="153"/>
                    </a:lnTo>
                    <a:lnTo>
                      <a:pt x="1369" y="162"/>
                    </a:lnTo>
                    <a:lnTo>
                      <a:pt x="1365" y="171"/>
                    </a:lnTo>
                    <a:lnTo>
                      <a:pt x="1359" y="178"/>
                    </a:lnTo>
                    <a:lnTo>
                      <a:pt x="1352" y="184"/>
                    </a:lnTo>
                    <a:lnTo>
                      <a:pt x="1344" y="187"/>
                    </a:lnTo>
                    <a:lnTo>
                      <a:pt x="1334" y="189"/>
                    </a:lnTo>
                    <a:lnTo>
                      <a:pt x="36" y="189"/>
                    </a:lnTo>
                    <a:lnTo>
                      <a:pt x="26" y="187"/>
                    </a:lnTo>
                    <a:lnTo>
                      <a:pt x="18" y="184"/>
                    </a:lnTo>
                    <a:lnTo>
                      <a:pt x="10" y="178"/>
                    </a:lnTo>
                    <a:lnTo>
                      <a:pt x="5" y="171"/>
                    </a:lnTo>
                    <a:lnTo>
                      <a:pt x="1" y="162"/>
                    </a:lnTo>
                    <a:lnTo>
                      <a:pt x="0" y="153"/>
                    </a:lnTo>
                    <a:lnTo>
                      <a:pt x="0" y="36"/>
                    </a:lnTo>
                    <a:lnTo>
                      <a:pt x="1" y="26"/>
                    </a:lnTo>
                    <a:lnTo>
                      <a:pt x="5" y="18"/>
                    </a:lnTo>
                    <a:lnTo>
                      <a:pt x="10" y="10"/>
                    </a:lnTo>
                    <a:lnTo>
                      <a:pt x="18" y="5"/>
                    </a:lnTo>
                    <a:lnTo>
                      <a:pt x="26" y="1"/>
                    </a:lnTo>
                    <a:lnTo>
                      <a:pt x="36" y="0"/>
                    </a:lnTo>
                    <a:close/>
                  </a:path>
                </a:pathLst>
              </a:custGeom>
              <a:solidFill>
                <a:schemeClr val="accent2">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defTabSz="1218987">
                  <a:defRPr/>
                </a:pPr>
                <a:endParaRPr lang="en-US" sz="2400" kern="0">
                  <a:solidFill>
                    <a:prstClr val="black"/>
                  </a:solidFill>
                  <a:latin typeface="Calibri"/>
                </a:endParaRPr>
              </a:p>
            </p:txBody>
          </p:sp>
        </p:grpSp>
      </p:grpSp>
      <p:grpSp>
        <p:nvGrpSpPr>
          <p:cNvPr id="50" name="Group 49"/>
          <p:cNvGrpSpPr/>
          <p:nvPr/>
        </p:nvGrpSpPr>
        <p:grpSpPr>
          <a:xfrm flipH="1">
            <a:off x="5690888" y="2303210"/>
            <a:ext cx="1758457" cy="1645088"/>
            <a:chOff x="1915834" y="2301293"/>
            <a:chExt cx="2190483" cy="2112804"/>
          </a:xfrm>
        </p:grpSpPr>
        <p:sp>
          <p:nvSpPr>
            <p:cNvPr id="51" name="Freeform 50"/>
            <p:cNvSpPr/>
            <p:nvPr/>
          </p:nvSpPr>
          <p:spPr>
            <a:xfrm rot="561175">
              <a:off x="2968251" y="2742335"/>
              <a:ext cx="1138066" cy="1671762"/>
            </a:xfrm>
            <a:custGeom>
              <a:avLst/>
              <a:gdLst>
                <a:gd name="connsiteX0" fmla="*/ 52507 w 598074"/>
                <a:gd name="connsiteY0" fmla="*/ 321448 h 878541"/>
                <a:gd name="connsiteX1" fmla="*/ 259976 w 598074"/>
                <a:gd name="connsiteY1" fmla="*/ 206188 h 878541"/>
                <a:gd name="connsiteX2" fmla="*/ 398289 w 598074"/>
                <a:gd name="connsiteY2" fmla="*/ 790175 h 878541"/>
                <a:gd name="connsiteX3" fmla="*/ 582706 w 598074"/>
                <a:gd name="connsiteY3" fmla="*/ 736386 h 878541"/>
                <a:gd name="connsiteX4" fmla="*/ 306080 w 598074"/>
                <a:gd name="connsiteY4" fmla="*/ 221556 h 878541"/>
                <a:gd name="connsiteX5" fmla="*/ 44823 w 598074"/>
                <a:gd name="connsiteY5" fmla="*/ 21771 h 878541"/>
                <a:gd name="connsiteX6" fmla="*/ 52507 w 598074"/>
                <a:gd name="connsiteY6" fmla="*/ 321448 h 878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8074" h="878541">
                  <a:moveTo>
                    <a:pt x="52507" y="321448"/>
                  </a:moveTo>
                  <a:cubicBezTo>
                    <a:pt x="88366" y="352184"/>
                    <a:pt x="202346" y="128067"/>
                    <a:pt x="259976" y="206188"/>
                  </a:cubicBezTo>
                  <a:cubicBezTo>
                    <a:pt x="317606" y="284309"/>
                    <a:pt x="344501" y="701809"/>
                    <a:pt x="398289" y="790175"/>
                  </a:cubicBezTo>
                  <a:cubicBezTo>
                    <a:pt x="452077" y="878541"/>
                    <a:pt x="598074" y="831156"/>
                    <a:pt x="582706" y="736386"/>
                  </a:cubicBezTo>
                  <a:cubicBezTo>
                    <a:pt x="567338" y="641616"/>
                    <a:pt x="395727" y="340658"/>
                    <a:pt x="306080" y="221556"/>
                  </a:cubicBezTo>
                  <a:cubicBezTo>
                    <a:pt x="216433" y="102454"/>
                    <a:pt x="89646" y="0"/>
                    <a:pt x="44823" y="21771"/>
                  </a:cubicBezTo>
                  <a:cubicBezTo>
                    <a:pt x="0" y="43542"/>
                    <a:pt x="16648" y="290712"/>
                    <a:pt x="52507" y="321448"/>
                  </a:cubicBezTo>
                  <a:close/>
                </a:path>
              </a:pathLst>
            </a:custGeom>
            <a:solidFill>
              <a:srgbClr val="FFFFFF"/>
            </a:solidFill>
            <a:ln w="25400" cap="flat" cmpd="sng" algn="ctr">
              <a:noFill/>
              <a:prstDash val="solid"/>
            </a:ln>
            <a:effectLst/>
          </p:spPr>
          <p:txBody>
            <a:bodyPr rtlCol="0" anchor="ctr"/>
            <a:lstStyle/>
            <a:p>
              <a:pPr algn="ctr" defTabSz="1218987">
                <a:defRPr/>
              </a:pPr>
              <a:endParaRPr lang="en-US" sz="2400" kern="0">
                <a:solidFill>
                  <a:prstClr val="white"/>
                </a:solidFill>
                <a:latin typeface="Calibri"/>
              </a:endParaRPr>
            </a:p>
          </p:txBody>
        </p:sp>
        <p:grpSp>
          <p:nvGrpSpPr>
            <p:cNvPr id="52" name="Group 23"/>
            <p:cNvGrpSpPr/>
            <p:nvPr/>
          </p:nvGrpSpPr>
          <p:grpSpPr>
            <a:xfrm rot="2810961">
              <a:off x="1810401" y="2406726"/>
              <a:ext cx="1581489" cy="1370624"/>
              <a:chOff x="1370013" y="2060575"/>
              <a:chExt cx="2381250" cy="2063750"/>
            </a:xfrm>
          </p:grpSpPr>
          <p:sp>
            <p:nvSpPr>
              <p:cNvPr id="53" name="Freeform 6"/>
              <p:cNvSpPr>
                <a:spLocks/>
              </p:cNvSpPr>
              <p:nvPr/>
            </p:nvSpPr>
            <p:spPr bwMode="auto">
              <a:xfrm>
                <a:off x="1524000" y="2232025"/>
                <a:ext cx="2073275" cy="1892300"/>
              </a:xfrm>
              <a:custGeom>
                <a:avLst/>
                <a:gdLst/>
                <a:ahLst/>
                <a:cxnLst>
                  <a:cxn ang="0">
                    <a:pos x="1306" y="0"/>
                  </a:cxn>
                  <a:cxn ang="0">
                    <a:pos x="1180" y="1192"/>
                  </a:cxn>
                  <a:cxn ang="0">
                    <a:pos x="128" y="1192"/>
                  </a:cxn>
                  <a:cxn ang="0">
                    <a:pos x="0" y="36"/>
                  </a:cxn>
                  <a:cxn ang="0">
                    <a:pos x="1306" y="0"/>
                  </a:cxn>
                </a:cxnLst>
                <a:rect l="0" t="0" r="r" b="b"/>
                <a:pathLst>
                  <a:path w="1306" h="1192">
                    <a:moveTo>
                      <a:pt x="1306" y="0"/>
                    </a:moveTo>
                    <a:lnTo>
                      <a:pt x="1180" y="1192"/>
                    </a:lnTo>
                    <a:lnTo>
                      <a:pt x="128" y="1192"/>
                    </a:lnTo>
                    <a:lnTo>
                      <a:pt x="0" y="36"/>
                    </a:lnTo>
                    <a:lnTo>
                      <a:pt x="1306" y="0"/>
                    </a:lnTo>
                    <a:close/>
                  </a:path>
                </a:pathLst>
              </a:custGeom>
              <a:solidFill>
                <a:srgbClr val="A7CCDF"/>
              </a:solidFill>
              <a:ln w="0">
                <a:noFill/>
                <a:prstDash val="solid"/>
                <a:round/>
                <a:headEnd/>
                <a:tailEnd/>
              </a:ln>
            </p:spPr>
            <p:txBody>
              <a:bodyPr vert="horz" wrap="square" lIns="91440" tIns="45720" rIns="91440" bIns="45720" numCol="1" anchor="t" anchorCtr="0" compatLnSpc="1">
                <a:prstTxWarp prst="textNoShape">
                  <a:avLst/>
                </a:prstTxWarp>
              </a:bodyPr>
              <a:lstStyle/>
              <a:p>
                <a:pPr defTabSz="1218987">
                  <a:defRPr/>
                </a:pPr>
                <a:endParaRPr lang="en-US" sz="2400" kern="0">
                  <a:solidFill>
                    <a:prstClr val="black"/>
                  </a:solidFill>
                  <a:latin typeface="Calibri"/>
                </a:endParaRPr>
              </a:p>
            </p:txBody>
          </p:sp>
          <p:sp>
            <p:nvSpPr>
              <p:cNvPr id="54" name="Freeform 7"/>
              <p:cNvSpPr>
                <a:spLocks/>
              </p:cNvSpPr>
              <p:nvPr/>
            </p:nvSpPr>
            <p:spPr bwMode="auto">
              <a:xfrm>
                <a:off x="1417638" y="2211388"/>
                <a:ext cx="2284412" cy="1141413"/>
              </a:xfrm>
              <a:custGeom>
                <a:avLst/>
                <a:gdLst/>
                <a:ahLst/>
                <a:cxnLst>
                  <a:cxn ang="0">
                    <a:pos x="36" y="0"/>
                  </a:cxn>
                  <a:cxn ang="0">
                    <a:pos x="42" y="88"/>
                  </a:cxn>
                  <a:cxn ang="0">
                    <a:pos x="59" y="174"/>
                  </a:cxn>
                  <a:cxn ang="0">
                    <a:pos x="86" y="255"/>
                  </a:cxn>
                  <a:cxn ang="0">
                    <a:pos x="123" y="332"/>
                  </a:cxn>
                  <a:cxn ang="0">
                    <a:pos x="168" y="403"/>
                  </a:cxn>
                  <a:cxn ang="0">
                    <a:pos x="222" y="468"/>
                  </a:cxn>
                  <a:cxn ang="0">
                    <a:pos x="283" y="525"/>
                  </a:cxn>
                  <a:cxn ang="0">
                    <a:pos x="351" y="575"/>
                  </a:cxn>
                  <a:cxn ang="0">
                    <a:pos x="425" y="616"/>
                  </a:cxn>
                  <a:cxn ang="0">
                    <a:pos x="504" y="648"/>
                  </a:cxn>
                  <a:cxn ang="0">
                    <a:pos x="588" y="671"/>
                  </a:cxn>
                  <a:cxn ang="0">
                    <a:pos x="675" y="682"/>
                  </a:cxn>
                  <a:cxn ang="0">
                    <a:pos x="765" y="682"/>
                  </a:cxn>
                  <a:cxn ang="0">
                    <a:pos x="852" y="671"/>
                  </a:cxn>
                  <a:cxn ang="0">
                    <a:pos x="936" y="648"/>
                  </a:cxn>
                  <a:cxn ang="0">
                    <a:pos x="1015" y="616"/>
                  </a:cxn>
                  <a:cxn ang="0">
                    <a:pos x="1088" y="575"/>
                  </a:cxn>
                  <a:cxn ang="0">
                    <a:pos x="1156" y="525"/>
                  </a:cxn>
                  <a:cxn ang="0">
                    <a:pos x="1218" y="468"/>
                  </a:cxn>
                  <a:cxn ang="0">
                    <a:pos x="1271" y="403"/>
                  </a:cxn>
                  <a:cxn ang="0">
                    <a:pos x="1317" y="332"/>
                  </a:cxn>
                  <a:cxn ang="0">
                    <a:pos x="1354" y="255"/>
                  </a:cxn>
                  <a:cxn ang="0">
                    <a:pos x="1381" y="174"/>
                  </a:cxn>
                  <a:cxn ang="0">
                    <a:pos x="1397" y="88"/>
                  </a:cxn>
                  <a:cxn ang="0">
                    <a:pos x="1403" y="0"/>
                  </a:cxn>
                  <a:cxn ang="0">
                    <a:pos x="1438" y="45"/>
                  </a:cxn>
                  <a:cxn ang="0">
                    <a:pos x="1426" y="133"/>
                  </a:cxn>
                  <a:cxn ang="0">
                    <a:pos x="1405" y="219"/>
                  </a:cxn>
                  <a:cxn ang="0">
                    <a:pos x="1374" y="299"/>
                  </a:cxn>
                  <a:cxn ang="0">
                    <a:pos x="1334" y="375"/>
                  </a:cxn>
                  <a:cxn ang="0">
                    <a:pos x="1285" y="444"/>
                  </a:cxn>
                  <a:cxn ang="0">
                    <a:pos x="1228" y="508"/>
                  </a:cxn>
                  <a:cxn ang="0">
                    <a:pos x="1165" y="565"/>
                  </a:cxn>
                  <a:cxn ang="0">
                    <a:pos x="1095" y="613"/>
                  </a:cxn>
                  <a:cxn ang="0">
                    <a:pos x="1019" y="654"/>
                  </a:cxn>
                  <a:cxn ang="0">
                    <a:pos x="939" y="685"/>
                  </a:cxn>
                  <a:cxn ang="0">
                    <a:pos x="854" y="707"/>
                  </a:cxn>
                  <a:cxn ang="0">
                    <a:pos x="765" y="718"/>
                  </a:cxn>
                  <a:cxn ang="0">
                    <a:pos x="675" y="718"/>
                  </a:cxn>
                  <a:cxn ang="0">
                    <a:pos x="586" y="707"/>
                  </a:cxn>
                  <a:cxn ang="0">
                    <a:pos x="501" y="685"/>
                  </a:cxn>
                  <a:cxn ang="0">
                    <a:pos x="420" y="654"/>
                  </a:cxn>
                  <a:cxn ang="0">
                    <a:pos x="345" y="613"/>
                  </a:cxn>
                  <a:cxn ang="0">
                    <a:pos x="275" y="565"/>
                  </a:cxn>
                  <a:cxn ang="0">
                    <a:pos x="212" y="508"/>
                  </a:cxn>
                  <a:cxn ang="0">
                    <a:pos x="155" y="444"/>
                  </a:cxn>
                  <a:cxn ang="0">
                    <a:pos x="106" y="375"/>
                  </a:cxn>
                  <a:cxn ang="0">
                    <a:pos x="66" y="299"/>
                  </a:cxn>
                  <a:cxn ang="0">
                    <a:pos x="35" y="219"/>
                  </a:cxn>
                  <a:cxn ang="0">
                    <a:pos x="13" y="133"/>
                  </a:cxn>
                  <a:cxn ang="0">
                    <a:pos x="2" y="45"/>
                  </a:cxn>
                </a:cxnLst>
                <a:rect l="0" t="0" r="r" b="b"/>
                <a:pathLst>
                  <a:path w="1439" h="719">
                    <a:moveTo>
                      <a:pt x="0" y="0"/>
                    </a:moveTo>
                    <a:lnTo>
                      <a:pt x="36" y="0"/>
                    </a:lnTo>
                    <a:lnTo>
                      <a:pt x="38" y="44"/>
                    </a:lnTo>
                    <a:lnTo>
                      <a:pt x="42" y="88"/>
                    </a:lnTo>
                    <a:lnTo>
                      <a:pt x="49" y="132"/>
                    </a:lnTo>
                    <a:lnTo>
                      <a:pt x="59" y="174"/>
                    </a:lnTo>
                    <a:lnTo>
                      <a:pt x="71" y="215"/>
                    </a:lnTo>
                    <a:lnTo>
                      <a:pt x="86" y="255"/>
                    </a:lnTo>
                    <a:lnTo>
                      <a:pt x="103" y="295"/>
                    </a:lnTo>
                    <a:lnTo>
                      <a:pt x="123" y="332"/>
                    </a:lnTo>
                    <a:lnTo>
                      <a:pt x="145" y="368"/>
                    </a:lnTo>
                    <a:lnTo>
                      <a:pt x="168" y="403"/>
                    </a:lnTo>
                    <a:lnTo>
                      <a:pt x="194" y="436"/>
                    </a:lnTo>
                    <a:lnTo>
                      <a:pt x="222" y="468"/>
                    </a:lnTo>
                    <a:lnTo>
                      <a:pt x="252" y="498"/>
                    </a:lnTo>
                    <a:lnTo>
                      <a:pt x="283" y="525"/>
                    </a:lnTo>
                    <a:lnTo>
                      <a:pt x="317" y="551"/>
                    </a:lnTo>
                    <a:lnTo>
                      <a:pt x="351" y="575"/>
                    </a:lnTo>
                    <a:lnTo>
                      <a:pt x="388" y="597"/>
                    </a:lnTo>
                    <a:lnTo>
                      <a:pt x="425" y="616"/>
                    </a:lnTo>
                    <a:lnTo>
                      <a:pt x="464" y="634"/>
                    </a:lnTo>
                    <a:lnTo>
                      <a:pt x="504" y="648"/>
                    </a:lnTo>
                    <a:lnTo>
                      <a:pt x="545" y="661"/>
                    </a:lnTo>
                    <a:lnTo>
                      <a:pt x="588" y="671"/>
                    </a:lnTo>
                    <a:lnTo>
                      <a:pt x="631" y="677"/>
                    </a:lnTo>
                    <a:lnTo>
                      <a:pt x="675" y="682"/>
                    </a:lnTo>
                    <a:lnTo>
                      <a:pt x="720" y="683"/>
                    </a:lnTo>
                    <a:lnTo>
                      <a:pt x="765" y="682"/>
                    </a:lnTo>
                    <a:lnTo>
                      <a:pt x="809" y="677"/>
                    </a:lnTo>
                    <a:lnTo>
                      <a:pt x="852" y="671"/>
                    </a:lnTo>
                    <a:lnTo>
                      <a:pt x="894" y="661"/>
                    </a:lnTo>
                    <a:lnTo>
                      <a:pt x="936" y="648"/>
                    </a:lnTo>
                    <a:lnTo>
                      <a:pt x="976" y="634"/>
                    </a:lnTo>
                    <a:lnTo>
                      <a:pt x="1015" y="616"/>
                    </a:lnTo>
                    <a:lnTo>
                      <a:pt x="1053" y="597"/>
                    </a:lnTo>
                    <a:lnTo>
                      <a:pt x="1088" y="575"/>
                    </a:lnTo>
                    <a:lnTo>
                      <a:pt x="1123" y="551"/>
                    </a:lnTo>
                    <a:lnTo>
                      <a:pt x="1156" y="525"/>
                    </a:lnTo>
                    <a:lnTo>
                      <a:pt x="1188" y="498"/>
                    </a:lnTo>
                    <a:lnTo>
                      <a:pt x="1218" y="468"/>
                    </a:lnTo>
                    <a:lnTo>
                      <a:pt x="1245" y="436"/>
                    </a:lnTo>
                    <a:lnTo>
                      <a:pt x="1271" y="403"/>
                    </a:lnTo>
                    <a:lnTo>
                      <a:pt x="1295" y="368"/>
                    </a:lnTo>
                    <a:lnTo>
                      <a:pt x="1317" y="332"/>
                    </a:lnTo>
                    <a:lnTo>
                      <a:pt x="1336" y="295"/>
                    </a:lnTo>
                    <a:lnTo>
                      <a:pt x="1354" y="255"/>
                    </a:lnTo>
                    <a:lnTo>
                      <a:pt x="1368" y="215"/>
                    </a:lnTo>
                    <a:lnTo>
                      <a:pt x="1381" y="174"/>
                    </a:lnTo>
                    <a:lnTo>
                      <a:pt x="1391" y="132"/>
                    </a:lnTo>
                    <a:lnTo>
                      <a:pt x="1397" y="88"/>
                    </a:lnTo>
                    <a:lnTo>
                      <a:pt x="1402" y="44"/>
                    </a:lnTo>
                    <a:lnTo>
                      <a:pt x="1403" y="0"/>
                    </a:lnTo>
                    <a:lnTo>
                      <a:pt x="1439" y="0"/>
                    </a:lnTo>
                    <a:lnTo>
                      <a:pt x="1438" y="45"/>
                    </a:lnTo>
                    <a:lnTo>
                      <a:pt x="1433" y="90"/>
                    </a:lnTo>
                    <a:lnTo>
                      <a:pt x="1426" y="133"/>
                    </a:lnTo>
                    <a:lnTo>
                      <a:pt x="1417" y="176"/>
                    </a:lnTo>
                    <a:lnTo>
                      <a:pt x="1405" y="219"/>
                    </a:lnTo>
                    <a:lnTo>
                      <a:pt x="1391" y="259"/>
                    </a:lnTo>
                    <a:lnTo>
                      <a:pt x="1374" y="299"/>
                    </a:lnTo>
                    <a:lnTo>
                      <a:pt x="1355" y="337"/>
                    </a:lnTo>
                    <a:lnTo>
                      <a:pt x="1334" y="375"/>
                    </a:lnTo>
                    <a:lnTo>
                      <a:pt x="1310" y="410"/>
                    </a:lnTo>
                    <a:lnTo>
                      <a:pt x="1285" y="444"/>
                    </a:lnTo>
                    <a:lnTo>
                      <a:pt x="1257" y="477"/>
                    </a:lnTo>
                    <a:lnTo>
                      <a:pt x="1228" y="508"/>
                    </a:lnTo>
                    <a:lnTo>
                      <a:pt x="1197" y="537"/>
                    </a:lnTo>
                    <a:lnTo>
                      <a:pt x="1165" y="565"/>
                    </a:lnTo>
                    <a:lnTo>
                      <a:pt x="1130" y="590"/>
                    </a:lnTo>
                    <a:lnTo>
                      <a:pt x="1095" y="613"/>
                    </a:lnTo>
                    <a:lnTo>
                      <a:pt x="1058" y="635"/>
                    </a:lnTo>
                    <a:lnTo>
                      <a:pt x="1019" y="654"/>
                    </a:lnTo>
                    <a:lnTo>
                      <a:pt x="980" y="671"/>
                    </a:lnTo>
                    <a:lnTo>
                      <a:pt x="939" y="685"/>
                    </a:lnTo>
                    <a:lnTo>
                      <a:pt x="897" y="697"/>
                    </a:lnTo>
                    <a:lnTo>
                      <a:pt x="854" y="707"/>
                    </a:lnTo>
                    <a:lnTo>
                      <a:pt x="810" y="713"/>
                    </a:lnTo>
                    <a:lnTo>
                      <a:pt x="765" y="718"/>
                    </a:lnTo>
                    <a:lnTo>
                      <a:pt x="720" y="719"/>
                    </a:lnTo>
                    <a:lnTo>
                      <a:pt x="675" y="718"/>
                    </a:lnTo>
                    <a:lnTo>
                      <a:pt x="630" y="713"/>
                    </a:lnTo>
                    <a:lnTo>
                      <a:pt x="586" y="707"/>
                    </a:lnTo>
                    <a:lnTo>
                      <a:pt x="543" y="697"/>
                    </a:lnTo>
                    <a:lnTo>
                      <a:pt x="501" y="685"/>
                    </a:lnTo>
                    <a:lnTo>
                      <a:pt x="460" y="671"/>
                    </a:lnTo>
                    <a:lnTo>
                      <a:pt x="420" y="654"/>
                    </a:lnTo>
                    <a:lnTo>
                      <a:pt x="382" y="635"/>
                    </a:lnTo>
                    <a:lnTo>
                      <a:pt x="345" y="613"/>
                    </a:lnTo>
                    <a:lnTo>
                      <a:pt x="309" y="590"/>
                    </a:lnTo>
                    <a:lnTo>
                      <a:pt x="275" y="565"/>
                    </a:lnTo>
                    <a:lnTo>
                      <a:pt x="242" y="537"/>
                    </a:lnTo>
                    <a:lnTo>
                      <a:pt x="212" y="508"/>
                    </a:lnTo>
                    <a:lnTo>
                      <a:pt x="182" y="477"/>
                    </a:lnTo>
                    <a:lnTo>
                      <a:pt x="155" y="444"/>
                    </a:lnTo>
                    <a:lnTo>
                      <a:pt x="130" y="410"/>
                    </a:lnTo>
                    <a:lnTo>
                      <a:pt x="106" y="375"/>
                    </a:lnTo>
                    <a:lnTo>
                      <a:pt x="85" y="337"/>
                    </a:lnTo>
                    <a:lnTo>
                      <a:pt x="66" y="299"/>
                    </a:lnTo>
                    <a:lnTo>
                      <a:pt x="49" y="259"/>
                    </a:lnTo>
                    <a:lnTo>
                      <a:pt x="35" y="219"/>
                    </a:lnTo>
                    <a:lnTo>
                      <a:pt x="23" y="176"/>
                    </a:lnTo>
                    <a:lnTo>
                      <a:pt x="13" y="133"/>
                    </a:lnTo>
                    <a:lnTo>
                      <a:pt x="6" y="90"/>
                    </a:lnTo>
                    <a:lnTo>
                      <a:pt x="2" y="45"/>
                    </a:lnTo>
                    <a:lnTo>
                      <a:pt x="0" y="0"/>
                    </a:lnTo>
                    <a:close/>
                  </a:path>
                </a:pathLst>
              </a:custGeom>
              <a:solidFill>
                <a:srgbClr val="A7CCDF">
                  <a:lumMod val="40000"/>
                  <a:lumOff val="60000"/>
                </a:srgbClr>
              </a:solidFill>
              <a:ln w="0">
                <a:noFill/>
                <a:prstDash val="solid"/>
                <a:round/>
                <a:headEnd/>
                <a:tailEnd/>
              </a:ln>
            </p:spPr>
            <p:txBody>
              <a:bodyPr vert="horz" wrap="square" lIns="91440" tIns="45720" rIns="91440" bIns="45720" numCol="1" anchor="t" anchorCtr="0" compatLnSpc="1">
                <a:prstTxWarp prst="textNoShape">
                  <a:avLst/>
                </a:prstTxWarp>
              </a:bodyPr>
              <a:lstStyle/>
              <a:p>
                <a:pPr defTabSz="1218987">
                  <a:defRPr/>
                </a:pPr>
                <a:endParaRPr lang="en-US" sz="2400" kern="0">
                  <a:solidFill>
                    <a:prstClr val="black"/>
                  </a:solidFill>
                  <a:latin typeface="Calibri"/>
                </a:endParaRPr>
              </a:p>
            </p:txBody>
          </p:sp>
          <p:sp>
            <p:nvSpPr>
              <p:cNvPr id="55" name="Freeform 8"/>
              <p:cNvSpPr>
                <a:spLocks/>
              </p:cNvSpPr>
              <p:nvPr/>
            </p:nvSpPr>
            <p:spPr bwMode="auto">
              <a:xfrm>
                <a:off x="2101850" y="3155950"/>
                <a:ext cx="915987" cy="266700"/>
              </a:xfrm>
              <a:custGeom>
                <a:avLst/>
                <a:gdLst/>
                <a:ahLst/>
                <a:cxnLst>
                  <a:cxn ang="0">
                    <a:pos x="69" y="1"/>
                  </a:cxn>
                  <a:cxn ang="0">
                    <a:pos x="93" y="9"/>
                  </a:cxn>
                  <a:cxn ang="0">
                    <a:pos x="126" y="21"/>
                  </a:cxn>
                  <a:cxn ang="0">
                    <a:pos x="165" y="32"/>
                  </a:cxn>
                  <a:cxn ang="0">
                    <a:pos x="210" y="41"/>
                  </a:cxn>
                  <a:cxn ang="0">
                    <a:pos x="261" y="45"/>
                  </a:cxn>
                  <a:cxn ang="0">
                    <a:pos x="316" y="44"/>
                  </a:cxn>
                  <a:cxn ang="0">
                    <a:pos x="366" y="40"/>
                  </a:cxn>
                  <a:cxn ang="0">
                    <a:pos x="410" y="33"/>
                  </a:cxn>
                  <a:cxn ang="0">
                    <a:pos x="446" y="26"/>
                  </a:cxn>
                  <a:cxn ang="0">
                    <a:pos x="474" y="19"/>
                  </a:cxn>
                  <a:cxn ang="0">
                    <a:pos x="493" y="12"/>
                  </a:cxn>
                  <a:cxn ang="0">
                    <a:pos x="510" y="6"/>
                  </a:cxn>
                  <a:cxn ang="0">
                    <a:pos x="524" y="3"/>
                  </a:cxn>
                  <a:cxn ang="0">
                    <a:pos x="538" y="5"/>
                  </a:cxn>
                  <a:cxn ang="0">
                    <a:pos x="552" y="15"/>
                  </a:cxn>
                  <a:cxn ang="0">
                    <a:pos x="565" y="32"/>
                  </a:cxn>
                  <a:cxn ang="0">
                    <a:pos x="572" y="52"/>
                  </a:cxn>
                  <a:cxn ang="0">
                    <a:pos x="576" y="70"/>
                  </a:cxn>
                  <a:cxn ang="0">
                    <a:pos x="577" y="81"/>
                  </a:cxn>
                  <a:cxn ang="0">
                    <a:pos x="577" y="83"/>
                  </a:cxn>
                  <a:cxn ang="0">
                    <a:pos x="577" y="89"/>
                  </a:cxn>
                  <a:cxn ang="0">
                    <a:pos x="577" y="99"/>
                  </a:cxn>
                  <a:cxn ang="0">
                    <a:pos x="573" y="109"/>
                  </a:cxn>
                  <a:cxn ang="0">
                    <a:pos x="564" y="119"/>
                  </a:cxn>
                  <a:cxn ang="0">
                    <a:pos x="538" y="130"/>
                  </a:cxn>
                  <a:cxn ang="0">
                    <a:pos x="501" y="143"/>
                  </a:cxn>
                  <a:cxn ang="0">
                    <a:pos x="462" y="153"/>
                  </a:cxn>
                  <a:cxn ang="0">
                    <a:pos x="421" y="161"/>
                  </a:cxn>
                  <a:cxn ang="0">
                    <a:pos x="373" y="166"/>
                  </a:cxn>
                  <a:cxn ang="0">
                    <a:pos x="319" y="168"/>
                  </a:cxn>
                  <a:cxn ang="0">
                    <a:pos x="287" y="168"/>
                  </a:cxn>
                  <a:cxn ang="0">
                    <a:pos x="275" y="168"/>
                  </a:cxn>
                  <a:cxn ang="0">
                    <a:pos x="252" y="168"/>
                  </a:cxn>
                  <a:cxn ang="0">
                    <a:pos x="222" y="166"/>
                  </a:cxn>
                  <a:cxn ang="0">
                    <a:pos x="186" y="163"/>
                  </a:cxn>
                  <a:cxn ang="0">
                    <a:pos x="146" y="158"/>
                  </a:cxn>
                  <a:cxn ang="0">
                    <a:pos x="104" y="151"/>
                  </a:cxn>
                  <a:cxn ang="0">
                    <a:pos x="64" y="141"/>
                  </a:cxn>
                  <a:cxn ang="0">
                    <a:pos x="26" y="128"/>
                  </a:cxn>
                  <a:cxn ang="0">
                    <a:pos x="23" y="126"/>
                  </a:cxn>
                  <a:cxn ang="0">
                    <a:pos x="16" y="121"/>
                  </a:cxn>
                  <a:cxn ang="0">
                    <a:pos x="8" y="112"/>
                  </a:cxn>
                  <a:cxn ang="0">
                    <a:pos x="2" y="100"/>
                  </a:cxn>
                  <a:cxn ang="0">
                    <a:pos x="1" y="85"/>
                  </a:cxn>
                  <a:cxn ang="0">
                    <a:pos x="25" y="24"/>
                  </a:cxn>
                  <a:cxn ang="0">
                    <a:pos x="26" y="21"/>
                  </a:cxn>
                  <a:cxn ang="0">
                    <a:pos x="30" y="15"/>
                  </a:cxn>
                  <a:cxn ang="0">
                    <a:pos x="37" y="8"/>
                  </a:cxn>
                  <a:cxn ang="0">
                    <a:pos x="47" y="2"/>
                  </a:cxn>
                  <a:cxn ang="0">
                    <a:pos x="61" y="0"/>
                  </a:cxn>
                </a:cxnLst>
                <a:rect l="0" t="0" r="r" b="b"/>
                <a:pathLst>
                  <a:path w="577" h="168">
                    <a:moveTo>
                      <a:pt x="61" y="0"/>
                    </a:moveTo>
                    <a:lnTo>
                      <a:pt x="69" y="1"/>
                    </a:lnTo>
                    <a:lnTo>
                      <a:pt x="78" y="4"/>
                    </a:lnTo>
                    <a:lnTo>
                      <a:pt x="93" y="9"/>
                    </a:lnTo>
                    <a:lnTo>
                      <a:pt x="108" y="15"/>
                    </a:lnTo>
                    <a:lnTo>
                      <a:pt x="126" y="21"/>
                    </a:lnTo>
                    <a:lnTo>
                      <a:pt x="145" y="26"/>
                    </a:lnTo>
                    <a:lnTo>
                      <a:pt x="165" y="32"/>
                    </a:lnTo>
                    <a:lnTo>
                      <a:pt x="187" y="36"/>
                    </a:lnTo>
                    <a:lnTo>
                      <a:pt x="210" y="41"/>
                    </a:lnTo>
                    <a:lnTo>
                      <a:pt x="235" y="44"/>
                    </a:lnTo>
                    <a:lnTo>
                      <a:pt x="261" y="45"/>
                    </a:lnTo>
                    <a:lnTo>
                      <a:pt x="289" y="46"/>
                    </a:lnTo>
                    <a:lnTo>
                      <a:pt x="316" y="44"/>
                    </a:lnTo>
                    <a:lnTo>
                      <a:pt x="342" y="42"/>
                    </a:lnTo>
                    <a:lnTo>
                      <a:pt x="366" y="40"/>
                    </a:lnTo>
                    <a:lnTo>
                      <a:pt x="389" y="36"/>
                    </a:lnTo>
                    <a:lnTo>
                      <a:pt x="410" y="33"/>
                    </a:lnTo>
                    <a:lnTo>
                      <a:pt x="430" y="30"/>
                    </a:lnTo>
                    <a:lnTo>
                      <a:pt x="446" y="26"/>
                    </a:lnTo>
                    <a:lnTo>
                      <a:pt x="461" y="22"/>
                    </a:lnTo>
                    <a:lnTo>
                      <a:pt x="474" y="19"/>
                    </a:lnTo>
                    <a:lnTo>
                      <a:pt x="484" y="16"/>
                    </a:lnTo>
                    <a:lnTo>
                      <a:pt x="493" y="12"/>
                    </a:lnTo>
                    <a:lnTo>
                      <a:pt x="501" y="9"/>
                    </a:lnTo>
                    <a:lnTo>
                      <a:pt x="510" y="6"/>
                    </a:lnTo>
                    <a:lnTo>
                      <a:pt x="517" y="4"/>
                    </a:lnTo>
                    <a:lnTo>
                      <a:pt x="524" y="3"/>
                    </a:lnTo>
                    <a:lnTo>
                      <a:pt x="531" y="3"/>
                    </a:lnTo>
                    <a:lnTo>
                      <a:pt x="538" y="5"/>
                    </a:lnTo>
                    <a:lnTo>
                      <a:pt x="546" y="9"/>
                    </a:lnTo>
                    <a:lnTo>
                      <a:pt x="552" y="15"/>
                    </a:lnTo>
                    <a:lnTo>
                      <a:pt x="559" y="23"/>
                    </a:lnTo>
                    <a:lnTo>
                      <a:pt x="565" y="32"/>
                    </a:lnTo>
                    <a:lnTo>
                      <a:pt x="569" y="42"/>
                    </a:lnTo>
                    <a:lnTo>
                      <a:pt x="572" y="52"/>
                    </a:lnTo>
                    <a:lnTo>
                      <a:pt x="574" y="61"/>
                    </a:lnTo>
                    <a:lnTo>
                      <a:pt x="576" y="70"/>
                    </a:lnTo>
                    <a:lnTo>
                      <a:pt x="577" y="77"/>
                    </a:lnTo>
                    <a:lnTo>
                      <a:pt x="577" y="81"/>
                    </a:lnTo>
                    <a:lnTo>
                      <a:pt x="577" y="82"/>
                    </a:lnTo>
                    <a:lnTo>
                      <a:pt x="577" y="83"/>
                    </a:lnTo>
                    <a:lnTo>
                      <a:pt x="577" y="86"/>
                    </a:lnTo>
                    <a:lnTo>
                      <a:pt x="577" y="89"/>
                    </a:lnTo>
                    <a:lnTo>
                      <a:pt x="577" y="94"/>
                    </a:lnTo>
                    <a:lnTo>
                      <a:pt x="577" y="99"/>
                    </a:lnTo>
                    <a:lnTo>
                      <a:pt x="575" y="104"/>
                    </a:lnTo>
                    <a:lnTo>
                      <a:pt x="573" y="109"/>
                    </a:lnTo>
                    <a:lnTo>
                      <a:pt x="569" y="115"/>
                    </a:lnTo>
                    <a:lnTo>
                      <a:pt x="564" y="119"/>
                    </a:lnTo>
                    <a:lnTo>
                      <a:pt x="557" y="123"/>
                    </a:lnTo>
                    <a:lnTo>
                      <a:pt x="538" y="130"/>
                    </a:lnTo>
                    <a:lnTo>
                      <a:pt x="520" y="137"/>
                    </a:lnTo>
                    <a:lnTo>
                      <a:pt x="501" y="143"/>
                    </a:lnTo>
                    <a:lnTo>
                      <a:pt x="482" y="148"/>
                    </a:lnTo>
                    <a:lnTo>
                      <a:pt x="462" y="153"/>
                    </a:lnTo>
                    <a:lnTo>
                      <a:pt x="442" y="158"/>
                    </a:lnTo>
                    <a:lnTo>
                      <a:pt x="421" y="161"/>
                    </a:lnTo>
                    <a:lnTo>
                      <a:pt x="398" y="164"/>
                    </a:lnTo>
                    <a:lnTo>
                      <a:pt x="373" y="166"/>
                    </a:lnTo>
                    <a:lnTo>
                      <a:pt x="347" y="168"/>
                    </a:lnTo>
                    <a:lnTo>
                      <a:pt x="319" y="168"/>
                    </a:lnTo>
                    <a:lnTo>
                      <a:pt x="289" y="168"/>
                    </a:lnTo>
                    <a:lnTo>
                      <a:pt x="287" y="168"/>
                    </a:lnTo>
                    <a:lnTo>
                      <a:pt x="282" y="168"/>
                    </a:lnTo>
                    <a:lnTo>
                      <a:pt x="275" y="168"/>
                    </a:lnTo>
                    <a:lnTo>
                      <a:pt x="265" y="168"/>
                    </a:lnTo>
                    <a:lnTo>
                      <a:pt x="252" y="168"/>
                    </a:lnTo>
                    <a:lnTo>
                      <a:pt x="238" y="167"/>
                    </a:lnTo>
                    <a:lnTo>
                      <a:pt x="222" y="166"/>
                    </a:lnTo>
                    <a:lnTo>
                      <a:pt x="204" y="165"/>
                    </a:lnTo>
                    <a:lnTo>
                      <a:pt x="186" y="163"/>
                    </a:lnTo>
                    <a:lnTo>
                      <a:pt x="166" y="161"/>
                    </a:lnTo>
                    <a:lnTo>
                      <a:pt x="146" y="158"/>
                    </a:lnTo>
                    <a:lnTo>
                      <a:pt x="125" y="155"/>
                    </a:lnTo>
                    <a:lnTo>
                      <a:pt x="104" y="151"/>
                    </a:lnTo>
                    <a:lnTo>
                      <a:pt x="84" y="146"/>
                    </a:lnTo>
                    <a:lnTo>
                      <a:pt x="64" y="141"/>
                    </a:lnTo>
                    <a:lnTo>
                      <a:pt x="44" y="135"/>
                    </a:lnTo>
                    <a:lnTo>
                      <a:pt x="26" y="128"/>
                    </a:lnTo>
                    <a:lnTo>
                      <a:pt x="25" y="128"/>
                    </a:lnTo>
                    <a:lnTo>
                      <a:pt x="23" y="126"/>
                    </a:lnTo>
                    <a:lnTo>
                      <a:pt x="20" y="124"/>
                    </a:lnTo>
                    <a:lnTo>
                      <a:pt x="16" y="121"/>
                    </a:lnTo>
                    <a:lnTo>
                      <a:pt x="12" y="117"/>
                    </a:lnTo>
                    <a:lnTo>
                      <a:pt x="8" y="112"/>
                    </a:lnTo>
                    <a:lnTo>
                      <a:pt x="4" y="107"/>
                    </a:lnTo>
                    <a:lnTo>
                      <a:pt x="2" y="100"/>
                    </a:lnTo>
                    <a:lnTo>
                      <a:pt x="0" y="93"/>
                    </a:lnTo>
                    <a:lnTo>
                      <a:pt x="1" y="85"/>
                    </a:lnTo>
                    <a:lnTo>
                      <a:pt x="2" y="76"/>
                    </a:lnTo>
                    <a:lnTo>
                      <a:pt x="25" y="24"/>
                    </a:lnTo>
                    <a:lnTo>
                      <a:pt x="25" y="23"/>
                    </a:lnTo>
                    <a:lnTo>
                      <a:pt x="26" y="21"/>
                    </a:lnTo>
                    <a:lnTo>
                      <a:pt x="28" y="18"/>
                    </a:lnTo>
                    <a:lnTo>
                      <a:pt x="30" y="15"/>
                    </a:lnTo>
                    <a:lnTo>
                      <a:pt x="33" y="11"/>
                    </a:lnTo>
                    <a:lnTo>
                      <a:pt x="37" y="8"/>
                    </a:lnTo>
                    <a:lnTo>
                      <a:pt x="42" y="5"/>
                    </a:lnTo>
                    <a:lnTo>
                      <a:pt x="47" y="2"/>
                    </a:lnTo>
                    <a:lnTo>
                      <a:pt x="53" y="0"/>
                    </a:lnTo>
                    <a:lnTo>
                      <a:pt x="61" y="0"/>
                    </a:lnTo>
                    <a:close/>
                  </a:path>
                </a:pathLst>
              </a:custGeom>
              <a:solidFill>
                <a:srgbClr val="A7CCDF">
                  <a:lumMod val="75000"/>
                </a:srgbClr>
              </a:solidFill>
              <a:ln w="0">
                <a:noFill/>
                <a:prstDash val="solid"/>
                <a:round/>
                <a:headEnd/>
                <a:tailEnd/>
              </a:ln>
            </p:spPr>
            <p:txBody>
              <a:bodyPr vert="horz" wrap="square" lIns="91440" tIns="45720" rIns="91440" bIns="45720" numCol="1" anchor="t" anchorCtr="0" compatLnSpc="1">
                <a:prstTxWarp prst="textNoShape">
                  <a:avLst/>
                </a:prstTxWarp>
              </a:bodyPr>
              <a:lstStyle/>
              <a:p>
                <a:pPr defTabSz="1218987">
                  <a:defRPr/>
                </a:pPr>
                <a:endParaRPr lang="en-US" sz="2400" kern="0">
                  <a:solidFill>
                    <a:prstClr val="black"/>
                  </a:solidFill>
                  <a:latin typeface="Calibri"/>
                </a:endParaRPr>
              </a:p>
            </p:txBody>
          </p:sp>
          <p:sp>
            <p:nvSpPr>
              <p:cNvPr id="56" name="Freeform 10"/>
              <p:cNvSpPr>
                <a:spLocks/>
              </p:cNvSpPr>
              <p:nvPr/>
            </p:nvSpPr>
            <p:spPr bwMode="auto">
              <a:xfrm>
                <a:off x="1370013" y="2114550"/>
                <a:ext cx="155575" cy="192088"/>
              </a:xfrm>
              <a:custGeom>
                <a:avLst/>
                <a:gdLst/>
                <a:ahLst/>
                <a:cxnLst>
                  <a:cxn ang="0">
                    <a:pos x="36" y="0"/>
                  </a:cxn>
                  <a:cxn ang="0">
                    <a:pos x="62" y="0"/>
                  </a:cxn>
                  <a:cxn ang="0">
                    <a:pos x="71" y="1"/>
                  </a:cxn>
                  <a:cxn ang="0">
                    <a:pos x="80" y="5"/>
                  </a:cxn>
                  <a:cxn ang="0">
                    <a:pos x="87" y="10"/>
                  </a:cxn>
                  <a:cxn ang="0">
                    <a:pos x="93" y="18"/>
                  </a:cxn>
                  <a:cxn ang="0">
                    <a:pos x="96" y="26"/>
                  </a:cxn>
                  <a:cxn ang="0">
                    <a:pos x="98" y="36"/>
                  </a:cxn>
                  <a:cxn ang="0">
                    <a:pos x="98" y="85"/>
                  </a:cxn>
                  <a:cxn ang="0">
                    <a:pos x="96" y="94"/>
                  </a:cxn>
                  <a:cxn ang="0">
                    <a:pos x="93" y="103"/>
                  </a:cxn>
                  <a:cxn ang="0">
                    <a:pos x="87" y="110"/>
                  </a:cxn>
                  <a:cxn ang="0">
                    <a:pos x="80" y="116"/>
                  </a:cxn>
                  <a:cxn ang="0">
                    <a:pos x="71" y="119"/>
                  </a:cxn>
                  <a:cxn ang="0">
                    <a:pos x="62" y="121"/>
                  </a:cxn>
                  <a:cxn ang="0">
                    <a:pos x="36" y="121"/>
                  </a:cxn>
                  <a:cxn ang="0">
                    <a:pos x="26" y="119"/>
                  </a:cxn>
                  <a:cxn ang="0">
                    <a:pos x="18" y="116"/>
                  </a:cxn>
                  <a:cxn ang="0">
                    <a:pos x="10" y="110"/>
                  </a:cxn>
                  <a:cxn ang="0">
                    <a:pos x="5" y="103"/>
                  </a:cxn>
                  <a:cxn ang="0">
                    <a:pos x="1" y="94"/>
                  </a:cxn>
                  <a:cxn ang="0">
                    <a:pos x="0" y="85"/>
                  </a:cxn>
                  <a:cxn ang="0">
                    <a:pos x="0" y="36"/>
                  </a:cxn>
                  <a:cxn ang="0">
                    <a:pos x="1" y="26"/>
                  </a:cxn>
                  <a:cxn ang="0">
                    <a:pos x="5" y="18"/>
                  </a:cxn>
                  <a:cxn ang="0">
                    <a:pos x="10" y="10"/>
                  </a:cxn>
                  <a:cxn ang="0">
                    <a:pos x="18" y="5"/>
                  </a:cxn>
                  <a:cxn ang="0">
                    <a:pos x="26" y="1"/>
                  </a:cxn>
                  <a:cxn ang="0">
                    <a:pos x="36" y="0"/>
                  </a:cxn>
                </a:cxnLst>
                <a:rect l="0" t="0" r="r" b="b"/>
                <a:pathLst>
                  <a:path w="98" h="121">
                    <a:moveTo>
                      <a:pt x="36" y="0"/>
                    </a:moveTo>
                    <a:lnTo>
                      <a:pt x="62" y="0"/>
                    </a:lnTo>
                    <a:lnTo>
                      <a:pt x="71" y="1"/>
                    </a:lnTo>
                    <a:lnTo>
                      <a:pt x="80" y="5"/>
                    </a:lnTo>
                    <a:lnTo>
                      <a:pt x="87" y="10"/>
                    </a:lnTo>
                    <a:lnTo>
                      <a:pt x="93" y="18"/>
                    </a:lnTo>
                    <a:lnTo>
                      <a:pt x="96" y="26"/>
                    </a:lnTo>
                    <a:lnTo>
                      <a:pt x="98" y="36"/>
                    </a:lnTo>
                    <a:lnTo>
                      <a:pt x="98" y="85"/>
                    </a:lnTo>
                    <a:lnTo>
                      <a:pt x="96" y="94"/>
                    </a:lnTo>
                    <a:lnTo>
                      <a:pt x="93" y="103"/>
                    </a:lnTo>
                    <a:lnTo>
                      <a:pt x="87" y="110"/>
                    </a:lnTo>
                    <a:lnTo>
                      <a:pt x="80" y="116"/>
                    </a:lnTo>
                    <a:lnTo>
                      <a:pt x="71" y="119"/>
                    </a:lnTo>
                    <a:lnTo>
                      <a:pt x="62" y="121"/>
                    </a:lnTo>
                    <a:lnTo>
                      <a:pt x="36" y="121"/>
                    </a:lnTo>
                    <a:lnTo>
                      <a:pt x="26" y="119"/>
                    </a:lnTo>
                    <a:lnTo>
                      <a:pt x="18" y="116"/>
                    </a:lnTo>
                    <a:lnTo>
                      <a:pt x="10" y="110"/>
                    </a:lnTo>
                    <a:lnTo>
                      <a:pt x="5" y="103"/>
                    </a:lnTo>
                    <a:lnTo>
                      <a:pt x="1" y="94"/>
                    </a:lnTo>
                    <a:lnTo>
                      <a:pt x="0" y="85"/>
                    </a:lnTo>
                    <a:lnTo>
                      <a:pt x="0" y="36"/>
                    </a:lnTo>
                    <a:lnTo>
                      <a:pt x="1" y="26"/>
                    </a:lnTo>
                    <a:lnTo>
                      <a:pt x="5" y="18"/>
                    </a:lnTo>
                    <a:lnTo>
                      <a:pt x="10" y="10"/>
                    </a:lnTo>
                    <a:lnTo>
                      <a:pt x="18" y="5"/>
                    </a:lnTo>
                    <a:lnTo>
                      <a:pt x="26" y="1"/>
                    </a:lnTo>
                    <a:lnTo>
                      <a:pt x="36" y="0"/>
                    </a:lnTo>
                    <a:close/>
                  </a:path>
                </a:pathLst>
              </a:custGeom>
              <a:solidFill>
                <a:srgbClr val="A7CCDF">
                  <a:lumMod val="50000"/>
                </a:srgbClr>
              </a:solidFill>
              <a:ln w="0">
                <a:noFill/>
                <a:prstDash val="solid"/>
                <a:round/>
                <a:headEnd/>
                <a:tailEnd/>
              </a:ln>
            </p:spPr>
            <p:txBody>
              <a:bodyPr vert="horz" wrap="square" lIns="91440" tIns="45720" rIns="91440" bIns="45720" numCol="1" anchor="t" anchorCtr="0" compatLnSpc="1">
                <a:prstTxWarp prst="textNoShape">
                  <a:avLst/>
                </a:prstTxWarp>
              </a:bodyPr>
              <a:lstStyle/>
              <a:p>
                <a:pPr defTabSz="1218987">
                  <a:defRPr/>
                </a:pPr>
                <a:endParaRPr lang="en-US" sz="2400" kern="0">
                  <a:solidFill>
                    <a:prstClr val="black"/>
                  </a:solidFill>
                  <a:latin typeface="Calibri"/>
                </a:endParaRPr>
              </a:p>
            </p:txBody>
          </p:sp>
          <p:sp>
            <p:nvSpPr>
              <p:cNvPr id="57" name="Freeform 11"/>
              <p:cNvSpPr>
                <a:spLocks/>
              </p:cNvSpPr>
              <p:nvPr/>
            </p:nvSpPr>
            <p:spPr bwMode="auto">
              <a:xfrm>
                <a:off x="3595688" y="2114550"/>
                <a:ext cx="155575" cy="192088"/>
              </a:xfrm>
              <a:custGeom>
                <a:avLst/>
                <a:gdLst/>
                <a:ahLst/>
                <a:cxnLst>
                  <a:cxn ang="0">
                    <a:pos x="36" y="0"/>
                  </a:cxn>
                  <a:cxn ang="0">
                    <a:pos x="62" y="0"/>
                  </a:cxn>
                  <a:cxn ang="0">
                    <a:pos x="72" y="1"/>
                  </a:cxn>
                  <a:cxn ang="0">
                    <a:pos x="80" y="5"/>
                  </a:cxn>
                  <a:cxn ang="0">
                    <a:pos x="87" y="10"/>
                  </a:cxn>
                  <a:cxn ang="0">
                    <a:pos x="93" y="18"/>
                  </a:cxn>
                  <a:cxn ang="0">
                    <a:pos x="96" y="26"/>
                  </a:cxn>
                  <a:cxn ang="0">
                    <a:pos x="98" y="36"/>
                  </a:cxn>
                  <a:cxn ang="0">
                    <a:pos x="98" y="85"/>
                  </a:cxn>
                  <a:cxn ang="0">
                    <a:pos x="96" y="94"/>
                  </a:cxn>
                  <a:cxn ang="0">
                    <a:pos x="93" y="103"/>
                  </a:cxn>
                  <a:cxn ang="0">
                    <a:pos x="87" y="110"/>
                  </a:cxn>
                  <a:cxn ang="0">
                    <a:pos x="80" y="116"/>
                  </a:cxn>
                  <a:cxn ang="0">
                    <a:pos x="72" y="119"/>
                  </a:cxn>
                  <a:cxn ang="0">
                    <a:pos x="62" y="121"/>
                  </a:cxn>
                  <a:cxn ang="0">
                    <a:pos x="36" y="121"/>
                  </a:cxn>
                  <a:cxn ang="0">
                    <a:pos x="26" y="119"/>
                  </a:cxn>
                  <a:cxn ang="0">
                    <a:pos x="18" y="116"/>
                  </a:cxn>
                  <a:cxn ang="0">
                    <a:pos x="10" y="110"/>
                  </a:cxn>
                  <a:cxn ang="0">
                    <a:pos x="5" y="103"/>
                  </a:cxn>
                  <a:cxn ang="0">
                    <a:pos x="1" y="94"/>
                  </a:cxn>
                  <a:cxn ang="0">
                    <a:pos x="0" y="85"/>
                  </a:cxn>
                  <a:cxn ang="0">
                    <a:pos x="0" y="36"/>
                  </a:cxn>
                  <a:cxn ang="0">
                    <a:pos x="1" y="26"/>
                  </a:cxn>
                  <a:cxn ang="0">
                    <a:pos x="5" y="18"/>
                  </a:cxn>
                  <a:cxn ang="0">
                    <a:pos x="10" y="10"/>
                  </a:cxn>
                  <a:cxn ang="0">
                    <a:pos x="18" y="5"/>
                  </a:cxn>
                  <a:cxn ang="0">
                    <a:pos x="26" y="1"/>
                  </a:cxn>
                  <a:cxn ang="0">
                    <a:pos x="36" y="0"/>
                  </a:cxn>
                </a:cxnLst>
                <a:rect l="0" t="0" r="r" b="b"/>
                <a:pathLst>
                  <a:path w="98" h="121">
                    <a:moveTo>
                      <a:pt x="36" y="0"/>
                    </a:moveTo>
                    <a:lnTo>
                      <a:pt x="62" y="0"/>
                    </a:lnTo>
                    <a:lnTo>
                      <a:pt x="72" y="1"/>
                    </a:lnTo>
                    <a:lnTo>
                      <a:pt x="80" y="5"/>
                    </a:lnTo>
                    <a:lnTo>
                      <a:pt x="87" y="10"/>
                    </a:lnTo>
                    <a:lnTo>
                      <a:pt x="93" y="18"/>
                    </a:lnTo>
                    <a:lnTo>
                      <a:pt x="96" y="26"/>
                    </a:lnTo>
                    <a:lnTo>
                      <a:pt x="98" y="36"/>
                    </a:lnTo>
                    <a:lnTo>
                      <a:pt x="98" y="85"/>
                    </a:lnTo>
                    <a:lnTo>
                      <a:pt x="96" y="94"/>
                    </a:lnTo>
                    <a:lnTo>
                      <a:pt x="93" y="103"/>
                    </a:lnTo>
                    <a:lnTo>
                      <a:pt x="87" y="110"/>
                    </a:lnTo>
                    <a:lnTo>
                      <a:pt x="80" y="116"/>
                    </a:lnTo>
                    <a:lnTo>
                      <a:pt x="72" y="119"/>
                    </a:lnTo>
                    <a:lnTo>
                      <a:pt x="62" y="121"/>
                    </a:lnTo>
                    <a:lnTo>
                      <a:pt x="36" y="121"/>
                    </a:lnTo>
                    <a:lnTo>
                      <a:pt x="26" y="119"/>
                    </a:lnTo>
                    <a:lnTo>
                      <a:pt x="18" y="116"/>
                    </a:lnTo>
                    <a:lnTo>
                      <a:pt x="10" y="110"/>
                    </a:lnTo>
                    <a:lnTo>
                      <a:pt x="5" y="103"/>
                    </a:lnTo>
                    <a:lnTo>
                      <a:pt x="1" y="94"/>
                    </a:lnTo>
                    <a:lnTo>
                      <a:pt x="0" y="85"/>
                    </a:lnTo>
                    <a:lnTo>
                      <a:pt x="0" y="36"/>
                    </a:lnTo>
                    <a:lnTo>
                      <a:pt x="1" y="26"/>
                    </a:lnTo>
                    <a:lnTo>
                      <a:pt x="5" y="18"/>
                    </a:lnTo>
                    <a:lnTo>
                      <a:pt x="10" y="10"/>
                    </a:lnTo>
                    <a:lnTo>
                      <a:pt x="18" y="5"/>
                    </a:lnTo>
                    <a:lnTo>
                      <a:pt x="26" y="1"/>
                    </a:lnTo>
                    <a:lnTo>
                      <a:pt x="36" y="0"/>
                    </a:lnTo>
                    <a:close/>
                  </a:path>
                </a:pathLst>
              </a:custGeom>
              <a:solidFill>
                <a:srgbClr val="A7CCDF">
                  <a:lumMod val="50000"/>
                </a:srgbClr>
              </a:solidFill>
              <a:ln w="0">
                <a:noFill/>
                <a:prstDash val="solid"/>
                <a:round/>
                <a:headEnd/>
                <a:tailEnd/>
              </a:ln>
            </p:spPr>
            <p:txBody>
              <a:bodyPr vert="horz" wrap="square" lIns="91440" tIns="45720" rIns="91440" bIns="45720" numCol="1" anchor="t" anchorCtr="0" compatLnSpc="1">
                <a:prstTxWarp prst="textNoShape">
                  <a:avLst/>
                </a:prstTxWarp>
              </a:bodyPr>
              <a:lstStyle/>
              <a:p>
                <a:pPr defTabSz="1218987">
                  <a:defRPr/>
                </a:pPr>
                <a:endParaRPr lang="en-US" sz="2400" kern="0">
                  <a:solidFill>
                    <a:prstClr val="black"/>
                  </a:solidFill>
                  <a:latin typeface="Calibri"/>
                </a:endParaRPr>
              </a:p>
            </p:txBody>
          </p:sp>
          <p:sp>
            <p:nvSpPr>
              <p:cNvPr id="58" name="Freeform 9"/>
              <p:cNvSpPr>
                <a:spLocks/>
              </p:cNvSpPr>
              <p:nvPr/>
            </p:nvSpPr>
            <p:spPr bwMode="auto">
              <a:xfrm>
                <a:off x="1473200" y="2060575"/>
                <a:ext cx="2174875" cy="300038"/>
              </a:xfrm>
              <a:custGeom>
                <a:avLst/>
                <a:gdLst/>
                <a:ahLst/>
                <a:cxnLst>
                  <a:cxn ang="0">
                    <a:pos x="36" y="0"/>
                  </a:cxn>
                  <a:cxn ang="0">
                    <a:pos x="1334" y="0"/>
                  </a:cxn>
                  <a:cxn ang="0">
                    <a:pos x="1344" y="1"/>
                  </a:cxn>
                  <a:cxn ang="0">
                    <a:pos x="1352" y="5"/>
                  </a:cxn>
                  <a:cxn ang="0">
                    <a:pos x="1359" y="10"/>
                  </a:cxn>
                  <a:cxn ang="0">
                    <a:pos x="1365" y="18"/>
                  </a:cxn>
                  <a:cxn ang="0">
                    <a:pos x="1369" y="26"/>
                  </a:cxn>
                  <a:cxn ang="0">
                    <a:pos x="1370" y="36"/>
                  </a:cxn>
                  <a:cxn ang="0">
                    <a:pos x="1370" y="153"/>
                  </a:cxn>
                  <a:cxn ang="0">
                    <a:pos x="1369" y="162"/>
                  </a:cxn>
                  <a:cxn ang="0">
                    <a:pos x="1365" y="171"/>
                  </a:cxn>
                  <a:cxn ang="0">
                    <a:pos x="1359" y="178"/>
                  </a:cxn>
                  <a:cxn ang="0">
                    <a:pos x="1352" y="184"/>
                  </a:cxn>
                  <a:cxn ang="0">
                    <a:pos x="1344" y="187"/>
                  </a:cxn>
                  <a:cxn ang="0">
                    <a:pos x="1334" y="189"/>
                  </a:cxn>
                  <a:cxn ang="0">
                    <a:pos x="36" y="189"/>
                  </a:cxn>
                  <a:cxn ang="0">
                    <a:pos x="26" y="187"/>
                  </a:cxn>
                  <a:cxn ang="0">
                    <a:pos x="18" y="184"/>
                  </a:cxn>
                  <a:cxn ang="0">
                    <a:pos x="10" y="178"/>
                  </a:cxn>
                  <a:cxn ang="0">
                    <a:pos x="5" y="171"/>
                  </a:cxn>
                  <a:cxn ang="0">
                    <a:pos x="1" y="162"/>
                  </a:cxn>
                  <a:cxn ang="0">
                    <a:pos x="0" y="153"/>
                  </a:cxn>
                  <a:cxn ang="0">
                    <a:pos x="0" y="36"/>
                  </a:cxn>
                  <a:cxn ang="0">
                    <a:pos x="1" y="26"/>
                  </a:cxn>
                  <a:cxn ang="0">
                    <a:pos x="5" y="18"/>
                  </a:cxn>
                  <a:cxn ang="0">
                    <a:pos x="10" y="10"/>
                  </a:cxn>
                  <a:cxn ang="0">
                    <a:pos x="18" y="5"/>
                  </a:cxn>
                  <a:cxn ang="0">
                    <a:pos x="26" y="1"/>
                  </a:cxn>
                  <a:cxn ang="0">
                    <a:pos x="36" y="0"/>
                  </a:cxn>
                </a:cxnLst>
                <a:rect l="0" t="0" r="r" b="b"/>
                <a:pathLst>
                  <a:path w="1370" h="189">
                    <a:moveTo>
                      <a:pt x="36" y="0"/>
                    </a:moveTo>
                    <a:lnTo>
                      <a:pt x="1334" y="0"/>
                    </a:lnTo>
                    <a:lnTo>
                      <a:pt x="1344" y="1"/>
                    </a:lnTo>
                    <a:lnTo>
                      <a:pt x="1352" y="5"/>
                    </a:lnTo>
                    <a:lnTo>
                      <a:pt x="1359" y="10"/>
                    </a:lnTo>
                    <a:lnTo>
                      <a:pt x="1365" y="18"/>
                    </a:lnTo>
                    <a:lnTo>
                      <a:pt x="1369" y="26"/>
                    </a:lnTo>
                    <a:lnTo>
                      <a:pt x="1370" y="36"/>
                    </a:lnTo>
                    <a:lnTo>
                      <a:pt x="1370" y="153"/>
                    </a:lnTo>
                    <a:lnTo>
                      <a:pt x="1369" y="162"/>
                    </a:lnTo>
                    <a:lnTo>
                      <a:pt x="1365" y="171"/>
                    </a:lnTo>
                    <a:lnTo>
                      <a:pt x="1359" y="178"/>
                    </a:lnTo>
                    <a:lnTo>
                      <a:pt x="1352" y="184"/>
                    </a:lnTo>
                    <a:lnTo>
                      <a:pt x="1344" y="187"/>
                    </a:lnTo>
                    <a:lnTo>
                      <a:pt x="1334" y="189"/>
                    </a:lnTo>
                    <a:lnTo>
                      <a:pt x="36" y="189"/>
                    </a:lnTo>
                    <a:lnTo>
                      <a:pt x="26" y="187"/>
                    </a:lnTo>
                    <a:lnTo>
                      <a:pt x="18" y="184"/>
                    </a:lnTo>
                    <a:lnTo>
                      <a:pt x="10" y="178"/>
                    </a:lnTo>
                    <a:lnTo>
                      <a:pt x="5" y="171"/>
                    </a:lnTo>
                    <a:lnTo>
                      <a:pt x="1" y="162"/>
                    </a:lnTo>
                    <a:lnTo>
                      <a:pt x="0" y="153"/>
                    </a:lnTo>
                    <a:lnTo>
                      <a:pt x="0" y="36"/>
                    </a:lnTo>
                    <a:lnTo>
                      <a:pt x="1" y="26"/>
                    </a:lnTo>
                    <a:lnTo>
                      <a:pt x="5" y="18"/>
                    </a:lnTo>
                    <a:lnTo>
                      <a:pt x="10" y="10"/>
                    </a:lnTo>
                    <a:lnTo>
                      <a:pt x="18" y="5"/>
                    </a:lnTo>
                    <a:lnTo>
                      <a:pt x="26" y="1"/>
                    </a:lnTo>
                    <a:lnTo>
                      <a:pt x="36" y="0"/>
                    </a:lnTo>
                    <a:close/>
                  </a:path>
                </a:pathLst>
              </a:custGeom>
              <a:solidFill>
                <a:srgbClr val="A7CCDF">
                  <a:lumMod val="75000"/>
                </a:srgbClr>
              </a:solidFill>
              <a:ln w="0">
                <a:noFill/>
                <a:prstDash val="solid"/>
                <a:round/>
                <a:headEnd/>
                <a:tailEnd/>
              </a:ln>
            </p:spPr>
            <p:txBody>
              <a:bodyPr vert="horz" wrap="square" lIns="91440" tIns="45720" rIns="91440" bIns="45720" numCol="1" anchor="t" anchorCtr="0" compatLnSpc="1">
                <a:prstTxWarp prst="textNoShape">
                  <a:avLst/>
                </a:prstTxWarp>
              </a:bodyPr>
              <a:lstStyle/>
              <a:p>
                <a:pPr defTabSz="1218987">
                  <a:defRPr/>
                </a:pPr>
                <a:endParaRPr lang="en-US" sz="2400" kern="0">
                  <a:solidFill>
                    <a:prstClr val="black"/>
                  </a:solidFill>
                  <a:latin typeface="Calibri"/>
                </a:endParaRPr>
              </a:p>
            </p:txBody>
          </p:sp>
        </p:grpSp>
      </p:grpSp>
      <p:grpSp>
        <p:nvGrpSpPr>
          <p:cNvPr id="59" name="Group 23"/>
          <p:cNvGrpSpPr/>
          <p:nvPr/>
        </p:nvGrpSpPr>
        <p:grpSpPr>
          <a:xfrm>
            <a:off x="5126528" y="3465591"/>
            <a:ext cx="1269574" cy="1067206"/>
            <a:chOff x="1370013" y="2060575"/>
            <a:chExt cx="2381250" cy="2063750"/>
          </a:xfrm>
        </p:grpSpPr>
        <p:sp>
          <p:nvSpPr>
            <p:cNvPr id="60" name="Freeform 6"/>
            <p:cNvSpPr>
              <a:spLocks/>
            </p:cNvSpPr>
            <p:nvPr/>
          </p:nvSpPr>
          <p:spPr bwMode="auto">
            <a:xfrm>
              <a:off x="1524000" y="2232025"/>
              <a:ext cx="2073275" cy="1892300"/>
            </a:xfrm>
            <a:custGeom>
              <a:avLst/>
              <a:gdLst/>
              <a:ahLst/>
              <a:cxnLst>
                <a:cxn ang="0">
                  <a:pos x="1306" y="0"/>
                </a:cxn>
                <a:cxn ang="0">
                  <a:pos x="1180" y="1192"/>
                </a:cxn>
                <a:cxn ang="0">
                  <a:pos x="128" y="1192"/>
                </a:cxn>
                <a:cxn ang="0">
                  <a:pos x="0" y="36"/>
                </a:cxn>
                <a:cxn ang="0">
                  <a:pos x="1306" y="0"/>
                </a:cxn>
              </a:cxnLst>
              <a:rect l="0" t="0" r="r" b="b"/>
              <a:pathLst>
                <a:path w="1306" h="1192">
                  <a:moveTo>
                    <a:pt x="1306" y="0"/>
                  </a:moveTo>
                  <a:lnTo>
                    <a:pt x="1180" y="1192"/>
                  </a:lnTo>
                  <a:lnTo>
                    <a:pt x="128" y="1192"/>
                  </a:lnTo>
                  <a:lnTo>
                    <a:pt x="0" y="36"/>
                  </a:lnTo>
                  <a:lnTo>
                    <a:pt x="1306" y="0"/>
                  </a:lnTo>
                  <a:close/>
                </a:path>
              </a:pathLst>
            </a:custGeom>
            <a:solidFill>
              <a:srgbClr val="1F497D"/>
            </a:solidFill>
            <a:ln w="0">
              <a:noFill/>
              <a:prstDash val="solid"/>
              <a:round/>
              <a:headEnd/>
              <a:tailEnd/>
            </a:ln>
          </p:spPr>
          <p:txBody>
            <a:bodyPr vert="horz" wrap="square" lIns="91440" tIns="45720" rIns="91440" bIns="45720" numCol="1" anchor="t" anchorCtr="0" compatLnSpc="1">
              <a:prstTxWarp prst="textNoShape">
                <a:avLst/>
              </a:prstTxWarp>
            </a:bodyPr>
            <a:lstStyle/>
            <a:p>
              <a:pPr defTabSz="1218987">
                <a:defRPr/>
              </a:pPr>
              <a:endParaRPr lang="en-US" sz="2400" kern="0">
                <a:solidFill>
                  <a:prstClr val="black"/>
                </a:solidFill>
                <a:latin typeface="Calibri"/>
              </a:endParaRPr>
            </a:p>
          </p:txBody>
        </p:sp>
        <p:sp>
          <p:nvSpPr>
            <p:cNvPr id="61" name="Freeform 7"/>
            <p:cNvSpPr>
              <a:spLocks/>
            </p:cNvSpPr>
            <p:nvPr/>
          </p:nvSpPr>
          <p:spPr bwMode="auto">
            <a:xfrm>
              <a:off x="1417638" y="2211388"/>
              <a:ext cx="2284412" cy="1141413"/>
            </a:xfrm>
            <a:custGeom>
              <a:avLst/>
              <a:gdLst/>
              <a:ahLst/>
              <a:cxnLst>
                <a:cxn ang="0">
                  <a:pos x="36" y="0"/>
                </a:cxn>
                <a:cxn ang="0">
                  <a:pos x="42" y="88"/>
                </a:cxn>
                <a:cxn ang="0">
                  <a:pos x="59" y="174"/>
                </a:cxn>
                <a:cxn ang="0">
                  <a:pos x="86" y="255"/>
                </a:cxn>
                <a:cxn ang="0">
                  <a:pos x="123" y="332"/>
                </a:cxn>
                <a:cxn ang="0">
                  <a:pos x="168" y="403"/>
                </a:cxn>
                <a:cxn ang="0">
                  <a:pos x="222" y="468"/>
                </a:cxn>
                <a:cxn ang="0">
                  <a:pos x="283" y="525"/>
                </a:cxn>
                <a:cxn ang="0">
                  <a:pos x="351" y="575"/>
                </a:cxn>
                <a:cxn ang="0">
                  <a:pos x="425" y="616"/>
                </a:cxn>
                <a:cxn ang="0">
                  <a:pos x="504" y="648"/>
                </a:cxn>
                <a:cxn ang="0">
                  <a:pos x="588" y="671"/>
                </a:cxn>
                <a:cxn ang="0">
                  <a:pos x="675" y="682"/>
                </a:cxn>
                <a:cxn ang="0">
                  <a:pos x="765" y="682"/>
                </a:cxn>
                <a:cxn ang="0">
                  <a:pos x="852" y="671"/>
                </a:cxn>
                <a:cxn ang="0">
                  <a:pos x="936" y="648"/>
                </a:cxn>
                <a:cxn ang="0">
                  <a:pos x="1015" y="616"/>
                </a:cxn>
                <a:cxn ang="0">
                  <a:pos x="1088" y="575"/>
                </a:cxn>
                <a:cxn ang="0">
                  <a:pos x="1156" y="525"/>
                </a:cxn>
                <a:cxn ang="0">
                  <a:pos x="1218" y="468"/>
                </a:cxn>
                <a:cxn ang="0">
                  <a:pos x="1271" y="403"/>
                </a:cxn>
                <a:cxn ang="0">
                  <a:pos x="1317" y="332"/>
                </a:cxn>
                <a:cxn ang="0">
                  <a:pos x="1354" y="255"/>
                </a:cxn>
                <a:cxn ang="0">
                  <a:pos x="1381" y="174"/>
                </a:cxn>
                <a:cxn ang="0">
                  <a:pos x="1397" y="88"/>
                </a:cxn>
                <a:cxn ang="0">
                  <a:pos x="1403" y="0"/>
                </a:cxn>
                <a:cxn ang="0">
                  <a:pos x="1438" y="45"/>
                </a:cxn>
                <a:cxn ang="0">
                  <a:pos x="1426" y="133"/>
                </a:cxn>
                <a:cxn ang="0">
                  <a:pos x="1405" y="219"/>
                </a:cxn>
                <a:cxn ang="0">
                  <a:pos x="1374" y="299"/>
                </a:cxn>
                <a:cxn ang="0">
                  <a:pos x="1334" y="375"/>
                </a:cxn>
                <a:cxn ang="0">
                  <a:pos x="1285" y="444"/>
                </a:cxn>
                <a:cxn ang="0">
                  <a:pos x="1228" y="508"/>
                </a:cxn>
                <a:cxn ang="0">
                  <a:pos x="1165" y="565"/>
                </a:cxn>
                <a:cxn ang="0">
                  <a:pos x="1095" y="613"/>
                </a:cxn>
                <a:cxn ang="0">
                  <a:pos x="1019" y="654"/>
                </a:cxn>
                <a:cxn ang="0">
                  <a:pos x="939" y="685"/>
                </a:cxn>
                <a:cxn ang="0">
                  <a:pos x="854" y="707"/>
                </a:cxn>
                <a:cxn ang="0">
                  <a:pos x="765" y="718"/>
                </a:cxn>
                <a:cxn ang="0">
                  <a:pos x="675" y="718"/>
                </a:cxn>
                <a:cxn ang="0">
                  <a:pos x="586" y="707"/>
                </a:cxn>
                <a:cxn ang="0">
                  <a:pos x="501" y="685"/>
                </a:cxn>
                <a:cxn ang="0">
                  <a:pos x="420" y="654"/>
                </a:cxn>
                <a:cxn ang="0">
                  <a:pos x="345" y="613"/>
                </a:cxn>
                <a:cxn ang="0">
                  <a:pos x="275" y="565"/>
                </a:cxn>
                <a:cxn ang="0">
                  <a:pos x="212" y="508"/>
                </a:cxn>
                <a:cxn ang="0">
                  <a:pos x="155" y="444"/>
                </a:cxn>
                <a:cxn ang="0">
                  <a:pos x="106" y="375"/>
                </a:cxn>
                <a:cxn ang="0">
                  <a:pos x="66" y="299"/>
                </a:cxn>
                <a:cxn ang="0">
                  <a:pos x="35" y="219"/>
                </a:cxn>
                <a:cxn ang="0">
                  <a:pos x="13" y="133"/>
                </a:cxn>
                <a:cxn ang="0">
                  <a:pos x="2" y="45"/>
                </a:cxn>
              </a:cxnLst>
              <a:rect l="0" t="0" r="r" b="b"/>
              <a:pathLst>
                <a:path w="1439" h="719">
                  <a:moveTo>
                    <a:pt x="0" y="0"/>
                  </a:moveTo>
                  <a:lnTo>
                    <a:pt x="36" y="0"/>
                  </a:lnTo>
                  <a:lnTo>
                    <a:pt x="38" y="44"/>
                  </a:lnTo>
                  <a:lnTo>
                    <a:pt x="42" y="88"/>
                  </a:lnTo>
                  <a:lnTo>
                    <a:pt x="49" y="132"/>
                  </a:lnTo>
                  <a:lnTo>
                    <a:pt x="59" y="174"/>
                  </a:lnTo>
                  <a:lnTo>
                    <a:pt x="71" y="215"/>
                  </a:lnTo>
                  <a:lnTo>
                    <a:pt x="86" y="255"/>
                  </a:lnTo>
                  <a:lnTo>
                    <a:pt x="103" y="295"/>
                  </a:lnTo>
                  <a:lnTo>
                    <a:pt x="123" y="332"/>
                  </a:lnTo>
                  <a:lnTo>
                    <a:pt x="145" y="368"/>
                  </a:lnTo>
                  <a:lnTo>
                    <a:pt x="168" y="403"/>
                  </a:lnTo>
                  <a:lnTo>
                    <a:pt x="194" y="436"/>
                  </a:lnTo>
                  <a:lnTo>
                    <a:pt x="222" y="468"/>
                  </a:lnTo>
                  <a:lnTo>
                    <a:pt x="252" y="498"/>
                  </a:lnTo>
                  <a:lnTo>
                    <a:pt x="283" y="525"/>
                  </a:lnTo>
                  <a:lnTo>
                    <a:pt x="317" y="551"/>
                  </a:lnTo>
                  <a:lnTo>
                    <a:pt x="351" y="575"/>
                  </a:lnTo>
                  <a:lnTo>
                    <a:pt x="388" y="597"/>
                  </a:lnTo>
                  <a:lnTo>
                    <a:pt x="425" y="616"/>
                  </a:lnTo>
                  <a:lnTo>
                    <a:pt x="464" y="634"/>
                  </a:lnTo>
                  <a:lnTo>
                    <a:pt x="504" y="648"/>
                  </a:lnTo>
                  <a:lnTo>
                    <a:pt x="545" y="661"/>
                  </a:lnTo>
                  <a:lnTo>
                    <a:pt x="588" y="671"/>
                  </a:lnTo>
                  <a:lnTo>
                    <a:pt x="631" y="677"/>
                  </a:lnTo>
                  <a:lnTo>
                    <a:pt x="675" y="682"/>
                  </a:lnTo>
                  <a:lnTo>
                    <a:pt x="720" y="683"/>
                  </a:lnTo>
                  <a:lnTo>
                    <a:pt x="765" y="682"/>
                  </a:lnTo>
                  <a:lnTo>
                    <a:pt x="809" y="677"/>
                  </a:lnTo>
                  <a:lnTo>
                    <a:pt x="852" y="671"/>
                  </a:lnTo>
                  <a:lnTo>
                    <a:pt x="894" y="661"/>
                  </a:lnTo>
                  <a:lnTo>
                    <a:pt x="936" y="648"/>
                  </a:lnTo>
                  <a:lnTo>
                    <a:pt x="976" y="634"/>
                  </a:lnTo>
                  <a:lnTo>
                    <a:pt x="1015" y="616"/>
                  </a:lnTo>
                  <a:lnTo>
                    <a:pt x="1053" y="597"/>
                  </a:lnTo>
                  <a:lnTo>
                    <a:pt x="1088" y="575"/>
                  </a:lnTo>
                  <a:lnTo>
                    <a:pt x="1123" y="551"/>
                  </a:lnTo>
                  <a:lnTo>
                    <a:pt x="1156" y="525"/>
                  </a:lnTo>
                  <a:lnTo>
                    <a:pt x="1188" y="498"/>
                  </a:lnTo>
                  <a:lnTo>
                    <a:pt x="1218" y="468"/>
                  </a:lnTo>
                  <a:lnTo>
                    <a:pt x="1245" y="436"/>
                  </a:lnTo>
                  <a:lnTo>
                    <a:pt x="1271" y="403"/>
                  </a:lnTo>
                  <a:lnTo>
                    <a:pt x="1295" y="368"/>
                  </a:lnTo>
                  <a:lnTo>
                    <a:pt x="1317" y="332"/>
                  </a:lnTo>
                  <a:lnTo>
                    <a:pt x="1336" y="295"/>
                  </a:lnTo>
                  <a:lnTo>
                    <a:pt x="1354" y="255"/>
                  </a:lnTo>
                  <a:lnTo>
                    <a:pt x="1368" y="215"/>
                  </a:lnTo>
                  <a:lnTo>
                    <a:pt x="1381" y="174"/>
                  </a:lnTo>
                  <a:lnTo>
                    <a:pt x="1391" y="132"/>
                  </a:lnTo>
                  <a:lnTo>
                    <a:pt x="1397" y="88"/>
                  </a:lnTo>
                  <a:lnTo>
                    <a:pt x="1402" y="44"/>
                  </a:lnTo>
                  <a:lnTo>
                    <a:pt x="1403" y="0"/>
                  </a:lnTo>
                  <a:lnTo>
                    <a:pt x="1439" y="0"/>
                  </a:lnTo>
                  <a:lnTo>
                    <a:pt x="1438" y="45"/>
                  </a:lnTo>
                  <a:lnTo>
                    <a:pt x="1433" y="90"/>
                  </a:lnTo>
                  <a:lnTo>
                    <a:pt x="1426" y="133"/>
                  </a:lnTo>
                  <a:lnTo>
                    <a:pt x="1417" y="176"/>
                  </a:lnTo>
                  <a:lnTo>
                    <a:pt x="1405" y="219"/>
                  </a:lnTo>
                  <a:lnTo>
                    <a:pt x="1391" y="259"/>
                  </a:lnTo>
                  <a:lnTo>
                    <a:pt x="1374" y="299"/>
                  </a:lnTo>
                  <a:lnTo>
                    <a:pt x="1355" y="337"/>
                  </a:lnTo>
                  <a:lnTo>
                    <a:pt x="1334" y="375"/>
                  </a:lnTo>
                  <a:lnTo>
                    <a:pt x="1310" y="410"/>
                  </a:lnTo>
                  <a:lnTo>
                    <a:pt x="1285" y="444"/>
                  </a:lnTo>
                  <a:lnTo>
                    <a:pt x="1257" y="477"/>
                  </a:lnTo>
                  <a:lnTo>
                    <a:pt x="1228" y="508"/>
                  </a:lnTo>
                  <a:lnTo>
                    <a:pt x="1197" y="537"/>
                  </a:lnTo>
                  <a:lnTo>
                    <a:pt x="1165" y="565"/>
                  </a:lnTo>
                  <a:lnTo>
                    <a:pt x="1130" y="590"/>
                  </a:lnTo>
                  <a:lnTo>
                    <a:pt x="1095" y="613"/>
                  </a:lnTo>
                  <a:lnTo>
                    <a:pt x="1058" y="635"/>
                  </a:lnTo>
                  <a:lnTo>
                    <a:pt x="1019" y="654"/>
                  </a:lnTo>
                  <a:lnTo>
                    <a:pt x="980" y="671"/>
                  </a:lnTo>
                  <a:lnTo>
                    <a:pt x="939" y="685"/>
                  </a:lnTo>
                  <a:lnTo>
                    <a:pt x="897" y="697"/>
                  </a:lnTo>
                  <a:lnTo>
                    <a:pt x="854" y="707"/>
                  </a:lnTo>
                  <a:lnTo>
                    <a:pt x="810" y="713"/>
                  </a:lnTo>
                  <a:lnTo>
                    <a:pt x="765" y="718"/>
                  </a:lnTo>
                  <a:lnTo>
                    <a:pt x="720" y="719"/>
                  </a:lnTo>
                  <a:lnTo>
                    <a:pt x="675" y="718"/>
                  </a:lnTo>
                  <a:lnTo>
                    <a:pt x="630" y="713"/>
                  </a:lnTo>
                  <a:lnTo>
                    <a:pt x="586" y="707"/>
                  </a:lnTo>
                  <a:lnTo>
                    <a:pt x="543" y="697"/>
                  </a:lnTo>
                  <a:lnTo>
                    <a:pt x="501" y="685"/>
                  </a:lnTo>
                  <a:lnTo>
                    <a:pt x="460" y="671"/>
                  </a:lnTo>
                  <a:lnTo>
                    <a:pt x="420" y="654"/>
                  </a:lnTo>
                  <a:lnTo>
                    <a:pt x="382" y="635"/>
                  </a:lnTo>
                  <a:lnTo>
                    <a:pt x="345" y="613"/>
                  </a:lnTo>
                  <a:lnTo>
                    <a:pt x="309" y="590"/>
                  </a:lnTo>
                  <a:lnTo>
                    <a:pt x="275" y="565"/>
                  </a:lnTo>
                  <a:lnTo>
                    <a:pt x="242" y="537"/>
                  </a:lnTo>
                  <a:lnTo>
                    <a:pt x="212" y="508"/>
                  </a:lnTo>
                  <a:lnTo>
                    <a:pt x="182" y="477"/>
                  </a:lnTo>
                  <a:lnTo>
                    <a:pt x="155" y="444"/>
                  </a:lnTo>
                  <a:lnTo>
                    <a:pt x="130" y="410"/>
                  </a:lnTo>
                  <a:lnTo>
                    <a:pt x="106" y="375"/>
                  </a:lnTo>
                  <a:lnTo>
                    <a:pt x="85" y="337"/>
                  </a:lnTo>
                  <a:lnTo>
                    <a:pt x="66" y="299"/>
                  </a:lnTo>
                  <a:lnTo>
                    <a:pt x="49" y="259"/>
                  </a:lnTo>
                  <a:lnTo>
                    <a:pt x="35" y="219"/>
                  </a:lnTo>
                  <a:lnTo>
                    <a:pt x="23" y="176"/>
                  </a:lnTo>
                  <a:lnTo>
                    <a:pt x="13" y="133"/>
                  </a:lnTo>
                  <a:lnTo>
                    <a:pt x="6" y="90"/>
                  </a:lnTo>
                  <a:lnTo>
                    <a:pt x="2" y="45"/>
                  </a:lnTo>
                  <a:lnTo>
                    <a:pt x="0" y="0"/>
                  </a:lnTo>
                  <a:close/>
                </a:path>
              </a:pathLst>
            </a:custGeom>
            <a:solidFill>
              <a:srgbClr val="1F497D">
                <a:lumMod val="60000"/>
                <a:lumOff val="40000"/>
              </a:srgbClr>
            </a:solidFill>
            <a:ln w="0">
              <a:noFill/>
              <a:prstDash val="solid"/>
              <a:round/>
              <a:headEnd/>
              <a:tailEnd/>
            </a:ln>
          </p:spPr>
          <p:txBody>
            <a:bodyPr vert="horz" wrap="square" lIns="91440" tIns="45720" rIns="91440" bIns="45720" numCol="1" anchor="t" anchorCtr="0" compatLnSpc="1">
              <a:prstTxWarp prst="textNoShape">
                <a:avLst/>
              </a:prstTxWarp>
            </a:bodyPr>
            <a:lstStyle/>
            <a:p>
              <a:pPr defTabSz="1218987">
                <a:defRPr/>
              </a:pPr>
              <a:endParaRPr lang="en-US" sz="2400" kern="0">
                <a:solidFill>
                  <a:prstClr val="black"/>
                </a:solidFill>
                <a:latin typeface="Calibri"/>
              </a:endParaRPr>
            </a:p>
          </p:txBody>
        </p:sp>
        <p:sp>
          <p:nvSpPr>
            <p:cNvPr id="62" name="Freeform 8"/>
            <p:cNvSpPr>
              <a:spLocks/>
            </p:cNvSpPr>
            <p:nvPr/>
          </p:nvSpPr>
          <p:spPr bwMode="auto">
            <a:xfrm>
              <a:off x="2101850" y="3155950"/>
              <a:ext cx="915987" cy="266700"/>
            </a:xfrm>
            <a:custGeom>
              <a:avLst/>
              <a:gdLst/>
              <a:ahLst/>
              <a:cxnLst>
                <a:cxn ang="0">
                  <a:pos x="69" y="1"/>
                </a:cxn>
                <a:cxn ang="0">
                  <a:pos x="93" y="9"/>
                </a:cxn>
                <a:cxn ang="0">
                  <a:pos x="126" y="21"/>
                </a:cxn>
                <a:cxn ang="0">
                  <a:pos x="165" y="32"/>
                </a:cxn>
                <a:cxn ang="0">
                  <a:pos x="210" y="41"/>
                </a:cxn>
                <a:cxn ang="0">
                  <a:pos x="261" y="45"/>
                </a:cxn>
                <a:cxn ang="0">
                  <a:pos x="316" y="44"/>
                </a:cxn>
                <a:cxn ang="0">
                  <a:pos x="366" y="40"/>
                </a:cxn>
                <a:cxn ang="0">
                  <a:pos x="410" y="33"/>
                </a:cxn>
                <a:cxn ang="0">
                  <a:pos x="446" y="26"/>
                </a:cxn>
                <a:cxn ang="0">
                  <a:pos x="474" y="19"/>
                </a:cxn>
                <a:cxn ang="0">
                  <a:pos x="493" y="12"/>
                </a:cxn>
                <a:cxn ang="0">
                  <a:pos x="510" y="6"/>
                </a:cxn>
                <a:cxn ang="0">
                  <a:pos x="524" y="3"/>
                </a:cxn>
                <a:cxn ang="0">
                  <a:pos x="538" y="5"/>
                </a:cxn>
                <a:cxn ang="0">
                  <a:pos x="552" y="15"/>
                </a:cxn>
                <a:cxn ang="0">
                  <a:pos x="565" y="32"/>
                </a:cxn>
                <a:cxn ang="0">
                  <a:pos x="572" y="52"/>
                </a:cxn>
                <a:cxn ang="0">
                  <a:pos x="576" y="70"/>
                </a:cxn>
                <a:cxn ang="0">
                  <a:pos x="577" y="81"/>
                </a:cxn>
                <a:cxn ang="0">
                  <a:pos x="577" y="83"/>
                </a:cxn>
                <a:cxn ang="0">
                  <a:pos x="577" y="89"/>
                </a:cxn>
                <a:cxn ang="0">
                  <a:pos x="577" y="99"/>
                </a:cxn>
                <a:cxn ang="0">
                  <a:pos x="573" y="109"/>
                </a:cxn>
                <a:cxn ang="0">
                  <a:pos x="564" y="119"/>
                </a:cxn>
                <a:cxn ang="0">
                  <a:pos x="538" y="130"/>
                </a:cxn>
                <a:cxn ang="0">
                  <a:pos x="501" y="143"/>
                </a:cxn>
                <a:cxn ang="0">
                  <a:pos x="462" y="153"/>
                </a:cxn>
                <a:cxn ang="0">
                  <a:pos x="421" y="161"/>
                </a:cxn>
                <a:cxn ang="0">
                  <a:pos x="373" y="166"/>
                </a:cxn>
                <a:cxn ang="0">
                  <a:pos x="319" y="168"/>
                </a:cxn>
                <a:cxn ang="0">
                  <a:pos x="287" y="168"/>
                </a:cxn>
                <a:cxn ang="0">
                  <a:pos x="275" y="168"/>
                </a:cxn>
                <a:cxn ang="0">
                  <a:pos x="252" y="168"/>
                </a:cxn>
                <a:cxn ang="0">
                  <a:pos x="222" y="166"/>
                </a:cxn>
                <a:cxn ang="0">
                  <a:pos x="186" y="163"/>
                </a:cxn>
                <a:cxn ang="0">
                  <a:pos x="146" y="158"/>
                </a:cxn>
                <a:cxn ang="0">
                  <a:pos x="104" y="151"/>
                </a:cxn>
                <a:cxn ang="0">
                  <a:pos x="64" y="141"/>
                </a:cxn>
                <a:cxn ang="0">
                  <a:pos x="26" y="128"/>
                </a:cxn>
                <a:cxn ang="0">
                  <a:pos x="23" y="126"/>
                </a:cxn>
                <a:cxn ang="0">
                  <a:pos x="16" y="121"/>
                </a:cxn>
                <a:cxn ang="0">
                  <a:pos x="8" y="112"/>
                </a:cxn>
                <a:cxn ang="0">
                  <a:pos x="2" y="100"/>
                </a:cxn>
                <a:cxn ang="0">
                  <a:pos x="1" y="85"/>
                </a:cxn>
                <a:cxn ang="0">
                  <a:pos x="25" y="24"/>
                </a:cxn>
                <a:cxn ang="0">
                  <a:pos x="26" y="21"/>
                </a:cxn>
                <a:cxn ang="0">
                  <a:pos x="30" y="15"/>
                </a:cxn>
                <a:cxn ang="0">
                  <a:pos x="37" y="8"/>
                </a:cxn>
                <a:cxn ang="0">
                  <a:pos x="47" y="2"/>
                </a:cxn>
                <a:cxn ang="0">
                  <a:pos x="61" y="0"/>
                </a:cxn>
              </a:cxnLst>
              <a:rect l="0" t="0" r="r" b="b"/>
              <a:pathLst>
                <a:path w="577" h="168">
                  <a:moveTo>
                    <a:pt x="61" y="0"/>
                  </a:moveTo>
                  <a:lnTo>
                    <a:pt x="69" y="1"/>
                  </a:lnTo>
                  <a:lnTo>
                    <a:pt x="78" y="4"/>
                  </a:lnTo>
                  <a:lnTo>
                    <a:pt x="93" y="9"/>
                  </a:lnTo>
                  <a:lnTo>
                    <a:pt x="108" y="15"/>
                  </a:lnTo>
                  <a:lnTo>
                    <a:pt x="126" y="21"/>
                  </a:lnTo>
                  <a:lnTo>
                    <a:pt x="145" y="26"/>
                  </a:lnTo>
                  <a:lnTo>
                    <a:pt x="165" y="32"/>
                  </a:lnTo>
                  <a:lnTo>
                    <a:pt x="187" y="36"/>
                  </a:lnTo>
                  <a:lnTo>
                    <a:pt x="210" y="41"/>
                  </a:lnTo>
                  <a:lnTo>
                    <a:pt x="235" y="44"/>
                  </a:lnTo>
                  <a:lnTo>
                    <a:pt x="261" y="45"/>
                  </a:lnTo>
                  <a:lnTo>
                    <a:pt x="289" y="46"/>
                  </a:lnTo>
                  <a:lnTo>
                    <a:pt x="316" y="44"/>
                  </a:lnTo>
                  <a:lnTo>
                    <a:pt x="342" y="42"/>
                  </a:lnTo>
                  <a:lnTo>
                    <a:pt x="366" y="40"/>
                  </a:lnTo>
                  <a:lnTo>
                    <a:pt x="389" y="36"/>
                  </a:lnTo>
                  <a:lnTo>
                    <a:pt x="410" y="33"/>
                  </a:lnTo>
                  <a:lnTo>
                    <a:pt x="430" y="30"/>
                  </a:lnTo>
                  <a:lnTo>
                    <a:pt x="446" y="26"/>
                  </a:lnTo>
                  <a:lnTo>
                    <a:pt x="461" y="22"/>
                  </a:lnTo>
                  <a:lnTo>
                    <a:pt x="474" y="19"/>
                  </a:lnTo>
                  <a:lnTo>
                    <a:pt x="484" y="16"/>
                  </a:lnTo>
                  <a:lnTo>
                    <a:pt x="493" y="12"/>
                  </a:lnTo>
                  <a:lnTo>
                    <a:pt x="501" y="9"/>
                  </a:lnTo>
                  <a:lnTo>
                    <a:pt x="510" y="6"/>
                  </a:lnTo>
                  <a:lnTo>
                    <a:pt x="517" y="4"/>
                  </a:lnTo>
                  <a:lnTo>
                    <a:pt x="524" y="3"/>
                  </a:lnTo>
                  <a:lnTo>
                    <a:pt x="531" y="3"/>
                  </a:lnTo>
                  <a:lnTo>
                    <a:pt x="538" y="5"/>
                  </a:lnTo>
                  <a:lnTo>
                    <a:pt x="546" y="9"/>
                  </a:lnTo>
                  <a:lnTo>
                    <a:pt x="552" y="15"/>
                  </a:lnTo>
                  <a:lnTo>
                    <a:pt x="559" y="23"/>
                  </a:lnTo>
                  <a:lnTo>
                    <a:pt x="565" y="32"/>
                  </a:lnTo>
                  <a:lnTo>
                    <a:pt x="569" y="42"/>
                  </a:lnTo>
                  <a:lnTo>
                    <a:pt x="572" y="52"/>
                  </a:lnTo>
                  <a:lnTo>
                    <a:pt x="574" y="61"/>
                  </a:lnTo>
                  <a:lnTo>
                    <a:pt x="576" y="70"/>
                  </a:lnTo>
                  <a:lnTo>
                    <a:pt x="577" y="77"/>
                  </a:lnTo>
                  <a:lnTo>
                    <a:pt x="577" y="81"/>
                  </a:lnTo>
                  <a:lnTo>
                    <a:pt x="577" y="82"/>
                  </a:lnTo>
                  <a:lnTo>
                    <a:pt x="577" y="83"/>
                  </a:lnTo>
                  <a:lnTo>
                    <a:pt x="577" y="86"/>
                  </a:lnTo>
                  <a:lnTo>
                    <a:pt x="577" y="89"/>
                  </a:lnTo>
                  <a:lnTo>
                    <a:pt x="577" y="94"/>
                  </a:lnTo>
                  <a:lnTo>
                    <a:pt x="577" y="99"/>
                  </a:lnTo>
                  <a:lnTo>
                    <a:pt x="575" y="104"/>
                  </a:lnTo>
                  <a:lnTo>
                    <a:pt x="573" y="109"/>
                  </a:lnTo>
                  <a:lnTo>
                    <a:pt x="569" y="115"/>
                  </a:lnTo>
                  <a:lnTo>
                    <a:pt x="564" y="119"/>
                  </a:lnTo>
                  <a:lnTo>
                    <a:pt x="557" y="123"/>
                  </a:lnTo>
                  <a:lnTo>
                    <a:pt x="538" y="130"/>
                  </a:lnTo>
                  <a:lnTo>
                    <a:pt x="520" y="137"/>
                  </a:lnTo>
                  <a:lnTo>
                    <a:pt x="501" y="143"/>
                  </a:lnTo>
                  <a:lnTo>
                    <a:pt x="482" y="148"/>
                  </a:lnTo>
                  <a:lnTo>
                    <a:pt x="462" y="153"/>
                  </a:lnTo>
                  <a:lnTo>
                    <a:pt x="442" y="158"/>
                  </a:lnTo>
                  <a:lnTo>
                    <a:pt x="421" y="161"/>
                  </a:lnTo>
                  <a:lnTo>
                    <a:pt x="398" y="164"/>
                  </a:lnTo>
                  <a:lnTo>
                    <a:pt x="373" y="166"/>
                  </a:lnTo>
                  <a:lnTo>
                    <a:pt x="347" y="168"/>
                  </a:lnTo>
                  <a:lnTo>
                    <a:pt x="319" y="168"/>
                  </a:lnTo>
                  <a:lnTo>
                    <a:pt x="289" y="168"/>
                  </a:lnTo>
                  <a:lnTo>
                    <a:pt x="287" y="168"/>
                  </a:lnTo>
                  <a:lnTo>
                    <a:pt x="282" y="168"/>
                  </a:lnTo>
                  <a:lnTo>
                    <a:pt x="275" y="168"/>
                  </a:lnTo>
                  <a:lnTo>
                    <a:pt x="265" y="168"/>
                  </a:lnTo>
                  <a:lnTo>
                    <a:pt x="252" y="168"/>
                  </a:lnTo>
                  <a:lnTo>
                    <a:pt x="238" y="167"/>
                  </a:lnTo>
                  <a:lnTo>
                    <a:pt x="222" y="166"/>
                  </a:lnTo>
                  <a:lnTo>
                    <a:pt x="204" y="165"/>
                  </a:lnTo>
                  <a:lnTo>
                    <a:pt x="186" y="163"/>
                  </a:lnTo>
                  <a:lnTo>
                    <a:pt x="166" y="161"/>
                  </a:lnTo>
                  <a:lnTo>
                    <a:pt x="146" y="158"/>
                  </a:lnTo>
                  <a:lnTo>
                    <a:pt x="125" y="155"/>
                  </a:lnTo>
                  <a:lnTo>
                    <a:pt x="104" y="151"/>
                  </a:lnTo>
                  <a:lnTo>
                    <a:pt x="84" y="146"/>
                  </a:lnTo>
                  <a:lnTo>
                    <a:pt x="64" y="141"/>
                  </a:lnTo>
                  <a:lnTo>
                    <a:pt x="44" y="135"/>
                  </a:lnTo>
                  <a:lnTo>
                    <a:pt x="26" y="128"/>
                  </a:lnTo>
                  <a:lnTo>
                    <a:pt x="25" y="128"/>
                  </a:lnTo>
                  <a:lnTo>
                    <a:pt x="23" y="126"/>
                  </a:lnTo>
                  <a:lnTo>
                    <a:pt x="20" y="124"/>
                  </a:lnTo>
                  <a:lnTo>
                    <a:pt x="16" y="121"/>
                  </a:lnTo>
                  <a:lnTo>
                    <a:pt x="12" y="117"/>
                  </a:lnTo>
                  <a:lnTo>
                    <a:pt x="8" y="112"/>
                  </a:lnTo>
                  <a:lnTo>
                    <a:pt x="4" y="107"/>
                  </a:lnTo>
                  <a:lnTo>
                    <a:pt x="2" y="100"/>
                  </a:lnTo>
                  <a:lnTo>
                    <a:pt x="0" y="93"/>
                  </a:lnTo>
                  <a:lnTo>
                    <a:pt x="1" y="85"/>
                  </a:lnTo>
                  <a:lnTo>
                    <a:pt x="2" y="76"/>
                  </a:lnTo>
                  <a:lnTo>
                    <a:pt x="25" y="24"/>
                  </a:lnTo>
                  <a:lnTo>
                    <a:pt x="25" y="23"/>
                  </a:lnTo>
                  <a:lnTo>
                    <a:pt x="26" y="21"/>
                  </a:lnTo>
                  <a:lnTo>
                    <a:pt x="28" y="18"/>
                  </a:lnTo>
                  <a:lnTo>
                    <a:pt x="30" y="15"/>
                  </a:lnTo>
                  <a:lnTo>
                    <a:pt x="33" y="11"/>
                  </a:lnTo>
                  <a:lnTo>
                    <a:pt x="37" y="8"/>
                  </a:lnTo>
                  <a:lnTo>
                    <a:pt x="42" y="5"/>
                  </a:lnTo>
                  <a:lnTo>
                    <a:pt x="47" y="2"/>
                  </a:lnTo>
                  <a:lnTo>
                    <a:pt x="53" y="0"/>
                  </a:lnTo>
                  <a:lnTo>
                    <a:pt x="61" y="0"/>
                  </a:lnTo>
                  <a:close/>
                </a:path>
              </a:pathLst>
            </a:custGeom>
            <a:solidFill>
              <a:srgbClr val="1F497D">
                <a:lumMod val="50000"/>
              </a:srgbClr>
            </a:solidFill>
            <a:ln w="0">
              <a:noFill/>
              <a:prstDash val="solid"/>
              <a:round/>
              <a:headEnd/>
              <a:tailEnd/>
            </a:ln>
          </p:spPr>
          <p:txBody>
            <a:bodyPr vert="horz" wrap="square" lIns="91440" tIns="45720" rIns="91440" bIns="45720" numCol="1" anchor="t" anchorCtr="0" compatLnSpc="1">
              <a:prstTxWarp prst="textNoShape">
                <a:avLst/>
              </a:prstTxWarp>
            </a:bodyPr>
            <a:lstStyle/>
            <a:p>
              <a:pPr defTabSz="1218987">
                <a:defRPr/>
              </a:pPr>
              <a:endParaRPr lang="en-US" sz="2400" kern="0">
                <a:solidFill>
                  <a:prstClr val="black"/>
                </a:solidFill>
                <a:latin typeface="Calibri"/>
              </a:endParaRPr>
            </a:p>
          </p:txBody>
        </p:sp>
        <p:sp>
          <p:nvSpPr>
            <p:cNvPr id="63" name="Freeform 10"/>
            <p:cNvSpPr>
              <a:spLocks/>
            </p:cNvSpPr>
            <p:nvPr/>
          </p:nvSpPr>
          <p:spPr bwMode="auto">
            <a:xfrm>
              <a:off x="1370013" y="2114550"/>
              <a:ext cx="155575" cy="192088"/>
            </a:xfrm>
            <a:custGeom>
              <a:avLst/>
              <a:gdLst/>
              <a:ahLst/>
              <a:cxnLst>
                <a:cxn ang="0">
                  <a:pos x="36" y="0"/>
                </a:cxn>
                <a:cxn ang="0">
                  <a:pos x="62" y="0"/>
                </a:cxn>
                <a:cxn ang="0">
                  <a:pos x="71" y="1"/>
                </a:cxn>
                <a:cxn ang="0">
                  <a:pos x="80" y="5"/>
                </a:cxn>
                <a:cxn ang="0">
                  <a:pos x="87" y="10"/>
                </a:cxn>
                <a:cxn ang="0">
                  <a:pos x="93" y="18"/>
                </a:cxn>
                <a:cxn ang="0">
                  <a:pos x="96" y="26"/>
                </a:cxn>
                <a:cxn ang="0">
                  <a:pos x="98" y="36"/>
                </a:cxn>
                <a:cxn ang="0">
                  <a:pos x="98" y="85"/>
                </a:cxn>
                <a:cxn ang="0">
                  <a:pos x="96" y="94"/>
                </a:cxn>
                <a:cxn ang="0">
                  <a:pos x="93" y="103"/>
                </a:cxn>
                <a:cxn ang="0">
                  <a:pos x="87" y="110"/>
                </a:cxn>
                <a:cxn ang="0">
                  <a:pos x="80" y="116"/>
                </a:cxn>
                <a:cxn ang="0">
                  <a:pos x="71" y="119"/>
                </a:cxn>
                <a:cxn ang="0">
                  <a:pos x="62" y="121"/>
                </a:cxn>
                <a:cxn ang="0">
                  <a:pos x="36" y="121"/>
                </a:cxn>
                <a:cxn ang="0">
                  <a:pos x="26" y="119"/>
                </a:cxn>
                <a:cxn ang="0">
                  <a:pos x="18" y="116"/>
                </a:cxn>
                <a:cxn ang="0">
                  <a:pos x="10" y="110"/>
                </a:cxn>
                <a:cxn ang="0">
                  <a:pos x="5" y="103"/>
                </a:cxn>
                <a:cxn ang="0">
                  <a:pos x="1" y="94"/>
                </a:cxn>
                <a:cxn ang="0">
                  <a:pos x="0" y="85"/>
                </a:cxn>
                <a:cxn ang="0">
                  <a:pos x="0" y="36"/>
                </a:cxn>
                <a:cxn ang="0">
                  <a:pos x="1" y="26"/>
                </a:cxn>
                <a:cxn ang="0">
                  <a:pos x="5" y="18"/>
                </a:cxn>
                <a:cxn ang="0">
                  <a:pos x="10" y="10"/>
                </a:cxn>
                <a:cxn ang="0">
                  <a:pos x="18" y="5"/>
                </a:cxn>
                <a:cxn ang="0">
                  <a:pos x="26" y="1"/>
                </a:cxn>
                <a:cxn ang="0">
                  <a:pos x="36" y="0"/>
                </a:cxn>
              </a:cxnLst>
              <a:rect l="0" t="0" r="r" b="b"/>
              <a:pathLst>
                <a:path w="98" h="121">
                  <a:moveTo>
                    <a:pt x="36" y="0"/>
                  </a:moveTo>
                  <a:lnTo>
                    <a:pt x="62" y="0"/>
                  </a:lnTo>
                  <a:lnTo>
                    <a:pt x="71" y="1"/>
                  </a:lnTo>
                  <a:lnTo>
                    <a:pt x="80" y="5"/>
                  </a:lnTo>
                  <a:lnTo>
                    <a:pt x="87" y="10"/>
                  </a:lnTo>
                  <a:lnTo>
                    <a:pt x="93" y="18"/>
                  </a:lnTo>
                  <a:lnTo>
                    <a:pt x="96" y="26"/>
                  </a:lnTo>
                  <a:lnTo>
                    <a:pt x="98" y="36"/>
                  </a:lnTo>
                  <a:lnTo>
                    <a:pt x="98" y="85"/>
                  </a:lnTo>
                  <a:lnTo>
                    <a:pt x="96" y="94"/>
                  </a:lnTo>
                  <a:lnTo>
                    <a:pt x="93" y="103"/>
                  </a:lnTo>
                  <a:lnTo>
                    <a:pt x="87" y="110"/>
                  </a:lnTo>
                  <a:lnTo>
                    <a:pt x="80" y="116"/>
                  </a:lnTo>
                  <a:lnTo>
                    <a:pt x="71" y="119"/>
                  </a:lnTo>
                  <a:lnTo>
                    <a:pt x="62" y="121"/>
                  </a:lnTo>
                  <a:lnTo>
                    <a:pt x="36" y="121"/>
                  </a:lnTo>
                  <a:lnTo>
                    <a:pt x="26" y="119"/>
                  </a:lnTo>
                  <a:lnTo>
                    <a:pt x="18" y="116"/>
                  </a:lnTo>
                  <a:lnTo>
                    <a:pt x="10" y="110"/>
                  </a:lnTo>
                  <a:lnTo>
                    <a:pt x="5" y="103"/>
                  </a:lnTo>
                  <a:lnTo>
                    <a:pt x="1" y="94"/>
                  </a:lnTo>
                  <a:lnTo>
                    <a:pt x="0" y="85"/>
                  </a:lnTo>
                  <a:lnTo>
                    <a:pt x="0" y="36"/>
                  </a:lnTo>
                  <a:lnTo>
                    <a:pt x="1" y="26"/>
                  </a:lnTo>
                  <a:lnTo>
                    <a:pt x="5" y="18"/>
                  </a:lnTo>
                  <a:lnTo>
                    <a:pt x="10" y="10"/>
                  </a:lnTo>
                  <a:lnTo>
                    <a:pt x="18" y="5"/>
                  </a:lnTo>
                  <a:lnTo>
                    <a:pt x="26" y="1"/>
                  </a:lnTo>
                  <a:lnTo>
                    <a:pt x="36" y="0"/>
                  </a:lnTo>
                  <a:close/>
                </a:path>
              </a:pathLst>
            </a:custGeom>
            <a:solidFill>
              <a:srgbClr val="1F497D">
                <a:lumMod val="50000"/>
              </a:srgbClr>
            </a:solidFill>
            <a:ln w="0">
              <a:noFill/>
              <a:prstDash val="solid"/>
              <a:round/>
              <a:headEnd/>
              <a:tailEnd/>
            </a:ln>
          </p:spPr>
          <p:txBody>
            <a:bodyPr vert="horz" wrap="square" lIns="91440" tIns="45720" rIns="91440" bIns="45720" numCol="1" anchor="t" anchorCtr="0" compatLnSpc="1">
              <a:prstTxWarp prst="textNoShape">
                <a:avLst/>
              </a:prstTxWarp>
            </a:bodyPr>
            <a:lstStyle/>
            <a:p>
              <a:pPr defTabSz="1218987">
                <a:defRPr/>
              </a:pPr>
              <a:endParaRPr lang="en-US" sz="2400" kern="0">
                <a:solidFill>
                  <a:prstClr val="black"/>
                </a:solidFill>
                <a:latin typeface="Calibri"/>
              </a:endParaRPr>
            </a:p>
          </p:txBody>
        </p:sp>
        <p:sp>
          <p:nvSpPr>
            <p:cNvPr id="64" name="Freeform 11"/>
            <p:cNvSpPr>
              <a:spLocks/>
            </p:cNvSpPr>
            <p:nvPr/>
          </p:nvSpPr>
          <p:spPr bwMode="auto">
            <a:xfrm>
              <a:off x="3595688" y="2114550"/>
              <a:ext cx="155575" cy="192088"/>
            </a:xfrm>
            <a:custGeom>
              <a:avLst/>
              <a:gdLst/>
              <a:ahLst/>
              <a:cxnLst>
                <a:cxn ang="0">
                  <a:pos x="36" y="0"/>
                </a:cxn>
                <a:cxn ang="0">
                  <a:pos x="62" y="0"/>
                </a:cxn>
                <a:cxn ang="0">
                  <a:pos x="72" y="1"/>
                </a:cxn>
                <a:cxn ang="0">
                  <a:pos x="80" y="5"/>
                </a:cxn>
                <a:cxn ang="0">
                  <a:pos x="87" y="10"/>
                </a:cxn>
                <a:cxn ang="0">
                  <a:pos x="93" y="18"/>
                </a:cxn>
                <a:cxn ang="0">
                  <a:pos x="96" y="26"/>
                </a:cxn>
                <a:cxn ang="0">
                  <a:pos x="98" y="36"/>
                </a:cxn>
                <a:cxn ang="0">
                  <a:pos x="98" y="85"/>
                </a:cxn>
                <a:cxn ang="0">
                  <a:pos x="96" y="94"/>
                </a:cxn>
                <a:cxn ang="0">
                  <a:pos x="93" y="103"/>
                </a:cxn>
                <a:cxn ang="0">
                  <a:pos x="87" y="110"/>
                </a:cxn>
                <a:cxn ang="0">
                  <a:pos x="80" y="116"/>
                </a:cxn>
                <a:cxn ang="0">
                  <a:pos x="72" y="119"/>
                </a:cxn>
                <a:cxn ang="0">
                  <a:pos x="62" y="121"/>
                </a:cxn>
                <a:cxn ang="0">
                  <a:pos x="36" y="121"/>
                </a:cxn>
                <a:cxn ang="0">
                  <a:pos x="26" y="119"/>
                </a:cxn>
                <a:cxn ang="0">
                  <a:pos x="18" y="116"/>
                </a:cxn>
                <a:cxn ang="0">
                  <a:pos x="10" y="110"/>
                </a:cxn>
                <a:cxn ang="0">
                  <a:pos x="5" y="103"/>
                </a:cxn>
                <a:cxn ang="0">
                  <a:pos x="1" y="94"/>
                </a:cxn>
                <a:cxn ang="0">
                  <a:pos x="0" y="85"/>
                </a:cxn>
                <a:cxn ang="0">
                  <a:pos x="0" y="36"/>
                </a:cxn>
                <a:cxn ang="0">
                  <a:pos x="1" y="26"/>
                </a:cxn>
                <a:cxn ang="0">
                  <a:pos x="5" y="18"/>
                </a:cxn>
                <a:cxn ang="0">
                  <a:pos x="10" y="10"/>
                </a:cxn>
                <a:cxn ang="0">
                  <a:pos x="18" y="5"/>
                </a:cxn>
                <a:cxn ang="0">
                  <a:pos x="26" y="1"/>
                </a:cxn>
                <a:cxn ang="0">
                  <a:pos x="36" y="0"/>
                </a:cxn>
              </a:cxnLst>
              <a:rect l="0" t="0" r="r" b="b"/>
              <a:pathLst>
                <a:path w="98" h="121">
                  <a:moveTo>
                    <a:pt x="36" y="0"/>
                  </a:moveTo>
                  <a:lnTo>
                    <a:pt x="62" y="0"/>
                  </a:lnTo>
                  <a:lnTo>
                    <a:pt x="72" y="1"/>
                  </a:lnTo>
                  <a:lnTo>
                    <a:pt x="80" y="5"/>
                  </a:lnTo>
                  <a:lnTo>
                    <a:pt x="87" y="10"/>
                  </a:lnTo>
                  <a:lnTo>
                    <a:pt x="93" y="18"/>
                  </a:lnTo>
                  <a:lnTo>
                    <a:pt x="96" y="26"/>
                  </a:lnTo>
                  <a:lnTo>
                    <a:pt x="98" y="36"/>
                  </a:lnTo>
                  <a:lnTo>
                    <a:pt x="98" y="85"/>
                  </a:lnTo>
                  <a:lnTo>
                    <a:pt x="96" y="94"/>
                  </a:lnTo>
                  <a:lnTo>
                    <a:pt x="93" y="103"/>
                  </a:lnTo>
                  <a:lnTo>
                    <a:pt x="87" y="110"/>
                  </a:lnTo>
                  <a:lnTo>
                    <a:pt x="80" y="116"/>
                  </a:lnTo>
                  <a:lnTo>
                    <a:pt x="72" y="119"/>
                  </a:lnTo>
                  <a:lnTo>
                    <a:pt x="62" y="121"/>
                  </a:lnTo>
                  <a:lnTo>
                    <a:pt x="36" y="121"/>
                  </a:lnTo>
                  <a:lnTo>
                    <a:pt x="26" y="119"/>
                  </a:lnTo>
                  <a:lnTo>
                    <a:pt x="18" y="116"/>
                  </a:lnTo>
                  <a:lnTo>
                    <a:pt x="10" y="110"/>
                  </a:lnTo>
                  <a:lnTo>
                    <a:pt x="5" y="103"/>
                  </a:lnTo>
                  <a:lnTo>
                    <a:pt x="1" y="94"/>
                  </a:lnTo>
                  <a:lnTo>
                    <a:pt x="0" y="85"/>
                  </a:lnTo>
                  <a:lnTo>
                    <a:pt x="0" y="36"/>
                  </a:lnTo>
                  <a:lnTo>
                    <a:pt x="1" y="26"/>
                  </a:lnTo>
                  <a:lnTo>
                    <a:pt x="5" y="18"/>
                  </a:lnTo>
                  <a:lnTo>
                    <a:pt x="10" y="10"/>
                  </a:lnTo>
                  <a:lnTo>
                    <a:pt x="18" y="5"/>
                  </a:lnTo>
                  <a:lnTo>
                    <a:pt x="26" y="1"/>
                  </a:lnTo>
                  <a:lnTo>
                    <a:pt x="36" y="0"/>
                  </a:lnTo>
                  <a:close/>
                </a:path>
              </a:pathLst>
            </a:custGeom>
            <a:solidFill>
              <a:srgbClr val="1F497D">
                <a:lumMod val="50000"/>
              </a:srgbClr>
            </a:solidFill>
            <a:ln w="0">
              <a:noFill/>
              <a:prstDash val="solid"/>
              <a:round/>
              <a:headEnd/>
              <a:tailEnd/>
            </a:ln>
          </p:spPr>
          <p:txBody>
            <a:bodyPr vert="horz" wrap="square" lIns="91440" tIns="45720" rIns="91440" bIns="45720" numCol="1" anchor="t" anchorCtr="0" compatLnSpc="1">
              <a:prstTxWarp prst="textNoShape">
                <a:avLst/>
              </a:prstTxWarp>
            </a:bodyPr>
            <a:lstStyle/>
            <a:p>
              <a:pPr defTabSz="1218987">
                <a:defRPr/>
              </a:pPr>
              <a:endParaRPr lang="en-US" sz="2400" kern="0">
                <a:solidFill>
                  <a:prstClr val="black"/>
                </a:solidFill>
                <a:latin typeface="Calibri"/>
              </a:endParaRPr>
            </a:p>
          </p:txBody>
        </p:sp>
        <p:sp>
          <p:nvSpPr>
            <p:cNvPr id="65" name="Freeform 9"/>
            <p:cNvSpPr>
              <a:spLocks/>
            </p:cNvSpPr>
            <p:nvPr/>
          </p:nvSpPr>
          <p:spPr bwMode="auto">
            <a:xfrm>
              <a:off x="1473200" y="2060575"/>
              <a:ext cx="2174875" cy="300038"/>
            </a:xfrm>
            <a:custGeom>
              <a:avLst/>
              <a:gdLst/>
              <a:ahLst/>
              <a:cxnLst>
                <a:cxn ang="0">
                  <a:pos x="36" y="0"/>
                </a:cxn>
                <a:cxn ang="0">
                  <a:pos x="1334" y="0"/>
                </a:cxn>
                <a:cxn ang="0">
                  <a:pos x="1344" y="1"/>
                </a:cxn>
                <a:cxn ang="0">
                  <a:pos x="1352" y="5"/>
                </a:cxn>
                <a:cxn ang="0">
                  <a:pos x="1359" y="10"/>
                </a:cxn>
                <a:cxn ang="0">
                  <a:pos x="1365" y="18"/>
                </a:cxn>
                <a:cxn ang="0">
                  <a:pos x="1369" y="26"/>
                </a:cxn>
                <a:cxn ang="0">
                  <a:pos x="1370" y="36"/>
                </a:cxn>
                <a:cxn ang="0">
                  <a:pos x="1370" y="153"/>
                </a:cxn>
                <a:cxn ang="0">
                  <a:pos x="1369" y="162"/>
                </a:cxn>
                <a:cxn ang="0">
                  <a:pos x="1365" y="171"/>
                </a:cxn>
                <a:cxn ang="0">
                  <a:pos x="1359" y="178"/>
                </a:cxn>
                <a:cxn ang="0">
                  <a:pos x="1352" y="184"/>
                </a:cxn>
                <a:cxn ang="0">
                  <a:pos x="1344" y="187"/>
                </a:cxn>
                <a:cxn ang="0">
                  <a:pos x="1334" y="189"/>
                </a:cxn>
                <a:cxn ang="0">
                  <a:pos x="36" y="189"/>
                </a:cxn>
                <a:cxn ang="0">
                  <a:pos x="26" y="187"/>
                </a:cxn>
                <a:cxn ang="0">
                  <a:pos x="18" y="184"/>
                </a:cxn>
                <a:cxn ang="0">
                  <a:pos x="10" y="178"/>
                </a:cxn>
                <a:cxn ang="0">
                  <a:pos x="5" y="171"/>
                </a:cxn>
                <a:cxn ang="0">
                  <a:pos x="1" y="162"/>
                </a:cxn>
                <a:cxn ang="0">
                  <a:pos x="0" y="153"/>
                </a:cxn>
                <a:cxn ang="0">
                  <a:pos x="0" y="36"/>
                </a:cxn>
                <a:cxn ang="0">
                  <a:pos x="1" y="26"/>
                </a:cxn>
                <a:cxn ang="0">
                  <a:pos x="5" y="18"/>
                </a:cxn>
                <a:cxn ang="0">
                  <a:pos x="10" y="10"/>
                </a:cxn>
                <a:cxn ang="0">
                  <a:pos x="18" y="5"/>
                </a:cxn>
                <a:cxn ang="0">
                  <a:pos x="26" y="1"/>
                </a:cxn>
                <a:cxn ang="0">
                  <a:pos x="36" y="0"/>
                </a:cxn>
              </a:cxnLst>
              <a:rect l="0" t="0" r="r" b="b"/>
              <a:pathLst>
                <a:path w="1370" h="189">
                  <a:moveTo>
                    <a:pt x="36" y="0"/>
                  </a:moveTo>
                  <a:lnTo>
                    <a:pt x="1334" y="0"/>
                  </a:lnTo>
                  <a:lnTo>
                    <a:pt x="1344" y="1"/>
                  </a:lnTo>
                  <a:lnTo>
                    <a:pt x="1352" y="5"/>
                  </a:lnTo>
                  <a:lnTo>
                    <a:pt x="1359" y="10"/>
                  </a:lnTo>
                  <a:lnTo>
                    <a:pt x="1365" y="18"/>
                  </a:lnTo>
                  <a:lnTo>
                    <a:pt x="1369" y="26"/>
                  </a:lnTo>
                  <a:lnTo>
                    <a:pt x="1370" y="36"/>
                  </a:lnTo>
                  <a:lnTo>
                    <a:pt x="1370" y="153"/>
                  </a:lnTo>
                  <a:lnTo>
                    <a:pt x="1369" y="162"/>
                  </a:lnTo>
                  <a:lnTo>
                    <a:pt x="1365" y="171"/>
                  </a:lnTo>
                  <a:lnTo>
                    <a:pt x="1359" y="178"/>
                  </a:lnTo>
                  <a:lnTo>
                    <a:pt x="1352" y="184"/>
                  </a:lnTo>
                  <a:lnTo>
                    <a:pt x="1344" y="187"/>
                  </a:lnTo>
                  <a:lnTo>
                    <a:pt x="1334" y="189"/>
                  </a:lnTo>
                  <a:lnTo>
                    <a:pt x="36" y="189"/>
                  </a:lnTo>
                  <a:lnTo>
                    <a:pt x="26" y="187"/>
                  </a:lnTo>
                  <a:lnTo>
                    <a:pt x="18" y="184"/>
                  </a:lnTo>
                  <a:lnTo>
                    <a:pt x="10" y="178"/>
                  </a:lnTo>
                  <a:lnTo>
                    <a:pt x="5" y="171"/>
                  </a:lnTo>
                  <a:lnTo>
                    <a:pt x="1" y="162"/>
                  </a:lnTo>
                  <a:lnTo>
                    <a:pt x="0" y="153"/>
                  </a:lnTo>
                  <a:lnTo>
                    <a:pt x="0" y="36"/>
                  </a:lnTo>
                  <a:lnTo>
                    <a:pt x="1" y="26"/>
                  </a:lnTo>
                  <a:lnTo>
                    <a:pt x="5" y="18"/>
                  </a:lnTo>
                  <a:lnTo>
                    <a:pt x="10" y="10"/>
                  </a:lnTo>
                  <a:lnTo>
                    <a:pt x="18" y="5"/>
                  </a:lnTo>
                  <a:lnTo>
                    <a:pt x="26" y="1"/>
                  </a:lnTo>
                  <a:lnTo>
                    <a:pt x="36" y="0"/>
                  </a:lnTo>
                  <a:close/>
                </a:path>
              </a:pathLst>
            </a:custGeom>
            <a:solidFill>
              <a:srgbClr val="1F497D">
                <a:lumMod val="75000"/>
              </a:srgbClr>
            </a:solidFill>
            <a:ln w="0">
              <a:noFill/>
              <a:prstDash val="solid"/>
              <a:round/>
              <a:headEnd/>
              <a:tailEnd/>
            </a:ln>
          </p:spPr>
          <p:txBody>
            <a:bodyPr vert="horz" wrap="square" lIns="91440" tIns="45720" rIns="91440" bIns="45720" numCol="1" anchor="t" anchorCtr="0" compatLnSpc="1">
              <a:prstTxWarp prst="textNoShape">
                <a:avLst/>
              </a:prstTxWarp>
            </a:bodyPr>
            <a:lstStyle/>
            <a:p>
              <a:pPr defTabSz="1218987">
                <a:defRPr/>
              </a:pPr>
              <a:endParaRPr lang="en-US" sz="2400" kern="0">
                <a:solidFill>
                  <a:prstClr val="black"/>
                </a:solidFill>
                <a:latin typeface="Calibri"/>
              </a:endParaRPr>
            </a:p>
          </p:txBody>
        </p:sp>
      </p:grpSp>
      <p:sp>
        <p:nvSpPr>
          <p:cNvPr id="71" name="TextBox 84"/>
          <p:cNvSpPr txBox="1"/>
          <p:nvPr/>
        </p:nvSpPr>
        <p:spPr>
          <a:xfrm flipH="1">
            <a:off x="7780679" y="2365514"/>
            <a:ext cx="1896306" cy="1477328"/>
          </a:xfrm>
          <a:prstGeom prst="rect">
            <a:avLst/>
          </a:prstGeom>
          <a:noFill/>
        </p:spPr>
        <p:txBody>
          <a:bodyPr wrap="square" rtlCol="0">
            <a:spAutoFit/>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r>
              <a:rPr lang="en-US" sz="1800" kern="0" dirty="0">
                <a:solidFill>
                  <a:prstClr val="black">
                    <a:lumMod val="75000"/>
                    <a:lumOff val="25000"/>
                  </a:prstClr>
                </a:solidFill>
                <a:latin typeface="Arial" pitchFamily="34" charset="0"/>
                <a:ea typeface="ByTheButterfly" pitchFamily="2" charset="0"/>
                <a:cs typeface="Arial" pitchFamily="34" charset="0"/>
              </a:rPr>
              <a:t>Any costs </a:t>
            </a:r>
            <a:r>
              <a:rPr lang="en-US" sz="1800" b="1" kern="0" dirty="0">
                <a:solidFill>
                  <a:prstClr val="black">
                    <a:lumMod val="75000"/>
                    <a:lumOff val="25000"/>
                  </a:prstClr>
                </a:solidFill>
                <a:latin typeface="Arial" pitchFamily="34" charset="0"/>
                <a:ea typeface="ByTheButterfly" pitchFamily="2" charset="0"/>
                <a:cs typeface="Arial" pitchFamily="34" charset="0"/>
              </a:rPr>
              <a:t>above $150K </a:t>
            </a:r>
            <a:r>
              <a:rPr lang="en-US" sz="1800" kern="0" dirty="0">
                <a:solidFill>
                  <a:prstClr val="black">
                    <a:lumMod val="75000"/>
                    <a:lumOff val="25000"/>
                  </a:prstClr>
                </a:solidFill>
                <a:latin typeface="Arial" pitchFamily="34" charset="0"/>
                <a:ea typeface="ByTheButterfly" pitchFamily="2" charset="0"/>
                <a:cs typeface="Arial" pitchFamily="34" charset="0"/>
              </a:rPr>
              <a:t>are</a:t>
            </a:r>
            <a:r>
              <a:rPr lang="en-US" sz="1800" b="1" kern="0" dirty="0">
                <a:solidFill>
                  <a:prstClr val="black">
                    <a:lumMod val="75000"/>
                    <a:lumOff val="25000"/>
                  </a:prstClr>
                </a:solidFill>
                <a:latin typeface="Arial" pitchFamily="34" charset="0"/>
                <a:ea typeface="ByTheButterfly" pitchFamily="2" charset="0"/>
                <a:cs typeface="Arial" pitchFamily="34" charset="0"/>
              </a:rPr>
              <a:t> ineligible </a:t>
            </a:r>
            <a:r>
              <a:rPr lang="en-US" sz="1800" kern="0" dirty="0">
                <a:solidFill>
                  <a:prstClr val="black">
                    <a:lumMod val="75000"/>
                    <a:lumOff val="25000"/>
                  </a:prstClr>
                </a:solidFill>
                <a:latin typeface="Arial" pitchFamily="34" charset="0"/>
                <a:ea typeface="ByTheButterfly" pitchFamily="2" charset="0"/>
                <a:cs typeface="Arial" pitchFamily="34" charset="0"/>
              </a:rPr>
              <a:t>for federal funding.</a:t>
            </a:r>
            <a:endParaRPr lang="en-US" sz="1800" dirty="0">
              <a:solidFill>
                <a:prstClr val="black">
                  <a:lumMod val="75000"/>
                  <a:lumOff val="25000"/>
                </a:prstClr>
              </a:solidFill>
              <a:latin typeface="Arial" pitchFamily="34" charset="0"/>
              <a:ea typeface="ByTheButterfly" pitchFamily="2" charset="0"/>
              <a:cs typeface="Arial" pitchFamily="34" charset="0"/>
            </a:endParaRPr>
          </a:p>
        </p:txBody>
      </p:sp>
      <p:sp>
        <p:nvSpPr>
          <p:cNvPr id="69" name="TextBox 84"/>
          <p:cNvSpPr txBox="1"/>
          <p:nvPr/>
        </p:nvSpPr>
        <p:spPr>
          <a:xfrm>
            <a:off x="1803850" y="2365514"/>
            <a:ext cx="1896306" cy="1477329"/>
          </a:xfrm>
          <a:prstGeom prst="rect">
            <a:avLst/>
          </a:prstGeom>
          <a:noFill/>
        </p:spPr>
        <p:txBody>
          <a:bodyPr wrap="square" rtlCol="0">
            <a:spAutoFit/>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algn="r"/>
            <a:r>
              <a:rPr lang="en-US" sz="1800" kern="0" dirty="0">
                <a:solidFill>
                  <a:prstClr val="black">
                    <a:lumMod val="75000"/>
                    <a:lumOff val="25000"/>
                  </a:prstClr>
                </a:solidFill>
                <a:latin typeface="Arial" pitchFamily="34" charset="0"/>
                <a:ea typeface="ByTheButterfly" pitchFamily="2" charset="0"/>
                <a:cs typeface="Arial" pitchFamily="34" charset="0"/>
              </a:rPr>
              <a:t>Caltrans </a:t>
            </a:r>
            <a:r>
              <a:rPr lang="en-US" sz="1800" b="1" kern="0" dirty="0">
                <a:solidFill>
                  <a:prstClr val="black">
                    <a:lumMod val="75000"/>
                    <a:lumOff val="25000"/>
                  </a:prstClr>
                </a:solidFill>
                <a:latin typeface="Arial" pitchFamily="34" charset="0"/>
                <a:ea typeface="ByTheButterfly" pitchFamily="2" charset="0"/>
                <a:cs typeface="Arial" pitchFamily="34" charset="0"/>
              </a:rPr>
              <a:t>won’t pay</a:t>
            </a:r>
            <a:r>
              <a:rPr lang="en-US" sz="1800" kern="0" dirty="0">
                <a:solidFill>
                  <a:prstClr val="black">
                    <a:lumMod val="75000"/>
                    <a:lumOff val="25000"/>
                  </a:prstClr>
                </a:solidFill>
                <a:latin typeface="Arial" pitchFamily="34" charset="0"/>
                <a:ea typeface="ByTheButterfly" pitchFamily="2" charset="0"/>
                <a:cs typeface="Arial" pitchFamily="34" charset="0"/>
              </a:rPr>
              <a:t> for small purchase contracts </a:t>
            </a:r>
            <a:r>
              <a:rPr lang="en-US" sz="1800" b="1" kern="0" dirty="0">
                <a:solidFill>
                  <a:prstClr val="black">
                    <a:lumMod val="75000"/>
                    <a:lumOff val="25000"/>
                  </a:prstClr>
                </a:solidFill>
                <a:latin typeface="Arial" pitchFamily="34" charset="0"/>
                <a:ea typeface="ByTheButterfly" pitchFamily="2" charset="0"/>
                <a:cs typeface="Arial" pitchFamily="34" charset="0"/>
              </a:rPr>
              <a:t>above $150K </a:t>
            </a:r>
            <a:r>
              <a:rPr lang="en-US" sz="1800" kern="0" dirty="0">
                <a:solidFill>
                  <a:prstClr val="black">
                    <a:lumMod val="75000"/>
                    <a:lumOff val="25000"/>
                  </a:prstClr>
                </a:solidFill>
                <a:latin typeface="Arial" pitchFamily="34" charset="0"/>
                <a:ea typeface="ByTheButterfly" pitchFamily="2" charset="0"/>
                <a:cs typeface="Arial" pitchFamily="34" charset="0"/>
              </a:rPr>
              <a:t>. </a:t>
            </a:r>
            <a:endParaRPr lang="en-US" sz="1800" dirty="0">
              <a:solidFill>
                <a:prstClr val="black">
                  <a:lumMod val="75000"/>
                  <a:lumOff val="25000"/>
                </a:prstClr>
              </a:solidFill>
              <a:latin typeface="Arial" pitchFamily="34" charset="0"/>
              <a:ea typeface="ByTheButterfly" pitchFamily="2" charset="0"/>
              <a:cs typeface="Arial" pitchFamily="34" charset="0"/>
            </a:endParaRPr>
          </a:p>
        </p:txBody>
      </p:sp>
      <p:sp>
        <p:nvSpPr>
          <p:cNvPr id="74" name="TextBox 84"/>
          <p:cNvSpPr txBox="1"/>
          <p:nvPr/>
        </p:nvSpPr>
        <p:spPr>
          <a:xfrm>
            <a:off x="4232751" y="5117265"/>
            <a:ext cx="3169983" cy="923330"/>
          </a:xfrm>
          <a:prstGeom prst="rect">
            <a:avLst/>
          </a:prstGeom>
          <a:noFill/>
        </p:spPr>
        <p:txBody>
          <a:bodyPr wrap="square" rtlCol="0">
            <a:spAutoFit/>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algn="ctr"/>
            <a:r>
              <a:rPr lang="en-US" sz="1800" kern="0" dirty="0">
                <a:solidFill>
                  <a:prstClr val="black">
                    <a:lumMod val="75000"/>
                    <a:lumOff val="25000"/>
                  </a:prstClr>
                </a:solidFill>
                <a:latin typeface="Arial" pitchFamily="34" charset="0"/>
                <a:ea typeface="ByTheButterfly" pitchFamily="2" charset="0"/>
                <a:cs typeface="Arial" pitchFamily="34" charset="0"/>
              </a:rPr>
              <a:t>Amending the contract over $150K may render the </a:t>
            </a:r>
            <a:r>
              <a:rPr lang="en-US" sz="1800" b="1" i="1" kern="0" dirty="0">
                <a:solidFill>
                  <a:prstClr val="black">
                    <a:lumMod val="75000"/>
                    <a:lumOff val="25000"/>
                  </a:prstClr>
                </a:solidFill>
                <a:latin typeface="Arial" pitchFamily="34" charset="0"/>
                <a:ea typeface="ByTheButterfly" pitchFamily="2" charset="0"/>
                <a:cs typeface="Arial" pitchFamily="34" charset="0"/>
              </a:rPr>
              <a:t>entire</a:t>
            </a:r>
            <a:r>
              <a:rPr lang="en-US" sz="1800" kern="0" dirty="0">
                <a:solidFill>
                  <a:prstClr val="black">
                    <a:lumMod val="75000"/>
                    <a:lumOff val="25000"/>
                  </a:prstClr>
                </a:solidFill>
                <a:latin typeface="Arial" pitchFamily="34" charset="0"/>
                <a:ea typeface="ByTheButterfly" pitchFamily="2" charset="0"/>
                <a:cs typeface="Arial" pitchFamily="34" charset="0"/>
              </a:rPr>
              <a:t> contract </a:t>
            </a:r>
            <a:r>
              <a:rPr lang="en-US" sz="1800" b="1" i="1" kern="0" dirty="0">
                <a:solidFill>
                  <a:prstClr val="black">
                    <a:lumMod val="75000"/>
                    <a:lumOff val="25000"/>
                  </a:prstClr>
                </a:solidFill>
                <a:latin typeface="Arial" pitchFamily="34" charset="0"/>
                <a:ea typeface="ByTheButterfly" pitchFamily="2" charset="0"/>
                <a:cs typeface="Arial" pitchFamily="34" charset="0"/>
              </a:rPr>
              <a:t>ineligible</a:t>
            </a:r>
            <a:r>
              <a:rPr lang="en-US" sz="1800" kern="0" dirty="0">
                <a:solidFill>
                  <a:prstClr val="black">
                    <a:lumMod val="75000"/>
                    <a:lumOff val="25000"/>
                  </a:prstClr>
                </a:solidFill>
                <a:latin typeface="Arial" pitchFamily="34" charset="0"/>
                <a:ea typeface="ByTheButterfly" pitchFamily="2" charset="0"/>
                <a:cs typeface="Arial" pitchFamily="34" charset="0"/>
              </a:rPr>
              <a:t>.</a:t>
            </a:r>
            <a:endParaRPr lang="en-US" sz="1800" dirty="0">
              <a:solidFill>
                <a:prstClr val="black">
                  <a:lumMod val="75000"/>
                  <a:lumOff val="25000"/>
                </a:prstClr>
              </a:solidFill>
              <a:latin typeface="Arial" pitchFamily="34" charset="0"/>
              <a:ea typeface="ByTheButterfly" pitchFamily="2" charset="0"/>
              <a:cs typeface="Arial" pitchFamily="34" charset="0"/>
            </a:endParaRPr>
          </a:p>
        </p:txBody>
      </p:sp>
    </p:spTree>
    <p:extLst>
      <p:ext uri="{BB962C8B-B14F-4D97-AF65-F5344CB8AC3E}">
        <p14:creationId xmlns:p14="http://schemas.microsoft.com/office/powerpoint/2010/main" val="42306356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anim calcmode="lin" valueType="num">
                                      <p:cBhvr>
                                        <p:cTn id="7" dur="1000" fill="hold"/>
                                        <p:tgtEl>
                                          <p:spTgt spid="69"/>
                                        </p:tgtEl>
                                        <p:attrNameLst>
                                          <p:attrName>ppt_w</p:attrName>
                                        </p:attrNameLst>
                                      </p:cBhvr>
                                      <p:tavLst>
                                        <p:tav tm="0">
                                          <p:val>
                                            <p:fltVal val="0"/>
                                          </p:val>
                                        </p:tav>
                                        <p:tav tm="100000">
                                          <p:val>
                                            <p:strVal val="#ppt_w"/>
                                          </p:val>
                                        </p:tav>
                                      </p:tavLst>
                                    </p:anim>
                                    <p:anim calcmode="lin" valueType="num">
                                      <p:cBhvr>
                                        <p:cTn id="8" dur="1000" fill="hold"/>
                                        <p:tgtEl>
                                          <p:spTgt spid="69"/>
                                        </p:tgtEl>
                                        <p:attrNameLst>
                                          <p:attrName>ppt_h</p:attrName>
                                        </p:attrNameLst>
                                      </p:cBhvr>
                                      <p:tavLst>
                                        <p:tav tm="0">
                                          <p:val>
                                            <p:fltVal val="0"/>
                                          </p:val>
                                        </p:tav>
                                        <p:tav tm="100000">
                                          <p:val>
                                            <p:strVal val="#ppt_h"/>
                                          </p:val>
                                        </p:tav>
                                      </p:tavLst>
                                    </p:anim>
                                    <p:anim calcmode="lin" valueType="num">
                                      <p:cBhvr>
                                        <p:cTn id="9" dur="1000" fill="hold"/>
                                        <p:tgtEl>
                                          <p:spTgt spid="69"/>
                                        </p:tgtEl>
                                        <p:attrNameLst>
                                          <p:attrName>style.rotation</p:attrName>
                                        </p:attrNameLst>
                                      </p:cBhvr>
                                      <p:tavLst>
                                        <p:tav tm="0">
                                          <p:val>
                                            <p:fltVal val="90"/>
                                          </p:val>
                                        </p:tav>
                                        <p:tav tm="100000">
                                          <p:val>
                                            <p:fltVal val="0"/>
                                          </p:val>
                                        </p:tav>
                                      </p:tavLst>
                                    </p:anim>
                                    <p:animEffect transition="in" filter="fade">
                                      <p:cBhvr>
                                        <p:cTn id="10" dur="1000"/>
                                        <p:tgtEl>
                                          <p:spTgt spid="69"/>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71"/>
                                        </p:tgtEl>
                                        <p:attrNameLst>
                                          <p:attrName>style.visibility</p:attrName>
                                        </p:attrNameLst>
                                      </p:cBhvr>
                                      <p:to>
                                        <p:strVal val="visible"/>
                                      </p:to>
                                    </p:set>
                                    <p:anim calcmode="lin" valueType="num">
                                      <p:cBhvr>
                                        <p:cTn id="15" dur="1000" fill="hold"/>
                                        <p:tgtEl>
                                          <p:spTgt spid="71"/>
                                        </p:tgtEl>
                                        <p:attrNameLst>
                                          <p:attrName>ppt_w</p:attrName>
                                        </p:attrNameLst>
                                      </p:cBhvr>
                                      <p:tavLst>
                                        <p:tav tm="0">
                                          <p:val>
                                            <p:fltVal val="0"/>
                                          </p:val>
                                        </p:tav>
                                        <p:tav tm="100000">
                                          <p:val>
                                            <p:strVal val="#ppt_w"/>
                                          </p:val>
                                        </p:tav>
                                      </p:tavLst>
                                    </p:anim>
                                    <p:anim calcmode="lin" valueType="num">
                                      <p:cBhvr>
                                        <p:cTn id="16" dur="1000" fill="hold"/>
                                        <p:tgtEl>
                                          <p:spTgt spid="71"/>
                                        </p:tgtEl>
                                        <p:attrNameLst>
                                          <p:attrName>ppt_h</p:attrName>
                                        </p:attrNameLst>
                                      </p:cBhvr>
                                      <p:tavLst>
                                        <p:tav tm="0">
                                          <p:val>
                                            <p:fltVal val="0"/>
                                          </p:val>
                                        </p:tav>
                                        <p:tav tm="100000">
                                          <p:val>
                                            <p:strVal val="#ppt_h"/>
                                          </p:val>
                                        </p:tav>
                                      </p:tavLst>
                                    </p:anim>
                                    <p:anim calcmode="lin" valueType="num">
                                      <p:cBhvr>
                                        <p:cTn id="17" dur="1000" fill="hold"/>
                                        <p:tgtEl>
                                          <p:spTgt spid="71"/>
                                        </p:tgtEl>
                                        <p:attrNameLst>
                                          <p:attrName>style.rotation</p:attrName>
                                        </p:attrNameLst>
                                      </p:cBhvr>
                                      <p:tavLst>
                                        <p:tav tm="0">
                                          <p:val>
                                            <p:fltVal val="90"/>
                                          </p:val>
                                        </p:tav>
                                        <p:tav tm="100000">
                                          <p:val>
                                            <p:fltVal val="0"/>
                                          </p:val>
                                        </p:tav>
                                      </p:tavLst>
                                    </p:anim>
                                    <p:animEffect transition="in" filter="fade">
                                      <p:cBhvr>
                                        <p:cTn id="18" dur="1000"/>
                                        <p:tgtEl>
                                          <p:spTgt spid="71"/>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74"/>
                                        </p:tgtEl>
                                        <p:attrNameLst>
                                          <p:attrName>style.visibility</p:attrName>
                                        </p:attrNameLst>
                                      </p:cBhvr>
                                      <p:to>
                                        <p:strVal val="visible"/>
                                      </p:to>
                                    </p:set>
                                    <p:anim calcmode="lin" valueType="num">
                                      <p:cBhvr>
                                        <p:cTn id="23" dur="1000" fill="hold"/>
                                        <p:tgtEl>
                                          <p:spTgt spid="74"/>
                                        </p:tgtEl>
                                        <p:attrNameLst>
                                          <p:attrName>ppt_w</p:attrName>
                                        </p:attrNameLst>
                                      </p:cBhvr>
                                      <p:tavLst>
                                        <p:tav tm="0">
                                          <p:val>
                                            <p:fltVal val="0"/>
                                          </p:val>
                                        </p:tav>
                                        <p:tav tm="100000">
                                          <p:val>
                                            <p:strVal val="#ppt_w"/>
                                          </p:val>
                                        </p:tav>
                                      </p:tavLst>
                                    </p:anim>
                                    <p:anim calcmode="lin" valueType="num">
                                      <p:cBhvr>
                                        <p:cTn id="24" dur="1000" fill="hold"/>
                                        <p:tgtEl>
                                          <p:spTgt spid="74"/>
                                        </p:tgtEl>
                                        <p:attrNameLst>
                                          <p:attrName>ppt_h</p:attrName>
                                        </p:attrNameLst>
                                      </p:cBhvr>
                                      <p:tavLst>
                                        <p:tav tm="0">
                                          <p:val>
                                            <p:fltVal val="0"/>
                                          </p:val>
                                        </p:tav>
                                        <p:tav tm="100000">
                                          <p:val>
                                            <p:strVal val="#ppt_h"/>
                                          </p:val>
                                        </p:tav>
                                      </p:tavLst>
                                    </p:anim>
                                    <p:anim calcmode="lin" valueType="num">
                                      <p:cBhvr>
                                        <p:cTn id="25" dur="1000" fill="hold"/>
                                        <p:tgtEl>
                                          <p:spTgt spid="74"/>
                                        </p:tgtEl>
                                        <p:attrNameLst>
                                          <p:attrName>style.rotation</p:attrName>
                                        </p:attrNameLst>
                                      </p:cBhvr>
                                      <p:tavLst>
                                        <p:tav tm="0">
                                          <p:val>
                                            <p:fltVal val="90"/>
                                          </p:val>
                                        </p:tav>
                                        <p:tav tm="100000">
                                          <p:val>
                                            <p:fltVal val="0"/>
                                          </p:val>
                                        </p:tav>
                                      </p:tavLst>
                                    </p:anim>
                                    <p:animEffect transition="in" filter="fade">
                                      <p:cBhvr>
                                        <p:cTn id="26" dur="10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69" grpId="0"/>
      <p:bldP spid="74"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6160145" y="3595841"/>
            <a:ext cx="1066755" cy="3166274"/>
          </a:xfrm>
          <a:prstGeom prst="rect">
            <a:avLst/>
          </a:prstGeom>
          <a:solidFill>
            <a:srgbClr val="00B050"/>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en-US"/>
          </a:p>
        </p:txBody>
      </p:sp>
      <p:sp>
        <p:nvSpPr>
          <p:cNvPr id="13" name="Rectangle 12"/>
          <p:cNvSpPr/>
          <p:nvPr/>
        </p:nvSpPr>
        <p:spPr>
          <a:xfrm>
            <a:off x="3314876" y="4476488"/>
            <a:ext cx="1066755" cy="2284259"/>
          </a:xfrm>
          <a:prstGeom prst="rect">
            <a:avLst/>
          </a:prstGeom>
          <a:solidFill>
            <a:srgbClr val="EA9416"/>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a:lstStyle/>
          <a:p>
            <a:endParaRPr lang="en-US"/>
          </a:p>
        </p:txBody>
      </p:sp>
      <p:sp>
        <p:nvSpPr>
          <p:cNvPr id="16" name="Rectangle 15"/>
          <p:cNvSpPr/>
          <p:nvPr/>
        </p:nvSpPr>
        <p:spPr>
          <a:xfrm flipV="1">
            <a:off x="3316998" y="3595838"/>
            <a:ext cx="1066755" cy="885595"/>
          </a:xfrm>
          <a:prstGeom prst="rect">
            <a:avLst/>
          </a:prstGeom>
          <a:solidFill>
            <a:srgbClr val="0070C0"/>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a:lstStyle/>
          <a:p>
            <a:endParaRPr lang="en-US"/>
          </a:p>
        </p:txBody>
      </p:sp>
      <p:sp>
        <p:nvSpPr>
          <p:cNvPr id="18" name="TextBox 17"/>
          <p:cNvSpPr txBox="1"/>
          <p:nvPr/>
        </p:nvSpPr>
        <p:spPr>
          <a:xfrm>
            <a:off x="3367034" y="3804172"/>
            <a:ext cx="1014866" cy="448783"/>
          </a:xfrm>
          <a:prstGeom prst="rect">
            <a:avLst/>
          </a:prstGeom>
          <a:noFill/>
        </p:spPr>
        <p:txBody>
          <a:bodyPr wrap="square" rtlCol="0">
            <a:spAutoFit/>
          </a:bodyPr>
          <a:lstStyle/>
          <a:p>
            <a:pPr algn="ctr"/>
            <a:r>
              <a:rPr lang="en-US" sz="1150" dirty="0"/>
              <a:t>Amendment</a:t>
            </a:r>
          </a:p>
          <a:p>
            <a:pPr algn="ctr"/>
            <a:r>
              <a:rPr lang="en-US" sz="1150" dirty="0"/>
              <a:t>$50,000</a:t>
            </a:r>
          </a:p>
        </p:txBody>
      </p:sp>
      <p:sp>
        <p:nvSpPr>
          <p:cNvPr id="19" name="TextBox 18"/>
          <p:cNvSpPr txBox="1"/>
          <p:nvPr/>
        </p:nvSpPr>
        <p:spPr>
          <a:xfrm>
            <a:off x="3415945" y="5039873"/>
            <a:ext cx="869884" cy="649962"/>
          </a:xfrm>
          <a:prstGeom prst="rect">
            <a:avLst/>
          </a:prstGeom>
          <a:noFill/>
        </p:spPr>
        <p:txBody>
          <a:bodyPr wrap="square" rtlCol="0">
            <a:spAutoFit/>
          </a:bodyPr>
          <a:lstStyle/>
          <a:p>
            <a:pPr algn="ctr"/>
            <a:r>
              <a:rPr lang="en-US" sz="1200" dirty="0"/>
              <a:t>Original Contract</a:t>
            </a:r>
          </a:p>
          <a:p>
            <a:pPr algn="ctr"/>
            <a:r>
              <a:rPr lang="en-US" sz="1200" dirty="0"/>
              <a:t>$130,000</a:t>
            </a:r>
          </a:p>
        </p:txBody>
      </p:sp>
      <p:sp>
        <p:nvSpPr>
          <p:cNvPr id="21" name="Rectangle 20"/>
          <p:cNvSpPr/>
          <p:nvPr/>
        </p:nvSpPr>
        <p:spPr>
          <a:xfrm>
            <a:off x="4757067" y="4201247"/>
            <a:ext cx="1066755" cy="2557466"/>
          </a:xfrm>
          <a:prstGeom prst="rect">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a:lstStyle/>
          <a:p>
            <a:endParaRPr lang="en-US"/>
          </a:p>
        </p:txBody>
      </p:sp>
      <p:sp>
        <p:nvSpPr>
          <p:cNvPr id="23" name="TextBox 22"/>
          <p:cNvSpPr txBox="1"/>
          <p:nvPr/>
        </p:nvSpPr>
        <p:spPr>
          <a:xfrm>
            <a:off x="4834511" y="4789026"/>
            <a:ext cx="921054" cy="1021369"/>
          </a:xfrm>
          <a:prstGeom prst="rect">
            <a:avLst/>
          </a:prstGeom>
          <a:noFill/>
        </p:spPr>
        <p:txBody>
          <a:bodyPr wrap="square" rtlCol="0">
            <a:spAutoFit/>
          </a:bodyPr>
          <a:lstStyle/>
          <a:p>
            <a:pPr algn="ctr"/>
            <a:r>
              <a:rPr lang="en-US" sz="1200" dirty="0"/>
              <a:t>Small Purchase Maximum Amount</a:t>
            </a:r>
          </a:p>
          <a:p>
            <a:pPr algn="ctr"/>
            <a:r>
              <a:rPr lang="en-US" sz="1200" dirty="0"/>
              <a:t>$150,000</a:t>
            </a:r>
          </a:p>
        </p:txBody>
      </p:sp>
      <p:sp>
        <p:nvSpPr>
          <p:cNvPr id="25" name="Rectangle 24"/>
          <p:cNvSpPr/>
          <p:nvPr/>
        </p:nvSpPr>
        <p:spPr>
          <a:xfrm>
            <a:off x="4757067" y="3595838"/>
            <a:ext cx="1066755" cy="608809"/>
          </a:xfrm>
          <a:prstGeom prst="rect">
            <a:avLst/>
          </a:prstGeom>
          <a:solidFill>
            <a:srgbClr val="C00000"/>
          </a:solidFill>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txBody>
          <a:bodyPr/>
          <a:lstStyle/>
          <a:p>
            <a:endParaRPr lang="en-US"/>
          </a:p>
        </p:txBody>
      </p:sp>
      <p:sp>
        <p:nvSpPr>
          <p:cNvPr id="27" name="TextBox 26"/>
          <p:cNvSpPr txBox="1"/>
          <p:nvPr/>
        </p:nvSpPr>
        <p:spPr>
          <a:xfrm>
            <a:off x="4887317" y="3614170"/>
            <a:ext cx="818715" cy="580323"/>
          </a:xfrm>
          <a:prstGeom prst="rect">
            <a:avLst/>
          </a:prstGeom>
          <a:noFill/>
        </p:spPr>
        <p:txBody>
          <a:bodyPr wrap="square" rtlCol="0">
            <a:spAutoFit/>
          </a:bodyPr>
          <a:lstStyle/>
          <a:p>
            <a:pPr algn="ctr"/>
            <a:r>
              <a:rPr lang="en-US" sz="1050" dirty="0"/>
              <a:t>Ineligible Amount $30,000</a:t>
            </a:r>
          </a:p>
        </p:txBody>
      </p:sp>
      <p:sp>
        <p:nvSpPr>
          <p:cNvPr id="28" name="Multiply 27"/>
          <p:cNvSpPr/>
          <p:nvPr/>
        </p:nvSpPr>
        <p:spPr>
          <a:xfrm>
            <a:off x="6007706" y="3067368"/>
            <a:ext cx="1361923" cy="4247832"/>
          </a:xfrm>
          <a:prstGeom prst="mathMultiply">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Content Placeholder 1"/>
          <p:cNvSpPr>
            <a:spLocks noGrp="1"/>
          </p:cNvSpPr>
          <p:nvPr>
            <p:ph sz="quarter" idx="10"/>
          </p:nvPr>
        </p:nvSpPr>
        <p:spPr>
          <a:xfrm>
            <a:off x="2737704" y="1376587"/>
            <a:ext cx="5105479" cy="2252008"/>
          </a:xfrm>
        </p:spPr>
        <p:txBody>
          <a:bodyPr>
            <a:normAutofit/>
          </a:bodyPr>
          <a:lstStyle/>
          <a:p>
            <a:pPr algn="just"/>
            <a:r>
              <a:rPr lang="en-US" sz="1800" dirty="0">
                <a:solidFill>
                  <a:schemeClr val="tx1"/>
                </a:solidFill>
              </a:rPr>
              <a:t>Original contract </a:t>
            </a:r>
            <a:r>
              <a:rPr lang="en-US" sz="1800" dirty="0" smtClean="0">
                <a:solidFill>
                  <a:schemeClr val="tx1"/>
                </a:solidFill>
              </a:rPr>
              <a:t>             = </a:t>
            </a:r>
            <a:r>
              <a:rPr lang="en-US" sz="1800" dirty="0">
                <a:solidFill>
                  <a:schemeClr val="tx1"/>
                </a:solidFill>
              </a:rPr>
              <a:t>$130,000</a:t>
            </a:r>
          </a:p>
          <a:p>
            <a:pPr algn="just"/>
            <a:r>
              <a:rPr lang="en-US" sz="1800" u="sng" dirty="0" smtClean="0">
                <a:solidFill>
                  <a:schemeClr val="tx1"/>
                </a:solidFill>
              </a:rPr>
              <a:t>Amendment      	         = $ 50,000</a:t>
            </a:r>
          </a:p>
          <a:p>
            <a:pPr algn="just"/>
            <a:r>
              <a:rPr lang="en-US" sz="1800" dirty="0" smtClean="0">
                <a:solidFill>
                  <a:schemeClr val="tx1"/>
                </a:solidFill>
              </a:rPr>
              <a:t>Total Amended Contract = $180,000</a:t>
            </a:r>
          </a:p>
          <a:p>
            <a:pPr algn="just">
              <a:spcBef>
                <a:spcPts val="576"/>
              </a:spcBef>
            </a:pPr>
            <a:r>
              <a:rPr lang="en-US" sz="1800" dirty="0" smtClean="0">
                <a:solidFill>
                  <a:schemeClr val="tx1"/>
                </a:solidFill>
              </a:rPr>
              <a:t>*  </a:t>
            </a:r>
            <a:r>
              <a:rPr lang="en-US" sz="1800" dirty="0">
                <a:solidFill>
                  <a:schemeClr val="tx1"/>
                </a:solidFill>
              </a:rPr>
              <a:t>Amount </a:t>
            </a:r>
            <a:r>
              <a:rPr lang="en-US" sz="1800" b="1" i="1" u="sng" dirty="0">
                <a:solidFill>
                  <a:schemeClr val="tx1"/>
                </a:solidFill>
              </a:rPr>
              <a:t>not eligible </a:t>
            </a:r>
            <a:r>
              <a:rPr lang="en-US" sz="1800" dirty="0">
                <a:solidFill>
                  <a:schemeClr val="tx1"/>
                </a:solidFill>
              </a:rPr>
              <a:t>= $30,000</a:t>
            </a:r>
          </a:p>
          <a:p>
            <a:pPr algn="just">
              <a:spcBef>
                <a:spcPts val="576"/>
              </a:spcBef>
            </a:pPr>
            <a:r>
              <a:rPr lang="en-US" sz="1800" dirty="0">
                <a:solidFill>
                  <a:schemeClr val="tx1"/>
                </a:solidFill>
              </a:rPr>
              <a:t>*  Amending the contract over $150,000 </a:t>
            </a:r>
          </a:p>
          <a:p>
            <a:pPr algn="just">
              <a:spcBef>
                <a:spcPts val="0"/>
              </a:spcBef>
            </a:pPr>
            <a:r>
              <a:rPr lang="en-US" sz="1800" dirty="0">
                <a:solidFill>
                  <a:schemeClr val="tx1"/>
                </a:solidFill>
              </a:rPr>
              <a:t>   may render the </a:t>
            </a:r>
            <a:r>
              <a:rPr lang="en-US" sz="1800" b="1" i="1" u="sng" dirty="0">
                <a:solidFill>
                  <a:schemeClr val="tx1"/>
                </a:solidFill>
              </a:rPr>
              <a:t>entire </a:t>
            </a:r>
            <a:r>
              <a:rPr lang="en-US" sz="1800" b="1" u="sng" dirty="0">
                <a:solidFill>
                  <a:schemeClr val="tx1"/>
                </a:solidFill>
              </a:rPr>
              <a:t>contract </a:t>
            </a:r>
            <a:r>
              <a:rPr lang="en-US" sz="1800" b="1" i="1" u="sng" dirty="0">
                <a:solidFill>
                  <a:schemeClr val="tx1"/>
                </a:solidFill>
              </a:rPr>
              <a:t>ineligible</a:t>
            </a:r>
          </a:p>
          <a:p>
            <a:endParaRPr lang="en-US" sz="1800" dirty="0"/>
          </a:p>
        </p:txBody>
      </p:sp>
      <p:grpSp>
        <p:nvGrpSpPr>
          <p:cNvPr id="15" name="Group 14"/>
          <p:cNvGrpSpPr/>
          <p:nvPr/>
        </p:nvGrpSpPr>
        <p:grpSpPr>
          <a:xfrm>
            <a:off x="7414514" y="3742243"/>
            <a:ext cx="1767441" cy="2851228"/>
            <a:chOff x="1903412" y="1676400"/>
            <a:chExt cx="1776606" cy="2835299"/>
          </a:xfrm>
        </p:grpSpPr>
        <p:sp>
          <p:nvSpPr>
            <p:cNvPr id="17" name="Freeform 7"/>
            <p:cNvSpPr>
              <a:spLocks/>
            </p:cNvSpPr>
            <p:nvPr/>
          </p:nvSpPr>
          <p:spPr bwMode="auto">
            <a:xfrm>
              <a:off x="2239650" y="1690031"/>
              <a:ext cx="1114733" cy="2809552"/>
            </a:xfrm>
            <a:custGeom>
              <a:avLst/>
              <a:gdLst/>
              <a:ahLst/>
              <a:cxnLst>
                <a:cxn ang="0">
                  <a:pos x="79" y="0"/>
                </a:cxn>
                <a:cxn ang="0">
                  <a:pos x="657" y="0"/>
                </a:cxn>
                <a:cxn ang="0">
                  <a:pos x="675" y="2"/>
                </a:cxn>
                <a:cxn ang="0">
                  <a:pos x="691" y="8"/>
                </a:cxn>
                <a:cxn ang="0">
                  <a:pos x="706" y="17"/>
                </a:cxn>
                <a:cxn ang="0">
                  <a:pos x="718" y="29"/>
                </a:cxn>
                <a:cxn ang="0">
                  <a:pos x="728" y="44"/>
                </a:cxn>
                <a:cxn ang="0">
                  <a:pos x="733" y="60"/>
                </a:cxn>
                <a:cxn ang="0">
                  <a:pos x="736" y="79"/>
                </a:cxn>
                <a:cxn ang="0">
                  <a:pos x="736" y="1776"/>
                </a:cxn>
                <a:cxn ang="0">
                  <a:pos x="733" y="1794"/>
                </a:cxn>
                <a:cxn ang="0">
                  <a:pos x="728" y="1811"/>
                </a:cxn>
                <a:cxn ang="0">
                  <a:pos x="718" y="1825"/>
                </a:cxn>
                <a:cxn ang="0">
                  <a:pos x="706" y="1838"/>
                </a:cxn>
                <a:cxn ang="0">
                  <a:pos x="691" y="1847"/>
                </a:cxn>
                <a:cxn ang="0">
                  <a:pos x="675" y="1853"/>
                </a:cxn>
                <a:cxn ang="0">
                  <a:pos x="657" y="1855"/>
                </a:cxn>
                <a:cxn ang="0">
                  <a:pos x="79" y="1855"/>
                </a:cxn>
                <a:cxn ang="0">
                  <a:pos x="61" y="1853"/>
                </a:cxn>
                <a:cxn ang="0">
                  <a:pos x="44" y="1847"/>
                </a:cxn>
                <a:cxn ang="0">
                  <a:pos x="30" y="1838"/>
                </a:cxn>
                <a:cxn ang="0">
                  <a:pos x="17" y="1825"/>
                </a:cxn>
                <a:cxn ang="0">
                  <a:pos x="8" y="1811"/>
                </a:cxn>
                <a:cxn ang="0">
                  <a:pos x="2" y="1794"/>
                </a:cxn>
                <a:cxn ang="0">
                  <a:pos x="0" y="1776"/>
                </a:cxn>
                <a:cxn ang="0">
                  <a:pos x="0" y="79"/>
                </a:cxn>
                <a:cxn ang="0">
                  <a:pos x="2" y="60"/>
                </a:cxn>
                <a:cxn ang="0">
                  <a:pos x="8" y="44"/>
                </a:cxn>
                <a:cxn ang="0">
                  <a:pos x="17" y="29"/>
                </a:cxn>
                <a:cxn ang="0">
                  <a:pos x="30" y="17"/>
                </a:cxn>
                <a:cxn ang="0">
                  <a:pos x="44" y="8"/>
                </a:cxn>
                <a:cxn ang="0">
                  <a:pos x="61" y="2"/>
                </a:cxn>
                <a:cxn ang="0">
                  <a:pos x="79" y="0"/>
                </a:cxn>
              </a:cxnLst>
              <a:rect l="0" t="0" r="r" b="b"/>
              <a:pathLst>
                <a:path w="736" h="1855">
                  <a:moveTo>
                    <a:pt x="79" y="0"/>
                  </a:moveTo>
                  <a:lnTo>
                    <a:pt x="657" y="0"/>
                  </a:lnTo>
                  <a:lnTo>
                    <a:pt x="675" y="2"/>
                  </a:lnTo>
                  <a:lnTo>
                    <a:pt x="691" y="8"/>
                  </a:lnTo>
                  <a:lnTo>
                    <a:pt x="706" y="17"/>
                  </a:lnTo>
                  <a:lnTo>
                    <a:pt x="718" y="29"/>
                  </a:lnTo>
                  <a:lnTo>
                    <a:pt x="728" y="44"/>
                  </a:lnTo>
                  <a:lnTo>
                    <a:pt x="733" y="60"/>
                  </a:lnTo>
                  <a:lnTo>
                    <a:pt x="736" y="79"/>
                  </a:lnTo>
                  <a:lnTo>
                    <a:pt x="736" y="1776"/>
                  </a:lnTo>
                  <a:lnTo>
                    <a:pt x="733" y="1794"/>
                  </a:lnTo>
                  <a:lnTo>
                    <a:pt x="728" y="1811"/>
                  </a:lnTo>
                  <a:lnTo>
                    <a:pt x="718" y="1825"/>
                  </a:lnTo>
                  <a:lnTo>
                    <a:pt x="706" y="1838"/>
                  </a:lnTo>
                  <a:lnTo>
                    <a:pt x="691" y="1847"/>
                  </a:lnTo>
                  <a:lnTo>
                    <a:pt x="675" y="1853"/>
                  </a:lnTo>
                  <a:lnTo>
                    <a:pt x="657" y="1855"/>
                  </a:lnTo>
                  <a:lnTo>
                    <a:pt x="79" y="1855"/>
                  </a:lnTo>
                  <a:lnTo>
                    <a:pt x="61" y="1853"/>
                  </a:lnTo>
                  <a:lnTo>
                    <a:pt x="44" y="1847"/>
                  </a:lnTo>
                  <a:lnTo>
                    <a:pt x="30" y="1838"/>
                  </a:lnTo>
                  <a:lnTo>
                    <a:pt x="17" y="1825"/>
                  </a:lnTo>
                  <a:lnTo>
                    <a:pt x="8" y="1811"/>
                  </a:lnTo>
                  <a:lnTo>
                    <a:pt x="2" y="1794"/>
                  </a:lnTo>
                  <a:lnTo>
                    <a:pt x="0" y="1776"/>
                  </a:lnTo>
                  <a:lnTo>
                    <a:pt x="0" y="79"/>
                  </a:lnTo>
                  <a:lnTo>
                    <a:pt x="2" y="60"/>
                  </a:lnTo>
                  <a:lnTo>
                    <a:pt x="8" y="44"/>
                  </a:lnTo>
                  <a:lnTo>
                    <a:pt x="17" y="29"/>
                  </a:lnTo>
                  <a:lnTo>
                    <a:pt x="30" y="17"/>
                  </a:lnTo>
                  <a:lnTo>
                    <a:pt x="44" y="8"/>
                  </a:lnTo>
                  <a:lnTo>
                    <a:pt x="61" y="2"/>
                  </a:lnTo>
                  <a:lnTo>
                    <a:pt x="79" y="0"/>
                  </a:lnTo>
                  <a:close/>
                </a:path>
              </a:pathLst>
            </a:custGeom>
            <a:gradFill flip="none" rotWithShape="1">
              <a:gsLst>
                <a:gs pos="0">
                  <a:srgbClr val="000000">
                    <a:lumMod val="95000"/>
                    <a:lumOff val="5000"/>
                  </a:srgbClr>
                </a:gs>
                <a:gs pos="100000">
                  <a:srgbClr val="000000">
                    <a:lumMod val="75000"/>
                    <a:lumOff val="25000"/>
                    <a:shade val="100000"/>
                    <a:satMod val="115000"/>
                  </a:srgbClr>
                </a:gs>
              </a:gsLst>
              <a:lin ang="16200000" scaled="1"/>
              <a:tileRect/>
            </a:gradFill>
            <a:ln w="0">
              <a:noFill/>
              <a:prstDash val="solid"/>
              <a:round/>
              <a:headEnd/>
              <a:tailEnd/>
            </a:ln>
          </p:spPr>
          <p:txBody>
            <a:bodyPr vert="horz" wrap="square" lIns="91440" tIns="45720" rIns="91440" bIns="45720" numCol="1" anchor="t" anchorCtr="0" compatLnSpc="1">
              <a:prstTxWarp prst="textNoShape">
                <a:avLst/>
              </a:prstTxWarp>
            </a:bodyPr>
            <a:lstStyle/>
            <a:p>
              <a:pPr defTabSz="1218987">
                <a:defRPr/>
              </a:pPr>
              <a:endParaRPr lang="en-US" sz="2400" kern="0">
                <a:solidFill>
                  <a:prstClr val="black"/>
                </a:solidFill>
                <a:latin typeface="Calibri"/>
              </a:endParaRPr>
            </a:p>
          </p:txBody>
        </p:sp>
        <p:sp>
          <p:nvSpPr>
            <p:cNvPr id="20" name="Freeform 8"/>
            <p:cNvSpPr>
              <a:spLocks noEditPoints="1"/>
            </p:cNvSpPr>
            <p:nvPr/>
          </p:nvSpPr>
          <p:spPr bwMode="auto">
            <a:xfrm>
              <a:off x="2226018" y="1676400"/>
              <a:ext cx="1140482" cy="2835299"/>
            </a:xfrm>
            <a:custGeom>
              <a:avLst/>
              <a:gdLst/>
              <a:ahLst/>
              <a:cxnLst>
                <a:cxn ang="0">
                  <a:pos x="72" y="19"/>
                </a:cxn>
                <a:cxn ang="0">
                  <a:pos x="44" y="33"/>
                </a:cxn>
                <a:cxn ang="0">
                  <a:pos x="25" y="56"/>
                </a:cxn>
                <a:cxn ang="0">
                  <a:pos x="18" y="88"/>
                </a:cxn>
                <a:cxn ang="0">
                  <a:pos x="20" y="1801"/>
                </a:cxn>
                <a:cxn ang="0">
                  <a:pos x="33" y="1829"/>
                </a:cxn>
                <a:cxn ang="0">
                  <a:pos x="57" y="1848"/>
                </a:cxn>
                <a:cxn ang="0">
                  <a:pos x="88" y="1855"/>
                </a:cxn>
                <a:cxn ang="0">
                  <a:pos x="682" y="1853"/>
                </a:cxn>
                <a:cxn ang="0">
                  <a:pos x="709" y="1840"/>
                </a:cxn>
                <a:cxn ang="0">
                  <a:pos x="729" y="1816"/>
                </a:cxn>
                <a:cxn ang="0">
                  <a:pos x="735" y="1785"/>
                </a:cxn>
                <a:cxn ang="0">
                  <a:pos x="734" y="72"/>
                </a:cxn>
                <a:cxn ang="0">
                  <a:pos x="720" y="44"/>
                </a:cxn>
                <a:cxn ang="0">
                  <a:pos x="697" y="25"/>
                </a:cxn>
                <a:cxn ang="0">
                  <a:pos x="666" y="18"/>
                </a:cxn>
                <a:cxn ang="0">
                  <a:pos x="88" y="0"/>
                </a:cxn>
                <a:cxn ang="0">
                  <a:pos x="686" y="3"/>
                </a:cxn>
                <a:cxn ang="0">
                  <a:pos x="720" y="19"/>
                </a:cxn>
                <a:cxn ang="0">
                  <a:pos x="744" y="49"/>
                </a:cxn>
                <a:cxn ang="0">
                  <a:pos x="753" y="88"/>
                </a:cxn>
                <a:cxn ang="0">
                  <a:pos x="751" y="1805"/>
                </a:cxn>
                <a:cxn ang="0">
                  <a:pos x="734" y="1840"/>
                </a:cxn>
                <a:cxn ang="0">
                  <a:pos x="704" y="1863"/>
                </a:cxn>
                <a:cxn ang="0">
                  <a:pos x="666" y="1872"/>
                </a:cxn>
                <a:cxn ang="0">
                  <a:pos x="68" y="1870"/>
                </a:cxn>
                <a:cxn ang="0">
                  <a:pos x="33" y="1853"/>
                </a:cxn>
                <a:cxn ang="0">
                  <a:pos x="10" y="1824"/>
                </a:cxn>
                <a:cxn ang="0">
                  <a:pos x="0" y="1785"/>
                </a:cxn>
                <a:cxn ang="0">
                  <a:pos x="3" y="67"/>
                </a:cxn>
                <a:cxn ang="0">
                  <a:pos x="20" y="33"/>
                </a:cxn>
                <a:cxn ang="0">
                  <a:pos x="50" y="9"/>
                </a:cxn>
                <a:cxn ang="0">
                  <a:pos x="88" y="0"/>
                </a:cxn>
              </a:cxnLst>
              <a:rect l="0" t="0" r="r" b="b"/>
              <a:pathLst>
                <a:path w="753" h="1872">
                  <a:moveTo>
                    <a:pt x="88" y="18"/>
                  </a:moveTo>
                  <a:lnTo>
                    <a:pt x="72" y="19"/>
                  </a:lnTo>
                  <a:lnTo>
                    <a:pt x="57" y="25"/>
                  </a:lnTo>
                  <a:lnTo>
                    <a:pt x="44" y="33"/>
                  </a:lnTo>
                  <a:lnTo>
                    <a:pt x="33" y="44"/>
                  </a:lnTo>
                  <a:lnTo>
                    <a:pt x="25" y="56"/>
                  </a:lnTo>
                  <a:lnTo>
                    <a:pt x="20" y="72"/>
                  </a:lnTo>
                  <a:lnTo>
                    <a:pt x="18" y="88"/>
                  </a:lnTo>
                  <a:lnTo>
                    <a:pt x="18" y="1785"/>
                  </a:lnTo>
                  <a:lnTo>
                    <a:pt x="20" y="1801"/>
                  </a:lnTo>
                  <a:lnTo>
                    <a:pt x="25" y="1816"/>
                  </a:lnTo>
                  <a:lnTo>
                    <a:pt x="33" y="1829"/>
                  </a:lnTo>
                  <a:lnTo>
                    <a:pt x="44" y="1840"/>
                  </a:lnTo>
                  <a:lnTo>
                    <a:pt x="57" y="1848"/>
                  </a:lnTo>
                  <a:lnTo>
                    <a:pt x="72" y="1853"/>
                  </a:lnTo>
                  <a:lnTo>
                    <a:pt x="88" y="1855"/>
                  </a:lnTo>
                  <a:lnTo>
                    <a:pt x="666" y="1855"/>
                  </a:lnTo>
                  <a:lnTo>
                    <a:pt x="682" y="1853"/>
                  </a:lnTo>
                  <a:lnTo>
                    <a:pt x="697" y="1848"/>
                  </a:lnTo>
                  <a:lnTo>
                    <a:pt x="709" y="1840"/>
                  </a:lnTo>
                  <a:lnTo>
                    <a:pt x="720" y="1829"/>
                  </a:lnTo>
                  <a:lnTo>
                    <a:pt x="729" y="1816"/>
                  </a:lnTo>
                  <a:lnTo>
                    <a:pt x="734" y="1801"/>
                  </a:lnTo>
                  <a:lnTo>
                    <a:pt x="735" y="1785"/>
                  </a:lnTo>
                  <a:lnTo>
                    <a:pt x="735" y="88"/>
                  </a:lnTo>
                  <a:lnTo>
                    <a:pt x="734" y="72"/>
                  </a:lnTo>
                  <a:lnTo>
                    <a:pt x="729" y="56"/>
                  </a:lnTo>
                  <a:lnTo>
                    <a:pt x="720" y="44"/>
                  </a:lnTo>
                  <a:lnTo>
                    <a:pt x="709" y="33"/>
                  </a:lnTo>
                  <a:lnTo>
                    <a:pt x="697" y="25"/>
                  </a:lnTo>
                  <a:lnTo>
                    <a:pt x="682" y="19"/>
                  </a:lnTo>
                  <a:lnTo>
                    <a:pt x="666" y="18"/>
                  </a:lnTo>
                  <a:lnTo>
                    <a:pt x="88" y="18"/>
                  </a:lnTo>
                  <a:close/>
                  <a:moveTo>
                    <a:pt x="88" y="0"/>
                  </a:moveTo>
                  <a:lnTo>
                    <a:pt x="666" y="0"/>
                  </a:lnTo>
                  <a:lnTo>
                    <a:pt x="686" y="3"/>
                  </a:lnTo>
                  <a:lnTo>
                    <a:pt x="704" y="9"/>
                  </a:lnTo>
                  <a:lnTo>
                    <a:pt x="720" y="19"/>
                  </a:lnTo>
                  <a:lnTo>
                    <a:pt x="734" y="33"/>
                  </a:lnTo>
                  <a:lnTo>
                    <a:pt x="744" y="49"/>
                  </a:lnTo>
                  <a:lnTo>
                    <a:pt x="751" y="67"/>
                  </a:lnTo>
                  <a:lnTo>
                    <a:pt x="753" y="88"/>
                  </a:lnTo>
                  <a:lnTo>
                    <a:pt x="753" y="1785"/>
                  </a:lnTo>
                  <a:lnTo>
                    <a:pt x="751" y="1805"/>
                  </a:lnTo>
                  <a:lnTo>
                    <a:pt x="744" y="1824"/>
                  </a:lnTo>
                  <a:lnTo>
                    <a:pt x="734" y="1840"/>
                  </a:lnTo>
                  <a:lnTo>
                    <a:pt x="720" y="1853"/>
                  </a:lnTo>
                  <a:lnTo>
                    <a:pt x="704" y="1863"/>
                  </a:lnTo>
                  <a:lnTo>
                    <a:pt x="686" y="1870"/>
                  </a:lnTo>
                  <a:lnTo>
                    <a:pt x="666" y="1872"/>
                  </a:lnTo>
                  <a:lnTo>
                    <a:pt x="88" y="1872"/>
                  </a:lnTo>
                  <a:lnTo>
                    <a:pt x="68" y="1870"/>
                  </a:lnTo>
                  <a:lnTo>
                    <a:pt x="50" y="1863"/>
                  </a:lnTo>
                  <a:lnTo>
                    <a:pt x="33" y="1853"/>
                  </a:lnTo>
                  <a:lnTo>
                    <a:pt x="20" y="1840"/>
                  </a:lnTo>
                  <a:lnTo>
                    <a:pt x="10" y="1824"/>
                  </a:lnTo>
                  <a:lnTo>
                    <a:pt x="3" y="1805"/>
                  </a:lnTo>
                  <a:lnTo>
                    <a:pt x="0" y="1785"/>
                  </a:lnTo>
                  <a:lnTo>
                    <a:pt x="0" y="88"/>
                  </a:lnTo>
                  <a:lnTo>
                    <a:pt x="3" y="67"/>
                  </a:lnTo>
                  <a:lnTo>
                    <a:pt x="10" y="49"/>
                  </a:lnTo>
                  <a:lnTo>
                    <a:pt x="20" y="33"/>
                  </a:lnTo>
                  <a:lnTo>
                    <a:pt x="33" y="19"/>
                  </a:lnTo>
                  <a:lnTo>
                    <a:pt x="50" y="9"/>
                  </a:lnTo>
                  <a:lnTo>
                    <a:pt x="68" y="3"/>
                  </a:lnTo>
                  <a:lnTo>
                    <a:pt x="88" y="0"/>
                  </a:lnTo>
                  <a:close/>
                </a:path>
              </a:pathLst>
            </a:custGeom>
            <a:gradFill flip="none" rotWithShape="1">
              <a:gsLst>
                <a:gs pos="0">
                  <a:srgbClr val="000000">
                    <a:lumMod val="75000"/>
                    <a:lumOff val="25000"/>
                    <a:shade val="30000"/>
                    <a:satMod val="115000"/>
                  </a:srgbClr>
                </a:gs>
                <a:gs pos="50000">
                  <a:srgbClr val="000000">
                    <a:lumMod val="75000"/>
                    <a:lumOff val="25000"/>
                    <a:shade val="67500"/>
                    <a:satMod val="115000"/>
                  </a:srgbClr>
                </a:gs>
                <a:gs pos="100000">
                  <a:srgbClr val="000000">
                    <a:lumMod val="75000"/>
                    <a:lumOff val="25000"/>
                    <a:shade val="100000"/>
                    <a:satMod val="115000"/>
                  </a:srgbClr>
                </a:gs>
              </a:gsLst>
              <a:lin ang="16200000" scaled="1"/>
              <a:tileRect/>
            </a:gradFill>
            <a:ln w="0">
              <a:noFill/>
              <a:prstDash val="solid"/>
              <a:round/>
              <a:headEnd/>
              <a:tailEnd/>
            </a:ln>
          </p:spPr>
          <p:txBody>
            <a:bodyPr vert="horz" wrap="square" lIns="91440" tIns="45720" rIns="91440" bIns="45720" numCol="1" anchor="t" anchorCtr="0" compatLnSpc="1">
              <a:prstTxWarp prst="textNoShape">
                <a:avLst/>
              </a:prstTxWarp>
            </a:bodyPr>
            <a:lstStyle/>
            <a:p>
              <a:pPr defTabSz="1218987">
                <a:defRPr/>
              </a:pPr>
              <a:endParaRPr lang="en-US" sz="2400" kern="0">
                <a:solidFill>
                  <a:prstClr val="black"/>
                </a:solidFill>
                <a:latin typeface="Calibri"/>
              </a:endParaRPr>
            </a:p>
          </p:txBody>
        </p:sp>
        <p:sp>
          <p:nvSpPr>
            <p:cNvPr id="22" name="Freeform 24"/>
            <p:cNvSpPr>
              <a:spLocks/>
            </p:cNvSpPr>
            <p:nvPr/>
          </p:nvSpPr>
          <p:spPr bwMode="auto">
            <a:xfrm>
              <a:off x="1903412" y="1853606"/>
              <a:ext cx="322607" cy="758806"/>
            </a:xfrm>
            <a:custGeom>
              <a:avLst/>
              <a:gdLst/>
              <a:ahLst/>
              <a:cxnLst>
                <a:cxn ang="0">
                  <a:pos x="0" y="0"/>
                </a:cxn>
                <a:cxn ang="0">
                  <a:pos x="213" y="0"/>
                </a:cxn>
                <a:cxn ang="0">
                  <a:pos x="213" y="501"/>
                </a:cxn>
                <a:cxn ang="0">
                  <a:pos x="163" y="501"/>
                </a:cxn>
                <a:cxn ang="0">
                  <a:pos x="163" y="250"/>
                </a:cxn>
                <a:cxn ang="0">
                  <a:pos x="0" y="0"/>
                </a:cxn>
              </a:cxnLst>
              <a:rect l="0" t="0" r="r" b="b"/>
              <a:pathLst>
                <a:path w="213" h="501">
                  <a:moveTo>
                    <a:pt x="0" y="0"/>
                  </a:moveTo>
                  <a:lnTo>
                    <a:pt x="213" y="0"/>
                  </a:lnTo>
                  <a:lnTo>
                    <a:pt x="213" y="501"/>
                  </a:lnTo>
                  <a:lnTo>
                    <a:pt x="163" y="501"/>
                  </a:lnTo>
                  <a:lnTo>
                    <a:pt x="163" y="250"/>
                  </a:lnTo>
                  <a:lnTo>
                    <a:pt x="0" y="0"/>
                  </a:lnTo>
                  <a:close/>
                </a:path>
              </a:pathLst>
            </a:custGeom>
            <a:gradFill flip="none" rotWithShape="1">
              <a:gsLst>
                <a:gs pos="0">
                  <a:srgbClr val="000000">
                    <a:lumMod val="75000"/>
                    <a:lumOff val="25000"/>
                  </a:srgbClr>
                </a:gs>
                <a:gs pos="100000">
                  <a:srgbClr val="000000">
                    <a:lumMod val="95000"/>
                    <a:lumOff val="5000"/>
                  </a:srgbClr>
                </a:gs>
              </a:gsLst>
              <a:lin ang="16200000" scaled="1"/>
              <a:tileRect/>
            </a:gradFill>
            <a:ln w="0">
              <a:noFill/>
              <a:prstDash val="solid"/>
              <a:round/>
              <a:headEnd/>
              <a:tailEnd/>
            </a:ln>
          </p:spPr>
          <p:txBody>
            <a:bodyPr vert="horz" wrap="square" lIns="91440" tIns="45720" rIns="91440" bIns="45720" numCol="1" anchor="t" anchorCtr="0" compatLnSpc="1">
              <a:prstTxWarp prst="textNoShape">
                <a:avLst/>
              </a:prstTxWarp>
            </a:bodyPr>
            <a:lstStyle/>
            <a:p>
              <a:pPr defTabSz="1218987">
                <a:defRPr/>
              </a:pPr>
              <a:endParaRPr lang="en-US" sz="2400" kern="0">
                <a:solidFill>
                  <a:prstClr val="black"/>
                </a:solidFill>
                <a:latin typeface="Calibri"/>
              </a:endParaRPr>
            </a:p>
          </p:txBody>
        </p:sp>
        <p:sp>
          <p:nvSpPr>
            <p:cNvPr id="24" name="Freeform 25"/>
            <p:cNvSpPr>
              <a:spLocks/>
            </p:cNvSpPr>
            <p:nvPr/>
          </p:nvSpPr>
          <p:spPr bwMode="auto">
            <a:xfrm>
              <a:off x="1903412" y="2724491"/>
              <a:ext cx="322607" cy="758806"/>
            </a:xfrm>
            <a:custGeom>
              <a:avLst/>
              <a:gdLst/>
              <a:ahLst/>
              <a:cxnLst>
                <a:cxn ang="0">
                  <a:pos x="0" y="0"/>
                </a:cxn>
                <a:cxn ang="0">
                  <a:pos x="213" y="0"/>
                </a:cxn>
                <a:cxn ang="0">
                  <a:pos x="213" y="501"/>
                </a:cxn>
                <a:cxn ang="0">
                  <a:pos x="163" y="501"/>
                </a:cxn>
                <a:cxn ang="0">
                  <a:pos x="163" y="250"/>
                </a:cxn>
                <a:cxn ang="0">
                  <a:pos x="0" y="0"/>
                </a:cxn>
              </a:cxnLst>
              <a:rect l="0" t="0" r="r" b="b"/>
              <a:pathLst>
                <a:path w="213" h="501">
                  <a:moveTo>
                    <a:pt x="0" y="0"/>
                  </a:moveTo>
                  <a:lnTo>
                    <a:pt x="213" y="0"/>
                  </a:lnTo>
                  <a:lnTo>
                    <a:pt x="213" y="501"/>
                  </a:lnTo>
                  <a:lnTo>
                    <a:pt x="163" y="501"/>
                  </a:lnTo>
                  <a:lnTo>
                    <a:pt x="163" y="250"/>
                  </a:lnTo>
                  <a:lnTo>
                    <a:pt x="0" y="0"/>
                  </a:lnTo>
                  <a:close/>
                </a:path>
              </a:pathLst>
            </a:custGeom>
            <a:gradFill flip="none" rotWithShape="1">
              <a:gsLst>
                <a:gs pos="0">
                  <a:srgbClr val="000000">
                    <a:lumMod val="75000"/>
                    <a:lumOff val="25000"/>
                  </a:srgbClr>
                </a:gs>
                <a:gs pos="100000">
                  <a:srgbClr val="000000">
                    <a:lumMod val="95000"/>
                    <a:lumOff val="5000"/>
                  </a:srgbClr>
                </a:gs>
              </a:gsLst>
              <a:lin ang="16200000" scaled="1"/>
              <a:tileRect/>
            </a:gradFill>
            <a:ln w="0">
              <a:noFill/>
              <a:prstDash val="solid"/>
              <a:round/>
              <a:headEnd/>
              <a:tailEnd/>
            </a:ln>
          </p:spPr>
          <p:txBody>
            <a:bodyPr vert="horz" wrap="square" lIns="91440" tIns="45720" rIns="91440" bIns="45720" numCol="1" anchor="t" anchorCtr="0" compatLnSpc="1">
              <a:prstTxWarp prst="textNoShape">
                <a:avLst/>
              </a:prstTxWarp>
            </a:bodyPr>
            <a:lstStyle/>
            <a:p>
              <a:pPr defTabSz="1218987">
                <a:defRPr/>
              </a:pPr>
              <a:endParaRPr lang="en-US" sz="2400" kern="0">
                <a:solidFill>
                  <a:prstClr val="black"/>
                </a:solidFill>
                <a:latin typeface="Calibri"/>
              </a:endParaRPr>
            </a:p>
          </p:txBody>
        </p:sp>
        <p:sp>
          <p:nvSpPr>
            <p:cNvPr id="26" name="Freeform 26"/>
            <p:cNvSpPr>
              <a:spLocks/>
            </p:cNvSpPr>
            <p:nvPr/>
          </p:nvSpPr>
          <p:spPr bwMode="auto">
            <a:xfrm>
              <a:off x="1903412" y="3554483"/>
              <a:ext cx="322607" cy="757291"/>
            </a:xfrm>
            <a:custGeom>
              <a:avLst/>
              <a:gdLst/>
              <a:ahLst/>
              <a:cxnLst>
                <a:cxn ang="0">
                  <a:pos x="0" y="0"/>
                </a:cxn>
                <a:cxn ang="0">
                  <a:pos x="213" y="0"/>
                </a:cxn>
                <a:cxn ang="0">
                  <a:pos x="213" y="500"/>
                </a:cxn>
                <a:cxn ang="0">
                  <a:pos x="163" y="500"/>
                </a:cxn>
                <a:cxn ang="0">
                  <a:pos x="163" y="250"/>
                </a:cxn>
                <a:cxn ang="0">
                  <a:pos x="0" y="0"/>
                </a:cxn>
              </a:cxnLst>
              <a:rect l="0" t="0" r="r" b="b"/>
              <a:pathLst>
                <a:path w="213" h="500">
                  <a:moveTo>
                    <a:pt x="0" y="0"/>
                  </a:moveTo>
                  <a:lnTo>
                    <a:pt x="213" y="0"/>
                  </a:lnTo>
                  <a:lnTo>
                    <a:pt x="213" y="500"/>
                  </a:lnTo>
                  <a:lnTo>
                    <a:pt x="163" y="500"/>
                  </a:lnTo>
                  <a:lnTo>
                    <a:pt x="163" y="250"/>
                  </a:lnTo>
                  <a:lnTo>
                    <a:pt x="0" y="0"/>
                  </a:lnTo>
                  <a:close/>
                </a:path>
              </a:pathLst>
            </a:custGeom>
            <a:gradFill flip="none" rotWithShape="1">
              <a:gsLst>
                <a:gs pos="0">
                  <a:srgbClr val="000000">
                    <a:lumMod val="75000"/>
                    <a:lumOff val="25000"/>
                  </a:srgbClr>
                </a:gs>
                <a:gs pos="100000">
                  <a:srgbClr val="000000">
                    <a:lumMod val="95000"/>
                    <a:lumOff val="5000"/>
                  </a:srgbClr>
                </a:gs>
              </a:gsLst>
              <a:lin ang="16200000" scaled="1"/>
              <a:tileRect/>
            </a:gradFill>
            <a:ln w="0">
              <a:noFill/>
              <a:prstDash val="solid"/>
              <a:round/>
              <a:headEnd/>
              <a:tailEnd/>
            </a:ln>
          </p:spPr>
          <p:txBody>
            <a:bodyPr vert="horz" wrap="square" lIns="91440" tIns="45720" rIns="91440" bIns="45720" numCol="1" anchor="t" anchorCtr="0" compatLnSpc="1">
              <a:prstTxWarp prst="textNoShape">
                <a:avLst/>
              </a:prstTxWarp>
            </a:bodyPr>
            <a:lstStyle/>
            <a:p>
              <a:pPr defTabSz="1218987">
                <a:defRPr/>
              </a:pPr>
              <a:endParaRPr lang="en-US" sz="2400" kern="0">
                <a:solidFill>
                  <a:prstClr val="black"/>
                </a:solidFill>
                <a:latin typeface="Calibri"/>
              </a:endParaRPr>
            </a:p>
          </p:txBody>
        </p:sp>
        <p:sp>
          <p:nvSpPr>
            <p:cNvPr id="29" name="Freeform 27"/>
            <p:cNvSpPr>
              <a:spLocks/>
            </p:cNvSpPr>
            <p:nvPr/>
          </p:nvSpPr>
          <p:spPr bwMode="auto">
            <a:xfrm>
              <a:off x="3358926" y="1853606"/>
              <a:ext cx="321092" cy="758806"/>
            </a:xfrm>
            <a:custGeom>
              <a:avLst/>
              <a:gdLst/>
              <a:ahLst/>
              <a:cxnLst>
                <a:cxn ang="0">
                  <a:pos x="0" y="0"/>
                </a:cxn>
                <a:cxn ang="0">
                  <a:pos x="212" y="0"/>
                </a:cxn>
                <a:cxn ang="0">
                  <a:pos x="50" y="250"/>
                </a:cxn>
                <a:cxn ang="0">
                  <a:pos x="50" y="501"/>
                </a:cxn>
                <a:cxn ang="0">
                  <a:pos x="0" y="501"/>
                </a:cxn>
                <a:cxn ang="0">
                  <a:pos x="0" y="0"/>
                </a:cxn>
              </a:cxnLst>
              <a:rect l="0" t="0" r="r" b="b"/>
              <a:pathLst>
                <a:path w="212" h="501">
                  <a:moveTo>
                    <a:pt x="0" y="0"/>
                  </a:moveTo>
                  <a:lnTo>
                    <a:pt x="212" y="0"/>
                  </a:lnTo>
                  <a:lnTo>
                    <a:pt x="50" y="250"/>
                  </a:lnTo>
                  <a:lnTo>
                    <a:pt x="50" y="501"/>
                  </a:lnTo>
                  <a:lnTo>
                    <a:pt x="0" y="501"/>
                  </a:lnTo>
                  <a:lnTo>
                    <a:pt x="0" y="0"/>
                  </a:lnTo>
                  <a:close/>
                </a:path>
              </a:pathLst>
            </a:custGeom>
            <a:gradFill flip="none" rotWithShape="1">
              <a:gsLst>
                <a:gs pos="0">
                  <a:srgbClr val="000000">
                    <a:lumMod val="75000"/>
                    <a:lumOff val="25000"/>
                  </a:srgbClr>
                </a:gs>
                <a:gs pos="100000">
                  <a:srgbClr val="000000">
                    <a:lumMod val="95000"/>
                    <a:lumOff val="5000"/>
                  </a:srgbClr>
                </a:gs>
              </a:gsLst>
              <a:lin ang="16200000" scaled="1"/>
              <a:tileRect/>
            </a:gradFill>
            <a:ln w="0">
              <a:noFill/>
              <a:prstDash val="solid"/>
              <a:round/>
              <a:headEnd/>
              <a:tailEnd/>
            </a:ln>
          </p:spPr>
          <p:txBody>
            <a:bodyPr vert="horz" wrap="square" lIns="91440" tIns="45720" rIns="91440" bIns="45720" numCol="1" anchor="t" anchorCtr="0" compatLnSpc="1">
              <a:prstTxWarp prst="textNoShape">
                <a:avLst/>
              </a:prstTxWarp>
            </a:bodyPr>
            <a:lstStyle/>
            <a:p>
              <a:pPr defTabSz="1218987">
                <a:defRPr/>
              </a:pPr>
              <a:endParaRPr lang="en-US" sz="2400" kern="0">
                <a:solidFill>
                  <a:prstClr val="black"/>
                </a:solidFill>
                <a:latin typeface="Calibri"/>
              </a:endParaRPr>
            </a:p>
          </p:txBody>
        </p:sp>
        <p:sp>
          <p:nvSpPr>
            <p:cNvPr id="30" name="Freeform 28"/>
            <p:cNvSpPr>
              <a:spLocks/>
            </p:cNvSpPr>
            <p:nvPr/>
          </p:nvSpPr>
          <p:spPr bwMode="auto">
            <a:xfrm>
              <a:off x="3358926" y="2724491"/>
              <a:ext cx="321092" cy="758806"/>
            </a:xfrm>
            <a:custGeom>
              <a:avLst/>
              <a:gdLst/>
              <a:ahLst/>
              <a:cxnLst>
                <a:cxn ang="0">
                  <a:pos x="0" y="0"/>
                </a:cxn>
                <a:cxn ang="0">
                  <a:pos x="212" y="0"/>
                </a:cxn>
                <a:cxn ang="0">
                  <a:pos x="50" y="250"/>
                </a:cxn>
                <a:cxn ang="0">
                  <a:pos x="50" y="501"/>
                </a:cxn>
                <a:cxn ang="0">
                  <a:pos x="0" y="501"/>
                </a:cxn>
                <a:cxn ang="0">
                  <a:pos x="0" y="0"/>
                </a:cxn>
              </a:cxnLst>
              <a:rect l="0" t="0" r="r" b="b"/>
              <a:pathLst>
                <a:path w="212" h="501">
                  <a:moveTo>
                    <a:pt x="0" y="0"/>
                  </a:moveTo>
                  <a:lnTo>
                    <a:pt x="212" y="0"/>
                  </a:lnTo>
                  <a:lnTo>
                    <a:pt x="50" y="250"/>
                  </a:lnTo>
                  <a:lnTo>
                    <a:pt x="50" y="501"/>
                  </a:lnTo>
                  <a:lnTo>
                    <a:pt x="0" y="501"/>
                  </a:lnTo>
                  <a:lnTo>
                    <a:pt x="0" y="0"/>
                  </a:lnTo>
                  <a:close/>
                </a:path>
              </a:pathLst>
            </a:custGeom>
            <a:gradFill flip="none" rotWithShape="1">
              <a:gsLst>
                <a:gs pos="0">
                  <a:srgbClr val="000000">
                    <a:lumMod val="75000"/>
                    <a:lumOff val="25000"/>
                  </a:srgbClr>
                </a:gs>
                <a:gs pos="100000">
                  <a:srgbClr val="000000">
                    <a:lumMod val="95000"/>
                    <a:lumOff val="5000"/>
                  </a:srgbClr>
                </a:gs>
              </a:gsLst>
              <a:lin ang="16200000" scaled="1"/>
              <a:tileRect/>
            </a:gradFill>
            <a:ln w="0">
              <a:noFill/>
              <a:prstDash val="solid"/>
              <a:round/>
              <a:headEnd/>
              <a:tailEnd/>
            </a:ln>
          </p:spPr>
          <p:txBody>
            <a:bodyPr vert="horz" wrap="square" lIns="91440" tIns="45720" rIns="91440" bIns="45720" numCol="1" anchor="t" anchorCtr="0" compatLnSpc="1">
              <a:prstTxWarp prst="textNoShape">
                <a:avLst/>
              </a:prstTxWarp>
            </a:bodyPr>
            <a:lstStyle/>
            <a:p>
              <a:pPr defTabSz="1218987">
                <a:defRPr/>
              </a:pPr>
              <a:endParaRPr lang="en-US" sz="2400" kern="0">
                <a:solidFill>
                  <a:prstClr val="black"/>
                </a:solidFill>
                <a:latin typeface="Calibri"/>
              </a:endParaRPr>
            </a:p>
          </p:txBody>
        </p:sp>
        <p:sp>
          <p:nvSpPr>
            <p:cNvPr id="31" name="Freeform 29"/>
            <p:cNvSpPr>
              <a:spLocks/>
            </p:cNvSpPr>
            <p:nvPr/>
          </p:nvSpPr>
          <p:spPr bwMode="auto">
            <a:xfrm>
              <a:off x="3358926" y="3554483"/>
              <a:ext cx="321092" cy="757291"/>
            </a:xfrm>
            <a:custGeom>
              <a:avLst/>
              <a:gdLst/>
              <a:ahLst/>
              <a:cxnLst>
                <a:cxn ang="0">
                  <a:pos x="0" y="0"/>
                </a:cxn>
                <a:cxn ang="0">
                  <a:pos x="212" y="0"/>
                </a:cxn>
                <a:cxn ang="0">
                  <a:pos x="50" y="250"/>
                </a:cxn>
                <a:cxn ang="0">
                  <a:pos x="50" y="500"/>
                </a:cxn>
                <a:cxn ang="0">
                  <a:pos x="0" y="500"/>
                </a:cxn>
                <a:cxn ang="0">
                  <a:pos x="0" y="0"/>
                </a:cxn>
              </a:cxnLst>
              <a:rect l="0" t="0" r="r" b="b"/>
              <a:pathLst>
                <a:path w="212" h="500">
                  <a:moveTo>
                    <a:pt x="0" y="0"/>
                  </a:moveTo>
                  <a:lnTo>
                    <a:pt x="212" y="0"/>
                  </a:lnTo>
                  <a:lnTo>
                    <a:pt x="50" y="250"/>
                  </a:lnTo>
                  <a:lnTo>
                    <a:pt x="50" y="500"/>
                  </a:lnTo>
                  <a:lnTo>
                    <a:pt x="0" y="500"/>
                  </a:lnTo>
                  <a:lnTo>
                    <a:pt x="0" y="0"/>
                  </a:lnTo>
                  <a:close/>
                </a:path>
              </a:pathLst>
            </a:custGeom>
            <a:gradFill flip="none" rotWithShape="1">
              <a:gsLst>
                <a:gs pos="0">
                  <a:srgbClr val="000000">
                    <a:lumMod val="75000"/>
                    <a:lumOff val="25000"/>
                  </a:srgbClr>
                </a:gs>
                <a:gs pos="100000">
                  <a:srgbClr val="000000">
                    <a:lumMod val="95000"/>
                    <a:lumOff val="5000"/>
                  </a:srgbClr>
                </a:gs>
              </a:gsLst>
              <a:lin ang="16200000" scaled="1"/>
              <a:tileRect/>
            </a:gradFill>
            <a:ln w="0">
              <a:noFill/>
              <a:prstDash val="solid"/>
              <a:round/>
              <a:headEnd/>
              <a:tailEnd/>
            </a:ln>
          </p:spPr>
          <p:txBody>
            <a:bodyPr vert="horz" wrap="square" lIns="91440" tIns="45720" rIns="91440" bIns="45720" numCol="1" anchor="t" anchorCtr="0" compatLnSpc="1">
              <a:prstTxWarp prst="textNoShape">
                <a:avLst/>
              </a:prstTxWarp>
            </a:bodyPr>
            <a:lstStyle/>
            <a:p>
              <a:pPr defTabSz="1218987">
                <a:defRPr/>
              </a:pPr>
              <a:endParaRPr lang="en-US" sz="2400" kern="0">
                <a:solidFill>
                  <a:prstClr val="black"/>
                </a:solidFill>
                <a:latin typeface="Calibri"/>
              </a:endParaRPr>
            </a:p>
          </p:txBody>
        </p:sp>
        <p:grpSp>
          <p:nvGrpSpPr>
            <p:cNvPr id="32" name="Group 31"/>
            <p:cNvGrpSpPr/>
            <p:nvPr/>
          </p:nvGrpSpPr>
          <p:grpSpPr>
            <a:xfrm>
              <a:off x="2442604" y="1894500"/>
              <a:ext cx="708825" cy="707311"/>
              <a:chOff x="5722938" y="1676401"/>
              <a:chExt cx="742950" cy="741363"/>
            </a:xfrm>
            <a:effectLst>
              <a:outerShdw blurRad="38100" dist="63500" dir="2700000" algn="tl" rotWithShape="0">
                <a:prstClr val="black">
                  <a:alpha val="99000"/>
                </a:prstClr>
              </a:outerShdw>
            </a:effectLst>
          </p:grpSpPr>
          <p:sp>
            <p:nvSpPr>
              <p:cNvPr id="41" name="Freeform 17"/>
              <p:cNvSpPr>
                <a:spLocks/>
              </p:cNvSpPr>
              <p:nvPr/>
            </p:nvSpPr>
            <p:spPr bwMode="auto">
              <a:xfrm>
                <a:off x="5722938" y="1676401"/>
                <a:ext cx="742950" cy="741363"/>
              </a:xfrm>
              <a:custGeom>
                <a:avLst/>
                <a:gdLst/>
                <a:ahLst/>
                <a:cxnLst>
                  <a:cxn ang="0">
                    <a:pos x="234" y="0"/>
                  </a:cxn>
                  <a:cxn ang="0">
                    <a:pos x="266" y="2"/>
                  </a:cxn>
                  <a:cxn ang="0">
                    <a:pos x="296" y="8"/>
                  </a:cxn>
                  <a:cxn ang="0">
                    <a:pos x="325" y="18"/>
                  </a:cxn>
                  <a:cxn ang="0">
                    <a:pos x="352" y="32"/>
                  </a:cxn>
                  <a:cxn ang="0">
                    <a:pos x="377" y="48"/>
                  </a:cxn>
                  <a:cxn ang="0">
                    <a:pos x="400" y="68"/>
                  </a:cxn>
                  <a:cxn ang="0">
                    <a:pos x="420" y="90"/>
                  </a:cxn>
                  <a:cxn ang="0">
                    <a:pos x="436" y="115"/>
                  </a:cxn>
                  <a:cxn ang="0">
                    <a:pos x="450" y="142"/>
                  </a:cxn>
                  <a:cxn ang="0">
                    <a:pos x="460" y="171"/>
                  </a:cxn>
                  <a:cxn ang="0">
                    <a:pos x="466" y="201"/>
                  </a:cxn>
                  <a:cxn ang="0">
                    <a:pos x="468" y="233"/>
                  </a:cxn>
                  <a:cxn ang="0">
                    <a:pos x="466" y="265"/>
                  </a:cxn>
                  <a:cxn ang="0">
                    <a:pos x="460" y="295"/>
                  </a:cxn>
                  <a:cxn ang="0">
                    <a:pos x="450" y="324"/>
                  </a:cxn>
                  <a:cxn ang="0">
                    <a:pos x="436" y="351"/>
                  </a:cxn>
                  <a:cxn ang="0">
                    <a:pos x="420" y="376"/>
                  </a:cxn>
                  <a:cxn ang="0">
                    <a:pos x="400" y="399"/>
                  </a:cxn>
                  <a:cxn ang="0">
                    <a:pos x="377" y="418"/>
                  </a:cxn>
                  <a:cxn ang="0">
                    <a:pos x="352" y="435"/>
                  </a:cxn>
                  <a:cxn ang="0">
                    <a:pos x="325" y="449"/>
                  </a:cxn>
                  <a:cxn ang="0">
                    <a:pos x="296" y="459"/>
                  </a:cxn>
                  <a:cxn ang="0">
                    <a:pos x="266" y="465"/>
                  </a:cxn>
                  <a:cxn ang="0">
                    <a:pos x="234" y="467"/>
                  </a:cxn>
                  <a:cxn ang="0">
                    <a:pos x="202" y="465"/>
                  </a:cxn>
                  <a:cxn ang="0">
                    <a:pos x="171" y="459"/>
                  </a:cxn>
                  <a:cxn ang="0">
                    <a:pos x="142" y="449"/>
                  </a:cxn>
                  <a:cxn ang="0">
                    <a:pos x="116" y="435"/>
                  </a:cxn>
                  <a:cxn ang="0">
                    <a:pos x="91" y="418"/>
                  </a:cxn>
                  <a:cxn ang="0">
                    <a:pos x="68" y="399"/>
                  </a:cxn>
                  <a:cxn ang="0">
                    <a:pos x="49" y="376"/>
                  </a:cxn>
                  <a:cxn ang="0">
                    <a:pos x="32" y="351"/>
                  </a:cxn>
                  <a:cxn ang="0">
                    <a:pos x="18" y="324"/>
                  </a:cxn>
                  <a:cxn ang="0">
                    <a:pos x="8" y="295"/>
                  </a:cxn>
                  <a:cxn ang="0">
                    <a:pos x="2" y="265"/>
                  </a:cxn>
                  <a:cxn ang="0">
                    <a:pos x="0" y="233"/>
                  </a:cxn>
                  <a:cxn ang="0">
                    <a:pos x="2" y="201"/>
                  </a:cxn>
                  <a:cxn ang="0">
                    <a:pos x="8" y="171"/>
                  </a:cxn>
                  <a:cxn ang="0">
                    <a:pos x="18" y="142"/>
                  </a:cxn>
                  <a:cxn ang="0">
                    <a:pos x="32" y="115"/>
                  </a:cxn>
                  <a:cxn ang="0">
                    <a:pos x="49" y="90"/>
                  </a:cxn>
                  <a:cxn ang="0">
                    <a:pos x="68" y="68"/>
                  </a:cxn>
                  <a:cxn ang="0">
                    <a:pos x="91" y="48"/>
                  </a:cxn>
                  <a:cxn ang="0">
                    <a:pos x="116" y="32"/>
                  </a:cxn>
                  <a:cxn ang="0">
                    <a:pos x="142" y="18"/>
                  </a:cxn>
                  <a:cxn ang="0">
                    <a:pos x="171" y="8"/>
                  </a:cxn>
                  <a:cxn ang="0">
                    <a:pos x="202" y="2"/>
                  </a:cxn>
                  <a:cxn ang="0">
                    <a:pos x="234" y="0"/>
                  </a:cxn>
                </a:cxnLst>
                <a:rect l="0" t="0" r="r" b="b"/>
                <a:pathLst>
                  <a:path w="468" h="467">
                    <a:moveTo>
                      <a:pt x="234" y="0"/>
                    </a:moveTo>
                    <a:lnTo>
                      <a:pt x="266" y="2"/>
                    </a:lnTo>
                    <a:lnTo>
                      <a:pt x="296" y="8"/>
                    </a:lnTo>
                    <a:lnTo>
                      <a:pt x="325" y="18"/>
                    </a:lnTo>
                    <a:lnTo>
                      <a:pt x="352" y="32"/>
                    </a:lnTo>
                    <a:lnTo>
                      <a:pt x="377" y="48"/>
                    </a:lnTo>
                    <a:lnTo>
                      <a:pt x="400" y="68"/>
                    </a:lnTo>
                    <a:lnTo>
                      <a:pt x="420" y="90"/>
                    </a:lnTo>
                    <a:lnTo>
                      <a:pt x="436" y="115"/>
                    </a:lnTo>
                    <a:lnTo>
                      <a:pt x="450" y="142"/>
                    </a:lnTo>
                    <a:lnTo>
                      <a:pt x="460" y="171"/>
                    </a:lnTo>
                    <a:lnTo>
                      <a:pt x="466" y="201"/>
                    </a:lnTo>
                    <a:lnTo>
                      <a:pt x="468" y="233"/>
                    </a:lnTo>
                    <a:lnTo>
                      <a:pt x="466" y="265"/>
                    </a:lnTo>
                    <a:lnTo>
                      <a:pt x="460" y="295"/>
                    </a:lnTo>
                    <a:lnTo>
                      <a:pt x="450" y="324"/>
                    </a:lnTo>
                    <a:lnTo>
                      <a:pt x="436" y="351"/>
                    </a:lnTo>
                    <a:lnTo>
                      <a:pt x="420" y="376"/>
                    </a:lnTo>
                    <a:lnTo>
                      <a:pt x="400" y="399"/>
                    </a:lnTo>
                    <a:lnTo>
                      <a:pt x="377" y="418"/>
                    </a:lnTo>
                    <a:lnTo>
                      <a:pt x="352" y="435"/>
                    </a:lnTo>
                    <a:lnTo>
                      <a:pt x="325" y="449"/>
                    </a:lnTo>
                    <a:lnTo>
                      <a:pt x="296" y="459"/>
                    </a:lnTo>
                    <a:lnTo>
                      <a:pt x="266" y="465"/>
                    </a:lnTo>
                    <a:lnTo>
                      <a:pt x="234" y="467"/>
                    </a:lnTo>
                    <a:lnTo>
                      <a:pt x="202" y="465"/>
                    </a:lnTo>
                    <a:lnTo>
                      <a:pt x="171" y="459"/>
                    </a:lnTo>
                    <a:lnTo>
                      <a:pt x="142" y="449"/>
                    </a:lnTo>
                    <a:lnTo>
                      <a:pt x="116" y="435"/>
                    </a:lnTo>
                    <a:lnTo>
                      <a:pt x="91" y="418"/>
                    </a:lnTo>
                    <a:lnTo>
                      <a:pt x="68" y="399"/>
                    </a:lnTo>
                    <a:lnTo>
                      <a:pt x="49" y="376"/>
                    </a:lnTo>
                    <a:lnTo>
                      <a:pt x="32" y="351"/>
                    </a:lnTo>
                    <a:lnTo>
                      <a:pt x="18" y="324"/>
                    </a:lnTo>
                    <a:lnTo>
                      <a:pt x="8" y="295"/>
                    </a:lnTo>
                    <a:lnTo>
                      <a:pt x="2" y="265"/>
                    </a:lnTo>
                    <a:lnTo>
                      <a:pt x="0" y="233"/>
                    </a:lnTo>
                    <a:lnTo>
                      <a:pt x="2" y="201"/>
                    </a:lnTo>
                    <a:lnTo>
                      <a:pt x="8" y="171"/>
                    </a:lnTo>
                    <a:lnTo>
                      <a:pt x="18" y="142"/>
                    </a:lnTo>
                    <a:lnTo>
                      <a:pt x="32" y="115"/>
                    </a:lnTo>
                    <a:lnTo>
                      <a:pt x="49" y="90"/>
                    </a:lnTo>
                    <a:lnTo>
                      <a:pt x="68" y="68"/>
                    </a:lnTo>
                    <a:lnTo>
                      <a:pt x="91" y="48"/>
                    </a:lnTo>
                    <a:lnTo>
                      <a:pt x="116" y="32"/>
                    </a:lnTo>
                    <a:lnTo>
                      <a:pt x="142" y="18"/>
                    </a:lnTo>
                    <a:lnTo>
                      <a:pt x="171" y="8"/>
                    </a:lnTo>
                    <a:lnTo>
                      <a:pt x="202" y="2"/>
                    </a:lnTo>
                    <a:lnTo>
                      <a:pt x="234" y="0"/>
                    </a:lnTo>
                    <a:close/>
                  </a:path>
                </a:pathLst>
              </a:custGeom>
              <a:solidFill>
                <a:srgbClr val="FF0000"/>
              </a:solidFill>
              <a:ln w="0">
                <a:noFill/>
                <a:prstDash val="solid"/>
                <a:round/>
                <a:headEnd/>
                <a:tailEnd/>
              </a:ln>
              <a:effectLst>
                <a:innerShdw blurRad="368300">
                  <a:prstClr val="black"/>
                </a:innerShdw>
              </a:effectLst>
            </p:spPr>
            <p:txBody>
              <a:bodyPr vert="horz" wrap="square" lIns="91440" tIns="45720" rIns="91440" bIns="45720" numCol="1" anchor="t" anchorCtr="0" compatLnSpc="1">
                <a:prstTxWarp prst="textNoShape">
                  <a:avLst/>
                </a:prstTxWarp>
              </a:bodyPr>
              <a:lstStyle/>
              <a:p>
                <a:pPr defTabSz="1218987">
                  <a:defRPr/>
                </a:pPr>
                <a:endParaRPr lang="en-US" sz="2400" kern="0">
                  <a:solidFill>
                    <a:prstClr val="black"/>
                  </a:solidFill>
                  <a:latin typeface="Calibri"/>
                </a:endParaRPr>
              </a:p>
            </p:txBody>
          </p:sp>
          <p:sp>
            <p:nvSpPr>
              <p:cNvPr id="42" name="Freeform 18"/>
              <p:cNvSpPr>
                <a:spLocks/>
              </p:cNvSpPr>
              <p:nvPr/>
            </p:nvSpPr>
            <p:spPr bwMode="auto">
              <a:xfrm>
                <a:off x="5746750" y="2032001"/>
                <a:ext cx="695325" cy="360363"/>
              </a:xfrm>
              <a:custGeom>
                <a:avLst/>
                <a:gdLst/>
                <a:ahLst/>
                <a:cxnLst>
                  <a:cxn ang="0">
                    <a:pos x="0" y="0"/>
                  </a:cxn>
                  <a:cxn ang="0">
                    <a:pos x="4" y="31"/>
                  </a:cxn>
                  <a:cxn ang="0">
                    <a:pos x="12" y="61"/>
                  </a:cxn>
                  <a:cxn ang="0">
                    <a:pos x="23" y="89"/>
                  </a:cxn>
                  <a:cxn ang="0">
                    <a:pos x="38" y="115"/>
                  </a:cxn>
                  <a:cxn ang="0">
                    <a:pos x="56" y="138"/>
                  </a:cxn>
                  <a:cxn ang="0">
                    <a:pos x="78" y="159"/>
                  </a:cxn>
                  <a:cxn ang="0">
                    <a:pos x="102" y="176"/>
                  </a:cxn>
                  <a:cxn ang="0">
                    <a:pos x="128" y="190"/>
                  </a:cxn>
                  <a:cxn ang="0">
                    <a:pos x="157" y="200"/>
                  </a:cxn>
                  <a:cxn ang="0">
                    <a:pos x="187" y="207"/>
                  </a:cxn>
                  <a:cxn ang="0">
                    <a:pos x="219" y="209"/>
                  </a:cxn>
                  <a:cxn ang="0">
                    <a:pos x="250" y="207"/>
                  </a:cxn>
                  <a:cxn ang="0">
                    <a:pos x="280" y="200"/>
                  </a:cxn>
                  <a:cxn ang="0">
                    <a:pos x="309" y="190"/>
                  </a:cxn>
                  <a:cxn ang="0">
                    <a:pos x="335" y="176"/>
                  </a:cxn>
                  <a:cxn ang="0">
                    <a:pos x="360" y="159"/>
                  </a:cxn>
                  <a:cxn ang="0">
                    <a:pos x="381" y="138"/>
                  </a:cxn>
                  <a:cxn ang="0">
                    <a:pos x="399" y="115"/>
                  </a:cxn>
                  <a:cxn ang="0">
                    <a:pos x="414" y="89"/>
                  </a:cxn>
                  <a:cxn ang="0">
                    <a:pos x="426" y="61"/>
                  </a:cxn>
                  <a:cxn ang="0">
                    <a:pos x="433" y="31"/>
                  </a:cxn>
                  <a:cxn ang="0">
                    <a:pos x="437" y="0"/>
                  </a:cxn>
                  <a:cxn ang="0">
                    <a:pos x="437" y="3"/>
                  </a:cxn>
                  <a:cxn ang="0">
                    <a:pos x="438" y="6"/>
                  </a:cxn>
                  <a:cxn ang="0">
                    <a:pos x="438" y="8"/>
                  </a:cxn>
                  <a:cxn ang="0">
                    <a:pos x="436" y="41"/>
                  </a:cxn>
                  <a:cxn ang="0">
                    <a:pos x="429" y="71"/>
                  </a:cxn>
                  <a:cxn ang="0">
                    <a:pos x="417" y="100"/>
                  </a:cxn>
                  <a:cxn ang="0">
                    <a:pos x="403" y="127"/>
                  </a:cxn>
                  <a:cxn ang="0">
                    <a:pos x="384" y="152"/>
                  </a:cxn>
                  <a:cxn ang="0">
                    <a:pos x="363" y="173"/>
                  </a:cxn>
                  <a:cxn ang="0">
                    <a:pos x="338" y="192"/>
                  </a:cxn>
                  <a:cxn ang="0">
                    <a:pos x="311" y="206"/>
                  </a:cxn>
                  <a:cxn ang="0">
                    <a:pos x="282" y="218"/>
                  </a:cxn>
                  <a:cxn ang="0">
                    <a:pos x="251" y="225"/>
                  </a:cxn>
                  <a:cxn ang="0">
                    <a:pos x="219" y="227"/>
                  </a:cxn>
                  <a:cxn ang="0">
                    <a:pos x="186" y="225"/>
                  </a:cxn>
                  <a:cxn ang="0">
                    <a:pos x="155" y="218"/>
                  </a:cxn>
                  <a:cxn ang="0">
                    <a:pos x="127" y="206"/>
                  </a:cxn>
                  <a:cxn ang="0">
                    <a:pos x="100" y="192"/>
                  </a:cxn>
                  <a:cxn ang="0">
                    <a:pos x="76" y="173"/>
                  </a:cxn>
                  <a:cxn ang="0">
                    <a:pos x="53" y="152"/>
                  </a:cxn>
                  <a:cxn ang="0">
                    <a:pos x="35" y="127"/>
                  </a:cxn>
                  <a:cxn ang="0">
                    <a:pos x="21" y="100"/>
                  </a:cxn>
                  <a:cxn ang="0">
                    <a:pos x="9" y="71"/>
                  </a:cxn>
                  <a:cxn ang="0">
                    <a:pos x="2" y="41"/>
                  </a:cxn>
                  <a:cxn ang="0">
                    <a:pos x="0" y="8"/>
                  </a:cxn>
                  <a:cxn ang="0">
                    <a:pos x="0" y="0"/>
                  </a:cxn>
                </a:cxnLst>
                <a:rect l="0" t="0" r="r" b="b"/>
                <a:pathLst>
                  <a:path w="438" h="227">
                    <a:moveTo>
                      <a:pt x="0" y="0"/>
                    </a:moveTo>
                    <a:lnTo>
                      <a:pt x="4" y="31"/>
                    </a:lnTo>
                    <a:lnTo>
                      <a:pt x="12" y="61"/>
                    </a:lnTo>
                    <a:lnTo>
                      <a:pt x="23" y="89"/>
                    </a:lnTo>
                    <a:lnTo>
                      <a:pt x="38" y="115"/>
                    </a:lnTo>
                    <a:lnTo>
                      <a:pt x="56" y="138"/>
                    </a:lnTo>
                    <a:lnTo>
                      <a:pt x="78" y="159"/>
                    </a:lnTo>
                    <a:lnTo>
                      <a:pt x="102" y="176"/>
                    </a:lnTo>
                    <a:lnTo>
                      <a:pt x="128" y="190"/>
                    </a:lnTo>
                    <a:lnTo>
                      <a:pt x="157" y="200"/>
                    </a:lnTo>
                    <a:lnTo>
                      <a:pt x="187" y="207"/>
                    </a:lnTo>
                    <a:lnTo>
                      <a:pt x="219" y="209"/>
                    </a:lnTo>
                    <a:lnTo>
                      <a:pt x="250" y="207"/>
                    </a:lnTo>
                    <a:lnTo>
                      <a:pt x="280" y="200"/>
                    </a:lnTo>
                    <a:lnTo>
                      <a:pt x="309" y="190"/>
                    </a:lnTo>
                    <a:lnTo>
                      <a:pt x="335" y="176"/>
                    </a:lnTo>
                    <a:lnTo>
                      <a:pt x="360" y="159"/>
                    </a:lnTo>
                    <a:lnTo>
                      <a:pt x="381" y="138"/>
                    </a:lnTo>
                    <a:lnTo>
                      <a:pt x="399" y="115"/>
                    </a:lnTo>
                    <a:lnTo>
                      <a:pt x="414" y="89"/>
                    </a:lnTo>
                    <a:lnTo>
                      <a:pt x="426" y="61"/>
                    </a:lnTo>
                    <a:lnTo>
                      <a:pt x="433" y="31"/>
                    </a:lnTo>
                    <a:lnTo>
                      <a:pt x="437" y="0"/>
                    </a:lnTo>
                    <a:lnTo>
                      <a:pt x="437" y="3"/>
                    </a:lnTo>
                    <a:lnTo>
                      <a:pt x="438" y="6"/>
                    </a:lnTo>
                    <a:lnTo>
                      <a:pt x="438" y="8"/>
                    </a:lnTo>
                    <a:lnTo>
                      <a:pt x="436" y="41"/>
                    </a:lnTo>
                    <a:lnTo>
                      <a:pt x="429" y="71"/>
                    </a:lnTo>
                    <a:lnTo>
                      <a:pt x="417" y="100"/>
                    </a:lnTo>
                    <a:lnTo>
                      <a:pt x="403" y="127"/>
                    </a:lnTo>
                    <a:lnTo>
                      <a:pt x="384" y="152"/>
                    </a:lnTo>
                    <a:lnTo>
                      <a:pt x="363" y="173"/>
                    </a:lnTo>
                    <a:lnTo>
                      <a:pt x="338" y="192"/>
                    </a:lnTo>
                    <a:lnTo>
                      <a:pt x="311" y="206"/>
                    </a:lnTo>
                    <a:lnTo>
                      <a:pt x="282" y="218"/>
                    </a:lnTo>
                    <a:lnTo>
                      <a:pt x="251" y="225"/>
                    </a:lnTo>
                    <a:lnTo>
                      <a:pt x="219" y="227"/>
                    </a:lnTo>
                    <a:lnTo>
                      <a:pt x="186" y="225"/>
                    </a:lnTo>
                    <a:lnTo>
                      <a:pt x="155" y="218"/>
                    </a:lnTo>
                    <a:lnTo>
                      <a:pt x="127" y="206"/>
                    </a:lnTo>
                    <a:lnTo>
                      <a:pt x="100" y="192"/>
                    </a:lnTo>
                    <a:lnTo>
                      <a:pt x="76" y="173"/>
                    </a:lnTo>
                    <a:lnTo>
                      <a:pt x="53" y="152"/>
                    </a:lnTo>
                    <a:lnTo>
                      <a:pt x="35" y="127"/>
                    </a:lnTo>
                    <a:lnTo>
                      <a:pt x="21" y="100"/>
                    </a:lnTo>
                    <a:lnTo>
                      <a:pt x="9" y="71"/>
                    </a:lnTo>
                    <a:lnTo>
                      <a:pt x="2" y="41"/>
                    </a:lnTo>
                    <a:lnTo>
                      <a:pt x="0" y="8"/>
                    </a:lnTo>
                    <a:lnTo>
                      <a:pt x="0" y="0"/>
                    </a:lnTo>
                    <a:close/>
                  </a:path>
                </a:pathLst>
              </a:custGeom>
              <a:solidFill>
                <a:srgbClr val="FFFFFF">
                  <a:alpha val="33000"/>
                </a:srgbClr>
              </a:solidFill>
              <a:ln w="0">
                <a:noFill/>
                <a:prstDash val="solid"/>
                <a:round/>
                <a:headEnd/>
                <a:tailEnd/>
              </a:ln>
            </p:spPr>
            <p:txBody>
              <a:bodyPr vert="horz" wrap="square" lIns="91440" tIns="45720" rIns="91440" bIns="45720" numCol="1" anchor="t" anchorCtr="0" compatLnSpc="1">
                <a:prstTxWarp prst="textNoShape">
                  <a:avLst/>
                </a:prstTxWarp>
              </a:bodyPr>
              <a:lstStyle/>
              <a:p>
                <a:pPr defTabSz="1218987">
                  <a:defRPr/>
                </a:pPr>
                <a:endParaRPr lang="en-US" sz="2400" kern="0">
                  <a:solidFill>
                    <a:prstClr val="black"/>
                  </a:solidFill>
                  <a:latin typeface="Calibri"/>
                </a:endParaRPr>
              </a:p>
            </p:txBody>
          </p:sp>
          <p:sp>
            <p:nvSpPr>
              <p:cNvPr id="43" name="Oval 42"/>
              <p:cNvSpPr/>
              <p:nvPr/>
            </p:nvSpPr>
            <p:spPr>
              <a:xfrm>
                <a:off x="5773858" y="1719807"/>
                <a:ext cx="648976" cy="661956"/>
              </a:xfrm>
              <a:prstGeom prst="ellipse">
                <a:avLst/>
              </a:prstGeom>
              <a:gradFill flip="none" rotWithShape="1">
                <a:gsLst>
                  <a:gs pos="0">
                    <a:srgbClr val="FFFFFF">
                      <a:alpha val="75000"/>
                    </a:srgbClr>
                  </a:gs>
                  <a:gs pos="34000">
                    <a:srgbClr val="FFFFFF">
                      <a:shade val="100000"/>
                      <a:satMod val="115000"/>
                      <a:alpha val="0"/>
                    </a:srgbClr>
                  </a:gs>
                </a:gsLst>
                <a:lin ang="5400000" scaled="1"/>
                <a:tileRect/>
              </a:gradFill>
              <a:ln w="25400" cap="flat" cmpd="sng" algn="ctr">
                <a:noFill/>
                <a:prstDash val="solid"/>
              </a:ln>
              <a:effectLst/>
            </p:spPr>
            <p:txBody>
              <a:bodyPr rtlCol="0" anchor="ctr"/>
              <a:lstStyle/>
              <a:p>
                <a:pPr algn="ctr" defTabSz="1218987">
                  <a:defRPr/>
                </a:pPr>
                <a:endParaRPr lang="en-US" sz="2400" kern="0">
                  <a:solidFill>
                    <a:prstClr val="white"/>
                  </a:solidFill>
                  <a:latin typeface="Calibri"/>
                </a:endParaRPr>
              </a:p>
            </p:txBody>
          </p:sp>
        </p:grpSp>
        <p:grpSp>
          <p:nvGrpSpPr>
            <p:cNvPr id="33" name="Group 32"/>
            <p:cNvGrpSpPr/>
            <p:nvPr/>
          </p:nvGrpSpPr>
          <p:grpSpPr>
            <a:xfrm>
              <a:off x="2442604" y="2756297"/>
              <a:ext cx="708825" cy="707311"/>
              <a:chOff x="5722938" y="2579688"/>
              <a:chExt cx="742950" cy="741363"/>
            </a:xfrm>
            <a:effectLst>
              <a:outerShdw blurRad="38100" dist="63500" dir="2700000" algn="tl" rotWithShape="0">
                <a:prstClr val="black">
                  <a:alpha val="99000"/>
                </a:prstClr>
              </a:outerShdw>
            </a:effectLst>
          </p:grpSpPr>
          <p:sp>
            <p:nvSpPr>
              <p:cNvPr id="38" name="Freeform 13"/>
              <p:cNvSpPr>
                <a:spLocks/>
              </p:cNvSpPr>
              <p:nvPr/>
            </p:nvSpPr>
            <p:spPr bwMode="auto">
              <a:xfrm>
                <a:off x="5722938" y="2579688"/>
                <a:ext cx="742950" cy="741363"/>
              </a:xfrm>
              <a:custGeom>
                <a:avLst/>
                <a:gdLst/>
                <a:ahLst/>
                <a:cxnLst>
                  <a:cxn ang="0">
                    <a:pos x="234" y="0"/>
                  </a:cxn>
                  <a:cxn ang="0">
                    <a:pos x="266" y="2"/>
                  </a:cxn>
                  <a:cxn ang="0">
                    <a:pos x="296" y="8"/>
                  </a:cxn>
                  <a:cxn ang="0">
                    <a:pos x="325" y="18"/>
                  </a:cxn>
                  <a:cxn ang="0">
                    <a:pos x="352" y="32"/>
                  </a:cxn>
                  <a:cxn ang="0">
                    <a:pos x="377" y="48"/>
                  </a:cxn>
                  <a:cxn ang="0">
                    <a:pos x="400" y="68"/>
                  </a:cxn>
                  <a:cxn ang="0">
                    <a:pos x="420" y="90"/>
                  </a:cxn>
                  <a:cxn ang="0">
                    <a:pos x="436" y="115"/>
                  </a:cxn>
                  <a:cxn ang="0">
                    <a:pos x="450" y="142"/>
                  </a:cxn>
                  <a:cxn ang="0">
                    <a:pos x="460" y="171"/>
                  </a:cxn>
                  <a:cxn ang="0">
                    <a:pos x="466" y="201"/>
                  </a:cxn>
                  <a:cxn ang="0">
                    <a:pos x="468" y="233"/>
                  </a:cxn>
                  <a:cxn ang="0">
                    <a:pos x="466" y="265"/>
                  </a:cxn>
                  <a:cxn ang="0">
                    <a:pos x="460" y="295"/>
                  </a:cxn>
                  <a:cxn ang="0">
                    <a:pos x="450" y="324"/>
                  </a:cxn>
                  <a:cxn ang="0">
                    <a:pos x="436" y="351"/>
                  </a:cxn>
                  <a:cxn ang="0">
                    <a:pos x="420" y="376"/>
                  </a:cxn>
                  <a:cxn ang="0">
                    <a:pos x="400" y="398"/>
                  </a:cxn>
                  <a:cxn ang="0">
                    <a:pos x="377" y="418"/>
                  </a:cxn>
                  <a:cxn ang="0">
                    <a:pos x="352" y="435"/>
                  </a:cxn>
                  <a:cxn ang="0">
                    <a:pos x="325" y="448"/>
                  </a:cxn>
                  <a:cxn ang="0">
                    <a:pos x="296" y="458"/>
                  </a:cxn>
                  <a:cxn ang="0">
                    <a:pos x="266" y="464"/>
                  </a:cxn>
                  <a:cxn ang="0">
                    <a:pos x="234" y="467"/>
                  </a:cxn>
                  <a:cxn ang="0">
                    <a:pos x="202" y="464"/>
                  </a:cxn>
                  <a:cxn ang="0">
                    <a:pos x="171" y="458"/>
                  </a:cxn>
                  <a:cxn ang="0">
                    <a:pos x="142" y="448"/>
                  </a:cxn>
                  <a:cxn ang="0">
                    <a:pos x="116" y="435"/>
                  </a:cxn>
                  <a:cxn ang="0">
                    <a:pos x="91" y="418"/>
                  </a:cxn>
                  <a:cxn ang="0">
                    <a:pos x="68" y="398"/>
                  </a:cxn>
                  <a:cxn ang="0">
                    <a:pos x="49" y="376"/>
                  </a:cxn>
                  <a:cxn ang="0">
                    <a:pos x="32" y="351"/>
                  </a:cxn>
                  <a:cxn ang="0">
                    <a:pos x="18" y="324"/>
                  </a:cxn>
                  <a:cxn ang="0">
                    <a:pos x="8" y="295"/>
                  </a:cxn>
                  <a:cxn ang="0">
                    <a:pos x="2" y="265"/>
                  </a:cxn>
                  <a:cxn ang="0">
                    <a:pos x="0" y="233"/>
                  </a:cxn>
                  <a:cxn ang="0">
                    <a:pos x="2" y="201"/>
                  </a:cxn>
                  <a:cxn ang="0">
                    <a:pos x="8" y="171"/>
                  </a:cxn>
                  <a:cxn ang="0">
                    <a:pos x="18" y="142"/>
                  </a:cxn>
                  <a:cxn ang="0">
                    <a:pos x="32" y="115"/>
                  </a:cxn>
                  <a:cxn ang="0">
                    <a:pos x="49" y="90"/>
                  </a:cxn>
                  <a:cxn ang="0">
                    <a:pos x="68" y="68"/>
                  </a:cxn>
                  <a:cxn ang="0">
                    <a:pos x="91" y="48"/>
                  </a:cxn>
                  <a:cxn ang="0">
                    <a:pos x="116" y="32"/>
                  </a:cxn>
                  <a:cxn ang="0">
                    <a:pos x="142" y="18"/>
                  </a:cxn>
                  <a:cxn ang="0">
                    <a:pos x="171" y="8"/>
                  </a:cxn>
                  <a:cxn ang="0">
                    <a:pos x="202" y="2"/>
                  </a:cxn>
                  <a:cxn ang="0">
                    <a:pos x="234" y="0"/>
                  </a:cxn>
                </a:cxnLst>
                <a:rect l="0" t="0" r="r" b="b"/>
                <a:pathLst>
                  <a:path w="468" h="467">
                    <a:moveTo>
                      <a:pt x="234" y="0"/>
                    </a:moveTo>
                    <a:lnTo>
                      <a:pt x="266" y="2"/>
                    </a:lnTo>
                    <a:lnTo>
                      <a:pt x="296" y="8"/>
                    </a:lnTo>
                    <a:lnTo>
                      <a:pt x="325" y="18"/>
                    </a:lnTo>
                    <a:lnTo>
                      <a:pt x="352" y="32"/>
                    </a:lnTo>
                    <a:lnTo>
                      <a:pt x="377" y="48"/>
                    </a:lnTo>
                    <a:lnTo>
                      <a:pt x="400" y="68"/>
                    </a:lnTo>
                    <a:lnTo>
                      <a:pt x="420" y="90"/>
                    </a:lnTo>
                    <a:lnTo>
                      <a:pt x="436" y="115"/>
                    </a:lnTo>
                    <a:lnTo>
                      <a:pt x="450" y="142"/>
                    </a:lnTo>
                    <a:lnTo>
                      <a:pt x="460" y="171"/>
                    </a:lnTo>
                    <a:lnTo>
                      <a:pt x="466" y="201"/>
                    </a:lnTo>
                    <a:lnTo>
                      <a:pt x="468" y="233"/>
                    </a:lnTo>
                    <a:lnTo>
                      <a:pt x="466" y="265"/>
                    </a:lnTo>
                    <a:lnTo>
                      <a:pt x="460" y="295"/>
                    </a:lnTo>
                    <a:lnTo>
                      <a:pt x="450" y="324"/>
                    </a:lnTo>
                    <a:lnTo>
                      <a:pt x="436" y="351"/>
                    </a:lnTo>
                    <a:lnTo>
                      <a:pt x="420" y="376"/>
                    </a:lnTo>
                    <a:lnTo>
                      <a:pt x="400" y="398"/>
                    </a:lnTo>
                    <a:lnTo>
                      <a:pt x="377" y="418"/>
                    </a:lnTo>
                    <a:lnTo>
                      <a:pt x="352" y="435"/>
                    </a:lnTo>
                    <a:lnTo>
                      <a:pt x="325" y="448"/>
                    </a:lnTo>
                    <a:lnTo>
                      <a:pt x="296" y="458"/>
                    </a:lnTo>
                    <a:lnTo>
                      <a:pt x="266" y="464"/>
                    </a:lnTo>
                    <a:lnTo>
                      <a:pt x="234" y="467"/>
                    </a:lnTo>
                    <a:lnTo>
                      <a:pt x="202" y="464"/>
                    </a:lnTo>
                    <a:lnTo>
                      <a:pt x="171" y="458"/>
                    </a:lnTo>
                    <a:lnTo>
                      <a:pt x="142" y="448"/>
                    </a:lnTo>
                    <a:lnTo>
                      <a:pt x="116" y="435"/>
                    </a:lnTo>
                    <a:lnTo>
                      <a:pt x="91" y="418"/>
                    </a:lnTo>
                    <a:lnTo>
                      <a:pt x="68" y="398"/>
                    </a:lnTo>
                    <a:lnTo>
                      <a:pt x="49" y="376"/>
                    </a:lnTo>
                    <a:lnTo>
                      <a:pt x="32" y="351"/>
                    </a:lnTo>
                    <a:lnTo>
                      <a:pt x="18" y="324"/>
                    </a:lnTo>
                    <a:lnTo>
                      <a:pt x="8" y="295"/>
                    </a:lnTo>
                    <a:lnTo>
                      <a:pt x="2" y="265"/>
                    </a:lnTo>
                    <a:lnTo>
                      <a:pt x="0" y="233"/>
                    </a:lnTo>
                    <a:lnTo>
                      <a:pt x="2" y="201"/>
                    </a:lnTo>
                    <a:lnTo>
                      <a:pt x="8" y="171"/>
                    </a:lnTo>
                    <a:lnTo>
                      <a:pt x="18" y="142"/>
                    </a:lnTo>
                    <a:lnTo>
                      <a:pt x="32" y="115"/>
                    </a:lnTo>
                    <a:lnTo>
                      <a:pt x="49" y="90"/>
                    </a:lnTo>
                    <a:lnTo>
                      <a:pt x="68" y="68"/>
                    </a:lnTo>
                    <a:lnTo>
                      <a:pt x="91" y="48"/>
                    </a:lnTo>
                    <a:lnTo>
                      <a:pt x="116" y="32"/>
                    </a:lnTo>
                    <a:lnTo>
                      <a:pt x="142" y="18"/>
                    </a:lnTo>
                    <a:lnTo>
                      <a:pt x="171" y="8"/>
                    </a:lnTo>
                    <a:lnTo>
                      <a:pt x="202" y="2"/>
                    </a:lnTo>
                    <a:lnTo>
                      <a:pt x="234" y="0"/>
                    </a:lnTo>
                    <a:close/>
                  </a:path>
                </a:pathLst>
              </a:custGeom>
              <a:solidFill>
                <a:srgbClr val="000000">
                  <a:lumMod val="75000"/>
                  <a:lumOff val="25000"/>
                </a:srgbClr>
              </a:solidFill>
              <a:ln w="0">
                <a:noFill/>
                <a:prstDash val="solid"/>
                <a:round/>
                <a:headEnd/>
                <a:tailEnd/>
              </a:ln>
              <a:effectLst>
                <a:innerShdw blurRad="368300">
                  <a:prstClr val="black"/>
                </a:innerShdw>
              </a:effectLst>
            </p:spPr>
            <p:txBody>
              <a:bodyPr vert="horz" wrap="square" lIns="91440" tIns="45720" rIns="91440" bIns="45720" numCol="1" anchor="t" anchorCtr="0" compatLnSpc="1">
                <a:prstTxWarp prst="textNoShape">
                  <a:avLst/>
                </a:prstTxWarp>
              </a:bodyPr>
              <a:lstStyle/>
              <a:p>
                <a:pPr defTabSz="1218987">
                  <a:defRPr/>
                </a:pPr>
                <a:endParaRPr lang="en-US" sz="2400" kern="0">
                  <a:solidFill>
                    <a:prstClr val="black"/>
                  </a:solidFill>
                  <a:latin typeface="Calibri"/>
                </a:endParaRPr>
              </a:p>
            </p:txBody>
          </p:sp>
          <p:sp>
            <p:nvSpPr>
              <p:cNvPr id="39" name="Freeform 14"/>
              <p:cNvSpPr>
                <a:spLocks/>
              </p:cNvSpPr>
              <p:nvPr/>
            </p:nvSpPr>
            <p:spPr bwMode="auto">
              <a:xfrm>
                <a:off x="5746750" y="2935288"/>
                <a:ext cx="695325" cy="360363"/>
              </a:xfrm>
              <a:custGeom>
                <a:avLst/>
                <a:gdLst/>
                <a:ahLst/>
                <a:cxnLst>
                  <a:cxn ang="0">
                    <a:pos x="0" y="0"/>
                  </a:cxn>
                  <a:cxn ang="0">
                    <a:pos x="4" y="31"/>
                  </a:cxn>
                  <a:cxn ang="0">
                    <a:pos x="12" y="60"/>
                  </a:cxn>
                  <a:cxn ang="0">
                    <a:pos x="23" y="89"/>
                  </a:cxn>
                  <a:cxn ang="0">
                    <a:pos x="38" y="114"/>
                  </a:cxn>
                  <a:cxn ang="0">
                    <a:pos x="56" y="137"/>
                  </a:cxn>
                  <a:cxn ang="0">
                    <a:pos x="78" y="158"/>
                  </a:cxn>
                  <a:cxn ang="0">
                    <a:pos x="102" y="176"/>
                  </a:cxn>
                  <a:cxn ang="0">
                    <a:pos x="128" y="190"/>
                  </a:cxn>
                  <a:cxn ang="0">
                    <a:pos x="157" y="200"/>
                  </a:cxn>
                  <a:cxn ang="0">
                    <a:pos x="187" y="207"/>
                  </a:cxn>
                  <a:cxn ang="0">
                    <a:pos x="219" y="209"/>
                  </a:cxn>
                  <a:cxn ang="0">
                    <a:pos x="250" y="207"/>
                  </a:cxn>
                  <a:cxn ang="0">
                    <a:pos x="280" y="200"/>
                  </a:cxn>
                  <a:cxn ang="0">
                    <a:pos x="309" y="190"/>
                  </a:cxn>
                  <a:cxn ang="0">
                    <a:pos x="335" y="176"/>
                  </a:cxn>
                  <a:cxn ang="0">
                    <a:pos x="360" y="158"/>
                  </a:cxn>
                  <a:cxn ang="0">
                    <a:pos x="381" y="137"/>
                  </a:cxn>
                  <a:cxn ang="0">
                    <a:pos x="399" y="114"/>
                  </a:cxn>
                  <a:cxn ang="0">
                    <a:pos x="414" y="89"/>
                  </a:cxn>
                  <a:cxn ang="0">
                    <a:pos x="426" y="60"/>
                  </a:cxn>
                  <a:cxn ang="0">
                    <a:pos x="433" y="31"/>
                  </a:cxn>
                  <a:cxn ang="0">
                    <a:pos x="437" y="0"/>
                  </a:cxn>
                  <a:cxn ang="0">
                    <a:pos x="437" y="3"/>
                  </a:cxn>
                  <a:cxn ang="0">
                    <a:pos x="438" y="5"/>
                  </a:cxn>
                  <a:cxn ang="0">
                    <a:pos x="438" y="8"/>
                  </a:cxn>
                  <a:cxn ang="0">
                    <a:pos x="436" y="41"/>
                  </a:cxn>
                  <a:cxn ang="0">
                    <a:pos x="429" y="71"/>
                  </a:cxn>
                  <a:cxn ang="0">
                    <a:pos x="417" y="100"/>
                  </a:cxn>
                  <a:cxn ang="0">
                    <a:pos x="403" y="127"/>
                  </a:cxn>
                  <a:cxn ang="0">
                    <a:pos x="384" y="152"/>
                  </a:cxn>
                  <a:cxn ang="0">
                    <a:pos x="363" y="173"/>
                  </a:cxn>
                  <a:cxn ang="0">
                    <a:pos x="338" y="192"/>
                  </a:cxn>
                  <a:cxn ang="0">
                    <a:pos x="311" y="206"/>
                  </a:cxn>
                  <a:cxn ang="0">
                    <a:pos x="282" y="218"/>
                  </a:cxn>
                  <a:cxn ang="0">
                    <a:pos x="251" y="224"/>
                  </a:cxn>
                  <a:cxn ang="0">
                    <a:pos x="219" y="227"/>
                  </a:cxn>
                  <a:cxn ang="0">
                    <a:pos x="186" y="224"/>
                  </a:cxn>
                  <a:cxn ang="0">
                    <a:pos x="155" y="218"/>
                  </a:cxn>
                  <a:cxn ang="0">
                    <a:pos x="127" y="206"/>
                  </a:cxn>
                  <a:cxn ang="0">
                    <a:pos x="100" y="192"/>
                  </a:cxn>
                  <a:cxn ang="0">
                    <a:pos x="76" y="173"/>
                  </a:cxn>
                  <a:cxn ang="0">
                    <a:pos x="53" y="152"/>
                  </a:cxn>
                  <a:cxn ang="0">
                    <a:pos x="35" y="127"/>
                  </a:cxn>
                  <a:cxn ang="0">
                    <a:pos x="21" y="100"/>
                  </a:cxn>
                  <a:cxn ang="0">
                    <a:pos x="9" y="71"/>
                  </a:cxn>
                  <a:cxn ang="0">
                    <a:pos x="2" y="41"/>
                  </a:cxn>
                  <a:cxn ang="0">
                    <a:pos x="0" y="8"/>
                  </a:cxn>
                  <a:cxn ang="0">
                    <a:pos x="0" y="0"/>
                  </a:cxn>
                </a:cxnLst>
                <a:rect l="0" t="0" r="r" b="b"/>
                <a:pathLst>
                  <a:path w="438" h="227">
                    <a:moveTo>
                      <a:pt x="0" y="0"/>
                    </a:moveTo>
                    <a:lnTo>
                      <a:pt x="4" y="31"/>
                    </a:lnTo>
                    <a:lnTo>
                      <a:pt x="12" y="60"/>
                    </a:lnTo>
                    <a:lnTo>
                      <a:pt x="23" y="89"/>
                    </a:lnTo>
                    <a:lnTo>
                      <a:pt x="38" y="114"/>
                    </a:lnTo>
                    <a:lnTo>
                      <a:pt x="56" y="137"/>
                    </a:lnTo>
                    <a:lnTo>
                      <a:pt x="78" y="158"/>
                    </a:lnTo>
                    <a:lnTo>
                      <a:pt x="102" y="176"/>
                    </a:lnTo>
                    <a:lnTo>
                      <a:pt x="128" y="190"/>
                    </a:lnTo>
                    <a:lnTo>
                      <a:pt x="157" y="200"/>
                    </a:lnTo>
                    <a:lnTo>
                      <a:pt x="187" y="207"/>
                    </a:lnTo>
                    <a:lnTo>
                      <a:pt x="219" y="209"/>
                    </a:lnTo>
                    <a:lnTo>
                      <a:pt x="250" y="207"/>
                    </a:lnTo>
                    <a:lnTo>
                      <a:pt x="280" y="200"/>
                    </a:lnTo>
                    <a:lnTo>
                      <a:pt x="309" y="190"/>
                    </a:lnTo>
                    <a:lnTo>
                      <a:pt x="335" y="176"/>
                    </a:lnTo>
                    <a:lnTo>
                      <a:pt x="360" y="158"/>
                    </a:lnTo>
                    <a:lnTo>
                      <a:pt x="381" y="137"/>
                    </a:lnTo>
                    <a:lnTo>
                      <a:pt x="399" y="114"/>
                    </a:lnTo>
                    <a:lnTo>
                      <a:pt x="414" y="89"/>
                    </a:lnTo>
                    <a:lnTo>
                      <a:pt x="426" y="60"/>
                    </a:lnTo>
                    <a:lnTo>
                      <a:pt x="433" y="31"/>
                    </a:lnTo>
                    <a:lnTo>
                      <a:pt x="437" y="0"/>
                    </a:lnTo>
                    <a:lnTo>
                      <a:pt x="437" y="3"/>
                    </a:lnTo>
                    <a:lnTo>
                      <a:pt x="438" y="5"/>
                    </a:lnTo>
                    <a:lnTo>
                      <a:pt x="438" y="8"/>
                    </a:lnTo>
                    <a:lnTo>
                      <a:pt x="436" y="41"/>
                    </a:lnTo>
                    <a:lnTo>
                      <a:pt x="429" y="71"/>
                    </a:lnTo>
                    <a:lnTo>
                      <a:pt x="417" y="100"/>
                    </a:lnTo>
                    <a:lnTo>
                      <a:pt x="403" y="127"/>
                    </a:lnTo>
                    <a:lnTo>
                      <a:pt x="384" y="152"/>
                    </a:lnTo>
                    <a:lnTo>
                      <a:pt x="363" y="173"/>
                    </a:lnTo>
                    <a:lnTo>
                      <a:pt x="338" y="192"/>
                    </a:lnTo>
                    <a:lnTo>
                      <a:pt x="311" y="206"/>
                    </a:lnTo>
                    <a:lnTo>
                      <a:pt x="282" y="218"/>
                    </a:lnTo>
                    <a:lnTo>
                      <a:pt x="251" y="224"/>
                    </a:lnTo>
                    <a:lnTo>
                      <a:pt x="219" y="227"/>
                    </a:lnTo>
                    <a:lnTo>
                      <a:pt x="186" y="224"/>
                    </a:lnTo>
                    <a:lnTo>
                      <a:pt x="155" y="218"/>
                    </a:lnTo>
                    <a:lnTo>
                      <a:pt x="127" y="206"/>
                    </a:lnTo>
                    <a:lnTo>
                      <a:pt x="100" y="192"/>
                    </a:lnTo>
                    <a:lnTo>
                      <a:pt x="76" y="173"/>
                    </a:lnTo>
                    <a:lnTo>
                      <a:pt x="53" y="152"/>
                    </a:lnTo>
                    <a:lnTo>
                      <a:pt x="35" y="127"/>
                    </a:lnTo>
                    <a:lnTo>
                      <a:pt x="21" y="100"/>
                    </a:lnTo>
                    <a:lnTo>
                      <a:pt x="9" y="71"/>
                    </a:lnTo>
                    <a:lnTo>
                      <a:pt x="2" y="41"/>
                    </a:lnTo>
                    <a:lnTo>
                      <a:pt x="0" y="8"/>
                    </a:lnTo>
                    <a:lnTo>
                      <a:pt x="0" y="0"/>
                    </a:lnTo>
                    <a:close/>
                  </a:path>
                </a:pathLst>
              </a:custGeom>
              <a:solidFill>
                <a:srgbClr val="FFFFFF">
                  <a:alpha val="33000"/>
                </a:srgbClr>
              </a:solidFill>
              <a:ln w="0">
                <a:noFill/>
                <a:prstDash val="solid"/>
                <a:round/>
                <a:headEnd/>
                <a:tailEnd/>
              </a:ln>
            </p:spPr>
            <p:txBody>
              <a:bodyPr vert="horz" wrap="square" lIns="91440" tIns="45720" rIns="91440" bIns="45720" numCol="1" anchor="t" anchorCtr="0" compatLnSpc="1">
                <a:prstTxWarp prst="textNoShape">
                  <a:avLst/>
                </a:prstTxWarp>
              </a:bodyPr>
              <a:lstStyle/>
              <a:p>
                <a:pPr defTabSz="1218987">
                  <a:defRPr/>
                </a:pPr>
                <a:endParaRPr lang="en-US" sz="2400" kern="0">
                  <a:solidFill>
                    <a:prstClr val="black"/>
                  </a:solidFill>
                  <a:latin typeface="Calibri"/>
                </a:endParaRPr>
              </a:p>
            </p:txBody>
          </p:sp>
          <p:sp>
            <p:nvSpPr>
              <p:cNvPr id="40" name="Oval 39"/>
              <p:cNvSpPr/>
              <p:nvPr/>
            </p:nvSpPr>
            <p:spPr>
              <a:xfrm>
                <a:off x="5773858" y="2623190"/>
                <a:ext cx="648976" cy="661956"/>
              </a:xfrm>
              <a:prstGeom prst="ellipse">
                <a:avLst/>
              </a:prstGeom>
              <a:gradFill flip="none" rotWithShape="1">
                <a:gsLst>
                  <a:gs pos="0">
                    <a:srgbClr val="FFFFFF">
                      <a:alpha val="75000"/>
                    </a:srgbClr>
                  </a:gs>
                  <a:gs pos="34000">
                    <a:srgbClr val="FFFFFF">
                      <a:shade val="100000"/>
                      <a:satMod val="115000"/>
                      <a:alpha val="0"/>
                    </a:srgbClr>
                  </a:gs>
                </a:gsLst>
                <a:lin ang="5400000" scaled="1"/>
                <a:tileRect/>
              </a:gradFill>
              <a:ln w="25400" cap="flat" cmpd="sng" algn="ctr">
                <a:noFill/>
                <a:prstDash val="solid"/>
              </a:ln>
              <a:effectLst/>
            </p:spPr>
            <p:txBody>
              <a:bodyPr rtlCol="0" anchor="ctr"/>
              <a:lstStyle/>
              <a:p>
                <a:pPr algn="ctr" defTabSz="1218987">
                  <a:defRPr/>
                </a:pPr>
                <a:endParaRPr lang="en-US" sz="2400" kern="0">
                  <a:solidFill>
                    <a:prstClr val="white"/>
                  </a:solidFill>
                  <a:latin typeface="Calibri"/>
                </a:endParaRPr>
              </a:p>
            </p:txBody>
          </p:sp>
        </p:grpSp>
        <p:grpSp>
          <p:nvGrpSpPr>
            <p:cNvPr id="34" name="Group 33"/>
            <p:cNvGrpSpPr/>
            <p:nvPr/>
          </p:nvGrpSpPr>
          <p:grpSpPr>
            <a:xfrm>
              <a:off x="2442604" y="3616580"/>
              <a:ext cx="708825" cy="708825"/>
              <a:chOff x="5722938" y="3481388"/>
              <a:chExt cx="742950" cy="742950"/>
            </a:xfrm>
            <a:effectLst>
              <a:outerShdw blurRad="38100" dist="63500" dir="2700000" algn="tl" rotWithShape="0">
                <a:prstClr val="black">
                  <a:alpha val="99000"/>
                </a:prstClr>
              </a:outerShdw>
            </a:effectLst>
          </p:grpSpPr>
          <p:sp>
            <p:nvSpPr>
              <p:cNvPr id="35" name="Freeform 9"/>
              <p:cNvSpPr>
                <a:spLocks/>
              </p:cNvSpPr>
              <p:nvPr/>
            </p:nvSpPr>
            <p:spPr bwMode="auto">
              <a:xfrm>
                <a:off x="5722938" y="3481388"/>
                <a:ext cx="742950" cy="742950"/>
              </a:xfrm>
              <a:custGeom>
                <a:avLst/>
                <a:gdLst/>
                <a:ahLst/>
                <a:cxnLst>
                  <a:cxn ang="0">
                    <a:pos x="234" y="0"/>
                  </a:cxn>
                  <a:cxn ang="0">
                    <a:pos x="266" y="3"/>
                  </a:cxn>
                  <a:cxn ang="0">
                    <a:pos x="296" y="9"/>
                  </a:cxn>
                  <a:cxn ang="0">
                    <a:pos x="325" y="19"/>
                  </a:cxn>
                  <a:cxn ang="0">
                    <a:pos x="352" y="32"/>
                  </a:cxn>
                  <a:cxn ang="0">
                    <a:pos x="377" y="49"/>
                  </a:cxn>
                  <a:cxn ang="0">
                    <a:pos x="400" y="69"/>
                  </a:cxn>
                  <a:cxn ang="0">
                    <a:pos x="420" y="91"/>
                  </a:cxn>
                  <a:cxn ang="0">
                    <a:pos x="436" y="116"/>
                  </a:cxn>
                  <a:cxn ang="0">
                    <a:pos x="450" y="142"/>
                  </a:cxn>
                  <a:cxn ang="0">
                    <a:pos x="460" y="171"/>
                  </a:cxn>
                  <a:cxn ang="0">
                    <a:pos x="466" y="202"/>
                  </a:cxn>
                  <a:cxn ang="0">
                    <a:pos x="468" y="234"/>
                  </a:cxn>
                  <a:cxn ang="0">
                    <a:pos x="466" y="266"/>
                  </a:cxn>
                  <a:cxn ang="0">
                    <a:pos x="460" y="296"/>
                  </a:cxn>
                  <a:cxn ang="0">
                    <a:pos x="450" y="325"/>
                  </a:cxn>
                  <a:cxn ang="0">
                    <a:pos x="436" y="351"/>
                  </a:cxn>
                  <a:cxn ang="0">
                    <a:pos x="420" y="376"/>
                  </a:cxn>
                  <a:cxn ang="0">
                    <a:pos x="400" y="399"/>
                  </a:cxn>
                  <a:cxn ang="0">
                    <a:pos x="377" y="419"/>
                  </a:cxn>
                  <a:cxn ang="0">
                    <a:pos x="352" y="436"/>
                  </a:cxn>
                  <a:cxn ang="0">
                    <a:pos x="325" y="449"/>
                  </a:cxn>
                  <a:cxn ang="0">
                    <a:pos x="296" y="459"/>
                  </a:cxn>
                  <a:cxn ang="0">
                    <a:pos x="266" y="465"/>
                  </a:cxn>
                  <a:cxn ang="0">
                    <a:pos x="234" y="468"/>
                  </a:cxn>
                  <a:cxn ang="0">
                    <a:pos x="202" y="465"/>
                  </a:cxn>
                  <a:cxn ang="0">
                    <a:pos x="171" y="459"/>
                  </a:cxn>
                  <a:cxn ang="0">
                    <a:pos x="142" y="449"/>
                  </a:cxn>
                  <a:cxn ang="0">
                    <a:pos x="116" y="436"/>
                  </a:cxn>
                  <a:cxn ang="0">
                    <a:pos x="91" y="419"/>
                  </a:cxn>
                  <a:cxn ang="0">
                    <a:pos x="68" y="399"/>
                  </a:cxn>
                  <a:cxn ang="0">
                    <a:pos x="49" y="376"/>
                  </a:cxn>
                  <a:cxn ang="0">
                    <a:pos x="32" y="351"/>
                  </a:cxn>
                  <a:cxn ang="0">
                    <a:pos x="18" y="325"/>
                  </a:cxn>
                  <a:cxn ang="0">
                    <a:pos x="8" y="296"/>
                  </a:cxn>
                  <a:cxn ang="0">
                    <a:pos x="2" y="266"/>
                  </a:cxn>
                  <a:cxn ang="0">
                    <a:pos x="0" y="234"/>
                  </a:cxn>
                  <a:cxn ang="0">
                    <a:pos x="2" y="202"/>
                  </a:cxn>
                  <a:cxn ang="0">
                    <a:pos x="8" y="171"/>
                  </a:cxn>
                  <a:cxn ang="0">
                    <a:pos x="18" y="142"/>
                  </a:cxn>
                  <a:cxn ang="0">
                    <a:pos x="32" y="116"/>
                  </a:cxn>
                  <a:cxn ang="0">
                    <a:pos x="49" y="91"/>
                  </a:cxn>
                  <a:cxn ang="0">
                    <a:pos x="68" y="69"/>
                  </a:cxn>
                  <a:cxn ang="0">
                    <a:pos x="91" y="49"/>
                  </a:cxn>
                  <a:cxn ang="0">
                    <a:pos x="116" y="32"/>
                  </a:cxn>
                  <a:cxn ang="0">
                    <a:pos x="142" y="19"/>
                  </a:cxn>
                  <a:cxn ang="0">
                    <a:pos x="171" y="9"/>
                  </a:cxn>
                  <a:cxn ang="0">
                    <a:pos x="202" y="3"/>
                  </a:cxn>
                  <a:cxn ang="0">
                    <a:pos x="234" y="0"/>
                  </a:cxn>
                </a:cxnLst>
                <a:rect l="0" t="0" r="r" b="b"/>
                <a:pathLst>
                  <a:path w="468" h="468">
                    <a:moveTo>
                      <a:pt x="234" y="0"/>
                    </a:moveTo>
                    <a:lnTo>
                      <a:pt x="266" y="3"/>
                    </a:lnTo>
                    <a:lnTo>
                      <a:pt x="296" y="9"/>
                    </a:lnTo>
                    <a:lnTo>
                      <a:pt x="325" y="19"/>
                    </a:lnTo>
                    <a:lnTo>
                      <a:pt x="352" y="32"/>
                    </a:lnTo>
                    <a:lnTo>
                      <a:pt x="377" y="49"/>
                    </a:lnTo>
                    <a:lnTo>
                      <a:pt x="400" y="69"/>
                    </a:lnTo>
                    <a:lnTo>
                      <a:pt x="420" y="91"/>
                    </a:lnTo>
                    <a:lnTo>
                      <a:pt x="436" y="116"/>
                    </a:lnTo>
                    <a:lnTo>
                      <a:pt x="450" y="142"/>
                    </a:lnTo>
                    <a:lnTo>
                      <a:pt x="460" y="171"/>
                    </a:lnTo>
                    <a:lnTo>
                      <a:pt x="466" y="202"/>
                    </a:lnTo>
                    <a:lnTo>
                      <a:pt x="468" y="234"/>
                    </a:lnTo>
                    <a:lnTo>
                      <a:pt x="466" y="266"/>
                    </a:lnTo>
                    <a:lnTo>
                      <a:pt x="460" y="296"/>
                    </a:lnTo>
                    <a:lnTo>
                      <a:pt x="450" y="325"/>
                    </a:lnTo>
                    <a:lnTo>
                      <a:pt x="436" y="351"/>
                    </a:lnTo>
                    <a:lnTo>
                      <a:pt x="420" y="376"/>
                    </a:lnTo>
                    <a:lnTo>
                      <a:pt x="400" y="399"/>
                    </a:lnTo>
                    <a:lnTo>
                      <a:pt x="377" y="419"/>
                    </a:lnTo>
                    <a:lnTo>
                      <a:pt x="352" y="436"/>
                    </a:lnTo>
                    <a:lnTo>
                      <a:pt x="325" y="449"/>
                    </a:lnTo>
                    <a:lnTo>
                      <a:pt x="296" y="459"/>
                    </a:lnTo>
                    <a:lnTo>
                      <a:pt x="266" y="465"/>
                    </a:lnTo>
                    <a:lnTo>
                      <a:pt x="234" y="468"/>
                    </a:lnTo>
                    <a:lnTo>
                      <a:pt x="202" y="465"/>
                    </a:lnTo>
                    <a:lnTo>
                      <a:pt x="171" y="459"/>
                    </a:lnTo>
                    <a:lnTo>
                      <a:pt x="142" y="449"/>
                    </a:lnTo>
                    <a:lnTo>
                      <a:pt x="116" y="436"/>
                    </a:lnTo>
                    <a:lnTo>
                      <a:pt x="91" y="419"/>
                    </a:lnTo>
                    <a:lnTo>
                      <a:pt x="68" y="399"/>
                    </a:lnTo>
                    <a:lnTo>
                      <a:pt x="49" y="376"/>
                    </a:lnTo>
                    <a:lnTo>
                      <a:pt x="32" y="351"/>
                    </a:lnTo>
                    <a:lnTo>
                      <a:pt x="18" y="325"/>
                    </a:lnTo>
                    <a:lnTo>
                      <a:pt x="8" y="296"/>
                    </a:lnTo>
                    <a:lnTo>
                      <a:pt x="2" y="266"/>
                    </a:lnTo>
                    <a:lnTo>
                      <a:pt x="0" y="234"/>
                    </a:lnTo>
                    <a:lnTo>
                      <a:pt x="2" y="202"/>
                    </a:lnTo>
                    <a:lnTo>
                      <a:pt x="8" y="171"/>
                    </a:lnTo>
                    <a:lnTo>
                      <a:pt x="18" y="142"/>
                    </a:lnTo>
                    <a:lnTo>
                      <a:pt x="32" y="116"/>
                    </a:lnTo>
                    <a:lnTo>
                      <a:pt x="49" y="91"/>
                    </a:lnTo>
                    <a:lnTo>
                      <a:pt x="68" y="69"/>
                    </a:lnTo>
                    <a:lnTo>
                      <a:pt x="91" y="49"/>
                    </a:lnTo>
                    <a:lnTo>
                      <a:pt x="116" y="32"/>
                    </a:lnTo>
                    <a:lnTo>
                      <a:pt x="142" y="19"/>
                    </a:lnTo>
                    <a:lnTo>
                      <a:pt x="171" y="9"/>
                    </a:lnTo>
                    <a:lnTo>
                      <a:pt x="202" y="3"/>
                    </a:lnTo>
                    <a:lnTo>
                      <a:pt x="234" y="0"/>
                    </a:lnTo>
                    <a:close/>
                  </a:path>
                </a:pathLst>
              </a:custGeom>
              <a:solidFill>
                <a:srgbClr val="000000">
                  <a:lumMod val="75000"/>
                  <a:lumOff val="25000"/>
                </a:srgbClr>
              </a:solidFill>
              <a:ln w="0">
                <a:noFill/>
                <a:prstDash val="solid"/>
                <a:round/>
                <a:headEnd/>
                <a:tailEnd/>
              </a:ln>
              <a:effectLst>
                <a:innerShdw blurRad="368300">
                  <a:prstClr val="black"/>
                </a:innerShdw>
              </a:effectLst>
            </p:spPr>
            <p:txBody>
              <a:bodyPr vert="horz" wrap="square" lIns="91440" tIns="45720" rIns="91440" bIns="45720" numCol="1" anchor="t" anchorCtr="0" compatLnSpc="1">
                <a:prstTxWarp prst="textNoShape">
                  <a:avLst/>
                </a:prstTxWarp>
              </a:bodyPr>
              <a:lstStyle/>
              <a:p>
                <a:pPr defTabSz="1218987">
                  <a:defRPr/>
                </a:pPr>
                <a:endParaRPr lang="en-US" sz="2400" kern="0">
                  <a:solidFill>
                    <a:prstClr val="black"/>
                  </a:solidFill>
                  <a:latin typeface="Calibri"/>
                </a:endParaRPr>
              </a:p>
            </p:txBody>
          </p:sp>
          <p:sp>
            <p:nvSpPr>
              <p:cNvPr id="36" name="Freeform 12"/>
              <p:cNvSpPr>
                <a:spLocks/>
              </p:cNvSpPr>
              <p:nvPr/>
            </p:nvSpPr>
            <p:spPr bwMode="auto">
              <a:xfrm>
                <a:off x="5746750" y="3838576"/>
                <a:ext cx="695325" cy="360363"/>
              </a:xfrm>
              <a:custGeom>
                <a:avLst/>
                <a:gdLst/>
                <a:ahLst/>
                <a:cxnLst>
                  <a:cxn ang="0">
                    <a:pos x="0" y="0"/>
                  </a:cxn>
                  <a:cxn ang="0">
                    <a:pos x="4" y="31"/>
                  </a:cxn>
                  <a:cxn ang="0">
                    <a:pos x="12" y="60"/>
                  </a:cxn>
                  <a:cxn ang="0">
                    <a:pos x="23" y="88"/>
                  </a:cxn>
                  <a:cxn ang="0">
                    <a:pos x="38" y="114"/>
                  </a:cxn>
                  <a:cxn ang="0">
                    <a:pos x="56" y="137"/>
                  </a:cxn>
                  <a:cxn ang="0">
                    <a:pos x="78" y="157"/>
                  </a:cxn>
                  <a:cxn ang="0">
                    <a:pos x="102" y="176"/>
                  </a:cxn>
                  <a:cxn ang="0">
                    <a:pos x="128" y="189"/>
                  </a:cxn>
                  <a:cxn ang="0">
                    <a:pos x="157" y="200"/>
                  </a:cxn>
                  <a:cxn ang="0">
                    <a:pos x="187" y="207"/>
                  </a:cxn>
                  <a:cxn ang="0">
                    <a:pos x="219" y="209"/>
                  </a:cxn>
                  <a:cxn ang="0">
                    <a:pos x="250" y="207"/>
                  </a:cxn>
                  <a:cxn ang="0">
                    <a:pos x="280" y="200"/>
                  </a:cxn>
                  <a:cxn ang="0">
                    <a:pos x="309" y="189"/>
                  </a:cxn>
                  <a:cxn ang="0">
                    <a:pos x="335" y="176"/>
                  </a:cxn>
                  <a:cxn ang="0">
                    <a:pos x="360" y="157"/>
                  </a:cxn>
                  <a:cxn ang="0">
                    <a:pos x="381" y="137"/>
                  </a:cxn>
                  <a:cxn ang="0">
                    <a:pos x="399" y="114"/>
                  </a:cxn>
                  <a:cxn ang="0">
                    <a:pos x="414" y="88"/>
                  </a:cxn>
                  <a:cxn ang="0">
                    <a:pos x="426" y="60"/>
                  </a:cxn>
                  <a:cxn ang="0">
                    <a:pos x="433" y="31"/>
                  </a:cxn>
                  <a:cxn ang="0">
                    <a:pos x="437" y="0"/>
                  </a:cxn>
                  <a:cxn ang="0">
                    <a:pos x="437" y="3"/>
                  </a:cxn>
                  <a:cxn ang="0">
                    <a:pos x="438" y="5"/>
                  </a:cxn>
                  <a:cxn ang="0">
                    <a:pos x="438" y="8"/>
                  </a:cxn>
                  <a:cxn ang="0">
                    <a:pos x="436" y="41"/>
                  </a:cxn>
                  <a:cxn ang="0">
                    <a:pos x="429" y="71"/>
                  </a:cxn>
                  <a:cxn ang="0">
                    <a:pos x="417" y="100"/>
                  </a:cxn>
                  <a:cxn ang="0">
                    <a:pos x="403" y="127"/>
                  </a:cxn>
                  <a:cxn ang="0">
                    <a:pos x="384" y="151"/>
                  </a:cxn>
                  <a:cxn ang="0">
                    <a:pos x="363" y="173"/>
                  </a:cxn>
                  <a:cxn ang="0">
                    <a:pos x="338" y="192"/>
                  </a:cxn>
                  <a:cxn ang="0">
                    <a:pos x="311" y="206"/>
                  </a:cxn>
                  <a:cxn ang="0">
                    <a:pos x="282" y="217"/>
                  </a:cxn>
                  <a:cxn ang="0">
                    <a:pos x="251" y="224"/>
                  </a:cxn>
                  <a:cxn ang="0">
                    <a:pos x="219" y="227"/>
                  </a:cxn>
                  <a:cxn ang="0">
                    <a:pos x="186" y="224"/>
                  </a:cxn>
                  <a:cxn ang="0">
                    <a:pos x="155" y="217"/>
                  </a:cxn>
                  <a:cxn ang="0">
                    <a:pos x="127" y="206"/>
                  </a:cxn>
                  <a:cxn ang="0">
                    <a:pos x="100" y="192"/>
                  </a:cxn>
                  <a:cxn ang="0">
                    <a:pos x="76" y="173"/>
                  </a:cxn>
                  <a:cxn ang="0">
                    <a:pos x="53" y="151"/>
                  </a:cxn>
                  <a:cxn ang="0">
                    <a:pos x="35" y="127"/>
                  </a:cxn>
                  <a:cxn ang="0">
                    <a:pos x="21" y="100"/>
                  </a:cxn>
                  <a:cxn ang="0">
                    <a:pos x="9" y="71"/>
                  </a:cxn>
                  <a:cxn ang="0">
                    <a:pos x="2" y="41"/>
                  </a:cxn>
                  <a:cxn ang="0">
                    <a:pos x="0" y="8"/>
                  </a:cxn>
                  <a:cxn ang="0">
                    <a:pos x="0" y="0"/>
                  </a:cxn>
                </a:cxnLst>
                <a:rect l="0" t="0" r="r" b="b"/>
                <a:pathLst>
                  <a:path w="438" h="227">
                    <a:moveTo>
                      <a:pt x="0" y="0"/>
                    </a:moveTo>
                    <a:lnTo>
                      <a:pt x="4" y="31"/>
                    </a:lnTo>
                    <a:lnTo>
                      <a:pt x="12" y="60"/>
                    </a:lnTo>
                    <a:lnTo>
                      <a:pt x="23" y="88"/>
                    </a:lnTo>
                    <a:lnTo>
                      <a:pt x="38" y="114"/>
                    </a:lnTo>
                    <a:lnTo>
                      <a:pt x="56" y="137"/>
                    </a:lnTo>
                    <a:lnTo>
                      <a:pt x="78" y="157"/>
                    </a:lnTo>
                    <a:lnTo>
                      <a:pt x="102" y="176"/>
                    </a:lnTo>
                    <a:lnTo>
                      <a:pt x="128" y="189"/>
                    </a:lnTo>
                    <a:lnTo>
                      <a:pt x="157" y="200"/>
                    </a:lnTo>
                    <a:lnTo>
                      <a:pt x="187" y="207"/>
                    </a:lnTo>
                    <a:lnTo>
                      <a:pt x="219" y="209"/>
                    </a:lnTo>
                    <a:lnTo>
                      <a:pt x="250" y="207"/>
                    </a:lnTo>
                    <a:lnTo>
                      <a:pt x="280" y="200"/>
                    </a:lnTo>
                    <a:lnTo>
                      <a:pt x="309" y="189"/>
                    </a:lnTo>
                    <a:lnTo>
                      <a:pt x="335" y="176"/>
                    </a:lnTo>
                    <a:lnTo>
                      <a:pt x="360" y="157"/>
                    </a:lnTo>
                    <a:lnTo>
                      <a:pt x="381" y="137"/>
                    </a:lnTo>
                    <a:lnTo>
                      <a:pt x="399" y="114"/>
                    </a:lnTo>
                    <a:lnTo>
                      <a:pt x="414" y="88"/>
                    </a:lnTo>
                    <a:lnTo>
                      <a:pt x="426" y="60"/>
                    </a:lnTo>
                    <a:lnTo>
                      <a:pt x="433" y="31"/>
                    </a:lnTo>
                    <a:lnTo>
                      <a:pt x="437" y="0"/>
                    </a:lnTo>
                    <a:lnTo>
                      <a:pt x="437" y="3"/>
                    </a:lnTo>
                    <a:lnTo>
                      <a:pt x="438" y="5"/>
                    </a:lnTo>
                    <a:lnTo>
                      <a:pt x="438" y="8"/>
                    </a:lnTo>
                    <a:lnTo>
                      <a:pt x="436" y="41"/>
                    </a:lnTo>
                    <a:lnTo>
                      <a:pt x="429" y="71"/>
                    </a:lnTo>
                    <a:lnTo>
                      <a:pt x="417" y="100"/>
                    </a:lnTo>
                    <a:lnTo>
                      <a:pt x="403" y="127"/>
                    </a:lnTo>
                    <a:lnTo>
                      <a:pt x="384" y="151"/>
                    </a:lnTo>
                    <a:lnTo>
                      <a:pt x="363" y="173"/>
                    </a:lnTo>
                    <a:lnTo>
                      <a:pt x="338" y="192"/>
                    </a:lnTo>
                    <a:lnTo>
                      <a:pt x="311" y="206"/>
                    </a:lnTo>
                    <a:lnTo>
                      <a:pt x="282" y="217"/>
                    </a:lnTo>
                    <a:lnTo>
                      <a:pt x="251" y="224"/>
                    </a:lnTo>
                    <a:lnTo>
                      <a:pt x="219" y="227"/>
                    </a:lnTo>
                    <a:lnTo>
                      <a:pt x="186" y="224"/>
                    </a:lnTo>
                    <a:lnTo>
                      <a:pt x="155" y="217"/>
                    </a:lnTo>
                    <a:lnTo>
                      <a:pt x="127" y="206"/>
                    </a:lnTo>
                    <a:lnTo>
                      <a:pt x="100" y="192"/>
                    </a:lnTo>
                    <a:lnTo>
                      <a:pt x="76" y="173"/>
                    </a:lnTo>
                    <a:lnTo>
                      <a:pt x="53" y="151"/>
                    </a:lnTo>
                    <a:lnTo>
                      <a:pt x="35" y="127"/>
                    </a:lnTo>
                    <a:lnTo>
                      <a:pt x="21" y="100"/>
                    </a:lnTo>
                    <a:lnTo>
                      <a:pt x="9" y="71"/>
                    </a:lnTo>
                    <a:lnTo>
                      <a:pt x="2" y="41"/>
                    </a:lnTo>
                    <a:lnTo>
                      <a:pt x="0" y="8"/>
                    </a:lnTo>
                    <a:lnTo>
                      <a:pt x="0" y="0"/>
                    </a:lnTo>
                    <a:close/>
                  </a:path>
                </a:pathLst>
              </a:custGeom>
              <a:solidFill>
                <a:srgbClr val="FFFFFF">
                  <a:alpha val="33000"/>
                </a:srgbClr>
              </a:solidFill>
              <a:ln w="0">
                <a:noFill/>
                <a:prstDash val="solid"/>
                <a:round/>
                <a:headEnd/>
                <a:tailEnd/>
              </a:ln>
            </p:spPr>
            <p:txBody>
              <a:bodyPr vert="horz" wrap="square" lIns="91440" tIns="45720" rIns="91440" bIns="45720" numCol="1" anchor="t" anchorCtr="0" compatLnSpc="1">
                <a:prstTxWarp prst="textNoShape">
                  <a:avLst/>
                </a:prstTxWarp>
              </a:bodyPr>
              <a:lstStyle/>
              <a:p>
                <a:pPr defTabSz="1218987">
                  <a:defRPr/>
                </a:pPr>
                <a:endParaRPr lang="en-US" sz="2400" kern="0">
                  <a:solidFill>
                    <a:prstClr val="black"/>
                  </a:solidFill>
                  <a:latin typeface="Calibri"/>
                </a:endParaRPr>
              </a:p>
            </p:txBody>
          </p:sp>
          <p:sp>
            <p:nvSpPr>
              <p:cNvPr id="37" name="Oval 36"/>
              <p:cNvSpPr/>
              <p:nvPr/>
            </p:nvSpPr>
            <p:spPr>
              <a:xfrm>
                <a:off x="5773858" y="3537590"/>
                <a:ext cx="648976" cy="661956"/>
              </a:xfrm>
              <a:prstGeom prst="ellipse">
                <a:avLst/>
              </a:prstGeom>
              <a:gradFill flip="none" rotWithShape="1">
                <a:gsLst>
                  <a:gs pos="0">
                    <a:srgbClr val="FFFFFF">
                      <a:alpha val="75000"/>
                    </a:srgbClr>
                  </a:gs>
                  <a:gs pos="34000">
                    <a:srgbClr val="FFFFFF">
                      <a:shade val="100000"/>
                      <a:satMod val="115000"/>
                      <a:alpha val="0"/>
                    </a:srgbClr>
                  </a:gs>
                </a:gsLst>
                <a:lin ang="5400000" scaled="1"/>
                <a:tileRect/>
              </a:gradFill>
              <a:ln w="25400" cap="flat" cmpd="sng" algn="ctr">
                <a:noFill/>
                <a:prstDash val="solid"/>
              </a:ln>
              <a:effectLst/>
            </p:spPr>
            <p:txBody>
              <a:bodyPr rtlCol="0" anchor="ctr"/>
              <a:lstStyle/>
              <a:p>
                <a:pPr algn="ctr" defTabSz="1218987">
                  <a:defRPr/>
                </a:pPr>
                <a:endParaRPr lang="en-US" sz="2400" kern="0">
                  <a:solidFill>
                    <a:prstClr val="white"/>
                  </a:solidFill>
                  <a:latin typeface="Calibri"/>
                </a:endParaRPr>
              </a:p>
            </p:txBody>
          </p:sp>
        </p:grpSp>
      </p:grpSp>
      <p:pic>
        <p:nvPicPr>
          <p:cNvPr id="3" name="Picture 2"/>
          <p:cNvPicPr>
            <a:picLocks noChangeAspect="1"/>
          </p:cNvPicPr>
          <p:nvPr/>
        </p:nvPicPr>
        <p:blipFill>
          <a:blip r:embed="rId3"/>
          <a:stretch>
            <a:fillRect/>
          </a:stretch>
        </p:blipFill>
        <p:spPr>
          <a:xfrm>
            <a:off x="7630958" y="1363425"/>
            <a:ext cx="2447317" cy="2258416"/>
          </a:xfrm>
          <a:prstGeom prst="rect">
            <a:avLst/>
          </a:prstGeom>
        </p:spPr>
      </p:pic>
      <p:sp>
        <p:nvSpPr>
          <p:cNvPr id="44" name="Title 1"/>
          <p:cNvSpPr txBox="1">
            <a:spLocks/>
          </p:cNvSpPr>
          <p:nvPr/>
        </p:nvSpPr>
        <p:spPr>
          <a:xfrm>
            <a:off x="777028" y="532103"/>
            <a:ext cx="10461355" cy="624360"/>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smtClean="0">
                <a:solidFill>
                  <a:srgbClr val="336600"/>
                </a:solidFill>
                <a:latin typeface="Arial" panose="020B0604020202020204" pitchFamily="34" charset="0"/>
                <a:cs typeface="Arial" panose="020B0604020202020204" pitchFamily="34" charset="0"/>
              </a:rPr>
              <a:t>EXAMPLE PROJECT</a:t>
            </a:r>
            <a:endParaRPr lang="en-US" sz="3600" b="1" dirty="0">
              <a:solidFill>
                <a:srgbClr val="336600"/>
              </a:solidFill>
              <a:latin typeface="Arial" panose="020B0604020202020204" pitchFamily="34" charset="0"/>
              <a:cs typeface="Arial" panose="020B0604020202020204" pitchFamily="34" charset="0"/>
            </a:endParaRPr>
          </a:p>
        </p:txBody>
      </p:sp>
      <p:sp>
        <p:nvSpPr>
          <p:cNvPr id="11" name="TextBox 10"/>
          <p:cNvSpPr txBox="1"/>
          <p:nvPr/>
        </p:nvSpPr>
        <p:spPr>
          <a:xfrm>
            <a:off x="6160146" y="4476489"/>
            <a:ext cx="1066755" cy="835666"/>
          </a:xfrm>
          <a:prstGeom prst="rect">
            <a:avLst/>
          </a:prstGeom>
          <a:noFill/>
        </p:spPr>
        <p:txBody>
          <a:bodyPr wrap="square" rtlCol="0">
            <a:spAutoFit/>
          </a:bodyPr>
          <a:lstStyle/>
          <a:p>
            <a:pPr algn="ctr"/>
            <a:r>
              <a:rPr lang="en-US" sz="1200" dirty="0"/>
              <a:t>Amended Contract Total Amount</a:t>
            </a:r>
          </a:p>
          <a:p>
            <a:pPr algn="ctr"/>
            <a:r>
              <a:rPr lang="en-US" sz="1200" dirty="0"/>
              <a:t>$180,000</a:t>
            </a:r>
          </a:p>
        </p:txBody>
      </p:sp>
    </p:spTree>
    <p:extLst>
      <p:ext uri="{BB962C8B-B14F-4D97-AF65-F5344CB8AC3E}">
        <p14:creationId xmlns:p14="http://schemas.microsoft.com/office/powerpoint/2010/main" val="254912041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circle(in)">
                                      <p:cBhvr>
                                        <p:cTn id="33" dur="500"/>
                                        <p:tgtEl>
                                          <p:spTgt spid="23"/>
                                        </p:tgtEl>
                                      </p:cBhvr>
                                    </p:animEffect>
                                  </p:childTnLst>
                                </p:cTn>
                              </p:par>
                              <p:par>
                                <p:cTn id="34" presetID="6" presetClass="entr" presetSubtype="16" fill="hold"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circle(in)">
                                      <p:cBhvr>
                                        <p:cTn id="36" dur="500"/>
                                        <p:tgtEl>
                                          <p:spTgt spid="21"/>
                                        </p:tgtEl>
                                      </p:cBhvr>
                                    </p:animEffect>
                                  </p:childTnLst>
                                </p:cTn>
                              </p:par>
                            </p:childTnLst>
                          </p:cTn>
                        </p:par>
                      </p:childTnLst>
                    </p:cTn>
                  </p:par>
                  <p:par>
                    <p:cTn id="37" fill="hold">
                      <p:stCondLst>
                        <p:cond delay="indefinite"/>
                      </p:stCondLst>
                      <p:childTnLst>
                        <p:par>
                          <p:cTn id="38" fill="hold">
                            <p:stCondLst>
                              <p:cond delay="0"/>
                            </p:stCondLst>
                            <p:childTnLst>
                              <p:par>
                                <p:cTn id="39" presetID="21" presetClass="entr" presetSubtype="1" fill="hold" grpId="0" nodeType="click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heel(1)">
                                      <p:cBhvr>
                                        <p:cTn id="41" dur="750"/>
                                        <p:tgtEl>
                                          <p:spTgt spid="27"/>
                                        </p:tgtEl>
                                      </p:cBhvr>
                                    </p:animEffect>
                                  </p:childTnLst>
                                </p:cTn>
                              </p:par>
                              <p:par>
                                <p:cTn id="42" presetID="21" presetClass="entr" presetSubtype="1" fill="hold" nodeType="with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heel(1)">
                                      <p:cBhvr>
                                        <p:cTn id="44" dur="750"/>
                                        <p:tgtEl>
                                          <p:spTgt spid="25"/>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8"/>
                                        </p:tgtEl>
                                        <p:attrNameLst>
                                          <p:attrName>style.visibility</p:attrName>
                                        </p:attrNameLst>
                                      </p:cBhvr>
                                      <p:to>
                                        <p:strVal val="visible"/>
                                      </p:to>
                                    </p:set>
                                  </p:childTnLst>
                                </p:cTn>
                              </p:par>
                              <p:par>
                                <p:cTn id="49" presetID="1" presetClass="exit" presetSubtype="0" fill="hold" grpId="1" nodeType="withEffect">
                                  <p:stCondLst>
                                    <p:cond delay="0"/>
                                  </p:stCondLst>
                                  <p:childTnLst>
                                    <p:set>
                                      <p:cBhvr>
                                        <p:cTn id="50" dur="1" fill="hold">
                                          <p:stCondLst>
                                            <p:cond delay="0"/>
                                          </p:stCondLst>
                                        </p:cTn>
                                        <p:tgtEl>
                                          <p:spTgt spid="19"/>
                                        </p:tgtEl>
                                        <p:attrNameLst>
                                          <p:attrName>style.visibility</p:attrName>
                                        </p:attrNameLst>
                                      </p:cBhvr>
                                      <p:to>
                                        <p:strVal val="hidden"/>
                                      </p:to>
                                    </p:set>
                                  </p:childTnLst>
                                </p:cTn>
                              </p:par>
                              <p:par>
                                <p:cTn id="51" presetID="1" presetClass="exit" presetSubtype="0" fill="hold" nodeType="withEffect">
                                  <p:stCondLst>
                                    <p:cond delay="0"/>
                                  </p:stCondLst>
                                  <p:childTnLst>
                                    <p:set>
                                      <p:cBhvr>
                                        <p:cTn id="52" dur="1" fill="hold">
                                          <p:stCondLst>
                                            <p:cond delay="0"/>
                                          </p:stCondLst>
                                        </p:cTn>
                                        <p:tgtEl>
                                          <p:spTgt spid="13"/>
                                        </p:tgtEl>
                                        <p:attrNameLst>
                                          <p:attrName>style.visibility</p:attrName>
                                        </p:attrNameLst>
                                      </p:cBhvr>
                                      <p:to>
                                        <p:strVal val="hidden"/>
                                      </p:to>
                                    </p:set>
                                  </p:childTnLst>
                                </p:cTn>
                              </p:par>
                              <p:par>
                                <p:cTn id="53" presetID="1" presetClass="exit" presetSubtype="0" fill="hold" nodeType="withEffect">
                                  <p:stCondLst>
                                    <p:cond delay="0"/>
                                  </p:stCondLst>
                                  <p:childTnLst>
                                    <p:set>
                                      <p:cBhvr>
                                        <p:cTn id="54" dur="1" fill="hold">
                                          <p:stCondLst>
                                            <p:cond delay="0"/>
                                          </p:stCondLst>
                                        </p:cTn>
                                        <p:tgtEl>
                                          <p:spTgt spid="16"/>
                                        </p:tgtEl>
                                        <p:attrNameLst>
                                          <p:attrName>style.visibility</p:attrName>
                                        </p:attrNameLst>
                                      </p:cBhvr>
                                      <p:to>
                                        <p:strVal val="hidden"/>
                                      </p:to>
                                    </p:set>
                                  </p:childTnLst>
                                </p:cTn>
                              </p:par>
                              <p:par>
                                <p:cTn id="55" presetID="1" presetClass="exit" presetSubtype="0" fill="hold" grpId="1" nodeType="withEffect">
                                  <p:stCondLst>
                                    <p:cond delay="0"/>
                                  </p:stCondLst>
                                  <p:childTnLst>
                                    <p:set>
                                      <p:cBhvr>
                                        <p:cTn id="56" dur="1" fill="hold">
                                          <p:stCondLst>
                                            <p:cond delay="0"/>
                                          </p:stCondLst>
                                        </p:cTn>
                                        <p:tgtEl>
                                          <p:spTgt spid="18"/>
                                        </p:tgtEl>
                                        <p:attrNameLst>
                                          <p:attrName>style.visibility</p:attrName>
                                        </p:attrNameLst>
                                      </p:cBhvr>
                                      <p:to>
                                        <p:strVal val="hidden"/>
                                      </p:to>
                                    </p:set>
                                  </p:childTnLst>
                                </p:cTn>
                              </p:par>
                              <p:par>
                                <p:cTn id="57" presetID="1" presetClass="exit" presetSubtype="0" fill="hold" grpId="1" nodeType="withEffect">
                                  <p:stCondLst>
                                    <p:cond delay="0"/>
                                  </p:stCondLst>
                                  <p:childTnLst>
                                    <p:set>
                                      <p:cBhvr>
                                        <p:cTn id="58" dur="1" fill="hold">
                                          <p:stCondLst>
                                            <p:cond delay="0"/>
                                          </p:stCondLst>
                                        </p:cTn>
                                        <p:tgtEl>
                                          <p:spTgt spid="23"/>
                                        </p:tgtEl>
                                        <p:attrNameLst>
                                          <p:attrName>style.visibility</p:attrName>
                                        </p:attrNameLst>
                                      </p:cBhvr>
                                      <p:to>
                                        <p:strVal val="hidden"/>
                                      </p:to>
                                    </p:set>
                                  </p:childTnLst>
                                </p:cTn>
                              </p:par>
                              <p:par>
                                <p:cTn id="59" presetID="1" presetClass="exit" presetSubtype="0" fill="hold" nodeType="withEffect">
                                  <p:stCondLst>
                                    <p:cond delay="0"/>
                                  </p:stCondLst>
                                  <p:childTnLst>
                                    <p:set>
                                      <p:cBhvr>
                                        <p:cTn id="60" dur="1" fill="hold">
                                          <p:stCondLst>
                                            <p:cond delay="0"/>
                                          </p:stCondLst>
                                        </p:cTn>
                                        <p:tgtEl>
                                          <p:spTgt spid="21"/>
                                        </p:tgtEl>
                                        <p:attrNameLst>
                                          <p:attrName>style.visibility</p:attrName>
                                        </p:attrNameLst>
                                      </p:cBhvr>
                                      <p:to>
                                        <p:strVal val="hidden"/>
                                      </p:to>
                                    </p:set>
                                  </p:childTnLst>
                                </p:cTn>
                              </p:par>
                              <p:par>
                                <p:cTn id="61" presetID="1" presetClass="exit" presetSubtype="0" fill="hold" grpId="1" nodeType="withEffect">
                                  <p:stCondLst>
                                    <p:cond delay="0"/>
                                  </p:stCondLst>
                                  <p:childTnLst>
                                    <p:set>
                                      <p:cBhvr>
                                        <p:cTn id="62" dur="1" fill="hold">
                                          <p:stCondLst>
                                            <p:cond delay="0"/>
                                          </p:stCondLst>
                                        </p:cTn>
                                        <p:tgtEl>
                                          <p:spTgt spid="27"/>
                                        </p:tgtEl>
                                        <p:attrNameLst>
                                          <p:attrName>style.visibility</p:attrName>
                                        </p:attrNameLst>
                                      </p:cBhvr>
                                      <p:to>
                                        <p:strVal val="hidden"/>
                                      </p:to>
                                    </p:set>
                                  </p:childTnLst>
                                </p:cTn>
                              </p:par>
                              <p:par>
                                <p:cTn id="63" presetID="1" presetClass="exit" presetSubtype="0" fill="hold" nodeType="withEffect">
                                  <p:stCondLst>
                                    <p:cond delay="0"/>
                                  </p:stCondLst>
                                  <p:childTnLst>
                                    <p:set>
                                      <p:cBhvr>
                                        <p:cTn id="64" dur="1" fill="hold">
                                          <p:stCondLst>
                                            <p:cond delay="0"/>
                                          </p:stCondLst>
                                        </p:cTn>
                                        <p:tgtEl>
                                          <p:spTgt spid="25"/>
                                        </p:tgtEl>
                                        <p:attrNameLst>
                                          <p:attrName>style.visibility</p:attrName>
                                        </p:attrNameLst>
                                      </p:cBhvr>
                                      <p:to>
                                        <p:strVal val="hidden"/>
                                      </p:to>
                                    </p:set>
                                  </p:childTnLst>
                                </p:cTn>
                              </p:par>
                              <p:par>
                                <p:cTn id="65" presetID="42" presetClass="entr" presetSubtype="0" fill="hold" nodeType="with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fade">
                                      <p:cBhvr>
                                        <p:cTn id="67" dur="1000"/>
                                        <p:tgtEl>
                                          <p:spTgt spid="15"/>
                                        </p:tgtEl>
                                      </p:cBhvr>
                                    </p:animEffect>
                                    <p:anim calcmode="lin" valueType="num">
                                      <p:cBhvr>
                                        <p:cTn id="68" dur="1000" fill="hold"/>
                                        <p:tgtEl>
                                          <p:spTgt spid="15"/>
                                        </p:tgtEl>
                                        <p:attrNameLst>
                                          <p:attrName>ppt_x</p:attrName>
                                        </p:attrNameLst>
                                      </p:cBhvr>
                                      <p:tavLst>
                                        <p:tav tm="0">
                                          <p:val>
                                            <p:strVal val="#ppt_x"/>
                                          </p:val>
                                        </p:tav>
                                        <p:tav tm="100000">
                                          <p:val>
                                            <p:strVal val="#ppt_x"/>
                                          </p:val>
                                        </p:tav>
                                      </p:tavLst>
                                    </p:anim>
                                    <p:anim calcmode="lin" valueType="num">
                                      <p:cBhvr>
                                        <p:cTn id="6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P spid="19" grpId="0"/>
      <p:bldP spid="19" grpId="1"/>
      <p:bldP spid="23" grpId="0"/>
      <p:bldP spid="23" grpId="1"/>
      <p:bldP spid="27" grpId="0"/>
      <p:bldP spid="27" grpId="1"/>
      <p:bldP spid="28" grpId="0" animBg="1"/>
      <p:bldP spid="11"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05543" y="511372"/>
            <a:ext cx="10548257" cy="631373"/>
          </a:xfrm>
        </p:spPr>
        <p:txBody>
          <a:bodyPr>
            <a:normAutofit/>
          </a:bodyPr>
          <a:lstStyle/>
          <a:p>
            <a:r>
              <a:rPr lang="en-US" sz="3600" b="1" dirty="0">
                <a:solidFill>
                  <a:srgbClr val="336600"/>
                </a:solidFill>
                <a:latin typeface="Arial" panose="020B0604020202020204" pitchFamily="34" charset="0"/>
                <a:cs typeface="Arial" panose="020B0604020202020204" pitchFamily="34" charset="0"/>
              </a:rPr>
              <a:t>Caltrans Local Assistance A&amp;E Oversight</a:t>
            </a:r>
          </a:p>
        </p:txBody>
      </p:sp>
      <p:sp>
        <p:nvSpPr>
          <p:cNvPr id="2" name="Slide Number Placeholder 1"/>
          <p:cNvSpPr>
            <a:spLocks noGrp="1"/>
          </p:cNvSpPr>
          <p:nvPr>
            <p:ph type="sldNum" sz="quarter" idx="4294967295"/>
          </p:nvPr>
        </p:nvSpPr>
        <p:spPr>
          <a:xfrm>
            <a:off x="8534400" y="6245225"/>
            <a:ext cx="2133600" cy="476250"/>
          </a:xfrm>
          <a:prstGeom prst="rect">
            <a:avLst/>
          </a:prstGeom>
        </p:spPr>
        <p:txBody>
          <a:bodyPr/>
          <a:lstStyle/>
          <a:p>
            <a:pPr>
              <a:defRPr/>
            </a:pPr>
            <a:fld id="{07DD52BB-66A8-4572-BDC5-EC12201C9A19}" type="slidenum">
              <a:rPr lang="en-US" altLang="en-US" smtClean="0"/>
              <a:pPr>
                <a:defRPr/>
              </a:pPr>
              <a:t>107</a:t>
            </a:fld>
            <a:endParaRPr lang="en-US" altLang="en-US" dirty="0"/>
          </a:p>
        </p:txBody>
      </p:sp>
      <p:pic>
        <p:nvPicPr>
          <p:cNvPr id="3" name="Picture 2"/>
          <p:cNvPicPr>
            <a:picLocks noChangeAspect="1"/>
          </p:cNvPicPr>
          <p:nvPr/>
        </p:nvPicPr>
        <p:blipFill>
          <a:blip r:embed="rId3"/>
          <a:stretch>
            <a:fillRect/>
          </a:stretch>
        </p:blipFill>
        <p:spPr>
          <a:xfrm>
            <a:off x="2135858" y="1333499"/>
            <a:ext cx="7933428" cy="5092701"/>
          </a:xfrm>
          <a:prstGeom prst="rect">
            <a:avLst/>
          </a:prstGeom>
        </p:spPr>
      </p:pic>
    </p:spTree>
    <p:extLst>
      <p:ext uri="{BB962C8B-B14F-4D97-AF65-F5344CB8AC3E}">
        <p14:creationId xmlns:p14="http://schemas.microsoft.com/office/powerpoint/2010/main" val="352130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534400" y="6245225"/>
            <a:ext cx="2133600" cy="476250"/>
          </a:xfrm>
          <a:prstGeom prst="rect">
            <a:avLst/>
          </a:prstGeom>
        </p:spPr>
        <p:txBody>
          <a:bodyPr/>
          <a:lstStyle/>
          <a:p>
            <a:pPr>
              <a:defRPr/>
            </a:pPr>
            <a:fld id="{07DD52BB-66A8-4572-BDC5-EC12201C9A19}" type="slidenum">
              <a:rPr lang="en-US" altLang="en-US" smtClean="0"/>
              <a:pPr>
                <a:defRPr/>
              </a:pPr>
              <a:t>108</a:t>
            </a:fld>
            <a:endParaRPr lang="en-US" altLang="en-US" dirty="0"/>
          </a:p>
        </p:txBody>
      </p:sp>
      <p:pic>
        <p:nvPicPr>
          <p:cNvPr id="4" name="Picture 3"/>
          <p:cNvPicPr>
            <a:picLocks noChangeAspect="1"/>
          </p:cNvPicPr>
          <p:nvPr/>
        </p:nvPicPr>
        <p:blipFill>
          <a:blip r:embed="rId3"/>
          <a:stretch>
            <a:fillRect/>
          </a:stretch>
        </p:blipFill>
        <p:spPr>
          <a:xfrm>
            <a:off x="845127" y="1449200"/>
            <a:ext cx="10377055" cy="5137770"/>
          </a:xfrm>
          <a:prstGeom prst="rect">
            <a:avLst/>
          </a:prstGeom>
        </p:spPr>
      </p:pic>
      <p:sp>
        <p:nvSpPr>
          <p:cNvPr id="5" name="Title 2"/>
          <p:cNvSpPr>
            <a:spLocks noGrp="1"/>
          </p:cNvSpPr>
          <p:nvPr>
            <p:ph type="title"/>
          </p:nvPr>
        </p:nvSpPr>
        <p:spPr>
          <a:xfrm>
            <a:off x="838200" y="267971"/>
            <a:ext cx="10515600" cy="1281112"/>
          </a:xfrm>
        </p:spPr>
        <p:txBody>
          <a:bodyPr>
            <a:normAutofit/>
          </a:bodyPr>
          <a:lstStyle/>
          <a:p>
            <a:r>
              <a:rPr lang="en-US" sz="4000" b="1" dirty="0" smtClean="0">
                <a:solidFill>
                  <a:srgbClr val="336600"/>
                </a:solidFill>
                <a:latin typeface="Arial" panose="020B0604020202020204" pitchFamily="34" charset="0"/>
                <a:cs typeface="Arial" panose="020B0604020202020204" pitchFamily="34" charset="0"/>
              </a:rPr>
              <a:t>Definitions</a:t>
            </a:r>
            <a:endParaRPr lang="en-US" b="1" dirty="0">
              <a:solidFill>
                <a:srgbClr val="336600"/>
              </a:solidFill>
              <a:latin typeface="Arial" panose="020B0604020202020204" pitchFamily="34" charset="0"/>
              <a:cs typeface="Arial" panose="020B0604020202020204" pitchFamily="34" charset="0"/>
            </a:endParaRPr>
          </a:p>
        </p:txBody>
      </p:sp>
      <p:sp>
        <p:nvSpPr>
          <p:cNvPr id="6" name="8-Point Star 5"/>
          <p:cNvSpPr/>
          <p:nvPr/>
        </p:nvSpPr>
        <p:spPr>
          <a:xfrm>
            <a:off x="10611726" y="1573250"/>
            <a:ext cx="1247386" cy="1144378"/>
          </a:xfrm>
          <a:prstGeom prst="star8">
            <a:avLst/>
          </a:prstGeom>
          <a:noFill/>
          <a:ln w="3492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 name="TextBox 6"/>
          <p:cNvSpPr txBox="1"/>
          <p:nvPr/>
        </p:nvSpPr>
        <p:spPr>
          <a:xfrm>
            <a:off x="10904166" y="1779096"/>
            <a:ext cx="661392" cy="646331"/>
          </a:xfrm>
          <a:prstGeom prst="rect">
            <a:avLst/>
          </a:prstGeom>
          <a:noFill/>
        </p:spPr>
        <p:txBody>
          <a:bodyPr wrap="square" rtlCol="0">
            <a:spAutoFit/>
          </a:bodyPr>
          <a:lstStyle/>
          <a:p>
            <a:pPr algn="ctr"/>
            <a:r>
              <a:rPr lang="en-US" sz="3600" dirty="0" smtClean="0"/>
              <a:t>44</a:t>
            </a:r>
            <a:endParaRPr lang="en-US" sz="3600" dirty="0"/>
          </a:p>
        </p:txBody>
      </p:sp>
    </p:spTree>
    <p:extLst>
      <p:ext uri="{BB962C8B-B14F-4D97-AF65-F5344CB8AC3E}">
        <p14:creationId xmlns:p14="http://schemas.microsoft.com/office/powerpoint/2010/main" val="19776430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xit" presetSubtype="0" fill="hold" grpId="1" nodeType="withEffect">
                                  <p:stCondLst>
                                    <p:cond delay="0"/>
                                  </p:stCondLst>
                                  <p:childTnLst>
                                    <p:set>
                                      <p:cBhvr>
                                        <p:cTn id="14" dur="1" fill="hold">
                                          <p:stCondLst>
                                            <p:cond delay="0"/>
                                          </p:stCondLst>
                                        </p:cTn>
                                        <p:tgtEl>
                                          <p:spTgt spid="7"/>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p:bldP spid="7" grpId="1"/>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267971"/>
            <a:ext cx="10515600" cy="1281112"/>
          </a:xfrm>
        </p:spPr>
        <p:txBody>
          <a:bodyPr/>
          <a:lstStyle/>
          <a:p>
            <a:r>
              <a:rPr lang="en-US" altLang="en-US" sz="3600" dirty="0" smtClean="0"/>
              <a:t>References</a:t>
            </a:r>
            <a:endParaRPr lang="en-US" dirty="0"/>
          </a:p>
        </p:txBody>
      </p:sp>
      <p:sp>
        <p:nvSpPr>
          <p:cNvPr id="8" name="Content Placeholder 7"/>
          <p:cNvSpPr>
            <a:spLocks noGrp="1"/>
          </p:cNvSpPr>
          <p:nvPr>
            <p:ph idx="1"/>
          </p:nvPr>
        </p:nvSpPr>
        <p:spPr>
          <a:xfrm>
            <a:off x="1000462" y="1549083"/>
            <a:ext cx="9918550" cy="4575493"/>
          </a:xfrm>
        </p:spPr>
        <p:txBody>
          <a:bodyPr/>
          <a:lstStyle/>
          <a:p>
            <a:pPr marL="914400" lvl="1" indent="-457200">
              <a:lnSpc>
                <a:spcPct val="100000"/>
              </a:lnSpc>
              <a:spcBef>
                <a:spcPts val="0"/>
              </a:spcBef>
              <a:buFont typeface="Wingdings" panose="05000000000000000000" pitchFamily="2" charset="2"/>
              <a:buChar char="ü"/>
              <a:defRPr/>
            </a:pPr>
            <a:r>
              <a:rPr lang="en-US" sz="1400" dirty="0">
                <a:solidFill>
                  <a:srgbClr val="000000"/>
                </a:solidFill>
                <a:latin typeface="Times New Roman" panose="02020603050405020304" pitchFamily="18" charset="0"/>
                <a:cs typeface="Times New Roman" panose="02020603050405020304" pitchFamily="18" charset="0"/>
              </a:rPr>
              <a:t>Caltrans Local Assistance A&amp;E Oversight: “Consultant Selection and Procurement” </a:t>
            </a:r>
            <a:r>
              <a:rPr lang="en-US" sz="1400" dirty="0">
                <a:solidFill>
                  <a:srgbClr val="000000"/>
                </a:solidFill>
                <a:latin typeface="Times New Roman" panose="02020603050405020304" pitchFamily="18" charset="0"/>
                <a:cs typeface="Times New Roman" panose="02020603050405020304" pitchFamily="18" charset="0"/>
                <a:hlinkClick r:id="rId3"/>
              </a:rPr>
              <a:t>http://</a:t>
            </a:r>
            <a:r>
              <a:rPr lang="en-US" sz="1400" dirty="0" smtClean="0">
                <a:solidFill>
                  <a:srgbClr val="000000"/>
                </a:solidFill>
                <a:latin typeface="Times New Roman" panose="02020603050405020304" pitchFamily="18" charset="0"/>
                <a:cs typeface="Times New Roman" panose="02020603050405020304" pitchFamily="18" charset="0"/>
                <a:hlinkClick r:id="rId3"/>
              </a:rPr>
              <a:t>www.dot.ca.gov/hq/LocalPrograms/AE/index.htm</a:t>
            </a:r>
            <a:endParaRPr lang="en-US" sz="1400" dirty="0" smtClean="0">
              <a:solidFill>
                <a:srgbClr val="000000"/>
              </a:solidFill>
              <a:latin typeface="Times New Roman" panose="02020603050405020304" pitchFamily="18" charset="0"/>
              <a:cs typeface="Times New Roman" panose="02020603050405020304" pitchFamily="18" charset="0"/>
            </a:endParaRPr>
          </a:p>
          <a:p>
            <a:pPr marL="457200" lvl="1" indent="0">
              <a:lnSpc>
                <a:spcPct val="100000"/>
              </a:lnSpc>
              <a:spcBef>
                <a:spcPts val="0"/>
              </a:spcBef>
              <a:buNone/>
              <a:defRPr/>
            </a:pPr>
            <a:endParaRPr lang="en-US" sz="1400" dirty="0">
              <a:solidFill>
                <a:srgbClr val="000000"/>
              </a:solidFill>
              <a:latin typeface="Times New Roman" panose="02020603050405020304" pitchFamily="18" charset="0"/>
              <a:cs typeface="Times New Roman" panose="02020603050405020304" pitchFamily="18" charset="0"/>
            </a:endParaRPr>
          </a:p>
          <a:p>
            <a:pPr marL="914400" lvl="1" indent="-457200">
              <a:lnSpc>
                <a:spcPct val="100000"/>
              </a:lnSpc>
              <a:spcBef>
                <a:spcPts val="0"/>
              </a:spcBef>
              <a:buFont typeface="Wingdings" panose="05000000000000000000" pitchFamily="2" charset="2"/>
              <a:buChar char="ü"/>
              <a:defRPr/>
            </a:pPr>
            <a:r>
              <a:rPr lang="en-US" sz="1400" dirty="0">
                <a:solidFill>
                  <a:srgbClr val="000000"/>
                </a:solidFill>
                <a:latin typeface="Times New Roman" panose="02020603050405020304" pitchFamily="18" charset="0"/>
                <a:cs typeface="Times New Roman" panose="02020603050405020304" pitchFamily="18" charset="0"/>
              </a:rPr>
              <a:t>Caltrans Local Assistance Procedures Manual (LAPM), Chapter 10: “Consultant Selection” </a:t>
            </a:r>
            <a:r>
              <a:rPr lang="en-US" sz="1400" dirty="0">
                <a:solidFill>
                  <a:srgbClr val="000000"/>
                </a:solidFill>
                <a:latin typeface="Times New Roman" panose="02020603050405020304" pitchFamily="18" charset="0"/>
                <a:cs typeface="Times New Roman" panose="02020603050405020304" pitchFamily="18" charset="0"/>
                <a:hlinkClick r:id="rId4"/>
              </a:rPr>
              <a:t>http://</a:t>
            </a:r>
            <a:r>
              <a:rPr lang="en-US" sz="1400" dirty="0" smtClean="0">
                <a:solidFill>
                  <a:srgbClr val="000000"/>
                </a:solidFill>
                <a:latin typeface="Times New Roman" panose="02020603050405020304" pitchFamily="18" charset="0"/>
                <a:cs typeface="Times New Roman" panose="02020603050405020304" pitchFamily="18" charset="0"/>
                <a:hlinkClick r:id="rId4"/>
              </a:rPr>
              <a:t>www.dot.ca.gov/hq/LocalPrograms/lam/LAPM/ch10.pdf</a:t>
            </a:r>
            <a:endParaRPr lang="en-US" sz="1400" dirty="0" smtClean="0">
              <a:solidFill>
                <a:srgbClr val="000000"/>
              </a:solidFill>
              <a:latin typeface="Times New Roman" panose="02020603050405020304" pitchFamily="18" charset="0"/>
              <a:cs typeface="Times New Roman" panose="02020603050405020304" pitchFamily="18" charset="0"/>
            </a:endParaRPr>
          </a:p>
          <a:p>
            <a:pPr marL="457200" lvl="1" indent="0">
              <a:lnSpc>
                <a:spcPct val="100000"/>
              </a:lnSpc>
              <a:spcBef>
                <a:spcPts val="0"/>
              </a:spcBef>
              <a:buNone/>
              <a:defRPr/>
            </a:pPr>
            <a:endParaRPr lang="en-US" sz="1400" dirty="0">
              <a:solidFill>
                <a:srgbClr val="000000"/>
              </a:solidFill>
              <a:latin typeface="Times New Roman" panose="02020603050405020304" pitchFamily="18" charset="0"/>
              <a:cs typeface="Times New Roman" panose="02020603050405020304" pitchFamily="18" charset="0"/>
            </a:endParaRPr>
          </a:p>
          <a:p>
            <a:pPr marL="914400" lvl="1" indent="-457200">
              <a:lnSpc>
                <a:spcPct val="100000"/>
              </a:lnSpc>
              <a:spcBef>
                <a:spcPts val="0"/>
              </a:spcBef>
              <a:buFont typeface="Wingdings" panose="05000000000000000000" pitchFamily="2" charset="2"/>
              <a:buChar char="ü"/>
              <a:defRPr/>
            </a:pPr>
            <a:r>
              <a:rPr lang="en-US" sz="1400" dirty="0" smtClean="0">
                <a:solidFill>
                  <a:srgbClr val="000000"/>
                </a:solidFill>
                <a:latin typeface="Times New Roman" panose="02020603050405020304" pitchFamily="18" charset="0"/>
                <a:cs typeface="Times New Roman" panose="02020603050405020304" pitchFamily="18" charset="0"/>
              </a:rPr>
              <a:t>23 </a:t>
            </a:r>
            <a:r>
              <a:rPr lang="en-US" sz="1400" dirty="0">
                <a:solidFill>
                  <a:srgbClr val="000000"/>
                </a:solidFill>
                <a:latin typeface="Times New Roman" panose="02020603050405020304" pitchFamily="18" charset="0"/>
                <a:cs typeface="Times New Roman" panose="02020603050405020304" pitchFamily="18" charset="0"/>
              </a:rPr>
              <a:t>CFR Part </a:t>
            </a:r>
            <a:r>
              <a:rPr lang="en-US" sz="1400" dirty="0" smtClean="0">
                <a:solidFill>
                  <a:srgbClr val="000000"/>
                </a:solidFill>
                <a:latin typeface="Times New Roman" panose="02020603050405020304" pitchFamily="18" charset="0"/>
                <a:cs typeface="Times New Roman" panose="02020603050405020304" pitchFamily="18" charset="0"/>
              </a:rPr>
              <a:t>172: “Procurement, Management, and Administration of Engineering and Design Related Services”</a:t>
            </a:r>
            <a:r>
              <a:rPr lang="en-US" sz="1400" dirty="0">
                <a:solidFill>
                  <a:srgbClr val="000000"/>
                </a:solidFill>
                <a:latin typeface="Times New Roman" panose="02020603050405020304" pitchFamily="18" charset="0"/>
                <a:cs typeface="Times New Roman" panose="02020603050405020304" pitchFamily="18" charset="0"/>
              </a:rPr>
              <a:t/>
            </a:r>
            <a:br>
              <a:rPr lang="en-US" sz="1400" dirty="0">
                <a:solidFill>
                  <a:srgbClr val="000000"/>
                </a:solidFill>
                <a:latin typeface="Times New Roman" panose="02020603050405020304" pitchFamily="18" charset="0"/>
                <a:cs typeface="Times New Roman" panose="02020603050405020304" pitchFamily="18" charset="0"/>
              </a:rPr>
            </a:br>
            <a:r>
              <a:rPr lang="en-US" sz="1400" dirty="0">
                <a:solidFill>
                  <a:srgbClr val="000000"/>
                </a:solidFill>
                <a:latin typeface="Times New Roman" panose="02020603050405020304" pitchFamily="18" charset="0"/>
                <a:cs typeface="Times New Roman" panose="02020603050405020304" pitchFamily="18" charset="0"/>
                <a:hlinkClick r:id="rId5"/>
              </a:rPr>
              <a:t>https://</a:t>
            </a:r>
            <a:r>
              <a:rPr lang="en-US" sz="1400" dirty="0" smtClean="0">
                <a:solidFill>
                  <a:srgbClr val="000000"/>
                </a:solidFill>
                <a:latin typeface="Times New Roman" panose="02020603050405020304" pitchFamily="18" charset="0"/>
                <a:cs typeface="Times New Roman" panose="02020603050405020304" pitchFamily="18" charset="0"/>
                <a:hlinkClick r:id="rId5"/>
              </a:rPr>
              <a:t>www.ecfr.gov/cgi-bin/text-idx?rgn=div5&amp;node=23:1.0.1.2.3</a:t>
            </a:r>
            <a:endParaRPr lang="en-US" sz="1400" dirty="0" smtClean="0">
              <a:solidFill>
                <a:srgbClr val="000000"/>
              </a:solidFill>
              <a:latin typeface="Times New Roman" panose="02020603050405020304" pitchFamily="18" charset="0"/>
              <a:cs typeface="Times New Roman" panose="02020603050405020304" pitchFamily="18" charset="0"/>
            </a:endParaRPr>
          </a:p>
          <a:p>
            <a:pPr marL="914400" lvl="1" indent="-457200">
              <a:lnSpc>
                <a:spcPct val="100000"/>
              </a:lnSpc>
              <a:spcBef>
                <a:spcPts val="0"/>
              </a:spcBef>
              <a:buFont typeface="Wingdings" panose="05000000000000000000" pitchFamily="2" charset="2"/>
              <a:buChar char="ü"/>
              <a:defRPr/>
            </a:pPr>
            <a:endParaRPr lang="en-US" sz="1400" dirty="0">
              <a:solidFill>
                <a:srgbClr val="000000"/>
              </a:solidFill>
              <a:latin typeface="Times New Roman" panose="02020603050405020304" pitchFamily="18" charset="0"/>
              <a:cs typeface="Times New Roman" panose="02020603050405020304" pitchFamily="18" charset="0"/>
            </a:endParaRPr>
          </a:p>
          <a:p>
            <a:pPr marL="914400" lvl="1" indent="-457200">
              <a:lnSpc>
                <a:spcPct val="100000"/>
              </a:lnSpc>
              <a:spcBef>
                <a:spcPts val="0"/>
              </a:spcBef>
              <a:buFont typeface="Wingdings" panose="05000000000000000000" pitchFamily="2" charset="2"/>
              <a:buChar char="ü"/>
              <a:defRPr/>
            </a:pPr>
            <a:r>
              <a:rPr lang="en-US" sz="1400" dirty="0">
                <a:solidFill>
                  <a:srgbClr val="000000"/>
                </a:solidFill>
                <a:latin typeface="Times New Roman" panose="02020603050405020304" pitchFamily="18" charset="0"/>
                <a:cs typeface="Times New Roman" panose="02020603050405020304" pitchFamily="18" charset="0"/>
              </a:rPr>
              <a:t>48 CFR Part 31: “Contract Cost Principles and Procedures”</a:t>
            </a:r>
            <a:br>
              <a:rPr lang="en-US" sz="1400" dirty="0">
                <a:solidFill>
                  <a:srgbClr val="000000"/>
                </a:solidFill>
                <a:latin typeface="Times New Roman" panose="02020603050405020304" pitchFamily="18" charset="0"/>
                <a:cs typeface="Times New Roman" panose="02020603050405020304" pitchFamily="18" charset="0"/>
              </a:rPr>
            </a:br>
            <a:r>
              <a:rPr lang="en-US" sz="1400" dirty="0">
                <a:solidFill>
                  <a:srgbClr val="000000"/>
                </a:solidFill>
                <a:latin typeface="Times New Roman" panose="02020603050405020304" pitchFamily="18" charset="0"/>
                <a:cs typeface="Times New Roman" panose="02020603050405020304" pitchFamily="18" charset="0"/>
                <a:hlinkClick r:id="rId6"/>
              </a:rPr>
              <a:t>https://</a:t>
            </a:r>
            <a:r>
              <a:rPr lang="en-US" sz="1400" dirty="0" smtClean="0">
                <a:solidFill>
                  <a:srgbClr val="000000"/>
                </a:solidFill>
                <a:latin typeface="Times New Roman" panose="02020603050405020304" pitchFamily="18" charset="0"/>
                <a:cs typeface="Times New Roman" panose="02020603050405020304" pitchFamily="18" charset="0"/>
                <a:hlinkClick r:id="rId6"/>
              </a:rPr>
              <a:t>www.gpo.gov/fdsys/search/pagedetails.action?browsePath=Title+48%2FChapter+1%2FSubchapter+E%2FPart+31&amp;granuleId=CFR-2011-title48-vol1-part31&amp;packageId=CFR-2011-title48-vol1&amp;collapse=true&amp;fromBrowse=true&amp;collectionCode=CFR</a:t>
            </a:r>
            <a:endParaRPr lang="en-US" sz="1400" dirty="0" smtClean="0">
              <a:solidFill>
                <a:srgbClr val="000000"/>
              </a:solidFill>
              <a:latin typeface="Times New Roman" panose="02020603050405020304" pitchFamily="18" charset="0"/>
              <a:cs typeface="Times New Roman" panose="02020603050405020304" pitchFamily="18" charset="0"/>
            </a:endParaRPr>
          </a:p>
          <a:p>
            <a:pPr marL="457200" lvl="1" indent="0">
              <a:lnSpc>
                <a:spcPct val="100000"/>
              </a:lnSpc>
              <a:spcBef>
                <a:spcPts val="0"/>
              </a:spcBef>
              <a:buNone/>
              <a:defRPr/>
            </a:pPr>
            <a:endParaRPr lang="en-US" sz="1400" dirty="0">
              <a:solidFill>
                <a:srgbClr val="000000"/>
              </a:solidFill>
              <a:latin typeface="Times New Roman" panose="02020603050405020304" pitchFamily="18" charset="0"/>
              <a:cs typeface="Times New Roman" panose="02020603050405020304" pitchFamily="18" charset="0"/>
            </a:endParaRPr>
          </a:p>
          <a:p>
            <a:pPr marL="914400" lvl="1" indent="-457200">
              <a:lnSpc>
                <a:spcPct val="100000"/>
              </a:lnSpc>
              <a:spcBef>
                <a:spcPts val="0"/>
              </a:spcBef>
              <a:buFont typeface="Wingdings" panose="05000000000000000000" pitchFamily="2" charset="2"/>
              <a:buChar char="ü"/>
              <a:defRPr/>
            </a:pPr>
            <a:r>
              <a:rPr lang="en-US" sz="1400" dirty="0">
                <a:solidFill>
                  <a:srgbClr val="000000"/>
                </a:solidFill>
                <a:latin typeface="Times New Roman" panose="02020603050405020304" pitchFamily="18" charset="0"/>
                <a:cs typeface="Times New Roman" panose="02020603050405020304" pitchFamily="18" charset="0"/>
              </a:rPr>
              <a:t>2 CFR Part 200 Subpart D: “Uniform Administration Requirements for Grants and Cooperative Agreements to State and Local Governments”. </a:t>
            </a:r>
            <a:br>
              <a:rPr lang="en-US" sz="1400" dirty="0">
                <a:solidFill>
                  <a:srgbClr val="000000"/>
                </a:solidFill>
                <a:latin typeface="Times New Roman" panose="02020603050405020304" pitchFamily="18" charset="0"/>
                <a:cs typeface="Times New Roman" panose="02020603050405020304" pitchFamily="18" charset="0"/>
              </a:rPr>
            </a:br>
            <a:r>
              <a:rPr lang="en-US" sz="1400" dirty="0">
                <a:solidFill>
                  <a:srgbClr val="000000"/>
                </a:solidFill>
                <a:latin typeface="Times New Roman" panose="02020603050405020304" pitchFamily="18" charset="0"/>
                <a:cs typeface="Times New Roman" panose="02020603050405020304" pitchFamily="18" charset="0"/>
                <a:hlinkClick r:id="rId7"/>
              </a:rPr>
              <a:t>https://</a:t>
            </a:r>
            <a:r>
              <a:rPr lang="en-US" sz="1400" dirty="0" smtClean="0">
                <a:solidFill>
                  <a:srgbClr val="000000"/>
                </a:solidFill>
                <a:latin typeface="Times New Roman" panose="02020603050405020304" pitchFamily="18" charset="0"/>
                <a:cs typeface="Times New Roman" panose="02020603050405020304" pitchFamily="18" charset="0"/>
                <a:hlinkClick r:id="rId7"/>
              </a:rPr>
              <a:t>www.ecfr.gov/cgi-bin/text-idx?node=2:1.1.2.2.1</a:t>
            </a:r>
            <a:endParaRPr lang="en-US" sz="1400" dirty="0" smtClean="0">
              <a:solidFill>
                <a:srgbClr val="000000"/>
              </a:solidFill>
              <a:latin typeface="Times New Roman" panose="02020603050405020304" pitchFamily="18" charset="0"/>
              <a:cs typeface="Times New Roman" panose="02020603050405020304" pitchFamily="18" charset="0"/>
            </a:endParaRPr>
          </a:p>
          <a:p>
            <a:pPr marL="457200" lvl="1" indent="0">
              <a:lnSpc>
                <a:spcPct val="100000"/>
              </a:lnSpc>
              <a:spcBef>
                <a:spcPts val="0"/>
              </a:spcBef>
              <a:buNone/>
              <a:defRPr/>
            </a:pPr>
            <a:endParaRPr lang="en-US" sz="1400" dirty="0">
              <a:solidFill>
                <a:srgbClr val="000000"/>
              </a:solidFill>
              <a:latin typeface="Times New Roman" panose="02020603050405020304" pitchFamily="18" charset="0"/>
              <a:cs typeface="Times New Roman" panose="02020603050405020304" pitchFamily="18" charset="0"/>
            </a:endParaRPr>
          </a:p>
          <a:p>
            <a:pPr marL="914400" lvl="1" indent="-457200">
              <a:lnSpc>
                <a:spcPct val="100000"/>
              </a:lnSpc>
              <a:spcBef>
                <a:spcPts val="0"/>
              </a:spcBef>
              <a:buFont typeface="Wingdings" panose="05000000000000000000" pitchFamily="2" charset="2"/>
              <a:buChar char="ü"/>
              <a:defRPr/>
            </a:pPr>
            <a:r>
              <a:rPr lang="en-US" sz="1400" dirty="0">
                <a:solidFill>
                  <a:srgbClr val="000000"/>
                </a:solidFill>
                <a:latin typeface="Times New Roman" panose="02020603050405020304" pitchFamily="18" charset="0"/>
                <a:cs typeface="Times New Roman" panose="02020603050405020304" pitchFamily="18" charset="0"/>
              </a:rPr>
              <a:t>49 CFR Part 26: “Participation by Disadvantaged Business Enterprises (DBE) in Department of Transportation Financial Assistance Programs”</a:t>
            </a:r>
            <a:br>
              <a:rPr lang="en-US" sz="1400" dirty="0">
                <a:solidFill>
                  <a:srgbClr val="000000"/>
                </a:solidFill>
                <a:latin typeface="Times New Roman" panose="02020603050405020304" pitchFamily="18" charset="0"/>
                <a:cs typeface="Times New Roman" panose="02020603050405020304" pitchFamily="18" charset="0"/>
              </a:rPr>
            </a:br>
            <a:r>
              <a:rPr lang="en-US" sz="1400" dirty="0">
                <a:solidFill>
                  <a:srgbClr val="000000"/>
                </a:solidFill>
                <a:latin typeface="Times New Roman" panose="02020603050405020304" pitchFamily="18" charset="0"/>
                <a:cs typeface="Times New Roman" panose="02020603050405020304" pitchFamily="18" charset="0"/>
                <a:hlinkClick r:id="rId8"/>
              </a:rPr>
              <a:t>https://www.ecfr.gov/cgi-bin/text-idx?tpl=/ecfrbrowse/Title49/49cfr26_main_02.tpl</a:t>
            </a:r>
            <a:endParaRPr lang="en-US" sz="1400" dirty="0">
              <a:solidFill>
                <a:srgbClr val="000000"/>
              </a:solidFill>
              <a:latin typeface="Times New Roman" panose="02020603050405020304" pitchFamily="18" charset="0"/>
              <a:cs typeface="Times New Roman" panose="02020603050405020304" pitchFamily="18" charset="0"/>
            </a:endParaRPr>
          </a:p>
          <a:p>
            <a:endParaRPr lang="en-US" dirty="0"/>
          </a:p>
        </p:txBody>
      </p:sp>
      <p:sp>
        <p:nvSpPr>
          <p:cNvPr id="2" name="Slide Number Placeholder 1"/>
          <p:cNvSpPr>
            <a:spLocks noGrp="1"/>
          </p:cNvSpPr>
          <p:nvPr>
            <p:ph type="sldNum" sz="quarter" idx="4294967295"/>
          </p:nvPr>
        </p:nvSpPr>
        <p:spPr>
          <a:xfrm>
            <a:off x="10134600" y="5874449"/>
            <a:ext cx="457200" cy="365125"/>
          </a:xfrm>
          <a:prstGeom prst="rect">
            <a:avLst/>
          </a:prstGeom>
        </p:spPr>
        <p:txBody>
          <a:bodyPr/>
          <a:lstStyle/>
          <a:p>
            <a:fld id="{07DD52BB-66A8-4572-BDC5-EC12201C9A19}" type="slidenum">
              <a:rPr lang="en-US" altLang="en-US" smtClean="0"/>
              <a:pPr/>
              <a:t>109</a:t>
            </a:fld>
            <a:endParaRPr lang="en-US" altLang="en-US"/>
          </a:p>
        </p:txBody>
      </p:sp>
      <p:sp>
        <p:nvSpPr>
          <p:cNvPr id="5" name="8-Point Star 4"/>
          <p:cNvSpPr/>
          <p:nvPr/>
        </p:nvSpPr>
        <p:spPr>
          <a:xfrm>
            <a:off x="10611726" y="1573250"/>
            <a:ext cx="1247386" cy="1144378"/>
          </a:xfrm>
          <a:prstGeom prst="star8">
            <a:avLst/>
          </a:prstGeom>
          <a:noFill/>
          <a:ln w="3492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 name="TextBox 5"/>
          <p:cNvSpPr txBox="1"/>
          <p:nvPr/>
        </p:nvSpPr>
        <p:spPr>
          <a:xfrm>
            <a:off x="10904166" y="1779096"/>
            <a:ext cx="661392" cy="646331"/>
          </a:xfrm>
          <a:prstGeom prst="rect">
            <a:avLst/>
          </a:prstGeom>
          <a:noFill/>
        </p:spPr>
        <p:txBody>
          <a:bodyPr wrap="square" rtlCol="0">
            <a:spAutoFit/>
          </a:bodyPr>
          <a:lstStyle/>
          <a:p>
            <a:pPr algn="ctr"/>
            <a:r>
              <a:rPr lang="en-US" sz="3600" dirty="0" smtClean="0"/>
              <a:t>45</a:t>
            </a:r>
            <a:endParaRPr lang="en-US" sz="3600" dirty="0"/>
          </a:p>
        </p:txBody>
      </p:sp>
    </p:spTree>
    <p:extLst>
      <p:ext uri="{BB962C8B-B14F-4D97-AF65-F5344CB8AC3E}">
        <p14:creationId xmlns:p14="http://schemas.microsoft.com/office/powerpoint/2010/main" val="9339703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childTnLst>
                                </p:cTn>
                              </p:par>
                              <p:par>
                                <p:cTn id="13" presetID="1" presetClass="exit" presetSubtype="0" fill="hold" grpId="1" nodeType="withEffect">
                                  <p:stCondLst>
                                    <p:cond delay="0"/>
                                  </p:stCondLst>
                                  <p:childTnLst>
                                    <p:set>
                                      <p:cBhvr>
                                        <p:cTn id="14" dur="1" fill="hold">
                                          <p:stCondLst>
                                            <p:cond delay="0"/>
                                          </p:stCondLst>
                                        </p:cTn>
                                        <p:tgtEl>
                                          <p:spTgt spid="6"/>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5"/>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5" grpId="0" animBg="1"/>
      <p:bldP spid="5" grpId="1" animBg="1"/>
      <p:bldP spid="6" grpId="0"/>
      <p:bldP spid="6"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8-Point Star 12"/>
          <p:cNvSpPr/>
          <p:nvPr/>
        </p:nvSpPr>
        <p:spPr>
          <a:xfrm>
            <a:off x="10611726" y="1573250"/>
            <a:ext cx="1247386" cy="1144378"/>
          </a:xfrm>
          <a:prstGeom prst="star8">
            <a:avLst/>
          </a:prstGeom>
          <a:noFill/>
          <a:ln w="3492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60435" name="Picture 60434"/>
          <p:cNvPicPr>
            <a:picLocks noChangeAspect="1"/>
          </p:cNvPicPr>
          <p:nvPr/>
        </p:nvPicPr>
        <p:blipFill>
          <a:blip r:embed="rId3"/>
          <a:stretch>
            <a:fillRect/>
          </a:stretch>
        </p:blipFill>
        <p:spPr>
          <a:xfrm>
            <a:off x="1101118" y="3609936"/>
            <a:ext cx="2297091" cy="1365840"/>
          </a:xfrm>
          <a:prstGeom prst="rect">
            <a:avLst/>
          </a:prstGeom>
        </p:spPr>
      </p:pic>
      <p:sp>
        <p:nvSpPr>
          <p:cNvPr id="60418" name="Slide Number Placeholder 3"/>
          <p:cNvSpPr>
            <a:spLocks noGrp="1"/>
          </p:cNvSpPr>
          <p:nvPr>
            <p:ph type="sldNum" sz="quarter" idx="12"/>
          </p:nvPr>
        </p:nvSpPr>
        <p:spPr bwMode="auto">
          <a:xfrm>
            <a:off x="8610600" y="63563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118" u="sng">
                <a:solidFill>
                  <a:schemeClr val="tx1"/>
                </a:solidFill>
                <a:latin typeface="Times New Roman" panose="02020603050405020304" pitchFamily="18" charset="0"/>
              </a:defRPr>
            </a:lvl1pPr>
            <a:lvl2pPr marL="655579" indent="-252146">
              <a:defRPr sz="2118" u="sng">
                <a:solidFill>
                  <a:schemeClr val="tx1"/>
                </a:solidFill>
                <a:latin typeface="Times New Roman" panose="02020603050405020304" pitchFamily="18" charset="0"/>
              </a:defRPr>
            </a:lvl2pPr>
            <a:lvl3pPr marL="1008583" indent="-201717">
              <a:defRPr sz="2118" u="sng">
                <a:solidFill>
                  <a:schemeClr val="tx1"/>
                </a:solidFill>
                <a:latin typeface="Times New Roman" panose="02020603050405020304" pitchFamily="18" charset="0"/>
              </a:defRPr>
            </a:lvl3pPr>
            <a:lvl4pPr marL="1412016" indent="-201717">
              <a:defRPr sz="2118" u="sng">
                <a:solidFill>
                  <a:schemeClr val="tx1"/>
                </a:solidFill>
                <a:latin typeface="Times New Roman" panose="02020603050405020304" pitchFamily="18" charset="0"/>
              </a:defRPr>
            </a:lvl4pPr>
            <a:lvl5pPr marL="1815450" indent="-201717">
              <a:defRPr sz="2118" u="sng">
                <a:solidFill>
                  <a:schemeClr val="tx1"/>
                </a:solidFill>
                <a:latin typeface="Times New Roman" panose="02020603050405020304" pitchFamily="18" charset="0"/>
              </a:defRPr>
            </a:lvl5pPr>
            <a:lvl6pPr marL="2218883" indent="-201717" eaLnBrk="0" fontAlgn="base" hangingPunct="0">
              <a:spcBef>
                <a:spcPct val="0"/>
              </a:spcBef>
              <a:spcAft>
                <a:spcPct val="0"/>
              </a:spcAft>
              <a:defRPr sz="2118" u="sng">
                <a:solidFill>
                  <a:schemeClr val="tx1"/>
                </a:solidFill>
                <a:latin typeface="Times New Roman" panose="02020603050405020304" pitchFamily="18" charset="0"/>
              </a:defRPr>
            </a:lvl6pPr>
            <a:lvl7pPr marL="2622316" indent="-201717" eaLnBrk="0" fontAlgn="base" hangingPunct="0">
              <a:spcBef>
                <a:spcPct val="0"/>
              </a:spcBef>
              <a:spcAft>
                <a:spcPct val="0"/>
              </a:spcAft>
              <a:defRPr sz="2118" u="sng">
                <a:solidFill>
                  <a:schemeClr val="tx1"/>
                </a:solidFill>
                <a:latin typeface="Times New Roman" panose="02020603050405020304" pitchFamily="18" charset="0"/>
              </a:defRPr>
            </a:lvl7pPr>
            <a:lvl8pPr marL="3025750" indent="-201717" eaLnBrk="0" fontAlgn="base" hangingPunct="0">
              <a:spcBef>
                <a:spcPct val="0"/>
              </a:spcBef>
              <a:spcAft>
                <a:spcPct val="0"/>
              </a:spcAft>
              <a:defRPr sz="2118" u="sng">
                <a:solidFill>
                  <a:schemeClr val="tx1"/>
                </a:solidFill>
                <a:latin typeface="Times New Roman" panose="02020603050405020304" pitchFamily="18" charset="0"/>
              </a:defRPr>
            </a:lvl8pPr>
            <a:lvl9pPr marL="3429183" indent="-201717" eaLnBrk="0" fontAlgn="base" hangingPunct="0">
              <a:spcBef>
                <a:spcPct val="0"/>
              </a:spcBef>
              <a:spcAft>
                <a:spcPct val="0"/>
              </a:spcAft>
              <a:defRPr sz="2118" u="sng">
                <a:solidFill>
                  <a:schemeClr val="tx1"/>
                </a:solidFill>
                <a:latin typeface="Times New Roman" panose="02020603050405020304" pitchFamily="18" charset="0"/>
              </a:defRPr>
            </a:lvl9pPr>
          </a:lstStyle>
          <a:p>
            <a:fld id="{7106EB92-8890-4C78-A970-0A2798A36537}" type="slidenum">
              <a:rPr lang="en-US" altLang="en-US" sz="1147" u="none">
                <a:solidFill>
                  <a:srgbClr val="898989"/>
                </a:solidFill>
              </a:rPr>
              <a:pPr/>
              <a:t>11</a:t>
            </a:fld>
            <a:endParaRPr lang="en-US" altLang="en-US" sz="1147" u="none">
              <a:solidFill>
                <a:srgbClr val="898989"/>
              </a:solidFill>
            </a:endParaRPr>
          </a:p>
        </p:txBody>
      </p:sp>
      <p:sp>
        <p:nvSpPr>
          <p:cNvPr id="5" name="Rectangle 2"/>
          <p:cNvSpPr txBox="1">
            <a:spLocks noChangeArrowheads="1"/>
          </p:cNvSpPr>
          <p:nvPr/>
        </p:nvSpPr>
        <p:spPr bwMode="auto">
          <a:xfrm>
            <a:off x="825190" y="512956"/>
            <a:ext cx="10337181" cy="74119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0682" tIns="40341" rIns="80682" bIns="40341" numCol="1" rtlCol="0" anchor="t" anchorCtr="0" compatLnSpc="1">
            <a:prstTxWarp prst="textNoShape">
              <a:avLst/>
            </a:prstTxWarp>
            <a:normAutofit/>
          </a:bodyPr>
          <a:lstStyle>
            <a:lvl1pPr algn="l" defTabSz="914400" rtl="0" eaLnBrk="1" latinLnBrk="0" hangingPunct="1">
              <a:lnSpc>
                <a:spcPct val="100000"/>
              </a:lnSpc>
              <a:spcBef>
                <a:spcPct val="0"/>
              </a:spcBef>
              <a:buNone/>
              <a:defRPr sz="4400" b="1" u="none" kern="1200" baseline="0">
                <a:solidFill>
                  <a:srgbClr val="336600"/>
                </a:solidFill>
                <a:latin typeface="Arial" panose="020B0604020202020204" pitchFamily="34" charset="0"/>
                <a:ea typeface="+mj-ea"/>
                <a:cs typeface="Arial" panose="020B0604020202020204" pitchFamily="34" charset="0"/>
              </a:defRPr>
            </a:lvl1pPr>
          </a:lstStyle>
          <a:p>
            <a:pPr fontAlgn="t"/>
            <a:r>
              <a:rPr lang="en-US" altLang="en-US" sz="3600" dirty="0" smtClean="0"/>
              <a:t>RFQ vs. RFP</a:t>
            </a:r>
          </a:p>
        </p:txBody>
      </p:sp>
      <p:pic>
        <p:nvPicPr>
          <p:cNvPr id="6" name="Picture 5"/>
          <p:cNvPicPr>
            <a:picLocks noChangeAspect="1"/>
          </p:cNvPicPr>
          <p:nvPr/>
        </p:nvPicPr>
        <p:blipFill>
          <a:blip r:embed="rId4"/>
          <a:stretch>
            <a:fillRect/>
          </a:stretch>
        </p:blipFill>
        <p:spPr>
          <a:xfrm>
            <a:off x="5020564" y="1314959"/>
            <a:ext cx="2173989" cy="852081"/>
          </a:xfrm>
          <a:prstGeom prst="rect">
            <a:avLst/>
          </a:prstGeom>
        </p:spPr>
      </p:pic>
      <p:pic>
        <p:nvPicPr>
          <p:cNvPr id="10" name="Picture 9"/>
          <p:cNvPicPr>
            <a:picLocks noChangeAspect="1"/>
          </p:cNvPicPr>
          <p:nvPr/>
        </p:nvPicPr>
        <p:blipFill>
          <a:blip r:embed="rId5"/>
          <a:stretch>
            <a:fillRect/>
          </a:stretch>
        </p:blipFill>
        <p:spPr>
          <a:xfrm>
            <a:off x="1207250" y="2554511"/>
            <a:ext cx="2085188" cy="840210"/>
          </a:xfrm>
          <a:prstGeom prst="rect">
            <a:avLst/>
          </a:prstGeom>
        </p:spPr>
      </p:pic>
      <p:pic>
        <p:nvPicPr>
          <p:cNvPr id="12" name="Picture 11"/>
          <p:cNvPicPr>
            <a:picLocks noChangeAspect="1"/>
          </p:cNvPicPr>
          <p:nvPr/>
        </p:nvPicPr>
        <p:blipFill>
          <a:blip r:embed="rId6"/>
          <a:stretch>
            <a:fillRect/>
          </a:stretch>
        </p:blipFill>
        <p:spPr>
          <a:xfrm>
            <a:off x="7968088" y="3610815"/>
            <a:ext cx="1891529" cy="776034"/>
          </a:xfrm>
          <a:prstGeom prst="rect">
            <a:avLst/>
          </a:prstGeom>
        </p:spPr>
      </p:pic>
      <p:pic>
        <p:nvPicPr>
          <p:cNvPr id="7" name="Picture 6"/>
          <p:cNvPicPr>
            <a:picLocks noChangeAspect="1"/>
          </p:cNvPicPr>
          <p:nvPr/>
        </p:nvPicPr>
        <p:blipFill>
          <a:blip r:embed="rId7"/>
          <a:stretch>
            <a:fillRect/>
          </a:stretch>
        </p:blipFill>
        <p:spPr>
          <a:xfrm>
            <a:off x="625218" y="5823741"/>
            <a:ext cx="3283063" cy="905405"/>
          </a:xfrm>
          <a:prstGeom prst="rect">
            <a:avLst/>
          </a:prstGeom>
        </p:spPr>
      </p:pic>
      <p:pic>
        <p:nvPicPr>
          <p:cNvPr id="8" name="Picture 7"/>
          <p:cNvPicPr>
            <a:picLocks noChangeAspect="1"/>
          </p:cNvPicPr>
          <p:nvPr/>
        </p:nvPicPr>
        <p:blipFill>
          <a:blip r:embed="rId8"/>
          <a:stretch>
            <a:fillRect/>
          </a:stretch>
        </p:blipFill>
        <p:spPr>
          <a:xfrm>
            <a:off x="5074431" y="5216939"/>
            <a:ext cx="1050163" cy="524926"/>
          </a:xfrm>
          <a:prstGeom prst="rect">
            <a:avLst/>
          </a:prstGeom>
        </p:spPr>
      </p:pic>
      <p:pic>
        <p:nvPicPr>
          <p:cNvPr id="20" name="Picture 19"/>
          <p:cNvPicPr>
            <a:picLocks noChangeAspect="1"/>
          </p:cNvPicPr>
          <p:nvPr/>
        </p:nvPicPr>
        <p:blipFill>
          <a:blip r:embed="rId8"/>
          <a:stretch>
            <a:fillRect/>
          </a:stretch>
        </p:blipFill>
        <p:spPr>
          <a:xfrm>
            <a:off x="1662768" y="5211972"/>
            <a:ext cx="1050163" cy="524926"/>
          </a:xfrm>
          <a:prstGeom prst="rect">
            <a:avLst/>
          </a:prstGeom>
        </p:spPr>
      </p:pic>
      <p:pic>
        <p:nvPicPr>
          <p:cNvPr id="21" name="Picture 20"/>
          <p:cNvPicPr>
            <a:picLocks noChangeAspect="1"/>
          </p:cNvPicPr>
          <p:nvPr/>
        </p:nvPicPr>
        <p:blipFill>
          <a:blip r:embed="rId8"/>
          <a:stretch>
            <a:fillRect/>
          </a:stretch>
        </p:blipFill>
        <p:spPr>
          <a:xfrm>
            <a:off x="8351039" y="6086208"/>
            <a:ext cx="1050163" cy="524926"/>
          </a:xfrm>
          <a:prstGeom prst="rect">
            <a:avLst/>
          </a:prstGeom>
        </p:spPr>
      </p:pic>
      <p:cxnSp>
        <p:nvCxnSpPr>
          <p:cNvPr id="22" name="Elbow Connector 21"/>
          <p:cNvCxnSpPr>
            <a:stCxn id="6" idx="2"/>
            <a:endCxn id="10" idx="0"/>
          </p:cNvCxnSpPr>
          <p:nvPr/>
        </p:nvCxnSpPr>
        <p:spPr>
          <a:xfrm rot="5400000">
            <a:off x="3984967" y="431918"/>
            <a:ext cx="387471" cy="3857715"/>
          </a:xfrm>
          <a:prstGeom prst="bentConnector3">
            <a:avLst>
              <a:gd name="adj1" fmla="val 50000"/>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25" name="Elbow Connector 24"/>
          <p:cNvCxnSpPr>
            <a:stCxn id="6" idx="2"/>
          </p:cNvCxnSpPr>
          <p:nvPr/>
        </p:nvCxnSpPr>
        <p:spPr>
          <a:xfrm rot="16200000" flipH="1">
            <a:off x="7278112" y="996486"/>
            <a:ext cx="409127" cy="2750233"/>
          </a:xfrm>
          <a:prstGeom prst="bentConnector3">
            <a:avLst>
              <a:gd name="adj1" fmla="val 50000"/>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31" name="Elbow Connector 30"/>
          <p:cNvCxnSpPr>
            <a:stCxn id="6" idx="2"/>
          </p:cNvCxnSpPr>
          <p:nvPr/>
        </p:nvCxnSpPr>
        <p:spPr>
          <a:xfrm rot="5400000">
            <a:off x="5642540" y="2114031"/>
            <a:ext cx="412011" cy="518028"/>
          </a:xfrm>
          <a:prstGeom prst="bentConnector3">
            <a:avLst>
              <a:gd name="adj1" fmla="val 50000"/>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60426" name="Rectangle 60425"/>
          <p:cNvSpPr/>
          <p:nvPr/>
        </p:nvSpPr>
        <p:spPr>
          <a:xfrm>
            <a:off x="1763330" y="2269399"/>
            <a:ext cx="460382" cy="369332"/>
          </a:xfrm>
          <a:prstGeom prst="rect">
            <a:avLst/>
          </a:prstGeom>
        </p:spPr>
        <p:txBody>
          <a:bodyPr wrap="none">
            <a:spAutoFit/>
          </a:bodyPr>
          <a:lstStyle/>
          <a:p>
            <a:r>
              <a:rPr lang="en-US" b="1" dirty="0">
                <a:solidFill>
                  <a:srgbClr val="262626"/>
                </a:solidFill>
                <a:latin typeface="Calibri" panose="020F0502020204030204" pitchFamily="34" charset="0"/>
              </a:rPr>
              <a:t>No</a:t>
            </a:r>
            <a:endParaRPr lang="en-US" dirty="0"/>
          </a:p>
        </p:txBody>
      </p:sp>
      <p:sp>
        <p:nvSpPr>
          <p:cNvPr id="43" name="Rectangle 42"/>
          <p:cNvSpPr/>
          <p:nvPr/>
        </p:nvSpPr>
        <p:spPr>
          <a:xfrm>
            <a:off x="5030766" y="2292928"/>
            <a:ext cx="493212" cy="369332"/>
          </a:xfrm>
          <a:prstGeom prst="rect">
            <a:avLst/>
          </a:prstGeom>
        </p:spPr>
        <p:txBody>
          <a:bodyPr wrap="none">
            <a:spAutoFit/>
          </a:bodyPr>
          <a:lstStyle/>
          <a:p>
            <a:r>
              <a:rPr lang="en-US" b="1" dirty="0" smtClean="0">
                <a:solidFill>
                  <a:srgbClr val="262626"/>
                </a:solidFill>
                <a:latin typeface="Calibri" panose="020F0502020204030204" pitchFamily="34" charset="0"/>
              </a:rPr>
              <a:t>Yes</a:t>
            </a:r>
            <a:endParaRPr lang="en-US" dirty="0"/>
          </a:p>
        </p:txBody>
      </p:sp>
      <p:sp>
        <p:nvSpPr>
          <p:cNvPr id="44" name="Rectangle 43"/>
          <p:cNvSpPr/>
          <p:nvPr/>
        </p:nvSpPr>
        <p:spPr>
          <a:xfrm>
            <a:off x="8319862" y="2296411"/>
            <a:ext cx="460382" cy="369332"/>
          </a:xfrm>
          <a:prstGeom prst="rect">
            <a:avLst/>
          </a:prstGeom>
        </p:spPr>
        <p:txBody>
          <a:bodyPr wrap="none">
            <a:spAutoFit/>
          </a:bodyPr>
          <a:lstStyle/>
          <a:p>
            <a:r>
              <a:rPr lang="en-US" b="1" dirty="0">
                <a:solidFill>
                  <a:srgbClr val="262626"/>
                </a:solidFill>
                <a:latin typeface="Calibri" panose="020F0502020204030204" pitchFamily="34" charset="0"/>
              </a:rPr>
              <a:t>No</a:t>
            </a:r>
            <a:endParaRPr lang="en-US" dirty="0"/>
          </a:p>
        </p:txBody>
      </p:sp>
      <p:sp>
        <p:nvSpPr>
          <p:cNvPr id="60427" name="Rounded Rectangle 60426"/>
          <p:cNvSpPr/>
          <p:nvPr/>
        </p:nvSpPr>
        <p:spPr>
          <a:xfrm>
            <a:off x="4382415" y="2311400"/>
            <a:ext cx="6021385" cy="4409279"/>
          </a:xfrm>
          <a:prstGeom prst="roundRect">
            <a:avLst/>
          </a:prstGeom>
          <a:noFill/>
          <a:ln w="254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Arrow Connector 47"/>
          <p:cNvCxnSpPr/>
          <p:nvPr/>
        </p:nvCxnSpPr>
        <p:spPr>
          <a:xfrm>
            <a:off x="2244330" y="4819711"/>
            <a:ext cx="2173" cy="41141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a:off x="1685559" y="4876220"/>
            <a:ext cx="493212" cy="369332"/>
          </a:xfrm>
          <a:prstGeom prst="rect">
            <a:avLst/>
          </a:prstGeom>
        </p:spPr>
        <p:txBody>
          <a:bodyPr wrap="none">
            <a:spAutoFit/>
          </a:bodyPr>
          <a:lstStyle/>
          <a:p>
            <a:r>
              <a:rPr lang="en-US" b="1" dirty="0" smtClean="0">
                <a:solidFill>
                  <a:srgbClr val="262626"/>
                </a:solidFill>
                <a:latin typeface="Calibri" panose="020F0502020204030204" pitchFamily="34" charset="0"/>
              </a:rPr>
              <a:t>Yes</a:t>
            </a:r>
            <a:endParaRPr lang="en-US" dirty="0"/>
          </a:p>
        </p:txBody>
      </p:sp>
      <p:cxnSp>
        <p:nvCxnSpPr>
          <p:cNvPr id="60432" name="Elbow Connector 60431"/>
          <p:cNvCxnSpPr>
            <a:stCxn id="60435" idx="1"/>
            <a:endCxn id="10" idx="1"/>
          </p:cNvCxnSpPr>
          <p:nvPr/>
        </p:nvCxnSpPr>
        <p:spPr>
          <a:xfrm rot="10800000" flipH="1">
            <a:off x="1101118" y="2974616"/>
            <a:ext cx="106132" cy="1318240"/>
          </a:xfrm>
          <a:prstGeom prst="bentConnector3">
            <a:avLst>
              <a:gd name="adj1" fmla="val -215392"/>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412131" y="3408336"/>
            <a:ext cx="460382" cy="369332"/>
          </a:xfrm>
          <a:prstGeom prst="rect">
            <a:avLst/>
          </a:prstGeom>
        </p:spPr>
        <p:txBody>
          <a:bodyPr wrap="none">
            <a:spAutoFit/>
          </a:bodyPr>
          <a:lstStyle/>
          <a:p>
            <a:r>
              <a:rPr lang="en-US" b="1" dirty="0">
                <a:solidFill>
                  <a:srgbClr val="262626"/>
                </a:solidFill>
                <a:latin typeface="Calibri" panose="020F0502020204030204" pitchFamily="34" charset="0"/>
              </a:rPr>
              <a:t>No</a:t>
            </a:r>
            <a:endParaRPr lang="en-US" dirty="0"/>
          </a:p>
        </p:txBody>
      </p:sp>
      <p:cxnSp>
        <p:nvCxnSpPr>
          <p:cNvPr id="54" name="Straight Arrow Connector 53"/>
          <p:cNvCxnSpPr/>
          <p:nvPr/>
        </p:nvCxnSpPr>
        <p:spPr>
          <a:xfrm flipH="1">
            <a:off x="5589530" y="3277043"/>
            <a:ext cx="1" cy="320691"/>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5589527" y="4815031"/>
            <a:ext cx="2173" cy="41141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a:off x="2236370" y="3213836"/>
            <a:ext cx="2173" cy="41141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pic>
        <p:nvPicPr>
          <p:cNvPr id="71" name="Picture 70"/>
          <p:cNvPicPr>
            <a:picLocks noChangeAspect="1"/>
          </p:cNvPicPr>
          <p:nvPr/>
        </p:nvPicPr>
        <p:blipFill>
          <a:blip r:embed="rId3"/>
          <a:stretch>
            <a:fillRect/>
          </a:stretch>
        </p:blipFill>
        <p:spPr>
          <a:xfrm>
            <a:off x="4440982" y="3590244"/>
            <a:ext cx="2297091" cy="1365840"/>
          </a:xfrm>
          <a:prstGeom prst="rect">
            <a:avLst/>
          </a:prstGeom>
        </p:spPr>
      </p:pic>
      <p:cxnSp>
        <p:nvCxnSpPr>
          <p:cNvPr id="37" name="Elbow Connector 36"/>
          <p:cNvCxnSpPr>
            <a:stCxn id="71" idx="3"/>
            <a:endCxn id="12" idx="1"/>
          </p:cNvCxnSpPr>
          <p:nvPr/>
        </p:nvCxnSpPr>
        <p:spPr>
          <a:xfrm flipV="1">
            <a:off x="6738073" y="3998832"/>
            <a:ext cx="1230015" cy="274332"/>
          </a:xfrm>
          <a:prstGeom prst="bentConnector3">
            <a:avLst>
              <a:gd name="adj1" fmla="val 50000"/>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80" name="Rectangle 79"/>
          <p:cNvSpPr/>
          <p:nvPr/>
        </p:nvSpPr>
        <p:spPr>
          <a:xfrm>
            <a:off x="5092088" y="4879185"/>
            <a:ext cx="493212" cy="369332"/>
          </a:xfrm>
          <a:prstGeom prst="rect">
            <a:avLst/>
          </a:prstGeom>
        </p:spPr>
        <p:txBody>
          <a:bodyPr wrap="none">
            <a:spAutoFit/>
          </a:bodyPr>
          <a:lstStyle/>
          <a:p>
            <a:r>
              <a:rPr lang="en-US" b="1" dirty="0" smtClean="0">
                <a:solidFill>
                  <a:srgbClr val="262626"/>
                </a:solidFill>
                <a:latin typeface="Calibri" panose="020F0502020204030204" pitchFamily="34" charset="0"/>
              </a:rPr>
              <a:t>Yes</a:t>
            </a:r>
            <a:endParaRPr lang="en-US" dirty="0"/>
          </a:p>
        </p:txBody>
      </p:sp>
      <p:sp>
        <p:nvSpPr>
          <p:cNvPr id="81" name="Rectangle 80"/>
          <p:cNvSpPr/>
          <p:nvPr/>
        </p:nvSpPr>
        <p:spPr>
          <a:xfrm>
            <a:off x="6765850" y="3920766"/>
            <a:ext cx="460382" cy="369332"/>
          </a:xfrm>
          <a:prstGeom prst="rect">
            <a:avLst/>
          </a:prstGeom>
        </p:spPr>
        <p:txBody>
          <a:bodyPr wrap="none">
            <a:spAutoFit/>
          </a:bodyPr>
          <a:lstStyle/>
          <a:p>
            <a:r>
              <a:rPr lang="en-US" b="1" dirty="0">
                <a:solidFill>
                  <a:srgbClr val="262626"/>
                </a:solidFill>
                <a:latin typeface="Calibri" panose="020F0502020204030204" pitchFamily="34" charset="0"/>
              </a:rPr>
              <a:t>No</a:t>
            </a:r>
            <a:endParaRPr lang="en-US" dirty="0"/>
          </a:p>
        </p:txBody>
      </p:sp>
      <p:cxnSp>
        <p:nvCxnSpPr>
          <p:cNvPr id="84" name="Straight Arrow Connector 83"/>
          <p:cNvCxnSpPr/>
          <p:nvPr/>
        </p:nvCxnSpPr>
        <p:spPr>
          <a:xfrm flipH="1">
            <a:off x="8857052" y="3294661"/>
            <a:ext cx="1" cy="320691"/>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flipH="1">
            <a:off x="8846896" y="4051214"/>
            <a:ext cx="3823" cy="496999"/>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flipH="1">
            <a:off x="8848585" y="5764472"/>
            <a:ext cx="1" cy="320691"/>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pic>
        <p:nvPicPr>
          <p:cNvPr id="45" name="Picture 44"/>
          <p:cNvPicPr>
            <a:picLocks noChangeAspect="1"/>
          </p:cNvPicPr>
          <p:nvPr/>
        </p:nvPicPr>
        <p:blipFill>
          <a:blip r:embed="rId9"/>
          <a:stretch>
            <a:fillRect/>
          </a:stretch>
        </p:blipFill>
        <p:spPr>
          <a:xfrm>
            <a:off x="7613680" y="4533459"/>
            <a:ext cx="2483365" cy="1366959"/>
          </a:xfrm>
          <a:prstGeom prst="rect">
            <a:avLst/>
          </a:prstGeom>
        </p:spPr>
      </p:pic>
      <p:cxnSp>
        <p:nvCxnSpPr>
          <p:cNvPr id="47" name="Elbow Connector 46"/>
          <p:cNvCxnSpPr>
            <a:stCxn id="45" idx="3"/>
            <a:endCxn id="12" idx="3"/>
          </p:cNvCxnSpPr>
          <p:nvPr/>
        </p:nvCxnSpPr>
        <p:spPr>
          <a:xfrm flipH="1" flipV="1">
            <a:off x="9859617" y="3998832"/>
            <a:ext cx="237428" cy="1218107"/>
          </a:xfrm>
          <a:prstGeom prst="bentConnector3">
            <a:avLst>
              <a:gd name="adj1" fmla="val -96282"/>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93" name="Rectangle 92"/>
          <p:cNvSpPr/>
          <p:nvPr/>
        </p:nvSpPr>
        <p:spPr>
          <a:xfrm>
            <a:off x="9903684" y="4419851"/>
            <a:ext cx="460382" cy="369332"/>
          </a:xfrm>
          <a:prstGeom prst="rect">
            <a:avLst/>
          </a:prstGeom>
        </p:spPr>
        <p:txBody>
          <a:bodyPr wrap="none">
            <a:spAutoFit/>
          </a:bodyPr>
          <a:lstStyle/>
          <a:p>
            <a:r>
              <a:rPr lang="en-US" b="1" dirty="0">
                <a:solidFill>
                  <a:srgbClr val="262626"/>
                </a:solidFill>
                <a:latin typeface="Calibri" panose="020F0502020204030204" pitchFamily="34" charset="0"/>
              </a:rPr>
              <a:t>No</a:t>
            </a:r>
            <a:endParaRPr lang="en-US" dirty="0"/>
          </a:p>
        </p:txBody>
      </p:sp>
      <p:sp>
        <p:nvSpPr>
          <p:cNvPr id="94" name="Rectangle 93"/>
          <p:cNvSpPr/>
          <p:nvPr/>
        </p:nvSpPr>
        <p:spPr>
          <a:xfrm>
            <a:off x="8300340" y="5759052"/>
            <a:ext cx="493212" cy="369332"/>
          </a:xfrm>
          <a:prstGeom prst="rect">
            <a:avLst/>
          </a:prstGeom>
        </p:spPr>
        <p:txBody>
          <a:bodyPr wrap="none">
            <a:spAutoFit/>
          </a:bodyPr>
          <a:lstStyle/>
          <a:p>
            <a:r>
              <a:rPr lang="en-US" b="1" dirty="0" smtClean="0">
                <a:solidFill>
                  <a:srgbClr val="262626"/>
                </a:solidFill>
                <a:latin typeface="Calibri" panose="020F0502020204030204" pitchFamily="34" charset="0"/>
              </a:rPr>
              <a:t>Yes</a:t>
            </a:r>
            <a:endParaRPr lang="en-US" dirty="0"/>
          </a:p>
        </p:txBody>
      </p:sp>
      <p:cxnSp>
        <p:nvCxnSpPr>
          <p:cNvPr id="52" name="Elbow Connector 51"/>
          <p:cNvCxnSpPr>
            <a:stCxn id="71" idx="1"/>
          </p:cNvCxnSpPr>
          <p:nvPr/>
        </p:nvCxnSpPr>
        <p:spPr>
          <a:xfrm rot="10800000" flipH="1">
            <a:off x="4440981" y="2966150"/>
            <a:ext cx="113405" cy="1307014"/>
          </a:xfrm>
          <a:prstGeom prst="bentConnector4">
            <a:avLst>
              <a:gd name="adj1" fmla="val -201578"/>
              <a:gd name="adj2" fmla="val 99958"/>
            </a:avLst>
          </a:prstGeom>
          <a:ln w="25400">
            <a:prstDash val="dash"/>
            <a:tailEnd type="triangle"/>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10"/>
          <a:stretch>
            <a:fillRect/>
          </a:stretch>
        </p:blipFill>
        <p:spPr>
          <a:xfrm>
            <a:off x="7585970" y="2534202"/>
            <a:ext cx="2516230" cy="934188"/>
          </a:xfrm>
          <a:prstGeom prst="rect">
            <a:avLst/>
          </a:prstGeom>
        </p:spPr>
      </p:pic>
      <p:pic>
        <p:nvPicPr>
          <p:cNvPr id="3" name="Picture 2"/>
          <p:cNvPicPr>
            <a:picLocks/>
          </p:cNvPicPr>
          <p:nvPr/>
        </p:nvPicPr>
        <p:blipFill>
          <a:blip r:embed="rId11"/>
          <a:stretch>
            <a:fillRect/>
          </a:stretch>
        </p:blipFill>
        <p:spPr>
          <a:xfrm>
            <a:off x="4521622" y="2555057"/>
            <a:ext cx="2256187" cy="777240"/>
          </a:xfrm>
          <a:prstGeom prst="rect">
            <a:avLst/>
          </a:prstGeom>
        </p:spPr>
      </p:pic>
      <p:sp>
        <p:nvSpPr>
          <p:cNvPr id="15" name="TextBox 14"/>
          <p:cNvSpPr txBox="1"/>
          <p:nvPr/>
        </p:nvSpPr>
        <p:spPr>
          <a:xfrm>
            <a:off x="10904166" y="1779096"/>
            <a:ext cx="661392" cy="707886"/>
          </a:xfrm>
          <a:prstGeom prst="rect">
            <a:avLst/>
          </a:prstGeom>
          <a:noFill/>
        </p:spPr>
        <p:txBody>
          <a:bodyPr wrap="square" rtlCol="0">
            <a:spAutoFit/>
          </a:bodyPr>
          <a:lstStyle/>
          <a:p>
            <a:pPr algn="ctr"/>
            <a:r>
              <a:rPr lang="en-US" sz="4000" dirty="0" smtClean="0"/>
              <a:t>2</a:t>
            </a:r>
            <a:endParaRPr lang="en-US" sz="4000" dirty="0"/>
          </a:p>
        </p:txBody>
      </p:sp>
    </p:spTree>
    <p:extLst>
      <p:ext uri="{BB962C8B-B14F-4D97-AF65-F5344CB8AC3E}">
        <p14:creationId xmlns:p14="http://schemas.microsoft.com/office/powerpoint/2010/main" val="388829763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0435"/>
                                        </p:tgtEl>
                                        <p:attrNameLst>
                                          <p:attrName>style.visibility</p:attrName>
                                        </p:attrNameLst>
                                      </p:cBhvr>
                                      <p:to>
                                        <p:strVal val="visible"/>
                                      </p:to>
                                    </p:set>
                                  </p:childTnLst>
                                </p:cTn>
                              </p:par>
                              <p:par>
                                <p:cTn id="13" presetID="1" presetClass="exit" presetSubtype="0" fill="hold" grpId="1" nodeType="withEffect">
                                  <p:stCondLst>
                                    <p:cond delay="0"/>
                                  </p:stCondLst>
                                  <p:childTnLst>
                                    <p:set>
                                      <p:cBhvr>
                                        <p:cTn id="14" dur="1" fill="hold">
                                          <p:stCondLst>
                                            <p:cond delay="0"/>
                                          </p:stCondLst>
                                        </p:cTn>
                                        <p:tgtEl>
                                          <p:spTgt spid="13"/>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15"/>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042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042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9"/>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60432"/>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54"/>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55"/>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69"/>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7"/>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80"/>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81"/>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84"/>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85"/>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88"/>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45"/>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47"/>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93"/>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94"/>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52"/>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2"/>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3"/>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6"/>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60426" grpId="0"/>
      <p:bldP spid="43" grpId="0"/>
      <p:bldP spid="44" grpId="0"/>
      <p:bldP spid="60427" grpId="0" animBg="1"/>
      <p:bldP spid="49" grpId="0"/>
      <p:bldP spid="53" grpId="0"/>
      <p:bldP spid="80" grpId="0"/>
      <p:bldP spid="81" grpId="0"/>
      <p:bldP spid="93" grpId="0"/>
      <p:bldP spid="94" grpId="0"/>
      <p:bldP spid="15" grpId="0"/>
      <p:bldP spid="15" grpId="1"/>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2913187" y="234154"/>
            <a:ext cx="6383215" cy="1365501"/>
          </a:xfrm>
        </p:spPr>
        <p:txBody>
          <a:bodyPr>
            <a:normAutofit/>
          </a:bodyPr>
          <a:lstStyle/>
          <a:p>
            <a:r>
              <a:rPr lang="en-US" sz="4400" b="1" dirty="0">
                <a:solidFill>
                  <a:srgbClr val="336600"/>
                </a:solidFill>
                <a:latin typeface="Arial" panose="020B0604020202020204" pitchFamily="34" charset="0"/>
                <a:ea typeface="+mj-ea"/>
                <a:cs typeface="Arial" panose="020B0604020202020204" pitchFamily="34" charset="0"/>
              </a:rPr>
              <a:t>Contact I</a:t>
            </a:r>
            <a:r>
              <a:rPr lang="en-US" sz="4400" b="1" dirty="0" smtClean="0">
                <a:solidFill>
                  <a:srgbClr val="336600"/>
                </a:solidFill>
                <a:latin typeface="Arial" panose="020B0604020202020204" pitchFamily="34" charset="0"/>
                <a:ea typeface="+mj-ea"/>
                <a:cs typeface="Arial" panose="020B0604020202020204" pitchFamily="34" charset="0"/>
              </a:rPr>
              <a:t>nformation</a:t>
            </a:r>
            <a:endParaRPr lang="en-US" sz="4400" b="1" dirty="0">
              <a:solidFill>
                <a:srgbClr val="336600"/>
              </a:solidFill>
              <a:latin typeface="Arial" panose="020B0604020202020204" pitchFamily="34" charset="0"/>
              <a:ea typeface="+mj-ea"/>
              <a:cs typeface="Arial" panose="020B0604020202020204" pitchFamily="34" charset="0"/>
            </a:endParaRPr>
          </a:p>
        </p:txBody>
      </p:sp>
      <p:grpSp>
        <p:nvGrpSpPr>
          <p:cNvPr id="61" name="Group 60"/>
          <p:cNvGrpSpPr/>
          <p:nvPr/>
        </p:nvGrpSpPr>
        <p:grpSpPr>
          <a:xfrm>
            <a:off x="196005" y="96574"/>
            <a:ext cx="11039295" cy="6664852"/>
            <a:chOff x="-1509499" y="-1334018"/>
            <a:chExt cx="14253330" cy="8191126"/>
          </a:xfrm>
        </p:grpSpPr>
        <p:grpSp>
          <p:nvGrpSpPr>
            <p:cNvPr id="62" name="Group 61"/>
            <p:cNvGrpSpPr/>
            <p:nvPr/>
          </p:nvGrpSpPr>
          <p:grpSpPr>
            <a:xfrm>
              <a:off x="3324493" y="5340758"/>
              <a:ext cx="2307173" cy="769059"/>
              <a:chOff x="3323770" y="5341255"/>
              <a:chExt cx="2307774" cy="769259"/>
            </a:xfrm>
            <a:effectLst>
              <a:outerShdw blurRad="279400" dist="38100" dir="5400000" sx="103000" sy="103000" algn="tl" rotWithShape="0">
                <a:prstClr val="black">
                  <a:alpha val="32000"/>
                </a:prstClr>
              </a:outerShdw>
            </a:effectLst>
          </p:grpSpPr>
          <p:sp>
            <p:nvSpPr>
              <p:cNvPr id="101" name="Rectangle 100"/>
              <p:cNvSpPr/>
              <p:nvPr/>
            </p:nvSpPr>
            <p:spPr>
              <a:xfrm rot="5400000">
                <a:off x="3708399" y="4956628"/>
                <a:ext cx="769257" cy="1538515"/>
              </a:xfrm>
              <a:prstGeom prst="rect">
                <a:avLst/>
              </a:prstGeom>
              <a:solidFill>
                <a:srgbClr val="0779B7"/>
              </a:solidFill>
              <a:ln w="25400" cap="flat" cmpd="sng" algn="ctr">
                <a:noFill/>
                <a:prstDash val="solid"/>
              </a:ln>
              <a:effectLst/>
            </p:spPr>
            <p:txBody>
              <a:bodyPr rtlCol="0" anchor="ctr"/>
              <a:lstStyle/>
              <a:p>
                <a:pPr algn="ctr" defTabSz="914126">
                  <a:defRPr/>
                </a:pPr>
                <a:endParaRPr lang="en-US" sz="1799" kern="0">
                  <a:solidFill>
                    <a:prstClr val="white"/>
                  </a:solidFill>
                  <a:latin typeface="Calibri"/>
                </a:endParaRPr>
              </a:p>
            </p:txBody>
          </p:sp>
          <p:sp>
            <p:nvSpPr>
              <p:cNvPr id="102" name="Right Triangle 101"/>
              <p:cNvSpPr/>
              <p:nvPr/>
            </p:nvSpPr>
            <p:spPr>
              <a:xfrm flipV="1">
                <a:off x="4862285" y="5341255"/>
                <a:ext cx="769259" cy="769257"/>
              </a:xfrm>
              <a:prstGeom prst="rtTriangle">
                <a:avLst/>
              </a:prstGeom>
              <a:solidFill>
                <a:srgbClr val="0779B7"/>
              </a:solidFill>
              <a:ln w="25400" cap="flat" cmpd="sng" algn="ctr">
                <a:noFill/>
                <a:prstDash val="solid"/>
              </a:ln>
              <a:effectLst/>
            </p:spPr>
            <p:txBody>
              <a:bodyPr rtlCol="0" anchor="ctr"/>
              <a:lstStyle/>
              <a:p>
                <a:pPr algn="ctr" defTabSz="914126">
                  <a:defRPr/>
                </a:pPr>
                <a:endParaRPr lang="en-US" sz="1799" kern="0">
                  <a:solidFill>
                    <a:prstClr val="white"/>
                  </a:solidFill>
                  <a:latin typeface="Calibri"/>
                </a:endParaRPr>
              </a:p>
            </p:txBody>
          </p:sp>
        </p:grpSp>
        <p:grpSp>
          <p:nvGrpSpPr>
            <p:cNvPr id="63" name="Group 62"/>
            <p:cNvGrpSpPr/>
            <p:nvPr/>
          </p:nvGrpSpPr>
          <p:grpSpPr>
            <a:xfrm>
              <a:off x="5631666" y="3033582"/>
              <a:ext cx="2307173" cy="769059"/>
              <a:chOff x="5631544" y="3033478"/>
              <a:chExt cx="2307774" cy="769259"/>
            </a:xfrm>
            <a:solidFill>
              <a:srgbClr val="019ADD"/>
            </a:solidFill>
            <a:effectLst>
              <a:outerShdw blurRad="279400" dist="38100" dir="5400000" sx="103000" sy="103000" algn="tl" rotWithShape="0">
                <a:prstClr val="black">
                  <a:alpha val="32000"/>
                </a:prstClr>
              </a:outerShdw>
            </a:effectLst>
          </p:grpSpPr>
          <p:sp>
            <p:nvSpPr>
              <p:cNvPr id="99" name="Rectangle 98"/>
              <p:cNvSpPr/>
              <p:nvPr/>
            </p:nvSpPr>
            <p:spPr>
              <a:xfrm rot="5400000">
                <a:off x="6016173" y="2648851"/>
                <a:ext cx="769257" cy="1538515"/>
              </a:xfrm>
              <a:prstGeom prst="rect">
                <a:avLst/>
              </a:prstGeom>
              <a:grpFill/>
              <a:ln w="25400" cap="flat" cmpd="sng" algn="ctr">
                <a:noFill/>
                <a:prstDash val="solid"/>
              </a:ln>
              <a:effectLst/>
            </p:spPr>
            <p:txBody>
              <a:bodyPr rtlCol="0" anchor="ctr"/>
              <a:lstStyle/>
              <a:p>
                <a:pPr algn="ctr" defTabSz="914126">
                  <a:defRPr/>
                </a:pPr>
                <a:endParaRPr lang="en-US" sz="1799" kern="0">
                  <a:solidFill>
                    <a:prstClr val="white"/>
                  </a:solidFill>
                  <a:latin typeface="Calibri"/>
                </a:endParaRPr>
              </a:p>
            </p:txBody>
          </p:sp>
          <p:sp>
            <p:nvSpPr>
              <p:cNvPr id="100" name="Right Triangle 99"/>
              <p:cNvSpPr/>
              <p:nvPr/>
            </p:nvSpPr>
            <p:spPr>
              <a:xfrm flipV="1">
                <a:off x="7170059" y="3033478"/>
                <a:ext cx="769259" cy="769257"/>
              </a:xfrm>
              <a:prstGeom prst="rtTriangle">
                <a:avLst/>
              </a:prstGeom>
              <a:grpFill/>
              <a:ln w="25400" cap="flat" cmpd="sng" algn="ctr">
                <a:noFill/>
                <a:prstDash val="solid"/>
              </a:ln>
              <a:effectLst/>
            </p:spPr>
            <p:txBody>
              <a:bodyPr rtlCol="0" anchor="ctr"/>
              <a:lstStyle/>
              <a:p>
                <a:pPr algn="ctr" defTabSz="914126">
                  <a:defRPr/>
                </a:pPr>
                <a:endParaRPr lang="en-US" sz="1799" kern="0">
                  <a:solidFill>
                    <a:prstClr val="white"/>
                  </a:solidFill>
                  <a:latin typeface="Calibri"/>
                </a:endParaRPr>
              </a:p>
            </p:txBody>
          </p:sp>
        </p:grpSp>
        <p:grpSp>
          <p:nvGrpSpPr>
            <p:cNvPr id="64" name="Group 63"/>
            <p:cNvGrpSpPr/>
            <p:nvPr/>
          </p:nvGrpSpPr>
          <p:grpSpPr>
            <a:xfrm>
              <a:off x="7938839" y="726405"/>
              <a:ext cx="2307173" cy="769059"/>
              <a:chOff x="7939318" y="725700"/>
              <a:chExt cx="2307774" cy="769259"/>
            </a:xfrm>
            <a:solidFill>
              <a:srgbClr val="A7CCDF"/>
            </a:solidFill>
            <a:effectLst>
              <a:outerShdw blurRad="279400" dist="38100" dir="5400000" sx="103000" sy="103000" algn="tl" rotWithShape="0">
                <a:prstClr val="black">
                  <a:alpha val="32000"/>
                </a:prstClr>
              </a:outerShdw>
            </a:effectLst>
          </p:grpSpPr>
          <p:sp>
            <p:nvSpPr>
              <p:cNvPr id="97" name="Rectangle 96"/>
              <p:cNvSpPr/>
              <p:nvPr/>
            </p:nvSpPr>
            <p:spPr>
              <a:xfrm rot="5400000">
                <a:off x="8323947" y="341073"/>
                <a:ext cx="769257" cy="1538515"/>
              </a:xfrm>
              <a:prstGeom prst="rect">
                <a:avLst/>
              </a:prstGeom>
              <a:grpFill/>
              <a:ln w="25400" cap="flat" cmpd="sng" algn="ctr">
                <a:noFill/>
                <a:prstDash val="solid"/>
              </a:ln>
              <a:effectLst/>
            </p:spPr>
            <p:txBody>
              <a:bodyPr rtlCol="0" anchor="ctr"/>
              <a:lstStyle/>
              <a:p>
                <a:pPr algn="ctr" defTabSz="914126">
                  <a:defRPr/>
                </a:pPr>
                <a:endParaRPr lang="en-US" sz="1799" kern="0">
                  <a:solidFill>
                    <a:prstClr val="white"/>
                  </a:solidFill>
                  <a:latin typeface="Calibri"/>
                </a:endParaRPr>
              </a:p>
            </p:txBody>
          </p:sp>
          <p:sp>
            <p:nvSpPr>
              <p:cNvPr id="98" name="Right Triangle 97"/>
              <p:cNvSpPr/>
              <p:nvPr/>
            </p:nvSpPr>
            <p:spPr>
              <a:xfrm flipV="1">
                <a:off x="9477833" y="725700"/>
                <a:ext cx="769259" cy="769257"/>
              </a:xfrm>
              <a:prstGeom prst="rtTriangle">
                <a:avLst/>
              </a:prstGeom>
              <a:grpFill/>
              <a:ln w="25400" cap="flat" cmpd="sng" algn="ctr">
                <a:noFill/>
                <a:prstDash val="solid"/>
              </a:ln>
              <a:effectLst/>
            </p:spPr>
            <p:txBody>
              <a:bodyPr rtlCol="0" anchor="ctr"/>
              <a:lstStyle/>
              <a:p>
                <a:pPr algn="ctr" defTabSz="914126">
                  <a:defRPr/>
                </a:pPr>
                <a:endParaRPr lang="en-US" sz="1799" kern="0">
                  <a:solidFill>
                    <a:prstClr val="white"/>
                  </a:solidFill>
                  <a:latin typeface="Calibri"/>
                </a:endParaRPr>
              </a:p>
            </p:txBody>
          </p:sp>
        </p:grpSp>
        <p:sp>
          <p:nvSpPr>
            <p:cNvPr id="65" name="Rectangle 64"/>
            <p:cNvSpPr/>
            <p:nvPr/>
          </p:nvSpPr>
          <p:spPr>
            <a:xfrm>
              <a:off x="9476956" y="894"/>
              <a:ext cx="769057" cy="725509"/>
            </a:xfrm>
            <a:prstGeom prst="rect">
              <a:avLst/>
            </a:prstGeom>
            <a:solidFill>
              <a:srgbClr val="595959"/>
            </a:solidFill>
            <a:ln w="25400" cap="flat" cmpd="sng" algn="ctr">
              <a:noFill/>
              <a:prstDash val="solid"/>
            </a:ln>
            <a:effectLst/>
          </p:spPr>
          <p:txBody>
            <a:bodyPr rtlCol="0" anchor="ctr"/>
            <a:lstStyle/>
            <a:p>
              <a:pPr algn="ctr" defTabSz="914126">
                <a:defRPr/>
              </a:pPr>
              <a:endParaRPr lang="en-US" sz="1799" kern="0">
                <a:solidFill>
                  <a:prstClr val="white"/>
                </a:solidFill>
                <a:latin typeface="Calibri"/>
              </a:endParaRPr>
            </a:p>
          </p:txBody>
        </p:sp>
        <p:sp>
          <p:nvSpPr>
            <p:cNvPr id="66" name="Rounded Rectangle 65"/>
            <p:cNvSpPr/>
            <p:nvPr/>
          </p:nvSpPr>
          <p:spPr>
            <a:xfrm>
              <a:off x="5873991" y="1716024"/>
              <a:ext cx="1096994" cy="1096994"/>
            </a:xfrm>
            <a:prstGeom prst="roundRect">
              <a:avLst/>
            </a:prstGeom>
            <a:solidFill>
              <a:srgbClr val="4594BB"/>
            </a:solidFill>
            <a:ln w="57150" cap="flat" cmpd="sng" algn="ctr">
              <a:solidFill>
                <a:srgbClr val="FFFFFF"/>
              </a:solidFill>
              <a:prstDash val="solid"/>
            </a:ln>
            <a:effectLst>
              <a:outerShdw blurRad="50800" dist="38100" dir="2700000" algn="tl" rotWithShape="0">
                <a:prstClr val="black">
                  <a:alpha val="40000"/>
                </a:prstClr>
              </a:outerShdw>
            </a:effectLst>
          </p:spPr>
          <p:txBody>
            <a:bodyPr rtlCol="0" anchor="ctr"/>
            <a:lstStyle/>
            <a:p>
              <a:pPr algn="ctr" defTabSz="914126">
                <a:defRPr/>
              </a:pPr>
              <a:endParaRPr lang="en-US" sz="1799" kern="0">
                <a:solidFill>
                  <a:prstClr val="white"/>
                </a:solidFill>
                <a:latin typeface="Calibri"/>
              </a:endParaRPr>
            </a:p>
          </p:txBody>
        </p:sp>
        <p:sp>
          <p:nvSpPr>
            <p:cNvPr id="67" name="Rounded Rectangle 66"/>
            <p:cNvSpPr/>
            <p:nvPr/>
          </p:nvSpPr>
          <p:spPr>
            <a:xfrm>
              <a:off x="3545054" y="4023201"/>
              <a:ext cx="1096994" cy="1096994"/>
            </a:xfrm>
            <a:prstGeom prst="roundRect">
              <a:avLst/>
            </a:prstGeom>
            <a:solidFill>
              <a:srgbClr val="0779B7"/>
            </a:solidFill>
            <a:ln w="57150" cap="flat" cmpd="sng" algn="ctr">
              <a:solidFill>
                <a:srgbClr val="FFFFFF"/>
              </a:solidFill>
              <a:prstDash val="solid"/>
            </a:ln>
            <a:effectLst>
              <a:outerShdw blurRad="50800" dist="38100" dir="2700000" algn="tl" rotWithShape="0">
                <a:prstClr val="black">
                  <a:alpha val="40000"/>
                </a:prstClr>
              </a:outerShdw>
            </a:effectLst>
          </p:spPr>
          <p:txBody>
            <a:bodyPr rtlCol="0" anchor="ctr"/>
            <a:lstStyle/>
            <a:p>
              <a:pPr algn="ctr" defTabSz="914126">
                <a:defRPr/>
              </a:pPr>
              <a:endParaRPr lang="en-US" sz="1799" kern="0">
                <a:solidFill>
                  <a:prstClr val="white"/>
                </a:solidFill>
                <a:latin typeface="Calibri"/>
              </a:endParaRPr>
            </a:p>
          </p:txBody>
        </p:sp>
        <p:sp>
          <p:nvSpPr>
            <p:cNvPr id="68" name="Rectangle 67"/>
            <p:cNvSpPr/>
            <p:nvPr/>
          </p:nvSpPr>
          <p:spPr>
            <a:xfrm>
              <a:off x="776119" y="3985396"/>
              <a:ext cx="2736681" cy="1172601"/>
            </a:xfrm>
            <a:prstGeom prst="rect">
              <a:avLst/>
            </a:prstGeom>
          </p:spPr>
          <p:txBody>
            <a:bodyPr wrap="square">
              <a:spAutoFit/>
            </a:bodyPr>
            <a:lstStyle/>
            <a:p>
              <a:pPr algn="r" defTabSz="914126">
                <a:defRPr/>
              </a:pPr>
              <a:r>
                <a:rPr lang="en-US" sz="1400" b="1" kern="0" dirty="0">
                  <a:latin typeface="Arial" panose="020B0604020202020204" pitchFamily="34" charset="0"/>
                  <a:cs typeface="Arial" panose="020B0604020202020204" pitchFamily="34" charset="0"/>
                </a:rPr>
                <a:t>Carol Green</a:t>
              </a:r>
            </a:p>
            <a:p>
              <a:pPr algn="r" defTabSz="914126">
                <a:defRPr/>
              </a:pPr>
              <a:r>
                <a:rPr lang="en-US" sz="1400" kern="0" dirty="0">
                  <a:latin typeface="Arial" panose="020B0604020202020204" pitchFamily="34" charset="0"/>
                  <a:cs typeface="Arial" panose="020B0604020202020204" pitchFamily="34" charset="0"/>
                </a:rPr>
                <a:t>Districts 6, 8, 9, 10</a:t>
              </a:r>
            </a:p>
            <a:p>
              <a:pPr algn="r" defTabSz="914126">
                <a:defRPr/>
              </a:pPr>
              <a:r>
                <a:rPr lang="en-US" sz="1400" kern="0" dirty="0">
                  <a:latin typeface="Arial" panose="020B0604020202020204" pitchFamily="34" charset="0"/>
                  <a:cs typeface="Arial" panose="020B0604020202020204" pitchFamily="34" charset="0"/>
                </a:rPr>
                <a:t>(916) 651-8909</a:t>
              </a:r>
            </a:p>
            <a:p>
              <a:pPr algn="r" defTabSz="914126">
                <a:defRPr/>
              </a:pPr>
              <a:r>
                <a:rPr lang="en-US" sz="1400" kern="0" dirty="0">
                  <a:latin typeface="Arial" panose="020B0604020202020204" pitchFamily="34" charset="0"/>
                  <a:cs typeface="Arial" panose="020B0604020202020204" pitchFamily="34" charset="0"/>
                </a:rPr>
                <a:t>Carol.green@dot.ca.gov</a:t>
              </a:r>
            </a:p>
          </p:txBody>
        </p:sp>
        <p:sp>
          <p:nvSpPr>
            <p:cNvPr id="69" name="Rectangle 68"/>
            <p:cNvSpPr/>
            <p:nvPr/>
          </p:nvSpPr>
          <p:spPr>
            <a:xfrm>
              <a:off x="1996271" y="1659212"/>
              <a:ext cx="3869665" cy="1437382"/>
            </a:xfrm>
            <a:prstGeom prst="rect">
              <a:avLst/>
            </a:prstGeom>
          </p:spPr>
          <p:txBody>
            <a:bodyPr wrap="square">
              <a:spAutoFit/>
            </a:bodyPr>
            <a:lstStyle/>
            <a:p>
              <a:pPr algn="r" defTabSz="914126">
                <a:defRPr/>
              </a:pPr>
              <a:r>
                <a:rPr lang="en-US" sz="1400" b="1" kern="0" dirty="0">
                  <a:latin typeface="Arial" panose="020B0604020202020204" pitchFamily="34" charset="0"/>
                  <a:cs typeface="Arial" panose="020B0604020202020204" pitchFamily="34" charset="0"/>
                </a:rPr>
                <a:t>Felicia </a:t>
              </a:r>
              <a:r>
                <a:rPr lang="en-US" sz="1400" b="1" kern="0" dirty="0" err="1">
                  <a:latin typeface="Arial" panose="020B0604020202020204" pitchFamily="34" charset="0"/>
                  <a:cs typeface="Arial" panose="020B0604020202020204" pitchFamily="34" charset="0"/>
                </a:rPr>
                <a:t>Haslem</a:t>
              </a:r>
              <a:r>
                <a:rPr lang="en-US" sz="1400" b="1" kern="0" dirty="0">
                  <a:latin typeface="Arial" panose="020B0604020202020204" pitchFamily="34" charset="0"/>
                  <a:cs typeface="Arial" panose="020B0604020202020204" pitchFamily="34" charset="0"/>
                </a:rPr>
                <a:t> </a:t>
              </a:r>
            </a:p>
            <a:p>
              <a:pPr algn="r" defTabSz="914126">
                <a:defRPr/>
              </a:pPr>
              <a:r>
                <a:rPr lang="en-US" sz="1400" kern="0" dirty="0">
                  <a:latin typeface="Arial" panose="020B0604020202020204" pitchFamily="34" charset="0"/>
                  <a:cs typeface="Arial" panose="020B0604020202020204" pitchFamily="34" charset="0"/>
                </a:rPr>
                <a:t>A&amp;E Oversight Program Manager</a:t>
              </a:r>
            </a:p>
            <a:p>
              <a:pPr algn="r" defTabSz="914126">
                <a:defRPr/>
              </a:pPr>
              <a:r>
                <a:rPr lang="en-US" sz="1400" kern="0" dirty="0">
                  <a:latin typeface="Arial" panose="020B0604020202020204" pitchFamily="34" charset="0"/>
                  <a:cs typeface="Arial" panose="020B0604020202020204" pitchFamily="34" charset="0"/>
                </a:rPr>
                <a:t>District 12</a:t>
              </a:r>
            </a:p>
            <a:p>
              <a:pPr algn="r" defTabSz="914126">
                <a:defRPr/>
              </a:pPr>
              <a:r>
                <a:rPr lang="en-US" sz="1400" kern="0" dirty="0">
                  <a:latin typeface="Arial" panose="020B0604020202020204" pitchFamily="34" charset="0"/>
                  <a:cs typeface="Arial" panose="020B0604020202020204" pitchFamily="34" charset="0"/>
                </a:rPr>
                <a:t>(916) 653-7759</a:t>
              </a:r>
            </a:p>
            <a:p>
              <a:pPr algn="r" defTabSz="914126">
                <a:defRPr/>
              </a:pPr>
              <a:r>
                <a:rPr lang="en-US" sz="1400" kern="0" dirty="0">
                  <a:latin typeface="Arial" panose="020B0604020202020204" pitchFamily="34" charset="0"/>
                  <a:cs typeface="Arial" panose="020B0604020202020204" pitchFamily="34" charset="0"/>
                </a:rPr>
                <a:t>Felicia.haslem@dot.ca.gov</a:t>
              </a:r>
            </a:p>
          </p:txBody>
        </p:sp>
        <p:sp>
          <p:nvSpPr>
            <p:cNvPr id="70" name="Rectangle 69"/>
            <p:cNvSpPr/>
            <p:nvPr/>
          </p:nvSpPr>
          <p:spPr>
            <a:xfrm>
              <a:off x="6996913" y="3985395"/>
              <a:ext cx="4443833" cy="1172601"/>
            </a:xfrm>
            <a:prstGeom prst="rect">
              <a:avLst/>
            </a:prstGeom>
          </p:spPr>
          <p:txBody>
            <a:bodyPr wrap="square">
              <a:spAutoFit/>
            </a:bodyPr>
            <a:lstStyle/>
            <a:p>
              <a:pPr defTabSz="914126">
                <a:defRPr/>
              </a:pPr>
              <a:r>
                <a:rPr lang="en-US" sz="1400" b="1" kern="0" dirty="0">
                  <a:latin typeface="Arial" panose="020B0604020202020204" pitchFamily="34" charset="0"/>
                  <a:cs typeface="Arial" panose="020B0604020202020204" pitchFamily="34" charset="0"/>
                </a:rPr>
                <a:t>The’ Pham</a:t>
              </a:r>
            </a:p>
            <a:p>
              <a:pPr defTabSz="914126">
                <a:defRPr/>
              </a:pPr>
              <a:r>
                <a:rPr lang="en-US" sz="1400" kern="0" dirty="0">
                  <a:latin typeface="Arial" panose="020B0604020202020204" pitchFamily="34" charset="0"/>
                  <a:cs typeface="Arial" panose="020B0604020202020204" pitchFamily="34" charset="0"/>
                </a:rPr>
                <a:t>Database/Districts 5, 7, 11</a:t>
              </a:r>
            </a:p>
            <a:p>
              <a:pPr defTabSz="914126">
                <a:defRPr/>
              </a:pPr>
              <a:r>
                <a:rPr lang="en-US" sz="1400" kern="0" dirty="0">
                  <a:latin typeface="Arial" panose="020B0604020202020204" pitchFamily="34" charset="0"/>
                  <a:cs typeface="Arial" panose="020B0604020202020204" pitchFamily="34" charset="0"/>
                </a:rPr>
                <a:t>(916) 653-4342</a:t>
              </a:r>
            </a:p>
            <a:p>
              <a:pPr defTabSz="914126">
                <a:defRPr/>
              </a:pPr>
              <a:r>
                <a:rPr lang="en-US" sz="1400" kern="0" dirty="0">
                  <a:latin typeface="Arial" panose="020B0604020202020204" pitchFamily="34" charset="0"/>
                  <a:cs typeface="Arial" panose="020B0604020202020204" pitchFamily="34" charset="0"/>
                </a:rPr>
                <a:t>the.pham@dot.ca.gov</a:t>
              </a:r>
            </a:p>
          </p:txBody>
        </p:sp>
        <p:sp>
          <p:nvSpPr>
            <p:cNvPr id="71" name="Rectangle 70"/>
            <p:cNvSpPr/>
            <p:nvPr/>
          </p:nvSpPr>
          <p:spPr>
            <a:xfrm>
              <a:off x="9227187" y="1692039"/>
              <a:ext cx="3516644" cy="1172601"/>
            </a:xfrm>
            <a:prstGeom prst="rect">
              <a:avLst/>
            </a:prstGeom>
          </p:spPr>
          <p:txBody>
            <a:bodyPr wrap="square">
              <a:spAutoFit/>
            </a:bodyPr>
            <a:lstStyle/>
            <a:p>
              <a:pPr defTabSz="914126">
                <a:defRPr/>
              </a:pPr>
              <a:r>
                <a:rPr lang="en-US" sz="1400" b="1" kern="0" dirty="0" err="1">
                  <a:latin typeface="Arial" panose="020B0604020202020204" pitchFamily="34" charset="0"/>
                  <a:cs typeface="Arial" panose="020B0604020202020204" pitchFamily="34" charset="0"/>
                </a:rPr>
                <a:t>Quang</a:t>
              </a:r>
              <a:r>
                <a:rPr lang="en-US" sz="1400" b="1" kern="0" dirty="0">
                  <a:latin typeface="Arial" panose="020B0604020202020204" pitchFamily="34" charset="0"/>
                  <a:cs typeface="Arial" panose="020B0604020202020204" pitchFamily="34" charset="0"/>
                </a:rPr>
                <a:t> Nguyen</a:t>
              </a:r>
            </a:p>
            <a:p>
              <a:pPr defTabSz="914126">
                <a:defRPr/>
              </a:pPr>
              <a:r>
                <a:rPr lang="en-US" sz="1400" kern="0" dirty="0">
                  <a:latin typeface="Arial" panose="020B0604020202020204" pitchFamily="34" charset="0"/>
                  <a:cs typeface="Arial" panose="020B0604020202020204" pitchFamily="34" charset="0"/>
                </a:rPr>
                <a:t>Districts 1, 2, 3, 4</a:t>
              </a:r>
            </a:p>
            <a:p>
              <a:pPr defTabSz="914126">
                <a:defRPr/>
              </a:pPr>
              <a:r>
                <a:rPr lang="en-US" sz="1400" kern="0" dirty="0">
                  <a:latin typeface="Arial" panose="020B0604020202020204" pitchFamily="34" charset="0"/>
                  <a:cs typeface="Arial" panose="020B0604020202020204" pitchFamily="34" charset="0"/>
                </a:rPr>
                <a:t>(916) 653-6230</a:t>
              </a:r>
            </a:p>
            <a:p>
              <a:pPr defTabSz="914126">
                <a:defRPr/>
              </a:pPr>
              <a:r>
                <a:rPr lang="en-US" sz="1400" kern="0" dirty="0">
                  <a:latin typeface="Arial" panose="020B0604020202020204" pitchFamily="34" charset="0"/>
                  <a:cs typeface="Arial" panose="020B0604020202020204" pitchFamily="34" charset="0"/>
                </a:rPr>
                <a:t>quang.v.nguyen@dot.ca.gov</a:t>
              </a:r>
            </a:p>
          </p:txBody>
        </p:sp>
        <p:grpSp>
          <p:nvGrpSpPr>
            <p:cNvPr id="72" name="Group 4"/>
            <p:cNvGrpSpPr>
              <a:grpSpLocks noChangeAspect="1"/>
            </p:cNvGrpSpPr>
            <p:nvPr/>
          </p:nvGrpSpPr>
          <p:grpSpPr bwMode="auto">
            <a:xfrm>
              <a:off x="3816807" y="4267048"/>
              <a:ext cx="553489" cy="609302"/>
              <a:chOff x="889" y="817"/>
              <a:chExt cx="714" cy="786"/>
            </a:xfrm>
            <a:solidFill>
              <a:srgbClr val="FFFFFF"/>
            </a:solidFill>
          </p:grpSpPr>
          <p:sp>
            <p:nvSpPr>
              <p:cNvPr id="93" name="Freeform 6"/>
              <p:cNvSpPr>
                <a:spLocks/>
              </p:cNvSpPr>
              <p:nvPr/>
            </p:nvSpPr>
            <p:spPr bwMode="auto">
              <a:xfrm>
                <a:off x="972" y="817"/>
                <a:ext cx="169" cy="169"/>
              </a:xfrm>
              <a:custGeom>
                <a:avLst/>
                <a:gdLst>
                  <a:gd name="T0" fmla="*/ 423 w 847"/>
                  <a:gd name="T1" fmla="*/ 0 h 845"/>
                  <a:gd name="T2" fmla="*/ 423 w 847"/>
                  <a:gd name="T3" fmla="*/ 0 h 845"/>
                  <a:gd name="T4" fmla="*/ 476 w 847"/>
                  <a:gd name="T5" fmla="*/ 3 h 845"/>
                  <a:gd name="T6" fmla="*/ 527 w 847"/>
                  <a:gd name="T7" fmla="*/ 13 h 845"/>
                  <a:gd name="T8" fmla="*/ 577 w 847"/>
                  <a:gd name="T9" fmla="*/ 29 h 845"/>
                  <a:gd name="T10" fmla="*/ 623 w 847"/>
                  <a:gd name="T11" fmla="*/ 49 h 845"/>
                  <a:gd name="T12" fmla="*/ 665 w 847"/>
                  <a:gd name="T13" fmla="*/ 76 h 845"/>
                  <a:gd name="T14" fmla="*/ 705 w 847"/>
                  <a:gd name="T15" fmla="*/ 106 h 845"/>
                  <a:gd name="T16" fmla="*/ 740 w 847"/>
                  <a:gd name="T17" fmla="*/ 142 h 845"/>
                  <a:gd name="T18" fmla="*/ 770 w 847"/>
                  <a:gd name="T19" fmla="*/ 181 h 845"/>
                  <a:gd name="T20" fmla="*/ 797 w 847"/>
                  <a:gd name="T21" fmla="*/ 223 h 845"/>
                  <a:gd name="T22" fmla="*/ 819 w 847"/>
                  <a:gd name="T23" fmla="*/ 269 h 845"/>
                  <a:gd name="T24" fmla="*/ 833 w 847"/>
                  <a:gd name="T25" fmla="*/ 319 h 845"/>
                  <a:gd name="T26" fmla="*/ 843 w 847"/>
                  <a:gd name="T27" fmla="*/ 370 h 845"/>
                  <a:gd name="T28" fmla="*/ 847 w 847"/>
                  <a:gd name="T29" fmla="*/ 423 h 845"/>
                  <a:gd name="T30" fmla="*/ 843 w 847"/>
                  <a:gd name="T31" fmla="*/ 476 h 845"/>
                  <a:gd name="T32" fmla="*/ 833 w 847"/>
                  <a:gd name="T33" fmla="*/ 527 h 845"/>
                  <a:gd name="T34" fmla="*/ 819 w 847"/>
                  <a:gd name="T35" fmla="*/ 575 h 845"/>
                  <a:gd name="T36" fmla="*/ 797 w 847"/>
                  <a:gd name="T37" fmla="*/ 621 h 845"/>
                  <a:gd name="T38" fmla="*/ 770 w 847"/>
                  <a:gd name="T39" fmla="*/ 665 h 845"/>
                  <a:gd name="T40" fmla="*/ 740 w 847"/>
                  <a:gd name="T41" fmla="*/ 703 h 845"/>
                  <a:gd name="T42" fmla="*/ 705 w 847"/>
                  <a:gd name="T43" fmla="*/ 739 h 845"/>
                  <a:gd name="T44" fmla="*/ 665 w 847"/>
                  <a:gd name="T45" fmla="*/ 770 h 845"/>
                  <a:gd name="T46" fmla="*/ 623 w 847"/>
                  <a:gd name="T47" fmla="*/ 797 h 845"/>
                  <a:gd name="T48" fmla="*/ 577 w 847"/>
                  <a:gd name="T49" fmla="*/ 817 h 845"/>
                  <a:gd name="T50" fmla="*/ 527 w 847"/>
                  <a:gd name="T51" fmla="*/ 833 h 845"/>
                  <a:gd name="T52" fmla="*/ 476 w 847"/>
                  <a:gd name="T53" fmla="*/ 843 h 845"/>
                  <a:gd name="T54" fmla="*/ 423 w 847"/>
                  <a:gd name="T55" fmla="*/ 845 h 845"/>
                  <a:gd name="T56" fmla="*/ 369 w 847"/>
                  <a:gd name="T57" fmla="*/ 843 h 845"/>
                  <a:gd name="T58" fmla="*/ 318 w 847"/>
                  <a:gd name="T59" fmla="*/ 833 h 845"/>
                  <a:gd name="T60" fmla="*/ 270 w 847"/>
                  <a:gd name="T61" fmla="*/ 817 h 845"/>
                  <a:gd name="T62" fmla="*/ 224 w 847"/>
                  <a:gd name="T63" fmla="*/ 797 h 845"/>
                  <a:gd name="T64" fmla="*/ 181 w 847"/>
                  <a:gd name="T65" fmla="*/ 770 h 845"/>
                  <a:gd name="T66" fmla="*/ 141 w 847"/>
                  <a:gd name="T67" fmla="*/ 739 h 845"/>
                  <a:gd name="T68" fmla="*/ 106 w 847"/>
                  <a:gd name="T69" fmla="*/ 703 h 845"/>
                  <a:gd name="T70" fmla="*/ 75 w 847"/>
                  <a:gd name="T71" fmla="*/ 665 h 845"/>
                  <a:gd name="T72" fmla="*/ 49 w 847"/>
                  <a:gd name="T73" fmla="*/ 621 h 845"/>
                  <a:gd name="T74" fmla="*/ 27 w 847"/>
                  <a:gd name="T75" fmla="*/ 575 h 845"/>
                  <a:gd name="T76" fmla="*/ 12 w 847"/>
                  <a:gd name="T77" fmla="*/ 527 h 845"/>
                  <a:gd name="T78" fmla="*/ 2 w 847"/>
                  <a:gd name="T79" fmla="*/ 476 h 845"/>
                  <a:gd name="T80" fmla="*/ 0 w 847"/>
                  <a:gd name="T81" fmla="*/ 423 h 845"/>
                  <a:gd name="T82" fmla="*/ 2 w 847"/>
                  <a:gd name="T83" fmla="*/ 370 h 845"/>
                  <a:gd name="T84" fmla="*/ 12 w 847"/>
                  <a:gd name="T85" fmla="*/ 319 h 845"/>
                  <a:gd name="T86" fmla="*/ 27 w 847"/>
                  <a:gd name="T87" fmla="*/ 269 h 845"/>
                  <a:gd name="T88" fmla="*/ 49 w 847"/>
                  <a:gd name="T89" fmla="*/ 223 h 845"/>
                  <a:gd name="T90" fmla="*/ 75 w 847"/>
                  <a:gd name="T91" fmla="*/ 181 h 845"/>
                  <a:gd name="T92" fmla="*/ 106 w 847"/>
                  <a:gd name="T93" fmla="*/ 142 h 845"/>
                  <a:gd name="T94" fmla="*/ 141 w 847"/>
                  <a:gd name="T95" fmla="*/ 106 h 845"/>
                  <a:gd name="T96" fmla="*/ 181 w 847"/>
                  <a:gd name="T97" fmla="*/ 76 h 845"/>
                  <a:gd name="T98" fmla="*/ 224 w 847"/>
                  <a:gd name="T99" fmla="*/ 49 h 845"/>
                  <a:gd name="T100" fmla="*/ 270 w 847"/>
                  <a:gd name="T101" fmla="*/ 29 h 845"/>
                  <a:gd name="T102" fmla="*/ 318 w 847"/>
                  <a:gd name="T103" fmla="*/ 13 h 845"/>
                  <a:gd name="T104" fmla="*/ 369 w 847"/>
                  <a:gd name="T105" fmla="*/ 3 h 845"/>
                  <a:gd name="T106" fmla="*/ 423 w 847"/>
                  <a:gd name="T107" fmla="*/ 0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47" h="845">
                    <a:moveTo>
                      <a:pt x="423" y="0"/>
                    </a:moveTo>
                    <a:lnTo>
                      <a:pt x="423" y="0"/>
                    </a:lnTo>
                    <a:lnTo>
                      <a:pt x="476" y="3"/>
                    </a:lnTo>
                    <a:lnTo>
                      <a:pt x="527" y="13"/>
                    </a:lnTo>
                    <a:lnTo>
                      <a:pt x="577" y="29"/>
                    </a:lnTo>
                    <a:lnTo>
                      <a:pt x="623" y="49"/>
                    </a:lnTo>
                    <a:lnTo>
                      <a:pt x="665" y="76"/>
                    </a:lnTo>
                    <a:lnTo>
                      <a:pt x="705" y="106"/>
                    </a:lnTo>
                    <a:lnTo>
                      <a:pt x="740" y="142"/>
                    </a:lnTo>
                    <a:lnTo>
                      <a:pt x="770" y="181"/>
                    </a:lnTo>
                    <a:lnTo>
                      <a:pt x="797" y="223"/>
                    </a:lnTo>
                    <a:lnTo>
                      <a:pt x="819" y="269"/>
                    </a:lnTo>
                    <a:lnTo>
                      <a:pt x="833" y="319"/>
                    </a:lnTo>
                    <a:lnTo>
                      <a:pt x="843" y="370"/>
                    </a:lnTo>
                    <a:lnTo>
                      <a:pt x="847" y="423"/>
                    </a:lnTo>
                    <a:lnTo>
                      <a:pt x="843" y="476"/>
                    </a:lnTo>
                    <a:lnTo>
                      <a:pt x="833" y="527"/>
                    </a:lnTo>
                    <a:lnTo>
                      <a:pt x="819" y="575"/>
                    </a:lnTo>
                    <a:lnTo>
                      <a:pt x="797" y="621"/>
                    </a:lnTo>
                    <a:lnTo>
                      <a:pt x="770" y="665"/>
                    </a:lnTo>
                    <a:lnTo>
                      <a:pt x="740" y="703"/>
                    </a:lnTo>
                    <a:lnTo>
                      <a:pt x="705" y="739"/>
                    </a:lnTo>
                    <a:lnTo>
                      <a:pt x="665" y="770"/>
                    </a:lnTo>
                    <a:lnTo>
                      <a:pt x="623" y="797"/>
                    </a:lnTo>
                    <a:lnTo>
                      <a:pt x="577" y="817"/>
                    </a:lnTo>
                    <a:lnTo>
                      <a:pt x="527" y="833"/>
                    </a:lnTo>
                    <a:lnTo>
                      <a:pt x="476" y="843"/>
                    </a:lnTo>
                    <a:lnTo>
                      <a:pt x="423" y="845"/>
                    </a:lnTo>
                    <a:lnTo>
                      <a:pt x="369" y="843"/>
                    </a:lnTo>
                    <a:lnTo>
                      <a:pt x="318" y="833"/>
                    </a:lnTo>
                    <a:lnTo>
                      <a:pt x="270" y="817"/>
                    </a:lnTo>
                    <a:lnTo>
                      <a:pt x="224" y="797"/>
                    </a:lnTo>
                    <a:lnTo>
                      <a:pt x="181" y="770"/>
                    </a:lnTo>
                    <a:lnTo>
                      <a:pt x="141" y="739"/>
                    </a:lnTo>
                    <a:lnTo>
                      <a:pt x="106" y="703"/>
                    </a:lnTo>
                    <a:lnTo>
                      <a:pt x="75" y="665"/>
                    </a:lnTo>
                    <a:lnTo>
                      <a:pt x="49" y="621"/>
                    </a:lnTo>
                    <a:lnTo>
                      <a:pt x="27" y="575"/>
                    </a:lnTo>
                    <a:lnTo>
                      <a:pt x="12" y="527"/>
                    </a:lnTo>
                    <a:lnTo>
                      <a:pt x="2" y="476"/>
                    </a:lnTo>
                    <a:lnTo>
                      <a:pt x="0" y="423"/>
                    </a:lnTo>
                    <a:lnTo>
                      <a:pt x="2" y="370"/>
                    </a:lnTo>
                    <a:lnTo>
                      <a:pt x="12" y="319"/>
                    </a:lnTo>
                    <a:lnTo>
                      <a:pt x="27" y="269"/>
                    </a:lnTo>
                    <a:lnTo>
                      <a:pt x="49" y="223"/>
                    </a:lnTo>
                    <a:lnTo>
                      <a:pt x="75" y="181"/>
                    </a:lnTo>
                    <a:lnTo>
                      <a:pt x="106" y="142"/>
                    </a:lnTo>
                    <a:lnTo>
                      <a:pt x="141" y="106"/>
                    </a:lnTo>
                    <a:lnTo>
                      <a:pt x="181" y="76"/>
                    </a:lnTo>
                    <a:lnTo>
                      <a:pt x="224" y="49"/>
                    </a:lnTo>
                    <a:lnTo>
                      <a:pt x="270" y="29"/>
                    </a:lnTo>
                    <a:lnTo>
                      <a:pt x="318" y="13"/>
                    </a:lnTo>
                    <a:lnTo>
                      <a:pt x="369" y="3"/>
                    </a:lnTo>
                    <a:lnTo>
                      <a:pt x="423" y="0"/>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pPr defTabSz="914126">
                  <a:defRPr/>
                </a:pPr>
                <a:endParaRPr lang="en-US" sz="1799" kern="0">
                  <a:solidFill>
                    <a:prstClr val="black"/>
                  </a:solidFill>
                  <a:latin typeface="Calibri"/>
                </a:endParaRPr>
              </a:p>
            </p:txBody>
          </p:sp>
          <p:sp>
            <p:nvSpPr>
              <p:cNvPr id="94" name="Freeform 7"/>
              <p:cNvSpPr>
                <a:spLocks/>
              </p:cNvSpPr>
              <p:nvPr/>
            </p:nvSpPr>
            <p:spPr bwMode="auto">
              <a:xfrm>
                <a:off x="1252" y="817"/>
                <a:ext cx="170" cy="170"/>
              </a:xfrm>
              <a:custGeom>
                <a:avLst/>
                <a:gdLst>
                  <a:gd name="T0" fmla="*/ 424 w 848"/>
                  <a:gd name="T1" fmla="*/ 0 h 846"/>
                  <a:gd name="T2" fmla="*/ 477 w 848"/>
                  <a:gd name="T3" fmla="*/ 3 h 846"/>
                  <a:gd name="T4" fmla="*/ 528 w 848"/>
                  <a:gd name="T5" fmla="*/ 13 h 846"/>
                  <a:gd name="T6" fmla="*/ 577 w 848"/>
                  <a:gd name="T7" fmla="*/ 29 h 846"/>
                  <a:gd name="T8" fmla="*/ 623 w 848"/>
                  <a:gd name="T9" fmla="*/ 49 h 846"/>
                  <a:gd name="T10" fmla="*/ 666 w 848"/>
                  <a:gd name="T11" fmla="*/ 76 h 846"/>
                  <a:gd name="T12" fmla="*/ 705 w 848"/>
                  <a:gd name="T13" fmla="*/ 107 h 846"/>
                  <a:gd name="T14" fmla="*/ 740 w 848"/>
                  <a:gd name="T15" fmla="*/ 142 h 846"/>
                  <a:gd name="T16" fmla="*/ 772 w 848"/>
                  <a:gd name="T17" fmla="*/ 181 h 846"/>
                  <a:gd name="T18" fmla="*/ 798 w 848"/>
                  <a:gd name="T19" fmla="*/ 225 h 846"/>
                  <a:gd name="T20" fmla="*/ 819 w 848"/>
                  <a:gd name="T21" fmla="*/ 271 h 846"/>
                  <a:gd name="T22" fmla="*/ 835 w 848"/>
                  <a:gd name="T23" fmla="*/ 319 h 846"/>
                  <a:gd name="T24" fmla="*/ 844 w 848"/>
                  <a:gd name="T25" fmla="*/ 370 h 846"/>
                  <a:gd name="T26" fmla="*/ 848 w 848"/>
                  <a:gd name="T27" fmla="*/ 423 h 846"/>
                  <a:gd name="T28" fmla="*/ 844 w 848"/>
                  <a:gd name="T29" fmla="*/ 476 h 846"/>
                  <a:gd name="T30" fmla="*/ 835 w 848"/>
                  <a:gd name="T31" fmla="*/ 527 h 846"/>
                  <a:gd name="T32" fmla="*/ 819 w 848"/>
                  <a:gd name="T33" fmla="*/ 575 h 846"/>
                  <a:gd name="T34" fmla="*/ 798 w 848"/>
                  <a:gd name="T35" fmla="*/ 621 h 846"/>
                  <a:gd name="T36" fmla="*/ 772 w 848"/>
                  <a:gd name="T37" fmla="*/ 665 h 846"/>
                  <a:gd name="T38" fmla="*/ 740 w 848"/>
                  <a:gd name="T39" fmla="*/ 703 h 846"/>
                  <a:gd name="T40" fmla="*/ 705 w 848"/>
                  <a:gd name="T41" fmla="*/ 739 h 846"/>
                  <a:gd name="T42" fmla="*/ 666 w 848"/>
                  <a:gd name="T43" fmla="*/ 770 h 846"/>
                  <a:gd name="T44" fmla="*/ 623 w 848"/>
                  <a:gd name="T45" fmla="*/ 797 h 846"/>
                  <a:gd name="T46" fmla="*/ 577 w 848"/>
                  <a:gd name="T47" fmla="*/ 817 h 846"/>
                  <a:gd name="T48" fmla="*/ 528 w 848"/>
                  <a:gd name="T49" fmla="*/ 833 h 846"/>
                  <a:gd name="T50" fmla="*/ 477 w 848"/>
                  <a:gd name="T51" fmla="*/ 843 h 846"/>
                  <a:gd name="T52" fmla="*/ 424 w 848"/>
                  <a:gd name="T53" fmla="*/ 846 h 846"/>
                  <a:gd name="T54" fmla="*/ 370 w 848"/>
                  <a:gd name="T55" fmla="*/ 843 h 846"/>
                  <a:gd name="T56" fmla="*/ 320 w 848"/>
                  <a:gd name="T57" fmla="*/ 833 h 846"/>
                  <a:gd name="T58" fmla="*/ 271 w 848"/>
                  <a:gd name="T59" fmla="*/ 817 h 846"/>
                  <a:gd name="T60" fmla="*/ 225 w 848"/>
                  <a:gd name="T61" fmla="*/ 797 h 846"/>
                  <a:gd name="T62" fmla="*/ 181 w 848"/>
                  <a:gd name="T63" fmla="*/ 770 h 846"/>
                  <a:gd name="T64" fmla="*/ 143 w 848"/>
                  <a:gd name="T65" fmla="*/ 739 h 846"/>
                  <a:gd name="T66" fmla="*/ 107 w 848"/>
                  <a:gd name="T67" fmla="*/ 703 h 846"/>
                  <a:gd name="T68" fmla="*/ 76 w 848"/>
                  <a:gd name="T69" fmla="*/ 665 h 846"/>
                  <a:gd name="T70" fmla="*/ 49 w 848"/>
                  <a:gd name="T71" fmla="*/ 621 h 846"/>
                  <a:gd name="T72" fmla="*/ 29 w 848"/>
                  <a:gd name="T73" fmla="*/ 575 h 846"/>
                  <a:gd name="T74" fmla="*/ 13 w 848"/>
                  <a:gd name="T75" fmla="*/ 527 h 846"/>
                  <a:gd name="T76" fmla="*/ 3 w 848"/>
                  <a:gd name="T77" fmla="*/ 476 h 846"/>
                  <a:gd name="T78" fmla="*/ 0 w 848"/>
                  <a:gd name="T79" fmla="*/ 423 h 846"/>
                  <a:gd name="T80" fmla="*/ 3 w 848"/>
                  <a:gd name="T81" fmla="*/ 370 h 846"/>
                  <a:gd name="T82" fmla="*/ 13 w 848"/>
                  <a:gd name="T83" fmla="*/ 319 h 846"/>
                  <a:gd name="T84" fmla="*/ 29 w 848"/>
                  <a:gd name="T85" fmla="*/ 271 h 846"/>
                  <a:gd name="T86" fmla="*/ 49 w 848"/>
                  <a:gd name="T87" fmla="*/ 225 h 846"/>
                  <a:gd name="T88" fmla="*/ 76 w 848"/>
                  <a:gd name="T89" fmla="*/ 181 h 846"/>
                  <a:gd name="T90" fmla="*/ 107 w 848"/>
                  <a:gd name="T91" fmla="*/ 142 h 846"/>
                  <a:gd name="T92" fmla="*/ 143 w 848"/>
                  <a:gd name="T93" fmla="*/ 107 h 846"/>
                  <a:gd name="T94" fmla="*/ 181 w 848"/>
                  <a:gd name="T95" fmla="*/ 76 h 846"/>
                  <a:gd name="T96" fmla="*/ 225 w 848"/>
                  <a:gd name="T97" fmla="*/ 49 h 846"/>
                  <a:gd name="T98" fmla="*/ 271 w 848"/>
                  <a:gd name="T99" fmla="*/ 29 h 846"/>
                  <a:gd name="T100" fmla="*/ 320 w 848"/>
                  <a:gd name="T101" fmla="*/ 13 h 846"/>
                  <a:gd name="T102" fmla="*/ 370 w 848"/>
                  <a:gd name="T103" fmla="*/ 3 h 846"/>
                  <a:gd name="T104" fmla="*/ 424 w 848"/>
                  <a:gd name="T105" fmla="*/ 0 h 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48" h="846">
                    <a:moveTo>
                      <a:pt x="424" y="0"/>
                    </a:moveTo>
                    <a:lnTo>
                      <a:pt x="477" y="3"/>
                    </a:lnTo>
                    <a:lnTo>
                      <a:pt x="528" y="13"/>
                    </a:lnTo>
                    <a:lnTo>
                      <a:pt x="577" y="29"/>
                    </a:lnTo>
                    <a:lnTo>
                      <a:pt x="623" y="49"/>
                    </a:lnTo>
                    <a:lnTo>
                      <a:pt x="666" y="76"/>
                    </a:lnTo>
                    <a:lnTo>
                      <a:pt x="705" y="107"/>
                    </a:lnTo>
                    <a:lnTo>
                      <a:pt x="740" y="142"/>
                    </a:lnTo>
                    <a:lnTo>
                      <a:pt x="772" y="181"/>
                    </a:lnTo>
                    <a:lnTo>
                      <a:pt x="798" y="225"/>
                    </a:lnTo>
                    <a:lnTo>
                      <a:pt x="819" y="271"/>
                    </a:lnTo>
                    <a:lnTo>
                      <a:pt x="835" y="319"/>
                    </a:lnTo>
                    <a:lnTo>
                      <a:pt x="844" y="370"/>
                    </a:lnTo>
                    <a:lnTo>
                      <a:pt x="848" y="423"/>
                    </a:lnTo>
                    <a:lnTo>
                      <a:pt x="844" y="476"/>
                    </a:lnTo>
                    <a:lnTo>
                      <a:pt x="835" y="527"/>
                    </a:lnTo>
                    <a:lnTo>
                      <a:pt x="819" y="575"/>
                    </a:lnTo>
                    <a:lnTo>
                      <a:pt x="798" y="621"/>
                    </a:lnTo>
                    <a:lnTo>
                      <a:pt x="772" y="665"/>
                    </a:lnTo>
                    <a:lnTo>
                      <a:pt x="740" y="703"/>
                    </a:lnTo>
                    <a:lnTo>
                      <a:pt x="705" y="739"/>
                    </a:lnTo>
                    <a:lnTo>
                      <a:pt x="666" y="770"/>
                    </a:lnTo>
                    <a:lnTo>
                      <a:pt x="623" y="797"/>
                    </a:lnTo>
                    <a:lnTo>
                      <a:pt x="577" y="817"/>
                    </a:lnTo>
                    <a:lnTo>
                      <a:pt x="528" y="833"/>
                    </a:lnTo>
                    <a:lnTo>
                      <a:pt x="477" y="843"/>
                    </a:lnTo>
                    <a:lnTo>
                      <a:pt x="424" y="846"/>
                    </a:lnTo>
                    <a:lnTo>
                      <a:pt x="370" y="843"/>
                    </a:lnTo>
                    <a:lnTo>
                      <a:pt x="320" y="833"/>
                    </a:lnTo>
                    <a:lnTo>
                      <a:pt x="271" y="817"/>
                    </a:lnTo>
                    <a:lnTo>
                      <a:pt x="225" y="797"/>
                    </a:lnTo>
                    <a:lnTo>
                      <a:pt x="181" y="770"/>
                    </a:lnTo>
                    <a:lnTo>
                      <a:pt x="143" y="739"/>
                    </a:lnTo>
                    <a:lnTo>
                      <a:pt x="107" y="703"/>
                    </a:lnTo>
                    <a:lnTo>
                      <a:pt x="76" y="665"/>
                    </a:lnTo>
                    <a:lnTo>
                      <a:pt x="49" y="621"/>
                    </a:lnTo>
                    <a:lnTo>
                      <a:pt x="29" y="575"/>
                    </a:lnTo>
                    <a:lnTo>
                      <a:pt x="13" y="527"/>
                    </a:lnTo>
                    <a:lnTo>
                      <a:pt x="3" y="476"/>
                    </a:lnTo>
                    <a:lnTo>
                      <a:pt x="0" y="423"/>
                    </a:lnTo>
                    <a:lnTo>
                      <a:pt x="3" y="370"/>
                    </a:lnTo>
                    <a:lnTo>
                      <a:pt x="13" y="319"/>
                    </a:lnTo>
                    <a:lnTo>
                      <a:pt x="29" y="271"/>
                    </a:lnTo>
                    <a:lnTo>
                      <a:pt x="49" y="225"/>
                    </a:lnTo>
                    <a:lnTo>
                      <a:pt x="76" y="181"/>
                    </a:lnTo>
                    <a:lnTo>
                      <a:pt x="107" y="142"/>
                    </a:lnTo>
                    <a:lnTo>
                      <a:pt x="143" y="107"/>
                    </a:lnTo>
                    <a:lnTo>
                      <a:pt x="181" y="76"/>
                    </a:lnTo>
                    <a:lnTo>
                      <a:pt x="225" y="49"/>
                    </a:lnTo>
                    <a:lnTo>
                      <a:pt x="271" y="29"/>
                    </a:lnTo>
                    <a:lnTo>
                      <a:pt x="320" y="13"/>
                    </a:lnTo>
                    <a:lnTo>
                      <a:pt x="370" y="3"/>
                    </a:lnTo>
                    <a:lnTo>
                      <a:pt x="424" y="0"/>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pPr defTabSz="914126">
                  <a:defRPr/>
                </a:pPr>
                <a:endParaRPr lang="en-US" sz="1799" kern="0">
                  <a:solidFill>
                    <a:prstClr val="black"/>
                  </a:solidFill>
                  <a:latin typeface="Calibri"/>
                </a:endParaRPr>
              </a:p>
            </p:txBody>
          </p:sp>
          <p:sp>
            <p:nvSpPr>
              <p:cNvPr id="95" name="Freeform 8"/>
              <p:cNvSpPr>
                <a:spLocks/>
              </p:cNvSpPr>
              <p:nvPr/>
            </p:nvSpPr>
            <p:spPr bwMode="auto">
              <a:xfrm>
                <a:off x="1390" y="1497"/>
                <a:ext cx="90" cy="106"/>
              </a:xfrm>
              <a:custGeom>
                <a:avLst/>
                <a:gdLst>
                  <a:gd name="T0" fmla="*/ 0 w 449"/>
                  <a:gd name="T1" fmla="*/ 0 h 529"/>
                  <a:gd name="T2" fmla="*/ 449 w 449"/>
                  <a:gd name="T3" fmla="*/ 0 h 529"/>
                  <a:gd name="T4" fmla="*/ 449 w 449"/>
                  <a:gd name="T5" fmla="*/ 305 h 529"/>
                  <a:gd name="T6" fmla="*/ 445 w 449"/>
                  <a:gd name="T7" fmla="*/ 345 h 529"/>
                  <a:gd name="T8" fmla="*/ 436 w 449"/>
                  <a:gd name="T9" fmla="*/ 383 h 529"/>
                  <a:gd name="T10" fmla="*/ 419 w 449"/>
                  <a:gd name="T11" fmla="*/ 418 h 529"/>
                  <a:gd name="T12" fmla="*/ 397 w 449"/>
                  <a:gd name="T13" fmla="*/ 449 h 529"/>
                  <a:gd name="T14" fmla="*/ 369 w 449"/>
                  <a:gd name="T15" fmla="*/ 476 h 529"/>
                  <a:gd name="T16" fmla="*/ 339 w 449"/>
                  <a:gd name="T17" fmla="*/ 499 h 529"/>
                  <a:gd name="T18" fmla="*/ 303 w 449"/>
                  <a:gd name="T19" fmla="*/ 515 h 529"/>
                  <a:gd name="T20" fmla="*/ 265 w 449"/>
                  <a:gd name="T21" fmla="*/ 525 h 529"/>
                  <a:gd name="T22" fmla="*/ 225 w 449"/>
                  <a:gd name="T23" fmla="*/ 529 h 529"/>
                  <a:gd name="T24" fmla="*/ 225 w 449"/>
                  <a:gd name="T25" fmla="*/ 529 h 529"/>
                  <a:gd name="T26" fmla="*/ 185 w 449"/>
                  <a:gd name="T27" fmla="*/ 525 h 529"/>
                  <a:gd name="T28" fmla="*/ 147 w 449"/>
                  <a:gd name="T29" fmla="*/ 515 h 529"/>
                  <a:gd name="T30" fmla="*/ 112 w 449"/>
                  <a:gd name="T31" fmla="*/ 499 h 529"/>
                  <a:gd name="T32" fmla="*/ 80 w 449"/>
                  <a:gd name="T33" fmla="*/ 477 h 529"/>
                  <a:gd name="T34" fmla="*/ 54 w 449"/>
                  <a:gd name="T35" fmla="*/ 449 h 529"/>
                  <a:gd name="T36" fmla="*/ 31 w 449"/>
                  <a:gd name="T37" fmla="*/ 418 h 529"/>
                  <a:gd name="T38" fmla="*/ 15 w 449"/>
                  <a:gd name="T39" fmla="*/ 384 h 529"/>
                  <a:gd name="T40" fmla="*/ 4 w 449"/>
                  <a:gd name="T41" fmla="*/ 345 h 529"/>
                  <a:gd name="T42" fmla="*/ 0 w 449"/>
                  <a:gd name="T43" fmla="*/ 305 h 529"/>
                  <a:gd name="T44" fmla="*/ 0 w 449"/>
                  <a:gd name="T45" fmla="*/ 0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9" h="529">
                    <a:moveTo>
                      <a:pt x="0" y="0"/>
                    </a:moveTo>
                    <a:lnTo>
                      <a:pt x="449" y="0"/>
                    </a:lnTo>
                    <a:lnTo>
                      <a:pt x="449" y="305"/>
                    </a:lnTo>
                    <a:lnTo>
                      <a:pt x="445" y="345"/>
                    </a:lnTo>
                    <a:lnTo>
                      <a:pt x="436" y="383"/>
                    </a:lnTo>
                    <a:lnTo>
                      <a:pt x="419" y="418"/>
                    </a:lnTo>
                    <a:lnTo>
                      <a:pt x="397" y="449"/>
                    </a:lnTo>
                    <a:lnTo>
                      <a:pt x="369" y="476"/>
                    </a:lnTo>
                    <a:lnTo>
                      <a:pt x="339" y="499"/>
                    </a:lnTo>
                    <a:lnTo>
                      <a:pt x="303" y="515"/>
                    </a:lnTo>
                    <a:lnTo>
                      <a:pt x="265" y="525"/>
                    </a:lnTo>
                    <a:lnTo>
                      <a:pt x="225" y="529"/>
                    </a:lnTo>
                    <a:lnTo>
                      <a:pt x="225" y="529"/>
                    </a:lnTo>
                    <a:lnTo>
                      <a:pt x="185" y="525"/>
                    </a:lnTo>
                    <a:lnTo>
                      <a:pt x="147" y="515"/>
                    </a:lnTo>
                    <a:lnTo>
                      <a:pt x="112" y="499"/>
                    </a:lnTo>
                    <a:lnTo>
                      <a:pt x="80" y="477"/>
                    </a:lnTo>
                    <a:lnTo>
                      <a:pt x="54" y="449"/>
                    </a:lnTo>
                    <a:lnTo>
                      <a:pt x="31" y="418"/>
                    </a:lnTo>
                    <a:lnTo>
                      <a:pt x="15" y="384"/>
                    </a:lnTo>
                    <a:lnTo>
                      <a:pt x="4" y="345"/>
                    </a:lnTo>
                    <a:lnTo>
                      <a:pt x="0" y="305"/>
                    </a:lnTo>
                    <a:lnTo>
                      <a:pt x="0" y="0"/>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pPr defTabSz="914126">
                  <a:defRPr/>
                </a:pPr>
                <a:endParaRPr lang="en-US" sz="1799" kern="0">
                  <a:solidFill>
                    <a:prstClr val="black"/>
                  </a:solidFill>
                  <a:latin typeface="Calibri"/>
                </a:endParaRPr>
              </a:p>
            </p:txBody>
          </p:sp>
          <p:sp>
            <p:nvSpPr>
              <p:cNvPr id="96" name="Freeform 9"/>
              <p:cNvSpPr>
                <a:spLocks noEditPoints="1"/>
              </p:cNvSpPr>
              <p:nvPr/>
            </p:nvSpPr>
            <p:spPr bwMode="auto">
              <a:xfrm>
                <a:off x="889" y="982"/>
                <a:ext cx="714" cy="621"/>
              </a:xfrm>
              <a:custGeom>
                <a:avLst/>
                <a:gdLst>
                  <a:gd name="T0" fmla="*/ 2967 w 3570"/>
                  <a:gd name="T1" fmla="*/ 1562 h 3106"/>
                  <a:gd name="T2" fmla="*/ 2816 w 3570"/>
                  <a:gd name="T3" fmla="*/ 1513 h 3106"/>
                  <a:gd name="T4" fmla="*/ 2732 w 3570"/>
                  <a:gd name="T5" fmla="*/ 1583 h 3106"/>
                  <a:gd name="T6" fmla="*/ 3079 w 3570"/>
                  <a:gd name="T7" fmla="*/ 1519 h 3106"/>
                  <a:gd name="T8" fmla="*/ 575 w 3570"/>
                  <a:gd name="T9" fmla="*/ 0 h 3106"/>
                  <a:gd name="T10" fmla="*/ 675 w 3570"/>
                  <a:gd name="T11" fmla="*/ 13 h 3106"/>
                  <a:gd name="T12" fmla="*/ 742 w 3570"/>
                  <a:gd name="T13" fmla="*/ 39 h 3106"/>
                  <a:gd name="T14" fmla="*/ 878 w 3570"/>
                  <a:gd name="T15" fmla="*/ 140 h 3106"/>
                  <a:gd name="T16" fmla="*/ 968 w 3570"/>
                  <a:gd name="T17" fmla="*/ 331 h 3106"/>
                  <a:gd name="T18" fmla="*/ 995 w 3570"/>
                  <a:gd name="T19" fmla="*/ 496 h 3106"/>
                  <a:gd name="T20" fmla="*/ 1067 w 3570"/>
                  <a:gd name="T21" fmla="*/ 739 h 3106"/>
                  <a:gd name="T22" fmla="*/ 1217 w 3570"/>
                  <a:gd name="T23" fmla="*/ 851 h 3106"/>
                  <a:gd name="T24" fmla="*/ 1428 w 3570"/>
                  <a:gd name="T25" fmla="*/ 849 h 3106"/>
                  <a:gd name="T26" fmla="*/ 1663 w 3570"/>
                  <a:gd name="T27" fmla="*/ 815 h 3106"/>
                  <a:gd name="T28" fmla="*/ 1905 w 3570"/>
                  <a:gd name="T29" fmla="*/ 777 h 3106"/>
                  <a:gd name="T30" fmla="*/ 2022 w 3570"/>
                  <a:gd name="T31" fmla="*/ 687 h 3106"/>
                  <a:gd name="T32" fmla="*/ 2085 w 3570"/>
                  <a:gd name="T33" fmla="*/ 474 h 3106"/>
                  <a:gd name="T34" fmla="*/ 2109 w 3570"/>
                  <a:gd name="T35" fmla="*/ 331 h 3106"/>
                  <a:gd name="T36" fmla="*/ 2199 w 3570"/>
                  <a:gd name="T37" fmla="*/ 140 h 3106"/>
                  <a:gd name="T38" fmla="*/ 2336 w 3570"/>
                  <a:gd name="T39" fmla="*/ 39 h 3106"/>
                  <a:gd name="T40" fmla="*/ 2401 w 3570"/>
                  <a:gd name="T41" fmla="*/ 13 h 3106"/>
                  <a:gd name="T42" fmla="*/ 2502 w 3570"/>
                  <a:gd name="T43" fmla="*/ 0 h 3106"/>
                  <a:gd name="T44" fmla="*/ 2595 w 3570"/>
                  <a:gd name="T45" fmla="*/ 10 h 3106"/>
                  <a:gd name="T46" fmla="*/ 2750 w 3570"/>
                  <a:gd name="T47" fmla="*/ 105 h 3106"/>
                  <a:gd name="T48" fmla="*/ 2821 w 3570"/>
                  <a:gd name="T49" fmla="*/ 259 h 3106"/>
                  <a:gd name="T50" fmla="*/ 2848 w 3570"/>
                  <a:gd name="T51" fmla="*/ 368 h 3106"/>
                  <a:gd name="T52" fmla="*/ 2903 w 3570"/>
                  <a:gd name="T53" fmla="*/ 586 h 3106"/>
                  <a:gd name="T54" fmla="*/ 2971 w 3570"/>
                  <a:gd name="T55" fmla="*/ 855 h 3106"/>
                  <a:gd name="T56" fmla="*/ 3036 w 3570"/>
                  <a:gd name="T57" fmla="*/ 1116 h 3106"/>
                  <a:gd name="T58" fmla="*/ 3084 w 3570"/>
                  <a:gd name="T59" fmla="*/ 1309 h 3106"/>
                  <a:gd name="T60" fmla="*/ 3099 w 3570"/>
                  <a:gd name="T61" fmla="*/ 1411 h 3106"/>
                  <a:gd name="T62" fmla="*/ 3230 w 3570"/>
                  <a:gd name="T63" fmla="*/ 1516 h 3106"/>
                  <a:gd name="T64" fmla="*/ 2302 w 3570"/>
                  <a:gd name="T65" fmla="*/ 2516 h 3106"/>
                  <a:gd name="T66" fmla="*/ 2659 w 3570"/>
                  <a:gd name="T67" fmla="*/ 1488 h 3106"/>
                  <a:gd name="T68" fmla="*/ 2760 w 3570"/>
                  <a:gd name="T69" fmla="*/ 1361 h 3106"/>
                  <a:gd name="T70" fmla="*/ 2690 w 3570"/>
                  <a:gd name="T71" fmla="*/ 1088 h 3106"/>
                  <a:gd name="T72" fmla="*/ 2612 w 3570"/>
                  <a:gd name="T73" fmla="*/ 833 h 3106"/>
                  <a:gd name="T74" fmla="*/ 2559 w 3570"/>
                  <a:gd name="T75" fmla="*/ 676 h 3106"/>
                  <a:gd name="T76" fmla="*/ 2508 w 3570"/>
                  <a:gd name="T77" fmla="*/ 624 h 3106"/>
                  <a:gd name="T78" fmla="*/ 2497 w 3570"/>
                  <a:gd name="T79" fmla="*/ 679 h 3106"/>
                  <a:gd name="T80" fmla="*/ 2599 w 3570"/>
                  <a:gd name="T81" fmla="*/ 964 h 3106"/>
                  <a:gd name="T82" fmla="*/ 2707 w 3570"/>
                  <a:gd name="T83" fmla="*/ 1384 h 3106"/>
                  <a:gd name="T84" fmla="*/ 2576 w 3570"/>
                  <a:gd name="T85" fmla="*/ 1534 h 3106"/>
                  <a:gd name="T86" fmla="*/ 2358 w 3570"/>
                  <a:gd name="T87" fmla="*/ 1439 h 3106"/>
                  <a:gd name="T88" fmla="*/ 2195 w 3570"/>
                  <a:gd name="T89" fmla="*/ 989 h 3106"/>
                  <a:gd name="T90" fmla="*/ 1959 w 3570"/>
                  <a:gd name="T91" fmla="*/ 1104 h 3106"/>
                  <a:gd name="T92" fmla="*/ 1667 w 3570"/>
                  <a:gd name="T93" fmla="*/ 1168 h 3106"/>
                  <a:gd name="T94" fmla="*/ 1554 w 3570"/>
                  <a:gd name="T95" fmla="*/ 1248 h 3106"/>
                  <a:gd name="T96" fmla="*/ 1250 w 3570"/>
                  <a:gd name="T97" fmla="*/ 1202 h 3106"/>
                  <a:gd name="T98" fmla="*/ 956 w 3570"/>
                  <a:gd name="T99" fmla="*/ 1085 h 3106"/>
                  <a:gd name="T100" fmla="*/ 755 w 3570"/>
                  <a:gd name="T101" fmla="*/ 1370 h 3106"/>
                  <a:gd name="T102" fmla="*/ 639 w 3570"/>
                  <a:gd name="T103" fmla="*/ 1516 h 3106"/>
                  <a:gd name="T104" fmla="*/ 558 w 3570"/>
                  <a:gd name="T105" fmla="*/ 2960 h 3106"/>
                  <a:gd name="T106" fmla="*/ 425 w 3570"/>
                  <a:gd name="T107" fmla="*/ 3092 h 3106"/>
                  <a:gd name="T108" fmla="*/ 234 w 3570"/>
                  <a:gd name="T109" fmla="*/ 3076 h 3106"/>
                  <a:gd name="T110" fmla="*/ 126 w 3570"/>
                  <a:gd name="T111" fmla="*/ 2922 h 3106"/>
                  <a:gd name="T112" fmla="*/ 41 w 3570"/>
                  <a:gd name="T113" fmla="*/ 1376 h 3106"/>
                  <a:gd name="T114" fmla="*/ 6 w 3570"/>
                  <a:gd name="T115" fmla="*/ 1168 h 3106"/>
                  <a:gd name="T116" fmla="*/ 279 w 3570"/>
                  <a:gd name="T117" fmla="*/ 115 h 3106"/>
                  <a:gd name="T118" fmla="*/ 446 w 3570"/>
                  <a:gd name="T119" fmla="*/ 18 h 3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106">
                    <a:moveTo>
                      <a:pt x="3057" y="1513"/>
                    </a:moveTo>
                    <a:lnTo>
                      <a:pt x="3038" y="1529"/>
                    </a:lnTo>
                    <a:lnTo>
                      <a:pt x="3017" y="1544"/>
                    </a:lnTo>
                    <a:lnTo>
                      <a:pt x="2993" y="1555"/>
                    </a:lnTo>
                    <a:lnTo>
                      <a:pt x="2967" y="1562"/>
                    </a:lnTo>
                    <a:lnTo>
                      <a:pt x="2936" y="1566"/>
                    </a:lnTo>
                    <a:lnTo>
                      <a:pt x="2902" y="1562"/>
                    </a:lnTo>
                    <a:lnTo>
                      <a:pt x="2869" y="1551"/>
                    </a:lnTo>
                    <a:lnTo>
                      <a:pt x="2840" y="1534"/>
                    </a:lnTo>
                    <a:lnTo>
                      <a:pt x="2816" y="1513"/>
                    </a:lnTo>
                    <a:lnTo>
                      <a:pt x="2793" y="1519"/>
                    </a:lnTo>
                    <a:lnTo>
                      <a:pt x="2773" y="1529"/>
                    </a:lnTo>
                    <a:lnTo>
                      <a:pt x="2756" y="1544"/>
                    </a:lnTo>
                    <a:lnTo>
                      <a:pt x="2742" y="1562"/>
                    </a:lnTo>
                    <a:lnTo>
                      <a:pt x="2732" y="1583"/>
                    </a:lnTo>
                    <a:lnTo>
                      <a:pt x="3139" y="1583"/>
                    </a:lnTo>
                    <a:lnTo>
                      <a:pt x="3130" y="1562"/>
                    </a:lnTo>
                    <a:lnTo>
                      <a:pt x="3116" y="1544"/>
                    </a:lnTo>
                    <a:lnTo>
                      <a:pt x="3098" y="1529"/>
                    </a:lnTo>
                    <a:lnTo>
                      <a:pt x="3079" y="1519"/>
                    </a:lnTo>
                    <a:lnTo>
                      <a:pt x="3057" y="1513"/>
                    </a:lnTo>
                    <a:close/>
                    <a:moveTo>
                      <a:pt x="559" y="0"/>
                    </a:moveTo>
                    <a:lnTo>
                      <a:pt x="560" y="0"/>
                    </a:lnTo>
                    <a:lnTo>
                      <a:pt x="564" y="0"/>
                    </a:lnTo>
                    <a:lnTo>
                      <a:pt x="575" y="0"/>
                    </a:lnTo>
                    <a:lnTo>
                      <a:pt x="592" y="1"/>
                    </a:lnTo>
                    <a:lnTo>
                      <a:pt x="611" y="2"/>
                    </a:lnTo>
                    <a:lnTo>
                      <a:pt x="634" y="5"/>
                    </a:lnTo>
                    <a:lnTo>
                      <a:pt x="656" y="8"/>
                    </a:lnTo>
                    <a:lnTo>
                      <a:pt x="675" y="13"/>
                    </a:lnTo>
                    <a:lnTo>
                      <a:pt x="695" y="18"/>
                    </a:lnTo>
                    <a:lnTo>
                      <a:pt x="710" y="24"/>
                    </a:lnTo>
                    <a:lnTo>
                      <a:pt x="724" y="30"/>
                    </a:lnTo>
                    <a:lnTo>
                      <a:pt x="735" y="35"/>
                    </a:lnTo>
                    <a:lnTo>
                      <a:pt x="742" y="39"/>
                    </a:lnTo>
                    <a:lnTo>
                      <a:pt x="744" y="40"/>
                    </a:lnTo>
                    <a:lnTo>
                      <a:pt x="779" y="59"/>
                    </a:lnTo>
                    <a:lnTo>
                      <a:pt x="815" y="82"/>
                    </a:lnTo>
                    <a:lnTo>
                      <a:pt x="847" y="110"/>
                    </a:lnTo>
                    <a:lnTo>
                      <a:pt x="878" y="140"/>
                    </a:lnTo>
                    <a:lnTo>
                      <a:pt x="905" y="173"/>
                    </a:lnTo>
                    <a:lnTo>
                      <a:pt x="928" y="209"/>
                    </a:lnTo>
                    <a:lnTo>
                      <a:pt x="947" y="248"/>
                    </a:lnTo>
                    <a:lnTo>
                      <a:pt x="961" y="289"/>
                    </a:lnTo>
                    <a:lnTo>
                      <a:pt x="968" y="331"/>
                    </a:lnTo>
                    <a:lnTo>
                      <a:pt x="970" y="337"/>
                    </a:lnTo>
                    <a:lnTo>
                      <a:pt x="972" y="345"/>
                    </a:lnTo>
                    <a:lnTo>
                      <a:pt x="973" y="351"/>
                    </a:lnTo>
                    <a:lnTo>
                      <a:pt x="984" y="427"/>
                    </a:lnTo>
                    <a:lnTo>
                      <a:pt x="995" y="496"/>
                    </a:lnTo>
                    <a:lnTo>
                      <a:pt x="1006" y="557"/>
                    </a:lnTo>
                    <a:lnTo>
                      <a:pt x="1018" y="613"/>
                    </a:lnTo>
                    <a:lnTo>
                      <a:pt x="1033" y="661"/>
                    </a:lnTo>
                    <a:lnTo>
                      <a:pt x="1048" y="704"/>
                    </a:lnTo>
                    <a:lnTo>
                      <a:pt x="1067" y="739"/>
                    </a:lnTo>
                    <a:lnTo>
                      <a:pt x="1088" y="769"/>
                    </a:lnTo>
                    <a:lnTo>
                      <a:pt x="1112" y="792"/>
                    </a:lnTo>
                    <a:lnTo>
                      <a:pt x="1141" y="814"/>
                    </a:lnTo>
                    <a:lnTo>
                      <a:pt x="1176" y="833"/>
                    </a:lnTo>
                    <a:lnTo>
                      <a:pt x="1217" y="851"/>
                    </a:lnTo>
                    <a:lnTo>
                      <a:pt x="1265" y="867"/>
                    </a:lnTo>
                    <a:lnTo>
                      <a:pt x="1320" y="883"/>
                    </a:lnTo>
                    <a:lnTo>
                      <a:pt x="1383" y="896"/>
                    </a:lnTo>
                    <a:lnTo>
                      <a:pt x="1402" y="870"/>
                    </a:lnTo>
                    <a:lnTo>
                      <a:pt x="1428" y="849"/>
                    </a:lnTo>
                    <a:lnTo>
                      <a:pt x="1456" y="832"/>
                    </a:lnTo>
                    <a:lnTo>
                      <a:pt x="1488" y="821"/>
                    </a:lnTo>
                    <a:lnTo>
                      <a:pt x="1522" y="817"/>
                    </a:lnTo>
                    <a:lnTo>
                      <a:pt x="1596" y="817"/>
                    </a:lnTo>
                    <a:lnTo>
                      <a:pt x="1663" y="815"/>
                    </a:lnTo>
                    <a:lnTo>
                      <a:pt x="1724" y="810"/>
                    </a:lnTo>
                    <a:lnTo>
                      <a:pt x="1778" y="805"/>
                    </a:lnTo>
                    <a:lnTo>
                      <a:pt x="1827" y="798"/>
                    </a:lnTo>
                    <a:lnTo>
                      <a:pt x="1869" y="788"/>
                    </a:lnTo>
                    <a:lnTo>
                      <a:pt x="1905" y="777"/>
                    </a:lnTo>
                    <a:lnTo>
                      <a:pt x="1937" y="765"/>
                    </a:lnTo>
                    <a:lnTo>
                      <a:pt x="1964" y="751"/>
                    </a:lnTo>
                    <a:lnTo>
                      <a:pt x="1985" y="734"/>
                    </a:lnTo>
                    <a:lnTo>
                      <a:pt x="2005" y="713"/>
                    </a:lnTo>
                    <a:lnTo>
                      <a:pt x="2022" y="687"/>
                    </a:lnTo>
                    <a:lnTo>
                      <a:pt x="2038" y="654"/>
                    </a:lnTo>
                    <a:lnTo>
                      <a:pt x="2051" y="618"/>
                    </a:lnTo>
                    <a:lnTo>
                      <a:pt x="2063" y="574"/>
                    </a:lnTo>
                    <a:lnTo>
                      <a:pt x="2074" y="527"/>
                    </a:lnTo>
                    <a:lnTo>
                      <a:pt x="2085" y="474"/>
                    </a:lnTo>
                    <a:lnTo>
                      <a:pt x="2095" y="415"/>
                    </a:lnTo>
                    <a:lnTo>
                      <a:pt x="2104" y="351"/>
                    </a:lnTo>
                    <a:lnTo>
                      <a:pt x="2105" y="345"/>
                    </a:lnTo>
                    <a:lnTo>
                      <a:pt x="2107" y="337"/>
                    </a:lnTo>
                    <a:lnTo>
                      <a:pt x="2109" y="331"/>
                    </a:lnTo>
                    <a:lnTo>
                      <a:pt x="2116" y="289"/>
                    </a:lnTo>
                    <a:lnTo>
                      <a:pt x="2130" y="248"/>
                    </a:lnTo>
                    <a:lnTo>
                      <a:pt x="2149" y="209"/>
                    </a:lnTo>
                    <a:lnTo>
                      <a:pt x="2172" y="173"/>
                    </a:lnTo>
                    <a:lnTo>
                      <a:pt x="2199" y="140"/>
                    </a:lnTo>
                    <a:lnTo>
                      <a:pt x="2230" y="110"/>
                    </a:lnTo>
                    <a:lnTo>
                      <a:pt x="2263" y="82"/>
                    </a:lnTo>
                    <a:lnTo>
                      <a:pt x="2297" y="59"/>
                    </a:lnTo>
                    <a:lnTo>
                      <a:pt x="2333" y="40"/>
                    </a:lnTo>
                    <a:lnTo>
                      <a:pt x="2336" y="39"/>
                    </a:lnTo>
                    <a:lnTo>
                      <a:pt x="2342" y="35"/>
                    </a:lnTo>
                    <a:lnTo>
                      <a:pt x="2353" y="30"/>
                    </a:lnTo>
                    <a:lnTo>
                      <a:pt x="2366" y="24"/>
                    </a:lnTo>
                    <a:lnTo>
                      <a:pt x="2383" y="18"/>
                    </a:lnTo>
                    <a:lnTo>
                      <a:pt x="2401" y="13"/>
                    </a:lnTo>
                    <a:lnTo>
                      <a:pt x="2421" y="8"/>
                    </a:lnTo>
                    <a:lnTo>
                      <a:pt x="2444" y="5"/>
                    </a:lnTo>
                    <a:lnTo>
                      <a:pt x="2465" y="2"/>
                    </a:lnTo>
                    <a:lnTo>
                      <a:pt x="2486" y="1"/>
                    </a:lnTo>
                    <a:lnTo>
                      <a:pt x="2502" y="0"/>
                    </a:lnTo>
                    <a:lnTo>
                      <a:pt x="2513" y="0"/>
                    </a:lnTo>
                    <a:lnTo>
                      <a:pt x="2516" y="0"/>
                    </a:lnTo>
                    <a:lnTo>
                      <a:pt x="2518" y="0"/>
                    </a:lnTo>
                    <a:lnTo>
                      <a:pt x="2558" y="2"/>
                    </a:lnTo>
                    <a:lnTo>
                      <a:pt x="2595" y="10"/>
                    </a:lnTo>
                    <a:lnTo>
                      <a:pt x="2630" y="21"/>
                    </a:lnTo>
                    <a:lnTo>
                      <a:pt x="2664" y="35"/>
                    </a:lnTo>
                    <a:lnTo>
                      <a:pt x="2696" y="54"/>
                    </a:lnTo>
                    <a:lnTo>
                      <a:pt x="2724" y="77"/>
                    </a:lnTo>
                    <a:lnTo>
                      <a:pt x="2750" y="105"/>
                    </a:lnTo>
                    <a:lnTo>
                      <a:pt x="2772" y="135"/>
                    </a:lnTo>
                    <a:lnTo>
                      <a:pt x="2792" y="172"/>
                    </a:lnTo>
                    <a:lnTo>
                      <a:pt x="2807" y="212"/>
                    </a:lnTo>
                    <a:lnTo>
                      <a:pt x="2819" y="255"/>
                    </a:lnTo>
                    <a:lnTo>
                      <a:pt x="2821" y="259"/>
                    </a:lnTo>
                    <a:lnTo>
                      <a:pt x="2823" y="270"/>
                    </a:lnTo>
                    <a:lnTo>
                      <a:pt x="2827" y="285"/>
                    </a:lnTo>
                    <a:lnTo>
                      <a:pt x="2833" y="308"/>
                    </a:lnTo>
                    <a:lnTo>
                      <a:pt x="2840" y="336"/>
                    </a:lnTo>
                    <a:lnTo>
                      <a:pt x="2848" y="368"/>
                    </a:lnTo>
                    <a:lnTo>
                      <a:pt x="2857" y="405"/>
                    </a:lnTo>
                    <a:lnTo>
                      <a:pt x="2868" y="445"/>
                    </a:lnTo>
                    <a:lnTo>
                      <a:pt x="2879" y="490"/>
                    </a:lnTo>
                    <a:lnTo>
                      <a:pt x="2891" y="537"/>
                    </a:lnTo>
                    <a:lnTo>
                      <a:pt x="2903" y="586"/>
                    </a:lnTo>
                    <a:lnTo>
                      <a:pt x="2916" y="637"/>
                    </a:lnTo>
                    <a:lnTo>
                      <a:pt x="2930" y="690"/>
                    </a:lnTo>
                    <a:lnTo>
                      <a:pt x="2944" y="745"/>
                    </a:lnTo>
                    <a:lnTo>
                      <a:pt x="2958" y="800"/>
                    </a:lnTo>
                    <a:lnTo>
                      <a:pt x="2971" y="855"/>
                    </a:lnTo>
                    <a:lnTo>
                      <a:pt x="2985" y="909"/>
                    </a:lnTo>
                    <a:lnTo>
                      <a:pt x="2999" y="964"/>
                    </a:lnTo>
                    <a:lnTo>
                      <a:pt x="3012" y="1016"/>
                    </a:lnTo>
                    <a:lnTo>
                      <a:pt x="3024" y="1068"/>
                    </a:lnTo>
                    <a:lnTo>
                      <a:pt x="3036" y="1116"/>
                    </a:lnTo>
                    <a:lnTo>
                      <a:pt x="3048" y="1162"/>
                    </a:lnTo>
                    <a:lnTo>
                      <a:pt x="3058" y="1204"/>
                    </a:lnTo>
                    <a:lnTo>
                      <a:pt x="3068" y="1244"/>
                    </a:lnTo>
                    <a:lnTo>
                      <a:pt x="3076" y="1279"/>
                    </a:lnTo>
                    <a:lnTo>
                      <a:pt x="3084" y="1309"/>
                    </a:lnTo>
                    <a:lnTo>
                      <a:pt x="3090" y="1336"/>
                    </a:lnTo>
                    <a:lnTo>
                      <a:pt x="3095" y="1355"/>
                    </a:lnTo>
                    <a:lnTo>
                      <a:pt x="3098" y="1370"/>
                    </a:lnTo>
                    <a:lnTo>
                      <a:pt x="3101" y="1390"/>
                    </a:lnTo>
                    <a:lnTo>
                      <a:pt x="3099" y="1411"/>
                    </a:lnTo>
                    <a:lnTo>
                      <a:pt x="3132" y="1423"/>
                    </a:lnTo>
                    <a:lnTo>
                      <a:pt x="3162" y="1441"/>
                    </a:lnTo>
                    <a:lnTo>
                      <a:pt x="3189" y="1463"/>
                    </a:lnTo>
                    <a:lnTo>
                      <a:pt x="3212" y="1488"/>
                    </a:lnTo>
                    <a:lnTo>
                      <a:pt x="3230" y="1516"/>
                    </a:lnTo>
                    <a:lnTo>
                      <a:pt x="3244" y="1549"/>
                    </a:lnTo>
                    <a:lnTo>
                      <a:pt x="3253" y="1583"/>
                    </a:lnTo>
                    <a:lnTo>
                      <a:pt x="3570" y="1583"/>
                    </a:lnTo>
                    <a:lnTo>
                      <a:pt x="3570" y="2516"/>
                    </a:lnTo>
                    <a:lnTo>
                      <a:pt x="2302" y="2516"/>
                    </a:lnTo>
                    <a:lnTo>
                      <a:pt x="2302" y="1583"/>
                    </a:lnTo>
                    <a:lnTo>
                      <a:pt x="2619" y="1583"/>
                    </a:lnTo>
                    <a:lnTo>
                      <a:pt x="2628" y="1549"/>
                    </a:lnTo>
                    <a:lnTo>
                      <a:pt x="2641" y="1517"/>
                    </a:lnTo>
                    <a:lnTo>
                      <a:pt x="2659" y="1488"/>
                    </a:lnTo>
                    <a:lnTo>
                      <a:pt x="2682" y="1463"/>
                    </a:lnTo>
                    <a:lnTo>
                      <a:pt x="2709" y="1441"/>
                    </a:lnTo>
                    <a:lnTo>
                      <a:pt x="2738" y="1424"/>
                    </a:lnTo>
                    <a:lnTo>
                      <a:pt x="2770" y="1412"/>
                    </a:lnTo>
                    <a:lnTo>
                      <a:pt x="2760" y="1361"/>
                    </a:lnTo>
                    <a:lnTo>
                      <a:pt x="2748" y="1309"/>
                    </a:lnTo>
                    <a:lnTo>
                      <a:pt x="2735" y="1256"/>
                    </a:lnTo>
                    <a:lnTo>
                      <a:pt x="2720" y="1201"/>
                    </a:lnTo>
                    <a:lnTo>
                      <a:pt x="2705" y="1144"/>
                    </a:lnTo>
                    <a:lnTo>
                      <a:pt x="2690" y="1088"/>
                    </a:lnTo>
                    <a:lnTo>
                      <a:pt x="2674" y="1034"/>
                    </a:lnTo>
                    <a:lnTo>
                      <a:pt x="2658" y="979"/>
                    </a:lnTo>
                    <a:lnTo>
                      <a:pt x="2642" y="927"/>
                    </a:lnTo>
                    <a:lnTo>
                      <a:pt x="2627" y="879"/>
                    </a:lnTo>
                    <a:lnTo>
                      <a:pt x="2612" y="833"/>
                    </a:lnTo>
                    <a:lnTo>
                      <a:pt x="2599" y="791"/>
                    </a:lnTo>
                    <a:lnTo>
                      <a:pt x="2587" y="753"/>
                    </a:lnTo>
                    <a:lnTo>
                      <a:pt x="2576" y="722"/>
                    </a:lnTo>
                    <a:lnTo>
                      <a:pt x="2566" y="695"/>
                    </a:lnTo>
                    <a:lnTo>
                      <a:pt x="2559" y="676"/>
                    </a:lnTo>
                    <a:lnTo>
                      <a:pt x="2549" y="654"/>
                    </a:lnTo>
                    <a:lnTo>
                      <a:pt x="2538" y="640"/>
                    </a:lnTo>
                    <a:lnTo>
                      <a:pt x="2527" y="629"/>
                    </a:lnTo>
                    <a:lnTo>
                      <a:pt x="2516" y="624"/>
                    </a:lnTo>
                    <a:lnTo>
                      <a:pt x="2508" y="624"/>
                    </a:lnTo>
                    <a:lnTo>
                      <a:pt x="2499" y="627"/>
                    </a:lnTo>
                    <a:lnTo>
                      <a:pt x="2495" y="635"/>
                    </a:lnTo>
                    <a:lnTo>
                      <a:pt x="2491" y="647"/>
                    </a:lnTo>
                    <a:lnTo>
                      <a:pt x="2492" y="661"/>
                    </a:lnTo>
                    <a:lnTo>
                      <a:pt x="2497" y="679"/>
                    </a:lnTo>
                    <a:lnTo>
                      <a:pt x="2507" y="701"/>
                    </a:lnTo>
                    <a:lnTo>
                      <a:pt x="2530" y="757"/>
                    </a:lnTo>
                    <a:lnTo>
                      <a:pt x="2553" y="821"/>
                    </a:lnTo>
                    <a:lnTo>
                      <a:pt x="2576" y="890"/>
                    </a:lnTo>
                    <a:lnTo>
                      <a:pt x="2599" y="964"/>
                    </a:lnTo>
                    <a:lnTo>
                      <a:pt x="2622" y="1042"/>
                    </a:lnTo>
                    <a:lnTo>
                      <a:pt x="2645" y="1124"/>
                    </a:lnTo>
                    <a:lnTo>
                      <a:pt x="2667" y="1209"/>
                    </a:lnTo>
                    <a:lnTo>
                      <a:pt x="2687" y="1296"/>
                    </a:lnTo>
                    <a:lnTo>
                      <a:pt x="2707" y="1384"/>
                    </a:lnTo>
                    <a:lnTo>
                      <a:pt x="2672" y="1406"/>
                    </a:lnTo>
                    <a:lnTo>
                      <a:pt x="2641" y="1433"/>
                    </a:lnTo>
                    <a:lnTo>
                      <a:pt x="2615" y="1463"/>
                    </a:lnTo>
                    <a:lnTo>
                      <a:pt x="2593" y="1497"/>
                    </a:lnTo>
                    <a:lnTo>
                      <a:pt x="2576" y="1534"/>
                    </a:lnTo>
                    <a:lnTo>
                      <a:pt x="2469" y="1534"/>
                    </a:lnTo>
                    <a:lnTo>
                      <a:pt x="2438" y="1515"/>
                    </a:lnTo>
                    <a:lnTo>
                      <a:pt x="2407" y="1493"/>
                    </a:lnTo>
                    <a:lnTo>
                      <a:pt x="2381" y="1468"/>
                    </a:lnTo>
                    <a:lnTo>
                      <a:pt x="2358" y="1439"/>
                    </a:lnTo>
                    <a:lnTo>
                      <a:pt x="2337" y="1406"/>
                    </a:lnTo>
                    <a:lnTo>
                      <a:pt x="2321" y="1370"/>
                    </a:lnTo>
                    <a:lnTo>
                      <a:pt x="2309" y="1331"/>
                    </a:lnTo>
                    <a:lnTo>
                      <a:pt x="2229" y="956"/>
                    </a:lnTo>
                    <a:lnTo>
                      <a:pt x="2195" y="989"/>
                    </a:lnTo>
                    <a:lnTo>
                      <a:pt x="2156" y="1019"/>
                    </a:lnTo>
                    <a:lnTo>
                      <a:pt x="2114" y="1045"/>
                    </a:lnTo>
                    <a:lnTo>
                      <a:pt x="2067" y="1068"/>
                    </a:lnTo>
                    <a:lnTo>
                      <a:pt x="2015" y="1087"/>
                    </a:lnTo>
                    <a:lnTo>
                      <a:pt x="1959" y="1104"/>
                    </a:lnTo>
                    <a:lnTo>
                      <a:pt x="1897" y="1117"/>
                    </a:lnTo>
                    <a:lnTo>
                      <a:pt x="1830" y="1128"/>
                    </a:lnTo>
                    <a:lnTo>
                      <a:pt x="1758" y="1136"/>
                    </a:lnTo>
                    <a:lnTo>
                      <a:pt x="1679" y="1143"/>
                    </a:lnTo>
                    <a:lnTo>
                      <a:pt x="1667" y="1168"/>
                    </a:lnTo>
                    <a:lnTo>
                      <a:pt x="1650" y="1192"/>
                    </a:lnTo>
                    <a:lnTo>
                      <a:pt x="1630" y="1211"/>
                    </a:lnTo>
                    <a:lnTo>
                      <a:pt x="1607" y="1228"/>
                    </a:lnTo>
                    <a:lnTo>
                      <a:pt x="1582" y="1240"/>
                    </a:lnTo>
                    <a:lnTo>
                      <a:pt x="1554" y="1248"/>
                    </a:lnTo>
                    <a:lnTo>
                      <a:pt x="1525" y="1250"/>
                    </a:lnTo>
                    <a:lnTo>
                      <a:pt x="1502" y="1249"/>
                    </a:lnTo>
                    <a:lnTo>
                      <a:pt x="1411" y="1234"/>
                    </a:lnTo>
                    <a:lnTo>
                      <a:pt x="1327" y="1220"/>
                    </a:lnTo>
                    <a:lnTo>
                      <a:pt x="1250" y="1202"/>
                    </a:lnTo>
                    <a:lnTo>
                      <a:pt x="1179" y="1184"/>
                    </a:lnTo>
                    <a:lnTo>
                      <a:pt x="1115" y="1162"/>
                    </a:lnTo>
                    <a:lnTo>
                      <a:pt x="1057" y="1139"/>
                    </a:lnTo>
                    <a:lnTo>
                      <a:pt x="1004" y="1114"/>
                    </a:lnTo>
                    <a:lnTo>
                      <a:pt x="956" y="1085"/>
                    </a:lnTo>
                    <a:lnTo>
                      <a:pt x="914" y="1054"/>
                    </a:lnTo>
                    <a:lnTo>
                      <a:pt x="875" y="1022"/>
                    </a:lnTo>
                    <a:lnTo>
                      <a:pt x="841" y="985"/>
                    </a:lnTo>
                    <a:lnTo>
                      <a:pt x="767" y="1330"/>
                    </a:lnTo>
                    <a:lnTo>
                      <a:pt x="755" y="1370"/>
                    </a:lnTo>
                    <a:lnTo>
                      <a:pt x="739" y="1406"/>
                    </a:lnTo>
                    <a:lnTo>
                      <a:pt x="719" y="1439"/>
                    </a:lnTo>
                    <a:lnTo>
                      <a:pt x="696" y="1468"/>
                    </a:lnTo>
                    <a:lnTo>
                      <a:pt x="668" y="1493"/>
                    </a:lnTo>
                    <a:lnTo>
                      <a:pt x="639" y="1516"/>
                    </a:lnTo>
                    <a:lnTo>
                      <a:pt x="606" y="1534"/>
                    </a:lnTo>
                    <a:lnTo>
                      <a:pt x="572" y="1550"/>
                    </a:lnTo>
                    <a:lnTo>
                      <a:pt x="571" y="2882"/>
                    </a:lnTo>
                    <a:lnTo>
                      <a:pt x="567" y="2922"/>
                    </a:lnTo>
                    <a:lnTo>
                      <a:pt x="558" y="2960"/>
                    </a:lnTo>
                    <a:lnTo>
                      <a:pt x="541" y="2995"/>
                    </a:lnTo>
                    <a:lnTo>
                      <a:pt x="519" y="3026"/>
                    </a:lnTo>
                    <a:lnTo>
                      <a:pt x="491" y="3053"/>
                    </a:lnTo>
                    <a:lnTo>
                      <a:pt x="461" y="3076"/>
                    </a:lnTo>
                    <a:lnTo>
                      <a:pt x="425" y="3092"/>
                    </a:lnTo>
                    <a:lnTo>
                      <a:pt x="387" y="3102"/>
                    </a:lnTo>
                    <a:lnTo>
                      <a:pt x="347" y="3106"/>
                    </a:lnTo>
                    <a:lnTo>
                      <a:pt x="307" y="3102"/>
                    </a:lnTo>
                    <a:lnTo>
                      <a:pt x="269" y="3092"/>
                    </a:lnTo>
                    <a:lnTo>
                      <a:pt x="234" y="3076"/>
                    </a:lnTo>
                    <a:lnTo>
                      <a:pt x="202" y="3053"/>
                    </a:lnTo>
                    <a:lnTo>
                      <a:pt x="176" y="3026"/>
                    </a:lnTo>
                    <a:lnTo>
                      <a:pt x="153" y="2995"/>
                    </a:lnTo>
                    <a:lnTo>
                      <a:pt x="137" y="2960"/>
                    </a:lnTo>
                    <a:lnTo>
                      <a:pt x="126" y="2922"/>
                    </a:lnTo>
                    <a:lnTo>
                      <a:pt x="122" y="2882"/>
                    </a:lnTo>
                    <a:lnTo>
                      <a:pt x="124" y="1474"/>
                    </a:lnTo>
                    <a:lnTo>
                      <a:pt x="92" y="1444"/>
                    </a:lnTo>
                    <a:lnTo>
                      <a:pt x="64" y="1411"/>
                    </a:lnTo>
                    <a:lnTo>
                      <a:pt x="41" y="1376"/>
                    </a:lnTo>
                    <a:lnTo>
                      <a:pt x="22" y="1338"/>
                    </a:lnTo>
                    <a:lnTo>
                      <a:pt x="8" y="1299"/>
                    </a:lnTo>
                    <a:lnTo>
                      <a:pt x="1" y="1256"/>
                    </a:lnTo>
                    <a:lnTo>
                      <a:pt x="0" y="1213"/>
                    </a:lnTo>
                    <a:lnTo>
                      <a:pt x="6" y="1168"/>
                    </a:lnTo>
                    <a:lnTo>
                      <a:pt x="202" y="255"/>
                    </a:lnTo>
                    <a:lnTo>
                      <a:pt x="215" y="215"/>
                    </a:lnTo>
                    <a:lnTo>
                      <a:pt x="232" y="178"/>
                    </a:lnTo>
                    <a:lnTo>
                      <a:pt x="253" y="144"/>
                    </a:lnTo>
                    <a:lnTo>
                      <a:pt x="279" y="115"/>
                    </a:lnTo>
                    <a:lnTo>
                      <a:pt x="308" y="88"/>
                    </a:lnTo>
                    <a:lnTo>
                      <a:pt x="339" y="65"/>
                    </a:lnTo>
                    <a:lnTo>
                      <a:pt x="373" y="46"/>
                    </a:lnTo>
                    <a:lnTo>
                      <a:pt x="410" y="30"/>
                    </a:lnTo>
                    <a:lnTo>
                      <a:pt x="446" y="18"/>
                    </a:lnTo>
                    <a:lnTo>
                      <a:pt x="484" y="8"/>
                    </a:lnTo>
                    <a:lnTo>
                      <a:pt x="521" y="2"/>
                    </a:lnTo>
                    <a:lnTo>
                      <a:pt x="559" y="0"/>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pPr defTabSz="914126">
                  <a:defRPr/>
                </a:pPr>
                <a:endParaRPr lang="en-US" sz="1799" kern="0">
                  <a:solidFill>
                    <a:prstClr val="black"/>
                  </a:solidFill>
                  <a:latin typeface="Calibri"/>
                </a:endParaRPr>
              </a:p>
            </p:txBody>
          </p:sp>
        </p:grpSp>
        <p:sp>
          <p:nvSpPr>
            <p:cNvPr id="73" name="Freeform 14"/>
            <p:cNvSpPr>
              <a:spLocks noEditPoints="1"/>
            </p:cNvSpPr>
            <p:nvPr/>
          </p:nvSpPr>
          <p:spPr bwMode="auto">
            <a:xfrm>
              <a:off x="6143742" y="1995172"/>
              <a:ext cx="557494" cy="538703"/>
            </a:xfrm>
            <a:custGeom>
              <a:avLst/>
              <a:gdLst>
                <a:gd name="T0" fmla="*/ 1853 w 3318"/>
                <a:gd name="T1" fmla="*/ 3017 h 3302"/>
                <a:gd name="T2" fmla="*/ 1682 w 3318"/>
                <a:gd name="T3" fmla="*/ 3117 h 3302"/>
                <a:gd name="T4" fmla="*/ 1505 w 3318"/>
                <a:gd name="T5" fmla="*/ 3108 h 3302"/>
                <a:gd name="T6" fmla="*/ 1605 w 3318"/>
                <a:gd name="T7" fmla="*/ 3159 h 3302"/>
                <a:gd name="T8" fmla="*/ 1831 w 3318"/>
                <a:gd name="T9" fmla="*/ 3185 h 3302"/>
                <a:gd name="T10" fmla="*/ 2045 w 3318"/>
                <a:gd name="T11" fmla="*/ 3046 h 3302"/>
                <a:gd name="T12" fmla="*/ 299 w 3318"/>
                <a:gd name="T13" fmla="*/ 1197 h 3302"/>
                <a:gd name="T14" fmla="*/ 258 w 3318"/>
                <a:gd name="T15" fmla="*/ 1233 h 3302"/>
                <a:gd name="T16" fmla="*/ 131 w 3318"/>
                <a:gd name="T17" fmla="*/ 1423 h 3302"/>
                <a:gd name="T18" fmla="*/ 154 w 3318"/>
                <a:gd name="T19" fmla="*/ 1644 h 3302"/>
                <a:gd name="T20" fmla="*/ 228 w 3318"/>
                <a:gd name="T21" fmla="*/ 1783 h 3302"/>
                <a:gd name="T22" fmla="*/ 205 w 3318"/>
                <a:gd name="T23" fmla="*/ 1602 h 3302"/>
                <a:gd name="T24" fmla="*/ 257 w 3318"/>
                <a:gd name="T25" fmla="*/ 1454 h 3302"/>
                <a:gd name="T26" fmla="*/ 403 w 3318"/>
                <a:gd name="T27" fmla="*/ 1373 h 3302"/>
                <a:gd name="T28" fmla="*/ 479 w 3318"/>
                <a:gd name="T29" fmla="*/ 1061 h 3302"/>
                <a:gd name="T30" fmla="*/ 741 w 3318"/>
                <a:gd name="T31" fmla="*/ 1353 h 3302"/>
                <a:gd name="T32" fmla="*/ 766 w 3318"/>
                <a:gd name="T33" fmla="*/ 1587 h 3302"/>
                <a:gd name="T34" fmla="*/ 621 w 3318"/>
                <a:gd name="T35" fmla="*/ 1759 h 3302"/>
                <a:gd name="T36" fmla="*/ 657 w 3318"/>
                <a:gd name="T37" fmla="*/ 1989 h 3302"/>
                <a:gd name="T38" fmla="*/ 921 w 3318"/>
                <a:gd name="T39" fmla="*/ 2308 h 3302"/>
                <a:gd name="T40" fmla="*/ 1244 w 3318"/>
                <a:gd name="T41" fmla="*/ 2599 h 3302"/>
                <a:gd name="T42" fmla="*/ 1504 w 3318"/>
                <a:gd name="T43" fmla="*/ 2702 h 3302"/>
                <a:gd name="T44" fmla="*/ 1673 w 3318"/>
                <a:gd name="T45" fmla="*/ 2557 h 3302"/>
                <a:gd name="T46" fmla="*/ 1883 w 3318"/>
                <a:gd name="T47" fmla="*/ 2531 h 3302"/>
                <a:gd name="T48" fmla="*/ 2200 w 3318"/>
                <a:gd name="T49" fmla="*/ 2762 h 3302"/>
                <a:gd name="T50" fmla="*/ 2237 w 3318"/>
                <a:gd name="T51" fmla="*/ 3009 h 3302"/>
                <a:gd name="T52" fmla="*/ 2073 w 3318"/>
                <a:gd name="T53" fmla="*/ 3202 h 3302"/>
                <a:gd name="T54" fmla="*/ 1788 w 3318"/>
                <a:gd name="T55" fmla="*/ 3299 h 3302"/>
                <a:gd name="T56" fmla="*/ 1245 w 3318"/>
                <a:gd name="T57" fmla="*/ 3105 h 3302"/>
                <a:gd name="T58" fmla="*/ 583 w 3318"/>
                <a:gd name="T59" fmla="*/ 2569 h 3302"/>
                <a:gd name="T60" fmla="*/ 126 w 3318"/>
                <a:gd name="T61" fmla="*/ 1919 h 3302"/>
                <a:gd name="T62" fmla="*/ 1 w 3318"/>
                <a:gd name="T63" fmla="*/ 1421 h 3302"/>
                <a:gd name="T64" fmla="*/ 139 w 3318"/>
                <a:gd name="T65" fmla="*/ 1185 h 3302"/>
                <a:gd name="T66" fmla="*/ 342 w 3318"/>
                <a:gd name="T67" fmla="*/ 1044 h 3302"/>
                <a:gd name="T68" fmla="*/ 2639 w 3318"/>
                <a:gd name="T69" fmla="*/ 727 h 3302"/>
                <a:gd name="T70" fmla="*/ 2697 w 3318"/>
                <a:gd name="T71" fmla="*/ 944 h 3302"/>
                <a:gd name="T72" fmla="*/ 2914 w 3318"/>
                <a:gd name="T73" fmla="*/ 888 h 3302"/>
                <a:gd name="T74" fmla="*/ 2858 w 3318"/>
                <a:gd name="T75" fmla="*/ 669 h 3302"/>
                <a:gd name="T76" fmla="*/ 2177 w 3318"/>
                <a:gd name="T77" fmla="*/ 705 h 3302"/>
                <a:gd name="T78" fmla="*/ 2197 w 3318"/>
                <a:gd name="T79" fmla="*/ 929 h 3302"/>
                <a:gd name="T80" fmla="*/ 2421 w 3318"/>
                <a:gd name="T81" fmla="*/ 910 h 3302"/>
                <a:gd name="T82" fmla="*/ 2402 w 3318"/>
                <a:gd name="T83" fmla="*/ 686 h 3302"/>
                <a:gd name="T84" fmla="*/ 1718 w 3318"/>
                <a:gd name="T85" fmla="*/ 686 h 3302"/>
                <a:gd name="T86" fmla="*/ 1699 w 3318"/>
                <a:gd name="T87" fmla="*/ 910 h 3302"/>
                <a:gd name="T88" fmla="*/ 1924 w 3318"/>
                <a:gd name="T89" fmla="*/ 929 h 3302"/>
                <a:gd name="T90" fmla="*/ 1944 w 3318"/>
                <a:gd name="T91" fmla="*/ 705 h 3302"/>
                <a:gd name="T92" fmla="*/ 2533 w 3318"/>
                <a:gd name="T93" fmla="*/ 21 h 3302"/>
                <a:gd name="T94" fmla="*/ 3094 w 3318"/>
                <a:gd name="T95" fmla="*/ 302 h 3302"/>
                <a:gd name="T96" fmla="*/ 3318 w 3318"/>
                <a:gd name="T97" fmla="*/ 807 h 3302"/>
                <a:gd name="T98" fmla="*/ 3094 w 3318"/>
                <a:gd name="T99" fmla="*/ 1312 h 3302"/>
                <a:gd name="T100" fmla="*/ 2533 w 3318"/>
                <a:gd name="T101" fmla="*/ 1593 h 3302"/>
                <a:gd name="T102" fmla="*/ 1992 w 3318"/>
                <a:gd name="T103" fmla="*/ 1713 h 3302"/>
                <a:gd name="T104" fmla="*/ 1521 w 3318"/>
                <a:gd name="T105" fmla="*/ 1813 h 3302"/>
                <a:gd name="T106" fmla="*/ 1584 w 3318"/>
                <a:gd name="T107" fmla="*/ 1381 h 3302"/>
                <a:gd name="T108" fmla="*/ 1291 w 3318"/>
                <a:gd name="T109" fmla="*/ 927 h 3302"/>
                <a:gd name="T110" fmla="*/ 1420 w 3318"/>
                <a:gd name="T111" fmla="*/ 400 h 3302"/>
                <a:gd name="T112" fmla="*/ 1919 w 3318"/>
                <a:gd name="T113" fmla="*/ 57 h 3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318" h="3302">
                  <a:moveTo>
                    <a:pt x="1903" y="2900"/>
                  </a:moveTo>
                  <a:lnTo>
                    <a:pt x="1902" y="2903"/>
                  </a:lnTo>
                  <a:lnTo>
                    <a:pt x="1899" y="2911"/>
                  </a:lnTo>
                  <a:lnTo>
                    <a:pt x="1895" y="2923"/>
                  </a:lnTo>
                  <a:lnTo>
                    <a:pt x="1889" y="2940"/>
                  </a:lnTo>
                  <a:lnTo>
                    <a:pt x="1883" y="2957"/>
                  </a:lnTo>
                  <a:lnTo>
                    <a:pt x="1875" y="2976"/>
                  </a:lnTo>
                  <a:lnTo>
                    <a:pt x="1865" y="2997"/>
                  </a:lnTo>
                  <a:lnTo>
                    <a:pt x="1853" y="3017"/>
                  </a:lnTo>
                  <a:lnTo>
                    <a:pt x="1838" y="3038"/>
                  </a:lnTo>
                  <a:lnTo>
                    <a:pt x="1820" y="3057"/>
                  </a:lnTo>
                  <a:lnTo>
                    <a:pt x="1798" y="3075"/>
                  </a:lnTo>
                  <a:lnTo>
                    <a:pt x="1773" y="3090"/>
                  </a:lnTo>
                  <a:lnTo>
                    <a:pt x="1752" y="3100"/>
                  </a:lnTo>
                  <a:lnTo>
                    <a:pt x="1728" y="3107"/>
                  </a:lnTo>
                  <a:lnTo>
                    <a:pt x="1713" y="3111"/>
                  </a:lnTo>
                  <a:lnTo>
                    <a:pt x="1697" y="3114"/>
                  </a:lnTo>
                  <a:lnTo>
                    <a:pt x="1682" y="3117"/>
                  </a:lnTo>
                  <a:lnTo>
                    <a:pt x="1658" y="3119"/>
                  </a:lnTo>
                  <a:lnTo>
                    <a:pt x="1635" y="3120"/>
                  </a:lnTo>
                  <a:lnTo>
                    <a:pt x="1614" y="3120"/>
                  </a:lnTo>
                  <a:lnTo>
                    <a:pt x="1593" y="3119"/>
                  </a:lnTo>
                  <a:lnTo>
                    <a:pt x="1568" y="3117"/>
                  </a:lnTo>
                  <a:lnTo>
                    <a:pt x="1545" y="3114"/>
                  </a:lnTo>
                  <a:lnTo>
                    <a:pt x="1527" y="3111"/>
                  </a:lnTo>
                  <a:lnTo>
                    <a:pt x="1514" y="3109"/>
                  </a:lnTo>
                  <a:lnTo>
                    <a:pt x="1505" y="3108"/>
                  </a:lnTo>
                  <a:lnTo>
                    <a:pt x="1502" y="3107"/>
                  </a:lnTo>
                  <a:lnTo>
                    <a:pt x="1504" y="3108"/>
                  </a:lnTo>
                  <a:lnTo>
                    <a:pt x="1508" y="3111"/>
                  </a:lnTo>
                  <a:lnTo>
                    <a:pt x="1515" y="3114"/>
                  </a:lnTo>
                  <a:lnTo>
                    <a:pt x="1524" y="3119"/>
                  </a:lnTo>
                  <a:lnTo>
                    <a:pt x="1540" y="3128"/>
                  </a:lnTo>
                  <a:lnTo>
                    <a:pt x="1560" y="3139"/>
                  </a:lnTo>
                  <a:lnTo>
                    <a:pt x="1585" y="3150"/>
                  </a:lnTo>
                  <a:lnTo>
                    <a:pt x="1605" y="3159"/>
                  </a:lnTo>
                  <a:lnTo>
                    <a:pt x="1628" y="3167"/>
                  </a:lnTo>
                  <a:lnTo>
                    <a:pt x="1652" y="3174"/>
                  </a:lnTo>
                  <a:lnTo>
                    <a:pt x="1678" y="3181"/>
                  </a:lnTo>
                  <a:lnTo>
                    <a:pt x="1696" y="3185"/>
                  </a:lnTo>
                  <a:lnTo>
                    <a:pt x="1715" y="3188"/>
                  </a:lnTo>
                  <a:lnTo>
                    <a:pt x="1735" y="3190"/>
                  </a:lnTo>
                  <a:lnTo>
                    <a:pt x="1767" y="3192"/>
                  </a:lnTo>
                  <a:lnTo>
                    <a:pt x="1799" y="3189"/>
                  </a:lnTo>
                  <a:lnTo>
                    <a:pt x="1831" y="3185"/>
                  </a:lnTo>
                  <a:lnTo>
                    <a:pt x="1863" y="3176"/>
                  </a:lnTo>
                  <a:lnTo>
                    <a:pt x="1893" y="3165"/>
                  </a:lnTo>
                  <a:lnTo>
                    <a:pt x="1923" y="3150"/>
                  </a:lnTo>
                  <a:lnTo>
                    <a:pt x="1950" y="3134"/>
                  </a:lnTo>
                  <a:lnTo>
                    <a:pt x="1974" y="3116"/>
                  </a:lnTo>
                  <a:lnTo>
                    <a:pt x="1996" y="3098"/>
                  </a:lnTo>
                  <a:lnTo>
                    <a:pt x="2015" y="3079"/>
                  </a:lnTo>
                  <a:lnTo>
                    <a:pt x="2031" y="3062"/>
                  </a:lnTo>
                  <a:lnTo>
                    <a:pt x="2045" y="3046"/>
                  </a:lnTo>
                  <a:lnTo>
                    <a:pt x="2057" y="3033"/>
                  </a:lnTo>
                  <a:lnTo>
                    <a:pt x="2066" y="3021"/>
                  </a:lnTo>
                  <a:lnTo>
                    <a:pt x="2073" y="3013"/>
                  </a:lnTo>
                  <a:lnTo>
                    <a:pt x="2078" y="3006"/>
                  </a:lnTo>
                  <a:lnTo>
                    <a:pt x="2081" y="3003"/>
                  </a:lnTo>
                  <a:lnTo>
                    <a:pt x="2082" y="3001"/>
                  </a:lnTo>
                  <a:lnTo>
                    <a:pt x="1903" y="2900"/>
                  </a:lnTo>
                  <a:close/>
                  <a:moveTo>
                    <a:pt x="300" y="1197"/>
                  </a:moveTo>
                  <a:lnTo>
                    <a:pt x="299" y="1197"/>
                  </a:lnTo>
                  <a:lnTo>
                    <a:pt x="298" y="1199"/>
                  </a:lnTo>
                  <a:lnTo>
                    <a:pt x="296" y="1201"/>
                  </a:lnTo>
                  <a:lnTo>
                    <a:pt x="294" y="1202"/>
                  </a:lnTo>
                  <a:lnTo>
                    <a:pt x="292" y="1204"/>
                  </a:lnTo>
                  <a:lnTo>
                    <a:pt x="290" y="1206"/>
                  </a:lnTo>
                  <a:lnTo>
                    <a:pt x="287" y="1209"/>
                  </a:lnTo>
                  <a:lnTo>
                    <a:pt x="283" y="1212"/>
                  </a:lnTo>
                  <a:lnTo>
                    <a:pt x="271" y="1221"/>
                  </a:lnTo>
                  <a:lnTo>
                    <a:pt x="258" y="1233"/>
                  </a:lnTo>
                  <a:lnTo>
                    <a:pt x="243" y="1247"/>
                  </a:lnTo>
                  <a:lnTo>
                    <a:pt x="226" y="1263"/>
                  </a:lnTo>
                  <a:lnTo>
                    <a:pt x="207" y="1284"/>
                  </a:lnTo>
                  <a:lnTo>
                    <a:pt x="189" y="1306"/>
                  </a:lnTo>
                  <a:lnTo>
                    <a:pt x="171" y="1331"/>
                  </a:lnTo>
                  <a:lnTo>
                    <a:pt x="155" y="1360"/>
                  </a:lnTo>
                  <a:lnTo>
                    <a:pt x="146" y="1380"/>
                  </a:lnTo>
                  <a:lnTo>
                    <a:pt x="138" y="1401"/>
                  </a:lnTo>
                  <a:lnTo>
                    <a:pt x="131" y="1423"/>
                  </a:lnTo>
                  <a:lnTo>
                    <a:pt x="127" y="1446"/>
                  </a:lnTo>
                  <a:lnTo>
                    <a:pt x="124" y="1468"/>
                  </a:lnTo>
                  <a:lnTo>
                    <a:pt x="123" y="1490"/>
                  </a:lnTo>
                  <a:lnTo>
                    <a:pt x="123" y="1512"/>
                  </a:lnTo>
                  <a:lnTo>
                    <a:pt x="125" y="1533"/>
                  </a:lnTo>
                  <a:lnTo>
                    <a:pt x="128" y="1553"/>
                  </a:lnTo>
                  <a:lnTo>
                    <a:pt x="134" y="1583"/>
                  </a:lnTo>
                  <a:lnTo>
                    <a:pt x="141" y="1611"/>
                  </a:lnTo>
                  <a:lnTo>
                    <a:pt x="154" y="1644"/>
                  </a:lnTo>
                  <a:lnTo>
                    <a:pt x="167" y="1675"/>
                  </a:lnTo>
                  <a:lnTo>
                    <a:pt x="180" y="1702"/>
                  </a:lnTo>
                  <a:lnTo>
                    <a:pt x="193" y="1725"/>
                  </a:lnTo>
                  <a:lnTo>
                    <a:pt x="205" y="1746"/>
                  </a:lnTo>
                  <a:lnTo>
                    <a:pt x="214" y="1761"/>
                  </a:lnTo>
                  <a:lnTo>
                    <a:pt x="220" y="1770"/>
                  </a:lnTo>
                  <a:lnTo>
                    <a:pt x="224" y="1777"/>
                  </a:lnTo>
                  <a:lnTo>
                    <a:pt x="227" y="1781"/>
                  </a:lnTo>
                  <a:lnTo>
                    <a:pt x="228" y="1783"/>
                  </a:lnTo>
                  <a:lnTo>
                    <a:pt x="227" y="1780"/>
                  </a:lnTo>
                  <a:lnTo>
                    <a:pt x="225" y="1771"/>
                  </a:lnTo>
                  <a:lnTo>
                    <a:pt x="222" y="1758"/>
                  </a:lnTo>
                  <a:lnTo>
                    <a:pt x="219" y="1740"/>
                  </a:lnTo>
                  <a:lnTo>
                    <a:pt x="214" y="1717"/>
                  </a:lnTo>
                  <a:lnTo>
                    <a:pt x="211" y="1692"/>
                  </a:lnTo>
                  <a:lnTo>
                    <a:pt x="207" y="1664"/>
                  </a:lnTo>
                  <a:lnTo>
                    <a:pt x="206" y="1633"/>
                  </a:lnTo>
                  <a:lnTo>
                    <a:pt x="205" y="1602"/>
                  </a:lnTo>
                  <a:lnTo>
                    <a:pt x="208" y="1577"/>
                  </a:lnTo>
                  <a:lnTo>
                    <a:pt x="211" y="1552"/>
                  </a:lnTo>
                  <a:lnTo>
                    <a:pt x="215" y="1537"/>
                  </a:lnTo>
                  <a:lnTo>
                    <a:pt x="219" y="1522"/>
                  </a:lnTo>
                  <a:lnTo>
                    <a:pt x="224" y="1507"/>
                  </a:lnTo>
                  <a:lnTo>
                    <a:pt x="230" y="1494"/>
                  </a:lnTo>
                  <a:lnTo>
                    <a:pt x="237" y="1481"/>
                  </a:lnTo>
                  <a:lnTo>
                    <a:pt x="244" y="1469"/>
                  </a:lnTo>
                  <a:lnTo>
                    <a:pt x="257" y="1454"/>
                  </a:lnTo>
                  <a:lnTo>
                    <a:pt x="270" y="1440"/>
                  </a:lnTo>
                  <a:lnTo>
                    <a:pt x="285" y="1429"/>
                  </a:lnTo>
                  <a:lnTo>
                    <a:pt x="300" y="1418"/>
                  </a:lnTo>
                  <a:lnTo>
                    <a:pt x="315" y="1409"/>
                  </a:lnTo>
                  <a:lnTo>
                    <a:pt x="330" y="1402"/>
                  </a:lnTo>
                  <a:lnTo>
                    <a:pt x="359" y="1390"/>
                  </a:lnTo>
                  <a:lnTo>
                    <a:pt x="384" y="1381"/>
                  </a:lnTo>
                  <a:lnTo>
                    <a:pt x="395" y="1376"/>
                  </a:lnTo>
                  <a:lnTo>
                    <a:pt x="403" y="1373"/>
                  </a:lnTo>
                  <a:lnTo>
                    <a:pt x="406" y="1372"/>
                  </a:lnTo>
                  <a:lnTo>
                    <a:pt x="408" y="1371"/>
                  </a:lnTo>
                  <a:lnTo>
                    <a:pt x="410" y="1370"/>
                  </a:lnTo>
                  <a:lnTo>
                    <a:pt x="410" y="1370"/>
                  </a:lnTo>
                  <a:lnTo>
                    <a:pt x="300" y="1197"/>
                  </a:lnTo>
                  <a:close/>
                  <a:moveTo>
                    <a:pt x="394" y="1039"/>
                  </a:moveTo>
                  <a:lnTo>
                    <a:pt x="421" y="1042"/>
                  </a:lnTo>
                  <a:lnTo>
                    <a:pt x="449" y="1049"/>
                  </a:lnTo>
                  <a:lnTo>
                    <a:pt x="479" y="1061"/>
                  </a:lnTo>
                  <a:lnTo>
                    <a:pt x="508" y="1077"/>
                  </a:lnTo>
                  <a:lnTo>
                    <a:pt x="539" y="1099"/>
                  </a:lnTo>
                  <a:lnTo>
                    <a:pt x="570" y="1126"/>
                  </a:lnTo>
                  <a:lnTo>
                    <a:pt x="602" y="1159"/>
                  </a:lnTo>
                  <a:lnTo>
                    <a:pt x="635" y="1198"/>
                  </a:lnTo>
                  <a:lnTo>
                    <a:pt x="669" y="1240"/>
                  </a:lnTo>
                  <a:lnTo>
                    <a:pt x="698" y="1281"/>
                  </a:lnTo>
                  <a:lnTo>
                    <a:pt x="721" y="1318"/>
                  </a:lnTo>
                  <a:lnTo>
                    <a:pt x="741" y="1353"/>
                  </a:lnTo>
                  <a:lnTo>
                    <a:pt x="757" y="1385"/>
                  </a:lnTo>
                  <a:lnTo>
                    <a:pt x="769" y="1416"/>
                  </a:lnTo>
                  <a:lnTo>
                    <a:pt x="778" y="1445"/>
                  </a:lnTo>
                  <a:lnTo>
                    <a:pt x="783" y="1472"/>
                  </a:lnTo>
                  <a:lnTo>
                    <a:pt x="785" y="1498"/>
                  </a:lnTo>
                  <a:lnTo>
                    <a:pt x="784" y="1521"/>
                  </a:lnTo>
                  <a:lnTo>
                    <a:pt x="781" y="1544"/>
                  </a:lnTo>
                  <a:lnTo>
                    <a:pt x="775" y="1566"/>
                  </a:lnTo>
                  <a:lnTo>
                    <a:pt x="766" y="1587"/>
                  </a:lnTo>
                  <a:lnTo>
                    <a:pt x="756" y="1607"/>
                  </a:lnTo>
                  <a:lnTo>
                    <a:pt x="744" y="1626"/>
                  </a:lnTo>
                  <a:lnTo>
                    <a:pt x="730" y="1645"/>
                  </a:lnTo>
                  <a:lnTo>
                    <a:pt x="714" y="1664"/>
                  </a:lnTo>
                  <a:lnTo>
                    <a:pt x="697" y="1682"/>
                  </a:lnTo>
                  <a:lnTo>
                    <a:pt x="680" y="1700"/>
                  </a:lnTo>
                  <a:lnTo>
                    <a:pt x="661" y="1719"/>
                  </a:lnTo>
                  <a:lnTo>
                    <a:pt x="641" y="1739"/>
                  </a:lnTo>
                  <a:lnTo>
                    <a:pt x="621" y="1759"/>
                  </a:lnTo>
                  <a:lnTo>
                    <a:pt x="607" y="1776"/>
                  </a:lnTo>
                  <a:lnTo>
                    <a:pt x="599" y="1796"/>
                  </a:lnTo>
                  <a:lnTo>
                    <a:pt x="595" y="1818"/>
                  </a:lnTo>
                  <a:lnTo>
                    <a:pt x="596" y="1842"/>
                  </a:lnTo>
                  <a:lnTo>
                    <a:pt x="600" y="1868"/>
                  </a:lnTo>
                  <a:lnTo>
                    <a:pt x="609" y="1897"/>
                  </a:lnTo>
                  <a:lnTo>
                    <a:pt x="621" y="1926"/>
                  </a:lnTo>
                  <a:lnTo>
                    <a:pt x="637" y="1957"/>
                  </a:lnTo>
                  <a:lnTo>
                    <a:pt x="657" y="1989"/>
                  </a:lnTo>
                  <a:lnTo>
                    <a:pt x="678" y="2022"/>
                  </a:lnTo>
                  <a:lnTo>
                    <a:pt x="702" y="2057"/>
                  </a:lnTo>
                  <a:lnTo>
                    <a:pt x="729" y="2092"/>
                  </a:lnTo>
                  <a:lnTo>
                    <a:pt x="757" y="2127"/>
                  </a:lnTo>
                  <a:lnTo>
                    <a:pt x="787" y="2163"/>
                  </a:lnTo>
                  <a:lnTo>
                    <a:pt x="819" y="2200"/>
                  </a:lnTo>
                  <a:lnTo>
                    <a:pt x="853" y="2236"/>
                  </a:lnTo>
                  <a:lnTo>
                    <a:pt x="887" y="2272"/>
                  </a:lnTo>
                  <a:lnTo>
                    <a:pt x="921" y="2308"/>
                  </a:lnTo>
                  <a:lnTo>
                    <a:pt x="956" y="2345"/>
                  </a:lnTo>
                  <a:lnTo>
                    <a:pt x="992" y="2380"/>
                  </a:lnTo>
                  <a:lnTo>
                    <a:pt x="1028" y="2414"/>
                  </a:lnTo>
                  <a:lnTo>
                    <a:pt x="1064" y="2448"/>
                  </a:lnTo>
                  <a:lnTo>
                    <a:pt x="1101" y="2482"/>
                  </a:lnTo>
                  <a:lnTo>
                    <a:pt x="1137" y="2514"/>
                  </a:lnTo>
                  <a:lnTo>
                    <a:pt x="1172" y="2544"/>
                  </a:lnTo>
                  <a:lnTo>
                    <a:pt x="1209" y="2572"/>
                  </a:lnTo>
                  <a:lnTo>
                    <a:pt x="1244" y="2599"/>
                  </a:lnTo>
                  <a:lnTo>
                    <a:pt x="1278" y="2623"/>
                  </a:lnTo>
                  <a:lnTo>
                    <a:pt x="1311" y="2645"/>
                  </a:lnTo>
                  <a:lnTo>
                    <a:pt x="1343" y="2664"/>
                  </a:lnTo>
                  <a:lnTo>
                    <a:pt x="1374" y="2679"/>
                  </a:lnTo>
                  <a:lnTo>
                    <a:pt x="1404" y="2692"/>
                  </a:lnTo>
                  <a:lnTo>
                    <a:pt x="1432" y="2700"/>
                  </a:lnTo>
                  <a:lnTo>
                    <a:pt x="1458" y="2705"/>
                  </a:lnTo>
                  <a:lnTo>
                    <a:pt x="1482" y="2706"/>
                  </a:lnTo>
                  <a:lnTo>
                    <a:pt x="1504" y="2702"/>
                  </a:lnTo>
                  <a:lnTo>
                    <a:pt x="1524" y="2693"/>
                  </a:lnTo>
                  <a:lnTo>
                    <a:pt x="1541" y="2680"/>
                  </a:lnTo>
                  <a:lnTo>
                    <a:pt x="1560" y="2660"/>
                  </a:lnTo>
                  <a:lnTo>
                    <a:pt x="1581" y="2641"/>
                  </a:lnTo>
                  <a:lnTo>
                    <a:pt x="1599" y="2621"/>
                  </a:lnTo>
                  <a:lnTo>
                    <a:pt x="1618" y="2603"/>
                  </a:lnTo>
                  <a:lnTo>
                    <a:pt x="1636" y="2587"/>
                  </a:lnTo>
                  <a:lnTo>
                    <a:pt x="1655" y="2571"/>
                  </a:lnTo>
                  <a:lnTo>
                    <a:pt x="1673" y="2557"/>
                  </a:lnTo>
                  <a:lnTo>
                    <a:pt x="1693" y="2545"/>
                  </a:lnTo>
                  <a:lnTo>
                    <a:pt x="1712" y="2534"/>
                  </a:lnTo>
                  <a:lnTo>
                    <a:pt x="1733" y="2526"/>
                  </a:lnTo>
                  <a:lnTo>
                    <a:pt x="1756" y="2520"/>
                  </a:lnTo>
                  <a:lnTo>
                    <a:pt x="1778" y="2516"/>
                  </a:lnTo>
                  <a:lnTo>
                    <a:pt x="1802" y="2516"/>
                  </a:lnTo>
                  <a:lnTo>
                    <a:pt x="1827" y="2518"/>
                  </a:lnTo>
                  <a:lnTo>
                    <a:pt x="1854" y="2523"/>
                  </a:lnTo>
                  <a:lnTo>
                    <a:pt x="1883" y="2531"/>
                  </a:lnTo>
                  <a:lnTo>
                    <a:pt x="1913" y="2544"/>
                  </a:lnTo>
                  <a:lnTo>
                    <a:pt x="1947" y="2559"/>
                  </a:lnTo>
                  <a:lnTo>
                    <a:pt x="1982" y="2579"/>
                  </a:lnTo>
                  <a:lnTo>
                    <a:pt x="2019" y="2603"/>
                  </a:lnTo>
                  <a:lnTo>
                    <a:pt x="2058" y="2632"/>
                  </a:lnTo>
                  <a:lnTo>
                    <a:pt x="2101" y="2665"/>
                  </a:lnTo>
                  <a:lnTo>
                    <a:pt x="2141" y="2698"/>
                  </a:lnTo>
                  <a:lnTo>
                    <a:pt x="2173" y="2731"/>
                  </a:lnTo>
                  <a:lnTo>
                    <a:pt x="2200" y="2762"/>
                  </a:lnTo>
                  <a:lnTo>
                    <a:pt x="2222" y="2794"/>
                  </a:lnTo>
                  <a:lnTo>
                    <a:pt x="2238" y="2823"/>
                  </a:lnTo>
                  <a:lnTo>
                    <a:pt x="2249" y="2852"/>
                  </a:lnTo>
                  <a:lnTo>
                    <a:pt x="2256" y="2880"/>
                  </a:lnTo>
                  <a:lnTo>
                    <a:pt x="2259" y="2907"/>
                  </a:lnTo>
                  <a:lnTo>
                    <a:pt x="2258" y="2934"/>
                  </a:lnTo>
                  <a:lnTo>
                    <a:pt x="2254" y="2960"/>
                  </a:lnTo>
                  <a:lnTo>
                    <a:pt x="2247" y="2985"/>
                  </a:lnTo>
                  <a:lnTo>
                    <a:pt x="2237" y="3009"/>
                  </a:lnTo>
                  <a:lnTo>
                    <a:pt x="2224" y="3033"/>
                  </a:lnTo>
                  <a:lnTo>
                    <a:pt x="2209" y="3056"/>
                  </a:lnTo>
                  <a:lnTo>
                    <a:pt x="2193" y="3078"/>
                  </a:lnTo>
                  <a:lnTo>
                    <a:pt x="2174" y="3101"/>
                  </a:lnTo>
                  <a:lnTo>
                    <a:pt x="2155" y="3122"/>
                  </a:lnTo>
                  <a:lnTo>
                    <a:pt x="2135" y="3143"/>
                  </a:lnTo>
                  <a:lnTo>
                    <a:pt x="2114" y="3163"/>
                  </a:lnTo>
                  <a:lnTo>
                    <a:pt x="2093" y="3183"/>
                  </a:lnTo>
                  <a:lnTo>
                    <a:pt x="2073" y="3202"/>
                  </a:lnTo>
                  <a:lnTo>
                    <a:pt x="2053" y="3221"/>
                  </a:lnTo>
                  <a:lnTo>
                    <a:pt x="2034" y="3241"/>
                  </a:lnTo>
                  <a:lnTo>
                    <a:pt x="2012" y="3260"/>
                  </a:lnTo>
                  <a:lnTo>
                    <a:pt x="1984" y="3275"/>
                  </a:lnTo>
                  <a:lnTo>
                    <a:pt x="1953" y="3287"/>
                  </a:lnTo>
                  <a:lnTo>
                    <a:pt x="1917" y="3295"/>
                  </a:lnTo>
                  <a:lnTo>
                    <a:pt x="1878" y="3300"/>
                  </a:lnTo>
                  <a:lnTo>
                    <a:pt x="1835" y="3302"/>
                  </a:lnTo>
                  <a:lnTo>
                    <a:pt x="1788" y="3299"/>
                  </a:lnTo>
                  <a:lnTo>
                    <a:pt x="1738" y="3293"/>
                  </a:lnTo>
                  <a:lnTo>
                    <a:pt x="1685" y="3284"/>
                  </a:lnTo>
                  <a:lnTo>
                    <a:pt x="1630" y="3270"/>
                  </a:lnTo>
                  <a:lnTo>
                    <a:pt x="1572" y="3253"/>
                  </a:lnTo>
                  <a:lnTo>
                    <a:pt x="1510" y="3230"/>
                  </a:lnTo>
                  <a:lnTo>
                    <a:pt x="1447" y="3205"/>
                  </a:lnTo>
                  <a:lnTo>
                    <a:pt x="1381" y="3176"/>
                  </a:lnTo>
                  <a:lnTo>
                    <a:pt x="1314" y="3142"/>
                  </a:lnTo>
                  <a:lnTo>
                    <a:pt x="1245" y="3105"/>
                  </a:lnTo>
                  <a:lnTo>
                    <a:pt x="1174" y="3062"/>
                  </a:lnTo>
                  <a:lnTo>
                    <a:pt x="1103" y="3016"/>
                  </a:lnTo>
                  <a:lnTo>
                    <a:pt x="1031" y="2966"/>
                  </a:lnTo>
                  <a:lnTo>
                    <a:pt x="956" y="2910"/>
                  </a:lnTo>
                  <a:lnTo>
                    <a:pt x="882" y="2851"/>
                  </a:lnTo>
                  <a:lnTo>
                    <a:pt x="806" y="2787"/>
                  </a:lnTo>
                  <a:lnTo>
                    <a:pt x="732" y="2718"/>
                  </a:lnTo>
                  <a:lnTo>
                    <a:pt x="656" y="2645"/>
                  </a:lnTo>
                  <a:lnTo>
                    <a:pt x="583" y="2569"/>
                  </a:lnTo>
                  <a:lnTo>
                    <a:pt x="515" y="2494"/>
                  </a:lnTo>
                  <a:lnTo>
                    <a:pt x="450" y="2419"/>
                  </a:lnTo>
                  <a:lnTo>
                    <a:pt x="391" y="2345"/>
                  </a:lnTo>
                  <a:lnTo>
                    <a:pt x="336" y="2270"/>
                  </a:lnTo>
                  <a:lnTo>
                    <a:pt x="286" y="2198"/>
                  </a:lnTo>
                  <a:lnTo>
                    <a:pt x="239" y="2125"/>
                  </a:lnTo>
                  <a:lnTo>
                    <a:pt x="197" y="2055"/>
                  </a:lnTo>
                  <a:lnTo>
                    <a:pt x="159" y="1986"/>
                  </a:lnTo>
                  <a:lnTo>
                    <a:pt x="126" y="1919"/>
                  </a:lnTo>
                  <a:lnTo>
                    <a:pt x="97" y="1853"/>
                  </a:lnTo>
                  <a:lnTo>
                    <a:pt x="70" y="1790"/>
                  </a:lnTo>
                  <a:lnTo>
                    <a:pt x="49" y="1729"/>
                  </a:lnTo>
                  <a:lnTo>
                    <a:pt x="32" y="1670"/>
                  </a:lnTo>
                  <a:lnTo>
                    <a:pt x="18" y="1614"/>
                  </a:lnTo>
                  <a:lnTo>
                    <a:pt x="8" y="1561"/>
                  </a:lnTo>
                  <a:lnTo>
                    <a:pt x="2" y="1511"/>
                  </a:lnTo>
                  <a:lnTo>
                    <a:pt x="0" y="1465"/>
                  </a:lnTo>
                  <a:lnTo>
                    <a:pt x="1" y="1421"/>
                  </a:lnTo>
                  <a:lnTo>
                    <a:pt x="6" y="1382"/>
                  </a:lnTo>
                  <a:lnTo>
                    <a:pt x="15" y="1347"/>
                  </a:lnTo>
                  <a:lnTo>
                    <a:pt x="27" y="1315"/>
                  </a:lnTo>
                  <a:lnTo>
                    <a:pt x="42" y="1288"/>
                  </a:lnTo>
                  <a:lnTo>
                    <a:pt x="61" y="1264"/>
                  </a:lnTo>
                  <a:lnTo>
                    <a:pt x="79" y="1245"/>
                  </a:lnTo>
                  <a:lnTo>
                    <a:pt x="99" y="1226"/>
                  </a:lnTo>
                  <a:lnTo>
                    <a:pt x="119" y="1205"/>
                  </a:lnTo>
                  <a:lnTo>
                    <a:pt x="139" y="1185"/>
                  </a:lnTo>
                  <a:lnTo>
                    <a:pt x="159" y="1164"/>
                  </a:lnTo>
                  <a:lnTo>
                    <a:pt x="180" y="1144"/>
                  </a:lnTo>
                  <a:lnTo>
                    <a:pt x="201" y="1124"/>
                  </a:lnTo>
                  <a:lnTo>
                    <a:pt x="223" y="1106"/>
                  </a:lnTo>
                  <a:lnTo>
                    <a:pt x="245" y="1090"/>
                  </a:lnTo>
                  <a:lnTo>
                    <a:pt x="268" y="1075"/>
                  </a:lnTo>
                  <a:lnTo>
                    <a:pt x="293" y="1062"/>
                  </a:lnTo>
                  <a:lnTo>
                    <a:pt x="317" y="1052"/>
                  </a:lnTo>
                  <a:lnTo>
                    <a:pt x="342" y="1044"/>
                  </a:lnTo>
                  <a:lnTo>
                    <a:pt x="367" y="1040"/>
                  </a:lnTo>
                  <a:lnTo>
                    <a:pt x="394" y="1039"/>
                  </a:lnTo>
                  <a:close/>
                  <a:moveTo>
                    <a:pt x="2777" y="647"/>
                  </a:moveTo>
                  <a:lnTo>
                    <a:pt x="2748" y="650"/>
                  </a:lnTo>
                  <a:lnTo>
                    <a:pt x="2721" y="657"/>
                  </a:lnTo>
                  <a:lnTo>
                    <a:pt x="2697" y="669"/>
                  </a:lnTo>
                  <a:lnTo>
                    <a:pt x="2675" y="686"/>
                  </a:lnTo>
                  <a:lnTo>
                    <a:pt x="2655" y="705"/>
                  </a:lnTo>
                  <a:lnTo>
                    <a:pt x="2639" y="727"/>
                  </a:lnTo>
                  <a:lnTo>
                    <a:pt x="2627" y="751"/>
                  </a:lnTo>
                  <a:lnTo>
                    <a:pt x="2620" y="778"/>
                  </a:lnTo>
                  <a:lnTo>
                    <a:pt x="2617" y="807"/>
                  </a:lnTo>
                  <a:lnTo>
                    <a:pt x="2620" y="836"/>
                  </a:lnTo>
                  <a:lnTo>
                    <a:pt x="2627" y="863"/>
                  </a:lnTo>
                  <a:lnTo>
                    <a:pt x="2639" y="888"/>
                  </a:lnTo>
                  <a:lnTo>
                    <a:pt x="2655" y="910"/>
                  </a:lnTo>
                  <a:lnTo>
                    <a:pt x="2675" y="929"/>
                  </a:lnTo>
                  <a:lnTo>
                    <a:pt x="2697" y="944"/>
                  </a:lnTo>
                  <a:lnTo>
                    <a:pt x="2721" y="956"/>
                  </a:lnTo>
                  <a:lnTo>
                    <a:pt x="2748" y="963"/>
                  </a:lnTo>
                  <a:lnTo>
                    <a:pt x="2777" y="966"/>
                  </a:lnTo>
                  <a:lnTo>
                    <a:pt x="2805" y="963"/>
                  </a:lnTo>
                  <a:lnTo>
                    <a:pt x="2832" y="956"/>
                  </a:lnTo>
                  <a:lnTo>
                    <a:pt x="2858" y="944"/>
                  </a:lnTo>
                  <a:lnTo>
                    <a:pt x="2880" y="929"/>
                  </a:lnTo>
                  <a:lnTo>
                    <a:pt x="2899" y="910"/>
                  </a:lnTo>
                  <a:lnTo>
                    <a:pt x="2914" y="888"/>
                  </a:lnTo>
                  <a:lnTo>
                    <a:pt x="2926" y="863"/>
                  </a:lnTo>
                  <a:lnTo>
                    <a:pt x="2933" y="836"/>
                  </a:lnTo>
                  <a:lnTo>
                    <a:pt x="2936" y="807"/>
                  </a:lnTo>
                  <a:lnTo>
                    <a:pt x="2933" y="778"/>
                  </a:lnTo>
                  <a:lnTo>
                    <a:pt x="2926" y="751"/>
                  </a:lnTo>
                  <a:lnTo>
                    <a:pt x="2914" y="727"/>
                  </a:lnTo>
                  <a:lnTo>
                    <a:pt x="2899" y="705"/>
                  </a:lnTo>
                  <a:lnTo>
                    <a:pt x="2880" y="686"/>
                  </a:lnTo>
                  <a:lnTo>
                    <a:pt x="2858" y="669"/>
                  </a:lnTo>
                  <a:lnTo>
                    <a:pt x="2832" y="657"/>
                  </a:lnTo>
                  <a:lnTo>
                    <a:pt x="2805" y="650"/>
                  </a:lnTo>
                  <a:lnTo>
                    <a:pt x="2777" y="647"/>
                  </a:lnTo>
                  <a:close/>
                  <a:moveTo>
                    <a:pt x="2299" y="647"/>
                  </a:moveTo>
                  <a:lnTo>
                    <a:pt x="2270" y="650"/>
                  </a:lnTo>
                  <a:lnTo>
                    <a:pt x="2243" y="657"/>
                  </a:lnTo>
                  <a:lnTo>
                    <a:pt x="2219" y="669"/>
                  </a:lnTo>
                  <a:lnTo>
                    <a:pt x="2197" y="686"/>
                  </a:lnTo>
                  <a:lnTo>
                    <a:pt x="2177" y="705"/>
                  </a:lnTo>
                  <a:lnTo>
                    <a:pt x="2162" y="727"/>
                  </a:lnTo>
                  <a:lnTo>
                    <a:pt x="2150" y="751"/>
                  </a:lnTo>
                  <a:lnTo>
                    <a:pt x="2143" y="778"/>
                  </a:lnTo>
                  <a:lnTo>
                    <a:pt x="2140" y="807"/>
                  </a:lnTo>
                  <a:lnTo>
                    <a:pt x="2143" y="836"/>
                  </a:lnTo>
                  <a:lnTo>
                    <a:pt x="2150" y="863"/>
                  </a:lnTo>
                  <a:lnTo>
                    <a:pt x="2162" y="888"/>
                  </a:lnTo>
                  <a:lnTo>
                    <a:pt x="2177" y="910"/>
                  </a:lnTo>
                  <a:lnTo>
                    <a:pt x="2197" y="929"/>
                  </a:lnTo>
                  <a:lnTo>
                    <a:pt x="2219" y="944"/>
                  </a:lnTo>
                  <a:lnTo>
                    <a:pt x="2243" y="956"/>
                  </a:lnTo>
                  <a:lnTo>
                    <a:pt x="2270" y="963"/>
                  </a:lnTo>
                  <a:lnTo>
                    <a:pt x="2299" y="966"/>
                  </a:lnTo>
                  <a:lnTo>
                    <a:pt x="2328" y="963"/>
                  </a:lnTo>
                  <a:lnTo>
                    <a:pt x="2355" y="956"/>
                  </a:lnTo>
                  <a:lnTo>
                    <a:pt x="2379" y="944"/>
                  </a:lnTo>
                  <a:lnTo>
                    <a:pt x="2402" y="929"/>
                  </a:lnTo>
                  <a:lnTo>
                    <a:pt x="2421" y="910"/>
                  </a:lnTo>
                  <a:lnTo>
                    <a:pt x="2436" y="888"/>
                  </a:lnTo>
                  <a:lnTo>
                    <a:pt x="2448" y="863"/>
                  </a:lnTo>
                  <a:lnTo>
                    <a:pt x="2455" y="836"/>
                  </a:lnTo>
                  <a:lnTo>
                    <a:pt x="2458" y="807"/>
                  </a:lnTo>
                  <a:lnTo>
                    <a:pt x="2455" y="778"/>
                  </a:lnTo>
                  <a:lnTo>
                    <a:pt x="2448" y="751"/>
                  </a:lnTo>
                  <a:lnTo>
                    <a:pt x="2436" y="727"/>
                  </a:lnTo>
                  <a:lnTo>
                    <a:pt x="2421" y="705"/>
                  </a:lnTo>
                  <a:lnTo>
                    <a:pt x="2402" y="686"/>
                  </a:lnTo>
                  <a:lnTo>
                    <a:pt x="2379" y="669"/>
                  </a:lnTo>
                  <a:lnTo>
                    <a:pt x="2355" y="657"/>
                  </a:lnTo>
                  <a:lnTo>
                    <a:pt x="2328" y="650"/>
                  </a:lnTo>
                  <a:lnTo>
                    <a:pt x="2299" y="647"/>
                  </a:lnTo>
                  <a:close/>
                  <a:moveTo>
                    <a:pt x="1822" y="647"/>
                  </a:moveTo>
                  <a:lnTo>
                    <a:pt x="1793" y="650"/>
                  </a:lnTo>
                  <a:lnTo>
                    <a:pt x="1766" y="657"/>
                  </a:lnTo>
                  <a:lnTo>
                    <a:pt x="1741" y="669"/>
                  </a:lnTo>
                  <a:lnTo>
                    <a:pt x="1718" y="686"/>
                  </a:lnTo>
                  <a:lnTo>
                    <a:pt x="1699" y="705"/>
                  </a:lnTo>
                  <a:lnTo>
                    <a:pt x="1684" y="727"/>
                  </a:lnTo>
                  <a:lnTo>
                    <a:pt x="1672" y="751"/>
                  </a:lnTo>
                  <a:lnTo>
                    <a:pt x="1665" y="778"/>
                  </a:lnTo>
                  <a:lnTo>
                    <a:pt x="1662" y="807"/>
                  </a:lnTo>
                  <a:lnTo>
                    <a:pt x="1665" y="836"/>
                  </a:lnTo>
                  <a:lnTo>
                    <a:pt x="1672" y="863"/>
                  </a:lnTo>
                  <a:lnTo>
                    <a:pt x="1684" y="888"/>
                  </a:lnTo>
                  <a:lnTo>
                    <a:pt x="1699" y="910"/>
                  </a:lnTo>
                  <a:lnTo>
                    <a:pt x="1718" y="929"/>
                  </a:lnTo>
                  <a:lnTo>
                    <a:pt x="1741" y="944"/>
                  </a:lnTo>
                  <a:lnTo>
                    <a:pt x="1766" y="956"/>
                  </a:lnTo>
                  <a:lnTo>
                    <a:pt x="1793" y="963"/>
                  </a:lnTo>
                  <a:lnTo>
                    <a:pt x="1822" y="966"/>
                  </a:lnTo>
                  <a:lnTo>
                    <a:pt x="1850" y="963"/>
                  </a:lnTo>
                  <a:lnTo>
                    <a:pt x="1877" y="956"/>
                  </a:lnTo>
                  <a:lnTo>
                    <a:pt x="1901" y="944"/>
                  </a:lnTo>
                  <a:lnTo>
                    <a:pt x="1924" y="929"/>
                  </a:lnTo>
                  <a:lnTo>
                    <a:pt x="1944" y="910"/>
                  </a:lnTo>
                  <a:lnTo>
                    <a:pt x="1959" y="888"/>
                  </a:lnTo>
                  <a:lnTo>
                    <a:pt x="1971" y="863"/>
                  </a:lnTo>
                  <a:lnTo>
                    <a:pt x="1978" y="836"/>
                  </a:lnTo>
                  <a:lnTo>
                    <a:pt x="1981" y="807"/>
                  </a:lnTo>
                  <a:lnTo>
                    <a:pt x="1978" y="778"/>
                  </a:lnTo>
                  <a:lnTo>
                    <a:pt x="1971" y="751"/>
                  </a:lnTo>
                  <a:lnTo>
                    <a:pt x="1959" y="727"/>
                  </a:lnTo>
                  <a:lnTo>
                    <a:pt x="1944" y="705"/>
                  </a:lnTo>
                  <a:lnTo>
                    <a:pt x="1924" y="686"/>
                  </a:lnTo>
                  <a:lnTo>
                    <a:pt x="1901" y="669"/>
                  </a:lnTo>
                  <a:lnTo>
                    <a:pt x="1877" y="657"/>
                  </a:lnTo>
                  <a:lnTo>
                    <a:pt x="1850" y="650"/>
                  </a:lnTo>
                  <a:lnTo>
                    <a:pt x="1822" y="647"/>
                  </a:lnTo>
                  <a:close/>
                  <a:moveTo>
                    <a:pt x="2299" y="0"/>
                  </a:moveTo>
                  <a:lnTo>
                    <a:pt x="2379" y="2"/>
                  </a:lnTo>
                  <a:lnTo>
                    <a:pt x="2456" y="9"/>
                  </a:lnTo>
                  <a:lnTo>
                    <a:pt x="2533" y="21"/>
                  </a:lnTo>
                  <a:lnTo>
                    <a:pt x="2606" y="37"/>
                  </a:lnTo>
                  <a:lnTo>
                    <a:pt x="2679" y="57"/>
                  </a:lnTo>
                  <a:lnTo>
                    <a:pt x="2747" y="82"/>
                  </a:lnTo>
                  <a:lnTo>
                    <a:pt x="2813" y="110"/>
                  </a:lnTo>
                  <a:lnTo>
                    <a:pt x="2877" y="142"/>
                  </a:lnTo>
                  <a:lnTo>
                    <a:pt x="2936" y="177"/>
                  </a:lnTo>
                  <a:lnTo>
                    <a:pt x="2993" y="215"/>
                  </a:lnTo>
                  <a:lnTo>
                    <a:pt x="3046" y="258"/>
                  </a:lnTo>
                  <a:lnTo>
                    <a:pt x="3094" y="302"/>
                  </a:lnTo>
                  <a:lnTo>
                    <a:pt x="3139" y="349"/>
                  </a:lnTo>
                  <a:lnTo>
                    <a:pt x="3179" y="400"/>
                  </a:lnTo>
                  <a:lnTo>
                    <a:pt x="3214" y="452"/>
                  </a:lnTo>
                  <a:lnTo>
                    <a:pt x="3246" y="506"/>
                  </a:lnTo>
                  <a:lnTo>
                    <a:pt x="3271" y="564"/>
                  </a:lnTo>
                  <a:lnTo>
                    <a:pt x="3291" y="622"/>
                  </a:lnTo>
                  <a:lnTo>
                    <a:pt x="3306" y="683"/>
                  </a:lnTo>
                  <a:lnTo>
                    <a:pt x="3315" y="744"/>
                  </a:lnTo>
                  <a:lnTo>
                    <a:pt x="3318" y="807"/>
                  </a:lnTo>
                  <a:lnTo>
                    <a:pt x="3315" y="870"/>
                  </a:lnTo>
                  <a:lnTo>
                    <a:pt x="3306" y="932"/>
                  </a:lnTo>
                  <a:lnTo>
                    <a:pt x="3291" y="993"/>
                  </a:lnTo>
                  <a:lnTo>
                    <a:pt x="3271" y="1051"/>
                  </a:lnTo>
                  <a:lnTo>
                    <a:pt x="3246" y="1107"/>
                  </a:lnTo>
                  <a:lnTo>
                    <a:pt x="3214" y="1162"/>
                  </a:lnTo>
                  <a:lnTo>
                    <a:pt x="3179" y="1214"/>
                  </a:lnTo>
                  <a:lnTo>
                    <a:pt x="3139" y="1264"/>
                  </a:lnTo>
                  <a:lnTo>
                    <a:pt x="3094" y="1312"/>
                  </a:lnTo>
                  <a:lnTo>
                    <a:pt x="3046" y="1357"/>
                  </a:lnTo>
                  <a:lnTo>
                    <a:pt x="2993" y="1398"/>
                  </a:lnTo>
                  <a:lnTo>
                    <a:pt x="2936" y="1437"/>
                  </a:lnTo>
                  <a:lnTo>
                    <a:pt x="2877" y="1473"/>
                  </a:lnTo>
                  <a:lnTo>
                    <a:pt x="2813" y="1504"/>
                  </a:lnTo>
                  <a:lnTo>
                    <a:pt x="2747" y="1532"/>
                  </a:lnTo>
                  <a:lnTo>
                    <a:pt x="2679" y="1556"/>
                  </a:lnTo>
                  <a:lnTo>
                    <a:pt x="2606" y="1577"/>
                  </a:lnTo>
                  <a:lnTo>
                    <a:pt x="2533" y="1593"/>
                  </a:lnTo>
                  <a:lnTo>
                    <a:pt x="2456" y="1605"/>
                  </a:lnTo>
                  <a:lnTo>
                    <a:pt x="2379" y="1612"/>
                  </a:lnTo>
                  <a:lnTo>
                    <a:pt x="2299" y="1615"/>
                  </a:lnTo>
                  <a:lnTo>
                    <a:pt x="2243" y="1613"/>
                  </a:lnTo>
                  <a:lnTo>
                    <a:pt x="2188" y="1609"/>
                  </a:lnTo>
                  <a:lnTo>
                    <a:pt x="2135" y="1603"/>
                  </a:lnTo>
                  <a:lnTo>
                    <a:pt x="2090" y="1644"/>
                  </a:lnTo>
                  <a:lnTo>
                    <a:pt x="2043" y="1680"/>
                  </a:lnTo>
                  <a:lnTo>
                    <a:pt x="1992" y="1713"/>
                  </a:lnTo>
                  <a:lnTo>
                    <a:pt x="1938" y="1744"/>
                  </a:lnTo>
                  <a:lnTo>
                    <a:pt x="1880" y="1769"/>
                  </a:lnTo>
                  <a:lnTo>
                    <a:pt x="1820" y="1792"/>
                  </a:lnTo>
                  <a:lnTo>
                    <a:pt x="1757" y="1811"/>
                  </a:lnTo>
                  <a:lnTo>
                    <a:pt x="1691" y="1826"/>
                  </a:lnTo>
                  <a:lnTo>
                    <a:pt x="1623" y="1839"/>
                  </a:lnTo>
                  <a:lnTo>
                    <a:pt x="1553" y="1849"/>
                  </a:lnTo>
                  <a:lnTo>
                    <a:pt x="1482" y="1856"/>
                  </a:lnTo>
                  <a:lnTo>
                    <a:pt x="1521" y="1813"/>
                  </a:lnTo>
                  <a:lnTo>
                    <a:pt x="1557" y="1766"/>
                  </a:lnTo>
                  <a:lnTo>
                    <a:pt x="1590" y="1716"/>
                  </a:lnTo>
                  <a:lnTo>
                    <a:pt x="1619" y="1665"/>
                  </a:lnTo>
                  <a:lnTo>
                    <a:pt x="1644" y="1612"/>
                  </a:lnTo>
                  <a:lnTo>
                    <a:pt x="1665" y="1558"/>
                  </a:lnTo>
                  <a:lnTo>
                    <a:pt x="1681" y="1506"/>
                  </a:lnTo>
                  <a:lnTo>
                    <a:pt x="1692" y="1455"/>
                  </a:lnTo>
                  <a:lnTo>
                    <a:pt x="1637" y="1419"/>
                  </a:lnTo>
                  <a:lnTo>
                    <a:pt x="1584" y="1381"/>
                  </a:lnTo>
                  <a:lnTo>
                    <a:pt x="1534" y="1340"/>
                  </a:lnTo>
                  <a:lnTo>
                    <a:pt x="1489" y="1296"/>
                  </a:lnTo>
                  <a:lnTo>
                    <a:pt x="1447" y="1249"/>
                  </a:lnTo>
                  <a:lnTo>
                    <a:pt x="1410" y="1201"/>
                  </a:lnTo>
                  <a:lnTo>
                    <a:pt x="1376" y="1150"/>
                  </a:lnTo>
                  <a:lnTo>
                    <a:pt x="1348" y="1096"/>
                  </a:lnTo>
                  <a:lnTo>
                    <a:pt x="1324" y="1042"/>
                  </a:lnTo>
                  <a:lnTo>
                    <a:pt x="1305" y="986"/>
                  </a:lnTo>
                  <a:lnTo>
                    <a:pt x="1291" y="927"/>
                  </a:lnTo>
                  <a:lnTo>
                    <a:pt x="1283" y="868"/>
                  </a:lnTo>
                  <a:lnTo>
                    <a:pt x="1280" y="807"/>
                  </a:lnTo>
                  <a:lnTo>
                    <a:pt x="1283" y="744"/>
                  </a:lnTo>
                  <a:lnTo>
                    <a:pt x="1292" y="683"/>
                  </a:lnTo>
                  <a:lnTo>
                    <a:pt x="1307" y="622"/>
                  </a:lnTo>
                  <a:lnTo>
                    <a:pt x="1327" y="564"/>
                  </a:lnTo>
                  <a:lnTo>
                    <a:pt x="1353" y="506"/>
                  </a:lnTo>
                  <a:lnTo>
                    <a:pt x="1384" y="452"/>
                  </a:lnTo>
                  <a:lnTo>
                    <a:pt x="1420" y="400"/>
                  </a:lnTo>
                  <a:lnTo>
                    <a:pt x="1459" y="349"/>
                  </a:lnTo>
                  <a:lnTo>
                    <a:pt x="1504" y="302"/>
                  </a:lnTo>
                  <a:lnTo>
                    <a:pt x="1552" y="258"/>
                  </a:lnTo>
                  <a:lnTo>
                    <a:pt x="1606" y="215"/>
                  </a:lnTo>
                  <a:lnTo>
                    <a:pt x="1662" y="177"/>
                  </a:lnTo>
                  <a:lnTo>
                    <a:pt x="1721" y="142"/>
                  </a:lnTo>
                  <a:lnTo>
                    <a:pt x="1785" y="110"/>
                  </a:lnTo>
                  <a:lnTo>
                    <a:pt x="1851" y="82"/>
                  </a:lnTo>
                  <a:lnTo>
                    <a:pt x="1919" y="57"/>
                  </a:lnTo>
                  <a:lnTo>
                    <a:pt x="1992" y="37"/>
                  </a:lnTo>
                  <a:lnTo>
                    <a:pt x="2065" y="21"/>
                  </a:lnTo>
                  <a:lnTo>
                    <a:pt x="2142" y="9"/>
                  </a:lnTo>
                  <a:lnTo>
                    <a:pt x="2219" y="2"/>
                  </a:lnTo>
                  <a:lnTo>
                    <a:pt x="2299" y="0"/>
                  </a:lnTo>
                  <a:close/>
                </a:path>
              </a:pathLst>
            </a:custGeom>
            <a:solidFill>
              <a:srgbClr val="FFFFFF"/>
            </a:solidFill>
            <a:ln w="0">
              <a:noFill/>
              <a:prstDash val="solid"/>
              <a:round/>
              <a:headEnd/>
              <a:tailEnd/>
            </a:ln>
          </p:spPr>
          <p:txBody>
            <a:bodyPr vert="horz" wrap="square" lIns="91416" tIns="45708" rIns="91416" bIns="45708" numCol="1" anchor="t" anchorCtr="0" compatLnSpc="1">
              <a:prstTxWarp prst="textNoShape">
                <a:avLst/>
              </a:prstTxWarp>
            </a:bodyPr>
            <a:lstStyle/>
            <a:p>
              <a:pPr defTabSz="914126">
                <a:defRPr/>
              </a:pPr>
              <a:endParaRPr lang="en-US" sz="1799" kern="0">
                <a:solidFill>
                  <a:prstClr val="black"/>
                </a:solidFill>
                <a:latin typeface="Calibri"/>
              </a:endParaRPr>
            </a:p>
          </p:txBody>
        </p:sp>
        <p:sp>
          <p:nvSpPr>
            <p:cNvPr id="74" name="Rounded Rectangle 73"/>
            <p:cNvSpPr/>
            <p:nvPr/>
          </p:nvSpPr>
          <p:spPr>
            <a:xfrm>
              <a:off x="5873991" y="4023201"/>
              <a:ext cx="1096994" cy="1096994"/>
            </a:xfrm>
            <a:prstGeom prst="roundRect">
              <a:avLst/>
            </a:prstGeom>
            <a:solidFill>
              <a:srgbClr val="019ADD"/>
            </a:solidFill>
            <a:ln w="57150" cap="flat" cmpd="sng" algn="ctr">
              <a:solidFill>
                <a:srgbClr val="FFFFFF"/>
              </a:solidFill>
              <a:prstDash val="solid"/>
            </a:ln>
            <a:effectLst>
              <a:outerShdw blurRad="50800" dist="38100" dir="2700000" algn="tl" rotWithShape="0">
                <a:prstClr val="black">
                  <a:alpha val="40000"/>
                </a:prstClr>
              </a:outerShdw>
            </a:effectLst>
          </p:spPr>
          <p:txBody>
            <a:bodyPr rtlCol="0" anchor="ctr"/>
            <a:lstStyle/>
            <a:p>
              <a:pPr algn="ctr" defTabSz="914126">
                <a:defRPr/>
              </a:pPr>
              <a:endParaRPr lang="en-US" sz="1799" kern="0">
                <a:solidFill>
                  <a:prstClr val="white"/>
                </a:solidFill>
                <a:latin typeface="Calibri"/>
              </a:endParaRPr>
            </a:p>
          </p:txBody>
        </p:sp>
        <p:sp>
          <p:nvSpPr>
            <p:cNvPr id="92" name="Freeform 22"/>
            <p:cNvSpPr>
              <a:spLocks/>
            </p:cNvSpPr>
            <p:nvPr/>
          </p:nvSpPr>
          <p:spPr bwMode="auto">
            <a:xfrm>
              <a:off x="-1509499" y="-1334018"/>
              <a:ext cx="0" cy="0"/>
            </a:xfrm>
            <a:custGeom>
              <a:avLst/>
              <a:gdLst>
                <a:gd name="T0" fmla="*/ 1 w 1"/>
                <a:gd name="T1" fmla="*/ 0 h 2"/>
                <a:gd name="T2" fmla="*/ 1 w 1"/>
                <a:gd name="T3" fmla="*/ 1 h 2"/>
                <a:gd name="T4" fmla="*/ 0 w 1"/>
                <a:gd name="T5" fmla="*/ 2 h 2"/>
                <a:gd name="T6" fmla="*/ 1 w 1"/>
                <a:gd name="T7" fmla="*/ 1 h 2"/>
                <a:gd name="T8" fmla="*/ 1 w 1"/>
                <a:gd name="T9" fmla="*/ 0 h 2"/>
              </a:gdLst>
              <a:ahLst/>
              <a:cxnLst>
                <a:cxn ang="0">
                  <a:pos x="T0" y="T1"/>
                </a:cxn>
                <a:cxn ang="0">
                  <a:pos x="T2" y="T3"/>
                </a:cxn>
                <a:cxn ang="0">
                  <a:pos x="T4" y="T5"/>
                </a:cxn>
                <a:cxn ang="0">
                  <a:pos x="T6" y="T7"/>
                </a:cxn>
                <a:cxn ang="0">
                  <a:pos x="T8" y="T9"/>
                </a:cxn>
              </a:cxnLst>
              <a:rect l="0" t="0" r="r" b="b"/>
              <a:pathLst>
                <a:path w="1" h="2">
                  <a:moveTo>
                    <a:pt x="1" y="0"/>
                  </a:moveTo>
                  <a:lnTo>
                    <a:pt x="1" y="1"/>
                  </a:lnTo>
                  <a:lnTo>
                    <a:pt x="0" y="2"/>
                  </a:lnTo>
                  <a:lnTo>
                    <a:pt x="1" y="1"/>
                  </a:lnTo>
                  <a:lnTo>
                    <a:pt x="1" y="0"/>
                  </a:lnTo>
                  <a:close/>
                </a:path>
              </a:pathLst>
            </a:custGeom>
            <a:solidFill>
              <a:srgbClr val="FFFFFF"/>
            </a:solidFill>
            <a:ln w="0">
              <a:noFill/>
              <a:prstDash val="solid"/>
              <a:round/>
              <a:headEnd/>
              <a:tailEnd/>
            </a:ln>
          </p:spPr>
          <p:txBody>
            <a:bodyPr vert="horz" wrap="square" lIns="91416" tIns="45708" rIns="91416" bIns="45708" numCol="1" anchor="t" anchorCtr="0" compatLnSpc="1">
              <a:prstTxWarp prst="textNoShape">
                <a:avLst/>
              </a:prstTxWarp>
            </a:bodyPr>
            <a:lstStyle/>
            <a:p>
              <a:pPr defTabSz="914126">
                <a:defRPr/>
              </a:pPr>
              <a:endParaRPr lang="en-US" sz="1799" kern="0">
                <a:solidFill>
                  <a:prstClr val="black"/>
                </a:solidFill>
                <a:latin typeface="Calibri"/>
              </a:endParaRPr>
            </a:p>
          </p:txBody>
        </p:sp>
        <p:sp>
          <p:nvSpPr>
            <p:cNvPr id="76" name="Rounded Rectangle 75"/>
            <p:cNvSpPr/>
            <p:nvPr/>
          </p:nvSpPr>
          <p:spPr>
            <a:xfrm>
              <a:off x="8159398" y="1716024"/>
              <a:ext cx="1096994" cy="1096994"/>
            </a:xfrm>
            <a:prstGeom prst="roundRect">
              <a:avLst/>
            </a:prstGeom>
            <a:solidFill>
              <a:srgbClr val="595959"/>
            </a:solidFill>
            <a:ln w="57150" cap="flat" cmpd="sng" algn="ctr">
              <a:solidFill>
                <a:srgbClr val="FFFFFF"/>
              </a:solidFill>
              <a:prstDash val="solid"/>
            </a:ln>
            <a:effectLst>
              <a:outerShdw blurRad="50800" dist="38100" dir="2700000" algn="tl" rotWithShape="0">
                <a:prstClr val="black">
                  <a:alpha val="40000"/>
                </a:prstClr>
              </a:outerShdw>
            </a:effectLst>
          </p:spPr>
          <p:txBody>
            <a:bodyPr rtlCol="0" anchor="ctr"/>
            <a:lstStyle/>
            <a:p>
              <a:pPr algn="ctr" defTabSz="914126">
                <a:defRPr/>
              </a:pPr>
              <a:endParaRPr lang="en-US" sz="1799" kern="0">
                <a:solidFill>
                  <a:prstClr val="white"/>
                </a:solidFill>
                <a:latin typeface="Calibri"/>
              </a:endParaRPr>
            </a:p>
          </p:txBody>
        </p:sp>
        <p:sp>
          <p:nvSpPr>
            <p:cNvPr id="77" name="Freeform 27"/>
            <p:cNvSpPr>
              <a:spLocks noEditPoints="1"/>
            </p:cNvSpPr>
            <p:nvPr/>
          </p:nvSpPr>
          <p:spPr bwMode="auto">
            <a:xfrm>
              <a:off x="8412699" y="1998346"/>
              <a:ext cx="590395" cy="532353"/>
            </a:xfrm>
            <a:custGeom>
              <a:avLst/>
              <a:gdLst>
                <a:gd name="T0" fmla="*/ 2527 w 3331"/>
                <a:gd name="T1" fmla="*/ 2481 h 3310"/>
                <a:gd name="T2" fmla="*/ 2423 w 3331"/>
                <a:gd name="T3" fmla="*/ 2707 h 3310"/>
                <a:gd name="T4" fmla="*/ 2527 w 3331"/>
                <a:gd name="T5" fmla="*/ 2934 h 3310"/>
                <a:gd name="T6" fmla="*/ 2770 w 3331"/>
                <a:gd name="T7" fmla="*/ 3005 h 3310"/>
                <a:gd name="T8" fmla="*/ 2980 w 3331"/>
                <a:gd name="T9" fmla="*/ 2871 h 3310"/>
                <a:gd name="T10" fmla="*/ 3016 w 3331"/>
                <a:gd name="T11" fmla="*/ 2621 h 3310"/>
                <a:gd name="T12" fmla="*/ 2853 w 3331"/>
                <a:gd name="T13" fmla="*/ 2435 h 3310"/>
                <a:gd name="T14" fmla="*/ 518 w 3331"/>
                <a:gd name="T15" fmla="*/ 2419 h 3310"/>
                <a:gd name="T16" fmla="*/ 331 w 3331"/>
                <a:gd name="T17" fmla="*/ 2581 h 3310"/>
                <a:gd name="T18" fmla="*/ 331 w 3331"/>
                <a:gd name="T19" fmla="*/ 2834 h 3310"/>
                <a:gd name="T20" fmla="*/ 518 w 3331"/>
                <a:gd name="T21" fmla="*/ 2996 h 3310"/>
                <a:gd name="T22" fmla="*/ 771 w 3331"/>
                <a:gd name="T23" fmla="*/ 2959 h 3310"/>
                <a:gd name="T24" fmla="*/ 906 w 3331"/>
                <a:gd name="T25" fmla="*/ 2752 h 3310"/>
                <a:gd name="T26" fmla="*/ 834 w 3331"/>
                <a:gd name="T27" fmla="*/ 2510 h 3310"/>
                <a:gd name="T28" fmla="*/ 606 w 3331"/>
                <a:gd name="T29" fmla="*/ 2407 h 3310"/>
                <a:gd name="T30" fmla="*/ 1667 w 3331"/>
                <a:gd name="T31" fmla="*/ 750 h 3310"/>
                <a:gd name="T32" fmla="*/ 1204 w 3331"/>
                <a:gd name="T33" fmla="*/ 1006 h 3310"/>
                <a:gd name="T34" fmla="*/ 866 w 3331"/>
                <a:gd name="T35" fmla="*/ 1410 h 3310"/>
                <a:gd name="T36" fmla="*/ 892 w 3331"/>
                <a:gd name="T37" fmla="*/ 1769 h 3310"/>
                <a:gd name="T38" fmla="*/ 930 w 3331"/>
                <a:gd name="T39" fmla="*/ 1865 h 3310"/>
                <a:gd name="T40" fmla="*/ 680 w 3331"/>
                <a:gd name="T41" fmla="*/ 2109 h 3310"/>
                <a:gd name="T42" fmla="*/ 946 w 3331"/>
                <a:gd name="T43" fmla="*/ 2210 h 3310"/>
                <a:gd name="T44" fmla="*/ 1160 w 3331"/>
                <a:gd name="T45" fmla="*/ 2466 h 3310"/>
                <a:gd name="T46" fmla="*/ 1744 w 3331"/>
                <a:gd name="T47" fmla="*/ 2461 h 3310"/>
                <a:gd name="T48" fmla="*/ 1844 w 3331"/>
                <a:gd name="T49" fmla="*/ 2411 h 3310"/>
                <a:gd name="T50" fmla="*/ 2210 w 3331"/>
                <a:gd name="T51" fmla="*/ 2393 h 3310"/>
                <a:gd name="T52" fmla="*/ 2474 w 3331"/>
                <a:gd name="T53" fmla="*/ 2160 h 3310"/>
                <a:gd name="T54" fmla="*/ 2481 w 3331"/>
                <a:gd name="T55" fmla="*/ 1577 h 3310"/>
                <a:gd name="T56" fmla="*/ 2423 w 3331"/>
                <a:gd name="T57" fmla="*/ 1505 h 3310"/>
                <a:gd name="T58" fmla="*/ 2240 w 3331"/>
                <a:gd name="T59" fmla="*/ 1201 h 3310"/>
                <a:gd name="T60" fmla="*/ 2123 w 3331"/>
                <a:gd name="T61" fmla="*/ 1083 h 3310"/>
                <a:gd name="T62" fmla="*/ 3029 w 3331"/>
                <a:gd name="T63" fmla="*/ 301 h 3310"/>
                <a:gd name="T64" fmla="*/ 3264 w 3331"/>
                <a:gd name="T65" fmla="*/ 26 h 3310"/>
                <a:gd name="T66" fmla="*/ 3331 w 3331"/>
                <a:gd name="T67" fmla="*/ 1053 h 3310"/>
                <a:gd name="T68" fmla="*/ 3239 w 3331"/>
                <a:gd name="T69" fmla="*/ 1191 h 3310"/>
                <a:gd name="T70" fmla="*/ 3027 w 3331"/>
                <a:gd name="T71" fmla="*/ 1490 h 3310"/>
                <a:gd name="T72" fmla="*/ 2985 w 3331"/>
                <a:gd name="T73" fmla="*/ 1572 h 3310"/>
                <a:gd name="T74" fmla="*/ 2917 w 3331"/>
                <a:gd name="T75" fmla="*/ 2138 h 3310"/>
                <a:gd name="T76" fmla="*/ 3196 w 3331"/>
                <a:gd name="T77" fmla="*/ 2330 h 3310"/>
                <a:gd name="T78" fmla="*/ 3328 w 3331"/>
                <a:gd name="T79" fmla="*/ 2647 h 3310"/>
                <a:gd name="T80" fmla="*/ 3258 w 3331"/>
                <a:gd name="T81" fmla="*/ 2995 h 3310"/>
                <a:gd name="T82" fmla="*/ 3014 w 3331"/>
                <a:gd name="T83" fmla="*/ 3237 h 3310"/>
                <a:gd name="T84" fmla="*/ 2666 w 3331"/>
                <a:gd name="T85" fmla="*/ 3307 h 3310"/>
                <a:gd name="T86" fmla="*/ 2350 w 3331"/>
                <a:gd name="T87" fmla="*/ 3180 h 3310"/>
                <a:gd name="T88" fmla="*/ 2156 w 3331"/>
                <a:gd name="T89" fmla="*/ 2908 h 3310"/>
                <a:gd name="T90" fmla="*/ 1804 w 3331"/>
                <a:gd name="T91" fmla="*/ 3007 h 3310"/>
                <a:gd name="T92" fmla="*/ 1742 w 3331"/>
                <a:gd name="T93" fmla="*/ 2782 h 3310"/>
                <a:gd name="T94" fmla="*/ 1102 w 3331"/>
                <a:gd name="T95" fmla="*/ 3051 h 3310"/>
                <a:gd name="T96" fmla="*/ 838 w 3331"/>
                <a:gd name="T97" fmla="*/ 3263 h 3310"/>
                <a:gd name="T98" fmla="*/ 484 w 3331"/>
                <a:gd name="T99" fmla="*/ 3297 h 3310"/>
                <a:gd name="T100" fmla="*/ 178 w 3331"/>
                <a:gd name="T101" fmla="*/ 3133 h 3310"/>
                <a:gd name="T102" fmla="*/ 13 w 3331"/>
                <a:gd name="T103" fmla="*/ 2829 h 3310"/>
                <a:gd name="T104" fmla="*/ 50 w 3331"/>
                <a:gd name="T105" fmla="*/ 2467 h 3310"/>
                <a:gd name="T106" fmla="*/ 282 w 3331"/>
                <a:gd name="T107" fmla="*/ 2200 h 3310"/>
                <a:gd name="T108" fmla="*/ 337 w 3331"/>
                <a:gd name="T109" fmla="*/ 1773 h 3310"/>
                <a:gd name="T110" fmla="*/ 392 w 3331"/>
                <a:gd name="T111" fmla="*/ 1686 h 3310"/>
                <a:gd name="T112" fmla="*/ 678 w 3331"/>
                <a:gd name="T113" fmla="*/ 1444 h 3310"/>
                <a:gd name="T114" fmla="*/ 1000 w 3331"/>
                <a:gd name="T115" fmla="*/ 987 h 3310"/>
                <a:gd name="T116" fmla="*/ 1460 w 3331"/>
                <a:gd name="T117" fmla="*/ 669 h 3310"/>
                <a:gd name="T118" fmla="*/ 2020 w 3331"/>
                <a:gd name="T119" fmla="*/ 530 h 3310"/>
                <a:gd name="T120" fmla="*/ 2164 w 3331"/>
                <a:gd name="T121" fmla="*/ 44 h 3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31" h="3310">
                  <a:moveTo>
                    <a:pt x="2726" y="2407"/>
                  </a:moveTo>
                  <a:lnTo>
                    <a:pt x="2681" y="2410"/>
                  </a:lnTo>
                  <a:lnTo>
                    <a:pt x="2638" y="2419"/>
                  </a:lnTo>
                  <a:lnTo>
                    <a:pt x="2599" y="2435"/>
                  </a:lnTo>
                  <a:lnTo>
                    <a:pt x="2561" y="2455"/>
                  </a:lnTo>
                  <a:lnTo>
                    <a:pt x="2527" y="2481"/>
                  </a:lnTo>
                  <a:lnTo>
                    <a:pt x="2497" y="2510"/>
                  </a:lnTo>
                  <a:lnTo>
                    <a:pt x="2472" y="2544"/>
                  </a:lnTo>
                  <a:lnTo>
                    <a:pt x="2451" y="2581"/>
                  </a:lnTo>
                  <a:lnTo>
                    <a:pt x="2436" y="2621"/>
                  </a:lnTo>
                  <a:lnTo>
                    <a:pt x="2427" y="2663"/>
                  </a:lnTo>
                  <a:lnTo>
                    <a:pt x="2423" y="2707"/>
                  </a:lnTo>
                  <a:lnTo>
                    <a:pt x="2427" y="2752"/>
                  </a:lnTo>
                  <a:lnTo>
                    <a:pt x="2436" y="2794"/>
                  </a:lnTo>
                  <a:lnTo>
                    <a:pt x="2451" y="2834"/>
                  </a:lnTo>
                  <a:lnTo>
                    <a:pt x="2472" y="2871"/>
                  </a:lnTo>
                  <a:lnTo>
                    <a:pt x="2497" y="2905"/>
                  </a:lnTo>
                  <a:lnTo>
                    <a:pt x="2527" y="2934"/>
                  </a:lnTo>
                  <a:lnTo>
                    <a:pt x="2561" y="2959"/>
                  </a:lnTo>
                  <a:lnTo>
                    <a:pt x="2599" y="2980"/>
                  </a:lnTo>
                  <a:lnTo>
                    <a:pt x="2638" y="2996"/>
                  </a:lnTo>
                  <a:lnTo>
                    <a:pt x="2681" y="3005"/>
                  </a:lnTo>
                  <a:lnTo>
                    <a:pt x="2726" y="3008"/>
                  </a:lnTo>
                  <a:lnTo>
                    <a:pt x="2770" y="3005"/>
                  </a:lnTo>
                  <a:lnTo>
                    <a:pt x="2813" y="2996"/>
                  </a:lnTo>
                  <a:lnTo>
                    <a:pt x="2853" y="2980"/>
                  </a:lnTo>
                  <a:lnTo>
                    <a:pt x="2891" y="2959"/>
                  </a:lnTo>
                  <a:lnTo>
                    <a:pt x="2924" y="2934"/>
                  </a:lnTo>
                  <a:lnTo>
                    <a:pt x="2954" y="2905"/>
                  </a:lnTo>
                  <a:lnTo>
                    <a:pt x="2980" y="2871"/>
                  </a:lnTo>
                  <a:lnTo>
                    <a:pt x="3001" y="2834"/>
                  </a:lnTo>
                  <a:lnTo>
                    <a:pt x="3016" y="2794"/>
                  </a:lnTo>
                  <a:lnTo>
                    <a:pt x="3026" y="2752"/>
                  </a:lnTo>
                  <a:lnTo>
                    <a:pt x="3029" y="2707"/>
                  </a:lnTo>
                  <a:lnTo>
                    <a:pt x="3026" y="2663"/>
                  </a:lnTo>
                  <a:lnTo>
                    <a:pt x="3016" y="2621"/>
                  </a:lnTo>
                  <a:lnTo>
                    <a:pt x="3001" y="2581"/>
                  </a:lnTo>
                  <a:lnTo>
                    <a:pt x="2980" y="2544"/>
                  </a:lnTo>
                  <a:lnTo>
                    <a:pt x="2954" y="2510"/>
                  </a:lnTo>
                  <a:lnTo>
                    <a:pt x="2924" y="2481"/>
                  </a:lnTo>
                  <a:lnTo>
                    <a:pt x="2891" y="2455"/>
                  </a:lnTo>
                  <a:lnTo>
                    <a:pt x="2853" y="2435"/>
                  </a:lnTo>
                  <a:lnTo>
                    <a:pt x="2813" y="2419"/>
                  </a:lnTo>
                  <a:lnTo>
                    <a:pt x="2770" y="2410"/>
                  </a:lnTo>
                  <a:lnTo>
                    <a:pt x="2726" y="2407"/>
                  </a:lnTo>
                  <a:close/>
                  <a:moveTo>
                    <a:pt x="606" y="2407"/>
                  </a:moveTo>
                  <a:lnTo>
                    <a:pt x="561" y="2410"/>
                  </a:lnTo>
                  <a:lnTo>
                    <a:pt x="518" y="2419"/>
                  </a:lnTo>
                  <a:lnTo>
                    <a:pt x="478" y="2435"/>
                  </a:lnTo>
                  <a:lnTo>
                    <a:pt x="441" y="2455"/>
                  </a:lnTo>
                  <a:lnTo>
                    <a:pt x="407" y="2481"/>
                  </a:lnTo>
                  <a:lnTo>
                    <a:pt x="378" y="2510"/>
                  </a:lnTo>
                  <a:lnTo>
                    <a:pt x="352" y="2544"/>
                  </a:lnTo>
                  <a:lnTo>
                    <a:pt x="331" y="2581"/>
                  </a:lnTo>
                  <a:lnTo>
                    <a:pt x="316" y="2621"/>
                  </a:lnTo>
                  <a:lnTo>
                    <a:pt x="307" y="2663"/>
                  </a:lnTo>
                  <a:lnTo>
                    <a:pt x="304" y="2707"/>
                  </a:lnTo>
                  <a:lnTo>
                    <a:pt x="307" y="2752"/>
                  </a:lnTo>
                  <a:lnTo>
                    <a:pt x="316" y="2794"/>
                  </a:lnTo>
                  <a:lnTo>
                    <a:pt x="331" y="2834"/>
                  </a:lnTo>
                  <a:lnTo>
                    <a:pt x="352" y="2871"/>
                  </a:lnTo>
                  <a:lnTo>
                    <a:pt x="378" y="2905"/>
                  </a:lnTo>
                  <a:lnTo>
                    <a:pt x="407" y="2934"/>
                  </a:lnTo>
                  <a:lnTo>
                    <a:pt x="441" y="2959"/>
                  </a:lnTo>
                  <a:lnTo>
                    <a:pt x="478" y="2980"/>
                  </a:lnTo>
                  <a:lnTo>
                    <a:pt x="518" y="2996"/>
                  </a:lnTo>
                  <a:lnTo>
                    <a:pt x="561" y="3005"/>
                  </a:lnTo>
                  <a:lnTo>
                    <a:pt x="606" y="3008"/>
                  </a:lnTo>
                  <a:lnTo>
                    <a:pt x="650" y="3005"/>
                  </a:lnTo>
                  <a:lnTo>
                    <a:pt x="693" y="2996"/>
                  </a:lnTo>
                  <a:lnTo>
                    <a:pt x="734" y="2980"/>
                  </a:lnTo>
                  <a:lnTo>
                    <a:pt x="771" y="2959"/>
                  </a:lnTo>
                  <a:lnTo>
                    <a:pt x="804" y="2934"/>
                  </a:lnTo>
                  <a:lnTo>
                    <a:pt x="834" y="2905"/>
                  </a:lnTo>
                  <a:lnTo>
                    <a:pt x="860" y="2871"/>
                  </a:lnTo>
                  <a:lnTo>
                    <a:pt x="880" y="2834"/>
                  </a:lnTo>
                  <a:lnTo>
                    <a:pt x="896" y="2794"/>
                  </a:lnTo>
                  <a:lnTo>
                    <a:pt x="906" y="2752"/>
                  </a:lnTo>
                  <a:lnTo>
                    <a:pt x="909" y="2707"/>
                  </a:lnTo>
                  <a:lnTo>
                    <a:pt x="906" y="2663"/>
                  </a:lnTo>
                  <a:lnTo>
                    <a:pt x="896" y="2621"/>
                  </a:lnTo>
                  <a:lnTo>
                    <a:pt x="880" y="2581"/>
                  </a:lnTo>
                  <a:lnTo>
                    <a:pt x="860" y="2544"/>
                  </a:lnTo>
                  <a:lnTo>
                    <a:pt x="834" y="2510"/>
                  </a:lnTo>
                  <a:lnTo>
                    <a:pt x="804" y="2481"/>
                  </a:lnTo>
                  <a:lnTo>
                    <a:pt x="771" y="2455"/>
                  </a:lnTo>
                  <a:lnTo>
                    <a:pt x="734" y="2435"/>
                  </a:lnTo>
                  <a:lnTo>
                    <a:pt x="693" y="2419"/>
                  </a:lnTo>
                  <a:lnTo>
                    <a:pt x="650" y="2410"/>
                  </a:lnTo>
                  <a:lnTo>
                    <a:pt x="606" y="2407"/>
                  </a:lnTo>
                  <a:close/>
                  <a:moveTo>
                    <a:pt x="2120" y="677"/>
                  </a:moveTo>
                  <a:lnTo>
                    <a:pt x="2026" y="681"/>
                  </a:lnTo>
                  <a:lnTo>
                    <a:pt x="1934" y="689"/>
                  </a:lnTo>
                  <a:lnTo>
                    <a:pt x="1843" y="703"/>
                  </a:lnTo>
                  <a:lnTo>
                    <a:pt x="1754" y="724"/>
                  </a:lnTo>
                  <a:lnTo>
                    <a:pt x="1667" y="750"/>
                  </a:lnTo>
                  <a:lnTo>
                    <a:pt x="1583" y="780"/>
                  </a:lnTo>
                  <a:lnTo>
                    <a:pt x="1501" y="817"/>
                  </a:lnTo>
                  <a:lnTo>
                    <a:pt x="1422" y="857"/>
                  </a:lnTo>
                  <a:lnTo>
                    <a:pt x="1346" y="903"/>
                  </a:lnTo>
                  <a:lnTo>
                    <a:pt x="1273" y="952"/>
                  </a:lnTo>
                  <a:lnTo>
                    <a:pt x="1204" y="1006"/>
                  </a:lnTo>
                  <a:lnTo>
                    <a:pt x="1138" y="1064"/>
                  </a:lnTo>
                  <a:lnTo>
                    <a:pt x="1075" y="1127"/>
                  </a:lnTo>
                  <a:lnTo>
                    <a:pt x="1017" y="1192"/>
                  </a:lnTo>
                  <a:lnTo>
                    <a:pt x="962" y="1261"/>
                  </a:lnTo>
                  <a:lnTo>
                    <a:pt x="912" y="1334"/>
                  </a:lnTo>
                  <a:lnTo>
                    <a:pt x="866" y="1410"/>
                  </a:lnTo>
                  <a:lnTo>
                    <a:pt x="825" y="1488"/>
                  </a:lnTo>
                  <a:lnTo>
                    <a:pt x="789" y="1569"/>
                  </a:lnTo>
                  <a:lnTo>
                    <a:pt x="758" y="1653"/>
                  </a:lnTo>
                  <a:lnTo>
                    <a:pt x="732" y="1738"/>
                  </a:lnTo>
                  <a:lnTo>
                    <a:pt x="872" y="1763"/>
                  </a:lnTo>
                  <a:lnTo>
                    <a:pt x="892" y="1769"/>
                  </a:lnTo>
                  <a:lnTo>
                    <a:pt x="910" y="1781"/>
                  </a:lnTo>
                  <a:lnTo>
                    <a:pt x="922" y="1796"/>
                  </a:lnTo>
                  <a:lnTo>
                    <a:pt x="932" y="1815"/>
                  </a:lnTo>
                  <a:lnTo>
                    <a:pt x="935" y="1832"/>
                  </a:lnTo>
                  <a:lnTo>
                    <a:pt x="934" y="1848"/>
                  </a:lnTo>
                  <a:lnTo>
                    <a:pt x="930" y="1865"/>
                  </a:lnTo>
                  <a:lnTo>
                    <a:pt x="921" y="1880"/>
                  </a:lnTo>
                  <a:lnTo>
                    <a:pt x="911" y="1892"/>
                  </a:lnTo>
                  <a:lnTo>
                    <a:pt x="682" y="2105"/>
                  </a:lnTo>
                  <a:lnTo>
                    <a:pt x="682" y="2105"/>
                  </a:lnTo>
                  <a:lnTo>
                    <a:pt x="682" y="2107"/>
                  </a:lnTo>
                  <a:lnTo>
                    <a:pt x="680" y="2109"/>
                  </a:lnTo>
                  <a:lnTo>
                    <a:pt x="680" y="2111"/>
                  </a:lnTo>
                  <a:lnTo>
                    <a:pt x="738" y="2121"/>
                  </a:lnTo>
                  <a:lnTo>
                    <a:pt x="795" y="2137"/>
                  </a:lnTo>
                  <a:lnTo>
                    <a:pt x="848" y="2156"/>
                  </a:lnTo>
                  <a:lnTo>
                    <a:pt x="898" y="2181"/>
                  </a:lnTo>
                  <a:lnTo>
                    <a:pt x="946" y="2210"/>
                  </a:lnTo>
                  <a:lnTo>
                    <a:pt x="991" y="2245"/>
                  </a:lnTo>
                  <a:lnTo>
                    <a:pt x="1033" y="2282"/>
                  </a:lnTo>
                  <a:lnTo>
                    <a:pt x="1071" y="2324"/>
                  </a:lnTo>
                  <a:lnTo>
                    <a:pt x="1106" y="2368"/>
                  </a:lnTo>
                  <a:lnTo>
                    <a:pt x="1135" y="2416"/>
                  </a:lnTo>
                  <a:lnTo>
                    <a:pt x="1160" y="2466"/>
                  </a:lnTo>
                  <a:lnTo>
                    <a:pt x="1181" y="2519"/>
                  </a:lnTo>
                  <a:lnTo>
                    <a:pt x="1197" y="2575"/>
                  </a:lnTo>
                  <a:lnTo>
                    <a:pt x="1206" y="2633"/>
                  </a:lnTo>
                  <a:lnTo>
                    <a:pt x="1742" y="2633"/>
                  </a:lnTo>
                  <a:lnTo>
                    <a:pt x="1742" y="2482"/>
                  </a:lnTo>
                  <a:lnTo>
                    <a:pt x="1744" y="2461"/>
                  </a:lnTo>
                  <a:lnTo>
                    <a:pt x="1753" y="2442"/>
                  </a:lnTo>
                  <a:lnTo>
                    <a:pt x="1766" y="2427"/>
                  </a:lnTo>
                  <a:lnTo>
                    <a:pt x="1784" y="2414"/>
                  </a:lnTo>
                  <a:lnTo>
                    <a:pt x="1804" y="2408"/>
                  </a:lnTo>
                  <a:lnTo>
                    <a:pt x="1824" y="2407"/>
                  </a:lnTo>
                  <a:lnTo>
                    <a:pt x="1844" y="2411"/>
                  </a:lnTo>
                  <a:lnTo>
                    <a:pt x="1863" y="2421"/>
                  </a:lnTo>
                  <a:lnTo>
                    <a:pt x="2127" y="2619"/>
                  </a:lnTo>
                  <a:lnTo>
                    <a:pt x="2140" y="2559"/>
                  </a:lnTo>
                  <a:lnTo>
                    <a:pt x="2158" y="2501"/>
                  </a:lnTo>
                  <a:lnTo>
                    <a:pt x="2181" y="2445"/>
                  </a:lnTo>
                  <a:lnTo>
                    <a:pt x="2210" y="2393"/>
                  </a:lnTo>
                  <a:lnTo>
                    <a:pt x="2244" y="2345"/>
                  </a:lnTo>
                  <a:lnTo>
                    <a:pt x="2282" y="2299"/>
                  </a:lnTo>
                  <a:lnTo>
                    <a:pt x="2324" y="2258"/>
                  </a:lnTo>
                  <a:lnTo>
                    <a:pt x="2371" y="2221"/>
                  </a:lnTo>
                  <a:lnTo>
                    <a:pt x="2421" y="2189"/>
                  </a:lnTo>
                  <a:lnTo>
                    <a:pt x="2474" y="2160"/>
                  </a:lnTo>
                  <a:lnTo>
                    <a:pt x="2530" y="2139"/>
                  </a:lnTo>
                  <a:lnTo>
                    <a:pt x="2589" y="2122"/>
                  </a:lnTo>
                  <a:lnTo>
                    <a:pt x="2650" y="2112"/>
                  </a:lnTo>
                  <a:lnTo>
                    <a:pt x="2650" y="1579"/>
                  </a:lnTo>
                  <a:lnTo>
                    <a:pt x="2498" y="1579"/>
                  </a:lnTo>
                  <a:lnTo>
                    <a:pt x="2481" y="1577"/>
                  </a:lnTo>
                  <a:lnTo>
                    <a:pt x="2466" y="1572"/>
                  </a:lnTo>
                  <a:lnTo>
                    <a:pt x="2452" y="1563"/>
                  </a:lnTo>
                  <a:lnTo>
                    <a:pt x="2440" y="1552"/>
                  </a:lnTo>
                  <a:lnTo>
                    <a:pt x="2431" y="1537"/>
                  </a:lnTo>
                  <a:lnTo>
                    <a:pt x="2425" y="1522"/>
                  </a:lnTo>
                  <a:lnTo>
                    <a:pt x="2423" y="1505"/>
                  </a:lnTo>
                  <a:lnTo>
                    <a:pt x="2425" y="1490"/>
                  </a:lnTo>
                  <a:lnTo>
                    <a:pt x="2429" y="1474"/>
                  </a:lnTo>
                  <a:lnTo>
                    <a:pt x="2438" y="1459"/>
                  </a:lnTo>
                  <a:lnTo>
                    <a:pt x="2631" y="1204"/>
                  </a:lnTo>
                  <a:lnTo>
                    <a:pt x="2272" y="1204"/>
                  </a:lnTo>
                  <a:lnTo>
                    <a:pt x="2240" y="1201"/>
                  </a:lnTo>
                  <a:lnTo>
                    <a:pt x="2212" y="1191"/>
                  </a:lnTo>
                  <a:lnTo>
                    <a:pt x="2187" y="1178"/>
                  </a:lnTo>
                  <a:lnTo>
                    <a:pt x="2164" y="1159"/>
                  </a:lnTo>
                  <a:lnTo>
                    <a:pt x="2146" y="1137"/>
                  </a:lnTo>
                  <a:lnTo>
                    <a:pt x="2132" y="1111"/>
                  </a:lnTo>
                  <a:lnTo>
                    <a:pt x="2123" y="1083"/>
                  </a:lnTo>
                  <a:lnTo>
                    <a:pt x="2120" y="1053"/>
                  </a:lnTo>
                  <a:lnTo>
                    <a:pt x="2120" y="677"/>
                  </a:lnTo>
                  <a:close/>
                  <a:moveTo>
                    <a:pt x="2423" y="301"/>
                  </a:moveTo>
                  <a:lnTo>
                    <a:pt x="2423" y="902"/>
                  </a:lnTo>
                  <a:lnTo>
                    <a:pt x="3029" y="902"/>
                  </a:lnTo>
                  <a:lnTo>
                    <a:pt x="3029" y="301"/>
                  </a:lnTo>
                  <a:lnTo>
                    <a:pt x="2423" y="301"/>
                  </a:lnTo>
                  <a:close/>
                  <a:moveTo>
                    <a:pt x="2272" y="0"/>
                  </a:moveTo>
                  <a:lnTo>
                    <a:pt x="3180" y="0"/>
                  </a:lnTo>
                  <a:lnTo>
                    <a:pt x="3210" y="3"/>
                  </a:lnTo>
                  <a:lnTo>
                    <a:pt x="3239" y="12"/>
                  </a:lnTo>
                  <a:lnTo>
                    <a:pt x="3264" y="26"/>
                  </a:lnTo>
                  <a:lnTo>
                    <a:pt x="3287" y="44"/>
                  </a:lnTo>
                  <a:lnTo>
                    <a:pt x="3305" y="67"/>
                  </a:lnTo>
                  <a:lnTo>
                    <a:pt x="3320" y="92"/>
                  </a:lnTo>
                  <a:lnTo>
                    <a:pt x="3328" y="120"/>
                  </a:lnTo>
                  <a:lnTo>
                    <a:pt x="3331" y="150"/>
                  </a:lnTo>
                  <a:lnTo>
                    <a:pt x="3331" y="1053"/>
                  </a:lnTo>
                  <a:lnTo>
                    <a:pt x="3328" y="1083"/>
                  </a:lnTo>
                  <a:lnTo>
                    <a:pt x="3320" y="1111"/>
                  </a:lnTo>
                  <a:lnTo>
                    <a:pt x="3305" y="1137"/>
                  </a:lnTo>
                  <a:lnTo>
                    <a:pt x="3287" y="1159"/>
                  </a:lnTo>
                  <a:lnTo>
                    <a:pt x="3264" y="1178"/>
                  </a:lnTo>
                  <a:lnTo>
                    <a:pt x="3239" y="1191"/>
                  </a:lnTo>
                  <a:lnTo>
                    <a:pt x="3210" y="1201"/>
                  </a:lnTo>
                  <a:lnTo>
                    <a:pt x="3180" y="1204"/>
                  </a:lnTo>
                  <a:lnTo>
                    <a:pt x="2820" y="1204"/>
                  </a:lnTo>
                  <a:lnTo>
                    <a:pt x="3013" y="1459"/>
                  </a:lnTo>
                  <a:lnTo>
                    <a:pt x="3022" y="1474"/>
                  </a:lnTo>
                  <a:lnTo>
                    <a:pt x="3027" y="1490"/>
                  </a:lnTo>
                  <a:lnTo>
                    <a:pt x="3029" y="1505"/>
                  </a:lnTo>
                  <a:lnTo>
                    <a:pt x="3026" y="1522"/>
                  </a:lnTo>
                  <a:lnTo>
                    <a:pt x="3020" y="1537"/>
                  </a:lnTo>
                  <a:lnTo>
                    <a:pt x="3011" y="1552"/>
                  </a:lnTo>
                  <a:lnTo>
                    <a:pt x="3000" y="1563"/>
                  </a:lnTo>
                  <a:lnTo>
                    <a:pt x="2985" y="1572"/>
                  </a:lnTo>
                  <a:lnTo>
                    <a:pt x="2969" y="1577"/>
                  </a:lnTo>
                  <a:lnTo>
                    <a:pt x="2952" y="1579"/>
                  </a:lnTo>
                  <a:lnTo>
                    <a:pt x="2802" y="1579"/>
                  </a:lnTo>
                  <a:lnTo>
                    <a:pt x="2802" y="2112"/>
                  </a:lnTo>
                  <a:lnTo>
                    <a:pt x="2860" y="2121"/>
                  </a:lnTo>
                  <a:lnTo>
                    <a:pt x="2917" y="2138"/>
                  </a:lnTo>
                  <a:lnTo>
                    <a:pt x="2971" y="2158"/>
                  </a:lnTo>
                  <a:lnTo>
                    <a:pt x="3023" y="2183"/>
                  </a:lnTo>
                  <a:lnTo>
                    <a:pt x="3072" y="2215"/>
                  </a:lnTo>
                  <a:lnTo>
                    <a:pt x="3117" y="2249"/>
                  </a:lnTo>
                  <a:lnTo>
                    <a:pt x="3159" y="2287"/>
                  </a:lnTo>
                  <a:lnTo>
                    <a:pt x="3196" y="2330"/>
                  </a:lnTo>
                  <a:lnTo>
                    <a:pt x="3231" y="2376"/>
                  </a:lnTo>
                  <a:lnTo>
                    <a:pt x="3260" y="2425"/>
                  </a:lnTo>
                  <a:lnTo>
                    <a:pt x="3285" y="2477"/>
                  </a:lnTo>
                  <a:lnTo>
                    <a:pt x="3305" y="2532"/>
                  </a:lnTo>
                  <a:lnTo>
                    <a:pt x="3320" y="2588"/>
                  </a:lnTo>
                  <a:lnTo>
                    <a:pt x="3328" y="2647"/>
                  </a:lnTo>
                  <a:lnTo>
                    <a:pt x="3331" y="2707"/>
                  </a:lnTo>
                  <a:lnTo>
                    <a:pt x="3328" y="2769"/>
                  </a:lnTo>
                  <a:lnTo>
                    <a:pt x="3319" y="2829"/>
                  </a:lnTo>
                  <a:lnTo>
                    <a:pt x="3304" y="2886"/>
                  </a:lnTo>
                  <a:lnTo>
                    <a:pt x="3283" y="2941"/>
                  </a:lnTo>
                  <a:lnTo>
                    <a:pt x="3258" y="2995"/>
                  </a:lnTo>
                  <a:lnTo>
                    <a:pt x="3228" y="3043"/>
                  </a:lnTo>
                  <a:lnTo>
                    <a:pt x="3193" y="3090"/>
                  </a:lnTo>
                  <a:lnTo>
                    <a:pt x="3153" y="3133"/>
                  </a:lnTo>
                  <a:lnTo>
                    <a:pt x="3110" y="3171"/>
                  </a:lnTo>
                  <a:lnTo>
                    <a:pt x="3064" y="3207"/>
                  </a:lnTo>
                  <a:lnTo>
                    <a:pt x="3014" y="3237"/>
                  </a:lnTo>
                  <a:lnTo>
                    <a:pt x="2961" y="3262"/>
                  </a:lnTo>
                  <a:lnTo>
                    <a:pt x="2905" y="3283"/>
                  </a:lnTo>
                  <a:lnTo>
                    <a:pt x="2848" y="3297"/>
                  </a:lnTo>
                  <a:lnTo>
                    <a:pt x="2787" y="3307"/>
                  </a:lnTo>
                  <a:lnTo>
                    <a:pt x="2725" y="3310"/>
                  </a:lnTo>
                  <a:lnTo>
                    <a:pt x="2666" y="3307"/>
                  </a:lnTo>
                  <a:lnTo>
                    <a:pt x="2607" y="3297"/>
                  </a:lnTo>
                  <a:lnTo>
                    <a:pt x="2550" y="3284"/>
                  </a:lnTo>
                  <a:lnTo>
                    <a:pt x="2497" y="3265"/>
                  </a:lnTo>
                  <a:lnTo>
                    <a:pt x="2446" y="3241"/>
                  </a:lnTo>
                  <a:lnTo>
                    <a:pt x="2396" y="3212"/>
                  </a:lnTo>
                  <a:lnTo>
                    <a:pt x="2350" y="3180"/>
                  </a:lnTo>
                  <a:lnTo>
                    <a:pt x="2309" y="3142"/>
                  </a:lnTo>
                  <a:lnTo>
                    <a:pt x="2269" y="3102"/>
                  </a:lnTo>
                  <a:lnTo>
                    <a:pt x="2234" y="3058"/>
                  </a:lnTo>
                  <a:lnTo>
                    <a:pt x="2204" y="3011"/>
                  </a:lnTo>
                  <a:lnTo>
                    <a:pt x="2178" y="2960"/>
                  </a:lnTo>
                  <a:lnTo>
                    <a:pt x="2156" y="2908"/>
                  </a:lnTo>
                  <a:lnTo>
                    <a:pt x="2139" y="2853"/>
                  </a:lnTo>
                  <a:lnTo>
                    <a:pt x="2127" y="2796"/>
                  </a:lnTo>
                  <a:lnTo>
                    <a:pt x="1863" y="2993"/>
                  </a:lnTo>
                  <a:lnTo>
                    <a:pt x="1844" y="3003"/>
                  </a:lnTo>
                  <a:lnTo>
                    <a:pt x="1824" y="3008"/>
                  </a:lnTo>
                  <a:lnTo>
                    <a:pt x="1804" y="3007"/>
                  </a:lnTo>
                  <a:lnTo>
                    <a:pt x="1784" y="3001"/>
                  </a:lnTo>
                  <a:lnTo>
                    <a:pt x="1766" y="2988"/>
                  </a:lnTo>
                  <a:lnTo>
                    <a:pt x="1753" y="2973"/>
                  </a:lnTo>
                  <a:lnTo>
                    <a:pt x="1744" y="2954"/>
                  </a:lnTo>
                  <a:lnTo>
                    <a:pt x="1742" y="2933"/>
                  </a:lnTo>
                  <a:lnTo>
                    <a:pt x="1742" y="2782"/>
                  </a:lnTo>
                  <a:lnTo>
                    <a:pt x="1206" y="2782"/>
                  </a:lnTo>
                  <a:lnTo>
                    <a:pt x="1196" y="2841"/>
                  </a:lnTo>
                  <a:lnTo>
                    <a:pt x="1180" y="2897"/>
                  </a:lnTo>
                  <a:lnTo>
                    <a:pt x="1159" y="2951"/>
                  </a:lnTo>
                  <a:lnTo>
                    <a:pt x="1133" y="3003"/>
                  </a:lnTo>
                  <a:lnTo>
                    <a:pt x="1102" y="3051"/>
                  </a:lnTo>
                  <a:lnTo>
                    <a:pt x="1068" y="3095"/>
                  </a:lnTo>
                  <a:lnTo>
                    <a:pt x="1028" y="3138"/>
                  </a:lnTo>
                  <a:lnTo>
                    <a:pt x="986" y="3175"/>
                  </a:lnTo>
                  <a:lnTo>
                    <a:pt x="940" y="3209"/>
                  </a:lnTo>
                  <a:lnTo>
                    <a:pt x="890" y="3239"/>
                  </a:lnTo>
                  <a:lnTo>
                    <a:pt x="838" y="3263"/>
                  </a:lnTo>
                  <a:lnTo>
                    <a:pt x="783" y="3283"/>
                  </a:lnTo>
                  <a:lnTo>
                    <a:pt x="726" y="3297"/>
                  </a:lnTo>
                  <a:lnTo>
                    <a:pt x="667" y="3307"/>
                  </a:lnTo>
                  <a:lnTo>
                    <a:pt x="606" y="3310"/>
                  </a:lnTo>
                  <a:lnTo>
                    <a:pt x="544" y="3307"/>
                  </a:lnTo>
                  <a:lnTo>
                    <a:pt x="484" y="3297"/>
                  </a:lnTo>
                  <a:lnTo>
                    <a:pt x="426" y="3283"/>
                  </a:lnTo>
                  <a:lnTo>
                    <a:pt x="371" y="3262"/>
                  </a:lnTo>
                  <a:lnTo>
                    <a:pt x="317" y="3237"/>
                  </a:lnTo>
                  <a:lnTo>
                    <a:pt x="268" y="3207"/>
                  </a:lnTo>
                  <a:lnTo>
                    <a:pt x="221" y="3171"/>
                  </a:lnTo>
                  <a:lnTo>
                    <a:pt x="178" y="3133"/>
                  </a:lnTo>
                  <a:lnTo>
                    <a:pt x="139" y="3090"/>
                  </a:lnTo>
                  <a:lnTo>
                    <a:pt x="104" y="3043"/>
                  </a:lnTo>
                  <a:lnTo>
                    <a:pt x="73" y="2995"/>
                  </a:lnTo>
                  <a:lnTo>
                    <a:pt x="48" y="2941"/>
                  </a:lnTo>
                  <a:lnTo>
                    <a:pt x="27" y="2886"/>
                  </a:lnTo>
                  <a:lnTo>
                    <a:pt x="13" y="2829"/>
                  </a:lnTo>
                  <a:lnTo>
                    <a:pt x="3" y="2769"/>
                  </a:lnTo>
                  <a:lnTo>
                    <a:pt x="0" y="2707"/>
                  </a:lnTo>
                  <a:lnTo>
                    <a:pt x="3" y="2644"/>
                  </a:lnTo>
                  <a:lnTo>
                    <a:pt x="14" y="2583"/>
                  </a:lnTo>
                  <a:lnTo>
                    <a:pt x="29" y="2524"/>
                  </a:lnTo>
                  <a:lnTo>
                    <a:pt x="50" y="2467"/>
                  </a:lnTo>
                  <a:lnTo>
                    <a:pt x="77" y="2414"/>
                  </a:lnTo>
                  <a:lnTo>
                    <a:pt x="110" y="2363"/>
                  </a:lnTo>
                  <a:lnTo>
                    <a:pt x="147" y="2316"/>
                  </a:lnTo>
                  <a:lnTo>
                    <a:pt x="187" y="2274"/>
                  </a:lnTo>
                  <a:lnTo>
                    <a:pt x="232" y="2234"/>
                  </a:lnTo>
                  <a:lnTo>
                    <a:pt x="282" y="2200"/>
                  </a:lnTo>
                  <a:lnTo>
                    <a:pt x="334" y="2171"/>
                  </a:lnTo>
                  <a:lnTo>
                    <a:pt x="389" y="2146"/>
                  </a:lnTo>
                  <a:lnTo>
                    <a:pt x="447" y="2127"/>
                  </a:lnTo>
                  <a:lnTo>
                    <a:pt x="508" y="2115"/>
                  </a:lnTo>
                  <a:lnTo>
                    <a:pt x="344" y="1793"/>
                  </a:lnTo>
                  <a:lnTo>
                    <a:pt x="337" y="1773"/>
                  </a:lnTo>
                  <a:lnTo>
                    <a:pt x="336" y="1753"/>
                  </a:lnTo>
                  <a:lnTo>
                    <a:pt x="341" y="1732"/>
                  </a:lnTo>
                  <a:lnTo>
                    <a:pt x="351" y="1714"/>
                  </a:lnTo>
                  <a:lnTo>
                    <a:pt x="362" y="1702"/>
                  </a:lnTo>
                  <a:lnTo>
                    <a:pt x="376" y="1692"/>
                  </a:lnTo>
                  <a:lnTo>
                    <a:pt x="392" y="1686"/>
                  </a:lnTo>
                  <a:lnTo>
                    <a:pt x="408" y="1684"/>
                  </a:lnTo>
                  <a:lnTo>
                    <a:pt x="425" y="1684"/>
                  </a:lnTo>
                  <a:lnTo>
                    <a:pt x="582" y="1712"/>
                  </a:lnTo>
                  <a:lnTo>
                    <a:pt x="609" y="1621"/>
                  </a:lnTo>
                  <a:lnTo>
                    <a:pt x="642" y="1531"/>
                  </a:lnTo>
                  <a:lnTo>
                    <a:pt x="678" y="1444"/>
                  </a:lnTo>
                  <a:lnTo>
                    <a:pt x="720" y="1361"/>
                  </a:lnTo>
                  <a:lnTo>
                    <a:pt x="767" y="1280"/>
                  </a:lnTo>
                  <a:lnTo>
                    <a:pt x="820" y="1202"/>
                  </a:lnTo>
                  <a:lnTo>
                    <a:pt x="875" y="1127"/>
                  </a:lnTo>
                  <a:lnTo>
                    <a:pt x="936" y="1055"/>
                  </a:lnTo>
                  <a:lnTo>
                    <a:pt x="1000" y="987"/>
                  </a:lnTo>
                  <a:lnTo>
                    <a:pt x="1068" y="924"/>
                  </a:lnTo>
                  <a:lnTo>
                    <a:pt x="1140" y="864"/>
                  </a:lnTo>
                  <a:lnTo>
                    <a:pt x="1215" y="808"/>
                  </a:lnTo>
                  <a:lnTo>
                    <a:pt x="1294" y="757"/>
                  </a:lnTo>
                  <a:lnTo>
                    <a:pt x="1376" y="711"/>
                  </a:lnTo>
                  <a:lnTo>
                    <a:pt x="1460" y="669"/>
                  </a:lnTo>
                  <a:lnTo>
                    <a:pt x="1547" y="633"/>
                  </a:lnTo>
                  <a:lnTo>
                    <a:pt x="1637" y="600"/>
                  </a:lnTo>
                  <a:lnTo>
                    <a:pt x="1731" y="574"/>
                  </a:lnTo>
                  <a:lnTo>
                    <a:pt x="1825" y="554"/>
                  </a:lnTo>
                  <a:lnTo>
                    <a:pt x="1921" y="539"/>
                  </a:lnTo>
                  <a:lnTo>
                    <a:pt x="2020" y="530"/>
                  </a:lnTo>
                  <a:lnTo>
                    <a:pt x="2120" y="527"/>
                  </a:lnTo>
                  <a:lnTo>
                    <a:pt x="2120" y="150"/>
                  </a:lnTo>
                  <a:lnTo>
                    <a:pt x="2123" y="120"/>
                  </a:lnTo>
                  <a:lnTo>
                    <a:pt x="2132" y="92"/>
                  </a:lnTo>
                  <a:lnTo>
                    <a:pt x="2146" y="67"/>
                  </a:lnTo>
                  <a:lnTo>
                    <a:pt x="2164" y="44"/>
                  </a:lnTo>
                  <a:lnTo>
                    <a:pt x="2187" y="26"/>
                  </a:lnTo>
                  <a:lnTo>
                    <a:pt x="2212" y="12"/>
                  </a:lnTo>
                  <a:lnTo>
                    <a:pt x="2240" y="3"/>
                  </a:lnTo>
                  <a:lnTo>
                    <a:pt x="2272" y="0"/>
                  </a:lnTo>
                  <a:close/>
                </a:path>
              </a:pathLst>
            </a:custGeom>
            <a:solidFill>
              <a:srgbClr val="FFFFFF"/>
            </a:solidFill>
            <a:ln w="0">
              <a:noFill/>
              <a:prstDash val="solid"/>
              <a:round/>
              <a:headEnd/>
              <a:tailEnd/>
            </a:ln>
          </p:spPr>
          <p:txBody>
            <a:bodyPr vert="horz" wrap="square" lIns="91416" tIns="45708" rIns="91416" bIns="45708" numCol="1" anchor="t" anchorCtr="0" compatLnSpc="1">
              <a:prstTxWarp prst="textNoShape">
                <a:avLst/>
              </a:prstTxWarp>
            </a:bodyPr>
            <a:lstStyle/>
            <a:p>
              <a:pPr defTabSz="914126">
                <a:defRPr/>
              </a:pPr>
              <a:endParaRPr lang="en-US" sz="1799" kern="0">
                <a:solidFill>
                  <a:prstClr val="black"/>
                </a:solidFill>
                <a:latin typeface="Calibri"/>
              </a:endParaRPr>
            </a:p>
          </p:txBody>
        </p:sp>
        <p:grpSp>
          <p:nvGrpSpPr>
            <p:cNvPr id="78" name="Group 77"/>
            <p:cNvGrpSpPr/>
            <p:nvPr/>
          </p:nvGrpSpPr>
          <p:grpSpPr>
            <a:xfrm>
              <a:off x="2555435" y="5340759"/>
              <a:ext cx="769059" cy="1516349"/>
              <a:chOff x="2554511" y="5341256"/>
              <a:chExt cx="769259" cy="1516744"/>
            </a:xfrm>
            <a:solidFill>
              <a:srgbClr val="0779B7">
                <a:lumMod val="75000"/>
              </a:srgbClr>
            </a:solidFill>
          </p:grpSpPr>
          <p:sp>
            <p:nvSpPr>
              <p:cNvPr id="87" name="Right Triangle 86"/>
              <p:cNvSpPr/>
              <p:nvPr/>
            </p:nvSpPr>
            <p:spPr>
              <a:xfrm flipH="1">
                <a:off x="2554511" y="5341256"/>
                <a:ext cx="769259" cy="769257"/>
              </a:xfrm>
              <a:prstGeom prst="rtTriangle">
                <a:avLst/>
              </a:prstGeom>
              <a:grpFill/>
              <a:ln w="25400" cap="flat" cmpd="sng" algn="ctr">
                <a:noFill/>
                <a:prstDash val="solid"/>
              </a:ln>
              <a:effectLst/>
            </p:spPr>
            <p:txBody>
              <a:bodyPr rtlCol="0" anchor="ctr"/>
              <a:lstStyle/>
              <a:p>
                <a:pPr algn="ctr" defTabSz="914126">
                  <a:defRPr/>
                </a:pPr>
                <a:endParaRPr lang="en-US" sz="1799" kern="0">
                  <a:solidFill>
                    <a:prstClr val="white"/>
                  </a:solidFill>
                  <a:latin typeface="Calibri"/>
                </a:endParaRPr>
              </a:p>
            </p:txBody>
          </p:sp>
          <p:sp>
            <p:nvSpPr>
              <p:cNvPr id="88" name="Rectangle 87"/>
              <p:cNvSpPr/>
              <p:nvPr/>
            </p:nvSpPr>
            <p:spPr>
              <a:xfrm>
                <a:off x="2554512" y="6110513"/>
                <a:ext cx="769257" cy="747487"/>
              </a:xfrm>
              <a:prstGeom prst="rect">
                <a:avLst/>
              </a:prstGeom>
              <a:grpFill/>
              <a:ln w="25400" cap="flat" cmpd="sng" algn="ctr">
                <a:noFill/>
                <a:prstDash val="solid"/>
              </a:ln>
              <a:effectLst/>
            </p:spPr>
            <p:txBody>
              <a:bodyPr rtlCol="0" anchor="ctr"/>
              <a:lstStyle/>
              <a:p>
                <a:pPr algn="ctr" defTabSz="914126">
                  <a:defRPr/>
                </a:pPr>
                <a:endParaRPr lang="en-US" sz="1799" kern="0">
                  <a:solidFill>
                    <a:prstClr val="white"/>
                  </a:solidFill>
                  <a:latin typeface="Calibri"/>
                </a:endParaRPr>
              </a:p>
            </p:txBody>
          </p:sp>
        </p:grpSp>
        <p:grpSp>
          <p:nvGrpSpPr>
            <p:cNvPr id="79" name="Group 78"/>
            <p:cNvGrpSpPr/>
            <p:nvPr/>
          </p:nvGrpSpPr>
          <p:grpSpPr>
            <a:xfrm>
              <a:off x="4862608" y="3033583"/>
              <a:ext cx="769059" cy="2307173"/>
              <a:chOff x="4862285" y="3033479"/>
              <a:chExt cx="769259" cy="2307774"/>
            </a:xfrm>
            <a:solidFill>
              <a:srgbClr val="019ADD">
                <a:lumMod val="75000"/>
              </a:srgbClr>
            </a:solidFill>
          </p:grpSpPr>
          <p:sp>
            <p:nvSpPr>
              <p:cNvPr id="85" name="Rectangle 84"/>
              <p:cNvSpPr/>
              <p:nvPr/>
            </p:nvSpPr>
            <p:spPr>
              <a:xfrm>
                <a:off x="4862287" y="3802738"/>
                <a:ext cx="769257" cy="1538515"/>
              </a:xfrm>
              <a:prstGeom prst="rect">
                <a:avLst/>
              </a:prstGeom>
              <a:grpFill/>
              <a:ln w="25400" cap="flat" cmpd="sng" algn="ctr">
                <a:noFill/>
                <a:prstDash val="solid"/>
              </a:ln>
              <a:effectLst/>
            </p:spPr>
            <p:txBody>
              <a:bodyPr rtlCol="0" anchor="ctr"/>
              <a:lstStyle/>
              <a:p>
                <a:pPr algn="ctr" defTabSz="914126">
                  <a:defRPr/>
                </a:pPr>
                <a:endParaRPr lang="en-US" sz="1799" kern="0">
                  <a:solidFill>
                    <a:prstClr val="white"/>
                  </a:solidFill>
                  <a:latin typeface="Calibri"/>
                </a:endParaRPr>
              </a:p>
            </p:txBody>
          </p:sp>
          <p:sp>
            <p:nvSpPr>
              <p:cNvPr id="86" name="Right Triangle 85"/>
              <p:cNvSpPr/>
              <p:nvPr/>
            </p:nvSpPr>
            <p:spPr>
              <a:xfrm flipH="1">
                <a:off x="4862285" y="3033479"/>
                <a:ext cx="769259" cy="769257"/>
              </a:xfrm>
              <a:prstGeom prst="rtTriangle">
                <a:avLst/>
              </a:prstGeom>
              <a:grpFill/>
              <a:ln w="25400" cap="flat" cmpd="sng" algn="ctr">
                <a:noFill/>
                <a:prstDash val="solid"/>
              </a:ln>
              <a:effectLst/>
            </p:spPr>
            <p:txBody>
              <a:bodyPr rtlCol="0" anchor="ctr"/>
              <a:lstStyle/>
              <a:p>
                <a:pPr algn="ctr" defTabSz="914126">
                  <a:defRPr/>
                </a:pPr>
                <a:endParaRPr lang="en-US" sz="1799" kern="0">
                  <a:solidFill>
                    <a:prstClr val="white"/>
                  </a:solidFill>
                  <a:latin typeface="Calibri"/>
                </a:endParaRPr>
              </a:p>
            </p:txBody>
          </p:sp>
        </p:grpSp>
        <p:grpSp>
          <p:nvGrpSpPr>
            <p:cNvPr id="80" name="Group 79"/>
            <p:cNvGrpSpPr/>
            <p:nvPr/>
          </p:nvGrpSpPr>
          <p:grpSpPr>
            <a:xfrm>
              <a:off x="7169781" y="726405"/>
              <a:ext cx="769059" cy="2307174"/>
              <a:chOff x="7170059" y="725701"/>
              <a:chExt cx="769259" cy="2307775"/>
            </a:xfrm>
            <a:solidFill>
              <a:srgbClr val="A7CCDF">
                <a:lumMod val="75000"/>
              </a:srgbClr>
            </a:solidFill>
          </p:grpSpPr>
          <p:sp>
            <p:nvSpPr>
              <p:cNvPr id="83" name="Rectangle 82"/>
              <p:cNvSpPr/>
              <p:nvPr/>
            </p:nvSpPr>
            <p:spPr>
              <a:xfrm>
                <a:off x="7170061" y="1494961"/>
                <a:ext cx="769257" cy="1538515"/>
              </a:xfrm>
              <a:prstGeom prst="rect">
                <a:avLst/>
              </a:prstGeom>
              <a:grpFill/>
              <a:ln w="25400" cap="flat" cmpd="sng" algn="ctr">
                <a:noFill/>
                <a:prstDash val="solid"/>
              </a:ln>
              <a:effectLst/>
            </p:spPr>
            <p:txBody>
              <a:bodyPr rtlCol="0" anchor="ctr"/>
              <a:lstStyle/>
              <a:p>
                <a:pPr algn="ctr" defTabSz="914126">
                  <a:defRPr/>
                </a:pPr>
                <a:endParaRPr lang="en-US" sz="1799" kern="0">
                  <a:solidFill>
                    <a:prstClr val="white"/>
                  </a:solidFill>
                  <a:latin typeface="Calibri"/>
                </a:endParaRPr>
              </a:p>
            </p:txBody>
          </p:sp>
          <p:sp>
            <p:nvSpPr>
              <p:cNvPr id="84" name="Right Triangle 83"/>
              <p:cNvSpPr/>
              <p:nvPr/>
            </p:nvSpPr>
            <p:spPr>
              <a:xfrm flipH="1">
                <a:off x="7170059" y="725701"/>
                <a:ext cx="769259" cy="769257"/>
              </a:xfrm>
              <a:prstGeom prst="rtTriangle">
                <a:avLst/>
              </a:prstGeom>
              <a:grpFill/>
              <a:ln w="25400" cap="flat" cmpd="sng" algn="ctr">
                <a:noFill/>
                <a:prstDash val="solid"/>
              </a:ln>
              <a:effectLst/>
            </p:spPr>
            <p:txBody>
              <a:bodyPr rtlCol="0" anchor="ctr"/>
              <a:lstStyle/>
              <a:p>
                <a:pPr algn="ctr" defTabSz="914126">
                  <a:defRPr/>
                </a:pPr>
                <a:endParaRPr lang="en-US" sz="1799" kern="0">
                  <a:solidFill>
                    <a:prstClr val="white"/>
                  </a:solidFill>
                  <a:latin typeface="Calibri"/>
                </a:endParaRPr>
              </a:p>
            </p:txBody>
          </p:sp>
        </p:grpSp>
        <p:cxnSp>
          <p:nvCxnSpPr>
            <p:cNvPr id="81" name="Elbow Connector 80"/>
            <p:cNvCxnSpPr>
              <a:stCxn id="68" idx="0"/>
              <a:endCxn id="69" idx="2"/>
            </p:cNvCxnSpPr>
            <p:nvPr/>
          </p:nvCxnSpPr>
          <p:spPr>
            <a:xfrm rot="5400000" flipH="1" flipV="1">
              <a:off x="2593382" y="2647675"/>
              <a:ext cx="888802" cy="1786642"/>
            </a:xfrm>
            <a:prstGeom prst="bentConnector3">
              <a:avLst/>
            </a:prstGeom>
            <a:noFill/>
            <a:ln w="9525" cap="flat" cmpd="sng" algn="ctr">
              <a:solidFill>
                <a:srgbClr val="FFFFFF">
                  <a:lumMod val="65000"/>
                </a:srgbClr>
              </a:solidFill>
              <a:prstDash val="sysDot"/>
              <a:headEnd type="oval"/>
              <a:tailEnd type="oval"/>
            </a:ln>
            <a:effectLst/>
          </p:spPr>
        </p:cxnSp>
        <p:cxnSp>
          <p:nvCxnSpPr>
            <p:cNvPr id="82" name="Elbow Connector 81"/>
            <p:cNvCxnSpPr>
              <a:stCxn id="71" idx="2"/>
              <a:endCxn id="70" idx="0"/>
            </p:cNvCxnSpPr>
            <p:nvPr/>
          </p:nvCxnSpPr>
          <p:spPr>
            <a:xfrm rot="5400000">
              <a:off x="9541793" y="2541678"/>
              <a:ext cx="1120755" cy="1766680"/>
            </a:xfrm>
            <a:prstGeom prst="bentConnector3">
              <a:avLst/>
            </a:prstGeom>
            <a:noFill/>
            <a:ln w="9525" cap="flat" cmpd="sng" algn="ctr">
              <a:solidFill>
                <a:srgbClr val="FFFFFF">
                  <a:lumMod val="65000"/>
                </a:srgbClr>
              </a:solidFill>
              <a:prstDash val="sysDot"/>
              <a:headEnd type="oval"/>
              <a:tailEnd type="oval"/>
            </a:ln>
            <a:effectLst/>
          </p:spPr>
        </p:cxnSp>
      </p:grpSp>
      <p:grpSp>
        <p:nvGrpSpPr>
          <p:cNvPr id="103" name="Group 4"/>
          <p:cNvGrpSpPr>
            <a:grpSpLocks noChangeAspect="1"/>
          </p:cNvGrpSpPr>
          <p:nvPr/>
        </p:nvGrpSpPr>
        <p:grpSpPr bwMode="auto">
          <a:xfrm>
            <a:off x="5886352" y="3902299"/>
            <a:ext cx="441210" cy="438979"/>
            <a:chOff x="-278" y="129"/>
            <a:chExt cx="791" cy="787"/>
          </a:xfrm>
          <a:solidFill>
            <a:schemeClr val="bg1"/>
          </a:solidFill>
        </p:grpSpPr>
        <p:sp>
          <p:nvSpPr>
            <p:cNvPr id="104" name="Freeform 6"/>
            <p:cNvSpPr>
              <a:spLocks/>
            </p:cNvSpPr>
            <p:nvPr/>
          </p:nvSpPr>
          <p:spPr bwMode="auto">
            <a:xfrm>
              <a:off x="-278" y="135"/>
              <a:ext cx="397" cy="633"/>
            </a:xfrm>
            <a:custGeom>
              <a:avLst/>
              <a:gdLst>
                <a:gd name="T0" fmla="*/ 1753 w 1983"/>
                <a:gd name="T1" fmla="*/ 0 h 3164"/>
                <a:gd name="T2" fmla="*/ 1833 w 1983"/>
                <a:gd name="T3" fmla="*/ 13 h 3164"/>
                <a:gd name="T4" fmla="*/ 1901 w 1983"/>
                <a:gd name="T5" fmla="*/ 53 h 3164"/>
                <a:gd name="T6" fmla="*/ 1951 w 1983"/>
                <a:gd name="T7" fmla="*/ 113 h 3164"/>
                <a:gd name="T8" fmla="*/ 1979 w 1983"/>
                <a:gd name="T9" fmla="*/ 188 h 3164"/>
                <a:gd name="T10" fmla="*/ 1983 w 1983"/>
                <a:gd name="T11" fmla="*/ 1151 h 3164"/>
                <a:gd name="T12" fmla="*/ 1810 w 1983"/>
                <a:gd name="T13" fmla="*/ 229 h 3164"/>
                <a:gd name="T14" fmla="*/ 1799 w 1983"/>
                <a:gd name="T15" fmla="*/ 195 h 3164"/>
                <a:gd name="T16" fmla="*/ 1771 w 1983"/>
                <a:gd name="T17" fmla="*/ 175 h 3164"/>
                <a:gd name="T18" fmla="*/ 230 w 1983"/>
                <a:gd name="T19" fmla="*/ 171 h 3164"/>
                <a:gd name="T20" fmla="*/ 196 w 1983"/>
                <a:gd name="T21" fmla="*/ 182 h 3164"/>
                <a:gd name="T22" fmla="*/ 175 w 1983"/>
                <a:gd name="T23" fmla="*/ 211 h 3164"/>
                <a:gd name="T24" fmla="*/ 173 w 1983"/>
                <a:gd name="T25" fmla="*/ 1594 h 3164"/>
                <a:gd name="T26" fmla="*/ 184 w 1983"/>
                <a:gd name="T27" fmla="*/ 1628 h 3164"/>
                <a:gd name="T28" fmla="*/ 212 w 1983"/>
                <a:gd name="T29" fmla="*/ 1649 h 3164"/>
                <a:gd name="T30" fmla="*/ 1753 w 1983"/>
                <a:gd name="T31" fmla="*/ 1651 h 3164"/>
                <a:gd name="T32" fmla="*/ 1787 w 1983"/>
                <a:gd name="T33" fmla="*/ 1640 h 3164"/>
                <a:gd name="T34" fmla="*/ 1808 w 1983"/>
                <a:gd name="T35" fmla="*/ 1612 h 3164"/>
                <a:gd name="T36" fmla="*/ 1810 w 1983"/>
                <a:gd name="T37" fmla="*/ 1205 h 3164"/>
                <a:gd name="T38" fmla="*/ 1955 w 1983"/>
                <a:gd name="T39" fmla="*/ 1344 h 3164"/>
                <a:gd name="T40" fmla="*/ 1968 w 1983"/>
                <a:gd name="T41" fmla="*/ 1413 h 3164"/>
                <a:gd name="T42" fmla="*/ 1983 w 1983"/>
                <a:gd name="T43" fmla="*/ 1594 h 3164"/>
                <a:gd name="T44" fmla="*/ 1968 w 1983"/>
                <a:gd name="T45" fmla="*/ 1674 h 3164"/>
                <a:gd name="T46" fmla="*/ 1929 w 1983"/>
                <a:gd name="T47" fmla="*/ 1742 h 3164"/>
                <a:gd name="T48" fmla="*/ 1869 w 1983"/>
                <a:gd name="T49" fmla="*/ 1793 h 3164"/>
                <a:gd name="T50" fmla="*/ 1794 w 1983"/>
                <a:gd name="T51" fmla="*/ 1820 h 3164"/>
                <a:gd name="T52" fmla="*/ 1068 w 1983"/>
                <a:gd name="T53" fmla="*/ 1824 h 3164"/>
                <a:gd name="T54" fmla="*/ 1583 w 1983"/>
                <a:gd name="T55" fmla="*/ 3049 h 3164"/>
                <a:gd name="T56" fmla="*/ 1580 w 1983"/>
                <a:gd name="T57" fmla="*/ 3092 h 3164"/>
                <a:gd name="T58" fmla="*/ 1561 w 1983"/>
                <a:gd name="T59" fmla="*/ 3130 h 3164"/>
                <a:gd name="T60" fmla="*/ 1525 w 1983"/>
                <a:gd name="T61" fmla="*/ 3156 h 3164"/>
                <a:gd name="T62" fmla="*/ 1481 w 1983"/>
                <a:gd name="T63" fmla="*/ 3164 h 3164"/>
                <a:gd name="T64" fmla="*/ 1440 w 1983"/>
                <a:gd name="T65" fmla="*/ 3152 h 3164"/>
                <a:gd name="T66" fmla="*/ 1407 w 1983"/>
                <a:gd name="T67" fmla="*/ 3124 h 3164"/>
                <a:gd name="T68" fmla="*/ 954 w 1983"/>
                <a:gd name="T69" fmla="*/ 2060 h 3164"/>
                <a:gd name="T70" fmla="*/ 501 w 1983"/>
                <a:gd name="T71" fmla="*/ 3125 h 3164"/>
                <a:gd name="T72" fmla="*/ 466 w 1983"/>
                <a:gd name="T73" fmla="*/ 3153 h 3164"/>
                <a:gd name="T74" fmla="*/ 422 w 1983"/>
                <a:gd name="T75" fmla="*/ 3164 h 3164"/>
                <a:gd name="T76" fmla="*/ 384 w 1983"/>
                <a:gd name="T77" fmla="*/ 3156 h 3164"/>
                <a:gd name="T78" fmla="*/ 348 w 1983"/>
                <a:gd name="T79" fmla="*/ 3130 h 3164"/>
                <a:gd name="T80" fmla="*/ 328 w 1983"/>
                <a:gd name="T81" fmla="*/ 3092 h 3164"/>
                <a:gd name="T82" fmla="*/ 325 w 1983"/>
                <a:gd name="T83" fmla="*/ 3049 h 3164"/>
                <a:gd name="T84" fmla="*/ 842 w 1983"/>
                <a:gd name="T85" fmla="*/ 1824 h 3164"/>
                <a:gd name="T86" fmla="*/ 189 w 1983"/>
                <a:gd name="T87" fmla="*/ 1820 h 3164"/>
                <a:gd name="T88" fmla="*/ 114 w 1983"/>
                <a:gd name="T89" fmla="*/ 1793 h 3164"/>
                <a:gd name="T90" fmla="*/ 54 w 1983"/>
                <a:gd name="T91" fmla="*/ 1742 h 3164"/>
                <a:gd name="T92" fmla="*/ 15 w 1983"/>
                <a:gd name="T93" fmla="*/ 1674 h 3164"/>
                <a:gd name="T94" fmla="*/ 0 w 1983"/>
                <a:gd name="T95" fmla="*/ 1594 h 3164"/>
                <a:gd name="T96" fmla="*/ 4 w 1983"/>
                <a:gd name="T97" fmla="*/ 188 h 3164"/>
                <a:gd name="T98" fmla="*/ 31 w 1983"/>
                <a:gd name="T99" fmla="*/ 113 h 3164"/>
                <a:gd name="T100" fmla="*/ 82 w 1983"/>
                <a:gd name="T101" fmla="*/ 53 h 3164"/>
                <a:gd name="T102" fmla="*/ 150 w 1983"/>
                <a:gd name="T103" fmla="*/ 13 h 3164"/>
                <a:gd name="T104" fmla="*/ 230 w 1983"/>
                <a:gd name="T105" fmla="*/ 0 h 3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83" h="3164">
                  <a:moveTo>
                    <a:pt x="230" y="0"/>
                  </a:moveTo>
                  <a:lnTo>
                    <a:pt x="1753" y="0"/>
                  </a:lnTo>
                  <a:lnTo>
                    <a:pt x="1794" y="3"/>
                  </a:lnTo>
                  <a:lnTo>
                    <a:pt x="1833" y="13"/>
                  </a:lnTo>
                  <a:lnTo>
                    <a:pt x="1869" y="31"/>
                  </a:lnTo>
                  <a:lnTo>
                    <a:pt x="1901" y="53"/>
                  </a:lnTo>
                  <a:lnTo>
                    <a:pt x="1929" y="81"/>
                  </a:lnTo>
                  <a:lnTo>
                    <a:pt x="1951" y="113"/>
                  </a:lnTo>
                  <a:lnTo>
                    <a:pt x="1968" y="148"/>
                  </a:lnTo>
                  <a:lnTo>
                    <a:pt x="1979" y="188"/>
                  </a:lnTo>
                  <a:lnTo>
                    <a:pt x="1983" y="229"/>
                  </a:lnTo>
                  <a:lnTo>
                    <a:pt x="1983" y="1151"/>
                  </a:lnTo>
                  <a:lnTo>
                    <a:pt x="1810" y="1030"/>
                  </a:lnTo>
                  <a:lnTo>
                    <a:pt x="1810" y="229"/>
                  </a:lnTo>
                  <a:lnTo>
                    <a:pt x="1808" y="211"/>
                  </a:lnTo>
                  <a:lnTo>
                    <a:pt x="1799" y="195"/>
                  </a:lnTo>
                  <a:lnTo>
                    <a:pt x="1787" y="182"/>
                  </a:lnTo>
                  <a:lnTo>
                    <a:pt x="1771" y="175"/>
                  </a:lnTo>
                  <a:lnTo>
                    <a:pt x="1753" y="171"/>
                  </a:lnTo>
                  <a:lnTo>
                    <a:pt x="230" y="171"/>
                  </a:lnTo>
                  <a:lnTo>
                    <a:pt x="212" y="175"/>
                  </a:lnTo>
                  <a:lnTo>
                    <a:pt x="196" y="182"/>
                  </a:lnTo>
                  <a:lnTo>
                    <a:pt x="184" y="195"/>
                  </a:lnTo>
                  <a:lnTo>
                    <a:pt x="175" y="211"/>
                  </a:lnTo>
                  <a:lnTo>
                    <a:pt x="173" y="229"/>
                  </a:lnTo>
                  <a:lnTo>
                    <a:pt x="173" y="1594"/>
                  </a:lnTo>
                  <a:lnTo>
                    <a:pt x="175" y="1612"/>
                  </a:lnTo>
                  <a:lnTo>
                    <a:pt x="184" y="1628"/>
                  </a:lnTo>
                  <a:lnTo>
                    <a:pt x="196" y="1640"/>
                  </a:lnTo>
                  <a:lnTo>
                    <a:pt x="212" y="1649"/>
                  </a:lnTo>
                  <a:lnTo>
                    <a:pt x="230" y="1651"/>
                  </a:lnTo>
                  <a:lnTo>
                    <a:pt x="1753" y="1651"/>
                  </a:lnTo>
                  <a:lnTo>
                    <a:pt x="1771" y="1649"/>
                  </a:lnTo>
                  <a:lnTo>
                    <a:pt x="1787" y="1640"/>
                  </a:lnTo>
                  <a:lnTo>
                    <a:pt x="1799" y="1628"/>
                  </a:lnTo>
                  <a:lnTo>
                    <a:pt x="1808" y="1612"/>
                  </a:lnTo>
                  <a:lnTo>
                    <a:pt x="1810" y="1594"/>
                  </a:lnTo>
                  <a:lnTo>
                    <a:pt x="1810" y="1205"/>
                  </a:lnTo>
                  <a:lnTo>
                    <a:pt x="1959" y="1309"/>
                  </a:lnTo>
                  <a:lnTo>
                    <a:pt x="1955" y="1344"/>
                  </a:lnTo>
                  <a:lnTo>
                    <a:pt x="1959" y="1379"/>
                  </a:lnTo>
                  <a:lnTo>
                    <a:pt x="1968" y="1413"/>
                  </a:lnTo>
                  <a:lnTo>
                    <a:pt x="1983" y="1444"/>
                  </a:lnTo>
                  <a:lnTo>
                    <a:pt x="1983" y="1594"/>
                  </a:lnTo>
                  <a:lnTo>
                    <a:pt x="1979" y="1635"/>
                  </a:lnTo>
                  <a:lnTo>
                    <a:pt x="1968" y="1674"/>
                  </a:lnTo>
                  <a:lnTo>
                    <a:pt x="1951" y="1710"/>
                  </a:lnTo>
                  <a:lnTo>
                    <a:pt x="1929" y="1742"/>
                  </a:lnTo>
                  <a:lnTo>
                    <a:pt x="1901" y="1770"/>
                  </a:lnTo>
                  <a:lnTo>
                    <a:pt x="1869" y="1793"/>
                  </a:lnTo>
                  <a:lnTo>
                    <a:pt x="1833" y="1810"/>
                  </a:lnTo>
                  <a:lnTo>
                    <a:pt x="1794" y="1820"/>
                  </a:lnTo>
                  <a:lnTo>
                    <a:pt x="1753" y="1824"/>
                  </a:lnTo>
                  <a:lnTo>
                    <a:pt x="1068" y="1824"/>
                  </a:lnTo>
                  <a:lnTo>
                    <a:pt x="1577" y="3027"/>
                  </a:lnTo>
                  <a:lnTo>
                    <a:pt x="1583" y="3049"/>
                  </a:lnTo>
                  <a:lnTo>
                    <a:pt x="1584" y="3071"/>
                  </a:lnTo>
                  <a:lnTo>
                    <a:pt x="1580" y="3092"/>
                  </a:lnTo>
                  <a:lnTo>
                    <a:pt x="1573" y="3112"/>
                  </a:lnTo>
                  <a:lnTo>
                    <a:pt x="1561" y="3130"/>
                  </a:lnTo>
                  <a:lnTo>
                    <a:pt x="1544" y="3144"/>
                  </a:lnTo>
                  <a:lnTo>
                    <a:pt x="1525" y="3156"/>
                  </a:lnTo>
                  <a:lnTo>
                    <a:pt x="1503" y="3163"/>
                  </a:lnTo>
                  <a:lnTo>
                    <a:pt x="1481" y="3164"/>
                  </a:lnTo>
                  <a:lnTo>
                    <a:pt x="1459" y="3160"/>
                  </a:lnTo>
                  <a:lnTo>
                    <a:pt x="1440" y="3152"/>
                  </a:lnTo>
                  <a:lnTo>
                    <a:pt x="1422" y="3140"/>
                  </a:lnTo>
                  <a:lnTo>
                    <a:pt x="1407" y="3124"/>
                  </a:lnTo>
                  <a:lnTo>
                    <a:pt x="1395" y="3104"/>
                  </a:lnTo>
                  <a:lnTo>
                    <a:pt x="954" y="2060"/>
                  </a:lnTo>
                  <a:lnTo>
                    <a:pt x="513" y="3104"/>
                  </a:lnTo>
                  <a:lnTo>
                    <a:pt x="501" y="3125"/>
                  </a:lnTo>
                  <a:lnTo>
                    <a:pt x="485" y="3141"/>
                  </a:lnTo>
                  <a:lnTo>
                    <a:pt x="466" y="3153"/>
                  </a:lnTo>
                  <a:lnTo>
                    <a:pt x="445" y="3161"/>
                  </a:lnTo>
                  <a:lnTo>
                    <a:pt x="422" y="3164"/>
                  </a:lnTo>
                  <a:lnTo>
                    <a:pt x="403" y="3161"/>
                  </a:lnTo>
                  <a:lnTo>
                    <a:pt x="384" y="3156"/>
                  </a:lnTo>
                  <a:lnTo>
                    <a:pt x="364" y="3144"/>
                  </a:lnTo>
                  <a:lnTo>
                    <a:pt x="348" y="3130"/>
                  </a:lnTo>
                  <a:lnTo>
                    <a:pt x="336" y="3112"/>
                  </a:lnTo>
                  <a:lnTo>
                    <a:pt x="328" y="3092"/>
                  </a:lnTo>
                  <a:lnTo>
                    <a:pt x="324" y="3071"/>
                  </a:lnTo>
                  <a:lnTo>
                    <a:pt x="325" y="3049"/>
                  </a:lnTo>
                  <a:lnTo>
                    <a:pt x="331" y="3027"/>
                  </a:lnTo>
                  <a:lnTo>
                    <a:pt x="842" y="1824"/>
                  </a:lnTo>
                  <a:lnTo>
                    <a:pt x="230" y="1824"/>
                  </a:lnTo>
                  <a:lnTo>
                    <a:pt x="189" y="1820"/>
                  </a:lnTo>
                  <a:lnTo>
                    <a:pt x="150" y="1810"/>
                  </a:lnTo>
                  <a:lnTo>
                    <a:pt x="114" y="1793"/>
                  </a:lnTo>
                  <a:lnTo>
                    <a:pt x="82" y="1770"/>
                  </a:lnTo>
                  <a:lnTo>
                    <a:pt x="54" y="1742"/>
                  </a:lnTo>
                  <a:lnTo>
                    <a:pt x="31" y="1710"/>
                  </a:lnTo>
                  <a:lnTo>
                    <a:pt x="15" y="1674"/>
                  </a:lnTo>
                  <a:lnTo>
                    <a:pt x="4" y="1635"/>
                  </a:lnTo>
                  <a:lnTo>
                    <a:pt x="0" y="1594"/>
                  </a:lnTo>
                  <a:lnTo>
                    <a:pt x="0" y="229"/>
                  </a:lnTo>
                  <a:lnTo>
                    <a:pt x="4" y="188"/>
                  </a:lnTo>
                  <a:lnTo>
                    <a:pt x="15" y="148"/>
                  </a:lnTo>
                  <a:lnTo>
                    <a:pt x="31" y="113"/>
                  </a:lnTo>
                  <a:lnTo>
                    <a:pt x="54" y="81"/>
                  </a:lnTo>
                  <a:lnTo>
                    <a:pt x="82" y="53"/>
                  </a:lnTo>
                  <a:lnTo>
                    <a:pt x="114" y="31"/>
                  </a:lnTo>
                  <a:lnTo>
                    <a:pt x="150" y="13"/>
                  </a:lnTo>
                  <a:lnTo>
                    <a:pt x="189" y="3"/>
                  </a:lnTo>
                  <a:lnTo>
                    <a:pt x="230" y="0"/>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pPr defTabSz="914126">
                <a:defRPr/>
              </a:pPr>
              <a:endParaRPr lang="en-US" sz="1799" kern="0">
                <a:solidFill>
                  <a:prstClr val="black"/>
                </a:solidFill>
                <a:latin typeface="Calibri"/>
              </a:endParaRPr>
            </a:p>
          </p:txBody>
        </p:sp>
        <p:sp>
          <p:nvSpPr>
            <p:cNvPr id="105" name="Rectangle 7"/>
            <p:cNvSpPr>
              <a:spLocks noChangeArrowheads="1"/>
            </p:cNvSpPr>
            <p:nvPr/>
          </p:nvSpPr>
          <p:spPr bwMode="auto">
            <a:xfrm>
              <a:off x="-190" y="232"/>
              <a:ext cx="60" cy="186"/>
            </a:xfrm>
            <a:prstGeom prst="rect">
              <a:avLst/>
            </a:prstGeom>
            <a:grpFill/>
            <a:ln w="0">
              <a:noFill/>
              <a:prstDash val="solid"/>
              <a:miter lim="800000"/>
              <a:headEnd/>
              <a:tailEnd/>
            </a:ln>
          </p:spPr>
          <p:txBody>
            <a:bodyPr vert="horz" wrap="square" lIns="91416" tIns="45708" rIns="91416" bIns="45708" numCol="1" anchor="t" anchorCtr="0" compatLnSpc="1">
              <a:prstTxWarp prst="textNoShape">
                <a:avLst/>
              </a:prstTxWarp>
            </a:bodyPr>
            <a:lstStyle/>
            <a:p>
              <a:pPr defTabSz="914126">
                <a:defRPr/>
              </a:pPr>
              <a:endParaRPr lang="en-US" sz="1799" kern="0">
                <a:solidFill>
                  <a:prstClr val="black"/>
                </a:solidFill>
                <a:latin typeface="Calibri"/>
              </a:endParaRPr>
            </a:p>
          </p:txBody>
        </p:sp>
        <p:sp>
          <p:nvSpPr>
            <p:cNvPr id="106" name="Rectangle 8"/>
            <p:cNvSpPr>
              <a:spLocks noChangeArrowheads="1"/>
            </p:cNvSpPr>
            <p:nvPr/>
          </p:nvSpPr>
          <p:spPr bwMode="auto">
            <a:xfrm>
              <a:off x="-110" y="282"/>
              <a:ext cx="61" cy="136"/>
            </a:xfrm>
            <a:prstGeom prst="rect">
              <a:avLst/>
            </a:prstGeom>
            <a:grpFill/>
            <a:ln w="0">
              <a:noFill/>
              <a:prstDash val="solid"/>
              <a:miter lim="800000"/>
              <a:headEnd/>
              <a:tailEnd/>
            </a:ln>
          </p:spPr>
          <p:txBody>
            <a:bodyPr vert="horz" wrap="square" lIns="91416" tIns="45708" rIns="91416" bIns="45708" numCol="1" anchor="t" anchorCtr="0" compatLnSpc="1">
              <a:prstTxWarp prst="textNoShape">
                <a:avLst/>
              </a:prstTxWarp>
            </a:bodyPr>
            <a:lstStyle/>
            <a:p>
              <a:pPr defTabSz="914126">
                <a:defRPr/>
              </a:pPr>
              <a:endParaRPr lang="en-US" sz="1799" kern="0">
                <a:solidFill>
                  <a:prstClr val="black"/>
                </a:solidFill>
                <a:latin typeface="Calibri"/>
              </a:endParaRPr>
            </a:p>
          </p:txBody>
        </p:sp>
        <p:sp>
          <p:nvSpPr>
            <p:cNvPr id="107" name="Freeform 9"/>
            <p:cNvSpPr>
              <a:spLocks/>
            </p:cNvSpPr>
            <p:nvPr/>
          </p:nvSpPr>
          <p:spPr bwMode="auto">
            <a:xfrm>
              <a:off x="-29" y="216"/>
              <a:ext cx="60" cy="202"/>
            </a:xfrm>
            <a:custGeom>
              <a:avLst/>
              <a:gdLst>
                <a:gd name="T0" fmla="*/ 0 w 302"/>
                <a:gd name="T1" fmla="*/ 0 h 1013"/>
                <a:gd name="T2" fmla="*/ 302 w 302"/>
                <a:gd name="T3" fmla="*/ 0 h 1013"/>
                <a:gd name="T4" fmla="*/ 302 w 302"/>
                <a:gd name="T5" fmla="*/ 438 h 1013"/>
                <a:gd name="T6" fmla="*/ 105 w 302"/>
                <a:gd name="T7" fmla="*/ 299 h 1013"/>
                <a:gd name="T8" fmla="*/ 22 w 302"/>
                <a:gd name="T9" fmla="*/ 417 h 1013"/>
                <a:gd name="T10" fmla="*/ 302 w 302"/>
                <a:gd name="T11" fmla="*/ 614 h 1013"/>
                <a:gd name="T12" fmla="*/ 302 w 302"/>
                <a:gd name="T13" fmla="*/ 1013 h 1013"/>
                <a:gd name="T14" fmla="*/ 0 w 302"/>
                <a:gd name="T15" fmla="*/ 1013 h 1013"/>
                <a:gd name="T16" fmla="*/ 0 w 302"/>
                <a:gd name="T17" fmla="*/ 0 h 10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1013">
                  <a:moveTo>
                    <a:pt x="0" y="0"/>
                  </a:moveTo>
                  <a:lnTo>
                    <a:pt x="302" y="0"/>
                  </a:lnTo>
                  <a:lnTo>
                    <a:pt x="302" y="438"/>
                  </a:lnTo>
                  <a:lnTo>
                    <a:pt x="105" y="299"/>
                  </a:lnTo>
                  <a:lnTo>
                    <a:pt x="22" y="417"/>
                  </a:lnTo>
                  <a:lnTo>
                    <a:pt x="302" y="614"/>
                  </a:lnTo>
                  <a:lnTo>
                    <a:pt x="302" y="1013"/>
                  </a:lnTo>
                  <a:lnTo>
                    <a:pt x="0" y="1013"/>
                  </a:lnTo>
                  <a:lnTo>
                    <a:pt x="0" y="0"/>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pPr defTabSz="914126">
                <a:defRPr/>
              </a:pPr>
              <a:endParaRPr lang="en-US" sz="1799" kern="0">
                <a:solidFill>
                  <a:prstClr val="black"/>
                </a:solidFill>
                <a:latin typeface="Calibri"/>
              </a:endParaRPr>
            </a:p>
          </p:txBody>
        </p:sp>
        <p:sp>
          <p:nvSpPr>
            <p:cNvPr id="108" name="Freeform 10"/>
            <p:cNvSpPr>
              <a:spLocks/>
            </p:cNvSpPr>
            <p:nvPr/>
          </p:nvSpPr>
          <p:spPr bwMode="auto">
            <a:xfrm>
              <a:off x="277" y="129"/>
              <a:ext cx="163" cy="163"/>
            </a:xfrm>
            <a:custGeom>
              <a:avLst/>
              <a:gdLst>
                <a:gd name="T0" fmla="*/ 406 w 814"/>
                <a:gd name="T1" fmla="*/ 0 h 813"/>
                <a:gd name="T2" fmla="*/ 462 w 814"/>
                <a:gd name="T3" fmla="*/ 3 h 813"/>
                <a:gd name="T4" fmla="*/ 515 w 814"/>
                <a:gd name="T5" fmla="*/ 14 h 813"/>
                <a:gd name="T6" fmla="*/ 565 w 814"/>
                <a:gd name="T7" fmla="*/ 31 h 813"/>
                <a:gd name="T8" fmla="*/ 612 w 814"/>
                <a:gd name="T9" fmla="*/ 55 h 813"/>
                <a:gd name="T10" fmla="*/ 655 w 814"/>
                <a:gd name="T11" fmla="*/ 84 h 813"/>
                <a:gd name="T12" fmla="*/ 694 w 814"/>
                <a:gd name="T13" fmla="*/ 119 h 813"/>
                <a:gd name="T14" fmla="*/ 729 w 814"/>
                <a:gd name="T15" fmla="*/ 158 h 813"/>
                <a:gd name="T16" fmla="*/ 758 w 814"/>
                <a:gd name="T17" fmla="*/ 202 h 813"/>
                <a:gd name="T18" fmla="*/ 782 w 814"/>
                <a:gd name="T19" fmla="*/ 249 h 813"/>
                <a:gd name="T20" fmla="*/ 799 w 814"/>
                <a:gd name="T21" fmla="*/ 298 h 813"/>
                <a:gd name="T22" fmla="*/ 810 w 814"/>
                <a:gd name="T23" fmla="*/ 352 h 813"/>
                <a:gd name="T24" fmla="*/ 814 w 814"/>
                <a:gd name="T25" fmla="*/ 407 h 813"/>
                <a:gd name="T26" fmla="*/ 810 w 814"/>
                <a:gd name="T27" fmla="*/ 462 h 813"/>
                <a:gd name="T28" fmla="*/ 799 w 814"/>
                <a:gd name="T29" fmla="*/ 515 h 813"/>
                <a:gd name="T30" fmla="*/ 782 w 814"/>
                <a:gd name="T31" fmla="*/ 566 h 813"/>
                <a:gd name="T32" fmla="*/ 758 w 814"/>
                <a:gd name="T33" fmla="*/ 613 h 813"/>
                <a:gd name="T34" fmla="*/ 729 w 814"/>
                <a:gd name="T35" fmla="*/ 655 h 813"/>
                <a:gd name="T36" fmla="*/ 694 w 814"/>
                <a:gd name="T37" fmla="*/ 695 h 813"/>
                <a:gd name="T38" fmla="*/ 655 w 814"/>
                <a:gd name="T39" fmla="*/ 729 h 813"/>
                <a:gd name="T40" fmla="*/ 612 w 814"/>
                <a:gd name="T41" fmla="*/ 758 h 813"/>
                <a:gd name="T42" fmla="*/ 565 w 814"/>
                <a:gd name="T43" fmla="*/ 782 h 813"/>
                <a:gd name="T44" fmla="*/ 515 w 814"/>
                <a:gd name="T45" fmla="*/ 799 h 813"/>
                <a:gd name="T46" fmla="*/ 462 w 814"/>
                <a:gd name="T47" fmla="*/ 810 h 813"/>
                <a:gd name="T48" fmla="*/ 406 w 814"/>
                <a:gd name="T49" fmla="*/ 813 h 813"/>
                <a:gd name="T50" fmla="*/ 352 w 814"/>
                <a:gd name="T51" fmla="*/ 810 h 813"/>
                <a:gd name="T52" fmla="*/ 299 w 814"/>
                <a:gd name="T53" fmla="*/ 799 h 813"/>
                <a:gd name="T54" fmla="*/ 248 w 814"/>
                <a:gd name="T55" fmla="*/ 782 h 813"/>
                <a:gd name="T56" fmla="*/ 201 w 814"/>
                <a:gd name="T57" fmla="*/ 758 h 813"/>
                <a:gd name="T58" fmla="*/ 157 w 814"/>
                <a:gd name="T59" fmla="*/ 729 h 813"/>
                <a:gd name="T60" fmla="*/ 119 w 814"/>
                <a:gd name="T61" fmla="*/ 695 h 813"/>
                <a:gd name="T62" fmla="*/ 85 w 814"/>
                <a:gd name="T63" fmla="*/ 655 h 813"/>
                <a:gd name="T64" fmla="*/ 56 w 814"/>
                <a:gd name="T65" fmla="*/ 613 h 813"/>
                <a:gd name="T66" fmla="*/ 32 w 814"/>
                <a:gd name="T67" fmla="*/ 566 h 813"/>
                <a:gd name="T68" fmla="*/ 15 w 814"/>
                <a:gd name="T69" fmla="*/ 515 h 813"/>
                <a:gd name="T70" fmla="*/ 4 w 814"/>
                <a:gd name="T71" fmla="*/ 462 h 813"/>
                <a:gd name="T72" fmla="*/ 0 w 814"/>
                <a:gd name="T73" fmla="*/ 407 h 813"/>
                <a:gd name="T74" fmla="*/ 4 w 814"/>
                <a:gd name="T75" fmla="*/ 352 h 813"/>
                <a:gd name="T76" fmla="*/ 15 w 814"/>
                <a:gd name="T77" fmla="*/ 298 h 813"/>
                <a:gd name="T78" fmla="*/ 32 w 814"/>
                <a:gd name="T79" fmla="*/ 249 h 813"/>
                <a:gd name="T80" fmla="*/ 56 w 814"/>
                <a:gd name="T81" fmla="*/ 202 h 813"/>
                <a:gd name="T82" fmla="*/ 85 w 814"/>
                <a:gd name="T83" fmla="*/ 158 h 813"/>
                <a:gd name="T84" fmla="*/ 119 w 814"/>
                <a:gd name="T85" fmla="*/ 119 h 813"/>
                <a:gd name="T86" fmla="*/ 157 w 814"/>
                <a:gd name="T87" fmla="*/ 84 h 813"/>
                <a:gd name="T88" fmla="*/ 201 w 814"/>
                <a:gd name="T89" fmla="*/ 55 h 813"/>
                <a:gd name="T90" fmla="*/ 248 w 814"/>
                <a:gd name="T91" fmla="*/ 31 h 813"/>
                <a:gd name="T92" fmla="*/ 299 w 814"/>
                <a:gd name="T93" fmla="*/ 14 h 813"/>
                <a:gd name="T94" fmla="*/ 352 w 814"/>
                <a:gd name="T95" fmla="*/ 3 h 813"/>
                <a:gd name="T96" fmla="*/ 406 w 814"/>
                <a:gd name="T97" fmla="*/ 0 h 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14" h="813">
                  <a:moveTo>
                    <a:pt x="406" y="0"/>
                  </a:moveTo>
                  <a:lnTo>
                    <a:pt x="462" y="3"/>
                  </a:lnTo>
                  <a:lnTo>
                    <a:pt x="515" y="14"/>
                  </a:lnTo>
                  <a:lnTo>
                    <a:pt x="565" y="31"/>
                  </a:lnTo>
                  <a:lnTo>
                    <a:pt x="612" y="55"/>
                  </a:lnTo>
                  <a:lnTo>
                    <a:pt x="655" y="84"/>
                  </a:lnTo>
                  <a:lnTo>
                    <a:pt x="694" y="119"/>
                  </a:lnTo>
                  <a:lnTo>
                    <a:pt x="729" y="158"/>
                  </a:lnTo>
                  <a:lnTo>
                    <a:pt x="758" y="202"/>
                  </a:lnTo>
                  <a:lnTo>
                    <a:pt x="782" y="249"/>
                  </a:lnTo>
                  <a:lnTo>
                    <a:pt x="799" y="298"/>
                  </a:lnTo>
                  <a:lnTo>
                    <a:pt x="810" y="352"/>
                  </a:lnTo>
                  <a:lnTo>
                    <a:pt x="814" y="407"/>
                  </a:lnTo>
                  <a:lnTo>
                    <a:pt x="810" y="462"/>
                  </a:lnTo>
                  <a:lnTo>
                    <a:pt x="799" y="515"/>
                  </a:lnTo>
                  <a:lnTo>
                    <a:pt x="782" y="566"/>
                  </a:lnTo>
                  <a:lnTo>
                    <a:pt x="758" y="613"/>
                  </a:lnTo>
                  <a:lnTo>
                    <a:pt x="729" y="655"/>
                  </a:lnTo>
                  <a:lnTo>
                    <a:pt x="694" y="695"/>
                  </a:lnTo>
                  <a:lnTo>
                    <a:pt x="655" y="729"/>
                  </a:lnTo>
                  <a:lnTo>
                    <a:pt x="612" y="758"/>
                  </a:lnTo>
                  <a:lnTo>
                    <a:pt x="565" y="782"/>
                  </a:lnTo>
                  <a:lnTo>
                    <a:pt x="515" y="799"/>
                  </a:lnTo>
                  <a:lnTo>
                    <a:pt x="462" y="810"/>
                  </a:lnTo>
                  <a:lnTo>
                    <a:pt x="406" y="813"/>
                  </a:lnTo>
                  <a:lnTo>
                    <a:pt x="352" y="810"/>
                  </a:lnTo>
                  <a:lnTo>
                    <a:pt x="299" y="799"/>
                  </a:lnTo>
                  <a:lnTo>
                    <a:pt x="248" y="782"/>
                  </a:lnTo>
                  <a:lnTo>
                    <a:pt x="201" y="758"/>
                  </a:lnTo>
                  <a:lnTo>
                    <a:pt x="157" y="729"/>
                  </a:lnTo>
                  <a:lnTo>
                    <a:pt x="119" y="695"/>
                  </a:lnTo>
                  <a:lnTo>
                    <a:pt x="85" y="655"/>
                  </a:lnTo>
                  <a:lnTo>
                    <a:pt x="56" y="613"/>
                  </a:lnTo>
                  <a:lnTo>
                    <a:pt x="32" y="566"/>
                  </a:lnTo>
                  <a:lnTo>
                    <a:pt x="15" y="515"/>
                  </a:lnTo>
                  <a:lnTo>
                    <a:pt x="4" y="462"/>
                  </a:lnTo>
                  <a:lnTo>
                    <a:pt x="0" y="407"/>
                  </a:lnTo>
                  <a:lnTo>
                    <a:pt x="4" y="352"/>
                  </a:lnTo>
                  <a:lnTo>
                    <a:pt x="15" y="298"/>
                  </a:lnTo>
                  <a:lnTo>
                    <a:pt x="32" y="249"/>
                  </a:lnTo>
                  <a:lnTo>
                    <a:pt x="56" y="202"/>
                  </a:lnTo>
                  <a:lnTo>
                    <a:pt x="85" y="158"/>
                  </a:lnTo>
                  <a:lnTo>
                    <a:pt x="119" y="119"/>
                  </a:lnTo>
                  <a:lnTo>
                    <a:pt x="157" y="84"/>
                  </a:lnTo>
                  <a:lnTo>
                    <a:pt x="201" y="55"/>
                  </a:lnTo>
                  <a:lnTo>
                    <a:pt x="248" y="31"/>
                  </a:lnTo>
                  <a:lnTo>
                    <a:pt x="299" y="14"/>
                  </a:lnTo>
                  <a:lnTo>
                    <a:pt x="352" y="3"/>
                  </a:lnTo>
                  <a:lnTo>
                    <a:pt x="406" y="0"/>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pPr defTabSz="914126">
                <a:defRPr/>
              </a:pPr>
              <a:endParaRPr lang="en-US" sz="1799" kern="0">
                <a:solidFill>
                  <a:prstClr val="black"/>
                </a:solidFill>
                <a:latin typeface="Calibri"/>
              </a:endParaRPr>
            </a:p>
          </p:txBody>
        </p:sp>
        <p:sp>
          <p:nvSpPr>
            <p:cNvPr id="109" name="Freeform 11"/>
            <p:cNvSpPr>
              <a:spLocks noEditPoints="1"/>
            </p:cNvSpPr>
            <p:nvPr/>
          </p:nvSpPr>
          <p:spPr bwMode="auto">
            <a:xfrm>
              <a:off x="-13" y="287"/>
              <a:ext cx="526" cy="629"/>
            </a:xfrm>
            <a:custGeom>
              <a:avLst/>
              <a:gdLst>
                <a:gd name="T0" fmla="*/ 1858 w 2633"/>
                <a:gd name="T1" fmla="*/ 956 h 3144"/>
                <a:gd name="T2" fmla="*/ 1861 w 2633"/>
                <a:gd name="T3" fmla="*/ 165 h 3144"/>
                <a:gd name="T4" fmla="*/ 711 w 2633"/>
                <a:gd name="T5" fmla="*/ 477 h 3144"/>
                <a:gd name="T6" fmla="*/ 782 w 2633"/>
                <a:gd name="T7" fmla="*/ 428 h 3144"/>
                <a:gd name="T8" fmla="*/ 869 w 2633"/>
                <a:gd name="T9" fmla="*/ 426 h 3144"/>
                <a:gd name="T10" fmla="*/ 985 w 2633"/>
                <a:gd name="T11" fmla="*/ 470 h 3144"/>
                <a:gd name="T12" fmla="*/ 1095 w 2633"/>
                <a:gd name="T13" fmla="*/ 483 h 3144"/>
                <a:gd name="T14" fmla="*/ 1198 w 2633"/>
                <a:gd name="T15" fmla="*/ 449 h 3144"/>
                <a:gd name="T16" fmla="*/ 1308 w 2633"/>
                <a:gd name="T17" fmla="*/ 373 h 3144"/>
                <a:gd name="T18" fmla="*/ 1443 w 2633"/>
                <a:gd name="T19" fmla="*/ 251 h 3144"/>
                <a:gd name="T20" fmla="*/ 1587 w 2633"/>
                <a:gd name="T21" fmla="*/ 124 h 3144"/>
                <a:gd name="T22" fmla="*/ 1708 w 2633"/>
                <a:gd name="T23" fmla="*/ 62 h 3144"/>
                <a:gd name="T24" fmla="*/ 1859 w 2633"/>
                <a:gd name="T25" fmla="*/ 149 h 3144"/>
                <a:gd name="T26" fmla="*/ 2062 w 2633"/>
                <a:gd name="T27" fmla="*/ 85 h 3144"/>
                <a:gd name="T28" fmla="*/ 2169 w 2633"/>
                <a:gd name="T29" fmla="*/ 147 h 3144"/>
                <a:gd name="T30" fmla="*/ 2279 w 2633"/>
                <a:gd name="T31" fmla="*/ 228 h 3144"/>
                <a:gd name="T32" fmla="*/ 2382 w 2633"/>
                <a:gd name="T33" fmla="*/ 326 h 3144"/>
                <a:gd name="T34" fmla="*/ 2471 w 2633"/>
                <a:gd name="T35" fmla="*/ 447 h 3144"/>
                <a:gd name="T36" fmla="*/ 2545 w 2633"/>
                <a:gd name="T37" fmla="*/ 597 h 3144"/>
                <a:gd name="T38" fmla="*/ 2599 w 2633"/>
                <a:gd name="T39" fmla="*/ 780 h 3144"/>
                <a:gd name="T40" fmla="*/ 2628 w 2633"/>
                <a:gd name="T41" fmla="*/ 1005 h 3144"/>
                <a:gd name="T42" fmla="*/ 2631 w 2633"/>
                <a:gd name="T43" fmla="*/ 1274 h 3144"/>
                <a:gd name="T44" fmla="*/ 2608 w 2633"/>
                <a:gd name="T45" fmla="*/ 1433 h 3144"/>
                <a:gd name="T46" fmla="*/ 2551 w 2633"/>
                <a:gd name="T47" fmla="*/ 1496 h 3144"/>
                <a:gd name="T48" fmla="*/ 2466 w 2633"/>
                <a:gd name="T49" fmla="*/ 1522 h 3144"/>
                <a:gd name="T50" fmla="*/ 2394 w 2633"/>
                <a:gd name="T51" fmla="*/ 1503 h 3144"/>
                <a:gd name="T52" fmla="*/ 2328 w 2633"/>
                <a:gd name="T53" fmla="*/ 1440 h 3144"/>
                <a:gd name="T54" fmla="*/ 2309 w 2633"/>
                <a:gd name="T55" fmla="*/ 1351 h 3144"/>
                <a:gd name="T56" fmla="*/ 2316 w 2633"/>
                <a:gd name="T57" fmla="*/ 1101 h 3144"/>
                <a:gd name="T58" fmla="*/ 2299 w 2633"/>
                <a:gd name="T59" fmla="*/ 901 h 3144"/>
                <a:gd name="T60" fmla="*/ 2276 w 2633"/>
                <a:gd name="T61" fmla="*/ 1300 h 3144"/>
                <a:gd name="T62" fmla="*/ 2253 w 2633"/>
                <a:gd name="T63" fmla="*/ 1418 h 3144"/>
                <a:gd name="T64" fmla="*/ 2234 w 2633"/>
                <a:gd name="T65" fmla="*/ 2991 h 3144"/>
                <a:gd name="T66" fmla="*/ 2194 w 2633"/>
                <a:gd name="T67" fmla="*/ 3078 h 3144"/>
                <a:gd name="T68" fmla="*/ 2116 w 2633"/>
                <a:gd name="T69" fmla="*/ 3132 h 3144"/>
                <a:gd name="T70" fmla="*/ 2018 w 2633"/>
                <a:gd name="T71" fmla="*/ 3140 h 3144"/>
                <a:gd name="T72" fmla="*/ 1931 w 2633"/>
                <a:gd name="T73" fmla="*/ 3101 h 3144"/>
                <a:gd name="T74" fmla="*/ 1876 w 2633"/>
                <a:gd name="T75" fmla="*/ 3022 h 3144"/>
                <a:gd name="T76" fmla="*/ 1864 w 2633"/>
                <a:gd name="T77" fmla="*/ 1659 h 3144"/>
                <a:gd name="T78" fmla="*/ 1838 w 2633"/>
                <a:gd name="T79" fmla="*/ 2958 h 3144"/>
                <a:gd name="T80" fmla="*/ 1812 w 2633"/>
                <a:gd name="T81" fmla="*/ 3051 h 3144"/>
                <a:gd name="T82" fmla="*/ 1744 w 2633"/>
                <a:gd name="T83" fmla="*/ 3119 h 3144"/>
                <a:gd name="T84" fmla="*/ 1650 w 2633"/>
                <a:gd name="T85" fmla="*/ 3144 h 3144"/>
                <a:gd name="T86" fmla="*/ 1556 w 2633"/>
                <a:gd name="T87" fmla="*/ 3119 h 3144"/>
                <a:gd name="T88" fmla="*/ 1489 w 2633"/>
                <a:gd name="T89" fmla="*/ 3051 h 3144"/>
                <a:gd name="T90" fmla="*/ 1464 w 2633"/>
                <a:gd name="T91" fmla="*/ 2958 h 3144"/>
                <a:gd name="T92" fmla="*/ 1453 w 2633"/>
                <a:gd name="T93" fmla="*/ 1381 h 3144"/>
                <a:gd name="T94" fmla="*/ 1443 w 2633"/>
                <a:gd name="T95" fmla="*/ 667 h 3144"/>
                <a:gd name="T96" fmla="*/ 1316 w 2633"/>
                <a:gd name="T97" fmla="*/ 743 h 3144"/>
                <a:gd name="T98" fmla="*/ 1176 w 2633"/>
                <a:gd name="T99" fmla="*/ 789 h 3144"/>
                <a:gd name="T100" fmla="*/ 1027 w 2633"/>
                <a:gd name="T101" fmla="*/ 797 h 3144"/>
                <a:gd name="T102" fmla="*/ 875 w 2633"/>
                <a:gd name="T103" fmla="*/ 766 h 3144"/>
                <a:gd name="T104" fmla="*/ 739 w 2633"/>
                <a:gd name="T105" fmla="*/ 707 h 3144"/>
                <a:gd name="T106" fmla="*/ 685 w 2633"/>
                <a:gd name="T107" fmla="*/ 640 h 3144"/>
                <a:gd name="T108" fmla="*/ 674 w 2633"/>
                <a:gd name="T109" fmla="*/ 555 h 3144"/>
                <a:gd name="T110" fmla="*/ 32 w 2633"/>
                <a:gd name="T111" fmla="*/ 0 h 3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633" h="3144">
                  <a:moveTo>
                    <a:pt x="1858" y="165"/>
                  </a:moveTo>
                  <a:lnTo>
                    <a:pt x="1760" y="821"/>
                  </a:lnTo>
                  <a:lnTo>
                    <a:pt x="1858" y="956"/>
                  </a:lnTo>
                  <a:lnTo>
                    <a:pt x="1861" y="956"/>
                  </a:lnTo>
                  <a:lnTo>
                    <a:pt x="1958" y="821"/>
                  </a:lnTo>
                  <a:lnTo>
                    <a:pt x="1861" y="165"/>
                  </a:lnTo>
                  <a:lnTo>
                    <a:pt x="1858" y="165"/>
                  </a:lnTo>
                  <a:close/>
                  <a:moveTo>
                    <a:pt x="32" y="0"/>
                  </a:moveTo>
                  <a:lnTo>
                    <a:pt x="711" y="477"/>
                  </a:lnTo>
                  <a:lnTo>
                    <a:pt x="732" y="456"/>
                  </a:lnTo>
                  <a:lnTo>
                    <a:pt x="757" y="441"/>
                  </a:lnTo>
                  <a:lnTo>
                    <a:pt x="782" y="428"/>
                  </a:lnTo>
                  <a:lnTo>
                    <a:pt x="811" y="422"/>
                  </a:lnTo>
                  <a:lnTo>
                    <a:pt x="840" y="421"/>
                  </a:lnTo>
                  <a:lnTo>
                    <a:pt x="869" y="426"/>
                  </a:lnTo>
                  <a:lnTo>
                    <a:pt x="898" y="436"/>
                  </a:lnTo>
                  <a:lnTo>
                    <a:pt x="943" y="455"/>
                  </a:lnTo>
                  <a:lnTo>
                    <a:pt x="985" y="470"/>
                  </a:lnTo>
                  <a:lnTo>
                    <a:pt x="1024" y="479"/>
                  </a:lnTo>
                  <a:lnTo>
                    <a:pt x="1060" y="483"/>
                  </a:lnTo>
                  <a:lnTo>
                    <a:pt x="1095" y="483"/>
                  </a:lnTo>
                  <a:lnTo>
                    <a:pt x="1130" y="477"/>
                  </a:lnTo>
                  <a:lnTo>
                    <a:pt x="1164" y="466"/>
                  </a:lnTo>
                  <a:lnTo>
                    <a:pt x="1198" y="449"/>
                  </a:lnTo>
                  <a:lnTo>
                    <a:pt x="1233" y="428"/>
                  </a:lnTo>
                  <a:lnTo>
                    <a:pt x="1269" y="403"/>
                  </a:lnTo>
                  <a:lnTo>
                    <a:pt x="1308" y="373"/>
                  </a:lnTo>
                  <a:lnTo>
                    <a:pt x="1349" y="337"/>
                  </a:lnTo>
                  <a:lnTo>
                    <a:pt x="1395" y="297"/>
                  </a:lnTo>
                  <a:lnTo>
                    <a:pt x="1443" y="251"/>
                  </a:lnTo>
                  <a:lnTo>
                    <a:pt x="1503" y="196"/>
                  </a:lnTo>
                  <a:lnTo>
                    <a:pt x="1567" y="140"/>
                  </a:lnTo>
                  <a:lnTo>
                    <a:pt x="1587" y="124"/>
                  </a:lnTo>
                  <a:lnTo>
                    <a:pt x="1609" y="113"/>
                  </a:lnTo>
                  <a:lnTo>
                    <a:pt x="1657" y="85"/>
                  </a:lnTo>
                  <a:lnTo>
                    <a:pt x="1708" y="62"/>
                  </a:lnTo>
                  <a:lnTo>
                    <a:pt x="1760" y="46"/>
                  </a:lnTo>
                  <a:lnTo>
                    <a:pt x="1761" y="46"/>
                  </a:lnTo>
                  <a:lnTo>
                    <a:pt x="1859" y="149"/>
                  </a:lnTo>
                  <a:lnTo>
                    <a:pt x="1961" y="48"/>
                  </a:lnTo>
                  <a:lnTo>
                    <a:pt x="2013" y="63"/>
                  </a:lnTo>
                  <a:lnTo>
                    <a:pt x="2062" y="85"/>
                  </a:lnTo>
                  <a:lnTo>
                    <a:pt x="2110" y="113"/>
                  </a:lnTo>
                  <a:lnTo>
                    <a:pt x="2130" y="123"/>
                  </a:lnTo>
                  <a:lnTo>
                    <a:pt x="2169" y="147"/>
                  </a:lnTo>
                  <a:lnTo>
                    <a:pt x="2206" y="172"/>
                  </a:lnTo>
                  <a:lnTo>
                    <a:pt x="2243" y="199"/>
                  </a:lnTo>
                  <a:lnTo>
                    <a:pt x="2279" y="228"/>
                  </a:lnTo>
                  <a:lnTo>
                    <a:pt x="2314" y="258"/>
                  </a:lnTo>
                  <a:lnTo>
                    <a:pt x="2349" y="291"/>
                  </a:lnTo>
                  <a:lnTo>
                    <a:pt x="2382" y="326"/>
                  </a:lnTo>
                  <a:lnTo>
                    <a:pt x="2413" y="363"/>
                  </a:lnTo>
                  <a:lnTo>
                    <a:pt x="2443" y="404"/>
                  </a:lnTo>
                  <a:lnTo>
                    <a:pt x="2471" y="447"/>
                  </a:lnTo>
                  <a:lnTo>
                    <a:pt x="2498" y="494"/>
                  </a:lnTo>
                  <a:lnTo>
                    <a:pt x="2523" y="543"/>
                  </a:lnTo>
                  <a:lnTo>
                    <a:pt x="2545" y="597"/>
                  </a:lnTo>
                  <a:lnTo>
                    <a:pt x="2565" y="655"/>
                  </a:lnTo>
                  <a:lnTo>
                    <a:pt x="2584" y="715"/>
                  </a:lnTo>
                  <a:lnTo>
                    <a:pt x="2599" y="780"/>
                  </a:lnTo>
                  <a:lnTo>
                    <a:pt x="2611" y="850"/>
                  </a:lnTo>
                  <a:lnTo>
                    <a:pt x="2621" y="925"/>
                  </a:lnTo>
                  <a:lnTo>
                    <a:pt x="2628" y="1005"/>
                  </a:lnTo>
                  <a:lnTo>
                    <a:pt x="2632" y="1089"/>
                  </a:lnTo>
                  <a:lnTo>
                    <a:pt x="2633" y="1179"/>
                  </a:lnTo>
                  <a:lnTo>
                    <a:pt x="2631" y="1274"/>
                  </a:lnTo>
                  <a:lnTo>
                    <a:pt x="2623" y="1375"/>
                  </a:lnTo>
                  <a:lnTo>
                    <a:pt x="2619" y="1405"/>
                  </a:lnTo>
                  <a:lnTo>
                    <a:pt x="2608" y="1433"/>
                  </a:lnTo>
                  <a:lnTo>
                    <a:pt x="2593" y="1457"/>
                  </a:lnTo>
                  <a:lnTo>
                    <a:pt x="2574" y="1479"/>
                  </a:lnTo>
                  <a:lnTo>
                    <a:pt x="2551" y="1496"/>
                  </a:lnTo>
                  <a:lnTo>
                    <a:pt x="2524" y="1509"/>
                  </a:lnTo>
                  <a:lnTo>
                    <a:pt x="2497" y="1518"/>
                  </a:lnTo>
                  <a:lnTo>
                    <a:pt x="2466" y="1522"/>
                  </a:lnTo>
                  <a:lnTo>
                    <a:pt x="2454" y="1520"/>
                  </a:lnTo>
                  <a:lnTo>
                    <a:pt x="2423" y="1514"/>
                  </a:lnTo>
                  <a:lnTo>
                    <a:pt x="2394" y="1503"/>
                  </a:lnTo>
                  <a:lnTo>
                    <a:pt x="2368" y="1486"/>
                  </a:lnTo>
                  <a:lnTo>
                    <a:pt x="2347" y="1466"/>
                  </a:lnTo>
                  <a:lnTo>
                    <a:pt x="2328" y="1440"/>
                  </a:lnTo>
                  <a:lnTo>
                    <a:pt x="2316" y="1413"/>
                  </a:lnTo>
                  <a:lnTo>
                    <a:pt x="2309" y="1382"/>
                  </a:lnTo>
                  <a:lnTo>
                    <a:pt x="2309" y="1351"/>
                  </a:lnTo>
                  <a:lnTo>
                    <a:pt x="2314" y="1262"/>
                  </a:lnTo>
                  <a:lnTo>
                    <a:pt x="2318" y="1178"/>
                  </a:lnTo>
                  <a:lnTo>
                    <a:pt x="2316" y="1101"/>
                  </a:lnTo>
                  <a:lnTo>
                    <a:pt x="2314" y="1029"/>
                  </a:lnTo>
                  <a:lnTo>
                    <a:pt x="2308" y="963"/>
                  </a:lnTo>
                  <a:lnTo>
                    <a:pt x="2299" y="901"/>
                  </a:lnTo>
                  <a:lnTo>
                    <a:pt x="2290" y="844"/>
                  </a:lnTo>
                  <a:lnTo>
                    <a:pt x="2276" y="792"/>
                  </a:lnTo>
                  <a:lnTo>
                    <a:pt x="2276" y="1300"/>
                  </a:lnTo>
                  <a:lnTo>
                    <a:pt x="2274" y="1341"/>
                  </a:lnTo>
                  <a:lnTo>
                    <a:pt x="2267" y="1380"/>
                  </a:lnTo>
                  <a:lnTo>
                    <a:pt x="2253" y="1418"/>
                  </a:lnTo>
                  <a:lnTo>
                    <a:pt x="2238" y="1453"/>
                  </a:lnTo>
                  <a:lnTo>
                    <a:pt x="2238" y="2958"/>
                  </a:lnTo>
                  <a:lnTo>
                    <a:pt x="2234" y="2991"/>
                  </a:lnTo>
                  <a:lnTo>
                    <a:pt x="2226" y="3022"/>
                  </a:lnTo>
                  <a:lnTo>
                    <a:pt x="2212" y="3051"/>
                  </a:lnTo>
                  <a:lnTo>
                    <a:pt x="2194" y="3078"/>
                  </a:lnTo>
                  <a:lnTo>
                    <a:pt x="2171" y="3101"/>
                  </a:lnTo>
                  <a:lnTo>
                    <a:pt x="2145" y="3119"/>
                  </a:lnTo>
                  <a:lnTo>
                    <a:pt x="2116" y="3132"/>
                  </a:lnTo>
                  <a:lnTo>
                    <a:pt x="2084" y="3140"/>
                  </a:lnTo>
                  <a:lnTo>
                    <a:pt x="2050" y="3144"/>
                  </a:lnTo>
                  <a:lnTo>
                    <a:pt x="2018" y="3140"/>
                  </a:lnTo>
                  <a:lnTo>
                    <a:pt x="1985" y="3132"/>
                  </a:lnTo>
                  <a:lnTo>
                    <a:pt x="1956" y="3119"/>
                  </a:lnTo>
                  <a:lnTo>
                    <a:pt x="1931" y="3101"/>
                  </a:lnTo>
                  <a:lnTo>
                    <a:pt x="1908" y="3078"/>
                  </a:lnTo>
                  <a:lnTo>
                    <a:pt x="1890" y="3051"/>
                  </a:lnTo>
                  <a:lnTo>
                    <a:pt x="1876" y="3022"/>
                  </a:lnTo>
                  <a:lnTo>
                    <a:pt x="1867" y="2991"/>
                  </a:lnTo>
                  <a:lnTo>
                    <a:pt x="1864" y="2958"/>
                  </a:lnTo>
                  <a:lnTo>
                    <a:pt x="1864" y="1659"/>
                  </a:lnTo>
                  <a:lnTo>
                    <a:pt x="1859" y="1659"/>
                  </a:lnTo>
                  <a:lnTo>
                    <a:pt x="1838" y="1658"/>
                  </a:lnTo>
                  <a:lnTo>
                    <a:pt x="1838" y="2958"/>
                  </a:lnTo>
                  <a:lnTo>
                    <a:pt x="1834" y="2991"/>
                  </a:lnTo>
                  <a:lnTo>
                    <a:pt x="1825" y="3022"/>
                  </a:lnTo>
                  <a:lnTo>
                    <a:pt x="1812" y="3051"/>
                  </a:lnTo>
                  <a:lnTo>
                    <a:pt x="1794" y="3078"/>
                  </a:lnTo>
                  <a:lnTo>
                    <a:pt x="1771" y="3101"/>
                  </a:lnTo>
                  <a:lnTo>
                    <a:pt x="1744" y="3119"/>
                  </a:lnTo>
                  <a:lnTo>
                    <a:pt x="1715" y="3132"/>
                  </a:lnTo>
                  <a:lnTo>
                    <a:pt x="1684" y="3140"/>
                  </a:lnTo>
                  <a:lnTo>
                    <a:pt x="1650" y="3144"/>
                  </a:lnTo>
                  <a:lnTo>
                    <a:pt x="1618" y="3140"/>
                  </a:lnTo>
                  <a:lnTo>
                    <a:pt x="1585" y="3132"/>
                  </a:lnTo>
                  <a:lnTo>
                    <a:pt x="1556" y="3119"/>
                  </a:lnTo>
                  <a:lnTo>
                    <a:pt x="1530" y="3101"/>
                  </a:lnTo>
                  <a:lnTo>
                    <a:pt x="1507" y="3078"/>
                  </a:lnTo>
                  <a:lnTo>
                    <a:pt x="1489" y="3051"/>
                  </a:lnTo>
                  <a:lnTo>
                    <a:pt x="1476" y="3022"/>
                  </a:lnTo>
                  <a:lnTo>
                    <a:pt x="1466" y="2991"/>
                  </a:lnTo>
                  <a:lnTo>
                    <a:pt x="1464" y="2958"/>
                  </a:lnTo>
                  <a:lnTo>
                    <a:pt x="1464" y="1444"/>
                  </a:lnTo>
                  <a:lnTo>
                    <a:pt x="1465" y="1419"/>
                  </a:lnTo>
                  <a:lnTo>
                    <a:pt x="1453" y="1381"/>
                  </a:lnTo>
                  <a:lnTo>
                    <a:pt x="1446" y="1341"/>
                  </a:lnTo>
                  <a:lnTo>
                    <a:pt x="1443" y="1300"/>
                  </a:lnTo>
                  <a:lnTo>
                    <a:pt x="1443" y="667"/>
                  </a:lnTo>
                  <a:lnTo>
                    <a:pt x="1402" y="694"/>
                  </a:lnTo>
                  <a:lnTo>
                    <a:pt x="1360" y="720"/>
                  </a:lnTo>
                  <a:lnTo>
                    <a:pt x="1316" y="743"/>
                  </a:lnTo>
                  <a:lnTo>
                    <a:pt x="1272" y="762"/>
                  </a:lnTo>
                  <a:lnTo>
                    <a:pt x="1226" y="778"/>
                  </a:lnTo>
                  <a:lnTo>
                    <a:pt x="1176" y="789"/>
                  </a:lnTo>
                  <a:lnTo>
                    <a:pt x="1127" y="797"/>
                  </a:lnTo>
                  <a:lnTo>
                    <a:pt x="1073" y="800"/>
                  </a:lnTo>
                  <a:lnTo>
                    <a:pt x="1027" y="797"/>
                  </a:lnTo>
                  <a:lnTo>
                    <a:pt x="978" y="791"/>
                  </a:lnTo>
                  <a:lnTo>
                    <a:pt x="928" y="782"/>
                  </a:lnTo>
                  <a:lnTo>
                    <a:pt x="875" y="766"/>
                  </a:lnTo>
                  <a:lnTo>
                    <a:pt x="821" y="746"/>
                  </a:lnTo>
                  <a:lnTo>
                    <a:pt x="764" y="722"/>
                  </a:lnTo>
                  <a:lnTo>
                    <a:pt x="739" y="707"/>
                  </a:lnTo>
                  <a:lnTo>
                    <a:pt x="716" y="687"/>
                  </a:lnTo>
                  <a:lnTo>
                    <a:pt x="699" y="665"/>
                  </a:lnTo>
                  <a:lnTo>
                    <a:pt x="685" y="640"/>
                  </a:lnTo>
                  <a:lnTo>
                    <a:pt x="677" y="612"/>
                  </a:lnTo>
                  <a:lnTo>
                    <a:pt x="673" y="584"/>
                  </a:lnTo>
                  <a:lnTo>
                    <a:pt x="674" y="555"/>
                  </a:lnTo>
                  <a:lnTo>
                    <a:pt x="682" y="526"/>
                  </a:lnTo>
                  <a:lnTo>
                    <a:pt x="0" y="48"/>
                  </a:lnTo>
                  <a:lnTo>
                    <a:pt x="32" y="0"/>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pPr defTabSz="914126">
                <a:defRPr/>
              </a:pPr>
              <a:endParaRPr lang="en-US" sz="1799" kern="0">
                <a:solidFill>
                  <a:prstClr val="black"/>
                </a:solidFill>
                <a:latin typeface="Calibri"/>
              </a:endParaRPr>
            </a:p>
          </p:txBody>
        </p:sp>
      </p:grpSp>
      <p:sp>
        <p:nvSpPr>
          <p:cNvPr id="48" name="8-Point Star 47"/>
          <p:cNvSpPr/>
          <p:nvPr/>
        </p:nvSpPr>
        <p:spPr>
          <a:xfrm>
            <a:off x="10611726" y="1573250"/>
            <a:ext cx="1247386" cy="1144378"/>
          </a:xfrm>
          <a:prstGeom prst="star8">
            <a:avLst/>
          </a:prstGeom>
          <a:noFill/>
          <a:ln w="3492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9" name="TextBox 48"/>
          <p:cNvSpPr txBox="1"/>
          <p:nvPr/>
        </p:nvSpPr>
        <p:spPr>
          <a:xfrm>
            <a:off x="10904166" y="1779096"/>
            <a:ext cx="661392" cy="646331"/>
          </a:xfrm>
          <a:prstGeom prst="rect">
            <a:avLst/>
          </a:prstGeom>
          <a:noFill/>
        </p:spPr>
        <p:txBody>
          <a:bodyPr wrap="square" rtlCol="0">
            <a:spAutoFit/>
          </a:bodyPr>
          <a:lstStyle/>
          <a:p>
            <a:pPr algn="ctr"/>
            <a:r>
              <a:rPr lang="en-US" sz="3600" dirty="0" smtClean="0"/>
              <a:t>46</a:t>
            </a:r>
            <a:endParaRPr lang="en-US" sz="3600" dirty="0"/>
          </a:p>
        </p:txBody>
      </p:sp>
    </p:spTree>
    <p:extLst>
      <p:ext uri="{BB962C8B-B14F-4D97-AF65-F5344CB8AC3E}">
        <p14:creationId xmlns:p14="http://schemas.microsoft.com/office/powerpoint/2010/main" val="99419185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1"/>
                                        </p:tgtEl>
                                        <p:attrNameLst>
                                          <p:attrName>style.visibility</p:attrName>
                                        </p:attrNameLst>
                                      </p:cBhvr>
                                      <p:to>
                                        <p:strVal val="visible"/>
                                      </p:to>
                                    </p:set>
                                  </p:childTnLst>
                                </p:cTn>
                              </p:par>
                              <p:par>
                                <p:cTn id="13" presetID="1" presetClass="exit" presetSubtype="0" fill="hold" grpId="1" nodeType="withEffect">
                                  <p:stCondLst>
                                    <p:cond delay="0"/>
                                  </p:stCondLst>
                                  <p:childTnLst>
                                    <p:set>
                                      <p:cBhvr>
                                        <p:cTn id="14" dur="1" fill="hold">
                                          <p:stCondLst>
                                            <p:cond delay="0"/>
                                          </p:stCondLst>
                                        </p:cTn>
                                        <p:tgtEl>
                                          <p:spTgt spid="49"/>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4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8" grpId="1" animBg="1"/>
      <p:bldP spid="49" grpId="0"/>
      <p:bldP spid="49" grpId="1"/>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40229" y="554661"/>
            <a:ext cx="10613571" cy="587828"/>
          </a:xfrm>
        </p:spPr>
        <p:txBody>
          <a:bodyPr>
            <a:noAutofit/>
          </a:bodyPr>
          <a:lstStyle/>
          <a:p>
            <a:r>
              <a:rPr lang="en-US" altLang="en-US" sz="3600" dirty="0" smtClean="0"/>
              <a:t>End of Training</a:t>
            </a:r>
            <a:endParaRPr lang="en-US" sz="3600" dirty="0"/>
          </a:p>
        </p:txBody>
      </p:sp>
      <p:sp>
        <p:nvSpPr>
          <p:cNvPr id="8" name="Content Placeholder 7"/>
          <p:cNvSpPr>
            <a:spLocks noGrp="1"/>
          </p:cNvSpPr>
          <p:nvPr>
            <p:ph idx="1"/>
          </p:nvPr>
        </p:nvSpPr>
        <p:spPr>
          <a:xfrm>
            <a:off x="838200" y="1549083"/>
            <a:ext cx="10401300" cy="4575493"/>
          </a:xfrm>
        </p:spPr>
        <p:txBody>
          <a:bodyPr>
            <a:normAutofit/>
          </a:bodyPr>
          <a:lstStyle/>
          <a:p>
            <a:pPr marL="0" indent="0" algn="ctr">
              <a:lnSpc>
                <a:spcPct val="250000"/>
              </a:lnSpc>
              <a:buNone/>
            </a:pPr>
            <a:r>
              <a:rPr lang="en-US" sz="7200" b="1" dirty="0" smtClean="0">
                <a:solidFill>
                  <a:srgbClr val="FF0000"/>
                </a:solidFill>
              </a:rPr>
              <a:t>THANK YOU!</a:t>
            </a:r>
            <a:endParaRPr lang="en-US" sz="7200" b="1" dirty="0">
              <a:solidFill>
                <a:srgbClr val="FF0000"/>
              </a:solidFill>
            </a:endParaRPr>
          </a:p>
        </p:txBody>
      </p:sp>
      <p:sp>
        <p:nvSpPr>
          <p:cNvPr id="2" name="Slide Number Placeholder 1"/>
          <p:cNvSpPr>
            <a:spLocks noGrp="1"/>
          </p:cNvSpPr>
          <p:nvPr>
            <p:ph type="sldNum" sz="quarter" idx="4294967295"/>
          </p:nvPr>
        </p:nvSpPr>
        <p:spPr>
          <a:xfrm>
            <a:off x="11480800" y="5874449"/>
            <a:ext cx="609600" cy="365125"/>
          </a:xfrm>
          <a:prstGeom prst="rect">
            <a:avLst/>
          </a:prstGeom>
        </p:spPr>
        <p:txBody>
          <a:bodyPr/>
          <a:lstStyle/>
          <a:p>
            <a:fld id="{07DD52BB-66A8-4572-BDC5-EC12201C9A19}" type="slidenum">
              <a:rPr lang="en-US" altLang="en-US" smtClean="0">
                <a:solidFill>
                  <a:srgbClr val="514843">
                    <a:tint val="75000"/>
                  </a:srgbClr>
                </a:solidFill>
              </a:rPr>
              <a:pPr/>
              <a:t>111</a:t>
            </a:fld>
            <a:endParaRPr lang="en-US" altLang="en-US">
              <a:solidFill>
                <a:srgbClr val="514843">
                  <a:tint val="75000"/>
                </a:srgbClr>
              </a:solidFill>
            </a:endParaRPr>
          </a:p>
        </p:txBody>
      </p:sp>
    </p:spTree>
    <p:extLst>
      <p:ext uri="{BB962C8B-B14F-4D97-AF65-F5344CB8AC3E}">
        <p14:creationId xmlns:p14="http://schemas.microsoft.com/office/powerpoint/2010/main" val="6566980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610600" y="6356350"/>
            <a:ext cx="2743200" cy="365125"/>
          </a:xfrm>
        </p:spPr>
        <p:txBody>
          <a:bodyPr/>
          <a:lstStyle/>
          <a:p>
            <a:pPr>
              <a:defRPr/>
            </a:pPr>
            <a:fld id="{74FE5B35-43FE-4964-8EE4-D1538BCFE1FF}" type="slidenum">
              <a:rPr lang="en-US" altLang="en-US" smtClean="0"/>
              <a:pPr>
                <a:defRPr/>
              </a:pPr>
              <a:t>12</a:t>
            </a:fld>
            <a:endParaRPr lang="en-US" altLang="en-US" dirty="0"/>
          </a:p>
        </p:txBody>
      </p:sp>
      <p:sp>
        <p:nvSpPr>
          <p:cNvPr id="5" name="Rectangle 2"/>
          <p:cNvSpPr txBox="1">
            <a:spLocks noChangeArrowheads="1"/>
          </p:cNvSpPr>
          <p:nvPr/>
        </p:nvSpPr>
        <p:spPr bwMode="auto">
          <a:xfrm>
            <a:off x="825191" y="211873"/>
            <a:ext cx="9243968" cy="83808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0682" tIns="40341" rIns="80682" bIns="40341" numCol="1" rtlCol="0" anchor="t" anchorCtr="0" compatLnSpc="1">
            <a:prstTxWarp prst="textNoShape">
              <a:avLst/>
            </a:prstTxWarp>
            <a:noAutofit/>
          </a:bodyPr>
          <a:lstStyle>
            <a:lvl1pPr algn="l" defTabSz="914400" rtl="0" eaLnBrk="1" latinLnBrk="0" hangingPunct="1">
              <a:lnSpc>
                <a:spcPct val="100000"/>
              </a:lnSpc>
              <a:spcBef>
                <a:spcPct val="0"/>
              </a:spcBef>
              <a:buNone/>
              <a:defRPr sz="4400" b="1" u="none" kern="1200" baseline="0">
                <a:solidFill>
                  <a:srgbClr val="336600"/>
                </a:solidFill>
                <a:latin typeface="Arial" panose="020B0604020202020204" pitchFamily="34" charset="0"/>
                <a:ea typeface="+mj-ea"/>
                <a:cs typeface="Arial" panose="020B0604020202020204" pitchFamily="34" charset="0"/>
              </a:defRPr>
            </a:lvl1pPr>
          </a:lstStyle>
          <a:p>
            <a:pPr fontAlgn="t"/>
            <a:r>
              <a:rPr lang="en-US" altLang="en-US" sz="3300" dirty="0" smtClean="0"/>
              <a:t>On-call or Indefinite Delivery/Indefinite Quantity (IDIQ)</a:t>
            </a:r>
          </a:p>
        </p:txBody>
      </p:sp>
      <p:grpSp>
        <p:nvGrpSpPr>
          <p:cNvPr id="10" name="Group 9"/>
          <p:cNvGrpSpPr/>
          <p:nvPr/>
        </p:nvGrpSpPr>
        <p:grpSpPr>
          <a:xfrm>
            <a:off x="3564897" y="2559008"/>
            <a:ext cx="4943388" cy="3098832"/>
            <a:chOff x="2479402" y="1639422"/>
            <a:chExt cx="6529660" cy="3988266"/>
          </a:xfrm>
          <a:effectLst/>
        </p:grpSpPr>
        <p:sp>
          <p:nvSpPr>
            <p:cNvPr id="27" name="Freeform 9"/>
            <p:cNvSpPr>
              <a:spLocks/>
            </p:cNvSpPr>
            <p:nvPr/>
          </p:nvSpPr>
          <p:spPr bwMode="auto">
            <a:xfrm>
              <a:off x="3800475" y="2198688"/>
              <a:ext cx="3489325" cy="3411538"/>
            </a:xfrm>
            <a:custGeom>
              <a:avLst/>
              <a:gdLst/>
              <a:ahLst/>
              <a:cxnLst>
                <a:cxn ang="0">
                  <a:pos x="359" y="473"/>
                </a:cxn>
                <a:cxn ang="0">
                  <a:pos x="448" y="575"/>
                </a:cxn>
                <a:cxn ang="0">
                  <a:pos x="640" y="667"/>
                </a:cxn>
                <a:cxn ang="0">
                  <a:pos x="872" y="641"/>
                </a:cxn>
                <a:cxn ang="0">
                  <a:pos x="1027" y="572"/>
                </a:cxn>
                <a:cxn ang="0">
                  <a:pos x="1182" y="503"/>
                </a:cxn>
                <a:cxn ang="0">
                  <a:pos x="1220" y="499"/>
                </a:cxn>
                <a:cxn ang="0">
                  <a:pos x="1323" y="585"/>
                </a:cxn>
                <a:cxn ang="0">
                  <a:pos x="1525" y="712"/>
                </a:cxn>
                <a:cxn ang="0">
                  <a:pos x="2182" y="1297"/>
                </a:cxn>
                <a:cxn ang="0">
                  <a:pos x="2198" y="1377"/>
                </a:cxn>
                <a:cxn ang="0">
                  <a:pos x="2127" y="1498"/>
                </a:cxn>
                <a:cxn ang="0">
                  <a:pos x="2012" y="1512"/>
                </a:cxn>
                <a:cxn ang="0">
                  <a:pos x="1954" y="1473"/>
                </a:cxn>
                <a:cxn ang="0">
                  <a:pos x="1865" y="1381"/>
                </a:cxn>
                <a:cxn ang="0">
                  <a:pos x="1756" y="1262"/>
                </a:cxn>
                <a:cxn ang="0">
                  <a:pos x="1679" y="1177"/>
                </a:cxn>
                <a:cxn ang="0">
                  <a:pos x="1638" y="1179"/>
                </a:cxn>
                <a:cxn ang="0">
                  <a:pos x="1970" y="1558"/>
                </a:cxn>
                <a:cxn ang="0">
                  <a:pos x="1978" y="1640"/>
                </a:cxn>
                <a:cxn ang="0">
                  <a:pos x="1893" y="1739"/>
                </a:cxn>
                <a:cxn ang="0">
                  <a:pos x="1775" y="1730"/>
                </a:cxn>
                <a:cxn ang="0">
                  <a:pos x="1460" y="1407"/>
                </a:cxn>
                <a:cxn ang="0">
                  <a:pos x="1431" y="1423"/>
                </a:cxn>
                <a:cxn ang="0">
                  <a:pos x="1749" y="1786"/>
                </a:cxn>
                <a:cxn ang="0">
                  <a:pos x="1745" y="1903"/>
                </a:cxn>
                <a:cxn ang="0">
                  <a:pos x="1696" y="1951"/>
                </a:cxn>
                <a:cxn ang="0">
                  <a:pos x="1602" y="1969"/>
                </a:cxn>
                <a:cxn ang="0">
                  <a:pos x="1241" y="1641"/>
                </a:cxn>
                <a:cxn ang="0">
                  <a:pos x="1211" y="1648"/>
                </a:cxn>
                <a:cxn ang="0">
                  <a:pos x="1500" y="1979"/>
                </a:cxn>
                <a:cxn ang="0">
                  <a:pos x="1503" y="2060"/>
                </a:cxn>
                <a:cxn ang="0">
                  <a:pos x="1410" y="2145"/>
                </a:cxn>
                <a:cxn ang="0">
                  <a:pos x="1341" y="2137"/>
                </a:cxn>
                <a:cxn ang="0">
                  <a:pos x="1320" y="2050"/>
                </a:cxn>
                <a:cxn ang="0">
                  <a:pos x="1344" y="1922"/>
                </a:cxn>
                <a:cxn ang="0">
                  <a:pos x="1252" y="1825"/>
                </a:cxn>
                <a:cxn ang="0">
                  <a:pos x="1154" y="1795"/>
                </a:cxn>
                <a:cxn ang="0">
                  <a:pos x="1097" y="1653"/>
                </a:cxn>
                <a:cxn ang="0">
                  <a:pos x="953" y="1612"/>
                </a:cxn>
                <a:cxn ang="0">
                  <a:pos x="931" y="1504"/>
                </a:cxn>
                <a:cxn ang="0">
                  <a:pos x="820" y="1382"/>
                </a:cxn>
                <a:cxn ang="0">
                  <a:pos x="676" y="1389"/>
                </a:cxn>
                <a:cxn ang="0">
                  <a:pos x="645" y="1243"/>
                </a:cxn>
                <a:cxn ang="0">
                  <a:pos x="508" y="1176"/>
                </a:cxn>
                <a:cxn ang="0">
                  <a:pos x="392" y="1226"/>
                </a:cxn>
                <a:cxn ang="0">
                  <a:pos x="104" y="1133"/>
                </a:cxn>
                <a:cxn ang="0">
                  <a:pos x="2" y="1082"/>
                </a:cxn>
                <a:cxn ang="0">
                  <a:pos x="29" y="976"/>
                </a:cxn>
                <a:cxn ang="0">
                  <a:pos x="82" y="745"/>
                </a:cxn>
                <a:cxn ang="0">
                  <a:pos x="178" y="309"/>
                </a:cxn>
                <a:cxn ang="0">
                  <a:pos x="228" y="67"/>
                </a:cxn>
              </a:cxnLst>
              <a:rect l="0" t="0" r="r" b="b"/>
              <a:pathLst>
                <a:path w="2198" h="2149">
                  <a:moveTo>
                    <a:pt x="1038" y="0"/>
                  </a:moveTo>
                  <a:lnTo>
                    <a:pt x="345" y="448"/>
                  </a:lnTo>
                  <a:lnTo>
                    <a:pt x="346" y="451"/>
                  </a:lnTo>
                  <a:lnTo>
                    <a:pt x="351" y="459"/>
                  </a:lnTo>
                  <a:lnTo>
                    <a:pt x="359" y="473"/>
                  </a:lnTo>
                  <a:lnTo>
                    <a:pt x="370" y="489"/>
                  </a:lnTo>
                  <a:lnTo>
                    <a:pt x="385" y="509"/>
                  </a:lnTo>
                  <a:lnTo>
                    <a:pt x="402" y="530"/>
                  </a:lnTo>
                  <a:lnTo>
                    <a:pt x="423" y="553"/>
                  </a:lnTo>
                  <a:lnTo>
                    <a:pt x="448" y="575"/>
                  </a:lnTo>
                  <a:lnTo>
                    <a:pt x="476" y="597"/>
                  </a:lnTo>
                  <a:lnTo>
                    <a:pt x="507" y="617"/>
                  </a:lnTo>
                  <a:lnTo>
                    <a:pt x="541" y="636"/>
                  </a:lnTo>
                  <a:lnTo>
                    <a:pt x="591" y="654"/>
                  </a:lnTo>
                  <a:lnTo>
                    <a:pt x="640" y="667"/>
                  </a:lnTo>
                  <a:lnTo>
                    <a:pt x="689" y="672"/>
                  </a:lnTo>
                  <a:lnTo>
                    <a:pt x="736" y="671"/>
                  </a:lnTo>
                  <a:lnTo>
                    <a:pt x="784" y="666"/>
                  </a:lnTo>
                  <a:lnTo>
                    <a:pt x="828" y="654"/>
                  </a:lnTo>
                  <a:lnTo>
                    <a:pt x="872" y="641"/>
                  </a:lnTo>
                  <a:lnTo>
                    <a:pt x="913" y="623"/>
                  </a:lnTo>
                  <a:lnTo>
                    <a:pt x="939" y="612"/>
                  </a:lnTo>
                  <a:lnTo>
                    <a:pt x="966" y="599"/>
                  </a:lnTo>
                  <a:lnTo>
                    <a:pt x="996" y="586"/>
                  </a:lnTo>
                  <a:lnTo>
                    <a:pt x="1027" y="572"/>
                  </a:lnTo>
                  <a:lnTo>
                    <a:pt x="1087" y="545"/>
                  </a:lnTo>
                  <a:lnTo>
                    <a:pt x="1115" y="533"/>
                  </a:lnTo>
                  <a:lnTo>
                    <a:pt x="1140" y="522"/>
                  </a:lnTo>
                  <a:lnTo>
                    <a:pt x="1164" y="510"/>
                  </a:lnTo>
                  <a:lnTo>
                    <a:pt x="1182" y="503"/>
                  </a:lnTo>
                  <a:lnTo>
                    <a:pt x="1197" y="495"/>
                  </a:lnTo>
                  <a:lnTo>
                    <a:pt x="1206" y="492"/>
                  </a:lnTo>
                  <a:lnTo>
                    <a:pt x="1210" y="490"/>
                  </a:lnTo>
                  <a:lnTo>
                    <a:pt x="1212" y="493"/>
                  </a:lnTo>
                  <a:lnTo>
                    <a:pt x="1220" y="499"/>
                  </a:lnTo>
                  <a:lnTo>
                    <a:pt x="1231" y="510"/>
                  </a:lnTo>
                  <a:lnTo>
                    <a:pt x="1247" y="525"/>
                  </a:lnTo>
                  <a:lnTo>
                    <a:pt x="1268" y="543"/>
                  </a:lnTo>
                  <a:lnTo>
                    <a:pt x="1293" y="563"/>
                  </a:lnTo>
                  <a:lnTo>
                    <a:pt x="1323" y="585"/>
                  </a:lnTo>
                  <a:lnTo>
                    <a:pt x="1355" y="608"/>
                  </a:lnTo>
                  <a:lnTo>
                    <a:pt x="1392" y="635"/>
                  </a:lnTo>
                  <a:lnTo>
                    <a:pt x="1433" y="659"/>
                  </a:lnTo>
                  <a:lnTo>
                    <a:pt x="1478" y="686"/>
                  </a:lnTo>
                  <a:lnTo>
                    <a:pt x="1525" y="712"/>
                  </a:lnTo>
                  <a:lnTo>
                    <a:pt x="1577" y="736"/>
                  </a:lnTo>
                  <a:lnTo>
                    <a:pt x="1632" y="760"/>
                  </a:lnTo>
                  <a:lnTo>
                    <a:pt x="1689" y="782"/>
                  </a:lnTo>
                  <a:lnTo>
                    <a:pt x="2181" y="1294"/>
                  </a:lnTo>
                  <a:lnTo>
                    <a:pt x="2182" y="1297"/>
                  </a:lnTo>
                  <a:lnTo>
                    <a:pt x="2186" y="1305"/>
                  </a:lnTo>
                  <a:lnTo>
                    <a:pt x="2191" y="1318"/>
                  </a:lnTo>
                  <a:lnTo>
                    <a:pt x="2194" y="1335"/>
                  </a:lnTo>
                  <a:lnTo>
                    <a:pt x="2198" y="1355"/>
                  </a:lnTo>
                  <a:lnTo>
                    <a:pt x="2198" y="1377"/>
                  </a:lnTo>
                  <a:lnTo>
                    <a:pt x="2196" y="1401"/>
                  </a:lnTo>
                  <a:lnTo>
                    <a:pt x="2188" y="1426"/>
                  </a:lnTo>
                  <a:lnTo>
                    <a:pt x="2173" y="1452"/>
                  </a:lnTo>
                  <a:lnTo>
                    <a:pt x="2152" y="1478"/>
                  </a:lnTo>
                  <a:lnTo>
                    <a:pt x="2127" y="1498"/>
                  </a:lnTo>
                  <a:lnTo>
                    <a:pt x="2103" y="1512"/>
                  </a:lnTo>
                  <a:lnTo>
                    <a:pt x="2078" y="1518"/>
                  </a:lnTo>
                  <a:lnTo>
                    <a:pt x="2054" y="1520"/>
                  </a:lnTo>
                  <a:lnTo>
                    <a:pt x="2032" y="1517"/>
                  </a:lnTo>
                  <a:lnTo>
                    <a:pt x="2012" y="1512"/>
                  </a:lnTo>
                  <a:lnTo>
                    <a:pt x="1993" y="1504"/>
                  </a:lnTo>
                  <a:lnTo>
                    <a:pt x="1980" y="1495"/>
                  </a:lnTo>
                  <a:lnTo>
                    <a:pt x="1968" y="1488"/>
                  </a:lnTo>
                  <a:lnTo>
                    <a:pt x="1962" y="1483"/>
                  </a:lnTo>
                  <a:lnTo>
                    <a:pt x="1954" y="1473"/>
                  </a:lnTo>
                  <a:lnTo>
                    <a:pt x="1940" y="1459"/>
                  </a:lnTo>
                  <a:lnTo>
                    <a:pt x="1925" y="1443"/>
                  </a:lnTo>
                  <a:lnTo>
                    <a:pt x="1906" y="1425"/>
                  </a:lnTo>
                  <a:lnTo>
                    <a:pt x="1886" y="1404"/>
                  </a:lnTo>
                  <a:lnTo>
                    <a:pt x="1865" y="1381"/>
                  </a:lnTo>
                  <a:lnTo>
                    <a:pt x="1844" y="1356"/>
                  </a:lnTo>
                  <a:lnTo>
                    <a:pt x="1822" y="1333"/>
                  </a:lnTo>
                  <a:lnTo>
                    <a:pt x="1798" y="1308"/>
                  </a:lnTo>
                  <a:lnTo>
                    <a:pt x="1777" y="1284"/>
                  </a:lnTo>
                  <a:lnTo>
                    <a:pt x="1756" y="1262"/>
                  </a:lnTo>
                  <a:lnTo>
                    <a:pt x="1736" y="1240"/>
                  </a:lnTo>
                  <a:lnTo>
                    <a:pt x="1718" y="1220"/>
                  </a:lnTo>
                  <a:lnTo>
                    <a:pt x="1701" y="1204"/>
                  </a:lnTo>
                  <a:lnTo>
                    <a:pt x="1689" y="1189"/>
                  </a:lnTo>
                  <a:lnTo>
                    <a:pt x="1679" y="1177"/>
                  </a:lnTo>
                  <a:lnTo>
                    <a:pt x="1670" y="1169"/>
                  </a:lnTo>
                  <a:lnTo>
                    <a:pt x="1658" y="1169"/>
                  </a:lnTo>
                  <a:lnTo>
                    <a:pt x="1650" y="1170"/>
                  </a:lnTo>
                  <a:lnTo>
                    <a:pt x="1643" y="1172"/>
                  </a:lnTo>
                  <a:lnTo>
                    <a:pt x="1638" y="1179"/>
                  </a:lnTo>
                  <a:lnTo>
                    <a:pt x="1636" y="1186"/>
                  </a:lnTo>
                  <a:lnTo>
                    <a:pt x="1637" y="1199"/>
                  </a:lnTo>
                  <a:lnTo>
                    <a:pt x="1966" y="1548"/>
                  </a:lnTo>
                  <a:lnTo>
                    <a:pt x="1967" y="1550"/>
                  </a:lnTo>
                  <a:lnTo>
                    <a:pt x="1970" y="1558"/>
                  </a:lnTo>
                  <a:lnTo>
                    <a:pt x="1975" y="1569"/>
                  </a:lnTo>
                  <a:lnTo>
                    <a:pt x="1978" y="1582"/>
                  </a:lnTo>
                  <a:lnTo>
                    <a:pt x="1981" y="1600"/>
                  </a:lnTo>
                  <a:lnTo>
                    <a:pt x="1981" y="1620"/>
                  </a:lnTo>
                  <a:lnTo>
                    <a:pt x="1978" y="1640"/>
                  </a:lnTo>
                  <a:lnTo>
                    <a:pt x="1972" y="1662"/>
                  </a:lnTo>
                  <a:lnTo>
                    <a:pt x="1960" y="1684"/>
                  </a:lnTo>
                  <a:lnTo>
                    <a:pt x="1942" y="1705"/>
                  </a:lnTo>
                  <a:lnTo>
                    <a:pt x="1918" y="1725"/>
                  </a:lnTo>
                  <a:lnTo>
                    <a:pt x="1893" y="1739"/>
                  </a:lnTo>
                  <a:lnTo>
                    <a:pt x="1867" y="1745"/>
                  </a:lnTo>
                  <a:lnTo>
                    <a:pt x="1842" y="1748"/>
                  </a:lnTo>
                  <a:lnTo>
                    <a:pt x="1817" y="1745"/>
                  </a:lnTo>
                  <a:lnTo>
                    <a:pt x="1795" y="1739"/>
                  </a:lnTo>
                  <a:lnTo>
                    <a:pt x="1775" y="1730"/>
                  </a:lnTo>
                  <a:lnTo>
                    <a:pt x="1757" y="1719"/>
                  </a:lnTo>
                  <a:lnTo>
                    <a:pt x="1744" y="1707"/>
                  </a:lnTo>
                  <a:lnTo>
                    <a:pt x="1467" y="1409"/>
                  </a:lnTo>
                  <a:lnTo>
                    <a:pt x="1465" y="1409"/>
                  </a:lnTo>
                  <a:lnTo>
                    <a:pt x="1460" y="1407"/>
                  </a:lnTo>
                  <a:lnTo>
                    <a:pt x="1448" y="1405"/>
                  </a:lnTo>
                  <a:lnTo>
                    <a:pt x="1441" y="1406"/>
                  </a:lnTo>
                  <a:lnTo>
                    <a:pt x="1436" y="1409"/>
                  </a:lnTo>
                  <a:lnTo>
                    <a:pt x="1432" y="1415"/>
                  </a:lnTo>
                  <a:lnTo>
                    <a:pt x="1431" y="1423"/>
                  </a:lnTo>
                  <a:lnTo>
                    <a:pt x="1433" y="1436"/>
                  </a:lnTo>
                  <a:lnTo>
                    <a:pt x="1735" y="1753"/>
                  </a:lnTo>
                  <a:lnTo>
                    <a:pt x="1740" y="1763"/>
                  </a:lnTo>
                  <a:lnTo>
                    <a:pt x="1744" y="1773"/>
                  </a:lnTo>
                  <a:lnTo>
                    <a:pt x="1749" y="1786"/>
                  </a:lnTo>
                  <a:lnTo>
                    <a:pt x="1754" y="1804"/>
                  </a:lnTo>
                  <a:lnTo>
                    <a:pt x="1759" y="1841"/>
                  </a:lnTo>
                  <a:lnTo>
                    <a:pt x="1757" y="1862"/>
                  </a:lnTo>
                  <a:lnTo>
                    <a:pt x="1754" y="1883"/>
                  </a:lnTo>
                  <a:lnTo>
                    <a:pt x="1745" y="1903"/>
                  </a:lnTo>
                  <a:lnTo>
                    <a:pt x="1732" y="1922"/>
                  </a:lnTo>
                  <a:lnTo>
                    <a:pt x="1714" y="1939"/>
                  </a:lnTo>
                  <a:lnTo>
                    <a:pt x="1711" y="1940"/>
                  </a:lnTo>
                  <a:lnTo>
                    <a:pt x="1706" y="1945"/>
                  </a:lnTo>
                  <a:lnTo>
                    <a:pt x="1696" y="1951"/>
                  </a:lnTo>
                  <a:lnTo>
                    <a:pt x="1683" y="1958"/>
                  </a:lnTo>
                  <a:lnTo>
                    <a:pt x="1667" y="1964"/>
                  </a:lnTo>
                  <a:lnTo>
                    <a:pt x="1648" y="1968"/>
                  </a:lnTo>
                  <a:lnTo>
                    <a:pt x="1627" y="1970"/>
                  </a:lnTo>
                  <a:lnTo>
                    <a:pt x="1602" y="1969"/>
                  </a:lnTo>
                  <a:lnTo>
                    <a:pt x="1576" y="1963"/>
                  </a:lnTo>
                  <a:lnTo>
                    <a:pt x="1549" y="1950"/>
                  </a:lnTo>
                  <a:lnTo>
                    <a:pt x="1519" y="1932"/>
                  </a:lnTo>
                  <a:lnTo>
                    <a:pt x="1242" y="1641"/>
                  </a:lnTo>
                  <a:lnTo>
                    <a:pt x="1241" y="1641"/>
                  </a:lnTo>
                  <a:lnTo>
                    <a:pt x="1236" y="1640"/>
                  </a:lnTo>
                  <a:lnTo>
                    <a:pt x="1229" y="1640"/>
                  </a:lnTo>
                  <a:lnTo>
                    <a:pt x="1222" y="1641"/>
                  </a:lnTo>
                  <a:lnTo>
                    <a:pt x="1216" y="1643"/>
                  </a:lnTo>
                  <a:lnTo>
                    <a:pt x="1211" y="1648"/>
                  </a:lnTo>
                  <a:lnTo>
                    <a:pt x="1207" y="1656"/>
                  </a:lnTo>
                  <a:lnTo>
                    <a:pt x="1207" y="1667"/>
                  </a:lnTo>
                  <a:lnTo>
                    <a:pt x="1495" y="1970"/>
                  </a:lnTo>
                  <a:lnTo>
                    <a:pt x="1496" y="1973"/>
                  </a:lnTo>
                  <a:lnTo>
                    <a:pt x="1500" y="1979"/>
                  </a:lnTo>
                  <a:lnTo>
                    <a:pt x="1504" y="1990"/>
                  </a:lnTo>
                  <a:lnTo>
                    <a:pt x="1508" y="2004"/>
                  </a:lnTo>
                  <a:lnTo>
                    <a:pt x="1509" y="2020"/>
                  </a:lnTo>
                  <a:lnTo>
                    <a:pt x="1508" y="2038"/>
                  </a:lnTo>
                  <a:lnTo>
                    <a:pt x="1503" y="2060"/>
                  </a:lnTo>
                  <a:lnTo>
                    <a:pt x="1492" y="2081"/>
                  </a:lnTo>
                  <a:lnTo>
                    <a:pt x="1475" y="2102"/>
                  </a:lnTo>
                  <a:lnTo>
                    <a:pt x="1451" y="2124"/>
                  </a:lnTo>
                  <a:lnTo>
                    <a:pt x="1429" y="2138"/>
                  </a:lnTo>
                  <a:lnTo>
                    <a:pt x="1410" y="2145"/>
                  </a:lnTo>
                  <a:lnTo>
                    <a:pt x="1391" y="2149"/>
                  </a:lnTo>
                  <a:lnTo>
                    <a:pt x="1375" y="2148"/>
                  </a:lnTo>
                  <a:lnTo>
                    <a:pt x="1361" y="2145"/>
                  </a:lnTo>
                  <a:lnTo>
                    <a:pt x="1350" y="2141"/>
                  </a:lnTo>
                  <a:lnTo>
                    <a:pt x="1341" y="2137"/>
                  </a:lnTo>
                  <a:lnTo>
                    <a:pt x="1335" y="2133"/>
                  </a:lnTo>
                  <a:lnTo>
                    <a:pt x="1334" y="2132"/>
                  </a:lnTo>
                  <a:lnTo>
                    <a:pt x="1334" y="2130"/>
                  </a:lnTo>
                  <a:lnTo>
                    <a:pt x="1288" y="2089"/>
                  </a:lnTo>
                  <a:lnTo>
                    <a:pt x="1320" y="2050"/>
                  </a:lnTo>
                  <a:lnTo>
                    <a:pt x="1335" y="2027"/>
                  </a:lnTo>
                  <a:lnTo>
                    <a:pt x="1346" y="2002"/>
                  </a:lnTo>
                  <a:lnTo>
                    <a:pt x="1350" y="1975"/>
                  </a:lnTo>
                  <a:lnTo>
                    <a:pt x="1350" y="1949"/>
                  </a:lnTo>
                  <a:lnTo>
                    <a:pt x="1344" y="1922"/>
                  </a:lnTo>
                  <a:lnTo>
                    <a:pt x="1334" y="1896"/>
                  </a:lnTo>
                  <a:lnTo>
                    <a:pt x="1318" y="1872"/>
                  </a:lnTo>
                  <a:lnTo>
                    <a:pt x="1297" y="1851"/>
                  </a:lnTo>
                  <a:lnTo>
                    <a:pt x="1275" y="1836"/>
                  </a:lnTo>
                  <a:lnTo>
                    <a:pt x="1252" y="1825"/>
                  </a:lnTo>
                  <a:lnTo>
                    <a:pt x="1226" y="1817"/>
                  </a:lnTo>
                  <a:lnTo>
                    <a:pt x="1200" y="1815"/>
                  </a:lnTo>
                  <a:lnTo>
                    <a:pt x="1174" y="1817"/>
                  </a:lnTo>
                  <a:lnTo>
                    <a:pt x="1149" y="1825"/>
                  </a:lnTo>
                  <a:lnTo>
                    <a:pt x="1154" y="1795"/>
                  </a:lnTo>
                  <a:lnTo>
                    <a:pt x="1154" y="1764"/>
                  </a:lnTo>
                  <a:lnTo>
                    <a:pt x="1148" y="1734"/>
                  </a:lnTo>
                  <a:lnTo>
                    <a:pt x="1136" y="1704"/>
                  </a:lnTo>
                  <a:lnTo>
                    <a:pt x="1119" y="1677"/>
                  </a:lnTo>
                  <a:lnTo>
                    <a:pt x="1097" y="1653"/>
                  </a:lnTo>
                  <a:lnTo>
                    <a:pt x="1071" y="1635"/>
                  </a:lnTo>
                  <a:lnTo>
                    <a:pt x="1043" y="1621"/>
                  </a:lnTo>
                  <a:lnTo>
                    <a:pt x="1013" y="1612"/>
                  </a:lnTo>
                  <a:lnTo>
                    <a:pt x="982" y="1610"/>
                  </a:lnTo>
                  <a:lnTo>
                    <a:pt x="953" y="1612"/>
                  </a:lnTo>
                  <a:lnTo>
                    <a:pt x="925" y="1620"/>
                  </a:lnTo>
                  <a:lnTo>
                    <a:pt x="934" y="1594"/>
                  </a:lnTo>
                  <a:lnTo>
                    <a:pt x="938" y="1568"/>
                  </a:lnTo>
                  <a:lnTo>
                    <a:pt x="938" y="1539"/>
                  </a:lnTo>
                  <a:lnTo>
                    <a:pt x="931" y="1504"/>
                  </a:lnTo>
                  <a:lnTo>
                    <a:pt x="919" y="1472"/>
                  </a:lnTo>
                  <a:lnTo>
                    <a:pt x="900" y="1442"/>
                  </a:lnTo>
                  <a:lnTo>
                    <a:pt x="877" y="1416"/>
                  </a:lnTo>
                  <a:lnTo>
                    <a:pt x="849" y="1396"/>
                  </a:lnTo>
                  <a:lnTo>
                    <a:pt x="820" y="1382"/>
                  </a:lnTo>
                  <a:lnTo>
                    <a:pt x="789" y="1373"/>
                  </a:lnTo>
                  <a:lnTo>
                    <a:pt x="755" y="1370"/>
                  </a:lnTo>
                  <a:lnTo>
                    <a:pt x="728" y="1373"/>
                  </a:lnTo>
                  <a:lnTo>
                    <a:pt x="702" y="1379"/>
                  </a:lnTo>
                  <a:lnTo>
                    <a:pt x="676" y="1389"/>
                  </a:lnTo>
                  <a:lnTo>
                    <a:pt x="681" y="1361"/>
                  </a:lnTo>
                  <a:lnTo>
                    <a:pt x="681" y="1333"/>
                  </a:lnTo>
                  <a:lnTo>
                    <a:pt x="674" y="1300"/>
                  </a:lnTo>
                  <a:lnTo>
                    <a:pt x="662" y="1271"/>
                  </a:lnTo>
                  <a:lnTo>
                    <a:pt x="645" y="1243"/>
                  </a:lnTo>
                  <a:lnTo>
                    <a:pt x="622" y="1220"/>
                  </a:lnTo>
                  <a:lnTo>
                    <a:pt x="596" y="1201"/>
                  </a:lnTo>
                  <a:lnTo>
                    <a:pt x="569" y="1187"/>
                  </a:lnTo>
                  <a:lnTo>
                    <a:pt x="539" y="1179"/>
                  </a:lnTo>
                  <a:lnTo>
                    <a:pt x="508" y="1176"/>
                  </a:lnTo>
                  <a:lnTo>
                    <a:pt x="482" y="1179"/>
                  </a:lnTo>
                  <a:lnTo>
                    <a:pt x="456" y="1185"/>
                  </a:lnTo>
                  <a:lnTo>
                    <a:pt x="432" y="1195"/>
                  </a:lnTo>
                  <a:lnTo>
                    <a:pt x="411" y="1209"/>
                  </a:lnTo>
                  <a:lnTo>
                    <a:pt x="392" y="1226"/>
                  </a:lnTo>
                  <a:lnTo>
                    <a:pt x="370" y="1252"/>
                  </a:lnTo>
                  <a:lnTo>
                    <a:pt x="369" y="1252"/>
                  </a:lnTo>
                  <a:lnTo>
                    <a:pt x="158" y="1155"/>
                  </a:lnTo>
                  <a:lnTo>
                    <a:pt x="130" y="1144"/>
                  </a:lnTo>
                  <a:lnTo>
                    <a:pt x="104" y="1133"/>
                  </a:lnTo>
                  <a:lnTo>
                    <a:pt x="79" y="1122"/>
                  </a:lnTo>
                  <a:lnTo>
                    <a:pt x="57" y="1112"/>
                  </a:lnTo>
                  <a:lnTo>
                    <a:pt x="37" y="1102"/>
                  </a:lnTo>
                  <a:lnTo>
                    <a:pt x="21" y="1094"/>
                  </a:lnTo>
                  <a:lnTo>
                    <a:pt x="2" y="1082"/>
                  </a:lnTo>
                  <a:lnTo>
                    <a:pt x="0" y="1078"/>
                  </a:lnTo>
                  <a:lnTo>
                    <a:pt x="5" y="1062"/>
                  </a:lnTo>
                  <a:lnTo>
                    <a:pt x="12" y="1038"/>
                  </a:lnTo>
                  <a:lnTo>
                    <a:pt x="20" y="1010"/>
                  </a:lnTo>
                  <a:lnTo>
                    <a:pt x="29" y="976"/>
                  </a:lnTo>
                  <a:lnTo>
                    <a:pt x="38" y="936"/>
                  </a:lnTo>
                  <a:lnTo>
                    <a:pt x="48" y="893"/>
                  </a:lnTo>
                  <a:lnTo>
                    <a:pt x="60" y="847"/>
                  </a:lnTo>
                  <a:lnTo>
                    <a:pt x="71" y="797"/>
                  </a:lnTo>
                  <a:lnTo>
                    <a:pt x="82" y="745"/>
                  </a:lnTo>
                  <a:lnTo>
                    <a:pt x="107" y="636"/>
                  </a:lnTo>
                  <a:lnTo>
                    <a:pt x="119" y="579"/>
                  </a:lnTo>
                  <a:lnTo>
                    <a:pt x="144" y="467"/>
                  </a:lnTo>
                  <a:lnTo>
                    <a:pt x="166" y="360"/>
                  </a:lnTo>
                  <a:lnTo>
                    <a:pt x="178" y="309"/>
                  </a:lnTo>
                  <a:lnTo>
                    <a:pt x="188" y="262"/>
                  </a:lnTo>
                  <a:lnTo>
                    <a:pt x="197" y="217"/>
                  </a:lnTo>
                  <a:lnTo>
                    <a:pt x="206" y="177"/>
                  </a:lnTo>
                  <a:lnTo>
                    <a:pt x="214" y="141"/>
                  </a:lnTo>
                  <a:lnTo>
                    <a:pt x="228" y="67"/>
                  </a:lnTo>
                  <a:lnTo>
                    <a:pt x="231" y="56"/>
                  </a:lnTo>
                  <a:lnTo>
                    <a:pt x="232" y="52"/>
                  </a:lnTo>
                  <a:lnTo>
                    <a:pt x="1038" y="0"/>
                  </a:lnTo>
                  <a:close/>
                </a:path>
              </a:pathLst>
            </a:custGeom>
            <a:solidFill>
              <a:srgbClr val="DE3F18"/>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solidFill>
                  <a:prstClr val="black"/>
                </a:solidFill>
                <a:effectLst/>
                <a:uLnTx/>
                <a:uFillTx/>
              </a:endParaRPr>
            </a:p>
          </p:txBody>
        </p:sp>
        <p:grpSp>
          <p:nvGrpSpPr>
            <p:cNvPr id="28" name="Group 27"/>
            <p:cNvGrpSpPr/>
            <p:nvPr/>
          </p:nvGrpSpPr>
          <p:grpSpPr>
            <a:xfrm>
              <a:off x="2479402" y="1639422"/>
              <a:ext cx="6529660" cy="3988266"/>
              <a:chOff x="2479402" y="1639422"/>
              <a:chExt cx="6529660" cy="3988266"/>
            </a:xfrm>
          </p:grpSpPr>
          <p:sp>
            <p:nvSpPr>
              <p:cNvPr id="29" name="Freeform 6"/>
              <p:cNvSpPr>
                <a:spLocks/>
              </p:cNvSpPr>
              <p:nvPr/>
            </p:nvSpPr>
            <p:spPr bwMode="auto">
              <a:xfrm>
                <a:off x="2479402" y="1639422"/>
                <a:ext cx="1549672" cy="2418228"/>
              </a:xfrm>
              <a:custGeom>
                <a:avLst/>
                <a:gdLst>
                  <a:gd name="connsiteX0" fmla="*/ 0 w 10107"/>
                  <a:gd name="connsiteY0" fmla="*/ 0 h 10491"/>
                  <a:gd name="connsiteX1" fmla="*/ 8998 w 10107"/>
                  <a:gd name="connsiteY1" fmla="*/ 1407 h 10491"/>
                  <a:gd name="connsiteX2" fmla="*/ 9019 w 10107"/>
                  <a:gd name="connsiteY2" fmla="*/ 1407 h 10491"/>
                  <a:gd name="connsiteX3" fmla="*/ 9071 w 10107"/>
                  <a:gd name="connsiteY3" fmla="*/ 1414 h 10491"/>
                  <a:gd name="connsiteX4" fmla="*/ 9145 w 10107"/>
                  <a:gd name="connsiteY4" fmla="*/ 1421 h 10491"/>
                  <a:gd name="connsiteX5" fmla="*/ 9354 w 10107"/>
                  <a:gd name="connsiteY5" fmla="*/ 1455 h 10491"/>
                  <a:gd name="connsiteX6" fmla="*/ 9479 w 10107"/>
                  <a:gd name="connsiteY6" fmla="*/ 1490 h 10491"/>
                  <a:gd name="connsiteX7" fmla="*/ 9605 w 10107"/>
                  <a:gd name="connsiteY7" fmla="*/ 1545 h 10491"/>
                  <a:gd name="connsiteX8" fmla="*/ 9730 w 10107"/>
                  <a:gd name="connsiteY8" fmla="*/ 1600 h 10491"/>
                  <a:gd name="connsiteX9" fmla="*/ 9845 w 10107"/>
                  <a:gd name="connsiteY9" fmla="*/ 1682 h 10491"/>
                  <a:gd name="connsiteX10" fmla="*/ 9950 w 10107"/>
                  <a:gd name="connsiteY10" fmla="*/ 1772 h 10491"/>
                  <a:gd name="connsiteX11" fmla="*/ 10034 w 10107"/>
                  <a:gd name="connsiteY11" fmla="*/ 1896 h 10491"/>
                  <a:gd name="connsiteX12" fmla="*/ 10086 w 10107"/>
                  <a:gd name="connsiteY12" fmla="*/ 2020 h 10491"/>
                  <a:gd name="connsiteX13" fmla="*/ 10107 w 10107"/>
                  <a:gd name="connsiteY13" fmla="*/ 2185 h 10491"/>
                  <a:gd name="connsiteX14" fmla="*/ 10097 w 10107"/>
                  <a:gd name="connsiteY14" fmla="*/ 2364 h 10491"/>
                  <a:gd name="connsiteX15" fmla="*/ 10044 w 10107"/>
                  <a:gd name="connsiteY15" fmla="*/ 2578 h 10491"/>
                  <a:gd name="connsiteX16" fmla="*/ 9992 w 10107"/>
                  <a:gd name="connsiteY16" fmla="*/ 2729 h 10491"/>
                  <a:gd name="connsiteX17" fmla="*/ 9929 w 10107"/>
                  <a:gd name="connsiteY17" fmla="*/ 2922 h 10491"/>
                  <a:gd name="connsiteX18" fmla="*/ 9845 w 10107"/>
                  <a:gd name="connsiteY18" fmla="*/ 3149 h 10491"/>
                  <a:gd name="connsiteX19" fmla="*/ 9762 w 10107"/>
                  <a:gd name="connsiteY19" fmla="*/ 3411 h 10491"/>
                  <a:gd name="connsiteX20" fmla="*/ 9657 w 10107"/>
                  <a:gd name="connsiteY20" fmla="*/ 3707 h 10491"/>
                  <a:gd name="connsiteX21" fmla="*/ 9532 w 10107"/>
                  <a:gd name="connsiteY21" fmla="*/ 4024 h 10491"/>
                  <a:gd name="connsiteX22" fmla="*/ 9417 w 10107"/>
                  <a:gd name="connsiteY22" fmla="*/ 4362 h 10491"/>
                  <a:gd name="connsiteX23" fmla="*/ 9302 w 10107"/>
                  <a:gd name="connsiteY23" fmla="*/ 4720 h 10491"/>
                  <a:gd name="connsiteX24" fmla="*/ 9176 w 10107"/>
                  <a:gd name="connsiteY24" fmla="*/ 5085 h 10491"/>
                  <a:gd name="connsiteX25" fmla="*/ 8915 w 10107"/>
                  <a:gd name="connsiteY25" fmla="*/ 5856 h 10491"/>
                  <a:gd name="connsiteX26" fmla="*/ 8779 w 10107"/>
                  <a:gd name="connsiteY26" fmla="*/ 6249 h 10491"/>
                  <a:gd name="connsiteX27" fmla="*/ 8643 w 10107"/>
                  <a:gd name="connsiteY27" fmla="*/ 6634 h 10491"/>
                  <a:gd name="connsiteX28" fmla="*/ 8507 w 10107"/>
                  <a:gd name="connsiteY28" fmla="*/ 7020 h 10491"/>
                  <a:gd name="connsiteX29" fmla="*/ 8381 w 10107"/>
                  <a:gd name="connsiteY29" fmla="*/ 7399 h 10491"/>
                  <a:gd name="connsiteX30" fmla="*/ 8266 w 10107"/>
                  <a:gd name="connsiteY30" fmla="*/ 7757 h 10491"/>
                  <a:gd name="connsiteX31" fmla="*/ 8151 w 10107"/>
                  <a:gd name="connsiteY31" fmla="*/ 8108 h 10491"/>
                  <a:gd name="connsiteX32" fmla="*/ 8025 w 10107"/>
                  <a:gd name="connsiteY32" fmla="*/ 8432 h 10491"/>
                  <a:gd name="connsiteX33" fmla="*/ 7921 w 10107"/>
                  <a:gd name="connsiteY33" fmla="*/ 8728 h 10491"/>
                  <a:gd name="connsiteX34" fmla="*/ 7837 w 10107"/>
                  <a:gd name="connsiteY34" fmla="*/ 9003 h 10491"/>
                  <a:gd name="connsiteX35" fmla="*/ 7753 w 10107"/>
                  <a:gd name="connsiteY35" fmla="*/ 9251 h 10491"/>
                  <a:gd name="connsiteX36" fmla="*/ 7680 w 10107"/>
                  <a:gd name="connsiteY36" fmla="*/ 9458 h 10491"/>
                  <a:gd name="connsiteX37" fmla="*/ 7628 w 10107"/>
                  <a:gd name="connsiteY37" fmla="*/ 9623 h 10491"/>
                  <a:gd name="connsiteX38" fmla="*/ 7586 w 10107"/>
                  <a:gd name="connsiteY38" fmla="*/ 9747 h 10491"/>
                  <a:gd name="connsiteX39" fmla="*/ 7565 w 10107"/>
                  <a:gd name="connsiteY39" fmla="*/ 9823 h 10491"/>
                  <a:gd name="connsiteX40" fmla="*/ 7544 w 10107"/>
                  <a:gd name="connsiteY40" fmla="*/ 9851 h 10491"/>
                  <a:gd name="connsiteX41" fmla="*/ 7534 w 10107"/>
                  <a:gd name="connsiteY41" fmla="*/ 9871 h 10491"/>
                  <a:gd name="connsiteX42" fmla="*/ 7513 w 10107"/>
                  <a:gd name="connsiteY42" fmla="*/ 9912 h 10491"/>
                  <a:gd name="connsiteX43" fmla="*/ 7471 w 10107"/>
                  <a:gd name="connsiteY43" fmla="*/ 9968 h 10491"/>
                  <a:gd name="connsiteX44" fmla="*/ 7408 w 10107"/>
                  <a:gd name="connsiteY44" fmla="*/ 10050 h 10491"/>
                  <a:gd name="connsiteX45" fmla="*/ 7314 w 10107"/>
                  <a:gd name="connsiteY45" fmla="*/ 10133 h 10491"/>
                  <a:gd name="connsiteX46" fmla="*/ 7210 w 10107"/>
                  <a:gd name="connsiteY46" fmla="*/ 10216 h 10491"/>
                  <a:gd name="connsiteX47" fmla="*/ 7084 w 10107"/>
                  <a:gd name="connsiteY47" fmla="*/ 10305 h 10491"/>
                  <a:gd name="connsiteX48" fmla="*/ 6927 w 10107"/>
                  <a:gd name="connsiteY48" fmla="*/ 10381 h 10491"/>
                  <a:gd name="connsiteX49" fmla="*/ 6739 w 10107"/>
                  <a:gd name="connsiteY49" fmla="*/ 10443 h 10491"/>
                  <a:gd name="connsiteX50" fmla="*/ 6540 w 10107"/>
                  <a:gd name="connsiteY50" fmla="*/ 10484 h 10491"/>
                  <a:gd name="connsiteX51" fmla="*/ 6299 w 10107"/>
                  <a:gd name="connsiteY51" fmla="*/ 10491 h 10491"/>
                  <a:gd name="connsiteX52" fmla="*/ 6038 w 10107"/>
                  <a:gd name="connsiteY52" fmla="*/ 10477 h 10491"/>
                  <a:gd name="connsiteX53" fmla="*/ 107 w 10107"/>
                  <a:gd name="connsiteY53" fmla="*/ 9561 h 10491"/>
                  <a:gd name="connsiteX54" fmla="*/ 0 w 10107"/>
                  <a:gd name="connsiteY54" fmla="*/ 0 h 10491"/>
                  <a:gd name="connsiteX0" fmla="*/ 104 w 10211"/>
                  <a:gd name="connsiteY0" fmla="*/ 0 h 10491"/>
                  <a:gd name="connsiteX1" fmla="*/ 9102 w 10211"/>
                  <a:gd name="connsiteY1" fmla="*/ 1407 h 10491"/>
                  <a:gd name="connsiteX2" fmla="*/ 9123 w 10211"/>
                  <a:gd name="connsiteY2" fmla="*/ 1407 h 10491"/>
                  <a:gd name="connsiteX3" fmla="*/ 9175 w 10211"/>
                  <a:gd name="connsiteY3" fmla="*/ 1414 h 10491"/>
                  <a:gd name="connsiteX4" fmla="*/ 9249 w 10211"/>
                  <a:gd name="connsiteY4" fmla="*/ 1421 h 10491"/>
                  <a:gd name="connsiteX5" fmla="*/ 9458 w 10211"/>
                  <a:gd name="connsiteY5" fmla="*/ 1455 h 10491"/>
                  <a:gd name="connsiteX6" fmla="*/ 9583 w 10211"/>
                  <a:gd name="connsiteY6" fmla="*/ 1490 h 10491"/>
                  <a:gd name="connsiteX7" fmla="*/ 9709 w 10211"/>
                  <a:gd name="connsiteY7" fmla="*/ 1545 h 10491"/>
                  <a:gd name="connsiteX8" fmla="*/ 9834 w 10211"/>
                  <a:gd name="connsiteY8" fmla="*/ 1600 h 10491"/>
                  <a:gd name="connsiteX9" fmla="*/ 9949 w 10211"/>
                  <a:gd name="connsiteY9" fmla="*/ 1682 h 10491"/>
                  <a:gd name="connsiteX10" fmla="*/ 10054 w 10211"/>
                  <a:gd name="connsiteY10" fmla="*/ 1772 h 10491"/>
                  <a:gd name="connsiteX11" fmla="*/ 10138 w 10211"/>
                  <a:gd name="connsiteY11" fmla="*/ 1896 h 10491"/>
                  <a:gd name="connsiteX12" fmla="*/ 10190 w 10211"/>
                  <a:gd name="connsiteY12" fmla="*/ 2020 h 10491"/>
                  <a:gd name="connsiteX13" fmla="*/ 10211 w 10211"/>
                  <a:gd name="connsiteY13" fmla="*/ 2185 h 10491"/>
                  <a:gd name="connsiteX14" fmla="*/ 10201 w 10211"/>
                  <a:gd name="connsiteY14" fmla="*/ 2364 h 10491"/>
                  <a:gd name="connsiteX15" fmla="*/ 10148 w 10211"/>
                  <a:gd name="connsiteY15" fmla="*/ 2578 h 10491"/>
                  <a:gd name="connsiteX16" fmla="*/ 10096 w 10211"/>
                  <a:gd name="connsiteY16" fmla="*/ 2729 h 10491"/>
                  <a:gd name="connsiteX17" fmla="*/ 10033 w 10211"/>
                  <a:gd name="connsiteY17" fmla="*/ 2922 h 10491"/>
                  <a:gd name="connsiteX18" fmla="*/ 9949 w 10211"/>
                  <a:gd name="connsiteY18" fmla="*/ 3149 h 10491"/>
                  <a:gd name="connsiteX19" fmla="*/ 9866 w 10211"/>
                  <a:gd name="connsiteY19" fmla="*/ 3411 h 10491"/>
                  <a:gd name="connsiteX20" fmla="*/ 9761 w 10211"/>
                  <a:gd name="connsiteY20" fmla="*/ 3707 h 10491"/>
                  <a:gd name="connsiteX21" fmla="*/ 9636 w 10211"/>
                  <a:gd name="connsiteY21" fmla="*/ 4024 h 10491"/>
                  <a:gd name="connsiteX22" fmla="*/ 9521 w 10211"/>
                  <a:gd name="connsiteY22" fmla="*/ 4362 h 10491"/>
                  <a:gd name="connsiteX23" fmla="*/ 9406 w 10211"/>
                  <a:gd name="connsiteY23" fmla="*/ 4720 h 10491"/>
                  <a:gd name="connsiteX24" fmla="*/ 9280 w 10211"/>
                  <a:gd name="connsiteY24" fmla="*/ 5085 h 10491"/>
                  <a:gd name="connsiteX25" fmla="*/ 9019 w 10211"/>
                  <a:gd name="connsiteY25" fmla="*/ 5856 h 10491"/>
                  <a:gd name="connsiteX26" fmla="*/ 8883 w 10211"/>
                  <a:gd name="connsiteY26" fmla="*/ 6249 h 10491"/>
                  <a:gd name="connsiteX27" fmla="*/ 8747 w 10211"/>
                  <a:gd name="connsiteY27" fmla="*/ 6634 h 10491"/>
                  <a:gd name="connsiteX28" fmla="*/ 8611 w 10211"/>
                  <a:gd name="connsiteY28" fmla="*/ 7020 h 10491"/>
                  <a:gd name="connsiteX29" fmla="*/ 8485 w 10211"/>
                  <a:gd name="connsiteY29" fmla="*/ 7399 h 10491"/>
                  <a:gd name="connsiteX30" fmla="*/ 8370 w 10211"/>
                  <a:gd name="connsiteY30" fmla="*/ 7757 h 10491"/>
                  <a:gd name="connsiteX31" fmla="*/ 8255 w 10211"/>
                  <a:gd name="connsiteY31" fmla="*/ 8108 h 10491"/>
                  <a:gd name="connsiteX32" fmla="*/ 8129 w 10211"/>
                  <a:gd name="connsiteY32" fmla="*/ 8432 h 10491"/>
                  <a:gd name="connsiteX33" fmla="*/ 8025 w 10211"/>
                  <a:gd name="connsiteY33" fmla="*/ 8728 h 10491"/>
                  <a:gd name="connsiteX34" fmla="*/ 7941 w 10211"/>
                  <a:gd name="connsiteY34" fmla="*/ 9003 h 10491"/>
                  <a:gd name="connsiteX35" fmla="*/ 7857 w 10211"/>
                  <a:gd name="connsiteY35" fmla="*/ 9251 h 10491"/>
                  <a:gd name="connsiteX36" fmla="*/ 7784 w 10211"/>
                  <a:gd name="connsiteY36" fmla="*/ 9458 h 10491"/>
                  <a:gd name="connsiteX37" fmla="*/ 7732 w 10211"/>
                  <a:gd name="connsiteY37" fmla="*/ 9623 h 10491"/>
                  <a:gd name="connsiteX38" fmla="*/ 7690 w 10211"/>
                  <a:gd name="connsiteY38" fmla="*/ 9747 h 10491"/>
                  <a:gd name="connsiteX39" fmla="*/ 7669 w 10211"/>
                  <a:gd name="connsiteY39" fmla="*/ 9823 h 10491"/>
                  <a:gd name="connsiteX40" fmla="*/ 7648 w 10211"/>
                  <a:gd name="connsiteY40" fmla="*/ 9851 h 10491"/>
                  <a:gd name="connsiteX41" fmla="*/ 7638 w 10211"/>
                  <a:gd name="connsiteY41" fmla="*/ 9871 h 10491"/>
                  <a:gd name="connsiteX42" fmla="*/ 7617 w 10211"/>
                  <a:gd name="connsiteY42" fmla="*/ 9912 h 10491"/>
                  <a:gd name="connsiteX43" fmla="*/ 7575 w 10211"/>
                  <a:gd name="connsiteY43" fmla="*/ 9968 h 10491"/>
                  <a:gd name="connsiteX44" fmla="*/ 7512 w 10211"/>
                  <a:gd name="connsiteY44" fmla="*/ 10050 h 10491"/>
                  <a:gd name="connsiteX45" fmla="*/ 7418 w 10211"/>
                  <a:gd name="connsiteY45" fmla="*/ 10133 h 10491"/>
                  <a:gd name="connsiteX46" fmla="*/ 7314 w 10211"/>
                  <a:gd name="connsiteY46" fmla="*/ 10216 h 10491"/>
                  <a:gd name="connsiteX47" fmla="*/ 7188 w 10211"/>
                  <a:gd name="connsiteY47" fmla="*/ 10305 h 10491"/>
                  <a:gd name="connsiteX48" fmla="*/ 7031 w 10211"/>
                  <a:gd name="connsiteY48" fmla="*/ 10381 h 10491"/>
                  <a:gd name="connsiteX49" fmla="*/ 6843 w 10211"/>
                  <a:gd name="connsiteY49" fmla="*/ 10443 h 10491"/>
                  <a:gd name="connsiteX50" fmla="*/ 6644 w 10211"/>
                  <a:gd name="connsiteY50" fmla="*/ 10484 h 10491"/>
                  <a:gd name="connsiteX51" fmla="*/ 6403 w 10211"/>
                  <a:gd name="connsiteY51" fmla="*/ 10491 h 10491"/>
                  <a:gd name="connsiteX52" fmla="*/ 6142 w 10211"/>
                  <a:gd name="connsiteY52" fmla="*/ 10477 h 10491"/>
                  <a:gd name="connsiteX53" fmla="*/ 4 w 10211"/>
                  <a:gd name="connsiteY53" fmla="*/ 9534 h 10491"/>
                  <a:gd name="connsiteX54" fmla="*/ 104 w 10211"/>
                  <a:gd name="connsiteY54" fmla="*/ 0 h 1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0211" h="10491">
                    <a:moveTo>
                      <a:pt x="104" y="0"/>
                    </a:moveTo>
                    <a:lnTo>
                      <a:pt x="9102" y="1407"/>
                    </a:lnTo>
                    <a:lnTo>
                      <a:pt x="9123" y="1407"/>
                    </a:lnTo>
                    <a:cubicBezTo>
                      <a:pt x="9140" y="1409"/>
                      <a:pt x="9158" y="1412"/>
                      <a:pt x="9175" y="1414"/>
                    </a:cubicBezTo>
                    <a:cubicBezTo>
                      <a:pt x="9200" y="1416"/>
                      <a:pt x="9224" y="1419"/>
                      <a:pt x="9249" y="1421"/>
                    </a:cubicBezTo>
                    <a:lnTo>
                      <a:pt x="9458" y="1455"/>
                    </a:lnTo>
                    <a:lnTo>
                      <a:pt x="9583" y="1490"/>
                    </a:lnTo>
                    <a:lnTo>
                      <a:pt x="9709" y="1545"/>
                    </a:lnTo>
                    <a:cubicBezTo>
                      <a:pt x="9751" y="1563"/>
                      <a:pt x="9792" y="1582"/>
                      <a:pt x="9834" y="1600"/>
                    </a:cubicBezTo>
                    <a:lnTo>
                      <a:pt x="9949" y="1682"/>
                    </a:lnTo>
                    <a:lnTo>
                      <a:pt x="10054" y="1772"/>
                    </a:lnTo>
                    <a:cubicBezTo>
                      <a:pt x="10082" y="1813"/>
                      <a:pt x="10110" y="1855"/>
                      <a:pt x="10138" y="1896"/>
                    </a:cubicBezTo>
                    <a:cubicBezTo>
                      <a:pt x="10155" y="1937"/>
                      <a:pt x="10173" y="1979"/>
                      <a:pt x="10190" y="2020"/>
                    </a:cubicBezTo>
                    <a:lnTo>
                      <a:pt x="10211" y="2185"/>
                    </a:lnTo>
                    <a:cubicBezTo>
                      <a:pt x="10208" y="2245"/>
                      <a:pt x="10204" y="2304"/>
                      <a:pt x="10201" y="2364"/>
                    </a:cubicBezTo>
                    <a:cubicBezTo>
                      <a:pt x="10183" y="2435"/>
                      <a:pt x="10166" y="2507"/>
                      <a:pt x="10148" y="2578"/>
                    </a:cubicBezTo>
                    <a:cubicBezTo>
                      <a:pt x="10131" y="2628"/>
                      <a:pt x="10113" y="2679"/>
                      <a:pt x="10096" y="2729"/>
                    </a:cubicBezTo>
                    <a:cubicBezTo>
                      <a:pt x="10075" y="2793"/>
                      <a:pt x="10054" y="2858"/>
                      <a:pt x="10033" y="2922"/>
                    </a:cubicBezTo>
                    <a:cubicBezTo>
                      <a:pt x="10005" y="2998"/>
                      <a:pt x="9977" y="3073"/>
                      <a:pt x="9949" y="3149"/>
                    </a:cubicBezTo>
                    <a:cubicBezTo>
                      <a:pt x="9921" y="3236"/>
                      <a:pt x="9894" y="3324"/>
                      <a:pt x="9866" y="3411"/>
                    </a:cubicBezTo>
                    <a:lnTo>
                      <a:pt x="9761" y="3707"/>
                    </a:lnTo>
                    <a:cubicBezTo>
                      <a:pt x="9719" y="3813"/>
                      <a:pt x="9678" y="3918"/>
                      <a:pt x="9636" y="4024"/>
                    </a:cubicBezTo>
                    <a:cubicBezTo>
                      <a:pt x="9598" y="4137"/>
                      <a:pt x="9559" y="4249"/>
                      <a:pt x="9521" y="4362"/>
                    </a:cubicBezTo>
                    <a:cubicBezTo>
                      <a:pt x="9483" y="4481"/>
                      <a:pt x="9444" y="4601"/>
                      <a:pt x="9406" y="4720"/>
                    </a:cubicBezTo>
                    <a:lnTo>
                      <a:pt x="9280" y="5085"/>
                    </a:lnTo>
                    <a:lnTo>
                      <a:pt x="9019" y="5856"/>
                    </a:lnTo>
                    <a:cubicBezTo>
                      <a:pt x="8974" y="5987"/>
                      <a:pt x="8928" y="6118"/>
                      <a:pt x="8883" y="6249"/>
                    </a:cubicBezTo>
                    <a:cubicBezTo>
                      <a:pt x="8838" y="6377"/>
                      <a:pt x="8792" y="6506"/>
                      <a:pt x="8747" y="6634"/>
                    </a:cubicBezTo>
                    <a:cubicBezTo>
                      <a:pt x="8702" y="6763"/>
                      <a:pt x="8656" y="6891"/>
                      <a:pt x="8611" y="7020"/>
                    </a:cubicBezTo>
                    <a:lnTo>
                      <a:pt x="8485" y="7399"/>
                    </a:lnTo>
                    <a:cubicBezTo>
                      <a:pt x="8447" y="7518"/>
                      <a:pt x="8408" y="7638"/>
                      <a:pt x="8370" y="7757"/>
                    </a:cubicBezTo>
                    <a:cubicBezTo>
                      <a:pt x="8332" y="7874"/>
                      <a:pt x="8293" y="7991"/>
                      <a:pt x="8255" y="8108"/>
                    </a:cubicBezTo>
                    <a:lnTo>
                      <a:pt x="8129" y="8432"/>
                    </a:lnTo>
                    <a:cubicBezTo>
                      <a:pt x="8094" y="8531"/>
                      <a:pt x="8060" y="8629"/>
                      <a:pt x="8025" y="8728"/>
                    </a:cubicBezTo>
                    <a:cubicBezTo>
                      <a:pt x="7997" y="8820"/>
                      <a:pt x="7969" y="8911"/>
                      <a:pt x="7941" y="9003"/>
                    </a:cubicBezTo>
                    <a:cubicBezTo>
                      <a:pt x="7913" y="9086"/>
                      <a:pt x="7885" y="9168"/>
                      <a:pt x="7857" y="9251"/>
                    </a:cubicBezTo>
                    <a:cubicBezTo>
                      <a:pt x="7833" y="9320"/>
                      <a:pt x="7808" y="9389"/>
                      <a:pt x="7784" y="9458"/>
                    </a:cubicBezTo>
                    <a:cubicBezTo>
                      <a:pt x="7767" y="9513"/>
                      <a:pt x="7749" y="9568"/>
                      <a:pt x="7732" y="9623"/>
                    </a:cubicBezTo>
                    <a:cubicBezTo>
                      <a:pt x="7718" y="9664"/>
                      <a:pt x="7704" y="9706"/>
                      <a:pt x="7690" y="9747"/>
                    </a:cubicBezTo>
                    <a:cubicBezTo>
                      <a:pt x="7683" y="9772"/>
                      <a:pt x="7676" y="9798"/>
                      <a:pt x="7669" y="9823"/>
                    </a:cubicBezTo>
                    <a:cubicBezTo>
                      <a:pt x="7662" y="9832"/>
                      <a:pt x="7655" y="9842"/>
                      <a:pt x="7648" y="9851"/>
                    </a:cubicBezTo>
                    <a:cubicBezTo>
                      <a:pt x="7645" y="9858"/>
                      <a:pt x="7641" y="9864"/>
                      <a:pt x="7638" y="9871"/>
                    </a:cubicBezTo>
                    <a:cubicBezTo>
                      <a:pt x="7631" y="9885"/>
                      <a:pt x="7624" y="9898"/>
                      <a:pt x="7617" y="9912"/>
                    </a:cubicBezTo>
                    <a:cubicBezTo>
                      <a:pt x="7603" y="9931"/>
                      <a:pt x="7589" y="9949"/>
                      <a:pt x="7575" y="9968"/>
                    </a:cubicBezTo>
                    <a:cubicBezTo>
                      <a:pt x="7554" y="9995"/>
                      <a:pt x="7533" y="10023"/>
                      <a:pt x="7512" y="10050"/>
                    </a:cubicBezTo>
                    <a:cubicBezTo>
                      <a:pt x="7481" y="10078"/>
                      <a:pt x="7449" y="10105"/>
                      <a:pt x="7418" y="10133"/>
                    </a:cubicBezTo>
                    <a:lnTo>
                      <a:pt x="7314" y="10216"/>
                    </a:lnTo>
                    <a:lnTo>
                      <a:pt x="7188" y="10305"/>
                    </a:lnTo>
                    <a:lnTo>
                      <a:pt x="7031" y="10381"/>
                    </a:lnTo>
                    <a:lnTo>
                      <a:pt x="6843" y="10443"/>
                    </a:lnTo>
                    <a:lnTo>
                      <a:pt x="6644" y="10484"/>
                    </a:lnTo>
                    <a:lnTo>
                      <a:pt x="6403" y="10491"/>
                    </a:lnTo>
                    <a:lnTo>
                      <a:pt x="6142" y="10477"/>
                    </a:lnTo>
                    <a:lnTo>
                      <a:pt x="4" y="9534"/>
                    </a:lnTo>
                    <a:cubicBezTo>
                      <a:pt x="-32" y="6347"/>
                      <a:pt x="140" y="3187"/>
                      <a:pt x="104" y="0"/>
                    </a:cubicBezTo>
                    <a:close/>
                  </a:path>
                </a:pathLst>
              </a:custGeom>
              <a:solidFill>
                <a:srgbClr val="DE3F18"/>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solidFill>
                    <a:prstClr val="black"/>
                  </a:solidFill>
                  <a:effectLst/>
                  <a:uLnTx/>
                  <a:uFillTx/>
                </a:endParaRPr>
              </a:p>
            </p:txBody>
          </p:sp>
          <p:sp>
            <p:nvSpPr>
              <p:cNvPr id="30" name="Freeform 7"/>
              <p:cNvSpPr>
                <a:spLocks/>
              </p:cNvSpPr>
              <p:nvPr/>
            </p:nvSpPr>
            <p:spPr bwMode="auto">
              <a:xfrm>
                <a:off x="4522788" y="2160588"/>
                <a:ext cx="3135312" cy="2008188"/>
              </a:xfrm>
              <a:custGeom>
                <a:avLst/>
                <a:gdLst/>
                <a:ahLst/>
                <a:cxnLst>
                  <a:cxn ang="0">
                    <a:pos x="743" y="0"/>
                  </a:cxn>
                  <a:cxn ang="0">
                    <a:pos x="1766" y="88"/>
                  </a:cxn>
                  <a:cxn ang="0">
                    <a:pos x="1975" y="1090"/>
                  </a:cxn>
                  <a:cxn ang="0">
                    <a:pos x="1764" y="1265"/>
                  </a:cxn>
                  <a:cxn ang="0">
                    <a:pos x="1280" y="743"/>
                  </a:cxn>
                  <a:cxn ang="0">
                    <a:pos x="1276" y="742"/>
                  </a:cxn>
                  <a:cxn ang="0">
                    <a:pos x="1266" y="738"/>
                  </a:cxn>
                  <a:cxn ang="0">
                    <a:pos x="1250" y="733"/>
                  </a:cxn>
                  <a:cxn ang="0">
                    <a:pos x="1228" y="724"/>
                  </a:cxn>
                  <a:cxn ang="0">
                    <a:pos x="1200" y="714"/>
                  </a:cxn>
                  <a:cxn ang="0">
                    <a:pos x="1169" y="702"/>
                  </a:cxn>
                  <a:cxn ang="0">
                    <a:pos x="1136" y="686"/>
                  </a:cxn>
                  <a:cxn ang="0">
                    <a:pos x="1097" y="669"/>
                  </a:cxn>
                  <a:cxn ang="0">
                    <a:pos x="1058" y="647"/>
                  </a:cxn>
                  <a:cxn ang="0">
                    <a:pos x="1017" y="625"/>
                  </a:cxn>
                  <a:cxn ang="0">
                    <a:pos x="974" y="599"/>
                  </a:cxn>
                  <a:cxn ang="0">
                    <a:pos x="931" y="569"/>
                  </a:cxn>
                  <a:cxn ang="0">
                    <a:pos x="889" y="538"/>
                  </a:cxn>
                  <a:cxn ang="0">
                    <a:pos x="848" y="503"/>
                  </a:cxn>
                  <a:cxn ang="0">
                    <a:pos x="807" y="466"/>
                  </a:cxn>
                  <a:cxn ang="0">
                    <a:pos x="770" y="425"/>
                  </a:cxn>
                  <a:cxn ang="0">
                    <a:pos x="757" y="431"/>
                  </a:cxn>
                  <a:cxn ang="0">
                    <a:pos x="743" y="437"/>
                  </a:cxn>
                  <a:cxn ang="0">
                    <a:pos x="725" y="446"/>
                  </a:cxn>
                  <a:cxn ang="0">
                    <a:pos x="702" y="456"/>
                  </a:cxn>
                  <a:cxn ang="0">
                    <a:pos x="678" y="468"/>
                  </a:cxn>
                  <a:cxn ang="0">
                    <a:pos x="649" y="481"/>
                  </a:cxn>
                  <a:cxn ang="0">
                    <a:pos x="619" y="495"/>
                  </a:cxn>
                  <a:cxn ang="0">
                    <a:pos x="589" y="509"/>
                  </a:cxn>
                  <a:cxn ang="0">
                    <a:pos x="557" y="524"/>
                  </a:cxn>
                  <a:cxn ang="0">
                    <a:pos x="526" y="539"/>
                  </a:cxn>
                  <a:cxn ang="0">
                    <a:pos x="495" y="553"/>
                  </a:cxn>
                  <a:cxn ang="0">
                    <a:pos x="466" y="567"/>
                  </a:cxn>
                  <a:cxn ang="0">
                    <a:pos x="439" y="579"/>
                  </a:cxn>
                  <a:cxn ang="0">
                    <a:pos x="416" y="590"/>
                  </a:cxn>
                  <a:cxn ang="0">
                    <a:pos x="394" y="600"/>
                  </a:cxn>
                  <a:cxn ang="0">
                    <a:pos x="377" y="608"/>
                  </a:cxn>
                  <a:cxn ang="0">
                    <a:pos x="350" y="618"/>
                  </a:cxn>
                  <a:cxn ang="0">
                    <a:pos x="320" y="624"/>
                  </a:cxn>
                  <a:cxn ang="0">
                    <a:pos x="288" y="628"/>
                  </a:cxn>
                  <a:cxn ang="0">
                    <a:pos x="253" y="628"/>
                  </a:cxn>
                  <a:cxn ang="0">
                    <a:pos x="218" y="624"/>
                  </a:cxn>
                  <a:cxn ang="0">
                    <a:pos x="182" y="616"/>
                  </a:cxn>
                  <a:cxn ang="0">
                    <a:pos x="147" y="606"/>
                  </a:cxn>
                  <a:cxn ang="0">
                    <a:pos x="113" y="591"/>
                  </a:cxn>
                  <a:cxn ang="0">
                    <a:pos x="80" y="574"/>
                  </a:cxn>
                  <a:cxn ang="0">
                    <a:pos x="50" y="553"/>
                  </a:cxn>
                  <a:cxn ang="0">
                    <a:pos x="23" y="527"/>
                  </a:cxn>
                  <a:cxn ang="0">
                    <a:pos x="0" y="497"/>
                  </a:cxn>
                  <a:cxn ang="0">
                    <a:pos x="743" y="0"/>
                  </a:cxn>
                </a:cxnLst>
                <a:rect l="0" t="0" r="r" b="b"/>
                <a:pathLst>
                  <a:path w="1975" h="1265">
                    <a:moveTo>
                      <a:pt x="743" y="0"/>
                    </a:moveTo>
                    <a:lnTo>
                      <a:pt x="1766" y="88"/>
                    </a:lnTo>
                    <a:lnTo>
                      <a:pt x="1975" y="1090"/>
                    </a:lnTo>
                    <a:lnTo>
                      <a:pt x="1764" y="1265"/>
                    </a:lnTo>
                    <a:lnTo>
                      <a:pt x="1280" y="743"/>
                    </a:lnTo>
                    <a:lnTo>
                      <a:pt x="1276" y="742"/>
                    </a:lnTo>
                    <a:lnTo>
                      <a:pt x="1266" y="738"/>
                    </a:lnTo>
                    <a:lnTo>
                      <a:pt x="1250" y="733"/>
                    </a:lnTo>
                    <a:lnTo>
                      <a:pt x="1228" y="724"/>
                    </a:lnTo>
                    <a:lnTo>
                      <a:pt x="1200" y="714"/>
                    </a:lnTo>
                    <a:lnTo>
                      <a:pt x="1169" y="702"/>
                    </a:lnTo>
                    <a:lnTo>
                      <a:pt x="1136" y="686"/>
                    </a:lnTo>
                    <a:lnTo>
                      <a:pt x="1097" y="669"/>
                    </a:lnTo>
                    <a:lnTo>
                      <a:pt x="1058" y="647"/>
                    </a:lnTo>
                    <a:lnTo>
                      <a:pt x="1017" y="625"/>
                    </a:lnTo>
                    <a:lnTo>
                      <a:pt x="974" y="599"/>
                    </a:lnTo>
                    <a:lnTo>
                      <a:pt x="931" y="569"/>
                    </a:lnTo>
                    <a:lnTo>
                      <a:pt x="889" y="538"/>
                    </a:lnTo>
                    <a:lnTo>
                      <a:pt x="848" y="503"/>
                    </a:lnTo>
                    <a:lnTo>
                      <a:pt x="807" y="466"/>
                    </a:lnTo>
                    <a:lnTo>
                      <a:pt x="770" y="425"/>
                    </a:lnTo>
                    <a:lnTo>
                      <a:pt x="757" y="431"/>
                    </a:lnTo>
                    <a:lnTo>
                      <a:pt x="743" y="437"/>
                    </a:lnTo>
                    <a:lnTo>
                      <a:pt x="725" y="446"/>
                    </a:lnTo>
                    <a:lnTo>
                      <a:pt x="702" y="456"/>
                    </a:lnTo>
                    <a:lnTo>
                      <a:pt x="678" y="468"/>
                    </a:lnTo>
                    <a:lnTo>
                      <a:pt x="649" y="481"/>
                    </a:lnTo>
                    <a:lnTo>
                      <a:pt x="619" y="495"/>
                    </a:lnTo>
                    <a:lnTo>
                      <a:pt x="589" y="509"/>
                    </a:lnTo>
                    <a:lnTo>
                      <a:pt x="557" y="524"/>
                    </a:lnTo>
                    <a:lnTo>
                      <a:pt x="526" y="539"/>
                    </a:lnTo>
                    <a:lnTo>
                      <a:pt x="495" y="553"/>
                    </a:lnTo>
                    <a:lnTo>
                      <a:pt x="466" y="567"/>
                    </a:lnTo>
                    <a:lnTo>
                      <a:pt x="439" y="579"/>
                    </a:lnTo>
                    <a:lnTo>
                      <a:pt x="416" y="590"/>
                    </a:lnTo>
                    <a:lnTo>
                      <a:pt x="394" y="600"/>
                    </a:lnTo>
                    <a:lnTo>
                      <a:pt x="377" y="608"/>
                    </a:lnTo>
                    <a:lnTo>
                      <a:pt x="350" y="618"/>
                    </a:lnTo>
                    <a:lnTo>
                      <a:pt x="320" y="624"/>
                    </a:lnTo>
                    <a:lnTo>
                      <a:pt x="288" y="628"/>
                    </a:lnTo>
                    <a:lnTo>
                      <a:pt x="253" y="628"/>
                    </a:lnTo>
                    <a:lnTo>
                      <a:pt x="218" y="624"/>
                    </a:lnTo>
                    <a:lnTo>
                      <a:pt x="182" y="616"/>
                    </a:lnTo>
                    <a:lnTo>
                      <a:pt x="147" y="606"/>
                    </a:lnTo>
                    <a:lnTo>
                      <a:pt x="113" y="591"/>
                    </a:lnTo>
                    <a:lnTo>
                      <a:pt x="80" y="574"/>
                    </a:lnTo>
                    <a:lnTo>
                      <a:pt x="50" y="553"/>
                    </a:lnTo>
                    <a:lnTo>
                      <a:pt x="23" y="527"/>
                    </a:lnTo>
                    <a:lnTo>
                      <a:pt x="0" y="497"/>
                    </a:lnTo>
                    <a:lnTo>
                      <a:pt x="743" y="0"/>
                    </a:lnTo>
                    <a:close/>
                  </a:path>
                </a:pathLst>
              </a:custGeom>
              <a:solidFill>
                <a:srgbClr val="1F497D"/>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solidFill>
                    <a:prstClr val="black"/>
                  </a:solidFill>
                  <a:effectLst/>
                  <a:uLnTx/>
                  <a:uFillTx/>
                </a:endParaRPr>
              </a:p>
            </p:txBody>
          </p:sp>
          <p:sp>
            <p:nvSpPr>
              <p:cNvPr id="31" name="Freeform 8"/>
              <p:cNvSpPr>
                <a:spLocks/>
              </p:cNvSpPr>
              <p:nvPr/>
            </p:nvSpPr>
            <p:spPr bwMode="auto">
              <a:xfrm>
                <a:off x="7477126" y="1701587"/>
                <a:ext cx="1531936" cy="2313202"/>
              </a:xfrm>
              <a:custGeom>
                <a:avLst/>
                <a:gdLst>
                  <a:gd name="connsiteX0" fmla="*/ 9850 w 10000"/>
                  <a:gd name="connsiteY0" fmla="*/ 0 h 10480"/>
                  <a:gd name="connsiteX1" fmla="*/ 10000 w 10000"/>
                  <a:gd name="connsiteY1" fmla="*/ 9736 h 10480"/>
                  <a:gd name="connsiteX2" fmla="*/ 9959 w 10000"/>
                  <a:gd name="connsiteY2" fmla="*/ 9743 h 10480"/>
                  <a:gd name="connsiteX3" fmla="*/ 9845 w 10000"/>
                  <a:gd name="connsiteY3" fmla="*/ 9758 h 10480"/>
                  <a:gd name="connsiteX4" fmla="*/ 9679 w 10000"/>
                  <a:gd name="connsiteY4" fmla="*/ 9793 h 10480"/>
                  <a:gd name="connsiteX5" fmla="*/ 9430 w 10000"/>
                  <a:gd name="connsiteY5" fmla="*/ 9829 h 10480"/>
                  <a:gd name="connsiteX6" fmla="*/ 9130 w 10000"/>
                  <a:gd name="connsiteY6" fmla="*/ 9886 h 10480"/>
                  <a:gd name="connsiteX7" fmla="*/ 8777 w 10000"/>
                  <a:gd name="connsiteY7" fmla="*/ 9936 h 10480"/>
                  <a:gd name="connsiteX8" fmla="*/ 8363 w 10000"/>
                  <a:gd name="connsiteY8" fmla="*/ 10008 h 10480"/>
                  <a:gd name="connsiteX9" fmla="*/ 7917 w 10000"/>
                  <a:gd name="connsiteY9" fmla="*/ 10072 h 10480"/>
                  <a:gd name="connsiteX10" fmla="*/ 7420 w 10000"/>
                  <a:gd name="connsiteY10" fmla="*/ 10144 h 10480"/>
                  <a:gd name="connsiteX11" fmla="*/ 6891 w 10000"/>
                  <a:gd name="connsiteY11" fmla="*/ 10215 h 10480"/>
                  <a:gd name="connsiteX12" fmla="*/ 6332 w 10000"/>
                  <a:gd name="connsiteY12" fmla="*/ 10287 h 10480"/>
                  <a:gd name="connsiteX13" fmla="*/ 5741 w 10000"/>
                  <a:gd name="connsiteY13" fmla="*/ 10358 h 10480"/>
                  <a:gd name="connsiteX14" fmla="*/ 5119 w 10000"/>
                  <a:gd name="connsiteY14" fmla="*/ 10423 h 10480"/>
                  <a:gd name="connsiteX15" fmla="*/ 4653 w 10000"/>
                  <a:gd name="connsiteY15" fmla="*/ 10459 h 10480"/>
                  <a:gd name="connsiteX16" fmla="*/ 4228 w 10000"/>
                  <a:gd name="connsiteY16" fmla="*/ 10480 h 10480"/>
                  <a:gd name="connsiteX17" fmla="*/ 3865 w 10000"/>
                  <a:gd name="connsiteY17" fmla="*/ 10473 h 10480"/>
                  <a:gd name="connsiteX18" fmla="*/ 3544 w 10000"/>
                  <a:gd name="connsiteY18" fmla="*/ 10444 h 10480"/>
                  <a:gd name="connsiteX19" fmla="*/ 3275 w 10000"/>
                  <a:gd name="connsiteY19" fmla="*/ 10401 h 10480"/>
                  <a:gd name="connsiteX20" fmla="*/ 3036 w 10000"/>
                  <a:gd name="connsiteY20" fmla="*/ 10337 h 10480"/>
                  <a:gd name="connsiteX21" fmla="*/ 2850 w 10000"/>
                  <a:gd name="connsiteY21" fmla="*/ 10273 h 10480"/>
                  <a:gd name="connsiteX22" fmla="*/ 2694 w 10000"/>
                  <a:gd name="connsiteY22" fmla="*/ 10201 h 10480"/>
                  <a:gd name="connsiteX23" fmla="*/ 2580 w 10000"/>
                  <a:gd name="connsiteY23" fmla="*/ 10122 h 10480"/>
                  <a:gd name="connsiteX24" fmla="*/ 2477 w 10000"/>
                  <a:gd name="connsiteY24" fmla="*/ 10044 h 10480"/>
                  <a:gd name="connsiteX25" fmla="*/ 2404 w 10000"/>
                  <a:gd name="connsiteY25" fmla="*/ 9972 h 10480"/>
                  <a:gd name="connsiteX26" fmla="*/ 2321 w 10000"/>
                  <a:gd name="connsiteY26" fmla="*/ 9851 h 10480"/>
                  <a:gd name="connsiteX27" fmla="*/ 2301 w 10000"/>
                  <a:gd name="connsiteY27" fmla="*/ 9808 h 10480"/>
                  <a:gd name="connsiteX28" fmla="*/ 2290 w 10000"/>
                  <a:gd name="connsiteY28" fmla="*/ 9772 h 10480"/>
                  <a:gd name="connsiteX29" fmla="*/ 2290 w 10000"/>
                  <a:gd name="connsiteY29" fmla="*/ 9758 h 10480"/>
                  <a:gd name="connsiteX30" fmla="*/ 2280 w 10000"/>
                  <a:gd name="connsiteY30" fmla="*/ 9736 h 10480"/>
                  <a:gd name="connsiteX31" fmla="*/ 2269 w 10000"/>
                  <a:gd name="connsiteY31" fmla="*/ 9650 h 10480"/>
                  <a:gd name="connsiteX32" fmla="*/ 2228 w 10000"/>
                  <a:gd name="connsiteY32" fmla="*/ 9529 h 10480"/>
                  <a:gd name="connsiteX33" fmla="*/ 2176 w 10000"/>
                  <a:gd name="connsiteY33" fmla="*/ 9357 h 10480"/>
                  <a:gd name="connsiteX34" fmla="*/ 2114 w 10000"/>
                  <a:gd name="connsiteY34" fmla="*/ 9157 h 10480"/>
                  <a:gd name="connsiteX35" fmla="*/ 2031 w 10000"/>
                  <a:gd name="connsiteY35" fmla="*/ 8906 h 10480"/>
                  <a:gd name="connsiteX36" fmla="*/ 1948 w 10000"/>
                  <a:gd name="connsiteY36" fmla="*/ 8635 h 10480"/>
                  <a:gd name="connsiteX37" fmla="*/ 1855 w 10000"/>
                  <a:gd name="connsiteY37" fmla="*/ 8327 h 10480"/>
                  <a:gd name="connsiteX38" fmla="*/ 1762 w 10000"/>
                  <a:gd name="connsiteY38" fmla="*/ 7998 h 10480"/>
                  <a:gd name="connsiteX39" fmla="*/ 1648 w 10000"/>
                  <a:gd name="connsiteY39" fmla="*/ 7655 h 10480"/>
                  <a:gd name="connsiteX40" fmla="*/ 1544 w 10000"/>
                  <a:gd name="connsiteY40" fmla="*/ 7290 h 10480"/>
                  <a:gd name="connsiteX41" fmla="*/ 1430 w 10000"/>
                  <a:gd name="connsiteY41" fmla="*/ 6918 h 10480"/>
                  <a:gd name="connsiteX42" fmla="*/ 1316 w 10000"/>
                  <a:gd name="connsiteY42" fmla="*/ 6532 h 10480"/>
                  <a:gd name="connsiteX43" fmla="*/ 1202 w 10000"/>
                  <a:gd name="connsiteY43" fmla="*/ 6145 h 10480"/>
                  <a:gd name="connsiteX44" fmla="*/ 1067 w 10000"/>
                  <a:gd name="connsiteY44" fmla="*/ 5752 h 10480"/>
                  <a:gd name="connsiteX45" fmla="*/ 953 w 10000"/>
                  <a:gd name="connsiteY45" fmla="*/ 5358 h 10480"/>
                  <a:gd name="connsiteX46" fmla="*/ 839 w 10000"/>
                  <a:gd name="connsiteY46" fmla="*/ 4979 h 10480"/>
                  <a:gd name="connsiteX47" fmla="*/ 725 w 10000"/>
                  <a:gd name="connsiteY47" fmla="*/ 4614 h 10480"/>
                  <a:gd name="connsiteX48" fmla="*/ 622 w 10000"/>
                  <a:gd name="connsiteY48" fmla="*/ 4257 h 10480"/>
                  <a:gd name="connsiteX49" fmla="*/ 518 w 10000"/>
                  <a:gd name="connsiteY49" fmla="*/ 3921 h 10480"/>
                  <a:gd name="connsiteX50" fmla="*/ 415 w 10000"/>
                  <a:gd name="connsiteY50" fmla="*/ 3613 h 10480"/>
                  <a:gd name="connsiteX51" fmla="*/ 321 w 10000"/>
                  <a:gd name="connsiteY51" fmla="*/ 3320 h 10480"/>
                  <a:gd name="connsiteX52" fmla="*/ 249 w 10000"/>
                  <a:gd name="connsiteY52" fmla="*/ 3062 h 10480"/>
                  <a:gd name="connsiteX53" fmla="*/ 187 w 10000"/>
                  <a:gd name="connsiteY53" fmla="*/ 2841 h 10480"/>
                  <a:gd name="connsiteX54" fmla="*/ 114 w 10000"/>
                  <a:gd name="connsiteY54" fmla="*/ 2647 h 10480"/>
                  <a:gd name="connsiteX55" fmla="*/ 83 w 10000"/>
                  <a:gd name="connsiteY55" fmla="*/ 2511 h 10480"/>
                  <a:gd name="connsiteX56" fmla="*/ 41 w 10000"/>
                  <a:gd name="connsiteY56" fmla="*/ 2411 h 10480"/>
                  <a:gd name="connsiteX57" fmla="*/ 0 w 10000"/>
                  <a:gd name="connsiteY57" fmla="*/ 2233 h 10480"/>
                  <a:gd name="connsiteX58" fmla="*/ 10 w 10000"/>
                  <a:gd name="connsiteY58" fmla="*/ 2082 h 10480"/>
                  <a:gd name="connsiteX59" fmla="*/ 62 w 10000"/>
                  <a:gd name="connsiteY59" fmla="*/ 1946 h 10480"/>
                  <a:gd name="connsiteX60" fmla="*/ 155 w 10000"/>
                  <a:gd name="connsiteY60" fmla="*/ 1825 h 10480"/>
                  <a:gd name="connsiteX61" fmla="*/ 269 w 10000"/>
                  <a:gd name="connsiteY61" fmla="*/ 1717 h 10480"/>
                  <a:gd name="connsiteX62" fmla="*/ 425 w 10000"/>
                  <a:gd name="connsiteY62" fmla="*/ 1632 h 10480"/>
                  <a:gd name="connsiteX63" fmla="*/ 756 w 10000"/>
                  <a:gd name="connsiteY63" fmla="*/ 1489 h 10480"/>
                  <a:gd name="connsiteX64" fmla="*/ 943 w 10000"/>
                  <a:gd name="connsiteY64" fmla="*/ 1431 h 10480"/>
                  <a:gd name="connsiteX65" fmla="*/ 1119 w 10000"/>
                  <a:gd name="connsiteY65" fmla="*/ 1388 h 10480"/>
                  <a:gd name="connsiteX66" fmla="*/ 1306 w 10000"/>
                  <a:gd name="connsiteY66" fmla="*/ 1353 h 10480"/>
                  <a:gd name="connsiteX67" fmla="*/ 1430 w 10000"/>
                  <a:gd name="connsiteY67" fmla="*/ 1324 h 10480"/>
                  <a:gd name="connsiteX68" fmla="*/ 1606 w 10000"/>
                  <a:gd name="connsiteY68" fmla="*/ 1303 h 10480"/>
                  <a:gd name="connsiteX69" fmla="*/ 1855 w 10000"/>
                  <a:gd name="connsiteY69" fmla="*/ 1253 h 10480"/>
                  <a:gd name="connsiteX70" fmla="*/ 2135 w 10000"/>
                  <a:gd name="connsiteY70" fmla="*/ 1210 h 10480"/>
                  <a:gd name="connsiteX71" fmla="*/ 2456 w 10000"/>
                  <a:gd name="connsiteY71" fmla="*/ 1167 h 10480"/>
                  <a:gd name="connsiteX72" fmla="*/ 2819 w 10000"/>
                  <a:gd name="connsiteY72" fmla="*/ 1117 h 10480"/>
                  <a:gd name="connsiteX73" fmla="*/ 3596 w 10000"/>
                  <a:gd name="connsiteY73" fmla="*/ 988 h 10480"/>
                  <a:gd name="connsiteX74" fmla="*/ 4000 w 10000"/>
                  <a:gd name="connsiteY74" fmla="*/ 938 h 10480"/>
                  <a:gd name="connsiteX75" fmla="*/ 4829 w 10000"/>
                  <a:gd name="connsiteY75" fmla="*/ 809 h 10480"/>
                  <a:gd name="connsiteX76" fmla="*/ 5212 w 10000"/>
                  <a:gd name="connsiteY76" fmla="*/ 752 h 10480"/>
                  <a:gd name="connsiteX77" fmla="*/ 5585 w 10000"/>
                  <a:gd name="connsiteY77" fmla="*/ 695 h 10480"/>
                  <a:gd name="connsiteX78" fmla="*/ 5938 w 10000"/>
                  <a:gd name="connsiteY78" fmla="*/ 652 h 10480"/>
                  <a:gd name="connsiteX79" fmla="*/ 6259 w 10000"/>
                  <a:gd name="connsiteY79" fmla="*/ 594 h 10480"/>
                  <a:gd name="connsiteX80" fmla="*/ 6528 w 10000"/>
                  <a:gd name="connsiteY80" fmla="*/ 559 h 10480"/>
                  <a:gd name="connsiteX81" fmla="*/ 6756 w 10000"/>
                  <a:gd name="connsiteY81" fmla="*/ 530 h 10480"/>
                  <a:gd name="connsiteX82" fmla="*/ 6922 w 10000"/>
                  <a:gd name="connsiteY82" fmla="*/ 501 h 10480"/>
                  <a:gd name="connsiteX83" fmla="*/ 7026 w 10000"/>
                  <a:gd name="connsiteY83" fmla="*/ 494 h 10480"/>
                  <a:gd name="connsiteX84" fmla="*/ 9850 w 10000"/>
                  <a:gd name="connsiteY84" fmla="*/ 0 h 10480"/>
                  <a:gd name="connsiteX0" fmla="*/ 9850 w 10000"/>
                  <a:gd name="connsiteY0" fmla="*/ 0 h 10423"/>
                  <a:gd name="connsiteX1" fmla="*/ 10000 w 10000"/>
                  <a:gd name="connsiteY1" fmla="*/ 9679 h 10423"/>
                  <a:gd name="connsiteX2" fmla="*/ 9959 w 10000"/>
                  <a:gd name="connsiteY2" fmla="*/ 9686 h 10423"/>
                  <a:gd name="connsiteX3" fmla="*/ 9845 w 10000"/>
                  <a:gd name="connsiteY3" fmla="*/ 9701 h 10423"/>
                  <a:gd name="connsiteX4" fmla="*/ 9679 w 10000"/>
                  <a:gd name="connsiteY4" fmla="*/ 9736 h 10423"/>
                  <a:gd name="connsiteX5" fmla="*/ 9430 w 10000"/>
                  <a:gd name="connsiteY5" fmla="*/ 9772 h 10423"/>
                  <a:gd name="connsiteX6" fmla="*/ 9130 w 10000"/>
                  <a:gd name="connsiteY6" fmla="*/ 9829 h 10423"/>
                  <a:gd name="connsiteX7" fmla="*/ 8777 w 10000"/>
                  <a:gd name="connsiteY7" fmla="*/ 9879 h 10423"/>
                  <a:gd name="connsiteX8" fmla="*/ 8363 w 10000"/>
                  <a:gd name="connsiteY8" fmla="*/ 9951 h 10423"/>
                  <a:gd name="connsiteX9" fmla="*/ 7917 w 10000"/>
                  <a:gd name="connsiteY9" fmla="*/ 10015 h 10423"/>
                  <a:gd name="connsiteX10" fmla="*/ 7420 w 10000"/>
                  <a:gd name="connsiteY10" fmla="*/ 10087 h 10423"/>
                  <a:gd name="connsiteX11" fmla="*/ 6891 w 10000"/>
                  <a:gd name="connsiteY11" fmla="*/ 10158 h 10423"/>
                  <a:gd name="connsiteX12" fmla="*/ 6332 w 10000"/>
                  <a:gd name="connsiteY12" fmla="*/ 10230 h 10423"/>
                  <a:gd name="connsiteX13" fmla="*/ 5741 w 10000"/>
                  <a:gd name="connsiteY13" fmla="*/ 10301 h 10423"/>
                  <a:gd name="connsiteX14" fmla="*/ 5119 w 10000"/>
                  <a:gd name="connsiteY14" fmla="*/ 10366 h 10423"/>
                  <a:gd name="connsiteX15" fmla="*/ 4653 w 10000"/>
                  <a:gd name="connsiteY15" fmla="*/ 10402 h 10423"/>
                  <a:gd name="connsiteX16" fmla="*/ 4228 w 10000"/>
                  <a:gd name="connsiteY16" fmla="*/ 10423 h 10423"/>
                  <a:gd name="connsiteX17" fmla="*/ 3865 w 10000"/>
                  <a:gd name="connsiteY17" fmla="*/ 10416 h 10423"/>
                  <a:gd name="connsiteX18" fmla="*/ 3544 w 10000"/>
                  <a:gd name="connsiteY18" fmla="*/ 10387 h 10423"/>
                  <a:gd name="connsiteX19" fmla="*/ 3275 w 10000"/>
                  <a:gd name="connsiteY19" fmla="*/ 10344 h 10423"/>
                  <a:gd name="connsiteX20" fmla="*/ 3036 w 10000"/>
                  <a:gd name="connsiteY20" fmla="*/ 10280 h 10423"/>
                  <a:gd name="connsiteX21" fmla="*/ 2850 w 10000"/>
                  <a:gd name="connsiteY21" fmla="*/ 10216 h 10423"/>
                  <a:gd name="connsiteX22" fmla="*/ 2694 w 10000"/>
                  <a:gd name="connsiteY22" fmla="*/ 10144 h 10423"/>
                  <a:gd name="connsiteX23" fmla="*/ 2580 w 10000"/>
                  <a:gd name="connsiteY23" fmla="*/ 10065 h 10423"/>
                  <a:gd name="connsiteX24" fmla="*/ 2477 w 10000"/>
                  <a:gd name="connsiteY24" fmla="*/ 9987 h 10423"/>
                  <a:gd name="connsiteX25" fmla="*/ 2404 w 10000"/>
                  <a:gd name="connsiteY25" fmla="*/ 9915 h 10423"/>
                  <a:gd name="connsiteX26" fmla="*/ 2321 w 10000"/>
                  <a:gd name="connsiteY26" fmla="*/ 9794 h 10423"/>
                  <a:gd name="connsiteX27" fmla="*/ 2301 w 10000"/>
                  <a:gd name="connsiteY27" fmla="*/ 9751 h 10423"/>
                  <a:gd name="connsiteX28" fmla="*/ 2290 w 10000"/>
                  <a:gd name="connsiteY28" fmla="*/ 9715 h 10423"/>
                  <a:gd name="connsiteX29" fmla="*/ 2290 w 10000"/>
                  <a:gd name="connsiteY29" fmla="*/ 9701 h 10423"/>
                  <a:gd name="connsiteX30" fmla="*/ 2280 w 10000"/>
                  <a:gd name="connsiteY30" fmla="*/ 9679 h 10423"/>
                  <a:gd name="connsiteX31" fmla="*/ 2269 w 10000"/>
                  <a:gd name="connsiteY31" fmla="*/ 9593 h 10423"/>
                  <a:gd name="connsiteX32" fmla="*/ 2228 w 10000"/>
                  <a:gd name="connsiteY32" fmla="*/ 9472 h 10423"/>
                  <a:gd name="connsiteX33" fmla="*/ 2176 w 10000"/>
                  <a:gd name="connsiteY33" fmla="*/ 9300 h 10423"/>
                  <a:gd name="connsiteX34" fmla="*/ 2114 w 10000"/>
                  <a:gd name="connsiteY34" fmla="*/ 9100 h 10423"/>
                  <a:gd name="connsiteX35" fmla="*/ 2031 w 10000"/>
                  <a:gd name="connsiteY35" fmla="*/ 8849 h 10423"/>
                  <a:gd name="connsiteX36" fmla="*/ 1948 w 10000"/>
                  <a:gd name="connsiteY36" fmla="*/ 8578 h 10423"/>
                  <a:gd name="connsiteX37" fmla="*/ 1855 w 10000"/>
                  <a:gd name="connsiteY37" fmla="*/ 8270 h 10423"/>
                  <a:gd name="connsiteX38" fmla="*/ 1762 w 10000"/>
                  <a:gd name="connsiteY38" fmla="*/ 7941 h 10423"/>
                  <a:gd name="connsiteX39" fmla="*/ 1648 w 10000"/>
                  <a:gd name="connsiteY39" fmla="*/ 7598 h 10423"/>
                  <a:gd name="connsiteX40" fmla="*/ 1544 w 10000"/>
                  <a:gd name="connsiteY40" fmla="*/ 7233 h 10423"/>
                  <a:gd name="connsiteX41" fmla="*/ 1430 w 10000"/>
                  <a:gd name="connsiteY41" fmla="*/ 6861 h 10423"/>
                  <a:gd name="connsiteX42" fmla="*/ 1316 w 10000"/>
                  <a:gd name="connsiteY42" fmla="*/ 6475 h 10423"/>
                  <a:gd name="connsiteX43" fmla="*/ 1202 w 10000"/>
                  <a:gd name="connsiteY43" fmla="*/ 6088 h 10423"/>
                  <a:gd name="connsiteX44" fmla="*/ 1067 w 10000"/>
                  <a:gd name="connsiteY44" fmla="*/ 5695 h 10423"/>
                  <a:gd name="connsiteX45" fmla="*/ 953 w 10000"/>
                  <a:gd name="connsiteY45" fmla="*/ 5301 h 10423"/>
                  <a:gd name="connsiteX46" fmla="*/ 839 w 10000"/>
                  <a:gd name="connsiteY46" fmla="*/ 4922 h 10423"/>
                  <a:gd name="connsiteX47" fmla="*/ 725 w 10000"/>
                  <a:gd name="connsiteY47" fmla="*/ 4557 h 10423"/>
                  <a:gd name="connsiteX48" fmla="*/ 622 w 10000"/>
                  <a:gd name="connsiteY48" fmla="*/ 4200 h 10423"/>
                  <a:gd name="connsiteX49" fmla="*/ 518 w 10000"/>
                  <a:gd name="connsiteY49" fmla="*/ 3864 h 10423"/>
                  <a:gd name="connsiteX50" fmla="*/ 415 w 10000"/>
                  <a:gd name="connsiteY50" fmla="*/ 3556 h 10423"/>
                  <a:gd name="connsiteX51" fmla="*/ 321 w 10000"/>
                  <a:gd name="connsiteY51" fmla="*/ 3263 h 10423"/>
                  <a:gd name="connsiteX52" fmla="*/ 249 w 10000"/>
                  <a:gd name="connsiteY52" fmla="*/ 3005 h 10423"/>
                  <a:gd name="connsiteX53" fmla="*/ 187 w 10000"/>
                  <a:gd name="connsiteY53" fmla="*/ 2784 h 10423"/>
                  <a:gd name="connsiteX54" fmla="*/ 114 w 10000"/>
                  <a:gd name="connsiteY54" fmla="*/ 2590 h 10423"/>
                  <a:gd name="connsiteX55" fmla="*/ 83 w 10000"/>
                  <a:gd name="connsiteY55" fmla="*/ 2454 h 10423"/>
                  <a:gd name="connsiteX56" fmla="*/ 41 w 10000"/>
                  <a:gd name="connsiteY56" fmla="*/ 2354 h 10423"/>
                  <a:gd name="connsiteX57" fmla="*/ 0 w 10000"/>
                  <a:gd name="connsiteY57" fmla="*/ 2176 h 10423"/>
                  <a:gd name="connsiteX58" fmla="*/ 10 w 10000"/>
                  <a:gd name="connsiteY58" fmla="*/ 2025 h 10423"/>
                  <a:gd name="connsiteX59" fmla="*/ 62 w 10000"/>
                  <a:gd name="connsiteY59" fmla="*/ 1889 h 10423"/>
                  <a:gd name="connsiteX60" fmla="*/ 155 w 10000"/>
                  <a:gd name="connsiteY60" fmla="*/ 1768 h 10423"/>
                  <a:gd name="connsiteX61" fmla="*/ 269 w 10000"/>
                  <a:gd name="connsiteY61" fmla="*/ 1660 h 10423"/>
                  <a:gd name="connsiteX62" fmla="*/ 425 w 10000"/>
                  <a:gd name="connsiteY62" fmla="*/ 1575 h 10423"/>
                  <a:gd name="connsiteX63" fmla="*/ 756 w 10000"/>
                  <a:gd name="connsiteY63" fmla="*/ 1432 h 10423"/>
                  <a:gd name="connsiteX64" fmla="*/ 943 w 10000"/>
                  <a:gd name="connsiteY64" fmla="*/ 1374 h 10423"/>
                  <a:gd name="connsiteX65" fmla="*/ 1119 w 10000"/>
                  <a:gd name="connsiteY65" fmla="*/ 1331 h 10423"/>
                  <a:gd name="connsiteX66" fmla="*/ 1306 w 10000"/>
                  <a:gd name="connsiteY66" fmla="*/ 1296 h 10423"/>
                  <a:gd name="connsiteX67" fmla="*/ 1430 w 10000"/>
                  <a:gd name="connsiteY67" fmla="*/ 1267 h 10423"/>
                  <a:gd name="connsiteX68" fmla="*/ 1606 w 10000"/>
                  <a:gd name="connsiteY68" fmla="*/ 1246 h 10423"/>
                  <a:gd name="connsiteX69" fmla="*/ 1855 w 10000"/>
                  <a:gd name="connsiteY69" fmla="*/ 1196 h 10423"/>
                  <a:gd name="connsiteX70" fmla="*/ 2135 w 10000"/>
                  <a:gd name="connsiteY70" fmla="*/ 1153 h 10423"/>
                  <a:gd name="connsiteX71" fmla="*/ 2456 w 10000"/>
                  <a:gd name="connsiteY71" fmla="*/ 1110 h 10423"/>
                  <a:gd name="connsiteX72" fmla="*/ 2819 w 10000"/>
                  <a:gd name="connsiteY72" fmla="*/ 1060 h 10423"/>
                  <a:gd name="connsiteX73" fmla="*/ 3596 w 10000"/>
                  <a:gd name="connsiteY73" fmla="*/ 931 h 10423"/>
                  <a:gd name="connsiteX74" fmla="*/ 4000 w 10000"/>
                  <a:gd name="connsiteY74" fmla="*/ 881 h 10423"/>
                  <a:gd name="connsiteX75" fmla="*/ 4829 w 10000"/>
                  <a:gd name="connsiteY75" fmla="*/ 752 h 10423"/>
                  <a:gd name="connsiteX76" fmla="*/ 5212 w 10000"/>
                  <a:gd name="connsiteY76" fmla="*/ 695 h 10423"/>
                  <a:gd name="connsiteX77" fmla="*/ 5585 w 10000"/>
                  <a:gd name="connsiteY77" fmla="*/ 638 h 10423"/>
                  <a:gd name="connsiteX78" fmla="*/ 5938 w 10000"/>
                  <a:gd name="connsiteY78" fmla="*/ 595 h 10423"/>
                  <a:gd name="connsiteX79" fmla="*/ 6259 w 10000"/>
                  <a:gd name="connsiteY79" fmla="*/ 537 h 10423"/>
                  <a:gd name="connsiteX80" fmla="*/ 6528 w 10000"/>
                  <a:gd name="connsiteY80" fmla="*/ 502 h 10423"/>
                  <a:gd name="connsiteX81" fmla="*/ 6756 w 10000"/>
                  <a:gd name="connsiteY81" fmla="*/ 473 h 10423"/>
                  <a:gd name="connsiteX82" fmla="*/ 6922 w 10000"/>
                  <a:gd name="connsiteY82" fmla="*/ 444 h 10423"/>
                  <a:gd name="connsiteX83" fmla="*/ 7026 w 10000"/>
                  <a:gd name="connsiteY83" fmla="*/ 437 h 10423"/>
                  <a:gd name="connsiteX84" fmla="*/ 9850 w 10000"/>
                  <a:gd name="connsiteY84" fmla="*/ 0 h 10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10000" h="10423">
                    <a:moveTo>
                      <a:pt x="9850" y="0"/>
                    </a:moveTo>
                    <a:lnTo>
                      <a:pt x="10000" y="9679"/>
                    </a:lnTo>
                    <a:cubicBezTo>
                      <a:pt x="9986" y="9681"/>
                      <a:pt x="9973" y="9684"/>
                      <a:pt x="9959" y="9686"/>
                    </a:cubicBezTo>
                    <a:lnTo>
                      <a:pt x="9845" y="9701"/>
                    </a:lnTo>
                    <a:lnTo>
                      <a:pt x="9679" y="9736"/>
                    </a:lnTo>
                    <a:lnTo>
                      <a:pt x="9430" y="9772"/>
                    </a:lnTo>
                    <a:lnTo>
                      <a:pt x="9130" y="9829"/>
                    </a:lnTo>
                    <a:lnTo>
                      <a:pt x="8777" y="9879"/>
                    </a:lnTo>
                    <a:lnTo>
                      <a:pt x="8363" y="9951"/>
                    </a:lnTo>
                    <a:lnTo>
                      <a:pt x="7917" y="10015"/>
                    </a:lnTo>
                    <a:lnTo>
                      <a:pt x="7420" y="10087"/>
                    </a:lnTo>
                    <a:lnTo>
                      <a:pt x="6891" y="10158"/>
                    </a:lnTo>
                    <a:lnTo>
                      <a:pt x="6332" y="10230"/>
                    </a:lnTo>
                    <a:lnTo>
                      <a:pt x="5741" y="10301"/>
                    </a:lnTo>
                    <a:lnTo>
                      <a:pt x="5119" y="10366"/>
                    </a:lnTo>
                    <a:lnTo>
                      <a:pt x="4653" y="10402"/>
                    </a:lnTo>
                    <a:lnTo>
                      <a:pt x="4228" y="10423"/>
                    </a:lnTo>
                    <a:lnTo>
                      <a:pt x="3865" y="10416"/>
                    </a:lnTo>
                    <a:lnTo>
                      <a:pt x="3544" y="10387"/>
                    </a:lnTo>
                    <a:lnTo>
                      <a:pt x="3275" y="10344"/>
                    </a:lnTo>
                    <a:lnTo>
                      <a:pt x="3036" y="10280"/>
                    </a:lnTo>
                    <a:lnTo>
                      <a:pt x="2850" y="10216"/>
                    </a:lnTo>
                    <a:lnTo>
                      <a:pt x="2694" y="10144"/>
                    </a:lnTo>
                    <a:lnTo>
                      <a:pt x="2580" y="10065"/>
                    </a:lnTo>
                    <a:lnTo>
                      <a:pt x="2477" y="9987"/>
                    </a:lnTo>
                    <a:cubicBezTo>
                      <a:pt x="2453" y="9963"/>
                      <a:pt x="2428" y="9939"/>
                      <a:pt x="2404" y="9915"/>
                    </a:cubicBezTo>
                    <a:cubicBezTo>
                      <a:pt x="2376" y="9875"/>
                      <a:pt x="2349" y="9834"/>
                      <a:pt x="2321" y="9794"/>
                    </a:cubicBezTo>
                    <a:cubicBezTo>
                      <a:pt x="2314" y="9780"/>
                      <a:pt x="2308" y="9765"/>
                      <a:pt x="2301" y="9751"/>
                    </a:cubicBezTo>
                    <a:cubicBezTo>
                      <a:pt x="2297" y="9739"/>
                      <a:pt x="2294" y="9727"/>
                      <a:pt x="2290" y="9715"/>
                    </a:cubicBezTo>
                    <a:lnTo>
                      <a:pt x="2290" y="9701"/>
                    </a:lnTo>
                    <a:cubicBezTo>
                      <a:pt x="2287" y="9694"/>
                      <a:pt x="2283" y="9686"/>
                      <a:pt x="2280" y="9679"/>
                    </a:cubicBezTo>
                    <a:cubicBezTo>
                      <a:pt x="2276" y="9650"/>
                      <a:pt x="2273" y="9622"/>
                      <a:pt x="2269" y="9593"/>
                    </a:cubicBezTo>
                    <a:cubicBezTo>
                      <a:pt x="2255" y="9553"/>
                      <a:pt x="2242" y="9512"/>
                      <a:pt x="2228" y="9472"/>
                    </a:cubicBezTo>
                    <a:cubicBezTo>
                      <a:pt x="2211" y="9415"/>
                      <a:pt x="2193" y="9357"/>
                      <a:pt x="2176" y="9300"/>
                    </a:cubicBezTo>
                    <a:cubicBezTo>
                      <a:pt x="2155" y="9233"/>
                      <a:pt x="2135" y="9167"/>
                      <a:pt x="2114" y="9100"/>
                    </a:cubicBezTo>
                    <a:cubicBezTo>
                      <a:pt x="2086" y="9016"/>
                      <a:pt x="2059" y="8933"/>
                      <a:pt x="2031" y="8849"/>
                    </a:cubicBezTo>
                    <a:cubicBezTo>
                      <a:pt x="2003" y="8759"/>
                      <a:pt x="1976" y="8668"/>
                      <a:pt x="1948" y="8578"/>
                    </a:cubicBezTo>
                    <a:cubicBezTo>
                      <a:pt x="1917" y="8475"/>
                      <a:pt x="1886" y="8373"/>
                      <a:pt x="1855" y="8270"/>
                    </a:cubicBezTo>
                    <a:cubicBezTo>
                      <a:pt x="1824" y="8160"/>
                      <a:pt x="1793" y="8051"/>
                      <a:pt x="1762" y="7941"/>
                    </a:cubicBezTo>
                    <a:lnTo>
                      <a:pt x="1648" y="7598"/>
                    </a:lnTo>
                    <a:cubicBezTo>
                      <a:pt x="1613" y="7476"/>
                      <a:pt x="1579" y="7355"/>
                      <a:pt x="1544" y="7233"/>
                    </a:cubicBezTo>
                    <a:lnTo>
                      <a:pt x="1430" y="6861"/>
                    </a:lnTo>
                    <a:lnTo>
                      <a:pt x="1316" y="6475"/>
                    </a:lnTo>
                    <a:lnTo>
                      <a:pt x="1202" y="6088"/>
                    </a:lnTo>
                    <a:lnTo>
                      <a:pt x="1067" y="5695"/>
                    </a:lnTo>
                    <a:lnTo>
                      <a:pt x="953" y="5301"/>
                    </a:lnTo>
                    <a:lnTo>
                      <a:pt x="839" y="4922"/>
                    </a:lnTo>
                    <a:lnTo>
                      <a:pt x="725" y="4557"/>
                    </a:lnTo>
                    <a:cubicBezTo>
                      <a:pt x="691" y="4438"/>
                      <a:pt x="656" y="4319"/>
                      <a:pt x="622" y="4200"/>
                    </a:cubicBezTo>
                    <a:cubicBezTo>
                      <a:pt x="587" y="4088"/>
                      <a:pt x="553" y="3976"/>
                      <a:pt x="518" y="3864"/>
                    </a:cubicBezTo>
                    <a:cubicBezTo>
                      <a:pt x="484" y="3761"/>
                      <a:pt x="449" y="3659"/>
                      <a:pt x="415" y="3556"/>
                    </a:cubicBezTo>
                    <a:cubicBezTo>
                      <a:pt x="384" y="3458"/>
                      <a:pt x="352" y="3361"/>
                      <a:pt x="321" y="3263"/>
                    </a:cubicBezTo>
                    <a:lnTo>
                      <a:pt x="249" y="3005"/>
                    </a:lnTo>
                    <a:cubicBezTo>
                      <a:pt x="228" y="2931"/>
                      <a:pt x="208" y="2858"/>
                      <a:pt x="187" y="2784"/>
                    </a:cubicBezTo>
                    <a:cubicBezTo>
                      <a:pt x="163" y="2719"/>
                      <a:pt x="138" y="2655"/>
                      <a:pt x="114" y="2590"/>
                    </a:cubicBezTo>
                    <a:cubicBezTo>
                      <a:pt x="104" y="2545"/>
                      <a:pt x="93" y="2499"/>
                      <a:pt x="83" y="2454"/>
                    </a:cubicBezTo>
                    <a:cubicBezTo>
                      <a:pt x="69" y="2421"/>
                      <a:pt x="55" y="2387"/>
                      <a:pt x="41" y="2354"/>
                    </a:cubicBezTo>
                    <a:cubicBezTo>
                      <a:pt x="27" y="2295"/>
                      <a:pt x="14" y="2235"/>
                      <a:pt x="0" y="2176"/>
                    </a:cubicBezTo>
                    <a:cubicBezTo>
                      <a:pt x="3" y="2126"/>
                      <a:pt x="7" y="2075"/>
                      <a:pt x="10" y="2025"/>
                    </a:cubicBezTo>
                    <a:cubicBezTo>
                      <a:pt x="27" y="1980"/>
                      <a:pt x="45" y="1934"/>
                      <a:pt x="62" y="1889"/>
                    </a:cubicBezTo>
                    <a:cubicBezTo>
                      <a:pt x="93" y="1849"/>
                      <a:pt x="124" y="1808"/>
                      <a:pt x="155" y="1768"/>
                    </a:cubicBezTo>
                    <a:lnTo>
                      <a:pt x="269" y="1660"/>
                    </a:lnTo>
                    <a:lnTo>
                      <a:pt x="425" y="1575"/>
                    </a:lnTo>
                    <a:lnTo>
                      <a:pt x="756" y="1432"/>
                    </a:lnTo>
                    <a:lnTo>
                      <a:pt x="943" y="1374"/>
                    </a:lnTo>
                    <a:lnTo>
                      <a:pt x="1119" y="1331"/>
                    </a:lnTo>
                    <a:lnTo>
                      <a:pt x="1306" y="1296"/>
                    </a:lnTo>
                    <a:cubicBezTo>
                      <a:pt x="1347" y="1286"/>
                      <a:pt x="1389" y="1277"/>
                      <a:pt x="1430" y="1267"/>
                    </a:cubicBezTo>
                    <a:lnTo>
                      <a:pt x="1606" y="1246"/>
                    </a:lnTo>
                    <a:lnTo>
                      <a:pt x="1855" y="1196"/>
                    </a:lnTo>
                    <a:lnTo>
                      <a:pt x="2135" y="1153"/>
                    </a:lnTo>
                    <a:lnTo>
                      <a:pt x="2456" y="1110"/>
                    </a:lnTo>
                    <a:lnTo>
                      <a:pt x="2819" y="1060"/>
                    </a:lnTo>
                    <a:lnTo>
                      <a:pt x="3596" y="931"/>
                    </a:lnTo>
                    <a:lnTo>
                      <a:pt x="4000" y="881"/>
                    </a:lnTo>
                    <a:lnTo>
                      <a:pt x="4829" y="752"/>
                    </a:lnTo>
                    <a:lnTo>
                      <a:pt x="5212" y="695"/>
                    </a:lnTo>
                    <a:lnTo>
                      <a:pt x="5585" y="638"/>
                    </a:lnTo>
                    <a:lnTo>
                      <a:pt x="5938" y="595"/>
                    </a:lnTo>
                    <a:lnTo>
                      <a:pt x="6259" y="537"/>
                    </a:lnTo>
                    <a:lnTo>
                      <a:pt x="6528" y="502"/>
                    </a:lnTo>
                    <a:lnTo>
                      <a:pt x="6756" y="473"/>
                    </a:lnTo>
                    <a:lnTo>
                      <a:pt x="6922" y="444"/>
                    </a:lnTo>
                    <a:cubicBezTo>
                      <a:pt x="6957" y="442"/>
                      <a:pt x="6991" y="439"/>
                      <a:pt x="7026" y="437"/>
                    </a:cubicBezTo>
                    <a:lnTo>
                      <a:pt x="9850" y="0"/>
                    </a:lnTo>
                    <a:close/>
                  </a:path>
                </a:pathLst>
              </a:custGeom>
              <a:solidFill>
                <a:srgbClr val="1F497D"/>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solidFill>
                    <a:prstClr val="black"/>
                  </a:solidFill>
                  <a:effectLst/>
                  <a:uLnTx/>
                  <a:uFillTx/>
                </a:endParaRPr>
              </a:p>
            </p:txBody>
          </p:sp>
          <p:sp>
            <p:nvSpPr>
              <p:cNvPr id="32" name="Freeform 10"/>
              <p:cNvSpPr>
                <a:spLocks/>
              </p:cNvSpPr>
              <p:nvPr/>
            </p:nvSpPr>
            <p:spPr bwMode="auto">
              <a:xfrm>
                <a:off x="4591050" y="4454525"/>
                <a:ext cx="617537" cy="644525"/>
              </a:xfrm>
              <a:custGeom>
                <a:avLst/>
                <a:gdLst/>
                <a:ahLst/>
                <a:cxnLst>
                  <a:cxn ang="0">
                    <a:pos x="257" y="0"/>
                  </a:cxn>
                  <a:cxn ang="0">
                    <a:pos x="281" y="2"/>
                  </a:cxn>
                  <a:cxn ang="0">
                    <a:pos x="304" y="9"/>
                  </a:cxn>
                  <a:cxn ang="0">
                    <a:pos x="325" y="20"/>
                  </a:cxn>
                  <a:cxn ang="0">
                    <a:pos x="345" y="33"/>
                  </a:cxn>
                  <a:cxn ang="0">
                    <a:pos x="363" y="52"/>
                  </a:cxn>
                  <a:cxn ang="0">
                    <a:pos x="376" y="73"/>
                  </a:cxn>
                  <a:cxn ang="0">
                    <a:pos x="385" y="97"/>
                  </a:cxn>
                  <a:cxn ang="0">
                    <a:pos x="389" y="122"/>
                  </a:cxn>
                  <a:cxn ang="0">
                    <a:pos x="387" y="148"/>
                  </a:cxn>
                  <a:cxn ang="0">
                    <a:pos x="383" y="171"/>
                  </a:cxn>
                  <a:cxn ang="0">
                    <a:pos x="373" y="194"/>
                  </a:cxn>
                  <a:cxn ang="0">
                    <a:pos x="358" y="214"/>
                  </a:cxn>
                  <a:cxn ang="0">
                    <a:pos x="328" y="247"/>
                  </a:cxn>
                  <a:cxn ang="0">
                    <a:pos x="225" y="364"/>
                  </a:cxn>
                  <a:cxn ang="0">
                    <a:pos x="205" y="381"/>
                  </a:cxn>
                  <a:cxn ang="0">
                    <a:pos x="183" y="395"/>
                  </a:cxn>
                  <a:cxn ang="0">
                    <a:pos x="158" y="404"/>
                  </a:cxn>
                  <a:cxn ang="0">
                    <a:pos x="132" y="406"/>
                  </a:cxn>
                  <a:cxn ang="0">
                    <a:pos x="108" y="404"/>
                  </a:cxn>
                  <a:cxn ang="0">
                    <a:pos x="84" y="397"/>
                  </a:cxn>
                  <a:cxn ang="0">
                    <a:pos x="63" y="386"/>
                  </a:cxn>
                  <a:cxn ang="0">
                    <a:pos x="43" y="373"/>
                  </a:cxn>
                  <a:cxn ang="0">
                    <a:pos x="26" y="354"/>
                  </a:cxn>
                  <a:cxn ang="0">
                    <a:pos x="12" y="332"/>
                  </a:cxn>
                  <a:cxn ang="0">
                    <a:pos x="4" y="308"/>
                  </a:cxn>
                  <a:cxn ang="0">
                    <a:pos x="0" y="283"/>
                  </a:cxn>
                  <a:cxn ang="0">
                    <a:pos x="1" y="258"/>
                  </a:cxn>
                  <a:cxn ang="0">
                    <a:pos x="6" y="235"/>
                  </a:cxn>
                  <a:cxn ang="0">
                    <a:pos x="16" y="212"/>
                  </a:cxn>
                  <a:cxn ang="0">
                    <a:pos x="31" y="193"/>
                  </a:cxn>
                  <a:cxn ang="0">
                    <a:pos x="137" y="73"/>
                  </a:cxn>
                  <a:cxn ang="0">
                    <a:pos x="164" y="41"/>
                  </a:cxn>
                  <a:cxn ang="0">
                    <a:pos x="184" y="24"/>
                  </a:cxn>
                  <a:cxn ang="0">
                    <a:pos x="206" y="11"/>
                  </a:cxn>
                  <a:cxn ang="0">
                    <a:pos x="231" y="2"/>
                  </a:cxn>
                  <a:cxn ang="0">
                    <a:pos x="257" y="0"/>
                  </a:cxn>
                </a:cxnLst>
                <a:rect l="0" t="0" r="r" b="b"/>
                <a:pathLst>
                  <a:path w="389" h="406">
                    <a:moveTo>
                      <a:pt x="257" y="0"/>
                    </a:moveTo>
                    <a:lnTo>
                      <a:pt x="281" y="2"/>
                    </a:lnTo>
                    <a:lnTo>
                      <a:pt x="304" y="9"/>
                    </a:lnTo>
                    <a:lnTo>
                      <a:pt x="325" y="20"/>
                    </a:lnTo>
                    <a:lnTo>
                      <a:pt x="345" y="33"/>
                    </a:lnTo>
                    <a:lnTo>
                      <a:pt x="363" y="52"/>
                    </a:lnTo>
                    <a:lnTo>
                      <a:pt x="376" y="73"/>
                    </a:lnTo>
                    <a:lnTo>
                      <a:pt x="385" y="97"/>
                    </a:lnTo>
                    <a:lnTo>
                      <a:pt x="389" y="122"/>
                    </a:lnTo>
                    <a:lnTo>
                      <a:pt x="387" y="148"/>
                    </a:lnTo>
                    <a:lnTo>
                      <a:pt x="383" y="171"/>
                    </a:lnTo>
                    <a:lnTo>
                      <a:pt x="373" y="194"/>
                    </a:lnTo>
                    <a:lnTo>
                      <a:pt x="358" y="214"/>
                    </a:lnTo>
                    <a:lnTo>
                      <a:pt x="328" y="247"/>
                    </a:lnTo>
                    <a:lnTo>
                      <a:pt x="225" y="364"/>
                    </a:lnTo>
                    <a:lnTo>
                      <a:pt x="205" y="381"/>
                    </a:lnTo>
                    <a:lnTo>
                      <a:pt x="183" y="395"/>
                    </a:lnTo>
                    <a:lnTo>
                      <a:pt x="158" y="404"/>
                    </a:lnTo>
                    <a:lnTo>
                      <a:pt x="132" y="406"/>
                    </a:lnTo>
                    <a:lnTo>
                      <a:pt x="108" y="404"/>
                    </a:lnTo>
                    <a:lnTo>
                      <a:pt x="84" y="397"/>
                    </a:lnTo>
                    <a:lnTo>
                      <a:pt x="63" y="386"/>
                    </a:lnTo>
                    <a:lnTo>
                      <a:pt x="43" y="373"/>
                    </a:lnTo>
                    <a:lnTo>
                      <a:pt x="26" y="354"/>
                    </a:lnTo>
                    <a:lnTo>
                      <a:pt x="12" y="332"/>
                    </a:lnTo>
                    <a:lnTo>
                      <a:pt x="4" y="308"/>
                    </a:lnTo>
                    <a:lnTo>
                      <a:pt x="0" y="283"/>
                    </a:lnTo>
                    <a:lnTo>
                      <a:pt x="1" y="258"/>
                    </a:lnTo>
                    <a:lnTo>
                      <a:pt x="6" y="235"/>
                    </a:lnTo>
                    <a:lnTo>
                      <a:pt x="16" y="212"/>
                    </a:lnTo>
                    <a:lnTo>
                      <a:pt x="31" y="193"/>
                    </a:lnTo>
                    <a:lnTo>
                      <a:pt x="137" y="73"/>
                    </a:lnTo>
                    <a:lnTo>
                      <a:pt x="164" y="41"/>
                    </a:lnTo>
                    <a:lnTo>
                      <a:pt x="184" y="24"/>
                    </a:lnTo>
                    <a:lnTo>
                      <a:pt x="206" y="11"/>
                    </a:lnTo>
                    <a:lnTo>
                      <a:pt x="231" y="2"/>
                    </a:lnTo>
                    <a:lnTo>
                      <a:pt x="257" y="0"/>
                    </a:lnTo>
                    <a:close/>
                  </a:path>
                </a:pathLst>
              </a:custGeom>
              <a:solidFill>
                <a:srgbClr val="1F497D"/>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solidFill>
                    <a:prstClr val="black"/>
                  </a:solidFill>
                  <a:effectLst/>
                  <a:uLnTx/>
                  <a:uFillTx/>
                </a:endParaRPr>
              </a:p>
            </p:txBody>
          </p:sp>
          <p:sp>
            <p:nvSpPr>
              <p:cNvPr id="33" name="Freeform 11"/>
              <p:cNvSpPr>
                <a:spLocks/>
              </p:cNvSpPr>
              <p:nvPr/>
            </p:nvSpPr>
            <p:spPr bwMode="auto">
              <a:xfrm>
                <a:off x="4259263" y="4144963"/>
                <a:ext cx="541337" cy="563563"/>
              </a:xfrm>
              <a:custGeom>
                <a:avLst/>
                <a:gdLst/>
                <a:ahLst/>
                <a:cxnLst>
                  <a:cxn ang="0">
                    <a:pos x="219" y="0"/>
                  </a:cxn>
                  <a:cxn ang="0">
                    <a:pos x="249" y="4"/>
                  </a:cxn>
                  <a:cxn ang="0">
                    <a:pos x="275" y="15"/>
                  </a:cxn>
                  <a:cxn ang="0">
                    <a:pos x="300" y="32"/>
                  </a:cxn>
                  <a:cxn ang="0">
                    <a:pos x="316" y="50"/>
                  </a:cxn>
                  <a:cxn ang="0">
                    <a:pos x="328" y="68"/>
                  </a:cxn>
                  <a:cxn ang="0">
                    <a:pos x="337" y="89"/>
                  </a:cxn>
                  <a:cxn ang="0">
                    <a:pos x="341" y="112"/>
                  </a:cxn>
                  <a:cxn ang="0">
                    <a:pos x="341" y="133"/>
                  </a:cxn>
                  <a:cxn ang="0">
                    <a:pos x="336" y="154"/>
                  </a:cxn>
                  <a:cxn ang="0">
                    <a:pos x="328" y="173"/>
                  </a:cxn>
                  <a:cxn ang="0">
                    <a:pos x="316" y="190"/>
                  </a:cxn>
                  <a:cxn ang="0">
                    <a:pos x="291" y="219"/>
                  </a:cxn>
                  <a:cxn ang="0">
                    <a:pos x="199" y="322"/>
                  </a:cxn>
                  <a:cxn ang="0">
                    <a:pos x="183" y="335"/>
                  </a:cxn>
                  <a:cxn ang="0">
                    <a:pos x="166" y="347"/>
                  </a:cxn>
                  <a:cxn ang="0">
                    <a:pos x="144" y="353"/>
                  </a:cxn>
                  <a:cxn ang="0">
                    <a:pos x="122" y="355"/>
                  </a:cxn>
                  <a:cxn ang="0">
                    <a:pos x="101" y="353"/>
                  </a:cxn>
                  <a:cxn ang="0">
                    <a:pos x="80" y="347"/>
                  </a:cxn>
                  <a:cxn ang="0">
                    <a:pos x="60" y="337"/>
                  </a:cxn>
                  <a:cxn ang="0">
                    <a:pos x="41" y="323"/>
                  </a:cxn>
                  <a:cxn ang="0">
                    <a:pos x="25" y="306"/>
                  </a:cxn>
                  <a:cxn ang="0">
                    <a:pos x="13" y="287"/>
                  </a:cxn>
                  <a:cxn ang="0">
                    <a:pos x="4" y="267"/>
                  </a:cxn>
                  <a:cxn ang="0">
                    <a:pos x="0" y="245"/>
                  </a:cxn>
                  <a:cxn ang="0">
                    <a:pos x="0" y="222"/>
                  </a:cxn>
                  <a:cxn ang="0">
                    <a:pos x="5" y="202"/>
                  </a:cxn>
                  <a:cxn ang="0">
                    <a:pos x="13" y="184"/>
                  </a:cxn>
                  <a:cxn ang="0">
                    <a:pos x="25" y="166"/>
                  </a:cxn>
                  <a:cxn ang="0">
                    <a:pos x="118" y="61"/>
                  </a:cxn>
                  <a:cxn ang="0">
                    <a:pos x="142" y="35"/>
                  </a:cxn>
                  <a:cxn ang="0">
                    <a:pos x="157" y="20"/>
                  </a:cxn>
                  <a:cxn ang="0">
                    <a:pos x="175" y="9"/>
                  </a:cxn>
                  <a:cxn ang="0">
                    <a:pos x="197" y="2"/>
                  </a:cxn>
                  <a:cxn ang="0">
                    <a:pos x="219" y="0"/>
                  </a:cxn>
                </a:cxnLst>
                <a:rect l="0" t="0" r="r" b="b"/>
                <a:pathLst>
                  <a:path w="341" h="355">
                    <a:moveTo>
                      <a:pt x="219" y="0"/>
                    </a:moveTo>
                    <a:lnTo>
                      <a:pt x="249" y="4"/>
                    </a:lnTo>
                    <a:lnTo>
                      <a:pt x="275" y="15"/>
                    </a:lnTo>
                    <a:lnTo>
                      <a:pt x="300" y="32"/>
                    </a:lnTo>
                    <a:lnTo>
                      <a:pt x="316" y="50"/>
                    </a:lnTo>
                    <a:lnTo>
                      <a:pt x="328" y="68"/>
                    </a:lnTo>
                    <a:lnTo>
                      <a:pt x="337" y="89"/>
                    </a:lnTo>
                    <a:lnTo>
                      <a:pt x="341" y="112"/>
                    </a:lnTo>
                    <a:lnTo>
                      <a:pt x="341" y="133"/>
                    </a:lnTo>
                    <a:lnTo>
                      <a:pt x="336" y="154"/>
                    </a:lnTo>
                    <a:lnTo>
                      <a:pt x="328" y="173"/>
                    </a:lnTo>
                    <a:lnTo>
                      <a:pt x="316" y="190"/>
                    </a:lnTo>
                    <a:lnTo>
                      <a:pt x="291" y="219"/>
                    </a:lnTo>
                    <a:lnTo>
                      <a:pt x="199" y="322"/>
                    </a:lnTo>
                    <a:lnTo>
                      <a:pt x="183" y="335"/>
                    </a:lnTo>
                    <a:lnTo>
                      <a:pt x="166" y="347"/>
                    </a:lnTo>
                    <a:lnTo>
                      <a:pt x="144" y="353"/>
                    </a:lnTo>
                    <a:lnTo>
                      <a:pt x="122" y="355"/>
                    </a:lnTo>
                    <a:lnTo>
                      <a:pt x="101" y="353"/>
                    </a:lnTo>
                    <a:lnTo>
                      <a:pt x="80" y="347"/>
                    </a:lnTo>
                    <a:lnTo>
                      <a:pt x="60" y="337"/>
                    </a:lnTo>
                    <a:lnTo>
                      <a:pt x="41" y="323"/>
                    </a:lnTo>
                    <a:lnTo>
                      <a:pt x="25" y="306"/>
                    </a:lnTo>
                    <a:lnTo>
                      <a:pt x="13" y="287"/>
                    </a:lnTo>
                    <a:lnTo>
                      <a:pt x="4" y="267"/>
                    </a:lnTo>
                    <a:lnTo>
                      <a:pt x="0" y="245"/>
                    </a:lnTo>
                    <a:lnTo>
                      <a:pt x="0" y="222"/>
                    </a:lnTo>
                    <a:lnTo>
                      <a:pt x="5" y="202"/>
                    </a:lnTo>
                    <a:lnTo>
                      <a:pt x="13" y="184"/>
                    </a:lnTo>
                    <a:lnTo>
                      <a:pt x="25" y="166"/>
                    </a:lnTo>
                    <a:lnTo>
                      <a:pt x="118" y="61"/>
                    </a:lnTo>
                    <a:lnTo>
                      <a:pt x="142" y="35"/>
                    </a:lnTo>
                    <a:lnTo>
                      <a:pt x="157" y="20"/>
                    </a:lnTo>
                    <a:lnTo>
                      <a:pt x="175" y="9"/>
                    </a:lnTo>
                    <a:lnTo>
                      <a:pt x="197" y="2"/>
                    </a:lnTo>
                    <a:lnTo>
                      <a:pt x="219" y="0"/>
                    </a:lnTo>
                    <a:close/>
                  </a:path>
                </a:pathLst>
              </a:custGeom>
              <a:solidFill>
                <a:srgbClr val="1F497D"/>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solidFill>
                    <a:prstClr val="black"/>
                  </a:solidFill>
                  <a:effectLst/>
                  <a:uLnTx/>
                  <a:uFillTx/>
                </a:endParaRPr>
              </a:p>
            </p:txBody>
          </p:sp>
          <p:sp>
            <p:nvSpPr>
              <p:cNvPr id="34" name="Freeform 12"/>
              <p:cNvSpPr>
                <a:spLocks/>
              </p:cNvSpPr>
              <p:nvPr/>
            </p:nvSpPr>
            <p:spPr bwMode="auto">
              <a:xfrm>
                <a:off x="5422900" y="5160963"/>
                <a:ext cx="439737" cy="466725"/>
              </a:xfrm>
              <a:custGeom>
                <a:avLst/>
                <a:gdLst/>
                <a:ahLst/>
                <a:cxnLst>
                  <a:cxn ang="0">
                    <a:pos x="178" y="0"/>
                  </a:cxn>
                  <a:cxn ang="0">
                    <a:pos x="201" y="2"/>
                  </a:cxn>
                  <a:cxn ang="0">
                    <a:pos x="222" y="11"/>
                  </a:cxn>
                  <a:cxn ang="0">
                    <a:pos x="242" y="25"/>
                  </a:cxn>
                  <a:cxn ang="0">
                    <a:pos x="260" y="43"/>
                  </a:cxn>
                  <a:cxn ang="0">
                    <a:pos x="271" y="64"/>
                  </a:cxn>
                  <a:cxn ang="0">
                    <a:pos x="277" y="87"/>
                  </a:cxn>
                  <a:cxn ang="0">
                    <a:pos x="277" y="110"/>
                  </a:cxn>
                  <a:cxn ang="0">
                    <a:pos x="272" y="131"/>
                  </a:cxn>
                  <a:cxn ang="0">
                    <a:pos x="260" y="151"/>
                  </a:cxn>
                  <a:cxn ang="0">
                    <a:pos x="227" y="189"/>
                  </a:cxn>
                  <a:cxn ang="0">
                    <a:pos x="164" y="264"/>
                  </a:cxn>
                  <a:cxn ang="0">
                    <a:pos x="150" y="277"/>
                  </a:cxn>
                  <a:cxn ang="0">
                    <a:pos x="135" y="287"/>
                  </a:cxn>
                  <a:cxn ang="0">
                    <a:pos x="118" y="292"/>
                  </a:cxn>
                  <a:cxn ang="0">
                    <a:pos x="99" y="294"/>
                  </a:cxn>
                  <a:cxn ang="0">
                    <a:pos x="76" y="292"/>
                  </a:cxn>
                  <a:cxn ang="0">
                    <a:pos x="55" y="283"/>
                  </a:cxn>
                  <a:cxn ang="0">
                    <a:pos x="35" y="269"/>
                  </a:cxn>
                  <a:cxn ang="0">
                    <a:pos x="19" y="251"/>
                  </a:cxn>
                  <a:cxn ang="0">
                    <a:pos x="6" y="230"/>
                  </a:cxn>
                  <a:cxn ang="0">
                    <a:pos x="0" y="206"/>
                  </a:cxn>
                  <a:cxn ang="0">
                    <a:pos x="0" y="182"/>
                  </a:cxn>
                  <a:cxn ang="0">
                    <a:pos x="6" y="161"/>
                  </a:cxn>
                  <a:cxn ang="0">
                    <a:pos x="19" y="143"/>
                  </a:cxn>
                  <a:cxn ang="0">
                    <a:pos x="87" y="61"/>
                  </a:cxn>
                  <a:cxn ang="0">
                    <a:pos x="114" y="28"/>
                  </a:cxn>
                  <a:cxn ang="0">
                    <a:pos x="127" y="17"/>
                  </a:cxn>
                  <a:cxn ang="0">
                    <a:pos x="142" y="7"/>
                  </a:cxn>
                  <a:cxn ang="0">
                    <a:pos x="159" y="2"/>
                  </a:cxn>
                  <a:cxn ang="0">
                    <a:pos x="178" y="0"/>
                  </a:cxn>
                </a:cxnLst>
                <a:rect l="0" t="0" r="r" b="b"/>
                <a:pathLst>
                  <a:path w="277" h="294">
                    <a:moveTo>
                      <a:pt x="178" y="0"/>
                    </a:moveTo>
                    <a:lnTo>
                      <a:pt x="201" y="2"/>
                    </a:lnTo>
                    <a:lnTo>
                      <a:pt x="222" y="11"/>
                    </a:lnTo>
                    <a:lnTo>
                      <a:pt x="242" y="25"/>
                    </a:lnTo>
                    <a:lnTo>
                      <a:pt x="260" y="43"/>
                    </a:lnTo>
                    <a:lnTo>
                      <a:pt x="271" y="64"/>
                    </a:lnTo>
                    <a:lnTo>
                      <a:pt x="277" y="87"/>
                    </a:lnTo>
                    <a:lnTo>
                      <a:pt x="277" y="110"/>
                    </a:lnTo>
                    <a:lnTo>
                      <a:pt x="272" y="131"/>
                    </a:lnTo>
                    <a:lnTo>
                      <a:pt x="260" y="151"/>
                    </a:lnTo>
                    <a:lnTo>
                      <a:pt x="227" y="189"/>
                    </a:lnTo>
                    <a:lnTo>
                      <a:pt x="164" y="264"/>
                    </a:lnTo>
                    <a:lnTo>
                      <a:pt x="150" y="277"/>
                    </a:lnTo>
                    <a:lnTo>
                      <a:pt x="135" y="287"/>
                    </a:lnTo>
                    <a:lnTo>
                      <a:pt x="118" y="292"/>
                    </a:lnTo>
                    <a:lnTo>
                      <a:pt x="99" y="294"/>
                    </a:lnTo>
                    <a:lnTo>
                      <a:pt x="76" y="292"/>
                    </a:lnTo>
                    <a:lnTo>
                      <a:pt x="55" y="283"/>
                    </a:lnTo>
                    <a:lnTo>
                      <a:pt x="35" y="269"/>
                    </a:lnTo>
                    <a:lnTo>
                      <a:pt x="19" y="251"/>
                    </a:lnTo>
                    <a:lnTo>
                      <a:pt x="6" y="230"/>
                    </a:lnTo>
                    <a:lnTo>
                      <a:pt x="0" y="206"/>
                    </a:lnTo>
                    <a:lnTo>
                      <a:pt x="0" y="182"/>
                    </a:lnTo>
                    <a:lnTo>
                      <a:pt x="6" y="161"/>
                    </a:lnTo>
                    <a:lnTo>
                      <a:pt x="19" y="143"/>
                    </a:lnTo>
                    <a:lnTo>
                      <a:pt x="87" y="61"/>
                    </a:lnTo>
                    <a:lnTo>
                      <a:pt x="114" y="28"/>
                    </a:lnTo>
                    <a:lnTo>
                      <a:pt x="127" y="17"/>
                    </a:lnTo>
                    <a:lnTo>
                      <a:pt x="142" y="7"/>
                    </a:lnTo>
                    <a:lnTo>
                      <a:pt x="159" y="2"/>
                    </a:lnTo>
                    <a:lnTo>
                      <a:pt x="178" y="0"/>
                    </a:lnTo>
                    <a:close/>
                  </a:path>
                </a:pathLst>
              </a:custGeom>
              <a:solidFill>
                <a:srgbClr val="1F497D"/>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solidFill>
                    <a:prstClr val="black"/>
                  </a:solidFill>
                  <a:effectLst/>
                  <a:uLnTx/>
                  <a:uFillTx/>
                </a:endParaRPr>
              </a:p>
            </p:txBody>
          </p:sp>
          <p:sp>
            <p:nvSpPr>
              <p:cNvPr id="35" name="Freeform 13"/>
              <p:cNvSpPr>
                <a:spLocks/>
              </p:cNvSpPr>
              <p:nvPr/>
            </p:nvSpPr>
            <p:spPr bwMode="auto">
              <a:xfrm>
                <a:off x="4991100" y="4835525"/>
                <a:ext cx="561975" cy="582613"/>
              </a:xfrm>
              <a:custGeom>
                <a:avLst/>
                <a:gdLst/>
                <a:ahLst/>
                <a:cxnLst>
                  <a:cxn ang="0">
                    <a:pos x="232" y="0"/>
                  </a:cxn>
                  <a:cxn ang="0">
                    <a:pos x="255" y="2"/>
                  </a:cxn>
                  <a:cxn ang="0">
                    <a:pos x="276" y="7"/>
                  </a:cxn>
                  <a:cxn ang="0">
                    <a:pos x="296" y="17"/>
                  </a:cxn>
                  <a:cxn ang="0">
                    <a:pos x="313" y="30"/>
                  </a:cxn>
                  <a:cxn ang="0">
                    <a:pos x="332" y="49"/>
                  </a:cxn>
                  <a:cxn ang="0">
                    <a:pos x="344" y="73"/>
                  </a:cxn>
                  <a:cxn ang="0">
                    <a:pos x="352" y="98"/>
                  </a:cxn>
                  <a:cxn ang="0">
                    <a:pos x="354" y="123"/>
                  </a:cxn>
                  <a:cxn ang="0">
                    <a:pos x="350" y="148"/>
                  </a:cxn>
                  <a:cxn ang="0">
                    <a:pos x="342" y="172"/>
                  </a:cxn>
                  <a:cxn ang="0">
                    <a:pos x="327" y="194"/>
                  </a:cxn>
                  <a:cxn ang="0">
                    <a:pos x="306" y="216"/>
                  </a:cxn>
                  <a:cxn ang="0">
                    <a:pos x="204" y="331"/>
                  </a:cxn>
                  <a:cxn ang="0">
                    <a:pos x="186" y="348"/>
                  </a:cxn>
                  <a:cxn ang="0">
                    <a:pos x="167" y="359"/>
                  </a:cxn>
                  <a:cxn ang="0">
                    <a:pos x="144" y="365"/>
                  </a:cxn>
                  <a:cxn ang="0">
                    <a:pos x="121" y="367"/>
                  </a:cxn>
                  <a:cxn ang="0">
                    <a:pos x="92" y="364"/>
                  </a:cxn>
                  <a:cxn ang="0">
                    <a:pos x="65" y="354"/>
                  </a:cxn>
                  <a:cxn ang="0">
                    <a:pos x="40" y="336"/>
                  </a:cxn>
                  <a:cxn ang="0">
                    <a:pos x="24" y="319"/>
                  </a:cxn>
                  <a:cxn ang="0">
                    <a:pos x="13" y="300"/>
                  </a:cxn>
                  <a:cxn ang="0">
                    <a:pos x="4" y="278"/>
                  </a:cxn>
                  <a:cxn ang="0">
                    <a:pos x="0" y="256"/>
                  </a:cxn>
                  <a:cxn ang="0">
                    <a:pos x="0" y="233"/>
                  </a:cxn>
                  <a:cxn ang="0">
                    <a:pos x="5" y="212"/>
                  </a:cxn>
                  <a:cxn ang="0">
                    <a:pos x="15" y="192"/>
                  </a:cxn>
                  <a:cxn ang="0">
                    <a:pos x="27" y="174"/>
                  </a:cxn>
                  <a:cxn ang="0">
                    <a:pos x="131" y="57"/>
                  </a:cxn>
                  <a:cxn ang="0">
                    <a:pos x="149" y="36"/>
                  </a:cxn>
                  <a:cxn ang="0">
                    <a:pos x="167" y="20"/>
                  </a:cxn>
                  <a:cxn ang="0">
                    <a:pos x="186" y="8"/>
                  </a:cxn>
                  <a:cxn ang="0">
                    <a:pos x="209" y="2"/>
                  </a:cxn>
                  <a:cxn ang="0">
                    <a:pos x="232" y="0"/>
                  </a:cxn>
                </a:cxnLst>
                <a:rect l="0" t="0" r="r" b="b"/>
                <a:pathLst>
                  <a:path w="354" h="367">
                    <a:moveTo>
                      <a:pt x="232" y="0"/>
                    </a:moveTo>
                    <a:lnTo>
                      <a:pt x="255" y="2"/>
                    </a:lnTo>
                    <a:lnTo>
                      <a:pt x="276" y="7"/>
                    </a:lnTo>
                    <a:lnTo>
                      <a:pt x="296" y="17"/>
                    </a:lnTo>
                    <a:lnTo>
                      <a:pt x="313" y="30"/>
                    </a:lnTo>
                    <a:lnTo>
                      <a:pt x="332" y="49"/>
                    </a:lnTo>
                    <a:lnTo>
                      <a:pt x="344" y="73"/>
                    </a:lnTo>
                    <a:lnTo>
                      <a:pt x="352" y="98"/>
                    </a:lnTo>
                    <a:lnTo>
                      <a:pt x="354" y="123"/>
                    </a:lnTo>
                    <a:lnTo>
                      <a:pt x="350" y="148"/>
                    </a:lnTo>
                    <a:lnTo>
                      <a:pt x="342" y="172"/>
                    </a:lnTo>
                    <a:lnTo>
                      <a:pt x="327" y="194"/>
                    </a:lnTo>
                    <a:lnTo>
                      <a:pt x="306" y="216"/>
                    </a:lnTo>
                    <a:lnTo>
                      <a:pt x="204" y="331"/>
                    </a:lnTo>
                    <a:lnTo>
                      <a:pt x="186" y="348"/>
                    </a:lnTo>
                    <a:lnTo>
                      <a:pt x="167" y="359"/>
                    </a:lnTo>
                    <a:lnTo>
                      <a:pt x="144" y="365"/>
                    </a:lnTo>
                    <a:lnTo>
                      <a:pt x="121" y="367"/>
                    </a:lnTo>
                    <a:lnTo>
                      <a:pt x="92" y="364"/>
                    </a:lnTo>
                    <a:lnTo>
                      <a:pt x="65" y="354"/>
                    </a:lnTo>
                    <a:lnTo>
                      <a:pt x="40" y="336"/>
                    </a:lnTo>
                    <a:lnTo>
                      <a:pt x="24" y="319"/>
                    </a:lnTo>
                    <a:lnTo>
                      <a:pt x="13" y="300"/>
                    </a:lnTo>
                    <a:lnTo>
                      <a:pt x="4" y="278"/>
                    </a:lnTo>
                    <a:lnTo>
                      <a:pt x="0" y="256"/>
                    </a:lnTo>
                    <a:lnTo>
                      <a:pt x="0" y="233"/>
                    </a:lnTo>
                    <a:lnTo>
                      <a:pt x="5" y="212"/>
                    </a:lnTo>
                    <a:lnTo>
                      <a:pt x="15" y="192"/>
                    </a:lnTo>
                    <a:lnTo>
                      <a:pt x="27" y="174"/>
                    </a:lnTo>
                    <a:lnTo>
                      <a:pt x="131" y="57"/>
                    </a:lnTo>
                    <a:lnTo>
                      <a:pt x="149" y="36"/>
                    </a:lnTo>
                    <a:lnTo>
                      <a:pt x="167" y="20"/>
                    </a:lnTo>
                    <a:lnTo>
                      <a:pt x="186" y="8"/>
                    </a:lnTo>
                    <a:lnTo>
                      <a:pt x="209" y="2"/>
                    </a:lnTo>
                    <a:lnTo>
                      <a:pt x="232" y="0"/>
                    </a:lnTo>
                    <a:close/>
                  </a:path>
                </a:pathLst>
              </a:custGeom>
              <a:solidFill>
                <a:srgbClr val="1F497D"/>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solidFill>
                    <a:prstClr val="black"/>
                  </a:solidFill>
                  <a:effectLst/>
                  <a:uLnTx/>
                  <a:uFillTx/>
                </a:endParaRPr>
              </a:p>
            </p:txBody>
          </p:sp>
        </p:grpSp>
      </p:grpSp>
      <p:grpSp>
        <p:nvGrpSpPr>
          <p:cNvPr id="11" name="Group 10"/>
          <p:cNvGrpSpPr/>
          <p:nvPr/>
        </p:nvGrpSpPr>
        <p:grpSpPr>
          <a:xfrm>
            <a:off x="2735660" y="2254189"/>
            <a:ext cx="1309459" cy="1251281"/>
            <a:chOff x="2573931" y="1903313"/>
            <a:chExt cx="1309459" cy="1219200"/>
          </a:xfrm>
        </p:grpSpPr>
        <p:sp>
          <p:nvSpPr>
            <p:cNvPr id="23" name="Arc 22"/>
            <p:cNvSpPr/>
            <p:nvPr/>
          </p:nvSpPr>
          <p:spPr>
            <a:xfrm rot="16758831">
              <a:off x="2702290" y="1941413"/>
              <a:ext cx="1219200" cy="1143000"/>
            </a:xfrm>
            <a:prstGeom prst="arc">
              <a:avLst/>
            </a:prstGeom>
            <a:noFill/>
            <a:ln w="19050" cap="flat" cmpd="sng" algn="ctr">
              <a:solidFill>
                <a:sysClr val="windowText" lastClr="000000">
                  <a:lumMod val="75000"/>
                  <a:lumOff val="25000"/>
                </a:sysClr>
              </a:solid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Calibri"/>
                <a:ea typeface="+mn-ea"/>
                <a:cs typeface="+mn-cs"/>
              </a:endParaRPr>
            </a:p>
          </p:txBody>
        </p:sp>
        <p:grpSp>
          <p:nvGrpSpPr>
            <p:cNvPr id="24" name="Group 23"/>
            <p:cNvGrpSpPr/>
            <p:nvPr/>
          </p:nvGrpSpPr>
          <p:grpSpPr>
            <a:xfrm>
              <a:off x="2573931" y="2394583"/>
              <a:ext cx="369278" cy="211018"/>
              <a:chOff x="2550206" y="1833249"/>
              <a:chExt cx="533400" cy="304803"/>
            </a:xfrm>
          </p:grpSpPr>
          <p:cxnSp>
            <p:nvCxnSpPr>
              <p:cNvPr id="25" name="Straight Connector 24"/>
              <p:cNvCxnSpPr/>
              <p:nvPr/>
            </p:nvCxnSpPr>
            <p:spPr>
              <a:xfrm rot="16200000" flipH="1">
                <a:off x="2512106" y="1871349"/>
                <a:ext cx="304800" cy="228600"/>
              </a:xfrm>
              <a:prstGeom prst="line">
                <a:avLst/>
              </a:prstGeom>
              <a:noFill/>
              <a:ln w="19050" cap="flat" cmpd="sng" algn="ctr">
                <a:solidFill>
                  <a:sysClr val="windowText" lastClr="000000">
                    <a:lumMod val="75000"/>
                    <a:lumOff val="25000"/>
                  </a:sysClr>
                </a:solidFill>
                <a:prstDash val="solid"/>
              </a:ln>
              <a:effectLst/>
            </p:spPr>
          </p:cxnSp>
          <p:cxnSp>
            <p:nvCxnSpPr>
              <p:cNvPr id="26" name="Straight Connector 25"/>
              <p:cNvCxnSpPr/>
              <p:nvPr/>
            </p:nvCxnSpPr>
            <p:spPr>
              <a:xfrm flipV="1">
                <a:off x="2778806" y="1909452"/>
                <a:ext cx="304800" cy="228600"/>
              </a:xfrm>
              <a:prstGeom prst="line">
                <a:avLst/>
              </a:prstGeom>
              <a:noFill/>
              <a:ln w="19050" cap="flat" cmpd="sng" algn="ctr">
                <a:solidFill>
                  <a:sysClr val="windowText" lastClr="000000">
                    <a:lumMod val="75000"/>
                    <a:lumOff val="25000"/>
                  </a:sysClr>
                </a:solidFill>
                <a:prstDash val="solid"/>
              </a:ln>
              <a:effectLst/>
            </p:spPr>
          </p:cxnSp>
        </p:grpSp>
      </p:grpSp>
      <p:grpSp>
        <p:nvGrpSpPr>
          <p:cNvPr id="12" name="Group 11"/>
          <p:cNvGrpSpPr/>
          <p:nvPr/>
        </p:nvGrpSpPr>
        <p:grpSpPr>
          <a:xfrm rot="12600000">
            <a:off x="8073425" y="3524745"/>
            <a:ext cx="1309457" cy="1251281"/>
            <a:chOff x="2442673" y="3060818"/>
            <a:chExt cx="1309457" cy="1219200"/>
          </a:xfrm>
        </p:grpSpPr>
        <p:sp>
          <p:nvSpPr>
            <p:cNvPr id="19" name="Arc 18"/>
            <p:cNvSpPr/>
            <p:nvPr/>
          </p:nvSpPr>
          <p:spPr>
            <a:xfrm rot="16792777">
              <a:off x="2571030" y="3098918"/>
              <a:ext cx="1219200" cy="1143000"/>
            </a:xfrm>
            <a:prstGeom prst="arc">
              <a:avLst/>
            </a:prstGeom>
            <a:noFill/>
            <a:ln w="19050" cap="flat" cmpd="sng" algn="ctr">
              <a:solidFill>
                <a:sysClr val="windowText" lastClr="000000">
                  <a:lumMod val="75000"/>
                  <a:lumOff val="25000"/>
                </a:sysClr>
              </a:solid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Calibri"/>
                <a:ea typeface="+mn-ea"/>
                <a:cs typeface="+mn-cs"/>
              </a:endParaRPr>
            </a:p>
          </p:txBody>
        </p:sp>
        <p:grpSp>
          <p:nvGrpSpPr>
            <p:cNvPr id="20" name="Group 19"/>
            <p:cNvGrpSpPr/>
            <p:nvPr/>
          </p:nvGrpSpPr>
          <p:grpSpPr>
            <a:xfrm>
              <a:off x="2442673" y="3552092"/>
              <a:ext cx="369278" cy="211016"/>
              <a:chOff x="2360612" y="3505200"/>
              <a:chExt cx="533400" cy="304800"/>
            </a:xfrm>
          </p:grpSpPr>
          <p:cxnSp>
            <p:nvCxnSpPr>
              <p:cNvPr id="21" name="Straight Connector 20"/>
              <p:cNvCxnSpPr/>
              <p:nvPr/>
            </p:nvCxnSpPr>
            <p:spPr>
              <a:xfrm rot="16200000" flipH="1">
                <a:off x="2322512" y="3543300"/>
                <a:ext cx="304800" cy="228600"/>
              </a:xfrm>
              <a:prstGeom prst="line">
                <a:avLst/>
              </a:prstGeom>
              <a:noFill/>
              <a:ln w="19050" cap="flat" cmpd="sng" algn="ctr">
                <a:solidFill>
                  <a:sysClr val="windowText" lastClr="000000">
                    <a:lumMod val="75000"/>
                    <a:lumOff val="25000"/>
                  </a:sysClr>
                </a:solidFill>
                <a:prstDash val="solid"/>
              </a:ln>
              <a:effectLst/>
            </p:spPr>
          </p:cxnSp>
          <p:cxnSp>
            <p:nvCxnSpPr>
              <p:cNvPr id="22" name="Straight Connector 21"/>
              <p:cNvCxnSpPr/>
              <p:nvPr/>
            </p:nvCxnSpPr>
            <p:spPr>
              <a:xfrm flipV="1">
                <a:off x="2589212" y="3581400"/>
                <a:ext cx="304800" cy="228600"/>
              </a:xfrm>
              <a:prstGeom prst="line">
                <a:avLst/>
              </a:prstGeom>
              <a:noFill/>
              <a:ln w="19050" cap="flat" cmpd="sng" algn="ctr">
                <a:solidFill>
                  <a:sysClr val="windowText" lastClr="000000">
                    <a:lumMod val="75000"/>
                    <a:lumOff val="25000"/>
                  </a:sysClr>
                </a:solidFill>
                <a:prstDash val="solid"/>
              </a:ln>
              <a:effectLst/>
            </p:spPr>
          </p:cxnSp>
        </p:grpSp>
      </p:grpSp>
      <p:sp>
        <p:nvSpPr>
          <p:cNvPr id="17" name="TextBox 16"/>
          <p:cNvSpPr txBox="1"/>
          <p:nvPr/>
        </p:nvSpPr>
        <p:spPr>
          <a:xfrm>
            <a:off x="547811" y="3025739"/>
            <a:ext cx="2791101" cy="2554545"/>
          </a:xfrm>
          <a:prstGeom prst="rect">
            <a:avLst/>
          </a:prstGeom>
          <a:noFill/>
        </p:spPr>
        <p:txBody>
          <a:bodyPr wrap="square" rtlCol="0">
            <a:spAutoFit/>
          </a:bodyPr>
          <a:lstStyle/>
          <a:p>
            <a:pPr lvl="1"/>
            <a:r>
              <a:rPr lang="en-US" sz="2000" dirty="0"/>
              <a:t>A </a:t>
            </a:r>
            <a:r>
              <a:rPr lang="en-US" sz="2000" b="1" i="1" dirty="0">
                <a:solidFill>
                  <a:srgbClr val="FF0000"/>
                </a:solidFill>
              </a:rPr>
              <a:t>contract</a:t>
            </a:r>
            <a:r>
              <a:rPr lang="en-US" sz="2000" dirty="0"/>
              <a:t> for a number of projects, under which task or work orders are issued on an as-needed basis, for an established </a:t>
            </a:r>
            <a:r>
              <a:rPr lang="en-US" sz="2000" dirty="0" smtClean="0"/>
              <a:t>period (23 CFR 172.9(a)(3)). </a:t>
            </a:r>
            <a:endParaRPr lang="en-US" sz="2000" dirty="0"/>
          </a:p>
        </p:txBody>
      </p:sp>
      <p:sp>
        <p:nvSpPr>
          <p:cNvPr id="18" name="TextBox 17"/>
          <p:cNvSpPr txBox="1"/>
          <p:nvPr/>
        </p:nvSpPr>
        <p:spPr>
          <a:xfrm>
            <a:off x="8580640" y="2702597"/>
            <a:ext cx="3324751" cy="3570208"/>
          </a:xfrm>
          <a:prstGeom prst="rect">
            <a:avLst/>
          </a:prstGeom>
          <a:noFill/>
        </p:spPr>
        <p:txBody>
          <a:bodyPr wrap="square" rtlCol="0">
            <a:spAutoFit/>
          </a:bodyPr>
          <a:lstStyle/>
          <a:p>
            <a:pPr lvl="1"/>
            <a:r>
              <a:rPr lang="en-US" sz="2000" dirty="0"/>
              <a:t>Typically used when a specialized service of IDIQ are needed for a number of different projects (23 CFR 172.9(a)(3)). </a:t>
            </a:r>
          </a:p>
          <a:p>
            <a:pPr lvl="2"/>
            <a:r>
              <a:rPr lang="en-US" dirty="0"/>
              <a:t>e.g.: Material testing, surveying, construction engineering, roadway design, environmental analysis, traffic studies, geotechnical studies, etc. </a:t>
            </a:r>
          </a:p>
        </p:txBody>
      </p:sp>
      <p:pic>
        <p:nvPicPr>
          <p:cNvPr id="14" name="Picture 13"/>
          <p:cNvPicPr>
            <a:picLocks noChangeAspect="1"/>
          </p:cNvPicPr>
          <p:nvPr/>
        </p:nvPicPr>
        <p:blipFill rotWithShape="1">
          <a:blip r:embed="rId3" cstate="print">
            <a:extLst>
              <a:ext uri="{28A0092B-C50C-407E-A947-70E740481C1C}">
                <a14:useLocalDpi xmlns:a14="http://schemas.microsoft.com/office/drawing/2010/main" val="0"/>
              </a:ext>
            </a:extLst>
          </a:blip>
          <a:srcRect b="54030"/>
          <a:stretch/>
        </p:blipFill>
        <p:spPr>
          <a:xfrm rot="5400000">
            <a:off x="1841991" y="3530230"/>
            <a:ext cx="3321657" cy="147398"/>
          </a:xfrm>
          <a:prstGeom prst="rect">
            <a:avLst/>
          </a:prstGeom>
        </p:spPr>
      </p:pic>
      <p:pic>
        <p:nvPicPr>
          <p:cNvPr id="15" name="Picture 14"/>
          <p:cNvPicPr>
            <a:picLocks noChangeAspect="1"/>
          </p:cNvPicPr>
          <p:nvPr/>
        </p:nvPicPr>
        <p:blipFill rotWithShape="1">
          <a:blip r:embed="rId3" cstate="print">
            <a:extLst>
              <a:ext uri="{28A0092B-C50C-407E-A947-70E740481C1C}">
                <a14:useLocalDpi xmlns:a14="http://schemas.microsoft.com/office/drawing/2010/main" val="0"/>
              </a:ext>
            </a:extLst>
          </a:blip>
          <a:srcRect b="54030"/>
          <a:stretch/>
        </p:blipFill>
        <p:spPr>
          <a:xfrm rot="16200000" flipH="1">
            <a:off x="6896883" y="3553047"/>
            <a:ext cx="3321657" cy="147398"/>
          </a:xfrm>
          <a:prstGeom prst="rect">
            <a:avLst/>
          </a:prstGeom>
        </p:spPr>
      </p:pic>
      <p:sp>
        <p:nvSpPr>
          <p:cNvPr id="16" name="Oval 15"/>
          <p:cNvSpPr/>
          <p:nvPr/>
        </p:nvSpPr>
        <p:spPr>
          <a:xfrm>
            <a:off x="3758887" y="6149960"/>
            <a:ext cx="4734688" cy="306596"/>
          </a:xfrm>
          <a:prstGeom prst="ellipse">
            <a:avLst/>
          </a:prstGeom>
          <a:gradFill flip="none" rotWithShape="1">
            <a:gsLst>
              <a:gs pos="12000">
                <a:sysClr val="windowText" lastClr="000000">
                  <a:lumMod val="95000"/>
                  <a:lumOff val="5000"/>
                  <a:alpha val="19000"/>
                </a:sysClr>
              </a:gs>
              <a:gs pos="100000">
                <a:sysClr val="window" lastClr="FFFFFF">
                  <a:alpha val="0"/>
                  <a:lumMod val="100000"/>
                </a:sysClr>
              </a:gs>
            </a:gsLst>
            <a:path path="shape">
              <a:fillToRect l="50000" t="50000" r="50000" b="50000"/>
            </a:path>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 lastClr="FFFFFF"/>
              </a:solidFill>
              <a:effectLst/>
              <a:uLnTx/>
              <a:uFillTx/>
            </a:endParaRPr>
          </a:p>
        </p:txBody>
      </p:sp>
      <p:sp>
        <p:nvSpPr>
          <p:cNvPr id="2" name="TextBox 1"/>
          <p:cNvSpPr txBox="1"/>
          <p:nvPr/>
        </p:nvSpPr>
        <p:spPr>
          <a:xfrm>
            <a:off x="966300" y="1480995"/>
            <a:ext cx="1954122" cy="461665"/>
          </a:xfrm>
          <a:prstGeom prst="rect">
            <a:avLst/>
          </a:prstGeom>
          <a:noFill/>
        </p:spPr>
        <p:txBody>
          <a:bodyPr wrap="square" rtlCol="0">
            <a:spAutoFit/>
          </a:bodyPr>
          <a:lstStyle/>
          <a:p>
            <a:r>
              <a:rPr lang="en-US" sz="2400" i="1" dirty="0" smtClean="0"/>
              <a:t>What it is</a:t>
            </a:r>
            <a:endParaRPr lang="en-US" sz="2400" i="1" dirty="0"/>
          </a:p>
        </p:txBody>
      </p:sp>
    </p:spTree>
    <p:extLst>
      <p:ext uri="{BB962C8B-B14F-4D97-AF65-F5344CB8AC3E}">
        <p14:creationId xmlns:p14="http://schemas.microsoft.com/office/powerpoint/2010/main" val="1108937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fltVal val="0"/>
                                          </p:val>
                                        </p:tav>
                                        <p:tav tm="100000">
                                          <p:val>
                                            <p:strVal val="#ppt_w"/>
                                          </p:val>
                                        </p:tav>
                                      </p:tavLst>
                                    </p:anim>
                                    <p:anim calcmode="lin" valueType="num">
                                      <p:cBhvr>
                                        <p:cTn id="8" dur="1000" fill="hold"/>
                                        <p:tgtEl>
                                          <p:spTgt spid="17"/>
                                        </p:tgtEl>
                                        <p:attrNameLst>
                                          <p:attrName>ppt_h</p:attrName>
                                        </p:attrNameLst>
                                      </p:cBhvr>
                                      <p:tavLst>
                                        <p:tav tm="0">
                                          <p:val>
                                            <p:fltVal val="0"/>
                                          </p:val>
                                        </p:tav>
                                        <p:tav tm="100000">
                                          <p:val>
                                            <p:strVal val="#ppt_h"/>
                                          </p:val>
                                        </p:tav>
                                      </p:tavLst>
                                    </p:anim>
                                    <p:anim calcmode="lin" valueType="num">
                                      <p:cBhvr>
                                        <p:cTn id="9" dur="1000" fill="hold"/>
                                        <p:tgtEl>
                                          <p:spTgt spid="17"/>
                                        </p:tgtEl>
                                        <p:attrNameLst>
                                          <p:attrName>style.rotation</p:attrName>
                                        </p:attrNameLst>
                                      </p:cBhvr>
                                      <p:tavLst>
                                        <p:tav tm="0">
                                          <p:val>
                                            <p:fltVal val="90"/>
                                          </p:val>
                                        </p:tav>
                                        <p:tav tm="100000">
                                          <p:val>
                                            <p:fltVal val="0"/>
                                          </p:val>
                                        </p:tav>
                                      </p:tavLst>
                                    </p:anim>
                                    <p:animEffect transition="in" filter="fade">
                                      <p:cBhvr>
                                        <p:cTn id="10" dur="1000"/>
                                        <p:tgtEl>
                                          <p:spTgt spid="17"/>
                                        </p:tgtEl>
                                      </p:cBhvr>
                                    </p:animEffect>
                                  </p:childTnLst>
                                </p:cTn>
                              </p:par>
                              <p:par>
                                <p:cTn id="11" presetID="42"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p:cTn id="20" dur="1000" fill="hold"/>
                                        <p:tgtEl>
                                          <p:spTgt spid="18"/>
                                        </p:tgtEl>
                                        <p:attrNameLst>
                                          <p:attrName>ppt_w</p:attrName>
                                        </p:attrNameLst>
                                      </p:cBhvr>
                                      <p:tavLst>
                                        <p:tav tm="0">
                                          <p:val>
                                            <p:fltVal val="0"/>
                                          </p:val>
                                        </p:tav>
                                        <p:tav tm="100000">
                                          <p:val>
                                            <p:strVal val="#ppt_w"/>
                                          </p:val>
                                        </p:tav>
                                      </p:tavLst>
                                    </p:anim>
                                    <p:anim calcmode="lin" valueType="num">
                                      <p:cBhvr>
                                        <p:cTn id="21" dur="1000" fill="hold"/>
                                        <p:tgtEl>
                                          <p:spTgt spid="18"/>
                                        </p:tgtEl>
                                        <p:attrNameLst>
                                          <p:attrName>ppt_h</p:attrName>
                                        </p:attrNameLst>
                                      </p:cBhvr>
                                      <p:tavLst>
                                        <p:tav tm="0">
                                          <p:val>
                                            <p:fltVal val="0"/>
                                          </p:val>
                                        </p:tav>
                                        <p:tav tm="100000">
                                          <p:val>
                                            <p:strVal val="#ppt_h"/>
                                          </p:val>
                                        </p:tav>
                                      </p:tavLst>
                                    </p:anim>
                                    <p:anim calcmode="lin" valueType="num">
                                      <p:cBhvr>
                                        <p:cTn id="22" dur="1000" fill="hold"/>
                                        <p:tgtEl>
                                          <p:spTgt spid="18"/>
                                        </p:tgtEl>
                                        <p:attrNameLst>
                                          <p:attrName>style.rotation</p:attrName>
                                        </p:attrNameLst>
                                      </p:cBhvr>
                                      <p:tavLst>
                                        <p:tav tm="0">
                                          <p:val>
                                            <p:fltVal val="90"/>
                                          </p:val>
                                        </p:tav>
                                        <p:tav tm="100000">
                                          <p:val>
                                            <p:fltVal val="0"/>
                                          </p:val>
                                        </p:tav>
                                      </p:tavLst>
                                    </p:anim>
                                    <p:animEffect transition="in" filter="fade">
                                      <p:cBhvr>
                                        <p:cTn id="23" dur="10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610600" y="6356350"/>
            <a:ext cx="2743200" cy="365125"/>
          </a:xfrm>
        </p:spPr>
        <p:txBody>
          <a:bodyPr/>
          <a:lstStyle/>
          <a:p>
            <a:pPr>
              <a:defRPr/>
            </a:pPr>
            <a:fld id="{74FE5B35-43FE-4964-8EE4-D1538BCFE1FF}" type="slidenum">
              <a:rPr lang="en-US" altLang="en-US" smtClean="0"/>
              <a:pPr>
                <a:defRPr/>
              </a:pPr>
              <a:t>13</a:t>
            </a:fld>
            <a:endParaRPr lang="en-US" altLang="en-US" dirty="0"/>
          </a:p>
        </p:txBody>
      </p:sp>
      <p:sp>
        <p:nvSpPr>
          <p:cNvPr id="6" name="Rectangle 2"/>
          <p:cNvSpPr txBox="1">
            <a:spLocks noChangeArrowheads="1"/>
          </p:cNvSpPr>
          <p:nvPr/>
        </p:nvSpPr>
        <p:spPr bwMode="auto">
          <a:xfrm>
            <a:off x="825189" y="114642"/>
            <a:ext cx="10337181" cy="42309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0682" tIns="40341" rIns="80682" bIns="40341" numCol="1" rtlCol="0" anchor="t" anchorCtr="0" compatLnSpc="1">
            <a:prstTxWarp prst="textNoShape">
              <a:avLst/>
            </a:prstTxWarp>
            <a:noAutofit/>
          </a:bodyPr>
          <a:lstStyle>
            <a:lvl1pPr algn="l" defTabSz="914400" rtl="0" eaLnBrk="1" latinLnBrk="0" hangingPunct="1">
              <a:lnSpc>
                <a:spcPct val="100000"/>
              </a:lnSpc>
              <a:spcBef>
                <a:spcPct val="0"/>
              </a:spcBef>
              <a:buNone/>
              <a:defRPr sz="4400" b="1" u="none" kern="1200" baseline="0">
                <a:solidFill>
                  <a:srgbClr val="336600"/>
                </a:solidFill>
                <a:latin typeface="Arial" panose="020B0604020202020204" pitchFamily="34" charset="0"/>
                <a:ea typeface="+mj-ea"/>
                <a:cs typeface="Arial" panose="020B0604020202020204" pitchFamily="34" charset="0"/>
              </a:defRPr>
            </a:lvl1pPr>
          </a:lstStyle>
          <a:p>
            <a:pPr fontAlgn="t"/>
            <a:r>
              <a:rPr lang="en-US" altLang="en-US" sz="3600" dirty="0" smtClean="0"/>
              <a:t>Essentials: </a:t>
            </a:r>
          </a:p>
          <a:p>
            <a:pPr fontAlgn="t"/>
            <a:r>
              <a:rPr lang="en-US" altLang="en-US" sz="3600" dirty="0" smtClean="0"/>
              <a:t>Federal &amp; State Laws and Regulations</a:t>
            </a:r>
          </a:p>
        </p:txBody>
      </p:sp>
      <p:grpSp>
        <p:nvGrpSpPr>
          <p:cNvPr id="173" name="Group 172"/>
          <p:cNvGrpSpPr/>
          <p:nvPr/>
        </p:nvGrpSpPr>
        <p:grpSpPr>
          <a:xfrm>
            <a:off x="1084472" y="1777452"/>
            <a:ext cx="10269328" cy="2816852"/>
            <a:chOff x="727633" y="1041470"/>
            <a:chExt cx="7849240" cy="1723294"/>
          </a:xfrm>
        </p:grpSpPr>
        <p:pic>
          <p:nvPicPr>
            <p:cNvPr id="1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7633" y="1233184"/>
              <a:ext cx="2152275" cy="1354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75" name="Group 174"/>
            <p:cNvGrpSpPr>
              <a:grpSpLocks noChangeAspect="1"/>
            </p:cNvGrpSpPr>
            <p:nvPr/>
          </p:nvGrpSpPr>
          <p:grpSpPr>
            <a:xfrm>
              <a:off x="3902106" y="1041470"/>
              <a:ext cx="1326475" cy="1603150"/>
              <a:chOff x="2044701" y="323850"/>
              <a:chExt cx="4292601" cy="5187952"/>
            </a:xfrm>
            <a:solidFill>
              <a:schemeClr val="accent5">
                <a:lumMod val="50000"/>
              </a:schemeClr>
            </a:solidFill>
          </p:grpSpPr>
          <p:sp>
            <p:nvSpPr>
              <p:cNvPr id="214" name="Freeform 6"/>
              <p:cNvSpPr>
                <a:spLocks/>
              </p:cNvSpPr>
              <p:nvPr/>
            </p:nvSpPr>
            <p:spPr bwMode="auto">
              <a:xfrm>
                <a:off x="3943351" y="973138"/>
                <a:ext cx="452438" cy="854075"/>
              </a:xfrm>
              <a:custGeom>
                <a:avLst/>
                <a:gdLst/>
                <a:ahLst/>
                <a:cxnLst>
                  <a:cxn ang="0">
                    <a:pos x="142" y="0"/>
                  </a:cxn>
                  <a:cxn ang="0">
                    <a:pos x="175" y="7"/>
                  </a:cxn>
                  <a:cxn ang="0">
                    <a:pos x="206" y="27"/>
                  </a:cxn>
                  <a:cxn ang="0">
                    <a:pos x="232" y="60"/>
                  </a:cxn>
                  <a:cxn ang="0">
                    <a:pos x="254" y="102"/>
                  </a:cxn>
                  <a:cxn ang="0">
                    <a:pos x="270" y="153"/>
                  </a:cxn>
                  <a:cxn ang="0">
                    <a:pos x="281" y="208"/>
                  </a:cxn>
                  <a:cxn ang="0">
                    <a:pos x="285" y="270"/>
                  </a:cxn>
                  <a:cxn ang="0">
                    <a:pos x="281" y="332"/>
                  </a:cxn>
                  <a:cxn ang="0">
                    <a:pos x="270" y="387"/>
                  </a:cxn>
                  <a:cxn ang="0">
                    <a:pos x="254" y="438"/>
                  </a:cxn>
                  <a:cxn ang="0">
                    <a:pos x="232" y="478"/>
                  </a:cxn>
                  <a:cxn ang="0">
                    <a:pos x="206" y="511"/>
                  </a:cxn>
                  <a:cxn ang="0">
                    <a:pos x="175" y="531"/>
                  </a:cxn>
                  <a:cxn ang="0">
                    <a:pos x="142" y="538"/>
                  </a:cxn>
                  <a:cxn ang="0">
                    <a:pos x="108" y="531"/>
                  </a:cxn>
                  <a:cxn ang="0">
                    <a:pos x="80" y="511"/>
                  </a:cxn>
                  <a:cxn ang="0">
                    <a:pos x="53" y="478"/>
                  </a:cxn>
                  <a:cxn ang="0">
                    <a:pos x="31" y="438"/>
                  </a:cxn>
                  <a:cxn ang="0">
                    <a:pos x="16" y="387"/>
                  </a:cxn>
                  <a:cxn ang="0">
                    <a:pos x="5" y="332"/>
                  </a:cxn>
                  <a:cxn ang="0">
                    <a:pos x="0" y="270"/>
                  </a:cxn>
                  <a:cxn ang="0">
                    <a:pos x="5" y="208"/>
                  </a:cxn>
                  <a:cxn ang="0">
                    <a:pos x="16" y="153"/>
                  </a:cxn>
                  <a:cxn ang="0">
                    <a:pos x="31" y="102"/>
                  </a:cxn>
                  <a:cxn ang="0">
                    <a:pos x="53" y="60"/>
                  </a:cxn>
                  <a:cxn ang="0">
                    <a:pos x="80" y="27"/>
                  </a:cxn>
                  <a:cxn ang="0">
                    <a:pos x="108" y="7"/>
                  </a:cxn>
                  <a:cxn ang="0">
                    <a:pos x="142" y="0"/>
                  </a:cxn>
                </a:cxnLst>
                <a:rect l="0" t="0" r="r" b="b"/>
                <a:pathLst>
                  <a:path w="285" h="538">
                    <a:moveTo>
                      <a:pt x="142" y="0"/>
                    </a:moveTo>
                    <a:lnTo>
                      <a:pt x="175" y="7"/>
                    </a:lnTo>
                    <a:lnTo>
                      <a:pt x="206" y="27"/>
                    </a:lnTo>
                    <a:lnTo>
                      <a:pt x="232" y="60"/>
                    </a:lnTo>
                    <a:lnTo>
                      <a:pt x="254" y="102"/>
                    </a:lnTo>
                    <a:lnTo>
                      <a:pt x="270" y="153"/>
                    </a:lnTo>
                    <a:lnTo>
                      <a:pt x="281" y="208"/>
                    </a:lnTo>
                    <a:lnTo>
                      <a:pt x="285" y="270"/>
                    </a:lnTo>
                    <a:lnTo>
                      <a:pt x="281" y="332"/>
                    </a:lnTo>
                    <a:lnTo>
                      <a:pt x="270" y="387"/>
                    </a:lnTo>
                    <a:lnTo>
                      <a:pt x="254" y="438"/>
                    </a:lnTo>
                    <a:lnTo>
                      <a:pt x="232" y="478"/>
                    </a:lnTo>
                    <a:lnTo>
                      <a:pt x="206" y="511"/>
                    </a:lnTo>
                    <a:lnTo>
                      <a:pt x="175" y="531"/>
                    </a:lnTo>
                    <a:lnTo>
                      <a:pt x="142" y="538"/>
                    </a:lnTo>
                    <a:lnTo>
                      <a:pt x="108" y="531"/>
                    </a:lnTo>
                    <a:lnTo>
                      <a:pt x="80" y="511"/>
                    </a:lnTo>
                    <a:lnTo>
                      <a:pt x="53" y="478"/>
                    </a:lnTo>
                    <a:lnTo>
                      <a:pt x="31" y="438"/>
                    </a:lnTo>
                    <a:lnTo>
                      <a:pt x="16" y="387"/>
                    </a:lnTo>
                    <a:lnTo>
                      <a:pt x="5" y="332"/>
                    </a:lnTo>
                    <a:lnTo>
                      <a:pt x="0" y="270"/>
                    </a:lnTo>
                    <a:lnTo>
                      <a:pt x="5" y="208"/>
                    </a:lnTo>
                    <a:lnTo>
                      <a:pt x="16" y="153"/>
                    </a:lnTo>
                    <a:lnTo>
                      <a:pt x="31" y="102"/>
                    </a:lnTo>
                    <a:lnTo>
                      <a:pt x="53" y="60"/>
                    </a:lnTo>
                    <a:lnTo>
                      <a:pt x="80" y="27"/>
                    </a:lnTo>
                    <a:lnTo>
                      <a:pt x="108" y="7"/>
                    </a:lnTo>
                    <a:lnTo>
                      <a:pt x="14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15" name="Freeform 7"/>
              <p:cNvSpPr>
                <a:spLocks/>
              </p:cNvSpPr>
              <p:nvPr/>
            </p:nvSpPr>
            <p:spPr bwMode="auto">
              <a:xfrm>
                <a:off x="2690814" y="1508126"/>
                <a:ext cx="322263" cy="322263"/>
              </a:xfrm>
              <a:custGeom>
                <a:avLst/>
                <a:gdLst/>
                <a:ahLst/>
                <a:cxnLst>
                  <a:cxn ang="0">
                    <a:pos x="102" y="0"/>
                  </a:cxn>
                  <a:cxn ang="0">
                    <a:pos x="133" y="4"/>
                  </a:cxn>
                  <a:cxn ang="0">
                    <a:pos x="161" y="19"/>
                  </a:cxn>
                  <a:cxn ang="0">
                    <a:pos x="184" y="42"/>
                  </a:cxn>
                  <a:cxn ang="0">
                    <a:pos x="199" y="68"/>
                  </a:cxn>
                  <a:cxn ang="0">
                    <a:pos x="203" y="101"/>
                  </a:cxn>
                  <a:cxn ang="0">
                    <a:pos x="199" y="132"/>
                  </a:cxn>
                  <a:cxn ang="0">
                    <a:pos x="184" y="161"/>
                  </a:cxn>
                  <a:cxn ang="0">
                    <a:pos x="161" y="183"/>
                  </a:cxn>
                  <a:cxn ang="0">
                    <a:pos x="133" y="199"/>
                  </a:cxn>
                  <a:cxn ang="0">
                    <a:pos x="102" y="203"/>
                  </a:cxn>
                  <a:cxn ang="0">
                    <a:pos x="69" y="199"/>
                  </a:cxn>
                  <a:cxn ang="0">
                    <a:pos x="42" y="183"/>
                  </a:cxn>
                  <a:cxn ang="0">
                    <a:pos x="20" y="161"/>
                  </a:cxn>
                  <a:cxn ang="0">
                    <a:pos x="5" y="132"/>
                  </a:cxn>
                  <a:cxn ang="0">
                    <a:pos x="0" y="101"/>
                  </a:cxn>
                  <a:cxn ang="0">
                    <a:pos x="5" y="68"/>
                  </a:cxn>
                  <a:cxn ang="0">
                    <a:pos x="20" y="42"/>
                  </a:cxn>
                  <a:cxn ang="0">
                    <a:pos x="42" y="19"/>
                  </a:cxn>
                  <a:cxn ang="0">
                    <a:pos x="69" y="4"/>
                  </a:cxn>
                  <a:cxn ang="0">
                    <a:pos x="102" y="0"/>
                  </a:cxn>
                </a:cxnLst>
                <a:rect l="0" t="0" r="r" b="b"/>
                <a:pathLst>
                  <a:path w="203" h="203">
                    <a:moveTo>
                      <a:pt x="102" y="0"/>
                    </a:moveTo>
                    <a:lnTo>
                      <a:pt x="133" y="4"/>
                    </a:lnTo>
                    <a:lnTo>
                      <a:pt x="161" y="19"/>
                    </a:lnTo>
                    <a:lnTo>
                      <a:pt x="184" y="42"/>
                    </a:lnTo>
                    <a:lnTo>
                      <a:pt x="199" y="68"/>
                    </a:lnTo>
                    <a:lnTo>
                      <a:pt x="203" y="101"/>
                    </a:lnTo>
                    <a:lnTo>
                      <a:pt x="199" y="132"/>
                    </a:lnTo>
                    <a:lnTo>
                      <a:pt x="184" y="161"/>
                    </a:lnTo>
                    <a:lnTo>
                      <a:pt x="161" y="183"/>
                    </a:lnTo>
                    <a:lnTo>
                      <a:pt x="133" y="199"/>
                    </a:lnTo>
                    <a:lnTo>
                      <a:pt x="102" y="203"/>
                    </a:lnTo>
                    <a:lnTo>
                      <a:pt x="69" y="199"/>
                    </a:lnTo>
                    <a:lnTo>
                      <a:pt x="42" y="183"/>
                    </a:lnTo>
                    <a:lnTo>
                      <a:pt x="20" y="161"/>
                    </a:lnTo>
                    <a:lnTo>
                      <a:pt x="5" y="132"/>
                    </a:lnTo>
                    <a:lnTo>
                      <a:pt x="0" y="101"/>
                    </a:lnTo>
                    <a:lnTo>
                      <a:pt x="5" y="68"/>
                    </a:lnTo>
                    <a:lnTo>
                      <a:pt x="20" y="42"/>
                    </a:lnTo>
                    <a:lnTo>
                      <a:pt x="42" y="19"/>
                    </a:lnTo>
                    <a:lnTo>
                      <a:pt x="69" y="4"/>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16" name="Freeform 8"/>
              <p:cNvSpPr>
                <a:spLocks/>
              </p:cNvSpPr>
              <p:nvPr/>
            </p:nvSpPr>
            <p:spPr bwMode="auto">
              <a:xfrm>
                <a:off x="5337176" y="1508126"/>
                <a:ext cx="319088" cy="322263"/>
              </a:xfrm>
              <a:custGeom>
                <a:avLst/>
                <a:gdLst/>
                <a:ahLst/>
                <a:cxnLst>
                  <a:cxn ang="0">
                    <a:pos x="99" y="0"/>
                  </a:cxn>
                  <a:cxn ang="0">
                    <a:pos x="132" y="4"/>
                  </a:cxn>
                  <a:cxn ang="0">
                    <a:pos x="159" y="19"/>
                  </a:cxn>
                  <a:cxn ang="0">
                    <a:pos x="181" y="42"/>
                  </a:cxn>
                  <a:cxn ang="0">
                    <a:pos x="196" y="68"/>
                  </a:cxn>
                  <a:cxn ang="0">
                    <a:pos x="201" y="101"/>
                  </a:cxn>
                  <a:cxn ang="0">
                    <a:pos x="196" y="132"/>
                  </a:cxn>
                  <a:cxn ang="0">
                    <a:pos x="181" y="161"/>
                  </a:cxn>
                  <a:cxn ang="0">
                    <a:pos x="159" y="183"/>
                  </a:cxn>
                  <a:cxn ang="0">
                    <a:pos x="132" y="199"/>
                  </a:cxn>
                  <a:cxn ang="0">
                    <a:pos x="99" y="203"/>
                  </a:cxn>
                  <a:cxn ang="0">
                    <a:pos x="68" y="199"/>
                  </a:cxn>
                  <a:cxn ang="0">
                    <a:pos x="39" y="183"/>
                  </a:cxn>
                  <a:cxn ang="0">
                    <a:pos x="20" y="161"/>
                  </a:cxn>
                  <a:cxn ang="0">
                    <a:pos x="4" y="132"/>
                  </a:cxn>
                  <a:cxn ang="0">
                    <a:pos x="0" y="101"/>
                  </a:cxn>
                  <a:cxn ang="0">
                    <a:pos x="4" y="68"/>
                  </a:cxn>
                  <a:cxn ang="0">
                    <a:pos x="20" y="42"/>
                  </a:cxn>
                  <a:cxn ang="0">
                    <a:pos x="39" y="19"/>
                  </a:cxn>
                  <a:cxn ang="0">
                    <a:pos x="68" y="4"/>
                  </a:cxn>
                  <a:cxn ang="0">
                    <a:pos x="99" y="0"/>
                  </a:cxn>
                </a:cxnLst>
                <a:rect l="0" t="0" r="r" b="b"/>
                <a:pathLst>
                  <a:path w="201" h="203">
                    <a:moveTo>
                      <a:pt x="99" y="0"/>
                    </a:moveTo>
                    <a:lnTo>
                      <a:pt x="132" y="4"/>
                    </a:lnTo>
                    <a:lnTo>
                      <a:pt x="159" y="19"/>
                    </a:lnTo>
                    <a:lnTo>
                      <a:pt x="181" y="42"/>
                    </a:lnTo>
                    <a:lnTo>
                      <a:pt x="196" y="68"/>
                    </a:lnTo>
                    <a:lnTo>
                      <a:pt x="201" y="101"/>
                    </a:lnTo>
                    <a:lnTo>
                      <a:pt x="196" y="132"/>
                    </a:lnTo>
                    <a:lnTo>
                      <a:pt x="181" y="161"/>
                    </a:lnTo>
                    <a:lnTo>
                      <a:pt x="159" y="183"/>
                    </a:lnTo>
                    <a:lnTo>
                      <a:pt x="132" y="199"/>
                    </a:lnTo>
                    <a:lnTo>
                      <a:pt x="99" y="203"/>
                    </a:lnTo>
                    <a:lnTo>
                      <a:pt x="68" y="199"/>
                    </a:lnTo>
                    <a:lnTo>
                      <a:pt x="39" y="183"/>
                    </a:lnTo>
                    <a:lnTo>
                      <a:pt x="20" y="161"/>
                    </a:lnTo>
                    <a:lnTo>
                      <a:pt x="4" y="132"/>
                    </a:lnTo>
                    <a:lnTo>
                      <a:pt x="0" y="101"/>
                    </a:lnTo>
                    <a:lnTo>
                      <a:pt x="4" y="68"/>
                    </a:lnTo>
                    <a:lnTo>
                      <a:pt x="20" y="42"/>
                    </a:lnTo>
                    <a:lnTo>
                      <a:pt x="39" y="19"/>
                    </a:lnTo>
                    <a:lnTo>
                      <a:pt x="68" y="4"/>
                    </a:lnTo>
                    <a:lnTo>
                      <a:pt x="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17" name="Freeform 9"/>
              <p:cNvSpPr>
                <a:spLocks/>
              </p:cNvSpPr>
              <p:nvPr/>
            </p:nvSpPr>
            <p:spPr bwMode="auto">
              <a:xfrm>
                <a:off x="3937001" y="323850"/>
                <a:ext cx="466725" cy="463550"/>
              </a:xfrm>
              <a:custGeom>
                <a:avLst/>
                <a:gdLst/>
                <a:ahLst/>
                <a:cxnLst>
                  <a:cxn ang="0">
                    <a:pos x="146" y="0"/>
                  </a:cxn>
                  <a:cxn ang="0">
                    <a:pos x="185" y="4"/>
                  </a:cxn>
                  <a:cxn ang="0">
                    <a:pos x="221" y="20"/>
                  </a:cxn>
                  <a:cxn ang="0">
                    <a:pos x="250" y="42"/>
                  </a:cxn>
                  <a:cxn ang="0">
                    <a:pos x="274" y="70"/>
                  </a:cxn>
                  <a:cxn ang="0">
                    <a:pos x="289" y="106"/>
                  </a:cxn>
                  <a:cxn ang="0">
                    <a:pos x="294" y="146"/>
                  </a:cxn>
                  <a:cxn ang="0">
                    <a:pos x="289" y="183"/>
                  </a:cxn>
                  <a:cxn ang="0">
                    <a:pos x="274" y="219"/>
                  </a:cxn>
                  <a:cxn ang="0">
                    <a:pos x="250" y="248"/>
                  </a:cxn>
                  <a:cxn ang="0">
                    <a:pos x="221" y="272"/>
                  </a:cxn>
                  <a:cxn ang="0">
                    <a:pos x="185" y="287"/>
                  </a:cxn>
                  <a:cxn ang="0">
                    <a:pos x="146" y="292"/>
                  </a:cxn>
                  <a:cxn ang="0">
                    <a:pos x="108" y="287"/>
                  </a:cxn>
                  <a:cxn ang="0">
                    <a:pos x="73" y="272"/>
                  </a:cxn>
                  <a:cxn ang="0">
                    <a:pos x="42" y="248"/>
                  </a:cxn>
                  <a:cxn ang="0">
                    <a:pos x="20" y="219"/>
                  </a:cxn>
                  <a:cxn ang="0">
                    <a:pos x="4" y="183"/>
                  </a:cxn>
                  <a:cxn ang="0">
                    <a:pos x="0" y="146"/>
                  </a:cxn>
                  <a:cxn ang="0">
                    <a:pos x="4" y="106"/>
                  </a:cxn>
                  <a:cxn ang="0">
                    <a:pos x="20" y="70"/>
                  </a:cxn>
                  <a:cxn ang="0">
                    <a:pos x="42" y="42"/>
                  </a:cxn>
                  <a:cxn ang="0">
                    <a:pos x="73" y="20"/>
                  </a:cxn>
                  <a:cxn ang="0">
                    <a:pos x="108" y="4"/>
                  </a:cxn>
                  <a:cxn ang="0">
                    <a:pos x="146" y="0"/>
                  </a:cxn>
                </a:cxnLst>
                <a:rect l="0" t="0" r="r" b="b"/>
                <a:pathLst>
                  <a:path w="294" h="292">
                    <a:moveTo>
                      <a:pt x="146" y="0"/>
                    </a:moveTo>
                    <a:lnTo>
                      <a:pt x="185" y="4"/>
                    </a:lnTo>
                    <a:lnTo>
                      <a:pt x="221" y="20"/>
                    </a:lnTo>
                    <a:lnTo>
                      <a:pt x="250" y="42"/>
                    </a:lnTo>
                    <a:lnTo>
                      <a:pt x="274" y="70"/>
                    </a:lnTo>
                    <a:lnTo>
                      <a:pt x="289" y="106"/>
                    </a:lnTo>
                    <a:lnTo>
                      <a:pt x="294" y="146"/>
                    </a:lnTo>
                    <a:lnTo>
                      <a:pt x="289" y="183"/>
                    </a:lnTo>
                    <a:lnTo>
                      <a:pt x="274" y="219"/>
                    </a:lnTo>
                    <a:lnTo>
                      <a:pt x="250" y="248"/>
                    </a:lnTo>
                    <a:lnTo>
                      <a:pt x="221" y="272"/>
                    </a:lnTo>
                    <a:lnTo>
                      <a:pt x="185" y="287"/>
                    </a:lnTo>
                    <a:lnTo>
                      <a:pt x="146" y="292"/>
                    </a:lnTo>
                    <a:lnTo>
                      <a:pt x="108" y="287"/>
                    </a:lnTo>
                    <a:lnTo>
                      <a:pt x="73" y="272"/>
                    </a:lnTo>
                    <a:lnTo>
                      <a:pt x="42" y="248"/>
                    </a:lnTo>
                    <a:lnTo>
                      <a:pt x="20" y="219"/>
                    </a:lnTo>
                    <a:lnTo>
                      <a:pt x="4" y="183"/>
                    </a:lnTo>
                    <a:lnTo>
                      <a:pt x="0" y="146"/>
                    </a:lnTo>
                    <a:lnTo>
                      <a:pt x="4" y="106"/>
                    </a:lnTo>
                    <a:lnTo>
                      <a:pt x="20" y="70"/>
                    </a:lnTo>
                    <a:lnTo>
                      <a:pt x="42" y="42"/>
                    </a:lnTo>
                    <a:lnTo>
                      <a:pt x="73" y="20"/>
                    </a:lnTo>
                    <a:lnTo>
                      <a:pt x="108" y="4"/>
                    </a:lnTo>
                    <a:lnTo>
                      <a:pt x="14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18" name="Freeform 10"/>
              <p:cNvSpPr>
                <a:spLocks/>
              </p:cNvSpPr>
              <p:nvPr/>
            </p:nvSpPr>
            <p:spPr bwMode="auto">
              <a:xfrm>
                <a:off x="2803526" y="1462088"/>
                <a:ext cx="1287463" cy="284163"/>
              </a:xfrm>
              <a:custGeom>
                <a:avLst/>
                <a:gdLst/>
                <a:ahLst/>
                <a:cxnLst>
                  <a:cxn ang="0">
                    <a:pos x="773" y="0"/>
                  </a:cxn>
                  <a:cxn ang="0">
                    <a:pos x="811" y="155"/>
                  </a:cxn>
                  <a:cxn ang="0">
                    <a:pos x="807" y="157"/>
                  </a:cxn>
                  <a:cxn ang="0">
                    <a:pos x="791" y="164"/>
                  </a:cxn>
                  <a:cxn ang="0">
                    <a:pos x="767" y="170"/>
                  </a:cxn>
                  <a:cxn ang="0">
                    <a:pos x="734" y="177"/>
                  </a:cxn>
                  <a:cxn ang="0">
                    <a:pos x="696" y="179"/>
                  </a:cxn>
                  <a:cxn ang="0">
                    <a:pos x="652" y="177"/>
                  </a:cxn>
                  <a:cxn ang="0">
                    <a:pos x="601" y="168"/>
                  </a:cxn>
                  <a:cxn ang="0">
                    <a:pos x="548" y="148"/>
                  </a:cxn>
                  <a:cxn ang="0">
                    <a:pos x="493" y="115"/>
                  </a:cxn>
                  <a:cxn ang="0">
                    <a:pos x="446" y="88"/>
                  </a:cxn>
                  <a:cxn ang="0">
                    <a:pos x="398" y="73"/>
                  </a:cxn>
                  <a:cxn ang="0">
                    <a:pos x="351" y="66"/>
                  </a:cxn>
                  <a:cxn ang="0">
                    <a:pos x="307" y="66"/>
                  </a:cxn>
                  <a:cxn ang="0">
                    <a:pos x="267" y="73"/>
                  </a:cxn>
                  <a:cxn ang="0">
                    <a:pos x="227" y="82"/>
                  </a:cxn>
                  <a:cxn ang="0">
                    <a:pos x="197" y="93"/>
                  </a:cxn>
                  <a:cxn ang="0">
                    <a:pos x="168" y="104"/>
                  </a:cxn>
                  <a:cxn ang="0">
                    <a:pos x="148" y="113"/>
                  </a:cxn>
                  <a:cxn ang="0">
                    <a:pos x="135" y="121"/>
                  </a:cxn>
                  <a:cxn ang="0">
                    <a:pos x="130" y="124"/>
                  </a:cxn>
                  <a:cxn ang="0">
                    <a:pos x="0" y="66"/>
                  </a:cxn>
                  <a:cxn ang="0">
                    <a:pos x="2" y="64"/>
                  </a:cxn>
                  <a:cxn ang="0">
                    <a:pos x="11" y="59"/>
                  </a:cxn>
                  <a:cxn ang="0">
                    <a:pos x="26" y="53"/>
                  </a:cxn>
                  <a:cxn ang="0">
                    <a:pos x="48" y="46"/>
                  </a:cxn>
                  <a:cxn ang="0">
                    <a:pos x="79" y="37"/>
                  </a:cxn>
                  <a:cxn ang="0">
                    <a:pos x="119" y="29"/>
                  </a:cxn>
                  <a:cxn ang="0">
                    <a:pos x="166" y="24"/>
                  </a:cxn>
                  <a:cxn ang="0">
                    <a:pos x="221" y="20"/>
                  </a:cxn>
                  <a:cxn ang="0">
                    <a:pos x="289" y="17"/>
                  </a:cxn>
                  <a:cxn ang="0">
                    <a:pos x="365" y="22"/>
                  </a:cxn>
                  <a:cxn ang="0">
                    <a:pos x="453" y="29"/>
                  </a:cxn>
                  <a:cxn ang="0">
                    <a:pos x="526" y="35"/>
                  </a:cxn>
                  <a:cxn ang="0">
                    <a:pos x="586" y="40"/>
                  </a:cxn>
                  <a:cxn ang="0">
                    <a:pos x="676" y="40"/>
                  </a:cxn>
                  <a:cxn ang="0">
                    <a:pos x="709" y="35"/>
                  </a:cxn>
                  <a:cxn ang="0">
                    <a:pos x="731" y="31"/>
                  </a:cxn>
                  <a:cxn ang="0">
                    <a:pos x="749" y="26"/>
                  </a:cxn>
                  <a:cxn ang="0">
                    <a:pos x="760" y="20"/>
                  </a:cxn>
                  <a:cxn ang="0">
                    <a:pos x="769" y="13"/>
                  </a:cxn>
                  <a:cxn ang="0">
                    <a:pos x="773" y="4"/>
                  </a:cxn>
                  <a:cxn ang="0">
                    <a:pos x="773" y="0"/>
                  </a:cxn>
                </a:cxnLst>
                <a:rect l="0" t="0" r="r" b="b"/>
                <a:pathLst>
                  <a:path w="811" h="179">
                    <a:moveTo>
                      <a:pt x="773" y="0"/>
                    </a:moveTo>
                    <a:lnTo>
                      <a:pt x="811" y="155"/>
                    </a:lnTo>
                    <a:lnTo>
                      <a:pt x="807" y="157"/>
                    </a:lnTo>
                    <a:lnTo>
                      <a:pt x="791" y="164"/>
                    </a:lnTo>
                    <a:lnTo>
                      <a:pt x="767" y="170"/>
                    </a:lnTo>
                    <a:lnTo>
                      <a:pt x="734" y="177"/>
                    </a:lnTo>
                    <a:lnTo>
                      <a:pt x="696" y="179"/>
                    </a:lnTo>
                    <a:lnTo>
                      <a:pt x="652" y="177"/>
                    </a:lnTo>
                    <a:lnTo>
                      <a:pt x="601" y="168"/>
                    </a:lnTo>
                    <a:lnTo>
                      <a:pt x="548" y="148"/>
                    </a:lnTo>
                    <a:lnTo>
                      <a:pt x="493" y="115"/>
                    </a:lnTo>
                    <a:lnTo>
                      <a:pt x="446" y="88"/>
                    </a:lnTo>
                    <a:lnTo>
                      <a:pt x="398" y="73"/>
                    </a:lnTo>
                    <a:lnTo>
                      <a:pt x="351" y="66"/>
                    </a:lnTo>
                    <a:lnTo>
                      <a:pt x="307" y="66"/>
                    </a:lnTo>
                    <a:lnTo>
                      <a:pt x="267" y="73"/>
                    </a:lnTo>
                    <a:lnTo>
                      <a:pt x="227" y="82"/>
                    </a:lnTo>
                    <a:lnTo>
                      <a:pt x="197" y="93"/>
                    </a:lnTo>
                    <a:lnTo>
                      <a:pt x="168" y="104"/>
                    </a:lnTo>
                    <a:lnTo>
                      <a:pt x="148" y="113"/>
                    </a:lnTo>
                    <a:lnTo>
                      <a:pt x="135" y="121"/>
                    </a:lnTo>
                    <a:lnTo>
                      <a:pt x="130" y="124"/>
                    </a:lnTo>
                    <a:lnTo>
                      <a:pt x="0" y="66"/>
                    </a:lnTo>
                    <a:lnTo>
                      <a:pt x="2" y="64"/>
                    </a:lnTo>
                    <a:lnTo>
                      <a:pt x="11" y="59"/>
                    </a:lnTo>
                    <a:lnTo>
                      <a:pt x="26" y="53"/>
                    </a:lnTo>
                    <a:lnTo>
                      <a:pt x="48" y="46"/>
                    </a:lnTo>
                    <a:lnTo>
                      <a:pt x="79" y="37"/>
                    </a:lnTo>
                    <a:lnTo>
                      <a:pt x="119" y="29"/>
                    </a:lnTo>
                    <a:lnTo>
                      <a:pt x="166" y="24"/>
                    </a:lnTo>
                    <a:lnTo>
                      <a:pt x="221" y="20"/>
                    </a:lnTo>
                    <a:lnTo>
                      <a:pt x="289" y="17"/>
                    </a:lnTo>
                    <a:lnTo>
                      <a:pt x="365" y="22"/>
                    </a:lnTo>
                    <a:lnTo>
                      <a:pt x="453" y="29"/>
                    </a:lnTo>
                    <a:lnTo>
                      <a:pt x="526" y="35"/>
                    </a:lnTo>
                    <a:lnTo>
                      <a:pt x="586" y="40"/>
                    </a:lnTo>
                    <a:lnTo>
                      <a:pt x="676" y="40"/>
                    </a:lnTo>
                    <a:lnTo>
                      <a:pt x="709" y="35"/>
                    </a:lnTo>
                    <a:lnTo>
                      <a:pt x="731" y="31"/>
                    </a:lnTo>
                    <a:lnTo>
                      <a:pt x="749" y="26"/>
                    </a:lnTo>
                    <a:lnTo>
                      <a:pt x="760" y="20"/>
                    </a:lnTo>
                    <a:lnTo>
                      <a:pt x="769" y="13"/>
                    </a:lnTo>
                    <a:lnTo>
                      <a:pt x="773" y="4"/>
                    </a:lnTo>
                    <a:lnTo>
                      <a:pt x="7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19" name="Freeform 11"/>
              <p:cNvSpPr>
                <a:spLocks/>
              </p:cNvSpPr>
              <p:nvPr/>
            </p:nvSpPr>
            <p:spPr bwMode="auto">
              <a:xfrm>
                <a:off x="4270376" y="1462088"/>
                <a:ext cx="1287463" cy="284163"/>
              </a:xfrm>
              <a:custGeom>
                <a:avLst/>
                <a:gdLst/>
                <a:ahLst/>
                <a:cxnLst>
                  <a:cxn ang="0">
                    <a:pos x="37" y="0"/>
                  </a:cxn>
                  <a:cxn ang="0">
                    <a:pos x="37" y="4"/>
                  </a:cxn>
                  <a:cxn ang="0">
                    <a:pos x="42" y="13"/>
                  </a:cxn>
                  <a:cxn ang="0">
                    <a:pos x="51" y="20"/>
                  </a:cxn>
                  <a:cxn ang="0">
                    <a:pos x="62" y="26"/>
                  </a:cxn>
                  <a:cxn ang="0">
                    <a:pos x="79" y="31"/>
                  </a:cxn>
                  <a:cxn ang="0">
                    <a:pos x="101" y="35"/>
                  </a:cxn>
                  <a:cxn ang="0">
                    <a:pos x="135" y="40"/>
                  </a:cxn>
                  <a:cxn ang="0">
                    <a:pos x="225" y="40"/>
                  </a:cxn>
                  <a:cxn ang="0">
                    <a:pos x="285" y="35"/>
                  </a:cxn>
                  <a:cxn ang="0">
                    <a:pos x="358" y="29"/>
                  </a:cxn>
                  <a:cxn ang="0">
                    <a:pos x="446" y="22"/>
                  </a:cxn>
                  <a:cxn ang="0">
                    <a:pos x="521" y="17"/>
                  </a:cxn>
                  <a:cxn ang="0">
                    <a:pos x="590" y="20"/>
                  </a:cxn>
                  <a:cxn ang="0">
                    <a:pos x="645" y="24"/>
                  </a:cxn>
                  <a:cxn ang="0">
                    <a:pos x="692" y="29"/>
                  </a:cxn>
                  <a:cxn ang="0">
                    <a:pos x="731" y="37"/>
                  </a:cxn>
                  <a:cxn ang="0">
                    <a:pos x="762" y="46"/>
                  </a:cxn>
                  <a:cxn ang="0">
                    <a:pos x="784" y="53"/>
                  </a:cxn>
                  <a:cxn ang="0">
                    <a:pos x="800" y="59"/>
                  </a:cxn>
                  <a:cxn ang="0">
                    <a:pos x="809" y="64"/>
                  </a:cxn>
                  <a:cxn ang="0">
                    <a:pos x="811" y="66"/>
                  </a:cxn>
                  <a:cxn ang="0">
                    <a:pos x="678" y="124"/>
                  </a:cxn>
                  <a:cxn ang="0">
                    <a:pos x="674" y="121"/>
                  </a:cxn>
                  <a:cxn ang="0">
                    <a:pos x="661" y="113"/>
                  </a:cxn>
                  <a:cxn ang="0">
                    <a:pos x="641" y="104"/>
                  </a:cxn>
                  <a:cxn ang="0">
                    <a:pos x="612" y="93"/>
                  </a:cxn>
                  <a:cxn ang="0">
                    <a:pos x="581" y="82"/>
                  </a:cxn>
                  <a:cxn ang="0">
                    <a:pos x="543" y="73"/>
                  </a:cxn>
                  <a:cxn ang="0">
                    <a:pos x="501" y="66"/>
                  </a:cxn>
                  <a:cxn ang="0">
                    <a:pos x="457" y="66"/>
                  </a:cxn>
                  <a:cxn ang="0">
                    <a:pos x="411" y="73"/>
                  </a:cxn>
                  <a:cxn ang="0">
                    <a:pos x="364" y="88"/>
                  </a:cxn>
                  <a:cxn ang="0">
                    <a:pos x="318" y="115"/>
                  </a:cxn>
                  <a:cxn ang="0">
                    <a:pos x="263" y="148"/>
                  </a:cxn>
                  <a:cxn ang="0">
                    <a:pos x="208" y="168"/>
                  </a:cxn>
                  <a:cxn ang="0">
                    <a:pos x="159" y="177"/>
                  </a:cxn>
                  <a:cxn ang="0">
                    <a:pos x="115" y="179"/>
                  </a:cxn>
                  <a:cxn ang="0">
                    <a:pos x="75" y="177"/>
                  </a:cxn>
                  <a:cxn ang="0">
                    <a:pos x="44" y="170"/>
                  </a:cxn>
                  <a:cxn ang="0">
                    <a:pos x="20" y="164"/>
                  </a:cxn>
                  <a:cxn ang="0">
                    <a:pos x="4" y="157"/>
                  </a:cxn>
                  <a:cxn ang="0">
                    <a:pos x="0" y="155"/>
                  </a:cxn>
                  <a:cxn ang="0">
                    <a:pos x="37" y="0"/>
                  </a:cxn>
                </a:cxnLst>
                <a:rect l="0" t="0" r="r" b="b"/>
                <a:pathLst>
                  <a:path w="811" h="179">
                    <a:moveTo>
                      <a:pt x="37" y="0"/>
                    </a:moveTo>
                    <a:lnTo>
                      <a:pt x="37" y="4"/>
                    </a:lnTo>
                    <a:lnTo>
                      <a:pt x="42" y="13"/>
                    </a:lnTo>
                    <a:lnTo>
                      <a:pt x="51" y="20"/>
                    </a:lnTo>
                    <a:lnTo>
                      <a:pt x="62" y="26"/>
                    </a:lnTo>
                    <a:lnTo>
                      <a:pt x="79" y="31"/>
                    </a:lnTo>
                    <a:lnTo>
                      <a:pt x="101" y="35"/>
                    </a:lnTo>
                    <a:lnTo>
                      <a:pt x="135" y="40"/>
                    </a:lnTo>
                    <a:lnTo>
                      <a:pt x="225" y="40"/>
                    </a:lnTo>
                    <a:lnTo>
                      <a:pt x="285" y="35"/>
                    </a:lnTo>
                    <a:lnTo>
                      <a:pt x="358" y="29"/>
                    </a:lnTo>
                    <a:lnTo>
                      <a:pt x="446" y="22"/>
                    </a:lnTo>
                    <a:lnTo>
                      <a:pt x="521" y="17"/>
                    </a:lnTo>
                    <a:lnTo>
                      <a:pt x="590" y="20"/>
                    </a:lnTo>
                    <a:lnTo>
                      <a:pt x="645" y="24"/>
                    </a:lnTo>
                    <a:lnTo>
                      <a:pt x="692" y="29"/>
                    </a:lnTo>
                    <a:lnTo>
                      <a:pt x="731" y="37"/>
                    </a:lnTo>
                    <a:lnTo>
                      <a:pt x="762" y="46"/>
                    </a:lnTo>
                    <a:lnTo>
                      <a:pt x="784" y="53"/>
                    </a:lnTo>
                    <a:lnTo>
                      <a:pt x="800" y="59"/>
                    </a:lnTo>
                    <a:lnTo>
                      <a:pt x="809" y="64"/>
                    </a:lnTo>
                    <a:lnTo>
                      <a:pt x="811" y="66"/>
                    </a:lnTo>
                    <a:lnTo>
                      <a:pt x="678" y="124"/>
                    </a:lnTo>
                    <a:lnTo>
                      <a:pt x="674" y="121"/>
                    </a:lnTo>
                    <a:lnTo>
                      <a:pt x="661" y="113"/>
                    </a:lnTo>
                    <a:lnTo>
                      <a:pt x="641" y="104"/>
                    </a:lnTo>
                    <a:lnTo>
                      <a:pt x="612" y="93"/>
                    </a:lnTo>
                    <a:lnTo>
                      <a:pt x="581" y="82"/>
                    </a:lnTo>
                    <a:lnTo>
                      <a:pt x="543" y="73"/>
                    </a:lnTo>
                    <a:lnTo>
                      <a:pt x="501" y="66"/>
                    </a:lnTo>
                    <a:lnTo>
                      <a:pt x="457" y="66"/>
                    </a:lnTo>
                    <a:lnTo>
                      <a:pt x="411" y="73"/>
                    </a:lnTo>
                    <a:lnTo>
                      <a:pt x="364" y="88"/>
                    </a:lnTo>
                    <a:lnTo>
                      <a:pt x="318" y="115"/>
                    </a:lnTo>
                    <a:lnTo>
                      <a:pt x="263" y="148"/>
                    </a:lnTo>
                    <a:lnTo>
                      <a:pt x="208" y="168"/>
                    </a:lnTo>
                    <a:lnTo>
                      <a:pt x="159" y="177"/>
                    </a:lnTo>
                    <a:lnTo>
                      <a:pt x="115" y="179"/>
                    </a:lnTo>
                    <a:lnTo>
                      <a:pt x="75" y="177"/>
                    </a:lnTo>
                    <a:lnTo>
                      <a:pt x="44" y="170"/>
                    </a:lnTo>
                    <a:lnTo>
                      <a:pt x="20" y="164"/>
                    </a:lnTo>
                    <a:lnTo>
                      <a:pt x="4" y="157"/>
                    </a:lnTo>
                    <a:lnTo>
                      <a:pt x="0" y="155"/>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20" name="Freeform 12"/>
              <p:cNvSpPr>
                <a:spLocks/>
              </p:cNvSpPr>
              <p:nvPr/>
            </p:nvSpPr>
            <p:spPr bwMode="auto">
              <a:xfrm>
                <a:off x="4105276" y="622300"/>
                <a:ext cx="139700" cy="4202114"/>
              </a:xfrm>
              <a:custGeom>
                <a:avLst/>
                <a:gdLst/>
                <a:ahLst/>
                <a:cxnLst>
                  <a:cxn ang="0">
                    <a:pos x="24" y="0"/>
                  </a:cxn>
                  <a:cxn ang="0">
                    <a:pos x="64" y="0"/>
                  </a:cxn>
                  <a:cxn ang="0">
                    <a:pos x="77" y="4"/>
                  </a:cxn>
                  <a:cxn ang="0">
                    <a:pos x="84" y="11"/>
                  </a:cxn>
                  <a:cxn ang="0">
                    <a:pos x="86" y="17"/>
                  </a:cxn>
                  <a:cxn ang="0">
                    <a:pos x="88" y="26"/>
                  </a:cxn>
                  <a:cxn ang="0">
                    <a:pos x="88" y="2620"/>
                  </a:cxn>
                  <a:cxn ang="0">
                    <a:pos x="86" y="2629"/>
                  </a:cxn>
                  <a:cxn ang="0">
                    <a:pos x="84" y="2636"/>
                  </a:cxn>
                  <a:cxn ang="0">
                    <a:pos x="77" y="2642"/>
                  </a:cxn>
                  <a:cxn ang="0">
                    <a:pos x="64" y="2647"/>
                  </a:cxn>
                  <a:cxn ang="0">
                    <a:pos x="24" y="2647"/>
                  </a:cxn>
                  <a:cxn ang="0">
                    <a:pos x="11" y="2642"/>
                  </a:cxn>
                  <a:cxn ang="0">
                    <a:pos x="4" y="2636"/>
                  </a:cxn>
                  <a:cxn ang="0">
                    <a:pos x="2" y="2629"/>
                  </a:cxn>
                  <a:cxn ang="0">
                    <a:pos x="0" y="2620"/>
                  </a:cxn>
                  <a:cxn ang="0">
                    <a:pos x="0" y="26"/>
                  </a:cxn>
                  <a:cxn ang="0">
                    <a:pos x="2" y="17"/>
                  </a:cxn>
                  <a:cxn ang="0">
                    <a:pos x="4" y="11"/>
                  </a:cxn>
                  <a:cxn ang="0">
                    <a:pos x="11" y="4"/>
                  </a:cxn>
                  <a:cxn ang="0">
                    <a:pos x="24" y="0"/>
                  </a:cxn>
                </a:cxnLst>
                <a:rect l="0" t="0" r="r" b="b"/>
                <a:pathLst>
                  <a:path w="88" h="2647">
                    <a:moveTo>
                      <a:pt x="24" y="0"/>
                    </a:moveTo>
                    <a:lnTo>
                      <a:pt x="64" y="0"/>
                    </a:lnTo>
                    <a:lnTo>
                      <a:pt x="77" y="4"/>
                    </a:lnTo>
                    <a:lnTo>
                      <a:pt x="84" y="11"/>
                    </a:lnTo>
                    <a:lnTo>
                      <a:pt x="86" y="17"/>
                    </a:lnTo>
                    <a:lnTo>
                      <a:pt x="88" y="26"/>
                    </a:lnTo>
                    <a:lnTo>
                      <a:pt x="88" y="2620"/>
                    </a:lnTo>
                    <a:lnTo>
                      <a:pt x="86" y="2629"/>
                    </a:lnTo>
                    <a:lnTo>
                      <a:pt x="84" y="2636"/>
                    </a:lnTo>
                    <a:lnTo>
                      <a:pt x="77" y="2642"/>
                    </a:lnTo>
                    <a:lnTo>
                      <a:pt x="64" y="2647"/>
                    </a:lnTo>
                    <a:lnTo>
                      <a:pt x="24" y="2647"/>
                    </a:lnTo>
                    <a:lnTo>
                      <a:pt x="11" y="2642"/>
                    </a:lnTo>
                    <a:lnTo>
                      <a:pt x="4" y="2636"/>
                    </a:lnTo>
                    <a:lnTo>
                      <a:pt x="2" y="2629"/>
                    </a:lnTo>
                    <a:lnTo>
                      <a:pt x="0" y="2620"/>
                    </a:lnTo>
                    <a:lnTo>
                      <a:pt x="0" y="26"/>
                    </a:lnTo>
                    <a:lnTo>
                      <a:pt x="2" y="17"/>
                    </a:lnTo>
                    <a:lnTo>
                      <a:pt x="4" y="11"/>
                    </a:lnTo>
                    <a:lnTo>
                      <a:pt x="11" y="4"/>
                    </a:lnTo>
                    <a:lnTo>
                      <a:pt x="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21" name="Freeform 13"/>
              <p:cNvSpPr>
                <a:spLocks/>
              </p:cNvSpPr>
              <p:nvPr/>
            </p:nvSpPr>
            <p:spPr bwMode="auto">
              <a:xfrm>
                <a:off x="3922714" y="4740277"/>
                <a:ext cx="495300" cy="536575"/>
              </a:xfrm>
              <a:custGeom>
                <a:avLst/>
                <a:gdLst/>
                <a:ahLst/>
                <a:cxnLst>
                  <a:cxn ang="0">
                    <a:pos x="24" y="0"/>
                  </a:cxn>
                  <a:cxn ang="0">
                    <a:pos x="287" y="0"/>
                  </a:cxn>
                  <a:cxn ang="0">
                    <a:pos x="301" y="4"/>
                  </a:cxn>
                  <a:cxn ang="0">
                    <a:pos x="307" y="11"/>
                  </a:cxn>
                  <a:cxn ang="0">
                    <a:pos x="309" y="17"/>
                  </a:cxn>
                  <a:cxn ang="0">
                    <a:pos x="312" y="26"/>
                  </a:cxn>
                  <a:cxn ang="0">
                    <a:pos x="312" y="312"/>
                  </a:cxn>
                  <a:cxn ang="0">
                    <a:pos x="309" y="321"/>
                  </a:cxn>
                  <a:cxn ang="0">
                    <a:pos x="307" y="327"/>
                  </a:cxn>
                  <a:cxn ang="0">
                    <a:pos x="301" y="334"/>
                  </a:cxn>
                  <a:cxn ang="0">
                    <a:pos x="287" y="338"/>
                  </a:cxn>
                  <a:cxn ang="0">
                    <a:pos x="24" y="338"/>
                  </a:cxn>
                  <a:cxn ang="0">
                    <a:pos x="11" y="334"/>
                  </a:cxn>
                  <a:cxn ang="0">
                    <a:pos x="4" y="327"/>
                  </a:cxn>
                  <a:cxn ang="0">
                    <a:pos x="2" y="321"/>
                  </a:cxn>
                  <a:cxn ang="0">
                    <a:pos x="0" y="312"/>
                  </a:cxn>
                  <a:cxn ang="0">
                    <a:pos x="0" y="26"/>
                  </a:cxn>
                  <a:cxn ang="0">
                    <a:pos x="2" y="17"/>
                  </a:cxn>
                  <a:cxn ang="0">
                    <a:pos x="4" y="11"/>
                  </a:cxn>
                  <a:cxn ang="0">
                    <a:pos x="11" y="4"/>
                  </a:cxn>
                  <a:cxn ang="0">
                    <a:pos x="24" y="0"/>
                  </a:cxn>
                </a:cxnLst>
                <a:rect l="0" t="0" r="r" b="b"/>
                <a:pathLst>
                  <a:path w="312" h="338">
                    <a:moveTo>
                      <a:pt x="24" y="0"/>
                    </a:moveTo>
                    <a:lnTo>
                      <a:pt x="287" y="0"/>
                    </a:lnTo>
                    <a:lnTo>
                      <a:pt x="301" y="4"/>
                    </a:lnTo>
                    <a:lnTo>
                      <a:pt x="307" y="11"/>
                    </a:lnTo>
                    <a:lnTo>
                      <a:pt x="309" y="17"/>
                    </a:lnTo>
                    <a:lnTo>
                      <a:pt x="312" y="26"/>
                    </a:lnTo>
                    <a:lnTo>
                      <a:pt x="312" y="312"/>
                    </a:lnTo>
                    <a:lnTo>
                      <a:pt x="309" y="321"/>
                    </a:lnTo>
                    <a:lnTo>
                      <a:pt x="307" y="327"/>
                    </a:lnTo>
                    <a:lnTo>
                      <a:pt x="301" y="334"/>
                    </a:lnTo>
                    <a:lnTo>
                      <a:pt x="287" y="338"/>
                    </a:lnTo>
                    <a:lnTo>
                      <a:pt x="24" y="338"/>
                    </a:lnTo>
                    <a:lnTo>
                      <a:pt x="11" y="334"/>
                    </a:lnTo>
                    <a:lnTo>
                      <a:pt x="4" y="327"/>
                    </a:lnTo>
                    <a:lnTo>
                      <a:pt x="2" y="321"/>
                    </a:lnTo>
                    <a:lnTo>
                      <a:pt x="0" y="312"/>
                    </a:lnTo>
                    <a:lnTo>
                      <a:pt x="0" y="26"/>
                    </a:lnTo>
                    <a:lnTo>
                      <a:pt x="2" y="17"/>
                    </a:lnTo>
                    <a:lnTo>
                      <a:pt x="4" y="11"/>
                    </a:lnTo>
                    <a:lnTo>
                      <a:pt x="11" y="4"/>
                    </a:lnTo>
                    <a:lnTo>
                      <a:pt x="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22" name="Freeform 14"/>
              <p:cNvSpPr>
                <a:spLocks/>
              </p:cNvSpPr>
              <p:nvPr/>
            </p:nvSpPr>
            <p:spPr bwMode="auto">
              <a:xfrm>
                <a:off x="3702051" y="5195890"/>
                <a:ext cx="936625" cy="254000"/>
              </a:xfrm>
              <a:custGeom>
                <a:avLst/>
                <a:gdLst/>
                <a:ahLst/>
                <a:cxnLst>
                  <a:cxn ang="0">
                    <a:pos x="24" y="0"/>
                  </a:cxn>
                  <a:cxn ang="0">
                    <a:pos x="566" y="0"/>
                  </a:cxn>
                  <a:cxn ang="0">
                    <a:pos x="579" y="5"/>
                  </a:cxn>
                  <a:cxn ang="0">
                    <a:pos x="585" y="11"/>
                  </a:cxn>
                  <a:cxn ang="0">
                    <a:pos x="590" y="25"/>
                  </a:cxn>
                  <a:cxn ang="0">
                    <a:pos x="590" y="135"/>
                  </a:cxn>
                  <a:cxn ang="0">
                    <a:pos x="585" y="149"/>
                  </a:cxn>
                  <a:cxn ang="0">
                    <a:pos x="579" y="155"/>
                  </a:cxn>
                  <a:cxn ang="0">
                    <a:pos x="566" y="160"/>
                  </a:cxn>
                  <a:cxn ang="0">
                    <a:pos x="24" y="160"/>
                  </a:cxn>
                  <a:cxn ang="0">
                    <a:pos x="11" y="155"/>
                  </a:cxn>
                  <a:cxn ang="0">
                    <a:pos x="4" y="149"/>
                  </a:cxn>
                  <a:cxn ang="0">
                    <a:pos x="0" y="135"/>
                  </a:cxn>
                  <a:cxn ang="0">
                    <a:pos x="0" y="25"/>
                  </a:cxn>
                  <a:cxn ang="0">
                    <a:pos x="4" y="11"/>
                  </a:cxn>
                  <a:cxn ang="0">
                    <a:pos x="11" y="5"/>
                  </a:cxn>
                  <a:cxn ang="0">
                    <a:pos x="24" y="0"/>
                  </a:cxn>
                </a:cxnLst>
                <a:rect l="0" t="0" r="r" b="b"/>
                <a:pathLst>
                  <a:path w="590" h="160">
                    <a:moveTo>
                      <a:pt x="24" y="0"/>
                    </a:moveTo>
                    <a:lnTo>
                      <a:pt x="566" y="0"/>
                    </a:lnTo>
                    <a:lnTo>
                      <a:pt x="579" y="5"/>
                    </a:lnTo>
                    <a:lnTo>
                      <a:pt x="585" y="11"/>
                    </a:lnTo>
                    <a:lnTo>
                      <a:pt x="590" y="25"/>
                    </a:lnTo>
                    <a:lnTo>
                      <a:pt x="590" y="135"/>
                    </a:lnTo>
                    <a:lnTo>
                      <a:pt x="585" y="149"/>
                    </a:lnTo>
                    <a:lnTo>
                      <a:pt x="579" y="155"/>
                    </a:lnTo>
                    <a:lnTo>
                      <a:pt x="566" y="160"/>
                    </a:lnTo>
                    <a:lnTo>
                      <a:pt x="24" y="160"/>
                    </a:lnTo>
                    <a:lnTo>
                      <a:pt x="11" y="155"/>
                    </a:lnTo>
                    <a:lnTo>
                      <a:pt x="4" y="149"/>
                    </a:lnTo>
                    <a:lnTo>
                      <a:pt x="0" y="135"/>
                    </a:lnTo>
                    <a:lnTo>
                      <a:pt x="0" y="25"/>
                    </a:lnTo>
                    <a:lnTo>
                      <a:pt x="4" y="11"/>
                    </a:lnTo>
                    <a:lnTo>
                      <a:pt x="11" y="5"/>
                    </a:lnTo>
                    <a:lnTo>
                      <a:pt x="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23" name="Freeform 15"/>
              <p:cNvSpPr>
                <a:spLocks/>
              </p:cNvSpPr>
              <p:nvPr/>
            </p:nvSpPr>
            <p:spPr bwMode="auto">
              <a:xfrm>
                <a:off x="2832101" y="5403852"/>
                <a:ext cx="2676525" cy="107950"/>
              </a:xfrm>
              <a:custGeom>
                <a:avLst/>
                <a:gdLst/>
                <a:ahLst/>
                <a:cxnLst>
                  <a:cxn ang="0">
                    <a:pos x="24" y="0"/>
                  </a:cxn>
                  <a:cxn ang="0">
                    <a:pos x="1662" y="0"/>
                  </a:cxn>
                  <a:cxn ang="0">
                    <a:pos x="1675" y="4"/>
                  </a:cxn>
                  <a:cxn ang="0">
                    <a:pos x="1682" y="11"/>
                  </a:cxn>
                  <a:cxn ang="0">
                    <a:pos x="1684" y="18"/>
                  </a:cxn>
                  <a:cxn ang="0">
                    <a:pos x="1686" y="26"/>
                  </a:cxn>
                  <a:cxn ang="0">
                    <a:pos x="1686" y="44"/>
                  </a:cxn>
                  <a:cxn ang="0">
                    <a:pos x="1682" y="57"/>
                  </a:cxn>
                  <a:cxn ang="0">
                    <a:pos x="1675" y="64"/>
                  </a:cxn>
                  <a:cxn ang="0">
                    <a:pos x="1662" y="68"/>
                  </a:cxn>
                  <a:cxn ang="0">
                    <a:pos x="24" y="68"/>
                  </a:cxn>
                  <a:cxn ang="0">
                    <a:pos x="11" y="64"/>
                  </a:cxn>
                  <a:cxn ang="0">
                    <a:pos x="4" y="57"/>
                  </a:cxn>
                  <a:cxn ang="0">
                    <a:pos x="0" y="44"/>
                  </a:cxn>
                  <a:cxn ang="0">
                    <a:pos x="0" y="26"/>
                  </a:cxn>
                  <a:cxn ang="0">
                    <a:pos x="2" y="18"/>
                  </a:cxn>
                  <a:cxn ang="0">
                    <a:pos x="4" y="11"/>
                  </a:cxn>
                  <a:cxn ang="0">
                    <a:pos x="11" y="4"/>
                  </a:cxn>
                  <a:cxn ang="0">
                    <a:pos x="24" y="0"/>
                  </a:cxn>
                </a:cxnLst>
                <a:rect l="0" t="0" r="r" b="b"/>
                <a:pathLst>
                  <a:path w="1686" h="68">
                    <a:moveTo>
                      <a:pt x="24" y="0"/>
                    </a:moveTo>
                    <a:lnTo>
                      <a:pt x="1662" y="0"/>
                    </a:lnTo>
                    <a:lnTo>
                      <a:pt x="1675" y="4"/>
                    </a:lnTo>
                    <a:lnTo>
                      <a:pt x="1682" y="11"/>
                    </a:lnTo>
                    <a:lnTo>
                      <a:pt x="1684" y="18"/>
                    </a:lnTo>
                    <a:lnTo>
                      <a:pt x="1686" y="26"/>
                    </a:lnTo>
                    <a:lnTo>
                      <a:pt x="1686" y="44"/>
                    </a:lnTo>
                    <a:lnTo>
                      <a:pt x="1682" y="57"/>
                    </a:lnTo>
                    <a:lnTo>
                      <a:pt x="1675" y="64"/>
                    </a:lnTo>
                    <a:lnTo>
                      <a:pt x="1662" y="68"/>
                    </a:lnTo>
                    <a:lnTo>
                      <a:pt x="24" y="68"/>
                    </a:lnTo>
                    <a:lnTo>
                      <a:pt x="11" y="64"/>
                    </a:lnTo>
                    <a:lnTo>
                      <a:pt x="4" y="57"/>
                    </a:lnTo>
                    <a:lnTo>
                      <a:pt x="0" y="44"/>
                    </a:lnTo>
                    <a:lnTo>
                      <a:pt x="0" y="26"/>
                    </a:lnTo>
                    <a:lnTo>
                      <a:pt x="2" y="18"/>
                    </a:lnTo>
                    <a:lnTo>
                      <a:pt x="4" y="11"/>
                    </a:lnTo>
                    <a:lnTo>
                      <a:pt x="11" y="4"/>
                    </a:lnTo>
                    <a:lnTo>
                      <a:pt x="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24" name="Freeform 16"/>
              <p:cNvSpPr>
                <a:spLocks/>
              </p:cNvSpPr>
              <p:nvPr/>
            </p:nvSpPr>
            <p:spPr bwMode="auto">
              <a:xfrm>
                <a:off x="4656139" y="3987802"/>
                <a:ext cx="1644650" cy="333375"/>
              </a:xfrm>
              <a:custGeom>
                <a:avLst/>
                <a:gdLst/>
                <a:ahLst/>
                <a:cxnLst>
                  <a:cxn ang="0">
                    <a:pos x="0" y="0"/>
                  </a:cxn>
                  <a:cxn ang="0">
                    <a:pos x="1036" y="0"/>
                  </a:cxn>
                  <a:cxn ang="0">
                    <a:pos x="1032" y="4"/>
                  </a:cxn>
                  <a:cxn ang="0">
                    <a:pos x="1021" y="13"/>
                  </a:cxn>
                  <a:cxn ang="0">
                    <a:pos x="1001" y="29"/>
                  </a:cxn>
                  <a:cxn ang="0">
                    <a:pos x="975" y="49"/>
                  </a:cxn>
                  <a:cxn ang="0">
                    <a:pos x="941" y="73"/>
                  </a:cxn>
                  <a:cxn ang="0">
                    <a:pos x="902" y="97"/>
                  </a:cxn>
                  <a:cxn ang="0">
                    <a:pos x="855" y="122"/>
                  </a:cxn>
                  <a:cxn ang="0">
                    <a:pos x="804" y="146"/>
                  </a:cxn>
                  <a:cxn ang="0">
                    <a:pos x="749" y="168"/>
                  </a:cxn>
                  <a:cxn ang="0">
                    <a:pos x="687" y="186"/>
                  </a:cxn>
                  <a:cxn ang="0">
                    <a:pos x="623" y="201"/>
                  </a:cxn>
                  <a:cxn ang="0">
                    <a:pos x="555" y="208"/>
                  </a:cxn>
                  <a:cxn ang="0">
                    <a:pos x="482" y="210"/>
                  </a:cxn>
                  <a:cxn ang="0">
                    <a:pos x="407" y="204"/>
                  </a:cxn>
                  <a:cxn ang="0">
                    <a:pos x="329" y="186"/>
                  </a:cxn>
                  <a:cxn ang="0">
                    <a:pos x="250" y="159"/>
                  </a:cxn>
                  <a:cxn ang="0">
                    <a:pos x="168" y="119"/>
                  </a:cxn>
                  <a:cxn ang="0">
                    <a:pos x="84" y="66"/>
                  </a:cxn>
                  <a:cxn ang="0">
                    <a:pos x="0" y="0"/>
                  </a:cxn>
                </a:cxnLst>
                <a:rect l="0" t="0" r="r" b="b"/>
                <a:pathLst>
                  <a:path w="1036" h="210">
                    <a:moveTo>
                      <a:pt x="0" y="0"/>
                    </a:moveTo>
                    <a:lnTo>
                      <a:pt x="1036" y="0"/>
                    </a:lnTo>
                    <a:lnTo>
                      <a:pt x="1032" y="4"/>
                    </a:lnTo>
                    <a:lnTo>
                      <a:pt x="1021" y="13"/>
                    </a:lnTo>
                    <a:lnTo>
                      <a:pt x="1001" y="29"/>
                    </a:lnTo>
                    <a:lnTo>
                      <a:pt x="975" y="49"/>
                    </a:lnTo>
                    <a:lnTo>
                      <a:pt x="941" y="73"/>
                    </a:lnTo>
                    <a:lnTo>
                      <a:pt x="902" y="97"/>
                    </a:lnTo>
                    <a:lnTo>
                      <a:pt x="855" y="122"/>
                    </a:lnTo>
                    <a:lnTo>
                      <a:pt x="804" y="146"/>
                    </a:lnTo>
                    <a:lnTo>
                      <a:pt x="749" y="168"/>
                    </a:lnTo>
                    <a:lnTo>
                      <a:pt x="687" y="186"/>
                    </a:lnTo>
                    <a:lnTo>
                      <a:pt x="623" y="201"/>
                    </a:lnTo>
                    <a:lnTo>
                      <a:pt x="555" y="208"/>
                    </a:lnTo>
                    <a:lnTo>
                      <a:pt x="482" y="210"/>
                    </a:lnTo>
                    <a:lnTo>
                      <a:pt x="407" y="204"/>
                    </a:lnTo>
                    <a:lnTo>
                      <a:pt x="329" y="186"/>
                    </a:lnTo>
                    <a:lnTo>
                      <a:pt x="250" y="159"/>
                    </a:lnTo>
                    <a:lnTo>
                      <a:pt x="168" y="119"/>
                    </a:lnTo>
                    <a:lnTo>
                      <a:pt x="84" y="6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25" name="Freeform 17"/>
              <p:cNvSpPr>
                <a:spLocks/>
              </p:cNvSpPr>
              <p:nvPr/>
            </p:nvSpPr>
            <p:spPr bwMode="auto">
              <a:xfrm>
                <a:off x="2044701" y="3987802"/>
                <a:ext cx="1646238" cy="333375"/>
              </a:xfrm>
              <a:custGeom>
                <a:avLst/>
                <a:gdLst/>
                <a:ahLst/>
                <a:cxnLst>
                  <a:cxn ang="0">
                    <a:pos x="0" y="0"/>
                  </a:cxn>
                  <a:cxn ang="0">
                    <a:pos x="1037" y="0"/>
                  </a:cxn>
                  <a:cxn ang="0">
                    <a:pos x="1033" y="4"/>
                  </a:cxn>
                  <a:cxn ang="0">
                    <a:pos x="1022" y="13"/>
                  </a:cxn>
                  <a:cxn ang="0">
                    <a:pos x="1002" y="29"/>
                  </a:cxn>
                  <a:cxn ang="0">
                    <a:pos x="975" y="49"/>
                  </a:cxn>
                  <a:cxn ang="0">
                    <a:pos x="942" y="73"/>
                  </a:cxn>
                  <a:cxn ang="0">
                    <a:pos x="902" y="97"/>
                  </a:cxn>
                  <a:cxn ang="0">
                    <a:pos x="856" y="122"/>
                  </a:cxn>
                  <a:cxn ang="0">
                    <a:pos x="805" y="146"/>
                  </a:cxn>
                  <a:cxn ang="0">
                    <a:pos x="750" y="168"/>
                  </a:cxn>
                  <a:cxn ang="0">
                    <a:pos x="688" y="186"/>
                  </a:cxn>
                  <a:cxn ang="0">
                    <a:pos x="624" y="201"/>
                  </a:cxn>
                  <a:cxn ang="0">
                    <a:pos x="555" y="208"/>
                  </a:cxn>
                  <a:cxn ang="0">
                    <a:pos x="482" y="210"/>
                  </a:cxn>
                  <a:cxn ang="0">
                    <a:pos x="407" y="204"/>
                  </a:cxn>
                  <a:cxn ang="0">
                    <a:pos x="330" y="186"/>
                  </a:cxn>
                  <a:cxn ang="0">
                    <a:pos x="250" y="159"/>
                  </a:cxn>
                  <a:cxn ang="0">
                    <a:pos x="168" y="119"/>
                  </a:cxn>
                  <a:cxn ang="0">
                    <a:pos x="84" y="66"/>
                  </a:cxn>
                  <a:cxn ang="0">
                    <a:pos x="0" y="0"/>
                  </a:cxn>
                </a:cxnLst>
                <a:rect l="0" t="0" r="r" b="b"/>
                <a:pathLst>
                  <a:path w="1037" h="210">
                    <a:moveTo>
                      <a:pt x="0" y="0"/>
                    </a:moveTo>
                    <a:lnTo>
                      <a:pt x="1037" y="0"/>
                    </a:lnTo>
                    <a:lnTo>
                      <a:pt x="1033" y="4"/>
                    </a:lnTo>
                    <a:lnTo>
                      <a:pt x="1022" y="13"/>
                    </a:lnTo>
                    <a:lnTo>
                      <a:pt x="1002" y="29"/>
                    </a:lnTo>
                    <a:lnTo>
                      <a:pt x="975" y="49"/>
                    </a:lnTo>
                    <a:lnTo>
                      <a:pt x="942" y="73"/>
                    </a:lnTo>
                    <a:lnTo>
                      <a:pt x="902" y="97"/>
                    </a:lnTo>
                    <a:lnTo>
                      <a:pt x="856" y="122"/>
                    </a:lnTo>
                    <a:lnTo>
                      <a:pt x="805" y="146"/>
                    </a:lnTo>
                    <a:lnTo>
                      <a:pt x="750" y="168"/>
                    </a:lnTo>
                    <a:lnTo>
                      <a:pt x="688" y="186"/>
                    </a:lnTo>
                    <a:lnTo>
                      <a:pt x="624" y="201"/>
                    </a:lnTo>
                    <a:lnTo>
                      <a:pt x="555" y="208"/>
                    </a:lnTo>
                    <a:lnTo>
                      <a:pt x="482" y="210"/>
                    </a:lnTo>
                    <a:lnTo>
                      <a:pt x="407" y="204"/>
                    </a:lnTo>
                    <a:lnTo>
                      <a:pt x="330" y="186"/>
                    </a:lnTo>
                    <a:lnTo>
                      <a:pt x="250" y="159"/>
                    </a:lnTo>
                    <a:lnTo>
                      <a:pt x="168" y="119"/>
                    </a:lnTo>
                    <a:lnTo>
                      <a:pt x="84" y="6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26" name="Freeform 18"/>
              <p:cNvSpPr>
                <a:spLocks noEditPoints="1"/>
              </p:cNvSpPr>
              <p:nvPr/>
            </p:nvSpPr>
            <p:spPr bwMode="auto">
              <a:xfrm>
                <a:off x="2122489" y="3932239"/>
                <a:ext cx="109538" cy="104775"/>
              </a:xfrm>
              <a:custGeom>
                <a:avLst/>
                <a:gdLst/>
                <a:ahLst/>
                <a:cxnLst>
                  <a:cxn ang="0">
                    <a:pos x="35" y="11"/>
                  </a:cxn>
                  <a:cxn ang="0">
                    <a:pos x="22" y="15"/>
                  </a:cxn>
                  <a:cxn ang="0">
                    <a:pos x="18" y="19"/>
                  </a:cxn>
                  <a:cxn ang="0">
                    <a:pos x="13" y="26"/>
                  </a:cxn>
                  <a:cxn ang="0">
                    <a:pos x="13" y="33"/>
                  </a:cxn>
                  <a:cxn ang="0">
                    <a:pos x="18" y="46"/>
                  </a:cxn>
                  <a:cxn ang="0">
                    <a:pos x="22" y="50"/>
                  </a:cxn>
                  <a:cxn ang="0">
                    <a:pos x="35" y="55"/>
                  </a:cxn>
                  <a:cxn ang="0">
                    <a:pos x="49" y="50"/>
                  </a:cxn>
                  <a:cxn ang="0">
                    <a:pos x="53" y="46"/>
                  </a:cxn>
                  <a:cxn ang="0">
                    <a:pos x="57" y="33"/>
                  </a:cxn>
                  <a:cxn ang="0">
                    <a:pos x="53" y="19"/>
                  </a:cxn>
                  <a:cxn ang="0">
                    <a:pos x="49" y="15"/>
                  </a:cxn>
                  <a:cxn ang="0">
                    <a:pos x="42" y="11"/>
                  </a:cxn>
                  <a:cxn ang="0">
                    <a:pos x="35" y="11"/>
                  </a:cxn>
                  <a:cxn ang="0">
                    <a:pos x="27" y="0"/>
                  </a:cxn>
                  <a:cxn ang="0">
                    <a:pos x="44" y="0"/>
                  </a:cxn>
                  <a:cxn ang="0">
                    <a:pos x="60" y="8"/>
                  </a:cxn>
                  <a:cxn ang="0">
                    <a:pos x="69" y="24"/>
                  </a:cxn>
                  <a:cxn ang="0">
                    <a:pos x="69" y="42"/>
                  </a:cxn>
                  <a:cxn ang="0">
                    <a:pos x="64" y="50"/>
                  </a:cxn>
                  <a:cxn ang="0">
                    <a:pos x="60" y="57"/>
                  </a:cxn>
                  <a:cxn ang="0">
                    <a:pos x="51" y="62"/>
                  </a:cxn>
                  <a:cxn ang="0">
                    <a:pos x="44" y="66"/>
                  </a:cxn>
                  <a:cxn ang="0">
                    <a:pos x="24" y="66"/>
                  </a:cxn>
                  <a:cxn ang="0">
                    <a:pos x="9" y="55"/>
                  </a:cxn>
                  <a:cxn ang="0">
                    <a:pos x="0" y="42"/>
                  </a:cxn>
                  <a:cxn ang="0">
                    <a:pos x="2" y="22"/>
                  </a:cxn>
                  <a:cxn ang="0">
                    <a:pos x="11" y="6"/>
                  </a:cxn>
                  <a:cxn ang="0">
                    <a:pos x="27" y="0"/>
                  </a:cxn>
                </a:cxnLst>
                <a:rect l="0" t="0" r="r" b="b"/>
                <a:pathLst>
                  <a:path w="69" h="66">
                    <a:moveTo>
                      <a:pt x="35" y="11"/>
                    </a:moveTo>
                    <a:lnTo>
                      <a:pt x="22" y="15"/>
                    </a:lnTo>
                    <a:lnTo>
                      <a:pt x="18" y="19"/>
                    </a:lnTo>
                    <a:lnTo>
                      <a:pt x="13" y="26"/>
                    </a:lnTo>
                    <a:lnTo>
                      <a:pt x="13" y="33"/>
                    </a:lnTo>
                    <a:lnTo>
                      <a:pt x="18" y="46"/>
                    </a:lnTo>
                    <a:lnTo>
                      <a:pt x="22" y="50"/>
                    </a:lnTo>
                    <a:lnTo>
                      <a:pt x="35" y="55"/>
                    </a:lnTo>
                    <a:lnTo>
                      <a:pt x="49" y="50"/>
                    </a:lnTo>
                    <a:lnTo>
                      <a:pt x="53" y="46"/>
                    </a:lnTo>
                    <a:lnTo>
                      <a:pt x="57" y="33"/>
                    </a:lnTo>
                    <a:lnTo>
                      <a:pt x="53" y="19"/>
                    </a:lnTo>
                    <a:lnTo>
                      <a:pt x="49" y="15"/>
                    </a:lnTo>
                    <a:lnTo>
                      <a:pt x="42" y="11"/>
                    </a:lnTo>
                    <a:lnTo>
                      <a:pt x="35" y="11"/>
                    </a:lnTo>
                    <a:close/>
                    <a:moveTo>
                      <a:pt x="27" y="0"/>
                    </a:moveTo>
                    <a:lnTo>
                      <a:pt x="44" y="0"/>
                    </a:lnTo>
                    <a:lnTo>
                      <a:pt x="60" y="8"/>
                    </a:lnTo>
                    <a:lnTo>
                      <a:pt x="69" y="24"/>
                    </a:lnTo>
                    <a:lnTo>
                      <a:pt x="69" y="42"/>
                    </a:lnTo>
                    <a:lnTo>
                      <a:pt x="64" y="50"/>
                    </a:lnTo>
                    <a:lnTo>
                      <a:pt x="60" y="57"/>
                    </a:lnTo>
                    <a:lnTo>
                      <a:pt x="51" y="62"/>
                    </a:lnTo>
                    <a:lnTo>
                      <a:pt x="44" y="66"/>
                    </a:lnTo>
                    <a:lnTo>
                      <a:pt x="24" y="66"/>
                    </a:lnTo>
                    <a:lnTo>
                      <a:pt x="9" y="55"/>
                    </a:lnTo>
                    <a:lnTo>
                      <a:pt x="0" y="42"/>
                    </a:lnTo>
                    <a:lnTo>
                      <a:pt x="2" y="22"/>
                    </a:lnTo>
                    <a:lnTo>
                      <a:pt x="11" y="6"/>
                    </a:lnTo>
                    <a:lnTo>
                      <a:pt x="2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27" name="Freeform 19"/>
              <p:cNvSpPr>
                <a:spLocks noEditPoints="1"/>
              </p:cNvSpPr>
              <p:nvPr/>
            </p:nvSpPr>
            <p:spPr bwMode="auto">
              <a:xfrm>
                <a:off x="2147889" y="3846514"/>
                <a:ext cx="111125" cy="109538"/>
              </a:xfrm>
              <a:custGeom>
                <a:avLst/>
                <a:gdLst/>
                <a:ahLst/>
                <a:cxnLst>
                  <a:cxn ang="0">
                    <a:pos x="35" y="11"/>
                  </a:cxn>
                  <a:cxn ang="0">
                    <a:pos x="22" y="16"/>
                  </a:cxn>
                  <a:cxn ang="0">
                    <a:pos x="17" y="20"/>
                  </a:cxn>
                  <a:cxn ang="0">
                    <a:pos x="13" y="27"/>
                  </a:cxn>
                  <a:cxn ang="0">
                    <a:pos x="13" y="38"/>
                  </a:cxn>
                  <a:cxn ang="0">
                    <a:pos x="15" y="45"/>
                  </a:cxn>
                  <a:cxn ang="0">
                    <a:pos x="24" y="54"/>
                  </a:cxn>
                  <a:cxn ang="0">
                    <a:pos x="28" y="56"/>
                  </a:cxn>
                  <a:cxn ang="0">
                    <a:pos x="35" y="56"/>
                  </a:cxn>
                  <a:cxn ang="0">
                    <a:pos x="48" y="51"/>
                  </a:cxn>
                  <a:cxn ang="0">
                    <a:pos x="53" y="47"/>
                  </a:cxn>
                  <a:cxn ang="0">
                    <a:pos x="55" y="40"/>
                  </a:cxn>
                  <a:cxn ang="0">
                    <a:pos x="57" y="36"/>
                  </a:cxn>
                  <a:cxn ang="0">
                    <a:pos x="57" y="29"/>
                  </a:cxn>
                  <a:cxn ang="0">
                    <a:pos x="55" y="25"/>
                  </a:cxn>
                  <a:cxn ang="0">
                    <a:pos x="50" y="18"/>
                  </a:cxn>
                  <a:cxn ang="0">
                    <a:pos x="37" y="11"/>
                  </a:cxn>
                  <a:cxn ang="0">
                    <a:pos x="35" y="11"/>
                  </a:cxn>
                  <a:cxn ang="0">
                    <a:pos x="26" y="0"/>
                  </a:cxn>
                  <a:cxn ang="0">
                    <a:pos x="44" y="0"/>
                  </a:cxn>
                  <a:cxn ang="0">
                    <a:pos x="50" y="5"/>
                  </a:cxn>
                  <a:cxn ang="0">
                    <a:pos x="57" y="7"/>
                  </a:cxn>
                  <a:cxn ang="0">
                    <a:pos x="61" y="11"/>
                  </a:cxn>
                  <a:cxn ang="0">
                    <a:pos x="66" y="18"/>
                  </a:cxn>
                  <a:cxn ang="0">
                    <a:pos x="70" y="36"/>
                  </a:cxn>
                  <a:cxn ang="0">
                    <a:pos x="68" y="45"/>
                  </a:cxn>
                  <a:cxn ang="0">
                    <a:pos x="59" y="58"/>
                  </a:cxn>
                  <a:cxn ang="0">
                    <a:pos x="53" y="65"/>
                  </a:cxn>
                  <a:cxn ang="0">
                    <a:pos x="35" y="69"/>
                  </a:cxn>
                  <a:cxn ang="0">
                    <a:pos x="30" y="69"/>
                  </a:cxn>
                  <a:cxn ang="0">
                    <a:pos x="28" y="67"/>
                  </a:cxn>
                  <a:cxn ang="0">
                    <a:pos x="24" y="67"/>
                  </a:cxn>
                  <a:cxn ang="0">
                    <a:pos x="17" y="65"/>
                  </a:cxn>
                  <a:cxn ang="0">
                    <a:pos x="8" y="56"/>
                  </a:cxn>
                  <a:cxn ang="0">
                    <a:pos x="4" y="49"/>
                  </a:cxn>
                  <a:cxn ang="0">
                    <a:pos x="2" y="45"/>
                  </a:cxn>
                  <a:cxn ang="0">
                    <a:pos x="0" y="38"/>
                  </a:cxn>
                  <a:cxn ang="0">
                    <a:pos x="0" y="31"/>
                  </a:cxn>
                  <a:cxn ang="0">
                    <a:pos x="2" y="25"/>
                  </a:cxn>
                  <a:cxn ang="0">
                    <a:pos x="11" y="9"/>
                  </a:cxn>
                  <a:cxn ang="0">
                    <a:pos x="26" y="0"/>
                  </a:cxn>
                </a:cxnLst>
                <a:rect l="0" t="0" r="r" b="b"/>
                <a:pathLst>
                  <a:path w="70" h="69">
                    <a:moveTo>
                      <a:pt x="35" y="11"/>
                    </a:moveTo>
                    <a:lnTo>
                      <a:pt x="22" y="16"/>
                    </a:lnTo>
                    <a:lnTo>
                      <a:pt x="17" y="20"/>
                    </a:lnTo>
                    <a:lnTo>
                      <a:pt x="13" y="27"/>
                    </a:lnTo>
                    <a:lnTo>
                      <a:pt x="13" y="38"/>
                    </a:lnTo>
                    <a:lnTo>
                      <a:pt x="15" y="45"/>
                    </a:lnTo>
                    <a:lnTo>
                      <a:pt x="24" y="54"/>
                    </a:lnTo>
                    <a:lnTo>
                      <a:pt x="28" y="56"/>
                    </a:lnTo>
                    <a:lnTo>
                      <a:pt x="35" y="56"/>
                    </a:lnTo>
                    <a:lnTo>
                      <a:pt x="48" y="51"/>
                    </a:lnTo>
                    <a:lnTo>
                      <a:pt x="53" y="47"/>
                    </a:lnTo>
                    <a:lnTo>
                      <a:pt x="55" y="40"/>
                    </a:lnTo>
                    <a:lnTo>
                      <a:pt x="57" y="36"/>
                    </a:lnTo>
                    <a:lnTo>
                      <a:pt x="57" y="29"/>
                    </a:lnTo>
                    <a:lnTo>
                      <a:pt x="55" y="25"/>
                    </a:lnTo>
                    <a:lnTo>
                      <a:pt x="50" y="18"/>
                    </a:lnTo>
                    <a:lnTo>
                      <a:pt x="37" y="11"/>
                    </a:lnTo>
                    <a:lnTo>
                      <a:pt x="35" y="11"/>
                    </a:lnTo>
                    <a:close/>
                    <a:moveTo>
                      <a:pt x="26" y="0"/>
                    </a:moveTo>
                    <a:lnTo>
                      <a:pt x="44" y="0"/>
                    </a:lnTo>
                    <a:lnTo>
                      <a:pt x="50" y="5"/>
                    </a:lnTo>
                    <a:lnTo>
                      <a:pt x="57" y="7"/>
                    </a:lnTo>
                    <a:lnTo>
                      <a:pt x="61" y="11"/>
                    </a:lnTo>
                    <a:lnTo>
                      <a:pt x="66" y="18"/>
                    </a:lnTo>
                    <a:lnTo>
                      <a:pt x="70" y="36"/>
                    </a:lnTo>
                    <a:lnTo>
                      <a:pt x="68" y="45"/>
                    </a:lnTo>
                    <a:lnTo>
                      <a:pt x="59" y="58"/>
                    </a:lnTo>
                    <a:lnTo>
                      <a:pt x="53" y="65"/>
                    </a:lnTo>
                    <a:lnTo>
                      <a:pt x="35" y="69"/>
                    </a:lnTo>
                    <a:lnTo>
                      <a:pt x="30" y="69"/>
                    </a:lnTo>
                    <a:lnTo>
                      <a:pt x="28" y="67"/>
                    </a:lnTo>
                    <a:lnTo>
                      <a:pt x="24" y="67"/>
                    </a:lnTo>
                    <a:lnTo>
                      <a:pt x="17" y="65"/>
                    </a:lnTo>
                    <a:lnTo>
                      <a:pt x="8" y="56"/>
                    </a:lnTo>
                    <a:lnTo>
                      <a:pt x="4" y="49"/>
                    </a:lnTo>
                    <a:lnTo>
                      <a:pt x="2" y="45"/>
                    </a:lnTo>
                    <a:lnTo>
                      <a:pt x="0" y="38"/>
                    </a:lnTo>
                    <a:lnTo>
                      <a:pt x="0" y="31"/>
                    </a:lnTo>
                    <a:lnTo>
                      <a:pt x="2" y="25"/>
                    </a:lnTo>
                    <a:lnTo>
                      <a:pt x="11" y="9"/>
                    </a:lnTo>
                    <a:lnTo>
                      <a:pt x="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28" name="Freeform 20"/>
              <p:cNvSpPr>
                <a:spLocks noEditPoints="1"/>
              </p:cNvSpPr>
              <p:nvPr/>
            </p:nvSpPr>
            <p:spPr bwMode="auto">
              <a:xfrm>
                <a:off x="2171701" y="3762377"/>
                <a:ext cx="107950" cy="109538"/>
              </a:xfrm>
              <a:custGeom>
                <a:avLst/>
                <a:gdLst/>
                <a:ahLst/>
                <a:cxnLst>
                  <a:cxn ang="0">
                    <a:pos x="31" y="14"/>
                  </a:cxn>
                  <a:cxn ang="0">
                    <a:pos x="24" y="16"/>
                  </a:cxn>
                  <a:cxn ang="0">
                    <a:pos x="20" y="18"/>
                  </a:cxn>
                  <a:cxn ang="0">
                    <a:pos x="18" y="22"/>
                  </a:cxn>
                  <a:cxn ang="0">
                    <a:pos x="15" y="29"/>
                  </a:cxn>
                  <a:cxn ang="0">
                    <a:pos x="13" y="34"/>
                  </a:cxn>
                  <a:cxn ang="0">
                    <a:pos x="13" y="40"/>
                  </a:cxn>
                  <a:cxn ang="0">
                    <a:pos x="15" y="45"/>
                  </a:cxn>
                  <a:cxn ang="0">
                    <a:pos x="22" y="51"/>
                  </a:cxn>
                  <a:cxn ang="0">
                    <a:pos x="29" y="56"/>
                  </a:cxn>
                  <a:cxn ang="0">
                    <a:pos x="35" y="58"/>
                  </a:cxn>
                  <a:cxn ang="0">
                    <a:pos x="42" y="56"/>
                  </a:cxn>
                  <a:cxn ang="0">
                    <a:pos x="49" y="51"/>
                  </a:cxn>
                  <a:cxn ang="0">
                    <a:pos x="53" y="47"/>
                  </a:cxn>
                  <a:cxn ang="0">
                    <a:pos x="55" y="40"/>
                  </a:cxn>
                  <a:cxn ang="0">
                    <a:pos x="57" y="31"/>
                  </a:cxn>
                  <a:cxn ang="0">
                    <a:pos x="55" y="25"/>
                  </a:cxn>
                  <a:cxn ang="0">
                    <a:pos x="49" y="18"/>
                  </a:cxn>
                  <a:cxn ang="0">
                    <a:pos x="42" y="14"/>
                  </a:cxn>
                  <a:cxn ang="0">
                    <a:pos x="31" y="14"/>
                  </a:cxn>
                  <a:cxn ang="0">
                    <a:pos x="26" y="0"/>
                  </a:cxn>
                  <a:cxn ang="0">
                    <a:pos x="46" y="3"/>
                  </a:cxn>
                  <a:cxn ang="0">
                    <a:pos x="62" y="11"/>
                  </a:cxn>
                  <a:cxn ang="0">
                    <a:pos x="68" y="27"/>
                  </a:cxn>
                  <a:cxn ang="0">
                    <a:pos x="68" y="45"/>
                  </a:cxn>
                  <a:cxn ang="0">
                    <a:pos x="60" y="58"/>
                  </a:cxn>
                  <a:cxn ang="0">
                    <a:pos x="53" y="64"/>
                  </a:cxn>
                  <a:cxn ang="0">
                    <a:pos x="35" y="69"/>
                  </a:cxn>
                  <a:cxn ang="0">
                    <a:pos x="29" y="69"/>
                  </a:cxn>
                  <a:cxn ang="0">
                    <a:pos x="26" y="67"/>
                  </a:cxn>
                  <a:cxn ang="0">
                    <a:pos x="18" y="62"/>
                  </a:cxn>
                  <a:cxn ang="0">
                    <a:pos x="11" y="58"/>
                  </a:cxn>
                  <a:cxn ang="0">
                    <a:pos x="4" y="51"/>
                  </a:cxn>
                  <a:cxn ang="0">
                    <a:pos x="0" y="34"/>
                  </a:cxn>
                  <a:cxn ang="0">
                    <a:pos x="2" y="25"/>
                  </a:cxn>
                  <a:cxn ang="0">
                    <a:pos x="13" y="9"/>
                  </a:cxn>
                  <a:cxn ang="0">
                    <a:pos x="26" y="0"/>
                  </a:cxn>
                </a:cxnLst>
                <a:rect l="0" t="0" r="r" b="b"/>
                <a:pathLst>
                  <a:path w="68" h="69">
                    <a:moveTo>
                      <a:pt x="31" y="14"/>
                    </a:moveTo>
                    <a:lnTo>
                      <a:pt x="24" y="16"/>
                    </a:lnTo>
                    <a:lnTo>
                      <a:pt x="20" y="18"/>
                    </a:lnTo>
                    <a:lnTo>
                      <a:pt x="18" y="22"/>
                    </a:lnTo>
                    <a:lnTo>
                      <a:pt x="15" y="29"/>
                    </a:lnTo>
                    <a:lnTo>
                      <a:pt x="13" y="34"/>
                    </a:lnTo>
                    <a:lnTo>
                      <a:pt x="13" y="40"/>
                    </a:lnTo>
                    <a:lnTo>
                      <a:pt x="15" y="45"/>
                    </a:lnTo>
                    <a:lnTo>
                      <a:pt x="22" y="51"/>
                    </a:lnTo>
                    <a:lnTo>
                      <a:pt x="29" y="56"/>
                    </a:lnTo>
                    <a:lnTo>
                      <a:pt x="35" y="58"/>
                    </a:lnTo>
                    <a:lnTo>
                      <a:pt x="42" y="56"/>
                    </a:lnTo>
                    <a:lnTo>
                      <a:pt x="49" y="51"/>
                    </a:lnTo>
                    <a:lnTo>
                      <a:pt x="53" y="47"/>
                    </a:lnTo>
                    <a:lnTo>
                      <a:pt x="55" y="40"/>
                    </a:lnTo>
                    <a:lnTo>
                      <a:pt x="57" y="31"/>
                    </a:lnTo>
                    <a:lnTo>
                      <a:pt x="55" y="25"/>
                    </a:lnTo>
                    <a:lnTo>
                      <a:pt x="49" y="18"/>
                    </a:lnTo>
                    <a:lnTo>
                      <a:pt x="42" y="14"/>
                    </a:lnTo>
                    <a:lnTo>
                      <a:pt x="31" y="14"/>
                    </a:lnTo>
                    <a:close/>
                    <a:moveTo>
                      <a:pt x="26" y="0"/>
                    </a:moveTo>
                    <a:lnTo>
                      <a:pt x="46" y="3"/>
                    </a:lnTo>
                    <a:lnTo>
                      <a:pt x="62" y="11"/>
                    </a:lnTo>
                    <a:lnTo>
                      <a:pt x="68" y="27"/>
                    </a:lnTo>
                    <a:lnTo>
                      <a:pt x="68" y="45"/>
                    </a:lnTo>
                    <a:lnTo>
                      <a:pt x="60" y="58"/>
                    </a:lnTo>
                    <a:lnTo>
                      <a:pt x="53" y="64"/>
                    </a:lnTo>
                    <a:lnTo>
                      <a:pt x="35" y="69"/>
                    </a:lnTo>
                    <a:lnTo>
                      <a:pt x="29" y="69"/>
                    </a:lnTo>
                    <a:lnTo>
                      <a:pt x="26" y="67"/>
                    </a:lnTo>
                    <a:lnTo>
                      <a:pt x="18" y="62"/>
                    </a:lnTo>
                    <a:lnTo>
                      <a:pt x="11" y="58"/>
                    </a:lnTo>
                    <a:lnTo>
                      <a:pt x="4" y="51"/>
                    </a:lnTo>
                    <a:lnTo>
                      <a:pt x="0" y="34"/>
                    </a:lnTo>
                    <a:lnTo>
                      <a:pt x="2" y="25"/>
                    </a:lnTo>
                    <a:lnTo>
                      <a:pt x="13" y="9"/>
                    </a:lnTo>
                    <a:lnTo>
                      <a:pt x="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29" name="Freeform 21"/>
              <p:cNvSpPr>
                <a:spLocks noEditPoints="1"/>
              </p:cNvSpPr>
              <p:nvPr/>
            </p:nvSpPr>
            <p:spPr bwMode="auto">
              <a:xfrm>
                <a:off x="2200276" y="3678239"/>
                <a:ext cx="107950" cy="109538"/>
              </a:xfrm>
              <a:custGeom>
                <a:avLst/>
                <a:gdLst/>
                <a:ahLst/>
                <a:cxnLst>
                  <a:cxn ang="0">
                    <a:pos x="33" y="13"/>
                  </a:cxn>
                  <a:cxn ang="0">
                    <a:pos x="20" y="18"/>
                  </a:cxn>
                  <a:cxn ang="0">
                    <a:pos x="15" y="22"/>
                  </a:cxn>
                  <a:cxn ang="0">
                    <a:pos x="13" y="29"/>
                  </a:cxn>
                  <a:cxn ang="0">
                    <a:pos x="11" y="33"/>
                  </a:cxn>
                  <a:cxn ang="0">
                    <a:pos x="11" y="38"/>
                  </a:cxn>
                  <a:cxn ang="0">
                    <a:pos x="13" y="40"/>
                  </a:cxn>
                  <a:cxn ang="0">
                    <a:pos x="17" y="49"/>
                  </a:cxn>
                  <a:cxn ang="0">
                    <a:pos x="20" y="51"/>
                  </a:cxn>
                  <a:cxn ang="0">
                    <a:pos x="24" y="53"/>
                  </a:cxn>
                  <a:cxn ang="0">
                    <a:pos x="26" y="56"/>
                  </a:cxn>
                  <a:cxn ang="0">
                    <a:pos x="33" y="58"/>
                  </a:cxn>
                  <a:cxn ang="0">
                    <a:pos x="42" y="56"/>
                  </a:cxn>
                  <a:cxn ang="0">
                    <a:pos x="46" y="53"/>
                  </a:cxn>
                  <a:cxn ang="0">
                    <a:pos x="50" y="49"/>
                  </a:cxn>
                  <a:cxn ang="0">
                    <a:pos x="55" y="42"/>
                  </a:cxn>
                  <a:cxn ang="0">
                    <a:pos x="55" y="33"/>
                  </a:cxn>
                  <a:cxn ang="0">
                    <a:pos x="53" y="25"/>
                  </a:cxn>
                  <a:cxn ang="0">
                    <a:pos x="46" y="18"/>
                  </a:cxn>
                  <a:cxn ang="0">
                    <a:pos x="39" y="13"/>
                  </a:cxn>
                  <a:cxn ang="0">
                    <a:pos x="33" y="13"/>
                  </a:cxn>
                  <a:cxn ang="0">
                    <a:pos x="26" y="0"/>
                  </a:cxn>
                  <a:cxn ang="0">
                    <a:pos x="44" y="2"/>
                  </a:cxn>
                  <a:cxn ang="0">
                    <a:pos x="59" y="11"/>
                  </a:cxn>
                  <a:cxn ang="0">
                    <a:pos x="68" y="27"/>
                  </a:cxn>
                  <a:cxn ang="0">
                    <a:pos x="66" y="44"/>
                  </a:cxn>
                  <a:cxn ang="0">
                    <a:pos x="62" y="53"/>
                  </a:cxn>
                  <a:cxn ang="0">
                    <a:pos x="57" y="60"/>
                  </a:cxn>
                  <a:cxn ang="0">
                    <a:pos x="50" y="64"/>
                  </a:cxn>
                  <a:cxn ang="0">
                    <a:pos x="42" y="69"/>
                  </a:cxn>
                  <a:cxn ang="0">
                    <a:pos x="24" y="69"/>
                  </a:cxn>
                  <a:cxn ang="0">
                    <a:pos x="17" y="64"/>
                  </a:cxn>
                  <a:cxn ang="0">
                    <a:pos x="13" y="62"/>
                  </a:cxn>
                  <a:cxn ang="0">
                    <a:pos x="8" y="58"/>
                  </a:cxn>
                  <a:cxn ang="0">
                    <a:pos x="4" y="51"/>
                  </a:cxn>
                  <a:cxn ang="0">
                    <a:pos x="0" y="42"/>
                  </a:cxn>
                  <a:cxn ang="0">
                    <a:pos x="0" y="25"/>
                  </a:cxn>
                  <a:cxn ang="0">
                    <a:pos x="11" y="9"/>
                  </a:cxn>
                  <a:cxn ang="0">
                    <a:pos x="26" y="0"/>
                  </a:cxn>
                </a:cxnLst>
                <a:rect l="0" t="0" r="r" b="b"/>
                <a:pathLst>
                  <a:path w="68" h="69">
                    <a:moveTo>
                      <a:pt x="33" y="13"/>
                    </a:moveTo>
                    <a:lnTo>
                      <a:pt x="20" y="18"/>
                    </a:lnTo>
                    <a:lnTo>
                      <a:pt x="15" y="22"/>
                    </a:lnTo>
                    <a:lnTo>
                      <a:pt x="13" y="29"/>
                    </a:lnTo>
                    <a:lnTo>
                      <a:pt x="11" y="33"/>
                    </a:lnTo>
                    <a:lnTo>
                      <a:pt x="11" y="38"/>
                    </a:lnTo>
                    <a:lnTo>
                      <a:pt x="13" y="40"/>
                    </a:lnTo>
                    <a:lnTo>
                      <a:pt x="17" y="49"/>
                    </a:lnTo>
                    <a:lnTo>
                      <a:pt x="20" y="51"/>
                    </a:lnTo>
                    <a:lnTo>
                      <a:pt x="24" y="53"/>
                    </a:lnTo>
                    <a:lnTo>
                      <a:pt x="26" y="56"/>
                    </a:lnTo>
                    <a:lnTo>
                      <a:pt x="33" y="58"/>
                    </a:lnTo>
                    <a:lnTo>
                      <a:pt x="42" y="56"/>
                    </a:lnTo>
                    <a:lnTo>
                      <a:pt x="46" y="53"/>
                    </a:lnTo>
                    <a:lnTo>
                      <a:pt x="50" y="49"/>
                    </a:lnTo>
                    <a:lnTo>
                      <a:pt x="55" y="42"/>
                    </a:lnTo>
                    <a:lnTo>
                      <a:pt x="55" y="33"/>
                    </a:lnTo>
                    <a:lnTo>
                      <a:pt x="53" y="25"/>
                    </a:lnTo>
                    <a:lnTo>
                      <a:pt x="46" y="18"/>
                    </a:lnTo>
                    <a:lnTo>
                      <a:pt x="39" y="13"/>
                    </a:lnTo>
                    <a:lnTo>
                      <a:pt x="33" y="13"/>
                    </a:lnTo>
                    <a:close/>
                    <a:moveTo>
                      <a:pt x="26" y="0"/>
                    </a:moveTo>
                    <a:lnTo>
                      <a:pt x="44" y="2"/>
                    </a:lnTo>
                    <a:lnTo>
                      <a:pt x="59" y="11"/>
                    </a:lnTo>
                    <a:lnTo>
                      <a:pt x="68" y="27"/>
                    </a:lnTo>
                    <a:lnTo>
                      <a:pt x="66" y="44"/>
                    </a:lnTo>
                    <a:lnTo>
                      <a:pt x="62" y="53"/>
                    </a:lnTo>
                    <a:lnTo>
                      <a:pt x="57" y="60"/>
                    </a:lnTo>
                    <a:lnTo>
                      <a:pt x="50" y="64"/>
                    </a:lnTo>
                    <a:lnTo>
                      <a:pt x="42" y="69"/>
                    </a:lnTo>
                    <a:lnTo>
                      <a:pt x="24" y="69"/>
                    </a:lnTo>
                    <a:lnTo>
                      <a:pt x="17" y="64"/>
                    </a:lnTo>
                    <a:lnTo>
                      <a:pt x="13" y="62"/>
                    </a:lnTo>
                    <a:lnTo>
                      <a:pt x="8" y="58"/>
                    </a:lnTo>
                    <a:lnTo>
                      <a:pt x="4" y="51"/>
                    </a:lnTo>
                    <a:lnTo>
                      <a:pt x="0" y="42"/>
                    </a:lnTo>
                    <a:lnTo>
                      <a:pt x="0" y="25"/>
                    </a:lnTo>
                    <a:lnTo>
                      <a:pt x="11" y="9"/>
                    </a:lnTo>
                    <a:lnTo>
                      <a:pt x="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30" name="Freeform 22"/>
              <p:cNvSpPr>
                <a:spLocks noEditPoints="1"/>
              </p:cNvSpPr>
              <p:nvPr/>
            </p:nvSpPr>
            <p:spPr bwMode="auto">
              <a:xfrm>
                <a:off x="2224089" y="3594102"/>
                <a:ext cx="109538" cy="109538"/>
              </a:xfrm>
              <a:custGeom>
                <a:avLst/>
                <a:gdLst/>
                <a:ahLst/>
                <a:cxnLst>
                  <a:cxn ang="0">
                    <a:pos x="33" y="13"/>
                  </a:cxn>
                  <a:cxn ang="0">
                    <a:pos x="20" y="18"/>
                  </a:cxn>
                  <a:cxn ang="0">
                    <a:pos x="16" y="22"/>
                  </a:cxn>
                  <a:cxn ang="0">
                    <a:pos x="13" y="29"/>
                  </a:cxn>
                  <a:cxn ang="0">
                    <a:pos x="11" y="33"/>
                  </a:cxn>
                  <a:cxn ang="0">
                    <a:pos x="11" y="38"/>
                  </a:cxn>
                  <a:cxn ang="0">
                    <a:pos x="16" y="47"/>
                  </a:cxn>
                  <a:cxn ang="0">
                    <a:pos x="18" y="49"/>
                  </a:cxn>
                  <a:cxn ang="0">
                    <a:pos x="20" y="53"/>
                  </a:cxn>
                  <a:cxn ang="0">
                    <a:pos x="24" y="55"/>
                  </a:cxn>
                  <a:cxn ang="0">
                    <a:pos x="29" y="55"/>
                  </a:cxn>
                  <a:cxn ang="0">
                    <a:pos x="38" y="58"/>
                  </a:cxn>
                  <a:cxn ang="0">
                    <a:pos x="44" y="55"/>
                  </a:cxn>
                  <a:cxn ang="0">
                    <a:pos x="51" y="49"/>
                  </a:cxn>
                  <a:cxn ang="0">
                    <a:pos x="55" y="42"/>
                  </a:cxn>
                  <a:cxn ang="0">
                    <a:pos x="55" y="29"/>
                  </a:cxn>
                  <a:cxn ang="0">
                    <a:pos x="53" y="24"/>
                  </a:cxn>
                  <a:cxn ang="0">
                    <a:pos x="51" y="22"/>
                  </a:cxn>
                  <a:cxn ang="0">
                    <a:pos x="49" y="18"/>
                  </a:cxn>
                  <a:cxn ang="0">
                    <a:pos x="44" y="16"/>
                  </a:cxn>
                  <a:cxn ang="0">
                    <a:pos x="40" y="16"/>
                  </a:cxn>
                  <a:cxn ang="0">
                    <a:pos x="35" y="13"/>
                  </a:cxn>
                  <a:cxn ang="0">
                    <a:pos x="33" y="13"/>
                  </a:cxn>
                  <a:cxn ang="0">
                    <a:pos x="33" y="0"/>
                  </a:cxn>
                  <a:cxn ang="0">
                    <a:pos x="38" y="0"/>
                  </a:cxn>
                  <a:cxn ang="0">
                    <a:pos x="40" y="2"/>
                  </a:cxn>
                  <a:cxn ang="0">
                    <a:pos x="44" y="2"/>
                  </a:cxn>
                  <a:cxn ang="0">
                    <a:pos x="51" y="5"/>
                  </a:cxn>
                  <a:cxn ang="0">
                    <a:pos x="60" y="13"/>
                  </a:cxn>
                  <a:cxn ang="0">
                    <a:pos x="64" y="20"/>
                  </a:cxn>
                  <a:cxn ang="0">
                    <a:pos x="69" y="33"/>
                  </a:cxn>
                  <a:cxn ang="0">
                    <a:pos x="69" y="38"/>
                  </a:cxn>
                  <a:cxn ang="0">
                    <a:pos x="66" y="44"/>
                  </a:cxn>
                  <a:cxn ang="0">
                    <a:pos x="62" y="53"/>
                  </a:cxn>
                  <a:cxn ang="0">
                    <a:pos x="58" y="60"/>
                  </a:cxn>
                  <a:cxn ang="0">
                    <a:pos x="51" y="64"/>
                  </a:cxn>
                  <a:cxn ang="0">
                    <a:pos x="42" y="69"/>
                  </a:cxn>
                  <a:cxn ang="0">
                    <a:pos x="24" y="69"/>
                  </a:cxn>
                  <a:cxn ang="0">
                    <a:pos x="18" y="66"/>
                  </a:cxn>
                  <a:cxn ang="0">
                    <a:pos x="9" y="58"/>
                  </a:cxn>
                  <a:cxn ang="0">
                    <a:pos x="5" y="51"/>
                  </a:cxn>
                  <a:cxn ang="0">
                    <a:pos x="0" y="38"/>
                  </a:cxn>
                  <a:cxn ang="0">
                    <a:pos x="0" y="31"/>
                  </a:cxn>
                  <a:cxn ang="0">
                    <a:pos x="2" y="24"/>
                  </a:cxn>
                  <a:cxn ang="0">
                    <a:pos x="7" y="16"/>
                  </a:cxn>
                  <a:cxn ang="0">
                    <a:pos x="13" y="7"/>
                  </a:cxn>
                  <a:cxn ang="0">
                    <a:pos x="24" y="2"/>
                  </a:cxn>
                  <a:cxn ang="0">
                    <a:pos x="33" y="0"/>
                  </a:cxn>
                </a:cxnLst>
                <a:rect l="0" t="0" r="r" b="b"/>
                <a:pathLst>
                  <a:path w="69" h="69">
                    <a:moveTo>
                      <a:pt x="33" y="13"/>
                    </a:moveTo>
                    <a:lnTo>
                      <a:pt x="20" y="18"/>
                    </a:lnTo>
                    <a:lnTo>
                      <a:pt x="16" y="22"/>
                    </a:lnTo>
                    <a:lnTo>
                      <a:pt x="13" y="29"/>
                    </a:lnTo>
                    <a:lnTo>
                      <a:pt x="11" y="33"/>
                    </a:lnTo>
                    <a:lnTo>
                      <a:pt x="11" y="38"/>
                    </a:lnTo>
                    <a:lnTo>
                      <a:pt x="16" y="47"/>
                    </a:lnTo>
                    <a:lnTo>
                      <a:pt x="18" y="49"/>
                    </a:lnTo>
                    <a:lnTo>
                      <a:pt x="20" y="53"/>
                    </a:lnTo>
                    <a:lnTo>
                      <a:pt x="24" y="55"/>
                    </a:lnTo>
                    <a:lnTo>
                      <a:pt x="29" y="55"/>
                    </a:lnTo>
                    <a:lnTo>
                      <a:pt x="38" y="58"/>
                    </a:lnTo>
                    <a:lnTo>
                      <a:pt x="44" y="55"/>
                    </a:lnTo>
                    <a:lnTo>
                      <a:pt x="51" y="49"/>
                    </a:lnTo>
                    <a:lnTo>
                      <a:pt x="55" y="42"/>
                    </a:lnTo>
                    <a:lnTo>
                      <a:pt x="55" y="29"/>
                    </a:lnTo>
                    <a:lnTo>
                      <a:pt x="53" y="24"/>
                    </a:lnTo>
                    <a:lnTo>
                      <a:pt x="51" y="22"/>
                    </a:lnTo>
                    <a:lnTo>
                      <a:pt x="49" y="18"/>
                    </a:lnTo>
                    <a:lnTo>
                      <a:pt x="44" y="16"/>
                    </a:lnTo>
                    <a:lnTo>
                      <a:pt x="40" y="16"/>
                    </a:lnTo>
                    <a:lnTo>
                      <a:pt x="35" y="13"/>
                    </a:lnTo>
                    <a:lnTo>
                      <a:pt x="33" y="13"/>
                    </a:lnTo>
                    <a:close/>
                    <a:moveTo>
                      <a:pt x="33" y="0"/>
                    </a:moveTo>
                    <a:lnTo>
                      <a:pt x="38" y="0"/>
                    </a:lnTo>
                    <a:lnTo>
                      <a:pt x="40" y="2"/>
                    </a:lnTo>
                    <a:lnTo>
                      <a:pt x="44" y="2"/>
                    </a:lnTo>
                    <a:lnTo>
                      <a:pt x="51" y="5"/>
                    </a:lnTo>
                    <a:lnTo>
                      <a:pt x="60" y="13"/>
                    </a:lnTo>
                    <a:lnTo>
                      <a:pt x="64" y="20"/>
                    </a:lnTo>
                    <a:lnTo>
                      <a:pt x="69" y="33"/>
                    </a:lnTo>
                    <a:lnTo>
                      <a:pt x="69" y="38"/>
                    </a:lnTo>
                    <a:lnTo>
                      <a:pt x="66" y="44"/>
                    </a:lnTo>
                    <a:lnTo>
                      <a:pt x="62" y="53"/>
                    </a:lnTo>
                    <a:lnTo>
                      <a:pt x="58" y="60"/>
                    </a:lnTo>
                    <a:lnTo>
                      <a:pt x="51" y="64"/>
                    </a:lnTo>
                    <a:lnTo>
                      <a:pt x="42" y="69"/>
                    </a:lnTo>
                    <a:lnTo>
                      <a:pt x="24" y="69"/>
                    </a:lnTo>
                    <a:lnTo>
                      <a:pt x="18" y="66"/>
                    </a:lnTo>
                    <a:lnTo>
                      <a:pt x="9" y="58"/>
                    </a:lnTo>
                    <a:lnTo>
                      <a:pt x="5" y="51"/>
                    </a:lnTo>
                    <a:lnTo>
                      <a:pt x="0" y="38"/>
                    </a:lnTo>
                    <a:lnTo>
                      <a:pt x="0" y="31"/>
                    </a:lnTo>
                    <a:lnTo>
                      <a:pt x="2" y="24"/>
                    </a:lnTo>
                    <a:lnTo>
                      <a:pt x="7" y="16"/>
                    </a:lnTo>
                    <a:lnTo>
                      <a:pt x="13" y="7"/>
                    </a:lnTo>
                    <a:lnTo>
                      <a:pt x="24" y="2"/>
                    </a:lnTo>
                    <a:lnTo>
                      <a:pt x="3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31" name="Freeform 23"/>
              <p:cNvSpPr>
                <a:spLocks noEditPoints="1"/>
              </p:cNvSpPr>
              <p:nvPr/>
            </p:nvSpPr>
            <p:spPr bwMode="auto">
              <a:xfrm>
                <a:off x="2249489" y="3513139"/>
                <a:ext cx="107950" cy="109538"/>
              </a:xfrm>
              <a:custGeom>
                <a:avLst/>
                <a:gdLst/>
                <a:ahLst/>
                <a:cxnLst>
                  <a:cxn ang="0">
                    <a:pos x="35" y="11"/>
                  </a:cxn>
                  <a:cxn ang="0">
                    <a:pos x="26" y="13"/>
                  </a:cxn>
                  <a:cxn ang="0">
                    <a:pos x="19" y="16"/>
                  </a:cxn>
                  <a:cxn ang="0">
                    <a:pos x="15" y="20"/>
                  </a:cxn>
                  <a:cxn ang="0">
                    <a:pos x="13" y="27"/>
                  </a:cxn>
                  <a:cxn ang="0">
                    <a:pos x="13" y="36"/>
                  </a:cxn>
                  <a:cxn ang="0">
                    <a:pos x="15" y="44"/>
                  </a:cxn>
                  <a:cxn ang="0">
                    <a:pos x="22" y="51"/>
                  </a:cxn>
                  <a:cxn ang="0">
                    <a:pos x="28" y="56"/>
                  </a:cxn>
                  <a:cxn ang="0">
                    <a:pos x="35" y="56"/>
                  </a:cxn>
                  <a:cxn ang="0">
                    <a:pos x="48" y="51"/>
                  </a:cxn>
                  <a:cxn ang="0">
                    <a:pos x="53" y="47"/>
                  </a:cxn>
                  <a:cxn ang="0">
                    <a:pos x="55" y="40"/>
                  </a:cxn>
                  <a:cxn ang="0">
                    <a:pos x="57" y="36"/>
                  </a:cxn>
                  <a:cxn ang="0">
                    <a:pos x="57" y="33"/>
                  </a:cxn>
                  <a:cxn ang="0">
                    <a:pos x="50" y="20"/>
                  </a:cxn>
                  <a:cxn ang="0">
                    <a:pos x="48" y="18"/>
                  </a:cxn>
                  <a:cxn ang="0">
                    <a:pos x="39" y="13"/>
                  </a:cxn>
                  <a:cxn ang="0">
                    <a:pos x="37" y="11"/>
                  </a:cxn>
                  <a:cxn ang="0">
                    <a:pos x="35" y="11"/>
                  </a:cxn>
                  <a:cxn ang="0">
                    <a:pos x="26" y="0"/>
                  </a:cxn>
                  <a:cxn ang="0">
                    <a:pos x="44" y="0"/>
                  </a:cxn>
                  <a:cxn ang="0">
                    <a:pos x="50" y="5"/>
                  </a:cxn>
                  <a:cxn ang="0">
                    <a:pos x="55" y="7"/>
                  </a:cxn>
                  <a:cxn ang="0">
                    <a:pos x="59" y="11"/>
                  </a:cxn>
                  <a:cxn ang="0">
                    <a:pos x="64" y="18"/>
                  </a:cxn>
                  <a:cxn ang="0">
                    <a:pos x="68" y="31"/>
                  </a:cxn>
                  <a:cxn ang="0">
                    <a:pos x="68" y="38"/>
                  </a:cxn>
                  <a:cxn ang="0">
                    <a:pos x="66" y="44"/>
                  </a:cxn>
                  <a:cxn ang="0">
                    <a:pos x="61" y="53"/>
                  </a:cxn>
                  <a:cxn ang="0">
                    <a:pos x="53" y="62"/>
                  </a:cxn>
                  <a:cxn ang="0">
                    <a:pos x="44" y="67"/>
                  </a:cxn>
                  <a:cxn ang="0">
                    <a:pos x="35" y="69"/>
                  </a:cxn>
                  <a:cxn ang="0">
                    <a:pos x="28" y="69"/>
                  </a:cxn>
                  <a:cxn ang="0">
                    <a:pos x="24" y="67"/>
                  </a:cxn>
                  <a:cxn ang="0">
                    <a:pos x="8" y="58"/>
                  </a:cxn>
                  <a:cxn ang="0">
                    <a:pos x="0" y="42"/>
                  </a:cxn>
                  <a:cxn ang="0">
                    <a:pos x="2" y="25"/>
                  </a:cxn>
                  <a:cxn ang="0">
                    <a:pos x="11" y="9"/>
                  </a:cxn>
                  <a:cxn ang="0">
                    <a:pos x="26" y="0"/>
                  </a:cxn>
                </a:cxnLst>
                <a:rect l="0" t="0" r="r" b="b"/>
                <a:pathLst>
                  <a:path w="68" h="69">
                    <a:moveTo>
                      <a:pt x="35" y="11"/>
                    </a:moveTo>
                    <a:lnTo>
                      <a:pt x="26" y="13"/>
                    </a:lnTo>
                    <a:lnTo>
                      <a:pt x="19" y="16"/>
                    </a:lnTo>
                    <a:lnTo>
                      <a:pt x="15" y="20"/>
                    </a:lnTo>
                    <a:lnTo>
                      <a:pt x="13" y="27"/>
                    </a:lnTo>
                    <a:lnTo>
                      <a:pt x="13" y="36"/>
                    </a:lnTo>
                    <a:lnTo>
                      <a:pt x="15" y="44"/>
                    </a:lnTo>
                    <a:lnTo>
                      <a:pt x="22" y="51"/>
                    </a:lnTo>
                    <a:lnTo>
                      <a:pt x="28" y="56"/>
                    </a:lnTo>
                    <a:lnTo>
                      <a:pt x="35" y="56"/>
                    </a:lnTo>
                    <a:lnTo>
                      <a:pt x="48" y="51"/>
                    </a:lnTo>
                    <a:lnTo>
                      <a:pt x="53" y="47"/>
                    </a:lnTo>
                    <a:lnTo>
                      <a:pt x="55" y="40"/>
                    </a:lnTo>
                    <a:lnTo>
                      <a:pt x="57" y="36"/>
                    </a:lnTo>
                    <a:lnTo>
                      <a:pt x="57" y="33"/>
                    </a:lnTo>
                    <a:lnTo>
                      <a:pt x="50" y="20"/>
                    </a:lnTo>
                    <a:lnTo>
                      <a:pt x="48" y="18"/>
                    </a:lnTo>
                    <a:lnTo>
                      <a:pt x="39" y="13"/>
                    </a:lnTo>
                    <a:lnTo>
                      <a:pt x="37" y="11"/>
                    </a:lnTo>
                    <a:lnTo>
                      <a:pt x="35" y="11"/>
                    </a:lnTo>
                    <a:close/>
                    <a:moveTo>
                      <a:pt x="26" y="0"/>
                    </a:moveTo>
                    <a:lnTo>
                      <a:pt x="44" y="0"/>
                    </a:lnTo>
                    <a:lnTo>
                      <a:pt x="50" y="5"/>
                    </a:lnTo>
                    <a:lnTo>
                      <a:pt x="55" y="7"/>
                    </a:lnTo>
                    <a:lnTo>
                      <a:pt x="59" y="11"/>
                    </a:lnTo>
                    <a:lnTo>
                      <a:pt x="64" y="18"/>
                    </a:lnTo>
                    <a:lnTo>
                      <a:pt x="68" y="31"/>
                    </a:lnTo>
                    <a:lnTo>
                      <a:pt x="68" y="38"/>
                    </a:lnTo>
                    <a:lnTo>
                      <a:pt x="66" y="44"/>
                    </a:lnTo>
                    <a:lnTo>
                      <a:pt x="61" y="53"/>
                    </a:lnTo>
                    <a:lnTo>
                      <a:pt x="53" y="62"/>
                    </a:lnTo>
                    <a:lnTo>
                      <a:pt x="44" y="67"/>
                    </a:lnTo>
                    <a:lnTo>
                      <a:pt x="35" y="69"/>
                    </a:lnTo>
                    <a:lnTo>
                      <a:pt x="28" y="69"/>
                    </a:lnTo>
                    <a:lnTo>
                      <a:pt x="24" y="67"/>
                    </a:lnTo>
                    <a:lnTo>
                      <a:pt x="8" y="58"/>
                    </a:lnTo>
                    <a:lnTo>
                      <a:pt x="0" y="42"/>
                    </a:lnTo>
                    <a:lnTo>
                      <a:pt x="2" y="25"/>
                    </a:lnTo>
                    <a:lnTo>
                      <a:pt x="11" y="9"/>
                    </a:lnTo>
                    <a:lnTo>
                      <a:pt x="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32" name="Freeform 24"/>
              <p:cNvSpPr>
                <a:spLocks noEditPoints="1"/>
              </p:cNvSpPr>
              <p:nvPr/>
            </p:nvSpPr>
            <p:spPr bwMode="auto">
              <a:xfrm>
                <a:off x="2273301" y="3429002"/>
                <a:ext cx="109538" cy="109538"/>
              </a:xfrm>
              <a:custGeom>
                <a:avLst/>
                <a:gdLst/>
                <a:ahLst/>
                <a:cxnLst>
                  <a:cxn ang="0">
                    <a:pos x="35" y="13"/>
                  </a:cxn>
                  <a:cxn ang="0">
                    <a:pos x="22" y="18"/>
                  </a:cxn>
                  <a:cxn ang="0">
                    <a:pos x="18" y="22"/>
                  </a:cxn>
                  <a:cxn ang="0">
                    <a:pos x="13" y="29"/>
                  </a:cxn>
                  <a:cxn ang="0">
                    <a:pos x="13" y="40"/>
                  </a:cxn>
                  <a:cxn ang="0">
                    <a:pos x="18" y="49"/>
                  </a:cxn>
                  <a:cxn ang="0">
                    <a:pos x="20" y="51"/>
                  </a:cxn>
                  <a:cxn ang="0">
                    <a:pos x="29" y="55"/>
                  </a:cxn>
                  <a:cxn ang="0">
                    <a:pos x="35" y="58"/>
                  </a:cxn>
                  <a:cxn ang="0">
                    <a:pos x="42" y="55"/>
                  </a:cxn>
                  <a:cxn ang="0">
                    <a:pos x="49" y="51"/>
                  </a:cxn>
                  <a:cxn ang="0">
                    <a:pos x="53" y="47"/>
                  </a:cxn>
                  <a:cxn ang="0">
                    <a:pos x="55" y="40"/>
                  </a:cxn>
                  <a:cxn ang="0">
                    <a:pos x="58" y="31"/>
                  </a:cxn>
                  <a:cxn ang="0">
                    <a:pos x="55" y="24"/>
                  </a:cxn>
                  <a:cxn ang="0">
                    <a:pos x="49" y="18"/>
                  </a:cxn>
                  <a:cxn ang="0">
                    <a:pos x="42" y="13"/>
                  </a:cxn>
                  <a:cxn ang="0">
                    <a:pos x="35" y="13"/>
                  </a:cxn>
                  <a:cxn ang="0">
                    <a:pos x="27" y="0"/>
                  </a:cxn>
                  <a:cxn ang="0">
                    <a:pos x="44" y="2"/>
                  </a:cxn>
                  <a:cxn ang="0">
                    <a:pos x="60" y="11"/>
                  </a:cxn>
                  <a:cxn ang="0">
                    <a:pos x="69" y="27"/>
                  </a:cxn>
                  <a:cxn ang="0">
                    <a:pos x="69" y="44"/>
                  </a:cxn>
                  <a:cxn ang="0">
                    <a:pos x="64" y="53"/>
                  </a:cxn>
                  <a:cxn ang="0">
                    <a:pos x="60" y="60"/>
                  </a:cxn>
                  <a:cxn ang="0">
                    <a:pos x="53" y="64"/>
                  </a:cxn>
                  <a:cxn ang="0">
                    <a:pos x="44" y="69"/>
                  </a:cxn>
                  <a:cxn ang="0">
                    <a:pos x="29" y="69"/>
                  </a:cxn>
                  <a:cxn ang="0">
                    <a:pos x="24" y="66"/>
                  </a:cxn>
                  <a:cxn ang="0">
                    <a:pos x="18" y="64"/>
                  </a:cxn>
                  <a:cxn ang="0">
                    <a:pos x="4" y="51"/>
                  </a:cxn>
                  <a:cxn ang="0">
                    <a:pos x="0" y="33"/>
                  </a:cxn>
                  <a:cxn ang="0">
                    <a:pos x="2" y="24"/>
                  </a:cxn>
                  <a:cxn ang="0">
                    <a:pos x="11" y="9"/>
                  </a:cxn>
                  <a:cxn ang="0">
                    <a:pos x="27" y="0"/>
                  </a:cxn>
                </a:cxnLst>
                <a:rect l="0" t="0" r="r" b="b"/>
                <a:pathLst>
                  <a:path w="69" h="69">
                    <a:moveTo>
                      <a:pt x="35" y="13"/>
                    </a:moveTo>
                    <a:lnTo>
                      <a:pt x="22" y="18"/>
                    </a:lnTo>
                    <a:lnTo>
                      <a:pt x="18" y="22"/>
                    </a:lnTo>
                    <a:lnTo>
                      <a:pt x="13" y="29"/>
                    </a:lnTo>
                    <a:lnTo>
                      <a:pt x="13" y="40"/>
                    </a:lnTo>
                    <a:lnTo>
                      <a:pt x="18" y="49"/>
                    </a:lnTo>
                    <a:lnTo>
                      <a:pt x="20" y="51"/>
                    </a:lnTo>
                    <a:lnTo>
                      <a:pt x="29" y="55"/>
                    </a:lnTo>
                    <a:lnTo>
                      <a:pt x="35" y="58"/>
                    </a:lnTo>
                    <a:lnTo>
                      <a:pt x="42" y="55"/>
                    </a:lnTo>
                    <a:lnTo>
                      <a:pt x="49" y="51"/>
                    </a:lnTo>
                    <a:lnTo>
                      <a:pt x="53" y="47"/>
                    </a:lnTo>
                    <a:lnTo>
                      <a:pt x="55" y="40"/>
                    </a:lnTo>
                    <a:lnTo>
                      <a:pt x="58" y="31"/>
                    </a:lnTo>
                    <a:lnTo>
                      <a:pt x="55" y="24"/>
                    </a:lnTo>
                    <a:lnTo>
                      <a:pt x="49" y="18"/>
                    </a:lnTo>
                    <a:lnTo>
                      <a:pt x="42" y="13"/>
                    </a:lnTo>
                    <a:lnTo>
                      <a:pt x="35" y="13"/>
                    </a:lnTo>
                    <a:close/>
                    <a:moveTo>
                      <a:pt x="27" y="0"/>
                    </a:moveTo>
                    <a:lnTo>
                      <a:pt x="44" y="2"/>
                    </a:lnTo>
                    <a:lnTo>
                      <a:pt x="60" y="11"/>
                    </a:lnTo>
                    <a:lnTo>
                      <a:pt x="69" y="27"/>
                    </a:lnTo>
                    <a:lnTo>
                      <a:pt x="69" y="44"/>
                    </a:lnTo>
                    <a:lnTo>
                      <a:pt x="64" y="53"/>
                    </a:lnTo>
                    <a:lnTo>
                      <a:pt x="60" y="60"/>
                    </a:lnTo>
                    <a:lnTo>
                      <a:pt x="53" y="64"/>
                    </a:lnTo>
                    <a:lnTo>
                      <a:pt x="44" y="69"/>
                    </a:lnTo>
                    <a:lnTo>
                      <a:pt x="29" y="69"/>
                    </a:lnTo>
                    <a:lnTo>
                      <a:pt x="24" y="66"/>
                    </a:lnTo>
                    <a:lnTo>
                      <a:pt x="18" y="64"/>
                    </a:lnTo>
                    <a:lnTo>
                      <a:pt x="4" y="51"/>
                    </a:lnTo>
                    <a:lnTo>
                      <a:pt x="0" y="33"/>
                    </a:lnTo>
                    <a:lnTo>
                      <a:pt x="2" y="24"/>
                    </a:lnTo>
                    <a:lnTo>
                      <a:pt x="11" y="9"/>
                    </a:lnTo>
                    <a:lnTo>
                      <a:pt x="2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33" name="Freeform 25"/>
              <p:cNvSpPr>
                <a:spLocks noEditPoints="1"/>
              </p:cNvSpPr>
              <p:nvPr/>
            </p:nvSpPr>
            <p:spPr bwMode="auto">
              <a:xfrm>
                <a:off x="2298701" y="3348039"/>
                <a:ext cx="107950" cy="106363"/>
              </a:xfrm>
              <a:custGeom>
                <a:avLst/>
                <a:gdLst/>
                <a:ahLst/>
                <a:cxnLst>
                  <a:cxn ang="0">
                    <a:pos x="35" y="11"/>
                  </a:cxn>
                  <a:cxn ang="0">
                    <a:pos x="22" y="16"/>
                  </a:cxn>
                  <a:cxn ang="0">
                    <a:pos x="17" y="20"/>
                  </a:cxn>
                  <a:cxn ang="0">
                    <a:pos x="15" y="27"/>
                  </a:cxn>
                  <a:cxn ang="0">
                    <a:pos x="13" y="31"/>
                  </a:cxn>
                  <a:cxn ang="0">
                    <a:pos x="13" y="38"/>
                  </a:cxn>
                  <a:cxn ang="0">
                    <a:pos x="15" y="42"/>
                  </a:cxn>
                  <a:cxn ang="0">
                    <a:pos x="19" y="47"/>
                  </a:cxn>
                  <a:cxn ang="0">
                    <a:pos x="24" y="49"/>
                  </a:cxn>
                  <a:cxn ang="0">
                    <a:pos x="28" y="53"/>
                  </a:cxn>
                  <a:cxn ang="0">
                    <a:pos x="35" y="55"/>
                  </a:cxn>
                  <a:cxn ang="0">
                    <a:pos x="42" y="53"/>
                  </a:cxn>
                  <a:cxn ang="0">
                    <a:pos x="48" y="49"/>
                  </a:cxn>
                  <a:cxn ang="0">
                    <a:pos x="53" y="44"/>
                  </a:cxn>
                  <a:cxn ang="0">
                    <a:pos x="55" y="40"/>
                  </a:cxn>
                  <a:cxn ang="0">
                    <a:pos x="57" y="33"/>
                  </a:cxn>
                  <a:cxn ang="0">
                    <a:pos x="55" y="25"/>
                  </a:cxn>
                  <a:cxn ang="0">
                    <a:pos x="53" y="20"/>
                  </a:cxn>
                  <a:cxn ang="0">
                    <a:pos x="48" y="16"/>
                  </a:cxn>
                  <a:cxn ang="0">
                    <a:pos x="42" y="11"/>
                  </a:cxn>
                  <a:cxn ang="0">
                    <a:pos x="35" y="11"/>
                  </a:cxn>
                  <a:cxn ang="0">
                    <a:pos x="28" y="0"/>
                  </a:cxn>
                  <a:cxn ang="0">
                    <a:pos x="44" y="0"/>
                  </a:cxn>
                  <a:cxn ang="0">
                    <a:pos x="57" y="7"/>
                  </a:cxn>
                  <a:cxn ang="0">
                    <a:pos x="66" y="16"/>
                  </a:cxn>
                  <a:cxn ang="0">
                    <a:pos x="68" y="29"/>
                  </a:cxn>
                  <a:cxn ang="0">
                    <a:pos x="68" y="42"/>
                  </a:cxn>
                  <a:cxn ang="0">
                    <a:pos x="64" y="49"/>
                  </a:cxn>
                  <a:cxn ang="0">
                    <a:pos x="59" y="58"/>
                  </a:cxn>
                  <a:cxn ang="0">
                    <a:pos x="53" y="62"/>
                  </a:cxn>
                  <a:cxn ang="0">
                    <a:pos x="44" y="67"/>
                  </a:cxn>
                  <a:cxn ang="0">
                    <a:pos x="26" y="67"/>
                  </a:cxn>
                  <a:cxn ang="0">
                    <a:pos x="19" y="62"/>
                  </a:cxn>
                  <a:cxn ang="0">
                    <a:pos x="13" y="60"/>
                  </a:cxn>
                  <a:cxn ang="0">
                    <a:pos x="8" y="55"/>
                  </a:cxn>
                  <a:cxn ang="0">
                    <a:pos x="4" y="49"/>
                  </a:cxn>
                  <a:cxn ang="0">
                    <a:pos x="0" y="31"/>
                  </a:cxn>
                  <a:cxn ang="0">
                    <a:pos x="2" y="22"/>
                  </a:cxn>
                  <a:cxn ang="0">
                    <a:pos x="13" y="7"/>
                  </a:cxn>
                  <a:cxn ang="0">
                    <a:pos x="28" y="0"/>
                  </a:cxn>
                </a:cxnLst>
                <a:rect l="0" t="0" r="r" b="b"/>
                <a:pathLst>
                  <a:path w="68" h="67">
                    <a:moveTo>
                      <a:pt x="35" y="11"/>
                    </a:moveTo>
                    <a:lnTo>
                      <a:pt x="22" y="16"/>
                    </a:lnTo>
                    <a:lnTo>
                      <a:pt x="17" y="20"/>
                    </a:lnTo>
                    <a:lnTo>
                      <a:pt x="15" y="27"/>
                    </a:lnTo>
                    <a:lnTo>
                      <a:pt x="13" y="31"/>
                    </a:lnTo>
                    <a:lnTo>
                      <a:pt x="13" y="38"/>
                    </a:lnTo>
                    <a:lnTo>
                      <a:pt x="15" y="42"/>
                    </a:lnTo>
                    <a:lnTo>
                      <a:pt x="19" y="47"/>
                    </a:lnTo>
                    <a:lnTo>
                      <a:pt x="24" y="49"/>
                    </a:lnTo>
                    <a:lnTo>
                      <a:pt x="28" y="53"/>
                    </a:lnTo>
                    <a:lnTo>
                      <a:pt x="35" y="55"/>
                    </a:lnTo>
                    <a:lnTo>
                      <a:pt x="42" y="53"/>
                    </a:lnTo>
                    <a:lnTo>
                      <a:pt x="48" y="49"/>
                    </a:lnTo>
                    <a:lnTo>
                      <a:pt x="53" y="44"/>
                    </a:lnTo>
                    <a:lnTo>
                      <a:pt x="55" y="40"/>
                    </a:lnTo>
                    <a:lnTo>
                      <a:pt x="57" y="33"/>
                    </a:lnTo>
                    <a:lnTo>
                      <a:pt x="55" y="25"/>
                    </a:lnTo>
                    <a:lnTo>
                      <a:pt x="53" y="20"/>
                    </a:lnTo>
                    <a:lnTo>
                      <a:pt x="48" y="16"/>
                    </a:lnTo>
                    <a:lnTo>
                      <a:pt x="42" y="11"/>
                    </a:lnTo>
                    <a:lnTo>
                      <a:pt x="35" y="11"/>
                    </a:lnTo>
                    <a:close/>
                    <a:moveTo>
                      <a:pt x="28" y="0"/>
                    </a:moveTo>
                    <a:lnTo>
                      <a:pt x="44" y="0"/>
                    </a:lnTo>
                    <a:lnTo>
                      <a:pt x="57" y="7"/>
                    </a:lnTo>
                    <a:lnTo>
                      <a:pt x="66" y="16"/>
                    </a:lnTo>
                    <a:lnTo>
                      <a:pt x="68" y="29"/>
                    </a:lnTo>
                    <a:lnTo>
                      <a:pt x="68" y="42"/>
                    </a:lnTo>
                    <a:lnTo>
                      <a:pt x="64" y="49"/>
                    </a:lnTo>
                    <a:lnTo>
                      <a:pt x="59" y="58"/>
                    </a:lnTo>
                    <a:lnTo>
                      <a:pt x="53" y="62"/>
                    </a:lnTo>
                    <a:lnTo>
                      <a:pt x="44" y="67"/>
                    </a:lnTo>
                    <a:lnTo>
                      <a:pt x="26" y="67"/>
                    </a:lnTo>
                    <a:lnTo>
                      <a:pt x="19" y="62"/>
                    </a:lnTo>
                    <a:lnTo>
                      <a:pt x="13" y="60"/>
                    </a:lnTo>
                    <a:lnTo>
                      <a:pt x="8" y="55"/>
                    </a:lnTo>
                    <a:lnTo>
                      <a:pt x="4" y="49"/>
                    </a:lnTo>
                    <a:lnTo>
                      <a:pt x="0" y="31"/>
                    </a:lnTo>
                    <a:lnTo>
                      <a:pt x="2" y="22"/>
                    </a:lnTo>
                    <a:lnTo>
                      <a:pt x="13" y="7"/>
                    </a:lnTo>
                    <a:lnTo>
                      <a:pt x="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34" name="Freeform 26"/>
              <p:cNvSpPr>
                <a:spLocks noEditPoints="1"/>
              </p:cNvSpPr>
              <p:nvPr/>
            </p:nvSpPr>
            <p:spPr bwMode="auto">
              <a:xfrm>
                <a:off x="2325689" y="3263901"/>
                <a:ext cx="109538" cy="109538"/>
              </a:xfrm>
              <a:custGeom>
                <a:avLst/>
                <a:gdLst/>
                <a:ahLst/>
                <a:cxnLst>
                  <a:cxn ang="0">
                    <a:pos x="33" y="11"/>
                  </a:cxn>
                  <a:cxn ang="0">
                    <a:pos x="20" y="16"/>
                  </a:cxn>
                  <a:cxn ang="0">
                    <a:pos x="16" y="20"/>
                  </a:cxn>
                  <a:cxn ang="0">
                    <a:pos x="11" y="33"/>
                  </a:cxn>
                  <a:cxn ang="0">
                    <a:pos x="11" y="38"/>
                  </a:cxn>
                  <a:cxn ang="0">
                    <a:pos x="13" y="44"/>
                  </a:cxn>
                  <a:cxn ang="0">
                    <a:pos x="20" y="51"/>
                  </a:cxn>
                  <a:cxn ang="0">
                    <a:pos x="27" y="55"/>
                  </a:cxn>
                  <a:cxn ang="0">
                    <a:pos x="33" y="55"/>
                  </a:cxn>
                  <a:cxn ang="0">
                    <a:pos x="47" y="51"/>
                  </a:cxn>
                  <a:cxn ang="0">
                    <a:pos x="51" y="47"/>
                  </a:cxn>
                  <a:cxn ang="0">
                    <a:pos x="55" y="40"/>
                  </a:cxn>
                  <a:cxn ang="0">
                    <a:pos x="55" y="29"/>
                  </a:cxn>
                  <a:cxn ang="0">
                    <a:pos x="53" y="22"/>
                  </a:cxn>
                  <a:cxn ang="0">
                    <a:pos x="51" y="20"/>
                  </a:cxn>
                  <a:cxn ang="0">
                    <a:pos x="49" y="16"/>
                  </a:cxn>
                  <a:cxn ang="0">
                    <a:pos x="44" y="13"/>
                  </a:cxn>
                  <a:cxn ang="0">
                    <a:pos x="40" y="13"/>
                  </a:cxn>
                  <a:cxn ang="0">
                    <a:pos x="36" y="11"/>
                  </a:cxn>
                  <a:cxn ang="0">
                    <a:pos x="33" y="11"/>
                  </a:cxn>
                  <a:cxn ang="0">
                    <a:pos x="27" y="0"/>
                  </a:cxn>
                  <a:cxn ang="0">
                    <a:pos x="44" y="0"/>
                  </a:cxn>
                  <a:cxn ang="0">
                    <a:pos x="51" y="2"/>
                  </a:cxn>
                  <a:cxn ang="0">
                    <a:pos x="60" y="11"/>
                  </a:cxn>
                  <a:cxn ang="0">
                    <a:pos x="64" y="18"/>
                  </a:cxn>
                  <a:cxn ang="0">
                    <a:pos x="69" y="31"/>
                  </a:cxn>
                  <a:cxn ang="0">
                    <a:pos x="69" y="38"/>
                  </a:cxn>
                  <a:cxn ang="0">
                    <a:pos x="67" y="44"/>
                  </a:cxn>
                  <a:cxn ang="0">
                    <a:pos x="58" y="58"/>
                  </a:cxn>
                  <a:cxn ang="0">
                    <a:pos x="51" y="64"/>
                  </a:cxn>
                  <a:cxn ang="0">
                    <a:pos x="33" y="69"/>
                  </a:cxn>
                  <a:cxn ang="0">
                    <a:pos x="31" y="69"/>
                  </a:cxn>
                  <a:cxn ang="0">
                    <a:pos x="27" y="67"/>
                  </a:cxn>
                  <a:cxn ang="0">
                    <a:pos x="25" y="67"/>
                  </a:cxn>
                  <a:cxn ang="0">
                    <a:pos x="18" y="64"/>
                  </a:cxn>
                  <a:cxn ang="0">
                    <a:pos x="11" y="60"/>
                  </a:cxn>
                  <a:cxn ang="0">
                    <a:pos x="7" y="55"/>
                  </a:cxn>
                  <a:cxn ang="0">
                    <a:pos x="2" y="49"/>
                  </a:cxn>
                  <a:cxn ang="0">
                    <a:pos x="0" y="42"/>
                  </a:cxn>
                  <a:cxn ang="0">
                    <a:pos x="0" y="24"/>
                  </a:cxn>
                  <a:cxn ang="0">
                    <a:pos x="11" y="9"/>
                  </a:cxn>
                  <a:cxn ang="0">
                    <a:pos x="27" y="0"/>
                  </a:cxn>
                </a:cxnLst>
                <a:rect l="0" t="0" r="r" b="b"/>
                <a:pathLst>
                  <a:path w="69" h="69">
                    <a:moveTo>
                      <a:pt x="33" y="11"/>
                    </a:moveTo>
                    <a:lnTo>
                      <a:pt x="20" y="16"/>
                    </a:lnTo>
                    <a:lnTo>
                      <a:pt x="16" y="20"/>
                    </a:lnTo>
                    <a:lnTo>
                      <a:pt x="11" y="33"/>
                    </a:lnTo>
                    <a:lnTo>
                      <a:pt x="11" y="38"/>
                    </a:lnTo>
                    <a:lnTo>
                      <a:pt x="13" y="44"/>
                    </a:lnTo>
                    <a:lnTo>
                      <a:pt x="20" y="51"/>
                    </a:lnTo>
                    <a:lnTo>
                      <a:pt x="27" y="55"/>
                    </a:lnTo>
                    <a:lnTo>
                      <a:pt x="33" y="55"/>
                    </a:lnTo>
                    <a:lnTo>
                      <a:pt x="47" y="51"/>
                    </a:lnTo>
                    <a:lnTo>
                      <a:pt x="51" y="47"/>
                    </a:lnTo>
                    <a:lnTo>
                      <a:pt x="55" y="40"/>
                    </a:lnTo>
                    <a:lnTo>
                      <a:pt x="55" y="29"/>
                    </a:lnTo>
                    <a:lnTo>
                      <a:pt x="53" y="22"/>
                    </a:lnTo>
                    <a:lnTo>
                      <a:pt x="51" y="20"/>
                    </a:lnTo>
                    <a:lnTo>
                      <a:pt x="49" y="16"/>
                    </a:lnTo>
                    <a:lnTo>
                      <a:pt x="44" y="13"/>
                    </a:lnTo>
                    <a:lnTo>
                      <a:pt x="40" y="13"/>
                    </a:lnTo>
                    <a:lnTo>
                      <a:pt x="36" y="11"/>
                    </a:lnTo>
                    <a:lnTo>
                      <a:pt x="33" y="11"/>
                    </a:lnTo>
                    <a:close/>
                    <a:moveTo>
                      <a:pt x="27" y="0"/>
                    </a:moveTo>
                    <a:lnTo>
                      <a:pt x="44" y="0"/>
                    </a:lnTo>
                    <a:lnTo>
                      <a:pt x="51" y="2"/>
                    </a:lnTo>
                    <a:lnTo>
                      <a:pt x="60" y="11"/>
                    </a:lnTo>
                    <a:lnTo>
                      <a:pt x="64" y="18"/>
                    </a:lnTo>
                    <a:lnTo>
                      <a:pt x="69" y="31"/>
                    </a:lnTo>
                    <a:lnTo>
                      <a:pt x="69" y="38"/>
                    </a:lnTo>
                    <a:lnTo>
                      <a:pt x="67" y="44"/>
                    </a:lnTo>
                    <a:lnTo>
                      <a:pt x="58" y="58"/>
                    </a:lnTo>
                    <a:lnTo>
                      <a:pt x="51" y="64"/>
                    </a:lnTo>
                    <a:lnTo>
                      <a:pt x="33" y="69"/>
                    </a:lnTo>
                    <a:lnTo>
                      <a:pt x="31" y="69"/>
                    </a:lnTo>
                    <a:lnTo>
                      <a:pt x="27" y="67"/>
                    </a:lnTo>
                    <a:lnTo>
                      <a:pt x="25" y="67"/>
                    </a:lnTo>
                    <a:lnTo>
                      <a:pt x="18" y="64"/>
                    </a:lnTo>
                    <a:lnTo>
                      <a:pt x="11" y="60"/>
                    </a:lnTo>
                    <a:lnTo>
                      <a:pt x="7" y="55"/>
                    </a:lnTo>
                    <a:lnTo>
                      <a:pt x="2" y="49"/>
                    </a:lnTo>
                    <a:lnTo>
                      <a:pt x="0" y="42"/>
                    </a:lnTo>
                    <a:lnTo>
                      <a:pt x="0" y="24"/>
                    </a:lnTo>
                    <a:lnTo>
                      <a:pt x="11" y="9"/>
                    </a:lnTo>
                    <a:lnTo>
                      <a:pt x="2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35" name="Freeform 27"/>
              <p:cNvSpPr>
                <a:spLocks noEditPoints="1"/>
              </p:cNvSpPr>
              <p:nvPr/>
            </p:nvSpPr>
            <p:spPr bwMode="auto">
              <a:xfrm>
                <a:off x="2351089" y="3179764"/>
                <a:ext cx="107950" cy="109538"/>
              </a:xfrm>
              <a:custGeom>
                <a:avLst/>
                <a:gdLst/>
                <a:ahLst/>
                <a:cxnLst>
                  <a:cxn ang="0">
                    <a:pos x="28" y="13"/>
                  </a:cxn>
                  <a:cxn ang="0">
                    <a:pos x="22" y="15"/>
                  </a:cxn>
                  <a:cxn ang="0">
                    <a:pos x="17" y="18"/>
                  </a:cxn>
                  <a:cxn ang="0">
                    <a:pos x="15" y="22"/>
                  </a:cxn>
                  <a:cxn ang="0">
                    <a:pos x="13" y="29"/>
                  </a:cxn>
                  <a:cxn ang="0">
                    <a:pos x="11" y="38"/>
                  </a:cxn>
                  <a:cxn ang="0">
                    <a:pos x="13" y="44"/>
                  </a:cxn>
                  <a:cxn ang="0">
                    <a:pos x="20" y="51"/>
                  </a:cxn>
                  <a:cxn ang="0">
                    <a:pos x="26" y="55"/>
                  </a:cxn>
                  <a:cxn ang="0">
                    <a:pos x="35" y="55"/>
                  </a:cxn>
                  <a:cxn ang="0">
                    <a:pos x="44" y="53"/>
                  </a:cxn>
                  <a:cxn ang="0">
                    <a:pos x="51" y="46"/>
                  </a:cxn>
                  <a:cxn ang="0">
                    <a:pos x="55" y="40"/>
                  </a:cxn>
                  <a:cxn ang="0">
                    <a:pos x="55" y="31"/>
                  </a:cxn>
                  <a:cxn ang="0">
                    <a:pos x="53" y="24"/>
                  </a:cxn>
                  <a:cxn ang="0">
                    <a:pos x="46" y="18"/>
                  </a:cxn>
                  <a:cxn ang="0">
                    <a:pos x="39" y="13"/>
                  </a:cxn>
                  <a:cxn ang="0">
                    <a:pos x="28" y="13"/>
                  </a:cxn>
                  <a:cxn ang="0">
                    <a:pos x="26" y="0"/>
                  </a:cxn>
                  <a:cxn ang="0">
                    <a:pos x="44" y="2"/>
                  </a:cxn>
                  <a:cxn ang="0">
                    <a:pos x="59" y="11"/>
                  </a:cxn>
                  <a:cxn ang="0">
                    <a:pos x="68" y="27"/>
                  </a:cxn>
                  <a:cxn ang="0">
                    <a:pos x="66" y="44"/>
                  </a:cxn>
                  <a:cxn ang="0">
                    <a:pos x="57" y="58"/>
                  </a:cxn>
                  <a:cxn ang="0">
                    <a:pos x="51" y="64"/>
                  </a:cxn>
                  <a:cxn ang="0">
                    <a:pos x="33" y="69"/>
                  </a:cxn>
                  <a:cxn ang="0">
                    <a:pos x="26" y="69"/>
                  </a:cxn>
                  <a:cxn ang="0">
                    <a:pos x="24" y="66"/>
                  </a:cxn>
                  <a:cxn ang="0">
                    <a:pos x="9" y="58"/>
                  </a:cxn>
                  <a:cxn ang="0">
                    <a:pos x="0" y="42"/>
                  </a:cxn>
                  <a:cxn ang="0">
                    <a:pos x="2" y="24"/>
                  </a:cxn>
                  <a:cxn ang="0">
                    <a:pos x="11" y="9"/>
                  </a:cxn>
                  <a:cxn ang="0">
                    <a:pos x="26" y="0"/>
                  </a:cxn>
                </a:cxnLst>
                <a:rect l="0" t="0" r="r" b="b"/>
                <a:pathLst>
                  <a:path w="68" h="69">
                    <a:moveTo>
                      <a:pt x="28" y="13"/>
                    </a:moveTo>
                    <a:lnTo>
                      <a:pt x="22" y="15"/>
                    </a:lnTo>
                    <a:lnTo>
                      <a:pt x="17" y="18"/>
                    </a:lnTo>
                    <a:lnTo>
                      <a:pt x="15" y="22"/>
                    </a:lnTo>
                    <a:lnTo>
                      <a:pt x="13" y="29"/>
                    </a:lnTo>
                    <a:lnTo>
                      <a:pt x="11" y="38"/>
                    </a:lnTo>
                    <a:lnTo>
                      <a:pt x="13" y="44"/>
                    </a:lnTo>
                    <a:lnTo>
                      <a:pt x="20" y="51"/>
                    </a:lnTo>
                    <a:lnTo>
                      <a:pt x="26" y="55"/>
                    </a:lnTo>
                    <a:lnTo>
                      <a:pt x="35" y="55"/>
                    </a:lnTo>
                    <a:lnTo>
                      <a:pt x="44" y="53"/>
                    </a:lnTo>
                    <a:lnTo>
                      <a:pt x="51" y="46"/>
                    </a:lnTo>
                    <a:lnTo>
                      <a:pt x="55" y="40"/>
                    </a:lnTo>
                    <a:lnTo>
                      <a:pt x="55" y="31"/>
                    </a:lnTo>
                    <a:lnTo>
                      <a:pt x="53" y="24"/>
                    </a:lnTo>
                    <a:lnTo>
                      <a:pt x="46" y="18"/>
                    </a:lnTo>
                    <a:lnTo>
                      <a:pt x="39" y="13"/>
                    </a:lnTo>
                    <a:lnTo>
                      <a:pt x="28" y="13"/>
                    </a:lnTo>
                    <a:close/>
                    <a:moveTo>
                      <a:pt x="26" y="0"/>
                    </a:moveTo>
                    <a:lnTo>
                      <a:pt x="44" y="2"/>
                    </a:lnTo>
                    <a:lnTo>
                      <a:pt x="59" y="11"/>
                    </a:lnTo>
                    <a:lnTo>
                      <a:pt x="68" y="27"/>
                    </a:lnTo>
                    <a:lnTo>
                      <a:pt x="66" y="44"/>
                    </a:lnTo>
                    <a:lnTo>
                      <a:pt x="57" y="58"/>
                    </a:lnTo>
                    <a:lnTo>
                      <a:pt x="51" y="64"/>
                    </a:lnTo>
                    <a:lnTo>
                      <a:pt x="33" y="69"/>
                    </a:lnTo>
                    <a:lnTo>
                      <a:pt x="26" y="69"/>
                    </a:lnTo>
                    <a:lnTo>
                      <a:pt x="24" y="66"/>
                    </a:lnTo>
                    <a:lnTo>
                      <a:pt x="9" y="58"/>
                    </a:lnTo>
                    <a:lnTo>
                      <a:pt x="0" y="42"/>
                    </a:lnTo>
                    <a:lnTo>
                      <a:pt x="2" y="24"/>
                    </a:lnTo>
                    <a:lnTo>
                      <a:pt x="11" y="9"/>
                    </a:lnTo>
                    <a:lnTo>
                      <a:pt x="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36" name="Freeform 235"/>
              <p:cNvSpPr>
                <a:spLocks noEditPoints="1"/>
              </p:cNvSpPr>
              <p:nvPr/>
            </p:nvSpPr>
            <p:spPr bwMode="auto">
              <a:xfrm>
                <a:off x="2374901" y="3095626"/>
                <a:ext cx="109538" cy="107950"/>
              </a:xfrm>
              <a:custGeom>
                <a:avLst/>
                <a:gdLst/>
                <a:ahLst/>
                <a:cxnLst>
                  <a:cxn ang="0">
                    <a:pos x="36" y="13"/>
                  </a:cxn>
                  <a:cxn ang="0">
                    <a:pos x="27" y="15"/>
                  </a:cxn>
                  <a:cxn ang="0">
                    <a:pos x="20" y="18"/>
                  </a:cxn>
                  <a:cxn ang="0">
                    <a:pos x="16" y="22"/>
                  </a:cxn>
                  <a:cxn ang="0">
                    <a:pos x="13" y="29"/>
                  </a:cxn>
                  <a:cxn ang="0">
                    <a:pos x="13" y="40"/>
                  </a:cxn>
                  <a:cxn ang="0">
                    <a:pos x="16" y="44"/>
                  </a:cxn>
                  <a:cxn ang="0">
                    <a:pos x="18" y="51"/>
                  </a:cxn>
                  <a:cxn ang="0">
                    <a:pos x="22" y="53"/>
                  </a:cxn>
                  <a:cxn ang="0">
                    <a:pos x="36" y="57"/>
                  </a:cxn>
                  <a:cxn ang="0">
                    <a:pos x="42" y="55"/>
                  </a:cxn>
                  <a:cxn ang="0">
                    <a:pos x="47" y="53"/>
                  </a:cxn>
                  <a:cxn ang="0">
                    <a:pos x="55" y="40"/>
                  </a:cxn>
                  <a:cxn ang="0">
                    <a:pos x="58" y="33"/>
                  </a:cxn>
                  <a:cxn ang="0">
                    <a:pos x="55" y="26"/>
                  </a:cxn>
                  <a:cxn ang="0">
                    <a:pos x="53" y="22"/>
                  </a:cxn>
                  <a:cxn ang="0">
                    <a:pos x="40" y="13"/>
                  </a:cxn>
                  <a:cxn ang="0">
                    <a:pos x="36" y="13"/>
                  </a:cxn>
                  <a:cxn ang="0">
                    <a:pos x="27" y="0"/>
                  </a:cxn>
                  <a:cxn ang="0">
                    <a:pos x="44" y="2"/>
                  </a:cxn>
                  <a:cxn ang="0">
                    <a:pos x="60" y="11"/>
                  </a:cxn>
                  <a:cxn ang="0">
                    <a:pos x="69" y="26"/>
                  </a:cxn>
                  <a:cxn ang="0">
                    <a:pos x="66" y="44"/>
                  </a:cxn>
                  <a:cxn ang="0">
                    <a:pos x="62" y="53"/>
                  </a:cxn>
                  <a:cxn ang="0">
                    <a:pos x="58" y="60"/>
                  </a:cxn>
                  <a:cxn ang="0">
                    <a:pos x="44" y="68"/>
                  </a:cxn>
                  <a:cxn ang="0">
                    <a:pos x="29" y="68"/>
                  </a:cxn>
                  <a:cxn ang="0">
                    <a:pos x="24" y="66"/>
                  </a:cxn>
                  <a:cxn ang="0">
                    <a:pos x="9" y="57"/>
                  </a:cxn>
                  <a:cxn ang="0">
                    <a:pos x="0" y="42"/>
                  </a:cxn>
                  <a:cxn ang="0">
                    <a:pos x="2" y="24"/>
                  </a:cxn>
                  <a:cxn ang="0">
                    <a:pos x="11" y="9"/>
                  </a:cxn>
                  <a:cxn ang="0">
                    <a:pos x="27" y="0"/>
                  </a:cxn>
                </a:cxnLst>
                <a:rect l="0" t="0" r="r" b="b"/>
                <a:pathLst>
                  <a:path w="69" h="68">
                    <a:moveTo>
                      <a:pt x="36" y="13"/>
                    </a:moveTo>
                    <a:lnTo>
                      <a:pt x="27" y="15"/>
                    </a:lnTo>
                    <a:lnTo>
                      <a:pt x="20" y="18"/>
                    </a:lnTo>
                    <a:lnTo>
                      <a:pt x="16" y="22"/>
                    </a:lnTo>
                    <a:lnTo>
                      <a:pt x="13" y="29"/>
                    </a:lnTo>
                    <a:lnTo>
                      <a:pt x="13" y="40"/>
                    </a:lnTo>
                    <a:lnTo>
                      <a:pt x="16" y="44"/>
                    </a:lnTo>
                    <a:lnTo>
                      <a:pt x="18" y="51"/>
                    </a:lnTo>
                    <a:lnTo>
                      <a:pt x="22" y="53"/>
                    </a:lnTo>
                    <a:lnTo>
                      <a:pt x="36" y="57"/>
                    </a:lnTo>
                    <a:lnTo>
                      <a:pt x="42" y="55"/>
                    </a:lnTo>
                    <a:lnTo>
                      <a:pt x="47" y="53"/>
                    </a:lnTo>
                    <a:lnTo>
                      <a:pt x="55" y="40"/>
                    </a:lnTo>
                    <a:lnTo>
                      <a:pt x="58" y="33"/>
                    </a:lnTo>
                    <a:lnTo>
                      <a:pt x="55" y="26"/>
                    </a:lnTo>
                    <a:lnTo>
                      <a:pt x="53" y="22"/>
                    </a:lnTo>
                    <a:lnTo>
                      <a:pt x="40" y="13"/>
                    </a:lnTo>
                    <a:lnTo>
                      <a:pt x="36" y="13"/>
                    </a:lnTo>
                    <a:close/>
                    <a:moveTo>
                      <a:pt x="27" y="0"/>
                    </a:moveTo>
                    <a:lnTo>
                      <a:pt x="44" y="2"/>
                    </a:lnTo>
                    <a:lnTo>
                      <a:pt x="60" y="11"/>
                    </a:lnTo>
                    <a:lnTo>
                      <a:pt x="69" y="26"/>
                    </a:lnTo>
                    <a:lnTo>
                      <a:pt x="66" y="44"/>
                    </a:lnTo>
                    <a:lnTo>
                      <a:pt x="62" y="53"/>
                    </a:lnTo>
                    <a:lnTo>
                      <a:pt x="58" y="60"/>
                    </a:lnTo>
                    <a:lnTo>
                      <a:pt x="44" y="68"/>
                    </a:lnTo>
                    <a:lnTo>
                      <a:pt x="29" y="68"/>
                    </a:lnTo>
                    <a:lnTo>
                      <a:pt x="24" y="66"/>
                    </a:lnTo>
                    <a:lnTo>
                      <a:pt x="9" y="57"/>
                    </a:lnTo>
                    <a:lnTo>
                      <a:pt x="0" y="42"/>
                    </a:lnTo>
                    <a:lnTo>
                      <a:pt x="2" y="24"/>
                    </a:lnTo>
                    <a:lnTo>
                      <a:pt x="11" y="9"/>
                    </a:lnTo>
                    <a:lnTo>
                      <a:pt x="2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37" name="Freeform 236"/>
              <p:cNvSpPr>
                <a:spLocks noEditPoints="1"/>
              </p:cNvSpPr>
              <p:nvPr/>
            </p:nvSpPr>
            <p:spPr bwMode="auto">
              <a:xfrm>
                <a:off x="2400301" y="3014664"/>
                <a:ext cx="107950" cy="104775"/>
              </a:xfrm>
              <a:custGeom>
                <a:avLst/>
                <a:gdLst/>
                <a:ahLst/>
                <a:cxnLst>
                  <a:cxn ang="0">
                    <a:pos x="35" y="11"/>
                  </a:cxn>
                  <a:cxn ang="0">
                    <a:pos x="22" y="15"/>
                  </a:cxn>
                  <a:cxn ang="0">
                    <a:pos x="17" y="20"/>
                  </a:cxn>
                  <a:cxn ang="0">
                    <a:pos x="13" y="27"/>
                  </a:cxn>
                  <a:cxn ang="0">
                    <a:pos x="13" y="33"/>
                  </a:cxn>
                  <a:cxn ang="0">
                    <a:pos x="17" y="46"/>
                  </a:cxn>
                  <a:cxn ang="0">
                    <a:pos x="22" y="51"/>
                  </a:cxn>
                  <a:cxn ang="0">
                    <a:pos x="35" y="55"/>
                  </a:cxn>
                  <a:cxn ang="0">
                    <a:pos x="48" y="51"/>
                  </a:cxn>
                  <a:cxn ang="0">
                    <a:pos x="53" y="46"/>
                  </a:cxn>
                  <a:cxn ang="0">
                    <a:pos x="57" y="33"/>
                  </a:cxn>
                  <a:cxn ang="0">
                    <a:pos x="53" y="20"/>
                  </a:cxn>
                  <a:cxn ang="0">
                    <a:pos x="48" y="15"/>
                  </a:cxn>
                  <a:cxn ang="0">
                    <a:pos x="42" y="11"/>
                  </a:cxn>
                  <a:cxn ang="0">
                    <a:pos x="35" y="11"/>
                  </a:cxn>
                  <a:cxn ang="0">
                    <a:pos x="26" y="0"/>
                  </a:cxn>
                  <a:cxn ang="0">
                    <a:pos x="44" y="0"/>
                  </a:cxn>
                  <a:cxn ang="0">
                    <a:pos x="59" y="9"/>
                  </a:cxn>
                  <a:cxn ang="0">
                    <a:pos x="68" y="24"/>
                  </a:cxn>
                  <a:cxn ang="0">
                    <a:pos x="68" y="42"/>
                  </a:cxn>
                  <a:cxn ang="0">
                    <a:pos x="64" y="51"/>
                  </a:cxn>
                  <a:cxn ang="0">
                    <a:pos x="59" y="58"/>
                  </a:cxn>
                  <a:cxn ang="0">
                    <a:pos x="53" y="62"/>
                  </a:cxn>
                  <a:cxn ang="0">
                    <a:pos x="44" y="66"/>
                  </a:cxn>
                  <a:cxn ang="0">
                    <a:pos x="24" y="66"/>
                  </a:cxn>
                  <a:cxn ang="0">
                    <a:pos x="8" y="55"/>
                  </a:cxn>
                  <a:cxn ang="0">
                    <a:pos x="0" y="42"/>
                  </a:cxn>
                  <a:cxn ang="0">
                    <a:pos x="2" y="22"/>
                  </a:cxn>
                  <a:cxn ang="0">
                    <a:pos x="11" y="7"/>
                  </a:cxn>
                  <a:cxn ang="0">
                    <a:pos x="26" y="0"/>
                  </a:cxn>
                </a:cxnLst>
                <a:rect l="0" t="0" r="r" b="b"/>
                <a:pathLst>
                  <a:path w="68" h="66">
                    <a:moveTo>
                      <a:pt x="35" y="11"/>
                    </a:moveTo>
                    <a:lnTo>
                      <a:pt x="22" y="15"/>
                    </a:lnTo>
                    <a:lnTo>
                      <a:pt x="17" y="20"/>
                    </a:lnTo>
                    <a:lnTo>
                      <a:pt x="13" y="27"/>
                    </a:lnTo>
                    <a:lnTo>
                      <a:pt x="13" y="33"/>
                    </a:lnTo>
                    <a:lnTo>
                      <a:pt x="17" y="46"/>
                    </a:lnTo>
                    <a:lnTo>
                      <a:pt x="22" y="51"/>
                    </a:lnTo>
                    <a:lnTo>
                      <a:pt x="35" y="55"/>
                    </a:lnTo>
                    <a:lnTo>
                      <a:pt x="48" y="51"/>
                    </a:lnTo>
                    <a:lnTo>
                      <a:pt x="53" y="46"/>
                    </a:lnTo>
                    <a:lnTo>
                      <a:pt x="57" y="33"/>
                    </a:lnTo>
                    <a:lnTo>
                      <a:pt x="53" y="20"/>
                    </a:lnTo>
                    <a:lnTo>
                      <a:pt x="48" y="15"/>
                    </a:lnTo>
                    <a:lnTo>
                      <a:pt x="42" y="11"/>
                    </a:lnTo>
                    <a:lnTo>
                      <a:pt x="35" y="11"/>
                    </a:lnTo>
                    <a:close/>
                    <a:moveTo>
                      <a:pt x="26" y="0"/>
                    </a:moveTo>
                    <a:lnTo>
                      <a:pt x="44" y="0"/>
                    </a:lnTo>
                    <a:lnTo>
                      <a:pt x="59" y="9"/>
                    </a:lnTo>
                    <a:lnTo>
                      <a:pt x="68" y="24"/>
                    </a:lnTo>
                    <a:lnTo>
                      <a:pt x="68" y="42"/>
                    </a:lnTo>
                    <a:lnTo>
                      <a:pt x="64" y="51"/>
                    </a:lnTo>
                    <a:lnTo>
                      <a:pt x="59" y="58"/>
                    </a:lnTo>
                    <a:lnTo>
                      <a:pt x="53" y="62"/>
                    </a:lnTo>
                    <a:lnTo>
                      <a:pt x="44" y="66"/>
                    </a:lnTo>
                    <a:lnTo>
                      <a:pt x="24" y="66"/>
                    </a:lnTo>
                    <a:lnTo>
                      <a:pt x="8" y="55"/>
                    </a:lnTo>
                    <a:lnTo>
                      <a:pt x="0" y="42"/>
                    </a:lnTo>
                    <a:lnTo>
                      <a:pt x="2" y="22"/>
                    </a:lnTo>
                    <a:lnTo>
                      <a:pt x="11" y="7"/>
                    </a:lnTo>
                    <a:lnTo>
                      <a:pt x="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38" name="Freeform 237"/>
              <p:cNvSpPr>
                <a:spLocks noEditPoints="1"/>
              </p:cNvSpPr>
              <p:nvPr/>
            </p:nvSpPr>
            <p:spPr bwMode="auto">
              <a:xfrm>
                <a:off x="2427289" y="2930526"/>
                <a:ext cx="106363" cy="107950"/>
              </a:xfrm>
              <a:custGeom>
                <a:avLst/>
                <a:gdLst/>
                <a:ahLst/>
                <a:cxnLst>
                  <a:cxn ang="0">
                    <a:pos x="33" y="11"/>
                  </a:cxn>
                  <a:cxn ang="0">
                    <a:pos x="20" y="15"/>
                  </a:cxn>
                  <a:cxn ang="0">
                    <a:pos x="16" y="20"/>
                  </a:cxn>
                  <a:cxn ang="0">
                    <a:pos x="11" y="26"/>
                  </a:cxn>
                  <a:cxn ang="0">
                    <a:pos x="11" y="35"/>
                  </a:cxn>
                  <a:cxn ang="0">
                    <a:pos x="14" y="44"/>
                  </a:cxn>
                  <a:cxn ang="0">
                    <a:pos x="20" y="51"/>
                  </a:cxn>
                  <a:cxn ang="0">
                    <a:pos x="27" y="55"/>
                  </a:cxn>
                  <a:cxn ang="0">
                    <a:pos x="33" y="55"/>
                  </a:cxn>
                  <a:cxn ang="0">
                    <a:pos x="47" y="51"/>
                  </a:cxn>
                  <a:cxn ang="0">
                    <a:pos x="51" y="46"/>
                  </a:cxn>
                  <a:cxn ang="0">
                    <a:pos x="56" y="33"/>
                  </a:cxn>
                  <a:cxn ang="0">
                    <a:pos x="51" y="20"/>
                  </a:cxn>
                  <a:cxn ang="0">
                    <a:pos x="47" y="15"/>
                  </a:cxn>
                  <a:cxn ang="0">
                    <a:pos x="40" y="13"/>
                  </a:cxn>
                  <a:cxn ang="0">
                    <a:pos x="36" y="11"/>
                  </a:cxn>
                  <a:cxn ang="0">
                    <a:pos x="33" y="11"/>
                  </a:cxn>
                  <a:cxn ang="0">
                    <a:pos x="25" y="0"/>
                  </a:cxn>
                  <a:cxn ang="0">
                    <a:pos x="42" y="0"/>
                  </a:cxn>
                  <a:cxn ang="0">
                    <a:pos x="58" y="11"/>
                  </a:cxn>
                  <a:cxn ang="0">
                    <a:pos x="67" y="26"/>
                  </a:cxn>
                  <a:cxn ang="0">
                    <a:pos x="67" y="44"/>
                  </a:cxn>
                  <a:cxn ang="0">
                    <a:pos x="58" y="57"/>
                  </a:cxn>
                  <a:cxn ang="0">
                    <a:pos x="51" y="64"/>
                  </a:cxn>
                  <a:cxn ang="0">
                    <a:pos x="33" y="68"/>
                  </a:cxn>
                  <a:cxn ang="0">
                    <a:pos x="29" y="68"/>
                  </a:cxn>
                  <a:cxn ang="0">
                    <a:pos x="27" y="66"/>
                  </a:cxn>
                  <a:cxn ang="0">
                    <a:pos x="22" y="66"/>
                  </a:cxn>
                  <a:cxn ang="0">
                    <a:pos x="7" y="57"/>
                  </a:cxn>
                  <a:cxn ang="0">
                    <a:pos x="0" y="42"/>
                  </a:cxn>
                  <a:cxn ang="0">
                    <a:pos x="0" y="24"/>
                  </a:cxn>
                  <a:cxn ang="0">
                    <a:pos x="9" y="9"/>
                  </a:cxn>
                  <a:cxn ang="0">
                    <a:pos x="25" y="0"/>
                  </a:cxn>
                </a:cxnLst>
                <a:rect l="0" t="0" r="r" b="b"/>
                <a:pathLst>
                  <a:path w="67" h="68">
                    <a:moveTo>
                      <a:pt x="33" y="11"/>
                    </a:moveTo>
                    <a:lnTo>
                      <a:pt x="20" y="15"/>
                    </a:lnTo>
                    <a:lnTo>
                      <a:pt x="16" y="20"/>
                    </a:lnTo>
                    <a:lnTo>
                      <a:pt x="11" y="26"/>
                    </a:lnTo>
                    <a:lnTo>
                      <a:pt x="11" y="35"/>
                    </a:lnTo>
                    <a:lnTo>
                      <a:pt x="14" y="44"/>
                    </a:lnTo>
                    <a:lnTo>
                      <a:pt x="20" y="51"/>
                    </a:lnTo>
                    <a:lnTo>
                      <a:pt x="27" y="55"/>
                    </a:lnTo>
                    <a:lnTo>
                      <a:pt x="33" y="55"/>
                    </a:lnTo>
                    <a:lnTo>
                      <a:pt x="47" y="51"/>
                    </a:lnTo>
                    <a:lnTo>
                      <a:pt x="51" y="46"/>
                    </a:lnTo>
                    <a:lnTo>
                      <a:pt x="56" y="33"/>
                    </a:lnTo>
                    <a:lnTo>
                      <a:pt x="51" y="20"/>
                    </a:lnTo>
                    <a:lnTo>
                      <a:pt x="47" y="15"/>
                    </a:lnTo>
                    <a:lnTo>
                      <a:pt x="40" y="13"/>
                    </a:lnTo>
                    <a:lnTo>
                      <a:pt x="36" y="11"/>
                    </a:lnTo>
                    <a:lnTo>
                      <a:pt x="33" y="11"/>
                    </a:lnTo>
                    <a:close/>
                    <a:moveTo>
                      <a:pt x="25" y="0"/>
                    </a:moveTo>
                    <a:lnTo>
                      <a:pt x="42" y="0"/>
                    </a:lnTo>
                    <a:lnTo>
                      <a:pt x="58" y="11"/>
                    </a:lnTo>
                    <a:lnTo>
                      <a:pt x="67" y="26"/>
                    </a:lnTo>
                    <a:lnTo>
                      <a:pt x="67" y="44"/>
                    </a:lnTo>
                    <a:lnTo>
                      <a:pt x="58" y="57"/>
                    </a:lnTo>
                    <a:lnTo>
                      <a:pt x="51" y="64"/>
                    </a:lnTo>
                    <a:lnTo>
                      <a:pt x="33" y="68"/>
                    </a:lnTo>
                    <a:lnTo>
                      <a:pt x="29" y="68"/>
                    </a:lnTo>
                    <a:lnTo>
                      <a:pt x="27" y="66"/>
                    </a:lnTo>
                    <a:lnTo>
                      <a:pt x="22" y="66"/>
                    </a:lnTo>
                    <a:lnTo>
                      <a:pt x="7" y="57"/>
                    </a:lnTo>
                    <a:lnTo>
                      <a:pt x="0" y="42"/>
                    </a:lnTo>
                    <a:lnTo>
                      <a:pt x="0" y="24"/>
                    </a:lnTo>
                    <a:lnTo>
                      <a:pt x="9" y="9"/>
                    </a:lnTo>
                    <a:lnTo>
                      <a:pt x="2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39" name="Freeform 238"/>
              <p:cNvSpPr>
                <a:spLocks noEditPoints="1"/>
              </p:cNvSpPr>
              <p:nvPr/>
            </p:nvSpPr>
            <p:spPr bwMode="auto">
              <a:xfrm>
                <a:off x="2452689" y="2846389"/>
                <a:ext cx="104775" cy="107950"/>
              </a:xfrm>
              <a:custGeom>
                <a:avLst/>
                <a:gdLst/>
                <a:ahLst/>
                <a:cxnLst>
                  <a:cxn ang="0">
                    <a:pos x="29" y="13"/>
                  </a:cxn>
                  <a:cxn ang="0">
                    <a:pos x="22" y="15"/>
                  </a:cxn>
                  <a:cxn ang="0">
                    <a:pos x="17" y="17"/>
                  </a:cxn>
                  <a:cxn ang="0">
                    <a:pos x="15" y="22"/>
                  </a:cxn>
                  <a:cxn ang="0">
                    <a:pos x="13" y="29"/>
                  </a:cxn>
                  <a:cxn ang="0">
                    <a:pos x="11" y="37"/>
                  </a:cxn>
                  <a:cxn ang="0">
                    <a:pos x="13" y="44"/>
                  </a:cxn>
                  <a:cxn ang="0">
                    <a:pos x="20" y="51"/>
                  </a:cxn>
                  <a:cxn ang="0">
                    <a:pos x="26" y="55"/>
                  </a:cxn>
                  <a:cxn ang="0">
                    <a:pos x="33" y="57"/>
                  </a:cxn>
                  <a:cxn ang="0">
                    <a:pos x="40" y="55"/>
                  </a:cxn>
                  <a:cxn ang="0">
                    <a:pos x="46" y="51"/>
                  </a:cxn>
                  <a:cxn ang="0">
                    <a:pos x="51" y="46"/>
                  </a:cxn>
                  <a:cxn ang="0">
                    <a:pos x="55" y="40"/>
                  </a:cxn>
                  <a:cxn ang="0">
                    <a:pos x="55" y="31"/>
                  </a:cxn>
                  <a:cxn ang="0">
                    <a:pos x="53" y="24"/>
                  </a:cxn>
                  <a:cxn ang="0">
                    <a:pos x="46" y="17"/>
                  </a:cxn>
                  <a:cxn ang="0">
                    <a:pos x="40" y="13"/>
                  </a:cxn>
                  <a:cxn ang="0">
                    <a:pos x="29" y="13"/>
                  </a:cxn>
                  <a:cxn ang="0">
                    <a:pos x="24" y="0"/>
                  </a:cxn>
                  <a:cxn ang="0">
                    <a:pos x="44" y="2"/>
                  </a:cxn>
                  <a:cxn ang="0">
                    <a:pos x="59" y="11"/>
                  </a:cxn>
                  <a:cxn ang="0">
                    <a:pos x="66" y="26"/>
                  </a:cxn>
                  <a:cxn ang="0">
                    <a:pos x="66" y="44"/>
                  </a:cxn>
                  <a:cxn ang="0">
                    <a:pos x="62" y="53"/>
                  </a:cxn>
                  <a:cxn ang="0">
                    <a:pos x="57" y="59"/>
                  </a:cxn>
                  <a:cxn ang="0">
                    <a:pos x="51" y="64"/>
                  </a:cxn>
                  <a:cxn ang="0">
                    <a:pos x="42" y="68"/>
                  </a:cxn>
                  <a:cxn ang="0">
                    <a:pos x="26" y="68"/>
                  </a:cxn>
                  <a:cxn ang="0">
                    <a:pos x="24" y="66"/>
                  </a:cxn>
                  <a:cxn ang="0">
                    <a:pos x="11" y="59"/>
                  </a:cxn>
                  <a:cxn ang="0">
                    <a:pos x="2" y="51"/>
                  </a:cxn>
                  <a:cxn ang="0">
                    <a:pos x="0" y="37"/>
                  </a:cxn>
                  <a:cxn ang="0">
                    <a:pos x="0" y="24"/>
                  </a:cxn>
                  <a:cxn ang="0">
                    <a:pos x="11" y="9"/>
                  </a:cxn>
                  <a:cxn ang="0">
                    <a:pos x="24" y="0"/>
                  </a:cxn>
                </a:cxnLst>
                <a:rect l="0" t="0" r="r" b="b"/>
                <a:pathLst>
                  <a:path w="66" h="68">
                    <a:moveTo>
                      <a:pt x="29" y="13"/>
                    </a:moveTo>
                    <a:lnTo>
                      <a:pt x="22" y="15"/>
                    </a:lnTo>
                    <a:lnTo>
                      <a:pt x="17" y="17"/>
                    </a:lnTo>
                    <a:lnTo>
                      <a:pt x="15" y="22"/>
                    </a:lnTo>
                    <a:lnTo>
                      <a:pt x="13" y="29"/>
                    </a:lnTo>
                    <a:lnTo>
                      <a:pt x="11" y="37"/>
                    </a:lnTo>
                    <a:lnTo>
                      <a:pt x="13" y="44"/>
                    </a:lnTo>
                    <a:lnTo>
                      <a:pt x="20" y="51"/>
                    </a:lnTo>
                    <a:lnTo>
                      <a:pt x="26" y="55"/>
                    </a:lnTo>
                    <a:lnTo>
                      <a:pt x="33" y="57"/>
                    </a:lnTo>
                    <a:lnTo>
                      <a:pt x="40" y="55"/>
                    </a:lnTo>
                    <a:lnTo>
                      <a:pt x="46" y="51"/>
                    </a:lnTo>
                    <a:lnTo>
                      <a:pt x="51" y="46"/>
                    </a:lnTo>
                    <a:lnTo>
                      <a:pt x="55" y="40"/>
                    </a:lnTo>
                    <a:lnTo>
                      <a:pt x="55" y="31"/>
                    </a:lnTo>
                    <a:lnTo>
                      <a:pt x="53" y="24"/>
                    </a:lnTo>
                    <a:lnTo>
                      <a:pt x="46" y="17"/>
                    </a:lnTo>
                    <a:lnTo>
                      <a:pt x="40" y="13"/>
                    </a:lnTo>
                    <a:lnTo>
                      <a:pt x="29" y="13"/>
                    </a:lnTo>
                    <a:close/>
                    <a:moveTo>
                      <a:pt x="24" y="0"/>
                    </a:moveTo>
                    <a:lnTo>
                      <a:pt x="44" y="2"/>
                    </a:lnTo>
                    <a:lnTo>
                      <a:pt x="59" y="11"/>
                    </a:lnTo>
                    <a:lnTo>
                      <a:pt x="66" y="26"/>
                    </a:lnTo>
                    <a:lnTo>
                      <a:pt x="66" y="44"/>
                    </a:lnTo>
                    <a:lnTo>
                      <a:pt x="62" y="53"/>
                    </a:lnTo>
                    <a:lnTo>
                      <a:pt x="57" y="59"/>
                    </a:lnTo>
                    <a:lnTo>
                      <a:pt x="51" y="64"/>
                    </a:lnTo>
                    <a:lnTo>
                      <a:pt x="42" y="68"/>
                    </a:lnTo>
                    <a:lnTo>
                      <a:pt x="26" y="68"/>
                    </a:lnTo>
                    <a:lnTo>
                      <a:pt x="24" y="66"/>
                    </a:lnTo>
                    <a:lnTo>
                      <a:pt x="11" y="59"/>
                    </a:lnTo>
                    <a:lnTo>
                      <a:pt x="2" y="51"/>
                    </a:lnTo>
                    <a:lnTo>
                      <a:pt x="0" y="37"/>
                    </a:lnTo>
                    <a:lnTo>
                      <a:pt x="0" y="24"/>
                    </a:lnTo>
                    <a:lnTo>
                      <a:pt x="11" y="9"/>
                    </a:lnTo>
                    <a:lnTo>
                      <a:pt x="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40" name="Freeform 239"/>
              <p:cNvSpPr>
                <a:spLocks noEditPoints="1"/>
              </p:cNvSpPr>
              <p:nvPr/>
            </p:nvSpPr>
            <p:spPr bwMode="auto">
              <a:xfrm>
                <a:off x="2476501" y="2765426"/>
                <a:ext cx="109538" cy="104775"/>
              </a:xfrm>
              <a:custGeom>
                <a:avLst/>
                <a:gdLst/>
                <a:ahLst/>
                <a:cxnLst>
                  <a:cxn ang="0">
                    <a:pos x="33" y="11"/>
                  </a:cxn>
                  <a:cxn ang="0">
                    <a:pos x="20" y="15"/>
                  </a:cxn>
                  <a:cxn ang="0">
                    <a:pos x="16" y="20"/>
                  </a:cxn>
                  <a:cxn ang="0">
                    <a:pos x="11" y="33"/>
                  </a:cxn>
                  <a:cxn ang="0">
                    <a:pos x="16" y="46"/>
                  </a:cxn>
                  <a:cxn ang="0">
                    <a:pos x="20" y="51"/>
                  </a:cxn>
                  <a:cxn ang="0">
                    <a:pos x="33" y="55"/>
                  </a:cxn>
                  <a:cxn ang="0">
                    <a:pos x="42" y="53"/>
                  </a:cxn>
                  <a:cxn ang="0">
                    <a:pos x="47" y="51"/>
                  </a:cxn>
                  <a:cxn ang="0">
                    <a:pos x="51" y="46"/>
                  </a:cxn>
                  <a:cxn ang="0">
                    <a:pos x="56" y="40"/>
                  </a:cxn>
                  <a:cxn ang="0">
                    <a:pos x="56" y="31"/>
                  </a:cxn>
                  <a:cxn ang="0">
                    <a:pos x="53" y="22"/>
                  </a:cxn>
                  <a:cxn ang="0">
                    <a:pos x="47" y="15"/>
                  </a:cxn>
                  <a:cxn ang="0">
                    <a:pos x="40" y="11"/>
                  </a:cxn>
                  <a:cxn ang="0">
                    <a:pos x="33" y="11"/>
                  </a:cxn>
                  <a:cxn ang="0">
                    <a:pos x="27" y="0"/>
                  </a:cxn>
                  <a:cxn ang="0">
                    <a:pos x="44" y="0"/>
                  </a:cxn>
                  <a:cxn ang="0">
                    <a:pos x="60" y="9"/>
                  </a:cxn>
                  <a:cxn ang="0">
                    <a:pos x="69" y="24"/>
                  </a:cxn>
                  <a:cxn ang="0">
                    <a:pos x="67" y="42"/>
                  </a:cxn>
                  <a:cxn ang="0">
                    <a:pos x="62" y="51"/>
                  </a:cxn>
                  <a:cxn ang="0">
                    <a:pos x="58" y="57"/>
                  </a:cxn>
                  <a:cxn ang="0">
                    <a:pos x="51" y="62"/>
                  </a:cxn>
                  <a:cxn ang="0">
                    <a:pos x="42" y="66"/>
                  </a:cxn>
                  <a:cxn ang="0">
                    <a:pos x="25" y="66"/>
                  </a:cxn>
                  <a:cxn ang="0">
                    <a:pos x="9" y="55"/>
                  </a:cxn>
                  <a:cxn ang="0">
                    <a:pos x="0" y="40"/>
                  </a:cxn>
                  <a:cxn ang="0">
                    <a:pos x="0" y="22"/>
                  </a:cxn>
                  <a:cxn ang="0">
                    <a:pos x="11" y="6"/>
                  </a:cxn>
                  <a:cxn ang="0">
                    <a:pos x="27" y="0"/>
                  </a:cxn>
                </a:cxnLst>
                <a:rect l="0" t="0" r="r" b="b"/>
                <a:pathLst>
                  <a:path w="69" h="66">
                    <a:moveTo>
                      <a:pt x="33" y="11"/>
                    </a:moveTo>
                    <a:lnTo>
                      <a:pt x="20" y="15"/>
                    </a:lnTo>
                    <a:lnTo>
                      <a:pt x="16" y="20"/>
                    </a:lnTo>
                    <a:lnTo>
                      <a:pt x="11" y="33"/>
                    </a:lnTo>
                    <a:lnTo>
                      <a:pt x="16" y="46"/>
                    </a:lnTo>
                    <a:lnTo>
                      <a:pt x="20" y="51"/>
                    </a:lnTo>
                    <a:lnTo>
                      <a:pt x="33" y="55"/>
                    </a:lnTo>
                    <a:lnTo>
                      <a:pt x="42" y="53"/>
                    </a:lnTo>
                    <a:lnTo>
                      <a:pt x="47" y="51"/>
                    </a:lnTo>
                    <a:lnTo>
                      <a:pt x="51" y="46"/>
                    </a:lnTo>
                    <a:lnTo>
                      <a:pt x="56" y="40"/>
                    </a:lnTo>
                    <a:lnTo>
                      <a:pt x="56" y="31"/>
                    </a:lnTo>
                    <a:lnTo>
                      <a:pt x="53" y="22"/>
                    </a:lnTo>
                    <a:lnTo>
                      <a:pt x="47" y="15"/>
                    </a:lnTo>
                    <a:lnTo>
                      <a:pt x="40" y="11"/>
                    </a:lnTo>
                    <a:lnTo>
                      <a:pt x="33" y="11"/>
                    </a:lnTo>
                    <a:close/>
                    <a:moveTo>
                      <a:pt x="27" y="0"/>
                    </a:moveTo>
                    <a:lnTo>
                      <a:pt x="44" y="0"/>
                    </a:lnTo>
                    <a:lnTo>
                      <a:pt x="60" y="9"/>
                    </a:lnTo>
                    <a:lnTo>
                      <a:pt x="69" y="24"/>
                    </a:lnTo>
                    <a:lnTo>
                      <a:pt x="67" y="42"/>
                    </a:lnTo>
                    <a:lnTo>
                      <a:pt x="62" y="51"/>
                    </a:lnTo>
                    <a:lnTo>
                      <a:pt x="58" y="57"/>
                    </a:lnTo>
                    <a:lnTo>
                      <a:pt x="51" y="62"/>
                    </a:lnTo>
                    <a:lnTo>
                      <a:pt x="42" y="66"/>
                    </a:lnTo>
                    <a:lnTo>
                      <a:pt x="25" y="66"/>
                    </a:lnTo>
                    <a:lnTo>
                      <a:pt x="9" y="55"/>
                    </a:lnTo>
                    <a:lnTo>
                      <a:pt x="0" y="40"/>
                    </a:lnTo>
                    <a:lnTo>
                      <a:pt x="0" y="22"/>
                    </a:lnTo>
                    <a:lnTo>
                      <a:pt x="11" y="6"/>
                    </a:lnTo>
                    <a:lnTo>
                      <a:pt x="2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41" name="Freeform 240"/>
              <p:cNvSpPr>
                <a:spLocks noEditPoints="1"/>
              </p:cNvSpPr>
              <p:nvPr/>
            </p:nvSpPr>
            <p:spPr bwMode="auto">
              <a:xfrm>
                <a:off x="2501901" y="2681289"/>
                <a:ext cx="107950" cy="107950"/>
              </a:xfrm>
              <a:custGeom>
                <a:avLst/>
                <a:gdLst/>
                <a:ahLst/>
                <a:cxnLst>
                  <a:cxn ang="0">
                    <a:pos x="33" y="11"/>
                  </a:cxn>
                  <a:cxn ang="0">
                    <a:pos x="20" y="15"/>
                  </a:cxn>
                  <a:cxn ang="0">
                    <a:pos x="15" y="20"/>
                  </a:cxn>
                  <a:cxn ang="0">
                    <a:pos x="13" y="26"/>
                  </a:cxn>
                  <a:cxn ang="0">
                    <a:pos x="13" y="40"/>
                  </a:cxn>
                  <a:cxn ang="0">
                    <a:pos x="15" y="44"/>
                  </a:cxn>
                  <a:cxn ang="0">
                    <a:pos x="17" y="46"/>
                  </a:cxn>
                  <a:cxn ang="0">
                    <a:pos x="20" y="51"/>
                  </a:cxn>
                  <a:cxn ang="0">
                    <a:pos x="24" y="53"/>
                  </a:cxn>
                  <a:cxn ang="0">
                    <a:pos x="28" y="53"/>
                  </a:cxn>
                  <a:cxn ang="0">
                    <a:pos x="37" y="55"/>
                  </a:cxn>
                  <a:cxn ang="0">
                    <a:pos x="44" y="53"/>
                  </a:cxn>
                  <a:cxn ang="0">
                    <a:pos x="51" y="46"/>
                  </a:cxn>
                  <a:cxn ang="0">
                    <a:pos x="55" y="40"/>
                  </a:cxn>
                  <a:cxn ang="0">
                    <a:pos x="55" y="26"/>
                  </a:cxn>
                  <a:cxn ang="0">
                    <a:pos x="53" y="22"/>
                  </a:cxn>
                  <a:cxn ang="0">
                    <a:pos x="51" y="20"/>
                  </a:cxn>
                  <a:cxn ang="0">
                    <a:pos x="48" y="15"/>
                  </a:cxn>
                  <a:cxn ang="0">
                    <a:pos x="44" y="13"/>
                  </a:cxn>
                  <a:cxn ang="0">
                    <a:pos x="40" y="13"/>
                  </a:cxn>
                  <a:cxn ang="0">
                    <a:pos x="35" y="11"/>
                  </a:cxn>
                  <a:cxn ang="0">
                    <a:pos x="33" y="11"/>
                  </a:cxn>
                  <a:cxn ang="0">
                    <a:pos x="31" y="0"/>
                  </a:cxn>
                  <a:cxn ang="0">
                    <a:pos x="44" y="0"/>
                  </a:cxn>
                  <a:cxn ang="0">
                    <a:pos x="51" y="2"/>
                  </a:cxn>
                  <a:cxn ang="0">
                    <a:pos x="59" y="11"/>
                  </a:cxn>
                  <a:cxn ang="0">
                    <a:pos x="64" y="17"/>
                  </a:cxn>
                  <a:cxn ang="0">
                    <a:pos x="68" y="31"/>
                  </a:cxn>
                  <a:cxn ang="0">
                    <a:pos x="68" y="37"/>
                  </a:cxn>
                  <a:cxn ang="0">
                    <a:pos x="66" y="44"/>
                  </a:cxn>
                  <a:cxn ang="0">
                    <a:pos x="57" y="57"/>
                  </a:cxn>
                  <a:cxn ang="0">
                    <a:pos x="51" y="64"/>
                  </a:cxn>
                  <a:cxn ang="0">
                    <a:pos x="33" y="68"/>
                  </a:cxn>
                  <a:cxn ang="0">
                    <a:pos x="31" y="68"/>
                  </a:cxn>
                  <a:cxn ang="0">
                    <a:pos x="26" y="66"/>
                  </a:cxn>
                  <a:cxn ang="0">
                    <a:pos x="24" y="66"/>
                  </a:cxn>
                  <a:cxn ang="0">
                    <a:pos x="17" y="64"/>
                  </a:cxn>
                  <a:cxn ang="0">
                    <a:pos x="9" y="55"/>
                  </a:cxn>
                  <a:cxn ang="0">
                    <a:pos x="4" y="48"/>
                  </a:cxn>
                  <a:cxn ang="0">
                    <a:pos x="2" y="44"/>
                  </a:cxn>
                  <a:cxn ang="0">
                    <a:pos x="0" y="37"/>
                  </a:cxn>
                  <a:cxn ang="0">
                    <a:pos x="0" y="31"/>
                  </a:cxn>
                  <a:cxn ang="0">
                    <a:pos x="2" y="24"/>
                  </a:cxn>
                  <a:cxn ang="0">
                    <a:pos x="9" y="11"/>
                  </a:cxn>
                  <a:cxn ang="0">
                    <a:pos x="17" y="2"/>
                  </a:cxn>
                  <a:cxn ang="0">
                    <a:pos x="31" y="0"/>
                  </a:cxn>
                </a:cxnLst>
                <a:rect l="0" t="0" r="r" b="b"/>
                <a:pathLst>
                  <a:path w="68" h="68">
                    <a:moveTo>
                      <a:pt x="33" y="11"/>
                    </a:moveTo>
                    <a:lnTo>
                      <a:pt x="20" y="15"/>
                    </a:lnTo>
                    <a:lnTo>
                      <a:pt x="15" y="20"/>
                    </a:lnTo>
                    <a:lnTo>
                      <a:pt x="13" y="26"/>
                    </a:lnTo>
                    <a:lnTo>
                      <a:pt x="13" y="40"/>
                    </a:lnTo>
                    <a:lnTo>
                      <a:pt x="15" y="44"/>
                    </a:lnTo>
                    <a:lnTo>
                      <a:pt x="17" y="46"/>
                    </a:lnTo>
                    <a:lnTo>
                      <a:pt x="20" y="51"/>
                    </a:lnTo>
                    <a:lnTo>
                      <a:pt x="24" y="53"/>
                    </a:lnTo>
                    <a:lnTo>
                      <a:pt x="28" y="53"/>
                    </a:lnTo>
                    <a:lnTo>
                      <a:pt x="37" y="55"/>
                    </a:lnTo>
                    <a:lnTo>
                      <a:pt x="44" y="53"/>
                    </a:lnTo>
                    <a:lnTo>
                      <a:pt x="51" y="46"/>
                    </a:lnTo>
                    <a:lnTo>
                      <a:pt x="55" y="40"/>
                    </a:lnTo>
                    <a:lnTo>
                      <a:pt x="55" y="26"/>
                    </a:lnTo>
                    <a:lnTo>
                      <a:pt x="53" y="22"/>
                    </a:lnTo>
                    <a:lnTo>
                      <a:pt x="51" y="20"/>
                    </a:lnTo>
                    <a:lnTo>
                      <a:pt x="48" y="15"/>
                    </a:lnTo>
                    <a:lnTo>
                      <a:pt x="44" y="13"/>
                    </a:lnTo>
                    <a:lnTo>
                      <a:pt x="40" y="13"/>
                    </a:lnTo>
                    <a:lnTo>
                      <a:pt x="35" y="11"/>
                    </a:lnTo>
                    <a:lnTo>
                      <a:pt x="33" y="11"/>
                    </a:lnTo>
                    <a:close/>
                    <a:moveTo>
                      <a:pt x="31" y="0"/>
                    </a:moveTo>
                    <a:lnTo>
                      <a:pt x="44" y="0"/>
                    </a:lnTo>
                    <a:lnTo>
                      <a:pt x="51" y="2"/>
                    </a:lnTo>
                    <a:lnTo>
                      <a:pt x="59" y="11"/>
                    </a:lnTo>
                    <a:lnTo>
                      <a:pt x="64" y="17"/>
                    </a:lnTo>
                    <a:lnTo>
                      <a:pt x="68" y="31"/>
                    </a:lnTo>
                    <a:lnTo>
                      <a:pt x="68" y="37"/>
                    </a:lnTo>
                    <a:lnTo>
                      <a:pt x="66" y="44"/>
                    </a:lnTo>
                    <a:lnTo>
                      <a:pt x="57" y="57"/>
                    </a:lnTo>
                    <a:lnTo>
                      <a:pt x="51" y="64"/>
                    </a:lnTo>
                    <a:lnTo>
                      <a:pt x="33" y="68"/>
                    </a:lnTo>
                    <a:lnTo>
                      <a:pt x="31" y="68"/>
                    </a:lnTo>
                    <a:lnTo>
                      <a:pt x="26" y="66"/>
                    </a:lnTo>
                    <a:lnTo>
                      <a:pt x="24" y="66"/>
                    </a:lnTo>
                    <a:lnTo>
                      <a:pt x="17" y="64"/>
                    </a:lnTo>
                    <a:lnTo>
                      <a:pt x="9" y="55"/>
                    </a:lnTo>
                    <a:lnTo>
                      <a:pt x="4" y="48"/>
                    </a:lnTo>
                    <a:lnTo>
                      <a:pt x="2" y="44"/>
                    </a:lnTo>
                    <a:lnTo>
                      <a:pt x="0" y="37"/>
                    </a:lnTo>
                    <a:lnTo>
                      <a:pt x="0" y="31"/>
                    </a:lnTo>
                    <a:lnTo>
                      <a:pt x="2" y="24"/>
                    </a:lnTo>
                    <a:lnTo>
                      <a:pt x="9" y="11"/>
                    </a:lnTo>
                    <a:lnTo>
                      <a:pt x="17"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42" name="Freeform 241"/>
              <p:cNvSpPr>
                <a:spLocks noEditPoints="1"/>
              </p:cNvSpPr>
              <p:nvPr/>
            </p:nvSpPr>
            <p:spPr bwMode="auto">
              <a:xfrm>
                <a:off x="2525714" y="2597151"/>
                <a:ext cx="109538" cy="107950"/>
              </a:xfrm>
              <a:custGeom>
                <a:avLst/>
                <a:gdLst/>
                <a:ahLst/>
                <a:cxnLst>
                  <a:cxn ang="0">
                    <a:pos x="36" y="11"/>
                  </a:cxn>
                  <a:cxn ang="0">
                    <a:pos x="27" y="13"/>
                  </a:cxn>
                  <a:cxn ang="0">
                    <a:pos x="20" y="15"/>
                  </a:cxn>
                  <a:cxn ang="0">
                    <a:pos x="16" y="20"/>
                  </a:cxn>
                  <a:cxn ang="0">
                    <a:pos x="13" y="26"/>
                  </a:cxn>
                  <a:cxn ang="0">
                    <a:pos x="13" y="35"/>
                  </a:cxn>
                  <a:cxn ang="0">
                    <a:pos x="16" y="44"/>
                  </a:cxn>
                  <a:cxn ang="0">
                    <a:pos x="22" y="50"/>
                  </a:cxn>
                  <a:cxn ang="0">
                    <a:pos x="29" y="55"/>
                  </a:cxn>
                  <a:cxn ang="0">
                    <a:pos x="36" y="55"/>
                  </a:cxn>
                  <a:cxn ang="0">
                    <a:pos x="49" y="50"/>
                  </a:cxn>
                  <a:cxn ang="0">
                    <a:pos x="53" y="46"/>
                  </a:cxn>
                  <a:cxn ang="0">
                    <a:pos x="58" y="33"/>
                  </a:cxn>
                  <a:cxn ang="0">
                    <a:pos x="53" y="20"/>
                  </a:cxn>
                  <a:cxn ang="0">
                    <a:pos x="47" y="15"/>
                  </a:cxn>
                  <a:cxn ang="0">
                    <a:pos x="40" y="13"/>
                  </a:cxn>
                  <a:cxn ang="0">
                    <a:pos x="38" y="11"/>
                  </a:cxn>
                  <a:cxn ang="0">
                    <a:pos x="36" y="11"/>
                  </a:cxn>
                  <a:cxn ang="0">
                    <a:pos x="27" y="0"/>
                  </a:cxn>
                  <a:cxn ang="0">
                    <a:pos x="44" y="0"/>
                  </a:cxn>
                  <a:cxn ang="0">
                    <a:pos x="60" y="11"/>
                  </a:cxn>
                  <a:cxn ang="0">
                    <a:pos x="69" y="26"/>
                  </a:cxn>
                  <a:cxn ang="0">
                    <a:pos x="67" y="44"/>
                  </a:cxn>
                  <a:cxn ang="0">
                    <a:pos x="58" y="57"/>
                  </a:cxn>
                  <a:cxn ang="0">
                    <a:pos x="51" y="64"/>
                  </a:cxn>
                  <a:cxn ang="0">
                    <a:pos x="44" y="66"/>
                  </a:cxn>
                  <a:cxn ang="0">
                    <a:pos x="36" y="68"/>
                  </a:cxn>
                  <a:cxn ang="0">
                    <a:pos x="29" y="68"/>
                  </a:cxn>
                  <a:cxn ang="0">
                    <a:pos x="25" y="66"/>
                  </a:cxn>
                  <a:cxn ang="0">
                    <a:pos x="9" y="57"/>
                  </a:cxn>
                  <a:cxn ang="0">
                    <a:pos x="0" y="42"/>
                  </a:cxn>
                  <a:cxn ang="0">
                    <a:pos x="2" y="24"/>
                  </a:cxn>
                  <a:cxn ang="0">
                    <a:pos x="11" y="8"/>
                  </a:cxn>
                  <a:cxn ang="0">
                    <a:pos x="27" y="0"/>
                  </a:cxn>
                </a:cxnLst>
                <a:rect l="0" t="0" r="r" b="b"/>
                <a:pathLst>
                  <a:path w="69" h="68">
                    <a:moveTo>
                      <a:pt x="36" y="11"/>
                    </a:moveTo>
                    <a:lnTo>
                      <a:pt x="27" y="13"/>
                    </a:lnTo>
                    <a:lnTo>
                      <a:pt x="20" y="15"/>
                    </a:lnTo>
                    <a:lnTo>
                      <a:pt x="16" y="20"/>
                    </a:lnTo>
                    <a:lnTo>
                      <a:pt x="13" y="26"/>
                    </a:lnTo>
                    <a:lnTo>
                      <a:pt x="13" y="35"/>
                    </a:lnTo>
                    <a:lnTo>
                      <a:pt x="16" y="44"/>
                    </a:lnTo>
                    <a:lnTo>
                      <a:pt x="22" y="50"/>
                    </a:lnTo>
                    <a:lnTo>
                      <a:pt x="29" y="55"/>
                    </a:lnTo>
                    <a:lnTo>
                      <a:pt x="36" y="55"/>
                    </a:lnTo>
                    <a:lnTo>
                      <a:pt x="49" y="50"/>
                    </a:lnTo>
                    <a:lnTo>
                      <a:pt x="53" y="46"/>
                    </a:lnTo>
                    <a:lnTo>
                      <a:pt x="58" y="33"/>
                    </a:lnTo>
                    <a:lnTo>
                      <a:pt x="53" y="20"/>
                    </a:lnTo>
                    <a:lnTo>
                      <a:pt x="47" y="15"/>
                    </a:lnTo>
                    <a:lnTo>
                      <a:pt x="40" y="13"/>
                    </a:lnTo>
                    <a:lnTo>
                      <a:pt x="38" y="11"/>
                    </a:lnTo>
                    <a:lnTo>
                      <a:pt x="36" y="11"/>
                    </a:lnTo>
                    <a:close/>
                    <a:moveTo>
                      <a:pt x="27" y="0"/>
                    </a:moveTo>
                    <a:lnTo>
                      <a:pt x="44" y="0"/>
                    </a:lnTo>
                    <a:lnTo>
                      <a:pt x="60" y="11"/>
                    </a:lnTo>
                    <a:lnTo>
                      <a:pt x="69" y="26"/>
                    </a:lnTo>
                    <a:lnTo>
                      <a:pt x="67" y="44"/>
                    </a:lnTo>
                    <a:lnTo>
                      <a:pt x="58" y="57"/>
                    </a:lnTo>
                    <a:lnTo>
                      <a:pt x="51" y="64"/>
                    </a:lnTo>
                    <a:lnTo>
                      <a:pt x="44" y="66"/>
                    </a:lnTo>
                    <a:lnTo>
                      <a:pt x="36" y="68"/>
                    </a:lnTo>
                    <a:lnTo>
                      <a:pt x="29" y="68"/>
                    </a:lnTo>
                    <a:lnTo>
                      <a:pt x="25" y="66"/>
                    </a:lnTo>
                    <a:lnTo>
                      <a:pt x="9" y="57"/>
                    </a:lnTo>
                    <a:lnTo>
                      <a:pt x="0" y="42"/>
                    </a:lnTo>
                    <a:lnTo>
                      <a:pt x="2" y="24"/>
                    </a:lnTo>
                    <a:lnTo>
                      <a:pt x="11" y="8"/>
                    </a:lnTo>
                    <a:lnTo>
                      <a:pt x="2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43" name="Freeform 242"/>
              <p:cNvSpPr>
                <a:spLocks noEditPoints="1"/>
              </p:cNvSpPr>
              <p:nvPr/>
            </p:nvSpPr>
            <p:spPr bwMode="auto">
              <a:xfrm>
                <a:off x="2554289" y="2511426"/>
                <a:ext cx="104775" cy="109538"/>
              </a:xfrm>
              <a:custGeom>
                <a:avLst/>
                <a:gdLst/>
                <a:ahLst/>
                <a:cxnLst>
                  <a:cxn ang="0">
                    <a:pos x="33" y="14"/>
                  </a:cxn>
                  <a:cxn ang="0">
                    <a:pos x="20" y="18"/>
                  </a:cxn>
                  <a:cxn ang="0">
                    <a:pos x="15" y="23"/>
                  </a:cxn>
                  <a:cxn ang="0">
                    <a:pos x="11" y="29"/>
                  </a:cxn>
                  <a:cxn ang="0">
                    <a:pos x="11" y="38"/>
                  </a:cxn>
                  <a:cxn ang="0">
                    <a:pos x="13" y="45"/>
                  </a:cxn>
                  <a:cxn ang="0">
                    <a:pos x="20" y="51"/>
                  </a:cxn>
                  <a:cxn ang="0">
                    <a:pos x="26" y="56"/>
                  </a:cxn>
                  <a:cxn ang="0">
                    <a:pos x="33" y="58"/>
                  </a:cxn>
                  <a:cxn ang="0">
                    <a:pos x="46" y="54"/>
                  </a:cxn>
                  <a:cxn ang="0">
                    <a:pos x="51" y="47"/>
                  </a:cxn>
                  <a:cxn ang="0">
                    <a:pos x="53" y="40"/>
                  </a:cxn>
                  <a:cxn ang="0">
                    <a:pos x="55" y="31"/>
                  </a:cxn>
                  <a:cxn ang="0">
                    <a:pos x="53" y="25"/>
                  </a:cxn>
                  <a:cxn ang="0">
                    <a:pos x="46" y="18"/>
                  </a:cxn>
                  <a:cxn ang="0">
                    <a:pos x="40" y="14"/>
                  </a:cxn>
                  <a:cxn ang="0">
                    <a:pos x="33" y="14"/>
                  </a:cxn>
                  <a:cxn ang="0">
                    <a:pos x="24" y="0"/>
                  </a:cxn>
                  <a:cxn ang="0">
                    <a:pos x="42" y="3"/>
                  </a:cxn>
                  <a:cxn ang="0">
                    <a:pos x="57" y="12"/>
                  </a:cxn>
                  <a:cxn ang="0">
                    <a:pos x="66" y="27"/>
                  </a:cxn>
                  <a:cxn ang="0">
                    <a:pos x="66" y="45"/>
                  </a:cxn>
                  <a:cxn ang="0">
                    <a:pos x="62" y="54"/>
                  </a:cxn>
                  <a:cxn ang="0">
                    <a:pos x="57" y="60"/>
                  </a:cxn>
                  <a:cxn ang="0">
                    <a:pos x="51" y="65"/>
                  </a:cxn>
                  <a:cxn ang="0">
                    <a:pos x="42" y="69"/>
                  </a:cxn>
                  <a:cxn ang="0">
                    <a:pos x="26" y="69"/>
                  </a:cxn>
                  <a:cxn ang="0">
                    <a:pos x="22" y="67"/>
                  </a:cxn>
                  <a:cxn ang="0">
                    <a:pos x="7" y="58"/>
                  </a:cxn>
                  <a:cxn ang="0">
                    <a:pos x="0" y="43"/>
                  </a:cxn>
                  <a:cxn ang="0">
                    <a:pos x="0" y="25"/>
                  </a:cxn>
                  <a:cxn ang="0">
                    <a:pos x="9" y="9"/>
                  </a:cxn>
                  <a:cxn ang="0">
                    <a:pos x="24" y="0"/>
                  </a:cxn>
                </a:cxnLst>
                <a:rect l="0" t="0" r="r" b="b"/>
                <a:pathLst>
                  <a:path w="66" h="69">
                    <a:moveTo>
                      <a:pt x="33" y="14"/>
                    </a:moveTo>
                    <a:lnTo>
                      <a:pt x="20" y="18"/>
                    </a:lnTo>
                    <a:lnTo>
                      <a:pt x="15" y="23"/>
                    </a:lnTo>
                    <a:lnTo>
                      <a:pt x="11" y="29"/>
                    </a:lnTo>
                    <a:lnTo>
                      <a:pt x="11" y="38"/>
                    </a:lnTo>
                    <a:lnTo>
                      <a:pt x="13" y="45"/>
                    </a:lnTo>
                    <a:lnTo>
                      <a:pt x="20" y="51"/>
                    </a:lnTo>
                    <a:lnTo>
                      <a:pt x="26" y="56"/>
                    </a:lnTo>
                    <a:lnTo>
                      <a:pt x="33" y="58"/>
                    </a:lnTo>
                    <a:lnTo>
                      <a:pt x="46" y="54"/>
                    </a:lnTo>
                    <a:lnTo>
                      <a:pt x="51" y="47"/>
                    </a:lnTo>
                    <a:lnTo>
                      <a:pt x="53" y="40"/>
                    </a:lnTo>
                    <a:lnTo>
                      <a:pt x="55" y="31"/>
                    </a:lnTo>
                    <a:lnTo>
                      <a:pt x="53" y="25"/>
                    </a:lnTo>
                    <a:lnTo>
                      <a:pt x="46" y="18"/>
                    </a:lnTo>
                    <a:lnTo>
                      <a:pt x="40" y="14"/>
                    </a:lnTo>
                    <a:lnTo>
                      <a:pt x="33" y="14"/>
                    </a:lnTo>
                    <a:close/>
                    <a:moveTo>
                      <a:pt x="24" y="0"/>
                    </a:moveTo>
                    <a:lnTo>
                      <a:pt x="42" y="3"/>
                    </a:lnTo>
                    <a:lnTo>
                      <a:pt x="57" y="12"/>
                    </a:lnTo>
                    <a:lnTo>
                      <a:pt x="66" y="27"/>
                    </a:lnTo>
                    <a:lnTo>
                      <a:pt x="66" y="45"/>
                    </a:lnTo>
                    <a:lnTo>
                      <a:pt x="62" y="54"/>
                    </a:lnTo>
                    <a:lnTo>
                      <a:pt x="57" y="60"/>
                    </a:lnTo>
                    <a:lnTo>
                      <a:pt x="51" y="65"/>
                    </a:lnTo>
                    <a:lnTo>
                      <a:pt x="42" y="69"/>
                    </a:lnTo>
                    <a:lnTo>
                      <a:pt x="26" y="69"/>
                    </a:lnTo>
                    <a:lnTo>
                      <a:pt x="22" y="67"/>
                    </a:lnTo>
                    <a:lnTo>
                      <a:pt x="7" y="58"/>
                    </a:lnTo>
                    <a:lnTo>
                      <a:pt x="0" y="43"/>
                    </a:lnTo>
                    <a:lnTo>
                      <a:pt x="0" y="25"/>
                    </a:lnTo>
                    <a:lnTo>
                      <a:pt x="9" y="9"/>
                    </a:lnTo>
                    <a:lnTo>
                      <a:pt x="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44" name="Freeform 243"/>
              <p:cNvSpPr>
                <a:spLocks noEditPoints="1"/>
              </p:cNvSpPr>
              <p:nvPr/>
            </p:nvSpPr>
            <p:spPr bwMode="auto">
              <a:xfrm>
                <a:off x="2578101" y="2432051"/>
                <a:ext cx="109538" cy="104775"/>
              </a:xfrm>
              <a:custGeom>
                <a:avLst/>
                <a:gdLst/>
                <a:ahLst/>
                <a:cxnLst>
                  <a:cxn ang="0">
                    <a:pos x="34" y="11"/>
                  </a:cxn>
                  <a:cxn ang="0">
                    <a:pos x="20" y="15"/>
                  </a:cxn>
                  <a:cxn ang="0">
                    <a:pos x="16" y="19"/>
                  </a:cxn>
                  <a:cxn ang="0">
                    <a:pos x="11" y="33"/>
                  </a:cxn>
                  <a:cxn ang="0">
                    <a:pos x="16" y="46"/>
                  </a:cxn>
                  <a:cxn ang="0">
                    <a:pos x="20" y="50"/>
                  </a:cxn>
                  <a:cxn ang="0">
                    <a:pos x="34" y="55"/>
                  </a:cxn>
                  <a:cxn ang="0">
                    <a:pos x="47" y="50"/>
                  </a:cxn>
                  <a:cxn ang="0">
                    <a:pos x="51" y="46"/>
                  </a:cxn>
                  <a:cxn ang="0">
                    <a:pos x="56" y="33"/>
                  </a:cxn>
                  <a:cxn ang="0">
                    <a:pos x="56" y="28"/>
                  </a:cxn>
                  <a:cxn ang="0">
                    <a:pos x="53" y="22"/>
                  </a:cxn>
                  <a:cxn ang="0">
                    <a:pos x="47" y="15"/>
                  </a:cxn>
                  <a:cxn ang="0">
                    <a:pos x="40" y="11"/>
                  </a:cxn>
                  <a:cxn ang="0">
                    <a:pos x="34" y="11"/>
                  </a:cxn>
                  <a:cxn ang="0">
                    <a:pos x="27" y="0"/>
                  </a:cxn>
                  <a:cxn ang="0">
                    <a:pos x="42" y="0"/>
                  </a:cxn>
                  <a:cxn ang="0">
                    <a:pos x="49" y="2"/>
                  </a:cxn>
                  <a:cxn ang="0">
                    <a:pos x="56" y="6"/>
                  </a:cxn>
                  <a:cxn ang="0">
                    <a:pos x="60" y="11"/>
                  </a:cxn>
                  <a:cxn ang="0">
                    <a:pos x="64" y="17"/>
                  </a:cxn>
                  <a:cxn ang="0">
                    <a:pos x="67" y="22"/>
                  </a:cxn>
                  <a:cxn ang="0">
                    <a:pos x="69" y="28"/>
                  </a:cxn>
                  <a:cxn ang="0">
                    <a:pos x="69" y="35"/>
                  </a:cxn>
                  <a:cxn ang="0">
                    <a:pos x="67" y="42"/>
                  </a:cxn>
                  <a:cxn ang="0">
                    <a:pos x="62" y="50"/>
                  </a:cxn>
                  <a:cxn ang="0">
                    <a:pos x="58" y="57"/>
                  </a:cxn>
                  <a:cxn ang="0">
                    <a:pos x="51" y="62"/>
                  </a:cxn>
                  <a:cxn ang="0">
                    <a:pos x="42" y="66"/>
                  </a:cxn>
                  <a:cxn ang="0">
                    <a:pos x="25" y="66"/>
                  </a:cxn>
                  <a:cxn ang="0">
                    <a:pos x="9" y="55"/>
                  </a:cxn>
                  <a:cxn ang="0">
                    <a:pos x="0" y="42"/>
                  </a:cxn>
                  <a:cxn ang="0">
                    <a:pos x="0" y="22"/>
                  </a:cxn>
                  <a:cxn ang="0">
                    <a:pos x="11" y="6"/>
                  </a:cxn>
                  <a:cxn ang="0">
                    <a:pos x="27" y="0"/>
                  </a:cxn>
                </a:cxnLst>
                <a:rect l="0" t="0" r="r" b="b"/>
                <a:pathLst>
                  <a:path w="69" h="66">
                    <a:moveTo>
                      <a:pt x="34" y="11"/>
                    </a:moveTo>
                    <a:lnTo>
                      <a:pt x="20" y="15"/>
                    </a:lnTo>
                    <a:lnTo>
                      <a:pt x="16" y="19"/>
                    </a:lnTo>
                    <a:lnTo>
                      <a:pt x="11" y="33"/>
                    </a:lnTo>
                    <a:lnTo>
                      <a:pt x="16" y="46"/>
                    </a:lnTo>
                    <a:lnTo>
                      <a:pt x="20" y="50"/>
                    </a:lnTo>
                    <a:lnTo>
                      <a:pt x="34" y="55"/>
                    </a:lnTo>
                    <a:lnTo>
                      <a:pt x="47" y="50"/>
                    </a:lnTo>
                    <a:lnTo>
                      <a:pt x="51" y="46"/>
                    </a:lnTo>
                    <a:lnTo>
                      <a:pt x="56" y="33"/>
                    </a:lnTo>
                    <a:lnTo>
                      <a:pt x="56" y="28"/>
                    </a:lnTo>
                    <a:lnTo>
                      <a:pt x="53" y="22"/>
                    </a:lnTo>
                    <a:lnTo>
                      <a:pt x="47" y="15"/>
                    </a:lnTo>
                    <a:lnTo>
                      <a:pt x="40" y="11"/>
                    </a:lnTo>
                    <a:lnTo>
                      <a:pt x="34" y="11"/>
                    </a:lnTo>
                    <a:close/>
                    <a:moveTo>
                      <a:pt x="27" y="0"/>
                    </a:moveTo>
                    <a:lnTo>
                      <a:pt x="42" y="0"/>
                    </a:lnTo>
                    <a:lnTo>
                      <a:pt x="49" y="2"/>
                    </a:lnTo>
                    <a:lnTo>
                      <a:pt x="56" y="6"/>
                    </a:lnTo>
                    <a:lnTo>
                      <a:pt x="60" y="11"/>
                    </a:lnTo>
                    <a:lnTo>
                      <a:pt x="64" y="17"/>
                    </a:lnTo>
                    <a:lnTo>
                      <a:pt x="67" y="22"/>
                    </a:lnTo>
                    <a:lnTo>
                      <a:pt x="69" y="28"/>
                    </a:lnTo>
                    <a:lnTo>
                      <a:pt x="69" y="35"/>
                    </a:lnTo>
                    <a:lnTo>
                      <a:pt x="67" y="42"/>
                    </a:lnTo>
                    <a:lnTo>
                      <a:pt x="62" y="50"/>
                    </a:lnTo>
                    <a:lnTo>
                      <a:pt x="58" y="57"/>
                    </a:lnTo>
                    <a:lnTo>
                      <a:pt x="51" y="62"/>
                    </a:lnTo>
                    <a:lnTo>
                      <a:pt x="42" y="66"/>
                    </a:lnTo>
                    <a:lnTo>
                      <a:pt x="25" y="66"/>
                    </a:lnTo>
                    <a:lnTo>
                      <a:pt x="9" y="55"/>
                    </a:lnTo>
                    <a:lnTo>
                      <a:pt x="0" y="42"/>
                    </a:lnTo>
                    <a:lnTo>
                      <a:pt x="0" y="22"/>
                    </a:lnTo>
                    <a:lnTo>
                      <a:pt x="11" y="6"/>
                    </a:lnTo>
                    <a:lnTo>
                      <a:pt x="2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45" name="Freeform 244"/>
              <p:cNvSpPr>
                <a:spLocks noEditPoints="1"/>
              </p:cNvSpPr>
              <p:nvPr/>
            </p:nvSpPr>
            <p:spPr bwMode="auto">
              <a:xfrm>
                <a:off x="2603501" y="2346326"/>
                <a:ext cx="107950" cy="109538"/>
              </a:xfrm>
              <a:custGeom>
                <a:avLst/>
                <a:gdLst/>
                <a:ahLst/>
                <a:cxnLst>
                  <a:cxn ang="0">
                    <a:pos x="33" y="12"/>
                  </a:cxn>
                  <a:cxn ang="0">
                    <a:pos x="20" y="16"/>
                  </a:cxn>
                  <a:cxn ang="0">
                    <a:pos x="15" y="20"/>
                  </a:cxn>
                  <a:cxn ang="0">
                    <a:pos x="11" y="34"/>
                  </a:cxn>
                  <a:cxn ang="0">
                    <a:pos x="15" y="47"/>
                  </a:cxn>
                  <a:cxn ang="0">
                    <a:pos x="20" y="51"/>
                  </a:cxn>
                  <a:cxn ang="0">
                    <a:pos x="26" y="56"/>
                  </a:cxn>
                  <a:cxn ang="0">
                    <a:pos x="33" y="56"/>
                  </a:cxn>
                  <a:cxn ang="0">
                    <a:pos x="46" y="51"/>
                  </a:cxn>
                  <a:cxn ang="0">
                    <a:pos x="51" y="47"/>
                  </a:cxn>
                  <a:cxn ang="0">
                    <a:pos x="55" y="40"/>
                  </a:cxn>
                  <a:cxn ang="0">
                    <a:pos x="55" y="31"/>
                  </a:cxn>
                  <a:cxn ang="0">
                    <a:pos x="53" y="25"/>
                  </a:cxn>
                  <a:cxn ang="0">
                    <a:pos x="48" y="16"/>
                  </a:cxn>
                  <a:cxn ang="0">
                    <a:pos x="44" y="14"/>
                  </a:cxn>
                  <a:cxn ang="0">
                    <a:pos x="40" y="14"/>
                  </a:cxn>
                  <a:cxn ang="0">
                    <a:pos x="35" y="12"/>
                  </a:cxn>
                  <a:cxn ang="0">
                    <a:pos x="33" y="12"/>
                  </a:cxn>
                  <a:cxn ang="0">
                    <a:pos x="24" y="0"/>
                  </a:cxn>
                  <a:cxn ang="0">
                    <a:pos x="44" y="0"/>
                  </a:cxn>
                  <a:cxn ang="0">
                    <a:pos x="51" y="5"/>
                  </a:cxn>
                  <a:cxn ang="0">
                    <a:pos x="55" y="7"/>
                  </a:cxn>
                  <a:cxn ang="0">
                    <a:pos x="60" y="12"/>
                  </a:cxn>
                  <a:cxn ang="0">
                    <a:pos x="64" y="18"/>
                  </a:cxn>
                  <a:cxn ang="0">
                    <a:pos x="68" y="36"/>
                  </a:cxn>
                  <a:cxn ang="0">
                    <a:pos x="66" y="45"/>
                  </a:cxn>
                  <a:cxn ang="0">
                    <a:pos x="57" y="58"/>
                  </a:cxn>
                  <a:cxn ang="0">
                    <a:pos x="51" y="65"/>
                  </a:cxn>
                  <a:cxn ang="0">
                    <a:pos x="33" y="69"/>
                  </a:cxn>
                  <a:cxn ang="0">
                    <a:pos x="31" y="69"/>
                  </a:cxn>
                  <a:cxn ang="0">
                    <a:pos x="26" y="67"/>
                  </a:cxn>
                  <a:cxn ang="0">
                    <a:pos x="24" y="67"/>
                  </a:cxn>
                  <a:cxn ang="0">
                    <a:pos x="9" y="58"/>
                  </a:cxn>
                  <a:cxn ang="0">
                    <a:pos x="0" y="43"/>
                  </a:cxn>
                  <a:cxn ang="0">
                    <a:pos x="0" y="25"/>
                  </a:cxn>
                  <a:cxn ang="0">
                    <a:pos x="4" y="16"/>
                  </a:cxn>
                  <a:cxn ang="0">
                    <a:pos x="9" y="9"/>
                  </a:cxn>
                  <a:cxn ang="0">
                    <a:pos x="15" y="5"/>
                  </a:cxn>
                  <a:cxn ang="0">
                    <a:pos x="24" y="0"/>
                  </a:cxn>
                </a:cxnLst>
                <a:rect l="0" t="0" r="r" b="b"/>
                <a:pathLst>
                  <a:path w="68" h="69">
                    <a:moveTo>
                      <a:pt x="33" y="12"/>
                    </a:moveTo>
                    <a:lnTo>
                      <a:pt x="20" y="16"/>
                    </a:lnTo>
                    <a:lnTo>
                      <a:pt x="15" y="20"/>
                    </a:lnTo>
                    <a:lnTo>
                      <a:pt x="11" y="34"/>
                    </a:lnTo>
                    <a:lnTo>
                      <a:pt x="15" y="47"/>
                    </a:lnTo>
                    <a:lnTo>
                      <a:pt x="20" y="51"/>
                    </a:lnTo>
                    <a:lnTo>
                      <a:pt x="26" y="56"/>
                    </a:lnTo>
                    <a:lnTo>
                      <a:pt x="33" y="56"/>
                    </a:lnTo>
                    <a:lnTo>
                      <a:pt x="46" y="51"/>
                    </a:lnTo>
                    <a:lnTo>
                      <a:pt x="51" y="47"/>
                    </a:lnTo>
                    <a:lnTo>
                      <a:pt x="55" y="40"/>
                    </a:lnTo>
                    <a:lnTo>
                      <a:pt x="55" y="31"/>
                    </a:lnTo>
                    <a:lnTo>
                      <a:pt x="53" y="25"/>
                    </a:lnTo>
                    <a:lnTo>
                      <a:pt x="48" y="16"/>
                    </a:lnTo>
                    <a:lnTo>
                      <a:pt x="44" y="14"/>
                    </a:lnTo>
                    <a:lnTo>
                      <a:pt x="40" y="14"/>
                    </a:lnTo>
                    <a:lnTo>
                      <a:pt x="35" y="12"/>
                    </a:lnTo>
                    <a:lnTo>
                      <a:pt x="33" y="12"/>
                    </a:lnTo>
                    <a:close/>
                    <a:moveTo>
                      <a:pt x="24" y="0"/>
                    </a:moveTo>
                    <a:lnTo>
                      <a:pt x="44" y="0"/>
                    </a:lnTo>
                    <a:lnTo>
                      <a:pt x="51" y="5"/>
                    </a:lnTo>
                    <a:lnTo>
                      <a:pt x="55" y="7"/>
                    </a:lnTo>
                    <a:lnTo>
                      <a:pt x="60" y="12"/>
                    </a:lnTo>
                    <a:lnTo>
                      <a:pt x="64" y="18"/>
                    </a:lnTo>
                    <a:lnTo>
                      <a:pt x="68" y="36"/>
                    </a:lnTo>
                    <a:lnTo>
                      <a:pt x="66" y="45"/>
                    </a:lnTo>
                    <a:lnTo>
                      <a:pt x="57" y="58"/>
                    </a:lnTo>
                    <a:lnTo>
                      <a:pt x="51" y="65"/>
                    </a:lnTo>
                    <a:lnTo>
                      <a:pt x="33" y="69"/>
                    </a:lnTo>
                    <a:lnTo>
                      <a:pt x="31" y="69"/>
                    </a:lnTo>
                    <a:lnTo>
                      <a:pt x="26" y="67"/>
                    </a:lnTo>
                    <a:lnTo>
                      <a:pt x="24" y="67"/>
                    </a:lnTo>
                    <a:lnTo>
                      <a:pt x="9" y="58"/>
                    </a:lnTo>
                    <a:lnTo>
                      <a:pt x="0" y="43"/>
                    </a:lnTo>
                    <a:lnTo>
                      <a:pt x="0" y="25"/>
                    </a:lnTo>
                    <a:lnTo>
                      <a:pt x="4" y="16"/>
                    </a:lnTo>
                    <a:lnTo>
                      <a:pt x="9" y="9"/>
                    </a:lnTo>
                    <a:lnTo>
                      <a:pt x="15" y="5"/>
                    </a:lnTo>
                    <a:lnTo>
                      <a:pt x="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46" name="Freeform 245"/>
              <p:cNvSpPr>
                <a:spLocks noEditPoints="1"/>
              </p:cNvSpPr>
              <p:nvPr/>
            </p:nvSpPr>
            <p:spPr bwMode="auto">
              <a:xfrm>
                <a:off x="2627314" y="2262188"/>
                <a:ext cx="109538" cy="109538"/>
              </a:xfrm>
              <a:custGeom>
                <a:avLst/>
                <a:gdLst/>
                <a:ahLst/>
                <a:cxnLst>
                  <a:cxn ang="0">
                    <a:pos x="29" y="14"/>
                  </a:cxn>
                  <a:cxn ang="0">
                    <a:pos x="22" y="16"/>
                  </a:cxn>
                  <a:cxn ang="0">
                    <a:pos x="18" y="18"/>
                  </a:cxn>
                  <a:cxn ang="0">
                    <a:pos x="16" y="22"/>
                  </a:cxn>
                  <a:cxn ang="0">
                    <a:pos x="14" y="29"/>
                  </a:cxn>
                  <a:cxn ang="0">
                    <a:pos x="11" y="38"/>
                  </a:cxn>
                  <a:cxn ang="0">
                    <a:pos x="14" y="45"/>
                  </a:cxn>
                  <a:cxn ang="0">
                    <a:pos x="20" y="51"/>
                  </a:cxn>
                  <a:cxn ang="0">
                    <a:pos x="27" y="56"/>
                  </a:cxn>
                  <a:cxn ang="0">
                    <a:pos x="36" y="56"/>
                  </a:cxn>
                  <a:cxn ang="0">
                    <a:pos x="45" y="53"/>
                  </a:cxn>
                  <a:cxn ang="0">
                    <a:pos x="51" y="47"/>
                  </a:cxn>
                  <a:cxn ang="0">
                    <a:pos x="56" y="40"/>
                  </a:cxn>
                  <a:cxn ang="0">
                    <a:pos x="56" y="31"/>
                  </a:cxn>
                  <a:cxn ang="0">
                    <a:pos x="53" y="25"/>
                  </a:cxn>
                  <a:cxn ang="0">
                    <a:pos x="47" y="18"/>
                  </a:cxn>
                  <a:cxn ang="0">
                    <a:pos x="40" y="14"/>
                  </a:cxn>
                  <a:cxn ang="0">
                    <a:pos x="29" y="14"/>
                  </a:cxn>
                  <a:cxn ang="0">
                    <a:pos x="27" y="0"/>
                  </a:cxn>
                  <a:cxn ang="0">
                    <a:pos x="45" y="3"/>
                  </a:cxn>
                  <a:cxn ang="0">
                    <a:pos x="60" y="11"/>
                  </a:cxn>
                  <a:cxn ang="0">
                    <a:pos x="69" y="27"/>
                  </a:cxn>
                  <a:cxn ang="0">
                    <a:pos x="67" y="45"/>
                  </a:cxn>
                  <a:cxn ang="0">
                    <a:pos x="62" y="53"/>
                  </a:cxn>
                  <a:cxn ang="0">
                    <a:pos x="58" y="60"/>
                  </a:cxn>
                  <a:cxn ang="0">
                    <a:pos x="51" y="65"/>
                  </a:cxn>
                  <a:cxn ang="0">
                    <a:pos x="42" y="69"/>
                  </a:cxn>
                  <a:cxn ang="0">
                    <a:pos x="27" y="69"/>
                  </a:cxn>
                  <a:cxn ang="0">
                    <a:pos x="25" y="67"/>
                  </a:cxn>
                  <a:cxn ang="0">
                    <a:pos x="9" y="58"/>
                  </a:cxn>
                  <a:cxn ang="0">
                    <a:pos x="0" y="42"/>
                  </a:cxn>
                  <a:cxn ang="0">
                    <a:pos x="3" y="25"/>
                  </a:cxn>
                  <a:cxn ang="0">
                    <a:pos x="11" y="9"/>
                  </a:cxn>
                  <a:cxn ang="0">
                    <a:pos x="27" y="0"/>
                  </a:cxn>
                </a:cxnLst>
                <a:rect l="0" t="0" r="r" b="b"/>
                <a:pathLst>
                  <a:path w="69" h="69">
                    <a:moveTo>
                      <a:pt x="29" y="14"/>
                    </a:moveTo>
                    <a:lnTo>
                      <a:pt x="22" y="16"/>
                    </a:lnTo>
                    <a:lnTo>
                      <a:pt x="18" y="18"/>
                    </a:lnTo>
                    <a:lnTo>
                      <a:pt x="16" y="22"/>
                    </a:lnTo>
                    <a:lnTo>
                      <a:pt x="14" y="29"/>
                    </a:lnTo>
                    <a:lnTo>
                      <a:pt x="11" y="38"/>
                    </a:lnTo>
                    <a:lnTo>
                      <a:pt x="14" y="45"/>
                    </a:lnTo>
                    <a:lnTo>
                      <a:pt x="20" y="51"/>
                    </a:lnTo>
                    <a:lnTo>
                      <a:pt x="27" y="56"/>
                    </a:lnTo>
                    <a:lnTo>
                      <a:pt x="36" y="56"/>
                    </a:lnTo>
                    <a:lnTo>
                      <a:pt x="45" y="53"/>
                    </a:lnTo>
                    <a:lnTo>
                      <a:pt x="51" y="47"/>
                    </a:lnTo>
                    <a:lnTo>
                      <a:pt x="56" y="40"/>
                    </a:lnTo>
                    <a:lnTo>
                      <a:pt x="56" y="31"/>
                    </a:lnTo>
                    <a:lnTo>
                      <a:pt x="53" y="25"/>
                    </a:lnTo>
                    <a:lnTo>
                      <a:pt x="47" y="18"/>
                    </a:lnTo>
                    <a:lnTo>
                      <a:pt x="40" y="14"/>
                    </a:lnTo>
                    <a:lnTo>
                      <a:pt x="29" y="14"/>
                    </a:lnTo>
                    <a:close/>
                    <a:moveTo>
                      <a:pt x="27" y="0"/>
                    </a:moveTo>
                    <a:lnTo>
                      <a:pt x="45" y="3"/>
                    </a:lnTo>
                    <a:lnTo>
                      <a:pt x="60" y="11"/>
                    </a:lnTo>
                    <a:lnTo>
                      <a:pt x="69" y="27"/>
                    </a:lnTo>
                    <a:lnTo>
                      <a:pt x="67" y="45"/>
                    </a:lnTo>
                    <a:lnTo>
                      <a:pt x="62" y="53"/>
                    </a:lnTo>
                    <a:lnTo>
                      <a:pt x="58" y="60"/>
                    </a:lnTo>
                    <a:lnTo>
                      <a:pt x="51" y="65"/>
                    </a:lnTo>
                    <a:lnTo>
                      <a:pt x="42" y="69"/>
                    </a:lnTo>
                    <a:lnTo>
                      <a:pt x="27" y="69"/>
                    </a:lnTo>
                    <a:lnTo>
                      <a:pt x="25" y="67"/>
                    </a:lnTo>
                    <a:lnTo>
                      <a:pt x="9" y="58"/>
                    </a:lnTo>
                    <a:lnTo>
                      <a:pt x="0" y="42"/>
                    </a:lnTo>
                    <a:lnTo>
                      <a:pt x="3" y="25"/>
                    </a:lnTo>
                    <a:lnTo>
                      <a:pt x="11" y="9"/>
                    </a:lnTo>
                    <a:lnTo>
                      <a:pt x="2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47" name="Freeform 246"/>
              <p:cNvSpPr>
                <a:spLocks noEditPoints="1"/>
              </p:cNvSpPr>
              <p:nvPr/>
            </p:nvSpPr>
            <p:spPr bwMode="auto">
              <a:xfrm>
                <a:off x="2652714" y="2178051"/>
                <a:ext cx="107950" cy="109538"/>
              </a:xfrm>
              <a:custGeom>
                <a:avLst/>
                <a:gdLst/>
                <a:ahLst/>
                <a:cxnLst>
                  <a:cxn ang="0">
                    <a:pos x="35" y="14"/>
                  </a:cxn>
                  <a:cxn ang="0">
                    <a:pos x="26" y="16"/>
                  </a:cxn>
                  <a:cxn ang="0">
                    <a:pos x="20" y="18"/>
                  </a:cxn>
                  <a:cxn ang="0">
                    <a:pos x="15" y="22"/>
                  </a:cxn>
                  <a:cxn ang="0">
                    <a:pos x="13" y="29"/>
                  </a:cxn>
                  <a:cxn ang="0">
                    <a:pos x="13" y="40"/>
                  </a:cxn>
                  <a:cxn ang="0">
                    <a:pos x="17" y="49"/>
                  </a:cxn>
                  <a:cxn ang="0">
                    <a:pos x="20" y="51"/>
                  </a:cxn>
                  <a:cxn ang="0">
                    <a:pos x="29" y="56"/>
                  </a:cxn>
                  <a:cxn ang="0">
                    <a:pos x="37" y="58"/>
                  </a:cxn>
                  <a:cxn ang="0">
                    <a:pos x="44" y="56"/>
                  </a:cxn>
                  <a:cxn ang="0">
                    <a:pos x="51" y="49"/>
                  </a:cxn>
                  <a:cxn ang="0">
                    <a:pos x="55" y="42"/>
                  </a:cxn>
                  <a:cxn ang="0">
                    <a:pos x="57" y="36"/>
                  </a:cxn>
                  <a:cxn ang="0">
                    <a:pos x="55" y="27"/>
                  </a:cxn>
                  <a:cxn ang="0">
                    <a:pos x="53" y="22"/>
                  </a:cxn>
                  <a:cxn ang="0">
                    <a:pos x="40" y="14"/>
                  </a:cxn>
                  <a:cxn ang="0">
                    <a:pos x="35" y="14"/>
                  </a:cxn>
                  <a:cxn ang="0">
                    <a:pos x="26" y="0"/>
                  </a:cxn>
                  <a:cxn ang="0">
                    <a:pos x="44" y="2"/>
                  </a:cxn>
                  <a:cxn ang="0">
                    <a:pos x="59" y="11"/>
                  </a:cxn>
                  <a:cxn ang="0">
                    <a:pos x="68" y="27"/>
                  </a:cxn>
                  <a:cxn ang="0">
                    <a:pos x="66" y="44"/>
                  </a:cxn>
                  <a:cxn ang="0">
                    <a:pos x="62" y="53"/>
                  </a:cxn>
                  <a:cxn ang="0">
                    <a:pos x="57" y="60"/>
                  </a:cxn>
                  <a:cxn ang="0">
                    <a:pos x="44" y="69"/>
                  </a:cxn>
                  <a:cxn ang="0">
                    <a:pos x="24" y="69"/>
                  </a:cxn>
                  <a:cxn ang="0">
                    <a:pos x="17" y="64"/>
                  </a:cxn>
                  <a:cxn ang="0">
                    <a:pos x="13" y="62"/>
                  </a:cxn>
                  <a:cxn ang="0">
                    <a:pos x="9" y="58"/>
                  </a:cxn>
                  <a:cxn ang="0">
                    <a:pos x="4" y="51"/>
                  </a:cxn>
                  <a:cxn ang="0">
                    <a:pos x="0" y="33"/>
                  </a:cxn>
                  <a:cxn ang="0">
                    <a:pos x="2" y="25"/>
                  </a:cxn>
                  <a:cxn ang="0">
                    <a:pos x="11" y="9"/>
                  </a:cxn>
                  <a:cxn ang="0">
                    <a:pos x="26" y="0"/>
                  </a:cxn>
                </a:cxnLst>
                <a:rect l="0" t="0" r="r" b="b"/>
                <a:pathLst>
                  <a:path w="68" h="69">
                    <a:moveTo>
                      <a:pt x="35" y="14"/>
                    </a:moveTo>
                    <a:lnTo>
                      <a:pt x="26" y="16"/>
                    </a:lnTo>
                    <a:lnTo>
                      <a:pt x="20" y="18"/>
                    </a:lnTo>
                    <a:lnTo>
                      <a:pt x="15" y="22"/>
                    </a:lnTo>
                    <a:lnTo>
                      <a:pt x="13" y="29"/>
                    </a:lnTo>
                    <a:lnTo>
                      <a:pt x="13" y="40"/>
                    </a:lnTo>
                    <a:lnTo>
                      <a:pt x="17" y="49"/>
                    </a:lnTo>
                    <a:lnTo>
                      <a:pt x="20" y="51"/>
                    </a:lnTo>
                    <a:lnTo>
                      <a:pt x="29" y="56"/>
                    </a:lnTo>
                    <a:lnTo>
                      <a:pt x="37" y="58"/>
                    </a:lnTo>
                    <a:lnTo>
                      <a:pt x="44" y="56"/>
                    </a:lnTo>
                    <a:lnTo>
                      <a:pt x="51" y="49"/>
                    </a:lnTo>
                    <a:lnTo>
                      <a:pt x="55" y="42"/>
                    </a:lnTo>
                    <a:lnTo>
                      <a:pt x="57" y="36"/>
                    </a:lnTo>
                    <a:lnTo>
                      <a:pt x="55" y="27"/>
                    </a:lnTo>
                    <a:lnTo>
                      <a:pt x="53" y="22"/>
                    </a:lnTo>
                    <a:lnTo>
                      <a:pt x="40" y="14"/>
                    </a:lnTo>
                    <a:lnTo>
                      <a:pt x="35" y="14"/>
                    </a:lnTo>
                    <a:close/>
                    <a:moveTo>
                      <a:pt x="26" y="0"/>
                    </a:moveTo>
                    <a:lnTo>
                      <a:pt x="44" y="2"/>
                    </a:lnTo>
                    <a:lnTo>
                      <a:pt x="59" y="11"/>
                    </a:lnTo>
                    <a:lnTo>
                      <a:pt x="68" y="27"/>
                    </a:lnTo>
                    <a:lnTo>
                      <a:pt x="66" y="44"/>
                    </a:lnTo>
                    <a:lnTo>
                      <a:pt x="62" y="53"/>
                    </a:lnTo>
                    <a:lnTo>
                      <a:pt x="57" y="60"/>
                    </a:lnTo>
                    <a:lnTo>
                      <a:pt x="44" y="69"/>
                    </a:lnTo>
                    <a:lnTo>
                      <a:pt x="24" y="69"/>
                    </a:lnTo>
                    <a:lnTo>
                      <a:pt x="17" y="64"/>
                    </a:lnTo>
                    <a:lnTo>
                      <a:pt x="13" y="62"/>
                    </a:lnTo>
                    <a:lnTo>
                      <a:pt x="9" y="58"/>
                    </a:lnTo>
                    <a:lnTo>
                      <a:pt x="4" y="51"/>
                    </a:lnTo>
                    <a:lnTo>
                      <a:pt x="0" y="33"/>
                    </a:lnTo>
                    <a:lnTo>
                      <a:pt x="2" y="25"/>
                    </a:lnTo>
                    <a:lnTo>
                      <a:pt x="11" y="9"/>
                    </a:lnTo>
                    <a:lnTo>
                      <a:pt x="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48" name="Freeform 247"/>
              <p:cNvSpPr>
                <a:spLocks noEditPoints="1"/>
              </p:cNvSpPr>
              <p:nvPr/>
            </p:nvSpPr>
            <p:spPr bwMode="auto">
              <a:xfrm>
                <a:off x="2676526" y="2097088"/>
                <a:ext cx="109538" cy="106363"/>
              </a:xfrm>
              <a:custGeom>
                <a:avLst/>
                <a:gdLst/>
                <a:ahLst/>
                <a:cxnLst>
                  <a:cxn ang="0">
                    <a:pos x="36" y="11"/>
                  </a:cxn>
                  <a:cxn ang="0">
                    <a:pos x="22" y="16"/>
                  </a:cxn>
                  <a:cxn ang="0">
                    <a:pos x="18" y="20"/>
                  </a:cxn>
                  <a:cxn ang="0">
                    <a:pos x="14" y="27"/>
                  </a:cxn>
                  <a:cxn ang="0">
                    <a:pos x="14" y="38"/>
                  </a:cxn>
                  <a:cxn ang="0">
                    <a:pos x="16" y="45"/>
                  </a:cxn>
                  <a:cxn ang="0">
                    <a:pos x="18" y="47"/>
                  </a:cxn>
                  <a:cxn ang="0">
                    <a:pos x="20" y="51"/>
                  </a:cxn>
                  <a:cxn ang="0">
                    <a:pos x="25" y="53"/>
                  </a:cxn>
                  <a:cxn ang="0">
                    <a:pos x="29" y="53"/>
                  </a:cxn>
                  <a:cxn ang="0">
                    <a:pos x="36" y="56"/>
                  </a:cxn>
                  <a:cxn ang="0">
                    <a:pos x="49" y="51"/>
                  </a:cxn>
                  <a:cxn ang="0">
                    <a:pos x="53" y="47"/>
                  </a:cxn>
                  <a:cxn ang="0">
                    <a:pos x="56" y="40"/>
                  </a:cxn>
                  <a:cxn ang="0">
                    <a:pos x="58" y="36"/>
                  </a:cxn>
                  <a:cxn ang="0">
                    <a:pos x="58" y="31"/>
                  </a:cxn>
                  <a:cxn ang="0">
                    <a:pos x="51" y="18"/>
                  </a:cxn>
                  <a:cxn ang="0">
                    <a:pos x="38" y="11"/>
                  </a:cxn>
                  <a:cxn ang="0">
                    <a:pos x="36" y="11"/>
                  </a:cxn>
                  <a:cxn ang="0">
                    <a:pos x="27" y="0"/>
                  </a:cxn>
                  <a:cxn ang="0">
                    <a:pos x="44" y="0"/>
                  </a:cxn>
                  <a:cxn ang="0">
                    <a:pos x="51" y="3"/>
                  </a:cxn>
                  <a:cxn ang="0">
                    <a:pos x="60" y="11"/>
                  </a:cxn>
                  <a:cxn ang="0">
                    <a:pos x="64" y="18"/>
                  </a:cxn>
                  <a:cxn ang="0">
                    <a:pos x="67" y="25"/>
                  </a:cxn>
                  <a:cxn ang="0">
                    <a:pos x="69" y="29"/>
                  </a:cxn>
                  <a:cxn ang="0">
                    <a:pos x="69" y="42"/>
                  </a:cxn>
                  <a:cxn ang="0">
                    <a:pos x="64" y="51"/>
                  </a:cxn>
                  <a:cxn ang="0">
                    <a:pos x="60" y="58"/>
                  </a:cxn>
                  <a:cxn ang="0">
                    <a:pos x="51" y="62"/>
                  </a:cxn>
                  <a:cxn ang="0">
                    <a:pos x="44" y="67"/>
                  </a:cxn>
                  <a:cxn ang="0">
                    <a:pos x="25" y="67"/>
                  </a:cxn>
                  <a:cxn ang="0">
                    <a:pos x="18" y="65"/>
                  </a:cxn>
                  <a:cxn ang="0">
                    <a:pos x="9" y="56"/>
                  </a:cxn>
                  <a:cxn ang="0">
                    <a:pos x="5" y="49"/>
                  </a:cxn>
                  <a:cxn ang="0">
                    <a:pos x="0" y="36"/>
                  </a:cxn>
                  <a:cxn ang="0">
                    <a:pos x="0" y="29"/>
                  </a:cxn>
                  <a:cxn ang="0">
                    <a:pos x="2" y="22"/>
                  </a:cxn>
                  <a:cxn ang="0">
                    <a:pos x="11" y="9"/>
                  </a:cxn>
                  <a:cxn ang="0">
                    <a:pos x="27" y="0"/>
                  </a:cxn>
                </a:cxnLst>
                <a:rect l="0" t="0" r="r" b="b"/>
                <a:pathLst>
                  <a:path w="69" h="67">
                    <a:moveTo>
                      <a:pt x="36" y="11"/>
                    </a:moveTo>
                    <a:lnTo>
                      <a:pt x="22" y="16"/>
                    </a:lnTo>
                    <a:lnTo>
                      <a:pt x="18" y="20"/>
                    </a:lnTo>
                    <a:lnTo>
                      <a:pt x="14" y="27"/>
                    </a:lnTo>
                    <a:lnTo>
                      <a:pt x="14" y="38"/>
                    </a:lnTo>
                    <a:lnTo>
                      <a:pt x="16" y="45"/>
                    </a:lnTo>
                    <a:lnTo>
                      <a:pt x="18" y="47"/>
                    </a:lnTo>
                    <a:lnTo>
                      <a:pt x="20" y="51"/>
                    </a:lnTo>
                    <a:lnTo>
                      <a:pt x="25" y="53"/>
                    </a:lnTo>
                    <a:lnTo>
                      <a:pt x="29" y="53"/>
                    </a:lnTo>
                    <a:lnTo>
                      <a:pt x="36" y="56"/>
                    </a:lnTo>
                    <a:lnTo>
                      <a:pt x="49" y="51"/>
                    </a:lnTo>
                    <a:lnTo>
                      <a:pt x="53" y="47"/>
                    </a:lnTo>
                    <a:lnTo>
                      <a:pt x="56" y="40"/>
                    </a:lnTo>
                    <a:lnTo>
                      <a:pt x="58" y="36"/>
                    </a:lnTo>
                    <a:lnTo>
                      <a:pt x="58" y="31"/>
                    </a:lnTo>
                    <a:lnTo>
                      <a:pt x="51" y="18"/>
                    </a:lnTo>
                    <a:lnTo>
                      <a:pt x="38" y="11"/>
                    </a:lnTo>
                    <a:lnTo>
                      <a:pt x="36" y="11"/>
                    </a:lnTo>
                    <a:close/>
                    <a:moveTo>
                      <a:pt x="27" y="0"/>
                    </a:moveTo>
                    <a:lnTo>
                      <a:pt x="44" y="0"/>
                    </a:lnTo>
                    <a:lnTo>
                      <a:pt x="51" y="3"/>
                    </a:lnTo>
                    <a:lnTo>
                      <a:pt x="60" y="11"/>
                    </a:lnTo>
                    <a:lnTo>
                      <a:pt x="64" y="18"/>
                    </a:lnTo>
                    <a:lnTo>
                      <a:pt x="67" y="25"/>
                    </a:lnTo>
                    <a:lnTo>
                      <a:pt x="69" y="29"/>
                    </a:lnTo>
                    <a:lnTo>
                      <a:pt x="69" y="42"/>
                    </a:lnTo>
                    <a:lnTo>
                      <a:pt x="64" y="51"/>
                    </a:lnTo>
                    <a:lnTo>
                      <a:pt x="60" y="58"/>
                    </a:lnTo>
                    <a:lnTo>
                      <a:pt x="51" y="62"/>
                    </a:lnTo>
                    <a:lnTo>
                      <a:pt x="44" y="67"/>
                    </a:lnTo>
                    <a:lnTo>
                      <a:pt x="25" y="67"/>
                    </a:lnTo>
                    <a:lnTo>
                      <a:pt x="18" y="65"/>
                    </a:lnTo>
                    <a:lnTo>
                      <a:pt x="9" y="56"/>
                    </a:lnTo>
                    <a:lnTo>
                      <a:pt x="5" y="49"/>
                    </a:lnTo>
                    <a:lnTo>
                      <a:pt x="0" y="36"/>
                    </a:lnTo>
                    <a:lnTo>
                      <a:pt x="0" y="29"/>
                    </a:lnTo>
                    <a:lnTo>
                      <a:pt x="2" y="22"/>
                    </a:lnTo>
                    <a:lnTo>
                      <a:pt x="11" y="9"/>
                    </a:lnTo>
                    <a:lnTo>
                      <a:pt x="2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49" name="Freeform 248"/>
              <p:cNvSpPr>
                <a:spLocks noEditPoints="1"/>
              </p:cNvSpPr>
              <p:nvPr/>
            </p:nvSpPr>
            <p:spPr bwMode="auto">
              <a:xfrm>
                <a:off x="2705101" y="2012951"/>
                <a:ext cx="107950" cy="109538"/>
              </a:xfrm>
              <a:custGeom>
                <a:avLst/>
                <a:gdLst/>
                <a:ahLst/>
                <a:cxnLst>
                  <a:cxn ang="0">
                    <a:pos x="33" y="11"/>
                  </a:cxn>
                  <a:cxn ang="0">
                    <a:pos x="20" y="16"/>
                  </a:cxn>
                  <a:cxn ang="0">
                    <a:pos x="15" y="20"/>
                  </a:cxn>
                  <a:cxn ang="0">
                    <a:pos x="11" y="27"/>
                  </a:cxn>
                  <a:cxn ang="0">
                    <a:pos x="11" y="36"/>
                  </a:cxn>
                  <a:cxn ang="0">
                    <a:pos x="13" y="44"/>
                  </a:cxn>
                  <a:cxn ang="0">
                    <a:pos x="20" y="51"/>
                  </a:cxn>
                  <a:cxn ang="0">
                    <a:pos x="26" y="56"/>
                  </a:cxn>
                  <a:cxn ang="0">
                    <a:pos x="33" y="56"/>
                  </a:cxn>
                  <a:cxn ang="0">
                    <a:pos x="46" y="51"/>
                  </a:cxn>
                  <a:cxn ang="0">
                    <a:pos x="51" y="47"/>
                  </a:cxn>
                  <a:cxn ang="0">
                    <a:pos x="53" y="40"/>
                  </a:cxn>
                  <a:cxn ang="0">
                    <a:pos x="55" y="36"/>
                  </a:cxn>
                  <a:cxn ang="0">
                    <a:pos x="55" y="29"/>
                  </a:cxn>
                  <a:cxn ang="0">
                    <a:pos x="53" y="25"/>
                  </a:cxn>
                  <a:cxn ang="0">
                    <a:pos x="44" y="16"/>
                  </a:cxn>
                  <a:cxn ang="0">
                    <a:pos x="35" y="11"/>
                  </a:cxn>
                  <a:cxn ang="0">
                    <a:pos x="33" y="11"/>
                  </a:cxn>
                  <a:cxn ang="0">
                    <a:pos x="24" y="0"/>
                  </a:cxn>
                  <a:cxn ang="0">
                    <a:pos x="42" y="0"/>
                  </a:cxn>
                  <a:cxn ang="0">
                    <a:pos x="49" y="5"/>
                  </a:cxn>
                  <a:cxn ang="0">
                    <a:pos x="55" y="7"/>
                  </a:cxn>
                  <a:cxn ang="0">
                    <a:pos x="60" y="11"/>
                  </a:cxn>
                  <a:cxn ang="0">
                    <a:pos x="64" y="18"/>
                  </a:cxn>
                  <a:cxn ang="0">
                    <a:pos x="68" y="36"/>
                  </a:cxn>
                  <a:cxn ang="0">
                    <a:pos x="66" y="44"/>
                  </a:cxn>
                  <a:cxn ang="0">
                    <a:pos x="57" y="58"/>
                  </a:cxn>
                  <a:cxn ang="0">
                    <a:pos x="51" y="64"/>
                  </a:cxn>
                  <a:cxn ang="0">
                    <a:pos x="33" y="69"/>
                  </a:cxn>
                  <a:cxn ang="0">
                    <a:pos x="26" y="69"/>
                  </a:cxn>
                  <a:cxn ang="0">
                    <a:pos x="22" y="67"/>
                  </a:cxn>
                  <a:cxn ang="0">
                    <a:pos x="7" y="58"/>
                  </a:cxn>
                  <a:cxn ang="0">
                    <a:pos x="0" y="42"/>
                  </a:cxn>
                  <a:cxn ang="0">
                    <a:pos x="0" y="25"/>
                  </a:cxn>
                  <a:cxn ang="0">
                    <a:pos x="9" y="9"/>
                  </a:cxn>
                  <a:cxn ang="0">
                    <a:pos x="24" y="0"/>
                  </a:cxn>
                </a:cxnLst>
                <a:rect l="0" t="0" r="r" b="b"/>
                <a:pathLst>
                  <a:path w="68" h="69">
                    <a:moveTo>
                      <a:pt x="33" y="11"/>
                    </a:moveTo>
                    <a:lnTo>
                      <a:pt x="20" y="16"/>
                    </a:lnTo>
                    <a:lnTo>
                      <a:pt x="15" y="20"/>
                    </a:lnTo>
                    <a:lnTo>
                      <a:pt x="11" y="27"/>
                    </a:lnTo>
                    <a:lnTo>
                      <a:pt x="11" y="36"/>
                    </a:lnTo>
                    <a:lnTo>
                      <a:pt x="13" y="44"/>
                    </a:lnTo>
                    <a:lnTo>
                      <a:pt x="20" y="51"/>
                    </a:lnTo>
                    <a:lnTo>
                      <a:pt x="26" y="56"/>
                    </a:lnTo>
                    <a:lnTo>
                      <a:pt x="33" y="56"/>
                    </a:lnTo>
                    <a:lnTo>
                      <a:pt x="46" y="51"/>
                    </a:lnTo>
                    <a:lnTo>
                      <a:pt x="51" y="47"/>
                    </a:lnTo>
                    <a:lnTo>
                      <a:pt x="53" y="40"/>
                    </a:lnTo>
                    <a:lnTo>
                      <a:pt x="55" y="36"/>
                    </a:lnTo>
                    <a:lnTo>
                      <a:pt x="55" y="29"/>
                    </a:lnTo>
                    <a:lnTo>
                      <a:pt x="53" y="25"/>
                    </a:lnTo>
                    <a:lnTo>
                      <a:pt x="44" y="16"/>
                    </a:lnTo>
                    <a:lnTo>
                      <a:pt x="35" y="11"/>
                    </a:lnTo>
                    <a:lnTo>
                      <a:pt x="33" y="11"/>
                    </a:lnTo>
                    <a:close/>
                    <a:moveTo>
                      <a:pt x="24" y="0"/>
                    </a:moveTo>
                    <a:lnTo>
                      <a:pt x="42" y="0"/>
                    </a:lnTo>
                    <a:lnTo>
                      <a:pt x="49" y="5"/>
                    </a:lnTo>
                    <a:lnTo>
                      <a:pt x="55" y="7"/>
                    </a:lnTo>
                    <a:lnTo>
                      <a:pt x="60" y="11"/>
                    </a:lnTo>
                    <a:lnTo>
                      <a:pt x="64" y="18"/>
                    </a:lnTo>
                    <a:lnTo>
                      <a:pt x="68" y="36"/>
                    </a:lnTo>
                    <a:lnTo>
                      <a:pt x="66" y="44"/>
                    </a:lnTo>
                    <a:lnTo>
                      <a:pt x="57" y="58"/>
                    </a:lnTo>
                    <a:lnTo>
                      <a:pt x="51" y="64"/>
                    </a:lnTo>
                    <a:lnTo>
                      <a:pt x="33" y="69"/>
                    </a:lnTo>
                    <a:lnTo>
                      <a:pt x="26" y="69"/>
                    </a:lnTo>
                    <a:lnTo>
                      <a:pt x="22" y="67"/>
                    </a:lnTo>
                    <a:lnTo>
                      <a:pt x="7" y="58"/>
                    </a:lnTo>
                    <a:lnTo>
                      <a:pt x="0" y="42"/>
                    </a:lnTo>
                    <a:lnTo>
                      <a:pt x="0" y="25"/>
                    </a:lnTo>
                    <a:lnTo>
                      <a:pt x="9" y="9"/>
                    </a:lnTo>
                    <a:lnTo>
                      <a:pt x="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50" name="Freeform 249"/>
              <p:cNvSpPr>
                <a:spLocks noEditPoints="1"/>
              </p:cNvSpPr>
              <p:nvPr/>
            </p:nvSpPr>
            <p:spPr bwMode="auto">
              <a:xfrm>
                <a:off x="2725739" y="1928813"/>
                <a:ext cx="109538" cy="109538"/>
              </a:xfrm>
              <a:custGeom>
                <a:avLst/>
                <a:gdLst/>
                <a:ahLst/>
                <a:cxnLst>
                  <a:cxn ang="0">
                    <a:pos x="36" y="13"/>
                  </a:cxn>
                  <a:cxn ang="0">
                    <a:pos x="22" y="18"/>
                  </a:cxn>
                  <a:cxn ang="0">
                    <a:pos x="18" y="22"/>
                  </a:cxn>
                  <a:cxn ang="0">
                    <a:pos x="16" y="29"/>
                  </a:cxn>
                  <a:cxn ang="0">
                    <a:pos x="13" y="33"/>
                  </a:cxn>
                  <a:cxn ang="0">
                    <a:pos x="13" y="40"/>
                  </a:cxn>
                  <a:cxn ang="0">
                    <a:pos x="16" y="44"/>
                  </a:cxn>
                  <a:cxn ang="0">
                    <a:pos x="25" y="53"/>
                  </a:cxn>
                  <a:cxn ang="0">
                    <a:pos x="29" y="55"/>
                  </a:cxn>
                  <a:cxn ang="0">
                    <a:pos x="36" y="58"/>
                  </a:cxn>
                  <a:cxn ang="0">
                    <a:pos x="42" y="55"/>
                  </a:cxn>
                  <a:cxn ang="0">
                    <a:pos x="49" y="51"/>
                  </a:cxn>
                  <a:cxn ang="0">
                    <a:pos x="53" y="47"/>
                  </a:cxn>
                  <a:cxn ang="0">
                    <a:pos x="58" y="40"/>
                  </a:cxn>
                  <a:cxn ang="0">
                    <a:pos x="58" y="31"/>
                  </a:cxn>
                  <a:cxn ang="0">
                    <a:pos x="55" y="24"/>
                  </a:cxn>
                  <a:cxn ang="0">
                    <a:pos x="49" y="18"/>
                  </a:cxn>
                  <a:cxn ang="0">
                    <a:pos x="42" y="13"/>
                  </a:cxn>
                  <a:cxn ang="0">
                    <a:pos x="36" y="13"/>
                  </a:cxn>
                  <a:cxn ang="0">
                    <a:pos x="29" y="0"/>
                  </a:cxn>
                  <a:cxn ang="0">
                    <a:pos x="47" y="2"/>
                  </a:cxn>
                  <a:cxn ang="0">
                    <a:pos x="62" y="11"/>
                  </a:cxn>
                  <a:cxn ang="0">
                    <a:pos x="69" y="27"/>
                  </a:cxn>
                  <a:cxn ang="0">
                    <a:pos x="69" y="44"/>
                  </a:cxn>
                  <a:cxn ang="0">
                    <a:pos x="64" y="53"/>
                  </a:cxn>
                  <a:cxn ang="0">
                    <a:pos x="60" y="60"/>
                  </a:cxn>
                  <a:cxn ang="0">
                    <a:pos x="53" y="64"/>
                  </a:cxn>
                  <a:cxn ang="0">
                    <a:pos x="44" y="69"/>
                  </a:cxn>
                  <a:cxn ang="0">
                    <a:pos x="29" y="69"/>
                  </a:cxn>
                  <a:cxn ang="0">
                    <a:pos x="27" y="66"/>
                  </a:cxn>
                  <a:cxn ang="0">
                    <a:pos x="18" y="62"/>
                  </a:cxn>
                  <a:cxn ang="0">
                    <a:pos x="11" y="58"/>
                  </a:cxn>
                  <a:cxn ang="0">
                    <a:pos x="5" y="51"/>
                  </a:cxn>
                  <a:cxn ang="0">
                    <a:pos x="0" y="33"/>
                  </a:cxn>
                  <a:cxn ang="0">
                    <a:pos x="2" y="24"/>
                  </a:cxn>
                  <a:cxn ang="0">
                    <a:pos x="13" y="9"/>
                  </a:cxn>
                  <a:cxn ang="0">
                    <a:pos x="29" y="0"/>
                  </a:cxn>
                </a:cxnLst>
                <a:rect l="0" t="0" r="r" b="b"/>
                <a:pathLst>
                  <a:path w="69" h="69">
                    <a:moveTo>
                      <a:pt x="36" y="13"/>
                    </a:moveTo>
                    <a:lnTo>
                      <a:pt x="22" y="18"/>
                    </a:lnTo>
                    <a:lnTo>
                      <a:pt x="18" y="22"/>
                    </a:lnTo>
                    <a:lnTo>
                      <a:pt x="16" y="29"/>
                    </a:lnTo>
                    <a:lnTo>
                      <a:pt x="13" y="33"/>
                    </a:lnTo>
                    <a:lnTo>
                      <a:pt x="13" y="40"/>
                    </a:lnTo>
                    <a:lnTo>
                      <a:pt x="16" y="44"/>
                    </a:lnTo>
                    <a:lnTo>
                      <a:pt x="25" y="53"/>
                    </a:lnTo>
                    <a:lnTo>
                      <a:pt x="29" y="55"/>
                    </a:lnTo>
                    <a:lnTo>
                      <a:pt x="36" y="58"/>
                    </a:lnTo>
                    <a:lnTo>
                      <a:pt x="42" y="55"/>
                    </a:lnTo>
                    <a:lnTo>
                      <a:pt x="49" y="51"/>
                    </a:lnTo>
                    <a:lnTo>
                      <a:pt x="53" y="47"/>
                    </a:lnTo>
                    <a:lnTo>
                      <a:pt x="58" y="40"/>
                    </a:lnTo>
                    <a:lnTo>
                      <a:pt x="58" y="31"/>
                    </a:lnTo>
                    <a:lnTo>
                      <a:pt x="55" y="24"/>
                    </a:lnTo>
                    <a:lnTo>
                      <a:pt x="49" y="18"/>
                    </a:lnTo>
                    <a:lnTo>
                      <a:pt x="42" y="13"/>
                    </a:lnTo>
                    <a:lnTo>
                      <a:pt x="36" y="13"/>
                    </a:lnTo>
                    <a:close/>
                    <a:moveTo>
                      <a:pt x="29" y="0"/>
                    </a:moveTo>
                    <a:lnTo>
                      <a:pt x="47" y="2"/>
                    </a:lnTo>
                    <a:lnTo>
                      <a:pt x="62" y="11"/>
                    </a:lnTo>
                    <a:lnTo>
                      <a:pt x="69" y="27"/>
                    </a:lnTo>
                    <a:lnTo>
                      <a:pt x="69" y="44"/>
                    </a:lnTo>
                    <a:lnTo>
                      <a:pt x="64" y="53"/>
                    </a:lnTo>
                    <a:lnTo>
                      <a:pt x="60" y="60"/>
                    </a:lnTo>
                    <a:lnTo>
                      <a:pt x="53" y="64"/>
                    </a:lnTo>
                    <a:lnTo>
                      <a:pt x="44" y="69"/>
                    </a:lnTo>
                    <a:lnTo>
                      <a:pt x="29" y="69"/>
                    </a:lnTo>
                    <a:lnTo>
                      <a:pt x="27" y="66"/>
                    </a:lnTo>
                    <a:lnTo>
                      <a:pt x="18" y="62"/>
                    </a:lnTo>
                    <a:lnTo>
                      <a:pt x="11" y="58"/>
                    </a:lnTo>
                    <a:lnTo>
                      <a:pt x="5" y="51"/>
                    </a:lnTo>
                    <a:lnTo>
                      <a:pt x="0" y="33"/>
                    </a:lnTo>
                    <a:lnTo>
                      <a:pt x="2" y="24"/>
                    </a:lnTo>
                    <a:lnTo>
                      <a:pt x="13" y="9"/>
                    </a:lnTo>
                    <a:lnTo>
                      <a:pt x="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51" name="Freeform 250"/>
              <p:cNvSpPr>
                <a:spLocks noEditPoints="1"/>
              </p:cNvSpPr>
              <p:nvPr/>
            </p:nvSpPr>
            <p:spPr bwMode="auto">
              <a:xfrm>
                <a:off x="2754314" y="1847851"/>
                <a:ext cx="107950" cy="106363"/>
              </a:xfrm>
              <a:custGeom>
                <a:avLst/>
                <a:gdLst/>
                <a:ahLst/>
                <a:cxnLst>
                  <a:cxn ang="0">
                    <a:pos x="33" y="11"/>
                  </a:cxn>
                  <a:cxn ang="0">
                    <a:pos x="20" y="16"/>
                  </a:cxn>
                  <a:cxn ang="0">
                    <a:pos x="15" y="20"/>
                  </a:cxn>
                  <a:cxn ang="0">
                    <a:pos x="13" y="27"/>
                  </a:cxn>
                  <a:cxn ang="0">
                    <a:pos x="11" y="31"/>
                  </a:cxn>
                  <a:cxn ang="0">
                    <a:pos x="11" y="33"/>
                  </a:cxn>
                  <a:cxn ang="0">
                    <a:pos x="18" y="47"/>
                  </a:cxn>
                  <a:cxn ang="0">
                    <a:pos x="20" y="49"/>
                  </a:cxn>
                  <a:cxn ang="0">
                    <a:pos x="24" y="51"/>
                  </a:cxn>
                  <a:cxn ang="0">
                    <a:pos x="26" y="53"/>
                  </a:cxn>
                  <a:cxn ang="0">
                    <a:pos x="33" y="56"/>
                  </a:cxn>
                  <a:cxn ang="0">
                    <a:pos x="46" y="51"/>
                  </a:cxn>
                  <a:cxn ang="0">
                    <a:pos x="51" y="47"/>
                  </a:cxn>
                  <a:cxn ang="0">
                    <a:pos x="55" y="40"/>
                  </a:cxn>
                  <a:cxn ang="0">
                    <a:pos x="55" y="27"/>
                  </a:cxn>
                  <a:cxn ang="0">
                    <a:pos x="51" y="18"/>
                  </a:cxn>
                  <a:cxn ang="0">
                    <a:pos x="46" y="13"/>
                  </a:cxn>
                  <a:cxn ang="0">
                    <a:pos x="40" y="11"/>
                  </a:cxn>
                  <a:cxn ang="0">
                    <a:pos x="33" y="11"/>
                  </a:cxn>
                  <a:cxn ang="0">
                    <a:pos x="26" y="0"/>
                  </a:cxn>
                  <a:cxn ang="0">
                    <a:pos x="44" y="0"/>
                  </a:cxn>
                  <a:cxn ang="0">
                    <a:pos x="51" y="2"/>
                  </a:cxn>
                  <a:cxn ang="0">
                    <a:pos x="60" y="11"/>
                  </a:cxn>
                  <a:cxn ang="0">
                    <a:pos x="64" y="18"/>
                  </a:cxn>
                  <a:cxn ang="0">
                    <a:pos x="66" y="22"/>
                  </a:cxn>
                  <a:cxn ang="0">
                    <a:pos x="68" y="29"/>
                  </a:cxn>
                  <a:cxn ang="0">
                    <a:pos x="68" y="36"/>
                  </a:cxn>
                  <a:cxn ang="0">
                    <a:pos x="66" y="42"/>
                  </a:cxn>
                  <a:cxn ang="0">
                    <a:pos x="62" y="51"/>
                  </a:cxn>
                  <a:cxn ang="0">
                    <a:pos x="57" y="58"/>
                  </a:cxn>
                  <a:cxn ang="0">
                    <a:pos x="51" y="62"/>
                  </a:cxn>
                  <a:cxn ang="0">
                    <a:pos x="42" y="67"/>
                  </a:cxn>
                  <a:cxn ang="0">
                    <a:pos x="24" y="67"/>
                  </a:cxn>
                  <a:cxn ang="0">
                    <a:pos x="18" y="62"/>
                  </a:cxn>
                  <a:cxn ang="0">
                    <a:pos x="13" y="60"/>
                  </a:cxn>
                  <a:cxn ang="0">
                    <a:pos x="9" y="56"/>
                  </a:cxn>
                  <a:cxn ang="0">
                    <a:pos x="4" y="49"/>
                  </a:cxn>
                  <a:cxn ang="0">
                    <a:pos x="0" y="40"/>
                  </a:cxn>
                  <a:cxn ang="0">
                    <a:pos x="0" y="22"/>
                  </a:cxn>
                  <a:cxn ang="0">
                    <a:pos x="11" y="7"/>
                  </a:cxn>
                  <a:cxn ang="0">
                    <a:pos x="26" y="0"/>
                  </a:cxn>
                </a:cxnLst>
                <a:rect l="0" t="0" r="r" b="b"/>
                <a:pathLst>
                  <a:path w="68" h="67">
                    <a:moveTo>
                      <a:pt x="33" y="11"/>
                    </a:moveTo>
                    <a:lnTo>
                      <a:pt x="20" y="16"/>
                    </a:lnTo>
                    <a:lnTo>
                      <a:pt x="15" y="20"/>
                    </a:lnTo>
                    <a:lnTo>
                      <a:pt x="13" y="27"/>
                    </a:lnTo>
                    <a:lnTo>
                      <a:pt x="11" y="31"/>
                    </a:lnTo>
                    <a:lnTo>
                      <a:pt x="11" y="33"/>
                    </a:lnTo>
                    <a:lnTo>
                      <a:pt x="18" y="47"/>
                    </a:lnTo>
                    <a:lnTo>
                      <a:pt x="20" y="49"/>
                    </a:lnTo>
                    <a:lnTo>
                      <a:pt x="24" y="51"/>
                    </a:lnTo>
                    <a:lnTo>
                      <a:pt x="26" y="53"/>
                    </a:lnTo>
                    <a:lnTo>
                      <a:pt x="33" y="56"/>
                    </a:lnTo>
                    <a:lnTo>
                      <a:pt x="46" y="51"/>
                    </a:lnTo>
                    <a:lnTo>
                      <a:pt x="51" y="47"/>
                    </a:lnTo>
                    <a:lnTo>
                      <a:pt x="55" y="40"/>
                    </a:lnTo>
                    <a:lnTo>
                      <a:pt x="55" y="27"/>
                    </a:lnTo>
                    <a:lnTo>
                      <a:pt x="51" y="18"/>
                    </a:lnTo>
                    <a:lnTo>
                      <a:pt x="46" y="13"/>
                    </a:lnTo>
                    <a:lnTo>
                      <a:pt x="40" y="11"/>
                    </a:lnTo>
                    <a:lnTo>
                      <a:pt x="33" y="11"/>
                    </a:lnTo>
                    <a:close/>
                    <a:moveTo>
                      <a:pt x="26" y="0"/>
                    </a:moveTo>
                    <a:lnTo>
                      <a:pt x="44" y="0"/>
                    </a:lnTo>
                    <a:lnTo>
                      <a:pt x="51" y="2"/>
                    </a:lnTo>
                    <a:lnTo>
                      <a:pt x="60" y="11"/>
                    </a:lnTo>
                    <a:lnTo>
                      <a:pt x="64" y="18"/>
                    </a:lnTo>
                    <a:lnTo>
                      <a:pt x="66" y="22"/>
                    </a:lnTo>
                    <a:lnTo>
                      <a:pt x="68" y="29"/>
                    </a:lnTo>
                    <a:lnTo>
                      <a:pt x="68" y="36"/>
                    </a:lnTo>
                    <a:lnTo>
                      <a:pt x="66" y="42"/>
                    </a:lnTo>
                    <a:lnTo>
                      <a:pt x="62" y="51"/>
                    </a:lnTo>
                    <a:lnTo>
                      <a:pt x="57" y="58"/>
                    </a:lnTo>
                    <a:lnTo>
                      <a:pt x="51" y="62"/>
                    </a:lnTo>
                    <a:lnTo>
                      <a:pt x="42" y="67"/>
                    </a:lnTo>
                    <a:lnTo>
                      <a:pt x="24" y="67"/>
                    </a:lnTo>
                    <a:lnTo>
                      <a:pt x="18" y="62"/>
                    </a:lnTo>
                    <a:lnTo>
                      <a:pt x="13" y="60"/>
                    </a:lnTo>
                    <a:lnTo>
                      <a:pt x="9" y="56"/>
                    </a:lnTo>
                    <a:lnTo>
                      <a:pt x="4" y="49"/>
                    </a:lnTo>
                    <a:lnTo>
                      <a:pt x="0" y="40"/>
                    </a:lnTo>
                    <a:lnTo>
                      <a:pt x="0" y="22"/>
                    </a:lnTo>
                    <a:lnTo>
                      <a:pt x="11" y="7"/>
                    </a:lnTo>
                    <a:lnTo>
                      <a:pt x="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52" name="Freeform 251"/>
              <p:cNvSpPr>
                <a:spLocks noEditPoints="1"/>
              </p:cNvSpPr>
              <p:nvPr/>
            </p:nvSpPr>
            <p:spPr bwMode="auto">
              <a:xfrm>
                <a:off x="2778126" y="1763713"/>
                <a:ext cx="109538" cy="109538"/>
              </a:xfrm>
              <a:custGeom>
                <a:avLst/>
                <a:gdLst/>
                <a:ahLst/>
                <a:cxnLst>
                  <a:cxn ang="0">
                    <a:pos x="34" y="11"/>
                  </a:cxn>
                  <a:cxn ang="0">
                    <a:pos x="20" y="16"/>
                  </a:cxn>
                  <a:cxn ang="0">
                    <a:pos x="16" y="20"/>
                  </a:cxn>
                  <a:cxn ang="0">
                    <a:pos x="14" y="27"/>
                  </a:cxn>
                  <a:cxn ang="0">
                    <a:pos x="14" y="40"/>
                  </a:cxn>
                  <a:cxn ang="0">
                    <a:pos x="18" y="49"/>
                  </a:cxn>
                  <a:cxn ang="0">
                    <a:pos x="22" y="53"/>
                  </a:cxn>
                  <a:cxn ang="0">
                    <a:pos x="29" y="55"/>
                  </a:cxn>
                  <a:cxn ang="0">
                    <a:pos x="38" y="55"/>
                  </a:cxn>
                  <a:cxn ang="0">
                    <a:pos x="45" y="53"/>
                  </a:cxn>
                  <a:cxn ang="0">
                    <a:pos x="51" y="47"/>
                  </a:cxn>
                  <a:cxn ang="0">
                    <a:pos x="56" y="40"/>
                  </a:cxn>
                  <a:cxn ang="0">
                    <a:pos x="56" y="27"/>
                  </a:cxn>
                  <a:cxn ang="0">
                    <a:pos x="53" y="22"/>
                  </a:cxn>
                  <a:cxn ang="0">
                    <a:pos x="51" y="20"/>
                  </a:cxn>
                  <a:cxn ang="0">
                    <a:pos x="49" y="16"/>
                  </a:cxn>
                  <a:cxn ang="0">
                    <a:pos x="45" y="13"/>
                  </a:cxn>
                  <a:cxn ang="0">
                    <a:pos x="40" y="13"/>
                  </a:cxn>
                  <a:cxn ang="0">
                    <a:pos x="36" y="11"/>
                  </a:cxn>
                  <a:cxn ang="0">
                    <a:pos x="34" y="11"/>
                  </a:cxn>
                  <a:cxn ang="0">
                    <a:pos x="27" y="0"/>
                  </a:cxn>
                  <a:cxn ang="0">
                    <a:pos x="45" y="0"/>
                  </a:cxn>
                  <a:cxn ang="0">
                    <a:pos x="51" y="2"/>
                  </a:cxn>
                  <a:cxn ang="0">
                    <a:pos x="60" y="11"/>
                  </a:cxn>
                  <a:cxn ang="0">
                    <a:pos x="64" y="18"/>
                  </a:cxn>
                  <a:cxn ang="0">
                    <a:pos x="69" y="31"/>
                  </a:cxn>
                  <a:cxn ang="0">
                    <a:pos x="69" y="38"/>
                  </a:cxn>
                  <a:cxn ang="0">
                    <a:pos x="67" y="44"/>
                  </a:cxn>
                  <a:cxn ang="0">
                    <a:pos x="58" y="58"/>
                  </a:cxn>
                  <a:cxn ang="0">
                    <a:pos x="51" y="64"/>
                  </a:cxn>
                  <a:cxn ang="0">
                    <a:pos x="34" y="69"/>
                  </a:cxn>
                  <a:cxn ang="0">
                    <a:pos x="31" y="69"/>
                  </a:cxn>
                  <a:cxn ang="0">
                    <a:pos x="27" y="66"/>
                  </a:cxn>
                  <a:cxn ang="0">
                    <a:pos x="25" y="66"/>
                  </a:cxn>
                  <a:cxn ang="0">
                    <a:pos x="18" y="64"/>
                  </a:cxn>
                  <a:cxn ang="0">
                    <a:pos x="9" y="55"/>
                  </a:cxn>
                  <a:cxn ang="0">
                    <a:pos x="5" y="49"/>
                  </a:cxn>
                  <a:cxn ang="0">
                    <a:pos x="3" y="44"/>
                  </a:cxn>
                  <a:cxn ang="0">
                    <a:pos x="0" y="38"/>
                  </a:cxn>
                  <a:cxn ang="0">
                    <a:pos x="0" y="31"/>
                  </a:cxn>
                  <a:cxn ang="0">
                    <a:pos x="3" y="24"/>
                  </a:cxn>
                  <a:cxn ang="0">
                    <a:pos x="11" y="9"/>
                  </a:cxn>
                  <a:cxn ang="0">
                    <a:pos x="27" y="0"/>
                  </a:cxn>
                </a:cxnLst>
                <a:rect l="0" t="0" r="r" b="b"/>
                <a:pathLst>
                  <a:path w="69" h="69">
                    <a:moveTo>
                      <a:pt x="34" y="11"/>
                    </a:moveTo>
                    <a:lnTo>
                      <a:pt x="20" y="16"/>
                    </a:lnTo>
                    <a:lnTo>
                      <a:pt x="16" y="20"/>
                    </a:lnTo>
                    <a:lnTo>
                      <a:pt x="14" y="27"/>
                    </a:lnTo>
                    <a:lnTo>
                      <a:pt x="14" y="40"/>
                    </a:lnTo>
                    <a:lnTo>
                      <a:pt x="18" y="49"/>
                    </a:lnTo>
                    <a:lnTo>
                      <a:pt x="22" y="53"/>
                    </a:lnTo>
                    <a:lnTo>
                      <a:pt x="29" y="55"/>
                    </a:lnTo>
                    <a:lnTo>
                      <a:pt x="38" y="55"/>
                    </a:lnTo>
                    <a:lnTo>
                      <a:pt x="45" y="53"/>
                    </a:lnTo>
                    <a:lnTo>
                      <a:pt x="51" y="47"/>
                    </a:lnTo>
                    <a:lnTo>
                      <a:pt x="56" y="40"/>
                    </a:lnTo>
                    <a:lnTo>
                      <a:pt x="56" y="27"/>
                    </a:lnTo>
                    <a:lnTo>
                      <a:pt x="53" y="22"/>
                    </a:lnTo>
                    <a:lnTo>
                      <a:pt x="51" y="20"/>
                    </a:lnTo>
                    <a:lnTo>
                      <a:pt x="49" y="16"/>
                    </a:lnTo>
                    <a:lnTo>
                      <a:pt x="45" y="13"/>
                    </a:lnTo>
                    <a:lnTo>
                      <a:pt x="40" y="13"/>
                    </a:lnTo>
                    <a:lnTo>
                      <a:pt x="36" y="11"/>
                    </a:lnTo>
                    <a:lnTo>
                      <a:pt x="34" y="11"/>
                    </a:lnTo>
                    <a:close/>
                    <a:moveTo>
                      <a:pt x="27" y="0"/>
                    </a:moveTo>
                    <a:lnTo>
                      <a:pt x="45" y="0"/>
                    </a:lnTo>
                    <a:lnTo>
                      <a:pt x="51" y="2"/>
                    </a:lnTo>
                    <a:lnTo>
                      <a:pt x="60" y="11"/>
                    </a:lnTo>
                    <a:lnTo>
                      <a:pt x="64" y="18"/>
                    </a:lnTo>
                    <a:lnTo>
                      <a:pt x="69" y="31"/>
                    </a:lnTo>
                    <a:lnTo>
                      <a:pt x="69" y="38"/>
                    </a:lnTo>
                    <a:lnTo>
                      <a:pt x="67" y="44"/>
                    </a:lnTo>
                    <a:lnTo>
                      <a:pt x="58" y="58"/>
                    </a:lnTo>
                    <a:lnTo>
                      <a:pt x="51" y="64"/>
                    </a:lnTo>
                    <a:lnTo>
                      <a:pt x="34" y="69"/>
                    </a:lnTo>
                    <a:lnTo>
                      <a:pt x="31" y="69"/>
                    </a:lnTo>
                    <a:lnTo>
                      <a:pt x="27" y="66"/>
                    </a:lnTo>
                    <a:lnTo>
                      <a:pt x="25" y="66"/>
                    </a:lnTo>
                    <a:lnTo>
                      <a:pt x="18" y="64"/>
                    </a:lnTo>
                    <a:lnTo>
                      <a:pt x="9" y="55"/>
                    </a:lnTo>
                    <a:lnTo>
                      <a:pt x="5" y="49"/>
                    </a:lnTo>
                    <a:lnTo>
                      <a:pt x="3" y="44"/>
                    </a:lnTo>
                    <a:lnTo>
                      <a:pt x="0" y="38"/>
                    </a:lnTo>
                    <a:lnTo>
                      <a:pt x="0" y="31"/>
                    </a:lnTo>
                    <a:lnTo>
                      <a:pt x="3" y="24"/>
                    </a:lnTo>
                    <a:lnTo>
                      <a:pt x="11" y="9"/>
                    </a:lnTo>
                    <a:lnTo>
                      <a:pt x="2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53" name="Freeform 252"/>
              <p:cNvSpPr>
                <a:spLocks noEditPoints="1"/>
              </p:cNvSpPr>
              <p:nvPr/>
            </p:nvSpPr>
            <p:spPr bwMode="auto">
              <a:xfrm>
                <a:off x="3490914" y="3932239"/>
                <a:ext cx="109538" cy="104775"/>
              </a:xfrm>
              <a:custGeom>
                <a:avLst/>
                <a:gdLst/>
                <a:ahLst/>
                <a:cxnLst>
                  <a:cxn ang="0">
                    <a:pos x="27" y="11"/>
                  </a:cxn>
                  <a:cxn ang="0">
                    <a:pos x="20" y="15"/>
                  </a:cxn>
                  <a:cxn ang="0">
                    <a:pos x="16" y="19"/>
                  </a:cxn>
                  <a:cxn ang="0">
                    <a:pos x="11" y="33"/>
                  </a:cxn>
                  <a:cxn ang="0">
                    <a:pos x="16" y="46"/>
                  </a:cxn>
                  <a:cxn ang="0">
                    <a:pos x="20" y="50"/>
                  </a:cxn>
                  <a:cxn ang="0">
                    <a:pos x="33" y="55"/>
                  </a:cxn>
                  <a:cxn ang="0">
                    <a:pos x="46" y="50"/>
                  </a:cxn>
                  <a:cxn ang="0">
                    <a:pos x="51" y="46"/>
                  </a:cxn>
                  <a:cxn ang="0">
                    <a:pos x="55" y="33"/>
                  </a:cxn>
                  <a:cxn ang="0">
                    <a:pos x="55" y="26"/>
                  </a:cxn>
                  <a:cxn ang="0">
                    <a:pos x="51" y="19"/>
                  </a:cxn>
                  <a:cxn ang="0">
                    <a:pos x="46" y="15"/>
                  </a:cxn>
                  <a:cxn ang="0">
                    <a:pos x="33" y="11"/>
                  </a:cxn>
                  <a:cxn ang="0">
                    <a:pos x="27" y="11"/>
                  </a:cxn>
                  <a:cxn ang="0">
                    <a:pos x="24" y="0"/>
                  </a:cxn>
                  <a:cxn ang="0">
                    <a:pos x="42" y="0"/>
                  </a:cxn>
                  <a:cxn ang="0">
                    <a:pos x="58" y="6"/>
                  </a:cxn>
                  <a:cxn ang="0">
                    <a:pos x="66" y="22"/>
                  </a:cxn>
                  <a:cxn ang="0">
                    <a:pos x="69" y="42"/>
                  </a:cxn>
                  <a:cxn ang="0">
                    <a:pos x="60" y="55"/>
                  </a:cxn>
                  <a:cxn ang="0">
                    <a:pos x="44" y="66"/>
                  </a:cxn>
                  <a:cxn ang="0">
                    <a:pos x="24" y="66"/>
                  </a:cxn>
                  <a:cxn ang="0">
                    <a:pos x="18" y="62"/>
                  </a:cxn>
                  <a:cxn ang="0">
                    <a:pos x="9" y="57"/>
                  </a:cxn>
                  <a:cxn ang="0">
                    <a:pos x="4" y="50"/>
                  </a:cxn>
                  <a:cxn ang="0">
                    <a:pos x="0" y="42"/>
                  </a:cxn>
                  <a:cxn ang="0">
                    <a:pos x="0" y="24"/>
                  </a:cxn>
                  <a:cxn ang="0">
                    <a:pos x="9" y="8"/>
                  </a:cxn>
                  <a:cxn ang="0">
                    <a:pos x="24" y="0"/>
                  </a:cxn>
                </a:cxnLst>
                <a:rect l="0" t="0" r="r" b="b"/>
                <a:pathLst>
                  <a:path w="69" h="66">
                    <a:moveTo>
                      <a:pt x="27" y="11"/>
                    </a:moveTo>
                    <a:lnTo>
                      <a:pt x="20" y="15"/>
                    </a:lnTo>
                    <a:lnTo>
                      <a:pt x="16" y="19"/>
                    </a:lnTo>
                    <a:lnTo>
                      <a:pt x="11" y="33"/>
                    </a:lnTo>
                    <a:lnTo>
                      <a:pt x="16" y="46"/>
                    </a:lnTo>
                    <a:lnTo>
                      <a:pt x="20" y="50"/>
                    </a:lnTo>
                    <a:lnTo>
                      <a:pt x="33" y="55"/>
                    </a:lnTo>
                    <a:lnTo>
                      <a:pt x="46" y="50"/>
                    </a:lnTo>
                    <a:lnTo>
                      <a:pt x="51" y="46"/>
                    </a:lnTo>
                    <a:lnTo>
                      <a:pt x="55" y="33"/>
                    </a:lnTo>
                    <a:lnTo>
                      <a:pt x="55" y="26"/>
                    </a:lnTo>
                    <a:lnTo>
                      <a:pt x="51" y="19"/>
                    </a:lnTo>
                    <a:lnTo>
                      <a:pt x="46" y="15"/>
                    </a:lnTo>
                    <a:lnTo>
                      <a:pt x="33" y="11"/>
                    </a:lnTo>
                    <a:lnTo>
                      <a:pt x="27" y="11"/>
                    </a:lnTo>
                    <a:close/>
                    <a:moveTo>
                      <a:pt x="24" y="0"/>
                    </a:moveTo>
                    <a:lnTo>
                      <a:pt x="42" y="0"/>
                    </a:lnTo>
                    <a:lnTo>
                      <a:pt x="58" y="6"/>
                    </a:lnTo>
                    <a:lnTo>
                      <a:pt x="66" y="22"/>
                    </a:lnTo>
                    <a:lnTo>
                      <a:pt x="69" y="42"/>
                    </a:lnTo>
                    <a:lnTo>
                      <a:pt x="60" y="55"/>
                    </a:lnTo>
                    <a:lnTo>
                      <a:pt x="44" y="66"/>
                    </a:lnTo>
                    <a:lnTo>
                      <a:pt x="24" y="66"/>
                    </a:lnTo>
                    <a:lnTo>
                      <a:pt x="18" y="62"/>
                    </a:lnTo>
                    <a:lnTo>
                      <a:pt x="9" y="57"/>
                    </a:lnTo>
                    <a:lnTo>
                      <a:pt x="4" y="50"/>
                    </a:lnTo>
                    <a:lnTo>
                      <a:pt x="0" y="42"/>
                    </a:lnTo>
                    <a:lnTo>
                      <a:pt x="0" y="24"/>
                    </a:lnTo>
                    <a:lnTo>
                      <a:pt x="9" y="8"/>
                    </a:lnTo>
                    <a:lnTo>
                      <a:pt x="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54" name="Freeform 253"/>
              <p:cNvSpPr>
                <a:spLocks noEditPoints="1"/>
              </p:cNvSpPr>
              <p:nvPr/>
            </p:nvSpPr>
            <p:spPr bwMode="auto">
              <a:xfrm>
                <a:off x="3467101" y="3846514"/>
                <a:ext cx="107950" cy="109538"/>
              </a:xfrm>
              <a:custGeom>
                <a:avLst/>
                <a:gdLst/>
                <a:ahLst/>
                <a:cxnLst>
                  <a:cxn ang="0">
                    <a:pos x="28" y="11"/>
                  </a:cxn>
                  <a:cxn ang="0">
                    <a:pos x="26" y="14"/>
                  </a:cxn>
                  <a:cxn ang="0">
                    <a:pos x="17" y="18"/>
                  </a:cxn>
                  <a:cxn ang="0">
                    <a:pos x="13" y="25"/>
                  </a:cxn>
                  <a:cxn ang="0">
                    <a:pos x="11" y="29"/>
                  </a:cxn>
                  <a:cxn ang="0">
                    <a:pos x="11" y="36"/>
                  </a:cxn>
                  <a:cxn ang="0">
                    <a:pos x="13" y="40"/>
                  </a:cxn>
                  <a:cxn ang="0">
                    <a:pos x="15" y="47"/>
                  </a:cxn>
                  <a:cxn ang="0">
                    <a:pos x="19" y="51"/>
                  </a:cxn>
                  <a:cxn ang="0">
                    <a:pos x="33" y="56"/>
                  </a:cxn>
                  <a:cxn ang="0">
                    <a:pos x="39" y="56"/>
                  </a:cxn>
                  <a:cxn ang="0">
                    <a:pos x="46" y="54"/>
                  </a:cxn>
                  <a:cxn ang="0">
                    <a:pos x="50" y="49"/>
                  </a:cxn>
                  <a:cxn ang="0">
                    <a:pos x="53" y="45"/>
                  </a:cxn>
                  <a:cxn ang="0">
                    <a:pos x="55" y="38"/>
                  </a:cxn>
                  <a:cxn ang="0">
                    <a:pos x="55" y="27"/>
                  </a:cxn>
                  <a:cxn ang="0">
                    <a:pos x="50" y="20"/>
                  </a:cxn>
                  <a:cxn ang="0">
                    <a:pos x="46" y="16"/>
                  </a:cxn>
                  <a:cxn ang="0">
                    <a:pos x="33" y="11"/>
                  </a:cxn>
                  <a:cxn ang="0">
                    <a:pos x="28" y="11"/>
                  </a:cxn>
                  <a:cxn ang="0">
                    <a:pos x="24" y="0"/>
                  </a:cxn>
                  <a:cxn ang="0">
                    <a:pos x="42" y="0"/>
                  </a:cxn>
                  <a:cxn ang="0">
                    <a:pos x="57" y="9"/>
                  </a:cxn>
                  <a:cxn ang="0">
                    <a:pos x="66" y="25"/>
                  </a:cxn>
                  <a:cxn ang="0">
                    <a:pos x="68" y="31"/>
                  </a:cxn>
                  <a:cxn ang="0">
                    <a:pos x="68" y="38"/>
                  </a:cxn>
                  <a:cxn ang="0">
                    <a:pos x="66" y="45"/>
                  </a:cxn>
                  <a:cxn ang="0">
                    <a:pos x="64" y="49"/>
                  </a:cxn>
                  <a:cxn ang="0">
                    <a:pos x="59" y="56"/>
                  </a:cxn>
                  <a:cxn ang="0">
                    <a:pos x="50" y="65"/>
                  </a:cxn>
                  <a:cxn ang="0">
                    <a:pos x="44" y="67"/>
                  </a:cxn>
                  <a:cxn ang="0">
                    <a:pos x="39" y="67"/>
                  </a:cxn>
                  <a:cxn ang="0">
                    <a:pos x="37" y="69"/>
                  </a:cxn>
                  <a:cxn ang="0">
                    <a:pos x="33" y="69"/>
                  </a:cxn>
                  <a:cxn ang="0">
                    <a:pos x="15" y="65"/>
                  </a:cxn>
                  <a:cxn ang="0">
                    <a:pos x="8" y="58"/>
                  </a:cxn>
                  <a:cxn ang="0">
                    <a:pos x="0" y="45"/>
                  </a:cxn>
                  <a:cxn ang="0">
                    <a:pos x="0" y="27"/>
                  </a:cxn>
                  <a:cxn ang="0">
                    <a:pos x="2" y="18"/>
                  </a:cxn>
                  <a:cxn ang="0">
                    <a:pos x="6" y="11"/>
                  </a:cxn>
                  <a:cxn ang="0">
                    <a:pos x="11" y="7"/>
                  </a:cxn>
                  <a:cxn ang="0">
                    <a:pos x="17" y="5"/>
                  </a:cxn>
                  <a:cxn ang="0">
                    <a:pos x="24" y="0"/>
                  </a:cxn>
                </a:cxnLst>
                <a:rect l="0" t="0" r="r" b="b"/>
                <a:pathLst>
                  <a:path w="68" h="69">
                    <a:moveTo>
                      <a:pt x="28" y="11"/>
                    </a:moveTo>
                    <a:lnTo>
                      <a:pt x="26" y="14"/>
                    </a:lnTo>
                    <a:lnTo>
                      <a:pt x="17" y="18"/>
                    </a:lnTo>
                    <a:lnTo>
                      <a:pt x="13" y="25"/>
                    </a:lnTo>
                    <a:lnTo>
                      <a:pt x="11" y="29"/>
                    </a:lnTo>
                    <a:lnTo>
                      <a:pt x="11" y="36"/>
                    </a:lnTo>
                    <a:lnTo>
                      <a:pt x="13" y="40"/>
                    </a:lnTo>
                    <a:lnTo>
                      <a:pt x="15" y="47"/>
                    </a:lnTo>
                    <a:lnTo>
                      <a:pt x="19" y="51"/>
                    </a:lnTo>
                    <a:lnTo>
                      <a:pt x="33" y="56"/>
                    </a:lnTo>
                    <a:lnTo>
                      <a:pt x="39" y="56"/>
                    </a:lnTo>
                    <a:lnTo>
                      <a:pt x="46" y="54"/>
                    </a:lnTo>
                    <a:lnTo>
                      <a:pt x="50" y="49"/>
                    </a:lnTo>
                    <a:lnTo>
                      <a:pt x="53" y="45"/>
                    </a:lnTo>
                    <a:lnTo>
                      <a:pt x="55" y="38"/>
                    </a:lnTo>
                    <a:lnTo>
                      <a:pt x="55" y="27"/>
                    </a:lnTo>
                    <a:lnTo>
                      <a:pt x="50" y="20"/>
                    </a:lnTo>
                    <a:lnTo>
                      <a:pt x="46" y="16"/>
                    </a:lnTo>
                    <a:lnTo>
                      <a:pt x="33" y="11"/>
                    </a:lnTo>
                    <a:lnTo>
                      <a:pt x="28" y="11"/>
                    </a:lnTo>
                    <a:close/>
                    <a:moveTo>
                      <a:pt x="24" y="0"/>
                    </a:moveTo>
                    <a:lnTo>
                      <a:pt x="42" y="0"/>
                    </a:lnTo>
                    <a:lnTo>
                      <a:pt x="57" y="9"/>
                    </a:lnTo>
                    <a:lnTo>
                      <a:pt x="66" y="25"/>
                    </a:lnTo>
                    <a:lnTo>
                      <a:pt x="68" y="31"/>
                    </a:lnTo>
                    <a:lnTo>
                      <a:pt x="68" y="38"/>
                    </a:lnTo>
                    <a:lnTo>
                      <a:pt x="66" y="45"/>
                    </a:lnTo>
                    <a:lnTo>
                      <a:pt x="64" y="49"/>
                    </a:lnTo>
                    <a:lnTo>
                      <a:pt x="59" y="56"/>
                    </a:lnTo>
                    <a:lnTo>
                      <a:pt x="50" y="65"/>
                    </a:lnTo>
                    <a:lnTo>
                      <a:pt x="44" y="67"/>
                    </a:lnTo>
                    <a:lnTo>
                      <a:pt x="39" y="67"/>
                    </a:lnTo>
                    <a:lnTo>
                      <a:pt x="37" y="69"/>
                    </a:lnTo>
                    <a:lnTo>
                      <a:pt x="33" y="69"/>
                    </a:lnTo>
                    <a:lnTo>
                      <a:pt x="15" y="65"/>
                    </a:lnTo>
                    <a:lnTo>
                      <a:pt x="8" y="58"/>
                    </a:lnTo>
                    <a:lnTo>
                      <a:pt x="0" y="45"/>
                    </a:lnTo>
                    <a:lnTo>
                      <a:pt x="0" y="27"/>
                    </a:lnTo>
                    <a:lnTo>
                      <a:pt x="2" y="18"/>
                    </a:lnTo>
                    <a:lnTo>
                      <a:pt x="6" y="11"/>
                    </a:lnTo>
                    <a:lnTo>
                      <a:pt x="11" y="7"/>
                    </a:lnTo>
                    <a:lnTo>
                      <a:pt x="17" y="5"/>
                    </a:lnTo>
                    <a:lnTo>
                      <a:pt x="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55" name="Freeform 254"/>
              <p:cNvSpPr>
                <a:spLocks noEditPoints="1"/>
              </p:cNvSpPr>
              <p:nvPr/>
            </p:nvSpPr>
            <p:spPr bwMode="auto">
              <a:xfrm>
                <a:off x="3441701" y="3762377"/>
                <a:ext cx="109538" cy="109538"/>
              </a:xfrm>
              <a:custGeom>
                <a:avLst/>
                <a:gdLst/>
                <a:ahLst/>
                <a:cxnLst>
                  <a:cxn ang="0">
                    <a:pos x="27" y="14"/>
                  </a:cxn>
                  <a:cxn ang="0">
                    <a:pos x="20" y="18"/>
                  </a:cxn>
                  <a:cxn ang="0">
                    <a:pos x="13" y="25"/>
                  </a:cxn>
                  <a:cxn ang="0">
                    <a:pos x="11" y="31"/>
                  </a:cxn>
                  <a:cxn ang="0">
                    <a:pos x="13" y="40"/>
                  </a:cxn>
                  <a:cxn ang="0">
                    <a:pos x="16" y="47"/>
                  </a:cxn>
                  <a:cxn ang="0">
                    <a:pos x="20" y="51"/>
                  </a:cxn>
                  <a:cxn ang="0">
                    <a:pos x="27" y="56"/>
                  </a:cxn>
                  <a:cxn ang="0">
                    <a:pos x="33" y="58"/>
                  </a:cxn>
                  <a:cxn ang="0">
                    <a:pos x="40" y="56"/>
                  </a:cxn>
                  <a:cxn ang="0">
                    <a:pos x="47" y="51"/>
                  </a:cxn>
                  <a:cxn ang="0">
                    <a:pos x="53" y="45"/>
                  </a:cxn>
                  <a:cxn ang="0">
                    <a:pos x="55" y="40"/>
                  </a:cxn>
                  <a:cxn ang="0">
                    <a:pos x="55" y="34"/>
                  </a:cxn>
                  <a:cxn ang="0">
                    <a:pos x="53" y="29"/>
                  </a:cxn>
                  <a:cxn ang="0">
                    <a:pos x="51" y="22"/>
                  </a:cxn>
                  <a:cxn ang="0">
                    <a:pos x="49" y="18"/>
                  </a:cxn>
                  <a:cxn ang="0">
                    <a:pos x="44" y="16"/>
                  </a:cxn>
                  <a:cxn ang="0">
                    <a:pos x="38" y="14"/>
                  </a:cxn>
                  <a:cxn ang="0">
                    <a:pos x="27" y="14"/>
                  </a:cxn>
                  <a:cxn ang="0">
                    <a:pos x="42" y="0"/>
                  </a:cxn>
                  <a:cxn ang="0">
                    <a:pos x="55" y="9"/>
                  </a:cxn>
                  <a:cxn ang="0">
                    <a:pos x="66" y="25"/>
                  </a:cxn>
                  <a:cxn ang="0">
                    <a:pos x="69" y="34"/>
                  </a:cxn>
                  <a:cxn ang="0">
                    <a:pos x="64" y="51"/>
                  </a:cxn>
                  <a:cxn ang="0">
                    <a:pos x="58" y="58"/>
                  </a:cxn>
                  <a:cxn ang="0">
                    <a:pos x="51" y="62"/>
                  </a:cxn>
                  <a:cxn ang="0">
                    <a:pos x="42" y="67"/>
                  </a:cxn>
                  <a:cxn ang="0">
                    <a:pos x="40" y="69"/>
                  </a:cxn>
                  <a:cxn ang="0">
                    <a:pos x="33" y="69"/>
                  </a:cxn>
                  <a:cxn ang="0">
                    <a:pos x="16" y="64"/>
                  </a:cxn>
                  <a:cxn ang="0">
                    <a:pos x="9" y="58"/>
                  </a:cxn>
                  <a:cxn ang="0">
                    <a:pos x="0" y="45"/>
                  </a:cxn>
                  <a:cxn ang="0">
                    <a:pos x="0" y="27"/>
                  </a:cxn>
                  <a:cxn ang="0">
                    <a:pos x="7" y="11"/>
                  </a:cxn>
                  <a:cxn ang="0">
                    <a:pos x="22" y="3"/>
                  </a:cxn>
                  <a:cxn ang="0">
                    <a:pos x="42" y="0"/>
                  </a:cxn>
                </a:cxnLst>
                <a:rect l="0" t="0" r="r" b="b"/>
                <a:pathLst>
                  <a:path w="69" h="69">
                    <a:moveTo>
                      <a:pt x="27" y="14"/>
                    </a:moveTo>
                    <a:lnTo>
                      <a:pt x="20" y="18"/>
                    </a:lnTo>
                    <a:lnTo>
                      <a:pt x="13" y="25"/>
                    </a:lnTo>
                    <a:lnTo>
                      <a:pt x="11" y="31"/>
                    </a:lnTo>
                    <a:lnTo>
                      <a:pt x="13" y="40"/>
                    </a:lnTo>
                    <a:lnTo>
                      <a:pt x="16" y="47"/>
                    </a:lnTo>
                    <a:lnTo>
                      <a:pt x="20" y="51"/>
                    </a:lnTo>
                    <a:lnTo>
                      <a:pt x="27" y="56"/>
                    </a:lnTo>
                    <a:lnTo>
                      <a:pt x="33" y="58"/>
                    </a:lnTo>
                    <a:lnTo>
                      <a:pt x="40" y="56"/>
                    </a:lnTo>
                    <a:lnTo>
                      <a:pt x="47" y="51"/>
                    </a:lnTo>
                    <a:lnTo>
                      <a:pt x="53" y="45"/>
                    </a:lnTo>
                    <a:lnTo>
                      <a:pt x="55" y="40"/>
                    </a:lnTo>
                    <a:lnTo>
                      <a:pt x="55" y="34"/>
                    </a:lnTo>
                    <a:lnTo>
                      <a:pt x="53" y="29"/>
                    </a:lnTo>
                    <a:lnTo>
                      <a:pt x="51" y="22"/>
                    </a:lnTo>
                    <a:lnTo>
                      <a:pt x="49" y="18"/>
                    </a:lnTo>
                    <a:lnTo>
                      <a:pt x="44" y="16"/>
                    </a:lnTo>
                    <a:lnTo>
                      <a:pt x="38" y="14"/>
                    </a:lnTo>
                    <a:lnTo>
                      <a:pt x="27" y="14"/>
                    </a:lnTo>
                    <a:close/>
                    <a:moveTo>
                      <a:pt x="42" y="0"/>
                    </a:moveTo>
                    <a:lnTo>
                      <a:pt x="55" y="9"/>
                    </a:lnTo>
                    <a:lnTo>
                      <a:pt x="66" y="25"/>
                    </a:lnTo>
                    <a:lnTo>
                      <a:pt x="69" y="34"/>
                    </a:lnTo>
                    <a:lnTo>
                      <a:pt x="64" y="51"/>
                    </a:lnTo>
                    <a:lnTo>
                      <a:pt x="58" y="58"/>
                    </a:lnTo>
                    <a:lnTo>
                      <a:pt x="51" y="62"/>
                    </a:lnTo>
                    <a:lnTo>
                      <a:pt x="42" y="67"/>
                    </a:lnTo>
                    <a:lnTo>
                      <a:pt x="40" y="69"/>
                    </a:lnTo>
                    <a:lnTo>
                      <a:pt x="33" y="69"/>
                    </a:lnTo>
                    <a:lnTo>
                      <a:pt x="16" y="64"/>
                    </a:lnTo>
                    <a:lnTo>
                      <a:pt x="9" y="58"/>
                    </a:lnTo>
                    <a:lnTo>
                      <a:pt x="0" y="45"/>
                    </a:lnTo>
                    <a:lnTo>
                      <a:pt x="0" y="27"/>
                    </a:lnTo>
                    <a:lnTo>
                      <a:pt x="7" y="11"/>
                    </a:lnTo>
                    <a:lnTo>
                      <a:pt x="22" y="3"/>
                    </a:lnTo>
                    <a:lnTo>
                      <a:pt x="4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56" name="Freeform 255"/>
              <p:cNvSpPr>
                <a:spLocks noEditPoints="1"/>
              </p:cNvSpPr>
              <p:nvPr/>
            </p:nvSpPr>
            <p:spPr bwMode="auto">
              <a:xfrm>
                <a:off x="3413126" y="3678239"/>
                <a:ext cx="109538" cy="109538"/>
              </a:xfrm>
              <a:custGeom>
                <a:avLst/>
                <a:gdLst/>
                <a:ahLst/>
                <a:cxnLst>
                  <a:cxn ang="0">
                    <a:pos x="29" y="13"/>
                  </a:cxn>
                  <a:cxn ang="0">
                    <a:pos x="23" y="18"/>
                  </a:cxn>
                  <a:cxn ang="0">
                    <a:pos x="16" y="25"/>
                  </a:cxn>
                  <a:cxn ang="0">
                    <a:pos x="14" y="33"/>
                  </a:cxn>
                  <a:cxn ang="0">
                    <a:pos x="14" y="42"/>
                  </a:cxn>
                  <a:cxn ang="0">
                    <a:pos x="18" y="49"/>
                  </a:cxn>
                  <a:cxn ang="0">
                    <a:pos x="23" y="53"/>
                  </a:cxn>
                  <a:cxn ang="0">
                    <a:pos x="27" y="56"/>
                  </a:cxn>
                  <a:cxn ang="0">
                    <a:pos x="36" y="58"/>
                  </a:cxn>
                  <a:cxn ang="0">
                    <a:pos x="42" y="56"/>
                  </a:cxn>
                  <a:cxn ang="0">
                    <a:pos x="45" y="53"/>
                  </a:cxn>
                  <a:cxn ang="0">
                    <a:pos x="49" y="51"/>
                  </a:cxn>
                  <a:cxn ang="0">
                    <a:pos x="51" y="49"/>
                  </a:cxn>
                  <a:cxn ang="0">
                    <a:pos x="56" y="40"/>
                  </a:cxn>
                  <a:cxn ang="0">
                    <a:pos x="58" y="38"/>
                  </a:cxn>
                  <a:cxn ang="0">
                    <a:pos x="58" y="33"/>
                  </a:cxn>
                  <a:cxn ang="0">
                    <a:pos x="56" y="29"/>
                  </a:cxn>
                  <a:cxn ang="0">
                    <a:pos x="53" y="22"/>
                  </a:cxn>
                  <a:cxn ang="0">
                    <a:pos x="49" y="18"/>
                  </a:cxn>
                  <a:cxn ang="0">
                    <a:pos x="36" y="13"/>
                  </a:cxn>
                  <a:cxn ang="0">
                    <a:pos x="29" y="13"/>
                  </a:cxn>
                  <a:cxn ang="0">
                    <a:pos x="42" y="0"/>
                  </a:cxn>
                  <a:cxn ang="0">
                    <a:pos x="58" y="9"/>
                  </a:cxn>
                  <a:cxn ang="0">
                    <a:pos x="69" y="25"/>
                  </a:cxn>
                  <a:cxn ang="0">
                    <a:pos x="69" y="42"/>
                  </a:cxn>
                  <a:cxn ang="0">
                    <a:pos x="65" y="51"/>
                  </a:cxn>
                  <a:cxn ang="0">
                    <a:pos x="60" y="58"/>
                  </a:cxn>
                  <a:cxn ang="0">
                    <a:pos x="56" y="62"/>
                  </a:cxn>
                  <a:cxn ang="0">
                    <a:pos x="51" y="64"/>
                  </a:cxn>
                  <a:cxn ang="0">
                    <a:pos x="45" y="69"/>
                  </a:cxn>
                  <a:cxn ang="0">
                    <a:pos x="27" y="69"/>
                  </a:cxn>
                  <a:cxn ang="0">
                    <a:pos x="18" y="64"/>
                  </a:cxn>
                  <a:cxn ang="0">
                    <a:pos x="11" y="60"/>
                  </a:cxn>
                  <a:cxn ang="0">
                    <a:pos x="7" y="53"/>
                  </a:cxn>
                  <a:cxn ang="0">
                    <a:pos x="3" y="44"/>
                  </a:cxn>
                  <a:cxn ang="0">
                    <a:pos x="0" y="27"/>
                  </a:cxn>
                  <a:cxn ang="0">
                    <a:pos x="9" y="11"/>
                  </a:cxn>
                  <a:cxn ang="0">
                    <a:pos x="25" y="2"/>
                  </a:cxn>
                  <a:cxn ang="0">
                    <a:pos x="42" y="0"/>
                  </a:cxn>
                </a:cxnLst>
                <a:rect l="0" t="0" r="r" b="b"/>
                <a:pathLst>
                  <a:path w="69" h="69">
                    <a:moveTo>
                      <a:pt x="29" y="13"/>
                    </a:moveTo>
                    <a:lnTo>
                      <a:pt x="23" y="18"/>
                    </a:lnTo>
                    <a:lnTo>
                      <a:pt x="16" y="25"/>
                    </a:lnTo>
                    <a:lnTo>
                      <a:pt x="14" y="33"/>
                    </a:lnTo>
                    <a:lnTo>
                      <a:pt x="14" y="42"/>
                    </a:lnTo>
                    <a:lnTo>
                      <a:pt x="18" y="49"/>
                    </a:lnTo>
                    <a:lnTo>
                      <a:pt x="23" y="53"/>
                    </a:lnTo>
                    <a:lnTo>
                      <a:pt x="27" y="56"/>
                    </a:lnTo>
                    <a:lnTo>
                      <a:pt x="36" y="58"/>
                    </a:lnTo>
                    <a:lnTo>
                      <a:pt x="42" y="56"/>
                    </a:lnTo>
                    <a:lnTo>
                      <a:pt x="45" y="53"/>
                    </a:lnTo>
                    <a:lnTo>
                      <a:pt x="49" y="51"/>
                    </a:lnTo>
                    <a:lnTo>
                      <a:pt x="51" y="49"/>
                    </a:lnTo>
                    <a:lnTo>
                      <a:pt x="56" y="40"/>
                    </a:lnTo>
                    <a:lnTo>
                      <a:pt x="58" y="38"/>
                    </a:lnTo>
                    <a:lnTo>
                      <a:pt x="58" y="33"/>
                    </a:lnTo>
                    <a:lnTo>
                      <a:pt x="56" y="29"/>
                    </a:lnTo>
                    <a:lnTo>
                      <a:pt x="53" y="22"/>
                    </a:lnTo>
                    <a:lnTo>
                      <a:pt x="49" y="18"/>
                    </a:lnTo>
                    <a:lnTo>
                      <a:pt x="36" y="13"/>
                    </a:lnTo>
                    <a:lnTo>
                      <a:pt x="29" y="13"/>
                    </a:lnTo>
                    <a:close/>
                    <a:moveTo>
                      <a:pt x="42" y="0"/>
                    </a:moveTo>
                    <a:lnTo>
                      <a:pt x="58" y="9"/>
                    </a:lnTo>
                    <a:lnTo>
                      <a:pt x="69" y="25"/>
                    </a:lnTo>
                    <a:lnTo>
                      <a:pt x="69" y="42"/>
                    </a:lnTo>
                    <a:lnTo>
                      <a:pt x="65" y="51"/>
                    </a:lnTo>
                    <a:lnTo>
                      <a:pt x="60" y="58"/>
                    </a:lnTo>
                    <a:lnTo>
                      <a:pt x="56" y="62"/>
                    </a:lnTo>
                    <a:lnTo>
                      <a:pt x="51" y="64"/>
                    </a:lnTo>
                    <a:lnTo>
                      <a:pt x="45" y="69"/>
                    </a:lnTo>
                    <a:lnTo>
                      <a:pt x="27" y="69"/>
                    </a:lnTo>
                    <a:lnTo>
                      <a:pt x="18" y="64"/>
                    </a:lnTo>
                    <a:lnTo>
                      <a:pt x="11" y="60"/>
                    </a:lnTo>
                    <a:lnTo>
                      <a:pt x="7" y="53"/>
                    </a:lnTo>
                    <a:lnTo>
                      <a:pt x="3" y="44"/>
                    </a:lnTo>
                    <a:lnTo>
                      <a:pt x="0" y="27"/>
                    </a:lnTo>
                    <a:lnTo>
                      <a:pt x="9" y="11"/>
                    </a:lnTo>
                    <a:lnTo>
                      <a:pt x="25" y="2"/>
                    </a:lnTo>
                    <a:lnTo>
                      <a:pt x="4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57" name="Freeform 256"/>
              <p:cNvSpPr>
                <a:spLocks noEditPoints="1"/>
              </p:cNvSpPr>
              <p:nvPr/>
            </p:nvSpPr>
            <p:spPr bwMode="auto">
              <a:xfrm>
                <a:off x="3389314" y="3597277"/>
                <a:ext cx="107950" cy="106363"/>
              </a:xfrm>
              <a:custGeom>
                <a:avLst/>
                <a:gdLst/>
                <a:ahLst/>
                <a:cxnLst>
                  <a:cxn ang="0">
                    <a:pos x="31" y="11"/>
                  </a:cxn>
                  <a:cxn ang="0">
                    <a:pos x="29" y="14"/>
                  </a:cxn>
                  <a:cxn ang="0">
                    <a:pos x="24" y="14"/>
                  </a:cxn>
                  <a:cxn ang="0">
                    <a:pos x="20" y="16"/>
                  </a:cxn>
                  <a:cxn ang="0">
                    <a:pos x="18" y="20"/>
                  </a:cxn>
                  <a:cxn ang="0">
                    <a:pos x="15" y="22"/>
                  </a:cxn>
                  <a:cxn ang="0">
                    <a:pos x="13" y="27"/>
                  </a:cxn>
                  <a:cxn ang="0">
                    <a:pos x="13" y="40"/>
                  </a:cxn>
                  <a:cxn ang="0">
                    <a:pos x="18" y="47"/>
                  </a:cxn>
                  <a:cxn ang="0">
                    <a:pos x="24" y="53"/>
                  </a:cxn>
                  <a:cxn ang="0">
                    <a:pos x="31" y="56"/>
                  </a:cxn>
                  <a:cxn ang="0">
                    <a:pos x="40" y="53"/>
                  </a:cxn>
                  <a:cxn ang="0">
                    <a:pos x="44" y="53"/>
                  </a:cxn>
                  <a:cxn ang="0">
                    <a:pos x="49" y="51"/>
                  </a:cxn>
                  <a:cxn ang="0">
                    <a:pos x="51" y="47"/>
                  </a:cxn>
                  <a:cxn ang="0">
                    <a:pos x="53" y="45"/>
                  </a:cxn>
                  <a:cxn ang="0">
                    <a:pos x="57" y="36"/>
                  </a:cxn>
                  <a:cxn ang="0">
                    <a:pos x="57" y="31"/>
                  </a:cxn>
                  <a:cxn ang="0">
                    <a:pos x="55" y="27"/>
                  </a:cxn>
                  <a:cxn ang="0">
                    <a:pos x="53" y="20"/>
                  </a:cxn>
                  <a:cxn ang="0">
                    <a:pos x="49" y="16"/>
                  </a:cxn>
                  <a:cxn ang="0">
                    <a:pos x="35" y="11"/>
                  </a:cxn>
                  <a:cxn ang="0">
                    <a:pos x="31" y="11"/>
                  </a:cxn>
                  <a:cxn ang="0">
                    <a:pos x="24" y="0"/>
                  </a:cxn>
                  <a:cxn ang="0">
                    <a:pos x="42" y="0"/>
                  </a:cxn>
                  <a:cxn ang="0">
                    <a:pos x="57" y="7"/>
                  </a:cxn>
                  <a:cxn ang="0">
                    <a:pos x="66" y="22"/>
                  </a:cxn>
                  <a:cxn ang="0">
                    <a:pos x="68" y="29"/>
                  </a:cxn>
                  <a:cxn ang="0">
                    <a:pos x="68" y="36"/>
                  </a:cxn>
                  <a:cxn ang="0">
                    <a:pos x="64" y="49"/>
                  </a:cxn>
                  <a:cxn ang="0">
                    <a:pos x="60" y="56"/>
                  </a:cxn>
                  <a:cxn ang="0">
                    <a:pos x="51" y="64"/>
                  </a:cxn>
                  <a:cxn ang="0">
                    <a:pos x="44" y="67"/>
                  </a:cxn>
                  <a:cxn ang="0">
                    <a:pos x="26" y="67"/>
                  </a:cxn>
                  <a:cxn ang="0">
                    <a:pos x="18" y="62"/>
                  </a:cxn>
                  <a:cxn ang="0">
                    <a:pos x="11" y="58"/>
                  </a:cxn>
                  <a:cxn ang="0">
                    <a:pos x="7" y="51"/>
                  </a:cxn>
                  <a:cxn ang="0">
                    <a:pos x="2" y="42"/>
                  </a:cxn>
                  <a:cxn ang="0">
                    <a:pos x="0" y="36"/>
                  </a:cxn>
                  <a:cxn ang="0">
                    <a:pos x="0" y="31"/>
                  </a:cxn>
                  <a:cxn ang="0">
                    <a:pos x="4" y="18"/>
                  </a:cxn>
                  <a:cxn ang="0">
                    <a:pos x="9" y="11"/>
                  </a:cxn>
                  <a:cxn ang="0">
                    <a:pos x="18" y="3"/>
                  </a:cxn>
                  <a:cxn ang="0">
                    <a:pos x="24" y="0"/>
                  </a:cxn>
                </a:cxnLst>
                <a:rect l="0" t="0" r="r" b="b"/>
                <a:pathLst>
                  <a:path w="68" h="67">
                    <a:moveTo>
                      <a:pt x="31" y="11"/>
                    </a:moveTo>
                    <a:lnTo>
                      <a:pt x="29" y="14"/>
                    </a:lnTo>
                    <a:lnTo>
                      <a:pt x="24" y="14"/>
                    </a:lnTo>
                    <a:lnTo>
                      <a:pt x="20" y="16"/>
                    </a:lnTo>
                    <a:lnTo>
                      <a:pt x="18" y="20"/>
                    </a:lnTo>
                    <a:lnTo>
                      <a:pt x="15" y="22"/>
                    </a:lnTo>
                    <a:lnTo>
                      <a:pt x="13" y="27"/>
                    </a:lnTo>
                    <a:lnTo>
                      <a:pt x="13" y="40"/>
                    </a:lnTo>
                    <a:lnTo>
                      <a:pt x="18" y="47"/>
                    </a:lnTo>
                    <a:lnTo>
                      <a:pt x="24" y="53"/>
                    </a:lnTo>
                    <a:lnTo>
                      <a:pt x="31" y="56"/>
                    </a:lnTo>
                    <a:lnTo>
                      <a:pt x="40" y="53"/>
                    </a:lnTo>
                    <a:lnTo>
                      <a:pt x="44" y="53"/>
                    </a:lnTo>
                    <a:lnTo>
                      <a:pt x="49" y="51"/>
                    </a:lnTo>
                    <a:lnTo>
                      <a:pt x="51" y="47"/>
                    </a:lnTo>
                    <a:lnTo>
                      <a:pt x="53" y="45"/>
                    </a:lnTo>
                    <a:lnTo>
                      <a:pt x="57" y="36"/>
                    </a:lnTo>
                    <a:lnTo>
                      <a:pt x="57" y="31"/>
                    </a:lnTo>
                    <a:lnTo>
                      <a:pt x="55" y="27"/>
                    </a:lnTo>
                    <a:lnTo>
                      <a:pt x="53" y="20"/>
                    </a:lnTo>
                    <a:lnTo>
                      <a:pt x="49" y="16"/>
                    </a:lnTo>
                    <a:lnTo>
                      <a:pt x="35" y="11"/>
                    </a:lnTo>
                    <a:lnTo>
                      <a:pt x="31" y="11"/>
                    </a:lnTo>
                    <a:close/>
                    <a:moveTo>
                      <a:pt x="24" y="0"/>
                    </a:moveTo>
                    <a:lnTo>
                      <a:pt x="42" y="0"/>
                    </a:lnTo>
                    <a:lnTo>
                      <a:pt x="57" y="7"/>
                    </a:lnTo>
                    <a:lnTo>
                      <a:pt x="66" y="22"/>
                    </a:lnTo>
                    <a:lnTo>
                      <a:pt x="68" y="29"/>
                    </a:lnTo>
                    <a:lnTo>
                      <a:pt x="68" y="36"/>
                    </a:lnTo>
                    <a:lnTo>
                      <a:pt x="64" y="49"/>
                    </a:lnTo>
                    <a:lnTo>
                      <a:pt x="60" y="56"/>
                    </a:lnTo>
                    <a:lnTo>
                      <a:pt x="51" y="64"/>
                    </a:lnTo>
                    <a:lnTo>
                      <a:pt x="44" y="67"/>
                    </a:lnTo>
                    <a:lnTo>
                      <a:pt x="26" y="67"/>
                    </a:lnTo>
                    <a:lnTo>
                      <a:pt x="18" y="62"/>
                    </a:lnTo>
                    <a:lnTo>
                      <a:pt x="11" y="58"/>
                    </a:lnTo>
                    <a:lnTo>
                      <a:pt x="7" y="51"/>
                    </a:lnTo>
                    <a:lnTo>
                      <a:pt x="2" y="42"/>
                    </a:lnTo>
                    <a:lnTo>
                      <a:pt x="0" y="36"/>
                    </a:lnTo>
                    <a:lnTo>
                      <a:pt x="0" y="31"/>
                    </a:lnTo>
                    <a:lnTo>
                      <a:pt x="4" y="18"/>
                    </a:lnTo>
                    <a:lnTo>
                      <a:pt x="9" y="11"/>
                    </a:lnTo>
                    <a:lnTo>
                      <a:pt x="18" y="3"/>
                    </a:lnTo>
                    <a:lnTo>
                      <a:pt x="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58" name="Freeform 257"/>
              <p:cNvSpPr>
                <a:spLocks noEditPoints="1"/>
              </p:cNvSpPr>
              <p:nvPr/>
            </p:nvSpPr>
            <p:spPr bwMode="auto">
              <a:xfrm>
                <a:off x="3363914" y="3513139"/>
                <a:ext cx="109538" cy="109538"/>
              </a:xfrm>
              <a:custGeom>
                <a:avLst/>
                <a:gdLst/>
                <a:ahLst/>
                <a:cxnLst>
                  <a:cxn ang="0">
                    <a:pos x="31" y="11"/>
                  </a:cxn>
                  <a:cxn ang="0">
                    <a:pos x="29" y="13"/>
                  </a:cxn>
                  <a:cxn ang="0">
                    <a:pos x="20" y="18"/>
                  </a:cxn>
                  <a:cxn ang="0">
                    <a:pos x="18" y="20"/>
                  </a:cxn>
                  <a:cxn ang="0">
                    <a:pos x="12" y="33"/>
                  </a:cxn>
                  <a:cxn ang="0">
                    <a:pos x="12" y="36"/>
                  </a:cxn>
                  <a:cxn ang="0">
                    <a:pos x="14" y="40"/>
                  </a:cxn>
                  <a:cxn ang="0">
                    <a:pos x="16" y="47"/>
                  </a:cxn>
                  <a:cxn ang="0">
                    <a:pos x="20" y="51"/>
                  </a:cxn>
                  <a:cxn ang="0">
                    <a:pos x="34" y="56"/>
                  </a:cxn>
                  <a:cxn ang="0">
                    <a:pos x="40" y="56"/>
                  </a:cxn>
                  <a:cxn ang="0">
                    <a:pos x="47" y="51"/>
                  </a:cxn>
                  <a:cxn ang="0">
                    <a:pos x="54" y="44"/>
                  </a:cxn>
                  <a:cxn ang="0">
                    <a:pos x="56" y="36"/>
                  </a:cxn>
                  <a:cxn ang="0">
                    <a:pos x="56" y="27"/>
                  </a:cxn>
                  <a:cxn ang="0">
                    <a:pos x="54" y="20"/>
                  </a:cxn>
                  <a:cxn ang="0">
                    <a:pos x="47" y="16"/>
                  </a:cxn>
                  <a:cxn ang="0">
                    <a:pos x="42" y="13"/>
                  </a:cxn>
                  <a:cxn ang="0">
                    <a:pos x="34" y="11"/>
                  </a:cxn>
                  <a:cxn ang="0">
                    <a:pos x="31" y="11"/>
                  </a:cxn>
                  <a:cxn ang="0">
                    <a:pos x="25" y="0"/>
                  </a:cxn>
                  <a:cxn ang="0">
                    <a:pos x="42" y="0"/>
                  </a:cxn>
                  <a:cxn ang="0">
                    <a:pos x="58" y="9"/>
                  </a:cxn>
                  <a:cxn ang="0">
                    <a:pos x="67" y="25"/>
                  </a:cxn>
                  <a:cxn ang="0">
                    <a:pos x="69" y="42"/>
                  </a:cxn>
                  <a:cxn ang="0">
                    <a:pos x="60" y="58"/>
                  </a:cxn>
                  <a:cxn ang="0">
                    <a:pos x="45" y="67"/>
                  </a:cxn>
                  <a:cxn ang="0">
                    <a:pos x="40" y="69"/>
                  </a:cxn>
                  <a:cxn ang="0">
                    <a:pos x="34" y="69"/>
                  </a:cxn>
                  <a:cxn ang="0">
                    <a:pos x="25" y="67"/>
                  </a:cxn>
                  <a:cxn ang="0">
                    <a:pos x="14" y="62"/>
                  </a:cxn>
                  <a:cxn ang="0">
                    <a:pos x="7" y="53"/>
                  </a:cxn>
                  <a:cxn ang="0">
                    <a:pos x="3" y="44"/>
                  </a:cxn>
                  <a:cxn ang="0">
                    <a:pos x="0" y="38"/>
                  </a:cxn>
                  <a:cxn ang="0">
                    <a:pos x="0" y="31"/>
                  </a:cxn>
                  <a:cxn ang="0">
                    <a:pos x="5" y="18"/>
                  </a:cxn>
                  <a:cxn ang="0">
                    <a:pos x="9" y="11"/>
                  </a:cxn>
                  <a:cxn ang="0">
                    <a:pos x="14" y="7"/>
                  </a:cxn>
                  <a:cxn ang="0">
                    <a:pos x="18" y="5"/>
                  </a:cxn>
                  <a:cxn ang="0">
                    <a:pos x="25" y="0"/>
                  </a:cxn>
                </a:cxnLst>
                <a:rect l="0" t="0" r="r" b="b"/>
                <a:pathLst>
                  <a:path w="69" h="69">
                    <a:moveTo>
                      <a:pt x="31" y="11"/>
                    </a:moveTo>
                    <a:lnTo>
                      <a:pt x="29" y="13"/>
                    </a:lnTo>
                    <a:lnTo>
                      <a:pt x="20" y="18"/>
                    </a:lnTo>
                    <a:lnTo>
                      <a:pt x="18" y="20"/>
                    </a:lnTo>
                    <a:lnTo>
                      <a:pt x="12" y="33"/>
                    </a:lnTo>
                    <a:lnTo>
                      <a:pt x="12" y="36"/>
                    </a:lnTo>
                    <a:lnTo>
                      <a:pt x="14" y="40"/>
                    </a:lnTo>
                    <a:lnTo>
                      <a:pt x="16" y="47"/>
                    </a:lnTo>
                    <a:lnTo>
                      <a:pt x="20" y="51"/>
                    </a:lnTo>
                    <a:lnTo>
                      <a:pt x="34" y="56"/>
                    </a:lnTo>
                    <a:lnTo>
                      <a:pt x="40" y="56"/>
                    </a:lnTo>
                    <a:lnTo>
                      <a:pt x="47" y="51"/>
                    </a:lnTo>
                    <a:lnTo>
                      <a:pt x="54" y="44"/>
                    </a:lnTo>
                    <a:lnTo>
                      <a:pt x="56" y="36"/>
                    </a:lnTo>
                    <a:lnTo>
                      <a:pt x="56" y="27"/>
                    </a:lnTo>
                    <a:lnTo>
                      <a:pt x="54" y="20"/>
                    </a:lnTo>
                    <a:lnTo>
                      <a:pt x="47" y="16"/>
                    </a:lnTo>
                    <a:lnTo>
                      <a:pt x="42" y="13"/>
                    </a:lnTo>
                    <a:lnTo>
                      <a:pt x="34" y="11"/>
                    </a:lnTo>
                    <a:lnTo>
                      <a:pt x="31" y="11"/>
                    </a:lnTo>
                    <a:close/>
                    <a:moveTo>
                      <a:pt x="25" y="0"/>
                    </a:moveTo>
                    <a:lnTo>
                      <a:pt x="42" y="0"/>
                    </a:lnTo>
                    <a:lnTo>
                      <a:pt x="58" y="9"/>
                    </a:lnTo>
                    <a:lnTo>
                      <a:pt x="67" y="25"/>
                    </a:lnTo>
                    <a:lnTo>
                      <a:pt x="69" y="42"/>
                    </a:lnTo>
                    <a:lnTo>
                      <a:pt x="60" y="58"/>
                    </a:lnTo>
                    <a:lnTo>
                      <a:pt x="45" y="67"/>
                    </a:lnTo>
                    <a:lnTo>
                      <a:pt x="40" y="69"/>
                    </a:lnTo>
                    <a:lnTo>
                      <a:pt x="34" y="69"/>
                    </a:lnTo>
                    <a:lnTo>
                      <a:pt x="25" y="67"/>
                    </a:lnTo>
                    <a:lnTo>
                      <a:pt x="14" y="62"/>
                    </a:lnTo>
                    <a:lnTo>
                      <a:pt x="7" y="53"/>
                    </a:lnTo>
                    <a:lnTo>
                      <a:pt x="3" y="44"/>
                    </a:lnTo>
                    <a:lnTo>
                      <a:pt x="0" y="38"/>
                    </a:lnTo>
                    <a:lnTo>
                      <a:pt x="0" y="31"/>
                    </a:lnTo>
                    <a:lnTo>
                      <a:pt x="5" y="18"/>
                    </a:lnTo>
                    <a:lnTo>
                      <a:pt x="9" y="11"/>
                    </a:lnTo>
                    <a:lnTo>
                      <a:pt x="14" y="7"/>
                    </a:lnTo>
                    <a:lnTo>
                      <a:pt x="18" y="5"/>
                    </a:lnTo>
                    <a:lnTo>
                      <a:pt x="2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59" name="Freeform 258"/>
              <p:cNvSpPr>
                <a:spLocks noEditPoints="1"/>
              </p:cNvSpPr>
              <p:nvPr/>
            </p:nvSpPr>
            <p:spPr bwMode="auto">
              <a:xfrm>
                <a:off x="3340101" y="3429002"/>
                <a:ext cx="109538" cy="109538"/>
              </a:xfrm>
              <a:custGeom>
                <a:avLst/>
                <a:gdLst/>
                <a:ahLst/>
                <a:cxnLst>
                  <a:cxn ang="0">
                    <a:pos x="27" y="13"/>
                  </a:cxn>
                  <a:cxn ang="0">
                    <a:pos x="20" y="18"/>
                  </a:cxn>
                  <a:cxn ang="0">
                    <a:pos x="13" y="24"/>
                  </a:cxn>
                  <a:cxn ang="0">
                    <a:pos x="11" y="31"/>
                  </a:cxn>
                  <a:cxn ang="0">
                    <a:pos x="13" y="40"/>
                  </a:cxn>
                  <a:cxn ang="0">
                    <a:pos x="15" y="47"/>
                  </a:cxn>
                  <a:cxn ang="0">
                    <a:pos x="20" y="51"/>
                  </a:cxn>
                  <a:cxn ang="0">
                    <a:pos x="27" y="55"/>
                  </a:cxn>
                  <a:cxn ang="0">
                    <a:pos x="33" y="58"/>
                  </a:cxn>
                  <a:cxn ang="0">
                    <a:pos x="40" y="55"/>
                  </a:cxn>
                  <a:cxn ang="0">
                    <a:pos x="49" y="51"/>
                  </a:cxn>
                  <a:cxn ang="0">
                    <a:pos x="51" y="49"/>
                  </a:cxn>
                  <a:cxn ang="0">
                    <a:pos x="55" y="40"/>
                  </a:cxn>
                  <a:cxn ang="0">
                    <a:pos x="55" y="29"/>
                  </a:cxn>
                  <a:cxn ang="0">
                    <a:pos x="51" y="22"/>
                  </a:cxn>
                  <a:cxn ang="0">
                    <a:pos x="46" y="18"/>
                  </a:cxn>
                  <a:cxn ang="0">
                    <a:pos x="33" y="13"/>
                  </a:cxn>
                  <a:cxn ang="0">
                    <a:pos x="27" y="13"/>
                  </a:cxn>
                  <a:cxn ang="0">
                    <a:pos x="42" y="0"/>
                  </a:cxn>
                  <a:cxn ang="0">
                    <a:pos x="57" y="9"/>
                  </a:cxn>
                  <a:cxn ang="0">
                    <a:pos x="66" y="24"/>
                  </a:cxn>
                  <a:cxn ang="0">
                    <a:pos x="69" y="33"/>
                  </a:cxn>
                  <a:cxn ang="0">
                    <a:pos x="64" y="51"/>
                  </a:cxn>
                  <a:cxn ang="0">
                    <a:pos x="51" y="64"/>
                  </a:cxn>
                  <a:cxn ang="0">
                    <a:pos x="44" y="66"/>
                  </a:cxn>
                  <a:cxn ang="0">
                    <a:pos x="40" y="69"/>
                  </a:cxn>
                  <a:cxn ang="0">
                    <a:pos x="24" y="69"/>
                  </a:cxn>
                  <a:cxn ang="0">
                    <a:pos x="15" y="64"/>
                  </a:cxn>
                  <a:cxn ang="0">
                    <a:pos x="9" y="60"/>
                  </a:cxn>
                  <a:cxn ang="0">
                    <a:pos x="4" y="53"/>
                  </a:cxn>
                  <a:cxn ang="0">
                    <a:pos x="0" y="44"/>
                  </a:cxn>
                  <a:cxn ang="0">
                    <a:pos x="0" y="27"/>
                  </a:cxn>
                  <a:cxn ang="0">
                    <a:pos x="9" y="11"/>
                  </a:cxn>
                  <a:cxn ang="0">
                    <a:pos x="24" y="2"/>
                  </a:cxn>
                  <a:cxn ang="0">
                    <a:pos x="42" y="0"/>
                  </a:cxn>
                </a:cxnLst>
                <a:rect l="0" t="0" r="r" b="b"/>
                <a:pathLst>
                  <a:path w="69" h="69">
                    <a:moveTo>
                      <a:pt x="27" y="13"/>
                    </a:moveTo>
                    <a:lnTo>
                      <a:pt x="20" y="18"/>
                    </a:lnTo>
                    <a:lnTo>
                      <a:pt x="13" y="24"/>
                    </a:lnTo>
                    <a:lnTo>
                      <a:pt x="11" y="31"/>
                    </a:lnTo>
                    <a:lnTo>
                      <a:pt x="13" y="40"/>
                    </a:lnTo>
                    <a:lnTo>
                      <a:pt x="15" y="47"/>
                    </a:lnTo>
                    <a:lnTo>
                      <a:pt x="20" y="51"/>
                    </a:lnTo>
                    <a:lnTo>
                      <a:pt x="27" y="55"/>
                    </a:lnTo>
                    <a:lnTo>
                      <a:pt x="33" y="58"/>
                    </a:lnTo>
                    <a:lnTo>
                      <a:pt x="40" y="55"/>
                    </a:lnTo>
                    <a:lnTo>
                      <a:pt x="49" y="51"/>
                    </a:lnTo>
                    <a:lnTo>
                      <a:pt x="51" y="49"/>
                    </a:lnTo>
                    <a:lnTo>
                      <a:pt x="55" y="40"/>
                    </a:lnTo>
                    <a:lnTo>
                      <a:pt x="55" y="29"/>
                    </a:lnTo>
                    <a:lnTo>
                      <a:pt x="51" y="22"/>
                    </a:lnTo>
                    <a:lnTo>
                      <a:pt x="46" y="18"/>
                    </a:lnTo>
                    <a:lnTo>
                      <a:pt x="33" y="13"/>
                    </a:lnTo>
                    <a:lnTo>
                      <a:pt x="27" y="13"/>
                    </a:lnTo>
                    <a:close/>
                    <a:moveTo>
                      <a:pt x="42" y="0"/>
                    </a:moveTo>
                    <a:lnTo>
                      <a:pt x="57" y="9"/>
                    </a:lnTo>
                    <a:lnTo>
                      <a:pt x="66" y="24"/>
                    </a:lnTo>
                    <a:lnTo>
                      <a:pt x="69" y="33"/>
                    </a:lnTo>
                    <a:lnTo>
                      <a:pt x="64" y="51"/>
                    </a:lnTo>
                    <a:lnTo>
                      <a:pt x="51" y="64"/>
                    </a:lnTo>
                    <a:lnTo>
                      <a:pt x="44" y="66"/>
                    </a:lnTo>
                    <a:lnTo>
                      <a:pt x="40" y="69"/>
                    </a:lnTo>
                    <a:lnTo>
                      <a:pt x="24" y="69"/>
                    </a:lnTo>
                    <a:lnTo>
                      <a:pt x="15" y="64"/>
                    </a:lnTo>
                    <a:lnTo>
                      <a:pt x="9" y="60"/>
                    </a:lnTo>
                    <a:lnTo>
                      <a:pt x="4" y="53"/>
                    </a:lnTo>
                    <a:lnTo>
                      <a:pt x="0" y="44"/>
                    </a:lnTo>
                    <a:lnTo>
                      <a:pt x="0" y="27"/>
                    </a:lnTo>
                    <a:lnTo>
                      <a:pt x="9" y="11"/>
                    </a:lnTo>
                    <a:lnTo>
                      <a:pt x="24" y="2"/>
                    </a:lnTo>
                    <a:lnTo>
                      <a:pt x="4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60" name="Freeform 259"/>
              <p:cNvSpPr>
                <a:spLocks noEditPoints="1"/>
              </p:cNvSpPr>
              <p:nvPr/>
            </p:nvSpPr>
            <p:spPr bwMode="auto">
              <a:xfrm>
                <a:off x="3316289" y="3348039"/>
                <a:ext cx="107950" cy="106363"/>
              </a:xfrm>
              <a:custGeom>
                <a:avLst/>
                <a:gdLst/>
                <a:ahLst/>
                <a:cxnLst>
                  <a:cxn ang="0">
                    <a:pos x="26" y="11"/>
                  </a:cxn>
                  <a:cxn ang="0">
                    <a:pos x="19" y="16"/>
                  </a:cxn>
                  <a:cxn ang="0">
                    <a:pos x="15" y="20"/>
                  </a:cxn>
                  <a:cxn ang="0">
                    <a:pos x="13" y="25"/>
                  </a:cxn>
                  <a:cxn ang="0">
                    <a:pos x="11" y="33"/>
                  </a:cxn>
                  <a:cxn ang="0">
                    <a:pos x="15" y="47"/>
                  </a:cxn>
                  <a:cxn ang="0">
                    <a:pos x="19" y="51"/>
                  </a:cxn>
                  <a:cxn ang="0">
                    <a:pos x="33" y="55"/>
                  </a:cxn>
                  <a:cxn ang="0">
                    <a:pos x="35" y="55"/>
                  </a:cxn>
                  <a:cxn ang="0">
                    <a:pos x="39" y="53"/>
                  </a:cxn>
                  <a:cxn ang="0">
                    <a:pos x="44" y="49"/>
                  </a:cxn>
                  <a:cxn ang="0">
                    <a:pos x="48" y="47"/>
                  </a:cxn>
                  <a:cxn ang="0">
                    <a:pos x="53" y="42"/>
                  </a:cxn>
                  <a:cxn ang="0">
                    <a:pos x="55" y="38"/>
                  </a:cxn>
                  <a:cxn ang="0">
                    <a:pos x="55" y="31"/>
                  </a:cxn>
                  <a:cxn ang="0">
                    <a:pos x="53" y="27"/>
                  </a:cxn>
                  <a:cxn ang="0">
                    <a:pos x="50" y="20"/>
                  </a:cxn>
                  <a:cxn ang="0">
                    <a:pos x="46" y="16"/>
                  </a:cxn>
                  <a:cxn ang="0">
                    <a:pos x="33" y="11"/>
                  </a:cxn>
                  <a:cxn ang="0">
                    <a:pos x="26" y="11"/>
                  </a:cxn>
                  <a:cxn ang="0">
                    <a:pos x="24" y="0"/>
                  </a:cxn>
                  <a:cxn ang="0">
                    <a:pos x="42" y="0"/>
                  </a:cxn>
                  <a:cxn ang="0">
                    <a:pos x="57" y="7"/>
                  </a:cxn>
                  <a:cxn ang="0">
                    <a:pos x="66" y="22"/>
                  </a:cxn>
                  <a:cxn ang="0">
                    <a:pos x="68" y="31"/>
                  </a:cxn>
                  <a:cxn ang="0">
                    <a:pos x="64" y="49"/>
                  </a:cxn>
                  <a:cxn ang="0">
                    <a:pos x="59" y="55"/>
                  </a:cxn>
                  <a:cxn ang="0">
                    <a:pos x="55" y="60"/>
                  </a:cxn>
                  <a:cxn ang="0">
                    <a:pos x="48" y="62"/>
                  </a:cxn>
                  <a:cxn ang="0">
                    <a:pos x="44" y="67"/>
                  </a:cxn>
                  <a:cxn ang="0">
                    <a:pos x="24" y="67"/>
                  </a:cxn>
                  <a:cxn ang="0">
                    <a:pos x="15" y="62"/>
                  </a:cxn>
                  <a:cxn ang="0">
                    <a:pos x="8" y="58"/>
                  </a:cxn>
                  <a:cxn ang="0">
                    <a:pos x="4" y="49"/>
                  </a:cxn>
                  <a:cxn ang="0">
                    <a:pos x="0" y="42"/>
                  </a:cxn>
                  <a:cxn ang="0">
                    <a:pos x="0" y="29"/>
                  </a:cxn>
                  <a:cxn ang="0">
                    <a:pos x="2" y="16"/>
                  </a:cxn>
                  <a:cxn ang="0">
                    <a:pos x="11" y="7"/>
                  </a:cxn>
                  <a:cxn ang="0">
                    <a:pos x="24" y="0"/>
                  </a:cxn>
                </a:cxnLst>
                <a:rect l="0" t="0" r="r" b="b"/>
                <a:pathLst>
                  <a:path w="68" h="67">
                    <a:moveTo>
                      <a:pt x="26" y="11"/>
                    </a:moveTo>
                    <a:lnTo>
                      <a:pt x="19" y="16"/>
                    </a:lnTo>
                    <a:lnTo>
                      <a:pt x="15" y="20"/>
                    </a:lnTo>
                    <a:lnTo>
                      <a:pt x="13" y="25"/>
                    </a:lnTo>
                    <a:lnTo>
                      <a:pt x="11" y="33"/>
                    </a:lnTo>
                    <a:lnTo>
                      <a:pt x="15" y="47"/>
                    </a:lnTo>
                    <a:lnTo>
                      <a:pt x="19" y="51"/>
                    </a:lnTo>
                    <a:lnTo>
                      <a:pt x="33" y="55"/>
                    </a:lnTo>
                    <a:lnTo>
                      <a:pt x="35" y="55"/>
                    </a:lnTo>
                    <a:lnTo>
                      <a:pt x="39" y="53"/>
                    </a:lnTo>
                    <a:lnTo>
                      <a:pt x="44" y="49"/>
                    </a:lnTo>
                    <a:lnTo>
                      <a:pt x="48" y="47"/>
                    </a:lnTo>
                    <a:lnTo>
                      <a:pt x="53" y="42"/>
                    </a:lnTo>
                    <a:lnTo>
                      <a:pt x="55" y="38"/>
                    </a:lnTo>
                    <a:lnTo>
                      <a:pt x="55" y="31"/>
                    </a:lnTo>
                    <a:lnTo>
                      <a:pt x="53" y="27"/>
                    </a:lnTo>
                    <a:lnTo>
                      <a:pt x="50" y="20"/>
                    </a:lnTo>
                    <a:lnTo>
                      <a:pt x="46" y="16"/>
                    </a:lnTo>
                    <a:lnTo>
                      <a:pt x="33" y="11"/>
                    </a:lnTo>
                    <a:lnTo>
                      <a:pt x="26" y="11"/>
                    </a:lnTo>
                    <a:close/>
                    <a:moveTo>
                      <a:pt x="24" y="0"/>
                    </a:moveTo>
                    <a:lnTo>
                      <a:pt x="42" y="0"/>
                    </a:lnTo>
                    <a:lnTo>
                      <a:pt x="57" y="7"/>
                    </a:lnTo>
                    <a:lnTo>
                      <a:pt x="66" y="22"/>
                    </a:lnTo>
                    <a:lnTo>
                      <a:pt x="68" y="31"/>
                    </a:lnTo>
                    <a:lnTo>
                      <a:pt x="64" y="49"/>
                    </a:lnTo>
                    <a:lnTo>
                      <a:pt x="59" y="55"/>
                    </a:lnTo>
                    <a:lnTo>
                      <a:pt x="55" y="60"/>
                    </a:lnTo>
                    <a:lnTo>
                      <a:pt x="48" y="62"/>
                    </a:lnTo>
                    <a:lnTo>
                      <a:pt x="44" y="67"/>
                    </a:lnTo>
                    <a:lnTo>
                      <a:pt x="24" y="67"/>
                    </a:lnTo>
                    <a:lnTo>
                      <a:pt x="15" y="62"/>
                    </a:lnTo>
                    <a:lnTo>
                      <a:pt x="8" y="58"/>
                    </a:lnTo>
                    <a:lnTo>
                      <a:pt x="4" y="49"/>
                    </a:lnTo>
                    <a:lnTo>
                      <a:pt x="0" y="42"/>
                    </a:lnTo>
                    <a:lnTo>
                      <a:pt x="0" y="29"/>
                    </a:lnTo>
                    <a:lnTo>
                      <a:pt x="2" y="16"/>
                    </a:lnTo>
                    <a:lnTo>
                      <a:pt x="11" y="7"/>
                    </a:lnTo>
                    <a:lnTo>
                      <a:pt x="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61" name="Freeform 260"/>
              <p:cNvSpPr>
                <a:spLocks noEditPoints="1"/>
              </p:cNvSpPr>
              <p:nvPr/>
            </p:nvSpPr>
            <p:spPr bwMode="auto">
              <a:xfrm>
                <a:off x="3287714" y="3263901"/>
                <a:ext cx="107950" cy="109538"/>
              </a:xfrm>
              <a:custGeom>
                <a:avLst/>
                <a:gdLst/>
                <a:ahLst/>
                <a:cxnLst>
                  <a:cxn ang="0">
                    <a:pos x="31" y="11"/>
                  </a:cxn>
                  <a:cxn ang="0">
                    <a:pos x="29" y="13"/>
                  </a:cxn>
                  <a:cxn ang="0">
                    <a:pos x="24" y="13"/>
                  </a:cxn>
                  <a:cxn ang="0">
                    <a:pos x="20" y="16"/>
                  </a:cxn>
                  <a:cxn ang="0">
                    <a:pos x="18" y="20"/>
                  </a:cxn>
                  <a:cxn ang="0">
                    <a:pos x="15" y="22"/>
                  </a:cxn>
                  <a:cxn ang="0">
                    <a:pos x="13" y="29"/>
                  </a:cxn>
                  <a:cxn ang="0">
                    <a:pos x="13" y="40"/>
                  </a:cxn>
                  <a:cxn ang="0">
                    <a:pos x="18" y="47"/>
                  </a:cxn>
                  <a:cxn ang="0">
                    <a:pos x="22" y="51"/>
                  </a:cxn>
                  <a:cxn ang="0">
                    <a:pos x="35" y="55"/>
                  </a:cxn>
                  <a:cxn ang="0">
                    <a:pos x="42" y="55"/>
                  </a:cxn>
                  <a:cxn ang="0">
                    <a:pos x="48" y="51"/>
                  </a:cxn>
                  <a:cxn ang="0">
                    <a:pos x="55" y="44"/>
                  </a:cxn>
                  <a:cxn ang="0">
                    <a:pos x="57" y="38"/>
                  </a:cxn>
                  <a:cxn ang="0">
                    <a:pos x="57" y="33"/>
                  </a:cxn>
                  <a:cxn ang="0">
                    <a:pos x="53" y="20"/>
                  </a:cxn>
                  <a:cxn ang="0">
                    <a:pos x="48" y="16"/>
                  </a:cxn>
                  <a:cxn ang="0">
                    <a:pos x="35" y="11"/>
                  </a:cxn>
                  <a:cxn ang="0">
                    <a:pos x="31" y="11"/>
                  </a:cxn>
                  <a:cxn ang="0">
                    <a:pos x="24" y="0"/>
                  </a:cxn>
                  <a:cxn ang="0">
                    <a:pos x="44" y="0"/>
                  </a:cxn>
                  <a:cxn ang="0">
                    <a:pos x="57" y="9"/>
                  </a:cxn>
                  <a:cxn ang="0">
                    <a:pos x="68" y="24"/>
                  </a:cxn>
                  <a:cxn ang="0">
                    <a:pos x="68" y="42"/>
                  </a:cxn>
                  <a:cxn ang="0">
                    <a:pos x="66" y="49"/>
                  </a:cxn>
                  <a:cxn ang="0">
                    <a:pos x="62" y="55"/>
                  </a:cxn>
                  <a:cxn ang="0">
                    <a:pos x="57" y="60"/>
                  </a:cxn>
                  <a:cxn ang="0">
                    <a:pos x="51" y="64"/>
                  </a:cxn>
                  <a:cxn ang="0">
                    <a:pos x="44" y="67"/>
                  </a:cxn>
                  <a:cxn ang="0">
                    <a:pos x="42" y="67"/>
                  </a:cxn>
                  <a:cxn ang="0">
                    <a:pos x="37" y="69"/>
                  </a:cxn>
                  <a:cxn ang="0">
                    <a:pos x="35" y="69"/>
                  </a:cxn>
                  <a:cxn ang="0">
                    <a:pos x="18" y="64"/>
                  </a:cxn>
                  <a:cxn ang="0">
                    <a:pos x="11" y="58"/>
                  </a:cxn>
                  <a:cxn ang="0">
                    <a:pos x="2" y="44"/>
                  </a:cxn>
                  <a:cxn ang="0">
                    <a:pos x="0" y="38"/>
                  </a:cxn>
                  <a:cxn ang="0">
                    <a:pos x="0" y="31"/>
                  </a:cxn>
                  <a:cxn ang="0">
                    <a:pos x="4" y="18"/>
                  </a:cxn>
                  <a:cxn ang="0">
                    <a:pos x="9" y="11"/>
                  </a:cxn>
                  <a:cxn ang="0">
                    <a:pos x="18" y="2"/>
                  </a:cxn>
                  <a:cxn ang="0">
                    <a:pos x="24" y="0"/>
                  </a:cxn>
                </a:cxnLst>
                <a:rect l="0" t="0" r="r" b="b"/>
                <a:pathLst>
                  <a:path w="68" h="69">
                    <a:moveTo>
                      <a:pt x="31" y="11"/>
                    </a:moveTo>
                    <a:lnTo>
                      <a:pt x="29" y="13"/>
                    </a:lnTo>
                    <a:lnTo>
                      <a:pt x="24" y="13"/>
                    </a:lnTo>
                    <a:lnTo>
                      <a:pt x="20" y="16"/>
                    </a:lnTo>
                    <a:lnTo>
                      <a:pt x="18" y="20"/>
                    </a:lnTo>
                    <a:lnTo>
                      <a:pt x="15" y="22"/>
                    </a:lnTo>
                    <a:lnTo>
                      <a:pt x="13" y="29"/>
                    </a:lnTo>
                    <a:lnTo>
                      <a:pt x="13" y="40"/>
                    </a:lnTo>
                    <a:lnTo>
                      <a:pt x="18" y="47"/>
                    </a:lnTo>
                    <a:lnTo>
                      <a:pt x="22" y="51"/>
                    </a:lnTo>
                    <a:lnTo>
                      <a:pt x="35" y="55"/>
                    </a:lnTo>
                    <a:lnTo>
                      <a:pt x="42" y="55"/>
                    </a:lnTo>
                    <a:lnTo>
                      <a:pt x="48" y="51"/>
                    </a:lnTo>
                    <a:lnTo>
                      <a:pt x="55" y="44"/>
                    </a:lnTo>
                    <a:lnTo>
                      <a:pt x="57" y="38"/>
                    </a:lnTo>
                    <a:lnTo>
                      <a:pt x="57" y="33"/>
                    </a:lnTo>
                    <a:lnTo>
                      <a:pt x="53" y="20"/>
                    </a:lnTo>
                    <a:lnTo>
                      <a:pt x="48" y="16"/>
                    </a:lnTo>
                    <a:lnTo>
                      <a:pt x="35" y="11"/>
                    </a:lnTo>
                    <a:lnTo>
                      <a:pt x="31" y="11"/>
                    </a:lnTo>
                    <a:close/>
                    <a:moveTo>
                      <a:pt x="24" y="0"/>
                    </a:moveTo>
                    <a:lnTo>
                      <a:pt x="44" y="0"/>
                    </a:lnTo>
                    <a:lnTo>
                      <a:pt x="57" y="9"/>
                    </a:lnTo>
                    <a:lnTo>
                      <a:pt x="68" y="24"/>
                    </a:lnTo>
                    <a:lnTo>
                      <a:pt x="68" y="42"/>
                    </a:lnTo>
                    <a:lnTo>
                      <a:pt x="66" y="49"/>
                    </a:lnTo>
                    <a:lnTo>
                      <a:pt x="62" y="55"/>
                    </a:lnTo>
                    <a:lnTo>
                      <a:pt x="57" y="60"/>
                    </a:lnTo>
                    <a:lnTo>
                      <a:pt x="51" y="64"/>
                    </a:lnTo>
                    <a:lnTo>
                      <a:pt x="44" y="67"/>
                    </a:lnTo>
                    <a:lnTo>
                      <a:pt x="42" y="67"/>
                    </a:lnTo>
                    <a:lnTo>
                      <a:pt x="37" y="69"/>
                    </a:lnTo>
                    <a:lnTo>
                      <a:pt x="35" y="69"/>
                    </a:lnTo>
                    <a:lnTo>
                      <a:pt x="18" y="64"/>
                    </a:lnTo>
                    <a:lnTo>
                      <a:pt x="11" y="58"/>
                    </a:lnTo>
                    <a:lnTo>
                      <a:pt x="2" y="44"/>
                    </a:lnTo>
                    <a:lnTo>
                      <a:pt x="0" y="38"/>
                    </a:lnTo>
                    <a:lnTo>
                      <a:pt x="0" y="31"/>
                    </a:lnTo>
                    <a:lnTo>
                      <a:pt x="4" y="18"/>
                    </a:lnTo>
                    <a:lnTo>
                      <a:pt x="9" y="11"/>
                    </a:lnTo>
                    <a:lnTo>
                      <a:pt x="18" y="2"/>
                    </a:lnTo>
                    <a:lnTo>
                      <a:pt x="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62" name="Freeform 261"/>
              <p:cNvSpPr>
                <a:spLocks noEditPoints="1"/>
              </p:cNvSpPr>
              <p:nvPr/>
            </p:nvSpPr>
            <p:spPr bwMode="auto">
              <a:xfrm>
                <a:off x="3262314" y="3179764"/>
                <a:ext cx="109538" cy="109538"/>
              </a:xfrm>
              <a:custGeom>
                <a:avLst/>
                <a:gdLst/>
                <a:ahLst/>
                <a:cxnLst>
                  <a:cxn ang="0">
                    <a:pos x="29" y="13"/>
                  </a:cxn>
                  <a:cxn ang="0">
                    <a:pos x="22" y="18"/>
                  </a:cxn>
                  <a:cxn ang="0">
                    <a:pos x="16" y="24"/>
                  </a:cxn>
                  <a:cxn ang="0">
                    <a:pos x="14" y="31"/>
                  </a:cxn>
                  <a:cxn ang="0">
                    <a:pos x="14" y="40"/>
                  </a:cxn>
                  <a:cxn ang="0">
                    <a:pos x="18" y="46"/>
                  </a:cxn>
                  <a:cxn ang="0">
                    <a:pos x="25" y="53"/>
                  </a:cxn>
                  <a:cxn ang="0">
                    <a:pos x="34" y="55"/>
                  </a:cxn>
                  <a:cxn ang="0">
                    <a:pos x="42" y="55"/>
                  </a:cxn>
                  <a:cxn ang="0">
                    <a:pos x="49" y="51"/>
                  </a:cxn>
                  <a:cxn ang="0">
                    <a:pos x="53" y="46"/>
                  </a:cxn>
                  <a:cxn ang="0">
                    <a:pos x="56" y="42"/>
                  </a:cxn>
                  <a:cxn ang="0">
                    <a:pos x="58" y="33"/>
                  </a:cxn>
                  <a:cxn ang="0">
                    <a:pos x="53" y="20"/>
                  </a:cxn>
                  <a:cxn ang="0">
                    <a:pos x="49" y="15"/>
                  </a:cxn>
                  <a:cxn ang="0">
                    <a:pos x="42" y="13"/>
                  </a:cxn>
                  <a:cxn ang="0">
                    <a:pos x="29" y="13"/>
                  </a:cxn>
                  <a:cxn ang="0">
                    <a:pos x="42" y="0"/>
                  </a:cxn>
                  <a:cxn ang="0">
                    <a:pos x="58" y="9"/>
                  </a:cxn>
                  <a:cxn ang="0">
                    <a:pos x="69" y="24"/>
                  </a:cxn>
                  <a:cxn ang="0">
                    <a:pos x="69" y="42"/>
                  </a:cxn>
                  <a:cxn ang="0">
                    <a:pos x="60" y="58"/>
                  </a:cxn>
                  <a:cxn ang="0">
                    <a:pos x="45" y="66"/>
                  </a:cxn>
                  <a:cxn ang="0">
                    <a:pos x="42" y="69"/>
                  </a:cxn>
                  <a:cxn ang="0">
                    <a:pos x="36" y="69"/>
                  </a:cxn>
                  <a:cxn ang="0">
                    <a:pos x="18" y="64"/>
                  </a:cxn>
                  <a:cxn ang="0">
                    <a:pos x="11" y="58"/>
                  </a:cxn>
                  <a:cxn ang="0">
                    <a:pos x="3" y="44"/>
                  </a:cxn>
                  <a:cxn ang="0">
                    <a:pos x="0" y="27"/>
                  </a:cxn>
                  <a:cxn ang="0">
                    <a:pos x="9" y="11"/>
                  </a:cxn>
                  <a:cxn ang="0">
                    <a:pos x="25" y="2"/>
                  </a:cxn>
                  <a:cxn ang="0">
                    <a:pos x="42" y="0"/>
                  </a:cxn>
                </a:cxnLst>
                <a:rect l="0" t="0" r="r" b="b"/>
                <a:pathLst>
                  <a:path w="69" h="69">
                    <a:moveTo>
                      <a:pt x="29" y="13"/>
                    </a:moveTo>
                    <a:lnTo>
                      <a:pt x="22" y="18"/>
                    </a:lnTo>
                    <a:lnTo>
                      <a:pt x="16" y="24"/>
                    </a:lnTo>
                    <a:lnTo>
                      <a:pt x="14" y="31"/>
                    </a:lnTo>
                    <a:lnTo>
                      <a:pt x="14" y="40"/>
                    </a:lnTo>
                    <a:lnTo>
                      <a:pt x="18" y="46"/>
                    </a:lnTo>
                    <a:lnTo>
                      <a:pt x="25" y="53"/>
                    </a:lnTo>
                    <a:lnTo>
                      <a:pt x="34" y="55"/>
                    </a:lnTo>
                    <a:lnTo>
                      <a:pt x="42" y="55"/>
                    </a:lnTo>
                    <a:lnTo>
                      <a:pt x="49" y="51"/>
                    </a:lnTo>
                    <a:lnTo>
                      <a:pt x="53" y="46"/>
                    </a:lnTo>
                    <a:lnTo>
                      <a:pt x="56" y="42"/>
                    </a:lnTo>
                    <a:lnTo>
                      <a:pt x="58" y="33"/>
                    </a:lnTo>
                    <a:lnTo>
                      <a:pt x="53" y="20"/>
                    </a:lnTo>
                    <a:lnTo>
                      <a:pt x="49" y="15"/>
                    </a:lnTo>
                    <a:lnTo>
                      <a:pt x="42" y="13"/>
                    </a:lnTo>
                    <a:lnTo>
                      <a:pt x="29" y="13"/>
                    </a:lnTo>
                    <a:close/>
                    <a:moveTo>
                      <a:pt x="42" y="0"/>
                    </a:moveTo>
                    <a:lnTo>
                      <a:pt x="58" y="9"/>
                    </a:lnTo>
                    <a:lnTo>
                      <a:pt x="69" y="24"/>
                    </a:lnTo>
                    <a:lnTo>
                      <a:pt x="69" y="42"/>
                    </a:lnTo>
                    <a:lnTo>
                      <a:pt x="60" y="58"/>
                    </a:lnTo>
                    <a:lnTo>
                      <a:pt x="45" y="66"/>
                    </a:lnTo>
                    <a:lnTo>
                      <a:pt x="42" y="69"/>
                    </a:lnTo>
                    <a:lnTo>
                      <a:pt x="36" y="69"/>
                    </a:lnTo>
                    <a:lnTo>
                      <a:pt x="18" y="64"/>
                    </a:lnTo>
                    <a:lnTo>
                      <a:pt x="11" y="58"/>
                    </a:lnTo>
                    <a:lnTo>
                      <a:pt x="3" y="44"/>
                    </a:lnTo>
                    <a:lnTo>
                      <a:pt x="0" y="27"/>
                    </a:lnTo>
                    <a:lnTo>
                      <a:pt x="9" y="11"/>
                    </a:lnTo>
                    <a:lnTo>
                      <a:pt x="25" y="2"/>
                    </a:lnTo>
                    <a:lnTo>
                      <a:pt x="4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63" name="Freeform 262"/>
              <p:cNvSpPr>
                <a:spLocks noEditPoints="1"/>
              </p:cNvSpPr>
              <p:nvPr/>
            </p:nvSpPr>
            <p:spPr bwMode="auto">
              <a:xfrm>
                <a:off x="3238501" y="3095626"/>
                <a:ext cx="107950" cy="107950"/>
              </a:xfrm>
              <a:custGeom>
                <a:avLst/>
                <a:gdLst/>
                <a:ahLst/>
                <a:cxnLst>
                  <a:cxn ang="0">
                    <a:pos x="29" y="13"/>
                  </a:cxn>
                  <a:cxn ang="0">
                    <a:pos x="15" y="22"/>
                  </a:cxn>
                  <a:cxn ang="0">
                    <a:pos x="13" y="26"/>
                  </a:cxn>
                  <a:cxn ang="0">
                    <a:pos x="11" y="35"/>
                  </a:cxn>
                  <a:cxn ang="0">
                    <a:pos x="13" y="42"/>
                  </a:cxn>
                  <a:cxn ang="0">
                    <a:pos x="18" y="49"/>
                  </a:cxn>
                  <a:cxn ang="0">
                    <a:pos x="24" y="55"/>
                  </a:cxn>
                  <a:cxn ang="0">
                    <a:pos x="31" y="57"/>
                  </a:cxn>
                  <a:cxn ang="0">
                    <a:pos x="40" y="55"/>
                  </a:cxn>
                  <a:cxn ang="0">
                    <a:pos x="46" y="53"/>
                  </a:cxn>
                  <a:cxn ang="0">
                    <a:pos x="51" y="51"/>
                  </a:cxn>
                  <a:cxn ang="0">
                    <a:pos x="53" y="44"/>
                  </a:cxn>
                  <a:cxn ang="0">
                    <a:pos x="55" y="40"/>
                  </a:cxn>
                  <a:cxn ang="0">
                    <a:pos x="55" y="29"/>
                  </a:cxn>
                  <a:cxn ang="0">
                    <a:pos x="53" y="22"/>
                  </a:cxn>
                  <a:cxn ang="0">
                    <a:pos x="46" y="18"/>
                  </a:cxn>
                  <a:cxn ang="0">
                    <a:pos x="42" y="15"/>
                  </a:cxn>
                  <a:cxn ang="0">
                    <a:pos x="33" y="13"/>
                  </a:cxn>
                  <a:cxn ang="0">
                    <a:pos x="29" y="13"/>
                  </a:cxn>
                  <a:cxn ang="0">
                    <a:pos x="26" y="0"/>
                  </a:cxn>
                  <a:cxn ang="0">
                    <a:pos x="33" y="0"/>
                  </a:cxn>
                  <a:cxn ang="0">
                    <a:pos x="51" y="4"/>
                  </a:cxn>
                  <a:cxn ang="0">
                    <a:pos x="57" y="11"/>
                  </a:cxn>
                  <a:cxn ang="0">
                    <a:pos x="66" y="24"/>
                  </a:cxn>
                  <a:cxn ang="0">
                    <a:pos x="68" y="42"/>
                  </a:cxn>
                  <a:cxn ang="0">
                    <a:pos x="60" y="57"/>
                  </a:cxn>
                  <a:cxn ang="0">
                    <a:pos x="44" y="66"/>
                  </a:cxn>
                  <a:cxn ang="0">
                    <a:pos x="42" y="68"/>
                  </a:cxn>
                  <a:cxn ang="0">
                    <a:pos x="24" y="68"/>
                  </a:cxn>
                  <a:cxn ang="0">
                    <a:pos x="11" y="60"/>
                  </a:cxn>
                  <a:cxn ang="0">
                    <a:pos x="7" y="53"/>
                  </a:cxn>
                  <a:cxn ang="0">
                    <a:pos x="2" y="44"/>
                  </a:cxn>
                  <a:cxn ang="0">
                    <a:pos x="0" y="26"/>
                  </a:cxn>
                  <a:cxn ang="0">
                    <a:pos x="9" y="11"/>
                  </a:cxn>
                  <a:cxn ang="0">
                    <a:pos x="24" y="2"/>
                  </a:cxn>
                  <a:cxn ang="0">
                    <a:pos x="26" y="0"/>
                  </a:cxn>
                </a:cxnLst>
                <a:rect l="0" t="0" r="r" b="b"/>
                <a:pathLst>
                  <a:path w="68" h="68">
                    <a:moveTo>
                      <a:pt x="29" y="13"/>
                    </a:moveTo>
                    <a:lnTo>
                      <a:pt x="15" y="22"/>
                    </a:lnTo>
                    <a:lnTo>
                      <a:pt x="13" y="26"/>
                    </a:lnTo>
                    <a:lnTo>
                      <a:pt x="11" y="35"/>
                    </a:lnTo>
                    <a:lnTo>
                      <a:pt x="13" y="42"/>
                    </a:lnTo>
                    <a:lnTo>
                      <a:pt x="18" y="49"/>
                    </a:lnTo>
                    <a:lnTo>
                      <a:pt x="24" y="55"/>
                    </a:lnTo>
                    <a:lnTo>
                      <a:pt x="31" y="57"/>
                    </a:lnTo>
                    <a:lnTo>
                      <a:pt x="40" y="55"/>
                    </a:lnTo>
                    <a:lnTo>
                      <a:pt x="46" y="53"/>
                    </a:lnTo>
                    <a:lnTo>
                      <a:pt x="51" y="51"/>
                    </a:lnTo>
                    <a:lnTo>
                      <a:pt x="53" y="44"/>
                    </a:lnTo>
                    <a:lnTo>
                      <a:pt x="55" y="40"/>
                    </a:lnTo>
                    <a:lnTo>
                      <a:pt x="55" y="29"/>
                    </a:lnTo>
                    <a:lnTo>
                      <a:pt x="53" y="22"/>
                    </a:lnTo>
                    <a:lnTo>
                      <a:pt x="46" y="18"/>
                    </a:lnTo>
                    <a:lnTo>
                      <a:pt x="42" y="15"/>
                    </a:lnTo>
                    <a:lnTo>
                      <a:pt x="33" y="13"/>
                    </a:lnTo>
                    <a:lnTo>
                      <a:pt x="29" y="13"/>
                    </a:lnTo>
                    <a:close/>
                    <a:moveTo>
                      <a:pt x="26" y="0"/>
                    </a:moveTo>
                    <a:lnTo>
                      <a:pt x="33" y="0"/>
                    </a:lnTo>
                    <a:lnTo>
                      <a:pt x="51" y="4"/>
                    </a:lnTo>
                    <a:lnTo>
                      <a:pt x="57" y="11"/>
                    </a:lnTo>
                    <a:lnTo>
                      <a:pt x="66" y="24"/>
                    </a:lnTo>
                    <a:lnTo>
                      <a:pt x="68" y="42"/>
                    </a:lnTo>
                    <a:lnTo>
                      <a:pt x="60" y="57"/>
                    </a:lnTo>
                    <a:lnTo>
                      <a:pt x="44" y="66"/>
                    </a:lnTo>
                    <a:lnTo>
                      <a:pt x="42" y="68"/>
                    </a:lnTo>
                    <a:lnTo>
                      <a:pt x="24" y="68"/>
                    </a:lnTo>
                    <a:lnTo>
                      <a:pt x="11" y="60"/>
                    </a:lnTo>
                    <a:lnTo>
                      <a:pt x="7" y="53"/>
                    </a:lnTo>
                    <a:lnTo>
                      <a:pt x="2" y="44"/>
                    </a:lnTo>
                    <a:lnTo>
                      <a:pt x="0" y="26"/>
                    </a:lnTo>
                    <a:lnTo>
                      <a:pt x="9" y="11"/>
                    </a:lnTo>
                    <a:lnTo>
                      <a:pt x="24" y="2"/>
                    </a:lnTo>
                    <a:lnTo>
                      <a:pt x="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64" name="Freeform 263"/>
              <p:cNvSpPr>
                <a:spLocks noEditPoints="1"/>
              </p:cNvSpPr>
              <p:nvPr/>
            </p:nvSpPr>
            <p:spPr bwMode="auto">
              <a:xfrm>
                <a:off x="3213101" y="3011489"/>
                <a:ext cx="109538" cy="107950"/>
              </a:xfrm>
              <a:custGeom>
                <a:avLst/>
                <a:gdLst/>
                <a:ahLst/>
                <a:cxnLst>
                  <a:cxn ang="0">
                    <a:pos x="27" y="13"/>
                  </a:cxn>
                  <a:cxn ang="0">
                    <a:pos x="20" y="17"/>
                  </a:cxn>
                  <a:cxn ang="0">
                    <a:pos x="16" y="22"/>
                  </a:cxn>
                  <a:cxn ang="0">
                    <a:pos x="11" y="35"/>
                  </a:cxn>
                  <a:cxn ang="0">
                    <a:pos x="16" y="48"/>
                  </a:cxn>
                  <a:cxn ang="0">
                    <a:pos x="20" y="53"/>
                  </a:cxn>
                  <a:cxn ang="0">
                    <a:pos x="34" y="57"/>
                  </a:cxn>
                  <a:cxn ang="0">
                    <a:pos x="47" y="53"/>
                  </a:cxn>
                  <a:cxn ang="0">
                    <a:pos x="51" y="48"/>
                  </a:cxn>
                  <a:cxn ang="0">
                    <a:pos x="56" y="35"/>
                  </a:cxn>
                  <a:cxn ang="0">
                    <a:pos x="56" y="29"/>
                  </a:cxn>
                  <a:cxn ang="0">
                    <a:pos x="51" y="22"/>
                  </a:cxn>
                  <a:cxn ang="0">
                    <a:pos x="47" y="17"/>
                  </a:cxn>
                  <a:cxn ang="0">
                    <a:pos x="34" y="13"/>
                  </a:cxn>
                  <a:cxn ang="0">
                    <a:pos x="27" y="13"/>
                  </a:cxn>
                  <a:cxn ang="0">
                    <a:pos x="31" y="0"/>
                  </a:cxn>
                  <a:cxn ang="0">
                    <a:pos x="34" y="0"/>
                  </a:cxn>
                  <a:cxn ang="0">
                    <a:pos x="51" y="4"/>
                  </a:cxn>
                  <a:cxn ang="0">
                    <a:pos x="58" y="11"/>
                  </a:cxn>
                  <a:cxn ang="0">
                    <a:pos x="67" y="24"/>
                  </a:cxn>
                  <a:cxn ang="0">
                    <a:pos x="69" y="44"/>
                  </a:cxn>
                  <a:cxn ang="0">
                    <a:pos x="60" y="57"/>
                  </a:cxn>
                  <a:cxn ang="0">
                    <a:pos x="45" y="68"/>
                  </a:cxn>
                  <a:cxn ang="0">
                    <a:pos x="25" y="68"/>
                  </a:cxn>
                  <a:cxn ang="0">
                    <a:pos x="16" y="64"/>
                  </a:cxn>
                  <a:cxn ang="0">
                    <a:pos x="9" y="60"/>
                  </a:cxn>
                  <a:cxn ang="0">
                    <a:pos x="5" y="53"/>
                  </a:cxn>
                  <a:cxn ang="0">
                    <a:pos x="0" y="44"/>
                  </a:cxn>
                  <a:cxn ang="0">
                    <a:pos x="0" y="26"/>
                  </a:cxn>
                  <a:cxn ang="0">
                    <a:pos x="9" y="11"/>
                  </a:cxn>
                  <a:cxn ang="0">
                    <a:pos x="25" y="2"/>
                  </a:cxn>
                  <a:cxn ang="0">
                    <a:pos x="27" y="2"/>
                  </a:cxn>
                  <a:cxn ang="0">
                    <a:pos x="31" y="0"/>
                  </a:cxn>
                </a:cxnLst>
                <a:rect l="0" t="0" r="r" b="b"/>
                <a:pathLst>
                  <a:path w="69" h="68">
                    <a:moveTo>
                      <a:pt x="27" y="13"/>
                    </a:moveTo>
                    <a:lnTo>
                      <a:pt x="20" y="17"/>
                    </a:lnTo>
                    <a:lnTo>
                      <a:pt x="16" y="22"/>
                    </a:lnTo>
                    <a:lnTo>
                      <a:pt x="11" y="35"/>
                    </a:lnTo>
                    <a:lnTo>
                      <a:pt x="16" y="48"/>
                    </a:lnTo>
                    <a:lnTo>
                      <a:pt x="20" y="53"/>
                    </a:lnTo>
                    <a:lnTo>
                      <a:pt x="34" y="57"/>
                    </a:lnTo>
                    <a:lnTo>
                      <a:pt x="47" y="53"/>
                    </a:lnTo>
                    <a:lnTo>
                      <a:pt x="51" y="48"/>
                    </a:lnTo>
                    <a:lnTo>
                      <a:pt x="56" y="35"/>
                    </a:lnTo>
                    <a:lnTo>
                      <a:pt x="56" y="29"/>
                    </a:lnTo>
                    <a:lnTo>
                      <a:pt x="51" y="22"/>
                    </a:lnTo>
                    <a:lnTo>
                      <a:pt x="47" y="17"/>
                    </a:lnTo>
                    <a:lnTo>
                      <a:pt x="34" y="13"/>
                    </a:lnTo>
                    <a:lnTo>
                      <a:pt x="27" y="13"/>
                    </a:lnTo>
                    <a:close/>
                    <a:moveTo>
                      <a:pt x="31" y="0"/>
                    </a:moveTo>
                    <a:lnTo>
                      <a:pt x="34" y="0"/>
                    </a:lnTo>
                    <a:lnTo>
                      <a:pt x="51" y="4"/>
                    </a:lnTo>
                    <a:lnTo>
                      <a:pt x="58" y="11"/>
                    </a:lnTo>
                    <a:lnTo>
                      <a:pt x="67" y="24"/>
                    </a:lnTo>
                    <a:lnTo>
                      <a:pt x="69" y="44"/>
                    </a:lnTo>
                    <a:lnTo>
                      <a:pt x="60" y="57"/>
                    </a:lnTo>
                    <a:lnTo>
                      <a:pt x="45" y="68"/>
                    </a:lnTo>
                    <a:lnTo>
                      <a:pt x="25" y="68"/>
                    </a:lnTo>
                    <a:lnTo>
                      <a:pt x="16" y="64"/>
                    </a:lnTo>
                    <a:lnTo>
                      <a:pt x="9" y="60"/>
                    </a:lnTo>
                    <a:lnTo>
                      <a:pt x="5" y="53"/>
                    </a:lnTo>
                    <a:lnTo>
                      <a:pt x="0" y="44"/>
                    </a:lnTo>
                    <a:lnTo>
                      <a:pt x="0" y="26"/>
                    </a:lnTo>
                    <a:lnTo>
                      <a:pt x="9" y="11"/>
                    </a:lnTo>
                    <a:lnTo>
                      <a:pt x="25" y="2"/>
                    </a:lnTo>
                    <a:lnTo>
                      <a:pt x="27"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65" name="Freeform 264"/>
              <p:cNvSpPr>
                <a:spLocks noEditPoints="1"/>
              </p:cNvSpPr>
              <p:nvPr/>
            </p:nvSpPr>
            <p:spPr bwMode="auto">
              <a:xfrm>
                <a:off x="3189289" y="2930526"/>
                <a:ext cx="104775" cy="107950"/>
              </a:xfrm>
              <a:custGeom>
                <a:avLst/>
                <a:gdLst/>
                <a:ahLst/>
                <a:cxnLst>
                  <a:cxn ang="0">
                    <a:pos x="29" y="11"/>
                  </a:cxn>
                  <a:cxn ang="0">
                    <a:pos x="26" y="13"/>
                  </a:cxn>
                  <a:cxn ang="0">
                    <a:pos x="20" y="15"/>
                  </a:cxn>
                  <a:cxn ang="0">
                    <a:pos x="15" y="20"/>
                  </a:cxn>
                  <a:cxn ang="0">
                    <a:pos x="11" y="33"/>
                  </a:cxn>
                  <a:cxn ang="0">
                    <a:pos x="15" y="46"/>
                  </a:cxn>
                  <a:cxn ang="0">
                    <a:pos x="20" y="51"/>
                  </a:cxn>
                  <a:cxn ang="0">
                    <a:pos x="33" y="55"/>
                  </a:cxn>
                  <a:cxn ang="0">
                    <a:pos x="40" y="55"/>
                  </a:cxn>
                  <a:cxn ang="0">
                    <a:pos x="46" y="51"/>
                  </a:cxn>
                  <a:cxn ang="0">
                    <a:pos x="53" y="44"/>
                  </a:cxn>
                  <a:cxn ang="0">
                    <a:pos x="55" y="35"/>
                  </a:cxn>
                  <a:cxn ang="0">
                    <a:pos x="55" y="26"/>
                  </a:cxn>
                  <a:cxn ang="0">
                    <a:pos x="51" y="20"/>
                  </a:cxn>
                  <a:cxn ang="0">
                    <a:pos x="46" y="15"/>
                  </a:cxn>
                  <a:cxn ang="0">
                    <a:pos x="33" y="11"/>
                  </a:cxn>
                  <a:cxn ang="0">
                    <a:pos x="29" y="11"/>
                  </a:cxn>
                  <a:cxn ang="0">
                    <a:pos x="24" y="0"/>
                  </a:cxn>
                  <a:cxn ang="0">
                    <a:pos x="42" y="0"/>
                  </a:cxn>
                  <a:cxn ang="0">
                    <a:pos x="57" y="9"/>
                  </a:cxn>
                  <a:cxn ang="0">
                    <a:pos x="66" y="24"/>
                  </a:cxn>
                  <a:cxn ang="0">
                    <a:pos x="66" y="42"/>
                  </a:cxn>
                  <a:cxn ang="0">
                    <a:pos x="60" y="57"/>
                  </a:cxn>
                  <a:cxn ang="0">
                    <a:pos x="44" y="66"/>
                  </a:cxn>
                  <a:cxn ang="0">
                    <a:pos x="40" y="66"/>
                  </a:cxn>
                  <a:cxn ang="0">
                    <a:pos x="38" y="68"/>
                  </a:cxn>
                  <a:cxn ang="0">
                    <a:pos x="33" y="68"/>
                  </a:cxn>
                  <a:cxn ang="0">
                    <a:pos x="15" y="64"/>
                  </a:cxn>
                  <a:cxn ang="0">
                    <a:pos x="9" y="57"/>
                  </a:cxn>
                  <a:cxn ang="0">
                    <a:pos x="0" y="44"/>
                  </a:cxn>
                  <a:cxn ang="0">
                    <a:pos x="0" y="26"/>
                  </a:cxn>
                  <a:cxn ang="0">
                    <a:pos x="9" y="11"/>
                  </a:cxn>
                  <a:cxn ang="0">
                    <a:pos x="24" y="0"/>
                  </a:cxn>
                </a:cxnLst>
                <a:rect l="0" t="0" r="r" b="b"/>
                <a:pathLst>
                  <a:path w="66" h="68">
                    <a:moveTo>
                      <a:pt x="29" y="11"/>
                    </a:moveTo>
                    <a:lnTo>
                      <a:pt x="26" y="13"/>
                    </a:lnTo>
                    <a:lnTo>
                      <a:pt x="20" y="15"/>
                    </a:lnTo>
                    <a:lnTo>
                      <a:pt x="15" y="20"/>
                    </a:lnTo>
                    <a:lnTo>
                      <a:pt x="11" y="33"/>
                    </a:lnTo>
                    <a:lnTo>
                      <a:pt x="15" y="46"/>
                    </a:lnTo>
                    <a:lnTo>
                      <a:pt x="20" y="51"/>
                    </a:lnTo>
                    <a:lnTo>
                      <a:pt x="33" y="55"/>
                    </a:lnTo>
                    <a:lnTo>
                      <a:pt x="40" y="55"/>
                    </a:lnTo>
                    <a:lnTo>
                      <a:pt x="46" y="51"/>
                    </a:lnTo>
                    <a:lnTo>
                      <a:pt x="53" y="44"/>
                    </a:lnTo>
                    <a:lnTo>
                      <a:pt x="55" y="35"/>
                    </a:lnTo>
                    <a:lnTo>
                      <a:pt x="55" y="26"/>
                    </a:lnTo>
                    <a:lnTo>
                      <a:pt x="51" y="20"/>
                    </a:lnTo>
                    <a:lnTo>
                      <a:pt x="46" y="15"/>
                    </a:lnTo>
                    <a:lnTo>
                      <a:pt x="33" y="11"/>
                    </a:lnTo>
                    <a:lnTo>
                      <a:pt x="29" y="11"/>
                    </a:lnTo>
                    <a:close/>
                    <a:moveTo>
                      <a:pt x="24" y="0"/>
                    </a:moveTo>
                    <a:lnTo>
                      <a:pt x="42" y="0"/>
                    </a:lnTo>
                    <a:lnTo>
                      <a:pt x="57" y="9"/>
                    </a:lnTo>
                    <a:lnTo>
                      <a:pt x="66" y="24"/>
                    </a:lnTo>
                    <a:lnTo>
                      <a:pt x="66" y="42"/>
                    </a:lnTo>
                    <a:lnTo>
                      <a:pt x="60" y="57"/>
                    </a:lnTo>
                    <a:lnTo>
                      <a:pt x="44" y="66"/>
                    </a:lnTo>
                    <a:lnTo>
                      <a:pt x="40" y="66"/>
                    </a:lnTo>
                    <a:lnTo>
                      <a:pt x="38" y="68"/>
                    </a:lnTo>
                    <a:lnTo>
                      <a:pt x="33" y="68"/>
                    </a:lnTo>
                    <a:lnTo>
                      <a:pt x="15" y="64"/>
                    </a:lnTo>
                    <a:lnTo>
                      <a:pt x="9" y="57"/>
                    </a:lnTo>
                    <a:lnTo>
                      <a:pt x="0" y="44"/>
                    </a:lnTo>
                    <a:lnTo>
                      <a:pt x="0" y="26"/>
                    </a:lnTo>
                    <a:lnTo>
                      <a:pt x="9" y="11"/>
                    </a:lnTo>
                    <a:lnTo>
                      <a:pt x="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66" name="Freeform 265"/>
              <p:cNvSpPr>
                <a:spLocks noEditPoints="1"/>
              </p:cNvSpPr>
              <p:nvPr/>
            </p:nvSpPr>
            <p:spPr bwMode="auto">
              <a:xfrm>
                <a:off x="3163889" y="2846389"/>
                <a:ext cx="106363" cy="107950"/>
              </a:xfrm>
              <a:custGeom>
                <a:avLst/>
                <a:gdLst/>
                <a:ahLst/>
                <a:cxnLst>
                  <a:cxn ang="0">
                    <a:pos x="27" y="13"/>
                  </a:cxn>
                  <a:cxn ang="0">
                    <a:pos x="20" y="17"/>
                  </a:cxn>
                  <a:cxn ang="0">
                    <a:pos x="14" y="24"/>
                  </a:cxn>
                  <a:cxn ang="0">
                    <a:pos x="12" y="31"/>
                  </a:cxn>
                  <a:cxn ang="0">
                    <a:pos x="12" y="40"/>
                  </a:cxn>
                  <a:cxn ang="0">
                    <a:pos x="16" y="46"/>
                  </a:cxn>
                  <a:cxn ang="0">
                    <a:pos x="20" y="51"/>
                  </a:cxn>
                  <a:cxn ang="0">
                    <a:pos x="27" y="55"/>
                  </a:cxn>
                  <a:cxn ang="0">
                    <a:pos x="34" y="57"/>
                  </a:cxn>
                  <a:cxn ang="0">
                    <a:pos x="40" y="55"/>
                  </a:cxn>
                  <a:cxn ang="0">
                    <a:pos x="47" y="51"/>
                  </a:cxn>
                  <a:cxn ang="0">
                    <a:pos x="54" y="44"/>
                  </a:cxn>
                  <a:cxn ang="0">
                    <a:pos x="56" y="37"/>
                  </a:cxn>
                  <a:cxn ang="0">
                    <a:pos x="54" y="29"/>
                  </a:cxn>
                  <a:cxn ang="0">
                    <a:pos x="51" y="22"/>
                  </a:cxn>
                  <a:cxn ang="0">
                    <a:pos x="49" y="17"/>
                  </a:cxn>
                  <a:cxn ang="0">
                    <a:pos x="45" y="15"/>
                  </a:cxn>
                  <a:cxn ang="0">
                    <a:pos x="38" y="13"/>
                  </a:cxn>
                  <a:cxn ang="0">
                    <a:pos x="27" y="13"/>
                  </a:cxn>
                  <a:cxn ang="0">
                    <a:pos x="42" y="0"/>
                  </a:cxn>
                  <a:cxn ang="0">
                    <a:pos x="56" y="9"/>
                  </a:cxn>
                  <a:cxn ang="0">
                    <a:pos x="67" y="24"/>
                  </a:cxn>
                  <a:cxn ang="0">
                    <a:pos x="67" y="37"/>
                  </a:cxn>
                  <a:cxn ang="0">
                    <a:pos x="65" y="51"/>
                  </a:cxn>
                  <a:cxn ang="0">
                    <a:pos x="56" y="59"/>
                  </a:cxn>
                  <a:cxn ang="0">
                    <a:pos x="42" y="66"/>
                  </a:cxn>
                  <a:cxn ang="0">
                    <a:pos x="40" y="68"/>
                  </a:cxn>
                  <a:cxn ang="0">
                    <a:pos x="25" y="68"/>
                  </a:cxn>
                  <a:cxn ang="0">
                    <a:pos x="16" y="64"/>
                  </a:cxn>
                  <a:cxn ang="0">
                    <a:pos x="9" y="59"/>
                  </a:cxn>
                  <a:cxn ang="0">
                    <a:pos x="5" y="53"/>
                  </a:cxn>
                  <a:cxn ang="0">
                    <a:pos x="0" y="44"/>
                  </a:cxn>
                  <a:cxn ang="0">
                    <a:pos x="0" y="26"/>
                  </a:cxn>
                  <a:cxn ang="0">
                    <a:pos x="7" y="11"/>
                  </a:cxn>
                  <a:cxn ang="0">
                    <a:pos x="23" y="2"/>
                  </a:cxn>
                  <a:cxn ang="0">
                    <a:pos x="42" y="0"/>
                  </a:cxn>
                </a:cxnLst>
                <a:rect l="0" t="0" r="r" b="b"/>
                <a:pathLst>
                  <a:path w="67" h="68">
                    <a:moveTo>
                      <a:pt x="27" y="13"/>
                    </a:moveTo>
                    <a:lnTo>
                      <a:pt x="20" y="17"/>
                    </a:lnTo>
                    <a:lnTo>
                      <a:pt x="14" y="24"/>
                    </a:lnTo>
                    <a:lnTo>
                      <a:pt x="12" y="31"/>
                    </a:lnTo>
                    <a:lnTo>
                      <a:pt x="12" y="40"/>
                    </a:lnTo>
                    <a:lnTo>
                      <a:pt x="16" y="46"/>
                    </a:lnTo>
                    <a:lnTo>
                      <a:pt x="20" y="51"/>
                    </a:lnTo>
                    <a:lnTo>
                      <a:pt x="27" y="55"/>
                    </a:lnTo>
                    <a:lnTo>
                      <a:pt x="34" y="57"/>
                    </a:lnTo>
                    <a:lnTo>
                      <a:pt x="40" y="55"/>
                    </a:lnTo>
                    <a:lnTo>
                      <a:pt x="47" y="51"/>
                    </a:lnTo>
                    <a:lnTo>
                      <a:pt x="54" y="44"/>
                    </a:lnTo>
                    <a:lnTo>
                      <a:pt x="56" y="37"/>
                    </a:lnTo>
                    <a:lnTo>
                      <a:pt x="54" y="29"/>
                    </a:lnTo>
                    <a:lnTo>
                      <a:pt x="51" y="22"/>
                    </a:lnTo>
                    <a:lnTo>
                      <a:pt x="49" y="17"/>
                    </a:lnTo>
                    <a:lnTo>
                      <a:pt x="45" y="15"/>
                    </a:lnTo>
                    <a:lnTo>
                      <a:pt x="38" y="13"/>
                    </a:lnTo>
                    <a:lnTo>
                      <a:pt x="27" y="13"/>
                    </a:lnTo>
                    <a:close/>
                    <a:moveTo>
                      <a:pt x="42" y="0"/>
                    </a:moveTo>
                    <a:lnTo>
                      <a:pt x="56" y="9"/>
                    </a:lnTo>
                    <a:lnTo>
                      <a:pt x="67" y="24"/>
                    </a:lnTo>
                    <a:lnTo>
                      <a:pt x="67" y="37"/>
                    </a:lnTo>
                    <a:lnTo>
                      <a:pt x="65" y="51"/>
                    </a:lnTo>
                    <a:lnTo>
                      <a:pt x="56" y="59"/>
                    </a:lnTo>
                    <a:lnTo>
                      <a:pt x="42" y="66"/>
                    </a:lnTo>
                    <a:lnTo>
                      <a:pt x="40" y="68"/>
                    </a:lnTo>
                    <a:lnTo>
                      <a:pt x="25" y="68"/>
                    </a:lnTo>
                    <a:lnTo>
                      <a:pt x="16" y="64"/>
                    </a:lnTo>
                    <a:lnTo>
                      <a:pt x="9" y="59"/>
                    </a:lnTo>
                    <a:lnTo>
                      <a:pt x="5" y="53"/>
                    </a:lnTo>
                    <a:lnTo>
                      <a:pt x="0" y="44"/>
                    </a:lnTo>
                    <a:lnTo>
                      <a:pt x="0" y="26"/>
                    </a:lnTo>
                    <a:lnTo>
                      <a:pt x="7" y="11"/>
                    </a:lnTo>
                    <a:lnTo>
                      <a:pt x="23" y="2"/>
                    </a:lnTo>
                    <a:lnTo>
                      <a:pt x="4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67" name="Freeform 266"/>
              <p:cNvSpPr>
                <a:spLocks noEditPoints="1"/>
              </p:cNvSpPr>
              <p:nvPr/>
            </p:nvSpPr>
            <p:spPr bwMode="auto">
              <a:xfrm>
                <a:off x="3136901" y="2765426"/>
                <a:ext cx="107950" cy="104775"/>
              </a:xfrm>
              <a:custGeom>
                <a:avLst/>
                <a:gdLst/>
                <a:ahLst/>
                <a:cxnLst>
                  <a:cxn ang="0">
                    <a:pos x="29" y="11"/>
                  </a:cxn>
                  <a:cxn ang="0">
                    <a:pos x="22" y="15"/>
                  </a:cxn>
                  <a:cxn ang="0">
                    <a:pos x="15" y="22"/>
                  </a:cxn>
                  <a:cxn ang="0">
                    <a:pos x="13" y="31"/>
                  </a:cxn>
                  <a:cxn ang="0">
                    <a:pos x="13" y="40"/>
                  </a:cxn>
                  <a:cxn ang="0">
                    <a:pos x="17" y="46"/>
                  </a:cxn>
                  <a:cxn ang="0">
                    <a:pos x="22" y="51"/>
                  </a:cxn>
                  <a:cxn ang="0">
                    <a:pos x="35" y="55"/>
                  </a:cxn>
                  <a:cxn ang="0">
                    <a:pos x="37" y="53"/>
                  </a:cxn>
                  <a:cxn ang="0">
                    <a:pos x="42" y="53"/>
                  </a:cxn>
                  <a:cxn ang="0">
                    <a:pos x="48" y="51"/>
                  </a:cxn>
                  <a:cxn ang="0">
                    <a:pos x="53" y="46"/>
                  </a:cxn>
                  <a:cxn ang="0">
                    <a:pos x="57" y="33"/>
                  </a:cxn>
                  <a:cxn ang="0">
                    <a:pos x="53" y="20"/>
                  </a:cxn>
                  <a:cxn ang="0">
                    <a:pos x="48" y="15"/>
                  </a:cxn>
                  <a:cxn ang="0">
                    <a:pos x="35" y="11"/>
                  </a:cxn>
                  <a:cxn ang="0">
                    <a:pos x="29" y="11"/>
                  </a:cxn>
                  <a:cxn ang="0">
                    <a:pos x="24" y="0"/>
                  </a:cxn>
                  <a:cxn ang="0">
                    <a:pos x="42" y="0"/>
                  </a:cxn>
                  <a:cxn ang="0">
                    <a:pos x="57" y="6"/>
                  </a:cxn>
                  <a:cxn ang="0">
                    <a:pos x="68" y="22"/>
                  </a:cxn>
                  <a:cxn ang="0">
                    <a:pos x="68" y="40"/>
                  </a:cxn>
                  <a:cxn ang="0">
                    <a:pos x="59" y="55"/>
                  </a:cxn>
                  <a:cxn ang="0">
                    <a:pos x="44" y="66"/>
                  </a:cxn>
                  <a:cxn ang="0">
                    <a:pos x="26" y="66"/>
                  </a:cxn>
                  <a:cxn ang="0">
                    <a:pos x="17" y="62"/>
                  </a:cxn>
                  <a:cxn ang="0">
                    <a:pos x="11" y="57"/>
                  </a:cxn>
                  <a:cxn ang="0">
                    <a:pos x="6" y="51"/>
                  </a:cxn>
                  <a:cxn ang="0">
                    <a:pos x="2" y="42"/>
                  </a:cxn>
                  <a:cxn ang="0">
                    <a:pos x="0" y="24"/>
                  </a:cxn>
                  <a:cxn ang="0">
                    <a:pos x="9" y="9"/>
                  </a:cxn>
                  <a:cxn ang="0">
                    <a:pos x="24" y="0"/>
                  </a:cxn>
                </a:cxnLst>
                <a:rect l="0" t="0" r="r" b="b"/>
                <a:pathLst>
                  <a:path w="68" h="66">
                    <a:moveTo>
                      <a:pt x="29" y="11"/>
                    </a:moveTo>
                    <a:lnTo>
                      <a:pt x="22" y="15"/>
                    </a:lnTo>
                    <a:lnTo>
                      <a:pt x="15" y="22"/>
                    </a:lnTo>
                    <a:lnTo>
                      <a:pt x="13" y="31"/>
                    </a:lnTo>
                    <a:lnTo>
                      <a:pt x="13" y="40"/>
                    </a:lnTo>
                    <a:lnTo>
                      <a:pt x="17" y="46"/>
                    </a:lnTo>
                    <a:lnTo>
                      <a:pt x="22" y="51"/>
                    </a:lnTo>
                    <a:lnTo>
                      <a:pt x="35" y="55"/>
                    </a:lnTo>
                    <a:lnTo>
                      <a:pt x="37" y="53"/>
                    </a:lnTo>
                    <a:lnTo>
                      <a:pt x="42" y="53"/>
                    </a:lnTo>
                    <a:lnTo>
                      <a:pt x="48" y="51"/>
                    </a:lnTo>
                    <a:lnTo>
                      <a:pt x="53" y="46"/>
                    </a:lnTo>
                    <a:lnTo>
                      <a:pt x="57" y="33"/>
                    </a:lnTo>
                    <a:lnTo>
                      <a:pt x="53" y="20"/>
                    </a:lnTo>
                    <a:lnTo>
                      <a:pt x="48" y="15"/>
                    </a:lnTo>
                    <a:lnTo>
                      <a:pt x="35" y="11"/>
                    </a:lnTo>
                    <a:lnTo>
                      <a:pt x="29" y="11"/>
                    </a:lnTo>
                    <a:close/>
                    <a:moveTo>
                      <a:pt x="24" y="0"/>
                    </a:moveTo>
                    <a:lnTo>
                      <a:pt x="42" y="0"/>
                    </a:lnTo>
                    <a:lnTo>
                      <a:pt x="57" y="6"/>
                    </a:lnTo>
                    <a:lnTo>
                      <a:pt x="68" y="22"/>
                    </a:lnTo>
                    <a:lnTo>
                      <a:pt x="68" y="40"/>
                    </a:lnTo>
                    <a:lnTo>
                      <a:pt x="59" y="55"/>
                    </a:lnTo>
                    <a:lnTo>
                      <a:pt x="44" y="66"/>
                    </a:lnTo>
                    <a:lnTo>
                      <a:pt x="26" y="66"/>
                    </a:lnTo>
                    <a:lnTo>
                      <a:pt x="17" y="62"/>
                    </a:lnTo>
                    <a:lnTo>
                      <a:pt x="11" y="57"/>
                    </a:lnTo>
                    <a:lnTo>
                      <a:pt x="6" y="51"/>
                    </a:lnTo>
                    <a:lnTo>
                      <a:pt x="2" y="42"/>
                    </a:lnTo>
                    <a:lnTo>
                      <a:pt x="0" y="24"/>
                    </a:lnTo>
                    <a:lnTo>
                      <a:pt x="9" y="9"/>
                    </a:lnTo>
                    <a:lnTo>
                      <a:pt x="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68" name="Freeform 267"/>
              <p:cNvSpPr>
                <a:spLocks noEditPoints="1"/>
              </p:cNvSpPr>
              <p:nvPr/>
            </p:nvSpPr>
            <p:spPr bwMode="auto">
              <a:xfrm>
                <a:off x="3111501" y="2681289"/>
                <a:ext cx="109538" cy="107950"/>
              </a:xfrm>
              <a:custGeom>
                <a:avLst/>
                <a:gdLst/>
                <a:ahLst/>
                <a:cxnLst>
                  <a:cxn ang="0">
                    <a:pos x="31" y="11"/>
                  </a:cxn>
                  <a:cxn ang="0">
                    <a:pos x="29" y="13"/>
                  </a:cxn>
                  <a:cxn ang="0">
                    <a:pos x="25" y="13"/>
                  </a:cxn>
                  <a:cxn ang="0">
                    <a:pos x="20" y="15"/>
                  </a:cxn>
                  <a:cxn ang="0">
                    <a:pos x="18" y="20"/>
                  </a:cxn>
                  <a:cxn ang="0">
                    <a:pos x="16" y="22"/>
                  </a:cxn>
                  <a:cxn ang="0">
                    <a:pos x="14" y="26"/>
                  </a:cxn>
                  <a:cxn ang="0">
                    <a:pos x="14" y="40"/>
                  </a:cxn>
                  <a:cxn ang="0">
                    <a:pos x="18" y="46"/>
                  </a:cxn>
                  <a:cxn ang="0">
                    <a:pos x="25" y="53"/>
                  </a:cxn>
                  <a:cxn ang="0">
                    <a:pos x="31" y="55"/>
                  </a:cxn>
                  <a:cxn ang="0">
                    <a:pos x="40" y="53"/>
                  </a:cxn>
                  <a:cxn ang="0">
                    <a:pos x="45" y="53"/>
                  </a:cxn>
                  <a:cxn ang="0">
                    <a:pos x="49" y="51"/>
                  </a:cxn>
                  <a:cxn ang="0">
                    <a:pos x="51" y="46"/>
                  </a:cxn>
                  <a:cxn ang="0">
                    <a:pos x="53" y="44"/>
                  </a:cxn>
                  <a:cxn ang="0">
                    <a:pos x="58" y="35"/>
                  </a:cxn>
                  <a:cxn ang="0">
                    <a:pos x="58" y="31"/>
                  </a:cxn>
                  <a:cxn ang="0">
                    <a:pos x="56" y="26"/>
                  </a:cxn>
                  <a:cxn ang="0">
                    <a:pos x="53" y="20"/>
                  </a:cxn>
                  <a:cxn ang="0">
                    <a:pos x="49" y="15"/>
                  </a:cxn>
                  <a:cxn ang="0">
                    <a:pos x="36" y="11"/>
                  </a:cxn>
                  <a:cxn ang="0">
                    <a:pos x="31" y="11"/>
                  </a:cxn>
                  <a:cxn ang="0">
                    <a:pos x="25" y="0"/>
                  </a:cxn>
                  <a:cxn ang="0">
                    <a:pos x="45" y="0"/>
                  </a:cxn>
                  <a:cxn ang="0">
                    <a:pos x="58" y="9"/>
                  </a:cxn>
                  <a:cxn ang="0">
                    <a:pos x="62" y="15"/>
                  </a:cxn>
                  <a:cxn ang="0">
                    <a:pos x="67" y="24"/>
                  </a:cxn>
                  <a:cxn ang="0">
                    <a:pos x="69" y="31"/>
                  </a:cxn>
                  <a:cxn ang="0">
                    <a:pos x="69" y="37"/>
                  </a:cxn>
                  <a:cxn ang="0">
                    <a:pos x="67" y="44"/>
                  </a:cxn>
                  <a:cxn ang="0">
                    <a:pos x="64" y="48"/>
                  </a:cxn>
                  <a:cxn ang="0">
                    <a:pos x="60" y="55"/>
                  </a:cxn>
                  <a:cxn ang="0">
                    <a:pos x="51" y="64"/>
                  </a:cxn>
                  <a:cxn ang="0">
                    <a:pos x="45" y="66"/>
                  </a:cxn>
                  <a:cxn ang="0">
                    <a:pos x="42" y="66"/>
                  </a:cxn>
                  <a:cxn ang="0">
                    <a:pos x="38" y="68"/>
                  </a:cxn>
                  <a:cxn ang="0">
                    <a:pos x="36" y="68"/>
                  </a:cxn>
                  <a:cxn ang="0">
                    <a:pos x="18" y="64"/>
                  </a:cxn>
                  <a:cxn ang="0">
                    <a:pos x="11" y="57"/>
                  </a:cxn>
                  <a:cxn ang="0">
                    <a:pos x="3" y="44"/>
                  </a:cxn>
                  <a:cxn ang="0">
                    <a:pos x="0" y="37"/>
                  </a:cxn>
                  <a:cxn ang="0">
                    <a:pos x="0" y="31"/>
                  </a:cxn>
                  <a:cxn ang="0">
                    <a:pos x="5" y="17"/>
                  </a:cxn>
                  <a:cxn ang="0">
                    <a:pos x="9" y="11"/>
                  </a:cxn>
                  <a:cxn ang="0">
                    <a:pos x="18" y="2"/>
                  </a:cxn>
                  <a:cxn ang="0">
                    <a:pos x="25" y="0"/>
                  </a:cxn>
                </a:cxnLst>
                <a:rect l="0" t="0" r="r" b="b"/>
                <a:pathLst>
                  <a:path w="69" h="68">
                    <a:moveTo>
                      <a:pt x="31" y="11"/>
                    </a:moveTo>
                    <a:lnTo>
                      <a:pt x="29" y="13"/>
                    </a:lnTo>
                    <a:lnTo>
                      <a:pt x="25" y="13"/>
                    </a:lnTo>
                    <a:lnTo>
                      <a:pt x="20" y="15"/>
                    </a:lnTo>
                    <a:lnTo>
                      <a:pt x="18" y="20"/>
                    </a:lnTo>
                    <a:lnTo>
                      <a:pt x="16" y="22"/>
                    </a:lnTo>
                    <a:lnTo>
                      <a:pt x="14" y="26"/>
                    </a:lnTo>
                    <a:lnTo>
                      <a:pt x="14" y="40"/>
                    </a:lnTo>
                    <a:lnTo>
                      <a:pt x="18" y="46"/>
                    </a:lnTo>
                    <a:lnTo>
                      <a:pt x="25" y="53"/>
                    </a:lnTo>
                    <a:lnTo>
                      <a:pt x="31" y="55"/>
                    </a:lnTo>
                    <a:lnTo>
                      <a:pt x="40" y="53"/>
                    </a:lnTo>
                    <a:lnTo>
                      <a:pt x="45" y="53"/>
                    </a:lnTo>
                    <a:lnTo>
                      <a:pt x="49" y="51"/>
                    </a:lnTo>
                    <a:lnTo>
                      <a:pt x="51" y="46"/>
                    </a:lnTo>
                    <a:lnTo>
                      <a:pt x="53" y="44"/>
                    </a:lnTo>
                    <a:lnTo>
                      <a:pt x="58" y="35"/>
                    </a:lnTo>
                    <a:lnTo>
                      <a:pt x="58" y="31"/>
                    </a:lnTo>
                    <a:lnTo>
                      <a:pt x="56" y="26"/>
                    </a:lnTo>
                    <a:lnTo>
                      <a:pt x="53" y="20"/>
                    </a:lnTo>
                    <a:lnTo>
                      <a:pt x="49" y="15"/>
                    </a:lnTo>
                    <a:lnTo>
                      <a:pt x="36" y="11"/>
                    </a:lnTo>
                    <a:lnTo>
                      <a:pt x="31" y="11"/>
                    </a:lnTo>
                    <a:close/>
                    <a:moveTo>
                      <a:pt x="25" y="0"/>
                    </a:moveTo>
                    <a:lnTo>
                      <a:pt x="45" y="0"/>
                    </a:lnTo>
                    <a:lnTo>
                      <a:pt x="58" y="9"/>
                    </a:lnTo>
                    <a:lnTo>
                      <a:pt x="62" y="15"/>
                    </a:lnTo>
                    <a:lnTo>
                      <a:pt x="67" y="24"/>
                    </a:lnTo>
                    <a:lnTo>
                      <a:pt x="69" y="31"/>
                    </a:lnTo>
                    <a:lnTo>
                      <a:pt x="69" y="37"/>
                    </a:lnTo>
                    <a:lnTo>
                      <a:pt x="67" y="44"/>
                    </a:lnTo>
                    <a:lnTo>
                      <a:pt x="64" y="48"/>
                    </a:lnTo>
                    <a:lnTo>
                      <a:pt x="60" y="55"/>
                    </a:lnTo>
                    <a:lnTo>
                      <a:pt x="51" y="64"/>
                    </a:lnTo>
                    <a:lnTo>
                      <a:pt x="45" y="66"/>
                    </a:lnTo>
                    <a:lnTo>
                      <a:pt x="42" y="66"/>
                    </a:lnTo>
                    <a:lnTo>
                      <a:pt x="38" y="68"/>
                    </a:lnTo>
                    <a:lnTo>
                      <a:pt x="36" y="68"/>
                    </a:lnTo>
                    <a:lnTo>
                      <a:pt x="18" y="64"/>
                    </a:lnTo>
                    <a:lnTo>
                      <a:pt x="11" y="57"/>
                    </a:lnTo>
                    <a:lnTo>
                      <a:pt x="3" y="44"/>
                    </a:lnTo>
                    <a:lnTo>
                      <a:pt x="0" y="37"/>
                    </a:lnTo>
                    <a:lnTo>
                      <a:pt x="0" y="31"/>
                    </a:lnTo>
                    <a:lnTo>
                      <a:pt x="5" y="17"/>
                    </a:lnTo>
                    <a:lnTo>
                      <a:pt x="9" y="11"/>
                    </a:lnTo>
                    <a:lnTo>
                      <a:pt x="18" y="2"/>
                    </a:lnTo>
                    <a:lnTo>
                      <a:pt x="2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69" name="Freeform 268"/>
              <p:cNvSpPr>
                <a:spLocks noEditPoints="1"/>
              </p:cNvSpPr>
              <p:nvPr/>
            </p:nvSpPr>
            <p:spPr bwMode="auto">
              <a:xfrm>
                <a:off x="3087689" y="2597151"/>
                <a:ext cx="107950" cy="107950"/>
              </a:xfrm>
              <a:custGeom>
                <a:avLst/>
                <a:gdLst/>
                <a:ahLst/>
                <a:cxnLst>
                  <a:cxn ang="0">
                    <a:pos x="31" y="11"/>
                  </a:cxn>
                  <a:cxn ang="0">
                    <a:pos x="29" y="13"/>
                  </a:cxn>
                  <a:cxn ang="0">
                    <a:pos x="22" y="15"/>
                  </a:cxn>
                  <a:cxn ang="0">
                    <a:pos x="15" y="20"/>
                  </a:cxn>
                  <a:cxn ang="0">
                    <a:pos x="11" y="33"/>
                  </a:cxn>
                  <a:cxn ang="0">
                    <a:pos x="15" y="46"/>
                  </a:cxn>
                  <a:cxn ang="0">
                    <a:pos x="20" y="50"/>
                  </a:cxn>
                  <a:cxn ang="0">
                    <a:pos x="33" y="55"/>
                  </a:cxn>
                  <a:cxn ang="0">
                    <a:pos x="40" y="55"/>
                  </a:cxn>
                  <a:cxn ang="0">
                    <a:pos x="46" y="50"/>
                  </a:cxn>
                  <a:cxn ang="0">
                    <a:pos x="53" y="44"/>
                  </a:cxn>
                  <a:cxn ang="0">
                    <a:pos x="55" y="35"/>
                  </a:cxn>
                  <a:cxn ang="0">
                    <a:pos x="55" y="26"/>
                  </a:cxn>
                  <a:cxn ang="0">
                    <a:pos x="53" y="20"/>
                  </a:cxn>
                  <a:cxn ang="0">
                    <a:pos x="46" y="15"/>
                  </a:cxn>
                  <a:cxn ang="0">
                    <a:pos x="42" y="13"/>
                  </a:cxn>
                  <a:cxn ang="0">
                    <a:pos x="33" y="11"/>
                  </a:cxn>
                  <a:cxn ang="0">
                    <a:pos x="31" y="11"/>
                  </a:cxn>
                  <a:cxn ang="0">
                    <a:pos x="24" y="0"/>
                  </a:cxn>
                  <a:cxn ang="0">
                    <a:pos x="42" y="0"/>
                  </a:cxn>
                  <a:cxn ang="0">
                    <a:pos x="51" y="4"/>
                  </a:cxn>
                  <a:cxn ang="0">
                    <a:pos x="57" y="8"/>
                  </a:cxn>
                  <a:cxn ang="0">
                    <a:pos x="62" y="15"/>
                  </a:cxn>
                  <a:cxn ang="0">
                    <a:pos x="66" y="24"/>
                  </a:cxn>
                  <a:cxn ang="0">
                    <a:pos x="68" y="42"/>
                  </a:cxn>
                  <a:cxn ang="0">
                    <a:pos x="60" y="57"/>
                  </a:cxn>
                  <a:cxn ang="0">
                    <a:pos x="44" y="66"/>
                  </a:cxn>
                  <a:cxn ang="0">
                    <a:pos x="40" y="68"/>
                  </a:cxn>
                  <a:cxn ang="0">
                    <a:pos x="33" y="68"/>
                  </a:cxn>
                  <a:cxn ang="0">
                    <a:pos x="24" y="66"/>
                  </a:cxn>
                  <a:cxn ang="0">
                    <a:pos x="13" y="62"/>
                  </a:cxn>
                  <a:cxn ang="0">
                    <a:pos x="7" y="53"/>
                  </a:cxn>
                  <a:cxn ang="0">
                    <a:pos x="2" y="44"/>
                  </a:cxn>
                  <a:cxn ang="0">
                    <a:pos x="0" y="26"/>
                  </a:cxn>
                  <a:cxn ang="0">
                    <a:pos x="9" y="11"/>
                  </a:cxn>
                  <a:cxn ang="0">
                    <a:pos x="24" y="0"/>
                  </a:cxn>
                </a:cxnLst>
                <a:rect l="0" t="0" r="r" b="b"/>
                <a:pathLst>
                  <a:path w="68" h="68">
                    <a:moveTo>
                      <a:pt x="31" y="11"/>
                    </a:moveTo>
                    <a:lnTo>
                      <a:pt x="29" y="13"/>
                    </a:lnTo>
                    <a:lnTo>
                      <a:pt x="22" y="15"/>
                    </a:lnTo>
                    <a:lnTo>
                      <a:pt x="15" y="20"/>
                    </a:lnTo>
                    <a:lnTo>
                      <a:pt x="11" y="33"/>
                    </a:lnTo>
                    <a:lnTo>
                      <a:pt x="15" y="46"/>
                    </a:lnTo>
                    <a:lnTo>
                      <a:pt x="20" y="50"/>
                    </a:lnTo>
                    <a:lnTo>
                      <a:pt x="33" y="55"/>
                    </a:lnTo>
                    <a:lnTo>
                      <a:pt x="40" y="55"/>
                    </a:lnTo>
                    <a:lnTo>
                      <a:pt x="46" y="50"/>
                    </a:lnTo>
                    <a:lnTo>
                      <a:pt x="53" y="44"/>
                    </a:lnTo>
                    <a:lnTo>
                      <a:pt x="55" y="35"/>
                    </a:lnTo>
                    <a:lnTo>
                      <a:pt x="55" y="26"/>
                    </a:lnTo>
                    <a:lnTo>
                      <a:pt x="53" y="20"/>
                    </a:lnTo>
                    <a:lnTo>
                      <a:pt x="46" y="15"/>
                    </a:lnTo>
                    <a:lnTo>
                      <a:pt x="42" y="13"/>
                    </a:lnTo>
                    <a:lnTo>
                      <a:pt x="33" y="11"/>
                    </a:lnTo>
                    <a:lnTo>
                      <a:pt x="31" y="11"/>
                    </a:lnTo>
                    <a:close/>
                    <a:moveTo>
                      <a:pt x="24" y="0"/>
                    </a:moveTo>
                    <a:lnTo>
                      <a:pt x="42" y="0"/>
                    </a:lnTo>
                    <a:lnTo>
                      <a:pt x="51" y="4"/>
                    </a:lnTo>
                    <a:lnTo>
                      <a:pt x="57" y="8"/>
                    </a:lnTo>
                    <a:lnTo>
                      <a:pt x="62" y="15"/>
                    </a:lnTo>
                    <a:lnTo>
                      <a:pt x="66" y="24"/>
                    </a:lnTo>
                    <a:lnTo>
                      <a:pt x="68" y="42"/>
                    </a:lnTo>
                    <a:lnTo>
                      <a:pt x="60" y="57"/>
                    </a:lnTo>
                    <a:lnTo>
                      <a:pt x="44" y="66"/>
                    </a:lnTo>
                    <a:lnTo>
                      <a:pt x="40" y="68"/>
                    </a:lnTo>
                    <a:lnTo>
                      <a:pt x="33" y="68"/>
                    </a:lnTo>
                    <a:lnTo>
                      <a:pt x="24" y="66"/>
                    </a:lnTo>
                    <a:lnTo>
                      <a:pt x="13" y="62"/>
                    </a:lnTo>
                    <a:lnTo>
                      <a:pt x="7" y="53"/>
                    </a:lnTo>
                    <a:lnTo>
                      <a:pt x="2" y="44"/>
                    </a:lnTo>
                    <a:lnTo>
                      <a:pt x="0" y="26"/>
                    </a:lnTo>
                    <a:lnTo>
                      <a:pt x="9" y="11"/>
                    </a:lnTo>
                    <a:lnTo>
                      <a:pt x="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70" name="Freeform 269"/>
              <p:cNvSpPr>
                <a:spLocks noEditPoints="1"/>
              </p:cNvSpPr>
              <p:nvPr/>
            </p:nvSpPr>
            <p:spPr bwMode="auto">
              <a:xfrm>
                <a:off x="3062289" y="2511426"/>
                <a:ext cx="109538" cy="109538"/>
              </a:xfrm>
              <a:custGeom>
                <a:avLst/>
                <a:gdLst/>
                <a:ahLst/>
                <a:cxnLst>
                  <a:cxn ang="0">
                    <a:pos x="27" y="14"/>
                  </a:cxn>
                  <a:cxn ang="0">
                    <a:pos x="20" y="18"/>
                  </a:cxn>
                  <a:cxn ang="0">
                    <a:pos x="14" y="25"/>
                  </a:cxn>
                  <a:cxn ang="0">
                    <a:pos x="11" y="31"/>
                  </a:cxn>
                  <a:cxn ang="0">
                    <a:pos x="14" y="40"/>
                  </a:cxn>
                  <a:cxn ang="0">
                    <a:pos x="16" y="47"/>
                  </a:cxn>
                  <a:cxn ang="0">
                    <a:pos x="20" y="54"/>
                  </a:cxn>
                  <a:cxn ang="0">
                    <a:pos x="34" y="58"/>
                  </a:cxn>
                  <a:cxn ang="0">
                    <a:pos x="40" y="56"/>
                  </a:cxn>
                  <a:cxn ang="0">
                    <a:pos x="47" y="51"/>
                  </a:cxn>
                  <a:cxn ang="0">
                    <a:pos x="53" y="45"/>
                  </a:cxn>
                  <a:cxn ang="0">
                    <a:pos x="56" y="38"/>
                  </a:cxn>
                  <a:cxn ang="0">
                    <a:pos x="56" y="29"/>
                  </a:cxn>
                  <a:cxn ang="0">
                    <a:pos x="51" y="23"/>
                  </a:cxn>
                  <a:cxn ang="0">
                    <a:pos x="47" y="18"/>
                  </a:cxn>
                  <a:cxn ang="0">
                    <a:pos x="34" y="14"/>
                  </a:cxn>
                  <a:cxn ang="0">
                    <a:pos x="27" y="14"/>
                  </a:cxn>
                  <a:cxn ang="0">
                    <a:pos x="42" y="0"/>
                  </a:cxn>
                  <a:cxn ang="0">
                    <a:pos x="58" y="9"/>
                  </a:cxn>
                  <a:cxn ang="0">
                    <a:pos x="67" y="25"/>
                  </a:cxn>
                  <a:cxn ang="0">
                    <a:pos x="69" y="43"/>
                  </a:cxn>
                  <a:cxn ang="0">
                    <a:pos x="60" y="58"/>
                  </a:cxn>
                  <a:cxn ang="0">
                    <a:pos x="45" y="67"/>
                  </a:cxn>
                  <a:cxn ang="0">
                    <a:pos x="40" y="69"/>
                  </a:cxn>
                  <a:cxn ang="0">
                    <a:pos x="25" y="69"/>
                  </a:cxn>
                  <a:cxn ang="0">
                    <a:pos x="16" y="65"/>
                  </a:cxn>
                  <a:cxn ang="0">
                    <a:pos x="9" y="60"/>
                  </a:cxn>
                  <a:cxn ang="0">
                    <a:pos x="5" y="54"/>
                  </a:cxn>
                  <a:cxn ang="0">
                    <a:pos x="0" y="45"/>
                  </a:cxn>
                  <a:cxn ang="0">
                    <a:pos x="0" y="27"/>
                  </a:cxn>
                  <a:cxn ang="0">
                    <a:pos x="9" y="12"/>
                  </a:cxn>
                  <a:cxn ang="0">
                    <a:pos x="25" y="3"/>
                  </a:cxn>
                  <a:cxn ang="0">
                    <a:pos x="42" y="0"/>
                  </a:cxn>
                </a:cxnLst>
                <a:rect l="0" t="0" r="r" b="b"/>
                <a:pathLst>
                  <a:path w="69" h="69">
                    <a:moveTo>
                      <a:pt x="27" y="14"/>
                    </a:moveTo>
                    <a:lnTo>
                      <a:pt x="20" y="18"/>
                    </a:lnTo>
                    <a:lnTo>
                      <a:pt x="14" y="25"/>
                    </a:lnTo>
                    <a:lnTo>
                      <a:pt x="11" y="31"/>
                    </a:lnTo>
                    <a:lnTo>
                      <a:pt x="14" y="40"/>
                    </a:lnTo>
                    <a:lnTo>
                      <a:pt x="16" y="47"/>
                    </a:lnTo>
                    <a:lnTo>
                      <a:pt x="20" y="54"/>
                    </a:lnTo>
                    <a:lnTo>
                      <a:pt x="34" y="58"/>
                    </a:lnTo>
                    <a:lnTo>
                      <a:pt x="40" y="56"/>
                    </a:lnTo>
                    <a:lnTo>
                      <a:pt x="47" y="51"/>
                    </a:lnTo>
                    <a:lnTo>
                      <a:pt x="53" y="45"/>
                    </a:lnTo>
                    <a:lnTo>
                      <a:pt x="56" y="38"/>
                    </a:lnTo>
                    <a:lnTo>
                      <a:pt x="56" y="29"/>
                    </a:lnTo>
                    <a:lnTo>
                      <a:pt x="51" y="23"/>
                    </a:lnTo>
                    <a:lnTo>
                      <a:pt x="47" y="18"/>
                    </a:lnTo>
                    <a:lnTo>
                      <a:pt x="34" y="14"/>
                    </a:lnTo>
                    <a:lnTo>
                      <a:pt x="27" y="14"/>
                    </a:lnTo>
                    <a:close/>
                    <a:moveTo>
                      <a:pt x="42" y="0"/>
                    </a:moveTo>
                    <a:lnTo>
                      <a:pt x="58" y="9"/>
                    </a:lnTo>
                    <a:lnTo>
                      <a:pt x="67" y="25"/>
                    </a:lnTo>
                    <a:lnTo>
                      <a:pt x="69" y="43"/>
                    </a:lnTo>
                    <a:lnTo>
                      <a:pt x="60" y="58"/>
                    </a:lnTo>
                    <a:lnTo>
                      <a:pt x="45" y="67"/>
                    </a:lnTo>
                    <a:lnTo>
                      <a:pt x="40" y="69"/>
                    </a:lnTo>
                    <a:lnTo>
                      <a:pt x="25" y="69"/>
                    </a:lnTo>
                    <a:lnTo>
                      <a:pt x="16" y="65"/>
                    </a:lnTo>
                    <a:lnTo>
                      <a:pt x="9" y="60"/>
                    </a:lnTo>
                    <a:lnTo>
                      <a:pt x="5" y="54"/>
                    </a:lnTo>
                    <a:lnTo>
                      <a:pt x="0" y="45"/>
                    </a:lnTo>
                    <a:lnTo>
                      <a:pt x="0" y="27"/>
                    </a:lnTo>
                    <a:lnTo>
                      <a:pt x="9" y="12"/>
                    </a:lnTo>
                    <a:lnTo>
                      <a:pt x="25" y="3"/>
                    </a:lnTo>
                    <a:lnTo>
                      <a:pt x="4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71" name="Freeform 270"/>
              <p:cNvSpPr>
                <a:spLocks noEditPoints="1"/>
              </p:cNvSpPr>
              <p:nvPr/>
            </p:nvSpPr>
            <p:spPr bwMode="auto">
              <a:xfrm>
                <a:off x="3035301" y="2432051"/>
                <a:ext cx="107950" cy="104775"/>
              </a:xfrm>
              <a:custGeom>
                <a:avLst/>
                <a:gdLst/>
                <a:ahLst/>
                <a:cxnLst>
                  <a:cxn ang="0">
                    <a:pos x="28" y="11"/>
                  </a:cxn>
                  <a:cxn ang="0">
                    <a:pos x="22" y="15"/>
                  </a:cxn>
                  <a:cxn ang="0">
                    <a:pos x="15" y="22"/>
                  </a:cxn>
                  <a:cxn ang="0">
                    <a:pos x="13" y="28"/>
                  </a:cxn>
                  <a:cxn ang="0">
                    <a:pos x="13" y="33"/>
                  </a:cxn>
                  <a:cxn ang="0">
                    <a:pos x="17" y="46"/>
                  </a:cxn>
                  <a:cxn ang="0">
                    <a:pos x="22" y="50"/>
                  </a:cxn>
                  <a:cxn ang="0">
                    <a:pos x="35" y="55"/>
                  </a:cxn>
                  <a:cxn ang="0">
                    <a:pos x="37" y="55"/>
                  </a:cxn>
                  <a:cxn ang="0">
                    <a:pos x="42" y="53"/>
                  </a:cxn>
                  <a:cxn ang="0">
                    <a:pos x="48" y="50"/>
                  </a:cxn>
                  <a:cxn ang="0">
                    <a:pos x="53" y="46"/>
                  </a:cxn>
                  <a:cxn ang="0">
                    <a:pos x="57" y="33"/>
                  </a:cxn>
                  <a:cxn ang="0">
                    <a:pos x="53" y="19"/>
                  </a:cxn>
                  <a:cxn ang="0">
                    <a:pos x="48" y="15"/>
                  </a:cxn>
                  <a:cxn ang="0">
                    <a:pos x="35" y="11"/>
                  </a:cxn>
                  <a:cxn ang="0">
                    <a:pos x="28" y="11"/>
                  </a:cxn>
                  <a:cxn ang="0">
                    <a:pos x="26" y="0"/>
                  </a:cxn>
                  <a:cxn ang="0">
                    <a:pos x="42" y="0"/>
                  </a:cxn>
                  <a:cxn ang="0">
                    <a:pos x="57" y="6"/>
                  </a:cxn>
                  <a:cxn ang="0">
                    <a:pos x="68" y="22"/>
                  </a:cxn>
                  <a:cxn ang="0">
                    <a:pos x="68" y="42"/>
                  </a:cxn>
                  <a:cxn ang="0">
                    <a:pos x="62" y="55"/>
                  </a:cxn>
                  <a:cxn ang="0">
                    <a:pos x="46" y="66"/>
                  </a:cxn>
                  <a:cxn ang="0">
                    <a:pos x="26" y="66"/>
                  </a:cxn>
                  <a:cxn ang="0">
                    <a:pos x="17" y="62"/>
                  </a:cxn>
                  <a:cxn ang="0">
                    <a:pos x="11" y="57"/>
                  </a:cxn>
                  <a:cxn ang="0">
                    <a:pos x="6" y="50"/>
                  </a:cxn>
                  <a:cxn ang="0">
                    <a:pos x="2" y="42"/>
                  </a:cxn>
                  <a:cxn ang="0">
                    <a:pos x="0" y="35"/>
                  </a:cxn>
                  <a:cxn ang="0">
                    <a:pos x="0" y="28"/>
                  </a:cxn>
                  <a:cxn ang="0">
                    <a:pos x="2" y="22"/>
                  </a:cxn>
                  <a:cxn ang="0">
                    <a:pos x="4" y="17"/>
                  </a:cxn>
                  <a:cxn ang="0">
                    <a:pos x="9" y="11"/>
                  </a:cxn>
                  <a:cxn ang="0">
                    <a:pos x="13" y="6"/>
                  </a:cxn>
                  <a:cxn ang="0">
                    <a:pos x="20" y="2"/>
                  </a:cxn>
                  <a:cxn ang="0">
                    <a:pos x="26" y="0"/>
                  </a:cxn>
                </a:cxnLst>
                <a:rect l="0" t="0" r="r" b="b"/>
                <a:pathLst>
                  <a:path w="68" h="66">
                    <a:moveTo>
                      <a:pt x="28" y="11"/>
                    </a:moveTo>
                    <a:lnTo>
                      <a:pt x="22" y="15"/>
                    </a:lnTo>
                    <a:lnTo>
                      <a:pt x="15" y="22"/>
                    </a:lnTo>
                    <a:lnTo>
                      <a:pt x="13" y="28"/>
                    </a:lnTo>
                    <a:lnTo>
                      <a:pt x="13" y="33"/>
                    </a:lnTo>
                    <a:lnTo>
                      <a:pt x="17" y="46"/>
                    </a:lnTo>
                    <a:lnTo>
                      <a:pt x="22" y="50"/>
                    </a:lnTo>
                    <a:lnTo>
                      <a:pt x="35" y="55"/>
                    </a:lnTo>
                    <a:lnTo>
                      <a:pt x="37" y="55"/>
                    </a:lnTo>
                    <a:lnTo>
                      <a:pt x="42" y="53"/>
                    </a:lnTo>
                    <a:lnTo>
                      <a:pt x="48" y="50"/>
                    </a:lnTo>
                    <a:lnTo>
                      <a:pt x="53" y="46"/>
                    </a:lnTo>
                    <a:lnTo>
                      <a:pt x="57" y="33"/>
                    </a:lnTo>
                    <a:lnTo>
                      <a:pt x="53" y="19"/>
                    </a:lnTo>
                    <a:lnTo>
                      <a:pt x="48" y="15"/>
                    </a:lnTo>
                    <a:lnTo>
                      <a:pt x="35" y="11"/>
                    </a:lnTo>
                    <a:lnTo>
                      <a:pt x="28" y="11"/>
                    </a:lnTo>
                    <a:close/>
                    <a:moveTo>
                      <a:pt x="26" y="0"/>
                    </a:moveTo>
                    <a:lnTo>
                      <a:pt x="42" y="0"/>
                    </a:lnTo>
                    <a:lnTo>
                      <a:pt x="57" y="6"/>
                    </a:lnTo>
                    <a:lnTo>
                      <a:pt x="68" y="22"/>
                    </a:lnTo>
                    <a:lnTo>
                      <a:pt x="68" y="42"/>
                    </a:lnTo>
                    <a:lnTo>
                      <a:pt x="62" y="55"/>
                    </a:lnTo>
                    <a:lnTo>
                      <a:pt x="46" y="66"/>
                    </a:lnTo>
                    <a:lnTo>
                      <a:pt x="26" y="66"/>
                    </a:lnTo>
                    <a:lnTo>
                      <a:pt x="17" y="62"/>
                    </a:lnTo>
                    <a:lnTo>
                      <a:pt x="11" y="57"/>
                    </a:lnTo>
                    <a:lnTo>
                      <a:pt x="6" y="50"/>
                    </a:lnTo>
                    <a:lnTo>
                      <a:pt x="2" y="42"/>
                    </a:lnTo>
                    <a:lnTo>
                      <a:pt x="0" y="35"/>
                    </a:lnTo>
                    <a:lnTo>
                      <a:pt x="0" y="28"/>
                    </a:lnTo>
                    <a:lnTo>
                      <a:pt x="2" y="22"/>
                    </a:lnTo>
                    <a:lnTo>
                      <a:pt x="4" y="17"/>
                    </a:lnTo>
                    <a:lnTo>
                      <a:pt x="9" y="11"/>
                    </a:lnTo>
                    <a:lnTo>
                      <a:pt x="13" y="6"/>
                    </a:lnTo>
                    <a:lnTo>
                      <a:pt x="20" y="2"/>
                    </a:lnTo>
                    <a:lnTo>
                      <a:pt x="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72" name="Freeform 271"/>
              <p:cNvSpPr>
                <a:spLocks noEditPoints="1"/>
              </p:cNvSpPr>
              <p:nvPr/>
            </p:nvSpPr>
            <p:spPr bwMode="auto">
              <a:xfrm>
                <a:off x="3009901" y="2346326"/>
                <a:ext cx="109538" cy="109538"/>
              </a:xfrm>
              <a:custGeom>
                <a:avLst/>
                <a:gdLst/>
                <a:ahLst/>
                <a:cxnLst>
                  <a:cxn ang="0">
                    <a:pos x="31" y="12"/>
                  </a:cxn>
                  <a:cxn ang="0">
                    <a:pos x="29" y="14"/>
                  </a:cxn>
                  <a:cxn ang="0">
                    <a:pos x="25" y="14"/>
                  </a:cxn>
                  <a:cxn ang="0">
                    <a:pos x="20" y="16"/>
                  </a:cxn>
                  <a:cxn ang="0">
                    <a:pos x="16" y="25"/>
                  </a:cxn>
                  <a:cxn ang="0">
                    <a:pos x="14" y="31"/>
                  </a:cxn>
                  <a:cxn ang="0">
                    <a:pos x="14" y="40"/>
                  </a:cxn>
                  <a:cxn ang="0">
                    <a:pos x="18" y="47"/>
                  </a:cxn>
                  <a:cxn ang="0">
                    <a:pos x="22" y="51"/>
                  </a:cxn>
                  <a:cxn ang="0">
                    <a:pos x="36" y="56"/>
                  </a:cxn>
                  <a:cxn ang="0">
                    <a:pos x="42" y="56"/>
                  </a:cxn>
                  <a:cxn ang="0">
                    <a:pos x="49" y="51"/>
                  </a:cxn>
                  <a:cxn ang="0">
                    <a:pos x="53" y="47"/>
                  </a:cxn>
                  <a:cxn ang="0">
                    <a:pos x="58" y="34"/>
                  </a:cxn>
                  <a:cxn ang="0">
                    <a:pos x="53" y="20"/>
                  </a:cxn>
                  <a:cxn ang="0">
                    <a:pos x="49" y="16"/>
                  </a:cxn>
                  <a:cxn ang="0">
                    <a:pos x="36" y="12"/>
                  </a:cxn>
                  <a:cxn ang="0">
                    <a:pos x="31" y="12"/>
                  </a:cxn>
                  <a:cxn ang="0">
                    <a:pos x="25" y="0"/>
                  </a:cxn>
                  <a:cxn ang="0">
                    <a:pos x="42" y="0"/>
                  </a:cxn>
                  <a:cxn ang="0">
                    <a:pos x="58" y="9"/>
                  </a:cxn>
                  <a:cxn ang="0">
                    <a:pos x="69" y="25"/>
                  </a:cxn>
                  <a:cxn ang="0">
                    <a:pos x="69" y="43"/>
                  </a:cxn>
                  <a:cxn ang="0">
                    <a:pos x="60" y="58"/>
                  </a:cxn>
                  <a:cxn ang="0">
                    <a:pos x="44" y="67"/>
                  </a:cxn>
                  <a:cxn ang="0">
                    <a:pos x="42" y="67"/>
                  </a:cxn>
                  <a:cxn ang="0">
                    <a:pos x="38" y="69"/>
                  </a:cxn>
                  <a:cxn ang="0">
                    <a:pos x="36" y="69"/>
                  </a:cxn>
                  <a:cxn ang="0">
                    <a:pos x="18" y="65"/>
                  </a:cxn>
                  <a:cxn ang="0">
                    <a:pos x="11" y="58"/>
                  </a:cxn>
                  <a:cxn ang="0">
                    <a:pos x="2" y="45"/>
                  </a:cxn>
                  <a:cxn ang="0">
                    <a:pos x="0" y="36"/>
                  </a:cxn>
                  <a:cxn ang="0">
                    <a:pos x="5" y="18"/>
                  </a:cxn>
                  <a:cxn ang="0">
                    <a:pos x="9" y="12"/>
                  </a:cxn>
                  <a:cxn ang="0">
                    <a:pos x="14" y="7"/>
                  </a:cxn>
                  <a:cxn ang="0">
                    <a:pos x="18" y="5"/>
                  </a:cxn>
                  <a:cxn ang="0">
                    <a:pos x="25" y="0"/>
                  </a:cxn>
                </a:cxnLst>
                <a:rect l="0" t="0" r="r" b="b"/>
                <a:pathLst>
                  <a:path w="69" h="69">
                    <a:moveTo>
                      <a:pt x="31" y="12"/>
                    </a:moveTo>
                    <a:lnTo>
                      <a:pt x="29" y="14"/>
                    </a:lnTo>
                    <a:lnTo>
                      <a:pt x="25" y="14"/>
                    </a:lnTo>
                    <a:lnTo>
                      <a:pt x="20" y="16"/>
                    </a:lnTo>
                    <a:lnTo>
                      <a:pt x="16" y="25"/>
                    </a:lnTo>
                    <a:lnTo>
                      <a:pt x="14" y="31"/>
                    </a:lnTo>
                    <a:lnTo>
                      <a:pt x="14" y="40"/>
                    </a:lnTo>
                    <a:lnTo>
                      <a:pt x="18" y="47"/>
                    </a:lnTo>
                    <a:lnTo>
                      <a:pt x="22" y="51"/>
                    </a:lnTo>
                    <a:lnTo>
                      <a:pt x="36" y="56"/>
                    </a:lnTo>
                    <a:lnTo>
                      <a:pt x="42" y="56"/>
                    </a:lnTo>
                    <a:lnTo>
                      <a:pt x="49" y="51"/>
                    </a:lnTo>
                    <a:lnTo>
                      <a:pt x="53" y="47"/>
                    </a:lnTo>
                    <a:lnTo>
                      <a:pt x="58" y="34"/>
                    </a:lnTo>
                    <a:lnTo>
                      <a:pt x="53" y="20"/>
                    </a:lnTo>
                    <a:lnTo>
                      <a:pt x="49" y="16"/>
                    </a:lnTo>
                    <a:lnTo>
                      <a:pt x="36" y="12"/>
                    </a:lnTo>
                    <a:lnTo>
                      <a:pt x="31" y="12"/>
                    </a:lnTo>
                    <a:close/>
                    <a:moveTo>
                      <a:pt x="25" y="0"/>
                    </a:moveTo>
                    <a:lnTo>
                      <a:pt x="42" y="0"/>
                    </a:lnTo>
                    <a:lnTo>
                      <a:pt x="58" y="9"/>
                    </a:lnTo>
                    <a:lnTo>
                      <a:pt x="69" y="25"/>
                    </a:lnTo>
                    <a:lnTo>
                      <a:pt x="69" y="43"/>
                    </a:lnTo>
                    <a:lnTo>
                      <a:pt x="60" y="58"/>
                    </a:lnTo>
                    <a:lnTo>
                      <a:pt x="44" y="67"/>
                    </a:lnTo>
                    <a:lnTo>
                      <a:pt x="42" y="67"/>
                    </a:lnTo>
                    <a:lnTo>
                      <a:pt x="38" y="69"/>
                    </a:lnTo>
                    <a:lnTo>
                      <a:pt x="36" y="69"/>
                    </a:lnTo>
                    <a:lnTo>
                      <a:pt x="18" y="65"/>
                    </a:lnTo>
                    <a:lnTo>
                      <a:pt x="11" y="58"/>
                    </a:lnTo>
                    <a:lnTo>
                      <a:pt x="2" y="45"/>
                    </a:lnTo>
                    <a:lnTo>
                      <a:pt x="0" y="36"/>
                    </a:lnTo>
                    <a:lnTo>
                      <a:pt x="5" y="18"/>
                    </a:lnTo>
                    <a:lnTo>
                      <a:pt x="9" y="12"/>
                    </a:lnTo>
                    <a:lnTo>
                      <a:pt x="14" y="7"/>
                    </a:lnTo>
                    <a:lnTo>
                      <a:pt x="18" y="5"/>
                    </a:lnTo>
                    <a:lnTo>
                      <a:pt x="2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73" name="Freeform 272"/>
              <p:cNvSpPr>
                <a:spLocks noEditPoints="1"/>
              </p:cNvSpPr>
              <p:nvPr/>
            </p:nvSpPr>
            <p:spPr bwMode="auto">
              <a:xfrm>
                <a:off x="2986089" y="2262188"/>
                <a:ext cx="107950" cy="109538"/>
              </a:xfrm>
              <a:custGeom>
                <a:avLst/>
                <a:gdLst/>
                <a:ahLst/>
                <a:cxnLst>
                  <a:cxn ang="0">
                    <a:pos x="29" y="14"/>
                  </a:cxn>
                  <a:cxn ang="0">
                    <a:pos x="22" y="18"/>
                  </a:cxn>
                  <a:cxn ang="0">
                    <a:pos x="15" y="25"/>
                  </a:cxn>
                  <a:cxn ang="0">
                    <a:pos x="13" y="31"/>
                  </a:cxn>
                  <a:cxn ang="0">
                    <a:pos x="13" y="40"/>
                  </a:cxn>
                  <a:cxn ang="0">
                    <a:pos x="17" y="47"/>
                  </a:cxn>
                  <a:cxn ang="0">
                    <a:pos x="24" y="53"/>
                  </a:cxn>
                  <a:cxn ang="0">
                    <a:pos x="33" y="56"/>
                  </a:cxn>
                  <a:cxn ang="0">
                    <a:pos x="42" y="56"/>
                  </a:cxn>
                  <a:cxn ang="0">
                    <a:pos x="48" y="51"/>
                  </a:cxn>
                  <a:cxn ang="0">
                    <a:pos x="55" y="45"/>
                  </a:cxn>
                  <a:cxn ang="0">
                    <a:pos x="57" y="38"/>
                  </a:cxn>
                  <a:cxn ang="0">
                    <a:pos x="55" y="29"/>
                  </a:cxn>
                  <a:cxn ang="0">
                    <a:pos x="53" y="22"/>
                  </a:cxn>
                  <a:cxn ang="0">
                    <a:pos x="51" y="18"/>
                  </a:cxn>
                  <a:cxn ang="0">
                    <a:pos x="46" y="16"/>
                  </a:cxn>
                  <a:cxn ang="0">
                    <a:pos x="40" y="14"/>
                  </a:cxn>
                  <a:cxn ang="0">
                    <a:pos x="29" y="14"/>
                  </a:cxn>
                  <a:cxn ang="0">
                    <a:pos x="42" y="0"/>
                  </a:cxn>
                  <a:cxn ang="0">
                    <a:pos x="57" y="9"/>
                  </a:cxn>
                  <a:cxn ang="0">
                    <a:pos x="68" y="25"/>
                  </a:cxn>
                  <a:cxn ang="0">
                    <a:pos x="68" y="42"/>
                  </a:cxn>
                  <a:cxn ang="0">
                    <a:pos x="59" y="58"/>
                  </a:cxn>
                  <a:cxn ang="0">
                    <a:pos x="44" y="67"/>
                  </a:cxn>
                  <a:cxn ang="0">
                    <a:pos x="42" y="69"/>
                  </a:cxn>
                  <a:cxn ang="0">
                    <a:pos x="35" y="69"/>
                  </a:cxn>
                  <a:cxn ang="0">
                    <a:pos x="17" y="65"/>
                  </a:cxn>
                  <a:cxn ang="0">
                    <a:pos x="11" y="58"/>
                  </a:cxn>
                  <a:cxn ang="0">
                    <a:pos x="2" y="45"/>
                  </a:cxn>
                  <a:cxn ang="0">
                    <a:pos x="0" y="27"/>
                  </a:cxn>
                  <a:cxn ang="0">
                    <a:pos x="9" y="11"/>
                  </a:cxn>
                  <a:cxn ang="0">
                    <a:pos x="24" y="3"/>
                  </a:cxn>
                  <a:cxn ang="0">
                    <a:pos x="42" y="0"/>
                  </a:cxn>
                </a:cxnLst>
                <a:rect l="0" t="0" r="r" b="b"/>
                <a:pathLst>
                  <a:path w="68" h="69">
                    <a:moveTo>
                      <a:pt x="29" y="14"/>
                    </a:moveTo>
                    <a:lnTo>
                      <a:pt x="22" y="18"/>
                    </a:lnTo>
                    <a:lnTo>
                      <a:pt x="15" y="25"/>
                    </a:lnTo>
                    <a:lnTo>
                      <a:pt x="13" y="31"/>
                    </a:lnTo>
                    <a:lnTo>
                      <a:pt x="13" y="40"/>
                    </a:lnTo>
                    <a:lnTo>
                      <a:pt x="17" y="47"/>
                    </a:lnTo>
                    <a:lnTo>
                      <a:pt x="24" y="53"/>
                    </a:lnTo>
                    <a:lnTo>
                      <a:pt x="33" y="56"/>
                    </a:lnTo>
                    <a:lnTo>
                      <a:pt x="42" y="56"/>
                    </a:lnTo>
                    <a:lnTo>
                      <a:pt x="48" y="51"/>
                    </a:lnTo>
                    <a:lnTo>
                      <a:pt x="55" y="45"/>
                    </a:lnTo>
                    <a:lnTo>
                      <a:pt x="57" y="38"/>
                    </a:lnTo>
                    <a:lnTo>
                      <a:pt x="55" y="29"/>
                    </a:lnTo>
                    <a:lnTo>
                      <a:pt x="53" y="22"/>
                    </a:lnTo>
                    <a:lnTo>
                      <a:pt x="51" y="18"/>
                    </a:lnTo>
                    <a:lnTo>
                      <a:pt x="46" y="16"/>
                    </a:lnTo>
                    <a:lnTo>
                      <a:pt x="40" y="14"/>
                    </a:lnTo>
                    <a:lnTo>
                      <a:pt x="29" y="14"/>
                    </a:lnTo>
                    <a:close/>
                    <a:moveTo>
                      <a:pt x="42" y="0"/>
                    </a:moveTo>
                    <a:lnTo>
                      <a:pt x="57" y="9"/>
                    </a:lnTo>
                    <a:lnTo>
                      <a:pt x="68" y="25"/>
                    </a:lnTo>
                    <a:lnTo>
                      <a:pt x="68" y="42"/>
                    </a:lnTo>
                    <a:lnTo>
                      <a:pt x="59" y="58"/>
                    </a:lnTo>
                    <a:lnTo>
                      <a:pt x="44" y="67"/>
                    </a:lnTo>
                    <a:lnTo>
                      <a:pt x="42" y="69"/>
                    </a:lnTo>
                    <a:lnTo>
                      <a:pt x="35" y="69"/>
                    </a:lnTo>
                    <a:lnTo>
                      <a:pt x="17" y="65"/>
                    </a:lnTo>
                    <a:lnTo>
                      <a:pt x="11" y="58"/>
                    </a:lnTo>
                    <a:lnTo>
                      <a:pt x="2" y="45"/>
                    </a:lnTo>
                    <a:lnTo>
                      <a:pt x="0" y="27"/>
                    </a:lnTo>
                    <a:lnTo>
                      <a:pt x="9" y="11"/>
                    </a:lnTo>
                    <a:lnTo>
                      <a:pt x="24" y="3"/>
                    </a:lnTo>
                    <a:lnTo>
                      <a:pt x="4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74" name="Freeform 273"/>
              <p:cNvSpPr>
                <a:spLocks noEditPoints="1"/>
              </p:cNvSpPr>
              <p:nvPr/>
            </p:nvSpPr>
            <p:spPr bwMode="auto">
              <a:xfrm>
                <a:off x="2960689" y="2178051"/>
                <a:ext cx="109538" cy="109538"/>
              </a:xfrm>
              <a:custGeom>
                <a:avLst/>
                <a:gdLst/>
                <a:ahLst/>
                <a:cxnLst>
                  <a:cxn ang="0">
                    <a:pos x="29" y="14"/>
                  </a:cxn>
                  <a:cxn ang="0">
                    <a:pos x="16" y="22"/>
                  </a:cxn>
                  <a:cxn ang="0">
                    <a:pos x="14" y="27"/>
                  </a:cxn>
                  <a:cxn ang="0">
                    <a:pos x="11" y="36"/>
                  </a:cxn>
                  <a:cxn ang="0">
                    <a:pos x="14" y="42"/>
                  </a:cxn>
                  <a:cxn ang="0">
                    <a:pos x="18" y="49"/>
                  </a:cxn>
                  <a:cxn ang="0">
                    <a:pos x="25" y="56"/>
                  </a:cxn>
                  <a:cxn ang="0">
                    <a:pos x="31" y="58"/>
                  </a:cxn>
                  <a:cxn ang="0">
                    <a:pos x="40" y="56"/>
                  </a:cxn>
                  <a:cxn ang="0">
                    <a:pos x="49" y="51"/>
                  </a:cxn>
                  <a:cxn ang="0">
                    <a:pos x="51" y="49"/>
                  </a:cxn>
                  <a:cxn ang="0">
                    <a:pos x="56" y="40"/>
                  </a:cxn>
                  <a:cxn ang="0">
                    <a:pos x="56" y="29"/>
                  </a:cxn>
                  <a:cxn ang="0">
                    <a:pos x="53" y="22"/>
                  </a:cxn>
                  <a:cxn ang="0">
                    <a:pos x="47" y="18"/>
                  </a:cxn>
                  <a:cxn ang="0">
                    <a:pos x="42" y="16"/>
                  </a:cxn>
                  <a:cxn ang="0">
                    <a:pos x="33" y="14"/>
                  </a:cxn>
                  <a:cxn ang="0">
                    <a:pos x="29" y="14"/>
                  </a:cxn>
                  <a:cxn ang="0">
                    <a:pos x="42" y="0"/>
                  </a:cxn>
                  <a:cxn ang="0">
                    <a:pos x="58" y="9"/>
                  </a:cxn>
                  <a:cxn ang="0">
                    <a:pos x="67" y="25"/>
                  </a:cxn>
                  <a:cxn ang="0">
                    <a:pos x="69" y="33"/>
                  </a:cxn>
                  <a:cxn ang="0">
                    <a:pos x="64" y="51"/>
                  </a:cxn>
                  <a:cxn ang="0">
                    <a:pos x="60" y="58"/>
                  </a:cxn>
                  <a:cxn ang="0">
                    <a:pos x="56" y="62"/>
                  </a:cxn>
                  <a:cxn ang="0">
                    <a:pos x="51" y="64"/>
                  </a:cxn>
                  <a:cxn ang="0">
                    <a:pos x="45" y="69"/>
                  </a:cxn>
                  <a:cxn ang="0">
                    <a:pos x="25" y="69"/>
                  </a:cxn>
                  <a:cxn ang="0">
                    <a:pos x="11" y="60"/>
                  </a:cxn>
                  <a:cxn ang="0">
                    <a:pos x="7" y="53"/>
                  </a:cxn>
                  <a:cxn ang="0">
                    <a:pos x="3" y="44"/>
                  </a:cxn>
                  <a:cxn ang="0">
                    <a:pos x="0" y="27"/>
                  </a:cxn>
                  <a:cxn ang="0">
                    <a:pos x="9" y="11"/>
                  </a:cxn>
                  <a:cxn ang="0">
                    <a:pos x="25" y="2"/>
                  </a:cxn>
                  <a:cxn ang="0">
                    <a:pos x="42" y="0"/>
                  </a:cxn>
                </a:cxnLst>
                <a:rect l="0" t="0" r="r" b="b"/>
                <a:pathLst>
                  <a:path w="69" h="69">
                    <a:moveTo>
                      <a:pt x="29" y="14"/>
                    </a:moveTo>
                    <a:lnTo>
                      <a:pt x="16" y="22"/>
                    </a:lnTo>
                    <a:lnTo>
                      <a:pt x="14" y="27"/>
                    </a:lnTo>
                    <a:lnTo>
                      <a:pt x="11" y="36"/>
                    </a:lnTo>
                    <a:lnTo>
                      <a:pt x="14" y="42"/>
                    </a:lnTo>
                    <a:lnTo>
                      <a:pt x="18" y="49"/>
                    </a:lnTo>
                    <a:lnTo>
                      <a:pt x="25" y="56"/>
                    </a:lnTo>
                    <a:lnTo>
                      <a:pt x="31" y="58"/>
                    </a:lnTo>
                    <a:lnTo>
                      <a:pt x="40" y="56"/>
                    </a:lnTo>
                    <a:lnTo>
                      <a:pt x="49" y="51"/>
                    </a:lnTo>
                    <a:lnTo>
                      <a:pt x="51" y="49"/>
                    </a:lnTo>
                    <a:lnTo>
                      <a:pt x="56" y="40"/>
                    </a:lnTo>
                    <a:lnTo>
                      <a:pt x="56" y="29"/>
                    </a:lnTo>
                    <a:lnTo>
                      <a:pt x="53" y="22"/>
                    </a:lnTo>
                    <a:lnTo>
                      <a:pt x="47" y="18"/>
                    </a:lnTo>
                    <a:lnTo>
                      <a:pt x="42" y="16"/>
                    </a:lnTo>
                    <a:lnTo>
                      <a:pt x="33" y="14"/>
                    </a:lnTo>
                    <a:lnTo>
                      <a:pt x="29" y="14"/>
                    </a:lnTo>
                    <a:close/>
                    <a:moveTo>
                      <a:pt x="42" y="0"/>
                    </a:moveTo>
                    <a:lnTo>
                      <a:pt x="58" y="9"/>
                    </a:lnTo>
                    <a:lnTo>
                      <a:pt x="67" y="25"/>
                    </a:lnTo>
                    <a:lnTo>
                      <a:pt x="69" y="33"/>
                    </a:lnTo>
                    <a:lnTo>
                      <a:pt x="64" y="51"/>
                    </a:lnTo>
                    <a:lnTo>
                      <a:pt x="60" y="58"/>
                    </a:lnTo>
                    <a:lnTo>
                      <a:pt x="56" y="62"/>
                    </a:lnTo>
                    <a:lnTo>
                      <a:pt x="51" y="64"/>
                    </a:lnTo>
                    <a:lnTo>
                      <a:pt x="45" y="69"/>
                    </a:lnTo>
                    <a:lnTo>
                      <a:pt x="25" y="69"/>
                    </a:lnTo>
                    <a:lnTo>
                      <a:pt x="11" y="60"/>
                    </a:lnTo>
                    <a:lnTo>
                      <a:pt x="7" y="53"/>
                    </a:lnTo>
                    <a:lnTo>
                      <a:pt x="3" y="44"/>
                    </a:lnTo>
                    <a:lnTo>
                      <a:pt x="0" y="27"/>
                    </a:lnTo>
                    <a:lnTo>
                      <a:pt x="9" y="11"/>
                    </a:lnTo>
                    <a:lnTo>
                      <a:pt x="25" y="2"/>
                    </a:lnTo>
                    <a:lnTo>
                      <a:pt x="4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75" name="Freeform 274"/>
              <p:cNvSpPr>
                <a:spLocks noEditPoints="1"/>
              </p:cNvSpPr>
              <p:nvPr/>
            </p:nvSpPr>
            <p:spPr bwMode="auto">
              <a:xfrm>
                <a:off x="2936876" y="2097088"/>
                <a:ext cx="107950" cy="106363"/>
              </a:xfrm>
              <a:custGeom>
                <a:avLst/>
                <a:gdLst/>
                <a:ahLst/>
                <a:cxnLst>
                  <a:cxn ang="0">
                    <a:pos x="29" y="11"/>
                  </a:cxn>
                  <a:cxn ang="0">
                    <a:pos x="26" y="14"/>
                  </a:cxn>
                  <a:cxn ang="0">
                    <a:pos x="18" y="18"/>
                  </a:cxn>
                  <a:cxn ang="0">
                    <a:pos x="11" y="31"/>
                  </a:cxn>
                  <a:cxn ang="0">
                    <a:pos x="11" y="36"/>
                  </a:cxn>
                  <a:cxn ang="0">
                    <a:pos x="13" y="40"/>
                  </a:cxn>
                  <a:cxn ang="0">
                    <a:pos x="15" y="47"/>
                  </a:cxn>
                  <a:cxn ang="0">
                    <a:pos x="20" y="51"/>
                  </a:cxn>
                  <a:cxn ang="0">
                    <a:pos x="33" y="56"/>
                  </a:cxn>
                  <a:cxn ang="0">
                    <a:pos x="40" y="53"/>
                  </a:cxn>
                  <a:cxn ang="0">
                    <a:pos x="44" y="53"/>
                  </a:cxn>
                  <a:cxn ang="0">
                    <a:pos x="48" y="51"/>
                  </a:cxn>
                  <a:cxn ang="0">
                    <a:pos x="51" y="47"/>
                  </a:cxn>
                  <a:cxn ang="0">
                    <a:pos x="53" y="45"/>
                  </a:cxn>
                  <a:cxn ang="0">
                    <a:pos x="55" y="40"/>
                  </a:cxn>
                  <a:cxn ang="0">
                    <a:pos x="55" y="27"/>
                  </a:cxn>
                  <a:cxn ang="0">
                    <a:pos x="51" y="20"/>
                  </a:cxn>
                  <a:cxn ang="0">
                    <a:pos x="46" y="16"/>
                  </a:cxn>
                  <a:cxn ang="0">
                    <a:pos x="33" y="11"/>
                  </a:cxn>
                  <a:cxn ang="0">
                    <a:pos x="29" y="11"/>
                  </a:cxn>
                  <a:cxn ang="0">
                    <a:pos x="24" y="0"/>
                  </a:cxn>
                  <a:cxn ang="0">
                    <a:pos x="42" y="0"/>
                  </a:cxn>
                  <a:cxn ang="0">
                    <a:pos x="57" y="9"/>
                  </a:cxn>
                  <a:cxn ang="0">
                    <a:pos x="66" y="22"/>
                  </a:cxn>
                  <a:cxn ang="0">
                    <a:pos x="68" y="29"/>
                  </a:cxn>
                  <a:cxn ang="0">
                    <a:pos x="68" y="36"/>
                  </a:cxn>
                  <a:cxn ang="0">
                    <a:pos x="64" y="49"/>
                  </a:cxn>
                  <a:cxn ang="0">
                    <a:pos x="60" y="56"/>
                  </a:cxn>
                  <a:cxn ang="0">
                    <a:pos x="51" y="65"/>
                  </a:cxn>
                  <a:cxn ang="0">
                    <a:pos x="44" y="67"/>
                  </a:cxn>
                  <a:cxn ang="0">
                    <a:pos x="24" y="67"/>
                  </a:cxn>
                  <a:cxn ang="0">
                    <a:pos x="18" y="62"/>
                  </a:cxn>
                  <a:cxn ang="0">
                    <a:pos x="9" y="58"/>
                  </a:cxn>
                  <a:cxn ang="0">
                    <a:pos x="4" y="51"/>
                  </a:cxn>
                  <a:cxn ang="0">
                    <a:pos x="0" y="42"/>
                  </a:cxn>
                  <a:cxn ang="0">
                    <a:pos x="0" y="29"/>
                  </a:cxn>
                  <a:cxn ang="0">
                    <a:pos x="2" y="25"/>
                  </a:cxn>
                  <a:cxn ang="0">
                    <a:pos x="4" y="18"/>
                  </a:cxn>
                  <a:cxn ang="0">
                    <a:pos x="9" y="11"/>
                  </a:cxn>
                  <a:cxn ang="0">
                    <a:pos x="18" y="3"/>
                  </a:cxn>
                  <a:cxn ang="0">
                    <a:pos x="24" y="0"/>
                  </a:cxn>
                </a:cxnLst>
                <a:rect l="0" t="0" r="r" b="b"/>
                <a:pathLst>
                  <a:path w="68" h="67">
                    <a:moveTo>
                      <a:pt x="29" y="11"/>
                    </a:moveTo>
                    <a:lnTo>
                      <a:pt x="26" y="14"/>
                    </a:lnTo>
                    <a:lnTo>
                      <a:pt x="18" y="18"/>
                    </a:lnTo>
                    <a:lnTo>
                      <a:pt x="11" y="31"/>
                    </a:lnTo>
                    <a:lnTo>
                      <a:pt x="11" y="36"/>
                    </a:lnTo>
                    <a:lnTo>
                      <a:pt x="13" y="40"/>
                    </a:lnTo>
                    <a:lnTo>
                      <a:pt x="15" y="47"/>
                    </a:lnTo>
                    <a:lnTo>
                      <a:pt x="20" y="51"/>
                    </a:lnTo>
                    <a:lnTo>
                      <a:pt x="33" y="56"/>
                    </a:lnTo>
                    <a:lnTo>
                      <a:pt x="40" y="53"/>
                    </a:lnTo>
                    <a:lnTo>
                      <a:pt x="44" y="53"/>
                    </a:lnTo>
                    <a:lnTo>
                      <a:pt x="48" y="51"/>
                    </a:lnTo>
                    <a:lnTo>
                      <a:pt x="51" y="47"/>
                    </a:lnTo>
                    <a:lnTo>
                      <a:pt x="53" y="45"/>
                    </a:lnTo>
                    <a:lnTo>
                      <a:pt x="55" y="40"/>
                    </a:lnTo>
                    <a:lnTo>
                      <a:pt x="55" y="27"/>
                    </a:lnTo>
                    <a:lnTo>
                      <a:pt x="51" y="20"/>
                    </a:lnTo>
                    <a:lnTo>
                      <a:pt x="46" y="16"/>
                    </a:lnTo>
                    <a:lnTo>
                      <a:pt x="33" y="11"/>
                    </a:lnTo>
                    <a:lnTo>
                      <a:pt x="29" y="11"/>
                    </a:lnTo>
                    <a:close/>
                    <a:moveTo>
                      <a:pt x="24" y="0"/>
                    </a:moveTo>
                    <a:lnTo>
                      <a:pt x="42" y="0"/>
                    </a:lnTo>
                    <a:lnTo>
                      <a:pt x="57" y="9"/>
                    </a:lnTo>
                    <a:lnTo>
                      <a:pt x="66" y="22"/>
                    </a:lnTo>
                    <a:lnTo>
                      <a:pt x="68" y="29"/>
                    </a:lnTo>
                    <a:lnTo>
                      <a:pt x="68" y="36"/>
                    </a:lnTo>
                    <a:lnTo>
                      <a:pt x="64" y="49"/>
                    </a:lnTo>
                    <a:lnTo>
                      <a:pt x="60" y="56"/>
                    </a:lnTo>
                    <a:lnTo>
                      <a:pt x="51" y="65"/>
                    </a:lnTo>
                    <a:lnTo>
                      <a:pt x="44" y="67"/>
                    </a:lnTo>
                    <a:lnTo>
                      <a:pt x="24" y="67"/>
                    </a:lnTo>
                    <a:lnTo>
                      <a:pt x="18" y="62"/>
                    </a:lnTo>
                    <a:lnTo>
                      <a:pt x="9" y="58"/>
                    </a:lnTo>
                    <a:lnTo>
                      <a:pt x="4" y="51"/>
                    </a:lnTo>
                    <a:lnTo>
                      <a:pt x="0" y="42"/>
                    </a:lnTo>
                    <a:lnTo>
                      <a:pt x="0" y="29"/>
                    </a:lnTo>
                    <a:lnTo>
                      <a:pt x="2" y="25"/>
                    </a:lnTo>
                    <a:lnTo>
                      <a:pt x="4" y="18"/>
                    </a:lnTo>
                    <a:lnTo>
                      <a:pt x="9" y="11"/>
                    </a:lnTo>
                    <a:lnTo>
                      <a:pt x="18" y="3"/>
                    </a:lnTo>
                    <a:lnTo>
                      <a:pt x="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76" name="Freeform 275"/>
              <p:cNvSpPr>
                <a:spLocks noEditPoints="1"/>
              </p:cNvSpPr>
              <p:nvPr/>
            </p:nvSpPr>
            <p:spPr bwMode="auto">
              <a:xfrm>
                <a:off x="2908301" y="2012951"/>
                <a:ext cx="109538" cy="109538"/>
              </a:xfrm>
              <a:custGeom>
                <a:avLst/>
                <a:gdLst/>
                <a:ahLst/>
                <a:cxnLst>
                  <a:cxn ang="0">
                    <a:pos x="31" y="11"/>
                  </a:cxn>
                  <a:cxn ang="0">
                    <a:pos x="29" y="13"/>
                  </a:cxn>
                  <a:cxn ang="0">
                    <a:pos x="24" y="16"/>
                  </a:cxn>
                  <a:cxn ang="0">
                    <a:pos x="16" y="25"/>
                  </a:cxn>
                  <a:cxn ang="0">
                    <a:pos x="13" y="29"/>
                  </a:cxn>
                  <a:cxn ang="0">
                    <a:pos x="13" y="36"/>
                  </a:cxn>
                  <a:cxn ang="0">
                    <a:pos x="16" y="40"/>
                  </a:cxn>
                  <a:cxn ang="0">
                    <a:pos x="18" y="47"/>
                  </a:cxn>
                  <a:cxn ang="0">
                    <a:pos x="22" y="51"/>
                  </a:cxn>
                  <a:cxn ang="0">
                    <a:pos x="36" y="56"/>
                  </a:cxn>
                  <a:cxn ang="0">
                    <a:pos x="42" y="56"/>
                  </a:cxn>
                  <a:cxn ang="0">
                    <a:pos x="49" y="51"/>
                  </a:cxn>
                  <a:cxn ang="0">
                    <a:pos x="55" y="44"/>
                  </a:cxn>
                  <a:cxn ang="0">
                    <a:pos x="58" y="36"/>
                  </a:cxn>
                  <a:cxn ang="0">
                    <a:pos x="58" y="27"/>
                  </a:cxn>
                  <a:cxn ang="0">
                    <a:pos x="53" y="20"/>
                  </a:cxn>
                  <a:cxn ang="0">
                    <a:pos x="49" y="16"/>
                  </a:cxn>
                  <a:cxn ang="0">
                    <a:pos x="36" y="11"/>
                  </a:cxn>
                  <a:cxn ang="0">
                    <a:pos x="31" y="11"/>
                  </a:cxn>
                  <a:cxn ang="0">
                    <a:pos x="27" y="0"/>
                  </a:cxn>
                  <a:cxn ang="0">
                    <a:pos x="44" y="0"/>
                  </a:cxn>
                  <a:cxn ang="0">
                    <a:pos x="60" y="9"/>
                  </a:cxn>
                  <a:cxn ang="0">
                    <a:pos x="69" y="25"/>
                  </a:cxn>
                  <a:cxn ang="0">
                    <a:pos x="69" y="42"/>
                  </a:cxn>
                  <a:cxn ang="0">
                    <a:pos x="62" y="58"/>
                  </a:cxn>
                  <a:cxn ang="0">
                    <a:pos x="47" y="67"/>
                  </a:cxn>
                  <a:cxn ang="0">
                    <a:pos x="42" y="69"/>
                  </a:cxn>
                  <a:cxn ang="0">
                    <a:pos x="36" y="69"/>
                  </a:cxn>
                  <a:cxn ang="0">
                    <a:pos x="18" y="64"/>
                  </a:cxn>
                  <a:cxn ang="0">
                    <a:pos x="11" y="58"/>
                  </a:cxn>
                  <a:cxn ang="0">
                    <a:pos x="2" y="44"/>
                  </a:cxn>
                  <a:cxn ang="0">
                    <a:pos x="0" y="36"/>
                  </a:cxn>
                  <a:cxn ang="0">
                    <a:pos x="5" y="18"/>
                  </a:cxn>
                  <a:cxn ang="0">
                    <a:pos x="9" y="11"/>
                  </a:cxn>
                  <a:cxn ang="0">
                    <a:pos x="13" y="7"/>
                  </a:cxn>
                  <a:cxn ang="0">
                    <a:pos x="20" y="5"/>
                  </a:cxn>
                  <a:cxn ang="0">
                    <a:pos x="27" y="0"/>
                  </a:cxn>
                </a:cxnLst>
                <a:rect l="0" t="0" r="r" b="b"/>
                <a:pathLst>
                  <a:path w="69" h="69">
                    <a:moveTo>
                      <a:pt x="31" y="11"/>
                    </a:moveTo>
                    <a:lnTo>
                      <a:pt x="29" y="13"/>
                    </a:lnTo>
                    <a:lnTo>
                      <a:pt x="24" y="16"/>
                    </a:lnTo>
                    <a:lnTo>
                      <a:pt x="16" y="25"/>
                    </a:lnTo>
                    <a:lnTo>
                      <a:pt x="13" y="29"/>
                    </a:lnTo>
                    <a:lnTo>
                      <a:pt x="13" y="36"/>
                    </a:lnTo>
                    <a:lnTo>
                      <a:pt x="16" y="40"/>
                    </a:lnTo>
                    <a:lnTo>
                      <a:pt x="18" y="47"/>
                    </a:lnTo>
                    <a:lnTo>
                      <a:pt x="22" y="51"/>
                    </a:lnTo>
                    <a:lnTo>
                      <a:pt x="36" y="56"/>
                    </a:lnTo>
                    <a:lnTo>
                      <a:pt x="42" y="56"/>
                    </a:lnTo>
                    <a:lnTo>
                      <a:pt x="49" y="51"/>
                    </a:lnTo>
                    <a:lnTo>
                      <a:pt x="55" y="44"/>
                    </a:lnTo>
                    <a:lnTo>
                      <a:pt x="58" y="36"/>
                    </a:lnTo>
                    <a:lnTo>
                      <a:pt x="58" y="27"/>
                    </a:lnTo>
                    <a:lnTo>
                      <a:pt x="53" y="20"/>
                    </a:lnTo>
                    <a:lnTo>
                      <a:pt x="49" y="16"/>
                    </a:lnTo>
                    <a:lnTo>
                      <a:pt x="36" y="11"/>
                    </a:lnTo>
                    <a:lnTo>
                      <a:pt x="31" y="11"/>
                    </a:lnTo>
                    <a:close/>
                    <a:moveTo>
                      <a:pt x="27" y="0"/>
                    </a:moveTo>
                    <a:lnTo>
                      <a:pt x="44" y="0"/>
                    </a:lnTo>
                    <a:lnTo>
                      <a:pt x="60" y="9"/>
                    </a:lnTo>
                    <a:lnTo>
                      <a:pt x="69" y="25"/>
                    </a:lnTo>
                    <a:lnTo>
                      <a:pt x="69" y="42"/>
                    </a:lnTo>
                    <a:lnTo>
                      <a:pt x="62" y="58"/>
                    </a:lnTo>
                    <a:lnTo>
                      <a:pt x="47" y="67"/>
                    </a:lnTo>
                    <a:lnTo>
                      <a:pt x="42" y="69"/>
                    </a:lnTo>
                    <a:lnTo>
                      <a:pt x="36" y="69"/>
                    </a:lnTo>
                    <a:lnTo>
                      <a:pt x="18" y="64"/>
                    </a:lnTo>
                    <a:lnTo>
                      <a:pt x="11" y="58"/>
                    </a:lnTo>
                    <a:lnTo>
                      <a:pt x="2" y="44"/>
                    </a:lnTo>
                    <a:lnTo>
                      <a:pt x="0" y="36"/>
                    </a:lnTo>
                    <a:lnTo>
                      <a:pt x="5" y="18"/>
                    </a:lnTo>
                    <a:lnTo>
                      <a:pt x="9" y="11"/>
                    </a:lnTo>
                    <a:lnTo>
                      <a:pt x="13" y="7"/>
                    </a:lnTo>
                    <a:lnTo>
                      <a:pt x="20" y="5"/>
                    </a:lnTo>
                    <a:lnTo>
                      <a:pt x="2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77" name="Freeform 276"/>
              <p:cNvSpPr>
                <a:spLocks noEditPoints="1"/>
              </p:cNvSpPr>
              <p:nvPr/>
            </p:nvSpPr>
            <p:spPr bwMode="auto">
              <a:xfrm>
                <a:off x="2887664" y="1928813"/>
                <a:ext cx="107950" cy="109538"/>
              </a:xfrm>
              <a:custGeom>
                <a:avLst/>
                <a:gdLst/>
                <a:ahLst/>
                <a:cxnLst>
                  <a:cxn ang="0">
                    <a:pos x="26" y="13"/>
                  </a:cxn>
                  <a:cxn ang="0">
                    <a:pos x="20" y="18"/>
                  </a:cxn>
                  <a:cxn ang="0">
                    <a:pos x="13" y="24"/>
                  </a:cxn>
                  <a:cxn ang="0">
                    <a:pos x="11" y="31"/>
                  </a:cxn>
                  <a:cxn ang="0">
                    <a:pos x="13" y="40"/>
                  </a:cxn>
                  <a:cxn ang="0">
                    <a:pos x="15" y="47"/>
                  </a:cxn>
                  <a:cxn ang="0">
                    <a:pos x="20" y="51"/>
                  </a:cxn>
                  <a:cxn ang="0">
                    <a:pos x="26" y="55"/>
                  </a:cxn>
                  <a:cxn ang="0">
                    <a:pos x="33" y="58"/>
                  </a:cxn>
                  <a:cxn ang="0">
                    <a:pos x="40" y="55"/>
                  </a:cxn>
                  <a:cxn ang="0">
                    <a:pos x="44" y="53"/>
                  </a:cxn>
                  <a:cxn ang="0">
                    <a:pos x="53" y="44"/>
                  </a:cxn>
                  <a:cxn ang="0">
                    <a:pos x="55" y="40"/>
                  </a:cxn>
                  <a:cxn ang="0">
                    <a:pos x="55" y="33"/>
                  </a:cxn>
                  <a:cxn ang="0">
                    <a:pos x="53" y="29"/>
                  </a:cxn>
                  <a:cxn ang="0">
                    <a:pos x="51" y="22"/>
                  </a:cxn>
                  <a:cxn ang="0">
                    <a:pos x="46" y="18"/>
                  </a:cxn>
                  <a:cxn ang="0">
                    <a:pos x="33" y="13"/>
                  </a:cxn>
                  <a:cxn ang="0">
                    <a:pos x="26" y="13"/>
                  </a:cxn>
                  <a:cxn ang="0">
                    <a:pos x="40" y="0"/>
                  </a:cxn>
                  <a:cxn ang="0">
                    <a:pos x="55" y="9"/>
                  </a:cxn>
                  <a:cxn ang="0">
                    <a:pos x="66" y="24"/>
                  </a:cxn>
                  <a:cxn ang="0">
                    <a:pos x="68" y="33"/>
                  </a:cxn>
                  <a:cxn ang="0">
                    <a:pos x="64" y="51"/>
                  </a:cxn>
                  <a:cxn ang="0">
                    <a:pos x="57" y="58"/>
                  </a:cxn>
                  <a:cxn ang="0">
                    <a:pos x="51" y="62"/>
                  </a:cxn>
                  <a:cxn ang="0">
                    <a:pos x="42" y="66"/>
                  </a:cxn>
                  <a:cxn ang="0">
                    <a:pos x="40" y="69"/>
                  </a:cxn>
                  <a:cxn ang="0">
                    <a:pos x="24" y="69"/>
                  </a:cxn>
                  <a:cxn ang="0">
                    <a:pos x="15" y="64"/>
                  </a:cxn>
                  <a:cxn ang="0">
                    <a:pos x="9" y="60"/>
                  </a:cxn>
                  <a:cxn ang="0">
                    <a:pos x="4" y="53"/>
                  </a:cxn>
                  <a:cxn ang="0">
                    <a:pos x="0" y="44"/>
                  </a:cxn>
                  <a:cxn ang="0">
                    <a:pos x="0" y="27"/>
                  </a:cxn>
                  <a:cxn ang="0">
                    <a:pos x="7" y="11"/>
                  </a:cxn>
                  <a:cxn ang="0">
                    <a:pos x="22" y="2"/>
                  </a:cxn>
                  <a:cxn ang="0">
                    <a:pos x="40" y="0"/>
                  </a:cxn>
                </a:cxnLst>
                <a:rect l="0" t="0" r="r" b="b"/>
                <a:pathLst>
                  <a:path w="68" h="69">
                    <a:moveTo>
                      <a:pt x="26" y="13"/>
                    </a:moveTo>
                    <a:lnTo>
                      <a:pt x="20" y="18"/>
                    </a:lnTo>
                    <a:lnTo>
                      <a:pt x="13" y="24"/>
                    </a:lnTo>
                    <a:lnTo>
                      <a:pt x="11" y="31"/>
                    </a:lnTo>
                    <a:lnTo>
                      <a:pt x="13" y="40"/>
                    </a:lnTo>
                    <a:lnTo>
                      <a:pt x="15" y="47"/>
                    </a:lnTo>
                    <a:lnTo>
                      <a:pt x="20" y="51"/>
                    </a:lnTo>
                    <a:lnTo>
                      <a:pt x="26" y="55"/>
                    </a:lnTo>
                    <a:lnTo>
                      <a:pt x="33" y="58"/>
                    </a:lnTo>
                    <a:lnTo>
                      <a:pt x="40" y="55"/>
                    </a:lnTo>
                    <a:lnTo>
                      <a:pt x="44" y="53"/>
                    </a:lnTo>
                    <a:lnTo>
                      <a:pt x="53" y="44"/>
                    </a:lnTo>
                    <a:lnTo>
                      <a:pt x="55" y="40"/>
                    </a:lnTo>
                    <a:lnTo>
                      <a:pt x="55" y="33"/>
                    </a:lnTo>
                    <a:lnTo>
                      <a:pt x="53" y="29"/>
                    </a:lnTo>
                    <a:lnTo>
                      <a:pt x="51" y="22"/>
                    </a:lnTo>
                    <a:lnTo>
                      <a:pt x="46" y="18"/>
                    </a:lnTo>
                    <a:lnTo>
                      <a:pt x="33" y="13"/>
                    </a:lnTo>
                    <a:lnTo>
                      <a:pt x="26" y="13"/>
                    </a:lnTo>
                    <a:close/>
                    <a:moveTo>
                      <a:pt x="40" y="0"/>
                    </a:moveTo>
                    <a:lnTo>
                      <a:pt x="55" y="9"/>
                    </a:lnTo>
                    <a:lnTo>
                      <a:pt x="66" y="24"/>
                    </a:lnTo>
                    <a:lnTo>
                      <a:pt x="68" y="33"/>
                    </a:lnTo>
                    <a:lnTo>
                      <a:pt x="64" y="51"/>
                    </a:lnTo>
                    <a:lnTo>
                      <a:pt x="57" y="58"/>
                    </a:lnTo>
                    <a:lnTo>
                      <a:pt x="51" y="62"/>
                    </a:lnTo>
                    <a:lnTo>
                      <a:pt x="42" y="66"/>
                    </a:lnTo>
                    <a:lnTo>
                      <a:pt x="40" y="69"/>
                    </a:lnTo>
                    <a:lnTo>
                      <a:pt x="24" y="69"/>
                    </a:lnTo>
                    <a:lnTo>
                      <a:pt x="15" y="64"/>
                    </a:lnTo>
                    <a:lnTo>
                      <a:pt x="9" y="60"/>
                    </a:lnTo>
                    <a:lnTo>
                      <a:pt x="4" y="53"/>
                    </a:lnTo>
                    <a:lnTo>
                      <a:pt x="0" y="44"/>
                    </a:lnTo>
                    <a:lnTo>
                      <a:pt x="0" y="27"/>
                    </a:lnTo>
                    <a:lnTo>
                      <a:pt x="7" y="11"/>
                    </a:lnTo>
                    <a:lnTo>
                      <a:pt x="22" y="2"/>
                    </a:lnTo>
                    <a:lnTo>
                      <a:pt x="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78" name="Freeform 277"/>
              <p:cNvSpPr>
                <a:spLocks noEditPoints="1"/>
              </p:cNvSpPr>
              <p:nvPr/>
            </p:nvSpPr>
            <p:spPr bwMode="auto">
              <a:xfrm>
                <a:off x="2859089" y="1847851"/>
                <a:ext cx="109538" cy="106363"/>
              </a:xfrm>
              <a:custGeom>
                <a:avLst/>
                <a:gdLst/>
                <a:ahLst/>
                <a:cxnLst>
                  <a:cxn ang="0">
                    <a:pos x="29" y="11"/>
                  </a:cxn>
                  <a:cxn ang="0">
                    <a:pos x="22" y="13"/>
                  </a:cxn>
                  <a:cxn ang="0">
                    <a:pos x="18" y="18"/>
                  </a:cxn>
                  <a:cxn ang="0">
                    <a:pos x="13" y="27"/>
                  </a:cxn>
                  <a:cxn ang="0">
                    <a:pos x="13" y="40"/>
                  </a:cxn>
                  <a:cxn ang="0">
                    <a:pos x="18" y="47"/>
                  </a:cxn>
                  <a:cxn ang="0">
                    <a:pos x="22" y="51"/>
                  </a:cxn>
                  <a:cxn ang="0">
                    <a:pos x="36" y="56"/>
                  </a:cxn>
                  <a:cxn ang="0">
                    <a:pos x="38" y="56"/>
                  </a:cxn>
                  <a:cxn ang="0">
                    <a:pos x="42" y="53"/>
                  </a:cxn>
                  <a:cxn ang="0">
                    <a:pos x="44" y="51"/>
                  </a:cxn>
                  <a:cxn ang="0">
                    <a:pos x="49" y="49"/>
                  </a:cxn>
                  <a:cxn ang="0">
                    <a:pos x="51" y="47"/>
                  </a:cxn>
                  <a:cxn ang="0">
                    <a:pos x="58" y="33"/>
                  </a:cxn>
                  <a:cxn ang="0">
                    <a:pos x="58" y="31"/>
                  </a:cxn>
                  <a:cxn ang="0">
                    <a:pos x="55" y="27"/>
                  </a:cxn>
                  <a:cxn ang="0">
                    <a:pos x="53" y="20"/>
                  </a:cxn>
                  <a:cxn ang="0">
                    <a:pos x="49" y="16"/>
                  </a:cxn>
                  <a:cxn ang="0">
                    <a:pos x="36" y="11"/>
                  </a:cxn>
                  <a:cxn ang="0">
                    <a:pos x="29" y="11"/>
                  </a:cxn>
                  <a:cxn ang="0">
                    <a:pos x="25" y="0"/>
                  </a:cxn>
                  <a:cxn ang="0">
                    <a:pos x="42" y="0"/>
                  </a:cxn>
                  <a:cxn ang="0">
                    <a:pos x="58" y="7"/>
                  </a:cxn>
                  <a:cxn ang="0">
                    <a:pos x="69" y="22"/>
                  </a:cxn>
                  <a:cxn ang="0">
                    <a:pos x="69" y="40"/>
                  </a:cxn>
                  <a:cxn ang="0">
                    <a:pos x="64" y="49"/>
                  </a:cxn>
                  <a:cxn ang="0">
                    <a:pos x="60" y="56"/>
                  </a:cxn>
                  <a:cxn ang="0">
                    <a:pos x="55" y="60"/>
                  </a:cxn>
                  <a:cxn ang="0">
                    <a:pos x="51" y="62"/>
                  </a:cxn>
                  <a:cxn ang="0">
                    <a:pos x="44" y="67"/>
                  </a:cxn>
                  <a:cxn ang="0">
                    <a:pos x="27" y="67"/>
                  </a:cxn>
                  <a:cxn ang="0">
                    <a:pos x="18" y="62"/>
                  </a:cxn>
                  <a:cxn ang="0">
                    <a:pos x="11" y="58"/>
                  </a:cxn>
                  <a:cxn ang="0">
                    <a:pos x="7" y="51"/>
                  </a:cxn>
                  <a:cxn ang="0">
                    <a:pos x="2" y="42"/>
                  </a:cxn>
                  <a:cxn ang="0">
                    <a:pos x="0" y="36"/>
                  </a:cxn>
                  <a:cxn ang="0">
                    <a:pos x="0" y="29"/>
                  </a:cxn>
                  <a:cxn ang="0">
                    <a:pos x="2" y="22"/>
                  </a:cxn>
                  <a:cxn ang="0">
                    <a:pos x="5" y="18"/>
                  </a:cxn>
                  <a:cxn ang="0">
                    <a:pos x="9" y="11"/>
                  </a:cxn>
                  <a:cxn ang="0">
                    <a:pos x="18" y="2"/>
                  </a:cxn>
                  <a:cxn ang="0">
                    <a:pos x="25" y="0"/>
                  </a:cxn>
                </a:cxnLst>
                <a:rect l="0" t="0" r="r" b="b"/>
                <a:pathLst>
                  <a:path w="69" h="67">
                    <a:moveTo>
                      <a:pt x="29" y="11"/>
                    </a:moveTo>
                    <a:lnTo>
                      <a:pt x="22" y="13"/>
                    </a:lnTo>
                    <a:lnTo>
                      <a:pt x="18" y="18"/>
                    </a:lnTo>
                    <a:lnTo>
                      <a:pt x="13" y="27"/>
                    </a:lnTo>
                    <a:lnTo>
                      <a:pt x="13" y="40"/>
                    </a:lnTo>
                    <a:lnTo>
                      <a:pt x="18" y="47"/>
                    </a:lnTo>
                    <a:lnTo>
                      <a:pt x="22" y="51"/>
                    </a:lnTo>
                    <a:lnTo>
                      <a:pt x="36" y="56"/>
                    </a:lnTo>
                    <a:lnTo>
                      <a:pt x="38" y="56"/>
                    </a:lnTo>
                    <a:lnTo>
                      <a:pt x="42" y="53"/>
                    </a:lnTo>
                    <a:lnTo>
                      <a:pt x="44" y="51"/>
                    </a:lnTo>
                    <a:lnTo>
                      <a:pt x="49" y="49"/>
                    </a:lnTo>
                    <a:lnTo>
                      <a:pt x="51" y="47"/>
                    </a:lnTo>
                    <a:lnTo>
                      <a:pt x="58" y="33"/>
                    </a:lnTo>
                    <a:lnTo>
                      <a:pt x="58" y="31"/>
                    </a:lnTo>
                    <a:lnTo>
                      <a:pt x="55" y="27"/>
                    </a:lnTo>
                    <a:lnTo>
                      <a:pt x="53" y="20"/>
                    </a:lnTo>
                    <a:lnTo>
                      <a:pt x="49" y="16"/>
                    </a:lnTo>
                    <a:lnTo>
                      <a:pt x="36" y="11"/>
                    </a:lnTo>
                    <a:lnTo>
                      <a:pt x="29" y="11"/>
                    </a:lnTo>
                    <a:close/>
                    <a:moveTo>
                      <a:pt x="25" y="0"/>
                    </a:moveTo>
                    <a:lnTo>
                      <a:pt x="42" y="0"/>
                    </a:lnTo>
                    <a:lnTo>
                      <a:pt x="58" y="7"/>
                    </a:lnTo>
                    <a:lnTo>
                      <a:pt x="69" y="22"/>
                    </a:lnTo>
                    <a:lnTo>
                      <a:pt x="69" y="40"/>
                    </a:lnTo>
                    <a:lnTo>
                      <a:pt x="64" y="49"/>
                    </a:lnTo>
                    <a:lnTo>
                      <a:pt x="60" y="56"/>
                    </a:lnTo>
                    <a:lnTo>
                      <a:pt x="55" y="60"/>
                    </a:lnTo>
                    <a:lnTo>
                      <a:pt x="51" y="62"/>
                    </a:lnTo>
                    <a:lnTo>
                      <a:pt x="44" y="67"/>
                    </a:lnTo>
                    <a:lnTo>
                      <a:pt x="27" y="67"/>
                    </a:lnTo>
                    <a:lnTo>
                      <a:pt x="18" y="62"/>
                    </a:lnTo>
                    <a:lnTo>
                      <a:pt x="11" y="58"/>
                    </a:lnTo>
                    <a:lnTo>
                      <a:pt x="7" y="51"/>
                    </a:lnTo>
                    <a:lnTo>
                      <a:pt x="2" y="42"/>
                    </a:lnTo>
                    <a:lnTo>
                      <a:pt x="0" y="36"/>
                    </a:lnTo>
                    <a:lnTo>
                      <a:pt x="0" y="29"/>
                    </a:lnTo>
                    <a:lnTo>
                      <a:pt x="2" y="22"/>
                    </a:lnTo>
                    <a:lnTo>
                      <a:pt x="5" y="18"/>
                    </a:lnTo>
                    <a:lnTo>
                      <a:pt x="9" y="11"/>
                    </a:lnTo>
                    <a:lnTo>
                      <a:pt x="18" y="2"/>
                    </a:lnTo>
                    <a:lnTo>
                      <a:pt x="2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79" name="Freeform 278"/>
              <p:cNvSpPr>
                <a:spLocks noEditPoints="1"/>
              </p:cNvSpPr>
              <p:nvPr/>
            </p:nvSpPr>
            <p:spPr bwMode="auto">
              <a:xfrm>
                <a:off x="2835276" y="1763713"/>
                <a:ext cx="107950" cy="109538"/>
              </a:xfrm>
              <a:custGeom>
                <a:avLst/>
                <a:gdLst/>
                <a:ahLst/>
                <a:cxnLst>
                  <a:cxn ang="0">
                    <a:pos x="31" y="11"/>
                  </a:cxn>
                  <a:cxn ang="0">
                    <a:pos x="28" y="13"/>
                  </a:cxn>
                  <a:cxn ang="0">
                    <a:pos x="24" y="13"/>
                  </a:cxn>
                  <a:cxn ang="0">
                    <a:pos x="20" y="16"/>
                  </a:cxn>
                  <a:cxn ang="0">
                    <a:pos x="17" y="20"/>
                  </a:cxn>
                  <a:cxn ang="0">
                    <a:pos x="15" y="22"/>
                  </a:cxn>
                  <a:cxn ang="0">
                    <a:pos x="13" y="27"/>
                  </a:cxn>
                  <a:cxn ang="0">
                    <a:pos x="13" y="40"/>
                  </a:cxn>
                  <a:cxn ang="0">
                    <a:pos x="17" y="47"/>
                  </a:cxn>
                  <a:cxn ang="0">
                    <a:pos x="24" y="53"/>
                  </a:cxn>
                  <a:cxn ang="0">
                    <a:pos x="31" y="55"/>
                  </a:cxn>
                  <a:cxn ang="0">
                    <a:pos x="40" y="55"/>
                  </a:cxn>
                  <a:cxn ang="0">
                    <a:pos x="46" y="53"/>
                  </a:cxn>
                  <a:cxn ang="0">
                    <a:pos x="51" y="49"/>
                  </a:cxn>
                  <a:cxn ang="0">
                    <a:pos x="55" y="40"/>
                  </a:cxn>
                  <a:cxn ang="0">
                    <a:pos x="55" y="27"/>
                  </a:cxn>
                  <a:cxn ang="0">
                    <a:pos x="53" y="20"/>
                  </a:cxn>
                  <a:cxn ang="0">
                    <a:pos x="48" y="16"/>
                  </a:cxn>
                  <a:cxn ang="0">
                    <a:pos x="35" y="11"/>
                  </a:cxn>
                  <a:cxn ang="0">
                    <a:pos x="31" y="11"/>
                  </a:cxn>
                  <a:cxn ang="0">
                    <a:pos x="24" y="0"/>
                  </a:cxn>
                  <a:cxn ang="0">
                    <a:pos x="42" y="0"/>
                  </a:cxn>
                  <a:cxn ang="0">
                    <a:pos x="57" y="9"/>
                  </a:cxn>
                  <a:cxn ang="0">
                    <a:pos x="66" y="24"/>
                  </a:cxn>
                  <a:cxn ang="0">
                    <a:pos x="68" y="31"/>
                  </a:cxn>
                  <a:cxn ang="0">
                    <a:pos x="68" y="38"/>
                  </a:cxn>
                  <a:cxn ang="0">
                    <a:pos x="66" y="44"/>
                  </a:cxn>
                  <a:cxn ang="0">
                    <a:pos x="64" y="49"/>
                  </a:cxn>
                  <a:cxn ang="0">
                    <a:pos x="59" y="55"/>
                  </a:cxn>
                  <a:cxn ang="0">
                    <a:pos x="51" y="64"/>
                  </a:cxn>
                  <a:cxn ang="0">
                    <a:pos x="44" y="66"/>
                  </a:cxn>
                  <a:cxn ang="0">
                    <a:pos x="42" y="66"/>
                  </a:cxn>
                  <a:cxn ang="0">
                    <a:pos x="37" y="69"/>
                  </a:cxn>
                  <a:cxn ang="0">
                    <a:pos x="35" y="69"/>
                  </a:cxn>
                  <a:cxn ang="0">
                    <a:pos x="17" y="64"/>
                  </a:cxn>
                  <a:cxn ang="0">
                    <a:pos x="11" y="58"/>
                  </a:cxn>
                  <a:cxn ang="0">
                    <a:pos x="2" y="44"/>
                  </a:cxn>
                  <a:cxn ang="0">
                    <a:pos x="0" y="38"/>
                  </a:cxn>
                  <a:cxn ang="0">
                    <a:pos x="0" y="31"/>
                  </a:cxn>
                  <a:cxn ang="0">
                    <a:pos x="4" y="18"/>
                  </a:cxn>
                  <a:cxn ang="0">
                    <a:pos x="9" y="11"/>
                  </a:cxn>
                  <a:cxn ang="0">
                    <a:pos x="17" y="2"/>
                  </a:cxn>
                  <a:cxn ang="0">
                    <a:pos x="24" y="0"/>
                  </a:cxn>
                </a:cxnLst>
                <a:rect l="0" t="0" r="r" b="b"/>
                <a:pathLst>
                  <a:path w="68" h="69">
                    <a:moveTo>
                      <a:pt x="31" y="11"/>
                    </a:moveTo>
                    <a:lnTo>
                      <a:pt x="28" y="13"/>
                    </a:lnTo>
                    <a:lnTo>
                      <a:pt x="24" y="13"/>
                    </a:lnTo>
                    <a:lnTo>
                      <a:pt x="20" y="16"/>
                    </a:lnTo>
                    <a:lnTo>
                      <a:pt x="17" y="20"/>
                    </a:lnTo>
                    <a:lnTo>
                      <a:pt x="15" y="22"/>
                    </a:lnTo>
                    <a:lnTo>
                      <a:pt x="13" y="27"/>
                    </a:lnTo>
                    <a:lnTo>
                      <a:pt x="13" y="40"/>
                    </a:lnTo>
                    <a:lnTo>
                      <a:pt x="17" y="47"/>
                    </a:lnTo>
                    <a:lnTo>
                      <a:pt x="24" y="53"/>
                    </a:lnTo>
                    <a:lnTo>
                      <a:pt x="31" y="55"/>
                    </a:lnTo>
                    <a:lnTo>
                      <a:pt x="40" y="55"/>
                    </a:lnTo>
                    <a:lnTo>
                      <a:pt x="46" y="53"/>
                    </a:lnTo>
                    <a:lnTo>
                      <a:pt x="51" y="49"/>
                    </a:lnTo>
                    <a:lnTo>
                      <a:pt x="55" y="40"/>
                    </a:lnTo>
                    <a:lnTo>
                      <a:pt x="55" y="27"/>
                    </a:lnTo>
                    <a:lnTo>
                      <a:pt x="53" y="20"/>
                    </a:lnTo>
                    <a:lnTo>
                      <a:pt x="48" y="16"/>
                    </a:lnTo>
                    <a:lnTo>
                      <a:pt x="35" y="11"/>
                    </a:lnTo>
                    <a:lnTo>
                      <a:pt x="31" y="11"/>
                    </a:lnTo>
                    <a:close/>
                    <a:moveTo>
                      <a:pt x="24" y="0"/>
                    </a:moveTo>
                    <a:lnTo>
                      <a:pt x="42" y="0"/>
                    </a:lnTo>
                    <a:lnTo>
                      <a:pt x="57" y="9"/>
                    </a:lnTo>
                    <a:lnTo>
                      <a:pt x="66" y="24"/>
                    </a:lnTo>
                    <a:lnTo>
                      <a:pt x="68" y="31"/>
                    </a:lnTo>
                    <a:lnTo>
                      <a:pt x="68" y="38"/>
                    </a:lnTo>
                    <a:lnTo>
                      <a:pt x="66" y="44"/>
                    </a:lnTo>
                    <a:lnTo>
                      <a:pt x="64" y="49"/>
                    </a:lnTo>
                    <a:lnTo>
                      <a:pt x="59" y="55"/>
                    </a:lnTo>
                    <a:lnTo>
                      <a:pt x="51" y="64"/>
                    </a:lnTo>
                    <a:lnTo>
                      <a:pt x="44" y="66"/>
                    </a:lnTo>
                    <a:lnTo>
                      <a:pt x="42" y="66"/>
                    </a:lnTo>
                    <a:lnTo>
                      <a:pt x="37" y="69"/>
                    </a:lnTo>
                    <a:lnTo>
                      <a:pt x="35" y="69"/>
                    </a:lnTo>
                    <a:lnTo>
                      <a:pt x="17" y="64"/>
                    </a:lnTo>
                    <a:lnTo>
                      <a:pt x="11" y="58"/>
                    </a:lnTo>
                    <a:lnTo>
                      <a:pt x="2" y="44"/>
                    </a:lnTo>
                    <a:lnTo>
                      <a:pt x="0" y="38"/>
                    </a:lnTo>
                    <a:lnTo>
                      <a:pt x="0" y="31"/>
                    </a:lnTo>
                    <a:lnTo>
                      <a:pt x="4" y="18"/>
                    </a:lnTo>
                    <a:lnTo>
                      <a:pt x="9" y="11"/>
                    </a:lnTo>
                    <a:lnTo>
                      <a:pt x="17" y="2"/>
                    </a:lnTo>
                    <a:lnTo>
                      <a:pt x="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80" name="Freeform 279"/>
              <p:cNvSpPr>
                <a:spLocks/>
              </p:cNvSpPr>
              <p:nvPr/>
            </p:nvSpPr>
            <p:spPr bwMode="auto">
              <a:xfrm>
                <a:off x="4691064" y="3987802"/>
                <a:ext cx="1646238" cy="333375"/>
              </a:xfrm>
              <a:custGeom>
                <a:avLst/>
                <a:gdLst/>
                <a:ahLst/>
                <a:cxnLst>
                  <a:cxn ang="0">
                    <a:pos x="0" y="0"/>
                  </a:cxn>
                  <a:cxn ang="0">
                    <a:pos x="1037" y="0"/>
                  </a:cxn>
                  <a:cxn ang="0">
                    <a:pos x="1032" y="4"/>
                  </a:cxn>
                  <a:cxn ang="0">
                    <a:pos x="1021" y="13"/>
                  </a:cxn>
                  <a:cxn ang="0">
                    <a:pos x="1001" y="29"/>
                  </a:cxn>
                  <a:cxn ang="0">
                    <a:pos x="975" y="49"/>
                  </a:cxn>
                  <a:cxn ang="0">
                    <a:pos x="942" y="73"/>
                  </a:cxn>
                  <a:cxn ang="0">
                    <a:pos x="902" y="97"/>
                  </a:cxn>
                  <a:cxn ang="0">
                    <a:pos x="855" y="122"/>
                  </a:cxn>
                  <a:cxn ang="0">
                    <a:pos x="805" y="146"/>
                  </a:cxn>
                  <a:cxn ang="0">
                    <a:pos x="749" y="168"/>
                  </a:cxn>
                  <a:cxn ang="0">
                    <a:pos x="687" y="186"/>
                  </a:cxn>
                  <a:cxn ang="0">
                    <a:pos x="623" y="201"/>
                  </a:cxn>
                  <a:cxn ang="0">
                    <a:pos x="555" y="208"/>
                  </a:cxn>
                  <a:cxn ang="0">
                    <a:pos x="482" y="210"/>
                  </a:cxn>
                  <a:cxn ang="0">
                    <a:pos x="407" y="204"/>
                  </a:cxn>
                  <a:cxn ang="0">
                    <a:pos x="329" y="186"/>
                  </a:cxn>
                  <a:cxn ang="0">
                    <a:pos x="250" y="159"/>
                  </a:cxn>
                  <a:cxn ang="0">
                    <a:pos x="168" y="119"/>
                  </a:cxn>
                  <a:cxn ang="0">
                    <a:pos x="84" y="66"/>
                  </a:cxn>
                  <a:cxn ang="0">
                    <a:pos x="0" y="0"/>
                  </a:cxn>
                </a:cxnLst>
                <a:rect l="0" t="0" r="r" b="b"/>
                <a:pathLst>
                  <a:path w="1037" h="210">
                    <a:moveTo>
                      <a:pt x="0" y="0"/>
                    </a:moveTo>
                    <a:lnTo>
                      <a:pt x="1037" y="0"/>
                    </a:lnTo>
                    <a:lnTo>
                      <a:pt x="1032" y="4"/>
                    </a:lnTo>
                    <a:lnTo>
                      <a:pt x="1021" y="13"/>
                    </a:lnTo>
                    <a:lnTo>
                      <a:pt x="1001" y="29"/>
                    </a:lnTo>
                    <a:lnTo>
                      <a:pt x="975" y="49"/>
                    </a:lnTo>
                    <a:lnTo>
                      <a:pt x="942" y="73"/>
                    </a:lnTo>
                    <a:lnTo>
                      <a:pt x="902" y="97"/>
                    </a:lnTo>
                    <a:lnTo>
                      <a:pt x="855" y="122"/>
                    </a:lnTo>
                    <a:lnTo>
                      <a:pt x="805" y="146"/>
                    </a:lnTo>
                    <a:lnTo>
                      <a:pt x="749" y="168"/>
                    </a:lnTo>
                    <a:lnTo>
                      <a:pt x="687" y="186"/>
                    </a:lnTo>
                    <a:lnTo>
                      <a:pt x="623" y="201"/>
                    </a:lnTo>
                    <a:lnTo>
                      <a:pt x="555" y="208"/>
                    </a:lnTo>
                    <a:lnTo>
                      <a:pt x="482" y="210"/>
                    </a:lnTo>
                    <a:lnTo>
                      <a:pt x="407" y="204"/>
                    </a:lnTo>
                    <a:lnTo>
                      <a:pt x="329" y="186"/>
                    </a:lnTo>
                    <a:lnTo>
                      <a:pt x="250" y="159"/>
                    </a:lnTo>
                    <a:lnTo>
                      <a:pt x="168" y="119"/>
                    </a:lnTo>
                    <a:lnTo>
                      <a:pt x="84" y="6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81" name="Freeform 280"/>
              <p:cNvSpPr>
                <a:spLocks noEditPoints="1"/>
              </p:cNvSpPr>
              <p:nvPr/>
            </p:nvSpPr>
            <p:spPr bwMode="auto">
              <a:xfrm>
                <a:off x="4768851" y="3932239"/>
                <a:ext cx="107950" cy="104775"/>
              </a:xfrm>
              <a:custGeom>
                <a:avLst/>
                <a:gdLst/>
                <a:ahLst/>
                <a:cxnLst>
                  <a:cxn ang="0">
                    <a:pos x="33" y="11"/>
                  </a:cxn>
                  <a:cxn ang="0">
                    <a:pos x="20" y="15"/>
                  </a:cxn>
                  <a:cxn ang="0">
                    <a:pos x="15" y="19"/>
                  </a:cxn>
                  <a:cxn ang="0">
                    <a:pos x="11" y="33"/>
                  </a:cxn>
                  <a:cxn ang="0">
                    <a:pos x="15" y="46"/>
                  </a:cxn>
                  <a:cxn ang="0">
                    <a:pos x="22" y="50"/>
                  </a:cxn>
                  <a:cxn ang="0">
                    <a:pos x="28" y="53"/>
                  </a:cxn>
                  <a:cxn ang="0">
                    <a:pos x="37" y="55"/>
                  </a:cxn>
                  <a:cxn ang="0">
                    <a:pos x="44" y="53"/>
                  </a:cxn>
                  <a:cxn ang="0">
                    <a:pos x="50" y="46"/>
                  </a:cxn>
                  <a:cxn ang="0">
                    <a:pos x="55" y="39"/>
                  </a:cxn>
                  <a:cxn ang="0">
                    <a:pos x="55" y="33"/>
                  </a:cxn>
                  <a:cxn ang="0">
                    <a:pos x="50" y="19"/>
                  </a:cxn>
                  <a:cxn ang="0">
                    <a:pos x="46" y="15"/>
                  </a:cxn>
                  <a:cxn ang="0">
                    <a:pos x="39" y="11"/>
                  </a:cxn>
                  <a:cxn ang="0">
                    <a:pos x="33" y="11"/>
                  </a:cxn>
                  <a:cxn ang="0">
                    <a:pos x="26" y="0"/>
                  </a:cxn>
                  <a:cxn ang="0">
                    <a:pos x="44" y="0"/>
                  </a:cxn>
                  <a:cxn ang="0">
                    <a:pos x="59" y="8"/>
                  </a:cxn>
                  <a:cxn ang="0">
                    <a:pos x="68" y="24"/>
                  </a:cxn>
                  <a:cxn ang="0">
                    <a:pos x="66" y="42"/>
                  </a:cxn>
                  <a:cxn ang="0">
                    <a:pos x="62" y="50"/>
                  </a:cxn>
                  <a:cxn ang="0">
                    <a:pos x="57" y="57"/>
                  </a:cxn>
                  <a:cxn ang="0">
                    <a:pos x="50" y="62"/>
                  </a:cxn>
                  <a:cxn ang="0">
                    <a:pos x="42" y="66"/>
                  </a:cxn>
                  <a:cxn ang="0">
                    <a:pos x="24" y="66"/>
                  </a:cxn>
                  <a:cxn ang="0">
                    <a:pos x="8" y="55"/>
                  </a:cxn>
                  <a:cxn ang="0">
                    <a:pos x="0" y="42"/>
                  </a:cxn>
                  <a:cxn ang="0">
                    <a:pos x="2" y="22"/>
                  </a:cxn>
                  <a:cxn ang="0">
                    <a:pos x="11" y="6"/>
                  </a:cxn>
                  <a:cxn ang="0">
                    <a:pos x="26" y="0"/>
                  </a:cxn>
                </a:cxnLst>
                <a:rect l="0" t="0" r="r" b="b"/>
                <a:pathLst>
                  <a:path w="68" h="66">
                    <a:moveTo>
                      <a:pt x="33" y="11"/>
                    </a:moveTo>
                    <a:lnTo>
                      <a:pt x="20" y="15"/>
                    </a:lnTo>
                    <a:lnTo>
                      <a:pt x="15" y="19"/>
                    </a:lnTo>
                    <a:lnTo>
                      <a:pt x="11" y="33"/>
                    </a:lnTo>
                    <a:lnTo>
                      <a:pt x="15" y="46"/>
                    </a:lnTo>
                    <a:lnTo>
                      <a:pt x="22" y="50"/>
                    </a:lnTo>
                    <a:lnTo>
                      <a:pt x="28" y="53"/>
                    </a:lnTo>
                    <a:lnTo>
                      <a:pt x="37" y="55"/>
                    </a:lnTo>
                    <a:lnTo>
                      <a:pt x="44" y="53"/>
                    </a:lnTo>
                    <a:lnTo>
                      <a:pt x="50" y="46"/>
                    </a:lnTo>
                    <a:lnTo>
                      <a:pt x="55" y="39"/>
                    </a:lnTo>
                    <a:lnTo>
                      <a:pt x="55" y="33"/>
                    </a:lnTo>
                    <a:lnTo>
                      <a:pt x="50" y="19"/>
                    </a:lnTo>
                    <a:lnTo>
                      <a:pt x="46" y="15"/>
                    </a:lnTo>
                    <a:lnTo>
                      <a:pt x="39" y="11"/>
                    </a:lnTo>
                    <a:lnTo>
                      <a:pt x="33" y="11"/>
                    </a:lnTo>
                    <a:close/>
                    <a:moveTo>
                      <a:pt x="26" y="0"/>
                    </a:moveTo>
                    <a:lnTo>
                      <a:pt x="44" y="0"/>
                    </a:lnTo>
                    <a:lnTo>
                      <a:pt x="59" y="8"/>
                    </a:lnTo>
                    <a:lnTo>
                      <a:pt x="68" y="24"/>
                    </a:lnTo>
                    <a:lnTo>
                      <a:pt x="66" y="42"/>
                    </a:lnTo>
                    <a:lnTo>
                      <a:pt x="62" y="50"/>
                    </a:lnTo>
                    <a:lnTo>
                      <a:pt x="57" y="57"/>
                    </a:lnTo>
                    <a:lnTo>
                      <a:pt x="50" y="62"/>
                    </a:lnTo>
                    <a:lnTo>
                      <a:pt x="42" y="66"/>
                    </a:lnTo>
                    <a:lnTo>
                      <a:pt x="24" y="66"/>
                    </a:lnTo>
                    <a:lnTo>
                      <a:pt x="8" y="55"/>
                    </a:lnTo>
                    <a:lnTo>
                      <a:pt x="0" y="42"/>
                    </a:lnTo>
                    <a:lnTo>
                      <a:pt x="2" y="22"/>
                    </a:lnTo>
                    <a:lnTo>
                      <a:pt x="11" y="6"/>
                    </a:lnTo>
                    <a:lnTo>
                      <a:pt x="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82" name="Freeform 281"/>
              <p:cNvSpPr>
                <a:spLocks noEditPoints="1"/>
              </p:cNvSpPr>
              <p:nvPr/>
            </p:nvSpPr>
            <p:spPr bwMode="auto">
              <a:xfrm>
                <a:off x="4792664" y="3846514"/>
                <a:ext cx="109538" cy="109538"/>
              </a:xfrm>
              <a:custGeom>
                <a:avLst/>
                <a:gdLst/>
                <a:ahLst/>
                <a:cxnLst>
                  <a:cxn ang="0">
                    <a:pos x="35" y="11"/>
                  </a:cxn>
                  <a:cxn ang="0">
                    <a:pos x="27" y="14"/>
                  </a:cxn>
                  <a:cxn ang="0">
                    <a:pos x="20" y="16"/>
                  </a:cxn>
                  <a:cxn ang="0">
                    <a:pos x="16" y="20"/>
                  </a:cxn>
                  <a:cxn ang="0">
                    <a:pos x="13" y="27"/>
                  </a:cxn>
                  <a:cxn ang="0">
                    <a:pos x="13" y="40"/>
                  </a:cxn>
                  <a:cxn ang="0">
                    <a:pos x="18" y="49"/>
                  </a:cxn>
                  <a:cxn ang="0">
                    <a:pos x="22" y="54"/>
                  </a:cxn>
                  <a:cxn ang="0">
                    <a:pos x="29" y="56"/>
                  </a:cxn>
                  <a:cxn ang="0">
                    <a:pos x="38" y="56"/>
                  </a:cxn>
                  <a:cxn ang="0">
                    <a:pos x="44" y="54"/>
                  </a:cxn>
                  <a:cxn ang="0">
                    <a:pos x="51" y="47"/>
                  </a:cxn>
                  <a:cxn ang="0">
                    <a:pos x="55" y="40"/>
                  </a:cxn>
                  <a:cxn ang="0">
                    <a:pos x="55" y="29"/>
                  </a:cxn>
                  <a:cxn ang="0">
                    <a:pos x="49" y="16"/>
                  </a:cxn>
                  <a:cxn ang="0">
                    <a:pos x="44" y="14"/>
                  </a:cxn>
                  <a:cxn ang="0">
                    <a:pos x="40" y="14"/>
                  </a:cxn>
                  <a:cxn ang="0">
                    <a:pos x="38" y="11"/>
                  </a:cxn>
                  <a:cxn ang="0">
                    <a:pos x="35" y="11"/>
                  </a:cxn>
                  <a:cxn ang="0">
                    <a:pos x="27" y="0"/>
                  </a:cxn>
                  <a:cxn ang="0">
                    <a:pos x="44" y="0"/>
                  </a:cxn>
                  <a:cxn ang="0">
                    <a:pos x="51" y="5"/>
                  </a:cxn>
                  <a:cxn ang="0">
                    <a:pos x="55" y="7"/>
                  </a:cxn>
                  <a:cxn ang="0">
                    <a:pos x="60" y="11"/>
                  </a:cxn>
                  <a:cxn ang="0">
                    <a:pos x="64" y="18"/>
                  </a:cxn>
                  <a:cxn ang="0">
                    <a:pos x="69" y="31"/>
                  </a:cxn>
                  <a:cxn ang="0">
                    <a:pos x="69" y="38"/>
                  </a:cxn>
                  <a:cxn ang="0">
                    <a:pos x="66" y="45"/>
                  </a:cxn>
                  <a:cxn ang="0">
                    <a:pos x="62" y="54"/>
                  </a:cxn>
                  <a:cxn ang="0">
                    <a:pos x="53" y="62"/>
                  </a:cxn>
                  <a:cxn ang="0">
                    <a:pos x="44" y="67"/>
                  </a:cxn>
                  <a:cxn ang="0">
                    <a:pos x="35" y="69"/>
                  </a:cxn>
                  <a:cxn ang="0">
                    <a:pos x="31" y="69"/>
                  </a:cxn>
                  <a:cxn ang="0">
                    <a:pos x="29" y="67"/>
                  </a:cxn>
                  <a:cxn ang="0">
                    <a:pos x="24" y="67"/>
                  </a:cxn>
                  <a:cxn ang="0">
                    <a:pos x="18" y="65"/>
                  </a:cxn>
                  <a:cxn ang="0">
                    <a:pos x="9" y="56"/>
                  </a:cxn>
                  <a:cxn ang="0">
                    <a:pos x="5" y="49"/>
                  </a:cxn>
                  <a:cxn ang="0">
                    <a:pos x="2" y="45"/>
                  </a:cxn>
                  <a:cxn ang="0">
                    <a:pos x="0" y="38"/>
                  </a:cxn>
                  <a:cxn ang="0">
                    <a:pos x="0" y="31"/>
                  </a:cxn>
                  <a:cxn ang="0">
                    <a:pos x="2" y="25"/>
                  </a:cxn>
                  <a:cxn ang="0">
                    <a:pos x="11" y="9"/>
                  </a:cxn>
                  <a:cxn ang="0">
                    <a:pos x="27" y="0"/>
                  </a:cxn>
                </a:cxnLst>
                <a:rect l="0" t="0" r="r" b="b"/>
                <a:pathLst>
                  <a:path w="69" h="69">
                    <a:moveTo>
                      <a:pt x="35" y="11"/>
                    </a:moveTo>
                    <a:lnTo>
                      <a:pt x="27" y="14"/>
                    </a:lnTo>
                    <a:lnTo>
                      <a:pt x="20" y="16"/>
                    </a:lnTo>
                    <a:lnTo>
                      <a:pt x="16" y="20"/>
                    </a:lnTo>
                    <a:lnTo>
                      <a:pt x="13" y="27"/>
                    </a:lnTo>
                    <a:lnTo>
                      <a:pt x="13" y="40"/>
                    </a:lnTo>
                    <a:lnTo>
                      <a:pt x="18" y="49"/>
                    </a:lnTo>
                    <a:lnTo>
                      <a:pt x="22" y="54"/>
                    </a:lnTo>
                    <a:lnTo>
                      <a:pt x="29" y="56"/>
                    </a:lnTo>
                    <a:lnTo>
                      <a:pt x="38" y="56"/>
                    </a:lnTo>
                    <a:lnTo>
                      <a:pt x="44" y="54"/>
                    </a:lnTo>
                    <a:lnTo>
                      <a:pt x="51" y="47"/>
                    </a:lnTo>
                    <a:lnTo>
                      <a:pt x="55" y="40"/>
                    </a:lnTo>
                    <a:lnTo>
                      <a:pt x="55" y="29"/>
                    </a:lnTo>
                    <a:lnTo>
                      <a:pt x="49" y="16"/>
                    </a:lnTo>
                    <a:lnTo>
                      <a:pt x="44" y="14"/>
                    </a:lnTo>
                    <a:lnTo>
                      <a:pt x="40" y="14"/>
                    </a:lnTo>
                    <a:lnTo>
                      <a:pt x="38" y="11"/>
                    </a:lnTo>
                    <a:lnTo>
                      <a:pt x="35" y="11"/>
                    </a:lnTo>
                    <a:close/>
                    <a:moveTo>
                      <a:pt x="27" y="0"/>
                    </a:moveTo>
                    <a:lnTo>
                      <a:pt x="44" y="0"/>
                    </a:lnTo>
                    <a:lnTo>
                      <a:pt x="51" y="5"/>
                    </a:lnTo>
                    <a:lnTo>
                      <a:pt x="55" y="7"/>
                    </a:lnTo>
                    <a:lnTo>
                      <a:pt x="60" y="11"/>
                    </a:lnTo>
                    <a:lnTo>
                      <a:pt x="64" y="18"/>
                    </a:lnTo>
                    <a:lnTo>
                      <a:pt x="69" y="31"/>
                    </a:lnTo>
                    <a:lnTo>
                      <a:pt x="69" y="38"/>
                    </a:lnTo>
                    <a:lnTo>
                      <a:pt x="66" y="45"/>
                    </a:lnTo>
                    <a:lnTo>
                      <a:pt x="62" y="54"/>
                    </a:lnTo>
                    <a:lnTo>
                      <a:pt x="53" y="62"/>
                    </a:lnTo>
                    <a:lnTo>
                      <a:pt x="44" y="67"/>
                    </a:lnTo>
                    <a:lnTo>
                      <a:pt x="35" y="69"/>
                    </a:lnTo>
                    <a:lnTo>
                      <a:pt x="31" y="69"/>
                    </a:lnTo>
                    <a:lnTo>
                      <a:pt x="29" y="67"/>
                    </a:lnTo>
                    <a:lnTo>
                      <a:pt x="24" y="67"/>
                    </a:lnTo>
                    <a:lnTo>
                      <a:pt x="18" y="65"/>
                    </a:lnTo>
                    <a:lnTo>
                      <a:pt x="9" y="56"/>
                    </a:lnTo>
                    <a:lnTo>
                      <a:pt x="5" y="49"/>
                    </a:lnTo>
                    <a:lnTo>
                      <a:pt x="2" y="45"/>
                    </a:lnTo>
                    <a:lnTo>
                      <a:pt x="0" y="38"/>
                    </a:lnTo>
                    <a:lnTo>
                      <a:pt x="0" y="31"/>
                    </a:lnTo>
                    <a:lnTo>
                      <a:pt x="2" y="25"/>
                    </a:lnTo>
                    <a:lnTo>
                      <a:pt x="11" y="9"/>
                    </a:lnTo>
                    <a:lnTo>
                      <a:pt x="2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83" name="Freeform 282"/>
              <p:cNvSpPr>
                <a:spLocks noEditPoints="1"/>
              </p:cNvSpPr>
              <p:nvPr/>
            </p:nvSpPr>
            <p:spPr bwMode="auto">
              <a:xfrm>
                <a:off x="4818064" y="3762377"/>
                <a:ext cx="107950" cy="109538"/>
              </a:xfrm>
              <a:custGeom>
                <a:avLst/>
                <a:gdLst/>
                <a:ahLst/>
                <a:cxnLst>
                  <a:cxn ang="0">
                    <a:pos x="28" y="14"/>
                  </a:cxn>
                  <a:cxn ang="0">
                    <a:pos x="22" y="18"/>
                  </a:cxn>
                  <a:cxn ang="0">
                    <a:pos x="17" y="22"/>
                  </a:cxn>
                  <a:cxn ang="0">
                    <a:pos x="13" y="29"/>
                  </a:cxn>
                  <a:cxn ang="0">
                    <a:pos x="13" y="40"/>
                  </a:cxn>
                  <a:cxn ang="0">
                    <a:pos x="17" y="49"/>
                  </a:cxn>
                  <a:cxn ang="0">
                    <a:pos x="22" y="53"/>
                  </a:cxn>
                  <a:cxn ang="0">
                    <a:pos x="35" y="58"/>
                  </a:cxn>
                  <a:cxn ang="0">
                    <a:pos x="42" y="56"/>
                  </a:cxn>
                  <a:cxn ang="0">
                    <a:pos x="48" y="51"/>
                  </a:cxn>
                  <a:cxn ang="0">
                    <a:pos x="53" y="47"/>
                  </a:cxn>
                  <a:cxn ang="0">
                    <a:pos x="55" y="40"/>
                  </a:cxn>
                  <a:cxn ang="0">
                    <a:pos x="57" y="31"/>
                  </a:cxn>
                  <a:cxn ang="0">
                    <a:pos x="55" y="25"/>
                  </a:cxn>
                  <a:cxn ang="0">
                    <a:pos x="48" y="18"/>
                  </a:cxn>
                  <a:cxn ang="0">
                    <a:pos x="42" y="14"/>
                  </a:cxn>
                  <a:cxn ang="0">
                    <a:pos x="28" y="14"/>
                  </a:cxn>
                  <a:cxn ang="0">
                    <a:pos x="26" y="0"/>
                  </a:cxn>
                  <a:cxn ang="0">
                    <a:pos x="44" y="3"/>
                  </a:cxn>
                  <a:cxn ang="0">
                    <a:pos x="59" y="11"/>
                  </a:cxn>
                  <a:cxn ang="0">
                    <a:pos x="68" y="27"/>
                  </a:cxn>
                  <a:cxn ang="0">
                    <a:pos x="68" y="45"/>
                  </a:cxn>
                  <a:cxn ang="0">
                    <a:pos x="59" y="58"/>
                  </a:cxn>
                  <a:cxn ang="0">
                    <a:pos x="53" y="64"/>
                  </a:cxn>
                  <a:cxn ang="0">
                    <a:pos x="35" y="69"/>
                  </a:cxn>
                  <a:cxn ang="0">
                    <a:pos x="28" y="69"/>
                  </a:cxn>
                  <a:cxn ang="0">
                    <a:pos x="24" y="67"/>
                  </a:cxn>
                  <a:cxn ang="0">
                    <a:pos x="17" y="64"/>
                  </a:cxn>
                  <a:cxn ang="0">
                    <a:pos x="4" y="51"/>
                  </a:cxn>
                  <a:cxn ang="0">
                    <a:pos x="0" y="34"/>
                  </a:cxn>
                  <a:cxn ang="0">
                    <a:pos x="2" y="25"/>
                  </a:cxn>
                  <a:cxn ang="0">
                    <a:pos x="11" y="9"/>
                  </a:cxn>
                  <a:cxn ang="0">
                    <a:pos x="26" y="0"/>
                  </a:cxn>
                </a:cxnLst>
                <a:rect l="0" t="0" r="r" b="b"/>
                <a:pathLst>
                  <a:path w="68" h="69">
                    <a:moveTo>
                      <a:pt x="28" y="14"/>
                    </a:moveTo>
                    <a:lnTo>
                      <a:pt x="22" y="18"/>
                    </a:lnTo>
                    <a:lnTo>
                      <a:pt x="17" y="22"/>
                    </a:lnTo>
                    <a:lnTo>
                      <a:pt x="13" y="29"/>
                    </a:lnTo>
                    <a:lnTo>
                      <a:pt x="13" y="40"/>
                    </a:lnTo>
                    <a:lnTo>
                      <a:pt x="17" y="49"/>
                    </a:lnTo>
                    <a:lnTo>
                      <a:pt x="22" y="53"/>
                    </a:lnTo>
                    <a:lnTo>
                      <a:pt x="35" y="58"/>
                    </a:lnTo>
                    <a:lnTo>
                      <a:pt x="42" y="56"/>
                    </a:lnTo>
                    <a:lnTo>
                      <a:pt x="48" y="51"/>
                    </a:lnTo>
                    <a:lnTo>
                      <a:pt x="53" y="47"/>
                    </a:lnTo>
                    <a:lnTo>
                      <a:pt x="55" y="40"/>
                    </a:lnTo>
                    <a:lnTo>
                      <a:pt x="57" y="31"/>
                    </a:lnTo>
                    <a:lnTo>
                      <a:pt x="55" y="25"/>
                    </a:lnTo>
                    <a:lnTo>
                      <a:pt x="48" y="18"/>
                    </a:lnTo>
                    <a:lnTo>
                      <a:pt x="42" y="14"/>
                    </a:lnTo>
                    <a:lnTo>
                      <a:pt x="28" y="14"/>
                    </a:lnTo>
                    <a:close/>
                    <a:moveTo>
                      <a:pt x="26" y="0"/>
                    </a:moveTo>
                    <a:lnTo>
                      <a:pt x="44" y="3"/>
                    </a:lnTo>
                    <a:lnTo>
                      <a:pt x="59" y="11"/>
                    </a:lnTo>
                    <a:lnTo>
                      <a:pt x="68" y="27"/>
                    </a:lnTo>
                    <a:lnTo>
                      <a:pt x="68" y="45"/>
                    </a:lnTo>
                    <a:lnTo>
                      <a:pt x="59" y="58"/>
                    </a:lnTo>
                    <a:lnTo>
                      <a:pt x="53" y="64"/>
                    </a:lnTo>
                    <a:lnTo>
                      <a:pt x="35" y="69"/>
                    </a:lnTo>
                    <a:lnTo>
                      <a:pt x="28" y="69"/>
                    </a:lnTo>
                    <a:lnTo>
                      <a:pt x="24" y="67"/>
                    </a:lnTo>
                    <a:lnTo>
                      <a:pt x="17" y="64"/>
                    </a:lnTo>
                    <a:lnTo>
                      <a:pt x="4" y="51"/>
                    </a:lnTo>
                    <a:lnTo>
                      <a:pt x="0" y="34"/>
                    </a:lnTo>
                    <a:lnTo>
                      <a:pt x="2" y="25"/>
                    </a:lnTo>
                    <a:lnTo>
                      <a:pt x="11" y="9"/>
                    </a:lnTo>
                    <a:lnTo>
                      <a:pt x="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84" name="Freeform 283"/>
              <p:cNvSpPr>
                <a:spLocks noEditPoints="1"/>
              </p:cNvSpPr>
              <p:nvPr/>
            </p:nvSpPr>
            <p:spPr bwMode="auto">
              <a:xfrm>
                <a:off x="4841876" y="3678239"/>
                <a:ext cx="109538" cy="109538"/>
              </a:xfrm>
              <a:custGeom>
                <a:avLst/>
                <a:gdLst/>
                <a:ahLst/>
                <a:cxnLst>
                  <a:cxn ang="0">
                    <a:pos x="35" y="13"/>
                  </a:cxn>
                  <a:cxn ang="0">
                    <a:pos x="22" y="18"/>
                  </a:cxn>
                  <a:cxn ang="0">
                    <a:pos x="18" y="22"/>
                  </a:cxn>
                  <a:cxn ang="0">
                    <a:pos x="13" y="29"/>
                  </a:cxn>
                  <a:cxn ang="0">
                    <a:pos x="13" y="40"/>
                  </a:cxn>
                  <a:cxn ang="0">
                    <a:pos x="18" y="49"/>
                  </a:cxn>
                  <a:cxn ang="0">
                    <a:pos x="22" y="51"/>
                  </a:cxn>
                  <a:cxn ang="0">
                    <a:pos x="24" y="53"/>
                  </a:cxn>
                  <a:cxn ang="0">
                    <a:pos x="29" y="56"/>
                  </a:cxn>
                  <a:cxn ang="0">
                    <a:pos x="35" y="58"/>
                  </a:cxn>
                  <a:cxn ang="0">
                    <a:pos x="49" y="53"/>
                  </a:cxn>
                  <a:cxn ang="0">
                    <a:pos x="53" y="49"/>
                  </a:cxn>
                  <a:cxn ang="0">
                    <a:pos x="58" y="36"/>
                  </a:cxn>
                  <a:cxn ang="0">
                    <a:pos x="55" y="27"/>
                  </a:cxn>
                  <a:cxn ang="0">
                    <a:pos x="53" y="22"/>
                  </a:cxn>
                  <a:cxn ang="0">
                    <a:pos x="49" y="18"/>
                  </a:cxn>
                  <a:cxn ang="0">
                    <a:pos x="42" y="13"/>
                  </a:cxn>
                  <a:cxn ang="0">
                    <a:pos x="35" y="13"/>
                  </a:cxn>
                  <a:cxn ang="0">
                    <a:pos x="27" y="0"/>
                  </a:cxn>
                  <a:cxn ang="0">
                    <a:pos x="44" y="2"/>
                  </a:cxn>
                  <a:cxn ang="0">
                    <a:pos x="58" y="9"/>
                  </a:cxn>
                  <a:cxn ang="0">
                    <a:pos x="66" y="18"/>
                  </a:cxn>
                  <a:cxn ang="0">
                    <a:pos x="69" y="31"/>
                  </a:cxn>
                  <a:cxn ang="0">
                    <a:pos x="69" y="44"/>
                  </a:cxn>
                  <a:cxn ang="0">
                    <a:pos x="64" y="53"/>
                  </a:cxn>
                  <a:cxn ang="0">
                    <a:pos x="60" y="60"/>
                  </a:cxn>
                  <a:cxn ang="0">
                    <a:pos x="53" y="64"/>
                  </a:cxn>
                  <a:cxn ang="0">
                    <a:pos x="44" y="69"/>
                  </a:cxn>
                  <a:cxn ang="0">
                    <a:pos x="24" y="69"/>
                  </a:cxn>
                  <a:cxn ang="0">
                    <a:pos x="18" y="64"/>
                  </a:cxn>
                  <a:cxn ang="0">
                    <a:pos x="13" y="62"/>
                  </a:cxn>
                  <a:cxn ang="0">
                    <a:pos x="9" y="58"/>
                  </a:cxn>
                  <a:cxn ang="0">
                    <a:pos x="4" y="51"/>
                  </a:cxn>
                  <a:cxn ang="0">
                    <a:pos x="0" y="33"/>
                  </a:cxn>
                  <a:cxn ang="0">
                    <a:pos x="2" y="25"/>
                  </a:cxn>
                  <a:cxn ang="0">
                    <a:pos x="11" y="9"/>
                  </a:cxn>
                  <a:cxn ang="0">
                    <a:pos x="27" y="0"/>
                  </a:cxn>
                </a:cxnLst>
                <a:rect l="0" t="0" r="r" b="b"/>
                <a:pathLst>
                  <a:path w="69" h="69">
                    <a:moveTo>
                      <a:pt x="35" y="13"/>
                    </a:moveTo>
                    <a:lnTo>
                      <a:pt x="22" y="18"/>
                    </a:lnTo>
                    <a:lnTo>
                      <a:pt x="18" y="22"/>
                    </a:lnTo>
                    <a:lnTo>
                      <a:pt x="13" y="29"/>
                    </a:lnTo>
                    <a:lnTo>
                      <a:pt x="13" y="40"/>
                    </a:lnTo>
                    <a:lnTo>
                      <a:pt x="18" y="49"/>
                    </a:lnTo>
                    <a:lnTo>
                      <a:pt x="22" y="51"/>
                    </a:lnTo>
                    <a:lnTo>
                      <a:pt x="24" y="53"/>
                    </a:lnTo>
                    <a:lnTo>
                      <a:pt x="29" y="56"/>
                    </a:lnTo>
                    <a:lnTo>
                      <a:pt x="35" y="58"/>
                    </a:lnTo>
                    <a:lnTo>
                      <a:pt x="49" y="53"/>
                    </a:lnTo>
                    <a:lnTo>
                      <a:pt x="53" y="49"/>
                    </a:lnTo>
                    <a:lnTo>
                      <a:pt x="58" y="36"/>
                    </a:lnTo>
                    <a:lnTo>
                      <a:pt x="55" y="27"/>
                    </a:lnTo>
                    <a:lnTo>
                      <a:pt x="53" y="22"/>
                    </a:lnTo>
                    <a:lnTo>
                      <a:pt x="49" y="18"/>
                    </a:lnTo>
                    <a:lnTo>
                      <a:pt x="42" y="13"/>
                    </a:lnTo>
                    <a:lnTo>
                      <a:pt x="35" y="13"/>
                    </a:lnTo>
                    <a:close/>
                    <a:moveTo>
                      <a:pt x="27" y="0"/>
                    </a:moveTo>
                    <a:lnTo>
                      <a:pt x="44" y="2"/>
                    </a:lnTo>
                    <a:lnTo>
                      <a:pt x="58" y="9"/>
                    </a:lnTo>
                    <a:lnTo>
                      <a:pt x="66" y="18"/>
                    </a:lnTo>
                    <a:lnTo>
                      <a:pt x="69" y="31"/>
                    </a:lnTo>
                    <a:lnTo>
                      <a:pt x="69" y="44"/>
                    </a:lnTo>
                    <a:lnTo>
                      <a:pt x="64" y="53"/>
                    </a:lnTo>
                    <a:lnTo>
                      <a:pt x="60" y="60"/>
                    </a:lnTo>
                    <a:lnTo>
                      <a:pt x="53" y="64"/>
                    </a:lnTo>
                    <a:lnTo>
                      <a:pt x="44" y="69"/>
                    </a:lnTo>
                    <a:lnTo>
                      <a:pt x="24" y="69"/>
                    </a:lnTo>
                    <a:lnTo>
                      <a:pt x="18" y="64"/>
                    </a:lnTo>
                    <a:lnTo>
                      <a:pt x="13" y="62"/>
                    </a:lnTo>
                    <a:lnTo>
                      <a:pt x="9" y="58"/>
                    </a:lnTo>
                    <a:lnTo>
                      <a:pt x="4" y="51"/>
                    </a:lnTo>
                    <a:lnTo>
                      <a:pt x="0" y="33"/>
                    </a:lnTo>
                    <a:lnTo>
                      <a:pt x="2" y="25"/>
                    </a:lnTo>
                    <a:lnTo>
                      <a:pt x="11" y="9"/>
                    </a:lnTo>
                    <a:lnTo>
                      <a:pt x="2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85" name="Freeform 284"/>
              <p:cNvSpPr>
                <a:spLocks noEditPoints="1"/>
              </p:cNvSpPr>
              <p:nvPr/>
            </p:nvSpPr>
            <p:spPr bwMode="auto">
              <a:xfrm>
                <a:off x="4867276" y="3594102"/>
                <a:ext cx="111125" cy="109538"/>
              </a:xfrm>
              <a:custGeom>
                <a:avLst/>
                <a:gdLst/>
                <a:ahLst/>
                <a:cxnLst>
                  <a:cxn ang="0">
                    <a:pos x="35" y="13"/>
                  </a:cxn>
                  <a:cxn ang="0">
                    <a:pos x="22" y="18"/>
                  </a:cxn>
                  <a:cxn ang="0">
                    <a:pos x="17" y="22"/>
                  </a:cxn>
                  <a:cxn ang="0">
                    <a:pos x="13" y="35"/>
                  </a:cxn>
                  <a:cxn ang="0">
                    <a:pos x="13" y="40"/>
                  </a:cxn>
                  <a:cxn ang="0">
                    <a:pos x="15" y="47"/>
                  </a:cxn>
                  <a:cxn ang="0">
                    <a:pos x="19" y="51"/>
                  </a:cxn>
                  <a:cxn ang="0">
                    <a:pos x="28" y="55"/>
                  </a:cxn>
                  <a:cxn ang="0">
                    <a:pos x="35" y="58"/>
                  </a:cxn>
                  <a:cxn ang="0">
                    <a:pos x="48" y="53"/>
                  </a:cxn>
                  <a:cxn ang="0">
                    <a:pos x="53" y="49"/>
                  </a:cxn>
                  <a:cxn ang="0">
                    <a:pos x="57" y="42"/>
                  </a:cxn>
                  <a:cxn ang="0">
                    <a:pos x="57" y="31"/>
                  </a:cxn>
                  <a:cxn ang="0">
                    <a:pos x="55" y="24"/>
                  </a:cxn>
                  <a:cxn ang="0">
                    <a:pos x="46" y="16"/>
                  </a:cxn>
                  <a:cxn ang="0">
                    <a:pos x="42" y="16"/>
                  </a:cxn>
                  <a:cxn ang="0">
                    <a:pos x="37" y="13"/>
                  </a:cxn>
                  <a:cxn ang="0">
                    <a:pos x="35" y="13"/>
                  </a:cxn>
                  <a:cxn ang="0">
                    <a:pos x="35" y="0"/>
                  </a:cxn>
                  <a:cxn ang="0">
                    <a:pos x="39" y="0"/>
                  </a:cxn>
                  <a:cxn ang="0">
                    <a:pos x="42" y="2"/>
                  </a:cxn>
                  <a:cxn ang="0">
                    <a:pos x="46" y="2"/>
                  </a:cxn>
                  <a:cxn ang="0">
                    <a:pos x="53" y="5"/>
                  </a:cxn>
                  <a:cxn ang="0">
                    <a:pos x="61" y="13"/>
                  </a:cxn>
                  <a:cxn ang="0">
                    <a:pos x="66" y="20"/>
                  </a:cxn>
                  <a:cxn ang="0">
                    <a:pos x="70" y="33"/>
                  </a:cxn>
                  <a:cxn ang="0">
                    <a:pos x="70" y="38"/>
                  </a:cxn>
                  <a:cxn ang="0">
                    <a:pos x="68" y="44"/>
                  </a:cxn>
                  <a:cxn ang="0">
                    <a:pos x="64" y="53"/>
                  </a:cxn>
                  <a:cxn ang="0">
                    <a:pos x="59" y="60"/>
                  </a:cxn>
                  <a:cxn ang="0">
                    <a:pos x="53" y="64"/>
                  </a:cxn>
                  <a:cxn ang="0">
                    <a:pos x="44" y="69"/>
                  </a:cxn>
                  <a:cxn ang="0">
                    <a:pos x="26" y="69"/>
                  </a:cxn>
                  <a:cxn ang="0">
                    <a:pos x="19" y="66"/>
                  </a:cxn>
                  <a:cxn ang="0">
                    <a:pos x="13" y="62"/>
                  </a:cxn>
                  <a:cxn ang="0">
                    <a:pos x="8" y="58"/>
                  </a:cxn>
                  <a:cxn ang="0">
                    <a:pos x="4" y="51"/>
                  </a:cxn>
                  <a:cxn ang="0">
                    <a:pos x="0" y="38"/>
                  </a:cxn>
                  <a:cxn ang="0">
                    <a:pos x="0" y="31"/>
                  </a:cxn>
                  <a:cxn ang="0">
                    <a:pos x="2" y="24"/>
                  </a:cxn>
                  <a:cxn ang="0">
                    <a:pos x="11" y="11"/>
                  </a:cxn>
                  <a:cxn ang="0">
                    <a:pos x="17" y="5"/>
                  </a:cxn>
                  <a:cxn ang="0">
                    <a:pos x="35" y="0"/>
                  </a:cxn>
                </a:cxnLst>
                <a:rect l="0" t="0" r="r" b="b"/>
                <a:pathLst>
                  <a:path w="70" h="69">
                    <a:moveTo>
                      <a:pt x="35" y="13"/>
                    </a:moveTo>
                    <a:lnTo>
                      <a:pt x="22" y="18"/>
                    </a:lnTo>
                    <a:lnTo>
                      <a:pt x="17" y="22"/>
                    </a:lnTo>
                    <a:lnTo>
                      <a:pt x="13" y="35"/>
                    </a:lnTo>
                    <a:lnTo>
                      <a:pt x="13" y="40"/>
                    </a:lnTo>
                    <a:lnTo>
                      <a:pt x="15" y="47"/>
                    </a:lnTo>
                    <a:lnTo>
                      <a:pt x="19" y="51"/>
                    </a:lnTo>
                    <a:lnTo>
                      <a:pt x="28" y="55"/>
                    </a:lnTo>
                    <a:lnTo>
                      <a:pt x="35" y="58"/>
                    </a:lnTo>
                    <a:lnTo>
                      <a:pt x="48" y="53"/>
                    </a:lnTo>
                    <a:lnTo>
                      <a:pt x="53" y="49"/>
                    </a:lnTo>
                    <a:lnTo>
                      <a:pt x="57" y="42"/>
                    </a:lnTo>
                    <a:lnTo>
                      <a:pt x="57" y="31"/>
                    </a:lnTo>
                    <a:lnTo>
                      <a:pt x="55" y="24"/>
                    </a:lnTo>
                    <a:lnTo>
                      <a:pt x="46" y="16"/>
                    </a:lnTo>
                    <a:lnTo>
                      <a:pt x="42" y="16"/>
                    </a:lnTo>
                    <a:lnTo>
                      <a:pt x="37" y="13"/>
                    </a:lnTo>
                    <a:lnTo>
                      <a:pt x="35" y="13"/>
                    </a:lnTo>
                    <a:close/>
                    <a:moveTo>
                      <a:pt x="35" y="0"/>
                    </a:moveTo>
                    <a:lnTo>
                      <a:pt x="39" y="0"/>
                    </a:lnTo>
                    <a:lnTo>
                      <a:pt x="42" y="2"/>
                    </a:lnTo>
                    <a:lnTo>
                      <a:pt x="46" y="2"/>
                    </a:lnTo>
                    <a:lnTo>
                      <a:pt x="53" y="5"/>
                    </a:lnTo>
                    <a:lnTo>
                      <a:pt x="61" y="13"/>
                    </a:lnTo>
                    <a:lnTo>
                      <a:pt x="66" y="20"/>
                    </a:lnTo>
                    <a:lnTo>
                      <a:pt x="70" y="33"/>
                    </a:lnTo>
                    <a:lnTo>
                      <a:pt x="70" y="38"/>
                    </a:lnTo>
                    <a:lnTo>
                      <a:pt x="68" y="44"/>
                    </a:lnTo>
                    <a:lnTo>
                      <a:pt x="64" y="53"/>
                    </a:lnTo>
                    <a:lnTo>
                      <a:pt x="59" y="60"/>
                    </a:lnTo>
                    <a:lnTo>
                      <a:pt x="53" y="64"/>
                    </a:lnTo>
                    <a:lnTo>
                      <a:pt x="44" y="69"/>
                    </a:lnTo>
                    <a:lnTo>
                      <a:pt x="26" y="69"/>
                    </a:lnTo>
                    <a:lnTo>
                      <a:pt x="19" y="66"/>
                    </a:lnTo>
                    <a:lnTo>
                      <a:pt x="13" y="62"/>
                    </a:lnTo>
                    <a:lnTo>
                      <a:pt x="8" y="58"/>
                    </a:lnTo>
                    <a:lnTo>
                      <a:pt x="4" y="51"/>
                    </a:lnTo>
                    <a:lnTo>
                      <a:pt x="0" y="38"/>
                    </a:lnTo>
                    <a:lnTo>
                      <a:pt x="0" y="31"/>
                    </a:lnTo>
                    <a:lnTo>
                      <a:pt x="2" y="24"/>
                    </a:lnTo>
                    <a:lnTo>
                      <a:pt x="11" y="11"/>
                    </a:lnTo>
                    <a:lnTo>
                      <a:pt x="17" y="5"/>
                    </a:lnTo>
                    <a:lnTo>
                      <a:pt x="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86" name="Freeform 285"/>
              <p:cNvSpPr>
                <a:spLocks noEditPoints="1"/>
              </p:cNvSpPr>
              <p:nvPr/>
            </p:nvSpPr>
            <p:spPr bwMode="auto">
              <a:xfrm>
                <a:off x="4894264" y="3513139"/>
                <a:ext cx="109538" cy="109538"/>
              </a:xfrm>
              <a:custGeom>
                <a:avLst/>
                <a:gdLst/>
                <a:ahLst/>
                <a:cxnLst>
                  <a:cxn ang="0">
                    <a:pos x="33" y="11"/>
                  </a:cxn>
                  <a:cxn ang="0">
                    <a:pos x="20" y="16"/>
                  </a:cxn>
                  <a:cxn ang="0">
                    <a:pos x="16" y="20"/>
                  </a:cxn>
                  <a:cxn ang="0">
                    <a:pos x="11" y="33"/>
                  </a:cxn>
                  <a:cxn ang="0">
                    <a:pos x="13" y="42"/>
                  </a:cxn>
                  <a:cxn ang="0">
                    <a:pos x="16" y="47"/>
                  </a:cxn>
                  <a:cxn ang="0">
                    <a:pos x="20" y="51"/>
                  </a:cxn>
                  <a:cxn ang="0">
                    <a:pos x="27" y="56"/>
                  </a:cxn>
                  <a:cxn ang="0">
                    <a:pos x="33" y="56"/>
                  </a:cxn>
                  <a:cxn ang="0">
                    <a:pos x="47" y="51"/>
                  </a:cxn>
                  <a:cxn ang="0">
                    <a:pos x="51" y="47"/>
                  </a:cxn>
                  <a:cxn ang="0">
                    <a:pos x="55" y="40"/>
                  </a:cxn>
                  <a:cxn ang="0">
                    <a:pos x="55" y="29"/>
                  </a:cxn>
                  <a:cxn ang="0">
                    <a:pos x="51" y="20"/>
                  </a:cxn>
                  <a:cxn ang="0">
                    <a:pos x="49" y="18"/>
                  </a:cxn>
                  <a:cxn ang="0">
                    <a:pos x="40" y="13"/>
                  </a:cxn>
                  <a:cxn ang="0">
                    <a:pos x="36" y="13"/>
                  </a:cxn>
                  <a:cxn ang="0">
                    <a:pos x="33" y="11"/>
                  </a:cxn>
                  <a:cxn ang="0">
                    <a:pos x="27" y="0"/>
                  </a:cxn>
                  <a:cxn ang="0">
                    <a:pos x="44" y="0"/>
                  </a:cxn>
                  <a:cxn ang="0">
                    <a:pos x="51" y="5"/>
                  </a:cxn>
                  <a:cxn ang="0">
                    <a:pos x="55" y="7"/>
                  </a:cxn>
                  <a:cxn ang="0">
                    <a:pos x="60" y="11"/>
                  </a:cxn>
                  <a:cxn ang="0">
                    <a:pos x="64" y="18"/>
                  </a:cxn>
                  <a:cxn ang="0">
                    <a:pos x="69" y="36"/>
                  </a:cxn>
                  <a:cxn ang="0">
                    <a:pos x="67" y="44"/>
                  </a:cxn>
                  <a:cxn ang="0">
                    <a:pos x="58" y="58"/>
                  </a:cxn>
                  <a:cxn ang="0">
                    <a:pos x="51" y="64"/>
                  </a:cxn>
                  <a:cxn ang="0">
                    <a:pos x="33" y="69"/>
                  </a:cxn>
                  <a:cxn ang="0">
                    <a:pos x="27" y="69"/>
                  </a:cxn>
                  <a:cxn ang="0">
                    <a:pos x="25" y="67"/>
                  </a:cxn>
                  <a:cxn ang="0">
                    <a:pos x="9" y="58"/>
                  </a:cxn>
                  <a:cxn ang="0">
                    <a:pos x="0" y="42"/>
                  </a:cxn>
                  <a:cxn ang="0">
                    <a:pos x="0" y="25"/>
                  </a:cxn>
                  <a:cxn ang="0">
                    <a:pos x="11" y="9"/>
                  </a:cxn>
                  <a:cxn ang="0">
                    <a:pos x="27" y="0"/>
                  </a:cxn>
                </a:cxnLst>
                <a:rect l="0" t="0" r="r" b="b"/>
                <a:pathLst>
                  <a:path w="69" h="69">
                    <a:moveTo>
                      <a:pt x="33" y="11"/>
                    </a:moveTo>
                    <a:lnTo>
                      <a:pt x="20" y="16"/>
                    </a:lnTo>
                    <a:lnTo>
                      <a:pt x="16" y="20"/>
                    </a:lnTo>
                    <a:lnTo>
                      <a:pt x="11" y="33"/>
                    </a:lnTo>
                    <a:lnTo>
                      <a:pt x="13" y="42"/>
                    </a:lnTo>
                    <a:lnTo>
                      <a:pt x="16" y="47"/>
                    </a:lnTo>
                    <a:lnTo>
                      <a:pt x="20" y="51"/>
                    </a:lnTo>
                    <a:lnTo>
                      <a:pt x="27" y="56"/>
                    </a:lnTo>
                    <a:lnTo>
                      <a:pt x="33" y="56"/>
                    </a:lnTo>
                    <a:lnTo>
                      <a:pt x="47" y="51"/>
                    </a:lnTo>
                    <a:lnTo>
                      <a:pt x="51" y="47"/>
                    </a:lnTo>
                    <a:lnTo>
                      <a:pt x="55" y="40"/>
                    </a:lnTo>
                    <a:lnTo>
                      <a:pt x="55" y="29"/>
                    </a:lnTo>
                    <a:lnTo>
                      <a:pt x="51" y="20"/>
                    </a:lnTo>
                    <a:lnTo>
                      <a:pt x="49" y="18"/>
                    </a:lnTo>
                    <a:lnTo>
                      <a:pt x="40" y="13"/>
                    </a:lnTo>
                    <a:lnTo>
                      <a:pt x="36" y="13"/>
                    </a:lnTo>
                    <a:lnTo>
                      <a:pt x="33" y="11"/>
                    </a:lnTo>
                    <a:close/>
                    <a:moveTo>
                      <a:pt x="27" y="0"/>
                    </a:moveTo>
                    <a:lnTo>
                      <a:pt x="44" y="0"/>
                    </a:lnTo>
                    <a:lnTo>
                      <a:pt x="51" y="5"/>
                    </a:lnTo>
                    <a:lnTo>
                      <a:pt x="55" y="7"/>
                    </a:lnTo>
                    <a:lnTo>
                      <a:pt x="60" y="11"/>
                    </a:lnTo>
                    <a:lnTo>
                      <a:pt x="64" y="18"/>
                    </a:lnTo>
                    <a:lnTo>
                      <a:pt x="69" y="36"/>
                    </a:lnTo>
                    <a:lnTo>
                      <a:pt x="67" y="44"/>
                    </a:lnTo>
                    <a:lnTo>
                      <a:pt x="58" y="58"/>
                    </a:lnTo>
                    <a:lnTo>
                      <a:pt x="51" y="64"/>
                    </a:lnTo>
                    <a:lnTo>
                      <a:pt x="33" y="69"/>
                    </a:lnTo>
                    <a:lnTo>
                      <a:pt x="27" y="69"/>
                    </a:lnTo>
                    <a:lnTo>
                      <a:pt x="25" y="67"/>
                    </a:lnTo>
                    <a:lnTo>
                      <a:pt x="9" y="58"/>
                    </a:lnTo>
                    <a:lnTo>
                      <a:pt x="0" y="42"/>
                    </a:lnTo>
                    <a:lnTo>
                      <a:pt x="0" y="25"/>
                    </a:lnTo>
                    <a:lnTo>
                      <a:pt x="11" y="9"/>
                    </a:lnTo>
                    <a:lnTo>
                      <a:pt x="2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87" name="Freeform 286"/>
              <p:cNvSpPr>
                <a:spLocks noEditPoints="1"/>
              </p:cNvSpPr>
              <p:nvPr/>
            </p:nvSpPr>
            <p:spPr bwMode="auto">
              <a:xfrm>
                <a:off x="4919664" y="3429002"/>
                <a:ext cx="107950" cy="109538"/>
              </a:xfrm>
              <a:custGeom>
                <a:avLst/>
                <a:gdLst/>
                <a:ahLst/>
                <a:cxnLst>
                  <a:cxn ang="0">
                    <a:pos x="33" y="13"/>
                  </a:cxn>
                  <a:cxn ang="0">
                    <a:pos x="20" y="18"/>
                  </a:cxn>
                  <a:cxn ang="0">
                    <a:pos x="15" y="22"/>
                  </a:cxn>
                  <a:cxn ang="0">
                    <a:pos x="13" y="29"/>
                  </a:cxn>
                  <a:cxn ang="0">
                    <a:pos x="13" y="40"/>
                  </a:cxn>
                  <a:cxn ang="0">
                    <a:pos x="17" y="49"/>
                  </a:cxn>
                  <a:cxn ang="0">
                    <a:pos x="20" y="51"/>
                  </a:cxn>
                  <a:cxn ang="0">
                    <a:pos x="28" y="55"/>
                  </a:cxn>
                  <a:cxn ang="0">
                    <a:pos x="35" y="58"/>
                  </a:cxn>
                  <a:cxn ang="0">
                    <a:pos x="42" y="55"/>
                  </a:cxn>
                  <a:cxn ang="0">
                    <a:pos x="51" y="47"/>
                  </a:cxn>
                  <a:cxn ang="0">
                    <a:pos x="55" y="40"/>
                  </a:cxn>
                  <a:cxn ang="0">
                    <a:pos x="55" y="27"/>
                  </a:cxn>
                  <a:cxn ang="0">
                    <a:pos x="46" y="18"/>
                  </a:cxn>
                  <a:cxn ang="0">
                    <a:pos x="39" y="13"/>
                  </a:cxn>
                  <a:cxn ang="0">
                    <a:pos x="33" y="13"/>
                  </a:cxn>
                  <a:cxn ang="0">
                    <a:pos x="26" y="0"/>
                  </a:cxn>
                  <a:cxn ang="0">
                    <a:pos x="44" y="2"/>
                  </a:cxn>
                  <a:cxn ang="0">
                    <a:pos x="59" y="11"/>
                  </a:cxn>
                  <a:cxn ang="0">
                    <a:pos x="68" y="27"/>
                  </a:cxn>
                  <a:cxn ang="0">
                    <a:pos x="66" y="44"/>
                  </a:cxn>
                  <a:cxn ang="0">
                    <a:pos x="62" y="53"/>
                  </a:cxn>
                  <a:cxn ang="0">
                    <a:pos x="57" y="60"/>
                  </a:cxn>
                  <a:cxn ang="0">
                    <a:pos x="51" y="64"/>
                  </a:cxn>
                  <a:cxn ang="0">
                    <a:pos x="42" y="69"/>
                  </a:cxn>
                  <a:cxn ang="0">
                    <a:pos x="26" y="69"/>
                  </a:cxn>
                  <a:cxn ang="0">
                    <a:pos x="24" y="66"/>
                  </a:cxn>
                  <a:cxn ang="0">
                    <a:pos x="17" y="64"/>
                  </a:cxn>
                  <a:cxn ang="0">
                    <a:pos x="4" y="51"/>
                  </a:cxn>
                  <a:cxn ang="0">
                    <a:pos x="0" y="38"/>
                  </a:cxn>
                  <a:cxn ang="0">
                    <a:pos x="0" y="31"/>
                  </a:cxn>
                  <a:cxn ang="0">
                    <a:pos x="2" y="24"/>
                  </a:cxn>
                  <a:cxn ang="0">
                    <a:pos x="11" y="9"/>
                  </a:cxn>
                  <a:cxn ang="0">
                    <a:pos x="26" y="0"/>
                  </a:cxn>
                </a:cxnLst>
                <a:rect l="0" t="0" r="r" b="b"/>
                <a:pathLst>
                  <a:path w="68" h="69">
                    <a:moveTo>
                      <a:pt x="33" y="13"/>
                    </a:moveTo>
                    <a:lnTo>
                      <a:pt x="20" y="18"/>
                    </a:lnTo>
                    <a:lnTo>
                      <a:pt x="15" y="22"/>
                    </a:lnTo>
                    <a:lnTo>
                      <a:pt x="13" y="29"/>
                    </a:lnTo>
                    <a:lnTo>
                      <a:pt x="13" y="40"/>
                    </a:lnTo>
                    <a:lnTo>
                      <a:pt x="17" y="49"/>
                    </a:lnTo>
                    <a:lnTo>
                      <a:pt x="20" y="51"/>
                    </a:lnTo>
                    <a:lnTo>
                      <a:pt x="28" y="55"/>
                    </a:lnTo>
                    <a:lnTo>
                      <a:pt x="35" y="58"/>
                    </a:lnTo>
                    <a:lnTo>
                      <a:pt x="42" y="55"/>
                    </a:lnTo>
                    <a:lnTo>
                      <a:pt x="51" y="47"/>
                    </a:lnTo>
                    <a:lnTo>
                      <a:pt x="55" y="40"/>
                    </a:lnTo>
                    <a:lnTo>
                      <a:pt x="55" y="27"/>
                    </a:lnTo>
                    <a:lnTo>
                      <a:pt x="46" y="18"/>
                    </a:lnTo>
                    <a:lnTo>
                      <a:pt x="39" y="13"/>
                    </a:lnTo>
                    <a:lnTo>
                      <a:pt x="33" y="13"/>
                    </a:lnTo>
                    <a:close/>
                    <a:moveTo>
                      <a:pt x="26" y="0"/>
                    </a:moveTo>
                    <a:lnTo>
                      <a:pt x="44" y="2"/>
                    </a:lnTo>
                    <a:lnTo>
                      <a:pt x="59" y="11"/>
                    </a:lnTo>
                    <a:lnTo>
                      <a:pt x="68" y="27"/>
                    </a:lnTo>
                    <a:lnTo>
                      <a:pt x="66" y="44"/>
                    </a:lnTo>
                    <a:lnTo>
                      <a:pt x="62" y="53"/>
                    </a:lnTo>
                    <a:lnTo>
                      <a:pt x="57" y="60"/>
                    </a:lnTo>
                    <a:lnTo>
                      <a:pt x="51" y="64"/>
                    </a:lnTo>
                    <a:lnTo>
                      <a:pt x="42" y="69"/>
                    </a:lnTo>
                    <a:lnTo>
                      <a:pt x="26" y="69"/>
                    </a:lnTo>
                    <a:lnTo>
                      <a:pt x="24" y="66"/>
                    </a:lnTo>
                    <a:lnTo>
                      <a:pt x="17" y="64"/>
                    </a:lnTo>
                    <a:lnTo>
                      <a:pt x="4" y="51"/>
                    </a:lnTo>
                    <a:lnTo>
                      <a:pt x="0" y="38"/>
                    </a:lnTo>
                    <a:lnTo>
                      <a:pt x="0" y="31"/>
                    </a:lnTo>
                    <a:lnTo>
                      <a:pt x="2" y="24"/>
                    </a:lnTo>
                    <a:lnTo>
                      <a:pt x="11" y="9"/>
                    </a:lnTo>
                    <a:lnTo>
                      <a:pt x="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88" name="Freeform 287"/>
              <p:cNvSpPr>
                <a:spLocks noEditPoints="1"/>
              </p:cNvSpPr>
              <p:nvPr/>
            </p:nvSpPr>
            <p:spPr bwMode="auto">
              <a:xfrm>
                <a:off x="4943476" y="3348039"/>
                <a:ext cx="109538" cy="106363"/>
              </a:xfrm>
              <a:custGeom>
                <a:avLst/>
                <a:gdLst/>
                <a:ahLst/>
                <a:cxnLst>
                  <a:cxn ang="0">
                    <a:pos x="36" y="11"/>
                  </a:cxn>
                  <a:cxn ang="0">
                    <a:pos x="27" y="14"/>
                  </a:cxn>
                  <a:cxn ang="0">
                    <a:pos x="20" y="16"/>
                  </a:cxn>
                  <a:cxn ang="0">
                    <a:pos x="16" y="20"/>
                  </a:cxn>
                  <a:cxn ang="0">
                    <a:pos x="13" y="27"/>
                  </a:cxn>
                  <a:cxn ang="0">
                    <a:pos x="13" y="38"/>
                  </a:cxn>
                  <a:cxn ang="0">
                    <a:pos x="18" y="47"/>
                  </a:cxn>
                  <a:cxn ang="0">
                    <a:pos x="20" y="49"/>
                  </a:cxn>
                  <a:cxn ang="0">
                    <a:pos x="29" y="53"/>
                  </a:cxn>
                  <a:cxn ang="0">
                    <a:pos x="36" y="55"/>
                  </a:cxn>
                  <a:cxn ang="0">
                    <a:pos x="42" y="53"/>
                  </a:cxn>
                  <a:cxn ang="0">
                    <a:pos x="49" y="49"/>
                  </a:cxn>
                  <a:cxn ang="0">
                    <a:pos x="53" y="44"/>
                  </a:cxn>
                  <a:cxn ang="0">
                    <a:pos x="55" y="40"/>
                  </a:cxn>
                  <a:cxn ang="0">
                    <a:pos x="58" y="33"/>
                  </a:cxn>
                  <a:cxn ang="0">
                    <a:pos x="55" y="25"/>
                  </a:cxn>
                  <a:cxn ang="0">
                    <a:pos x="53" y="20"/>
                  </a:cxn>
                  <a:cxn ang="0">
                    <a:pos x="49" y="16"/>
                  </a:cxn>
                  <a:cxn ang="0">
                    <a:pos x="42" y="11"/>
                  </a:cxn>
                  <a:cxn ang="0">
                    <a:pos x="36" y="11"/>
                  </a:cxn>
                  <a:cxn ang="0">
                    <a:pos x="27" y="0"/>
                  </a:cxn>
                  <a:cxn ang="0">
                    <a:pos x="44" y="0"/>
                  </a:cxn>
                  <a:cxn ang="0">
                    <a:pos x="60" y="9"/>
                  </a:cxn>
                  <a:cxn ang="0">
                    <a:pos x="69" y="25"/>
                  </a:cxn>
                  <a:cxn ang="0">
                    <a:pos x="69" y="42"/>
                  </a:cxn>
                  <a:cxn ang="0">
                    <a:pos x="64" y="49"/>
                  </a:cxn>
                  <a:cxn ang="0">
                    <a:pos x="60" y="58"/>
                  </a:cxn>
                  <a:cxn ang="0">
                    <a:pos x="51" y="62"/>
                  </a:cxn>
                  <a:cxn ang="0">
                    <a:pos x="44" y="67"/>
                  </a:cxn>
                  <a:cxn ang="0">
                    <a:pos x="24" y="67"/>
                  </a:cxn>
                  <a:cxn ang="0">
                    <a:pos x="18" y="62"/>
                  </a:cxn>
                  <a:cxn ang="0">
                    <a:pos x="13" y="60"/>
                  </a:cxn>
                  <a:cxn ang="0">
                    <a:pos x="9" y="55"/>
                  </a:cxn>
                  <a:cxn ang="0">
                    <a:pos x="5" y="49"/>
                  </a:cxn>
                  <a:cxn ang="0">
                    <a:pos x="0" y="31"/>
                  </a:cxn>
                  <a:cxn ang="0">
                    <a:pos x="2" y="22"/>
                  </a:cxn>
                  <a:cxn ang="0">
                    <a:pos x="11" y="7"/>
                  </a:cxn>
                  <a:cxn ang="0">
                    <a:pos x="27" y="0"/>
                  </a:cxn>
                </a:cxnLst>
                <a:rect l="0" t="0" r="r" b="b"/>
                <a:pathLst>
                  <a:path w="69" h="67">
                    <a:moveTo>
                      <a:pt x="36" y="11"/>
                    </a:moveTo>
                    <a:lnTo>
                      <a:pt x="27" y="14"/>
                    </a:lnTo>
                    <a:lnTo>
                      <a:pt x="20" y="16"/>
                    </a:lnTo>
                    <a:lnTo>
                      <a:pt x="16" y="20"/>
                    </a:lnTo>
                    <a:lnTo>
                      <a:pt x="13" y="27"/>
                    </a:lnTo>
                    <a:lnTo>
                      <a:pt x="13" y="38"/>
                    </a:lnTo>
                    <a:lnTo>
                      <a:pt x="18" y="47"/>
                    </a:lnTo>
                    <a:lnTo>
                      <a:pt x="20" y="49"/>
                    </a:lnTo>
                    <a:lnTo>
                      <a:pt x="29" y="53"/>
                    </a:lnTo>
                    <a:lnTo>
                      <a:pt x="36" y="55"/>
                    </a:lnTo>
                    <a:lnTo>
                      <a:pt x="42" y="53"/>
                    </a:lnTo>
                    <a:lnTo>
                      <a:pt x="49" y="49"/>
                    </a:lnTo>
                    <a:lnTo>
                      <a:pt x="53" y="44"/>
                    </a:lnTo>
                    <a:lnTo>
                      <a:pt x="55" y="40"/>
                    </a:lnTo>
                    <a:lnTo>
                      <a:pt x="58" y="33"/>
                    </a:lnTo>
                    <a:lnTo>
                      <a:pt x="55" y="25"/>
                    </a:lnTo>
                    <a:lnTo>
                      <a:pt x="53" y="20"/>
                    </a:lnTo>
                    <a:lnTo>
                      <a:pt x="49" y="16"/>
                    </a:lnTo>
                    <a:lnTo>
                      <a:pt x="42" y="11"/>
                    </a:lnTo>
                    <a:lnTo>
                      <a:pt x="36" y="11"/>
                    </a:lnTo>
                    <a:close/>
                    <a:moveTo>
                      <a:pt x="27" y="0"/>
                    </a:moveTo>
                    <a:lnTo>
                      <a:pt x="44" y="0"/>
                    </a:lnTo>
                    <a:lnTo>
                      <a:pt x="60" y="9"/>
                    </a:lnTo>
                    <a:lnTo>
                      <a:pt x="69" y="25"/>
                    </a:lnTo>
                    <a:lnTo>
                      <a:pt x="69" y="42"/>
                    </a:lnTo>
                    <a:lnTo>
                      <a:pt x="64" y="49"/>
                    </a:lnTo>
                    <a:lnTo>
                      <a:pt x="60" y="58"/>
                    </a:lnTo>
                    <a:lnTo>
                      <a:pt x="51" y="62"/>
                    </a:lnTo>
                    <a:lnTo>
                      <a:pt x="44" y="67"/>
                    </a:lnTo>
                    <a:lnTo>
                      <a:pt x="24" y="67"/>
                    </a:lnTo>
                    <a:lnTo>
                      <a:pt x="18" y="62"/>
                    </a:lnTo>
                    <a:lnTo>
                      <a:pt x="13" y="60"/>
                    </a:lnTo>
                    <a:lnTo>
                      <a:pt x="9" y="55"/>
                    </a:lnTo>
                    <a:lnTo>
                      <a:pt x="5" y="49"/>
                    </a:lnTo>
                    <a:lnTo>
                      <a:pt x="0" y="31"/>
                    </a:lnTo>
                    <a:lnTo>
                      <a:pt x="2" y="22"/>
                    </a:lnTo>
                    <a:lnTo>
                      <a:pt x="11" y="7"/>
                    </a:lnTo>
                    <a:lnTo>
                      <a:pt x="2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89" name="Freeform 288"/>
              <p:cNvSpPr>
                <a:spLocks noEditPoints="1"/>
              </p:cNvSpPr>
              <p:nvPr/>
            </p:nvSpPr>
            <p:spPr bwMode="auto">
              <a:xfrm>
                <a:off x="4968876" y="3263901"/>
                <a:ext cx="107950" cy="109538"/>
              </a:xfrm>
              <a:custGeom>
                <a:avLst/>
                <a:gdLst/>
                <a:ahLst/>
                <a:cxnLst>
                  <a:cxn ang="0">
                    <a:pos x="35" y="11"/>
                  </a:cxn>
                  <a:cxn ang="0">
                    <a:pos x="22" y="16"/>
                  </a:cxn>
                  <a:cxn ang="0">
                    <a:pos x="17" y="20"/>
                  </a:cxn>
                  <a:cxn ang="0">
                    <a:pos x="13" y="27"/>
                  </a:cxn>
                  <a:cxn ang="0">
                    <a:pos x="13" y="38"/>
                  </a:cxn>
                  <a:cxn ang="0">
                    <a:pos x="15" y="44"/>
                  </a:cxn>
                  <a:cxn ang="0">
                    <a:pos x="17" y="49"/>
                  </a:cxn>
                  <a:cxn ang="0">
                    <a:pos x="22" y="53"/>
                  </a:cxn>
                  <a:cxn ang="0">
                    <a:pos x="28" y="55"/>
                  </a:cxn>
                  <a:cxn ang="0">
                    <a:pos x="35" y="55"/>
                  </a:cxn>
                  <a:cxn ang="0">
                    <a:pos x="48" y="51"/>
                  </a:cxn>
                  <a:cxn ang="0">
                    <a:pos x="53" y="47"/>
                  </a:cxn>
                  <a:cxn ang="0">
                    <a:pos x="57" y="33"/>
                  </a:cxn>
                  <a:cxn ang="0">
                    <a:pos x="57" y="29"/>
                  </a:cxn>
                  <a:cxn ang="0">
                    <a:pos x="55" y="22"/>
                  </a:cxn>
                  <a:cxn ang="0">
                    <a:pos x="50" y="18"/>
                  </a:cxn>
                  <a:cxn ang="0">
                    <a:pos x="37" y="11"/>
                  </a:cxn>
                  <a:cxn ang="0">
                    <a:pos x="35" y="11"/>
                  </a:cxn>
                  <a:cxn ang="0">
                    <a:pos x="26" y="0"/>
                  </a:cxn>
                  <a:cxn ang="0">
                    <a:pos x="44" y="0"/>
                  </a:cxn>
                  <a:cxn ang="0">
                    <a:pos x="50" y="2"/>
                  </a:cxn>
                  <a:cxn ang="0">
                    <a:pos x="57" y="7"/>
                  </a:cxn>
                  <a:cxn ang="0">
                    <a:pos x="61" y="11"/>
                  </a:cxn>
                  <a:cxn ang="0">
                    <a:pos x="68" y="31"/>
                  </a:cxn>
                  <a:cxn ang="0">
                    <a:pos x="68" y="44"/>
                  </a:cxn>
                  <a:cxn ang="0">
                    <a:pos x="59" y="58"/>
                  </a:cxn>
                  <a:cxn ang="0">
                    <a:pos x="53" y="64"/>
                  </a:cxn>
                  <a:cxn ang="0">
                    <a:pos x="35" y="69"/>
                  </a:cxn>
                  <a:cxn ang="0">
                    <a:pos x="31" y="69"/>
                  </a:cxn>
                  <a:cxn ang="0">
                    <a:pos x="28" y="67"/>
                  </a:cxn>
                  <a:cxn ang="0">
                    <a:pos x="24" y="67"/>
                  </a:cxn>
                  <a:cxn ang="0">
                    <a:pos x="17" y="64"/>
                  </a:cxn>
                  <a:cxn ang="0">
                    <a:pos x="8" y="55"/>
                  </a:cxn>
                  <a:cxn ang="0">
                    <a:pos x="4" y="49"/>
                  </a:cxn>
                  <a:cxn ang="0">
                    <a:pos x="2" y="44"/>
                  </a:cxn>
                  <a:cxn ang="0">
                    <a:pos x="0" y="38"/>
                  </a:cxn>
                  <a:cxn ang="0">
                    <a:pos x="0" y="31"/>
                  </a:cxn>
                  <a:cxn ang="0">
                    <a:pos x="2" y="24"/>
                  </a:cxn>
                  <a:cxn ang="0">
                    <a:pos x="11" y="9"/>
                  </a:cxn>
                  <a:cxn ang="0">
                    <a:pos x="26" y="0"/>
                  </a:cxn>
                </a:cxnLst>
                <a:rect l="0" t="0" r="r" b="b"/>
                <a:pathLst>
                  <a:path w="68" h="69">
                    <a:moveTo>
                      <a:pt x="35" y="11"/>
                    </a:moveTo>
                    <a:lnTo>
                      <a:pt x="22" y="16"/>
                    </a:lnTo>
                    <a:lnTo>
                      <a:pt x="17" y="20"/>
                    </a:lnTo>
                    <a:lnTo>
                      <a:pt x="13" y="27"/>
                    </a:lnTo>
                    <a:lnTo>
                      <a:pt x="13" y="38"/>
                    </a:lnTo>
                    <a:lnTo>
                      <a:pt x="15" y="44"/>
                    </a:lnTo>
                    <a:lnTo>
                      <a:pt x="17" y="49"/>
                    </a:lnTo>
                    <a:lnTo>
                      <a:pt x="22" y="53"/>
                    </a:lnTo>
                    <a:lnTo>
                      <a:pt x="28" y="55"/>
                    </a:lnTo>
                    <a:lnTo>
                      <a:pt x="35" y="55"/>
                    </a:lnTo>
                    <a:lnTo>
                      <a:pt x="48" y="51"/>
                    </a:lnTo>
                    <a:lnTo>
                      <a:pt x="53" y="47"/>
                    </a:lnTo>
                    <a:lnTo>
                      <a:pt x="57" y="33"/>
                    </a:lnTo>
                    <a:lnTo>
                      <a:pt x="57" y="29"/>
                    </a:lnTo>
                    <a:lnTo>
                      <a:pt x="55" y="22"/>
                    </a:lnTo>
                    <a:lnTo>
                      <a:pt x="50" y="18"/>
                    </a:lnTo>
                    <a:lnTo>
                      <a:pt x="37" y="11"/>
                    </a:lnTo>
                    <a:lnTo>
                      <a:pt x="35" y="11"/>
                    </a:lnTo>
                    <a:close/>
                    <a:moveTo>
                      <a:pt x="26" y="0"/>
                    </a:moveTo>
                    <a:lnTo>
                      <a:pt x="44" y="0"/>
                    </a:lnTo>
                    <a:lnTo>
                      <a:pt x="50" y="2"/>
                    </a:lnTo>
                    <a:lnTo>
                      <a:pt x="57" y="7"/>
                    </a:lnTo>
                    <a:lnTo>
                      <a:pt x="61" y="11"/>
                    </a:lnTo>
                    <a:lnTo>
                      <a:pt x="68" y="31"/>
                    </a:lnTo>
                    <a:lnTo>
                      <a:pt x="68" y="44"/>
                    </a:lnTo>
                    <a:lnTo>
                      <a:pt x="59" y="58"/>
                    </a:lnTo>
                    <a:lnTo>
                      <a:pt x="53" y="64"/>
                    </a:lnTo>
                    <a:lnTo>
                      <a:pt x="35" y="69"/>
                    </a:lnTo>
                    <a:lnTo>
                      <a:pt x="31" y="69"/>
                    </a:lnTo>
                    <a:lnTo>
                      <a:pt x="28" y="67"/>
                    </a:lnTo>
                    <a:lnTo>
                      <a:pt x="24" y="67"/>
                    </a:lnTo>
                    <a:lnTo>
                      <a:pt x="17" y="64"/>
                    </a:lnTo>
                    <a:lnTo>
                      <a:pt x="8" y="55"/>
                    </a:lnTo>
                    <a:lnTo>
                      <a:pt x="4" y="49"/>
                    </a:lnTo>
                    <a:lnTo>
                      <a:pt x="2" y="44"/>
                    </a:lnTo>
                    <a:lnTo>
                      <a:pt x="0" y="38"/>
                    </a:lnTo>
                    <a:lnTo>
                      <a:pt x="0" y="31"/>
                    </a:lnTo>
                    <a:lnTo>
                      <a:pt x="2" y="24"/>
                    </a:lnTo>
                    <a:lnTo>
                      <a:pt x="11" y="9"/>
                    </a:lnTo>
                    <a:lnTo>
                      <a:pt x="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90" name="Freeform 289"/>
              <p:cNvSpPr>
                <a:spLocks noEditPoints="1"/>
              </p:cNvSpPr>
              <p:nvPr/>
            </p:nvSpPr>
            <p:spPr bwMode="auto">
              <a:xfrm>
                <a:off x="4995864" y="3179764"/>
                <a:ext cx="106363" cy="109538"/>
              </a:xfrm>
              <a:custGeom>
                <a:avLst/>
                <a:gdLst/>
                <a:ahLst/>
                <a:cxnLst>
                  <a:cxn ang="0">
                    <a:pos x="29" y="13"/>
                  </a:cxn>
                  <a:cxn ang="0">
                    <a:pos x="22" y="15"/>
                  </a:cxn>
                  <a:cxn ang="0">
                    <a:pos x="18" y="18"/>
                  </a:cxn>
                  <a:cxn ang="0">
                    <a:pos x="16" y="22"/>
                  </a:cxn>
                  <a:cxn ang="0">
                    <a:pos x="14" y="29"/>
                  </a:cxn>
                  <a:cxn ang="0">
                    <a:pos x="11" y="38"/>
                  </a:cxn>
                  <a:cxn ang="0">
                    <a:pos x="14" y="44"/>
                  </a:cxn>
                  <a:cxn ang="0">
                    <a:pos x="20" y="51"/>
                  </a:cxn>
                  <a:cxn ang="0">
                    <a:pos x="27" y="55"/>
                  </a:cxn>
                  <a:cxn ang="0">
                    <a:pos x="33" y="55"/>
                  </a:cxn>
                  <a:cxn ang="0">
                    <a:pos x="47" y="51"/>
                  </a:cxn>
                  <a:cxn ang="0">
                    <a:pos x="51" y="46"/>
                  </a:cxn>
                  <a:cxn ang="0">
                    <a:pos x="53" y="40"/>
                  </a:cxn>
                  <a:cxn ang="0">
                    <a:pos x="56" y="31"/>
                  </a:cxn>
                  <a:cxn ang="0">
                    <a:pos x="53" y="24"/>
                  </a:cxn>
                  <a:cxn ang="0">
                    <a:pos x="47" y="18"/>
                  </a:cxn>
                  <a:cxn ang="0">
                    <a:pos x="40" y="13"/>
                  </a:cxn>
                  <a:cxn ang="0">
                    <a:pos x="29" y="13"/>
                  </a:cxn>
                  <a:cxn ang="0">
                    <a:pos x="25" y="0"/>
                  </a:cxn>
                  <a:cxn ang="0">
                    <a:pos x="44" y="2"/>
                  </a:cxn>
                  <a:cxn ang="0">
                    <a:pos x="60" y="11"/>
                  </a:cxn>
                  <a:cxn ang="0">
                    <a:pos x="67" y="27"/>
                  </a:cxn>
                  <a:cxn ang="0">
                    <a:pos x="67" y="44"/>
                  </a:cxn>
                  <a:cxn ang="0">
                    <a:pos x="58" y="58"/>
                  </a:cxn>
                  <a:cxn ang="0">
                    <a:pos x="51" y="64"/>
                  </a:cxn>
                  <a:cxn ang="0">
                    <a:pos x="33" y="69"/>
                  </a:cxn>
                  <a:cxn ang="0">
                    <a:pos x="27" y="69"/>
                  </a:cxn>
                  <a:cxn ang="0">
                    <a:pos x="25" y="66"/>
                  </a:cxn>
                  <a:cxn ang="0">
                    <a:pos x="11" y="60"/>
                  </a:cxn>
                  <a:cxn ang="0">
                    <a:pos x="3" y="51"/>
                  </a:cxn>
                  <a:cxn ang="0">
                    <a:pos x="0" y="38"/>
                  </a:cxn>
                  <a:cxn ang="0">
                    <a:pos x="0" y="24"/>
                  </a:cxn>
                  <a:cxn ang="0">
                    <a:pos x="11" y="9"/>
                  </a:cxn>
                  <a:cxn ang="0">
                    <a:pos x="25" y="0"/>
                  </a:cxn>
                </a:cxnLst>
                <a:rect l="0" t="0" r="r" b="b"/>
                <a:pathLst>
                  <a:path w="67" h="69">
                    <a:moveTo>
                      <a:pt x="29" y="13"/>
                    </a:moveTo>
                    <a:lnTo>
                      <a:pt x="22" y="15"/>
                    </a:lnTo>
                    <a:lnTo>
                      <a:pt x="18" y="18"/>
                    </a:lnTo>
                    <a:lnTo>
                      <a:pt x="16" y="22"/>
                    </a:lnTo>
                    <a:lnTo>
                      <a:pt x="14" y="29"/>
                    </a:lnTo>
                    <a:lnTo>
                      <a:pt x="11" y="38"/>
                    </a:lnTo>
                    <a:lnTo>
                      <a:pt x="14" y="44"/>
                    </a:lnTo>
                    <a:lnTo>
                      <a:pt x="20" y="51"/>
                    </a:lnTo>
                    <a:lnTo>
                      <a:pt x="27" y="55"/>
                    </a:lnTo>
                    <a:lnTo>
                      <a:pt x="33" y="55"/>
                    </a:lnTo>
                    <a:lnTo>
                      <a:pt x="47" y="51"/>
                    </a:lnTo>
                    <a:lnTo>
                      <a:pt x="51" y="46"/>
                    </a:lnTo>
                    <a:lnTo>
                      <a:pt x="53" y="40"/>
                    </a:lnTo>
                    <a:lnTo>
                      <a:pt x="56" y="31"/>
                    </a:lnTo>
                    <a:lnTo>
                      <a:pt x="53" y="24"/>
                    </a:lnTo>
                    <a:lnTo>
                      <a:pt x="47" y="18"/>
                    </a:lnTo>
                    <a:lnTo>
                      <a:pt x="40" y="13"/>
                    </a:lnTo>
                    <a:lnTo>
                      <a:pt x="29" y="13"/>
                    </a:lnTo>
                    <a:close/>
                    <a:moveTo>
                      <a:pt x="25" y="0"/>
                    </a:moveTo>
                    <a:lnTo>
                      <a:pt x="44" y="2"/>
                    </a:lnTo>
                    <a:lnTo>
                      <a:pt x="60" y="11"/>
                    </a:lnTo>
                    <a:lnTo>
                      <a:pt x="67" y="27"/>
                    </a:lnTo>
                    <a:lnTo>
                      <a:pt x="67" y="44"/>
                    </a:lnTo>
                    <a:lnTo>
                      <a:pt x="58" y="58"/>
                    </a:lnTo>
                    <a:lnTo>
                      <a:pt x="51" y="64"/>
                    </a:lnTo>
                    <a:lnTo>
                      <a:pt x="33" y="69"/>
                    </a:lnTo>
                    <a:lnTo>
                      <a:pt x="27" y="69"/>
                    </a:lnTo>
                    <a:lnTo>
                      <a:pt x="25" y="66"/>
                    </a:lnTo>
                    <a:lnTo>
                      <a:pt x="11" y="60"/>
                    </a:lnTo>
                    <a:lnTo>
                      <a:pt x="3" y="51"/>
                    </a:lnTo>
                    <a:lnTo>
                      <a:pt x="0" y="38"/>
                    </a:lnTo>
                    <a:lnTo>
                      <a:pt x="0" y="24"/>
                    </a:lnTo>
                    <a:lnTo>
                      <a:pt x="11" y="9"/>
                    </a:lnTo>
                    <a:lnTo>
                      <a:pt x="2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91" name="Freeform 290"/>
              <p:cNvSpPr>
                <a:spLocks noEditPoints="1"/>
              </p:cNvSpPr>
              <p:nvPr/>
            </p:nvSpPr>
            <p:spPr bwMode="auto">
              <a:xfrm>
                <a:off x="5021264" y="3095626"/>
                <a:ext cx="104775" cy="107950"/>
              </a:xfrm>
              <a:custGeom>
                <a:avLst/>
                <a:gdLst/>
                <a:ahLst/>
                <a:cxnLst>
                  <a:cxn ang="0">
                    <a:pos x="33" y="13"/>
                  </a:cxn>
                  <a:cxn ang="0">
                    <a:pos x="20" y="18"/>
                  </a:cxn>
                  <a:cxn ang="0">
                    <a:pos x="15" y="22"/>
                  </a:cxn>
                  <a:cxn ang="0">
                    <a:pos x="11" y="35"/>
                  </a:cxn>
                  <a:cxn ang="0">
                    <a:pos x="15" y="49"/>
                  </a:cxn>
                  <a:cxn ang="0">
                    <a:pos x="20" y="53"/>
                  </a:cxn>
                  <a:cxn ang="0">
                    <a:pos x="33" y="57"/>
                  </a:cxn>
                  <a:cxn ang="0">
                    <a:pos x="42" y="55"/>
                  </a:cxn>
                  <a:cxn ang="0">
                    <a:pos x="46" y="53"/>
                  </a:cxn>
                  <a:cxn ang="0">
                    <a:pos x="55" y="40"/>
                  </a:cxn>
                  <a:cxn ang="0">
                    <a:pos x="55" y="31"/>
                  </a:cxn>
                  <a:cxn ang="0">
                    <a:pos x="53" y="24"/>
                  </a:cxn>
                  <a:cxn ang="0">
                    <a:pos x="46" y="18"/>
                  </a:cxn>
                  <a:cxn ang="0">
                    <a:pos x="40" y="13"/>
                  </a:cxn>
                  <a:cxn ang="0">
                    <a:pos x="33" y="13"/>
                  </a:cxn>
                  <a:cxn ang="0">
                    <a:pos x="26" y="0"/>
                  </a:cxn>
                  <a:cxn ang="0">
                    <a:pos x="44" y="2"/>
                  </a:cxn>
                  <a:cxn ang="0">
                    <a:pos x="59" y="11"/>
                  </a:cxn>
                  <a:cxn ang="0">
                    <a:pos x="66" y="26"/>
                  </a:cxn>
                  <a:cxn ang="0">
                    <a:pos x="66" y="44"/>
                  </a:cxn>
                  <a:cxn ang="0">
                    <a:pos x="62" y="53"/>
                  </a:cxn>
                  <a:cxn ang="0">
                    <a:pos x="57" y="60"/>
                  </a:cxn>
                  <a:cxn ang="0">
                    <a:pos x="51" y="64"/>
                  </a:cxn>
                  <a:cxn ang="0">
                    <a:pos x="42" y="68"/>
                  </a:cxn>
                  <a:cxn ang="0">
                    <a:pos x="26" y="68"/>
                  </a:cxn>
                  <a:cxn ang="0">
                    <a:pos x="24" y="66"/>
                  </a:cxn>
                  <a:cxn ang="0">
                    <a:pos x="9" y="57"/>
                  </a:cxn>
                  <a:cxn ang="0">
                    <a:pos x="0" y="42"/>
                  </a:cxn>
                  <a:cxn ang="0">
                    <a:pos x="0" y="24"/>
                  </a:cxn>
                  <a:cxn ang="0">
                    <a:pos x="11" y="9"/>
                  </a:cxn>
                  <a:cxn ang="0">
                    <a:pos x="26" y="0"/>
                  </a:cxn>
                </a:cxnLst>
                <a:rect l="0" t="0" r="r" b="b"/>
                <a:pathLst>
                  <a:path w="66" h="68">
                    <a:moveTo>
                      <a:pt x="33" y="13"/>
                    </a:moveTo>
                    <a:lnTo>
                      <a:pt x="20" y="18"/>
                    </a:lnTo>
                    <a:lnTo>
                      <a:pt x="15" y="22"/>
                    </a:lnTo>
                    <a:lnTo>
                      <a:pt x="11" y="35"/>
                    </a:lnTo>
                    <a:lnTo>
                      <a:pt x="15" y="49"/>
                    </a:lnTo>
                    <a:lnTo>
                      <a:pt x="20" y="53"/>
                    </a:lnTo>
                    <a:lnTo>
                      <a:pt x="33" y="57"/>
                    </a:lnTo>
                    <a:lnTo>
                      <a:pt x="42" y="55"/>
                    </a:lnTo>
                    <a:lnTo>
                      <a:pt x="46" y="53"/>
                    </a:lnTo>
                    <a:lnTo>
                      <a:pt x="55" y="40"/>
                    </a:lnTo>
                    <a:lnTo>
                      <a:pt x="55" y="31"/>
                    </a:lnTo>
                    <a:lnTo>
                      <a:pt x="53" y="24"/>
                    </a:lnTo>
                    <a:lnTo>
                      <a:pt x="46" y="18"/>
                    </a:lnTo>
                    <a:lnTo>
                      <a:pt x="40" y="13"/>
                    </a:lnTo>
                    <a:lnTo>
                      <a:pt x="33" y="13"/>
                    </a:lnTo>
                    <a:close/>
                    <a:moveTo>
                      <a:pt x="26" y="0"/>
                    </a:moveTo>
                    <a:lnTo>
                      <a:pt x="44" y="2"/>
                    </a:lnTo>
                    <a:lnTo>
                      <a:pt x="59" y="11"/>
                    </a:lnTo>
                    <a:lnTo>
                      <a:pt x="66" y="26"/>
                    </a:lnTo>
                    <a:lnTo>
                      <a:pt x="66" y="44"/>
                    </a:lnTo>
                    <a:lnTo>
                      <a:pt x="62" y="53"/>
                    </a:lnTo>
                    <a:lnTo>
                      <a:pt x="57" y="60"/>
                    </a:lnTo>
                    <a:lnTo>
                      <a:pt x="51" y="64"/>
                    </a:lnTo>
                    <a:lnTo>
                      <a:pt x="42" y="68"/>
                    </a:lnTo>
                    <a:lnTo>
                      <a:pt x="26" y="68"/>
                    </a:lnTo>
                    <a:lnTo>
                      <a:pt x="24" y="66"/>
                    </a:lnTo>
                    <a:lnTo>
                      <a:pt x="9" y="57"/>
                    </a:lnTo>
                    <a:lnTo>
                      <a:pt x="0" y="42"/>
                    </a:lnTo>
                    <a:lnTo>
                      <a:pt x="0" y="24"/>
                    </a:lnTo>
                    <a:lnTo>
                      <a:pt x="11" y="9"/>
                    </a:lnTo>
                    <a:lnTo>
                      <a:pt x="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92" name="Freeform 291"/>
              <p:cNvSpPr>
                <a:spLocks noEditPoints="1"/>
              </p:cNvSpPr>
              <p:nvPr/>
            </p:nvSpPr>
            <p:spPr bwMode="auto">
              <a:xfrm>
                <a:off x="5045076" y="3014664"/>
                <a:ext cx="109538" cy="104775"/>
              </a:xfrm>
              <a:custGeom>
                <a:avLst/>
                <a:gdLst/>
                <a:ahLst/>
                <a:cxnLst>
                  <a:cxn ang="0">
                    <a:pos x="33" y="11"/>
                  </a:cxn>
                  <a:cxn ang="0">
                    <a:pos x="20" y="15"/>
                  </a:cxn>
                  <a:cxn ang="0">
                    <a:pos x="16" y="20"/>
                  </a:cxn>
                  <a:cxn ang="0">
                    <a:pos x="11" y="33"/>
                  </a:cxn>
                  <a:cxn ang="0">
                    <a:pos x="16" y="46"/>
                  </a:cxn>
                  <a:cxn ang="0">
                    <a:pos x="22" y="51"/>
                  </a:cxn>
                  <a:cxn ang="0">
                    <a:pos x="29" y="53"/>
                  </a:cxn>
                  <a:cxn ang="0">
                    <a:pos x="38" y="55"/>
                  </a:cxn>
                  <a:cxn ang="0">
                    <a:pos x="44" y="53"/>
                  </a:cxn>
                  <a:cxn ang="0">
                    <a:pos x="51" y="46"/>
                  </a:cxn>
                  <a:cxn ang="0">
                    <a:pos x="55" y="40"/>
                  </a:cxn>
                  <a:cxn ang="0">
                    <a:pos x="55" y="33"/>
                  </a:cxn>
                  <a:cxn ang="0">
                    <a:pos x="51" y="20"/>
                  </a:cxn>
                  <a:cxn ang="0">
                    <a:pos x="47" y="15"/>
                  </a:cxn>
                  <a:cxn ang="0">
                    <a:pos x="40" y="11"/>
                  </a:cxn>
                  <a:cxn ang="0">
                    <a:pos x="33" y="11"/>
                  </a:cxn>
                  <a:cxn ang="0">
                    <a:pos x="27" y="0"/>
                  </a:cxn>
                  <a:cxn ang="0">
                    <a:pos x="44" y="0"/>
                  </a:cxn>
                  <a:cxn ang="0">
                    <a:pos x="60" y="9"/>
                  </a:cxn>
                  <a:cxn ang="0">
                    <a:pos x="69" y="24"/>
                  </a:cxn>
                  <a:cxn ang="0">
                    <a:pos x="67" y="42"/>
                  </a:cxn>
                  <a:cxn ang="0">
                    <a:pos x="62" y="51"/>
                  </a:cxn>
                  <a:cxn ang="0">
                    <a:pos x="58" y="58"/>
                  </a:cxn>
                  <a:cxn ang="0">
                    <a:pos x="51" y="62"/>
                  </a:cxn>
                  <a:cxn ang="0">
                    <a:pos x="42" y="66"/>
                  </a:cxn>
                  <a:cxn ang="0">
                    <a:pos x="25" y="66"/>
                  </a:cxn>
                  <a:cxn ang="0">
                    <a:pos x="9" y="55"/>
                  </a:cxn>
                  <a:cxn ang="0">
                    <a:pos x="0" y="42"/>
                  </a:cxn>
                  <a:cxn ang="0">
                    <a:pos x="2" y="22"/>
                  </a:cxn>
                  <a:cxn ang="0">
                    <a:pos x="11" y="7"/>
                  </a:cxn>
                  <a:cxn ang="0">
                    <a:pos x="27" y="0"/>
                  </a:cxn>
                </a:cxnLst>
                <a:rect l="0" t="0" r="r" b="b"/>
                <a:pathLst>
                  <a:path w="69" h="66">
                    <a:moveTo>
                      <a:pt x="33" y="11"/>
                    </a:moveTo>
                    <a:lnTo>
                      <a:pt x="20" y="15"/>
                    </a:lnTo>
                    <a:lnTo>
                      <a:pt x="16" y="20"/>
                    </a:lnTo>
                    <a:lnTo>
                      <a:pt x="11" y="33"/>
                    </a:lnTo>
                    <a:lnTo>
                      <a:pt x="16" y="46"/>
                    </a:lnTo>
                    <a:lnTo>
                      <a:pt x="22" y="51"/>
                    </a:lnTo>
                    <a:lnTo>
                      <a:pt x="29" y="53"/>
                    </a:lnTo>
                    <a:lnTo>
                      <a:pt x="38" y="55"/>
                    </a:lnTo>
                    <a:lnTo>
                      <a:pt x="44" y="53"/>
                    </a:lnTo>
                    <a:lnTo>
                      <a:pt x="51" y="46"/>
                    </a:lnTo>
                    <a:lnTo>
                      <a:pt x="55" y="40"/>
                    </a:lnTo>
                    <a:lnTo>
                      <a:pt x="55" y="33"/>
                    </a:lnTo>
                    <a:lnTo>
                      <a:pt x="51" y="20"/>
                    </a:lnTo>
                    <a:lnTo>
                      <a:pt x="47" y="15"/>
                    </a:lnTo>
                    <a:lnTo>
                      <a:pt x="40" y="11"/>
                    </a:lnTo>
                    <a:lnTo>
                      <a:pt x="33" y="11"/>
                    </a:lnTo>
                    <a:close/>
                    <a:moveTo>
                      <a:pt x="27" y="0"/>
                    </a:moveTo>
                    <a:lnTo>
                      <a:pt x="44" y="0"/>
                    </a:lnTo>
                    <a:lnTo>
                      <a:pt x="60" y="9"/>
                    </a:lnTo>
                    <a:lnTo>
                      <a:pt x="69" y="24"/>
                    </a:lnTo>
                    <a:lnTo>
                      <a:pt x="67" y="42"/>
                    </a:lnTo>
                    <a:lnTo>
                      <a:pt x="62" y="51"/>
                    </a:lnTo>
                    <a:lnTo>
                      <a:pt x="58" y="58"/>
                    </a:lnTo>
                    <a:lnTo>
                      <a:pt x="51" y="62"/>
                    </a:lnTo>
                    <a:lnTo>
                      <a:pt x="42" y="66"/>
                    </a:lnTo>
                    <a:lnTo>
                      <a:pt x="25" y="66"/>
                    </a:lnTo>
                    <a:lnTo>
                      <a:pt x="9" y="55"/>
                    </a:lnTo>
                    <a:lnTo>
                      <a:pt x="0" y="42"/>
                    </a:lnTo>
                    <a:lnTo>
                      <a:pt x="2" y="22"/>
                    </a:lnTo>
                    <a:lnTo>
                      <a:pt x="11" y="7"/>
                    </a:lnTo>
                    <a:lnTo>
                      <a:pt x="2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93" name="Freeform 292"/>
              <p:cNvSpPr>
                <a:spLocks noEditPoints="1"/>
              </p:cNvSpPr>
              <p:nvPr/>
            </p:nvSpPr>
            <p:spPr bwMode="auto">
              <a:xfrm>
                <a:off x="5070476" y="2930526"/>
                <a:ext cx="107950" cy="107950"/>
              </a:xfrm>
              <a:custGeom>
                <a:avLst/>
                <a:gdLst/>
                <a:ahLst/>
                <a:cxnLst>
                  <a:cxn ang="0">
                    <a:pos x="35" y="11"/>
                  </a:cxn>
                  <a:cxn ang="0">
                    <a:pos x="26" y="13"/>
                  </a:cxn>
                  <a:cxn ang="0">
                    <a:pos x="20" y="15"/>
                  </a:cxn>
                  <a:cxn ang="0">
                    <a:pos x="15" y="20"/>
                  </a:cxn>
                  <a:cxn ang="0">
                    <a:pos x="13" y="26"/>
                  </a:cxn>
                  <a:cxn ang="0">
                    <a:pos x="13" y="35"/>
                  </a:cxn>
                  <a:cxn ang="0">
                    <a:pos x="15" y="44"/>
                  </a:cxn>
                  <a:cxn ang="0">
                    <a:pos x="22" y="51"/>
                  </a:cxn>
                  <a:cxn ang="0">
                    <a:pos x="28" y="55"/>
                  </a:cxn>
                  <a:cxn ang="0">
                    <a:pos x="37" y="55"/>
                  </a:cxn>
                  <a:cxn ang="0">
                    <a:pos x="44" y="53"/>
                  </a:cxn>
                  <a:cxn ang="0">
                    <a:pos x="51" y="46"/>
                  </a:cxn>
                  <a:cxn ang="0">
                    <a:pos x="55" y="40"/>
                  </a:cxn>
                  <a:cxn ang="0">
                    <a:pos x="57" y="33"/>
                  </a:cxn>
                  <a:cxn ang="0">
                    <a:pos x="53" y="20"/>
                  </a:cxn>
                  <a:cxn ang="0">
                    <a:pos x="46" y="15"/>
                  </a:cxn>
                  <a:cxn ang="0">
                    <a:pos x="39" y="13"/>
                  </a:cxn>
                  <a:cxn ang="0">
                    <a:pos x="37" y="11"/>
                  </a:cxn>
                  <a:cxn ang="0">
                    <a:pos x="35" y="11"/>
                  </a:cxn>
                  <a:cxn ang="0">
                    <a:pos x="26" y="0"/>
                  </a:cxn>
                  <a:cxn ang="0">
                    <a:pos x="44" y="0"/>
                  </a:cxn>
                  <a:cxn ang="0">
                    <a:pos x="59" y="11"/>
                  </a:cxn>
                  <a:cxn ang="0">
                    <a:pos x="68" y="26"/>
                  </a:cxn>
                  <a:cxn ang="0">
                    <a:pos x="66" y="44"/>
                  </a:cxn>
                  <a:cxn ang="0">
                    <a:pos x="62" y="53"/>
                  </a:cxn>
                  <a:cxn ang="0">
                    <a:pos x="53" y="62"/>
                  </a:cxn>
                  <a:cxn ang="0">
                    <a:pos x="44" y="66"/>
                  </a:cxn>
                  <a:cxn ang="0">
                    <a:pos x="35" y="68"/>
                  </a:cxn>
                  <a:cxn ang="0">
                    <a:pos x="31" y="68"/>
                  </a:cxn>
                  <a:cxn ang="0">
                    <a:pos x="28" y="66"/>
                  </a:cxn>
                  <a:cxn ang="0">
                    <a:pos x="24" y="66"/>
                  </a:cxn>
                  <a:cxn ang="0">
                    <a:pos x="9" y="57"/>
                  </a:cxn>
                  <a:cxn ang="0">
                    <a:pos x="0" y="42"/>
                  </a:cxn>
                  <a:cxn ang="0">
                    <a:pos x="2" y="24"/>
                  </a:cxn>
                  <a:cxn ang="0">
                    <a:pos x="11" y="9"/>
                  </a:cxn>
                  <a:cxn ang="0">
                    <a:pos x="26" y="0"/>
                  </a:cxn>
                </a:cxnLst>
                <a:rect l="0" t="0" r="r" b="b"/>
                <a:pathLst>
                  <a:path w="68" h="68">
                    <a:moveTo>
                      <a:pt x="35" y="11"/>
                    </a:moveTo>
                    <a:lnTo>
                      <a:pt x="26" y="13"/>
                    </a:lnTo>
                    <a:lnTo>
                      <a:pt x="20" y="15"/>
                    </a:lnTo>
                    <a:lnTo>
                      <a:pt x="15" y="20"/>
                    </a:lnTo>
                    <a:lnTo>
                      <a:pt x="13" y="26"/>
                    </a:lnTo>
                    <a:lnTo>
                      <a:pt x="13" y="35"/>
                    </a:lnTo>
                    <a:lnTo>
                      <a:pt x="15" y="44"/>
                    </a:lnTo>
                    <a:lnTo>
                      <a:pt x="22" y="51"/>
                    </a:lnTo>
                    <a:lnTo>
                      <a:pt x="28" y="55"/>
                    </a:lnTo>
                    <a:lnTo>
                      <a:pt x="37" y="55"/>
                    </a:lnTo>
                    <a:lnTo>
                      <a:pt x="44" y="53"/>
                    </a:lnTo>
                    <a:lnTo>
                      <a:pt x="51" y="46"/>
                    </a:lnTo>
                    <a:lnTo>
                      <a:pt x="55" y="40"/>
                    </a:lnTo>
                    <a:lnTo>
                      <a:pt x="57" y="33"/>
                    </a:lnTo>
                    <a:lnTo>
                      <a:pt x="53" y="20"/>
                    </a:lnTo>
                    <a:lnTo>
                      <a:pt x="46" y="15"/>
                    </a:lnTo>
                    <a:lnTo>
                      <a:pt x="39" y="13"/>
                    </a:lnTo>
                    <a:lnTo>
                      <a:pt x="37" y="11"/>
                    </a:lnTo>
                    <a:lnTo>
                      <a:pt x="35" y="11"/>
                    </a:lnTo>
                    <a:close/>
                    <a:moveTo>
                      <a:pt x="26" y="0"/>
                    </a:moveTo>
                    <a:lnTo>
                      <a:pt x="44" y="0"/>
                    </a:lnTo>
                    <a:lnTo>
                      <a:pt x="59" y="11"/>
                    </a:lnTo>
                    <a:lnTo>
                      <a:pt x="68" y="26"/>
                    </a:lnTo>
                    <a:lnTo>
                      <a:pt x="66" y="44"/>
                    </a:lnTo>
                    <a:lnTo>
                      <a:pt x="62" y="53"/>
                    </a:lnTo>
                    <a:lnTo>
                      <a:pt x="53" y="62"/>
                    </a:lnTo>
                    <a:lnTo>
                      <a:pt x="44" y="66"/>
                    </a:lnTo>
                    <a:lnTo>
                      <a:pt x="35" y="68"/>
                    </a:lnTo>
                    <a:lnTo>
                      <a:pt x="31" y="68"/>
                    </a:lnTo>
                    <a:lnTo>
                      <a:pt x="28" y="66"/>
                    </a:lnTo>
                    <a:lnTo>
                      <a:pt x="24" y="66"/>
                    </a:lnTo>
                    <a:lnTo>
                      <a:pt x="9" y="57"/>
                    </a:lnTo>
                    <a:lnTo>
                      <a:pt x="0" y="42"/>
                    </a:lnTo>
                    <a:lnTo>
                      <a:pt x="2" y="24"/>
                    </a:lnTo>
                    <a:lnTo>
                      <a:pt x="11" y="9"/>
                    </a:lnTo>
                    <a:lnTo>
                      <a:pt x="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94" name="Freeform 293"/>
              <p:cNvSpPr>
                <a:spLocks noEditPoints="1"/>
              </p:cNvSpPr>
              <p:nvPr/>
            </p:nvSpPr>
            <p:spPr bwMode="auto">
              <a:xfrm>
                <a:off x="5094289" y="2846389"/>
                <a:ext cx="109538" cy="107950"/>
              </a:xfrm>
              <a:custGeom>
                <a:avLst/>
                <a:gdLst/>
                <a:ahLst/>
                <a:cxnLst>
                  <a:cxn ang="0">
                    <a:pos x="29" y="13"/>
                  </a:cxn>
                  <a:cxn ang="0">
                    <a:pos x="22" y="17"/>
                  </a:cxn>
                  <a:cxn ang="0">
                    <a:pos x="18" y="22"/>
                  </a:cxn>
                  <a:cxn ang="0">
                    <a:pos x="13" y="29"/>
                  </a:cxn>
                  <a:cxn ang="0">
                    <a:pos x="13" y="37"/>
                  </a:cxn>
                  <a:cxn ang="0">
                    <a:pos x="16" y="44"/>
                  </a:cxn>
                  <a:cxn ang="0">
                    <a:pos x="22" y="51"/>
                  </a:cxn>
                  <a:cxn ang="0">
                    <a:pos x="29" y="55"/>
                  </a:cxn>
                  <a:cxn ang="0">
                    <a:pos x="36" y="57"/>
                  </a:cxn>
                  <a:cxn ang="0">
                    <a:pos x="42" y="55"/>
                  </a:cxn>
                  <a:cxn ang="0">
                    <a:pos x="49" y="51"/>
                  </a:cxn>
                  <a:cxn ang="0">
                    <a:pos x="53" y="46"/>
                  </a:cxn>
                  <a:cxn ang="0">
                    <a:pos x="55" y="40"/>
                  </a:cxn>
                  <a:cxn ang="0">
                    <a:pos x="58" y="31"/>
                  </a:cxn>
                  <a:cxn ang="0">
                    <a:pos x="55" y="24"/>
                  </a:cxn>
                  <a:cxn ang="0">
                    <a:pos x="49" y="17"/>
                  </a:cxn>
                  <a:cxn ang="0">
                    <a:pos x="42" y="13"/>
                  </a:cxn>
                  <a:cxn ang="0">
                    <a:pos x="29" y="13"/>
                  </a:cxn>
                  <a:cxn ang="0">
                    <a:pos x="27" y="0"/>
                  </a:cxn>
                  <a:cxn ang="0">
                    <a:pos x="44" y="2"/>
                  </a:cxn>
                  <a:cxn ang="0">
                    <a:pos x="60" y="11"/>
                  </a:cxn>
                  <a:cxn ang="0">
                    <a:pos x="69" y="26"/>
                  </a:cxn>
                  <a:cxn ang="0">
                    <a:pos x="69" y="44"/>
                  </a:cxn>
                  <a:cxn ang="0">
                    <a:pos x="64" y="53"/>
                  </a:cxn>
                  <a:cxn ang="0">
                    <a:pos x="60" y="59"/>
                  </a:cxn>
                  <a:cxn ang="0">
                    <a:pos x="53" y="64"/>
                  </a:cxn>
                  <a:cxn ang="0">
                    <a:pos x="44" y="68"/>
                  </a:cxn>
                  <a:cxn ang="0">
                    <a:pos x="29" y="68"/>
                  </a:cxn>
                  <a:cxn ang="0">
                    <a:pos x="24" y="66"/>
                  </a:cxn>
                  <a:cxn ang="0">
                    <a:pos x="9" y="57"/>
                  </a:cxn>
                  <a:cxn ang="0">
                    <a:pos x="0" y="42"/>
                  </a:cxn>
                  <a:cxn ang="0">
                    <a:pos x="2" y="24"/>
                  </a:cxn>
                  <a:cxn ang="0">
                    <a:pos x="11" y="9"/>
                  </a:cxn>
                  <a:cxn ang="0">
                    <a:pos x="27" y="0"/>
                  </a:cxn>
                </a:cxnLst>
                <a:rect l="0" t="0" r="r" b="b"/>
                <a:pathLst>
                  <a:path w="69" h="68">
                    <a:moveTo>
                      <a:pt x="29" y="13"/>
                    </a:moveTo>
                    <a:lnTo>
                      <a:pt x="22" y="17"/>
                    </a:lnTo>
                    <a:lnTo>
                      <a:pt x="18" y="22"/>
                    </a:lnTo>
                    <a:lnTo>
                      <a:pt x="13" y="29"/>
                    </a:lnTo>
                    <a:lnTo>
                      <a:pt x="13" y="37"/>
                    </a:lnTo>
                    <a:lnTo>
                      <a:pt x="16" y="44"/>
                    </a:lnTo>
                    <a:lnTo>
                      <a:pt x="22" y="51"/>
                    </a:lnTo>
                    <a:lnTo>
                      <a:pt x="29" y="55"/>
                    </a:lnTo>
                    <a:lnTo>
                      <a:pt x="36" y="57"/>
                    </a:lnTo>
                    <a:lnTo>
                      <a:pt x="42" y="55"/>
                    </a:lnTo>
                    <a:lnTo>
                      <a:pt x="49" y="51"/>
                    </a:lnTo>
                    <a:lnTo>
                      <a:pt x="53" y="46"/>
                    </a:lnTo>
                    <a:lnTo>
                      <a:pt x="55" y="40"/>
                    </a:lnTo>
                    <a:lnTo>
                      <a:pt x="58" y="31"/>
                    </a:lnTo>
                    <a:lnTo>
                      <a:pt x="55" y="24"/>
                    </a:lnTo>
                    <a:lnTo>
                      <a:pt x="49" y="17"/>
                    </a:lnTo>
                    <a:lnTo>
                      <a:pt x="42" y="13"/>
                    </a:lnTo>
                    <a:lnTo>
                      <a:pt x="29" y="13"/>
                    </a:lnTo>
                    <a:close/>
                    <a:moveTo>
                      <a:pt x="27" y="0"/>
                    </a:moveTo>
                    <a:lnTo>
                      <a:pt x="44" y="2"/>
                    </a:lnTo>
                    <a:lnTo>
                      <a:pt x="60" y="11"/>
                    </a:lnTo>
                    <a:lnTo>
                      <a:pt x="69" y="26"/>
                    </a:lnTo>
                    <a:lnTo>
                      <a:pt x="69" y="44"/>
                    </a:lnTo>
                    <a:lnTo>
                      <a:pt x="64" y="53"/>
                    </a:lnTo>
                    <a:lnTo>
                      <a:pt x="60" y="59"/>
                    </a:lnTo>
                    <a:lnTo>
                      <a:pt x="53" y="64"/>
                    </a:lnTo>
                    <a:lnTo>
                      <a:pt x="44" y="68"/>
                    </a:lnTo>
                    <a:lnTo>
                      <a:pt x="29" y="68"/>
                    </a:lnTo>
                    <a:lnTo>
                      <a:pt x="24" y="66"/>
                    </a:lnTo>
                    <a:lnTo>
                      <a:pt x="9" y="57"/>
                    </a:lnTo>
                    <a:lnTo>
                      <a:pt x="0" y="42"/>
                    </a:lnTo>
                    <a:lnTo>
                      <a:pt x="2" y="24"/>
                    </a:lnTo>
                    <a:lnTo>
                      <a:pt x="11" y="9"/>
                    </a:lnTo>
                    <a:lnTo>
                      <a:pt x="2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95" name="Freeform 294"/>
              <p:cNvSpPr>
                <a:spLocks noEditPoints="1"/>
              </p:cNvSpPr>
              <p:nvPr/>
            </p:nvSpPr>
            <p:spPr bwMode="auto">
              <a:xfrm>
                <a:off x="5122864" y="2765426"/>
                <a:ext cx="104775" cy="104775"/>
              </a:xfrm>
              <a:custGeom>
                <a:avLst/>
                <a:gdLst/>
                <a:ahLst/>
                <a:cxnLst>
                  <a:cxn ang="0">
                    <a:pos x="33" y="11"/>
                  </a:cxn>
                  <a:cxn ang="0">
                    <a:pos x="20" y="15"/>
                  </a:cxn>
                  <a:cxn ang="0">
                    <a:pos x="15" y="20"/>
                  </a:cxn>
                  <a:cxn ang="0">
                    <a:pos x="11" y="26"/>
                  </a:cxn>
                  <a:cxn ang="0">
                    <a:pos x="11" y="33"/>
                  </a:cxn>
                  <a:cxn ang="0">
                    <a:pos x="15" y="46"/>
                  </a:cxn>
                  <a:cxn ang="0">
                    <a:pos x="20" y="51"/>
                  </a:cxn>
                  <a:cxn ang="0">
                    <a:pos x="33" y="55"/>
                  </a:cxn>
                  <a:cxn ang="0">
                    <a:pos x="46" y="51"/>
                  </a:cxn>
                  <a:cxn ang="0">
                    <a:pos x="51" y="46"/>
                  </a:cxn>
                  <a:cxn ang="0">
                    <a:pos x="55" y="33"/>
                  </a:cxn>
                  <a:cxn ang="0">
                    <a:pos x="53" y="24"/>
                  </a:cxn>
                  <a:cxn ang="0">
                    <a:pos x="51" y="20"/>
                  </a:cxn>
                  <a:cxn ang="0">
                    <a:pos x="46" y="15"/>
                  </a:cxn>
                  <a:cxn ang="0">
                    <a:pos x="40" y="11"/>
                  </a:cxn>
                  <a:cxn ang="0">
                    <a:pos x="33" y="11"/>
                  </a:cxn>
                  <a:cxn ang="0">
                    <a:pos x="29" y="0"/>
                  </a:cxn>
                  <a:cxn ang="0">
                    <a:pos x="42" y="0"/>
                  </a:cxn>
                  <a:cxn ang="0">
                    <a:pos x="55" y="6"/>
                  </a:cxn>
                  <a:cxn ang="0">
                    <a:pos x="64" y="15"/>
                  </a:cxn>
                  <a:cxn ang="0">
                    <a:pos x="66" y="29"/>
                  </a:cxn>
                  <a:cxn ang="0">
                    <a:pos x="66" y="42"/>
                  </a:cxn>
                  <a:cxn ang="0">
                    <a:pos x="62" y="51"/>
                  </a:cxn>
                  <a:cxn ang="0">
                    <a:pos x="57" y="57"/>
                  </a:cxn>
                  <a:cxn ang="0">
                    <a:pos x="51" y="62"/>
                  </a:cxn>
                  <a:cxn ang="0">
                    <a:pos x="42" y="66"/>
                  </a:cxn>
                  <a:cxn ang="0">
                    <a:pos x="22" y="66"/>
                  </a:cxn>
                  <a:cxn ang="0">
                    <a:pos x="6" y="55"/>
                  </a:cxn>
                  <a:cxn ang="0">
                    <a:pos x="0" y="40"/>
                  </a:cxn>
                  <a:cxn ang="0">
                    <a:pos x="0" y="22"/>
                  </a:cxn>
                  <a:cxn ang="0">
                    <a:pos x="6" y="11"/>
                  </a:cxn>
                  <a:cxn ang="0">
                    <a:pos x="18" y="2"/>
                  </a:cxn>
                  <a:cxn ang="0">
                    <a:pos x="29" y="0"/>
                  </a:cxn>
                </a:cxnLst>
                <a:rect l="0" t="0" r="r" b="b"/>
                <a:pathLst>
                  <a:path w="66" h="66">
                    <a:moveTo>
                      <a:pt x="33" y="11"/>
                    </a:moveTo>
                    <a:lnTo>
                      <a:pt x="20" y="15"/>
                    </a:lnTo>
                    <a:lnTo>
                      <a:pt x="15" y="20"/>
                    </a:lnTo>
                    <a:lnTo>
                      <a:pt x="11" y="26"/>
                    </a:lnTo>
                    <a:lnTo>
                      <a:pt x="11" y="33"/>
                    </a:lnTo>
                    <a:lnTo>
                      <a:pt x="15" y="46"/>
                    </a:lnTo>
                    <a:lnTo>
                      <a:pt x="20" y="51"/>
                    </a:lnTo>
                    <a:lnTo>
                      <a:pt x="33" y="55"/>
                    </a:lnTo>
                    <a:lnTo>
                      <a:pt x="46" y="51"/>
                    </a:lnTo>
                    <a:lnTo>
                      <a:pt x="51" y="46"/>
                    </a:lnTo>
                    <a:lnTo>
                      <a:pt x="55" y="33"/>
                    </a:lnTo>
                    <a:lnTo>
                      <a:pt x="53" y="24"/>
                    </a:lnTo>
                    <a:lnTo>
                      <a:pt x="51" y="20"/>
                    </a:lnTo>
                    <a:lnTo>
                      <a:pt x="46" y="15"/>
                    </a:lnTo>
                    <a:lnTo>
                      <a:pt x="40" y="11"/>
                    </a:lnTo>
                    <a:lnTo>
                      <a:pt x="33" y="11"/>
                    </a:lnTo>
                    <a:close/>
                    <a:moveTo>
                      <a:pt x="29" y="0"/>
                    </a:moveTo>
                    <a:lnTo>
                      <a:pt x="42" y="0"/>
                    </a:lnTo>
                    <a:lnTo>
                      <a:pt x="55" y="6"/>
                    </a:lnTo>
                    <a:lnTo>
                      <a:pt x="64" y="15"/>
                    </a:lnTo>
                    <a:lnTo>
                      <a:pt x="66" y="29"/>
                    </a:lnTo>
                    <a:lnTo>
                      <a:pt x="66" y="42"/>
                    </a:lnTo>
                    <a:lnTo>
                      <a:pt x="62" y="51"/>
                    </a:lnTo>
                    <a:lnTo>
                      <a:pt x="57" y="57"/>
                    </a:lnTo>
                    <a:lnTo>
                      <a:pt x="51" y="62"/>
                    </a:lnTo>
                    <a:lnTo>
                      <a:pt x="42" y="66"/>
                    </a:lnTo>
                    <a:lnTo>
                      <a:pt x="22" y="66"/>
                    </a:lnTo>
                    <a:lnTo>
                      <a:pt x="6" y="55"/>
                    </a:lnTo>
                    <a:lnTo>
                      <a:pt x="0" y="40"/>
                    </a:lnTo>
                    <a:lnTo>
                      <a:pt x="0" y="22"/>
                    </a:lnTo>
                    <a:lnTo>
                      <a:pt x="6" y="11"/>
                    </a:lnTo>
                    <a:lnTo>
                      <a:pt x="18" y="2"/>
                    </a:lnTo>
                    <a:lnTo>
                      <a:pt x="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96" name="Freeform 295"/>
              <p:cNvSpPr>
                <a:spLocks noEditPoints="1"/>
              </p:cNvSpPr>
              <p:nvPr/>
            </p:nvSpPr>
            <p:spPr bwMode="auto">
              <a:xfrm>
                <a:off x="5143501" y="2681289"/>
                <a:ext cx="112713" cy="107950"/>
              </a:xfrm>
              <a:custGeom>
                <a:avLst/>
                <a:gdLst/>
                <a:ahLst/>
                <a:cxnLst>
                  <a:cxn ang="0">
                    <a:pos x="35" y="11"/>
                  </a:cxn>
                  <a:cxn ang="0">
                    <a:pos x="22" y="15"/>
                  </a:cxn>
                  <a:cxn ang="0">
                    <a:pos x="18" y="20"/>
                  </a:cxn>
                  <a:cxn ang="0">
                    <a:pos x="13" y="33"/>
                  </a:cxn>
                  <a:cxn ang="0">
                    <a:pos x="13" y="37"/>
                  </a:cxn>
                  <a:cxn ang="0">
                    <a:pos x="16" y="44"/>
                  </a:cxn>
                  <a:cxn ang="0">
                    <a:pos x="20" y="48"/>
                  </a:cxn>
                  <a:cxn ang="0">
                    <a:pos x="29" y="53"/>
                  </a:cxn>
                  <a:cxn ang="0">
                    <a:pos x="35" y="55"/>
                  </a:cxn>
                  <a:cxn ang="0">
                    <a:pos x="49" y="51"/>
                  </a:cxn>
                  <a:cxn ang="0">
                    <a:pos x="53" y="46"/>
                  </a:cxn>
                  <a:cxn ang="0">
                    <a:pos x="58" y="40"/>
                  </a:cxn>
                  <a:cxn ang="0">
                    <a:pos x="58" y="28"/>
                  </a:cxn>
                  <a:cxn ang="0">
                    <a:pos x="55" y="22"/>
                  </a:cxn>
                  <a:cxn ang="0">
                    <a:pos x="47" y="13"/>
                  </a:cxn>
                  <a:cxn ang="0">
                    <a:pos x="42" y="13"/>
                  </a:cxn>
                  <a:cxn ang="0">
                    <a:pos x="38" y="11"/>
                  </a:cxn>
                  <a:cxn ang="0">
                    <a:pos x="35" y="11"/>
                  </a:cxn>
                  <a:cxn ang="0">
                    <a:pos x="29" y="0"/>
                  </a:cxn>
                  <a:cxn ang="0">
                    <a:pos x="47" y="0"/>
                  </a:cxn>
                  <a:cxn ang="0">
                    <a:pos x="53" y="2"/>
                  </a:cxn>
                  <a:cxn ang="0">
                    <a:pos x="62" y="11"/>
                  </a:cxn>
                  <a:cxn ang="0">
                    <a:pos x="66" y="17"/>
                  </a:cxn>
                  <a:cxn ang="0">
                    <a:pos x="71" y="31"/>
                  </a:cxn>
                  <a:cxn ang="0">
                    <a:pos x="71" y="37"/>
                  </a:cxn>
                  <a:cxn ang="0">
                    <a:pos x="69" y="44"/>
                  </a:cxn>
                  <a:cxn ang="0">
                    <a:pos x="60" y="57"/>
                  </a:cxn>
                  <a:cxn ang="0">
                    <a:pos x="53" y="64"/>
                  </a:cxn>
                  <a:cxn ang="0">
                    <a:pos x="35" y="68"/>
                  </a:cxn>
                  <a:cxn ang="0">
                    <a:pos x="33" y="68"/>
                  </a:cxn>
                  <a:cxn ang="0">
                    <a:pos x="29" y="66"/>
                  </a:cxn>
                  <a:cxn ang="0">
                    <a:pos x="27" y="66"/>
                  </a:cxn>
                  <a:cxn ang="0">
                    <a:pos x="20" y="64"/>
                  </a:cxn>
                  <a:cxn ang="0">
                    <a:pos x="13" y="59"/>
                  </a:cxn>
                  <a:cxn ang="0">
                    <a:pos x="9" y="55"/>
                  </a:cxn>
                  <a:cxn ang="0">
                    <a:pos x="5" y="48"/>
                  </a:cxn>
                  <a:cxn ang="0">
                    <a:pos x="2" y="44"/>
                  </a:cxn>
                  <a:cxn ang="0">
                    <a:pos x="0" y="37"/>
                  </a:cxn>
                  <a:cxn ang="0">
                    <a:pos x="0" y="31"/>
                  </a:cxn>
                  <a:cxn ang="0">
                    <a:pos x="2" y="24"/>
                  </a:cxn>
                  <a:cxn ang="0">
                    <a:pos x="13" y="9"/>
                  </a:cxn>
                  <a:cxn ang="0">
                    <a:pos x="29" y="0"/>
                  </a:cxn>
                </a:cxnLst>
                <a:rect l="0" t="0" r="r" b="b"/>
                <a:pathLst>
                  <a:path w="71" h="68">
                    <a:moveTo>
                      <a:pt x="35" y="11"/>
                    </a:moveTo>
                    <a:lnTo>
                      <a:pt x="22" y="15"/>
                    </a:lnTo>
                    <a:lnTo>
                      <a:pt x="18" y="20"/>
                    </a:lnTo>
                    <a:lnTo>
                      <a:pt x="13" y="33"/>
                    </a:lnTo>
                    <a:lnTo>
                      <a:pt x="13" y="37"/>
                    </a:lnTo>
                    <a:lnTo>
                      <a:pt x="16" y="44"/>
                    </a:lnTo>
                    <a:lnTo>
                      <a:pt x="20" y="48"/>
                    </a:lnTo>
                    <a:lnTo>
                      <a:pt x="29" y="53"/>
                    </a:lnTo>
                    <a:lnTo>
                      <a:pt x="35" y="55"/>
                    </a:lnTo>
                    <a:lnTo>
                      <a:pt x="49" y="51"/>
                    </a:lnTo>
                    <a:lnTo>
                      <a:pt x="53" y="46"/>
                    </a:lnTo>
                    <a:lnTo>
                      <a:pt x="58" y="40"/>
                    </a:lnTo>
                    <a:lnTo>
                      <a:pt x="58" y="28"/>
                    </a:lnTo>
                    <a:lnTo>
                      <a:pt x="55" y="22"/>
                    </a:lnTo>
                    <a:lnTo>
                      <a:pt x="47" y="13"/>
                    </a:lnTo>
                    <a:lnTo>
                      <a:pt x="42" y="13"/>
                    </a:lnTo>
                    <a:lnTo>
                      <a:pt x="38" y="11"/>
                    </a:lnTo>
                    <a:lnTo>
                      <a:pt x="35" y="11"/>
                    </a:lnTo>
                    <a:close/>
                    <a:moveTo>
                      <a:pt x="29" y="0"/>
                    </a:moveTo>
                    <a:lnTo>
                      <a:pt x="47" y="0"/>
                    </a:lnTo>
                    <a:lnTo>
                      <a:pt x="53" y="2"/>
                    </a:lnTo>
                    <a:lnTo>
                      <a:pt x="62" y="11"/>
                    </a:lnTo>
                    <a:lnTo>
                      <a:pt x="66" y="17"/>
                    </a:lnTo>
                    <a:lnTo>
                      <a:pt x="71" y="31"/>
                    </a:lnTo>
                    <a:lnTo>
                      <a:pt x="71" y="37"/>
                    </a:lnTo>
                    <a:lnTo>
                      <a:pt x="69" y="44"/>
                    </a:lnTo>
                    <a:lnTo>
                      <a:pt x="60" y="57"/>
                    </a:lnTo>
                    <a:lnTo>
                      <a:pt x="53" y="64"/>
                    </a:lnTo>
                    <a:lnTo>
                      <a:pt x="35" y="68"/>
                    </a:lnTo>
                    <a:lnTo>
                      <a:pt x="33" y="68"/>
                    </a:lnTo>
                    <a:lnTo>
                      <a:pt x="29" y="66"/>
                    </a:lnTo>
                    <a:lnTo>
                      <a:pt x="27" y="66"/>
                    </a:lnTo>
                    <a:lnTo>
                      <a:pt x="20" y="64"/>
                    </a:lnTo>
                    <a:lnTo>
                      <a:pt x="13" y="59"/>
                    </a:lnTo>
                    <a:lnTo>
                      <a:pt x="9" y="55"/>
                    </a:lnTo>
                    <a:lnTo>
                      <a:pt x="5" y="48"/>
                    </a:lnTo>
                    <a:lnTo>
                      <a:pt x="2" y="44"/>
                    </a:lnTo>
                    <a:lnTo>
                      <a:pt x="0" y="37"/>
                    </a:lnTo>
                    <a:lnTo>
                      <a:pt x="0" y="31"/>
                    </a:lnTo>
                    <a:lnTo>
                      <a:pt x="2" y="24"/>
                    </a:lnTo>
                    <a:lnTo>
                      <a:pt x="13" y="9"/>
                    </a:lnTo>
                    <a:lnTo>
                      <a:pt x="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97" name="Freeform 296"/>
              <p:cNvSpPr>
                <a:spLocks noEditPoints="1"/>
              </p:cNvSpPr>
              <p:nvPr/>
            </p:nvSpPr>
            <p:spPr bwMode="auto">
              <a:xfrm>
                <a:off x="5172076" y="2597151"/>
                <a:ext cx="107950" cy="107950"/>
              </a:xfrm>
              <a:custGeom>
                <a:avLst/>
                <a:gdLst/>
                <a:ahLst/>
                <a:cxnLst>
                  <a:cxn ang="0">
                    <a:pos x="33" y="11"/>
                  </a:cxn>
                  <a:cxn ang="0">
                    <a:pos x="20" y="15"/>
                  </a:cxn>
                  <a:cxn ang="0">
                    <a:pos x="15" y="20"/>
                  </a:cxn>
                  <a:cxn ang="0">
                    <a:pos x="11" y="33"/>
                  </a:cxn>
                  <a:cxn ang="0">
                    <a:pos x="13" y="42"/>
                  </a:cxn>
                  <a:cxn ang="0">
                    <a:pos x="15" y="46"/>
                  </a:cxn>
                  <a:cxn ang="0">
                    <a:pos x="20" y="50"/>
                  </a:cxn>
                  <a:cxn ang="0">
                    <a:pos x="26" y="55"/>
                  </a:cxn>
                  <a:cxn ang="0">
                    <a:pos x="33" y="55"/>
                  </a:cxn>
                  <a:cxn ang="0">
                    <a:pos x="46" y="50"/>
                  </a:cxn>
                  <a:cxn ang="0">
                    <a:pos x="51" y="46"/>
                  </a:cxn>
                  <a:cxn ang="0">
                    <a:pos x="55" y="39"/>
                  </a:cxn>
                  <a:cxn ang="0">
                    <a:pos x="55" y="33"/>
                  </a:cxn>
                  <a:cxn ang="0">
                    <a:pos x="51" y="20"/>
                  </a:cxn>
                  <a:cxn ang="0">
                    <a:pos x="46" y="15"/>
                  </a:cxn>
                  <a:cxn ang="0">
                    <a:pos x="40" y="13"/>
                  </a:cxn>
                  <a:cxn ang="0">
                    <a:pos x="35" y="11"/>
                  </a:cxn>
                  <a:cxn ang="0">
                    <a:pos x="33" y="11"/>
                  </a:cxn>
                  <a:cxn ang="0">
                    <a:pos x="26" y="0"/>
                  </a:cxn>
                  <a:cxn ang="0">
                    <a:pos x="44" y="0"/>
                  </a:cxn>
                  <a:cxn ang="0">
                    <a:pos x="59" y="11"/>
                  </a:cxn>
                  <a:cxn ang="0">
                    <a:pos x="68" y="26"/>
                  </a:cxn>
                  <a:cxn ang="0">
                    <a:pos x="66" y="44"/>
                  </a:cxn>
                  <a:cxn ang="0">
                    <a:pos x="57" y="57"/>
                  </a:cxn>
                  <a:cxn ang="0">
                    <a:pos x="51" y="64"/>
                  </a:cxn>
                  <a:cxn ang="0">
                    <a:pos x="33" y="68"/>
                  </a:cxn>
                  <a:cxn ang="0">
                    <a:pos x="26" y="68"/>
                  </a:cxn>
                  <a:cxn ang="0">
                    <a:pos x="24" y="66"/>
                  </a:cxn>
                  <a:cxn ang="0">
                    <a:pos x="9" y="57"/>
                  </a:cxn>
                  <a:cxn ang="0">
                    <a:pos x="0" y="42"/>
                  </a:cxn>
                  <a:cxn ang="0">
                    <a:pos x="0" y="24"/>
                  </a:cxn>
                  <a:cxn ang="0">
                    <a:pos x="11" y="8"/>
                  </a:cxn>
                  <a:cxn ang="0">
                    <a:pos x="26" y="0"/>
                  </a:cxn>
                </a:cxnLst>
                <a:rect l="0" t="0" r="r" b="b"/>
                <a:pathLst>
                  <a:path w="68" h="68">
                    <a:moveTo>
                      <a:pt x="33" y="11"/>
                    </a:moveTo>
                    <a:lnTo>
                      <a:pt x="20" y="15"/>
                    </a:lnTo>
                    <a:lnTo>
                      <a:pt x="15" y="20"/>
                    </a:lnTo>
                    <a:lnTo>
                      <a:pt x="11" y="33"/>
                    </a:lnTo>
                    <a:lnTo>
                      <a:pt x="13" y="42"/>
                    </a:lnTo>
                    <a:lnTo>
                      <a:pt x="15" y="46"/>
                    </a:lnTo>
                    <a:lnTo>
                      <a:pt x="20" y="50"/>
                    </a:lnTo>
                    <a:lnTo>
                      <a:pt x="26" y="55"/>
                    </a:lnTo>
                    <a:lnTo>
                      <a:pt x="33" y="55"/>
                    </a:lnTo>
                    <a:lnTo>
                      <a:pt x="46" y="50"/>
                    </a:lnTo>
                    <a:lnTo>
                      <a:pt x="51" y="46"/>
                    </a:lnTo>
                    <a:lnTo>
                      <a:pt x="55" y="39"/>
                    </a:lnTo>
                    <a:lnTo>
                      <a:pt x="55" y="33"/>
                    </a:lnTo>
                    <a:lnTo>
                      <a:pt x="51" y="20"/>
                    </a:lnTo>
                    <a:lnTo>
                      <a:pt x="46" y="15"/>
                    </a:lnTo>
                    <a:lnTo>
                      <a:pt x="40" y="13"/>
                    </a:lnTo>
                    <a:lnTo>
                      <a:pt x="35" y="11"/>
                    </a:lnTo>
                    <a:lnTo>
                      <a:pt x="33" y="11"/>
                    </a:lnTo>
                    <a:close/>
                    <a:moveTo>
                      <a:pt x="26" y="0"/>
                    </a:moveTo>
                    <a:lnTo>
                      <a:pt x="44" y="0"/>
                    </a:lnTo>
                    <a:lnTo>
                      <a:pt x="59" y="11"/>
                    </a:lnTo>
                    <a:lnTo>
                      <a:pt x="68" y="26"/>
                    </a:lnTo>
                    <a:lnTo>
                      <a:pt x="66" y="44"/>
                    </a:lnTo>
                    <a:lnTo>
                      <a:pt x="57" y="57"/>
                    </a:lnTo>
                    <a:lnTo>
                      <a:pt x="51" y="64"/>
                    </a:lnTo>
                    <a:lnTo>
                      <a:pt x="33" y="68"/>
                    </a:lnTo>
                    <a:lnTo>
                      <a:pt x="26" y="68"/>
                    </a:lnTo>
                    <a:lnTo>
                      <a:pt x="24" y="66"/>
                    </a:lnTo>
                    <a:lnTo>
                      <a:pt x="9" y="57"/>
                    </a:lnTo>
                    <a:lnTo>
                      <a:pt x="0" y="42"/>
                    </a:lnTo>
                    <a:lnTo>
                      <a:pt x="0" y="24"/>
                    </a:lnTo>
                    <a:lnTo>
                      <a:pt x="11" y="8"/>
                    </a:lnTo>
                    <a:lnTo>
                      <a:pt x="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98" name="Freeform 297"/>
              <p:cNvSpPr>
                <a:spLocks noEditPoints="1"/>
              </p:cNvSpPr>
              <p:nvPr/>
            </p:nvSpPr>
            <p:spPr bwMode="auto">
              <a:xfrm>
                <a:off x="5195889" y="2511426"/>
                <a:ext cx="109538" cy="109538"/>
              </a:xfrm>
              <a:custGeom>
                <a:avLst/>
                <a:gdLst/>
                <a:ahLst/>
                <a:cxnLst>
                  <a:cxn ang="0">
                    <a:pos x="33" y="14"/>
                  </a:cxn>
                  <a:cxn ang="0">
                    <a:pos x="20" y="18"/>
                  </a:cxn>
                  <a:cxn ang="0">
                    <a:pos x="16" y="23"/>
                  </a:cxn>
                  <a:cxn ang="0">
                    <a:pos x="11" y="36"/>
                  </a:cxn>
                  <a:cxn ang="0">
                    <a:pos x="14" y="43"/>
                  </a:cxn>
                  <a:cxn ang="0">
                    <a:pos x="16" y="47"/>
                  </a:cxn>
                  <a:cxn ang="0">
                    <a:pos x="29" y="56"/>
                  </a:cxn>
                  <a:cxn ang="0">
                    <a:pos x="36" y="58"/>
                  </a:cxn>
                  <a:cxn ang="0">
                    <a:pos x="42" y="56"/>
                  </a:cxn>
                  <a:cxn ang="0">
                    <a:pos x="47" y="54"/>
                  </a:cxn>
                  <a:cxn ang="0">
                    <a:pos x="56" y="40"/>
                  </a:cxn>
                  <a:cxn ang="0">
                    <a:pos x="56" y="27"/>
                  </a:cxn>
                  <a:cxn ang="0">
                    <a:pos x="47" y="18"/>
                  </a:cxn>
                  <a:cxn ang="0">
                    <a:pos x="40" y="14"/>
                  </a:cxn>
                  <a:cxn ang="0">
                    <a:pos x="33" y="14"/>
                  </a:cxn>
                  <a:cxn ang="0">
                    <a:pos x="27" y="0"/>
                  </a:cxn>
                  <a:cxn ang="0">
                    <a:pos x="44" y="3"/>
                  </a:cxn>
                  <a:cxn ang="0">
                    <a:pos x="60" y="12"/>
                  </a:cxn>
                  <a:cxn ang="0">
                    <a:pos x="69" y="27"/>
                  </a:cxn>
                  <a:cxn ang="0">
                    <a:pos x="67" y="45"/>
                  </a:cxn>
                  <a:cxn ang="0">
                    <a:pos x="62" y="54"/>
                  </a:cxn>
                  <a:cxn ang="0">
                    <a:pos x="58" y="60"/>
                  </a:cxn>
                  <a:cxn ang="0">
                    <a:pos x="51" y="65"/>
                  </a:cxn>
                  <a:cxn ang="0">
                    <a:pos x="42" y="69"/>
                  </a:cxn>
                  <a:cxn ang="0">
                    <a:pos x="27" y="69"/>
                  </a:cxn>
                  <a:cxn ang="0">
                    <a:pos x="25" y="67"/>
                  </a:cxn>
                  <a:cxn ang="0">
                    <a:pos x="9" y="58"/>
                  </a:cxn>
                  <a:cxn ang="0">
                    <a:pos x="0" y="43"/>
                  </a:cxn>
                  <a:cxn ang="0">
                    <a:pos x="2" y="25"/>
                  </a:cxn>
                  <a:cxn ang="0">
                    <a:pos x="11" y="9"/>
                  </a:cxn>
                  <a:cxn ang="0">
                    <a:pos x="27" y="0"/>
                  </a:cxn>
                </a:cxnLst>
                <a:rect l="0" t="0" r="r" b="b"/>
                <a:pathLst>
                  <a:path w="69" h="69">
                    <a:moveTo>
                      <a:pt x="33" y="14"/>
                    </a:moveTo>
                    <a:lnTo>
                      <a:pt x="20" y="18"/>
                    </a:lnTo>
                    <a:lnTo>
                      <a:pt x="16" y="23"/>
                    </a:lnTo>
                    <a:lnTo>
                      <a:pt x="11" y="36"/>
                    </a:lnTo>
                    <a:lnTo>
                      <a:pt x="14" y="43"/>
                    </a:lnTo>
                    <a:lnTo>
                      <a:pt x="16" y="47"/>
                    </a:lnTo>
                    <a:lnTo>
                      <a:pt x="29" y="56"/>
                    </a:lnTo>
                    <a:lnTo>
                      <a:pt x="36" y="58"/>
                    </a:lnTo>
                    <a:lnTo>
                      <a:pt x="42" y="56"/>
                    </a:lnTo>
                    <a:lnTo>
                      <a:pt x="47" y="54"/>
                    </a:lnTo>
                    <a:lnTo>
                      <a:pt x="56" y="40"/>
                    </a:lnTo>
                    <a:lnTo>
                      <a:pt x="56" y="27"/>
                    </a:lnTo>
                    <a:lnTo>
                      <a:pt x="47" y="18"/>
                    </a:lnTo>
                    <a:lnTo>
                      <a:pt x="40" y="14"/>
                    </a:lnTo>
                    <a:lnTo>
                      <a:pt x="33" y="14"/>
                    </a:lnTo>
                    <a:close/>
                    <a:moveTo>
                      <a:pt x="27" y="0"/>
                    </a:moveTo>
                    <a:lnTo>
                      <a:pt x="44" y="3"/>
                    </a:lnTo>
                    <a:lnTo>
                      <a:pt x="60" y="12"/>
                    </a:lnTo>
                    <a:lnTo>
                      <a:pt x="69" y="27"/>
                    </a:lnTo>
                    <a:lnTo>
                      <a:pt x="67" y="45"/>
                    </a:lnTo>
                    <a:lnTo>
                      <a:pt x="62" y="54"/>
                    </a:lnTo>
                    <a:lnTo>
                      <a:pt x="58" y="60"/>
                    </a:lnTo>
                    <a:lnTo>
                      <a:pt x="51" y="65"/>
                    </a:lnTo>
                    <a:lnTo>
                      <a:pt x="42" y="69"/>
                    </a:lnTo>
                    <a:lnTo>
                      <a:pt x="27" y="69"/>
                    </a:lnTo>
                    <a:lnTo>
                      <a:pt x="25" y="67"/>
                    </a:lnTo>
                    <a:lnTo>
                      <a:pt x="9" y="58"/>
                    </a:lnTo>
                    <a:lnTo>
                      <a:pt x="0" y="43"/>
                    </a:lnTo>
                    <a:lnTo>
                      <a:pt x="2" y="25"/>
                    </a:lnTo>
                    <a:lnTo>
                      <a:pt x="11" y="9"/>
                    </a:lnTo>
                    <a:lnTo>
                      <a:pt x="2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99" name="Freeform 298"/>
              <p:cNvSpPr>
                <a:spLocks noEditPoints="1"/>
              </p:cNvSpPr>
              <p:nvPr/>
            </p:nvSpPr>
            <p:spPr bwMode="auto">
              <a:xfrm>
                <a:off x="5221289" y="2432051"/>
                <a:ext cx="107950" cy="104775"/>
              </a:xfrm>
              <a:custGeom>
                <a:avLst/>
                <a:gdLst/>
                <a:ahLst/>
                <a:cxnLst>
                  <a:cxn ang="0">
                    <a:pos x="35" y="11"/>
                  </a:cxn>
                  <a:cxn ang="0">
                    <a:pos x="26" y="13"/>
                  </a:cxn>
                  <a:cxn ang="0">
                    <a:pos x="20" y="15"/>
                  </a:cxn>
                  <a:cxn ang="0">
                    <a:pos x="15" y="19"/>
                  </a:cxn>
                  <a:cxn ang="0">
                    <a:pos x="13" y="26"/>
                  </a:cxn>
                  <a:cxn ang="0">
                    <a:pos x="13" y="33"/>
                  </a:cxn>
                  <a:cxn ang="0">
                    <a:pos x="17" y="46"/>
                  </a:cxn>
                  <a:cxn ang="0">
                    <a:pos x="22" y="50"/>
                  </a:cxn>
                  <a:cxn ang="0">
                    <a:pos x="35" y="55"/>
                  </a:cxn>
                  <a:cxn ang="0">
                    <a:pos x="48" y="50"/>
                  </a:cxn>
                  <a:cxn ang="0">
                    <a:pos x="53" y="46"/>
                  </a:cxn>
                  <a:cxn ang="0">
                    <a:pos x="55" y="39"/>
                  </a:cxn>
                  <a:cxn ang="0">
                    <a:pos x="57" y="35"/>
                  </a:cxn>
                  <a:cxn ang="0">
                    <a:pos x="57" y="31"/>
                  </a:cxn>
                  <a:cxn ang="0">
                    <a:pos x="53" y="22"/>
                  </a:cxn>
                  <a:cxn ang="0">
                    <a:pos x="48" y="15"/>
                  </a:cxn>
                  <a:cxn ang="0">
                    <a:pos x="42" y="11"/>
                  </a:cxn>
                  <a:cxn ang="0">
                    <a:pos x="35" y="11"/>
                  </a:cxn>
                  <a:cxn ang="0">
                    <a:pos x="26" y="0"/>
                  </a:cxn>
                  <a:cxn ang="0">
                    <a:pos x="44" y="0"/>
                  </a:cxn>
                  <a:cxn ang="0">
                    <a:pos x="51" y="2"/>
                  </a:cxn>
                  <a:cxn ang="0">
                    <a:pos x="59" y="11"/>
                  </a:cxn>
                  <a:cxn ang="0">
                    <a:pos x="64" y="17"/>
                  </a:cxn>
                  <a:cxn ang="0">
                    <a:pos x="66" y="22"/>
                  </a:cxn>
                  <a:cxn ang="0">
                    <a:pos x="68" y="28"/>
                  </a:cxn>
                  <a:cxn ang="0">
                    <a:pos x="68" y="35"/>
                  </a:cxn>
                  <a:cxn ang="0">
                    <a:pos x="64" y="48"/>
                  </a:cxn>
                  <a:cxn ang="0">
                    <a:pos x="59" y="55"/>
                  </a:cxn>
                  <a:cxn ang="0">
                    <a:pos x="55" y="59"/>
                  </a:cxn>
                  <a:cxn ang="0">
                    <a:pos x="48" y="64"/>
                  </a:cxn>
                  <a:cxn ang="0">
                    <a:pos x="42" y="66"/>
                  </a:cxn>
                  <a:cxn ang="0">
                    <a:pos x="24" y="66"/>
                  </a:cxn>
                  <a:cxn ang="0">
                    <a:pos x="9" y="55"/>
                  </a:cxn>
                  <a:cxn ang="0">
                    <a:pos x="0" y="42"/>
                  </a:cxn>
                  <a:cxn ang="0">
                    <a:pos x="2" y="22"/>
                  </a:cxn>
                  <a:cxn ang="0">
                    <a:pos x="11" y="6"/>
                  </a:cxn>
                  <a:cxn ang="0">
                    <a:pos x="26" y="0"/>
                  </a:cxn>
                </a:cxnLst>
                <a:rect l="0" t="0" r="r" b="b"/>
                <a:pathLst>
                  <a:path w="68" h="66">
                    <a:moveTo>
                      <a:pt x="35" y="11"/>
                    </a:moveTo>
                    <a:lnTo>
                      <a:pt x="26" y="13"/>
                    </a:lnTo>
                    <a:lnTo>
                      <a:pt x="20" y="15"/>
                    </a:lnTo>
                    <a:lnTo>
                      <a:pt x="15" y="19"/>
                    </a:lnTo>
                    <a:lnTo>
                      <a:pt x="13" y="26"/>
                    </a:lnTo>
                    <a:lnTo>
                      <a:pt x="13" y="33"/>
                    </a:lnTo>
                    <a:lnTo>
                      <a:pt x="17" y="46"/>
                    </a:lnTo>
                    <a:lnTo>
                      <a:pt x="22" y="50"/>
                    </a:lnTo>
                    <a:lnTo>
                      <a:pt x="35" y="55"/>
                    </a:lnTo>
                    <a:lnTo>
                      <a:pt x="48" y="50"/>
                    </a:lnTo>
                    <a:lnTo>
                      <a:pt x="53" y="46"/>
                    </a:lnTo>
                    <a:lnTo>
                      <a:pt x="55" y="39"/>
                    </a:lnTo>
                    <a:lnTo>
                      <a:pt x="57" y="35"/>
                    </a:lnTo>
                    <a:lnTo>
                      <a:pt x="57" y="31"/>
                    </a:lnTo>
                    <a:lnTo>
                      <a:pt x="53" y="22"/>
                    </a:lnTo>
                    <a:lnTo>
                      <a:pt x="48" y="15"/>
                    </a:lnTo>
                    <a:lnTo>
                      <a:pt x="42" y="11"/>
                    </a:lnTo>
                    <a:lnTo>
                      <a:pt x="35" y="11"/>
                    </a:lnTo>
                    <a:close/>
                    <a:moveTo>
                      <a:pt x="26" y="0"/>
                    </a:moveTo>
                    <a:lnTo>
                      <a:pt x="44" y="0"/>
                    </a:lnTo>
                    <a:lnTo>
                      <a:pt x="51" y="2"/>
                    </a:lnTo>
                    <a:lnTo>
                      <a:pt x="59" y="11"/>
                    </a:lnTo>
                    <a:lnTo>
                      <a:pt x="64" y="17"/>
                    </a:lnTo>
                    <a:lnTo>
                      <a:pt x="66" y="22"/>
                    </a:lnTo>
                    <a:lnTo>
                      <a:pt x="68" y="28"/>
                    </a:lnTo>
                    <a:lnTo>
                      <a:pt x="68" y="35"/>
                    </a:lnTo>
                    <a:lnTo>
                      <a:pt x="64" y="48"/>
                    </a:lnTo>
                    <a:lnTo>
                      <a:pt x="59" y="55"/>
                    </a:lnTo>
                    <a:lnTo>
                      <a:pt x="55" y="59"/>
                    </a:lnTo>
                    <a:lnTo>
                      <a:pt x="48" y="64"/>
                    </a:lnTo>
                    <a:lnTo>
                      <a:pt x="42" y="66"/>
                    </a:lnTo>
                    <a:lnTo>
                      <a:pt x="24" y="66"/>
                    </a:lnTo>
                    <a:lnTo>
                      <a:pt x="9" y="55"/>
                    </a:lnTo>
                    <a:lnTo>
                      <a:pt x="0" y="42"/>
                    </a:lnTo>
                    <a:lnTo>
                      <a:pt x="2" y="22"/>
                    </a:lnTo>
                    <a:lnTo>
                      <a:pt x="11" y="6"/>
                    </a:lnTo>
                    <a:lnTo>
                      <a:pt x="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00" name="Freeform 299"/>
              <p:cNvSpPr>
                <a:spLocks noEditPoints="1"/>
              </p:cNvSpPr>
              <p:nvPr/>
            </p:nvSpPr>
            <p:spPr bwMode="auto">
              <a:xfrm>
                <a:off x="5248276" y="2346326"/>
                <a:ext cx="106363" cy="109538"/>
              </a:xfrm>
              <a:custGeom>
                <a:avLst/>
                <a:gdLst/>
                <a:ahLst/>
                <a:cxnLst>
                  <a:cxn ang="0">
                    <a:pos x="34" y="12"/>
                  </a:cxn>
                  <a:cxn ang="0">
                    <a:pos x="20" y="16"/>
                  </a:cxn>
                  <a:cxn ang="0">
                    <a:pos x="16" y="20"/>
                  </a:cxn>
                  <a:cxn ang="0">
                    <a:pos x="11" y="27"/>
                  </a:cxn>
                  <a:cxn ang="0">
                    <a:pos x="11" y="34"/>
                  </a:cxn>
                  <a:cxn ang="0">
                    <a:pos x="16" y="47"/>
                  </a:cxn>
                  <a:cxn ang="0">
                    <a:pos x="20" y="51"/>
                  </a:cxn>
                  <a:cxn ang="0">
                    <a:pos x="27" y="56"/>
                  </a:cxn>
                  <a:cxn ang="0">
                    <a:pos x="34" y="56"/>
                  </a:cxn>
                  <a:cxn ang="0">
                    <a:pos x="47" y="51"/>
                  </a:cxn>
                  <a:cxn ang="0">
                    <a:pos x="51" y="47"/>
                  </a:cxn>
                  <a:cxn ang="0">
                    <a:pos x="56" y="34"/>
                  </a:cxn>
                  <a:cxn ang="0">
                    <a:pos x="56" y="29"/>
                  </a:cxn>
                  <a:cxn ang="0">
                    <a:pos x="53" y="25"/>
                  </a:cxn>
                  <a:cxn ang="0">
                    <a:pos x="49" y="18"/>
                  </a:cxn>
                  <a:cxn ang="0">
                    <a:pos x="36" y="12"/>
                  </a:cxn>
                  <a:cxn ang="0">
                    <a:pos x="34" y="12"/>
                  </a:cxn>
                  <a:cxn ang="0">
                    <a:pos x="25" y="0"/>
                  </a:cxn>
                  <a:cxn ang="0">
                    <a:pos x="42" y="0"/>
                  </a:cxn>
                  <a:cxn ang="0">
                    <a:pos x="49" y="5"/>
                  </a:cxn>
                  <a:cxn ang="0">
                    <a:pos x="56" y="7"/>
                  </a:cxn>
                  <a:cxn ang="0">
                    <a:pos x="60" y="12"/>
                  </a:cxn>
                  <a:cxn ang="0">
                    <a:pos x="65" y="18"/>
                  </a:cxn>
                  <a:cxn ang="0">
                    <a:pos x="67" y="27"/>
                  </a:cxn>
                  <a:cxn ang="0">
                    <a:pos x="67" y="45"/>
                  </a:cxn>
                  <a:cxn ang="0">
                    <a:pos x="58" y="58"/>
                  </a:cxn>
                  <a:cxn ang="0">
                    <a:pos x="51" y="65"/>
                  </a:cxn>
                  <a:cxn ang="0">
                    <a:pos x="34" y="69"/>
                  </a:cxn>
                  <a:cxn ang="0">
                    <a:pos x="29" y="69"/>
                  </a:cxn>
                  <a:cxn ang="0">
                    <a:pos x="27" y="67"/>
                  </a:cxn>
                  <a:cxn ang="0">
                    <a:pos x="23" y="67"/>
                  </a:cxn>
                  <a:cxn ang="0">
                    <a:pos x="7" y="58"/>
                  </a:cxn>
                  <a:cxn ang="0">
                    <a:pos x="0" y="43"/>
                  </a:cxn>
                  <a:cxn ang="0">
                    <a:pos x="0" y="25"/>
                  </a:cxn>
                  <a:cxn ang="0">
                    <a:pos x="5" y="16"/>
                  </a:cxn>
                  <a:cxn ang="0">
                    <a:pos x="9" y="9"/>
                  </a:cxn>
                  <a:cxn ang="0">
                    <a:pos x="16" y="5"/>
                  </a:cxn>
                  <a:cxn ang="0">
                    <a:pos x="25" y="0"/>
                  </a:cxn>
                </a:cxnLst>
                <a:rect l="0" t="0" r="r" b="b"/>
                <a:pathLst>
                  <a:path w="67" h="69">
                    <a:moveTo>
                      <a:pt x="34" y="12"/>
                    </a:moveTo>
                    <a:lnTo>
                      <a:pt x="20" y="16"/>
                    </a:lnTo>
                    <a:lnTo>
                      <a:pt x="16" y="20"/>
                    </a:lnTo>
                    <a:lnTo>
                      <a:pt x="11" y="27"/>
                    </a:lnTo>
                    <a:lnTo>
                      <a:pt x="11" y="34"/>
                    </a:lnTo>
                    <a:lnTo>
                      <a:pt x="16" y="47"/>
                    </a:lnTo>
                    <a:lnTo>
                      <a:pt x="20" y="51"/>
                    </a:lnTo>
                    <a:lnTo>
                      <a:pt x="27" y="56"/>
                    </a:lnTo>
                    <a:lnTo>
                      <a:pt x="34" y="56"/>
                    </a:lnTo>
                    <a:lnTo>
                      <a:pt x="47" y="51"/>
                    </a:lnTo>
                    <a:lnTo>
                      <a:pt x="51" y="47"/>
                    </a:lnTo>
                    <a:lnTo>
                      <a:pt x="56" y="34"/>
                    </a:lnTo>
                    <a:lnTo>
                      <a:pt x="56" y="29"/>
                    </a:lnTo>
                    <a:lnTo>
                      <a:pt x="53" y="25"/>
                    </a:lnTo>
                    <a:lnTo>
                      <a:pt x="49" y="18"/>
                    </a:lnTo>
                    <a:lnTo>
                      <a:pt x="36" y="12"/>
                    </a:lnTo>
                    <a:lnTo>
                      <a:pt x="34" y="12"/>
                    </a:lnTo>
                    <a:close/>
                    <a:moveTo>
                      <a:pt x="25" y="0"/>
                    </a:moveTo>
                    <a:lnTo>
                      <a:pt x="42" y="0"/>
                    </a:lnTo>
                    <a:lnTo>
                      <a:pt x="49" y="5"/>
                    </a:lnTo>
                    <a:lnTo>
                      <a:pt x="56" y="7"/>
                    </a:lnTo>
                    <a:lnTo>
                      <a:pt x="60" y="12"/>
                    </a:lnTo>
                    <a:lnTo>
                      <a:pt x="65" y="18"/>
                    </a:lnTo>
                    <a:lnTo>
                      <a:pt x="67" y="27"/>
                    </a:lnTo>
                    <a:lnTo>
                      <a:pt x="67" y="45"/>
                    </a:lnTo>
                    <a:lnTo>
                      <a:pt x="58" y="58"/>
                    </a:lnTo>
                    <a:lnTo>
                      <a:pt x="51" y="65"/>
                    </a:lnTo>
                    <a:lnTo>
                      <a:pt x="34" y="69"/>
                    </a:lnTo>
                    <a:lnTo>
                      <a:pt x="29" y="69"/>
                    </a:lnTo>
                    <a:lnTo>
                      <a:pt x="27" y="67"/>
                    </a:lnTo>
                    <a:lnTo>
                      <a:pt x="23" y="67"/>
                    </a:lnTo>
                    <a:lnTo>
                      <a:pt x="7" y="58"/>
                    </a:lnTo>
                    <a:lnTo>
                      <a:pt x="0" y="43"/>
                    </a:lnTo>
                    <a:lnTo>
                      <a:pt x="0" y="25"/>
                    </a:lnTo>
                    <a:lnTo>
                      <a:pt x="5" y="16"/>
                    </a:lnTo>
                    <a:lnTo>
                      <a:pt x="9" y="9"/>
                    </a:lnTo>
                    <a:lnTo>
                      <a:pt x="16" y="5"/>
                    </a:lnTo>
                    <a:lnTo>
                      <a:pt x="2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01" name="Freeform 300"/>
              <p:cNvSpPr>
                <a:spLocks noEditPoints="1"/>
              </p:cNvSpPr>
              <p:nvPr/>
            </p:nvSpPr>
            <p:spPr bwMode="auto">
              <a:xfrm>
                <a:off x="5273676" y="2262188"/>
                <a:ext cx="104775" cy="109538"/>
              </a:xfrm>
              <a:custGeom>
                <a:avLst/>
                <a:gdLst/>
                <a:ahLst/>
                <a:cxnLst>
                  <a:cxn ang="0">
                    <a:pos x="29" y="14"/>
                  </a:cxn>
                  <a:cxn ang="0">
                    <a:pos x="22" y="16"/>
                  </a:cxn>
                  <a:cxn ang="0">
                    <a:pos x="18" y="18"/>
                  </a:cxn>
                  <a:cxn ang="0">
                    <a:pos x="15" y="22"/>
                  </a:cxn>
                  <a:cxn ang="0">
                    <a:pos x="13" y="29"/>
                  </a:cxn>
                  <a:cxn ang="0">
                    <a:pos x="11" y="38"/>
                  </a:cxn>
                  <a:cxn ang="0">
                    <a:pos x="13" y="45"/>
                  </a:cxn>
                  <a:cxn ang="0">
                    <a:pos x="20" y="51"/>
                  </a:cxn>
                  <a:cxn ang="0">
                    <a:pos x="26" y="56"/>
                  </a:cxn>
                  <a:cxn ang="0">
                    <a:pos x="33" y="56"/>
                  </a:cxn>
                  <a:cxn ang="0">
                    <a:pos x="46" y="51"/>
                  </a:cxn>
                  <a:cxn ang="0">
                    <a:pos x="51" y="47"/>
                  </a:cxn>
                  <a:cxn ang="0">
                    <a:pos x="53" y="40"/>
                  </a:cxn>
                  <a:cxn ang="0">
                    <a:pos x="55" y="31"/>
                  </a:cxn>
                  <a:cxn ang="0">
                    <a:pos x="53" y="25"/>
                  </a:cxn>
                  <a:cxn ang="0">
                    <a:pos x="46" y="18"/>
                  </a:cxn>
                  <a:cxn ang="0">
                    <a:pos x="40" y="14"/>
                  </a:cxn>
                  <a:cxn ang="0">
                    <a:pos x="29" y="14"/>
                  </a:cxn>
                  <a:cxn ang="0">
                    <a:pos x="24" y="0"/>
                  </a:cxn>
                  <a:cxn ang="0">
                    <a:pos x="44" y="3"/>
                  </a:cxn>
                  <a:cxn ang="0">
                    <a:pos x="60" y="11"/>
                  </a:cxn>
                  <a:cxn ang="0">
                    <a:pos x="66" y="27"/>
                  </a:cxn>
                  <a:cxn ang="0">
                    <a:pos x="66" y="45"/>
                  </a:cxn>
                  <a:cxn ang="0">
                    <a:pos x="62" y="53"/>
                  </a:cxn>
                  <a:cxn ang="0">
                    <a:pos x="57" y="60"/>
                  </a:cxn>
                  <a:cxn ang="0">
                    <a:pos x="51" y="65"/>
                  </a:cxn>
                  <a:cxn ang="0">
                    <a:pos x="42" y="69"/>
                  </a:cxn>
                  <a:cxn ang="0">
                    <a:pos x="29" y="69"/>
                  </a:cxn>
                  <a:cxn ang="0">
                    <a:pos x="11" y="60"/>
                  </a:cxn>
                  <a:cxn ang="0">
                    <a:pos x="2" y="51"/>
                  </a:cxn>
                  <a:cxn ang="0">
                    <a:pos x="0" y="38"/>
                  </a:cxn>
                  <a:cxn ang="0">
                    <a:pos x="0" y="25"/>
                  </a:cxn>
                  <a:cxn ang="0">
                    <a:pos x="11" y="9"/>
                  </a:cxn>
                  <a:cxn ang="0">
                    <a:pos x="24" y="0"/>
                  </a:cxn>
                </a:cxnLst>
                <a:rect l="0" t="0" r="r" b="b"/>
                <a:pathLst>
                  <a:path w="66" h="69">
                    <a:moveTo>
                      <a:pt x="29" y="14"/>
                    </a:moveTo>
                    <a:lnTo>
                      <a:pt x="22" y="16"/>
                    </a:lnTo>
                    <a:lnTo>
                      <a:pt x="18" y="18"/>
                    </a:lnTo>
                    <a:lnTo>
                      <a:pt x="15" y="22"/>
                    </a:lnTo>
                    <a:lnTo>
                      <a:pt x="13" y="29"/>
                    </a:lnTo>
                    <a:lnTo>
                      <a:pt x="11" y="38"/>
                    </a:lnTo>
                    <a:lnTo>
                      <a:pt x="13" y="45"/>
                    </a:lnTo>
                    <a:lnTo>
                      <a:pt x="20" y="51"/>
                    </a:lnTo>
                    <a:lnTo>
                      <a:pt x="26" y="56"/>
                    </a:lnTo>
                    <a:lnTo>
                      <a:pt x="33" y="56"/>
                    </a:lnTo>
                    <a:lnTo>
                      <a:pt x="46" y="51"/>
                    </a:lnTo>
                    <a:lnTo>
                      <a:pt x="51" y="47"/>
                    </a:lnTo>
                    <a:lnTo>
                      <a:pt x="53" y="40"/>
                    </a:lnTo>
                    <a:lnTo>
                      <a:pt x="55" y="31"/>
                    </a:lnTo>
                    <a:lnTo>
                      <a:pt x="53" y="25"/>
                    </a:lnTo>
                    <a:lnTo>
                      <a:pt x="46" y="18"/>
                    </a:lnTo>
                    <a:lnTo>
                      <a:pt x="40" y="14"/>
                    </a:lnTo>
                    <a:lnTo>
                      <a:pt x="29" y="14"/>
                    </a:lnTo>
                    <a:close/>
                    <a:moveTo>
                      <a:pt x="24" y="0"/>
                    </a:moveTo>
                    <a:lnTo>
                      <a:pt x="44" y="3"/>
                    </a:lnTo>
                    <a:lnTo>
                      <a:pt x="60" y="11"/>
                    </a:lnTo>
                    <a:lnTo>
                      <a:pt x="66" y="27"/>
                    </a:lnTo>
                    <a:lnTo>
                      <a:pt x="66" y="45"/>
                    </a:lnTo>
                    <a:lnTo>
                      <a:pt x="62" y="53"/>
                    </a:lnTo>
                    <a:lnTo>
                      <a:pt x="57" y="60"/>
                    </a:lnTo>
                    <a:lnTo>
                      <a:pt x="51" y="65"/>
                    </a:lnTo>
                    <a:lnTo>
                      <a:pt x="42" y="69"/>
                    </a:lnTo>
                    <a:lnTo>
                      <a:pt x="29" y="69"/>
                    </a:lnTo>
                    <a:lnTo>
                      <a:pt x="11" y="60"/>
                    </a:lnTo>
                    <a:lnTo>
                      <a:pt x="2" y="51"/>
                    </a:lnTo>
                    <a:lnTo>
                      <a:pt x="0" y="38"/>
                    </a:lnTo>
                    <a:lnTo>
                      <a:pt x="0" y="25"/>
                    </a:lnTo>
                    <a:lnTo>
                      <a:pt x="11" y="9"/>
                    </a:lnTo>
                    <a:lnTo>
                      <a:pt x="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02" name="Freeform 301"/>
              <p:cNvSpPr>
                <a:spLocks noEditPoints="1"/>
              </p:cNvSpPr>
              <p:nvPr/>
            </p:nvSpPr>
            <p:spPr bwMode="auto">
              <a:xfrm>
                <a:off x="5297489" y="2178051"/>
                <a:ext cx="109538" cy="109538"/>
              </a:xfrm>
              <a:custGeom>
                <a:avLst/>
                <a:gdLst/>
                <a:ahLst/>
                <a:cxnLst>
                  <a:cxn ang="0">
                    <a:pos x="34" y="14"/>
                  </a:cxn>
                  <a:cxn ang="0">
                    <a:pos x="20" y="18"/>
                  </a:cxn>
                  <a:cxn ang="0">
                    <a:pos x="16" y="22"/>
                  </a:cxn>
                  <a:cxn ang="0">
                    <a:pos x="14" y="29"/>
                  </a:cxn>
                  <a:cxn ang="0">
                    <a:pos x="11" y="33"/>
                  </a:cxn>
                  <a:cxn ang="0">
                    <a:pos x="11" y="40"/>
                  </a:cxn>
                  <a:cxn ang="0">
                    <a:pos x="14" y="44"/>
                  </a:cxn>
                  <a:cxn ang="0">
                    <a:pos x="22" y="53"/>
                  </a:cxn>
                  <a:cxn ang="0">
                    <a:pos x="27" y="56"/>
                  </a:cxn>
                  <a:cxn ang="0">
                    <a:pos x="34" y="58"/>
                  </a:cxn>
                  <a:cxn ang="0">
                    <a:pos x="42" y="56"/>
                  </a:cxn>
                  <a:cxn ang="0">
                    <a:pos x="47" y="53"/>
                  </a:cxn>
                  <a:cxn ang="0">
                    <a:pos x="51" y="49"/>
                  </a:cxn>
                  <a:cxn ang="0">
                    <a:pos x="56" y="42"/>
                  </a:cxn>
                  <a:cxn ang="0">
                    <a:pos x="56" y="33"/>
                  </a:cxn>
                  <a:cxn ang="0">
                    <a:pos x="53" y="25"/>
                  </a:cxn>
                  <a:cxn ang="0">
                    <a:pos x="47" y="18"/>
                  </a:cxn>
                  <a:cxn ang="0">
                    <a:pos x="40" y="14"/>
                  </a:cxn>
                  <a:cxn ang="0">
                    <a:pos x="34" y="14"/>
                  </a:cxn>
                  <a:cxn ang="0">
                    <a:pos x="27" y="0"/>
                  </a:cxn>
                  <a:cxn ang="0">
                    <a:pos x="45" y="2"/>
                  </a:cxn>
                  <a:cxn ang="0">
                    <a:pos x="60" y="11"/>
                  </a:cxn>
                  <a:cxn ang="0">
                    <a:pos x="69" y="27"/>
                  </a:cxn>
                  <a:cxn ang="0">
                    <a:pos x="67" y="44"/>
                  </a:cxn>
                  <a:cxn ang="0">
                    <a:pos x="62" y="53"/>
                  </a:cxn>
                  <a:cxn ang="0">
                    <a:pos x="58" y="60"/>
                  </a:cxn>
                  <a:cxn ang="0">
                    <a:pos x="51" y="64"/>
                  </a:cxn>
                  <a:cxn ang="0">
                    <a:pos x="42" y="69"/>
                  </a:cxn>
                  <a:cxn ang="0">
                    <a:pos x="25" y="69"/>
                  </a:cxn>
                  <a:cxn ang="0">
                    <a:pos x="18" y="64"/>
                  </a:cxn>
                  <a:cxn ang="0">
                    <a:pos x="11" y="62"/>
                  </a:cxn>
                  <a:cxn ang="0">
                    <a:pos x="7" y="58"/>
                  </a:cxn>
                  <a:cxn ang="0">
                    <a:pos x="5" y="51"/>
                  </a:cxn>
                  <a:cxn ang="0">
                    <a:pos x="0" y="42"/>
                  </a:cxn>
                  <a:cxn ang="0">
                    <a:pos x="0" y="25"/>
                  </a:cxn>
                  <a:cxn ang="0">
                    <a:pos x="11" y="9"/>
                  </a:cxn>
                  <a:cxn ang="0">
                    <a:pos x="27" y="0"/>
                  </a:cxn>
                </a:cxnLst>
                <a:rect l="0" t="0" r="r" b="b"/>
                <a:pathLst>
                  <a:path w="69" h="69">
                    <a:moveTo>
                      <a:pt x="34" y="14"/>
                    </a:moveTo>
                    <a:lnTo>
                      <a:pt x="20" y="18"/>
                    </a:lnTo>
                    <a:lnTo>
                      <a:pt x="16" y="22"/>
                    </a:lnTo>
                    <a:lnTo>
                      <a:pt x="14" y="29"/>
                    </a:lnTo>
                    <a:lnTo>
                      <a:pt x="11" y="33"/>
                    </a:lnTo>
                    <a:lnTo>
                      <a:pt x="11" y="40"/>
                    </a:lnTo>
                    <a:lnTo>
                      <a:pt x="14" y="44"/>
                    </a:lnTo>
                    <a:lnTo>
                      <a:pt x="22" y="53"/>
                    </a:lnTo>
                    <a:lnTo>
                      <a:pt x="27" y="56"/>
                    </a:lnTo>
                    <a:lnTo>
                      <a:pt x="34" y="58"/>
                    </a:lnTo>
                    <a:lnTo>
                      <a:pt x="42" y="56"/>
                    </a:lnTo>
                    <a:lnTo>
                      <a:pt x="47" y="53"/>
                    </a:lnTo>
                    <a:lnTo>
                      <a:pt x="51" y="49"/>
                    </a:lnTo>
                    <a:lnTo>
                      <a:pt x="56" y="42"/>
                    </a:lnTo>
                    <a:lnTo>
                      <a:pt x="56" y="33"/>
                    </a:lnTo>
                    <a:lnTo>
                      <a:pt x="53" y="25"/>
                    </a:lnTo>
                    <a:lnTo>
                      <a:pt x="47" y="18"/>
                    </a:lnTo>
                    <a:lnTo>
                      <a:pt x="40" y="14"/>
                    </a:lnTo>
                    <a:lnTo>
                      <a:pt x="34" y="14"/>
                    </a:lnTo>
                    <a:close/>
                    <a:moveTo>
                      <a:pt x="27" y="0"/>
                    </a:moveTo>
                    <a:lnTo>
                      <a:pt x="45" y="2"/>
                    </a:lnTo>
                    <a:lnTo>
                      <a:pt x="60" y="11"/>
                    </a:lnTo>
                    <a:lnTo>
                      <a:pt x="69" y="27"/>
                    </a:lnTo>
                    <a:lnTo>
                      <a:pt x="67" y="44"/>
                    </a:lnTo>
                    <a:lnTo>
                      <a:pt x="62" y="53"/>
                    </a:lnTo>
                    <a:lnTo>
                      <a:pt x="58" y="60"/>
                    </a:lnTo>
                    <a:lnTo>
                      <a:pt x="51" y="64"/>
                    </a:lnTo>
                    <a:lnTo>
                      <a:pt x="42" y="69"/>
                    </a:lnTo>
                    <a:lnTo>
                      <a:pt x="25" y="69"/>
                    </a:lnTo>
                    <a:lnTo>
                      <a:pt x="18" y="64"/>
                    </a:lnTo>
                    <a:lnTo>
                      <a:pt x="11" y="62"/>
                    </a:lnTo>
                    <a:lnTo>
                      <a:pt x="7" y="58"/>
                    </a:lnTo>
                    <a:lnTo>
                      <a:pt x="5" y="51"/>
                    </a:lnTo>
                    <a:lnTo>
                      <a:pt x="0" y="42"/>
                    </a:lnTo>
                    <a:lnTo>
                      <a:pt x="0" y="25"/>
                    </a:lnTo>
                    <a:lnTo>
                      <a:pt x="11" y="9"/>
                    </a:lnTo>
                    <a:lnTo>
                      <a:pt x="2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03" name="Freeform 302"/>
              <p:cNvSpPr>
                <a:spLocks noEditPoints="1"/>
              </p:cNvSpPr>
              <p:nvPr/>
            </p:nvSpPr>
            <p:spPr bwMode="auto">
              <a:xfrm>
                <a:off x="5322889" y="2097088"/>
                <a:ext cx="107950" cy="106363"/>
              </a:xfrm>
              <a:custGeom>
                <a:avLst/>
                <a:gdLst/>
                <a:ahLst/>
                <a:cxnLst>
                  <a:cxn ang="0">
                    <a:pos x="33" y="11"/>
                  </a:cxn>
                  <a:cxn ang="0">
                    <a:pos x="20" y="16"/>
                  </a:cxn>
                  <a:cxn ang="0">
                    <a:pos x="15" y="20"/>
                  </a:cxn>
                  <a:cxn ang="0">
                    <a:pos x="13" y="27"/>
                  </a:cxn>
                  <a:cxn ang="0">
                    <a:pos x="11" y="31"/>
                  </a:cxn>
                  <a:cxn ang="0">
                    <a:pos x="11" y="36"/>
                  </a:cxn>
                  <a:cxn ang="0">
                    <a:pos x="15" y="45"/>
                  </a:cxn>
                  <a:cxn ang="0">
                    <a:pos x="18" y="47"/>
                  </a:cxn>
                  <a:cxn ang="0">
                    <a:pos x="20" y="51"/>
                  </a:cxn>
                  <a:cxn ang="0">
                    <a:pos x="24" y="53"/>
                  </a:cxn>
                  <a:cxn ang="0">
                    <a:pos x="29" y="53"/>
                  </a:cxn>
                  <a:cxn ang="0">
                    <a:pos x="37" y="56"/>
                  </a:cxn>
                  <a:cxn ang="0">
                    <a:pos x="44" y="53"/>
                  </a:cxn>
                  <a:cxn ang="0">
                    <a:pos x="51" y="47"/>
                  </a:cxn>
                  <a:cxn ang="0">
                    <a:pos x="55" y="40"/>
                  </a:cxn>
                  <a:cxn ang="0">
                    <a:pos x="55" y="27"/>
                  </a:cxn>
                  <a:cxn ang="0">
                    <a:pos x="53" y="22"/>
                  </a:cxn>
                  <a:cxn ang="0">
                    <a:pos x="51" y="20"/>
                  </a:cxn>
                  <a:cxn ang="0">
                    <a:pos x="48" y="16"/>
                  </a:cxn>
                  <a:cxn ang="0">
                    <a:pos x="44" y="14"/>
                  </a:cxn>
                  <a:cxn ang="0">
                    <a:pos x="40" y="14"/>
                  </a:cxn>
                  <a:cxn ang="0">
                    <a:pos x="35" y="11"/>
                  </a:cxn>
                  <a:cxn ang="0">
                    <a:pos x="33" y="11"/>
                  </a:cxn>
                  <a:cxn ang="0">
                    <a:pos x="26" y="0"/>
                  </a:cxn>
                  <a:cxn ang="0">
                    <a:pos x="44" y="0"/>
                  </a:cxn>
                  <a:cxn ang="0">
                    <a:pos x="51" y="3"/>
                  </a:cxn>
                  <a:cxn ang="0">
                    <a:pos x="60" y="11"/>
                  </a:cxn>
                  <a:cxn ang="0">
                    <a:pos x="64" y="18"/>
                  </a:cxn>
                  <a:cxn ang="0">
                    <a:pos x="66" y="25"/>
                  </a:cxn>
                  <a:cxn ang="0">
                    <a:pos x="68" y="29"/>
                  </a:cxn>
                  <a:cxn ang="0">
                    <a:pos x="68" y="36"/>
                  </a:cxn>
                  <a:cxn ang="0">
                    <a:pos x="66" y="42"/>
                  </a:cxn>
                  <a:cxn ang="0">
                    <a:pos x="62" y="51"/>
                  </a:cxn>
                  <a:cxn ang="0">
                    <a:pos x="57" y="58"/>
                  </a:cxn>
                  <a:cxn ang="0">
                    <a:pos x="51" y="62"/>
                  </a:cxn>
                  <a:cxn ang="0">
                    <a:pos x="42" y="67"/>
                  </a:cxn>
                  <a:cxn ang="0">
                    <a:pos x="24" y="67"/>
                  </a:cxn>
                  <a:cxn ang="0">
                    <a:pos x="18" y="65"/>
                  </a:cxn>
                  <a:cxn ang="0">
                    <a:pos x="9" y="56"/>
                  </a:cxn>
                  <a:cxn ang="0">
                    <a:pos x="4" y="49"/>
                  </a:cxn>
                  <a:cxn ang="0">
                    <a:pos x="0" y="36"/>
                  </a:cxn>
                  <a:cxn ang="0">
                    <a:pos x="0" y="29"/>
                  </a:cxn>
                  <a:cxn ang="0">
                    <a:pos x="2" y="22"/>
                  </a:cxn>
                  <a:cxn ang="0">
                    <a:pos x="11" y="9"/>
                  </a:cxn>
                  <a:cxn ang="0">
                    <a:pos x="26" y="0"/>
                  </a:cxn>
                </a:cxnLst>
                <a:rect l="0" t="0" r="r" b="b"/>
                <a:pathLst>
                  <a:path w="68" h="67">
                    <a:moveTo>
                      <a:pt x="33" y="11"/>
                    </a:moveTo>
                    <a:lnTo>
                      <a:pt x="20" y="16"/>
                    </a:lnTo>
                    <a:lnTo>
                      <a:pt x="15" y="20"/>
                    </a:lnTo>
                    <a:lnTo>
                      <a:pt x="13" y="27"/>
                    </a:lnTo>
                    <a:lnTo>
                      <a:pt x="11" y="31"/>
                    </a:lnTo>
                    <a:lnTo>
                      <a:pt x="11" y="36"/>
                    </a:lnTo>
                    <a:lnTo>
                      <a:pt x="15" y="45"/>
                    </a:lnTo>
                    <a:lnTo>
                      <a:pt x="18" y="47"/>
                    </a:lnTo>
                    <a:lnTo>
                      <a:pt x="20" y="51"/>
                    </a:lnTo>
                    <a:lnTo>
                      <a:pt x="24" y="53"/>
                    </a:lnTo>
                    <a:lnTo>
                      <a:pt x="29" y="53"/>
                    </a:lnTo>
                    <a:lnTo>
                      <a:pt x="37" y="56"/>
                    </a:lnTo>
                    <a:lnTo>
                      <a:pt x="44" y="53"/>
                    </a:lnTo>
                    <a:lnTo>
                      <a:pt x="51" y="47"/>
                    </a:lnTo>
                    <a:lnTo>
                      <a:pt x="55" y="40"/>
                    </a:lnTo>
                    <a:lnTo>
                      <a:pt x="55" y="27"/>
                    </a:lnTo>
                    <a:lnTo>
                      <a:pt x="53" y="22"/>
                    </a:lnTo>
                    <a:lnTo>
                      <a:pt x="51" y="20"/>
                    </a:lnTo>
                    <a:lnTo>
                      <a:pt x="48" y="16"/>
                    </a:lnTo>
                    <a:lnTo>
                      <a:pt x="44" y="14"/>
                    </a:lnTo>
                    <a:lnTo>
                      <a:pt x="40" y="14"/>
                    </a:lnTo>
                    <a:lnTo>
                      <a:pt x="35" y="11"/>
                    </a:lnTo>
                    <a:lnTo>
                      <a:pt x="33" y="11"/>
                    </a:lnTo>
                    <a:close/>
                    <a:moveTo>
                      <a:pt x="26" y="0"/>
                    </a:moveTo>
                    <a:lnTo>
                      <a:pt x="44" y="0"/>
                    </a:lnTo>
                    <a:lnTo>
                      <a:pt x="51" y="3"/>
                    </a:lnTo>
                    <a:lnTo>
                      <a:pt x="60" y="11"/>
                    </a:lnTo>
                    <a:lnTo>
                      <a:pt x="64" y="18"/>
                    </a:lnTo>
                    <a:lnTo>
                      <a:pt x="66" y="25"/>
                    </a:lnTo>
                    <a:lnTo>
                      <a:pt x="68" y="29"/>
                    </a:lnTo>
                    <a:lnTo>
                      <a:pt x="68" y="36"/>
                    </a:lnTo>
                    <a:lnTo>
                      <a:pt x="66" y="42"/>
                    </a:lnTo>
                    <a:lnTo>
                      <a:pt x="62" y="51"/>
                    </a:lnTo>
                    <a:lnTo>
                      <a:pt x="57" y="58"/>
                    </a:lnTo>
                    <a:lnTo>
                      <a:pt x="51" y="62"/>
                    </a:lnTo>
                    <a:lnTo>
                      <a:pt x="42" y="67"/>
                    </a:lnTo>
                    <a:lnTo>
                      <a:pt x="24" y="67"/>
                    </a:lnTo>
                    <a:lnTo>
                      <a:pt x="18" y="65"/>
                    </a:lnTo>
                    <a:lnTo>
                      <a:pt x="9" y="56"/>
                    </a:lnTo>
                    <a:lnTo>
                      <a:pt x="4" y="49"/>
                    </a:lnTo>
                    <a:lnTo>
                      <a:pt x="0" y="36"/>
                    </a:lnTo>
                    <a:lnTo>
                      <a:pt x="0" y="29"/>
                    </a:lnTo>
                    <a:lnTo>
                      <a:pt x="2" y="22"/>
                    </a:lnTo>
                    <a:lnTo>
                      <a:pt x="11" y="9"/>
                    </a:lnTo>
                    <a:lnTo>
                      <a:pt x="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04" name="Freeform 303"/>
              <p:cNvSpPr>
                <a:spLocks noEditPoints="1"/>
              </p:cNvSpPr>
              <p:nvPr/>
            </p:nvSpPr>
            <p:spPr bwMode="auto">
              <a:xfrm>
                <a:off x="5346701" y="2012951"/>
                <a:ext cx="109538" cy="109538"/>
              </a:xfrm>
              <a:custGeom>
                <a:avLst/>
                <a:gdLst/>
                <a:ahLst/>
                <a:cxnLst>
                  <a:cxn ang="0">
                    <a:pos x="36" y="11"/>
                  </a:cxn>
                  <a:cxn ang="0">
                    <a:pos x="27" y="13"/>
                  </a:cxn>
                  <a:cxn ang="0">
                    <a:pos x="20" y="16"/>
                  </a:cxn>
                  <a:cxn ang="0">
                    <a:pos x="16" y="20"/>
                  </a:cxn>
                  <a:cxn ang="0">
                    <a:pos x="14" y="27"/>
                  </a:cxn>
                  <a:cxn ang="0">
                    <a:pos x="14" y="36"/>
                  </a:cxn>
                  <a:cxn ang="0">
                    <a:pos x="16" y="44"/>
                  </a:cxn>
                  <a:cxn ang="0">
                    <a:pos x="22" y="51"/>
                  </a:cxn>
                  <a:cxn ang="0">
                    <a:pos x="29" y="56"/>
                  </a:cxn>
                  <a:cxn ang="0">
                    <a:pos x="38" y="56"/>
                  </a:cxn>
                  <a:cxn ang="0">
                    <a:pos x="45" y="53"/>
                  </a:cxn>
                  <a:cxn ang="0">
                    <a:pos x="51" y="47"/>
                  </a:cxn>
                  <a:cxn ang="0">
                    <a:pos x="56" y="40"/>
                  </a:cxn>
                  <a:cxn ang="0">
                    <a:pos x="58" y="36"/>
                  </a:cxn>
                  <a:cxn ang="0">
                    <a:pos x="58" y="31"/>
                  </a:cxn>
                  <a:cxn ang="0">
                    <a:pos x="56" y="29"/>
                  </a:cxn>
                  <a:cxn ang="0">
                    <a:pos x="51" y="20"/>
                  </a:cxn>
                  <a:cxn ang="0">
                    <a:pos x="49" y="18"/>
                  </a:cxn>
                  <a:cxn ang="0">
                    <a:pos x="40" y="13"/>
                  </a:cxn>
                  <a:cxn ang="0">
                    <a:pos x="38" y="11"/>
                  </a:cxn>
                  <a:cxn ang="0">
                    <a:pos x="36" y="11"/>
                  </a:cxn>
                  <a:cxn ang="0">
                    <a:pos x="27" y="0"/>
                  </a:cxn>
                  <a:cxn ang="0">
                    <a:pos x="45" y="0"/>
                  </a:cxn>
                  <a:cxn ang="0">
                    <a:pos x="51" y="5"/>
                  </a:cxn>
                  <a:cxn ang="0">
                    <a:pos x="56" y="7"/>
                  </a:cxn>
                  <a:cxn ang="0">
                    <a:pos x="60" y="11"/>
                  </a:cxn>
                  <a:cxn ang="0">
                    <a:pos x="64" y="18"/>
                  </a:cxn>
                  <a:cxn ang="0">
                    <a:pos x="69" y="31"/>
                  </a:cxn>
                  <a:cxn ang="0">
                    <a:pos x="69" y="38"/>
                  </a:cxn>
                  <a:cxn ang="0">
                    <a:pos x="67" y="44"/>
                  </a:cxn>
                  <a:cxn ang="0">
                    <a:pos x="62" y="53"/>
                  </a:cxn>
                  <a:cxn ang="0">
                    <a:pos x="53" y="62"/>
                  </a:cxn>
                  <a:cxn ang="0">
                    <a:pos x="45" y="67"/>
                  </a:cxn>
                  <a:cxn ang="0">
                    <a:pos x="36" y="69"/>
                  </a:cxn>
                  <a:cxn ang="0">
                    <a:pos x="29" y="69"/>
                  </a:cxn>
                  <a:cxn ang="0">
                    <a:pos x="25" y="67"/>
                  </a:cxn>
                  <a:cxn ang="0">
                    <a:pos x="9" y="58"/>
                  </a:cxn>
                  <a:cxn ang="0">
                    <a:pos x="0" y="42"/>
                  </a:cxn>
                  <a:cxn ang="0">
                    <a:pos x="3" y="25"/>
                  </a:cxn>
                  <a:cxn ang="0">
                    <a:pos x="11" y="9"/>
                  </a:cxn>
                  <a:cxn ang="0">
                    <a:pos x="27" y="0"/>
                  </a:cxn>
                </a:cxnLst>
                <a:rect l="0" t="0" r="r" b="b"/>
                <a:pathLst>
                  <a:path w="69" h="69">
                    <a:moveTo>
                      <a:pt x="36" y="11"/>
                    </a:moveTo>
                    <a:lnTo>
                      <a:pt x="27" y="13"/>
                    </a:lnTo>
                    <a:lnTo>
                      <a:pt x="20" y="16"/>
                    </a:lnTo>
                    <a:lnTo>
                      <a:pt x="16" y="20"/>
                    </a:lnTo>
                    <a:lnTo>
                      <a:pt x="14" y="27"/>
                    </a:lnTo>
                    <a:lnTo>
                      <a:pt x="14" y="36"/>
                    </a:lnTo>
                    <a:lnTo>
                      <a:pt x="16" y="44"/>
                    </a:lnTo>
                    <a:lnTo>
                      <a:pt x="22" y="51"/>
                    </a:lnTo>
                    <a:lnTo>
                      <a:pt x="29" y="56"/>
                    </a:lnTo>
                    <a:lnTo>
                      <a:pt x="38" y="56"/>
                    </a:lnTo>
                    <a:lnTo>
                      <a:pt x="45" y="53"/>
                    </a:lnTo>
                    <a:lnTo>
                      <a:pt x="51" y="47"/>
                    </a:lnTo>
                    <a:lnTo>
                      <a:pt x="56" y="40"/>
                    </a:lnTo>
                    <a:lnTo>
                      <a:pt x="58" y="36"/>
                    </a:lnTo>
                    <a:lnTo>
                      <a:pt x="58" y="31"/>
                    </a:lnTo>
                    <a:lnTo>
                      <a:pt x="56" y="29"/>
                    </a:lnTo>
                    <a:lnTo>
                      <a:pt x="51" y="20"/>
                    </a:lnTo>
                    <a:lnTo>
                      <a:pt x="49" y="18"/>
                    </a:lnTo>
                    <a:lnTo>
                      <a:pt x="40" y="13"/>
                    </a:lnTo>
                    <a:lnTo>
                      <a:pt x="38" y="11"/>
                    </a:lnTo>
                    <a:lnTo>
                      <a:pt x="36" y="11"/>
                    </a:lnTo>
                    <a:close/>
                    <a:moveTo>
                      <a:pt x="27" y="0"/>
                    </a:moveTo>
                    <a:lnTo>
                      <a:pt x="45" y="0"/>
                    </a:lnTo>
                    <a:lnTo>
                      <a:pt x="51" y="5"/>
                    </a:lnTo>
                    <a:lnTo>
                      <a:pt x="56" y="7"/>
                    </a:lnTo>
                    <a:lnTo>
                      <a:pt x="60" y="11"/>
                    </a:lnTo>
                    <a:lnTo>
                      <a:pt x="64" y="18"/>
                    </a:lnTo>
                    <a:lnTo>
                      <a:pt x="69" y="31"/>
                    </a:lnTo>
                    <a:lnTo>
                      <a:pt x="69" y="38"/>
                    </a:lnTo>
                    <a:lnTo>
                      <a:pt x="67" y="44"/>
                    </a:lnTo>
                    <a:lnTo>
                      <a:pt x="62" y="53"/>
                    </a:lnTo>
                    <a:lnTo>
                      <a:pt x="53" y="62"/>
                    </a:lnTo>
                    <a:lnTo>
                      <a:pt x="45" y="67"/>
                    </a:lnTo>
                    <a:lnTo>
                      <a:pt x="36" y="69"/>
                    </a:lnTo>
                    <a:lnTo>
                      <a:pt x="29" y="69"/>
                    </a:lnTo>
                    <a:lnTo>
                      <a:pt x="25" y="67"/>
                    </a:lnTo>
                    <a:lnTo>
                      <a:pt x="9" y="58"/>
                    </a:lnTo>
                    <a:lnTo>
                      <a:pt x="0" y="42"/>
                    </a:lnTo>
                    <a:lnTo>
                      <a:pt x="3" y="25"/>
                    </a:lnTo>
                    <a:lnTo>
                      <a:pt x="11" y="9"/>
                    </a:lnTo>
                    <a:lnTo>
                      <a:pt x="2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05" name="Freeform 304"/>
              <p:cNvSpPr>
                <a:spLocks noEditPoints="1"/>
              </p:cNvSpPr>
              <p:nvPr/>
            </p:nvSpPr>
            <p:spPr bwMode="auto">
              <a:xfrm>
                <a:off x="5372101" y="1928813"/>
                <a:ext cx="107950" cy="109538"/>
              </a:xfrm>
              <a:custGeom>
                <a:avLst/>
                <a:gdLst/>
                <a:ahLst/>
                <a:cxnLst>
                  <a:cxn ang="0">
                    <a:pos x="35" y="13"/>
                  </a:cxn>
                  <a:cxn ang="0">
                    <a:pos x="22" y="18"/>
                  </a:cxn>
                  <a:cxn ang="0">
                    <a:pos x="17" y="22"/>
                  </a:cxn>
                  <a:cxn ang="0">
                    <a:pos x="13" y="29"/>
                  </a:cxn>
                  <a:cxn ang="0">
                    <a:pos x="13" y="40"/>
                  </a:cxn>
                  <a:cxn ang="0">
                    <a:pos x="17" y="49"/>
                  </a:cxn>
                  <a:cxn ang="0">
                    <a:pos x="20" y="51"/>
                  </a:cxn>
                  <a:cxn ang="0">
                    <a:pos x="29" y="55"/>
                  </a:cxn>
                  <a:cxn ang="0">
                    <a:pos x="35" y="58"/>
                  </a:cxn>
                  <a:cxn ang="0">
                    <a:pos x="42" y="55"/>
                  </a:cxn>
                  <a:cxn ang="0">
                    <a:pos x="48" y="51"/>
                  </a:cxn>
                  <a:cxn ang="0">
                    <a:pos x="53" y="47"/>
                  </a:cxn>
                  <a:cxn ang="0">
                    <a:pos x="55" y="40"/>
                  </a:cxn>
                  <a:cxn ang="0">
                    <a:pos x="57" y="31"/>
                  </a:cxn>
                  <a:cxn ang="0">
                    <a:pos x="55" y="24"/>
                  </a:cxn>
                  <a:cxn ang="0">
                    <a:pos x="48" y="18"/>
                  </a:cxn>
                  <a:cxn ang="0">
                    <a:pos x="42" y="13"/>
                  </a:cxn>
                  <a:cxn ang="0">
                    <a:pos x="35" y="13"/>
                  </a:cxn>
                  <a:cxn ang="0">
                    <a:pos x="26" y="0"/>
                  </a:cxn>
                  <a:cxn ang="0">
                    <a:pos x="44" y="2"/>
                  </a:cxn>
                  <a:cxn ang="0">
                    <a:pos x="59" y="11"/>
                  </a:cxn>
                  <a:cxn ang="0">
                    <a:pos x="68" y="27"/>
                  </a:cxn>
                  <a:cxn ang="0">
                    <a:pos x="68" y="44"/>
                  </a:cxn>
                  <a:cxn ang="0">
                    <a:pos x="64" y="53"/>
                  </a:cxn>
                  <a:cxn ang="0">
                    <a:pos x="59" y="60"/>
                  </a:cxn>
                  <a:cxn ang="0">
                    <a:pos x="53" y="64"/>
                  </a:cxn>
                  <a:cxn ang="0">
                    <a:pos x="44" y="69"/>
                  </a:cxn>
                  <a:cxn ang="0">
                    <a:pos x="29" y="69"/>
                  </a:cxn>
                  <a:cxn ang="0">
                    <a:pos x="24" y="66"/>
                  </a:cxn>
                  <a:cxn ang="0">
                    <a:pos x="17" y="64"/>
                  </a:cxn>
                  <a:cxn ang="0">
                    <a:pos x="4" y="51"/>
                  </a:cxn>
                  <a:cxn ang="0">
                    <a:pos x="0" y="33"/>
                  </a:cxn>
                  <a:cxn ang="0">
                    <a:pos x="2" y="24"/>
                  </a:cxn>
                  <a:cxn ang="0">
                    <a:pos x="11" y="9"/>
                  </a:cxn>
                  <a:cxn ang="0">
                    <a:pos x="26" y="0"/>
                  </a:cxn>
                </a:cxnLst>
                <a:rect l="0" t="0" r="r" b="b"/>
                <a:pathLst>
                  <a:path w="68" h="69">
                    <a:moveTo>
                      <a:pt x="35" y="13"/>
                    </a:moveTo>
                    <a:lnTo>
                      <a:pt x="22" y="18"/>
                    </a:lnTo>
                    <a:lnTo>
                      <a:pt x="17" y="22"/>
                    </a:lnTo>
                    <a:lnTo>
                      <a:pt x="13" y="29"/>
                    </a:lnTo>
                    <a:lnTo>
                      <a:pt x="13" y="40"/>
                    </a:lnTo>
                    <a:lnTo>
                      <a:pt x="17" y="49"/>
                    </a:lnTo>
                    <a:lnTo>
                      <a:pt x="20" y="51"/>
                    </a:lnTo>
                    <a:lnTo>
                      <a:pt x="29" y="55"/>
                    </a:lnTo>
                    <a:lnTo>
                      <a:pt x="35" y="58"/>
                    </a:lnTo>
                    <a:lnTo>
                      <a:pt x="42" y="55"/>
                    </a:lnTo>
                    <a:lnTo>
                      <a:pt x="48" y="51"/>
                    </a:lnTo>
                    <a:lnTo>
                      <a:pt x="53" y="47"/>
                    </a:lnTo>
                    <a:lnTo>
                      <a:pt x="55" y="40"/>
                    </a:lnTo>
                    <a:lnTo>
                      <a:pt x="57" y="31"/>
                    </a:lnTo>
                    <a:lnTo>
                      <a:pt x="55" y="24"/>
                    </a:lnTo>
                    <a:lnTo>
                      <a:pt x="48" y="18"/>
                    </a:lnTo>
                    <a:lnTo>
                      <a:pt x="42" y="13"/>
                    </a:lnTo>
                    <a:lnTo>
                      <a:pt x="35" y="13"/>
                    </a:lnTo>
                    <a:close/>
                    <a:moveTo>
                      <a:pt x="26" y="0"/>
                    </a:moveTo>
                    <a:lnTo>
                      <a:pt x="44" y="2"/>
                    </a:lnTo>
                    <a:lnTo>
                      <a:pt x="59" y="11"/>
                    </a:lnTo>
                    <a:lnTo>
                      <a:pt x="68" y="27"/>
                    </a:lnTo>
                    <a:lnTo>
                      <a:pt x="68" y="44"/>
                    </a:lnTo>
                    <a:lnTo>
                      <a:pt x="64" y="53"/>
                    </a:lnTo>
                    <a:lnTo>
                      <a:pt x="59" y="60"/>
                    </a:lnTo>
                    <a:lnTo>
                      <a:pt x="53" y="64"/>
                    </a:lnTo>
                    <a:lnTo>
                      <a:pt x="44" y="69"/>
                    </a:lnTo>
                    <a:lnTo>
                      <a:pt x="29" y="69"/>
                    </a:lnTo>
                    <a:lnTo>
                      <a:pt x="24" y="66"/>
                    </a:lnTo>
                    <a:lnTo>
                      <a:pt x="17" y="64"/>
                    </a:lnTo>
                    <a:lnTo>
                      <a:pt x="4" y="51"/>
                    </a:lnTo>
                    <a:lnTo>
                      <a:pt x="0" y="33"/>
                    </a:lnTo>
                    <a:lnTo>
                      <a:pt x="2" y="24"/>
                    </a:lnTo>
                    <a:lnTo>
                      <a:pt x="11" y="9"/>
                    </a:lnTo>
                    <a:lnTo>
                      <a:pt x="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06" name="Freeform 305"/>
              <p:cNvSpPr>
                <a:spLocks noEditPoints="1"/>
              </p:cNvSpPr>
              <p:nvPr/>
            </p:nvSpPr>
            <p:spPr bwMode="auto">
              <a:xfrm>
                <a:off x="5395914" y="1847851"/>
                <a:ext cx="112713" cy="106363"/>
              </a:xfrm>
              <a:custGeom>
                <a:avLst/>
                <a:gdLst/>
                <a:ahLst/>
                <a:cxnLst>
                  <a:cxn ang="0">
                    <a:pos x="36" y="11"/>
                  </a:cxn>
                  <a:cxn ang="0">
                    <a:pos x="22" y="16"/>
                  </a:cxn>
                  <a:cxn ang="0">
                    <a:pos x="18" y="20"/>
                  </a:cxn>
                  <a:cxn ang="0">
                    <a:pos x="16" y="27"/>
                  </a:cxn>
                  <a:cxn ang="0">
                    <a:pos x="14" y="31"/>
                  </a:cxn>
                  <a:cxn ang="0">
                    <a:pos x="14" y="38"/>
                  </a:cxn>
                  <a:cxn ang="0">
                    <a:pos x="18" y="47"/>
                  </a:cxn>
                  <a:cxn ang="0">
                    <a:pos x="22" y="49"/>
                  </a:cxn>
                  <a:cxn ang="0">
                    <a:pos x="25" y="51"/>
                  </a:cxn>
                  <a:cxn ang="0">
                    <a:pos x="29" y="53"/>
                  </a:cxn>
                  <a:cxn ang="0">
                    <a:pos x="36" y="56"/>
                  </a:cxn>
                  <a:cxn ang="0">
                    <a:pos x="49" y="51"/>
                  </a:cxn>
                  <a:cxn ang="0">
                    <a:pos x="53" y="47"/>
                  </a:cxn>
                  <a:cxn ang="0">
                    <a:pos x="58" y="33"/>
                  </a:cxn>
                  <a:cxn ang="0">
                    <a:pos x="58" y="27"/>
                  </a:cxn>
                  <a:cxn ang="0">
                    <a:pos x="56" y="22"/>
                  </a:cxn>
                  <a:cxn ang="0">
                    <a:pos x="49" y="16"/>
                  </a:cxn>
                  <a:cxn ang="0">
                    <a:pos x="42" y="11"/>
                  </a:cxn>
                  <a:cxn ang="0">
                    <a:pos x="36" y="11"/>
                  </a:cxn>
                  <a:cxn ang="0">
                    <a:pos x="27" y="0"/>
                  </a:cxn>
                  <a:cxn ang="0">
                    <a:pos x="44" y="0"/>
                  </a:cxn>
                  <a:cxn ang="0">
                    <a:pos x="51" y="2"/>
                  </a:cxn>
                  <a:cxn ang="0">
                    <a:pos x="58" y="7"/>
                  </a:cxn>
                  <a:cxn ang="0">
                    <a:pos x="62" y="11"/>
                  </a:cxn>
                  <a:cxn ang="0">
                    <a:pos x="67" y="18"/>
                  </a:cxn>
                  <a:cxn ang="0">
                    <a:pos x="69" y="22"/>
                  </a:cxn>
                  <a:cxn ang="0">
                    <a:pos x="71" y="29"/>
                  </a:cxn>
                  <a:cxn ang="0">
                    <a:pos x="71" y="36"/>
                  </a:cxn>
                  <a:cxn ang="0">
                    <a:pos x="69" y="42"/>
                  </a:cxn>
                  <a:cxn ang="0">
                    <a:pos x="64" y="51"/>
                  </a:cxn>
                  <a:cxn ang="0">
                    <a:pos x="60" y="58"/>
                  </a:cxn>
                  <a:cxn ang="0">
                    <a:pos x="53" y="62"/>
                  </a:cxn>
                  <a:cxn ang="0">
                    <a:pos x="44" y="67"/>
                  </a:cxn>
                  <a:cxn ang="0">
                    <a:pos x="25" y="67"/>
                  </a:cxn>
                  <a:cxn ang="0">
                    <a:pos x="18" y="62"/>
                  </a:cxn>
                  <a:cxn ang="0">
                    <a:pos x="14" y="60"/>
                  </a:cxn>
                  <a:cxn ang="0">
                    <a:pos x="9" y="56"/>
                  </a:cxn>
                  <a:cxn ang="0">
                    <a:pos x="5" y="49"/>
                  </a:cxn>
                  <a:cxn ang="0">
                    <a:pos x="0" y="31"/>
                  </a:cxn>
                  <a:cxn ang="0">
                    <a:pos x="2" y="22"/>
                  </a:cxn>
                  <a:cxn ang="0">
                    <a:pos x="11" y="7"/>
                  </a:cxn>
                  <a:cxn ang="0">
                    <a:pos x="27" y="0"/>
                  </a:cxn>
                </a:cxnLst>
                <a:rect l="0" t="0" r="r" b="b"/>
                <a:pathLst>
                  <a:path w="71" h="67">
                    <a:moveTo>
                      <a:pt x="36" y="11"/>
                    </a:moveTo>
                    <a:lnTo>
                      <a:pt x="22" y="16"/>
                    </a:lnTo>
                    <a:lnTo>
                      <a:pt x="18" y="20"/>
                    </a:lnTo>
                    <a:lnTo>
                      <a:pt x="16" y="27"/>
                    </a:lnTo>
                    <a:lnTo>
                      <a:pt x="14" y="31"/>
                    </a:lnTo>
                    <a:lnTo>
                      <a:pt x="14" y="38"/>
                    </a:lnTo>
                    <a:lnTo>
                      <a:pt x="18" y="47"/>
                    </a:lnTo>
                    <a:lnTo>
                      <a:pt x="22" y="49"/>
                    </a:lnTo>
                    <a:lnTo>
                      <a:pt x="25" y="51"/>
                    </a:lnTo>
                    <a:lnTo>
                      <a:pt x="29" y="53"/>
                    </a:lnTo>
                    <a:lnTo>
                      <a:pt x="36" y="56"/>
                    </a:lnTo>
                    <a:lnTo>
                      <a:pt x="49" y="51"/>
                    </a:lnTo>
                    <a:lnTo>
                      <a:pt x="53" y="47"/>
                    </a:lnTo>
                    <a:lnTo>
                      <a:pt x="58" y="33"/>
                    </a:lnTo>
                    <a:lnTo>
                      <a:pt x="58" y="27"/>
                    </a:lnTo>
                    <a:lnTo>
                      <a:pt x="56" y="22"/>
                    </a:lnTo>
                    <a:lnTo>
                      <a:pt x="49" y="16"/>
                    </a:lnTo>
                    <a:lnTo>
                      <a:pt x="42" y="11"/>
                    </a:lnTo>
                    <a:lnTo>
                      <a:pt x="36" y="11"/>
                    </a:lnTo>
                    <a:close/>
                    <a:moveTo>
                      <a:pt x="27" y="0"/>
                    </a:moveTo>
                    <a:lnTo>
                      <a:pt x="44" y="0"/>
                    </a:lnTo>
                    <a:lnTo>
                      <a:pt x="51" y="2"/>
                    </a:lnTo>
                    <a:lnTo>
                      <a:pt x="58" y="7"/>
                    </a:lnTo>
                    <a:lnTo>
                      <a:pt x="62" y="11"/>
                    </a:lnTo>
                    <a:lnTo>
                      <a:pt x="67" y="18"/>
                    </a:lnTo>
                    <a:lnTo>
                      <a:pt x="69" y="22"/>
                    </a:lnTo>
                    <a:lnTo>
                      <a:pt x="71" y="29"/>
                    </a:lnTo>
                    <a:lnTo>
                      <a:pt x="71" y="36"/>
                    </a:lnTo>
                    <a:lnTo>
                      <a:pt x="69" y="42"/>
                    </a:lnTo>
                    <a:lnTo>
                      <a:pt x="64" y="51"/>
                    </a:lnTo>
                    <a:lnTo>
                      <a:pt x="60" y="58"/>
                    </a:lnTo>
                    <a:lnTo>
                      <a:pt x="53" y="62"/>
                    </a:lnTo>
                    <a:lnTo>
                      <a:pt x="44" y="67"/>
                    </a:lnTo>
                    <a:lnTo>
                      <a:pt x="25" y="67"/>
                    </a:lnTo>
                    <a:lnTo>
                      <a:pt x="18" y="62"/>
                    </a:lnTo>
                    <a:lnTo>
                      <a:pt x="14" y="60"/>
                    </a:lnTo>
                    <a:lnTo>
                      <a:pt x="9" y="56"/>
                    </a:lnTo>
                    <a:lnTo>
                      <a:pt x="5" y="49"/>
                    </a:lnTo>
                    <a:lnTo>
                      <a:pt x="0" y="31"/>
                    </a:lnTo>
                    <a:lnTo>
                      <a:pt x="2" y="22"/>
                    </a:lnTo>
                    <a:lnTo>
                      <a:pt x="11" y="7"/>
                    </a:lnTo>
                    <a:lnTo>
                      <a:pt x="2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07" name="Freeform 306"/>
              <p:cNvSpPr>
                <a:spLocks noEditPoints="1"/>
              </p:cNvSpPr>
              <p:nvPr/>
            </p:nvSpPr>
            <p:spPr bwMode="auto">
              <a:xfrm>
                <a:off x="5424489" y="1763713"/>
                <a:ext cx="107950" cy="109538"/>
              </a:xfrm>
              <a:custGeom>
                <a:avLst/>
                <a:gdLst/>
                <a:ahLst/>
                <a:cxnLst>
                  <a:cxn ang="0">
                    <a:pos x="33" y="11"/>
                  </a:cxn>
                  <a:cxn ang="0">
                    <a:pos x="20" y="16"/>
                  </a:cxn>
                  <a:cxn ang="0">
                    <a:pos x="15" y="20"/>
                  </a:cxn>
                  <a:cxn ang="0">
                    <a:pos x="11" y="33"/>
                  </a:cxn>
                  <a:cxn ang="0">
                    <a:pos x="11" y="38"/>
                  </a:cxn>
                  <a:cxn ang="0">
                    <a:pos x="13" y="44"/>
                  </a:cxn>
                  <a:cxn ang="0">
                    <a:pos x="20" y="51"/>
                  </a:cxn>
                  <a:cxn ang="0">
                    <a:pos x="26" y="55"/>
                  </a:cxn>
                  <a:cxn ang="0">
                    <a:pos x="33" y="55"/>
                  </a:cxn>
                  <a:cxn ang="0">
                    <a:pos x="46" y="51"/>
                  </a:cxn>
                  <a:cxn ang="0">
                    <a:pos x="51" y="47"/>
                  </a:cxn>
                  <a:cxn ang="0">
                    <a:pos x="55" y="40"/>
                  </a:cxn>
                  <a:cxn ang="0">
                    <a:pos x="55" y="29"/>
                  </a:cxn>
                  <a:cxn ang="0">
                    <a:pos x="53" y="22"/>
                  </a:cxn>
                  <a:cxn ang="0">
                    <a:pos x="51" y="20"/>
                  </a:cxn>
                  <a:cxn ang="0">
                    <a:pos x="49" y="16"/>
                  </a:cxn>
                  <a:cxn ang="0">
                    <a:pos x="44" y="13"/>
                  </a:cxn>
                  <a:cxn ang="0">
                    <a:pos x="40" y="13"/>
                  </a:cxn>
                  <a:cxn ang="0">
                    <a:pos x="35" y="11"/>
                  </a:cxn>
                  <a:cxn ang="0">
                    <a:pos x="33" y="11"/>
                  </a:cxn>
                  <a:cxn ang="0">
                    <a:pos x="26" y="0"/>
                  </a:cxn>
                  <a:cxn ang="0">
                    <a:pos x="44" y="0"/>
                  </a:cxn>
                  <a:cxn ang="0">
                    <a:pos x="51" y="2"/>
                  </a:cxn>
                  <a:cxn ang="0">
                    <a:pos x="60" y="11"/>
                  </a:cxn>
                  <a:cxn ang="0">
                    <a:pos x="64" y="18"/>
                  </a:cxn>
                  <a:cxn ang="0">
                    <a:pos x="68" y="31"/>
                  </a:cxn>
                  <a:cxn ang="0">
                    <a:pos x="68" y="38"/>
                  </a:cxn>
                  <a:cxn ang="0">
                    <a:pos x="66" y="44"/>
                  </a:cxn>
                  <a:cxn ang="0">
                    <a:pos x="57" y="58"/>
                  </a:cxn>
                  <a:cxn ang="0">
                    <a:pos x="51" y="64"/>
                  </a:cxn>
                  <a:cxn ang="0">
                    <a:pos x="33" y="69"/>
                  </a:cxn>
                  <a:cxn ang="0">
                    <a:pos x="31" y="69"/>
                  </a:cxn>
                  <a:cxn ang="0">
                    <a:pos x="26" y="66"/>
                  </a:cxn>
                  <a:cxn ang="0">
                    <a:pos x="24" y="66"/>
                  </a:cxn>
                  <a:cxn ang="0">
                    <a:pos x="18" y="64"/>
                  </a:cxn>
                  <a:cxn ang="0">
                    <a:pos x="11" y="60"/>
                  </a:cxn>
                  <a:cxn ang="0">
                    <a:pos x="7" y="55"/>
                  </a:cxn>
                  <a:cxn ang="0">
                    <a:pos x="2" y="49"/>
                  </a:cxn>
                  <a:cxn ang="0">
                    <a:pos x="0" y="42"/>
                  </a:cxn>
                  <a:cxn ang="0">
                    <a:pos x="0" y="24"/>
                  </a:cxn>
                  <a:cxn ang="0">
                    <a:pos x="11" y="9"/>
                  </a:cxn>
                  <a:cxn ang="0">
                    <a:pos x="26" y="0"/>
                  </a:cxn>
                </a:cxnLst>
                <a:rect l="0" t="0" r="r" b="b"/>
                <a:pathLst>
                  <a:path w="68" h="69">
                    <a:moveTo>
                      <a:pt x="33" y="11"/>
                    </a:moveTo>
                    <a:lnTo>
                      <a:pt x="20" y="16"/>
                    </a:lnTo>
                    <a:lnTo>
                      <a:pt x="15" y="20"/>
                    </a:lnTo>
                    <a:lnTo>
                      <a:pt x="11" y="33"/>
                    </a:lnTo>
                    <a:lnTo>
                      <a:pt x="11" y="38"/>
                    </a:lnTo>
                    <a:lnTo>
                      <a:pt x="13" y="44"/>
                    </a:lnTo>
                    <a:lnTo>
                      <a:pt x="20" y="51"/>
                    </a:lnTo>
                    <a:lnTo>
                      <a:pt x="26" y="55"/>
                    </a:lnTo>
                    <a:lnTo>
                      <a:pt x="33" y="55"/>
                    </a:lnTo>
                    <a:lnTo>
                      <a:pt x="46" y="51"/>
                    </a:lnTo>
                    <a:lnTo>
                      <a:pt x="51" y="47"/>
                    </a:lnTo>
                    <a:lnTo>
                      <a:pt x="55" y="40"/>
                    </a:lnTo>
                    <a:lnTo>
                      <a:pt x="55" y="29"/>
                    </a:lnTo>
                    <a:lnTo>
                      <a:pt x="53" y="22"/>
                    </a:lnTo>
                    <a:lnTo>
                      <a:pt x="51" y="20"/>
                    </a:lnTo>
                    <a:lnTo>
                      <a:pt x="49" y="16"/>
                    </a:lnTo>
                    <a:lnTo>
                      <a:pt x="44" y="13"/>
                    </a:lnTo>
                    <a:lnTo>
                      <a:pt x="40" y="13"/>
                    </a:lnTo>
                    <a:lnTo>
                      <a:pt x="35" y="11"/>
                    </a:lnTo>
                    <a:lnTo>
                      <a:pt x="33" y="11"/>
                    </a:lnTo>
                    <a:close/>
                    <a:moveTo>
                      <a:pt x="26" y="0"/>
                    </a:moveTo>
                    <a:lnTo>
                      <a:pt x="44" y="0"/>
                    </a:lnTo>
                    <a:lnTo>
                      <a:pt x="51" y="2"/>
                    </a:lnTo>
                    <a:lnTo>
                      <a:pt x="60" y="11"/>
                    </a:lnTo>
                    <a:lnTo>
                      <a:pt x="64" y="18"/>
                    </a:lnTo>
                    <a:lnTo>
                      <a:pt x="68" y="31"/>
                    </a:lnTo>
                    <a:lnTo>
                      <a:pt x="68" y="38"/>
                    </a:lnTo>
                    <a:lnTo>
                      <a:pt x="66" y="44"/>
                    </a:lnTo>
                    <a:lnTo>
                      <a:pt x="57" y="58"/>
                    </a:lnTo>
                    <a:lnTo>
                      <a:pt x="51" y="64"/>
                    </a:lnTo>
                    <a:lnTo>
                      <a:pt x="33" y="69"/>
                    </a:lnTo>
                    <a:lnTo>
                      <a:pt x="31" y="69"/>
                    </a:lnTo>
                    <a:lnTo>
                      <a:pt x="26" y="66"/>
                    </a:lnTo>
                    <a:lnTo>
                      <a:pt x="24" y="66"/>
                    </a:lnTo>
                    <a:lnTo>
                      <a:pt x="18" y="64"/>
                    </a:lnTo>
                    <a:lnTo>
                      <a:pt x="11" y="60"/>
                    </a:lnTo>
                    <a:lnTo>
                      <a:pt x="7" y="55"/>
                    </a:lnTo>
                    <a:lnTo>
                      <a:pt x="2" y="49"/>
                    </a:lnTo>
                    <a:lnTo>
                      <a:pt x="0" y="42"/>
                    </a:lnTo>
                    <a:lnTo>
                      <a:pt x="0" y="24"/>
                    </a:lnTo>
                    <a:lnTo>
                      <a:pt x="11" y="9"/>
                    </a:lnTo>
                    <a:lnTo>
                      <a:pt x="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08" name="Freeform 307"/>
              <p:cNvSpPr>
                <a:spLocks noEditPoints="1"/>
              </p:cNvSpPr>
              <p:nvPr/>
            </p:nvSpPr>
            <p:spPr bwMode="auto">
              <a:xfrm>
                <a:off x="6137277" y="3932239"/>
                <a:ext cx="104775" cy="104775"/>
              </a:xfrm>
              <a:custGeom>
                <a:avLst/>
                <a:gdLst/>
                <a:ahLst/>
                <a:cxnLst>
                  <a:cxn ang="0">
                    <a:pos x="26" y="11"/>
                  </a:cxn>
                  <a:cxn ang="0">
                    <a:pos x="19" y="15"/>
                  </a:cxn>
                  <a:cxn ang="0">
                    <a:pos x="15" y="19"/>
                  </a:cxn>
                  <a:cxn ang="0">
                    <a:pos x="11" y="33"/>
                  </a:cxn>
                  <a:cxn ang="0">
                    <a:pos x="15" y="46"/>
                  </a:cxn>
                  <a:cxn ang="0">
                    <a:pos x="19" y="50"/>
                  </a:cxn>
                  <a:cxn ang="0">
                    <a:pos x="33" y="55"/>
                  </a:cxn>
                  <a:cxn ang="0">
                    <a:pos x="46" y="50"/>
                  </a:cxn>
                  <a:cxn ang="0">
                    <a:pos x="50" y="46"/>
                  </a:cxn>
                  <a:cxn ang="0">
                    <a:pos x="55" y="33"/>
                  </a:cxn>
                  <a:cxn ang="0">
                    <a:pos x="50" y="19"/>
                  </a:cxn>
                  <a:cxn ang="0">
                    <a:pos x="46" y="15"/>
                  </a:cxn>
                  <a:cxn ang="0">
                    <a:pos x="33" y="11"/>
                  </a:cxn>
                  <a:cxn ang="0">
                    <a:pos x="26" y="11"/>
                  </a:cxn>
                  <a:cxn ang="0">
                    <a:pos x="22" y="0"/>
                  </a:cxn>
                  <a:cxn ang="0">
                    <a:pos x="39" y="0"/>
                  </a:cxn>
                  <a:cxn ang="0">
                    <a:pos x="55" y="6"/>
                  </a:cxn>
                  <a:cxn ang="0">
                    <a:pos x="66" y="22"/>
                  </a:cxn>
                  <a:cxn ang="0">
                    <a:pos x="66" y="42"/>
                  </a:cxn>
                  <a:cxn ang="0">
                    <a:pos x="57" y="55"/>
                  </a:cxn>
                  <a:cxn ang="0">
                    <a:pos x="42" y="66"/>
                  </a:cxn>
                  <a:cxn ang="0">
                    <a:pos x="24" y="66"/>
                  </a:cxn>
                  <a:cxn ang="0">
                    <a:pos x="15" y="62"/>
                  </a:cxn>
                  <a:cxn ang="0">
                    <a:pos x="8" y="57"/>
                  </a:cxn>
                  <a:cxn ang="0">
                    <a:pos x="4" y="50"/>
                  </a:cxn>
                  <a:cxn ang="0">
                    <a:pos x="0" y="42"/>
                  </a:cxn>
                  <a:cxn ang="0">
                    <a:pos x="0" y="24"/>
                  </a:cxn>
                  <a:cxn ang="0">
                    <a:pos x="6" y="8"/>
                  </a:cxn>
                  <a:cxn ang="0">
                    <a:pos x="22" y="0"/>
                  </a:cxn>
                </a:cxnLst>
                <a:rect l="0" t="0" r="r" b="b"/>
                <a:pathLst>
                  <a:path w="66" h="66">
                    <a:moveTo>
                      <a:pt x="26" y="11"/>
                    </a:moveTo>
                    <a:lnTo>
                      <a:pt x="19" y="15"/>
                    </a:lnTo>
                    <a:lnTo>
                      <a:pt x="15" y="19"/>
                    </a:lnTo>
                    <a:lnTo>
                      <a:pt x="11" y="33"/>
                    </a:lnTo>
                    <a:lnTo>
                      <a:pt x="15" y="46"/>
                    </a:lnTo>
                    <a:lnTo>
                      <a:pt x="19" y="50"/>
                    </a:lnTo>
                    <a:lnTo>
                      <a:pt x="33" y="55"/>
                    </a:lnTo>
                    <a:lnTo>
                      <a:pt x="46" y="50"/>
                    </a:lnTo>
                    <a:lnTo>
                      <a:pt x="50" y="46"/>
                    </a:lnTo>
                    <a:lnTo>
                      <a:pt x="55" y="33"/>
                    </a:lnTo>
                    <a:lnTo>
                      <a:pt x="50" y="19"/>
                    </a:lnTo>
                    <a:lnTo>
                      <a:pt x="46" y="15"/>
                    </a:lnTo>
                    <a:lnTo>
                      <a:pt x="33" y="11"/>
                    </a:lnTo>
                    <a:lnTo>
                      <a:pt x="26" y="11"/>
                    </a:lnTo>
                    <a:close/>
                    <a:moveTo>
                      <a:pt x="22" y="0"/>
                    </a:moveTo>
                    <a:lnTo>
                      <a:pt x="39" y="0"/>
                    </a:lnTo>
                    <a:lnTo>
                      <a:pt x="55" y="6"/>
                    </a:lnTo>
                    <a:lnTo>
                      <a:pt x="66" y="22"/>
                    </a:lnTo>
                    <a:lnTo>
                      <a:pt x="66" y="42"/>
                    </a:lnTo>
                    <a:lnTo>
                      <a:pt x="57" y="55"/>
                    </a:lnTo>
                    <a:lnTo>
                      <a:pt x="42" y="66"/>
                    </a:lnTo>
                    <a:lnTo>
                      <a:pt x="24" y="66"/>
                    </a:lnTo>
                    <a:lnTo>
                      <a:pt x="15" y="62"/>
                    </a:lnTo>
                    <a:lnTo>
                      <a:pt x="8" y="57"/>
                    </a:lnTo>
                    <a:lnTo>
                      <a:pt x="4" y="50"/>
                    </a:lnTo>
                    <a:lnTo>
                      <a:pt x="0" y="42"/>
                    </a:lnTo>
                    <a:lnTo>
                      <a:pt x="0" y="24"/>
                    </a:lnTo>
                    <a:lnTo>
                      <a:pt x="6" y="8"/>
                    </a:lnTo>
                    <a:lnTo>
                      <a:pt x="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09" name="Freeform 308"/>
              <p:cNvSpPr>
                <a:spLocks noEditPoints="1"/>
              </p:cNvSpPr>
              <p:nvPr/>
            </p:nvSpPr>
            <p:spPr bwMode="auto">
              <a:xfrm>
                <a:off x="6108702" y="3846514"/>
                <a:ext cx="107950" cy="109538"/>
              </a:xfrm>
              <a:custGeom>
                <a:avLst/>
                <a:gdLst/>
                <a:ahLst/>
                <a:cxnLst>
                  <a:cxn ang="0">
                    <a:pos x="33" y="11"/>
                  </a:cxn>
                  <a:cxn ang="0">
                    <a:pos x="29" y="14"/>
                  </a:cxn>
                  <a:cxn ang="0">
                    <a:pos x="24" y="14"/>
                  </a:cxn>
                  <a:cxn ang="0">
                    <a:pos x="20" y="16"/>
                  </a:cxn>
                  <a:cxn ang="0">
                    <a:pos x="13" y="29"/>
                  </a:cxn>
                  <a:cxn ang="0">
                    <a:pos x="13" y="40"/>
                  </a:cxn>
                  <a:cxn ang="0">
                    <a:pos x="18" y="47"/>
                  </a:cxn>
                  <a:cxn ang="0">
                    <a:pos x="24" y="54"/>
                  </a:cxn>
                  <a:cxn ang="0">
                    <a:pos x="33" y="56"/>
                  </a:cxn>
                  <a:cxn ang="0">
                    <a:pos x="42" y="56"/>
                  </a:cxn>
                  <a:cxn ang="0">
                    <a:pos x="49" y="51"/>
                  </a:cxn>
                  <a:cxn ang="0">
                    <a:pos x="53" y="45"/>
                  </a:cxn>
                  <a:cxn ang="0">
                    <a:pos x="57" y="36"/>
                  </a:cxn>
                  <a:cxn ang="0">
                    <a:pos x="57" y="31"/>
                  </a:cxn>
                  <a:cxn ang="0">
                    <a:pos x="55" y="27"/>
                  </a:cxn>
                  <a:cxn ang="0">
                    <a:pos x="53" y="20"/>
                  </a:cxn>
                  <a:cxn ang="0">
                    <a:pos x="49" y="16"/>
                  </a:cxn>
                  <a:cxn ang="0">
                    <a:pos x="35" y="11"/>
                  </a:cxn>
                  <a:cxn ang="0">
                    <a:pos x="33" y="11"/>
                  </a:cxn>
                  <a:cxn ang="0">
                    <a:pos x="24" y="0"/>
                  </a:cxn>
                  <a:cxn ang="0">
                    <a:pos x="42" y="0"/>
                  </a:cxn>
                  <a:cxn ang="0">
                    <a:pos x="57" y="9"/>
                  </a:cxn>
                  <a:cxn ang="0">
                    <a:pos x="68" y="25"/>
                  </a:cxn>
                  <a:cxn ang="0">
                    <a:pos x="68" y="42"/>
                  </a:cxn>
                  <a:cxn ang="0">
                    <a:pos x="60" y="56"/>
                  </a:cxn>
                  <a:cxn ang="0">
                    <a:pos x="51" y="65"/>
                  </a:cxn>
                  <a:cxn ang="0">
                    <a:pos x="44" y="67"/>
                  </a:cxn>
                  <a:cxn ang="0">
                    <a:pos x="42" y="67"/>
                  </a:cxn>
                  <a:cxn ang="0">
                    <a:pos x="37" y="69"/>
                  </a:cxn>
                  <a:cxn ang="0">
                    <a:pos x="35" y="69"/>
                  </a:cxn>
                  <a:cxn ang="0">
                    <a:pos x="18" y="65"/>
                  </a:cxn>
                  <a:cxn ang="0">
                    <a:pos x="11" y="58"/>
                  </a:cxn>
                  <a:cxn ang="0">
                    <a:pos x="2" y="45"/>
                  </a:cxn>
                  <a:cxn ang="0">
                    <a:pos x="0" y="36"/>
                  </a:cxn>
                  <a:cxn ang="0">
                    <a:pos x="4" y="18"/>
                  </a:cxn>
                  <a:cxn ang="0">
                    <a:pos x="9" y="11"/>
                  </a:cxn>
                  <a:cxn ang="0">
                    <a:pos x="13" y="7"/>
                  </a:cxn>
                  <a:cxn ang="0">
                    <a:pos x="18" y="5"/>
                  </a:cxn>
                  <a:cxn ang="0">
                    <a:pos x="24" y="0"/>
                  </a:cxn>
                </a:cxnLst>
                <a:rect l="0" t="0" r="r" b="b"/>
                <a:pathLst>
                  <a:path w="68" h="69">
                    <a:moveTo>
                      <a:pt x="33" y="11"/>
                    </a:moveTo>
                    <a:lnTo>
                      <a:pt x="29" y="14"/>
                    </a:lnTo>
                    <a:lnTo>
                      <a:pt x="24" y="14"/>
                    </a:lnTo>
                    <a:lnTo>
                      <a:pt x="20" y="16"/>
                    </a:lnTo>
                    <a:lnTo>
                      <a:pt x="13" y="29"/>
                    </a:lnTo>
                    <a:lnTo>
                      <a:pt x="13" y="40"/>
                    </a:lnTo>
                    <a:lnTo>
                      <a:pt x="18" y="47"/>
                    </a:lnTo>
                    <a:lnTo>
                      <a:pt x="24" y="54"/>
                    </a:lnTo>
                    <a:lnTo>
                      <a:pt x="33" y="56"/>
                    </a:lnTo>
                    <a:lnTo>
                      <a:pt x="42" y="56"/>
                    </a:lnTo>
                    <a:lnTo>
                      <a:pt x="49" y="51"/>
                    </a:lnTo>
                    <a:lnTo>
                      <a:pt x="53" y="45"/>
                    </a:lnTo>
                    <a:lnTo>
                      <a:pt x="57" y="36"/>
                    </a:lnTo>
                    <a:lnTo>
                      <a:pt x="57" y="31"/>
                    </a:lnTo>
                    <a:lnTo>
                      <a:pt x="55" y="27"/>
                    </a:lnTo>
                    <a:lnTo>
                      <a:pt x="53" y="20"/>
                    </a:lnTo>
                    <a:lnTo>
                      <a:pt x="49" y="16"/>
                    </a:lnTo>
                    <a:lnTo>
                      <a:pt x="35" y="11"/>
                    </a:lnTo>
                    <a:lnTo>
                      <a:pt x="33" y="11"/>
                    </a:lnTo>
                    <a:close/>
                    <a:moveTo>
                      <a:pt x="24" y="0"/>
                    </a:moveTo>
                    <a:lnTo>
                      <a:pt x="42" y="0"/>
                    </a:lnTo>
                    <a:lnTo>
                      <a:pt x="57" y="9"/>
                    </a:lnTo>
                    <a:lnTo>
                      <a:pt x="68" y="25"/>
                    </a:lnTo>
                    <a:lnTo>
                      <a:pt x="68" y="42"/>
                    </a:lnTo>
                    <a:lnTo>
                      <a:pt x="60" y="56"/>
                    </a:lnTo>
                    <a:lnTo>
                      <a:pt x="51" y="65"/>
                    </a:lnTo>
                    <a:lnTo>
                      <a:pt x="44" y="67"/>
                    </a:lnTo>
                    <a:lnTo>
                      <a:pt x="42" y="67"/>
                    </a:lnTo>
                    <a:lnTo>
                      <a:pt x="37" y="69"/>
                    </a:lnTo>
                    <a:lnTo>
                      <a:pt x="35" y="69"/>
                    </a:lnTo>
                    <a:lnTo>
                      <a:pt x="18" y="65"/>
                    </a:lnTo>
                    <a:lnTo>
                      <a:pt x="11" y="58"/>
                    </a:lnTo>
                    <a:lnTo>
                      <a:pt x="2" y="45"/>
                    </a:lnTo>
                    <a:lnTo>
                      <a:pt x="0" y="36"/>
                    </a:lnTo>
                    <a:lnTo>
                      <a:pt x="4" y="18"/>
                    </a:lnTo>
                    <a:lnTo>
                      <a:pt x="9" y="11"/>
                    </a:lnTo>
                    <a:lnTo>
                      <a:pt x="13" y="7"/>
                    </a:lnTo>
                    <a:lnTo>
                      <a:pt x="18" y="5"/>
                    </a:lnTo>
                    <a:lnTo>
                      <a:pt x="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10" name="Freeform 309"/>
              <p:cNvSpPr>
                <a:spLocks noEditPoints="1"/>
              </p:cNvSpPr>
              <p:nvPr/>
            </p:nvSpPr>
            <p:spPr bwMode="auto">
              <a:xfrm>
                <a:off x="6083301" y="3762377"/>
                <a:ext cx="109538" cy="109538"/>
              </a:xfrm>
              <a:custGeom>
                <a:avLst/>
                <a:gdLst/>
                <a:ahLst/>
                <a:cxnLst>
                  <a:cxn ang="0">
                    <a:pos x="29" y="14"/>
                  </a:cxn>
                  <a:cxn ang="0">
                    <a:pos x="23" y="18"/>
                  </a:cxn>
                  <a:cxn ang="0">
                    <a:pos x="16" y="25"/>
                  </a:cxn>
                  <a:cxn ang="0">
                    <a:pos x="14" y="31"/>
                  </a:cxn>
                  <a:cxn ang="0">
                    <a:pos x="14" y="40"/>
                  </a:cxn>
                  <a:cxn ang="0">
                    <a:pos x="18" y="47"/>
                  </a:cxn>
                  <a:cxn ang="0">
                    <a:pos x="27" y="56"/>
                  </a:cxn>
                  <a:cxn ang="0">
                    <a:pos x="34" y="58"/>
                  </a:cxn>
                  <a:cxn ang="0">
                    <a:pos x="47" y="53"/>
                  </a:cxn>
                  <a:cxn ang="0">
                    <a:pos x="51" y="49"/>
                  </a:cxn>
                  <a:cxn ang="0">
                    <a:pos x="56" y="40"/>
                  </a:cxn>
                  <a:cxn ang="0">
                    <a:pos x="58" y="38"/>
                  </a:cxn>
                  <a:cxn ang="0">
                    <a:pos x="58" y="34"/>
                  </a:cxn>
                  <a:cxn ang="0">
                    <a:pos x="56" y="29"/>
                  </a:cxn>
                  <a:cxn ang="0">
                    <a:pos x="53" y="22"/>
                  </a:cxn>
                  <a:cxn ang="0">
                    <a:pos x="51" y="18"/>
                  </a:cxn>
                  <a:cxn ang="0">
                    <a:pos x="47" y="16"/>
                  </a:cxn>
                  <a:cxn ang="0">
                    <a:pos x="40" y="14"/>
                  </a:cxn>
                  <a:cxn ang="0">
                    <a:pos x="29" y="14"/>
                  </a:cxn>
                  <a:cxn ang="0">
                    <a:pos x="42" y="0"/>
                  </a:cxn>
                  <a:cxn ang="0">
                    <a:pos x="58" y="9"/>
                  </a:cxn>
                  <a:cxn ang="0">
                    <a:pos x="67" y="25"/>
                  </a:cxn>
                  <a:cxn ang="0">
                    <a:pos x="69" y="31"/>
                  </a:cxn>
                  <a:cxn ang="0">
                    <a:pos x="69" y="38"/>
                  </a:cxn>
                  <a:cxn ang="0">
                    <a:pos x="65" y="51"/>
                  </a:cxn>
                  <a:cxn ang="0">
                    <a:pos x="51" y="64"/>
                  </a:cxn>
                  <a:cxn ang="0">
                    <a:pos x="45" y="67"/>
                  </a:cxn>
                  <a:cxn ang="0">
                    <a:pos x="42" y="69"/>
                  </a:cxn>
                  <a:cxn ang="0">
                    <a:pos x="36" y="69"/>
                  </a:cxn>
                  <a:cxn ang="0">
                    <a:pos x="18" y="64"/>
                  </a:cxn>
                  <a:cxn ang="0">
                    <a:pos x="5" y="51"/>
                  </a:cxn>
                  <a:cxn ang="0">
                    <a:pos x="3" y="45"/>
                  </a:cxn>
                  <a:cxn ang="0">
                    <a:pos x="0" y="31"/>
                  </a:cxn>
                  <a:cxn ang="0">
                    <a:pos x="3" y="18"/>
                  </a:cxn>
                  <a:cxn ang="0">
                    <a:pos x="11" y="9"/>
                  </a:cxn>
                  <a:cxn ang="0">
                    <a:pos x="25" y="3"/>
                  </a:cxn>
                  <a:cxn ang="0">
                    <a:pos x="42" y="0"/>
                  </a:cxn>
                </a:cxnLst>
                <a:rect l="0" t="0" r="r" b="b"/>
                <a:pathLst>
                  <a:path w="69" h="69">
                    <a:moveTo>
                      <a:pt x="29" y="14"/>
                    </a:moveTo>
                    <a:lnTo>
                      <a:pt x="23" y="18"/>
                    </a:lnTo>
                    <a:lnTo>
                      <a:pt x="16" y="25"/>
                    </a:lnTo>
                    <a:lnTo>
                      <a:pt x="14" y="31"/>
                    </a:lnTo>
                    <a:lnTo>
                      <a:pt x="14" y="40"/>
                    </a:lnTo>
                    <a:lnTo>
                      <a:pt x="18" y="47"/>
                    </a:lnTo>
                    <a:lnTo>
                      <a:pt x="27" y="56"/>
                    </a:lnTo>
                    <a:lnTo>
                      <a:pt x="34" y="58"/>
                    </a:lnTo>
                    <a:lnTo>
                      <a:pt x="47" y="53"/>
                    </a:lnTo>
                    <a:lnTo>
                      <a:pt x="51" y="49"/>
                    </a:lnTo>
                    <a:lnTo>
                      <a:pt x="56" y="40"/>
                    </a:lnTo>
                    <a:lnTo>
                      <a:pt x="58" y="38"/>
                    </a:lnTo>
                    <a:lnTo>
                      <a:pt x="58" y="34"/>
                    </a:lnTo>
                    <a:lnTo>
                      <a:pt x="56" y="29"/>
                    </a:lnTo>
                    <a:lnTo>
                      <a:pt x="53" y="22"/>
                    </a:lnTo>
                    <a:lnTo>
                      <a:pt x="51" y="18"/>
                    </a:lnTo>
                    <a:lnTo>
                      <a:pt x="47" y="16"/>
                    </a:lnTo>
                    <a:lnTo>
                      <a:pt x="40" y="14"/>
                    </a:lnTo>
                    <a:lnTo>
                      <a:pt x="29" y="14"/>
                    </a:lnTo>
                    <a:close/>
                    <a:moveTo>
                      <a:pt x="42" y="0"/>
                    </a:moveTo>
                    <a:lnTo>
                      <a:pt x="58" y="9"/>
                    </a:lnTo>
                    <a:lnTo>
                      <a:pt x="67" y="25"/>
                    </a:lnTo>
                    <a:lnTo>
                      <a:pt x="69" y="31"/>
                    </a:lnTo>
                    <a:lnTo>
                      <a:pt x="69" y="38"/>
                    </a:lnTo>
                    <a:lnTo>
                      <a:pt x="65" y="51"/>
                    </a:lnTo>
                    <a:lnTo>
                      <a:pt x="51" y="64"/>
                    </a:lnTo>
                    <a:lnTo>
                      <a:pt x="45" y="67"/>
                    </a:lnTo>
                    <a:lnTo>
                      <a:pt x="42" y="69"/>
                    </a:lnTo>
                    <a:lnTo>
                      <a:pt x="36" y="69"/>
                    </a:lnTo>
                    <a:lnTo>
                      <a:pt x="18" y="64"/>
                    </a:lnTo>
                    <a:lnTo>
                      <a:pt x="5" y="51"/>
                    </a:lnTo>
                    <a:lnTo>
                      <a:pt x="3" y="45"/>
                    </a:lnTo>
                    <a:lnTo>
                      <a:pt x="0" y="31"/>
                    </a:lnTo>
                    <a:lnTo>
                      <a:pt x="3" y="18"/>
                    </a:lnTo>
                    <a:lnTo>
                      <a:pt x="11" y="9"/>
                    </a:lnTo>
                    <a:lnTo>
                      <a:pt x="25" y="3"/>
                    </a:lnTo>
                    <a:lnTo>
                      <a:pt x="4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11" name="Freeform 310"/>
              <p:cNvSpPr>
                <a:spLocks noEditPoints="1"/>
              </p:cNvSpPr>
              <p:nvPr/>
            </p:nvSpPr>
            <p:spPr bwMode="auto">
              <a:xfrm>
                <a:off x="6059489" y="3678239"/>
                <a:ext cx="107950" cy="109538"/>
              </a:xfrm>
              <a:custGeom>
                <a:avLst/>
                <a:gdLst/>
                <a:ahLst/>
                <a:cxnLst>
                  <a:cxn ang="0">
                    <a:pos x="29" y="13"/>
                  </a:cxn>
                  <a:cxn ang="0">
                    <a:pos x="20" y="18"/>
                  </a:cxn>
                  <a:cxn ang="0">
                    <a:pos x="15" y="22"/>
                  </a:cxn>
                  <a:cxn ang="0">
                    <a:pos x="13" y="27"/>
                  </a:cxn>
                  <a:cxn ang="0">
                    <a:pos x="11" y="36"/>
                  </a:cxn>
                  <a:cxn ang="0">
                    <a:pos x="13" y="42"/>
                  </a:cxn>
                  <a:cxn ang="0">
                    <a:pos x="18" y="49"/>
                  </a:cxn>
                  <a:cxn ang="0">
                    <a:pos x="24" y="56"/>
                  </a:cxn>
                  <a:cxn ang="0">
                    <a:pos x="31" y="58"/>
                  </a:cxn>
                  <a:cxn ang="0">
                    <a:pos x="40" y="56"/>
                  </a:cxn>
                  <a:cxn ang="0">
                    <a:pos x="49" y="51"/>
                  </a:cxn>
                  <a:cxn ang="0">
                    <a:pos x="51" y="49"/>
                  </a:cxn>
                  <a:cxn ang="0">
                    <a:pos x="55" y="40"/>
                  </a:cxn>
                  <a:cxn ang="0">
                    <a:pos x="55" y="29"/>
                  </a:cxn>
                  <a:cxn ang="0">
                    <a:pos x="53" y="22"/>
                  </a:cxn>
                  <a:cxn ang="0">
                    <a:pos x="49" y="18"/>
                  </a:cxn>
                  <a:cxn ang="0">
                    <a:pos x="42" y="16"/>
                  </a:cxn>
                  <a:cxn ang="0">
                    <a:pos x="33" y="13"/>
                  </a:cxn>
                  <a:cxn ang="0">
                    <a:pos x="29" y="13"/>
                  </a:cxn>
                  <a:cxn ang="0">
                    <a:pos x="42" y="0"/>
                  </a:cxn>
                  <a:cxn ang="0">
                    <a:pos x="57" y="9"/>
                  </a:cxn>
                  <a:cxn ang="0">
                    <a:pos x="66" y="25"/>
                  </a:cxn>
                  <a:cxn ang="0">
                    <a:pos x="68" y="33"/>
                  </a:cxn>
                  <a:cxn ang="0">
                    <a:pos x="64" y="51"/>
                  </a:cxn>
                  <a:cxn ang="0">
                    <a:pos x="60" y="58"/>
                  </a:cxn>
                  <a:cxn ang="0">
                    <a:pos x="55" y="62"/>
                  </a:cxn>
                  <a:cxn ang="0">
                    <a:pos x="51" y="64"/>
                  </a:cxn>
                  <a:cxn ang="0">
                    <a:pos x="44" y="69"/>
                  </a:cxn>
                  <a:cxn ang="0">
                    <a:pos x="24" y="69"/>
                  </a:cxn>
                  <a:cxn ang="0">
                    <a:pos x="11" y="60"/>
                  </a:cxn>
                  <a:cxn ang="0">
                    <a:pos x="7" y="53"/>
                  </a:cxn>
                  <a:cxn ang="0">
                    <a:pos x="2" y="44"/>
                  </a:cxn>
                  <a:cxn ang="0">
                    <a:pos x="0" y="27"/>
                  </a:cxn>
                  <a:cxn ang="0">
                    <a:pos x="9" y="11"/>
                  </a:cxn>
                  <a:cxn ang="0">
                    <a:pos x="24" y="2"/>
                  </a:cxn>
                  <a:cxn ang="0">
                    <a:pos x="42" y="0"/>
                  </a:cxn>
                </a:cxnLst>
                <a:rect l="0" t="0" r="r" b="b"/>
                <a:pathLst>
                  <a:path w="68" h="69">
                    <a:moveTo>
                      <a:pt x="29" y="13"/>
                    </a:moveTo>
                    <a:lnTo>
                      <a:pt x="20" y="18"/>
                    </a:lnTo>
                    <a:lnTo>
                      <a:pt x="15" y="22"/>
                    </a:lnTo>
                    <a:lnTo>
                      <a:pt x="13" y="27"/>
                    </a:lnTo>
                    <a:lnTo>
                      <a:pt x="11" y="36"/>
                    </a:lnTo>
                    <a:lnTo>
                      <a:pt x="13" y="42"/>
                    </a:lnTo>
                    <a:lnTo>
                      <a:pt x="18" y="49"/>
                    </a:lnTo>
                    <a:lnTo>
                      <a:pt x="24" y="56"/>
                    </a:lnTo>
                    <a:lnTo>
                      <a:pt x="31" y="58"/>
                    </a:lnTo>
                    <a:lnTo>
                      <a:pt x="40" y="56"/>
                    </a:lnTo>
                    <a:lnTo>
                      <a:pt x="49" y="51"/>
                    </a:lnTo>
                    <a:lnTo>
                      <a:pt x="51" y="49"/>
                    </a:lnTo>
                    <a:lnTo>
                      <a:pt x="55" y="40"/>
                    </a:lnTo>
                    <a:lnTo>
                      <a:pt x="55" y="29"/>
                    </a:lnTo>
                    <a:lnTo>
                      <a:pt x="53" y="22"/>
                    </a:lnTo>
                    <a:lnTo>
                      <a:pt x="49" y="18"/>
                    </a:lnTo>
                    <a:lnTo>
                      <a:pt x="42" y="16"/>
                    </a:lnTo>
                    <a:lnTo>
                      <a:pt x="33" y="13"/>
                    </a:lnTo>
                    <a:lnTo>
                      <a:pt x="29" y="13"/>
                    </a:lnTo>
                    <a:close/>
                    <a:moveTo>
                      <a:pt x="42" y="0"/>
                    </a:moveTo>
                    <a:lnTo>
                      <a:pt x="57" y="9"/>
                    </a:lnTo>
                    <a:lnTo>
                      <a:pt x="66" y="25"/>
                    </a:lnTo>
                    <a:lnTo>
                      <a:pt x="68" y="33"/>
                    </a:lnTo>
                    <a:lnTo>
                      <a:pt x="64" y="51"/>
                    </a:lnTo>
                    <a:lnTo>
                      <a:pt x="60" y="58"/>
                    </a:lnTo>
                    <a:lnTo>
                      <a:pt x="55" y="62"/>
                    </a:lnTo>
                    <a:lnTo>
                      <a:pt x="51" y="64"/>
                    </a:lnTo>
                    <a:lnTo>
                      <a:pt x="44" y="69"/>
                    </a:lnTo>
                    <a:lnTo>
                      <a:pt x="24" y="69"/>
                    </a:lnTo>
                    <a:lnTo>
                      <a:pt x="11" y="60"/>
                    </a:lnTo>
                    <a:lnTo>
                      <a:pt x="7" y="53"/>
                    </a:lnTo>
                    <a:lnTo>
                      <a:pt x="2" y="44"/>
                    </a:lnTo>
                    <a:lnTo>
                      <a:pt x="0" y="27"/>
                    </a:lnTo>
                    <a:lnTo>
                      <a:pt x="9" y="11"/>
                    </a:lnTo>
                    <a:lnTo>
                      <a:pt x="24" y="2"/>
                    </a:lnTo>
                    <a:lnTo>
                      <a:pt x="4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12" name="Freeform 311"/>
              <p:cNvSpPr>
                <a:spLocks noEditPoints="1"/>
              </p:cNvSpPr>
              <p:nvPr/>
            </p:nvSpPr>
            <p:spPr bwMode="auto">
              <a:xfrm>
                <a:off x="6035676" y="3597277"/>
                <a:ext cx="107950" cy="106363"/>
              </a:xfrm>
              <a:custGeom>
                <a:avLst/>
                <a:gdLst/>
                <a:ahLst/>
                <a:cxnLst>
                  <a:cxn ang="0">
                    <a:pos x="28" y="11"/>
                  </a:cxn>
                  <a:cxn ang="0">
                    <a:pos x="26" y="14"/>
                  </a:cxn>
                  <a:cxn ang="0">
                    <a:pos x="17" y="18"/>
                  </a:cxn>
                  <a:cxn ang="0">
                    <a:pos x="11" y="31"/>
                  </a:cxn>
                  <a:cxn ang="0">
                    <a:pos x="11" y="36"/>
                  </a:cxn>
                  <a:cxn ang="0">
                    <a:pos x="13" y="40"/>
                  </a:cxn>
                  <a:cxn ang="0">
                    <a:pos x="15" y="47"/>
                  </a:cxn>
                  <a:cxn ang="0">
                    <a:pos x="19" y="51"/>
                  </a:cxn>
                  <a:cxn ang="0">
                    <a:pos x="33" y="56"/>
                  </a:cxn>
                  <a:cxn ang="0">
                    <a:pos x="39" y="53"/>
                  </a:cxn>
                  <a:cxn ang="0">
                    <a:pos x="44" y="53"/>
                  </a:cxn>
                  <a:cxn ang="0">
                    <a:pos x="48" y="51"/>
                  </a:cxn>
                  <a:cxn ang="0">
                    <a:pos x="50" y="47"/>
                  </a:cxn>
                  <a:cxn ang="0">
                    <a:pos x="53" y="45"/>
                  </a:cxn>
                  <a:cxn ang="0">
                    <a:pos x="55" y="38"/>
                  </a:cxn>
                  <a:cxn ang="0">
                    <a:pos x="55" y="27"/>
                  </a:cxn>
                  <a:cxn ang="0">
                    <a:pos x="50" y="20"/>
                  </a:cxn>
                  <a:cxn ang="0">
                    <a:pos x="46" y="16"/>
                  </a:cxn>
                  <a:cxn ang="0">
                    <a:pos x="33" y="11"/>
                  </a:cxn>
                  <a:cxn ang="0">
                    <a:pos x="28" y="11"/>
                  </a:cxn>
                  <a:cxn ang="0">
                    <a:pos x="24" y="0"/>
                  </a:cxn>
                  <a:cxn ang="0">
                    <a:pos x="41" y="0"/>
                  </a:cxn>
                  <a:cxn ang="0">
                    <a:pos x="57" y="7"/>
                  </a:cxn>
                  <a:cxn ang="0">
                    <a:pos x="66" y="22"/>
                  </a:cxn>
                  <a:cxn ang="0">
                    <a:pos x="68" y="29"/>
                  </a:cxn>
                  <a:cxn ang="0">
                    <a:pos x="68" y="36"/>
                  </a:cxn>
                  <a:cxn ang="0">
                    <a:pos x="64" y="49"/>
                  </a:cxn>
                  <a:cxn ang="0">
                    <a:pos x="59" y="56"/>
                  </a:cxn>
                  <a:cxn ang="0">
                    <a:pos x="50" y="64"/>
                  </a:cxn>
                  <a:cxn ang="0">
                    <a:pos x="44" y="67"/>
                  </a:cxn>
                  <a:cxn ang="0">
                    <a:pos x="24" y="67"/>
                  </a:cxn>
                  <a:cxn ang="0">
                    <a:pos x="15" y="62"/>
                  </a:cxn>
                  <a:cxn ang="0">
                    <a:pos x="8" y="58"/>
                  </a:cxn>
                  <a:cxn ang="0">
                    <a:pos x="4" y="51"/>
                  </a:cxn>
                  <a:cxn ang="0">
                    <a:pos x="0" y="42"/>
                  </a:cxn>
                  <a:cxn ang="0">
                    <a:pos x="0" y="31"/>
                  </a:cxn>
                  <a:cxn ang="0">
                    <a:pos x="4" y="18"/>
                  </a:cxn>
                  <a:cxn ang="0">
                    <a:pos x="8" y="11"/>
                  </a:cxn>
                  <a:cxn ang="0">
                    <a:pos x="17" y="3"/>
                  </a:cxn>
                  <a:cxn ang="0">
                    <a:pos x="24" y="0"/>
                  </a:cxn>
                </a:cxnLst>
                <a:rect l="0" t="0" r="r" b="b"/>
                <a:pathLst>
                  <a:path w="68" h="67">
                    <a:moveTo>
                      <a:pt x="28" y="11"/>
                    </a:moveTo>
                    <a:lnTo>
                      <a:pt x="26" y="14"/>
                    </a:lnTo>
                    <a:lnTo>
                      <a:pt x="17" y="18"/>
                    </a:lnTo>
                    <a:lnTo>
                      <a:pt x="11" y="31"/>
                    </a:lnTo>
                    <a:lnTo>
                      <a:pt x="11" y="36"/>
                    </a:lnTo>
                    <a:lnTo>
                      <a:pt x="13" y="40"/>
                    </a:lnTo>
                    <a:lnTo>
                      <a:pt x="15" y="47"/>
                    </a:lnTo>
                    <a:lnTo>
                      <a:pt x="19" y="51"/>
                    </a:lnTo>
                    <a:lnTo>
                      <a:pt x="33" y="56"/>
                    </a:lnTo>
                    <a:lnTo>
                      <a:pt x="39" y="53"/>
                    </a:lnTo>
                    <a:lnTo>
                      <a:pt x="44" y="53"/>
                    </a:lnTo>
                    <a:lnTo>
                      <a:pt x="48" y="51"/>
                    </a:lnTo>
                    <a:lnTo>
                      <a:pt x="50" y="47"/>
                    </a:lnTo>
                    <a:lnTo>
                      <a:pt x="53" y="45"/>
                    </a:lnTo>
                    <a:lnTo>
                      <a:pt x="55" y="38"/>
                    </a:lnTo>
                    <a:lnTo>
                      <a:pt x="55" y="27"/>
                    </a:lnTo>
                    <a:lnTo>
                      <a:pt x="50" y="20"/>
                    </a:lnTo>
                    <a:lnTo>
                      <a:pt x="46" y="16"/>
                    </a:lnTo>
                    <a:lnTo>
                      <a:pt x="33" y="11"/>
                    </a:lnTo>
                    <a:lnTo>
                      <a:pt x="28" y="11"/>
                    </a:lnTo>
                    <a:close/>
                    <a:moveTo>
                      <a:pt x="24" y="0"/>
                    </a:moveTo>
                    <a:lnTo>
                      <a:pt x="41" y="0"/>
                    </a:lnTo>
                    <a:lnTo>
                      <a:pt x="57" y="7"/>
                    </a:lnTo>
                    <a:lnTo>
                      <a:pt x="66" y="22"/>
                    </a:lnTo>
                    <a:lnTo>
                      <a:pt x="68" y="29"/>
                    </a:lnTo>
                    <a:lnTo>
                      <a:pt x="68" y="36"/>
                    </a:lnTo>
                    <a:lnTo>
                      <a:pt x="64" y="49"/>
                    </a:lnTo>
                    <a:lnTo>
                      <a:pt x="59" y="56"/>
                    </a:lnTo>
                    <a:lnTo>
                      <a:pt x="50" y="64"/>
                    </a:lnTo>
                    <a:lnTo>
                      <a:pt x="44" y="67"/>
                    </a:lnTo>
                    <a:lnTo>
                      <a:pt x="24" y="67"/>
                    </a:lnTo>
                    <a:lnTo>
                      <a:pt x="15" y="62"/>
                    </a:lnTo>
                    <a:lnTo>
                      <a:pt x="8" y="58"/>
                    </a:lnTo>
                    <a:lnTo>
                      <a:pt x="4" y="51"/>
                    </a:lnTo>
                    <a:lnTo>
                      <a:pt x="0" y="42"/>
                    </a:lnTo>
                    <a:lnTo>
                      <a:pt x="0" y="31"/>
                    </a:lnTo>
                    <a:lnTo>
                      <a:pt x="4" y="18"/>
                    </a:lnTo>
                    <a:lnTo>
                      <a:pt x="8" y="11"/>
                    </a:lnTo>
                    <a:lnTo>
                      <a:pt x="17" y="3"/>
                    </a:lnTo>
                    <a:lnTo>
                      <a:pt x="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13" name="Freeform 312"/>
              <p:cNvSpPr>
                <a:spLocks noEditPoints="1"/>
              </p:cNvSpPr>
              <p:nvPr/>
            </p:nvSpPr>
            <p:spPr bwMode="auto">
              <a:xfrm>
                <a:off x="6007101" y="3513139"/>
                <a:ext cx="107950" cy="109538"/>
              </a:xfrm>
              <a:custGeom>
                <a:avLst/>
                <a:gdLst/>
                <a:ahLst/>
                <a:cxnLst>
                  <a:cxn ang="0">
                    <a:pos x="35" y="11"/>
                  </a:cxn>
                  <a:cxn ang="0">
                    <a:pos x="31" y="13"/>
                  </a:cxn>
                  <a:cxn ang="0">
                    <a:pos x="29" y="13"/>
                  </a:cxn>
                  <a:cxn ang="0">
                    <a:pos x="24" y="16"/>
                  </a:cxn>
                  <a:cxn ang="0">
                    <a:pos x="15" y="25"/>
                  </a:cxn>
                  <a:cxn ang="0">
                    <a:pos x="13" y="29"/>
                  </a:cxn>
                  <a:cxn ang="0">
                    <a:pos x="13" y="36"/>
                  </a:cxn>
                  <a:cxn ang="0">
                    <a:pos x="15" y="40"/>
                  </a:cxn>
                  <a:cxn ang="0">
                    <a:pos x="18" y="47"/>
                  </a:cxn>
                  <a:cxn ang="0">
                    <a:pos x="22" y="51"/>
                  </a:cxn>
                  <a:cxn ang="0">
                    <a:pos x="35" y="56"/>
                  </a:cxn>
                  <a:cxn ang="0">
                    <a:pos x="42" y="56"/>
                  </a:cxn>
                  <a:cxn ang="0">
                    <a:pos x="48" y="51"/>
                  </a:cxn>
                  <a:cxn ang="0">
                    <a:pos x="53" y="47"/>
                  </a:cxn>
                  <a:cxn ang="0">
                    <a:pos x="55" y="42"/>
                  </a:cxn>
                  <a:cxn ang="0">
                    <a:pos x="57" y="33"/>
                  </a:cxn>
                  <a:cxn ang="0">
                    <a:pos x="53" y="20"/>
                  </a:cxn>
                  <a:cxn ang="0">
                    <a:pos x="48" y="16"/>
                  </a:cxn>
                  <a:cxn ang="0">
                    <a:pos x="35" y="11"/>
                  </a:cxn>
                  <a:cxn ang="0">
                    <a:pos x="26" y="0"/>
                  </a:cxn>
                  <a:cxn ang="0">
                    <a:pos x="44" y="0"/>
                  </a:cxn>
                  <a:cxn ang="0">
                    <a:pos x="59" y="9"/>
                  </a:cxn>
                  <a:cxn ang="0">
                    <a:pos x="68" y="25"/>
                  </a:cxn>
                  <a:cxn ang="0">
                    <a:pos x="68" y="42"/>
                  </a:cxn>
                  <a:cxn ang="0">
                    <a:pos x="62" y="58"/>
                  </a:cxn>
                  <a:cxn ang="0">
                    <a:pos x="46" y="67"/>
                  </a:cxn>
                  <a:cxn ang="0">
                    <a:pos x="42" y="69"/>
                  </a:cxn>
                  <a:cxn ang="0">
                    <a:pos x="35" y="69"/>
                  </a:cxn>
                  <a:cxn ang="0">
                    <a:pos x="18" y="64"/>
                  </a:cxn>
                  <a:cxn ang="0">
                    <a:pos x="11" y="58"/>
                  </a:cxn>
                  <a:cxn ang="0">
                    <a:pos x="2" y="44"/>
                  </a:cxn>
                  <a:cxn ang="0">
                    <a:pos x="0" y="36"/>
                  </a:cxn>
                  <a:cxn ang="0">
                    <a:pos x="4" y="18"/>
                  </a:cxn>
                  <a:cxn ang="0">
                    <a:pos x="9" y="11"/>
                  </a:cxn>
                  <a:cxn ang="0">
                    <a:pos x="13" y="7"/>
                  </a:cxn>
                  <a:cxn ang="0">
                    <a:pos x="20" y="5"/>
                  </a:cxn>
                  <a:cxn ang="0">
                    <a:pos x="26" y="0"/>
                  </a:cxn>
                </a:cxnLst>
                <a:rect l="0" t="0" r="r" b="b"/>
                <a:pathLst>
                  <a:path w="68" h="69">
                    <a:moveTo>
                      <a:pt x="35" y="11"/>
                    </a:moveTo>
                    <a:lnTo>
                      <a:pt x="31" y="13"/>
                    </a:lnTo>
                    <a:lnTo>
                      <a:pt x="29" y="13"/>
                    </a:lnTo>
                    <a:lnTo>
                      <a:pt x="24" y="16"/>
                    </a:lnTo>
                    <a:lnTo>
                      <a:pt x="15" y="25"/>
                    </a:lnTo>
                    <a:lnTo>
                      <a:pt x="13" y="29"/>
                    </a:lnTo>
                    <a:lnTo>
                      <a:pt x="13" y="36"/>
                    </a:lnTo>
                    <a:lnTo>
                      <a:pt x="15" y="40"/>
                    </a:lnTo>
                    <a:lnTo>
                      <a:pt x="18" y="47"/>
                    </a:lnTo>
                    <a:lnTo>
                      <a:pt x="22" y="51"/>
                    </a:lnTo>
                    <a:lnTo>
                      <a:pt x="35" y="56"/>
                    </a:lnTo>
                    <a:lnTo>
                      <a:pt x="42" y="56"/>
                    </a:lnTo>
                    <a:lnTo>
                      <a:pt x="48" y="51"/>
                    </a:lnTo>
                    <a:lnTo>
                      <a:pt x="53" y="47"/>
                    </a:lnTo>
                    <a:lnTo>
                      <a:pt x="55" y="42"/>
                    </a:lnTo>
                    <a:lnTo>
                      <a:pt x="57" y="33"/>
                    </a:lnTo>
                    <a:lnTo>
                      <a:pt x="53" y="20"/>
                    </a:lnTo>
                    <a:lnTo>
                      <a:pt x="48" y="16"/>
                    </a:lnTo>
                    <a:lnTo>
                      <a:pt x="35" y="11"/>
                    </a:lnTo>
                    <a:close/>
                    <a:moveTo>
                      <a:pt x="26" y="0"/>
                    </a:moveTo>
                    <a:lnTo>
                      <a:pt x="44" y="0"/>
                    </a:lnTo>
                    <a:lnTo>
                      <a:pt x="59" y="9"/>
                    </a:lnTo>
                    <a:lnTo>
                      <a:pt x="68" y="25"/>
                    </a:lnTo>
                    <a:lnTo>
                      <a:pt x="68" y="42"/>
                    </a:lnTo>
                    <a:lnTo>
                      <a:pt x="62" y="58"/>
                    </a:lnTo>
                    <a:lnTo>
                      <a:pt x="46" y="67"/>
                    </a:lnTo>
                    <a:lnTo>
                      <a:pt x="42" y="69"/>
                    </a:lnTo>
                    <a:lnTo>
                      <a:pt x="35" y="69"/>
                    </a:lnTo>
                    <a:lnTo>
                      <a:pt x="18" y="64"/>
                    </a:lnTo>
                    <a:lnTo>
                      <a:pt x="11" y="58"/>
                    </a:lnTo>
                    <a:lnTo>
                      <a:pt x="2" y="44"/>
                    </a:lnTo>
                    <a:lnTo>
                      <a:pt x="0" y="36"/>
                    </a:lnTo>
                    <a:lnTo>
                      <a:pt x="4" y="18"/>
                    </a:lnTo>
                    <a:lnTo>
                      <a:pt x="9" y="11"/>
                    </a:lnTo>
                    <a:lnTo>
                      <a:pt x="13" y="7"/>
                    </a:lnTo>
                    <a:lnTo>
                      <a:pt x="20" y="5"/>
                    </a:lnTo>
                    <a:lnTo>
                      <a:pt x="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14" name="Freeform 313"/>
              <p:cNvSpPr>
                <a:spLocks noEditPoints="1"/>
              </p:cNvSpPr>
              <p:nvPr/>
            </p:nvSpPr>
            <p:spPr bwMode="auto">
              <a:xfrm>
                <a:off x="5986464" y="3429002"/>
                <a:ext cx="104775" cy="109538"/>
              </a:xfrm>
              <a:custGeom>
                <a:avLst/>
                <a:gdLst/>
                <a:ahLst/>
                <a:cxnLst>
                  <a:cxn ang="0">
                    <a:pos x="26" y="13"/>
                  </a:cxn>
                  <a:cxn ang="0">
                    <a:pos x="19" y="18"/>
                  </a:cxn>
                  <a:cxn ang="0">
                    <a:pos x="13" y="24"/>
                  </a:cxn>
                  <a:cxn ang="0">
                    <a:pos x="11" y="31"/>
                  </a:cxn>
                  <a:cxn ang="0">
                    <a:pos x="11" y="40"/>
                  </a:cxn>
                  <a:cxn ang="0">
                    <a:pos x="15" y="47"/>
                  </a:cxn>
                  <a:cxn ang="0">
                    <a:pos x="19" y="51"/>
                  </a:cxn>
                  <a:cxn ang="0">
                    <a:pos x="26" y="55"/>
                  </a:cxn>
                  <a:cxn ang="0">
                    <a:pos x="33" y="58"/>
                  </a:cxn>
                  <a:cxn ang="0">
                    <a:pos x="39" y="55"/>
                  </a:cxn>
                  <a:cxn ang="0">
                    <a:pos x="44" y="53"/>
                  </a:cxn>
                  <a:cxn ang="0">
                    <a:pos x="53" y="44"/>
                  </a:cxn>
                  <a:cxn ang="0">
                    <a:pos x="55" y="40"/>
                  </a:cxn>
                  <a:cxn ang="0">
                    <a:pos x="55" y="33"/>
                  </a:cxn>
                  <a:cxn ang="0">
                    <a:pos x="53" y="29"/>
                  </a:cxn>
                  <a:cxn ang="0">
                    <a:pos x="50" y="22"/>
                  </a:cxn>
                  <a:cxn ang="0">
                    <a:pos x="46" y="18"/>
                  </a:cxn>
                  <a:cxn ang="0">
                    <a:pos x="33" y="13"/>
                  </a:cxn>
                  <a:cxn ang="0">
                    <a:pos x="26" y="13"/>
                  </a:cxn>
                  <a:cxn ang="0">
                    <a:pos x="39" y="0"/>
                  </a:cxn>
                  <a:cxn ang="0">
                    <a:pos x="55" y="9"/>
                  </a:cxn>
                  <a:cxn ang="0">
                    <a:pos x="66" y="24"/>
                  </a:cxn>
                  <a:cxn ang="0">
                    <a:pos x="66" y="38"/>
                  </a:cxn>
                  <a:cxn ang="0">
                    <a:pos x="64" y="51"/>
                  </a:cxn>
                  <a:cxn ang="0">
                    <a:pos x="57" y="58"/>
                  </a:cxn>
                  <a:cxn ang="0">
                    <a:pos x="50" y="62"/>
                  </a:cxn>
                  <a:cxn ang="0">
                    <a:pos x="42" y="66"/>
                  </a:cxn>
                  <a:cxn ang="0">
                    <a:pos x="39" y="69"/>
                  </a:cxn>
                  <a:cxn ang="0">
                    <a:pos x="24" y="69"/>
                  </a:cxn>
                  <a:cxn ang="0">
                    <a:pos x="15" y="64"/>
                  </a:cxn>
                  <a:cxn ang="0">
                    <a:pos x="8" y="60"/>
                  </a:cxn>
                  <a:cxn ang="0">
                    <a:pos x="4" y="53"/>
                  </a:cxn>
                  <a:cxn ang="0">
                    <a:pos x="0" y="44"/>
                  </a:cxn>
                  <a:cxn ang="0">
                    <a:pos x="0" y="27"/>
                  </a:cxn>
                  <a:cxn ang="0">
                    <a:pos x="6" y="11"/>
                  </a:cxn>
                  <a:cxn ang="0">
                    <a:pos x="22" y="2"/>
                  </a:cxn>
                  <a:cxn ang="0">
                    <a:pos x="39" y="0"/>
                  </a:cxn>
                </a:cxnLst>
                <a:rect l="0" t="0" r="r" b="b"/>
                <a:pathLst>
                  <a:path w="66" h="69">
                    <a:moveTo>
                      <a:pt x="26" y="13"/>
                    </a:moveTo>
                    <a:lnTo>
                      <a:pt x="19" y="18"/>
                    </a:lnTo>
                    <a:lnTo>
                      <a:pt x="13" y="24"/>
                    </a:lnTo>
                    <a:lnTo>
                      <a:pt x="11" y="31"/>
                    </a:lnTo>
                    <a:lnTo>
                      <a:pt x="11" y="40"/>
                    </a:lnTo>
                    <a:lnTo>
                      <a:pt x="15" y="47"/>
                    </a:lnTo>
                    <a:lnTo>
                      <a:pt x="19" y="51"/>
                    </a:lnTo>
                    <a:lnTo>
                      <a:pt x="26" y="55"/>
                    </a:lnTo>
                    <a:lnTo>
                      <a:pt x="33" y="58"/>
                    </a:lnTo>
                    <a:lnTo>
                      <a:pt x="39" y="55"/>
                    </a:lnTo>
                    <a:lnTo>
                      <a:pt x="44" y="53"/>
                    </a:lnTo>
                    <a:lnTo>
                      <a:pt x="53" y="44"/>
                    </a:lnTo>
                    <a:lnTo>
                      <a:pt x="55" y="40"/>
                    </a:lnTo>
                    <a:lnTo>
                      <a:pt x="55" y="33"/>
                    </a:lnTo>
                    <a:lnTo>
                      <a:pt x="53" y="29"/>
                    </a:lnTo>
                    <a:lnTo>
                      <a:pt x="50" y="22"/>
                    </a:lnTo>
                    <a:lnTo>
                      <a:pt x="46" y="18"/>
                    </a:lnTo>
                    <a:lnTo>
                      <a:pt x="33" y="13"/>
                    </a:lnTo>
                    <a:lnTo>
                      <a:pt x="26" y="13"/>
                    </a:lnTo>
                    <a:close/>
                    <a:moveTo>
                      <a:pt x="39" y="0"/>
                    </a:moveTo>
                    <a:lnTo>
                      <a:pt x="55" y="9"/>
                    </a:lnTo>
                    <a:lnTo>
                      <a:pt x="66" y="24"/>
                    </a:lnTo>
                    <a:lnTo>
                      <a:pt x="66" y="38"/>
                    </a:lnTo>
                    <a:lnTo>
                      <a:pt x="64" y="51"/>
                    </a:lnTo>
                    <a:lnTo>
                      <a:pt x="57" y="58"/>
                    </a:lnTo>
                    <a:lnTo>
                      <a:pt x="50" y="62"/>
                    </a:lnTo>
                    <a:lnTo>
                      <a:pt x="42" y="66"/>
                    </a:lnTo>
                    <a:lnTo>
                      <a:pt x="39" y="69"/>
                    </a:lnTo>
                    <a:lnTo>
                      <a:pt x="24" y="69"/>
                    </a:lnTo>
                    <a:lnTo>
                      <a:pt x="15" y="64"/>
                    </a:lnTo>
                    <a:lnTo>
                      <a:pt x="8" y="60"/>
                    </a:lnTo>
                    <a:lnTo>
                      <a:pt x="4" y="53"/>
                    </a:lnTo>
                    <a:lnTo>
                      <a:pt x="0" y="44"/>
                    </a:lnTo>
                    <a:lnTo>
                      <a:pt x="0" y="27"/>
                    </a:lnTo>
                    <a:lnTo>
                      <a:pt x="6" y="11"/>
                    </a:lnTo>
                    <a:lnTo>
                      <a:pt x="22" y="2"/>
                    </a:lnTo>
                    <a:lnTo>
                      <a:pt x="3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15" name="Freeform 314"/>
              <p:cNvSpPr>
                <a:spLocks noEditPoints="1"/>
              </p:cNvSpPr>
              <p:nvPr/>
            </p:nvSpPr>
            <p:spPr bwMode="auto">
              <a:xfrm>
                <a:off x="5957889" y="3348039"/>
                <a:ext cx="107950" cy="106363"/>
              </a:xfrm>
              <a:custGeom>
                <a:avLst/>
                <a:gdLst/>
                <a:ahLst/>
                <a:cxnLst>
                  <a:cxn ang="0">
                    <a:pos x="29" y="11"/>
                  </a:cxn>
                  <a:cxn ang="0">
                    <a:pos x="22" y="16"/>
                  </a:cxn>
                  <a:cxn ang="0">
                    <a:pos x="15" y="22"/>
                  </a:cxn>
                  <a:cxn ang="0">
                    <a:pos x="13" y="31"/>
                  </a:cxn>
                  <a:cxn ang="0">
                    <a:pos x="13" y="40"/>
                  </a:cxn>
                  <a:cxn ang="0">
                    <a:pos x="18" y="47"/>
                  </a:cxn>
                  <a:cxn ang="0">
                    <a:pos x="22" y="51"/>
                  </a:cxn>
                  <a:cxn ang="0">
                    <a:pos x="35" y="55"/>
                  </a:cxn>
                  <a:cxn ang="0">
                    <a:pos x="37" y="55"/>
                  </a:cxn>
                  <a:cxn ang="0">
                    <a:pos x="42" y="53"/>
                  </a:cxn>
                  <a:cxn ang="0">
                    <a:pos x="44" y="51"/>
                  </a:cxn>
                  <a:cxn ang="0">
                    <a:pos x="49" y="49"/>
                  </a:cxn>
                  <a:cxn ang="0">
                    <a:pos x="51" y="47"/>
                  </a:cxn>
                  <a:cxn ang="0">
                    <a:pos x="57" y="33"/>
                  </a:cxn>
                  <a:cxn ang="0">
                    <a:pos x="57" y="31"/>
                  </a:cxn>
                  <a:cxn ang="0">
                    <a:pos x="55" y="27"/>
                  </a:cxn>
                  <a:cxn ang="0">
                    <a:pos x="53" y="20"/>
                  </a:cxn>
                  <a:cxn ang="0">
                    <a:pos x="49" y="16"/>
                  </a:cxn>
                  <a:cxn ang="0">
                    <a:pos x="35" y="11"/>
                  </a:cxn>
                  <a:cxn ang="0">
                    <a:pos x="29" y="11"/>
                  </a:cxn>
                  <a:cxn ang="0">
                    <a:pos x="24" y="0"/>
                  </a:cxn>
                  <a:cxn ang="0">
                    <a:pos x="42" y="0"/>
                  </a:cxn>
                  <a:cxn ang="0">
                    <a:pos x="57" y="7"/>
                  </a:cxn>
                  <a:cxn ang="0">
                    <a:pos x="68" y="22"/>
                  </a:cxn>
                  <a:cxn ang="0">
                    <a:pos x="68" y="40"/>
                  </a:cxn>
                  <a:cxn ang="0">
                    <a:pos x="64" y="49"/>
                  </a:cxn>
                  <a:cxn ang="0">
                    <a:pos x="60" y="55"/>
                  </a:cxn>
                  <a:cxn ang="0">
                    <a:pos x="55" y="60"/>
                  </a:cxn>
                  <a:cxn ang="0">
                    <a:pos x="51" y="62"/>
                  </a:cxn>
                  <a:cxn ang="0">
                    <a:pos x="44" y="67"/>
                  </a:cxn>
                  <a:cxn ang="0">
                    <a:pos x="26" y="67"/>
                  </a:cxn>
                  <a:cxn ang="0">
                    <a:pos x="18" y="62"/>
                  </a:cxn>
                  <a:cxn ang="0">
                    <a:pos x="11" y="58"/>
                  </a:cxn>
                  <a:cxn ang="0">
                    <a:pos x="7" y="49"/>
                  </a:cxn>
                  <a:cxn ang="0">
                    <a:pos x="2" y="42"/>
                  </a:cxn>
                  <a:cxn ang="0">
                    <a:pos x="0" y="25"/>
                  </a:cxn>
                  <a:cxn ang="0">
                    <a:pos x="9" y="9"/>
                  </a:cxn>
                  <a:cxn ang="0">
                    <a:pos x="24" y="0"/>
                  </a:cxn>
                </a:cxnLst>
                <a:rect l="0" t="0" r="r" b="b"/>
                <a:pathLst>
                  <a:path w="68" h="67">
                    <a:moveTo>
                      <a:pt x="29" y="11"/>
                    </a:moveTo>
                    <a:lnTo>
                      <a:pt x="22" y="16"/>
                    </a:lnTo>
                    <a:lnTo>
                      <a:pt x="15" y="22"/>
                    </a:lnTo>
                    <a:lnTo>
                      <a:pt x="13" y="31"/>
                    </a:lnTo>
                    <a:lnTo>
                      <a:pt x="13" y="40"/>
                    </a:lnTo>
                    <a:lnTo>
                      <a:pt x="18" y="47"/>
                    </a:lnTo>
                    <a:lnTo>
                      <a:pt x="22" y="51"/>
                    </a:lnTo>
                    <a:lnTo>
                      <a:pt x="35" y="55"/>
                    </a:lnTo>
                    <a:lnTo>
                      <a:pt x="37" y="55"/>
                    </a:lnTo>
                    <a:lnTo>
                      <a:pt x="42" y="53"/>
                    </a:lnTo>
                    <a:lnTo>
                      <a:pt x="44" y="51"/>
                    </a:lnTo>
                    <a:lnTo>
                      <a:pt x="49" y="49"/>
                    </a:lnTo>
                    <a:lnTo>
                      <a:pt x="51" y="47"/>
                    </a:lnTo>
                    <a:lnTo>
                      <a:pt x="57" y="33"/>
                    </a:lnTo>
                    <a:lnTo>
                      <a:pt x="57" y="31"/>
                    </a:lnTo>
                    <a:lnTo>
                      <a:pt x="55" y="27"/>
                    </a:lnTo>
                    <a:lnTo>
                      <a:pt x="53" y="20"/>
                    </a:lnTo>
                    <a:lnTo>
                      <a:pt x="49" y="16"/>
                    </a:lnTo>
                    <a:lnTo>
                      <a:pt x="35" y="11"/>
                    </a:lnTo>
                    <a:lnTo>
                      <a:pt x="29" y="11"/>
                    </a:lnTo>
                    <a:close/>
                    <a:moveTo>
                      <a:pt x="24" y="0"/>
                    </a:moveTo>
                    <a:lnTo>
                      <a:pt x="42" y="0"/>
                    </a:lnTo>
                    <a:lnTo>
                      <a:pt x="57" y="7"/>
                    </a:lnTo>
                    <a:lnTo>
                      <a:pt x="68" y="22"/>
                    </a:lnTo>
                    <a:lnTo>
                      <a:pt x="68" y="40"/>
                    </a:lnTo>
                    <a:lnTo>
                      <a:pt x="64" y="49"/>
                    </a:lnTo>
                    <a:lnTo>
                      <a:pt x="60" y="55"/>
                    </a:lnTo>
                    <a:lnTo>
                      <a:pt x="55" y="60"/>
                    </a:lnTo>
                    <a:lnTo>
                      <a:pt x="51" y="62"/>
                    </a:lnTo>
                    <a:lnTo>
                      <a:pt x="44" y="67"/>
                    </a:lnTo>
                    <a:lnTo>
                      <a:pt x="26" y="67"/>
                    </a:lnTo>
                    <a:lnTo>
                      <a:pt x="18" y="62"/>
                    </a:lnTo>
                    <a:lnTo>
                      <a:pt x="11" y="58"/>
                    </a:lnTo>
                    <a:lnTo>
                      <a:pt x="7" y="49"/>
                    </a:lnTo>
                    <a:lnTo>
                      <a:pt x="2" y="42"/>
                    </a:lnTo>
                    <a:lnTo>
                      <a:pt x="0" y="25"/>
                    </a:lnTo>
                    <a:lnTo>
                      <a:pt x="9" y="9"/>
                    </a:lnTo>
                    <a:lnTo>
                      <a:pt x="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16" name="Freeform 315"/>
              <p:cNvSpPr>
                <a:spLocks noEditPoints="1"/>
              </p:cNvSpPr>
              <p:nvPr/>
            </p:nvSpPr>
            <p:spPr bwMode="auto">
              <a:xfrm>
                <a:off x="5932489" y="3263901"/>
                <a:ext cx="109538" cy="109538"/>
              </a:xfrm>
              <a:custGeom>
                <a:avLst/>
                <a:gdLst/>
                <a:ahLst/>
                <a:cxnLst>
                  <a:cxn ang="0">
                    <a:pos x="31" y="11"/>
                  </a:cxn>
                  <a:cxn ang="0">
                    <a:pos x="29" y="13"/>
                  </a:cxn>
                  <a:cxn ang="0">
                    <a:pos x="25" y="13"/>
                  </a:cxn>
                  <a:cxn ang="0">
                    <a:pos x="20" y="16"/>
                  </a:cxn>
                  <a:cxn ang="0">
                    <a:pos x="18" y="20"/>
                  </a:cxn>
                  <a:cxn ang="0">
                    <a:pos x="16" y="22"/>
                  </a:cxn>
                  <a:cxn ang="0">
                    <a:pos x="14" y="27"/>
                  </a:cxn>
                  <a:cxn ang="0">
                    <a:pos x="14" y="40"/>
                  </a:cxn>
                  <a:cxn ang="0">
                    <a:pos x="18" y="47"/>
                  </a:cxn>
                  <a:cxn ang="0">
                    <a:pos x="25" y="53"/>
                  </a:cxn>
                  <a:cxn ang="0">
                    <a:pos x="31" y="55"/>
                  </a:cxn>
                  <a:cxn ang="0">
                    <a:pos x="40" y="55"/>
                  </a:cxn>
                  <a:cxn ang="0">
                    <a:pos x="47" y="53"/>
                  </a:cxn>
                  <a:cxn ang="0">
                    <a:pos x="51" y="49"/>
                  </a:cxn>
                  <a:cxn ang="0">
                    <a:pos x="56" y="40"/>
                  </a:cxn>
                  <a:cxn ang="0">
                    <a:pos x="56" y="27"/>
                  </a:cxn>
                  <a:cxn ang="0">
                    <a:pos x="53" y="20"/>
                  </a:cxn>
                  <a:cxn ang="0">
                    <a:pos x="47" y="16"/>
                  </a:cxn>
                  <a:cxn ang="0">
                    <a:pos x="42" y="13"/>
                  </a:cxn>
                  <a:cxn ang="0">
                    <a:pos x="34" y="11"/>
                  </a:cxn>
                  <a:cxn ang="0">
                    <a:pos x="31" y="11"/>
                  </a:cxn>
                  <a:cxn ang="0">
                    <a:pos x="25" y="0"/>
                  </a:cxn>
                  <a:cxn ang="0">
                    <a:pos x="42" y="0"/>
                  </a:cxn>
                  <a:cxn ang="0">
                    <a:pos x="58" y="9"/>
                  </a:cxn>
                  <a:cxn ang="0">
                    <a:pos x="67" y="24"/>
                  </a:cxn>
                  <a:cxn ang="0">
                    <a:pos x="69" y="31"/>
                  </a:cxn>
                  <a:cxn ang="0">
                    <a:pos x="69" y="38"/>
                  </a:cxn>
                  <a:cxn ang="0">
                    <a:pos x="67" y="44"/>
                  </a:cxn>
                  <a:cxn ang="0">
                    <a:pos x="65" y="49"/>
                  </a:cxn>
                  <a:cxn ang="0">
                    <a:pos x="60" y="55"/>
                  </a:cxn>
                  <a:cxn ang="0">
                    <a:pos x="51" y="64"/>
                  </a:cxn>
                  <a:cxn ang="0">
                    <a:pos x="45" y="67"/>
                  </a:cxn>
                  <a:cxn ang="0">
                    <a:pos x="42" y="67"/>
                  </a:cxn>
                  <a:cxn ang="0">
                    <a:pos x="38" y="69"/>
                  </a:cxn>
                  <a:cxn ang="0">
                    <a:pos x="34" y="69"/>
                  </a:cxn>
                  <a:cxn ang="0">
                    <a:pos x="25" y="67"/>
                  </a:cxn>
                  <a:cxn ang="0">
                    <a:pos x="14" y="62"/>
                  </a:cxn>
                  <a:cxn ang="0">
                    <a:pos x="7" y="53"/>
                  </a:cxn>
                  <a:cxn ang="0">
                    <a:pos x="3" y="44"/>
                  </a:cxn>
                  <a:cxn ang="0">
                    <a:pos x="0" y="38"/>
                  </a:cxn>
                  <a:cxn ang="0">
                    <a:pos x="0" y="31"/>
                  </a:cxn>
                  <a:cxn ang="0">
                    <a:pos x="5" y="18"/>
                  </a:cxn>
                  <a:cxn ang="0">
                    <a:pos x="9" y="11"/>
                  </a:cxn>
                  <a:cxn ang="0">
                    <a:pos x="18" y="2"/>
                  </a:cxn>
                  <a:cxn ang="0">
                    <a:pos x="25" y="0"/>
                  </a:cxn>
                </a:cxnLst>
                <a:rect l="0" t="0" r="r" b="b"/>
                <a:pathLst>
                  <a:path w="69" h="69">
                    <a:moveTo>
                      <a:pt x="31" y="11"/>
                    </a:moveTo>
                    <a:lnTo>
                      <a:pt x="29" y="13"/>
                    </a:lnTo>
                    <a:lnTo>
                      <a:pt x="25" y="13"/>
                    </a:lnTo>
                    <a:lnTo>
                      <a:pt x="20" y="16"/>
                    </a:lnTo>
                    <a:lnTo>
                      <a:pt x="18" y="20"/>
                    </a:lnTo>
                    <a:lnTo>
                      <a:pt x="16" y="22"/>
                    </a:lnTo>
                    <a:lnTo>
                      <a:pt x="14" y="27"/>
                    </a:lnTo>
                    <a:lnTo>
                      <a:pt x="14" y="40"/>
                    </a:lnTo>
                    <a:lnTo>
                      <a:pt x="18" y="47"/>
                    </a:lnTo>
                    <a:lnTo>
                      <a:pt x="25" y="53"/>
                    </a:lnTo>
                    <a:lnTo>
                      <a:pt x="31" y="55"/>
                    </a:lnTo>
                    <a:lnTo>
                      <a:pt x="40" y="55"/>
                    </a:lnTo>
                    <a:lnTo>
                      <a:pt x="47" y="53"/>
                    </a:lnTo>
                    <a:lnTo>
                      <a:pt x="51" y="49"/>
                    </a:lnTo>
                    <a:lnTo>
                      <a:pt x="56" y="40"/>
                    </a:lnTo>
                    <a:lnTo>
                      <a:pt x="56" y="27"/>
                    </a:lnTo>
                    <a:lnTo>
                      <a:pt x="53" y="20"/>
                    </a:lnTo>
                    <a:lnTo>
                      <a:pt x="47" y="16"/>
                    </a:lnTo>
                    <a:lnTo>
                      <a:pt x="42" y="13"/>
                    </a:lnTo>
                    <a:lnTo>
                      <a:pt x="34" y="11"/>
                    </a:lnTo>
                    <a:lnTo>
                      <a:pt x="31" y="11"/>
                    </a:lnTo>
                    <a:close/>
                    <a:moveTo>
                      <a:pt x="25" y="0"/>
                    </a:moveTo>
                    <a:lnTo>
                      <a:pt x="42" y="0"/>
                    </a:lnTo>
                    <a:lnTo>
                      <a:pt x="58" y="9"/>
                    </a:lnTo>
                    <a:lnTo>
                      <a:pt x="67" y="24"/>
                    </a:lnTo>
                    <a:lnTo>
                      <a:pt x="69" y="31"/>
                    </a:lnTo>
                    <a:lnTo>
                      <a:pt x="69" y="38"/>
                    </a:lnTo>
                    <a:lnTo>
                      <a:pt x="67" y="44"/>
                    </a:lnTo>
                    <a:lnTo>
                      <a:pt x="65" y="49"/>
                    </a:lnTo>
                    <a:lnTo>
                      <a:pt x="60" y="55"/>
                    </a:lnTo>
                    <a:lnTo>
                      <a:pt x="51" y="64"/>
                    </a:lnTo>
                    <a:lnTo>
                      <a:pt x="45" y="67"/>
                    </a:lnTo>
                    <a:lnTo>
                      <a:pt x="42" y="67"/>
                    </a:lnTo>
                    <a:lnTo>
                      <a:pt x="38" y="69"/>
                    </a:lnTo>
                    <a:lnTo>
                      <a:pt x="34" y="69"/>
                    </a:lnTo>
                    <a:lnTo>
                      <a:pt x="25" y="67"/>
                    </a:lnTo>
                    <a:lnTo>
                      <a:pt x="14" y="62"/>
                    </a:lnTo>
                    <a:lnTo>
                      <a:pt x="7" y="53"/>
                    </a:lnTo>
                    <a:lnTo>
                      <a:pt x="3" y="44"/>
                    </a:lnTo>
                    <a:lnTo>
                      <a:pt x="0" y="38"/>
                    </a:lnTo>
                    <a:lnTo>
                      <a:pt x="0" y="31"/>
                    </a:lnTo>
                    <a:lnTo>
                      <a:pt x="5" y="18"/>
                    </a:lnTo>
                    <a:lnTo>
                      <a:pt x="9" y="11"/>
                    </a:lnTo>
                    <a:lnTo>
                      <a:pt x="18" y="2"/>
                    </a:lnTo>
                    <a:lnTo>
                      <a:pt x="2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17" name="Freeform 316"/>
              <p:cNvSpPr>
                <a:spLocks noEditPoints="1"/>
              </p:cNvSpPr>
              <p:nvPr/>
            </p:nvSpPr>
            <p:spPr bwMode="auto">
              <a:xfrm>
                <a:off x="5908676" y="3179764"/>
                <a:ext cx="107950" cy="109538"/>
              </a:xfrm>
              <a:custGeom>
                <a:avLst/>
                <a:gdLst/>
                <a:ahLst/>
                <a:cxnLst>
                  <a:cxn ang="0">
                    <a:pos x="27" y="13"/>
                  </a:cxn>
                  <a:cxn ang="0">
                    <a:pos x="20" y="18"/>
                  </a:cxn>
                  <a:cxn ang="0">
                    <a:pos x="13" y="24"/>
                  </a:cxn>
                  <a:cxn ang="0">
                    <a:pos x="11" y="31"/>
                  </a:cxn>
                  <a:cxn ang="0">
                    <a:pos x="13" y="40"/>
                  </a:cxn>
                  <a:cxn ang="0">
                    <a:pos x="15" y="46"/>
                  </a:cxn>
                  <a:cxn ang="0">
                    <a:pos x="20" y="51"/>
                  </a:cxn>
                  <a:cxn ang="0">
                    <a:pos x="33" y="55"/>
                  </a:cxn>
                  <a:cxn ang="0">
                    <a:pos x="40" y="55"/>
                  </a:cxn>
                  <a:cxn ang="0">
                    <a:pos x="46" y="51"/>
                  </a:cxn>
                  <a:cxn ang="0">
                    <a:pos x="53" y="44"/>
                  </a:cxn>
                  <a:cxn ang="0">
                    <a:pos x="55" y="35"/>
                  </a:cxn>
                  <a:cxn ang="0">
                    <a:pos x="55" y="27"/>
                  </a:cxn>
                  <a:cxn ang="0">
                    <a:pos x="51" y="20"/>
                  </a:cxn>
                  <a:cxn ang="0">
                    <a:pos x="46" y="15"/>
                  </a:cxn>
                  <a:cxn ang="0">
                    <a:pos x="40" y="13"/>
                  </a:cxn>
                  <a:cxn ang="0">
                    <a:pos x="27" y="13"/>
                  </a:cxn>
                  <a:cxn ang="0">
                    <a:pos x="42" y="0"/>
                  </a:cxn>
                  <a:cxn ang="0">
                    <a:pos x="57" y="9"/>
                  </a:cxn>
                  <a:cxn ang="0">
                    <a:pos x="66" y="24"/>
                  </a:cxn>
                  <a:cxn ang="0">
                    <a:pos x="68" y="42"/>
                  </a:cxn>
                  <a:cxn ang="0">
                    <a:pos x="60" y="58"/>
                  </a:cxn>
                  <a:cxn ang="0">
                    <a:pos x="44" y="66"/>
                  </a:cxn>
                  <a:cxn ang="0">
                    <a:pos x="40" y="69"/>
                  </a:cxn>
                  <a:cxn ang="0">
                    <a:pos x="33" y="69"/>
                  </a:cxn>
                  <a:cxn ang="0">
                    <a:pos x="24" y="66"/>
                  </a:cxn>
                  <a:cxn ang="0">
                    <a:pos x="18" y="64"/>
                  </a:cxn>
                  <a:cxn ang="0">
                    <a:pos x="9" y="58"/>
                  </a:cxn>
                  <a:cxn ang="0">
                    <a:pos x="0" y="44"/>
                  </a:cxn>
                  <a:cxn ang="0">
                    <a:pos x="0" y="27"/>
                  </a:cxn>
                  <a:cxn ang="0">
                    <a:pos x="9" y="11"/>
                  </a:cxn>
                  <a:cxn ang="0">
                    <a:pos x="24" y="2"/>
                  </a:cxn>
                  <a:cxn ang="0">
                    <a:pos x="42" y="0"/>
                  </a:cxn>
                </a:cxnLst>
                <a:rect l="0" t="0" r="r" b="b"/>
                <a:pathLst>
                  <a:path w="68" h="69">
                    <a:moveTo>
                      <a:pt x="27" y="13"/>
                    </a:moveTo>
                    <a:lnTo>
                      <a:pt x="20" y="18"/>
                    </a:lnTo>
                    <a:lnTo>
                      <a:pt x="13" y="24"/>
                    </a:lnTo>
                    <a:lnTo>
                      <a:pt x="11" y="31"/>
                    </a:lnTo>
                    <a:lnTo>
                      <a:pt x="13" y="40"/>
                    </a:lnTo>
                    <a:lnTo>
                      <a:pt x="15" y="46"/>
                    </a:lnTo>
                    <a:lnTo>
                      <a:pt x="20" y="51"/>
                    </a:lnTo>
                    <a:lnTo>
                      <a:pt x="33" y="55"/>
                    </a:lnTo>
                    <a:lnTo>
                      <a:pt x="40" y="55"/>
                    </a:lnTo>
                    <a:lnTo>
                      <a:pt x="46" y="51"/>
                    </a:lnTo>
                    <a:lnTo>
                      <a:pt x="53" y="44"/>
                    </a:lnTo>
                    <a:lnTo>
                      <a:pt x="55" y="35"/>
                    </a:lnTo>
                    <a:lnTo>
                      <a:pt x="55" y="27"/>
                    </a:lnTo>
                    <a:lnTo>
                      <a:pt x="51" y="20"/>
                    </a:lnTo>
                    <a:lnTo>
                      <a:pt x="46" y="15"/>
                    </a:lnTo>
                    <a:lnTo>
                      <a:pt x="40" y="13"/>
                    </a:lnTo>
                    <a:lnTo>
                      <a:pt x="27" y="13"/>
                    </a:lnTo>
                    <a:close/>
                    <a:moveTo>
                      <a:pt x="42" y="0"/>
                    </a:moveTo>
                    <a:lnTo>
                      <a:pt x="57" y="9"/>
                    </a:lnTo>
                    <a:lnTo>
                      <a:pt x="66" y="24"/>
                    </a:lnTo>
                    <a:lnTo>
                      <a:pt x="68" y="42"/>
                    </a:lnTo>
                    <a:lnTo>
                      <a:pt x="60" y="58"/>
                    </a:lnTo>
                    <a:lnTo>
                      <a:pt x="44" y="66"/>
                    </a:lnTo>
                    <a:lnTo>
                      <a:pt x="40" y="69"/>
                    </a:lnTo>
                    <a:lnTo>
                      <a:pt x="33" y="69"/>
                    </a:lnTo>
                    <a:lnTo>
                      <a:pt x="24" y="66"/>
                    </a:lnTo>
                    <a:lnTo>
                      <a:pt x="18" y="64"/>
                    </a:lnTo>
                    <a:lnTo>
                      <a:pt x="9" y="58"/>
                    </a:lnTo>
                    <a:lnTo>
                      <a:pt x="0" y="44"/>
                    </a:lnTo>
                    <a:lnTo>
                      <a:pt x="0" y="27"/>
                    </a:lnTo>
                    <a:lnTo>
                      <a:pt x="9" y="11"/>
                    </a:lnTo>
                    <a:lnTo>
                      <a:pt x="24" y="2"/>
                    </a:lnTo>
                    <a:lnTo>
                      <a:pt x="4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18" name="Freeform 317"/>
              <p:cNvSpPr>
                <a:spLocks noEditPoints="1"/>
              </p:cNvSpPr>
              <p:nvPr/>
            </p:nvSpPr>
            <p:spPr bwMode="auto">
              <a:xfrm>
                <a:off x="5884864" y="3095626"/>
                <a:ext cx="104775" cy="107950"/>
              </a:xfrm>
              <a:custGeom>
                <a:avLst/>
                <a:gdLst/>
                <a:ahLst/>
                <a:cxnLst>
                  <a:cxn ang="0">
                    <a:pos x="26" y="13"/>
                  </a:cxn>
                  <a:cxn ang="0">
                    <a:pos x="19" y="18"/>
                  </a:cxn>
                  <a:cxn ang="0">
                    <a:pos x="15" y="22"/>
                  </a:cxn>
                  <a:cxn ang="0">
                    <a:pos x="13" y="26"/>
                  </a:cxn>
                  <a:cxn ang="0">
                    <a:pos x="11" y="35"/>
                  </a:cxn>
                  <a:cxn ang="0">
                    <a:pos x="15" y="49"/>
                  </a:cxn>
                  <a:cxn ang="0">
                    <a:pos x="19" y="53"/>
                  </a:cxn>
                  <a:cxn ang="0">
                    <a:pos x="33" y="57"/>
                  </a:cxn>
                  <a:cxn ang="0">
                    <a:pos x="46" y="53"/>
                  </a:cxn>
                  <a:cxn ang="0">
                    <a:pos x="50" y="49"/>
                  </a:cxn>
                  <a:cxn ang="0">
                    <a:pos x="55" y="35"/>
                  </a:cxn>
                  <a:cxn ang="0">
                    <a:pos x="55" y="29"/>
                  </a:cxn>
                  <a:cxn ang="0">
                    <a:pos x="50" y="22"/>
                  </a:cxn>
                  <a:cxn ang="0">
                    <a:pos x="46" y="18"/>
                  </a:cxn>
                  <a:cxn ang="0">
                    <a:pos x="33" y="13"/>
                  </a:cxn>
                  <a:cxn ang="0">
                    <a:pos x="26" y="13"/>
                  </a:cxn>
                  <a:cxn ang="0">
                    <a:pos x="26" y="0"/>
                  </a:cxn>
                  <a:cxn ang="0">
                    <a:pos x="33" y="0"/>
                  </a:cxn>
                  <a:cxn ang="0">
                    <a:pos x="50" y="4"/>
                  </a:cxn>
                  <a:cxn ang="0">
                    <a:pos x="57" y="11"/>
                  </a:cxn>
                  <a:cxn ang="0">
                    <a:pos x="66" y="24"/>
                  </a:cxn>
                  <a:cxn ang="0">
                    <a:pos x="66" y="42"/>
                  </a:cxn>
                  <a:cxn ang="0">
                    <a:pos x="59" y="57"/>
                  </a:cxn>
                  <a:cxn ang="0">
                    <a:pos x="44" y="66"/>
                  </a:cxn>
                  <a:cxn ang="0">
                    <a:pos x="39" y="68"/>
                  </a:cxn>
                  <a:cxn ang="0">
                    <a:pos x="24" y="68"/>
                  </a:cxn>
                  <a:cxn ang="0">
                    <a:pos x="15" y="64"/>
                  </a:cxn>
                  <a:cxn ang="0">
                    <a:pos x="8" y="60"/>
                  </a:cxn>
                  <a:cxn ang="0">
                    <a:pos x="4" y="53"/>
                  </a:cxn>
                  <a:cxn ang="0">
                    <a:pos x="0" y="44"/>
                  </a:cxn>
                  <a:cxn ang="0">
                    <a:pos x="0" y="31"/>
                  </a:cxn>
                  <a:cxn ang="0">
                    <a:pos x="2" y="18"/>
                  </a:cxn>
                  <a:cxn ang="0">
                    <a:pos x="11" y="9"/>
                  </a:cxn>
                  <a:cxn ang="0">
                    <a:pos x="24" y="2"/>
                  </a:cxn>
                  <a:cxn ang="0">
                    <a:pos x="26" y="0"/>
                  </a:cxn>
                </a:cxnLst>
                <a:rect l="0" t="0" r="r" b="b"/>
                <a:pathLst>
                  <a:path w="66" h="68">
                    <a:moveTo>
                      <a:pt x="26" y="13"/>
                    </a:moveTo>
                    <a:lnTo>
                      <a:pt x="19" y="18"/>
                    </a:lnTo>
                    <a:lnTo>
                      <a:pt x="15" y="22"/>
                    </a:lnTo>
                    <a:lnTo>
                      <a:pt x="13" y="26"/>
                    </a:lnTo>
                    <a:lnTo>
                      <a:pt x="11" y="35"/>
                    </a:lnTo>
                    <a:lnTo>
                      <a:pt x="15" y="49"/>
                    </a:lnTo>
                    <a:lnTo>
                      <a:pt x="19" y="53"/>
                    </a:lnTo>
                    <a:lnTo>
                      <a:pt x="33" y="57"/>
                    </a:lnTo>
                    <a:lnTo>
                      <a:pt x="46" y="53"/>
                    </a:lnTo>
                    <a:lnTo>
                      <a:pt x="50" y="49"/>
                    </a:lnTo>
                    <a:lnTo>
                      <a:pt x="55" y="35"/>
                    </a:lnTo>
                    <a:lnTo>
                      <a:pt x="55" y="29"/>
                    </a:lnTo>
                    <a:lnTo>
                      <a:pt x="50" y="22"/>
                    </a:lnTo>
                    <a:lnTo>
                      <a:pt x="46" y="18"/>
                    </a:lnTo>
                    <a:lnTo>
                      <a:pt x="33" y="13"/>
                    </a:lnTo>
                    <a:lnTo>
                      <a:pt x="26" y="13"/>
                    </a:lnTo>
                    <a:close/>
                    <a:moveTo>
                      <a:pt x="26" y="0"/>
                    </a:moveTo>
                    <a:lnTo>
                      <a:pt x="33" y="0"/>
                    </a:lnTo>
                    <a:lnTo>
                      <a:pt x="50" y="4"/>
                    </a:lnTo>
                    <a:lnTo>
                      <a:pt x="57" y="11"/>
                    </a:lnTo>
                    <a:lnTo>
                      <a:pt x="66" y="24"/>
                    </a:lnTo>
                    <a:lnTo>
                      <a:pt x="66" y="42"/>
                    </a:lnTo>
                    <a:lnTo>
                      <a:pt x="59" y="57"/>
                    </a:lnTo>
                    <a:lnTo>
                      <a:pt x="44" y="66"/>
                    </a:lnTo>
                    <a:lnTo>
                      <a:pt x="39" y="68"/>
                    </a:lnTo>
                    <a:lnTo>
                      <a:pt x="24" y="68"/>
                    </a:lnTo>
                    <a:lnTo>
                      <a:pt x="15" y="64"/>
                    </a:lnTo>
                    <a:lnTo>
                      <a:pt x="8" y="60"/>
                    </a:lnTo>
                    <a:lnTo>
                      <a:pt x="4" y="53"/>
                    </a:lnTo>
                    <a:lnTo>
                      <a:pt x="0" y="44"/>
                    </a:lnTo>
                    <a:lnTo>
                      <a:pt x="0" y="31"/>
                    </a:lnTo>
                    <a:lnTo>
                      <a:pt x="2" y="18"/>
                    </a:lnTo>
                    <a:lnTo>
                      <a:pt x="11" y="9"/>
                    </a:lnTo>
                    <a:lnTo>
                      <a:pt x="24" y="2"/>
                    </a:lnTo>
                    <a:lnTo>
                      <a:pt x="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19" name="Freeform 318"/>
              <p:cNvSpPr>
                <a:spLocks noEditPoints="1"/>
              </p:cNvSpPr>
              <p:nvPr/>
            </p:nvSpPr>
            <p:spPr bwMode="auto">
              <a:xfrm>
                <a:off x="5859464" y="3011489"/>
                <a:ext cx="104775" cy="107950"/>
              </a:xfrm>
              <a:custGeom>
                <a:avLst/>
                <a:gdLst/>
                <a:ahLst/>
                <a:cxnLst>
                  <a:cxn ang="0">
                    <a:pos x="27" y="13"/>
                  </a:cxn>
                  <a:cxn ang="0">
                    <a:pos x="20" y="17"/>
                  </a:cxn>
                  <a:cxn ang="0">
                    <a:pos x="16" y="22"/>
                  </a:cxn>
                  <a:cxn ang="0">
                    <a:pos x="11" y="35"/>
                  </a:cxn>
                  <a:cxn ang="0">
                    <a:pos x="16" y="48"/>
                  </a:cxn>
                  <a:cxn ang="0">
                    <a:pos x="20" y="53"/>
                  </a:cxn>
                  <a:cxn ang="0">
                    <a:pos x="33" y="57"/>
                  </a:cxn>
                  <a:cxn ang="0">
                    <a:pos x="46" y="53"/>
                  </a:cxn>
                  <a:cxn ang="0">
                    <a:pos x="51" y="48"/>
                  </a:cxn>
                  <a:cxn ang="0">
                    <a:pos x="55" y="35"/>
                  </a:cxn>
                  <a:cxn ang="0">
                    <a:pos x="51" y="22"/>
                  </a:cxn>
                  <a:cxn ang="0">
                    <a:pos x="46" y="17"/>
                  </a:cxn>
                  <a:cxn ang="0">
                    <a:pos x="33" y="13"/>
                  </a:cxn>
                  <a:cxn ang="0">
                    <a:pos x="27" y="13"/>
                  </a:cxn>
                  <a:cxn ang="0">
                    <a:pos x="29" y="0"/>
                  </a:cxn>
                  <a:cxn ang="0">
                    <a:pos x="33" y="0"/>
                  </a:cxn>
                  <a:cxn ang="0">
                    <a:pos x="51" y="4"/>
                  </a:cxn>
                  <a:cxn ang="0">
                    <a:pos x="58" y="11"/>
                  </a:cxn>
                  <a:cxn ang="0">
                    <a:pos x="66" y="24"/>
                  </a:cxn>
                  <a:cxn ang="0">
                    <a:pos x="66" y="44"/>
                  </a:cxn>
                  <a:cxn ang="0">
                    <a:pos x="58" y="57"/>
                  </a:cxn>
                  <a:cxn ang="0">
                    <a:pos x="42" y="68"/>
                  </a:cxn>
                  <a:cxn ang="0">
                    <a:pos x="24" y="68"/>
                  </a:cxn>
                  <a:cxn ang="0">
                    <a:pos x="16" y="64"/>
                  </a:cxn>
                  <a:cxn ang="0">
                    <a:pos x="9" y="60"/>
                  </a:cxn>
                  <a:cxn ang="0">
                    <a:pos x="4" y="53"/>
                  </a:cxn>
                  <a:cxn ang="0">
                    <a:pos x="0" y="44"/>
                  </a:cxn>
                  <a:cxn ang="0">
                    <a:pos x="0" y="26"/>
                  </a:cxn>
                  <a:cxn ang="0">
                    <a:pos x="7" y="11"/>
                  </a:cxn>
                  <a:cxn ang="0">
                    <a:pos x="22" y="2"/>
                  </a:cxn>
                  <a:cxn ang="0">
                    <a:pos x="27" y="2"/>
                  </a:cxn>
                  <a:cxn ang="0">
                    <a:pos x="29" y="0"/>
                  </a:cxn>
                </a:cxnLst>
                <a:rect l="0" t="0" r="r" b="b"/>
                <a:pathLst>
                  <a:path w="66" h="68">
                    <a:moveTo>
                      <a:pt x="27" y="13"/>
                    </a:moveTo>
                    <a:lnTo>
                      <a:pt x="20" y="17"/>
                    </a:lnTo>
                    <a:lnTo>
                      <a:pt x="16" y="22"/>
                    </a:lnTo>
                    <a:lnTo>
                      <a:pt x="11" y="35"/>
                    </a:lnTo>
                    <a:lnTo>
                      <a:pt x="16" y="48"/>
                    </a:lnTo>
                    <a:lnTo>
                      <a:pt x="20" y="53"/>
                    </a:lnTo>
                    <a:lnTo>
                      <a:pt x="33" y="57"/>
                    </a:lnTo>
                    <a:lnTo>
                      <a:pt x="46" y="53"/>
                    </a:lnTo>
                    <a:lnTo>
                      <a:pt x="51" y="48"/>
                    </a:lnTo>
                    <a:lnTo>
                      <a:pt x="55" y="35"/>
                    </a:lnTo>
                    <a:lnTo>
                      <a:pt x="51" y="22"/>
                    </a:lnTo>
                    <a:lnTo>
                      <a:pt x="46" y="17"/>
                    </a:lnTo>
                    <a:lnTo>
                      <a:pt x="33" y="13"/>
                    </a:lnTo>
                    <a:lnTo>
                      <a:pt x="27" y="13"/>
                    </a:lnTo>
                    <a:close/>
                    <a:moveTo>
                      <a:pt x="29" y="0"/>
                    </a:moveTo>
                    <a:lnTo>
                      <a:pt x="33" y="0"/>
                    </a:lnTo>
                    <a:lnTo>
                      <a:pt x="51" y="4"/>
                    </a:lnTo>
                    <a:lnTo>
                      <a:pt x="58" y="11"/>
                    </a:lnTo>
                    <a:lnTo>
                      <a:pt x="66" y="24"/>
                    </a:lnTo>
                    <a:lnTo>
                      <a:pt x="66" y="44"/>
                    </a:lnTo>
                    <a:lnTo>
                      <a:pt x="58" y="57"/>
                    </a:lnTo>
                    <a:lnTo>
                      <a:pt x="42" y="68"/>
                    </a:lnTo>
                    <a:lnTo>
                      <a:pt x="24" y="68"/>
                    </a:lnTo>
                    <a:lnTo>
                      <a:pt x="16" y="64"/>
                    </a:lnTo>
                    <a:lnTo>
                      <a:pt x="9" y="60"/>
                    </a:lnTo>
                    <a:lnTo>
                      <a:pt x="4" y="53"/>
                    </a:lnTo>
                    <a:lnTo>
                      <a:pt x="0" y="44"/>
                    </a:lnTo>
                    <a:lnTo>
                      <a:pt x="0" y="26"/>
                    </a:lnTo>
                    <a:lnTo>
                      <a:pt x="7" y="11"/>
                    </a:lnTo>
                    <a:lnTo>
                      <a:pt x="22" y="2"/>
                    </a:lnTo>
                    <a:lnTo>
                      <a:pt x="27" y="2"/>
                    </a:lnTo>
                    <a:lnTo>
                      <a:pt x="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20" name="Freeform 319"/>
              <p:cNvSpPr>
                <a:spLocks noEditPoints="1"/>
              </p:cNvSpPr>
              <p:nvPr/>
            </p:nvSpPr>
            <p:spPr bwMode="auto">
              <a:xfrm>
                <a:off x="5830889" y="2930526"/>
                <a:ext cx="109538" cy="107950"/>
              </a:xfrm>
              <a:custGeom>
                <a:avLst/>
                <a:gdLst/>
                <a:ahLst/>
                <a:cxnLst>
                  <a:cxn ang="0">
                    <a:pos x="31" y="11"/>
                  </a:cxn>
                  <a:cxn ang="0">
                    <a:pos x="29" y="13"/>
                  </a:cxn>
                  <a:cxn ang="0">
                    <a:pos x="22" y="15"/>
                  </a:cxn>
                  <a:cxn ang="0">
                    <a:pos x="18" y="20"/>
                  </a:cxn>
                  <a:cxn ang="0">
                    <a:pos x="14" y="33"/>
                  </a:cxn>
                  <a:cxn ang="0">
                    <a:pos x="14" y="40"/>
                  </a:cxn>
                  <a:cxn ang="0">
                    <a:pos x="18" y="46"/>
                  </a:cxn>
                  <a:cxn ang="0">
                    <a:pos x="25" y="53"/>
                  </a:cxn>
                  <a:cxn ang="0">
                    <a:pos x="34" y="55"/>
                  </a:cxn>
                  <a:cxn ang="0">
                    <a:pos x="42" y="55"/>
                  </a:cxn>
                  <a:cxn ang="0">
                    <a:pos x="49" y="51"/>
                  </a:cxn>
                  <a:cxn ang="0">
                    <a:pos x="53" y="46"/>
                  </a:cxn>
                  <a:cxn ang="0">
                    <a:pos x="56" y="42"/>
                  </a:cxn>
                  <a:cxn ang="0">
                    <a:pos x="58" y="33"/>
                  </a:cxn>
                  <a:cxn ang="0">
                    <a:pos x="53" y="20"/>
                  </a:cxn>
                  <a:cxn ang="0">
                    <a:pos x="49" y="15"/>
                  </a:cxn>
                  <a:cxn ang="0">
                    <a:pos x="36" y="11"/>
                  </a:cxn>
                  <a:cxn ang="0">
                    <a:pos x="31" y="11"/>
                  </a:cxn>
                  <a:cxn ang="0">
                    <a:pos x="25" y="0"/>
                  </a:cxn>
                  <a:cxn ang="0">
                    <a:pos x="42" y="0"/>
                  </a:cxn>
                  <a:cxn ang="0">
                    <a:pos x="58" y="9"/>
                  </a:cxn>
                  <a:cxn ang="0">
                    <a:pos x="69" y="24"/>
                  </a:cxn>
                  <a:cxn ang="0">
                    <a:pos x="69" y="42"/>
                  </a:cxn>
                  <a:cxn ang="0">
                    <a:pos x="60" y="57"/>
                  </a:cxn>
                  <a:cxn ang="0">
                    <a:pos x="45" y="66"/>
                  </a:cxn>
                  <a:cxn ang="0">
                    <a:pos x="42" y="66"/>
                  </a:cxn>
                  <a:cxn ang="0">
                    <a:pos x="38" y="68"/>
                  </a:cxn>
                  <a:cxn ang="0">
                    <a:pos x="36" y="68"/>
                  </a:cxn>
                  <a:cxn ang="0">
                    <a:pos x="18" y="64"/>
                  </a:cxn>
                  <a:cxn ang="0">
                    <a:pos x="11" y="57"/>
                  </a:cxn>
                  <a:cxn ang="0">
                    <a:pos x="3" y="44"/>
                  </a:cxn>
                  <a:cxn ang="0">
                    <a:pos x="0" y="26"/>
                  </a:cxn>
                  <a:cxn ang="0">
                    <a:pos x="9" y="11"/>
                  </a:cxn>
                  <a:cxn ang="0">
                    <a:pos x="25" y="0"/>
                  </a:cxn>
                </a:cxnLst>
                <a:rect l="0" t="0" r="r" b="b"/>
                <a:pathLst>
                  <a:path w="69" h="68">
                    <a:moveTo>
                      <a:pt x="31" y="11"/>
                    </a:moveTo>
                    <a:lnTo>
                      <a:pt x="29" y="13"/>
                    </a:lnTo>
                    <a:lnTo>
                      <a:pt x="22" y="15"/>
                    </a:lnTo>
                    <a:lnTo>
                      <a:pt x="18" y="20"/>
                    </a:lnTo>
                    <a:lnTo>
                      <a:pt x="14" y="33"/>
                    </a:lnTo>
                    <a:lnTo>
                      <a:pt x="14" y="40"/>
                    </a:lnTo>
                    <a:lnTo>
                      <a:pt x="18" y="46"/>
                    </a:lnTo>
                    <a:lnTo>
                      <a:pt x="25" y="53"/>
                    </a:lnTo>
                    <a:lnTo>
                      <a:pt x="34" y="55"/>
                    </a:lnTo>
                    <a:lnTo>
                      <a:pt x="42" y="55"/>
                    </a:lnTo>
                    <a:lnTo>
                      <a:pt x="49" y="51"/>
                    </a:lnTo>
                    <a:lnTo>
                      <a:pt x="53" y="46"/>
                    </a:lnTo>
                    <a:lnTo>
                      <a:pt x="56" y="42"/>
                    </a:lnTo>
                    <a:lnTo>
                      <a:pt x="58" y="33"/>
                    </a:lnTo>
                    <a:lnTo>
                      <a:pt x="53" y="20"/>
                    </a:lnTo>
                    <a:lnTo>
                      <a:pt x="49" y="15"/>
                    </a:lnTo>
                    <a:lnTo>
                      <a:pt x="36" y="11"/>
                    </a:lnTo>
                    <a:lnTo>
                      <a:pt x="31" y="11"/>
                    </a:lnTo>
                    <a:close/>
                    <a:moveTo>
                      <a:pt x="25" y="0"/>
                    </a:moveTo>
                    <a:lnTo>
                      <a:pt x="42" y="0"/>
                    </a:lnTo>
                    <a:lnTo>
                      <a:pt x="58" y="9"/>
                    </a:lnTo>
                    <a:lnTo>
                      <a:pt x="69" y="24"/>
                    </a:lnTo>
                    <a:lnTo>
                      <a:pt x="69" y="42"/>
                    </a:lnTo>
                    <a:lnTo>
                      <a:pt x="60" y="57"/>
                    </a:lnTo>
                    <a:lnTo>
                      <a:pt x="45" y="66"/>
                    </a:lnTo>
                    <a:lnTo>
                      <a:pt x="42" y="66"/>
                    </a:lnTo>
                    <a:lnTo>
                      <a:pt x="38" y="68"/>
                    </a:lnTo>
                    <a:lnTo>
                      <a:pt x="36" y="68"/>
                    </a:lnTo>
                    <a:lnTo>
                      <a:pt x="18" y="64"/>
                    </a:lnTo>
                    <a:lnTo>
                      <a:pt x="11" y="57"/>
                    </a:lnTo>
                    <a:lnTo>
                      <a:pt x="3" y="44"/>
                    </a:lnTo>
                    <a:lnTo>
                      <a:pt x="0" y="26"/>
                    </a:lnTo>
                    <a:lnTo>
                      <a:pt x="9" y="11"/>
                    </a:lnTo>
                    <a:lnTo>
                      <a:pt x="2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21" name="Freeform 320"/>
              <p:cNvSpPr>
                <a:spLocks noEditPoints="1"/>
              </p:cNvSpPr>
              <p:nvPr/>
            </p:nvSpPr>
            <p:spPr bwMode="auto">
              <a:xfrm>
                <a:off x="5807076" y="2846389"/>
                <a:ext cx="107950" cy="107950"/>
              </a:xfrm>
              <a:custGeom>
                <a:avLst/>
                <a:gdLst/>
                <a:ahLst/>
                <a:cxnLst>
                  <a:cxn ang="0">
                    <a:pos x="29" y="13"/>
                  </a:cxn>
                  <a:cxn ang="0">
                    <a:pos x="22" y="17"/>
                  </a:cxn>
                  <a:cxn ang="0">
                    <a:pos x="15" y="24"/>
                  </a:cxn>
                  <a:cxn ang="0">
                    <a:pos x="13" y="31"/>
                  </a:cxn>
                  <a:cxn ang="0">
                    <a:pos x="13" y="40"/>
                  </a:cxn>
                  <a:cxn ang="0">
                    <a:pos x="18" y="46"/>
                  </a:cxn>
                  <a:cxn ang="0">
                    <a:pos x="26" y="55"/>
                  </a:cxn>
                  <a:cxn ang="0">
                    <a:pos x="33" y="57"/>
                  </a:cxn>
                  <a:cxn ang="0">
                    <a:pos x="40" y="55"/>
                  </a:cxn>
                  <a:cxn ang="0">
                    <a:pos x="53" y="46"/>
                  </a:cxn>
                  <a:cxn ang="0">
                    <a:pos x="55" y="42"/>
                  </a:cxn>
                  <a:cxn ang="0">
                    <a:pos x="57" y="35"/>
                  </a:cxn>
                  <a:cxn ang="0">
                    <a:pos x="53" y="22"/>
                  </a:cxn>
                  <a:cxn ang="0">
                    <a:pos x="51" y="17"/>
                  </a:cxn>
                  <a:cxn ang="0">
                    <a:pos x="46" y="15"/>
                  </a:cxn>
                  <a:cxn ang="0">
                    <a:pos x="40" y="13"/>
                  </a:cxn>
                  <a:cxn ang="0">
                    <a:pos x="29" y="13"/>
                  </a:cxn>
                  <a:cxn ang="0">
                    <a:pos x="42" y="0"/>
                  </a:cxn>
                  <a:cxn ang="0">
                    <a:pos x="57" y="9"/>
                  </a:cxn>
                  <a:cxn ang="0">
                    <a:pos x="66" y="24"/>
                  </a:cxn>
                  <a:cxn ang="0">
                    <a:pos x="68" y="42"/>
                  </a:cxn>
                  <a:cxn ang="0">
                    <a:pos x="60" y="57"/>
                  </a:cxn>
                  <a:cxn ang="0">
                    <a:pos x="44" y="66"/>
                  </a:cxn>
                  <a:cxn ang="0">
                    <a:pos x="42" y="68"/>
                  </a:cxn>
                  <a:cxn ang="0">
                    <a:pos x="26" y="68"/>
                  </a:cxn>
                  <a:cxn ang="0">
                    <a:pos x="18" y="64"/>
                  </a:cxn>
                  <a:cxn ang="0">
                    <a:pos x="11" y="59"/>
                  </a:cxn>
                  <a:cxn ang="0">
                    <a:pos x="7" y="53"/>
                  </a:cxn>
                  <a:cxn ang="0">
                    <a:pos x="2" y="44"/>
                  </a:cxn>
                  <a:cxn ang="0">
                    <a:pos x="0" y="26"/>
                  </a:cxn>
                  <a:cxn ang="0">
                    <a:pos x="9" y="11"/>
                  </a:cxn>
                  <a:cxn ang="0">
                    <a:pos x="24" y="2"/>
                  </a:cxn>
                  <a:cxn ang="0">
                    <a:pos x="42" y="0"/>
                  </a:cxn>
                </a:cxnLst>
                <a:rect l="0" t="0" r="r" b="b"/>
                <a:pathLst>
                  <a:path w="68" h="68">
                    <a:moveTo>
                      <a:pt x="29" y="13"/>
                    </a:moveTo>
                    <a:lnTo>
                      <a:pt x="22" y="17"/>
                    </a:lnTo>
                    <a:lnTo>
                      <a:pt x="15" y="24"/>
                    </a:lnTo>
                    <a:lnTo>
                      <a:pt x="13" y="31"/>
                    </a:lnTo>
                    <a:lnTo>
                      <a:pt x="13" y="40"/>
                    </a:lnTo>
                    <a:lnTo>
                      <a:pt x="18" y="46"/>
                    </a:lnTo>
                    <a:lnTo>
                      <a:pt x="26" y="55"/>
                    </a:lnTo>
                    <a:lnTo>
                      <a:pt x="33" y="57"/>
                    </a:lnTo>
                    <a:lnTo>
                      <a:pt x="40" y="55"/>
                    </a:lnTo>
                    <a:lnTo>
                      <a:pt x="53" y="46"/>
                    </a:lnTo>
                    <a:lnTo>
                      <a:pt x="55" y="42"/>
                    </a:lnTo>
                    <a:lnTo>
                      <a:pt x="57" y="35"/>
                    </a:lnTo>
                    <a:lnTo>
                      <a:pt x="53" y="22"/>
                    </a:lnTo>
                    <a:lnTo>
                      <a:pt x="51" y="17"/>
                    </a:lnTo>
                    <a:lnTo>
                      <a:pt x="46" y="15"/>
                    </a:lnTo>
                    <a:lnTo>
                      <a:pt x="40" y="13"/>
                    </a:lnTo>
                    <a:lnTo>
                      <a:pt x="29" y="13"/>
                    </a:lnTo>
                    <a:close/>
                    <a:moveTo>
                      <a:pt x="42" y="0"/>
                    </a:moveTo>
                    <a:lnTo>
                      <a:pt x="57" y="9"/>
                    </a:lnTo>
                    <a:lnTo>
                      <a:pt x="66" y="24"/>
                    </a:lnTo>
                    <a:lnTo>
                      <a:pt x="68" y="42"/>
                    </a:lnTo>
                    <a:lnTo>
                      <a:pt x="60" y="57"/>
                    </a:lnTo>
                    <a:lnTo>
                      <a:pt x="44" y="66"/>
                    </a:lnTo>
                    <a:lnTo>
                      <a:pt x="42" y="68"/>
                    </a:lnTo>
                    <a:lnTo>
                      <a:pt x="26" y="68"/>
                    </a:lnTo>
                    <a:lnTo>
                      <a:pt x="18" y="64"/>
                    </a:lnTo>
                    <a:lnTo>
                      <a:pt x="11" y="59"/>
                    </a:lnTo>
                    <a:lnTo>
                      <a:pt x="7" y="53"/>
                    </a:lnTo>
                    <a:lnTo>
                      <a:pt x="2" y="44"/>
                    </a:lnTo>
                    <a:lnTo>
                      <a:pt x="0" y="26"/>
                    </a:lnTo>
                    <a:lnTo>
                      <a:pt x="9" y="11"/>
                    </a:lnTo>
                    <a:lnTo>
                      <a:pt x="24" y="2"/>
                    </a:lnTo>
                    <a:lnTo>
                      <a:pt x="4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22" name="Freeform 321"/>
              <p:cNvSpPr>
                <a:spLocks noEditPoints="1"/>
              </p:cNvSpPr>
              <p:nvPr/>
            </p:nvSpPr>
            <p:spPr bwMode="auto">
              <a:xfrm>
                <a:off x="5781676" y="2765426"/>
                <a:ext cx="109538" cy="104775"/>
              </a:xfrm>
              <a:custGeom>
                <a:avLst/>
                <a:gdLst/>
                <a:ahLst/>
                <a:cxnLst>
                  <a:cxn ang="0">
                    <a:pos x="29" y="11"/>
                  </a:cxn>
                  <a:cxn ang="0">
                    <a:pos x="16" y="20"/>
                  </a:cxn>
                  <a:cxn ang="0">
                    <a:pos x="14" y="24"/>
                  </a:cxn>
                  <a:cxn ang="0">
                    <a:pos x="11" y="33"/>
                  </a:cxn>
                  <a:cxn ang="0">
                    <a:pos x="16" y="46"/>
                  </a:cxn>
                  <a:cxn ang="0">
                    <a:pos x="20" y="51"/>
                  </a:cxn>
                  <a:cxn ang="0">
                    <a:pos x="34" y="55"/>
                  </a:cxn>
                  <a:cxn ang="0">
                    <a:pos x="36" y="53"/>
                  </a:cxn>
                  <a:cxn ang="0">
                    <a:pos x="40" y="53"/>
                  </a:cxn>
                  <a:cxn ang="0">
                    <a:pos x="47" y="51"/>
                  </a:cxn>
                  <a:cxn ang="0">
                    <a:pos x="51" y="46"/>
                  </a:cxn>
                  <a:cxn ang="0">
                    <a:pos x="56" y="33"/>
                  </a:cxn>
                  <a:cxn ang="0">
                    <a:pos x="56" y="26"/>
                  </a:cxn>
                  <a:cxn ang="0">
                    <a:pos x="53" y="20"/>
                  </a:cxn>
                  <a:cxn ang="0">
                    <a:pos x="47" y="15"/>
                  </a:cxn>
                  <a:cxn ang="0">
                    <a:pos x="42" y="13"/>
                  </a:cxn>
                  <a:cxn ang="0">
                    <a:pos x="34" y="11"/>
                  </a:cxn>
                  <a:cxn ang="0">
                    <a:pos x="29" y="11"/>
                  </a:cxn>
                  <a:cxn ang="0">
                    <a:pos x="25" y="0"/>
                  </a:cxn>
                  <a:cxn ang="0">
                    <a:pos x="42" y="0"/>
                  </a:cxn>
                  <a:cxn ang="0">
                    <a:pos x="58" y="6"/>
                  </a:cxn>
                  <a:cxn ang="0">
                    <a:pos x="67" y="22"/>
                  </a:cxn>
                  <a:cxn ang="0">
                    <a:pos x="69" y="40"/>
                  </a:cxn>
                  <a:cxn ang="0">
                    <a:pos x="60" y="55"/>
                  </a:cxn>
                  <a:cxn ang="0">
                    <a:pos x="45" y="66"/>
                  </a:cxn>
                  <a:cxn ang="0">
                    <a:pos x="25" y="66"/>
                  </a:cxn>
                  <a:cxn ang="0">
                    <a:pos x="11" y="57"/>
                  </a:cxn>
                  <a:cxn ang="0">
                    <a:pos x="7" y="51"/>
                  </a:cxn>
                  <a:cxn ang="0">
                    <a:pos x="3" y="42"/>
                  </a:cxn>
                  <a:cxn ang="0">
                    <a:pos x="0" y="24"/>
                  </a:cxn>
                  <a:cxn ang="0">
                    <a:pos x="9" y="9"/>
                  </a:cxn>
                  <a:cxn ang="0">
                    <a:pos x="25" y="0"/>
                  </a:cxn>
                </a:cxnLst>
                <a:rect l="0" t="0" r="r" b="b"/>
                <a:pathLst>
                  <a:path w="69" h="66">
                    <a:moveTo>
                      <a:pt x="29" y="11"/>
                    </a:moveTo>
                    <a:lnTo>
                      <a:pt x="16" y="20"/>
                    </a:lnTo>
                    <a:lnTo>
                      <a:pt x="14" y="24"/>
                    </a:lnTo>
                    <a:lnTo>
                      <a:pt x="11" y="33"/>
                    </a:lnTo>
                    <a:lnTo>
                      <a:pt x="16" y="46"/>
                    </a:lnTo>
                    <a:lnTo>
                      <a:pt x="20" y="51"/>
                    </a:lnTo>
                    <a:lnTo>
                      <a:pt x="34" y="55"/>
                    </a:lnTo>
                    <a:lnTo>
                      <a:pt x="36" y="53"/>
                    </a:lnTo>
                    <a:lnTo>
                      <a:pt x="40" y="53"/>
                    </a:lnTo>
                    <a:lnTo>
                      <a:pt x="47" y="51"/>
                    </a:lnTo>
                    <a:lnTo>
                      <a:pt x="51" y="46"/>
                    </a:lnTo>
                    <a:lnTo>
                      <a:pt x="56" y="33"/>
                    </a:lnTo>
                    <a:lnTo>
                      <a:pt x="56" y="26"/>
                    </a:lnTo>
                    <a:lnTo>
                      <a:pt x="53" y="20"/>
                    </a:lnTo>
                    <a:lnTo>
                      <a:pt x="47" y="15"/>
                    </a:lnTo>
                    <a:lnTo>
                      <a:pt x="42" y="13"/>
                    </a:lnTo>
                    <a:lnTo>
                      <a:pt x="34" y="11"/>
                    </a:lnTo>
                    <a:lnTo>
                      <a:pt x="29" y="11"/>
                    </a:lnTo>
                    <a:close/>
                    <a:moveTo>
                      <a:pt x="25" y="0"/>
                    </a:moveTo>
                    <a:lnTo>
                      <a:pt x="42" y="0"/>
                    </a:lnTo>
                    <a:lnTo>
                      <a:pt x="58" y="6"/>
                    </a:lnTo>
                    <a:lnTo>
                      <a:pt x="67" y="22"/>
                    </a:lnTo>
                    <a:lnTo>
                      <a:pt x="69" y="40"/>
                    </a:lnTo>
                    <a:lnTo>
                      <a:pt x="60" y="55"/>
                    </a:lnTo>
                    <a:lnTo>
                      <a:pt x="45" y="66"/>
                    </a:lnTo>
                    <a:lnTo>
                      <a:pt x="25" y="66"/>
                    </a:lnTo>
                    <a:lnTo>
                      <a:pt x="11" y="57"/>
                    </a:lnTo>
                    <a:lnTo>
                      <a:pt x="7" y="51"/>
                    </a:lnTo>
                    <a:lnTo>
                      <a:pt x="3" y="42"/>
                    </a:lnTo>
                    <a:lnTo>
                      <a:pt x="0" y="24"/>
                    </a:lnTo>
                    <a:lnTo>
                      <a:pt x="9" y="9"/>
                    </a:lnTo>
                    <a:lnTo>
                      <a:pt x="2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23" name="Freeform 322"/>
              <p:cNvSpPr>
                <a:spLocks noEditPoints="1"/>
              </p:cNvSpPr>
              <p:nvPr/>
            </p:nvSpPr>
            <p:spPr bwMode="auto">
              <a:xfrm>
                <a:off x="5757864" y="2681289"/>
                <a:ext cx="107950" cy="107950"/>
              </a:xfrm>
              <a:custGeom>
                <a:avLst/>
                <a:gdLst/>
                <a:ahLst/>
                <a:cxnLst>
                  <a:cxn ang="0">
                    <a:pos x="29" y="11"/>
                  </a:cxn>
                  <a:cxn ang="0">
                    <a:pos x="26" y="13"/>
                  </a:cxn>
                  <a:cxn ang="0">
                    <a:pos x="18" y="17"/>
                  </a:cxn>
                  <a:cxn ang="0">
                    <a:pos x="11" y="31"/>
                  </a:cxn>
                  <a:cxn ang="0">
                    <a:pos x="11" y="35"/>
                  </a:cxn>
                  <a:cxn ang="0">
                    <a:pos x="13" y="40"/>
                  </a:cxn>
                  <a:cxn ang="0">
                    <a:pos x="15" y="46"/>
                  </a:cxn>
                  <a:cxn ang="0">
                    <a:pos x="20" y="51"/>
                  </a:cxn>
                  <a:cxn ang="0">
                    <a:pos x="33" y="55"/>
                  </a:cxn>
                  <a:cxn ang="0">
                    <a:pos x="40" y="53"/>
                  </a:cxn>
                  <a:cxn ang="0">
                    <a:pos x="44" y="53"/>
                  </a:cxn>
                  <a:cxn ang="0">
                    <a:pos x="49" y="51"/>
                  </a:cxn>
                  <a:cxn ang="0">
                    <a:pos x="51" y="46"/>
                  </a:cxn>
                  <a:cxn ang="0">
                    <a:pos x="53" y="44"/>
                  </a:cxn>
                  <a:cxn ang="0">
                    <a:pos x="55" y="37"/>
                  </a:cxn>
                  <a:cxn ang="0">
                    <a:pos x="55" y="26"/>
                  </a:cxn>
                  <a:cxn ang="0">
                    <a:pos x="51" y="20"/>
                  </a:cxn>
                  <a:cxn ang="0">
                    <a:pos x="46" y="15"/>
                  </a:cxn>
                  <a:cxn ang="0">
                    <a:pos x="33" y="11"/>
                  </a:cxn>
                  <a:cxn ang="0">
                    <a:pos x="29" y="11"/>
                  </a:cxn>
                  <a:cxn ang="0">
                    <a:pos x="24" y="0"/>
                  </a:cxn>
                  <a:cxn ang="0">
                    <a:pos x="42" y="0"/>
                  </a:cxn>
                  <a:cxn ang="0">
                    <a:pos x="51" y="4"/>
                  </a:cxn>
                  <a:cxn ang="0">
                    <a:pos x="57" y="9"/>
                  </a:cxn>
                  <a:cxn ang="0">
                    <a:pos x="62" y="15"/>
                  </a:cxn>
                  <a:cxn ang="0">
                    <a:pos x="66" y="24"/>
                  </a:cxn>
                  <a:cxn ang="0">
                    <a:pos x="68" y="31"/>
                  </a:cxn>
                  <a:cxn ang="0">
                    <a:pos x="68" y="37"/>
                  </a:cxn>
                  <a:cxn ang="0">
                    <a:pos x="66" y="44"/>
                  </a:cxn>
                  <a:cxn ang="0">
                    <a:pos x="64" y="48"/>
                  </a:cxn>
                  <a:cxn ang="0">
                    <a:pos x="60" y="55"/>
                  </a:cxn>
                  <a:cxn ang="0">
                    <a:pos x="51" y="64"/>
                  </a:cxn>
                  <a:cxn ang="0">
                    <a:pos x="44" y="66"/>
                  </a:cxn>
                  <a:cxn ang="0">
                    <a:pos x="40" y="66"/>
                  </a:cxn>
                  <a:cxn ang="0">
                    <a:pos x="38" y="68"/>
                  </a:cxn>
                  <a:cxn ang="0">
                    <a:pos x="33" y="68"/>
                  </a:cxn>
                  <a:cxn ang="0">
                    <a:pos x="15" y="64"/>
                  </a:cxn>
                  <a:cxn ang="0">
                    <a:pos x="9" y="57"/>
                  </a:cxn>
                  <a:cxn ang="0">
                    <a:pos x="0" y="44"/>
                  </a:cxn>
                  <a:cxn ang="0">
                    <a:pos x="0" y="31"/>
                  </a:cxn>
                  <a:cxn ang="0">
                    <a:pos x="4" y="17"/>
                  </a:cxn>
                  <a:cxn ang="0">
                    <a:pos x="9" y="11"/>
                  </a:cxn>
                  <a:cxn ang="0">
                    <a:pos x="18" y="2"/>
                  </a:cxn>
                  <a:cxn ang="0">
                    <a:pos x="24" y="0"/>
                  </a:cxn>
                </a:cxnLst>
                <a:rect l="0" t="0" r="r" b="b"/>
                <a:pathLst>
                  <a:path w="68" h="68">
                    <a:moveTo>
                      <a:pt x="29" y="11"/>
                    </a:moveTo>
                    <a:lnTo>
                      <a:pt x="26" y="13"/>
                    </a:lnTo>
                    <a:lnTo>
                      <a:pt x="18" y="17"/>
                    </a:lnTo>
                    <a:lnTo>
                      <a:pt x="11" y="31"/>
                    </a:lnTo>
                    <a:lnTo>
                      <a:pt x="11" y="35"/>
                    </a:lnTo>
                    <a:lnTo>
                      <a:pt x="13" y="40"/>
                    </a:lnTo>
                    <a:lnTo>
                      <a:pt x="15" y="46"/>
                    </a:lnTo>
                    <a:lnTo>
                      <a:pt x="20" y="51"/>
                    </a:lnTo>
                    <a:lnTo>
                      <a:pt x="33" y="55"/>
                    </a:lnTo>
                    <a:lnTo>
                      <a:pt x="40" y="53"/>
                    </a:lnTo>
                    <a:lnTo>
                      <a:pt x="44" y="53"/>
                    </a:lnTo>
                    <a:lnTo>
                      <a:pt x="49" y="51"/>
                    </a:lnTo>
                    <a:lnTo>
                      <a:pt x="51" y="46"/>
                    </a:lnTo>
                    <a:lnTo>
                      <a:pt x="53" y="44"/>
                    </a:lnTo>
                    <a:lnTo>
                      <a:pt x="55" y="37"/>
                    </a:lnTo>
                    <a:lnTo>
                      <a:pt x="55" y="26"/>
                    </a:lnTo>
                    <a:lnTo>
                      <a:pt x="51" y="20"/>
                    </a:lnTo>
                    <a:lnTo>
                      <a:pt x="46" y="15"/>
                    </a:lnTo>
                    <a:lnTo>
                      <a:pt x="33" y="11"/>
                    </a:lnTo>
                    <a:lnTo>
                      <a:pt x="29" y="11"/>
                    </a:lnTo>
                    <a:close/>
                    <a:moveTo>
                      <a:pt x="24" y="0"/>
                    </a:moveTo>
                    <a:lnTo>
                      <a:pt x="42" y="0"/>
                    </a:lnTo>
                    <a:lnTo>
                      <a:pt x="51" y="4"/>
                    </a:lnTo>
                    <a:lnTo>
                      <a:pt x="57" y="9"/>
                    </a:lnTo>
                    <a:lnTo>
                      <a:pt x="62" y="15"/>
                    </a:lnTo>
                    <a:lnTo>
                      <a:pt x="66" y="24"/>
                    </a:lnTo>
                    <a:lnTo>
                      <a:pt x="68" y="31"/>
                    </a:lnTo>
                    <a:lnTo>
                      <a:pt x="68" y="37"/>
                    </a:lnTo>
                    <a:lnTo>
                      <a:pt x="66" y="44"/>
                    </a:lnTo>
                    <a:lnTo>
                      <a:pt x="64" y="48"/>
                    </a:lnTo>
                    <a:lnTo>
                      <a:pt x="60" y="55"/>
                    </a:lnTo>
                    <a:lnTo>
                      <a:pt x="51" y="64"/>
                    </a:lnTo>
                    <a:lnTo>
                      <a:pt x="44" y="66"/>
                    </a:lnTo>
                    <a:lnTo>
                      <a:pt x="40" y="66"/>
                    </a:lnTo>
                    <a:lnTo>
                      <a:pt x="38" y="68"/>
                    </a:lnTo>
                    <a:lnTo>
                      <a:pt x="33" y="68"/>
                    </a:lnTo>
                    <a:lnTo>
                      <a:pt x="15" y="64"/>
                    </a:lnTo>
                    <a:lnTo>
                      <a:pt x="9" y="57"/>
                    </a:lnTo>
                    <a:lnTo>
                      <a:pt x="0" y="44"/>
                    </a:lnTo>
                    <a:lnTo>
                      <a:pt x="0" y="31"/>
                    </a:lnTo>
                    <a:lnTo>
                      <a:pt x="4" y="17"/>
                    </a:lnTo>
                    <a:lnTo>
                      <a:pt x="9" y="11"/>
                    </a:lnTo>
                    <a:lnTo>
                      <a:pt x="18" y="2"/>
                    </a:lnTo>
                    <a:lnTo>
                      <a:pt x="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24" name="Freeform 323"/>
              <p:cNvSpPr>
                <a:spLocks noEditPoints="1"/>
              </p:cNvSpPr>
              <p:nvPr/>
            </p:nvSpPr>
            <p:spPr bwMode="auto">
              <a:xfrm>
                <a:off x="5732464" y="2597151"/>
                <a:ext cx="106363" cy="107950"/>
              </a:xfrm>
              <a:custGeom>
                <a:avLst/>
                <a:gdLst/>
                <a:ahLst/>
                <a:cxnLst>
                  <a:cxn ang="0">
                    <a:pos x="29" y="11"/>
                  </a:cxn>
                  <a:cxn ang="0">
                    <a:pos x="27" y="13"/>
                  </a:cxn>
                  <a:cxn ang="0">
                    <a:pos x="20" y="15"/>
                  </a:cxn>
                  <a:cxn ang="0">
                    <a:pos x="16" y="20"/>
                  </a:cxn>
                  <a:cxn ang="0">
                    <a:pos x="12" y="33"/>
                  </a:cxn>
                  <a:cxn ang="0">
                    <a:pos x="16" y="46"/>
                  </a:cxn>
                  <a:cxn ang="0">
                    <a:pos x="20" y="50"/>
                  </a:cxn>
                  <a:cxn ang="0">
                    <a:pos x="34" y="55"/>
                  </a:cxn>
                  <a:cxn ang="0">
                    <a:pos x="40" y="55"/>
                  </a:cxn>
                  <a:cxn ang="0">
                    <a:pos x="47" y="50"/>
                  </a:cxn>
                  <a:cxn ang="0">
                    <a:pos x="51" y="46"/>
                  </a:cxn>
                  <a:cxn ang="0">
                    <a:pos x="54" y="42"/>
                  </a:cxn>
                  <a:cxn ang="0">
                    <a:pos x="56" y="33"/>
                  </a:cxn>
                  <a:cxn ang="0">
                    <a:pos x="51" y="20"/>
                  </a:cxn>
                  <a:cxn ang="0">
                    <a:pos x="47" y="15"/>
                  </a:cxn>
                  <a:cxn ang="0">
                    <a:pos x="34" y="11"/>
                  </a:cxn>
                  <a:cxn ang="0">
                    <a:pos x="29" y="11"/>
                  </a:cxn>
                  <a:cxn ang="0">
                    <a:pos x="25" y="0"/>
                  </a:cxn>
                  <a:cxn ang="0">
                    <a:pos x="42" y="0"/>
                  </a:cxn>
                  <a:cxn ang="0">
                    <a:pos x="51" y="4"/>
                  </a:cxn>
                  <a:cxn ang="0">
                    <a:pos x="58" y="8"/>
                  </a:cxn>
                  <a:cxn ang="0">
                    <a:pos x="62" y="15"/>
                  </a:cxn>
                  <a:cxn ang="0">
                    <a:pos x="67" y="24"/>
                  </a:cxn>
                  <a:cxn ang="0">
                    <a:pos x="67" y="42"/>
                  </a:cxn>
                  <a:cxn ang="0">
                    <a:pos x="60" y="57"/>
                  </a:cxn>
                  <a:cxn ang="0">
                    <a:pos x="45" y="66"/>
                  </a:cxn>
                  <a:cxn ang="0">
                    <a:pos x="40" y="68"/>
                  </a:cxn>
                  <a:cxn ang="0">
                    <a:pos x="34" y="68"/>
                  </a:cxn>
                  <a:cxn ang="0">
                    <a:pos x="16" y="64"/>
                  </a:cxn>
                  <a:cxn ang="0">
                    <a:pos x="9" y="57"/>
                  </a:cxn>
                  <a:cxn ang="0">
                    <a:pos x="0" y="44"/>
                  </a:cxn>
                  <a:cxn ang="0">
                    <a:pos x="0" y="26"/>
                  </a:cxn>
                  <a:cxn ang="0">
                    <a:pos x="9" y="11"/>
                  </a:cxn>
                  <a:cxn ang="0">
                    <a:pos x="25" y="0"/>
                  </a:cxn>
                </a:cxnLst>
                <a:rect l="0" t="0" r="r" b="b"/>
                <a:pathLst>
                  <a:path w="67" h="68">
                    <a:moveTo>
                      <a:pt x="29" y="11"/>
                    </a:moveTo>
                    <a:lnTo>
                      <a:pt x="27" y="13"/>
                    </a:lnTo>
                    <a:lnTo>
                      <a:pt x="20" y="15"/>
                    </a:lnTo>
                    <a:lnTo>
                      <a:pt x="16" y="20"/>
                    </a:lnTo>
                    <a:lnTo>
                      <a:pt x="12" y="33"/>
                    </a:lnTo>
                    <a:lnTo>
                      <a:pt x="16" y="46"/>
                    </a:lnTo>
                    <a:lnTo>
                      <a:pt x="20" y="50"/>
                    </a:lnTo>
                    <a:lnTo>
                      <a:pt x="34" y="55"/>
                    </a:lnTo>
                    <a:lnTo>
                      <a:pt x="40" y="55"/>
                    </a:lnTo>
                    <a:lnTo>
                      <a:pt x="47" y="50"/>
                    </a:lnTo>
                    <a:lnTo>
                      <a:pt x="51" y="46"/>
                    </a:lnTo>
                    <a:lnTo>
                      <a:pt x="54" y="42"/>
                    </a:lnTo>
                    <a:lnTo>
                      <a:pt x="56" y="33"/>
                    </a:lnTo>
                    <a:lnTo>
                      <a:pt x="51" y="20"/>
                    </a:lnTo>
                    <a:lnTo>
                      <a:pt x="47" y="15"/>
                    </a:lnTo>
                    <a:lnTo>
                      <a:pt x="34" y="11"/>
                    </a:lnTo>
                    <a:lnTo>
                      <a:pt x="29" y="11"/>
                    </a:lnTo>
                    <a:close/>
                    <a:moveTo>
                      <a:pt x="25" y="0"/>
                    </a:moveTo>
                    <a:lnTo>
                      <a:pt x="42" y="0"/>
                    </a:lnTo>
                    <a:lnTo>
                      <a:pt x="51" y="4"/>
                    </a:lnTo>
                    <a:lnTo>
                      <a:pt x="58" y="8"/>
                    </a:lnTo>
                    <a:lnTo>
                      <a:pt x="62" y="15"/>
                    </a:lnTo>
                    <a:lnTo>
                      <a:pt x="67" y="24"/>
                    </a:lnTo>
                    <a:lnTo>
                      <a:pt x="67" y="42"/>
                    </a:lnTo>
                    <a:lnTo>
                      <a:pt x="60" y="57"/>
                    </a:lnTo>
                    <a:lnTo>
                      <a:pt x="45" y="66"/>
                    </a:lnTo>
                    <a:lnTo>
                      <a:pt x="40" y="68"/>
                    </a:lnTo>
                    <a:lnTo>
                      <a:pt x="34" y="68"/>
                    </a:lnTo>
                    <a:lnTo>
                      <a:pt x="16" y="64"/>
                    </a:lnTo>
                    <a:lnTo>
                      <a:pt x="9" y="57"/>
                    </a:lnTo>
                    <a:lnTo>
                      <a:pt x="0" y="44"/>
                    </a:lnTo>
                    <a:lnTo>
                      <a:pt x="0" y="26"/>
                    </a:lnTo>
                    <a:lnTo>
                      <a:pt x="9" y="11"/>
                    </a:lnTo>
                    <a:lnTo>
                      <a:pt x="2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25" name="Freeform 324"/>
              <p:cNvSpPr>
                <a:spLocks noEditPoints="1"/>
              </p:cNvSpPr>
              <p:nvPr/>
            </p:nvSpPr>
            <p:spPr bwMode="auto">
              <a:xfrm>
                <a:off x="5708651" y="2511426"/>
                <a:ext cx="104775" cy="109538"/>
              </a:xfrm>
              <a:custGeom>
                <a:avLst/>
                <a:gdLst/>
                <a:ahLst/>
                <a:cxnLst>
                  <a:cxn ang="0">
                    <a:pos x="27" y="14"/>
                  </a:cxn>
                  <a:cxn ang="0">
                    <a:pos x="20" y="18"/>
                  </a:cxn>
                  <a:cxn ang="0">
                    <a:pos x="13" y="25"/>
                  </a:cxn>
                  <a:cxn ang="0">
                    <a:pos x="11" y="31"/>
                  </a:cxn>
                  <a:cxn ang="0">
                    <a:pos x="11" y="40"/>
                  </a:cxn>
                  <a:cxn ang="0">
                    <a:pos x="20" y="54"/>
                  </a:cxn>
                  <a:cxn ang="0">
                    <a:pos x="33" y="58"/>
                  </a:cxn>
                  <a:cxn ang="0">
                    <a:pos x="40" y="56"/>
                  </a:cxn>
                  <a:cxn ang="0">
                    <a:pos x="46" y="51"/>
                  </a:cxn>
                  <a:cxn ang="0">
                    <a:pos x="53" y="45"/>
                  </a:cxn>
                  <a:cxn ang="0">
                    <a:pos x="55" y="38"/>
                  </a:cxn>
                  <a:cxn ang="0">
                    <a:pos x="53" y="29"/>
                  </a:cxn>
                  <a:cxn ang="0">
                    <a:pos x="51" y="23"/>
                  </a:cxn>
                  <a:cxn ang="0">
                    <a:pos x="46" y="18"/>
                  </a:cxn>
                  <a:cxn ang="0">
                    <a:pos x="33" y="14"/>
                  </a:cxn>
                  <a:cxn ang="0">
                    <a:pos x="27" y="14"/>
                  </a:cxn>
                  <a:cxn ang="0">
                    <a:pos x="40" y="0"/>
                  </a:cxn>
                  <a:cxn ang="0">
                    <a:pos x="55" y="9"/>
                  </a:cxn>
                  <a:cxn ang="0">
                    <a:pos x="66" y="25"/>
                  </a:cxn>
                  <a:cxn ang="0">
                    <a:pos x="66" y="38"/>
                  </a:cxn>
                  <a:cxn ang="0">
                    <a:pos x="64" y="51"/>
                  </a:cxn>
                  <a:cxn ang="0">
                    <a:pos x="55" y="60"/>
                  </a:cxn>
                  <a:cxn ang="0">
                    <a:pos x="42" y="67"/>
                  </a:cxn>
                  <a:cxn ang="0">
                    <a:pos x="40" y="69"/>
                  </a:cxn>
                  <a:cxn ang="0">
                    <a:pos x="24" y="69"/>
                  </a:cxn>
                  <a:cxn ang="0">
                    <a:pos x="15" y="65"/>
                  </a:cxn>
                  <a:cxn ang="0">
                    <a:pos x="9" y="60"/>
                  </a:cxn>
                  <a:cxn ang="0">
                    <a:pos x="4" y="54"/>
                  </a:cxn>
                  <a:cxn ang="0">
                    <a:pos x="0" y="45"/>
                  </a:cxn>
                  <a:cxn ang="0">
                    <a:pos x="0" y="27"/>
                  </a:cxn>
                  <a:cxn ang="0">
                    <a:pos x="7" y="12"/>
                  </a:cxn>
                  <a:cxn ang="0">
                    <a:pos x="22" y="3"/>
                  </a:cxn>
                  <a:cxn ang="0">
                    <a:pos x="40" y="0"/>
                  </a:cxn>
                </a:cxnLst>
                <a:rect l="0" t="0" r="r" b="b"/>
                <a:pathLst>
                  <a:path w="66" h="69">
                    <a:moveTo>
                      <a:pt x="27" y="14"/>
                    </a:moveTo>
                    <a:lnTo>
                      <a:pt x="20" y="18"/>
                    </a:lnTo>
                    <a:lnTo>
                      <a:pt x="13" y="25"/>
                    </a:lnTo>
                    <a:lnTo>
                      <a:pt x="11" y="31"/>
                    </a:lnTo>
                    <a:lnTo>
                      <a:pt x="11" y="40"/>
                    </a:lnTo>
                    <a:lnTo>
                      <a:pt x="20" y="54"/>
                    </a:lnTo>
                    <a:lnTo>
                      <a:pt x="33" y="58"/>
                    </a:lnTo>
                    <a:lnTo>
                      <a:pt x="40" y="56"/>
                    </a:lnTo>
                    <a:lnTo>
                      <a:pt x="46" y="51"/>
                    </a:lnTo>
                    <a:lnTo>
                      <a:pt x="53" y="45"/>
                    </a:lnTo>
                    <a:lnTo>
                      <a:pt x="55" y="38"/>
                    </a:lnTo>
                    <a:lnTo>
                      <a:pt x="53" y="29"/>
                    </a:lnTo>
                    <a:lnTo>
                      <a:pt x="51" y="23"/>
                    </a:lnTo>
                    <a:lnTo>
                      <a:pt x="46" y="18"/>
                    </a:lnTo>
                    <a:lnTo>
                      <a:pt x="33" y="14"/>
                    </a:lnTo>
                    <a:lnTo>
                      <a:pt x="27" y="14"/>
                    </a:lnTo>
                    <a:close/>
                    <a:moveTo>
                      <a:pt x="40" y="0"/>
                    </a:moveTo>
                    <a:lnTo>
                      <a:pt x="55" y="9"/>
                    </a:lnTo>
                    <a:lnTo>
                      <a:pt x="66" y="25"/>
                    </a:lnTo>
                    <a:lnTo>
                      <a:pt x="66" y="38"/>
                    </a:lnTo>
                    <a:lnTo>
                      <a:pt x="64" y="51"/>
                    </a:lnTo>
                    <a:lnTo>
                      <a:pt x="55" y="60"/>
                    </a:lnTo>
                    <a:lnTo>
                      <a:pt x="42" y="67"/>
                    </a:lnTo>
                    <a:lnTo>
                      <a:pt x="40" y="69"/>
                    </a:lnTo>
                    <a:lnTo>
                      <a:pt x="24" y="69"/>
                    </a:lnTo>
                    <a:lnTo>
                      <a:pt x="15" y="65"/>
                    </a:lnTo>
                    <a:lnTo>
                      <a:pt x="9" y="60"/>
                    </a:lnTo>
                    <a:lnTo>
                      <a:pt x="4" y="54"/>
                    </a:lnTo>
                    <a:lnTo>
                      <a:pt x="0" y="45"/>
                    </a:lnTo>
                    <a:lnTo>
                      <a:pt x="0" y="27"/>
                    </a:lnTo>
                    <a:lnTo>
                      <a:pt x="7" y="12"/>
                    </a:lnTo>
                    <a:lnTo>
                      <a:pt x="22" y="3"/>
                    </a:lnTo>
                    <a:lnTo>
                      <a:pt x="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26" name="Freeform 325"/>
              <p:cNvSpPr>
                <a:spLocks noEditPoints="1"/>
              </p:cNvSpPr>
              <p:nvPr/>
            </p:nvSpPr>
            <p:spPr bwMode="auto">
              <a:xfrm>
                <a:off x="5680076" y="2432051"/>
                <a:ext cx="109538" cy="104775"/>
              </a:xfrm>
              <a:custGeom>
                <a:avLst/>
                <a:gdLst/>
                <a:ahLst/>
                <a:cxnLst>
                  <a:cxn ang="0">
                    <a:pos x="29" y="11"/>
                  </a:cxn>
                  <a:cxn ang="0">
                    <a:pos x="22" y="13"/>
                  </a:cxn>
                  <a:cxn ang="0">
                    <a:pos x="18" y="17"/>
                  </a:cxn>
                  <a:cxn ang="0">
                    <a:pos x="14" y="26"/>
                  </a:cxn>
                  <a:cxn ang="0">
                    <a:pos x="14" y="39"/>
                  </a:cxn>
                  <a:cxn ang="0">
                    <a:pos x="16" y="46"/>
                  </a:cxn>
                  <a:cxn ang="0">
                    <a:pos x="20" y="50"/>
                  </a:cxn>
                  <a:cxn ang="0">
                    <a:pos x="27" y="53"/>
                  </a:cxn>
                  <a:cxn ang="0">
                    <a:pos x="36" y="55"/>
                  </a:cxn>
                  <a:cxn ang="0">
                    <a:pos x="38" y="55"/>
                  </a:cxn>
                  <a:cxn ang="0">
                    <a:pos x="42" y="53"/>
                  </a:cxn>
                  <a:cxn ang="0">
                    <a:pos x="49" y="50"/>
                  </a:cxn>
                  <a:cxn ang="0">
                    <a:pos x="53" y="46"/>
                  </a:cxn>
                  <a:cxn ang="0">
                    <a:pos x="58" y="33"/>
                  </a:cxn>
                  <a:cxn ang="0">
                    <a:pos x="53" y="19"/>
                  </a:cxn>
                  <a:cxn ang="0">
                    <a:pos x="49" y="15"/>
                  </a:cxn>
                  <a:cxn ang="0">
                    <a:pos x="36" y="11"/>
                  </a:cxn>
                  <a:cxn ang="0">
                    <a:pos x="29" y="11"/>
                  </a:cxn>
                  <a:cxn ang="0">
                    <a:pos x="25" y="0"/>
                  </a:cxn>
                  <a:cxn ang="0">
                    <a:pos x="42" y="0"/>
                  </a:cxn>
                  <a:cxn ang="0">
                    <a:pos x="58" y="6"/>
                  </a:cxn>
                  <a:cxn ang="0">
                    <a:pos x="69" y="22"/>
                  </a:cxn>
                  <a:cxn ang="0">
                    <a:pos x="69" y="42"/>
                  </a:cxn>
                  <a:cxn ang="0">
                    <a:pos x="60" y="55"/>
                  </a:cxn>
                  <a:cxn ang="0">
                    <a:pos x="45" y="66"/>
                  </a:cxn>
                  <a:cxn ang="0">
                    <a:pos x="27" y="66"/>
                  </a:cxn>
                  <a:cxn ang="0">
                    <a:pos x="18" y="62"/>
                  </a:cxn>
                  <a:cxn ang="0">
                    <a:pos x="11" y="57"/>
                  </a:cxn>
                  <a:cxn ang="0">
                    <a:pos x="7" y="50"/>
                  </a:cxn>
                  <a:cxn ang="0">
                    <a:pos x="3" y="42"/>
                  </a:cxn>
                  <a:cxn ang="0">
                    <a:pos x="0" y="35"/>
                  </a:cxn>
                  <a:cxn ang="0">
                    <a:pos x="0" y="28"/>
                  </a:cxn>
                  <a:cxn ang="0">
                    <a:pos x="3" y="22"/>
                  </a:cxn>
                  <a:cxn ang="0">
                    <a:pos x="5" y="17"/>
                  </a:cxn>
                  <a:cxn ang="0">
                    <a:pos x="9" y="11"/>
                  </a:cxn>
                  <a:cxn ang="0">
                    <a:pos x="18" y="2"/>
                  </a:cxn>
                  <a:cxn ang="0">
                    <a:pos x="25" y="0"/>
                  </a:cxn>
                </a:cxnLst>
                <a:rect l="0" t="0" r="r" b="b"/>
                <a:pathLst>
                  <a:path w="69" h="66">
                    <a:moveTo>
                      <a:pt x="29" y="11"/>
                    </a:moveTo>
                    <a:lnTo>
                      <a:pt x="22" y="13"/>
                    </a:lnTo>
                    <a:lnTo>
                      <a:pt x="18" y="17"/>
                    </a:lnTo>
                    <a:lnTo>
                      <a:pt x="14" y="26"/>
                    </a:lnTo>
                    <a:lnTo>
                      <a:pt x="14" y="39"/>
                    </a:lnTo>
                    <a:lnTo>
                      <a:pt x="16" y="46"/>
                    </a:lnTo>
                    <a:lnTo>
                      <a:pt x="20" y="50"/>
                    </a:lnTo>
                    <a:lnTo>
                      <a:pt x="27" y="53"/>
                    </a:lnTo>
                    <a:lnTo>
                      <a:pt x="36" y="55"/>
                    </a:lnTo>
                    <a:lnTo>
                      <a:pt x="38" y="55"/>
                    </a:lnTo>
                    <a:lnTo>
                      <a:pt x="42" y="53"/>
                    </a:lnTo>
                    <a:lnTo>
                      <a:pt x="49" y="50"/>
                    </a:lnTo>
                    <a:lnTo>
                      <a:pt x="53" y="46"/>
                    </a:lnTo>
                    <a:lnTo>
                      <a:pt x="58" y="33"/>
                    </a:lnTo>
                    <a:lnTo>
                      <a:pt x="53" y="19"/>
                    </a:lnTo>
                    <a:lnTo>
                      <a:pt x="49" y="15"/>
                    </a:lnTo>
                    <a:lnTo>
                      <a:pt x="36" y="11"/>
                    </a:lnTo>
                    <a:lnTo>
                      <a:pt x="29" y="11"/>
                    </a:lnTo>
                    <a:close/>
                    <a:moveTo>
                      <a:pt x="25" y="0"/>
                    </a:moveTo>
                    <a:lnTo>
                      <a:pt x="42" y="0"/>
                    </a:lnTo>
                    <a:lnTo>
                      <a:pt x="58" y="6"/>
                    </a:lnTo>
                    <a:lnTo>
                      <a:pt x="69" y="22"/>
                    </a:lnTo>
                    <a:lnTo>
                      <a:pt x="69" y="42"/>
                    </a:lnTo>
                    <a:lnTo>
                      <a:pt x="60" y="55"/>
                    </a:lnTo>
                    <a:lnTo>
                      <a:pt x="45" y="66"/>
                    </a:lnTo>
                    <a:lnTo>
                      <a:pt x="27" y="66"/>
                    </a:lnTo>
                    <a:lnTo>
                      <a:pt x="18" y="62"/>
                    </a:lnTo>
                    <a:lnTo>
                      <a:pt x="11" y="57"/>
                    </a:lnTo>
                    <a:lnTo>
                      <a:pt x="7" y="50"/>
                    </a:lnTo>
                    <a:lnTo>
                      <a:pt x="3" y="42"/>
                    </a:lnTo>
                    <a:lnTo>
                      <a:pt x="0" y="35"/>
                    </a:lnTo>
                    <a:lnTo>
                      <a:pt x="0" y="28"/>
                    </a:lnTo>
                    <a:lnTo>
                      <a:pt x="3" y="22"/>
                    </a:lnTo>
                    <a:lnTo>
                      <a:pt x="5" y="17"/>
                    </a:lnTo>
                    <a:lnTo>
                      <a:pt x="9" y="11"/>
                    </a:lnTo>
                    <a:lnTo>
                      <a:pt x="18" y="2"/>
                    </a:lnTo>
                    <a:lnTo>
                      <a:pt x="2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27" name="Freeform 326"/>
              <p:cNvSpPr>
                <a:spLocks noEditPoints="1"/>
              </p:cNvSpPr>
              <p:nvPr/>
            </p:nvSpPr>
            <p:spPr bwMode="auto">
              <a:xfrm>
                <a:off x="5656264" y="2346326"/>
                <a:ext cx="107950" cy="109538"/>
              </a:xfrm>
              <a:custGeom>
                <a:avLst/>
                <a:gdLst/>
                <a:ahLst/>
                <a:cxnLst>
                  <a:cxn ang="0">
                    <a:pos x="31" y="12"/>
                  </a:cxn>
                  <a:cxn ang="0">
                    <a:pos x="29" y="14"/>
                  </a:cxn>
                  <a:cxn ang="0">
                    <a:pos x="24" y="14"/>
                  </a:cxn>
                  <a:cxn ang="0">
                    <a:pos x="20" y="16"/>
                  </a:cxn>
                  <a:cxn ang="0">
                    <a:pos x="13" y="29"/>
                  </a:cxn>
                  <a:cxn ang="0">
                    <a:pos x="13" y="40"/>
                  </a:cxn>
                  <a:cxn ang="0">
                    <a:pos x="18" y="47"/>
                  </a:cxn>
                  <a:cxn ang="0">
                    <a:pos x="24" y="54"/>
                  </a:cxn>
                  <a:cxn ang="0">
                    <a:pos x="31" y="56"/>
                  </a:cxn>
                  <a:cxn ang="0">
                    <a:pos x="40" y="56"/>
                  </a:cxn>
                  <a:cxn ang="0">
                    <a:pos x="53" y="47"/>
                  </a:cxn>
                  <a:cxn ang="0">
                    <a:pos x="57" y="34"/>
                  </a:cxn>
                  <a:cxn ang="0">
                    <a:pos x="53" y="20"/>
                  </a:cxn>
                  <a:cxn ang="0">
                    <a:pos x="46" y="16"/>
                  </a:cxn>
                  <a:cxn ang="0">
                    <a:pos x="42" y="14"/>
                  </a:cxn>
                  <a:cxn ang="0">
                    <a:pos x="33" y="12"/>
                  </a:cxn>
                  <a:cxn ang="0">
                    <a:pos x="31" y="12"/>
                  </a:cxn>
                  <a:cxn ang="0">
                    <a:pos x="24" y="0"/>
                  </a:cxn>
                  <a:cxn ang="0">
                    <a:pos x="42" y="0"/>
                  </a:cxn>
                  <a:cxn ang="0">
                    <a:pos x="57" y="9"/>
                  </a:cxn>
                  <a:cxn ang="0">
                    <a:pos x="66" y="25"/>
                  </a:cxn>
                  <a:cxn ang="0">
                    <a:pos x="68" y="43"/>
                  </a:cxn>
                  <a:cxn ang="0">
                    <a:pos x="60" y="58"/>
                  </a:cxn>
                  <a:cxn ang="0">
                    <a:pos x="44" y="67"/>
                  </a:cxn>
                  <a:cxn ang="0">
                    <a:pos x="42" y="67"/>
                  </a:cxn>
                  <a:cxn ang="0">
                    <a:pos x="37" y="69"/>
                  </a:cxn>
                  <a:cxn ang="0">
                    <a:pos x="33" y="69"/>
                  </a:cxn>
                  <a:cxn ang="0">
                    <a:pos x="24" y="67"/>
                  </a:cxn>
                  <a:cxn ang="0">
                    <a:pos x="13" y="62"/>
                  </a:cxn>
                  <a:cxn ang="0">
                    <a:pos x="6" y="54"/>
                  </a:cxn>
                  <a:cxn ang="0">
                    <a:pos x="2" y="45"/>
                  </a:cxn>
                  <a:cxn ang="0">
                    <a:pos x="0" y="38"/>
                  </a:cxn>
                  <a:cxn ang="0">
                    <a:pos x="0" y="31"/>
                  </a:cxn>
                  <a:cxn ang="0">
                    <a:pos x="4" y="18"/>
                  </a:cxn>
                  <a:cxn ang="0">
                    <a:pos x="9" y="12"/>
                  </a:cxn>
                  <a:cxn ang="0">
                    <a:pos x="13" y="7"/>
                  </a:cxn>
                  <a:cxn ang="0">
                    <a:pos x="18" y="5"/>
                  </a:cxn>
                  <a:cxn ang="0">
                    <a:pos x="24" y="0"/>
                  </a:cxn>
                </a:cxnLst>
                <a:rect l="0" t="0" r="r" b="b"/>
                <a:pathLst>
                  <a:path w="68" h="69">
                    <a:moveTo>
                      <a:pt x="31" y="12"/>
                    </a:moveTo>
                    <a:lnTo>
                      <a:pt x="29" y="14"/>
                    </a:lnTo>
                    <a:lnTo>
                      <a:pt x="24" y="14"/>
                    </a:lnTo>
                    <a:lnTo>
                      <a:pt x="20" y="16"/>
                    </a:lnTo>
                    <a:lnTo>
                      <a:pt x="13" y="29"/>
                    </a:lnTo>
                    <a:lnTo>
                      <a:pt x="13" y="40"/>
                    </a:lnTo>
                    <a:lnTo>
                      <a:pt x="18" y="47"/>
                    </a:lnTo>
                    <a:lnTo>
                      <a:pt x="24" y="54"/>
                    </a:lnTo>
                    <a:lnTo>
                      <a:pt x="31" y="56"/>
                    </a:lnTo>
                    <a:lnTo>
                      <a:pt x="40" y="56"/>
                    </a:lnTo>
                    <a:lnTo>
                      <a:pt x="53" y="47"/>
                    </a:lnTo>
                    <a:lnTo>
                      <a:pt x="57" y="34"/>
                    </a:lnTo>
                    <a:lnTo>
                      <a:pt x="53" y="20"/>
                    </a:lnTo>
                    <a:lnTo>
                      <a:pt x="46" y="16"/>
                    </a:lnTo>
                    <a:lnTo>
                      <a:pt x="42" y="14"/>
                    </a:lnTo>
                    <a:lnTo>
                      <a:pt x="33" y="12"/>
                    </a:lnTo>
                    <a:lnTo>
                      <a:pt x="31" y="12"/>
                    </a:lnTo>
                    <a:close/>
                    <a:moveTo>
                      <a:pt x="24" y="0"/>
                    </a:moveTo>
                    <a:lnTo>
                      <a:pt x="42" y="0"/>
                    </a:lnTo>
                    <a:lnTo>
                      <a:pt x="57" y="9"/>
                    </a:lnTo>
                    <a:lnTo>
                      <a:pt x="66" y="25"/>
                    </a:lnTo>
                    <a:lnTo>
                      <a:pt x="68" y="43"/>
                    </a:lnTo>
                    <a:lnTo>
                      <a:pt x="60" y="58"/>
                    </a:lnTo>
                    <a:lnTo>
                      <a:pt x="44" y="67"/>
                    </a:lnTo>
                    <a:lnTo>
                      <a:pt x="42" y="67"/>
                    </a:lnTo>
                    <a:lnTo>
                      <a:pt x="37" y="69"/>
                    </a:lnTo>
                    <a:lnTo>
                      <a:pt x="33" y="69"/>
                    </a:lnTo>
                    <a:lnTo>
                      <a:pt x="24" y="67"/>
                    </a:lnTo>
                    <a:lnTo>
                      <a:pt x="13" y="62"/>
                    </a:lnTo>
                    <a:lnTo>
                      <a:pt x="6" y="54"/>
                    </a:lnTo>
                    <a:lnTo>
                      <a:pt x="2" y="45"/>
                    </a:lnTo>
                    <a:lnTo>
                      <a:pt x="0" y="38"/>
                    </a:lnTo>
                    <a:lnTo>
                      <a:pt x="0" y="31"/>
                    </a:lnTo>
                    <a:lnTo>
                      <a:pt x="4" y="18"/>
                    </a:lnTo>
                    <a:lnTo>
                      <a:pt x="9" y="12"/>
                    </a:lnTo>
                    <a:lnTo>
                      <a:pt x="13" y="7"/>
                    </a:lnTo>
                    <a:lnTo>
                      <a:pt x="18" y="5"/>
                    </a:lnTo>
                    <a:lnTo>
                      <a:pt x="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28" name="Freeform 327"/>
              <p:cNvSpPr>
                <a:spLocks noEditPoints="1"/>
              </p:cNvSpPr>
              <p:nvPr/>
            </p:nvSpPr>
            <p:spPr bwMode="auto">
              <a:xfrm>
                <a:off x="5630864" y="2262188"/>
                <a:ext cx="109538" cy="109538"/>
              </a:xfrm>
              <a:custGeom>
                <a:avLst/>
                <a:gdLst/>
                <a:ahLst/>
                <a:cxnLst>
                  <a:cxn ang="0">
                    <a:pos x="27" y="14"/>
                  </a:cxn>
                  <a:cxn ang="0">
                    <a:pos x="20" y="18"/>
                  </a:cxn>
                  <a:cxn ang="0">
                    <a:pos x="14" y="25"/>
                  </a:cxn>
                  <a:cxn ang="0">
                    <a:pos x="11" y="31"/>
                  </a:cxn>
                  <a:cxn ang="0">
                    <a:pos x="14" y="40"/>
                  </a:cxn>
                  <a:cxn ang="0">
                    <a:pos x="16" y="47"/>
                  </a:cxn>
                  <a:cxn ang="0">
                    <a:pos x="20" y="51"/>
                  </a:cxn>
                  <a:cxn ang="0">
                    <a:pos x="34" y="56"/>
                  </a:cxn>
                  <a:cxn ang="0">
                    <a:pos x="40" y="56"/>
                  </a:cxn>
                  <a:cxn ang="0">
                    <a:pos x="47" y="51"/>
                  </a:cxn>
                  <a:cxn ang="0">
                    <a:pos x="53" y="45"/>
                  </a:cxn>
                  <a:cxn ang="0">
                    <a:pos x="56" y="38"/>
                  </a:cxn>
                  <a:cxn ang="0">
                    <a:pos x="56" y="29"/>
                  </a:cxn>
                  <a:cxn ang="0">
                    <a:pos x="53" y="22"/>
                  </a:cxn>
                  <a:cxn ang="0">
                    <a:pos x="49" y="18"/>
                  </a:cxn>
                  <a:cxn ang="0">
                    <a:pos x="40" y="14"/>
                  </a:cxn>
                  <a:cxn ang="0">
                    <a:pos x="27" y="14"/>
                  </a:cxn>
                  <a:cxn ang="0">
                    <a:pos x="42" y="0"/>
                  </a:cxn>
                  <a:cxn ang="0">
                    <a:pos x="58" y="9"/>
                  </a:cxn>
                  <a:cxn ang="0">
                    <a:pos x="67" y="25"/>
                  </a:cxn>
                  <a:cxn ang="0">
                    <a:pos x="69" y="42"/>
                  </a:cxn>
                  <a:cxn ang="0">
                    <a:pos x="60" y="58"/>
                  </a:cxn>
                  <a:cxn ang="0">
                    <a:pos x="45" y="67"/>
                  </a:cxn>
                  <a:cxn ang="0">
                    <a:pos x="40" y="69"/>
                  </a:cxn>
                  <a:cxn ang="0">
                    <a:pos x="34" y="69"/>
                  </a:cxn>
                  <a:cxn ang="0">
                    <a:pos x="16" y="65"/>
                  </a:cxn>
                  <a:cxn ang="0">
                    <a:pos x="9" y="58"/>
                  </a:cxn>
                  <a:cxn ang="0">
                    <a:pos x="0" y="45"/>
                  </a:cxn>
                  <a:cxn ang="0">
                    <a:pos x="0" y="27"/>
                  </a:cxn>
                  <a:cxn ang="0">
                    <a:pos x="9" y="11"/>
                  </a:cxn>
                  <a:cxn ang="0">
                    <a:pos x="25" y="3"/>
                  </a:cxn>
                  <a:cxn ang="0">
                    <a:pos x="42" y="0"/>
                  </a:cxn>
                </a:cxnLst>
                <a:rect l="0" t="0" r="r" b="b"/>
                <a:pathLst>
                  <a:path w="69" h="69">
                    <a:moveTo>
                      <a:pt x="27" y="14"/>
                    </a:moveTo>
                    <a:lnTo>
                      <a:pt x="20" y="18"/>
                    </a:lnTo>
                    <a:lnTo>
                      <a:pt x="14" y="25"/>
                    </a:lnTo>
                    <a:lnTo>
                      <a:pt x="11" y="31"/>
                    </a:lnTo>
                    <a:lnTo>
                      <a:pt x="14" y="40"/>
                    </a:lnTo>
                    <a:lnTo>
                      <a:pt x="16" y="47"/>
                    </a:lnTo>
                    <a:lnTo>
                      <a:pt x="20" y="51"/>
                    </a:lnTo>
                    <a:lnTo>
                      <a:pt x="34" y="56"/>
                    </a:lnTo>
                    <a:lnTo>
                      <a:pt x="40" y="56"/>
                    </a:lnTo>
                    <a:lnTo>
                      <a:pt x="47" y="51"/>
                    </a:lnTo>
                    <a:lnTo>
                      <a:pt x="53" y="45"/>
                    </a:lnTo>
                    <a:lnTo>
                      <a:pt x="56" y="38"/>
                    </a:lnTo>
                    <a:lnTo>
                      <a:pt x="56" y="29"/>
                    </a:lnTo>
                    <a:lnTo>
                      <a:pt x="53" y="22"/>
                    </a:lnTo>
                    <a:lnTo>
                      <a:pt x="49" y="18"/>
                    </a:lnTo>
                    <a:lnTo>
                      <a:pt x="40" y="14"/>
                    </a:lnTo>
                    <a:lnTo>
                      <a:pt x="27" y="14"/>
                    </a:lnTo>
                    <a:close/>
                    <a:moveTo>
                      <a:pt x="42" y="0"/>
                    </a:moveTo>
                    <a:lnTo>
                      <a:pt x="58" y="9"/>
                    </a:lnTo>
                    <a:lnTo>
                      <a:pt x="67" y="25"/>
                    </a:lnTo>
                    <a:lnTo>
                      <a:pt x="69" y="42"/>
                    </a:lnTo>
                    <a:lnTo>
                      <a:pt x="60" y="58"/>
                    </a:lnTo>
                    <a:lnTo>
                      <a:pt x="45" y="67"/>
                    </a:lnTo>
                    <a:lnTo>
                      <a:pt x="40" y="69"/>
                    </a:lnTo>
                    <a:lnTo>
                      <a:pt x="34" y="69"/>
                    </a:lnTo>
                    <a:lnTo>
                      <a:pt x="16" y="65"/>
                    </a:lnTo>
                    <a:lnTo>
                      <a:pt x="9" y="58"/>
                    </a:lnTo>
                    <a:lnTo>
                      <a:pt x="0" y="45"/>
                    </a:lnTo>
                    <a:lnTo>
                      <a:pt x="0" y="27"/>
                    </a:lnTo>
                    <a:lnTo>
                      <a:pt x="9" y="11"/>
                    </a:lnTo>
                    <a:lnTo>
                      <a:pt x="25" y="3"/>
                    </a:lnTo>
                    <a:lnTo>
                      <a:pt x="4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29" name="Freeform 328"/>
              <p:cNvSpPr>
                <a:spLocks noEditPoints="1"/>
              </p:cNvSpPr>
              <p:nvPr/>
            </p:nvSpPr>
            <p:spPr bwMode="auto">
              <a:xfrm>
                <a:off x="5607051" y="2178051"/>
                <a:ext cx="107950" cy="109538"/>
              </a:xfrm>
              <a:custGeom>
                <a:avLst/>
                <a:gdLst/>
                <a:ahLst/>
                <a:cxnLst>
                  <a:cxn ang="0">
                    <a:pos x="26" y="14"/>
                  </a:cxn>
                  <a:cxn ang="0">
                    <a:pos x="20" y="18"/>
                  </a:cxn>
                  <a:cxn ang="0">
                    <a:pos x="15" y="22"/>
                  </a:cxn>
                  <a:cxn ang="0">
                    <a:pos x="13" y="27"/>
                  </a:cxn>
                  <a:cxn ang="0">
                    <a:pos x="11" y="36"/>
                  </a:cxn>
                  <a:cxn ang="0">
                    <a:pos x="15" y="49"/>
                  </a:cxn>
                  <a:cxn ang="0">
                    <a:pos x="20" y="53"/>
                  </a:cxn>
                  <a:cxn ang="0">
                    <a:pos x="33" y="58"/>
                  </a:cxn>
                  <a:cxn ang="0">
                    <a:pos x="40" y="56"/>
                  </a:cxn>
                  <a:cxn ang="0">
                    <a:pos x="49" y="51"/>
                  </a:cxn>
                  <a:cxn ang="0">
                    <a:pos x="51" y="49"/>
                  </a:cxn>
                  <a:cxn ang="0">
                    <a:pos x="55" y="40"/>
                  </a:cxn>
                  <a:cxn ang="0">
                    <a:pos x="55" y="29"/>
                  </a:cxn>
                  <a:cxn ang="0">
                    <a:pos x="51" y="22"/>
                  </a:cxn>
                  <a:cxn ang="0">
                    <a:pos x="46" y="18"/>
                  </a:cxn>
                  <a:cxn ang="0">
                    <a:pos x="33" y="14"/>
                  </a:cxn>
                  <a:cxn ang="0">
                    <a:pos x="26" y="14"/>
                  </a:cxn>
                  <a:cxn ang="0">
                    <a:pos x="42" y="0"/>
                  </a:cxn>
                  <a:cxn ang="0">
                    <a:pos x="57" y="9"/>
                  </a:cxn>
                  <a:cxn ang="0">
                    <a:pos x="66" y="25"/>
                  </a:cxn>
                  <a:cxn ang="0">
                    <a:pos x="68" y="33"/>
                  </a:cxn>
                  <a:cxn ang="0">
                    <a:pos x="64" y="51"/>
                  </a:cxn>
                  <a:cxn ang="0">
                    <a:pos x="60" y="58"/>
                  </a:cxn>
                  <a:cxn ang="0">
                    <a:pos x="55" y="62"/>
                  </a:cxn>
                  <a:cxn ang="0">
                    <a:pos x="51" y="64"/>
                  </a:cxn>
                  <a:cxn ang="0">
                    <a:pos x="44" y="69"/>
                  </a:cxn>
                  <a:cxn ang="0">
                    <a:pos x="24" y="69"/>
                  </a:cxn>
                  <a:cxn ang="0">
                    <a:pos x="15" y="64"/>
                  </a:cxn>
                  <a:cxn ang="0">
                    <a:pos x="9" y="60"/>
                  </a:cxn>
                  <a:cxn ang="0">
                    <a:pos x="4" y="53"/>
                  </a:cxn>
                  <a:cxn ang="0">
                    <a:pos x="0" y="44"/>
                  </a:cxn>
                  <a:cxn ang="0">
                    <a:pos x="0" y="31"/>
                  </a:cxn>
                  <a:cxn ang="0">
                    <a:pos x="2" y="18"/>
                  </a:cxn>
                  <a:cxn ang="0">
                    <a:pos x="11" y="9"/>
                  </a:cxn>
                  <a:cxn ang="0">
                    <a:pos x="24" y="2"/>
                  </a:cxn>
                  <a:cxn ang="0">
                    <a:pos x="42" y="0"/>
                  </a:cxn>
                </a:cxnLst>
                <a:rect l="0" t="0" r="r" b="b"/>
                <a:pathLst>
                  <a:path w="68" h="69">
                    <a:moveTo>
                      <a:pt x="26" y="14"/>
                    </a:moveTo>
                    <a:lnTo>
                      <a:pt x="20" y="18"/>
                    </a:lnTo>
                    <a:lnTo>
                      <a:pt x="15" y="22"/>
                    </a:lnTo>
                    <a:lnTo>
                      <a:pt x="13" y="27"/>
                    </a:lnTo>
                    <a:lnTo>
                      <a:pt x="11" y="36"/>
                    </a:lnTo>
                    <a:lnTo>
                      <a:pt x="15" y="49"/>
                    </a:lnTo>
                    <a:lnTo>
                      <a:pt x="20" y="53"/>
                    </a:lnTo>
                    <a:lnTo>
                      <a:pt x="33" y="58"/>
                    </a:lnTo>
                    <a:lnTo>
                      <a:pt x="40" y="56"/>
                    </a:lnTo>
                    <a:lnTo>
                      <a:pt x="49" y="51"/>
                    </a:lnTo>
                    <a:lnTo>
                      <a:pt x="51" y="49"/>
                    </a:lnTo>
                    <a:lnTo>
                      <a:pt x="55" y="40"/>
                    </a:lnTo>
                    <a:lnTo>
                      <a:pt x="55" y="29"/>
                    </a:lnTo>
                    <a:lnTo>
                      <a:pt x="51" y="22"/>
                    </a:lnTo>
                    <a:lnTo>
                      <a:pt x="46" y="18"/>
                    </a:lnTo>
                    <a:lnTo>
                      <a:pt x="33" y="14"/>
                    </a:lnTo>
                    <a:lnTo>
                      <a:pt x="26" y="14"/>
                    </a:lnTo>
                    <a:close/>
                    <a:moveTo>
                      <a:pt x="42" y="0"/>
                    </a:moveTo>
                    <a:lnTo>
                      <a:pt x="57" y="9"/>
                    </a:lnTo>
                    <a:lnTo>
                      <a:pt x="66" y="25"/>
                    </a:lnTo>
                    <a:lnTo>
                      <a:pt x="68" y="33"/>
                    </a:lnTo>
                    <a:lnTo>
                      <a:pt x="64" y="51"/>
                    </a:lnTo>
                    <a:lnTo>
                      <a:pt x="60" y="58"/>
                    </a:lnTo>
                    <a:lnTo>
                      <a:pt x="55" y="62"/>
                    </a:lnTo>
                    <a:lnTo>
                      <a:pt x="51" y="64"/>
                    </a:lnTo>
                    <a:lnTo>
                      <a:pt x="44" y="69"/>
                    </a:lnTo>
                    <a:lnTo>
                      <a:pt x="24" y="69"/>
                    </a:lnTo>
                    <a:lnTo>
                      <a:pt x="15" y="64"/>
                    </a:lnTo>
                    <a:lnTo>
                      <a:pt x="9" y="60"/>
                    </a:lnTo>
                    <a:lnTo>
                      <a:pt x="4" y="53"/>
                    </a:lnTo>
                    <a:lnTo>
                      <a:pt x="0" y="44"/>
                    </a:lnTo>
                    <a:lnTo>
                      <a:pt x="0" y="31"/>
                    </a:lnTo>
                    <a:lnTo>
                      <a:pt x="2" y="18"/>
                    </a:lnTo>
                    <a:lnTo>
                      <a:pt x="11" y="9"/>
                    </a:lnTo>
                    <a:lnTo>
                      <a:pt x="24" y="2"/>
                    </a:lnTo>
                    <a:lnTo>
                      <a:pt x="4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30" name="Freeform 329"/>
              <p:cNvSpPr>
                <a:spLocks noEditPoints="1"/>
              </p:cNvSpPr>
              <p:nvPr/>
            </p:nvSpPr>
            <p:spPr bwMode="auto">
              <a:xfrm>
                <a:off x="5578476" y="2097088"/>
                <a:ext cx="112713" cy="106363"/>
              </a:xfrm>
              <a:custGeom>
                <a:avLst/>
                <a:gdLst/>
                <a:ahLst/>
                <a:cxnLst>
                  <a:cxn ang="0">
                    <a:pos x="31" y="11"/>
                  </a:cxn>
                  <a:cxn ang="0">
                    <a:pos x="29" y="14"/>
                  </a:cxn>
                  <a:cxn ang="0">
                    <a:pos x="25" y="14"/>
                  </a:cxn>
                  <a:cxn ang="0">
                    <a:pos x="16" y="22"/>
                  </a:cxn>
                  <a:cxn ang="0">
                    <a:pos x="13" y="29"/>
                  </a:cxn>
                  <a:cxn ang="0">
                    <a:pos x="13" y="34"/>
                  </a:cxn>
                  <a:cxn ang="0">
                    <a:pos x="18" y="47"/>
                  </a:cxn>
                  <a:cxn ang="0">
                    <a:pos x="22" y="51"/>
                  </a:cxn>
                  <a:cxn ang="0">
                    <a:pos x="36" y="56"/>
                  </a:cxn>
                  <a:cxn ang="0">
                    <a:pos x="42" y="53"/>
                  </a:cxn>
                  <a:cxn ang="0">
                    <a:pos x="51" y="49"/>
                  </a:cxn>
                  <a:cxn ang="0">
                    <a:pos x="55" y="45"/>
                  </a:cxn>
                  <a:cxn ang="0">
                    <a:pos x="58" y="38"/>
                  </a:cxn>
                  <a:cxn ang="0">
                    <a:pos x="58" y="34"/>
                  </a:cxn>
                  <a:cxn ang="0">
                    <a:pos x="53" y="20"/>
                  </a:cxn>
                  <a:cxn ang="0">
                    <a:pos x="49" y="16"/>
                  </a:cxn>
                  <a:cxn ang="0">
                    <a:pos x="36" y="11"/>
                  </a:cxn>
                  <a:cxn ang="0">
                    <a:pos x="31" y="11"/>
                  </a:cxn>
                  <a:cxn ang="0">
                    <a:pos x="25" y="0"/>
                  </a:cxn>
                  <a:cxn ang="0">
                    <a:pos x="42" y="0"/>
                  </a:cxn>
                  <a:cxn ang="0">
                    <a:pos x="58" y="9"/>
                  </a:cxn>
                  <a:cxn ang="0">
                    <a:pos x="69" y="22"/>
                  </a:cxn>
                  <a:cxn ang="0">
                    <a:pos x="71" y="29"/>
                  </a:cxn>
                  <a:cxn ang="0">
                    <a:pos x="71" y="36"/>
                  </a:cxn>
                  <a:cxn ang="0">
                    <a:pos x="67" y="49"/>
                  </a:cxn>
                  <a:cxn ang="0">
                    <a:pos x="62" y="56"/>
                  </a:cxn>
                  <a:cxn ang="0">
                    <a:pos x="58" y="60"/>
                  </a:cxn>
                  <a:cxn ang="0">
                    <a:pos x="51" y="65"/>
                  </a:cxn>
                  <a:cxn ang="0">
                    <a:pos x="44" y="67"/>
                  </a:cxn>
                  <a:cxn ang="0">
                    <a:pos x="27" y="67"/>
                  </a:cxn>
                  <a:cxn ang="0">
                    <a:pos x="18" y="62"/>
                  </a:cxn>
                  <a:cxn ang="0">
                    <a:pos x="11" y="58"/>
                  </a:cxn>
                  <a:cxn ang="0">
                    <a:pos x="7" y="51"/>
                  </a:cxn>
                  <a:cxn ang="0">
                    <a:pos x="2" y="42"/>
                  </a:cxn>
                  <a:cxn ang="0">
                    <a:pos x="0" y="36"/>
                  </a:cxn>
                  <a:cxn ang="0">
                    <a:pos x="0" y="29"/>
                  </a:cxn>
                  <a:cxn ang="0">
                    <a:pos x="2" y="25"/>
                  </a:cxn>
                  <a:cxn ang="0">
                    <a:pos x="5" y="18"/>
                  </a:cxn>
                  <a:cxn ang="0">
                    <a:pos x="9" y="11"/>
                  </a:cxn>
                  <a:cxn ang="0">
                    <a:pos x="18" y="3"/>
                  </a:cxn>
                  <a:cxn ang="0">
                    <a:pos x="25" y="0"/>
                  </a:cxn>
                </a:cxnLst>
                <a:rect l="0" t="0" r="r" b="b"/>
                <a:pathLst>
                  <a:path w="71" h="67">
                    <a:moveTo>
                      <a:pt x="31" y="11"/>
                    </a:moveTo>
                    <a:lnTo>
                      <a:pt x="29" y="14"/>
                    </a:lnTo>
                    <a:lnTo>
                      <a:pt x="25" y="14"/>
                    </a:lnTo>
                    <a:lnTo>
                      <a:pt x="16" y="22"/>
                    </a:lnTo>
                    <a:lnTo>
                      <a:pt x="13" y="29"/>
                    </a:lnTo>
                    <a:lnTo>
                      <a:pt x="13" y="34"/>
                    </a:lnTo>
                    <a:lnTo>
                      <a:pt x="18" y="47"/>
                    </a:lnTo>
                    <a:lnTo>
                      <a:pt x="22" y="51"/>
                    </a:lnTo>
                    <a:lnTo>
                      <a:pt x="36" y="56"/>
                    </a:lnTo>
                    <a:lnTo>
                      <a:pt x="42" y="53"/>
                    </a:lnTo>
                    <a:lnTo>
                      <a:pt x="51" y="49"/>
                    </a:lnTo>
                    <a:lnTo>
                      <a:pt x="55" y="45"/>
                    </a:lnTo>
                    <a:lnTo>
                      <a:pt x="58" y="38"/>
                    </a:lnTo>
                    <a:lnTo>
                      <a:pt x="58" y="34"/>
                    </a:lnTo>
                    <a:lnTo>
                      <a:pt x="53" y="20"/>
                    </a:lnTo>
                    <a:lnTo>
                      <a:pt x="49" y="16"/>
                    </a:lnTo>
                    <a:lnTo>
                      <a:pt x="36" y="11"/>
                    </a:lnTo>
                    <a:lnTo>
                      <a:pt x="31" y="11"/>
                    </a:lnTo>
                    <a:close/>
                    <a:moveTo>
                      <a:pt x="25" y="0"/>
                    </a:moveTo>
                    <a:lnTo>
                      <a:pt x="42" y="0"/>
                    </a:lnTo>
                    <a:lnTo>
                      <a:pt x="58" y="9"/>
                    </a:lnTo>
                    <a:lnTo>
                      <a:pt x="69" y="22"/>
                    </a:lnTo>
                    <a:lnTo>
                      <a:pt x="71" y="29"/>
                    </a:lnTo>
                    <a:lnTo>
                      <a:pt x="71" y="36"/>
                    </a:lnTo>
                    <a:lnTo>
                      <a:pt x="67" y="49"/>
                    </a:lnTo>
                    <a:lnTo>
                      <a:pt x="62" y="56"/>
                    </a:lnTo>
                    <a:lnTo>
                      <a:pt x="58" y="60"/>
                    </a:lnTo>
                    <a:lnTo>
                      <a:pt x="51" y="65"/>
                    </a:lnTo>
                    <a:lnTo>
                      <a:pt x="44" y="67"/>
                    </a:lnTo>
                    <a:lnTo>
                      <a:pt x="27" y="67"/>
                    </a:lnTo>
                    <a:lnTo>
                      <a:pt x="18" y="62"/>
                    </a:lnTo>
                    <a:lnTo>
                      <a:pt x="11" y="58"/>
                    </a:lnTo>
                    <a:lnTo>
                      <a:pt x="7" y="51"/>
                    </a:lnTo>
                    <a:lnTo>
                      <a:pt x="2" y="42"/>
                    </a:lnTo>
                    <a:lnTo>
                      <a:pt x="0" y="36"/>
                    </a:lnTo>
                    <a:lnTo>
                      <a:pt x="0" y="29"/>
                    </a:lnTo>
                    <a:lnTo>
                      <a:pt x="2" y="25"/>
                    </a:lnTo>
                    <a:lnTo>
                      <a:pt x="5" y="18"/>
                    </a:lnTo>
                    <a:lnTo>
                      <a:pt x="9" y="11"/>
                    </a:lnTo>
                    <a:lnTo>
                      <a:pt x="18" y="3"/>
                    </a:lnTo>
                    <a:lnTo>
                      <a:pt x="2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31" name="Freeform 330"/>
              <p:cNvSpPr>
                <a:spLocks noEditPoints="1"/>
              </p:cNvSpPr>
              <p:nvPr/>
            </p:nvSpPr>
            <p:spPr bwMode="auto">
              <a:xfrm>
                <a:off x="5554664" y="2012951"/>
                <a:ext cx="107950" cy="109538"/>
              </a:xfrm>
              <a:custGeom>
                <a:avLst/>
                <a:gdLst/>
                <a:ahLst/>
                <a:cxnLst>
                  <a:cxn ang="0">
                    <a:pos x="31" y="11"/>
                  </a:cxn>
                  <a:cxn ang="0">
                    <a:pos x="28" y="13"/>
                  </a:cxn>
                  <a:cxn ang="0">
                    <a:pos x="20" y="18"/>
                  </a:cxn>
                  <a:cxn ang="0">
                    <a:pos x="17" y="20"/>
                  </a:cxn>
                  <a:cxn ang="0">
                    <a:pos x="13" y="29"/>
                  </a:cxn>
                  <a:cxn ang="0">
                    <a:pos x="13" y="40"/>
                  </a:cxn>
                  <a:cxn ang="0">
                    <a:pos x="17" y="47"/>
                  </a:cxn>
                  <a:cxn ang="0">
                    <a:pos x="22" y="51"/>
                  </a:cxn>
                  <a:cxn ang="0">
                    <a:pos x="35" y="56"/>
                  </a:cxn>
                  <a:cxn ang="0">
                    <a:pos x="42" y="56"/>
                  </a:cxn>
                  <a:cxn ang="0">
                    <a:pos x="48" y="51"/>
                  </a:cxn>
                  <a:cxn ang="0">
                    <a:pos x="53" y="47"/>
                  </a:cxn>
                  <a:cxn ang="0">
                    <a:pos x="55" y="42"/>
                  </a:cxn>
                  <a:cxn ang="0">
                    <a:pos x="57" y="33"/>
                  </a:cxn>
                  <a:cxn ang="0">
                    <a:pos x="53" y="20"/>
                  </a:cxn>
                  <a:cxn ang="0">
                    <a:pos x="48" y="16"/>
                  </a:cxn>
                  <a:cxn ang="0">
                    <a:pos x="35" y="11"/>
                  </a:cxn>
                  <a:cxn ang="0">
                    <a:pos x="31" y="11"/>
                  </a:cxn>
                  <a:cxn ang="0">
                    <a:pos x="24" y="0"/>
                  </a:cxn>
                  <a:cxn ang="0">
                    <a:pos x="42" y="0"/>
                  </a:cxn>
                  <a:cxn ang="0">
                    <a:pos x="57" y="9"/>
                  </a:cxn>
                  <a:cxn ang="0">
                    <a:pos x="68" y="25"/>
                  </a:cxn>
                  <a:cxn ang="0">
                    <a:pos x="68" y="42"/>
                  </a:cxn>
                  <a:cxn ang="0">
                    <a:pos x="59" y="58"/>
                  </a:cxn>
                  <a:cxn ang="0">
                    <a:pos x="44" y="67"/>
                  </a:cxn>
                  <a:cxn ang="0">
                    <a:pos x="42" y="69"/>
                  </a:cxn>
                  <a:cxn ang="0">
                    <a:pos x="35" y="69"/>
                  </a:cxn>
                  <a:cxn ang="0">
                    <a:pos x="17" y="64"/>
                  </a:cxn>
                  <a:cxn ang="0">
                    <a:pos x="11" y="58"/>
                  </a:cxn>
                  <a:cxn ang="0">
                    <a:pos x="2" y="44"/>
                  </a:cxn>
                  <a:cxn ang="0">
                    <a:pos x="0" y="36"/>
                  </a:cxn>
                  <a:cxn ang="0">
                    <a:pos x="4" y="18"/>
                  </a:cxn>
                  <a:cxn ang="0">
                    <a:pos x="9" y="11"/>
                  </a:cxn>
                  <a:cxn ang="0">
                    <a:pos x="13" y="7"/>
                  </a:cxn>
                  <a:cxn ang="0">
                    <a:pos x="17" y="5"/>
                  </a:cxn>
                  <a:cxn ang="0">
                    <a:pos x="24" y="0"/>
                  </a:cxn>
                </a:cxnLst>
                <a:rect l="0" t="0" r="r" b="b"/>
                <a:pathLst>
                  <a:path w="68" h="69">
                    <a:moveTo>
                      <a:pt x="31" y="11"/>
                    </a:moveTo>
                    <a:lnTo>
                      <a:pt x="28" y="13"/>
                    </a:lnTo>
                    <a:lnTo>
                      <a:pt x="20" y="18"/>
                    </a:lnTo>
                    <a:lnTo>
                      <a:pt x="17" y="20"/>
                    </a:lnTo>
                    <a:lnTo>
                      <a:pt x="13" y="29"/>
                    </a:lnTo>
                    <a:lnTo>
                      <a:pt x="13" y="40"/>
                    </a:lnTo>
                    <a:lnTo>
                      <a:pt x="17" y="47"/>
                    </a:lnTo>
                    <a:lnTo>
                      <a:pt x="22" y="51"/>
                    </a:lnTo>
                    <a:lnTo>
                      <a:pt x="35" y="56"/>
                    </a:lnTo>
                    <a:lnTo>
                      <a:pt x="42" y="56"/>
                    </a:lnTo>
                    <a:lnTo>
                      <a:pt x="48" y="51"/>
                    </a:lnTo>
                    <a:lnTo>
                      <a:pt x="53" y="47"/>
                    </a:lnTo>
                    <a:lnTo>
                      <a:pt x="55" y="42"/>
                    </a:lnTo>
                    <a:lnTo>
                      <a:pt x="57" y="33"/>
                    </a:lnTo>
                    <a:lnTo>
                      <a:pt x="53" y="20"/>
                    </a:lnTo>
                    <a:lnTo>
                      <a:pt x="48" y="16"/>
                    </a:lnTo>
                    <a:lnTo>
                      <a:pt x="35" y="11"/>
                    </a:lnTo>
                    <a:lnTo>
                      <a:pt x="31" y="11"/>
                    </a:lnTo>
                    <a:close/>
                    <a:moveTo>
                      <a:pt x="24" y="0"/>
                    </a:moveTo>
                    <a:lnTo>
                      <a:pt x="42" y="0"/>
                    </a:lnTo>
                    <a:lnTo>
                      <a:pt x="57" y="9"/>
                    </a:lnTo>
                    <a:lnTo>
                      <a:pt x="68" y="25"/>
                    </a:lnTo>
                    <a:lnTo>
                      <a:pt x="68" y="42"/>
                    </a:lnTo>
                    <a:lnTo>
                      <a:pt x="59" y="58"/>
                    </a:lnTo>
                    <a:lnTo>
                      <a:pt x="44" y="67"/>
                    </a:lnTo>
                    <a:lnTo>
                      <a:pt x="42" y="69"/>
                    </a:lnTo>
                    <a:lnTo>
                      <a:pt x="35" y="69"/>
                    </a:lnTo>
                    <a:lnTo>
                      <a:pt x="17" y="64"/>
                    </a:lnTo>
                    <a:lnTo>
                      <a:pt x="11" y="58"/>
                    </a:lnTo>
                    <a:lnTo>
                      <a:pt x="2" y="44"/>
                    </a:lnTo>
                    <a:lnTo>
                      <a:pt x="0" y="36"/>
                    </a:lnTo>
                    <a:lnTo>
                      <a:pt x="4" y="18"/>
                    </a:lnTo>
                    <a:lnTo>
                      <a:pt x="9" y="11"/>
                    </a:lnTo>
                    <a:lnTo>
                      <a:pt x="13" y="7"/>
                    </a:lnTo>
                    <a:lnTo>
                      <a:pt x="17" y="5"/>
                    </a:lnTo>
                    <a:lnTo>
                      <a:pt x="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32" name="Freeform 331"/>
              <p:cNvSpPr>
                <a:spLocks noEditPoints="1"/>
              </p:cNvSpPr>
              <p:nvPr/>
            </p:nvSpPr>
            <p:spPr bwMode="auto">
              <a:xfrm>
                <a:off x="5529264" y="1928813"/>
                <a:ext cx="109538" cy="109538"/>
              </a:xfrm>
              <a:custGeom>
                <a:avLst/>
                <a:gdLst/>
                <a:ahLst/>
                <a:cxnLst>
                  <a:cxn ang="0">
                    <a:pos x="29" y="13"/>
                  </a:cxn>
                  <a:cxn ang="0">
                    <a:pos x="22" y="18"/>
                  </a:cxn>
                  <a:cxn ang="0">
                    <a:pos x="16" y="24"/>
                  </a:cxn>
                  <a:cxn ang="0">
                    <a:pos x="14" y="31"/>
                  </a:cxn>
                  <a:cxn ang="0">
                    <a:pos x="14" y="40"/>
                  </a:cxn>
                  <a:cxn ang="0">
                    <a:pos x="18" y="47"/>
                  </a:cxn>
                  <a:cxn ang="0">
                    <a:pos x="27" y="55"/>
                  </a:cxn>
                  <a:cxn ang="0">
                    <a:pos x="33" y="58"/>
                  </a:cxn>
                  <a:cxn ang="0">
                    <a:pos x="40" y="55"/>
                  </a:cxn>
                  <a:cxn ang="0">
                    <a:pos x="49" y="51"/>
                  </a:cxn>
                  <a:cxn ang="0">
                    <a:pos x="51" y="49"/>
                  </a:cxn>
                  <a:cxn ang="0">
                    <a:pos x="58" y="35"/>
                  </a:cxn>
                  <a:cxn ang="0">
                    <a:pos x="58" y="33"/>
                  </a:cxn>
                  <a:cxn ang="0">
                    <a:pos x="56" y="29"/>
                  </a:cxn>
                  <a:cxn ang="0">
                    <a:pos x="53" y="22"/>
                  </a:cxn>
                  <a:cxn ang="0">
                    <a:pos x="49" y="18"/>
                  </a:cxn>
                  <a:cxn ang="0">
                    <a:pos x="36" y="13"/>
                  </a:cxn>
                  <a:cxn ang="0">
                    <a:pos x="29" y="13"/>
                  </a:cxn>
                  <a:cxn ang="0">
                    <a:pos x="42" y="0"/>
                  </a:cxn>
                  <a:cxn ang="0">
                    <a:pos x="58" y="9"/>
                  </a:cxn>
                  <a:cxn ang="0">
                    <a:pos x="67" y="24"/>
                  </a:cxn>
                  <a:cxn ang="0">
                    <a:pos x="69" y="31"/>
                  </a:cxn>
                  <a:cxn ang="0">
                    <a:pos x="69" y="38"/>
                  </a:cxn>
                  <a:cxn ang="0">
                    <a:pos x="64" y="51"/>
                  </a:cxn>
                  <a:cxn ang="0">
                    <a:pos x="51" y="64"/>
                  </a:cxn>
                  <a:cxn ang="0">
                    <a:pos x="44" y="66"/>
                  </a:cxn>
                  <a:cxn ang="0">
                    <a:pos x="42" y="69"/>
                  </a:cxn>
                  <a:cxn ang="0">
                    <a:pos x="27" y="69"/>
                  </a:cxn>
                  <a:cxn ang="0">
                    <a:pos x="18" y="64"/>
                  </a:cxn>
                  <a:cxn ang="0">
                    <a:pos x="11" y="60"/>
                  </a:cxn>
                  <a:cxn ang="0">
                    <a:pos x="7" y="53"/>
                  </a:cxn>
                  <a:cxn ang="0">
                    <a:pos x="2" y="44"/>
                  </a:cxn>
                  <a:cxn ang="0">
                    <a:pos x="0" y="27"/>
                  </a:cxn>
                  <a:cxn ang="0">
                    <a:pos x="9" y="11"/>
                  </a:cxn>
                  <a:cxn ang="0">
                    <a:pos x="25" y="2"/>
                  </a:cxn>
                  <a:cxn ang="0">
                    <a:pos x="42" y="0"/>
                  </a:cxn>
                </a:cxnLst>
                <a:rect l="0" t="0" r="r" b="b"/>
                <a:pathLst>
                  <a:path w="69" h="69">
                    <a:moveTo>
                      <a:pt x="29" y="13"/>
                    </a:moveTo>
                    <a:lnTo>
                      <a:pt x="22" y="18"/>
                    </a:lnTo>
                    <a:lnTo>
                      <a:pt x="16" y="24"/>
                    </a:lnTo>
                    <a:lnTo>
                      <a:pt x="14" y="31"/>
                    </a:lnTo>
                    <a:lnTo>
                      <a:pt x="14" y="40"/>
                    </a:lnTo>
                    <a:lnTo>
                      <a:pt x="18" y="47"/>
                    </a:lnTo>
                    <a:lnTo>
                      <a:pt x="27" y="55"/>
                    </a:lnTo>
                    <a:lnTo>
                      <a:pt x="33" y="58"/>
                    </a:lnTo>
                    <a:lnTo>
                      <a:pt x="40" y="55"/>
                    </a:lnTo>
                    <a:lnTo>
                      <a:pt x="49" y="51"/>
                    </a:lnTo>
                    <a:lnTo>
                      <a:pt x="51" y="49"/>
                    </a:lnTo>
                    <a:lnTo>
                      <a:pt x="58" y="35"/>
                    </a:lnTo>
                    <a:lnTo>
                      <a:pt x="58" y="33"/>
                    </a:lnTo>
                    <a:lnTo>
                      <a:pt x="56" y="29"/>
                    </a:lnTo>
                    <a:lnTo>
                      <a:pt x="53" y="22"/>
                    </a:lnTo>
                    <a:lnTo>
                      <a:pt x="49" y="18"/>
                    </a:lnTo>
                    <a:lnTo>
                      <a:pt x="36" y="13"/>
                    </a:lnTo>
                    <a:lnTo>
                      <a:pt x="29" y="13"/>
                    </a:lnTo>
                    <a:close/>
                    <a:moveTo>
                      <a:pt x="42" y="0"/>
                    </a:moveTo>
                    <a:lnTo>
                      <a:pt x="58" y="9"/>
                    </a:lnTo>
                    <a:lnTo>
                      <a:pt x="67" y="24"/>
                    </a:lnTo>
                    <a:lnTo>
                      <a:pt x="69" y="31"/>
                    </a:lnTo>
                    <a:lnTo>
                      <a:pt x="69" y="38"/>
                    </a:lnTo>
                    <a:lnTo>
                      <a:pt x="64" y="51"/>
                    </a:lnTo>
                    <a:lnTo>
                      <a:pt x="51" y="64"/>
                    </a:lnTo>
                    <a:lnTo>
                      <a:pt x="44" y="66"/>
                    </a:lnTo>
                    <a:lnTo>
                      <a:pt x="42" y="69"/>
                    </a:lnTo>
                    <a:lnTo>
                      <a:pt x="27" y="69"/>
                    </a:lnTo>
                    <a:lnTo>
                      <a:pt x="18" y="64"/>
                    </a:lnTo>
                    <a:lnTo>
                      <a:pt x="11" y="60"/>
                    </a:lnTo>
                    <a:lnTo>
                      <a:pt x="7" y="53"/>
                    </a:lnTo>
                    <a:lnTo>
                      <a:pt x="2" y="44"/>
                    </a:lnTo>
                    <a:lnTo>
                      <a:pt x="0" y="27"/>
                    </a:lnTo>
                    <a:lnTo>
                      <a:pt x="9" y="11"/>
                    </a:lnTo>
                    <a:lnTo>
                      <a:pt x="25" y="2"/>
                    </a:lnTo>
                    <a:lnTo>
                      <a:pt x="4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33" name="Freeform 332"/>
              <p:cNvSpPr>
                <a:spLocks noEditPoints="1"/>
              </p:cNvSpPr>
              <p:nvPr/>
            </p:nvSpPr>
            <p:spPr bwMode="auto">
              <a:xfrm>
                <a:off x="5505451" y="1847851"/>
                <a:ext cx="107950" cy="106363"/>
              </a:xfrm>
              <a:custGeom>
                <a:avLst/>
                <a:gdLst/>
                <a:ahLst/>
                <a:cxnLst>
                  <a:cxn ang="0">
                    <a:pos x="29" y="11"/>
                  </a:cxn>
                  <a:cxn ang="0">
                    <a:pos x="22" y="13"/>
                  </a:cxn>
                  <a:cxn ang="0">
                    <a:pos x="17" y="18"/>
                  </a:cxn>
                  <a:cxn ang="0">
                    <a:pos x="11" y="31"/>
                  </a:cxn>
                  <a:cxn ang="0">
                    <a:pos x="11" y="36"/>
                  </a:cxn>
                  <a:cxn ang="0">
                    <a:pos x="13" y="40"/>
                  </a:cxn>
                  <a:cxn ang="0">
                    <a:pos x="15" y="47"/>
                  </a:cxn>
                  <a:cxn ang="0">
                    <a:pos x="20" y="51"/>
                  </a:cxn>
                  <a:cxn ang="0">
                    <a:pos x="33" y="56"/>
                  </a:cxn>
                  <a:cxn ang="0">
                    <a:pos x="35" y="56"/>
                  </a:cxn>
                  <a:cxn ang="0">
                    <a:pos x="48" y="49"/>
                  </a:cxn>
                  <a:cxn ang="0">
                    <a:pos x="51" y="47"/>
                  </a:cxn>
                  <a:cxn ang="0">
                    <a:pos x="55" y="38"/>
                  </a:cxn>
                  <a:cxn ang="0">
                    <a:pos x="55" y="27"/>
                  </a:cxn>
                  <a:cxn ang="0">
                    <a:pos x="53" y="20"/>
                  </a:cxn>
                  <a:cxn ang="0">
                    <a:pos x="46" y="16"/>
                  </a:cxn>
                  <a:cxn ang="0">
                    <a:pos x="42" y="13"/>
                  </a:cxn>
                  <a:cxn ang="0">
                    <a:pos x="33" y="11"/>
                  </a:cxn>
                  <a:cxn ang="0">
                    <a:pos x="29" y="11"/>
                  </a:cxn>
                  <a:cxn ang="0">
                    <a:pos x="24" y="0"/>
                  </a:cxn>
                  <a:cxn ang="0">
                    <a:pos x="42" y="0"/>
                  </a:cxn>
                  <a:cxn ang="0">
                    <a:pos x="57" y="7"/>
                  </a:cxn>
                  <a:cxn ang="0">
                    <a:pos x="66" y="22"/>
                  </a:cxn>
                  <a:cxn ang="0">
                    <a:pos x="68" y="31"/>
                  </a:cxn>
                  <a:cxn ang="0">
                    <a:pos x="64" y="49"/>
                  </a:cxn>
                  <a:cxn ang="0">
                    <a:pos x="59" y="56"/>
                  </a:cxn>
                  <a:cxn ang="0">
                    <a:pos x="55" y="60"/>
                  </a:cxn>
                  <a:cxn ang="0">
                    <a:pos x="51" y="62"/>
                  </a:cxn>
                  <a:cxn ang="0">
                    <a:pos x="44" y="67"/>
                  </a:cxn>
                  <a:cxn ang="0">
                    <a:pos x="24" y="67"/>
                  </a:cxn>
                  <a:cxn ang="0">
                    <a:pos x="11" y="58"/>
                  </a:cxn>
                  <a:cxn ang="0">
                    <a:pos x="6" y="51"/>
                  </a:cxn>
                  <a:cxn ang="0">
                    <a:pos x="2" y="42"/>
                  </a:cxn>
                  <a:cxn ang="0">
                    <a:pos x="0" y="36"/>
                  </a:cxn>
                  <a:cxn ang="0">
                    <a:pos x="0" y="29"/>
                  </a:cxn>
                  <a:cxn ang="0">
                    <a:pos x="2" y="22"/>
                  </a:cxn>
                  <a:cxn ang="0">
                    <a:pos x="4" y="18"/>
                  </a:cxn>
                  <a:cxn ang="0">
                    <a:pos x="9" y="11"/>
                  </a:cxn>
                  <a:cxn ang="0">
                    <a:pos x="17" y="2"/>
                  </a:cxn>
                  <a:cxn ang="0">
                    <a:pos x="24" y="0"/>
                  </a:cxn>
                </a:cxnLst>
                <a:rect l="0" t="0" r="r" b="b"/>
                <a:pathLst>
                  <a:path w="68" h="67">
                    <a:moveTo>
                      <a:pt x="29" y="11"/>
                    </a:moveTo>
                    <a:lnTo>
                      <a:pt x="22" y="13"/>
                    </a:lnTo>
                    <a:lnTo>
                      <a:pt x="17" y="18"/>
                    </a:lnTo>
                    <a:lnTo>
                      <a:pt x="11" y="31"/>
                    </a:lnTo>
                    <a:lnTo>
                      <a:pt x="11" y="36"/>
                    </a:lnTo>
                    <a:lnTo>
                      <a:pt x="13" y="40"/>
                    </a:lnTo>
                    <a:lnTo>
                      <a:pt x="15" y="47"/>
                    </a:lnTo>
                    <a:lnTo>
                      <a:pt x="20" y="51"/>
                    </a:lnTo>
                    <a:lnTo>
                      <a:pt x="33" y="56"/>
                    </a:lnTo>
                    <a:lnTo>
                      <a:pt x="35" y="56"/>
                    </a:lnTo>
                    <a:lnTo>
                      <a:pt x="48" y="49"/>
                    </a:lnTo>
                    <a:lnTo>
                      <a:pt x="51" y="47"/>
                    </a:lnTo>
                    <a:lnTo>
                      <a:pt x="55" y="38"/>
                    </a:lnTo>
                    <a:lnTo>
                      <a:pt x="55" y="27"/>
                    </a:lnTo>
                    <a:lnTo>
                      <a:pt x="53" y="20"/>
                    </a:lnTo>
                    <a:lnTo>
                      <a:pt x="46" y="16"/>
                    </a:lnTo>
                    <a:lnTo>
                      <a:pt x="42" y="13"/>
                    </a:lnTo>
                    <a:lnTo>
                      <a:pt x="33" y="11"/>
                    </a:lnTo>
                    <a:lnTo>
                      <a:pt x="29" y="11"/>
                    </a:lnTo>
                    <a:close/>
                    <a:moveTo>
                      <a:pt x="24" y="0"/>
                    </a:moveTo>
                    <a:lnTo>
                      <a:pt x="42" y="0"/>
                    </a:lnTo>
                    <a:lnTo>
                      <a:pt x="57" y="7"/>
                    </a:lnTo>
                    <a:lnTo>
                      <a:pt x="66" y="22"/>
                    </a:lnTo>
                    <a:lnTo>
                      <a:pt x="68" y="31"/>
                    </a:lnTo>
                    <a:lnTo>
                      <a:pt x="64" y="49"/>
                    </a:lnTo>
                    <a:lnTo>
                      <a:pt x="59" y="56"/>
                    </a:lnTo>
                    <a:lnTo>
                      <a:pt x="55" y="60"/>
                    </a:lnTo>
                    <a:lnTo>
                      <a:pt x="51" y="62"/>
                    </a:lnTo>
                    <a:lnTo>
                      <a:pt x="44" y="67"/>
                    </a:lnTo>
                    <a:lnTo>
                      <a:pt x="24" y="67"/>
                    </a:lnTo>
                    <a:lnTo>
                      <a:pt x="11" y="58"/>
                    </a:lnTo>
                    <a:lnTo>
                      <a:pt x="6" y="51"/>
                    </a:lnTo>
                    <a:lnTo>
                      <a:pt x="2" y="42"/>
                    </a:lnTo>
                    <a:lnTo>
                      <a:pt x="0" y="36"/>
                    </a:lnTo>
                    <a:lnTo>
                      <a:pt x="0" y="29"/>
                    </a:lnTo>
                    <a:lnTo>
                      <a:pt x="2" y="22"/>
                    </a:lnTo>
                    <a:lnTo>
                      <a:pt x="4" y="18"/>
                    </a:lnTo>
                    <a:lnTo>
                      <a:pt x="9" y="11"/>
                    </a:lnTo>
                    <a:lnTo>
                      <a:pt x="17" y="2"/>
                    </a:lnTo>
                    <a:lnTo>
                      <a:pt x="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34" name="Freeform 333"/>
              <p:cNvSpPr>
                <a:spLocks noEditPoints="1"/>
              </p:cNvSpPr>
              <p:nvPr/>
            </p:nvSpPr>
            <p:spPr bwMode="auto">
              <a:xfrm>
                <a:off x="5480051" y="1763713"/>
                <a:ext cx="109538" cy="109538"/>
              </a:xfrm>
              <a:custGeom>
                <a:avLst/>
                <a:gdLst/>
                <a:ahLst/>
                <a:cxnLst>
                  <a:cxn ang="0">
                    <a:pos x="29" y="11"/>
                  </a:cxn>
                  <a:cxn ang="0">
                    <a:pos x="27" y="13"/>
                  </a:cxn>
                  <a:cxn ang="0">
                    <a:pos x="18" y="18"/>
                  </a:cxn>
                  <a:cxn ang="0">
                    <a:pos x="11" y="31"/>
                  </a:cxn>
                  <a:cxn ang="0">
                    <a:pos x="11" y="35"/>
                  </a:cxn>
                  <a:cxn ang="0">
                    <a:pos x="14" y="40"/>
                  </a:cxn>
                  <a:cxn ang="0">
                    <a:pos x="16" y="47"/>
                  </a:cxn>
                  <a:cxn ang="0">
                    <a:pos x="20" y="51"/>
                  </a:cxn>
                  <a:cxn ang="0">
                    <a:pos x="33" y="55"/>
                  </a:cxn>
                  <a:cxn ang="0">
                    <a:pos x="40" y="55"/>
                  </a:cxn>
                  <a:cxn ang="0">
                    <a:pos x="47" y="53"/>
                  </a:cxn>
                  <a:cxn ang="0">
                    <a:pos x="51" y="49"/>
                  </a:cxn>
                  <a:cxn ang="0">
                    <a:pos x="53" y="44"/>
                  </a:cxn>
                  <a:cxn ang="0">
                    <a:pos x="56" y="38"/>
                  </a:cxn>
                  <a:cxn ang="0">
                    <a:pos x="56" y="27"/>
                  </a:cxn>
                  <a:cxn ang="0">
                    <a:pos x="51" y="20"/>
                  </a:cxn>
                  <a:cxn ang="0">
                    <a:pos x="47" y="16"/>
                  </a:cxn>
                  <a:cxn ang="0">
                    <a:pos x="33" y="11"/>
                  </a:cxn>
                  <a:cxn ang="0">
                    <a:pos x="29" y="11"/>
                  </a:cxn>
                  <a:cxn ang="0">
                    <a:pos x="25" y="0"/>
                  </a:cxn>
                  <a:cxn ang="0">
                    <a:pos x="42" y="0"/>
                  </a:cxn>
                  <a:cxn ang="0">
                    <a:pos x="58" y="9"/>
                  </a:cxn>
                  <a:cxn ang="0">
                    <a:pos x="67" y="24"/>
                  </a:cxn>
                  <a:cxn ang="0">
                    <a:pos x="69" y="31"/>
                  </a:cxn>
                  <a:cxn ang="0">
                    <a:pos x="69" y="38"/>
                  </a:cxn>
                  <a:cxn ang="0">
                    <a:pos x="67" y="44"/>
                  </a:cxn>
                  <a:cxn ang="0">
                    <a:pos x="64" y="49"/>
                  </a:cxn>
                  <a:cxn ang="0">
                    <a:pos x="60" y="55"/>
                  </a:cxn>
                  <a:cxn ang="0">
                    <a:pos x="51" y="64"/>
                  </a:cxn>
                  <a:cxn ang="0">
                    <a:pos x="45" y="66"/>
                  </a:cxn>
                  <a:cxn ang="0">
                    <a:pos x="40" y="66"/>
                  </a:cxn>
                  <a:cxn ang="0">
                    <a:pos x="38" y="69"/>
                  </a:cxn>
                  <a:cxn ang="0">
                    <a:pos x="33" y="69"/>
                  </a:cxn>
                  <a:cxn ang="0">
                    <a:pos x="16" y="64"/>
                  </a:cxn>
                  <a:cxn ang="0">
                    <a:pos x="9" y="58"/>
                  </a:cxn>
                  <a:cxn ang="0">
                    <a:pos x="0" y="44"/>
                  </a:cxn>
                  <a:cxn ang="0">
                    <a:pos x="0" y="31"/>
                  </a:cxn>
                  <a:cxn ang="0">
                    <a:pos x="7" y="11"/>
                  </a:cxn>
                  <a:cxn ang="0">
                    <a:pos x="11" y="7"/>
                  </a:cxn>
                  <a:cxn ang="0">
                    <a:pos x="18" y="2"/>
                  </a:cxn>
                  <a:cxn ang="0">
                    <a:pos x="25" y="0"/>
                  </a:cxn>
                </a:cxnLst>
                <a:rect l="0" t="0" r="r" b="b"/>
                <a:pathLst>
                  <a:path w="69" h="69">
                    <a:moveTo>
                      <a:pt x="29" y="11"/>
                    </a:moveTo>
                    <a:lnTo>
                      <a:pt x="27" y="13"/>
                    </a:lnTo>
                    <a:lnTo>
                      <a:pt x="18" y="18"/>
                    </a:lnTo>
                    <a:lnTo>
                      <a:pt x="11" y="31"/>
                    </a:lnTo>
                    <a:lnTo>
                      <a:pt x="11" y="35"/>
                    </a:lnTo>
                    <a:lnTo>
                      <a:pt x="14" y="40"/>
                    </a:lnTo>
                    <a:lnTo>
                      <a:pt x="16" y="47"/>
                    </a:lnTo>
                    <a:lnTo>
                      <a:pt x="20" y="51"/>
                    </a:lnTo>
                    <a:lnTo>
                      <a:pt x="33" y="55"/>
                    </a:lnTo>
                    <a:lnTo>
                      <a:pt x="40" y="55"/>
                    </a:lnTo>
                    <a:lnTo>
                      <a:pt x="47" y="53"/>
                    </a:lnTo>
                    <a:lnTo>
                      <a:pt x="51" y="49"/>
                    </a:lnTo>
                    <a:lnTo>
                      <a:pt x="53" y="44"/>
                    </a:lnTo>
                    <a:lnTo>
                      <a:pt x="56" y="38"/>
                    </a:lnTo>
                    <a:lnTo>
                      <a:pt x="56" y="27"/>
                    </a:lnTo>
                    <a:lnTo>
                      <a:pt x="51" y="20"/>
                    </a:lnTo>
                    <a:lnTo>
                      <a:pt x="47" y="16"/>
                    </a:lnTo>
                    <a:lnTo>
                      <a:pt x="33" y="11"/>
                    </a:lnTo>
                    <a:lnTo>
                      <a:pt x="29" y="11"/>
                    </a:lnTo>
                    <a:close/>
                    <a:moveTo>
                      <a:pt x="25" y="0"/>
                    </a:moveTo>
                    <a:lnTo>
                      <a:pt x="42" y="0"/>
                    </a:lnTo>
                    <a:lnTo>
                      <a:pt x="58" y="9"/>
                    </a:lnTo>
                    <a:lnTo>
                      <a:pt x="67" y="24"/>
                    </a:lnTo>
                    <a:lnTo>
                      <a:pt x="69" y="31"/>
                    </a:lnTo>
                    <a:lnTo>
                      <a:pt x="69" y="38"/>
                    </a:lnTo>
                    <a:lnTo>
                      <a:pt x="67" y="44"/>
                    </a:lnTo>
                    <a:lnTo>
                      <a:pt x="64" y="49"/>
                    </a:lnTo>
                    <a:lnTo>
                      <a:pt x="60" y="55"/>
                    </a:lnTo>
                    <a:lnTo>
                      <a:pt x="51" y="64"/>
                    </a:lnTo>
                    <a:lnTo>
                      <a:pt x="45" y="66"/>
                    </a:lnTo>
                    <a:lnTo>
                      <a:pt x="40" y="66"/>
                    </a:lnTo>
                    <a:lnTo>
                      <a:pt x="38" y="69"/>
                    </a:lnTo>
                    <a:lnTo>
                      <a:pt x="33" y="69"/>
                    </a:lnTo>
                    <a:lnTo>
                      <a:pt x="16" y="64"/>
                    </a:lnTo>
                    <a:lnTo>
                      <a:pt x="9" y="58"/>
                    </a:lnTo>
                    <a:lnTo>
                      <a:pt x="0" y="44"/>
                    </a:lnTo>
                    <a:lnTo>
                      <a:pt x="0" y="31"/>
                    </a:lnTo>
                    <a:lnTo>
                      <a:pt x="7" y="11"/>
                    </a:lnTo>
                    <a:lnTo>
                      <a:pt x="11" y="7"/>
                    </a:lnTo>
                    <a:lnTo>
                      <a:pt x="18" y="2"/>
                    </a:lnTo>
                    <a:lnTo>
                      <a:pt x="2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grpSp>
          <p:nvGrpSpPr>
            <p:cNvPr id="176" name="Group 175"/>
            <p:cNvGrpSpPr/>
            <p:nvPr/>
          </p:nvGrpSpPr>
          <p:grpSpPr>
            <a:xfrm>
              <a:off x="6477000" y="1083212"/>
              <a:ext cx="2099873" cy="1681552"/>
              <a:chOff x="6252750" y="2037034"/>
              <a:chExt cx="4501264" cy="3604555"/>
            </a:xfrm>
          </p:grpSpPr>
          <p:grpSp>
            <p:nvGrpSpPr>
              <p:cNvPr id="177" name="Group 176"/>
              <p:cNvGrpSpPr/>
              <p:nvPr/>
            </p:nvGrpSpPr>
            <p:grpSpPr>
              <a:xfrm rot="211181">
                <a:off x="6313137" y="2037034"/>
                <a:ext cx="577079" cy="3143272"/>
                <a:chOff x="3017003" y="1857364"/>
                <a:chExt cx="577079" cy="3143272"/>
              </a:xfrm>
            </p:grpSpPr>
            <p:sp>
              <p:nvSpPr>
                <p:cNvPr id="206" name="Rectangle 205"/>
                <p:cNvSpPr/>
                <p:nvPr/>
              </p:nvSpPr>
              <p:spPr>
                <a:xfrm>
                  <a:off x="3022578" y="1857364"/>
                  <a:ext cx="571504" cy="3143272"/>
                </a:xfrm>
                <a:prstGeom prst="rect">
                  <a:avLst/>
                </a:prstGeom>
                <a:solidFill>
                  <a:schemeClr val="accent1">
                    <a:lumMod val="50000"/>
                  </a:schemeClr>
                </a:solidFill>
                <a:ln>
                  <a:noFill/>
                </a:ln>
                <a:scene3d>
                  <a:camera prst="perspectiveLeft"/>
                  <a:lightRig rig="balanced" dir="t"/>
                </a:scene3d>
                <a:sp3d prstMaterial="plastic">
                  <a:bevelT w="0" h="1270000"/>
                </a:sp3d>
              </p:spPr>
              <p:style>
                <a:lnRef idx="2">
                  <a:schemeClr val="accent1">
                    <a:shade val="50000"/>
                  </a:schemeClr>
                </a:lnRef>
                <a:fillRef idx="1">
                  <a:schemeClr val="accent1"/>
                </a:fillRef>
                <a:effectRef idx="0">
                  <a:schemeClr val="accent1"/>
                </a:effectRef>
                <a:fontRef idx="minor">
                  <a:schemeClr val="lt1"/>
                </a:fontRef>
              </p:style>
              <p:txBody>
                <a:bodyPr vert="vert270" wrap="square" rtlCol="0" anchor="ctr"/>
                <a:lstStyle/>
                <a:p>
                  <a:pPr algn="ctr"/>
                  <a:r>
                    <a:rPr lang="en-US" sz="1200" dirty="0" smtClean="0">
                      <a:latin typeface="Arial" pitchFamily="34" charset="0"/>
                      <a:cs typeface="Arial" pitchFamily="34" charset="0"/>
                    </a:rPr>
                    <a:t>Caltrans</a:t>
                  </a:r>
                  <a:endParaRPr lang="en-IN" sz="1200" dirty="0">
                    <a:latin typeface="Arial" pitchFamily="34" charset="0"/>
                    <a:cs typeface="Arial" pitchFamily="34" charset="0"/>
                  </a:endParaRPr>
                </a:p>
              </p:txBody>
            </p:sp>
            <p:grpSp>
              <p:nvGrpSpPr>
                <p:cNvPr id="207" name="Group 206"/>
                <p:cNvGrpSpPr/>
                <p:nvPr/>
              </p:nvGrpSpPr>
              <p:grpSpPr>
                <a:xfrm>
                  <a:off x="3017003" y="2071730"/>
                  <a:ext cx="554100" cy="2636248"/>
                  <a:chOff x="3017002" y="2071730"/>
                  <a:chExt cx="577079" cy="2636248"/>
                </a:xfrm>
              </p:grpSpPr>
              <p:grpSp>
                <p:nvGrpSpPr>
                  <p:cNvPr id="208" name="Group 207"/>
                  <p:cNvGrpSpPr/>
                  <p:nvPr/>
                </p:nvGrpSpPr>
                <p:grpSpPr>
                  <a:xfrm>
                    <a:off x="3017002" y="2071730"/>
                    <a:ext cx="577079" cy="140183"/>
                    <a:chOff x="3022578" y="2071678"/>
                    <a:chExt cx="571504" cy="79080"/>
                  </a:xfrm>
                </p:grpSpPr>
                <p:cxnSp>
                  <p:nvCxnSpPr>
                    <p:cNvPr id="212" name="Straight Connector 211"/>
                    <p:cNvCxnSpPr/>
                    <p:nvPr/>
                  </p:nvCxnSpPr>
                  <p:spPr>
                    <a:xfrm>
                      <a:off x="3022578" y="2071678"/>
                      <a:ext cx="571504" cy="1588"/>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a:off x="3022578" y="2149170"/>
                      <a:ext cx="571504" cy="1588"/>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209" name="Group 208"/>
                  <p:cNvGrpSpPr/>
                  <p:nvPr/>
                </p:nvGrpSpPr>
                <p:grpSpPr>
                  <a:xfrm>
                    <a:off x="3017002" y="4567795"/>
                    <a:ext cx="577079" cy="140183"/>
                    <a:chOff x="3022578" y="2071678"/>
                    <a:chExt cx="571504" cy="79080"/>
                  </a:xfrm>
                </p:grpSpPr>
                <p:cxnSp>
                  <p:nvCxnSpPr>
                    <p:cNvPr id="210" name="Straight Connector 209"/>
                    <p:cNvCxnSpPr/>
                    <p:nvPr/>
                  </p:nvCxnSpPr>
                  <p:spPr>
                    <a:xfrm>
                      <a:off x="3022578" y="2071678"/>
                      <a:ext cx="571504" cy="1588"/>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a:off x="3022578" y="2149170"/>
                      <a:ext cx="571504" cy="1588"/>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grpSp>
          <p:grpSp>
            <p:nvGrpSpPr>
              <p:cNvPr id="178" name="Group 177"/>
              <p:cNvGrpSpPr/>
              <p:nvPr/>
            </p:nvGrpSpPr>
            <p:grpSpPr>
              <a:xfrm>
                <a:off x="7005115" y="2037034"/>
                <a:ext cx="803766" cy="3143272"/>
                <a:chOff x="3017003" y="1857364"/>
                <a:chExt cx="577079" cy="3143272"/>
              </a:xfrm>
            </p:grpSpPr>
            <p:sp>
              <p:nvSpPr>
                <p:cNvPr id="198" name="Rectangle 197"/>
                <p:cNvSpPr/>
                <p:nvPr/>
              </p:nvSpPr>
              <p:spPr>
                <a:xfrm>
                  <a:off x="3022578" y="1857364"/>
                  <a:ext cx="571504" cy="3143272"/>
                </a:xfrm>
                <a:prstGeom prst="rect">
                  <a:avLst/>
                </a:prstGeom>
                <a:solidFill>
                  <a:schemeClr val="bg2">
                    <a:lumMod val="25000"/>
                  </a:schemeClr>
                </a:solidFill>
                <a:ln>
                  <a:noFill/>
                </a:ln>
                <a:scene3d>
                  <a:camera prst="perspectiveLeft"/>
                  <a:lightRig rig="balanced" dir="t"/>
                </a:scene3d>
                <a:sp3d prstMaterial="plastic">
                  <a:bevelT w="0" h="1270000"/>
                </a:sp3d>
              </p:spPr>
              <p:style>
                <a:lnRef idx="2">
                  <a:schemeClr val="accent1">
                    <a:shade val="50000"/>
                  </a:schemeClr>
                </a:lnRef>
                <a:fillRef idx="1">
                  <a:schemeClr val="accent1"/>
                </a:fillRef>
                <a:effectRef idx="0">
                  <a:schemeClr val="accent1"/>
                </a:effectRef>
                <a:fontRef idx="minor">
                  <a:schemeClr val="lt1"/>
                </a:fontRef>
              </p:style>
              <p:txBody>
                <a:bodyPr vert="vert270" wrap="square" rtlCol="0" anchor="ctr"/>
                <a:lstStyle/>
                <a:p>
                  <a:pPr algn="ctr"/>
                  <a:r>
                    <a:rPr lang="en-US" sz="1200" dirty="0" smtClean="0">
                      <a:latin typeface="Arial" pitchFamily="34" charset="0"/>
                      <a:cs typeface="Arial" pitchFamily="34" charset="0"/>
                    </a:rPr>
                    <a:t>Local Assistance </a:t>
                  </a:r>
                  <a:endParaRPr lang="en-IN" sz="1200" dirty="0">
                    <a:latin typeface="Arial" pitchFamily="34" charset="0"/>
                    <a:cs typeface="Arial" pitchFamily="34" charset="0"/>
                  </a:endParaRPr>
                </a:p>
              </p:txBody>
            </p:sp>
            <p:grpSp>
              <p:nvGrpSpPr>
                <p:cNvPr id="199" name="Group 198"/>
                <p:cNvGrpSpPr/>
                <p:nvPr/>
              </p:nvGrpSpPr>
              <p:grpSpPr>
                <a:xfrm>
                  <a:off x="3017003" y="2071730"/>
                  <a:ext cx="554100" cy="2636248"/>
                  <a:chOff x="3017002" y="2071730"/>
                  <a:chExt cx="577079" cy="2636248"/>
                </a:xfrm>
              </p:grpSpPr>
              <p:grpSp>
                <p:nvGrpSpPr>
                  <p:cNvPr id="200" name="Group 199"/>
                  <p:cNvGrpSpPr/>
                  <p:nvPr/>
                </p:nvGrpSpPr>
                <p:grpSpPr>
                  <a:xfrm>
                    <a:off x="3017002" y="2071730"/>
                    <a:ext cx="577079" cy="140183"/>
                    <a:chOff x="3022578" y="2071678"/>
                    <a:chExt cx="571504" cy="79080"/>
                  </a:xfrm>
                </p:grpSpPr>
                <p:cxnSp>
                  <p:nvCxnSpPr>
                    <p:cNvPr id="204" name="Straight Connector 203"/>
                    <p:cNvCxnSpPr/>
                    <p:nvPr/>
                  </p:nvCxnSpPr>
                  <p:spPr>
                    <a:xfrm>
                      <a:off x="3022578" y="2071678"/>
                      <a:ext cx="571504" cy="1588"/>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a:off x="3022578" y="2149170"/>
                      <a:ext cx="571504" cy="1588"/>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201" name="Group 200"/>
                  <p:cNvGrpSpPr/>
                  <p:nvPr/>
                </p:nvGrpSpPr>
                <p:grpSpPr>
                  <a:xfrm>
                    <a:off x="3017002" y="4567795"/>
                    <a:ext cx="577079" cy="140183"/>
                    <a:chOff x="3022578" y="2071678"/>
                    <a:chExt cx="571504" cy="79080"/>
                  </a:xfrm>
                </p:grpSpPr>
                <p:cxnSp>
                  <p:nvCxnSpPr>
                    <p:cNvPr id="202" name="Straight Connector 201"/>
                    <p:cNvCxnSpPr/>
                    <p:nvPr/>
                  </p:nvCxnSpPr>
                  <p:spPr>
                    <a:xfrm>
                      <a:off x="3022578" y="2071678"/>
                      <a:ext cx="571504" cy="1588"/>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p:nvCxnSpPr>
                  <p:spPr>
                    <a:xfrm>
                      <a:off x="3022578" y="2149170"/>
                      <a:ext cx="571504" cy="1588"/>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grpSp>
          <p:grpSp>
            <p:nvGrpSpPr>
              <p:cNvPr id="179" name="Group 178"/>
              <p:cNvGrpSpPr/>
              <p:nvPr/>
            </p:nvGrpSpPr>
            <p:grpSpPr>
              <a:xfrm>
                <a:off x="7870088" y="2037034"/>
                <a:ext cx="803766" cy="3143272"/>
                <a:chOff x="3017003" y="1857364"/>
                <a:chExt cx="577079" cy="3143272"/>
              </a:xfrm>
            </p:grpSpPr>
            <p:sp>
              <p:nvSpPr>
                <p:cNvPr id="190" name="Rectangle 189"/>
                <p:cNvSpPr/>
                <p:nvPr/>
              </p:nvSpPr>
              <p:spPr>
                <a:xfrm>
                  <a:off x="3022578" y="1857364"/>
                  <a:ext cx="571504" cy="3143272"/>
                </a:xfrm>
                <a:prstGeom prst="rect">
                  <a:avLst/>
                </a:prstGeom>
                <a:solidFill>
                  <a:schemeClr val="bg2">
                    <a:lumMod val="25000"/>
                  </a:schemeClr>
                </a:solidFill>
                <a:ln>
                  <a:noFill/>
                </a:ln>
                <a:scene3d>
                  <a:camera prst="perspectiveLeft"/>
                  <a:lightRig rig="balanced" dir="t"/>
                </a:scene3d>
                <a:sp3d prstMaterial="plastic">
                  <a:bevelT w="0" h="1270000"/>
                </a:sp3d>
              </p:spPr>
              <p:style>
                <a:lnRef idx="2">
                  <a:schemeClr val="accent1">
                    <a:shade val="50000"/>
                  </a:schemeClr>
                </a:lnRef>
                <a:fillRef idx="1">
                  <a:schemeClr val="accent1"/>
                </a:fillRef>
                <a:effectRef idx="0">
                  <a:schemeClr val="accent1"/>
                </a:effectRef>
                <a:fontRef idx="minor">
                  <a:schemeClr val="lt1"/>
                </a:fontRef>
              </p:style>
              <p:txBody>
                <a:bodyPr vert="vert270" wrap="square" rtlCol="0" anchor="ctr"/>
                <a:lstStyle/>
                <a:p>
                  <a:pPr algn="ctr"/>
                  <a:r>
                    <a:rPr lang="en-US" sz="1200" dirty="0" smtClean="0">
                      <a:latin typeface="Arial" pitchFamily="34" charset="0"/>
                      <a:cs typeface="Arial" pitchFamily="34" charset="0"/>
                    </a:rPr>
                    <a:t>LAPM</a:t>
                  </a:r>
                  <a:endParaRPr lang="en-IN" sz="1200" dirty="0">
                    <a:latin typeface="Arial" pitchFamily="34" charset="0"/>
                    <a:cs typeface="Arial" pitchFamily="34" charset="0"/>
                  </a:endParaRPr>
                </a:p>
              </p:txBody>
            </p:sp>
            <p:grpSp>
              <p:nvGrpSpPr>
                <p:cNvPr id="191" name="Group 190"/>
                <p:cNvGrpSpPr/>
                <p:nvPr/>
              </p:nvGrpSpPr>
              <p:grpSpPr>
                <a:xfrm>
                  <a:off x="3017003" y="2071730"/>
                  <a:ext cx="554100" cy="2636248"/>
                  <a:chOff x="3017002" y="2071730"/>
                  <a:chExt cx="577079" cy="2636248"/>
                </a:xfrm>
              </p:grpSpPr>
              <p:grpSp>
                <p:nvGrpSpPr>
                  <p:cNvPr id="192" name="Group 191"/>
                  <p:cNvGrpSpPr/>
                  <p:nvPr/>
                </p:nvGrpSpPr>
                <p:grpSpPr>
                  <a:xfrm>
                    <a:off x="3017002" y="2071730"/>
                    <a:ext cx="577079" cy="140183"/>
                    <a:chOff x="3022578" y="2071678"/>
                    <a:chExt cx="571504" cy="79080"/>
                  </a:xfrm>
                </p:grpSpPr>
                <p:cxnSp>
                  <p:nvCxnSpPr>
                    <p:cNvPr id="196" name="Straight Connector 195"/>
                    <p:cNvCxnSpPr/>
                    <p:nvPr/>
                  </p:nvCxnSpPr>
                  <p:spPr>
                    <a:xfrm>
                      <a:off x="3022578" y="2071678"/>
                      <a:ext cx="571504" cy="1588"/>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a:xfrm>
                      <a:off x="3022578" y="2149170"/>
                      <a:ext cx="571504" cy="1588"/>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193" name="Group 192"/>
                  <p:cNvGrpSpPr/>
                  <p:nvPr/>
                </p:nvGrpSpPr>
                <p:grpSpPr>
                  <a:xfrm>
                    <a:off x="3017002" y="4567795"/>
                    <a:ext cx="577079" cy="140183"/>
                    <a:chOff x="3022578" y="2071678"/>
                    <a:chExt cx="571504" cy="79080"/>
                  </a:xfrm>
                </p:grpSpPr>
                <p:cxnSp>
                  <p:nvCxnSpPr>
                    <p:cNvPr id="194" name="Straight Connector 193"/>
                    <p:cNvCxnSpPr/>
                    <p:nvPr/>
                  </p:nvCxnSpPr>
                  <p:spPr>
                    <a:xfrm>
                      <a:off x="3022578" y="2071678"/>
                      <a:ext cx="571504" cy="1588"/>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a:xfrm>
                      <a:off x="3022578" y="2149170"/>
                      <a:ext cx="571504" cy="1588"/>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grpSp>
          <p:grpSp>
            <p:nvGrpSpPr>
              <p:cNvPr id="180" name="Group 179"/>
              <p:cNvGrpSpPr/>
              <p:nvPr/>
            </p:nvGrpSpPr>
            <p:grpSpPr>
              <a:xfrm>
                <a:off x="8906336" y="2037034"/>
                <a:ext cx="1045685" cy="3143272"/>
                <a:chOff x="3017003" y="1857364"/>
                <a:chExt cx="577079" cy="3143272"/>
              </a:xfrm>
            </p:grpSpPr>
            <p:sp>
              <p:nvSpPr>
                <p:cNvPr id="182" name="Rectangle 181"/>
                <p:cNvSpPr/>
                <p:nvPr/>
              </p:nvSpPr>
              <p:spPr>
                <a:xfrm>
                  <a:off x="3022578" y="1857364"/>
                  <a:ext cx="571504" cy="3143272"/>
                </a:xfrm>
                <a:prstGeom prst="rect">
                  <a:avLst/>
                </a:prstGeom>
                <a:solidFill>
                  <a:schemeClr val="bg2">
                    <a:lumMod val="25000"/>
                  </a:schemeClr>
                </a:solidFill>
                <a:ln>
                  <a:noFill/>
                </a:ln>
                <a:scene3d>
                  <a:camera prst="perspectiveLeft"/>
                  <a:lightRig rig="balanced" dir="t"/>
                </a:scene3d>
                <a:sp3d prstMaterial="plastic">
                  <a:bevelT w="0" h="1270000"/>
                </a:sp3d>
              </p:spPr>
              <p:style>
                <a:lnRef idx="2">
                  <a:schemeClr val="accent1">
                    <a:shade val="50000"/>
                  </a:schemeClr>
                </a:lnRef>
                <a:fillRef idx="1">
                  <a:schemeClr val="accent1"/>
                </a:fillRef>
                <a:effectRef idx="0">
                  <a:schemeClr val="accent1"/>
                </a:effectRef>
                <a:fontRef idx="minor">
                  <a:schemeClr val="lt1"/>
                </a:fontRef>
              </p:style>
              <p:txBody>
                <a:bodyPr vert="vert270" wrap="square" rtlCol="0" anchor="ctr"/>
                <a:lstStyle/>
                <a:p>
                  <a:pPr algn="ctr"/>
                  <a:r>
                    <a:rPr lang="en-US" sz="1200" dirty="0" smtClean="0">
                      <a:latin typeface="Arial" pitchFamily="34" charset="0"/>
                      <a:cs typeface="Arial" pitchFamily="34" charset="0"/>
                    </a:rPr>
                    <a:t>Chapter 10</a:t>
                  </a:r>
                  <a:endParaRPr lang="en-IN" sz="1200" dirty="0">
                    <a:latin typeface="Arial" pitchFamily="34" charset="0"/>
                    <a:cs typeface="Arial" pitchFamily="34" charset="0"/>
                  </a:endParaRPr>
                </a:p>
              </p:txBody>
            </p:sp>
            <p:grpSp>
              <p:nvGrpSpPr>
                <p:cNvPr id="183" name="Group 182"/>
                <p:cNvGrpSpPr/>
                <p:nvPr/>
              </p:nvGrpSpPr>
              <p:grpSpPr>
                <a:xfrm>
                  <a:off x="3017003" y="2071730"/>
                  <a:ext cx="554100" cy="2636248"/>
                  <a:chOff x="3017002" y="2071730"/>
                  <a:chExt cx="577079" cy="2636248"/>
                </a:xfrm>
              </p:grpSpPr>
              <p:grpSp>
                <p:nvGrpSpPr>
                  <p:cNvPr id="184" name="Group 183"/>
                  <p:cNvGrpSpPr/>
                  <p:nvPr/>
                </p:nvGrpSpPr>
                <p:grpSpPr>
                  <a:xfrm>
                    <a:off x="3017002" y="2071730"/>
                    <a:ext cx="577079" cy="140183"/>
                    <a:chOff x="3022578" y="2071678"/>
                    <a:chExt cx="571504" cy="79080"/>
                  </a:xfrm>
                </p:grpSpPr>
                <p:cxnSp>
                  <p:nvCxnSpPr>
                    <p:cNvPr id="188" name="Straight Connector 187"/>
                    <p:cNvCxnSpPr/>
                    <p:nvPr/>
                  </p:nvCxnSpPr>
                  <p:spPr>
                    <a:xfrm>
                      <a:off x="3022578" y="2071678"/>
                      <a:ext cx="571504" cy="1588"/>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3022578" y="2149170"/>
                      <a:ext cx="571504" cy="1588"/>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185" name="Group 184"/>
                  <p:cNvGrpSpPr/>
                  <p:nvPr/>
                </p:nvGrpSpPr>
                <p:grpSpPr>
                  <a:xfrm>
                    <a:off x="3017002" y="4567795"/>
                    <a:ext cx="577079" cy="140183"/>
                    <a:chOff x="3022578" y="2071678"/>
                    <a:chExt cx="571504" cy="79080"/>
                  </a:xfrm>
                </p:grpSpPr>
                <p:cxnSp>
                  <p:nvCxnSpPr>
                    <p:cNvPr id="186" name="Straight Connector 185"/>
                    <p:cNvCxnSpPr/>
                    <p:nvPr/>
                  </p:nvCxnSpPr>
                  <p:spPr>
                    <a:xfrm>
                      <a:off x="3022578" y="2071678"/>
                      <a:ext cx="571504" cy="1588"/>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3022578" y="2149170"/>
                      <a:ext cx="571504" cy="1588"/>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grpSp>
          <p:sp>
            <p:nvSpPr>
              <p:cNvPr id="181" name="Oval 180"/>
              <p:cNvSpPr/>
              <p:nvPr/>
            </p:nvSpPr>
            <p:spPr>
              <a:xfrm>
                <a:off x="6252750" y="5325168"/>
                <a:ext cx="4501264" cy="316421"/>
              </a:xfrm>
              <a:prstGeom prst="ellipse">
                <a:avLst/>
              </a:prstGeom>
              <a:gradFill flip="none" rotWithShape="1">
                <a:gsLst>
                  <a:gs pos="0">
                    <a:schemeClr val="tx1">
                      <a:lumMod val="85000"/>
                      <a:lumOff val="15000"/>
                      <a:alpha val="72000"/>
                    </a:schemeClr>
                  </a:gs>
                  <a:gs pos="100000">
                    <a:sysClr val="window" lastClr="FFFFFF">
                      <a:alpha val="0"/>
                      <a:lumMod val="100000"/>
                    </a:sysClr>
                  </a:gs>
                </a:gsLst>
                <a:path path="shape">
                  <a:fillToRect l="50000" t="50000" r="50000" b="50000"/>
                </a:path>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smtClean="0">
                  <a:ln>
                    <a:noFill/>
                  </a:ln>
                  <a:solidFill>
                    <a:sysClr val="window" lastClr="FFFFFF"/>
                  </a:solidFill>
                  <a:effectLst/>
                  <a:uLnTx/>
                  <a:uFillTx/>
                  <a:latin typeface="Calibri"/>
                  <a:ea typeface="+mn-ea"/>
                  <a:cs typeface="+mn-cs"/>
                </a:endParaRPr>
              </a:p>
            </p:txBody>
          </p:sp>
        </p:grpSp>
      </p:grpSp>
      <p:graphicFrame>
        <p:nvGraphicFramePr>
          <p:cNvPr id="339" name="Table 338"/>
          <p:cNvGraphicFramePr>
            <a:graphicFrameLocks noGrp="1"/>
          </p:cNvGraphicFramePr>
          <p:nvPr>
            <p:extLst>
              <p:ext uri="{D42A27DB-BD31-4B8C-83A1-F6EECF244321}">
                <p14:modId xmlns:p14="http://schemas.microsoft.com/office/powerpoint/2010/main" val="1572190646"/>
              </p:ext>
            </p:extLst>
          </p:nvPr>
        </p:nvGraphicFramePr>
        <p:xfrm>
          <a:off x="825189" y="4594304"/>
          <a:ext cx="3075149" cy="2127171"/>
        </p:xfrm>
        <a:graphic>
          <a:graphicData uri="http://schemas.openxmlformats.org/drawingml/2006/table">
            <a:tbl>
              <a:tblPr firstRow="1" bandRow="1"/>
              <a:tblGrid>
                <a:gridCol w="3075149"/>
              </a:tblGrid>
              <a:tr h="565559">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a:lnSpc>
                          <a:spcPct val="80000"/>
                        </a:lnSpc>
                      </a:pPr>
                      <a:r>
                        <a:rPr lang="en-US" sz="2400" b="1" dirty="0" smtClean="0">
                          <a:solidFill>
                            <a:schemeClr val="bg1"/>
                          </a:solidFill>
                          <a:latin typeface="Arial" pitchFamily="34" charset="0"/>
                          <a:cs typeface="Arial" pitchFamily="34" charset="0"/>
                        </a:rPr>
                        <a:t>Federal</a:t>
                      </a:r>
                    </a:p>
                  </a:txBody>
                  <a:tcPr marL="274320" marR="274320" marT="144000" marB="91440" anchor="ctr">
                    <a:lnL>
                      <a:noFill/>
                    </a:lnL>
                    <a:lnR>
                      <a:noFill/>
                    </a:lnR>
                    <a:lnT>
                      <a:noFill/>
                    </a:lnT>
                    <a:lnB>
                      <a:noFill/>
                    </a:lnB>
                    <a:lnTlToBr w="12700" cmpd="sng">
                      <a:noFill/>
                      <a:prstDash val="solid"/>
                    </a:lnTlToBr>
                    <a:lnBlToTr w="12700" cmpd="sng">
                      <a:noFill/>
                      <a:prstDash val="solid"/>
                    </a:lnBlToTr>
                    <a:solidFill>
                      <a:srgbClr val="F79646">
                        <a:lumMod val="75000"/>
                      </a:srgbClr>
                    </a:solidFill>
                  </a:tcPr>
                </a:tc>
              </a:tr>
              <a:tr h="156161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lvl="0">
                        <a:defRPr/>
                      </a:pPr>
                      <a:r>
                        <a:rPr lang="en-US" sz="1800" kern="0" dirty="0" smtClean="0">
                          <a:solidFill>
                            <a:schemeClr val="tx1">
                              <a:lumMod val="75000"/>
                              <a:lumOff val="25000"/>
                            </a:schemeClr>
                          </a:solidFill>
                          <a:latin typeface="Arial" pitchFamily="34" charset="0"/>
                          <a:cs typeface="Arial" pitchFamily="34" charset="0"/>
                        </a:rPr>
                        <a:t>23 CFR 172</a:t>
                      </a:r>
                    </a:p>
                    <a:p>
                      <a:pPr lvl="0">
                        <a:defRPr/>
                      </a:pPr>
                      <a:r>
                        <a:rPr lang="en-US" sz="1800" kern="0" dirty="0" smtClean="0">
                          <a:solidFill>
                            <a:schemeClr val="tx1">
                              <a:lumMod val="75000"/>
                              <a:lumOff val="25000"/>
                            </a:schemeClr>
                          </a:solidFill>
                          <a:latin typeface="Arial" pitchFamily="34" charset="0"/>
                          <a:cs typeface="Arial" pitchFamily="34" charset="0"/>
                        </a:rPr>
                        <a:t>2 CFR 200 </a:t>
                      </a:r>
                    </a:p>
                    <a:p>
                      <a:pPr lvl="0">
                        <a:defRPr/>
                      </a:pPr>
                      <a:endParaRPr lang="en-US" sz="1200" kern="0" dirty="0" smtClean="0">
                        <a:solidFill>
                          <a:schemeClr val="tx1">
                            <a:lumMod val="75000"/>
                            <a:lumOff val="25000"/>
                          </a:schemeClr>
                        </a:solidFill>
                        <a:latin typeface="Arial" pitchFamily="34" charset="0"/>
                        <a:cs typeface="Arial" pitchFamily="34" charset="0"/>
                      </a:endParaRPr>
                    </a:p>
                  </a:txBody>
                  <a:tcPr marL="274320" marR="274320" marT="182880" marB="91440">
                    <a:lnL>
                      <a:noFill/>
                    </a:lnL>
                    <a:lnR>
                      <a:noFill/>
                    </a:lnR>
                    <a:lnT>
                      <a:noFill/>
                    </a:lnT>
                    <a:lnB>
                      <a:noFill/>
                    </a:lnB>
                    <a:lnTlToBr w="12700" cmpd="sng">
                      <a:noFill/>
                      <a:prstDash val="solid"/>
                    </a:lnTlToBr>
                    <a:lnBlToTr w="12700" cmpd="sng">
                      <a:noFill/>
                      <a:prstDash val="solid"/>
                    </a:lnBlToTr>
                    <a:solidFill>
                      <a:srgbClr val="ECECEC"/>
                    </a:solidFill>
                  </a:tcPr>
                </a:tc>
              </a:tr>
            </a:tbl>
          </a:graphicData>
        </a:graphic>
      </p:graphicFrame>
      <p:graphicFrame>
        <p:nvGraphicFramePr>
          <p:cNvPr id="340" name="Table 339"/>
          <p:cNvGraphicFramePr>
            <a:graphicFrameLocks noGrp="1"/>
          </p:cNvGraphicFramePr>
          <p:nvPr>
            <p:extLst>
              <p:ext uri="{D42A27DB-BD31-4B8C-83A1-F6EECF244321}">
                <p14:modId xmlns:p14="http://schemas.microsoft.com/office/powerpoint/2010/main" val="1516707852"/>
              </p:ext>
            </p:extLst>
          </p:nvPr>
        </p:nvGraphicFramePr>
        <p:xfrm>
          <a:off x="4713786" y="4565508"/>
          <a:ext cx="3171569" cy="2127171"/>
        </p:xfrm>
        <a:graphic>
          <a:graphicData uri="http://schemas.openxmlformats.org/drawingml/2006/table">
            <a:tbl>
              <a:tblPr firstRow="1" bandRow="1"/>
              <a:tblGrid>
                <a:gridCol w="3171569"/>
              </a:tblGrid>
              <a:tr h="565559">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a:lnSpc>
                          <a:spcPct val="80000"/>
                        </a:lnSpc>
                      </a:pPr>
                      <a:r>
                        <a:rPr lang="en-US" sz="2400" b="1" dirty="0" smtClean="0">
                          <a:solidFill>
                            <a:schemeClr val="bg1"/>
                          </a:solidFill>
                          <a:latin typeface="Arial" pitchFamily="34" charset="0"/>
                          <a:cs typeface="Arial" pitchFamily="34" charset="0"/>
                        </a:rPr>
                        <a:t>State</a:t>
                      </a:r>
                    </a:p>
                  </a:txBody>
                  <a:tcPr marL="274320" marR="274320" marT="144000" marB="91440" anchor="ctr">
                    <a:lnL>
                      <a:noFill/>
                    </a:lnL>
                    <a:lnR>
                      <a:noFill/>
                    </a:lnR>
                    <a:lnT>
                      <a:noFill/>
                    </a:lnT>
                    <a:lnB>
                      <a:noFill/>
                    </a:lnB>
                    <a:lnTlToBr w="12700" cmpd="sng">
                      <a:noFill/>
                      <a:prstDash val="solid"/>
                    </a:lnTlToBr>
                    <a:lnBlToTr w="12700" cmpd="sng">
                      <a:noFill/>
                      <a:prstDash val="solid"/>
                    </a:lnBlToTr>
                    <a:solidFill>
                      <a:srgbClr val="F79646">
                        <a:lumMod val="75000"/>
                      </a:srgbClr>
                    </a:solidFill>
                  </a:tcPr>
                </a:tc>
              </a:tr>
              <a:tr h="156161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lvl="0">
                        <a:defRPr/>
                      </a:pPr>
                      <a:r>
                        <a:rPr lang="en-US" sz="1800" kern="0" dirty="0" smtClean="0">
                          <a:solidFill>
                            <a:schemeClr val="tx1">
                              <a:lumMod val="75000"/>
                              <a:lumOff val="25000"/>
                            </a:schemeClr>
                          </a:solidFill>
                          <a:latin typeface="Arial" pitchFamily="34" charset="0"/>
                          <a:cs typeface="Arial" pitchFamily="34" charset="0"/>
                        </a:rPr>
                        <a:t>Gov. Code 4525-4529.5</a:t>
                      </a:r>
                    </a:p>
                    <a:p>
                      <a:pPr lvl="0">
                        <a:defRPr/>
                      </a:pPr>
                      <a:r>
                        <a:rPr lang="en-US" sz="1800" kern="0" baseline="0" dirty="0" smtClean="0">
                          <a:solidFill>
                            <a:schemeClr val="tx1">
                              <a:lumMod val="75000"/>
                              <a:lumOff val="25000"/>
                            </a:schemeClr>
                          </a:solidFill>
                          <a:latin typeface="Arial" pitchFamily="34" charset="0"/>
                          <a:cs typeface="Arial" pitchFamily="34" charset="0"/>
                        </a:rPr>
                        <a:t>PCC 10301-10381</a:t>
                      </a:r>
                      <a:endParaRPr lang="en-US" sz="1800" kern="0" dirty="0" smtClean="0">
                        <a:solidFill>
                          <a:schemeClr val="tx1">
                            <a:lumMod val="75000"/>
                            <a:lumOff val="25000"/>
                          </a:schemeClr>
                        </a:solidFill>
                        <a:latin typeface="Arial" pitchFamily="34" charset="0"/>
                        <a:cs typeface="Arial" pitchFamily="34" charset="0"/>
                      </a:endParaRPr>
                    </a:p>
                    <a:p>
                      <a:pPr lvl="0">
                        <a:defRPr/>
                      </a:pPr>
                      <a:endParaRPr lang="en-US" sz="1200" kern="0" dirty="0" smtClean="0">
                        <a:solidFill>
                          <a:schemeClr val="tx1">
                            <a:lumMod val="75000"/>
                            <a:lumOff val="25000"/>
                          </a:schemeClr>
                        </a:solidFill>
                        <a:latin typeface="Arial" pitchFamily="34" charset="0"/>
                        <a:cs typeface="Arial" pitchFamily="34" charset="0"/>
                      </a:endParaRPr>
                    </a:p>
                  </a:txBody>
                  <a:tcPr marL="274320" marR="274320" marT="182880" marB="91440">
                    <a:lnL>
                      <a:noFill/>
                    </a:lnL>
                    <a:lnR>
                      <a:noFill/>
                    </a:lnR>
                    <a:lnT>
                      <a:noFill/>
                    </a:lnT>
                    <a:lnB>
                      <a:noFill/>
                    </a:lnB>
                    <a:lnTlToBr w="12700" cmpd="sng">
                      <a:noFill/>
                      <a:prstDash val="solid"/>
                    </a:lnTlToBr>
                    <a:lnBlToTr w="12700" cmpd="sng">
                      <a:noFill/>
                      <a:prstDash val="solid"/>
                    </a:lnBlToTr>
                    <a:solidFill>
                      <a:srgbClr val="ECECEC"/>
                    </a:solidFill>
                  </a:tcPr>
                </a:tc>
              </a:tr>
            </a:tbl>
          </a:graphicData>
        </a:graphic>
      </p:graphicFrame>
      <p:graphicFrame>
        <p:nvGraphicFramePr>
          <p:cNvPr id="342" name="Table 341"/>
          <p:cNvGraphicFramePr>
            <a:graphicFrameLocks noGrp="1"/>
          </p:cNvGraphicFramePr>
          <p:nvPr>
            <p:extLst>
              <p:ext uri="{D42A27DB-BD31-4B8C-83A1-F6EECF244321}">
                <p14:modId xmlns:p14="http://schemas.microsoft.com/office/powerpoint/2010/main" val="775472637"/>
              </p:ext>
            </p:extLst>
          </p:nvPr>
        </p:nvGraphicFramePr>
        <p:xfrm>
          <a:off x="8442570" y="4565507"/>
          <a:ext cx="3075149" cy="2127171"/>
        </p:xfrm>
        <a:graphic>
          <a:graphicData uri="http://schemas.openxmlformats.org/drawingml/2006/table">
            <a:tbl>
              <a:tblPr firstRow="1" bandRow="1"/>
              <a:tblGrid>
                <a:gridCol w="3075149"/>
              </a:tblGrid>
              <a:tr h="565559">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a:lnSpc>
                          <a:spcPct val="80000"/>
                        </a:lnSpc>
                      </a:pPr>
                      <a:r>
                        <a:rPr lang="en-US" sz="2400" b="1" dirty="0" smtClean="0">
                          <a:solidFill>
                            <a:schemeClr val="bg1"/>
                          </a:solidFill>
                          <a:latin typeface="Arial" pitchFamily="34" charset="0"/>
                          <a:cs typeface="Arial" pitchFamily="34" charset="0"/>
                        </a:rPr>
                        <a:t>Caltrans</a:t>
                      </a:r>
                    </a:p>
                  </a:txBody>
                  <a:tcPr marL="274320" marR="274320" marT="144000" marB="91440" anchor="ctr">
                    <a:lnL>
                      <a:noFill/>
                    </a:lnL>
                    <a:lnR>
                      <a:noFill/>
                    </a:lnR>
                    <a:lnT>
                      <a:noFill/>
                    </a:lnT>
                    <a:lnB>
                      <a:noFill/>
                    </a:lnB>
                    <a:lnTlToBr w="12700" cmpd="sng">
                      <a:noFill/>
                      <a:prstDash val="solid"/>
                    </a:lnTlToBr>
                    <a:lnBlToTr w="12700" cmpd="sng">
                      <a:noFill/>
                      <a:prstDash val="solid"/>
                    </a:lnBlToTr>
                    <a:solidFill>
                      <a:srgbClr val="F79646">
                        <a:lumMod val="75000"/>
                      </a:srgbClr>
                    </a:solidFill>
                  </a:tcPr>
                </a:tc>
              </a:tr>
              <a:tr h="156161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lvl="0">
                        <a:defRPr/>
                      </a:pPr>
                      <a:r>
                        <a:rPr lang="en-US" sz="1800" kern="0" dirty="0" smtClean="0">
                          <a:solidFill>
                            <a:schemeClr val="tx1">
                              <a:lumMod val="75000"/>
                              <a:lumOff val="25000"/>
                            </a:schemeClr>
                          </a:solidFill>
                          <a:latin typeface="Arial" pitchFamily="34" charset="0"/>
                          <a:cs typeface="Arial" pitchFamily="34" charset="0"/>
                        </a:rPr>
                        <a:t>LAPM Chapter 10</a:t>
                      </a:r>
                    </a:p>
                    <a:p>
                      <a:pPr lvl="0">
                        <a:defRPr/>
                      </a:pPr>
                      <a:endParaRPr lang="en-US" sz="1200" kern="0" dirty="0" smtClean="0">
                        <a:solidFill>
                          <a:schemeClr val="tx1">
                            <a:lumMod val="75000"/>
                            <a:lumOff val="25000"/>
                          </a:schemeClr>
                        </a:solidFill>
                        <a:latin typeface="Arial" pitchFamily="34" charset="0"/>
                        <a:cs typeface="Arial" pitchFamily="34" charset="0"/>
                      </a:endParaRPr>
                    </a:p>
                  </a:txBody>
                  <a:tcPr marL="274320" marR="274320" marT="182880" marB="91440">
                    <a:lnL>
                      <a:noFill/>
                    </a:lnL>
                    <a:lnR>
                      <a:noFill/>
                    </a:lnR>
                    <a:lnT>
                      <a:noFill/>
                    </a:lnT>
                    <a:lnB>
                      <a:noFill/>
                    </a:lnB>
                    <a:lnTlToBr w="12700" cmpd="sng">
                      <a:noFill/>
                      <a:prstDash val="solid"/>
                    </a:lnTlToBr>
                    <a:lnBlToTr w="12700" cmpd="sng">
                      <a:noFill/>
                      <a:prstDash val="solid"/>
                    </a:lnBlToTr>
                    <a:solidFill>
                      <a:srgbClr val="ECECEC"/>
                    </a:solidFill>
                  </a:tcPr>
                </a:tc>
              </a:tr>
            </a:tbl>
          </a:graphicData>
        </a:graphic>
      </p:graphicFrame>
    </p:spTree>
    <p:extLst>
      <p:ext uri="{BB962C8B-B14F-4D97-AF65-F5344CB8AC3E}">
        <p14:creationId xmlns:p14="http://schemas.microsoft.com/office/powerpoint/2010/main" val="2161551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39"/>
                                        </p:tgtEl>
                                        <p:attrNameLst>
                                          <p:attrName>style.visibility</p:attrName>
                                        </p:attrNameLst>
                                      </p:cBhvr>
                                      <p:to>
                                        <p:strVal val="visible"/>
                                      </p:to>
                                    </p:set>
                                    <p:animEffect transition="in" filter="fade">
                                      <p:cBhvr>
                                        <p:cTn id="7" dur="1000"/>
                                        <p:tgtEl>
                                          <p:spTgt spid="339"/>
                                        </p:tgtEl>
                                      </p:cBhvr>
                                    </p:animEffect>
                                    <p:anim calcmode="lin" valueType="num">
                                      <p:cBhvr>
                                        <p:cTn id="8" dur="1000" fill="hold"/>
                                        <p:tgtEl>
                                          <p:spTgt spid="339"/>
                                        </p:tgtEl>
                                        <p:attrNameLst>
                                          <p:attrName>ppt_x</p:attrName>
                                        </p:attrNameLst>
                                      </p:cBhvr>
                                      <p:tavLst>
                                        <p:tav tm="0">
                                          <p:val>
                                            <p:strVal val="#ppt_x"/>
                                          </p:val>
                                        </p:tav>
                                        <p:tav tm="100000">
                                          <p:val>
                                            <p:strVal val="#ppt_x"/>
                                          </p:val>
                                        </p:tav>
                                      </p:tavLst>
                                    </p:anim>
                                    <p:anim calcmode="lin" valueType="num">
                                      <p:cBhvr>
                                        <p:cTn id="9" dur="1000" fill="hold"/>
                                        <p:tgtEl>
                                          <p:spTgt spid="33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40"/>
                                        </p:tgtEl>
                                        <p:attrNameLst>
                                          <p:attrName>style.visibility</p:attrName>
                                        </p:attrNameLst>
                                      </p:cBhvr>
                                      <p:to>
                                        <p:strVal val="visible"/>
                                      </p:to>
                                    </p:set>
                                    <p:animEffect transition="in" filter="fade">
                                      <p:cBhvr>
                                        <p:cTn id="14" dur="1000"/>
                                        <p:tgtEl>
                                          <p:spTgt spid="340"/>
                                        </p:tgtEl>
                                      </p:cBhvr>
                                    </p:animEffect>
                                    <p:anim calcmode="lin" valueType="num">
                                      <p:cBhvr>
                                        <p:cTn id="15" dur="1000" fill="hold"/>
                                        <p:tgtEl>
                                          <p:spTgt spid="340"/>
                                        </p:tgtEl>
                                        <p:attrNameLst>
                                          <p:attrName>ppt_x</p:attrName>
                                        </p:attrNameLst>
                                      </p:cBhvr>
                                      <p:tavLst>
                                        <p:tav tm="0">
                                          <p:val>
                                            <p:strVal val="#ppt_x"/>
                                          </p:val>
                                        </p:tav>
                                        <p:tav tm="100000">
                                          <p:val>
                                            <p:strVal val="#ppt_x"/>
                                          </p:val>
                                        </p:tav>
                                      </p:tavLst>
                                    </p:anim>
                                    <p:anim calcmode="lin" valueType="num">
                                      <p:cBhvr>
                                        <p:cTn id="16" dur="1000" fill="hold"/>
                                        <p:tgtEl>
                                          <p:spTgt spid="34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42"/>
                                        </p:tgtEl>
                                        <p:attrNameLst>
                                          <p:attrName>style.visibility</p:attrName>
                                        </p:attrNameLst>
                                      </p:cBhvr>
                                      <p:to>
                                        <p:strVal val="visible"/>
                                      </p:to>
                                    </p:set>
                                    <p:animEffect transition="in" filter="fade">
                                      <p:cBhvr>
                                        <p:cTn id="21" dur="1000"/>
                                        <p:tgtEl>
                                          <p:spTgt spid="342"/>
                                        </p:tgtEl>
                                      </p:cBhvr>
                                    </p:animEffect>
                                    <p:anim calcmode="lin" valueType="num">
                                      <p:cBhvr>
                                        <p:cTn id="22" dur="1000" fill="hold"/>
                                        <p:tgtEl>
                                          <p:spTgt spid="342"/>
                                        </p:tgtEl>
                                        <p:attrNameLst>
                                          <p:attrName>ppt_x</p:attrName>
                                        </p:attrNameLst>
                                      </p:cBhvr>
                                      <p:tavLst>
                                        <p:tav tm="0">
                                          <p:val>
                                            <p:strVal val="#ppt_x"/>
                                          </p:val>
                                        </p:tav>
                                        <p:tav tm="100000">
                                          <p:val>
                                            <p:strVal val="#ppt_x"/>
                                          </p:val>
                                        </p:tav>
                                      </p:tavLst>
                                    </p:anim>
                                    <p:anim calcmode="lin" valueType="num">
                                      <p:cBhvr>
                                        <p:cTn id="23" dur="1000" fill="hold"/>
                                        <p:tgtEl>
                                          <p:spTgt spid="3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610600" y="6356350"/>
            <a:ext cx="2743200" cy="365125"/>
          </a:xfrm>
        </p:spPr>
        <p:txBody>
          <a:bodyPr/>
          <a:lstStyle/>
          <a:p>
            <a:pPr>
              <a:defRPr/>
            </a:pPr>
            <a:fld id="{74FE5B35-43FE-4964-8EE4-D1538BCFE1FF}" type="slidenum">
              <a:rPr lang="en-US" altLang="en-US" smtClean="0"/>
              <a:pPr>
                <a:defRPr/>
              </a:pPr>
              <a:t>14</a:t>
            </a:fld>
            <a:endParaRPr lang="en-US" altLang="en-US" dirty="0"/>
          </a:p>
        </p:txBody>
      </p:sp>
      <p:sp>
        <p:nvSpPr>
          <p:cNvPr id="5" name="Rectangle 2"/>
          <p:cNvSpPr txBox="1">
            <a:spLocks noChangeArrowheads="1"/>
          </p:cNvSpPr>
          <p:nvPr/>
        </p:nvSpPr>
        <p:spPr bwMode="auto">
          <a:xfrm>
            <a:off x="825191" y="211873"/>
            <a:ext cx="9233210" cy="104227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0682" tIns="40341" rIns="80682" bIns="40341" numCol="1" rtlCol="0" anchor="t" anchorCtr="0" compatLnSpc="1">
            <a:prstTxWarp prst="textNoShape">
              <a:avLst/>
            </a:prstTxWarp>
            <a:normAutofit fontScale="92500" lnSpcReduction="10000"/>
          </a:bodyPr>
          <a:lstStyle>
            <a:lvl1pPr algn="l" defTabSz="914400" rtl="0" eaLnBrk="1" latinLnBrk="0" hangingPunct="1">
              <a:lnSpc>
                <a:spcPct val="100000"/>
              </a:lnSpc>
              <a:spcBef>
                <a:spcPct val="0"/>
              </a:spcBef>
              <a:buNone/>
              <a:defRPr sz="4400" b="1" u="none" kern="1200" baseline="0">
                <a:solidFill>
                  <a:srgbClr val="336600"/>
                </a:solidFill>
                <a:latin typeface="Arial" panose="020B0604020202020204" pitchFamily="34" charset="0"/>
                <a:ea typeface="+mj-ea"/>
                <a:cs typeface="Arial" panose="020B0604020202020204" pitchFamily="34" charset="0"/>
              </a:defRPr>
            </a:lvl1pPr>
          </a:lstStyle>
          <a:p>
            <a:pPr fontAlgn="t"/>
            <a:r>
              <a:rPr lang="en-US" altLang="en-US" sz="3600" dirty="0" smtClean="0"/>
              <a:t>On-call or Indefinite Delivery/Indefinite Quantity (IDIQ)</a:t>
            </a:r>
          </a:p>
        </p:txBody>
      </p:sp>
      <p:sp>
        <p:nvSpPr>
          <p:cNvPr id="3" name="TextBox 2"/>
          <p:cNvSpPr txBox="1"/>
          <p:nvPr/>
        </p:nvSpPr>
        <p:spPr>
          <a:xfrm>
            <a:off x="825190" y="1444336"/>
            <a:ext cx="10765448" cy="4801314"/>
          </a:xfrm>
          <a:prstGeom prst="rect">
            <a:avLst/>
          </a:prstGeom>
          <a:noFill/>
        </p:spPr>
        <p:txBody>
          <a:bodyPr wrap="square" rtlCol="0">
            <a:spAutoFit/>
          </a:bodyPr>
          <a:lstStyle/>
          <a:p>
            <a:r>
              <a:rPr lang="en-US" sz="2400" i="1" dirty="0" smtClean="0"/>
              <a:t>When would you want to use an on-call contract?</a:t>
            </a:r>
          </a:p>
          <a:p>
            <a:endParaRPr lang="en-US" dirty="0" smtClean="0"/>
          </a:p>
          <a:p>
            <a:endParaRPr lang="en-US" dirty="0"/>
          </a:p>
          <a:p>
            <a:pPr marL="285750" indent="-285750">
              <a:buFont typeface="Arial" panose="020B0604020202020204" pitchFamily="34" charset="0"/>
              <a:buChar char="•"/>
            </a:pPr>
            <a:r>
              <a:rPr lang="en-US" sz="2400" dirty="0" smtClean="0"/>
              <a:t>Multiple projects needing the same service</a:t>
            </a:r>
          </a:p>
          <a:p>
            <a:endParaRPr lang="en-US" sz="2400" dirty="0" smtClean="0"/>
          </a:p>
          <a:p>
            <a:pPr marL="285750" indent="-285750">
              <a:buFont typeface="Arial" panose="020B0604020202020204" pitchFamily="34" charset="0"/>
              <a:buChar char="•"/>
            </a:pPr>
            <a:r>
              <a:rPr lang="en-US" sz="2400" dirty="0" smtClean="0"/>
              <a:t>Small </a:t>
            </a:r>
            <a:r>
              <a:rPr lang="en-US" sz="2400" dirty="0"/>
              <a:t>projects that would pose an unnecessary cost burden to </a:t>
            </a:r>
            <a:r>
              <a:rPr lang="en-US" sz="2400" dirty="0" smtClean="0"/>
              <a:t>RFP</a:t>
            </a:r>
          </a:p>
          <a:p>
            <a:endParaRPr lang="en-US" sz="2400" dirty="0" smtClean="0"/>
          </a:p>
          <a:p>
            <a:pPr marL="285750" indent="-285750">
              <a:buFont typeface="Arial" panose="020B0604020202020204" pitchFamily="34" charset="0"/>
              <a:buChar char="•"/>
            </a:pPr>
            <a:r>
              <a:rPr lang="en-US" sz="2400" dirty="0" smtClean="0"/>
              <a:t>Specialized services such as design, general engineering, construction inspection but unknown locations/timeframes</a:t>
            </a:r>
          </a:p>
          <a:p>
            <a:endParaRPr lang="en-US" sz="2400" dirty="0" smtClean="0"/>
          </a:p>
          <a:p>
            <a:pPr marL="285750" indent="-285750">
              <a:buFont typeface="Arial" panose="020B0604020202020204" pitchFamily="34" charset="0"/>
              <a:buChar char="•"/>
            </a:pPr>
            <a:r>
              <a:rPr lang="en-US" sz="2400" dirty="0" smtClean="0"/>
              <a:t>Consultant in a Management Support Role (CMSR)</a:t>
            </a:r>
          </a:p>
          <a:p>
            <a:r>
              <a:rPr lang="en-US" dirty="0"/>
              <a:t>	</a:t>
            </a:r>
            <a:r>
              <a:rPr lang="en-US" dirty="0" smtClean="0"/>
              <a:t>	</a:t>
            </a:r>
            <a:endParaRPr lang="en-US" dirty="0"/>
          </a:p>
          <a:p>
            <a:endParaRPr lang="en-US" dirty="0" smtClean="0"/>
          </a:p>
          <a:p>
            <a:r>
              <a:rPr lang="en-US" dirty="0"/>
              <a:t>	</a:t>
            </a:r>
          </a:p>
        </p:txBody>
      </p:sp>
    </p:spTree>
    <p:extLst>
      <p:ext uri="{BB962C8B-B14F-4D97-AF65-F5344CB8AC3E}">
        <p14:creationId xmlns:p14="http://schemas.microsoft.com/office/powerpoint/2010/main" val="22356842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610600" y="6356350"/>
            <a:ext cx="2743200" cy="365125"/>
          </a:xfrm>
        </p:spPr>
        <p:txBody>
          <a:bodyPr/>
          <a:lstStyle/>
          <a:p>
            <a:pPr>
              <a:defRPr/>
            </a:pPr>
            <a:fld id="{74FE5B35-43FE-4964-8EE4-D1538BCFE1FF}" type="slidenum">
              <a:rPr lang="en-US" altLang="en-US" smtClean="0"/>
              <a:pPr>
                <a:defRPr/>
              </a:pPr>
              <a:t>15</a:t>
            </a:fld>
            <a:endParaRPr lang="en-US" altLang="en-US" dirty="0"/>
          </a:p>
        </p:txBody>
      </p:sp>
      <p:grpSp>
        <p:nvGrpSpPr>
          <p:cNvPr id="6" name="Group 5"/>
          <p:cNvGrpSpPr/>
          <p:nvPr/>
        </p:nvGrpSpPr>
        <p:grpSpPr>
          <a:xfrm>
            <a:off x="735980" y="1483632"/>
            <a:ext cx="10972800" cy="5427882"/>
            <a:chOff x="836612" y="2285136"/>
            <a:chExt cx="10972800" cy="5427882"/>
          </a:xfrm>
        </p:grpSpPr>
        <p:grpSp>
          <p:nvGrpSpPr>
            <p:cNvPr id="7" name="Group 6"/>
            <p:cNvGrpSpPr/>
            <p:nvPr/>
          </p:nvGrpSpPr>
          <p:grpSpPr>
            <a:xfrm>
              <a:off x="836612" y="2285136"/>
              <a:ext cx="2438400" cy="3950555"/>
              <a:chOff x="836612" y="2446466"/>
              <a:chExt cx="2438400" cy="3950555"/>
            </a:xfrm>
          </p:grpSpPr>
          <p:grpSp>
            <p:nvGrpSpPr>
              <p:cNvPr id="57" name="Group 56"/>
              <p:cNvGrpSpPr/>
              <p:nvPr/>
            </p:nvGrpSpPr>
            <p:grpSpPr>
              <a:xfrm>
                <a:off x="1183545" y="2446466"/>
                <a:ext cx="1744534" cy="1744534"/>
                <a:chOff x="1898076" y="2052064"/>
                <a:chExt cx="1744534" cy="1744534"/>
              </a:xfrm>
            </p:grpSpPr>
            <p:sp>
              <p:nvSpPr>
                <p:cNvPr id="59" name="Oval 58"/>
                <p:cNvSpPr/>
                <p:nvPr/>
              </p:nvSpPr>
              <p:spPr>
                <a:xfrm>
                  <a:off x="1898076" y="2052064"/>
                  <a:ext cx="1744534" cy="1744534"/>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p:cNvGrpSpPr/>
                <p:nvPr/>
              </p:nvGrpSpPr>
              <p:grpSpPr>
                <a:xfrm>
                  <a:off x="2199833" y="2662003"/>
                  <a:ext cx="1166688" cy="695794"/>
                  <a:chOff x="1979612" y="2133600"/>
                  <a:chExt cx="3194250" cy="1905000"/>
                </a:xfrm>
                <a:solidFill>
                  <a:schemeClr val="bg1"/>
                </a:solidFill>
              </p:grpSpPr>
              <p:grpSp>
                <p:nvGrpSpPr>
                  <p:cNvPr id="61" name="Group 85"/>
                  <p:cNvGrpSpPr/>
                  <p:nvPr/>
                </p:nvGrpSpPr>
                <p:grpSpPr>
                  <a:xfrm>
                    <a:off x="1979612" y="2133600"/>
                    <a:ext cx="2349058" cy="1896416"/>
                    <a:chOff x="1979612" y="2133600"/>
                    <a:chExt cx="2349058" cy="1896416"/>
                  </a:xfrm>
                  <a:grpFill/>
                </p:grpSpPr>
                <p:sp>
                  <p:nvSpPr>
                    <p:cNvPr id="69" name="Freeform 9"/>
                    <p:cNvSpPr>
                      <a:spLocks/>
                    </p:cNvSpPr>
                    <p:nvPr/>
                  </p:nvSpPr>
                  <p:spPr bwMode="auto">
                    <a:xfrm>
                      <a:off x="2613311" y="2352898"/>
                      <a:ext cx="1715359" cy="1677118"/>
                    </a:xfrm>
                    <a:custGeom>
                      <a:avLst/>
                      <a:gdLst/>
                      <a:ahLst/>
                      <a:cxnLst>
                        <a:cxn ang="0">
                          <a:pos x="359" y="473"/>
                        </a:cxn>
                        <a:cxn ang="0">
                          <a:pos x="448" y="575"/>
                        </a:cxn>
                        <a:cxn ang="0">
                          <a:pos x="640" y="667"/>
                        </a:cxn>
                        <a:cxn ang="0">
                          <a:pos x="872" y="641"/>
                        </a:cxn>
                        <a:cxn ang="0">
                          <a:pos x="1027" y="572"/>
                        </a:cxn>
                        <a:cxn ang="0">
                          <a:pos x="1182" y="503"/>
                        </a:cxn>
                        <a:cxn ang="0">
                          <a:pos x="1220" y="499"/>
                        </a:cxn>
                        <a:cxn ang="0">
                          <a:pos x="1323" y="585"/>
                        </a:cxn>
                        <a:cxn ang="0">
                          <a:pos x="1525" y="712"/>
                        </a:cxn>
                        <a:cxn ang="0">
                          <a:pos x="2182" y="1297"/>
                        </a:cxn>
                        <a:cxn ang="0">
                          <a:pos x="2198" y="1377"/>
                        </a:cxn>
                        <a:cxn ang="0">
                          <a:pos x="2127" y="1498"/>
                        </a:cxn>
                        <a:cxn ang="0">
                          <a:pos x="2012" y="1512"/>
                        </a:cxn>
                        <a:cxn ang="0">
                          <a:pos x="1954" y="1473"/>
                        </a:cxn>
                        <a:cxn ang="0">
                          <a:pos x="1865" y="1381"/>
                        </a:cxn>
                        <a:cxn ang="0">
                          <a:pos x="1756" y="1262"/>
                        </a:cxn>
                        <a:cxn ang="0">
                          <a:pos x="1679" y="1177"/>
                        </a:cxn>
                        <a:cxn ang="0">
                          <a:pos x="1638" y="1179"/>
                        </a:cxn>
                        <a:cxn ang="0">
                          <a:pos x="1970" y="1558"/>
                        </a:cxn>
                        <a:cxn ang="0">
                          <a:pos x="1978" y="1640"/>
                        </a:cxn>
                        <a:cxn ang="0">
                          <a:pos x="1893" y="1739"/>
                        </a:cxn>
                        <a:cxn ang="0">
                          <a:pos x="1775" y="1730"/>
                        </a:cxn>
                        <a:cxn ang="0">
                          <a:pos x="1460" y="1407"/>
                        </a:cxn>
                        <a:cxn ang="0">
                          <a:pos x="1431" y="1423"/>
                        </a:cxn>
                        <a:cxn ang="0">
                          <a:pos x="1749" y="1786"/>
                        </a:cxn>
                        <a:cxn ang="0">
                          <a:pos x="1745" y="1903"/>
                        </a:cxn>
                        <a:cxn ang="0">
                          <a:pos x="1696" y="1951"/>
                        </a:cxn>
                        <a:cxn ang="0">
                          <a:pos x="1602" y="1969"/>
                        </a:cxn>
                        <a:cxn ang="0">
                          <a:pos x="1241" y="1641"/>
                        </a:cxn>
                        <a:cxn ang="0">
                          <a:pos x="1211" y="1648"/>
                        </a:cxn>
                        <a:cxn ang="0">
                          <a:pos x="1500" y="1979"/>
                        </a:cxn>
                        <a:cxn ang="0">
                          <a:pos x="1503" y="2060"/>
                        </a:cxn>
                        <a:cxn ang="0">
                          <a:pos x="1410" y="2145"/>
                        </a:cxn>
                        <a:cxn ang="0">
                          <a:pos x="1341" y="2137"/>
                        </a:cxn>
                        <a:cxn ang="0">
                          <a:pos x="1320" y="2050"/>
                        </a:cxn>
                        <a:cxn ang="0">
                          <a:pos x="1344" y="1922"/>
                        </a:cxn>
                        <a:cxn ang="0">
                          <a:pos x="1252" y="1825"/>
                        </a:cxn>
                        <a:cxn ang="0">
                          <a:pos x="1154" y="1795"/>
                        </a:cxn>
                        <a:cxn ang="0">
                          <a:pos x="1097" y="1653"/>
                        </a:cxn>
                        <a:cxn ang="0">
                          <a:pos x="953" y="1612"/>
                        </a:cxn>
                        <a:cxn ang="0">
                          <a:pos x="931" y="1504"/>
                        </a:cxn>
                        <a:cxn ang="0">
                          <a:pos x="820" y="1382"/>
                        </a:cxn>
                        <a:cxn ang="0">
                          <a:pos x="676" y="1389"/>
                        </a:cxn>
                        <a:cxn ang="0">
                          <a:pos x="645" y="1243"/>
                        </a:cxn>
                        <a:cxn ang="0">
                          <a:pos x="508" y="1176"/>
                        </a:cxn>
                        <a:cxn ang="0">
                          <a:pos x="392" y="1226"/>
                        </a:cxn>
                        <a:cxn ang="0">
                          <a:pos x="104" y="1133"/>
                        </a:cxn>
                        <a:cxn ang="0">
                          <a:pos x="2" y="1082"/>
                        </a:cxn>
                        <a:cxn ang="0">
                          <a:pos x="29" y="976"/>
                        </a:cxn>
                        <a:cxn ang="0">
                          <a:pos x="82" y="745"/>
                        </a:cxn>
                        <a:cxn ang="0">
                          <a:pos x="178" y="309"/>
                        </a:cxn>
                        <a:cxn ang="0">
                          <a:pos x="228" y="67"/>
                        </a:cxn>
                      </a:cxnLst>
                      <a:rect l="0" t="0" r="r" b="b"/>
                      <a:pathLst>
                        <a:path w="2198" h="2149">
                          <a:moveTo>
                            <a:pt x="1038" y="0"/>
                          </a:moveTo>
                          <a:lnTo>
                            <a:pt x="345" y="448"/>
                          </a:lnTo>
                          <a:lnTo>
                            <a:pt x="346" y="451"/>
                          </a:lnTo>
                          <a:lnTo>
                            <a:pt x="351" y="459"/>
                          </a:lnTo>
                          <a:lnTo>
                            <a:pt x="359" y="473"/>
                          </a:lnTo>
                          <a:lnTo>
                            <a:pt x="370" y="489"/>
                          </a:lnTo>
                          <a:lnTo>
                            <a:pt x="385" y="509"/>
                          </a:lnTo>
                          <a:lnTo>
                            <a:pt x="402" y="530"/>
                          </a:lnTo>
                          <a:lnTo>
                            <a:pt x="423" y="553"/>
                          </a:lnTo>
                          <a:lnTo>
                            <a:pt x="448" y="575"/>
                          </a:lnTo>
                          <a:lnTo>
                            <a:pt x="476" y="597"/>
                          </a:lnTo>
                          <a:lnTo>
                            <a:pt x="507" y="617"/>
                          </a:lnTo>
                          <a:lnTo>
                            <a:pt x="541" y="636"/>
                          </a:lnTo>
                          <a:lnTo>
                            <a:pt x="591" y="654"/>
                          </a:lnTo>
                          <a:lnTo>
                            <a:pt x="640" y="667"/>
                          </a:lnTo>
                          <a:lnTo>
                            <a:pt x="689" y="672"/>
                          </a:lnTo>
                          <a:lnTo>
                            <a:pt x="736" y="671"/>
                          </a:lnTo>
                          <a:lnTo>
                            <a:pt x="784" y="666"/>
                          </a:lnTo>
                          <a:lnTo>
                            <a:pt x="828" y="654"/>
                          </a:lnTo>
                          <a:lnTo>
                            <a:pt x="872" y="641"/>
                          </a:lnTo>
                          <a:lnTo>
                            <a:pt x="913" y="623"/>
                          </a:lnTo>
                          <a:lnTo>
                            <a:pt x="939" y="612"/>
                          </a:lnTo>
                          <a:lnTo>
                            <a:pt x="966" y="599"/>
                          </a:lnTo>
                          <a:lnTo>
                            <a:pt x="996" y="586"/>
                          </a:lnTo>
                          <a:lnTo>
                            <a:pt x="1027" y="572"/>
                          </a:lnTo>
                          <a:lnTo>
                            <a:pt x="1087" y="545"/>
                          </a:lnTo>
                          <a:lnTo>
                            <a:pt x="1115" y="533"/>
                          </a:lnTo>
                          <a:lnTo>
                            <a:pt x="1140" y="522"/>
                          </a:lnTo>
                          <a:lnTo>
                            <a:pt x="1164" y="510"/>
                          </a:lnTo>
                          <a:lnTo>
                            <a:pt x="1182" y="503"/>
                          </a:lnTo>
                          <a:lnTo>
                            <a:pt x="1197" y="495"/>
                          </a:lnTo>
                          <a:lnTo>
                            <a:pt x="1206" y="492"/>
                          </a:lnTo>
                          <a:lnTo>
                            <a:pt x="1210" y="490"/>
                          </a:lnTo>
                          <a:lnTo>
                            <a:pt x="1212" y="493"/>
                          </a:lnTo>
                          <a:lnTo>
                            <a:pt x="1220" y="499"/>
                          </a:lnTo>
                          <a:lnTo>
                            <a:pt x="1231" y="510"/>
                          </a:lnTo>
                          <a:lnTo>
                            <a:pt x="1247" y="525"/>
                          </a:lnTo>
                          <a:lnTo>
                            <a:pt x="1268" y="543"/>
                          </a:lnTo>
                          <a:lnTo>
                            <a:pt x="1293" y="563"/>
                          </a:lnTo>
                          <a:lnTo>
                            <a:pt x="1323" y="585"/>
                          </a:lnTo>
                          <a:lnTo>
                            <a:pt x="1355" y="608"/>
                          </a:lnTo>
                          <a:lnTo>
                            <a:pt x="1392" y="635"/>
                          </a:lnTo>
                          <a:lnTo>
                            <a:pt x="1433" y="659"/>
                          </a:lnTo>
                          <a:lnTo>
                            <a:pt x="1478" y="686"/>
                          </a:lnTo>
                          <a:lnTo>
                            <a:pt x="1525" y="712"/>
                          </a:lnTo>
                          <a:lnTo>
                            <a:pt x="1577" y="736"/>
                          </a:lnTo>
                          <a:lnTo>
                            <a:pt x="1632" y="760"/>
                          </a:lnTo>
                          <a:lnTo>
                            <a:pt x="1689" y="782"/>
                          </a:lnTo>
                          <a:lnTo>
                            <a:pt x="2181" y="1294"/>
                          </a:lnTo>
                          <a:lnTo>
                            <a:pt x="2182" y="1297"/>
                          </a:lnTo>
                          <a:lnTo>
                            <a:pt x="2186" y="1305"/>
                          </a:lnTo>
                          <a:lnTo>
                            <a:pt x="2191" y="1318"/>
                          </a:lnTo>
                          <a:lnTo>
                            <a:pt x="2194" y="1335"/>
                          </a:lnTo>
                          <a:lnTo>
                            <a:pt x="2198" y="1355"/>
                          </a:lnTo>
                          <a:lnTo>
                            <a:pt x="2198" y="1377"/>
                          </a:lnTo>
                          <a:lnTo>
                            <a:pt x="2196" y="1401"/>
                          </a:lnTo>
                          <a:lnTo>
                            <a:pt x="2188" y="1426"/>
                          </a:lnTo>
                          <a:lnTo>
                            <a:pt x="2173" y="1452"/>
                          </a:lnTo>
                          <a:lnTo>
                            <a:pt x="2152" y="1478"/>
                          </a:lnTo>
                          <a:lnTo>
                            <a:pt x="2127" y="1498"/>
                          </a:lnTo>
                          <a:lnTo>
                            <a:pt x="2103" y="1512"/>
                          </a:lnTo>
                          <a:lnTo>
                            <a:pt x="2078" y="1518"/>
                          </a:lnTo>
                          <a:lnTo>
                            <a:pt x="2054" y="1520"/>
                          </a:lnTo>
                          <a:lnTo>
                            <a:pt x="2032" y="1517"/>
                          </a:lnTo>
                          <a:lnTo>
                            <a:pt x="2012" y="1512"/>
                          </a:lnTo>
                          <a:lnTo>
                            <a:pt x="1993" y="1504"/>
                          </a:lnTo>
                          <a:lnTo>
                            <a:pt x="1980" y="1495"/>
                          </a:lnTo>
                          <a:lnTo>
                            <a:pt x="1968" y="1488"/>
                          </a:lnTo>
                          <a:lnTo>
                            <a:pt x="1962" y="1483"/>
                          </a:lnTo>
                          <a:lnTo>
                            <a:pt x="1954" y="1473"/>
                          </a:lnTo>
                          <a:lnTo>
                            <a:pt x="1940" y="1459"/>
                          </a:lnTo>
                          <a:lnTo>
                            <a:pt x="1925" y="1443"/>
                          </a:lnTo>
                          <a:lnTo>
                            <a:pt x="1906" y="1425"/>
                          </a:lnTo>
                          <a:lnTo>
                            <a:pt x="1886" y="1404"/>
                          </a:lnTo>
                          <a:lnTo>
                            <a:pt x="1865" y="1381"/>
                          </a:lnTo>
                          <a:lnTo>
                            <a:pt x="1844" y="1356"/>
                          </a:lnTo>
                          <a:lnTo>
                            <a:pt x="1822" y="1333"/>
                          </a:lnTo>
                          <a:lnTo>
                            <a:pt x="1798" y="1308"/>
                          </a:lnTo>
                          <a:lnTo>
                            <a:pt x="1777" y="1284"/>
                          </a:lnTo>
                          <a:lnTo>
                            <a:pt x="1756" y="1262"/>
                          </a:lnTo>
                          <a:lnTo>
                            <a:pt x="1736" y="1240"/>
                          </a:lnTo>
                          <a:lnTo>
                            <a:pt x="1718" y="1220"/>
                          </a:lnTo>
                          <a:lnTo>
                            <a:pt x="1701" y="1204"/>
                          </a:lnTo>
                          <a:lnTo>
                            <a:pt x="1689" y="1189"/>
                          </a:lnTo>
                          <a:lnTo>
                            <a:pt x="1679" y="1177"/>
                          </a:lnTo>
                          <a:lnTo>
                            <a:pt x="1670" y="1169"/>
                          </a:lnTo>
                          <a:lnTo>
                            <a:pt x="1658" y="1169"/>
                          </a:lnTo>
                          <a:lnTo>
                            <a:pt x="1650" y="1170"/>
                          </a:lnTo>
                          <a:lnTo>
                            <a:pt x="1643" y="1172"/>
                          </a:lnTo>
                          <a:lnTo>
                            <a:pt x="1638" y="1179"/>
                          </a:lnTo>
                          <a:lnTo>
                            <a:pt x="1636" y="1186"/>
                          </a:lnTo>
                          <a:lnTo>
                            <a:pt x="1637" y="1199"/>
                          </a:lnTo>
                          <a:lnTo>
                            <a:pt x="1966" y="1548"/>
                          </a:lnTo>
                          <a:lnTo>
                            <a:pt x="1967" y="1550"/>
                          </a:lnTo>
                          <a:lnTo>
                            <a:pt x="1970" y="1558"/>
                          </a:lnTo>
                          <a:lnTo>
                            <a:pt x="1975" y="1569"/>
                          </a:lnTo>
                          <a:lnTo>
                            <a:pt x="1978" y="1582"/>
                          </a:lnTo>
                          <a:lnTo>
                            <a:pt x="1981" y="1600"/>
                          </a:lnTo>
                          <a:lnTo>
                            <a:pt x="1981" y="1620"/>
                          </a:lnTo>
                          <a:lnTo>
                            <a:pt x="1978" y="1640"/>
                          </a:lnTo>
                          <a:lnTo>
                            <a:pt x="1972" y="1662"/>
                          </a:lnTo>
                          <a:lnTo>
                            <a:pt x="1960" y="1684"/>
                          </a:lnTo>
                          <a:lnTo>
                            <a:pt x="1942" y="1705"/>
                          </a:lnTo>
                          <a:lnTo>
                            <a:pt x="1918" y="1725"/>
                          </a:lnTo>
                          <a:lnTo>
                            <a:pt x="1893" y="1739"/>
                          </a:lnTo>
                          <a:lnTo>
                            <a:pt x="1867" y="1745"/>
                          </a:lnTo>
                          <a:lnTo>
                            <a:pt x="1842" y="1748"/>
                          </a:lnTo>
                          <a:lnTo>
                            <a:pt x="1817" y="1745"/>
                          </a:lnTo>
                          <a:lnTo>
                            <a:pt x="1795" y="1739"/>
                          </a:lnTo>
                          <a:lnTo>
                            <a:pt x="1775" y="1730"/>
                          </a:lnTo>
                          <a:lnTo>
                            <a:pt x="1757" y="1719"/>
                          </a:lnTo>
                          <a:lnTo>
                            <a:pt x="1744" y="1707"/>
                          </a:lnTo>
                          <a:lnTo>
                            <a:pt x="1467" y="1409"/>
                          </a:lnTo>
                          <a:lnTo>
                            <a:pt x="1465" y="1409"/>
                          </a:lnTo>
                          <a:lnTo>
                            <a:pt x="1460" y="1407"/>
                          </a:lnTo>
                          <a:lnTo>
                            <a:pt x="1448" y="1405"/>
                          </a:lnTo>
                          <a:lnTo>
                            <a:pt x="1441" y="1406"/>
                          </a:lnTo>
                          <a:lnTo>
                            <a:pt x="1436" y="1409"/>
                          </a:lnTo>
                          <a:lnTo>
                            <a:pt x="1432" y="1415"/>
                          </a:lnTo>
                          <a:lnTo>
                            <a:pt x="1431" y="1423"/>
                          </a:lnTo>
                          <a:lnTo>
                            <a:pt x="1433" y="1436"/>
                          </a:lnTo>
                          <a:lnTo>
                            <a:pt x="1735" y="1753"/>
                          </a:lnTo>
                          <a:lnTo>
                            <a:pt x="1740" y="1763"/>
                          </a:lnTo>
                          <a:lnTo>
                            <a:pt x="1744" y="1773"/>
                          </a:lnTo>
                          <a:lnTo>
                            <a:pt x="1749" y="1786"/>
                          </a:lnTo>
                          <a:lnTo>
                            <a:pt x="1754" y="1804"/>
                          </a:lnTo>
                          <a:lnTo>
                            <a:pt x="1759" y="1841"/>
                          </a:lnTo>
                          <a:lnTo>
                            <a:pt x="1757" y="1862"/>
                          </a:lnTo>
                          <a:lnTo>
                            <a:pt x="1754" y="1883"/>
                          </a:lnTo>
                          <a:lnTo>
                            <a:pt x="1745" y="1903"/>
                          </a:lnTo>
                          <a:lnTo>
                            <a:pt x="1732" y="1922"/>
                          </a:lnTo>
                          <a:lnTo>
                            <a:pt x="1714" y="1939"/>
                          </a:lnTo>
                          <a:lnTo>
                            <a:pt x="1711" y="1940"/>
                          </a:lnTo>
                          <a:lnTo>
                            <a:pt x="1706" y="1945"/>
                          </a:lnTo>
                          <a:lnTo>
                            <a:pt x="1696" y="1951"/>
                          </a:lnTo>
                          <a:lnTo>
                            <a:pt x="1683" y="1958"/>
                          </a:lnTo>
                          <a:lnTo>
                            <a:pt x="1667" y="1964"/>
                          </a:lnTo>
                          <a:lnTo>
                            <a:pt x="1648" y="1968"/>
                          </a:lnTo>
                          <a:lnTo>
                            <a:pt x="1627" y="1970"/>
                          </a:lnTo>
                          <a:lnTo>
                            <a:pt x="1602" y="1969"/>
                          </a:lnTo>
                          <a:lnTo>
                            <a:pt x="1576" y="1963"/>
                          </a:lnTo>
                          <a:lnTo>
                            <a:pt x="1549" y="1950"/>
                          </a:lnTo>
                          <a:lnTo>
                            <a:pt x="1519" y="1932"/>
                          </a:lnTo>
                          <a:lnTo>
                            <a:pt x="1242" y="1641"/>
                          </a:lnTo>
                          <a:lnTo>
                            <a:pt x="1241" y="1641"/>
                          </a:lnTo>
                          <a:lnTo>
                            <a:pt x="1236" y="1640"/>
                          </a:lnTo>
                          <a:lnTo>
                            <a:pt x="1229" y="1640"/>
                          </a:lnTo>
                          <a:lnTo>
                            <a:pt x="1222" y="1641"/>
                          </a:lnTo>
                          <a:lnTo>
                            <a:pt x="1216" y="1643"/>
                          </a:lnTo>
                          <a:lnTo>
                            <a:pt x="1211" y="1648"/>
                          </a:lnTo>
                          <a:lnTo>
                            <a:pt x="1207" y="1656"/>
                          </a:lnTo>
                          <a:lnTo>
                            <a:pt x="1207" y="1667"/>
                          </a:lnTo>
                          <a:lnTo>
                            <a:pt x="1495" y="1970"/>
                          </a:lnTo>
                          <a:lnTo>
                            <a:pt x="1496" y="1973"/>
                          </a:lnTo>
                          <a:lnTo>
                            <a:pt x="1500" y="1979"/>
                          </a:lnTo>
                          <a:lnTo>
                            <a:pt x="1504" y="1990"/>
                          </a:lnTo>
                          <a:lnTo>
                            <a:pt x="1508" y="2004"/>
                          </a:lnTo>
                          <a:lnTo>
                            <a:pt x="1509" y="2020"/>
                          </a:lnTo>
                          <a:lnTo>
                            <a:pt x="1508" y="2038"/>
                          </a:lnTo>
                          <a:lnTo>
                            <a:pt x="1503" y="2060"/>
                          </a:lnTo>
                          <a:lnTo>
                            <a:pt x="1492" y="2081"/>
                          </a:lnTo>
                          <a:lnTo>
                            <a:pt x="1475" y="2102"/>
                          </a:lnTo>
                          <a:lnTo>
                            <a:pt x="1451" y="2124"/>
                          </a:lnTo>
                          <a:lnTo>
                            <a:pt x="1429" y="2138"/>
                          </a:lnTo>
                          <a:lnTo>
                            <a:pt x="1410" y="2145"/>
                          </a:lnTo>
                          <a:lnTo>
                            <a:pt x="1391" y="2149"/>
                          </a:lnTo>
                          <a:lnTo>
                            <a:pt x="1375" y="2148"/>
                          </a:lnTo>
                          <a:lnTo>
                            <a:pt x="1361" y="2145"/>
                          </a:lnTo>
                          <a:lnTo>
                            <a:pt x="1350" y="2141"/>
                          </a:lnTo>
                          <a:lnTo>
                            <a:pt x="1341" y="2137"/>
                          </a:lnTo>
                          <a:lnTo>
                            <a:pt x="1335" y="2133"/>
                          </a:lnTo>
                          <a:lnTo>
                            <a:pt x="1334" y="2132"/>
                          </a:lnTo>
                          <a:lnTo>
                            <a:pt x="1334" y="2130"/>
                          </a:lnTo>
                          <a:lnTo>
                            <a:pt x="1288" y="2089"/>
                          </a:lnTo>
                          <a:lnTo>
                            <a:pt x="1320" y="2050"/>
                          </a:lnTo>
                          <a:lnTo>
                            <a:pt x="1335" y="2027"/>
                          </a:lnTo>
                          <a:lnTo>
                            <a:pt x="1346" y="2002"/>
                          </a:lnTo>
                          <a:lnTo>
                            <a:pt x="1350" y="1975"/>
                          </a:lnTo>
                          <a:lnTo>
                            <a:pt x="1350" y="1949"/>
                          </a:lnTo>
                          <a:lnTo>
                            <a:pt x="1344" y="1922"/>
                          </a:lnTo>
                          <a:lnTo>
                            <a:pt x="1334" y="1896"/>
                          </a:lnTo>
                          <a:lnTo>
                            <a:pt x="1318" y="1872"/>
                          </a:lnTo>
                          <a:lnTo>
                            <a:pt x="1297" y="1851"/>
                          </a:lnTo>
                          <a:lnTo>
                            <a:pt x="1275" y="1836"/>
                          </a:lnTo>
                          <a:lnTo>
                            <a:pt x="1252" y="1825"/>
                          </a:lnTo>
                          <a:lnTo>
                            <a:pt x="1226" y="1817"/>
                          </a:lnTo>
                          <a:lnTo>
                            <a:pt x="1200" y="1815"/>
                          </a:lnTo>
                          <a:lnTo>
                            <a:pt x="1174" y="1817"/>
                          </a:lnTo>
                          <a:lnTo>
                            <a:pt x="1149" y="1825"/>
                          </a:lnTo>
                          <a:lnTo>
                            <a:pt x="1154" y="1795"/>
                          </a:lnTo>
                          <a:lnTo>
                            <a:pt x="1154" y="1764"/>
                          </a:lnTo>
                          <a:lnTo>
                            <a:pt x="1148" y="1734"/>
                          </a:lnTo>
                          <a:lnTo>
                            <a:pt x="1136" y="1704"/>
                          </a:lnTo>
                          <a:lnTo>
                            <a:pt x="1119" y="1677"/>
                          </a:lnTo>
                          <a:lnTo>
                            <a:pt x="1097" y="1653"/>
                          </a:lnTo>
                          <a:lnTo>
                            <a:pt x="1071" y="1635"/>
                          </a:lnTo>
                          <a:lnTo>
                            <a:pt x="1043" y="1621"/>
                          </a:lnTo>
                          <a:lnTo>
                            <a:pt x="1013" y="1612"/>
                          </a:lnTo>
                          <a:lnTo>
                            <a:pt x="982" y="1610"/>
                          </a:lnTo>
                          <a:lnTo>
                            <a:pt x="953" y="1612"/>
                          </a:lnTo>
                          <a:lnTo>
                            <a:pt x="925" y="1620"/>
                          </a:lnTo>
                          <a:lnTo>
                            <a:pt x="934" y="1594"/>
                          </a:lnTo>
                          <a:lnTo>
                            <a:pt x="938" y="1568"/>
                          </a:lnTo>
                          <a:lnTo>
                            <a:pt x="938" y="1539"/>
                          </a:lnTo>
                          <a:lnTo>
                            <a:pt x="931" y="1504"/>
                          </a:lnTo>
                          <a:lnTo>
                            <a:pt x="919" y="1472"/>
                          </a:lnTo>
                          <a:lnTo>
                            <a:pt x="900" y="1442"/>
                          </a:lnTo>
                          <a:lnTo>
                            <a:pt x="877" y="1416"/>
                          </a:lnTo>
                          <a:lnTo>
                            <a:pt x="849" y="1396"/>
                          </a:lnTo>
                          <a:lnTo>
                            <a:pt x="820" y="1382"/>
                          </a:lnTo>
                          <a:lnTo>
                            <a:pt x="789" y="1373"/>
                          </a:lnTo>
                          <a:lnTo>
                            <a:pt x="755" y="1370"/>
                          </a:lnTo>
                          <a:lnTo>
                            <a:pt x="728" y="1373"/>
                          </a:lnTo>
                          <a:lnTo>
                            <a:pt x="702" y="1379"/>
                          </a:lnTo>
                          <a:lnTo>
                            <a:pt x="676" y="1389"/>
                          </a:lnTo>
                          <a:lnTo>
                            <a:pt x="681" y="1361"/>
                          </a:lnTo>
                          <a:lnTo>
                            <a:pt x="681" y="1333"/>
                          </a:lnTo>
                          <a:lnTo>
                            <a:pt x="674" y="1300"/>
                          </a:lnTo>
                          <a:lnTo>
                            <a:pt x="662" y="1271"/>
                          </a:lnTo>
                          <a:lnTo>
                            <a:pt x="645" y="1243"/>
                          </a:lnTo>
                          <a:lnTo>
                            <a:pt x="622" y="1220"/>
                          </a:lnTo>
                          <a:lnTo>
                            <a:pt x="596" y="1201"/>
                          </a:lnTo>
                          <a:lnTo>
                            <a:pt x="569" y="1187"/>
                          </a:lnTo>
                          <a:lnTo>
                            <a:pt x="539" y="1179"/>
                          </a:lnTo>
                          <a:lnTo>
                            <a:pt x="508" y="1176"/>
                          </a:lnTo>
                          <a:lnTo>
                            <a:pt x="482" y="1179"/>
                          </a:lnTo>
                          <a:lnTo>
                            <a:pt x="456" y="1185"/>
                          </a:lnTo>
                          <a:lnTo>
                            <a:pt x="432" y="1195"/>
                          </a:lnTo>
                          <a:lnTo>
                            <a:pt x="411" y="1209"/>
                          </a:lnTo>
                          <a:lnTo>
                            <a:pt x="392" y="1226"/>
                          </a:lnTo>
                          <a:lnTo>
                            <a:pt x="370" y="1252"/>
                          </a:lnTo>
                          <a:lnTo>
                            <a:pt x="369" y="1252"/>
                          </a:lnTo>
                          <a:lnTo>
                            <a:pt x="158" y="1155"/>
                          </a:lnTo>
                          <a:lnTo>
                            <a:pt x="130" y="1144"/>
                          </a:lnTo>
                          <a:lnTo>
                            <a:pt x="104" y="1133"/>
                          </a:lnTo>
                          <a:lnTo>
                            <a:pt x="79" y="1122"/>
                          </a:lnTo>
                          <a:lnTo>
                            <a:pt x="57" y="1112"/>
                          </a:lnTo>
                          <a:lnTo>
                            <a:pt x="37" y="1102"/>
                          </a:lnTo>
                          <a:lnTo>
                            <a:pt x="21" y="1094"/>
                          </a:lnTo>
                          <a:lnTo>
                            <a:pt x="2" y="1082"/>
                          </a:lnTo>
                          <a:lnTo>
                            <a:pt x="0" y="1078"/>
                          </a:lnTo>
                          <a:lnTo>
                            <a:pt x="5" y="1062"/>
                          </a:lnTo>
                          <a:lnTo>
                            <a:pt x="12" y="1038"/>
                          </a:lnTo>
                          <a:lnTo>
                            <a:pt x="20" y="1010"/>
                          </a:lnTo>
                          <a:lnTo>
                            <a:pt x="29" y="976"/>
                          </a:lnTo>
                          <a:lnTo>
                            <a:pt x="38" y="936"/>
                          </a:lnTo>
                          <a:lnTo>
                            <a:pt x="48" y="893"/>
                          </a:lnTo>
                          <a:lnTo>
                            <a:pt x="60" y="847"/>
                          </a:lnTo>
                          <a:lnTo>
                            <a:pt x="71" y="797"/>
                          </a:lnTo>
                          <a:lnTo>
                            <a:pt x="82" y="745"/>
                          </a:lnTo>
                          <a:lnTo>
                            <a:pt x="107" y="636"/>
                          </a:lnTo>
                          <a:lnTo>
                            <a:pt x="119" y="579"/>
                          </a:lnTo>
                          <a:lnTo>
                            <a:pt x="144" y="467"/>
                          </a:lnTo>
                          <a:lnTo>
                            <a:pt x="166" y="360"/>
                          </a:lnTo>
                          <a:lnTo>
                            <a:pt x="178" y="309"/>
                          </a:lnTo>
                          <a:lnTo>
                            <a:pt x="188" y="262"/>
                          </a:lnTo>
                          <a:lnTo>
                            <a:pt x="197" y="217"/>
                          </a:lnTo>
                          <a:lnTo>
                            <a:pt x="206" y="177"/>
                          </a:lnTo>
                          <a:lnTo>
                            <a:pt x="214" y="141"/>
                          </a:lnTo>
                          <a:lnTo>
                            <a:pt x="228" y="67"/>
                          </a:lnTo>
                          <a:lnTo>
                            <a:pt x="231" y="56"/>
                          </a:lnTo>
                          <a:lnTo>
                            <a:pt x="232" y="52"/>
                          </a:lnTo>
                          <a:lnTo>
                            <a:pt x="10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0" name="Freeform 6"/>
                    <p:cNvSpPr>
                      <a:spLocks/>
                    </p:cNvSpPr>
                    <p:nvPr/>
                  </p:nvSpPr>
                  <p:spPr bwMode="auto">
                    <a:xfrm>
                      <a:off x="1979612" y="2133600"/>
                      <a:ext cx="746080" cy="1133167"/>
                    </a:xfrm>
                    <a:custGeom>
                      <a:avLst/>
                      <a:gdLst/>
                      <a:ahLst/>
                      <a:cxnLst>
                        <a:cxn ang="0">
                          <a:pos x="275" y="0"/>
                        </a:cxn>
                        <a:cxn ang="0">
                          <a:pos x="850" y="133"/>
                        </a:cxn>
                        <a:cxn ang="0">
                          <a:pos x="852" y="133"/>
                        </a:cxn>
                        <a:cxn ang="0">
                          <a:pos x="857" y="134"/>
                        </a:cxn>
                        <a:cxn ang="0">
                          <a:pos x="864" y="135"/>
                        </a:cxn>
                        <a:cxn ang="0">
                          <a:pos x="884" y="140"/>
                        </a:cxn>
                        <a:cxn ang="0">
                          <a:pos x="896" y="145"/>
                        </a:cxn>
                        <a:cxn ang="0">
                          <a:pos x="908" y="153"/>
                        </a:cxn>
                        <a:cxn ang="0">
                          <a:pos x="920" y="161"/>
                        </a:cxn>
                        <a:cxn ang="0">
                          <a:pos x="931" y="173"/>
                        </a:cxn>
                        <a:cxn ang="0">
                          <a:pos x="941" y="186"/>
                        </a:cxn>
                        <a:cxn ang="0">
                          <a:pos x="949" y="204"/>
                        </a:cxn>
                        <a:cxn ang="0">
                          <a:pos x="954" y="222"/>
                        </a:cxn>
                        <a:cxn ang="0">
                          <a:pos x="956" y="246"/>
                        </a:cxn>
                        <a:cxn ang="0">
                          <a:pos x="955" y="272"/>
                        </a:cxn>
                        <a:cxn ang="0">
                          <a:pos x="950" y="303"/>
                        </a:cxn>
                        <a:cxn ang="0">
                          <a:pos x="945" y="325"/>
                        </a:cxn>
                        <a:cxn ang="0">
                          <a:pos x="939" y="353"/>
                        </a:cxn>
                        <a:cxn ang="0">
                          <a:pos x="931" y="386"/>
                        </a:cxn>
                        <a:cxn ang="0">
                          <a:pos x="923" y="424"/>
                        </a:cxn>
                        <a:cxn ang="0">
                          <a:pos x="913" y="467"/>
                        </a:cxn>
                        <a:cxn ang="0">
                          <a:pos x="901" y="513"/>
                        </a:cxn>
                        <a:cxn ang="0">
                          <a:pos x="890" y="562"/>
                        </a:cxn>
                        <a:cxn ang="0">
                          <a:pos x="879" y="614"/>
                        </a:cxn>
                        <a:cxn ang="0">
                          <a:pos x="867" y="667"/>
                        </a:cxn>
                        <a:cxn ang="0">
                          <a:pos x="842" y="779"/>
                        </a:cxn>
                        <a:cxn ang="0">
                          <a:pos x="829" y="836"/>
                        </a:cxn>
                        <a:cxn ang="0">
                          <a:pos x="816" y="892"/>
                        </a:cxn>
                        <a:cxn ang="0">
                          <a:pos x="803" y="948"/>
                        </a:cxn>
                        <a:cxn ang="0">
                          <a:pos x="791" y="1003"/>
                        </a:cxn>
                        <a:cxn ang="0">
                          <a:pos x="780" y="1055"/>
                        </a:cxn>
                        <a:cxn ang="0">
                          <a:pos x="769" y="1106"/>
                        </a:cxn>
                        <a:cxn ang="0">
                          <a:pos x="757" y="1153"/>
                        </a:cxn>
                        <a:cxn ang="0">
                          <a:pos x="747" y="1196"/>
                        </a:cxn>
                        <a:cxn ang="0">
                          <a:pos x="739" y="1236"/>
                        </a:cxn>
                        <a:cxn ang="0">
                          <a:pos x="731" y="1272"/>
                        </a:cxn>
                        <a:cxn ang="0">
                          <a:pos x="724" y="1302"/>
                        </a:cxn>
                        <a:cxn ang="0">
                          <a:pos x="719" y="1326"/>
                        </a:cxn>
                        <a:cxn ang="0">
                          <a:pos x="715" y="1344"/>
                        </a:cxn>
                        <a:cxn ang="0">
                          <a:pos x="713" y="1355"/>
                        </a:cxn>
                        <a:cxn ang="0">
                          <a:pos x="711" y="1359"/>
                        </a:cxn>
                        <a:cxn ang="0">
                          <a:pos x="710" y="1362"/>
                        </a:cxn>
                        <a:cxn ang="0">
                          <a:pos x="708" y="1368"/>
                        </a:cxn>
                        <a:cxn ang="0">
                          <a:pos x="704" y="1376"/>
                        </a:cxn>
                        <a:cxn ang="0">
                          <a:pos x="698" y="1388"/>
                        </a:cxn>
                        <a:cxn ang="0">
                          <a:pos x="689" y="1400"/>
                        </a:cxn>
                        <a:cxn ang="0">
                          <a:pos x="679" y="1412"/>
                        </a:cxn>
                        <a:cxn ang="0">
                          <a:pos x="667" y="1425"/>
                        </a:cxn>
                        <a:cxn ang="0">
                          <a:pos x="652" y="1436"/>
                        </a:cxn>
                        <a:cxn ang="0">
                          <a:pos x="634" y="1445"/>
                        </a:cxn>
                        <a:cxn ang="0">
                          <a:pos x="615" y="1451"/>
                        </a:cxn>
                        <a:cxn ang="0">
                          <a:pos x="592" y="1452"/>
                        </a:cxn>
                        <a:cxn ang="0">
                          <a:pos x="567" y="1450"/>
                        </a:cxn>
                        <a:cxn ang="0">
                          <a:pos x="0" y="1317"/>
                        </a:cxn>
                        <a:cxn ang="0">
                          <a:pos x="275" y="0"/>
                        </a:cxn>
                      </a:cxnLst>
                      <a:rect l="0" t="0" r="r" b="b"/>
                      <a:pathLst>
                        <a:path w="956" h="1452">
                          <a:moveTo>
                            <a:pt x="275" y="0"/>
                          </a:moveTo>
                          <a:lnTo>
                            <a:pt x="850" y="133"/>
                          </a:lnTo>
                          <a:lnTo>
                            <a:pt x="852" y="133"/>
                          </a:lnTo>
                          <a:lnTo>
                            <a:pt x="857" y="134"/>
                          </a:lnTo>
                          <a:lnTo>
                            <a:pt x="864" y="135"/>
                          </a:lnTo>
                          <a:lnTo>
                            <a:pt x="884" y="140"/>
                          </a:lnTo>
                          <a:lnTo>
                            <a:pt x="896" y="145"/>
                          </a:lnTo>
                          <a:lnTo>
                            <a:pt x="908" y="153"/>
                          </a:lnTo>
                          <a:lnTo>
                            <a:pt x="920" y="161"/>
                          </a:lnTo>
                          <a:lnTo>
                            <a:pt x="931" y="173"/>
                          </a:lnTo>
                          <a:lnTo>
                            <a:pt x="941" y="186"/>
                          </a:lnTo>
                          <a:lnTo>
                            <a:pt x="949" y="204"/>
                          </a:lnTo>
                          <a:lnTo>
                            <a:pt x="954" y="222"/>
                          </a:lnTo>
                          <a:lnTo>
                            <a:pt x="956" y="246"/>
                          </a:lnTo>
                          <a:lnTo>
                            <a:pt x="955" y="272"/>
                          </a:lnTo>
                          <a:lnTo>
                            <a:pt x="950" y="303"/>
                          </a:lnTo>
                          <a:lnTo>
                            <a:pt x="945" y="325"/>
                          </a:lnTo>
                          <a:lnTo>
                            <a:pt x="939" y="353"/>
                          </a:lnTo>
                          <a:lnTo>
                            <a:pt x="931" y="386"/>
                          </a:lnTo>
                          <a:lnTo>
                            <a:pt x="923" y="424"/>
                          </a:lnTo>
                          <a:lnTo>
                            <a:pt x="913" y="467"/>
                          </a:lnTo>
                          <a:lnTo>
                            <a:pt x="901" y="513"/>
                          </a:lnTo>
                          <a:lnTo>
                            <a:pt x="890" y="562"/>
                          </a:lnTo>
                          <a:lnTo>
                            <a:pt x="879" y="614"/>
                          </a:lnTo>
                          <a:lnTo>
                            <a:pt x="867" y="667"/>
                          </a:lnTo>
                          <a:lnTo>
                            <a:pt x="842" y="779"/>
                          </a:lnTo>
                          <a:lnTo>
                            <a:pt x="829" y="836"/>
                          </a:lnTo>
                          <a:lnTo>
                            <a:pt x="816" y="892"/>
                          </a:lnTo>
                          <a:lnTo>
                            <a:pt x="803" y="948"/>
                          </a:lnTo>
                          <a:lnTo>
                            <a:pt x="791" y="1003"/>
                          </a:lnTo>
                          <a:lnTo>
                            <a:pt x="780" y="1055"/>
                          </a:lnTo>
                          <a:lnTo>
                            <a:pt x="769" y="1106"/>
                          </a:lnTo>
                          <a:lnTo>
                            <a:pt x="757" y="1153"/>
                          </a:lnTo>
                          <a:lnTo>
                            <a:pt x="747" y="1196"/>
                          </a:lnTo>
                          <a:lnTo>
                            <a:pt x="739" y="1236"/>
                          </a:lnTo>
                          <a:lnTo>
                            <a:pt x="731" y="1272"/>
                          </a:lnTo>
                          <a:lnTo>
                            <a:pt x="724" y="1302"/>
                          </a:lnTo>
                          <a:lnTo>
                            <a:pt x="719" y="1326"/>
                          </a:lnTo>
                          <a:lnTo>
                            <a:pt x="715" y="1344"/>
                          </a:lnTo>
                          <a:lnTo>
                            <a:pt x="713" y="1355"/>
                          </a:lnTo>
                          <a:lnTo>
                            <a:pt x="711" y="1359"/>
                          </a:lnTo>
                          <a:lnTo>
                            <a:pt x="710" y="1362"/>
                          </a:lnTo>
                          <a:lnTo>
                            <a:pt x="708" y="1368"/>
                          </a:lnTo>
                          <a:lnTo>
                            <a:pt x="704" y="1376"/>
                          </a:lnTo>
                          <a:lnTo>
                            <a:pt x="698" y="1388"/>
                          </a:lnTo>
                          <a:lnTo>
                            <a:pt x="689" y="1400"/>
                          </a:lnTo>
                          <a:lnTo>
                            <a:pt x="679" y="1412"/>
                          </a:lnTo>
                          <a:lnTo>
                            <a:pt x="667" y="1425"/>
                          </a:lnTo>
                          <a:lnTo>
                            <a:pt x="652" y="1436"/>
                          </a:lnTo>
                          <a:lnTo>
                            <a:pt x="634" y="1445"/>
                          </a:lnTo>
                          <a:lnTo>
                            <a:pt x="615" y="1451"/>
                          </a:lnTo>
                          <a:lnTo>
                            <a:pt x="592" y="1452"/>
                          </a:lnTo>
                          <a:lnTo>
                            <a:pt x="567" y="1450"/>
                          </a:lnTo>
                          <a:lnTo>
                            <a:pt x="0" y="1317"/>
                          </a:lnTo>
                          <a:lnTo>
                            <a:pt x="27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2" name="Group 86"/>
                  <p:cNvGrpSpPr/>
                  <p:nvPr/>
                </p:nvGrpSpPr>
                <p:grpSpPr>
                  <a:xfrm>
                    <a:off x="2838852" y="2154672"/>
                    <a:ext cx="2335010" cy="1883928"/>
                    <a:chOff x="2838852" y="2154672"/>
                    <a:chExt cx="2335010" cy="1883928"/>
                  </a:xfrm>
                  <a:grpFill/>
                </p:grpSpPr>
                <p:sp>
                  <p:nvSpPr>
                    <p:cNvPr id="63" name="Freeform 7"/>
                    <p:cNvSpPr>
                      <a:spLocks/>
                    </p:cNvSpPr>
                    <p:nvPr/>
                  </p:nvSpPr>
                  <p:spPr bwMode="auto">
                    <a:xfrm>
                      <a:off x="2968401" y="2334168"/>
                      <a:ext cx="1541325" cy="987229"/>
                    </a:xfrm>
                    <a:custGeom>
                      <a:avLst/>
                      <a:gdLst/>
                      <a:ahLst/>
                      <a:cxnLst>
                        <a:cxn ang="0">
                          <a:pos x="743" y="0"/>
                        </a:cxn>
                        <a:cxn ang="0">
                          <a:pos x="1766" y="88"/>
                        </a:cxn>
                        <a:cxn ang="0">
                          <a:pos x="1975" y="1090"/>
                        </a:cxn>
                        <a:cxn ang="0">
                          <a:pos x="1764" y="1265"/>
                        </a:cxn>
                        <a:cxn ang="0">
                          <a:pos x="1280" y="743"/>
                        </a:cxn>
                        <a:cxn ang="0">
                          <a:pos x="1276" y="742"/>
                        </a:cxn>
                        <a:cxn ang="0">
                          <a:pos x="1266" y="738"/>
                        </a:cxn>
                        <a:cxn ang="0">
                          <a:pos x="1250" y="733"/>
                        </a:cxn>
                        <a:cxn ang="0">
                          <a:pos x="1228" y="724"/>
                        </a:cxn>
                        <a:cxn ang="0">
                          <a:pos x="1200" y="714"/>
                        </a:cxn>
                        <a:cxn ang="0">
                          <a:pos x="1169" y="702"/>
                        </a:cxn>
                        <a:cxn ang="0">
                          <a:pos x="1136" y="686"/>
                        </a:cxn>
                        <a:cxn ang="0">
                          <a:pos x="1097" y="669"/>
                        </a:cxn>
                        <a:cxn ang="0">
                          <a:pos x="1058" y="647"/>
                        </a:cxn>
                        <a:cxn ang="0">
                          <a:pos x="1017" y="625"/>
                        </a:cxn>
                        <a:cxn ang="0">
                          <a:pos x="974" y="599"/>
                        </a:cxn>
                        <a:cxn ang="0">
                          <a:pos x="931" y="569"/>
                        </a:cxn>
                        <a:cxn ang="0">
                          <a:pos x="889" y="538"/>
                        </a:cxn>
                        <a:cxn ang="0">
                          <a:pos x="848" y="503"/>
                        </a:cxn>
                        <a:cxn ang="0">
                          <a:pos x="807" y="466"/>
                        </a:cxn>
                        <a:cxn ang="0">
                          <a:pos x="770" y="425"/>
                        </a:cxn>
                        <a:cxn ang="0">
                          <a:pos x="757" y="431"/>
                        </a:cxn>
                        <a:cxn ang="0">
                          <a:pos x="743" y="437"/>
                        </a:cxn>
                        <a:cxn ang="0">
                          <a:pos x="725" y="446"/>
                        </a:cxn>
                        <a:cxn ang="0">
                          <a:pos x="702" y="456"/>
                        </a:cxn>
                        <a:cxn ang="0">
                          <a:pos x="678" y="468"/>
                        </a:cxn>
                        <a:cxn ang="0">
                          <a:pos x="649" y="481"/>
                        </a:cxn>
                        <a:cxn ang="0">
                          <a:pos x="619" y="495"/>
                        </a:cxn>
                        <a:cxn ang="0">
                          <a:pos x="589" y="509"/>
                        </a:cxn>
                        <a:cxn ang="0">
                          <a:pos x="557" y="524"/>
                        </a:cxn>
                        <a:cxn ang="0">
                          <a:pos x="526" y="539"/>
                        </a:cxn>
                        <a:cxn ang="0">
                          <a:pos x="495" y="553"/>
                        </a:cxn>
                        <a:cxn ang="0">
                          <a:pos x="466" y="567"/>
                        </a:cxn>
                        <a:cxn ang="0">
                          <a:pos x="439" y="579"/>
                        </a:cxn>
                        <a:cxn ang="0">
                          <a:pos x="416" y="590"/>
                        </a:cxn>
                        <a:cxn ang="0">
                          <a:pos x="394" y="600"/>
                        </a:cxn>
                        <a:cxn ang="0">
                          <a:pos x="377" y="608"/>
                        </a:cxn>
                        <a:cxn ang="0">
                          <a:pos x="350" y="618"/>
                        </a:cxn>
                        <a:cxn ang="0">
                          <a:pos x="320" y="624"/>
                        </a:cxn>
                        <a:cxn ang="0">
                          <a:pos x="288" y="628"/>
                        </a:cxn>
                        <a:cxn ang="0">
                          <a:pos x="253" y="628"/>
                        </a:cxn>
                        <a:cxn ang="0">
                          <a:pos x="218" y="624"/>
                        </a:cxn>
                        <a:cxn ang="0">
                          <a:pos x="182" y="616"/>
                        </a:cxn>
                        <a:cxn ang="0">
                          <a:pos x="147" y="606"/>
                        </a:cxn>
                        <a:cxn ang="0">
                          <a:pos x="113" y="591"/>
                        </a:cxn>
                        <a:cxn ang="0">
                          <a:pos x="80" y="574"/>
                        </a:cxn>
                        <a:cxn ang="0">
                          <a:pos x="50" y="553"/>
                        </a:cxn>
                        <a:cxn ang="0">
                          <a:pos x="23" y="527"/>
                        </a:cxn>
                        <a:cxn ang="0">
                          <a:pos x="0" y="497"/>
                        </a:cxn>
                        <a:cxn ang="0">
                          <a:pos x="743" y="0"/>
                        </a:cxn>
                      </a:cxnLst>
                      <a:rect l="0" t="0" r="r" b="b"/>
                      <a:pathLst>
                        <a:path w="1975" h="1265">
                          <a:moveTo>
                            <a:pt x="743" y="0"/>
                          </a:moveTo>
                          <a:lnTo>
                            <a:pt x="1766" y="88"/>
                          </a:lnTo>
                          <a:lnTo>
                            <a:pt x="1975" y="1090"/>
                          </a:lnTo>
                          <a:lnTo>
                            <a:pt x="1764" y="1265"/>
                          </a:lnTo>
                          <a:lnTo>
                            <a:pt x="1280" y="743"/>
                          </a:lnTo>
                          <a:lnTo>
                            <a:pt x="1276" y="742"/>
                          </a:lnTo>
                          <a:lnTo>
                            <a:pt x="1266" y="738"/>
                          </a:lnTo>
                          <a:lnTo>
                            <a:pt x="1250" y="733"/>
                          </a:lnTo>
                          <a:lnTo>
                            <a:pt x="1228" y="724"/>
                          </a:lnTo>
                          <a:lnTo>
                            <a:pt x="1200" y="714"/>
                          </a:lnTo>
                          <a:lnTo>
                            <a:pt x="1169" y="702"/>
                          </a:lnTo>
                          <a:lnTo>
                            <a:pt x="1136" y="686"/>
                          </a:lnTo>
                          <a:lnTo>
                            <a:pt x="1097" y="669"/>
                          </a:lnTo>
                          <a:lnTo>
                            <a:pt x="1058" y="647"/>
                          </a:lnTo>
                          <a:lnTo>
                            <a:pt x="1017" y="625"/>
                          </a:lnTo>
                          <a:lnTo>
                            <a:pt x="974" y="599"/>
                          </a:lnTo>
                          <a:lnTo>
                            <a:pt x="931" y="569"/>
                          </a:lnTo>
                          <a:lnTo>
                            <a:pt x="889" y="538"/>
                          </a:lnTo>
                          <a:lnTo>
                            <a:pt x="848" y="503"/>
                          </a:lnTo>
                          <a:lnTo>
                            <a:pt x="807" y="466"/>
                          </a:lnTo>
                          <a:lnTo>
                            <a:pt x="770" y="425"/>
                          </a:lnTo>
                          <a:lnTo>
                            <a:pt x="757" y="431"/>
                          </a:lnTo>
                          <a:lnTo>
                            <a:pt x="743" y="437"/>
                          </a:lnTo>
                          <a:lnTo>
                            <a:pt x="725" y="446"/>
                          </a:lnTo>
                          <a:lnTo>
                            <a:pt x="702" y="456"/>
                          </a:lnTo>
                          <a:lnTo>
                            <a:pt x="678" y="468"/>
                          </a:lnTo>
                          <a:lnTo>
                            <a:pt x="649" y="481"/>
                          </a:lnTo>
                          <a:lnTo>
                            <a:pt x="619" y="495"/>
                          </a:lnTo>
                          <a:lnTo>
                            <a:pt x="589" y="509"/>
                          </a:lnTo>
                          <a:lnTo>
                            <a:pt x="557" y="524"/>
                          </a:lnTo>
                          <a:lnTo>
                            <a:pt x="526" y="539"/>
                          </a:lnTo>
                          <a:lnTo>
                            <a:pt x="495" y="553"/>
                          </a:lnTo>
                          <a:lnTo>
                            <a:pt x="466" y="567"/>
                          </a:lnTo>
                          <a:lnTo>
                            <a:pt x="439" y="579"/>
                          </a:lnTo>
                          <a:lnTo>
                            <a:pt x="416" y="590"/>
                          </a:lnTo>
                          <a:lnTo>
                            <a:pt x="394" y="600"/>
                          </a:lnTo>
                          <a:lnTo>
                            <a:pt x="377" y="608"/>
                          </a:lnTo>
                          <a:lnTo>
                            <a:pt x="350" y="618"/>
                          </a:lnTo>
                          <a:lnTo>
                            <a:pt x="320" y="624"/>
                          </a:lnTo>
                          <a:lnTo>
                            <a:pt x="288" y="628"/>
                          </a:lnTo>
                          <a:lnTo>
                            <a:pt x="253" y="628"/>
                          </a:lnTo>
                          <a:lnTo>
                            <a:pt x="218" y="624"/>
                          </a:lnTo>
                          <a:lnTo>
                            <a:pt x="182" y="616"/>
                          </a:lnTo>
                          <a:lnTo>
                            <a:pt x="147" y="606"/>
                          </a:lnTo>
                          <a:lnTo>
                            <a:pt x="113" y="591"/>
                          </a:lnTo>
                          <a:lnTo>
                            <a:pt x="80" y="574"/>
                          </a:lnTo>
                          <a:lnTo>
                            <a:pt x="50" y="553"/>
                          </a:lnTo>
                          <a:lnTo>
                            <a:pt x="23" y="527"/>
                          </a:lnTo>
                          <a:lnTo>
                            <a:pt x="0" y="497"/>
                          </a:lnTo>
                          <a:lnTo>
                            <a:pt x="7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4" name="Freeform 8"/>
                    <p:cNvSpPr>
                      <a:spLocks/>
                    </p:cNvSpPr>
                    <p:nvPr/>
                  </p:nvSpPr>
                  <p:spPr bwMode="auto">
                    <a:xfrm>
                      <a:off x="4420759" y="2154672"/>
                      <a:ext cx="753103" cy="1091024"/>
                    </a:xfrm>
                    <a:custGeom>
                      <a:avLst/>
                      <a:gdLst/>
                      <a:ahLst/>
                      <a:cxnLst>
                        <a:cxn ang="0">
                          <a:pos x="965" y="1294"/>
                        </a:cxn>
                        <a:cxn ang="0">
                          <a:pos x="950" y="1297"/>
                        </a:cxn>
                        <a:cxn ang="0">
                          <a:pos x="910" y="1307"/>
                        </a:cxn>
                        <a:cxn ang="0">
                          <a:pos x="847" y="1322"/>
                        </a:cxn>
                        <a:cxn ang="0">
                          <a:pos x="764" y="1341"/>
                        </a:cxn>
                        <a:cxn ang="0">
                          <a:pos x="665" y="1361"/>
                        </a:cxn>
                        <a:cxn ang="0">
                          <a:pos x="554" y="1381"/>
                        </a:cxn>
                        <a:cxn ang="0">
                          <a:pos x="449" y="1395"/>
                        </a:cxn>
                        <a:cxn ang="0">
                          <a:pos x="373" y="1397"/>
                        </a:cxn>
                        <a:cxn ang="0">
                          <a:pos x="316" y="1387"/>
                        </a:cxn>
                        <a:cxn ang="0">
                          <a:pos x="275" y="1369"/>
                        </a:cxn>
                        <a:cxn ang="0">
                          <a:pos x="249" y="1348"/>
                        </a:cxn>
                        <a:cxn ang="0">
                          <a:pos x="232" y="1327"/>
                        </a:cxn>
                        <a:cxn ang="0">
                          <a:pos x="222" y="1304"/>
                        </a:cxn>
                        <a:cxn ang="0">
                          <a:pos x="221" y="1297"/>
                        </a:cxn>
                        <a:cxn ang="0">
                          <a:pos x="219" y="1282"/>
                        </a:cxn>
                        <a:cxn ang="0">
                          <a:pos x="210" y="1241"/>
                        </a:cxn>
                        <a:cxn ang="0">
                          <a:pos x="196" y="1178"/>
                        </a:cxn>
                        <a:cxn ang="0">
                          <a:pos x="179" y="1097"/>
                        </a:cxn>
                        <a:cxn ang="0">
                          <a:pos x="159" y="1003"/>
                        </a:cxn>
                        <a:cxn ang="0">
                          <a:pos x="138" y="900"/>
                        </a:cxn>
                        <a:cxn ang="0">
                          <a:pos x="116" y="792"/>
                        </a:cxn>
                        <a:cxn ang="0">
                          <a:pos x="92" y="682"/>
                        </a:cxn>
                        <a:cxn ang="0">
                          <a:pos x="70" y="578"/>
                        </a:cxn>
                        <a:cxn ang="0">
                          <a:pos x="50" y="481"/>
                        </a:cxn>
                        <a:cxn ang="0">
                          <a:pos x="31" y="397"/>
                        </a:cxn>
                        <a:cxn ang="0">
                          <a:pos x="18" y="330"/>
                        </a:cxn>
                        <a:cxn ang="0">
                          <a:pos x="8" y="284"/>
                        </a:cxn>
                        <a:cxn ang="0">
                          <a:pos x="0" y="245"/>
                        </a:cxn>
                        <a:cxn ang="0">
                          <a:pos x="6" y="205"/>
                        </a:cxn>
                        <a:cxn ang="0">
                          <a:pos x="26" y="173"/>
                        </a:cxn>
                        <a:cxn ang="0">
                          <a:pos x="73" y="141"/>
                        </a:cxn>
                        <a:cxn ang="0">
                          <a:pos x="108" y="127"/>
                        </a:cxn>
                        <a:cxn ang="0">
                          <a:pos x="138" y="118"/>
                        </a:cxn>
                        <a:cxn ang="0">
                          <a:pos x="179" y="108"/>
                        </a:cxn>
                        <a:cxn ang="0">
                          <a:pos x="237" y="96"/>
                        </a:cxn>
                        <a:cxn ang="0">
                          <a:pos x="347" y="71"/>
                        </a:cxn>
                        <a:cxn ang="0">
                          <a:pos x="466" y="46"/>
                        </a:cxn>
                        <a:cxn ang="0">
                          <a:pos x="539" y="30"/>
                        </a:cxn>
                        <a:cxn ang="0">
                          <a:pos x="604" y="16"/>
                        </a:cxn>
                        <a:cxn ang="0">
                          <a:pos x="652" y="7"/>
                        </a:cxn>
                        <a:cxn ang="0">
                          <a:pos x="678" y="2"/>
                        </a:cxn>
                      </a:cxnLst>
                      <a:rect l="0" t="0" r="r" b="b"/>
                      <a:pathLst>
                        <a:path w="965" h="1398">
                          <a:moveTo>
                            <a:pt x="682" y="0"/>
                          </a:moveTo>
                          <a:lnTo>
                            <a:pt x="965" y="1294"/>
                          </a:lnTo>
                          <a:lnTo>
                            <a:pt x="961" y="1295"/>
                          </a:lnTo>
                          <a:lnTo>
                            <a:pt x="950" y="1297"/>
                          </a:lnTo>
                          <a:lnTo>
                            <a:pt x="934" y="1302"/>
                          </a:lnTo>
                          <a:lnTo>
                            <a:pt x="910" y="1307"/>
                          </a:lnTo>
                          <a:lnTo>
                            <a:pt x="881" y="1315"/>
                          </a:lnTo>
                          <a:lnTo>
                            <a:pt x="847" y="1322"/>
                          </a:lnTo>
                          <a:lnTo>
                            <a:pt x="807" y="1332"/>
                          </a:lnTo>
                          <a:lnTo>
                            <a:pt x="764" y="1341"/>
                          </a:lnTo>
                          <a:lnTo>
                            <a:pt x="716" y="1351"/>
                          </a:lnTo>
                          <a:lnTo>
                            <a:pt x="665" y="1361"/>
                          </a:lnTo>
                          <a:lnTo>
                            <a:pt x="611" y="1371"/>
                          </a:lnTo>
                          <a:lnTo>
                            <a:pt x="554" y="1381"/>
                          </a:lnTo>
                          <a:lnTo>
                            <a:pt x="494" y="1390"/>
                          </a:lnTo>
                          <a:lnTo>
                            <a:pt x="449" y="1395"/>
                          </a:lnTo>
                          <a:lnTo>
                            <a:pt x="408" y="1398"/>
                          </a:lnTo>
                          <a:lnTo>
                            <a:pt x="373" y="1397"/>
                          </a:lnTo>
                          <a:lnTo>
                            <a:pt x="342" y="1393"/>
                          </a:lnTo>
                          <a:lnTo>
                            <a:pt x="316" y="1387"/>
                          </a:lnTo>
                          <a:lnTo>
                            <a:pt x="293" y="1378"/>
                          </a:lnTo>
                          <a:lnTo>
                            <a:pt x="275" y="1369"/>
                          </a:lnTo>
                          <a:lnTo>
                            <a:pt x="260" y="1359"/>
                          </a:lnTo>
                          <a:lnTo>
                            <a:pt x="249" y="1348"/>
                          </a:lnTo>
                          <a:lnTo>
                            <a:pt x="239" y="1337"/>
                          </a:lnTo>
                          <a:lnTo>
                            <a:pt x="232" y="1327"/>
                          </a:lnTo>
                          <a:lnTo>
                            <a:pt x="224" y="1310"/>
                          </a:lnTo>
                          <a:lnTo>
                            <a:pt x="222" y="1304"/>
                          </a:lnTo>
                          <a:lnTo>
                            <a:pt x="221" y="1299"/>
                          </a:lnTo>
                          <a:lnTo>
                            <a:pt x="221" y="1297"/>
                          </a:lnTo>
                          <a:lnTo>
                            <a:pt x="220" y="1294"/>
                          </a:lnTo>
                          <a:lnTo>
                            <a:pt x="219" y="1282"/>
                          </a:lnTo>
                          <a:lnTo>
                            <a:pt x="215" y="1265"/>
                          </a:lnTo>
                          <a:lnTo>
                            <a:pt x="210" y="1241"/>
                          </a:lnTo>
                          <a:lnTo>
                            <a:pt x="204" y="1213"/>
                          </a:lnTo>
                          <a:lnTo>
                            <a:pt x="196" y="1178"/>
                          </a:lnTo>
                          <a:lnTo>
                            <a:pt x="188" y="1140"/>
                          </a:lnTo>
                          <a:lnTo>
                            <a:pt x="179" y="1097"/>
                          </a:lnTo>
                          <a:lnTo>
                            <a:pt x="170" y="1051"/>
                          </a:lnTo>
                          <a:lnTo>
                            <a:pt x="159" y="1003"/>
                          </a:lnTo>
                          <a:lnTo>
                            <a:pt x="149" y="952"/>
                          </a:lnTo>
                          <a:lnTo>
                            <a:pt x="138" y="900"/>
                          </a:lnTo>
                          <a:lnTo>
                            <a:pt x="127" y="846"/>
                          </a:lnTo>
                          <a:lnTo>
                            <a:pt x="116" y="792"/>
                          </a:lnTo>
                          <a:lnTo>
                            <a:pt x="103" y="737"/>
                          </a:lnTo>
                          <a:lnTo>
                            <a:pt x="92" y="682"/>
                          </a:lnTo>
                          <a:lnTo>
                            <a:pt x="81" y="629"/>
                          </a:lnTo>
                          <a:lnTo>
                            <a:pt x="70" y="578"/>
                          </a:lnTo>
                          <a:lnTo>
                            <a:pt x="60" y="528"/>
                          </a:lnTo>
                          <a:lnTo>
                            <a:pt x="50" y="481"/>
                          </a:lnTo>
                          <a:lnTo>
                            <a:pt x="40" y="438"/>
                          </a:lnTo>
                          <a:lnTo>
                            <a:pt x="31" y="397"/>
                          </a:lnTo>
                          <a:lnTo>
                            <a:pt x="24" y="361"/>
                          </a:lnTo>
                          <a:lnTo>
                            <a:pt x="18" y="330"/>
                          </a:lnTo>
                          <a:lnTo>
                            <a:pt x="11" y="303"/>
                          </a:lnTo>
                          <a:lnTo>
                            <a:pt x="8" y="284"/>
                          </a:lnTo>
                          <a:lnTo>
                            <a:pt x="4" y="270"/>
                          </a:lnTo>
                          <a:lnTo>
                            <a:pt x="0" y="245"/>
                          </a:lnTo>
                          <a:lnTo>
                            <a:pt x="1" y="224"/>
                          </a:lnTo>
                          <a:lnTo>
                            <a:pt x="6" y="205"/>
                          </a:lnTo>
                          <a:lnTo>
                            <a:pt x="15" y="188"/>
                          </a:lnTo>
                          <a:lnTo>
                            <a:pt x="26" y="173"/>
                          </a:lnTo>
                          <a:lnTo>
                            <a:pt x="41" y="161"/>
                          </a:lnTo>
                          <a:lnTo>
                            <a:pt x="73" y="141"/>
                          </a:lnTo>
                          <a:lnTo>
                            <a:pt x="91" y="133"/>
                          </a:lnTo>
                          <a:lnTo>
                            <a:pt x="108" y="127"/>
                          </a:lnTo>
                          <a:lnTo>
                            <a:pt x="126" y="122"/>
                          </a:lnTo>
                          <a:lnTo>
                            <a:pt x="138" y="118"/>
                          </a:lnTo>
                          <a:lnTo>
                            <a:pt x="155" y="115"/>
                          </a:lnTo>
                          <a:lnTo>
                            <a:pt x="179" y="108"/>
                          </a:lnTo>
                          <a:lnTo>
                            <a:pt x="206" y="102"/>
                          </a:lnTo>
                          <a:lnTo>
                            <a:pt x="237" y="96"/>
                          </a:lnTo>
                          <a:lnTo>
                            <a:pt x="272" y="89"/>
                          </a:lnTo>
                          <a:lnTo>
                            <a:pt x="347" y="71"/>
                          </a:lnTo>
                          <a:lnTo>
                            <a:pt x="386" y="64"/>
                          </a:lnTo>
                          <a:lnTo>
                            <a:pt x="466" y="46"/>
                          </a:lnTo>
                          <a:lnTo>
                            <a:pt x="503" y="38"/>
                          </a:lnTo>
                          <a:lnTo>
                            <a:pt x="539" y="30"/>
                          </a:lnTo>
                          <a:lnTo>
                            <a:pt x="573" y="24"/>
                          </a:lnTo>
                          <a:lnTo>
                            <a:pt x="604" y="16"/>
                          </a:lnTo>
                          <a:lnTo>
                            <a:pt x="630" y="11"/>
                          </a:lnTo>
                          <a:lnTo>
                            <a:pt x="652" y="7"/>
                          </a:lnTo>
                          <a:lnTo>
                            <a:pt x="668" y="3"/>
                          </a:lnTo>
                          <a:lnTo>
                            <a:pt x="678" y="2"/>
                          </a:lnTo>
                          <a:lnTo>
                            <a:pt x="68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5" name="Freeform 10"/>
                    <p:cNvSpPr>
                      <a:spLocks/>
                    </p:cNvSpPr>
                    <p:nvPr/>
                  </p:nvSpPr>
                  <p:spPr bwMode="auto">
                    <a:xfrm>
                      <a:off x="3001959" y="3461871"/>
                      <a:ext cx="303582" cy="316850"/>
                    </a:xfrm>
                    <a:custGeom>
                      <a:avLst/>
                      <a:gdLst/>
                      <a:ahLst/>
                      <a:cxnLst>
                        <a:cxn ang="0">
                          <a:pos x="257" y="0"/>
                        </a:cxn>
                        <a:cxn ang="0">
                          <a:pos x="281" y="2"/>
                        </a:cxn>
                        <a:cxn ang="0">
                          <a:pos x="304" y="9"/>
                        </a:cxn>
                        <a:cxn ang="0">
                          <a:pos x="325" y="20"/>
                        </a:cxn>
                        <a:cxn ang="0">
                          <a:pos x="345" y="33"/>
                        </a:cxn>
                        <a:cxn ang="0">
                          <a:pos x="363" y="52"/>
                        </a:cxn>
                        <a:cxn ang="0">
                          <a:pos x="376" y="73"/>
                        </a:cxn>
                        <a:cxn ang="0">
                          <a:pos x="385" y="97"/>
                        </a:cxn>
                        <a:cxn ang="0">
                          <a:pos x="389" y="122"/>
                        </a:cxn>
                        <a:cxn ang="0">
                          <a:pos x="387" y="148"/>
                        </a:cxn>
                        <a:cxn ang="0">
                          <a:pos x="383" y="171"/>
                        </a:cxn>
                        <a:cxn ang="0">
                          <a:pos x="373" y="194"/>
                        </a:cxn>
                        <a:cxn ang="0">
                          <a:pos x="358" y="214"/>
                        </a:cxn>
                        <a:cxn ang="0">
                          <a:pos x="328" y="247"/>
                        </a:cxn>
                        <a:cxn ang="0">
                          <a:pos x="225" y="364"/>
                        </a:cxn>
                        <a:cxn ang="0">
                          <a:pos x="205" y="381"/>
                        </a:cxn>
                        <a:cxn ang="0">
                          <a:pos x="183" y="395"/>
                        </a:cxn>
                        <a:cxn ang="0">
                          <a:pos x="158" y="404"/>
                        </a:cxn>
                        <a:cxn ang="0">
                          <a:pos x="132" y="406"/>
                        </a:cxn>
                        <a:cxn ang="0">
                          <a:pos x="108" y="404"/>
                        </a:cxn>
                        <a:cxn ang="0">
                          <a:pos x="84" y="397"/>
                        </a:cxn>
                        <a:cxn ang="0">
                          <a:pos x="63" y="386"/>
                        </a:cxn>
                        <a:cxn ang="0">
                          <a:pos x="43" y="373"/>
                        </a:cxn>
                        <a:cxn ang="0">
                          <a:pos x="26" y="354"/>
                        </a:cxn>
                        <a:cxn ang="0">
                          <a:pos x="12" y="332"/>
                        </a:cxn>
                        <a:cxn ang="0">
                          <a:pos x="4" y="308"/>
                        </a:cxn>
                        <a:cxn ang="0">
                          <a:pos x="0" y="283"/>
                        </a:cxn>
                        <a:cxn ang="0">
                          <a:pos x="1" y="258"/>
                        </a:cxn>
                        <a:cxn ang="0">
                          <a:pos x="6" y="235"/>
                        </a:cxn>
                        <a:cxn ang="0">
                          <a:pos x="16" y="212"/>
                        </a:cxn>
                        <a:cxn ang="0">
                          <a:pos x="31" y="193"/>
                        </a:cxn>
                        <a:cxn ang="0">
                          <a:pos x="137" y="73"/>
                        </a:cxn>
                        <a:cxn ang="0">
                          <a:pos x="164" y="41"/>
                        </a:cxn>
                        <a:cxn ang="0">
                          <a:pos x="184" y="24"/>
                        </a:cxn>
                        <a:cxn ang="0">
                          <a:pos x="206" y="11"/>
                        </a:cxn>
                        <a:cxn ang="0">
                          <a:pos x="231" y="2"/>
                        </a:cxn>
                        <a:cxn ang="0">
                          <a:pos x="257" y="0"/>
                        </a:cxn>
                      </a:cxnLst>
                      <a:rect l="0" t="0" r="r" b="b"/>
                      <a:pathLst>
                        <a:path w="389" h="406">
                          <a:moveTo>
                            <a:pt x="257" y="0"/>
                          </a:moveTo>
                          <a:lnTo>
                            <a:pt x="281" y="2"/>
                          </a:lnTo>
                          <a:lnTo>
                            <a:pt x="304" y="9"/>
                          </a:lnTo>
                          <a:lnTo>
                            <a:pt x="325" y="20"/>
                          </a:lnTo>
                          <a:lnTo>
                            <a:pt x="345" y="33"/>
                          </a:lnTo>
                          <a:lnTo>
                            <a:pt x="363" y="52"/>
                          </a:lnTo>
                          <a:lnTo>
                            <a:pt x="376" y="73"/>
                          </a:lnTo>
                          <a:lnTo>
                            <a:pt x="385" y="97"/>
                          </a:lnTo>
                          <a:lnTo>
                            <a:pt x="389" y="122"/>
                          </a:lnTo>
                          <a:lnTo>
                            <a:pt x="387" y="148"/>
                          </a:lnTo>
                          <a:lnTo>
                            <a:pt x="383" y="171"/>
                          </a:lnTo>
                          <a:lnTo>
                            <a:pt x="373" y="194"/>
                          </a:lnTo>
                          <a:lnTo>
                            <a:pt x="358" y="214"/>
                          </a:lnTo>
                          <a:lnTo>
                            <a:pt x="328" y="247"/>
                          </a:lnTo>
                          <a:lnTo>
                            <a:pt x="225" y="364"/>
                          </a:lnTo>
                          <a:lnTo>
                            <a:pt x="205" y="381"/>
                          </a:lnTo>
                          <a:lnTo>
                            <a:pt x="183" y="395"/>
                          </a:lnTo>
                          <a:lnTo>
                            <a:pt x="158" y="404"/>
                          </a:lnTo>
                          <a:lnTo>
                            <a:pt x="132" y="406"/>
                          </a:lnTo>
                          <a:lnTo>
                            <a:pt x="108" y="404"/>
                          </a:lnTo>
                          <a:lnTo>
                            <a:pt x="84" y="397"/>
                          </a:lnTo>
                          <a:lnTo>
                            <a:pt x="63" y="386"/>
                          </a:lnTo>
                          <a:lnTo>
                            <a:pt x="43" y="373"/>
                          </a:lnTo>
                          <a:lnTo>
                            <a:pt x="26" y="354"/>
                          </a:lnTo>
                          <a:lnTo>
                            <a:pt x="12" y="332"/>
                          </a:lnTo>
                          <a:lnTo>
                            <a:pt x="4" y="308"/>
                          </a:lnTo>
                          <a:lnTo>
                            <a:pt x="0" y="283"/>
                          </a:lnTo>
                          <a:lnTo>
                            <a:pt x="1" y="258"/>
                          </a:lnTo>
                          <a:lnTo>
                            <a:pt x="6" y="235"/>
                          </a:lnTo>
                          <a:lnTo>
                            <a:pt x="16" y="212"/>
                          </a:lnTo>
                          <a:lnTo>
                            <a:pt x="31" y="193"/>
                          </a:lnTo>
                          <a:lnTo>
                            <a:pt x="137" y="73"/>
                          </a:lnTo>
                          <a:lnTo>
                            <a:pt x="164" y="41"/>
                          </a:lnTo>
                          <a:lnTo>
                            <a:pt x="184" y="24"/>
                          </a:lnTo>
                          <a:lnTo>
                            <a:pt x="206" y="11"/>
                          </a:lnTo>
                          <a:lnTo>
                            <a:pt x="231" y="2"/>
                          </a:lnTo>
                          <a:lnTo>
                            <a:pt x="25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6" name="Freeform 11"/>
                    <p:cNvSpPr>
                      <a:spLocks/>
                    </p:cNvSpPr>
                    <p:nvPr/>
                  </p:nvSpPr>
                  <p:spPr bwMode="auto">
                    <a:xfrm>
                      <a:off x="2838852" y="3309690"/>
                      <a:ext cx="266122" cy="277049"/>
                    </a:xfrm>
                    <a:custGeom>
                      <a:avLst/>
                      <a:gdLst/>
                      <a:ahLst/>
                      <a:cxnLst>
                        <a:cxn ang="0">
                          <a:pos x="219" y="0"/>
                        </a:cxn>
                        <a:cxn ang="0">
                          <a:pos x="249" y="4"/>
                        </a:cxn>
                        <a:cxn ang="0">
                          <a:pos x="275" y="15"/>
                        </a:cxn>
                        <a:cxn ang="0">
                          <a:pos x="300" y="32"/>
                        </a:cxn>
                        <a:cxn ang="0">
                          <a:pos x="316" y="50"/>
                        </a:cxn>
                        <a:cxn ang="0">
                          <a:pos x="328" y="68"/>
                        </a:cxn>
                        <a:cxn ang="0">
                          <a:pos x="337" y="89"/>
                        </a:cxn>
                        <a:cxn ang="0">
                          <a:pos x="341" y="112"/>
                        </a:cxn>
                        <a:cxn ang="0">
                          <a:pos x="341" y="133"/>
                        </a:cxn>
                        <a:cxn ang="0">
                          <a:pos x="336" y="154"/>
                        </a:cxn>
                        <a:cxn ang="0">
                          <a:pos x="328" y="173"/>
                        </a:cxn>
                        <a:cxn ang="0">
                          <a:pos x="316" y="190"/>
                        </a:cxn>
                        <a:cxn ang="0">
                          <a:pos x="291" y="219"/>
                        </a:cxn>
                        <a:cxn ang="0">
                          <a:pos x="199" y="322"/>
                        </a:cxn>
                        <a:cxn ang="0">
                          <a:pos x="183" y="335"/>
                        </a:cxn>
                        <a:cxn ang="0">
                          <a:pos x="166" y="347"/>
                        </a:cxn>
                        <a:cxn ang="0">
                          <a:pos x="144" y="353"/>
                        </a:cxn>
                        <a:cxn ang="0">
                          <a:pos x="122" y="355"/>
                        </a:cxn>
                        <a:cxn ang="0">
                          <a:pos x="101" y="353"/>
                        </a:cxn>
                        <a:cxn ang="0">
                          <a:pos x="80" y="347"/>
                        </a:cxn>
                        <a:cxn ang="0">
                          <a:pos x="60" y="337"/>
                        </a:cxn>
                        <a:cxn ang="0">
                          <a:pos x="41" y="323"/>
                        </a:cxn>
                        <a:cxn ang="0">
                          <a:pos x="25" y="306"/>
                        </a:cxn>
                        <a:cxn ang="0">
                          <a:pos x="13" y="287"/>
                        </a:cxn>
                        <a:cxn ang="0">
                          <a:pos x="4" y="267"/>
                        </a:cxn>
                        <a:cxn ang="0">
                          <a:pos x="0" y="245"/>
                        </a:cxn>
                        <a:cxn ang="0">
                          <a:pos x="0" y="222"/>
                        </a:cxn>
                        <a:cxn ang="0">
                          <a:pos x="5" y="202"/>
                        </a:cxn>
                        <a:cxn ang="0">
                          <a:pos x="13" y="184"/>
                        </a:cxn>
                        <a:cxn ang="0">
                          <a:pos x="25" y="166"/>
                        </a:cxn>
                        <a:cxn ang="0">
                          <a:pos x="118" y="61"/>
                        </a:cxn>
                        <a:cxn ang="0">
                          <a:pos x="142" y="35"/>
                        </a:cxn>
                        <a:cxn ang="0">
                          <a:pos x="157" y="20"/>
                        </a:cxn>
                        <a:cxn ang="0">
                          <a:pos x="175" y="9"/>
                        </a:cxn>
                        <a:cxn ang="0">
                          <a:pos x="197" y="2"/>
                        </a:cxn>
                        <a:cxn ang="0">
                          <a:pos x="219" y="0"/>
                        </a:cxn>
                      </a:cxnLst>
                      <a:rect l="0" t="0" r="r" b="b"/>
                      <a:pathLst>
                        <a:path w="341" h="355">
                          <a:moveTo>
                            <a:pt x="219" y="0"/>
                          </a:moveTo>
                          <a:lnTo>
                            <a:pt x="249" y="4"/>
                          </a:lnTo>
                          <a:lnTo>
                            <a:pt x="275" y="15"/>
                          </a:lnTo>
                          <a:lnTo>
                            <a:pt x="300" y="32"/>
                          </a:lnTo>
                          <a:lnTo>
                            <a:pt x="316" y="50"/>
                          </a:lnTo>
                          <a:lnTo>
                            <a:pt x="328" y="68"/>
                          </a:lnTo>
                          <a:lnTo>
                            <a:pt x="337" y="89"/>
                          </a:lnTo>
                          <a:lnTo>
                            <a:pt x="341" y="112"/>
                          </a:lnTo>
                          <a:lnTo>
                            <a:pt x="341" y="133"/>
                          </a:lnTo>
                          <a:lnTo>
                            <a:pt x="336" y="154"/>
                          </a:lnTo>
                          <a:lnTo>
                            <a:pt x="328" y="173"/>
                          </a:lnTo>
                          <a:lnTo>
                            <a:pt x="316" y="190"/>
                          </a:lnTo>
                          <a:lnTo>
                            <a:pt x="291" y="219"/>
                          </a:lnTo>
                          <a:lnTo>
                            <a:pt x="199" y="322"/>
                          </a:lnTo>
                          <a:lnTo>
                            <a:pt x="183" y="335"/>
                          </a:lnTo>
                          <a:lnTo>
                            <a:pt x="166" y="347"/>
                          </a:lnTo>
                          <a:lnTo>
                            <a:pt x="144" y="353"/>
                          </a:lnTo>
                          <a:lnTo>
                            <a:pt x="122" y="355"/>
                          </a:lnTo>
                          <a:lnTo>
                            <a:pt x="101" y="353"/>
                          </a:lnTo>
                          <a:lnTo>
                            <a:pt x="80" y="347"/>
                          </a:lnTo>
                          <a:lnTo>
                            <a:pt x="60" y="337"/>
                          </a:lnTo>
                          <a:lnTo>
                            <a:pt x="41" y="323"/>
                          </a:lnTo>
                          <a:lnTo>
                            <a:pt x="25" y="306"/>
                          </a:lnTo>
                          <a:lnTo>
                            <a:pt x="13" y="287"/>
                          </a:lnTo>
                          <a:lnTo>
                            <a:pt x="4" y="267"/>
                          </a:lnTo>
                          <a:lnTo>
                            <a:pt x="0" y="245"/>
                          </a:lnTo>
                          <a:lnTo>
                            <a:pt x="0" y="222"/>
                          </a:lnTo>
                          <a:lnTo>
                            <a:pt x="5" y="202"/>
                          </a:lnTo>
                          <a:lnTo>
                            <a:pt x="13" y="184"/>
                          </a:lnTo>
                          <a:lnTo>
                            <a:pt x="25" y="166"/>
                          </a:lnTo>
                          <a:lnTo>
                            <a:pt x="118" y="61"/>
                          </a:lnTo>
                          <a:lnTo>
                            <a:pt x="142" y="35"/>
                          </a:lnTo>
                          <a:lnTo>
                            <a:pt x="157" y="20"/>
                          </a:lnTo>
                          <a:lnTo>
                            <a:pt x="175" y="9"/>
                          </a:lnTo>
                          <a:lnTo>
                            <a:pt x="197" y="2"/>
                          </a:lnTo>
                          <a:lnTo>
                            <a:pt x="2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7" name="Freeform 12"/>
                    <p:cNvSpPr>
                      <a:spLocks/>
                    </p:cNvSpPr>
                    <p:nvPr/>
                  </p:nvSpPr>
                  <p:spPr bwMode="auto">
                    <a:xfrm>
                      <a:off x="3410898" y="3809157"/>
                      <a:ext cx="216176" cy="229443"/>
                    </a:xfrm>
                    <a:custGeom>
                      <a:avLst/>
                      <a:gdLst/>
                      <a:ahLst/>
                      <a:cxnLst>
                        <a:cxn ang="0">
                          <a:pos x="178" y="0"/>
                        </a:cxn>
                        <a:cxn ang="0">
                          <a:pos x="201" y="2"/>
                        </a:cxn>
                        <a:cxn ang="0">
                          <a:pos x="222" y="11"/>
                        </a:cxn>
                        <a:cxn ang="0">
                          <a:pos x="242" y="25"/>
                        </a:cxn>
                        <a:cxn ang="0">
                          <a:pos x="260" y="43"/>
                        </a:cxn>
                        <a:cxn ang="0">
                          <a:pos x="271" y="64"/>
                        </a:cxn>
                        <a:cxn ang="0">
                          <a:pos x="277" y="87"/>
                        </a:cxn>
                        <a:cxn ang="0">
                          <a:pos x="277" y="110"/>
                        </a:cxn>
                        <a:cxn ang="0">
                          <a:pos x="272" y="131"/>
                        </a:cxn>
                        <a:cxn ang="0">
                          <a:pos x="260" y="151"/>
                        </a:cxn>
                        <a:cxn ang="0">
                          <a:pos x="227" y="189"/>
                        </a:cxn>
                        <a:cxn ang="0">
                          <a:pos x="164" y="264"/>
                        </a:cxn>
                        <a:cxn ang="0">
                          <a:pos x="150" y="277"/>
                        </a:cxn>
                        <a:cxn ang="0">
                          <a:pos x="135" y="287"/>
                        </a:cxn>
                        <a:cxn ang="0">
                          <a:pos x="118" y="292"/>
                        </a:cxn>
                        <a:cxn ang="0">
                          <a:pos x="99" y="294"/>
                        </a:cxn>
                        <a:cxn ang="0">
                          <a:pos x="76" y="292"/>
                        </a:cxn>
                        <a:cxn ang="0">
                          <a:pos x="55" y="283"/>
                        </a:cxn>
                        <a:cxn ang="0">
                          <a:pos x="35" y="269"/>
                        </a:cxn>
                        <a:cxn ang="0">
                          <a:pos x="19" y="251"/>
                        </a:cxn>
                        <a:cxn ang="0">
                          <a:pos x="6" y="230"/>
                        </a:cxn>
                        <a:cxn ang="0">
                          <a:pos x="0" y="206"/>
                        </a:cxn>
                        <a:cxn ang="0">
                          <a:pos x="0" y="182"/>
                        </a:cxn>
                        <a:cxn ang="0">
                          <a:pos x="6" y="161"/>
                        </a:cxn>
                        <a:cxn ang="0">
                          <a:pos x="19" y="143"/>
                        </a:cxn>
                        <a:cxn ang="0">
                          <a:pos x="87" y="61"/>
                        </a:cxn>
                        <a:cxn ang="0">
                          <a:pos x="114" y="28"/>
                        </a:cxn>
                        <a:cxn ang="0">
                          <a:pos x="127" y="17"/>
                        </a:cxn>
                        <a:cxn ang="0">
                          <a:pos x="142" y="7"/>
                        </a:cxn>
                        <a:cxn ang="0">
                          <a:pos x="159" y="2"/>
                        </a:cxn>
                        <a:cxn ang="0">
                          <a:pos x="178" y="0"/>
                        </a:cxn>
                      </a:cxnLst>
                      <a:rect l="0" t="0" r="r" b="b"/>
                      <a:pathLst>
                        <a:path w="277" h="294">
                          <a:moveTo>
                            <a:pt x="178" y="0"/>
                          </a:moveTo>
                          <a:lnTo>
                            <a:pt x="201" y="2"/>
                          </a:lnTo>
                          <a:lnTo>
                            <a:pt x="222" y="11"/>
                          </a:lnTo>
                          <a:lnTo>
                            <a:pt x="242" y="25"/>
                          </a:lnTo>
                          <a:lnTo>
                            <a:pt x="260" y="43"/>
                          </a:lnTo>
                          <a:lnTo>
                            <a:pt x="271" y="64"/>
                          </a:lnTo>
                          <a:lnTo>
                            <a:pt x="277" y="87"/>
                          </a:lnTo>
                          <a:lnTo>
                            <a:pt x="277" y="110"/>
                          </a:lnTo>
                          <a:lnTo>
                            <a:pt x="272" y="131"/>
                          </a:lnTo>
                          <a:lnTo>
                            <a:pt x="260" y="151"/>
                          </a:lnTo>
                          <a:lnTo>
                            <a:pt x="227" y="189"/>
                          </a:lnTo>
                          <a:lnTo>
                            <a:pt x="164" y="264"/>
                          </a:lnTo>
                          <a:lnTo>
                            <a:pt x="150" y="277"/>
                          </a:lnTo>
                          <a:lnTo>
                            <a:pt x="135" y="287"/>
                          </a:lnTo>
                          <a:lnTo>
                            <a:pt x="118" y="292"/>
                          </a:lnTo>
                          <a:lnTo>
                            <a:pt x="99" y="294"/>
                          </a:lnTo>
                          <a:lnTo>
                            <a:pt x="76" y="292"/>
                          </a:lnTo>
                          <a:lnTo>
                            <a:pt x="55" y="283"/>
                          </a:lnTo>
                          <a:lnTo>
                            <a:pt x="35" y="269"/>
                          </a:lnTo>
                          <a:lnTo>
                            <a:pt x="19" y="251"/>
                          </a:lnTo>
                          <a:lnTo>
                            <a:pt x="6" y="230"/>
                          </a:lnTo>
                          <a:lnTo>
                            <a:pt x="0" y="206"/>
                          </a:lnTo>
                          <a:lnTo>
                            <a:pt x="0" y="182"/>
                          </a:lnTo>
                          <a:lnTo>
                            <a:pt x="6" y="161"/>
                          </a:lnTo>
                          <a:lnTo>
                            <a:pt x="19" y="143"/>
                          </a:lnTo>
                          <a:lnTo>
                            <a:pt x="87" y="61"/>
                          </a:lnTo>
                          <a:lnTo>
                            <a:pt x="114" y="28"/>
                          </a:lnTo>
                          <a:lnTo>
                            <a:pt x="127" y="17"/>
                          </a:lnTo>
                          <a:lnTo>
                            <a:pt x="142" y="7"/>
                          </a:lnTo>
                          <a:lnTo>
                            <a:pt x="159" y="2"/>
                          </a:lnTo>
                          <a:lnTo>
                            <a:pt x="1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8" name="Freeform 13"/>
                    <p:cNvSpPr>
                      <a:spLocks/>
                    </p:cNvSpPr>
                    <p:nvPr/>
                  </p:nvSpPr>
                  <p:spPr bwMode="auto">
                    <a:xfrm>
                      <a:off x="3198624" y="3649171"/>
                      <a:ext cx="276268" cy="286414"/>
                    </a:xfrm>
                    <a:custGeom>
                      <a:avLst/>
                      <a:gdLst/>
                      <a:ahLst/>
                      <a:cxnLst>
                        <a:cxn ang="0">
                          <a:pos x="232" y="0"/>
                        </a:cxn>
                        <a:cxn ang="0">
                          <a:pos x="255" y="2"/>
                        </a:cxn>
                        <a:cxn ang="0">
                          <a:pos x="276" y="7"/>
                        </a:cxn>
                        <a:cxn ang="0">
                          <a:pos x="296" y="17"/>
                        </a:cxn>
                        <a:cxn ang="0">
                          <a:pos x="313" y="30"/>
                        </a:cxn>
                        <a:cxn ang="0">
                          <a:pos x="332" y="49"/>
                        </a:cxn>
                        <a:cxn ang="0">
                          <a:pos x="344" y="73"/>
                        </a:cxn>
                        <a:cxn ang="0">
                          <a:pos x="352" y="98"/>
                        </a:cxn>
                        <a:cxn ang="0">
                          <a:pos x="354" y="123"/>
                        </a:cxn>
                        <a:cxn ang="0">
                          <a:pos x="350" y="148"/>
                        </a:cxn>
                        <a:cxn ang="0">
                          <a:pos x="342" y="172"/>
                        </a:cxn>
                        <a:cxn ang="0">
                          <a:pos x="327" y="194"/>
                        </a:cxn>
                        <a:cxn ang="0">
                          <a:pos x="306" y="216"/>
                        </a:cxn>
                        <a:cxn ang="0">
                          <a:pos x="204" y="331"/>
                        </a:cxn>
                        <a:cxn ang="0">
                          <a:pos x="186" y="348"/>
                        </a:cxn>
                        <a:cxn ang="0">
                          <a:pos x="167" y="359"/>
                        </a:cxn>
                        <a:cxn ang="0">
                          <a:pos x="144" y="365"/>
                        </a:cxn>
                        <a:cxn ang="0">
                          <a:pos x="121" y="367"/>
                        </a:cxn>
                        <a:cxn ang="0">
                          <a:pos x="92" y="364"/>
                        </a:cxn>
                        <a:cxn ang="0">
                          <a:pos x="65" y="354"/>
                        </a:cxn>
                        <a:cxn ang="0">
                          <a:pos x="40" y="336"/>
                        </a:cxn>
                        <a:cxn ang="0">
                          <a:pos x="24" y="319"/>
                        </a:cxn>
                        <a:cxn ang="0">
                          <a:pos x="13" y="300"/>
                        </a:cxn>
                        <a:cxn ang="0">
                          <a:pos x="4" y="278"/>
                        </a:cxn>
                        <a:cxn ang="0">
                          <a:pos x="0" y="256"/>
                        </a:cxn>
                        <a:cxn ang="0">
                          <a:pos x="0" y="233"/>
                        </a:cxn>
                        <a:cxn ang="0">
                          <a:pos x="5" y="212"/>
                        </a:cxn>
                        <a:cxn ang="0">
                          <a:pos x="15" y="192"/>
                        </a:cxn>
                        <a:cxn ang="0">
                          <a:pos x="27" y="174"/>
                        </a:cxn>
                        <a:cxn ang="0">
                          <a:pos x="131" y="57"/>
                        </a:cxn>
                        <a:cxn ang="0">
                          <a:pos x="149" y="36"/>
                        </a:cxn>
                        <a:cxn ang="0">
                          <a:pos x="167" y="20"/>
                        </a:cxn>
                        <a:cxn ang="0">
                          <a:pos x="186" y="8"/>
                        </a:cxn>
                        <a:cxn ang="0">
                          <a:pos x="209" y="2"/>
                        </a:cxn>
                        <a:cxn ang="0">
                          <a:pos x="232" y="0"/>
                        </a:cxn>
                      </a:cxnLst>
                      <a:rect l="0" t="0" r="r" b="b"/>
                      <a:pathLst>
                        <a:path w="354" h="367">
                          <a:moveTo>
                            <a:pt x="232" y="0"/>
                          </a:moveTo>
                          <a:lnTo>
                            <a:pt x="255" y="2"/>
                          </a:lnTo>
                          <a:lnTo>
                            <a:pt x="276" y="7"/>
                          </a:lnTo>
                          <a:lnTo>
                            <a:pt x="296" y="17"/>
                          </a:lnTo>
                          <a:lnTo>
                            <a:pt x="313" y="30"/>
                          </a:lnTo>
                          <a:lnTo>
                            <a:pt x="332" y="49"/>
                          </a:lnTo>
                          <a:lnTo>
                            <a:pt x="344" y="73"/>
                          </a:lnTo>
                          <a:lnTo>
                            <a:pt x="352" y="98"/>
                          </a:lnTo>
                          <a:lnTo>
                            <a:pt x="354" y="123"/>
                          </a:lnTo>
                          <a:lnTo>
                            <a:pt x="350" y="148"/>
                          </a:lnTo>
                          <a:lnTo>
                            <a:pt x="342" y="172"/>
                          </a:lnTo>
                          <a:lnTo>
                            <a:pt x="327" y="194"/>
                          </a:lnTo>
                          <a:lnTo>
                            <a:pt x="306" y="216"/>
                          </a:lnTo>
                          <a:lnTo>
                            <a:pt x="204" y="331"/>
                          </a:lnTo>
                          <a:lnTo>
                            <a:pt x="186" y="348"/>
                          </a:lnTo>
                          <a:lnTo>
                            <a:pt x="167" y="359"/>
                          </a:lnTo>
                          <a:lnTo>
                            <a:pt x="144" y="365"/>
                          </a:lnTo>
                          <a:lnTo>
                            <a:pt x="121" y="367"/>
                          </a:lnTo>
                          <a:lnTo>
                            <a:pt x="92" y="364"/>
                          </a:lnTo>
                          <a:lnTo>
                            <a:pt x="65" y="354"/>
                          </a:lnTo>
                          <a:lnTo>
                            <a:pt x="40" y="336"/>
                          </a:lnTo>
                          <a:lnTo>
                            <a:pt x="24" y="319"/>
                          </a:lnTo>
                          <a:lnTo>
                            <a:pt x="13" y="300"/>
                          </a:lnTo>
                          <a:lnTo>
                            <a:pt x="4" y="278"/>
                          </a:lnTo>
                          <a:lnTo>
                            <a:pt x="0" y="256"/>
                          </a:lnTo>
                          <a:lnTo>
                            <a:pt x="0" y="233"/>
                          </a:lnTo>
                          <a:lnTo>
                            <a:pt x="5" y="212"/>
                          </a:lnTo>
                          <a:lnTo>
                            <a:pt x="15" y="192"/>
                          </a:lnTo>
                          <a:lnTo>
                            <a:pt x="27" y="174"/>
                          </a:lnTo>
                          <a:lnTo>
                            <a:pt x="131" y="57"/>
                          </a:lnTo>
                          <a:lnTo>
                            <a:pt x="149" y="36"/>
                          </a:lnTo>
                          <a:lnTo>
                            <a:pt x="167" y="20"/>
                          </a:lnTo>
                          <a:lnTo>
                            <a:pt x="186" y="8"/>
                          </a:lnTo>
                          <a:lnTo>
                            <a:pt x="209" y="2"/>
                          </a:lnTo>
                          <a:lnTo>
                            <a:pt x="2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grpSp>
          <p:sp>
            <p:nvSpPr>
              <p:cNvPr id="58" name="TextBox 57"/>
              <p:cNvSpPr txBox="1"/>
              <p:nvPr/>
            </p:nvSpPr>
            <p:spPr>
              <a:xfrm>
                <a:off x="836612" y="4750416"/>
                <a:ext cx="2438400" cy="1646605"/>
              </a:xfrm>
              <a:prstGeom prst="rect">
                <a:avLst/>
              </a:prstGeom>
              <a:noFill/>
            </p:spPr>
            <p:txBody>
              <a:bodyPr wrap="square" lIns="0" tIns="0" rIns="0" rtlCol="0">
                <a:spAutoFit/>
              </a:bodyPr>
              <a:lstStyle/>
              <a:p>
                <a:r>
                  <a:rPr lang="en-US" sz="2400" b="1" dirty="0" smtClean="0">
                    <a:solidFill>
                      <a:srgbClr val="0070C0"/>
                    </a:solidFill>
                  </a:rPr>
                  <a:t>Single Contract / Single Service</a:t>
                </a:r>
              </a:p>
              <a:p>
                <a:endParaRPr lang="en-US" sz="2400" b="1" dirty="0">
                  <a:solidFill>
                    <a:srgbClr val="0070C0"/>
                  </a:solidFill>
                </a:endParaRPr>
              </a:p>
              <a:p>
                <a:r>
                  <a:rPr lang="en-US" sz="1600" b="1" dirty="0" smtClean="0">
                    <a:solidFill>
                      <a:srgbClr val="0070C0"/>
                    </a:solidFill>
                  </a:rPr>
                  <a:t>Material Testing, surveying, or construction inspector</a:t>
                </a:r>
              </a:p>
            </p:txBody>
          </p:sp>
        </p:grpSp>
        <p:grpSp>
          <p:nvGrpSpPr>
            <p:cNvPr id="8" name="Group 7"/>
            <p:cNvGrpSpPr/>
            <p:nvPr/>
          </p:nvGrpSpPr>
          <p:grpSpPr>
            <a:xfrm>
              <a:off x="3390241" y="2285136"/>
              <a:ext cx="2754351" cy="5427882"/>
              <a:chOff x="3578790" y="2446466"/>
              <a:chExt cx="2754351" cy="5427882"/>
            </a:xfrm>
          </p:grpSpPr>
          <p:grpSp>
            <p:nvGrpSpPr>
              <p:cNvPr id="43" name="Group 42"/>
              <p:cNvGrpSpPr/>
              <p:nvPr/>
            </p:nvGrpSpPr>
            <p:grpSpPr>
              <a:xfrm>
                <a:off x="4064494" y="2446466"/>
                <a:ext cx="1744534" cy="1744534"/>
                <a:chOff x="4056659" y="2052064"/>
                <a:chExt cx="1744534" cy="1744534"/>
              </a:xfrm>
            </p:grpSpPr>
            <p:sp>
              <p:nvSpPr>
                <p:cNvPr id="45" name="Oval 44"/>
                <p:cNvSpPr/>
                <p:nvPr/>
              </p:nvSpPr>
              <p:spPr>
                <a:xfrm>
                  <a:off x="4056659" y="2052064"/>
                  <a:ext cx="1744534" cy="174453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4358416" y="2662003"/>
                  <a:ext cx="1166688" cy="695794"/>
                  <a:chOff x="1979612" y="2133600"/>
                  <a:chExt cx="3194250" cy="1905000"/>
                </a:xfrm>
                <a:solidFill>
                  <a:schemeClr val="bg1"/>
                </a:solidFill>
              </p:grpSpPr>
              <p:grpSp>
                <p:nvGrpSpPr>
                  <p:cNvPr id="47" name="Group 85"/>
                  <p:cNvGrpSpPr/>
                  <p:nvPr/>
                </p:nvGrpSpPr>
                <p:grpSpPr>
                  <a:xfrm>
                    <a:off x="1979612" y="2133600"/>
                    <a:ext cx="2349058" cy="1896416"/>
                    <a:chOff x="1979612" y="2133600"/>
                    <a:chExt cx="2349058" cy="1896416"/>
                  </a:xfrm>
                  <a:grpFill/>
                </p:grpSpPr>
                <p:sp>
                  <p:nvSpPr>
                    <p:cNvPr id="55" name="Freeform 9"/>
                    <p:cNvSpPr>
                      <a:spLocks/>
                    </p:cNvSpPr>
                    <p:nvPr/>
                  </p:nvSpPr>
                  <p:spPr bwMode="auto">
                    <a:xfrm>
                      <a:off x="2613311" y="2352898"/>
                      <a:ext cx="1715359" cy="1677118"/>
                    </a:xfrm>
                    <a:custGeom>
                      <a:avLst/>
                      <a:gdLst/>
                      <a:ahLst/>
                      <a:cxnLst>
                        <a:cxn ang="0">
                          <a:pos x="359" y="473"/>
                        </a:cxn>
                        <a:cxn ang="0">
                          <a:pos x="448" y="575"/>
                        </a:cxn>
                        <a:cxn ang="0">
                          <a:pos x="640" y="667"/>
                        </a:cxn>
                        <a:cxn ang="0">
                          <a:pos x="872" y="641"/>
                        </a:cxn>
                        <a:cxn ang="0">
                          <a:pos x="1027" y="572"/>
                        </a:cxn>
                        <a:cxn ang="0">
                          <a:pos x="1182" y="503"/>
                        </a:cxn>
                        <a:cxn ang="0">
                          <a:pos x="1220" y="499"/>
                        </a:cxn>
                        <a:cxn ang="0">
                          <a:pos x="1323" y="585"/>
                        </a:cxn>
                        <a:cxn ang="0">
                          <a:pos x="1525" y="712"/>
                        </a:cxn>
                        <a:cxn ang="0">
                          <a:pos x="2182" y="1297"/>
                        </a:cxn>
                        <a:cxn ang="0">
                          <a:pos x="2198" y="1377"/>
                        </a:cxn>
                        <a:cxn ang="0">
                          <a:pos x="2127" y="1498"/>
                        </a:cxn>
                        <a:cxn ang="0">
                          <a:pos x="2012" y="1512"/>
                        </a:cxn>
                        <a:cxn ang="0">
                          <a:pos x="1954" y="1473"/>
                        </a:cxn>
                        <a:cxn ang="0">
                          <a:pos x="1865" y="1381"/>
                        </a:cxn>
                        <a:cxn ang="0">
                          <a:pos x="1756" y="1262"/>
                        </a:cxn>
                        <a:cxn ang="0">
                          <a:pos x="1679" y="1177"/>
                        </a:cxn>
                        <a:cxn ang="0">
                          <a:pos x="1638" y="1179"/>
                        </a:cxn>
                        <a:cxn ang="0">
                          <a:pos x="1970" y="1558"/>
                        </a:cxn>
                        <a:cxn ang="0">
                          <a:pos x="1978" y="1640"/>
                        </a:cxn>
                        <a:cxn ang="0">
                          <a:pos x="1893" y="1739"/>
                        </a:cxn>
                        <a:cxn ang="0">
                          <a:pos x="1775" y="1730"/>
                        </a:cxn>
                        <a:cxn ang="0">
                          <a:pos x="1460" y="1407"/>
                        </a:cxn>
                        <a:cxn ang="0">
                          <a:pos x="1431" y="1423"/>
                        </a:cxn>
                        <a:cxn ang="0">
                          <a:pos x="1749" y="1786"/>
                        </a:cxn>
                        <a:cxn ang="0">
                          <a:pos x="1745" y="1903"/>
                        </a:cxn>
                        <a:cxn ang="0">
                          <a:pos x="1696" y="1951"/>
                        </a:cxn>
                        <a:cxn ang="0">
                          <a:pos x="1602" y="1969"/>
                        </a:cxn>
                        <a:cxn ang="0">
                          <a:pos x="1241" y="1641"/>
                        </a:cxn>
                        <a:cxn ang="0">
                          <a:pos x="1211" y="1648"/>
                        </a:cxn>
                        <a:cxn ang="0">
                          <a:pos x="1500" y="1979"/>
                        </a:cxn>
                        <a:cxn ang="0">
                          <a:pos x="1503" y="2060"/>
                        </a:cxn>
                        <a:cxn ang="0">
                          <a:pos x="1410" y="2145"/>
                        </a:cxn>
                        <a:cxn ang="0">
                          <a:pos x="1341" y="2137"/>
                        </a:cxn>
                        <a:cxn ang="0">
                          <a:pos x="1320" y="2050"/>
                        </a:cxn>
                        <a:cxn ang="0">
                          <a:pos x="1344" y="1922"/>
                        </a:cxn>
                        <a:cxn ang="0">
                          <a:pos x="1252" y="1825"/>
                        </a:cxn>
                        <a:cxn ang="0">
                          <a:pos x="1154" y="1795"/>
                        </a:cxn>
                        <a:cxn ang="0">
                          <a:pos x="1097" y="1653"/>
                        </a:cxn>
                        <a:cxn ang="0">
                          <a:pos x="953" y="1612"/>
                        </a:cxn>
                        <a:cxn ang="0">
                          <a:pos x="931" y="1504"/>
                        </a:cxn>
                        <a:cxn ang="0">
                          <a:pos x="820" y="1382"/>
                        </a:cxn>
                        <a:cxn ang="0">
                          <a:pos x="676" y="1389"/>
                        </a:cxn>
                        <a:cxn ang="0">
                          <a:pos x="645" y="1243"/>
                        </a:cxn>
                        <a:cxn ang="0">
                          <a:pos x="508" y="1176"/>
                        </a:cxn>
                        <a:cxn ang="0">
                          <a:pos x="392" y="1226"/>
                        </a:cxn>
                        <a:cxn ang="0">
                          <a:pos x="104" y="1133"/>
                        </a:cxn>
                        <a:cxn ang="0">
                          <a:pos x="2" y="1082"/>
                        </a:cxn>
                        <a:cxn ang="0">
                          <a:pos x="29" y="976"/>
                        </a:cxn>
                        <a:cxn ang="0">
                          <a:pos x="82" y="745"/>
                        </a:cxn>
                        <a:cxn ang="0">
                          <a:pos x="178" y="309"/>
                        </a:cxn>
                        <a:cxn ang="0">
                          <a:pos x="228" y="67"/>
                        </a:cxn>
                      </a:cxnLst>
                      <a:rect l="0" t="0" r="r" b="b"/>
                      <a:pathLst>
                        <a:path w="2198" h="2149">
                          <a:moveTo>
                            <a:pt x="1038" y="0"/>
                          </a:moveTo>
                          <a:lnTo>
                            <a:pt x="345" y="448"/>
                          </a:lnTo>
                          <a:lnTo>
                            <a:pt x="346" y="451"/>
                          </a:lnTo>
                          <a:lnTo>
                            <a:pt x="351" y="459"/>
                          </a:lnTo>
                          <a:lnTo>
                            <a:pt x="359" y="473"/>
                          </a:lnTo>
                          <a:lnTo>
                            <a:pt x="370" y="489"/>
                          </a:lnTo>
                          <a:lnTo>
                            <a:pt x="385" y="509"/>
                          </a:lnTo>
                          <a:lnTo>
                            <a:pt x="402" y="530"/>
                          </a:lnTo>
                          <a:lnTo>
                            <a:pt x="423" y="553"/>
                          </a:lnTo>
                          <a:lnTo>
                            <a:pt x="448" y="575"/>
                          </a:lnTo>
                          <a:lnTo>
                            <a:pt x="476" y="597"/>
                          </a:lnTo>
                          <a:lnTo>
                            <a:pt x="507" y="617"/>
                          </a:lnTo>
                          <a:lnTo>
                            <a:pt x="541" y="636"/>
                          </a:lnTo>
                          <a:lnTo>
                            <a:pt x="591" y="654"/>
                          </a:lnTo>
                          <a:lnTo>
                            <a:pt x="640" y="667"/>
                          </a:lnTo>
                          <a:lnTo>
                            <a:pt x="689" y="672"/>
                          </a:lnTo>
                          <a:lnTo>
                            <a:pt x="736" y="671"/>
                          </a:lnTo>
                          <a:lnTo>
                            <a:pt x="784" y="666"/>
                          </a:lnTo>
                          <a:lnTo>
                            <a:pt x="828" y="654"/>
                          </a:lnTo>
                          <a:lnTo>
                            <a:pt x="872" y="641"/>
                          </a:lnTo>
                          <a:lnTo>
                            <a:pt x="913" y="623"/>
                          </a:lnTo>
                          <a:lnTo>
                            <a:pt x="939" y="612"/>
                          </a:lnTo>
                          <a:lnTo>
                            <a:pt x="966" y="599"/>
                          </a:lnTo>
                          <a:lnTo>
                            <a:pt x="996" y="586"/>
                          </a:lnTo>
                          <a:lnTo>
                            <a:pt x="1027" y="572"/>
                          </a:lnTo>
                          <a:lnTo>
                            <a:pt x="1087" y="545"/>
                          </a:lnTo>
                          <a:lnTo>
                            <a:pt x="1115" y="533"/>
                          </a:lnTo>
                          <a:lnTo>
                            <a:pt x="1140" y="522"/>
                          </a:lnTo>
                          <a:lnTo>
                            <a:pt x="1164" y="510"/>
                          </a:lnTo>
                          <a:lnTo>
                            <a:pt x="1182" y="503"/>
                          </a:lnTo>
                          <a:lnTo>
                            <a:pt x="1197" y="495"/>
                          </a:lnTo>
                          <a:lnTo>
                            <a:pt x="1206" y="492"/>
                          </a:lnTo>
                          <a:lnTo>
                            <a:pt x="1210" y="490"/>
                          </a:lnTo>
                          <a:lnTo>
                            <a:pt x="1212" y="493"/>
                          </a:lnTo>
                          <a:lnTo>
                            <a:pt x="1220" y="499"/>
                          </a:lnTo>
                          <a:lnTo>
                            <a:pt x="1231" y="510"/>
                          </a:lnTo>
                          <a:lnTo>
                            <a:pt x="1247" y="525"/>
                          </a:lnTo>
                          <a:lnTo>
                            <a:pt x="1268" y="543"/>
                          </a:lnTo>
                          <a:lnTo>
                            <a:pt x="1293" y="563"/>
                          </a:lnTo>
                          <a:lnTo>
                            <a:pt x="1323" y="585"/>
                          </a:lnTo>
                          <a:lnTo>
                            <a:pt x="1355" y="608"/>
                          </a:lnTo>
                          <a:lnTo>
                            <a:pt x="1392" y="635"/>
                          </a:lnTo>
                          <a:lnTo>
                            <a:pt x="1433" y="659"/>
                          </a:lnTo>
                          <a:lnTo>
                            <a:pt x="1478" y="686"/>
                          </a:lnTo>
                          <a:lnTo>
                            <a:pt x="1525" y="712"/>
                          </a:lnTo>
                          <a:lnTo>
                            <a:pt x="1577" y="736"/>
                          </a:lnTo>
                          <a:lnTo>
                            <a:pt x="1632" y="760"/>
                          </a:lnTo>
                          <a:lnTo>
                            <a:pt x="1689" y="782"/>
                          </a:lnTo>
                          <a:lnTo>
                            <a:pt x="2181" y="1294"/>
                          </a:lnTo>
                          <a:lnTo>
                            <a:pt x="2182" y="1297"/>
                          </a:lnTo>
                          <a:lnTo>
                            <a:pt x="2186" y="1305"/>
                          </a:lnTo>
                          <a:lnTo>
                            <a:pt x="2191" y="1318"/>
                          </a:lnTo>
                          <a:lnTo>
                            <a:pt x="2194" y="1335"/>
                          </a:lnTo>
                          <a:lnTo>
                            <a:pt x="2198" y="1355"/>
                          </a:lnTo>
                          <a:lnTo>
                            <a:pt x="2198" y="1377"/>
                          </a:lnTo>
                          <a:lnTo>
                            <a:pt x="2196" y="1401"/>
                          </a:lnTo>
                          <a:lnTo>
                            <a:pt x="2188" y="1426"/>
                          </a:lnTo>
                          <a:lnTo>
                            <a:pt x="2173" y="1452"/>
                          </a:lnTo>
                          <a:lnTo>
                            <a:pt x="2152" y="1478"/>
                          </a:lnTo>
                          <a:lnTo>
                            <a:pt x="2127" y="1498"/>
                          </a:lnTo>
                          <a:lnTo>
                            <a:pt x="2103" y="1512"/>
                          </a:lnTo>
                          <a:lnTo>
                            <a:pt x="2078" y="1518"/>
                          </a:lnTo>
                          <a:lnTo>
                            <a:pt x="2054" y="1520"/>
                          </a:lnTo>
                          <a:lnTo>
                            <a:pt x="2032" y="1517"/>
                          </a:lnTo>
                          <a:lnTo>
                            <a:pt x="2012" y="1512"/>
                          </a:lnTo>
                          <a:lnTo>
                            <a:pt x="1993" y="1504"/>
                          </a:lnTo>
                          <a:lnTo>
                            <a:pt x="1980" y="1495"/>
                          </a:lnTo>
                          <a:lnTo>
                            <a:pt x="1968" y="1488"/>
                          </a:lnTo>
                          <a:lnTo>
                            <a:pt x="1962" y="1483"/>
                          </a:lnTo>
                          <a:lnTo>
                            <a:pt x="1954" y="1473"/>
                          </a:lnTo>
                          <a:lnTo>
                            <a:pt x="1940" y="1459"/>
                          </a:lnTo>
                          <a:lnTo>
                            <a:pt x="1925" y="1443"/>
                          </a:lnTo>
                          <a:lnTo>
                            <a:pt x="1906" y="1425"/>
                          </a:lnTo>
                          <a:lnTo>
                            <a:pt x="1886" y="1404"/>
                          </a:lnTo>
                          <a:lnTo>
                            <a:pt x="1865" y="1381"/>
                          </a:lnTo>
                          <a:lnTo>
                            <a:pt x="1844" y="1356"/>
                          </a:lnTo>
                          <a:lnTo>
                            <a:pt x="1822" y="1333"/>
                          </a:lnTo>
                          <a:lnTo>
                            <a:pt x="1798" y="1308"/>
                          </a:lnTo>
                          <a:lnTo>
                            <a:pt x="1777" y="1284"/>
                          </a:lnTo>
                          <a:lnTo>
                            <a:pt x="1756" y="1262"/>
                          </a:lnTo>
                          <a:lnTo>
                            <a:pt x="1736" y="1240"/>
                          </a:lnTo>
                          <a:lnTo>
                            <a:pt x="1718" y="1220"/>
                          </a:lnTo>
                          <a:lnTo>
                            <a:pt x="1701" y="1204"/>
                          </a:lnTo>
                          <a:lnTo>
                            <a:pt x="1689" y="1189"/>
                          </a:lnTo>
                          <a:lnTo>
                            <a:pt x="1679" y="1177"/>
                          </a:lnTo>
                          <a:lnTo>
                            <a:pt x="1670" y="1169"/>
                          </a:lnTo>
                          <a:lnTo>
                            <a:pt x="1658" y="1169"/>
                          </a:lnTo>
                          <a:lnTo>
                            <a:pt x="1650" y="1170"/>
                          </a:lnTo>
                          <a:lnTo>
                            <a:pt x="1643" y="1172"/>
                          </a:lnTo>
                          <a:lnTo>
                            <a:pt x="1638" y="1179"/>
                          </a:lnTo>
                          <a:lnTo>
                            <a:pt x="1636" y="1186"/>
                          </a:lnTo>
                          <a:lnTo>
                            <a:pt x="1637" y="1199"/>
                          </a:lnTo>
                          <a:lnTo>
                            <a:pt x="1966" y="1548"/>
                          </a:lnTo>
                          <a:lnTo>
                            <a:pt x="1967" y="1550"/>
                          </a:lnTo>
                          <a:lnTo>
                            <a:pt x="1970" y="1558"/>
                          </a:lnTo>
                          <a:lnTo>
                            <a:pt x="1975" y="1569"/>
                          </a:lnTo>
                          <a:lnTo>
                            <a:pt x="1978" y="1582"/>
                          </a:lnTo>
                          <a:lnTo>
                            <a:pt x="1981" y="1600"/>
                          </a:lnTo>
                          <a:lnTo>
                            <a:pt x="1981" y="1620"/>
                          </a:lnTo>
                          <a:lnTo>
                            <a:pt x="1978" y="1640"/>
                          </a:lnTo>
                          <a:lnTo>
                            <a:pt x="1972" y="1662"/>
                          </a:lnTo>
                          <a:lnTo>
                            <a:pt x="1960" y="1684"/>
                          </a:lnTo>
                          <a:lnTo>
                            <a:pt x="1942" y="1705"/>
                          </a:lnTo>
                          <a:lnTo>
                            <a:pt x="1918" y="1725"/>
                          </a:lnTo>
                          <a:lnTo>
                            <a:pt x="1893" y="1739"/>
                          </a:lnTo>
                          <a:lnTo>
                            <a:pt x="1867" y="1745"/>
                          </a:lnTo>
                          <a:lnTo>
                            <a:pt x="1842" y="1748"/>
                          </a:lnTo>
                          <a:lnTo>
                            <a:pt x="1817" y="1745"/>
                          </a:lnTo>
                          <a:lnTo>
                            <a:pt x="1795" y="1739"/>
                          </a:lnTo>
                          <a:lnTo>
                            <a:pt x="1775" y="1730"/>
                          </a:lnTo>
                          <a:lnTo>
                            <a:pt x="1757" y="1719"/>
                          </a:lnTo>
                          <a:lnTo>
                            <a:pt x="1744" y="1707"/>
                          </a:lnTo>
                          <a:lnTo>
                            <a:pt x="1467" y="1409"/>
                          </a:lnTo>
                          <a:lnTo>
                            <a:pt x="1465" y="1409"/>
                          </a:lnTo>
                          <a:lnTo>
                            <a:pt x="1460" y="1407"/>
                          </a:lnTo>
                          <a:lnTo>
                            <a:pt x="1448" y="1405"/>
                          </a:lnTo>
                          <a:lnTo>
                            <a:pt x="1441" y="1406"/>
                          </a:lnTo>
                          <a:lnTo>
                            <a:pt x="1436" y="1409"/>
                          </a:lnTo>
                          <a:lnTo>
                            <a:pt x="1432" y="1415"/>
                          </a:lnTo>
                          <a:lnTo>
                            <a:pt x="1431" y="1423"/>
                          </a:lnTo>
                          <a:lnTo>
                            <a:pt x="1433" y="1436"/>
                          </a:lnTo>
                          <a:lnTo>
                            <a:pt x="1735" y="1753"/>
                          </a:lnTo>
                          <a:lnTo>
                            <a:pt x="1740" y="1763"/>
                          </a:lnTo>
                          <a:lnTo>
                            <a:pt x="1744" y="1773"/>
                          </a:lnTo>
                          <a:lnTo>
                            <a:pt x="1749" y="1786"/>
                          </a:lnTo>
                          <a:lnTo>
                            <a:pt x="1754" y="1804"/>
                          </a:lnTo>
                          <a:lnTo>
                            <a:pt x="1759" y="1841"/>
                          </a:lnTo>
                          <a:lnTo>
                            <a:pt x="1757" y="1862"/>
                          </a:lnTo>
                          <a:lnTo>
                            <a:pt x="1754" y="1883"/>
                          </a:lnTo>
                          <a:lnTo>
                            <a:pt x="1745" y="1903"/>
                          </a:lnTo>
                          <a:lnTo>
                            <a:pt x="1732" y="1922"/>
                          </a:lnTo>
                          <a:lnTo>
                            <a:pt x="1714" y="1939"/>
                          </a:lnTo>
                          <a:lnTo>
                            <a:pt x="1711" y="1940"/>
                          </a:lnTo>
                          <a:lnTo>
                            <a:pt x="1706" y="1945"/>
                          </a:lnTo>
                          <a:lnTo>
                            <a:pt x="1696" y="1951"/>
                          </a:lnTo>
                          <a:lnTo>
                            <a:pt x="1683" y="1958"/>
                          </a:lnTo>
                          <a:lnTo>
                            <a:pt x="1667" y="1964"/>
                          </a:lnTo>
                          <a:lnTo>
                            <a:pt x="1648" y="1968"/>
                          </a:lnTo>
                          <a:lnTo>
                            <a:pt x="1627" y="1970"/>
                          </a:lnTo>
                          <a:lnTo>
                            <a:pt x="1602" y="1969"/>
                          </a:lnTo>
                          <a:lnTo>
                            <a:pt x="1576" y="1963"/>
                          </a:lnTo>
                          <a:lnTo>
                            <a:pt x="1549" y="1950"/>
                          </a:lnTo>
                          <a:lnTo>
                            <a:pt x="1519" y="1932"/>
                          </a:lnTo>
                          <a:lnTo>
                            <a:pt x="1242" y="1641"/>
                          </a:lnTo>
                          <a:lnTo>
                            <a:pt x="1241" y="1641"/>
                          </a:lnTo>
                          <a:lnTo>
                            <a:pt x="1236" y="1640"/>
                          </a:lnTo>
                          <a:lnTo>
                            <a:pt x="1229" y="1640"/>
                          </a:lnTo>
                          <a:lnTo>
                            <a:pt x="1222" y="1641"/>
                          </a:lnTo>
                          <a:lnTo>
                            <a:pt x="1216" y="1643"/>
                          </a:lnTo>
                          <a:lnTo>
                            <a:pt x="1211" y="1648"/>
                          </a:lnTo>
                          <a:lnTo>
                            <a:pt x="1207" y="1656"/>
                          </a:lnTo>
                          <a:lnTo>
                            <a:pt x="1207" y="1667"/>
                          </a:lnTo>
                          <a:lnTo>
                            <a:pt x="1495" y="1970"/>
                          </a:lnTo>
                          <a:lnTo>
                            <a:pt x="1496" y="1973"/>
                          </a:lnTo>
                          <a:lnTo>
                            <a:pt x="1500" y="1979"/>
                          </a:lnTo>
                          <a:lnTo>
                            <a:pt x="1504" y="1990"/>
                          </a:lnTo>
                          <a:lnTo>
                            <a:pt x="1508" y="2004"/>
                          </a:lnTo>
                          <a:lnTo>
                            <a:pt x="1509" y="2020"/>
                          </a:lnTo>
                          <a:lnTo>
                            <a:pt x="1508" y="2038"/>
                          </a:lnTo>
                          <a:lnTo>
                            <a:pt x="1503" y="2060"/>
                          </a:lnTo>
                          <a:lnTo>
                            <a:pt x="1492" y="2081"/>
                          </a:lnTo>
                          <a:lnTo>
                            <a:pt x="1475" y="2102"/>
                          </a:lnTo>
                          <a:lnTo>
                            <a:pt x="1451" y="2124"/>
                          </a:lnTo>
                          <a:lnTo>
                            <a:pt x="1429" y="2138"/>
                          </a:lnTo>
                          <a:lnTo>
                            <a:pt x="1410" y="2145"/>
                          </a:lnTo>
                          <a:lnTo>
                            <a:pt x="1391" y="2149"/>
                          </a:lnTo>
                          <a:lnTo>
                            <a:pt x="1375" y="2148"/>
                          </a:lnTo>
                          <a:lnTo>
                            <a:pt x="1361" y="2145"/>
                          </a:lnTo>
                          <a:lnTo>
                            <a:pt x="1350" y="2141"/>
                          </a:lnTo>
                          <a:lnTo>
                            <a:pt x="1341" y="2137"/>
                          </a:lnTo>
                          <a:lnTo>
                            <a:pt x="1335" y="2133"/>
                          </a:lnTo>
                          <a:lnTo>
                            <a:pt x="1334" y="2132"/>
                          </a:lnTo>
                          <a:lnTo>
                            <a:pt x="1334" y="2130"/>
                          </a:lnTo>
                          <a:lnTo>
                            <a:pt x="1288" y="2089"/>
                          </a:lnTo>
                          <a:lnTo>
                            <a:pt x="1320" y="2050"/>
                          </a:lnTo>
                          <a:lnTo>
                            <a:pt x="1335" y="2027"/>
                          </a:lnTo>
                          <a:lnTo>
                            <a:pt x="1346" y="2002"/>
                          </a:lnTo>
                          <a:lnTo>
                            <a:pt x="1350" y="1975"/>
                          </a:lnTo>
                          <a:lnTo>
                            <a:pt x="1350" y="1949"/>
                          </a:lnTo>
                          <a:lnTo>
                            <a:pt x="1344" y="1922"/>
                          </a:lnTo>
                          <a:lnTo>
                            <a:pt x="1334" y="1896"/>
                          </a:lnTo>
                          <a:lnTo>
                            <a:pt x="1318" y="1872"/>
                          </a:lnTo>
                          <a:lnTo>
                            <a:pt x="1297" y="1851"/>
                          </a:lnTo>
                          <a:lnTo>
                            <a:pt x="1275" y="1836"/>
                          </a:lnTo>
                          <a:lnTo>
                            <a:pt x="1252" y="1825"/>
                          </a:lnTo>
                          <a:lnTo>
                            <a:pt x="1226" y="1817"/>
                          </a:lnTo>
                          <a:lnTo>
                            <a:pt x="1200" y="1815"/>
                          </a:lnTo>
                          <a:lnTo>
                            <a:pt x="1174" y="1817"/>
                          </a:lnTo>
                          <a:lnTo>
                            <a:pt x="1149" y="1825"/>
                          </a:lnTo>
                          <a:lnTo>
                            <a:pt x="1154" y="1795"/>
                          </a:lnTo>
                          <a:lnTo>
                            <a:pt x="1154" y="1764"/>
                          </a:lnTo>
                          <a:lnTo>
                            <a:pt x="1148" y="1734"/>
                          </a:lnTo>
                          <a:lnTo>
                            <a:pt x="1136" y="1704"/>
                          </a:lnTo>
                          <a:lnTo>
                            <a:pt x="1119" y="1677"/>
                          </a:lnTo>
                          <a:lnTo>
                            <a:pt x="1097" y="1653"/>
                          </a:lnTo>
                          <a:lnTo>
                            <a:pt x="1071" y="1635"/>
                          </a:lnTo>
                          <a:lnTo>
                            <a:pt x="1043" y="1621"/>
                          </a:lnTo>
                          <a:lnTo>
                            <a:pt x="1013" y="1612"/>
                          </a:lnTo>
                          <a:lnTo>
                            <a:pt x="982" y="1610"/>
                          </a:lnTo>
                          <a:lnTo>
                            <a:pt x="953" y="1612"/>
                          </a:lnTo>
                          <a:lnTo>
                            <a:pt x="925" y="1620"/>
                          </a:lnTo>
                          <a:lnTo>
                            <a:pt x="934" y="1594"/>
                          </a:lnTo>
                          <a:lnTo>
                            <a:pt x="938" y="1568"/>
                          </a:lnTo>
                          <a:lnTo>
                            <a:pt x="938" y="1539"/>
                          </a:lnTo>
                          <a:lnTo>
                            <a:pt x="931" y="1504"/>
                          </a:lnTo>
                          <a:lnTo>
                            <a:pt x="919" y="1472"/>
                          </a:lnTo>
                          <a:lnTo>
                            <a:pt x="900" y="1442"/>
                          </a:lnTo>
                          <a:lnTo>
                            <a:pt x="877" y="1416"/>
                          </a:lnTo>
                          <a:lnTo>
                            <a:pt x="849" y="1396"/>
                          </a:lnTo>
                          <a:lnTo>
                            <a:pt x="820" y="1382"/>
                          </a:lnTo>
                          <a:lnTo>
                            <a:pt x="789" y="1373"/>
                          </a:lnTo>
                          <a:lnTo>
                            <a:pt x="755" y="1370"/>
                          </a:lnTo>
                          <a:lnTo>
                            <a:pt x="728" y="1373"/>
                          </a:lnTo>
                          <a:lnTo>
                            <a:pt x="702" y="1379"/>
                          </a:lnTo>
                          <a:lnTo>
                            <a:pt x="676" y="1389"/>
                          </a:lnTo>
                          <a:lnTo>
                            <a:pt x="681" y="1361"/>
                          </a:lnTo>
                          <a:lnTo>
                            <a:pt x="681" y="1333"/>
                          </a:lnTo>
                          <a:lnTo>
                            <a:pt x="674" y="1300"/>
                          </a:lnTo>
                          <a:lnTo>
                            <a:pt x="662" y="1271"/>
                          </a:lnTo>
                          <a:lnTo>
                            <a:pt x="645" y="1243"/>
                          </a:lnTo>
                          <a:lnTo>
                            <a:pt x="622" y="1220"/>
                          </a:lnTo>
                          <a:lnTo>
                            <a:pt x="596" y="1201"/>
                          </a:lnTo>
                          <a:lnTo>
                            <a:pt x="569" y="1187"/>
                          </a:lnTo>
                          <a:lnTo>
                            <a:pt x="539" y="1179"/>
                          </a:lnTo>
                          <a:lnTo>
                            <a:pt x="508" y="1176"/>
                          </a:lnTo>
                          <a:lnTo>
                            <a:pt x="482" y="1179"/>
                          </a:lnTo>
                          <a:lnTo>
                            <a:pt x="456" y="1185"/>
                          </a:lnTo>
                          <a:lnTo>
                            <a:pt x="432" y="1195"/>
                          </a:lnTo>
                          <a:lnTo>
                            <a:pt x="411" y="1209"/>
                          </a:lnTo>
                          <a:lnTo>
                            <a:pt x="392" y="1226"/>
                          </a:lnTo>
                          <a:lnTo>
                            <a:pt x="370" y="1252"/>
                          </a:lnTo>
                          <a:lnTo>
                            <a:pt x="369" y="1252"/>
                          </a:lnTo>
                          <a:lnTo>
                            <a:pt x="158" y="1155"/>
                          </a:lnTo>
                          <a:lnTo>
                            <a:pt x="130" y="1144"/>
                          </a:lnTo>
                          <a:lnTo>
                            <a:pt x="104" y="1133"/>
                          </a:lnTo>
                          <a:lnTo>
                            <a:pt x="79" y="1122"/>
                          </a:lnTo>
                          <a:lnTo>
                            <a:pt x="57" y="1112"/>
                          </a:lnTo>
                          <a:lnTo>
                            <a:pt x="37" y="1102"/>
                          </a:lnTo>
                          <a:lnTo>
                            <a:pt x="21" y="1094"/>
                          </a:lnTo>
                          <a:lnTo>
                            <a:pt x="2" y="1082"/>
                          </a:lnTo>
                          <a:lnTo>
                            <a:pt x="0" y="1078"/>
                          </a:lnTo>
                          <a:lnTo>
                            <a:pt x="5" y="1062"/>
                          </a:lnTo>
                          <a:lnTo>
                            <a:pt x="12" y="1038"/>
                          </a:lnTo>
                          <a:lnTo>
                            <a:pt x="20" y="1010"/>
                          </a:lnTo>
                          <a:lnTo>
                            <a:pt x="29" y="976"/>
                          </a:lnTo>
                          <a:lnTo>
                            <a:pt x="38" y="936"/>
                          </a:lnTo>
                          <a:lnTo>
                            <a:pt x="48" y="893"/>
                          </a:lnTo>
                          <a:lnTo>
                            <a:pt x="60" y="847"/>
                          </a:lnTo>
                          <a:lnTo>
                            <a:pt x="71" y="797"/>
                          </a:lnTo>
                          <a:lnTo>
                            <a:pt x="82" y="745"/>
                          </a:lnTo>
                          <a:lnTo>
                            <a:pt x="107" y="636"/>
                          </a:lnTo>
                          <a:lnTo>
                            <a:pt x="119" y="579"/>
                          </a:lnTo>
                          <a:lnTo>
                            <a:pt x="144" y="467"/>
                          </a:lnTo>
                          <a:lnTo>
                            <a:pt x="166" y="360"/>
                          </a:lnTo>
                          <a:lnTo>
                            <a:pt x="178" y="309"/>
                          </a:lnTo>
                          <a:lnTo>
                            <a:pt x="188" y="262"/>
                          </a:lnTo>
                          <a:lnTo>
                            <a:pt x="197" y="217"/>
                          </a:lnTo>
                          <a:lnTo>
                            <a:pt x="206" y="177"/>
                          </a:lnTo>
                          <a:lnTo>
                            <a:pt x="214" y="141"/>
                          </a:lnTo>
                          <a:lnTo>
                            <a:pt x="228" y="67"/>
                          </a:lnTo>
                          <a:lnTo>
                            <a:pt x="231" y="56"/>
                          </a:lnTo>
                          <a:lnTo>
                            <a:pt x="232" y="52"/>
                          </a:lnTo>
                          <a:lnTo>
                            <a:pt x="10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 name="Freeform 6"/>
                    <p:cNvSpPr>
                      <a:spLocks/>
                    </p:cNvSpPr>
                    <p:nvPr/>
                  </p:nvSpPr>
                  <p:spPr bwMode="auto">
                    <a:xfrm>
                      <a:off x="1979612" y="2133600"/>
                      <a:ext cx="746080" cy="1133167"/>
                    </a:xfrm>
                    <a:custGeom>
                      <a:avLst/>
                      <a:gdLst/>
                      <a:ahLst/>
                      <a:cxnLst>
                        <a:cxn ang="0">
                          <a:pos x="275" y="0"/>
                        </a:cxn>
                        <a:cxn ang="0">
                          <a:pos x="850" y="133"/>
                        </a:cxn>
                        <a:cxn ang="0">
                          <a:pos x="852" y="133"/>
                        </a:cxn>
                        <a:cxn ang="0">
                          <a:pos x="857" y="134"/>
                        </a:cxn>
                        <a:cxn ang="0">
                          <a:pos x="864" y="135"/>
                        </a:cxn>
                        <a:cxn ang="0">
                          <a:pos x="884" y="140"/>
                        </a:cxn>
                        <a:cxn ang="0">
                          <a:pos x="896" y="145"/>
                        </a:cxn>
                        <a:cxn ang="0">
                          <a:pos x="908" y="153"/>
                        </a:cxn>
                        <a:cxn ang="0">
                          <a:pos x="920" y="161"/>
                        </a:cxn>
                        <a:cxn ang="0">
                          <a:pos x="931" y="173"/>
                        </a:cxn>
                        <a:cxn ang="0">
                          <a:pos x="941" y="186"/>
                        </a:cxn>
                        <a:cxn ang="0">
                          <a:pos x="949" y="204"/>
                        </a:cxn>
                        <a:cxn ang="0">
                          <a:pos x="954" y="222"/>
                        </a:cxn>
                        <a:cxn ang="0">
                          <a:pos x="956" y="246"/>
                        </a:cxn>
                        <a:cxn ang="0">
                          <a:pos x="955" y="272"/>
                        </a:cxn>
                        <a:cxn ang="0">
                          <a:pos x="950" y="303"/>
                        </a:cxn>
                        <a:cxn ang="0">
                          <a:pos x="945" y="325"/>
                        </a:cxn>
                        <a:cxn ang="0">
                          <a:pos x="939" y="353"/>
                        </a:cxn>
                        <a:cxn ang="0">
                          <a:pos x="931" y="386"/>
                        </a:cxn>
                        <a:cxn ang="0">
                          <a:pos x="923" y="424"/>
                        </a:cxn>
                        <a:cxn ang="0">
                          <a:pos x="913" y="467"/>
                        </a:cxn>
                        <a:cxn ang="0">
                          <a:pos x="901" y="513"/>
                        </a:cxn>
                        <a:cxn ang="0">
                          <a:pos x="890" y="562"/>
                        </a:cxn>
                        <a:cxn ang="0">
                          <a:pos x="879" y="614"/>
                        </a:cxn>
                        <a:cxn ang="0">
                          <a:pos x="867" y="667"/>
                        </a:cxn>
                        <a:cxn ang="0">
                          <a:pos x="842" y="779"/>
                        </a:cxn>
                        <a:cxn ang="0">
                          <a:pos x="829" y="836"/>
                        </a:cxn>
                        <a:cxn ang="0">
                          <a:pos x="816" y="892"/>
                        </a:cxn>
                        <a:cxn ang="0">
                          <a:pos x="803" y="948"/>
                        </a:cxn>
                        <a:cxn ang="0">
                          <a:pos x="791" y="1003"/>
                        </a:cxn>
                        <a:cxn ang="0">
                          <a:pos x="780" y="1055"/>
                        </a:cxn>
                        <a:cxn ang="0">
                          <a:pos x="769" y="1106"/>
                        </a:cxn>
                        <a:cxn ang="0">
                          <a:pos x="757" y="1153"/>
                        </a:cxn>
                        <a:cxn ang="0">
                          <a:pos x="747" y="1196"/>
                        </a:cxn>
                        <a:cxn ang="0">
                          <a:pos x="739" y="1236"/>
                        </a:cxn>
                        <a:cxn ang="0">
                          <a:pos x="731" y="1272"/>
                        </a:cxn>
                        <a:cxn ang="0">
                          <a:pos x="724" y="1302"/>
                        </a:cxn>
                        <a:cxn ang="0">
                          <a:pos x="719" y="1326"/>
                        </a:cxn>
                        <a:cxn ang="0">
                          <a:pos x="715" y="1344"/>
                        </a:cxn>
                        <a:cxn ang="0">
                          <a:pos x="713" y="1355"/>
                        </a:cxn>
                        <a:cxn ang="0">
                          <a:pos x="711" y="1359"/>
                        </a:cxn>
                        <a:cxn ang="0">
                          <a:pos x="710" y="1362"/>
                        </a:cxn>
                        <a:cxn ang="0">
                          <a:pos x="708" y="1368"/>
                        </a:cxn>
                        <a:cxn ang="0">
                          <a:pos x="704" y="1376"/>
                        </a:cxn>
                        <a:cxn ang="0">
                          <a:pos x="698" y="1388"/>
                        </a:cxn>
                        <a:cxn ang="0">
                          <a:pos x="689" y="1400"/>
                        </a:cxn>
                        <a:cxn ang="0">
                          <a:pos x="679" y="1412"/>
                        </a:cxn>
                        <a:cxn ang="0">
                          <a:pos x="667" y="1425"/>
                        </a:cxn>
                        <a:cxn ang="0">
                          <a:pos x="652" y="1436"/>
                        </a:cxn>
                        <a:cxn ang="0">
                          <a:pos x="634" y="1445"/>
                        </a:cxn>
                        <a:cxn ang="0">
                          <a:pos x="615" y="1451"/>
                        </a:cxn>
                        <a:cxn ang="0">
                          <a:pos x="592" y="1452"/>
                        </a:cxn>
                        <a:cxn ang="0">
                          <a:pos x="567" y="1450"/>
                        </a:cxn>
                        <a:cxn ang="0">
                          <a:pos x="0" y="1317"/>
                        </a:cxn>
                        <a:cxn ang="0">
                          <a:pos x="275" y="0"/>
                        </a:cxn>
                      </a:cxnLst>
                      <a:rect l="0" t="0" r="r" b="b"/>
                      <a:pathLst>
                        <a:path w="956" h="1452">
                          <a:moveTo>
                            <a:pt x="275" y="0"/>
                          </a:moveTo>
                          <a:lnTo>
                            <a:pt x="850" y="133"/>
                          </a:lnTo>
                          <a:lnTo>
                            <a:pt x="852" y="133"/>
                          </a:lnTo>
                          <a:lnTo>
                            <a:pt x="857" y="134"/>
                          </a:lnTo>
                          <a:lnTo>
                            <a:pt x="864" y="135"/>
                          </a:lnTo>
                          <a:lnTo>
                            <a:pt x="884" y="140"/>
                          </a:lnTo>
                          <a:lnTo>
                            <a:pt x="896" y="145"/>
                          </a:lnTo>
                          <a:lnTo>
                            <a:pt x="908" y="153"/>
                          </a:lnTo>
                          <a:lnTo>
                            <a:pt x="920" y="161"/>
                          </a:lnTo>
                          <a:lnTo>
                            <a:pt x="931" y="173"/>
                          </a:lnTo>
                          <a:lnTo>
                            <a:pt x="941" y="186"/>
                          </a:lnTo>
                          <a:lnTo>
                            <a:pt x="949" y="204"/>
                          </a:lnTo>
                          <a:lnTo>
                            <a:pt x="954" y="222"/>
                          </a:lnTo>
                          <a:lnTo>
                            <a:pt x="956" y="246"/>
                          </a:lnTo>
                          <a:lnTo>
                            <a:pt x="955" y="272"/>
                          </a:lnTo>
                          <a:lnTo>
                            <a:pt x="950" y="303"/>
                          </a:lnTo>
                          <a:lnTo>
                            <a:pt x="945" y="325"/>
                          </a:lnTo>
                          <a:lnTo>
                            <a:pt x="939" y="353"/>
                          </a:lnTo>
                          <a:lnTo>
                            <a:pt x="931" y="386"/>
                          </a:lnTo>
                          <a:lnTo>
                            <a:pt x="923" y="424"/>
                          </a:lnTo>
                          <a:lnTo>
                            <a:pt x="913" y="467"/>
                          </a:lnTo>
                          <a:lnTo>
                            <a:pt x="901" y="513"/>
                          </a:lnTo>
                          <a:lnTo>
                            <a:pt x="890" y="562"/>
                          </a:lnTo>
                          <a:lnTo>
                            <a:pt x="879" y="614"/>
                          </a:lnTo>
                          <a:lnTo>
                            <a:pt x="867" y="667"/>
                          </a:lnTo>
                          <a:lnTo>
                            <a:pt x="842" y="779"/>
                          </a:lnTo>
                          <a:lnTo>
                            <a:pt x="829" y="836"/>
                          </a:lnTo>
                          <a:lnTo>
                            <a:pt x="816" y="892"/>
                          </a:lnTo>
                          <a:lnTo>
                            <a:pt x="803" y="948"/>
                          </a:lnTo>
                          <a:lnTo>
                            <a:pt x="791" y="1003"/>
                          </a:lnTo>
                          <a:lnTo>
                            <a:pt x="780" y="1055"/>
                          </a:lnTo>
                          <a:lnTo>
                            <a:pt x="769" y="1106"/>
                          </a:lnTo>
                          <a:lnTo>
                            <a:pt x="757" y="1153"/>
                          </a:lnTo>
                          <a:lnTo>
                            <a:pt x="747" y="1196"/>
                          </a:lnTo>
                          <a:lnTo>
                            <a:pt x="739" y="1236"/>
                          </a:lnTo>
                          <a:lnTo>
                            <a:pt x="731" y="1272"/>
                          </a:lnTo>
                          <a:lnTo>
                            <a:pt x="724" y="1302"/>
                          </a:lnTo>
                          <a:lnTo>
                            <a:pt x="719" y="1326"/>
                          </a:lnTo>
                          <a:lnTo>
                            <a:pt x="715" y="1344"/>
                          </a:lnTo>
                          <a:lnTo>
                            <a:pt x="713" y="1355"/>
                          </a:lnTo>
                          <a:lnTo>
                            <a:pt x="711" y="1359"/>
                          </a:lnTo>
                          <a:lnTo>
                            <a:pt x="710" y="1362"/>
                          </a:lnTo>
                          <a:lnTo>
                            <a:pt x="708" y="1368"/>
                          </a:lnTo>
                          <a:lnTo>
                            <a:pt x="704" y="1376"/>
                          </a:lnTo>
                          <a:lnTo>
                            <a:pt x="698" y="1388"/>
                          </a:lnTo>
                          <a:lnTo>
                            <a:pt x="689" y="1400"/>
                          </a:lnTo>
                          <a:lnTo>
                            <a:pt x="679" y="1412"/>
                          </a:lnTo>
                          <a:lnTo>
                            <a:pt x="667" y="1425"/>
                          </a:lnTo>
                          <a:lnTo>
                            <a:pt x="652" y="1436"/>
                          </a:lnTo>
                          <a:lnTo>
                            <a:pt x="634" y="1445"/>
                          </a:lnTo>
                          <a:lnTo>
                            <a:pt x="615" y="1451"/>
                          </a:lnTo>
                          <a:lnTo>
                            <a:pt x="592" y="1452"/>
                          </a:lnTo>
                          <a:lnTo>
                            <a:pt x="567" y="1450"/>
                          </a:lnTo>
                          <a:lnTo>
                            <a:pt x="0" y="1317"/>
                          </a:lnTo>
                          <a:lnTo>
                            <a:pt x="27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8" name="Group 86"/>
                  <p:cNvGrpSpPr/>
                  <p:nvPr/>
                </p:nvGrpSpPr>
                <p:grpSpPr>
                  <a:xfrm>
                    <a:off x="2838852" y="2154672"/>
                    <a:ext cx="2335010" cy="1883928"/>
                    <a:chOff x="2838852" y="2154672"/>
                    <a:chExt cx="2335010" cy="1883928"/>
                  </a:xfrm>
                  <a:grpFill/>
                </p:grpSpPr>
                <p:sp>
                  <p:nvSpPr>
                    <p:cNvPr id="49" name="Freeform 7"/>
                    <p:cNvSpPr>
                      <a:spLocks/>
                    </p:cNvSpPr>
                    <p:nvPr/>
                  </p:nvSpPr>
                  <p:spPr bwMode="auto">
                    <a:xfrm>
                      <a:off x="2968401" y="2334168"/>
                      <a:ext cx="1541325" cy="987229"/>
                    </a:xfrm>
                    <a:custGeom>
                      <a:avLst/>
                      <a:gdLst/>
                      <a:ahLst/>
                      <a:cxnLst>
                        <a:cxn ang="0">
                          <a:pos x="743" y="0"/>
                        </a:cxn>
                        <a:cxn ang="0">
                          <a:pos x="1766" y="88"/>
                        </a:cxn>
                        <a:cxn ang="0">
                          <a:pos x="1975" y="1090"/>
                        </a:cxn>
                        <a:cxn ang="0">
                          <a:pos x="1764" y="1265"/>
                        </a:cxn>
                        <a:cxn ang="0">
                          <a:pos x="1280" y="743"/>
                        </a:cxn>
                        <a:cxn ang="0">
                          <a:pos x="1276" y="742"/>
                        </a:cxn>
                        <a:cxn ang="0">
                          <a:pos x="1266" y="738"/>
                        </a:cxn>
                        <a:cxn ang="0">
                          <a:pos x="1250" y="733"/>
                        </a:cxn>
                        <a:cxn ang="0">
                          <a:pos x="1228" y="724"/>
                        </a:cxn>
                        <a:cxn ang="0">
                          <a:pos x="1200" y="714"/>
                        </a:cxn>
                        <a:cxn ang="0">
                          <a:pos x="1169" y="702"/>
                        </a:cxn>
                        <a:cxn ang="0">
                          <a:pos x="1136" y="686"/>
                        </a:cxn>
                        <a:cxn ang="0">
                          <a:pos x="1097" y="669"/>
                        </a:cxn>
                        <a:cxn ang="0">
                          <a:pos x="1058" y="647"/>
                        </a:cxn>
                        <a:cxn ang="0">
                          <a:pos x="1017" y="625"/>
                        </a:cxn>
                        <a:cxn ang="0">
                          <a:pos x="974" y="599"/>
                        </a:cxn>
                        <a:cxn ang="0">
                          <a:pos x="931" y="569"/>
                        </a:cxn>
                        <a:cxn ang="0">
                          <a:pos x="889" y="538"/>
                        </a:cxn>
                        <a:cxn ang="0">
                          <a:pos x="848" y="503"/>
                        </a:cxn>
                        <a:cxn ang="0">
                          <a:pos x="807" y="466"/>
                        </a:cxn>
                        <a:cxn ang="0">
                          <a:pos x="770" y="425"/>
                        </a:cxn>
                        <a:cxn ang="0">
                          <a:pos x="757" y="431"/>
                        </a:cxn>
                        <a:cxn ang="0">
                          <a:pos x="743" y="437"/>
                        </a:cxn>
                        <a:cxn ang="0">
                          <a:pos x="725" y="446"/>
                        </a:cxn>
                        <a:cxn ang="0">
                          <a:pos x="702" y="456"/>
                        </a:cxn>
                        <a:cxn ang="0">
                          <a:pos x="678" y="468"/>
                        </a:cxn>
                        <a:cxn ang="0">
                          <a:pos x="649" y="481"/>
                        </a:cxn>
                        <a:cxn ang="0">
                          <a:pos x="619" y="495"/>
                        </a:cxn>
                        <a:cxn ang="0">
                          <a:pos x="589" y="509"/>
                        </a:cxn>
                        <a:cxn ang="0">
                          <a:pos x="557" y="524"/>
                        </a:cxn>
                        <a:cxn ang="0">
                          <a:pos x="526" y="539"/>
                        </a:cxn>
                        <a:cxn ang="0">
                          <a:pos x="495" y="553"/>
                        </a:cxn>
                        <a:cxn ang="0">
                          <a:pos x="466" y="567"/>
                        </a:cxn>
                        <a:cxn ang="0">
                          <a:pos x="439" y="579"/>
                        </a:cxn>
                        <a:cxn ang="0">
                          <a:pos x="416" y="590"/>
                        </a:cxn>
                        <a:cxn ang="0">
                          <a:pos x="394" y="600"/>
                        </a:cxn>
                        <a:cxn ang="0">
                          <a:pos x="377" y="608"/>
                        </a:cxn>
                        <a:cxn ang="0">
                          <a:pos x="350" y="618"/>
                        </a:cxn>
                        <a:cxn ang="0">
                          <a:pos x="320" y="624"/>
                        </a:cxn>
                        <a:cxn ang="0">
                          <a:pos x="288" y="628"/>
                        </a:cxn>
                        <a:cxn ang="0">
                          <a:pos x="253" y="628"/>
                        </a:cxn>
                        <a:cxn ang="0">
                          <a:pos x="218" y="624"/>
                        </a:cxn>
                        <a:cxn ang="0">
                          <a:pos x="182" y="616"/>
                        </a:cxn>
                        <a:cxn ang="0">
                          <a:pos x="147" y="606"/>
                        </a:cxn>
                        <a:cxn ang="0">
                          <a:pos x="113" y="591"/>
                        </a:cxn>
                        <a:cxn ang="0">
                          <a:pos x="80" y="574"/>
                        </a:cxn>
                        <a:cxn ang="0">
                          <a:pos x="50" y="553"/>
                        </a:cxn>
                        <a:cxn ang="0">
                          <a:pos x="23" y="527"/>
                        </a:cxn>
                        <a:cxn ang="0">
                          <a:pos x="0" y="497"/>
                        </a:cxn>
                        <a:cxn ang="0">
                          <a:pos x="743" y="0"/>
                        </a:cxn>
                      </a:cxnLst>
                      <a:rect l="0" t="0" r="r" b="b"/>
                      <a:pathLst>
                        <a:path w="1975" h="1265">
                          <a:moveTo>
                            <a:pt x="743" y="0"/>
                          </a:moveTo>
                          <a:lnTo>
                            <a:pt x="1766" y="88"/>
                          </a:lnTo>
                          <a:lnTo>
                            <a:pt x="1975" y="1090"/>
                          </a:lnTo>
                          <a:lnTo>
                            <a:pt x="1764" y="1265"/>
                          </a:lnTo>
                          <a:lnTo>
                            <a:pt x="1280" y="743"/>
                          </a:lnTo>
                          <a:lnTo>
                            <a:pt x="1276" y="742"/>
                          </a:lnTo>
                          <a:lnTo>
                            <a:pt x="1266" y="738"/>
                          </a:lnTo>
                          <a:lnTo>
                            <a:pt x="1250" y="733"/>
                          </a:lnTo>
                          <a:lnTo>
                            <a:pt x="1228" y="724"/>
                          </a:lnTo>
                          <a:lnTo>
                            <a:pt x="1200" y="714"/>
                          </a:lnTo>
                          <a:lnTo>
                            <a:pt x="1169" y="702"/>
                          </a:lnTo>
                          <a:lnTo>
                            <a:pt x="1136" y="686"/>
                          </a:lnTo>
                          <a:lnTo>
                            <a:pt x="1097" y="669"/>
                          </a:lnTo>
                          <a:lnTo>
                            <a:pt x="1058" y="647"/>
                          </a:lnTo>
                          <a:lnTo>
                            <a:pt x="1017" y="625"/>
                          </a:lnTo>
                          <a:lnTo>
                            <a:pt x="974" y="599"/>
                          </a:lnTo>
                          <a:lnTo>
                            <a:pt x="931" y="569"/>
                          </a:lnTo>
                          <a:lnTo>
                            <a:pt x="889" y="538"/>
                          </a:lnTo>
                          <a:lnTo>
                            <a:pt x="848" y="503"/>
                          </a:lnTo>
                          <a:lnTo>
                            <a:pt x="807" y="466"/>
                          </a:lnTo>
                          <a:lnTo>
                            <a:pt x="770" y="425"/>
                          </a:lnTo>
                          <a:lnTo>
                            <a:pt x="757" y="431"/>
                          </a:lnTo>
                          <a:lnTo>
                            <a:pt x="743" y="437"/>
                          </a:lnTo>
                          <a:lnTo>
                            <a:pt x="725" y="446"/>
                          </a:lnTo>
                          <a:lnTo>
                            <a:pt x="702" y="456"/>
                          </a:lnTo>
                          <a:lnTo>
                            <a:pt x="678" y="468"/>
                          </a:lnTo>
                          <a:lnTo>
                            <a:pt x="649" y="481"/>
                          </a:lnTo>
                          <a:lnTo>
                            <a:pt x="619" y="495"/>
                          </a:lnTo>
                          <a:lnTo>
                            <a:pt x="589" y="509"/>
                          </a:lnTo>
                          <a:lnTo>
                            <a:pt x="557" y="524"/>
                          </a:lnTo>
                          <a:lnTo>
                            <a:pt x="526" y="539"/>
                          </a:lnTo>
                          <a:lnTo>
                            <a:pt x="495" y="553"/>
                          </a:lnTo>
                          <a:lnTo>
                            <a:pt x="466" y="567"/>
                          </a:lnTo>
                          <a:lnTo>
                            <a:pt x="439" y="579"/>
                          </a:lnTo>
                          <a:lnTo>
                            <a:pt x="416" y="590"/>
                          </a:lnTo>
                          <a:lnTo>
                            <a:pt x="394" y="600"/>
                          </a:lnTo>
                          <a:lnTo>
                            <a:pt x="377" y="608"/>
                          </a:lnTo>
                          <a:lnTo>
                            <a:pt x="350" y="618"/>
                          </a:lnTo>
                          <a:lnTo>
                            <a:pt x="320" y="624"/>
                          </a:lnTo>
                          <a:lnTo>
                            <a:pt x="288" y="628"/>
                          </a:lnTo>
                          <a:lnTo>
                            <a:pt x="253" y="628"/>
                          </a:lnTo>
                          <a:lnTo>
                            <a:pt x="218" y="624"/>
                          </a:lnTo>
                          <a:lnTo>
                            <a:pt x="182" y="616"/>
                          </a:lnTo>
                          <a:lnTo>
                            <a:pt x="147" y="606"/>
                          </a:lnTo>
                          <a:lnTo>
                            <a:pt x="113" y="591"/>
                          </a:lnTo>
                          <a:lnTo>
                            <a:pt x="80" y="574"/>
                          </a:lnTo>
                          <a:lnTo>
                            <a:pt x="50" y="553"/>
                          </a:lnTo>
                          <a:lnTo>
                            <a:pt x="23" y="527"/>
                          </a:lnTo>
                          <a:lnTo>
                            <a:pt x="0" y="497"/>
                          </a:lnTo>
                          <a:lnTo>
                            <a:pt x="7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Freeform 8"/>
                    <p:cNvSpPr>
                      <a:spLocks/>
                    </p:cNvSpPr>
                    <p:nvPr/>
                  </p:nvSpPr>
                  <p:spPr bwMode="auto">
                    <a:xfrm>
                      <a:off x="4420759" y="2154672"/>
                      <a:ext cx="753103" cy="1091024"/>
                    </a:xfrm>
                    <a:custGeom>
                      <a:avLst/>
                      <a:gdLst/>
                      <a:ahLst/>
                      <a:cxnLst>
                        <a:cxn ang="0">
                          <a:pos x="965" y="1294"/>
                        </a:cxn>
                        <a:cxn ang="0">
                          <a:pos x="950" y="1297"/>
                        </a:cxn>
                        <a:cxn ang="0">
                          <a:pos x="910" y="1307"/>
                        </a:cxn>
                        <a:cxn ang="0">
                          <a:pos x="847" y="1322"/>
                        </a:cxn>
                        <a:cxn ang="0">
                          <a:pos x="764" y="1341"/>
                        </a:cxn>
                        <a:cxn ang="0">
                          <a:pos x="665" y="1361"/>
                        </a:cxn>
                        <a:cxn ang="0">
                          <a:pos x="554" y="1381"/>
                        </a:cxn>
                        <a:cxn ang="0">
                          <a:pos x="449" y="1395"/>
                        </a:cxn>
                        <a:cxn ang="0">
                          <a:pos x="373" y="1397"/>
                        </a:cxn>
                        <a:cxn ang="0">
                          <a:pos x="316" y="1387"/>
                        </a:cxn>
                        <a:cxn ang="0">
                          <a:pos x="275" y="1369"/>
                        </a:cxn>
                        <a:cxn ang="0">
                          <a:pos x="249" y="1348"/>
                        </a:cxn>
                        <a:cxn ang="0">
                          <a:pos x="232" y="1327"/>
                        </a:cxn>
                        <a:cxn ang="0">
                          <a:pos x="222" y="1304"/>
                        </a:cxn>
                        <a:cxn ang="0">
                          <a:pos x="221" y="1297"/>
                        </a:cxn>
                        <a:cxn ang="0">
                          <a:pos x="219" y="1282"/>
                        </a:cxn>
                        <a:cxn ang="0">
                          <a:pos x="210" y="1241"/>
                        </a:cxn>
                        <a:cxn ang="0">
                          <a:pos x="196" y="1178"/>
                        </a:cxn>
                        <a:cxn ang="0">
                          <a:pos x="179" y="1097"/>
                        </a:cxn>
                        <a:cxn ang="0">
                          <a:pos x="159" y="1003"/>
                        </a:cxn>
                        <a:cxn ang="0">
                          <a:pos x="138" y="900"/>
                        </a:cxn>
                        <a:cxn ang="0">
                          <a:pos x="116" y="792"/>
                        </a:cxn>
                        <a:cxn ang="0">
                          <a:pos x="92" y="682"/>
                        </a:cxn>
                        <a:cxn ang="0">
                          <a:pos x="70" y="578"/>
                        </a:cxn>
                        <a:cxn ang="0">
                          <a:pos x="50" y="481"/>
                        </a:cxn>
                        <a:cxn ang="0">
                          <a:pos x="31" y="397"/>
                        </a:cxn>
                        <a:cxn ang="0">
                          <a:pos x="18" y="330"/>
                        </a:cxn>
                        <a:cxn ang="0">
                          <a:pos x="8" y="284"/>
                        </a:cxn>
                        <a:cxn ang="0">
                          <a:pos x="0" y="245"/>
                        </a:cxn>
                        <a:cxn ang="0">
                          <a:pos x="6" y="205"/>
                        </a:cxn>
                        <a:cxn ang="0">
                          <a:pos x="26" y="173"/>
                        </a:cxn>
                        <a:cxn ang="0">
                          <a:pos x="73" y="141"/>
                        </a:cxn>
                        <a:cxn ang="0">
                          <a:pos x="108" y="127"/>
                        </a:cxn>
                        <a:cxn ang="0">
                          <a:pos x="138" y="118"/>
                        </a:cxn>
                        <a:cxn ang="0">
                          <a:pos x="179" y="108"/>
                        </a:cxn>
                        <a:cxn ang="0">
                          <a:pos x="237" y="96"/>
                        </a:cxn>
                        <a:cxn ang="0">
                          <a:pos x="347" y="71"/>
                        </a:cxn>
                        <a:cxn ang="0">
                          <a:pos x="466" y="46"/>
                        </a:cxn>
                        <a:cxn ang="0">
                          <a:pos x="539" y="30"/>
                        </a:cxn>
                        <a:cxn ang="0">
                          <a:pos x="604" y="16"/>
                        </a:cxn>
                        <a:cxn ang="0">
                          <a:pos x="652" y="7"/>
                        </a:cxn>
                        <a:cxn ang="0">
                          <a:pos x="678" y="2"/>
                        </a:cxn>
                      </a:cxnLst>
                      <a:rect l="0" t="0" r="r" b="b"/>
                      <a:pathLst>
                        <a:path w="965" h="1398">
                          <a:moveTo>
                            <a:pt x="682" y="0"/>
                          </a:moveTo>
                          <a:lnTo>
                            <a:pt x="965" y="1294"/>
                          </a:lnTo>
                          <a:lnTo>
                            <a:pt x="961" y="1295"/>
                          </a:lnTo>
                          <a:lnTo>
                            <a:pt x="950" y="1297"/>
                          </a:lnTo>
                          <a:lnTo>
                            <a:pt x="934" y="1302"/>
                          </a:lnTo>
                          <a:lnTo>
                            <a:pt x="910" y="1307"/>
                          </a:lnTo>
                          <a:lnTo>
                            <a:pt x="881" y="1315"/>
                          </a:lnTo>
                          <a:lnTo>
                            <a:pt x="847" y="1322"/>
                          </a:lnTo>
                          <a:lnTo>
                            <a:pt x="807" y="1332"/>
                          </a:lnTo>
                          <a:lnTo>
                            <a:pt x="764" y="1341"/>
                          </a:lnTo>
                          <a:lnTo>
                            <a:pt x="716" y="1351"/>
                          </a:lnTo>
                          <a:lnTo>
                            <a:pt x="665" y="1361"/>
                          </a:lnTo>
                          <a:lnTo>
                            <a:pt x="611" y="1371"/>
                          </a:lnTo>
                          <a:lnTo>
                            <a:pt x="554" y="1381"/>
                          </a:lnTo>
                          <a:lnTo>
                            <a:pt x="494" y="1390"/>
                          </a:lnTo>
                          <a:lnTo>
                            <a:pt x="449" y="1395"/>
                          </a:lnTo>
                          <a:lnTo>
                            <a:pt x="408" y="1398"/>
                          </a:lnTo>
                          <a:lnTo>
                            <a:pt x="373" y="1397"/>
                          </a:lnTo>
                          <a:lnTo>
                            <a:pt x="342" y="1393"/>
                          </a:lnTo>
                          <a:lnTo>
                            <a:pt x="316" y="1387"/>
                          </a:lnTo>
                          <a:lnTo>
                            <a:pt x="293" y="1378"/>
                          </a:lnTo>
                          <a:lnTo>
                            <a:pt x="275" y="1369"/>
                          </a:lnTo>
                          <a:lnTo>
                            <a:pt x="260" y="1359"/>
                          </a:lnTo>
                          <a:lnTo>
                            <a:pt x="249" y="1348"/>
                          </a:lnTo>
                          <a:lnTo>
                            <a:pt x="239" y="1337"/>
                          </a:lnTo>
                          <a:lnTo>
                            <a:pt x="232" y="1327"/>
                          </a:lnTo>
                          <a:lnTo>
                            <a:pt x="224" y="1310"/>
                          </a:lnTo>
                          <a:lnTo>
                            <a:pt x="222" y="1304"/>
                          </a:lnTo>
                          <a:lnTo>
                            <a:pt x="221" y="1299"/>
                          </a:lnTo>
                          <a:lnTo>
                            <a:pt x="221" y="1297"/>
                          </a:lnTo>
                          <a:lnTo>
                            <a:pt x="220" y="1294"/>
                          </a:lnTo>
                          <a:lnTo>
                            <a:pt x="219" y="1282"/>
                          </a:lnTo>
                          <a:lnTo>
                            <a:pt x="215" y="1265"/>
                          </a:lnTo>
                          <a:lnTo>
                            <a:pt x="210" y="1241"/>
                          </a:lnTo>
                          <a:lnTo>
                            <a:pt x="204" y="1213"/>
                          </a:lnTo>
                          <a:lnTo>
                            <a:pt x="196" y="1178"/>
                          </a:lnTo>
                          <a:lnTo>
                            <a:pt x="188" y="1140"/>
                          </a:lnTo>
                          <a:lnTo>
                            <a:pt x="179" y="1097"/>
                          </a:lnTo>
                          <a:lnTo>
                            <a:pt x="170" y="1051"/>
                          </a:lnTo>
                          <a:lnTo>
                            <a:pt x="159" y="1003"/>
                          </a:lnTo>
                          <a:lnTo>
                            <a:pt x="149" y="952"/>
                          </a:lnTo>
                          <a:lnTo>
                            <a:pt x="138" y="900"/>
                          </a:lnTo>
                          <a:lnTo>
                            <a:pt x="127" y="846"/>
                          </a:lnTo>
                          <a:lnTo>
                            <a:pt x="116" y="792"/>
                          </a:lnTo>
                          <a:lnTo>
                            <a:pt x="103" y="737"/>
                          </a:lnTo>
                          <a:lnTo>
                            <a:pt x="92" y="682"/>
                          </a:lnTo>
                          <a:lnTo>
                            <a:pt x="81" y="629"/>
                          </a:lnTo>
                          <a:lnTo>
                            <a:pt x="70" y="578"/>
                          </a:lnTo>
                          <a:lnTo>
                            <a:pt x="60" y="528"/>
                          </a:lnTo>
                          <a:lnTo>
                            <a:pt x="50" y="481"/>
                          </a:lnTo>
                          <a:lnTo>
                            <a:pt x="40" y="438"/>
                          </a:lnTo>
                          <a:lnTo>
                            <a:pt x="31" y="397"/>
                          </a:lnTo>
                          <a:lnTo>
                            <a:pt x="24" y="361"/>
                          </a:lnTo>
                          <a:lnTo>
                            <a:pt x="18" y="330"/>
                          </a:lnTo>
                          <a:lnTo>
                            <a:pt x="11" y="303"/>
                          </a:lnTo>
                          <a:lnTo>
                            <a:pt x="8" y="284"/>
                          </a:lnTo>
                          <a:lnTo>
                            <a:pt x="4" y="270"/>
                          </a:lnTo>
                          <a:lnTo>
                            <a:pt x="0" y="245"/>
                          </a:lnTo>
                          <a:lnTo>
                            <a:pt x="1" y="224"/>
                          </a:lnTo>
                          <a:lnTo>
                            <a:pt x="6" y="205"/>
                          </a:lnTo>
                          <a:lnTo>
                            <a:pt x="15" y="188"/>
                          </a:lnTo>
                          <a:lnTo>
                            <a:pt x="26" y="173"/>
                          </a:lnTo>
                          <a:lnTo>
                            <a:pt x="41" y="161"/>
                          </a:lnTo>
                          <a:lnTo>
                            <a:pt x="73" y="141"/>
                          </a:lnTo>
                          <a:lnTo>
                            <a:pt x="91" y="133"/>
                          </a:lnTo>
                          <a:lnTo>
                            <a:pt x="108" y="127"/>
                          </a:lnTo>
                          <a:lnTo>
                            <a:pt x="126" y="122"/>
                          </a:lnTo>
                          <a:lnTo>
                            <a:pt x="138" y="118"/>
                          </a:lnTo>
                          <a:lnTo>
                            <a:pt x="155" y="115"/>
                          </a:lnTo>
                          <a:lnTo>
                            <a:pt x="179" y="108"/>
                          </a:lnTo>
                          <a:lnTo>
                            <a:pt x="206" y="102"/>
                          </a:lnTo>
                          <a:lnTo>
                            <a:pt x="237" y="96"/>
                          </a:lnTo>
                          <a:lnTo>
                            <a:pt x="272" y="89"/>
                          </a:lnTo>
                          <a:lnTo>
                            <a:pt x="347" y="71"/>
                          </a:lnTo>
                          <a:lnTo>
                            <a:pt x="386" y="64"/>
                          </a:lnTo>
                          <a:lnTo>
                            <a:pt x="466" y="46"/>
                          </a:lnTo>
                          <a:lnTo>
                            <a:pt x="503" y="38"/>
                          </a:lnTo>
                          <a:lnTo>
                            <a:pt x="539" y="30"/>
                          </a:lnTo>
                          <a:lnTo>
                            <a:pt x="573" y="24"/>
                          </a:lnTo>
                          <a:lnTo>
                            <a:pt x="604" y="16"/>
                          </a:lnTo>
                          <a:lnTo>
                            <a:pt x="630" y="11"/>
                          </a:lnTo>
                          <a:lnTo>
                            <a:pt x="652" y="7"/>
                          </a:lnTo>
                          <a:lnTo>
                            <a:pt x="668" y="3"/>
                          </a:lnTo>
                          <a:lnTo>
                            <a:pt x="678" y="2"/>
                          </a:lnTo>
                          <a:lnTo>
                            <a:pt x="68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Freeform 10"/>
                    <p:cNvSpPr>
                      <a:spLocks/>
                    </p:cNvSpPr>
                    <p:nvPr/>
                  </p:nvSpPr>
                  <p:spPr bwMode="auto">
                    <a:xfrm>
                      <a:off x="3001959" y="3461871"/>
                      <a:ext cx="303582" cy="316850"/>
                    </a:xfrm>
                    <a:custGeom>
                      <a:avLst/>
                      <a:gdLst/>
                      <a:ahLst/>
                      <a:cxnLst>
                        <a:cxn ang="0">
                          <a:pos x="257" y="0"/>
                        </a:cxn>
                        <a:cxn ang="0">
                          <a:pos x="281" y="2"/>
                        </a:cxn>
                        <a:cxn ang="0">
                          <a:pos x="304" y="9"/>
                        </a:cxn>
                        <a:cxn ang="0">
                          <a:pos x="325" y="20"/>
                        </a:cxn>
                        <a:cxn ang="0">
                          <a:pos x="345" y="33"/>
                        </a:cxn>
                        <a:cxn ang="0">
                          <a:pos x="363" y="52"/>
                        </a:cxn>
                        <a:cxn ang="0">
                          <a:pos x="376" y="73"/>
                        </a:cxn>
                        <a:cxn ang="0">
                          <a:pos x="385" y="97"/>
                        </a:cxn>
                        <a:cxn ang="0">
                          <a:pos x="389" y="122"/>
                        </a:cxn>
                        <a:cxn ang="0">
                          <a:pos x="387" y="148"/>
                        </a:cxn>
                        <a:cxn ang="0">
                          <a:pos x="383" y="171"/>
                        </a:cxn>
                        <a:cxn ang="0">
                          <a:pos x="373" y="194"/>
                        </a:cxn>
                        <a:cxn ang="0">
                          <a:pos x="358" y="214"/>
                        </a:cxn>
                        <a:cxn ang="0">
                          <a:pos x="328" y="247"/>
                        </a:cxn>
                        <a:cxn ang="0">
                          <a:pos x="225" y="364"/>
                        </a:cxn>
                        <a:cxn ang="0">
                          <a:pos x="205" y="381"/>
                        </a:cxn>
                        <a:cxn ang="0">
                          <a:pos x="183" y="395"/>
                        </a:cxn>
                        <a:cxn ang="0">
                          <a:pos x="158" y="404"/>
                        </a:cxn>
                        <a:cxn ang="0">
                          <a:pos x="132" y="406"/>
                        </a:cxn>
                        <a:cxn ang="0">
                          <a:pos x="108" y="404"/>
                        </a:cxn>
                        <a:cxn ang="0">
                          <a:pos x="84" y="397"/>
                        </a:cxn>
                        <a:cxn ang="0">
                          <a:pos x="63" y="386"/>
                        </a:cxn>
                        <a:cxn ang="0">
                          <a:pos x="43" y="373"/>
                        </a:cxn>
                        <a:cxn ang="0">
                          <a:pos x="26" y="354"/>
                        </a:cxn>
                        <a:cxn ang="0">
                          <a:pos x="12" y="332"/>
                        </a:cxn>
                        <a:cxn ang="0">
                          <a:pos x="4" y="308"/>
                        </a:cxn>
                        <a:cxn ang="0">
                          <a:pos x="0" y="283"/>
                        </a:cxn>
                        <a:cxn ang="0">
                          <a:pos x="1" y="258"/>
                        </a:cxn>
                        <a:cxn ang="0">
                          <a:pos x="6" y="235"/>
                        </a:cxn>
                        <a:cxn ang="0">
                          <a:pos x="16" y="212"/>
                        </a:cxn>
                        <a:cxn ang="0">
                          <a:pos x="31" y="193"/>
                        </a:cxn>
                        <a:cxn ang="0">
                          <a:pos x="137" y="73"/>
                        </a:cxn>
                        <a:cxn ang="0">
                          <a:pos x="164" y="41"/>
                        </a:cxn>
                        <a:cxn ang="0">
                          <a:pos x="184" y="24"/>
                        </a:cxn>
                        <a:cxn ang="0">
                          <a:pos x="206" y="11"/>
                        </a:cxn>
                        <a:cxn ang="0">
                          <a:pos x="231" y="2"/>
                        </a:cxn>
                        <a:cxn ang="0">
                          <a:pos x="257" y="0"/>
                        </a:cxn>
                      </a:cxnLst>
                      <a:rect l="0" t="0" r="r" b="b"/>
                      <a:pathLst>
                        <a:path w="389" h="406">
                          <a:moveTo>
                            <a:pt x="257" y="0"/>
                          </a:moveTo>
                          <a:lnTo>
                            <a:pt x="281" y="2"/>
                          </a:lnTo>
                          <a:lnTo>
                            <a:pt x="304" y="9"/>
                          </a:lnTo>
                          <a:lnTo>
                            <a:pt x="325" y="20"/>
                          </a:lnTo>
                          <a:lnTo>
                            <a:pt x="345" y="33"/>
                          </a:lnTo>
                          <a:lnTo>
                            <a:pt x="363" y="52"/>
                          </a:lnTo>
                          <a:lnTo>
                            <a:pt x="376" y="73"/>
                          </a:lnTo>
                          <a:lnTo>
                            <a:pt x="385" y="97"/>
                          </a:lnTo>
                          <a:lnTo>
                            <a:pt x="389" y="122"/>
                          </a:lnTo>
                          <a:lnTo>
                            <a:pt x="387" y="148"/>
                          </a:lnTo>
                          <a:lnTo>
                            <a:pt x="383" y="171"/>
                          </a:lnTo>
                          <a:lnTo>
                            <a:pt x="373" y="194"/>
                          </a:lnTo>
                          <a:lnTo>
                            <a:pt x="358" y="214"/>
                          </a:lnTo>
                          <a:lnTo>
                            <a:pt x="328" y="247"/>
                          </a:lnTo>
                          <a:lnTo>
                            <a:pt x="225" y="364"/>
                          </a:lnTo>
                          <a:lnTo>
                            <a:pt x="205" y="381"/>
                          </a:lnTo>
                          <a:lnTo>
                            <a:pt x="183" y="395"/>
                          </a:lnTo>
                          <a:lnTo>
                            <a:pt x="158" y="404"/>
                          </a:lnTo>
                          <a:lnTo>
                            <a:pt x="132" y="406"/>
                          </a:lnTo>
                          <a:lnTo>
                            <a:pt x="108" y="404"/>
                          </a:lnTo>
                          <a:lnTo>
                            <a:pt x="84" y="397"/>
                          </a:lnTo>
                          <a:lnTo>
                            <a:pt x="63" y="386"/>
                          </a:lnTo>
                          <a:lnTo>
                            <a:pt x="43" y="373"/>
                          </a:lnTo>
                          <a:lnTo>
                            <a:pt x="26" y="354"/>
                          </a:lnTo>
                          <a:lnTo>
                            <a:pt x="12" y="332"/>
                          </a:lnTo>
                          <a:lnTo>
                            <a:pt x="4" y="308"/>
                          </a:lnTo>
                          <a:lnTo>
                            <a:pt x="0" y="283"/>
                          </a:lnTo>
                          <a:lnTo>
                            <a:pt x="1" y="258"/>
                          </a:lnTo>
                          <a:lnTo>
                            <a:pt x="6" y="235"/>
                          </a:lnTo>
                          <a:lnTo>
                            <a:pt x="16" y="212"/>
                          </a:lnTo>
                          <a:lnTo>
                            <a:pt x="31" y="193"/>
                          </a:lnTo>
                          <a:lnTo>
                            <a:pt x="137" y="73"/>
                          </a:lnTo>
                          <a:lnTo>
                            <a:pt x="164" y="41"/>
                          </a:lnTo>
                          <a:lnTo>
                            <a:pt x="184" y="24"/>
                          </a:lnTo>
                          <a:lnTo>
                            <a:pt x="206" y="11"/>
                          </a:lnTo>
                          <a:lnTo>
                            <a:pt x="231" y="2"/>
                          </a:lnTo>
                          <a:lnTo>
                            <a:pt x="25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Freeform 11"/>
                    <p:cNvSpPr>
                      <a:spLocks/>
                    </p:cNvSpPr>
                    <p:nvPr/>
                  </p:nvSpPr>
                  <p:spPr bwMode="auto">
                    <a:xfrm>
                      <a:off x="2838852" y="3309690"/>
                      <a:ext cx="266122" cy="277049"/>
                    </a:xfrm>
                    <a:custGeom>
                      <a:avLst/>
                      <a:gdLst/>
                      <a:ahLst/>
                      <a:cxnLst>
                        <a:cxn ang="0">
                          <a:pos x="219" y="0"/>
                        </a:cxn>
                        <a:cxn ang="0">
                          <a:pos x="249" y="4"/>
                        </a:cxn>
                        <a:cxn ang="0">
                          <a:pos x="275" y="15"/>
                        </a:cxn>
                        <a:cxn ang="0">
                          <a:pos x="300" y="32"/>
                        </a:cxn>
                        <a:cxn ang="0">
                          <a:pos x="316" y="50"/>
                        </a:cxn>
                        <a:cxn ang="0">
                          <a:pos x="328" y="68"/>
                        </a:cxn>
                        <a:cxn ang="0">
                          <a:pos x="337" y="89"/>
                        </a:cxn>
                        <a:cxn ang="0">
                          <a:pos x="341" y="112"/>
                        </a:cxn>
                        <a:cxn ang="0">
                          <a:pos x="341" y="133"/>
                        </a:cxn>
                        <a:cxn ang="0">
                          <a:pos x="336" y="154"/>
                        </a:cxn>
                        <a:cxn ang="0">
                          <a:pos x="328" y="173"/>
                        </a:cxn>
                        <a:cxn ang="0">
                          <a:pos x="316" y="190"/>
                        </a:cxn>
                        <a:cxn ang="0">
                          <a:pos x="291" y="219"/>
                        </a:cxn>
                        <a:cxn ang="0">
                          <a:pos x="199" y="322"/>
                        </a:cxn>
                        <a:cxn ang="0">
                          <a:pos x="183" y="335"/>
                        </a:cxn>
                        <a:cxn ang="0">
                          <a:pos x="166" y="347"/>
                        </a:cxn>
                        <a:cxn ang="0">
                          <a:pos x="144" y="353"/>
                        </a:cxn>
                        <a:cxn ang="0">
                          <a:pos x="122" y="355"/>
                        </a:cxn>
                        <a:cxn ang="0">
                          <a:pos x="101" y="353"/>
                        </a:cxn>
                        <a:cxn ang="0">
                          <a:pos x="80" y="347"/>
                        </a:cxn>
                        <a:cxn ang="0">
                          <a:pos x="60" y="337"/>
                        </a:cxn>
                        <a:cxn ang="0">
                          <a:pos x="41" y="323"/>
                        </a:cxn>
                        <a:cxn ang="0">
                          <a:pos x="25" y="306"/>
                        </a:cxn>
                        <a:cxn ang="0">
                          <a:pos x="13" y="287"/>
                        </a:cxn>
                        <a:cxn ang="0">
                          <a:pos x="4" y="267"/>
                        </a:cxn>
                        <a:cxn ang="0">
                          <a:pos x="0" y="245"/>
                        </a:cxn>
                        <a:cxn ang="0">
                          <a:pos x="0" y="222"/>
                        </a:cxn>
                        <a:cxn ang="0">
                          <a:pos x="5" y="202"/>
                        </a:cxn>
                        <a:cxn ang="0">
                          <a:pos x="13" y="184"/>
                        </a:cxn>
                        <a:cxn ang="0">
                          <a:pos x="25" y="166"/>
                        </a:cxn>
                        <a:cxn ang="0">
                          <a:pos x="118" y="61"/>
                        </a:cxn>
                        <a:cxn ang="0">
                          <a:pos x="142" y="35"/>
                        </a:cxn>
                        <a:cxn ang="0">
                          <a:pos x="157" y="20"/>
                        </a:cxn>
                        <a:cxn ang="0">
                          <a:pos x="175" y="9"/>
                        </a:cxn>
                        <a:cxn ang="0">
                          <a:pos x="197" y="2"/>
                        </a:cxn>
                        <a:cxn ang="0">
                          <a:pos x="219" y="0"/>
                        </a:cxn>
                      </a:cxnLst>
                      <a:rect l="0" t="0" r="r" b="b"/>
                      <a:pathLst>
                        <a:path w="341" h="355">
                          <a:moveTo>
                            <a:pt x="219" y="0"/>
                          </a:moveTo>
                          <a:lnTo>
                            <a:pt x="249" y="4"/>
                          </a:lnTo>
                          <a:lnTo>
                            <a:pt x="275" y="15"/>
                          </a:lnTo>
                          <a:lnTo>
                            <a:pt x="300" y="32"/>
                          </a:lnTo>
                          <a:lnTo>
                            <a:pt x="316" y="50"/>
                          </a:lnTo>
                          <a:lnTo>
                            <a:pt x="328" y="68"/>
                          </a:lnTo>
                          <a:lnTo>
                            <a:pt x="337" y="89"/>
                          </a:lnTo>
                          <a:lnTo>
                            <a:pt x="341" y="112"/>
                          </a:lnTo>
                          <a:lnTo>
                            <a:pt x="341" y="133"/>
                          </a:lnTo>
                          <a:lnTo>
                            <a:pt x="336" y="154"/>
                          </a:lnTo>
                          <a:lnTo>
                            <a:pt x="328" y="173"/>
                          </a:lnTo>
                          <a:lnTo>
                            <a:pt x="316" y="190"/>
                          </a:lnTo>
                          <a:lnTo>
                            <a:pt x="291" y="219"/>
                          </a:lnTo>
                          <a:lnTo>
                            <a:pt x="199" y="322"/>
                          </a:lnTo>
                          <a:lnTo>
                            <a:pt x="183" y="335"/>
                          </a:lnTo>
                          <a:lnTo>
                            <a:pt x="166" y="347"/>
                          </a:lnTo>
                          <a:lnTo>
                            <a:pt x="144" y="353"/>
                          </a:lnTo>
                          <a:lnTo>
                            <a:pt x="122" y="355"/>
                          </a:lnTo>
                          <a:lnTo>
                            <a:pt x="101" y="353"/>
                          </a:lnTo>
                          <a:lnTo>
                            <a:pt x="80" y="347"/>
                          </a:lnTo>
                          <a:lnTo>
                            <a:pt x="60" y="337"/>
                          </a:lnTo>
                          <a:lnTo>
                            <a:pt x="41" y="323"/>
                          </a:lnTo>
                          <a:lnTo>
                            <a:pt x="25" y="306"/>
                          </a:lnTo>
                          <a:lnTo>
                            <a:pt x="13" y="287"/>
                          </a:lnTo>
                          <a:lnTo>
                            <a:pt x="4" y="267"/>
                          </a:lnTo>
                          <a:lnTo>
                            <a:pt x="0" y="245"/>
                          </a:lnTo>
                          <a:lnTo>
                            <a:pt x="0" y="222"/>
                          </a:lnTo>
                          <a:lnTo>
                            <a:pt x="5" y="202"/>
                          </a:lnTo>
                          <a:lnTo>
                            <a:pt x="13" y="184"/>
                          </a:lnTo>
                          <a:lnTo>
                            <a:pt x="25" y="166"/>
                          </a:lnTo>
                          <a:lnTo>
                            <a:pt x="118" y="61"/>
                          </a:lnTo>
                          <a:lnTo>
                            <a:pt x="142" y="35"/>
                          </a:lnTo>
                          <a:lnTo>
                            <a:pt x="157" y="20"/>
                          </a:lnTo>
                          <a:lnTo>
                            <a:pt x="175" y="9"/>
                          </a:lnTo>
                          <a:lnTo>
                            <a:pt x="197" y="2"/>
                          </a:lnTo>
                          <a:lnTo>
                            <a:pt x="2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3" name="Freeform 12"/>
                    <p:cNvSpPr>
                      <a:spLocks/>
                    </p:cNvSpPr>
                    <p:nvPr/>
                  </p:nvSpPr>
                  <p:spPr bwMode="auto">
                    <a:xfrm>
                      <a:off x="3410898" y="3809157"/>
                      <a:ext cx="216176" cy="229443"/>
                    </a:xfrm>
                    <a:custGeom>
                      <a:avLst/>
                      <a:gdLst/>
                      <a:ahLst/>
                      <a:cxnLst>
                        <a:cxn ang="0">
                          <a:pos x="178" y="0"/>
                        </a:cxn>
                        <a:cxn ang="0">
                          <a:pos x="201" y="2"/>
                        </a:cxn>
                        <a:cxn ang="0">
                          <a:pos x="222" y="11"/>
                        </a:cxn>
                        <a:cxn ang="0">
                          <a:pos x="242" y="25"/>
                        </a:cxn>
                        <a:cxn ang="0">
                          <a:pos x="260" y="43"/>
                        </a:cxn>
                        <a:cxn ang="0">
                          <a:pos x="271" y="64"/>
                        </a:cxn>
                        <a:cxn ang="0">
                          <a:pos x="277" y="87"/>
                        </a:cxn>
                        <a:cxn ang="0">
                          <a:pos x="277" y="110"/>
                        </a:cxn>
                        <a:cxn ang="0">
                          <a:pos x="272" y="131"/>
                        </a:cxn>
                        <a:cxn ang="0">
                          <a:pos x="260" y="151"/>
                        </a:cxn>
                        <a:cxn ang="0">
                          <a:pos x="227" y="189"/>
                        </a:cxn>
                        <a:cxn ang="0">
                          <a:pos x="164" y="264"/>
                        </a:cxn>
                        <a:cxn ang="0">
                          <a:pos x="150" y="277"/>
                        </a:cxn>
                        <a:cxn ang="0">
                          <a:pos x="135" y="287"/>
                        </a:cxn>
                        <a:cxn ang="0">
                          <a:pos x="118" y="292"/>
                        </a:cxn>
                        <a:cxn ang="0">
                          <a:pos x="99" y="294"/>
                        </a:cxn>
                        <a:cxn ang="0">
                          <a:pos x="76" y="292"/>
                        </a:cxn>
                        <a:cxn ang="0">
                          <a:pos x="55" y="283"/>
                        </a:cxn>
                        <a:cxn ang="0">
                          <a:pos x="35" y="269"/>
                        </a:cxn>
                        <a:cxn ang="0">
                          <a:pos x="19" y="251"/>
                        </a:cxn>
                        <a:cxn ang="0">
                          <a:pos x="6" y="230"/>
                        </a:cxn>
                        <a:cxn ang="0">
                          <a:pos x="0" y="206"/>
                        </a:cxn>
                        <a:cxn ang="0">
                          <a:pos x="0" y="182"/>
                        </a:cxn>
                        <a:cxn ang="0">
                          <a:pos x="6" y="161"/>
                        </a:cxn>
                        <a:cxn ang="0">
                          <a:pos x="19" y="143"/>
                        </a:cxn>
                        <a:cxn ang="0">
                          <a:pos x="87" y="61"/>
                        </a:cxn>
                        <a:cxn ang="0">
                          <a:pos x="114" y="28"/>
                        </a:cxn>
                        <a:cxn ang="0">
                          <a:pos x="127" y="17"/>
                        </a:cxn>
                        <a:cxn ang="0">
                          <a:pos x="142" y="7"/>
                        </a:cxn>
                        <a:cxn ang="0">
                          <a:pos x="159" y="2"/>
                        </a:cxn>
                        <a:cxn ang="0">
                          <a:pos x="178" y="0"/>
                        </a:cxn>
                      </a:cxnLst>
                      <a:rect l="0" t="0" r="r" b="b"/>
                      <a:pathLst>
                        <a:path w="277" h="294">
                          <a:moveTo>
                            <a:pt x="178" y="0"/>
                          </a:moveTo>
                          <a:lnTo>
                            <a:pt x="201" y="2"/>
                          </a:lnTo>
                          <a:lnTo>
                            <a:pt x="222" y="11"/>
                          </a:lnTo>
                          <a:lnTo>
                            <a:pt x="242" y="25"/>
                          </a:lnTo>
                          <a:lnTo>
                            <a:pt x="260" y="43"/>
                          </a:lnTo>
                          <a:lnTo>
                            <a:pt x="271" y="64"/>
                          </a:lnTo>
                          <a:lnTo>
                            <a:pt x="277" y="87"/>
                          </a:lnTo>
                          <a:lnTo>
                            <a:pt x="277" y="110"/>
                          </a:lnTo>
                          <a:lnTo>
                            <a:pt x="272" y="131"/>
                          </a:lnTo>
                          <a:lnTo>
                            <a:pt x="260" y="151"/>
                          </a:lnTo>
                          <a:lnTo>
                            <a:pt x="227" y="189"/>
                          </a:lnTo>
                          <a:lnTo>
                            <a:pt x="164" y="264"/>
                          </a:lnTo>
                          <a:lnTo>
                            <a:pt x="150" y="277"/>
                          </a:lnTo>
                          <a:lnTo>
                            <a:pt x="135" y="287"/>
                          </a:lnTo>
                          <a:lnTo>
                            <a:pt x="118" y="292"/>
                          </a:lnTo>
                          <a:lnTo>
                            <a:pt x="99" y="294"/>
                          </a:lnTo>
                          <a:lnTo>
                            <a:pt x="76" y="292"/>
                          </a:lnTo>
                          <a:lnTo>
                            <a:pt x="55" y="283"/>
                          </a:lnTo>
                          <a:lnTo>
                            <a:pt x="35" y="269"/>
                          </a:lnTo>
                          <a:lnTo>
                            <a:pt x="19" y="251"/>
                          </a:lnTo>
                          <a:lnTo>
                            <a:pt x="6" y="230"/>
                          </a:lnTo>
                          <a:lnTo>
                            <a:pt x="0" y="206"/>
                          </a:lnTo>
                          <a:lnTo>
                            <a:pt x="0" y="182"/>
                          </a:lnTo>
                          <a:lnTo>
                            <a:pt x="6" y="161"/>
                          </a:lnTo>
                          <a:lnTo>
                            <a:pt x="19" y="143"/>
                          </a:lnTo>
                          <a:lnTo>
                            <a:pt x="87" y="61"/>
                          </a:lnTo>
                          <a:lnTo>
                            <a:pt x="114" y="28"/>
                          </a:lnTo>
                          <a:lnTo>
                            <a:pt x="127" y="17"/>
                          </a:lnTo>
                          <a:lnTo>
                            <a:pt x="142" y="7"/>
                          </a:lnTo>
                          <a:lnTo>
                            <a:pt x="159" y="2"/>
                          </a:lnTo>
                          <a:lnTo>
                            <a:pt x="1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4" name="Freeform 13"/>
                    <p:cNvSpPr>
                      <a:spLocks/>
                    </p:cNvSpPr>
                    <p:nvPr/>
                  </p:nvSpPr>
                  <p:spPr bwMode="auto">
                    <a:xfrm>
                      <a:off x="3198624" y="3649171"/>
                      <a:ext cx="276268" cy="286414"/>
                    </a:xfrm>
                    <a:custGeom>
                      <a:avLst/>
                      <a:gdLst/>
                      <a:ahLst/>
                      <a:cxnLst>
                        <a:cxn ang="0">
                          <a:pos x="232" y="0"/>
                        </a:cxn>
                        <a:cxn ang="0">
                          <a:pos x="255" y="2"/>
                        </a:cxn>
                        <a:cxn ang="0">
                          <a:pos x="276" y="7"/>
                        </a:cxn>
                        <a:cxn ang="0">
                          <a:pos x="296" y="17"/>
                        </a:cxn>
                        <a:cxn ang="0">
                          <a:pos x="313" y="30"/>
                        </a:cxn>
                        <a:cxn ang="0">
                          <a:pos x="332" y="49"/>
                        </a:cxn>
                        <a:cxn ang="0">
                          <a:pos x="344" y="73"/>
                        </a:cxn>
                        <a:cxn ang="0">
                          <a:pos x="352" y="98"/>
                        </a:cxn>
                        <a:cxn ang="0">
                          <a:pos x="354" y="123"/>
                        </a:cxn>
                        <a:cxn ang="0">
                          <a:pos x="350" y="148"/>
                        </a:cxn>
                        <a:cxn ang="0">
                          <a:pos x="342" y="172"/>
                        </a:cxn>
                        <a:cxn ang="0">
                          <a:pos x="327" y="194"/>
                        </a:cxn>
                        <a:cxn ang="0">
                          <a:pos x="306" y="216"/>
                        </a:cxn>
                        <a:cxn ang="0">
                          <a:pos x="204" y="331"/>
                        </a:cxn>
                        <a:cxn ang="0">
                          <a:pos x="186" y="348"/>
                        </a:cxn>
                        <a:cxn ang="0">
                          <a:pos x="167" y="359"/>
                        </a:cxn>
                        <a:cxn ang="0">
                          <a:pos x="144" y="365"/>
                        </a:cxn>
                        <a:cxn ang="0">
                          <a:pos x="121" y="367"/>
                        </a:cxn>
                        <a:cxn ang="0">
                          <a:pos x="92" y="364"/>
                        </a:cxn>
                        <a:cxn ang="0">
                          <a:pos x="65" y="354"/>
                        </a:cxn>
                        <a:cxn ang="0">
                          <a:pos x="40" y="336"/>
                        </a:cxn>
                        <a:cxn ang="0">
                          <a:pos x="24" y="319"/>
                        </a:cxn>
                        <a:cxn ang="0">
                          <a:pos x="13" y="300"/>
                        </a:cxn>
                        <a:cxn ang="0">
                          <a:pos x="4" y="278"/>
                        </a:cxn>
                        <a:cxn ang="0">
                          <a:pos x="0" y="256"/>
                        </a:cxn>
                        <a:cxn ang="0">
                          <a:pos x="0" y="233"/>
                        </a:cxn>
                        <a:cxn ang="0">
                          <a:pos x="5" y="212"/>
                        </a:cxn>
                        <a:cxn ang="0">
                          <a:pos x="15" y="192"/>
                        </a:cxn>
                        <a:cxn ang="0">
                          <a:pos x="27" y="174"/>
                        </a:cxn>
                        <a:cxn ang="0">
                          <a:pos x="131" y="57"/>
                        </a:cxn>
                        <a:cxn ang="0">
                          <a:pos x="149" y="36"/>
                        </a:cxn>
                        <a:cxn ang="0">
                          <a:pos x="167" y="20"/>
                        </a:cxn>
                        <a:cxn ang="0">
                          <a:pos x="186" y="8"/>
                        </a:cxn>
                        <a:cxn ang="0">
                          <a:pos x="209" y="2"/>
                        </a:cxn>
                        <a:cxn ang="0">
                          <a:pos x="232" y="0"/>
                        </a:cxn>
                      </a:cxnLst>
                      <a:rect l="0" t="0" r="r" b="b"/>
                      <a:pathLst>
                        <a:path w="354" h="367">
                          <a:moveTo>
                            <a:pt x="232" y="0"/>
                          </a:moveTo>
                          <a:lnTo>
                            <a:pt x="255" y="2"/>
                          </a:lnTo>
                          <a:lnTo>
                            <a:pt x="276" y="7"/>
                          </a:lnTo>
                          <a:lnTo>
                            <a:pt x="296" y="17"/>
                          </a:lnTo>
                          <a:lnTo>
                            <a:pt x="313" y="30"/>
                          </a:lnTo>
                          <a:lnTo>
                            <a:pt x="332" y="49"/>
                          </a:lnTo>
                          <a:lnTo>
                            <a:pt x="344" y="73"/>
                          </a:lnTo>
                          <a:lnTo>
                            <a:pt x="352" y="98"/>
                          </a:lnTo>
                          <a:lnTo>
                            <a:pt x="354" y="123"/>
                          </a:lnTo>
                          <a:lnTo>
                            <a:pt x="350" y="148"/>
                          </a:lnTo>
                          <a:lnTo>
                            <a:pt x="342" y="172"/>
                          </a:lnTo>
                          <a:lnTo>
                            <a:pt x="327" y="194"/>
                          </a:lnTo>
                          <a:lnTo>
                            <a:pt x="306" y="216"/>
                          </a:lnTo>
                          <a:lnTo>
                            <a:pt x="204" y="331"/>
                          </a:lnTo>
                          <a:lnTo>
                            <a:pt x="186" y="348"/>
                          </a:lnTo>
                          <a:lnTo>
                            <a:pt x="167" y="359"/>
                          </a:lnTo>
                          <a:lnTo>
                            <a:pt x="144" y="365"/>
                          </a:lnTo>
                          <a:lnTo>
                            <a:pt x="121" y="367"/>
                          </a:lnTo>
                          <a:lnTo>
                            <a:pt x="92" y="364"/>
                          </a:lnTo>
                          <a:lnTo>
                            <a:pt x="65" y="354"/>
                          </a:lnTo>
                          <a:lnTo>
                            <a:pt x="40" y="336"/>
                          </a:lnTo>
                          <a:lnTo>
                            <a:pt x="24" y="319"/>
                          </a:lnTo>
                          <a:lnTo>
                            <a:pt x="13" y="300"/>
                          </a:lnTo>
                          <a:lnTo>
                            <a:pt x="4" y="278"/>
                          </a:lnTo>
                          <a:lnTo>
                            <a:pt x="0" y="256"/>
                          </a:lnTo>
                          <a:lnTo>
                            <a:pt x="0" y="233"/>
                          </a:lnTo>
                          <a:lnTo>
                            <a:pt x="5" y="212"/>
                          </a:lnTo>
                          <a:lnTo>
                            <a:pt x="15" y="192"/>
                          </a:lnTo>
                          <a:lnTo>
                            <a:pt x="27" y="174"/>
                          </a:lnTo>
                          <a:lnTo>
                            <a:pt x="131" y="57"/>
                          </a:lnTo>
                          <a:lnTo>
                            <a:pt x="149" y="36"/>
                          </a:lnTo>
                          <a:lnTo>
                            <a:pt x="167" y="20"/>
                          </a:lnTo>
                          <a:lnTo>
                            <a:pt x="186" y="8"/>
                          </a:lnTo>
                          <a:lnTo>
                            <a:pt x="209" y="2"/>
                          </a:lnTo>
                          <a:lnTo>
                            <a:pt x="2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grpSp>
          <p:sp>
            <p:nvSpPr>
              <p:cNvPr id="44" name="TextBox 43"/>
              <p:cNvSpPr txBox="1"/>
              <p:nvPr/>
            </p:nvSpPr>
            <p:spPr>
              <a:xfrm>
                <a:off x="3578790" y="4750416"/>
                <a:ext cx="2754351" cy="3123932"/>
              </a:xfrm>
              <a:prstGeom prst="rect">
                <a:avLst/>
              </a:prstGeom>
              <a:noFill/>
            </p:spPr>
            <p:txBody>
              <a:bodyPr wrap="square" lIns="0" tIns="0" rIns="0" rtlCol="0">
                <a:spAutoFit/>
              </a:bodyPr>
              <a:lstStyle/>
              <a:p>
                <a:pPr lvl="1"/>
                <a:r>
                  <a:rPr lang="en-US" sz="2400" b="1" dirty="0" smtClean="0">
                    <a:solidFill>
                      <a:srgbClr val="FFC000"/>
                    </a:solidFill>
                  </a:rPr>
                  <a:t>Single Contract  / Multiple Services</a:t>
                </a:r>
              </a:p>
              <a:p>
                <a:pPr lvl="1"/>
                <a:endParaRPr lang="en-US" sz="2400" b="1" dirty="0">
                  <a:solidFill>
                    <a:srgbClr val="FFC000"/>
                  </a:solidFill>
                </a:endParaRPr>
              </a:p>
              <a:p>
                <a:pPr lvl="1"/>
                <a:r>
                  <a:rPr lang="en-US" sz="1600" b="1" dirty="0">
                    <a:solidFill>
                      <a:srgbClr val="FFC000"/>
                    </a:solidFill>
                  </a:rPr>
                  <a:t>New/replacement/rehab bridge, repair &amp; overlay, drainage </a:t>
                </a:r>
                <a:r>
                  <a:rPr lang="en-US" sz="1600" b="1" dirty="0" smtClean="0">
                    <a:solidFill>
                      <a:srgbClr val="FFC000"/>
                    </a:solidFill>
                  </a:rPr>
                  <a:t>design, survey crew, material testers, construction inspectors</a:t>
                </a:r>
              </a:p>
              <a:p>
                <a:pPr lvl="1"/>
                <a:endParaRPr lang="en-US" sz="2400" b="1" dirty="0" smtClean="0">
                  <a:solidFill>
                    <a:srgbClr val="FFC000"/>
                  </a:solidFill>
                </a:endParaRPr>
              </a:p>
              <a:p>
                <a:pPr lvl="1"/>
                <a:endParaRPr lang="en-US" sz="2400" b="1" dirty="0">
                  <a:solidFill>
                    <a:srgbClr val="FFC000"/>
                  </a:solidFill>
                </a:endParaRPr>
              </a:p>
            </p:txBody>
          </p:sp>
        </p:grpSp>
        <p:grpSp>
          <p:nvGrpSpPr>
            <p:cNvPr id="9" name="Group 8"/>
            <p:cNvGrpSpPr/>
            <p:nvPr/>
          </p:nvGrpSpPr>
          <p:grpSpPr>
            <a:xfrm>
              <a:off x="6013751" y="2285136"/>
              <a:ext cx="2900059" cy="3950555"/>
              <a:chOff x="5979868" y="2446466"/>
              <a:chExt cx="2900059" cy="3950555"/>
            </a:xfrm>
          </p:grpSpPr>
          <p:grpSp>
            <p:nvGrpSpPr>
              <p:cNvPr id="29" name="Group 28"/>
              <p:cNvGrpSpPr/>
              <p:nvPr/>
            </p:nvGrpSpPr>
            <p:grpSpPr>
              <a:xfrm>
                <a:off x="6534462" y="2446466"/>
                <a:ext cx="1744534" cy="1744534"/>
                <a:chOff x="6279290" y="2052064"/>
                <a:chExt cx="1744534" cy="1744534"/>
              </a:xfrm>
            </p:grpSpPr>
            <p:sp>
              <p:nvSpPr>
                <p:cNvPr id="31" name="Oval 30"/>
                <p:cNvSpPr/>
                <p:nvPr/>
              </p:nvSpPr>
              <p:spPr>
                <a:xfrm>
                  <a:off x="6279290" y="2052064"/>
                  <a:ext cx="1744534" cy="1744534"/>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p:cNvGrpSpPr/>
                <p:nvPr/>
              </p:nvGrpSpPr>
              <p:grpSpPr>
                <a:xfrm>
                  <a:off x="6581047" y="2662003"/>
                  <a:ext cx="1166688" cy="695794"/>
                  <a:chOff x="1979612" y="2133600"/>
                  <a:chExt cx="3194250" cy="1905000"/>
                </a:xfrm>
                <a:solidFill>
                  <a:schemeClr val="bg1"/>
                </a:solidFill>
              </p:grpSpPr>
              <p:grpSp>
                <p:nvGrpSpPr>
                  <p:cNvPr id="33" name="Group 85"/>
                  <p:cNvGrpSpPr/>
                  <p:nvPr/>
                </p:nvGrpSpPr>
                <p:grpSpPr>
                  <a:xfrm>
                    <a:off x="1979612" y="2133600"/>
                    <a:ext cx="2349058" cy="1896416"/>
                    <a:chOff x="1979612" y="2133600"/>
                    <a:chExt cx="2349058" cy="1896416"/>
                  </a:xfrm>
                  <a:grpFill/>
                </p:grpSpPr>
                <p:sp>
                  <p:nvSpPr>
                    <p:cNvPr id="41" name="Freeform 9"/>
                    <p:cNvSpPr>
                      <a:spLocks/>
                    </p:cNvSpPr>
                    <p:nvPr/>
                  </p:nvSpPr>
                  <p:spPr bwMode="auto">
                    <a:xfrm>
                      <a:off x="2613311" y="2352898"/>
                      <a:ext cx="1715359" cy="1677118"/>
                    </a:xfrm>
                    <a:custGeom>
                      <a:avLst/>
                      <a:gdLst/>
                      <a:ahLst/>
                      <a:cxnLst>
                        <a:cxn ang="0">
                          <a:pos x="359" y="473"/>
                        </a:cxn>
                        <a:cxn ang="0">
                          <a:pos x="448" y="575"/>
                        </a:cxn>
                        <a:cxn ang="0">
                          <a:pos x="640" y="667"/>
                        </a:cxn>
                        <a:cxn ang="0">
                          <a:pos x="872" y="641"/>
                        </a:cxn>
                        <a:cxn ang="0">
                          <a:pos x="1027" y="572"/>
                        </a:cxn>
                        <a:cxn ang="0">
                          <a:pos x="1182" y="503"/>
                        </a:cxn>
                        <a:cxn ang="0">
                          <a:pos x="1220" y="499"/>
                        </a:cxn>
                        <a:cxn ang="0">
                          <a:pos x="1323" y="585"/>
                        </a:cxn>
                        <a:cxn ang="0">
                          <a:pos x="1525" y="712"/>
                        </a:cxn>
                        <a:cxn ang="0">
                          <a:pos x="2182" y="1297"/>
                        </a:cxn>
                        <a:cxn ang="0">
                          <a:pos x="2198" y="1377"/>
                        </a:cxn>
                        <a:cxn ang="0">
                          <a:pos x="2127" y="1498"/>
                        </a:cxn>
                        <a:cxn ang="0">
                          <a:pos x="2012" y="1512"/>
                        </a:cxn>
                        <a:cxn ang="0">
                          <a:pos x="1954" y="1473"/>
                        </a:cxn>
                        <a:cxn ang="0">
                          <a:pos x="1865" y="1381"/>
                        </a:cxn>
                        <a:cxn ang="0">
                          <a:pos x="1756" y="1262"/>
                        </a:cxn>
                        <a:cxn ang="0">
                          <a:pos x="1679" y="1177"/>
                        </a:cxn>
                        <a:cxn ang="0">
                          <a:pos x="1638" y="1179"/>
                        </a:cxn>
                        <a:cxn ang="0">
                          <a:pos x="1970" y="1558"/>
                        </a:cxn>
                        <a:cxn ang="0">
                          <a:pos x="1978" y="1640"/>
                        </a:cxn>
                        <a:cxn ang="0">
                          <a:pos x="1893" y="1739"/>
                        </a:cxn>
                        <a:cxn ang="0">
                          <a:pos x="1775" y="1730"/>
                        </a:cxn>
                        <a:cxn ang="0">
                          <a:pos x="1460" y="1407"/>
                        </a:cxn>
                        <a:cxn ang="0">
                          <a:pos x="1431" y="1423"/>
                        </a:cxn>
                        <a:cxn ang="0">
                          <a:pos x="1749" y="1786"/>
                        </a:cxn>
                        <a:cxn ang="0">
                          <a:pos x="1745" y="1903"/>
                        </a:cxn>
                        <a:cxn ang="0">
                          <a:pos x="1696" y="1951"/>
                        </a:cxn>
                        <a:cxn ang="0">
                          <a:pos x="1602" y="1969"/>
                        </a:cxn>
                        <a:cxn ang="0">
                          <a:pos x="1241" y="1641"/>
                        </a:cxn>
                        <a:cxn ang="0">
                          <a:pos x="1211" y="1648"/>
                        </a:cxn>
                        <a:cxn ang="0">
                          <a:pos x="1500" y="1979"/>
                        </a:cxn>
                        <a:cxn ang="0">
                          <a:pos x="1503" y="2060"/>
                        </a:cxn>
                        <a:cxn ang="0">
                          <a:pos x="1410" y="2145"/>
                        </a:cxn>
                        <a:cxn ang="0">
                          <a:pos x="1341" y="2137"/>
                        </a:cxn>
                        <a:cxn ang="0">
                          <a:pos x="1320" y="2050"/>
                        </a:cxn>
                        <a:cxn ang="0">
                          <a:pos x="1344" y="1922"/>
                        </a:cxn>
                        <a:cxn ang="0">
                          <a:pos x="1252" y="1825"/>
                        </a:cxn>
                        <a:cxn ang="0">
                          <a:pos x="1154" y="1795"/>
                        </a:cxn>
                        <a:cxn ang="0">
                          <a:pos x="1097" y="1653"/>
                        </a:cxn>
                        <a:cxn ang="0">
                          <a:pos x="953" y="1612"/>
                        </a:cxn>
                        <a:cxn ang="0">
                          <a:pos x="931" y="1504"/>
                        </a:cxn>
                        <a:cxn ang="0">
                          <a:pos x="820" y="1382"/>
                        </a:cxn>
                        <a:cxn ang="0">
                          <a:pos x="676" y="1389"/>
                        </a:cxn>
                        <a:cxn ang="0">
                          <a:pos x="645" y="1243"/>
                        </a:cxn>
                        <a:cxn ang="0">
                          <a:pos x="508" y="1176"/>
                        </a:cxn>
                        <a:cxn ang="0">
                          <a:pos x="392" y="1226"/>
                        </a:cxn>
                        <a:cxn ang="0">
                          <a:pos x="104" y="1133"/>
                        </a:cxn>
                        <a:cxn ang="0">
                          <a:pos x="2" y="1082"/>
                        </a:cxn>
                        <a:cxn ang="0">
                          <a:pos x="29" y="976"/>
                        </a:cxn>
                        <a:cxn ang="0">
                          <a:pos x="82" y="745"/>
                        </a:cxn>
                        <a:cxn ang="0">
                          <a:pos x="178" y="309"/>
                        </a:cxn>
                        <a:cxn ang="0">
                          <a:pos x="228" y="67"/>
                        </a:cxn>
                      </a:cxnLst>
                      <a:rect l="0" t="0" r="r" b="b"/>
                      <a:pathLst>
                        <a:path w="2198" h="2149">
                          <a:moveTo>
                            <a:pt x="1038" y="0"/>
                          </a:moveTo>
                          <a:lnTo>
                            <a:pt x="345" y="448"/>
                          </a:lnTo>
                          <a:lnTo>
                            <a:pt x="346" y="451"/>
                          </a:lnTo>
                          <a:lnTo>
                            <a:pt x="351" y="459"/>
                          </a:lnTo>
                          <a:lnTo>
                            <a:pt x="359" y="473"/>
                          </a:lnTo>
                          <a:lnTo>
                            <a:pt x="370" y="489"/>
                          </a:lnTo>
                          <a:lnTo>
                            <a:pt x="385" y="509"/>
                          </a:lnTo>
                          <a:lnTo>
                            <a:pt x="402" y="530"/>
                          </a:lnTo>
                          <a:lnTo>
                            <a:pt x="423" y="553"/>
                          </a:lnTo>
                          <a:lnTo>
                            <a:pt x="448" y="575"/>
                          </a:lnTo>
                          <a:lnTo>
                            <a:pt x="476" y="597"/>
                          </a:lnTo>
                          <a:lnTo>
                            <a:pt x="507" y="617"/>
                          </a:lnTo>
                          <a:lnTo>
                            <a:pt x="541" y="636"/>
                          </a:lnTo>
                          <a:lnTo>
                            <a:pt x="591" y="654"/>
                          </a:lnTo>
                          <a:lnTo>
                            <a:pt x="640" y="667"/>
                          </a:lnTo>
                          <a:lnTo>
                            <a:pt x="689" y="672"/>
                          </a:lnTo>
                          <a:lnTo>
                            <a:pt x="736" y="671"/>
                          </a:lnTo>
                          <a:lnTo>
                            <a:pt x="784" y="666"/>
                          </a:lnTo>
                          <a:lnTo>
                            <a:pt x="828" y="654"/>
                          </a:lnTo>
                          <a:lnTo>
                            <a:pt x="872" y="641"/>
                          </a:lnTo>
                          <a:lnTo>
                            <a:pt x="913" y="623"/>
                          </a:lnTo>
                          <a:lnTo>
                            <a:pt x="939" y="612"/>
                          </a:lnTo>
                          <a:lnTo>
                            <a:pt x="966" y="599"/>
                          </a:lnTo>
                          <a:lnTo>
                            <a:pt x="996" y="586"/>
                          </a:lnTo>
                          <a:lnTo>
                            <a:pt x="1027" y="572"/>
                          </a:lnTo>
                          <a:lnTo>
                            <a:pt x="1087" y="545"/>
                          </a:lnTo>
                          <a:lnTo>
                            <a:pt x="1115" y="533"/>
                          </a:lnTo>
                          <a:lnTo>
                            <a:pt x="1140" y="522"/>
                          </a:lnTo>
                          <a:lnTo>
                            <a:pt x="1164" y="510"/>
                          </a:lnTo>
                          <a:lnTo>
                            <a:pt x="1182" y="503"/>
                          </a:lnTo>
                          <a:lnTo>
                            <a:pt x="1197" y="495"/>
                          </a:lnTo>
                          <a:lnTo>
                            <a:pt x="1206" y="492"/>
                          </a:lnTo>
                          <a:lnTo>
                            <a:pt x="1210" y="490"/>
                          </a:lnTo>
                          <a:lnTo>
                            <a:pt x="1212" y="493"/>
                          </a:lnTo>
                          <a:lnTo>
                            <a:pt x="1220" y="499"/>
                          </a:lnTo>
                          <a:lnTo>
                            <a:pt x="1231" y="510"/>
                          </a:lnTo>
                          <a:lnTo>
                            <a:pt x="1247" y="525"/>
                          </a:lnTo>
                          <a:lnTo>
                            <a:pt x="1268" y="543"/>
                          </a:lnTo>
                          <a:lnTo>
                            <a:pt x="1293" y="563"/>
                          </a:lnTo>
                          <a:lnTo>
                            <a:pt x="1323" y="585"/>
                          </a:lnTo>
                          <a:lnTo>
                            <a:pt x="1355" y="608"/>
                          </a:lnTo>
                          <a:lnTo>
                            <a:pt x="1392" y="635"/>
                          </a:lnTo>
                          <a:lnTo>
                            <a:pt x="1433" y="659"/>
                          </a:lnTo>
                          <a:lnTo>
                            <a:pt x="1478" y="686"/>
                          </a:lnTo>
                          <a:lnTo>
                            <a:pt x="1525" y="712"/>
                          </a:lnTo>
                          <a:lnTo>
                            <a:pt x="1577" y="736"/>
                          </a:lnTo>
                          <a:lnTo>
                            <a:pt x="1632" y="760"/>
                          </a:lnTo>
                          <a:lnTo>
                            <a:pt x="1689" y="782"/>
                          </a:lnTo>
                          <a:lnTo>
                            <a:pt x="2181" y="1294"/>
                          </a:lnTo>
                          <a:lnTo>
                            <a:pt x="2182" y="1297"/>
                          </a:lnTo>
                          <a:lnTo>
                            <a:pt x="2186" y="1305"/>
                          </a:lnTo>
                          <a:lnTo>
                            <a:pt x="2191" y="1318"/>
                          </a:lnTo>
                          <a:lnTo>
                            <a:pt x="2194" y="1335"/>
                          </a:lnTo>
                          <a:lnTo>
                            <a:pt x="2198" y="1355"/>
                          </a:lnTo>
                          <a:lnTo>
                            <a:pt x="2198" y="1377"/>
                          </a:lnTo>
                          <a:lnTo>
                            <a:pt x="2196" y="1401"/>
                          </a:lnTo>
                          <a:lnTo>
                            <a:pt x="2188" y="1426"/>
                          </a:lnTo>
                          <a:lnTo>
                            <a:pt x="2173" y="1452"/>
                          </a:lnTo>
                          <a:lnTo>
                            <a:pt x="2152" y="1478"/>
                          </a:lnTo>
                          <a:lnTo>
                            <a:pt x="2127" y="1498"/>
                          </a:lnTo>
                          <a:lnTo>
                            <a:pt x="2103" y="1512"/>
                          </a:lnTo>
                          <a:lnTo>
                            <a:pt x="2078" y="1518"/>
                          </a:lnTo>
                          <a:lnTo>
                            <a:pt x="2054" y="1520"/>
                          </a:lnTo>
                          <a:lnTo>
                            <a:pt x="2032" y="1517"/>
                          </a:lnTo>
                          <a:lnTo>
                            <a:pt x="2012" y="1512"/>
                          </a:lnTo>
                          <a:lnTo>
                            <a:pt x="1993" y="1504"/>
                          </a:lnTo>
                          <a:lnTo>
                            <a:pt x="1980" y="1495"/>
                          </a:lnTo>
                          <a:lnTo>
                            <a:pt x="1968" y="1488"/>
                          </a:lnTo>
                          <a:lnTo>
                            <a:pt x="1962" y="1483"/>
                          </a:lnTo>
                          <a:lnTo>
                            <a:pt x="1954" y="1473"/>
                          </a:lnTo>
                          <a:lnTo>
                            <a:pt x="1940" y="1459"/>
                          </a:lnTo>
                          <a:lnTo>
                            <a:pt x="1925" y="1443"/>
                          </a:lnTo>
                          <a:lnTo>
                            <a:pt x="1906" y="1425"/>
                          </a:lnTo>
                          <a:lnTo>
                            <a:pt x="1886" y="1404"/>
                          </a:lnTo>
                          <a:lnTo>
                            <a:pt x="1865" y="1381"/>
                          </a:lnTo>
                          <a:lnTo>
                            <a:pt x="1844" y="1356"/>
                          </a:lnTo>
                          <a:lnTo>
                            <a:pt x="1822" y="1333"/>
                          </a:lnTo>
                          <a:lnTo>
                            <a:pt x="1798" y="1308"/>
                          </a:lnTo>
                          <a:lnTo>
                            <a:pt x="1777" y="1284"/>
                          </a:lnTo>
                          <a:lnTo>
                            <a:pt x="1756" y="1262"/>
                          </a:lnTo>
                          <a:lnTo>
                            <a:pt x="1736" y="1240"/>
                          </a:lnTo>
                          <a:lnTo>
                            <a:pt x="1718" y="1220"/>
                          </a:lnTo>
                          <a:lnTo>
                            <a:pt x="1701" y="1204"/>
                          </a:lnTo>
                          <a:lnTo>
                            <a:pt x="1689" y="1189"/>
                          </a:lnTo>
                          <a:lnTo>
                            <a:pt x="1679" y="1177"/>
                          </a:lnTo>
                          <a:lnTo>
                            <a:pt x="1670" y="1169"/>
                          </a:lnTo>
                          <a:lnTo>
                            <a:pt x="1658" y="1169"/>
                          </a:lnTo>
                          <a:lnTo>
                            <a:pt x="1650" y="1170"/>
                          </a:lnTo>
                          <a:lnTo>
                            <a:pt x="1643" y="1172"/>
                          </a:lnTo>
                          <a:lnTo>
                            <a:pt x="1638" y="1179"/>
                          </a:lnTo>
                          <a:lnTo>
                            <a:pt x="1636" y="1186"/>
                          </a:lnTo>
                          <a:lnTo>
                            <a:pt x="1637" y="1199"/>
                          </a:lnTo>
                          <a:lnTo>
                            <a:pt x="1966" y="1548"/>
                          </a:lnTo>
                          <a:lnTo>
                            <a:pt x="1967" y="1550"/>
                          </a:lnTo>
                          <a:lnTo>
                            <a:pt x="1970" y="1558"/>
                          </a:lnTo>
                          <a:lnTo>
                            <a:pt x="1975" y="1569"/>
                          </a:lnTo>
                          <a:lnTo>
                            <a:pt x="1978" y="1582"/>
                          </a:lnTo>
                          <a:lnTo>
                            <a:pt x="1981" y="1600"/>
                          </a:lnTo>
                          <a:lnTo>
                            <a:pt x="1981" y="1620"/>
                          </a:lnTo>
                          <a:lnTo>
                            <a:pt x="1978" y="1640"/>
                          </a:lnTo>
                          <a:lnTo>
                            <a:pt x="1972" y="1662"/>
                          </a:lnTo>
                          <a:lnTo>
                            <a:pt x="1960" y="1684"/>
                          </a:lnTo>
                          <a:lnTo>
                            <a:pt x="1942" y="1705"/>
                          </a:lnTo>
                          <a:lnTo>
                            <a:pt x="1918" y="1725"/>
                          </a:lnTo>
                          <a:lnTo>
                            <a:pt x="1893" y="1739"/>
                          </a:lnTo>
                          <a:lnTo>
                            <a:pt x="1867" y="1745"/>
                          </a:lnTo>
                          <a:lnTo>
                            <a:pt x="1842" y="1748"/>
                          </a:lnTo>
                          <a:lnTo>
                            <a:pt x="1817" y="1745"/>
                          </a:lnTo>
                          <a:lnTo>
                            <a:pt x="1795" y="1739"/>
                          </a:lnTo>
                          <a:lnTo>
                            <a:pt x="1775" y="1730"/>
                          </a:lnTo>
                          <a:lnTo>
                            <a:pt x="1757" y="1719"/>
                          </a:lnTo>
                          <a:lnTo>
                            <a:pt x="1744" y="1707"/>
                          </a:lnTo>
                          <a:lnTo>
                            <a:pt x="1467" y="1409"/>
                          </a:lnTo>
                          <a:lnTo>
                            <a:pt x="1465" y="1409"/>
                          </a:lnTo>
                          <a:lnTo>
                            <a:pt x="1460" y="1407"/>
                          </a:lnTo>
                          <a:lnTo>
                            <a:pt x="1448" y="1405"/>
                          </a:lnTo>
                          <a:lnTo>
                            <a:pt x="1441" y="1406"/>
                          </a:lnTo>
                          <a:lnTo>
                            <a:pt x="1436" y="1409"/>
                          </a:lnTo>
                          <a:lnTo>
                            <a:pt x="1432" y="1415"/>
                          </a:lnTo>
                          <a:lnTo>
                            <a:pt x="1431" y="1423"/>
                          </a:lnTo>
                          <a:lnTo>
                            <a:pt x="1433" y="1436"/>
                          </a:lnTo>
                          <a:lnTo>
                            <a:pt x="1735" y="1753"/>
                          </a:lnTo>
                          <a:lnTo>
                            <a:pt x="1740" y="1763"/>
                          </a:lnTo>
                          <a:lnTo>
                            <a:pt x="1744" y="1773"/>
                          </a:lnTo>
                          <a:lnTo>
                            <a:pt x="1749" y="1786"/>
                          </a:lnTo>
                          <a:lnTo>
                            <a:pt x="1754" y="1804"/>
                          </a:lnTo>
                          <a:lnTo>
                            <a:pt x="1759" y="1841"/>
                          </a:lnTo>
                          <a:lnTo>
                            <a:pt x="1757" y="1862"/>
                          </a:lnTo>
                          <a:lnTo>
                            <a:pt x="1754" y="1883"/>
                          </a:lnTo>
                          <a:lnTo>
                            <a:pt x="1745" y="1903"/>
                          </a:lnTo>
                          <a:lnTo>
                            <a:pt x="1732" y="1922"/>
                          </a:lnTo>
                          <a:lnTo>
                            <a:pt x="1714" y="1939"/>
                          </a:lnTo>
                          <a:lnTo>
                            <a:pt x="1711" y="1940"/>
                          </a:lnTo>
                          <a:lnTo>
                            <a:pt x="1706" y="1945"/>
                          </a:lnTo>
                          <a:lnTo>
                            <a:pt x="1696" y="1951"/>
                          </a:lnTo>
                          <a:lnTo>
                            <a:pt x="1683" y="1958"/>
                          </a:lnTo>
                          <a:lnTo>
                            <a:pt x="1667" y="1964"/>
                          </a:lnTo>
                          <a:lnTo>
                            <a:pt x="1648" y="1968"/>
                          </a:lnTo>
                          <a:lnTo>
                            <a:pt x="1627" y="1970"/>
                          </a:lnTo>
                          <a:lnTo>
                            <a:pt x="1602" y="1969"/>
                          </a:lnTo>
                          <a:lnTo>
                            <a:pt x="1576" y="1963"/>
                          </a:lnTo>
                          <a:lnTo>
                            <a:pt x="1549" y="1950"/>
                          </a:lnTo>
                          <a:lnTo>
                            <a:pt x="1519" y="1932"/>
                          </a:lnTo>
                          <a:lnTo>
                            <a:pt x="1242" y="1641"/>
                          </a:lnTo>
                          <a:lnTo>
                            <a:pt x="1241" y="1641"/>
                          </a:lnTo>
                          <a:lnTo>
                            <a:pt x="1236" y="1640"/>
                          </a:lnTo>
                          <a:lnTo>
                            <a:pt x="1229" y="1640"/>
                          </a:lnTo>
                          <a:lnTo>
                            <a:pt x="1222" y="1641"/>
                          </a:lnTo>
                          <a:lnTo>
                            <a:pt x="1216" y="1643"/>
                          </a:lnTo>
                          <a:lnTo>
                            <a:pt x="1211" y="1648"/>
                          </a:lnTo>
                          <a:lnTo>
                            <a:pt x="1207" y="1656"/>
                          </a:lnTo>
                          <a:lnTo>
                            <a:pt x="1207" y="1667"/>
                          </a:lnTo>
                          <a:lnTo>
                            <a:pt x="1495" y="1970"/>
                          </a:lnTo>
                          <a:lnTo>
                            <a:pt x="1496" y="1973"/>
                          </a:lnTo>
                          <a:lnTo>
                            <a:pt x="1500" y="1979"/>
                          </a:lnTo>
                          <a:lnTo>
                            <a:pt x="1504" y="1990"/>
                          </a:lnTo>
                          <a:lnTo>
                            <a:pt x="1508" y="2004"/>
                          </a:lnTo>
                          <a:lnTo>
                            <a:pt x="1509" y="2020"/>
                          </a:lnTo>
                          <a:lnTo>
                            <a:pt x="1508" y="2038"/>
                          </a:lnTo>
                          <a:lnTo>
                            <a:pt x="1503" y="2060"/>
                          </a:lnTo>
                          <a:lnTo>
                            <a:pt x="1492" y="2081"/>
                          </a:lnTo>
                          <a:lnTo>
                            <a:pt x="1475" y="2102"/>
                          </a:lnTo>
                          <a:lnTo>
                            <a:pt x="1451" y="2124"/>
                          </a:lnTo>
                          <a:lnTo>
                            <a:pt x="1429" y="2138"/>
                          </a:lnTo>
                          <a:lnTo>
                            <a:pt x="1410" y="2145"/>
                          </a:lnTo>
                          <a:lnTo>
                            <a:pt x="1391" y="2149"/>
                          </a:lnTo>
                          <a:lnTo>
                            <a:pt x="1375" y="2148"/>
                          </a:lnTo>
                          <a:lnTo>
                            <a:pt x="1361" y="2145"/>
                          </a:lnTo>
                          <a:lnTo>
                            <a:pt x="1350" y="2141"/>
                          </a:lnTo>
                          <a:lnTo>
                            <a:pt x="1341" y="2137"/>
                          </a:lnTo>
                          <a:lnTo>
                            <a:pt x="1335" y="2133"/>
                          </a:lnTo>
                          <a:lnTo>
                            <a:pt x="1334" y="2132"/>
                          </a:lnTo>
                          <a:lnTo>
                            <a:pt x="1334" y="2130"/>
                          </a:lnTo>
                          <a:lnTo>
                            <a:pt x="1288" y="2089"/>
                          </a:lnTo>
                          <a:lnTo>
                            <a:pt x="1320" y="2050"/>
                          </a:lnTo>
                          <a:lnTo>
                            <a:pt x="1335" y="2027"/>
                          </a:lnTo>
                          <a:lnTo>
                            <a:pt x="1346" y="2002"/>
                          </a:lnTo>
                          <a:lnTo>
                            <a:pt x="1350" y="1975"/>
                          </a:lnTo>
                          <a:lnTo>
                            <a:pt x="1350" y="1949"/>
                          </a:lnTo>
                          <a:lnTo>
                            <a:pt x="1344" y="1922"/>
                          </a:lnTo>
                          <a:lnTo>
                            <a:pt x="1334" y="1896"/>
                          </a:lnTo>
                          <a:lnTo>
                            <a:pt x="1318" y="1872"/>
                          </a:lnTo>
                          <a:lnTo>
                            <a:pt x="1297" y="1851"/>
                          </a:lnTo>
                          <a:lnTo>
                            <a:pt x="1275" y="1836"/>
                          </a:lnTo>
                          <a:lnTo>
                            <a:pt x="1252" y="1825"/>
                          </a:lnTo>
                          <a:lnTo>
                            <a:pt x="1226" y="1817"/>
                          </a:lnTo>
                          <a:lnTo>
                            <a:pt x="1200" y="1815"/>
                          </a:lnTo>
                          <a:lnTo>
                            <a:pt x="1174" y="1817"/>
                          </a:lnTo>
                          <a:lnTo>
                            <a:pt x="1149" y="1825"/>
                          </a:lnTo>
                          <a:lnTo>
                            <a:pt x="1154" y="1795"/>
                          </a:lnTo>
                          <a:lnTo>
                            <a:pt x="1154" y="1764"/>
                          </a:lnTo>
                          <a:lnTo>
                            <a:pt x="1148" y="1734"/>
                          </a:lnTo>
                          <a:lnTo>
                            <a:pt x="1136" y="1704"/>
                          </a:lnTo>
                          <a:lnTo>
                            <a:pt x="1119" y="1677"/>
                          </a:lnTo>
                          <a:lnTo>
                            <a:pt x="1097" y="1653"/>
                          </a:lnTo>
                          <a:lnTo>
                            <a:pt x="1071" y="1635"/>
                          </a:lnTo>
                          <a:lnTo>
                            <a:pt x="1043" y="1621"/>
                          </a:lnTo>
                          <a:lnTo>
                            <a:pt x="1013" y="1612"/>
                          </a:lnTo>
                          <a:lnTo>
                            <a:pt x="982" y="1610"/>
                          </a:lnTo>
                          <a:lnTo>
                            <a:pt x="953" y="1612"/>
                          </a:lnTo>
                          <a:lnTo>
                            <a:pt x="925" y="1620"/>
                          </a:lnTo>
                          <a:lnTo>
                            <a:pt x="934" y="1594"/>
                          </a:lnTo>
                          <a:lnTo>
                            <a:pt x="938" y="1568"/>
                          </a:lnTo>
                          <a:lnTo>
                            <a:pt x="938" y="1539"/>
                          </a:lnTo>
                          <a:lnTo>
                            <a:pt x="931" y="1504"/>
                          </a:lnTo>
                          <a:lnTo>
                            <a:pt x="919" y="1472"/>
                          </a:lnTo>
                          <a:lnTo>
                            <a:pt x="900" y="1442"/>
                          </a:lnTo>
                          <a:lnTo>
                            <a:pt x="877" y="1416"/>
                          </a:lnTo>
                          <a:lnTo>
                            <a:pt x="849" y="1396"/>
                          </a:lnTo>
                          <a:lnTo>
                            <a:pt x="820" y="1382"/>
                          </a:lnTo>
                          <a:lnTo>
                            <a:pt x="789" y="1373"/>
                          </a:lnTo>
                          <a:lnTo>
                            <a:pt x="755" y="1370"/>
                          </a:lnTo>
                          <a:lnTo>
                            <a:pt x="728" y="1373"/>
                          </a:lnTo>
                          <a:lnTo>
                            <a:pt x="702" y="1379"/>
                          </a:lnTo>
                          <a:lnTo>
                            <a:pt x="676" y="1389"/>
                          </a:lnTo>
                          <a:lnTo>
                            <a:pt x="681" y="1361"/>
                          </a:lnTo>
                          <a:lnTo>
                            <a:pt x="681" y="1333"/>
                          </a:lnTo>
                          <a:lnTo>
                            <a:pt x="674" y="1300"/>
                          </a:lnTo>
                          <a:lnTo>
                            <a:pt x="662" y="1271"/>
                          </a:lnTo>
                          <a:lnTo>
                            <a:pt x="645" y="1243"/>
                          </a:lnTo>
                          <a:lnTo>
                            <a:pt x="622" y="1220"/>
                          </a:lnTo>
                          <a:lnTo>
                            <a:pt x="596" y="1201"/>
                          </a:lnTo>
                          <a:lnTo>
                            <a:pt x="569" y="1187"/>
                          </a:lnTo>
                          <a:lnTo>
                            <a:pt x="539" y="1179"/>
                          </a:lnTo>
                          <a:lnTo>
                            <a:pt x="508" y="1176"/>
                          </a:lnTo>
                          <a:lnTo>
                            <a:pt x="482" y="1179"/>
                          </a:lnTo>
                          <a:lnTo>
                            <a:pt x="456" y="1185"/>
                          </a:lnTo>
                          <a:lnTo>
                            <a:pt x="432" y="1195"/>
                          </a:lnTo>
                          <a:lnTo>
                            <a:pt x="411" y="1209"/>
                          </a:lnTo>
                          <a:lnTo>
                            <a:pt x="392" y="1226"/>
                          </a:lnTo>
                          <a:lnTo>
                            <a:pt x="370" y="1252"/>
                          </a:lnTo>
                          <a:lnTo>
                            <a:pt x="369" y="1252"/>
                          </a:lnTo>
                          <a:lnTo>
                            <a:pt x="158" y="1155"/>
                          </a:lnTo>
                          <a:lnTo>
                            <a:pt x="130" y="1144"/>
                          </a:lnTo>
                          <a:lnTo>
                            <a:pt x="104" y="1133"/>
                          </a:lnTo>
                          <a:lnTo>
                            <a:pt x="79" y="1122"/>
                          </a:lnTo>
                          <a:lnTo>
                            <a:pt x="57" y="1112"/>
                          </a:lnTo>
                          <a:lnTo>
                            <a:pt x="37" y="1102"/>
                          </a:lnTo>
                          <a:lnTo>
                            <a:pt x="21" y="1094"/>
                          </a:lnTo>
                          <a:lnTo>
                            <a:pt x="2" y="1082"/>
                          </a:lnTo>
                          <a:lnTo>
                            <a:pt x="0" y="1078"/>
                          </a:lnTo>
                          <a:lnTo>
                            <a:pt x="5" y="1062"/>
                          </a:lnTo>
                          <a:lnTo>
                            <a:pt x="12" y="1038"/>
                          </a:lnTo>
                          <a:lnTo>
                            <a:pt x="20" y="1010"/>
                          </a:lnTo>
                          <a:lnTo>
                            <a:pt x="29" y="976"/>
                          </a:lnTo>
                          <a:lnTo>
                            <a:pt x="38" y="936"/>
                          </a:lnTo>
                          <a:lnTo>
                            <a:pt x="48" y="893"/>
                          </a:lnTo>
                          <a:lnTo>
                            <a:pt x="60" y="847"/>
                          </a:lnTo>
                          <a:lnTo>
                            <a:pt x="71" y="797"/>
                          </a:lnTo>
                          <a:lnTo>
                            <a:pt x="82" y="745"/>
                          </a:lnTo>
                          <a:lnTo>
                            <a:pt x="107" y="636"/>
                          </a:lnTo>
                          <a:lnTo>
                            <a:pt x="119" y="579"/>
                          </a:lnTo>
                          <a:lnTo>
                            <a:pt x="144" y="467"/>
                          </a:lnTo>
                          <a:lnTo>
                            <a:pt x="166" y="360"/>
                          </a:lnTo>
                          <a:lnTo>
                            <a:pt x="178" y="309"/>
                          </a:lnTo>
                          <a:lnTo>
                            <a:pt x="188" y="262"/>
                          </a:lnTo>
                          <a:lnTo>
                            <a:pt x="197" y="217"/>
                          </a:lnTo>
                          <a:lnTo>
                            <a:pt x="206" y="177"/>
                          </a:lnTo>
                          <a:lnTo>
                            <a:pt x="214" y="141"/>
                          </a:lnTo>
                          <a:lnTo>
                            <a:pt x="228" y="67"/>
                          </a:lnTo>
                          <a:lnTo>
                            <a:pt x="231" y="56"/>
                          </a:lnTo>
                          <a:lnTo>
                            <a:pt x="232" y="52"/>
                          </a:lnTo>
                          <a:lnTo>
                            <a:pt x="10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6"/>
                    <p:cNvSpPr>
                      <a:spLocks/>
                    </p:cNvSpPr>
                    <p:nvPr/>
                  </p:nvSpPr>
                  <p:spPr bwMode="auto">
                    <a:xfrm>
                      <a:off x="1979612" y="2133600"/>
                      <a:ext cx="746080" cy="1133167"/>
                    </a:xfrm>
                    <a:custGeom>
                      <a:avLst/>
                      <a:gdLst/>
                      <a:ahLst/>
                      <a:cxnLst>
                        <a:cxn ang="0">
                          <a:pos x="275" y="0"/>
                        </a:cxn>
                        <a:cxn ang="0">
                          <a:pos x="850" y="133"/>
                        </a:cxn>
                        <a:cxn ang="0">
                          <a:pos x="852" y="133"/>
                        </a:cxn>
                        <a:cxn ang="0">
                          <a:pos x="857" y="134"/>
                        </a:cxn>
                        <a:cxn ang="0">
                          <a:pos x="864" y="135"/>
                        </a:cxn>
                        <a:cxn ang="0">
                          <a:pos x="884" y="140"/>
                        </a:cxn>
                        <a:cxn ang="0">
                          <a:pos x="896" y="145"/>
                        </a:cxn>
                        <a:cxn ang="0">
                          <a:pos x="908" y="153"/>
                        </a:cxn>
                        <a:cxn ang="0">
                          <a:pos x="920" y="161"/>
                        </a:cxn>
                        <a:cxn ang="0">
                          <a:pos x="931" y="173"/>
                        </a:cxn>
                        <a:cxn ang="0">
                          <a:pos x="941" y="186"/>
                        </a:cxn>
                        <a:cxn ang="0">
                          <a:pos x="949" y="204"/>
                        </a:cxn>
                        <a:cxn ang="0">
                          <a:pos x="954" y="222"/>
                        </a:cxn>
                        <a:cxn ang="0">
                          <a:pos x="956" y="246"/>
                        </a:cxn>
                        <a:cxn ang="0">
                          <a:pos x="955" y="272"/>
                        </a:cxn>
                        <a:cxn ang="0">
                          <a:pos x="950" y="303"/>
                        </a:cxn>
                        <a:cxn ang="0">
                          <a:pos x="945" y="325"/>
                        </a:cxn>
                        <a:cxn ang="0">
                          <a:pos x="939" y="353"/>
                        </a:cxn>
                        <a:cxn ang="0">
                          <a:pos x="931" y="386"/>
                        </a:cxn>
                        <a:cxn ang="0">
                          <a:pos x="923" y="424"/>
                        </a:cxn>
                        <a:cxn ang="0">
                          <a:pos x="913" y="467"/>
                        </a:cxn>
                        <a:cxn ang="0">
                          <a:pos x="901" y="513"/>
                        </a:cxn>
                        <a:cxn ang="0">
                          <a:pos x="890" y="562"/>
                        </a:cxn>
                        <a:cxn ang="0">
                          <a:pos x="879" y="614"/>
                        </a:cxn>
                        <a:cxn ang="0">
                          <a:pos x="867" y="667"/>
                        </a:cxn>
                        <a:cxn ang="0">
                          <a:pos x="842" y="779"/>
                        </a:cxn>
                        <a:cxn ang="0">
                          <a:pos x="829" y="836"/>
                        </a:cxn>
                        <a:cxn ang="0">
                          <a:pos x="816" y="892"/>
                        </a:cxn>
                        <a:cxn ang="0">
                          <a:pos x="803" y="948"/>
                        </a:cxn>
                        <a:cxn ang="0">
                          <a:pos x="791" y="1003"/>
                        </a:cxn>
                        <a:cxn ang="0">
                          <a:pos x="780" y="1055"/>
                        </a:cxn>
                        <a:cxn ang="0">
                          <a:pos x="769" y="1106"/>
                        </a:cxn>
                        <a:cxn ang="0">
                          <a:pos x="757" y="1153"/>
                        </a:cxn>
                        <a:cxn ang="0">
                          <a:pos x="747" y="1196"/>
                        </a:cxn>
                        <a:cxn ang="0">
                          <a:pos x="739" y="1236"/>
                        </a:cxn>
                        <a:cxn ang="0">
                          <a:pos x="731" y="1272"/>
                        </a:cxn>
                        <a:cxn ang="0">
                          <a:pos x="724" y="1302"/>
                        </a:cxn>
                        <a:cxn ang="0">
                          <a:pos x="719" y="1326"/>
                        </a:cxn>
                        <a:cxn ang="0">
                          <a:pos x="715" y="1344"/>
                        </a:cxn>
                        <a:cxn ang="0">
                          <a:pos x="713" y="1355"/>
                        </a:cxn>
                        <a:cxn ang="0">
                          <a:pos x="711" y="1359"/>
                        </a:cxn>
                        <a:cxn ang="0">
                          <a:pos x="710" y="1362"/>
                        </a:cxn>
                        <a:cxn ang="0">
                          <a:pos x="708" y="1368"/>
                        </a:cxn>
                        <a:cxn ang="0">
                          <a:pos x="704" y="1376"/>
                        </a:cxn>
                        <a:cxn ang="0">
                          <a:pos x="698" y="1388"/>
                        </a:cxn>
                        <a:cxn ang="0">
                          <a:pos x="689" y="1400"/>
                        </a:cxn>
                        <a:cxn ang="0">
                          <a:pos x="679" y="1412"/>
                        </a:cxn>
                        <a:cxn ang="0">
                          <a:pos x="667" y="1425"/>
                        </a:cxn>
                        <a:cxn ang="0">
                          <a:pos x="652" y="1436"/>
                        </a:cxn>
                        <a:cxn ang="0">
                          <a:pos x="634" y="1445"/>
                        </a:cxn>
                        <a:cxn ang="0">
                          <a:pos x="615" y="1451"/>
                        </a:cxn>
                        <a:cxn ang="0">
                          <a:pos x="592" y="1452"/>
                        </a:cxn>
                        <a:cxn ang="0">
                          <a:pos x="567" y="1450"/>
                        </a:cxn>
                        <a:cxn ang="0">
                          <a:pos x="0" y="1317"/>
                        </a:cxn>
                        <a:cxn ang="0">
                          <a:pos x="275" y="0"/>
                        </a:cxn>
                      </a:cxnLst>
                      <a:rect l="0" t="0" r="r" b="b"/>
                      <a:pathLst>
                        <a:path w="956" h="1452">
                          <a:moveTo>
                            <a:pt x="275" y="0"/>
                          </a:moveTo>
                          <a:lnTo>
                            <a:pt x="850" y="133"/>
                          </a:lnTo>
                          <a:lnTo>
                            <a:pt x="852" y="133"/>
                          </a:lnTo>
                          <a:lnTo>
                            <a:pt x="857" y="134"/>
                          </a:lnTo>
                          <a:lnTo>
                            <a:pt x="864" y="135"/>
                          </a:lnTo>
                          <a:lnTo>
                            <a:pt x="884" y="140"/>
                          </a:lnTo>
                          <a:lnTo>
                            <a:pt x="896" y="145"/>
                          </a:lnTo>
                          <a:lnTo>
                            <a:pt x="908" y="153"/>
                          </a:lnTo>
                          <a:lnTo>
                            <a:pt x="920" y="161"/>
                          </a:lnTo>
                          <a:lnTo>
                            <a:pt x="931" y="173"/>
                          </a:lnTo>
                          <a:lnTo>
                            <a:pt x="941" y="186"/>
                          </a:lnTo>
                          <a:lnTo>
                            <a:pt x="949" y="204"/>
                          </a:lnTo>
                          <a:lnTo>
                            <a:pt x="954" y="222"/>
                          </a:lnTo>
                          <a:lnTo>
                            <a:pt x="956" y="246"/>
                          </a:lnTo>
                          <a:lnTo>
                            <a:pt x="955" y="272"/>
                          </a:lnTo>
                          <a:lnTo>
                            <a:pt x="950" y="303"/>
                          </a:lnTo>
                          <a:lnTo>
                            <a:pt x="945" y="325"/>
                          </a:lnTo>
                          <a:lnTo>
                            <a:pt x="939" y="353"/>
                          </a:lnTo>
                          <a:lnTo>
                            <a:pt x="931" y="386"/>
                          </a:lnTo>
                          <a:lnTo>
                            <a:pt x="923" y="424"/>
                          </a:lnTo>
                          <a:lnTo>
                            <a:pt x="913" y="467"/>
                          </a:lnTo>
                          <a:lnTo>
                            <a:pt x="901" y="513"/>
                          </a:lnTo>
                          <a:lnTo>
                            <a:pt x="890" y="562"/>
                          </a:lnTo>
                          <a:lnTo>
                            <a:pt x="879" y="614"/>
                          </a:lnTo>
                          <a:lnTo>
                            <a:pt x="867" y="667"/>
                          </a:lnTo>
                          <a:lnTo>
                            <a:pt x="842" y="779"/>
                          </a:lnTo>
                          <a:lnTo>
                            <a:pt x="829" y="836"/>
                          </a:lnTo>
                          <a:lnTo>
                            <a:pt x="816" y="892"/>
                          </a:lnTo>
                          <a:lnTo>
                            <a:pt x="803" y="948"/>
                          </a:lnTo>
                          <a:lnTo>
                            <a:pt x="791" y="1003"/>
                          </a:lnTo>
                          <a:lnTo>
                            <a:pt x="780" y="1055"/>
                          </a:lnTo>
                          <a:lnTo>
                            <a:pt x="769" y="1106"/>
                          </a:lnTo>
                          <a:lnTo>
                            <a:pt x="757" y="1153"/>
                          </a:lnTo>
                          <a:lnTo>
                            <a:pt x="747" y="1196"/>
                          </a:lnTo>
                          <a:lnTo>
                            <a:pt x="739" y="1236"/>
                          </a:lnTo>
                          <a:lnTo>
                            <a:pt x="731" y="1272"/>
                          </a:lnTo>
                          <a:lnTo>
                            <a:pt x="724" y="1302"/>
                          </a:lnTo>
                          <a:lnTo>
                            <a:pt x="719" y="1326"/>
                          </a:lnTo>
                          <a:lnTo>
                            <a:pt x="715" y="1344"/>
                          </a:lnTo>
                          <a:lnTo>
                            <a:pt x="713" y="1355"/>
                          </a:lnTo>
                          <a:lnTo>
                            <a:pt x="711" y="1359"/>
                          </a:lnTo>
                          <a:lnTo>
                            <a:pt x="710" y="1362"/>
                          </a:lnTo>
                          <a:lnTo>
                            <a:pt x="708" y="1368"/>
                          </a:lnTo>
                          <a:lnTo>
                            <a:pt x="704" y="1376"/>
                          </a:lnTo>
                          <a:lnTo>
                            <a:pt x="698" y="1388"/>
                          </a:lnTo>
                          <a:lnTo>
                            <a:pt x="689" y="1400"/>
                          </a:lnTo>
                          <a:lnTo>
                            <a:pt x="679" y="1412"/>
                          </a:lnTo>
                          <a:lnTo>
                            <a:pt x="667" y="1425"/>
                          </a:lnTo>
                          <a:lnTo>
                            <a:pt x="652" y="1436"/>
                          </a:lnTo>
                          <a:lnTo>
                            <a:pt x="634" y="1445"/>
                          </a:lnTo>
                          <a:lnTo>
                            <a:pt x="615" y="1451"/>
                          </a:lnTo>
                          <a:lnTo>
                            <a:pt x="592" y="1452"/>
                          </a:lnTo>
                          <a:lnTo>
                            <a:pt x="567" y="1450"/>
                          </a:lnTo>
                          <a:lnTo>
                            <a:pt x="0" y="1317"/>
                          </a:lnTo>
                          <a:lnTo>
                            <a:pt x="27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4" name="Group 86"/>
                  <p:cNvGrpSpPr/>
                  <p:nvPr/>
                </p:nvGrpSpPr>
                <p:grpSpPr>
                  <a:xfrm>
                    <a:off x="2838852" y="2154672"/>
                    <a:ext cx="2335010" cy="1883928"/>
                    <a:chOff x="2838852" y="2154672"/>
                    <a:chExt cx="2335010" cy="1883928"/>
                  </a:xfrm>
                  <a:grpFill/>
                </p:grpSpPr>
                <p:sp>
                  <p:nvSpPr>
                    <p:cNvPr id="35" name="Freeform 7"/>
                    <p:cNvSpPr>
                      <a:spLocks/>
                    </p:cNvSpPr>
                    <p:nvPr/>
                  </p:nvSpPr>
                  <p:spPr bwMode="auto">
                    <a:xfrm>
                      <a:off x="2968401" y="2334168"/>
                      <a:ext cx="1541325" cy="987229"/>
                    </a:xfrm>
                    <a:custGeom>
                      <a:avLst/>
                      <a:gdLst/>
                      <a:ahLst/>
                      <a:cxnLst>
                        <a:cxn ang="0">
                          <a:pos x="743" y="0"/>
                        </a:cxn>
                        <a:cxn ang="0">
                          <a:pos x="1766" y="88"/>
                        </a:cxn>
                        <a:cxn ang="0">
                          <a:pos x="1975" y="1090"/>
                        </a:cxn>
                        <a:cxn ang="0">
                          <a:pos x="1764" y="1265"/>
                        </a:cxn>
                        <a:cxn ang="0">
                          <a:pos x="1280" y="743"/>
                        </a:cxn>
                        <a:cxn ang="0">
                          <a:pos x="1276" y="742"/>
                        </a:cxn>
                        <a:cxn ang="0">
                          <a:pos x="1266" y="738"/>
                        </a:cxn>
                        <a:cxn ang="0">
                          <a:pos x="1250" y="733"/>
                        </a:cxn>
                        <a:cxn ang="0">
                          <a:pos x="1228" y="724"/>
                        </a:cxn>
                        <a:cxn ang="0">
                          <a:pos x="1200" y="714"/>
                        </a:cxn>
                        <a:cxn ang="0">
                          <a:pos x="1169" y="702"/>
                        </a:cxn>
                        <a:cxn ang="0">
                          <a:pos x="1136" y="686"/>
                        </a:cxn>
                        <a:cxn ang="0">
                          <a:pos x="1097" y="669"/>
                        </a:cxn>
                        <a:cxn ang="0">
                          <a:pos x="1058" y="647"/>
                        </a:cxn>
                        <a:cxn ang="0">
                          <a:pos x="1017" y="625"/>
                        </a:cxn>
                        <a:cxn ang="0">
                          <a:pos x="974" y="599"/>
                        </a:cxn>
                        <a:cxn ang="0">
                          <a:pos x="931" y="569"/>
                        </a:cxn>
                        <a:cxn ang="0">
                          <a:pos x="889" y="538"/>
                        </a:cxn>
                        <a:cxn ang="0">
                          <a:pos x="848" y="503"/>
                        </a:cxn>
                        <a:cxn ang="0">
                          <a:pos x="807" y="466"/>
                        </a:cxn>
                        <a:cxn ang="0">
                          <a:pos x="770" y="425"/>
                        </a:cxn>
                        <a:cxn ang="0">
                          <a:pos x="757" y="431"/>
                        </a:cxn>
                        <a:cxn ang="0">
                          <a:pos x="743" y="437"/>
                        </a:cxn>
                        <a:cxn ang="0">
                          <a:pos x="725" y="446"/>
                        </a:cxn>
                        <a:cxn ang="0">
                          <a:pos x="702" y="456"/>
                        </a:cxn>
                        <a:cxn ang="0">
                          <a:pos x="678" y="468"/>
                        </a:cxn>
                        <a:cxn ang="0">
                          <a:pos x="649" y="481"/>
                        </a:cxn>
                        <a:cxn ang="0">
                          <a:pos x="619" y="495"/>
                        </a:cxn>
                        <a:cxn ang="0">
                          <a:pos x="589" y="509"/>
                        </a:cxn>
                        <a:cxn ang="0">
                          <a:pos x="557" y="524"/>
                        </a:cxn>
                        <a:cxn ang="0">
                          <a:pos x="526" y="539"/>
                        </a:cxn>
                        <a:cxn ang="0">
                          <a:pos x="495" y="553"/>
                        </a:cxn>
                        <a:cxn ang="0">
                          <a:pos x="466" y="567"/>
                        </a:cxn>
                        <a:cxn ang="0">
                          <a:pos x="439" y="579"/>
                        </a:cxn>
                        <a:cxn ang="0">
                          <a:pos x="416" y="590"/>
                        </a:cxn>
                        <a:cxn ang="0">
                          <a:pos x="394" y="600"/>
                        </a:cxn>
                        <a:cxn ang="0">
                          <a:pos x="377" y="608"/>
                        </a:cxn>
                        <a:cxn ang="0">
                          <a:pos x="350" y="618"/>
                        </a:cxn>
                        <a:cxn ang="0">
                          <a:pos x="320" y="624"/>
                        </a:cxn>
                        <a:cxn ang="0">
                          <a:pos x="288" y="628"/>
                        </a:cxn>
                        <a:cxn ang="0">
                          <a:pos x="253" y="628"/>
                        </a:cxn>
                        <a:cxn ang="0">
                          <a:pos x="218" y="624"/>
                        </a:cxn>
                        <a:cxn ang="0">
                          <a:pos x="182" y="616"/>
                        </a:cxn>
                        <a:cxn ang="0">
                          <a:pos x="147" y="606"/>
                        </a:cxn>
                        <a:cxn ang="0">
                          <a:pos x="113" y="591"/>
                        </a:cxn>
                        <a:cxn ang="0">
                          <a:pos x="80" y="574"/>
                        </a:cxn>
                        <a:cxn ang="0">
                          <a:pos x="50" y="553"/>
                        </a:cxn>
                        <a:cxn ang="0">
                          <a:pos x="23" y="527"/>
                        </a:cxn>
                        <a:cxn ang="0">
                          <a:pos x="0" y="497"/>
                        </a:cxn>
                        <a:cxn ang="0">
                          <a:pos x="743" y="0"/>
                        </a:cxn>
                      </a:cxnLst>
                      <a:rect l="0" t="0" r="r" b="b"/>
                      <a:pathLst>
                        <a:path w="1975" h="1265">
                          <a:moveTo>
                            <a:pt x="743" y="0"/>
                          </a:moveTo>
                          <a:lnTo>
                            <a:pt x="1766" y="88"/>
                          </a:lnTo>
                          <a:lnTo>
                            <a:pt x="1975" y="1090"/>
                          </a:lnTo>
                          <a:lnTo>
                            <a:pt x="1764" y="1265"/>
                          </a:lnTo>
                          <a:lnTo>
                            <a:pt x="1280" y="743"/>
                          </a:lnTo>
                          <a:lnTo>
                            <a:pt x="1276" y="742"/>
                          </a:lnTo>
                          <a:lnTo>
                            <a:pt x="1266" y="738"/>
                          </a:lnTo>
                          <a:lnTo>
                            <a:pt x="1250" y="733"/>
                          </a:lnTo>
                          <a:lnTo>
                            <a:pt x="1228" y="724"/>
                          </a:lnTo>
                          <a:lnTo>
                            <a:pt x="1200" y="714"/>
                          </a:lnTo>
                          <a:lnTo>
                            <a:pt x="1169" y="702"/>
                          </a:lnTo>
                          <a:lnTo>
                            <a:pt x="1136" y="686"/>
                          </a:lnTo>
                          <a:lnTo>
                            <a:pt x="1097" y="669"/>
                          </a:lnTo>
                          <a:lnTo>
                            <a:pt x="1058" y="647"/>
                          </a:lnTo>
                          <a:lnTo>
                            <a:pt x="1017" y="625"/>
                          </a:lnTo>
                          <a:lnTo>
                            <a:pt x="974" y="599"/>
                          </a:lnTo>
                          <a:lnTo>
                            <a:pt x="931" y="569"/>
                          </a:lnTo>
                          <a:lnTo>
                            <a:pt x="889" y="538"/>
                          </a:lnTo>
                          <a:lnTo>
                            <a:pt x="848" y="503"/>
                          </a:lnTo>
                          <a:lnTo>
                            <a:pt x="807" y="466"/>
                          </a:lnTo>
                          <a:lnTo>
                            <a:pt x="770" y="425"/>
                          </a:lnTo>
                          <a:lnTo>
                            <a:pt x="757" y="431"/>
                          </a:lnTo>
                          <a:lnTo>
                            <a:pt x="743" y="437"/>
                          </a:lnTo>
                          <a:lnTo>
                            <a:pt x="725" y="446"/>
                          </a:lnTo>
                          <a:lnTo>
                            <a:pt x="702" y="456"/>
                          </a:lnTo>
                          <a:lnTo>
                            <a:pt x="678" y="468"/>
                          </a:lnTo>
                          <a:lnTo>
                            <a:pt x="649" y="481"/>
                          </a:lnTo>
                          <a:lnTo>
                            <a:pt x="619" y="495"/>
                          </a:lnTo>
                          <a:lnTo>
                            <a:pt x="589" y="509"/>
                          </a:lnTo>
                          <a:lnTo>
                            <a:pt x="557" y="524"/>
                          </a:lnTo>
                          <a:lnTo>
                            <a:pt x="526" y="539"/>
                          </a:lnTo>
                          <a:lnTo>
                            <a:pt x="495" y="553"/>
                          </a:lnTo>
                          <a:lnTo>
                            <a:pt x="466" y="567"/>
                          </a:lnTo>
                          <a:lnTo>
                            <a:pt x="439" y="579"/>
                          </a:lnTo>
                          <a:lnTo>
                            <a:pt x="416" y="590"/>
                          </a:lnTo>
                          <a:lnTo>
                            <a:pt x="394" y="600"/>
                          </a:lnTo>
                          <a:lnTo>
                            <a:pt x="377" y="608"/>
                          </a:lnTo>
                          <a:lnTo>
                            <a:pt x="350" y="618"/>
                          </a:lnTo>
                          <a:lnTo>
                            <a:pt x="320" y="624"/>
                          </a:lnTo>
                          <a:lnTo>
                            <a:pt x="288" y="628"/>
                          </a:lnTo>
                          <a:lnTo>
                            <a:pt x="253" y="628"/>
                          </a:lnTo>
                          <a:lnTo>
                            <a:pt x="218" y="624"/>
                          </a:lnTo>
                          <a:lnTo>
                            <a:pt x="182" y="616"/>
                          </a:lnTo>
                          <a:lnTo>
                            <a:pt x="147" y="606"/>
                          </a:lnTo>
                          <a:lnTo>
                            <a:pt x="113" y="591"/>
                          </a:lnTo>
                          <a:lnTo>
                            <a:pt x="80" y="574"/>
                          </a:lnTo>
                          <a:lnTo>
                            <a:pt x="50" y="553"/>
                          </a:lnTo>
                          <a:lnTo>
                            <a:pt x="23" y="527"/>
                          </a:lnTo>
                          <a:lnTo>
                            <a:pt x="0" y="497"/>
                          </a:lnTo>
                          <a:lnTo>
                            <a:pt x="7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8"/>
                    <p:cNvSpPr>
                      <a:spLocks/>
                    </p:cNvSpPr>
                    <p:nvPr/>
                  </p:nvSpPr>
                  <p:spPr bwMode="auto">
                    <a:xfrm>
                      <a:off x="4420759" y="2154672"/>
                      <a:ext cx="753103" cy="1091024"/>
                    </a:xfrm>
                    <a:custGeom>
                      <a:avLst/>
                      <a:gdLst/>
                      <a:ahLst/>
                      <a:cxnLst>
                        <a:cxn ang="0">
                          <a:pos x="965" y="1294"/>
                        </a:cxn>
                        <a:cxn ang="0">
                          <a:pos x="950" y="1297"/>
                        </a:cxn>
                        <a:cxn ang="0">
                          <a:pos x="910" y="1307"/>
                        </a:cxn>
                        <a:cxn ang="0">
                          <a:pos x="847" y="1322"/>
                        </a:cxn>
                        <a:cxn ang="0">
                          <a:pos x="764" y="1341"/>
                        </a:cxn>
                        <a:cxn ang="0">
                          <a:pos x="665" y="1361"/>
                        </a:cxn>
                        <a:cxn ang="0">
                          <a:pos x="554" y="1381"/>
                        </a:cxn>
                        <a:cxn ang="0">
                          <a:pos x="449" y="1395"/>
                        </a:cxn>
                        <a:cxn ang="0">
                          <a:pos x="373" y="1397"/>
                        </a:cxn>
                        <a:cxn ang="0">
                          <a:pos x="316" y="1387"/>
                        </a:cxn>
                        <a:cxn ang="0">
                          <a:pos x="275" y="1369"/>
                        </a:cxn>
                        <a:cxn ang="0">
                          <a:pos x="249" y="1348"/>
                        </a:cxn>
                        <a:cxn ang="0">
                          <a:pos x="232" y="1327"/>
                        </a:cxn>
                        <a:cxn ang="0">
                          <a:pos x="222" y="1304"/>
                        </a:cxn>
                        <a:cxn ang="0">
                          <a:pos x="221" y="1297"/>
                        </a:cxn>
                        <a:cxn ang="0">
                          <a:pos x="219" y="1282"/>
                        </a:cxn>
                        <a:cxn ang="0">
                          <a:pos x="210" y="1241"/>
                        </a:cxn>
                        <a:cxn ang="0">
                          <a:pos x="196" y="1178"/>
                        </a:cxn>
                        <a:cxn ang="0">
                          <a:pos x="179" y="1097"/>
                        </a:cxn>
                        <a:cxn ang="0">
                          <a:pos x="159" y="1003"/>
                        </a:cxn>
                        <a:cxn ang="0">
                          <a:pos x="138" y="900"/>
                        </a:cxn>
                        <a:cxn ang="0">
                          <a:pos x="116" y="792"/>
                        </a:cxn>
                        <a:cxn ang="0">
                          <a:pos x="92" y="682"/>
                        </a:cxn>
                        <a:cxn ang="0">
                          <a:pos x="70" y="578"/>
                        </a:cxn>
                        <a:cxn ang="0">
                          <a:pos x="50" y="481"/>
                        </a:cxn>
                        <a:cxn ang="0">
                          <a:pos x="31" y="397"/>
                        </a:cxn>
                        <a:cxn ang="0">
                          <a:pos x="18" y="330"/>
                        </a:cxn>
                        <a:cxn ang="0">
                          <a:pos x="8" y="284"/>
                        </a:cxn>
                        <a:cxn ang="0">
                          <a:pos x="0" y="245"/>
                        </a:cxn>
                        <a:cxn ang="0">
                          <a:pos x="6" y="205"/>
                        </a:cxn>
                        <a:cxn ang="0">
                          <a:pos x="26" y="173"/>
                        </a:cxn>
                        <a:cxn ang="0">
                          <a:pos x="73" y="141"/>
                        </a:cxn>
                        <a:cxn ang="0">
                          <a:pos x="108" y="127"/>
                        </a:cxn>
                        <a:cxn ang="0">
                          <a:pos x="138" y="118"/>
                        </a:cxn>
                        <a:cxn ang="0">
                          <a:pos x="179" y="108"/>
                        </a:cxn>
                        <a:cxn ang="0">
                          <a:pos x="237" y="96"/>
                        </a:cxn>
                        <a:cxn ang="0">
                          <a:pos x="347" y="71"/>
                        </a:cxn>
                        <a:cxn ang="0">
                          <a:pos x="466" y="46"/>
                        </a:cxn>
                        <a:cxn ang="0">
                          <a:pos x="539" y="30"/>
                        </a:cxn>
                        <a:cxn ang="0">
                          <a:pos x="604" y="16"/>
                        </a:cxn>
                        <a:cxn ang="0">
                          <a:pos x="652" y="7"/>
                        </a:cxn>
                        <a:cxn ang="0">
                          <a:pos x="678" y="2"/>
                        </a:cxn>
                      </a:cxnLst>
                      <a:rect l="0" t="0" r="r" b="b"/>
                      <a:pathLst>
                        <a:path w="965" h="1398">
                          <a:moveTo>
                            <a:pt x="682" y="0"/>
                          </a:moveTo>
                          <a:lnTo>
                            <a:pt x="965" y="1294"/>
                          </a:lnTo>
                          <a:lnTo>
                            <a:pt x="961" y="1295"/>
                          </a:lnTo>
                          <a:lnTo>
                            <a:pt x="950" y="1297"/>
                          </a:lnTo>
                          <a:lnTo>
                            <a:pt x="934" y="1302"/>
                          </a:lnTo>
                          <a:lnTo>
                            <a:pt x="910" y="1307"/>
                          </a:lnTo>
                          <a:lnTo>
                            <a:pt x="881" y="1315"/>
                          </a:lnTo>
                          <a:lnTo>
                            <a:pt x="847" y="1322"/>
                          </a:lnTo>
                          <a:lnTo>
                            <a:pt x="807" y="1332"/>
                          </a:lnTo>
                          <a:lnTo>
                            <a:pt x="764" y="1341"/>
                          </a:lnTo>
                          <a:lnTo>
                            <a:pt x="716" y="1351"/>
                          </a:lnTo>
                          <a:lnTo>
                            <a:pt x="665" y="1361"/>
                          </a:lnTo>
                          <a:lnTo>
                            <a:pt x="611" y="1371"/>
                          </a:lnTo>
                          <a:lnTo>
                            <a:pt x="554" y="1381"/>
                          </a:lnTo>
                          <a:lnTo>
                            <a:pt x="494" y="1390"/>
                          </a:lnTo>
                          <a:lnTo>
                            <a:pt x="449" y="1395"/>
                          </a:lnTo>
                          <a:lnTo>
                            <a:pt x="408" y="1398"/>
                          </a:lnTo>
                          <a:lnTo>
                            <a:pt x="373" y="1397"/>
                          </a:lnTo>
                          <a:lnTo>
                            <a:pt x="342" y="1393"/>
                          </a:lnTo>
                          <a:lnTo>
                            <a:pt x="316" y="1387"/>
                          </a:lnTo>
                          <a:lnTo>
                            <a:pt x="293" y="1378"/>
                          </a:lnTo>
                          <a:lnTo>
                            <a:pt x="275" y="1369"/>
                          </a:lnTo>
                          <a:lnTo>
                            <a:pt x="260" y="1359"/>
                          </a:lnTo>
                          <a:lnTo>
                            <a:pt x="249" y="1348"/>
                          </a:lnTo>
                          <a:lnTo>
                            <a:pt x="239" y="1337"/>
                          </a:lnTo>
                          <a:lnTo>
                            <a:pt x="232" y="1327"/>
                          </a:lnTo>
                          <a:lnTo>
                            <a:pt x="224" y="1310"/>
                          </a:lnTo>
                          <a:lnTo>
                            <a:pt x="222" y="1304"/>
                          </a:lnTo>
                          <a:lnTo>
                            <a:pt x="221" y="1299"/>
                          </a:lnTo>
                          <a:lnTo>
                            <a:pt x="221" y="1297"/>
                          </a:lnTo>
                          <a:lnTo>
                            <a:pt x="220" y="1294"/>
                          </a:lnTo>
                          <a:lnTo>
                            <a:pt x="219" y="1282"/>
                          </a:lnTo>
                          <a:lnTo>
                            <a:pt x="215" y="1265"/>
                          </a:lnTo>
                          <a:lnTo>
                            <a:pt x="210" y="1241"/>
                          </a:lnTo>
                          <a:lnTo>
                            <a:pt x="204" y="1213"/>
                          </a:lnTo>
                          <a:lnTo>
                            <a:pt x="196" y="1178"/>
                          </a:lnTo>
                          <a:lnTo>
                            <a:pt x="188" y="1140"/>
                          </a:lnTo>
                          <a:lnTo>
                            <a:pt x="179" y="1097"/>
                          </a:lnTo>
                          <a:lnTo>
                            <a:pt x="170" y="1051"/>
                          </a:lnTo>
                          <a:lnTo>
                            <a:pt x="159" y="1003"/>
                          </a:lnTo>
                          <a:lnTo>
                            <a:pt x="149" y="952"/>
                          </a:lnTo>
                          <a:lnTo>
                            <a:pt x="138" y="900"/>
                          </a:lnTo>
                          <a:lnTo>
                            <a:pt x="127" y="846"/>
                          </a:lnTo>
                          <a:lnTo>
                            <a:pt x="116" y="792"/>
                          </a:lnTo>
                          <a:lnTo>
                            <a:pt x="103" y="737"/>
                          </a:lnTo>
                          <a:lnTo>
                            <a:pt x="92" y="682"/>
                          </a:lnTo>
                          <a:lnTo>
                            <a:pt x="81" y="629"/>
                          </a:lnTo>
                          <a:lnTo>
                            <a:pt x="70" y="578"/>
                          </a:lnTo>
                          <a:lnTo>
                            <a:pt x="60" y="528"/>
                          </a:lnTo>
                          <a:lnTo>
                            <a:pt x="50" y="481"/>
                          </a:lnTo>
                          <a:lnTo>
                            <a:pt x="40" y="438"/>
                          </a:lnTo>
                          <a:lnTo>
                            <a:pt x="31" y="397"/>
                          </a:lnTo>
                          <a:lnTo>
                            <a:pt x="24" y="361"/>
                          </a:lnTo>
                          <a:lnTo>
                            <a:pt x="18" y="330"/>
                          </a:lnTo>
                          <a:lnTo>
                            <a:pt x="11" y="303"/>
                          </a:lnTo>
                          <a:lnTo>
                            <a:pt x="8" y="284"/>
                          </a:lnTo>
                          <a:lnTo>
                            <a:pt x="4" y="270"/>
                          </a:lnTo>
                          <a:lnTo>
                            <a:pt x="0" y="245"/>
                          </a:lnTo>
                          <a:lnTo>
                            <a:pt x="1" y="224"/>
                          </a:lnTo>
                          <a:lnTo>
                            <a:pt x="6" y="205"/>
                          </a:lnTo>
                          <a:lnTo>
                            <a:pt x="15" y="188"/>
                          </a:lnTo>
                          <a:lnTo>
                            <a:pt x="26" y="173"/>
                          </a:lnTo>
                          <a:lnTo>
                            <a:pt x="41" y="161"/>
                          </a:lnTo>
                          <a:lnTo>
                            <a:pt x="73" y="141"/>
                          </a:lnTo>
                          <a:lnTo>
                            <a:pt x="91" y="133"/>
                          </a:lnTo>
                          <a:lnTo>
                            <a:pt x="108" y="127"/>
                          </a:lnTo>
                          <a:lnTo>
                            <a:pt x="126" y="122"/>
                          </a:lnTo>
                          <a:lnTo>
                            <a:pt x="138" y="118"/>
                          </a:lnTo>
                          <a:lnTo>
                            <a:pt x="155" y="115"/>
                          </a:lnTo>
                          <a:lnTo>
                            <a:pt x="179" y="108"/>
                          </a:lnTo>
                          <a:lnTo>
                            <a:pt x="206" y="102"/>
                          </a:lnTo>
                          <a:lnTo>
                            <a:pt x="237" y="96"/>
                          </a:lnTo>
                          <a:lnTo>
                            <a:pt x="272" y="89"/>
                          </a:lnTo>
                          <a:lnTo>
                            <a:pt x="347" y="71"/>
                          </a:lnTo>
                          <a:lnTo>
                            <a:pt x="386" y="64"/>
                          </a:lnTo>
                          <a:lnTo>
                            <a:pt x="466" y="46"/>
                          </a:lnTo>
                          <a:lnTo>
                            <a:pt x="503" y="38"/>
                          </a:lnTo>
                          <a:lnTo>
                            <a:pt x="539" y="30"/>
                          </a:lnTo>
                          <a:lnTo>
                            <a:pt x="573" y="24"/>
                          </a:lnTo>
                          <a:lnTo>
                            <a:pt x="604" y="16"/>
                          </a:lnTo>
                          <a:lnTo>
                            <a:pt x="630" y="11"/>
                          </a:lnTo>
                          <a:lnTo>
                            <a:pt x="652" y="7"/>
                          </a:lnTo>
                          <a:lnTo>
                            <a:pt x="668" y="3"/>
                          </a:lnTo>
                          <a:lnTo>
                            <a:pt x="678" y="2"/>
                          </a:lnTo>
                          <a:lnTo>
                            <a:pt x="68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10"/>
                    <p:cNvSpPr>
                      <a:spLocks/>
                    </p:cNvSpPr>
                    <p:nvPr/>
                  </p:nvSpPr>
                  <p:spPr bwMode="auto">
                    <a:xfrm>
                      <a:off x="3001959" y="3461871"/>
                      <a:ext cx="303582" cy="316850"/>
                    </a:xfrm>
                    <a:custGeom>
                      <a:avLst/>
                      <a:gdLst/>
                      <a:ahLst/>
                      <a:cxnLst>
                        <a:cxn ang="0">
                          <a:pos x="257" y="0"/>
                        </a:cxn>
                        <a:cxn ang="0">
                          <a:pos x="281" y="2"/>
                        </a:cxn>
                        <a:cxn ang="0">
                          <a:pos x="304" y="9"/>
                        </a:cxn>
                        <a:cxn ang="0">
                          <a:pos x="325" y="20"/>
                        </a:cxn>
                        <a:cxn ang="0">
                          <a:pos x="345" y="33"/>
                        </a:cxn>
                        <a:cxn ang="0">
                          <a:pos x="363" y="52"/>
                        </a:cxn>
                        <a:cxn ang="0">
                          <a:pos x="376" y="73"/>
                        </a:cxn>
                        <a:cxn ang="0">
                          <a:pos x="385" y="97"/>
                        </a:cxn>
                        <a:cxn ang="0">
                          <a:pos x="389" y="122"/>
                        </a:cxn>
                        <a:cxn ang="0">
                          <a:pos x="387" y="148"/>
                        </a:cxn>
                        <a:cxn ang="0">
                          <a:pos x="383" y="171"/>
                        </a:cxn>
                        <a:cxn ang="0">
                          <a:pos x="373" y="194"/>
                        </a:cxn>
                        <a:cxn ang="0">
                          <a:pos x="358" y="214"/>
                        </a:cxn>
                        <a:cxn ang="0">
                          <a:pos x="328" y="247"/>
                        </a:cxn>
                        <a:cxn ang="0">
                          <a:pos x="225" y="364"/>
                        </a:cxn>
                        <a:cxn ang="0">
                          <a:pos x="205" y="381"/>
                        </a:cxn>
                        <a:cxn ang="0">
                          <a:pos x="183" y="395"/>
                        </a:cxn>
                        <a:cxn ang="0">
                          <a:pos x="158" y="404"/>
                        </a:cxn>
                        <a:cxn ang="0">
                          <a:pos x="132" y="406"/>
                        </a:cxn>
                        <a:cxn ang="0">
                          <a:pos x="108" y="404"/>
                        </a:cxn>
                        <a:cxn ang="0">
                          <a:pos x="84" y="397"/>
                        </a:cxn>
                        <a:cxn ang="0">
                          <a:pos x="63" y="386"/>
                        </a:cxn>
                        <a:cxn ang="0">
                          <a:pos x="43" y="373"/>
                        </a:cxn>
                        <a:cxn ang="0">
                          <a:pos x="26" y="354"/>
                        </a:cxn>
                        <a:cxn ang="0">
                          <a:pos x="12" y="332"/>
                        </a:cxn>
                        <a:cxn ang="0">
                          <a:pos x="4" y="308"/>
                        </a:cxn>
                        <a:cxn ang="0">
                          <a:pos x="0" y="283"/>
                        </a:cxn>
                        <a:cxn ang="0">
                          <a:pos x="1" y="258"/>
                        </a:cxn>
                        <a:cxn ang="0">
                          <a:pos x="6" y="235"/>
                        </a:cxn>
                        <a:cxn ang="0">
                          <a:pos x="16" y="212"/>
                        </a:cxn>
                        <a:cxn ang="0">
                          <a:pos x="31" y="193"/>
                        </a:cxn>
                        <a:cxn ang="0">
                          <a:pos x="137" y="73"/>
                        </a:cxn>
                        <a:cxn ang="0">
                          <a:pos x="164" y="41"/>
                        </a:cxn>
                        <a:cxn ang="0">
                          <a:pos x="184" y="24"/>
                        </a:cxn>
                        <a:cxn ang="0">
                          <a:pos x="206" y="11"/>
                        </a:cxn>
                        <a:cxn ang="0">
                          <a:pos x="231" y="2"/>
                        </a:cxn>
                        <a:cxn ang="0">
                          <a:pos x="257" y="0"/>
                        </a:cxn>
                      </a:cxnLst>
                      <a:rect l="0" t="0" r="r" b="b"/>
                      <a:pathLst>
                        <a:path w="389" h="406">
                          <a:moveTo>
                            <a:pt x="257" y="0"/>
                          </a:moveTo>
                          <a:lnTo>
                            <a:pt x="281" y="2"/>
                          </a:lnTo>
                          <a:lnTo>
                            <a:pt x="304" y="9"/>
                          </a:lnTo>
                          <a:lnTo>
                            <a:pt x="325" y="20"/>
                          </a:lnTo>
                          <a:lnTo>
                            <a:pt x="345" y="33"/>
                          </a:lnTo>
                          <a:lnTo>
                            <a:pt x="363" y="52"/>
                          </a:lnTo>
                          <a:lnTo>
                            <a:pt x="376" y="73"/>
                          </a:lnTo>
                          <a:lnTo>
                            <a:pt x="385" y="97"/>
                          </a:lnTo>
                          <a:lnTo>
                            <a:pt x="389" y="122"/>
                          </a:lnTo>
                          <a:lnTo>
                            <a:pt x="387" y="148"/>
                          </a:lnTo>
                          <a:lnTo>
                            <a:pt x="383" y="171"/>
                          </a:lnTo>
                          <a:lnTo>
                            <a:pt x="373" y="194"/>
                          </a:lnTo>
                          <a:lnTo>
                            <a:pt x="358" y="214"/>
                          </a:lnTo>
                          <a:lnTo>
                            <a:pt x="328" y="247"/>
                          </a:lnTo>
                          <a:lnTo>
                            <a:pt x="225" y="364"/>
                          </a:lnTo>
                          <a:lnTo>
                            <a:pt x="205" y="381"/>
                          </a:lnTo>
                          <a:lnTo>
                            <a:pt x="183" y="395"/>
                          </a:lnTo>
                          <a:lnTo>
                            <a:pt x="158" y="404"/>
                          </a:lnTo>
                          <a:lnTo>
                            <a:pt x="132" y="406"/>
                          </a:lnTo>
                          <a:lnTo>
                            <a:pt x="108" y="404"/>
                          </a:lnTo>
                          <a:lnTo>
                            <a:pt x="84" y="397"/>
                          </a:lnTo>
                          <a:lnTo>
                            <a:pt x="63" y="386"/>
                          </a:lnTo>
                          <a:lnTo>
                            <a:pt x="43" y="373"/>
                          </a:lnTo>
                          <a:lnTo>
                            <a:pt x="26" y="354"/>
                          </a:lnTo>
                          <a:lnTo>
                            <a:pt x="12" y="332"/>
                          </a:lnTo>
                          <a:lnTo>
                            <a:pt x="4" y="308"/>
                          </a:lnTo>
                          <a:lnTo>
                            <a:pt x="0" y="283"/>
                          </a:lnTo>
                          <a:lnTo>
                            <a:pt x="1" y="258"/>
                          </a:lnTo>
                          <a:lnTo>
                            <a:pt x="6" y="235"/>
                          </a:lnTo>
                          <a:lnTo>
                            <a:pt x="16" y="212"/>
                          </a:lnTo>
                          <a:lnTo>
                            <a:pt x="31" y="193"/>
                          </a:lnTo>
                          <a:lnTo>
                            <a:pt x="137" y="73"/>
                          </a:lnTo>
                          <a:lnTo>
                            <a:pt x="164" y="41"/>
                          </a:lnTo>
                          <a:lnTo>
                            <a:pt x="184" y="24"/>
                          </a:lnTo>
                          <a:lnTo>
                            <a:pt x="206" y="11"/>
                          </a:lnTo>
                          <a:lnTo>
                            <a:pt x="231" y="2"/>
                          </a:lnTo>
                          <a:lnTo>
                            <a:pt x="25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11"/>
                    <p:cNvSpPr>
                      <a:spLocks/>
                    </p:cNvSpPr>
                    <p:nvPr/>
                  </p:nvSpPr>
                  <p:spPr bwMode="auto">
                    <a:xfrm>
                      <a:off x="2838852" y="3309690"/>
                      <a:ext cx="266122" cy="277049"/>
                    </a:xfrm>
                    <a:custGeom>
                      <a:avLst/>
                      <a:gdLst/>
                      <a:ahLst/>
                      <a:cxnLst>
                        <a:cxn ang="0">
                          <a:pos x="219" y="0"/>
                        </a:cxn>
                        <a:cxn ang="0">
                          <a:pos x="249" y="4"/>
                        </a:cxn>
                        <a:cxn ang="0">
                          <a:pos x="275" y="15"/>
                        </a:cxn>
                        <a:cxn ang="0">
                          <a:pos x="300" y="32"/>
                        </a:cxn>
                        <a:cxn ang="0">
                          <a:pos x="316" y="50"/>
                        </a:cxn>
                        <a:cxn ang="0">
                          <a:pos x="328" y="68"/>
                        </a:cxn>
                        <a:cxn ang="0">
                          <a:pos x="337" y="89"/>
                        </a:cxn>
                        <a:cxn ang="0">
                          <a:pos x="341" y="112"/>
                        </a:cxn>
                        <a:cxn ang="0">
                          <a:pos x="341" y="133"/>
                        </a:cxn>
                        <a:cxn ang="0">
                          <a:pos x="336" y="154"/>
                        </a:cxn>
                        <a:cxn ang="0">
                          <a:pos x="328" y="173"/>
                        </a:cxn>
                        <a:cxn ang="0">
                          <a:pos x="316" y="190"/>
                        </a:cxn>
                        <a:cxn ang="0">
                          <a:pos x="291" y="219"/>
                        </a:cxn>
                        <a:cxn ang="0">
                          <a:pos x="199" y="322"/>
                        </a:cxn>
                        <a:cxn ang="0">
                          <a:pos x="183" y="335"/>
                        </a:cxn>
                        <a:cxn ang="0">
                          <a:pos x="166" y="347"/>
                        </a:cxn>
                        <a:cxn ang="0">
                          <a:pos x="144" y="353"/>
                        </a:cxn>
                        <a:cxn ang="0">
                          <a:pos x="122" y="355"/>
                        </a:cxn>
                        <a:cxn ang="0">
                          <a:pos x="101" y="353"/>
                        </a:cxn>
                        <a:cxn ang="0">
                          <a:pos x="80" y="347"/>
                        </a:cxn>
                        <a:cxn ang="0">
                          <a:pos x="60" y="337"/>
                        </a:cxn>
                        <a:cxn ang="0">
                          <a:pos x="41" y="323"/>
                        </a:cxn>
                        <a:cxn ang="0">
                          <a:pos x="25" y="306"/>
                        </a:cxn>
                        <a:cxn ang="0">
                          <a:pos x="13" y="287"/>
                        </a:cxn>
                        <a:cxn ang="0">
                          <a:pos x="4" y="267"/>
                        </a:cxn>
                        <a:cxn ang="0">
                          <a:pos x="0" y="245"/>
                        </a:cxn>
                        <a:cxn ang="0">
                          <a:pos x="0" y="222"/>
                        </a:cxn>
                        <a:cxn ang="0">
                          <a:pos x="5" y="202"/>
                        </a:cxn>
                        <a:cxn ang="0">
                          <a:pos x="13" y="184"/>
                        </a:cxn>
                        <a:cxn ang="0">
                          <a:pos x="25" y="166"/>
                        </a:cxn>
                        <a:cxn ang="0">
                          <a:pos x="118" y="61"/>
                        </a:cxn>
                        <a:cxn ang="0">
                          <a:pos x="142" y="35"/>
                        </a:cxn>
                        <a:cxn ang="0">
                          <a:pos x="157" y="20"/>
                        </a:cxn>
                        <a:cxn ang="0">
                          <a:pos x="175" y="9"/>
                        </a:cxn>
                        <a:cxn ang="0">
                          <a:pos x="197" y="2"/>
                        </a:cxn>
                        <a:cxn ang="0">
                          <a:pos x="219" y="0"/>
                        </a:cxn>
                      </a:cxnLst>
                      <a:rect l="0" t="0" r="r" b="b"/>
                      <a:pathLst>
                        <a:path w="341" h="355">
                          <a:moveTo>
                            <a:pt x="219" y="0"/>
                          </a:moveTo>
                          <a:lnTo>
                            <a:pt x="249" y="4"/>
                          </a:lnTo>
                          <a:lnTo>
                            <a:pt x="275" y="15"/>
                          </a:lnTo>
                          <a:lnTo>
                            <a:pt x="300" y="32"/>
                          </a:lnTo>
                          <a:lnTo>
                            <a:pt x="316" y="50"/>
                          </a:lnTo>
                          <a:lnTo>
                            <a:pt x="328" y="68"/>
                          </a:lnTo>
                          <a:lnTo>
                            <a:pt x="337" y="89"/>
                          </a:lnTo>
                          <a:lnTo>
                            <a:pt x="341" y="112"/>
                          </a:lnTo>
                          <a:lnTo>
                            <a:pt x="341" y="133"/>
                          </a:lnTo>
                          <a:lnTo>
                            <a:pt x="336" y="154"/>
                          </a:lnTo>
                          <a:lnTo>
                            <a:pt x="328" y="173"/>
                          </a:lnTo>
                          <a:lnTo>
                            <a:pt x="316" y="190"/>
                          </a:lnTo>
                          <a:lnTo>
                            <a:pt x="291" y="219"/>
                          </a:lnTo>
                          <a:lnTo>
                            <a:pt x="199" y="322"/>
                          </a:lnTo>
                          <a:lnTo>
                            <a:pt x="183" y="335"/>
                          </a:lnTo>
                          <a:lnTo>
                            <a:pt x="166" y="347"/>
                          </a:lnTo>
                          <a:lnTo>
                            <a:pt x="144" y="353"/>
                          </a:lnTo>
                          <a:lnTo>
                            <a:pt x="122" y="355"/>
                          </a:lnTo>
                          <a:lnTo>
                            <a:pt x="101" y="353"/>
                          </a:lnTo>
                          <a:lnTo>
                            <a:pt x="80" y="347"/>
                          </a:lnTo>
                          <a:lnTo>
                            <a:pt x="60" y="337"/>
                          </a:lnTo>
                          <a:lnTo>
                            <a:pt x="41" y="323"/>
                          </a:lnTo>
                          <a:lnTo>
                            <a:pt x="25" y="306"/>
                          </a:lnTo>
                          <a:lnTo>
                            <a:pt x="13" y="287"/>
                          </a:lnTo>
                          <a:lnTo>
                            <a:pt x="4" y="267"/>
                          </a:lnTo>
                          <a:lnTo>
                            <a:pt x="0" y="245"/>
                          </a:lnTo>
                          <a:lnTo>
                            <a:pt x="0" y="222"/>
                          </a:lnTo>
                          <a:lnTo>
                            <a:pt x="5" y="202"/>
                          </a:lnTo>
                          <a:lnTo>
                            <a:pt x="13" y="184"/>
                          </a:lnTo>
                          <a:lnTo>
                            <a:pt x="25" y="166"/>
                          </a:lnTo>
                          <a:lnTo>
                            <a:pt x="118" y="61"/>
                          </a:lnTo>
                          <a:lnTo>
                            <a:pt x="142" y="35"/>
                          </a:lnTo>
                          <a:lnTo>
                            <a:pt x="157" y="20"/>
                          </a:lnTo>
                          <a:lnTo>
                            <a:pt x="175" y="9"/>
                          </a:lnTo>
                          <a:lnTo>
                            <a:pt x="197" y="2"/>
                          </a:lnTo>
                          <a:lnTo>
                            <a:pt x="2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12"/>
                    <p:cNvSpPr>
                      <a:spLocks/>
                    </p:cNvSpPr>
                    <p:nvPr/>
                  </p:nvSpPr>
                  <p:spPr bwMode="auto">
                    <a:xfrm>
                      <a:off x="3410898" y="3809157"/>
                      <a:ext cx="216176" cy="229443"/>
                    </a:xfrm>
                    <a:custGeom>
                      <a:avLst/>
                      <a:gdLst/>
                      <a:ahLst/>
                      <a:cxnLst>
                        <a:cxn ang="0">
                          <a:pos x="178" y="0"/>
                        </a:cxn>
                        <a:cxn ang="0">
                          <a:pos x="201" y="2"/>
                        </a:cxn>
                        <a:cxn ang="0">
                          <a:pos x="222" y="11"/>
                        </a:cxn>
                        <a:cxn ang="0">
                          <a:pos x="242" y="25"/>
                        </a:cxn>
                        <a:cxn ang="0">
                          <a:pos x="260" y="43"/>
                        </a:cxn>
                        <a:cxn ang="0">
                          <a:pos x="271" y="64"/>
                        </a:cxn>
                        <a:cxn ang="0">
                          <a:pos x="277" y="87"/>
                        </a:cxn>
                        <a:cxn ang="0">
                          <a:pos x="277" y="110"/>
                        </a:cxn>
                        <a:cxn ang="0">
                          <a:pos x="272" y="131"/>
                        </a:cxn>
                        <a:cxn ang="0">
                          <a:pos x="260" y="151"/>
                        </a:cxn>
                        <a:cxn ang="0">
                          <a:pos x="227" y="189"/>
                        </a:cxn>
                        <a:cxn ang="0">
                          <a:pos x="164" y="264"/>
                        </a:cxn>
                        <a:cxn ang="0">
                          <a:pos x="150" y="277"/>
                        </a:cxn>
                        <a:cxn ang="0">
                          <a:pos x="135" y="287"/>
                        </a:cxn>
                        <a:cxn ang="0">
                          <a:pos x="118" y="292"/>
                        </a:cxn>
                        <a:cxn ang="0">
                          <a:pos x="99" y="294"/>
                        </a:cxn>
                        <a:cxn ang="0">
                          <a:pos x="76" y="292"/>
                        </a:cxn>
                        <a:cxn ang="0">
                          <a:pos x="55" y="283"/>
                        </a:cxn>
                        <a:cxn ang="0">
                          <a:pos x="35" y="269"/>
                        </a:cxn>
                        <a:cxn ang="0">
                          <a:pos x="19" y="251"/>
                        </a:cxn>
                        <a:cxn ang="0">
                          <a:pos x="6" y="230"/>
                        </a:cxn>
                        <a:cxn ang="0">
                          <a:pos x="0" y="206"/>
                        </a:cxn>
                        <a:cxn ang="0">
                          <a:pos x="0" y="182"/>
                        </a:cxn>
                        <a:cxn ang="0">
                          <a:pos x="6" y="161"/>
                        </a:cxn>
                        <a:cxn ang="0">
                          <a:pos x="19" y="143"/>
                        </a:cxn>
                        <a:cxn ang="0">
                          <a:pos x="87" y="61"/>
                        </a:cxn>
                        <a:cxn ang="0">
                          <a:pos x="114" y="28"/>
                        </a:cxn>
                        <a:cxn ang="0">
                          <a:pos x="127" y="17"/>
                        </a:cxn>
                        <a:cxn ang="0">
                          <a:pos x="142" y="7"/>
                        </a:cxn>
                        <a:cxn ang="0">
                          <a:pos x="159" y="2"/>
                        </a:cxn>
                        <a:cxn ang="0">
                          <a:pos x="178" y="0"/>
                        </a:cxn>
                      </a:cxnLst>
                      <a:rect l="0" t="0" r="r" b="b"/>
                      <a:pathLst>
                        <a:path w="277" h="294">
                          <a:moveTo>
                            <a:pt x="178" y="0"/>
                          </a:moveTo>
                          <a:lnTo>
                            <a:pt x="201" y="2"/>
                          </a:lnTo>
                          <a:lnTo>
                            <a:pt x="222" y="11"/>
                          </a:lnTo>
                          <a:lnTo>
                            <a:pt x="242" y="25"/>
                          </a:lnTo>
                          <a:lnTo>
                            <a:pt x="260" y="43"/>
                          </a:lnTo>
                          <a:lnTo>
                            <a:pt x="271" y="64"/>
                          </a:lnTo>
                          <a:lnTo>
                            <a:pt x="277" y="87"/>
                          </a:lnTo>
                          <a:lnTo>
                            <a:pt x="277" y="110"/>
                          </a:lnTo>
                          <a:lnTo>
                            <a:pt x="272" y="131"/>
                          </a:lnTo>
                          <a:lnTo>
                            <a:pt x="260" y="151"/>
                          </a:lnTo>
                          <a:lnTo>
                            <a:pt x="227" y="189"/>
                          </a:lnTo>
                          <a:lnTo>
                            <a:pt x="164" y="264"/>
                          </a:lnTo>
                          <a:lnTo>
                            <a:pt x="150" y="277"/>
                          </a:lnTo>
                          <a:lnTo>
                            <a:pt x="135" y="287"/>
                          </a:lnTo>
                          <a:lnTo>
                            <a:pt x="118" y="292"/>
                          </a:lnTo>
                          <a:lnTo>
                            <a:pt x="99" y="294"/>
                          </a:lnTo>
                          <a:lnTo>
                            <a:pt x="76" y="292"/>
                          </a:lnTo>
                          <a:lnTo>
                            <a:pt x="55" y="283"/>
                          </a:lnTo>
                          <a:lnTo>
                            <a:pt x="35" y="269"/>
                          </a:lnTo>
                          <a:lnTo>
                            <a:pt x="19" y="251"/>
                          </a:lnTo>
                          <a:lnTo>
                            <a:pt x="6" y="230"/>
                          </a:lnTo>
                          <a:lnTo>
                            <a:pt x="0" y="206"/>
                          </a:lnTo>
                          <a:lnTo>
                            <a:pt x="0" y="182"/>
                          </a:lnTo>
                          <a:lnTo>
                            <a:pt x="6" y="161"/>
                          </a:lnTo>
                          <a:lnTo>
                            <a:pt x="19" y="143"/>
                          </a:lnTo>
                          <a:lnTo>
                            <a:pt x="87" y="61"/>
                          </a:lnTo>
                          <a:lnTo>
                            <a:pt x="114" y="28"/>
                          </a:lnTo>
                          <a:lnTo>
                            <a:pt x="127" y="17"/>
                          </a:lnTo>
                          <a:lnTo>
                            <a:pt x="142" y="7"/>
                          </a:lnTo>
                          <a:lnTo>
                            <a:pt x="159" y="2"/>
                          </a:lnTo>
                          <a:lnTo>
                            <a:pt x="1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13"/>
                    <p:cNvSpPr>
                      <a:spLocks/>
                    </p:cNvSpPr>
                    <p:nvPr/>
                  </p:nvSpPr>
                  <p:spPr bwMode="auto">
                    <a:xfrm>
                      <a:off x="3198624" y="3649171"/>
                      <a:ext cx="276268" cy="286414"/>
                    </a:xfrm>
                    <a:custGeom>
                      <a:avLst/>
                      <a:gdLst/>
                      <a:ahLst/>
                      <a:cxnLst>
                        <a:cxn ang="0">
                          <a:pos x="232" y="0"/>
                        </a:cxn>
                        <a:cxn ang="0">
                          <a:pos x="255" y="2"/>
                        </a:cxn>
                        <a:cxn ang="0">
                          <a:pos x="276" y="7"/>
                        </a:cxn>
                        <a:cxn ang="0">
                          <a:pos x="296" y="17"/>
                        </a:cxn>
                        <a:cxn ang="0">
                          <a:pos x="313" y="30"/>
                        </a:cxn>
                        <a:cxn ang="0">
                          <a:pos x="332" y="49"/>
                        </a:cxn>
                        <a:cxn ang="0">
                          <a:pos x="344" y="73"/>
                        </a:cxn>
                        <a:cxn ang="0">
                          <a:pos x="352" y="98"/>
                        </a:cxn>
                        <a:cxn ang="0">
                          <a:pos x="354" y="123"/>
                        </a:cxn>
                        <a:cxn ang="0">
                          <a:pos x="350" y="148"/>
                        </a:cxn>
                        <a:cxn ang="0">
                          <a:pos x="342" y="172"/>
                        </a:cxn>
                        <a:cxn ang="0">
                          <a:pos x="327" y="194"/>
                        </a:cxn>
                        <a:cxn ang="0">
                          <a:pos x="306" y="216"/>
                        </a:cxn>
                        <a:cxn ang="0">
                          <a:pos x="204" y="331"/>
                        </a:cxn>
                        <a:cxn ang="0">
                          <a:pos x="186" y="348"/>
                        </a:cxn>
                        <a:cxn ang="0">
                          <a:pos x="167" y="359"/>
                        </a:cxn>
                        <a:cxn ang="0">
                          <a:pos x="144" y="365"/>
                        </a:cxn>
                        <a:cxn ang="0">
                          <a:pos x="121" y="367"/>
                        </a:cxn>
                        <a:cxn ang="0">
                          <a:pos x="92" y="364"/>
                        </a:cxn>
                        <a:cxn ang="0">
                          <a:pos x="65" y="354"/>
                        </a:cxn>
                        <a:cxn ang="0">
                          <a:pos x="40" y="336"/>
                        </a:cxn>
                        <a:cxn ang="0">
                          <a:pos x="24" y="319"/>
                        </a:cxn>
                        <a:cxn ang="0">
                          <a:pos x="13" y="300"/>
                        </a:cxn>
                        <a:cxn ang="0">
                          <a:pos x="4" y="278"/>
                        </a:cxn>
                        <a:cxn ang="0">
                          <a:pos x="0" y="256"/>
                        </a:cxn>
                        <a:cxn ang="0">
                          <a:pos x="0" y="233"/>
                        </a:cxn>
                        <a:cxn ang="0">
                          <a:pos x="5" y="212"/>
                        </a:cxn>
                        <a:cxn ang="0">
                          <a:pos x="15" y="192"/>
                        </a:cxn>
                        <a:cxn ang="0">
                          <a:pos x="27" y="174"/>
                        </a:cxn>
                        <a:cxn ang="0">
                          <a:pos x="131" y="57"/>
                        </a:cxn>
                        <a:cxn ang="0">
                          <a:pos x="149" y="36"/>
                        </a:cxn>
                        <a:cxn ang="0">
                          <a:pos x="167" y="20"/>
                        </a:cxn>
                        <a:cxn ang="0">
                          <a:pos x="186" y="8"/>
                        </a:cxn>
                        <a:cxn ang="0">
                          <a:pos x="209" y="2"/>
                        </a:cxn>
                        <a:cxn ang="0">
                          <a:pos x="232" y="0"/>
                        </a:cxn>
                      </a:cxnLst>
                      <a:rect l="0" t="0" r="r" b="b"/>
                      <a:pathLst>
                        <a:path w="354" h="367">
                          <a:moveTo>
                            <a:pt x="232" y="0"/>
                          </a:moveTo>
                          <a:lnTo>
                            <a:pt x="255" y="2"/>
                          </a:lnTo>
                          <a:lnTo>
                            <a:pt x="276" y="7"/>
                          </a:lnTo>
                          <a:lnTo>
                            <a:pt x="296" y="17"/>
                          </a:lnTo>
                          <a:lnTo>
                            <a:pt x="313" y="30"/>
                          </a:lnTo>
                          <a:lnTo>
                            <a:pt x="332" y="49"/>
                          </a:lnTo>
                          <a:lnTo>
                            <a:pt x="344" y="73"/>
                          </a:lnTo>
                          <a:lnTo>
                            <a:pt x="352" y="98"/>
                          </a:lnTo>
                          <a:lnTo>
                            <a:pt x="354" y="123"/>
                          </a:lnTo>
                          <a:lnTo>
                            <a:pt x="350" y="148"/>
                          </a:lnTo>
                          <a:lnTo>
                            <a:pt x="342" y="172"/>
                          </a:lnTo>
                          <a:lnTo>
                            <a:pt x="327" y="194"/>
                          </a:lnTo>
                          <a:lnTo>
                            <a:pt x="306" y="216"/>
                          </a:lnTo>
                          <a:lnTo>
                            <a:pt x="204" y="331"/>
                          </a:lnTo>
                          <a:lnTo>
                            <a:pt x="186" y="348"/>
                          </a:lnTo>
                          <a:lnTo>
                            <a:pt x="167" y="359"/>
                          </a:lnTo>
                          <a:lnTo>
                            <a:pt x="144" y="365"/>
                          </a:lnTo>
                          <a:lnTo>
                            <a:pt x="121" y="367"/>
                          </a:lnTo>
                          <a:lnTo>
                            <a:pt x="92" y="364"/>
                          </a:lnTo>
                          <a:lnTo>
                            <a:pt x="65" y="354"/>
                          </a:lnTo>
                          <a:lnTo>
                            <a:pt x="40" y="336"/>
                          </a:lnTo>
                          <a:lnTo>
                            <a:pt x="24" y="319"/>
                          </a:lnTo>
                          <a:lnTo>
                            <a:pt x="13" y="300"/>
                          </a:lnTo>
                          <a:lnTo>
                            <a:pt x="4" y="278"/>
                          </a:lnTo>
                          <a:lnTo>
                            <a:pt x="0" y="256"/>
                          </a:lnTo>
                          <a:lnTo>
                            <a:pt x="0" y="233"/>
                          </a:lnTo>
                          <a:lnTo>
                            <a:pt x="5" y="212"/>
                          </a:lnTo>
                          <a:lnTo>
                            <a:pt x="15" y="192"/>
                          </a:lnTo>
                          <a:lnTo>
                            <a:pt x="27" y="174"/>
                          </a:lnTo>
                          <a:lnTo>
                            <a:pt x="131" y="57"/>
                          </a:lnTo>
                          <a:lnTo>
                            <a:pt x="149" y="36"/>
                          </a:lnTo>
                          <a:lnTo>
                            <a:pt x="167" y="20"/>
                          </a:lnTo>
                          <a:lnTo>
                            <a:pt x="186" y="8"/>
                          </a:lnTo>
                          <a:lnTo>
                            <a:pt x="209" y="2"/>
                          </a:lnTo>
                          <a:lnTo>
                            <a:pt x="2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grpSp>
          <p:sp>
            <p:nvSpPr>
              <p:cNvPr id="30" name="TextBox 29"/>
              <p:cNvSpPr txBox="1"/>
              <p:nvPr/>
            </p:nvSpPr>
            <p:spPr>
              <a:xfrm>
                <a:off x="5979868" y="4750416"/>
                <a:ext cx="2900059" cy="1646605"/>
              </a:xfrm>
              <a:prstGeom prst="rect">
                <a:avLst/>
              </a:prstGeom>
              <a:noFill/>
            </p:spPr>
            <p:txBody>
              <a:bodyPr wrap="square" lIns="0" tIns="0" rIns="0" rtlCol="0">
                <a:spAutoFit/>
              </a:bodyPr>
              <a:lstStyle/>
              <a:p>
                <a:pPr lvl="1"/>
                <a:r>
                  <a:rPr lang="en-US" sz="2400" b="1" dirty="0" smtClean="0">
                    <a:solidFill>
                      <a:srgbClr val="FF0000"/>
                    </a:solidFill>
                  </a:rPr>
                  <a:t>Multiple Contracts / </a:t>
                </a:r>
                <a:r>
                  <a:rPr lang="en-US" sz="2400" b="1" dirty="0">
                    <a:solidFill>
                      <a:srgbClr val="FF0000"/>
                    </a:solidFill>
                  </a:rPr>
                  <a:t>Single</a:t>
                </a:r>
                <a:r>
                  <a:rPr lang="en-US" sz="2400" b="1" dirty="0" smtClean="0">
                    <a:solidFill>
                      <a:srgbClr val="FF0000"/>
                    </a:solidFill>
                  </a:rPr>
                  <a:t> Service</a:t>
                </a:r>
              </a:p>
              <a:p>
                <a:pPr lvl="1"/>
                <a:endParaRPr lang="en-US" sz="2400" b="1" dirty="0">
                  <a:solidFill>
                    <a:srgbClr val="FF0000"/>
                  </a:solidFill>
                </a:endParaRPr>
              </a:p>
              <a:p>
                <a:pPr lvl="1"/>
                <a:r>
                  <a:rPr lang="en-US" sz="1600" b="1" dirty="0" smtClean="0">
                    <a:solidFill>
                      <a:srgbClr val="FF0000"/>
                    </a:solidFill>
                  </a:rPr>
                  <a:t>Material Testing, surveying, or construction inspector.</a:t>
                </a:r>
                <a:endParaRPr lang="en-US" sz="1600" dirty="0">
                  <a:solidFill>
                    <a:srgbClr val="FF0000"/>
                  </a:solidFill>
                </a:endParaRPr>
              </a:p>
            </p:txBody>
          </p:sp>
        </p:grpSp>
        <p:grpSp>
          <p:nvGrpSpPr>
            <p:cNvPr id="10" name="Group 9"/>
            <p:cNvGrpSpPr/>
            <p:nvPr/>
          </p:nvGrpSpPr>
          <p:grpSpPr>
            <a:xfrm>
              <a:off x="8913811" y="2285136"/>
              <a:ext cx="2895601" cy="4935440"/>
              <a:chOff x="8913811" y="2446466"/>
              <a:chExt cx="2895601" cy="4935440"/>
            </a:xfrm>
          </p:grpSpPr>
          <p:grpSp>
            <p:nvGrpSpPr>
              <p:cNvPr id="15" name="Group 14"/>
              <p:cNvGrpSpPr/>
              <p:nvPr/>
            </p:nvGrpSpPr>
            <p:grpSpPr>
              <a:xfrm>
                <a:off x="9260745" y="2446466"/>
                <a:ext cx="1744534" cy="1744534"/>
                <a:chOff x="8509416" y="2052064"/>
                <a:chExt cx="1744534" cy="1744534"/>
              </a:xfrm>
            </p:grpSpPr>
            <p:sp>
              <p:nvSpPr>
                <p:cNvPr id="17" name="Oval 16"/>
                <p:cNvSpPr/>
                <p:nvPr/>
              </p:nvSpPr>
              <p:spPr>
                <a:xfrm>
                  <a:off x="8509416" y="2052064"/>
                  <a:ext cx="1744534" cy="1744534"/>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811173" y="2662003"/>
                  <a:ext cx="1166688" cy="695794"/>
                  <a:chOff x="1979612" y="2133600"/>
                  <a:chExt cx="3194250" cy="1905000"/>
                </a:xfrm>
                <a:solidFill>
                  <a:schemeClr val="bg1"/>
                </a:solidFill>
              </p:grpSpPr>
              <p:grpSp>
                <p:nvGrpSpPr>
                  <p:cNvPr id="19" name="Group 85"/>
                  <p:cNvGrpSpPr/>
                  <p:nvPr/>
                </p:nvGrpSpPr>
                <p:grpSpPr>
                  <a:xfrm>
                    <a:off x="1979612" y="2133600"/>
                    <a:ext cx="2349058" cy="1896416"/>
                    <a:chOff x="1979612" y="2133600"/>
                    <a:chExt cx="2349058" cy="1896416"/>
                  </a:xfrm>
                  <a:grpFill/>
                </p:grpSpPr>
                <p:sp>
                  <p:nvSpPr>
                    <p:cNvPr id="27" name="Freeform 9"/>
                    <p:cNvSpPr>
                      <a:spLocks/>
                    </p:cNvSpPr>
                    <p:nvPr/>
                  </p:nvSpPr>
                  <p:spPr bwMode="auto">
                    <a:xfrm>
                      <a:off x="2613311" y="2352898"/>
                      <a:ext cx="1715359" cy="1677118"/>
                    </a:xfrm>
                    <a:custGeom>
                      <a:avLst/>
                      <a:gdLst/>
                      <a:ahLst/>
                      <a:cxnLst>
                        <a:cxn ang="0">
                          <a:pos x="359" y="473"/>
                        </a:cxn>
                        <a:cxn ang="0">
                          <a:pos x="448" y="575"/>
                        </a:cxn>
                        <a:cxn ang="0">
                          <a:pos x="640" y="667"/>
                        </a:cxn>
                        <a:cxn ang="0">
                          <a:pos x="872" y="641"/>
                        </a:cxn>
                        <a:cxn ang="0">
                          <a:pos x="1027" y="572"/>
                        </a:cxn>
                        <a:cxn ang="0">
                          <a:pos x="1182" y="503"/>
                        </a:cxn>
                        <a:cxn ang="0">
                          <a:pos x="1220" y="499"/>
                        </a:cxn>
                        <a:cxn ang="0">
                          <a:pos x="1323" y="585"/>
                        </a:cxn>
                        <a:cxn ang="0">
                          <a:pos x="1525" y="712"/>
                        </a:cxn>
                        <a:cxn ang="0">
                          <a:pos x="2182" y="1297"/>
                        </a:cxn>
                        <a:cxn ang="0">
                          <a:pos x="2198" y="1377"/>
                        </a:cxn>
                        <a:cxn ang="0">
                          <a:pos x="2127" y="1498"/>
                        </a:cxn>
                        <a:cxn ang="0">
                          <a:pos x="2012" y="1512"/>
                        </a:cxn>
                        <a:cxn ang="0">
                          <a:pos x="1954" y="1473"/>
                        </a:cxn>
                        <a:cxn ang="0">
                          <a:pos x="1865" y="1381"/>
                        </a:cxn>
                        <a:cxn ang="0">
                          <a:pos x="1756" y="1262"/>
                        </a:cxn>
                        <a:cxn ang="0">
                          <a:pos x="1679" y="1177"/>
                        </a:cxn>
                        <a:cxn ang="0">
                          <a:pos x="1638" y="1179"/>
                        </a:cxn>
                        <a:cxn ang="0">
                          <a:pos x="1970" y="1558"/>
                        </a:cxn>
                        <a:cxn ang="0">
                          <a:pos x="1978" y="1640"/>
                        </a:cxn>
                        <a:cxn ang="0">
                          <a:pos x="1893" y="1739"/>
                        </a:cxn>
                        <a:cxn ang="0">
                          <a:pos x="1775" y="1730"/>
                        </a:cxn>
                        <a:cxn ang="0">
                          <a:pos x="1460" y="1407"/>
                        </a:cxn>
                        <a:cxn ang="0">
                          <a:pos x="1431" y="1423"/>
                        </a:cxn>
                        <a:cxn ang="0">
                          <a:pos x="1749" y="1786"/>
                        </a:cxn>
                        <a:cxn ang="0">
                          <a:pos x="1745" y="1903"/>
                        </a:cxn>
                        <a:cxn ang="0">
                          <a:pos x="1696" y="1951"/>
                        </a:cxn>
                        <a:cxn ang="0">
                          <a:pos x="1602" y="1969"/>
                        </a:cxn>
                        <a:cxn ang="0">
                          <a:pos x="1241" y="1641"/>
                        </a:cxn>
                        <a:cxn ang="0">
                          <a:pos x="1211" y="1648"/>
                        </a:cxn>
                        <a:cxn ang="0">
                          <a:pos x="1500" y="1979"/>
                        </a:cxn>
                        <a:cxn ang="0">
                          <a:pos x="1503" y="2060"/>
                        </a:cxn>
                        <a:cxn ang="0">
                          <a:pos x="1410" y="2145"/>
                        </a:cxn>
                        <a:cxn ang="0">
                          <a:pos x="1341" y="2137"/>
                        </a:cxn>
                        <a:cxn ang="0">
                          <a:pos x="1320" y="2050"/>
                        </a:cxn>
                        <a:cxn ang="0">
                          <a:pos x="1344" y="1922"/>
                        </a:cxn>
                        <a:cxn ang="0">
                          <a:pos x="1252" y="1825"/>
                        </a:cxn>
                        <a:cxn ang="0">
                          <a:pos x="1154" y="1795"/>
                        </a:cxn>
                        <a:cxn ang="0">
                          <a:pos x="1097" y="1653"/>
                        </a:cxn>
                        <a:cxn ang="0">
                          <a:pos x="953" y="1612"/>
                        </a:cxn>
                        <a:cxn ang="0">
                          <a:pos x="931" y="1504"/>
                        </a:cxn>
                        <a:cxn ang="0">
                          <a:pos x="820" y="1382"/>
                        </a:cxn>
                        <a:cxn ang="0">
                          <a:pos x="676" y="1389"/>
                        </a:cxn>
                        <a:cxn ang="0">
                          <a:pos x="645" y="1243"/>
                        </a:cxn>
                        <a:cxn ang="0">
                          <a:pos x="508" y="1176"/>
                        </a:cxn>
                        <a:cxn ang="0">
                          <a:pos x="392" y="1226"/>
                        </a:cxn>
                        <a:cxn ang="0">
                          <a:pos x="104" y="1133"/>
                        </a:cxn>
                        <a:cxn ang="0">
                          <a:pos x="2" y="1082"/>
                        </a:cxn>
                        <a:cxn ang="0">
                          <a:pos x="29" y="976"/>
                        </a:cxn>
                        <a:cxn ang="0">
                          <a:pos x="82" y="745"/>
                        </a:cxn>
                        <a:cxn ang="0">
                          <a:pos x="178" y="309"/>
                        </a:cxn>
                        <a:cxn ang="0">
                          <a:pos x="228" y="67"/>
                        </a:cxn>
                      </a:cxnLst>
                      <a:rect l="0" t="0" r="r" b="b"/>
                      <a:pathLst>
                        <a:path w="2198" h="2149">
                          <a:moveTo>
                            <a:pt x="1038" y="0"/>
                          </a:moveTo>
                          <a:lnTo>
                            <a:pt x="345" y="448"/>
                          </a:lnTo>
                          <a:lnTo>
                            <a:pt x="346" y="451"/>
                          </a:lnTo>
                          <a:lnTo>
                            <a:pt x="351" y="459"/>
                          </a:lnTo>
                          <a:lnTo>
                            <a:pt x="359" y="473"/>
                          </a:lnTo>
                          <a:lnTo>
                            <a:pt x="370" y="489"/>
                          </a:lnTo>
                          <a:lnTo>
                            <a:pt x="385" y="509"/>
                          </a:lnTo>
                          <a:lnTo>
                            <a:pt x="402" y="530"/>
                          </a:lnTo>
                          <a:lnTo>
                            <a:pt x="423" y="553"/>
                          </a:lnTo>
                          <a:lnTo>
                            <a:pt x="448" y="575"/>
                          </a:lnTo>
                          <a:lnTo>
                            <a:pt x="476" y="597"/>
                          </a:lnTo>
                          <a:lnTo>
                            <a:pt x="507" y="617"/>
                          </a:lnTo>
                          <a:lnTo>
                            <a:pt x="541" y="636"/>
                          </a:lnTo>
                          <a:lnTo>
                            <a:pt x="591" y="654"/>
                          </a:lnTo>
                          <a:lnTo>
                            <a:pt x="640" y="667"/>
                          </a:lnTo>
                          <a:lnTo>
                            <a:pt x="689" y="672"/>
                          </a:lnTo>
                          <a:lnTo>
                            <a:pt x="736" y="671"/>
                          </a:lnTo>
                          <a:lnTo>
                            <a:pt x="784" y="666"/>
                          </a:lnTo>
                          <a:lnTo>
                            <a:pt x="828" y="654"/>
                          </a:lnTo>
                          <a:lnTo>
                            <a:pt x="872" y="641"/>
                          </a:lnTo>
                          <a:lnTo>
                            <a:pt x="913" y="623"/>
                          </a:lnTo>
                          <a:lnTo>
                            <a:pt x="939" y="612"/>
                          </a:lnTo>
                          <a:lnTo>
                            <a:pt x="966" y="599"/>
                          </a:lnTo>
                          <a:lnTo>
                            <a:pt x="996" y="586"/>
                          </a:lnTo>
                          <a:lnTo>
                            <a:pt x="1027" y="572"/>
                          </a:lnTo>
                          <a:lnTo>
                            <a:pt x="1087" y="545"/>
                          </a:lnTo>
                          <a:lnTo>
                            <a:pt x="1115" y="533"/>
                          </a:lnTo>
                          <a:lnTo>
                            <a:pt x="1140" y="522"/>
                          </a:lnTo>
                          <a:lnTo>
                            <a:pt x="1164" y="510"/>
                          </a:lnTo>
                          <a:lnTo>
                            <a:pt x="1182" y="503"/>
                          </a:lnTo>
                          <a:lnTo>
                            <a:pt x="1197" y="495"/>
                          </a:lnTo>
                          <a:lnTo>
                            <a:pt x="1206" y="492"/>
                          </a:lnTo>
                          <a:lnTo>
                            <a:pt x="1210" y="490"/>
                          </a:lnTo>
                          <a:lnTo>
                            <a:pt x="1212" y="493"/>
                          </a:lnTo>
                          <a:lnTo>
                            <a:pt x="1220" y="499"/>
                          </a:lnTo>
                          <a:lnTo>
                            <a:pt x="1231" y="510"/>
                          </a:lnTo>
                          <a:lnTo>
                            <a:pt x="1247" y="525"/>
                          </a:lnTo>
                          <a:lnTo>
                            <a:pt x="1268" y="543"/>
                          </a:lnTo>
                          <a:lnTo>
                            <a:pt x="1293" y="563"/>
                          </a:lnTo>
                          <a:lnTo>
                            <a:pt x="1323" y="585"/>
                          </a:lnTo>
                          <a:lnTo>
                            <a:pt x="1355" y="608"/>
                          </a:lnTo>
                          <a:lnTo>
                            <a:pt x="1392" y="635"/>
                          </a:lnTo>
                          <a:lnTo>
                            <a:pt x="1433" y="659"/>
                          </a:lnTo>
                          <a:lnTo>
                            <a:pt x="1478" y="686"/>
                          </a:lnTo>
                          <a:lnTo>
                            <a:pt x="1525" y="712"/>
                          </a:lnTo>
                          <a:lnTo>
                            <a:pt x="1577" y="736"/>
                          </a:lnTo>
                          <a:lnTo>
                            <a:pt x="1632" y="760"/>
                          </a:lnTo>
                          <a:lnTo>
                            <a:pt x="1689" y="782"/>
                          </a:lnTo>
                          <a:lnTo>
                            <a:pt x="2181" y="1294"/>
                          </a:lnTo>
                          <a:lnTo>
                            <a:pt x="2182" y="1297"/>
                          </a:lnTo>
                          <a:lnTo>
                            <a:pt x="2186" y="1305"/>
                          </a:lnTo>
                          <a:lnTo>
                            <a:pt x="2191" y="1318"/>
                          </a:lnTo>
                          <a:lnTo>
                            <a:pt x="2194" y="1335"/>
                          </a:lnTo>
                          <a:lnTo>
                            <a:pt x="2198" y="1355"/>
                          </a:lnTo>
                          <a:lnTo>
                            <a:pt x="2198" y="1377"/>
                          </a:lnTo>
                          <a:lnTo>
                            <a:pt x="2196" y="1401"/>
                          </a:lnTo>
                          <a:lnTo>
                            <a:pt x="2188" y="1426"/>
                          </a:lnTo>
                          <a:lnTo>
                            <a:pt x="2173" y="1452"/>
                          </a:lnTo>
                          <a:lnTo>
                            <a:pt x="2152" y="1478"/>
                          </a:lnTo>
                          <a:lnTo>
                            <a:pt x="2127" y="1498"/>
                          </a:lnTo>
                          <a:lnTo>
                            <a:pt x="2103" y="1512"/>
                          </a:lnTo>
                          <a:lnTo>
                            <a:pt x="2078" y="1518"/>
                          </a:lnTo>
                          <a:lnTo>
                            <a:pt x="2054" y="1520"/>
                          </a:lnTo>
                          <a:lnTo>
                            <a:pt x="2032" y="1517"/>
                          </a:lnTo>
                          <a:lnTo>
                            <a:pt x="2012" y="1512"/>
                          </a:lnTo>
                          <a:lnTo>
                            <a:pt x="1993" y="1504"/>
                          </a:lnTo>
                          <a:lnTo>
                            <a:pt x="1980" y="1495"/>
                          </a:lnTo>
                          <a:lnTo>
                            <a:pt x="1968" y="1488"/>
                          </a:lnTo>
                          <a:lnTo>
                            <a:pt x="1962" y="1483"/>
                          </a:lnTo>
                          <a:lnTo>
                            <a:pt x="1954" y="1473"/>
                          </a:lnTo>
                          <a:lnTo>
                            <a:pt x="1940" y="1459"/>
                          </a:lnTo>
                          <a:lnTo>
                            <a:pt x="1925" y="1443"/>
                          </a:lnTo>
                          <a:lnTo>
                            <a:pt x="1906" y="1425"/>
                          </a:lnTo>
                          <a:lnTo>
                            <a:pt x="1886" y="1404"/>
                          </a:lnTo>
                          <a:lnTo>
                            <a:pt x="1865" y="1381"/>
                          </a:lnTo>
                          <a:lnTo>
                            <a:pt x="1844" y="1356"/>
                          </a:lnTo>
                          <a:lnTo>
                            <a:pt x="1822" y="1333"/>
                          </a:lnTo>
                          <a:lnTo>
                            <a:pt x="1798" y="1308"/>
                          </a:lnTo>
                          <a:lnTo>
                            <a:pt x="1777" y="1284"/>
                          </a:lnTo>
                          <a:lnTo>
                            <a:pt x="1756" y="1262"/>
                          </a:lnTo>
                          <a:lnTo>
                            <a:pt x="1736" y="1240"/>
                          </a:lnTo>
                          <a:lnTo>
                            <a:pt x="1718" y="1220"/>
                          </a:lnTo>
                          <a:lnTo>
                            <a:pt x="1701" y="1204"/>
                          </a:lnTo>
                          <a:lnTo>
                            <a:pt x="1689" y="1189"/>
                          </a:lnTo>
                          <a:lnTo>
                            <a:pt x="1679" y="1177"/>
                          </a:lnTo>
                          <a:lnTo>
                            <a:pt x="1670" y="1169"/>
                          </a:lnTo>
                          <a:lnTo>
                            <a:pt x="1658" y="1169"/>
                          </a:lnTo>
                          <a:lnTo>
                            <a:pt x="1650" y="1170"/>
                          </a:lnTo>
                          <a:lnTo>
                            <a:pt x="1643" y="1172"/>
                          </a:lnTo>
                          <a:lnTo>
                            <a:pt x="1638" y="1179"/>
                          </a:lnTo>
                          <a:lnTo>
                            <a:pt x="1636" y="1186"/>
                          </a:lnTo>
                          <a:lnTo>
                            <a:pt x="1637" y="1199"/>
                          </a:lnTo>
                          <a:lnTo>
                            <a:pt x="1966" y="1548"/>
                          </a:lnTo>
                          <a:lnTo>
                            <a:pt x="1967" y="1550"/>
                          </a:lnTo>
                          <a:lnTo>
                            <a:pt x="1970" y="1558"/>
                          </a:lnTo>
                          <a:lnTo>
                            <a:pt x="1975" y="1569"/>
                          </a:lnTo>
                          <a:lnTo>
                            <a:pt x="1978" y="1582"/>
                          </a:lnTo>
                          <a:lnTo>
                            <a:pt x="1981" y="1600"/>
                          </a:lnTo>
                          <a:lnTo>
                            <a:pt x="1981" y="1620"/>
                          </a:lnTo>
                          <a:lnTo>
                            <a:pt x="1978" y="1640"/>
                          </a:lnTo>
                          <a:lnTo>
                            <a:pt x="1972" y="1662"/>
                          </a:lnTo>
                          <a:lnTo>
                            <a:pt x="1960" y="1684"/>
                          </a:lnTo>
                          <a:lnTo>
                            <a:pt x="1942" y="1705"/>
                          </a:lnTo>
                          <a:lnTo>
                            <a:pt x="1918" y="1725"/>
                          </a:lnTo>
                          <a:lnTo>
                            <a:pt x="1893" y="1739"/>
                          </a:lnTo>
                          <a:lnTo>
                            <a:pt x="1867" y="1745"/>
                          </a:lnTo>
                          <a:lnTo>
                            <a:pt x="1842" y="1748"/>
                          </a:lnTo>
                          <a:lnTo>
                            <a:pt x="1817" y="1745"/>
                          </a:lnTo>
                          <a:lnTo>
                            <a:pt x="1795" y="1739"/>
                          </a:lnTo>
                          <a:lnTo>
                            <a:pt x="1775" y="1730"/>
                          </a:lnTo>
                          <a:lnTo>
                            <a:pt x="1757" y="1719"/>
                          </a:lnTo>
                          <a:lnTo>
                            <a:pt x="1744" y="1707"/>
                          </a:lnTo>
                          <a:lnTo>
                            <a:pt x="1467" y="1409"/>
                          </a:lnTo>
                          <a:lnTo>
                            <a:pt x="1465" y="1409"/>
                          </a:lnTo>
                          <a:lnTo>
                            <a:pt x="1460" y="1407"/>
                          </a:lnTo>
                          <a:lnTo>
                            <a:pt x="1448" y="1405"/>
                          </a:lnTo>
                          <a:lnTo>
                            <a:pt x="1441" y="1406"/>
                          </a:lnTo>
                          <a:lnTo>
                            <a:pt x="1436" y="1409"/>
                          </a:lnTo>
                          <a:lnTo>
                            <a:pt x="1432" y="1415"/>
                          </a:lnTo>
                          <a:lnTo>
                            <a:pt x="1431" y="1423"/>
                          </a:lnTo>
                          <a:lnTo>
                            <a:pt x="1433" y="1436"/>
                          </a:lnTo>
                          <a:lnTo>
                            <a:pt x="1735" y="1753"/>
                          </a:lnTo>
                          <a:lnTo>
                            <a:pt x="1740" y="1763"/>
                          </a:lnTo>
                          <a:lnTo>
                            <a:pt x="1744" y="1773"/>
                          </a:lnTo>
                          <a:lnTo>
                            <a:pt x="1749" y="1786"/>
                          </a:lnTo>
                          <a:lnTo>
                            <a:pt x="1754" y="1804"/>
                          </a:lnTo>
                          <a:lnTo>
                            <a:pt x="1759" y="1841"/>
                          </a:lnTo>
                          <a:lnTo>
                            <a:pt x="1757" y="1862"/>
                          </a:lnTo>
                          <a:lnTo>
                            <a:pt x="1754" y="1883"/>
                          </a:lnTo>
                          <a:lnTo>
                            <a:pt x="1745" y="1903"/>
                          </a:lnTo>
                          <a:lnTo>
                            <a:pt x="1732" y="1922"/>
                          </a:lnTo>
                          <a:lnTo>
                            <a:pt x="1714" y="1939"/>
                          </a:lnTo>
                          <a:lnTo>
                            <a:pt x="1711" y="1940"/>
                          </a:lnTo>
                          <a:lnTo>
                            <a:pt x="1706" y="1945"/>
                          </a:lnTo>
                          <a:lnTo>
                            <a:pt x="1696" y="1951"/>
                          </a:lnTo>
                          <a:lnTo>
                            <a:pt x="1683" y="1958"/>
                          </a:lnTo>
                          <a:lnTo>
                            <a:pt x="1667" y="1964"/>
                          </a:lnTo>
                          <a:lnTo>
                            <a:pt x="1648" y="1968"/>
                          </a:lnTo>
                          <a:lnTo>
                            <a:pt x="1627" y="1970"/>
                          </a:lnTo>
                          <a:lnTo>
                            <a:pt x="1602" y="1969"/>
                          </a:lnTo>
                          <a:lnTo>
                            <a:pt x="1576" y="1963"/>
                          </a:lnTo>
                          <a:lnTo>
                            <a:pt x="1549" y="1950"/>
                          </a:lnTo>
                          <a:lnTo>
                            <a:pt x="1519" y="1932"/>
                          </a:lnTo>
                          <a:lnTo>
                            <a:pt x="1242" y="1641"/>
                          </a:lnTo>
                          <a:lnTo>
                            <a:pt x="1241" y="1641"/>
                          </a:lnTo>
                          <a:lnTo>
                            <a:pt x="1236" y="1640"/>
                          </a:lnTo>
                          <a:lnTo>
                            <a:pt x="1229" y="1640"/>
                          </a:lnTo>
                          <a:lnTo>
                            <a:pt x="1222" y="1641"/>
                          </a:lnTo>
                          <a:lnTo>
                            <a:pt x="1216" y="1643"/>
                          </a:lnTo>
                          <a:lnTo>
                            <a:pt x="1211" y="1648"/>
                          </a:lnTo>
                          <a:lnTo>
                            <a:pt x="1207" y="1656"/>
                          </a:lnTo>
                          <a:lnTo>
                            <a:pt x="1207" y="1667"/>
                          </a:lnTo>
                          <a:lnTo>
                            <a:pt x="1495" y="1970"/>
                          </a:lnTo>
                          <a:lnTo>
                            <a:pt x="1496" y="1973"/>
                          </a:lnTo>
                          <a:lnTo>
                            <a:pt x="1500" y="1979"/>
                          </a:lnTo>
                          <a:lnTo>
                            <a:pt x="1504" y="1990"/>
                          </a:lnTo>
                          <a:lnTo>
                            <a:pt x="1508" y="2004"/>
                          </a:lnTo>
                          <a:lnTo>
                            <a:pt x="1509" y="2020"/>
                          </a:lnTo>
                          <a:lnTo>
                            <a:pt x="1508" y="2038"/>
                          </a:lnTo>
                          <a:lnTo>
                            <a:pt x="1503" y="2060"/>
                          </a:lnTo>
                          <a:lnTo>
                            <a:pt x="1492" y="2081"/>
                          </a:lnTo>
                          <a:lnTo>
                            <a:pt x="1475" y="2102"/>
                          </a:lnTo>
                          <a:lnTo>
                            <a:pt x="1451" y="2124"/>
                          </a:lnTo>
                          <a:lnTo>
                            <a:pt x="1429" y="2138"/>
                          </a:lnTo>
                          <a:lnTo>
                            <a:pt x="1410" y="2145"/>
                          </a:lnTo>
                          <a:lnTo>
                            <a:pt x="1391" y="2149"/>
                          </a:lnTo>
                          <a:lnTo>
                            <a:pt x="1375" y="2148"/>
                          </a:lnTo>
                          <a:lnTo>
                            <a:pt x="1361" y="2145"/>
                          </a:lnTo>
                          <a:lnTo>
                            <a:pt x="1350" y="2141"/>
                          </a:lnTo>
                          <a:lnTo>
                            <a:pt x="1341" y="2137"/>
                          </a:lnTo>
                          <a:lnTo>
                            <a:pt x="1335" y="2133"/>
                          </a:lnTo>
                          <a:lnTo>
                            <a:pt x="1334" y="2132"/>
                          </a:lnTo>
                          <a:lnTo>
                            <a:pt x="1334" y="2130"/>
                          </a:lnTo>
                          <a:lnTo>
                            <a:pt x="1288" y="2089"/>
                          </a:lnTo>
                          <a:lnTo>
                            <a:pt x="1320" y="2050"/>
                          </a:lnTo>
                          <a:lnTo>
                            <a:pt x="1335" y="2027"/>
                          </a:lnTo>
                          <a:lnTo>
                            <a:pt x="1346" y="2002"/>
                          </a:lnTo>
                          <a:lnTo>
                            <a:pt x="1350" y="1975"/>
                          </a:lnTo>
                          <a:lnTo>
                            <a:pt x="1350" y="1949"/>
                          </a:lnTo>
                          <a:lnTo>
                            <a:pt x="1344" y="1922"/>
                          </a:lnTo>
                          <a:lnTo>
                            <a:pt x="1334" y="1896"/>
                          </a:lnTo>
                          <a:lnTo>
                            <a:pt x="1318" y="1872"/>
                          </a:lnTo>
                          <a:lnTo>
                            <a:pt x="1297" y="1851"/>
                          </a:lnTo>
                          <a:lnTo>
                            <a:pt x="1275" y="1836"/>
                          </a:lnTo>
                          <a:lnTo>
                            <a:pt x="1252" y="1825"/>
                          </a:lnTo>
                          <a:lnTo>
                            <a:pt x="1226" y="1817"/>
                          </a:lnTo>
                          <a:lnTo>
                            <a:pt x="1200" y="1815"/>
                          </a:lnTo>
                          <a:lnTo>
                            <a:pt x="1174" y="1817"/>
                          </a:lnTo>
                          <a:lnTo>
                            <a:pt x="1149" y="1825"/>
                          </a:lnTo>
                          <a:lnTo>
                            <a:pt x="1154" y="1795"/>
                          </a:lnTo>
                          <a:lnTo>
                            <a:pt x="1154" y="1764"/>
                          </a:lnTo>
                          <a:lnTo>
                            <a:pt x="1148" y="1734"/>
                          </a:lnTo>
                          <a:lnTo>
                            <a:pt x="1136" y="1704"/>
                          </a:lnTo>
                          <a:lnTo>
                            <a:pt x="1119" y="1677"/>
                          </a:lnTo>
                          <a:lnTo>
                            <a:pt x="1097" y="1653"/>
                          </a:lnTo>
                          <a:lnTo>
                            <a:pt x="1071" y="1635"/>
                          </a:lnTo>
                          <a:lnTo>
                            <a:pt x="1043" y="1621"/>
                          </a:lnTo>
                          <a:lnTo>
                            <a:pt x="1013" y="1612"/>
                          </a:lnTo>
                          <a:lnTo>
                            <a:pt x="982" y="1610"/>
                          </a:lnTo>
                          <a:lnTo>
                            <a:pt x="953" y="1612"/>
                          </a:lnTo>
                          <a:lnTo>
                            <a:pt x="925" y="1620"/>
                          </a:lnTo>
                          <a:lnTo>
                            <a:pt x="934" y="1594"/>
                          </a:lnTo>
                          <a:lnTo>
                            <a:pt x="938" y="1568"/>
                          </a:lnTo>
                          <a:lnTo>
                            <a:pt x="938" y="1539"/>
                          </a:lnTo>
                          <a:lnTo>
                            <a:pt x="931" y="1504"/>
                          </a:lnTo>
                          <a:lnTo>
                            <a:pt x="919" y="1472"/>
                          </a:lnTo>
                          <a:lnTo>
                            <a:pt x="900" y="1442"/>
                          </a:lnTo>
                          <a:lnTo>
                            <a:pt x="877" y="1416"/>
                          </a:lnTo>
                          <a:lnTo>
                            <a:pt x="849" y="1396"/>
                          </a:lnTo>
                          <a:lnTo>
                            <a:pt x="820" y="1382"/>
                          </a:lnTo>
                          <a:lnTo>
                            <a:pt x="789" y="1373"/>
                          </a:lnTo>
                          <a:lnTo>
                            <a:pt x="755" y="1370"/>
                          </a:lnTo>
                          <a:lnTo>
                            <a:pt x="728" y="1373"/>
                          </a:lnTo>
                          <a:lnTo>
                            <a:pt x="702" y="1379"/>
                          </a:lnTo>
                          <a:lnTo>
                            <a:pt x="676" y="1389"/>
                          </a:lnTo>
                          <a:lnTo>
                            <a:pt x="681" y="1361"/>
                          </a:lnTo>
                          <a:lnTo>
                            <a:pt x="681" y="1333"/>
                          </a:lnTo>
                          <a:lnTo>
                            <a:pt x="674" y="1300"/>
                          </a:lnTo>
                          <a:lnTo>
                            <a:pt x="662" y="1271"/>
                          </a:lnTo>
                          <a:lnTo>
                            <a:pt x="645" y="1243"/>
                          </a:lnTo>
                          <a:lnTo>
                            <a:pt x="622" y="1220"/>
                          </a:lnTo>
                          <a:lnTo>
                            <a:pt x="596" y="1201"/>
                          </a:lnTo>
                          <a:lnTo>
                            <a:pt x="569" y="1187"/>
                          </a:lnTo>
                          <a:lnTo>
                            <a:pt x="539" y="1179"/>
                          </a:lnTo>
                          <a:lnTo>
                            <a:pt x="508" y="1176"/>
                          </a:lnTo>
                          <a:lnTo>
                            <a:pt x="482" y="1179"/>
                          </a:lnTo>
                          <a:lnTo>
                            <a:pt x="456" y="1185"/>
                          </a:lnTo>
                          <a:lnTo>
                            <a:pt x="432" y="1195"/>
                          </a:lnTo>
                          <a:lnTo>
                            <a:pt x="411" y="1209"/>
                          </a:lnTo>
                          <a:lnTo>
                            <a:pt x="392" y="1226"/>
                          </a:lnTo>
                          <a:lnTo>
                            <a:pt x="370" y="1252"/>
                          </a:lnTo>
                          <a:lnTo>
                            <a:pt x="369" y="1252"/>
                          </a:lnTo>
                          <a:lnTo>
                            <a:pt x="158" y="1155"/>
                          </a:lnTo>
                          <a:lnTo>
                            <a:pt x="130" y="1144"/>
                          </a:lnTo>
                          <a:lnTo>
                            <a:pt x="104" y="1133"/>
                          </a:lnTo>
                          <a:lnTo>
                            <a:pt x="79" y="1122"/>
                          </a:lnTo>
                          <a:lnTo>
                            <a:pt x="57" y="1112"/>
                          </a:lnTo>
                          <a:lnTo>
                            <a:pt x="37" y="1102"/>
                          </a:lnTo>
                          <a:lnTo>
                            <a:pt x="21" y="1094"/>
                          </a:lnTo>
                          <a:lnTo>
                            <a:pt x="2" y="1082"/>
                          </a:lnTo>
                          <a:lnTo>
                            <a:pt x="0" y="1078"/>
                          </a:lnTo>
                          <a:lnTo>
                            <a:pt x="5" y="1062"/>
                          </a:lnTo>
                          <a:lnTo>
                            <a:pt x="12" y="1038"/>
                          </a:lnTo>
                          <a:lnTo>
                            <a:pt x="20" y="1010"/>
                          </a:lnTo>
                          <a:lnTo>
                            <a:pt x="29" y="976"/>
                          </a:lnTo>
                          <a:lnTo>
                            <a:pt x="38" y="936"/>
                          </a:lnTo>
                          <a:lnTo>
                            <a:pt x="48" y="893"/>
                          </a:lnTo>
                          <a:lnTo>
                            <a:pt x="60" y="847"/>
                          </a:lnTo>
                          <a:lnTo>
                            <a:pt x="71" y="797"/>
                          </a:lnTo>
                          <a:lnTo>
                            <a:pt x="82" y="745"/>
                          </a:lnTo>
                          <a:lnTo>
                            <a:pt x="107" y="636"/>
                          </a:lnTo>
                          <a:lnTo>
                            <a:pt x="119" y="579"/>
                          </a:lnTo>
                          <a:lnTo>
                            <a:pt x="144" y="467"/>
                          </a:lnTo>
                          <a:lnTo>
                            <a:pt x="166" y="360"/>
                          </a:lnTo>
                          <a:lnTo>
                            <a:pt x="178" y="309"/>
                          </a:lnTo>
                          <a:lnTo>
                            <a:pt x="188" y="262"/>
                          </a:lnTo>
                          <a:lnTo>
                            <a:pt x="197" y="217"/>
                          </a:lnTo>
                          <a:lnTo>
                            <a:pt x="206" y="177"/>
                          </a:lnTo>
                          <a:lnTo>
                            <a:pt x="214" y="141"/>
                          </a:lnTo>
                          <a:lnTo>
                            <a:pt x="228" y="67"/>
                          </a:lnTo>
                          <a:lnTo>
                            <a:pt x="231" y="56"/>
                          </a:lnTo>
                          <a:lnTo>
                            <a:pt x="232" y="52"/>
                          </a:lnTo>
                          <a:lnTo>
                            <a:pt x="10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6"/>
                    <p:cNvSpPr>
                      <a:spLocks/>
                    </p:cNvSpPr>
                    <p:nvPr/>
                  </p:nvSpPr>
                  <p:spPr bwMode="auto">
                    <a:xfrm>
                      <a:off x="1979612" y="2133600"/>
                      <a:ext cx="746080" cy="1133167"/>
                    </a:xfrm>
                    <a:custGeom>
                      <a:avLst/>
                      <a:gdLst/>
                      <a:ahLst/>
                      <a:cxnLst>
                        <a:cxn ang="0">
                          <a:pos x="275" y="0"/>
                        </a:cxn>
                        <a:cxn ang="0">
                          <a:pos x="850" y="133"/>
                        </a:cxn>
                        <a:cxn ang="0">
                          <a:pos x="852" y="133"/>
                        </a:cxn>
                        <a:cxn ang="0">
                          <a:pos x="857" y="134"/>
                        </a:cxn>
                        <a:cxn ang="0">
                          <a:pos x="864" y="135"/>
                        </a:cxn>
                        <a:cxn ang="0">
                          <a:pos x="884" y="140"/>
                        </a:cxn>
                        <a:cxn ang="0">
                          <a:pos x="896" y="145"/>
                        </a:cxn>
                        <a:cxn ang="0">
                          <a:pos x="908" y="153"/>
                        </a:cxn>
                        <a:cxn ang="0">
                          <a:pos x="920" y="161"/>
                        </a:cxn>
                        <a:cxn ang="0">
                          <a:pos x="931" y="173"/>
                        </a:cxn>
                        <a:cxn ang="0">
                          <a:pos x="941" y="186"/>
                        </a:cxn>
                        <a:cxn ang="0">
                          <a:pos x="949" y="204"/>
                        </a:cxn>
                        <a:cxn ang="0">
                          <a:pos x="954" y="222"/>
                        </a:cxn>
                        <a:cxn ang="0">
                          <a:pos x="956" y="246"/>
                        </a:cxn>
                        <a:cxn ang="0">
                          <a:pos x="955" y="272"/>
                        </a:cxn>
                        <a:cxn ang="0">
                          <a:pos x="950" y="303"/>
                        </a:cxn>
                        <a:cxn ang="0">
                          <a:pos x="945" y="325"/>
                        </a:cxn>
                        <a:cxn ang="0">
                          <a:pos x="939" y="353"/>
                        </a:cxn>
                        <a:cxn ang="0">
                          <a:pos x="931" y="386"/>
                        </a:cxn>
                        <a:cxn ang="0">
                          <a:pos x="923" y="424"/>
                        </a:cxn>
                        <a:cxn ang="0">
                          <a:pos x="913" y="467"/>
                        </a:cxn>
                        <a:cxn ang="0">
                          <a:pos x="901" y="513"/>
                        </a:cxn>
                        <a:cxn ang="0">
                          <a:pos x="890" y="562"/>
                        </a:cxn>
                        <a:cxn ang="0">
                          <a:pos x="879" y="614"/>
                        </a:cxn>
                        <a:cxn ang="0">
                          <a:pos x="867" y="667"/>
                        </a:cxn>
                        <a:cxn ang="0">
                          <a:pos x="842" y="779"/>
                        </a:cxn>
                        <a:cxn ang="0">
                          <a:pos x="829" y="836"/>
                        </a:cxn>
                        <a:cxn ang="0">
                          <a:pos x="816" y="892"/>
                        </a:cxn>
                        <a:cxn ang="0">
                          <a:pos x="803" y="948"/>
                        </a:cxn>
                        <a:cxn ang="0">
                          <a:pos x="791" y="1003"/>
                        </a:cxn>
                        <a:cxn ang="0">
                          <a:pos x="780" y="1055"/>
                        </a:cxn>
                        <a:cxn ang="0">
                          <a:pos x="769" y="1106"/>
                        </a:cxn>
                        <a:cxn ang="0">
                          <a:pos x="757" y="1153"/>
                        </a:cxn>
                        <a:cxn ang="0">
                          <a:pos x="747" y="1196"/>
                        </a:cxn>
                        <a:cxn ang="0">
                          <a:pos x="739" y="1236"/>
                        </a:cxn>
                        <a:cxn ang="0">
                          <a:pos x="731" y="1272"/>
                        </a:cxn>
                        <a:cxn ang="0">
                          <a:pos x="724" y="1302"/>
                        </a:cxn>
                        <a:cxn ang="0">
                          <a:pos x="719" y="1326"/>
                        </a:cxn>
                        <a:cxn ang="0">
                          <a:pos x="715" y="1344"/>
                        </a:cxn>
                        <a:cxn ang="0">
                          <a:pos x="713" y="1355"/>
                        </a:cxn>
                        <a:cxn ang="0">
                          <a:pos x="711" y="1359"/>
                        </a:cxn>
                        <a:cxn ang="0">
                          <a:pos x="710" y="1362"/>
                        </a:cxn>
                        <a:cxn ang="0">
                          <a:pos x="708" y="1368"/>
                        </a:cxn>
                        <a:cxn ang="0">
                          <a:pos x="704" y="1376"/>
                        </a:cxn>
                        <a:cxn ang="0">
                          <a:pos x="698" y="1388"/>
                        </a:cxn>
                        <a:cxn ang="0">
                          <a:pos x="689" y="1400"/>
                        </a:cxn>
                        <a:cxn ang="0">
                          <a:pos x="679" y="1412"/>
                        </a:cxn>
                        <a:cxn ang="0">
                          <a:pos x="667" y="1425"/>
                        </a:cxn>
                        <a:cxn ang="0">
                          <a:pos x="652" y="1436"/>
                        </a:cxn>
                        <a:cxn ang="0">
                          <a:pos x="634" y="1445"/>
                        </a:cxn>
                        <a:cxn ang="0">
                          <a:pos x="615" y="1451"/>
                        </a:cxn>
                        <a:cxn ang="0">
                          <a:pos x="592" y="1452"/>
                        </a:cxn>
                        <a:cxn ang="0">
                          <a:pos x="567" y="1450"/>
                        </a:cxn>
                        <a:cxn ang="0">
                          <a:pos x="0" y="1317"/>
                        </a:cxn>
                        <a:cxn ang="0">
                          <a:pos x="275" y="0"/>
                        </a:cxn>
                      </a:cxnLst>
                      <a:rect l="0" t="0" r="r" b="b"/>
                      <a:pathLst>
                        <a:path w="956" h="1452">
                          <a:moveTo>
                            <a:pt x="275" y="0"/>
                          </a:moveTo>
                          <a:lnTo>
                            <a:pt x="850" y="133"/>
                          </a:lnTo>
                          <a:lnTo>
                            <a:pt x="852" y="133"/>
                          </a:lnTo>
                          <a:lnTo>
                            <a:pt x="857" y="134"/>
                          </a:lnTo>
                          <a:lnTo>
                            <a:pt x="864" y="135"/>
                          </a:lnTo>
                          <a:lnTo>
                            <a:pt x="884" y="140"/>
                          </a:lnTo>
                          <a:lnTo>
                            <a:pt x="896" y="145"/>
                          </a:lnTo>
                          <a:lnTo>
                            <a:pt x="908" y="153"/>
                          </a:lnTo>
                          <a:lnTo>
                            <a:pt x="920" y="161"/>
                          </a:lnTo>
                          <a:lnTo>
                            <a:pt x="931" y="173"/>
                          </a:lnTo>
                          <a:lnTo>
                            <a:pt x="941" y="186"/>
                          </a:lnTo>
                          <a:lnTo>
                            <a:pt x="949" y="204"/>
                          </a:lnTo>
                          <a:lnTo>
                            <a:pt x="954" y="222"/>
                          </a:lnTo>
                          <a:lnTo>
                            <a:pt x="956" y="246"/>
                          </a:lnTo>
                          <a:lnTo>
                            <a:pt x="955" y="272"/>
                          </a:lnTo>
                          <a:lnTo>
                            <a:pt x="950" y="303"/>
                          </a:lnTo>
                          <a:lnTo>
                            <a:pt x="945" y="325"/>
                          </a:lnTo>
                          <a:lnTo>
                            <a:pt x="939" y="353"/>
                          </a:lnTo>
                          <a:lnTo>
                            <a:pt x="931" y="386"/>
                          </a:lnTo>
                          <a:lnTo>
                            <a:pt x="923" y="424"/>
                          </a:lnTo>
                          <a:lnTo>
                            <a:pt x="913" y="467"/>
                          </a:lnTo>
                          <a:lnTo>
                            <a:pt x="901" y="513"/>
                          </a:lnTo>
                          <a:lnTo>
                            <a:pt x="890" y="562"/>
                          </a:lnTo>
                          <a:lnTo>
                            <a:pt x="879" y="614"/>
                          </a:lnTo>
                          <a:lnTo>
                            <a:pt x="867" y="667"/>
                          </a:lnTo>
                          <a:lnTo>
                            <a:pt x="842" y="779"/>
                          </a:lnTo>
                          <a:lnTo>
                            <a:pt x="829" y="836"/>
                          </a:lnTo>
                          <a:lnTo>
                            <a:pt x="816" y="892"/>
                          </a:lnTo>
                          <a:lnTo>
                            <a:pt x="803" y="948"/>
                          </a:lnTo>
                          <a:lnTo>
                            <a:pt x="791" y="1003"/>
                          </a:lnTo>
                          <a:lnTo>
                            <a:pt x="780" y="1055"/>
                          </a:lnTo>
                          <a:lnTo>
                            <a:pt x="769" y="1106"/>
                          </a:lnTo>
                          <a:lnTo>
                            <a:pt x="757" y="1153"/>
                          </a:lnTo>
                          <a:lnTo>
                            <a:pt x="747" y="1196"/>
                          </a:lnTo>
                          <a:lnTo>
                            <a:pt x="739" y="1236"/>
                          </a:lnTo>
                          <a:lnTo>
                            <a:pt x="731" y="1272"/>
                          </a:lnTo>
                          <a:lnTo>
                            <a:pt x="724" y="1302"/>
                          </a:lnTo>
                          <a:lnTo>
                            <a:pt x="719" y="1326"/>
                          </a:lnTo>
                          <a:lnTo>
                            <a:pt x="715" y="1344"/>
                          </a:lnTo>
                          <a:lnTo>
                            <a:pt x="713" y="1355"/>
                          </a:lnTo>
                          <a:lnTo>
                            <a:pt x="711" y="1359"/>
                          </a:lnTo>
                          <a:lnTo>
                            <a:pt x="710" y="1362"/>
                          </a:lnTo>
                          <a:lnTo>
                            <a:pt x="708" y="1368"/>
                          </a:lnTo>
                          <a:lnTo>
                            <a:pt x="704" y="1376"/>
                          </a:lnTo>
                          <a:lnTo>
                            <a:pt x="698" y="1388"/>
                          </a:lnTo>
                          <a:lnTo>
                            <a:pt x="689" y="1400"/>
                          </a:lnTo>
                          <a:lnTo>
                            <a:pt x="679" y="1412"/>
                          </a:lnTo>
                          <a:lnTo>
                            <a:pt x="667" y="1425"/>
                          </a:lnTo>
                          <a:lnTo>
                            <a:pt x="652" y="1436"/>
                          </a:lnTo>
                          <a:lnTo>
                            <a:pt x="634" y="1445"/>
                          </a:lnTo>
                          <a:lnTo>
                            <a:pt x="615" y="1451"/>
                          </a:lnTo>
                          <a:lnTo>
                            <a:pt x="592" y="1452"/>
                          </a:lnTo>
                          <a:lnTo>
                            <a:pt x="567" y="1450"/>
                          </a:lnTo>
                          <a:lnTo>
                            <a:pt x="0" y="1317"/>
                          </a:lnTo>
                          <a:lnTo>
                            <a:pt x="27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0" name="Group 86"/>
                  <p:cNvGrpSpPr/>
                  <p:nvPr/>
                </p:nvGrpSpPr>
                <p:grpSpPr>
                  <a:xfrm>
                    <a:off x="2838852" y="2154672"/>
                    <a:ext cx="2335010" cy="1883928"/>
                    <a:chOff x="2838852" y="2154672"/>
                    <a:chExt cx="2335010" cy="1883928"/>
                  </a:xfrm>
                  <a:grpFill/>
                </p:grpSpPr>
                <p:sp>
                  <p:nvSpPr>
                    <p:cNvPr id="21" name="Freeform 7"/>
                    <p:cNvSpPr>
                      <a:spLocks/>
                    </p:cNvSpPr>
                    <p:nvPr/>
                  </p:nvSpPr>
                  <p:spPr bwMode="auto">
                    <a:xfrm>
                      <a:off x="2968401" y="2334168"/>
                      <a:ext cx="1541325" cy="987229"/>
                    </a:xfrm>
                    <a:custGeom>
                      <a:avLst/>
                      <a:gdLst/>
                      <a:ahLst/>
                      <a:cxnLst>
                        <a:cxn ang="0">
                          <a:pos x="743" y="0"/>
                        </a:cxn>
                        <a:cxn ang="0">
                          <a:pos x="1766" y="88"/>
                        </a:cxn>
                        <a:cxn ang="0">
                          <a:pos x="1975" y="1090"/>
                        </a:cxn>
                        <a:cxn ang="0">
                          <a:pos x="1764" y="1265"/>
                        </a:cxn>
                        <a:cxn ang="0">
                          <a:pos x="1280" y="743"/>
                        </a:cxn>
                        <a:cxn ang="0">
                          <a:pos x="1276" y="742"/>
                        </a:cxn>
                        <a:cxn ang="0">
                          <a:pos x="1266" y="738"/>
                        </a:cxn>
                        <a:cxn ang="0">
                          <a:pos x="1250" y="733"/>
                        </a:cxn>
                        <a:cxn ang="0">
                          <a:pos x="1228" y="724"/>
                        </a:cxn>
                        <a:cxn ang="0">
                          <a:pos x="1200" y="714"/>
                        </a:cxn>
                        <a:cxn ang="0">
                          <a:pos x="1169" y="702"/>
                        </a:cxn>
                        <a:cxn ang="0">
                          <a:pos x="1136" y="686"/>
                        </a:cxn>
                        <a:cxn ang="0">
                          <a:pos x="1097" y="669"/>
                        </a:cxn>
                        <a:cxn ang="0">
                          <a:pos x="1058" y="647"/>
                        </a:cxn>
                        <a:cxn ang="0">
                          <a:pos x="1017" y="625"/>
                        </a:cxn>
                        <a:cxn ang="0">
                          <a:pos x="974" y="599"/>
                        </a:cxn>
                        <a:cxn ang="0">
                          <a:pos x="931" y="569"/>
                        </a:cxn>
                        <a:cxn ang="0">
                          <a:pos x="889" y="538"/>
                        </a:cxn>
                        <a:cxn ang="0">
                          <a:pos x="848" y="503"/>
                        </a:cxn>
                        <a:cxn ang="0">
                          <a:pos x="807" y="466"/>
                        </a:cxn>
                        <a:cxn ang="0">
                          <a:pos x="770" y="425"/>
                        </a:cxn>
                        <a:cxn ang="0">
                          <a:pos x="757" y="431"/>
                        </a:cxn>
                        <a:cxn ang="0">
                          <a:pos x="743" y="437"/>
                        </a:cxn>
                        <a:cxn ang="0">
                          <a:pos x="725" y="446"/>
                        </a:cxn>
                        <a:cxn ang="0">
                          <a:pos x="702" y="456"/>
                        </a:cxn>
                        <a:cxn ang="0">
                          <a:pos x="678" y="468"/>
                        </a:cxn>
                        <a:cxn ang="0">
                          <a:pos x="649" y="481"/>
                        </a:cxn>
                        <a:cxn ang="0">
                          <a:pos x="619" y="495"/>
                        </a:cxn>
                        <a:cxn ang="0">
                          <a:pos x="589" y="509"/>
                        </a:cxn>
                        <a:cxn ang="0">
                          <a:pos x="557" y="524"/>
                        </a:cxn>
                        <a:cxn ang="0">
                          <a:pos x="526" y="539"/>
                        </a:cxn>
                        <a:cxn ang="0">
                          <a:pos x="495" y="553"/>
                        </a:cxn>
                        <a:cxn ang="0">
                          <a:pos x="466" y="567"/>
                        </a:cxn>
                        <a:cxn ang="0">
                          <a:pos x="439" y="579"/>
                        </a:cxn>
                        <a:cxn ang="0">
                          <a:pos x="416" y="590"/>
                        </a:cxn>
                        <a:cxn ang="0">
                          <a:pos x="394" y="600"/>
                        </a:cxn>
                        <a:cxn ang="0">
                          <a:pos x="377" y="608"/>
                        </a:cxn>
                        <a:cxn ang="0">
                          <a:pos x="350" y="618"/>
                        </a:cxn>
                        <a:cxn ang="0">
                          <a:pos x="320" y="624"/>
                        </a:cxn>
                        <a:cxn ang="0">
                          <a:pos x="288" y="628"/>
                        </a:cxn>
                        <a:cxn ang="0">
                          <a:pos x="253" y="628"/>
                        </a:cxn>
                        <a:cxn ang="0">
                          <a:pos x="218" y="624"/>
                        </a:cxn>
                        <a:cxn ang="0">
                          <a:pos x="182" y="616"/>
                        </a:cxn>
                        <a:cxn ang="0">
                          <a:pos x="147" y="606"/>
                        </a:cxn>
                        <a:cxn ang="0">
                          <a:pos x="113" y="591"/>
                        </a:cxn>
                        <a:cxn ang="0">
                          <a:pos x="80" y="574"/>
                        </a:cxn>
                        <a:cxn ang="0">
                          <a:pos x="50" y="553"/>
                        </a:cxn>
                        <a:cxn ang="0">
                          <a:pos x="23" y="527"/>
                        </a:cxn>
                        <a:cxn ang="0">
                          <a:pos x="0" y="497"/>
                        </a:cxn>
                        <a:cxn ang="0">
                          <a:pos x="743" y="0"/>
                        </a:cxn>
                      </a:cxnLst>
                      <a:rect l="0" t="0" r="r" b="b"/>
                      <a:pathLst>
                        <a:path w="1975" h="1265">
                          <a:moveTo>
                            <a:pt x="743" y="0"/>
                          </a:moveTo>
                          <a:lnTo>
                            <a:pt x="1766" y="88"/>
                          </a:lnTo>
                          <a:lnTo>
                            <a:pt x="1975" y="1090"/>
                          </a:lnTo>
                          <a:lnTo>
                            <a:pt x="1764" y="1265"/>
                          </a:lnTo>
                          <a:lnTo>
                            <a:pt x="1280" y="743"/>
                          </a:lnTo>
                          <a:lnTo>
                            <a:pt x="1276" y="742"/>
                          </a:lnTo>
                          <a:lnTo>
                            <a:pt x="1266" y="738"/>
                          </a:lnTo>
                          <a:lnTo>
                            <a:pt x="1250" y="733"/>
                          </a:lnTo>
                          <a:lnTo>
                            <a:pt x="1228" y="724"/>
                          </a:lnTo>
                          <a:lnTo>
                            <a:pt x="1200" y="714"/>
                          </a:lnTo>
                          <a:lnTo>
                            <a:pt x="1169" y="702"/>
                          </a:lnTo>
                          <a:lnTo>
                            <a:pt x="1136" y="686"/>
                          </a:lnTo>
                          <a:lnTo>
                            <a:pt x="1097" y="669"/>
                          </a:lnTo>
                          <a:lnTo>
                            <a:pt x="1058" y="647"/>
                          </a:lnTo>
                          <a:lnTo>
                            <a:pt x="1017" y="625"/>
                          </a:lnTo>
                          <a:lnTo>
                            <a:pt x="974" y="599"/>
                          </a:lnTo>
                          <a:lnTo>
                            <a:pt x="931" y="569"/>
                          </a:lnTo>
                          <a:lnTo>
                            <a:pt x="889" y="538"/>
                          </a:lnTo>
                          <a:lnTo>
                            <a:pt x="848" y="503"/>
                          </a:lnTo>
                          <a:lnTo>
                            <a:pt x="807" y="466"/>
                          </a:lnTo>
                          <a:lnTo>
                            <a:pt x="770" y="425"/>
                          </a:lnTo>
                          <a:lnTo>
                            <a:pt x="757" y="431"/>
                          </a:lnTo>
                          <a:lnTo>
                            <a:pt x="743" y="437"/>
                          </a:lnTo>
                          <a:lnTo>
                            <a:pt x="725" y="446"/>
                          </a:lnTo>
                          <a:lnTo>
                            <a:pt x="702" y="456"/>
                          </a:lnTo>
                          <a:lnTo>
                            <a:pt x="678" y="468"/>
                          </a:lnTo>
                          <a:lnTo>
                            <a:pt x="649" y="481"/>
                          </a:lnTo>
                          <a:lnTo>
                            <a:pt x="619" y="495"/>
                          </a:lnTo>
                          <a:lnTo>
                            <a:pt x="589" y="509"/>
                          </a:lnTo>
                          <a:lnTo>
                            <a:pt x="557" y="524"/>
                          </a:lnTo>
                          <a:lnTo>
                            <a:pt x="526" y="539"/>
                          </a:lnTo>
                          <a:lnTo>
                            <a:pt x="495" y="553"/>
                          </a:lnTo>
                          <a:lnTo>
                            <a:pt x="466" y="567"/>
                          </a:lnTo>
                          <a:lnTo>
                            <a:pt x="439" y="579"/>
                          </a:lnTo>
                          <a:lnTo>
                            <a:pt x="416" y="590"/>
                          </a:lnTo>
                          <a:lnTo>
                            <a:pt x="394" y="600"/>
                          </a:lnTo>
                          <a:lnTo>
                            <a:pt x="377" y="608"/>
                          </a:lnTo>
                          <a:lnTo>
                            <a:pt x="350" y="618"/>
                          </a:lnTo>
                          <a:lnTo>
                            <a:pt x="320" y="624"/>
                          </a:lnTo>
                          <a:lnTo>
                            <a:pt x="288" y="628"/>
                          </a:lnTo>
                          <a:lnTo>
                            <a:pt x="253" y="628"/>
                          </a:lnTo>
                          <a:lnTo>
                            <a:pt x="218" y="624"/>
                          </a:lnTo>
                          <a:lnTo>
                            <a:pt x="182" y="616"/>
                          </a:lnTo>
                          <a:lnTo>
                            <a:pt x="147" y="606"/>
                          </a:lnTo>
                          <a:lnTo>
                            <a:pt x="113" y="591"/>
                          </a:lnTo>
                          <a:lnTo>
                            <a:pt x="80" y="574"/>
                          </a:lnTo>
                          <a:lnTo>
                            <a:pt x="50" y="553"/>
                          </a:lnTo>
                          <a:lnTo>
                            <a:pt x="23" y="527"/>
                          </a:lnTo>
                          <a:lnTo>
                            <a:pt x="0" y="497"/>
                          </a:lnTo>
                          <a:lnTo>
                            <a:pt x="7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8"/>
                    <p:cNvSpPr>
                      <a:spLocks/>
                    </p:cNvSpPr>
                    <p:nvPr/>
                  </p:nvSpPr>
                  <p:spPr bwMode="auto">
                    <a:xfrm>
                      <a:off x="4420759" y="2154672"/>
                      <a:ext cx="753103" cy="1091024"/>
                    </a:xfrm>
                    <a:custGeom>
                      <a:avLst/>
                      <a:gdLst/>
                      <a:ahLst/>
                      <a:cxnLst>
                        <a:cxn ang="0">
                          <a:pos x="965" y="1294"/>
                        </a:cxn>
                        <a:cxn ang="0">
                          <a:pos x="950" y="1297"/>
                        </a:cxn>
                        <a:cxn ang="0">
                          <a:pos x="910" y="1307"/>
                        </a:cxn>
                        <a:cxn ang="0">
                          <a:pos x="847" y="1322"/>
                        </a:cxn>
                        <a:cxn ang="0">
                          <a:pos x="764" y="1341"/>
                        </a:cxn>
                        <a:cxn ang="0">
                          <a:pos x="665" y="1361"/>
                        </a:cxn>
                        <a:cxn ang="0">
                          <a:pos x="554" y="1381"/>
                        </a:cxn>
                        <a:cxn ang="0">
                          <a:pos x="449" y="1395"/>
                        </a:cxn>
                        <a:cxn ang="0">
                          <a:pos x="373" y="1397"/>
                        </a:cxn>
                        <a:cxn ang="0">
                          <a:pos x="316" y="1387"/>
                        </a:cxn>
                        <a:cxn ang="0">
                          <a:pos x="275" y="1369"/>
                        </a:cxn>
                        <a:cxn ang="0">
                          <a:pos x="249" y="1348"/>
                        </a:cxn>
                        <a:cxn ang="0">
                          <a:pos x="232" y="1327"/>
                        </a:cxn>
                        <a:cxn ang="0">
                          <a:pos x="222" y="1304"/>
                        </a:cxn>
                        <a:cxn ang="0">
                          <a:pos x="221" y="1297"/>
                        </a:cxn>
                        <a:cxn ang="0">
                          <a:pos x="219" y="1282"/>
                        </a:cxn>
                        <a:cxn ang="0">
                          <a:pos x="210" y="1241"/>
                        </a:cxn>
                        <a:cxn ang="0">
                          <a:pos x="196" y="1178"/>
                        </a:cxn>
                        <a:cxn ang="0">
                          <a:pos x="179" y="1097"/>
                        </a:cxn>
                        <a:cxn ang="0">
                          <a:pos x="159" y="1003"/>
                        </a:cxn>
                        <a:cxn ang="0">
                          <a:pos x="138" y="900"/>
                        </a:cxn>
                        <a:cxn ang="0">
                          <a:pos x="116" y="792"/>
                        </a:cxn>
                        <a:cxn ang="0">
                          <a:pos x="92" y="682"/>
                        </a:cxn>
                        <a:cxn ang="0">
                          <a:pos x="70" y="578"/>
                        </a:cxn>
                        <a:cxn ang="0">
                          <a:pos x="50" y="481"/>
                        </a:cxn>
                        <a:cxn ang="0">
                          <a:pos x="31" y="397"/>
                        </a:cxn>
                        <a:cxn ang="0">
                          <a:pos x="18" y="330"/>
                        </a:cxn>
                        <a:cxn ang="0">
                          <a:pos x="8" y="284"/>
                        </a:cxn>
                        <a:cxn ang="0">
                          <a:pos x="0" y="245"/>
                        </a:cxn>
                        <a:cxn ang="0">
                          <a:pos x="6" y="205"/>
                        </a:cxn>
                        <a:cxn ang="0">
                          <a:pos x="26" y="173"/>
                        </a:cxn>
                        <a:cxn ang="0">
                          <a:pos x="73" y="141"/>
                        </a:cxn>
                        <a:cxn ang="0">
                          <a:pos x="108" y="127"/>
                        </a:cxn>
                        <a:cxn ang="0">
                          <a:pos x="138" y="118"/>
                        </a:cxn>
                        <a:cxn ang="0">
                          <a:pos x="179" y="108"/>
                        </a:cxn>
                        <a:cxn ang="0">
                          <a:pos x="237" y="96"/>
                        </a:cxn>
                        <a:cxn ang="0">
                          <a:pos x="347" y="71"/>
                        </a:cxn>
                        <a:cxn ang="0">
                          <a:pos x="466" y="46"/>
                        </a:cxn>
                        <a:cxn ang="0">
                          <a:pos x="539" y="30"/>
                        </a:cxn>
                        <a:cxn ang="0">
                          <a:pos x="604" y="16"/>
                        </a:cxn>
                        <a:cxn ang="0">
                          <a:pos x="652" y="7"/>
                        </a:cxn>
                        <a:cxn ang="0">
                          <a:pos x="678" y="2"/>
                        </a:cxn>
                      </a:cxnLst>
                      <a:rect l="0" t="0" r="r" b="b"/>
                      <a:pathLst>
                        <a:path w="965" h="1398">
                          <a:moveTo>
                            <a:pt x="682" y="0"/>
                          </a:moveTo>
                          <a:lnTo>
                            <a:pt x="965" y="1294"/>
                          </a:lnTo>
                          <a:lnTo>
                            <a:pt x="961" y="1295"/>
                          </a:lnTo>
                          <a:lnTo>
                            <a:pt x="950" y="1297"/>
                          </a:lnTo>
                          <a:lnTo>
                            <a:pt x="934" y="1302"/>
                          </a:lnTo>
                          <a:lnTo>
                            <a:pt x="910" y="1307"/>
                          </a:lnTo>
                          <a:lnTo>
                            <a:pt x="881" y="1315"/>
                          </a:lnTo>
                          <a:lnTo>
                            <a:pt x="847" y="1322"/>
                          </a:lnTo>
                          <a:lnTo>
                            <a:pt x="807" y="1332"/>
                          </a:lnTo>
                          <a:lnTo>
                            <a:pt x="764" y="1341"/>
                          </a:lnTo>
                          <a:lnTo>
                            <a:pt x="716" y="1351"/>
                          </a:lnTo>
                          <a:lnTo>
                            <a:pt x="665" y="1361"/>
                          </a:lnTo>
                          <a:lnTo>
                            <a:pt x="611" y="1371"/>
                          </a:lnTo>
                          <a:lnTo>
                            <a:pt x="554" y="1381"/>
                          </a:lnTo>
                          <a:lnTo>
                            <a:pt x="494" y="1390"/>
                          </a:lnTo>
                          <a:lnTo>
                            <a:pt x="449" y="1395"/>
                          </a:lnTo>
                          <a:lnTo>
                            <a:pt x="408" y="1398"/>
                          </a:lnTo>
                          <a:lnTo>
                            <a:pt x="373" y="1397"/>
                          </a:lnTo>
                          <a:lnTo>
                            <a:pt x="342" y="1393"/>
                          </a:lnTo>
                          <a:lnTo>
                            <a:pt x="316" y="1387"/>
                          </a:lnTo>
                          <a:lnTo>
                            <a:pt x="293" y="1378"/>
                          </a:lnTo>
                          <a:lnTo>
                            <a:pt x="275" y="1369"/>
                          </a:lnTo>
                          <a:lnTo>
                            <a:pt x="260" y="1359"/>
                          </a:lnTo>
                          <a:lnTo>
                            <a:pt x="249" y="1348"/>
                          </a:lnTo>
                          <a:lnTo>
                            <a:pt x="239" y="1337"/>
                          </a:lnTo>
                          <a:lnTo>
                            <a:pt x="232" y="1327"/>
                          </a:lnTo>
                          <a:lnTo>
                            <a:pt x="224" y="1310"/>
                          </a:lnTo>
                          <a:lnTo>
                            <a:pt x="222" y="1304"/>
                          </a:lnTo>
                          <a:lnTo>
                            <a:pt x="221" y="1299"/>
                          </a:lnTo>
                          <a:lnTo>
                            <a:pt x="221" y="1297"/>
                          </a:lnTo>
                          <a:lnTo>
                            <a:pt x="220" y="1294"/>
                          </a:lnTo>
                          <a:lnTo>
                            <a:pt x="219" y="1282"/>
                          </a:lnTo>
                          <a:lnTo>
                            <a:pt x="215" y="1265"/>
                          </a:lnTo>
                          <a:lnTo>
                            <a:pt x="210" y="1241"/>
                          </a:lnTo>
                          <a:lnTo>
                            <a:pt x="204" y="1213"/>
                          </a:lnTo>
                          <a:lnTo>
                            <a:pt x="196" y="1178"/>
                          </a:lnTo>
                          <a:lnTo>
                            <a:pt x="188" y="1140"/>
                          </a:lnTo>
                          <a:lnTo>
                            <a:pt x="179" y="1097"/>
                          </a:lnTo>
                          <a:lnTo>
                            <a:pt x="170" y="1051"/>
                          </a:lnTo>
                          <a:lnTo>
                            <a:pt x="159" y="1003"/>
                          </a:lnTo>
                          <a:lnTo>
                            <a:pt x="149" y="952"/>
                          </a:lnTo>
                          <a:lnTo>
                            <a:pt x="138" y="900"/>
                          </a:lnTo>
                          <a:lnTo>
                            <a:pt x="127" y="846"/>
                          </a:lnTo>
                          <a:lnTo>
                            <a:pt x="116" y="792"/>
                          </a:lnTo>
                          <a:lnTo>
                            <a:pt x="103" y="737"/>
                          </a:lnTo>
                          <a:lnTo>
                            <a:pt x="92" y="682"/>
                          </a:lnTo>
                          <a:lnTo>
                            <a:pt x="81" y="629"/>
                          </a:lnTo>
                          <a:lnTo>
                            <a:pt x="70" y="578"/>
                          </a:lnTo>
                          <a:lnTo>
                            <a:pt x="60" y="528"/>
                          </a:lnTo>
                          <a:lnTo>
                            <a:pt x="50" y="481"/>
                          </a:lnTo>
                          <a:lnTo>
                            <a:pt x="40" y="438"/>
                          </a:lnTo>
                          <a:lnTo>
                            <a:pt x="31" y="397"/>
                          </a:lnTo>
                          <a:lnTo>
                            <a:pt x="24" y="361"/>
                          </a:lnTo>
                          <a:lnTo>
                            <a:pt x="18" y="330"/>
                          </a:lnTo>
                          <a:lnTo>
                            <a:pt x="11" y="303"/>
                          </a:lnTo>
                          <a:lnTo>
                            <a:pt x="8" y="284"/>
                          </a:lnTo>
                          <a:lnTo>
                            <a:pt x="4" y="270"/>
                          </a:lnTo>
                          <a:lnTo>
                            <a:pt x="0" y="245"/>
                          </a:lnTo>
                          <a:lnTo>
                            <a:pt x="1" y="224"/>
                          </a:lnTo>
                          <a:lnTo>
                            <a:pt x="6" y="205"/>
                          </a:lnTo>
                          <a:lnTo>
                            <a:pt x="15" y="188"/>
                          </a:lnTo>
                          <a:lnTo>
                            <a:pt x="26" y="173"/>
                          </a:lnTo>
                          <a:lnTo>
                            <a:pt x="41" y="161"/>
                          </a:lnTo>
                          <a:lnTo>
                            <a:pt x="73" y="141"/>
                          </a:lnTo>
                          <a:lnTo>
                            <a:pt x="91" y="133"/>
                          </a:lnTo>
                          <a:lnTo>
                            <a:pt x="108" y="127"/>
                          </a:lnTo>
                          <a:lnTo>
                            <a:pt x="126" y="122"/>
                          </a:lnTo>
                          <a:lnTo>
                            <a:pt x="138" y="118"/>
                          </a:lnTo>
                          <a:lnTo>
                            <a:pt x="155" y="115"/>
                          </a:lnTo>
                          <a:lnTo>
                            <a:pt x="179" y="108"/>
                          </a:lnTo>
                          <a:lnTo>
                            <a:pt x="206" y="102"/>
                          </a:lnTo>
                          <a:lnTo>
                            <a:pt x="237" y="96"/>
                          </a:lnTo>
                          <a:lnTo>
                            <a:pt x="272" y="89"/>
                          </a:lnTo>
                          <a:lnTo>
                            <a:pt x="347" y="71"/>
                          </a:lnTo>
                          <a:lnTo>
                            <a:pt x="386" y="64"/>
                          </a:lnTo>
                          <a:lnTo>
                            <a:pt x="466" y="46"/>
                          </a:lnTo>
                          <a:lnTo>
                            <a:pt x="503" y="38"/>
                          </a:lnTo>
                          <a:lnTo>
                            <a:pt x="539" y="30"/>
                          </a:lnTo>
                          <a:lnTo>
                            <a:pt x="573" y="24"/>
                          </a:lnTo>
                          <a:lnTo>
                            <a:pt x="604" y="16"/>
                          </a:lnTo>
                          <a:lnTo>
                            <a:pt x="630" y="11"/>
                          </a:lnTo>
                          <a:lnTo>
                            <a:pt x="652" y="7"/>
                          </a:lnTo>
                          <a:lnTo>
                            <a:pt x="668" y="3"/>
                          </a:lnTo>
                          <a:lnTo>
                            <a:pt x="678" y="2"/>
                          </a:lnTo>
                          <a:lnTo>
                            <a:pt x="68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10"/>
                    <p:cNvSpPr>
                      <a:spLocks/>
                    </p:cNvSpPr>
                    <p:nvPr/>
                  </p:nvSpPr>
                  <p:spPr bwMode="auto">
                    <a:xfrm>
                      <a:off x="3001959" y="3461871"/>
                      <a:ext cx="303582" cy="316850"/>
                    </a:xfrm>
                    <a:custGeom>
                      <a:avLst/>
                      <a:gdLst/>
                      <a:ahLst/>
                      <a:cxnLst>
                        <a:cxn ang="0">
                          <a:pos x="257" y="0"/>
                        </a:cxn>
                        <a:cxn ang="0">
                          <a:pos x="281" y="2"/>
                        </a:cxn>
                        <a:cxn ang="0">
                          <a:pos x="304" y="9"/>
                        </a:cxn>
                        <a:cxn ang="0">
                          <a:pos x="325" y="20"/>
                        </a:cxn>
                        <a:cxn ang="0">
                          <a:pos x="345" y="33"/>
                        </a:cxn>
                        <a:cxn ang="0">
                          <a:pos x="363" y="52"/>
                        </a:cxn>
                        <a:cxn ang="0">
                          <a:pos x="376" y="73"/>
                        </a:cxn>
                        <a:cxn ang="0">
                          <a:pos x="385" y="97"/>
                        </a:cxn>
                        <a:cxn ang="0">
                          <a:pos x="389" y="122"/>
                        </a:cxn>
                        <a:cxn ang="0">
                          <a:pos x="387" y="148"/>
                        </a:cxn>
                        <a:cxn ang="0">
                          <a:pos x="383" y="171"/>
                        </a:cxn>
                        <a:cxn ang="0">
                          <a:pos x="373" y="194"/>
                        </a:cxn>
                        <a:cxn ang="0">
                          <a:pos x="358" y="214"/>
                        </a:cxn>
                        <a:cxn ang="0">
                          <a:pos x="328" y="247"/>
                        </a:cxn>
                        <a:cxn ang="0">
                          <a:pos x="225" y="364"/>
                        </a:cxn>
                        <a:cxn ang="0">
                          <a:pos x="205" y="381"/>
                        </a:cxn>
                        <a:cxn ang="0">
                          <a:pos x="183" y="395"/>
                        </a:cxn>
                        <a:cxn ang="0">
                          <a:pos x="158" y="404"/>
                        </a:cxn>
                        <a:cxn ang="0">
                          <a:pos x="132" y="406"/>
                        </a:cxn>
                        <a:cxn ang="0">
                          <a:pos x="108" y="404"/>
                        </a:cxn>
                        <a:cxn ang="0">
                          <a:pos x="84" y="397"/>
                        </a:cxn>
                        <a:cxn ang="0">
                          <a:pos x="63" y="386"/>
                        </a:cxn>
                        <a:cxn ang="0">
                          <a:pos x="43" y="373"/>
                        </a:cxn>
                        <a:cxn ang="0">
                          <a:pos x="26" y="354"/>
                        </a:cxn>
                        <a:cxn ang="0">
                          <a:pos x="12" y="332"/>
                        </a:cxn>
                        <a:cxn ang="0">
                          <a:pos x="4" y="308"/>
                        </a:cxn>
                        <a:cxn ang="0">
                          <a:pos x="0" y="283"/>
                        </a:cxn>
                        <a:cxn ang="0">
                          <a:pos x="1" y="258"/>
                        </a:cxn>
                        <a:cxn ang="0">
                          <a:pos x="6" y="235"/>
                        </a:cxn>
                        <a:cxn ang="0">
                          <a:pos x="16" y="212"/>
                        </a:cxn>
                        <a:cxn ang="0">
                          <a:pos x="31" y="193"/>
                        </a:cxn>
                        <a:cxn ang="0">
                          <a:pos x="137" y="73"/>
                        </a:cxn>
                        <a:cxn ang="0">
                          <a:pos x="164" y="41"/>
                        </a:cxn>
                        <a:cxn ang="0">
                          <a:pos x="184" y="24"/>
                        </a:cxn>
                        <a:cxn ang="0">
                          <a:pos x="206" y="11"/>
                        </a:cxn>
                        <a:cxn ang="0">
                          <a:pos x="231" y="2"/>
                        </a:cxn>
                        <a:cxn ang="0">
                          <a:pos x="257" y="0"/>
                        </a:cxn>
                      </a:cxnLst>
                      <a:rect l="0" t="0" r="r" b="b"/>
                      <a:pathLst>
                        <a:path w="389" h="406">
                          <a:moveTo>
                            <a:pt x="257" y="0"/>
                          </a:moveTo>
                          <a:lnTo>
                            <a:pt x="281" y="2"/>
                          </a:lnTo>
                          <a:lnTo>
                            <a:pt x="304" y="9"/>
                          </a:lnTo>
                          <a:lnTo>
                            <a:pt x="325" y="20"/>
                          </a:lnTo>
                          <a:lnTo>
                            <a:pt x="345" y="33"/>
                          </a:lnTo>
                          <a:lnTo>
                            <a:pt x="363" y="52"/>
                          </a:lnTo>
                          <a:lnTo>
                            <a:pt x="376" y="73"/>
                          </a:lnTo>
                          <a:lnTo>
                            <a:pt x="385" y="97"/>
                          </a:lnTo>
                          <a:lnTo>
                            <a:pt x="389" y="122"/>
                          </a:lnTo>
                          <a:lnTo>
                            <a:pt x="387" y="148"/>
                          </a:lnTo>
                          <a:lnTo>
                            <a:pt x="383" y="171"/>
                          </a:lnTo>
                          <a:lnTo>
                            <a:pt x="373" y="194"/>
                          </a:lnTo>
                          <a:lnTo>
                            <a:pt x="358" y="214"/>
                          </a:lnTo>
                          <a:lnTo>
                            <a:pt x="328" y="247"/>
                          </a:lnTo>
                          <a:lnTo>
                            <a:pt x="225" y="364"/>
                          </a:lnTo>
                          <a:lnTo>
                            <a:pt x="205" y="381"/>
                          </a:lnTo>
                          <a:lnTo>
                            <a:pt x="183" y="395"/>
                          </a:lnTo>
                          <a:lnTo>
                            <a:pt x="158" y="404"/>
                          </a:lnTo>
                          <a:lnTo>
                            <a:pt x="132" y="406"/>
                          </a:lnTo>
                          <a:lnTo>
                            <a:pt x="108" y="404"/>
                          </a:lnTo>
                          <a:lnTo>
                            <a:pt x="84" y="397"/>
                          </a:lnTo>
                          <a:lnTo>
                            <a:pt x="63" y="386"/>
                          </a:lnTo>
                          <a:lnTo>
                            <a:pt x="43" y="373"/>
                          </a:lnTo>
                          <a:lnTo>
                            <a:pt x="26" y="354"/>
                          </a:lnTo>
                          <a:lnTo>
                            <a:pt x="12" y="332"/>
                          </a:lnTo>
                          <a:lnTo>
                            <a:pt x="4" y="308"/>
                          </a:lnTo>
                          <a:lnTo>
                            <a:pt x="0" y="283"/>
                          </a:lnTo>
                          <a:lnTo>
                            <a:pt x="1" y="258"/>
                          </a:lnTo>
                          <a:lnTo>
                            <a:pt x="6" y="235"/>
                          </a:lnTo>
                          <a:lnTo>
                            <a:pt x="16" y="212"/>
                          </a:lnTo>
                          <a:lnTo>
                            <a:pt x="31" y="193"/>
                          </a:lnTo>
                          <a:lnTo>
                            <a:pt x="137" y="73"/>
                          </a:lnTo>
                          <a:lnTo>
                            <a:pt x="164" y="41"/>
                          </a:lnTo>
                          <a:lnTo>
                            <a:pt x="184" y="24"/>
                          </a:lnTo>
                          <a:lnTo>
                            <a:pt x="206" y="11"/>
                          </a:lnTo>
                          <a:lnTo>
                            <a:pt x="231" y="2"/>
                          </a:lnTo>
                          <a:lnTo>
                            <a:pt x="25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11"/>
                    <p:cNvSpPr>
                      <a:spLocks/>
                    </p:cNvSpPr>
                    <p:nvPr/>
                  </p:nvSpPr>
                  <p:spPr bwMode="auto">
                    <a:xfrm>
                      <a:off x="2838852" y="3309690"/>
                      <a:ext cx="266122" cy="277049"/>
                    </a:xfrm>
                    <a:custGeom>
                      <a:avLst/>
                      <a:gdLst/>
                      <a:ahLst/>
                      <a:cxnLst>
                        <a:cxn ang="0">
                          <a:pos x="219" y="0"/>
                        </a:cxn>
                        <a:cxn ang="0">
                          <a:pos x="249" y="4"/>
                        </a:cxn>
                        <a:cxn ang="0">
                          <a:pos x="275" y="15"/>
                        </a:cxn>
                        <a:cxn ang="0">
                          <a:pos x="300" y="32"/>
                        </a:cxn>
                        <a:cxn ang="0">
                          <a:pos x="316" y="50"/>
                        </a:cxn>
                        <a:cxn ang="0">
                          <a:pos x="328" y="68"/>
                        </a:cxn>
                        <a:cxn ang="0">
                          <a:pos x="337" y="89"/>
                        </a:cxn>
                        <a:cxn ang="0">
                          <a:pos x="341" y="112"/>
                        </a:cxn>
                        <a:cxn ang="0">
                          <a:pos x="341" y="133"/>
                        </a:cxn>
                        <a:cxn ang="0">
                          <a:pos x="336" y="154"/>
                        </a:cxn>
                        <a:cxn ang="0">
                          <a:pos x="328" y="173"/>
                        </a:cxn>
                        <a:cxn ang="0">
                          <a:pos x="316" y="190"/>
                        </a:cxn>
                        <a:cxn ang="0">
                          <a:pos x="291" y="219"/>
                        </a:cxn>
                        <a:cxn ang="0">
                          <a:pos x="199" y="322"/>
                        </a:cxn>
                        <a:cxn ang="0">
                          <a:pos x="183" y="335"/>
                        </a:cxn>
                        <a:cxn ang="0">
                          <a:pos x="166" y="347"/>
                        </a:cxn>
                        <a:cxn ang="0">
                          <a:pos x="144" y="353"/>
                        </a:cxn>
                        <a:cxn ang="0">
                          <a:pos x="122" y="355"/>
                        </a:cxn>
                        <a:cxn ang="0">
                          <a:pos x="101" y="353"/>
                        </a:cxn>
                        <a:cxn ang="0">
                          <a:pos x="80" y="347"/>
                        </a:cxn>
                        <a:cxn ang="0">
                          <a:pos x="60" y="337"/>
                        </a:cxn>
                        <a:cxn ang="0">
                          <a:pos x="41" y="323"/>
                        </a:cxn>
                        <a:cxn ang="0">
                          <a:pos x="25" y="306"/>
                        </a:cxn>
                        <a:cxn ang="0">
                          <a:pos x="13" y="287"/>
                        </a:cxn>
                        <a:cxn ang="0">
                          <a:pos x="4" y="267"/>
                        </a:cxn>
                        <a:cxn ang="0">
                          <a:pos x="0" y="245"/>
                        </a:cxn>
                        <a:cxn ang="0">
                          <a:pos x="0" y="222"/>
                        </a:cxn>
                        <a:cxn ang="0">
                          <a:pos x="5" y="202"/>
                        </a:cxn>
                        <a:cxn ang="0">
                          <a:pos x="13" y="184"/>
                        </a:cxn>
                        <a:cxn ang="0">
                          <a:pos x="25" y="166"/>
                        </a:cxn>
                        <a:cxn ang="0">
                          <a:pos x="118" y="61"/>
                        </a:cxn>
                        <a:cxn ang="0">
                          <a:pos x="142" y="35"/>
                        </a:cxn>
                        <a:cxn ang="0">
                          <a:pos x="157" y="20"/>
                        </a:cxn>
                        <a:cxn ang="0">
                          <a:pos x="175" y="9"/>
                        </a:cxn>
                        <a:cxn ang="0">
                          <a:pos x="197" y="2"/>
                        </a:cxn>
                        <a:cxn ang="0">
                          <a:pos x="219" y="0"/>
                        </a:cxn>
                      </a:cxnLst>
                      <a:rect l="0" t="0" r="r" b="b"/>
                      <a:pathLst>
                        <a:path w="341" h="355">
                          <a:moveTo>
                            <a:pt x="219" y="0"/>
                          </a:moveTo>
                          <a:lnTo>
                            <a:pt x="249" y="4"/>
                          </a:lnTo>
                          <a:lnTo>
                            <a:pt x="275" y="15"/>
                          </a:lnTo>
                          <a:lnTo>
                            <a:pt x="300" y="32"/>
                          </a:lnTo>
                          <a:lnTo>
                            <a:pt x="316" y="50"/>
                          </a:lnTo>
                          <a:lnTo>
                            <a:pt x="328" y="68"/>
                          </a:lnTo>
                          <a:lnTo>
                            <a:pt x="337" y="89"/>
                          </a:lnTo>
                          <a:lnTo>
                            <a:pt x="341" y="112"/>
                          </a:lnTo>
                          <a:lnTo>
                            <a:pt x="341" y="133"/>
                          </a:lnTo>
                          <a:lnTo>
                            <a:pt x="336" y="154"/>
                          </a:lnTo>
                          <a:lnTo>
                            <a:pt x="328" y="173"/>
                          </a:lnTo>
                          <a:lnTo>
                            <a:pt x="316" y="190"/>
                          </a:lnTo>
                          <a:lnTo>
                            <a:pt x="291" y="219"/>
                          </a:lnTo>
                          <a:lnTo>
                            <a:pt x="199" y="322"/>
                          </a:lnTo>
                          <a:lnTo>
                            <a:pt x="183" y="335"/>
                          </a:lnTo>
                          <a:lnTo>
                            <a:pt x="166" y="347"/>
                          </a:lnTo>
                          <a:lnTo>
                            <a:pt x="144" y="353"/>
                          </a:lnTo>
                          <a:lnTo>
                            <a:pt x="122" y="355"/>
                          </a:lnTo>
                          <a:lnTo>
                            <a:pt x="101" y="353"/>
                          </a:lnTo>
                          <a:lnTo>
                            <a:pt x="80" y="347"/>
                          </a:lnTo>
                          <a:lnTo>
                            <a:pt x="60" y="337"/>
                          </a:lnTo>
                          <a:lnTo>
                            <a:pt x="41" y="323"/>
                          </a:lnTo>
                          <a:lnTo>
                            <a:pt x="25" y="306"/>
                          </a:lnTo>
                          <a:lnTo>
                            <a:pt x="13" y="287"/>
                          </a:lnTo>
                          <a:lnTo>
                            <a:pt x="4" y="267"/>
                          </a:lnTo>
                          <a:lnTo>
                            <a:pt x="0" y="245"/>
                          </a:lnTo>
                          <a:lnTo>
                            <a:pt x="0" y="222"/>
                          </a:lnTo>
                          <a:lnTo>
                            <a:pt x="5" y="202"/>
                          </a:lnTo>
                          <a:lnTo>
                            <a:pt x="13" y="184"/>
                          </a:lnTo>
                          <a:lnTo>
                            <a:pt x="25" y="166"/>
                          </a:lnTo>
                          <a:lnTo>
                            <a:pt x="118" y="61"/>
                          </a:lnTo>
                          <a:lnTo>
                            <a:pt x="142" y="35"/>
                          </a:lnTo>
                          <a:lnTo>
                            <a:pt x="157" y="20"/>
                          </a:lnTo>
                          <a:lnTo>
                            <a:pt x="175" y="9"/>
                          </a:lnTo>
                          <a:lnTo>
                            <a:pt x="197" y="2"/>
                          </a:lnTo>
                          <a:lnTo>
                            <a:pt x="2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12"/>
                    <p:cNvSpPr>
                      <a:spLocks/>
                    </p:cNvSpPr>
                    <p:nvPr/>
                  </p:nvSpPr>
                  <p:spPr bwMode="auto">
                    <a:xfrm>
                      <a:off x="3410898" y="3809157"/>
                      <a:ext cx="216176" cy="229443"/>
                    </a:xfrm>
                    <a:custGeom>
                      <a:avLst/>
                      <a:gdLst/>
                      <a:ahLst/>
                      <a:cxnLst>
                        <a:cxn ang="0">
                          <a:pos x="178" y="0"/>
                        </a:cxn>
                        <a:cxn ang="0">
                          <a:pos x="201" y="2"/>
                        </a:cxn>
                        <a:cxn ang="0">
                          <a:pos x="222" y="11"/>
                        </a:cxn>
                        <a:cxn ang="0">
                          <a:pos x="242" y="25"/>
                        </a:cxn>
                        <a:cxn ang="0">
                          <a:pos x="260" y="43"/>
                        </a:cxn>
                        <a:cxn ang="0">
                          <a:pos x="271" y="64"/>
                        </a:cxn>
                        <a:cxn ang="0">
                          <a:pos x="277" y="87"/>
                        </a:cxn>
                        <a:cxn ang="0">
                          <a:pos x="277" y="110"/>
                        </a:cxn>
                        <a:cxn ang="0">
                          <a:pos x="272" y="131"/>
                        </a:cxn>
                        <a:cxn ang="0">
                          <a:pos x="260" y="151"/>
                        </a:cxn>
                        <a:cxn ang="0">
                          <a:pos x="227" y="189"/>
                        </a:cxn>
                        <a:cxn ang="0">
                          <a:pos x="164" y="264"/>
                        </a:cxn>
                        <a:cxn ang="0">
                          <a:pos x="150" y="277"/>
                        </a:cxn>
                        <a:cxn ang="0">
                          <a:pos x="135" y="287"/>
                        </a:cxn>
                        <a:cxn ang="0">
                          <a:pos x="118" y="292"/>
                        </a:cxn>
                        <a:cxn ang="0">
                          <a:pos x="99" y="294"/>
                        </a:cxn>
                        <a:cxn ang="0">
                          <a:pos x="76" y="292"/>
                        </a:cxn>
                        <a:cxn ang="0">
                          <a:pos x="55" y="283"/>
                        </a:cxn>
                        <a:cxn ang="0">
                          <a:pos x="35" y="269"/>
                        </a:cxn>
                        <a:cxn ang="0">
                          <a:pos x="19" y="251"/>
                        </a:cxn>
                        <a:cxn ang="0">
                          <a:pos x="6" y="230"/>
                        </a:cxn>
                        <a:cxn ang="0">
                          <a:pos x="0" y="206"/>
                        </a:cxn>
                        <a:cxn ang="0">
                          <a:pos x="0" y="182"/>
                        </a:cxn>
                        <a:cxn ang="0">
                          <a:pos x="6" y="161"/>
                        </a:cxn>
                        <a:cxn ang="0">
                          <a:pos x="19" y="143"/>
                        </a:cxn>
                        <a:cxn ang="0">
                          <a:pos x="87" y="61"/>
                        </a:cxn>
                        <a:cxn ang="0">
                          <a:pos x="114" y="28"/>
                        </a:cxn>
                        <a:cxn ang="0">
                          <a:pos x="127" y="17"/>
                        </a:cxn>
                        <a:cxn ang="0">
                          <a:pos x="142" y="7"/>
                        </a:cxn>
                        <a:cxn ang="0">
                          <a:pos x="159" y="2"/>
                        </a:cxn>
                        <a:cxn ang="0">
                          <a:pos x="178" y="0"/>
                        </a:cxn>
                      </a:cxnLst>
                      <a:rect l="0" t="0" r="r" b="b"/>
                      <a:pathLst>
                        <a:path w="277" h="294">
                          <a:moveTo>
                            <a:pt x="178" y="0"/>
                          </a:moveTo>
                          <a:lnTo>
                            <a:pt x="201" y="2"/>
                          </a:lnTo>
                          <a:lnTo>
                            <a:pt x="222" y="11"/>
                          </a:lnTo>
                          <a:lnTo>
                            <a:pt x="242" y="25"/>
                          </a:lnTo>
                          <a:lnTo>
                            <a:pt x="260" y="43"/>
                          </a:lnTo>
                          <a:lnTo>
                            <a:pt x="271" y="64"/>
                          </a:lnTo>
                          <a:lnTo>
                            <a:pt x="277" y="87"/>
                          </a:lnTo>
                          <a:lnTo>
                            <a:pt x="277" y="110"/>
                          </a:lnTo>
                          <a:lnTo>
                            <a:pt x="272" y="131"/>
                          </a:lnTo>
                          <a:lnTo>
                            <a:pt x="260" y="151"/>
                          </a:lnTo>
                          <a:lnTo>
                            <a:pt x="227" y="189"/>
                          </a:lnTo>
                          <a:lnTo>
                            <a:pt x="164" y="264"/>
                          </a:lnTo>
                          <a:lnTo>
                            <a:pt x="150" y="277"/>
                          </a:lnTo>
                          <a:lnTo>
                            <a:pt x="135" y="287"/>
                          </a:lnTo>
                          <a:lnTo>
                            <a:pt x="118" y="292"/>
                          </a:lnTo>
                          <a:lnTo>
                            <a:pt x="99" y="294"/>
                          </a:lnTo>
                          <a:lnTo>
                            <a:pt x="76" y="292"/>
                          </a:lnTo>
                          <a:lnTo>
                            <a:pt x="55" y="283"/>
                          </a:lnTo>
                          <a:lnTo>
                            <a:pt x="35" y="269"/>
                          </a:lnTo>
                          <a:lnTo>
                            <a:pt x="19" y="251"/>
                          </a:lnTo>
                          <a:lnTo>
                            <a:pt x="6" y="230"/>
                          </a:lnTo>
                          <a:lnTo>
                            <a:pt x="0" y="206"/>
                          </a:lnTo>
                          <a:lnTo>
                            <a:pt x="0" y="182"/>
                          </a:lnTo>
                          <a:lnTo>
                            <a:pt x="6" y="161"/>
                          </a:lnTo>
                          <a:lnTo>
                            <a:pt x="19" y="143"/>
                          </a:lnTo>
                          <a:lnTo>
                            <a:pt x="87" y="61"/>
                          </a:lnTo>
                          <a:lnTo>
                            <a:pt x="114" y="28"/>
                          </a:lnTo>
                          <a:lnTo>
                            <a:pt x="127" y="17"/>
                          </a:lnTo>
                          <a:lnTo>
                            <a:pt x="142" y="7"/>
                          </a:lnTo>
                          <a:lnTo>
                            <a:pt x="159" y="2"/>
                          </a:lnTo>
                          <a:lnTo>
                            <a:pt x="1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3"/>
                    <p:cNvSpPr>
                      <a:spLocks/>
                    </p:cNvSpPr>
                    <p:nvPr/>
                  </p:nvSpPr>
                  <p:spPr bwMode="auto">
                    <a:xfrm>
                      <a:off x="3198624" y="3649171"/>
                      <a:ext cx="276268" cy="286414"/>
                    </a:xfrm>
                    <a:custGeom>
                      <a:avLst/>
                      <a:gdLst/>
                      <a:ahLst/>
                      <a:cxnLst>
                        <a:cxn ang="0">
                          <a:pos x="232" y="0"/>
                        </a:cxn>
                        <a:cxn ang="0">
                          <a:pos x="255" y="2"/>
                        </a:cxn>
                        <a:cxn ang="0">
                          <a:pos x="276" y="7"/>
                        </a:cxn>
                        <a:cxn ang="0">
                          <a:pos x="296" y="17"/>
                        </a:cxn>
                        <a:cxn ang="0">
                          <a:pos x="313" y="30"/>
                        </a:cxn>
                        <a:cxn ang="0">
                          <a:pos x="332" y="49"/>
                        </a:cxn>
                        <a:cxn ang="0">
                          <a:pos x="344" y="73"/>
                        </a:cxn>
                        <a:cxn ang="0">
                          <a:pos x="352" y="98"/>
                        </a:cxn>
                        <a:cxn ang="0">
                          <a:pos x="354" y="123"/>
                        </a:cxn>
                        <a:cxn ang="0">
                          <a:pos x="350" y="148"/>
                        </a:cxn>
                        <a:cxn ang="0">
                          <a:pos x="342" y="172"/>
                        </a:cxn>
                        <a:cxn ang="0">
                          <a:pos x="327" y="194"/>
                        </a:cxn>
                        <a:cxn ang="0">
                          <a:pos x="306" y="216"/>
                        </a:cxn>
                        <a:cxn ang="0">
                          <a:pos x="204" y="331"/>
                        </a:cxn>
                        <a:cxn ang="0">
                          <a:pos x="186" y="348"/>
                        </a:cxn>
                        <a:cxn ang="0">
                          <a:pos x="167" y="359"/>
                        </a:cxn>
                        <a:cxn ang="0">
                          <a:pos x="144" y="365"/>
                        </a:cxn>
                        <a:cxn ang="0">
                          <a:pos x="121" y="367"/>
                        </a:cxn>
                        <a:cxn ang="0">
                          <a:pos x="92" y="364"/>
                        </a:cxn>
                        <a:cxn ang="0">
                          <a:pos x="65" y="354"/>
                        </a:cxn>
                        <a:cxn ang="0">
                          <a:pos x="40" y="336"/>
                        </a:cxn>
                        <a:cxn ang="0">
                          <a:pos x="24" y="319"/>
                        </a:cxn>
                        <a:cxn ang="0">
                          <a:pos x="13" y="300"/>
                        </a:cxn>
                        <a:cxn ang="0">
                          <a:pos x="4" y="278"/>
                        </a:cxn>
                        <a:cxn ang="0">
                          <a:pos x="0" y="256"/>
                        </a:cxn>
                        <a:cxn ang="0">
                          <a:pos x="0" y="233"/>
                        </a:cxn>
                        <a:cxn ang="0">
                          <a:pos x="5" y="212"/>
                        </a:cxn>
                        <a:cxn ang="0">
                          <a:pos x="15" y="192"/>
                        </a:cxn>
                        <a:cxn ang="0">
                          <a:pos x="27" y="174"/>
                        </a:cxn>
                        <a:cxn ang="0">
                          <a:pos x="131" y="57"/>
                        </a:cxn>
                        <a:cxn ang="0">
                          <a:pos x="149" y="36"/>
                        </a:cxn>
                        <a:cxn ang="0">
                          <a:pos x="167" y="20"/>
                        </a:cxn>
                        <a:cxn ang="0">
                          <a:pos x="186" y="8"/>
                        </a:cxn>
                        <a:cxn ang="0">
                          <a:pos x="209" y="2"/>
                        </a:cxn>
                        <a:cxn ang="0">
                          <a:pos x="232" y="0"/>
                        </a:cxn>
                      </a:cxnLst>
                      <a:rect l="0" t="0" r="r" b="b"/>
                      <a:pathLst>
                        <a:path w="354" h="367">
                          <a:moveTo>
                            <a:pt x="232" y="0"/>
                          </a:moveTo>
                          <a:lnTo>
                            <a:pt x="255" y="2"/>
                          </a:lnTo>
                          <a:lnTo>
                            <a:pt x="276" y="7"/>
                          </a:lnTo>
                          <a:lnTo>
                            <a:pt x="296" y="17"/>
                          </a:lnTo>
                          <a:lnTo>
                            <a:pt x="313" y="30"/>
                          </a:lnTo>
                          <a:lnTo>
                            <a:pt x="332" y="49"/>
                          </a:lnTo>
                          <a:lnTo>
                            <a:pt x="344" y="73"/>
                          </a:lnTo>
                          <a:lnTo>
                            <a:pt x="352" y="98"/>
                          </a:lnTo>
                          <a:lnTo>
                            <a:pt x="354" y="123"/>
                          </a:lnTo>
                          <a:lnTo>
                            <a:pt x="350" y="148"/>
                          </a:lnTo>
                          <a:lnTo>
                            <a:pt x="342" y="172"/>
                          </a:lnTo>
                          <a:lnTo>
                            <a:pt x="327" y="194"/>
                          </a:lnTo>
                          <a:lnTo>
                            <a:pt x="306" y="216"/>
                          </a:lnTo>
                          <a:lnTo>
                            <a:pt x="204" y="331"/>
                          </a:lnTo>
                          <a:lnTo>
                            <a:pt x="186" y="348"/>
                          </a:lnTo>
                          <a:lnTo>
                            <a:pt x="167" y="359"/>
                          </a:lnTo>
                          <a:lnTo>
                            <a:pt x="144" y="365"/>
                          </a:lnTo>
                          <a:lnTo>
                            <a:pt x="121" y="367"/>
                          </a:lnTo>
                          <a:lnTo>
                            <a:pt x="92" y="364"/>
                          </a:lnTo>
                          <a:lnTo>
                            <a:pt x="65" y="354"/>
                          </a:lnTo>
                          <a:lnTo>
                            <a:pt x="40" y="336"/>
                          </a:lnTo>
                          <a:lnTo>
                            <a:pt x="24" y="319"/>
                          </a:lnTo>
                          <a:lnTo>
                            <a:pt x="13" y="300"/>
                          </a:lnTo>
                          <a:lnTo>
                            <a:pt x="4" y="278"/>
                          </a:lnTo>
                          <a:lnTo>
                            <a:pt x="0" y="256"/>
                          </a:lnTo>
                          <a:lnTo>
                            <a:pt x="0" y="233"/>
                          </a:lnTo>
                          <a:lnTo>
                            <a:pt x="5" y="212"/>
                          </a:lnTo>
                          <a:lnTo>
                            <a:pt x="15" y="192"/>
                          </a:lnTo>
                          <a:lnTo>
                            <a:pt x="27" y="174"/>
                          </a:lnTo>
                          <a:lnTo>
                            <a:pt x="131" y="57"/>
                          </a:lnTo>
                          <a:lnTo>
                            <a:pt x="149" y="36"/>
                          </a:lnTo>
                          <a:lnTo>
                            <a:pt x="167" y="20"/>
                          </a:lnTo>
                          <a:lnTo>
                            <a:pt x="186" y="8"/>
                          </a:lnTo>
                          <a:lnTo>
                            <a:pt x="209" y="2"/>
                          </a:lnTo>
                          <a:lnTo>
                            <a:pt x="2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grpSp>
          <p:sp>
            <p:nvSpPr>
              <p:cNvPr id="16" name="TextBox 15"/>
              <p:cNvSpPr txBox="1"/>
              <p:nvPr/>
            </p:nvSpPr>
            <p:spPr>
              <a:xfrm>
                <a:off x="8913811" y="4750416"/>
                <a:ext cx="2895601" cy="2631490"/>
              </a:xfrm>
              <a:prstGeom prst="rect">
                <a:avLst/>
              </a:prstGeom>
              <a:noFill/>
            </p:spPr>
            <p:txBody>
              <a:bodyPr wrap="square" lIns="0" tIns="0" rIns="0" rtlCol="0">
                <a:spAutoFit/>
              </a:bodyPr>
              <a:lstStyle/>
              <a:p>
                <a:pPr lvl="1"/>
                <a:r>
                  <a:rPr lang="en-US" sz="2400" b="1" dirty="0" smtClean="0">
                    <a:solidFill>
                      <a:schemeClr val="bg2">
                        <a:lumMod val="50000"/>
                      </a:schemeClr>
                    </a:solidFill>
                  </a:rPr>
                  <a:t>Multiple Contracts / Multiple Services</a:t>
                </a:r>
              </a:p>
              <a:p>
                <a:pPr lvl="1"/>
                <a:endParaRPr lang="en-US" sz="2400" b="1" dirty="0">
                  <a:solidFill>
                    <a:schemeClr val="bg2">
                      <a:lumMod val="50000"/>
                    </a:schemeClr>
                  </a:solidFill>
                </a:endParaRPr>
              </a:p>
              <a:p>
                <a:pPr lvl="1"/>
                <a:r>
                  <a:rPr lang="en-US" sz="1600" b="1" dirty="0" smtClean="0">
                    <a:solidFill>
                      <a:schemeClr val="bg2">
                        <a:lumMod val="50000"/>
                      </a:schemeClr>
                    </a:solidFill>
                  </a:rPr>
                  <a:t>New/replacement/rehab bridge, repair &amp; overlay, drainage </a:t>
                </a:r>
                <a:r>
                  <a:rPr lang="en-US" sz="1600" b="1" dirty="0">
                    <a:solidFill>
                      <a:schemeClr val="bg2">
                        <a:lumMod val="50000"/>
                      </a:schemeClr>
                    </a:solidFill>
                  </a:rPr>
                  <a:t>design, </a:t>
                </a:r>
                <a:r>
                  <a:rPr lang="en-US" sz="1600" b="1" dirty="0" smtClean="0">
                    <a:solidFill>
                      <a:schemeClr val="bg2">
                        <a:lumMod val="50000"/>
                      </a:schemeClr>
                    </a:solidFill>
                  </a:rPr>
                  <a:t>survey </a:t>
                </a:r>
                <a:r>
                  <a:rPr lang="en-US" sz="1600" b="1" dirty="0">
                    <a:solidFill>
                      <a:schemeClr val="bg2">
                        <a:lumMod val="50000"/>
                      </a:schemeClr>
                    </a:solidFill>
                  </a:rPr>
                  <a:t>crew, material testers, construction inspectors</a:t>
                </a:r>
              </a:p>
              <a:p>
                <a:pPr lvl="1"/>
                <a:endParaRPr lang="en-US" sz="1600" b="1" dirty="0">
                  <a:solidFill>
                    <a:schemeClr val="bg2">
                      <a:lumMod val="50000"/>
                    </a:schemeClr>
                  </a:solidFill>
                </a:endParaRPr>
              </a:p>
            </p:txBody>
          </p:sp>
        </p:grpSp>
        <p:sp>
          <p:nvSpPr>
            <p:cNvPr id="11" name="Oval 10"/>
            <p:cNvSpPr/>
            <p:nvPr/>
          </p:nvSpPr>
          <p:spPr>
            <a:xfrm>
              <a:off x="836612" y="4149388"/>
              <a:ext cx="2429643" cy="298735"/>
            </a:xfrm>
            <a:prstGeom prst="ellipse">
              <a:avLst/>
            </a:prstGeom>
            <a:gradFill flip="none" rotWithShape="1">
              <a:gsLst>
                <a:gs pos="12000">
                  <a:schemeClr val="tx1">
                    <a:lumMod val="95000"/>
                    <a:lumOff val="5000"/>
                    <a:alpha val="19000"/>
                  </a:schemeClr>
                </a:gs>
                <a:gs pos="100000">
                  <a:sysClr val="window" lastClr="FFFFFF">
                    <a:alpha val="0"/>
                    <a:lumMod val="100000"/>
                  </a:sysClr>
                </a:gs>
              </a:gsLst>
              <a:path path="shape">
                <a:fillToRect l="50000" t="50000" r="50000" b="50000"/>
              </a:path>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 lastClr="FFFFFF"/>
                </a:solidFill>
                <a:effectLst/>
                <a:uLnTx/>
                <a:uFillTx/>
                <a:latin typeface="Calibri"/>
                <a:ea typeface="+mn-ea"/>
                <a:cs typeface="+mn-cs"/>
              </a:endParaRPr>
            </a:p>
          </p:txBody>
        </p:sp>
        <p:sp>
          <p:nvSpPr>
            <p:cNvPr id="12" name="Oval 11"/>
            <p:cNvSpPr/>
            <p:nvPr/>
          </p:nvSpPr>
          <p:spPr>
            <a:xfrm>
              <a:off x="3485652" y="4149387"/>
              <a:ext cx="2429643" cy="298735"/>
            </a:xfrm>
            <a:prstGeom prst="ellipse">
              <a:avLst/>
            </a:prstGeom>
            <a:gradFill flip="none" rotWithShape="1">
              <a:gsLst>
                <a:gs pos="12000">
                  <a:schemeClr val="tx1">
                    <a:lumMod val="95000"/>
                    <a:lumOff val="5000"/>
                    <a:alpha val="19000"/>
                  </a:schemeClr>
                </a:gs>
                <a:gs pos="100000">
                  <a:sysClr val="window" lastClr="FFFFFF">
                    <a:alpha val="0"/>
                    <a:lumMod val="100000"/>
                  </a:sysClr>
                </a:gs>
              </a:gsLst>
              <a:path path="shape">
                <a:fillToRect l="50000" t="50000" r="50000" b="50000"/>
              </a:path>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 lastClr="FFFFFF"/>
                </a:solidFill>
                <a:effectLst/>
                <a:uLnTx/>
                <a:uFillTx/>
                <a:latin typeface="Calibri"/>
                <a:ea typeface="+mn-ea"/>
                <a:cs typeface="+mn-cs"/>
              </a:endParaRPr>
            </a:p>
          </p:txBody>
        </p:sp>
        <p:sp>
          <p:nvSpPr>
            <p:cNvPr id="13" name="Oval 12"/>
            <p:cNvSpPr/>
            <p:nvPr/>
          </p:nvSpPr>
          <p:spPr>
            <a:xfrm>
              <a:off x="6255569" y="4149386"/>
              <a:ext cx="2429643" cy="298735"/>
            </a:xfrm>
            <a:prstGeom prst="ellipse">
              <a:avLst/>
            </a:prstGeom>
            <a:gradFill flip="none" rotWithShape="1">
              <a:gsLst>
                <a:gs pos="12000">
                  <a:schemeClr val="tx1">
                    <a:lumMod val="95000"/>
                    <a:lumOff val="5000"/>
                    <a:alpha val="19000"/>
                  </a:schemeClr>
                </a:gs>
                <a:gs pos="100000">
                  <a:sysClr val="window" lastClr="FFFFFF">
                    <a:alpha val="0"/>
                    <a:lumMod val="100000"/>
                  </a:sysClr>
                </a:gs>
              </a:gsLst>
              <a:path path="shape">
                <a:fillToRect l="50000" t="50000" r="50000" b="50000"/>
              </a:path>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 lastClr="FFFFFF"/>
                </a:solidFill>
                <a:effectLst/>
                <a:uLnTx/>
                <a:uFillTx/>
                <a:latin typeface="Calibri"/>
                <a:ea typeface="+mn-ea"/>
                <a:cs typeface="+mn-cs"/>
              </a:endParaRPr>
            </a:p>
          </p:txBody>
        </p:sp>
        <p:sp>
          <p:nvSpPr>
            <p:cNvPr id="14" name="Oval 13"/>
            <p:cNvSpPr/>
            <p:nvPr/>
          </p:nvSpPr>
          <p:spPr>
            <a:xfrm>
              <a:off x="8913812" y="4149385"/>
              <a:ext cx="2429643" cy="298735"/>
            </a:xfrm>
            <a:prstGeom prst="ellipse">
              <a:avLst/>
            </a:prstGeom>
            <a:gradFill flip="none" rotWithShape="1">
              <a:gsLst>
                <a:gs pos="12000">
                  <a:schemeClr val="tx1">
                    <a:lumMod val="95000"/>
                    <a:lumOff val="5000"/>
                    <a:alpha val="19000"/>
                  </a:schemeClr>
                </a:gs>
                <a:gs pos="100000">
                  <a:sysClr val="window" lastClr="FFFFFF">
                    <a:alpha val="0"/>
                    <a:lumMod val="100000"/>
                  </a:sysClr>
                </a:gs>
              </a:gsLst>
              <a:path path="shape">
                <a:fillToRect l="50000" t="50000" r="50000" b="50000"/>
              </a:path>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 lastClr="FFFFFF"/>
                </a:solidFill>
                <a:effectLst/>
                <a:uLnTx/>
                <a:uFillTx/>
                <a:latin typeface="Calibri"/>
                <a:ea typeface="+mn-ea"/>
                <a:cs typeface="+mn-cs"/>
              </a:endParaRPr>
            </a:p>
          </p:txBody>
        </p:sp>
      </p:grpSp>
      <p:sp>
        <p:nvSpPr>
          <p:cNvPr id="72" name="Rectangle 2"/>
          <p:cNvSpPr txBox="1">
            <a:spLocks noChangeArrowheads="1"/>
          </p:cNvSpPr>
          <p:nvPr/>
        </p:nvSpPr>
        <p:spPr bwMode="auto">
          <a:xfrm>
            <a:off x="825190" y="512956"/>
            <a:ext cx="10337181" cy="74119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0682" tIns="40341" rIns="80682" bIns="40341" numCol="1" rtlCol="0" anchor="t" anchorCtr="0" compatLnSpc="1">
            <a:prstTxWarp prst="textNoShape">
              <a:avLst/>
            </a:prstTxWarp>
            <a:normAutofit/>
          </a:bodyPr>
          <a:lstStyle>
            <a:lvl1pPr algn="l" defTabSz="914400" rtl="0" eaLnBrk="1" latinLnBrk="0" hangingPunct="1">
              <a:lnSpc>
                <a:spcPct val="100000"/>
              </a:lnSpc>
              <a:spcBef>
                <a:spcPct val="0"/>
              </a:spcBef>
              <a:buNone/>
              <a:defRPr sz="4400" b="1" u="none" kern="1200" baseline="0">
                <a:solidFill>
                  <a:srgbClr val="336600"/>
                </a:solidFill>
                <a:latin typeface="Arial" panose="020B0604020202020204" pitchFamily="34" charset="0"/>
                <a:ea typeface="+mj-ea"/>
                <a:cs typeface="Arial" panose="020B0604020202020204" pitchFamily="34" charset="0"/>
              </a:defRPr>
            </a:lvl1pPr>
          </a:lstStyle>
          <a:p>
            <a:pPr fontAlgn="t"/>
            <a:r>
              <a:rPr lang="en-US" altLang="en-US" sz="3600" dirty="0" smtClean="0"/>
              <a:t>Examples of On-Call Contracts</a:t>
            </a:r>
          </a:p>
        </p:txBody>
      </p:sp>
    </p:spTree>
    <p:extLst>
      <p:ext uri="{BB962C8B-B14F-4D97-AF65-F5344CB8AC3E}">
        <p14:creationId xmlns:p14="http://schemas.microsoft.com/office/powerpoint/2010/main" val="17821263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Essentials for ALL A&amp;E Contracts</a:t>
            </a:r>
            <a:endParaRPr lang="en-US" sz="3600" dirty="0"/>
          </a:p>
        </p:txBody>
      </p:sp>
      <p:sp>
        <p:nvSpPr>
          <p:cNvPr id="3" name="Content Placeholder 2"/>
          <p:cNvSpPr>
            <a:spLocks noGrp="1"/>
          </p:cNvSpPr>
          <p:nvPr>
            <p:ph idx="1"/>
          </p:nvPr>
        </p:nvSpPr>
        <p:spPr/>
        <p:txBody>
          <a:bodyPr>
            <a:normAutofit fontScale="62500" lnSpcReduction="20000"/>
          </a:bodyPr>
          <a:lstStyle/>
          <a:p>
            <a:pPr marL="514350" indent="-514350">
              <a:buAutoNum type="arabicPeriod"/>
            </a:pPr>
            <a:r>
              <a:rPr lang="en-US" dirty="0" smtClean="0"/>
              <a:t>Competitive Negotiation (QBS selection)</a:t>
            </a:r>
          </a:p>
          <a:p>
            <a:pPr marL="514350" indent="-514350">
              <a:buAutoNum type="arabicPeriod"/>
            </a:pPr>
            <a:r>
              <a:rPr lang="en-US" sz="2800" dirty="0" smtClean="0"/>
              <a:t>Solicitation</a:t>
            </a:r>
          </a:p>
          <a:p>
            <a:pPr marL="514350" indent="-514350">
              <a:buAutoNum type="arabicPeriod"/>
            </a:pPr>
            <a:r>
              <a:rPr lang="en-US" sz="2800" dirty="0" smtClean="0"/>
              <a:t>RFP</a:t>
            </a:r>
          </a:p>
          <a:p>
            <a:pPr marL="971550" lvl="1" indent="-514350">
              <a:buAutoNum type="arabicPeriod"/>
            </a:pPr>
            <a:r>
              <a:rPr lang="en-US" dirty="0" smtClean="0"/>
              <a:t>Scope of Work</a:t>
            </a:r>
          </a:p>
          <a:p>
            <a:pPr marL="971550" lvl="1" indent="-514350">
              <a:buAutoNum type="arabicPeriod"/>
            </a:pPr>
            <a:r>
              <a:rPr lang="en-US" sz="2400" dirty="0" smtClean="0"/>
              <a:t>Evaluate 3 or more</a:t>
            </a:r>
          </a:p>
          <a:p>
            <a:pPr marL="971550" lvl="1" indent="-514350">
              <a:buAutoNum type="arabicPeriod"/>
            </a:pPr>
            <a:r>
              <a:rPr lang="en-US" dirty="0" smtClean="0"/>
              <a:t>Evaluation factors with weights</a:t>
            </a:r>
          </a:p>
          <a:p>
            <a:pPr marL="971550" lvl="1" indent="-514350">
              <a:buAutoNum type="arabicPeriod"/>
            </a:pPr>
            <a:r>
              <a:rPr lang="en-US" sz="2400" dirty="0" smtClean="0"/>
              <a:t>Specify contract type and method of payment</a:t>
            </a:r>
          </a:p>
          <a:p>
            <a:pPr marL="971550" lvl="1" indent="-514350">
              <a:buAutoNum type="arabicPeriod"/>
            </a:pPr>
            <a:r>
              <a:rPr lang="en-US" dirty="0" smtClean="0"/>
              <a:t>Special provisions/contract requirements</a:t>
            </a:r>
          </a:p>
          <a:p>
            <a:pPr marL="971550" lvl="1" indent="-514350">
              <a:buAutoNum type="arabicPeriod"/>
            </a:pPr>
            <a:r>
              <a:rPr lang="en-US" sz="2400" dirty="0" smtClean="0"/>
              <a:t>Sealed cost proposal</a:t>
            </a:r>
          </a:p>
          <a:p>
            <a:pPr marL="971550" lvl="1" indent="-514350">
              <a:buAutoNum type="arabicPeriod"/>
            </a:pPr>
            <a:r>
              <a:rPr lang="en-US" dirty="0" smtClean="0"/>
              <a:t>Procurement schedule</a:t>
            </a:r>
          </a:p>
          <a:p>
            <a:pPr marL="514350" indent="-514350">
              <a:buAutoNum type="arabicPeriod"/>
            </a:pPr>
            <a:r>
              <a:rPr lang="en-US" sz="2800" dirty="0" smtClean="0"/>
              <a:t>Evaluate, Rank, Select</a:t>
            </a:r>
          </a:p>
          <a:p>
            <a:pPr marL="514350" indent="-514350">
              <a:buAutoNum type="arabicPeriod"/>
            </a:pPr>
            <a:r>
              <a:rPr lang="en-US" dirty="0" smtClean="0"/>
              <a:t>Negotiate – ICE, cost analysis</a:t>
            </a:r>
            <a:endParaRPr lang="en-US" sz="2800" dirty="0" smtClean="0"/>
          </a:p>
          <a:p>
            <a:pPr marL="514350" indent="-514350">
              <a:buAutoNum type="arabicPeriod"/>
            </a:pPr>
            <a:r>
              <a:rPr lang="en-US" sz="2800" dirty="0" smtClean="0"/>
              <a:t>DBE (federa</a:t>
            </a:r>
            <a:r>
              <a:rPr lang="en-US" dirty="0" smtClean="0"/>
              <a:t>l)</a:t>
            </a:r>
            <a:endParaRPr lang="en-US" sz="2800" dirty="0" smtClean="0"/>
          </a:p>
          <a:p>
            <a:pPr marL="514350" indent="-514350">
              <a:buAutoNum type="arabicPeriod"/>
            </a:pPr>
            <a:r>
              <a:rPr lang="en-US" dirty="0" smtClean="0"/>
              <a:t>Contract Provisions (federal) </a:t>
            </a:r>
            <a:endParaRPr lang="en-US" sz="2800" dirty="0" smtClean="0"/>
          </a:p>
          <a:p>
            <a:pPr marL="514350" indent="-514350">
              <a:buAutoNum type="arabicPeriod"/>
            </a:pPr>
            <a:r>
              <a:rPr lang="en-US" dirty="0" smtClean="0"/>
              <a:t>CMSR – approval by FHWA (federal)</a:t>
            </a:r>
            <a:endParaRPr lang="en-US" sz="2800" dirty="0"/>
          </a:p>
        </p:txBody>
      </p:sp>
      <p:sp>
        <p:nvSpPr>
          <p:cNvPr id="4" name="Slide Number Placeholder 3"/>
          <p:cNvSpPr>
            <a:spLocks noGrp="1"/>
          </p:cNvSpPr>
          <p:nvPr>
            <p:ph type="sldNum" sz="quarter" idx="12"/>
          </p:nvPr>
        </p:nvSpPr>
        <p:spPr/>
        <p:txBody>
          <a:bodyPr/>
          <a:lstStyle/>
          <a:p>
            <a:fld id="{4DDFD88F-D5A1-4479-A90D-2D9AB45F530B}" type="slidenum">
              <a:rPr lang="en-US" smtClean="0"/>
              <a:t>16</a:t>
            </a:fld>
            <a:endParaRPr lang="en-US"/>
          </a:p>
        </p:txBody>
      </p:sp>
      <p:sp>
        <p:nvSpPr>
          <p:cNvPr id="6" name="TextBox 5"/>
          <p:cNvSpPr txBox="1"/>
          <p:nvPr/>
        </p:nvSpPr>
        <p:spPr>
          <a:xfrm rot="19925480">
            <a:off x="5090446" y="2808549"/>
            <a:ext cx="5264727" cy="1200329"/>
          </a:xfrm>
          <a:prstGeom prst="rect">
            <a:avLst/>
          </a:prstGeom>
          <a:noFill/>
        </p:spPr>
        <p:txBody>
          <a:bodyPr wrap="square" rtlCol="0">
            <a:spAutoFit/>
          </a:bodyPr>
          <a:lstStyle/>
          <a:p>
            <a:r>
              <a:rPr lang="en-US" sz="7200" dirty="0" smtClean="0">
                <a:solidFill>
                  <a:srgbClr val="FF0000"/>
                </a:solidFill>
              </a:rPr>
              <a:t>DOCUMENT!</a:t>
            </a:r>
          </a:p>
        </p:txBody>
      </p:sp>
    </p:spTree>
    <p:extLst>
      <p:ext uri="{BB962C8B-B14F-4D97-AF65-F5344CB8AC3E}">
        <p14:creationId xmlns:p14="http://schemas.microsoft.com/office/powerpoint/2010/main" val="1255197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dirty="0" smtClean="0"/>
              <a:t>1. Reasonable </a:t>
            </a:r>
            <a:r>
              <a:rPr lang="en-US" dirty="0"/>
              <a:t>Maximum Length </a:t>
            </a:r>
            <a:r>
              <a:rPr lang="en-US" dirty="0" smtClean="0"/>
              <a:t>including begin/end date</a:t>
            </a:r>
          </a:p>
          <a:p>
            <a:pPr marL="0" indent="0">
              <a:buNone/>
            </a:pPr>
            <a:r>
              <a:rPr lang="en-US" dirty="0" smtClean="0"/>
              <a:t>2. Maximum Total </a:t>
            </a:r>
            <a:r>
              <a:rPr lang="en-US" dirty="0"/>
              <a:t>C</a:t>
            </a:r>
            <a:r>
              <a:rPr lang="en-US" dirty="0" smtClean="0"/>
              <a:t>ontract </a:t>
            </a:r>
            <a:r>
              <a:rPr lang="en-US" dirty="0"/>
              <a:t>D</a:t>
            </a:r>
            <a:r>
              <a:rPr lang="en-US" dirty="0" smtClean="0"/>
              <a:t>ollar </a:t>
            </a:r>
            <a:r>
              <a:rPr lang="en-US" dirty="0"/>
              <a:t>A</a:t>
            </a:r>
            <a:r>
              <a:rPr lang="en-US" dirty="0" smtClean="0"/>
              <a:t>mount</a:t>
            </a:r>
          </a:p>
          <a:p>
            <a:pPr marL="0" indent="0">
              <a:buNone/>
            </a:pPr>
            <a:r>
              <a:rPr lang="en-US" dirty="0" smtClean="0"/>
              <a:t>3. Statement of Work</a:t>
            </a:r>
          </a:p>
          <a:p>
            <a:pPr marL="0" indent="0">
              <a:buNone/>
            </a:pPr>
            <a:r>
              <a:rPr lang="en-US" dirty="0" smtClean="0"/>
              <a:t>4. Identify number of contracts that may be awarded</a:t>
            </a:r>
          </a:p>
          <a:p>
            <a:pPr marL="0" indent="0">
              <a:buNone/>
            </a:pPr>
            <a:r>
              <a:rPr lang="en-US" dirty="0" smtClean="0"/>
              <a:t>5. Specify procedures to award task orders</a:t>
            </a:r>
          </a:p>
          <a:p>
            <a:pPr lvl="1"/>
            <a:r>
              <a:rPr lang="en-US" dirty="0" smtClean="0"/>
              <a:t>Additional qualifications based selection</a:t>
            </a:r>
          </a:p>
          <a:p>
            <a:pPr lvl="1"/>
            <a:r>
              <a:rPr lang="en-US" dirty="0" smtClean="0"/>
              <a:t>Regional basis</a:t>
            </a:r>
            <a:endParaRPr lang="en-US" sz="2800" dirty="0"/>
          </a:p>
          <a:p>
            <a:pPr marL="0" lvl="1" indent="0">
              <a:buNone/>
            </a:pPr>
            <a:r>
              <a:rPr lang="en-US" sz="2800" dirty="0" smtClean="0"/>
              <a:t>6. Payment Method</a:t>
            </a:r>
          </a:p>
        </p:txBody>
      </p:sp>
      <p:sp>
        <p:nvSpPr>
          <p:cNvPr id="2" name="Title 1"/>
          <p:cNvSpPr>
            <a:spLocks noGrp="1"/>
          </p:cNvSpPr>
          <p:nvPr>
            <p:ph type="title"/>
          </p:nvPr>
        </p:nvSpPr>
        <p:spPr/>
        <p:txBody>
          <a:bodyPr>
            <a:normAutofit/>
          </a:bodyPr>
          <a:lstStyle/>
          <a:p>
            <a:r>
              <a:rPr lang="en-US" sz="3600" dirty="0" smtClean="0"/>
              <a:t>Essentials Specific to On-Call</a:t>
            </a:r>
            <a:endParaRPr lang="en-US" sz="3600" dirty="0"/>
          </a:p>
        </p:txBody>
      </p:sp>
      <p:sp>
        <p:nvSpPr>
          <p:cNvPr id="4" name="Slide Number Placeholder 3"/>
          <p:cNvSpPr>
            <a:spLocks noGrp="1"/>
          </p:cNvSpPr>
          <p:nvPr>
            <p:ph type="sldNum" sz="quarter" idx="12"/>
          </p:nvPr>
        </p:nvSpPr>
        <p:spPr/>
        <p:txBody>
          <a:bodyPr/>
          <a:lstStyle/>
          <a:p>
            <a:fld id="{4DDFD88F-D5A1-4479-A90D-2D9AB45F530B}" type="slidenum">
              <a:rPr lang="en-US" smtClean="0"/>
              <a:t>17</a:t>
            </a:fld>
            <a:endParaRPr lang="en-US"/>
          </a:p>
        </p:txBody>
      </p:sp>
      <p:sp>
        <p:nvSpPr>
          <p:cNvPr id="7" name="TextBox 6"/>
          <p:cNvSpPr txBox="1"/>
          <p:nvPr/>
        </p:nvSpPr>
        <p:spPr>
          <a:xfrm rot="19925480">
            <a:off x="5090446" y="2808549"/>
            <a:ext cx="5264727" cy="1200329"/>
          </a:xfrm>
          <a:prstGeom prst="rect">
            <a:avLst/>
          </a:prstGeom>
          <a:noFill/>
        </p:spPr>
        <p:txBody>
          <a:bodyPr wrap="square" rtlCol="0">
            <a:spAutoFit/>
          </a:bodyPr>
          <a:lstStyle/>
          <a:p>
            <a:r>
              <a:rPr lang="en-US" sz="7200" dirty="0" smtClean="0">
                <a:solidFill>
                  <a:srgbClr val="FF0000"/>
                </a:solidFill>
              </a:rPr>
              <a:t>DOCUMENT!</a:t>
            </a:r>
          </a:p>
        </p:txBody>
      </p:sp>
      <p:sp>
        <p:nvSpPr>
          <p:cNvPr id="8" name="8-Point Star 7"/>
          <p:cNvSpPr/>
          <p:nvPr/>
        </p:nvSpPr>
        <p:spPr>
          <a:xfrm>
            <a:off x="10611726" y="1573250"/>
            <a:ext cx="1247386" cy="1144378"/>
          </a:xfrm>
          <a:prstGeom prst="star8">
            <a:avLst/>
          </a:prstGeom>
          <a:noFill/>
          <a:ln w="3492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 name="TextBox 8"/>
          <p:cNvSpPr txBox="1"/>
          <p:nvPr/>
        </p:nvSpPr>
        <p:spPr>
          <a:xfrm>
            <a:off x="10904166" y="1779096"/>
            <a:ext cx="661392" cy="707886"/>
          </a:xfrm>
          <a:prstGeom prst="rect">
            <a:avLst/>
          </a:prstGeom>
          <a:noFill/>
        </p:spPr>
        <p:txBody>
          <a:bodyPr wrap="square" rtlCol="0">
            <a:spAutoFit/>
          </a:bodyPr>
          <a:lstStyle/>
          <a:p>
            <a:pPr algn="ctr"/>
            <a:r>
              <a:rPr lang="en-US" sz="4000" dirty="0"/>
              <a:t>3</a:t>
            </a:r>
          </a:p>
        </p:txBody>
      </p:sp>
    </p:spTree>
    <p:extLst>
      <p:ext uri="{BB962C8B-B14F-4D97-AF65-F5344CB8AC3E}">
        <p14:creationId xmlns:p14="http://schemas.microsoft.com/office/powerpoint/2010/main" val="405891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2"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par>
                                <p:cTn id="13" presetID="1" presetClass="exit" presetSubtype="0" fill="hold" grpId="1" nodeType="withEffect">
                                  <p:stCondLst>
                                    <p:cond delay="0"/>
                                  </p:stCondLst>
                                  <p:childTnLst>
                                    <p:set>
                                      <p:cBhvr>
                                        <p:cTn id="14" dur="1" fill="hold">
                                          <p:stCondLst>
                                            <p:cond delay="0"/>
                                          </p:stCondLst>
                                        </p:cTn>
                                        <p:tgtEl>
                                          <p:spTgt spid="9"/>
                                        </p:tgtEl>
                                        <p:attrNameLst>
                                          <p:attrName>style.visibility</p:attrName>
                                        </p:attrNameLst>
                                      </p:cBhvr>
                                      <p:to>
                                        <p:strVal val="hidden"/>
                                      </p:to>
                                    </p:set>
                                  </p:childTnLst>
                                </p:cTn>
                              </p:par>
                              <p:par>
                                <p:cTn id="15" presetID="1" presetClass="exit" presetSubtype="0" fill="hold" grpId="3" nodeType="withEffect">
                                  <p:stCondLst>
                                    <p:cond delay="0"/>
                                  </p:stCondLst>
                                  <p:childTnLst>
                                    <p:set>
                                      <p:cBhvr>
                                        <p:cTn id="16" dur="1" fill="hold">
                                          <p:stCondLst>
                                            <p:cond delay="0"/>
                                          </p:stCondLst>
                                        </p:cTn>
                                        <p:tgtEl>
                                          <p:spTgt spid="8"/>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down)">
                                      <p:cBhvr>
                                        <p:cTn id="4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p:bldP spid="8" grpId="2" animBg="1"/>
      <p:bldP spid="8" grpId="3" animBg="1"/>
      <p:bldP spid="9" grpId="0"/>
      <p:bldP spid="9"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610600" y="6356350"/>
            <a:ext cx="2743200" cy="365125"/>
          </a:xfrm>
        </p:spPr>
        <p:txBody>
          <a:bodyPr/>
          <a:lstStyle/>
          <a:p>
            <a:pPr>
              <a:defRPr/>
            </a:pPr>
            <a:fld id="{74FE5B35-43FE-4964-8EE4-D1538BCFE1FF}" type="slidenum">
              <a:rPr lang="en-US" altLang="en-US" smtClean="0"/>
              <a:pPr>
                <a:defRPr/>
              </a:pPr>
              <a:t>18</a:t>
            </a:fld>
            <a:endParaRPr lang="en-US" altLang="en-US" dirty="0"/>
          </a:p>
        </p:txBody>
      </p:sp>
      <p:sp>
        <p:nvSpPr>
          <p:cNvPr id="5" name="Rectangle 2"/>
          <p:cNvSpPr txBox="1">
            <a:spLocks noChangeArrowheads="1"/>
          </p:cNvSpPr>
          <p:nvPr/>
        </p:nvSpPr>
        <p:spPr bwMode="auto">
          <a:xfrm>
            <a:off x="825190" y="211873"/>
            <a:ext cx="9071845" cy="104227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0682" tIns="40341" rIns="80682" bIns="40341" numCol="1" rtlCol="0" anchor="t" anchorCtr="0" compatLnSpc="1">
            <a:prstTxWarp prst="textNoShape">
              <a:avLst/>
            </a:prstTxWarp>
            <a:normAutofit fontScale="92500" lnSpcReduction="10000"/>
          </a:bodyPr>
          <a:lstStyle>
            <a:lvl1pPr algn="l" defTabSz="914400" rtl="0" eaLnBrk="1" latinLnBrk="0" hangingPunct="1">
              <a:lnSpc>
                <a:spcPct val="100000"/>
              </a:lnSpc>
              <a:spcBef>
                <a:spcPct val="0"/>
              </a:spcBef>
              <a:buNone/>
              <a:defRPr sz="4400" b="1" u="none" kern="1200" baseline="0">
                <a:solidFill>
                  <a:srgbClr val="336600"/>
                </a:solidFill>
                <a:latin typeface="Arial" panose="020B0604020202020204" pitchFamily="34" charset="0"/>
                <a:ea typeface="+mj-ea"/>
                <a:cs typeface="Arial" panose="020B0604020202020204" pitchFamily="34" charset="0"/>
              </a:defRPr>
            </a:lvl1pPr>
          </a:lstStyle>
          <a:p>
            <a:pPr fontAlgn="t"/>
            <a:r>
              <a:rPr lang="en-US" altLang="en-US" sz="3600" dirty="0" smtClean="0"/>
              <a:t>On-call or Indefinite Delivery/Indefinite Quantity (IDIQ)</a:t>
            </a:r>
          </a:p>
        </p:txBody>
      </p:sp>
      <p:grpSp>
        <p:nvGrpSpPr>
          <p:cNvPr id="6" name="Group 5"/>
          <p:cNvGrpSpPr/>
          <p:nvPr/>
        </p:nvGrpSpPr>
        <p:grpSpPr>
          <a:xfrm>
            <a:off x="1139824" y="2133600"/>
            <a:ext cx="9637590" cy="3901669"/>
            <a:chOff x="1139824" y="2133600"/>
            <a:chExt cx="9637590" cy="3901669"/>
          </a:xfrm>
        </p:grpSpPr>
        <p:sp>
          <p:nvSpPr>
            <p:cNvPr id="7" name="Oval 6"/>
            <p:cNvSpPr/>
            <p:nvPr/>
          </p:nvSpPr>
          <p:spPr>
            <a:xfrm>
              <a:off x="1139824" y="4108523"/>
              <a:ext cx="4734688" cy="298735"/>
            </a:xfrm>
            <a:prstGeom prst="ellipse">
              <a:avLst/>
            </a:prstGeom>
            <a:gradFill flip="none" rotWithShape="1">
              <a:gsLst>
                <a:gs pos="12000">
                  <a:schemeClr val="tx1">
                    <a:lumMod val="95000"/>
                    <a:lumOff val="5000"/>
                    <a:alpha val="19000"/>
                  </a:schemeClr>
                </a:gs>
                <a:gs pos="100000">
                  <a:sysClr val="window" lastClr="FFFFFF">
                    <a:alpha val="0"/>
                    <a:lumMod val="100000"/>
                  </a:sysClr>
                </a:gs>
              </a:gsLst>
              <a:path path="shape">
                <a:fillToRect l="50000" t="50000" r="50000" b="50000"/>
              </a:path>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 lastClr="FFFFFF"/>
                </a:solidFill>
                <a:effectLst/>
                <a:uLnTx/>
                <a:uFillTx/>
                <a:latin typeface="Calibri"/>
                <a:ea typeface="+mn-ea"/>
                <a:cs typeface="+mn-cs"/>
              </a:endParaRPr>
            </a:p>
          </p:txBody>
        </p:sp>
        <p:grpSp>
          <p:nvGrpSpPr>
            <p:cNvPr id="8" name="Group 7"/>
            <p:cNvGrpSpPr/>
            <p:nvPr/>
          </p:nvGrpSpPr>
          <p:grpSpPr>
            <a:xfrm>
              <a:off x="2015790" y="2133600"/>
              <a:ext cx="3194250" cy="1905000"/>
              <a:chOff x="1979612" y="2133600"/>
              <a:chExt cx="3194250" cy="1905000"/>
            </a:xfrm>
          </p:grpSpPr>
          <p:grpSp>
            <p:nvGrpSpPr>
              <p:cNvPr id="23" name="Group 22"/>
              <p:cNvGrpSpPr/>
              <p:nvPr/>
            </p:nvGrpSpPr>
            <p:grpSpPr>
              <a:xfrm>
                <a:off x="1979612" y="2133600"/>
                <a:ext cx="2349058" cy="1896416"/>
                <a:chOff x="1979612" y="2133600"/>
                <a:chExt cx="2349058" cy="1896416"/>
              </a:xfrm>
              <a:solidFill>
                <a:srgbClr val="0070C0"/>
              </a:solidFill>
            </p:grpSpPr>
            <p:sp>
              <p:nvSpPr>
                <p:cNvPr id="31" name="Freeform 9"/>
                <p:cNvSpPr>
                  <a:spLocks/>
                </p:cNvSpPr>
                <p:nvPr/>
              </p:nvSpPr>
              <p:spPr bwMode="auto">
                <a:xfrm>
                  <a:off x="2613311" y="2352898"/>
                  <a:ext cx="1715359" cy="1677118"/>
                </a:xfrm>
                <a:custGeom>
                  <a:avLst/>
                  <a:gdLst/>
                  <a:ahLst/>
                  <a:cxnLst>
                    <a:cxn ang="0">
                      <a:pos x="359" y="473"/>
                    </a:cxn>
                    <a:cxn ang="0">
                      <a:pos x="448" y="575"/>
                    </a:cxn>
                    <a:cxn ang="0">
                      <a:pos x="640" y="667"/>
                    </a:cxn>
                    <a:cxn ang="0">
                      <a:pos x="872" y="641"/>
                    </a:cxn>
                    <a:cxn ang="0">
                      <a:pos x="1027" y="572"/>
                    </a:cxn>
                    <a:cxn ang="0">
                      <a:pos x="1182" y="503"/>
                    </a:cxn>
                    <a:cxn ang="0">
                      <a:pos x="1220" y="499"/>
                    </a:cxn>
                    <a:cxn ang="0">
                      <a:pos x="1323" y="585"/>
                    </a:cxn>
                    <a:cxn ang="0">
                      <a:pos x="1525" y="712"/>
                    </a:cxn>
                    <a:cxn ang="0">
                      <a:pos x="2182" y="1297"/>
                    </a:cxn>
                    <a:cxn ang="0">
                      <a:pos x="2198" y="1377"/>
                    </a:cxn>
                    <a:cxn ang="0">
                      <a:pos x="2127" y="1498"/>
                    </a:cxn>
                    <a:cxn ang="0">
                      <a:pos x="2012" y="1512"/>
                    </a:cxn>
                    <a:cxn ang="0">
                      <a:pos x="1954" y="1473"/>
                    </a:cxn>
                    <a:cxn ang="0">
                      <a:pos x="1865" y="1381"/>
                    </a:cxn>
                    <a:cxn ang="0">
                      <a:pos x="1756" y="1262"/>
                    </a:cxn>
                    <a:cxn ang="0">
                      <a:pos x="1679" y="1177"/>
                    </a:cxn>
                    <a:cxn ang="0">
                      <a:pos x="1638" y="1179"/>
                    </a:cxn>
                    <a:cxn ang="0">
                      <a:pos x="1970" y="1558"/>
                    </a:cxn>
                    <a:cxn ang="0">
                      <a:pos x="1978" y="1640"/>
                    </a:cxn>
                    <a:cxn ang="0">
                      <a:pos x="1893" y="1739"/>
                    </a:cxn>
                    <a:cxn ang="0">
                      <a:pos x="1775" y="1730"/>
                    </a:cxn>
                    <a:cxn ang="0">
                      <a:pos x="1460" y="1407"/>
                    </a:cxn>
                    <a:cxn ang="0">
                      <a:pos x="1431" y="1423"/>
                    </a:cxn>
                    <a:cxn ang="0">
                      <a:pos x="1749" y="1786"/>
                    </a:cxn>
                    <a:cxn ang="0">
                      <a:pos x="1745" y="1903"/>
                    </a:cxn>
                    <a:cxn ang="0">
                      <a:pos x="1696" y="1951"/>
                    </a:cxn>
                    <a:cxn ang="0">
                      <a:pos x="1602" y="1969"/>
                    </a:cxn>
                    <a:cxn ang="0">
                      <a:pos x="1241" y="1641"/>
                    </a:cxn>
                    <a:cxn ang="0">
                      <a:pos x="1211" y="1648"/>
                    </a:cxn>
                    <a:cxn ang="0">
                      <a:pos x="1500" y="1979"/>
                    </a:cxn>
                    <a:cxn ang="0">
                      <a:pos x="1503" y="2060"/>
                    </a:cxn>
                    <a:cxn ang="0">
                      <a:pos x="1410" y="2145"/>
                    </a:cxn>
                    <a:cxn ang="0">
                      <a:pos x="1341" y="2137"/>
                    </a:cxn>
                    <a:cxn ang="0">
                      <a:pos x="1320" y="2050"/>
                    </a:cxn>
                    <a:cxn ang="0">
                      <a:pos x="1344" y="1922"/>
                    </a:cxn>
                    <a:cxn ang="0">
                      <a:pos x="1252" y="1825"/>
                    </a:cxn>
                    <a:cxn ang="0">
                      <a:pos x="1154" y="1795"/>
                    </a:cxn>
                    <a:cxn ang="0">
                      <a:pos x="1097" y="1653"/>
                    </a:cxn>
                    <a:cxn ang="0">
                      <a:pos x="953" y="1612"/>
                    </a:cxn>
                    <a:cxn ang="0">
                      <a:pos x="931" y="1504"/>
                    </a:cxn>
                    <a:cxn ang="0">
                      <a:pos x="820" y="1382"/>
                    </a:cxn>
                    <a:cxn ang="0">
                      <a:pos x="676" y="1389"/>
                    </a:cxn>
                    <a:cxn ang="0">
                      <a:pos x="645" y="1243"/>
                    </a:cxn>
                    <a:cxn ang="0">
                      <a:pos x="508" y="1176"/>
                    </a:cxn>
                    <a:cxn ang="0">
                      <a:pos x="392" y="1226"/>
                    </a:cxn>
                    <a:cxn ang="0">
                      <a:pos x="104" y="1133"/>
                    </a:cxn>
                    <a:cxn ang="0">
                      <a:pos x="2" y="1082"/>
                    </a:cxn>
                    <a:cxn ang="0">
                      <a:pos x="29" y="976"/>
                    </a:cxn>
                    <a:cxn ang="0">
                      <a:pos x="82" y="745"/>
                    </a:cxn>
                    <a:cxn ang="0">
                      <a:pos x="178" y="309"/>
                    </a:cxn>
                    <a:cxn ang="0">
                      <a:pos x="228" y="67"/>
                    </a:cxn>
                  </a:cxnLst>
                  <a:rect l="0" t="0" r="r" b="b"/>
                  <a:pathLst>
                    <a:path w="2198" h="2149">
                      <a:moveTo>
                        <a:pt x="1038" y="0"/>
                      </a:moveTo>
                      <a:lnTo>
                        <a:pt x="345" y="448"/>
                      </a:lnTo>
                      <a:lnTo>
                        <a:pt x="346" y="451"/>
                      </a:lnTo>
                      <a:lnTo>
                        <a:pt x="351" y="459"/>
                      </a:lnTo>
                      <a:lnTo>
                        <a:pt x="359" y="473"/>
                      </a:lnTo>
                      <a:lnTo>
                        <a:pt x="370" y="489"/>
                      </a:lnTo>
                      <a:lnTo>
                        <a:pt x="385" y="509"/>
                      </a:lnTo>
                      <a:lnTo>
                        <a:pt x="402" y="530"/>
                      </a:lnTo>
                      <a:lnTo>
                        <a:pt x="423" y="553"/>
                      </a:lnTo>
                      <a:lnTo>
                        <a:pt x="448" y="575"/>
                      </a:lnTo>
                      <a:lnTo>
                        <a:pt x="476" y="597"/>
                      </a:lnTo>
                      <a:lnTo>
                        <a:pt x="507" y="617"/>
                      </a:lnTo>
                      <a:lnTo>
                        <a:pt x="541" y="636"/>
                      </a:lnTo>
                      <a:lnTo>
                        <a:pt x="591" y="654"/>
                      </a:lnTo>
                      <a:lnTo>
                        <a:pt x="640" y="667"/>
                      </a:lnTo>
                      <a:lnTo>
                        <a:pt x="689" y="672"/>
                      </a:lnTo>
                      <a:lnTo>
                        <a:pt x="736" y="671"/>
                      </a:lnTo>
                      <a:lnTo>
                        <a:pt x="784" y="666"/>
                      </a:lnTo>
                      <a:lnTo>
                        <a:pt x="828" y="654"/>
                      </a:lnTo>
                      <a:lnTo>
                        <a:pt x="872" y="641"/>
                      </a:lnTo>
                      <a:lnTo>
                        <a:pt x="913" y="623"/>
                      </a:lnTo>
                      <a:lnTo>
                        <a:pt x="939" y="612"/>
                      </a:lnTo>
                      <a:lnTo>
                        <a:pt x="966" y="599"/>
                      </a:lnTo>
                      <a:lnTo>
                        <a:pt x="996" y="586"/>
                      </a:lnTo>
                      <a:lnTo>
                        <a:pt x="1027" y="572"/>
                      </a:lnTo>
                      <a:lnTo>
                        <a:pt x="1087" y="545"/>
                      </a:lnTo>
                      <a:lnTo>
                        <a:pt x="1115" y="533"/>
                      </a:lnTo>
                      <a:lnTo>
                        <a:pt x="1140" y="522"/>
                      </a:lnTo>
                      <a:lnTo>
                        <a:pt x="1164" y="510"/>
                      </a:lnTo>
                      <a:lnTo>
                        <a:pt x="1182" y="503"/>
                      </a:lnTo>
                      <a:lnTo>
                        <a:pt x="1197" y="495"/>
                      </a:lnTo>
                      <a:lnTo>
                        <a:pt x="1206" y="492"/>
                      </a:lnTo>
                      <a:lnTo>
                        <a:pt x="1210" y="490"/>
                      </a:lnTo>
                      <a:lnTo>
                        <a:pt x="1212" y="493"/>
                      </a:lnTo>
                      <a:lnTo>
                        <a:pt x="1220" y="499"/>
                      </a:lnTo>
                      <a:lnTo>
                        <a:pt x="1231" y="510"/>
                      </a:lnTo>
                      <a:lnTo>
                        <a:pt x="1247" y="525"/>
                      </a:lnTo>
                      <a:lnTo>
                        <a:pt x="1268" y="543"/>
                      </a:lnTo>
                      <a:lnTo>
                        <a:pt x="1293" y="563"/>
                      </a:lnTo>
                      <a:lnTo>
                        <a:pt x="1323" y="585"/>
                      </a:lnTo>
                      <a:lnTo>
                        <a:pt x="1355" y="608"/>
                      </a:lnTo>
                      <a:lnTo>
                        <a:pt x="1392" y="635"/>
                      </a:lnTo>
                      <a:lnTo>
                        <a:pt x="1433" y="659"/>
                      </a:lnTo>
                      <a:lnTo>
                        <a:pt x="1478" y="686"/>
                      </a:lnTo>
                      <a:lnTo>
                        <a:pt x="1525" y="712"/>
                      </a:lnTo>
                      <a:lnTo>
                        <a:pt x="1577" y="736"/>
                      </a:lnTo>
                      <a:lnTo>
                        <a:pt x="1632" y="760"/>
                      </a:lnTo>
                      <a:lnTo>
                        <a:pt x="1689" y="782"/>
                      </a:lnTo>
                      <a:lnTo>
                        <a:pt x="2181" y="1294"/>
                      </a:lnTo>
                      <a:lnTo>
                        <a:pt x="2182" y="1297"/>
                      </a:lnTo>
                      <a:lnTo>
                        <a:pt x="2186" y="1305"/>
                      </a:lnTo>
                      <a:lnTo>
                        <a:pt x="2191" y="1318"/>
                      </a:lnTo>
                      <a:lnTo>
                        <a:pt x="2194" y="1335"/>
                      </a:lnTo>
                      <a:lnTo>
                        <a:pt x="2198" y="1355"/>
                      </a:lnTo>
                      <a:lnTo>
                        <a:pt x="2198" y="1377"/>
                      </a:lnTo>
                      <a:lnTo>
                        <a:pt x="2196" y="1401"/>
                      </a:lnTo>
                      <a:lnTo>
                        <a:pt x="2188" y="1426"/>
                      </a:lnTo>
                      <a:lnTo>
                        <a:pt x="2173" y="1452"/>
                      </a:lnTo>
                      <a:lnTo>
                        <a:pt x="2152" y="1478"/>
                      </a:lnTo>
                      <a:lnTo>
                        <a:pt x="2127" y="1498"/>
                      </a:lnTo>
                      <a:lnTo>
                        <a:pt x="2103" y="1512"/>
                      </a:lnTo>
                      <a:lnTo>
                        <a:pt x="2078" y="1518"/>
                      </a:lnTo>
                      <a:lnTo>
                        <a:pt x="2054" y="1520"/>
                      </a:lnTo>
                      <a:lnTo>
                        <a:pt x="2032" y="1517"/>
                      </a:lnTo>
                      <a:lnTo>
                        <a:pt x="2012" y="1512"/>
                      </a:lnTo>
                      <a:lnTo>
                        <a:pt x="1993" y="1504"/>
                      </a:lnTo>
                      <a:lnTo>
                        <a:pt x="1980" y="1495"/>
                      </a:lnTo>
                      <a:lnTo>
                        <a:pt x="1968" y="1488"/>
                      </a:lnTo>
                      <a:lnTo>
                        <a:pt x="1962" y="1483"/>
                      </a:lnTo>
                      <a:lnTo>
                        <a:pt x="1954" y="1473"/>
                      </a:lnTo>
                      <a:lnTo>
                        <a:pt x="1940" y="1459"/>
                      </a:lnTo>
                      <a:lnTo>
                        <a:pt x="1925" y="1443"/>
                      </a:lnTo>
                      <a:lnTo>
                        <a:pt x="1906" y="1425"/>
                      </a:lnTo>
                      <a:lnTo>
                        <a:pt x="1886" y="1404"/>
                      </a:lnTo>
                      <a:lnTo>
                        <a:pt x="1865" y="1381"/>
                      </a:lnTo>
                      <a:lnTo>
                        <a:pt x="1844" y="1356"/>
                      </a:lnTo>
                      <a:lnTo>
                        <a:pt x="1822" y="1333"/>
                      </a:lnTo>
                      <a:lnTo>
                        <a:pt x="1798" y="1308"/>
                      </a:lnTo>
                      <a:lnTo>
                        <a:pt x="1777" y="1284"/>
                      </a:lnTo>
                      <a:lnTo>
                        <a:pt x="1756" y="1262"/>
                      </a:lnTo>
                      <a:lnTo>
                        <a:pt x="1736" y="1240"/>
                      </a:lnTo>
                      <a:lnTo>
                        <a:pt x="1718" y="1220"/>
                      </a:lnTo>
                      <a:lnTo>
                        <a:pt x="1701" y="1204"/>
                      </a:lnTo>
                      <a:lnTo>
                        <a:pt x="1689" y="1189"/>
                      </a:lnTo>
                      <a:lnTo>
                        <a:pt x="1679" y="1177"/>
                      </a:lnTo>
                      <a:lnTo>
                        <a:pt x="1670" y="1169"/>
                      </a:lnTo>
                      <a:lnTo>
                        <a:pt x="1658" y="1169"/>
                      </a:lnTo>
                      <a:lnTo>
                        <a:pt x="1650" y="1170"/>
                      </a:lnTo>
                      <a:lnTo>
                        <a:pt x="1643" y="1172"/>
                      </a:lnTo>
                      <a:lnTo>
                        <a:pt x="1638" y="1179"/>
                      </a:lnTo>
                      <a:lnTo>
                        <a:pt x="1636" y="1186"/>
                      </a:lnTo>
                      <a:lnTo>
                        <a:pt x="1637" y="1199"/>
                      </a:lnTo>
                      <a:lnTo>
                        <a:pt x="1966" y="1548"/>
                      </a:lnTo>
                      <a:lnTo>
                        <a:pt x="1967" y="1550"/>
                      </a:lnTo>
                      <a:lnTo>
                        <a:pt x="1970" y="1558"/>
                      </a:lnTo>
                      <a:lnTo>
                        <a:pt x="1975" y="1569"/>
                      </a:lnTo>
                      <a:lnTo>
                        <a:pt x="1978" y="1582"/>
                      </a:lnTo>
                      <a:lnTo>
                        <a:pt x="1981" y="1600"/>
                      </a:lnTo>
                      <a:lnTo>
                        <a:pt x="1981" y="1620"/>
                      </a:lnTo>
                      <a:lnTo>
                        <a:pt x="1978" y="1640"/>
                      </a:lnTo>
                      <a:lnTo>
                        <a:pt x="1972" y="1662"/>
                      </a:lnTo>
                      <a:lnTo>
                        <a:pt x="1960" y="1684"/>
                      </a:lnTo>
                      <a:lnTo>
                        <a:pt x="1942" y="1705"/>
                      </a:lnTo>
                      <a:lnTo>
                        <a:pt x="1918" y="1725"/>
                      </a:lnTo>
                      <a:lnTo>
                        <a:pt x="1893" y="1739"/>
                      </a:lnTo>
                      <a:lnTo>
                        <a:pt x="1867" y="1745"/>
                      </a:lnTo>
                      <a:lnTo>
                        <a:pt x="1842" y="1748"/>
                      </a:lnTo>
                      <a:lnTo>
                        <a:pt x="1817" y="1745"/>
                      </a:lnTo>
                      <a:lnTo>
                        <a:pt x="1795" y="1739"/>
                      </a:lnTo>
                      <a:lnTo>
                        <a:pt x="1775" y="1730"/>
                      </a:lnTo>
                      <a:lnTo>
                        <a:pt x="1757" y="1719"/>
                      </a:lnTo>
                      <a:lnTo>
                        <a:pt x="1744" y="1707"/>
                      </a:lnTo>
                      <a:lnTo>
                        <a:pt x="1467" y="1409"/>
                      </a:lnTo>
                      <a:lnTo>
                        <a:pt x="1465" y="1409"/>
                      </a:lnTo>
                      <a:lnTo>
                        <a:pt x="1460" y="1407"/>
                      </a:lnTo>
                      <a:lnTo>
                        <a:pt x="1448" y="1405"/>
                      </a:lnTo>
                      <a:lnTo>
                        <a:pt x="1441" y="1406"/>
                      </a:lnTo>
                      <a:lnTo>
                        <a:pt x="1436" y="1409"/>
                      </a:lnTo>
                      <a:lnTo>
                        <a:pt x="1432" y="1415"/>
                      </a:lnTo>
                      <a:lnTo>
                        <a:pt x="1431" y="1423"/>
                      </a:lnTo>
                      <a:lnTo>
                        <a:pt x="1433" y="1436"/>
                      </a:lnTo>
                      <a:lnTo>
                        <a:pt x="1735" y="1753"/>
                      </a:lnTo>
                      <a:lnTo>
                        <a:pt x="1740" y="1763"/>
                      </a:lnTo>
                      <a:lnTo>
                        <a:pt x="1744" y="1773"/>
                      </a:lnTo>
                      <a:lnTo>
                        <a:pt x="1749" y="1786"/>
                      </a:lnTo>
                      <a:lnTo>
                        <a:pt x="1754" y="1804"/>
                      </a:lnTo>
                      <a:lnTo>
                        <a:pt x="1759" y="1841"/>
                      </a:lnTo>
                      <a:lnTo>
                        <a:pt x="1757" y="1862"/>
                      </a:lnTo>
                      <a:lnTo>
                        <a:pt x="1754" y="1883"/>
                      </a:lnTo>
                      <a:lnTo>
                        <a:pt x="1745" y="1903"/>
                      </a:lnTo>
                      <a:lnTo>
                        <a:pt x="1732" y="1922"/>
                      </a:lnTo>
                      <a:lnTo>
                        <a:pt x="1714" y="1939"/>
                      </a:lnTo>
                      <a:lnTo>
                        <a:pt x="1711" y="1940"/>
                      </a:lnTo>
                      <a:lnTo>
                        <a:pt x="1706" y="1945"/>
                      </a:lnTo>
                      <a:lnTo>
                        <a:pt x="1696" y="1951"/>
                      </a:lnTo>
                      <a:lnTo>
                        <a:pt x="1683" y="1958"/>
                      </a:lnTo>
                      <a:lnTo>
                        <a:pt x="1667" y="1964"/>
                      </a:lnTo>
                      <a:lnTo>
                        <a:pt x="1648" y="1968"/>
                      </a:lnTo>
                      <a:lnTo>
                        <a:pt x="1627" y="1970"/>
                      </a:lnTo>
                      <a:lnTo>
                        <a:pt x="1602" y="1969"/>
                      </a:lnTo>
                      <a:lnTo>
                        <a:pt x="1576" y="1963"/>
                      </a:lnTo>
                      <a:lnTo>
                        <a:pt x="1549" y="1950"/>
                      </a:lnTo>
                      <a:lnTo>
                        <a:pt x="1519" y="1932"/>
                      </a:lnTo>
                      <a:lnTo>
                        <a:pt x="1242" y="1641"/>
                      </a:lnTo>
                      <a:lnTo>
                        <a:pt x="1241" y="1641"/>
                      </a:lnTo>
                      <a:lnTo>
                        <a:pt x="1236" y="1640"/>
                      </a:lnTo>
                      <a:lnTo>
                        <a:pt x="1229" y="1640"/>
                      </a:lnTo>
                      <a:lnTo>
                        <a:pt x="1222" y="1641"/>
                      </a:lnTo>
                      <a:lnTo>
                        <a:pt x="1216" y="1643"/>
                      </a:lnTo>
                      <a:lnTo>
                        <a:pt x="1211" y="1648"/>
                      </a:lnTo>
                      <a:lnTo>
                        <a:pt x="1207" y="1656"/>
                      </a:lnTo>
                      <a:lnTo>
                        <a:pt x="1207" y="1667"/>
                      </a:lnTo>
                      <a:lnTo>
                        <a:pt x="1495" y="1970"/>
                      </a:lnTo>
                      <a:lnTo>
                        <a:pt x="1496" y="1973"/>
                      </a:lnTo>
                      <a:lnTo>
                        <a:pt x="1500" y="1979"/>
                      </a:lnTo>
                      <a:lnTo>
                        <a:pt x="1504" y="1990"/>
                      </a:lnTo>
                      <a:lnTo>
                        <a:pt x="1508" y="2004"/>
                      </a:lnTo>
                      <a:lnTo>
                        <a:pt x="1509" y="2020"/>
                      </a:lnTo>
                      <a:lnTo>
                        <a:pt x="1508" y="2038"/>
                      </a:lnTo>
                      <a:lnTo>
                        <a:pt x="1503" y="2060"/>
                      </a:lnTo>
                      <a:lnTo>
                        <a:pt x="1492" y="2081"/>
                      </a:lnTo>
                      <a:lnTo>
                        <a:pt x="1475" y="2102"/>
                      </a:lnTo>
                      <a:lnTo>
                        <a:pt x="1451" y="2124"/>
                      </a:lnTo>
                      <a:lnTo>
                        <a:pt x="1429" y="2138"/>
                      </a:lnTo>
                      <a:lnTo>
                        <a:pt x="1410" y="2145"/>
                      </a:lnTo>
                      <a:lnTo>
                        <a:pt x="1391" y="2149"/>
                      </a:lnTo>
                      <a:lnTo>
                        <a:pt x="1375" y="2148"/>
                      </a:lnTo>
                      <a:lnTo>
                        <a:pt x="1361" y="2145"/>
                      </a:lnTo>
                      <a:lnTo>
                        <a:pt x="1350" y="2141"/>
                      </a:lnTo>
                      <a:lnTo>
                        <a:pt x="1341" y="2137"/>
                      </a:lnTo>
                      <a:lnTo>
                        <a:pt x="1335" y="2133"/>
                      </a:lnTo>
                      <a:lnTo>
                        <a:pt x="1334" y="2132"/>
                      </a:lnTo>
                      <a:lnTo>
                        <a:pt x="1334" y="2130"/>
                      </a:lnTo>
                      <a:lnTo>
                        <a:pt x="1288" y="2089"/>
                      </a:lnTo>
                      <a:lnTo>
                        <a:pt x="1320" y="2050"/>
                      </a:lnTo>
                      <a:lnTo>
                        <a:pt x="1335" y="2027"/>
                      </a:lnTo>
                      <a:lnTo>
                        <a:pt x="1346" y="2002"/>
                      </a:lnTo>
                      <a:lnTo>
                        <a:pt x="1350" y="1975"/>
                      </a:lnTo>
                      <a:lnTo>
                        <a:pt x="1350" y="1949"/>
                      </a:lnTo>
                      <a:lnTo>
                        <a:pt x="1344" y="1922"/>
                      </a:lnTo>
                      <a:lnTo>
                        <a:pt x="1334" y="1896"/>
                      </a:lnTo>
                      <a:lnTo>
                        <a:pt x="1318" y="1872"/>
                      </a:lnTo>
                      <a:lnTo>
                        <a:pt x="1297" y="1851"/>
                      </a:lnTo>
                      <a:lnTo>
                        <a:pt x="1275" y="1836"/>
                      </a:lnTo>
                      <a:lnTo>
                        <a:pt x="1252" y="1825"/>
                      </a:lnTo>
                      <a:lnTo>
                        <a:pt x="1226" y="1817"/>
                      </a:lnTo>
                      <a:lnTo>
                        <a:pt x="1200" y="1815"/>
                      </a:lnTo>
                      <a:lnTo>
                        <a:pt x="1174" y="1817"/>
                      </a:lnTo>
                      <a:lnTo>
                        <a:pt x="1149" y="1825"/>
                      </a:lnTo>
                      <a:lnTo>
                        <a:pt x="1154" y="1795"/>
                      </a:lnTo>
                      <a:lnTo>
                        <a:pt x="1154" y="1764"/>
                      </a:lnTo>
                      <a:lnTo>
                        <a:pt x="1148" y="1734"/>
                      </a:lnTo>
                      <a:lnTo>
                        <a:pt x="1136" y="1704"/>
                      </a:lnTo>
                      <a:lnTo>
                        <a:pt x="1119" y="1677"/>
                      </a:lnTo>
                      <a:lnTo>
                        <a:pt x="1097" y="1653"/>
                      </a:lnTo>
                      <a:lnTo>
                        <a:pt x="1071" y="1635"/>
                      </a:lnTo>
                      <a:lnTo>
                        <a:pt x="1043" y="1621"/>
                      </a:lnTo>
                      <a:lnTo>
                        <a:pt x="1013" y="1612"/>
                      </a:lnTo>
                      <a:lnTo>
                        <a:pt x="982" y="1610"/>
                      </a:lnTo>
                      <a:lnTo>
                        <a:pt x="953" y="1612"/>
                      </a:lnTo>
                      <a:lnTo>
                        <a:pt x="925" y="1620"/>
                      </a:lnTo>
                      <a:lnTo>
                        <a:pt x="934" y="1594"/>
                      </a:lnTo>
                      <a:lnTo>
                        <a:pt x="938" y="1568"/>
                      </a:lnTo>
                      <a:lnTo>
                        <a:pt x="938" y="1539"/>
                      </a:lnTo>
                      <a:lnTo>
                        <a:pt x="931" y="1504"/>
                      </a:lnTo>
                      <a:lnTo>
                        <a:pt x="919" y="1472"/>
                      </a:lnTo>
                      <a:lnTo>
                        <a:pt x="900" y="1442"/>
                      </a:lnTo>
                      <a:lnTo>
                        <a:pt x="877" y="1416"/>
                      </a:lnTo>
                      <a:lnTo>
                        <a:pt x="849" y="1396"/>
                      </a:lnTo>
                      <a:lnTo>
                        <a:pt x="820" y="1382"/>
                      </a:lnTo>
                      <a:lnTo>
                        <a:pt x="789" y="1373"/>
                      </a:lnTo>
                      <a:lnTo>
                        <a:pt x="755" y="1370"/>
                      </a:lnTo>
                      <a:lnTo>
                        <a:pt x="728" y="1373"/>
                      </a:lnTo>
                      <a:lnTo>
                        <a:pt x="702" y="1379"/>
                      </a:lnTo>
                      <a:lnTo>
                        <a:pt x="676" y="1389"/>
                      </a:lnTo>
                      <a:lnTo>
                        <a:pt x="681" y="1361"/>
                      </a:lnTo>
                      <a:lnTo>
                        <a:pt x="681" y="1333"/>
                      </a:lnTo>
                      <a:lnTo>
                        <a:pt x="674" y="1300"/>
                      </a:lnTo>
                      <a:lnTo>
                        <a:pt x="662" y="1271"/>
                      </a:lnTo>
                      <a:lnTo>
                        <a:pt x="645" y="1243"/>
                      </a:lnTo>
                      <a:lnTo>
                        <a:pt x="622" y="1220"/>
                      </a:lnTo>
                      <a:lnTo>
                        <a:pt x="596" y="1201"/>
                      </a:lnTo>
                      <a:lnTo>
                        <a:pt x="569" y="1187"/>
                      </a:lnTo>
                      <a:lnTo>
                        <a:pt x="539" y="1179"/>
                      </a:lnTo>
                      <a:lnTo>
                        <a:pt x="508" y="1176"/>
                      </a:lnTo>
                      <a:lnTo>
                        <a:pt x="482" y="1179"/>
                      </a:lnTo>
                      <a:lnTo>
                        <a:pt x="456" y="1185"/>
                      </a:lnTo>
                      <a:lnTo>
                        <a:pt x="432" y="1195"/>
                      </a:lnTo>
                      <a:lnTo>
                        <a:pt x="411" y="1209"/>
                      </a:lnTo>
                      <a:lnTo>
                        <a:pt x="392" y="1226"/>
                      </a:lnTo>
                      <a:lnTo>
                        <a:pt x="370" y="1252"/>
                      </a:lnTo>
                      <a:lnTo>
                        <a:pt x="369" y="1252"/>
                      </a:lnTo>
                      <a:lnTo>
                        <a:pt x="158" y="1155"/>
                      </a:lnTo>
                      <a:lnTo>
                        <a:pt x="130" y="1144"/>
                      </a:lnTo>
                      <a:lnTo>
                        <a:pt x="104" y="1133"/>
                      </a:lnTo>
                      <a:lnTo>
                        <a:pt x="79" y="1122"/>
                      </a:lnTo>
                      <a:lnTo>
                        <a:pt x="57" y="1112"/>
                      </a:lnTo>
                      <a:lnTo>
                        <a:pt x="37" y="1102"/>
                      </a:lnTo>
                      <a:lnTo>
                        <a:pt x="21" y="1094"/>
                      </a:lnTo>
                      <a:lnTo>
                        <a:pt x="2" y="1082"/>
                      </a:lnTo>
                      <a:lnTo>
                        <a:pt x="0" y="1078"/>
                      </a:lnTo>
                      <a:lnTo>
                        <a:pt x="5" y="1062"/>
                      </a:lnTo>
                      <a:lnTo>
                        <a:pt x="12" y="1038"/>
                      </a:lnTo>
                      <a:lnTo>
                        <a:pt x="20" y="1010"/>
                      </a:lnTo>
                      <a:lnTo>
                        <a:pt x="29" y="976"/>
                      </a:lnTo>
                      <a:lnTo>
                        <a:pt x="38" y="936"/>
                      </a:lnTo>
                      <a:lnTo>
                        <a:pt x="48" y="893"/>
                      </a:lnTo>
                      <a:lnTo>
                        <a:pt x="60" y="847"/>
                      </a:lnTo>
                      <a:lnTo>
                        <a:pt x="71" y="797"/>
                      </a:lnTo>
                      <a:lnTo>
                        <a:pt x="82" y="745"/>
                      </a:lnTo>
                      <a:lnTo>
                        <a:pt x="107" y="636"/>
                      </a:lnTo>
                      <a:lnTo>
                        <a:pt x="119" y="579"/>
                      </a:lnTo>
                      <a:lnTo>
                        <a:pt x="144" y="467"/>
                      </a:lnTo>
                      <a:lnTo>
                        <a:pt x="166" y="360"/>
                      </a:lnTo>
                      <a:lnTo>
                        <a:pt x="178" y="309"/>
                      </a:lnTo>
                      <a:lnTo>
                        <a:pt x="188" y="262"/>
                      </a:lnTo>
                      <a:lnTo>
                        <a:pt x="197" y="217"/>
                      </a:lnTo>
                      <a:lnTo>
                        <a:pt x="206" y="177"/>
                      </a:lnTo>
                      <a:lnTo>
                        <a:pt x="214" y="141"/>
                      </a:lnTo>
                      <a:lnTo>
                        <a:pt x="228" y="67"/>
                      </a:lnTo>
                      <a:lnTo>
                        <a:pt x="231" y="56"/>
                      </a:lnTo>
                      <a:lnTo>
                        <a:pt x="232" y="52"/>
                      </a:lnTo>
                      <a:lnTo>
                        <a:pt x="1038" y="0"/>
                      </a:lnTo>
                      <a:close/>
                    </a:path>
                  </a:pathLst>
                </a:custGeom>
                <a:solidFill>
                  <a:srgbClr val="C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6"/>
                <p:cNvSpPr>
                  <a:spLocks/>
                </p:cNvSpPr>
                <p:nvPr/>
              </p:nvSpPr>
              <p:spPr bwMode="auto">
                <a:xfrm>
                  <a:off x="1979612" y="2133600"/>
                  <a:ext cx="746080" cy="1133167"/>
                </a:xfrm>
                <a:custGeom>
                  <a:avLst/>
                  <a:gdLst/>
                  <a:ahLst/>
                  <a:cxnLst>
                    <a:cxn ang="0">
                      <a:pos x="275" y="0"/>
                    </a:cxn>
                    <a:cxn ang="0">
                      <a:pos x="850" y="133"/>
                    </a:cxn>
                    <a:cxn ang="0">
                      <a:pos x="852" y="133"/>
                    </a:cxn>
                    <a:cxn ang="0">
                      <a:pos x="857" y="134"/>
                    </a:cxn>
                    <a:cxn ang="0">
                      <a:pos x="864" y="135"/>
                    </a:cxn>
                    <a:cxn ang="0">
                      <a:pos x="884" y="140"/>
                    </a:cxn>
                    <a:cxn ang="0">
                      <a:pos x="896" y="145"/>
                    </a:cxn>
                    <a:cxn ang="0">
                      <a:pos x="908" y="153"/>
                    </a:cxn>
                    <a:cxn ang="0">
                      <a:pos x="920" y="161"/>
                    </a:cxn>
                    <a:cxn ang="0">
                      <a:pos x="931" y="173"/>
                    </a:cxn>
                    <a:cxn ang="0">
                      <a:pos x="941" y="186"/>
                    </a:cxn>
                    <a:cxn ang="0">
                      <a:pos x="949" y="204"/>
                    </a:cxn>
                    <a:cxn ang="0">
                      <a:pos x="954" y="222"/>
                    </a:cxn>
                    <a:cxn ang="0">
                      <a:pos x="956" y="246"/>
                    </a:cxn>
                    <a:cxn ang="0">
                      <a:pos x="955" y="272"/>
                    </a:cxn>
                    <a:cxn ang="0">
                      <a:pos x="950" y="303"/>
                    </a:cxn>
                    <a:cxn ang="0">
                      <a:pos x="945" y="325"/>
                    </a:cxn>
                    <a:cxn ang="0">
                      <a:pos x="939" y="353"/>
                    </a:cxn>
                    <a:cxn ang="0">
                      <a:pos x="931" y="386"/>
                    </a:cxn>
                    <a:cxn ang="0">
                      <a:pos x="923" y="424"/>
                    </a:cxn>
                    <a:cxn ang="0">
                      <a:pos x="913" y="467"/>
                    </a:cxn>
                    <a:cxn ang="0">
                      <a:pos x="901" y="513"/>
                    </a:cxn>
                    <a:cxn ang="0">
                      <a:pos x="890" y="562"/>
                    </a:cxn>
                    <a:cxn ang="0">
                      <a:pos x="879" y="614"/>
                    </a:cxn>
                    <a:cxn ang="0">
                      <a:pos x="867" y="667"/>
                    </a:cxn>
                    <a:cxn ang="0">
                      <a:pos x="842" y="779"/>
                    </a:cxn>
                    <a:cxn ang="0">
                      <a:pos x="829" y="836"/>
                    </a:cxn>
                    <a:cxn ang="0">
                      <a:pos x="816" y="892"/>
                    </a:cxn>
                    <a:cxn ang="0">
                      <a:pos x="803" y="948"/>
                    </a:cxn>
                    <a:cxn ang="0">
                      <a:pos x="791" y="1003"/>
                    </a:cxn>
                    <a:cxn ang="0">
                      <a:pos x="780" y="1055"/>
                    </a:cxn>
                    <a:cxn ang="0">
                      <a:pos x="769" y="1106"/>
                    </a:cxn>
                    <a:cxn ang="0">
                      <a:pos x="757" y="1153"/>
                    </a:cxn>
                    <a:cxn ang="0">
                      <a:pos x="747" y="1196"/>
                    </a:cxn>
                    <a:cxn ang="0">
                      <a:pos x="739" y="1236"/>
                    </a:cxn>
                    <a:cxn ang="0">
                      <a:pos x="731" y="1272"/>
                    </a:cxn>
                    <a:cxn ang="0">
                      <a:pos x="724" y="1302"/>
                    </a:cxn>
                    <a:cxn ang="0">
                      <a:pos x="719" y="1326"/>
                    </a:cxn>
                    <a:cxn ang="0">
                      <a:pos x="715" y="1344"/>
                    </a:cxn>
                    <a:cxn ang="0">
                      <a:pos x="713" y="1355"/>
                    </a:cxn>
                    <a:cxn ang="0">
                      <a:pos x="711" y="1359"/>
                    </a:cxn>
                    <a:cxn ang="0">
                      <a:pos x="710" y="1362"/>
                    </a:cxn>
                    <a:cxn ang="0">
                      <a:pos x="708" y="1368"/>
                    </a:cxn>
                    <a:cxn ang="0">
                      <a:pos x="704" y="1376"/>
                    </a:cxn>
                    <a:cxn ang="0">
                      <a:pos x="698" y="1388"/>
                    </a:cxn>
                    <a:cxn ang="0">
                      <a:pos x="689" y="1400"/>
                    </a:cxn>
                    <a:cxn ang="0">
                      <a:pos x="679" y="1412"/>
                    </a:cxn>
                    <a:cxn ang="0">
                      <a:pos x="667" y="1425"/>
                    </a:cxn>
                    <a:cxn ang="0">
                      <a:pos x="652" y="1436"/>
                    </a:cxn>
                    <a:cxn ang="0">
                      <a:pos x="634" y="1445"/>
                    </a:cxn>
                    <a:cxn ang="0">
                      <a:pos x="615" y="1451"/>
                    </a:cxn>
                    <a:cxn ang="0">
                      <a:pos x="592" y="1452"/>
                    </a:cxn>
                    <a:cxn ang="0">
                      <a:pos x="567" y="1450"/>
                    </a:cxn>
                    <a:cxn ang="0">
                      <a:pos x="0" y="1317"/>
                    </a:cxn>
                    <a:cxn ang="0">
                      <a:pos x="275" y="0"/>
                    </a:cxn>
                  </a:cxnLst>
                  <a:rect l="0" t="0" r="r" b="b"/>
                  <a:pathLst>
                    <a:path w="956" h="1452">
                      <a:moveTo>
                        <a:pt x="275" y="0"/>
                      </a:moveTo>
                      <a:lnTo>
                        <a:pt x="850" y="133"/>
                      </a:lnTo>
                      <a:lnTo>
                        <a:pt x="852" y="133"/>
                      </a:lnTo>
                      <a:lnTo>
                        <a:pt x="857" y="134"/>
                      </a:lnTo>
                      <a:lnTo>
                        <a:pt x="864" y="135"/>
                      </a:lnTo>
                      <a:lnTo>
                        <a:pt x="884" y="140"/>
                      </a:lnTo>
                      <a:lnTo>
                        <a:pt x="896" y="145"/>
                      </a:lnTo>
                      <a:lnTo>
                        <a:pt x="908" y="153"/>
                      </a:lnTo>
                      <a:lnTo>
                        <a:pt x="920" y="161"/>
                      </a:lnTo>
                      <a:lnTo>
                        <a:pt x="931" y="173"/>
                      </a:lnTo>
                      <a:lnTo>
                        <a:pt x="941" y="186"/>
                      </a:lnTo>
                      <a:lnTo>
                        <a:pt x="949" y="204"/>
                      </a:lnTo>
                      <a:lnTo>
                        <a:pt x="954" y="222"/>
                      </a:lnTo>
                      <a:lnTo>
                        <a:pt x="956" y="246"/>
                      </a:lnTo>
                      <a:lnTo>
                        <a:pt x="955" y="272"/>
                      </a:lnTo>
                      <a:lnTo>
                        <a:pt x="950" y="303"/>
                      </a:lnTo>
                      <a:lnTo>
                        <a:pt x="945" y="325"/>
                      </a:lnTo>
                      <a:lnTo>
                        <a:pt x="939" y="353"/>
                      </a:lnTo>
                      <a:lnTo>
                        <a:pt x="931" y="386"/>
                      </a:lnTo>
                      <a:lnTo>
                        <a:pt x="923" y="424"/>
                      </a:lnTo>
                      <a:lnTo>
                        <a:pt x="913" y="467"/>
                      </a:lnTo>
                      <a:lnTo>
                        <a:pt x="901" y="513"/>
                      </a:lnTo>
                      <a:lnTo>
                        <a:pt x="890" y="562"/>
                      </a:lnTo>
                      <a:lnTo>
                        <a:pt x="879" y="614"/>
                      </a:lnTo>
                      <a:lnTo>
                        <a:pt x="867" y="667"/>
                      </a:lnTo>
                      <a:lnTo>
                        <a:pt x="842" y="779"/>
                      </a:lnTo>
                      <a:lnTo>
                        <a:pt x="829" y="836"/>
                      </a:lnTo>
                      <a:lnTo>
                        <a:pt x="816" y="892"/>
                      </a:lnTo>
                      <a:lnTo>
                        <a:pt x="803" y="948"/>
                      </a:lnTo>
                      <a:lnTo>
                        <a:pt x="791" y="1003"/>
                      </a:lnTo>
                      <a:lnTo>
                        <a:pt x="780" y="1055"/>
                      </a:lnTo>
                      <a:lnTo>
                        <a:pt x="769" y="1106"/>
                      </a:lnTo>
                      <a:lnTo>
                        <a:pt x="757" y="1153"/>
                      </a:lnTo>
                      <a:lnTo>
                        <a:pt x="747" y="1196"/>
                      </a:lnTo>
                      <a:lnTo>
                        <a:pt x="739" y="1236"/>
                      </a:lnTo>
                      <a:lnTo>
                        <a:pt x="731" y="1272"/>
                      </a:lnTo>
                      <a:lnTo>
                        <a:pt x="724" y="1302"/>
                      </a:lnTo>
                      <a:lnTo>
                        <a:pt x="719" y="1326"/>
                      </a:lnTo>
                      <a:lnTo>
                        <a:pt x="715" y="1344"/>
                      </a:lnTo>
                      <a:lnTo>
                        <a:pt x="713" y="1355"/>
                      </a:lnTo>
                      <a:lnTo>
                        <a:pt x="711" y="1359"/>
                      </a:lnTo>
                      <a:lnTo>
                        <a:pt x="710" y="1362"/>
                      </a:lnTo>
                      <a:lnTo>
                        <a:pt x="708" y="1368"/>
                      </a:lnTo>
                      <a:lnTo>
                        <a:pt x="704" y="1376"/>
                      </a:lnTo>
                      <a:lnTo>
                        <a:pt x="698" y="1388"/>
                      </a:lnTo>
                      <a:lnTo>
                        <a:pt x="689" y="1400"/>
                      </a:lnTo>
                      <a:lnTo>
                        <a:pt x="679" y="1412"/>
                      </a:lnTo>
                      <a:lnTo>
                        <a:pt x="667" y="1425"/>
                      </a:lnTo>
                      <a:lnTo>
                        <a:pt x="652" y="1436"/>
                      </a:lnTo>
                      <a:lnTo>
                        <a:pt x="634" y="1445"/>
                      </a:lnTo>
                      <a:lnTo>
                        <a:pt x="615" y="1451"/>
                      </a:lnTo>
                      <a:lnTo>
                        <a:pt x="592" y="1452"/>
                      </a:lnTo>
                      <a:lnTo>
                        <a:pt x="567" y="1450"/>
                      </a:lnTo>
                      <a:lnTo>
                        <a:pt x="0" y="1317"/>
                      </a:lnTo>
                      <a:lnTo>
                        <a:pt x="275" y="0"/>
                      </a:lnTo>
                      <a:close/>
                    </a:path>
                  </a:pathLst>
                </a:custGeom>
                <a:solidFill>
                  <a:srgbClr val="C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4" name="Group 23"/>
              <p:cNvGrpSpPr/>
              <p:nvPr/>
            </p:nvGrpSpPr>
            <p:grpSpPr>
              <a:xfrm>
                <a:off x="2838852" y="2154672"/>
                <a:ext cx="2335010" cy="1883928"/>
                <a:chOff x="2838852" y="2154672"/>
                <a:chExt cx="2335010" cy="1883928"/>
              </a:xfrm>
              <a:solidFill>
                <a:schemeClr val="bg1">
                  <a:lumMod val="85000"/>
                </a:schemeClr>
              </a:solidFill>
            </p:grpSpPr>
            <p:sp>
              <p:nvSpPr>
                <p:cNvPr id="25" name="Freeform 7"/>
                <p:cNvSpPr>
                  <a:spLocks/>
                </p:cNvSpPr>
                <p:nvPr/>
              </p:nvSpPr>
              <p:spPr bwMode="auto">
                <a:xfrm>
                  <a:off x="2968401" y="2334168"/>
                  <a:ext cx="1541325" cy="987229"/>
                </a:xfrm>
                <a:custGeom>
                  <a:avLst/>
                  <a:gdLst/>
                  <a:ahLst/>
                  <a:cxnLst>
                    <a:cxn ang="0">
                      <a:pos x="743" y="0"/>
                    </a:cxn>
                    <a:cxn ang="0">
                      <a:pos x="1766" y="88"/>
                    </a:cxn>
                    <a:cxn ang="0">
                      <a:pos x="1975" y="1090"/>
                    </a:cxn>
                    <a:cxn ang="0">
                      <a:pos x="1764" y="1265"/>
                    </a:cxn>
                    <a:cxn ang="0">
                      <a:pos x="1280" y="743"/>
                    </a:cxn>
                    <a:cxn ang="0">
                      <a:pos x="1276" y="742"/>
                    </a:cxn>
                    <a:cxn ang="0">
                      <a:pos x="1266" y="738"/>
                    </a:cxn>
                    <a:cxn ang="0">
                      <a:pos x="1250" y="733"/>
                    </a:cxn>
                    <a:cxn ang="0">
                      <a:pos x="1228" y="724"/>
                    </a:cxn>
                    <a:cxn ang="0">
                      <a:pos x="1200" y="714"/>
                    </a:cxn>
                    <a:cxn ang="0">
                      <a:pos x="1169" y="702"/>
                    </a:cxn>
                    <a:cxn ang="0">
                      <a:pos x="1136" y="686"/>
                    </a:cxn>
                    <a:cxn ang="0">
                      <a:pos x="1097" y="669"/>
                    </a:cxn>
                    <a:cxn ang="0">
                      <a:pos x="1058" y="647"/>
                    </a:cxn>
                    <a:cxn ang="0">
                      <a:pos x="1017" y="625"/>
                    </a:cxn>
                    <a:cxn ang="0">
                      <a:pos x="974" y="599"/>
                    </a:cxn>
                    <a:cxn ang="0">
                      <a:pos x="931" y="569"/>
                    </a:cxn>
                    <a:cxn ang="0">
                      <a:pos x="889" y="538"/>
                    </a:cxn>
                    <a:cxn ang="0">
                      <a:pos x="848" y="503"/>
                    </a:cxn>
                    <a:cxn ang="0">
                      <a:pos x="807" y="466"/>
                    </a:cxn>
                    <a:cxn ang="0">
                      <a:pos x="770" y="425"/>
                    </a:cxn>
                    <a:cxn ang="0">
                      <a:pos x="757" y="431"/>
                    </a:cxn>
                    <a:cxn ang="0">
                      <a:pos x="743" y="437"/>
                    </a:cxn>
                    <a:cxn ang="0">
                      <a:pos x="725" y="446"/>
                    </a:cxn>
                    <a:cxn ang="0">
                      <a:pos x="702" y="456"/>
                    </a:cxn>
                    <a:cxn ang="0">
                      <a:pos x="678" y="468"/>
                    </a:cxn>
                    <a:cxn ang="0">
                      <a:pos x="649" y="481"/>
                    </a:cxn>
                    <a:cxn ang="0">
                      <a:pos x="619" y="495"/>
                    </a:cxn>
                    <a:cxn ang="0">
                      <a:pos x="589" y="509"/>
                    </a:cxn>
                    <a:cxn ang="0">
                      <a:pos x="557" y="524"/>
                    </a:cxn>
                    <a:cxn ang="0">
                      <a:pos x="526" y="539"/>
                    </a:cxn>
                    <a:cxn ang="0">
                      <a:pos x="495" y="553"/>
                    </a:cxn>
                    <a:cxn ang="0">
                      <a:pos x="466" y="567"/>
                    </a:cxn>
                    <a:cxn ang="0">
                      <a:pos x="439" y="579"/>
                    </a:cxn>
                    <a:cxn ang="0">
                      <a:pos x="416" y="590"/>
                    </a:cxn>
                    <a:cxn ang="0">
                      <a:pos x="394" y="600"/>
                    </a:cxn>
                    <a:cxn ang="0">
                      <a:pos x="377" y="608"/>
                    </a:cxn>
                    <a:cxn ang="0">
                      <a:pos x="350" y="618"/>
                    </a:cxn>
                    <a:cxn ang="0">
                      <a:pos x="320" y="624"/>
                    </a:cxn>
                    <a:cxn ang="0">
                      <a:pos x="288" y="628"/>
                    </a:cxn>
                    <a:cxn ang="0">
                      <a:pos x="253" y="628"/>
                    </a:cxn>
                    <a:cxn ang="0">
                      <a:pos x="218" y="624"/>
                    </a:cxn>
                    <a:cxn ang="0">
                      <a:pos x="182" y="616"/>
                    </a:cxn>
                    <a:cxn ang="0">
                      <a:pos x="147" y="606"/>
                    </a:cxn>
                    <a:cxn ang="0">
                      <a:pos x="113" y="591"/>
                    </a:cxn>
                    <a:cxn ang="0">
                      <a:pos x="80" y="574"/>
                    </a:cxn>
                    <a:cxn ang="0">
                      <a:pos x="50" y="553"/>
                    </a:cxn>
                    <a:cxn ang="0">
                      <a:pos x="23" y="527"/>
                    </a:cxn>
                    <a:cxn ang="0">
                      <a:pos x="0" y="497"/>
                    </a:cxn>
                    <a:cxn ang="0">
                      <a:pos x="743" y="0"/>
                    </a:cxn>
                  </a:cxnLst>
                  <a:rect l="0" t="0" r="r" b="b"/>
                  <a:pathLst>
                    <a:path w="1975" h="1265">
                      <a:moveTo>
                        <a:pt x="743" y="0"/>
                      </a:moveTo>
                      <a:lnTo>
                        <a:pt x="1766" y="88"/>
                      </a:lnTo>
                      <a:lnTo>
                        <a:pt x="1975" y="1090"/>
                      </a:lnTo>
                      <a:lnTo>
                        <a:pt x="1764" y="1265"/>
                      </a:lnTo>
                      <a:lnTo>
                        <a:pt x="1280" y="743"/>
                      </a:lnTo>
                      <a:lnTo>
                        <a:pt x="1276" y="742"/>
                      </a:lnTo>
                      <a:lnTo>
                        <a:pt x="1266" y="738"/>
                      </a:lnTo>
                      <a:lnTo>
                        <a:pt x="1250" y="733"/>
                      </a:lnTo>
                      <a:lnTo>
                        <a:pt x="1228" y="724"/>
                      </a:lnTo>
                      <a:lnTo>
                        <a:pt x="1200" y="714"/>
                      </a:lnTo>
                      <a:lnTo>
                        <a:pt x="1169" y="702"/>
                      </a:lnTo>
                      <a:lnTo>
                        <a:pt x="1136" y="686"/>
                      </a:lnTo>
                      <a:lnTo>
                        <a:pt x="1097" y="669"/>
                      </a:lnTo>
                      <a:lnTo>
                        <a:pt x="1058" y="647"/>
                      </a:lnTo>
                      <a:lnTo>
                        <a:pt x="1017" y="625"/>
                      </a:lnTo>
                      <a:lnTo>
                        <a:pt x="974" y="599"/>
                      </a:lnTo>
                      <a:lnTo>
                        <a:pt x="931" y="569"/>
                      </a:lnTo>
                      <a:lnTo>
                        <a:pt x="889" y="538"/>
                      </a:lnTo>
                      <a:lnTo>
                        <a:pt x="848" y="503"/>
                      </a:lnTo>
                      <a:lnTo>
                        <a:pt x="807" y="466"/>
                      </a:lnTo>
                      <a:lnTo>
                        <a:pt x="770" y="425"/>
                      </a:lnTo>
                      <a:lnTo>
                        <a:pt x="757" y="431"/>
                      </a:lnTo>
                      <a:lnTo>
                        <a:pt x="743" y="437"/>
                      </a:lnTo>
                      <a:lnTo>
                        <a:pt x="725" y="446"/>
                      </a:lnTo>
                      <a:lnTo>
                        <a:pt x="702" y="456"/>
                      </a:lnTo>
                      <a:lnTo>
                        <a:pt x="678" y="468"/>
                      </a:lnTo>
                      <a:lnTo>
                        <a:pt x="649" y="481"/>
                      </a:lnTo>
                      <a:lnTo>
                        <a:pt x="619" y="495"/>
                      </a:lnTo>
                      <a:lnTo>
                        <a:pt x="589" y="509"/>
                      </a:lnTo>
                      <a:lnTo>
                        <a:pt x="557" y="524"/>
                      </a:lnTo>
                      <a:lnTo>
                        <a:pt x="526" y="539"/>
                      </a:lnTo>
                      <a:lnTo>
                        <a:pt x="495" y="553"/>
                      </a:lnTo>
                      <a:lnTo>
                        <a:pt x="466" y="567"/>
                      </a:lnTo>
                      <a:lnTo>
                        <a:pt x="439" y="579"/>
                      </a:lnTo>
                      <a:lnTo>
                        <a:pt x="416" y="590"/>
                      </a:lnTo>
                      <a:lnTo>
                        <a:pt x="394" y="600"/>
                      </a:lnTo>
                      <a:lnTo>
                        <a:pt x="377" y="608"/>
                      </a:lnTo>
                      <a:lnTo>
                        <a:pt x="350" y="618"/>
                      </a:lnTo>
                      <a:lnTo>
                        <a:pt x="320" y="624"/>
                      </a:lnTo>
                      <a:lnTo>
                        <a:pt x="288" y="628"/>
                      </a:lnTo>
                      <a:lnTo>
                        <a:pt x="253" y="628"/>
                      </a:lnTo>
                      <a:lnTo>
                        <a:pt x="218" y="624"/>
                      </a:lnTo>
                      <a:lnTo>
                        <a:pt x="182" y="616"/>
                      </a:lnTo>
                      <a:lnTo>
                        <a:pt x="147" y="606"/>
                      </a:lnTo>
                      <a:lnTo>
                        <a:pt x="113" y="591"/>
                      </a:lnTo>
                      <a:lnTo>
                        <a:pt x="80" y="574"/>
                      </a:lnTo>
                      <a:lnTo>
                        <a:pt x="50" y="553"/>
                      </a:lnTo>
                      <a:lnTo>
                        <a:pt x="23" y="527"/>
                      </a:lnTo>
                      <a:lnTo>
                        <a:pt x="0" y="497"/>
                      </a:lnTo>
                      <a:lnTo>
                        <a:pt x="743" y="0"/>
                      </a:lnTo>
                      <a:close/>
                    </a:path>
                  </a:pathLst>
                </a:custGeom>
                <a:solidFill>
                  <a:schemeClr val="tx1">
                    <a:lumMod val="65000"/>
                    <a:lumOff val="3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8"/>
                <p:cNvSpPr>
                  <a:spLocks/>
                </p:cNvSpPr>
                <p:nvPr/>
              </p:nvSpPr>
              <p:spPr bwMode="auto">
                <a:xfrm>
                  <a:off x="4420759" y="2154672"/>
                  <a:ext cx="753103" cy="1091024"/>
                </a:xfrm>
                <a:custGeom>
                  <a:avLst/>
                  <a:gdLst/>
                  <a:ahLst/>
                  <a:cxnLst>
                    <a:cxn ang="0">
                      <a:pos x="965" y="1294"/>
                    </a:cxn>
                    <a:cxn ang="0">
                      <a:pos x="950" y="1297"/>
                    </a:cxn>
                    <a:cxn ang="0">
                      <a:pos x="910" y="1307"/>
                    </a:cxn>
                    <a:cxn ang="0">
                      <a:pos x="847" y="1322"/>
                    </a:cxn>
                    <a:cxn ang="0">
                      <a:pos x="764" y="1341"/>
                    </a:cxn>
                    <a:cxn ang="0">
                      <a:pos x="665" y="1361"/>
                    </a:cxn>
                    <a:cxn ang="0">
                      <a:pos x="554" y="1381"/>
                    </a:cxn>
                    <a:cxn ang="0">
                      <a:pos x="449" y="1395"/>
                    </a:cxn>
                    <a:cxn ang="0">
                      <a:pos x="373" y="1397"/>
                    </a:cxn>
                    <a:cxn ang="0">
                      <a:pos x="316" y="1387"/>
                    </a:cxn>
                    <a:cxn ang="0">
                      <a:pos x="275" y="1369"/>
                    </a:cxn>
                    <a:cxn ang="0">
                      <a:pos x="249" y="1348"/>
                    </a:cxn>
                    <a:cxn ang="0">
                      <a:pos x="232" y="1327"/>
                    </a:cxn>
                    <a:cxn ang="0">
                      <a:pos x="222" y="1304"/>
                    </a:cxn>
                    <a:cxn ang="0">
                      <a:pos x="221" y="1297"/>
                    </a:cxn>
                    <a:cxn ang="0">
                      <a:pos x="219" y="1282"/>
                    </a:cxn>
                    <a:cxn ang="0">
                      <a:pos x="210" y="1241"/>
                    </a:cxn>
                    <a:cxn ang="0">
                      <a:pos x="196" y="1178"/>
                    </a:cxn>
                    <a:cxn ang="0">
                      <a:pos x="179" y="1097"/>
                    </a:cxn>
                    <a:cxn ang="0">
                      <a:pos x="159" y="1003"/>
                    </a:cxn>
                    <a:cxn ang="0">
                      <a:pos x="138" y="900"/>
                    </a:cxn>
                    <a:cxn ang="0">
                      <a:pos x="116" y="792"/>
                    </a:cxn>
                    <a:cxn ang="0">
                      <a:pos x="92" y="682"/>
                    </a:cxn>
                    <a:cxn ang="0">
                      <a:pos x="70" y="578"/>
                    </a:cxn>
                    <a:cxn ang="0">
                      <a:pos x="50" y="481"/>
                    </a:cxn>
                    <a:cxn ang="0">
                      <a:pos x="31" y="397"/>
                    </a:cxn>
                    <a:cxn ang="0">
                      <a:pos x="18" y="330"/>
                    </a:cxn>
                    <a:cxn ang="0">
                      <a:pos x="8" y="284"/>
                    </a:cxn>
                    <a:cxn ang="0">
                      <a:pos x="0" y="245"/>
                    </a:cxn>
                    <a:cxn ang="0">
                      <a:pos x="6" y="205"/>
                    </a:cxn>
                    <a:cxn ang="0">
                      <a:pos x="26" y="173"/>
                    </a:cxn>
                    <a:cxn ang="0">
                      <a:pos x="73" y="141"/>
                    </a:cxn>
                    <a:cxn ang="0">
                      <a:pos x="108" y="127"/>
                    </a:cxn>
                    <a:cxn ang="0">
                      <a:pos x="138" y="118"/>
                    </a:cxn>
                    <a:cxn ang="0">
                      <a:pos x="179" y="108"/>
                    </a:cxn>
                    <a:cxn ang="0">
                      <a:pos x="237" y="96"/>
                    </a:cxn>
                    <a:cxn ang="0">
                      <a:pos x="347" y="71"/>
                    </a:cxn>
                    <a:cxn ang="0">
                      <a:pos x="466" y="46"/>
                    </a:cxn>
                    <a:cxn ang="0">
                      <a:pos x="539" y="30"/>
                    </a:cxn>
                    <a:cxn ang="0">
                      <a:pos x="604" y="16"/>
                    </a:cxn>
                    <a:cxn ang="0">
                      <a:pos x="652" y="7"/>
                    </a:cxn>
                    <a:cxn ang="0">
                      <a:pos x="678" y="2"/>
                    </a:cxn>
                  </a:cxnLst>
                  <a:rect l="0" t="0" r="r" b="b"/>
                  <a:pathLst>
                    <a:path w="965" h="1398">
                      <a:moveTo>
                        <a:pt x="682" y="0"/>
                      </a:moveTo>
                      <a:lnTo>
                        <a:pt x="965" y="1294"/>
                      </a:lnTo>
                      <a:lnTo>
                        <a:pt x="961" y="1295"/>
                      </a:lnTo>
                      <a:lnTo>
                        <a:pt x="950" y="1297"/>
                      </a:lnTo>
                      <a:lnTo>
                        <a:pt x="934" y="1302"/>
                      </a:lnTo>
                      <a:lnTo>
                        <a:pt x="910" y="1307"/>
                      </a:lnTo>
                      <a:lnTo>
                        <a:pt x="881" y="1315"/>
                      </a:lnTo>
                      <a:lnTo>
                        <a:pt x="847" y="1322"/>
                      </a:lnTo>
                      <a:lnTo>
                        <a:pt x="807" y="1332"/>
                      </a:lnTo>
                      <a:lnTo>
                        <a:pt x="764" y="1341"/>
                      </a:lnTo>
                      <a:lnTo>
                        <a:pt x="716" y="1351"/>
                      </a:lnTo>
                      <a:lnTo>
                        <a:pt x="665" y="1361"/>
                      </a:lnTo>
                      <a:lnTo>
                        <a:pt x="611" y="1371"/>
                      </a:lnTo>
                      <a:lnTo>
                        <a:pt x="554" y="1381"/>
                      </a:lnTo>
                      <a:lnTo>
                        <a:pt x="494" y="1390"/>
                      </a:lnTo>
                      <a:lnTo>
                        <a:pt x="449" y="1395"/>
                      </a:lnTo>
                      <a:lnTo>
                        <a:pt x="408" y="1398"/>
                      </a:lnTo>
                      <a:lnTo>
                        <a:pt x="373" y="1397"/>
                      </a:lnTo>
                      <a:lnTo>
                        <a:pt x="342" y="1393"/>
                      </a:lnTo>
                      <a:lnTo>
                        <a:pt x="316" y="1387"/>
                      </a:lnTo>
                      <a:lnTo>
                        <a:pt x="293" y="1378"/>
                      </a:lnTo>
                      <a:lnTo>
                        <a:pt x="275" y="1369"/>
                      </a:lnTo>
                      <a:lnTo>
                        <a:pt x="260" y="1359"/>
                      </a:lnTo>
                      <a:lnTo>
                        <a:pt x="249" y="1348"/>
                      </a:lnTo>
                      <a:lnTo>
                        <a:pt x="239" y="1337"/>
                      </a:lnTo>
                      <a:lnTo>
                        <a:pt x="232" y="1327"/>
                      </a:lnTo>
                      <a:lnTo>
                        <a:pt x="224" y="1310"/>
                      </a:lnTo>
                      <a:lnTo>
                        <a:pt x="222" y="1304"/>
                      </a:lnTo>
                      <a:lnTo>
                        <a:pt x="221" y="1299"/>
                      </a:lnTo>
                      <a:lnTo>
                        <a:pt x="221" y="1297"/>
                      </a:lnTo>
                      <a:lnTo>
                        <a:pt x="220" y="1294"/>
                      </a:lnTo>
                      <a:lnTo>
                        <a:pt x="219" y="1282"/>
                      </a:lnTo>
                      <a:lnTo>
                        <a:pt x="215" y="1265"/>
                      </a:lnTo>
                      <a:lnTo>
                        <a:pt x="210" y="1241"/>
                      </a:lnTo>
                      <a:lnTo>
                        <a:pt x="204" y="1213"/>
                      </a:lnTo>
                      <a:lnTo>
                        <a:pt x="196" y="1178"/>
                      </a:lnTo>
                      <a:lnTo>
                        <a:pt x="188" y="1140"/>
                      </a:lnTo>
                      <a:lnTo>
                        <a:pt x="179" y="1097"/>
                      </a:lnTo>
                      <a:lnTo>
                        <a:pt x="170" y="1051"/>
                      </a:lnTo>
                      <a:lnTo>
                        <a:pt x="159" y="1003"/>
                      </a:lnTo>
                      <a:lnTo>
                        <a:pt x="149" y="952"/>
                      </a:lnTo>
                      <a:lnTo>
                        <a:pt x="138" y="900"/>
                      </a:lnTo>
                      <a:lnTo>
                        <a:pt x="127" y="846"/>
                      </a:lnTo>
                      <a:lnTo>
                        <a:pt x="116" y="792"/>
                      </a:lnTo>
                      <a:lnTo>
                        <a:pt x="103" y="737"/>
                      </a:lnTo>
                      <a:lnTo>
                        <a:pt x="92" y="682"/>
                      </a:lnTo>
                      <a:lnTo>
                        <a:pt x="81" y="629"/>
                      </a:lnTo>
                      <a:lnTo>
                        <a:pt x="70" y="578"/>
                      </a:lnTo>
                      <a:lnTo>
                        <a:pt x="60" y="528"/>
                      </a:lnTo>
                      <a:lnTo>
                        <a:pt x="50" y="481"/>
                      </a:lnTo>
                      <a:lnTo>
                        <a:pt x="40" y="438"/>
                      </a:lnTo>
                      <a:lnTo>
                        <a:pt x="31" y="397"/>
                      </a:lnTo>
                      <a:lnTo>
                        <a:pt x="24" y="361"/>
                      </a:lnTo>
                      <a:lnTo>
                        <a:pt x="18" y="330"/>
                      </a:lnTo>
                      <a:lnTo>
                        <a:pt x="11" y="303"/>
                      </a:lnTo>
                      <a:lnTo>
                        <a:pt x="8" y="284"/>
                      </a:lnTo>
                      <a:lnTo>
                        <a:pt x="4" y="270"/>
                      </a:lnTo>
                      <a:lnTo>
                        <a:pt x="0" y="245"/>
                      </a:lnTo>
                      <a:lnTo>
                        <a:pt x="1" y="224"/>
                      </a:lnTo>
                      <a:lnTo>
                        <a:pt x="6" y="205"/>
                      </a:lnTo>
                      <a:lnTo>
                        <a:pt x="15" y="188"/>
                      </a:lnTo>
                      <a:lnTo>
                        <a:pt x="26" y="173"/>
                      </a:lnTo>
                      <a:lnTo>
                        <a:pt x="41" y="161"/>
                      </a:lnTo>
                      <a:lnTo>
                        <a:pt x="73" y="141"/>
                      </a:lnTo>
                      <a:lnTo>
                        <a:pt x="91" y="133"/>
                      </a:lnTo>
                      <a:lnTo>
                        <a:pt x="108" y="127"/>
                      </a:lnTo>
                      <a:lnTo>
                        <a:pt x="126" y="122"/>
                      </a:lnTo>
                      <a:lnTo>
                        <a:pt x="138" y="118"/>
                      </a:lnTo>
                      <a:lnTo>
                        <a:pt x="155" y="115"/>
                      </a:lnTo>
                      <a:lnTo>
                        <a:pt x="179" y="108"/>
                      </a:lnTo>
                      <a:lnTo>
                        <a:pt x="206" y="102"/>
                      </a:lnTo>
                      <a:lnTo>
                        <a:pt x="237" y="96"/>
                      </a:lnTo>
                      <a:lnTo>
                        <a:pt x="272" y="89"/>
                      </a:lnTo>
                      <a:lnTo>
                        <a:pt x="347" y="71"/>
                      </a:lnTo>
                      <a:lnTo>
                        <a:pt x="386" y="64"/>
                      </a:lnTo>
                      <a:lnTo>
                        <a:pt x="466" y="46"/>
                      </a:lnTo>
                      <a:lnTo>
                        <a:pt x="503" y="38"/>
                      </a:lnTo>
                      <a:lnTo>
                        <a:pt x="539" y="30"/>
                      </a:lnTo>
                      <a:lnTo>
                        <a:pt x="573" y="24"/>
                      </a:lnTo>
                      <a:lnTo>
                        <a:pt x="604" y="16"/>
                      </a:lnTo>
                      <a:lnTo>
                        <a:pt x="630" y="11"/>
                      </a:lnTo>
                      <a:lnTo>
                        <a:pt x="652" y="7"/>
                      </a:lnTo>
                      <a:lnTo>
                        <a:pt x="668" y="3"/>
                      </a:lnTo>
                      <a:lnTo>
                        <a:pt x="678" y="2"/>
                      </a:lnTo>
                      <a:lnTo>
                        <a:pt x="682" y="0"/>
                      </a:lnTo>
                      <a:close/>
                    </a:path>
                  </a:pathLst>
                </a:custGeom>
                <a:solidFill>
                  <a:schemeClr val="tx1">
                    <a:lumMod val="65000"/>
                    <a:lumOff val="3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10"/>
                <p:cNvSpPr>
                  <a:spLocks/>
                </p:cNvSpPr>
                <p:nvPr/>
              </p:nvSpPr>
              <p:spPr bwMode="auto">
                <a:xfrm>
                  <a:off x="3001959" y="3461871"/>
                  <a:ext cx="303582" cy="316850"/>
                </a:xfrm>
                <a:custGeom>
                  <a:avLst/>
                  <a:gdLst/>
                  <a:ahLst/>
                  <a:cxnLst>
                    <a:cxn ang="0">
                      <a:pos x="257" y="0"/>
                    </a:cxn>
                    <a:cxn ang="0">
                      <a:pos x="281" y="2"/>
                    </a:cxn>
                    <a:cxn ang="0">
                      <a:pos x="304" y="9"/>
                    </a:cxn>
                    <a:cxn ang="0">
                      <a:pos x="325" y="20"/>
                    </a:cxn>
                    <a:cxn ang="0">
                      <a:pos x="345" y="33"/>
                    </a:cxn>
                    <a:cxn ang="0">
                      <a:pos x="363" y="52"/>
                    </a:cxn>
                    <a:cxn ang="0">
                      <a:pos x="376" y="73"/>
                    </a:cxn>
                    <a:cxn ang="0">
                      <a:pos x="385" y="97"/>
                    </a:cxn>
                    <a:cxn ang="0">
                      <a:pos x="389" y="122"/>
                    </a:cxn>
                    <a:cxn ang="0">
                      <a:pos x="387" y="148"/>
                    </a:cxn>
                    <a:cxn ang="0">
                      <a:pos x="383" y="171"/>
                    </a:cxn>
                    <a:cxn ang="0">
                      <a:pos x="373" y="194"/>
                    </a:cxn>
                    <a:cxn ang="0">
                      <a:pos x="358" y="214"/>
                    </a:cxn>
                    <a:cxn ang="0">
                      <a:pos x="328" y="247"/>
                    </a:cxn>
                    <a:cxn ang="0">
                      <a:pos x="225" y="364"/>
                    </a:cxn>
                    <a:cxn ang="0">
                      <a:pos x="205" y="381"/>
                    </a:cxn>
                    <a:cxn ang="0">
                      <a:pos x="183" y="395"/>
                    </a:cxn>
                    <a:cxn ang="0">
                      <a:pos x="158" y="404"/>
                    </a:cxn>
                    <a:cxn ang="0">
                      <a:pos x="132" y="406"/>
                    </a:cxn>
                    <a:cxn ang="0">
                      <a:pos x="108" y="404"/>
                    </a:cxn>
                    <a:cxn ang="0">
                      <a:pos x="84" y="397"/>
                    </a:cxn>
                    <a:cxn ang="0">
                      <a:pos x="63" y="386"/>
                    </a:cxn>
                    <a:cxn ang="0">
                      <a:pos x="43" y="373"/>
                    </a:cxn>
                    <a:cxn ang="0">
                      <a:pos x="26" y="354"/>
                    </a:cxn>
                    <a:cxn ang="0">
                      <a:pos x="12" y="332"/>
                    </a:cxn>
                    <a:cxn ang="0">
                      <a:pos x="4" y="308"/>
                    </a:cxn>
                    <a:cxn ang="0">
                      <a:pos x="0" y="283"/>
                    </a:cxn>
                    <a:cxn ang="0">
                      <a:pos x="1" y="258"/>
                    </a:cxn>
                    <a:cxn ang="0">
                      <a:pos x="6" y="235"/>
                    </a:cxn>
                    <a:cxn ang="0">
                      <a:pos x="16" y="212"/>
                    </a:cxn>
                    <a:cxn ang="0">
                      <a:pos x="31" y="193"/>
                    </a:cxn>
                    <a:cxn ang="0">
                      <a:pos x="137" y="73"/>
                    </a:cxn>
                    <a:cxn ang="0">
                      <a:pos x="164" y="41"/>
                    </a:cxn>
                    <a:cxn ang="0">
                      <a:pos x="184" y="24"/>
                    </a:cxn>
                    <a:cxn ang="0">
                      <a:pos x="206" y="11"/>
                    </a:cxn>
                    <a:cxn ang="0">
                      <a:pos x="231" y="2"/>
                    </a:cxn>
                    <a:cxn ang="0">
                      <a:pos x="257" y="0"/>
                    </a:cxn>
                  </a:cxnLst>
                  <a:rect l="0" t="0" r="r" b="b"/>
                  <a:pathLst>
                    <a:path w="389" h="406">
                      <a:moveTo>
                        <a:pt x="257" y="0"/>
                      </a:moveTo>
                      <a:lnTo>
                        <a:pt x="281" y="2"/>
                      </a:lnTo>
                      <a:lnTo>
                        <a:pt x="304" y="9"/>
                      </a:lnTo>
                      <a:lnTo>
                        <a:pt x="325" y="20"/>
                      </a:lnTo>
                      <a:lnTo>
                        <a:pt x="345" y="33"/>
                      </a:lnTo>
                      <a:lnTo>
                        <a:pt x="363" y="52"/>
                      </a:lnTo>
                      <a:lnTo>
                        <a:pt x="376" y="73"/>
                      </a:lnTo>
                      <a:lnTo>
                        <a:pt x="385" y="97"/>
                      </a:lnTo>
                      <a:lnTo>
                        <a:pt x="389" y="122"/>
                      </a:lnTo>
                      <a:lnTo>
                        <a:pt x="387" y="148"/>
                      </a:lnTo>
                      <a:lnTo>
                        <a:pt x="383" y="171"/>
                      </a:lnTo>
                      <a:lnTo>
                        <a:pt x="373" y="194"/>
                      </a:lnTo>
                      <a:lnTo>
                        <a:pt x="358" y="214"/>
                      </a:lnTo>
                      <a:lnTo>
                        <a:pt x="328" y="247"/>
                      </a:lnTo>
                      <a:lnTo>
                        <a:pt x="225" y="364"/>
                      </a:lnTo>
                      <a:lnTo>
                        <a:pt x="205" y="381"/>
                      </a:lnTo>
                      <a:lnTo>
                        <a:pt x="183" y="395"/>
                      </a:lnTo>
                      <a:lnTo>
                        <a:pt x="158" y="404"/>
                      </a:lnTo>
                      <a:lnTo>
                        <a:pt x="132" y="406"/>
                      </a:lnTo>
                      <a:lnTo>
                        <a:pt x="108" y="404"/>
                      </a:lnTo>
                      <a:lnTo>
                        <a:pt x="84" y="397"/>
                      </a:lnTo>
                      <a:lnTo>
                        <a:pt x="63" y="386"/>
                      </a:lnTo>
                      <a:lnTo>
                        <a:pt x="43" y="373"/>
                      </a:lnTo>
                      <a:lnTo>
                        <a:pt x="26" y="354"/>
                      </a:lnTo>
                      <a:lnTo>
                        <a:pt x="12" y="332"/>
                      </a:lnTo>
                      <a:lnTo>
                        <a:pt x="4" y="308"/>
                      </a:lnTo>
                      <a:lnTo>
                        <a:pt x="0" y="283"/>
                      </a:lnTo>
                      <a:lnTo>
                        <a:pt x="1" y="258"/>
                      </a:lnTo>
                      <a:lnTo>
                        <a:pt x="6" y="235"/>
                      </a:lnTo>
                      <a:lnTo>
                        <a:pt x="16" y="212"/>
                      </a:lnTo>
                      <a:lnTo>
                        <a:pt x="31" y="193"/>
                      </a:lnTo>
                      <a:lnTo>
                        <a:pt x="137" y="73"/>
                      </a:lnTo>
                      <a:lnTo>
                        <a:pt x="164" y="41"/>
                      </a:lnTo>
                      <a:lnTo>
                        <a:pt x="184" y="24"/>
                      </a:lnTo>
                      <a:lnTo>
                        <a:pt x="206" y="11"/>
                      </a:lnTo>
                      <a:lnTo>
                        <a:pt x="231" y="2"/>
                      </a:lnTo>
                      <a:lnTo>
                        <a:pt x="257" y="0"/>
                      </a:lnTo>
                      <a:close/>
                    </a:path>
                  </a:pathLst>
                </a:custGeom>
                <a:solidFill>
                  <a:schemeClr val="tx1">
                    <a:lumMod val="65000"/>
                    <a:lumOff val="3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11"/>
                <p:cNvSpPr>
                  <a:spLocks/>
                </p:cNvSpPr>
                <p:nvPr/>
              </p:nvSpPr>
              <p:spPr bwMode="auto">
                <a:xfrm>
                  <a:off x="2838852" y="3309690"/>
                  <a:ext cx="266122" cy="277049"/>
                </a:xfrm>
                <a:custGeom>
                  <a:avLst/>
                  <a:gdLst/>
                  <a:ahLst/>
                  <a:cxnLst>
                    <a:cxn ang="0">
                      <a:pos x="219" y="0"/>
                    </a:cxn>
                    <a:cxn ang="0">
                      <a:pos x="249" y="4"/>
                    </a:cxn>
                    <a:cxn ang="0">
                      <a:pos x="275" y="15"/>
                    </a:cxn>
                    <a:cxn ang="0">
                      <a:pos x="300" y="32"/>
                    </a:cxn>
                    <a:cxn ang="0">
                      <a:pos x="316" y="50"/>
                    </a:cxn>
                    <a:cxn ang="0">
                      <a:pos x="328" y="68"/>
                    </a:cxn>
                    <a:cxn ang="0">
                      <a:pos x="337" y="89"/>
                    </a:cxn>
                    <a:cxn ang="0">
                      <a:pos x="341" y="112"/>
                    </a:cxn>
                    <a:cxn ang="0">
                      <a:pos x="341" y="133"/>
                    </a:cxn>
                    <a:cxn ang="0">
                      <a:pos x="336" y="154"/>
                    </a:cxn>
                    <a:cxn ang="0">
                      <a:pos x="328" y="173"/>
                    </a:cxn>
                    <a:cxn ang="0">
                      <a:pos x="316" y="190"/>
                    </a:cxn>
                    <a:cxn ang="0">
                      <a:pos x="291" y="219"/>
                    </a:cxn>
                    <a:cxn ang="0">
                      <a:pos x="199" y="322"/>
                    </a:cxn>
                    <a:cxn ang="0">
                      <a:pos x="183" y="335"/>
                    </a:cxn>
                    <a:cxn ang="0">
                      <a:pos x="166" y="347"/>
                    </a:cxn>
                    <a:cxn ang="0">
                      <a:pos x="144" y="353"/>
                    </a:cxn>
                    <a:cxn ang="0">
                      <a:pos x="122" y="355"/>
                    </a:cxn>
                    <a:cxn ang="0">
                      <a:pos x="101" y="353"/>
                    </a:cxn>
                    <a:cxn ang="0">
                      <a:pos x="80" y="347"/>
                    </a:cxn>
                    <a:cxn ang="0">
                      <a:pos x="60" y="337"/>
                    </a:cxn>
                    <a:cxn ang="0">
                      <a:pos x="41" y="323"/>
                    </a:cxn>
                    <a:cxn ang="0">
                      <a:pos x="25" y="306"/>
                    </a:cxn>
                    <a:cxn ang="0">
                      <a:pos x="13" y="287"/>
                    </a:cxn>
                    <a:cxn ang="0">
                      <a:pos x="4" y="267"/>
                    </a:cxn>
                    <a:cxn ang="0">
                      <a:pos x="0" y="245"/>
                    </a:cxn>
                    <a:cxn ang="0">
                      <a:pos x="0" y="222"/>
                    </a:cxn>
                    <a:cxn ang="0">
                      <a:pos x="5" y="202"/>
                    </a:cxn>
                    <a:cxn ang="0">
                      <a:pos x="13" y="184"/>
                    </a:cxn>
                    <a:cxn ang="0">
                      <a:pos x="25" y="166"/>
                    </a:cxn>
                    <a:cxn ang="0">
                      <a:pos x="118" y="61"/>
                    </a:cxn>
                    <a:cxn ang="0">
                      <a:pos x="142" y="35"/>
                    </a:cxn>
                    <a:cxn ang="0">
                      <a:pos x="157" y="20"/>
                    </a:cxn>
                    <a:cxn ang="0">
                      <a:pos x="175" y="9"/>
                    </a:cxn>
                    <a:cxn ang="0">
                      <a:pos x="197" y="2"/>
                    </a:cxn>
                    <a:cxn ang="0">
                      <a:pos x="219" y="0"/>
                    </a:cxn>
                  </a:cxnLst>
                  <a:rect l="0" t="0" r="r" b="b"/>
                  <a:pathLst>
                    <a:path w="341" h="355">
                      <a:moveTo>
                        <a:pt x="219" y="0"/>
                      </a:moveTo>
                      <a:lnTo>
                        <a:pt x="249" y="4"/>
                      </a:lnTo>
                      <a:lnTo>
                        <a:pt x="275" y="15"/>
                      </a:lnTo>
                      <a:lnTo>
                        <a:pt x="300" y="32"/>
                      </a:lnTo>
                      <a:lnTo>
                        <a:pt x="316" y="50"/>
                      </a:lnTo>
                      <a:lnTo>
                        <a:pt x="328" y="68"/>
                      </a:lnTo>
                      <a:lnTo>
                        <a:pt x="337" y="89"/>
                      </a:lnTo>
                      <a:lnTo>
                        <a:pt x="341" y="112"/>
                      </a:lnTo>
                      <a:lnTo>
                        <a:pt x="341" y="133"/>
                      </a:lnTo>
                      <a:lnTo>
                        <a:pt x="336" y="154"/>
                      </a:lnTo>
                      <a:lnTo>
                        <a:pt x="328" y="173"/>
                      </a:lnTo>
                      <a:lnTo>
                        <a:pt x="316" y="190"/>
                      </a:lnTo>
                      <a:lnTo>
                        <a:pt x="291" y="219"/>
                      </a:lnTo>
                      <a:lnTo>
                        <a:pt x="199" y="322"/>
                      </a:lnTo>
                      <a:lnTo>
                        <a:pt x="183" y="335"/>
                      </a:lnTo>
                      <a:lnTo>
                        <a:pt x="166" y="347"/>
                      </a:lnTo>
                      <a:lnTo>
                        <a:pt x="144" y="353"/>
                      </a:lnTo>
                      <a:lnTo>
                        <a:pt x="122" y="355"/>
                      </a:lnTo>
                      <a:lnTo>
                        <a:pt x="101" y="353"/>
                      </a:lnTo>
                      <a:lnTo>
                        <a:pt x="80" y="347"/>
                      </a:lnTo>
                      <a:lnTo>
                        <a:pt x="60" y="337"/>
                      </a:lnTo>
                      <a:lnTo>
                        <a:pt x="41" y="323"/>
                      </a:lnTo>
                      <a:lnTo>
                        <a:pt x="25" y="306"/>
                      </a:lnTo>
                      <a:lnTo>
                        <a:pt x="13" y="287"/>
                      </a:lnTo>
                      <a:lnTo>
                        <a:pt x="4" y="267"/>
                      </a:lnTo>
                      <a:lnTo>
                        <a:pt x="0" y="245"/>
                      </a:lnTo>
                      <a:lnTo>
                        <a:pt x="0" y="222"/>
                      </a:lnTo>
                      <a:lnTo>
                        <a:pt x="5" y="202"/>
                      </a:lnTo>
                      <a:lnTo>
                        <a:pt x="13" y="184"/>
                      </a:lnTo>
                      <a:lnTo>
                        <a:pt x="25" y="166"/>
                      </a:lnTo>
                      <a:lnTo>
                        <a:pt x="118" y="61"/>
                      </a:lnTo>
                      <a:lnTo>
                        <a:pt x="142" y="35"/>
                      </a:lnTo>
                      <a:lnTo>
                        <a:pt x="157" y="20"/>
                      </a:lnTo>
                      <a:lnTo>
                        <a:pt x="175" y="9"/>
                      </a:lnTo>
                      <a:lnTo>
                        <a:pt x="197" y="2"/>
                      </a:lnTo>
                      <a:lnTo>
                        <a:pt x="219" y="0"/>
                      </a:lnTo>
                      <a:close/>
                    </a:path>
                  </a:pathLst>
                </a:custGeom>
                <a:solidFill>
                  <a:schemeClr val="tx1">
                    <a:lumMod val="65000"/>
                    <a:lumOff val="3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12"/>
                <p:cNvSpPr>
                  <a:spLocks/>
                </p:cNvSpPr>
                <p:nvPr/>
              </p:nvSpPr>
              <p:spPr bwMode="auto">
                <a:xfrm>
                  <a:off x="3410898" y="3809157"/>
                  <a:ext cx="216176" cy="229443"/>
                </a:xfrm>
                <a:custGeom>
                  <a:avLst/>
                  <a:gdLst/>
                  <a:ahLst/>
                  <a:cxnLst>
                    <a:cxn ang="0">
                      <a:pos x="178" y="0"/>
                    </a:cxn>
                    <a:cxn ang="0">
                      <a:pos x="201" y="2"/>
                    </a:cxn>
                    <a:cxn ang="0">
                      <a:pos x="222" y="11"/>
                    </a:cxn>
                    <a:cxn ang="0">
                      <a:pos x="242" y="25"/>
                    </a:cxn>
                    <a:cxn ang="0">
                      <a:pos x="260" y="43"/>
                    </a:cxn>
                    <a:cxn ang="0">
                      <a:pos x="271" y="64"/>
                    </a:cxn>
                    <a:cxn ang="0">
                      <a:pos x="277" y="87"/>
                    </a:cxn>
                    <a:cxn ang="0">
                      <a:pos x="277" y="110"/>
                    </a:cxn>
                    <a:cxn ang="0">
                      <a:pos x="272" y="131"/>
                    </a:cxn>
                    <a:cxn ang="0">
                      <a:pos x="260" y="151"/>
                    </a:cxn>
                    <a:cxn ang="0">
                      <a:pos x="227" y="189"/>
                    </a:cxn>
                    <a:cxn ang="0">
                      <a:pos x="164" y="264"/>
                    </a:cxn>
                    <a:cxn ang="0">
                      <a:pos x="150" y="277"/>
                    </a:cxn>
                    <a:cxn ang="0">
                      <a:pos x="135" y="287"/>
                    </a:cxn>
                    <a:cxn ang="0">
                      <a:pos x="118" y="292"/>
                    </a:cxn>
                    <a:cxn ang="0">
                      <a:pos x="99" y="294"/>
                    </a:cxn>
                    <a:cxn ang="0">
                      <a:pos x="76" y="292"/>
                    </a:cxn>
                    <a:cxn ang="0">
                      <a:pos x="55" y="283"/>
                    </a:cxn>
                    <a:cxn ang="0">
                      <a:pos x="35" y="269"/>
                    </a:cxn>
                    <a:cxn ang="0">
                      <a:pos x="19" y="251"/>
                    </a:cxn>
                    <a:cxn ang="0">
                      <a:pos x="6" y="230"/>
                    </a:cxn>
                    <a:cxn ang="0">
                      <a:pos x="0" y="206"/>
                    </a:cxn>
                    <a:cxn ang="0">
                      <a:pos x="0" y="182"/>
                    </a:cxn>
                    <a:cxn ang="0">
                      <a:pos x="6" y="161"/>
                    </a:cxn>
                    <a:cxn ang="0">
                      <a:pos x="19" y="143"/>
                    </a:cxn>
                    <a:cxn ang="0">
                      <a:pos x="87" y="61"/>
                    </a:cxn>
                    <a:cxn ang="0">
                      <a:pos x="114" y="28"/>
                    </a:cxn>
                    <a:cxn ang="0">
                      <a:pos x="127" y="17"/>
                    </a:cxn>
                    <a:cxn ang="0">
                      <a:pos x="142" y="7"/>
                    </a:cxn>
                    <a:cxn ang="0">
                      <a:pos x="159" y="2"/>
                    </a:cxn>
                    <a:cxn ang="0">
                      <a:pos x="178" y="0"/>
                    </a:cxn>
                  </a:cxnLst>
                  <a:rect l="0" t="0" r="r" b="b"/>
                  <a:pathLst>
                    <a:path w="277" h="294">
                      <a:moveTo>
                        <a:pt x="178" y="0"/>
                      </a:moveTo>
                      <a:lnTo>
                        <a:pt x="201" y="2"/>
                      </a:lnTo>
                      <a:lnTo>
                        <a:pt x="222" y="11"/>
                      </a:lnTo>
                      <a:lnTo>
                        <a:pt x="242" y="25"/>
                      </a:lnTo>
                      <a:lnTo>
                        <a:pt x="260" y="43"/>
                      </a:lnTo>
                      <a:lnTo>
                        <a:pt x="271" y="64"/>
                      </a:lnTo>
                      <a:lnTo>
                        <a:pt x="277" y="87"/>
                      </a:lnTo>
                      <a:lnTo>
                        <a:pt x="277" y="110"/>
                      </a:lnTo>
                      <a:lnTo>
                        <a:pt x="272" y="131"/>
                      </a:lnTo>
                      <a:lnTo>
                        <a:pt x="260" y="151"/>
                      </a:lnTo>
                      <a:lnTo>
                        <a:pt x="227" y="189"/>
                      </a:lnTo>
                      <a:lnTo>
                        <a:pt x="164" y="264"/>
                      </a:lnTo>
                      <a:lnTo>
                        <a:pt x="150" y="277"/>
                      </a:lnTo>
                      <a:lnTo>
                        <a:pt x="135" y="287"/>
                      </a:lnTo>
                      <a:lnTo>
                        <a:pt x="118" y="292"/>
                      </a:lnTo>
                      <a:lnTo>
                        <a:pt x="99" y="294"/>
                      </a:lnTo>
                      <a:lnTo>
                        <a:pt x="76" y="292"/>
                      </a:lnTo>
                      <a:lnTo>
                        <a:pt x="55" y="283"/>
                      </a:lnTo>
                      <a:lnTo>
                        <a:pt x="35" y="269"/>
                      </a:lnTo>
                      <a:lnTo>
                        <a:pt x="19" y="251"/>
                      </a:lnTo>
                      <a:lnTo>
                        <a:pt x="6" y="230"/>
                      </a:lnTo>
                      <a:lnTo>
                        <a:pt x="0" y="206"/>
                      </a:lnTo>
                      <a:lnTo>
                        <a:pt x="0" y="182"/>
                      </a:lnTo>
                      <a:lnTo>
                        <a:pt x="6" y="161"/>
                      </a:lnTo>
                      <a:lnTo>
                        <a:pt x="19" y="143"/>
                      </a:lnTo>
                      <a:lnTo>
                        <a:pt x="87" y="61"/>
                      </a:lnTo>
                      <a:lnTo>
                        <a:pt x="114" y="28"/>
                      </a:lnTo>
                      <a:lnTo>
                        <a:pt x="127" y="17"/>
                      </a:lnTo>
                      <a:lnTo>
                        <a:pt x="142" y="7"/>
                      </a:lnTo>
                      <a:lnTo>
                        <a:pt x="159" y="2"/>
                      </a:lnTo>
                      <a:lnTo>
                        <a:pt x="178" y="0"/>
                      </a:lnTo>
                      <a:close/>
                    </a:path>
                  </a:pathLst>
                </a:custGeom>
                <a:solidFill>
                  <a:schemeClr val="tx1">
                    <a:lumMod val="65000"/>
                    <a:lumOff val="3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13"/>
                <p:cNvSpPr>
                  <a:spLocks/>
                </p:cNvSpPr>
                <p:nvPr/>
              </p:nvSpPr>
              <p:spPr bwMode="auto">
                <a:xfrm>
                  <a:off x="3198624" y="3649171"/>
                  <a:ext cx="276268" cy="286414"/>
                </a:xfrm>
                <a:custGeom>
                  <a:avLst/>
                  <a:gdLst/>
                  <a:ahLst/>
                  <a:cxnLst>
                    <a:cxn ang="0">
                      <a:pos x="232" y="0"/>
                    </a:cxn>
                    <a:cxn ang="0">
                      <a:pos x="255" y="2"/>
                    </a:cxn>
                    <a:cxn ang="0">
                      <a:pos x="276" y="7"/>
                    </a:cxn>
                    <a:cxn ang="0">
                      <a:pos x="296" y="17"/>
                    </a:cxn>
                    <a:cxn ang="0">
                      <a:pos x="313" y="30"/>
                    </a:cxn>
                    <a:cxn ang="0">
                      <a:pos x="332" y="49"/>
                    </a:cxn>
                    <a:cxn ang="0">
                      <a:pos x="344" y="73"/>
                    </a:cxn>
                    <a:cxn ang="0">
                      <a:pos x="352" y="98"/>
                    </a:cxn>
                    <a:cxn ang="0">
                      <a:pos x="354" y="123"/>
                    </a:cxn>
                    <a:cxn ang="0">
                      <a:pos x="350" y="148"/>
                    </a:cxn>
                    <a:cxn ang="0">
                      <a:pos x="342" y="172"/>
                    </a:cxn>
                    <a:cxn ang="0">
                      <a:pos x="327" y="194"/>
                    </a:cxn>
                    <a:cxn ang="0">
                      <a:pos x="306" y="216"/>
                    </a:cxn>
                    <a:cxn ang="0">
                      <a:pos x="204" y="331"/>
                    </a:cxn>
                    <a:cxn ang="0">
                      <a:pos x="186" y="348"/>
                    </a:cxn>
                    <a:cxn ang="0">
                      <a:pos x="167" y="359"/>
                    </a:cxn>
                    <a:cxn ang="0">
                      <a:pos x="144" y="365"/>
                    </a:cxn>
                    <a:cxn ang="0">
                      <a:pos x="121" y="367"/>
                    </a:cxn>
                    <a:cxn ang="0">
                      <a:pos x="92" y="364"/>
                    </a:cxn>
                    <a:cxn ang="0">
                      <a:pos x="65" y="354"/>
                    </a:cxn>
                    <a:cxn ang="0">
                      <a:pos x="40" y="336"/>
                    </a:cxn>
                    <a:cxn ang="0">
                      <a:pos x="24" y="319"/>
                    </a:cxn>
                    <a:cxn ang="0">
                      <a:pos x="13" y="300"/>
                    </a:cxn>
                    <a:cxn ang="0">
                      <a:pos x="4" y="278"/>
                    </a:cxn>
                    <a:cxn ang="0">
                      <a:pos x="0" y="256"/>
                    </a:cxn>
                    <a:cxn ang="0">
                      <a:pos x="0" y="233"/>
                    </a:cxn>
                    <a:cxn ang="0">
                      <a:pos x="5" y="212"/>
                    </a:cxn>
                    <a:cxn ang="0">
                      <a:pos x="15" y="192"/>
                    </a:cxn>
                    <a:cxn ang="0">
                      <a:pos x="27" y="174"/>
                    </a:cxn>
                    <a:cxn ang="0">
                      <a:pos x="131" y="57"/>
                    </a:cxn>
                    <a:cxn ang="0">
                      <a:pos x="149" y="36"/>
                    </a:cxn>
                    <a:cxn ang="0">
                      <a:pos x="167" y="20"/>
                    </a:cxn>
                    <a:cxn ang="0">
                      <a:pos x="186" y="8"/>
                    </a:cxn>
                    <a:cxn ang="0">
                      <a:pos x="209" y="2"/>
                    </a:cxn>
                    <a:cxn ang="0">
                      <a:pos x="232" y="0"/>
                    </a:cxn>
                  </a:cxnLst>
                  <a:rect l="0" t="0" r="r" b="b"/>
                  <a:pathLst>
                    <a:path w="354" h="367">
                      <a:moveTo>
                        <a:pt x="232" y="0"/>
                      </a:moveTo>
                      <a:lnTo>
                        <a:pt x="255" y="2"/>
                      </a:lnTo>
                      <a:lnTo>
                        <a:pt x="276" y="7"/>
                      </a:lnTo>
                      <a:lnTo>
                        <a:pt x="296" y="17"/>
                      </a:lnTo>
                      <a:lnTo>
                        <a:pt x="313" y="30"/>
                      </a:lnTo>
                      <a:lnTo>
                        <a:pt x="332" y="49"/>
                      </a:lnTo>
                      <a:lnTo>
                        <a:pt x="344" y="73"/>
                      </a:lnTo>
                      <a:lnTo>
                        <a:pt x="352" y="98"/>
                      </a:lnTo>
                      <a:lnTo>
                        <a:pt x="354" y="123"/>
                      </a:lnTo>
                      <a:lnTo>
                        <a:pt x="350" y="148"/>
                      </a:lnTo>
                      <a:lnTo>
                        <a:pt x="342" y="172"/>
                      </a:lnTo>
                      <a:lnTo>
                        <a:pt x="327" y="194"/>
                      </a:lnTo>
                      <a:lnTo>
                        <a:pt x="306" y="216"/>
                      </a:lnTo>
                      <a:lnTo>
                        <a:pt x="204" y="331"/>
                      </a:lnTo>
                      <a:lnTo>
                        <a:pt x="186" y="348"/>
                      </a:lnTo>
                      <a:lnTo>
                        <a:pt x="167" y="359"/>
                      </a:lnTo>
                      <a:lnTo>
                        <a:pt x="144" y="365"/>
                      </a:lnTo>
                      <a:lnTo>
                        <a:pt x="121" y="367"/>
                      </a:lnTo>
                      <a:lnTo>
                        <a:pt x="92" y="364"/>
                      </a:lnTo>
                      <a:lnTo>
                        <a:pt x="65" y="354"/>
                      </a:lnTo>
                      <a:lnTo>
                        <a:pt x="40" y="336"/>
                      </a:lnTo>
                      <a:lnTo>
                        <a:pt x="24" y="319"/>
                      </a:lnTo>
                      <a:lnTo>
                        <a:pt x="13" y="300"/>
                      </a:lnTo>
                      <a:lnTo>
                        <a:pt x="4" y="278"/>
                      </a:lnTo>
                      <a:lnTo>
                        <a:pt x="0" y="256"/>
                      </a:lnTo>
                      <a:lnTo>
                        <a:pt x="0" y="233"/>
                      </a:lnTo>
                      <a:lnTo>
                        <a:pt x="5" y="212"/>
                      </a:lnTo>
                      <a:lnTo>
                        <a:pt x="15" y="192"/>
                      </a:lnTo>
                      <a:lnTo>
                        <a:pt x="27" y="174"/>
                      </a:lnTo>
                      <a:lnTo>
                        <a:pt x="131" y="57"/>
                      </a:lnTo>
                      <a:lnTo>
                        <a:pt x="149" y="36"/>
                      </a:lnTo>
                      <a:lnTo>
                        <a:pt x="167" y="20"/>
                      </a:lnTo>
                      <a:lnTo>
                        <a:pt x="186" y="8"/>
                      </a:lnTo>
                      <a:lnTo>
                        <a:pt x="209" y="2"/>
                      </a:lnTo>
                      <a:lnTo>
                        <a:pt x="232" y="0"/>
                      </a:lnTo>
                      <a:close/>
                    </a:path>
                  </a:pathLst>
                </a:custGeom>
                <a:solidFill>
                  <a:schemeClr val="tx1">
                    <a:lumMod val="65000"/>
                    <a:lumOff val="3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9" name="Group 8"/>
            <p:cNvGrpSpPr/>
            <p:nvPr/>
          </p:nvGrpSpPr>
          <p:grpSpPr>
            <a:xfrm>
              <a:off x="6978784" y="2133600"/>
              <a:ext cx="3194250" cy="1905000"/>
              <a:chOff x="6866406" y="2133600"/>
              <a:chExt cx="3194250" cy="1905000"/>
            </a:xfrm>
          </p:grpSpPr>
          <p:grpSp>
            <p:nvGrpSpPr>
              <p:cNvPr id="13" name="Group 12"/>
              <p:cNvGrpSpPr/>
              <p:nvPr/>
            </p:nvGrpSpPr>
            <p:grpSpPr>
              <a:xfrm>
                <a:off x="6866406" y="2133600"/>
                <a:ext cx="2349058" cy="1896416"/>
                <a:chOff x="1979612" y="2133600"/>
                <a:chExt cx="2349058" cy="1896416"/>
              </a:xfrm>
              <a:solidFill>
                <a:schemeClr val="bg1">
                  <a:lumMod val="85000"/>
                </a:schemeClr>
              </a:solidFill>
            </p:grpSpPr>
            <p:sp>
              <p:nvSpPr>
                <p:cNvPr id="21" name="Freeform 9"/>
                <p:cNvSpPr>
                  <a:spLocks/>
                </p:cNvSpPr>
                <p:nvPr/>
              </p:nvSpPr>
              <p:spPr bwMode="auto">
                <a:xfrm>
                  <a:off x="2613311" y="2352898"/>
                  <a:ext cx="1715359" cy="1677118"/>
                </a:xfrm>
                <a:custGeom>
                  <a:avLst/>
                  <a:gdLst/>
                  <a:ahLst/>
                  <a:cxnLst>
                    <a:cxn ang="0">
                      <a:pos x="359" y="473"/>
                    </a:cxn>
                    <a:cxn ang="0">
                      <a:pos x="448" y="575"/>
                    </a:cxn>
                    <a:cxn ang="0">
                      <a:pos x="640" y="667"/>
                    </a:cxn>
                    <a:cxn ang="0">
                      <a:pos x="872" y="641"/>
                    </a:cxn>
                    <a:cxn ang="0">
                      <a:pos x="1027" y="572"/>
                    </a:cxn>
                    <a:cxn ang="0">
                      <a:pos x="1182" y="503"/>
                    </a:cxn>
                    <a:cxn ang="0">
                      <a:pos x="1220" y="499"/>
                    </a:cxn>
                    <a:cxn ang="0">
                      <a:pos x="1323" y="585"/>
                    </a:cxn>
                    <a:cxn ang="0">
                      <a:pos x="1525" y="712"/>
                    </a:cxn>
                    <a:cxn ang="0">
                      <a:pos x="2182" y="1297"/>
                    </a:cxn>
                    <a:cxn ang="0">
                      <a:pos x="2198" y="1377"/>
                    </a:cxn>
                    <a:cxn ang="0">
                      <a:pos x="2127" y="1498"/>
                    </a:cxn>
                    <a:cxn ang="0">
                      <a:pos x="2012" y="1512"/>
                    </a:cxn>
                    <a:cxn ang="0">
                      <a:pos x="1954" y="1473"/>
                    </a:cxn>
                    <a:cxn ang="0">
                      <a:pos x="1865" y="1381"/>
                    </a:cxn>
                    <a:cxn ang="0">
                      <a:pos x="1756" y="1262"/>
                    </a:cxn>
                    <a:cxn ang="0">
                      <a:pos x="1679" y="1177"/>
                    </a:cxn>
                    <a:cxn ang="0">
                      <a:pos x="1638" y="1179"/>
                    </a:cxn>
                    <a:cxn ang="0">
                      <a:pos x="1970" y="1558"/>
                    </a:cxn>
                    <a:cxn ang="0">
                      <a:pos x="1978" y="1640"/>
                    </a:cxn>
                    <a:cxn ang="0">
                      <a:pos x="1893" y="1739"/>
                    </a:cxn>
                    <a:cxn ang="0">
                      <a:pos x="1775" y="1730"/>
                    </a:cxn>
                    <a:cxn ang="0">
                      <a:pos x="1460" y="1407"/>
                    </a:cxn>
                    <a:cxn ang="0">
                      <a:pos x="1431" y="1423"/>
                    </a:cxn>
                    <a:cxn ang="0">
                      <a:pos x="1749" y="1786"/>
                    </a:cxn>
                    <a:cxn ang="0">
                      <a:pos x="1745" y="1903"/>
                    </a:cxn>
                    <a:cxn ang="0">
                      <a:pos x="1696" y="1951"/>
                    </a:cxn>
                    <a:cxn ang="0">
                      <a:pos x="1602" y="1969"/>
                    </a:cxn>
                    <a:cxn ang="0">
                      <a:pos x="1241" y="1641"/>
                    </a:cxn>
                    <a:cxn ang="0">
                      <a:pos x="1211" y="1648"/>
                    </a:cxn>
                    <a:cxn ang="0">
                      <a:pos x="1500" y="1979"/>
                    </a:cxn>
                    <a:cxn ang="0">
                      <a:pos x="1503" y="2060"/>
                    </a:cxn>
                    <a:cxn ang="0">
                      <a:pos x="1410" y="2145"/>
                    </a:cxn>
                    <a:cxn ang="0">
                      <a:pos x="1341" y="2137"/>
                    </a:cxn>
                    <a:cxn ang="0">
                      <a:pos x="1320" y="2050"/>
                    </a:cxn>
                    <a:cxn ang="0">
                      <a:pos x="1344" y="1922"/>
                    </a:cxn>
                    <a:cxn ang="0">
                      <a:pos x="1252" y="1825"/>
                    </a:cxn>
                    <a:cxn ang="0">
                      <a:pos x="1154" y="1795"/>
                    </a:cxn>
                    <a:cxn ang="0">
                      <a:pos x="1097" y="1653"/>
                    </a:cxn>
                    <a:cxn ang="0">
                      <a:pos x="953" y="1612"/>
                    </a:cxn>
                    <a:cxn ang="0">
                      <a:pos x="931" y="1504"/>
                    </a:cxn>
                    <a:cxn ang="0">
                      <a:pos x="820" y="1382"/>
                    </a:cxn>
                    <a:cxn ang="0">
                      <a:pos x="676" y="1389"/>
                    </a:cxn>
                    <a:cxn ang="0">
                      <a:pos x="645" y="1243"/>
                    </a:cxn>
                    <a:cxn ang="0">
                      <a:pos x="508" y="1176"/>
                    </a:cxn>
                    <a:cxn ang="0">
                      <a:pos x="392" y="1226"/>
                    </a:cxn>
                    <a:cxn ang="0">
                      <a:pos x="104" y="1133"/>
                    </a:cxn>
                    <a:cxn ang="0">
                      <a:pos x="2" y="1082"/>
                    </a:cxn>
                    <a:cxn ang="0">
                      <a:pos x="29" y="976"/>
                    </a:cxn>
                    <a:cxn ang="0">
                      <a:pos x="82" y="745"/>
                    </a:cxn>
                    <a:cxn ang="0">
                      <a:pos x="178" y="309"/>
                    </a:cxn>
                    <a:cxn ang="0">
                      <a:pos x="228" y="67"/>
                    </a:cxn>
                  </a:cxnLst>
                  <a:rect l="0" t="0" r="r" b="b"/>
                  <a:pathLst>
                    <a:path w="2198" h="2149">
                      <a:moveTo>
                        <a:pt x="1038" y="0"/>
                      </a:moveTo>
                      <a:lnTo>
                        <a:pt x="345" y="448"/>
                      </a:lnTo>
                      <a:lnTo>
                        <a:pt x="346" y="451"/>
                      </a:lnTo>
                      <a:lnTo>
                        <a:pt x="351" y="459"/>
                      </a:lnTo>
                      <a:lnTo>
                        <a:pt x="359" y="473"/>
                      </a:lnTo>
                      <a:lnTo>
                        <a:pt x="370" y="489"/>
                      </a:lnTo>
                      <a:lnTo>
                        <a:pt x="385" y="509"/>
                      </a:lnTo>
                      <a:lnTo>
                        <a:pt x="402" y="530"/>
                      </a:lnTo>
                      <a:lnTo>
                        <a:pt x="423" y="553"/>
                      </a:lnTo>
                      <a:lnTo>
                        <a:pt x="448" y="575"/>
                      </a:lnTo>
                      <a:lnTo>
                        <a:pt x="476" y="597"/>
                      </a:lnTo>
                      <a:lnTo>
                        <a:pt x="507" y="617"/>
                      </a:lnTo>
                      <a:lnTo>
                        <a:pt x="541" y="636"/>
                      </a:lnTo>
                      <a:lnTo>
                        <a:pt x="591" y="654"/>
                      </a:lnTo>
                      <a:lnTo>
                        <a:pt x="640" y="667"/>
                      </a:lnTo>
                      <a:lnTo>
                        <a:pt x="689" y="672"/>
                      </a:lnTo>
                      <a:lnTo>
                        <a:pt x="736" y="671"/>
                      </a:lnTo>
                      <a:lnTo>
                        <a:pt x="784" y="666"/>
                      </a:lnTo>
                      <a:lnTo>
                        <a:pt x="828" y="654"/>
                      </a:lnTo>
                      <a:lnTo>
                        <a:pt x="872" y="641"/>
                      </a:lnTo>
                      <a:lnTo>
                        <a:pt x="913" y="623"/>
                      </a:lnTo>
                      <a:lnTo>
                        <a:pt x="939" y="612"/>
                      </a:lnTo>
                      <a:lnTo>
                        <a:pt x="966" y="599"/>
                      </a:lnTo>
                      <a:lnTo>
                        <a:pt x="996" y="586"/>
                      </a:lnTo>
                      <a:lnTo>
                        <a:pt x="1027" y="572"/>
                      </a:lnTo>
                      <a:lnTo>
                        <a:pt x="1087" y="545"/>
                      </a:lnTo>
                      <a:lnTo>
                        <a:pt x="1115" y="533"/>
                      </a:lnTo>
                      <a:lnTo>
                        <a:pt x="1140" y="522"/>
                      </a:lnTo>
                      <a:lnTo>
                        <a:pt x="1164" y="510"/>
                      </a:lnTo>
                      <a:lnTo>
                        <a:pt x="1182" y="503"/>
                      </a:lnTo>
                      <a:lnTo>
                        <a:pt x="1197" y="495"/>
                      </a:lnTo>
                      <a:lnTo>
                        <a:pt x="1206" y="492"/>
                      </a:lnTo>
                      <a:lnTo>
                        <a:pt x="1210" y="490"/>
                      </a:lnTo>
                      <a:lnTo>
                        <a:pt x="1212" y="493"/>
                      </a:lnTo>
                      <a:lnTo>
                        <a:pt x="1220" y="499"/>
                      </a:lnTo>
                      <a:lnTo>
                        <a:pt x="1231" y="510"/>
                      </a:lnTo>
                      <a:lnTo>
                        <a:pt x="1247" y="525"/>
                      </a:lnTo>
                      <a:lnTo>
                        <a:pt x="1268" y="543"/>
                      </a:lnTo>
                      <a:lnTo>
                        <a:pt x="1293" y="563"/>
                      </a:lnTo>
                      <a:lnTo>
                        <a:pt x="1323" y="585"/>
                      </a:lnTo>
                      <a:lnTo>
                        <a:pt x="1355" y="608"/>
                      </a:lnTo>
                      <a:lnTo>
                        <a:pt x="1392" y="635"/>
                      </a:lnTo>
                      <a:lnTo>
                        <a:pt x="1433" y="659"/>
                      </a:lnTo>
                      <a:lnTo>
                        <a:pt x="1478" y="686"/>
                      </a:lnTo>
                      <a:lnTo>
                        <a:pt x="1525" y="712"/>
                      </a:lnTo>
                      <a:lnTo>
                        <a:pt x="1577" y="736"/>
                      </a:lnTo>
                      <a:lnTo>
                        <a:pt x="1632" y="760"/>
                      </a:lnTo>
                      <a:lnTo>
                        <a:pt x="1689" y="782"/>
                      </a:lnTo>
                      <a:lnTo>
                        <a:pt x="2181" y="1294"/>
                      </a:lnTo>
                      <a:lnTo>
                        <a:pt x="2182" y="1297"/>
                      </a:lnTo>
                      <a:lnTo>
                        <a:pt x="2186" y="1305"/>
                      </a:lnTo>
                      <a:lnTo>
                        <a:pt x="2191" y="1318"/>
                      </a:lnTo>
                      <a:lnTo>
                        <a:pt x="2194" y="1335"/>
                      </a:lnTo>
                      <a:lnTo>
                        <a:pt x="2198" y="1355"/>
                      </a:lnTo>
                      <a:lnTo>
                        <a:pt x="2198" y="1377"/>
                      </a:lnTo>
                      <a:lnTo>
                        <a:pt x="2196" y="1401"/>
                      </a:lnTo>
                      <a:lnTo>
                        <a:pt x="2188" y="1426"/>
                      </a:lnTo>
                      <a:lnTo>
                        <a:pt x="2173" y="1452"/>
                      </a:lnTo>
                      <a:lnTo>
                        <a:pt x="2152" y="1478"/>
                      </a:lnTo>
                      <a:lnTo>
                        <a:pt x="2127" y="1498"/>
                      </a:lnTo>
                      <a:lnTo>
                        <a:pt x="2103" y="1512"/>
                      </a:lnTo>
                      <a:lnTo>
                        <a:pt x="2078" y="1518"/>
                      </a:lnTo>
                      <a:lnTo>
                        <a:pt x="2054" y="1520"/>
                      </a:lnTo>
                      <a:lnTo>
                        <a:pt x="2032" y="1517"/>
                      </a:lnTo>
                      <a:lnTo>
                        <a:pt x="2012" y="1512"/>
                      </a:lnTo>
                      <a:lnTo>
                        <a:pt x="1993" y="1504"/>
                      </a:lnTo>
                      <a:lnTo>
                        <a:pt x="1980" y="1495"/>
                      </a:lnTo>
                      <a:lnTo>
                        <a:pt x="1968" y="1488"/>
                      </a:lnTo>
                      <a:lnTo>
                        <a:pt x="1962" y="1483"/>
                      </a:lnTo>
                      <a:lnTo>
                        <a:pt x="1954" y="1473"/>
                      </a:lnTo>
                      <a:lnTo>
                        <a:pt x="1940" y="1459"/>
                      </a:lnTo>
                      <a:lnTo>
                        <a:pt x="1925" y="1443"/>
                      </a:lnTo>
                      <a:lnTo>
                        <a:pt x="1906" y="1425"/>
                      </a:lnTo>
                      <a:lnTo>
                        <a:pt x="1886" y="1404"/>
                      </a:lnTo>
                      <a:lnTo>
                        <a:pt x="1865" y="1381"/>
                      </a:lnTo>
                      <a:lnTo>
                        <a:pt x="1844" y="1356"/>
                      </a:lnTo>
                      <a:lnTo>
                        <a:pt x="1822" y="1333"/>
                      </a:lnTo>
                      <a:lnTo>
                        <a:pt x="1798" y="1308"/>
                      </a:lnTo>
                      <a:lnTo>
                        <a:pt x="1777" y="1284"/>
                      </a:lnTo>
                      <a:lnTo>
                        <a:pt x="1756" y="1262"/>
                      </a:lnTo>
                      <a:lnTo>
                        <a:pt x="1736" y="1240"/>
                      </a:lnTo>
                      <a:lnTo>
                        <a:pt x="1718" y="1220"/>
                      </a:lnTo>
                      <a:lnTo>
                        <a:pt x="1701" y="1204"/>
                      </a:lnTo>
                      <a:lnTo>
                        <a:pt x="1689" y="1189"/>
                      </a:lnTo>
                      <a:lnTo>
                        <a:pt x="1679" y="1177"/>
                      </a:lnTo>
                      <a:lnTo>
                        <a:pt x="1670" y="1169"/>
                      </a:lnTo>
                      <a:lnTo>
                        <a:pt x="1658" y="1169"/>
                      </a:lnTo>
                      <a:lnTo>
                        <a:pt x="1650" y="1170"/>
                      </a:lnTo>
                      <a:lnTo>
                        <a:pt x="1643" y="1172"/>
                      </a:lnTo>
                      <a:lnTo>
                        <a:pt x="1638" y="1179"/>
                      </a:lnTo>
                      <a:lnTo>
                        <a:pt x="1636" y="1186"/>
                      </a:lnTo>
                      <a:lnTo>
                        <a:pt x="1637" y="1199"/>
                      </a:lnTo>
                      <a:lnTo>
                        <a:pt x="1966" y="1548"/>
                      </a:lnTo>
                      <a:lnTo>
                        <a:pt x="1967" y="1550"/>
                      </a:lnTo>
                      <a:lnTo>
                        <a:pt x="1970" y="1558"/>
                      </a:lnTo>
                      <a:lnTo>
                        <a:pt x="1975" y="1569"/>
                      </a:lnTo>
                      <a:lnTo>
                        <a:pt x="1978" y="1582"/>
                      </a:lnTo>
                      <a:lnTo>
                        <a:pt x="1981" y="1600"/>
                      </a:lnTo>
                      <a:lnTo>
                        <a:pt x="1981" y="1620"/>
                      </a:lnTo>
                      <a:lnTo>
                        <a:pt x="1978" y="1640"/>
                      </a:lnTo>
                      <a:lnTo>
                        <a:pt x="1972" y="1662"/>
                      </a:lnTo>
                      <a:lnTo>
                        <a:pt x="1960" y="1684"/>
                      </a:lnTo>
                      <a:lnTo>
                        <a:pt x="1942" y="1705"/>
                      </a:lnTo>
                      <a:lnTo>
                        <a:pt x="1918" y="1725"/>
                      </a:lnTo>
                      <a:lnTo>
                        <a:pt x="1893" y="1739"/>
                      </a:lnTo>
                      <a:lnTo>
                        <a:pt x="1867" y="1745"/>
                      </a:lnTo>
                      <a:lnTo>
                        <a:pt x="1842" y="1748"/>
                      </a:lnTo>
                      <a:lnTo>
                        <a:pt x="1817" y="1745"/>
                      </a:lnTo>
                      <a:lnTo>
                        <a:pt x="1795" y="1739"/>
                      </a:lnTo>
                      <a:lnTo>
                        <a:pt x="1775" y="1730"/>
                      </a:lnTo>
                      <a:lnTo>
                        <a:pt x="1757" y="1719"/>
                      </a:lnTo>
                      <a:lnTo>
                        <a:pt x="1744" y="1707"/>
                      </a:lnTo>
                      <a:lnTo>
                        <a:pt x="1467" y="1409"/>
                      </a:lnTo>
                      <a:lnTo>
                        <a:pt x="1465" y="1409"/>
                      </a:lnTo>
                      <a:lnTo>
                        <a:pt x="1460" y="1407"/>
                      </a:lnTo>
                      <a:lnTo>
                        <a:pt x="1448" y="1405"/>
                      </a:lnTo>
                      <a:lnTo>
                        <a:pt x="1441" y="1406"/>
                      </a:lnTo>
                      <a:lnTo>
                        <a:pt x="1436" y="1409"/>
                      </a:lnTo>
                      <a:lnTo>
                        <a:pt x="1432" y="1415"/>
                      </a:lnTo>
                      <a:lnTo>
                        <a:pt x="1431" y="1423"/>
                      </a:lnTo>
                      <a:lnTo>
                        <a:pt x="1433" y="1436"/>
                      </a:lnTo>
                      <a:lnTo>
                        <a:pt x="1735" y="1753"/>
                      </a:lnTo>
                      <a:lnTo>
                        <a:pt x="1740" y="1763"/>
                      </a:lnTo>
                      <a:lnTo>
                        <a:pt x="1744" y="1773"/>
                      </a:lnTo>
                      <a:lnTo>
                        <a:pt x="1749" y="1786"/>
                      </a:lnTo>
                      <a:lnTo>
                        <a:pt x="1754" y="1804"/>
                      </a:lnTo>
                      <a:lnTo>
                        <a:pt x="1759" y="1841"/>
                      </a:lnTo>
                      <a:lnTo>
                        <a:pt x="1757" y="1862"/>
                      </a:lnTo>
                      <a:lnTo>
                        <a:pt x="1754" y="1883"/>
                      </a:lnTo>
                      <a:lnTo>
                        <a:pt x="1745" y="1903"/>
                      </a:lnTo>
                      <a:lnTo>
                        <a:pt x="1732" y="1922"/>
                      </a:lnTo>
                      <a:lnTo>
                        <a:pt x="1714" y="1939"/>
                      </a:lnTo>
                      <a:lnTo>
                        <a:pt x="1711" y="1940"/>
                      </a:lnTo>
                      <a:lnTo>
                        <a:pt x="1706" y="1945"/>
                      </a:lnTo>
                      <a:lnTo>
                        <a:pt x="1696" y="1951"/>
                      </a:lnTo>
                      <a:lnTo>
                        <a:pt x="1683" y="1958"/>
                      </a:lnTo>
                      <a:lnTo>
                        <a:pt x="1667" y="1964"/>
                      </a:lnTo>
                      <a:lnTo>
                        <a:pt x="1648" y="1968"/>
                      </a:lnTo>
                      <a:lnTo>
                        <a:pt x="1627" y="1970"/>
                      </a:lnTo>
                      <a:lnTo>
                        <a:pt x="1602" y="1969"/>
                      </a:lnTo>
                      <a:lnTo>
                        <a:pt x="1576" y="1963"/>
                      </a:lnTo>
                      <a:lnTo>
                        <a:pt x="1549" y="1950"/>
                      </a:lnTo>
                      <a:lnTo>
                        <a:pt x="1519" y="1932"/>
                      </a:lnTo>
                      <a:lnTo>
                        <a:pt x="1242" y="1641"/>
                      </a:lnTo>
                      <a:lnTo>
                        <a:pt x="1241" y="1641"/>
                      </a:lnTo>
                      <a:lnTo>
                        <a:pt x="1236" y="1640"/>
                      </a:lnTo>
                      <a:lnTo>
                        <a:pt x="1229" y="1640"/>
                      </a:lnTo>
                      <a:lnTo>
                        <a:pt x="1222" y="1641"/>
                      </a:lnTo>
                      <a:lnTo>
                        <a:pt x="1216" y="1643"/>
                      </a:lnTo>
                      <a:lnTo>
                        <a:pt x="1211" y="1648"/>
                      </a:lnTo>
                      <a:lnTo>
                        <a:pt x="1207" y="1656"/>
                      </a:lnTo>
                      <a:lnTo>
                        <a:pt x="1207" y="1667"/>
                      </a:lnTo>
                      <a:lnTo>
                        <a:pt x="1495" y="1970"/>
                      </a:lnTo>
                      <a:lnTo>
                        <a:pt x="1496" y="1973"/>
                      </a:lnTo>
                      <a:lnTo>
                        <a:pt x="1500" y="1979"/>
                      </a:lnTo>
                      <a:lnTo>
                        <a:pt x="1504" y="1990"/>
                      </a:lnTo>
                      <a:lnTo>
                        <a:pt x="1508" y="2004"/>
                      </a:lnTo>
                      <a:lnTo>
                        <a:pt x="1509" y="2020"/>
                      </a:lnTo>
                      <a:lnTo>
                        <a:pt x="1508" y="2038"/>
                      </a:lnTo>
                      <a:lnTo>
                        <a:pt x="1503" y="2060"/>
                      </a:lnTo>
                      <a:lnTo>
                        <a:pt x="1492" y="2081"/>
                      </a:lnTo>
                      <a:lnTo>
                        <a:pt x="1475" y="2102"/>
                      </a:lnTo>
                      <a:lnTo>
                        <a:pt x="1451" y="2124"/>
                      </a:lnTo>
                      <a:lnTo>
                        <a:pt x="1429" y="2138"/>
                      </a:lnTo>
                      <a:lnTo>
                        <a:pt x="1410" y="2145"/>
                      </a:lnTo>
                      <a:lnTo>
                        <a:pt x="1391" y="2149"/>
                      </a:lnTo>
                      <a:lnTo>
                        <a:pt x="1375" y="2148"/>
                      </a:lnTo>
                      <a:lnTo>
                        <a:pt x="1361" y="2145"/>
                      </a:lnTo>
                      <a:lnTo>
                        <a:pt x="1350" y="2141"/>
                      </a:lnTo>
                      <a:lnTo>
                        <a:pt x="1341" y="2137"/>
                      </a:lnTo>
                      <a:lnTo>
                        <a:pt x="1335" y="2133"/>
                      </a:lnTo>
                      <a:lnTo>
                        <a:pt x="1334" y="2132"/>
                      </a:lnTo>
                      <a:lnTo>
                        <a:pt x="1334" y="2130"/>
                      </a:lnTo>
                      <a:lnTo>
                        <a:pt x="1288" y="2089"/>
                      </a:lnTo>
                      <a:lnTo>
                        <a:pt x="1320" y="2050"/>
                      </a:lnTo>
                      <a:lnTo>
                        <a:pt x="1335" y="2027"/>
                      </a:lnTo>
                      <a:lnTo>
                        <a:pt x="1346" y="2002"/>
                      </a:lnTo>
                      <a:lnTo>
                        <a:pt x="1350" y="1975"/>
                      </a:lnTo>
                      <a:lnTo>
                        <a:pt x="1350" y="1949"/>
                      </a:lnTo>
                      <a:lnTo>
                        <a:pt x="1344" y="1922"/>
                      </a:lnTo>
                      <a:lnTo>
                        <a:pt x="1334" y="1896"/>
                      </a:lnTo>
                      <a:lnTo>
                        <a:pt x="1318" y="1872"/>
                      </a:lnTo>
                      <a:lnTo>
                        <a:pt x="1297" y="1851"/>
                      </a:lnTo>
                      <a:lnTo>
                        <a:pt x="1275" y="1836"/>
                      </a:lnTo>
                      <a:lnTo>
                        <a:pt x="1252" y="1825"/>
                      </a:lnTo>
                      <a:lnTo>
                        <a:pt x="1226" y="1817"/>
                      </a:lnTo>
                      <a:lnTo>
                        <a:pt x="1200" y="1815"/>
                      </a:lnTo>
                      <a:lnTo>
                        <a:pt x="1174" y="1817"/>
                      </a:lnTo>
                      <a:lnTo>
                        <a:pt x="1149" y="1825"/>
                      </a:lnTo>
                      <a:lnTo>
                        <a:pt x="1154" y="1795"/>
                      </a:lnTo>
                      <a:lnTo>
                        <a:pt x="1154" y="1764"/>
                      </a:lnTo>
                      <a:lnTo>
                        <a:pt x="1148" y="1734"/>
                      </a:lnTo>
                      <a:lnTo>
                        <a:pt x="1136" y="1704"/>
                      </a:lnTo>
                      <a:lnTo>
                        <a:pt x="1119" y="1677"/>
                      </a:lnTo>
                      <a:lnTo>
                        <a:pt x="1097" y="1653"/>
                      </a:lnTo>
                      <a:lnTo>
                        <a:pt x="1071" y="1635"/>
                      </a:lnTo>
                      <a:lnTo>
                        <a:pt x="1043" y="1621"/>
                      </a:lnTo>
                      <a:lnTo>
                        <a:pt x="1013" y="1612"/>
                      </a:lnTo>
                      <a:lnTo>
                        <a:pt x="982" y="1610"/>
                      </a:lnTo>
                      <a:lnTo>
                        <a:pt x="953" y="1612"/>
                      </a:lnTo>
                      <a:lnTo>
                        <a:pt x="925" y="1620"/>
                      </a:lnTo>
                      <a:lnTo>
                        <a:pt x="934" y="1594"/>
                      </a:lnTo>
                      <a:lnTo>
                        <a:pt x="938" y="1568"/>
                      </a:lnTo>
                      <a:lnTo>
                        <a:pt x="938" y="1539"/>
                      </a:lnTo>
                      <a:lnTo>
                        <a:pt x="931" y="1504"/>
                      </a:lnTo>
                      <a:lnTo>
                        <a:pt x="919" y="1472"/>
                      </a:lnTo>
                      <a:lnTo>
                        <a:pt x="900" y="1442"/>
                      </a:lnTo>
                      <a:lnTo>
                        <a:pt x="877" y="1416"/>
                      </a:lnTo>
                      <a:lnTo>
                        <a:pt x="849" y="1396"/>
                      </a:lnTo>
                      <a:lnTo>
                        <a:pt x="820" y="1382"/>
                      </a:lnTo>
                      <a:lnTo>
                        <a:pt x="789" y="1373"/>
                      </a:lnTo>
                      <a:lnTo>
                        <a:pt x="755" y="1370"/>
                      </a:lnTo>
                      <a:lnTo>
                        <a:pt x="728" y="1373"/>
                      </a:lnTo>
                      <a:lnTo>
                        <a:pt x="702" y="1379"/>
                      </a:lnTo>
                      <a:lnTo>
                        <a:pt x="676" y="1389"/>
                      </a:lnTo>
                      <a:lnTo>
                        <a:pt x="681" y="1361"/>
                      </a:lnTo>
                      <a:lnTo>
                        <a:pt x="681" y="1333"/>
                      </a:lnTo>
                      <a:lnTo>
                        <a:pt x="674" y="1300"/>
                      </a:lnTo>
                      <a:lnTo>
                        <a:pt x="662" y="1271"/>
                      </a:lnTo>
                      <a:lnTo>
                        <a:pt x="645" y="1243"/>
                      </a:lnTo>
                      <a:lnTo>
                        <a:pt x="622" y="1220"/>
                      </a:lnTo>
                      <a:lnTo>
                        <a:pt x="596" y="1201"/>
                      </a:lnTo>
                      <a:lnTo>
                        <a:pt x="569" y="1187"/>
                      </a:lnTo>
                      <a:lnTo>
                        <a:pt x="539" y="1179"/>
                      </a:lnTo>
                      <a:lnTo>
                        <a:pt x="508" y="1176"/>
                      </a:lnTo>
                      <a:lnTo>
                        <a:pt x="482" y="1179"/>
                      </a:lnTo>
                      <a:lnTo>
                        <a:pt x="456" y="1185"/>
                      </a:lnTo>
                      <a:lnTo>
                        <a:pt x="432" y="1195"/>
                      </a:lnTo>
                      <a:lnTo>
                        <a:pt x="411" y="1209"/>
                      </a:lnTo>
                      <a:lnTo>
                        <a:pt x="392" y="1226"/>
                      </a:lnTo>
                      <a:lnTo>
                        <a:pt x="370" y="1252"/>
                      </a:lnTo>
                      <a:lnTo>
                        <a:pt x="369" y="1252"/>
                      </a:lnTo>
                      <a:lnTo>
                        <a:pt x="158" y="1155"/>
                      </a:lnTo>
                      <a:lnTo>
                        <a:pt x="130" y="1144"/>
                      </a:lnTo>
                      <a:lnTo>
                        <a:pt x="104" y="1133"/>
                      </a:lnTo>
                      <a:lnTo>
                        <a:pt x="79" y="1122"/>
                      </a:lnTo>
                      <a:lnTo>
                        <a:pt x="57" y="1112"/>
                      </a:lnTo>
                      <a:lnTo>
                        <a:pt x="37" y="1102"/>
                      </a:lnTo>
                      <a:lnTo>
                        <a:pt x="21" y="1094"/>
                      </a:lnTo>
                      <a:lnTo>
                        <a:pt x="2" y="1082"/>
                      </a:lnTo>
                      <a:lnTo>
                        <a:pt x="0" y="1078"/>
                      </a:lnTo>
                      <a:lnTo>
                        <a:pt x="5" y="1062"/>
                      </a:lnTo>
                      <a:lnTo>
                        <a:pt x="12" y="1038"/>
                      </a:lnTo>
                      <a:lnTo>
                        <a:pt x="20" y="1010"/>
                      </a:lnTo>
                      <a:lnTo>
                        <a:pt x="29" y="976"/>
                      </a:lnTo>
                      <a:lnTo>
                        <a:pt x="38" y="936"/>
                      </a:lnTo>
                      <a:lnTo>
                        <a:pt x="48" y="893"/>
                      </a:lnTo>
                      <a:lnTo>
                        <a:pt x="60" y="847"/>
                      </a:lnTo>
                      <a:lnTo>
                        <a:pt x="71" y="797"/>
                      </a:lnTo>
                      <a:lnTo>
                        <a:pt x="82" y="745"/>
                      </a:lnTo>
                      <a:lnTo>
                        <a:pt x="107" y="636"/>
                      </a:lnTo>
                      <a:lnTo>
                        <a:pt x="119" y="579"/>
                      </a:lnTo>
                      <a:lnTo>
                        <a:pt x="144" y="467"/>
                      </a:lnTo>
                      <a:lnTo>
                        <a:pt x="166" y="360"/>
                      </a:lnTo>
                      <a:lnTo>
                        <a:pt x="178" y="309"/>
                      </a:lnTo>
                      <a:lnTo>
                        <a:pt x="188" y="262"/>
                      </a:lnTo>
                      <a:lnTo>
                        <a:pt x="197" y="217"/>
                      </a:lnTo>
                      <a:lnTo>
                        <a:pt x="206" y="177"/>
                      </a:lnTo>
                      <a:lnTo>
                        <a:pt x="214" y="141"/>
                      </a:lnTo>
                      <a:lnTo>
                        <a:pt x="228" y="67"/>
                      </a:lnTo>
                      <a:lnTo>
                        <a:pt x="231" y="56"/>
                      </a:lnTo>
                      <a:lnTo>
                        <a:pt x="232" y="52"/>
                      </a:lnTo>
                      <a:lnTo>
                        <a:pt x="1038" y="0"/>
                      </a:lnTo>
                      <a:close/>
                    </a:path>
                  </a:pathLst>
                </a:custGeom>
                <a:solidFill>
                  <a:schemeClr val="tx1">
                    <a:lumMod val="65000"/>
                    <a:lumOff val="3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6"/>
                <p:cNvSpPr>
                  <a:spLocks/>
                </p:cNvSpPr>
                <p:nvPr/>
              </p:nvSpPr>
              <p:spPr bwMode="auto">
                <a:xfrm>
                  <a:off x="1979612" y="2133600"/>
                  <a:ext cx="746080" cy="1133167"/>
                </a:xfrm>
                <a:custGeom>
                  <a:avLst/>
                  <a:gdLst/>
                  <a:ahLst/>
                  <a:cxnLst>
                    <a:cxn ang="0">
                      <a:pos x="275" y="0"/>
                    </a:cxn>
                    <a:cxn ang="0">
                      <a:pos x="850" y="133"/>
                    </a:cxn>
                    <a:cxn ang="0">
                      <a:pos x="852" y="133"/>
                    </a:cxn>
                    <a:cxn ang="0">
                      <a:pos x="857" y="134"/>
                    </a:cxn>
                    <a:cxn ang="0">
                      <a:pos x="864" y="135"/>
                    </a:cxn>
                    <a:cxn ang="0">
                      <a:pos x="884" y="140"/>
                    </a:cxn>
                    <a:cxn ang="0">
                      <a:pos x="896" y="145"/>
                    </a:cxn>
                    <a:cxn ang="0">
                      <a:pos x="908" y="153"/>
                    </a:cxn>
                    <a:cxn ang="0">
                      <a:pos x="920" y="161"/>
                    </a:cxn>
                    <a:cxn ang="0">
                      <a:pos x="931" y="173"/>
                    </a:cxn>
                    <a:cxn ang="0">
                      <a:pos x="941" y="186"/>
                    </a:cxn>
                    <a:cxn ang="0">
                      <a:pos x="949" y="204"/>
                    </a:cxn>
                    <a:cxn ang="0">
                      <a:pos x="954" y="222"/>
                    </a:cxn>
                    <a:cxn ang="0">
                      <a:pos x="956" y="246"/>
                    </a:cxn>
                    <a:cxn ang="0">
                      <a:pos x="955" y="272"/>
                    </a:cxn>
                    <a:cxn ang="0">
                      <a:pos x="950" y="303"/>
                    </a:cxn>
                    <a:cxn ang="0">
                      <a:pos x="945" y="325"/>
                    </a:cxn>
                    <a:cxn ang="0">
                      <a:pos x="939" y="353"/>
                    </a:cxn>
                    <a:cxn ang="0">
                      <a:pos x="931" y="386"/>
                    </a:cxn>
                    <a:cxn ang="0">
                      <a:pos x="923" y="424"/>
                    </a:cxn>
                    <a:cxn ang="0">
                      <a:pos x="913" y="467"/>
                    </a:cxn>
                    <a:cxn ang="0">
                      <a:pos x="901" y="513"/>
                    </a:cxn>
                    <a:cxn ang="0">
                      <a:pos x="890" y="562"/>
                    </a:cxn>
                    <a:cxn ang="0">
                      <a:pos x="879" y="614"/>
                    </a:cxn>
                    <a:cxn ang="0">
                      <a:pos x="867" y="667"/>
                    </a:cxn>
                    <a:cxn ang="0">
                      <a:pos x="842" y="779"/>
                    </a:cxn>
                    <a:cxn ang="0">
                      <a:pos x="829" y="836"/>
                    </a:cxn>
                    <a:cxn ang="0">
                      <a:pos x="816" y="892"/>
                    </a:cxn>
                    <a:cxn ang="0">
                      <a:pos x="803" y="948"/>
                    </a:cxn>
                    <a:cxn ang="0">
                      <a:pos x="791" y="1003"/>
                    </a:cxn>
                    <a:cxn ang="0">
                      <a:pos x="780" y="1055"/>
                    </a:cxn>
                    <a:cxn ang="0">
                      <a:pos x="769" y="1106"/>
                    </a:cxn>
                    <a:cxn ang="0">
                      <a:pos x="757" y="1153"/>
                    </a:cxn>
                    <a:cxn ang="0">
                      <a:pos x="747" y="1196"/>
                    </a:cxn>
                    <a:cxn ang="0">
                      <a:pos x="739" y="1236"/>
                    </a:cxn>
                    <a:cxn ang="0">
                      <a:pos x="731" y="1272"/>
                    </a:cxn>
                    <a:cxn ang="0">
                      <a:pos x="724" y="1302"/>
                    </a:cxn>
                    <a:cxn ang="0">
                      <a:pos x="719" y="1326"/>
                    </a:cxn>
                    <a:cxn ang="0">
                      <a:pos x="715" y="1344"/>
                    </a:cxn>
                    <a:cxn ang="0">
                      <a:pos x="713" y="1355"/>
                    </a:cxn>
                    <a:cxn ang="0">
                      <a:pos x="711" y="1359"/>
                    </a:cxn>
                    <a:cxn ang="0">
                      <a:pos x="710" y="1362"/>
                    </a:cxn>
                    <a:cxn ang="0">
                      <a:pos x="708" y="1368"/>
                    </a:cxn>
                    <a:cxn ang="0">
                      <a:pos x="704" y="1376"/>
                    </a:cxn>
                    <a:cxn ang="0">
                      <a:pos x="698" y="1388"/>
                    </a:cxn>
                    <a:cxn ang="0">
                      <a:pos x="689" y="1400"/>
                    </a:cxn>
                    <a:cxn ang="0">
                      <a:pos x="679" y="1412"/>
                    </a:cxn>
                    <a:cxn ang="0">
                      <a:pos x="667" y="1425"/>
                    </a:cxn>
                    <a:cxn ang="0">
                      <a:pos x="652" y="1436"/>
                    </a:cxn>
                    <a:cxn ang="0">
                      <a:pos x="634" y="1445"/>
                    </a:cxn>
                    <a:cxn ang="0">
                      <a:pos x="615" y="1451"/>
                    </a:cxn>
                    <a:cxn ang="0">
                      <a:pos x="592" y="1452"/>
                    </a:cxn>
                    <a:cxn ang="0">
                      <a:pos x="567" y="1450"/>
                    </a:cxn>
                    <a:cxn ang="0">
                      <a:pos x="0" y="1317"/>
                    </a:cxn>
                    <a:cxn ang="0">
                      <a:pos x="275" y="0"/>
                    </a:cxn>
                  </a:cxnLst>
                  <a:rect l="0" t="0" r="r" b="b"/>
                  <a:pathLst>
                    <a:path w="956" h="1452">
                      <a:moveTo>
                        <a:pt x="275" y="0"/>
                      </a:moveTo>
                      <a:lnTo>
                        <a:pt x="850" y="133"/>
                      </a:lnTo>
                      <a:lnTo>
                        <a:pt x="852" y="133"/>
                      </a:lnTo>
                      <a:lnTo>
                        <a:pt x="857" y="134"/>
                      </a:lnTo>
                      <a:lnTo>
                        <a:pt x="864" y="135"/>
                      </a:lnTo>
                      <a:lnTo>
                        <a:pt x="884" y="140"/>
                      </a:lnTo>
                      <a:lnTo>
                        <a:pt x="896" y="145"/>
                      </a:lnTo>
                      <a:lnTo>
                        <a:pt x="908" y="153"/>
                      </a:lnTo>
                      <a:lnTo>
                        <a:pt x="920" y="161"/>
                      </a:lnTo>
                      <a:lnTo>
                        <a:pt x="931" y="173"/>
                      </a:lnTo>
                      <a:lnTo>
                        <a:pt x="941" y="186"/>
                      </a:lnTo>
                      <a:lnTo>
                        <a:pt x="949" y="204"/>
                      </a:lnTo>
                      <a:lnTo>
                        <a:pt x="954" y="222"/>
                      </a:lnTo>
                      <a:lnTo>
                        <a:pt x="956" y="246"/>
                      </a:lnTo>
                      <a:lnTo>
                        <a:pt x="955" y="272"/>
                      </a:lnTo>
                      <a:lnTo>
                        <a:pt x="950" y="303"/>
                      </a:lnTo>
                      <a:lnTo>
                        <a:pt x="945" y="325"/>
                      </a:lnTo>
                      <a:lnTo>
                        <a:pt x="939" y="353"/>
                      </a:lnTo>
                      <a:lnTo>
                        <a:pt x="931" y="386"/>
                      </a:lnTo>
                      <a:lnTo>
                        <a:pt x="923" y="424"/>
                      </a:lnTo>
                      <a:lnTo>
                        <a:pt x="913" y="467"/>
                      </a:lnTo>
                      <a:lnTo>
                        <a:pt x="901" y="513"/>
                      </a:lnTo>
                      <a:lnTo>
                        <a:pt x="890" y="562"/>
                      </a:lnTo>
                      <a:lnTo>
                        <a:pt x="879" y="614"/>
                      </a:lnTo>
                      <a:lnTo>
                        <a:pt x="867" y="667"/>
                      </a:lnTo>
                      <a:lnTo>
                        <a:pt x="842" y="779"/>
                      </a:lnTo>
                      <a:lnTo>
                        <a:pt x="829" y="836"/>
                      </a:lnTo>
                      <a:lnTo>
                        <a:pt x="816" y="892"/>
                      </a:lnTo>
                      <a:lnTo>
                        <a:pt x="803" y="948"/>
                      </a:lnTo>
                      <a:lnTo>
                        <a:pt x="791" y="1003"/>
                      </a:lnTo>
                      <a:lnTo>
                        <a:pt x="780" y="1055"/>
                      </a:lnTo>
                      <a:lnTo>
                        <a:pt x="769" y="1106"/>
                      </a:lnTo>
                      <a:lnTo>
                        <a:pt x="757" y="1153"/>
                      </a:lnTo>
                      <a:lnTo>
                        <a:pt x="747" y="1196"/>
                      </a:lnTo>
                      <a:lnTo>
                        <a:pt x="739" y="1236"/>
                      </a:lnTo>
                      <a:lnTo>
                        <a:pt x="731" y="1272"/>
                      </a:lnTo>
                      <a:lnTo>
                        <a:pt x="724" y="1302"/>
                      </a:lnTo>
                      <a:lnTo>
                        <a:pt x="719" y="1326"/>
                      </a:lnTo>
                      <a:lnTo>
                        <a:pt x="715" y="1344"/>
                      </a:lnTo>
                      <a:lnTo>
                        <a:pt x="713" y="1355"/>
                      </a:lnTo>
                      <a:lnTo>
                        <a:pt x="711" y="1359"/>
                      </a:lnTo>
                      <a:lnTo>
                        <a:pt x="710" y="1362"/>
                      </a:lnTo>
                      <a:lnTo>
                        <a:pt x="708" y="1368"/>
                      </a:lnTo>
                      <a:lnTo>
                        <a:pt x="704" y="1376"/>
                      </a:lnTo>
                      <a:lnTo>
                        <a:pt x="698" y="1388"/>
                      </a:lnTo>
                      <a:lnTo>
                        <a:pt x="689" y="1400"/>
                      </a:lnTo>
                      <a:lnTo>
                        <a:pt x="679" y="1412"/>
                      </a:lnTo>
                      <a:lnTo>
                        <a:pt x="667" y="1425"/>
                      </a:lnTo>
                      <a:lnTo>
                        <a:pt x="652" y="1436"/>
                      </a:lnTo>
                      <a:lnTo>
                        <a:pt x="634" y="1445"/>
                      </a:lnTo>
                      <a:lnTo>
                        <a:pt x="615" y="1451"/>
                      </a:lnTo>
                      <a:lnTo>
                        <a:pt x="592" y="1452"/>
                      </a:lnTo>
                      <a:lnTo>
                        <a:pt x="567" y="1450"/>
                      </a:lnTo>
                      <a:lnTo>
                        <a:pt x="0" y="1317"/>
                      </a:lnTo>
                      <a:lnTo>
                        <a:pt x="275" y="0"/>
                      </a:lnTo>
                      <a:close/>
                    </a:path>
                  </a:pathLst>
                </a:custGeom>
                <a:solidFill>
                  <a:schemeClr val="tx1">
                    <a:lumMod val="65000"/>
                    <a:lumOff val="3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4" name="Group 13"/>
              <p:cNvGrpSpPr/>
              <p:nvPr/>
            </p:nvGrpSpPr>
            <p:grpSpPr>
              <a:xfrm>
                <a:off x="7725646" y="2154672"/>
                <a:ext cx="2335010" cy="1883928"/>
                <a:chOff x="2838852" y="2154672"/>
                <a:chExt cx="2335010" cy="1883928"/>
              </a:xfrm>
              <a:solidFill>
                <a:srgbClr val="0070C0"/>
              </a:solidFill>
            </p:grpSpPr>
            <p:sp>
              <p:nvSpPr>
                <p:cNvPr id="15" name="Freeform 7"/>
                <p:cNvSpPr>
                  <a:spLocks/>
                </p:cNvSpPr>
                <p:nvPr/>
              </p:nvSpPr>
              <p:spPr bwMode="auto">
                <a:xfrm>
                  <a:off x="2968401" y="2334168"/>
                  <a:ext cx="1541325" cy="987229"/>
                </a:xfrm>
                <a:custGeom>
                  <a:avLst/>
                  <a:gdLst/>
                  <a:ahLst/>
                  <a:cxnLst>
                    <a:cxn ang="0">
                      <a:pos x="743" y="0"/>
                    </a:cxn>
                    <a:cxn ang="0">
                      <a:pos x="1766" y="88"/>
                    </a:cxn>
                    <a:cxn ang="0">
                      <a:pos x="1975" y="1090"/>
                    </a:cxn>
                    <a:cxn ang="0">
                      <a:pos x="1764" y="1265"/>
                    </a:cxn>
                    <a:cxn ang="0">
                      <a:pos x="1280" y="743"/>
                    </a:cxn>
                    <a:cxn ang="0">
                      <a:pos x="1276" y="742"/>
                    </a:cxn>
                    <a:cxn ang="0">
                      <a:pos x="1266" y="738"/>
                    </a:cxn>
                    <a:cxn ang="0">
                      <a:pos x="1250" y="733"/>
                    </a:cxn>
                    <a:cxn ang="0">
                      <a:pos x="1228" y="724"/>
                    </a:cxn>
                    <a:cxn ang="0">
                      <a:pos x="1200" y="714"/>
                    </a:cxn>
                    <a:cxn ang="0">
                      <a:pos x="1169" y="702"/>
                    </a:cxn>
                    <a:cxn ang="0">
                      <a:pos x="1136" y="686"/>
                    </a:cxn>
                    <a:cxn ang="0">
                      <a:pos x="1097" y="669"/>
                    </a:cxn>
                    <a:cxn ang="0">
                      <a:pos x="1058" y="647"/>
                    </a:cxn>
                    <a:cxn ang="0">
                      <a:pos x="1017" y="625"/>
                    </a:cxn>
                    <a:cxn ang="0">
                      <a:pos x="974" y="599"/>
                    </a:cxn>
                    <a:cxn ang="0">
                      <a:pos x="931" y="569"/>
                    </a:cxn>
                    <a:cxn ang="0">
                      <a:pos x="889" y="538"/>
                    </a:cxn>
                    <a:cxn ang="0">
                      <a:pos x="848" y="503"/>
                    </a:cxn>
                    <a:cxn ang="0">
                      <a:pos x="807" y="466"/>
                    </a:cxn>
                    <a:cxn ang="0">
                      <a:pos x="770" y="425"/>
                    </a:cxn>
                    <a:cxn ang="0">
                      <a:pos x="757" y="431"/>
                    </a:cxn>
                    <a:cxn ang="0">
                      <a:pos x="743" y="437"/>
                    </a:cxn>
                    <a:cxn ang="0">
                      <a:pos x="725" y="446"/>
                    </a:cxn>
                    <a:cxn ang="0">
                      <a:pos x="702" y="456"/>
                    </a:cxn>
                    <a:cxn ang="0">
                      <a:pos x="678" y="468"/>
                    </a:cxn>
                    <a:cxn ang="0">
                      <a:pos x="649" y="481"/>
                    </a:cxn>
                    <a:cxn ang="0">
                      <a:pos x="619" y="495"/>
                    </a:cxn>
                    <a:cxn ang="0">
                      <a:pos x="589" y="509"/>
                    </a:cxn>
                    <a:cxn ang="0">
                      <a:pos x="557" y="524"/>
                    </a:cxn>
                    <a:cxn ang="0">
                      <a:pos x="526" y="539"/>
                    </a:cxn>
                    <a:cxn ang="0">
                      <a:pos x="495" y="553"/>
                    </a:cxn>
                    <a:cxn ang="0">
                      <a:pos x="466" y="567"/>
                    </a:cxn>
                    <a:cxn ang="0">
                      <a:pos x="439" y="579"/>
                    </a:cxn>
                    <a:cxn ang="0">
                      <a:pos x="416" y="590"/>
                    </a:cxn>
                    <a:cxn ang="0">
                      <a:pos x="394" y="600"/>
                    </a:cxn>
                    <a:cxn ang="0">
                      <a:pos x="377" y="608"/>
                    </a:cxn>
                    <a:cxn ang="0">
                      <a:pos x="350" y="618"/>
                    </a:cxn>
                    <a:cxn ang="0">
                      <a:pos x="320" y="624"/>
                    </a:cxn>
                    <a:cxn ang="0">
                      <a:pos x="288" y="628"/>
                    </a:cxn>
                    <a:cxn ang="0">
                      <a:pos x="253" y="628"/>
                    </a:cxn>
                    <a:cxn ang="0">
                      <a:pos x="218" y="624"/>
                    </a:cxn>
                    <a:cxn ang="0">
                      <a:pos x="182" y="616"/>
                    </a:cxn>
                    <a:cxn ang="0">
                      <a:pos x="147" y="606"/>
                    </a:cxn>
                    <a:cxn ang="0">
                      <a:pos x="113" y="591"/>
                    </a:cxn>
                    <a:cxn ang="0">
                      <a:pos x="80" y="574"/>
                    </a:cxn>
                    <a:cxn ang="0">
                      <a:pos x="50" y="553"/>
                    </a:cxn>
                    <a:cxn ang="0">
                      <a:pos x="23" y="527"/>
                    </a:cxn>
                    <a:cxn ang="0">
                      <a:pos x="0" y="497"/>
                    </a:cxn>
                    <a:cxn ang="0">
                      <a:pos x="743" y="0"/>
                    </a:cxn>
                  </a:cxnLst>
                  <a:rect l="0" t="0" r="r" b="b"/>
                  <a:pathLst>
                    <a:path w="1975" h="1265">
                      <a:moveTo>
                        <a:pt x="743" y="0"/>
                      </a:moveTo>
                      <a:lnTo>
                        <a:pt x="1766" y="88"/>
                      </a:lnTo>
                      <a:lnTo>
                        <a:pt x="1975" y="1090"/>
                      </a:lnTo>
                      <a:lnTo>
                        <a:pt x="1764" y="1265"/>
                      </a:lnTo>
                      <a:lnTo>
                        <a:pt x="1280" y="743"/>
                      </a:lnTo>
                      <a:lnTo>
                        <a:pt x="1276" y="742"/>
                      </a:lnTo>
                      <a:lnTo>
                        <a:pt x="1266" y="738"/>
                      </a:lnTo>
                      <a:lnTo>
                        <a:pt x="1250" y="733"/>
                      </a:lnTo>
                      <a:lnTo>
                        <a:pt x="1228" y="724"/>
                      </a:lnTo>
                      <a:lnTo>
                        <a:pt x="1200" y="714"/>
                      </a:lnTo>
                      <a:lnTo>
                        <a:pt x="1169" y="702"/>
                      </a:lnTo>
                      <a:lnTo>
                        <a:pt x="1136" y="686"/>
                      </a:lnTo>
                      <a:lnTo>
                        <a:pt x="1097" y="669"/>
                      </a:lnTo>
                      <a:lnTo>
                        <a:pt x="1058" y="647"/>
                      </a:lnTo>
                      <a:lnTo>
                        <a:pt x="1017" y="625"/>
                      </a:lnTo>
                      <a:lnTo>
                        <a:pt x="974" y="599"/>
                      </a:lnTo>
                      <a:lnTo>
                        <a:pt x="931" y="569"/>
                      </a:lnTo>
                      <a:lnTo>
                        <a:pt x="889" y="538"/>
                      </a:lnTo>
                      <a:lnTo>
                        <a:pt x="848" y="503"/>
                      </a:lnTo>
                      <a:lnTo>
                        <a:pt x="807" y="466"/>
                      </a:lnTo>
                      <a:lnTo>
                        <a:pt x="770" y="425"/>
                      </a:lnTo>
                      <a:lnTo>
                        <a:pt x="757" y="431"/>
                      </a:lnTo>
                      <a:lnTo>
                        <a:pt x="743" y="437"/>
                      </a:lnTo>
                      <a:lnTo>
                        <a:pt x="725" y="446"/>
                      </a:lnTo>
                      <a:lnTo>
                        <a:pt x="702" y="456"/>
                      </a:lnTo>
                      <a:lnTo>
                        <a:pt x="678" y="468"/>
                      </a:lnTo>
                      <a:lnTo>
                        <a:pt x="649" y="481"/>
                      </a:lnTo>
                      <a:lnTo>
                        <a:pt x="619" y="495"/>
                      </a:lnTo>
                      <a:lnTo>
                        <a:pt x="589" y="509"/>
                      </a:lnTo>
                      <a:lnTo>
                        <a:pt x="557" y="524"/>
                      </a:lnTo>
                      <a:lnTo>
                        <a:pt x="526" y="539"/>
                      </a:lnTo>
                      <a:lnTo>
                        <a:pt x="495" y="553"/>
                      </a:lnTo>
                      <a:lnTo>
                        <a:pt x="466" y="567"/>
                      </a:lnTo>
                      <a:lnTo>
                        <a:pt x="439" y="579"/>
                      </a:lnTo>
                      <a:lnTo>
                        <a:pt x="416" y="590"/>
                      </a:lnTo>
                      <a:lnTo>
                        <a:pt x="394" y="600"/>
                      </a:lnTo>
                      <a:lnTo>
                        <a:pt x="377" y="608"/>
                      </a:lnTo>
                      <a:lnTo>
                        <a:pt x="350" y="618"/>
                      </a:lnTo>
                      <a:lnTo>
                        <a:pt x="320" y="624"/>
                      </a:lnTo>
                      <a:lnTo>
                        <a:pt x="288" y="628"/>
                      </a:lnTo>
                      <a:lnTo>
                        <a:pt x="253" y="628"/>
                      </a:lnTo>
                      <a:lnTo>
                        <a:pt x="218" y="624"/>
                      </a:lnTo>
                      <a:lnTo>
                        <a:pt x="182" y="616"/>
                      </a:lnTo>
                      <a:lnTo>
                        <a:pt x="147" y="606"/>
                      </a:lnTo>
                      <a:lnTo>
                        <a:pt x="113" y="591"/>
                      </a:lnTo>
                      <a:lnTo>
                        <a:pt x="80" y="574"/>
                      </a:lnTo>
                      <a:lnTo>
                        <a:pt x="50" y="553"/>
                      </a:lnTo>
                      <a:lnTo>
                        <a:pt x="23" y="527"/>
                      </a:lnTo>
                      <a:lnTo>
                        <a:pt x="0" y="497"/>
                      </a:lnTo>
                      <a:lnTo>
                        <a:pt x="7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8"/>
                <p:cNvSpPr>
                  <a:spLocks/>
                </p:cNvSpPr>
                <p:nvPr/>
              </p:nvSpPr>
              <p:spPr bwMode="auto">
                <a:xfrm>
                  <a:off x="4420759" y="2154672"/>
                  <a:ext cx="753103" cy="1091024"/>
                </a:xfrm>
                <a:custGeom>
                  <a:avLst/>
                  <a:gdLst/>
                  <a:ahLst/>
                  <a:cxnLst>
                    <a:cxn ang="0">
                      <a:pos x="965" y="1294"/>
                    </a:cxn>
                    <a:cxn ang="0">
                      <a:pos x="950" y="1297"/>
                    </a:cxn>
                    <a:cxn ang="0">
                      <a:pos x="910" y="1307"/>
                    </a:cxn>
                    <a:cxn ang="0">
                      <a:pos x="847" y="1322"/>
                    </a:cxn>
                    <a:cxn ang="0">
                      <a:pos x="764" y="1341"/>
                    </a:cxn>
                    <a:cxn ang="0">
                      <a:pos x="665" y="1361"/>
                    </a:cxn>
                    <a:cxn ang="0">
                      <a:pos x="554" y="1381"/>
                    </a:cxn>
                    <a:cxn ang="0">
                      <a:pos x="449" y="1395"/>
                    </a:cxn>
                    <a:cxn ang="0">
                      <a:pos x="373" y="1397"/>
                    </a:cxn>
                    <a:cxn ang="0">
                      <a:pos x="316" y="1387"/>
                    </a:cxn>
                    <a:cxn ang="0">
                      <a:pos x="275" y="1369"/>
                    </a:cxn>
                    <a:cxn ang="0">
                      <a:pos x="249" y="1348"/>
                    </a:cxn>
                    <a:cxn ang="0">
                      <a:pos x="232" y="1327"/>
                    </a:cxn>
                    <a:cxn ang="0">
                      <a:pos x="222" y="1304"/>
                    </a:cxn>
                    <a:cxn ang="0">
                      <a:pos x="221" y="1297"/>
                    </a:cxn>
                    <a:cxn ang="0">
                      <a:pos x="219" y="1282"/>
                    </a:cxn>
                    <a:cxn ang="0">
                      <a:pos x="210" y="1241"/>
                    </a:cxn>
                    <a:cxn ang="0">
                      <a:pos x="196" y="1178"/>
                    </a:cxn>
                    <a:cxn ang="0">
                      <a:pos x="179" y="1097"/>
                    </a:cxn>
                    <a:cxn ang="0">
                      <a:pos x="159" y="1003"/>
                    </a:cxn>
                    <a:cxn ang="0">
                      <a:pos x="138" y="900"/>
                    </a:cxn>
                    <a:cxn ang="0">
                      <a:pos x="116" y="792"/>
                    </a:cxn>
                    <a:cxn ang="0">
                      <a:pos x="92" y="682"/>
                    </a:cxn>
                    <a:cxn ang="0">
                      <a:pos x="70" y="578"/>
                    </a:cxn>
                    <a:cxn ang="0">
                      <a:pos x="50" y="481"/>
                    </a:cxn>
                    <a:cxn ang="0">
                      <a:pos x="31" y="397"/>
                    </a:cxn>
                    <a:cxn ang="0">
                      <a:pos x="18" y="330"/>
                    </a:cxn>
                    <a:cxn ang="0">
                      <a:pos x="8" y="284"/>
                    </a:cxn>
                    <a:cxn ang="0">
                      <a:pos x="0" y="245"/>
                    </a:cxn>
                    <a:cxn ang="0">
                      <a:pos x="6" y="205"/>
                    </a:cxn>
                    <a:cxn ang="0">
                      <a:pos x="26" y="173"/>
                    </a:cxn>
                    <a:cxn ang="0">
                      <a:pos x="73" y="141"/>
                    </a:cxn>
                    <a:cxn ang="0">
                      <a:pos x="108" y="127"/>
                    </a:cxn>
                    <a:cxn ang="0">
                      <a:pos x="138" y="118"/>
                    </a:cxn>
                    <a:cxn ang="0">
                      <a:pos x="179" y="108"/>
                    </a:cxn>
                    <a:cxn ang="0">
                      <a:pos x="237" y="96"/>
                    </a:cxn>
                    <a:cxn ang="0">
                      <a:pos x="347" y="71"/>
                    </a:cxn>
                    <a:cxn ang="0">
                      <a:pos x="466" y="46"/>
                    </a:cxn>
                    <a:cxn ang="0">
                      <a:pos x="539" y="30"/>
                    </a:cxn>
                    <a:cxn ang="0">
                      <a:pos x="604" y="16"/>
                    </a:cxn>
                    <a:cxn ang="0">
                      <a:pos x="652" y="7"/>
                    </a:cxn>
                    <a:cxn ang="0">
                      <a:pos x="678" y="2"/>
                    </a:cxn>
                  </a:cxnLst>
                  <a:rect l="0" t="0" r="r" b="b"/>
                  <a:pathLst>
                    <a:path w="965" h="1398">
                      <a:moveTo>
                        <a:pt x="682" y="0"/>
                      </a:moveTo>
                      <a:lnTo>
                        <a:pt x="965" y="1294"/>
                      </a:lnTo>
                      <a:lnTo>
                        <a:pt x="961" y="1295"/>
                      </a:lnTo>
                      <a:lnTo>
                        <a:pt x="950" y="1297"/>
                      </a:lnTo>
                      <a:lnTo>
                        <a:pt x="934" y="1302"/>
                      </a:lnTo>
                      <a:lnTo>
                        <a:pt x="910" y="1307"/>
                      </a:lnTo>
                      <a:lnTo>
                        <a:pt x="881" y="1315"/>
                      </a:lnTo>
                      <a:lnTo>
                        <a:pt x="847" y="1322"/>
                      </a:lnTo>
                      <a:lnTo>
                        <a:pt x="807" y="1332"/>
                      </a:lnTo>
                      <a:lnTo>
                        <a:pt x="764" y="1341"/>
                      </a:lnTo>
                      <a:lnTo>
                        <a:pt x="716" y="1351"/>
                      </a:lnTo>
                      <a:lnTo>
                        <a:pt x="665" y="1361"/>
                      </a:lnTo>
                      <a:lnTo>
                        <a:pt x="611" y="1371"/>
                      </a:lnTo>
                      <a:lnTo>
                        <a:pt x="554" y="1381"/>
                      </a:lnTo>
                      <a:lnTo>
                        <a:pt x="494" y="1390"/>
                      </a:lnTo>
                      <a:lnTo>
                        <a:pt x="449" y="1395"/>
                      </a:lnTo>
                      <a:lnTo>
                        <a:pt x="408" y="1398"/>
                      </a:lnTo>
                      <a:lnTo>
                        <a:pt x="373" y="1397"/>
                      </a:lnTo>
                      <a:lnTo>
                        <a:pt x="342" y="1393"/>
                      </a:lnTo>
                      <a:lnTo>
                        <a:pt x="316" y="1387"/>
                      </a:lnTo>
                      <a:lnTo>
                        <a:pt x="293" y="1378"/>
                      </a:lnTo>
                      <a:lnTo>
                        <a:pt x="275" y="1369"/>
                      </a:lnTo>
                      <a:lnTo>
                        <a:pt x="260" y="1359"/>
                      </a:lnTo>
                      <a:lnTo>
                        <a:pt x="249" y="1348"/>
                      </a:lnTo>
                      <a:lnTo>
                        <a:pt x="239" y="1337"/>
                      </a:lnTo>
                      <a:lnTo>
                        <a:pt x="232" y="1327"/>
                      </a:lnTo>
                      <a:lnTo>
                        <a:pt x="224" y="1310"/>
                      </a:lnTo>
                      <a:lnTo>
                        <a:pt x="222" y="1304"/>
                      </a:lnTo>
                      <a:lnTo>
                        <a:pt x="221" y="1299"/>
                      </a:lnTo>
                      <a:lnTo>
                        <a:pt x="221" y="1297"/>
                      </a:lnTo>
                      <a:lnTo>
                        <a:pt x="220" y="1294"/>
                      </a:lnTo>
                      <a:lnTo>
                        <a:pt x="219" y="1282"/>
                      </a:lnTo>
                      <a:lnTo>
                        <a:pt x="215" y="1265"/>
                      </a:lnTo>
                      <a:lnTo>
                        <a:pt x="210" y="1241"/>
                      </a:lnTo>
                      <a:lnTo>
                        <a:pt x="204" y="1213"/>
                      </a:lnTo>
                      <a:lnTo>
                        <a:pt x="196" y="1178"/>
                      </a:lnTo>
                      <a:lnTo>
                        <a:pt x="188" y="1140"/>
                      </a:lnTo>
                      <a:lnTo>
                        <a:pt x="179" y="1097"/>
                      </a:lnTo>
                      <a:lnTo>
                        <a:pt x="170" y="1051"/>
                      </a:lnTo>
                      <a:lnTo>
                        <a:pt x="159" y="1003"/>
                      </a:lnTo>
                      <a:lnTo>
                        <a:pt x="149" y="952"/>
                      </a:lnTo>
                      <a:lnTo>
                        <a:pt x="138" y="900"/>
                      </a:lnTo>
                      <a:lnTo>
                        <a:pt x="127" y="846"/>
                      </a:lnTo>
                      <a:lnTo>
                        <a:pt x="116" y="792"/>
                      </a:lnTo>
                      <a:lnTo>
                        <a:pt x="103" y="737"/>
                      </a:lnTo>
                      <a:lnTo>
                        <a:pt x="92" y="682"/>
                      </a:lnTo>
                      <a:lnTo>
                        <a:pt x="81" y="629"/>
                      </a:lnTo>
                      <a:lnTo>
                        <a:pt x="70" y="578"/>
                      </a:lnTo>
                      <a:lnTo>
                        <a:pt x="60" y="528"/>
                      </a:lnTo>
                      <a:lnTo>
                        <a:pt x="50" y="481"/>
                      </a:lnTo>
                      <a:lnTo>
                        <a:pt x="40" y="438"/>
                      </a:lnTo>
                      <a:lnTo>
                        <a:pt x="31" y="397"/>
                      </a:lnTo>
                      <a:lnTo>
                        <a:pt x="24" y="361"/>
                      </a:lnTo>
                      <a:lnTo>
                        <a:pt x="18" y="330"/>
                      </a:lnTo>
                      <a:lnTo>
                        <a:pt x="11" y="303"/>
                      </a:lnTo>
                      <a:lnTo>
                        <a:pt x="8" y="284"/>
                      </a:lnTo>
                      <a:lnTo>
                        <a:pt x="4" y="270"/>
                      </a:lnTo>
                      <a:lnTo>
                        <a:pt x="0" y="245"/>
                      </a:lnTo>
                      <a:lnTo>
                        <a:pt x="1" y="224"/>
                      </a:lnTo>
                      <a:lnTo>
                        <a:pt x="6" y="205"/>
                      </a:lnTo>
                      <a:lnTo>
                        <a:pt x="15" y="188"/>
                      </a:lnTo>
                      <a:lnTo>
                        <a:pt x="26" y="173"/>
                      </a:lnTo>
                      <a:lnTo>
                        <a:pt x="41" y="161"/>
                      </a:lnTo>
                      <a:lnTo>
                        <a:pt x="73" y="141"/>
                      </a:lnTo>
                      <a:lnTo>
                        <a:pt x="91" y="133"/>
                      </a:lnTo>
                      <a:lnTo>
                        <a:pt x="108" y="127"/>
                      </a:lnTo>
                      <a:lnTo>
                        <a:pt x="126" y="122"/>
                      </a:lnTo>
                      <a:lnTo>
                        <a:pt x="138" y="118"/>
                      </a:lnTo>
                      <a:lnTo>
                        <a:pt x="155" y="115"/>
                      </a:lnTo>
                      <a:lnTo>
                        <a:pt x="179" y="108"/>
                      </a:lnTo>
                      <a:lnTo>
                        <a:pt x="206" y="102"/>
                      </a:lnTo>
                      <a:lnTo>
                        <a:pt x="237" y="96"/>
                      </a:lnTo>
                      <a:lnTo>
                        <a:pt x="272" y="89"/>
                      </a:lnTo>
                      <a:lnTo>
                        <a:pt x="347" y="71"/>
                      </a:lnTo>
                      <a:lnTo>
                        <a:pt x="386" y="64"/>
                      </a:lnTo>
                      <a:lnTo>
                        <a:pt x="466" y="46"/>
                      </a:lnTo>
                      <a:lnTo>
                        <a:pt x="503" y="38"/>
                      </a:lnTo>
                      <a:lnTo>
                        <a:pt x="539" y="30"/>
                      </a:lnTo>
                      <a:lnTo>
                        <a:pt x="573" y="24"/>
                      </a:lnTo>
                      <a:lnTo>
                        <a:pt x="604" y="16"/>
                      </a:lnTo>
                      <a:lnTo>
                        <a:pt x="630" y="11"/>
                      </a:lnTo>
                      <a:lnTo>
                        <a:pt x="652" y="7"/>
                      </a:lnTo>
                      <a:lnTo>
                        <a:pt x="668" y="3"/>
                      </a:lnTo>
                      <a:lnTo>
                        <a:pt x="678" y="2"/>
                      </a:lnTo>
                      <a:lnTo>
                        <a:pt x="68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0"/>
                <p:cNvSpPr>
                  <a:spLocks/>
                </p:cNvSpPr>
                <p:nvPr/>
              </p:nvSpPr>
              <p:spPr bwMode="auto">
                <a:xfrm>
                  <a:off x="3001959" y="3461871"/>
                  <a:ext cx="303582" cy="316850"/>
                </a:xfrm>
                <a:custGeom>
                  <a:avLst/>
                  <a:gdLst/>
                  <a:ahLst/>
                  <a:cxnLst>
                    <a:cxn ang="0">
                      <a:pos x="257" y="0"/>
                    </a:cxn>
                    <a:cxn ang="0">
                      <a:pos x="281" y="2"/>
                    </a:cxn>
                    <a:cxn ang="0">
                      <a:pos x="304" y="9"/>
                    </a:cxn>
                    <a:cxn ang="0">
                      <a:pos x="325" y="20"/>
                    </a:cxn>
                    <a:cxn ang="0">
                      <a:pos x="345" y="33"/>
                    </a:cxn>
                    <a:cxn ang="0">
                      <a:pos x="363" y="52"/>
                    </a:cxn>
                    <a:cxn ang="0">
                      <a:pos x="376" y="73"/>
                    </a:cxn>
                    <a:cxn ang="0">
                      <a:pos x="385" y="97"/>
                    </a:cxn>
                    <a:cxn ang="0">
                      <a:pos x="389" y="122"/>
                    </a:cxn>
                    <a:cxn ang="0">
                      <a:pos x="387" y="148"/>
                    </a:cxn>
                    <a:cxn ang="0">
                      <a:pos x="383" y="171"/>
                    </a:cxn>
                    <a:cxn ang="0">
                      <a:pos x="373" y="194"/>
                    </a:cxn>
                    <a:cxn ang="0">
                      <a:pos x="358" y="214"/>
                    </a:cxn>
                    <a:cxn ang="0">
                      <a:pos x="328" y="247"/>
                    </a:cxn>
                    <a:cxn ang="0">
                      <a:pos x="225" y="364"/>
                    </a:cxn>
                    <a:cxn ang="0">
                      <a:pos x="205" y="381"/>
                    </a:cxn>
                    <a:cxn ang="0">
                      <a:pos x="183" y="395"/>
                    </a:cxn>
                    <a:cxn ang="0">
                      <a:pos x="158" y="404"/>
                    </a:cxn>
                    <a:cxn ang="0">
                      <a:pos x="132" y="406"/>
                    </a:cxn>
                    <a:cxn ang="0">
                      <a:pos x="108" y="404"/>
                    </a:cxn>
                    <a:cxn ang="0">
                      <a:pos x="84" y="397"/>
                    </a:cxn>
                    <a:cxn ang="0">
                      <a:pos x="63" y="386"/>
                    </a:cxn>
                    <a:cxn ang="0">
                      <a:pos x="43" y="373"/>
                    </a:cxn>
                    <a:cxn ang="0">
                      <a:pos x="26" y="354"/>
                    </a:cxn>
                    <a:cxn ang="0">
                      <a:pos x="12" y="332"/>
                    </a:cxn>
                    <a:cxn ang="0">
                      <a:pos x="4" y="308"/>
                    </a:cxn>
                    <a:cxn ang="0">
                      <a:pos x="0" y="283"/>
                    </a:cxn>
                    <a:cxn ang="0">
                      <a:pos x="1" y="258"/>
                    </a:cxn>
                    <a:cxn ang="0">
                      <a:pos x="6" y="235"/>
                    </a:cxn>
                    <a:cxn ang="0">
                      <a:pos x="16" y="212"/>
                    </a:cxn>
                    <a:cxn ang="0">
                      <a:pos x="31" y="193"/>
                    </a:cxn>
                    <a:cxn ang="0">
                      <a:pos x="137" y="73"/>
                    </a:cxn>
                    <a:cxn ang="0">
                      <a:pos x="164" y="41"/>
                    </a:cxn>
                    <a:cxn ang="0">
                      <a:pos x="184" y="24"/>
                    </a:cxn>
                    <a:cxn ang="0">
                      <a:pos x="206" y="11"/>
                    </a:cxn>
                    <a:cxn ang="0">
                      <a:pos x="231" y="2"/>
                    </a:cxn>
                    <a:cxn ang="0">
                      <a:pos x="257" y="0"/>
                    </a:cxn>
                  </a:cxnLst>
                  <a:rect l="0" t="0" r="r" b="b"/>
                  <a:pathLst>
                    <a:path w="389" h="406">
                      <a:moveTo>
                        <a:pt x="257" y="0"/>
                      </a:moveTo>
                      <a:lnTo>
                        <a:pt x="281" y="2"/>
                      </a:lnTo>
                      <a:lnTo>
                        <a:pt x="304" y="9"/>
                      </a:lnTo>
                      <a:lnTo>
                        <a:pt x="325" y="20"/>
                      </a:lnTo>
                      <a:lnTo>
                        <a:pt x="345" y="33"/>
                      </a:lnTo>
                      <a:lnTo>
                        <a:pt x="363" y="52"/>
                      </a:lnTo>
                      <a:lnTo>
                        <a:pt x="376" y="73"/>
                      </a:lnTo>
                      <a:lnTo>
                        <a:pt x="385" y="97"/>
                      </a:lnTo>
                      <a:lnTo>
                        <a:pt x="389" y="122"/>
                      </a:lnTo>
                      <a:lnTo>
                        <a:pt x="387" y="148"/>
                      </a:lnTo>
                      <a:lnTo>
                        <a:pt x="383" y="171"/>
                      </a:lnTo>
                      <a:lnTo>
                        <a:pt x="373" y="194"/>
                      </a:lnTo>
                      <a:lnTo>
                        <a:pt x="358" y="214"/>
                      </a:lnTo>
                      <a:lnTo>
                        <a:pt x="328" y="247"/>
                      </a:lnTo>
                      <a:lnTo>
                        <a:pt x="225" y="364"/>
                      </a:lnTo>
                      <a:lnTo>
                        <a:pt x="205" y="381"/>
                      </a:lnTo>
                      <a:lnTo>
                        <a:pt x="183" y="395"/>
                      </a:lnTo>
                      <a:lnTo>
                        <a:pt x="158" y="404"/>
                      </a:lnTo>
                      <a:lnTo>
                        <a:pt x="132" y="406"/>
                      </a:lnTo>
                      <a:lnTo>
                        <a:pt x="108" y="404"/>
                      </a:lnTo>
                      <a:lnTo>
                        <a:pt x="84" y="397"/>
                      </a:lnTo>
                      <a:lnTo>
                        <a:pt x="63" y="386"/>
                      </a:lnTo>
                      <a:lnTo>
                        <a:pt x="43" y="373"/>
                      </a:lnTo>
                      <a:lnTo>
                        <a:pt x="26" y="354"/>
                      </a:lnTo>
                      <a:lnTo>
                        <a:pt x="12" y="332"/>
                      </a:lnTo>
                      <a:lnTo>
                        <a:pt x="4" y="308"/>
                      </a:lnTo>
                      <a:lnTo>
                        <a:pt x="0" y="283"/>
                      </a:lnTo>
                      <a:lnTo>
                        <a:pt x="1" y="258"/>
                      </a:lnTo>
                      <a:lnTo>
                        <a:pt x="6" y="235"/>
                      </a:lnTo>
                      <a:lnTo>
                        <a:pt x="16" y="212"/>
                      </a:lnTo>
                      <a:lnTo>
                        <a:pt x="31" y="193"/>
                      </a:lnTo>
                      <a:lnTo>
                        <a:pt x="137" y="73"/>
                      </a:lnTo>
                      <a:lnTo>
                        <a:pt x="164" y="41"/>
                      </a:lnTo>
                      <a:lnTo>
                        <a:pt x="184" y="24"/>
                      </a:lnTo>
                      <a:lnTo>
                        <a:pt x="206" y="11"/>
                      </a:lnTo>
                      <a:lnTo>
                        <a:pt x="231" y="2"/>
                      </a:lnTo>
                      <a:lnTo>
                        <a:pt x="25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1"/>
                <p:cNvSpPr>
                  <a:spLocks/>
                </p:cNvSpPr>
                <p:nvPr/>
              </p:nvSpPr>
              <p:spPr bwMode="auto">
                <a:xfrm>
                  <a:off x="2838852" y="3309690"/>
                  <a:ext cx="266122" cy="277049"/>
                </a:xfrm>
                <a:custGeom>
                  <a:avLst/>
                  <a:gdLst/>
                  <a:ahLst/>
                  <a:cxnLst>
                    <a:cxn ang="0">
                      <a:pos x="219" y="0"/>
                    </a:cxn>
                    <a:cxn ang="0">
                      <a:pos x="249" y="4"/>
                    </a:cxn>
                    <a:cxn ang="0">
                      <a:pos x="275" y="15"/>
                    </a:cxn>
                    <a:cxn ang="0">
                      <a:pos x="300" y="32"/>
                    </a:cxn>
                    <a:cxn ang="0">
                      <a:pos x="316" y="50"/>
                    </a:cxn>
                    <a:cxn ang="0">
                      <a:pos x="328" y="68"/>
                    </a:cxn>
                    <a:cxn ang="0">
                      <a:pos x="337" y="89"/>
                    </a:cxn>
                    <a:cxn ang="0">
                      <a:pos x="341" y="112"/>
                    </a:cxn>
                    <a:cxn ang="0">
                      <a:pos x="341" y="133"/>
                    </a:cxn>
                    <a:cxn ang="0">
                      <a:pos x="336" y="154"/>
                    </a:cxn>
                    <a:cxn ang="0">
                      <a:pos x="328" y="173"/>
                    </a:cxn>
                    <a:cxn ang="0">
                      <a:pos x="316" y="190"/>
                    </a:cxn>
                    <a:cxn ang="0">
                      <a:pos x="291" y="219"/>
                    </a:cxn>
                    <a:cxn ang="0">
                      <a:pos x="199" y="322"/>
                    </a:cxn>
                    <a:cxn ang="0">
                      <a:pos x="183" y="335"/>
                    </a:cxn>
                    <a:cxn ang="0">
                      <a:pos x="166" y="347"/>
                    </a:cxn>
                    <a:cxn ang="0">
                      <a:pos x="144" y="353"/>
                    </a:cxn>
                    <a:cxn ang="0">
                      <a:pos x="122" y="355"/>
                    </a:cxn>
                    <a:cxn ang="0">
                      <a:pos x="101" y="353"/>
                    </a:cxn>
                    <a:cxn ang="0">
                      <a:pos x="80" y="347"/>
                    </a:cxn>
                    <a:cxn ang="0">
                      <a:pos x="60" y="337"/>
                    </a:cxn>
                    <a:cxn ang="0">
                      <a:pos x="41" y="323"/>
                    </a:cxn>
                    <a:cxn ang="0">
                      <a:pos x="25" y="306"/>
                    </a:cxn>
                    <a:cxn ang="0">
                      <a:pos x="13" y="287"/>
                    </a:cxn>
                    <a:cxn ang="0">
                      <a:pos x="4" y="267"/>
                    </a:cxn>
                    <a:cxn ang="0">
                      <a:pos x="0" y="245"/>
                    </a:cxn>
                    <a:cxn ang="0">
                      <a:pos x="0" y="222"/>
                    </a:cxn>
                    <a:cxn ang="0">
                      <a:pos x="5" y="202"/>
                    </a:cxn>
                    <a:cxn ang="0">
                      <a:pos x="13" y="184"/>
                    </a:cxn>
                    <a:cxn ang="0">
                      <a:pos x="25" y="166"/>
                    </a:cxn>
                    <a:cxn ang="0">
                      <a:pos x="118" y="61"/>
                    </a:cxn>
                    <a:cxn ang="0">
                      <a:pos x="142" y="35"/>
                    </a:cxn>
                    <a:cxn ang="0">
                      <a:pos x="157" y="20"/>
                    </a:cxn>
                    <a:cxn ang="0">
                      <a:pos x="175" y="9"/>
                    </a:cxn>
                    <a:cxn ang="0">
                      <a:pos x="197" y="2"/>
                    </a:cxn>
                    <a:cxn ang="0">
                      <a:pos x="219" y="0"/>
                    </a:cxn>
                  </a:cxnLst>
                  <a:rect l="0" t="0" r="r" b="b"/>
                  <a:pathLst>
                    <a:path w="341" h="355">
                      <a:moveTo>
                        <a:pt x="219" y="0"/>
                      </a:moveTo>
                      <a:lnTo>
                        <a:pt x="249" y="4"/>
                      </a:lnTo>
                      <a:lnTo>
                        <a:pt x="275" y="15"/>
                      </a:lnTo>
                      <a:lnTo>
                        <a:pt x="300" y="32"/>
                      </a:lnTo>
                      <a:lnTo>
                        <a:pt x="316" y="50"/>
                      </a:lnTo>
                      <a:lnTo>
                        <a:pt x="328" y="68"/>
                      </a:lnTo>
                      <a:lnTo>
                        <a:pt x="337" y="89"/>
                      </a:lnTo>
                      <a:lnTo>
                        <a:pt x="341" y="112"/>
                      </a:lnTo>
                      <a:lnTo>
                        <a:pt x="341" y="133"/>
                      </a:lnTo>
                      <a:lnTo>
                        <a:pt x="336" y="154"/>
                      </a:lnTo>
                      <a:lnTo>
                        <a:pt x="328" y="173"/>
                      </a:lnTo>
                      <a:lnTo>
                        <a:pt x="316" y="190"/>
                      </a:lnTo>
                      <a:lnTo>
                        <a:pt x="291" y="219"/>
                      </a:lnTo>
                      <a:lnTo>
                        <a:pt x="199" y="322"/>
                      </a:lnTo>
                      <a:lnTo>
                        <a:pt x="183" y="335"/>
                      </a:lnTo>
                      <a:lnTo>
                        <a:pt x="166" y="347"/>
                      </a:lnTo>
                      <a:lnTo>
                        <a:pt x="144" y="353"/>
                      </a:lnTo>
                      <a:lnTo>
                        <a:pt x="122" y="355"/>
                      </a:lnTo>
                      <a:lnTo>
                        <a:pt x="101" y="353"/>
                      </a:lnTo>
                      <a:lnTo>
                        <a:pt x="80" y="347"/>
                      </a:lnTo>
                      <a:lnTo>
                        <a:pt x="60" y="337"/>
                      </a:lnTo>
                      <a:lnTo>
                        <a:pt x="41" y="323"/>
                      </a:lnTo>
                      <a:lnTo>
                        <a:pt x="25" y="306"/>
                      </a:lnTo>
                      <a:lnTo>
                        <a:pt x="13" y="287"/>
                      </a:lnTo>
                      <a:lnTo>
                        <a:pt x="4" y="267"/>
                      </a:lnTo>
                      <a:lnTo>
                        <a:pt x="0" y="245"/>
                      </a:lnTo>
                      <a:lnTo>
                        <a:pt x="0" y="222"/>
                      </a:lnTo>
                      <a:lnTo>
                        <a:pt x="5" y="202"/>
                      </a:lnTo>
                      <a:lnTo>
                        <a:pt x="13" y="184"/>
                      </a:lnTo>
                      <a:lnTo>
                        <a:pt x="25" y="166"/>
                      </a:lnTo>
                      <a:lnTo>
                        <a:pt x="118" y="61"/>
                      </a:lnTo>
                      <a:lnTo>
                        <a:pt x="142" y="35"/>
                      </a:lnTo>
                      <a:lnTo>
                        <a:pt x="157" y="20"/>
                      </a:lnTo>
                      <a:lnTo>
                        <a:pt x="175" y="9"/>
                      </a:lnTo>
                      <a:lnTo>
                        <a:pt x="197" y="2"/>
                      </a:lnTo>
                      <a:lnTo>
                        <a:pt x="2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12"/>
                <p:cNvSpPr>
                  <a:spLocks/>
                </p:cNvSpPr>
                <p:nvPr/>
              </p:nvSpPr>
              <p:spPr bwMode="auto">
                <a:xfrm>
                  <a:off x="3410898" y="3809157"/>
                  <a:ext cx="216176" cy="229443"/>
                </a:xfrm>
                <a:custGeom>
                  <a:avLst/>
                  <a:gdLst/>
                  <a:ahLst/>
                  <a:cxnLst>
                    <a:cxn ang="0">
                      <a:pos x="178" y="0"/>
                    </a:cxn>
                    <a:cxn ang="0">
                      <a:pos x="201" y="2"/>
                    </a:cxn>
                    <a:cxn ang="0">
                      <a:pos x="222" y="11"/>
                    </a:cxn>
                    <a:cxn ang="0">
                      <a:pos x="242" y="25"/>
                    </a:cxn>
                    <a:cxn ang="0">
                      <a:pos x="260" y="43"/>
                    </a:cxn>
                    <a:cxn ang="0">
                      <a:pos x="271" y="64"/>
                    </a:cxn>
                    <a:cxn ang="0">
                      <a:pos x="277" y="87"/>
                    </a:cxn>
                    <a:cxn ang="0">
                      <a:pos x="277" y="110"/>
                    </a:cxn>
                    <a:cxn ang="0">
                      <a:pos x="272" y="131"/>
                    </a:cxn>
                    <a:cxn ang="0">
                      <a:pos x="260" y="151"/>
                    </a:cxn>
                    <a:cxn ang="0">
                      <a:pos x="227" y="189"/>
                    </a:cxn>
                    <a:cxn ang="0">
                      <a:pos x="164" y="264"/>
                    </a:cxn>
                    <a:cxn ang="0">
                      <a:pos x="150" y="277"/>
                    </a:cxn>
                    <a:cxn ang="0">
                      <a:pos x="135" y="287"/>
                    </a:cxn>
                    <a:cxn ang="0">
                      <a:pos x="118" y="292"/>
                    </a:cxn>
                    <a:cxn ang="0">
                      <a:pos x="99" y="294"/>
                    </a:cxn>
                    <a:cxn ang="0">
                      <a:pos x="76" y="292"/>
                    </a:cxn>
                    <a:cxn ang="0">
                      <a:pos x="55" y="283"/>
                    </a:cxn>
                    <a:cxn ang="0">
                      <a:pos x="35" y="269"/>
                    </a:cxn>
                    <a:cxn ang="0">
                      <a:pos x="19" y="251"/>
                    </a:cxn>
                    <a:cxn ang="0">
                      <a:pos x="6" y="230"/>
                    </a:cxn>
                    <a:cxn ang="0">
                      <a:pos x="0" y="206"/>
                    </a:cxn>
                    <a:cxn ang="0">
                      <a:pos x="0" y="182"/>
                    </a:cxn>
                    <a:cxn ang="0">
                      <a:pos x="6" y="161"/>
                    </a:cxn>
                    <a:cxn ang="0">
                      <a:pos x="19" y="143"/>
                    </a:cxn>
                    <a:cxn ang="0">
                      <a:pos x="87" y="61"/>
                    </a:cxn>
                    <a:cxn ang="0">
                      <a:pos x="114" y="28"/>
                    </a:cxn>
                    <a:cxn ang="0">
                      <a:pos x="127" y="17"/>
                    </a:cxn>
                    <a:cxn ang="0">
                      <a:pos x="142" y="7"/>
                    </a:cxn>
                    <a:cxn ang="0">
                      <a:pos x="159" y="2"/>
                    </a:cxn>
                    <a:cxn ang="0">
                      <a:pos x="178" y="0"/>
                    </a:cxn>
                  </a:cxnLst>
                  <a:rect l="0" t="0" r="r" b="b"/>
                  <a:pathLst>
                    <a:path w="277" h="294">
                      <a:moveTo>
                        <a:pt x="178" y="0"/>
                      </a:moveTo>
                      <a:lnTo>
                        <a:pt x="201" y="2"/>
                      </a:lnTo>
                      <a:lnTo>
                        <a:pt x="222" y="11"/>
                      </a:lnTo>
                      <a:lnTo>
                        <a:pt x="242" y="25"/>
                      </a:lnTo>
                      <a:lnTo>
                        <a:pt x="260" y="43"/>
                      </a:lnTo>
                      <a:lnTo>
                        <a:pt x="271" y="64"/>
                      </a:lnTo>
                      <a:lnTo>
                        <a:pt x="277" y="87"/>
                      </a:lnTo>
                      <a:lnTo>
                        <a:pt x="277" y="110"/>
                      </a:lnTo>
                      <a:lnTo>
                        <a:pt x="272" y="131"/>
                      </a:lnTo>
                      <a:lnTo>
                        <a:pt x="260" y="151"/>
                      </a:lnTo>
                      <a:lnTo>
                        <a:pt x="227" y="189"/>
                      </a:lnTo>
                      <a:lnTo>
                        <a:pt x="164" y="264"/>
                      </a:lnTo>
                      <a:lnTo>
                        <a:pt x="150" y="277"/>
                      </a:lnTo>
                      <a:lnTo>
                        <a:pt x="135" y="287"/>
                      </a:lnTo>
                      <a:lnTo>
                        <a:pt x="118" y="292"/>
                      </a:lnTo>
                      <a:lnTo>
                        <a:pt x="99" y="294"/>
                      </a:lnTo>
                      <a:lnTo>
                        <a:pt x="76" y="292"/>
                      </a:lnTo>
                      <a:lnTo>
                        <a:pt x="55" y="283"/>
                      </a:lnTo>
                      <a:lnTo>
                        <a:pt x="35" y="269"/>
                      </a:lnTo>
                      <a:lnTo>
                        <a:pt x="19" y="251"/>
                      </a:lnTo>
                      <a:lnTo>
                        <a:pt x="6" y="230"/>
                      </a:lnTo>
                      <a:lnTo>
                        <a:pt x="0" y="206"/>
                      </a:lnTo>
                      <a:lnTo>
                        <a:pt x="0" y="182"/>
                      </a:lnTo>
                      <a:lnTo>
                        <a:pt x="6" y="161"/>
                      </a:lnTo>
                      <a:lnTo>
                        <a:pt x="19" y="143"/>
                      </a:lnTo>
                      <a:lnTo>
                        <a:pt x="87" y="61"/>
                      </a:lnTo>
                      <a:lnTo>
                        <a:pt x="114" y="28"/>
                      </a:lnTo>
                      <a:lnTo>
                        <a:pt x="127" y="17"/>
                      </a:lnTo>
                      <a:lnTo>
                        <a:pt x="142" y="7"/>
                      </a:lnTo>
                      <a:lnTo>
                        <a:pt x="159" y="2"/>
                      </a:lnTo>
                      <a:lnTo>
                        <a:pt x="1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13"/>
                <p:cNvSpPr>
                  <a:spLocks/>
                </p:cNvSpPr>
                <p:nvPr/>
              </p:nvSpPr>
              <p:spPr bwMode="auto">
                <a:xfrm>
                  <a:off x="3198624" y="3649171"/>
                  <a:ext cx="276268" cy="286414"/>
                </a:xfrm>
                <a:custGeom>
                  <a:avLst/>
                  <a:gdLst/>
                  <a:ahLst/>
                  <a:cxnLst>
                    <a:cxn ang="0">
                      <a:pos x="232" y="0"/>
                    </a:cxn>
                    <a:cxn ang="0">
                      <a:pos x="255" y="2"/>
                    </a:cxn>
                    <a:cxn ang="0">
                      <a:pos x="276" y="7"/>
                    </a:cxn>
                    <a:cxn ang="0">
                      <a:pos x="296" y="17"/>
                    </a:cxn>
                    <a:cxn ang="0">
                      <a:pos x="313" y="30"/>
                    </a:cxn>
                    <a:cxn ang="0">
                      <a:pos x="332" y="49"/>
                    </a:cxn>
                    <a:cxn ang="0">
                      <a:pos x="344" y="73"/>
                    </a:cxn>
                    <a:cxn ang="0">
                      <a:pos x="352" y="98"/>
                    </a:cxn>
                    <a:cxn ang="0">
                      <a:pos x="354" y="123"/>
                    </a:cxn>
                    <a:cxn ang="0">
                      <a:pos x="350" y="148"/>
                    </a:cxn>
                    <a:cxn ang="0">
                      <a:pos x="342" y="172"/>
                    </a:cxn>
                    <a:cxn ang="0">
                      <a:pos x="327" y="194"/>
                    </a:cxn>
                    <a:cxn ang="0">
                      <a:pos x="306" y="216"/>
                    </a:cxn>
                    <a:cxn ang="0">
                      <a:pos x="204" y="331"/>
                    </a:cxn>
                    <a:cxn ang="0">
                      <a:pos x="186" y="348"/>
                    </a:cxn>
                    <a:cxn ang="0">
                      <a:pos x="167" y="359"/>
                    </a:cxn>
                    <a:cxn ang="0">
                      <a:pos x="144" y="365"/>
                    </a:cxn>
                    <a:cxn ang="0">
                      <a:pos x="121" y="367"/>
                    </a:cxn>
                    <a:cxn ang="0">
                      <a:pos x="92" y="364"/>
                    </a:cxn>
                    <a:cxn ang="0">
                      <a:pos x="65" y="354"/>
                    </a:cxn>
                    <a:cxn ang="0">
                      <a:pos x="40" y="336"/>
                    </a:cxn>
                    <a:cxn ang="0">
                      <a:pos x="24" y="319"/>
                    </a:cxn>
                    <a:cxn ang="0">
                      <a:pos x="13" y="300"/>
                    </a:cxn>
                    <a:cxn ang="0">
                      <a:pos x="4" y="278"/>
                    </a:cxn>
                    <a:cxn ang="0">
                      <a:pos x="0" y="256"/>
                    </a:cxn>
                    <a:cxn ang="0">
                      <a:pos x="0" y="233"/>
                    </a:cxn>
                    <a:cxn ang="0">
                      <a:pos x="5" y="212"/>
                    </a:cxn>
                    <a:cxn ang="0">
                      <a:pos x="15" y="192"/>
                    </a:cxn>
                    <a:cxn ang="0">
                      <a:pos x="27" y="174"/>
                    </a:cxn>
                    <a:cxn ang="0">
                      <a:pos x="131" y="57"/>
                    </a:cxn>
                    <a:cxn ang="0">
                      <a:pos x="149" y="36"/>
                    </a:cxn>
                    <a:cxn ang="0">
                      <a:pos x="167" y="20"/>
                    </a:cxn>
                    <a:cxn ang="0">
                      <a:pos x="186" y="8"/>
                    </a:cxn>
                    <a:cxn ang="0">
                      <a:pos x="209" y="2"/>
                    </a:cxn>
                    <a:cxn ang="0">
                      <a:pos x="232" y="0"/>
                    </a:cxn>
                  </a:cxnLst>
                  <a:rect l="0" t="0" r="r" b="b"/>
                  <a:pathLst>
                    <a:path w="354" h="367">
                      <a:moveTo>
                        <a:pt x="232" y="0"/>
                      </a:moveTo>
                      <a:lnTo>
                        <a:pt x="255" y="2"/>
                      </a:lnTo>
                      <a:lnTo>
                        <a:pt x="276" y="7"/>
                      </a:lnTo>
                      <a:lnTo>
                        <a:pt x="296" y="17"/>
                      </a:lnTo>
                      <a:lnTo>
                        <a:pt x="313" y="30"/>
                      </a:lnTo>
                      <a:lnTo>
                        <a:pt x="332" y="49"/>
                      </a:lnTo>
                      <a:lnTo>
                        <a:pt x="344" y="73"/>
                      </a:lnTo>
                      <a:lnTo>
                        <a:pt x="352" y="98"/>
                      </a:lnTo>
                      <a:lnTo>
                        <a:pt x="354" y="123"/>
                      </a:lnTo>
                      <a:lnTo>
                        <a:pt x="350" y="148"/>
                      </a:lnTo>
                      <a:lnTo>
                        <a:pt x="342" y="172"/>
                      </a:lnTo>
                      <a:lnTo>
                        <a:pt x="327" y="194"/>
                      </a:lnTo>
                      <a:lnTo>
                        <a:pt x="306" y="216"/>
                      </a:lnTo>
                      <a:lnTo>
                        <a:pt x="204" y="331"/>
                      </a:lnTo>
                      <a:lnTo>
                        <a:pt x="186" y="348"/>
                      </a:lnTo>
                      <a:lnTo>
                        <a:pt x="167" y="359"/>
                      </a:lnTo>
                      <a:lnTo>
                        <a:pt x="144" y="365"/>
                      </a:lnTo>
                      <a:lnTo>
                        <a:pt x="121" y="367"/>
                      </a:lnTo>
                      <a:lnTo>
                        <a:pt x="92" y="364"/>
                      </a:lnTo>
                      <a:lnTo>
                        <a:pt x="65" y="354"/>
                      </a:lnTo>
                      <a:lnTo>
                        <a:pt x="40" y="336"/>
                      </a:lnTo>
                      <a:lnTo>
                        <a:pt x="24" y="319"/>
                      </a:lnTo>
                      <a:lnTo>
                        <a:pt x="13" y="300"/>
                      </a:lnTo>
                      <a:lnTo>
                        <a:pt x="4" y="278"/>
                      </a:lnTo>
                      <a:lnTo>
                        <a:pt x="0" y="256"/>
                      </a:lnTo>
                      <a:lnTo>
                        <a:pt x="0" y="233"/>
                      </a:lnTo>
                      <a:lnTo>
                        <a:pt x="5" y="212"/>
                      </a:lnTo>
                      <a:lnTo>
                        <a:pt x="15" y="192"/>
                      </a:lnTo>
                      <a:lnTo>
                        <a:pt x="27" y="174"/>
                      </a:lnTo>
                      <a:lnTo>
                        <a:pt x="131" y="57"/>
                      </a:lnTo>
                      <a:lnTo>
                        <a:pt x="149" y="36"/>
                      </a:lnTo>
                      <a:lnTo>
                        <a:pt x="167" y="20"/>
                      </a:lnTo>
                      <a:lnTo>
                        <a:pt x="186" y="8"/>
                      </a:lnTo>
                      <a:lnTo>
                        <a:pt x="209" y="2"/>
                      </a:lnTo>
                      <a:lnTo>
                        <a:pt x="2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10" name="TextBox 9"/>
            <p:cNvSpPr txBox="1"/>
            <p:nvPr/>
          </p:nvSpPr>
          <p:spPr>
            <a:xfrm>
              <a:off x="1979612" y="4840069"/>
              <a:ext cx="3124200" cy="830997"/>
            </a:xfrm>
            <a:prstGeom prst="rect">
              <a:avLst/>
            </a:prstGeom>
            <a:noFill/>
          </p:spPr>
          <p:txBody>
            <a:bodyPr wrap="square" rtlCol="0">
              <a:spAutoFit/>
            </a:bodyPr>
            <a:lstStyle/>
            <a:p>
              <a:pPr algn="ctr"/>
              <a:r>
                <a:rPr lang="en-US" sz="2400" kern="0" dirty="0" smtClean="0">
                  <a:solidFill>
                    <a:srgbClr val="FF0000"/>
                  </a:solidFill>
                  <a:latin typeface="Arial" pitchFamily="34" charset="0"/>
                  <a:cs typeface="Arial" pitchFamily="34" charset="0"/>
                </a:rPr>
                <a:t>Shall not exceed 5 years in total</a:t>
              </a:r>
              <a:endParaRPr lang="en-US" sz="2400" dirty="0" smtClean="0">
                <a:solidFill>
                  <a:srgbClr val="FF0000"/>
                </a:solidFill>
              </a:endParaRPr>
            </a:p>
          </p:txBody>
        </p:sp>
        <p:sp>
          <p:nvSpPr>
            <p:cNvPr id="11" name="TextBox 10"/>
            <p:cNvSpPr txBox="1"/>
            <p:nvPr/>
          </p:nvSpPr>
          <p:spPr>
            <a:xfrm>
              <a:off x="6771621" y="4834940"/>
              <a:ext cx="3493074" cy="1200329"/>
            </a:xfrm>
            <a:prstGeom prst="rect">
              <a:avLst/>
            </a:prstGeom>
            <a:noFill/>
          </p:spPr>
          <p:txBody>
            <a:bodyPr wrap="square" rtlCol="0">
              <a:spAutoFit/>
            </a:bodyPr>
            <a:lstStyle/>
            <a:p>
              <a:pPr algn="ctr"/>
              <a:r>
                <a:rPr lang="en-US" sz="2400" kern="0" dirty="0" smtClean="0">
                  <a:solidFill>
                    <a:srgbClr val="0070C0"/>
                  </a:solidFill>
                  <a:latin typeface="Arial" pitchFamily="34" charset="0"/>
                  <a:cs typeface="Arial" pitchFamily="34" charset="0"/>
                </a:rPr>
                <a:t>Specify a max $ amount under a contract in the solicitation</a:t>
              </a:r>
              <a:endParaRPr lang="en-US" sz="2400" dirty="0" smtClean="0">
                <a:solidFill>
                  <a:srgbClr val="0070C0"/>
                </a:solidFill>
              </a:endParaRPr>
            </a:p>
          </p:txBody>
        </p:sp>
        <p:sp>
          <p:nvSpPr>
            <p:cNvPr id="12" name="Oval 11"/>
            <p:cNvSpPr/>
            <p:nvPr/>
          </p:nvSpPr>
          <p:spPr>
            <a:xfrm>
              <a:off x="6042726" y="4145051"/>
              <a:ext cx="4734688" cy="298735"/>
            </a:xfrm>
            <a:prstGeom prst="ellipse">
              <a:avLst/>
            </a:prstGeom>
            <a:gradFill flip="none" rotWithShape="1">
              <a:gsLst>
                <a:gs pos="12000">
                  <a:schemeClr val="tx1">
                    <a:lumMod val="95000"/>
                    <a:lumOff val="5000"/>
                    <a:alpha val="19000"/>
                  </a:schemeClr>
                </a:gs>
                <a:gs pos="100000">
                  <a:sysClr val="window" lastClr="FFFFFF">
                    <a:alpha val="0"/>
                    <a:lumMod val="100000"/>
                  </a:sysClr>
                </a:gs>
              </a:gsLst>
              <a:path path="shape">
                <a:fillToRect l="50000" t="50000" r="50000" b="50000"/>
              </a:path>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 lastClr="FFFFFF"/>
                </a:solidFill>
                <a:effectLst/>
                <a:uLnTx/>
                <a:uFillTx/>
                <a:latin typeface="Calibri"/>
                <a:ea typeface="+mn-ea"/>
                <a:cs typeface="+mn-cs"/>
              </a:endParaRPr>
            </a:p>
          </p:txBody>
        </p:sp>
      </p:grpSp>
      <p:sp>
        <p:nvSpPr>
          <p:cNvPr id="2" name="TextBox 1"/>
          <p:cNvSpPr txBox="1"/>
          <p:nvPr/>
        </p:nvSpPr>
        <p:spPr>
          <a:xfrm>
            <a:off x="7799347" y="1339933"/>
            <a:ext cx="1884980" cy="923330"/>
          </a:xfrm>
          <a:prstGeom prst="rect">
            <a:avLst/>
          </a:prstGeom>
          <a:noFill/>
        </p:spPr>
        <p:txBody>
          <a:bodyPr wrap="square" rtlCol="0">
            <a:spAutoFit/>
          </a:bodyPr>
          <a:lstStyle>
            <a:defPPr>
              <a:defRPr lang="en-US"/>
            </a:defPPr>
            <a:lvl1pPr algn="ctr">
              <a:defRPr sz="1600">
                <a:solidFill>
                  <a:srgbClr val="FF0000"/>
                </a:solidFill>
              </a:defRPr>
            </a:lvl1pPr>
          </a:lstStyle>
          <a:p>
            <a:r>
              <a:rPr lang="en-US" sz="1800" dirty="0"/>
              <a:t>2. Maximum total Contract Dollar Amount</a:t>
            </a:r>
          </a:p>
        </p:txBody>
      </p:sp>
      <p:sp>
        <p:nvSpPr>
          <p:cNvPr id="33" name="TextBox 32"/>
          <p:cNvSpPr txBox="1"/>
          <p:nvPr/>
        </p:nvSpPr>
        <p:spPr>
          <a:xfrm>
            <a:off x="2555923" y="1339933"/>
            <a:ext cx="1998481" cy="646331"/>
          </a:xfrm>
          <a:prstGeom prst="rect">
            <a:avLst/>
          </a:prstGeom>
          <a:noFill/>
        </p:spPr>
        <p:txBody>
          <a:bodyPr wrap="square" rtlCol="0">
            <a:spAutoFit/>
          </a:bodyPr>
          <a:lstStyle/>
          <a:p>
            <a:pPr algn="ctr"/>
            <a:r>
              <a:rPr lang="en-US" dirty="0" smtClean="0">
                <a:solidFill>
                  <a:srgbClr val="FF0000"/>
                </a:solidFill>
              </a:rPr>
              <a:t>1. Reasonable Maximum Length</a:t>
            </a:r>
            <a:endParaRPr lang="en-US" dirty="0">
              <a:solidFill>
                <a:srgbClr val="FF0000"/>
              </a:solidFill>
            </a:endParaRPr>
          </a:p>
        </p:txBody>
      </p:sp>
    </p:spTree>
    <p:extLst>
      <p:ext uri="{BB962C8B-B14F-4D97-AF65-F5344CB8AC3E}">
        <p14:creationId xmlns:p14="http://schemas.microsoft.com/office/powerpoint/2010/main" val="28856110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Essentials</a:t>
            </a:r>
            <a:endParaRPr lang="en-US" sz="3600" dirty="0"/>
          </a:p>
        </p:txBody>
      </p:sp>
      <p:sp>
        <p:nvSpPr>
          <p:cNvPr id="3" name="Content Placeholder 2"/>
          <p:cNvSpPr>
            <a:spLocks noGrp="1"/>
          </p:cNvSpPr>
          <p:nvPr>
            <p:ph idx="1"/>
          </p:nvPr>
        </p:nvSpPr>
        <p:spPr>
          <a:xfrm>
            <a:off x="948465" y="1347169"/>
            <a:ext cx="10515600" cy="4163661"/>
          </a:xfrm>
        </p:spPr>
        <p:txBody>
          <a:bodyPr>
            <a:normAutofit fontScale="25000" lnSpcReduction="20000"/>
          </a:bodyPr>
          <a:lstStyle/>
          <a:p>
            <a:pPr marL="0" indent="0">
              <a:buNone/>
            </a:pPr>
            <a:r>
              <a:rPr lang="en-US" sz="7200" b="1" i="1" u="sng" dirty="0" smtClean="0"/>
              <a:t>Final Design</a:t>
            </a:r>
          </a:p>
          <a:p>
            <a:pPr marL="0" indent="0">
              <a:buNone/>
            </a:pPr>
            <a:r>
              <a:rPr lang="en-US" sz="7200" dirty="0" smtClean="0"/>
              <a:t>Prepare </a:t>
            </a:r>
            <a:r>
              <a:rPr lang="en-US" sz="7200" dirty="0"/>
              <a:t>plans and profiles, including necessary design information for the selected alternative sufficient to achieve all detailed design milestones. Examples include, but are not limited to: </a:t>
            </a:r>
            <a:r>
              <a:rPr lang="en-US" sz="7200" dirty="0" err="1"/>
              <a:t>i</a:t>
            </a:r>
            <a:r>
              <a:rPr lang="en-US" sz="7200" dirty="0"/>
              <a:t>. Cross sections/elevations </a:t>
            </a:r>
          </a:p>
          <a:p>
            <a:r>
              <a:rPr lang="en-US" sz="7200" dirty="0" smtClean="0"/>
              <a:t>Project </a:t>
            </a:r>
            <a:r>
              <a:rPr lang="en-US" sz="7200" dirty="0"/>
              <a:t>layout/staging areas </a:t>
            </a:r>
          </a:p>
          <a:p>
            <a:r>
              <a:rPr lang="en-US" sz="7200" dirty="0" smtClean="0"/>
              <a:t>Design </a:t>
            </a:r>
            <a:r>
              <a:rPr lang="en-US" sz="7200" dirty="0"/>
              <a:t>details </a:t>
            </a:r>
          </a:p>
          <a:p>
            <a:r>
              <a:rPr lang="en-US" sz="7200" dirty="0" smtClean="0"/>
              <a:t>Specifications </a:t>
            </a:r>
            <a:endParaRPr lang="en-US" sz="7200" dirty="0"/>
          </a:p>
          <a:p>
            <a:r>
              <a:rPr lang="en-US" sz="7200" dirty="0" smtClean="0"/>
              <a:t>Utility </a:t>
            </a:r>
            <a:r>
              <a:rPr lang="en-US" sz="7200" dirty="0"/>
              <a:t>relocation designs </a:t>
            </a:r>
            <a:endParaRPr lang="en-US" sz="7200" dirty="0" smtClean="0"/>
          </a:p>
          <a:p>
            <a:r>
              <a:rPr lang="en-US" sz="7200" dirty="0" smtClean="0"/>
              <a:t>Construction </a:t>
            </a:r>
            <a:r>
              <a:rPr lang="en-US" sz="7200" dirty="0"/>
              <a:t>limits, including environmentally sensitive areas that should be avoided during construction </a:t>
            </a:r>
          </a:p>
          <a:p>
            <a:r>
              <a:rPr lang="en-US" sz="7200" dirty="0" smtClean="0"/>
              <a:t>Required permits</a:t>
            </a:r>
            <a:endParaRPr lang="en-US" sz="7200" dirty="0"/>
          </a:p>
          <a:p>
            <a:r>
              <a:rPr lang="en-US" sz="7200" dirty="0" smtClean="0"/>
              <a:t>Quantities </a:t>
            </a:r>
            <a:endParaRPr lang="en-US" sz="7200" dirty="0"/>
          </a:p>
          <a:p>
            <a:r>
              <a:rPr lang="en-US" sz="7200" dirty="0" smtClean="0"/>
              <a:t>Estimate </a:t>
            </a:r>
            <a:r>
              <a:rPr lang="en-US" sz="7200" dirty="0"/>
              <a:t>of construction costs to within +/- 20% </a:t>
            </a:r>
          </a:p>
          <a:p>
            <a:r>
              <a:rPr lang="en-US" sz="7200" dirty="0" smtClean="0"/>
              <a:t>Schedules </a:t>
            </a:r>
            <a:r>
              <a:rPr lang="en-US" sz="7200" dirty="0"/>
              <a:t>for design, permitting, acquisition and construction </a:t>
            </a:r>
          </a:p>
          <a:p>
            <a:r>
              <a:rPr lang="en-US" sz="7200" dirty="0" smtClean="0"/>
              <a:t>Provide </a:t>
            </a:r>
            <a:r>
              <a:rPr lang="en-US" sz="7200" dirty="0"/>
              <a:t>information to appropriate individuals for the development of environmental fund release reports and floodplain maps. </a:t>
            </a:r>
          </a:p>
          <a:p>
            <a:r>
              <a:rPr lang="en-US" sz="7200" dirty="0" smtClean="0"/>
              <a:t>Identify</a:t>
            </a:r>
            <a:r>
              <a:rPr lang="en-US" sz="7200" dirty="0"/>
              <a:t>, acquire and submit all necessary permits and approvals required for design approval and construction. </a:t>
            </a:r>
          </a:p>
          <a:p>
            <a:r>
              <a:rPr lang="en-US" sz="7200" dirty="0" smtClean="0"/>
              <a:t>Assist </a:t>
            </a:r>
            <a:r>
              <a:rPr lang="en-US" sz="7200" dirty="0"/>
              <a:t>the </a:t>
            </a:r>
            <a:r>
              <a:rPr lang="en-US" sz="7200" dirty="0" smtClean="0"/>
              <a:t>city with </a:t>
            </a:r>
            <a:r>
              <a:rPr lang="en-US" sz="7200" dirty="0"/>
              <a:t>all necessary documentation to ensure compliance with all Program requirements and regulations. </a:t>
            </a:r>
          </a:p>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a:p>
            <a:pPr marL="0" indent="0">
              <a:buNone/>
            </a:pPr>
            <a:r>
              <a:rPr lang="en-US" sz="2400" dirty="0"/>
              <a:t>		</a:t>
            </a:r>
          </a:p>
        </p:txBody>
      </p:sp>
      <p:sp>
        <p:nvSpPr>
          <p:cNvPr id="4" name="Slide Number Placeholder 3"/>
          <p:cNvSpPr>
            <a:spLocks noGrp="1"/>
          </p:cNvSpPr>
          <p:nvPr>
            <p:ph type="sldNum" sz="quarter" idx="12"/>
          </p:nvPr>
        </p:nvSpPr>
        <p:spPr/>
        <p:txBody>
          <a:bodyPr/>
          <a:lstStyle/>
          <a:p>
            <a:fld id="{4DDFD88F-D5A1-4479-A90D-2D9AB45F530B}" type="slidenum">
              <a:rPr lang="en-US" smtClean="0"/>
              <a:t>19</a:t>
            </a:fld>
            <a:endParaRPr lang="en-US"/>
          </a:p>
        </p:txBody>
      </p:sp>
      <p:sp>
        <p:nvSpPr>
          <p:cNvPr id="5" name="TextBox 4"/>
          <p:cNvSpPr txBox="1"/>
          <p:nvPr/>
        </p:nvSpPr>
        <p:spPr>
          <a:xfrm>
            <a:off x="5067301" y="723861"/>
            <a:ext cx="3543300" cy="461665"/>
          </a:xfrm>
          <a:prstGeom prst="rect">
            <a:avLst/>
          </a:prstGeom>
          <a:noFill/>
        </p:spPr>
        <p:txBody>
          <a:bodyPr wrap="square" rtlCol="0">
            <a:spAutoFit/>
          </a:bodyPr>
          <a:lstStyle/>
          <a:p>
            <a:r>
              <a:rPr lang="en-US" sz="2400" dirty="0" smtClean="0">
                <a:solidFill>
                  <a:srgbClr val="FF0000"/>
                </a:solidFill>
              </a:rPr>
              <a:t>3. Statement of Work </a:t>
            </a:r>
            <a:endParaRPr lang="en-US" sz="2400" dirty="0">
              <a:solidFill>
                <a:srgbClr val="FF0000"/>
              </a:solidFill>
            </a:endParaRPr>
          </a:p>
        </p:txBody>
      </p:sp>
    </p:spTree>
    <p:extLst>
      <p:ext uri="{BB962C8B-B14F-4D97-AF65-F5344CB8AC3E}">
        <p14:creationId xmlns:p14="http://schemas.microsoft.com/office/powerpoint/2010/main" val="7548112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2663"/>
            <a:ext cx="10324171" cy="1126274"/>
          </a:xfrm>
        </p:spPr>
        <p:txBody>
          <a:bodyPr>
            <a:normAutofit/>
          </a:bodyPr>
          <a:lstStyle/>
          <a:p>
            <a:r>
              <a:rPr lang="en-US" sz="3200" u="none" dirty="0" smtClean="0"/>
              <a:t>Office of Guidance &amp; Oversight</a:t>
            </a:r>
            <a:br>
              <a:rPr lang="en-US" sz="3200" u="none" dirty="0" smtClean="0"/>
            </a:br>
            <a:r>
              <a:rPr lang="en-US" sz="3200" u="none" dirty="0" smtClean="0"/>
              <a:t>A&amp;E Oversight Branch</a:t>
            </a:r>
            <a:endParaRPr lang="en-US" sz="3200" u="none" dirty="0"/>
          </a:p>
        </p:txBody>
      </p:sp>
      <p:sp>
        <p:nvSpPr>
          <p:cNvPr id="4" name="Slide Number Placeholder 3"/>
          <p:cNvSpPr>
            <a:spLocks noGrp="1"/>
          </p:cNvSpPr>
          <p:nvPr>
            <p:ph type="sldNum" sz="quarter" idx="12"/>
          </p:nvPr>
        </p:nvSpPr>
        <p:spPr/>
        <p:txBody>
          <a:bodyPr/>
          <a:lstStyle/>
          <a:p>
            <a:fld id="{4DDFD88F-D5A1-4479-A90D-2D9AB45F530B}" type="slidenum">
              <a:rPr lang="en-US" smtClean="0"/>
              <a:t>2</a:t>
            </a:fld>
            <a:endParaRPr lang="en-US"/>
          </a:p>
        </p:txBody>
      </p:sp>
      <p:graphicFrame>
        <p:nvGraphicFramePr>
          <p:cNvPr id="7" name="Content Placeholder 6"/>
          <p:cNvGraphicFramePr>
            <a:graphicFrameLocks/>
          </p:cNvGraphicFramePr>
          <p:nvPr>
            <p:extLst>
              <p:ext uri="{D42A27DB-BD31-4B8C-83A1-F6EECF244321}">
                <p14:modId xmlns:p14="http://schemas.microsoft.com/office/powerpoint/2010/main" val="1507853650"/>
              </p:ext>
            </p:extLst>
          </p:nvPr>
        </p:nvGraphicFramePr>
        <p:xfrm>
          <a:off x="2373307" y="1248937"/>
          <a:ext cx="8075386" cy="54725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308832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Essentials</a:t>
            </a:r>
            <a:endParaRPr lang="en-US" sz="3600" dirty="0"/>
          </a:p>
        </p:txBody>
      </p:sp>
      <p:sp>
        <p:nvSpPr>
          <p:cNvPr id="3" name="Content Placeholder 2"/>
          <p:cNvSpPr>
            <a:spLocks noGrp="1"/>
          </p:cNvSpPr>
          <p:nvPr>
            <p:ph idx="1"/>
          </p:nvPr>
        </p:nvSpPr>
        <p:spPr>
          <a:xfrm>
            <a:off x="838200" y="1347169"/>
            <a:ext cx="10515600" cy="4163661"/>
          </a:xfrm>
        </p:spPr>
        <p:txBody>
          <a:bodyPr>
            <a:normAutofit fontScale="25000" lnSpcReduction="20000"/>
          </a:bodyPr>
          <a:lstStyle/>
          <a:p>
            <a:pPr marL="0" indent="0">
              <a:buNone/>
            </a:pPr>
            <a:r>
              <a:rPr lang="en-US" sz="7200" b="1" u="sng" dirty="0" smtClean="0"/>
              <a:t>Contract </a:t>
            </a:r>
            <a:r>
              <a:rPr lang="en-US" sz="7200" b="1" u="sng" dirty="0"/>
              <a:t>Management and Construction </a:t>
            </a:r>
            <a:r>
              <a:rPr lang="en-US" sz="7200" b="1" u="sng" dirty="0" smtClean="0"/>
              <a:t>Oversight</a:t>
            </a:r>
          </a:p>
          <a:p>
            <a:pPr marL="0" indent="0">
              <a:buNone/>
            </a:pPr>
            <a:r>
              <a:rPr lang="en-US" sz="7200" dirty="0" smtClean="0"/>
              <a:t>Respondents </a:t>
            </a:r>
            <a:r>
              <a:rPr lang="en-US" sz="7200" dirty="0"/>
              <a:t>will be required to show the ability to provide all the Engineering services described below as they relate to contract management and construction oversight. </a:t>
            </a:r>
          </a:p>
          <a:p>
            <a:r>
              <a:rPr lang="en-US" sz="7200" dirty="0" smtClean="0"/>
              <a:t>Ensure </a:t>
            </a:r>
            <a:r>
              <a:rPr lang="en-US" sz="7200" dirty="0"/>
              <a:t>delivery of </a:t>
            </a:r>
            <a:r>
              <a:rPr lang="en-US" sz="7200" dirty="0" smtClean="0"/>
              <a:t>project </a:t>
            </a:r>
            <a:r>
              <a:rPr lang="en-US" sz="7200" dirty="0"/>
              <a:t>in accordance with contract. </a:t>
            </a:r>
          </a:p>
          <a:p>
            <a:r>
              <a:rPr lang="en-US" sz="7200" dirty="0"/>
              <a:t>P</a:t>
            </a:r>
            <a:r>
              <a:rPr lang="en-US" sz="7200" dirty="0" smtClean="0"/>
              <a:t>rovide </a:t>
            </a:r>
            <a:r>
              <a:rPr lang="en-US" sz="7200" dirty="0"/>
              <a:t>ongoing Construction Oversight Reports detailing the status of </a:t>
            </a:r>
            <a:r>
              <a:rPr lang="en-US" sz="7200" dirty="0" smtClean="0"/>
              <a:t>construction. </a:t>
            </a:r>
            <a:endParaRPr lang="en-US" sz="7200" dirty="0"/>
          </a:p>
          <a:p>
            <a:r>
              <a:rPr lang="en-US" sz="7200" dirty="0" smtClean="0"/>
              <a:t>Review </a:t>
            </a:r>
            <a:r>
              <a:rPr lang="en-US" sz="7200" dirty="0"/>
              <a:t>all service provider submittals to ensure compliance with construction contract documents and provide </a:t>
            </a:r>
            <a:r>
              <a:rPr lang="en-US" sz="7200" dirty="0" smtClean="0"/>
              <a:t>recommendations.</a:t>
            </a:r>
            <a:endParaRPr lang="en-US" sz="7200" dirty="0"/>
          </a:p>
          <a:p>
            <a:r>
              <a:rPr lang="en-US" sz="7200" dirty="0" smtClean="0"/>
              <a:t>Provide </a:t>
            </a:r>
            <a:r>
              <a:rPr lang="en-US" sz="7200" dirty="0"/>
              <a:t>periodic and final inspections and tests reports, as required for the project. </a:t>
            </a:r>
          </a:p>
          <a:p>
            <a:r>
              <a:rPr lang="en-US" sz="7200" dirty="0" smtClean="0"/>
              <a:t>Provide </a:t>
            </a:r>
            <a:r>
              <a:rPr lang="en-US" sz="7200" dirty="0"/>
              <a:t>on-site supervision and oversight of construction activities at a minimum on a bi-weekly basis or as </a:t>
            </a:r>
            <a:r>
              <a:rPr lang="en-US" sz="7200" dirty="0" smtClean="0"/>
              <a:t>directed. </a:t>
            </a:r>
            <a:endParaRPr lang="en-US" sz="7200" dirty="0"/>
          </a:p>
          <a:p>
            <a:r>
              <a:rPr lang="en-US" sz="7200" dirty="0" smtClean="0"/>
              <a:t>Review </a:t>
            </a:r>
            <a:r>
              <a:rPr lang="en-US" sz="7200" dirty="0"/>
              <a:t>Construction Change Orders and provide recommendation </a:t>
            </a:r>
            <a:r>
              <a:rPr lang="en-US" sz="7200" dirty="0" smtClean="0"/>
              <a:t>as appropriate </a:t>
            </a:r>
            <a:r>
              <a:rPr lang="en-US" sz="7200" dirty="0"/>
              <a:t>action. </a:t>
            </a:r>
            <a:endParaRPr lang="en-US" sz="7200" dirty="0" smtClean="0"/>
          </a:p>
          <a:p>
            <a:pPr marL="0" indent="0">
              <a:buNone/>
            </a:pPr>
            <a:r>
              <a:rPr lang="en-US" sz="7200" dirty="0"/>
              <a:t>	</a:t>
            </a:r>
            <a:endParaRPr lang="en-US" sz="7200" dirty="0" smtClean="0"/>
          </a:p>
          <a:p>
            <a:pPr marL="0" indent="0">
              <a:buNone/>
            </a:pPr>
            <a:r>
              <a:rPr lang="en-US" sz="7200" dirty="0"/>
              <a:t>	</a:t>
            </a:r>
            <a:r>
              <a:rPr lang="en-US" sz="7200" dirty="0" smtClean="0"/>
              <a:t>things to consider: </a:t>
            </a:r>
          </a:p>
          <a:p>
            <a:pPr marL="1376363" indent="-461963">
              <a:buFont typeface="Wingdings" panose="05000000000000000000" pitchFamily="2" charset="2"/>
              <a:buChar char="§"/>
            </a:pPr>
            <a:r>
              <a:rPr lang="en-US" sz="7200" dirty="0" smtClean="0"/>
              <a:t>How will you evaluate?</a:t>
            </a:r>
          </a:p>
          <a:p>
            <a:pPr marL="1376363" indent="-461963">
              <a:buFont typeface="Wingdings" panose="05000000000000000000" pitchFamily="2" charset="2"/>
              <a:buChar char="§"/>
            </a:pPr>
            <a:r>
              <a:rPr lang="en-US" sz="7200" dirty="0" smtClean="0"/>
              <a:t>Conflict of interest mitigation</a:t>
            </a:r>
          </a:p>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a:p>
            <a:pPr marL="0" indent="0">
              <a:buNone/>
            </a:pPr>
            <a:r>
              <a:rPr lang="en-US" sz="2400" dirty="0"/>
              <a:t>		</a:t>
            </a:r>
          </a:p>
        </p:txBody>
      </p:sp>
      <p:sp>
        <p:nvSpPr>
          <p:cNvPr id="4" name="Slide Number Placeholder 3"/>
          <p:cNvSpPr>
            <a:spLocks noGrp="1"/>
          </p:cNvSpPr>
          <p:nvPr>
            <p:ph type="sldNum" sz="quarter" idx="12"/>
          </p:nvPr>
        </p:nvSpPr>
        <p:spPr/>
        <p:txBody>
          <a:bodyPr/>
          <a:lstStyle/>
          <a:p>
            <a:fld id="{4DDFD88F-D5A1-4479-A90D-2D9AB45F530B}" type="slidenum">
              <a:rPr lang="en-US" smtClean="0"/>
              <a:t>20</a:t>
            </a:fld>
            <a:endParaRPr lang="en-US"/>
          </a:p>
        </p:txBody>
      </p:sp>
      <p:sp>
        <p:nvSpPr>
          <p:cNvPr id="6" name="TextBox 5"/>
          <p:cNvSpPr txBox="1"/>
          <p:nvPr/>
        </p:nvSpPr>
        <p:spPr>
          <a:xfrm>
            <a:off x="5067301" y="723861"/>
            <a:ext cx="3543300" cy="461665"/>
          </a:xfrm>
          <a:prstGeom prst="rect">
            <a:avLst/>
          </a:prstGeom>
          <a:noFill/>
        </p:spPr>
        <p:txBody>
          <a:bodyPr wrap="square" rtlCol="0">
            <a:spAutoFit/>
          </a:bodyPr>
          <a:lstStyle/>
          <a:p>
            <a:r>
              <a:rPr lang="en-US" sz="2400" dirty="0" smtClean="0">
                <a:solidFill>
                  <a:srgbClr val="FF0000"/>
                </a:solidFill>
              </a:rPr>
              <a:t>3. Statement of Work</a:t>
            </a:r>
            <a:endParaRPr lang="en-US" sz="2400" dirty="0">
              <a:solidFill>
                <a:srgbClr val="FF0000"/>
              </a:solidFill>
            </a:endParaRPr>
          </a:p>
        </p:txBody>
      </p:sp>
    </p:spTree>
    <p:extLst>
      <p:ext uri="{BB962C8B-B14F-4D97-AF65-F5344CB8AC3E}">
        <p14:creationId xmlns:p14="http://schemas.microsoft.com/office/powerpoint/2010/main" val="25982526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Essentials</a:t>
            </a:r>
            <a:endParaRPr lang="en-US" sz="3600" dirty="0"/>
          </a:p>
        </p:txBody>
      </p:sp>
      <p:sp>
        <p:nvSpPr>
          <p:cNvPr id="3" name="Content Placeholder 2"/>
          <p:cNvSpPr>
            <a:spLocks noGrp="1"/>
          </p:cNvSpPr>
          <p:nvPr>
            <p:ph idx="1"/>
          </p:nvPr>
        </p:nvSpPr>
        <p:spPr>
          <a:xfrm>
            <a:off x="838201" y="1229659"/>
            <a:ext cx="10747786" cy="4530725"/>
          </a:xfrm>
        </p:spPr>
        <p:txBody>
          <a:bodyPr>
            <a:noAutofit/>
          </a:bodyPr>
          <a:lstStyle/>
          <a:p>
            <a:pPr marL="0" indent="0">
              <a:buNone/>
            </a:pPr>
            <a:r>
              <a:rPr lang="en-US" sz="1600" b="1" u="sng" dirty="0" smtClean="0"/>
              <a:t>Professional </a:t>
            </a:r>
            <a:r>
              <a:rPr lang="en-US" sz="1600" b="1" u="sng" dirty="0"/>
              <a:t>E</a:t>
            </a:r>
            <a:r>
              <a:rPr lang="en-US" sz="1600" b="1" u="sng" dirty="0" smtClean="0"/>
              <a:t>ngineering </a:t>
            </a:r>
            <a:r>
              <a:rPr lang="en-US" sz="1600" b="1" u="sng" dirty="0"/>
              <a:t>S</a:t>
            </a:r>
            <a:r>
              <a:rPr lang="en-US" sz="1600" b="1" u="sng" dirty="0" smtClean="0"/>
              <a:t>ervices</a:t>
            </a:r>
          </a:p>
          <a:p>
            <a:r>
              <a:rPr lang="en-US" sz="1600" b="1" dirty="0" smtClean="0"/>
              <a:t>Plan </a:t>
            </a:r>
            <a:r>
              <a:rPr lang="en-US" sz="1600" b="1" dirty="0"/>
              <a:t>Review Services: </a:t>
            </a:r>
            <a:r>
              <a:rPr lang="en-US" sz="1600" dirty="0"/>
              <a:t>The selected consulting City Engineer will provide technical review of, and answer inquiries relating to, site plans, subdivision plans, improvement </a:t>
            </a:r>
            <a:r>
              <a:rPr lang="en-US" sz="1600" dirty="0" err="1" smtClean="0"/>
              <a:t>plans,construction</a:t>
            </a:r>
            <a:r>
              <a:rPr lang="en-US" sz="1600" dirty="0" smtClean="0"/>
              <a:t> </a:t>
            </a:r>
            <a:r>
              <a:rPr lang="en-US" sz="1600" dirty="0"/>
              <a:t>plans and escrows relating to projects proposed by applicants to be developed in the City to ensure that such conform to codes adopted by the City. </a:t>
            </a:r>
          </a:p>
          <a:p>
            <a:r>
              <a:rPr lang="en-US" sz="1600" b="1" dirty="0" smtClean="0"/>
              <a:t>City </a:t>
            </a:r>
            <a:r>
              <a:rPr lang="en-US" sz="1600" b="1" dirty="0"/>
              <a:t>Project Design Services: </a:t>
            </a:r>
            <a:r>
              <a:rPr lang="en-US" sz="1600" dirty="0"/>
              <a:t>The selected consulting City Engineer must have the capability to design a full array of public works type projects including transportation infrastructure systems, water distribution systems, and </a:t>
            </a:r>
            <a:r>
              <a:rPr lang="en-US" sz="1600" dirty="0" err="1"/>
              <a:t>stormwater</a:t>
            </a:r>
            <a:r>
              <a:rPr lang="en-US" sz="1600" dirty="0"/>
              <a:t> management systems, in a manner that the infrastructure is functional and cost effective. </a:t>
            </a:r>
            <a:endParaRPr lang="en-US" sz="1600" dirty="0" smtClean="0"/>
          </a:p>
          <a:p>
            <a:r>
              <a:rPr lang="en-US" sz="1600" b="1" dirty="0" smtClean="0"/>
              <a:t>Environmental </a:t>
            </a:r>
            <a:r>
              <a:rPr lang="en-US" sz="1600" b="1" dirty="0"/>
              <a:t>Services and Regulatory Agency Interactions: </a:t>
            </a:r>
            <a:r>
              <a:rPr lang="en-US" sz="1600" dirty="0"/>
              <a:t>The selected consulting City Engineer shall be well versed in regulatory compliance and permitting and be familiar with approval procedures of regulatory agencies including but not limited to the following: </a:t>
            </a:r>
            <a:r>
              <a:rPr lang="en-US" sz="1600" dirty="0" smtClean="0"/>
              <a:t>Caltrans, </a:t>
            </a:r>
            <a:r>
              <a:rPr lang="en-US" sz="1600" dirty="0"/>
              <a:t>U.S. Army Corps of Engineers, Federal Emergency Management Agency, Federal Highway Administration, United States Environmental Protection Agency. </a:t>
            </a:r>
          </a:p>
          <a:p>
            <a:r>
              <a:rPr lang="en-US" sz="1600" b="1" dirty="0" smtClean="0"/>
              <a:t>Grant </a:t>
            </a:r>
            <a:r>
              <a:rPr lang="en-US" sz="1600" b="1" dirty="0"/>
              <a:t>Assistance: </a:t>
            </a:r>
            <a:r>
              <a:rPr lang="en-US" sz="1600" dirty="0"/>
              <a:t>The selected consulting City Engineer shall, as requested, complete or assist in the completion of grant applications for City projects. </a:t>
            </a:r>
          </a:p>
          <a:p>
            <a:r>
              <a:rPr lang="en-US" sz="1600" b="1" dirty="0" smtClean="0"/>
              <a:t>Surveying</a:t>
            </a:r>
            <a:r>
              <a:rPr lang="en-US" sz="1600" b="1" dirty="0"/>
              <a:t>, Easements and Related Services: </a:t>
            </a:r>
            <a:r>
              <a:rPr lang="en-US" sz="1600" dirty="0"/>
              <a:t>The selected consulting City Engineer shall have the capability of performing boundary surveys, topographic surveys, construction staking, prepare easement plats and easement documents, and assist in easement acquisition. </a:t>
            </a:r>
          </a:p>
          <a:p>
            <a:r>
              <a:rPr lang="en-US" sz="1600" b="1" dirty="0" smtClean="0"/>
              <a:t>CAD </a:t>
            </a:r>
            <a:r>
              <a:rPr lang="en-US" sz="1600" b="1" dirty="0"/>
              <a:t>and GIS Capabilities: </a:t>
            </a:r>
            <a:r>
              <a:rPr lang="en-US" sz="1600" dirty="0"/>
              <a:t>The selected consulting City Engineer shall have computer-aided drafting and geographical information system capabilities upon request. </a:t>
            </a:r>
          </a:p>
          <a:p>
            <a:r>
              <a:rPr lang="en-US" sz="1600" b="1" dirty="0" smtClean="0"/>
              <a:t>Meeting </a:t>
            </a:r>
            <a:r>
              <a:rPr lang="en-US" sz="1600" b="1" dirty="0"/>
              <a:t>Attendance and Participation: </a:t>
            </a:r>
            <a:r>
              <a:rPr lang="en-US" sz="1600" dirty="0"/>
              <a:t>The selected consulting City Engineer may be expected to attend a variety of City meetings, including, but not limited to, planning and zoning meetings, council meetings, meetings of affected property owners, and meetings with city staff and developers. </a:t>
            </a:r>
          </a:p>
        </p:txBody>
      </p:sp>
      <p:sp>
        <p:nvSpPr>
          <p:cNvPr id="4" name="Slide Number Placeholder 3"/>
          <p:cNvSpPr>
            <a:spLocks noGrp="1"/>
          </p:cNvSpPr>
          <p:nvPr>
            <p:ph type="sldNum" sz="quarter" idx="12"/>
          </p:nvPr>
        </p:nvSpPr>
        <p:spPr/>
        <p:txBody>
          <a:bodyPr/>
          <a:lstStyle/>
          <a:p>
            <a:fld id="{4DDFD88F-D5A1-4479-A90D-2D9AB45F530B}" type="slidenum">
              <a:rPr lang="en-US" smtClean="0"/>
              <a:t>21</a:t>
            </a:fld>
            <a:endParaRPr lang="en-US"/>
          </a:p>
        </p:txBody>
      </p:sp>
      <p:sp>
        <p:nvSpPr>
          <p:cNvPr id="6" name="TextBox 5"/>
          <p:cNvSpPr txBox="1"/>
          <p:nvPr/>
        </p:nvSpPr>
        <p:spPr>
          <a:xfrm>
            <a:off x="5067301" y="723861"/>
            <a:ext cx="3543300" cy="461665"/>
          </a:xfrm>
          <a:prstGeom prst="rect">
            <a:avLst/>
          </a:prstGeom>
          <a:noFill/>
        </p:spPr>
        <p:txBody>
          <a:bodyPr wrap="square" rtlCol="0">
            <a:spAutoFit/>
          </a:bodyPr>
          <a:lstStyle/>
          <a:p>
            <a:r>
              <a:rPr lang="en-US" sz="2400" dirty="0" smtClean="0">
                <a:solidFill>
                  <a:srgbClr val="FF0000"/>
                </a:solidFill>
                <a:latin typeface="Arial" panose="020B0604020202020204" pitchFamily="34" charset="0"/>
                <a:cs typeface="Arial" panose="020B0604020202020204" pitchFamily="34" charset="0"/>
              </a:rPr>
              <a:t>3. Statement of Work</a:t>
            </a:r>
            <a:endParaRPr lang="en-US" sz="2400" dirty="0">
              <a:solidFill>
                <a:srgbClr val="FF0000"/>
              </a:solidFill>
              <a:latin typeface="Arial" panose="020B0604020202020204" pitchFamily="34" charset="0"/>
              <a:cs typeface="Arial" panose="020B0604020202020204" pitchFamily="34" charset="0"/>
            </a:endParaRPr>
          </a:p>
        </p:txBody>
      </p:sp>
      <p:sp>
        <p:nvSpPr>
          <p:cNvPr id="7" name="TextBox 6"/>
          <p:cNvSpPr txBox="1"/>
          <p:nvPr/>
        </p:nvSpPr>
        <p:spPr>
          <a:xfrm>
            <a:off x="1297459" y="1977081"/>
            <a:ext cx="8686800" cy="3416320"/>
          </a:xfrm>
          <a:prstGeom prst="rect">
            <a:avLst/>
          </a:prstGeom>
          <a:noFill/>
        </p:spPr>
        <p:txBody>
          <a:bodyPr wrap="square" rtlCol="0">
            <a:spAutoFit/>
          </a:bodyPr>
          <a:lstStyle/>
          <a:p>
            <a:pPr algn="ctr"/>
            <a:r>
              <a:rPr lang="en-US" sz="7200" dirty="0" smtClean="0"/>
              <a:t>Add in projects</a:t>
            </a:r>
          </a:p>
          <a:p>
            <a:pPr algn="ctr"/>
            <a:endParaRPr lang="en-US" sz="7200" dirty="0"/>
          </a:p>
          <a:p>
            <a:pPr algn="ctr"/>
            <a:r>
              <a:rPr lang="en-US" sz="7200" dirty="0" smtClean="0"/>
              <a:t>See FTIP</a:t>
            </a:r>
            <a:endParaRPr lang="en-US" sz="7200" dirty="0"/>
          </a:p>
        </p:txBody>
      </p:sp>
    </p:spTree>
    <p:extLst>
      <p:ext uri="{BB962C8B-B14F-4D97-AF65-F5344CB8AC3E}">
        <p14:creationId xmlns:p14="http://schemas.microsoft.com/office/powerpoint/2010/main" val="1037507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1" presetClass="exit"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hidden"/>
                                      </p:to>
                                    </p:set>
                                  </p:childTnLst>
                                </p:cTn>
                              </p:par>
                              <p:par>
                                <p:cTn id="12" presetID="1" presetClass="exit" presetSubtype="0" fill="hold" grpId="0"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hidden"/>
                                      </p:to>
                                    </p:set>
                                  </p:childTnLst>
                                </p:cTn>
                              </p:par>
                              <p:par>
                                <p:cTn id="14" presetID="1" presetClass="exit"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hidden"/>
                                      </p:to>
                                    </p:set>
                                  </p:childTnLst>
                                </p:cTn>
                              </p:par>
                              <p:par>
                                <p:cTn id="16" presetID="1" presetClass="exit"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hidden"/>
                                      </p:to>
                                    </p:set>
                                  </p:childTnLst>
                                </p:cTn>
                              </p:par>
                              <p:par>
                                <p:cTn id="18" presetID="1" presetClass="exit" presetSubtype="0" fill="hold" grpId="0"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hidden"/>
                                      </p:to>
                                    </p:set>
                                  </p:childTnLst>
                                </p:cTn>
                              </p:par>
                              <p:par>
                                <p:cTn id="20" presetID="1" presetClass="exit"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hidden"/>
                                      </p:to>
                                    </p:set>
                                  </p:childTnLst>
                                </p:cTn>
                              </p:par>
                              <p:par>
                                <p:cTn id="22" presetID="1" presetClass="exit" presetSubtype="0" fill="hold" grpId="0"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hidden"/>
                                      </p:to>
                                    </p:set>
                                  </p:childTnLst>
                                </p:cTn>
                              </p:par>
                              <p:par>
                                <p:cTn id="24" presetID="1" presetClass="exit" presetSubtype="0" fill="hold" grpId="0"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Vertical Scroll 79"/>
          <p:cNvSpPr/>
          <p:nvPr/>
        </p:nvSpPr>
        <p:spPr>
          <a:xfrm>
            <a:off x="8679049" y="1993636"/>
            <a:ext cx="2859210" cy="1016090"/>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Vertical Scroll 77"/>
          <p:cNvSpPr/>
          <p:nvPr/>
        </p:nvSpPr>
        <p:spPr>
          <a:xfrm>
            <a:off x="4888177" y="1997625"/>
            <a:ext cx="2859210" cy="1016090"/>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Vertical Scroll 76"/>
          <p:cNvSpPr/>
          <p:nvPr/>
        </p:nvSpPr>
        <p:spPr>
          <a:xfrm>
            <a:off x="1097305" y="1997625"/>
            <a:ext cx="2859210" cy="1016090"/>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a:xfrm>
            <a:off x="8610600" y="6356350"/>
            <a:ext cx="2743200" cy="365125"/>
          </a:xfrm>
        </p:spPr>
        <p:txBody>
          <a:bodyPr/>
          <a:lstStyle/>
          <a:p>
            <a:pPr>
              <a:defRPr/>
            </a:pPr>
            <a:fld id="{74FE5B35-43FE-4964-8EE4-D1538BCFE1FF}" type="slidenum">
              <a:rPr lang="en-US" altLang="en-US" smtClean="0"/>
              <a:pPr>
                <a:defRPr/>
              </a:pPr>
              <a:t>22</a:t>
            </a:fld>
            <a:endParaRPr lang="en-US" altLang="en-US" dirty="0"/>
          </a:p>
        </p:txBody>
      </p:sp>
      <p:sp>
        <p:nvSpPr>
          <p:cNvPr id="5" name="Rectangle 2"/>
          <p:cNvSpPr txBox="1">
            <a:spLocks noChangeArrowheads="1"/>
          </p:cNvSpPr>
          <p:nvPr/>
        </p:nvSpPr>
        <p:spPr bwMode="auto">
          <a:xfrm>
            <a:off x="889309" y="202735"/>
            <a:ext cx="10337181" cy="104227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0682" tIns="40341" rIns="80682" bIns="40341" numCol="1" rtlCol="0" anchor="b" anchorCtr="0" compatLnSpc="1">
            <a:prstTxWarp prst="textNoShape">
              <a:avLst/>
            </a:prstTxWarp>
            <a:normAutofit/>
          </a:bodyPr>
          <a:lstStyle>
            <a:lvl1pPr algn="l" defTabSz="914400" rtl="0" eaLnBrk="1" latinLnBrk="0" hangingPunct="1">
              <a:lnSpc>
                <a:spcPct val="100000"/>
              </a:lnSpc>
              <a:spcBef>
                <a:spcPct val="0"/>
              </a:spcBef>
              <a:buNone/>
              <a:defRPr sz="4400" b="1" u="none" kern="1200" baseline="0">
                <a:solidFill>
                  <a:srgbClr val="336600"/>
                </a:solidFill>
                <a:latin typeface="Arial" panose="020B0604020202020204" pitchFamily="34" charset="0"/>
                <a:ea typeface="+mj-ea"/>
                <a:cs typeface="Arial" panose="020B0604020202020204" pitchFamily="34" charset="0"/>
              </a:defRPr>
            </a:lvl1pPr>
          </a:lstStyle>
          <a:p>
            <a:pPr fontAlgn="t"/>
            <a:r>
              <a:rPr lang="en-US" altLang="en-US" sz="3600" dirty="0" smtClean="0"/>
              <a:t>Solicitation</a:t>
            </a:r>
          </a:p>
        </p:txBody>
      </p:sp>
      <p:sp>
        <p:nvSpPr>
          <p:cNvPr id="2" name="TextBox 1"/>
          <p:cNvSpPr txBox="1"/>
          <p:nvPr/>
        </p:nvSpPr>
        <p:spPr>
          <a:xfrm>
            <a:off x="1399073" y="2244060"/>
            <a:ext cx="2255673" cy="461665"/>
          </a:xfrm>
          <a:prstGeom prst="rect">
            <a:avLst/>
          </a:prstGeom>
          <a:noFill/>
        </p:spPr>
        <p:txBody>
          <a:bodyPr wrap="square" rtlCol="0">
            <a:spAutoFit/>
          </a:bodyPr>
          <a:lstStyle/>
          <a:p>
            <a:pPr algn="ctr"/>
            <a:r>
              <a:rPr lang="en-US" sz="2400" dirty="0" smtClean="0"/>
              <a:t>SOW</a:t>
            </a:r>
            <a:endParaRPr lang="en-US" sz="2400" dirty="0"/>
          </a:p>
        </p:txBody>
      </p:sp>
      <p:sp>
        <p:nvSpPr>
          <p:cNvPr id="3" name="TextBox 2"/>
          <p:cNvSpPr txBox="1"/>
          <p:nvPr/>
        </p:nvSpPr>
        <p:spPr>
          <a:xfrm>
            <a:off x="5091654" y="2161802"/>
            <a:ext cx="2452255" cy="707886"/>
          </a:xfrm>
          <a:prstGeom prst="rect">
            <a:avLst/>
          </a:prstGeom>
          <a:noFill/>
        </p:spPr>
        <p:txBody>
          <a:bodyPr wrap="square" rtlCol="0">
            <a:spAutoFit/>
          </a:bodyPr>
          <a:lstStyle/>
          <a:p>
            <a:pPr algn="ctr"/>
            <a:r>
              <a:rPr lang="en-US" sz="2000" dirty="0" smtClean="0"/>
              <a:t>1 or 2 consultants needed?</a:t>
            </a:r>
            <a:endParaRPr lang="en-US" sz="2000" dirty="0"/>
          </a:p>
        </p:txBody>
      </p:sp>
      <p:sp>
        <p:nvSpPr>
          <p:cNvPr id="72" name="TextBox 71"/>
          <p:cNvSpPr txBox="1"/>
          <p:nvPr/>
        </p:nvSpPr>
        <p:spPr>
          <a:xfrm>
            <a:off x="8749050" y="2053465"/>
            <a:ext cx="2719208" cy="1015663"/>
          </a:xfrm>
          <a:prstGeom prst="rect">
            <a:avLst/>
          </a:prstGeom>
          <a:noFill/>
        </p:spPr>
        <p:txBody>
          <a:bodyPr wrap="square" rtlCol="0">
            <a:spAutoFit/>
          </a:bodyPr>
          <a:lstStyle/>
          <a:p>
            <a:pPr algn="ctr"/>
            <a:r>
              <a:rPr lang="en-US" sz="2000" dirty="0" smtClean="0"/>
              <a:t>If more than 1 agreement for same type of work</a:t>
            </a:r>
            <a:endParaRPr lang="en-US" sz="2000" dirty="0"/>
          </a:p>
        </p:txBody>
      </p:sp>
      <p:sp>
        <p:nvSpPr>
          <p:cNvPr id="74" name="TextBox 73"/>
          <p:cNvSpPr txBox="1"/>
          <p:nvPr/>
        </p:nvSpPr>
        <p:spPr>
          <a:xfrm>
            <a:off x="1094509" y="3766326"/>
            <a:ext cx="2862006" cy="1431161"/>
          </a:xfrm>
          <a:prstGeom prst="rect">
            <a:avLst/>
          </a:prstGeom>
          <a:noFill/>
        </p:spPr>
        <p:txBody>
          <a:bodyPr wrap="square" lIns="0" tIns="0" rIns="0" rtlCol="0">
            <a:spAutoFit/>
          </a:bodyPr>
          <a:lstStyle/>
          <a:p>
            <a:r>
              <a:rPr lang="en-US" dirty="0"/>
              <a:t>Include a statement of work, or other description to define the scope of work, complexity, and professional nature of the services</a:t>
            </a:r>
            <a:endParaRPr lang="en-US" dirty="0" smtClean="0">
              <a:solidFill>
                <a:schemeClr val="tx1">
                  <a:lumMod val="85000"/>
                  <a:lumOff val="15000"/>
                </a:schemeClr>
              </a:solidFill>
            </a:endParaRPr>
          </a:p>
        </p:txBody>
      </p:sp>
      <p:sp>
        <p:nvSpPr>
          <p:cNvPr id="75" name="TextBox 74"/>
          <p:cNvSpPr txBox="1"/>
          <p:nvPr/>
        </p:nvSpPr>
        <p:spPr>
          <a:xfrm>
            <a:off x="4890655" y="3766326"/>
            <a:ext cx="2856732" cy="1431161"/>
          </a:xfrm>
          <a:prstGeom prst="rect">
            <a:avLst/>
          </a:prstGeom>
          <a:noFill/>
        </p:spPr>
        <p:txBody>
          <a:bodyPr wrap="square" lIns="0" tIns="0" rIns="0" rtlCol="0">
            <a:spAutoFit/>
          </a:bodyPr>
          <a:lstStyle/>
          <a:p>
            <a:pPr lvl="1"/>
            <a:r>
              <a:rPr lang="en-US" dirty="0"/>
              <a:t>Indicate if multiple consultants are selected through a single solicitation for specific </a:t>
            </a:r>
            <a:r>
              <a:rPr lang="en-US" dirty="0" smtClean="0"/>
              <a:t>services</a:t>
            </a:r>
            <a:endParaRPr lang="en-US" dirty="0"/>
          </a:p>
        </p:txBody>
      </p:sp>
      <p:sp>
        <p:nvSpPr>
          <p:cNvPr id="76" name="TextBox 75"/>
          <p:cNvSpPr txBox="1"/>
          <p:nvPr/>
        </p:nvSpPr>
        <p:spPr>
          <a:xfrm>
            <a:off x="8679050" y="3766326"/>
            <a:ext cx="2859209" cy="1985159"/>
          </a:xfrm>
          <a:prstGeom prst="rect">
            <a:avLst/>
          </a:prstGeom>
          <a:noFill/>
        </p:spPr>
        <p:txBody>
          <a:bodyPr wrap="square" lIns="0" tIns="0" rIns="0" rtlCol="0">
            <a:spAutoFit/>
          </a:bodyPr>
          <a:lstStyle/>
          <a:p>
            <a:pPr lvl="1"/>
            <a:r>
              <a:rPr lang="en-US" dirty="0"/>
              <a:t>Under competitive </a:t>
            </a:r>
            <a:r>
              <a:rPr lang="en-US" dirty="0" smtClean="0"/>
              <a:t>procurement</a:t>
            </a:r>
            <a:r>
              <a:rPr lang="en-US" dirty="0"/>
              <a:t>, each specific task or work order shall be awarded to the </a:t>
            </a:r>
            <a:r>
              <a:rPr lang="en-US" dirty="0" smtClean="0"/>
              <a:t>selected most </a:t>
            </a:r>
            <a:r>
              <a:rPr lang="en-US" dirty="0"/>
              <a:t>qualified </a:t>
            </a:r>
            <a:r>
              <a:rPr lang="en-US" dirty="0" smtClean="0"/>
              <a:t>consultants</a:t>
            </a:r>
          </a:p>
          <a:p>
            <a:pPr lvl="1"/>
            <a:r>
              <a:rPr lang="en-US" dirty="0" smtClean="0"/>
              <a:t>Or be regionally assigned</a:t>
            </a:r>
            <a:endParaRPr lang="en-US" dirty="0"/>
          </a:p>
        </p:txBody>
      </p:sp>
      <p:sp>
        <p:nvSpPr>
          <p:cNvPr id="13" name="TextBox 12"/>
          <p:cNvSpPr txBox="1"/>
          <p:nvPr/>
        </p:nvSpPr>
        <p:spPr>
          <a:xfrm>
            <a:off x="4724400" y="1282255"/>
            <a:ext cx="3092988" cy="646331"/>
          </a:xfrm>
          <a:prstGeom prst="rect">
            <a:avLst/>
          </a:prstGeom>
          <a:noFill/>
        </p:spPr>
        <p:txBody>
          <a:bodyPr wrap="square" rtlCol="0">
            <a:spAutoFit/>
          </a:bodyPr>
          <a:lstStyle/>
          <a:p>
            <a:pPr algn="ctr"/>
            <a:r>
              <a:rPr lang="en-US" dirty="0" smtClean="0">
                <a:solidFill>
                  <a:srgbClr val="FF0000"/>
                </a:solidFill>
                <a:cs typeface="Arial" panose="020B0604020202020204" pitchFamily="34" charset="0"/>
              </a:rPr>
              <a:t>4. Identify number of contracts that may be awarded</a:t>
            </a:r>
            <a:endParaRPr lang="en-US" dirty="0">
              <a:solidFill>
                <a:srgbClr val="FF0000"/>
              </a:solidFill>
              <a:cs typeface="Arial" panose="020B0604020202020204" pitchFamily="34" charset="0"/>
            </a:endParaRPr>
          </a:p>
        </p:txBody>
      </p:sp>
      <p:sp>
        <p:nvSpPr>
          <p:cNvPr id="14" name="TextBox 13"/>
          <p:cNvSpPr txBox="1"/>
          <p:nvPr/>
        </p:nvSpPr>
        <p:spPr>
          <a:xfrm>
            <a:off x="8679049" y="1293936"/>
            <a:ext cx="2958769" cy="646331"/>
          </a:xfrm>
          <a:prstGeom prst="rect">
            <a:avLst/>
          </a:prstGeom>
          <a:noFill/>
        </p:spPr>
        <p:txBody>
          <a:bodyPr wrap="square" rtlCol="0">
            <a:spAutoFit/>
          </a:bodyPr>
          <a:lstStyle/>
          <a:p>
            <a:pPr algn="ctr"/>
            <a:r>
              <a:rPr lang="en-US" dirty="0" smtClean="0">
                <a:solidFill>
                  <a:srgbClr val="FF0000"/>
                </a:solidFill>
              </a:rPr>
              <a:t>5. Specify procedures to award task orders</a:t>
            </a:r>
            <a:endParaRPr lang="en-US" dirty="0">
              <a:solidFill>
                <a:srgbClr val="FF0000"/>
              </a:solidFill>
            </a:endParaRPr>
          </a:p>
        </p:txBody>
      </p:sp>
    </p:spTree>
    <p:extLst>
      <p:ext uri="{BB962C8B-B14F-4D97-AF65-F5344CB8AC3E}">
        <p14:creationId xmlns:p14="http://schemas.microsoft.com/office/powerpoint/2010/main" val="21516600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Essentials – Method of Payment</a:t>
            </a:r>
            <a:endParaRPr lang="en-US" sz="3600" dirty="0"/>
          </a:p>
        </p:txBody>
      </p:sp>
      <p:sp>
        <p:nvSpPr>
          <p:cNvPr id="4" name="Slide Number Placeholder 3"/>
          <p:cNvSpPr>
            <a:spLocks noGrp="1"/>
          </p:cNvSpPr>
          <p:nvPr>
            <p:ph type="sldNum" sz="quarter" idx="12"/>
          </p:nvPr>
        </p:nvSpPr>
        <p:spPr/>
        <p:txBody>
          <a:bodyPr/>
          <a:lstStyle/>
          <a:p>
            <a:fld id="{4DDFD88F-D5A1-4479-A90D-2D9AB45F530B}" type="slidenum">
              <a:rPr lang="en-US" smtClean="0"/>
              <a:t>23</a:t>
            </a:fld>
            <a:endParaRPr lang="en-US"/>
          </a:p>
        </p:txBody>
      </p:sp>
      <p:sp>
        <p:nvSpPr>
          <p:cNvPr id="6" name="Content Placeholder 5"/>
          <p:cNvSpPr>
            <a:spLocks noGrp="1"/>
          </p:cNvSpPr>
          <p:nvPr>
            <p:ph idx="1"/>
          </p:nvPr>
        </p:nvSpPr>
        <p:spPr/>
        <p:txBody>
          <a:bodyPr/>
          <a:lstStyle/>
          <a:p>
            <a:pPr marL="0" indent="0">
              <a:buNone/>
            </a:pPr>
            <a:r>
              <a:rPr lang="en-US" dirty="0" smtClean="0"/>
              <a:t>Specific rates </a:t>
            </a:r>
            <a:r>
              <a:rPr lang="en-US" dirty="0"/>
              <a:t>of compensation payment method should be limited </a:t>
            </a:r>
            <a:r>
              <a:rPr lang="en-US" dirty="0" smtClean="0"/>
              <a:t>to: </a:t>
            </a:r>
          </a:p>
          <a:p>
            <a:pPr marL="0" indent="0">
              <a:buNone/>
            </a:pPr>
            <a:endParaRPr lang="en-US" sz="1000" dirty="0" smtClean="0"/>
          </a:p>
          <a:p>
            <a:r>
              <a:rPr lang="en-US" dirty="0"/>
              <a:t>	</a:t>
            </a:r>
            <a:r>
              <a:rPr lang="en-US" dirty="0" smtClean="0"/>
              <a:t>contracts </a:t>
            </a:r>
            <a:r>
              <a:rPr lang="en-US" dirty="0"/>
              <a:t>or components of contracts for </a:t>
            </a:r>
            <a:r>
              <a:rPr lang="en-US" u="sng" dirty="0"/>
              <a:t>specialized or support </a:t>
            </a:r>
            <a:r>
              <a:rPr lang="en-US" dirty="0" smtClean="0"/>
              <a:t>	</a:t>
            </a:r>
            <a:r>
              <a:rPr lang="en-US" u="sng" dirty="0" smtClean="0"/>
              <a:t>type </a:t>
            </a:r>
            <a:r>
              <a:rPr lang="en-US" u="sng" dirty="0"/>
              <a:t>services </a:t>
            </a:r>
            <a:endParaRPr lang="en-US" u="sng" dirty="0" smtClean="0"/>
          </a:p>
          <a:p>
            <a:pPr marL="0" indent="0">
              <a:buNone/>
            </a:pPr>
            <a:endParaRPr lang="en-US" u="sng" dirty="0" smtClean="0"/>
          </a:p>
          <a:p>
            <a:r>
              <a:rPr lang="en-US" dirty="0"/>
              <a:t>	</a:t>
            </a:r>
            <a:r>
              <a:rPr lang="en-US" dirty="0" smtClean="0"/>
              <a:t>where </a:t>
            </a:r>
            <a:r>
              <a:rPr lang="en-US" dirty="0"/>
              <a:t>the </a:t>
            </a:r>
            <a:r>
              <a:rPr lang="en-US" u="sng" dirty="0"/>
              <a:t>consultant is not in direct control of the number of </a:t>
            </a:r>
            <a:r>
              <a:rPr lang="en-US" dirty="0" smtClean="0"/>
              <a:t>	</a:t>
            </a:r>
            <a:r>
              <a:rPr lang="en-US" u="sng" dirty="0" smtClean="0"/>
              <a:t>hours worked</a:t>
            </a:r>
            <a:r>
              <a:rPr lang="en-US" dirty="0" smtClean="0"/>
              <a:t> </a:t>
            </a:r>
          </a:p>
          <a:p>
            <a:pPr marL="0" indent="0">
              <a:buNone/>
            </a:pPr>
            <a:endParaRPr lang="en-US" dirty="0" smtClean="0"/>
          </a:p>
          <a:p>
            <a:r>
              <a:rPr lang="en-US" dirty="0"/>
              <a:t>	</a:t>
            </a:r>
            <a:r>
              <a:rPr lang="en-US" dirty="0" smtClean="0"/>
              <a:t>such </a:t>
            </a:r>
            <a:r>
              <a:rPr lang="en-US" dirty="0"/>
              <a:t>as construction engineering and inspection. </a:t>
            </a:r>
          </a:p>
        </p:txBody>
      </p:sp>
      <p:sp>
        <p:nvSpPr>
          <p:cNvPr id="5" name="TextBox 4"/>
          <p:cNvSpPr txBox="1"/>
          <p:nvPr/>
        </p:nvSpPr>
        <p:spPr>
          <a:xfrm>
            <a:off x="838200" y="1307684"/>
            <a:ext cx="2958769" cy="369332"/>
          </a:xfrm>
          <a:prstGeom prst="rect">
            <a:avLst/>
          </a:prstGeom>
          <a:noFill/>
        </p:spPr>
        <p:txBody>
          <a:bodyPr wrap="square" rtlCol="0">
            <a:spAutoFit/>
          </a:bodyPr>
          <a:lstStyle/>
          <a:p>
            <a:pPr algn="ctr"/>
            <a:r>
              <a:rPr lang="en-US" dirty="0" smtClean="0">
                <a:solidFill>
                  <a:srgbClr val="FF0000"/>
                </a:solidFill>
              </a:rPr>
              <a:t>6. Method of Payment</a:t>
            </a:r>
            <a:endParaRPr lang="en-US" dirty="0">
              <a:solidFill>
                <a:srgbClr val="FF0000"/>
              </a:solidFill>
            </a:endParaRPr>
          </a:p>
        </p:txBody>
      </p:sp>
    </p:spTree>
    <p:extLst>
      <p:ext uri="{BB962C8B-B14F-4D97-AF65-F5344CB8AC3E}">
        <p14:creationId xmlns:p14="http://schemas.microsoft.com/office/powerpoint/2010/main" val="6725193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118" u="sng">
                <a:solidFill>
                  <a:schemeClr val="tx1"/>
                </a:solidFill>
                <a:latin typeface="Times New Roman" panose="02020603050405020304" pitchFamily="18" charset="0"/>
              </a:defRPr>
            </a:lvl1pPr>
            <a:lvl2pPr marL="655579" indent="-252146">
              <a:defRPr sz="2118" u="sng">
                <a:solidFill>
                  <a:schemeClr val="tx1"/>
                </a:solidFill>
                <a:latin typeface="Times New Roman" panose="02020603050405020304" pitchFamily="18" charset="0"/>
              </a:defRPr>
            </a:lvl2pPr>
            <a:lvl3pPr marL="1008583" indent="-201717">
              <a:defRPr sz="2118" u="sng">
                <a:solidFill>
                  <a:schemeClr val="tx1"/>
                </a:solidFill>
                <a:latin typeface="Times New Roman" panose="02020603050405020304" pitchFamily="18" charset="0"/>
              </a:defRPr>
            </a:lvl3pPr>
            <a:lvl4pPr marL="1412016" indent="-201717">
              <a:defRPr sz="2118" u="sng">
                <a:solidFill>
                  <a:schemeClr val="tx1"/>
                </a:solidFill>
                <a:latin typeface="Times New Roman" panose="02020603050405020304" pitchFamily="18" charset="0"/>
              </a:defRPr>
            </a:lvl4pPr>
            <a:lvl5pPr marL="1815450" indent="-201717">
              <a:defRPr sz="2118" u="sng">
                <a:solidFill>
                  <a:schemeClr val="tx1"/>
                </a:solidFill>
                <a:latin typeface="Times New Roman" panose="02020603050405020304" pitchFamily="18" charset="0"/>
              </a:defRPr>
            </a:lvl5pPr>
            <a:lvl6pPr marL="2218883" indent="-201717" eaLnBrk="0" fontAlgn="base" hangingPunct="0">
              <a:spcBef>
                <a:spcPct val="0"/>
              </a:spcBef>
              <a:spcAft>
                <a:spcPct val="0"/>
              </a:spcAft>
              <a:defRPr sz="2118" u="sng">
                <a:solidFill>
                  <a:schemeClr val="tx1"/>
                </a:solidFill>
                <a:latin typeface="Times New Roman" panose="02020603050405020304" pitchFamily="18" charset="0"/>
              </a:defRPr>
            </a:lvl6pPr>
            <a:lvl7pPr marL="2622316" indent="-201717" eaLnBrk="0" fontAlgn="base" hangingPunct="0">
              <a:spcBef>
                <a:spcPct val="0"/>
              </a:spcBef>
              <a:spcAft>
                <a:spcPct val="0"/>
              </a:spcAft>
              <a:defRPr sz="2118" u="sng">
                <a:solidFill>
                  <a:schemeClr val="tx1"/>
                </a:solidFill>
                <a:latin typeface="Times New Roman" panose="02020603050405020304" pitchFamily="18" charset="0"/>
              </a:defRPr>
            </a:lvl7pPr>
            <a:lvl8pPr marL="3025750" indent="-201717" eaLnBrk="0" fontAlgn="base" hangingPunct="0">
              <a:spcBef>
                <a:spcPct val="0"/>
              </a:spcBef>
              <a:spcAft>
                <a:spcPct val="0"/>
              </a:spcAft>
              <a:defRPr sz="2118" u="sng">
                <a:solidFill>
                  <a:schemeClr val="tx1"/>
                </a:solidFill>
                <a:latin typeface="Times New Roman" panose="02020603050405020304" pitchFamily="18" charset="0"/>
              </a:defRPr>
            </a:lvl8pPr>
            <a:lvl9pPr marL="3429183" indent="-201717" eaLnBrk="0" fontAlgn="base" hangingPunct="0">
              <a:spcBef>
                <a:spcPct val="0"/>
              </a:spcBef>
              <a:spcAft>
                <a:spcPct val="0"/>
              </a:spcAft>
              <a:defRPr sz="2118" u="sng">
                <a:solidFill>
                  <a:schemeClr val="tx1"/>
                </a:solidFill>
                <a:latin typeface="Times New Roman" panose="02020603050405020304" pitchFamily="18" charset="0"/>
              </a:defRPr>
            </a:lvl9pPr>
          </a:lstStyle>
          <a:p>
            <a:fld id="{37E3A0DF-E838-4B5C-A652-4113AC0BB1A5}" type="slidenum">
              <a:rPr lang="en-US" altLang="en-US" sz="1147" u="none">
                <a:solidFill>
                  <a:srgbClr val="898989"/>
                </a:solidFill>
              </a:rPr>
              <a:pPr/>
              <a:t>24</a:t>
            </a:fld>
            <a:endParaRPr lang="en-US" altLang="en-US" sz="1147" u="none">
              <a:solidFill>
                <a:srgbClr val="898989"/>
              </a:solidFill>
            </a:endParaRPr>
          </a:p>
        </p:txBody>
      </p:sp>
      <p:sp>
        <p:nvSpPr>
          <p:cNvPr id="35843" name="Title 2"/>
          <p:cNvSpPr>
            <a:spLocks noGrp="1"/>
          </p:cNvSpPr>
          <p:nvPr>
            <p:ph type="title"/>
          </p:nvPr>
        </p:nvSpPr>
        <p:spPr bwMode="auto">
          <a:xfrm>
            <a:off x="825966" y="38415"/>
            <a:ext cx="10174942" cy="118502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0682" tIns="40341" rIns="80682" bIns="40341" numCol="1" rtlCol="0" anchor="t" anchorCtr="0" compatLnSpc="1">
            <a:prstTxWarp prst="textNoShape">
              <a:avLst/>
            </a:prstTxWarp>
            <a:normAutofit/>
          </a:bodyPr>
          <a:lstStyle/>
          <a:p>
            <a:r>
              <a:rPr lang="en-US" altLang="en-US" sz="3600" dirty="0" smtClean="0"/>
              <a:t>Payment Method -Specified Rate of Compensation</a:t>
            </a:r>
          </a:p>
        </p:txBody>
      </p:sp>
      <p:sp>
        <p:nvSpPr>
          <p:cNvPr id="6" name="TextBox 5"/>
          <p:cNvSpPr txBox="1">
            <a:spLocks noChangeArrowheads="1"/>
          </p:cNvSpPr>
          <p:nvPr/>
        </p:nvSpPr>
        <p:spPr bwMode="auto">
          <a:xfrm>
            <a:off x="3567548" y="4474993"/>
            <a:ext cx="4755282" cy="472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u="sng">
                <a:solidFill>
                  <a:schemeClr val="tx1"/>
                </a:solidFill>
                <a:latin typeface="Times New Roman" panose="02020603050405020304" pitchFamily="18" charset="0"/>
              </a:defRPr>
            </a:lvl1pPr>
            <a:lvl2pPr marL="742950" indent="-285750">
              <a:defRPr sz="2400" u="sng">
                <a:solidFill>
                  <a:schemeClr val="tx1"/>
                </a:solidFill>
                <a:latin typeface="Times New Roman" panose="02020603050405020304" pitchFamily="18" charset="0"/>
              </a:defRPr>
            </a:lvl2pPr>
            <a:lvl3pPr marL="1143000" indent="-228600">
              <a:defRPr sz="2400" u="sng">
                <a:solidFill>
                  <a:schemeClr val="tx1"/>
                </a:solidFill>
                <a:latin typeface="Times New Roman" panose="02020603050405020304" pitchFamily="18" charset="0"/>
              </a:defRPr>
            </a:lvl3pPr>
            <a:lvl4pPr marL="1600200" indent="-228600">
              <a:defRPr sz="2400" u="sng">
                <a:solidFill>
                  <a:schemeClr val="tx1"/>
                </a:solidFill>
                <a:latin typeface="Times New Roman" panose="02020603050405020304" pitchFamily="18" charset="0"/>
              </a:defRPr>
            </a:lvl4pPr>
            <a:lvl5pPr marL="2057400" indent="-228600">
              <a:defRPr sz="24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u="sng">
                <a:solidFill>
                  <a:schemeClr val="tx1"/>
                </a:solidFill>
                <a:latin typeface="Times New Roman" panose="02020603050405020304" pitchFamily="18" charset="0"/>
              </a:defRPr>
            </a:lvl9pPr>
          </a:lstStyle>
          <a:p>
            <a:pPr algn="r"/>
            <a:r>
              <a:rPr lang="en-US" altLang="en-US" sz="2471" u="none" dirty="0">
                <a:latin typeface="Arial" panose="020B0604020202020204" pitchFamily="34" charset="0"/>
                <a:cs typeface="Arial" panose="020B0604020202020204" pitchFamily="34" charset="0"/>
              </a:rPr>
              <a:t>$</a:t>
            </a:r>
            <a:r>
              <a:rPr lang="en-US" altLang="en-US" sz="2471" u="none" dirty="0" smtClean="0">
                <a:latin typeface="Arial" panose="020B0604020202020204" pitchFamily="34" charset="0"/>
                <a:cs typeface="Arial" panose="020B0604020202020204" pitchFamily="34" charset="0"/>
              </a:rPr>
              <a:t>137.50/</a:t>
            </a:r>
            <a:r>
              <a:rPr lang="en-US" altLang="en-US" sz="2471" u="none" dirty="0" err="1" smtClean="0">
                <a:latin typeface="Arial" panose="020B0604020202020204" pitchFamily="34" charset="0"/>
                <a:cs typeface="Arial" panose="020B0604020202020204" pitchFamily="34" charset="0"/>
              </a:rPr>
              <a:t>Hr</a:t>
            </a:r>
            <a:r>
              <a:rPr lang="en-US" altLang="en-US" sz="2471" u="none" dirty="0" smtClean="0">
                <a:latin typeface="Arial" panose="020B0604020202020204" pitchFamily="34" charset="0"/>
                <a:cs typeface="Arial" panose="020B0604020202020204" pitchFamily="34" charset="0"/>
              </a:rPr>
              <a:t> </a:t>
            </a:r>
            <a:r>
              <a:rPr lang="en-US" altLang="en-US" sz="2471" u="none" dirty="0">
                <a:latin typeface="Arial" panose="020B0604020202020204" pitchFamily="34" charset="0"/>
                <a:cs typeface="Arial" panose="020B0604020202020204" pitchFamily="34" charset="0"/>
              </a:rPr>
              <a:t>x </a:t>
            </a:r>
            <a:r>
              <a:rPr lang="en-US" altLang="en-US" sz="2471" b="1" u="none" dirty="0">
                <a:solidFill>
                  <a:srgbClr val="FF0000"/>
                </a:solidFill>
                <a:latin typeface="Arial" panose="020B0604020202020204" pitchFamily="34" charset="0"/>
                <a:cs typeface="Arial" panose="020B0604020202020204" pitchFamily="34" charset="0"/>
              </a:rPr>
              <a:t>100 hrs. </a:t>
            </a:r>
            <a:r>
              <a:rPr lang="en-US" altLang="en-US" sz="2471" u="none" dirty="0" smtClean="0">
                <a:latin typeface="Arial" panose="020B0604020202020204" pitchFamily="34" charset="0"/>
                <a:cs typeface="Arial" panose="020B0604020202020204" pitchFamily="34" charset="0"/>
              </a:rPr>
              <a:t>= </a:t>
            </a:r>
            <a:r>
              <a:rPr lang="en-US" altLang="en-US" sz="2471" b="1" u="none" dirty="0">
                <a:solidFill>
                  <a:srgbClr val="FF0000"/>
                </a:solidFill>
                <a:latin typeface="Arial" panose="020B0604020202020204" pitchFamily="34" charset="0"/>
                <a:cs typeface="Arial" panose="020B0604020202020204" pitchFamily="34" charset="0"/>
              </a:rPr>
              <a:t>$</a:t>
            </a:r>
            <a:r>
              <a:rPr lang="en-US" altLang="en-US" sz="2471" b="1" u="none" dirty="0" smtClean="0">
                <a:solidFill>
                  <a:srgbClr val="FF0000"/>
                </a:solidFill>
                <a:latin typeface="Arial" panose="020B0604020202020204" pitchFamily="34" charset="0"/>
                <a:cs typeface="Arial" panose="020B0604020202020204" pitchFamily="34" charset="0"/>
              </a:rPr>
              <a:t>13,750</a:t>
            </a:r>
            <a:endParaRPr lang="en-US" altLang="en-US" sz="2471" u="none" dirty="0">
              <a:latin typeface="Arial" panose="020B0604020202020204" pitchFamily="34" charset="0"/>
              <a:cs typeface="Arial" panose="020B0604020202020204" pitchFamily="34" charset="0"/>
            </a:endParaRPr>
          </a:p>
        </p:txBody>
      </p:sp>
      <p:sp>
        <p:nvSpPr>
          <p:cNvPr id="29" name="TextBox 28"/>
          <p:cNvSpPr txBox="1">
            <a:spLocks noChangeArrowheads="1"/>
          </p:cNvSpPr>
          <p:nvPr/>
        </p:nvSpPr>
        <p:spPr bwMode="auto">
          <a:xfrm>
            <a:off x="2657474" y="3504640"/>
            <a:ext cx="6511926" cy="472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u="sng">
                <a:solidFill>
                  <a:schemeClr val="tx1"/>
                </a:solidFill>
                <a:latin typeface="Times New Roman" panose="02020603050405020304" pitchFamily="18" charset="0"/>
              </a:defRPr>
            </a:lvl1pPr>
            <a:lvl2pPr marL="742950" indent="-285750">
              <a:defRPr sz="2400" u="sng">
                <a:solidFill>
                  <a:schemeClr val="tx1"/>
                </a:solidFill>
                <a:latin typeface="Times New Roman" panose="02020603050405020304" pitchFamily="18" charset="0"/>
              </a:defRPr>
            </a:lvl2pPr>
            <a:lvl3pPr marL="1143000" indent="-228600">
              <a:defRPr sz="2400" u="sng">
                <a:solidFill>
                  <a:schemeClr val="tx1"/>
                </a:solidFill>
                <a:latin typeface="Times New Roman" panose="02020603050405020304" pitchFamily="18" charset="0"/>
              </a:defRPr>
            </a:lvl3pPr>
            <a:lvl4pPr marL="1600200" indent="-228600">
              <a:defRPr sz="2400" u="sng">
                <a:solidFill>
                  <a:schemeClr val="tx1"/>
                </a:solidFill>
                <a:latin typeface="Times New Roman" panose="02020603050405020304" pitchFamily="18" charset="0"/>
              </a:defRPr>
            </a:lvl4pPr>
            <a:lvl5pPr marL="2057400" indent="-228600">
              <a:defRPr sz="24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u="sng">
                <a:solidFill>
                  <a:schemeClr val="tx1"/>
                </a:solidFill>
                <a:latin typeface="Times New Roman" panose="02020603050405020304" pitchFamily="18" charset="0"/>
              </a:defRPr>
            </a:lvl9pPr>
          </a:lstStyle>
          <a:p>
            <a:pPr algn="r"/>
            <a:r>
              <a:rPr lang="en-US" altLang="en-US" sz="2471" b="1" u="none" dirty="0">
                <a:latin typeface="Arial" panose="020B0604020202020204" pitchFamily="34" charset="0"/>
                <a:cs typeface="Arial" panose="020B0604020202020204" pitchFamily="34" charset="0"/>
              </a:rPr>
              <a:t>$</a:t>
            </a:r>
            <a:r>
              <a:rPr lang="en-US" altLang="en-US" sz="2471" b="1" u="none" dirty="0" smtClean="0">
                <a:latin typeface="Arial" panose="020B0604020202020204" pitchFamily="34" charset="0"/>
                <a:cs typeface="Arial" panose="020B0604020202020204" pitchFamily="34" charset="0"/>
              </a:rPr>
              <a:t>50/</a:t>
            </a:r>
            <a:r>
              <a:rPr lang="en-US" altLang="en-US" sz="2471" b="1" u="none" dirty="0" err="1" smtClean="0">
                <a:latin typeface="Arial" panose="020B0604020202020204" pitchFamily="34" charset="0"/>
                <a:cs typeface="Arial" panose="020B0604020202020204" pitchFamily="34" charset="0"/>
              </a:rPr>
              <a:t>Hr</a:t>
            </a:r>
            <a:r>
              <a:rPr lang="en-US" altLang="en-US" sz="2471" b="1" u="none" dirty="0" smtClean="0">
                <a:latin typeface="Arial" panose="020B0604020202020204" pitchFamily="34" charset="0"/>
                <a:cs typeface="Arial" panose="020B0604020202020204" pitchFamily="34" charset="0"/>
              </a:rPr>
              <a:t> </a:t>
            </a:r>
            <a:r>
              <a:rPr lang="en-US" altLang="en-US" sz="2471" b="1" u="none" dirty="0">
                <a:latin typeface="Arial" panose="020B0604020202020204" pitchFamily="34" charset="0"/>
                <a:cs typeface="Arial" panose="020B0604020202020204" pitchFamily="34" charset="0"/>
              </a:rPr>
              <a:t>x </a:t>
            </a:r>
            <a:r>
              <a:rPr lang="en-US" altLang="en-US" sz="2471" b="1" u="none" dirty="0" smtClean="0">
                <a:latin typeface="Arial" panose="020B0604020202020204" pitchFamily="34" charset="0"/>
                <a:cs typeface="Arial" panose="020B0604020202020204" pitchFamily="34" charset="0"/>
              </a:rPr>
              <a:t>(1+1.50) x (1+0.10)</a:t>
            </a:r>
            <a:r>
              <a:rPr lang="en-US" altLang="en-US" sz="2471" b="1" u="none" dirty="0" smtClean="0">
                <a:solidFill>
                  <a:srgbClr val="FF0000"/>
                </a:solidFill>
                <a:latin typeface="Arial" panose="020B0604020202020204" pitchFamily="34" charset="0"/>
                <a:cs typeface="Arial" panose="020B0604020202020204" pitchFamily="34" charset="0"/>
              </a:rPr>
              <a:t> </a:t>
            </a:r>
            <a:r>
              <a:rPr lang="en-US" altLang="en-US" sz="2471" b="1" u="none" dirty="0">
                <a:latin typeface="Arial" panose="020B0604020202020204" pitchFamily="34" charset="0"/>
                <a:cs typeface="Arial" panose="020B0604020202020204" pitchFamily="34" charset="0"/>
              </a:rPr>
              <a:t>= $</a:t>
            </a:r>
            <a:r>
              <a:rPr lang="en-US" altLang="en-US" sz="2471" b="1" u="none" dirty="0" smtClean="0">
                <a:latin typeface="Arial" panose="020B0604020202020204" pitchFamily="34" charset="0"/>
                <a:cs typeface="Arial" panose="020B0604020202020204" pitchFamily="34" charset="0"/>
              </a:rPr>
              <a:t>137.50/</a:t>
            </a:r>
            <a:r>
              <a:rPr lang="en-US" altLang="en-US" sz="2471" b="1" u="none" dirty="0" err="1" smtClean="0">
                <a:latin typeface="Arial" panose="020B0604020202020204" pitchFamily="34" charset="0"/>
                <a:cs typeface="Arial" panose="020B0604020202020204" pitchFamily="34" charset="0"/>
              </a:rPr>
              <a:t>Hr</a:t>
            </a:r>
            <a:endParaRPr lang="en-US" altLang="en-US" sz="2471" b="1" u="none" dirty="0">
              <a:latin typeface="Arial" panose="020B0604020202020204" pitchFamily="34" charset="0"/>
              <a:cs typeface="Arial" panose="020B0604020202020204" pitchFamily="34" charset="0"/>
            </a:endParaRPr>
          </a:p>
        </p:txBody>
      </p:sp>
      <p:sp>
        <p:nvSpPr>
          <p:cNvPr id="31" name="Rectangle 3"/>
          <p:cNvSpPr txBox="1">
            <a:spLocks noChangeArrowheads="1"/>
          </p:cNvSpPr>
          <p:nvPr/>
        </p:nvSpPr>
        <p:spPr bwMode="auto">
          <a:xfrm>
            <a:off x="4205658" y="1757457"/>
            <a:ext cx="3662922" cy="1458165"/>
          </a:xfrm>
          <a:prstGeom prst="rect">
            <a:avLst/>
          </a:prstGeom>
          <a:solidFill>
            <a:srgbClr val="C00000"/>
          </a:solidFill>
          <a:ln>
            <a:solidFill>
              <a:schemeClr val="tx1"/>
            </a:solidFill>
          </a:ln>
        </p:spPr>
        <p:txBody>
          <a:bodyPr lIns="89854" tIns="44927" rIns="89854" bIns="44927"/>
          <a:lstStyle>
            <a:lvl1pPr marL="341313" indent="-341313" algn="l" defTabSz="1017588" rtl="0" eaLnBrk="0" fontAlgn="base" hangingPunct="0">
              <a:spcBef>
                <a:spcPts val="0"/>
              </a:spcBef>
              <a:spcAft>
                <a:spcPts val="1200"/>
              </a:spcAft>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96925" indent="-239713" algn="l" defTabSz="1017588" rtl="0" eaLnBrk="0" fontAlgn="base" hangingPunct="0">
              <a:spcBef>
                <a:spcPts val="0"/>
              </a:spcBef>
              <a:spcAft>
                <a:spcPts val="0"/>
              </a:spcAft>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254125" indent="-225425" algn="l" defTabSz="1017588" rtl="0" eaLnBrk="0" fontAlgn="base" hangingPunct="0">
              <a:spcBef>
                <a:spcPts val="0"/>
              </a:spcBef>
              <a:spcAft>
                <a:spcPts val="0"/>
              </a:spcAft>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781175" indent="-254000" algn="l" defTabSz="1017588" rtl="0" eaLnBrk="0" fontAlgn="base" hangingPunct="0">
              <a:spcBef>
                <a:spcPct val="20000"/>
              </a:spcBef>
              <a:spcAft>
                <a:spcPct val="0"/>
              </a:spcAft>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290763" indent="-254000" algn="l" defTabSz="1017588" rtl="0" eaLnBrk="0" fontAlgn="base" hangingPunct="0">
              <a:spcBef>
                <a:spcPct val="20000"/>
              </a:spcBef>
              <a:spcAft>
                <a:spcPct val="0"/>
              </a:spcAft>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800457" indent="-254586" algn="l" defTabSz="1018348"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09632" indent="-254586" algn="l" defTabSz="1018348"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18805" indent="-254586" algn="l" defTabSz="1018348"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27978" indent="-254586" algn="l" defTabSz="1018348"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eaLnBrk="1" hangingPunct="1">
              <a:spcBef>
                <a:spcPct val="0"/>
              </a:spcBef>
              <a:spcAft>
                <a:spcPts val="0"/>
              </a:spcAft>
              <a:defRPr/>
            </a:pPr>
            <a:r>
              <a:rPr lang="en-US" altLang="en-US" sz="2118" dirty="0">
                <a:solidFill>
                  <a:schemeClr val="bg1"/>
                </a:solidFill>
              </a:rPr>
              <a:t>$50/hr. = Senior Engineer</a:t>
            </a:r>
          </a:p>
          <a:p>
            <a:pPr eaLnBrk="1" hangingPunct="1">
              <a:spcBef>
                <a:spcPct val="0"/>
              </a:spcBef>
              <a:spcAft>
                <a:spcPts val="0"/>
              </a:spcAft>
              <a:defRPr/>
            </a:pPr>
            <a:r>
              <a:rPr lang="en-US" altLang="en-US" sz="2118" dirty="0">
                <a:solidFill>
                  <a:schemeClr val="bg1"/>
                </a:solidFill>
              </a:rPr>
              <a:t>Firm’s </a:t>
            </a:r>
            <a:r>
              <a:rPr lang="en-US" altLang="en-US" sz="2118" dirty="0" smtClean="0">
                <a:solidFill>
                  <a:schemeClr val="bg1"/>
                </a:solidFill>
              </a:rPr>
              <a:t>ICR </a:t>
            </a:r>
            <a:r>
              <a:rPr lang="en-US" altLang="en-US" sz="2118" dirty="0">
                <a:solidFill>
                  <a:schemeClr val="bg1"/>
                </a:solidFill>
              </a:rPr>
              <a:t>= 150%</a:t>
            </a:r>
          </a:p>
          <a:p>
            <a:pPr eaLnBrk="1" hangingPunct="1">
              <a:spcBef>
                <a:spcPct val="0"/>
              </a:spcBef>
              <a:spcAft>
                <a:spcPts val="0"/>
              </a:spcAft>
              <a:defRPr/>
            </a:pPr>
            <a:r>
              <a:rPr lang="en-US" altLang="en-US" sz="2118" dirty="0">
                <a:solidFill>
                  <a:schemeClr val="bg1"/>
                </a:solidFill>
              </a:rPr>
              <a:t>100 hrs.</a:t>
            </a:r>
          </a:p>
          <a:p>
            <a:pPr eaLnBrk="1" hangingPunct="1">
              <a:spcBef>
                <a:spcPct val="0"/>
              </a:spcBef>
              <a:spcAft>
                <a:spcPts val="0"/>
              </a:spcAft>
              <a:defRPr/>
            </a:pPr>
            <a:r>
              <a:rPr lang="en-US" altLang="en-US" sz="2118" dirty="0">
                <a:solidFill>
                  <a:schemeClr val="bg1"/>
                </a:solidFill>
              </a:rPr>
              <a:t>Fixed fee = 10%</a:t>
            </a:r>
          </a:p>
        </p:txBody>
      </p:sp>
      <p:sp>
        <p:nvSpPr>
          <p:cNvPr id="15" name="Rounded Rectangular Callout 14"/>
          <p:cNvSpPr/>
          <p:nvPr/>
        </p:nvSpPr>
        <p:spPr>
          <a:xfrm>
            <a:off x="4205658" y="5669055"/>
            <a:ext cx="3314700" cy="744392"/>
          </a:xfrm>
          <a:prstGeom prst="wedgeRoundRectCallout">
            <a:avLst>
              <a:gd name="adj1" fmla="val 1722"/>
              <a:gd name="adj2" fmla="val -145838"/>
              <a:gd name="adj3" fmla="val 16667"/>
            </a:avLst>
          </a:prstGeom>
          <a:solidFill>
            <a:srgbClr val="C00000"/>
          </a:solidFill>
          <a:ln>
            <a:noFill/>
          </a:ln>
          <a:effectLst>
            <a:outerShdw blurRad="50800" dist="38100" rotWithShape="0">
              <a:srgbClr val="000000">
                <a:alpha val="4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0000"/>
              </a:lnSpc>
            </a:pPr>
            <a:r>
              <a:rPr lang="en-US" sz="2400" b="1" dirty="0" smtClean="0"/>
              <a:t>Anticipated # of Hours/classification</a:t>
            </a:r>
            <a:endParaRPr lang="en-US" sz="2400" b="1" dirty="0"/>
          </a:p>
        </p:txBody>
      </p:sp>
      <p:sp>
        <p:nvSpPr>
          <p:cNvPr id="16" name="Rounded Rectangular Callout 15"/>
          <p:cNvSpPr/>
          <p:nvPr/>
        </p:nvSpPr>
        <p:spPr>
          <a:xfrm>
            <a:off x="831274" y="5706315"/>
            <a:ext cx="2736274" cy="744392"/>
          </a:xfrm>
          <a:prstGeom prst="wedgeRoundRectCallout">
            <a:avLst>
              <a:gd name="adj1" fmla="val 70231"/>
              <a:gd name="adj2" fmla="val -158912"/>
              <a:gd name="adj3" fmla="val 16667"/>
            </a:avLst>
          </a:prstGeom>
          <a:solidFill>
            <a:srgbClr val="C00000"/>
          </a:solidFill>
          <a:ln>
            <a:noFill/>
          </a:ln>
          <a:effectLst>
            <a:outerShdw blurRad="50800" dist="38100" rotWithShape="0">
              <a:srgbClr val="000000">
                <a:alpha val="4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0000"/>
              </a:lnSpc>
            </a:pPr>
            <a:r>
              <a:rPr lang="en-US" sz="2400" b="1" dirty="0"/>
              <a:t>Loaded Hourly Billing </a:t>
            </a:r>
            <a:r>
              <a:rPr lang="en-US" sz="2400" b="1" dirty="0" smtClean="0"/>
              <a:t>Rate</a:t>
            </a:r>
            <a:endParaRPr lang="en-US" sz="2400" b="1" dirty="0"/>
          </a:p>
        </p:txBody>
      </p:sp>
      <p:sp>
        <p:nvSpPr>
          <p:cNvPr id="3" name="Oval 2"/>
          <p:cNvSpPr/>
          <p:nvPr/>
        </p:nvSpPr>
        <p:spPr>
          <a:xfrm>
            <a:off x="2647950" y="3321120"/>
            <a:ext cx="6886575" cy="847517"/>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ular Callout 17"/>
          <p:cNvSpPr/>
          <p:nvPr/>
        </p:nvSpPr>
        <p:spPr>
          <a:xfrm>
            <a:off x="8269941" y="5664292"/>
            <a:ext cx="2736274" cy="744392"/>
          </a:xfrm>
          <a:prstGeom prst="wedgeRoundRectCallout">
            <a:avLst>
              <a:gd name="adj1" fmla="val -62411"/>
              <a:gd name="adj2" fmla="val -148397"/>
              <a:gd name="adj3" fmla="val 16667"/>
            </a:avLst>
          </a:prstGeom>
          <a:solidFill>
            <a:srgbClr val="C00000"/>
          </a:solidFill>
          <a:ln>
            <a:noFill/>
          </a:ln>
          <a:effectLst>
            <a:outerShdw blurRad="50800" dist="38100" rotWithShape="0">
              <a:srgbClr val="000000">
                <a:alpha val="4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0000"/>
              </a:lnSpc>
            </a:pPr>
            <a:r>
              <a:rPr lang="en-US" sz="2400" b="1" dirty="0" smtClean="0"/>
              <a:t>Estimated Amount</a:t>
            </a:r>
            <a:endParaRPr lang="en-US" sz="2400" b="1" dirty="0"/>
          </a:p>
        </p:txBody>
      </p:sp>
      <p:sp>
        <p:nvSpPr>
          <p:cNvPr id="13" name="Rounded Rectangular Callout 12"/>
          <p:cNvSpPr/>
          <p:nvPr/>
        </p:nvSpPr>
        <p:spPr>
          <a:xfrm>
            <a:off x="919022" y="2324796"/>
            <a:ext cx="1978601" cy="744392"/>
          </a:xfrm>
          <a:prstGeom prst="wedgeRoundRectCallout">
            <a:avLst>
              <a:gd name="adj1" fmla="val 81007"/>
              <a:gd name="adj2" fmla="val 108796"/>
              <a:gd name="adj3" fmla="val 16667"/>
            </a:avLst>
          </a:prstGeom>
          <a:solidFill>
            <a:srgbClr val="C00000"/>
          </a:solidFill>
          <a:ln>
            <a:noFill/>
          </a:ln>
          <a:effectLst>
            <a:outerShdw blurRad="50800" dist="38100" rotWithShape="0">
              <a:srgbClr val="000000">
                <a:alpha val="4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0000"/>
              </a:lnSpc>
            </a:pPr>
            <a:r>
              <a:rPr lang="en-US" sz="2400" b="1" dirty="0" smtClean="0"/>
              <a:t>Billing Rate</a:t>
            </a:r>
          </a:p>
          <a:p>
            <a:pPr algn="ctr">
              <a:lnSpc>
                <a:spcPct val="80000"/>
              </a:lnSpc>
            </a:pPr>
            <a:r>
              <a:rPr lang="en-US" sz="2400" b="1" dirty="0" smtClean="0"/>
              <a:t>Calculation</a:t>
            </a:r>
            <a:endParaRPr lang="en-US" sz="2400" b="1" dirty="0"/>
          </a:p>
        </p:txBody>
      </p:sp>
      <p:sp>
        <p:nvSpPr>
          <p:cNvPr id="14" name="Oval 13"/>
          <p:cNvSpPr/>
          <p:nvPr/>
        </p:nvSpPr>
        <p:spPr>
          <a:xfrm>
            <a:off x="2657474" y="4287518"/>
            <a:ext cx="6886575" cy="847517"/>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033841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style.rotation</p:attrName>
                                        </p:attrNameLst>
                                      </p:cBhvr>
                                      <p:tavLst>
                                        <p:tav tm="0">
                                          <p:val>
                                            <p:fltVal val="90"/>
                                          </p:val>
                                        </p:tav>
                                        <p:tav tm="100000">
                                          <p:val>
                                            <p:fltVal val="0"/>
                                          </p:val>
                                        </p:tav>
                                      </p:tavLst>
                                    </p:anim>
                                    <p:animEffect transition="in" filter="fade">
                                      <p:cBhvr>
                                        <p:cTn id="10" dur="1000"/>
                                        <p:tgtEl>
                                          <p:spTgt spid="13"/>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heel(1)">
                                      <p:cBhvr>
                                        <p:cTn id="13" dur="2000"/>
                                        <p:tgtEl>
                                          <p:spTgt spid="3"/>
                                        </p:tgtEl>
                                      </p:cBhvr>
                                    </p:animEffect>
                                  </p:childTnLst>
                                </p:cTn>
                              </p:par>
                              <p:par>
                                <p:cTn id="14" presetID="21" presetClass="entr" presetSubtype="1" fill="hold" nodeType="withEffect">
                                  <p:stCondLst>
                                    <p:cond delay="0"/>
                                  </p:stCondLst>
                                  <p:childTnLst>
                                    <p:set>
                                      <p:cBhvr>
                                        <p:cTn id="15" dur="1" fill="hold">
                                          <p:stCondLst>
                                            <p:cond delay="0"/>
                                          </p:stCondLst>
                                        </p:cTn>
                                        <p:tgtEl>
                                          <p:spTgt spid="29">
                                            <p:txEl>
                                              <p:pRg st="0" end="0"/>
                                            </p:txEl>
                                          </p:spTgt>
                                        </p:tgtEl>
                                        <p:attrNameLst>
                                          <p:attrName>style.visibility</p:attrName>
                                        </p:attrNameLst>
                                      </p:cBhvr>
                                      <p:to>
                                        <p:strVal val="visible"/>
                                      </p:to>
                                    </p:set>
                                    <p:animEffect transition="in" filter="wheel(1)">
                                      <p:cBhvr>
                                        <p:cTn id="16" dur="2000"/>
                                        <p:tgtEl>
                                          <p:spTgt spid="29">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circle(in)">
                                      <p:cBhvr>
                                        <p:cTn id="21" dur="2000"/>
                                        <p:tgtEl>
                                          <p:spTgt spid="6"/>
                                        </p:tgtEl>
                                      </p:cBhvr>
                                    </p:animEffect>
                                  </p:childTnLst>
                                </p:cTn>
                              </p:par>
                              <p:par>
                                <p:cTn id="22" presetID="21" presetClass="entr" presetSubtype="1"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heel(1)">
                                      <p:cBhvr>
                                        <p:cTn id="24" dur="2000"/>
                                        <p:tgtEl>
                                          <p:spTgt spid="14"/>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1000" fill="hold"/>
                                        <p:tgtEl>
                                          <p:spTgt spid="18"/>
                                        </p:tgtEl>
                                        <p:attrNameLst>
                                          <p:attrName>ppt_w</p:attrName>
                                        </p:attrNameLst>
                                      </p:cBhvr>
                                      <p:tavLst>
                                        <p:tav tm="0">
                                          <p:val>
                                            <p:fltVal val="0"/>
                                          </p:val>
                                        </p:tav>
                                        <p:tav tm="100000">
                                          <p:val>
                                            <p:strVal val="#ppt_w"/>
                                          </p:val>
                                        </p:tav>
                                      </p:tavLst>
                                    </p:anim>
                                    <p:anim calcmode="lin" valueType="num">
                                      <p:cBhvr>
                                        <p:cTn id="28" dur="1000" fill="hold"/>
                                        <p:tgtEl>
                                          <p:spTgt spid="18"/>
                                        </p:tgtEl>
                                        <p:attrNameLst>
                                          <p:attrName>ppt_h</p:attrName>
                                        </p:attrNameLst>
                                      </p:cBhvr>
                                      <p:tavLst>
                                        <p:tav tm="0">
                                          <p:val>
                                            <p:fltVal val="0"/>
                                          </p:val>
                                        </p:tav>
                                        <p:tav tm="100000">
                                          <p:val>
                                            <p:strVal val="#ppt_h"/>
                                          </p:val>
                                        </p:tav>
                                      </p:tavLst>
                                    </p:anim>
                                    <p:anim calcmode="lin" valueType="num">
                                      <p:cBhvr>
                                        <p:cTn id="29" dur="1000" fill="hold"/>
                                        <p:tgtEl>
                                          <p:spTgt spid="18"/>
                                        </p:tgtEl>
                                        <p:attrNameLst>
                                          <p:attrName>style.rotation</p:attrName>
                                        </p:attrNameLst>
                                      </p:cBhvr>
                                      <p:tavLst>
                                        <p:tav tm="0">
                                          <p:val>
                                            <p:fltVal val="90"/>
                                          </p:val>
                                        </p:tav>
                                        <p:tav tm="100000">
                                          <p:val>
                                            <p:fltVal val="0"/>
                                          </p:val>
                                        </p:tav>
                                      </p:tavLst>
                                    </p:anim>
                                    <p:animEffect transition="in" filter="fade">
                                      <p:cBhvr>
                                        <p:cTn id="30" dur="10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1000" fill="hold"/>
                                        <p:tgtEl>
                                          <p:spTgt spid="16"/>
                                        </p:tgtEl>
                                        <p:attrNameLst>
                                          <p:attrName>ppt_w</p:attrName>
                                        </p:attrNameLst>
                                      </p:cBhvr>
                                      <p:tavLst>
                                        <p:tav tm="0">
                                          <p:val>
                                            <p:fltVal val="0"/>
                                          </p:val>
                                        </p:tav>
                                        <p:tav tm="100000">
                                          <p:val>
                                            <p:strVal val="#ppt_w"/>
                                          </p:val>
                                        </p:tav>
                                      </p:tavLst>
                                    </p:anim>
                                    <p:anim calcmode="lin" valueType="num">
                                      <p:cBhvr>
                                        <p:cTn id="36" dur="1000" fill="hold"/>
                                        <p:tgtEl>
                                          <p:spTgt spid="16"/>
                                        </p:tgtEl>
                                        <p:attrNameLst>
                                          <p:attrName>ppt_h</p:attrName>
                                        </p:attrNameLst>
                                      </p:cBhvr>
                                      <p:tavLst>
                                        <p:tav tm="0">
                                          <p:val>
                                            <p:fltVal val="0"/>
                                          </p:val>
                                        </p:tav>
                                        <p:tav tm="100000">
                                          <p:val>
                                            <p:strVal val="#ppt_h"/>
                                          </p:val>
                                        </p:tav>
                                      </p:tavLst>
                                    </p:anim>
                                    <p:anim calcmode="lin" valueType="num">
                                      <p:cBhvr>
                                        <p:cTn id="37" dur="1000" fill="hold"/>
                                        <p:tgtEl>
                                          <p:spTgt spid="16"/>
                                        </p:tgtEl>
                                        <p:attrNameLst>
                                          <p:attrName>style.rotation</p:attrName>
                                        </p:attrNameLst>
                                      </p:cBhvr>
                                      <p:tavLst>
                                        <p:tav tm="0">
                                          <p:val>
                                            <p:fltVal val="90"/>
                                          </p:val>
                                        </p:tav>
                                        <p:tav tm="100000">
                                          <p:val>
                                            <p:fltVal val="0"/>
                                          </p:val>
                                        </p:tav>
                                      </p:tavLst>
                                    </p:anim>
                                    <p:animEffect transition="in" filter="fade">
                                      <p:cBhvr>
                                        <p:cTn id="38" dur="1000"/>
                                        <p:tgtEl>
                                          <p:spTgt spid="16"/>
                                        </p:tgtEl>
                                      </p:cBhvr>
                                    </p:animEffec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5" grpId="0" animBg="1"/>
      <p:bldP spid="16" grpId="0" animBg="1"/>
      <p:bldP spid="3" grpId="0" animBg="1"/>
      <p:bldP spid="18" grpId="0" animBg="1"/>
      <p:bldP spid="13" grpId="0" animBg="1"/>
      <p:bldP spid="1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04467" y="4428669"/>
            <a:ext cx="3430601" cy="1292662"/>
          </a:xfrm>
          <a:prstGeom prst="rect">
            <a:avLst/>
          </a:prstGeom>
        </p:spPr>
        <p:txBody>
          <a:bodyPr wrap="square">
            <a:spAutoFit/>
          </a:bodyPr>
          <a:lstStyle/>
          <a:p>
            <a:r>
              <a:rPr lang="en-US" sz="2600" b="1" i="1" dirty="0">
                <a:solidFill>
                  <a:schemeClr val="bg1"/>
                </a:solidFill>
              </a:rPr>
              <a:t>Disadvantaged Business Enterprise</a:t>
            </a:r>
          </a:p>
          <a:p>
            <a:r>
              <a:rPr lang="en-US" sz="2600" b="1" i="1" dirty="0">
                <a:solidFill>
                  <a:schemeClr val="bg1"/>
                </a:solidFill>
              </a:rPr>
              <a:t>Contract Goal Setting</a:t>
            </a:r>
          </a:p>
        </p:txBody>
      </p:sp>
      <p:sp>
        <p:nvSpPr>
          <p:cNvPr id="9" name="Rectangle 2"/>
          <p:cNvSpPr txBox="1">
            <a:spLocks noChangeArrowheads="1"/>
          </p:cNvSpPr>
          <p:nvPr/>
        </p:nvSpPr>
        <p:spPr bwMode="auto">
          <a:xfrm>
            <a:off x="825190" y="618582"/>
            <a:ext cx="10337181" cy="74119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0682" tIns="40341" rIns="80682" bIns="40341"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t"/>
            <a:r>
              <a:rPr lang="en-US" altLang="en-US" sz="3600" b="1" dirty="0">
                <a:solidFill>
                  <a:srgbClr val="336600"/>
                </a:solidFill>
                <a:latin typeface="Arial" panose="020B0604020202020204" pitchFamily="34" charset="0"/>
                <a:cs typeface="Arial" panose="020B0604020202020204" pitchFamily="34" charset="0"/>
              </a:rPr>
              <a:t>Procurement Planning – </a:t>
            </a:r>
            <a:r>
              <a:rPr lang="en-US" altLang="en-US" sz="3600" b="1" dirty="0" smtClean="0">
                <a:solidFill>
                  <a:srgbClr val="336600"/>
                </a:solidFill>
                <a:latin typeface="Arial" panose="020B0604020202020204" pitchFamily="34" charset="0"/>
                <a:cs typeface="Arial" panose="020B0604020202020204" pitchFamily="34" charset="0"/>
              </a:rPr>
              <a:t>DBE Goal</a:t>
            </a:r>
            <a:endParaRPr lang="en-US" altLang="en-US" sz="3600" b="1" dirty="0">
              <a:solidFill>
                <a:srgbClr val="336600"/>
              </a:solidFill>
              <a:latin typeface="Arial" panose="020B0604020202020204" pitchFamily="34" charset="0"/>
              <a:cs typeface="Arial" panose="020B0604020202020204" pitchFamily="34" charset="0"/>
            </a:endParaRPr>
          </a:p>
        </p:txBody>
      </p:sp>
      <p:sp>
        <p:nvSpPr>
          <p:cNvPr id="3" name="Rectangle 2"/>
          <p:cNvSpPr/>
          <p:nvPr/>
        </p:nvSpPr>
        <p:spPr>
          <a:xfrm>
            <a:off x="825189" y="1428020"/>
            <a:ext cx="6640617" cy="1323439"/>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8000" b="1" cap="none" spc="50" dirty="0" smtClean="0">
                <a:ln w="11430"/>
                <a:effectLst>
                  <a:outerShdw blurRad="76200" dist="50800" dir="5400000" algn="tl" rotWithShape="0">
                    <a:srgbClr val="000000">
                      <a:alpha val="65000"/>
                    </a:srgbClr>
                  </a:outerShdw>
                </a:effectLst>
              </a:rPr>
              <a:t>Disadvantaged</a:t>
            </a:r>
            <a:endParaRPr lang="en-US" sz="8000" b="1" cap="none" spc="50" dirty="0">
              <a:ln w="11430"/>
              <a:effectLst>
                <a:outerShdw blurRad="76200" dist="50800" dir="5400000" algn="tl" rotWithShape="0">
                  <a:srgbClr val="000000">
                    <a:alpha val="65000"/>
                  </a:srgbClr>
                </a:outerShdw>
              </a:effectLst>
            </a:endParaRPr>
          </a:p>
        </p:txBody>
      </p:sp>
      <p:sp>
        <p:nvSpPr>
          <p:cNvPr id="7" name="Rectangle 6"/>
          <p:cNvSpPr/>
          <p:nvPr/>
        </p:nvSpPr>
        <p:spPr>
          <a:xfrm>
            <a:off x="3241648" y="2787427"/>
            <a:ext cx="3905236" cy="1323439"/>
          </a:xfrm>
          <a:prstGeom prst="rect">
            <a:avLst/>
          </a:prstGeom>
          <a:noFill/>
          <a:scene3d>
            <a:camera prst="orthographicFront"/>
            <a:lightRig rig="glow" dir="tl">
              <a:rot lat="0" lon="0" rev="5400000"/>
            </a:lightRig>
          </a:scene3d>
          <a:sp3d>
            <a:bevelT/>
          </a:sp3d>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8000" b="1" spc="50" dirty="0" smtClean="0">
                <a:ln w="11430"/>
                <a:effectLst>
                  <a:outerShdw blurRad="76200" dist="50800" dir="5400000" algn="tl" rotWithShape="0">
                    <a:srgbClr val="000000">
                      <a:alpha val="65000"/>
                    </a:srgbClr>
                  </a:outerShdw>
                </a:effectLst>
              </a:rPr>
              <a:t>Business</a:t>
            </a:r>
            <a:endParaRPr lang="en-US" sz="8000" b="1" spc="50" dirty="0">
              <a:ln w="11430"/>
              <a:effectLst>
                <a:outerShdw blurRad="76200" dist="50800" dir="5400000" algn="tl" rotWithShape="0">
                  <a:srgbClr val="000000">
                    <a:alpha val="65000"/>
                  </a:srgbClr>
                </a:outerShdw>
              </a:effectLst>
            </a:endParaRPr>
          </a:p>
        </p:txBody>
      </p:sp>
      <p:sp>
        <p:nvSpPr>
          <p:cNvPr id="12" name="Rectangle 11"/>
          <p:cNvSpPr/>
          <p:nvPr/>
        </p:nvSpPr>
        <p:spPr>
          <a:xfrm>
            <a:off x="5936103" y="4110865"/>
            <a:ext cx="4606196" cy="1323439"/>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8000" b="1" spc="50" dirty="0" smtClean="0">
                <a:ln w="11430"/>
                <a:effectLst>
                  <a:outerShdw blurRad="76200" dist="50800" dir="5400000" algn="tl" rotWithShape="0">
                    <a:srgbClr val="000000">
                      <a:alpha val="65000"/>
                    </a:srgbClr>
                  </a:outerShdw>
                </a:effectLst>
              </a:rPr>
              <a:t>Enterprise</a:t>
            </a:r>
            <a:endParaRPr lang="en-US" sz="8000" b="1" spc="50" dirty="0">
              <a:ln w="11430"/>
              <a:effectLst>
                <a:outerShdw blurRad="76200" dist="50800" dir="5400000" algn="tl" rotWithShape="0">
                  <a:srgbClr val="000000">
                    <a:alpha val="65000"/>
                  </a:srgbClr>
                </a:outerShdw>
              </a:effectLst>
            </a:endParaRPr>
          </a:p>
        </p:txBody>
      </p:sp>
      <p:sp>
        <p:nvSpPr>
          <p:cNvPr id="14" name="Rectangle 13"/>
          <p:cNvSpPr/>
          <p:nvPr/>
        </p:nvSpPr>
        <p:spPr>
          <a:xfrm>
            <a:off x="987753" y="5284384"/>
            <a:ext cx="1116818" cy="156966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9600" b="1" spc="50" dirty="0" smtClean="0">
                <a:ln w="11430"/>
                <a:effectLst>
                  <a:outerShdw blurRad="76200" dist="50800" dir="5400000" algn="tl" rotWithShape="0">
                    <a:srgbClr val="000000">
                      <a:alpha val="65000"/>
                    </a:srgbClr>
                  </a:outerShdw>
                </a:effectLst>
              </a:rPr>
              <a:t>D</a:t>
            </a:r>
            <a:endParaRPr lang="en-US" sz="9600" b="1" spc="50" dirty="0">
              <a:ln w="11430"/>
              <a:effectLst>
                <a:outerShdw blurRad="76200" dist="50800" dir="5400000" algn="tl" rotWithShape="0">
                  <a:srgbClr val="000000">
                    <a:alpha val="65000"/>
                  </a:srgbClr>
                </a:outerShdw>
              </a:effectLst>
            </a:endParaRPr>
          </a:p>
        </p:txBody>
      </p:sp>
      <p:sp>
        <p:nvSpPr>
          <p:cNvPr id="16" name="Rectangle 15"/>
          <p:cNvSpPr/>
          <p:nvPr/>
        </p:nvSpPr>
        <p:spPr>
          <a:xfrm>
            <a:off x="1954684" y="5288480"/>
            <a:ext cx="875561" cy="156966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9600" b="1" spc="50" dirty="0" smtClean="0">
                <a:ln w="11430"/>
                <a:effectLst>
                  <a:outerShdw blurRad="76200" dist="50800" dir="5400000" algn="tl" rotWithShape="0">
                    <a:srgbClr val="000000">
                      <a:alpha val="65000"/>
                    </a:srgbClr>
                  </a:outerShdw>
                </a:effectLst>
              </a:rPr>
              <a:t>B</a:t>
            </a:r>
            <a:endParaRPr lang="en-US" sz="9600" b="1" spc="50" dirty="0">
              <a:ln w="11430"/>
              <a:effectLst>
                <a:outerShdw blurRad="76200" dist="50800" dir="5400000" algn="tl" rotWithShape="0">
                  <a:srgbClr val="000000">
                    <a:alpha val="65000"/>
                  </a:srgbClr>
                </a:outerShdw>
              </a:effectLst>
            </a:endParaRPr>
          </a:p>
        </p:txBody>
      </p:sp>
      <p:sp>
        <p:nvSpPr>
          <p:cNvPr id="17" name="Rectangle 16"/>
          <p:cNvSpPr/>
          <p:nvPr/>
        </p:nvSpPr>
        <p:spPr>
          <a:xfrm>
            <a:off x="2702229" y="5312954"/>
            <a:ext cx="842868" cy="156966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9600" b="1" spc="50" dirty="0" smtClean="0">
                <a:ln w="11430"/>
                <a:effectLst>
                  <a:outerShdw blurRad="76200" dist="50800" dir="5400000" algn="tl" rotWithShape="0">
                    <a:srgbClr val="000000">
                      <a:alpha val="65000"/>
                    </a:srgbClr>
                  </a:outerShdw>
                </a:effectLst>
              </a:rPr>
              <a:t>E</a:t>
            </a:r>
            <a:endParaRPr lang="en-US" sz="9600" b="1" spc="50" dirty="0">
              <a:ln w="11430"/>
              <a:effectLst>
                <a:outerShdw blurRad="76200" dist="50800" dir="5400000" algn="tl" rotWithShape="0">
                  <a:srgbClr val="000000">
                    <a:alpha val="65000"/>
                  </a:srgbClr>
                </a:outerShdw>
              </a:effectLst>
            </a:endParaRPr>
          </a:p>
        </p:txBody>
      </p:sp>
      <p:sp>
        <p:nvSpPr>
          <p:cNvPr id="19" name="TextBox 18"/>
          <p:cNvSpPr txBox="1"/>
          <p:nvPr/>
        </p:nvSpPr>
        <p:spPr>
          <a:xfrm>
            <a:off x="3973213" y="5735779"/>
            <a:ext cx="6638544" cy="769441"/>
          </a:xfrm>
          <a:prstGeom prst="rect">
            <a:avLst/>
          </a:prstGeom>
          <a:noFill/>
        </p:spPr>
        <p:txBody>
          <a:bodyPr wrap="square" rtlCol="0">
            <a:prstTxWarp prst="textChevron">
              <a:avLst/>
            </a:prstTxWarp>
            <a:spAutoFit/>
          </a:bodyPr>
          <a:lstStyle/>
          <a:p>
            <a:r>
              <a:rPr lang="en-US" sz="4400" dirty="0" smtClean="0"/>
              <a:t>Contract</a:t>
            </a:r>
            <a:r>
              <a:rPr lang="en-US" dirty="0" smtClean="0"/>
              <a:t>  </a:t>
            </a:r>
            <a:r>
              <a:rPr lang="en-US" sz="4000" dirty="0" smtClean="0"/>
              <a:t>Goal</a:t>
            </a:r>
            <a:endParaRPr lang="en-US" sz="4000" dirty="0"/>
          </a:p>
        </p:txBody>
      </p:sp>
    </p:spTree>
    <p:extLst>
      <p:ext uri="{BB962C8B-B14F-4D97-AF65-F5344CB8AC3E}">
        <p14:creationId xmlns:p14="http://schemas.microsoft.com/office/powerpoint/2010/main" val="1226955398"/>
      </p:ext>
    </p:extLst>
  </p:cSld>
  <p:clrMapOvr>
    <a:masterClrMapping/>
  </p:clrMapOvr>
  <p:transition spd="slow" advTm="3317">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1" presetClass="entr" presetSubtype="0" fill="hold" nodeType="with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2"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1+#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6"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1+#ppt_w/2"/>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42" presetClass="entr" presetSubtype="0" fill="hold" grpId="0" nodeType="withEffect">
                                  <p:stCondLst>
                                    <p:cond delay="0"/>
                                  </p:stCondLst>
                                  <p:childTnLst>
                                    <p:set>
                                      <p:cBhvr>
                                        <p:cTn id="30" dur="1" fill="hold">
                                          <p:stCondLst>
                                            <p:cond delay="0"/>
                                          </p:stCondLst>
                                        </p:cTn>
                                        <p:tgtEl>
                                          <p:spTgt spid="19">
                                            <p:txEl>
                                              <p:pRg st="0" end="0"/>
                                            </p:txEl>
                                          </p:spTgt>
                                        </p:tgtEl>
                                        <p:attrNameLst>
                                          <p:attrName>style.visibility</p:attrName>
                                        </p:attrNameLst>
                                      </p:cBhvr>
                                      <p:to>
                                        <p:strVal val="visible"/>
                                      </p:to>
                                    </p:set>
                                    <p:animEffect transition="in" filter="fade">
                                      <p:cBhvr>
                                        <p:cTn id="31" dur="1500"/>
                                        <p:tgtEl>
                                          <p:spTgt spid="19">
                                            <p:txEl>
                                              <p:pRg st="0" end="0"/>
                                            </p:txEl>
                                          </p:spTgt>
                                        </p:tgtEl>
                                      </p:cBhvr>
                                    </p:animEffect>
                                    <p:anim calcmode="lin" valueType="num">
                                      <p:cBhvr>
                                        <p:cTn id="32" dur="1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33" dur="1500" fill="hold"/>
                                        <p:tgtEl>
                                          <p:spTgt spid="19">
                                            <p:txEl>
                                              <p:pRg st="0" end="0"/>
                                            </p:txEl>
                                          </p:spTgt>
                                        </p:tgtEl>
                                        <p:attrNameLst>
                                          <p:attrName>ppt_y</p:attrName>
                                        </p:attrNameLst>
                                      </p:cBhvr>
                                      <p:tavLst>
                                        <p:tav tm="0">
                                          <p:val>
                                            <p:strVal val="#ppt_y+.1"/>
                                          </p:val>
                                        </p:tav>
                                        <p:tav tm="100000">
                                          <p:val>
                                            <p:strVal val="#ppt_y"/>
                                          </p:val>
                                        </p:tav>
                                      </p:tavLst>
                                    </p:anim>
                                  </p:childTnLst>
                                </p:cTn>
                              </p:par>
                              <p:par>
                                <p:cTn id="34" presetID="32" presetClass="emph" presetSubtype="0" fill="hold" nodeType="withEffect">
                                  <p:stCondLst>
                                    <p:cond delay="0"/>
                                  </p:stCondLst>
                                  <p:childTnLst>
                                    <p:animRot by="120000">
                                      <p:cBhvr>
                                        <p:cTn id="35" dur="500" fill="hold">
                                          <p:stCondLst>
                                            <p:cond delay="0"/>
                                          </p:stCondLst>
                                        </p:cTn>
                                        <p:tgtEl>
                                          <p:spTgt spid="19">
                                            <p:txEl>
                                              <p:pRg st="0" end="0"/>
                                            </p:txEl>
                                          </p:spTgt>
                                        </p:tgtEl>
                                        <p:attrNameLst>
                                          <p:attrName>r</p:attrName>
                                        </p:attrNameLst>
                                      </p:cBhvr>
                                    </p:animRot>
                                    <p:animRot by="-240000">
                                      <p:cBhvr>
                                        <p:cTn id="36" dur="1000" fill="hold">
                                          <p:stCondLst>
                                            <p:cond delay="1000"/>
                                          </p:stCondLst>
                                        </p:cTn>
                                        <p:tgtEl>
                                          <p:spTgt spid="19">
                                            <p:txEl>
                                              <p:pRg st="0" end="0"/>
                                            </p:txEl>
                                          </p:spTgt>
                                        </p:tgtEl>
                                        <p:attrNameLst>
                                          <p:attrName>r</p:attrName>
                                        </p:attrNameLst>
                                      </p:cBhvr>
                                    </p:animRot>
                                    <p:animRot by="240000">
                                      <p:cBhvr>
                                        <p:cTn id="37" dur="1000" fill="hold">
                                          <p:stCondLst>
                                            <p:cond delay="2000"/>
                                          </p:stCondLst>
                                        </p:cTn>
                                        <p:tgtEl>
                                          <p:spTgt spid="19">
                                            <p:txEl>
                                              <p:pRg st="0" end="0"/>
                                            </p:txEl>
                                          </p:spTgt>
                                        </p:tgtEl>
                                        <p:attrNameLst>
                                          <p:attrName>r</p:attrName>
                                        </p:attrNameLst>
                                      </p:cBhvr>
                                    </p:animRot>
                                    <p:animRot by="-240000">
                                      <p:cBhvr>
                                        <p:cTn id="38" dur="1000" fill="hold">
                                          <p:stCondLst>
                                            <p:cond delay="3000"/>
                                          </p:stCondLst>
                                        </p:cTn>
                                        <p:tgtEl>
                                          <p:spTgt spid="19">
                                            <p:txEl>
                                              <p:pRg st="0" end="0"/>
                                            </p:txEl>
                                          </p:spTgt>
                                        </p:tgtEl>
                                        <p:attrNameLst>
                                          <p:attrName>r</p:attrName>
                                        </p:attrNameLst>
                                      </p:cBhvr>
                                    </p:animRot>
                                    <p:animRot by="120000">
                                      <p:cBhvr>
                                        <p:cTn id="39" dur="1000" fill="hold">
                                          <p:stCondLst>
                                            <p:cond delay="4000"/>
                                          </p:stCondLst>
                                        </p:cTn>
                                        <p:tgtEl>
                                          <p:spTgt spid="19">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12" grpId="0"/>
      <p:bldP spid="14" grpId="0"/>
      <p:bldP spid="16" grpId="0"/>
      <p:bldP spid="17" grpId="0"/>
      <p:bldP spid="19" grpId="0" build="allAtOnce"/>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492240" y="2304288"/>
            <a:ext cx="5230368" cy="1810511"/>
          </a:xfrm>
          <a:prstGeom prst="rect">
            <a:avLst/>
          </a:prstGeom>
        </p:spPr>
        <p:txBody>
          <a:bodyPr wrap="square">
            <a:prstTxWarp prst="textChevron">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nSpc>
                <a:spcPct val="80000"/>
              </a:lnSpc>
              <a:spcAft>
                <a:spcPts val="600"/>
              </a:spcAft>
            </a:pP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Calibri"/>
              </a:rPr>
              <a:t>Subcontracting opportunities</a:t>
            </a:r>
          </a:p>
        </p:txBody>
      </p:sp>
      <p:sp>
        <p:nvSpPr>
          <p:cNvPr id="8" name="Rectangle 2"/>
          <p:cNvSpPr txBox="1">
            <a:spLocks noChangeArrowheads="1"/>
          </p:cNvSpPr>
          <p:nvPr/>
        </p:nvSpPr>
        <p:spPr bwMode="auto">
          <a:xfrm>
            <a:off x="825190" y="577504"/>
            <a:ext cx="10337181" cy="74119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0682" tIns="40341" rIns="80682" bIns="40341"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t"/>
            <a:r>
              <a:rPr lang="en-US" altLang="en-US" sz="3600" b="1" dirty="0">
                <a:solidFill>
                  <a:srgbClr val="336600"/>
                </a:solidFill>
                <a:latin typeface="Arial" panose="020B0604020202020204" pitchFamily="34" charset="0"/>
                <a:cs typeface="Arial" panose="020B0604020202020204" pitchFamily="34" charset="0"/>
              </a:rPr>
              <a:t>Procurement Planning – </a:t>
            </a:r>
            <a:r>
              <a:rPr lang="en-US" altLang="en-US" sz="3600" b="1" dirty="0" smtClean="0">
                <a:solidFill>
                  <a:srgbClr val="336600"/>
                </a:solidFill>
                <a:latin typeface="Arial" panose="020B0604020202020204" pitchFamily="34" charset="0"/>
                <a:cs typeface="Arial" panose="020B0604020202020204" pitchFamily="34" charset="0"/>
              </a:rPr>
              <a:t>DBE Goal - What</a:t>
            </a:r>
            <a:endParaRPr lang="en-US" altLang="en-US" sz="3600" b="1" dirty="0">
              <a:solidFill>
                <a:srgbClr val="336600"/>
              </a:solidFill>
              <a:latin typeface="Arial" panose="020B0604020202020204" pitchFamily="34" charset="0"/>
              <a:cs typeface="Arial" panose="020B0604020202020204" pitchFamily="34" charset="0"/>
            </a:endParaRPr>
          </a:p>
        </p:txBody>
      </p:sp>
      <p:pic>
        <p:nvPicPr>
          <p:cNvPr id="6147" name="Picture 3" descr="C:\Users\edzce\AppData\Local\Microsoft\Windows\INetCache\IE\P0HS64UP\dot_waving_ha[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230654" y="4190104"/>
            <a:ext cx="2845565" cy="2626675"/>
          </a:xfrm>
          <a:prstGeom prst="rect">
            <a:avLst/>
          </a:prstGeom>
          <a:noFill/>
          <a:extLst>
            <a:ext uri="{909E8E84-426E-40DD-AFC4-6F175D3DCCD1}">
              <a14:hiddenFill xmlns:a14="http://schemas.microsoft.com/office/drawing/2010/main">
                <a:solidFill>
                  <a:srgbClr val="FFFFFF"/>
                </a:solidFill>
              </a14:hiddenFill>
            </a:ext>
          </a:extLst>
        </p:spPr>
      </p:pic>
      <p:sp>
        <p:nvSpPr>
          <p:cNvPr id="4" name="Oval Callout 3"/>
          <p:cNvSpPr/>
          <p:nvPr/>
        </p:nvSpPr>
        <p:spPr>
          <a:xfrm>
            <a:off x="279710" y="1296461"/>
            <a:ext cx="5919922" cy="2540939"/>
          </a:xfrm>
          <a:prstGeom prst="wedgeEllipseCallout">
            <a:avLst>
              <a:gd name="adj1" fmla="val 44143"/>
              <a:gd name="adj2" fmla="val 81105"/>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156297" y="1406884"/>
            <a:ext cx="5043335" cy="2954655"/>
          </a:xfrm>
          <a:prstGeom prst="rect">
            <a:avLst/>
          </a:prstGeom>
          <a:noFill/>
        </p:spPr>
        <p:txBody>
          <a:bodyPr wrap="square" rtlCol="0">
            <a:spAutoFit/>
          </a:bodyPr>
          <a:lstStyle/>
          <a:p>
            <a:r>
              <a:rPr lang="en-US" sz="6600" b="1" dirty="0">
                <a:latin typeface="Chiller" panose="04020404031007020602" pitchFamily="82" charset="0"/>
                <a:cs typeface="Myriad Pro Semibold"/>
              </a:rPr>
              <a:t>What is DBE Contract GOAL?   </a:t>
            </a:r>
          </a:p>
          <a:p>
            <a:endParaRPr lang="en-US" sz="5400" b="1" dirty="0">
              <a:latin typeface="Chiller" panose="04020404031007020602" pitchFamily="82" charset="0"/>
            </a:endParaRPr>
          </a:p>
        </p:txBody>
      </p:sp>
      <p:pic>
        <p:nvPicPr>
          <p:cNvPr id="6150" name="Picture 6" descr="C:\Users\edzce\AppData\Local\Microsoft\Windows\INetCache\IE\J06Q7GR7\Sunshine-smile[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79990" y="4361539"/>
            <a:ext cx="2142618" cy="1810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209617"/>
      </p:ext>
    </p:extLst>
  </p:cSld>
  <p:clrMapOvr>
    <a:masterClrMapping/>
  </p:clrMapOvr>
  <p:transition spd="slow" advTm="186">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299858" y="2825338"/>
            <a:ext cx="5403623" cy="647550"/>
          </a:xfrm>
          <a:prstGeom prst="rect">
            <a:avLst/>
          </a:prstGeom>
        </p:spPr>
        <p:txBody>
          <a:bodyPr wrap="square">
            <a:spAutoFit/>
          </a:bodyPr>
          <a:lstStyle/>
          <a:p>
            <a:pPr marL="685800" indent="-685800">
              <a:lnSpc>
                <a:spcPct val="80000"/>
              </a:lnSpc>
              <a:buFont typeface="Arial" panose="020B0604020202020204" pitchFamily="34" charset="0"/>
              <a:buChar char="•"/>
            </a:pPr>
            <a:endParaRPr lang="en-US" sz="4400" b="1" dirty="0">
              <a:solidFill>
                <a:srgbClr val="FFFFFF"/>
              </a:solidFill>
              <a:cs typeface="Calibri"/>
            </a:endParaRPr>
          </a:p>
        </p:txBody>
      </p:sp>
      <p:sp>
        <p:nvSpPr>
          <p:cNvPr id="4" name="Rectangle 2"/>
          <p:cNvSpPr txBox="1">
            <a:spLocks noChangeArrowheads="1"/>
          </p:cNvSpPr>
          <p:nvPr/>
        </p:nvSpPr>
        <p:spPr bwMode="auto">
          <a:xfrm>
            <a:off x="825190" y="609778"/>
            <a:ext cx="10337181" cy="74119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0682" tIns="40341" rIns="80682" bIns="40341"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t"/>
            <a:r>
              <a:rPr lang="en-US" altLang="en-US" sz="3600" b="1" dirty="0">
                <a:solidFill>
                  <a:srgbClr val="336600"/>
                </a:solidFill>
                <a:latin typeface="Arial" panose="020B0604020202020204" pitchFamily="34" charset="0"/>
                <a:cs typeface="Arial" panose="020B0604020202020204" pitchFamily="34" charset="0"/>
              </a:rPr>
              <a:t>Procurement Planning – </a:t>
            </a:r>
            <a:r>
              <a:rPr lang="en-US" altLang="en-US" sz="3600" b="1" dirty="0" smtClean="0">
                <a:solidFill>
                  <a:srgbClr val="336600"/>
                </a:solidFill>
                <a:latin typeface="Arial" panose="020B0604020202020204" pitchFamily="34" charset="0"/>
                <a:cs typeface="Arial" panose="020B0604020202020204" pitchFamily="34" charset="0"/>
              </a:rPr>
              <a:t>DBE Goal - Who</a:t>
            </a:r>
            <a:endParaRPr lang="en-US" altLang="en-US" sz="3600" b="1" dirty="0">
              <a:solidFill>
                <a:srgbClr val="336600"/>
              </a:solidFill>
              <a:latin typeface="Arial" panose="020B0604020202020204" pitchFamily="34" charset="0"/>
              <a:cs typeface="Arial" panose="020B0604020202020204" pitchFamily="34" charset="0"/>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3019" y="2533740"/>
            <a:ext cx="2355850" cy="3059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descr="C:\Users\edzce\AppData\Local\Microsoft\Windows\INetCache\IE\7YQ1UE5X\superman[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75039" y="1673263"/>
            <a:ext cx="3396932" cy="3224145"/>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C:\Users\edzce\AppData\Local\Microsoft\Windows\INetCache\IE\7YQ1UE5X\batman_PNG10[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9239" y="2825338"/>
            <a:ext cx="2809301" cy="1743275"/>
          </a:xfrm>
          <a:prstGeom prst="rect">
            <a:avLst/>
          </a:prstGeom>
          <a:noFill/>
          <a:extLst>
            <a:ext uri="{909E8E84-426E-40DD-AFC4-6F175D3DCCD1}">
              <a14:hiddenFill xmlns:a14="http://schemas.microsoft.com/office/drawing/2010/main">
                <a:solidFill>
                  <a:srgbClr val="FFFFFF"/>
                </a:solidFill>
              </a14:hiddenFill>
            </a:ext>
          </a:extLst>
        </p:spPr>
      </p:pic>
      <p:pic>
        <p:nvPicPr>
          <p:cNvPr id="7183" name="Picture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01945" y="1254152"/>
            <a:ext cx="3278596" cy="54371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7680960" y="6228678"/>
            <a:ext cx="193638" cy="2259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6257941"/>
      </p:ext>
    </p:extLst>
  </p:cSld>
  <p:clrMapOvr>
    <a:masterClrMapping/>
  </p:clrMapOvr>
  <p:transition spd="slow" advTm="186">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8"/>
                                        </p:tgtEl>
                                        <p:attrNameLst>
                                          <p:attrName>style.visibility</p:attrName>
                                        </p:attrNameLst>
                                      </p:cBhvr>
                                      <p:to>
                                        <p:strVal val="visible"/>
                                      </p:to>
                                    </p:set>
                                    <p:anim calcmode="lin" valueType="num">
                                      <p:cBhvr additive="base">
                                        <p:cTn id="7" dur="2000" fill="hold"/>
                                        <p:tgtEl>
                                          <p:spTgt spid="7178"/>
                                        </p:tgtEl>
                                        <p:attrNameLst>
                                          <p:attrName>ppt_x</p:attrName>
                                        </p:attrNameLst>
                                      </p:cBhvr>
                                      <p:tavLst>
                                        <p:tav tm="0">
                                          <p:val>
                                            <p:strVal val="#ppt_x"/>
                                          </p:val>
                                        </p:tav>
                                        <p:tav tm="100000">
                                          <p:val>
                                            <p:strVal val="#ppt_x"/>
                                          </p:val>
                                        </p:tav>
                                      </p:tavLst>
                                    </p:anim>
                                    <p:anim calcmode="lin" valueType="num">
                                      <p:cBhvr additive="base">
                                        <p:cTn id="8" dur="2000" fill="hold"/>
                                        <p:tgtEl>
                                          <p:spTgt spid="717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7173"/>
                                        </p:tgtEl>
                                        <p:attrNameLst>
                                          <p:attrName>style.visibility</p:attrName>
                                        </p:attrNameLst>
                                      </p:cBhvr>
                                      <p:to>
                                        <p:strVal val="visible"/>
                                      </p:to>
                                    </p:set>
                                    <p:animEffect transition="in" filter="fade">
                                      <p:cBhvr>
                                        <p:cTn id="13" dur="2000"/>
                                        <p:tgtEl>
                                          <p:spTgt spid="7173"/>
                                        </p:tgtEl>
                                      </p:cBhvr>
                                    </p:animEffect>
                                    <p:anim calcmode="lin" valueType="num">
                                      <p:cBhvr>
                                        <p:cTn id="14" dur="2000" fill="hold"/>
                                        <p:tgtEl>
                                          <p:spTgt spid="7173"/>
                                        </p:tgtEl>
                                        <p:attrNameLst>
                                          <p:attrName>ppt_x</p:attrName>
                                        </p:attrNameLst>
                                      </p:cBhvr>
                                      <p:tavLst>
                                        <p:tav tm="0">
                                          <p:val>
                                            <p:strVal val="#ppt_x"/>
                                          </p:val>
                                        </p:tav>
                                        <p:tav tm="100000">
                                          <p:val>
                                            <p:strVal val="#ppt_x"/>
                                          </p:val>
                                        </p:tav>
                                      </p:tavLst>
                                    </p:anim>
                                    <p:anim calcmode="lin" valueType="num">
                                      <p:cBhvr>
                                        <p:cTn id="15" dur="2000" fill="hold"/>
                                        <p:tgtEl>
                                          <p:spTgt spid="717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7183"/>
                                        </p:tgtEl>
                                        <p:attrNameLst>
                                          <p:attrName>style.visibility</p:attrName>
                                        </p:attrNameLst>
                                      </p:cBhvr>
                                      <p:to>
                                        <p:strVal val="visible"/>
                                      </p:to>
                                    </p:set>
                                    <p:animEffect transition="in" filter="circle(in)">
                                      <p:cBhvr>
                                        <p:cTn id="20" dur="2000"/>
                                        <p:tgtEl>
                                          <p:spTgt spid="71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825188" y="620536"/>
            <a:ext cx="10337181" cy="74119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0682" tIns="40341" rIns="80682" bIns="40341"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t"/>
            <a:r>
              <a:rPr lang="en-US" altLang="en-US" sz="3600" b="1" dirty="0">
                <a:solidFill>
                  <a:srgbClr val="336600"/>
                </a:solidFill>
                <a:latin typeface="Arial" panose="020B0604020202020204" pitchFamily="34" charset="0"/>
                <a:cs typeface="Arial" panose="020B0604020202020204" pitchFamily="34" charset="0"/>
              </a:rPr>
              <a:t>Procurement Planning – </a:t>
            </a:r>
            <a:r>
              <a:rPr lang="en-US" altLang="en-US" sz="3600" b="1" dirty="0" smtClean="0">
                <a:solidFill>
                  <a:srgbClr val="336600"/>
                </a:solidFill>
                <a:latin typeface="Arial" panose="020B0604020202020204" pitchFamily="34" charset="0"/>
                <a:cs typeface="Arial" panose="020B0604020202020204" pitchFamily="34" charset="0"/>
              </a:rPr>
              <a:t>DBE Goal - WHEN</a:t>
            </a:r>
            <a:endParaRPr lang="en-US" altLang="en-US" sz="3600" b="1" dirty="0">
              <a:solidFill>
                <a:srgbClr val="336600"/>
              </a:solidFill>
              <a:latin typeface="Arial" panose="020B0604020202020204" pitchFamily="34" charset="0"/>
              <a:cs typeface="Arial" panose="020B0604020202020204" pitchFamily="34" charset="0"/>
            </a:endParaRPr>
          </a:p>
        </p:txBody>
      </p:sp>
      <p:pic>
        <p:nvPicPr>
          <p:cNvPr id="4099" name="Picture 3" descr="C:\Users\edzce\AppData\Local\Microsoft\Windows\INetCache\IE\P0HS64UP\first_day_of_january_calendar_page_0515-0912-3000-1926_SMU[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1706" y="1825572"/>
            <a:ext cx="9512911" cy="487434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25188" y="2318881"/>
            <a:ext cx="7040863" cy="1015663"/>
          </a:xfrm>
          <a:prstGeom prst="rect">
            <a:avLst/>
          </a:prstGeom>
          <a:noFill/>
          <a:ln>
            <a:noFill/>
          </a:ln>
        </p:spPr>
        <p:txBody>
          <a:bodyPr wrap="square" rtlCol="0">
            <a:spAutoFit/>
          </a:bodyPr>
          <a:lstStyle/>
          <a:p>
            <a:r>
              <a:rPr lang="en-US" sz="4800" dirty="0" smtClean="0"/>
              <a:t>	</a:t>
            </a:r>
            <a:r>
              <a:rPr lang="en-US" sz="6000" b="1" dirty="0" smtClean="0">
                <a:solidFill>
                  <a:srgbClr val="FF0000"/>
                </a:solidFill>
              </a:rPr>
              <a:t>Before</a:t>
            </a:r>
            <a:r>
              <a:rPr lang="en-US" b="1" dirty="0" smtClean="0">
                <a:solidFill>
                  <a:srgbClr val="FF0000"/>
                </a:solidFill>
              </a:rPr>
              <a:t> </a:t>
            </a:r>
            <a:r>
              <a:rPr lang="en-US" sz="6000" b="1" dirty="0" smtClean="0">
                <a:solidFill>
                  <a:srgbClr val="FF0000"/>
                </a:solidFill>
              </a:rPr>
              <a:t>Solicitation</a:t>
            </a:r>
            <a:endParaRPr lang="en-US" sz="6000" b="1" dirty="0">
              <a:solidFill>
                <a:srgbClr val="FF0000"/>
              </a:solidFill>
            </a:endParaRPr>
          </a:p>
        </p:txBody>
      </p:sp>
    </p:spTree>
    <p:extLst>
      <p:ext uri="{BB962C8B-B14F-4D97-AF65-F5344CB8AC3E}">
        <p14:creationId xmlns:p14="http://schemas.microsoft.com/office/powerpoint/2010/main" val="40293776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69173" y="1704222"/>
            <a:ext cx="5893197" cy="3554819"/>
          </a:xfrm>
          <a:prstGeom prst="rect">
            <a:avLst/>
          </a:prstGeom>
          <a:noFill/>
          <a:ln>
            <a:noFill/>
          </a:ln>
          <a:effectLst>
            <a:glow rad="139700">
              <a:schemeClr val="accent2">
                <a:satMod val="175000"/>
                <a:alpha val="40000"/>
              </a:schemeClr>
            </a:glow>
            <a:outerShdw blurRad="225425" dist="50800" dir="5220000" algn="ctr">
              <a:srgbClr val="000000">
                <a:alpha val="33000"/>
              </a:srgbClr>
            </a:outerShdw>
          </a:effectLst>
          <a:scene3d>
            <a:camera prst="isometricOffAxis1Right"/>
            <a:lightRig rig="harsh" dir="t">
              <a:rot lat="0" lon="0" rev="3000000"/>
            </a:lightRig>
          </a:scene3d>
          <a:sp3d extrusionH="254000" contourW="19050">
            <a:bevelT w="82550" h="44450" prst="angle"/>
            <a:bevelB w="82550" h="44450" prst="angle"/>
            <a:contourClr>
              <a:srgbClr val="FFFFFF"/>
            </a:contourClr>
          </a:sp3d>
        </p:spPr>
        <p:txBody>
          <a:bodyPr wrap="square" rtlCol="0">
            <a:spAutoFit/>
          </a:bodyPr>
          <a:lstStyle/>
          <a:p>
            <a:r>
              <a:rPr lang="en-US" sz="7500" b="1" i="1" dirty="0">
                <a:solidFill>
                  <a:srgbClr val="003300"/>
                </a:solidFill>
              </a:rPr>
              <a:t>How to set DBE contract </a:t>
            </a:r>
            <a:r>
              <a:rPr lang="en-US" sz="7500" b="1" i="1" dirty="0" smtClean="0">
                <a:solidFill>
                  <a:srgbClr val="003300"/>
                </a:solidFill>
              </a:rPr>
              <a:t>goals?</a:t>
            </a:r>
            <a:endParaRPr lang="en-US" sz="7500" b="1" i="1" dirty="0">
              <a:solidFill>
                <a:srgbClr val="003300"/>
              </a:solidFill>
            </a:endParaRPr>
          </a:p>
        </p:txBody>
      </p:sp>
      <p:sp>
        <p:nvSpPr>
          <p:cNvPr id="4" name="Rectangle 2"/>
          <p:cNvSpPr txBox="1">
            <a:spLocks noChangeArrowheads="1"/>
          </p:cNvSpPr>
          <p:nvPr/>
        </p:nvSpPr>
        <p:spPr bwMode="auto">
          <a:xfrm>
            <a:off x="825190" y="620536"/>
            <a:ext cx="10337181" cy="74119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0682" tIns="40341" rIns="80682" bIns="40341"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t"/>
            <a:r>
              <a:rPr lang="en-US" altLang="en-US" sz="3600" b="1" dirty="0">
                <a:solidFill>
                  <a:srgbClr val="336600"/>
                </a:solidFill>
                <a:latin typeface="Arial" panose="020B0604020202020204" pitchFamily="34" charset="0"/>
                <a:cs typeface="Arial" panose="020B0604020202020204" pitchFamily="34" charset="0"/>
              </a:rPr>
              <a:t>Procurement Planning – </a:t>
            </a:r>
            <a:r>
              <a:rPr lang="en-US" altLang="en-US" sz="3600" b="1" dirty="0" smtClean="0">
                <a:solidFill>
                  <a:srgbClr val="336600"/>
                </a:solidFill>
                <a:latin typeface="Arial" panose="020B0604020202020204" pitchFamily="34" charset="0"/>
                <a:cs typeface="Arial" panose="020B0604020202020204" pitchFamily="34" charset="0"/>
              </a:rPr>
              <a:t>DBE Goal - How</a:t>
            </a:r>
            <a:endParaRPr lang="en-US" altLang="en-US" sz="3600" b="1" dirty="0">
              <a:solidFill>
                <a:srgbClr val="336600"/>
              </a:solidFill>
              <a:latin typeface="Arial" panose="020B0604020202020204" pitchFamily="34" charset="0"/>
              <a:cs typeface="Arial" panose="020B0604020202020204" pitchFamily="34" charset="0"/>
            </a:endParaRPr>
          </a:p>
        </p:txBody>
      </p:sp>
      <p:pic>
        <p:nvPicPr>
          <p:cNvPr id="2050" name="Picture 2" descr="C:\Users\edzce\AppData\Local\Microsoft\Windows\INetCache\IE\J06Q7GR7\0511-1007-0820-1339_confused_boy_with_question_marks_trying_to_solve_a_riddle_clipart_image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2197" y="1980885"/>
            <a:ext cx="2761489" cy="3324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9594738"/>
      </p:ext>
    </p:extLst>
  </p:cSld>
  <p:clrMapOvr>
    <a:masterClrMapping/>
  </p:clrMapOvr>
  <p:transition spd="slow" advTm="19032">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mph" presetSubtype="0" fill="hold" nodeType="clickEffect">
                                  <p:stCondLst>
                                    <p:cond delay="0"/>
                                  </p:stCondLst>
                                  <p:childTnLst>
                                    <p:animScale>
                                      <p:cBhvr>
                                        <p:cTn id="13" dur="2000" fill="hold"/>
                                        <p:tgtEl>
                                          <p:spTgt spid="205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1" name="Slide Number Placeholder 3"/>
          <p:cNvSpPr>
            <a:spLocks noGrp="1"/>
          </p:cNvSpPr>
          <p:nvPr>
            <p:ph type="sldNum" sz="quarter" idx="12"/>
          </p:nvPr>
        </p:nvSpPr>
        <p:spPr bwMode="auto">
          <a:xfrm>
            <a:off x="8610600" y="63563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118" u="sng">
                <a:solidFill>
                  <a:schemeClr val="tx1"/>
                </a:solidFill>
                <a:latin typeface="Times New Roman" panose="02020603050405020304" pitchFamily="18" charset="0"/>
              </a:defRPr>
            </a:lvl1pPr>
            <a:lvl2pPr marL="655579" indent="-252146">
              <a:defRPr sz="2118" u="sng">
                <a:solidFill>
                  <a:schemeClr val="tx1"/>
                </a:solidFill>
                <a:latin typeface="Times New Roman" panose="02020603050405020304" pitchFamily="18" charset="0"/>
              </a:defRPr>
            </a:lvl2pPr>
            <a:lvl3pPr marL="1008583" indent="-201717">
              <a:defRPr sz="2118" u="sng">
                <a:solidFill>
                  <a:schemeClr val="tx1"/>
                </a:solidFill>
                <a:latin typeface="Times New Roman" panose="02020603050405020304" pitchFamily="18" charset="0"/>
              </a:defRPr>
            </a:lvl3pPr>
            <a:lvl4pPr marL="1412016" indent="-201717">
              <a:defRPr sz="2118" u="sng">
                <a:solidFill>
                  <a:schemeClr val="tx1"/>
                </a:solidFill>
                <a:latin typeface="Times New Roman" panose="02020603050405020304" pitchFamily="18" charset="0"/>
              </a:defRPr>
            </a:lvl4pPr>
            <a:lvl5pPr marL="1815450" indent="-201717">
              <a:defRPr sz="2118" u="sng">
                <a:solidFill>
                  <a:schemeClr val="tx1"/>
                </a:solidFill>
                <a:latin typeface="Times New Roman" panose="02020603050405020304" pitchFamily="18" charset="0"/>
              </a:defRPr>
            </a:lvl5pPr>
            <a:lvl6pPr marL="2218883" indent="-201717" eaLnBrk="0" fontAlgn="base" hangingPunct="0">
              <a:spcBef>
                <a:spcPct val="0"/>
              </a:spcBef>
              <a:spcAft>
                <a:spcPct val="0"/>
              </a:spcAft>
              <a:defRPr sz="2118" u="sng">
                <a:solidFill>
                  <a:schemeClr val="tx1"/>
                </a:solidFill>
                <a:latin typeface="Times New Roman" panose="02020603050405020304" pitchFamily="18" charset="0"/>
              </a:defRPr>
            </a:lvl6pPr>
            <a:lvl7pPr marL="2622316" indent="-201717" eaLnBrk="0" fontAlgn="base" hangingPunct="0">
              <a:spcBef>
                <a:spcPct val="0"/>
              </a:spcBef>
              <a:spcAft>
                <a:spcPct val="0"/>
              </a:spcAft>
              <a:defRPr sz="2118" u="sng">
                <a:solidFill>
                  <a:schemeClr val="tx1"/>
                </a:solidFill>
                <a:latin typeface="Times New Roman" panose="02020603050405020304" pitchFamily="18" charset="0"/>
              </a:defRPr>
            </a:lvl7pPr>
            <a:lvl8pPr marL="3025750" indent="-201717" eaLnBrk="0" fontAlgn="base" hangingPunct="0">
              <a:spcBef>
                <a:spcPct val="0"/>
              </a:spcBef>
              <a:spcAft>
                <a:spcPct val="0"/>
              </a:spcAft>
              <a:defRPr sz="2118" u="sng">
                <a:solidFill>
                  <a:schemeClr val="tx1"/>
                </a:solidFill>
                <a:latin typeface="Times New Roman" panose="02020603050405020304" pitchFamily="18" charset="0"/>
              </a:defRPr>
            </a:lvl8pPr>
            <a:lvl9pPr marL="3429183" indent="-201717" eaLnBrk="0" fontAlgn="base" hangingPunct="0">
              <a:spcBef>
                <a:spcPct val="0"/>
              </a:spcBef>
              <a:spcAft>
                <a:spcPct val="0"/>
              </a:spcAft>
              <a:defRPr sz="2118" u="sng">
                <a:solidFill>
                  <a:schemeClr val="tx1"/>
                </a:solidFill>
                <a:latin typeface="Times New Roman" panose="02020603050405020304" pitchFamily="18" charset="0"/>
              </a:defRPr>
            </a:lvl9pPr>
          </a:lstStyle>
          <a:p>
            <a:fld id="{23D310E2-51B8-442C-83D7-C4E29D8FC2BB}" type="slidenum">
              <a:rPr lang="en-US" altLang="en-US" sz="1147" u="none">
                <a:solidFill>
                  <a:srgbClr val="898989"/>
                </a:solidFill>
              </a:rPr>
              <a:pPr/>
              <a:t>3</a:t>
            </a:fld>
            <a:endParaRPr lang="en-US" altLang="en-US" sz="1147" u="none">
              <a:solidFill>
                <a:srgbClr val="898989"/>
              </a:solidFill>
            </a:endParaRPr>
          </a:p>
        </p:txBody>
      </p:sp>
      <p:sp>
        <p:nvSpPr>
          <p:cNvPr id="7" name="Rectangle 2"/>
          <p:cNvSpPr txBox="1">
            <a:spLocks noChangeArrowheads="1"/>
          </p:cNvSpPr>
          <p:nvPr/>
        </p:nvSpPr>
        <p:spPr bwMode="auto">
          <a:xfrm>
            <a:off x="825190" y="512956"/>
            <a:ext cx="10337181" cy="74119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0682" tIns="40341" rIns="80682" bIns="40341" numCol="1" rtlCol="0" anchor="t" anchorCtr="0" compatLnSpc="1">
            <a:prstTxWarp prst="textNoShape">
              <a:avLst/>
            </a:prstTxWarp>
            <a:normAutofit/>
          </a:bodyPr>
          <a:lstStyle>
            <a:lvl1pPr algn="l" defTabSz="914400" rtl="0" eaLnBrk="1" latinLnBrk="0" hangingPunct="1">
              <a:lnSpc>
                <a:spcPct val="100000"/>
              </a:lnSpc>
              <a:spcBef>
                <a:spcPct val="0"/>
              </a:spcBef>
              <a:buNone/>
              <a:defRPr sz="4400" b="1" u="none" kern="1200" baseline="0">
                <a:solidFill>
                  <a:srgbClr val="336600"/>
                </a:solidFill>
                <a:latin typeface="Arial" panose="020B0604020202020204" pitchFamily="34" charset="0"/>
                <a:ea typeface="+mj-ea"/>
                <a:cs typeface="Arial" panose="020B0604020202020204" pitchFamily="34" charset="0"/>
              </a:defRPr>
            </a:lvl1pPr>
          </a:lstStyle>
          <a:p>
            <a:pPr fontAlgn="t"/>
            <a:r>
              <a:rPr lang="en-US" altLang="en-US" sz="3600" dirty="0" smtClean="0"/>
              <a:t>Why This Training?</a:t>
            </a:r>
          </a:p>
        </p:txBody>
      </p:sp>
      <p:grpSp>
        <p:nvGrpSpPr>
          <p:cNvPr id="9" name="Group 4"/>
          <p:cNvGrpSpPr>
            <a:grpSpLocks noChangeAspect="1"/>
          </p:cNvGrpSpPr>
          <p:nvPr/>
        </p:nvGrpSpPr>
        <p:grpSpPr bwMode="auto">
          <a:xfrm>
            <a:off x="3532981" y="1855788"/>
            <a:ext cx="5126038" cy="5000625"/>
            <a:chOff x="2413" y="1169"/>
            <a:chExt cx="3229" cy="3150"/>
          </a:xfrm>
        </p:grpSpPr>
        <p:sp>
          <p:nvSpPr>
            <p:cNvPr id="17" name="Freeform 5"/>
            <p:cNvSpPr>
              <a:spLocks/>
            </p:cNvSpPr>
            <p:nvPr/>
          </p:nvSpPr>
          <p:spPr bwMode="auto">
            <a:xfrm>
              <a:off x="3120" y="3547"/>
              <a:ext cx="1816" cy="772"/>
            </a:xfrm>
            <a:custGeom>
              <a:avLst/>
              <a:gdLst>
                <a:gd name="T0" fmla="*/ 1439 w 1439"/>
                <a:gd name="T1" fmla="*/ 611 h 611"/>
                <a:gd name="T2" fmla="*/ 1438 w 1439"/>
                <a:gd name="T3" fmla="*/ 512 h 611"/>
                <a:gd name="T4" fmla="*/ 1438 w 1439"/>
                <a:gd name="T5" fmla="*/ 512 h 611"/>
                <a:gd name="T6" fmla="*/ 1437 w 1439"/>
                <a:gd name="T7" fmla="*/ 470 h 611"/>
                <a:gd name="T8" fmla="*/ 1437 w 1439"/>
                <a:gd name="T9" fmla="*/ 470 h 611"/>
                <a:gd name="T10" fmla="*/ 1359 w 1439"/>
                <a:gd name="T11" fmla="*/ 109 h 611"/>
                <a:gd name="T12" fmla="*/ 1021 w 1439"/>
                <a:gd name="T13" fmla="*/ 39 h 611"/>
                <a:gd name="T14" fmla="*/ 932 w 1439"/>
                <a:gd name="T15" fmla="*/ 0 h 611"/>
                <a:gd name="T16" fmla="*/ 719 w 1439"/>
                <a:gd name="T17" fmla="*/ 66 h 611"/>
                <a:gd name="T18" fmla="*/ 506 w 1439"/>
                <a:gd name="T19" fmla="*/ 0 h 611"/>
                <a:gd name="T20" fmla="*/ 478 w 1439"/>
                <a:gd name="T21" fmla="*/ 14 h 611"/>
                <a:gd name="T22" fmla="*/ 417 w 1439"/>
                <a:gd name="T23" fmla="*/ 39 h 611"/>
                <a:gd name="T24" fmla="*/ 79 w 1439"/>
                <a:gd name="T25" fmla="*/ 109 h 611"/>
                <a:gd name="T26" fmla="*/ 2 w 1439"/>
                <a:gd name="T27" fmla="*/ 444 h 611"/>
                <a:gd name="T28" fmla="*/ 2 w 1439"/>
                <a:gd name="T29" fmla="*/ 444 h 611"/>
                <a:gd name="T30" fmla="*/ 0 w 1439"/>
                <a:gd name="T31" fmla="*/ 512 h 611"/>
                <a:gd name="T32" fmla="*/ 1 w 1439"/>
                <a:gd name="T33" fmla="*/ 512 h 611"/>
                <a:gd name="T34" fmla="*/ 0 w 1439"/>
                <a:gd name="T35" fmla="*/ 611 h 611"/>
                <a:gd name="T36" fmla="*/ 1439 w 1439"/>
                <a:gd name="T37" fmla="*/ 611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39" h="611">
                  <a:moveTo>
                    <a:pt x="1439" y="611"/>
                  </a:moveTo>
                  <a:cubicBezTo>
                    <a:pt x="1438" y="512"/>
                    <a:pt x="1438" y="512"/>
                    <a:pt x="1438" y="512"/>
                  </a:cubicBezTo>
                  <a:cubicBezTo>
                    <a:pt x="1438" y="512"/>
                    <a:pt x="1438" y="512"/>
                    <a:pt x="1438" y="512"/>
                  </a:cubicBezTo>
                  <a:cubicBezTo>
                    <a:pt x="1438" y="512"/>
                    <a:pt x="1438" y="496"/>
                    <a:pt x="1437" y="470"/>
                  </a:cubicBezTo>
                  <a:cubicBezTo>
                    <a:pt x="1437" y="470"/>
                    <a:pt x="1437" y="470"/>
                    <a:pt x="1437" y="470"/>
                  </a:cubicBezTo>
                  <a:cubicBezTo>
                    <a:pt x="1434" y="377"/>
                    <a:pt x="1421" y="158"/>
                    <a:pt x="1359" y="109"/>
                  </a:cubicBezTo>
                  <a:cubicBezTo>
                    <a:pt x="1280" y="46"/>
                    <a:pt x="1021" y="39"/>
                    <a:pt x="1021" y="39"/>
                  </a:cubicBezTo>
                  <a:cubicBezTo>
                    <a:pt x="932" y="0"/>
                    <a:pt x="932" y="0"/>
                    <a:pt x="932" y="0"/>
                  </a:cubicBezTo>
                  <a:cubicBezTo>
                    <a:pt x="719" y="66"/>
                    <a:pt x="719" y="66"/>
                    <a:pt x="719" y="66"/>
                  </a:cubicBezTo>
                  <a:cubicBezTo>
                    <a:pt x="506" y="0"/>
                    <a:pt x="506" y="0"/>
                    <a:pt x="506" y="0"/>
                  </a:cubicBezTo>
                  <a:cubicBezTo>
                    <a:pt x="478" y="14"/>
                    <a:pt x="478" y="14"/>
                    <a:pt x="478" y="14"/>
                  </a:cubicBezTo>
                  <a:cubicBezTo>
                    <a:pt x="417" y="39"/>
                    <a:pt x="417" y="39"/>
                    <a:pt x="417" y="39"/>
                  </a:cubicBezTo>
                  <a:cubicBezTo>
                    <a:pt x="417" y="39"/>
                    <a:pt x="158" y="46"/>
                    <a:pt x="79" y="109"/>
                  </a:cubicBezTo>
                  <a:cubicBezTo>
                    <a:pt x="22" y="154"/>
                    <a:pt x="6" y="342"/>
                    <a:pt x="2" y="444"/>
                  </a:cubicBezTo>
                  <a:cubicBezTo>
                    <a:pt x="2" y="444"/>
                    <a:pt x="2" y="444"/>
                    <a:pt x="2" y="444"/>
                  </a:cubicBezTo>
                  <a:cubicBezTo>
                    <a:pt x="0" y="485"/>
                    <a:pt x="0" y="512"/>
                    <a:pt x="0" y="512"/>
                  </a:cubicBezTo>
                  <a:cubicBezTo>
                    <a:pt x="1" y="512"/>
                    <a:pt x="1" y="512"/>
                    <a:pt x="1" y="512"/>
                  </a:cubicBezTo>
                  <a:cubicBezTo>
                    <a:pt x="0" y="611"/>
                    <a:pt x="0" y="611"/>
                    <a:pt x="0" y="611"/>
                  </a:cubicBezTo>
                  <a:lnTo>
                    <a:pt x="1439" y="611"/>
                  </a:lnTo>
                  <a:close/>
                </a:path>
              </a:pathLst>
            </a:custGeom>
            <a:solidFill>
              <a:srgbClr val="44546A">
                <a:lumMod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8" name="Freeform 6"/>
            <p:cNvSpPr>
              <a:spLocks/>
            </p:cNvSpPr>
            <p:nvPr/>
          </p:nvSpPr>
          <p:spPr bwMode="auto">
            <a:xfrm>
              <a:off x="3770" y="3272"/>
              <a:ext cx="515" cy="392"/>
            </a:xfrm>
            <a:custGeom>
              <a:avLst/>
              <a:gdLst>
                <a:gd name="T0" fmla="*/ 345 w 408"/>
                <a:gd name="T1" fmla="*/ 0 h 310"/>
                <a:gd name="T2" fmla="*/ 204 w 408"/>
                <a:gd name="T3" fmla="*/ 85 h 310"/>
                <a:gd name="T4" fmla="*/ 63 w 408"/>
                <a:gd name="T5" fmla="*/ 0 h 310"/>
                <a:gd name="T6" fmla="*/ 0 w 408"/>
                <a:gd name="T7" fmla="*/ 227 h 310"/>
                <a:gd name="T8" fmla="*/ 204 w 408"/>
                <a:gd name="T9" fmla="*/ 310 h 310"/>
                <a:gd name="T10" fmla="*/ 408 w 408"/>
                <a:gd name="T11" fmla="*/ 227 h 310"/>
                <a:gd name="T12" fmla="*/ 345 w 408"/>
                <a:gd name="T13" fmla="*/ 0 h 310"/>
              </a:gdLst>
              <a:ahLst/>
              <a:cxnLst>
                <a:cxn ang="0">
                  <a:pos x="T0" y="T1"/>
                </a:cxn>
                <a:cxn ang="0">
                  <a:pos x="T2" y="T3"/>
                </a:cxn>
                <a:cxn ang="0">
                  <a:pos x="T4" y="T5"/>
                </a:cxn>
                <a:cxn ang="0">
                  <a:pos x="T6" y="T7"/>
                </a:cxn>
                <a:cxn ang="0">
                  <a:pos x="T8" y="T9"/>
                </a:cxn>
                <a:cxn ang="0">
                  <a:pos x="T10" y="T11"/>
                </a:cxn>
                <a:cxn ang="0">
                  <a:pos x="T12" y="T13"/>
                </a:cxn>
              </a:cxnLst>
              <a:rect l="0" t="0" r="r" b="b"/>
              <a:pathLst>
                <a:path w="408" h="310">
                  <a:moveTo>
                    <a:pt x="345" y="0"/>
                  </a:moveTo>
                  <a:cubicBezTo>
                    <a:pt x="204" y="85"/>
                    <a:pt x="204" y="85"/>
                    <a:pt x="204" y="85"/>
                  </a:cubicBezTo>
                  <a:cubicBezTo>
                    <a:pt x="63" y="0"/>
                    <a:pt x="63" y="0"/>
                    <a:pt x="63" y="0"/>
                  </a:cubicBezTo>
                  <a:cubicBezTo>
                    <a:pt x="71" y="74"/>
                    <a:pt x="0" y="227"/>
                    <a:pt x="0" y="227"/>
                  </a:cubicBezTo>
                  <a:cubicBezTo>
                    <a:pt x="204" y="310"/>
                    <a:pt x="204" y="310"/>
                    <a:pt x="204" y="310"/>
                  </a:cubicBezTo>
                  <a:cubicBezTo>
                    <a:pt x="408" y="227"/>
                    <a:pt x="408" y="227"/>
                    <a:pt x="408" y="227"/>
                  </a:cubicBezTo>
                  <a:cubicBezTo>
                    <a:pt x="408" y="227"/>
                    <a:pt x="337" y="74"/>
                    <a:pt x="345" y="0"/>
                  </a:cubicBezTo>
                  <a:close/>
                </a:path>
              </a:pathLst>
            </a:custGeom>
            <a:solidFill>
              <a:srgbClr val="EFCB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9" name="Freeform 7"/>
            <p:cNvSpPr>
              <a:spLocks/>
            </p:cNvSpPr>
            <p:nvPr/>
          </p:nvSpPr>
          <p:spPr bwMode="auto">
            <a:xfrm>
              <a:off x="3312" y="1995"/>
              <a:ext cx="1514" cy="852"/>
            </a:xfrm>
            <a:custGeom>
              <a:avLst/>
              <a:gdLst>
                <a:gd name="T0" fmla="*/ 886 w 1514"/>
                <a:gd name="T1" fmla="*/ 0 h 852"/>
                <a:gd name="T2" fmla="*/ 0 w 1514"/>
                <a:gd name="T3" fmla="*/ 287 h 852"/>
                <a:gd name="T4" fmla="*/ 662 w 1514"/>
                <a:gd name="T5" fmla="*/ 852 h 852"/>
                <a:gd name="T6" fmla="*/ 1514 w 1514"/>
                <a:gd name="T7" fmla="*/ 698 h 852"/>
                <a:gd name="T8" fmla="*/ 886 w 1514"/>
                <a:gd name="T9" fmla="*/ 0 h 852"/>
              </a:gdLst>
              <a:ahLst/>
              <a:cxnLst>
                <a:cxn ang="0">
                  <a:pos x="T0" y="T1"/>
                </a:cxn>
                <a:cxn ang="0">
                  <a:pos x="T2" y="T3"/>
                </a:cxn>
                <a:cxn ang="0">
                  <a:pos x="T4" y="T5"/>
                </a:cxn>
                <a:cxn ang="0">
                  <a:pos x="T6" y="T7"/>
                </a:cxn>
                <a:cxn ang="0">
                  <a:pos x="T8" y="T9"/>
                </a:cxn>
              </a:cxnLst>
              <a:rect l="0" t="0" r="r" b="b"/>
              <a:pathLst>
                <a:path w="1514" h="852">
                  <a:moveTo>
                    <a:pt x="886" y="0"/>
                  </a:moveTo>
                  <a:lnTo>
                    <a:pt x="0" y="287"/>
                  </a:lnTo>
                  <a:lnTo>
                    <a:pt x="662" y="852"/>
                  </a:lnTo>
                  <a:lnTo>
                    <a:pt x="1514" y="698"/>
                  </a:lnTo>
                  <a:lnTo>
                    <a:pt x="886" y="0"/>
                  </a:lnTo>
                  <a:close/>
                </a:path>
              </a:pathLst>
            </a:custGeom>
            <a:solidFill>
              <a:srgbClr val="1716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20" name="Freeform 8"/>
            <p:cNvSpPr>
              <a:spLocks/>
            </p:cNvSpPr>
            <p:nvPr/>
          </p:nvSpPr>
          <p:spPr bwMode="auto">
            <a:xfrm>
              <a:off x="3602" y="2693"/>
              <a:ext cx="851" cy="713"/>
            </a:xfrm>
            <a:custGeom>
              <a:avLst/>
              <a:gdLst>
                <a:gd name="T0" fmla="*/ 337 w 674"/>
                <a:gd name="T1" fmla="*/ 0 h 565"/>
                <a:gd name="T2" fmla="*/ 101 w 674"/>
                <a:gd name="T3" fmla="*/ 0 h 565"/>
                <a:gd name="T4" fmla="*/ 10 w 674"/>
                <a:gd name="T5" fmla="*/ 108 h 565"/>
                <a:gd name="T6" fmla="*/ 61 w 674"/>
                <a:gd name="T7" fmla="*/ 325 h 565"/>
                <a:gd name="T8" fmla="*/ 298 w 674"/>
                <a:gd name="T9" fmla="*/ 553 h 565"/>
                <a:gd name="T10" fmla="*/ 376 w 674"/>
                <a:gd name="T11" fmla="*/ 553 h 565"/>
                <a:gd name="T12" fmla="*/ 613 w 674"/>
                <a:gd name="T13" fmla="*/ 325 h 565"/>
                <a:gd name="T14" fmla="*/ 664 w 674"/>
                <a:gd name="T15" fmla="*/ 108 h 565"/>
                <a:gd name="T16" fmla="*/ 573 w 674"/>
                <a:gd name="T17" fmla="*/ 0 h 565"/>
                <a:gd name="T18" fmla="*/ 337 w 674"/>
                <a:gd name="T19" fmla="*/ 0 h 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4" h="565">
                  <a:moveTo>
                    <a:pt x="337" y="0"/>
                  </a:moveTo>
                  <a:cubicBezTo>
                    <a:pt x="101" y="0"/>
                    <a:pt x="101" y="0"/>
                    <a:pt x="101" y="0"/>
                  </a:cubicBezTo>
                  <a:cubicBezTo>
                    <a:pt x="44" y="0"/>
                    <a:pt x="0" y="52"/>
                    <a:pt x="10" y="108"/>
                  </a:cubicBezTo>
                  <a:cubicBezTo>
                    <a:pt x="23" y="183"/>
                    <a:pt x="41" y="277"/>
                    <a:pt x="61" y="325"/>
                  </a:cubicBezTo>
                  <a:cubicBezTo>
                    <a:pt x="86" y="389"/>
                    <a:pt x="212" y="513"/>
                    <a:pt x="298" y="553"/>
                  </a:cubicBezTo>
                  <a:cubicBezTo>
                    <a:pt x="323" y="565"/>
                    <a:pt x="351" y="565"/>
                    <a:pt x="376" y="553"/>
                  </a:cubicBezTo>
                  <a:cubicBezTo>
                    <a:pt x="462" y="513"/>
                    <a:pt x="588" y="389"/>
                    <a:pt x="613" y="325"/>
                  </a:cubicBezTo>
                  <a:cubicBezTo>
                    <a:pt x="633" y="277"/>
                    <a:pt x="651" y="183"/>
                    <a:pt x="664" y="108"/>
                  </a:cubicBezTo>
                  <a:cubicBezTo>
                    <a:pt x="674" y="52"/>
                    <a:pt x="630" y="0"/>
                    <a:pt x="573" y="0"/>
                  </a:cubicBezTo>
                  <a:lnTo>
                    <a:pt x="337" y="0"/>
                  </a:lnTo>
                  <a:close/>
                </a:path>
              </a:pathLst>
            </a:custGeom>
            <a:solidFill>
              <a:srgbClr val="F4D3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21" name="Freeform 9"/>
            <p:cNvSpPr>
              <a:spLocks/>
            </p:cNvSpPr>
            <p:nvPr/>
          </p:nvSpPr>
          <p:spPr bwMode="auto">
            <a:xfrm>
              <a:off x="4027" y="2693"/>
              <a:ext cx="416" cy="356"/>
            </a:xfrm>
            <a:custGeom>
              <a:avLst/>
              <a:gdLst>
                <a:gd name="T0" fmla="*/ 0 w 329"/>
                <a:gd name="T1" fmla="*/ 0 h 282"/>
                <a:gd name="T2" fmla="*/ 280 w 329"/>
                <a:gd name="T3" fmla="*/ 66 h 282"/>
                <a:gd name="T4" fmla="*/ 280 w 329"/>
                <a:gd name="T5" fmla="*/ 281 h 282"/>
                <a:gd name="T6" fmla="*/ 312 w 329"/>
                <a:gd name="T7" fmla="*/ 237 h 282"/>
                <a:gd name="T8" fmla="*/ 329 w 329"/>
                <a:gd name="T9" fmla="*/ 83 h 282"/>
                <a:gd name="T10" fmla="*/ 329 w 329"/>
                <a:gd name="T11" fmla="*/ 0 h 282"/>
                <a:gd name="T12" fmla="*/ 0 w 329"/>
                <a:gd name="T13" fmla="*/ 0 h 282"/>
              </a:gdLst>
              <a:ahLst/>
              <a:cxnLst>
                <a:cxn ang="0">
                  <a:pos x="T0" y="T1"/>
                </a:cxn>
                <a:cxn ang="0">
                  <a:pos x="T2" y="T3"/>
                </a:cxn>
                <a:cxn ang="0">
                  <a:pos x="T4" y="T5"/>
                </a:cxn>
                <a:cxn ang="0">
                  <a:pos x="T6" y="T7"/>
                </a:cxn>
                <a:cxn ang="0">
                  <a:pos x="T8" y="T9"/>
                </a:cxn>
                <a:cxn ang="0">
                  <a:pos x="T10" y="T11"/>
                </a:cxn>
                <a:cxn ang="0">
                  <a:pos x="T12" y="T13"/>
                </a:cxn>
              </a:cxnLst>
              <a:rect l="0" t="0" r="r" b="b"/>
              <a:pathLst>
                <a:path w="329" h="282">
                  <a:moveTo>
                    <a:pt x="0" y="0"/>
                  </a:moveTo>
                  <a:cubicBezTo>
                    <a:pt x="98" y="0"/>
                    <a:pt x="238" y="47"/>
                    <a:pt x="280" y="66"/>
                  </a:cubicBezTo>
                  <a:cubicBezTo>
                    <a:pt x="321" y="85"/>
                    <a:pt x="272" y="282"/>
                    <a:pt x="280" y="281"/>
                  </a:cubicBezTo>
                  <a:cubicBezTo>
                    <a:pt x="287" y="280"/>
                    <a:pt x="300" y="246"/>
                    <a:pt x="312" y="237"/>
                  </a:cubicBezTo>
                  <a:cubicBezTo>
                    <a:pt x="324" y="227"/>
                    <a:pt x="329" y="83"/>
                    <a:pt x="329" y="83"/>
                  </a:cubicBezTo>
                  <a:cubicBezTo>
                    <a:pt x="329" y="0"/>
                    <a:pt x="329" y="0"/>
                    <a:pt x="329" y="0"/>
                  </a:cubicBezTo>
                  <a:lnTo>
                    <a:pt x="0" y="0"/>
                  </a:lnTo>
                  <a:close/>
                </a:path>
              </a:pathLst>
            </a:custGeom>
            <a:solidFill>
              <a:srgbClr val="5526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22" name="Freeform 10"/>
            <p:cNvSpPr>
              <a:spLocks/>
            </p:cNvSpPr>
            <p:nvPr/>
          </p:nvSpPr>
          <p:spPr bwMode="auto">
            <a:xfrm>
              <a:off x="3612" y="2282"/>
              <a:ext cx="831" cy="411"/>
            </a:xfrm>
            <a:custGeom>
              <a:avLst/>
              <a:gdLst>
                <a:gd name="T0" fmla="*/ 329 w 658"/>
                <a:gd name="T1" fmla="*/ 0 h 325"/>
                <a:gd name="T2" fmla="*/ 0 w 658"/>
                <a:gd name="T3" fmla="*/ 85 h 325"/>
                <a:gd name="T4" fmla="*/ 0 w 658"/>
                <a:gd name="T5" fmla="*/ 325 h 325"/>
                <a:gd name="T6" fmla="*/ 658 w 658"/>
                <a:gd name="T7" fmla="*/ 325 h 325"/>
                <a:gd name="T8" fmla="*/ 658 w 658"/>
                <a:gd name="T9" fmla="*/ 85 h 325"/>
                <a:gd name="T10" fmla="*/ 329 w 658"/>
                <a:gd name="T11" fmla="*/ 0 h 325"/>
              </a:gdLst>
              <a:ahLst/>
              <a:cxnLst>
                <a:cxn ang="0">
                  <a:pos x="T0" y="T1"/>
                </a:cxn>
                <a:cxn ang="0">
                  <a:pos x="T2" y="T3"/>
                </a:cxn>
                <a:cxn ang="0">
                  <a:pos x="T4" y="T5"/>
                </a:cxn>
                <a:cxn ang="0">
                  <a:pos x="T6" y="T7"/>
                </a:cxn>
                <a:cxn ang="0">
                  <a:pos x="T8" y="T9"/>
                </a:cxn>
                <a:cxn ang="0">
                  <a:pos x="T10" y="T11"/>
                </a:cxn>
              </a:cxnLst>
              <a:rect l="0" t="0" r="r" b="b"/>
              <a:pathLst>
                <a:path w="658" h="325">
                  <a:moveTo>
                    <a:pt x="329" y="0"/>
                  </a:moveTo>
                  <a:cubicBezTo>
                    <a:pt x="148" y="0"/>
                    <a:pt x="0" y="38"/>
                    <a:pt x="0" y="85"/>
                  </a:cubicBezTo>
                  <a:cubicBezTo>
                    <a:pt x="0" y="325"/>
                    <a:pt x="0" y="325"/>
                    <a:pt x="0" y="325"/>
                  </a:cubicBezTo>
                  <a:cubicBezTo>
                    <a:pt x="658" y="325"/>
                    <a:pt x="658" y="325"/>
                    <a:pt x="658" y="325"/>
                  </a:cubicBezTo>
                  <a:cubicBezTo>
                    <a:pt x="658" y="85"/>
                    <a:pt x="658" y="85"/>
                    <a:pt x="658" y="85"/>
                  </a:cubicBezTo>
                  <a:cubicBezTo>
                    <a:pt x="658" y="38"/>
                    <a:pt x="510" y="0"/>
                    <a:pt x="329" y="0"/>
                  </a:cubicBezTo>
                  <a:close/>
                </a:path>
              </a:pathLst>
            </a:custGeom>
            <a:solidFill>
              <a:srgbClr val="2828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23" name="Rectangle 11"/>
            <p:cNvSpPr>
              <a:spLocks noChangeArrowheads="1"/>
            </p:cNvSpPr>
            <p:nvPr/>
          </p:nvSpPr>
          <p:spPr bwMode="auto">
            <a:xfrm>
              <a:off x="3326" y="2282"/>
              <a:ext cx="37" cy="421"/>
            </a:xfrm>
            <a:prstGeom prst="rect">
              <a:avLst/>
            </a:prstGeom>
            <a:solidFill>
              <a:srgbClr val="17161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24" name="Freeform 12"/>
            <p:cNvSpPr>
              <a:spLocks/>
            </p:cNvSpPr>
            <p:nvPr/>
          </p:nvSpPr>
          <p:spPr bwMode="auto">
            <a:xfrm>
              <a:off x="3298" y="2690"/>
              <a:ext cx="93" cy="171"/>
            </a:xfrm>
            <a:custGeom>
              <a:avLst/>
              <a:gdLst>
                <a:gd name="T0" fmla="*/ 0 w 74"/>
                <a:gd name="T1" fmla="*/ 37 h 135"/>
                <a:gd name="T2" fmla="*/ 0 w 74"/>
                <a:gd name="T3" fmla="*/ 129 h 135"/>
                <a:gd name="T4" fmla="*/ 3 w 74"/>
                <a:gd name="T5" fmla="*/ 100 h 135"/>
                <a:gd name="T6" fmla="*/ 5 w 74"/>
                <a:gd name="T7" fmla="*/ 127 h 135"/>
                <a:gd name="T8" fmla="*/ 6 w 74"/>
                <a:gd name="T9" fmla="*/ 100 h 135"/>
                <a:gd name="T10" fmla="*/ 9 w 74"/>
                <a:gd name="T11" fmla="*/ 135 h 135"/>
                <a:gd name="T12" fmla="*/ 11 w 74"/>
                <a:gd name="T13" fmla="*/ 100 h 135"/>
                <a:gd name="T14" fmla="*/ 11 w 74"/>
                <a:gd name="T15" fmla="*/ 135 h 135"/>
                <a:gd name="T16" fmla="*/ 12 w 74"/>
                <a:gd name="T17" fmla="*/ 100 h 135"/>
                <a:gd name="T18" fmla="*/ 14 w 74"/>
                <a:gd name="T19" fmla="*/ 117 h 135"/>
                <a:gd name="T20" fmla="*/ 14 w 74"/>
                <a:gd name="T21" fmla="*/ 100 h 135"/>
                <a:gd name="T22" fmla="*/ 16 w 74"/>
                <a:gd name="T23" fmla="*/ 120 h 135"/>
                <a:gd name="T24" fmla="*/ 16 w 74"/>
                <a:gd name="T25" fmla="*/ 100 h 135"/>
                <a:gd name="T26" fmla="*/ 21 w 74"/>
                <a:gd name="T27" fmla="*/ 135 h 135"/>
                <a:gd name="T28" fmla="*/ 21 w 74"/>
                <a:gd name="T29" fmla="*/ 100 h 135"/>
                <a:gd name="T30" fmla="*/ 25 w 74"/>
                <a:gd name="T31" fmla="*/ 118 h 135"/>
                <a:gd name="T32" fmla="*/ 29 w 74"/>
                <a:gd name="T33" fmla="*/ 100 h 135"/>
                <a:gd name="T34" fmla="*/ 31 w 74"/>
                <a:gd name="T35" fmla="*/ 122 h 135"/>
                <a:gd name="T36" fmla="*/ 35 w 74"/>
                <a:gd name="T37" fmla="*/ 100 h 135"/>
                <a:gd name="T38" fmla="*/ 37 w 74"/>
                <a:gd name="T39" fmla="*/ 135 h 135"/>
                <a:gd name="T40" fmla="*/ 40 w 74"/>
                <a:gd name="T41" fmla="*/ 100 h 135"/>
                <a:gd name="T42" fmla="*/ 42 w 74"/>
                <a:gd name="T43" fmla="*/ 131 h 135"/>
                <a:gd name="T44" fmla="*/ 47 w 74"/>
                <a:gd name="T45" fmla="*/ 100 h 135"/>
                <a:gd name="T46" fmla="*/ 51 w 74"/>
                <a:gd name="T47" fmla="*/ 127 h 135"/>
                <a:gd name="T48" fmla="*/ 54 w 74"/>
                <a:gd name="T49" fmla="*/ 100 h 135"/>
                <a:gd name="T50" fmla="*/ 58 w 74"/>
                <a:gd name="T51" fmla="*/ 123 h 135"/>
                <a:gd name="T52" fmla="*/ 60 w 74"/>
                <a:gd name="T53" fmla="*/ 100 h 135"/>
                <a:gd name="T54" fmla="*/ 64 w 74"/>
                <a:gd name="T55" fmla="*/ 135 h 135"/>
                <a:gd name="T56" fmla="*/ 70 w 74"/>
                <a:gd name="T57" fmla="*/ 100 h 135"/>
                <a:gd name="T58" fmla="*/ 73 w 74"/>
                <a:gd name="T59" fmla="*/ 135 h 135"/>
                <a:gd name="T60" fmla="*/ 74 w 74"/>
                <a:gd name="T61" fmla="*/ 100 h 135"/>
                <a:gd name="T62" fmla="*/ 74 w 74"/>
                <a:gd name="T63" fmla="*/ 3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 h="135">
                  <a:moveTo>
                    <a:pt x="37" y="0"/>
                  </a:moveTo>
                  <a:cubicBezTo>
                    <a:pt x="17" y="0"/>
                    <a:pt x="0" y="17"/>
                    <a:pt x="0" y="37"/>
                  </a:cubicBezTo>
                  <a:cubicBezTo>
                    <a:pt x="0" y="100"/>
                    <a:pt x="0" y="100"/>
                    <a:pt x="0" y="100"/>
                  </a:cubicBezTo>
                  <a:cubicBezTo>
                    <a:pt x="0" y="129"/>
                    <a:pt x="0" y="129"/>
                    <a:pt x="0" y="129"/>
                  </a:cubicBezTo>
                  <a:cubicBezTo>
                    <a:pt x="3" y="129"/>
                    <a:pt x="3" y="129"/>
                    <a:pt x="3" y="129"/>
                  </a:cubicBezTo>
                  <a:cubicBezTo>
                    <a:pt x="3" y="100"/>
                    <a:pt x="3" y="100"/>
                    <a:pt x="3" y="100"/>
                  </a:cubicBezTo>
                  <a:cubicBezTo>
                    <a:pt x="5" y="100"/>
                    <a:pt x="5" y="100"/>
                    <a:pt x="5" y="100"/>
                  </a:cubicBezTo>
                  <a:cubicBezTo>
                    <a:pt x="5" y="127"/>
                    <a:pt x="5" y="127"/>
                    <a:pt x="5" y="127"/>
                  </a:cubicBezTo>
                  <a:cubicBezTo>
                    <a:pt x="6" y="127"/>
                    <a:pt x="6" y="127"/>
                    <a:pt x="6" y="127"/>
                  </a:cubicBezTo>
                  <a:cubicBezTo>
                    <a:pt x="6" y="100"/>
                    <a:pt x="6" y="100"/>
                    <a:pt x="6" y="100"/>
                  </a:cubicBezTo>
                  <a:cubicBezTo>
                    <a:pt x="9" y="100"/>
                    <a:pt x="9" y="100"/>
                    <a:pt x="9" y="100"/>
                  </a:cubicBezTo>
                  <a:cubicBezTo>
                    <a:pt x="9" y="135"/>
                    <a:pt x="9" y="135"/>
                    <a:pt x="9" y="135"/>
                  </a:cubicBezTo>
                  <a:cubicBezTo>
                    <a:pt x="11" y="135"/>
                    <a:pt x="11" y="135"/>
                    <a:pt x="11" y="135"/>
                  </a:cubicBezTo>
                  <a:cubicBezTo>
                    <a:pt x="11" y="100"/>
                    <a:pt x="11" y="100"/>
                    <a:pt x="11" y="100"/>
                  </a:cubicBezTo>
                  <a:cubicBezTo>
                    <a:pt x="11" y="100"/>
                    <a:pt x="11" y="100"/>
                    <a:pt x="11" y="100"/>
                  </a:cubicBezTo>
                  <a:cubicBezTo>
                    <a:pt x="11" y="135"/>
                    <a:pt x="11" y="135"/>
                    <a:pt x="11" y="135"/>
                  </a:cubicBezTo>
                  <a:cubicBezTo>
                    <a:pt x="12" y="135"/>
                    <a:pt x="12" y="135"/>
                    <a:pt x="12" y="135"/>
                  </a:cubicBezTo>
                  <a:cubicBezTo>
                    <a:pt x="12" y="100"/>
                    <a:pt x="12" y="100"/>
                    <a:pt x="12" y="100"/>
                  </a:cubicBezTo>
                  <a:cubicBezTo>
                    <a:pt x="14" y="100"/>
                    <a:pt x="14" y="100"/>
                    <a:pt x="14" y="100"/>
                  </a:cubicBezTo>
                  <a:cubicBezTo>
                    <a:pt x="14" y="117"/>
                    <a:pt x="14" y="117"/>
                    <a:pt x="14" y="117"/>
                  </a:cubicBezTo>
                  <a:cubicBezTo>
                    <a:pt x="14" y="117"/>
                    <a:pt x="14" y="117"/>
                    <a:pt x="14" y="117"/>
                  </a:cubicBezTo>
                  <a:cubicBezTo>
                    <a:pt x="14" y="100"/>
                    <a:pt x="14" y="100"/>
                    <a:pt x="14" y="100"/>
                  </a:cubicBezTo>
                  <a:cubicBezTo>
                    <a:pt x="16" y="100"/>
                    <a:pt x="16" y="100"/>
                    <a:pt x="16" y="100"/>
                  </a:cubicBezTo>
                  <a:cubicBezTo>
                    <a:pt x="16" y="120"/>
                    <a:pt x="16" y="120"/>
                    <a:pt x="16" y="120"/>
                  </a:cubicBezTo>
                  <a:cubicBezTo>
                    <a:pt x="16" y="120"/>
                    <a:pt x="16" y="120"/>
                    <a:pt x="16" y="120"/>
                  </a:cubicBezTo>
                  <a:cubicBezTo>
                    <a:pt x="16" y="100"/>
                    <a:pt x="16" y="100"/>
                    <a:pt x="16" y="100"/>
                  </a:cubicBezTo>
                  <a:cubicBezTo>
                    <a:pt x="21" y="100"/>
                    <a:pt x="21" y="100"/>
                    <a:pt x="21" y="100"/>
                  </a:cubicBezTo>
                  <a:cubicBezTo>
                    <a:pt x="21" y="135"/>
                    <a:pt x="21" y="135"/>
                    <a:pt x="21" y="135"/>
                  </a:cubicBezTo>
                  <a:cubicBezTo>
                    <a:pt x="21" y="135"/>
                    <a:pt x="21" y="135"/>
                    <a:pt x="21" y="135"/>
                  </a:cubicBezTo>
                  <a:cubicBezTo>
                    <a:pt x="21" y="100"/>
                    <a:pt x="21" y="100"/>
                    <a:pt x="21" y="100"/>
                  </a:cubicBezTo>
                  <a:cubicBezTo>
                    <a:pt x="25" y="100"/>
                    <a:pt x="25" y="100"/>
                    <a:pt x="25" y="100"/>
                  </a:cubicBezTo>
                  <a:cubicBezTo>
                    <a:pt x="25" y="118"/>
                    <a:pt x="25" y="118"/>
                    <a:pt x="25" y="118"/>
                  </a:cubicBezTo>
                  <a:cubicBezTo>
                    <a:pt x="29" y="118"/>
                    <a:pt x="29" y="118"/>
                    <a:pt x="29" y="118"/>
                  </a:cubicBezTo>
                  <a:cubicBezTo>
                    <a:pt x="29" y="100"/>
                    <a:pt x="29" y="100"/>
                    <a:pt x="29" y="100"/>
                  </a:cubicBezTo>
                  <a:cubicBezTo>
                    <a:pt x="31" y="100"/>
                    <a:pt x="31" y="100"/>
                    <a:pt x="31" y="100"/>
                  </a:cubicBezTo>
                  <a:cubicBezTo>
                    <a:pt x="31" y="122"/>
                    <a:pt x="31" y="122"/>
                    <a:pt x="31" y="122"/>
                  </a:cubicBezTo>
                  <a:cubicBezTo>
                    <a:pt x="35" y="122"/>
                    <a:pt x="35" y="122"/>
                    <a:pt x="35" y="122"/>
                  </a:cubicBezTo>
                  <a:cubicBezTo>
                    <a:pt x="35" y="100"/>
                    <a:pt x="35" y="100"/>
                    <a:pt x="35" y="100"/>
                  </a:cubicBezTo>
                  <a:cubicBezTo>
                    <a:pt x="37" y="100"/>
                    <a:pt x="37" y="100"/>
                    <a:pt x="37" y="100"/>
                  </a:cubicBezTo>
                  <a:cubicBezTo>
                    <a:pt x="37" y="135"/>
                    <a:pt x="37" y="135"/>
                    <a:pt x="37" y="135"/>
                  </a:cubicBezTo>
                  <a:cubicBezTo>
                    <a:pt x="40" y="135"/>
                    <a:pt x="40" y="135"/>
                    <a:pt x="40" y="135"/>
                  </a:cubicBezTo>
                  <a:cubicBezTo>
                    <a:pt x="40" y="100"/>
                    <a:pt x="40" y="100"/>
                    <a:pt x="40" y="100"/>
                  </a:cubicBezTo>
                  <a:cubicBezTo>
                    <a:pt x="42" y="100"/>
                    <a:pt x="42" y="100"/>
                    <a:pt x="42" y="100"/>
                  </a:cubicBezTo>
                  <a:cubicBezTo>
                    <a:pt x="42" y="131"/>
                    <a:pt x="42" y="131"/>
                    <a:pt x="42" y="131"/>
                  </a:cubicBezTo>
                  <a:cubicBezTo>
                    <a:pt x="47" y="131"/>
                    <a:pt x="47" y="131"/>
                    <a:pt x="47" y="131"/>
                  </a:cubicBezTo>
                  <a:cubicBezTo>
                    <a:pt x="47" y="100"/>
                    <a:pt x="47" y="100"/>
                    <a:pt x="47" y="100"/>
                  </a:cubicBezTo>
                  <a:cubicBezTo>
                    <a:pt x="51" y="100"/>
                    <a:pt x="51" y="100"/>
                    <a:pt x="51" y="100"/>
                  </a:cubicBezTo>
                  <a:cubicBezTo>
                    <a:pt x="51" y="127"/>
                    <a:pt x="51" y="127"/>
                    <a:pt x="51" y="127"/>
                  </a:cubicBezTo>
                  <a:cubicBezTo>
                    <a:pt x="54" y="127"/>
                    <a:pt x="54" y="127"/>
                    <a:pt x="54" y="127"/>
                  </a:cubicBezTo>
                  <a:cubicBezTo>
                    <a:pt x="54" y="100"/>
                    <a:pt x="54" y="100"/>
                    <a:pt x="54" y="100"/>
                  </a:cubicBezTo>
                  <a:cubicBezTo>
                    <a:pt x="58" y="100"/>
                    <a:pt x="58" y="100"/>
                    <a:pt x="58" y="100"/>
                  </a:cubicBezTo>
                  <a:cubicBezTo>
                    <a:pt x="58" y="123"/>
                    <a:pt x="58" y="123"/>
                    <a:pt x="58" y="123"/>
                  </a:cubicBezTo>
                  <a:cubicBezTo>
                    <a:pt x="60" y="123"/>
                    <a:pt x="60" y="123"/>
                    <a:pt x="60" y="123"/>
                  </a:cubicBezTo>
                  <a:cubicBezTo>
                    <a:pt x="60" y="100"/>
                    <a:pt x="60" y="100"/>
                    <a:pt x="60" y="100"/>
                  </a:cubicBezTo>
                  <a:cubicBezTo>
                    <a:pt x="64" y="100"/>
                    <a:pt x="64" y="100"/>
                    <a:pt x="64" y="100"/>
                  </a:cubicBezTo>
                  <a:cubicBezTo>
                    <a:pt x="64" y="135"/>
                    <a:pt x="64" y="135"/>
                    <a:pt x="64" y="135"/>
                  </a:cubicBezTo>
                  <a:cubicBezTo>
                    <a:pt x="70" y="135"/>
                    <a:pt x="70" y="135"/>
                    <a:pt x="70" y="135"/>
                  </a:cubicBezTo>
                  <a:cubicBezTo>
                    <a:pt x="70" y="100"/>
                    <a:pt x="70" y="100"/>
                    <a:pt x="70" y="100"/>
                  </a:cubicBezTo>
                  <a:cubicBezTo>
                    <a:pt x="73" y="100"/>
                    <a:pt x="73" y="100"/>
                    <a:pt x="73" y="100"/>
                  </a:cubicBezTo>
                  <a:cubicBezTo>
                    <a:pt x="73" y="135"/>
                    <a:pt x="73" y="135"/>
                    <a:pt x="73" y="135"/>
                  </a:cubicBezTo>
                  <a:cubicBezTo>
                    <a:pt x="74" y="135"/>
                    <a:pt x="74" y="135"/>
                    <a:pt x="74" y="135"/>
                  </a:cubicBezTo>
                  <a:cubicBezTo>
                    <a:pt x="74" y="100"/>
                    <a:pt x="74" y="100"/>
                    <a:pt x="74" y="100"/>
                  </a:cubicBezTo>
                  <a:cubicBezTo>
                    <a:pt x="74" y="91"/>
                    <a:pt x="74" y="91"/>
                    <a:pt x="74" y="91"/>
                  </a:cubicBezTo>
                  <a:cubicBezTo>
                    <a:pt x="74" y="37"/>
                    <a:pt x="74" y="37"/>
                    <a:pt x="74" y="37"/>
                  </a:cubicBezTo>
                  <a:cubicBezTo>
                    <a:pt x="74" y="17"/>
                    <a:pt x="58" y="0"/>
                    <a:pt x="37" y="0"/>
                  </a:cubicBezTo>
                  <a:close/>
                </a:path>
              </a:pathLst>
            </a:custGeom>
            <a:solidFill>
              <a:srgbClr val="FDBB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25" name="Freeform 13"/>
            <p:cNvSpPr>
              <a:spLocks/>
            </p:cNvSpPr>
            <p:nvPr/>
          </p:nvSpPr>
          <p:spPr bwMode="auto">
            <a:xfrm>
              <a:off x="3848" y="3272"/>
              <a:ext cx="359" cy="152"/>
            </a:xfrm>
            <a:custGeom>
              <a:avLst/>
              <a:gdLst>
                <a:gd name="T0" fmla="*/ 284 w 284"/>
                <a:gd name="T1" fmla="*/ 38 h 120"/>
                <a:gd name="T2" fmla="*/ 283 w 284"/>
                <a:gd name="T3" fmla="*/ 0 h 120"/>
                <a:gd name="T4" fmla="*/ 142 w 284"/>
                <a:gd name="T5" fmla="*/ 85 h 120"/>
                <a:gd name="T6" fmla="*/ 1 w 284"/>
                <a:gd name="T7" fmla="*/ 0 h 120"/>
                <a:gd name="T8" fmla="*/ 0 w 284"/>
                <a:gd name="T9" fmla="*/ 38 h 120"/>
                <a:gd name="T10" fmla="*/ 103 w 284"/>
                <a:gd name="T11" fmla="*/ 108 h 120"/>
                <a:gd name="T12" fmla="*/ 181 w 284"/>
                <a:gd name="T13" fmla="*/ 108 h 120"/>
                <a:gd name="T14" fmla="*/ 284 w 284"/>
                <a:gd name="T15" fmla="*/ 38 h 1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4" h="120">
                  <a:moveTo>
                    <a:pt x="284" y="38"/>
                  </a:moveTo>
                  <a:cubicBezTo>
                    <a:pt x="282" y="24"/>
                    <a:pt x="282" y="11"/>
                    <a:pt x="283" y="0"/>
                  </a:cubicBezTo>
                  <a:cubicBezTo>
                    <a:pt x="142" y="85"/>
                    <a:pt x="142" y="85"/>
                    <a:pt x="142" y="85"/>
                  </a:cubicBezTo>
                  <a:cubicBezTo>
                    <a:pt x="1" y="0"/>
                    <a:pt x="1" y="0"/>
                    <a:pt x="1" y="0"/>
                  </a:cubicBezTo>
                  <a:cubicBezTo>
                    <a:pt x="2" y="11"/>
                    <a:pt x="2" y="24"/>
                    <a:pt x="0" y="38"/>
                  </a:cubicBezTo>
                  <a:cubicBezTo>
                    <a:pt x="35" y="68"/>
                    <a:pt x="72" y="93"/>
                    <a:pt x="103" y="108"/>
                  </a:cubicBezTo>
                  <a:cubicBezTo>
                    <a:pt x="128" y="120"/>
                    <a:pt x="156" y="120"/>
                    <a:pt x="181" y="108"/>
                  </a:cubicBezTo>
                  <a:cubicBezTo>
                    <a:pt x="212" y="93"/>
                    <a:pt x="249" y="68"/>
                    <a:pt x="284" y="38"/>
                  </a:cubicBezTo>
                  <a:close/>
                </a:path>
              </a:pathLst>
            </a:custGeom>
            <a:solidFill>
              <a:srgbClr val="DDB6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26" name="Freeform 14"/>
            <p:cNvSpPr>
              <a:spLocks/>
            </p:cNvSpPr>
            <p:nvPr/>
          </p:nvSpPr>
          <p:spPr bwMode="auto">
            <a:xfrm>
              <a:off x="3312" y="1995"/>
              <a:ext cx="1514" cy="852"/>
            </a:xfrm>
            <a:custGeom>
              <a:avLst/>
              <a:gdLst>
                <a:gd name="T0" fmla="*/ 886 w 1514"/>
                <a:gd name="T1" fmla="*/ 0 h 852"/>
                <a:gd name="T2" fmla="*/ 0 w 1514"/>
                <a:gd name="T3" fmla="*/ 287 h 852"/>
                <a:gd name="T4" fmla="*/ 662 w 1514"/>
                <a:gd name="T5" fmla="*/ 852 h 852"/>
                <a:gd name="T6" fmla="*/ 1514 w 1514"/>
                <a:gd name="T7" fmla="*/ 698 h 852"/>
                <a:gd name="T8" fmla="*/ 886 w 1514"/>
                <a:gd name="T9" fmla="*/ 0 h 852"/>
              </a:gdLst>
              <a:ahLst/>
              <a:cxnLst>
                <a:cxn ang="0">
                  <a:pos x="T0" y="T1"/>
                </a:cxn>
                <a:cxn ang="0">
                  <a:pos x="T2" y="T3"/>
                </a:cxn>
                <a:cxn ang="0">
                  <a:pos x="T4" y="T5"/>
                </a:cxn>
                <a:cxn ang="0">
                  <a:pos x="T6" y="T7"/>
                </a:cxn>
                <a:cxn ang="0">
                  <a:pos x="T8" y="T9"/>
                </a:cxn>
              </a:cxnLst>
              <a:rect l="0" t="0" r="r" b="b"/>
              <a:pathLst>
                <a:path w="1514" h="852">
                  <a:moveTo>
                    <a:pt x="886" y="0"/>
                  </a:moveTo>
                  <a:lnTo>
                    <a:pt x="0" y="287"/>
                  </a:lnTo>
                  <a:lnTo>
                    <a:pt x="662" y="852"/>
                  </a:lnTo>
                  <a:lnTo>
                    <a:pt x="1514" y="698"/>
                  </a:lnTo>
                  <a:lnTo>
                    <a:pt x="886" y="0"/>
                  </a:lnTo>
                  <a:close/>
                </a:path>
              </a:pathLst>
            </a:custGeom>
            <a:solidFill>
              <a:srgbClr val="1716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27" name="Freeform 15"/>
            <p:cNvSpPr>
              <a:spLocks/>
            </p:cNvSpPr>
            <p:nvPr/>
          </p:nvSpPr>
          <p:spPr bwMode="auto">
            <a:xfrm>
              <a:off x="3602" y="2693"/>
              <a:ext cx="851" cy="713"/>
            </a:xfrm>
            <a:custGeom>
              <a:avLst/>
              <a:gdLst>
                <a:gd name="T0" fmla="*/ 337 w 674"/>
                <a:gd name="T1" fmla="*/ 0 h 565"/>
                <a:gd name="T2" fmla="*/ 101 w 674"/>
                <a:gd name="T3" fmla="*/ 0 h 565"/>
                <a:gd name="T4" fmla="*/ 10 w 674"/>
                <a:gd name="T5" fmla="*/ 108 h 565"/>
                <a:gd name="T6" fmla="*/ 61 w 674"/>
                <a:gd name="T7" fmla="*/ 325 h 565"/>
                <a:gd name="T8" fmla="*/ 298 w 674"/>
                <a:gd name="T9" fmla="*/ 553 h 565"/>
                <a:gd name="T10" fmla="*/ 376 w 674"/>
                <a:gd name="T11" fmla="*/ 553 h 565"/>
                <a:gd name="T12" fmla="*/ 613 w 674"/>
                <a:gd name="T13" fmla="*/ 325 h 565"/>
                <a:gd name="T14" fmla="*/ 664 w 674"/>
                <a:gd name="T15" fmla="*/ 108 h 565"/>
                <a:gd name="T16" fmla="*/ 573 w 674"/>
                <a:gd name="T17" fmla="*/ 0 h 565"/>
                <a:gd name="T18" fmla="*/ 337 w 674"/>
                <a:gd name="T19" fmla="*/ 0 h 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4" h="565">
                  <a:moveTo>
                    <a:pt x="337" y="0"/>
                  </a:moveTo>
                  <a:cubicBezTo>
                    <a:pt x="101" y="0"/>
                    <a:pt x="101" y="0"/>
                    <a:pt x="101" y="0"/>
                  </a:cubicBezTo>
                  <a:cubicBezTo>
                    <a:pt x="44" y="0"/>
                    <a:pt x="0" y="52"/>
                    <a:pt x="10" y="108"/>
                  </a:cubicBezTo>
                  <a:cubicBezTo>
                    <a:pt x="23" y="183"/>
                    <a:pt x="41" y="277"/>
                    <a:pt x="61" y="325"/>
                  </a:cubicBezTo>
                  <a:cubicBezTo>
                    <a:pt x="86" y="389"/>
                    <a:pt x="212" y="513"/>
                    <a:pt x="298" y="553"/>
                  </a:cubicBezTo>
                  <a:cubicBezTo>
                    <a:pt x="323" y="565"/>
                    <a:pt x="351" y="565"/>
                    <a:pt x="376" y="553"/>
                  </a:cubicBezTo>
                  <a:cubicBezTo>
                    <a:pt x="462" y="513"/>
                    <a:pt x="588" y="389"/>
                    <a:pt x="613" y="325"/>
                  </a:cubicBezTo>
                  <a:cubicBezTo>
                    <a:pt x="633" y="277"/>
                    <a:pt x="651" y="183"/>
                    <a:pt x="664" y="108"/>
                  </a:cubicBezTo>
                  <a:cubicBezTo>
                    <a:pt x="674" y="52"/>
                    <a:pt x="630" y="0"/>
                    <a:pt x="573" y="0"/>
                  </a:cubicBezTo>
                  <a:lnTo>
                    <a:pt x="337" y="0"/>
                  </a:lnTo>
                  <a:close/>
                </a:path>
              </a:pathLst>
            </a:custGeom>
            <a:solidFill>
              <a:srgbClr val="F4D3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28" name="Freeform 16"/>
            <p:cNvSpPr>
              <a:spLocks/>
            </p:cNvSpPr>
            <p:nvPr/>
          </p:nvSpPr>
          <p:spPr bwMode="auto">
            <a:xfrm>
              <a:off x="4027" y="2693"/>
              <a:ext cx="426" cy="356"/>
            </a:xfrm>
            <a:custGeom>
              <a:avLst/>
              <a:gdLst>
                <a:gd name="T0" fmla="*/ 0 w 337"/>
                <a:gd name="T1" fmla="*/ 0 h 282"/>
                <a:gd name="T2" fmla="*/ 280 w 337"/>
                <a:gd name="T3" fmla="*/ 66 h 282"/>
                <a:gd name="T4" fmla="*/ 280 w 337"/>
                <a:gd name="T5" fmla="*/ 281 h 282"/>
                <a:gd name="T6" fmla="*/ 312 w 337"/>
                <a:gd name="T7" fmla="*/ 237 h 282"/>
                <a:gd name="T8" fmla="*/ 337 w 337"/>
                <a:gd name="T9" fmla="*/ 84 h 282"/>
                <a:gd name="T10" fmla="*/ 329 w 337"/>
                <a:gd name="T11" fmla="*/ 0 h 282"/>
                <a:gd name="T12" fmla="*/ 0 w 337"/>
                <a:gd name="T13" fmla="*/ 0 h 282"/>
              </a:gdLst>
              <a:ahLst/>
              <a:cxnLst>
                <a:cxn ang="0">
                  <a:pos x="T0" y="T1"/>
                </a:cxn>
                <a:cxn ang="0">
                  <a:pos x="T2" y="T3"/>
                </a:cxn>
                <a:cxn ang="0">
                  <a:pos x="T4" y="T5"/>
                </a:cxn>
                <a:cxn ang="0">
                  <a:pos x="T6" y="T7"/>
                </a:cxn>
                <a:cxn ang="0">
                  <a:pos x="T8" y="T9"/>
                </a:cxn>
                <a:cxn ang="0">
                  <a:pos x="T10" y="T11"/>
                </a:cxn>
                <a:cxn ang="0">
                  <a:pos x="T12" y="T13"/>
                </a:cxn>
              </a:cxnLst>
              <a:rect l="0" t="0" r="r" b="b"/>
              <a:pathLst>
                <a:path w="337" h="282">
                  <a:moveTo>
                    <a:pt x="0" y="0"/>
                  </a:moveTo>
                  <a:cubicBezTo>
                    <a:pt x="98" y="0"/>
                    <a:pt x="238" y="47"/>
                    <a:pt x="280" y="66"/>
                  </a:cubicBezTo>
                  <a:cubicBezTo>
                    <a:pt x="321" y="85"/>
                    <a:pt x="272" y="282"/>
                    <a:pt x="280" y="281"/>
                  </a:cubicBezTo>
                  <a:cubicBezTo>
                    <a:pt x="287" y="280"/>
                    <a:pt x="300" y="246"/>
                    <a:pt x="312" y="237"/>
                  </a:cubicBezTo>
                  <a:cubicBezTo>
                    <a:pt x="324" y="227"/>
                    <a:pt x="337" y="84"/>
                    <a:pt x="337" y="84"/>
                  </a:cubicBezTo>
                  <a:cubicBezTo>
                    <a:pt x="329" y="0"/>
                    <a:pt x="329" y="0"/>
                    <a:pt x="329" y="0"/>
                  </a:cubicBezTo>
                  <a:lnTo>
                    <a:pt x="0" y="0"/>
                  </a:lnTo>
                  <a:close/>
                </a:path>
              </a:pathLst>
            </a:custGeom>
            <a:solidFill>
              <a:srgbClr val="5526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29" name="Freeform 17"/>
            <p:cNvSpPr>
              <a:spLocks/>
            </p:cNvSpPr>
            <p:nvPr/>
          </p:nvSpPr>
          <p:spPr bwMode="auto">
            <a:xfrm>
              <a:off x="3612" y="2282"/>
              <a:ext cx="831" cy="411"/>
            </a:xfrm>
            <a:custGeom>
              <a:avLst/>
              <a:gdLst>
                <a:gd name="T0" fmla="*/ 329 w 658"/>
                <a:gd name="T1" fmla="*/ 0 h 325"/>
                <a:gd name="T2" fmla="*/ 0 w 658"/>
                <a:gd name="T3" fmla="*/ 85 h 325"/>
                <a:gd name="T4" fmla="*/ 0 w 658"/>
                <a:gd name="T5" fmla="*/ 325 h 325"/>
                <a:gd name="T6" fmla="*/ 658 w 658"/>
                <a:gd name="T7" fmla="*/ 325 h 325"/>
                <a:gd name="T8" fmla="*/ 658 w 658"/>
                <a:gd name="T9" fmla="*/ 85 h 325"/>
                <a:gd name="T10" fmla="*/ 329 w 658"/>
                <a:gd name="T11" fmla="*/ 0 h 325"/>
              </a:gdLst>
              <a:ahLst/>
              <a:cxnLst>
                <a:cxn ang="0">
                  <a:pos x="T0" y="T1"/>
                </a:cxn>
                <a:cxn ang="0">
                  <a:pos x="T2" y="T3"/>
                </a:cxn>
                <a:cxn ang="0">
                  <a:pos x="T4" y="T5"/>
                </a:cxn>
                <a:cxn ang="0">
                  <a:pos x="T6" y="T7"/>
                </a:cxn>
                <a:cxn ang="0">
                  <a:pos x="T8" y="T9"/>
                </a:cxn>
                <a:cxn ang="0">
                  <a:pos x="T10" y="T11"/>
                </a:cxn>
              </a:cxnLst>
              <a:rect l="0" t="0" r="r" b="b"/>
              <a:pathLst>
                <a:path w="658" h="325">
                  <a:moveTo>
                    <a:pt x="329" y="0"/>
                  </a:moveTo>
                  <a:cubicBezTo>
                    <a:pt x="148" y="0"/>
                    <a:pt x="0" y="38"/>
                    <a:pt x="0" y="85"/>
                  </a:cubicBezTo>
                  <a:cubicBezTo>
                    <a:pt x="0" y="325"/>
                    <a:pt x="0" y="325"/>
                    <a:pt x="0" y="325"/>
                  </a:cubicBezTo>
                  <a:cubicBezTo>
                    <a:pt x="658" y="325"/>
                    <a:pt x="658" y="325"/>
                    <a:pt x="658" y="325"/>
                  </a:cubicBezTo>
                  <a:cubicBezTo>
                    <a:pt x="658" y="85"/>
                    <a:pt x="658" y="85"/>
                    <a:pt x="658" y="85"/>
                  </a:cubicBezTo>
                  <a:cubicBezTo>
                    <a:pt x="658" y="38"/>
                    <a:pt x="510" y="0"/>
                    <a:pt x="329" y="0"/>
                  </a:cubicBezTo>
                  <a:close/>
                </a:path>
              </a:pathLst>
            </a:custGeom>
            <a:solidFill>
              <a:srgbClr val="2828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30" name="Rectangle 18"/>
            <p:cNvSpPr>
              <a:spLocks noChangeArrowheads="1"/>
            </p:cNvSpPr>
            <p:nvPr/>
          </p:nvSpPr>
          <p:spPr bwMode="auto">
            <a:xfrm>
              <a:off x="3326" y="2282"/>
              <a:ext cx="37" cy="421"/>
            </a:xfrm>
            <a:prstGeom prst="rect">
              <a:avLst/>
            </a:prstGeom>
            <a:solidFill>
              <a:srgbClr val="17161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31" name="Freeform 19"/>
            <p:cNvSpPr>
              <a:spLocks/>
            </p:cNvSpPr>
            <p:nvPr/>
          </p:nvSpPr>
          <p:spPr bwMode="auto">
            <a:xfrm>
              <a:off x="3298" y="2690"/>
              <a:ext cx="93" cy="171"/>
            </a:xfrm>
            <a:custGeom>
              <a:avLst/>
              <a:gdLst>
                <a:gd name="T0" fmla="*/ 0 w 74"/>
                <a:gd name="T1" fmla="*/ 37 h 135"/>
                <a:gd name="T2" fmla="*/ 0 w 74"/>
                <a:gd name="T3" fmla="*/ 129 h 135"/>
                <a:gd name="T4" fmla="*/ 3 w 74"/>
                <a:gd name="T5" fmla="*/ 100 h 135"/>
                <a:gd name="T6" fmla="*/ 5 w 74"/>
                <a:gd name="T7" fmla="*/ 127 h 135"/>
                <a:gd name="T8" fmla="*/ 6 w 74"/>
                <a:gd name="T9" fmla="*/ 100 h 135"/>
                <a:gd name="T10" fmla="*/ 9 w 74"/>
                <a:gd name="T11" fmla="*/ 135 h 135"/>
                <a:gd name="T12" fmla="*/ 11 w 74"/>
                <a:gd name="T13" fmla="*/ 100 h 135"/>
                <a:gd name="T14" fmla="*/ 11 w 74"/>
                <a:gd name="T15" fmla="*/ 135 h 135"/>
                <a:gd name="T16" fmla="*/ 12 w 74"/>
                <a:gd name="T17" fmla="*/ 100 h 135"/>
                <a:gd name="T18" fmla="*/ 14 w 74"/>
                <a:gd name="T19" fmla="*/ 117 h 135"/>
                <a:gd name="T20" fmla="*/ 14 w 74"/>
                <a:gd name="T21" fmla="*/ 100 h 135"/>
                <a:gd name="T22" fmla="*/ 16 w 74"/>
                <a:gd name="T23" fmla="*/ 120 h 135"/>
                <a:gd name="T24" fmla="*/ 16 w 74"/>
                <a:gd name="T25" fmla="*/ 100 h 135"/>
                <a:gd name="T26" fmla="*/ 21 w 74"/>
                <a:gd name="T27" fmla="*/ 135 h 135"/>
                <a:gd name="T28" fmla="*/ 21 w 74"/>
                <a:gd name="T29" fmla="*/ 100 h 135"/>
                <a:gd name="T30" fmla="*/ 25 w 74"/>
                <a:gd name="T31" fmla="*/ 118 h 135"/>
                <a:gd name="T32" fmla="*/ 29 w 74"/>
                <a:gd name="T33" fmla="*/ 100 h 135"/>
                <a:gd name="T34" fmla="*/ 31 w 74"/>
                <a:gd name="T35" fmla="*/ 122 h 135"/>
                <a:gd name="T36" fmla="*/ 35 w 74"/>
                <a:gd name="T37" fmla="*/ 100 h 135"/>
                <a:gd name="T38" fmla="*/ 37 w 74"/>
                <a:gd name="T39" fmla="*/ 135 h 135"/>
                <a:gd name="T40" fmla="*/ 40 w 74"/>
                <a:gd name="T41" fmla="*/ 100 h 135"/>
                <a:gd name="T42" fmla="*/ 42 w 74"/>
                <a:gd name="T43" fmla="*/ 131 h 135"/>
                <a:gd name="T44" fmla="*/ 47 w 74"/>
                <a:gd name="T45" fmla="*/ 100 h 135"/>
                <a:gd name="T46" fmla="*/ 51 w 74"/>
                <a:gd name="T47" fmla="*/ 127 h 135"/>
                <a:gd name="T48" fmla="*/ 54 w 74"/>
                <a:gd name="T49" fmla="*/ 100 h 135"/>
                <a:gd name="T50" fmla="*/ 58 w 74"/>
                <a:gd name="T51" fmla="*/ 123 h 135"/>
                <a:gd name="T52" fmla="*/ 60 w 74"/>
                <a:gd name="T53" fmla="*/ 100 h 135"/>
                <a:gd name="T54" fmla="*/ 64 w 74"/>
                <a:gd name="T55" fmla="*/ 135 h 135"/>
                <a:gd name="T56" fmla="*/ 70 w 74"/>
                <a:gd name="T57" fmla="*/ 100 h 135"/>
                <a:gd name="T58" fmla="*/ 73 w 74"/>
                <a:gd name="T59" fmla="*/ 135 h 135"/>
                <a:gd name="T60" fmla="*/ 74 w 74"/>
                <a:gd name="T61" fmla="*/ 100 h 135"/>
                <a:gd name="T62" fmla="*/ 74 w 74"/>
                <a:gd name="T63" fmla="*/ 3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 h="135">
                  <a:moveTo>
                    <a:pt x="37" y="0"/>
                  </a:moveTo>
                  <a:cubicBezTo>
                    <a:pt x="17" y="0"/>
                    <a:pt x="0" y="17"/>
                    <a:pt x="0" y="37"/>
                  </a:cubicBezTo>
                  <a:cubicBezTo>
                    <a:pt x="0" y="100"/>
                    <a:pt x="0" y="100"/>
                    <a:pt x="0" y="100"/>
                  </a:cubicBezTo>
                  <a:cubicBezTo>
                    <a:pt x="0" y="129"/>
                    <a:pt x="0" y="129"/>
                    <a:pt x="0" y="129"/>
                  </a:cubicBezTo>
                  <a:cubicBezTo>
                    <a:pt x="3" y="129"/>
                    <a:pt x="3" y="129"/>
                    <a:pt x="3" y="129"/>
                  </a:cubicBezTo>
                  <a:cubicBezTo>
                    <a:pt x="3" y="100"/>
                    <a:pt x="3" y="100"/>
                    <a:pt x="3" y="100"/>
                  </a:cubicBezTo>
                  <a:cubicBezTo>
                    <a:pt x="5" y="100"/>
                    <a:pt x="5" y="100"/>
                    <a:pt x="5" y="100"/>
                  </a:cubicBezTo>
                  <a:cubicBezTo>
                    <a:pt x="5" y="127"/>
                    <a:pt x="5" y="127"/>
                    <a:pt x="5" y="127"/>
                  </a:cubicBezTo>
                  <a:cubicBezTo>
                    <a:pt x="6" y="127"/>
                    <a:pt x="6" y="127"/>
                    <a:pt x="6" y="127"/>
                  </a:cubicBezTo>
                  <a:cubicBezTo>
                    <a:pt x="6" y="100"/>
                    <a:pt x="6" y="100"/>
                    <a:pt x="6" y="100"/>
                  </a:cubicBezTo>
                  <a:cubicBezTo>
                    <a:pt x="9" y="100"/>
                    <a:pt x="9" y="100"/>
                    <a:pt x="9" y="100"/>
                  </a:cubicBezTo>
                  <a:cubicBezTo>
                    <a:pt x="9" y="135"/>
                    <a:pt x="9" y="135"/>
                    <a:pt x="9" y="135"/>
                  </a:cubicBezTo>
                  <a:cubicBezTo>
                    <a:pt x="11" y="135"/>
                    <a:pt x="11" y="135"/>
                    <a:pt x="11" y="135"/>
                  </a:cubicBezTo>
                  <a:cubicBezTo>
                    <a:pt x="11" y="100"/>
                    <a:pt x="11" y="100"/>
                    <a:pt x="11" y="100"/>
                  </a:cubicBezTo>
                  <a:cubicBezTo>
                    <a:pt x="11" y="100"/>
                    <a:pt x="11" y="100"/>
                    <a:pt x="11" y="100"/>
                  </a:cubicBezTo>
                  <a:cubicBezTo>
                    <a:pt x="11" y="135"/>
                    <a:pt x="11" y="135"/>
                    <a:pt x="11" y="135"/>
                  </a:cubicBezTo>
                  <a:cubicBezTo>
                    <a:pt x="12" y="135"/>
                    <a:pt x="12" y="135"/>
                    <a:pt x="12" y="135"/>
                  </a:cubicBezTo>
                  <a:cubicBezTo>
                    <a:pt x="12" y="100"/>
                    <a:pt x="12" y="100"/>
                    <a:pt x="12" y="100"/>
                  </a:cubicBezTo>
                  <a:cubicBezTo>
                    <a:pt x="14" y="100"/>
                    <a:pt x="14" y="100"/>
                    <a:pt x="14" y="100"/>
                  </a:cubicBezTo>
                  <a:cubicBezTo>
                    <a:pt x="14" y="117"/>
                    <a:pt x="14" y="117"/>
                    <a:pt x="14" y="117"/>
                  </a:cubicBezTo>
                  <a:cubicBezTo>
                    <a:pt x="14" y="117"/>
                    <a:pt x="14" y="117"/>
                    <a:pt x="14" y="117"/>
                  </a:cubicBezTo>
                  <a:cubicBezTo>
                    <a:pt x="14" y="100"/>
                    <a:pt x="14" y="100"/>
                    <a:pt x="14" y="100"/>
                  </a:cubicBezTo>
                  <a:cubicBezTo>
                    <a:pt x="16" y="100"/>
                    <a:pt x="16" y="100"/>
                    <a:pt x="16" y="100"/>
                  </a:cubicBezTo>
                  <a:cubicBezTo>
                    <a:pt x="16" y="120"/>
                    <a:pt x="16" y="120"/>
                    <a:pt x="16" y="120"/>
                  </a:cubicBezTo>
                  <a:cubicBezTo>
                    <a:pt x="16" y="120"/>
                    <a:pt x="16" y="120"/>
                    <a:pt x="16" y="120"/>
                  </a:cubicBezTo>
                  <a:cubicBezTo>
                    <a:pt x="16" y="100"/>
                    <a:pt x="16" y="100"/>
                    <a:pt x="16" y="100"/>
                  </a:cubicBezTo>
                  <a:cubicBezTo>
                    <a:pt x="21" y="100"/>
                    <a:pt x="21" y="100"/>
                    <a:pt x="21" y="100"/>
                  </a:cubicBezTo>
                  <a:cubicBezTo>
                    <a:pt x="21" y="135"/>
                    <a:pt x="21" y="135"/>
                    <a:pt x="21" y="135"/>
                  </a:cubicBezTo>
                  <a:cubicBezTo>
                    <a:pt x="21" y="135"/>
                    <a:pt x="21" y="135"/>
                    <a:pt x="21" y="135"/>
                  </a:cubicBezTo>
                  <a:cubicBezTo>
                    <a:pt x="21" y="100"/>
                    <a:pt x="21" y="100"/>
                    <a:pt x="21" y="100"/>
                  </a:cubicBezTo>
                  <a:cubicBezTo>
                    <a:pt x="25" y="100"/>
                    <a:pt x="25" y="100"/>
                    <a:pt x="25" y="100"/>
                  </a:cubicBezTo>
                  <a:cubicBezTo>
                    <a:pt x="25" y="118"/>
                    <a:pt x="25" y="118"/>
                    <a:pt x="25" y="118"/>
                  </a:cubicBezTo>
                  <a:cubicBezTo>
                    <a:pt x="29" y="118"/>
                    <a:pt x="29" y="118"/>
                    <a:pt x="29" y="118"/>
                  </a:cubicBezTo>
                  <a:cubicBezTo>
                    <a:pt x="29" y="100"/>
                    <a:pt x="29" y="100"/>
                    <a:pt x="29" y="100"/>
                  </a:cubicBezTo>
                  <a:cubicBezTo>
                    <a:pt x="31" y="100"/>
                    <a:pt x="31" y="100"/>
                    <a:pt x="31" y="100"/>
                  </a:cubicBezTo>
                  <a:cubicBezTo>
                    <a:pt x="31" y="122"/>
                    <a:pt x="31" y="122"/>
                    <a:pt x="31" y="122"/>
                  </a:cubicBezTo>
                  <a:cubicBezTo>
                    <a:pt x="35" y="122"/>
                    <a:pt x="35" y="122"/>
                    <a:pt x="35" y="122"/>
                  </a:cubicBezTo>
                  <a:cubicBezTo>
                    <a:pt x="35" y="100"/>
                    <a:pt x="35" y="100"/>
                    <a:pt x="35" y="100"/>
                  </a:cubicBezTo>
                  <a:cubicBezTo>
                    <a:pt x="37" y="100"/>
                    <a:pt x="37" y="100"/>
                    <a:pt x="37" y="100"/>
                  </a:cubicBezTo>
                  <a:cubicBezTo>
                    <a:pt x="37" y="135"/>
                    <a:pt x="37" y="135"/>
                    <a:pt x="37" y="135"/>
                  </a:cubicBezTo>
                  <a:cubicBezTo>
                    <a:pt x="40" y="135"/>
                    <a:pt x="40" y="135"/>
                    <a:pt x="40" y="135"/>
                  </a:cubicBezTo>
                  <a:cubicBezTo>
                    <a:pt x="40" y="100"/>
                    <a:pt x="40" y="100"/>
                    <a:pt x="40" y="100"/>
                  </a:cubicBezTo>
                  <a:cubicBezTo>
                    <a:pt x="42" y="100"/>
                    <a:pt x="42" y="100"/>
                    <a:pt x="42" y="100"/>
                  </a:cubicBezTo>
                  <a:cubicBezTo>
                    <a:pt x="42" y="131"/>
                    <a:pt x="42" y="131"/>
                    <a:pt x="42" y="131"/>
                  </a:cubicBezTo>
                  <a:cubicBezTo>
                    <a:pt x="47" y="131"/>
                    <a:pt x="47" y="131"/>
                    <a:pt x="47" y="131"/>
                  </a:cubicBezTo>
                  <a:cubicBezTo>
                    <a:pt x="47" y="100"/>
                    <a:pt x="47" y="100"/>
                    <a:pt x="47" y="100"/>
                  </a:cubicBezTo>
                  <a:cubicBezTo>
                    <a:pt x="51" y="100"/>
                    <a:pt x="51" y="100"/>
                    <a:pt x="51" y="100"/>
                  </a:cubicBezTo>
                  <a:cubicBezTo>
                    <a:pt x="51" y="127"/>
                    <a:pt x="51" y="127"/>
                    <a:pt x="51" y="127"/>
                  </a:cubicBezTo>
                  <a:cubicBezTo>
                    <a:pt x="54" y="127"/>
                    <a:pt x="54" y="127"/>
                    <a:pt x="54" y="127"/>
                  </a:cubicBezTo>
                  <a:cubicBezTo>
                    <a:pt x="54" y="100"/>
                    <a:pt x="54" y="100"/>
                    <a:pt x="54" y="100"/>
                  </a:cubicBezTo>
                  <a:cubicBezTo>
                    <a:pt x="58" y="100"/>
                    <a:pt x="58" y="100"/>
                    <a:pt x="58" y="100"/>
                  </a:cubicBezTo>
                  <a:cubicBezTo>
                    <a:pt x="58" y="123"/>
                    <a:pt x="58" y="123"/>
                    <a:pt x="58" y="123"/>
                  </a:cubicBezTo>
                  <a:cubicBezTo>
                    <a:pt x="60" y="123"/>
                    <a:pt x="60" y="123"/>
                    <a:pt x="60" y="123"/>
                  </a:cubicBezTo>
                  <a:cubicBezTo>
                    <a:pt x="60" y="100"/>
                    <a:pt x="60" y="100"/>
                    <a:pt x="60" y="100"/>
                  </a:cubicBezTo>
                  <a:cubicBezTo>
                    <a:pt x="64" y="100"/>
                    <a:pt x="64" y="100"/>
                    <a:pt x="64" y="100"/>
                  </a:cubicBezTo>
                  <a:cubicBezTo>
                    <a:pt x="64" y="135"/>
                    <a:pt x="64" y="135"/>
                    <a:pt x="64" y="135"/>
                  </a:cubicBezTo>
                  <a:cubicBezTo>
                    <a:pt x="70" y="135"/>
                    <a:pt x="70" y="135"/>
                    <a:pt x="70" y="135"/>
                  </a:cubicBezTo>
                  <a:cubicBezTo>
                    <a:pt x="70" y="100"/>
                    <a:pt x="70" y="100"/>
                    <a:pt x="70" y="100"/>
                  </a:cubicBezTo>
                  <a:cubicBezTo>
                    <a:pt x="73" y="100"/>
                    <a:pt x="73" y="100"/>
                    <a:pt x="73" y="100"/>
                  </a:cubicBezTo>
                  <a:cubicBezTo>
                    <a:pt x="73" y="135"/>
                    <a:pt x="73" y="135"/>
                    <a:pt x="73" y="135"/>
                  </a:cubicBezTo>
                  <a:cubicBezTo>
                    <a:pt x="74" y="135"/>
                    <a:pt x="74" y="135"/>
                    <a:pt x="74" y="135"/>
                  </a:cubicBezTo>
                  <a:cubicBezTo>
                    <a:pt x="74" y="100"/>
                    <a:pt x="74" y="100"/>
                    <a:pt x="74" y="100"/>
                  </a:cubicBezTo>
                  <a:cubicBezTo>
                    <a:pt x="74" y="91"/>
                    <a:pt x="74" y="91"/>
                    <a:pt x="74" y="91"/>
                  </a:cubicBezTo>
                  <a:cubicBezTo>
                    <a:pt x="74" y="37"/>
                    <a:pt x="74" y="37"/>
                    <a:pt x="74" y="37"/>
                  </a:cubicBezTo>
                  <a:cubicBezTo>
                    <a:pt x="74" y="17"/>
                    <a:pt x="58" y="0"/>
                    <a:pt x="37" y="0"/>
                  </a:cubicBezTo>
                  <a:close/>
                </a:path>
              </a:pathLst>
            </a:custGeom>
            <a:solidFill>
              <a:srgbClr val="FDBB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32" name="Freeform 20"/>
            <p:cNvSpPr>
              <a:spLocks/>
            </p:cNvSpPr>
            <p:nvPr/>
          </p:nvSpPr>
          <p:spPr bwMode="auto">
            <a:xfrm>
              <a:off x="3486" y="3573"/>
              <a:ext cx="1083" cy="443"/>
            </a:xfrm>
            <a:custGeom>
              <a:avLst/>
              <a:gdLst>
                <a:gd name="T0" fmla="*/ 731 w 858"/>
                <a:gd name="T1" fmla="*/ 19 h 351"/>
                <a:gd name="T2" fmla="*/ 693 w 858"/>
                <a:gd name="T3" fmla="*/ 0 h 351"/>
                <a:gd name="T4" fmla="*/ 429 w 858"/>
                <a:gd name="T5" fmla="*/ 43 h 351"/>
                <a:gd name="T6" fmla="*/ 165 w 858"/>
                <a:gd name="T7" fmla="*/ 0 h 351"/>
                <a:gd name="T8" fmla="*/ 127 w 858"/>
                <a:gd name="T9" fmla="*/ 19 h 351"/>
                <a:gd name="T10" fmla="*/ 0 w 858"/>
                <a:gd name="T11" fmla="*/ 29 h 351"/>
                <a:gd name="T12" fmla="*/ 429 w 858"/>
                <a:gd name="T13" fmla="*/ 351 h 351"/>
                <a:gd name="T14" fmla="*/ 858 w 858"/>
                <a:gd name="T15" fmla="*/ 29 h 351"/>
                <a:gd name="T16" fmla="*/ 731 w 858"/>
                <a:gd name="T17" fmla="*/ 19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8" h="351">
                  <a:moveTo>
                    <a:pt x="731" y="19"/>
                  </a:moveTo>
                  <a:cubicBezTo>
                    <a:pt x="693" y="0"/>
                    <a:pt x="693" y="0"/>
                    <a:pt x="693" y="0"/>
                  </a:cubicBezTo>
                  <a:cubicBezTo>
                    <a:pt x="429" y="43"/>
                    <a:pt x="429" y="43"/>
                    <a:pt x="429" y="43"/>
                  </a:cubicBezTo>
                  <a:cubicBezTo>
                    <a:pt x="165" y="0"/>
                    <a:pt x="165" y="0"/>
                    <a:pt x="165" y="0"/>
                  </a:cubicBezTo>
                  <a:cubicBezTo>
                    <a:pt x="127" y="19"/>
                    <a:pt x="127" y="19"/>
                    <a:pt x="127" y="19"/>
                  </a:cubicBezTo>
                  <a:cubicBezTo>
                    <a:pt x="0" y="29"/>
                    <a:pt x="0" y="29"/>
                    <a:pt x="0" y="29"/>
                  </a:cubicBezTo>
                  <a:cubicBezTo>
                    <a:pt x="0" y="29"/>
                    <a:pt x="212" y="309"/>
                    <a:pt x="429" y="351"/>
                  </a:cubicBezTo>
                  <a:cubicBezTo>
                    <a:pt x="646" y="309"/>
                    <a:pt x="858" y="29"/>
                    <a:pt x="858" y="29"/>
                  </a:cubicBezTo>
                  <a:lnTo>
                    <a:pt x="731" y="19"/>
                  </a:lnTo>
                  <a:close/>
                </a:path>
              </a:pathLst>
            </a:custGeom>
            <a:solidFill>
              <a:srgbClr val="00A1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33" name="Freeform 21"/>
            <p:cNvSpPr>
              <a:spLocks/>
            </p:cNvSpPr>
            <p:nvPr/>
          </p:nvSpPr>
          <p:spPr bwMode="auto">
            <a:xfrm>
              <a:off x="3602" y="2690"/>
              <a:ext cx="437" cy="359"/>
            </a:xfrm>
            <a:custGeom>
              <a:avLst/>
              <a:gdLst>
                <a:gd name="T0" fmla="*/ 24 w 346"/>
                <a:gd name="T1" fmla="*/ 0 h 284"/>
                <a:gd name="T2" fmla="*/ 24 w 346"/>
                <a:gd name="T3" fmla="*/ 2 h 284"/>
                <a:gd name="T4" fmla="*/ 8 w 346"/>
                <a:gd name="T5" fmla="*/ 2 h 284"/>
                <a:gd name="T6" fmla="*/ 0 w 346"/>
                <a:gd name="T7" fmla="*/ 86 h 284"/>
                <a:gd name="T8" fmla="*/ 25 w 346"/>
                <a:gd name="T9" fmla="*/ 239 h 284"/>
                <a:gd name="T10" fmla="*/ 57 w 346"/>
                <a:gd name="T11" fmla="*/ 283 h 284"/>
                <a:gd name="T12" fmla="*/ 57 w 346"/>
                <a:gd name="T13" fmla="*/ 68 h 284"/>
                <a:gd name="T14" fmla="*/ 285 w 346"/>
                <a:gd name="T15" fmla="*/ 48 h 284"/>
                <a:gd name="T16" fmla="*/ 216 w 346"/>
                <a:gd name="T17" fmla="*/ 18 h 284"/>
                <a:gd name="T18" fmla="*/ 337 w 346"/>
                <a:gd name="T19" fmla="*/ 2 h 284"/>
                <a:gd name="T20" fmla="*/ 311 w 346"/>
                <a:gd name="T21" fmla="*/ 2 h 284"/>
                <a:gd name="T22" fmla="*/ 346 w 346"/>
                <a:gd name="T23" fmla="*/ 0 h 284"/>
                <a:gd name="T24" fmla="*/ 24 w 346"/>
                <a:gd name="T25" fmla="*/ 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284">
                  <a:moveTo>
                    <a:pt x="24" y="0"/>
                  </a:moveTo>
                  <a:cubicBezTo>
                    <a:pt x="24" y="2"/>
                    <a:pt x="24" y="2"/>
                    <a:pt x="24" y="2"/>
                  </a:cubicBezTo>
                  <a:cubicBezTo>
                    <a:pt x="8" y="2"/>
                    <a:pt x="8" y="2"/>
                    <a:pt x="8" y="2"/>
                  </a:cubicBezTo>
                  <a:cubicBezTo>
                    <a:pt x="0" y="86"/>
                    <a:pt x="0" y="86"/>
                    <a:pt x="0" y="86"/>
                  </a:cubicBezTo>
                  <a:cubicBezTo>
                    <a:pt x="0" y="86"/>
                    <a:pt x="13" y="229"/>
                    <a:pt x="25" y="239"/>
                  </a:cubicBezTo>
                  <a:cubicBezTo>
                    <a:pt x="37" y="248"/>
                    <a:pt x="50" y="282"/>
                    <a:pt x="57" y="283"/>
                  </a:cubicBezTo>
                  <a:cubicBezTo>
                    <a:pt x="65" y="284"/>
                    <a:pt x="16" y="87"/>
                    <a:pt x="57" y="68"/>
                  </a:cubicBezTo>
                  <a:cubicBezTo>
                    <a:pt x="57" y="68"/>
                    <a:pt x="238" y="59"/>
                    <a:pt x="285" y="48"/>
                  </a:cubicBezTo>
                  <a:cubicBezTo>
                    <a:pt x="285" y="48"/>
                    <a:pt x="219" y="30"/>
                    <a:pt x="216" y="18"/>
                  </a:cubicBezTo>
                  <a:cubicBezTo>
                    <a:pt x="257" y="9"/>
                    <a:pt x="300" y="2"/>
                    <a:pt x="337" y="2"/>
                  </a:cubicBezTo>
                  <a:cubicBezTo>
                    <a:pt x="311" y="2"/>
                    <a:pt x="311" y="2"/>
                    <a:pt x="311" y="2"/>
                  </a:cubicBezTo>
                  <a:cubicBezTo>
                    <a:pt x="323" y="1"/>
                    <a:pt x="334" y="1"/>
                    <a:pt x="346" y="0"/>
                  </a:cubicBezTo>
                  <a:lnTo>
                    <a:pt x="24" y="0"/>
                  </a:lnTo>
                  <a:close/>
                </a:path>
              </a:pathLst>
            </a:custGeom>
            <a:solidFill>
              <a:srgbClr val="5526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34" name="Freeform 22"/>
            <p:cNvSpPr>
              <a:spLocks/>
            </p:cNvSpPr>
            <p:nvPr/>
          </p:nvSpPr>
          <p:spPr bwMode="auto">
            <a:xfrm>
              <a:off x="4039" y="2690"/>
              <a:ext cx="15" cy="0"/>
            </a:xfrm>
            <a:custGeom>
              <a:avLst/>
              <a:gdLst>
                <a:gd name="T0" fmla="*/ 0 w 12"/>
                <a:gd name="T1" fmla="*/ 12 w 12"/>
                <a:gd name="T2" fmla="*/ 0 w 12"/>
              </a:gdLst>
              <a:ahLst/>
              <a:cxnLst>
                <a:cxn ang="0">
                  <a:pos x="T0" y="0"/>
                </a:cxn>
                <a:cxn ang="0">
                  <a:pos x="T1" y="0"/>
                </a:cxn>
                <a:cxn ang="0">
                  <a:pos x="T2" y="0"/>
                </a:cxn>
              </a:cxnLst>
              <a:rect l="0" t="0" r="r" b="b"/>
              <a:pathLst>
                <a:path w="12">
                  <a:moveTo>
                    <a:pt x="0" y="0"/>
                  </a:moveTo>
                  <a:cubicBezTo>
                    <a:pt x="12" y="0"/>
                    <a:pt x="12" y="0"/>
                    <a:pt x="12" y="0"/>
                  </a:cubicBezTo>
                  <a:cubicBezTo>
                    <a:pt x="8" y="0"/>
                    <a:pt x="4" y="0"/>
                    <a:pt x="0" y="0"/>
                  </a:cubicBezTo>
                  <a:close/>
                </a:path>
              </a:pathLst>
            </a:custGeom>
            <a:solidFill>
              <a:srgbClr val="5526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35" name="Freeform 23"/>
            <p:cNvSpPr>
              <a:spLocks/>
            </p:cNvSpPr>
            <p:nvPr/>
          </p:nvSpPr>
          <p:spPr bwMode="auto">
            <a:xfrm>
              <a:off x="4054" y="2690"/>
              <a:ext cx="310" cy="109"/>
            </a:xfrm>
            <a:custGeom>
              <a:avLst/>
              <a:gdLst>
                <a:gd name="T0" fmla="*/ 246 w 246"/>
                <a:gd name="T1" fmla="*/ 86 h 86"/>
                <a:gd name="T2" fmla="*/ 227 w 246"/>
                <a:gd name="T3" fmla="*/ 48 h 86"/>
                <a:gd name="T4" fmla="*/ 72 w 246"/>
                <a:gd name="T5" fmla="*/ 0 h 86"/>
                <a:gd name="T6" fmla="*/ 0 w 246"/>
                <a:gd name="T7" fmla="*/ 0 h 86"/>
                <a:gd name="T8" fmla="*/ 123 w 246"/>
                <a:gd name="T9" fmla="*/ 24 h 86"/>
                <a:gd name="T10" fmla="*/ 246 w 246"/>
                <a:gd name="T11" fmla="*/ 86 h 86"/>
              </a:gdLst>
              <a:ahLst/>
              <a:cxnLst>
                <a:cxn ang="0">
                  <a:pos x="T0" y="T1"/>
                </a:cxn>
                <a:cxn ang="0">
                  <a:pos x="T2" y="T3"/>
                </a:cxn>
                <a:cxn ang="0">
                  <a:pos x="T4" y="T5"/>
                </a:cxn>
                <a:cxn ang="0">
                  <a:pos x="T6" y="T7"/>
                </a:cxn>
                <a:cxn ang="0">
                  <a:pos x="T8" y="T9"/>
                </a:cxn>
                <a:cxn ang="0">
                  <a:pos x="T10" y="T11"/>
                </a:cxn>
              </a:cxnLst>
              <a:rect l="0" t="0" r="r" b="b"/>
              <a:pathLst>
                <a:path w="246" h="86">
                  <a:moveTo>
                    <a:pt x="246" y="86"/>
                  </a:moveTo>
                  <a:cubicBezTo>
                    <a:pt x="227" y="48"/>
                    <a:pt x="227" y="48"/>
                    <a:pt x="227" y="48"/>
                  </a:cubicBezTo>
                  <a:cubicBezTo>
                    <a:pt x="72" y="0"/>
                    <a:pt x="72" y="0"/>
                    <a:pt x="72" y="0"/>
                  </a:cubicBezTo>
                  <a:cubicBezTo>
                    <a:pt x="0" y="0"/>
                    <a:pt x="0" y="0"/>
                    <a:pt x="0" y="0"/>
                  </a:cubicBezTo>
                  <a:cubicBezTo>
                    <a:pt x="38" y="1"/>
                    <a:pt x="79" y="7"/>
                    <a:pt x="123" y="24"/>
                  </a:cubicBezTo>
                  <a:cubicBezTo>
                    <a:pt x="221" y="62"/>
                    <a:pt x="246" y="86"/>
                    <a:pt x="246" y="86"/>
                  </a:cubicBezTo>
                  <a:close/>
                </a:path>
              </a:pathLst>
            </a:custGeom>
            <a:solidFill>
              <a:srgbClr val="5526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36" name="Freeform 24"/>
            <p:cNvSpPr>
              <a:spLocks/>
            </p:cNvSpPr>
            <p:nvPr/>
          </p:nvSpPr>
          <p:spPr bwMode="auto">
            <a:xfrm>
              <a:off x="4027" y="3544"/>
              <a:ext cx="334" cy="292"/>
            </a:xfrm>
            <a:custGeom>
              <a:avLst/>
              <a:gdLst>
                <a:gd name="T0" fmla="*/ 269 w 334"/>
                <a:gd name="T1" fmla="*/ 0 h 292"/>
                <a:gd name="T2" fmla="*/ 0 w 334"/>
                <a:gd name="T3" fmla="*/ 83 h 292"/>
                <a:gd name="T4" fmla="*/ 191 w 334"/>
                <a:gd name="T5" fmla="*/ 292 h 292"/>
                <a:gd name="T6" fmla="*/ 334 w 334"/>
                <a:gd name="T7" fmla="*/ 29 h 292"/>
                <a:gd name="T8" fmla="*/ 269 w 334"/>
                <a:gd name="T9" fmla="*/ 0 h 292"/>
              </a:gdLst>
              <a:ahLst/>
              <a:cxnLst>
                <a:cxn ang="0">
                  <a:pos x="T0" y="T1"/>
                </a:cxn>
                <a:cxn ang="0">
                  <a:pos x="T2" y="T3"/>
                </a:cxn>
                <a:cxn ang="0">
                  <a:pos x="T4" y="T5"/>
                </a:cxn>
                <a:cxn ang="0">
                  <a:pos x="T6" y="T7"/>
                </a:cxn>
                <a:cxn ang="0">
                  <a:pos x="T8" y="T9"/>
                </a:cxn>
              </a:cxnLst>
              <a:rect l="0" t="0" r="r" b="b"/>
              <a:pathLst>
                <a:path w="334" h="292">
                  <a:moveTo>
                    <a:pt x="269" y="0"/>
                  </a:moveTo>
                  <a:lnTo>
                    <a:pt x="0" y="83"/>
                  </a:lnTo>
                  <a:lnTo>
                    <a:pt x="191" y="292"/>
                  </a:lnTo>
                  <a:lnTo>
                    <a:pt x="334" y="29"/>
                  </a:lnTo>
                  <a:lnTo>
                    <a:pt x="269" y="0"/>
                  </a:ln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37" name="Freeform 25"/>
            <p:cNvSpPr>
              <a:spLocks/>
            </p:cNvSpPr>
            <p:nvPr/>
          </p:nvSpPr>
          <p:spPr bwMode="auto">
            <a:xfrm>
              <a:off x="3694" y="3544"/>
              <a:ext cx="333" cy="292"/>
            </a:xfrm>
            <a:custGeom>
              <a:avLst/>
              <a:gdLst>
                <a:gd name="T0" fmla="*/ 65 w 333"/>
                <a:gd name="T1" fmla="*/ 0 h 292"/>
                <a:gd name="T2" fmla="*/ 333 w 333"/>
                <a:gd name="T3" fmla="*/ 83 h 292"/>
                <a:gd name="T4" fmla="*/ 143 w 333"/>
                <a:gd name="T5" fmla="*/ 292 h 292"/>
                <a:gd name="T6" fmla="*/ 0 w 333"/>
                <a:gd name="T7" fmla="*/ 29 h 292"/>
                <a:gd name="T8" fmla="*/ 65 w 333"/>
                <a:gd name="T9" fmla="*/ 0 h 292"/>
              </a:gdLst>
              <a:ahLst/>
              <a:cxnLst>
                <a:cxn ang="0">
                  <a:pos x="T0" y="T1"/>
                </a:cxn>
                <a:cxn ang="0">
                  <a:pos x="T2" y="T3"/>
                </a:cxn>
                <a:cxn ang="0">
                  <a:pos x="T4" y="T5"/>
                </a:cxn>
                <a:cxn ang="0">
                  <a:pos x="T6" y="T7"/>
                </a:cxn>
                <a:cxn ang="0">
                  <a:pos x="T8" y="T9"/>
                </a:cxn>
              </a:cxnLst>
              <a:rect l="0" t="0" r="r" b="b"/>
              <a:pathLst>
                <a:path w="333" h="292">
                  <a:moveTo>
                    <a:pt x="65" y="0"/>
                  </a:moveTo>
                  <a:lnTo>
                    <a:pt x="333" y="83"/>
                  </a:lnTo>
                  <a:lnTo>
                    <a:pt x="143" y="292"/>
                  </a:lnTo>
                  <a:lnTo>
                    <a:pt x="0" y="29"/>
                  </a:lnTo>
                  <a:lnTo>
                    <a:pt x="65" y="0"/>
                  </a:ln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38" name="Freeform 26"/>
            <p:cNvSpPr>
              <a:spLocks/>
            </p:cNvSpPr>
            <p:nvPr/>
          </p:nvSpPr>
          <p:spPr bwMode="auto">
            <a:xfrm>
              <a:off x="3593" y="2803"/>
              <a:ext cx="65" cy="233"/>
            </a:xfrm>
            <a:custGeom>
              <a:avLst/>
              <a:gdLst>
                <a:gd name="T0" fmla="*/ 23 w 51"/>
                <a:gd name="T1" fmla="*/ 61 h 185"/>
                <a:gd name="T2" fmla="*/ 0 w 51"/>
                <a:gd name="T3" fmla="*/ 66 h 185"/>
                <a:gd name="T4" fmla="*/ 51 w 51"/>
                <a:gd name="T5" fmla="*/ 185 h 185"/>
                <a:gd name="T6" fmla="*/ 23 w 51"/>
                <a:gd name="T7" fmla="*/ 61 h 185"/>
              </a:gdLst>
              <a:ahLst/>
              <a:cxnLst>
                <a:cxn ang="0">
                  <a:pos x="T0" y="T1"/>
                </a:cxn>
                <a:cxn ang="0">
                  <a:pos x="T2" y="T3"/>
                </a:cxn>
                <a:cxn ang="0">
                  <a:pos x="T4" y="T5"/>
                </a:cxn>
                <a:cxn ang="0">
                  <a:pos x="T6" y="T7"/>
                </a:cxn>
              </a:cxnLst>
              <a:rect l="0" t="0" r="r" b="b"/>
              <a:pathLst>
                <a:path w="51" h="185">
                  <a:moveTo>
                    <a:pt x="23" y="61"/>
                  </a:moveTo>
                  <a:cubicBezTo>
                    <a:pt x="23" y="61"/>
                    <a:pt x="0" y="0"/>
                    <a:pt x="0" y="66"/>
                  </a:cubicBezTo>
                  <a:cubicBezTo>
                    <a:pt x="0" y="132"/>
                    <a:pt x="51" y="185"/>
                    <a:pt x="51" y="185"/>
                  </a:cubicBezTo>
                  <a:lnTo>
                    <a:pt x="23" y="61"/>
                  </a:lnTo>
                  <a:close/>
                </a:path>
              </a:pathLst>
            </a:custGeom>
            <a:solidFill>
              <a:srgbClr val="F4D3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39" name="Freeform 27"/>
            <p:cNvSpPr>
              <a:spLocks/>
            </p:cNvSpPr>
            <p:nvPr/>
          </p:nvSpPr>
          <p:spPr bwMode="auto">
            <a:xfrm>
              <a:off x="4397" y="2803"/>
              <a:ext cx="65" cy="233"/>
            </a:xfrm>
            <a:custGeom>
              <a:avLst/>
              <a:gdLst>
                <a:gd name="T0" fmla="*/ 28 w 51"/>
                <a:gd name="T1" fmla="*/ 61 h 185"/>
                <a:gd name="T2" fmla="*/ 51 w 51"/>
                <a:gd name="T3" fmla="*/ 66 h 185"/>
                <a:gd name="T4" fmla="*/ 0 w 51"/>
                <a:gd name="T5" fmla="*/ 185 h 185"/>
                <a:gd name="T6" fmla="*/ 28 w 51"/>
                <a:gd name="T7" fmla="*/ 61 h 185"/>
              </a:gdLst>
              <a:ahLst/>
              <a:cxnLst>
                <a:cxn ang="0">
                  <a:pos x="T0" y="T1"/>
                </a:cxn>
                <a:cxn ang="0">
                  <a:pos x="T2" y="T3"/>
                </a:cxn>
                <a:cxn ang="0">
                  <a:pos x="T4" y="T5"/>
                </a:cxn>
                <a:cxn ang="0">
                  <a:pos x="T6" y="T7"/>
                </a:cxn>
              </a:cxnLst>
              <a:rect l="0" t="0" r="r" b="b"/>
              <a:pathLst>
                <a:path w="51" h="185">
                  <a:moveTo>
                    <a:pt x="28" y="61"/>
                  </a:moveTo>
                  <a:cubicBezTo>
                    <a:pt x="28" y="61"/>
                    <a:pt x="51" y="0"/>
                    <a:pt x="51" y="66"/>
                  </a:cubicBezTo>
                  <a:cubicBezTo>
                    <a:pt x="51" y="132"/>
                    <a:pt x="0" y="185"/>
                    <a:pt x="0" y="185"/>
                  </a:cubicBezTo>
                  <a:lnTo>
                    <a:pt x="28" y="61"/>
                  </a:lnTo>
                  <a:close/>
                </a:path>
              </a:pathLst>
            </a:custGeom>
            <a:solidFill>
              <a:srgbClr val="F4D3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40" name="Freeform 28"/>
            <p:cNvSpPr>
              <a:spLocks/>
            </p:cNvSpPr>
            <p:nvPr/>
          </p:nvSpPr>
          <p:spPr bwMode="auto">
            <a:xfrm>
              <a:off x="3955" y="3627"/>
              <a:ext cx="144" cy="141"/>
            </a:xfrm>
            <a:custGeom>
              <a:avLst/>
              <a:gdLst>
                <a:gd name="T0" fmla="*/ 72 w 144"/>
                <a:gd name="T1" fmla="*/ 141 h 141"/>
                <a:gd name="T2" fmla="*/ 144 w 144"/>
                <a:gd name="T3" fmla="*/ 78 h 141"/>
                <a:gd name="T4" fmla="*/ 72 w 144"/>
                <a:gd name="T5" fmla="*/ 0 h 141"/>
                <a:gd name="T6" fmla="*/ 0 w 144"/>
                <a:gd name="T7" fmla="*/ 78 h 141"/>
                <a:gd name="T8" fmla="*/ 72 w 144"/>
                <a:gd name="T9" fmla="*/ 141 h 141"/>
              </a:gdLst>
              <a:ahLst/>
              <a:cxnLst>
                <a:cxn ang="0">
                  <a:pos x="T0" y="T1"/>
                </a:cxn>
                <a:cxn ang="0">
                  <a:pos x="T2" y="T3"/>
                </a:cxn>
                <a:cxn ang="0">
                  <a:pos x="T4" y="T5"/>
                </a:cxn>
                <a:cxn ang="0">
                  <a:pos x="T6" y="T7"/>
                </a:cxn>
                <a:cxn ang="0">
                  <a:pos x="T8" y="T9"/>
                </a:cxn>
              </a:cxnLst>
              <a:rect l="0" t="0" r="r" b="b"/>
              <a:pathLst>
                <a:path w="144" h="141">
                  <a:moveTo>
                    <a:pt x="72" y="141"/>
                  </a:moveTo>
                  <a:lnTo>
                    <a:pt x="144" y="78"/>
                  </a:lnTo>
                  <a:lnTo>
                    <a:pt x="72" y="0"/>
                  </a:lnTo>
                  <a:lnTo>
                    <a:pt x="0" y="78"/>
                  </a:lnTo>
                  <a:lnTo>
                    <a:pt x="72" y="141"/>
                  </a:lnTo>
                  <a:close/>
                </a:path>
              </a:pathLst>
            </a:custGeom>
            <a:solidFill>
              <a:srgbClr val="4454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41" name="Freeform 29"/>
            <p:cNvSpPr>
              <a:spLocks/>
            </p:cNvSpPr>
            <p:nvPr/>
          </p:nvSpPr>
          <p:spPr bwMode="auto">
            <a:xfrm>
              <a:off x="3928" y="3741"/>
              <a:ext cx="199" cy="275"/>
            </a:xfrm>
            <a:custGeom>
              <a:avLst/>
              <a:gdLst>
                <a:gd name="T0" fmla="*/ 104 w 158"/>
                <a:gd name="T1" fmla="*/ 0 h 218"/>
                <a:gd name="T2" fmla="*/ 79 w 158"/>
                <a:gd name="T3" fmla="*/ 22 h 218"/>
                <a:gd name="T4" fmla="*/ 54 w 158"/>
                <a:gd name="T5" fmla="*/ 0 h 218"/>
                <a:gd name="T6" fmla="*/ 0 w 158"/>
                <a:gd name="T7" fmla="*/ 193 h 218"/>
                <a:gd name="T8" fmla="*/ 79 w 158"/>
                <a:gd name="T9" fmla="*/ 218 h 218"/>
                <a:gd name="T10" fmla="*/ 158 w 158"/>
                <a:gd name="T11" fmla="*/ 193 h 218"/>
                <a:gd name="T12" fmla="*/ 104 w 158"/>
                <a:gd name="T13" fmla="*/ 0 h 218"/>
              </a:gdLst>
              <a:ahLst/>
              <a:cxnLst>
                <a:cxn ang="0">
                  <a:pos x="T0" y="T1"/>
                </a:cxn>
                <a:cxn ang="0">
                  <a:pos x="T2" y="T3"/>
                </a:cxn>
                <a:cxn ang="0">
                  <a:pos x="T4" y="T5"/>
                </a:cxn>
                <a:cxn ang="0">
                  <a:pos x="T6" y="T7"/>
                </a:cxn>
                <a:cxn ang="0">
                  <a:pos x="T8" y="T9"/>
                </a:cxn>
                <a:cxn ang="0">
                  <a:pos x="T10" y="T11"/>
                </a:cxn>
                <a:cxn ang="0">
                  <a:pos x="T12" y="T13"/>
                </a:cxn>
              </a:cxnLst>
              <a:rect l="0" t="0" r="r" b="b"/>
              <a:pathLst>
                <a:path w="158" h="218">
                  <a:moveTo>
                    <a:pt x="104" y="0"/>
                  </a:moveTo>
                  <a:cubicBezTo>
                    <a:pt x="79" y="22"/>
                    <a:pt x="79" y="22"/>
                    <a:pt x="79" y="22"/>
                  </a:cubicBezTo>
                  <a:cubicBezTo>
                    <a:pt x="54" y="0"/>
                    <a:pt x="54" y="0"/>
                    <a:pt x="54" y="0"/>
                  </a:cubicBezTo>
                  <a:cubicBezTo>
                    <a:pt x="0" y="193"/>
                    <a:pt x="0" y="193"/>
                    <a:pt x="0" y="193"/>
                  </a:cubicBezTo>
                  <a:cubicBezTo>
                    <a:pt x="0" y="193"/>
                    <a:pt x="52" y="217"/>
                    <a:pt x="79" y="218"/>
                  </a:cubicBezTo>
                  <a:cubicBezTo>
                    <a:pt x="106" y="217"/>
                    <a:pt x="158" y="193"/>
                    <a:pt x="158" y="193"/>
                  </a:cubicBezTo>
                  <a:lnTo>
                    <a:pt x="104" y="0"/>
                  </a:lnTo>
                  <a:close/>
                </a:path>
              </a:pathLst>
            </a:custGeom>
            <a:solidFill>
              <a:srgbClr val="4454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42" name="Oval 30"/>
            <p:cNvSpPr>
              <a:spLocks noChangeArrowheads="1"/>
            </p:cNvSpPr>
            <p:nvPr/>
          </p:nvSpPr>
          <p:spPr bwMode="auto">
            <a:xfrm>
              <a:off x="3714" y="1217"/>
              <a:ext cx="626" cy="62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43" name="Oval 31"/>
            <p:cNvSpPr>
              <a:spLocks noChangeArrowheads="1"/>
            </p:cNvSpPr>
            <p:nvPr/>
          </p:nvSpPr>
          <p:spPr bwMode="auto">
            <a:xfrm>
              <a:off x="3740" y="1242"/>
              <a:ext cx="575" cy="577"/>
            </a:xfrm>
            <a:prstGeom prst="ellipse">
              <a:avLst/>
            </a:prstGeom>
            <a:solidFill>
              <a:srgbClr val="FFB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44" name="Freeform 32"/>
            <p:cNvSpPr>
              <a:spLocks/>
            </p:cNvSpPr>
            <p:nvPr/>
          </p:nvSpPr>
          <p:spPr bwMode="auto">
            <a:xfrm>
              <a:off x="3902" y="1341"/>
              <a:ext cx="250" cy="334"/>
            </a:xfrm>
            <a:custGeom>
              <a:avLst/>
              <a:gdLst>
                <a:gd name="T0" fmla="*/ 99 w 198"/>
                <a:gd name="T1" fmla="*/ 0 h 265"/>
                <a:gd name="T2" fmla="*/ 0 w 198"/>
                <a:gd name="T3" fmla="*/ 100 h 265"/>
                <a:gd name="T4" fmla="*/ 53 w 198"/>
                <a:gd name="T5" fmla="*/ 219 h 265"/>
                <a:gd name="T6" fmla="*/ 53 w 198"/>
                <a:gd name="T7" fmla="*/ 265 h 265"/>
                <a:gd name="T8" fmla="*/ 145 w 198"/>
                <a:gd name="T9" fmla="*/ 265 h 265"/>
                <a:gd name="T10" fmla="*/ 145 w 198"/>
                <a:gd name="T11" fmla="*/ 219 h 265"/>
                <a:gd name="T12" fmla="*/ 198 w 198"/>
                <a:gd name="T13" fmla="*/ 100 h 265"/>
                <a:gd name="T14" fmla="*/ 99 w 198"/>
                <a:gd name="T15" fmla="*/ 0 h 2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8" h="265">
                  <a:moveTo>
                    <a:pt x="99" y="0"/>
                  </a:moveTo>
                  <a:cubicBezTo>
                    <a:pt x="44" y="0"/>
                    <a:pt x="0" y="45"/>
                    <a:pt x="0" y="100"/>
                  </a:cubicBezTo>
                  <a:cubicBezTo>
                    <a:pt x="0" y="138"/>
                    <a:pt x="44" y="187"/>
                    <a:pt x="53" y="219"/>
                  </a:cubicBezTo>
                  <a:cubicBezTo>
                    <a:pt x="53" y="265"/>
                    <a:pt x="53" y="265"/>
                    <a:pt x="53" y="265"/>
                  </a:cubicBezTo>
                  <a:cubicBezTo>
                    <a:pt x="145" y="265"/>
                    <a:pt x="145" y="265"/>
                    <a:pt x="145" y="265"/>
                  </a:cubicBezTo>
                  <a:cubicBezTo>
                    <a:pt x="145" y="219"/>
                    <a:pt x="145" y="219"/>
                    <a:pt x="145" y="219"/>
                  </a:cubicBezTo>
                  <a:cubicBezTo>
                    <a:pt x="150" y="188"/>
                    <a:pt x="198" y="138"/>
                    <a:pt x="198" y="100"/>
                  </a:cubicBezTo>
                  <a:cubicBezTo>
                    <a:pt x="198" y="45"/>
                    <a:pt x="154" y="0"/>
                    <a:pt x="99" y="0"/>
                  </a:cubicBezTo>
                  <a:close/>
                </a:path>
              </a:pathLst>
            </a:custGeom>
            <a:solidFill>
              <a:srgbClr val="FFB400">
                <a:lumMod val="20000"/>
                <a:lumOff val="8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45" name="Freeform 33"/>
            <p:cNvSpPr>
              <a:spLocks/>
            </p:cNvSpPr>
            <p:nvPr/>
          </p:nvSpPr>
          <p:spPr bwMode="auto">
            <a:xfrm>
              <a:off x="3968" y="1458"/>
              <a:ext cx="114" cy="177"/>
            </a:xfrm>
            <a:custGeom>
              <a:avLst/>
              <a:gdLst>
                <a:gd name="T0" fmla="*/ 89 w 90"/>
                <a:gd name="T1" fmla="*/ 2 h 140"/>
                <a:gd name="T2" fmla="*/ 90 w 90"/>
                <a:gd name="T3" fmla="*/ 1 h 140"/>
                <a:gd name="T4" fmla="*/ 89 w 90"/>
                <a:gd name="T5" fmla="*/ 0 h 140"/>
                <a:gd name="T6" fmla="*/ 83 w 90"/>
                <a:gd name="T7" fmla="*/ 5 h 140"/>
                <a:gd name="T8" fmla="*/ 78 w 90"/>
                <a:gd name="T9" fmla="*/ 11 h 140"/>
                <a:gd name="T10" fmla="*/ 73 w 90"/>
                <a:gd name="T11" fmla="*/ 6 h 140"/>
                <a:gd name="T12" fmla="*/ 67 w 90"/>
                <a:gd name="T13" fmla="*/ 2 h 140"/>
                <a:gd name="T14" fmla="*/ 66 w 90"/>
                <a:gd name="T15" fmla="*/ 2 h 140"/>
                <a:gd name="T16" fmla="*/ 63 w 90"/>
                <a:gd name="T17" fmla="*/ 5 h 140"/>
                <a:gd name="T18" fmla="*/ 59 w 90"/>
                <a:gd name="T19" fmla="*/ 9 h 140"/>
                <a:gd name="T20" fmla="*/ 56 w 90"/>
                <a:gd name="T21" fmla="*/ 5 h 140"/>
                <a:gd name="T22" fmla="*/ 50 w 90"/>
                <a:gd name="T23" fmla="*/ 1 h 140"/>
                <a:gd name="T24" fmla="*/ 49 w 90"/>
                <a:gd name="T25" fmla="*/ 1 h 140"/>
                <a:gd name="T26" fmla="*/ 48 w 90"/>
                <a:gd name="T27" fmla="*/ 1 h 140"/>
                <a:gd name="T28" fmla="*/ 43 w 90"/>
                <a:gd name="T29" fmla="*/ 4 h 140"/>
                <a:gd name="T30" fmla="*/ 41 w 90"/>
                <a:gd name="T31" fmla="*/ 7 h 140"/>
                <a:gd name="T32" fmla="*/ 38 w 90"/>
                <a:gd name="T33" fmla="*/ 9 h 140"/>
                <a:gd name="T34" fmla="*/ 34 w 90"/>
                <a:gd name="T35" fmla="*/ 6 h 140"/>
                <a:gd name="T36" fmla="*/ 28 w 90"/>
                <a:gd name="T37" fmla="*/ 2 h 140"/>
                <a:gd name="T38" fmla="*/ 27 w 90"/>
                <a:gd name="T39" fmla="*/ 2 h 140"/>
                <a:gd name="T40" fmla="*/ 27 w 90"/>
                <a:gd name="T41" fmla="*/ 2 h 140"/>
                <a:gd name="T42" fmla="*/ 21 w 90"/>
                <a:gd name="T43" fmla="*/ 4 h 140"/>
                <a:gd name="T44" fmla="*/ 15 w 90"/>
                <a:gd name="T45" fmla="*/ 9 h 140"/>
                <a:gd name="T46" fmla="*/ 3 w 90"/>
                <a:gd name="T47" fmla="*/ 2 h 140"/>
                <a:gd name="T48" fmla="*/ 3 w 90"/>
                <a:gd name="T49" fmla="*/ 1 h 140"/>
                <a:gd name="T50" fmla="*/ 0 w 90"/>
                <a:gd name="T51" fmla="*/ 2 h 140"/>
                <a:gd name="T52" fmla="*/ 28 w 90"/>
                <a:gd name="T53" fmla="*/ 140 h 140"/>
                <a:gd name="T54" fmla="*/ 31 w 90"/>
                <a:gd name="T55" fmla="*/ 139 h 140"/>
                <a:gd name="T56" fmla="*/ 4 w 90"/>
                <a:gd name="T57" fmla="*/ 4 h 140"/>
                <a:gd name="T58" fmla="*/ 14 w 90"/>
                <a:gd name="T59" fmla="*/ 11 h 140"/>
                <a:gd name="T60" fmla="*/ 15 w 90"/>
                <a:gd name="T61" fmla="*/ 11 h 140"/>
                <a:gd name="T62" fmla="*/ 23 w 90"/>
                <a:gd name="T63" fmla="*/ 7 h 140"/>
                <a:gd name="T64" fmla="*/ 27 w 90"/>
                <a:gd name="T65" fmla="*/ 3 h 140"/>
                <a:gd name="T66" fmla="*/ 32 w 90"/>
                <a:gd name="T67" fmla="*/ 8 h 140"/>
                <a:gd name="T68" fmla="*/ 38 w 90"/>
                <a:gd name="T69" fmla="*/ 12 h 140"/>
                <a:gd name="T70" fmla="*/ 38 w 90"/>
                <a:gd name="T71" fmla="*/ 12 h 140"/>
                <a:gd name="T72" fmla="*/ 43 w 90"/>
                <a:gd name="T73" fmla="*/ 8 h 140"/>
                <a:gd name="T74" fmla="*/ 49 w 90"/>
                <a:gd name="T75" fmla="*/ 2 h 140"/>
                <a:gd name="T76" fmla="*/ 54 w 90"/>
                <a:gd name="T77" fmla="*/ 7 h 140"/>
                <a:gd name="T78" fmla="*/ 60 w 90"/>
                <a:gd name="T79" fmla="*/ 11 h 140"/>
                <a:gd name="T80" fmla="*/ 60 w 90"/>
                <a:gd name="T81" fmla="*/ 11 h 140"/>
                <a:gd name="T82" fmla="*/ 60 w 90"/>
                <a:gd name="T83" fmla="*/ 11 h 140"/>
                <a:gd name="T84" fmla="*/ 64 w 90"/>
                <a:gd name="T85" fmla="*/ 7 h 140"/>
                <a:gd name="T86" fmla="*/ 67 w 90"/>
                <a:gd name="T87" fmla="*/ 4 h 140"/>
                <a:gd name="T88" fmla="*/ 71 w 90"/>
                <a:gd name="T89" fmla="*/ 9 h 140"/>
                <a:gd name="T90" fmla="*/ 77 w 90"/>
                <a:gd name="T91" fmla="*/ 12 h 140"/>
                <a:gd name="T92" fmla="*/ 78 w 90"/>
                <a:gd name="T93" fmla="*/ 13 h 140"/>
                <a:gd name="T94" fmla="*/ 85 w 90"/>
                <a:gd name="T95" fmla="*/ 7 h 140"/>
                <a:gd name="T96" fmla="*/ 86 w 90"/>
                <a:gd name="T97" fmla="*/ 6 h 140"/>
                <a:gd name="T98" fmla="*/ 59 w 90"/>
                <a:gd name="T99" fmla="*/ 139 h 140"/>
                <a:gd name="T100" fmla="*/ 63 w 90"/>
                <a:gd name="T101" fmla="*/ 140 h 140"/>
                <a:gd name="T102" fmla="*/ 90 w 90"/>
                <a:gd name="T103" fmla="*/ 2 h 140"/>
                <a:gd name="T104" fmla="*/ 89 w 90"/>
                <a:gd name="T105" fmla="*/ 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0" h="140">
                  <a:moveTo>
                    <a:pt x="89" y="2"/>
                  </a:moveTo>
                  <a:cubicBezTo>
                    <a:pt x="90" y="2"/>
                    <a:pt x="90" y="1"/>
                    <a:pt x="90" y="1"/>
                  </a:cubicBezTo>
                  <a:cubicBezTo>
                    <a:pt x="90" y="0"/>
                    <a:pt x="89" y="0"/>
                    <a:pt x="89" y="0"/>
                  </a:cubicBezTo>
                  <a:cubicBezTo>
                    <a:pt x="86" y="0"/>
                    <a:pt x="84" y="3"/>
                    <a:pt x="83" y="5"/>
                  </a:cubicBezTo>
                  <a:cubicBezTo>
                    <a:pt x="81" y="7"/>
                    <a:pt x="79" y="9"/>
                    <a:pt x="78" y="11"/>
                  </a:cubicBezTo>
                  <a:cubicBezTo>
                    <a:pt x="77" y="9"/>
                    <a:pt x="75" y="8"/>
                    <a:pt x="73" y="6"/>
                  </a:cubicBezTo>
                  <a:cubicBezTo>
                    <a:pt x="71" y="5"/>
                    <a:pt x="69" y="3"/>
                    <a:pt x="67" y="2"/>
                  </a:cubicBezTo>
                  <a:cubicBezTo>
                    <a:pt x="67" y="2"/>
                    <a:pt x="67" y="1"/>
                    <a:pt x="66" y="2"/>
                  </a:cubicBezTo>
                  <a:cubicBezTo>
                    <a:pt x="65" y="3"/>
                    <a:pt x="64" y="4"/>
                    <a:pt x="63" y="5"/>
                  </a:cubicBezTo>
                  <a:cubicBezTo>
                    <a:pt x="62" y="6"/>
                    <a:pt x="60" y="8"/>
                    <a:pt x="59" y="9"/>
                  </a:cubicBezTo>
                  <a:cubicBezTo>
                    <a:pt x="58" y="8"/>
                    <a:pt x="57" y="7"/>
                    <a:pt x="56" y="5"/>
                  </a:cubicBezTo>
                  <a:cubicBezTo>
                    <a:pt x="54" y="4"/>
                    <a:pt x="52" y="2"/>
                    <a:pt x="50" y="1"/>
                  </a:cubicBezTo>
                  <a:cubicBezTo>
                    <a:pt x="49" y="1"/>
                    <a:pt x="49" y="1"/>
                    <a:pt x="49" y="1"/>
                  </a:cubicBezTo>
                  <a:cubicBezTo>
                    <a:pt x="48" y="1"/>
                    <a:pt x="48" y="1"/>
                    <a:pt x="48" y="1"/>
                  </a:cubicBezTo>
                  <a:cubicBezTo>
                    <a:pt x="46" y="1"/>
                    <a:pt x="45" y="3"/>
                    <a:pt x="43" y="4"/>
                  </a:cubicBezTo>
                  <a:cubicBezTo>
                    <a:pt x="41" y="7"/>
                    <a:pt x="41" y="7"/>
                    <a:pt x="41" y="7"/>
                  </a:cubicBezTo>
                  <a:cubicBezTo>
                    <a:pt x="40" y="7"/>
                    <a:pt x="39" y="9"/>
                    <a:pt x="38" y="9"/>
                  </a:cubicBezTo>
                  <a:cubicBezTo>
                    <a:pt x="37" y="8"/>
                    <a:pt x="36" y="7"/>
                    <a:pt x="34" y="6"/>
                  </a:cubicBezTo>
                  <a:cubicBezTo>
                    <a:pt x="33" y="4"/>
                    <a:pt x="30" y="2"/>
                    <a:pt x="28" y="2"/>
                  </a:cubicBezTo>
                  <a:cubicBezTo>
                    <a:pt x="27" y="2"/>
                    <a:pt x="27" y="2"/>
                    <a:pt x="27" y="2"/>
                  </a:cubicBezTo>
                  <a:cubicBezTo>
                    <a:pt x="27" y="2"/>
                    <a:pt x="27" y="2"/>
                    <a:pt x="27" y="2"/>
                  </a:cubicBezTo>
                  <a:cubicBezTo>
                    <a:pt x="24" y="1"/>
                    <a:pt x="23" y="3"/>
                    <a:pt x="21" y="4"/>
                  </a:cubicBezTo>
                  <a:cubicBezTo>
                    <a:pt x="19" y="6"/>
                    <a:pt x="16" y="7"/>
                    <a:pt x="15" y="9"/>
                  </a:cubicBezTo>
                  <a:cubicBezTo>
                    <a:pt x="11" y="6"/>
                    <a:pt x="7" y="4"/>
                    <a:pt x="3" y="2"/>
                  </a:cubicBezTo>
                  <a:cubicBezTo>
                    <a:pt x="3" y="1"/>
                    <a:pt x="3" y="1"/>
                    <a:pt x="3" y="1"/>
                  </a:cubicBezTo>
                  <a:cubicBezTo>
                    <a:pt x="0" y="2"/>
                    <a:pt x="0" y="2"/>
                    <a:pt x="0" y="2"/>
                  </a:cubicBezTo>
                  <a:cubicBezTo>
                    <a:pt x="28" y="140"/>
                    <a:pt x="28" y="140"/>
                    <a:pt x="28" y="140"/>
                  </a:cubicBezTo>
                  <a:cubicBezTo>
                    <a:pt x="31" y="139"/>
                    <a:pt x="31" y="139"/>
                    <a:pt x="31" y="139"/>
                  </a:cubicBezTo>
                  <a:cubicBezTo>
                    <a:pt x="4" y="4"/>
                    <a:pt x="4" y="4"/>
                    <a:pt x="4" y="4"/>
                  </a:cubicBezTo>
                  <a:cubicBezTo>
                    <a:pt x="7" y="7"/>
                    <a:pt x="10" y="9"/>
                    <a:pt x="14" y="11"/>
                  </a:cubicBezTo>
                  <a:cubicBezTo>
                    <a:pt x="14" y="11"/>
                    <a:pt x="15" y="12"/>
                    <a:pt x="15" y="11"/>
                  </a:cubicBezTo>
                  <a:cubicBezTo>
                    <a:pt x="18" y="11"/>
                    <a:pt x="20" y="9"/>
                    <a:pt x="23" y="7"/>
                  </a:cubicBezTo>
                  <a:cubicBezTo>
                    <a:pt x="24" y="6"/>
                    <a:pt x="27" y="5"/>
                    <a:pt x="27" y="3"/>
                  </a:cubicBezTo>
                  <a:cubicBezTo>
                    <a:pt x="29" y="5"/>
                    <a:pt x="30" y="7"/>
                    <a:pt x="32" y="8"/>
                  </a:cubicBezTo>
                  <a:cubicBezTo>
                    <a:pt x="34" y="10"/>
                    <a:pt x="36" y="11"/>
                    <a:pt x="38" y="12"/>
                  </a:cubicBezTo>
                  <a:cubicBezTo>
                    <a:pt x="38" y="12"/>
                    <a:pt x="38" y="12"/>
                    <a:pt x="38" y="12"/>
                  </a:cubicBezTo>
                  <a:cubicBezTo>
                    <a:pt x="40" y="12"/>
                    <a:pt x="42" y="9"/>
                    <a:pt x="43" y="8"/>
                  </a:cubicBezTo>
                  <a:cubicBezTo>
                    <a:pt x="45" y="7"/>
                    <a:pt x="48" y="5"/>
                    <a:pt x="49" y="2"/>
                  </a:cubicBezTo>
                  <a:cubicBezTo>
                    <a:pt x="50" y="4"/>
                    <a:pt x="52" y="6"/>
                    <a:pt x="54" y="7"/>
                  </a:cubicBezTo>
                  <a:cubicBezTo>
                    <a:pt x="56" y="9"/>
                    <a:pt x="57" y="10"/>
                    <a:pt x="60" y="11"/>
                  </a:cubicBezTo>
                  <a:cubicBezTo>
                    <a:pt x="60" y="11"/>
                    <a:pt x="60" y="11"/>
                    <a:pt x="60" y="11"/>
                  </a:cubicBezTo>
                  <a:cubicBezTo>
                    <a:pt x="60" y="11"/>
                    <a:pt x="60" y="11"/>
                    <a:pt x="60" y="11"/>
                  </a:cubicBezTo>
                  <a:cubicBezTo>
                    <a:pt x="62" y="10"/>
                    <a:pt x="63" y="9"/>
                    <a:pt x="64" y="7"/>
                  </a:cubicBezTo>
                  <a:cubicBezTo>
                    <a:pt x="65" y="6"/>
                    <a:pt x="66" y="5"/>
                    <a:pt x="67" y="4"/>
                  </a:cubicBezTo>
                  <a:cubicBezTo>
                    <a:pt x="68" y="6"/>
                    <a:pt x="70" y="7"/>
                    <a:pt x="71" y="9"/>
                  </a:cubicBezTo>
                  <a:cubicBezTo>
                    <a:pt x="73" y="10"/>
                    <a:pt x="75" y="12"/>
                    <a:pt x="77" y="12"/>
                  </a:cubicBezTo>
                  <a:cubicBezTo>
                    <a:pt x="78" y="13"/>
                    <a:pt x="78" y="13"/>
                    <a:pt x="78" y="13"/>
                  </a:cubicBezTo>
                  <a:cubicBezTo>
                    <a:pt x="80" y="11"/>
                    <a:pt x="83" y="9"/>
                    <a:pt x="85" y="7"/>
                  </a:cubicBezTo>
                  <a:cubicBezTo>
                    <a:pt x="85" y="7"/>
                    <a:pt x="86" y="6"/>
                    <a:pt x="86" y="6"/>
                  </a:cubicBezTo>
                  <a:cubicBezTo>
                    <a:pt x="59" y="139"/>
                    <a:pt x="59" y="139"/>
                    <a:pt x="59" y="139"/>
                  </a:cubicBezTo>
                  <a:cubicBezTo>
                    <a:pt x="63" y="140"/>
                    <a:pt x="63" y="140"/>
                    <a:pt x="63" y="140"/>
                  </a:cubicBezTo>
                  <a:cubicBezTo>
                    <a:pt x="90" y="2"/>
                    <a:pt x="90" y="2"/>
                    <a:pt x="90" y="2"/>
                  </a:cubicBezTo>
                  <a:lnTo>
                    <a:pt x="89" y="2"/>
                  </a:lnTo>
                  <a:close/>
                </a:path>
              </a:pathLst>
            </a:custGeom>
            <a:solidFill>
              <a:srgbClr val="3334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46" name="Oval 34"/>
            <p:cNvSpPr>
              <a:spLocks noChangeArrowheads="1"/>
            </p:cNvSpPr>
            <p:nvPr/>
          </p:nvSpPr>
          <p:spPr bwMode="auto">
            <a:xfrm>
              <a:off x="3993" y="1704"/>
              <a:ext cx="65" cy="15"/>
            </a:xfrm>
            <a:prstGeom prst="ellipse">
              <a:avLst/>
            </a:pr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47" name="Freeform 35"/>
            <p:cNvSpPr>
              <a:spLocks/>
            </p:cNvSpPr>
            <p:nvPr/>
          </p:nvSpPr>
          <p:spPr bwMode="auto">
            <a:xfrm>
              <a:off x="3964" y="1635"/>
              <a:ext cx="127" cy="79"/>
            </a:xfrm>
            <a:custGeom>
              <a:avLst/>
              <a:gdLst>
                <a:gd name="T0" fmla="*/ 82 w 100"/>
                <a:gd name="T1" fmla="*/ 0 h 63"/>
                <a:gd name="T2" fmla="*/ 18 w 100"/>
                <a:gd name="T3" fmla="*/ 0 h 63"/>
                <a:gd name="T4" fmla="*/ 0 w 100"/>
                <a:gd name="T5" fmla="*/ 14 h 63"/>
                <a:gd name="T6" fmla="*/ 0 w 100"/>
                <a:gd name="T7" fmla="*/ 37 h 63"/>
                <a:gd name="T8" fmla="*/ 14 w 100"/>
                <a:gd name="T9" fmla="*/ 63 h 63"/>
                <a:gd name="T10" fmla="*/ 85 w 100"/>
                <a:gd name="T11" fmla="*/ 63 h 63"/>
                <a:gd name="T12" fmla="*/ 100 w 100"/>
                <a:gd name="T13" fmla="*/ 37 h 63"/>
                <a:gd name="T14" fmla="*/ 100 w 100"/>
                <a:gd name="T15" fmla="*/ 14 h 63"/>
                <a:gd name="T16" fmla="*/ 82 w 100"/>
                <a:gd name="T17"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 h="63">
                  <a:moveTo>
                    <a:pt x="82" y="0"/>
                  </a:moveTo>
                  <a:cubicBezTo>
                    <a:pt x="18" y="0"/>
                    <a:pt x="18" y="0"/>
                    <a:pt x="18" y="0"/>
                  </a:cubicBezTo>
                  <a:cubicBezTo>
                    <a:pt x="8" y="0"/>
                    <a:pt x="0" y="6"/>
                    <a:pt x="0" y="14"/>
                  </a:cubicBezTo>
                  <a:cubicBezTo>
                    <a:pt x="0" y="37"/>
                    <a:pt x="0" y="37"/>
                    <a:pt x="0" y="37"/>
                  </a:cubicBezTo>
                  <a:cubicBezTo>
                    <a:pt x="0" y="44"/>
                    <a:pt x="6" y="59"/>
                    <a:pt x="14" y="63"/>
                  </a:cubicBezTo>
                  <a:cubicBezTo>
                    <a:pt x="85" y="63"/>
                    <a:pt x="85" y="63"/>
                    <a:pt x="85" y="63"/>
                  </a:cubicBezTo>
                  <a:cubicBezTo>
                    <a:pt x="93" y="59"/>
                    <a:pt x="100" y="44"/>
                    <a:pt x="100" y="37"/>
                  </a:cubicBezTo>
                  <a:cubicBezTo>
                    <a:pt x="100" y="14"/>
                    <a:pt x="100" y="14"/>
                    <a:pt x="100" y="14"/>
                  </a:cubicBezTo>
                  <a:cubicBezTo>
                    <a:pt x="100" y="6"/>
                    <a:pt x="92" y="0"/>
                    <a:pt x="82" y="0"/>
                  </a:cubicBezTo>
                  <a:close/>
                </a:path>
              </a:pathLst>
            </a:custGeom>
            <a:solidFill>
              <a:srgbClr val="495A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48" name="Freeform 36"/>
            <p:cNvSpPr>
              <a:spLocks/>
            </p:cNvSpPr>
            <p:nvPr/>
          </p:nvSpPr>
          <p:spPr bwMode="auto">
            <a:xfrm>
              <a:off x="3962" y="1631"/>
              <a:ext cx="131" cy="29"/>
            </a:xfrm>
            <a:custGeom>
              <a:avLst/>
              <a:gdLst>
                <a:gd name="T0" fmla="*/ 100 w 104"/>
                <a:gd name="T1" fmla="*/ 23 h 23"/>
                <a:gd name="T2" fmla="*/ 4 w 104"/>
                <a:gd name="T3" fmla="*/ 23 h 23"/>
                <a:gd name="T4" fmla="*/ 0 w 104"/>
                <a:gd name="T5" fmla="*/ 19 h 23"/>
                <a:gd name="T6" fmla="*/ 0 w 104"/>
                <a:gd name="T7" fmla="*/ 4 h 23"/>
                <a:gd name="T8" fmla="*/ 4 w 104"/>
                <a:gd name="T9" fmla="*/ 0 h 23"/>
                <a:gd name="T10" fmla="*/ 100 w 104"/>
                <a:gd name="T11" fmla="*/ 0 h 23"/>
                <a:gd name="T12" fmla="*/ 104 w 104"/>
                <a:gd name="T13" fmla="*/ 4 h 23"/>
                <a:gd name="T14" fmla="*/ 104 w 104"/>
                <a:gd name="T15" fmla="*/ 19 h 23"/>
                <a:gd name="T16" fmla="*/ 100 w 104"/>
                <a:gd name="T1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 h="23">
                  <a:moveTo>
                    <a:pt x="100" y="23"/>
                  </a:moveTo>
                  <a:cubicBezTo>
                    <a:pt x="4" y="23"/>
                    <a:pt x="4" y="23"/>
                    <a:pt x="4" y="23"/>
                  </a:cubicBezTo>
                  <a:cubicBezTo>
                    <a:pt x="2" y="23"/>
                    <a:pt x="0" y="21"/>
                    <a:pt x="0" y="19"/>
                  </a:cubicBezTo>
                  <a:cubicBezTo>
                    <a:pt x="0" y="4"/>
                    <a:pt x="0" y="4"/>
                    <a:pt x="0" y="4"/>
                  </a:cubicBezTo>
                  <a:cubicBezTo>
                    <a:pt x="0" y="2"/>
                    <a:pt x="2" y="0"/>
                    <a:pt x="4" y="0"/>
                  </a:cubicBezTo>
                  <a:cubicBezTo>
                    <a:pt x="100" y="0"/>
                    <a:pt x="100" y="0"/>
                    <a:pt x="100" y="0"/>
                  </a:cubicBezTo>
                  <a:cubicBezTo>
                    <a:pt x="102" y="0"/>
                    <a:pt x="104" y="2"/>
                    <a:pt x="104" y="4"/>
                  </a:cubicBezTo>
                  <a:cubicBezTo>
                    <a:pt x="104" y="19"/>
                    <a:pt x="104" y="19"/>
                    <a:pt x="104" y="19"/>
                  </a:cubicBezTo>
                  <a:cubicBezTo>
                    <a:pt x="104" y="21"/>
                    <a:pt x="102" y="23"/>
                    <a:pt x="100" y="23"/>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49" name="Oval 37"/>
            <p:cNvSpPr>
              <a:spLocks noChangeArrowheads="1"/>
            </p:cNvSpPr>
            <p:nvPr/>
          </p:nvSpPr>
          <p:spPr bwMode="auto">
            <a:xfrm>
              <a:off x="2847" y="1495"/>
              <a:ext cx="626" cy="62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50" name="Oval 38"/>
            <p:cNvSpPr>
              <a:spLocks noChangeArrowheads="1"/>
            </p:cNvSpPr>
            <p:nvPr/>
          </p:nvSpPr>
          <p:spPr bwMode="auto">
            <a:xfrm>
              <a:off x="2872" y="1520"/>
              <a:ext cx="576" cy="577"/>
            </a:xfrm>
            <a:prstGeom prst="ellipse">
              <a:avLst/>
            </a:prstGeom>
            <a:solidFill>
              <a:srgbClr val="00A1FF">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51" name="Freeform 39"/>
            <p:cNvSpPr>
              <a:spLocks/>
            </p:cNvSpPr>
            <p:nvPr/>
          </p:nvSpPr>
          <p:spPr bwMode="auto">
            <a:xfrm>
              <a:off x="2982" y="1551"/>
              <a:ext cx="385" cy="509"/>
            </a:xfrm>
            <a:custGeom>
              <a:avLst/>
              <a:gdLst>
                <a:gd name="T0" fmla="*/ 145 w 305"/>
                <a:gd name="T1" fmla="*/ 109 h 403"/>
                <a:gd name="T2" fmla="*/ 123 w 305"/>
                <a:gd name="T3" fmla="*/ 50 h 403"/>
                <a:gd name="T4" fmla="*/ 125 w 305"/>
                <a:gd name="T5" fmla="*/ 49 h 403"/>
                <a:gd name="T6" fmla="*/ 139 w 305"/>
                <a:gd name="T7" fmla="*/ 18 h 403"/>
                <a:gd name="T8" fmla="*/ 108 w 305"/>
                <a:gd name="T9" fmla="*/ 5 h 403"/>
                <a:gd name="T10" fmla="*/ 19 w 305"/>
                <a:gd name="T11" fmla="*/ 39 h 403"/>
                <a:gd name="T12" fmla="*/ 5 w 305"/>
                <a:gd name="T13" fmla="*/ 69 h 403"/>
                <a:gd name="T14" fmla="*/ 36 w 305"/>
                <a:gd name="T15" fmla="*/ 83 h 403"/>
                <a:gd name="T16" fmla="*/ 38 w 305"/>
                <a:gd name="T17" fmla="*/ 82 h 403"/>
                <a:gd name="T18" fmla="*/ 61 w 305"/>
                <a:gd name="T19" fmla="*/ 142 h 403"/>
                <a:gd name="T20" fmla="*/ 21 w 305"/>
                <a:gd name="T21" fmla="*/ 296 h 403"/>
                <a:gd name="T22" fmla="*/ 199 w 305"/>
                <a:gd name="T23" fmla="*/ 375 h 403"/>
                <a:gd name="T24" fmla="*/ 278 w 305"/>
                <a:gd name="T25" fmla="*/ 198 h 403"/>
                <a:gd name="T26" fmla="*/ 145 w 305"/>
                <a:gd name="T27" fmla="*/ 109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5" h="403">
                  <a:moveTo>
                    <a:pt x="145" y="109"/>
                  </a:moveTo>
                  <a:cubicBezTo>
                    <a:pt x="123" y="50"/>
                    <a:pt x="123" y="50"/>
                    <a:pt x="123" y="50"/>
                  </a:cubicBezTo>
                  <a:cubicBezTo>
                    <a:pt x="125" y="49"/>
                    <a:pt x="125" y="49"/>
                    <a:pt x="125" y="49"/>
                  </a:cubicBezTo>
                  <a:cubicBezTo>
                    <a:pt x="137" y="44"/>
                    <a:pt x="143" y="31"/>
                    <a:pt x="139" y="18"/>
                  </a:cubicBezTo>
                  <a:cubicBezTo>
                    <a:pt x="134" y="6"/>
                    <a:pt x="120" y="0"/>
                    <a:pt x="108" y="5"/>
                  </a:cubicBezTo>
                  <a:cubicBezTo>
                    <a:pt x="19" y="39"/>
                    <a:pt x="19" y="39"/>
                    <a:pt x="19" y="39"/>
                  </a:cubicBezTo>
                  <a:cubicBezTo>
                    <a:pt x="7" y="43"/>
                    <a:pt x="1" y="57"/>
                    <a:pt x="5" y="69"/>
                  </a:cubicBezTo>
                  <a:cubicBezTo>
                    <a:pt x="10" y="82"/>
                    <a:pt x="24" y="88"/>
                    <a:pt x="36" y="83"/>
                  </a:cubicBezTo>
                  <a:cubicBezTo>
                    <a:pt x="38" y="82"/>
                    <a:pt x="38" y="82"/>
                    <a:pt x="38" y="82"/>
                  </a:cubicBezTo>
                  <a:cubicBezTo>
                    <a:pt x="61" y="142"/>
                    <a:pt x="61" y="142"/>
                    <a:pt x="61" y="142"/>
                  </a:cubicBezTo>
                  <a:cubicBezTo>
                    <a:pt x="17" y="178"/>
                    <a:pt x="0" y="240"/>
                    <a:pt x="21" y="296"/>
                  </a:cubicBezTo>
                  <a:cubicBezTo>
                    <a:pt x="48" y="367"/>
                    <a:pt x="128" y="403"/>
                    <a:pt x="199" y="375"/>
                  </a:cubicBezTo>
                  <a:cubicBezTo>
                    <a:pt x="270" y="348"/>
                    <a:pt x="305" y="269"/>
                    <a:pt x="278" y="198"/>
                  </a:cubicBezTo>
                  <a:cubicBezTo>
                    <a:pt x="257" y="141"/>
                    <a:pt x="202" y="107"/>
                    <a:pt x="145" y="10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52" name="Freeform 40"/>
            <p:cNvSpPr>
              <a:spLocks/>
            </p:cNvSpPr>
            <p:nvPr/>
          </p:nvSpPr>
          <p:spPr bwMode="auto">
            <a:xfrm>
              <a:off x="2994" y="1772"/>
              <a:ext cx="332" cy="250"/>
            </a:xfrm>
            <a:custGeom>
              <a:avLst/>
              <a:gdLst>
                <a:gd name="T0" fmla="*/ 263 w 263"/>
                <a:gd name="T1" fmla="*/ 68 h 198"/>
                <a:gd name="T2" fmla="*/ 121 w 263"/>
                <a:gd name="T3" fmla="*/ 107 h 198"/>
                <a:gd name="T4" fmla="*/ 41 w 263"/>
                <a:gd name="T5" fmla="*/ 0 h 198"/>
                <a:gd name="T6" fmla="*/ 36 w 263"/>
                <a:gd name="T7" fmla="*/ 7 h 198"/>
                <a:gd name="T8" fmla="*/ 16 w 263"/>
                <a:gd name="T9" fmla="*/ 74 h 198"/>
                <a:gd name="T10" fmla="*/ 140 w 263"/>
                <a:gd name="T11" fmla="*/ 198 h 198"/>
                <a:gd name="T12" fmla="*/ 263 w 263"/>
                <a:gd name="T13" fmla="*/ 74 h 198"/>
                <a:gd name="T14" fmla="*/ 263 w 263"/>
                <a:gd name="T15" fmla="*/ 6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3" h="198">
                  <a:moveTo>
                    <a:pt x="263" y="68"/>
                  </a:moveTo>
                  <a:cubicBezTo>
                    <a:pt x="215" y="107"/>
                    <a:pt x="163" y="114"/>
                    <a:pt x="121" y="107"/>
                  </a:cubicBezTo>
                  <a:cubicBezTo>
                    <a:pt x="120" y="107"/>
                    <a:pt x="0" y="88"/>
                    <a:pt x="41" y="0"/>
                  </a:cubicBezTo>
                  <a:cubicBezTo>
                    <a:pt x="40" y="2"/>
                    <a:pt x="38" y="4"/>
                    <a:pt x="36" y="7"/>
                  </a:cubicBezTo>
                  <a:cubicBezTo>
                    <a:pt x="24" y="26"/>
                    <a:pt x="16" y="49"/>
                    <a:pt x="16" y="74"/>
                  </a:cubicBezTo>
                  <a:cubicBezTo>
                    <a:pt x="16" y="143"/>
                    <a:pt x="71" y="198"/>
                    <a:pt x="140" y="198"/>
                  </a:cubicBezTo>
                  <a:cubicBezTo>
                    <a:pt x="208" y="198"/>
                    <a:pt x="263" y="143"/>
                    <a:pt x="263" y="74"/>
                  </a:cubicBezTo>
                  <a:cubicBezTo>
                    <a:pt x="263" y="72"/>
                    <a:pt x="263" y="70"/>
                    <a:pt x="263" y="68"/>
                  </a:cubicBezTo>
                  <a:close/>
                </a:path>
              </a:pathLst>
            </a:custGeom>
            <a:solidFill>
              <a:srgbClr val="00A1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53" name="Oval 41"/>
            <p:cNvSpPr>
              <a:spLocks noChangeArrowheads="1"/>
            </p:cNvSpPr>
            <p:nvPr/>
          </p:nvSpPr>
          <p:spPr bwMode="auto">
            <a:xfrm>
              <a:off x="3124" y="1830"/>
              <a:ext cx="43" cy="42"/>
            </a:xfrm>
            <a:prstGeom prst="ellipse">
              <a:avLst/>
            </a:prstGeom>
            <a:solidFill>
              <a:srgbClr val="00A1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54" name="Oval 42"/>
            <p:cNvSpPr>
              <a:spLocks noChangeArrowheads="1"/>
            </p:cNvSpPr>
            <p:nvPr/>
          </p:nvSpPr>
          <p:spPr bwMode="auto">
            <a:xfrm>
              <a:off x="3218" y="1830"/>
              <a:ext cx="27" cy="27"/>
            </a:xfrm>
            <a:prstGeom prst="ellipse">
              <a:avLst/>
            </a:prstGeom>
            <a:solidFill>
              <a:srgbClr val="00A1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55" name="Oval 43"/>
            <p:cNvSpPr>
              <a:spLocks noChangeArrowheads="1"/>
            </p:cNvSpPr>
            <p:nvPr/>
          </p:nvSpPr>
          <p:spPr bwMode="auto">
            <a:xfrm>
              <a:off x="3170" y="1783"/>
              <a:ext cx="23" cy="22"/>
            </a:xfrm>
            <a:prstGeom prst="ellipse">
              <a:avLst/>
            </a:prstGeom>
            <a:solidFill>
              <a:srgbClr val="00A1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56" name="Oval 44"/>
            <p:cNvSpPr>
              <a:spLocks noChangeArrowheads="1"/>
            </p:cNvSpPr>
            <p:nvPr/>
          </p:nvSpPr>
          <p:spPr bwMode="auto">
            <a:xfrm>
              <a:off x="3102" y="1742"/>
              <a:ext cx="22" cy="22"/>
            </a:xfrm>
            <a:prstGeom prst="ellipse">
              <a:avLst/>
            </a:prstGeom>
            <a:solidFill>
              <a:srgbClr val="00A1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57" name="Oval 45"/>
            <p:cNvSpPr>
              <a:spLocks noChangeArrowheads="1"/>
            </p:cNvSpPr>
            <p:nvPr/>
          </p:nvSpPr>
          <p:spPr bwMode="auto">
            <a:xfrm>
              <a:off x="4582" y="1495"/>
              <a:ext cx="626" cy="62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58" name="Oval 46"/>
            <p:cNvSpPr>
              <a:spLocks noChangeArrowheads="1"/>
            </p:cNvSpPr>
            <p:nvPr/>
          </p:nvSpPr>
          <p:spPr bwMode="auto">
            <a:xfrm>
              <a:off x="4607" y="1520"/>
              <a:ext cx="575" cy="577"/>
            </a:xfrm>
            <a:prstGeom prst="ellipse">
              <a:avLst/>
            </a:prstGeom>
            <a:solidFill>
              <a:srgbClr val="83C8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59" name="Rectangle 47"/>
            <p:cNvSpPr>
              <a:spLocks noChangeArrowheads="1"/>
            </p:cNvSpPr>
            <p:nvPr/>
          </p:nvSpPr>
          <p:spPr bwMode="auto">
            <a:xfrm>
              <a:off x="4869" y="1953"/>
              <a:ext cx="61" cy="39"/>
            </a:xfrm>
            <a:prstGeom prst="rect">
              <a:avLst/>
            </a:prstGeom>
            <a:solidFill>
              <a:srgbClr val="FFF9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60" name="Freeform 48"/>
            <p:cNvSpPr>
              <a:spLocks/>
            </p:cNvSpPr>
            <p:nvPr/>
          </p:nvSpPr>
          <p:spPr bwMode="auto">
            <a:xfrm>
              <a:off x="4800" y="1645"/>
              <a:ext cx="297" cy="312"/>
            </a:xfrm>
            <a:custGeom>
              <a:avLst/>
              <a:gdLst>
                <a:gd name="T0" fmla="*/ 80 w 235"/>
                <a:gd name="T1" fmla="*/ 247 h 247"/>
                <a:gd name="T2" fmla="*/ 101 w 235"/>
                <a:gd name="T3" fmla="*/ 246 h 247"/>
                <a:gd name="T4" fmla="*/ 191 w 235"/>
                <a:gd name="T5" fmla="*/ 191 h 247"/>
                <a:gd name="T6" fmla="*/ 160 w 235"/>
                <a:gd name="T7" fmla="*/ 0 h 247"/>
                <a:gd name="T8" fmla="*/ 153 w 235"/>
                <a:gd name="T9" fmla="*/ 9 h 247"/>
                <a:gd name="T10" fmla="*/ 181 w 235"/>
                <a:gd name="T11" fmla="*/ 184 h 247"/>
                <a:gd name="T12" fmla="*/ 100 w 235"/>
                <a:gd name="T13" fmla="*/ 234 h 247"/>
                <a:gd name="T14" fmla="*/ 6 w 235"/>
                <a:gd name="T15" fmla="*/ 212 h 247"/>
                <a:gd name="T16" fmla="*/ 0 w 235"/>
                <a:gd name="T17" fmla="*/ 221 h 247"/>
                <a:gd name="T18" fmla="*/ 80 w 235"/>
                <a:gd name="T19"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5" h="247">
                  <a:moveTo>
                    <a:pt x="80" y="247"/>
                  </a:moveTo>
                  <a:cubicBezTo>
                    <a:pt x="87" y="247"/>
                    <a:pt x="94" y="247"/>
                    <a:pt x="101" y="246"/>
                  </a:cubicBezTo>
                  <a:cubicBezTo>
                    <a:pt x="138" y="240"/>
                    <a:pt x="169" y="220"/>
                    <a:pt x="191" y="191"/>
                  </a:cubicBezTo>
                  <a:cubicBezTo>
                    <a:pt x="235" y="130"/>
                    <a:pt x="221" y="44"/>
                    <a:pt x="160" y="0"/>
                  </a:cubicBezTo>
                  <a:cubicBezTo>
                    <a:pt x="153" y="9"/>
                    <a:pt x="153" y="9"/>
                    <a:pt x="153" y="9"/>
                  </a:cubicBezTo>
                  <a:cubicBezTo>
                    <a:pt x="209" y="50"/>
                    <a:pt x="222" y="128"/>
                    <a:pt x="181" y="184"/>
                  </a:cubicBezTo>
                  <a:cubicBezTo>
                    <a:pt x="162" y="211"/>
                    <a:pt x="133" y="229"/>
                    <a:pt x="100" y="234"/>
                  </a:cubicBezTo>
                  <a:cubicBezTo>
                    <a:pt x="67" y="240"/>
                    <a:pt x="34" y="232"/>
                    <a:pt x="6" y="212"/>
                  </a:cubicBezTo>
                  <a:cubicBezTo>
                    <a:pt x="0" y="221"/>
                    <a:pt x="0" y="221"/>
                    <a:pt x="0" y="221"/>
                  </a:cubicBezTo>
                  <a:cubicBezTo>
                    <a:pt x="23" y="238"/>
                    <a:pt x="51" y="247"/>
                    <a:pt x="80" y="247"/>
                  </a:cubicBezTo>
                  <a:close/>
                </a:path>
              </a:pathLst>
            </a:custGeom>
            <a:solidFill>
              <a:srgbClr val="FFF7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61" name="Freeform 49"/>
            <p:cNvSpPr>
              <a:spLocks/>
            </p:cNvSpPr>
            <p:nvPr/>
          </p:nvSpPr>
          <p:spPr bwMode="auto">
            <a:xfrm>
              <a:off x="4778" y="1623"/>
              <a:ext cx="233" cy="315"/>
            </a:xfrm>
            <a:custGeom>
              <a:avLst/>
              <a:gdLst>
                <a:gd name="T0" fmla="*/ 0 w 233"/>
                <a:gd name="T1" fmla="*/ 306 h 315"/>
                <a:gd name="T2" fmla="*/ 12 w 233"/>
                <a:gd name="T3" fmla="*/ 315 h 315"/>
                <a:gd name="T4" fmla="*/ 233 w 233"/>
                <a:gd name="T5" fmla="*/ 9 h 315"/>
                <a:gd name="T6" fmla="*/ 221 w 233"/>
                <a:gd name="T7" fmla="*/ 0 h 315"/>
                <a:gd name="T8" fmla="*/ 0 w 233"/>
                <a:gd name="T9" fmla="*/ 306 h 315"/>
              </a:gdLst>
              <a:ahLst/>
              <a:cxnLst>
                <a:cxn ang="0">
                  <a:pos x="T0" y="T1"/>
                </a:cxn>
                <a:cxn ang="0">
                  <a:pos x="T2" y="T3"/>
                </a:cxn>
                <a:cxn ang="0">
                  <a:pos x="T4" y="T5"/>
                </a:cxn>
                <a:cxn ang="0">
                  <a:pos x="T6" y="T7"/>
                </a:cxn>
                <a:cxn ang="0">
                  <a:pos x="T8" y="T9"/>
                </a:cxn>
              </a:cxnLst>
              <a:rect l="0" t="0" r="r" b="b"/>
              <a:pathLst>
                <a:path w="233" h="315">
                  <a:moveTo>
                    <a:pt x="0" y="306"/>
                  </a:moveTo>
                  <a:lnTo>
                    <a:pt x="12" y="315"/>
                  </a:lnTo>
                  <a:lnTo>
                    <a:pt x="233" y="9"/>
                  </a:lnTo>
                  <a:lnTo>
                    <a:pt x="221" y="0"/>
                  </a:lnTo>
                  <a:lnTo>
                    <a:pt x="0" y="306"/>
                  </a:lnTo>
                  <a:close/>
                </a:path>
              </a:pathLst>
            </a:custGeom>
            <a:solidFill>
              <a:srgbClr val="FFF7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62" name="Freeform 50"/>
            <p:cNvSpPr>
              <a:spLocks noEditPoints="1"/>
            </p:cNvSpPr>
            <p:nvPr/>
          </p:nvSpPr>
          <p:spPr bwMode="auto">
            <a:xfrm>
              <a:off x="4857" y="1644"/>
              <a:ext cx="3" cy="1"/>
            </a:xfrm>
            <a:custGeom>
              <a:avLst/>
              <a:gdLst>
                <a:gd name="T0" fmla="*/ 0 w 3"/>
                <a:gd name="T1" fmla="*/ 1 h 1"/>
                <a:gd name="T2" fmla="*/ 1 w 3"/>
                <a:gd name="T3" fmla="*/ 1 h 1"/>
                <a:gd name="T4" fmla="*/ 1 w 3"/>
                <a:gd name="T5" fmla="*/ 1 h 1"/>
                <a:gd name="T6" fmla="*/ 0 w 3"/>
                <a:gd name="T7" fmla="*/ 1 h 1"/>
                <a:gd name="T8" fmla="*/ 2 w 3"/>
                <a:gd name="T9" fmla="*/ 0 h 1"/>
                <a:gd name="T10" fmla="*/ 2 w 3"/>
                <a:gd name="T11" fmla="*/ 1 h 1"/>
                <a:gd name="T12" fmla="*/ 3 w 3"/>
                <a:gd name="T13" fmla="*/ 1 h 1"/>
                <a:gd name="T14" fmla="*/ 2 w 3"/>
                <a:gd name="T15" fmla="*/ 0 h 1"/>
                <a:gd name="T16" fmla="*/ 2 w 3"/>
                <a:gd name="T1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
                  <a:moveTo>
                    <a:pt x="0" y="1"/>
                  </a:moveTo>
                  <a:lnTo>
                    <a:pt x="1" y="1"/>
                  </a:lnTo>
                  <a:lnTo>
                    <a:pt x="1" y="1"/>
                  </a:lnTo>
                  <a:lnTo>
                    <a:pt x="0" y="1"/>
                  </a:lnTo>
                  <a:close/>
                  <a:moveTo>
                    <a:pt x="2" y="0"/>
                  </a:moveTo>
                  <a:lnTo>
                    <a:pt x="2" y="1"/>
                  </a:lnTo>
                  <a:lnTo>
                    <a:pt x="3" y="1"/>
                  </a:lnTo>
                  <a:lnTo>
                    <a:pt x="2" y="0"/>
                  </a:lnTo>
                  <a:lnTo>
                    <a:pt x="2" y="0"/>
                  </a:lnTo>
                  <a:close/>
                </a:path>
              </a:pathLst>
            </a:custGeom>
            <a:solidFill>
              <a:srgbClr val="AC28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63" name="Freeform 51"/>
            <p:cNvSpPr>
              <a:spLocks noEditPoints="1"/>
            </p:cNvSpPr>
            <p:nvPr/>
          </p:nvSpPr>
          <p:spPr bwMode="auto">
            <a:xfrm>
              <a:off x="4857" y="1644"/>
              <a:ext cx="3" cy="1"/>
            </a:xfrm>
            <a:custGeom>
              <a:avLst/>
              <a:gdLst>
                <a:gd name="T0" fmla="*/ 0 w 3"/>
                <a:gd name="T1" fmla="*/ 1 h 1"/>
                <a:gd name="T2" fmla="*/ 1 w 3"/>
                <a:gd name="T3" fmla="*/ 1 h 1"/>
                <a:gd name="T4" fmla="*/ 1 w 3"/>
                <a:gd name="T5" fmla="*/ 1 h 1"/>
                <a:gd name="T6" fmla="*/ 0 w 3"/>
                <a:gd name="T7" fmla="*/ 1 h 1"/>
                <a:gd name="T8" fmla="*/ 2 w 3"/>
                <a:gd name="T9" fmla="*/ 0 h 1"/>
                <a:gd name="T10" fmla="*/ 2 w 3"/>
                <a:gd name="T11" fmla="*/ 1 h 1"/>
                <a:gd name="T12" fmla="*/ 3 w 3"/>
                <a:gd name="T13" fmla="*/ 1 h 1"/>
                <a:gd name="T14" fmla="*/ 2 w 3"/>
                <a:gd name="T15" fmla="*/ 0 h 1"/>
                <a:gd name="T16" fmla="*/ 2 w 3"/>
                <a:gd name="T1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
                  <a:moveTo>
                    <a:pt x="0" y="1"/>
                  </a:moveTo>
                  <a:lnTo>
                    <a:pt x="1" y="1"/>
                  </a:lnTo>
                  <a:lnTo>
                    <a:pt x="1" y="1"/>
                  </a:lnTo>
                  <a:lnTo>
                    <a:pt x="0" y="1"/>
                  </a:lnTo>
                  <a:moveTo>
                    <a:pt x="2" y="0"/>
                  </a:moveTo>
                  <a:lnTo>
                    <a:pt x="2" y="1"/>
                  </a:lnTo>
                  <a:lnTo>
                    <a:pt x="3" y="1"/>
                  </a:lnTo>
                  <a:lnTo>
                    <a:pt x="2"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64" name="Freeform 52"/>
            <p:cNvSpPr>
              <a:spLocks/>
            </p:cNvSpPr>
            <p:nvPr/>
          </p:nvSpPr>
          <p:spPr bwMode="auto">
            <a:xfrm>
              <a:off x="4810" y="1668"/>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AC28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65" name="Freeform 53"/>
            <p:cNvSpPr>
              <a:spLocks/>
            </p:cNvSpPr>
            <p:nvPr/>
          </p:nvSpPr>
          <p:spPr bwMode="auto">
            <a:xfrm>
              <a:off x="4810" y="1668"/>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66" name="Freeform 54"/>
            <p:cNvSpPr>
              <a:spLocks/>
            </p:cNvSpPr>
            <p:nvPr/>
          </p:nvSpPr>
          <p:spPr bwMode="auto">
            <a:xfrm>
              <a:off x="4811" y="1668"/>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AC28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67" name="Freeform 55"/>
            <p:cNvSpPr>
              <a:spLocks/>
            </p:cNvSpPr>
            <p:nvPr/>
          </p:nvSpPr>
          <p:spPr bwMode="auto">
            <a:xfrm>
              <a:off x="4811" y="1668"/>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68" name="Freeform 56"/>
            <p:cNvSpPr>
              <a:spLocks/>
            </p:cNvSpPr>
            <p:nvPr/>
          </p:nvSpPr>
          <p:spPr bwMode="auto">
            <a:xfrm>
              <a:off x="4825" y="1992"/>
              <a:ext cx="152" cy="20"/>
            </a:xfrm>
            <a:custGeom>
              <a:avLst/>
              <a:gdLst>
                <a:gd name="T0" fmla="*/ 117 w 120"/>
                <a:gd name="T1" fmla="*/ 16 h 16"/>
                <a:gd name="T2" fmla="*/ 3 w 120"/>
                <a:gd name="T3" fmla="*/ 16 h 16"/>
                <a:gd name="T4" fmla="*/ 0 w 120"/>
                <a:gd name="T5" fmla="*/ 13 h 16"/>
                <a:gd name="T6" fmla="*/ 0 w 120"/>
                <a:gd name="T7" fmla="*/ 3 h 16"/>
                <a:gd name="T8" fmla="*/ 3 w 120"/>
                <a:gd name="T9" fmla="*/ 0 h 16"/>
                <a:gd name="T10" fmla="*/ 117 w 120"/>
                <a:gd name="T11" fmla="*/ 0 h 16"/>
                <a:gd name="T12" fmla="*/ 120 w 120"/>
                <a:gd name="T13" fmla="*/ 3 h 16"/>
                <a:gd name="T14" fmla="*/ 120 w 120"/>
                <a:gd name="T15" fmla="*/ 13 h 16"/>
                <a:gd name="T16" fmla="*/ 117 w 120"/>
                <a:gd name="T1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 h="16">
                  <a:moveTo>
                    <a:pt x="117" y="16"/>
                  </a:moveTo>
                  <a:cubicBezTo>
                    <a:pt x="3" y="16"/>
                    <a:pt x="3" y="16"/>
                    <a:pt x="3" y="16"/>
                  </a:cubicBezTo>
                  <a:cubicBezTo>
                    <a:pt x="2" y="16"/>
                    <a:pt x="0" y="14"/>
                    <a:pt x="0" y="13"/>
                  </a:cubicBezTo>
                  <a:cubicBezTo>
                    <a:pt x="0" y="3"/>
                    <a:pt x="0" y="3"/>
                    <a:pt x="0" y="3"/>
                  </a:cubicBezTo>
                  <a:cubicBezTo>
                    <a:pt x="0" y="1"/>
                    <a:pt x="2" y="0"/>
                    <a:pt x="3" y="0"/>
                  </a:cubicBezTo>
                  <a:cubicBezTo>
                    <a:pt x="117" y="0"/>
                    <a:pt x="117" y="0"/>
                    <a:pt x="117" y="0"/>
                  </a:cubicBezTo>
                  <a:cubicBezTo>
                    <a:pt x="119" y="0"/>
                    <a:pt x="120" y="1"/>
                    <a:pt x="120" y="3"/>
                  </a:cubicBezTo>
                  <a:cubicBezTo>
                    <a:pt x="120" y="13"/>
                    <a:pt x="120" y="13"/>
                    <a:pt x="120" y="13"/>
                  </a:cubicBezTo>
                  <a:cubicBezTo>
                    <a:pt x="120" y="14"/>
                    <a:pt x="119" y="16"/>
                    <a:pt x="117" y="16"/>
                  </a:cubicBezTo>
                  <a:close/>
                </a:path>
              </a:pathLst>
            </a:custGeom>
            <a:solidFill>
              <a:srgbClr val="FFF9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69" name="Freeform 57"/>
            <p:cNvSpPr>
              <a:spLocks/>
            </p:cNvSpPr>
            <p:nvPr/>
          </p:nvSpPr>
          <p:spPr bwMode="auto">
            <a:xfrm>
              <a:off x="4734" y="1618"/>
              <a:ext cx="254" cy="286"/>
            </a:xfrm>
            <a:custGeom>
              <a:avLst/>
              <a:gdLst>
                <a:gd name="T0" fmla="*/ 200 w 201"/>
                <a:gd name="T1" fmla="*/ 38 h 226"/>
                <a:gd name="T2" fmla="*/ 38 w 201"/>
                <a:gd name="T3" fmla="*/ 64 h 226"/>
                <a:gd name="T4" fmla="*/ 64 w 201"/>
                <a:gd name="T5" fmla="*/ 226 h 226"/>
                <a:gd name="T6" fmla="*/ 64 w 201"/>
                <a:gd name="T7" fmla="*/ 226 h 226"/>
                <a:gd name="T8" fmla="*/ 201 w 201"/>
                <a:gd name="T9" fmla="*/ 38 h 226"/>
                <a:gd name="T10" fmla="*/ 200 w 201"/>
                <a:gd name="T11" fmla="*/ 38 h 226"/>
              </a:gdLst>
              <a:ahLst/>
              <a:cxnLst>
                <a:cxn ang="0">
                  <a:pos x="T0" y="T1"/>
                </a:cxn>
                <a:cxn ang="0">
                  <a:pos x="T2" y="T3"/>
                </a:cxn>
                <a:cxn ang="0">
                  <a:pos x="T4" y="T5"/>
                </a:cxn>
                <a:cxn ang="0">
                  <a:pos x="T6" y="T7"/>
                </a:cxn>
                <a:cxn ang="0">
                  <a:pos x="T8" y="T9"/>
                </a:cxn>
                <a:cxn ang="0">
                  <a:pos x="T10" y="T11"/>
                </a:cxn>
              </a:cxnLst>
              <a:rect l="0" t="0" r="r" b="b"/>
              <a:pathLst>
                <a:path w="201" h="226">
                  <a:moveTo>
                    <a:pt x="200" y="38"/>
                  </a:moveTo>
                  <a:cubicBezTo>
                    <a:pt x="148" y="0"/>
                    <a:pt x="75" y="12"/>
                    <a:pt x="38" y="64"/>
                  </a:cubicBezTo>
                  <a:cubicBezTo>
                    <a:pt x="0" y="116"/>
                    <a:pt x="12" y="189"/>
                    <a:pt x="64" y="226"/>
                  </a:cubicBezTo>
                  <a:cubicBezTo>
                    <a:pt x="64" y="226"/>
                    <a:pt x="64" y="226"/>
                    <a:pt x="64" y="226"/>
                  </a:cubicBezTo>
                  <a:cubicBezTo>
                    <a:pt x="201" y="38"/>
                    <a:pt x="201" y="38"/>
                    <a:pt x="201" y="38"/>
                  </a:cubicBezTo>
                  <a:lnTo>
                    <a:pt x="200"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70" name="Freeform 58"/>
            <p:cNvSpPr>
              <a:spLocks/>
            </p:cNvSpPr>
            <p:nvPr/>
          </p:nvSpPr>
          <p:spPr bwMode="auto">
            <a:xfrm>
              <a:off x="4815" y="1666"/>
              <a:ext cx="252" cy="286"/>
            </a:xfrm>
            <a:custGeom>
              <a:avLst/>
              <a:gdLst>
                <a:gd name="T0" fmla="*/ 163 w 200"/>
                <a:gd name="T1" fmla="*/ 162 h 226"/>
                <a:gd name="T2" fmla="*/ 137 w 200"/>
                <a:gd name="T3" fmla="*/ 0 h 226"/>
                <a:gd name="T4" fmla="*/ 0 w 200"/>
                <a:gd name="T5" fmla="*/ 188 h 226"/>
                <a:gd name="T6" fmla="*/ 163 w 200"/>
                <a:gd name="T7" fmla="*/ 162 h 226"/>
              </a:gdLst>
              <a:ahLst/>
              <a:cxnLst>
                <a:cxn ang="0">
                  <a:pos x="T0" y="T1"/>
                </a:cxn>
                <a:cxn ang="0">
                  <a:pos x="T2" y="T3"/>
                </a:cxn>
                <a:cxn ang="0">
                  <a:pos x="T4" y="T5"/>
                </a:cxn>
                <a:cxn ang="0">
                  <a:pos x="T6" y="T7"/>
                </a:cxn>
              </a:cxnLst>
              <a:rect l="0" t="0" r="r" b="b"/>
              <a:pathLst>
                <a:path w="200" h="226">
                  <a:moveTo>
                    <a:pt x="163" y="162"/>
                  </a:moveTo>
                  <a:cubicBezTo>
                    <a:pt x="200" y="110"/>
                    <a:pt x="188" y="38"/>
                    <a:pt x="137" y="0"/>
                  </a:cubicBezTo>
                  <a:cubicBezTo>
                    <a:pt x="0" y="188"/>
                    <a:pt x="0" y="188"/>
                    <a:pt x="0" y="188"/>
                  </a:cubicBezTo>
                  <a:cubicBezTo>
                    <a:pt x="53" y="226"/>
                    <a:pt x="125" y="214"/>
                    <a:pt x="163" y="16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71" name="Freeform 59"/>
            <p:cNvSpPr>
              <a:spLocks noEditPoints="1"/>
            </p:cNvSpPr>
            <p:nvPr/>
          </p:nvSpPr>
          <p:spPr bwMode="auto">
            <a:xfrm>
              <a:off x="4815" y="1666"/>
              <a:ext cx="230" cy="272"/>
            </a:xfrm>
            <a:custGeom>
              <a:avLst/>
              <a:gdLst>
                <a:gd name="T0" fmla="*/ 176 w 182"/>
                <a:gd name="T1" fmla="*/ 115 h 215"/>
                <a:gd name="T2" fmla="*/ 170 w 182"/>
                <a:gd name="T3" fmla="*/ 115 h 215"/>
                <a:gd name="T4" fmla="*/ 170 w 182"/>
                <a:gd name="T5" fmla="*/ 99 h 215"/>
                <a:gd name="T6" fmla="*/ 164 w 182"/>
                <a:gd name="T7" fmla="*/ 98 h 215"/>
                <a:gd name="T8" fmla="*/ 166 w 182"/>
                <a:gd name="T9" fmla="*/ 106 h 215"/>
                <a:gd name="T10" fmla="*/ 159 w 182"/>
                <a:gd name="T11" fmla="*/ 106 h 215"/>
                <a:gd name="T12" fmla="*/ 164 w 182"/>
                <a:gd name="T13" fmla="*/ 105 h 215"/>
                <a:gd name="T14" fmla="*/ 156 w 182"/>
                <a:gd name="T15" fmla="*/ 93 h 215"/>
                <a:gd name="T16" fmla="*/ 142 w 182"/>
                <a:gd name="T17" fmla="*/ 95 h 215"/>
                <a:gd name="T18" fmla="*/ 133 w 182"/>
                <a:gd name="T19" fmla="*/ 86 h 215"/>
                <a:gd name="T20" fmla="*/ 144 w 182"/>
                <a:gd name="T21" fmla="*/ 81 h 215"/>
                <a:gd name="T22" fmla="*/ 148 w 182"/>
                <a:gd name="T23" fmla="*/ 81 h 215"/>
                <a:gd name="T24" fmla="*/ 165 w 182"/>
                <a:gd name="T25" fmla="*/ 78 h 215"/>
                <a:gd name="T26" fmla="*/ 173 w 182"/>
                <a:gd name="T27" fmla="*/ 84 h 215"/>
                <a:gd name="T28" fmla="*/ 171 w 182"/>
                <a:gd name="T29" fmla="*/ 73 h 215"/>
                <a:gd name="T30" fmla="*/ 174 w 182"/>
                <a:gd name="T31" fmla="*/ 68 h 215"/>
                <a:gd name="T32" fmla="*/ 137 w 182"/>
                <a:gd name="T33" fmla="*/ 0 h 215"/>
                <a:gd name="T34" fmla="*/ 123 w 182"/>
                <a:gd name="T35" fmla="*/ 22 h 215"/>
                <a:gd name="T36" fmla="*/ 119 w 182"/>
                <a:gd name="T37" fmla="*/ 24 h 215"/>
                <a:gd name="T38" fmla="*/ 109 w 182"/>
                <a:gd name="T39" fmla="*/ 42 h 215"/>
                <a:gd name="T40" fmla="*/ 107 w 182"/>
                <a:gd name="T41" fmla="*/ 47 h 215"/>
                <a:gd name="T42" fmla="*/ 104 w 182"/>
                <a:gd name="T43" fmla="*/ 49 h 215"/>
                <a:gd name="T44" fmla="*/ 59 w 182"/>
                <a:gd name="T45" fmla="*/ 113 h 215"/>
                <a:gd name="T46" fmla="*/ 69 w 182"/>
                <a:gd name="T47" fmla="*/ 129 h 215"/>
                <a:gd name="T48" fmla="*/ 49 w 182"/>
                <a:gd name="T49" fmla="*/ 144 h 215"/>
                <a:gd name="T50" fmla="*/ 34 w 182"/>
                <a:gd name="T51" fmla="*/ 142 h 215"/>
                <a:gd name="T52" fmla="*/ 28 w 182"/>
                <a:gd name="T53" fmla="*/ 150 h 215"/>
                <a:gd name="T54" fmla="*/ 96 w 182"/>
                <a:gd name="T55" fmla="*/ 204 h 215"/>
                <a:gd name="T56" fmla="*/ 105 w 182"/>
                <a:gd name="T57" fmla="*/ 183 h 215"/>
                <a:gd name="T58" fmla="*/ 115 w 182"/>
                <a:gd name="T59" fmla="*/ 171 h 215"/>
                <a:gd name="T60" fmla="*/ 118 w 182"/>
                <a:gd name="T61" fmla="*/ 142 h 215"/>
                <a:gd name="T62" fmla="*/ 110 w 182"/>
                <a:gd name="T63" fmla="*/ 136 h 215"/>
                <a:gd name="T64" fmla="*/ 98 w 182"/>
                <a:gd name="T65" fmla="*/ 128 h 215"/>
                <a:gd name="T66" fmla="*/ 104 w 182"/>
                <a:gd name="T67" fmla="*/ 104 h 215"/>
                <a:gd name="T68" fmla="*/ 106 w 182"/>
                <a:gd name="T69" fmla="*/ 96 h 215"/>
                <a:gd name="T70" fmla="*/ 133 w 182"/>
                <a:gd name="T71" fmla="*/ 91 h 215"/>
                <a:gd name="T72" fmla="*/ 144 w 182"/>
                <a:gd name="T73" fmla="*/ 97 h 215"/>
                <a:gd name="T74" fmla="*/ 158 w 182"/>
                <a:gd name="T75" fmla="*/ 117 h 215"/>
                <a:gd name="T76" fmla="*/ 163 w 182"/>
                <a:gd name="T77" fmla="*/ 118 h 215"/>
                <a:gd name="T78" fmla="*/ 177 w 182"/>
                <a:gd name="T79" fmla="*/ 133 h 215"/>
                <a:gd name="T80" fmla="*/ 156 w 182"/>
                <a:gd name="T81" fmla="*/ 64 h 215"/>
                <a:gd name="T82" fmla="*/ 159 w 182"/>
                <a:gd name="T83" fmla="*/ 70 h 215"/>
                <a:gd name="T84" fmla="*/ 161 w 182"/>
                <a:gd name="T85" fmla="*/ 78 h 215"/>
                <a:gd name="T86" fmla="*/ 151 w 182"/>
                <a:gd name="T87" fmla="*/ 74 h 215"/>
                <a:gd name="T88" fmla="*/ 157 w 182"/>
                <a:gd name="T89" fmla="*/ 71 h 215"/>
                <a:gd name="T90" fmla="*/ 156 w 182"/>
                <a:gd name="T91" fmla="*/ 64 h 215"/>
                <a:gd name="T92" fmla="*/ 154 w 182"/>
                <a:gd name="T93" fmla="*/ 66 h 215"/>
                <a:gd name="T94" fmla="*/ 147 w 182"/>
                <a:gd name="T95" fmla="*/ 70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2" h="215">
                  <a:moveTo>
                    <a:pt x="181" y="123"/>
                  </a:moveTo>
                  <a:cubicBezTo>
                    <a:pt x="176" y="120"/>
                    <a:pt x="176" y="120"/>
                    <a:pt x="176" y="120"/>
                  </a:cubicBezTo>
                  <a:cubicBezTo>
                    <a:pt x="176" y="115"/>
                    <a:pt x="176" y="115"/>
                    <a:pt x="176" y="115"/>
                  </a:cubicBezTo>
                  <a:cubicBezTo>
                    <a:pt x="178" y="111"/>
                    <a:pt x="178" y="111"/>
                    <a:pt x="178" y="111"/>
                  </a:cubicBezTo>
                  <a:cubicBezTo>
                    <a:pt x="175" y="110"/>
                    <a:pt x="175" y="110"/>
                    <a:pt x="175" y="110"/>
                  </a:cubicBezTo>
                  <a:cubicBezTo>
                    <a:pt x="170" y="115"/>
                    <a:pt x="170" y="115"/>
                    <a:pt x="170" y="115"/>
                  </a:cubicBezTo>
                  <a:cubicBezTo>
                    <a:pt x="169" y="108"/>
                    <a:pt x="169" y="108"/>
                    <a:pt x="169" y="108"/>
                  </a:cubicBezTo>
                  <a:cubicBezTo>
                    <a:pt x="171" y="104"/>
                    <a:pt x="171" y="104"/>
                    <a:pt x="171" y="104"/>
                  </a:cubicBezTo>
                  <a:cubicBezTo>
                    <a:pt x="170" y="99"/>
                    <a:pt x="170" y="99"/>
                    <a:pt x="170" y="99"/>
                  </a:cubicBezTo>
                  <a:cubicBezTo>
                    <a:pt x="169" y="97"/>
                    <a:pt x="169" y="97"/>
                    <a:pt x="169" y="97"/>
                  </a:cubicBezTo>
                  <a:cubicBezTo>
                    <a:pt x="165" y="94"/>
                    <a:pt x="165" y="94"/>
                    <a:pt x="165" y="94"/>
                  </a:cubicBezTo>
                  <a:cubicBezTo>
                    <a:pt x="164" y="98"/>
                    <a:pt x="164" y="98"/>
                    <a:pt x="164" y="98"/>
                  </a:cubicBezTo>
                  <a:cubicBezTo>
                    <a:pt x="167" y="104"/>
                    <a:pt x="167" y="104"/>
                    <a:pt x="167" y="104"/>
                  </a:cubicBezTo>
                  <a:cubicBezTo>
                    <a:pt x="167" y="106"/>
                    <a:pt x="167" y="106"/>
                    <a:pt x="167" y="106"/>
                  </a:cubicBezTo>
                  <a:cubicBezTo>
                    <a:pt x="166" y="106"/>
                    <a:pt x="166" y="106"/>
                    <a:pt x="166" y="106"/>
                  </a:cubicBezTo>
                  <a:cubicBezTo>
                    <a:pt x="164" y="109"/>
                    <a:pt x="164" y="109"/>
                    <a:pt x="164" y="109"/>
                  </a:cubicBezTo>
                  <a:cubicBezTo>
                    <a:pt x="161" y="108"/>
                    <a:pt x="161" y="108"/>
                    <a:pt x="161" y="108"/>
                  </a:cubicBezTo>
                  <a:cubicBezTo>
                    <a:pt x="159" y="106"/>
                    <a:pt x="159" y="106"/>
                    <a:pt x="159" y="106"/>
                  </a:cubicBezTo>
                  <a:cubicBezTo>
                    <a:pt x="159" y="103"/>
                    <a:pt x="159" y="103"/>
                    <a:pt x="159" y="103"/>
                  </a:cubicBezTo>
                  <a:cubicBezTo>
                    <a:pt x="162" y="106"/>
                    <a:pt x="162" y="106"/>
                    <a:pt x="162" y="106"/>
                  </a:cubicBezTo>
                  <a:cubicBezTo>
                    <a:pt x="164" y="105"/>
                    <a:pt x="164" y="105"/>
                    <a:pt x="164" y="105"/>
                  </a:cubicBezTo>
                  <a:cubicBezTo>
                    <a:pt x="160" y="95"/>
                    <a:pt x="160" y="95"/>
                    <a:pt x="160" y="95"/>
                  </a:cubicBezTo>
                  <a:cubicBezTo>
                    <a:pt x="161" y="92"/>
                    <a:pt x="161" y="92"/>
                    <a:pt x="161" y="92"/>
                  </a:cubicBezTo>
                  <a:cubicBezTo>
                    <a:pt x="156" y="93"/>
                    <a:pt x="156" y="93"/>
                    <a:pt x="156" y="93"/>
                  </a:cubicBezTo>
                  <a:cubicBezTo>
                    <a:pt x="153" y="90"/>
                    <a:pt x="153" y="90"/>
                    <a:pt x="153" y="90"/>
                  </a:cubicBezTo>
                  <a:cubicBezTo>
                    <a:pt x="145" y="93"/>
                    <a:pt x="145" y="93"/>
                    <a:pt x="145" y="93"/>
                  </a:cubicBezTo>
                  <a:cubicBezTo>
                    <a:pt x="142" y="95"/>
                    <a:pt x="142" y="95"/>
                    <a:pt x="142" y="95"/>
                  </a:cubicBezTo>
                  <a:cubicBezTo>
                    <a:pt x="139" y="93"/>
                    <a:pt x="139" y="93"/>
                    <a:pt x="139" y="93"/>
                  </a:cubicBezTo>
                  <a:cubicBezTo>
                    <a:pt x="134" y="90"/>
                    <a:pt x="134" y="90"/>
                    <a:pt x="134" y="90"/>
                  </a:cubicBezTo>
                  <a:cubicBezTo>
                    <a:pt x="133" y="86"/>
                    <a:pt x="133" y="86"/>
                    <a:pt x="133" y="86"/>
                  </a:cubicBezTo>
                  <a:cubicBezTo>
                    <a:pt x="136" y="81"/>
                    <a:pt x="136" y="81"/>
                    <a:pt x="136" y="81"/>
                  </a:cubicBezTo>
                  <a:cubicBezTo>
                    <a:pt x="138" y="79"/>
                    <a:pt x="138" y="79"/>
                    <a:pt x="138" y="79"/>
                  </a:cubicBezTo>
                  <a:cubicBezTo>
                    <a:pt x="144" y="81"/>
                    <a:pt x="144" y="81"/>
                    <a:pt x="144" y="81"/>
                  </a:cubicBezTo>
                  <a:cubicBezTo>
                    <a:pt x="148" y="86"/>
                    <a:pt x="148" y="86"/>
                    <a:pt x="148" y="86"/>
                  </a:cubicBezTo>
                  <a:cubicBezTo>
                    <a:pt x="150" y="83"/>
                    <a:pt x="150" y="83"/>
                    <a:pt x="150" y="83"/>
                  </a:cubicBezTo>
                  <a:cubicBezTo>
                    <a:pt x="148" y="81"/>
                    <a:pt x="148" y="81"/>
                    <a:pt x="148" y="81"/>
                  </a:cubicBezTo>
                  <a:cubicBezTo>
                    <a:pt x="152" y="78"/>
                    <a:pt x="152" y="78"/>
                    <a:pt x="152" y="78"/>
                  </a:cubicBezTo>
                  <a:cubicBezTo>
                    <a:pt x="158" y="80"/>
                    <a:pt x="158" y="80"/>
                    <a:pt x="158" y="80"/>
                  </a:cubicBezTo>
                  <a:cubicBezTo>
                    <a:pt x="165" y="78"/>
                    <a:pt x="165" y="78"/>
                    <a:pt x="165" y="78"/>
                  </a:cubicBezTo>
                  <a:cubicBezTo>
                    <a:pt x="169" y="80"/>
                    <a:pt x="169" y="80"/>
                    <a:pt x="169" y="80"/>
                  </a:cubicBezTo>
                  <a:cubicBezTo>
                    <a:pt x="171" y="83"/>
                    <a:pt x="171" y="83"/>
                    <a:pt x="171" y="83"/>
                  </a:cubicBezTo>
                  <a:cubicBezTo>
                    <a:pt x="173" y="84"/>
                    <a:pt x="173" y="84"/>
                    <a:pt x="173" y="84"/>
                  </a:cubicBezTo>
                  <a:cubicBezTo>
                    <a:pt x="175" y="79"/>
                    <a:pt x="175" y="79"/>
                    <a:pt x="175" y="79"/>
                  </a:cubicBezTo>
                  <a:cubicBezTo>
                    <a:pt x="170" y="77"/>
                    <a:pt x="170" y="77"/>
                    <a:pt x="170" y="77"/>
                  </a:cubicBezTo>
                  <a:cubicBezTo>
                    <a:pt x="171" y="73"/>
                    <a:pt x="171" y="73"/>
                    <a:pt x="171" y="73"/>
                  </a:cubicBezTo>
                  <a:cubicBezTo>
                    <a:pt x="169" y="71"/>
                    <a:pt x="169" y="71"/>
                    <a:pt x="169" y="71"/>
                  </a:cubicBezTo>
                  <a:cubicBezTo>
                    <a:pt x="170" y="69"/>
                    <a:pt x="170" y="69"/>
                    <a:pt x="170" y="69"/>
                  </a:cubicBezTo>
                  <a:cubicBezTo>
                    <a:pt x="174" y="68"/>
                    <a:pt x="174" y="68"/>
                    <a:pt x="174" y="68"/>
                  </a:cubicBezTo>
                  <a:cubicBezTo>
                    <a:pt x="179" y="69"/>
                    <a:pt x="179" y="69"/>
                    <a:pt x="179" y="69"/>
                  </a:cubicBezTo>
                  <a:cubicBezTo>
                    <a:pt x="182" y="68"/>
                    <a:pt x="182" y="68"/>
                    <a:pt x="182" y="68"/>
                  </a:cubicBezTo>
                  <a:cubicBezTo>
                    <a:pt x="176" y="41"/>
                    <a:pt x="161" y="17"/>
                    <a:pt x="137" y="0"/>
                  </a:cubicBezTo>
                  <a:cubicBezTo>
                    <a:pt x="125" y="17"/>
                    <a:pt x="125" y="17"/>
                    <a:pt x="125" y="17"/>
                  </a:cubicBezTo>
                  <a:cubicBezTo>
                    <a:pt x="126" y="19"/>
                    <a:pt x="126" y="19"/>
                    <a:pt x="126" y="19"/>
                  </a:cubicBezTo>
                  <a:cubicBezTo>
                    <a:pt x="123" y="22"/>
                    <a:pt x="123" y="22"/>
                    <a:pt x="123" y="22"/>
                  </a:cubicBezTo>
                  <a:cubicBezTo>
                    <a:pt x="126" y="25"/>
                    <a:pt x="126" y="25"/>
                    <a:pt x="126" y="25"/>
                  </a:cubicBezTo>
                  <a:cubicBezTo>
                    <a:pt x="122" y="27"/>
                    <a:pt x="122" y="27"/>
                    <a:pt x="122" y="27"/>
                  </a:cubicBezTo>
                  <a:cubicBezTo>
                    <a:pt x="119" y="24"/>
                    <a:pt x="119" y="24"/>
                    <a:pt x="119" y="24"/>
                  </a:cubicBezTo>
                  <a:cubicBezTo>
                    <a:pt x="110" y="36"/>
                    <a:pt x="110" y="36"/>
                    <a:pt x="110" y="36"/>
                  </a:cubicBezTo>
                  <a:cubicBezTo>
                    <a:pt x="111" y="39"/>
                    <a:pt x="111" y="39"/>
                    <a:pt x="111" y="39"/>
                  </a:cubicBezTo>
                  <a:cubicBezTo>
                    <a:pt x="109" y="42"/>
                    <a:pt x="109" y="42"/>
                    <a:pt x="109" y="42"/>
                  </a:cubicBezTo>
                  <a:cubicBezTo>
                    <a:pt x="106" y="42"/>
                    <a:pt x="106" y="42"/>
                    <a:pt x="106" y="42"/>
                  </a:cubicBezTo>
                  <a:cubicBezTo>
                    <a:pt x="105" y="44"/>
                    <a:pt x="105" y="44"/>
                    <a:pt x="105" y="44"/>
                  </a:cubicBezTo>
                  <a:cubicBezTo>
                    <a:pt x="107" y="47"/>
                    <a:pt x="107" y="47"/>
                    <a:pt x="107" y="47"/>
                  </a:cubicBezTo>
                  <a:cubicBezTo>
                    <a:pt x="105" y="49"/>
                    <a:pt x="105" y="49"/>
                    <a:pt x="105" y="49"/>
                  </a:cubicBezTo>
                  <a:cubicBezTo>
                    <a:pt x="104" y="49"/>
                    <a:pt x="104" y="49"/>
                    <a:pt x="104" y="49"/>
                  </a:cubicBezTo>
                  <a:cubicBezTo>
                    <a:pt x="104" y="49"/>
                    <a:pt x="104" y="49"/>
                    <a:pt x="104" y="49"/>
                  </a:cubicBezTo>
                  <a:cubicBezTo>
                    <a:pt x="103" y="47"/>
                    <a:pt x="103" y="47"/>
                    <a:pt x="103" y="47"/>
                  </a:cubicBezTo>
                  <a:cubicBezTo>
                    <a:pt x="57" y="110"/>
                    <a:pt x="57" y="110"/>
                    <a:pt x="57" y="110"/>
                  </a:cubicBezTo>
                  <a:cubicBezTo>
                    <a:pt x="59" y="113"/>
                    <a:pt x="59" y="113"/>
                    <a:pt x="59" y="113"/>
                  </a:cubicBezTo>
                  <a:cubicBezTo>
                    <a:pt x="67" y="119"/>
                    <a:pt x="67" y="119"/>
                    <a:pt x="67" y="119"/>
                  </a:cubicBezTo>
                  <a:cubicBezTo>
                    <a:pt x="66" y="125"/>
                    <a:pt x="66" y="125"/>
                    <a:pt x="66" y="125"/>
                  </a:cubicBezTo>
                  <a:cubicBezTo>
                    <a:pt x="69" y="129"/>
                    <a:pt x="69" y="129"/>
                    <a:pt x="69" y="129"/>
                  </a:cubicBezTo>
                  <a:cubicBezTo>
                    <a:pt x="66" y="131"/>
                    <a:pt x="66" y="131"/>
                    <a:pt x="66" y="131"/>
                  </a:cubicBezTo>
                  <a:cubicBezTo>
                    <a:pt x="58" y="134"/>
                    <a:pt x="58" y="134"/>
                    <a:pt x="58" y="134"/>
                  </a:cubicBezTo>
                  <a:cubicBezTo>
                    <a:pt x="49" y="144"/>
                    <a:pt x="49" y="144"/>
                    <a:pt x="49" y="144"/>
                  </a:cubicBezTo>
                  <a:cubicBezTo>
                    <a:pt x="43" y="144"/>
                    <a:pt x="43" y="144"/>
                    <a:pt x="43" y="144"/>
                  </a:cubicBezTo>
                  <a:cubicBezTo>
                    <a:pt x="38" y="140"/>
                    <a:pt x="38" y="140"/>
                    <a:pt x="38" y="140"/>
                  </a:cubicBezTo>
                  <a:cubicBezTo>
                    <a:pt x="34" y="142"/>
                    <a:pt x="34" y="142"/>
                    <a:pt x="34" y="142"/>
                  </a:cubicBezTo>
                  <a:cubicBezTo>
                    <a:pt x="34" y="142"/>
                    <a:pt x="34" y="142"/>
                    <a:pt x="34" y="142"/>
                  </a:cubicBezTo>
                  <a:cubicBezTo>
                    <a:pt x="31" y="149"/>
                    <a:pt x="31" y="149"/>
                    <a:pt x="31" y="149"/>
                  </a:cubicBezTo>
                  <a:cubicBezTo>
                    <a:pt x="28" y="150"/>
                    <a:pt x="28" y="150"/>
                    <a:pt x="28" y="150"/>
                  </a:cubicBezTo>
                  <a:cubicBezTo>
                    <a:pt x="0" y="189"/>
                    <a:pt x="0" y="189"/>
                    <a:pt x="0" y="189"/>
                  </a:cubicBezTo>
                  <a:cubicBezTo>
                    <a:pt x="30" y="210"/>
                    <a:pt x="66" y="215"/>
                    <a:pt x="99" y="206"/>
                  </a:cubicBezTo>
                  <a:cubicBezTo>
                    <a:pt x="96" y="204"/>
                    <a:pt x="96" y="204"/>
                    <a:pt x="96" y="204"/>
                  </a:cubicBezTo>
                  <a:cubicBezTo>
                    <a:pt x="100" y="198"/>
                    <a:pt x="100" y="198"/>
                    <a:pt x="100" y="198"/>
                  </a:cubicBezTo>
                  <a:cubicBezTo>
                    <a:pt x="100" y="190"/>
                    <a:pt x="100" y="190"/>
                    <a:pt x="100" y="190"/>
                  </a:cubicBezTo>
                  <a:cubicBezTo>
                    <a:pt x="105" y="183"/>
                    <a:pt x="105" y="183"/>
                    <a:pt x="105" y="183"/>
                  </a:cubicBezTo>
                  <a:cubicBezTo>
                    <a:pt x="105" y="178"/>
                    <a:pt x="105" y="178"/>
                    <a:pt x="105" y="178"/>
                  </a:cubicBezTo>
                  <a:cubicBezTo>
                    <a:pt x="107" y="175"/>
                    <a:pt x="107" y="175"/>
                    <a:pt x="107" y="175"/>
                  </a:cubicBezTo>
                  <a:cubicBezTo>
                    <a:pt x="115" y="171"/>
                    <a:pt x="115" y="171"/>
                    <a:pt x="115" y="171"/>
                  </a:cubicBezTo>
                  <a:cubicBezTo>
                    <a:pt x="117" y="154"/>
                    <a:pt x="117" y="154"/>
                    <a:pt x="117" y="154"/>
                  </a:cubicBezTo>
                  <a:cubicBezTo>
                    <a:pt x="123" y="147"/>
                    <a:pt x="123" y="147"/>
                    <a:pt x="123" y="147"/>
                  </a:cubicBezTo>
                  <a:cubicBezTo>
                    <a:pt x="118" y="142"/>
                    <a:pt x="118" y="142"/>
                    <a:pt x="118" y="142"/>
                  </a:cubicBezTo>
                  <a:cubicBezTo>
                    <a:pt x="117" y="138"/>
                    <a:pt x="117" y="138"/>
                    <a:pt x="117" y="138"/>
                  </a:cubicBezTo>
                  <a:cubicBezTo>
                    <a:pt x="113" y="135"/>
                    <a:pt x="113" y="135"/>
                    <a:pt x="113" y="135"/>
                  </a:cubicBezTo>
                  <a:cubicBezTo>
                    <a:pt x="110" y="136"/>
                    <a:pt x="110" y="136"/>
                    <a:pt x="110" y="136"/>
                  </a:cubicBezTo>
                  <a:cubicBezTo>
                    <a:pt x="103" y="130"/>
                    <a:pt x="103" y="130"/>
                    <a:pt x="103" y="130"/>
                  </a:cubicBezTo>
                  <a:cubicBezTo>
                    <a:pt x="102" y="131"/>
                    <a:pt x="102" y="131"/>
                    <a:pt x="102" y="131"/>
                  </a:cubicBezTo>
                  <a:cubicBezTo>
                    <a:pt x="98" y="128"/>
                    <a:pt x="98" y="128"/>
                    <a:pt x="98" y="128"/>
                  </a:cubicBezTo>
                  <a:cubicBezTo>
                    <a:pt x="97" y="111"/>
                    <a:pt x="97" y="111"/>
                    <a:pt x="97" y="111"/>
                  </a:cubicBezTo>
                  <a:cubicBezTo>
                    <a:pt x="102" y="103"/>
                    <a:pt x="102" y="103"/>
                    <a:pt x="102" y="103"/>
                  </a:cubicBezTo>
                  <a:cubicBezTo>
                    <a:pt x="104" y="104"/>
                    <a:pt x="104" y="104"/>
                    <a:pt x="104" y="104"/>
                  </a:cubicBezTo>
                  <a:cubicBezTo>
                    <a:pt x="107" y="101"/>
                    <a:pt x="107" y="101"/>
                    <a:pt x="107" y="101"/>
                  </a:cubicBezTo>
                  <a:cubicBezTo>
                    <a:pt x="105" y="100"/>
                    <a:pt x="105" y="100"/>
                    <a:pt x="105" y="100"/>
                  </a:cubicBezTo>
                  <a:cubicBezTo>
                    <a:pt x="106" y="96"/>
                    <a:pt x="106" y="96"/>
                    <a:pt x="106" y="96"/>
                  </a:cubicBezTo>
                  <a:cubicBezTo>
                    <a:pt x="122" y="96"/>
                    <a:pt x="122" y="96"/>
                    <a:pt x="122" y="96"/>
                  </a:cubicBezTo>
                  <a:cubicBezTo>
                    <a:pt x="126" y="91"/>
                    <a:pt x="126" y="91"/>
                    <a:pt x="126" y="91"/>
                  </a:cubicBezTo>
                  <a:cubicBezTo>
                    <a:pt x="133" y="91"/>
                    <a:pt x="133" y="91"/>
                    <a:pt x="133" y="91"/>
                  </a:cubicBezTo>
                  <a:cubicBezTo>
                    <a:pt x="135" y="93"/>
                    <a:pt x="135" y="93"/>
                    <a:pt x="135" y="93"/>
                  </a:cubicBezTo>
                  <a:cubicBezTo>
                    <a:pt x="139" y="96"/>
                    <a:pt x="139" y="96"/>
                    <a:pt x="139" y="96"/>
                  </a:cubicBezTo>
                  <a:cubicBezTo>
                    <a:pt x="144" y="97"/>
                    <a:pt x="144" y="97"/>
                    <a:pt x="144" y="97"/>
                  </a:cubicBezTo>
                  <a:cubicBezTo>
                    <a:pt x="155" y="104"/>
                    <a:pt x="155" y="104"/>
                    <a:pt x="155" y="104"/>
                  </a:cubicBezTo>
                  <a:cubicBezTo>
                    <a:pt x="151" y="109"/>
                    <a:pt x="151" y="109"/>
                    <a:pt x="151" y="109"/>
                  </a:cubicBezTo>
                  <a:cubicBezTo>
                    <a:pt x="158" y="117"/>
                    <a:pt x="158" y="117"/>
                    <a:pt x="158" y="117"/>
                  </a:cubicBezTo>
                  <a:cubicBezTo>
                    <a:pt x="159" y="119"/>
                    <a:pt x="159" y="119"/>
                    <a:pt x="159" y="119"/>
                  </a:cubicBezTo>
                  <a:cubicBezTo>
                    <a:pt x="160" y="121"/>
                    <a:pt x="160" y="121"/>
                    <a:pt x="160" y="121"/>
                  </a:cubicBezTo>
                  <a:cubicBezTo>
                    <a:pt x="163" y="118"/>
                    <a:pt x="163" y="118"/>
                    <a:pt x="163" y="118"/>
                  </a:cubicBezTo>
                  <a:cubicBezTo>
                    <a:pt x="168" y="121"/>
                    <a:pt x="168" y="121"/>
                    <a:pt x="168" y="121"/>
                  </a:cubicBezTo>
                  <a:cubicBezTo>
                    <a:pt x="170" y="127"/>
                    <a:pt x="170" y="127"/>
                    <a:pt x="170" y="127"/>
                  </a:cubicBezTo>
                  <a:cubicBezTo>
                    <a:pt x="177" y="133"/>
                    <a:pt x="177" y="133"/>
                    <a:pt x="177" y="133"/>
                  </a:cubicBezTo>
                  <a:cubicBezTo>
                    <a:pt x="178" y="133"/>
                    <a:pt x="178" y="133"/>
                    <a:pt x="178" y="133"/>
                  </a:cubicBezTo>
                  <a:cubicBezTo>
                    <a:pt x="179" y="130"/>
                    <a:pt x="180" y="127"/>
                    <a:pt x="181" y="123"/>
                  </a:cubicBezTo>
                  <a:close/>
                  <a:moveTo>
                    <a:pt x="156" y="64"/>
                  </a:moveTo>
                  <a:cubicBezTo>
                    <a:pt x="158" y="64"/>
                    <a:pt x="158" y="64"/>
                    <a:pt x="158" y="64"/>
                  </a:cubicBezTo>
                  <a:cubicBezTo>
                    <a:pt x="161" y="65"/>
                    <a:pt x="161" y="65"/>
                    <a:pt x="161" y="65"/>
                  </a:cubicBezTo>
                  <a:cubicBezTo>
                    <a:pt x="159" y="70"/>
                    <a:pt x="159" y="70"/>
                    <a:pt x="159" y="70"/>
                  </a:cubicBezTo>
                  <a:cubicBezTo>
                    <a:pt x="159" y="73"/>
                    <a:pt x="159" y="73"/>
                    <a:pt x="159" y="73"/>
                  </a:cubicBezTo>
                  <a:cubicBezTo>
                    <a:pt x="159" y="75"/>
                    <a:pt x="159" y="75"/>
                    <a:pt x="159" y="75"/>
                  </a:cubicBezTo>
                  <a:cubicBezTo>
                    <a:pt x="161" y="78"/>
                    <a:pt x="161" y="78"/>
                    <a:pt x="161" y="78"/>
                  </a:cubicBezTo>
                  <a:cubicBezTo>
                    <a:pt x="157" y="79"/>
                    <a:pt x="157" y="79"/>
                    <a:pt x="157" y="79"/>
                  </a:cubicBezTo>
                  <a:cubicBezTo>
                    <a:pt x="153" y="76"/>
                    <a:pt x="153" y="76"/>
                    <a:pt x="153" y="76"/>
                  </a:cubicBezTo>
                  <a:cubicBezTo>
                    <a:pt x="151" y="74"/>
                    <a:pt x="151" y="74"/>
                    <a:pt x="151" y="74"/>
                  </a:cubicBezTo>
                  <a:cubicBezTo>
                    <a:pt x="153" y="71"/>
                    <a:pt x="153" y="71"/>
                    <a:pt x="153" y="71"/>
                  </a:cubicBezTo>
                  <a:cubicBezTo>
                    <a:pt x="156" y="72"/>
                    <a:pt x="156" y="72"/>
                    <a:pt x="156" y="72"/>
                  </a:cubicBezTo>
                  <a:cubicBezTo>
                    <a:pt x="157" y="71"/>
                    <a:pt x="157" y="71"/>
                    <a:pt x="157" y="71"/>
                  </a:cubicBezTo>
                  <a:cubicBezTo>
                    <a:pt x="156" y="68"/>
                    <a:pt x="156" y="68"/>
                    <a:pt x="156" y="68"/>
                  </a:cubicBezTo>
                  <a:cubicBezTo>
                    <a:pt x="155" y="66"/>
                    <a:pt x="155" y="66"/>
                    <a:pt x="155" y="66"/>
                  </a:cubicBezTo>
                  <a:lnTo>
                    <a:pt x="156" y="64"/>
                  </a:lnTo>
                  <a:close/>
                  <a:moveTo>
                    <a:pt x="147" y="67"/>
                  </a:moveTo>
                  <a:cubicBezTo>
                    <a:pt x="151" y="65"/>
                    <a:pt x="151" y="65"/>
                    <a:pt x="151" y="65"/>
                  </a:cubicBezTo>
                  <a:cubicBezTo>
                    <a:pt x="154" y="66"/>
                    <a:pt x="154" y="66"/>
                    <a:pt x="154" y="66"/>
                  </a:cubicBezTo>
                  <a:cubicBezTo>
                    <a:pt x="155" y="68"/>
                    <a:pt x="155" y="68"/>
                    <a:pt x="155" y="68"/>
                  </a:cubicBezTo>
                  <a:cubicBezTo>
                    <a:pt x="153" y="70"/>
                    <a:pt x="153" y="70"/>
                    <a:pt x="153" y="70"/>
                  </a:cubicBezTo>
                  <a:cubicBezTo>
                    <a:pt x="147" y="70"/>
                    <a:pt x="147" y="70"/>
                    <a:pt x="147" y="70"/>
                  </a:cubicBezTo>
                  <a:cubicBezTo>
                    <a:pt x="145" y="68"/>
                    <a:pt x="145" y="68"/>
                    <a:pt x="145" y="68"/>
                  </a:cubicBezTo>
                  <a:lnTo>
                    <a:pt x="147" y="67"/>
                  </a:lnTo>
                  <a:close/>
                </a:path>
              </a:pathLst>
            </a:custGeom>
            <a:solidFill>
              <a:srgbClr val="83C800">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72" name="Rectangle 60"/>
            <p:cNvSpPr>
              <a:spLocks noChangeArrowheads="1"/>
            </p:cNvSpPr>
            <p:nvPr/>
          </p:nvSpPr>
          <p:spPr bwMode="auto">
            <a:xfrm>
              <a:off x="4858" y="1846"/>
              <a:ext cx="1" cy="1"/>
            </a:xfrm>
            <a:prstGeom prst="rect">
              <a:avLst/>
            </a:prstGeom>
            <a:solidFill>
              <a:srgbClr val="03434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73" name="Freeform 61"/>
            <p:cNvSpPr>
              <a:spLocks/>
            </p:cNvSpPr>
            <p:nvPr/>
          </p:nvSpPr>
          <p:spPr bwMode="auto">
            <a:xfrm>
              <a:off x="4734" y="1659"/>
              <a:ext cx="116" cy="246"/>
            </a:xfrm>
            <a:custGeom>
              <a:avLst/>
              <a:gdLst>
                <a:gd name="T0" fmla="*/ 84 w 92"/>
                <a:gd name="T1" fmla="*/ 158 h 195"/>
                <a:gd name="T2" fmla="*/ 79 w 92"/>
                <a:gd name="T3" fmla="*/ 160 h 195"/>
                <a:gd name="T4" fmla="*/ 72 w 92"/>
                <a:gd name="T5" fmla="*/ 159 h 195"/>
                <a:gd name="T6" fmla="*/ 68 w 92"/>
                <a:gd name="T7" fmla="*/ 157 h 195"/>
                <a:gd name="T8" fmla="*/ 66 w 92"/>
                <a:gd name="T9" fmla="*/ 158 h 195"/>
                <a:gd name="T10" fmla="*/ 68 w 92"/>
                <a:gd name="T11" fmla="*/ 161 h 195"/>
                <a:gd name="T12" fmla="*/ 67 w 92"/>
                <a:gd name="T13" fmla="*/ 162 h 195"/>
                <a:gd name="T14" fmla="*/ 63 w 92"/>
                <a:gd name="T15" fmla="*/ 163 h 195"/>
                <a:gd name="T16" fmla="*/ 63 w 92"/>
                <a:gd name="T17" fmla="*/ 166 h 195"/>
                <a:gd name="T18" fmla="*/ 66 w 92"/>
                <a:gd name="T19" fmla="*/ 168 h 195"/>
                <a:gd name="T20" fmla="*/ 64 w 92"/>
                <a:gd name="T21" fmla="*/ 170 h 195"/>
                <a:gd name="T22" fmla="*/ 62 w 92"/>
                <a:gd name="T23" fmla="*/ 172 h 195"/>
                <a:gd name="T24" fmla="*/ 60 w 92"/>
                <a:gd name="T25" fmla="*/ 173 h 195"/>
                <a:gd name="T26" fmla="*/ 62 w 92"/>
                <a:gd name="T27" fmla="*/ 180 h 195"/>
                <a:gd name="T28" fmla="*/ 60 w 92"/>
                <a:gd name="T29" fmla="*/ 181 h 195"/>
                <a:gd name="T30" fmla="*/ 55 w 92"/>
                <a:gd name="T31" fmla="*/ 177 h 195"/>
                <a:gd name="T32" fmla="*/ 52 w 92"/>
                <a:gd name="T33" fmla="*/ 168 h 195"/>
                <a:gd name="T34" fmla="*/ 54 w 92"/>
                <a:gd name="T35" fmla="*/ 157 h 195"/>
                <a:gd name="T36" fmla="*/ 60 w 92"/>
                <a:gd name="T37" fmla="*/ 150 h 195"/>
                <a:gd name="T38" fmla="*/ 59 w 92"/>
                <a:gd name="T39" fmla="*/ 143 h 195"/>
                <a:gd name="T40" fmla="*/ 66 w 92"/>
                <a:gd name="T41" fmla="*/ 137 h 195"/>
                <a:gd name="T42" fmla="*/ 65 w 92"/>
                <a:gd name="T43" fmla="*/ 135 h 195"/>
                <a:gd name="T44" fmla="*/ 76 w 92"/>
                <a:gd name="T45" fmla="*/ 119 h 195"/>
                <a:gd name="T46" fmla="*/ 73 w 92"/>
                <a:gd name="T47" fmla="*/ 110 h 195"/>
                <a:gd name="T48" fmla="*/ 71 w 92"/>
                <a:gd name="T49" fmla="*/ 108 h 195"/>
                <a:gd name="T50" fmla="*/ 73 w 92"/>
                <a:gd name="T51" fmla="*/ 104 h 195"/>
                <a:gd name="T52" fmla="*/ 72 w 92"/>
                <a:gd name="T53" fmla="*/ 90 h 195"/>
                <a:gd name="T54" fmla="*/ 75 w 92"/>
                <a:gd name="T55" fmla="*/ 87 h 195"/>
                <a:gd name="T56" fmla="*/ 79 w 92"/>
                <a:gd name="T57" fmla="*/ 82 h 195"/>
                <a:gd name="T58" fmla="*/ 87 w 92"/>
                <a:gd name="T59" fmla="*/ 82 h 195"/>
                <a:gd name="T60" fmla="*/ 90 w 92"/>
                <a:gd name="T61" fmla="*/ 76 h 195"/>
                <a:gd name="T62" fmla="*/ 83 w 92"/>
                <a:gd name="T63" fmla="*/ 70 h 195"/>
                <a:gd name="T64" fmla="*/ 82 w 92"/>
                <a:gd name="T65" fmla="*/ 60 h 195"/>
                <a:gd name="T66" fmla="*/ 79 w 92"/>
                <a:gd name="T67" fmla="*/ 56 h 195"/>
                <a:gd name="T68" fmla="*/ 77 w 92"/>
                <a:gd name="T69" fmla="*/ 53 h 195"/>
                <a:gd name="T70" fmla="*/ 79 w 92"/>
                <a:gd name="T71" fmla="*/ 51 h 195"/>
                <a:gd name="T72" fmla="*/ 76 w 92"/>
                <a:gd name="T73" fmla="*/ 48 h 195"/>
                <a:gd name="T74" fmla="*/ 75 w 92"/>
                <a:gd name="T75" fmla="*/ 50 h 195"/>
                <a:gd name="T76" fmla="*/ 68 w 92"/>
                <a:gd name="T77" fmla="*/ 42 h 195"/>
                <a:gd name="T78" fmla="*/ 68 w 92"/>
                <a:gd name="T79" fmla="*/ 34 h 195"/>
                <a:gd name="T80" fmla="*/ 72 w 92"/>
                <a:gd name="T81" fmla="*/ 33 h 195"/>
                <a:gd name="T82" fmla="*/ 72 w 92"/>
                <a:gd name="T83" fmla="*/ 21 h 195"/>
                <a:gd name="T84" fmla="*/ 75 w 92"/>
                <a:gd name="T85" fmla="*/ 15 h 195"/>
                <a:gd name="T86" fmla="*/ 73 w 92"/>
                <a:gd name="T87" fmla="*/ 14 h 195"/>
                <a:gd name="T88" fmla="*/ 70 w 92"/>
                <a:gd name="T89" fmla="*/ 19 h 195"/>
                <a:gd name="T90" fmla="*/ 69 w 92"/>
                <a:gd name="T91" fmla="*/ 28 h 195"/>
                <a:gd name="T92" fmla="*/ 67 w 92"/>
                <a:gd name="T93" fmla="*/ 30 h 195"/>
                <a:gd name="T94" fmla="*/ 65 w 92"/>
                <a:gd name="T95" fmla="*/ 27 h 195"/>
                <a:gd name="T96" fmla="*/ 65 w 92"/>
                <a:gd name="T97" fmla="*/ 18 h 195"/>
                <a:gd name="T98" fmla="*/ 71 w 92"/>
                <a:gd name="T99" fmla="*/ 10 h 195"/>
                <a:gd name="T100" fmla="*/ 68 w 92"/>
                <a:gd name="T101" fmla="*/ 6 h 195"/>
                <a:gd name="T102" fmla="*/ 72 w 92"/>
                <a:gd name="T103" fmla="*/ 0 h 195"/>
                <a:gd name="T104" fmla="*/ 38 w 92"/>
                <a:gd name="T105" fmla="*/ 32 h 195"/>
                <a:gd name="T106" fmla="*/ 64 w 92"/>
                <a:gd name="T107" fmla="*/ 194 h 195"/>
                <a:gd name="T108" fmla="*/ 64 w 92"/>
                <a:gd name="T109" fmla="*/ 195 h 195"/>
                <a:gd name="T110" fmla="*/ 92 w 92"/>
                <a:gd name="T111" fmla="*/ 156 h 195"/>
                <a:gd name="T112" fmla="*/ 84 w 92"/>
                <a:gd name="T113" fmla="*/ 158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2" h="195">
                  <a:moveTo>
                    <a:pt x="84" y="158"/>
                  </a:moveTo>
                  <a:cubicBezTo>
                    <a:pt x="79" y="160"/>
                    <a:pt x="79" y="160"/>
                    <a:pt x="79" y="160"/>
                  </a:cubicBezTo>
                  <a:cubicBezTo>
                    <a:pt x="72" y="159"/>
                    <a:pt x="72" y="159"/>
                    <a:pt x="72" y="159"/>
                  </a:cubicBezTo>
                  <a:cubicBezTo>
                    <a:pt x="68" y="157"/>
                    <a:pt x="68" y="157"/>
                    <a:pt x="68" y="157"/>
                  </a:cubicBezTo>
                  <a:cubicBezTo>
                    <a:pt x="66" y="158"/>
                    <a:pt x="66" y="158"/>
                    <a:pt x="66" y="158"/>
                  </a:cubicBezTo>
                  <a:cubicBezTo>
                    <a:pt x="68" y="161"/>
                    <a:pt x="68" y="161"/>
                    <a:pt x="68" y="161"/>
                  </a:cubicBezTo>
                  <a:cubicBezTo>
                    <a:pt x="67" y="162"/>
                    <a:pt x="67" y="162"/>
                    <a:pt x="67" y="162"/>
                  </a:cubicBezTo>
                  <a:cubicBezTo>
                    <a:pt x="63" y="163"/>
                    <a:pt x="63" y="163"/>
                    <a:pt x="63" y="163"/>
                  </a:cubicBezTo>
                  <a:cubicBezTo>
                    <a:pt x="63" y="166"/>
                    <a:pt x="63" y="166"/>
                    <a:pt x="63" y="166"/>
                  </a:cubicBezTo>
                  <a:cubicBezTo>
                    <a:pt x="66" y="168"/>
                    <a:pt x="66" y="168"/>
                    <a:pt x="66" y="168"/>
                  </a:cubicBezTo>
                  <a:cubicBezTo>
                    <a:pt x="64" y="170"/>
                    <a:pt x="64" y="170"/>
                    <a:pt x="64" y="170"/>
                  </a:cubicBezTo>
                  <a:cubicBezTo>
                    <a:pt x="62" y="172"/>
                    <a:pt x="62" y="172"/>
                    <a:pt x="62" y="172"/>
                  </a:cubicBezTo>
                  <a:cubicBezTo>
                    <a:pt x="60" y="173"/>
                    <a:pt x="60" y="173"/>
                    <a:pt x="60" y="173"/>
                  </a:cubicBezTo>
                  <a:cubicBezTo>
                    <a:pt x="62" y="180"/>
                    <a:pt x="62" y="180"/>
                    <a:pt x="62" y="180"/>
                  </a:cubicBezTo>
                  <a:cubicBezTo>
                    <a:pt x="60" y="181"/>
                    <a:pt x="60" y="181"/>
                    <a:pt x="60" y="181"/>
                  </a:cubicBezTo>
                  <a:cubicBezTo>
                    <a:pt x="55" y="177"/>
                    <a:pt x="55" y="177"/>
                    <a:pt x="55" y="177"/>
                  </a:cubicBezTo>
                  <a:cubicBezTo>
                    <a:pt x="52" y="168"/>
                    <a:pt x="52" y="168"/>
                    <a:pt x="52" y="168"/>
                  </a:cubicBezTo>
                  <a:cubicBezTo>
                    <a:pt x="54" y="157"/>
                    <a:pt x="54" y="157"/>
                    <a:pt x="54" y="157"/>
                  </a:cubicBezTo>
                  <a:cubicBezTo>
                    <a:pt x="60" y="150"/>
                    <a:pt x="60" y="150"/>
                    <a:pt x="60" y="150"/>
                  </a:cubicBezTo>
                  <a:cubicBezTo>
                    <a:pt x="59" y="143"/>
                    <a:pt x="59" y="143"/>
                    <a:pt x="59" y="143"/>
                  </a:cubicBezTo>
                  <a:cubicBezTo>
                    <a:pt x="66" y="137"/>
                    <a:pt x="66" y="137"/>
                    <a:pt x="66" y="137"/>
                  </a:cubicBezTo>
                  <a:cubicBezTo>
                    <a:pt x="65" y="135"/>
                    <a:pt x="65" y="135"/>
                    <a:pt x="65" y="135"/>
                  </a:cubicBezTo>
                  <a:cubicBezTo>
                    <a:pt x="76" y="119"/>
                    <a:pt x="76" y="119"/>
                    <a:pt x="76" y="119"/>
                  </a:cubicBezTo>
                  <a:cubicBezTo>
                    <a:pt x="73" y="110"/>
                    <a:pt x="73" y="110"/>
                    <a:pt x="73" y="110"/>
                  </a:cubicBezTo>
                  <a:cubicBezTo>
                    <a:pt x="71" y="108"/>
                    <a:pt x="71" y="108"/>
                    <a:pt x="71" y="108"/>
                  </a:cubicBezTo>
                  <a:cubicBezTo>
                    <a:pt x="73" y="104"/>
                    <a:pt x="73" y="104"/>
                    <a:pt x="73" y="104"/>
                  </a:cubicBezTo>
                  <a:cubicBezTo>
                    <a:pt x="72" y="90"/>
                    <a:pt x="72" y="90"/>
                    <a:pt x="72" y="90"/>
                  </a:cubicBezTo>
                  <a:cubicBezTo>
                    <a:pt x="75" y="87"/>
                    <a:pt x="75" y="87"/>
                    <a:pt x="75" y="87"/>
                  </a:cubicBezTo>
                  <a:cubicBezTo>
                    <a:pt x="79" y="82"/>
                    <a:pt x="79" y="82"/>
                    <a:pt x="79" y="82"/>
                  </a:cubicBezTo>
                  <a:cubicBezTo>
                    <a:pt x="87" y="82"/>
                    <a:pt x="87" y="82"/>
                    <a:pt x="87" y="82"/>
                  </a:cubicBezTo>
                  <a:cubicBezTo>
                    <a:pt x="90" y="76"/>
                    <a:pt x="90" y="76"/>
                    <a:pt x="90" y="76"/>
                  </a:cubicBezTo>
                  <a:cubicBezTo>
                    <a:pt x="83" y="70"/>
                    <a:pt x="83" y="70"/>
                    <a:pt x="83" y="70"/>
                  </a:cubicBezTo>
                  <a:cubicBezTo>
                    <a:pt x="82" y="60"/>
                    <a:pt x="82" y="60"/>
                    <a:pt x="82" y="60"/>
                  </a:cubicBezTo>
                  <a:cubicBezTo>
                    <a:pt x="79" y="56"/>
                    <a:pt x="79" y="56"/>
                    <a:pt x="79" y="56"/>
                  </a:cubicBezTo>
                  <a:cubicBezTo>
                    <a:pt x="77" y="53"/>
                    <a:pt x="77" y="53"/>
                    <a:pt x="77" y="53"/>
                  </a:cubicBezTo>
                  <a:cubicBezTo>
                    <a:pt x="79" y="51"/>
                    <a:pt x="79" y="51"/>
                    <a:pt x="79" y="51"/>
                  </a:cubicBezTo>
                  <a:cubicBezTo>
                    <a:pt x="76" y="48"/>
                    <a:pt x="76" y="48"/>
                    <a:pt x="76" y="48"/>
                  </a:cubicBezTo>
                  <a:cubicBezTo>
                    <a:pt x="75" y="50"/>
                    <a:pt x="75" y="50"/>
                    <a:pt x="75" y="50"/>
                  </a:cubicBezTo>
                  <a:cubicBezTo>
                    <a:pt x="68" y="42"/>
                    <a:pt x="68" y="42"/>
                    <a:pt x="68" y="42"/>
                  </a:cubicBezTo>
                  <a:cubicBezTo>
                    <a:pt x="68" y="34"/>
                    <a:pt x="68" y="34"/>
                    <a:pt x="68" y="34"/>
                  </a:cubicBezTo>
                  <a:cubicBezTo>
                    <a:pt x="72" y="33"/>
                    <a:pt x="72" y="33"/>
                    <a:pt x="72" y="33"/>
                  </a:cubicBezTo>
                  <a:cubicBezTo>
                    <a:pt x="72" y="21"/>
                    <a:pt x="72" y="21"/>
                    <a:pt x="72" y="21"/>
                  </a:cubicBezTo>
                  <a:cubicBezTo>
                    <a:pt x="75" y="15"/>
                    <a:pt x="75" y="15"/>
                    <a:pt x="75" y="15"/>
                  </a:cubicBezTo>
                  <a:cubicBezTo>
                    <a:pt x="73" y="14"/>
                    <a:pt x="73" y="14"/>
                    <a:pt x="73" y="14"/>
                  </a:cubicBezTo>
                  <a:cubicBezTo>
                    <a:pt x="70" y="19"/>
                    <a:pt x="70" y="19"/>
                    <a:pt x="70" y="19"/>
                  </a:cubicBezTo>
                  <a:cubicBezTo>
                    <a:pt x="69" y="28"/>
                    <a:pt x="69" y="28"/>
                    <a:pt x="69" y="28"/>
                  </a:cubicBezTo>
                  <a:cubicBezTo>
                    <a:pt x="67" y="30"/>
                    <a:pt x="67" y="30"/>
                    <a:pt x="67" y="30"/>
                  </a:cubicBezTo>
                  <a:cubicBezTo>
                    <a:pt x="65" y="27"/>
                    <a:pt x="65" y="27"/>
                    <a:pt x="65" y="27"/>
                  </a:cubicBezTo>
                  <a:cubicBezTo>
                    <a:pt x="65" y="18"/>
                    <a:pt x="65" y="18"/>
                    <a:pt x="65" y="18"/>
                  </a:cubicBezTo>
                  <a:cubicBezTo>
                    <a:pt x="71" y="10"/>
                    <a:pt x="71" y="10"/>
                    <a:pt x="71" y="10"/>
                  </a:cubicBezTo>
                  <a:cubicBezTo>
                    <a:pt x="68" y="6"/>
                    <a:pt x="68" y="6"/>
                    <a:pt x="68" y="6"/>
                  </a:cubicBezTo>
                  <a:cubicBezTo>
                    <a:pt x="72" y="0"/>
                    <a:pt x="72" y="0"/>
                    <a:pt x="72" y="0"/>
                  </a:cubicBezTo>
                  <a:cubicBezTo>
                    <a:pt x="59" y="8"/>
                    <a:pt x="47" y="19"/>
                    <a:pt x="38" y="32"/>
                  </a:cubicBezTo>
                  <a:cubicBezTo>
                    <a:pt x="0" y="84"/>
                    <a:pt x="12" y="157"/>
                    <a:pt x="64" y="194"/>
                  </a:cubicBezTo>
                  <a:cubicBezTo>
                    <a:pt x="64" y="195"/>
                    <a:pt x="64" y="195"/>
                    <a:pt x="64" y="195"/>
                  </a:cubicBezTo>
                  <a:cubicBezTo>
                    <a:pt x="92" y="156"/>
                    <a:pt x="92" y="156"/>
                    <a:pt x="92" y="156"/>
                  </a:cubicBezTo>
                  <a:lnTo>
                    <a:pt x="84" y="158"/>
                  </a:lnTo>
                  <a:close/>
                </a:path>
              </a:pathLst>
            </a:custGeom>
            <a:solidFill>
              <a:srgbClr val="83C800">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74" name="Freeform 62"/>
            <p:cNvSpPr>
              <a:spLocks noEditPoints="1"/>
            </p:cNvSpPr>
            <p:nvPr/>
          </p:nvSpPr>
          <p:spPr bwMode="auto">
            <a:xfrm>
              <a:off x="4834" y="1703"/>
              <a:ext cx="112" cy="102"/>
            </a:xfrm>
            <a:custGeom>
              <a:avLst/>
              <a:gdLst>
                <a:gd name="T0" fmla="*/ 86 w 89"/>
                <a:gd name="T1" fmla="*/ 12 h 81"/>
                <a:gd name="T2" fmla="*/ 88 w 89"/>
                <a:gd name="T3" fmla="*/ 12 h 81"/>
                <a:gd name="T4" fmla="*/ 88 w 89"/>
                <a:gd name="T5" fmla="*/ 9 h 81"/>
                <a:gd name="T6" fmla="*/ 83 w 89"/>
                <a:gd name="T7" fmla="*/ 9 h 81"/>
                <a:gd name="T8" fmla="*/ 83 w 89"/>
                <a:gd name="T9" fmla="*/ 8 h 81"/>
                <a:gd name="T10" fmla="*/ 82 w 89"/>
                <a:gd name="T11" fmla="*/ 6 h 81"/>
                <a:gd name="T12" fmla="*/ 79 w 89"/>
                <a:gd name="T13" fmla="*/ 3 h 81"/>
                <a:gd name="T14" fmla="*/ 77 w 89"/>
                <a:gd name="T15" fmla="*/ 5 h 81"/>
                <a:gd name="T16" fmla="*/ 79 w 89"/>
                <a:gd name="T17" fmla="*/ 8 h 81"/>
                <a:gd name="T18" fmla="*/ 76 w 89"/>
                <a:gd name="T19" fmla="*/ 9 h 81"/>
                <a:gd name="T20" fmla="*/ 75 w 89"/>
                <a:gd name="T21" fmla="*/ 6 h 81"/>
                <a:gd name="T22" fmla="*/ 68 w 89"/>
                <a:gd name="T23" fmla="*/ 8 h 81"/>
                <a:gd name="T24" fmla="*/ 49 w 89"/>
                <a:gd name="T25" fmla="*/ 8 h 81"/>
                <a:gd name="T26" fmla="*/ 38 w 89"/>
                <a:gd name="T27" fmla="*/ 10 h 81"/>
                <a:gd name="T28" fmla="*/ 29 w 89"/>
                <a:gd name="T29" fmla="*/ 17 h 81"/>
                <a:gd name="T30" fmla="*/ 29 w 89"/>
                <a:gd name="T31" fmla="*/ 9 h 81"/>
                <a:gd name="T32" fmla="*/ 10 w 89"/>
                <a:gd name="T33" fmla="*/ 0 h 81"/>
                <a:gd name="T34" fmla="*/ 1 w 89"/>
                <a:gd name="T35" fmla="*/ 6 h 81"/>
                <a:gd name="T36" fmla="*/ 4 w 89"/>
                <a:gd name="T37" fmla="*/ 14 h 81"/>
                <a:gd name="T38" fmla="*/ 13 w 89"/>
                <a:gd name="T39" fmla="*/ 17 h 81"/>
                <a:gd name="T40" fmla="*/ 13 w 89"/>
                <a:gd name="T41" fmla="*/ 25 h 81"/>
                <a:gd name="T42" fmla="*/ 14 w 89"/>
                <a:gd name="T43" fmla="*/ 41 h 81"/>
                <a:gd name="T44" fmla="*/ 28 w 89"/>
                <a:gd name="T45" fmla="*/ 44 h 81"/>
                <a:gd name="T46" fmla="*/ 34 w 89"/>
                <a:gd name="T47" fmla="*/ 52 h 81"/>
                <a:gd name="T48" fmla="*/ 37 w 89"/>
                <a:gd name="T49" fmla="*/ 54 h 81"/>
                <a:gd name="T50" fmla="*/ 42 w 89"/>
                <a:gd name="T51" fmla="*/ 66 h 81"/>
                <a:gd name="T52" fmla="*/ 39 w 89"/>
                <a:gd name="T53" fmla="*/ 77 h 81"/>
                <a:gd name="T54" fmla="*/ 88 w 89"/>
                <a:gd name="T55" fmla="*/ 18 h 81"/>
                <a:gd name="T56" fmla="*/ 72 w 89"/>
                <a:gd name="T57" fmla="*/ 12 h 81"/>
                <a:gd name="T58" fmla="*/ 71 w 89"/>
                <a:gd name="T59" fmla="*/ 10 h 81"/>
                <a:gd name="T60" fmla="*/ 73 w 89"/>
                <a:gd name="T61" fmla="*/ 11 h 81"/>
                <a:gd name="T62" fmla="*/ 80 w 89"/>
                <a:gd name="T63" fmla="*/ 15 h 81"/>
                <a:gd name="T64" fmla="*/ 78 w 89"/>
                <a:gd name="T65" fmla="*/ 15 h 81"/>
                <a:gd name="T66" fmla="*/ 75 w 89"/>
                <a:gd name="T67" fmla="*/ 14 h 81"/>
                <a:gd name="T68" fmla="*/ 74 w 89"/>
                <a:gd name="T69" fmla="*/ 13 h 81"/>
                <a:gd name="T70" fmla="*/ 78 w 89"/>
                <a:gd name="T71" fmla="*/ 13 h 81"/>
                <a:gd name="T72" fmla="*/ 81 w 89"/>
                <a:gd name="T73" fmla="*/ 13 h 81"/>
                <a:gd name="T74" fmla="*/ 80 w 89"/>
                <a:gd name="T75" fmla="*/ 1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9" h="81">
                  <a:moveTo>
                    <a:pt x="85" y="14"/>
                  </a:moveTo>
                  <a:cubicBezTo>
                    <a:pt x="86" y="12"/>
                    <a:pt x="86" y="12"/>
                    <a:pt x="86" y="12"/>
                  </a:cubicBezTo>
                  <a:cubicBezTo>
                    <a:pt x="86" y="12"/>
                    <a:pt x="86" y="12"/>
                    <a:pt x="86" y="12"/>
                  </a:cubicBezTo>
                  <a:cubicBezTo>
                    <a:pt x="88" y="12"/>
                    <a:pt x="88" y="12"/>
                    <a:pt x="88" y="12"/>
                  </a:cubicBezTo>
                  <a:cubicBezTo>
                    <a:pt x="89" y="11"/>
                    <a:pt x="89" y="11"/>
                    <a:pt x="89" y="11"/>
                  </a:cubicBezTo>
                  <a:cubicBezTo>
                    <a:pt x="88" y="9"/>
                    <a:pt x="88" y="9"/>
                    <a:pt x="88" y="9"/>
                  </a:cubicBezTo>
                  <a:cubicBezTo>
                    <a:pt x="86" y="10"/>
                    <a:pt x="86" y="10"/>
                    <a:pt x="86" y="10"/>
                  </a:cubicBezTo>
                  <a:cubicBezTo>
                    <a:pt x="83" y="9"/>
                    <a:pt x="83" y="9"/>
                    <a:pt x="83" y="9"/>
                  </a:cubicBezTo>
                  <a:cubicBezTo>
                    <a:pt x="83" y="8"/>
                    <a:pt x="83" y="8"/>
                    <a:pt x="83" y="8"/>
                  </a:cubicBezTo>
                  <a:cubicBezTo>
                    <a:pt x="83" y="8"/>
                    <a:pt x="83" y="8"/>
                    <a:pt x="83" y="8"/>
                  </a:cubicBezTo>
                  <a:cubicBezTo>
                    <a:pt x="82" y="8"/>
                    <a:pt x="82" y="8"/>
                    <a:pt x="82" y="8"/>
                  </a:cubicBezTo>
                  <a:cubicBezTo>
                    <a:pt x="82" y="6"/>
                    <a:pt x="82" y="6"/>
                    <a:pt x="82" y="6"/>
                  </a:cubicBezTo>
                  <a:cubicBezTo>
                    <a:pt x="81" y="5"/>
                    <a:pt x="81" y="5"/>
                    <a:pt x="81" y="5"/>
                  </a:cubicBezTo>
                  <a:cubicBezTo>
                    <a:pt x="79" y="3"/>
                    <a:pt x="79" y="3"/>
                    <a:pt x="79" y="3"/>
                  </a:cubicBezTo>
                  <a:cubicBezTo>
                    <a:pt x="78" y="3"/>
                    <a:pt x="78" y="3"/>
                    <a:pt x="78" y="3"/>
                  </a:cubicBezTo>
                  <a:cubicBezTo>
                    <a:pt x="77" y="5"/>
                    <a:pt x="77" y="5"/>
                    <a:pt x="77" y="5"/>
                  </a:cubicBezTo>
                  <a:cubicBezTo>
                    <a:pt x="78" y="7"/>
                    <a:pt x="78" y="7"/>
                    <a:pt x="78" y="7"/>
                  </a:cubicBezTo>
                  <a:cubicBezTo>
                    <a:pt x="79" y="8"/>
                    <a:pt x="79" y="8"/>
                    <a:pt x="79" y="8"/>
                  </a:cubicBezTo>
                  <a:cubicBezTo>
                    <a:pt x="79" y="8"/>
                    <a:pt x="79" y="8"/>
                    <a:pt x="79" y="8"/>
                  </a:cubicBezTo>
                  <a:cubicBezTo>
                    <a:pt x="76" y="9"/>
                    <a:pt x="76" y="9"/>
                    <a:pt x="76" y="9"/>
                  </a:cubicBezTo>
                  <a:cubicBezTo>
                    <a:pt x="76" y="7"/>
                    <a:pt x="76" y="7"/>
                    <a:pt x="76" y="7"/>
                  </a:cubicBezTo>
                  <a:cubicBezTo>
                    <a:pt x="75" y="6"/>
                    <a:pt x="75" y="6"/>
                    <a:pt x="75" y="6"/>
                  </a:cubicBezTo>
                  <a:cubicBezTo>
                    <a:pt x="68" y="7"/>
                    <a:pt x="68" y="7"/>
                    <a:pt x="68" y="7"/>
                  </a:cubicBezTo>
                  <a:cubicBezTo>
                    <a:pt x="68" y="8"/>
                    <a:pt x="68" y="8"/>
                    <a:pt x="68" y="8"/>
                  </a:cubicBezTo>
                  <a:cubicBezTo>
                    <a:pt x="59" y="7"/>
                    <a:pt x="59" y="7"/>
                    <a:pt x="59" y="7"/>
                  </a:cubicBezTo>
                  <a:cubicBezTo>
                    <a:pt x="49" y="8"/>
                    <a:pt x="49" y="8"/>
                    <a:pt x="49" y="8"/>
                  </a:cubicBezTo>
                  <a:cubicBezTo>
                    <a:pt x="47" y="11"/>
                    <a:pt x="47" y="11"/>
                    <a:pt x="47" y="11"/>
                  </a:cubicBezTo>
                  <a:cubicBezTo>
                    <a:pt x="38" y="10"/>
                    <a:pt x="38" y="10"/>
                    <a:pt x="38" y="10"/>
                  </a:cubicBezTo>
                  <a:cubicBezTo>
                    <a:pt x="33" y="11"/>
                    <a:pt x="33" y="11"/>
                    <a:pt x="33" y="11"/>
                  </a:cubicBezTo>
                  <a:cubicBezTo>
                    <a:pt x="29" y="17"/>
                    <a:pt x="29" y="17"/>
                    <a:pt x="29" y="17"/>
                  </a:cubicBezTo>
                  <a:cubicBezTo>
                    <a:pt x="27" y="13"/>
                    <a:pt x="27" y="13"/>
                    <a:pt x="27" y="13"/>
                  </a:cubicBezTo>
                  <a:cubicBezTo>
                    <a:pt x="29" y="9"/>
                    <a:pt x="29" y="9"/>
                    <a:pt x="29" y="9"/>
                  </a:cubicBezTo>
                  <a:cubicBezTo>
                    <a:pt x="18" y="1"/>
                    <a:pt x="18" y="1"/>
                    <a:pt x="18" y="1"/>
                  </a:cubicBezTo>
                  <a:cubicBezTo>
                    <a:pt x="10" y="0"/>
                    <a:pt x="10" y="0"/>
                    <a:pt x="10" y="0"/>
                  </a:cubicBezTo>
                  <a:cubicBezTo>
                    <a:pt x="4" y="3"/>
                    <a:pt x="4" y="3"/>
                    <a:pt x="4" y="3"/>
                  </a:cubicBezTo>
                  <a:cubicBezTo>
                    <a:pt x="1" y="6"/>
                    <a:pt x="1" y="6"/>
                    <a:pt x="1" y="6"/>
                  </a:cubicBezTo>
                  <a:cubicBezTo>
                    <a:pt x="0" y="10"/>
                    <a:pt x="0" y="10"/>
                    <a:pt x="0" y="10"/>
                  </a:cubicBezTo>
                  <a:cubicBezTo>
                    <a:pt x="4" y="14"/>
                    <a:pt x="4" y="14"/>
                    <a:pt x="4" y="14"/>
                  </a:cubicBezTo>
                  <a:cubicBezTo>
                    <a:pt x="15" y="15"/>
                    <a:pt x="15" y="15"/>
                    <a:pt x="15" y="15"/>
                  </a:cubicBezTo>
                  <a:cubicBezTo>
                    <a:pt x="13" y="17"/>
                    <a:pt x="13" y="17"/>
                    <a:pt x="13" y="17"/>
                  </a:cubicBezTo>
                  <a:cubicBezTo>
                    <a:pt x="8" y="20"/>
                    <a:pt x="8" y="20"/>
                    <a:pt x="8" y="20"/>
                  </a:cubicBezTo>
                  <a:cubicBezTo>
                    <a:pt x="13" y="25"/>
                    <a:pt x="13" y="25"/>
                    <a:pt x="13" y="25"/>
                  </a:cubicBezTo>
                  <a:cubicBezTo>
                    <a:pt x="8" y="34"/>
                    <a:pt x="8" y="34"/>
                    <a:pt x="8" y="34"/>
                  </a:cubicBezTo>
                  <a:cubicBezTo>
                    <a:pt x="14" y="41"/>
                    <a:pt x="14" y="41"/>
                    <a:pt x="14" y="41"/>
                  </a:cubicBezTo>
                  <a:cubicBezTo>
                    <a:pt x="23" y="38"/>
                    <a:pt x="23" y="38"/>
                    <a:pt x="23" y="38"/>
                  </a:cubicBezTo>
                  <a:cubicBezTo>
                    <a:pt x="28" y="44"/>
                    <a:pt x="28" y="44"/>
                    <a:pt x="28" y="44"/>
                  </a:cubicBezTo>
                  <a:cubicBezTo>
                    <a:pt x="28" y="48"/>
                    <a:pt x="28" y="48"/>
                    <a:pt x="28" y="48"/>
                  </a:cubicBezTo>
                  <a:cubicBezTo>
                    <a:pt x="34" y="52"/>
                    <a:pt x="34" y="52"/>
                    <a:pt x="34" y="52"/>
                  </a:cubicBezTo>
                  <a:cubicBezTo>
                    <a:pt x="35" y="50"/>
                    <a:pt x="35" y="50"/>
                    <a:pt x="35" y="50"/>
                  </a:cubicBezTo>
                  <a:cubicBezTo>
                    <a:pt x="37" y="54"/>
                    <a:pt x="37" y="54"/>
                    <a:pt x="37" y="54"/>
                  </a:cubicBezTo>
                  <a:cubicBezTo>
                    <a:pt x="37" y="62"/>
                    <a:pt x="37" y="62"/>
                    <a:pt x="37" y="62"/>
                  </a:cubicBezTo>
                  <a:cubicBezTo>
                    <a:pt x="42" y="66"/>
                    <a:pt x="42" y="66"/>
                    <a:pt x="42" y="66"/>
                  </a:cubicBezTo>
                  <a:cubicBezTo>
                    <a:pt x="42" y="72"/>
                    <a:pt x="42" y="72"/>
                    <a:pt x="42" y="72"/>
                  </a:cubicBezTo>
                  <a:cubicBezTo>
                    <a:pt x="39" y="77"/>
                    <a:pt x="39" y="77"/>
                    <a:pt x="39" y="77"/>
                  </a:cubicBezTo>
                  <a:cubicBezTo>
                    <a:pt x="42" y="81"/>
                    <a:pt x="42" y="81"/>
                    <a:pt x="42" y="81"/>
                  </a:cubicBezTo>
                  <a:cubicBezTo>
                    <a:pt x="88" y="18"/>
                    <a:pt x="88" y="18"/>
                    <a:pt x="88" y="18"/>
                  </a:cubicBezTo>
                  <a:lnTo>
                    <a:pt x="85" y="14"/>
                  </a:lnTo>
                  <a:close/>
                  <a:moveTo>
                    <a:pt x="72" y="12"/>
                  </a:moveTo>
                  <a:cubicBezTo>
                    <a:pt x="70" y="11"/>
                    <a:pt x="70" y="11"/>
                    <a:pt x="70" y="11"/>
                  </a:cubicBezTo>
                  <a:cubicBezTo>
                    <a:pt x="71" y="10"/>
                    <a:pt x="71" y="10"/>
                    <a:pt x="71" y="10"/>
                  </a:cubicBezTo>
                  <a:cubicBezTo>
                    <a:pt x="72" y="9"/>
                    <a:pt x="72" y="9"/>
                    <a:pt x="72" y="9"/>
                  </a:cubicBezTo>
                  <a:cubicBezTo>
                    <a:pt x="73" y="11"/>
                    <a:pt x="73" y="11"/>
                    <a:pt x="73" y="11"/>
                  </a:cubicBezTo>
                  <a:lnTo>
                    <a:pt x="72" y="12"/>
                  </a:lnTo>
                  <a:close/>
                  <a:moveTo>
                    <a:pt x="80" y="15"/>
                  </a:moveTo>
                  <a:cubicBezTo>
                    <a:pt x="79" y="14"/>
                    <a:pt x="79" y="14"/>
                    <a:pt x="79" y="14"/>
                  </a:cubicBezTo>
                  <a:cubicBezTo>
                    <a:pt x="78" y="15"/>
                    <a:pt x="78" y="15"/>
                    <a:pt x="78" y="15"/>
                  </a:cubicBezTo>
                  <a:cubicBezTo>
                    <a:pt x="76" y="15"/>
                    <a:pt x="76" y="15"/>
                    <a:pt x="76" y="15"/>
                  </a:cubicBezTo>
                  <a:cubicBezTo>
                    <a:pt x="75" y="14"/>
                    <a:pt x="75" y="14"/>
                    <a:pt x="75" y="14"/>
                  </a:cubicBezTo>
                  <a:cubicBezTo>
                    <a:pt x="75" y="13"/>
                    <a:pt x="75" y="13"/>
                    <a:pt x="75" y="13"/>
                  </a:cubicBezTo>
                  <a:cubicBezTo>
                    <a:pt x="74" y="13"/>
                    <a:pt x="74" y="13"/>
                    <a:pt x="74" y="13"/>
                  </a:cubicBezTo>
                  <a:cubicBezTo>
                    <a:pt x="75" y="11"/>
                    <a:pt x="75" y="11"/>
                    <a:pt x="75" y="11"/>
                  </a:cubicBezTo>
                  <a:cubicBezTo>
                    <a:pt x="78" y="13"/>
                    <a:pt x="78" y="13"/>
                    <a:pt x="78" y="13"/>
                  </a:cubicBezTo>
                  <a:cubicBezTo>
                    <a:pt x="80" y="12"/>
                    <a:pt x="80" y="12"/>
                    <a:pt x="80" y="12"/>
                  </a:cubicBezTo>
                  <a:cubicBezTo>
                    <a:pt x="81" y="13"/>
                    <a:pt x="81" y="13"/>
                    <a:pt x="81" y="13"/>
                  </a:cubicBezTo>
                  <a:cubicBezTo>
                    <a:pt x="82" y="14"/>
                    <a:pt x="82" y="14"/>
                    <a:pt x="82" y="14"/>
                  </a:cubicBezTo>
                  <a:lnTo>
                    <a:pt x="80" y="15"/>
                  </a:lnTo>
                  <a:close/>
                </a:path>
              </a:pathLst>
            </a:custGeom>
            <a:solidFill>
              <a:srgbClr val="83C800">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75" name="Freeform 63"/>
            <p:cNvSpPr>
              <a:spLocks/>
            </p:cNvSpPr>
            <p:nvPr/>
          </p:nvSpPr>
          <p:spPr bwMode="auto">
            <a:xfrm>
              <a:off x="4901" y="1637"/>
              <a:ext cx="87" cy="51"/>
            </a:xfrm>
            <a:custGeom>
              <a:avLst/>
              <a:gdLst>
                <a:gd name="T0" fmla="*/ 69 w 69"/>
                <a:gd name="T1" fmla="*/ 22 h 40"/>
                <a:gd name="T2" fmla="*/ 0 w 69"/>
                <a:gd name="T3" fmla="*/ 0 h 40"/>
                <a:gd name="T4" fmla="*/ 5 w 69"/>
                <a:gd name="T5" fmla="*/ 4 h 40"/>
                <a:gd name="T6" fmla="*/ 6 w 69"/>
                <a:gd name="T7" fmla="*/ 7 h 40"/>
                <a:gd name="T8" fmla="*/ 9 w 69"/>
                <a:gd name="T9" fmla="*/ 10 h 40"/>
                <a:gd name="T10" fmla="*/ 9 w 69"/>
                <a:gd name="T11" fmla="*/ 12 h 40"/>
                <a:gd name="T12" fmla="*/ 15 w 69"/>
                <a:gd name="T13" fmla="*/ 17 h 40"/>
                <a:gd name="T14" fmla="*/ 15 w 69"/>
                <a:gd name="T15" fmla="*/ 14 h 40"/>
                <a:gd name="T16" fmla="*/ 10 w 69"/>
                <a:gd name="T17" fmla="*/ 10 h 40"/>
                <a:gd name="T18" fmla="*/ 12 w 69"/>
                <a:gd name="T19" fmla="*/ 10 h 40"/>
                <a:gd name="T20" fmla="*/ 13 w 69"/>
                <a:gd name="T21" fmla="*/ 8 h 40"/>
                <a:gd name="T22" fmla="*/ 8 w 69"/>
                <a:gd name="T23" fmla="*/ 4 h 40"/>
                <a:gd name="T24" fmla="*/ 16 w 69"/>
                <a:gd name="T25" fmla="*/ 4 h 40"/>
                <a:gd name="T26" fmla="*/ 22 w 69"/>
                <a:gd name="T27" fmla="*/ 8 h 40"/>
                <a:gd name="T28" fmla="*/ 22 w 69"/>
                <a:gd name="T29" fmla="*/ 13 h 40"/>
                <a:gd name="T30" fmla="*/ 26 w 69"/>
                <a:gd name="T31" fmla="*/ 16 h 40"/>
                <a:gd name="T32" fmla="*/ 30 w 69"/>
                <a:gd name="T33" fmla="*/ 16 h 40"/>
                <a:gd name="T34" fmla="*/ 31 w 69"/>
                <a:gd name="T35" fmla="*/ 18 h 40"/>
                <a:gd name="T36" fmla="*/ 25 w 69"/>
                <a:gd name="T37" fmla="*/ 19 h 40"/>
                <a:gd name="T38" fmla="*/ 21 w 69"/>
                <a:gd name="T39" fmla="*/ 16 h 40"/>
                <a:gd name="T40" fmla="*/ 19 w 69"/>
                <a:gd name="T41" fmla="*/ 19 h 40"/>
                <a:gd name="T42" fmla="*/ 24 w 69"/>
                <a:gd name="T43" fmla="*/ 23 h 40"/>
                <a:gd name="T44" fmla="*/ 26 w 69"/>
                <a:gd name="T45" fmla="*/ 22 h 40"/>
                <a:gd name="T46" fmla="*/ 30 w 69"/>
                <a:gd name="T47" fmla="*/ 25 h 40"/>
                <a:gd name="T48" fmla="*/ 33 w 69"/>
                <a:gd name="T49" fmla="*/ 23 h 40"/>
                <a:gd name="T50" fmla="*/ 31 w 69"/>
                <a:gd name="T51" fmla="*/ 21 h 40"/>
                <a:gd name="T52" fmla="*/ 33 w 69"/>
                <a:gd name="T53" fmla="*/ 19 h 40"/>
                <a:gd name="T54" fmla="*/ 35 w 69"/>
                <a:gd name="T55" fmla="*/ 20 h 40"/>
                <a:gd name="T56" fmla="*/ 41 w 69"/>
                <a:gd name="T57" fmla="*/ 25 h 40"/>
                <a:gd name="T58" fmla="*/ 35 w 69"/>
                <a:gd name="T59" fmla="*/ 26 h 40"/>
                <a:gd name="T60" fmla="*/ 34 w 69"/>
                <a:gd name="T61" fmla="*/ 28 h 40"/>
                <a:gd name="T62" fmla="*/ 37 w 69"/>
                <a:gd name="T63" fmla="*/ 32 h 40"/>
                <a:gd name="T64" fmla="*/ 40 w 69"/>
                <a:gd name="T65" fmla="*/ 27 h 40"/>
                <a:gd name="T66" fmla="*/ 45 w 69"/>
                <a:gd name="T67" fmla="*/ 28 h 40"/>
                <a:gd name="T68" fmla="*/ 52 w 69"/>
                <a:gd name="T69" fmla="*/ 31 h 40"/>
                <a:gd name="T70" fmla="*/ 57 w 69"/>
                <a:gd name="T71" fmla="*/ 40 h 40"/>
                <a:gd name="T72" fmla="*/ 69 w 69"/>
                <a:gd name="T73" fmla="*/ 23 h 40"/>
                <a:gd name="T74" fmla="*/ 69 w 69"/>
                <a:gd name="T75"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9" h="40">
                  <a:moveTo>
                    <a:pt x="69" y="22"/>
                  </a:moveTo>
                  <a:cubicBezTo>
                    <a:pt x="48" y="7"/>
                    <a:pt x="24" y="0"/>
                    <a:pt x="0" y="0"/>
                  </a:cubicBezTo>
                  <a:cubicBezTo>
                    <a:pt x="5" y="4"/>
                    <a:pt x="5" y="4"/>
                    <a:pt x="5" y="4"/>
                  </a:cubicBezTo>
                  <a:cubicBezTo>
                    <a:pt x="6" y="7"/>
                    <a:pt x="6" y="7"/>
                    <a:pt x="6" y="7"/>
                  </a:cubicBezTo>
                  <a:cubicBezTo>
                    <a:pt x="9" y="10"/>
                    <a:pt x="9" y="10"/>
                    <a:pt x="9" y="10"/>
                  </a:cubicBezTo>
                  <a:cubicBezTo>
                    <a:pt x="9" y="12"/>
                    <a:pt x="9" y="12"/>
                    <a:pt x="9" y="12"/>
                  </a:cubicBezTo>
                  <a:cubicBezTo>
                    <a:pt x="15" y="17"/>
                    <a:pt x="15" y="17"/>
                    <a:pt x="15" y="17"/>
                  </a:cubicBezTo>
                  <a:cubicBezTo>
                    <a:pt x="15" y="14"/>
                    <a:pt x="15" y="14"/>
                    <a:pt x="15" y="14"/>
                  </a:cubicBezTo>
                  <a:cubicBezTo>
                    <a:pt x="10" y="10"/>
                    <a:pt x="10" y="10"/>
                    <a:pt x="10" y="10"/>
                  </a:cubicBezTo>
                  <a:cubicBezTo>
                    <a:pt x="12" y="10"/>
                    <a:pt x="12" y="10"/>
                    <a:pt x="12" y="10"/>
                  </a:cubicBezTo>
                  <a:cubicBezTo>
                    <a:pt x="13" y="8"/>
                    <a:pt x="13" y="8"/>
                    <a:pt x="13" y="8"/>
                  </a:cubicBezTo>
                  <a:cubicBezTo>
                    <a:pt x="8" y="4"/>
                    <a:pt x="8" y="4"/>
                    <a:pt x="8" y="4"/>
                  </a:cubicBezTo>
                  <a:cubicBezTo>
                    <a:pt x="16" y="4"/>
                    <a:pt x="16" y="4"/>
                    <a:pt x="16" y="4"/>
                  </a:cubicBezTo>
                  <a:cubicBezTo>
                    <a:pt x="22" y="8"/>
                    <a:pt x="22" y="8"/>
                    <a:pt x="22" y="8"/>
                  </a:cubicBezTo>
                  <a:cubicBezTo>
                    <a:pt x="22" y="13"/>
                    <a:pt x="22" y="13"/>
                    <a:pt x="22" y="13"/>
                  </a:cubicBezTo>
                  <a:cubicBezTo>
                    <a:pt x="26" y="16"/>
                    <a:pt x="26" y="16"/>
                    <a:pt x="26" y="16"/>
                  </a:cubicBezTo>
                  <a:cubicBezTo>
                    <a:pt x="30" y="16"/>
                    <a:pt x="30" y="16"/>
                    <a:pt x="30" y="16"/>
                  </a:cubicBezTo>
                  <a:cubicBezTo>
                    <a:pt x="31" y="18"/>
                    <a:pt x="31" y="18"/>
                    <a:pt x="31" y="18"/>
                  </a:cubicBezTo>
                  <a:cubicBezTo>
                    <a:pt x="25" y="19"/>
                    <a:pt x="25" y="19"/>
                    <a:pt x="25" y="19"/>
                  </a:cubicBezTo>
                  <a:cubicBezTo>
                    <a:pt x="21" y="16"/>
                    <a:pt x="21" y="16"/>
                    <a:pt x="21" y="16"/>
                  </a:cubicBezTo>
                  <a:cubicBezTo>
                    <a:pt x="19" y="19"/>
                    <a:pt x="19" y="19"/>
                    <a:pt x="19" y="19"/>
                  </a:cubicBezTo>
                  <a:cubicBezTo>
                    <a:pt x="24" y="23"/>
                    <a:pt x="24" y="23"/>
                    <a:pt x="24" y="23"/>
                  </a:cubicBezTo>
                  <a:cubicBezTo>
                    <a:pt x="26" y="22"/>
                    <a:pt x="26" y="22"/>
                    <a:pt x="26" y="22"/>
                  </a:cubicBezTo>
                  <a:cubicBezTo>
                    <a:pt x="30" y="25"/>
                    <a:pt x="30" y="25"/>
                    <a:pt x="30" y="25"/>
                  </a:cubicBezTo>
                  <a:cubicBezTo>
                    <a:pt x="33" y="23"/>
                    <a:pt x="33" y="23"/>
                    <a:pt x="33" y="23"/>
                  </a:cubicBezTo>
                  <a:cubicBezTo>
                    <a:pt x="31" y="21"/>
                    <a:pt x="31" y="21"/>
                    <a:pt x="31" y="21"/>
                  </a:cubicBezTo>
                  <a:cubicBezTo>
                    <a:pt x="33" y="19"/>
                    <a:pt x="33" y="19"/>
                    <a:pt x="33" y="19"/>
                  </a:cubicBezTo>
                  <a:cubicBezTo>
                    <a:pt x="35" y="20"/>
                    <a:pt x="35" y="20"/>
                    <a:pt x="35" y="20"/>
                  </a:cubicBezTo>
                  <a:cubicBezTo>
                    <a:pt x="41" y="25"/>
                    <a:pt x="41" y="25"/>
                    <a:pt x="41" y="25"/>
                  </a:cubicBezTo>
                  <a:cubicBezTo>
                    <a:pt x="35" y="26"/>
                    <a:pt x="35" y="26"/>
                    <a:pt x="35" y="26"/>
                  </a:cubicBezTo>
                  <a:cubicBezTo>
                    <a:pt x="34" y="28"/>
                    <a:pt x="34" y="28"/>
                    <a:pt x="34" y="28"/>
                  </a:cubicBezTo>
                  <a:cubicBezTo>
                    <a:pt x="37" y="32"/>
                    <a:pt x="37" y="32"/>
                    <a:pt x="37" y="32"/>
                  </a:cubicBezTo>
                  <a:cubicBezTo>
                    <a:pt x="40" y="27"/>
                    <a:pt x="40" y="27"/>
                    <a:pt x="40" y="27"/>
                  </a:cubicBezTo>
                  <a:cubicBezTo>
                    <a:pt x="45" y="28"/>
                    <a:pt x="45" y="28"/>
                    <a:pt x="45" y="28"/>
                  </a:cubicBezTo>
                  <a:cubicBezTo>
                    <a:pt x="52" y="31"/>
                    <a:pt x="52" y="31"/>
                    <a:pt x="52" y="31"/>
                  </a:cubicBezTo>
                  <a:cubicBezTo>
                    <a:pt x="57" y="40"/>
                    <a:pt x="57" y="40"/>
                    <a:pt x="57" y="40"/>
                  </a:cubicBezTo>
                  <a:cubicBezTo>
                    <a:pt x="69" y="23"/>
                    <a:pt x="69" y="23"/>
                    <a:pt x="69" y="23"/>
                  </a:cubicBezTo>
                  <a:lnTo>
                    <a:pt x="69" y="22"/>
                  </a:lnTo>
                  <a:close/>
                </a:path>
              </a:pathLst>
            </a:custGeom>
            <a:solidFill>
              <a:srgbClr val="83C800">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76" name="Freeform 64"/>
            <p:cNvSpPr>
              <a:spLocks/>
            </p:cNvSpPr>
            <p:nvPr/>
          </p:nvSpPr>
          <p:spPr bwMode="auto">
            <a:xfrm>
              <a:off x="4913" y="1673"/>
              <a:ext cx="52" cy="39"/>
            </a:xfrm>
            <a:custGeom>
              <a:avLst/>
              <a:gdLst>
                <a:gd name="T0" fmla="*/ 51 w 52"/>
                <a:gd name="T1" fmla="*/ 24 h 39"/>
                <a:gd name="T2" fmla="*/ 47 w 52"/>
                <a:gd name="T3" fmla="*/ 26 h 39"/>
                <a:gd name="T4" fmla="*/ 37 w 52"/>
                <a:gd name="T5" fmla="*/ 15 h 39"/>
                <a:gd name="T6" fmla="*/ 50 w 52"/>
                <a:gd name="T7" fmla="*/ 16 h 39"/>
                <a:gd name="T8" fmla="*/ 48 w 52"/>
                <a:gd name="T9" fmla="*/ 11 h 39"/>
                <a:gd name="T10" fmla="*/ 40 w 52"/>
                <a:gd name="T11" fmla="*/ 6 h 39"/>
                <a:gd name="T12" fmla="*/ 38 w 52"/>
                <a:gd name="T13" fmla="*/ 7 h 39"/>
                <a:gd name="T14" fmla="*/ 38 w 52"/>
                <a:gd name="T15" fmla="*/ 7 h 39"/>
                <a:gd name="T16" fmla="*/ 38 w 52"/>
                <a:gd name="T17" fmla="*/ 7 h 39"/>
                <a:gd name="T18" fmla="*/ 35 w 52"/>
                <a:gd name="T19" fmla="*/ 7 h 39"/>
                <a:gd name="T20" fmla="*/ 31 w 52"/>
                <a:gd name="T21" fmla="*/ 5 h 39"/>
                <a:gd name="T22" fmla="*/ 30 w 52"/>
                <a:gd name="T23" fmla="*/ 7 h 39"/>
                <a:gd name="T24" fmla="*/ 31 w 52"/>
                <a:gd name="T25" fmla="*/ 9 h 39"/>
                <a:gd name="T26" fmla="*/ 31 w 52"/>
                <a:gd name="T27" fmla="*/ 10 h 39"/>
                <a:gd name="T28" fmla="*/ 27 w 52"/>
                <a:gd name="T29" fmla="*/ 7 h 39"/>
                <a:gd name="T30" fmla="*/ 26 w 52"/>
                <a:gd name="T31" fmla="*/ 9 h 39"/>
                <a:gd name="T32" fmla="*/ 22 w 52"/>
                <a:gd name="T33" fmla="*/ 7 h 39"/>
                <a:gd name="T34" fmla="*/ 24 w 52"/>
                <a:gd name="T35" fmla="*/ 3 h 39"/>
                <a:gd name="T36" fmla="*/ 18 w 52"/>
                <a:gd name="T37" fmla="*/ 1 h 39"/>
                <a:gd name="T38" fmla="*/ 3 w 52"/>
                <a:gd name="T39" fmla="*/ 0 h 39"/>
                <a:gd name="T40" fmla="*/ 0 w 52"/>
                <a:gd name="T41" fmla="*/ 5 h 39"/>
                <a:gd name="T42" fmla="*/ 3 w 52"/>
                <a:gd name="T43" fmla="*/ 9 h 39"/>
                <a:gd name="T44" fmla="*/ 8 w 52"/>
                <a:gd name="T45" fmla="*/ 14 h 39"/>
                <a:gd name="T46" fmla="*/ 3 w 52"/>
                <a:gd name="T47" fmla="*/ 21 h 39"/>
                <a:gd name="T48" fmla="*/ 6 w 52"/>
                <a:gd name="T49" fmla="*/ 22 h 39"/>
                <a:gd name="T50" fmla="*/ 12 w 52"/>
                <a:gd name="T51" fmla="*/ 19 h 39"/>
                <a:gd name="T52" fmla="*/ 21 w 52"/>
                <a:gd name="T53" fmla="*/ 21 h 39"/>
                <a:gd name="T54" fmla="*/ 26 w 52"/>
                <a:gd name="T55" fmla="*/ 14 h 39"/>
                <a:gd name="T56" fmla="*/ 31 w 52"/>
                <a:gd name="T57" fmla="*/ 14 h 39"/>
                <a:gd name="T58" fmla="*/ 38 w 52"/>
                <a:gd name="T59" fmla="*/ 21 h 39"/>
                <a:gd name="T60" fmla="*/ 35 w 52"/>
                <a:gd name="T61" fmla="*/ 26 h 39"/>
                <a:gd name="T62" fmla="*/ 36 w 52"/>
                <a:gd name="T63" fmla="*/ 27 h 39"/>
                <a:gd name="T64" fmla="*/ 45 w 52"/>
                <a:gd name="T65" fmla="*/ 30 h 39"/>
                <a:gd name="T66" fmla="*/ 40 w 52"/>
                <a:gd name="T67" fmla="*/ 36 h 39"/>
                <a:gd name="T68" fmla="*/ 41 w 52"/>
                <a:gd name="T69" fmla="*/ 39 h 39"/>
                <a:gd name="T70" fmla="*/ 52 w 52"/>
                <a:gd name="T71" fmla="*/ 24 h 39"/>
                <a:gd name="T72" fmla="*/ 51 w 52"/>
                <a:gd name="T73" fmla="*/ 2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2" h="39">
                  <a:moveTo>
                    <a:pt x="51" y="24"/>
                  </a:moveTo>
                  <a:lnTo>
                    <a:pt x="47" y="26"/>
                  </a:lnTo>
                  <a:lnTo>
                    <a:pt x="37" y="15"/>
                  </a:lnTo>
                  <a:lnTo>
                    <a:pt x="50" y="16"/>
                  </a:lnTo>
                  <a:lnTo>
                    <a:pt x="48" y="11"/>
                  </a:lnTo>
                  <a:lnTo>
                    <a:pt x="40" y="6"/>
                  </a:lnTo>
                  <a:lnTo>
                    <a:pt x="38" y="7"/>
                  </a:lnTo>
                  <a:lnTo>
                    <a:pt x="38" y="7"/>
                  </a:lnTo>
                  <a:lnTo>
                    <a:pt x="38" y="7"/>
                  </a:lnTo>
                  <a:lnTo>
                    <a:pt x="35" y="7"/>
                  </a:lnTo>
                  <a:lnTo>
                    <a:pt x="31" y="5"/>
                  </a:lnTo>
                  <a:lnTo>
                    <a:pt x="30" y="7"/>
                  </a:lnTo>
                  <a:lnTo>
                    <a:pt x="31" y="9"/>
                  </a:lnTo>
                  <a:lnTo>
                    <a:pt x="31" y="10"/>
                  </a:lnTo>
                  <a:lnTo>
                    <a:pt x="27" y="7"/>
                  </a:lnTo>
                  <a:lnTo>
                    <a:pt x="26" y="9"/>
                  </a:lnTo>
                  <a:lnTo>
                    <a:pt x="22" y="7"/>
                  </a:lnTo>
                  <a:lnTo>
                    <a:pt x="24" y="3"/>
                  </a:lnTo>
                  <a:lnTo>
                    <a:pt x="18" y="1"/>
                  </a:lnTo>
                  <a:lnTo>
                    <a:pt x="3" y="0"/>
                  </a:lnTo>
                  <a:lnTo>
                    <a:pt x="0" y="5"/>
                  </a:lnTo>
                  <a:lnTo>
                    <a:pt x="3" y="9"/>
                  </a:lnTo>
                  <a:lnTo>
                    <a:pt x="8" y="14"/>
                  </a:lnTo>
                  <a:lnTo>
                    <a:pt x="3" y="21"/>
                  </a:lnTo>
                  <a:lnTo>
                    <a:pt x="6" y="22"/>
                  </a:lnTo>
                  <a:lnTo>
                    <a:pt x="12" y="19"/>
                  </a:lnTo>
                  <a:lnTo>
                    <a:pt x="21" y="21"/>
                  </a:lnTo>
                  <a:lnTo>
                    <a:pt x="26" y="14"/>
                  </a:lnTo>
                  <a:lnTo>
                    <a:pt x="31" y="14"/>
                  </a:lnTo>
                  <a:lnTo>
                    <a:pt x="38" y="21"/>
                  </a:lnTo>
                  <a:lnTo>
                    <a:pt x="35" y="26"/>
                  </a:lnTo>
                  <a:lnTo>
                    <a:pt x="36" y="27"/>
                  </a:lnTo>
                  <a:lnTo>
                    <a:pt x="45" y="30"/>
                  </a:lnTo>
                  <a:lnTo>
                    <a:pt x="40" y="36"/>
                  </a:lnTo>
                  <a:lnTo>
                    <a:pt x="41" y="39"/>
                  </a:lnTo>
                  <a:lnTo>
                    <a:pt x="52" y="24"/>
                  </a:lnTo>
                  <a:lnTo>
                    <a:pt x="51" y="24"/>
                  </a:lnTo>
                  <a:close/>
                </a:path>
              </a:pathLst>
            </a:custGeom>
            <a:solidFill>
              <a:srgbClr val="83C800">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77" name="Freeform 65"/>
            <p:cNvSpPr>
              <a:spLocks/>
            </p:cNvSpPr>
            <p:nvPr/>
          </p:nvSpPr>
          <p:spPr bwMode="auto">
            <a:xfrm>
              <a:off x="4946" y="1718"/>
              <a:ext cx="3" cy="4"/>
            </a:xfrm>
            <a:custGeom>
              <a:avLst/>
              <a:gdLst>
                <a:gd name="T0" fmla="*/ 0 w 3"/>
                <a:gd name="T1" fmla="*/ 0 h 4"/>
                <a:gd name="T2" fmla="*/ 0 w 3"/>
                <a:gd name="T3" fmla="*/ 1 h 4"/>
                <a:gd name="T4" fmla="*/ 2 w 3"/>
                <a:gd name="T5" fmla="*/ 4 h 4"/>
                <a:gd name="T6" fmla="*/ 3 w 3"/>
                <a:gd name="T7" fmla="*/ 1 h 4"/>
                <a:gd name="T8" fmla="*/ 0 w 3"/>
                <a:gd name="T9" fmla="*/ 0 h 4"/>
              </a:gdLst>
              <a:ahLst/>
              <a:cxnLst>
                <a:cxn ang="0">
                  <a:pos x="T0" y="T1"/>
                </a:cxn>
                <a:cxn ang="0">
                  <a:pos x="T2" y="T3"/>
                </a:cxn>
                <a:cxn ang="0">
                  <a:pos x="T4" y="T5"/>
                </a:cxn>
                <a:cxn ang="0">
                  <a:pos x="T6" y="T7"/>
                </a:cxn>
                <a:cxn ang="0">
                  <a:pos x="T8" y="T9"/>
                </a:cxn>
              </a:cxnLst>
              <a:rect l="0" t="0" r="r" b="b"/>
              <a:pathLst>
                <a:path w="3" h="4">
                  <a:moveTo>
                    <a:pt x="0" y="0"/>
                  </a:moveTo>
                  <a:lnTo>
                    <a:pt x="0" y="1"/>
                  </a:lnTo>
                  <a:lnTo>
                    <a:pt x="2" y="4"/>
                  </a:lnTo>
                  <a:lnTo>
                    <a:pt x="3" y="1"/>
                  </a:lnTo>
                  <a:lnTo>
                    <a:pt x="0" y="0"/>
                  </a:lnTo>
                  <a:close/>
                </a:path>
              </a:pathLst>
            </a:custGeom>
            <a:solidFill>
              <a:srgbClr val="17B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78" name="Oval 66"/>
            <p:cNvSpPr>
              <a:spLocks noChangeArrowheads="1"/>
            </p:cNvSpPr>
            <p:nvPr/>
          </p:nvSpPr>
          <p:spPr bwMode="auto">
            <a:xfrm>
              <a:off x="2413" y="2405"/>
              <a:ext cx="607" cy="60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79" name="Oval 67"/>
            <p:cNvSpPr>
              <a:spLocks noChangeArrowheads="1"/>
            </p:cNvSpPr>
            <p:nvPr/>
          </p:nvSpPr>
          <p:spPr bwMode="auto">
            <a:xfrm>
              <a:off x="2437" y="2429"/>
              <a:ext cx="558" cy="559"/>
            </a:xfrm>
            <a:prstGeom prst="ellipse">
              <a:avLst/>
            </a:prstGeom>
            <a:solidFill>
              <a:srgbClr val="F11A18">
                <a:lumMod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80" name="Freeform 68"/>
            <p:cNvSpPr>
              <a:spLocks/>
            </p:cNvSpPr>
            <p:nvPr/>
          </p:nvSpPr>
          <p:spPr bwMode="auto">
            <a:xfrm>
              <a:off x="2561" y="2546"/>
              <a:ext cx="296" cy="317"/>
            </a:xfrm>
            <a:custGeom>
              <a:avLst/>
              <a:gdLst>
                <a:gd name="T0" fmla="*/ 296 w 296"/>
                <a:gd name="T1" fmla="*/ 267 h 317"/>
                <a:gd name="T2" fmla="*/ 240 w 296"/>
                <a:gd name="T3" fmla="*/ 317 h 317"/>
                <a:gd name="T4" fmla="*/ 0 w 296"/>
                <a:gd name="T5" fmla="*/ 52 h 317"/>
                <a:gd name="T6" fmla="*/ 58 w 296"/>
                <a:gd name="T7" fmla="*/ 0 h 317"/>
                <a:gd name="T8" fmla="*/ 296 w 296"/>
                <a:gd name="T9" fmla="*/ 267 h 317"/>
              </a:gdLst>
              <a:ahLst/>
              <a:cxnLst>
                <a:cxn ang="0">
                  <a:pos x="T0" y="T1"/>
                </a:cxn>
                <a:cxn ang="0">
                  <a:pos x="T2" y="T3"/>
                </a:cxn>
                <a:cxn ang="0">
                  <a:pos x="T4" y="T5"/>
                </a:cxn>
                <a:cxn ang="0">
                  <a:pos x="T6" y="T7"/>
                </a:cxn>
                <a:cxn ang="0">
                  <a:pos x="T8" y="T9"/>
                </a:cxn>
              </a:cxnLst>
              <a:rect l="0" t="0" r="r" b="b"/>
              <a:pathLst>
                <a:path w="296" h="317">
                  <a:moveTo>
                    <a:pt x="296" y="267"/>
                  </a:moveTo>
                  <a:lnTo>
                    <a:pt x="240" y="317"/>
                  </a:lnTo>
                  <a:lnTo>
                    <a:pt x="0" y="52"/>
                  </a:lnTo>
                  <a:lnTo>
                    <a:pt x="58" y="0"/>
                  </a:lnTo>
                  <a:lnTo>
                    <a:pt x="296" y="267"/>
                  </a:lnTo>
                  <a:close/>
                </a:path>
              </a:pathLst>
            </a:custGeom>
            <a:solidFill>
              <a:srgbClr val="DB1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81" name="Freeform 69"/>
            <p:cNvSpPr>
              <a:spLocks/>
            </p:cNvSpPr>
            <p:nvPr/>
          </p:nvSpPr>
          <p:spPr bwMode="auto">
            <a:xfrm>
              <a:off x="2561" y="2572"/>
              <a:ext cx="269" cy="291"/>
            </a:xfrm>
            <a:custGeom>
              <a:avLst/>
              <a:gdLst>
                <a:gd name="T0" fmla="*/ 269 w 269"/>
                <a:gd name="T1" fmla="*/ 266 h 291"/>
                <a:gd name="T2" fmla="*/ 240 w 269"/>
                <a:gd name="T3" fmla="*/ 291 h 291"/>
                <a:gd name="T4" fmla="*/ 0 w 269"/>
                <a:gd name="T5" fmla="*/ 26 h 291"/>
                <a:gd name="T6" fmla="*/ 29 w 269"/>
                <a:gd name="T7" fmla="*/ 0 h 291"/>
                <a:gd name="T8" fmla="*/ 269 w 269"/>
                <a:gd name="T9" fmla="*/ 266 h 291"/>
              </a:gdLst>
              <a:ahLst/>
              <a:cxnLst>
                <a:cxn ang="0">
                  <a:pos x="T0" y="T1"/>
                </a:cxn>
                <a:cxn ang="0">
                  <a:pos x="T2" y="T3"/>
                </a:cxn>
                <a:cxn ang="0">
                  <a:pos x="T4" y="T5"/>
                </a:cxn>
                <a:cxn ang="0">
                  <a:pos x="T6" y="T7"/>
                </a:cxn>
                <a:cxn ang="0">
                  <a:pos x="T8" y="T9"/>
                </a:cxn>
              </a:cxnLst>
              <a:rect l="0" t="0" r="r" b="b"/>
              <a:pathLst>
                <a:path w="269" h="291">
                  <a:moveTo>
                    <a:pt x="269" y="266"/>
                  </a:moveTo>
                  <a:lnTo>
                    <a:pt x="240" y="291"/>
                  </a:lnTo>
                  <a:lnTo>
                    <a:pt x="0" y="26"/>
                  </a:lnTo>
                  <a:lnTo>
                    <a:pt x="29" y="0"/>
                  </a:lnTo>
                  <a:lnTo>
                    <a:pt x="269" y="266"/>
                  </a:lnTo>
                  <a:close/>
                </a:path>
              </a:pathLst>
            </a:custGeom>
            <a:solidFill>
              <a:srgbClr val="E843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82" name="Freeform 70"/>
            <p:cNvSpPr>
              <a:spLocks/>
            </p:cNvSpPr>
            <p:nvPr/>
          </p:nvSpPr>
          <p:spPr bwMode="auto">
            <a:xfrm>
              <a:off x="2542" y="2524"/>
              <a:ext cx="79" cy="77"/>
            </a:xfrm>
            <a:custGeom>
              <a:avLst/>
              <a:gdLst>
                <a:gd name="T0" fmla="*/ 51 w 63"/>
                <a:gd name="T1" fmla="*/ 7 h 61"/>
                <a:gd name="T2" fmla="*/ 51 w 63"/>
                <a:gd name="T3" fmla="*/ 7 h 61"/>
                <a:gd name="T4" fmla="*/ 51 w 63"/>
                <a:gd name="T5" fmla="*/ 7 h 61"/>
                <a:gd name="T6" fmla="*/ 51 w 63"/>
                <a:gd name="T7" fmla="*/ 7 h 61"/>
                <a:gd name="T8" fmla="*/ 51 w 63"/>
                <a:gd name="T9" fmla="*/ 7 h 61"/>
                <a:gd name="T10" fmla="*/ 17 w 63"/>
                <a:gd name="T11" fmla="*/ 15 h 61"/>
                <a:gd name="T12" fmla="*/ 5 w 63"/>
                <a:gd name="T13" fmla="*/ 47 h 61"/>
                <a:gd name="T14" fmla="*/ 5 w 63"/>
                <a:gd name="T15" fmla="*/ 47 h 61"/>
                <a:gd name="T16" fmla="*/ 18 w 63"/>
                <a:gd name="T17" fmla="*/ 61 h 61"/>
                <a:gd name="T18" fmla="*/ 63 w 63"/>
                <a:gd name="T19" fmla="*/ 20 h 61"/>
                <a:gd name="T20" fmla="*/ 51 w 63"/>
                <a:gd name="T21" fmla="*/ 7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3" h="61">
                  <a:moveTo>
                    <a:pt x="51" y="7"/>
                  </a:moveTo>
                  <a:cubicBezTo>
                    <a:pt x="51" y="7"/>
                    <a:pt x="51" y="7"/>
                    <a:pt x="51" y="7"/>
                  </a:cubicBezTo>
                  <a:cubicBezTo>
                    <a:pt x="51" y="7"/>
                    <a:pt x="51" y="7"/>
                    <a:pt x="51" y="7"/>
                  </a:cubicBezTo>
                  <a:cubicBezTo>
                    <a:pt x="51" y="7"/>
                    <a:pt x="51" y="7"/>
                    <a:pt x="51" y="7"/>
                  </a:cubicBezTo>
                  <a:cubicBezTo>
                    <a:pt x="51" y="7"/>
                    <a:pt x="51" y="7"/>
                    <a:pt x="51" y="7"/>
                  </a:cubicBezTo>
                  <a:cubicBezTo>
                    <a:pt x="44" y="0"/>
                    <a:pt x="29" y="4"/>
                    <a:pt x="17" y="15"/>
                  </a:cubicBezTo>
                  <a:cubicBezTo>
                    <a:pt x="5" y="26"/>
                    <a:pt x="0" y="40"/>
                    <a:pt x="5" y="47"/>
                  </a:cubicBezTo>
                  <a:cubicBezTo>
                    <a:pt x="5" y="47"/>
                    <a:pt x="5" y="47"/>
                    <a:pt x="5" y="47"/>
                  </a:cubicBezTo>
                  <a:cubicBezTo>
                    <a:pt x="18" y="61"/>
                    <a:pt x="18" y="61"/>
                    <a:pt x="18" y="61"/>
                  </a:cubicBezTo>
                  <a:cubicBezTo>
                    <a:pt x="63" y="20"/>
                    <a:pt x="63" y="20"/>
                    <a:pt x="63" y="20"/>
                  </a:cubicBezTo>
                  <a:lnTo>
                    <a:pt x="51" y="7"/>
                  </a:lnTo>
                  <a:close/>
                </a:path>
              </a:pathLst>
            </a:custGeom>
            <a:solidFill>
              <a:srgbClr val="F37B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83" name="Freeform 71"/>
            <p:cNvSpPr>
              <a:spLocks/>
            </p:cNvSpPr>
            <p:nvPr/>
          </p:nvSpPr>
          <p:spPr bwMode="auto">
            <a:xfrm>
              <a:off x="2801" y="2813"/>
              <a:ext cx="65" cy="67"/>
            </a:xfrm>
            <a:custGeom>
              <a:avLst/>
              <a:gdLst>
                <a:gd name="T0" fmla="*/ 65 w 65"/>
                <a:gd name="T1" fmla="*/ 67 h 67"/>
                <a:gd name="T2" fmla="*/ 56 w 65"/>
                <a:gd name="T3" fmla="*/ 0 h 67"/>
                <a:gd name="T4" fmla="*/ 0 w 65"/>
                <a:gd name="T5" fmla="*/ 50 h 67"/>
                <a:gd name="T6" fmla="*/ 65 w 65"/>
                <a:gd name="T7" fmla="*/ 67 h 67"/>
              </a:gdLst>
              <a:ahLst/>
              <a:cxnLst>
                <a:cxn ang="0">
                  <a:pos x="T0" y="T1"/>
                </a:cxn>
                <a:cxn ang="0">
                  <a:pos x="T2" y="T3"/>
                </a:cxn>
                <a:cxn ang="0">
                  <a:pos x="T4" y="T5"/>
                </a:cxn>
                <a:cxn ang="0">
                  <a:pos x="T6" y="T7"/>
                </a:cxn>
              </a:cxnLst>
              <a:rect l="0" t="0" r="r" b="b"/>
              <a:pathLst>
                <a:path w="65" h="67">
                  <a:moveTo>
                    <a:pt x="65" y="67"/>
                  </a:moveTo>
                  <a:lnTo>
                    <a:pt x="56" y="0"/>
                  </a:lnTo>
                  <a:lnTo>
                    <a:pt x="0" y="50"/>
                  </a:lnTo>
                  <a:lnTo>
                    <a:pt x="65" y="67"/>
                  </a:lnTo>
                  <a:close/>
                </a:path>
              </a:pathLst>
            </a:custGeom>
            <a:solidFill>
              <a:srgbClr val="FFFB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84" name="Freeform 72"/>
            <p:cNvSpPr>
              <a:spLocks/>
            </p:cNvSpPr>
            <p:nvPr/>
          </p:nvSpPr>
          <p:spPr bwMode="auto">
            <a:xfrm>
              <a:off x="2851" y="2864"/>
              <a:ext cx="15" cy="16"/>
            </a:xfrm>
            <a:custGeom>
              <a:avLst/>
              <a:gdLst>
                <a:gd name="T0" fmla="*/ 15 w 15"/>
                <a:gd name="T1" fmla="*/ 16 h 16"/>
                <a:gd name="T2" fmla="*/ 13 w 15"/>
                <a:gd name="T3" fmla="*/ 0 h 16"/>
                <a:gd name="T4" fmla="*/ 0 w 15"/>
                <a:gd name="T5" fmla="*/ 12 h 16"/>
                <a:gd name="T6" fmla="*/ 15 w 15"/>
                <a:gd name="T7" fmla="*/ 16 h 16"/>
              </a:gdLst>
              <a:ahLst/>
              <a:cxnLst>
                <a:cxn ang="0">
                  <a:pos x="T0" y="T1"/>
                </a:cxn>
                <a:cxn ang="0">
                  <a:pos x="T2" y="T3"/>
                </a:cxn>
                <a:cxn ang="0">
                  <a:pos x="T4" y="T5"/>
                </a:cxn>
                <a:cxn ang="0">
                  <a:pos x="T6" y="T7"/>
                </a:cxn>
              </a:cxnLst>
              <a:rect l="0" t="0" r="r" b="b"/>
              <a:pathLst>
                <a:path w="15" h="16">
                  <a:moveTo>
                    <a:pt x="15" y="16"/>
                  </a:moveTo>
                  <a:lnTo>
                    <a:pt x="13" y="0"/>
                  </a:lnTo>
                  <a:lnTo>
                    <a:pt x="0" y="12"/>
                  </a:lnTo>
                  <a:lnTo>
                    <a:pt x="15" y="16"/>
                  </a:lnTo>
                  <a:close/>
                </a:path>
              </a:pathLst>
            </a:custGeom>
            <a:solidFill>
              <a:srgbClr val="3334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85" name="Oval 73"/>
            <p:cNvSpPr>
              <a:spLocks noChangeArrowheads="1"/>
            </p:cNvSpPr>
            <p:nvPr/>
          </p:nvSpPr>
          <p:spPr bwMode="auto">
            <a:xfrm>
              <a:off x="5035" y="2405"/>
              <a:ext cx="607" cy="60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86" name="Oval 74"/>
            <p:cNvSpPr>
              <a:spLocks noChangeArrowheads="1"/>
            </p:cNvSpPr>
            <p:nvPr/>
          </p:nvSpPr>
          <p:spPr bwMode="auto">
            <a:xfrm>
              <a:off x="5060" y="2429"/>
              <a:ext cx="558" cy="559"/>
            </a:xfrm>
            <a:prstGeom prst="ellipse">
              <a:avLst/>
            </a:prstGeom>
            <a:solidFill>
              <a:srgbClr val="8912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87" name="Freeform 75"/>
            <p:cNvSpPr>
              <a:spLocks/>
            </p:cNvSpPr>
            <p:nvPr/>
          </p:nvSpPr>
          <p:spPr bwMode="auto">
            <a:xfrm>
              <a:off x="5184" y="2525"/>
              <a:ext cx="93" cy="362"/>
            </a:xfrm>
            <a:custGeom>
              <a:avLst/>
              <a:gdLst>
                <a:gd name="T0" fmla="*/ 0 w 93"/>
                <a:gd name="T1" fmla="*/ 0 h 362"/>
                <a:gd name="T2" fmla="*/ 93 w 93"/>
                <a:gd name="T3" fmla="*/ 93 h 362"/>
                <a:gd name="T4" fmla="*/ 93 w 93"/>
                <a:gd name="T5" fmla="*/ 362 h 362"/>
                <a:gd name="T6" fmla="*/ 0 w 93"/>
                <a:gd name="T7" fmla="*/ 269 h 362"/>
                <a:gd name="T8" fmla="*/ 0 w 93"/>
                <a:gd name="T9" fmla="*/ 0 h 362"/>
              </a:gdLst>
              <a:ahLst/>
              <a:cxnLst>
                <a:cxn ang="0">
                  <a:pos x="T0" y="T1"/>
                </a:cxn>
                <a:cxn ang="0">
                  <a:pos x="T2" y="T3"/>
                </a:cxn>
                <a:cxn ang="0">
                  <a:pos x="T4" y="T5"/>
                </a:cxn>
                <a:cxn ang="0">
                  <a:pos x="T6" y="T7"/>
                </a:cxn>
                <a:cxn ang="0">
                  <a:pos x="T8" y="T9"/>
                </a:cxn>
              </a:cxnLst>
              <a:rect l="0" t="0" r="r" b="b"/>
              <a:pathLst>
                <a:path w="93" h="362">
                  <a:moveTo>
                    <a:pt x="0" y="0"/>
                  </a:moveTo>
                  <a:lnTo>
                    <a:pt x="93" y="93"/>
                  </a:lnTo>
                  <a:lnTo>
                    <a:pt x="93" y="362"/>
                  </a:lnTo>
                  <a:lnTo>
                    <a:pt x="0" y="269"/>
                  </a:lnTo>
                  <a:lnTo>
                    <a:pt x="0" y="0"/>
                  </a:lnTo>
                  <a:close/>
                </a:path>
              </a:pathLst>
            </a:custGeom>
            <a:solidFill>
              <a:srgbClr val="8912CC">
                <a:lumMod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88" name="Freeform 76"/>
            <p:cNvSpPr>
              <a:spLocks/>
            </p:cNvSpPr>
            <p:nvPr/>
          </p:nvSpPr>
          <p:spPr bwMode="auto">
            <a:xfrm>
              <a:off x="5190" y="2532"/>
              <a:ext cx="288" cy="86"/>
            </a:xfrm>
            <a:custGeom>
              <a:avLst/>
              <a:gdLst>
                <a:gd name="T0" fmla="*/ 102 w 288"/>
                <a:gd name="T1" fmla="*/ 82 h 86"/>
                <a:gd name="T2" fmla="*/ 20 w 288"/>
                <a:gd name="T3" fmla="*/ 0 h 86"/>
                <a:gd name="T4" fmla="*/ 0 w 288"/>
                <a:gd name="T5" fmla="*/ 0 h 86"/>
                <a:gd name="T6" fmla="*/ 87 w 288"/>
                <a:gd name="T7" fmla="*/ 86 h 86"/>
                <a:gd name="T8" fmla="*/ 106 w 288"/>
                <a:gd name="T9" fmla="*/ 86 h 86"/>
                <a:gd name="T10" fmla="*/ 106 w 288"/>
                <a:gd name="T11" fmla="*/ 86 h 86"/>
                <a:gd name="T12" fmla="*/ 288 w 288"/>
                <a:gd name="T13" fmla="*/ 86 h 86"/>
                <a:gd name="T14" fmla="*/ 288 w 288"/>
                <a:gd name="T15" fmla="*/ 61 h 86"/>
                <a:gd name="T16" fmla="*/ 102 w 288"/>
                <a:gd name="T17" fmla="*/ 82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8" h="86">
                  <a:moveTo>
                    <a:pt x="102" y="82"/>
                  </a:moveTo>
                  <a:lnTo>
                    <a:pt x="20" y="0"/>
                  </a:lnTo>
                  <a:lnTo>
                    <a:pt x="0" y="0"/>
                  </a:lnTo>
                  <a:lnTo>
                    <a:pt x="87" y="86"/>
                  </a:lnTo>
                  <a:lnTo>
                    <a:pt x="106" y="86"/>
                  </a:lnTo>
                  <a:lnTo>
                    <a:pt x="106" y="86"/>
                  </a:lnTo>
                  <a:lnTo>
                    <a:pt x="288" y="86"/>
                  </a:lnTo>
                  <a:lnTo>
                    <a:pt x="288" y="61"/>
                  </a:lnTo>
                  <a:lnTo>
                    <a:pt x="102" y="82"/>
                  </a:lnTo>
                  <a:close/>
                </a:path>
              </a:pathLst>
            </a:custGeom>
            <a:solidFill>
              <a:srgbClr val="EFEF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89" name="Freeform 77"/>
            <p:cNvSpPr>
              <a:spLocks/>
            </p:cNvSpPr>
            <p:nvPr/>
          </p:nvSpPr>
          <p:spPr bwMode="auto">
            <a:xfrm>
              <a:off x="5277" y="2614"/>
              <a:ext cx="19" cy="277"/>
            </a:xfrm>
            <a:custGeom>
              <a:avLst/>
              <a:gdLst>
                <a:gd name="T0" fmla="*/ 3 w 15"/>
                <a:gd name="T1" fmla="*/ 0 h 219"/>
                <a:gd name="T2" fmla="*/ 11 w 15"/>
                <a:gd name="T3" fmla="*/ 0 h 219"/>
                <a:gd name="T4" fmla="*/ 15 w 15"/>
                <a:gd name="T5" fmla="*/ 3 h 219"/>
                <a:gd name="T6" fmla="*/ 15 w 15"/>
                <a:gd name="T7" fmla="*/ 216 h 219"/>
                <a:gd name="T8" fmla="*/ 11 w 15"/>
                <a:gd name="T9" fmla="*/ 219 h 219"/>
                <a:gd name="T10" fmla="*/ 3 w 15"/>
                <a:gd name="T11" fmla="*/ 219 h 219"/>
                <a:gd name="T12" fmla="*/ 0 w 15"/>
                <a:gd name="T13" fmla="*/ 216 h 219"/>
                <a:gd name="T14" fmla="*/ 0 w 15"/>
                <a:gd name="T15" fmla="*/ 3 h 219"/>
                <a:gd name="T16" fmla="*/ 3 w 15"/>
                <a:gd name="T17"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219">
                  <a:moveTo>
                    <a:pt x="3" y="0"/>
                  </a:moveTo>
                  <a:cubicBezTo>
                    <a:pt x="11" y="0"/>
                    <a:pt x="11" y="0"/>
                    <a:pt x="11" y="0"/>
                  </a:cubicBezTo>
                  <a:cubicBezTo>
                    <a:pt x="13" y="0"/>
                    <a:pt x="15" y="1"/>
                    <a:pt x="15" y="3"/>
                  </a:cubicBezTo>
                  <a:cubicBezTo>
                    <a:pt x="15" y="216"/>
                    <a:pt x="15" y="216"/>
                    <a:pt x="15" y="216"/>
                  </a:cubicBezTo>
                  <a:cubicBezTo>
                    <a:pt x="15" y="218"/>
                    <a:pt x="13" y="219"/>
                    <a:pt x="11" y="219"/>
                  </a:cubicBezTo>
                  <a:cubicBezTo>
                    <a:pt x="3" y="219"/>
                    <a:pt x="3" y="219"/>
                    <a:pt x="3" y="219"/>
                  </a:cubicBezTo>
                  <a:cubicBezTo>
                    <a:pt x="1" y="219"/>
                    <a:pt x="0" y="218"/>
                    <a:pt x="0" y="216"/>
                  </a:cubicBezTo>
                  <a:cubicBezTo>
                    <a:pt x="0" y="3"/>
                    <a:pt x="0" y="3"/>
                    <a:pt x="0" y="3"/>
                  </a:cubicBezTo>
                  <a:cubicBezTo>
                    <a:pt x="0" y="1"/>
                    <a:pt x="1" y="0"/>
                    <a:pt x="3" y="0"/>
                  </a:cubicBezTo>
                  <a:close/>
                </a:path>
              </a:pathLst>
            </a:custGeom>
            <a:solidFill>
              <a:srgbClr val="8912CC">
                <a:lumMod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90" name="Rectangle 78"/>
            <p:cNvSpPr>
              <a:spLocks noChangeArrowheads="1"/>
            </p:cNvSpPr>
            <p:nvPr/>
          </p:nvSpPr>
          <p:spPr bwMode="auto">
            <a:xfrm>
              <a:off x="5296" y="2618"/>
              <a:ext cx="198" cy="269"/>
            </a:xfrm>
            <a:prstGeom prst="rect">
              <a:avLst/>
            </a:prstGeom>
            <a:solidFill>
              <a:srgbClr val="8912CC">
                <a:lumMod val="5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91" name="Freeform 79"/>
            <p:cNvSpPr>
              <a:spLocks/>
            </p:cNvSpPr>
            <p:nvPr/>
          </p:nvSpPr>
          <p:spPr bwMode="auto">
            <a:xfrm>
              <a:off x="5291" y="2599"/>
              <a:ext cx="196" cy="19"/>
            </a:xfrm>
            <a:custGeom>
              <a:avLst/>
              <a:gdLst>
                <a:gd name="T0" fmla="*/ 0 w 196"/>
                <a:gd name="T1" fmla="*/ 15 h 19"/>
                <a:gd name="T2" fmla="*/ 196 w 196"/>
                <a:gd name="T3" fmla="*/ 0 h 19"/>
                <a:gd name="T4" fmla="*/ 196 w 196"/>
                <a:gd name="T5" fmla="*/ 19 h 19"/>
                <a:gd name="T6" fmla="*/ 0 w 196"/>
                <a:gd name="T7" fmla="*/ 19 h 19"/>
                <a:gd name="T8" fmla="*/ 0 w 196"/>
                <a:gd name="T9" fmla="*/ 15 h 19"/>
              </a:gdLst>
              <a:ahLst/>
              <a:cxnLst>
                <a:cxn ang="0">
                  <a:pos x="T0" y="T1"/>
                </a:cxn>
                <a:cxn ang="0">
                  <a:pos x="T2" y="T3"/>
                </a:cxn>
                <a:cxn ang="0">
                  <a:pos x="T4" y="T5"/>
                </a:cxn>
                <a:cxn ang="0">
                  <a:pos x="T6" y="T7"/>
                </a:cxn>
                <a:cxn ang="0">
                  <a:pos x="T8" y="T9"/>
                </a:cxn>
              </a:cxnLst>
              <a:rect l="0" t="0" r="r" b="b"/>
              <a:pathLst>
                <a:path w="196" h="19">
                  <a:moveTo>
                    <a:pt x="0" y="15"/>
                  </a:moveTo>
                  <a:lnTo>
                    <a:pt x="196" y="0"/>
                  </a:lnTo>
                  <a:lnTo>
                    <a:pt x="196" y="19"/>
                  </a:lnTo>
                  <a:lnTo>
                    <a:pt x="0" y="19"/>
                  </a:lnTo>
                  <a:lnTo>
                    <a:pt x="0" y="15"/>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92" name="Freeform 80"/>
            <p:cNvSpPr>
              <a:spLocks/>
            </p:cNvSpPr>
            <p:nvPr/>
          </p:nvSpPr>
          <p:spPr bwMode="auto">
            <a:xfrm>
              <a:off x="5305" y="2651"/>
              <a:ext cx="180" cy="119"/>
            </a:xfrm>
            <a:custGeom>
              <a:avLst/>
              <a:gdLst>
                <a:gd name="T0" fmla="*/ 138 w 143"/>
                <a:gd name="T1" fmla="*/ 94 h 94"/>
                <a:gd name="T2" fmla="*/ 4 w 143"/>
                <a:gd name="T3" fmla="*/ 94 h 94"/>
                <a:gd name="T4" fmla="*/ 0 w 143"/>
                <a:gd name="T5" fmla="*/ 89 h 94"/>
                <a:gd name="T6" fmla="*/ 0 w 143"/>
                <a:gd name="T7" fmla="*/ 5 h 94"/>
                <a:gd name="T8" fmla="*/ 4 w 143"/>
                <a:gd name="T9" fmla="*/ 0 h 94"/>
                <a:gd name="T10" fmla="*/ 138 w 143"/>
                <a:gd name="T11" fmla="*/ 0 h 94"/>
                <a:gd name="T12" fmla="*/ 143 w 143"/>
                <a:gd name="T13" fmla="*/ 5 h 94"/>
                <a:gd name="T14" fmla="*/ 143 w 143"/>
                <a:gd name="T15" fmla="*/ 89 h 94"/>
                <a:gd name="T16" fmla="*/ 138 w 143"/>
                <a:gd name="T17" fmla="*/ 9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94">
                  <a:moveTo>
                    <a:pt x="138" y="94"/>
                  </a:moveTo>
                  <a:cubicBezTo>
                    <a:pt x="4" y="94"/>
                    <a:pt x="4" y="94"/>
                    <a:pt x="4" y="94"/>
                  </a:cubicBezTo>
                  <a:cubicBezTo>
                    <a:pt x="2" y="94"/>
                    <a:pt x="0" y="92"/>
                    <a:pt x="0" y="89"/>
                  </a:cubicBezTo>
                  <a:cubicBezTo>
                    <a:pt x="0" y="5"/>
                    <a:pt x="0" y="5"/>
                    <a:pt x="0" y="5"/>
                  </a:cubicBezTo>
                  <a:cubicBezTo>
                    <a:pt x="0" y="2"/>
                    <a:pt x="2" y="0"/>
                    <a:pt x="4" y="0"/>
                  </a:cubicBezTo>
                  <a:cubicBezTo>
                    <a:pt x="138" y="0"/>
                    <a:pt x="138" y="0"/>
                    <a:pt x="138" y="0"/>
                  </a:cubicBezTo>
                  <a:cubicBezTo>
                    <a:pt x="141" y="0"/>
                    <a:pt x="143" y="2"/>
                    <a:pt x="143" y="5"/>
                  </a:cubicBezTo>
                  <a:cubicBezTo>
                    <a:pt x="143" y="89"/>
                    <a:pt x="143" y="89"/>
                    <a:pt x="143" y="89"/>
                  </a:cubicBezTo>
                  <a:cubicBezTo>
                    <a:pt x="143" y="92"/>
                    <a:pt x="141" y="94"/>
                    <a:pt x="138" y="94"/>
                  </a:cubicBezTo>
                  <a:close/>
                </a:path>
              </a:pathLst>
            </a:custGeom>
            <a:solidFill>
              <a:srgbClr val="8912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93" name="Freeform 81"/>
            <p:cNvSpPr>
              <a:spLocks noEditPoints="1"/>
            </p:cNvSpPr>
            <p:nvPr/>
          </p:nvSpPr>
          <p:spPr bwMode="auto">
            <a:xfrm>
              <a:off x="3323" y="1206"/>
              <a:ext cx="288" cy="287"/>
            </a:xfrm>
            <a:custGeom>
              <a:avLst/>
              <a:gdLst>
                <a:gd name="T0" fmla="*/ 114 w 228"/>
                <a:gd name="T1" fmla="*/ 0 h 228"/>
                <a:gd name="T2" fmla="*/ 0 w 228"/>
                <a:gd name="T3" fmla="*/ 114 h 228"/>
                <a:gd name="T4" fmla="*/ 114 w 228"/>
                <a:gd name="T5" fmla="*/ 228 h 228"/>
                <a:gd name="T6" fmla="*/ 228 w 228"/>
                <a:gd name="T7" fmla="*/ 114 h 228"/>
                <a:gd name="T8" fmla="*/ 114 w 228"/>
                <a:gd name="T9" fmla="*/ 0 h 228"/>
                <a:gd name="T10" fmla="*/ 114 w 228"/>
                <a:gd name="T11" fmla="*/ 208 h 228"/>
                <a:gd name="T12" fmla="*/ 20 w 228"/>
                <a:gd name="T13" fmla="*/ 114 h 228"/>
                <a:gd name="T14" fmla="*/ 114 w 228"/>
                <a:gd name="T15" fmla="*/ 20 h 228"/>
                <a:gd name="T16" fmla="*/ 208 w 228"/>
                <a:gd name="T17" fmla="*/ 114 h 228"/>
                <a:gd name="T18" fmla="*/ 114 w 228"/>
                <a:gd name="T19" fmla="*/ 20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8" h="228">
                  <a:moveTo>
                    <a:pt x="114" y="0"/>
                  </a:moveTo>
                  <a:cubicBezTo>
                    <a:pt x="51" y="0"/>
                    <a:pt x="0" y="51"/>
                    <a:pt x="0" y="114"/>
                  </a:cubicBezTo>
                  <a:cubicBezTo>
                    <a:pt x="0" y="177"/>
                    <a:pt x="51" y="228"/>
                    <a:pt x="114" y="228"/>
                  </a:cubicBezTo>
                  <a:cubicBezTo>
                    <a:pt x="177" y="228"/>
                    <a:pt x="228" y="177"/>
                    <a:pt x="228" y="114"/>
                  </a:cubicBezTo>
                  <a:cubicBezTo>
                    <a:pt x="228" y="51"/>
                    <a:pt x="177" y="0"/>
                    <a:pt x="114" y="0"/>
                  </a:cubicBezTo>
                  <a:close/>
                  <a:moveTo>
                    <a:pt x="114" y="208"/>
                  </a:moveTo>
                  <a:cubicBezTo>
                    <a:pt x="62" y="208"/>
                    <a:pt x="20" y="166"/>
                    <a:pt x="20" y="114"/>
                  </a:cubicBezTo>
                  <a:cubicBezTo>
                    <a:pt x="20" y="62"/>
                    <a:pt x="62" y="20"/>
                    <a:pt x="114" y="20"/>
                  </a:cubicBezTo>
                  <a:cubicBezTo>
                    <a:pt x="166" y="20"/>
                    <a:pt x="208" y="62"/>
                    <a:pt x="208" y="114"/>
                  </a:cubicBezTo>
                  <a:cubicBezTo>
                    <a:pt x="208" y="166"/>
                    <a:pt x="166" y="208"/>
                    <a:pt x="114" y="208"/>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94" name="Freeform 82"/>
            <p:cNvSpPr>
              <a:spLocks/>
            </p:cNvSpPr>
            <p:nvPr/>
          </p:nvSpPr>
          <p:spPr bwMode="auto">
            <a:xfrm>
              <a:off x="3463" y="1241"/>
              <a:ext cx="8" cy="37"/>
            </a:xfrm>
            <a:custGeom>
              <a:avLst/>
              <a:gdLst>
                <a:gd name="T0" fmla="*/ 3 w 6"/>
                <a:gd name="T1" fmla="*/ 29 h 29"/>
                <a:gd name="T2" fmla="*/ 3 w 6"/>
                <a:gd name="T3" fmla="*/ 29 h 29"/>
                <a:gd name="T4" fmla="*/ 0 w 6"/>
                <a:gd name="T5" fmla="*/ 26 h 29"/>
                <a:gd name="T6" fmla="*/ 0 w 6"/>
                <a:gd name="T7" fmla="*/ 3 h 29"/>
                <a:gd name="T8" fmla="*/ 3 w 6"/>
                <a:gd name="T9" fmla="*/ 0 h 29"/>
                <a:gd name="T10" fmla="*/ 6 w 6"/>
                <a:gd name="T11" fmla="*/ 3 h 29"/>
                <a:gd name="T12" fmla="*/ 6 w 6"/>
                <a:gd name="T13" fmla="*/ 26 h 29"/>
                <a:gd name="T14" fmla="*/ 3 w 6"/>
                <a:gd name="T15" fmla="*/ 29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29">
                  <a:moveTo>
                    <a:pt x="3" y="29"/>
                  </a:moveTo>
                  <a:cubicBezTo>
                    <a:pt x="3" y="29"/>
                    <a:pt x="3" y="29"/>
                    <a:pt x="3" y="29"/>
                  </a:cubicBezTo>
                  <a:cubicBezTo>
                    <a:pt x="2" y="29"/>
                    <a:pt x="0" y="27"/>
                    <a:pt x="0" y="26"/>
                  </a:cubicBezTo>
                  <a:cubicBezTo>
                    <a:pt x="0" y="3"/>
                    <a:pt x="0" y="3"/>
                    <a:pt x="0" y="3"/>
                  </a:cubicBezTo>
                  <a:cubicBezTo>
                    <a:pt x="0" y="2"/>
                    <a:pt x="2" y="0"/>
                    <a:pt x="3" y="0"/>
                  </a:cubicBezTo>
                  <a:cubicBezTo>
                    <a:pt x="5" y="0"/>
                    <a:pt x="6" y="2"/>
                    <a:pt x="6" y="3"/>
                  </a:cubicBezTo>
                  <a:cubicBezTo>
                    <a:pt x="6" y="26"/>
                    <a:pt x="6" y="26"/>
                    <a:pt x="6" y="26"/>
                  </a:cubicBezTo>
                  <a:cubicBezTo>
                    <a:pt x="6" y="27"/>
                    <a:pt x="5" y="29"/>
                    <a:pt x="3" y="2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95" name="Freeform 83"/>
            <p:cNvSpPr>
              <a:spLocks/>
            </p:cNvSpPr>
            <p:nvPr/>
          </p:nvSpPr>
          <p:spPr bwMode="auto">
            <a:xfrm>
              <a:off x="3390" y="1271"/>
              <a:ext cx="28" cy="29"/>
            </a:xfrm>
            <a:custGeom>
              <a:avLst/>
              <a:gdLst>
                <a:gd name="T0" fmla="*/ 21 w 22"/>
                <a:gd name="T1" fmla="*/ 22 h 23"/>
                <a:gd name="T2" fmla="*/ 21 w 22"/>
                <a:gd name="T3" fmla="*/ 22 h 23"/>
                <a:gd name="T4" fmla="*/ 16 w 22"/>
                <a:gd name="T5" fmla="*/ 22 h 23"/>
                <a:gd name="T6" fmla="*/ 1 w 22"/>
                <a:gd name="T7" fmla="*/ 6 h 23"/>
                <a:gd name="T8" fmla="*/ 1 w 22"/>
                <a:gd name="T9" fmla="*/ 1 h 23"/>
                <a:gd name="T10" fmla="*/ 5 w 22"/>
                <a:gd name="T11" fmla="*/ 1 h 23"/>
                <a:gd name="T12" fmla="*/ 21 w 22"/>
                <a:gd name="T13" fmla="*/ 17 h 23"/>
                <a:gd name="T14" fmla="*/ 21 w 22"/>
                <a:gd name="T15" fmla="*/ 22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3">
                  <a:moveTo>
                    <a:pt x="21" y="22"/>
                  </a:moveTo>
                  <a:cubicBezTo>
                    <a:pt x="21" y="22"/>
                    <a:pt x="21" y="22"/>
                    <a:pt x="21" y="22"/>
                  </a:cubicBezTo>
                  <a:cubicBezTo>
                    <a:pt x="20" y="23"/>
                    <a:pt x="18" y="23"/>
                    <a:pt x="16" y="22"/>
                  </a:cubicBezTo>
                  <a:cubicBezTo>
                    <a:pt x="1" y="6"/>
                    <a:pt x="1" y="6"/>
                    <a:pt x="1" y="6"/>
                  </a:cubicBezTo>
                  <a:cubicBezTo>
                    <a:pt x="0" y="5"/>
                    <a:pt x="0" y="3"/>
                    <a:pt x="1" y="1"/>
                  </a:cubicBezTo>
                  <a:cubicBezTo>
                    <a:pt x="2" y="0"/>
                    <a:pt x="4" y="0"/>
                    <a:pt x="5" y="1"/>
                  </a:cubicBezTo>
                  <a:cubicBezTo>
                    <a:pt x="21" y="17"/>
                    <a:pt x="21" y="17"/>
                    <a:pt x="21" y="17"/>
                  </a:cubicBezTo>
                  <a:cubicBezTo>
                    <a:pt x="22" y="18"/>
                    <a:pt x="22" y="20"/>
                    <a:pt x="21" y="2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96" name="Freeform 84"/>
            <p:cNvSpPr>
              <a:spLocks/>
            </p:cNvSpPr>
            <p:nvPr/>
          </p:nvSpPr>
          <p:spPr bwMode="auto">
            <a:xfrm>
              <a:off x="3360" y="1346"/>
              <a:ext cx="35" cy="7"/>
            </a:xfrm>
            <a:custGeom>
              <a:avLst/>
              <a:gdLst>
                <a:gd name="T0" fmla="*/ 28 w 28"/>
                <a:gd name="T1" fmla="*/ 3 h 6"/>
                <a:gd name="T2" fmla="*/ 28 w 28"/>
                <a:gd name="T3" fmla="*/ 3 h 6"/>
                <a:gd name="T4" fmla="*/ 25 w 28"/>
                <a:gd name="T5" fmla="*/ 6 h 6"/>
                <a:gd name="T6" fmla="*/ 3 w 28"/>
                <a:gd name="T7" fmla="*/ 6 h 6"/>
                <a:gd name="T8" fmla="*/ 0 w 28"/>
                <a:gd name="T9" fmla="*/ 3 h 6"/>
                <a:gd name="T10" fmla="*/ 3 w 28"/>
                <a:gd name="T11" fmla="*/ 0 h 6"/>
                <a:gd name="T12" fmla="*/ 25 w 28"/>
                <a:gd name="T13" fmla="*/ 0 h 6"/>
                <a:gd name="T14" fmla="*/ 28 w 28"/>
                <a:gd name="T15" fmla="*/ 3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6">
                  <a:moveTo>
                    <a:pt x="28" y="3"/>
                  </a:moveTo>
                  <a:cubicBezTo>
                    <a:pt x="28" y="3"/>
                    <a:pt x="28" y="3"/>
                    <a:pt x="28" y="3"/>
                  </a:cubicBezTo>
                  <a:cubicBezTo>
                    <a:pt x="28" y="5"/>
                    <a:pt x="27" y="6"/>
                    <a:pt x="25" y="6"/>
                  </a:cubicBezTo>
                  <a:cubicBezTo>
                    <a:pt x="3" y="6"/>
                    <a:pt x="3" y="6"/>
                    <a:pt x="3" y="6"/>
                  </a:cubicBezTo>
                  <a:cubicBezTo>
                    <a:pt x="1" y="6"/>
                    <a:pt x="0" y="5"/>
                    <a:pt x="0" y="3"/>
                  </a:cubicBezTo>
                  <a:cubicBezTo>
                    <a:pt x="0" y="1"/>
                    <a:pt x="1" y="0"/>
                    <a:pt x="3" y="0"/>
                  </a:cubicBezTo>
                  <a:cubicBezTo>
                    <a:pt x="25" y="0"/>
                    <a:pt x="25" y="0"/>
                    <a:pt x="25" y="0"/>
                  </a:cubicBezTo>
                  <a:cubicBezTo>
                    <a:pt x="27" y="0"/>
                    <a:pt x="28" y="1"/>
                    <a:pt x="28"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97" name="Freeform 85"/>
            <p:cNvSpPr>
              <a:spLocks/>
            </p:cNvSpPr>
            <p:nvPr/>
          </p:nvSpPr>
          <p:spPr bwMode="auto">
            <a:xfrm>
              <a:off x="3390" y="1399"/>
              <a:ext cx="28" cy="29"/>
            </a:xfrm>
            <a:custGeom>
              <a:avLst/>
              <a:gdLst>
                <a:gd name="T0" fmla="*/ 21 w 22"/>
                <a:gd name="T1" fmla="*/ 1 h 23"/>
                <a:gd name="T2" fmla="*/ 21 w 22"/>
                <a:gd name="T3" fmla="*/ 1 h 23"/>
                <a:gd name="T4" fmla="*/ 21 w 22"/>
                <a:gd name="T5" fmla="*/ 6 h 23"/>
                <a:gd name="T6" fmla="*/ 5 w 22"/>
                <a:gd name="T7" fmla="*/ 21 h 23"/>
                <a:gd name="T8" fmla="*/ 1 w 22"/>
                <a:gd name="T9" fmla="*/ 21 h 23"/>
                <a:gd name="T10" fmla="*/ 1 w 22"/>
                <a:gd name="T11" fmla="*/ 17 h 23"/>
                <a:gd name="T12" fmla="*/ 16 w 22"/>
                <a:gd name="T13" fmla="*/ 1 h 23"/>
                <a:gd name="T14" fmla="*/ 21 w 22"/>
                <a:gd name="T15" fmla="*/ 1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3">
                  <a:moveTo>
                    <a:pt x="21" y="1"/>
                  </a:moveTo>
                  <a:cubicBezTo>
                    <a:pt x="21" y="1"/>
                    <a:pt x="21" y="1"/>
                    <a:pt x="21" y="1"/>
                  </a:cubicBezTo>
                  <a:cubicBezTo>
                    <a:pt x="22" y="2"/>
                    <a:pt x="22" y="4"/>
                    <a:pt x="21" y="6"/>
                  </a:cubicBezTo>
                  <a:cubicBezTo>
                    <a:pt x="5" y="21"/>
                    <a:pt x="5" y="21"/>
                    <a:pt x="5" y="21"/>
                  </a:cubicBezTo>
                  <a:cubicBezTo>
                    <a:pt x="4" y="23"/>
                    <a:pt x="2" y="23"/>
                    <a:pt x="1" y="21"/>
                  </a:cubicBezTo>
                  <a:cubicBezTo>
                    <a:pt x="0" y="20"/>
                    <a:pt x="0" y="18"/>
                    <a:pt x="1" y="17"/>
                  </a:cubicBezTo>
                  <a:cubicBezTo>
                    <a:pt x="16" y="1"/>
                    <a:pt x="16" y="1"/>
                    <a:pt x="16" y="1"/>
                  </a:cubicBezTo>
                  <a:cubicBezTo>
                    <a:pt x="18" y="0"/>
                    <a:pt x="20" y="0"/>
                    <a:pt x="2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98" name="Freeform 86"/>
            <p:cNvSpPr>
              <a:spLocks/>
            </p:cNvSpPr>
            <p:nvPr/>
          </p:nvSpPr>
          <p:spPr bwMode="auto">
            <a:xfrm>
              <a:off x="3516" y="1399"/>
              <a:ext cx="29" cy="29"/>
            </a:xfrm>
            <a:custGeom>
              <a:avLst/>
              <a:gdLst>
                <a:gd name="T0" fmla="*/ 2 w 23"/>
                <a:gd name="T1" fmla="*/ 1 h 23"/>
                <a:gd name="T2" fmla="*/ 2 w 23"/>
                <a:gd name="T3" fmla="*/ 1 h 23"/>
                <a:gd name="T4" fmla="*/ 6 w 23"/>
                <a:gd name="T5" fmla="*/ 1 h 23"/>
                <a:gd name="T6" fmla="*/ 22 w 23"/>
                <a:gd name="T7" fmla="*/ 17 h 23"/>
                <a:gd name="T8" fmla="*/ 22 w 23"/>
                <a:gd name="T9" fmla="*/ 21 h 23"/>
                <a:gd name="T10" fmla="*/ 17 w 23"/>
                <a:gd name="T11" fmla="*/ 21 h 23"/>
                <a:gd name="T12" fmla="*/ 2 w 23"/>
                <a:gd name="T13" fmla="*/ 6 h 23"/>
                <a:gd name="T14" fmla="*/ 2 w 23"/>
                <a:gd name="T15" fmla="*/ 1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23">
                  <a:moveTo>
                    <a:pt x="2" y="1"/>
                  </a:moveTo>
                  <a:cubicBezTo>
                    <a:pt x="2" y="1"/>
                    <a:pt x="2" y="1"/>
                    <a:pt x="2" y="1"/>
                  </a:cubicBezTo>
                  <a:cubicBezTo>
                    <a:pt x="3" y="0"/>
                    <a:pt x="5" y="0"/>
                    <a:pt x="6" y="1"/>
                  </a:cubicBezTo>
                  <a:cubicBezTo>
                    <a:pt x="22" y="17"/>
                    <a:pt x="22" y="17"/>
                    <a:pt x="22" y="17"/>
                  </a:cubicBezTo>
                  <a:cubicBezTo>
                    <a:pt x="23" y="18"/>
                    <a:pt x="23" y="20"/>
                    <a:pt x="22" y="21"/>
                  </a:cubicBezTo>
                  <a:cubicBezTo>
                    <a:pt x="21" y="23"/>
                    <a:pt x="19" y="23"/>
                    <a:pt x="17" y="21"/>
                  </a:cubicBezTo>
                  <a:cubicBezTo>
                    <a:pt x="2" y="6"/>
                    <a:pt x="2" y="6"/>
                    <a:pt x="2" y="6"/>
                  </a:cubicBezTo>
                  <a:cubicBezTo>
                    <a:pt x="0" y="4"/>
                    <a:pt x="0" y="2"/>
                    <a:pt x="2"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99" name="Freeform 87"/>
            <p:cNvSpPr>
              <a:spLocks/>
            </p:cNvSpPr>
            <p:nvPr/>
          </p:nvSpPr>
          <p:spPr bwMode="auto">
            <a:xfrm>
              <a:off x="3539" y="1346"/>
              <a:ext cx="37" cy="7"/>
            </a:xfrm>
            <a:custGeom>
              <a:avLst/>
              <a:gdLst>
                <a:gd name="T0" fmla="*/ 0 w 29"/>
                <a:gd name="T1" fmla="*/ 3 h 6"/>
                <a:gd name="T2" fmla="*/ 0 w 29"/>
                <a:gd name="T3" fmla="*/ 3 h 6"/>
                <a:gd name="T4" fmla="*/ 4 w 29"/>
                <a:gd name="T5" fmla="*/ 0 h 6"/>
                <a:gd name="T6" fmla="*/ 26 w 29"/>
                <a:gd name="T7" fmla="*/ 0 h 6"/>
                <a:gd name="T8" fmla="*/ 29 w 29"/>
                <a:gd name="T9" fmla="*/ 3 h 6"/>
                <a:gd name="T10" fmla="*/ 26 w 29"/>
                <a:gd name="T11" fmla="*/ 6 h 6"/>
                <a:gd name="T12" fmla="*/ 4 w 29"/>
                <a:gd name="T13" fmla="*/ 6 h 6"/>
                <a:gd name="T14" fmla="*/ 0 w 29"/>
                <a:gd name="T15" fmla="*/ 3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6">
                  <a:moveTo>
                    <a:pt x="0" y="3"/>
                  </a:moveTo>
                  <a:cubicBezTo>
                    <a:pt x="0" y="3"/>
                    <a:pt x="0" y="3"/>
                    <a:pt x="0" y="3"/>
                  </a:cubicBezTo>
                  <a:cubicBezTo>
                    <a:pt x="0" y="1"/>
                    <a:pt x="2" y="0"/>
                    <a:pt x="4" y="0"/>
                  </a:cubicBezTo>
                  <a:cubicBezTo>
                    <a:pt x="26" y="0"/>
                    <a:pt x="26" y="0"/>
                    <a:pt x="26" y="0"/>
                  </a:cubicBezTo>
                  <a:cubicBezTo>
                    <a:pt x="27" y="0"/>
                    <a:pt x="29" y="1"/>
                    <a:pt x="29" y="3"/>
                  </a:cubicBezTo>
                  <a:cubicBezTo>
                    <a:pt x="29" y="5"/>
                    <a:pt x="27" y="6"/>
                    <a:pt x="26" y="6"/>
                  </a:cubicBezTo>
                  <a:cubicBezTo>
                    <a:pt x="4" y="6"/>
                    <a:pt x="4" y="6"/>
                    <a:pt x="4" y="6"/>
                  </a:cubicBezTo>
                  <a:cubicBezTo>
                    <a:pt x="2" y="6"/>
                    <a:pt x="0" y="5"/>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00" name="Freeform 88"/>
            <p:cNvSpPr>
              <a:spLocks/>
            </p:cNvSpPr>
            <p:nvPr/>
          </p:nvSpPr>
          <p:spPr bwMode="auto">
            <a:xfrm>
              <a:off x="3516" y="1271"/>
              <a:ext cx="29" cy="29"/>
            </a:xfrm>
            <a:custGeom>
              <a:avLst/>
              <a:gdLst>
                <a:gd name="T0" fmla="*/ 2 w 23"/>
                <a:gd name="T1" fmla="*/ 22 h 23"/>
                <a:gd name="T2" fmla="*/ 2 w 23"/>
                <a:gd name="T3" fmla="*/ 22 h 23"/>
                <a:gd name="T4" fmla="*/ 2 w 23"/>
                <a:gd name="T5" fmla="*/ 17 h 23"/>
                <a:gd name="T6" fmla="*/ 17 w 23"/>
                <a:gd name="T7" fmla="*/ 1 h 23"/>
                <a:gd name="T8" fmla="*/ 22 w 23"/>
                <a:gd name="T9" fmla="*/ 1 h 23"/>
                <a:gd name="T10" fmla="*/ 22 w 23"/>
                <a:gd name="T11" fmla="*/ 6 h 23"/>
                <a:gd name="T12" fmla="*/ 6 w 23"/>
                <a:gd name="T13" fmla="*/ 22 h 23"/>
                <a:gd name="T14" fmla="*/ 2 w 23"/>
                <a:gd name="T15" fmla="*/ 22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23">
                  <a:moveTo>
                    <a:pt x="2" y="22"/>
                  </a:moveTo>
                  <a:cubicBezTo>
                    <a:pt x="2" y="22"/>
                    <a:pt x="2" y="22"/>
                    <a:pt x="2" y="22"/>
                  </a:cubicBezTo>
                  <a:cubicBezTo>
                    <a:pt x="0" y="20"/>
                    <a:pt x="0" y="18"/>
                    <a:pt x="2" y="17"/>
                  </a:cubicBezTo>
                  <a:cubicBezTo>
                    <a:pt x="17" y="1"/>
                    <a:pt x="17" y="1"/>
                    <a:pt x="17" y="1"/>
                  </a:cubicBezTo>
                  <a:cubicBezTo>
                    <a:pt x="19" y="0"/>
                    <a:pt x="21" y="0"/>
                    <a:pt x="22" y="1"/>
                  </a:cubicBezTo>
                  <a:cubicBezTo>
                    <a:pt x="23" y="3"/>
                    <a:pt x="23" y="5"/>
                    <a:pt x="22" y="6"/>
                  </a:cubicBezTo>
                  <a:cubicBezTo>
                    <a:pt x="6" y="22"/>
                    <a:pt x="6" y="22"/>
                    <a:pt x="6" y="22"/>
                  </a:cubicBezTo>
                  <a:cubicBezTo>
                    <a:pt x="5" y="23"/>
                    <a:pt x="3" y="23"/>
                    <a:pt x="2" y="2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01" name="Freeform 89"/>
            <p:cNvSpPr>
              <a:spLocks/>
            </p:cNvSpPr>
            <p:nvPr/>
          </p:nvSpPr>
          <p:spPr bwMode="auto">
            <a:xfrm>
              <a:off x="3462" y="1288"/>
              <a:ext cx="72" cy="68"/>
            </a:xfrm>
            <a:custGeom>
              <a:avLst/>
              <a:gdLst>
                <a:gd name="T0" fmla="*/ 53 w 57"/>
                <a:gd name="T1" fmla="*/ 47 h 54"/>
                <a:gd name="T2" fmla="*/ 12 w 57"/>
                <a:gd name="T3" fmla="*/ 47 h 54"/>
                <a:gd name="T4" fmla="*/ 12 w 57"/>
                <a:gd name="T5" fmla="*/ 6 h 54"/>
                <a:gd name="T6" fmla="*/ 6 w 57"/>
                <a:gd name="T7" fmla="*/ 0 h 54"/>
                <a:gd name="T8" fmla="*/ 0 w 57"/>
                <a:gd name="T9" fmla="*/ 6 h 54"/>
                <a:gd name="T10" fmla="*/ 0 w 57"/>
                <a:gd name="T11" fmla="*/ 48 h 54"/>
                <a:gd name="T12" fmla="*/ 0 w 57"/>
                <a:gd name="T13" fmla="*/ 49 h 54"/>
                <a:gd name="T14" fmla="*/ 0 w 57"/>
                <a:gd name="T15" fmla="*/ 51 h 54"/>
                <a:gd name="T16" fmla="*/ 3 w 57"/>
                <a:gd name="T17" fmla="*/ 54 h 54"/>
                <a:gd name="T18" fmla="*/ 53 w 57"/>
                <a:gd name="T19" fmla="*/ 54 h 54"/>
                <a:gd name="T20" fmla="*/ 57 w 57"/>
                <a:gd name="T21" fmla="*/ 51 h 54"/>
                <a:gd name="T22" fmla="*/ 53 w 57"/>
                <a:gd name="T23" fmla="*/ 4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54">
                  <a:moveTo>
                    <a:pt x="53" y="47"/>
                  </a:moveTo>
                  <a:cubicBezTo>
                    <a:pt x="12" y="47"/>
                    <a:pt x="12" y="47"/>
                    <a:pt x="12" y="47"/>
                  </a:cubicBezTo>
                  <a:cubicBezTo>
                    <a:pt x="12" y="6"/>
                    <a:pt x="12" y="6"/>
                    <a:pt x="12" y="6"/>
                  </a:cubicBezTo>
                  <a:cubicBezTo>
                    <a:pt x="12" y="3"/>
                    <a:pt x="9" y="0"/>
                    <a:pt x="6" y="0"/>
                  </a:cubicBezTo>
                  <a:cubicBezTo>
                    <a:pt x="2" y="0"/>
                    <a:pt x="0" y="3"/>
                    <a:pt x="0" y="6"/>
                  </a:cubicBezTo>
                  <a:cubicBezTo>
                    <a:pt x="0" y="48"/>
                    <a:pt x="0" y="48"/>
                    <a:pt x="0" y="48"/>
                  </a:cubicBezTo>
                  <a:cubicBezTo>
                    <a:pt x="0" y="48"/>
                    <a:pt x="0" y="49"/>
                    <a:pt x="0" y="49"/>
                  </a:cubicBezTo>
                  <a:cubicBezTo>
                    <a:pt x="0" y="50"/>
                    <a:pt x="0" y="50"/>
                    <a:pt x="0" y="51"/>
                  </a:cubicBezTo>
                  <a:cubicBezTo>
                    <a:pt x="0" y="52"/>
                    <a:pt x="1" y="54"/>
                    <a:pt x="3" y="54"/>
                  </a:cubicBezTo>
                  <a:cubicBezTo>
                    <a:pt x="53" y="54"/>
                    <a:pt x="53" y="54"/>
                    <a:pt x="53" y="54"/>
                  </a:cubicBezTo>
                  <a:cubicBezTo>
                    <a:pt x="55" y="54"/>
                    <a:pt x="57" y="52"/>
                    <a:pt x="57" y="51"/>
                  </a:cubicBezTo>
                  <a:cubicBezTo>
                    <a:pt x="57" y="49"/>
                    <a:pt x="55" y="47"/>
                    <a:pt x="53" y="47"/>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02" name="Freeform 90"/>
            <p:cNvSpPr>
              <a:spLocks/>
            </p:cNvSpPr>
            <p:nvPr/>
          </p:nvSpPr>
          <p:spPr bwMode="auto">
            <a:xfrm>
              <a:off x="5225" y="2036"/>
              <a:ext cx="292" cy="299"/>
            </a:xfrm>
            <a:custGeom>
              <a:avLst/>
              <a:gdLst>
                <a:gd name="T0" fmla="*/ 231 w 231"/>
                <a:gd name="T1" fmla="*/ 130 h 237"/>
                <a:gd name="T2" fmla="*/ 231 w 231"/>
                <a:gd name="T3" fmla="*/ 31 h 237"/>
                <a:gd name="T4" fmla="*/ 200 w 231"/>
                <a:gd name="T5" fmla="*/ 0 h 237"/>
                <a:gd name="T6" fmla="*/ 31 w 231"/>
                <a:gd name="T7" fmla="*/ 0 h 237"/>
                <a:gd name="T8" fmla="*/ 0 w 231"/>
                <a:gd name="T9" fmla="*/ 31 h 237"/>
                <a:gd name="T10" fmla="*/ 0 w 231"/>
                <a:gd name="T11" fmla="*/ 130 h 237"/>
                <a:gd name="T12" fmla="*/ 31 w 231"/>
                <a:gd name="T13" fmla="*/ 161 h 237"/>
                <a:gd name="T14" fmla="*/ 162 w 231"/>
                <a:gd name="T15" fmla="*/ 161 h 237"/>
                <a:gd name="T16" fmla="*/ 231 w 231"/>
                <a:gd name="T17" fmla="*/ 237 h 237"/>
                <a:gd name="T18" fmla="*/ 208 w 231"/>
                <a:gd name="T19" fmla="*/ 159 h 237"/>
                <a:gd name="T20" fmla="*/ 231 w 231"/>
                <a:gd name="T21" fmla="*/ 13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1" h="237">
                  <a:moveTo>
                    <a:pt x="231" y="130"/>
                  </a:moveTo>
                  <a:cubicBezTo>
                    <a:pt x="231" y="31"/>
                    <a:pt x="231" y="31"/>
                    <a:pt x="231" y="31"/>
                  </a:cubicBezTo>
                  <a:cubicBezTo>
                    <a:pt x="231" y="14"/>
                    <a:pt x="217" y="0"/>
                    <a:pt x="200" y="0"/>
                  </a:cubicBezTo>
                  <a:cubicBezTo>
                    <a:pt x="31" y="0"/>
                    <a:pt x="31" y="0"/>
                    <a:pt x="31" y="0"/>
                  </a:cubicBezTo>
                  <a:cubicBezTo>
                    <a:pt x="14" y="0"/>
                    <a:pt x="0" y="14"/>
                    <a:pt x="0" y="31"/>
                  </a:cubicBezTo>
                  <a:cubicBezTo>
                    <a:pt x="0" y="130"/>
                    <a:pt x="0" y="130"/>
                    <a:pt x="0" y="130"/>
                  </a:cubicBezTo>
                  <a:cubicBezTo>
                    <a:pt x="0" y="147"/>
                    <a:pt x="14" y="161"/>
                    <a:pt x="31" y="161"/>
                  </a:cubicBezTo>
                  <a:cubicBezTo>
                    <a:pt x="162" y="161"/>
                    <a:pt x="162" y="161"/>
                    <a:pt x="162" y="161"/>
                  </a:cubicBezTo>
                  <a:cubicBezTo>
                    <a:pt x="231" y="237"/>
                    <a:pt x="231" y="237"/>
                    <a:pt x="231" y="237"/>
                  </a:cubicBezTo>
                  <a:cubicBezTo>
                    <a:pt x="208" y="159"/>
                    <a:pt x="208" y="159"/>
                    <a:pt x="208" y="159"/>
                  </a:cubicBezTo>
                  <a:cubicBezTo>
                    <a:pt x="221" y="156"/>
                    <a:pt x="231" y="144"/>
                    <a:pt x="231" y="13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03" name="Freeform 91"/>
            <p:cNvSpPr>
              <a:spLocks noEditPoints="1"/>
            </p:cNvSpPr>
            <p:nvPr/>
          </p:nvSpPr>
          <p:spPr bwMode="auto">
            <a:xfrm>
              <a:off x="4388" y="1169"/>
              <a:ext cx="300" cy="417"/>
            </a:xfrm>
            <a:custGeom>
              <a:avLst/>
              <a:gdLst>
                <a:gd name="T0" fmla="*/ 195 w 237"/>
                <a:gd name="T1" fmla="*/ 316 h 330"/>
                <a:gd name="T2" fmla="*/ 198 w 237"/>
                <a:gd name="T3" fmla="*/ 316 h 330"/>
                <a:gd name="T4" fmla="*/ 201 w 237"/>
                <a:gd name="T5" fmla="*/ 313 h 330"/>
                <a:gd name="T6" fmla="*/ 204 w 237"/>
                <a:gd name="T7" fmla="*/ 118 h 330"/>
                <a:gd name="T8" fmla="*/ 228 w 237"/>
                <a:gd name="T9" fmla="*/ 97 h 330"/>
                <a:gd name="T10" fmla="*/ 220 w 237"/>
                <a:gd name="T11" fmla="*/ 53 h 330"/>
                <a:gd name="T12" fmla="*/ 236 w 237"/>
                <a:gd name="T13" fmla="*/ 20 h 330"/>
                <a:gd name="T14" fmla="*/ 233 w 237"/>
                <a:gd name="T15" fmla="*/ 13 h 330"/>
                <a:gd name="T16" fmla="*/ 231 w 237"/>
                <a:gd name="T17" fmla="*/ 12 h 330"/>
                <a:gd name="T18" fmla="*/ 234 w 237"/>
                <a:gd name="T19" fmla="*/ 6 h 330"/>
                <a:gd name="T20" fmla="*/ 232 w 237"/>
                <a:gd name="T21" fmla="*/ 1 h 330"/>
                <a:gd name="T22" fmla="*/ 226 w 237"/>
                <a:gd name="T23" fmla="*/ 3 h 330"/>
                <a:gd name="T24" fmla="*/ 223 w 237"/>
                <a:gd name="T25" fmla="*/ 8 h 330"/>
                <a:gd name="T26" fmla="*/ 221 w 237"/>
                <a:gd name="T27" fmla="*/ 7 h 330"/>
                <a:gd name="T28" fmla="*/ 213 w 237"/>
                <a:gd name="T29" fmla="*/ 10 h 330"/>
                <a:gd name="T30" fmla="*/ 198 w 237"/>
                <a:gd name="T31" fmla="*/ 42 h 330"/>
                <a:gd name="T32" fmla="*/ 159 w 237"/>
                <a:gd name="T33" fmla="*/ 64 h 330"/>
                <a:gd name="T34" fmla="*/ 158 w 237"/>
                <a:gd name="T35" fmla="*/ 96 h 330"/>
                <a:gd name="T36" fmla="*/ 8 w 237"/>
                <a:gd name="T37" fmla="*/ 221 h 330"/>
                <a:gd name="T38" fmla="*/ 7 w 237"/>
                <a:gd name="T39" fmla="*/ 226 h 330"/>
                <a:gd name="T40" fmla="*/ 10 w 237"/>
                <a:gd name="T41" fmla="*/ 228 h 330"/>
                <a:gd name="T42" fmla="*/ 0 w 237"/>
                <a:gd name="T43" fmla="*/ 237 h 330"/>
                <a:gd name="T44" fmla="*/ 11 w 237"/>
                <a:gd name="T45" fmla="*/ 230 h 330"/>
                <a:gd name="T46" fmla="*/ 14 w 237"/>
                <a:gd name="T47" fmla="*/ 233 h 330"/>
                <a:gd name="T48" fmla="*/ 18 w 237"/>
                <a:gd name="T49" fmla="*/ 233 h 330"/>
                <a:gd name="T50" fmla="*/ 112 w 237"/>
                <a:gd name="T51" fmla="*/ 155 h 330"/>
                <a:gd name="T52" fmla="*/ 144 w 237"/>
                <a:gd name="T53" fmla="*/ 184 h 330"/>
                <a:gd name="T54" fmla="*/ 187 w 237"/>
                <a:gd name="T55" fmla="*/ 190 h 330"/>
                <a:gd name="T56" fmla="*/ 186 w 237"/>
                <a:gd name="T57" fmla="*/ 313 h 330"/>
                <a:gd name="T58" fmla="*/ 189 w 237"/>
                <a:gd name="T59" fmla="*/ 316 h 330"/>
                <a:gd name="T60" fmla="*/ 192 w 237"/>
                <a:gd name="T61" fmla="*/ 316 h 330"/>
                <a:gd name="T62" fmla="*/ 194 w 237"/>
                <a:gd name="T63" fmla="*/ 330 h 330"/>
                <a:gd name="T64" fmla="*/ 195 w 237"/>
                <a:gd name="T65" fmla="*/ 316 h 330"/>
                <a:gd name="T66" fmla="*/ 204 w 237"/>
                <a:gd name="T67" fmla="*/ 59 h 330"/>
                <a:gd name="T68" fmla="*/ 215 w 237"/>
                <a:gd name="T69" fmla="*/ 91 h 330"/>
                <a:gd name="T70" fmla="*/ 183 w 237"/>
                <a:gd name="T71" fmla="*/ 102 h 330"/>
                <a:gd name="T72" fmla="*/ 172 w 237"/>
                <a:gd name="T73" fmla="*/ 71 h 330"/>
                <a:gd name="T74" fmla="*/ 204 w 237"/>
                <a:gd name="T75" fmla="*/ 59 h 330"/>
                <a:gd name="T76" fmla="*/ 149 w 237"/>
                <a:gd name="T77" fmla="*/ 174 h 330"/>
                <a:gd name="T78" fmla="*/ 120 w 237"/>
                <a:gd name="T79" fmla="*/ 148 h 330"/>
                <a:gd name="T80" fmla="*/ 167 w 237"/>
                <a:gd name="T81" fmla="*/ 109 h 330"/>
                <a:gd name="T82" fmla="*/ 177 w 237"/>
                <a:gd name="T83" fmla="*/ 116 h 330"/>
                <a:gd name="T84" fmla="*/ 188 w 237"/>
                <a:gd name="T85" fmla="*/ 119 h 330"/>
                <a:gd name="T86" fmla="*/ 187 w 237"/>
                <a:gd name="T87" fmla="*/ 180 h 330"/>
                <a:gd name="T88" fmla="*/ 149 w 237"/>
                <a:gd name="T89" fmla="*/ 174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37" h="330">
                  <a:moveTo>
                    <a:pt x="195" y="316"/>
                  </a:moveTo>
                  <a:cubicBezTo>
                    <a:pt x="198" y="316"/>
                    <a:pt x="198" y="316"/>
                    <a:pt x="198" y="316"/>
                  </a:cubicBezTo>
                  <a:cubicBezTo>
                    <a:pt x="200" y="316"/>
                    <a:pt x="201" y="315"/>
                    <a:pt x="201" y="313"/>
                  </a:cubicBezTo>
                  <a:cubicBezTo>
                    <a:pt x="204" y="118"/>
                    <a:pt x="204" y="118"/>
                    <a:pt x="204" y="118"/>
                  </a:cubicBezTo>
                  <a:cubicBezTo>
                    <a:pt x="214" y="115"/>
                    <a:pt x="223" y="108"/>
                    <a:pt x="228" y="97"/>
                  </a:cubicBezTo>
                  <a:cubicBezTo>
                    <a:pt x="236" y="82"/>
                    <a:pt x="232" y="64"/>
                    <a:pt x="220" y="53"/>
                  </a:cubicBezTo>
                  <a:cubicBezTo>
                    <a:pt x="236" y="20"/>
                    <a:pt x="236" y="20"/>
                    <a:pt x="236" y="20"/>
                  </a:cubicBezTo>
                  <a:cubicBezTo>
                    <a:pt x="237" y="18"/>
                    <a:pt x="236" y="15"/>
                    <a:pt x="233" y="13"/>
                  </a:cubicBezTo>
                  <a:cubicBezTo>
                    <a:pt x="231" y="12"/>
                    <a:pt x="231" y="12"/>
                    <a:pt x="231" y="12"/>
                  </a:cubicBezTo>
                  <a:cubicBezTo>
                    <a:pt x="234" y="6"/>
                    <a:pt x="234" y="6"/>
                    <a:pt x="234" y="6"/>
                  </a:cubicBezTo>
                  <a:cubicBezTo>
                    <a:pt x="235" y="4"/>
                    <a:pt x="234" y="2"/>
                    <a:pt x="232" y="1"/>
                  </a:cubicBezTo>
                  <a:cubicBezTo>
                    <a:pt x="229" y="0"/>
                    <a:pt x="227" y="1"/>
                    <a:pt x="226" y="3"/>
                  </a:cubicBezTo>
                  <a:cubicBezTo>
                    <a:pt x="223" y="8"/>
                    <a:pt x="223" y="8"/>
                    <a:pt x="223" y="8"/>
                  </a:cubicBezTo>
                  <a:cubicBezTo>
                    <a:pt x="221" y="7"/>
                    <a:pt x="221" y="7"/>
                    <a:pt x="221" y="7"/>
                  </a:cubicBezTo>
                  <a:cubicBezTo>
                    <a:pt x="218" y="6"/>
                    <a:pt x="215" y="7"/>
                    <a:pt x="213" y="10"/>
                  </a:cubicBezTo>
                  <a:cubicBezTo>
                    <a:pt x="198" y="42"/>
                    <a:pt x="198" y="42"/>
                    <a:pt x="198" y="42"/>
                  </a:cubicBezTo>
                  <a:cubicBezTo>
                    <a:pt x="182" y="40"/>
                    <a:pt x="166" y="49"/>
                    <a:pt x="159" y="64"/>
                  </a:cubicBezTo>
                  <a:cubicBezTo>
                    <a:pt x="154" y="75"/>
                    <a:pt x="154" y="86"/>
                    <a:pt x="158" y="96"/>
                  </a:cubicBezTo>
                  <a:cubicBezTo>
                    <a:pt x="8" y="221"/>
                    <a:pt x="8" y="221"/>
                    <a:pt x="8" y="221"/>
                  </a:cubicBezTo>
                  <a:cubicBezTo>
                    <a:pt x="7" y="222"/>
                    <a:pt x="6" y="224"/>
                    <a:pt x="7" y="226"/>
                  </a:cubicBezTo>
                  <a:cubicBezTo>
                    <a:pt x="10" y="228"/>
                    <a:pt x="10" y="228"/>
                    <a:pt x="10" y="228"/>
                  </a:cubicBezTo>
                  <a:cubicBezTo>
                    <a:pt x="0" y="237"/>
                    <a:pt x="0" y="237"/>
                    <a:pt x="0" y="237"/>
                  </a:cubicBezTo>
                  <a:cubicBezTo>
                    <a:pt x="11" y="230"/>
                    <a:pt x="11" y="230"/>
                    <a:pt x="11" y="230"/>
                  </a:cubicBezTo>
                  <a:cubicBezTo>
                    <a:pt x="14" y="233"/>
                    <a:pt x="14" y="233"/>
                    <a:pt x="14" y="233"/>
                  </a:cubicBezTo>
                  <a:cubicBezTo>
                    <a:pt x="15" y="234"/>
                    <a:pt x="17" y="234"/>
                    <a:pt x="18" y="233"/>
                  </a:cubicBezTo>
                  <a:cubicBezTo>
                    <a:pt x="112" y="155"/>
                    <a:pt x="112" y="155"/>
                    <a:pt x="112" y="155"/>
                  </a:cubicBezTo>
                  <a:cubicBezTo>
                    <a:pt x="120" y="167"/>
                    <a:pt x="131" y="177"/>
                    <a:pt x="144" y="184"/>
                  </a:cubicBezTo>
                  <a:cubicBezTo>
                    <a:pt x="158" y="190"/>
                    <a:pt x="173" y="192"/>
                    <a:pt x="187" y="190"/>
                  </a:cubicBezTo>
                  <a:cubicBezTo>
                    <a:pt x="186" y="313"/>
                    <a:pt x="186" y="313"/>
                    <a:pt x="186" y="313"/>
                  </a:cubicBezTo>
                  <a:cubicBezTo>
                    <a:pt x="186" y="315"/>
                    <a:pt x="187" y="316"/>
                    <a:pt x="189" y="316"/>
                  </a:cubicBezTo>
                  <a:cubicBezTo>
                    <a:pt x="192" y="316"/>
                    <a:pt x="192" y="316"/>
                    <a:pt x="192" y="316"/>
                  </a:cubicBezTo>
                  <a:cubicBezTo>
                    <a:pt x="194" y="330"/>
                    <a:pt x="194" y="330"/>
                    <a:pt x="194" y="330"/>
                  </a:cubicBezTo>
                  <a:lnTo>
                    <a:pt x="195" y="316"/>
                  </a:lnTo>
                  <a:close/>
                  <a:moveTo>
                    <a:pt x="204" y="59"/>
                  </a:moveTo>
                  <a:cubicBezTo>
                    <a:pt x="215" y="65"/>
                    <a:pt x="220" y="79"/>
                    <a:pt x="215" y="91"/>
                  </a:cubicBezTo>
                  <a:cubicBezTo>
                    <a:pt x="209" y="102"/>
                    <a:pt x="195" y="107"/>
                    <a:pt x="183" y="102"/>
                  </a:cubicBezTo>
                  <a:cubicBezTo>
                    <a:pt x="172" y="96"/>
                    <a:pt x="167" y="82"/>
                    <a:pt x="172" y="71"/>
                  </a:cubicBezTo>
                  <a:cubicBezTo>
                    <a:pt x="178" y="59"/>
                    <a:pt x="192" y="54"/>
                    <a:pt x="204" y="59"/>
                  </a:cubicBezTo>
                  <a:close/>
                  <a:moveTo>
                    <a:pt x="149" y="174"/>
                  </a:moveTo>
                  <a:cubicBezTo>
                    <a:pt x="137" y="168"/>
                    <a:pt x="127" y="159"/>
                    <a:pt x="120" y="148"/>
                  </a:cubicBezTo>
                  <a:cubicBezTo>
                    <a:pt x="167" y="109"/>
                    <a:pt x="167" y="109"/>
                    <a:pt x="167" y="109"/>
                  </a:cubicBezTo>
                  <a:cubicBezTo>
                    <a:pt x="170" y="112"/>
                    <a:pt x="173" y="114"/>
                    <a:pt x="177" y="116"/>
                  </a:cubicBezTo>
                  <a:cubicBezTo>
                    <a:pt x="180" y="117"/>
                    <a:pt x="184" y="118"/>
                    <a:pt x="188" y="119"/>
                  </a:cubicBezTo>
                  <a:cubicBezTo>
                    <a:pt x="187" y="180"/>
                    <a:pt x="187" y="180"/>
                    <a:pt x="187" y="180"/>
                  </a:cubicBezTo>
                  <a:cubicBezTo>
                    <a:pt x="175" y="182"/>
                    <a:pt x="161" y="180"/>
                    <a:pt x="149" y="17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04" name="Freeform 92"/>
            <p:cNvSpPr>
              <a:spLocks noEditPoints="1"/>
            </p:cNvSpPr>
            <p:nvPr/>
          </p:nvSpPr>
          <p:spPr bwMode="auto">
            <a:xfrm>
              <a:off x="2528" y="2068"/>
              <a:ext cx="339" cy="236"/>
            </a:xfrm>
            <a:custGeom>
              <a:avLst/>
              <a:gdLst>
                <a:gd name="T0" fmla="*/ 251 w 269"/>
                <a:gd name="T1" fmla="*/ 187 h 187"/>
                <a:gd name="T2" fmla="*/ 17 w 269"/>
                <a:gd name="T3" fmla="*/ 187 h 187"/>
                <a:gd name="T4" fmla="*/ 0 w 269"/>
                <a:gd name="T5" fmla="*/ 170 h 187"/>
                <a:gd name="T6" fmla="*/ 0 w 269"/>
                <a:gd name="T7" fmla="*/ 18 h 187"/>
                <a:gd name="T8" fmla="*/ 17 w 269"/>
                <a:gd name="T9" fmla="*/ 0 h 187"/>
                <a:gd name="T10" fmla="*/ 251 w 269"/>
                <a:gd name="T11" fmla="*/ 0 h 187"/>
                <a:gd name="T12" fmla="*/ 269 w 269"/>
                <a:gd name="T13" fmla="*/ 18 h 187"/>
                <a:gd name="T14" fmla="*/ 269 w 269"/>
                <a:gd name="T15" fmla="*/ 170 h 187"/>
                <a:gd name="T16" fmla="*/ 251 w 269"/>
                <a:gd name="T17" fmla="*/ 187 h 187"/>
                <a:gd name="T18" fmla="*/ 17 w 269"/>
                <a:gd name="T19" fmla="*/ 17 h 187"/>
                <a:gd name="T20" fmla="*/ 16 w 269"/>
                <a:gd name="T21" fmla="*/ 18 h 187"/>
                <a:gd name="T22" fmla="*/ 16 w 269"/>
                <a:gd name="T23" fmla="*/ 170 h 187"/>
                <a:gd name="T24" fmla="*/ 17 w 269"/>
                <a:gd name="T25" fmla="*/ 171 h 187"/>
                <a:gd name="T26" fmla="*/ 251 w 269"/>
                <a:gd name="T27" fmla="*/ 171 h 187"/>
                <a:gd name="T28" fmla="*/ 252 w 269"/>
                <a:gd name="T29" fmla="*/ 170 h 187"/>
                <a:gd name="T30" fmla="*/ 252 w 269"/>
                <a:gd name="T31" fmla="*/ 18 h 187"/>
                <a:gd name="T32" fmla="*/ 251 w 269"/>
                <a:gd name="T33" fmla="*/ 17 h 187"/>
                <a:gd name="T34" fmla="*/ 17 w 269"/>
                <a:gd name="T35" fmla="*/ 1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9" h="187">
                  <a:moveTo>
                    <a:pt x="251" y="187"/>
                  </a:moveTo>
                  <a:cubicBezTo>
                    <a:pt x="17" y="187"/>
                    <a:pt x="17" y="187"/>
                    <a:pt x="17" y="187"/>
                  </a:cubicBezTo>
                  <a:cubicBezTo>
                    <a:pt x="8" y="187"/>
                    <a:pt x="0" y="179"/>
                    <a:pt x="0" y="170"/>
                  </a:cubicBezTo>
                  <a:cubicBezTo>
                    <a:pt x="0" y="18"/>
                    <a:pt x="0" y="18"/>
                    <a:pt x="0" y="18"/>
                  </a:cubicBezTo>
                  <a:cubicBezTo>
                    <a:pt x="0" y="8"/>
                    <a:pt x="8" y="0"/>
                    <a:pt x="17" y="0"/>
                  </a:cubicBezTo>
                  <a:cubicBezTo>
                    <a:pt x="251" y="0"/>
                    <a:pt x="251" y="0"/>
                    <a:pt x="251" y="0"/>
                  </a:cubicBezTo>
                  <a:cubicBezTo>
                    <a:pt x="261" y="0"/>
                    <a:pt x="269" y="8"/>
                    <a:pt x="269" y="18"/>
                  </a:cubicBezTo>
                  <a:cubicBezTo>
                    <a:pt x="269" y="170"/>
                    <a:pt x="269" y="170"/>
                    <a:pt x="269" y="170"/>
                  </a:cubicBezTo>
                  <a:cubicBezTo>
                    <a:pt x="269" y="179"/>
                    <a:pt x="261" y="187"/>
                    <a:pt x="251" y="187"/>
                  </a:cubicBezTo>
                  <a:close/>
                  <a:moveTo>
                    <a:pt x="17" y="17"/>
                  </a:moveTo>
                  <a:cubicBezTo>
                    <a:pt x="17" y="17"/>
                    <a:pt x="16" y="17"/>
                    <a:pt x="16" y="18"/>
                  </a:cubicBezTo>
                  <a:cubicBezTo>
                    <a:pt x="16" y="170"/>
                    <a:pt x="16" y="170"/>
                    <a:pt x="16" y="170"/>
                  </a:cubicBezTo>
                  <a:cubicBezTo>
                    <a:pt x="16" y="170"/>
                    <a:pt x="17" y="171"/>
                    <a:pt x="17" y="171"/>
                  </a:cubicBezTo>
                  <a:cubicBezTo>
                    <a:pt x="251" y="171"/>
                    <a:pt x="251" y="171"/>
                    <a:pt x="251" y="171"/>
                  </a:cubicBezTo>
                  <a:cubicBezTo>
                    <a:pt x="252" y="171"/>
                    <a:pt x="252" y="170"/>
                    <a:pt x="252" y="170"/>
                  </a:cubicBezTo>
                  <a:cubicBezTo>
                    <a:pt x="252" y="18"/>
                    <a:pt x="252" y="18"/>
                    <a:pt x="252" y="18"/>
                  </a:cubicBezTo>
                  <a:cubicBezTo>
                    <a:pt x="252" y="17"/>
                    <a:pt x="252" y="17"/>
                    <a:pt x="251" y="17"/>
                  </a:cubicBezTo>
                  <a:lnTo>
                    <a:pt x="17" y="17"/>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05" name="Freeform 93"/>
            <p:cNvSpPr>
              <a:spLocks/>
            </p:cNvSpPr>
            <p:nvPr/>
          </p:nvSpPr>
          <p:spPr bwMode="auto">
            <a:xfrm>
              <a:off x="2487" y="2309"/>
              <a:ext cx="421" cy="20"/>
            </a:xfrm>
            <a:custGeom>
              <a:avLst/>
              <a:gdLst>
                <a:gd name="T0" fmla="*/ 325 w 333"/>
                <a:gd name="T1" fmla="*/ 16 h 16"/>
                <a:gd name="T2" fmla="*/ 8 w 333"/>
                <a:gd name="T3" fmla="*/ 16 h 16"/>
                <a:gd name="T4" fmla="*/ 0 w 333"/>
                <a:gd name="T5" fmla="*/ 8 h 16"/>
                <a:gd name="T6" fmla="*/ 8 w 333"/>
                <a:gd name="T7" fmla="*/ 0 h 16"/>
                <a:gd name="T8" fmla="*/ 325 w 333"/>
                <a:gd name="T9" fmla="*/ 0 h 16"/>
                <a:gd name="T10" fmla="*/ 333 w 333"/>
                <a:gd name="T11" fmla="*/ 8 h 16"/>
                <a:gd name="T12" fmla="*/ 325 w 333"/>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333" h="16">
                  <a:moveTo>
                    <a:pt x="325" y="16"/>
                  </a:moveTo>
                  <a:cubicBezTo>
                    <a:pt x="8" y="16"/>
                    <a:pt x="8" y="16"/>
                    <a:pt x="8" y="16"/>
                  </a:cubicBezTo>
                  <a:cubicBezTo>
                    <a:pt x="3" y="16"/>
                    <a:pt x="0" y="12"/>
                    <a:pt x="0" y="8"/>
                  </a:cubicBezTo>
                  <a:cubicBezTo>
                    <a:pt x="0" y="3"/>
                    <a:pt x="3" y="0"/>
                    <a:pt x="8" y="0"/>
                  </a:cubicBezTo>
                  <a:cubicBezTo>
                    <a:pt x="325" y="0"/>
                    <a:pt x="325" y="0"/>
                    <a:pt x="325" y="0"/>
                  </a:cubicBezTo>
                  <a:cubicBezTo>
                    <a:pt x="329" y="0"/>
                    <a:pt x="333" y="3"/>
                    <a:pt x="333" y="8"/>
                  </a:cubicBezTo>
                  <a:cubicBezTo>
                    <a:pt x="333" y="12"/>
                    <a:pt x="329" y="16"/>
                    <a:pt x="325" y="16"/>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06" name="Freeform 94"/>
            <p:cNvSpPr>
              <a:spLocks noEditPoints="1"/>
            </p:cNvSpPr>
            <p:nvPr/>
          </p:nvSpPr>
          <p:spPr bwMode="auto">
            <a:xfrm>
              <a:off x="2676" y="1872"/>
              <a:ext cx="109" cy="111"/>
            </a:xfrm>
            <a:custGeom>
              <a:avLst/>
              <a:gdLst>
                <a:gd name="T0" fmla="*/ 87 w 87"/>
                <a:gd name="T1" fmla="*/ 39 h 88"/>
                <a:gd name="T2" fmla="*/ 82 w 87"/>
                <a:gd name="T3" fmla="*/ 37 h 88"/>
                <a:gd name="T4" fmla="*/ 76 w 87"/>
                <a:gd name="T5" fmla="*/ 22 h 88"/>
                <a:gd name="T6" fmla="*/ 78 w 87"/>
                <a:gd name="T7" fmla="*/ 17 h 88"/>
                <a:gd name="T8" fmla="*/ 78 w 87"/>
                <a:gd name="T9" fmla="*/ 16 h 88"/>
                <a:gd name="T10" fmla="*/ 75 w 87"/>
                <a:gd name="T11" fmla="*/ 13 h 88"/>
                <a:gd name="T12" fmla="*/ 71 w 87"/>
                <a:gd name="T13" fmla="*/ 10 h 88"/>
                <a:gd name="T14" fmla="*/ 71 w 87"/>
                <a:gd name="T15" fmla="*/ 10 h 88"/>
                <a:gd name="T16" fmla="*/ 66 w 87"/>
                <a:gd name="T17" fmla="*/ 12 h 88"/>
                <a:gd name="T18" fmla="*/ 51 w 87"/>
                <a:gd name="T19" fmla="*/ 5 h 88"/>
                <a:gd name="T20" fmla="*/ 49 w 87"/>
                <a:gd name="T21" fmla="*/ 0 h 88"/>
                <a:gd name="T22" fmla="*/ 48 w 87"/>
                <a:gd name="T23" fmla="*/ 0 h 88"/>
                <a:gd name="T24" fmla="*/ 44 w 87"/>
                <a:gd name="T25" fmla="*/ 0 h 88"/>
                <a:gd name="T26" fmla="*/ 39 w 87"/>
                <a:gd name="T27" fmla="*/ 0 h 88"/>
                <a:gd name="T28" fmla="*/ 39 w 87"/>
                <a:gd name="T29" fmla="*/ 0 h 88"/>
                <a:gd name="T30" fmla="*/ 36 w 87"/>
                <a:gd name="T31" fmla="*/ 5 h 88"/>
                <a:gd name="T32" fmla="*/ 22 w 87"/>
                <a:gd name="T33" fmla="*/ 11 h 88"/>
                <a:gd name="T34" fmla="*/ 17 w 87"/>
                <a:gd name="T35" fmla="*/ 9 h 88"/>
                <a:gd name="T36" fmla="*/ 16 w 87"/>
                <a:gd name="T37" fmla="*/ 9 h 88"/>
                <a:gd name="T38" fmla="*/ 13 w 87"/>
                <a:gd name="T39" fmla="*/ 13 h 88"/>
                <a:gd name="T40" fmla="*/ 9 w 87"/>
                <a:gd name="T41" fmla="*/ 16 h 88"/>
                <a:gd name="T42" fmla="*/ 9 w 87"/>
                <a:gd name="T43" fmla="*/ 17 h 88"/>
                <a:gd name="T44" fmla="*/ 11 w 87"/>
                <a:gd name="T45" fmla="*/ 22 h 88"/>
                <a:gd name="T46" fmla="*/ 5 w 87"/>
                <a:gd name="T47" fmla="*/ 36 h 88"/>
                <a:gd name="T48" fmla="*/ 0 w 87"/>
                <a:gd name="T49" fmla="*/ 38 h 88"/>
                <a:gd name="T50" fmla="*/ 0 w 87"/>
                <a:gd name="T51" fmla="*/ 39 h 88"/>
                <a:gd name="T52" fmla="*/ 0 w 87"/>
                <a:gd name="T53" fmla="*/ 44 h 88"/>
                <a:gd name="T54" fmla="*/ 0 w 87"/>
                <a:gd name="T55" fmla="*/ 48 h 88"/>
                <a:gd name="T56" fmla="*/ 0 w 87"/>
                <a:gd name="T57" fmla="*/ 49 h 88"/>
                <a:gd name="T58" fmla="*/ 5 w 87"/>
                <a:gd name="T59" fmla="*/ 51 h 88"/>
                <a:gd name="T60" fmla="*/ 11 w 87"/>
                <a:gd name="T61" fmla="*/ 66 h 88"/>
                <a:gd name="T62" fmla="*/ 9 w 87"/>
                <a:gd name="T63" fmla="*/ 71 h 88"/>
                <a:gd name="T64" fmla="*/ 9 w 87"/>
                <a:gd name="T65" fmla="*/ 71 h 88"/>
                <a:gd name="T66" fmla="*/ 12 w 87"/>
                <a:gd name="T67" fmla="*/ 75 h 88"/>
                <a:gd name="T68" fmla="*/ 16 w 87"/>
                <a:gd name="T69" fmla="*/ 78 h 88"/>
                <a:gd name="T70" fmla="*/ 16 w 87"/>
                <a:gd name="T71" fmla="*/ 78 h 88"/>
                <a:gd name="T72" fmla="*/ 21 w 87"/>
                <a:gd name="T73" fmla="*/ 76 h 88"/>
                <a:gd name="T74" fmla="*/ 36 w 87"/>
                <a:gd name="T75" fmla="*/ 82 h 88"/>
                <a:gd name="T76" fmla="*/ 38 w 87"/>
                <a:gd name="T77" fmla="*/ 87 h 88"/>
                <a:gd name="T78" fmla="*/ 39 w 87"/>
                <a:gd name="T79" fmla="*/ 88 h 88"/>
                <a:gd name="T80" fmla="*/ 43 w 87"/>
                <a:gd name="T81" fmla="*/ 88 h 88"/>
                <a:gd name="T82" fmla="*/ 48 w 87"/>
                <a:gd name="T83" fmla="*/ 88 h 88"/>
                <a:gd name="T84" fmla="*/ 48 w 87"/>
                <a:gd name="T85" fmla="*/ 87 h 88"/>
                <a:gd name="T86" fmla="*/ 51 w 87"/>
                <a:gd name="T87" fmla="*/ 82 h 88"/>
                <a:gd name="T88" fmla="*/ 65 w 87"/>
                <a:gd name="T89" fmla="*/ 76 h 88"/>
                <a:gd name="T90" fmla="*/ 71 w 87"/>
                <a:gd name="T91" fmla="*/ 78 h 88"/>
                <a:gd name="T92" fmla="*/ 71 w 87"/>
                <a:gd name="T93" fmla="*/ 78 h 88"/>
                <a:gd name="T94" fmla="*/ 74 w 87"/>
                <a:gd name="T95" fmla="*/ 75 h 88"/>
                <a:gd name="T96" fmla="*/ 78 w 87"/>
                <a:gd name="T97" fmla="*/ 72 h 88"/>
                <a:gd name="T98" fmla="*/ 78 w 87"/>
                <a:gd name="T99" fmla="*/ 71 h 88"/>
                <a:gd name="T100" fmla="*/ 76 w 87"/>
                <a:gd name="T101" fmla="*/ 66 h 88"/>
                <a:gd name="T102" fmla="*/ 82 w 87"/>
                <a:gd name="T103" fmla="*/ 51 h 88"/>
                <a:gd name="T104" fmla="*/ 87 w 87"/>
                <a:gd name="T105" fmla="*/ 49 h 88"/>
                <a:gd name="T106" fmla="*/ 87 w 87"/>
                <a:gd name="T107" fmla="*/ 49 h 88"/>
                <a:gd name="T108" fmla="*/ 87 w 87"/>
                <a:gd name="T109" fmla="*/ 44 h 88"/>
                <a:gd name="T110" fmla="*/ 87 w 87"/>
                <a:gd name="T111" fmla="*/ 39 h 88"/>
                <a:gd name="T112" fmla="*/ 44 w 87"/>
                <a:gd name="T113" fmla="*/ 67 h 88"/>
                <a:gd name="T114" fmla="*/ 20 w 87"/>
                <a:gd name="T115" fmla="*/ 44 h 88"/>
                <a:gd name="T116" fmla="*/ 44 w 87"/>
                <a:gd name="T117" fmla="*/ 20 h 88"/>
                <a:gd name="T118" fmla="*/ 67 w 87"/>
                <a:gd name="T119" fmla="*/ 44 h 88"/>
                <a:gd name="T120" fmla="*/ 44 w 87"/>
                <a:gd name="T121" fmla="*/ 67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7" h="88">
                  <a:moveTo>
                    <a:pt x="87" y="39"/>
                  </a:moveTo>
                  <a:cubicBezTo>
                    <a:pt x="82" y="37"/>
                    <a:pt x="82" y="37"/>
                    <a:pt x="82" y="37"/>
                  </a:cubicBezTo>
                  <a:cubicBezTo>
                    <a:pt x="81" y="31"/>
                    <a:pt x="79" y="26"/>
                    <a:pt x="76" y="22"/>
                  </a:cubicBezTo>
                  <a:cubicBezTo>
                    <a:pt x="78" y="17"/>
                    <a:pt x="78" y="17"/>
                    <a:pt x="78" y="17"/>
                  </a:cubicBezTo>
                  <a:cubicBezTo>
                    <a:pt x="78" y="16"/>
                    <a:pt x="78" y="16"/>
                    <a:pt x="78" y="16"/>
                  </a:cubicBezTo>
                  <a:cubicBezTo>
                    <a:pt x="75" y="13"/>
                    <a:pt x="75" y="13"/>
                    <a:pt x="75" y="13"/>
                  </a:cubicBezTo>
                  <a:cubicBezTo>
                    <a:pt x="71" y="10"/>
                    <a:pt x="71" y="10"/>
                    <a:pt x="71" y="10"/>
                  </a:cubicBezTo>
                  <a:cubicBezTo>
                    <a:pt x="71" y="10"/>
                    <a:pt x="71" y="10"/>
                    <a:pt x="71" y="10"/>
                  </a:cubicBezTo>
                  <a:cubicBezTo>
                    <a:pt x="66" y="12"/>
                    <a:pt x="66" y="12"/>
                    <a:pt x="66" y="12"/>
                  </a:cubicBezTo>
                  <a:cubicBezTo>
                    <a:pt x="61" y="9"/>
                    <a:pt x="56" y="6"/>
                    <a:pt x="51" y="5"/>
                  </a:cubicBezTo>
                  <a:cubicBezTo>
                    <a:pt x="49" y="0"/>
                    <a:pt x="49" y="0"/>
                    <a:pt x="49" y="0"/>
                  </a:cubicBezTo>
                  <a:cubicBezTo>
                    <a:pt x="48" y="0"/>
                    <a:pt x="48" y="0"/>
                    <a:pt x="48" y="0"/>
                  </a:cubicBezTo>
                  <a:cubicBezTo>
                    <a:pt x="44" y="0"/>
                    <a:pt x="44" y="0"/>
                    <a:pt x="44" y="0"/>
                  </a:cubicBezTo>
                  <a:cubicBezTo>
                    <a:pt x="39" y="0"/>
                    <a:pt x="39" y="0"/>
                    <a:pt x="39" y="0"/>
                  </a:cubicBezTo>
                  <a:cubicBezTo>
                    <a:pt x="39" y="0"/>
                    <a:pt x="39" y="0"/>
                    <a:pt x="39" y="0"/>
                  </a:cubicBezTo>
                  <a:cubicBezTo>
                    <a:pt x="36" y="5"/>
                    <a:pt x="36" y="5"/>
                    <a:pt x="36" y="5"/>
                  </a:cubicBezTo>
                  <a:cubicBezTo>
                    <a:pt x="31" y="6"/>
                    <a:pt x="26" y="8"/>
                    <a:pt x="22" y="11"/>
                  </a:cubicBezTo>
                  <a:cubicBezTo>
                    <a:pt x="17" y="9"/>
                    <a:pt x="17" y="9"/>
                    <a:pt x="17" y="9"/>
                  </a:cubicBezTo>
                  <a:cubicBezTo>
                    <a:pt x="16" y="9"/>
                    <a:pt x="16" y="9"/>
                    <a:pt x="16" y="9"/>
                  </a:cubicBezTo>
                  <a:cubicBezTo>
                    <a:pt x="13" y="13"/>
                    <a:pt x="13" y="13"/>
                    <a:pt x="13" y="13"/>
                  </a:cubicBezTo>
                  <a:cubicBezTo>
                    <a:pt x="9" y="16"/>
                    <a:pt x="9" y="16"/>
                    <a:pt x="9" y="16"/>
                  </a:cubicBezTo>
                  <a:cubicBezTo>
                    <a:pt x="9" y="17"/>
                    <a:pt x="9" y="17"/>
                    <a:pt x="9" y="17"/>
                  </a:cubicBezTo>
                  <a:cubicBezTo>
                    <a:pt x="11" y="22"/>
                    <a:pt x="11" y="22"/>
                    <a:pt x="11" y="22"/>
                  </a:cubicBezTo>
                  <a:cubicBezTo>
                    <a:pt x="8" y="26"/>
                    <a:pt x="6" y="31"/>
                    <a:pt x="5" y="36"/>
                  </a:cubicBezTo>
                  <a:cubicBezTo>
                    <a:pt x="0" y="38"/>
                    <a:pt x="0" y="38"/>
                    <a:pt x="0" y="38"/>
                  </a:cubicBezTo>
                  <a:cubicBezTo>
                    <a:pt x="0" y="39"/>
                    <a:pt x="0" y="39"/>
                    <a:pt x="0" y="39"/>
                  </a:cubicBezTo>
                  <a:cubicBezTo>
                    <a:pt x="0" y="44"/>
                    <a:pt x="0" y="44"/>
                    <a:pt x="0" y="44"/>
                  </a:cubicBezTo>
                  <a:cubicBezTo>
                    <a:pt x="0" y="48"/>
                    <a:pt x="0" y="48"/>
                    <a:pt x="0" y="48"/>
                  </a:cubicBezTo>
                  <a:cubicBezTo>
                    <a:pt x="0" y="49"/>
                    <a:pt x="0" y="49"/>
                    <a:pt x="0" y="49"/>
                  </a:cubicBezTo>
                  <a:cubicBezTo>
                    <a:pt x="5" y="51"/>
                    <a:pt x="5" y="51"/>
                    <a:pt x="5" y="51"/>
                  </a:cubicBezTo>
                  <a:cubicBezTo>
                    <a:pt x="6" y="56"/>
                    <a:pt x="8" y="61"/>
                    <a:pt x="11" y="66"/>
                  </a:cubicBezTo>
                  <a:cubicBezTo>
                    <a:pt x="9" y="71"/>
                    <a:pt x="9" y="71"/>
                    <a:pt x="9" y="71"/>
                  </a:cubicBezTo>
                  <a:cubicBezTo>
                    <a:pt x="9" y="71"/>
                    <a:pt x="9" y="71"/>
                    <a:pt x="9" y="71"/>
                  </a:cubicBezTo>
                  <a:cubicBezTo>
                    <a:pt x="12" y="75"/>
                    <a:pt x="12" y="75"/>
                    <a:pt x="12" y="75"/>
                  </a:cubicBezTo>
                  <a:cubicBezTo>
                    <a:pt x="16" y="78"/>
                    <a:pt x="16" y="78"/>
                    <a:pt x="16" y="78"/>
                  </a:cubicBezTo>
                  <a:cubicBezTo>
                    <a:pt x="16" y="78"/>
                    <a:pt x="16" y="78"/>
                    <a:pt x="16" y="78"/>
                  </a:cubicBezTo>
                  <a:cubicBezTo>
                    <a:pt x="21" y="76"/>
                    <a:pt x="21" y="76"/>
                    <a:pt x="21" y="76"/>
                  </a:cubicBezTo>
                  <a:cubicBezTo>
                    <a:pt x="26" y="79"/>
                    <a:pt x="31" y="81"/>
                    <a:pt x="36" y="82"/>
                  </a:cubicBezTo>
                  <a:cubicBezTo>
                    <a:pt x="38" y="87"/>
                    <a:pt x="38" y="87"/>
                    <a:pt x="38" y="87"/>
                  </a:cubicBezTo>
                  <a:cubicBezTo>
                    <a:pt x="39" y="88"/>
                    <a:pt x="39" y="88"/>
                    <a:pt x="39" y="88"/>
                  </a:cubicBezTo>
                  <a:cubicBezTo>
                    <a:pt x="43" y="88"/>
                    <a:pt x="43" y="88"/>
                    <a:pt x="43" y="88"/>
                  </a:cubicBezTo>
                  <a:cubicBezTo>
                    <a:pt x="48" y="88"/>
                    <a:pt x="48" y="88"/>
                    <a:pt x="48" y="88"/>
                  </a:cubicBezTo>
                  <a:cubicBezTo>
                    <a:pt x="48" y="87"/>
                    <a:pt x="48" y="87"/>
                    <a:pt x="48" y="87"/>
                  </a:cubicBezTo>
                  <a:cubicBezTo>
                    <a:pt x="51" y="82"/>
                    <a:pt x="51" y="82"/>
                    <a:pt x="51" y="82"/>
                  </a:cubicBezTo>
                  <a:cubicBezTo>
                    <a:pt x="56" y="81"/>
                    <a:pt x="61" y="79"/>
                    <a:pt x="65" y="76"/>
                  </a:cubicBezTo>
                  <a:cubicBezTo>
                    <a:pt x="71" y="78"/>
                    <a:pt x="71" y="78"/>
                    <a:pt x="71" y="78"/>
                  </a:cubicBezTo>
                  <a:cubicBezTo>
                    <a:pt x="71" y="78"/>
                    <a:pt x="71" y="78"/>
                    <a:pt x="71" y="78"/>
                  </a:cubicBezTo>
                  <a:cubicBezTo>
                    <a:pt x="74" y="75"/>
                    <a:pt x="74" y="75"/>
                    <a:pt x="74" y="75"/>
                  </a:cubicBezTo>
                  <a:cubicBezTo>
                    <a:pt x="78" y="72"/>
                    <a:pt x="78" y="72"/>
                    <a:pt x="78" y="72"/>
                  </a:cubicBezTo>
                  <a:cubicBezTo>
                    <a:pt x="78" y="71"/>
                    <a:pt x="78" y="71"/>
                    <a:pt x="78" y="71"/>
                  </a:cubicBezTo>
                  <a:cubicBezTo>
                    <a:pt x="76" y="66"/>
                    <a:pt x="76" y="66"/>
                    <a:pt x="76" y="66"/>
                  </a:cubicBezTo>
                  <a:cubicBezTo>
                    <a:pt x="79" y="62"/>
                    <a:pt x="81" y="57"/>
                    <a:pt x="82" y="51"/>
                  </a:cubicBezTo>
                  <a:cubicBezTo>
                    <a:pt x="87" y="49"/>
                    <a:pt x="87" y="49"/>
                    <a:pt x="87" y="49"/>
                  </a:cubicBezTo>
                  <a:cubicBezTo>
                    <a:pt x="87" y="49"/>
                    <a:pt x="87" y="49"/>
                    <a:pt x="87" y="49"/>
                  </a:cubicBezTo>
                  <a:cubicBezTo>
                    <a:pt x="87" y="44"/>
                    <a:pt x="87" y="44"/>
                    <a:pt x="87" y="44"/>
                  </a:cubicBezTo>
                  <a:cubicBezTo>
                    <a:pt x="87" y="39"/>
                    <a:pt x="87" y="39"/>
                    <a:pt x="87" y="39"/>
                  </a:cubicBezTo>
                  <a:close/>
                  <a:moveTo>
                    <a:pt x="44" y="67"/>
                  </a:moveTo>
                  <a:cubicBezTo>
                    <a:pt x="30" y="67"/>
                    <a:pt x="20" y="57"/>
                    <a:pt x="20" y="44"/>
                  </a:cubicBezTo>
                  <a:cubicBezTo>
                    <a:pt x="20" y="31"/>
                    <a:pt x="30" y="20"/>
                    <a:pt x="44" y="20"/>
                  </a:cubicBezTo>
                  <a:cubicBezTo>
                    <a:pt x="57" y="20"/>
                    <a:pt x="67" y="31"/>
                    <a:pt x="67" y="44"/>
                  </a:cubicBezTo>
                  <a:cubicBezTo>
                    <a:pt x="67" y="57"/>
                    <a:pt x="57" y="67"/>
                    <a:pt x="44" y="67"/>
                  </a:cubicBezTo>
                  <a:close/>
                </a:path>
              </a:pathLst>
            </a:custGeom>
            <a:solidFill>
              <a:srgbClr val="F4F9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07" name="Freeform 95"/>
            <p:cNvSpPr>
              <a:spLocks/>
            </p:cNvSpPr>
            <p:nvPr/>
          </p:nvSpPr>
          <p:spPr bwMode="auto">
            <a:xfrm>
              <a:off x="3525" y="1528"/>
              <a:ext cx="148" cy="147"/>
            </a:xfrm>
            <a:custGeom>
              <a:avLst/>
              <a:gdLst>
                <a:gd name="T0" fmla="*/ 58 w 117"/>
                <a:gd name="T1" fmla="*/ 0 h 117"/>
                <a:gd name="T2" fmla="*/ 58 w 117"/>
                <a:gd name="T3" fmla="*/ 59 h 117"/>
                <a:gd name="T4" fmla="*/ 0 w 117"/>
                <a:gd name="T5" fmla="*/ 59 h 117"/>
                <a:gd name="T6" fmla="*/ 58 w 117"/>
                <a:gd name="T7" fmla="*/ 117 h 117"/>
                <a:gd name="T8" fmla="*/ 117 w 117"/>
                <a:gd name="T9" fmla="*/ 59 h 117"/>
                <a:gd name="T10" fmla="*/ 58 w 117"/>
                <a:gd name="T11" fmla="*/ 0 h 117"/>
              </a:gdLst>
              <a:ahLst/>
              <a:cxnLst>
                <a:cxn ang="0">
                  <a:pos x="T0" y="T1"/>
                </a:cxn>
                <a:cxn ang="0">
                  <a:pos x="T2" y="T3"/>
                </a:cxn>
                <a:cxn ang="0">
                  <a:pos x="T4" y="T5"/>
                </a:cxn>
                <a:cxn ang="0">
                  <a:pos x="T6" y="T7"/>
                </a:cxn>
                <a:cxn ang="0">
                  <a:pos x="T8" y="T9"/>
                </a:cxn>
                <a:cxn ang="0">
                  <a:pos x="T10" y="T11"/>
                </a:cxn>
              </a:cxnLst>
              <a:rect l="0" t="0" r="r" b="b"/>
              <a:pathLst>
                <a:path w="117" h="117">
                  <a:moveTo>
                    <a:pt x="58" y="0"/>
                  </a:moveTo>
                  <a:cubicBezTo>
                    <a:pt x="58" y="59"/>
                    <a:pt x="58" y="59"/>
                    <a:pt x="58" y="59"/>
                  </a:cubicBezTo>
                  <a:cubicBezTo>
                    <a:pt x="0" y="59"/>
                    <a:pt x="0" y="59"/>
                    <a:pt x="0" y="59"/>
                  </a:cubicBezTo>
                  <a:cubicBezTo>
                    <a:pt x="0" y="91"/>
                    <a:pt x="26" y="117"/>
                    <a:pt x="58" y="117"/>
                  </a:cubicBezTo>
                  <a:cubicBezTo>
                    <a:pt x="91" y="117"/>
                    <a:pt x="117" y="91"/>
                    <a:pt x="117" y="59"/>
                  </a:cubicBezTo>
                  <a:cubicBezTo>
                    <a:pt x="117" y="26"/>
                    <a:pt x="91" y="0"/>
                    <a:pt x="5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08" name="Freeform 96"/>
            <p:cNvSpPr>
              <a:spLocks/>
            </p:cNvSpPr>
            <p:nvPr/>
          </p:nvSpPr>
          <p:spPr bwMode="auto">
            <a:xfrm>
              <a:off x="3517" y="1520"/>
              <a:ext cx="71" cy="68"/>
            </a:xfrm>
            <a:custGeom>
              <a:avLst/>
              <a:gdLst>
                <a:gd name="T0" fmla="*/ 56 w 56"/>
                <a:gd name="T1" fmla="*/ 0 h 54"/>
                <a:gd name="T2" fmla="*/ 54 w 56"/>
                <a:gd name="T3" fmla="*/ 0 h 54"/>
                <a:gd name="T4" fmla="*/ 0 w 56"/>
                <a:gd name="T5" fmla="*/ 54 h 54"/>
                <a:gd name="T6" fmla="*/ 56 w 56"/>
                <a:gd name="T7" fmla="*/ 54 h 54"/>
                <a:gd name="T8" fmla="*/ 56 w 56"/>
                <a:gd name="T9" fmla="*/ 0 h 54"/>
              </a:gdLst>
              <a:ahLst/>
              <a:cxnLst>
                <a:cxn ang="0">
                  <a:pos x="T0" y="T1"/>
                </a:cxn>
                <a:cxn ang="0">
                  <a:pos x="T2" y="T3"/>
                </a:cxn>
                <a:cxn ang="0">
                  <a:pos x="T4" y="T5"/>
                </a:cxn>
                <a:cxn ang="0">
                  <a:pos x="T6" y="T7"/>
                </a:cxn>
                <a:cxn ang="0">
                  <a:pos x="T8" y="T9"/>
                </a:cxn>
              </a:cxnLst>
              <a:rect l="0" t="0" r="r" b="b"/>
              <a:pathLst>
                <a:path w="56" h="54">
                  <a:moveTo>
                    <a:pt x="56" y="0"/>
                  </a:moveTo>
                  <a:cubicBezTo>
                    <a:pt x="56" y="0"/>
                    <a:pt x="55" y="0"/>
                    <a:pt x="54" y="0"/>
                  </a:cubicBezTo>
                  <a:cubicBezTo>
                    <a:pt x="24" y="0"/>
                    <a:pt x="0" y="24"/>
                    <a:pt x="0" y="54"/>
                  </a:cubicBezTo>
                  <a:cubicBezTo>
                    <a:pt x="56" y="54"/>
                    <a:pt x="56" y="54"/>
                    <a:pt x="56" y="54"/>
                  </a:cubicBezTo>
                  <a:lnTo>
                    <a:pt x="5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09" name="Freeform 97"/>
            <p:cNvSpPr>
              <a:spLocks/>
            </p:cNvSpPr>
            <p:nvPr/>
          </p:nvSpPr>
          <p:spPr bwMode="auto">
            <a:xfrm>
              <a:off x="4376" y="1252"/>
              <a:ext cx="88" cy="96"/>
            </a:xfrm>
            <a:custGeom>
              <a:avLst/>
              <a:gdLst>
                <a:gd name="T0" fmla="*/ 61 w 70"/>
                <a:gd name="T1" fmla="*/ 31 h 76"/>
                <a:gd name="T2" fmla="*/ 39 w 70"/>
                <a:gd name="T3" fmla="*/ 9 h 76"/>
                <a:gd name="T4" fmla="*/ 7 w 70"/>
                <a:gd name="T5" fmla="*/ 9 h 76"/>
                <a:gd name="T6" fmla="*/ 0 w 70"/>
                <a:gd name="T7" fmla="*/ 15 h 76"/>
                <a:gd name="T8" fmla="*/ 0 w 70"/>
                <a:gd name="T9" fmla="*/ 16 h 76"/>
                <a:gd name="T10" fmla="*/ 10 w 70"/>
                <a:gd name="T11" fmla="*/ 25 h 76"/>
                <a:gd name="T12" fmla="*/ 10 w 70"/>
                <a:gd name="T13" fmla="*/ 25 h 76"/>
                <a:gd name="T14" fmla="*/ 17 w 70"/>
                <a:gd name="T15" fmla="*/ 19 h 76"/>
                <a:gd name="T16" fmla="*/ 29 w 70"/>
                <a:gd name="T17" fmla="*/ 19 h 76"/>
                <a:gd name="T18" fmla="*/ 51 w 70"/>
                <a:gd name="T19" fmla="*/ 41 h 76"/>
                <a:gd name="T20" fmla="*/ 51 w 70"/>
                <a:gd name="T21" fmla="*/ 53 h 76"/>
                <a:gd name="T22" fmla="*/ 48 w 70"/>
                <a:gd name="T23" fmla="*/ 57 h 76"/>
                <a:gd name="T24" fmla="*/ 36 w 70"/>
                <a:gd name="T25" fmla="*/ 57 h 76"/>
                <a:gd name="T26" fmla="*/ 25 w 70"/>
                <a:gd name="T27" fmla="*/ 47 h 76"/>
                <a:gd name="T28" fmla="*/ 10 w 70"/>
                <a:gd name="T29" fmla="*/ 51 h 76"/>
                <a:gd name="T30" fmla="*/ 26 w 70"/>
                <a:gd name="T31" fmla="*/ 67 h 76"/>
                <a:gd name="T32" fmla="*/ 58 w 70"/>
                <a:gd name="T33" fmla="*/ 67 h 76"/>
                <a:gd name="T34" fmla="*/ 61 w 70"/>
                <a:gd name="T35" fmla="*/ 63 h 76"/>
                <a:gd name="T36" fmla="*/ 61 w 70"/>
                <a:gd name="T37" fmla="*/ 31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0" h="76">
                  <a:moveTo>
                    <a:pt x="61" y="31"/>
                  </a:moveTo>
                  <a:cubicBezTo>
                    <a:pt x="39" y="9"/>
                    <a:pt x="39" y="9"/>
                    <a:pt x="39" y="9"/>
                  </a:cubicBezTo>
                  <a:cubicBezTo>
                    <a:pt x="30" y="0"/>
                    <a:pt x="16" y="0"/>
                    <a:pt x="7" y="9"/>
                  </a:cubicBezTo>
                  <a:cubicBezTo>
                    <a:pt x="0" y="15"/>
                    <a:pt x="0" y="15"/>
                    <a:pt x="0" y="15"/>
                  </a:cubicBezTo>
                  <a:cubicBezTo>
                    <a:pt x="0" y="16"/>
                    <a:pt x="0" y="16"/>
                    <a:pt x="0" y="16"/>
                  </a:cubicBezTo>
                  <a:cubicBezTo>
                    <a:pt x="10" y="25"/>
                    <a:pt x="10" y="25"/>
                    <a:pt x="10" y="25"/>
                  </a:cubicBezTo>
                  <a:cubicBezTo>
                    <a:pt x="10" y="25"/>
                    <a:pt x="10" y="25"/>
                    <a:pt x="10" y="25"/>
                  </a:cubicBezTo>
                  <a:cubicBezTo>
                    <a:pt x="17" y="19"/>
                    <a:pt x="17" y="19"/>
                    <a:pt x="17" y="19"/>
                  </a:cubicBezTo>
                  <a:cubicBezTo>
                    <a:pt x="20" y="15"/>
                    <a:pt x="25" y="15"/>
                    <a:pt x="29" y="19"/>
                  </a:cubicBezTo>
                  <a:cubicBezTo>
                    <a:pt x="51" y="41"/>
                    <a:pt x="51" y="41"/>
                    <a:pt x="51" y="41"/>
                  </a:cubicBezTo>
                  <a:cubicBezTo>
                    <a:pt x="55" y="45"/>
                    <a:pt x="55" y="50"/>
                    <a:pt x="51" y="53"/>
                  </a:cubicBezTo>
                  <a:cubicBezTo>
                    <a:pt x="48" y="57"/>
                    <a:pt x="48" y="57"/>
                    <a:pt x="48" y="57"/>
                  </a:cubicBezTo>
                  <a:cubicBezTo>
                    <a:pt x="44" y="60"/>
                    <a:pt x="39" y="60"/>
                    <a:pt x="36" y="57"/>
                  </a:cubicBezTo>
                  <a:cubicBezTo>
                    <a:pt x="25" y="47"/>
                    <a:pt x="25" y="47"/>
                    <a:pt x="25" y="47"/>
                  </a:cubicBezTo>
                  <a:cubicBezTo>
                    <a:pt x="21" y="50"/>
                    <a:pt x="15" y="51"/>
                    <a:pt x="10" y="51"/>
                  </a:cubicBezTo>
                  <a:cubicBezTo>
                    <a:pt x="26" y="67"/>
                    <a:pt x="26" y="67"/>
                    <a:pt x="26" y="67"/>
                  </a:cubicBezTo>
                  <a:cubicBezTo>
                    <a:pt x="35" y="76"/>
                    <a:pt x="49" y="76"/>
                    <a:pt x="58" y="67"/>
                  </a:cubicBezTo>
                  <a:cubicBezTo>
                    <a:pt x="61" y="63"/>
                    <a:pt x="61" y="63"/>
                    <a:pt x="61" y="63"/>
                  </a:cubicBezTo>
                  <a:cubicBezTo>
                    <a:pt x="70" y="54"/>
                    <a:pt x="70" y="40"/>
                    <a:pt x="61" y="3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10" name="Freeform 98"/>
            <p:cNvSpPr>
              <a:spLocks/>
            </p:cNvSpPr>
            <p:nvPr/>
          </p:nvSpPr>
          <p:spPr bwMode="auto">
            <a:xfrm>
              <a:off x="4290" y="1173"/>
              <a:ext cx="95" cy="88"/>
            </a:xfrm>
            <a:custGeom>
              <a:avLst/>
              <a:gdLst>
                <a:gd name="T0" fmla="*/ 18 w 75"/>
                <a:gd name="T1" fmla="*/ 22 h 70"/>
                <a:gd name="T2" fmla="*/ 22 w 75"/>
                <a:gd name="T3" fmla="*/ 19 h 70"/>
                <a:gd name="T4" fmla="*/ 34 w 75"/>
                <a:gd name="T5" fmla="*/ 19 h 70"/>
                <a:gd name="T6" fmla="*/ 56 w 75"/>
                <a:gd name="T7" fmla="*/ 41 h 70"/>
                <a:gd name="T8" fmla="*/ 56 w 75"/>
                <a:gd name="T9" fmla="*/ 53 h 70"/>
                <a:gd name="T10" fmla="*/ 50 w 75"/>
                <a:gd name="T11" fmla="*/ 60 h 70"/>
                <a:gd name="T12" fmla="*/ 50 w 75"/>
                <a:gd name="T13" fmla="*/ 60 h 70"/>
                <a:gd name="T14" fmla="*/ 59 w 75"/>
                <a:gd name="T15" fmla="*/ 70 h 70"/>
                <a:gd name="T16" fmla="*/ 60 w 75"/>
                <a:gd name="T17" fmla="*/ 70 h 70"/>
                <a:gd name="T18" fmla="*/ 66 w 75"/>
                <a:gd name="T19" fmla="*/ 63 h 70"/>
                <a:gd name="T20" fmla="*/ 66 w 75"/>
                <a:gd name="T21" fmla="*/ 32 h 70"/>
                <a:gd name="T22" fmla="*/ 44 w 75"/>
                <a:gd name="T23" fmla="*/ 9 h 70"/>
                <a:gd name="T24" fmla="*/ 12 w 75"/>
                <a:gd name="T25" fmla="*/ 9 h 70"/>
                <a:gd name="T26" fmla="*/ 8 w 75"/>
                <a:gd name="T27" fmla="*/ 13 h 70"/>
                <a:gd name="T28" fmla="*/ 8 w 75"/>
                <a:gd name="T29" fmla="*/ 44 h 70"/>
                <a:gd name="T30" fmla="*/ 24 w 75"/>
                <a:gd name="T31" fmla="*/ 60 h 70"/>
                <a:gd name="T32" fmla="*/ 28 w 75"/>
                <a:gd name="T33" fmla="*/ 45 h 70"/>
                <a:gd name="T34" fmla="*/ 18 w 75"/>
                <a:gd name="T35" fmla="*/ 34 h 70"/>
                <a:gd name="T36" fmla="*/ 18 w 75"/>
                <a:gd name="T37" fmla="*/ 2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5" h="70">
                  <a:moveTo>
                    <a:pt x="18" y="22"/>
                  </a:moveTo>
                  <a:cubicBezTo>
                    <a:pt x="22" y="19"/>
                    <a:pt x="22" y="19"/>
                    <a:pt x="22" y="19"/>
                  </a:cubicBezTo>
                  <a:cubicBezTo>
                    <a:pt x="25" y="15"/>
                    <a:pt x="31" y="15"/>
                    <a:pt x="34" y="19"/>
                  </a:cubicBezTo>
                  <a:cubicBezTo>
                    <a:pt x="56" y="41"/>
                    <a:pt x="56" y="41"/>
                    <a:pt x="56" y="41"/>
                  </a:cubicBezTo>
                  <a:cubicBezTo>
                    <a:pt x="60" y="45"/>
                    <a:pt x="60" y="50"/>
                    <a:pt x="56" y="53"/>
                  </a:cubicBezTo>
                  <a:cubicBezTo>
                    <a:pt x="50" y="60"/>
                    <a:pt x="50" y="60"/>
                    <a:pt x="50" y="60"/>
                  </a:cubicBezTo>
                  <a:cubicBezTo>
                    <a:pt x="50" y="60"/>
                    <a:pt x="50" y="60"/>
                    <a:pt x="50" y="60"/>
                  </a:cubicBezTo>
                  <a:cubicBezTo>
                    <a:pt x="59" y="70"/>
                    <a:pt x="59" y="70"/>
                    <a:pt x="59" y="70"/>
                  </a:cubicBezTo>
                  <a:cubicBezTo>
                    <a:pt x="60" y="70"/>
                    <a:pt x="60" y="70"/>
                    <a:pt x="60" y="70"/>
                  </a:cubicBezTo>
                  <a:cubicBezTo>
                    <a:pt x="66" y="63"/>
                    <a:pt x="66" y="63"/>
                    <a:pt x="66" y="63"/>
                  </a:cubicBezTo>
                  <a:cubicBezTo>
                    <a:pt x="75" y="55"/>
                    <a:pt x="75" y="40"/>
                    <a:pt x="66" y="32"/>
                  </a:cubicBezTo>
                  <a:cubicBezTo>
                    <a:pt x="44" y="9"/>
                    <a:pt x="44" y="9"/>
                    <a:pt x="44" y="9"/>
                  </a:cubicBezTo>
                  <a:cubicBezTo>
                    <a:pt x="35" y="0"/>
                    <a:pt x="21" y="0"/>
                    <a:pt x="12" y="9"/>
                  </a:cubicBezTo>
                  <a:cubicBezTo>
                    <a:pt x="8" y="13"/>
                    <a:pt x="8" y="13"/>
                    <a:pt x="8" y="13"/>
                  </a:cubicBezTo>
                  <a:cubicBezTo>
                    <a:pt x="0" y="21"/>
                    <a:pt x="0" y="36"/>
                    <a:pt x="8" y="44"/>
                  </a:cubicBezTo>
                  <a:cubicBezTo>
                    <a:pt x="24" y="60"/>
                    <a:pt x="24" y="60"/>
                    <a:pt x="24" y="60"/>
                  </a:cubicBezTo>
                  <a:cubicBezTo>
                    <a:pt x="24" y="55"/>
                    <a:pt x="25" y="49"/>
                    <a:pt x="28" y="45"/>
                  </a:cubicBezTo>
                  <a:cubicBezTo>
                    <a:pt x="18" y="34"/>
                    <a:pt x="18" y="34"/>
                    <a:pt x="18" y="34"/>
                  </a:cubicBezTo>
                  <a:cubicBezTo>
                    <a:pt x="15" y="31"/>
                    <a:pt x="15" y="26"/>
                    <a:pt x="18" y="22"/>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11" name="Freeform 99"/>
            <p:cNvSpPr>
              <a:spLocks/>
            </p:cNvSpPr>
            <p:nvPr/>
          </p:nvSpPr>
          <p:spPr bwMode="auto">
            <a:xfrm>
              <a:off x="4327" y="1221"/>
              <a:ext cx="88" cy="89"/>
            </a:xfrm>
            <a:custGeom>
              <a:avLst/>
              <a:gdLst>
                <a:gd name="T0" fmla="*/ 70 w 70"/>
                <a:gd name="T1" fmla="*/ 55 h 71"/>
                <a:gd name="T2" fmla="*/ 60 w 70"/>
                <a:gd name="T3" fmla="*/ 46 h 71"/>
                <a:gd name="T4" fmla="*/ 53 w 70"/>
                <a:gd name="T5" fmla="*/ 53 h 71"/>
                <a:gd name="T6" fmla="*/ 41 w 70"/>
                <a:gd name="T7" fmla="*/ 53 h 71"/>
                <a:gd name="T8" fmla="*/ 18 w 70"/>
                <a:gd name="T9" fmla="*/ 30 h 71"/>
                <a:gd name="T10" fmla="*/ 18 w 70"/>
                <a:gd name="T11" fmla="*/ 18 h 71"/>
                <a:gd name="T12" fmla="*/ 26 w 70"/>
                <a:gd name="T13" fmla="*/ 10 h 71"/>
                <a:gd name="T14" fmla="*/ 16 w 70"/>
                <a:gd name="T15" fmla="*/ 0 h 71"/>
                <a:gd name="T16" fmla="*/ 8 w 70"/>
                <a:gd name="T17" fmla="*/ 8 h 71"/>
                <a:gd name="T18" fmla="*/ 8 w 70"/>
                <a:gd name="T19" fmla="*/ 40 h 71"/>
                <a:gd name="T20" fmla="*/ 31 w 70"/>
                <a:gd name="T21" fmla="*/ 62 h 71"/>
                <a:gd name="T22" fmla="*/ 63 w 70"/>
                <a:gd name="T23" fmla="*/ 62 h 71"/>
                <a:gd name="T24" fmla="*/ 70 w 70"/>
                <a:gd name="T25" fmla="*/ 5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71">
                  <a:moveTo>
                    <a:pt x="70" y="55"/>
                  </a:moveTo>
                  <a:cubicBezTo>
                    <a:pt x="60" y="46"/>
                    <a:pt x="60" y="46"/>
                    <a:pt x="60" y="46"/>
                  </a:cubicBezTo>
                  <a:cubicBezTo>
                    <a:pt x="53" y="53"/>
                    <a:pt x="53" y="53"/>
                    <a:pt x="53" y="53"/>
                  </a:cubicBezTo>
                  <a:cubicBezTo>
                    <a:pt x="50" y="56"/>
                    <a:pt x="44" y="56"/>
                    <a:pt x="41" y="53"/>
                  </a:cubicBezTo>
                  <a:cubicBezTo>
                    <a:pt x="18" y="30"/>
                    <a:pt x="18" y="30"/>
                    <a:pt x="18" y="30"/>
                  </a:cubicBezTo>
                  <a:cubicBezTo>
                    <a:pt x="15" y="27"/>
                    <a:pt x="15" y="21"/>
                    <a:pt x="18" y="18"/>
                  </a:cubicBezTo>
                  <a:cubicBezTo>
                    <a:pt x="26" y="10"/>
                    <a:pt x="26" y="10"/>
                    <a:pt x="26" y="10"/>
                  </a:cubicBezTo>
                  <a:cubicBezTo>
                    <a:pt x="16" y="0"/>
                    <a:pt x="16" y="0"/>
                    <a:pt x="16" y="0"/>
                  </a:cubicBezTo>
                  <a:cubicBezTo>
                    <a:pt x="8" y="8"/>
                    <a:pt x="8" y="8"/>
                    <a:pt x="8" y="8"/>
                  </a:cubicBezTo>
                  <a:cubicBezTo>
                    <a:pt x="0" y="17"/>
                    <a:pt x="0" y="31"/>
                    <a:pt x="8" y="40"/>
                  </a:cubicBezTo>
                  <a:cubicBezTo>
                    <a:pt x="31" y="62"/>
                    <a:pt x="31" y="62"/>
                    <a:pt x="31" y="62"/>
                  </a:cubicBezTo>
                  <a:cubicBezTo>
                    <a:pt x="40" y="71"/>
                    <a:pt x="54" y="71"/>
                    <a:pt x="63" y="62"/>
                  </a:cubicBezTo>
                  <a:lnTo>
                    <a:pt x="70" y="5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12" name="Freeform 100"/>
            <p:cNvSpPr>
              <a:spLocks/>
            </p:cNvSpPr>
            <p:nvPr/>
          </p:nvSpPr>
          <p:spPr bwMode="auto">
            <a:xfrm>
              <a:off x="4980" y="2255"/>
              <a:ext cx="224" cy="112"/>
            </a:xfrm>
            <a:custGeom>
              <a:avLst/>
              <a:gdLst>
                <a:gd name="T0" fmla="*/ 0 w 224"/>
                <a:gd name="T1" fmla="*/ 0 h 112"/>
                <a:gd name="T2" fmla="*/ 224 w 224"/>
                <a:gd name="T3" fmla="*/ 50 h 112"/>
                <a:gd name="T4" fmla="*/ 40 w 224"/>
                <a:gd name="T5" fmla="*/ 112 h 112"/>
                <a:gd name="T6" fmla="*/ 51 w 224"/>
                <a:gd name="T7" fmla="*/ 51 h 112"/>
                <a:gd name="T8" fmla="*/ 206 w 224"/>
                <a:gd name="T9" fmla="*/ 50 h 112"/>
                <a:gd name="T10" fmla="*/ 51 w 224"/>
                <a:gd name="T11" fmla="*/ 43 h 112"/>
                <a:gd name="T12" fmla="*/ 0 w 224"/>
                <a:gd name="T13" fmla="*/ 0 h 112"/>
              </a:gdLst>
              <a:ahLst/>
              <a:cxnLst>
                <a:cxn ang="0">
                  <a:pos x="T0" y="T1"/>
                </a:cxn>
                <a:cxn ang="0">
                  <a:pos x="T2" y="T3"/>
                </a:cxn>
                <a:cxn ang="0">
                  <a:pos x="T4" y="T5"/>
                </a:cxn>
                <a:cxn ang="0">
                  <a:pos x="T6" y="T7"/>
                </a:cxn>
                <a:cxn ang="0">
                  <a:pos x="T8" y="T9"/>
                </a:cxn>
                <a:cxn ang="0">
                  <a:pos x="T10" y="T11"/>
                </a:cxn>
                <a:cxn ang="0">
                  <a:pos x="T12" y="T13"/>
                </a:cxn>
              </a:cxnLst>
              <a:rect l="0" t="0" r="r" b="b"/>
              <a:pathLst>
                <a:path w="224" h="112">
                  <a:moveTo>
                    <a:pt x="0" y="0"/>
                  </a:moveTo>
                  <a:lnTo>
                    <a:pt x="224" y="50"/>
                  </a:lnTo>
                  <a:lnTo>
                    <a:pt x="40" y="112"/>
                  </a:lnTo>
                  <a:lnTo>
                    <a:pt x="51" y="51"/>
                  </a:lnTo>
                  <a:lnTo>
                    <a:pt x="206" y="50"/>
                  </a:lnTo>
                  <a:lnTo>
                    <a:pt x="51" y="43"/>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13" name="Freeform 101"/>
            <p:cNvSpPr>
              <a:spLocks/>
            </p:cNvSpPr>
            <p:nvPr/>
          </p:nvSpPr>
          <p:spPr bwMode="auto">
            <a:xfrm>
              <a:off x="4994" y="2306"/>
              <a:ext cx="32" cy="52"/>
            </a:xfrm>
            <a:custGeom>
              <a:avLst/>
              <a:gdLst>
                <a:gd name="T0" fmla="*/ 20 w 25"/>
                <a:gd name="T1" fmla="*/ 0 h 41"/>
                <a:gd name="T2" fmla="*/ 2 w 25"/>
                <a:gd name="T3" fmla="*/ 39 h 41"/>
                <a:gd name="T4" fmla="*/ 21 w 25"/>
                <a:gd name="T5" fmla="*/ 25 h 41"/>
                <a:gd name="T6" fmla="*/ 25 w 25"/>
                <a:gd name="T7" fmla="*/ 2 h 41"/>
                <a:gd name="T8" fmla="*/ 20 w 25"/>
                <a:gd name="T9" fmla="*/ 0 h 41"/>
              </a:gdLst>
              <a:ahLst/>
              <a:cxnLst>
                <a:cxn ang="0">
                  <a:pos x="T0" y="T1"/>
                </a:cxn>
                <a:cxn ang="0">
                  <a:pos x="T2" y="T3"/>
                </a:cxn>
                <a:cxn ang="0">
                  <a:pos x="T4" y="T5"/>
                </a:cxn>
                <a:cxn ang="0">
                  <a:pos x="T6" y="T7"/>
                </a:cxn>
                <a:cxn ang="0">
                  <a:pos x="T8" y="T9"/>
                </a:cxn>
              </a:cxnLst>
              <a:rect l="0" t="0" r="r" b="b"/>
              <a:pathLst>
                <a:path w="25" h="41">
                  <a:moveTo>
                    <a:pt x="20" y="0"/>
                  </a:moveTo>
                  <a:cubicBezTo>
                    <a:pt x="20" y="0"/>
                    <a:pt x="0" y="41"/>
                    <a:pt x="2" y="39"/>
                  </a:cubicBezTo>
                  <a:cubicBezTo>
                    <a:pt x="4" y="37"/>
                    <a:pt x="21" y="25"/>
                    <a:pt x="21" y="25"/>
                  </a:cubicBezTo>
                  <a:cubicBezTo>
                    <a:pt x="25" y="2"/>
                    <a:pt x="25" y="2"/>
                    <a:pt x="25" y="2"/>
                  </a:cubicBezTo>
                  <a:lnTo>
                    <a:pt x="2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grpSp>
      <p:grpSp>
        <p:nvGrpSpPr>
          <p:cNvPr id="10" name="Group 9"/>
          <p:cNvGrpSpPr/>
          <p:nvPr/>
        </p:nvGrpSpPr>
        <p:grpSpPr>
          <a:xfrm>
            <a:off x="1785315" y="2106617"/>
            <a:ext cx="8621371" cy="923330"/>
            <a:chOff x="1696024" y="2352278"/>
            <a:chExt cx="8621371" cy="923330"/>
          </a:xfrm>
        </p:grpSpPr>
        <p:sp>
          <p:nvSpPr>
            <p:cNvPr id="15" name="TextBox 14"/>
            <p:cNvSpPr txBox="1"/>
            <p:nvPr/>
          </p:nvSpPr>
          <p:spPr>
            <a:xfrm flipH="1">
              <a:off x="1696024" y="2352278"/>
              <a:ext cx="2113429" cy="923330"/>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Arial" panose="020B0604020202020204" pitchFamily="34" charset="0"/>
                  <a:cs typeface="Arial" panose="020B0604020202020204" pitchFamily="34" charset="0"/>
                </a:rPr>
                <a:t>This is a sample text. Enter your text here.</a:t>
              </a:r>
            </a:p>
          </p:txBody>
        </p:sp>
        <p:sp>
          <p:nvSpPr>
            <p:cNvPr id="16" name="TextBox 15"/>
            <p:cNvSpPr txBox="1"/>
            <p:nvPr/>
          </p:nvSpPr>
          <p:spPr>
            <a:xfrm flipH="1">
              <a:off x="8203966" y="2352278"/>
              <a:ext cx="2113429" cy="92333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Arial" panose="020B0604020202020204" pitchFamily="34" charset="0"/>
                  <a:cs typeface="Arial" panose="020B0604020202020204" pitchFamily="34" charset="0"/>
                </a:rPr>
                <a:t>This is a sample text. Enter your text here.</a:t>
              </a:r>
            </a:p>
          </p:txBody>
        </p:sp>
      </p:grpSp>
      <p:sp>
        <p:nvSpPr>
          <p:cNvPr id="13" name="TextBox 12"/>
          <p:cNvSpPr txBox="1"/>
          <p:nvPr/>
        </p:nvSpPr>
        <p:spPr>
          <a:xfrm flipH="1">
            <a:off x="54771" y="3875515"/>
            <a:ext cx="3430586" cy="830997"/>
          </a:xfrm>
          <a:prstGeom prst="rect">
            <a:avLst/>
          </a:prstGeom>
          <a:noFill/>
          <a:ln>
            <a:solidFill>
              <a:schemeClr val="bg1"/>
            </a:solidFill>
          </a:ln>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noProof="0" dirty="0" smtClean="0">
                <a:ln>
                  <a:noFill/>
                </a:ln>
                <a:solidFill>
                  <a:srgbClr val="C00000"/>
                </a:solidFill>
                <a:effectLst/>
                <a:uLnTx/>
                <a:uFillTx/>
                <a:latin typeface="Arial" panose="020B0604020202020204" pitchFamily="34" charset="0"/>
                <a:cs typeface="Arial" panose="020B0604020202020204" pitchFamily="34" charset="0"/>
              </a:rPr>
              <a:t>Most asked questions </a:t>
            </a:r>
          </a:p>
          <a:p>
            <a:pPr marL="0" marR="0" lvl="0" indent="0" algn="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noProof="0" dirty="0" smtClean="0">
                <a:ln>
                  <a:noFill/>
                </a:ln>
                <a:solidFill>
                  <a:srgbClr val="C00000"/>
                </a:solidFill>
                <a:effectLst/>
                <a:uLnTx/>
                <a:uFillTx/>
                <a:latin typeface="Arial" panose="020B0604020202020204" pitchFamily="34" charset="0"/>
                <a:cs typeface="Arial" panose="020B0604020202020204" pitchFamily="34" charset="0"/>
              </a:rPr>
              <a:t>since Oct. 1, 2017</a:t>
            </a:r>
            <a:r>
              <a:rPr kumimoji="0" lang="en-US" sz="1800" b="0" i="0" u="none" strike="noStrike" kern="0" cap="none" spc="0" normalizeH="0" baseline="0" noProof="0" dirty="0" smtClean="0">
                <a:ln>
                  <a:noFill/>
                </a:ln>
                <a:solidFill>
                  <a:prstClr val="white"/>
                </a:solidFill>
                <a:effectLst/>
                <a:uLnTx/>
                <a:uFillTx/>
                <a:latin typeface="Arial" panose="020B0604020202020204" pitchFamily="34" charset="0"/>
                <a:cs typeface="Arial" panose="020B0604020202020204" pitchFamily="34" charset="0"/>
              </a:rPr>
              <a:t>.</a:t>
            </a:r>
          </a:p>
        </p:txBody>
      </p:sp>
      <p:sp>
        <p:nvSpPr>
          <p:cNvPr id="14" name="TextBox 13"/>
          <p:cNvSpPr txBox="1"/>
          <p:nvPr/>
        </p:nvSpPr>
        <p:spPr>
          <a:xfrm flipH="1">
            <a:off x="8659019" y="3882412"/>
            <a:ext cx="2244526" cy="120032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noProof="0" dirty="0" smtClean="0">
                <a:ln>
                  <a:noFill/>
                </a:ln>
                <a:solidFill>
                  <a:srgbClr val="7030A0"/>
                </a:solidFill>
                <a:effectLst/>
                <a:uLnTx/>
                <a:uFillTx/>
                <a:latin typeface="Arial" panose="020B0604020202020204" pitchFamily="34" charset="0"/>
                <a:cs typeface="Arial" panose="020B0604020202020204" pitchFamily="34" charset="0"/>
              </a:rPr>
              <a:t>Exhibit 10-C review issues</a:t>
            </a:r>
          </a:p>
        </p:txBody>
      </p:sp>
      <p:sp>
        <p:nvSpPr>
          <p:cNvPr id="12" name="TextBox 11"/>
          <p:cNvSpPr txBox="1"/>
          <p:nvPr/>
        </p:nvSpPr>
        <p:spPr>
          <a:xfrm flipH="1">
            <a:off x="3950490" y="1290678"/>
            <a:ext cx="4342766"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noProof="0" dirty="0" smtClean="0">
                <a:ln>
                  <a:noFill/>
                </a:ln>
                <a:solidFill>
                  <a:schemeClr val="accent2"/>
                </a:solidFill>
                <a:effectLst/>
                <a:uLnTx/>
                <a:uFillTx/>
                <a:latin typeface="Arial" panose="020B0604020202020204" pitchFamily="34" charset="0"/>
                <a:cs typeface="Arial" panose="020B0604020202020204" pitchFamily="34" charset="0"/>
              </a:rPr>
              <a:t>User group suggestions</a:t>
            </a:r>
          </a:p>
        </p:txBody>
      </p:sp>
    </p:spTree>
    <p:extLst>
      <p:ext uri="{BB962C8B-B14F-4D97-AF65-F5344CB8AC3E}">
        <p14:creationId xmlns:p14="http://schemas.microsoft.com/office/powerpoint/2010/main" val="166517340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825190" y="616240"/>
            <a:ext cx="10337181" cy="74119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0682" tIns="40341" rIns="80682" bIns="40341"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t"/>
            <a:r>
              <a:rPr lang="en-US" altLang="en-US" sz="3600" b="1" dirty="0">
                <a:solidFill>
                  <a:srgbClr val="336600"/>
                </a:solidFill>
                <a:latin typeface="Arial" panose="020B0604020202020204" pitchFamily="34" charset="0"/>
                <a:cs typeface="Arial" panose="020B0604020202020204" pitchFamily="34" charset="0"/>
              </a:rPr>
              <a:t>Procurement Planning – </a:t>
            </a:r>
            <a:r>
              <a:rPr lang="en-US" altLang="en-US" sz="3600" b="1" dirty="0" smtClean="0">
                <a:solidFill>
                  <a:srgbClr val="336600"/>
                </a:solidFill>
                <a:latin typeface="Arial" panose="020B0604020202020204" pitchFamily="34" charset="0"/>
                <a:cs typeface="Arial" panose="020B0604020202020204" pitchFamily="34" charset="0"/>
              </a:rPr>
              <a:t>DBE Goal</a:t>
            </a:r>
            <a:endParaRPr lang="en-US" altLang="en-US" sz="3600" b="1" dirty="0">
              <a:solidFill>
                <a:srgbClr val="336600"/>
              </a:solidFill>
              <a:latin typeface="Arial" panose="020B0604020202020204" pitchFamily="34" charset="0"/>
              <a:cs typeface="Arial" panose="020B0604020202020204" pitchFamily="34" charset="0"/>
            </a:endParaRPr>
          </a:p>
        </p:txBody>
      </p:sp>
      <p:sp>
        <p:nvSpPr>
          <p:cNvPr id="11" name="TextBox 10"/>
          <p:cNvSpPr txBox="1"/>
          <p:nvPr/>
        </p:nvSpPr>
        <p:spPr>
          <a:xfrm>
            <a:off x="3360308" y="2590449"/>
            <a:ext cx="6656832" cy="1446550"/>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8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Exhibit 9-D</a:t>
            </a:r>
            <a:endParaRPr lang="en-US" sz="8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13" name="Picture 5" descr="C:\Users\edzce\AppData\Local\Microsoft\Windows\INetCache\IE\P0HS64UP\Yellow-sign-with-start-on-i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5504" y="4036999"/>
            <a:ext cx="2080144" cy="268405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290460" y="1472862"/>
            <a:ext cx="7406640" cy="1015663"/>
          </a:xfrm>
          <a:prstGeom prst="rect">
            <a:avLst/>
          </a:prstGeom>
          <a:noFill/>
        </p:spPr>
        <p:txBody>
          <a:bodyPr wrap="square" rtlCol="0">
            <a:prstTxWarp prst="textTriangle">
              <a:avLst/>
            </a:prstTxWarp>
            <a:spAutoFit/>
          </a:bodyPr>
          <a:lstStyle/>
          <a:p>
            <a:r>
              <a:rPr lang="en-US" sz="60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Where do I Start?</a:t>
            </a:r>
            <a:endParaRPr lang="en-US" sz="60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692210685"/>
      </p:ext>
    </p:extLst>
  </p:cSld>
  <p:clrMapOvr>
    <a:masterClrMapping/>
  </p:clrMapOvr>
  <p:transition spd="slow" advTm="168">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100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3200" fill="hold"/>
                                        <p:tgtEl>
                                          <p:spTgt spid="13"/>
                                        </p:tgtEl>
                                        <p:attrNameLst>
                                          <p:attrName>ppt_x</p:attrName>
                                        </p:attrNameLst>
                                      </p:cBhvr>
                                      <p:tavLst>
                                        <p:tav tm="0">
                                          <p:val>
                                            <p:strVal val="#ppt_x"/>
                                          </p:val>
                                        </p:tav>
                                        <p:tav tm="100000">
                                          <p:val>
                                            <p:strVal val="#ppt_x"/>
                                          </p:val>
                                        </p:tav>
                                      </p:tavLst>
                                    </p:anim>
                                    <p:anim calcmode="lin" valueType="num">
                                      <p:cBhvr additive="base">
                                        <p:cTn id="8" dur="32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1000"/>
                                  </p:stCondLst>
                                  <p:iterate type="lt">
                                    <p:tmPct val="0"/>
                                  </p:iterate>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par>
                                <p:cTn id="16" presetID="34" presetClass="emph" presetSubtype="0" fill="hold" grpId="1" nodeType="withEffect">
                                  <p:stCondLst>
                                    <p:cond delay="2000"/>
                                  </p:stCondLst>
                                  <p:iterate type="lt">
                                    <p:tmPct val="57778"/>
                                  </p:iterate>
                                  <p:childTnLst>
                                    <p:animMotion origin="layout" path="M 0.0 0.0 L 0.0 -0.07213" pathEditMode="relative" ptsTypes="">
                                      <p:cBhvr>
                                        <p:cTn id="17" dur="250" accel="50000" decel="50000" autoRev="1" fill="hold">
                                          <p:stCondLst>
                                            <p:cond delay="0"/>
                                          </p:stCondLst>
                                        </p:cTn>
                                        <p:tgtEl>
                                          <p:spTgt spid="11"/>
                                        </p:tgtEl>
                                        <p:attrNameLst>
                                          <p:attrName>ppt_x</p:attrName>
                                          <p:attrName>ppt_y</p:attrName>
                                        </p:attrNameLst>
                                      </p:cBhvr>
                                    </p:animMotion>
                                    <p:animRot by="1500000">
                                      <p:cBhvr>
                                        <p:cTn id="18" dur="125" fill="hold">
                                          <p:stCondLst>
                                            <p:cond delay="0"/>
                                          </p:stCondLst>
                                        </p:cTn>
                                        <p:tgtEl>
                                          <p:spTgt spid="11"/>
                                        </p:tgtEl>
                                        <p:attrNameLst>
                                          <p:attrName>r</p:attrName>
                                        </p:attrNameLst>
                                      </p:cBhvr>
                                    </p:animRot>
                                    <p:animRot by="-1500000">
                                      <p:cBhvr>
                                        <p:cTn id="19" dur="125" fill="hold">
                                          <p:stCondLst>
                                            <p:cond delay="125"/>
                                          </p:stCondLst>
                                        </p:cTn>
                                        <p:tgtEl>
                                          <p:spTgt spid="11"/>
                                        </p:tgtEl>
                                        <p:attrNameLst>
                                          <p:attrName>r</p:attrName>
                                        </p:attrNameLst>
                                      </p:cBhvr>
                                    </p:animRot>
                                    <p:animRot by="-1500000">
                                      <p:cBhvr>
                                        <p:cTn id="20" dur="125" fill="hold">
                                          <p:stCondLst>
                                            <p:cond delay="250"/>
                                          </p:stCondLst>
                                        </p:cTn>
                                        <p:tgtEl>
                                          <p:spTgt spid="11"/>
                                        </p:tgtEl>
                                        <p:attrNameLst>
                                          <p:attrName>r</p:attrName>
                                        </p:attrNameLst>
                                      </p:cBhvr>
                                    </p:animRot>
                                    <p:animRot by="1500000">
                                      <p:cBhvr>
                                        <p:cTn id="21" dur="125" fill="hold">
                                          <p:stCondLst>
                                            <p:cond delay="375"/>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rcRect b="19997"/>
          <a:stretch>
            <a:fillRect/>
          </a:stretch>
        </p:blipFill>
        <p:spPr bwMode="auto">
          <a:xfrm>
            <a:off x="977061" y="1264507"/>
            <a:ext cx="10445199" cy="5213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807377" y="554414"/>
            <a:ext cx="8817493" cy="646331"/>
          </a:xfrm>
          <a:prstGeom prst="rect">
            <a:avLst/>
          </a:prstGeom>
        </p:spPr>
        <p:txBody>
          <a:bodyPr wrap="square">
            <a:spAutoFit/>
          </a:bodyPr>
          <a:lstStyle/>
          <a:p>
            <a:pPr fontAlgn="t"/>
            <a:r>
              <a:rPr lang="en-US" altLang="en-US" sz="3600" b="1" dirty="0">
                <a:solidFill>
                  <a:srgbClr val="336600"/>
                </a:solidFill>
                <a:latin typeface="Arial" panose="020B0604020202020204" pitchFamily="34" charset="0"/>
                <a:cs typeface="Arial" panose="020B0604020202020204" pitchFamily="34" charset="0"/>
              </a:rPr>
              <a:t>Procurement Planning – DBE Goal</a:t>
            </a:r>
          </a:p>
        </p:txBody>
      </p:sp>
      <p:pic>
        <p:nvPicPr>
          <p:cNvPr id="4" name="Picture 3"/>
          <p:cNvPicPr>
            <a:picLocks noChangeAspect="1"/>
          </p:cNvPicPr>
          <p:nvPr/>
        </p:nvPicPr>
        <p:blipFill>
          <a:blip r:embed="rId4"/>
          <a:stretch>
            <a:fillRect/>
          </a:stretch>
        </p:blipFill>
        <p:spPr>
          <a:xfrm>
            <a:off x="657022" y="3379912"/>
            <a:ext cx="10858500" cy="2019300"/>
          </a:xfrm>
          <a:prstGeom prst="rect">
            <a:avLst/>
          </a:prstGeom>
        </p:spPr>
      </p:pic>
      <p:pic>
        <p:nvPicPr>
          <p:cNvPr id="5128" name="Picture 8" descr="C:\Users\edzce\AppData\Local\Microsoft\Windows\INetCache\IE\7YQ1UE5X\Q5Hx8[1].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642323">
            <a:off x="5359917" y="5058391"/>
            <a:ext cx="1452711" cy="1452711"/>
          </a:xfrm>
          <a:prstGeom prst="rect">
            <a:avLst/>
          </a:prstGeom>
          <a:noFill/>
          <a:extLst>
            <a:ext uri="{909E8E84-426E-40DD-AFC4-6F175D3DCCD1}">
              <a14:hiddenFill xmlns:a14="http://schemas.microsoft.com/office/drawing/2010/main">
                <a:solidFill>
                  <a:srgbClr val="FFFFFF"/>
                </a:solidFill>
              </a14:hiddenFill>
            </a:ext>
          </a:extLst>
        </p:spPr>
      </p:pic>
      <p:pic>
        <p:nvPicPr>
          <p:cNvPr id="5129" name="Picture 9" descr="C:\Users\edzce\AppData\Local\Microsoft\Windows\INetCache\IE\P0HS64UP\arrow-curved-blue[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7460653">
            <a:off x="7356693" y="3734225"/>
            <a:ext cx="1616962" cy="886751"/>
          </a:xfrm>
          <a:prstGeom prst="rect">
            <a:avLst/>
          </a:prstGeom>
          <a:noFill/>
          <a:extLst>
            <a:ext uri="{909E8E84-426E-40DD-AFC4-6F175D3DCCD1}">
              <a14:hiddenFill xmlns:a14="http://schemas.microsoft.com/office/drawing/2010/main">
                <a:solidFill>
                  <a:srgbClr val="FFFFFF"/>
                </a:solidFill>
              </a14:hiddenFill>
            </a:ext>
          </a:extLst>
        </p:spPr>
      </p:pic>
      <p:pic>
        <p:nvPicPr>
          <p:cNvPr id="5134" name="Picture 14" descr="C:\Users\edzce\AppData\Local\Microsoft\Windows\INetCache\IE\7YQ1UE5X\mystica-Arrow-set-Comic-1[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2201393">
            <a:off x="1605846" y="2185620"/>
            <a:ext cx="1239950" cy="1847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99656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500" fill="hold"/>
                                        <p:tgtEl>
                                          <p:spTgt spid="4"/>
                                        </p:tgtEl>
                                        <p:attrNameLst>
                                          <p:attrName>ppt_x</p:attrName>
                                        </p:attrNameLst>
                                      </p:cBhvr>
                                      <p:tavLst>
                                        <p:tav tm="0">
                                          <p:val>
                                            <p:strVal val="#ppt_x"/>
                                          </p:val>
                                        </p:tav>
                                        <p:tav tm="100000">
                                          <p:val>
                                            <p:strVal val="#ppt_x"/>
                                          </p:val>
                                        </p:tav>
                                      </p:tavLst>
                                    </p:anim>
                                    <p:anim calcmode="lin" valueType="num">
                                      <p:cBhvr additive="base">
                                        <p:cTn id="8" dur="1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1500"/>
                            </p:stCondLst>
                            <p:childTnLst>
                              <p:par>
                                <p:cTn id="10" presetID="31" presetClass="entr" presetSubtype="0" fill="hold" nodeType="afterEffect">
                                  <p:stCondLst>
                                    <p:cond delay="0"/>
                                  </p:stCondLst>
                                  <p:childTnLst>
                                    <p:set>
                                      <p:cBhvr>
                                        <p:cTn id="11" dur="1" fill="hold">
                                          <p:stCondLst>
                                            <p:cond delay="0"/>
                                          </p:stCondLst>
                                        </p:cTn>
                                        <p:tgtEl>
                                          <p:spTgt spid="5128"/>
                                        </p:tgtEl>
                                        <p:attrNameLst>
                                          <p:attrName>style.visibility</p:attrName>
                                        </p:attrNameLst>
                                      </p:cBhvr>
                                      <p:to>
                                        <p:strVal val="visible"/>
                                      </p:to>
                                    </p:set>
                                    <p:anim calcmode="lin" valueType="num">
                                      <p:cBhvr>
                                        <p:cTn id="12" dur="500" fill="hold"/>
                                        <p:tgtEl>
                                          <p:spTgt spid="5128"/>
                                        </p:tgtEl>
                                        <p:attrNameLst>
                                          <p:attrName>ppt_w</p:attrName>
                                        </p:attrNameLst>
                                      </p:cBhvr>
                                      <p:tavLst>
                                        <p:tav tm="0">
                                          <p:val>
                                            <p:fltVal val="0"/>
                                          </p:val>
                                        </p:tav>
                                        <p:tav tm="100000">
                                          <p:val>
                                            <p:strVal val="#ppt_w"/>
                                          </p:val>
                                        </p:tav>
                                      </p:tavLst>
                                    </p:anim>
                                    <p:anim calcmode="lin" valueType="num">
                                      <p:cBhvr>
                                        <p:cTn id="13" dur="500" fill="hold"/>
                                        <p:tgtEl>
                                          <p:spTgt spid="5128"/>
                                        </p:tgtEl>
                                        <p:attrNameLst>
                                          <p:attrName>ppt_h</p:attrName>
                                        </p:attrNameLst>
                                      </p:cBhvr>
                                      <p:tavLst>
                                        <p:tav tm="0">
                                          <p:val>
                                            <p:fltVal val="0"/>
                                          </p:val>
                                        </p:tav>
                                        <p:tav tm="100000">
                                          <p:val>
                                            <p:strVal val="#ppt_h"/>
                                          </p:val>
                                        </p:tav>
                                      </p:tavLst>
                                    </p:anim>
                                    <p:anim calcmode="lin" valueType="num">
                                      <p:cBhvr>
                                        <p:cTn id="14" dur="500" fill="hold"/>
                                        <p:tgtEl>
                                          <p:spTgt spid="5128"/>
                                        </p:tgtEl>
                                        <p:attrNameLst>
                                          <p:attrName>style.rotation</p:attrName>
                                        </p:attrNameLst>
                                      </p:cBhvr>
                                      <p:tavLst>
                                        <p:tav tm="0">
                                          <p:val>
                                            <p:fltVal val="90"/>
                                          </p:val>
                                        </p:tav>
                                        <p:tav tm="100000">
                                          <p:val>
                                            <p:fltVal val="0"/>
                                          </p:val>
                                        </p:tav>
                                      </p:tavLst>
                                    </p:anim>
                                    <p:animEffect transition="in" filter="fade">
                                      <p:cBhvr>
                                        <p:cTn id="15" dur="500"/>
                                        <p:tgtEl>
                                          <p:spTgt spid="5128"/>
                                        </p:tgtEl>
                                      </p:cBhvr>
                                    </p:animEffect>
                                  </p:childTnLst>
                                </p:cTn>
                              </p:par>
                            </p:childTnLst>
                          </p:cTn>
                        </p:par>
                        <p:par>
                          <p:cTn id="16" fill="hold">
                            <p:stCondLst>
                              <p:cond delay="2000"/>
                            </p:stCondLst>
                            <p:childTnLst>
                              <p:par>
                                <p:cTn id="17" presetID="42" presetClass="entr" presetSubtype="0" fill="hold" nodeType="afterEffect">
                                  <p:stCondLst>
                                    <p:cond delay="3000"/>
                                  </p:stCondLst>
                                  <p:childTnLst>
                                    <p:set>
                                      <p:cBhvr>
                                        <p:cTn id="18" dur="1" fill="hold">
                                          <p:stCondLst>
                                            <p:cond delay="0"/>
                                          </p:stCondLst>
                                        </p:cTn>
                                        <p:tgtEl>
                                          <p:spTgt spid="5129"/>
                                        </p:tgtEl>
                                        <p:attrNameLst>
                                          <p:attrName>style.visibility</p:attrName>
                                        </p:attrNameLst>
                                      </p:cBhvr>
                                      <p:to>
                                        <p:strVal val="visible"/>
                                      </p:to>
                                    </p:set>
                                    <p:animEffect transition="in" filter="fade">
                                      <p:cBhvr>
                                        <p:cTn id="19" dur="500"/>
                                        <p:tgtEl>
                                          <p:spTgt spid="5129"/>
                                        </p:tgtEl>
                                      </p:cBhvr>
                                    </p:animEffect>
                                    <p:anim calcmode="lin" valueType="num">
                                      <p:cBhvr>
                                        <p:cTn id="20" dur="500" fill="hold"/>
                                        <p:tgtEl>
                                          <p:spTgt spid="5129"/>
                                        </p:tgtEl>
                                        <p:attrNameLst>
                                          <p:attrName>ppt_x</p:attrName>
                                        </p:attrNameLst>
                                      </p:cBhvr>
                                      <p:tavLst>
                                        <p:tav tm="0">
                                          <p:val>
                                            <p:strVal val="#ppt_x"/>
                                          </p:val>
                                        </p:tav>
                                        <p:tav tm="100000">
                                          <p:val>
                                            <p:strVal val="#ppt_x"/>
                                          </p:val>
                                        </p:tav>
                                      </p:tavLst>
                                    </p:anim>
                                    <p:anim calcmode="lin" valueType="num">
                                      <p:cBhvr>
                                        <p:cTn id="21" dur="500" fill="hold"/>
                                        <p:tgtEl>
                                          <p:spTgt spid="512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xit" presetSubtype="4" fill="hold" nodeType="clickEffect">
                                  <p:stCondLst>
                                    <p:cond delay="0"/>
                                  </p:stCondLst>
                                  <p:childTnLst>
                                    <p:anim calcmode="lin" valueType="num">
                                      <p:cBhvr additive="base">
                                        <p:cTn id="25" dur="500"/>
                                        <p:tgtEl>
                                          <p:spTgt spid="5128"/>
                                        </p:tgtEl>
                                        <p:attrNameLst>
                                          <p:attrName>ppt_x</p:attrName>
                                        </p:attrNameLst>
                                      </p:cBhvr>
                                      <p:tavLst>
                                        <p:tav tm="0">
                                          <p:val>
                                            <p:strVal val="ppt_x"/>
                                          </p:val>
                                        </p:tav>
                                        <p:tav tm="100000">
                                          <p:val>
                                            <p:strVal val="ppt_x"/>
                                          </p:val>
                                        </p:tav>
                                      </p:tavLst>
                                    </p:anim>
                                    <p:anim calcmode="lin" valueType="num">
                                      <p:cBhvr additive="base">
                                        <p:cTn id="26" dur="500"/>
                                        <p:tgtEl>
                                          <p:spTgt spid="5128"/>
                                        </p:tgtEl>
                                        <p:attrNameLst>
                                          <p:attrName>ppt_y</p:attrName>
                                        </p:attrNameLst>
                                      </p:cBhvr>
                                      <p:tavLst>
                                        <p:tav tm="0">
                                          <p:val>
                                            <p:strVal val="ppt_y"/>
                                          </p:val>
                                        </p:tav>
                                        <p:tav tm="100000">
                                          <p:val>
                                            <p:strVal val="1+ppt_h/2"/>
                                          </p:val>
                                        </p:tav>
                                      </p:tavLst>
                                    </p:anim>
                                    <p:set>
                                      <p:cBhvr>
                                        <p:cTn id="27" dur="1" fill="hold">
                                          <p:stCondLst>
                                            <p:cond delay="499"/>
                                          </p:stCondLst>
                                        </p:cTn>
                                        <p:tgtEl>
                                          <p:spTgt spid="5128"/>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42" presetClass="exit" presetSubtype="0" fill="hold" nodeType="clickEffect">
                                  <p:stCondLst>
                                    <p:cond delay="0"/>
                                  </p:stCondLst>
                                  <p:childTnLst>
                                    <p:animEffect transition="out" filter="fade">
                                      <p:cBhvr>
                                        <p:cTn id="31" dur="1000"/>
                                        <p:tgtEl>
                                          <p:spTgt spid="5129"/>
                                        </p:tgtEl>
                                      </p:cBhvr>
                                    </p:animEffect>
                                    <p:anim calcmode="lin" valueType="num">
                                      <p:cBhvr>
                                        <p:cTn id="32" dur="1000"/>
                                        <p:tgtEl>
                                          <p:spTgt spid="5129"/>
                                        </p:tgtEl>
                                        <p:attrNameLst>
                                          <p:attrName>ppt_x</p:attrName>
                                        </p:attrNameLst>
                                      </p:cBhvr>
                                      <p:tavLst>
                                        <p:tav tm="0">
                                          <p:val>
                                            <p:strVal val="ppt_x"/>
                                          </p:val>
                                        </p:tav>
                                        <p:tav tm="100000">
                                          <p:val>
                                            <p:strVal val="ppt_x"/>
                                          </p:val>
                                        </p:tav>
                                      </p:tavLst>
                                    </p:anim>
                                    <p:anim calcmode="lin" valueType="num">
                                      <p:cBhvr>
                                        <p:cTn id="33" dur="1000"/>
                                        <p:tgtEl>
                                          <p:spTgt spid="5129"/>
                                        </p:tgtEl>
                                        <p:attrNameLst>
                                          <p:attrName>ppt_y</p:attrName>
                                        </p:attrNameLst>
                                      </p:cBhvr>
                                      <p:tavLst>
                                        <p:tav tm="0">
                                          <p:val>
                                            <p:strVal val="ppt_y"/>
                                          </p:val>
                                        </p:tav>
                                        <p:tav tm="100000">
                                          <p:val>
                                            <p:strVal val="ppt_y+.1"/>
                                          </p:val>
                                        </p:tav>
                                      </p:tavLst>
                                    </p:anim>
                                    <p:set>
                                      <p:cBhvr>
                                        <p:cTn id="34" dur="1" fill="hold">
                                          <p:stCondLst>
                                            <p:cond delay="999"/>
                                          </p:stCondLst>
                                        </p:cTn>
                                        <p:tgtEl>
                                          <p:spTgt spid="5129"/>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45" presetClass="entr" presetSubtype="0" fill="hold" nodeType="clickEffect">
                                  <p:stCondLst>
                                    <p:cond delay="1000"/>
                                  </p:stCondLst>
                                  <p:childTnLst>
                                    <p:set>
                                      <p:cBhvr>
                                        <p:cTn id="38" dur="1" fill="hold">
                                          <p:stCondLst>
                                            <p:cond delay="0"/>
                                          </p:stCondLst>
                                        </p:cTn>
                                        <p:tgtEl>
                                          <p:spTgt spid="5134"/>
                                        </p:tgtEl>
                                        <p:attrNameLst>
                                          <p:attrName>style.visibility</p:attrName>
                                        </p:attrNameLst>
                                      </p:cBhvr>
                                      <p:to>
                                        <p:strVal val="visible"/>
                                      </p:to>
                                    </p:set>
                                    <p:animEffect transition="in" filter="fade">
                                      <p:cBhvr>
                                        <p:cTn id="39" dur="3000"/>
                                        <p:tgtEl>
                                          <p:spTgt spid="5134"/>
                                        </p:tgtEl>
                                      </p:cBhvr>
                                    </p:animEffect>
                                    <p:anim calcmode="lin" valueType="num">
                                      <p:cBhvr>
                                        <p:cTn id="40" dur="3000" fill="hold"/>
                                        <p:tgtEl>
                                          <p:spTgt spid="5134"/>
                                        </p:tgtEl>
                                        <p:attrNameLst>
                                          <p:attrName>ppt_w</p:attrName>
                                        </p:attrNameLst>
                                      </p:cBhvr>
                                      <p:tavLst>
                                        <p:tav tm="0" fmla="#ppt_w*sin(2.5*pi*$)">
                                          <p:val>
                                            <p:fltVal val="0"/>
                                          </p:val>
                                        </p:tav>
                                        <p:tav tm="100000">
                                          <p:val>
                                            <p:fltVal val="1"/>
                                          </p:val>
                                        </p:tav>
                                      </p:tavLst>
                                    </p:anim>
                                    <p:anim calcmode="lin" valueType="num">
                                      <p:cBhvr>
                                        <p:cTn id="41" dur="3000" fill="hold"/>
                                        <p:tgtEl>
                                          <p:spTgt spid="513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879" y="-38100"/>
            <a:ext cx="13011150" cy="693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descr="C:\Users\edzce\AppData\Local\Microsoft\Windows\INetCache\IE\7YQ1UE5X\Q5Hx8[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8018993">
            <a:off x="4122930" y="913347"/>
            <a:ext cx="2086737" cy="2086737"/>
          </a:xfrm>
          <a:prstGeom prst="rect">
            <a:avLst/>
          </a:prstGeom>
          <a:noFill/>
          <a:extLst>
            <a:ext uri="{909E8E84-426E-40DD-AFC4-6F175D3DCCD1}">
              <a14:hiddenFill xmlns:a14="http://schemas.microsoft.com/office/drawing/2010/main">
                <a:solidFill>
                  <a:srgbClr val="FFFFFF"/>
                </a:solidFill>
              </a14:hiddenFill>
            </a:ext>
          </a:extLst>
        </p:spPr>
      </p:pic>
      <p:sp>
        <p:nvSpPr>
          <p:cNvPr id="2" name="Multiply 1"/>
          <p:cNvSpPr/>
          <p:nvPr/>
        </p:nvSpPr>
        <p:spPr>
          <a:xfrm>
            <a:off x="5498592" y="292608"/>
            <a:ext cx="914400" cy="1115568"/>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633093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anim calcmode="lin" valueType="num">
                                      <p:cBhvr additive="base">
                                        <p:cTn id="7" dur="2000" fill="hold"/>
                                        <p:tgtEl>
                                          <p:spTgt spid="4100"/>
                                        </p:tgtEl>
                                        <p:attrNameLst>
                                          <p:attrName>ppt_x</p:attrName>
                                        </p:attrNameLst>
                                      </p:cBhvr>
                                      <p:tavLst>
                                        <p:tav tm="0">
                                          <p:val>
                                            <p:strVal val="#ppt_x"/>
                                          </p:val>
                                        </p:tav>
                                        <p:tav tm="100000">
                                          <p:val>
                                            <p:strVal val="#ppt_x"/>
                                          </p:val>
                                        </p:tav>
                                      </p:tavLst>
                                    </p:anim>
                                    <p:anim calcmode="lin" valueType="num">
                                      <p:cBhvr additive="base">
                                        <p:cTn id="8" dur="2000" fill="hold"/>
                                        <p:tgtEl>
                                          <p:spTgt spid="410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9157" y="567143"/>
            <a:ext cx="9398771" cy="646331"/>
          </a:xfrm>
          <a:prstGeom prst="rect">
            <a:avLst/>
          </a:prstGeom>
        </p:spPr>
        <p:txBody>
          <a:bodyPr wrap="square">
            <a:spAutoFit/>
          </a:bodyPr>
          <a:lstStyle/>
          <a:p>
            <a:r>
              <a:rPr lang="en-US" sz="3600" b="1" dirty="0">
                <a:solidFill>
                  <a:srgbClr val="336600"/>
                </a:solidFill>
                <a:latin typeface="Arial" panose="020B0604020202020204" pitchFamily="34" charset="0"/>
                <a:ea typeface="+mj-ea"/>
                <a:cs typeface="Arial" panose="020B0604020202020204" pitchFamily="34" charset="0"/>
              </a:rPr>
              <a:t>HOW to set a DBE goal</a:t>
            </a:r>
          </a:p>
        </p:txBody>
      </p:sp>
      <p:pic>
        <p:nvPicPr>
          <p:cNvPr id="10" name="Picture 9"/>
          <p:cNvPicPr>
            <a:picLocks noChangeAspect="1"/>
          </p:cNvPicPr>
          <p:nvPr/>
        </p:nvPicPr>
        <p:blipFill>
          <a:blip r:embed="rId3"/>
          <a:stretch>
            <a:fillRect/>
          </a:stretch>
        </p:blipFill>
        <p:spPr>
          <a:xfrm>
            <a:off x="2412137" y="1406026"/>
            <a:ext cx="7419975" cy="5038725"/>
          </a:xfrm>
          <a:prstGeom prst="rect">
            <a:avLst/>
          </a:prstGeom>
        </p:spPr>
      </p:pic>
    </p:spTree>
    <p:extLst>
      <p:ext uri="{BB962C8B-B14F-4D97-AF65-F5344CB8AC3E}">
        <p14:creationId xmlns:p14="http://schemas.microsoft.com/office/powerpoint/2010/main" val="1215362759"/>
      </p:ext>
    </p:extLst>
  </p:cSld>
  <p:clrMapOvr>
    <a:masterClrMapping/>
  </p:clrMapOvr>
  <p:transition spd="slow" advTm="249">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5188" y="1577388"/>
            <a:ext cx="10337181" cy="4582152"/>
          </a:xfrm>
          <a:prstGeom prst="rect">
            <a:avLst/>
          </a:prstGeom>
        </p:spPr>
        <p:txBody>
          <a:bodyPr wrap="square">
            <a:spAutoFit/>
          </a:bodyPr>
          <a:lstStyle/>
          <a:p>
            <a:pPr marL="574675" indent="-574675">
              <a:lnSpc>
                <a:spcPct val="80000"/>
              </a:lnSpc>
              <a:buFont typeface="+mj-lt"/>
              <a:buAutoNum type="arabicPeriod"/>
            </a:pPr>
            <a:r>
              <a:rPr lang="en-US" sz="2800" b="1" dirty="0">
                <a:effectLst>
                  <a:outerShdw blurRad="38100" dist="38100" dir="2700000" algn="tl">
                    <a:srgbClr val="000000">
                      <a:alpha val="43137"/>
                    </a:srgbClr>
                  </a:outerShdw>
                </a:effectLst>
              </a:rPr>
              <a:t>Identify work</a:t>
            </a:r>
          </a:p>
          <a:p>
            <a:pPr marL="574675" indent="-574675">
              <a:lnSpc>
                <a:spcPct val="80000"/>
              </a:lnSpc>
              <a:buFont typeface="+mj-lt"/>
              <a:buAutoNum type="arabicPeriod"/>
            </a:pPr>
            <a:endParaRPr lang="en-US" sz="2800" b="1" dirty="0">
              <a:effectLst>
                <a:outerShdw blurRad="38100" dist="38100" dir="2700000" algn="tl">
                  <a:srgbClr val="000000">
                    <a:alpha val="43137"/>
                  </a:srgbClr>
                </a:outerShdw>
              </a:effectLst>
            </a:endParaRPr>
          </a:p>
          <a:p>
            <a:pPr marL="574675" indent="-574675">
              <a:lnSpc>
                <a:spcPct val="80000"/>
              </a:lnSpc>
              <a:buFont typeface="+mj-lt"/>
              <a:buAutoNum type="arabicPeriod"/>
            </a:pPr>
            <a:r>
              <a:rPr lang="en-US" sz="2800" b="1" dirty="0">
                <a:effectLst>
                  <a:outerShdw blurRad="38100" dist="38100" dir="2700000" algn="tl">
                    <a:srgbClr val="000000">
                      <a:alpha val="43137"/>
                    </a:srgbClr>
                  </a:outerShdw>
                </a:effectLst>
              </a:rPr>
              <a:t>Determine work category codes</a:t>
            </a:r>
          </a:p>
          <a:p>
            <a:pPr marL="574675" indent="-574675">
              <a:lnSpc>
                <a:spcPct val="80000"/>
              </a:lnSpc>
              <a:buFont typeface="+mj-lt"/>
              <a:buAutoNum type="arabicPeriod"/>
            </a:pPr>
            <a:endParaRPr lang="en-US" sz="2800" b="1" dirty="0">
              <a:effectLst>
                <a:outerShdw blurRad="38100" dist="38100" dir="2700000" algn="tl">
                  <a:srgbClr val="000000">
                    <a:alpha val="43137"/>
                  </a:srgbClr>
                </a:outerShdw>
              </a:effectLst>
            </a:endParaRPr>
          </a:p>
          <a:p>
            <a:pPr marL="574675" indent="-574675">
              <a:lnSpc>
                <a:spcPct val="80000"/>
              </a:lnSpc>
              <a:buFont typeface="+mj-lt"/>
              <a:buAutoNum type="arabicPeriod"/>
            </a:pPr>
            <a:r>
              <a:rPr lang="en-US" sz="2800" b="1" dirty="0">
                <a:effectLst>
                  <a:outerShdw blurRad="38100" dist="38100" dir="2700000" algn="tl">
                    <a:srgbClr val="000000">
                      <a:alpha val="43137"/>
                    </a:srgbClr>
                  </a:outerShdw>
                </a:effectLst>
              </a:rPr>
              <a:t>Search for available DBE firms (CUCP)</a:t>
            </a:r>
          </a:p>
          <a:p>
            <a:pPr marL="574675" indent="-574675">
              <a:lnSpc>
                <a:spcPct val="80000"/>
              </a:lnSpc>
              <a:buFont typeface="+mj-lt"/>
              <a:buAutoNum type="arabicPeriod"/>
            </a:pPr>
            <a:endParaRPr lang="en-US" sz="2800" b="1" dirty="0">
              <a:effectLst>
                <a:outerShdw blurRad="38100" dist="38100" dir="2700000" algn="tl">
                  <a:srgbClr val="000000">
                    <a:alpha val="43137"/>
                  </a:srgbClr>
                </a:outerShdw>
              </a:effectLst>
            </a:endParaRPr>
          </a:p>
          <a:p>
            <a:pPr marL="574675" indent="-574675">
              <a:lnSpc>
                <a:spcPct val="80000"/>
              </a:lnSpc>
              <a:buFont typeface="+mj-lt"/>
              <a:buAutoNum type="arabicPeriod"/>
            </a:pPr>
            <a:r>
              <a:rPr lang="en-US" sz="2800" b="1" dirty="0">
                <a:effectLst>
                  <a:outerShdw blurRad="38100" dist="38100" dir="2700000" algn="tl">
                    <a:srgbClr val="000000">
                      <a:alpha val="43137"/>
                    </a:srgbClr>
                  </a:outerShdw>
                </a:effectLst>
              </a:rPr>
              <a:t>Apply DBE factors to sub work</a:t>
            </a:r>
          </a:p>
          <a:p>
            <a:pPr marL="574675" indent="-574675">
              <a:lnSpc>
                <a:spcPct val="80000"/>
              </a:lnSpc>
              <a:buFont typeface="+mj-lt"/>
              <a:buAutoNum type="arabicPeriod"/>
            </a:pPr>
            <a:endParaRPr lang="en-US" sz="2800" b="1" dirty="0">
              <a:effectLst>
                <a:outerShdw blurRad="38100" dist="38100" dir="2700000" algn="tl">
                  <a:srgbClr val="000000">
                    <a:alpha val="43137"/>
                  </a:srgbClr>
                </a:outerShdw>
              </a:effectLst>
            </a:endParaRPr>
          </a:p>
          <a:p>
            <a:pPr marL="574675" indent="-574675">
              <a:lnSpc>
                <a:spcPct val="80000"/>
              </a:lnSpc>
              <a:buFont typeface="+mj-lt"/>
              <a:buAutoNum type="arabicPeriod"/>
            </a:pPr>
            <a:r>
              <a:rPr lang="en-US" sz="2800" b="1" dirty="0">
                <a:effectLst>
                  <a:outerShdw blurRad="38100" dist="38100" dir="2700000" algn="tl">
                    <a:srgbClr val="000000">
                      <a:alpha val="43137"/>
                    </a:srgbClr>
                  </a:outerShdw>
                </a:effectLst>
              </a:rPr>
              <a:t>Calculate a soft goal</a:t>
            </a:r>
          </a:p>
          <a:p>
            <a:pPr marL="574675" indent="-574675">
              <a:lnSpc>
                <a:spcPct val="80000"/>
              </a:lnSpc>
              <a:buFont typeface="+mj-lt"/>
              <a:buAutoNum type="arabicPeriod"/>
            </a:pPr>
            <a:endParaRPr lang="en-US" sz="2800" b="1" dirty="0">
              <a:effectLst>
                <a:outerShdw blurRad="38100" dist="38100" dir="2700000" algn="tl">
                  <a:srgbClr val="000000">
                    <a:alpha val="43137"/>
                  </a:srgbClr>
                </a:outerShdw>
              </a:effectLst>
            </a:endParaRPr>
          </a:p>
          <a:p>
            <a:pPr marL="574675" indent="-574675">
              <a:lnSpc>
                <a:spcPct val="80000"/>
              </a:lnSpc>
              <a:buFont typeface="+mj-lt"/>
              <a:buAutoNum type="arabicPeriod"/>
            </a:pPr>
            <a:r>
              <a:rPr lang="en-US" sz="2800" b="1" dirty="0">
                <a:effectLst>
                  <a:outerShdw blurRad="38100" dist="38100" dir="2700000" algn="tl">
                    <a:srgbClr val="000000">
                      <a:alpha val="43137"/>
                    </a:srgbClr>
                  </a:outerShdw>
                </a:effectLst>
              </a:rPr>
              <a:t>Apply 60% factor</a:t>
            </a:r>
          </a:p>
          <a:p>
            <a:pPr marL="574675" indent="-574675">
              <a:lnSpc>
                <a:spcPct val="80000"/>
              </a:lnSpc>
              <a:buFont typeface="+mj-lt"/>
              <a:buAutoNum type="arabicPeriod"/>
            </a:pPr>
            <a:endParaRPr lang="en-US" sz="2800" b="1" dirty="0">
              <a:effectLst>
                <a:outerShdw blurRad="38100" dist="38100" dir="2700000" algn="tl">
                  <a:srgbClr val="000000">
                    <a:alpha val="43137"/>
                  </a:srgbClr>
                </a:outerShdw>
              </a:effectLst>
            </a:endParaRPr>
          </a:p>
          <a:p>
            <a:pPr marL="574675" indent="-574675">
              <a:lnSpc>
                <a:spcPct val="80000"/>
              </a:lnSpc>
              <a:buFont typeface="+mj-lt"/>
              <a:buAutoNum type="arabicPeriod"/>
            </a:pPr>
            <a:r>
              <a:rPr lang="en-US" sz="2800" b="1" dirty="0">
                <a:effectLst>
                  <a:outerShdw blurRad="38100" dist="38100" dir="2700000" algn="tl">
                    <a:srgbClr val="000000">
                      <a:alpha val="43137"/>
                    </a:srgbClr>
                  </a:outerShdw>
                </a:effectLst>
              </a:rPr>
              <a:t>Round to nearest whole %</a:t>
            </a:r>
          </a:p>
        </p:txBody>
      </p:sp>
      <p:sp>
        <p:nvSpPr>
          <p:cNvPr id="4" name="Rectangle 3"/>
          <p:cNvSpPr/>
          <p:nvPr/>
        </p:nvSpPr>
        <p:spPr>
          <a:xfrm>
            <a:off x="819157" y="567143"/>
            <a:ext cx="9398771" cy="646331"/>
          </a:xfrm>
          <a:prstGeom prst="rect">
            <a:avLst/>
          </a:prstGeom>
        </p:spPr>
        <p:txBody>
          <a:bodyPr wrap="square">
            <a:spAutoFit/>
          </a:bodyPr>
          <a:lstStyle/>
          <a:p>
            <a:r>
              <a:rPr lang="en-US" sz="3600" b="1" dirty="0">
                <a:solidFill>
                  <a:srgbClr val="336600"/>
                </a:solidFill>
                <a:latin typeface="Arial" panose="020B0604020202020204" pitchFamily="34" charset="0"/>
                <a:ea typeface="+mj-ea"/>
                <a:cs typeface="Arial" panose="020B0604020202020204" pitchFamily="34" charset="0"/>
              </a:rPr>
              <a:t>HOW to set a DBE </a:t>
            </a:r>
            <a:r>
              <a:rPr lang="en-US" sz="3600" b="1" dirty="0" smtClean="0">
                <a:solidFill>
                  <a:srgbClr val="336600"/>
                </a:solidFill>
                <a:latin typeface="Arial" panose="020B0604020202020204" pitchFamily="34" charset="0"/>
                <a:ea typeface="+mj-ea"/>
                <a:cs typeface="Arial" panose="020B0604020202020204" pitchFamily="34" charset="0"/>
              </a:rPr>
              <a:t>goal – Seven Steps</a:t>
            </a:r>
            <a:endParaRPr lang="en-US" sz="3600" b="1" dirty="0">
              <a:solidFill>
                <a:srgbClr val="336600"/>
              </a:solidFill>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20869555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1000"/>
                                        <p:tgtEl>
                                          <p:spTgt spid="2">
                                            <p:txEl>
                                              <p:pRg st="4" end="4"/>
                                            </p:txEl>
                                          </p:spTgt>
                                        </p:tgtEl>
                                      </p:cBhvr>
                                    </p:animEffect>
                                    <p:anim calcmode="lin" valueType="num">
                                      <p:cBhvr>
                                        <p:cTn id="22"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6" end="6"/>
                                            </p:txEl>
                                          </p:spTgt>
                                        </p:tgtEl>
                                        <p:attrNameLst>
                                          <p:attrName>style.visibility</p:attrName>
                                        </p:attrNameLst>
                                      </p:cBhvr>
                                      <p:to>
                                        <p:strVal val="visible"/>
                                      </p:to>
                                    </p:set>
                                    <p:animEffect transition="in" filter="fade">
                                      <p:cBhvr>
                                        <p:cTn id="28" dur="1000"/>
                                        <p:tgtEl>
                                          <p:spTgt spid="2">
                                            <p:txEl>
                                              <p:pRg st="6" end="6"/>
                                            </p:txEl>
                                          </p:spTgt>
                                        </p:tgtEl>
                                      </p:cBhvr>
                                    </p:animEffect>
                                    <p:anim calcmode="lin" valueType="num">
                                      <p:cBhvr>
                                        <p:cTn id="29"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animEffect transition="in" filter="fade">
                                      <p:cBhvr>
                                        <p:cTn id="35" dur="1000"/>
                                        <p:tgtEl>
                                          <p:spTgt spid="2">
                                            <p:txEl>
                                              <p:pRg st="8" end="8"/>
                                            </p:txEl>
                                          </p:spTgt>
                                        </p:tgtEl>
                                      </p:cBhvr>
                                    </p:animEffect>
                                    <p:anim calcmode="lin" valueType="num">
                                      <p:cBhvr>
                                        <p:cTn id="36"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
                                            <p:txEl>
                                              <p:pRg st="10" end="10"/>
                                            </p:txEl>
                                          </p:spTgt>
                                        </p:tgtEl>
                                        <p:attrNameLst>
                                          <p:attrName>style.visibility</p:attrName>
                                        </p:attrNameLst>
                                      </p:cBhvr>
                                      <p:to>
                                        <p:strVal val="visible"/>
                                      </p:to>
                                    </p:set>
                                    <p:animEffect transition="in" filter="fade">
                                      <p:cBhvr>
                                        <p:cTn id="42" dur="1000"/>
                                        <p:tgtEl>
                                          <p:spTgt spid="2">
                                            <p:txEl>
                                              <p:pRg st="10" end="10"/>
                                            </p:txEl>
                                          </p:spTgt>
                                        </p:tgtEl>
                                      </p:cBhvr>
                                    </p:animEffect>
                                    <p:anim calcmode="lin" valueType="num">
                                      <p:cBhvr>
                                        <p:cTn id="43"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
                                            <p:txEl>
                                              <p:pRg st="12" end="12"/>
                                            </p:txEl>
                                          </p:spTgt>
                                        </p:tgtEl>
                                        <p:attrNameLst>
                                          <p:attrName>style.visibility</p:attrName>
                                        </p:attrNameLst>
                                      </p:cBhvr>
                                      <p:to>
                                        <p:strVal val="visible"/>
                                      </p:to>
                                    </p:set>
                                    <p:animEffect transition="in" filter="fade">
                                      <p:cBhvr>
                                        <p:cTn id="49" dur="1000"/>
                                        <p:tgtEl>
                                          <p:spTgt spid="2">
                                            <p:txEl>
                                              <p:pRg st="12" end="12"/>
                                            </p:txEl>
                                          </p:spTgt>
                                        </p:tgtEl>
                                      </p:cBhvr>
                                    </p:animEffect>
                                    <p:anim calcmode="lin" valueType="num">
                                      <p:cBhvr>
                                        <p:cTn id="50" dur="1000" fill="hold"/>
                                        <p:tgtEl>
                                          <p:spTgt spid="2">
                                            <p:txEl>
                                              <p:pRg st="12" end="12"/>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437" y="1363807"/>
            <a:ext cx="10861050" cy="5072928"/>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Rectangle 3"/>
          <p:cNvSpPr/>
          <p:nvPr/>
        </p:nvSpPr>
        <p:spPr>
          <a:xfrm>
            <a:off x="805509" y="567143"/>
            <a:ext cx="9398771" cy="646331"/>
          </a:xfrm>
          <a:prstGeom prst="rect">
            <a:avLst/>
          </a:prstGeom>
        </p:spPr>
        <p:txBody>
          <a:bodyPr wrap="square">
            <a:spAutoFit/>
          </a:bodyPr>
          <a:lstStyle/>
          <a:p>
            <a:r>
              <a:rPr lang="en-US" sz="3600" b="1" dirty="0" smtClean="0">
                <a:solidFill>
                  <a:srgbClr val="336600"/>
                </a:solidFill>
                <a:latin typeface="Arial" panose="020B0604020202020204" pitchFamily="34" charset="0"/>
                <a:ea typeface="+mj-ea"/>
                <a:cs typeface="Arial" panose="020B0604020202020204" pitchFamily="34" charset="0"/>
              </a:rPr>
              <a:t>Prerequisite – Cost Estimate</a:t>
            </a:r>
            <a:endParaRPr lang="en-US" sz="3600" b="1" dirty="0">
              <a:solidFill>
                <a:srgbClr val="336600"/>
              </a:solidFill>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857349547"/>
      </p:ext>
    </p:extLst>
  </p:cSld>
  <p:clrMapOvr>
    <a:masterClrMapping/>
  </p:clrMapOvr>
  <p:transition spd="slow">
    <p:push dir="u"/>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36601" y="338543"/>
            <a:ext cx="9467680" cy="769441"/>
          </a:xfrm>
          <a:prstGeom prst="rect">
            <a:avLst/>
          </a:prstGeom>
        </p:spPr>
        <p:txBody>
          <a:bodyPr wrap="square">
            <a:spAutoFit/>
          </a:bodyPr>
          <a:lstStyle/>
          <a:p>
            <a:r>
              <a:rPr lang="en-US" sz="4400" b="1" dirty="0" smtClean="0">
                <a:solidFill>
                  <a:srgbClr val="336600"/>
                </a:solidFill>
                <a:latin typeface="Arial" panose="020B0604020202020204" pitchFamily="34" charset="0"/>
                <a:ea typeface="+mj-ea"/>
                <a:cs typeface="Arial" panose="020B0604020202020204" pitchFamily="34" charset="0"/>
              </a:rPr>
              <a:t>STEP One – Identify Work Items </a:t>
            </a:r>
            <a:endParaRPr lang="en-US" sz="4400" b="1" dirty="0">
              <a:solidFill>
                <a:srgbClr val="336600"/>
              </a:solidFill>
              <a:latin typeface="Arial" panose="020B0604020202020204" pitchFamily="34" charset="0"/>
              <a:ea typeface="+mj-ea"/>
              <a:cs typeface="Arial" panose="020B0604020202020204" pitchFamily="34" charset="0"/>
            </a:endParaRPr>
          </a:p>
        </p:txBody>
      </p:sp>
      <p:pic>
        <p:nvPicPr>
          <p:cNvPr id="10" name="Picture 9"/>
          <p:cNvPicPr>
            <a:picLocks noChangeAspect="1"/>
          </p:cNvPicPr>
          <p:nvPr/>
        </p:nvPicPr>
        <p:blipFill>
          <a:blip r:embed="rId3"/>
          <a:stretch>
            <a:fillRect/>
          </a:stretch>
        </p:blipFill>
        <p:spPr>
          <a:xfrm>
            <a:off x="355600" y="1549700"/>
            <a:ext cx="11658600" cy="5079700"/>
          </a:xfrm>
          <a:prstGeom prst="rect">
            <a:avLst/>
          </a:prstGeom>
        </p:spPr>
      </p:pic>
      <p:sp>
        <p:nvSpPr>
          <p:cNvPr id="6" name="8-Point Star 5"/>
          <p:cNvSpPr/>
          <p:nvPr/>
        </p:nvSpPr>
        <p:spPr>
          <a:xfrm>
            <a:off x="10611726" y="1573250"/>
            <a:ext cx="1247386" cy="1144378"/>
          </a:xfrm>
          <a:prstGeom prst="star8">
            <a:avLst/>
          </a:prstGeom>
          <a:noFill/>
          <a:ln w="3492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 name="TextBox 6"/>
          <p:cNvSpPr txBox="1"/>
          <p:nvPr/>
        </p:nvSpPr>
        <p:spPr>
          <a:xfrm>
            <a:off x="10904166" y="1779096"/>
            <a:ext cx="661392" cy="707886"/>
          </a:xfrm>
          <a:prstGeom prst="rect">
            <a:avLst/>
          </a:prstGeom>
          <a:noFill/>
        </p:spPr>
        <p:txBody>
          <a:bodyPr wrap="square" rtlCol="0">
            <a:spAutoFit/>
          </a:bodyPr>
          <a:lstStyle/>
          <a:p>
            <a:pPr algn="ctr"/>
            <a:r>
              <a:rPr lang="en-US" sz="4000" dirty="0" smtClean="0"/>
              <a:t>4</a:t>
            </a:r>
            <a:endParaRPr lang="en-US" sz="4000" dirty="0"/>
          </a:p>
        </p:txBody>
      </p:sp>
    </p:spTree>
    <p:extLst>
      <p:ext uri="{BB962C8B-B14F-4D97-AF65-F5344CB8AC3E}">
        <p14:creationId xmlns:p14="http://schemas.microsoft.com/office/powerpoint/2010/main" val="40485276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xit" presetSubtype="0" fill="hold" grpId="1" nodeType="withEffect">
                                  <p:stCondLst>
                                    <p:cond delay="0"/>
                                  </p:stCondLst>
                                  <p:childTnLst>
                                    <p:set>
                                      <p:cBhvr>
                                        <p:cTn id="14" dur="1" fill="hold">
                                          <p:stCondLst>
                                            <p:cond delay="0"/>
                                          </p:stCondLst>
                                        </p:cTn>
                                        <p:tgtEl>
                                          <p:spTgt spid="7"/>
                                        </p:tgtEl>
                                        <p:attrNameLst>
                                          <p:attrName>style.visibility</p:attrName>
                                        </p:attrNameLst>
                                      </p:cBhvr>
                                      <p:to>
                                        <p:strVal val="hidden"/>
                                      </p:to>
                                    </p:set>
                                  </p:childTnLst>
                                </p:cTn>
                              </p:par>
                              <p:par>
                                <p:cTn id="15" presetID="1" presetClass="exit" presetSubtype="0" fill="hold" grpId="2" nodeType="withEffect">
                                  <p:stCondLst>
                                    <p:cond delay="0"/>
                                  </p:stCondLst>
                                  <p:childTnLst>
                                    <p:set>
                                      <p:cBhvr>
                                        <p:cTn id="16"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animBg="1"/>
      <p:bldP spid="6" grpId="2" animBg="1"/>
      <p:bldP spid="7" grpId="0"/>
      <p:bldP spid="7" grpId="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863600" y="1346201"/>
            <a:ext cx="10312400" cy="5131898"/>
          </a:xfrm>
          <a:prstGeom prst="rect">
            <a:avLst/>
          </a:prstGeom>
        </p:spPr>
      </p:pic>
      <p:sp>
        <p:nvSpPr>
          <p:cNvPr id="5" name="Rounded Rectangle 4"/>
          <p:cNvSpPr/>
          <p:nvPr/>
        </p:nvSpPr>
        <p:spPr>
          <a:xfrm>
            <a:off x="2399332" y="6048146"/>
            <a:ext cx="3015465" cy="274614"/>
          </a:xfrm>
          <a:prstGeom prst="roundRect">
            <a:avLst/>
          </a:prstGeom>
          <a:noFill/>
          <a:ln w="57150" cmpd="sng">
            <a:solidFill>
              <a:srgbClr val="FF0000"/>
            </a:solidFill>
          </a:ln>
          <a:effectLst>
            <a:outerShdw blurRad="50800" dist="38100" rotWithShape="0">
              <a:srgbClr val="000000">
                <a:alpha val="4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ounded Rectangular Callout 3"/>
          <p:cNvSpPr/>
          <p:nvPr/>
        </p:nvSpPr>
        <p:spPr>
          <a:xfrm>
            <a:off x="5344273" y="4522477"/>
            <a:ext cx="2394011" cy="965765"/>
          </a:xfrm>
          <a:prstGeom prst="wedgeRoundRectCallout">
            <a:avLst>
              <a:gd name="adj1" fmla="val -69328"/>
              <a:gd name="adj2" fmla="val 118990"/>
              <a:gd name="adj3" fmla="val 16667"/>
            </a:avLst>
          </a:prstGeom>
          <a:solidFill>
            <a:srgbClr val="950A31"/>
          </a:solidFill>
          <a:ln>
            <a:noFill/>
          </a:ln>
          <a:effectLst>
            <a:outerShdw blurRad="50800" dist="76200" algn="tl" rotWithShape="0">
              <a:srgbClr val="000000">
                <a:alpha val="52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0000"/>
              </a:lnSpc>
            </a:pPr>
            <a:r>
              <a:rPr lang="en-US" sz="2400" b="1" dirty="0" smtClean="0"/>
              <a:t>Work Code Guide</a:t>
            </a:r>
            <a:endParaRPr lang="en-US" sz="2400" b="1" dirty="0"/>
          </a:p>
        </p:txBody>
      </p:sp>
      <p:sp>
        <p:nvSpPr>
          <p:cNvPr id="2" name="TextBox 1"/>
          <p:cNvSpPr txBox="1"/>
          <p:nvPr/>
        </p:nvSpPr>
        <p:spPr>
          <a:xfrm rot="5400000">
            <a:off x="8109203" y="-1015345"/>
            <a:ext cx="492443" cy="5881255"/>
          </a:xfrm>
          <a:prstGeom prst="rect">
            <a:avLst/>
          </a:prstGeom>
          <a:noFill/>
        </p:spPr>
        <p:txBody>
          <a:bodyPr vert="vert270" wrap="square" rtlCol="0">
            <a:spAutoFit/>
          </a:bodyPr>
          <a:lstStyle/>
          <a:p>
            <a:r>
              <a:rPr lang="en-US" sz="2000" b="1" dirty="0">
                <a:cs typeface="Myriad Pro Semibold"/>
                <a:hlinkClick r:id="rId4"/>
              </a:rPr>
              <a:t>http://dot.ca.gov/hq/bep/find_certified.htm</a:t>
            </a:r>
            <a:endParaRPr lang="en-US" sz="2000" b="1" dirty="0"/>
          </a:p>
        </p:txBody>
      </p:sp>
      <p:sp>
        <p:nvSpPr>
          <p:cNvPr id="8" name="TextBox 7"/>
          <p:cNvSpPr txBox="1"/>
          <p:nvPr/>
        </p:nvSpPr>
        <p:spPr>
          <a:xfrm>
            <a:off x="605144" y="183960"/>
            <a:ext cx="9977064" cy="981096"/>
          </a:xfrm>
          <a:prstGeom prst="rect">
            <a:avLst/>
          </a:prstGeom>
          <a:noFill/>
          <a:effectLst/>
        </p:spPr>
        <p:txBody>
          <a:bodyPr wrap="none" lIns="0" tIns="0" rIns="0" bIns="0" rtlCol="0" anchor="b" anchorCtr="0">
            <a:normAutofit/>
          </a:bodyPr>
          <a:lstStyle/>
          <a:p>
            <a:pPr>
              <a:lnSpc>
                <a:spcPct val="80000"/>
              </a:lnSpc>
            </a:pPr>
            <a:r>
              <a:rPr lang="en-US" sz="3200" b="1" dirty="0" smtClean="0">
                <a:solidFill>
                  <a:srgbClr val="336600"/>
                </a:solidFill>
                <a:latin typeface="Arial" panose="020B0604020202020204" pitchFamily="34" charset="0"/>
                <a:ea typeface="+mj-ea"/>
                <a:cs typeface="Arial" panose="020B0604020202020204" pitchFamily="34" charset="0"/>
              </a:rPr>
              <a:t>  </a:t>
            </a:r>
            <a:r>
              <a:rPr lang="en-US" sz="3600" b="1" dirty="0">
                <a:solidFill>
                  <a:srgbClr val="336600"/>
                </a:solidFill>
                <a:latin typeface="Arial" panose="020B0604020202020204" pitchFamily="34" charset="0"/>
                <a:ea typeface="+mj-ea"/>
                <a:cs typeface="Arial" panose="020B0604020202020204" pitchFamily="34" charset="0"/>
              </a:rPr>
              <a:t>STEP TWO – </a:t>
            </a:r>
            <a:r>
              <a:rPr lang="en-US" sz="3600" b="1" dirty="0" smtClean="0">
                <a:solidFill>
                  <a:srgbClr val="336600"/>
                </a:solidFill>
                <a:latin typeface="Arial" panose="020B0604020202020204" pitchFamily="34" charset="0"/>
                <a:ea typeface="+mj-ea"/>
                <a:cs typeface="Arial" panose="020B0604020202020204" pitchFamily="34" charset="0"/>
              </a:rPr>
              <a:t>Determine Work Codes</a:t>
            </a:r>
            <a:endParaRPr lang="en-US" sz="3600" b="1" dirty="0">
              <a:solidFill>
                <a:srgbClr val="336600"/>
              </a:solidFill>
              <a:latin typeface="Arial" panose="020B0604020202020204" pitchFamily="34" charset="0"/>
              <a:ea typeface="+mj-ea"/>
              <a:cs typeface="Arial" panose="020B0604020202020204" pitchFamily="34" charset="0"/>
            </a:endParaRPr>
          </a:p>
        </p:txBody>
      </p:sp>
      <p:pic>
        <p:nvPicPr>
          <p:cNvPr id="4098" name="Picture 2" descr="C:\Users\edzce\AppData\Local\Microsoft\Windows\INetCache\IE\2AMIS6VS\symbolicM-redarrow-next[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257496">
            <a:off x="8780195" y="2042175"/>
            <a:ext cx="1600363" cy="1205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6729033"/>
      </p:ext>
    </p:extLst>
  </p:cSld>
  <p:clrMapOvr>
    <a:masterClrMapping/>
  </p:clrMapOvr>
  <p:transition spd="slow" advTm="485">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fade">
                                      <p:cBhvr>
                                        <p:cTn id="12" dur="1000"/>
                                        <p:tgtEl>
                                          <p:spTgt spid="4098"/>
                                        </p:tgtEl>
                                      </p:cBhvr>
                                    </p:animEffect>
                                    <p:anim calcmode="lin" valueType="num">
                                      <p:cBhvr>
                                        <p:cTn id="13" dur="1000" fill="hold"/>
                                        <p:tgtEl>
                                          <p:spTgt spid="4098"/>
                                        </p:tgtEl>
                                        <p:attrNameLst>
                                          <p:attrName>ppt_x</p:attrName>
                                        </p:attrNameLst>
                                      </p:cBhvr>
                                      <p:tavLst>
                                        <p:tav tm="0">
                                          <p:val>
                                            <p:strVal val="#ppt_x"/>
                                          </p:val>
                                        </p:tav>
                                        <p:tav tm="100000">
                                          <p:val>
                                            <p:strVal val="#ppt_x"/>
                                          </p:val>
                                        </p:tav>
                                      </p:tavLst>
                                    </p:anim>
                                    <p:anim calcmode="lin" valueType="num">
                                      <p:cBhvr>
                                        <p:cTn id="14"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1000"/>
                                        <p:tgtEl>
                                          <p:spTgt spid="4"/>
                                        </p:tgtEl>
                                      </p:cBhvr>
                                    </p:animEffect>
                                    <p:anim calcmode="lin" valueType="num">
                                      <p:cBhvr>
                                        <p:cTn id="32" dur="1000" fill="hold"/>
                                        <p:tgtEl>
                                          <p:spTgt spid="4"/>
                                        </p:tgtEl>
                                        <p:attrNameLst>
                                          <p:attrName>ppt_x</p:attrName>
                                        </p:attrNameLst>
                                      </p:cBhvr>
                                      <p:tavLst>
                                        <p:tav tm="0">
                                          <p:val>
                                            <p:strVal val="#ppt_x"/>
                                          </p:val>
                                        </p:tav>
                                        <p:tav tm="100000">
                                          <p:val>
                                            <p:strVal val="#ppt_x"/>
                                          </p:val>
                                        </p:tav>
                                      </p:tavLst>
                                    </p:anim>
                                    <p:anim calcmode="lin" valueType="num">
                                      <p:cBhvr>
                                        <p:cTn id="3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812800" y="1308100"/>
            <a:ext cx="10368788" cy="5413270"/>
          </a:xfrm>
          <a:prstGeom prst="rect">
            <a:avLst/>
          </a:prstGeom>
        </p:spPr>
      </p:pic>
      <p:sp>
        <p:nvSpPr>
          <p:cNvPr id="3" name="TextBox 2"/>
          <p:cNvSpPr txBox="1"/>
          <p:nvPr/>
        </p:nvSpPr>
        <p:spPr>
          <a:xfrm>
            <a:off x="635000" y="506637"/>
            <a:ext cx="10546588" cy="707886"/>
          </a:xfrm>
          <a:prstGeom prst="rect">
            <a:avLst/>
          </a:prstGeom>
          <a:noFill/>
        </p:spPr>
        <p:txBody>
          <a:bodyPr wrap="square" rtlCol="0">
            <a:spAutoFit/>
          </a:bodyPr>
          <a:lstStyle/>
          <a:p>
            <a:r>
              <a:rPr lang="en-US" sz="4000" b="1" dirty="0" smtClean="0"/>
              <a:t> </a:t>
            </a:r>
            <a:r>
              <a:rPr lang="en-US" sz="3600" b="1" dirty="0">
                <a:solidFill>
                  <a:srgbClr val="336600"/>
                </a:solidFill>
                <a:latin typeface="Arial" panose="020B0604020202020204" pitchFamily="34" charset="0"/>
                <a:ea typeface="+mj-ea"/>
                <a:cs typeface="Arial" panose="020B0604020202020204" pitchFamily="34" charset="0"/>
              </a:rPr>
              <a:t>Work Codes </a:t>
            </a:r>
            <a:r>
              <a:rPr lang="en-US" sz="3600" b="1" dirty="0" smtClean="0">
                <a:solidFill>
                  <a:srgbClr val="336600"/>
                </a:solidFill>
                <a:latin typeface="Arial" panose="020B0604020202020204" pitchFamily="34" charset="0"/>
                <a:ea typeface="+mj-ea"/>
                <a:cs typeface="Arial" panose="020B0604020202020204" pitchFamily="34" charset="0"/>
              </a:rPr>
              <a:t>(Professional Services)   </a:t>
            </a:r>
            <a:endParaRPr lang="en-US" sz="3600" b="1" dirty="0">
              <a:solidFill>
                <a:srgbClr val="336600"/>
              </a:solidFill>
              <a:latin typeface="Arial" panose="020B0604020202020204" pitchFamily="34" charset="0"/>
              <a:ea typeface="+mj-ea"/>
              <a:cs typeface="Arial" panose="020B0604020202020204" pitchFamily="34" charset="0"/>
            </a:endParaRPr>
          </a:p>
        </p:txBody>
      </p:sp>
      <p:sp>
        <p:nvSpPr>
          <p:cNvPr id="6" name="Rounded Rectangle 5"/>
          <p:cNvSpPr/>
          <p:nvPr/>
        </p:nvSpPr>
        <p:spPr>
          <a:xfrm>
            <a:off x="635000" y="1354085"/>
            <a:ext cx="2984500" cy="5161015"/>
          </a:xfrm>
          <a:prstGeom prst="round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013200" y="6388100"/>
            <a:ext cx="1498600" cy="431800"/>
          </a:xfrm>
          <a:prstGeom prst="ellipse">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Callout 9"/>
          <p:cNvSpPr/>
          <p:nvPr/>
        </p:nvSpPr>
        <p:spPr>
          <a:xfrm>
            <a:off x="6362700" y="3683000"/>
            <a:ext cx="4711700" cy="1675130"/>
          </a:xfrm>
          <a:prstGeom prst="wedgeEllipseCallout">
            <a:avLst>
              <a:gd name="adj1" fmla="val -76864"/>
              <a:gd name="adj2" fmla="val 11969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solidFill>
                  <a:schemeClr val="tx1"/>
                </a:solidFill>
              </a:rPr>
              <a:t>Professional Services</a:t>
            </a:r>
            <a:endParaRPr lang="en-US" sz="4800" b="1" dirty="0">
              <a:solidFill>
                <a:schemeClr val="tx1"/>
              </a:solidFill>
            </a:endParaRPr>
          </a:p>
        </p:txBody>
      </p:sp>
      <p:sp>
        <p:nvSpPr>
          <p:cNvPr id="11" name="8-Point Star 10"/>
          <p:cNvSpPr/>
          <p:nvPr/>
        </p:nvSpPr>
        <p:spPr>
          <a:xfrm>
            <a:off x="10611726" y="1573250"/>
            <a:ext cx="1247386" cy="1144378"/>
          </a:xfrm>
          <a:prstGeom prst="star8">
            <a:avLst/>
          </a:prstGeom>
          <a:noFill/>
          <a:ln w="3492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2" name="TextBox 11"/>
          <p:cNvSpPr txBox="1"/>
          <p:nvPr/>
        </p:nvSpPr>
        <p:spPr>
          <a:xfrm>
            <a:off x="10904166" y="1779096"/>
            <a:ext cx="661392" cy="707886"/>
          </a:xfrm>
          <a:prstGeom prst="rect">
            <a:avLst/>
          </a:prstGeom>
          <a:noFill/>
        </p:spPr>
        <p:txBody>
          <a:bodyPr wrap="square" rtlCol="0">
            <a:spAutoFit/>
          </a:bodyPr>
          <a:lstStyle/>
          <a:p>
            <a:pPr algn="ctr"/>
            <a:r>
              <a:rPr lang="en-US" sz="4000" dirty="0" smtClean="0"/>
              <a:t>5</a:t>
            </a:r>
            <a:endParaRPr lang="en-US" sz="4000" dirty="0"/>
          </a:p>
        </p:txBody>
      </p:sp>
    </p:spTree>
    <p:extLst>
      <p:ext uri="{BB962C8B-B14F-4D97-AF65-F5344CB8AC3E}">
        <p14:creationId xmlns:p14="http://schemas.microsoft.com/office/powerpoint/2010/main" val="6304367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xit" presetSubtype="0" fill="hold" grpId="1" nodeType="withEffect">
                                  <p:stCondLst>
                                    <p:cond delay="0"/>
                                  </p:stCondLst>
                                  <p:childTnLst>
                                    <p:set>
                                      <p:cBhvr>
                                        <p:cTn id="14" dur="1" fill="hold">
                                          <p:stCondLst>
                                            <p:cond delay="0"/>
                                          </p:stCondLst>
                                        </p:cTn>
                                        <p:tgtEl>
                                          <p:spTgt spid="12"/>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11"/>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heel(1)">
                                      <p:cBhvr>
                                        <p:cTn id="21" dur="2000"/>
                                        <p:tgtEl>
                                          <p:spTgt spid="8"/>
                                        </p:tgtEl>
                                      </p:cBhvr>
                                    </p:animEffect>
                                  </p:childTnLst>
                                </p:cTn>
                              </p:par>
                              <p:par>
                                <p:cTn id="22" presetID="42"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heel(1)">
                                      <p:cBhvr>
                                        <p:cTn id="3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P spid="11" grpId="0" animBg="1"/>
      <p:bldP spid="11" grpId="1" animBg="1"/>
      <p:bldP spid="12" grpId="0"/>
      <p:bldP spid="12" grpId="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22960" y="513100"/>
            <a:ext cx="10391140" cy="646331"/>
          </a:xfrm>
          <a:prstGeom prst="rect">
            <a:avLst/>
          </a:prstGeom>
          <a:noFill/>
        </p:spPr>
        <p:txBody>
          <a:bodyPr wrap="square" rtlCol="0">
            <a:spAutoFit/>
          </a:bodyPr>
          <a:lstStyle/>
          <a:p>
            <a:r>
              <a:rPr lang="en-US" sz="3600" b="1" dirty="0" smtClean="0">
                <a:solidFill>
                  <a:srgbClr val="336600"/>
                </a:solidFill>
                <a:latin typeface="Arial" panose="020B0604020202020204" pitchFamily="34" charset="0"/>
                <a:ea typeface="+mj-ea"/>
                <a:cs typeface="Arial" panose="020B0604020202020204" pitchFamily="34" charset="0"/>
              </a:rPr>
              <a:t>Work </a:t>
            </a:r>
            <a:r>
              <a:rPr lang="en-US" sz="3600" b="1" dirty="0">
                <a:solidFill>
                  <a:srgbClr val="336600"/>
                </a:solidFill>
                <a:latin typeface="Arial" panose="020B0604020202020204" pitchFamily="34" charset="0"/>
                <a:ea typeface="+mj-ea"/>
                <a:cs typeface="Arial" panose="020B0604020202020204" pitchFamily="34" charset="0"/>
              </a:rPr>
              <a:t>Codes for </a:t>
            </a:r>
            <a:r>
              <a:rPr lang="en-US" sz="3600" b="1" dirty="0" smtClean="0">
                <a:solidFill>
                  <a:srgbClr val="336600"/>
                </a:solidFill>
                <a:latin typeface="Arial" panose="020B0604020202020204" pitchFamily="34" charset="0"/>
                <a:ea typeface="+mj-ea"/>
                <a:cs typeface="Arial" panose="020B0604020202020204" pitchFamily="34" charset="0"/>
              </a:rPr>
              <a:t>Sub-Opportunities</a:t>
            </a:r>
            <a:endParaRPr lang="en-US" sz="3600" b="1" dirty="0">
              <a:solidFill>
                <a:srgbClr val="336600"/>
              </a:solidFill>
              <a:latin typeface="Arial" panose="020B0604020202020204" pitchFamily="34" charset="0"/>
              <a:ea typeface="+mj-ea"/>
              <a:cs typeface="Arial" panose="020B0604020202020204" pitchFamily="34" charset="0"/>
            </a:endParaRPr>
          </a:p>
        </p:txBody>
      </p:sp>
      <p:pic>
        <p:nvPicPr>
          <p:cNvPr id="3" name="Picture 2"/>
          <p:cNvPicPr>
            <a:picLocks noChangeAspect="1"/>
          </p:cNvPicPr>
          <p:nvPr/>
        </p:nvPicPr>
        <p:blipFill>
          <a:blip r:embed="rId2"/>
          <a:stretch>
            <a:fillRect/>
          </a:stretch>
        </p:blipFill>
        <p:spPr>
          <a:xfrm>
            <a:off x="1949450" y="1384300"/>
            <a:ext cx="7918450" cy="5041900"/>
          </a:xfrm>
          <a:prstGeom prst="rect">
            <a:avLst/>
          </a:prstGeom>
          <a:ln w="15875">
            <a:solidFill>
              <a:schemeClr val="tx1"/>
            </a:solidFill>
          </a:ln>
        </p:spPr>
      </p:pic>
    </p:spTree>
    <p:extLst>
      <p:ext uri="{BB962C8B-B14F-4D97-AF65-F5344CB8AC3E}">
        <p14:creationId xmlns:p14="http://schemas.microsoft.com/office/powerpoint/2010/main" val="2636156736"/>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2"/>
          </p:nvPr>
        </p:nvSpPr>
        <p:spPr bwMode="auto">
          <a:xfrm>
            <a:off x="8610600" y="63563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118" u="sng">
                <a:solidFill>
                  <a:schemeClr val="tx1"/>
                </a:solidFill>
                <a:latin typeface="Times New Roman" panose="02020603050405020304" pitchFamily="18" charset="0"/>
              </a:defRPr>
            </a:lvl1pPr>
            <a:lvl2pPr marL="655579" indent="-252146">
              <a:defRPr sz="2118" u="sng">
                <a:solidFill>
                  <a:schemeClr val="tx1"/>
                </a:solidFill>
                <a:latin typeface="Times New Roman" panose="02020603050405020304" pitchFamily="18" charset="0"/>
              </a:defRPr>
            </a:lvl2pPr>
            <a:lvl3pPr marL="1008583" indent="-201717">
              <a:defRPr sz="2118" u="sng">
                <a:solidFill>
                  <a:schemeClr val="tx1"/>
                </a:solidFill>
                <a:latin typeface="Times New Roman" panose="02020603050405020304" pitchFamily="18" charset="0"/>
              </a:defRPr>
            </a:lvl3pPr>
            <a:lvl4pPr marL="1412016" indent="-201717">
              <a:defRPr sz="2118" u="sng">
                <a:solidFill>
                  <a:schemeClr val="tx1"/>
                </a:solidFill>
                <a:latin typeface="Times New Roman" panose="02020603050405020304" pitchFamily="18" charset="0"/>
              </a:defRPr>
            </a:lvl4pPr>
            <a:lvl5pPr marL="1815450" indent="-201717">
              <a:defRPr sz="2118" u="sng">
                <a:solidFill>
                  <a:schemeClr val="tx1"/>
                </a:solidFill>
                <a:latin typeface="Times New Roman" panose="02020603050405020304" pitchFamily="18" charset="0"/>
              </a:defRPr>
            </a:lvl5pPr>
            <a:lvl6pPr marL="2218883" indent="-201717" eaLnBrk="0" fontAlgn="base" hangingPunct="0">
              <a:spcBef>
                <a:spcPct val="0"/>
              </a:spcBef>
              <a:spcAft>
                <a:spcPct val="0"/>
              </a:spcAft>
              <a:defRPr sz="2118" u="sng">
                <a:solidFill>
                  <a:schemeClr val="tx1"/>
                </a:solidFill>
                <a:latin typeface="Times New Roman" panose="02020603050405020304" pitchFamily="18" charset="0"/>
              </a:defRPr>
            </a:lvl6pPr>
            <a:lvl7pPr marL="2622316" indent="-201717" eaLnBrk="0" fontAlgn="base" hangingPunct="0">
              <a:spcBef>
                <a:spcPct val="0"/>
              </a:spcBef>
              <a:spcAft>
                <a:spcPct val="0"/>
              </a:spcAft>
              <a:defRPr sz="2118" u="sng">
                <a:solidFill>
                  <a:schemeClr val="tx1"/>
                </a:solidFill>
                <a:latin typeface="Times New Roman" panose="02020603050405020304" pitchFamily="18" charset="0"/>
              </a:defRPr>
            </a:lvl7pPr>
            <a:lvl8pPr marL="3025750" indent="-201717" eaLnBrk="0" fontAlgn="base" hangingPunct="0">
              <a:spcBef>
                <a:spcPct val="0"/>
              </a:spcBef>
              <a:spcAft>
                <a:spcPct val="0"/>
              </a:spcAft>
              <a:defRPr sz="2118" u="sng">
                <a:solidFill>
                  <a:schemeClr val="tx1"/>
                </a:solidFill>
                <a:latin typeface="Times New Roman" panose="02020603050405020304" pitchFamily="18" charset="0"/>
              </a:defRPr>
            </a:lvl8pPr>
            <a:lvl9pPr marL="3429183" indent="-201717" eaLnBrk="0" fontAlgn="base" hangingPunct="0">
              <a:spcBef>
                <a:spcPct val="0"/>
              </a:spcBef>
              <a:spcAft>
                <a:spcPct val="0"/>
              </a:spcAft>
              <a:defRPr sz="2118" u="sng">
                <a:solidFill>
                  <a:schemeClr val="tx1"/>
                </a:solidFill>
                <a:latin typeface="Times New Roman" panose="02020603050405020304" pitchFamily="18" charset="0"/>
              </a:defRPr>
            </a:lvl9pPr>
          </a:lstStyle>
          <a:p>
            <a:fld id="{3C465CC3-5E47-4BE6-89DD-92CAE545C8B7}" type="slidenum">
              <a:rPr lang="en-US" altLang="en-US" sz="1147" u="none">
                <a:solidFill>
                  <a:srgbClr val="898989"/>
                </a:solidFill>
              </a:rPr>
              <a:pPr/>
              <a:t>4</a:t>
            </a:fld>
            <a:endParaRPr lang="en-US" altLang="en-US" sz="1147" u="none">
              <a:solidFill>
                <a:srgbClr val="898989"/>
              </a:solidFill>
            </a:endParaRPr>
          </a:p>
        </p:txBody>
      </p:sp>
      <p:pic>
        <p:nvPicPr>
          <p:cNvPr id="15365" name="Picture 5" descr="C:\Users\Gianini\AppData\Local\Microsoft\Windows\Temporary Internet Files\Content.IE5\3SN6JKU4\clipboard_icon_by_exitmothership-d5l8w4w[1].png"/>
          <p:cNvPicPr>
            <a:picLocks noChangeAspect="1" noChangeArrowheads="1"/>
          </p:cNvPicPr>
          <p:nvPr/>
        </p:nvPicPr>
        <p:blipFill>
          <a:blip r:embed="rId3">
            <a:extLst>
              <a:ext uri="{28A0092B-C50C-407E-A947-70E740481C1C}">
                <a14:useLocalDpi xmlns:a14="http://schemas.microsoft.com/office/drawing/2010/main" val="0"/>
              </a:ext>
            </a:extLst>
          </a:blip>
          <a:srcRect l="17786" r="21661" b="10216"/>
          <a:stretch>
            <a:fillRect/>
          </a:stretch>
        </p:blipFill>
        <p:spPr bwMode="auto">
          <a:xfrm>
            <a:off x="8062525" y="2256745"/>
            <a:ext cx="2887974" cy="4282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txBox="1">
            <a:spLocks noChangeArrowheads="1"/>
          </p:cNvSpPr>
          <p:nvPr/>
        </p:nvSpPr>
        <p:spPr bwMode="auto">
          <a:xfrm>
            <a:off x="825190" y="512956"/>
            <a:ext cx="10337181" cy="74119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0682" tIns="40341" rIns="80682" bIns="40341" numCol="1" rtlCol="0" anchor="t" anchorCtr="0" compatLnSpc="1">
            <a:prstTxWarp prst="textNoShape">
              <a:avLst/>
            </a:prstTxWarp>
            <a:normAutofit/>
          </a:bodyPr>
          <a:lstStyle>
            <a:lvl1pPr algn="l" defTabSz="914400" rtl="0" eaLnBrk="1" latinLnBrk="0" hangingPunct="1">
              <a:lnSpc>
                <a:spcPct val="100000"/>
              </a:lnSpc>
              <a:spcBef>
                <a:spcPct val="0"/>
              </a:spcBef>
              <a:buNone/>
              <a:defRPr sz="4400" b="1" u="none" kern="1200" baseline="0">
                <a:solidFill>
                  <a:srgbClr val="336600"/>
                </a:solidFill>
                <a:latin typeface="Arial" panose="020B0604020202020204" pitchFamily="34" charset="0"/>
                <a:ea typeface="+mj-ea"/>
                <a:cs typeface="Arial" panose="020B0604020202020204" pitchFamily="34" charset="0"/>
              </a:defRPr>
            </a:lvl1pPr>
          </a:lstStyle>
          <a:p>
            <a:pPr fontAlgn="t"/>
            <a:r>
              <a:rPr lang="en-US" altLang="en-US" sz="3600" dirty="0" smtClean="0"/>
              <a:t>Housekeeping</a:t>
            </a:r>
          </a:p>
        </p:txBody>
      </p:sp>
      <p:grpSp>
        <p:nvGrpSpPr>
          <p:cNvPr id="3" name="Group 2"/>
          <p:cNvGrpSpPr/>
          <p:nvPr/>
        </p:nvGrpSpPr>
        <p:grpSpPr>
          <a:xfrm>
            <a:off x="3958683" y="1349298"/>
            <a:ext cx="4204012" cy="5397192"/>
            <a:chOff x="3887601" y="1121108"/>
            <a:chExt cx="4207712" cy="5600367"/>
          </a:xfrm>
        </p:grpSpPr>
        <p:grpSp>
          <p:nvGrpSpPr>
            <p:cNvPr id="8" name="Group 7"/>
            <p:cNvGrpSpPr/>
            <p:nvPr/>
          </p:nvGrpSpPr>
          <p:grpSpPr>
            <a:xfrm>
              <a:off x="3887601" y="1121108"/>
              <a:ext cx="4207712" cy="5600367"/>
              <a:chOff x="3990556" y="666821"/>
              <a:chExt cx="4207712" cy="5600367"/>
            </a:xfrm>
          </p:grpSpPr>
          <p:sp>
            <p:nvSpPr>
              <p:cNvPr id="9" name="Freeform 8"/>
              <p:cNvSpPr>
                <a:spLocks/>
              </p:cNvSpPr>
              <p:nvPr/>
            </p:nvSpPr>
            <p:spPr bwMode="auto">
              <a:xfrm>
                <a:off x="3990556" y="1239699"/>
                <a:ext cx="4207712" cy="5027489"/>
              </a:xfrm>
              <a:custGeom>
                <a:avLst/>
                <a:gdLst>
                  <a:gd name="T0" fmla="*/ 43 w 2900"/>
                  <a:gd name="T1" fmla="*/ 0 h 3465"/>
                  <a:gd name="T2" fmla="*/ 2857 w 2900"/>
                  <a:gd name="T3" fmla="*/ 0 h 3465"/>
                  <a:gd name="T4" fmla="*/ 2874 w 2900"/>
                  <a:gd name="T5" fmla="*/ 4 h 3465"/>
                  <a:gd name="T6" fmla="*/ 2888 w 2900"/>
                  <a:gd name="T7" fmla="*/ 12 h 3465"/>
                  <a:gd name="T8" fmla="*/ 2897 w 2900"/>
                  <a:gd name="T9" fmla="*/ 27 h 3465"/>
                  <a:gd name="T10" fmla="*/ 2900 w 2900"/>
                  <a:gd name="T11" fmla="*/ 43 h 3465"/>
                  <a:gd name="T12" fmla="*/ 2900 w 2900"/>
                  <a:gd name="T13" fmla="*/ 3422 h 3465"/>
                  <a:gd name="T14" fmla="*/ 2897 w 2900"/>
                  <a:gd name="T15" fmla="*/ 3439 h 3465"/>
                  <a:gd name="T16" fmla="*/ 2888 w 2900"/>
                  <a:gd name="T17" fmla="*/ 3452 h 3465"/>
                  <a:gd name="T18" fmla="*/ 2874 w 2900"/>
                  <a:gd name="T19" fmla="*/ 3461 h 3465"/>
                  <a:gd name="T20" fmla="*/ 2857 w 2900"/>
                  <a:gd name="T21" fmla="*/ 3465 h 3465"/>
                  <a:gd name="T22" fmla="*/ 43 w 2900"/>
                  <a:gd name="T23" fmla="*/ 3465 h 3465"/>
                  <a:gd name="T24" fmla="*/ 26 w 2900"/>
                  <a:gd name="T25" fmla="*/ 3461 h 3465"/>
                  <a:gd name="T26" fmla="*/ 12 w 2900"/>
                  <a:gd name="T27" fmla="*/ 3452 h 3465"/>
                  <a:gd name="T28" fmla="*/ 2 w 2900"/>
                  <a:gd name="T29" fmla="*/ 3439 h 3465"/>
                  <a:gd name="T30" fmla="*/ 0 w 2900"/>
                  <a:gd name="T31" fmla="*/ 3422 h 3465"/>
                  <a:gd name="T32" fmla="*/ 0 w 2900"/>
                  <a:gd name="T33" fmla="*/ 43 h 3465"/>
                  <a:gd name="T34" fmla="*/ 2 w 2900"/>
                  <a:gd name="T35" fmla="*/ 27 h 3465"/>
                  <a:gd name="T36" fmla="*/ 12 w 2900"/>
                  <a:gd name="T37" fmla="*/ 12 h 3465"/>
                  <a:gd name="T38" fmla="*/ 26 w 2900"/>
                  <a:gd name="T39" fmla="*/ 4 h 3465"/>
                  <a:gd name="T40" fmla="*/ 43 w 2900"/>
                  <a:gd name="T41" fmla="*/ 0 h 3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00" h="3465">
                    <a:moveTo>
                      <a:pt x="43" y="0"/>
                    </a:moveTo>
                    <a:lnTo>
                      <a:pt x="2857" y="0"/>
                    </a:lnTo>
                    <a:lnTo>
                      <a:pt x="2874" y="4"/>
                    </a:lnTo>
                    <a:lnTo>
                      <a:pt x="2888" y="12"/>
                    </a:lnTo>
                    <a:lnTo>
                      <a:pt x="2897" y="27"/>
                    </a:lnTo>
                    <a:lnTo>
                      <a:pt x="2900" y="43"/>
                    </a:lnTo>
                    <a:lnTo>
                      <a:pt x="2900" y="3422"/>
                    </a:lnTo>
                    <a:lnTo>
                      <a:pt x="2897" y="3439"/>
                    </a:lnTo>
                    <a:lnTo>
                      <a:pt x="2888" y="3452"/>
                    </a:lnTo>
                    <a:lnTo>
                      <a:pt x="2874" y="3461"/>
                    </a:lnTo>
                    <a:lnTo>
                      <a:pt x="2857" y="3465"/>
                    </a:lnTo>
                    <a:lnTo>
                      <a:pt x="43" y="3465"/>
                    </a:lnTo>
                    <a:lnTo>
                      <a:pt x="26" y="3461"/>
                    </a:lnTo>
                    <a:lnTo>
                      <a:pt x="12" y="3452"/>
                    </a:lnTo>
                    <a:lnTo>
                      <a:pt x="2" y="3439"/>
                    </a:lnTo>
                    <a:lnTo>
                      <a:pt x="0" y="3422"/>
                    </a:lnTo>
                    <a:lnTo>
                      <a:pt x="0" y="43"/>
                    </a:lnTo>
                    <a:lnTo>
                      <a:pt x="2" y="27"/>
                    </a:lnTo>
                    <a:lnTo>
                      <a:pt x="12" y="12"/>
                    </a:lnTo>
                    <a:lnTo>
                      <a:pt x="26" y="4"/>
                    </a:lnTo>
                    <a:lnTo>
                      <a:pt x="43" y="0"/>
                    </a:lnTo>
                    <a:close/>
                  </a:path>
                </a:pathLst>
              </a:custGeom>
              <a:solidFill>
                <a:sysClr val="window" lastClr="FFFFFF">
                  <a:lumMod val="85000"/>
                </a:sys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000" b="0" i="0" u="none" strike="noStrike" kern="0" cap="none" spc="0" normalizeH="0" baseline="0" noProof="0" smtClean="0">
                  <a:ln>
                    <a:noFill/>
                  </a:ln>
                  <a:solidFill>
                    <a:prstClr val="black"/>
                  </a:solidFill>
                  <a:effectLst/>
                  <a:uLnTx/>
                  <a:uFillTx/>
                </a:endParaRPr>
              </a:p>
            </p:txBody>
          </p:sp>
          <p:sp>
            <p:nvSpPr>
              <p:cNvPr id="10" name="Freeform 9"/>
              <p:cNvSpPr>
                <a:spLocks/>
              </p:cNvSpPr>
              <p:nvPr/>
            </p:nvSpPr>
            <p:spPr bwMode="auto">
              <a:xfrm>
                <a:off x="4189335" y="1380439"/>
                <a:ext cx="3808705" cy="4705382"/>
              </a:xfrm>
              <a:custGeom>
                <a:avLst/>
                <a:gdLst>
                  <a:gd name="T0" fmla="*/ 192 w 2625"/>
                  <a:gd name="T1" fmla="*/ 0 h 3243"/>
                  <a:gd name="T2" fmla="*/ 2625 w 2625"/>
                  <a:gd name="T3" fmla="*/ 154 h 3243"/>
                  <a:gd name="T4" fmla="*/ 2433 w 2625"/>
                  <a:gd name="T5" fmla="*/ 3243 h 3243"/>
                  <a:gd name="T6" fmla="*/ 0 w 2625"/>
                  <a:gd name="T7" fmla="*/ 3089 h 3243"/>
                  <a:gd name="T8" fmla="*/ 192 w 2625"/>
                  <a:gd name="T9" fmla="*/ 0 h 3243"/>
                </a:gdLst>
                <a:ahLst/>
                <a:cxnLst>
                  <a:cxn ang="0">
                    <a:pos x="T0" y="T1"/>
                  </a:cxn>
                  <a:cxn ang="0">
                    <a:pos x="T2" y="T3"/>
                  </a:cxn>
                  <a:cxn ang="0">
                    <a:pos x="T4" y="T5"/>
                  </a:cxn>
                  <a:cxn ang="0">
                    <a:pos x="T6" y="T7"/>
                  </a:cxn>
                  <a:cxn ang="0">
                    <a:pos x="T8" y="T9"/>
                  </a:cxn>
                </a:cxnLst>
                <a:rect l="0" t="0" r="r" b="b"/>
                <a:pathLst>
                  <a:path w="2625" h="3243">
                    <a:moveTo>
                      <a:pt x="192" y="0"/>
                    </a:moveTo>
                    <a:lnTo>
                      <a:pt x="2625" y="154"/>
                    </a:lnTo>
                    <a:lnTo>
                      <a:pt x="2433" y="3243"/>
                    </a:lnTo>
                    <a:lnTo>
                      <a:pt x="0" y="3089"/>
                    </a:lnTo>
                    <a:lnTo>
                      <a:pt x="192" y="0"/>
                    </a:lnTo>
                    <a:close/>
                  </a:path>
                </a:pathLst>
              </a:custGeom>
              <a:solidFill>
                <a:sysClr val="window" lastClr="FFFFFF">
                  <a:lumMod val="75000"/>
                </a:sys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000" b="0" i="0" u="none" strike="noStrike" kern="0" cap="none" spc="0" normalizeH="0" baseline="0" noProof="0" smtClean="0">
                  <a:ln>
                    <a:noFill/>
                  </a:ln>
                  <a:solidFill>
                    <a:prstClr val="black"/>
                  </a:solidFill>
                  <a:effectLst/>
                  <a:uLnTx/>
                  <a:uFillTx/>
                </a:endParaRPr>
              </a:p>
            </p:txBody>
          </p:sp>
          <p:sp>
            <p:nvSpPr>
              <p:cNvPr id="11" name="Rectangle 10"/>
              <p:cNvSpPr>
                <a:spLocks noChangeArrowheads="1"/>
              </p:cNvSpPr>
              <p:nvPr/>
            </p:nvSpPr>
            <p:spPr bwMode="auto">
              <a:xfrm>
                <a:off x="4325719" y="1130056"/>
                <a:ext cx="3537380" cy="4490643"/>
              </a:xfrm>
              <a:prstGeom prst="rect">
                <a:avLst/>
              </a:prstGeom>
              <a:solidFill>
                <a:sysClr val="window" lastClr="FFFFFF"/>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000" b="0" i="0" u="none" strike="noStrike" kern="0" cap="none" spc="0" normalizeH="0" baseline="0" noProof="0" smtClean="0">
                  <a:ln>
                    <a:noFill/>
                  </a:ln>
                  <a:solidFill>
                    <a:prstClr val="black"/>
                  </a:solidFill>
                  <a:effectLst/>
                  <a:uLnTx/>
                  <a:uFillTx/>
                </a:endParaRPr>
              </a:p>
            </p:txBody>
          </p:sp>
          <p:grpSp>
            <p:nvGrpSpPr>
              <p:cNvPr id="12" name="Group 11"/>
              <p:cNvGrpSpPr/>
              <p:nvPr/>
            </p:nvGrpSpPr>
            <p:grpSpPr>
              <a:xfrm>
                <a:off x="5606931" y="666821"/>
                <a:ext cx="976412" cy="1032584"/>
                <a:chOff x="5502430" y="556308"/>
                <a:chExt cx="1185414" cy="1253609"/>
              </a:xfrm>
            </p:grpSpPr>
            <p:sp>
              <p:nvSpPr>
                <p:cNvPr id="13" name="Freeform 12"/>
                <p:cNvSpPr>
                  <a:spLocks/>
                </p:cNvSpPr>
                <p:nvPr/>
              </p:nvSpPr>
              <p:spPr bwMode="auto">
                <a:xfrm>
                  <a:off x="5502430" y="1186014"/>
                  <a:ext cx="1185414" cy="623902"/>
                </a:xfrm>
                <a:custGeom>
                  <a:avLst/>
                  <a:gdLst>
                    <a:gd name="T0" fmla="*/ 0 w 817"/>
                    <a:gd name="T1" fmla="*/ 0 h 430"/>
                    <a:gd name="T2" fmla="*/ 817 w 817"/>
                    <a:gd name="T3" fmla="*/ 0 h 430"/>
                    <a:gd name="T4" fmla="*/ 817 w 817"/>
                    <a:gd name="T5" fmla="*/ 430 h 430"/>
                    <a:gd name="T6" fmla="*/ 596 w 817"/>
                    <a:gd name="T7" fmla="*/ 430 h 430"/>
                    <a:gd name="T8" fmla="*/ 554 w 817"/>
                    <a:gd name="T9" fmla="*/ 362 h 430"/>
                    <a:gd name="T10" fmla="*/ 510 w 817"/>
                    <a:gd name="T11" fmla="*/ 430 h 430"/>
                    <a:gd name="T12" fmla="*/ 307 w 817"/>
                    <a:gd name="T13" fmla="*/ 430 h 430"/>
                    <a:gd name="T14" fmla="*/ 266 w 817"/>
                    <a:gd name="T15" fmla="*/ 362 h 430"/>
                    <a:gd name="T16" fmla="*/ 221 w 817"/>
                    <a:gd name="T17" fmla="*/ 430 h 430"/>
                    <a:gd name="T18" fmla="*/ 0 w 817"/>
                    <a:gd name="T19" fmla="*/ 430 h 430"/>
                    <a:gd name="T20" fmla="*/ 0 w 817"/>
                    <a:gd name="T21"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7" h="430">
                      <a:moveTo>
                        <a:pt x="0" y="0"/>
                      </a:moveTo>
                      <a:lnTo>
                        <a:pt x="817" y="0"/>
                      </a:lnTo>
                      <a:lnTo>
                        <a:pt x="817" y="430"/>
                      </a:lnTo>
                      <a:lnTo>
                        <a:pt x="596" y="430"/>
                      </a:lnTo>
                      <a:lnTo>
                        <a:pt x="554" y="362"/>
                      </a:lnTo>
                      <a:lnTo>
                        <a:pt x="510" y="430"/>
                      </a:lnTo>
                      <a:lnTo>
                        <a:pt x="307" y="430"/>
                      </a:lnTo>
                      <a:lnTo>
                        <a:pt x="266" y="362"/>
                      </a:lnTo>
                      <a:lnTo>
                        <a:pt x="221" y="430"/>
                      </a:lnTo>
                      <a:lnTo>
                        <a:pt x="0" y="430"/>
                      </a:lnTo>
                      <a:lnTo>
                        <a:pt x="0" y="0"/>
                      </a:lnTo>
                      <a:close/>
                    </a:path>
                  </a:pathLst>
                </a:custGeom>
                <a:solidFill>
                  <a:sysClr val="window" lastClr="FFFFFF">
                    <a:lumMod val="50000"/>
                  </a:sys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000" b="0" i="0" u="none" strike="noStrike" kern="0" cap="none" spc="0" normalizeH="0" baseline="0" noProof="0" smtClean="0">
                    <a:ln>
                      <a:noFill/>
                    </a:ln>
                    <a:solidFill>
                      <a:prstClr val="black"/>
                    </a:solidFill>
                    <a:effectLst/>
                    <a:uLnTx/>
                    <a:uFillTx/>
                  </a:endParaRPr>
                </a:p>
              </p:txBody>
            </p:sp>
            <p:sp>
              <p:nvSpPr>
                <p:cNvPr id="14" name="Freeform 13"/>
                <p:cNvSpPr>
                  <a:spLocks noEditPoints="1"/>
                </p:cNvSpPr>
                <p:nvPr/>
              </p:nvSpPr>
              <p:spPr bwMode="auto">
                <a:xfrm>
                  <a:off x="5756345" y="556308"/>
                  <a:ext cx="676136" cy="1069339"/>
                </a:xfrm>
                <a:custGeom>
                  <a:avLst/>
                  <a:gdLst>
                    <a:gd name="T0" fmla="*/ 198 w 466"/>
                    <a:gd name="T1" fmla="*/ 60 h 737"/>
                    <a:gd name="T2" fmla="*/ 136 w 466"/>
                    <a:gd name="T3" fmla="*/ 75 h 737"/>
                    <a:gd name="T4" fmla="*/ 88 w 466"/>
                    <a:gd name="T5" fmla="*/ 103 h 737"/>
                    <a:gd name="T6" fmla="*/ 61 w 466"/>
                    <a:gd name="T7" fmla="*/ 138 h 737"/>
                    <a:gd name="T8" fmla="*/ 61 w 466"/>
                    <a:gd name="T9" fmla="*/ 179 h 737"/>
                    <a:gd name="T10" fmla="*/ 88 w 466"/>
                    <a:gd name="T11" fmla="*/ 215 h 737"/>
                    <a:gd name="T12" fmla="*/ 136 w 466"/>
                    <a:gd name="T13" fmla="*/ 242 h 737"/>
                    <a:gd name="T14" fmla="*/ 198 w 466"/>
                    <a:gd name="T15" fmla="*/ 258 h 737"/>
                    <a:gd name="T16" fmla="*/ 268 w 466"/>
                    <a:gd name="T17" fmla="*/ 258 h 737"/>
                    <a:gd name="T18" fmla="*/ 330 w 466"/>
                    <a:gd name="T19" fmla="*/ 242 h 737"/>
                    <a:gd name="T20" fmla="*/ 378 w 466"/>
                    <a:gd name="T21" fmla="*/ 215 h 737"/>
                    <a:gd name="T22" fmla="*/ 406 w 466"/>
                    <a:gd name="T23" fmla="*/ 179 h 737"/>
                    <a:gd name="T24" fmla="*/ 406 w 466"/>
                    <a:gd name="T25" fmla="*/ 138 h 737"/>
                    <a:gd name="T26" fmla="*/ 378 w 466"/>
                    <a:gd name="T27" fmla="*/ 103 h 737"/>
                    <a:gd name="T28" fmla="*/ 330 w 466"/>
                    <a:gd name="T29" fmla="*/ 75 h 737"/>
                    <a:gd name="T30" fmla="*/ 268 w 466"/>
                    <a:gd name="T31" fmla="*/ 60 h 737"/>
                    <a:gd name="T32" fmla="*/ 233 w 466"/>
                    <a:gd name="T33" fmla="*/ 0 h 737"/>
                    <a:gd name="T34" fmla="*/ 314 w 466"/>
                    <a:gd name="T35" fmla="*/ 10 h 737"/>
                    <a:gd name="T36" fmla="*/ 383 w 466"/>
                    <a:gd name="T37" fmla="*/ 37 h 737"/>
                    <a:gd name="T38" fmla="*/ 434 w 466"/>
                    <a:gd name="T39" fmla="*/ 79 h 737"/>
                    <a:gd name="T40" fmla="*/ 463 w 466"/>
                    <a:gd name="T41" fmla="*/ 130 h 737"/>
                    <a:gd name="T42" fmla="*/ 463 w 466"/>
                    <a:gd name="T43" fmla="*/ 187 h 737"/>
                    <a:gd name="T44" fmla="*/ 434 w 466"/>
                    <a:gd name="T45" fmla="*/ 239 h 737"/>
                    <a:gd name="T46" fmla="*/ 382 w 466"/>
                    <a:gd name="T47" fmla="*/ 282 h 737"/>
                    <a:gd name="T48" fmla="*/ 396 w 466"/>
                    <a:gd name="T49" fmla="*/ 737 h 737"/>
                    <a:gd name="T50" fmla="*/ 290 w 466"/>
                    <a:gd name="T51" fmla="*/ 313 h 737"/>
                    <a:gd name="T52" fmla="*/ 214 w 466"/>
                    <a:gd name="T53" fmla="*/ 316 h 737"/>
                    <a:gd name="T54" fmla="*/ 140 w 466"/>
                    <a:gd name="T55" fmla="*/ 304 h 737"/>
                    <a:gd name="T56" fmla="*/ 13 w 466"/>
                    <a:gd name="T57" fmla="*/ 729 h 737"/>
                    <a:gd name="T58" fmla="*/ 56 w 466"/>
                    <a:gd name="T59" fmla="*/ 261 h 737"/>
                    <a:gd name="T60" fmla="*/ 14 w 466"/>
                    <a:gd name="T61" fmla="*/ 214 h 737"/>
                    <a:gd name="T62" fmla="*/ 0 w 466"/>
                    <a:gd name="T63" fmla="*/ 159 h 737"/>
                    <a:gd name="T64" fmla="*/ 14 w 466"/>
                    <a:gd name="T65" fmla="*/ 104 h 737"/>
                    <a:gd name="T66" fmla="*/ 55 w 466"/>
                    <a:gd name="T67" fmla="*/ 56 h 737"/>
                    <a:gd name="T68" fmla="*/ 116 w 466"/>
                    <a:gd name="T69" fmla="*/ 21 h 737"/>
                    <a:gd name="T70" fmla="*/ 191 w 466"/>
                    <a:gd name="T71" fmla="*/ 2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6" h="737">
                      <a:moveTo>
                        <a:pt x="233" y="57"/>
                      </a:moveTo>
                      <a:lnTo>
                        <a:pt x="198" y="60"/>
                      </a:lnTo>
                      <a:lnTo>
                        <a:pt x="166" y="66"/>
                      </a:lnTo>
                      <a:lnTo>
                        <a:pt x="136" y="75"/>
                      </a:lnTo>
                      <a:lnTo>
                        <a:pt x="110" y="87"/>
                      </a:lnTo>
                      <a:lnTo>
                        <a:pt x="88" y="103"/>
                      </a:lnTo>
                      <a:lnTo>
                        <a:pt x="72" y="119"/>
                      </a:lnTo>
                      <a:lnTo>
                        <a:pt x="61" y="138"/>
                      </a:lnTo>
                      <a:lnTo>
                        <a:pt x="57" y="159"/>
                      </a:lnTo>
                      <a:lnTo>
                        <a:pt x="61" y="179"/>
                      </a:lnTo>
                      <a:lnTo>
                        <a:pt x="72" y="198"/>
                      </a:lnTo>
                      <a:lnTo>
                        <a:pt x="88" y="215"/>
                      </a:lnTo>
                      <a:lnTo>
                        <a:pt x="110" y="230"/>
                      </a:lnTo>
                      <a:lnTo>
                        <a:pt x="136" y="242"/>
                      </a:lnTo>
                      <a:lnTo>
                        <a:pt x="166" y="252"/>
                      </a:lnTo>
                      <a:lnTo>
                        <a:pt x="198" y="258"/>
                      </a:lnTo>
                      <a:lnTo>
                        <a:pt x="233" y="260"/>
                      </a:lnTo>
                      <a:lnTo>
                        <a:pt x="268" y="258"/>
                      </a:lnTo>
                      <a:lnTo>
                        <a:pt x="301" y="252"/>
                      </a:lnTo>
                      <a:lnTo>
                        <a:pt x="330" y="242"/>
                      </a:lnTo>
                      <a:lnTo>
                        <a:pt x="357" y="230"/>
                      </a:lnTo>
                      <a:lnTo>
                        <a:pt x="378" y="215"/>
                      </a:lnTo>
                      <a:lnTo>
                        <a:pt x="395" y="198"/>
                      </a:lnTo>
                      <a:lnTo>
                        <a:pt x="406" y="179"/>
                      </a:lnTo>
                      <a:lnTo>
                        <a:pt x="409" y="159"/>
                      </a:lnTo>
                      <a:lnTo>
                        <a:pt x="406" y="138"/>
                      </a:lnTo>
                      <a:lnTo>
                        <a:pt x="395" y="119"/>
                      </a:lnTo>
                      <a:lnTo>
                        <a:pt x="378" y="103"/>
                      </a:lnTo>
                      <a:lnTo>
                        <a:pt x="357" y="87"/>
                      </a:lnTo>
                      <a:lnTo>
                        <a:pt x="330" y="75"/>
                      </a:lnTo>
                      <a:lnTo>
                        <a:pt x="301" y="66"/>
                      </a:lnTo>
                      <a:lnTo>
                        <a:pt x="268" y="60"/>
                      </a:lnTo>
                      <a:lnTo>
                        <a:pt x="233" y="57"/>
                      </a:lnTo>
                      <a:close/>
                      <a:moveTo>
                        <a:pt x="233" y="0"/>
                      </a:moveTo>
                      <a:lnTo>
                        <a:pt x="274" y="2"/>
                      </a:lnTo>
                      <a:lnTo>
                        <a:pt x="314" y="10"/>
                      </a:lnTo>
                      <a:lnTo>
                        <a:pt x="351" y="21"/>
                      </a:lnTo>
                      <a:lnTo>
                        <a:pt x="383" y="37"/>
                      </a:lnTo>
                      <a:lnTo>
                        <a:pt x="412" y="56"/>
                      </a:lnTo>
                      <a:lnTo>
                        <a:pt x="434" y="79"/>
                      </a:lnTo>
                      <a:lnTo>
                        <a:pt x="451" y="104"/>
                      </a:lnTo>
                      <a:lnTo>
                        <a:pt x="463" y="130"/>
                      </a:lnTo>
                      <a:lnTo>
                        <a:pt x="466" y="159"/>
                      </a:lnTo>
                      <a:lnTo>
                        <a:pt x="463" y="187"/>
                      </a:lnTo>
                      <a:lnTo>
                        <a:pt x="452" y="214"/>
                      </a:lnTo>
                      <a:lnTo>
                        <a:pt x="434" y="239"/>
                      </a:lnTo>
                      <a:lnTo>
                        <a:pt x="410" y="261"/>
                      </a:lnTo>
                      <a:lnTo>
                        <a:pt x="382" y="282"/>
                      </a:lnTo>
                      <a:lnTo>
                        <a:pt x="453" y="729"/>
                      </a:lnTo>
                      <a:lnTo>
                        <a:pt x="396" y="737"/>
                      </a:lnTo>
                      <a:lnTo>
                        <a:pt x="327" y="304"/>
                      </a:lnTo>
                      <a:lnTo>
                        <a:pt x="290" y="313"/>
                      </a:lnTo>
                      <a:lnTo>
                        <a:pt x="253" y="316"/>
                      </a:lnTo>
                      <a:lnTo>
                        <a:pt x="214" y="316"/>
                      </a:lnTo>
                      <a:lnTo>
                        <a:pt x="175" y="313"/>
                      </a:lnTo>
                      <a:lnTo>
                        <a:pt x="140" y="304"/>
                      </a:lnTo>
                      <a:lnTo>
                        <a:pt x="69" y="737"/>
                      </a:lnTo>
                      <a:lnTo>
                        <a:pt x="13" y="729"/>
                      </a:lnTo>
                      <a:lnTo>
                        <a:pt x="85" y="282"/>
                      </a:lnTo>
                      <a:lnTo>
                        <a:pt x="56" y="261"/>
                      </a:lnTo>
                      <a:lnTo>
                        <a:pt x="32" y="239"/>
                      </a:lnTo>
                      <a:lnTo>
                        <a:pt x="14" y="214"/>
                      </a:lnTo>
                      <a:lnTo>
                        <a:pt x="4" y="187"/>
                      </a:lnTo>
                      <a:lnTo>
                        <a:pt x="0" y="159"/>
                      </a:lnTo>
                      <a:lnTo>
                        <a:pt x="4" y="130"/>
                      </a:lnTo>
                      <a:lnTo>
                        <a:pt x="14" y="104"/>
                      </a:lnTo>
                      <a:lnTo>
                        <a:pt x="32" y="79"/>
                      </a:lnTo>
                      <a:lnTo>
                        <a:pt x="55" y="56"/>
                      </a:lnTo>
                      <a:lnTo>
                        <a:pt x="83" y="37"/>
                      </a:lnTo>
                      <a:lnTo>
                        <a:pt x="116" y="21"/>
                      </a:lnTo>
                      <a:lnTo>
                        <a:pt x="151" y="10"/>
                      </a:lnTo>
                      <a:lnTo>
                        <a:pt x="191" y="2"/>
                      </a:lnTo>
                      <a:lnTo>
                        <a:pt x="233" y="0"/>
                      </a:lnTo>
                      <a:close/>
                    </a:path>
                  </a:pathLst>
                </a:custGeom>
                <a:solidFill>
                  <a:sysClr val="window" lastClr="FFFFFF">
                    <a:lumMod val="75000"/>
                  </a:sys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000" b="0" i="0" u="none" strike="noStrike" kern="0" cap="none" spc="0" normalizeH="0" baseline="0" noProof="0" smtClean="0">
                    <a:ln>
                      <a:noFill/>
                    </a:ln>
                    <a:solidFill>
                      <a:prstClr val="black"/>
                    </a:solidFill>
                    <a:effectLst/>
                    <a:uLnTx/>
                    <a:uFillTx/>
                  </a:endParaRPr>
                </a:p>
              </p:txBody>
            </p:sp>
            <p:sp>
              <p:nvSpPr>
                <p:cNvPr id="15" name="Freeform 14"/>
                <p:cNvSpPr>
                  <a:spLocks/>
                </p:cNvSpPr>
                <p:nvPr/>
              </p:nvSpPr>
              <p:spPr bwMode="auto">
                <a:xfrm>
                  <a:off x="5502430" y="1570512"/>
                  <a:ext cx="1185414" cy="239405"/>
                </a:xfrm>
                <a:custGeom>
                  <a:avLst/>
                  <a:gdLst>
                    <a:gd name="T0" fmla="*/ 0 w 817"/>
                    <a:gd name="T1" fmla="*/ 0 h 165"/>
                    <a:gd name="T2" fmla="*/ 817 w 817"/>
                    <a:gd name="T3" fmla="*/ 0 h 165"/>
                    <a:gd name="T4" fmla="*/ 817 w 817"/>
                    <a:gd name="T5" fmla="*/ 165 h 165"/>
                    <a:gd name="T6" fmla="*/ 596 w 817"/>
                    <a:gd name="T7" fmla="*/ 165 h 165"/>
                    <a:gd name="T8" fmla="*/ 554 w 817"/>
                    <a:gd name="T9" fmla="*/ 97 h 165"/>
                    <a:gd name="T10" fmla="*/ 510 w 817"/>
                    <a:gd name="T11" fmla="*/ 165 h 165"/>
                    <a:gd name="T12" fmla="*/ 307 w 817"/>
                    <a:gd name="T13" fmla="*/ 165 h 165"/>
                    <a:gd name="T14" fmla="*/ 266 w 817"/>
                    <a:gd name="T15" fmla="*/ 97 h 165"/>
                    <a:gd name="T16" fmla="*/ 221 w 817"/>
                    <a:gd name="T17" fmla="*/ 165 h 165"/>
                    <a:gd name="T18" fmla="*/ 0 w 817"/>
                    <a:gd name="T19" fmla="*/ 165 h 165"/>
                    <a:gd name="T20" fmla="*/ 0 w 817"/>
                    <a:gd name="T21"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7" h="165">
                      <a:moveTo>
                        <a:pt x="0" y="0"/>
                      </a:moveTo>
                      <a:lnTo>
                        <a:pt x="817" y="0"/>
                      </a:lnTo>
                      <a:lnTo>
                        <a:pt x="817" y="165"/>
                      </a:lnTo>
                      <a:lnTo>
                        <a:pt x="596" y="165"/>
                      </a:lnTo>
                      <a:lnTo>
                        <a:pt x="554" y="97"/>
                      </a:lnTo>
                      <a:lnTo>
                        <a:pt x="510" y="165"/>
                      </a:lnTo>
                      <a:lnTo>
                        <a:pt x="307" y="165"/>
                      </a:lnTo>
                      <a:lnTo>
                        <a:pt x="266" y="97"/>
                      </a:lnTo>
                      <a:lnTo>
                        <a:pt x="221" y="165"/>
                      </a:lnTo>
                      <a:lnTo>
                        <a:pt x="0" y="165"/>
                      </a:lnTo>
                      <a:lnTo>
                        <a:pt x="0" y="0"/>
                      </a:lnTo>
                      <a:close/>
                    </a:path>
                  </a:pathLst>
                </a:custGeom>
                <a:solidFill>
                  <a:sysClr val="windowText" lastClr="000000">
                    <a:lumMod val="65000"/>
                    <a:lumOff val="35000"/>
                  </a:sys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000" b="0" i="0" u="none" strike="noStrike" kern="0" cap="none" spc="0" normalizeH="0" baseline="0" noProof="0" smtClean="0">
                    <a:ln>
                      <a:noFill/>
                    </a:ln>
                    <a:solidFill>
                      <a:prstClr val="black"/>
                    </a:solidFill>
                    <a:effectLst/>
                    <a:uLnTx/>
                    <a:uFillTx/>
                  </a:endParaRPr>
                </a:p>
              </p:txBody>
            </p:sp>
          </p:grpSp>
        </p:grpSp>
        <p:grpSp>
          <p:nvGrpSpPr>
            <p:cNvPr id="16" name="Group 15"/>
            <p:cNvGrpSpPr/>
            <p:nvPr/>
          </p:nvGrpSpPr>
          <p:grpSpPr>
            <a:xfrm>
              <a:off x="4403130" y="2436985"/>
              <a:ext cx="3188527" cy="3450750"/>
              <a:chOff x="4506085" y="1899439"/>
              <a:chExt cx="2379516" cy="2575206"/>
            </a:xfrm>
          </p:grpSpPr>
          <p:sp>
            <p:nvSpPr>
              <p:cNvPr id="17" name="Rectangle 16"/>
              <p:cNvSpPr/>
              <p:nvPr/>
            </p:nvSpPr>
            <p:spPr>
              <a:xfrm>
                <a:off x="4506086" y="3958244"/>
                <a:ext cx="2379514" cy="516401"/>
              </a:xfrm>
              <a:prstGeom prst="rect">
                <a:avLst/>
              </a:prstGeom>
              <a:solidFill>
                <a:srgbClr val="6AB7C2"/>
              </a:solidFill>
              <a:ln w="25400" cap="flat" cmpd="sng" algn="ctr">
                <a:noFill/>
                <a:prstDash val="solid"/>
              </a:ln>
              <a:effectLst>
                <a:outerShdw blurRad="38100" dist="38100" dir="5400000" algn="t" rotWithShape="0">
                  <a:prstClr val="black">
                    <a:alpha val="7000"/>
                  </a:prstClr>
                </a:outerShdw>
              </a:effectLst>
            </p:spPr>
            <p:txBody>
              <a:bodyPr lIns="648000" rtlCol="0" anchor="ct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smtClean="0">
                  <a:ln>
                    <a:noFill/>
                  </a:ln>
                  <a:solidFill>
                    <a:prstClr val="black">
                      <a:lumMod val="75000"/>
                      <a:lumOff val="25000"/>
                    </a:prstClr>
                  </a:solidFill>
                  <a:effectLst/>
                  <a:uLnTx/>
                  <a:uFillTx/>
                  <a:latin typeface="Arial" panose="020B0604020202020204" pitchFamily="34" charset="0"/>
                  <a:ea typeface="Open Sans" panose="020B0606030504020204" pitchFamily="34" charset="0"/>
                  <a:cs typeface="Arial" panose="020B0604020202020204" pitchFamily="34" charset="0"/>
                </a:endParaRPr>
              </a:p>
            </p:txBody>
          </p:sp>
          <p:sp>
            <p:nvSpPr>
              <p:cNvPr id="18" name="Rectangle 17"/>
              <p:cNvSpPr/>
              <p:nvPr/>
            </p:nvSpPr>
            <p:spPr>
              <a:xfrm>
                <a:off x="4506085" y="3444108"/>
                <a:ext cx="2379513" cy="516401"/>
              </a:xfrm>
              <a:prstGeom prst="rect">
                <a:avLst/>
              </a:prstGeom>
              <a:solidFill>
                <a:srgbClr val="DAEBF3"/>
              </a:solidFill>
              <a:ln w="25400" cap="flat" cmpd="sng" algn="ctr">
                <a:noFill/>
                <a:prstDash val="solid"/>
              </a:ln>
              <a:effectLst>
                <a:outerShdw blurRad="38100" dist="38100" dir="5400000" algn="t" rotWithShape="0">
                  <a:prstClr val="black">
                    <a:alpha val="7000"/>
                  </a:prstClr>
                </a:outerShdw>
              </a:effectLst>
            </p:spPr>
            <p:txBody>
              <a:bodyPr lIns="648000" rtlCol="0" anchor="ct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smtClean="0">
                  <a:ln>
                    <a:noFill/>
                  </a:ln>
                  <a:solidFill>
                    <a:prstClr val="black">
                      <a:lumMod val="75000"/>
                      <a:lumOff val="25000"/>
                    </a:prstClr>
                  </a:solidFill>
                  <a:effectLst/>
                  <a:uLnTx/>
                  <a:uFillTx/>
                  <a:latin typeface="Arial" panose="020B0604020202020204" pitchFamily="34" charset="0"/>
                  <a:ea typeface="Open Sans" panose="020B0606030504020204" pitchFamily="34" charset="0"/>
                  <a:cs typeface="Arial" panose="020B0604020202020204" pitchFamily="34" charset="0"/>
                </a:endParaRPr>
              </a:p>
            </p:txBody>
          </p:sp>
          <p:sp>
            <p:nvSpPr>
              <p:cNvPr id="19" name="Rectangle 18"/>
              <p:cNvSpPr/>
              <p:nvPr/>
            </p:nvSpPr>
            <p:spPr>
              <a:xfrm>
                <a:off x="4506086" y="2929974"/>
                <a:ext cx="2379514" cy="516401"/>
              </a:xfrm>
              <a:prstGeom prst="rect">
                <a:avLst/>
              </a:prstGeom>
              <a:solidFill>
                <a:srgbClr val="F4614E"/>
              </a:solidFill>
              <a:ln w="25400" cap="flat" cmpd="sng" algn="ctr">
                <a:noFill/>
                <a:prstDash val="solid"/>
              </a:ln>
              <a:effectLst>
                <a:outerShdw blurRad="38100" dist="38100" dir="5400000" algn="t" rotWithShape="0">
                  <a:prstClr val="black">
                    <a:alpha val="7000"/>
                  </a:prstClr>
                </a:outerShdw>
              </a:effectLst>
            </p:spPr>
            <p:txBody>
              <a:bodyPr lIns="648000" rtlCol="0" anchor="ct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smtClean="0">
                  <a:ln>
                    <a:noFill/>
                  </a:ln>
                  <a:solidFill>
                    <a:prstClr val="black">
                      <a:lumMod val="75000"/>
                      <a:lumOff val="25000"/>
                    </a:prstClr>
                  </a:solidFill>
                  <a:effectLst/>
                  <a:uLnTx/>
                  <a:uFillTx/>
                  <a:latin typeface="Arial" panose="020B0604020202020204" pitchFamily="34" charset="0"/>
                  <a:ea typeface="Open Sans" panose="020B0606030504020204" pitchFamily="34" charset="0"/>
                  <a:cs typeface="Arial" panose="020B0604020202020204" pitchFamily="34" charset="0"/>
                </a:endParaRPr>
              </a:p>
            </p:txBody>
          </p:sp>
          <p:sp>
            <p:nvSpPr>
              <p:cNvPr id="20" name="Rectangle 19"/>
              <p:cNvSpPr/>
              <p:nvPr/>
            </p:nvSpPr>
            <p:spPr>
              <a:xfrm>
                <a:off x="4506087" y="2415840"/>
                <a:ext cx="2379514" cy="516401"/>
              </a:xfrm>
              <a:prstGeom prst="rect">
                <a:avLst/>
              </a:prstGeom>
              <a:solidFill>
                <a:srgbClr val="F1C96C"/>
              </a:solidFill>
              <a:ln w="25400" cap="flat" cmpd="sng" algn="ctr">
                <a:noFill/>
                <a:prstDash val="solid"/>
              </a:ln>
              <a:effectLst>
                <a:outerShdw blurRad="38100" dist="38100" dir="5400000" algn="t" rotWithShape="0">
                  <a:prstClr val="black">
                    <a:alpha val="7000"/>
                  </a:prstClr>
                </a:outerShdw>
              </a:effectLst>
            </p:spPr>
            <p:txBody>
              <a:bodyPr lIns="648000" rtlCol="0" anchor="ct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smtClean="0">
                  <a:ln>
                    <a:noFill/>
                  </a:ln>
                  <a:solidFill>
                    <a:prstClr val="black">
                      <a:lumMod val="75000"/>
                      <a:lumOff val="25000"/>
                    </a:prstClr>
                  </a:solidFill>
                  <a:effectLst/>
                  <a:uLnTx/>
                  <a:uFillTx/>
                  <a:latin typeface="Arial" panose="020B0604020202020204" pitchFamily="34" charset="0"/>
                  <a:ea typeface="Open Sans" panose="020B0606030504020204" pitchFamily="34" charset="0"/>
                  <a:cs typeface="Arial" panose="020B0604020202020204" pitchFamily="34" charset="0"/>
                </a:endParaRPr>
              </a:p>
            </p:txBody>
          </p:sp>
          <p:sp>
            <p:nvSpPr>
              <p:cNvPr id="22" name="Rectangle 21"/>
              <p:cNvSpPr/>
              <p:nvPr/>
            </p:nvSpPr>
            <p:spPr>
              <a:xfrm>
                <a:off x="4506087" y="1899439"/>
                <a:ext cx="2379514" cy="516401"/>
              </a:xfrm>
              <a:prstGeom prst="rect">
                <a:avLst/>
              </a:prstGeom>
              <a:solidFill>
                <a:srgbClr val="DAEBF3"/>
              </a:solidFill>
              <a:ln w="25400" cap="flat" cmpd="sng" algn="ctr">
                <a:noFill/>
                <a:prstDash val="solid"/>
              </a:ln>
              <a:effectLst>
                <a:outerShdw blurRad="38100" dist="38100" dir="5400000" algn="t" rotWithShape="0">
                  <a:prstClr val="black">
                    <a:alpha val="7000"/>
                  </a:prstClr>
                </a:outerShdw>
              </a:effectLst>
            </p:spPr>
            <p:txBody>
              <a:bodyPr lIns="648000" rtlCol="0" anchor="ct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smtClean="0">
                  <a:ln>
                    <a:noFill/>
                  </a:ln>
                  <a:solidFill>
                    <a:prstClr val="black">
                      <a:lumMod val="75000"/>
                      <a:lumOff val="25000"/>
                    </a:prstClr>
                  </a:solidFill>
                  <a:effectLst/>
                  <a:uLnTx/>
                  <a:uFillTx/>
                  <a:latin typeface="Arial" panose="020B0604020202020204" pitchFamily="34" charset="0"/>
                  <a:ea typeface="Open Sans" panose="020B0606030504020204" pitchFamily="34" charset="0"/>
                  <a:cs typeface="Arial" panose="020B0604020202020204" pitchFamily="34" charset="0"/>
                </a:endParaRPr>
              </a:p>
            </p:txBody>
          </p:sp>
          <p:sp>
            <p:nvSpPr>
              <p:cNvPr id="23" name="Oval 22"/>
              <p:cNvSpPr/>
              <p:nvPr/>
            </p:nvSpPr>
            <p:spPr>
              <a:xfrm>
                <a:off x="4554975" y="1947652"/>
                <a:ext cx="419974" cy="419974"/>
              </a:xfrm>
              <a:prstGeom prst="ellipse">
                <a:avLst/>
              </a:prstGeom>
              <a:solidFill>
                <a:srgbClr val="DAEBF3">
                  <a:lumMod val="90000"/>
                </a:srgbClr>
              </a:solidFill>
              <a:ln w="25400" cap="flat" cmpd="sng" algn="ctr">
                <a:noFill/>
                <a:prstDash val="solid"/>
              </a:ln>
              <a:effectLst/>
            </p:spPr>
            <p:txBody>
              <a:bodyPr lIns="0" tIns="0" rIns="0" bIns="0"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r>
                  <a:rPr kumimoji="0" lang="en-IN" sz="2000" b="0" i="0" u="none" strike="noStrike" kern="0" cap="none" spc="0" normalizeH="0" baseline="0" noProof="0" dirty="0" smtClean="0">
                    <a:ln>
                      <a:noFill/>
                    </a:ln>
                    <a:solidFill>
                      <a:prstClr val="white"/>
                    </a:solidFill>
                    <a:effectLst/>
                    <a:uLnTx/>
                    <a:uFillTx/>
                    <a:latin typeface="Arial" panose="020B0604020202020204" pitchFamily="34" charset="0"/>
                    <a:ea typeface="Open Sans" panose="020B0606030504020204" pitchFamily="34" charset="0"/>
                    <a:cs typeface="Arial" panose="020B0604020202020204" pitchFamily="34" charset="0"/>
                  </a:rPr>
                  <a:t>01</a:t>
                </a:r>
              </a:p>
            </p:txBody>
          </p:sp>
          <p:sp>
            <p:nvSpPr>
              <p:cNvPr id="25" name="Oval 24"/>
              <p:cNvSpPr/>
              <p:nvPr/>
            </p:nvSpPr>
            <p:spPr>
              <a:xfrm>
                <a:off x="4554974" y="2466025"/>
                <a:ext cx="419974" cy="419974"/>
              </a:xfrm>
              <a:prstGeom prst="ellipse">
                <a:avLst/>
              </a:prstGeom>
              <a:solidFill>
                <a:srgbClr val="F1C96C">
                  <a:lumMod val="75000"/>
                </a:srgbClr>
              </a:solidFill>
              <a:ln w="25400" cap="flat" cmpd="sng" algn="ctr">
                <a:noFill/>
                <a:prstDash val="solid"/>
              </a:ln>
              <a:effectLst/>
            </p:spPr>
            <p:txBody>
              <a:bodyPr lIns="0" tIns="0" rIns="0" bIns="0"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r>
                  <a:rPr kumimoji="0" lang="en-IN" sz="2000" b="0" i="0" u="none" strike="noStrike" kern="0" cap="none" spc="0" normalizeH="0" baseline="0" noProof="0" dirty="0" smtClean="0">
                    <a:ln>
                      <a:noFill/>
                    </a:ln>
                    <a:solidFill>
                      <a:prstClr val="white"/>
                    </a:solidFill>
                    <a:effectLst/>
                    <a:uLnTx/>
                    <a:uFillTx/>
                    <a:latin typeface="Arial" panose="020B0604020202020204" pitchFamily="34" charset="0"/>
                    <a:ea typeface="Open Sans" panose="020B0606030504020204" pitchFamily="34" charset="0"/>
                    <a:cs typeface="Arial" panose="020B0604020202020204" pitchFamily="34" charset="0"/>
                  </a:rPr>
                  <a:t>02</a:t>
                </a:r>
              </a:p>
            </p:txBody>
          </p:sp>
          <p:sp>
            <p:nvSpPr>
              <p:cNvPr id="26" name="Oval 25"/>
              <p:cNvSpPr/>
              <p:nvPr/>
            </p:nvSpPr>
            <p:spPr>
              <a:xfrm>
                <a:off x="4554973" y="2981145"/>
                <a:ext cx="419974" cy="419974"/>
              </a:xfrm>
              <a:prstGeom prst="ellipse">
                <a:avLst/>
              </a:prstGeom>
              <a:solidFill>
                <a:srgbClr val="F4614E">
                  <a:lumMod val="75000"/>
                </a:srgbClr>
              </a:solidFill>
              <a:ln w="25400" cap="flat" cmpd="sng" algn="ctr">
                <a:noFill/>
                <a:prstDash val="solid"/>
              </a:ln>
              <a:effectLst/>
            </p:spPr>
            <p:txBody>
              <a:bodyPr lIns="0" tIns="0" rIns="0" bIns="0"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r>
                  <a:rPr kumimoji="0" lang="en-IN" sz="2000" b="0" i="0" u="none" strike="noStrike" kern="0" cap="none" spc="0" normalizeH="0" baseline="0" noProof="0" dirty="0" smtClean="0">
                    <a:ln>
                      <a:noFill/>
                    </a:ln>
                    <a:solidFill>
                      <a:prstClr val="white"/>
                    </a:solidFill>
                    <a:effectLst/>
                    <a:uLnTx/>
                    <a:uFillTx/>
                    <a:latin typeface="Arial" panose="020B0604020202020204" pitchFamily="34" charset="0"/>
                    <a:ea typeface="Open Sans" panose="020B0606030504020204" pitchFamily="34" charset="0"/>
                    <a:cs typeface="Arial" panose="020B0604020202020204" pitchFamily="34" charset="0"/>
                  </a:rPr>
                  <a:t>03</a:t>
                </a:r>
              </a:p>
            </p:txBody>
          </p:sp>
          <p:sp>
            <p:nvSpPr>
              <p:cNvPr id="27" name="Oval 26"/>
              <p:cNvSpPr/>
              <p:nvPr/>
            </p:nvSpPr>
            <p:spPr>
              <a:xfrm>
                <a:off x="4554973" y="3496265"/>
                <a:ext cx="419974" cy="419974"/>
              </a:xfrm>
              <a:prstGeom prst="ellipse">
                <a:avLst/>
              </a:prstGeom>
              <a:solidFill>
                <a:srgbClr val="DAEBF3">
                  <a:lumMod val="90000"/>
                </a:srgbClr>
              </a:solidFill>
              <a:ln w="25400" cap="flat" cmpd="sng" algn="ctr">
                <a:noFill/>
                <a:prstDash val="solid"/>
              </a:ln>
              <a:effectLst/>
            </p:spPr>
            <p:txBody>
              <a:bodyPr lIns="0" tIns="0" rIns="0" bIns="0"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r>
                  <a:rPr kumimoji="0" lang="en-IN" sz="2000" b="0" i="0" u="none" strike="noStrike" kern="0" cap="none" spc="0" normalizeH="0" baseline="0" noProof="0" dirty="0" smtClean="0">
                    <a:ln>
                      <a:noFill/>
                    </a:ln>
                    <a:solidFill>
                      <a:prstClr val="white"/>
                    </a:solidFill>
                    <a:effectLst/>
                    <a:uLnTx/>
                    <a:uFillTx/>
                    <a:latin typeface="Arial" panose="020B0604020202020204" pitchFamily="34" charset="0"/>
                    <a:ea typeface="Open Sans" panose="020B0606030504020204" pitchFamily="34" charset="0"/>
                    <a:cs typeface="Arial" panose="020B0604020202020204" pitchFamily="34" charset="0"/>
                  </a:rPr>
                  <a:t>04</a:t>
                </a:r>
              </a:p>
            </p:txBody>
          </p:sp>
          <p:sp>
            <p:nvSpPr>
              <p:cNvPr id="28" name="Oval 27"/>
              <p:cNvSpPr/>
              <p:nvPr/>
            </p:nvSpPr>
            <p:spPr>
              <a:xfrm>
                <a:off x="4554973" y="4011385"/>
                <a:ext cx="419974" cy="419974"/>
              </a:xfrm>
              <a:prstGeom prst="ellipse">
                <a:avLst/>
              </a:prstGeom>
              <a:solidFill>
                <a:srgbClr val="6AB7C2">
                  <a:lumMod val="75000"/>
                </a:srgbClr>
              </a:solidFill>
              <a:ln w="25400" cap="flat" cmpd="sng" algn="ctr">
                <a:noFill/>
                <a:prstDash val="solid"/>
              </a:ln>
              <a:effectLst/>
            </p:spPr>
            <p:txBody>
              <a:bodyPr lIns="0" tIns="0" rIns="0" bIns="0"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r>
                  <a:rPr kumimoji="0" lang="en-IN" sz="2000" b="0" i="0" u="none" strike="noStrike" kern="0" cap="none" spc="0" normalizeH="0" baseline="0" noProof="0" dirty="0" smtClean="0">
                    <a:ln>
                      <a:noFill/>
                    </a:ln>
                    <a:solidFill>
                      <a:prstClr val="white"/>
                    </a:solidFill>
                    <a:effectLst/>
                    <a:uLnTx/>
                    <a:uFillTx/>
                    <a:latin typeface="Arial" panose="020B0604020202020204" pitchFamily="34" charset="0"/>
                    <a:ea typeface="Open Sans" panose="020B0606030504020204" pitchFamily="34" charset="0"/>
                    <a:cs typeface="Arial" panose="020B0604020202020204" pitchFamily="34" charset="0"/>
                  </a:rPr>
                  <a:t>05</a:t>
                </a:r>
              </a:p>
            </p:txBody>
          </p:sp>
        </p:grpSp>
        <p:sp>
          <p:nvSpPr>
            <p:cNvPr id="29" name="Rectangle 28"/>
            <p:cNvSpPr/>
            <p:nvPr/>
          </p:nvSpPr>
          <p:spPr>
            <a:xfrm>
              <a:off x="5200913" y="2557534"/>
              <a:ext cx="1967333" cy="415172"/>
            </a:xfrm>
            <a:prstGeom prst="rect">
              <a:avLst/>
            </a:prstGeom>
          </p:spPr>
          <p:txBody>
            <a:bodyPr wrap="none" anchor="ctr">
              <a:spAutoFit/>
            </a:bodyPr>
            <a:lstStyle/>
            <a:p>
              <a:pPr defTabSz="1218987"/>
              <a:r>
                <a:rPr lang="en-US" sz="2000" b="1" kern="0" dirty="0" smtClean="0">
                  <a:solidFill>
                    <a:prstClr val="black">
                      <a:lumMod val="75000"/>
                      <a:lumOff val="25000"/>
                    </a:prstClr>
                  </a:solidFill>
                  <a:latin typeface="Arial" panose="020B0604020202020204" pitchFamily="34" charset="0"/>
                  <a:ea typeface="Open Sans" panose="020B0606030504020204" pitchFamily="34" charset="0"/>
                  <a:cs typeface="Arial" panose="020B0604020202020204" pitchFamily="34" charset="0"/>
                </a:rPr>
                <a:t>Sign-in Sheets</a:t>
              </a:r>
              <a:endParaRPr lang="en-US" sz="2000" b="1" kern="0" dirty="0">
                <a:solidFill>
                  <a:prstClr val="black">
                    <a:lumMod val="75000"/>
                    <a:lumOff val="25000"/>
                  </a:prstClr>
                </a:solidFill>
                <a:latin typeface="Arial" panose="020B0604020202020204" pitchFamily="34" charset="0"/>
                <a:ea typeface="Open Sans" panose="020B0606030504020204" pitchFamily="34" charset="0"/>
                <a:cs typeface="Arial" panose="020B0604020202020204" pitchFamily="34" charset="0"/>
              </a:endParaRPr>
            </a:p>
          </p:txBody>
        </p:sp>
        <p:sp>
          <p:nvSpPr>
            <p:cNvPr id="31" name="Rectangle 30"/>
            <p:cNvSpPr/>
            <p:nvPr/>
          </p:nvSpPr>
          <p:spPr>
            <a:xfrm>
              <a:off x="5200911" y="3288127"/>
              <a:ext cx="1540559" cy="415172"/>
            </a:xfrm>
            <a:prstGeom prst="rect">
              <a:avLst/>
            </a:prstGeom>
          </p:spPr>
          <p:txBody>
            <a:bodyPr wrap="none" anchor="ctr">
              <a:spAutoFit/>
            </a:bodyPr>
            <a:lstStyle/>
            <a:p>
              <a:pPr defTabSz="1218987"/>
              <a:r>
                <a:rPr lang="en-US" sz="2000" b="1" kern="0" dirty="0" smtClean="0">
                  <a:solidFill>
                    <a:prstClr val="black">
                      <a:lumMod val="75000"/>
                      <a:lumOff val="25000"/>
                    </a:prstClr>
                  </a:solidFill>
                  <a:latin typeface="Arial" panose="020B0604020202020204" pitchFamily="34" charset="0"/>
                  <a:ea typeface="Open Sans" panose="020B0606030504020204" pitchFamily="34" charset="0"/>
                  <a:cs typeface="Arial" panose="020B0604020202020204" pitchFamily="34" charset="0"/>
                </a:rPr>
                <a:t>Bathrooms</a:t>
              </a:r>
              <a:endParaRPr lang="en-US" sz="2000" b="1" kern="0" dirty="0">
                <a:solidFill>
                  <a:prstClr val="black">
                    <a:lumMod val="75000"/>
                    <a:lumOff val="25000"/>
                  </a:prstClr>
                </a:solidFill>
                <a:latin typeface="Arial" panose="020B0604020202020204" pitchFamily="34" charset="0"/>
                <a:ea typeface="Open Sans" panose="020B0606030504020204" pitchFamily="34" charset="0"/>
                <a:cs typeface="Arial" panose="020B0604020202020204" pitchFamily="34" charset="0"/>
              </a:endParaRPr>
            </a:p>
          </p:txBody>
        </p:sp>
        <p:sp>
          <p:nvSpPr>
            <p:cNvPr id="32" name="Rectangle 31"/>
            <p:cNvSpPr/>
            <p:nvPr/>
          </p:nvSpPr>
          <p:spPr>
            <a:xfrm>
              <a:off x="5200911" y="3977063"/>
              <a:ext cx="2224039" cy="415172"/>
            </a:xfrm>
            <a:prstGeom prst="rect">
              <a:avLst/>
            </a:prstGeom>
          </p:spPr>
          <p:txBody>
            <a:bodyPr wrap="none" anchor="ctr">
              <a:spAutoFit/>
            </a:bodyPr>
            <a:lstStyle/>
            <a:p>
              <a:pPr defTabSz="1218987"/>
              <a:r>
                <a:rPr lang="en-US" sz="2000" b="1" kern="0" dirty="0" smtClean="0">
                  <a:solidFill>
                    <a:prstClr val="black">
                      <a:lumMod val="75000"/>
                      <a:lumOff val="25000"/>
                    </a:prstClr>
                  </a:solidFill>
                  <a:latin typeface="Arial" panose="020B0604020202020204" pitchFamily="34" charset="0"/>
                  <a:ea typeface="Open Sans" panose="020B0606030504020204" pitchFamily="34" charset="0"/>
                  <a:cs typeface="Arial" panose="020B0604020202020204" pitchFamily="34" charset="0"/>
                </a:rPr>
                <a:t>Cell phones OFF</a:t>
              </a:r>
              <a:endParaRPr lang="en-US" sz="2000" b="1" kern="0" dirty="0">
                <a:solidFill>
                  <a:prstClr val="black">
                    <a:lumMod val="75000"/>
                    <a:lumOff val="25000"/>
                  </a:prstClr>
                </a:solidFill>
                <a:latin typeface="Arial" panose="020B0604020202020204" pitchFamily="34" charset="0"/>
                <a:ea typeface="Open Sans" panose="020B0606030504020204" pitchFamily="34" charset="0"/>
                <a:cs typeface="Arial" panose="020B0604020202020204" pitchFamily="34" charset="0"/>
              </a:endParaRPr>
            </a:p>
          </p:txBody>
        </p:sp>
        <p:sp>
          <p:nvSpPr>
            <p:cNvPr id="33" name="Rectangle 32"/>
            <p:cNvSpPr/>
            <p:nvPr/>
          </p:nvSpPr>
          <p:spPr>
            <a:xfrm>
              <a:off x="5200911" y="4650015"/>
              <a:ext cx="1710626" cy="415172"/>
            </a:xfrm>
            <a:prstGeom prst="rect">
              <a:avLst/>
            </a:prstGeom>
          </p:spPr>
          <p:txBody>
            <a:bodyPr wrap="none" anchor="ctr">
              <a:spAutoFit/>
            </a:bodyPr>
            <a:lstStyle/>
            <a:p>
              <a:pPr defTabSz="1218987"/>
              <a:r>
                <a:rPr lang="en-US" sz="2000" b="1" kern="0" dirty="0" smtClean="0">
                  <a:solidFill>
                    <a:prstClr val="black">
                      <a:lumMod val="75000"/>
                      <a:lumOff val="25000"/>
                    </a:prstClr>
                  </a:solidFill>
                  <a:latin typeface="Arial" panose="020B0604020202020204" pitchFamily="34" charset="0"/>
                  <a:ea typeface="Open Sans" panose="020B0606030504020204" pitchFamily="34" charset="0"/>
                  <a:cs typeface="Arial" panose="020B0604020202020204" pitchFamily="34" charset="0"/>
                </a:rPr>
                <a:t>Break Times</a:t>
              </a:r>
              <a:endParaRPr lang="en-US" sz="2000" b="1" kern="0" dirty="0">
                <a:solidFill>
                  <a:prstClr val="black">
                    <a:lumMod val="75000"/>
                    <a:lumOff val="25000"/>
                  </a:prstClr>
                </a:solidFill>
                <a:latin typeface="Arial" panose="020B0604020202020204" pitchFamily="34" charset="0"/>
                <a:ea typeface="Open Sans" panose="020B0606030504020204" pitchFamily="34" charset="0"/>
                <a:cs typeface="Arial" panose="020B0604020202020204" pitchFamily="34" charset="0"/>
              </a:endParaRPr>
            </a:p>
          </p:txBody>
        </p:sp>
        <p:sp>
          <p:nvSpPr>
            <p:cNvPr id="34" name="Rectangle 33"/>
            <p:cNvSpPr/>
            <p:nvPr/>
          </p:nvSpPr>
          <p:spPr>
            <a:xfrm>
              <a:off x="5200911" y="5322967"/>
              <a:ext cx="1327171" cy="415172"/>
            </a:xfrm>
            <a:prstGeom prst="rect">
              <a:avLst/>
            </a:prstGeom>
          </p:spPr>
          <p:txBody>
            <a:bodyPr wrap="none" anchor="ctr">
              <a:spAutoFit/>
            </a:bodyPr>
            <a:lstStyle/>
            <a:p>
              <a:pPr defTabSz="1218987"/>
              <a:r>
                <a:rPr lang="en-US" sz="2000" b="1" kern="0" dirty="0" smtClean="0">
                  <a:solidFill>
                    <a:prstClr val="black">
                      <a:lumMod val="75000"/>
                      <a:lumOff val="25000"/>
                    </a:prstClr>
                  </a:solidFill>
                  <a:latin typeface="Arial" panose="020B0604020202020204" pitchFamily="34" charset="0"/>
                  <a:ea typeface="Open Sans" panose="020B0606030504020204" pitchFamily="34" charset="0"/>
                  <a:cs typeface="Arial" panose="020B0604020202020204" pitchFamily="34" charset="0"/>
                </a:rPr>
                <a:t>Schedule</a:t>
              </a:r>
              <a:endParaRPr lang="en-US" sz="2000" b="1" kern="0" dirty="0">
                <a:solidFill>
                  <a:prstClr val="black">
                    <a:lumMod val="75000"/>
                    <a:lumOff val="25000"/>
                  </a:prstClr>
                </a:solidFill>
                <a:latin typeface="Arial" panose="020B0604020202020204" pitchFamily="34" charset="0"/>
                <a:ea typeface="Open Sans" panose="020B0606030504020204" pitchFamily="34" charset="0"/>
                <a:cs typeface="Arial" panose="020B0604020202020204" pitchFamily="34" charset="0"/>
              </a:endParaRPr>
            </a:p>
          </p:txBody>
        </p:sp>
      </p:grpSp>
    </p:spTree>
    <p:extLst>
      <p:ext uri="{BB962C8B-B14F-4D97-AF65-F5344CB8AC3E}">
        <p14:creationId xmlns:p14="http://schemas.microsoft.com/office/powerpoint/2010/main" val="2364351097"/>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6288" y="1435100"/>
            <a:ext cx="10639425" cy="52837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776288" y="259187"/>
            <a:ext cx="8917505" cy="923330"/>
          </a:xfrm>
          <a:prstGeom prst="rect">
            <a:avLst/>
          </a:prstGeom>
        </p:spPr>
        <p:txBody>
          <a:bodyPr wrap="square" anchor="ctr">
            <a:spAutoFit/>
          </a:bodyPr>
          <a:lstStyle/>
          <a:p>
            <a:pPr fontAlgn="t">
              <a:lnSpc>
                <a:spcPct val="150000"/>
              </a:lnSpc>
            </a:pPr>
            <a:r>
              <a:rPr lang="en-US" altLang="en-US" sz="3600" b="1" dirty="0">
                <a:solidFill>
                  <a:srgbClr val="336600"/>
                </a:solidFill>
                <a:latin typeface="Arial" panose="020B0604020202020204" pitchFamily="34" charset="0"/>
                <a:cs typeface="Arial" panose="020B0604020202020204" pitchFamily="34" charset="0"/>
              </a:rPr>
              <a:t>STEP </a:t>
            </a:r>
            <a:r>
              <a:rPr lang="en-US" altLang="en-US" sz="3600" b="1" dirty="0" smtClean="0">
                <a:solidFill>
                  <a:srgbClr val="336600"/>
                </a:solidFill>
                <a:latin typeface="Arial" panose="020B0604020202020204" pitchFamily="34" charset="0"/>
                <a:cs typeface="Arial" panose="020B0604020202020204" pitchFamily="34" charset="0"/>
              </a:rPr>
              <a:t>Three – Search Using Query Form </a:t>
            </a:r>
            <a:endParaRPr lang="en-US" altLang="en-US" sz="3600" b="1" dirty="0">
              <a:solidFill>
                <a:srgbClr val="336600"/>
              </a:solidFill>
              <a:latin typeface="Arial" panose="020B0604020202020204" pitchFamily="34" charset="0"/>
              <a:cs typeface="Arial" panose="020B0604020202020204" pitchFamily="34" charset="0"/>
            </a:endParaRPr>
          </a:p>
        </p:txBody>
      </p:sp>
      <p:sp>
        <p:nvSpPr>
          <p:cNvPr id="3" name="Oval Callout 2"/>
          <p:cNvSpPr/>
          <p:nvPr/>
        </p:nvSpPr>
        <p:spPr>
          <a:xfrm>
            <a:off x="6827520" y="2900426"/>
            <a:ext cx="5074920" cy="1975104"/>
          </a:xfrm>
          <a:prstGeom prst="wedgeEllipseCallout">
            <a:avLst>
              <a:gd name="adj1" fmla="val -100833"/>
              <a:gd name="adj2" fmla="val 10138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solidFill>
                  <a:schemeClr val="tx1"/>
                </a:solidFill>
              </a:rPr>
              <a:t>Click “DBE Query Form”</a:t>
            </a:r>
            <a:endParaRPr lang="en-US" sz="4800" b="1" dirty="0">
              <a:solidFill>
                <a:schemeClr val="tx1"/>
              </a:solidFill>
            </a:endParaRPr>
          </a:p>
        </p:txBody>
      </p:sp>
      <p:sp>
        <p:nvSpPr>
          <p:cNvPr id="4" name="Oval 3"/>
          <p:cNvSpPr/>
          <p:nvPr/>
        </p:nvSpPr>
        <p:spPr>
          <a:xfrm>
            <a:off x="776288" y="5817108"/>
            <a:ext cx="4252912" cy="402336"/>
          </a:xfrm>
          <a:prstGeom prst="ellipse">
            <a:avLst/>
          </a:prstGeom>
          <a:noFill/>
          <a:ln w="571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48692721"/>
      </p:ext>
    </p:extLst>
  </p:cSld>
  <p:clrMapOvr>
    <a:masterClrMapping/>
  </p:clrMapOvr>
  <p:transition spd="slow">
    <p:push dir="u"/>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206248" y="5862368"/>
            <a:ext cx="11759184" cy="792432"/>
          </a:xfrm>
          <a:prstGeom prst="rect">
            <a:avLst/>
          </a:prstGeom>
          <a:solidFill>
            <a:srgbClr val="9999FF">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248" y="1329997"/>
            <a:ext cx="11759184" cy="4539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736600" y="97757"/>
            <a:ext cx="10849386" cy="1031051"/>
          </a:xfrm>
          <a:prstGeom prst="rect">
            <a:avLst/>
          </a:prstGeom>
          <a:noFill/>
        </p:spPr>
        <p:txBody>
          <a:bodyPr wrap="square" rtlCol="0">
            <a:spAutoFit/>
          </a:bodyPr>
          <a:lstStyle/>
          <a:p>
            <a:endParaRPr lang="en-US" altLang="en-US" sz="2800" b="1" dirty="0" smtClean="0">
              <a:solidFill>
                <a:srgbClr val="336600"/>
              </a:solidFill>
              <a:latin typeface="Arial" panose="020B0604020202020204" pitchFamily="34" charset="0"/>
              <a:cs typeface="Arial" panose="020B0604020202020204" pitchFamily="34" charset="0"/>
            </a:endParaRPr>
          </a:p>
          <a:p>
            <a:r>
              <a:rPr lang="en-US" altLang="en-US" sz="3300" b="1" dirty="0" smtClean="0">
                <a:solidFill>
                  <a:srgbClr val="336600"/>
                </a:solidFill>
                <a:latin typeface="Arial" panose="020B0604020202020204" pitchFamily="34" charset="0"/>
                <a:cs typeface="Arial" panose="020B0604020202020204" pitchFamily="34" charset="0"/>
              </a:rPr>
              <a:t>STEP Three – Query by District &amp; Work Codes</a:t>
            </a:r>
          </a:p>
        </p:txBody>
      </p:sp>
      <p:sp>
        <p:nvSpPr>
          <p:cNvPr id="4" name="Multiply 3"/>
          <p:cNvSpPr/>
          <p:nvPr/>
        </p:nvSpPr>
        <p:spPr>
          <a:xfrm>
            <a:off x="4440654" y="2579747"/>
            <a:ext cx="2679701" cy="1421892"/>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ular Callout 4"/>
          <p:cNvSpPr/>
          <p:nvPr/>
        </p:nvSpPr>
        <p:spPr>
          <a:xfrm>
            <a:off x="2935213" y="1331598"/>
            <a:ext cx="1574043" cy="805981"/>
          </a:xfrm>
          <a:prstGeom prst="wedgeRoundRectCallout">
            <a:avLst>
              <a:gd name="adj1" fmla="val -125504"/>
              <a:gd name="adj2" fmla="val 197328"/>
              <a:gd name="adj3" fmla="val 16667"/>
            </a:avLst>
          </a:prstGeom>
          <a:solidFill>
            <a:srgbClr val="950A31"/>
          </a:solidFill>
          <a:ln>
            <a:noFill/>
          </a:ln>
          <a:effectLst>
            <a:outerShdw blurRad="50800" dist="38100" rotWithShape="0">
              <a:srgbClr val="000000">
                <a:alpha val="4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t>District</a:t>
            </a:r>
          </a:p>
        </p:txBody>
      </p:sp>
      <p:sp>
        <p:nvSpPr>
          <p:cNvPr id="6" name="Rounded Rectangle 5"/>
          <p:cNvSpPr/>
          <p:nvPr/>
        </p:nvSpPr>
        <p:spPr>
          <a:xfrm>
            <a:off x="635098" y="2408072"/>
            <a:ext cx="2667659" cy="1515720"/>
          </a:xfrm>
          <a:prstGeom prst="roundRect">
            <a:avLst/>
          </a:prstGeom>
          <a:solidFill>
            <a:schemeClr val="bg2">
              <a:lumMod val="75000"/>
              <a:alpha val="20000"/>
            </a:schemeClr>
          </a:solidFill>
          <a:ln w="57150" cmpd="sng">
            <a:solidFill>
              <a:srgbClr val="950A31"/>
            </a:solidFill>
          </a:ln>
          <a:effectLst>
            <a:outerShdw blurRad="50800" dist="38100" rotWithShape="0">
              <a:srgbClr val="000000">
                <a:alpha val="4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ounded Rectangle 6"/>
          <p:cNvSpPr/>
          <p:nvPr/>
        </p:nvSpPr>
        <p:spPr>
          <a:xfrm>
            <a:off x="8115300" y="2400300"/>
            <a:ext cx="3685057" cy="1523493"/>
          </a:xfrm>
          <a:prstGeom prst="roundRect">
            <a:avLst/>
          </a:prstGeom>
          <a:solidFill>
            <a:schemeClr val="bg2">
              <a:lumMod val="75000"/>
              <a:alpha val="20000"/>
            </a:schemeClr>
          </a:solidFill>
          <a:ln w="57150" cmpd="sng">
            <a:solidFill>
              <a:srgbClr val="005CAB"/>
            </a:solidFill>
          </a:ln>
          <a:effectLst>
            <a:outerShdw blurRad="50800" dist="38100" rotWithShape="0">
              <a:srgbClr val="000000">
                <a:alpha val="4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ounded Rectangular Callout 7"/>
          <p:cNvSpPr/>
          <p:nvPr/>
        </p:nvSpPr>
        <p:spPr>
          <a:xfrm>
            <a:off x="8547100" y="1282582"/>
            <a:ext cx="2453188" cy="987536"/>
          </a:xfrm>
          <a:prstGeom prst="wedgeRoundRectCallout">
            <a:avLst>
              <a:gd name="adj1" fmla="val 40479"/>
              <a:gd name="adj2" fmla="val 121679"/>
              <a:gd name="adj3" fmla="val 16667"/>
            </a:avLst>
          </a:prstGeom>
          <a:solidFill>
            <a:srgbClr val="005CAB"/>
          </a:solidFill>
          <a:ln>
            <a:noFill/>
          </a:ln>
          <a:effectLst>
            <a:outerShdw blurRad="50800" dist="38100" rotWithShape="0">
              <a:srgbClr val="000000">
                <a:alpha val="4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0000"/>
              </a:lnSpc>
            </a:pPr>
            <a:r>
              <a:rPr lang="en-US" sz="3200" b="1" dirty="0"/>
              <a:t>Work </a:t>
            </a:r>
            <a:r>
              <a:rPr lang="en-US" sz="3200" b="1" dirty="0" smtClean="0"/>
              <a:t>Codes</a:t>
            </a:r>
            <a:endParaRPr lang="en-US" sz="3200" b="1" dirty="0"/>
          </a:p>
        </p:txBody>
      </p:sp>
      <p:sp>
        <p:nvSpPr>
          <p:cNvPr id="9" name="Rounded Rectangular Callout 8"/>
          <p:cNvSpPr/>
          <p:nvPr/>
        </p:nvSpPr>
        <p:spPr>
          <a:xfrm>
            <a:off x="2935213" y="3923792"/>
            <a:ext cx="1186721" cy="724408"/>
          </a:xfrm>
          <a:prstGeom prst="wedgeRoundRectCallout">
            <a:avLst>
              <a:gd name="adj1" fmla="val -182591"/>
              <a:gd name="adj2" fmla="val 138553"/>
              <a:gd name="adj3" fmla="val 16667"/>
            </a:avLst>
          </a:prstGeom>
          <a:solidFill>
            <a:srgbClr val="336600"/>
          </a:solidFill>
          <a:ln>
            <a:noFill/>
          </a:ln>
          <a:effectLst>
            <a:outerShdw blurRad="50800" dist="38100" rotWithShape="0">
              <a:srgbClr val="000000">
                <a:alpha val="4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smtClean="0"/>
              <a:t>DBE</a:t>
            </a:r>
            <a:endParaRPr lang="en-US" sz="3200" b="1" dirty="0"/>
          </a:p>
        </p:txBody>
      </p:sp>
      <p:sp>
        <p:nvSpPr>
          <p:cNvPr id="10" name="Rounded Rectangle 9"/>
          <p:cNvSpPr/>
          <p:nvPr/>
        </p:nvSpPr>
        <p:spPr>
          <a:xfrm>
            <a:off x="736600" y="4884196"/>
            <a:ext cx="749300" cy="475204"/>
          </a:xfrm>
          <a:prstGeom prst="roundRect">
            <a:avLst/>
          </a:prstGeom>
          <a:solidFill>
            <a:schemeClr val="bg2">
              <a:lumMod val="75000"/>
              <a:alpha val="20000"/>
            </a:schemeClr>
          </a:solidFill>
          <a:ln w="57150" cmpd="sng">
            <a:solidFill>
              <a:srgbClr val="336600"/>
            </a:solidFill>
          </a:ln>
          <a:effectLst>
            <a:outerShdw blurRad="50800" dist="38100" rotWithShape="0">
              <a:srgbClr val="000000">
                <a:alpha val="4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ounded Rectangle 10"/>
          <p:cNvSpPr/>
          <p:nvPr/>
        </p:nvSpPr>
        <p:spPr>
          <a:xfrm>
            <a:off x="4335802" y="2452703"/>
            <a:ext cx="2667659" cy="1515720"/>
          </a:xfrm>
          <a:prstGeom prst="roundRect">
            <a:avLst/>
          </a:prstGeom>
          <a:solidFill>
            <a:schemeClr val="bg2">
              <a:lumMod val="75000"/>
              <a:alpha val="20000"/>
            </a:schemeClr>
          </a:solidFill>
          <a:ln w="57150" cmpd="sng">
            <a:solidFill>
              <a:srgbClr val="7030A0"/>
            </a:solidFill>
          </a:ln>
          <a:effectLst>
            <a:outerShdw blurRad="50800" dist="38100" rotWithShape="0">
              <a:srgbClr val="000000">
                <a:alpha val="4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ounded Rectangular Callout 11"/>
          <p:cNvSpPr/>
          <p:nvPr/>
        </p:nvSpPr>
        <p:spPr>
          <a:xfrm>
            <a:off x="7314670" y="4565022"/>
            <a:ext cx="1601260" cy="691123"/>
          </a:xfrm>
          <a:prstGeom prst="wedgeRoundRectCallout">
            <a:avLst>
              <a:gd name="adj1" fmla="val -98011"/>
              <a:gd name="adj2" fmla="val -231078"/>
              <a:gd name="adj3" fmla="val 16667"/>
            </a:avLst>
          </a:prstGeom>
          <a:solidFill>
            <a:srgbClr val="7030A0"/>
          </a:solidFill>
          <a:ln>
            <a:noFill/>
          </a:ln>
          <a:effectLst>
            <a:outerShdw blurRad="50800" dist="38100" rotWithShape="0">
              <a:srgbClr val="000000">
                <a:alpha val="4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0000"/>
              </a:lnSpc>
            </a:pPr>
            <a:r>
              <a:rPr lang="en-US" sz="3200" b="1" dirty="0" smtClean="0"/>
              <a:t>County</a:t>
            </a:r>
            <a:endParaRPr lang="en-US" sz="3200" b="1" dirty="0"/>
          </a:p>
        </p:txBody>
      </p:sp>
      <p:pic>
        <p:nvPicPr>
          <p:cNvPr id="13" name="Picture 12"/>
          <p:cNvPicPr>
            <a:picLocks noChangeAspect="1"/>
          </p:cNvPicPr>
          <p:nvPr/>
        </p:nvPicPr>
        <p:blipFill>
          <a:blip r:embed="rId4"/>
          <a:stretch>
            <a:fillRect/>
          </a:stretch>
        </p:blipFill>
        <p:spPr>
          <a:xfrm>
            <a:off x="635097" y="6011303"/>
            <a:ext cx="3601847" cy="443511"/>
          </a:xfrm>
          <a:prstGeom prst="rect">
            <a:avLst/>
          </a:prstGeom>
        </p:spPr>
      </p:pic>
      <p:pic>
        <p:nvPicPr>
          <p:cNvPr id="14" name="Picture 13"/>
          <p:cNvPicPr>
            <a:picLocks noChangeAspect="1"/>
          </p:cNvPicPr>
          <p:nvPr/>
        </p:nvPicPr>
        <p:blipFill>
          <a:blip r:embed="rId5"/>
          <a:stretch>
            <a:fillRect/>
          </a:stretch>
        </p:blipFill>
        <p:spPr>
          <a:xfrm>
            <a:off x="4859753" y="6011303"/>
            <a:ext cx="4437097" cy="459010"/>
          </a:xfrm>
          <a:prstGeom prst="rect">
            <a:avLst/>
          </a:prstGeom>
        </p:spPr>
      </p:pic>
      <p:pic>
        <p:nvPicPr>
          <p:cNvPr id="17" name="Picture 16"/>
          <p:cNvPicPr>
            <a:picLocks noChangeAspect="1"/>
          </p:cNvPicPr>
          <p:nvPr/>
        </p:nvPicPr>
        <p:blipFill>
          <a:blip r:embed="rId6"/>
          <a:stretch>
            <a:fillRect/>
          </a:stretch>
        </p:blipFill>
        <p:spPr>
          <a:xfrm>
            <a:off x="9827807" y="6011302"/>
            <a:ext cx="1729693" cy="443511"/>
          </a:xfrm>
          <a:prstGeom prst="rect">
            <a:avLst/>
          </a:prstGeom>
        </p:spPr>
      </p:pic>
    </p:spTree>
    <p:extLst>
      <p:ext uri="{BB962C8B-B14F-4D97-AF65-F5344CB8AC3E}">
        <p14:creationId xmlns:p14="http://schemas.microsoft.com/office/powerpoint/2010/main" val="35347434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par>
                          <p:cTn id="8" fill="hold">
                            <p:stCondLst>
                              <p:cond delay="2000"/>
                            </p:stCondLst>
                            <p:childTnLst>
                              <p:par>
                                <p:cTn id="9" presetID="42"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par>
                                <p:cTn id="21" presetID="21" presetClass="entr" presetSubtype="1"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heel(1)">
                                      <p:cBhvr>
                                        <p:cTn id="23" dur="2000"/>
                                        <p:tgtEl>
                                          <p:spTgt spid="11"/>
                                        </p:tgtEl>
                                      </p:cBhvr>
                                    </p:animEffect>
                                  </p:childTnLst>
                                </p:cTn>
                              </p:par>
                              <p:par>
                                <p:cTn id="24" presetID="42"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heel(1)">
                                      <p:cBhvr>
                                        <p:cTn id="33" dur="20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1000"/>
                                        <p:tgtEl>
                                          <p:spTgt spid="8"/>
                                        </p:tgtEl>
                                      </p:cBhvr>
                                    </p:animEffect>
                                    <p:anim calcmode="lin" valueType="num">
                                      <p:cBhvr>
                                        <p:cTn id="37" dur="1000" fill="hold"/>
                                        <p:tgtEl>
                                          <p:spTgt spid="8"/>
                                        </p:tgtEl>
                                        <p:attrNameLst>
                                          <p:attrName>ppt_x</p:attrName>
                                        </p:attrNameLst>
                                      </p:cBhvr>
                                      <p:tavLst>
                                        <p:tav tm="0">
                                          <p:val>
                                            <p:strVal val="#ppt_x"/>
                                          </p:val>
                                        </p:tav>
                                        <p:tav tm="100000">
                                          <p:val>
                                            <p:strVal val="#ppt_x"/>
                                          </p:val>
                                        </p:tav>
                                      </p:tavLst>
                                    </p:anim>
                                    <p:anim calcmode="lin" valueType="num">
                                      <p:cBhvr>
                                        <p:cTn id="3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1" presetClass="entr" presetSubtype="1"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wheel(1)">
                                      <p:cBhvr>
                                        <p:cTn id="43" dur="2000"/>
                                        <p:tgtEl>
                                          <p:spTgt spid="10"/>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down)">
                                      <p:cBhvr>
                                        <p:cTn id="54" dur="500"/>
                                        <p:tgtEl>
                                          <p:spTgt spid="13"/>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nodeType="click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down)">
                                      <p:cBhvr>
                                        <p:cTn id="59" dur="500"/>
                                        <p:tgtEl>
                                          <p:spTgt spid="14"/>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nodeType="click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wipe(down)">
                                      <p:cBhvr>
                                        <p:cTn id="6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685800" y="1296987"/>
            <a:ext cx="10756900" cy="5383213"/>
          </a:xfrm>
          <a:prstGeom prst="rect">
            <a:avLst/>
          </a:prstGeom>
        </p:spPr>
      </p:pic>
      <p:sp>
        <p:nvSpPr>
          <p:cNvPr id="3" name="TextBox 2"/>
          <p:cNvSpPr txBox="1"/>
          <p:nvPr/>
        </p:nvSpPr>
        <p:spPr>
          <a:xfrm>
            <a:off x="776704" y="639210"/>
            <a:ext cx="7451527" cy="923330"/>
          </a:xfrm>
          <a:prstGeom prst="rect">
            <a:avLst/>
          </a:prstGeom>
          <a:noFill/>
        </p:spPr>
        <p:txBody>
          <a:bodyPr wrap="none" rtlCol="0">
            <a:spAutoFit/>
          </a:bodyPr>
          <a:lstStyle/>
          <a:p>
            <a:r>
              <a:rPr lang="en-US" altLang="en-US" sz="3600" b="1" dirty="0" smtClean="0">
                <a:solidFill>
                  <a:srgbClr val="336600"/>
                </a:solidFill>
                <a:latin typeface="Arial" panose="020B0604020202020204" pitchFamily="34" charset="0"/>
                <a:cs typeface="Arial" panose="020B0604020202020204" pitchFamily="34" charset="0"/>
              </a:rPr>
              <a:t>START SEARCH – PDF RESULTS</a:t>
            </a:r>
            <a:endParaRPr lang="en-US" altLang="en-US" sz="3600" b="1" dirty="0">
              <a:solidFill>
                <a:srgbClr val="336600"/>
              </a:solidFill>
              <a:latin typeface="Arial" panose="020B0604020202020204" pitchFamily="34" charset="0"/>
              <a:cs typeface="Arial" panose="020B0604020202020204" pitchFamily="34" charset="0"/>
            </a:endParaRPr>
          </a:p>
          <a:p>
            <a:endParaRPr lang="en-US" dirty="0"/>
          </a:p>
        </p:txBody>
      </p:sp>
      <p:sp>
        <p:nvSpPr>
          <p:cNvPr id="7" name="Rounded Rectangle 6"/>
          <p:cNvSpPr/>
          <p:nvPr/>
        </p:nvSpPr>
        <p:spPr>
          <a:xfrm>
            <a:off x="685800" y="1625600"/>
            <a:ext cx="4305300" cy="1143000"/>
          </a:xfrm>
          <a:prstGeom prst="round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Callout 9"/>
          <p:cNvSpPr/>
          <p:nvPr/>
        </p:nvSpPr>
        <p:spPr>
          <a:xfrm>
            <a:off x="2838450" y="3283726"/>
            <a:ext cx="2724912" cy="1639986"/>
          </a:xfrm>
          <a:prstGeom prst="wedgeEllipseCallout">
            <a:avLst>
              <a:gd name="adj1" fmla="val -29314"/>
              <a:gd name="adj2" fmla="val -133464"/>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rPr>
              <a:t>134 DBE Firms</a:t>
            </a:r>
            <a:endParaRPr lang="en-US" sz="3600" b="1" dirty="0">
              <a:solidFill>
                <a:schemeClr val="tx1"/>
              </a:solidFill>
            </a:endParaRPr>
          </a:p>
        </p:txBody>
      </p:sp>
    </p:spTree>
    <p:extLst>
      <p:ext uri="{BB962C8B-B14F-4D97-AF65-F5344CB8AC3E}">
        <p14:creationId xmlns:p14="http://schemas.microsoft.com/office/powerpoint/2010/main" val="40857228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382524" y="1341437"/>
            <a:ext cx="11276076" cy="5300663"/>
          </a:xfrm>
          <a:prstGeom prst="rect">
            <a:avLst/>
          </a:prstGeom>
        </p:spPr>
      </p:pic>
      <p:sp>
        <p:nvSpPr>
          <p:cNvPr id="2" name="Oval Callout 1"/>
          <p:cNvSpPr/>
          <p:nvPr/>
        </p:nvSpPr>
        <p:spPr>
          <a:xfrm>
            <a:off x="3546602" y="1241321"/>
            <a:ext cx="2606548" cy="1539979"/>
          </a:xfrm>
          <a:prstGeom prst="wedgeEllipseCallout">
            <a:avLst>
              <a:gd name="adj1" fmla="val -142148"/>
              <a:gd name="adj2" fmla="val 6534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rPr>
              <a:t>134 DBE Firms</a:t>
            </a:r>
            <a:endParaRPr lang="en-US" sz="3600" b="1" dirty="0">
              <a:solidFill>
                <a:schemeClr val="tx1"/>
              </a:solidFill>
            </a:endParaRPr>
          </a:p>
        </p:txBody>
      </p:sp>
      <p:sp>
        <p:nvSpPr>
          <p:cNvPr id="3" name="Oval 2"/>
          <p:cNvSpPr/>
          <p:nvPr/>
        </p:nvSpPr>
        <p:spPr>
          <a:xfrm>
            <a:off x="382524" y="2781300"/>
            <a:ext cx="960120" cy="58420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769626" y="580629"/>
            <a:ext cx="9314174" cy="861774"/>
          </a:xfrm>
          <a:prstGeom prst="rect">
            <a:avLst/>
          </a:prstGeom>
          <a:noFill/>
        </p:spPr>
        <p:txBody>
          <a:bodyPr wrap="square" rtlCol="0">
            <a:spAutoFit/>
          </a:bodyPr>
          <a:lstStyle/>
          <a:p>
            <a:r>
              <a:rPr lang="en-US" altLang="en-US" sz="3200" b="1" dirty="0">
                <a:solidFill>
                  <a:srgbClr val="336600"/>
                </a:solidFill>
                <a:latin typeface="Arial" panose="020B0604020202020204" pitchFamily="34" charset="0"/>
                <a:cs typeface="Arial" panose="020B0604020202020204" pitchFamily="34" charset="0"/>
              </a:rPr>
              <a:t>START SEARCH – </a:t>
            </a:r>
            <a:r>
              <a:rPr lang="en-US" altLang="en-US" sz="3200" b="1" dirty="0" smtClean="0">
                <a:solidFill>
                  <a:srgbClr val="336600"/>
                </a:solidFill>
                <a:latin typeface="Arial" panose="020B0604020202020204" pitchFamily="34" charset="0"/>
                <a:cs typeface="Arial" panose="020B0604020202020204" pitchFamily="34" charset="0"/>
              </a:rPr>
              <a:t>EXPORT OPTIONS</a:t>
            </a:r>
            <a:endParaRPr lang="en-US" altLang="en-US" sz="3200" b="1" dirty="0">
              <a:solidFill>
                <a:srgbClr val="336600"/>
              </a:solidFill>
              <a:latin typeface="Arial" panose="020B0604020202020204" pitchFamily="34" charset="0"/>
              <a:cs typeface="Arial" panose="020B0604020202020204" pitchFamily="34" charset="0"/>
            </a:endParaRPr>
          </a:p>
          <a:p>
            <a:endParaRPr lang="en-US" dirty="0"/>
          </a:p>
        </p:txBody>
      </p:sp>
      <p:sp>
        <p:nvSpPr>
          <p:cNvPr id="8" name="Rounded Rectangle 7"/>
          <p:cNvSpPr/>
          <p:nvPr/>
        </p:nvSpPr>
        <p:spPr>
          <a:xfrm>
            <a:off x="382524" y="1625600"/>
            <a:ext cx="1420876" cy="1270000"/>
          </a:xfrm>
          <a:prstGeom prst="round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833008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fltVal val="0"/>
                                          </p:val>
                                        </p:tav>
                                        <p:tav tm="100000">
                                          <p:val>
                                            <p:strVal val="#ppt_w"/>
                                          </p:val>
                                        </p:tav>
                                      </p:tavLst>
                                    </p:anim>
                                    <p:anim calcmode="lin" valueType="num">
                                      <p:cBhvr>
                                        <p:cTn id="13" dur="1000" fill="hold"/>
                                        <p:tgtEl>
                                          <p:spTgt spid="3"/>
                                        </p:tgtEl>
                                        <p:attrNameLst>
                                          <p:attrName>ppt_h</p:attrName>
                                        </p:attrNameLst>
                                      </p:cBhvr>
                                      <p:tavLst>
                                        <p:tav tm="0">
                                          <p:val>
                                            <p:fltVal val="0"/>
                                          </p:val>
                                        </p:tav>
                                        <p:tav tm="100000">
                                          <p:val>
                                            <p:strVal val="#ppt_h"/>
                                          </p:val>
                                        </p:tav>
                                      </p:tavLst>
                                    </p:anim>
                                    <p:anim calcmode="lin" valueType="num">
                                      <p:cBhvr>
                                        <p:cTn id="14" dur="1000" fill="hold"/>
                                        <p:tgtEl>
                                          <p:spTgt spid="3"/>
                                        </p:tgtEl>
                                        <p:attrNameLst>
                                          <p:attrName>style.rotation</p:attrName>
                                        </p:attrNameLst>
                                      </p:cBhvr>
                                      <p:tavLst>
                                        <p:tav tm="0">
                                          <p:val>
                                            <p:fltVal val="90"/>
                                          </p:val>
                                        </p:tav>
                                        <p:tav tm="100000">
                                          <p:val>
                                            <p:fltVal val="0"/>
                                          </p:val>
                                        </p:tav>
                                      </p:tavLst>
                                    </p:anim>
                                    <p:animEffect transition="in" filter="fade">
                                      <p:cBhvr>
                                        <p:cTn id="15" dur="1000"/>
                                        <p:tgtEl>
                                          <p:spTgt spid="3"/>
                                        </p:tgtEl>
                                      </p:cBhvr>
                                    </p:animEffect>
                                  </p:childTnLst>
                                </p:cTn>
                              </p:par>
                              <p:par>
                                <p:cTn id="16" presetID="42" presetClass="entr" presetSubtype="0"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28600" y="1333500"/>
            <a:ext cx="11722099" cy="5359400"/>
          </a:xfrm>
          <a:prstGeom prst="rect">
            <a:avLst/>
          </a:prstGeom>
          <a:ln w="25400">
            <a:solidFill>
              <a:schemeClr val="tx1"/>
            </a:solidFill>
          </a:ln>
        </p:spPr>
      </p:pic>
      <p:sp>
        <p:nvSpPr>
          <p:cNvPr id="4" name="Rounded Rectangle 3"/>
          <p:cNvSpPr/>
          <p:nvPr/>
        </p:nvSpPr>
        <p:spPr>
          <a:xfrm>
            <a:off x="307975" y="3822700"/>
            <a:ext cx="11553825" cy="6858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803603" y="570217"/>
            <a:ext cx="8458200" cy="584775"/>
          </a:xfrm>
          <a:prstGeom prst="rect">
            <a:avLst/>
          </a:prstGeom>
          <a:noFill/>
        </p:spPr>
        <p:txBody>
          <a:bodyPr wrap="square" rtlCol="0">
            <a:spAutoFit/>
          </a:bodyPr>
          <a:lstStyle/>
          <a:p>
            <a:r>
              <a:rPr lang="en-US" altLang="en-US" sz="3200" b="1" dirty="0">
                <a:solidFill>
                  <a:srgbClr val="336600"/>
                </a:solidFill>
                <a:latin typeface="Arial" panose="020B0604020202020204" pitchFamily="34" charset="0"/>
                <a:cs typeface="Arial" panose="020B0604020202020204" pitchFamily="34" charset="0"/>
              </a:rPr>
              <a:t>STEP </a:t>
            </a:r>
            <a:r>
              <a:rPr lang="en-US" altLang="en-US" sz="3200" b="1" dirty="0" smtClean="0">
                <a:solidFill>
                  <a:srgbClr val="336600"/>
                </a:solidFill>
                <a:latin typeface="Arial" panose="020B0604020202020204" pitchFamily="34" charset="0"/>
                <a:cs typeface="Arial" panose="020B0604020202020204" pitchFamily="34" charset="0"/>
              </a:rPr>
              <a:t>THREE – </a:t>
            </a:r>
            <a:r>
              <a:rPr lang="en-US" altLang="en-US" sz="2800" b="1" dirty="0" smtClean="0">
                <a:solidFill>
                  <a:srgbClr val="336600"/>
                </a:solidFill>
                <a:latin typeface="Arial" panose="020B0604020202020204" pitchFamily="34" charset="0"/>
                <a:cs typeface="Arial" panose="020B0604020202020204" pitchFamily="34" charset="0"/>
              </a:rPr>
              <a:t>Number of DBE’S </a:t>
            </a:r>
            <a:endParaRPr lang="en-US" sz="3200" dirty="0">
              <a:solidFill>
                <a:srgbClr val="336600"/>
              </a:solidFill>
              <a:latin typeface="Arial" panose="020B0604020202020204" pitchFamily="34" charset="0"/>
              <a:cs typeface="Arial" panose="020B0604020202020204" pitchFamily="34" charset="0"/>
            </a:endParaRPr>
          </a:p>
        </p:txBody>
      </p:sp>
      <p:sp>
        <p:nvSpPr>
          <p:cNvPr id="6" name="Oval Callout 5"/>
          <p:cNvSpPr/>
          <p:nvPr/>
        </p:nvSpPr>
        <p:spPr>
          <a:xfrm>
            <a:off x="7810500" y="5405927"/>
            <a:ext cx="2578862" cy="1299673"/>
          </a:xfrm>
          <a:prstGeom prst="wedgeEllipseCallout">
            <a:avLst>
              <a:gd name="adj1" fmla="val 95772"/>
              <a:gd name="adj2" fmla="val -154962"/>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rPr>
              <a:t>134 DBE Firms</a:t>
            </a:r>
            <a:endParaRPr lang="en-US" sz="3600" b="1" dirty="0">
              <a:solidFill>
                <a:schemeClr val="tx1"/>
              </a:solidFill>
            </a:endParaRPr>
          </a:p>
        </p:txBody>
      </p:sp>
      <p:sp>
        <p:nvSpPr>
          <p:cNvPr id="8" name="Oval Callout 7"/>
          <p:cNvSpPr/>
          <p:nvPr/>
        </p:nvSpPr>
        <p:spPr>
          <a:xfrm>
            <a:off x="6223000" y="2724150"/>
            <a:ext cx="2324862" cy="1299673"/>
          </a:xfrm>
          <a:prstGeom prst="wedgeEllipseCallout">
            <a:avLst>
              <a:gd name="adj1" fmla="val 138628"/>
              <a:gd name="adj2" fmla="val 44381"/>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rPr>
              <a:t>Work Code</a:t>
            </a:r>
            <a:endParaRPr lang="en-US" sz="3600" b="1" dirty="0">
              <a:solidFill>
                <a:schemeClr val="tx1"/>
              </a:solidFill>
            </a:endParaRPr>
          </a:p>
        </p:txBody>
      </p:sp>
    </p:spTree>
    <p:extLst>
      <p:ext uri="{BB962C8B-B14F-4D97-AF65-F5344CB8AC3E}">
        <p14:creationId xmlns:p14="http://schemas.microsoft.com/office/powerpoint/2010/main" val="11790052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2"/>
          <a:stretch>
            <a:fillRect/>
          </a:stretch>
        </p:blipFill>
        <p:spPr>
          <a:xfrm>
            <a:off x="7931655" y="2776292"/>
            <a:ext cx="2880882" cy="2819749"/>
          </a:xfrm>
          <a:prstGeom prst="rect">
            <a:avLst/>
          </a:prstGeom>
        </p:spPr>
      </p:pic>
      <p:pic>
        <p:nvPicPr>
          <p:cNvPr id="21" name="Picture 20"/>
          <p:cNvPicPr>
            <a:picLocks noChangeAspect="1"/>
          </p:cNvPicPr>
          <p:nvPr/>
        </p:nvPicPr>
        <p:blipFill>
          <a:blip r:embed="rId3"/>
          <a:stretch>
            <a:fillRect/>
          </a:stretch>
        </p:blipFill>
        <p:spPr>
          <a:xfrm>
            <a:off x="4507447" y="2787808"/>
            <a:ext cx="2826256" cy="2781276"/>
          </a:xfrm>
          <a:prstGeom prst="rect">
            <a:avLst/>
          </a:prstGeom>
        </p:spPr>
      </p:pic>
      <p:pic>
        <p:nvPicPr>
          <p:cNvPr id="20" name="Picture 19"/>
          <p:cNvPicPr>
            <a:picLocks noChangeAspect="1"/>
          </p:cNvPicPr>
          <p:nvPr/>
        </p:nvPicPr>
        <p:blipFill>
          <a:blip r:embed="rId4"/>
          <a:stretch>
            <a:fillRect/>
          </a:stretch>
        </p:blipFill>
        <p:spPr>
          <a:xfrm>
            <a:off x="1186381" y="2787807"/>
            <a:ext cx="2826256" cy="2781276"/>
          </a:xfrm>
          <a:prstGeom prst="rect">
            <a:avLst/>
          </a:prstGeom>
        </p:spPr>
      </p:pic>
      <p:sp>
        <p:nvSpPr>
          <p:cNvPr id="7" name="TextBox 6"/>
          <p:cNvSpPr txBox="1"/>
          <p:nvPr/>
        </p:nvSpPr>
        <p:spPr>
          <a:xfrm>
            <a:off x="803603" y="570217"/>
            <a:ext cx="8458200" cy="646331"/>
          </a:xfrm>
          <a:prstGeom prst="rect">
            <a:avLst/>
          </a:prstGeom>
          <a:noFill/>
        </p:spPr>
        <p:txBody>
          <a:bodyPr wrap="square" rtlCol="0">
            <a:spAutoFit/>
          </a:bodyPr>
          <a:lstStyle/>
          <a:p>
            <a:r>
              <a:rPr lang="en-US" altLang="en-US" sz="3600" b="1" dirty="0">
                <a:solidFill>
                  <a:srgbClr val="336600"/>
                </a:solidFill>
                <a:latin typeface="Arial" panose="020B0604020202020204" pitchFamily="34" charset="0"/>
                <a:cs typeface="Arial" panose="020B0604020202020204" pitchFamily="34" charset="0"/>
              </a:rPr>
              <a:t>STEP </a:t>
            </a:r>
            <a:r>
              <a:rPr lang="en-US" altLang="en-US" sz="3600" b="1" dirty="0" smtClean="0">
                <a:solidFill>
                  <a:srgbClr val="336600"/>
                </a:solidFill>
                <a:latin typeface="Arial" panose="020B0604020202020204" pitchFamily="34" charset="0"/>
                <a:cs typeface="Arial" panose="020B0604020202020204" pitchFamily="34" charset="0"/>
              </a:rPr>
              <a:t>FOUR – DBE FACTORS </a:t>
            </a:r>
            <a:endParaRPr lang="en-US" sz="3600" dirty="0">
              <a:solidFill>
                <a:srgbClr val="336600"/>
              </a:solidFill>
              <a:latin typeface="Arial" panose="020B0604020202020204" pitchFamily="34" charset="0"/>
              <a:cs typeface="Arial" panose="020B0604020202020204" pitchFamily="34" charset="0"/>
            </a:endParaRPr>
          </a:p>
        </p:txBody>
      </p:sp>
      <p:sp>
        <p:nvSpPr>
          <p:cNvPr id="11" name="Rounded Rectangular Callout 10"/>
          <p:cNvSpPr/>
          <p:nvPr/>
        </p:nvSpPr>
        <p:spPr>
          <a:xfrm>
            <a:off x="649391" y="1397169"/>
            <a:ext cx="2394011" cy="965765"/>
          </a:xfrm>
          <a:prstGeom prst="wedgeRoundRectCallout">
            <a:avLst>
              <a:gd name="adj1" fmla="val 32527"/>
              <a:gd name="adj2" fmla="val 133455"/>
              <a:gd name="adj3" fmla="val 16667"/>
            </a:avLst>
          </a:prstGeom>
          <a:solidFill>
            <a:schemeClr val="accent2"/>
          </a:solidFill>
          <a:ln>
            <a:noFill/>
          </a:ln>
          <a:effectLst>
            <a:outerShdw blurRad="50800" dist="76200" algn="tl" rotWithShape="0">
              <a:srgbClr val="000000">
                <a:alpha val="52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0000"/>
              </a:lnSpc>
            </a:pPr>
            <a:r>
              <a:rPr lang="en-US" sz="2400" b="1" dirty="0" smtClean="0"/>
              <a:t>Consulting DBE Factor</a:t>
            </a:r>
            <a:endParaRPr lang="en-US" sz="2400" b="1" dirty="0"/>
          </a:p>
        </p:txBody>
      </p:sp>
      <p:sp>
        <p:nvSpPr>
          <p:cNvPr id="12" name="Rounded Rectangular Callout 11"/>
          <p:cNvSpPr/>
          <p:nvPr/>
        </p:nvSpPr>
        <p:spPr>
          <a:xfrm>
            <a:off x="4433991" y="1410603"/>
            <a:ext cx="2394011" cy="965765"/>
          </a:xfrm>
          <a:prstGeom prst="wedgeRoundRectCallout">
            <a:avLst>
              <a:gd name="adj1" fmla="val 35179"/>
              <a:gd name="adj2" fmla="val 112415"/>
              <a:gd name="adj3" fmla="val 16667"/>
            </a:avLst>
          </a:prstGeom>
          <a:solidFill>
            <a:srgbClr val="2F76B7">
              <a:alpha val="88000"/>
            </a:srgbClr>
          </a:solidFill>
          <a:ln>
            <a:noFill/>
          </a:ln>
          <a:effectLst>
            <a:outerShdw blurRad="50800" dist="76200" algn="tl" rotWithShape="0">
              <a:srgbClr val="000000">
                <a:alpha val="52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0000"/>
              </a:lnSpc>
            </a:pPr>
            <a:r>
              <a:rPr lang="en-US" sz="2400" b="1" dirty="0" smtClean="0"/>
              <a:t>Trucking Factor</a:t>
            </a:r>
            <a:endParaRPr lang="en-US" sz="2400" b="1" dirty="0"/>
          </a:p>
        </p:txBody>
      </p:sp>
      <p:sp>
        <p:nvSpPr>
          <p:cNvPr id="13" name="Rounded Rectangular Callout 12"/>
          <p:cNvSpPr/>
          <p:nvPr/>
        </p:nvSpPr>
        <p:spPr>
          <a:xfrm>
            <a:off x="8202625" y="1410320"/>
            <a:ext cx="2394011" cy="965765"/>
          </a:xfrm>
          <a:prstGeom prst="wedgeRoundRectCallout">
            <a:avLst>
              <a:gd name="adj1" fmla="val -6730"/>
              <a:gd name="adj2" fmla="val 140030"/>
              <a:gd name="adj3" fmla="val 16667"/>
            </a:avLst>
          </a:prstGeom>
          <a:solidFill>
            <a:srgbClr val="008000">
              <a:alpha val="60000"/>
            </a:srgbClr>
          </a:solidFill>
          <a:ln>
            <a:noFill/>
          </a:ln>
          <a:effectLst>
            <a:outerShdw blurRad="50800" dist="76200" algn="tl" rotWithShape="0">
              <a:srgbClr val="000000">
                <a:alpha val="52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0000"/>
              </a:lnSpc>
            </a:pPr>
            <a:r>
              <a:rPr lang="en-US" sz="2400" b="1" dirty="0" smtClean="0"/>
              <a:t>Materials &amp; Supplies Factor</a:t>
            </a:r>
            <a:endParaRPr lang="en-US" sz="2400" b="1" dirty="0"/>
          </a:p>
        </p:txBody>
      </p:sp>
      <p:sp>
        <p:nvSpPr>
          <p:cNvPr id="17" name="TextBox 16"/>
          <p:cNvSpPr txBox="1"/>
          <p:nvPr/>
        </p:nvSpPr>
        <p:spPr>
          <a:xfrm>
            <a:off x="1600200" y="5475287"/>
            <a:ext cx="1968500" cy="1323439"/>
          </a:xfrm>
          <a:prstGeom prst="rect">
            <a:avLst/>
          </a:prstGeom>
          <a:noFill/>
        </p:spPr>
        <p:txBody>
          <a:bodyPr wrap="square" rtlCol="0">
            <a:spAutoFit/>
            <a:scene3d>
              <a:camera prst="orthographicFront"/>
              <a:lightRig rig="threePt" dir="t"/>
            </a:scene3d>
            <a:sp3d extrusionH="57150" prstMaterial="metal">
              <a:bevelT w="38100" h="38100" prst="slope"/>
            </a:sp3d>
          </a:bodyPr>
          <a:lstStyle/>
          <a:p>
            <a:r>
              <a:rPr lang="en-US" sz="8000" b="1" dirty="0" smtClean="0">
                <a:effectLst>
                  <a:outerShdw blurRad="38100" dist="38100" dir="2700000" algn="tl">
                    <a:srgbClr val="000000">
                      <a:alpha val="43137"/>
                    </a:srgbClr>
                  </a:outerShdw>
                </a:effectLst>
              </a:rPr>
              <a:t>≥ 10</a:t>
            </a:r>
            <a:endParaRPr lang="en-US" sz="8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18677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circle(in)">
                                      <p:cBhvr>
                                        <p:cTn id="21" dur="2000"/>
                                        <p:tgtEl>
                                          <p:spTgt spid="20"/>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par>
                                <p:cTn id="29" presetID="6" presetClass="entr" presetSubtype="16" fill="hold" nodeType="withEffect">
                                  <p:stCondLst>
                                    <p:cond delay="500"/>
                                  </p:stCondLst>
                                  <p:childTnLst>
                                    <p:set>
                                      <p:cBhvr>
                                        <p:cTn id="30" dur="1" fill="hold">
                                          <p:stCondLst>
                                            <p:cond delay="0"/>
                                          </p:stCondLst>
                                        </p:cTn>
                                        <p:tgtEl>
                                          <p:spTgt spid="21"/>
                                        </p:tgtEl>
                                        <p:attrNameLst>
                                          <p:attrName>style.visibility</p:attrName>
                                        </p:attrNameLst>
                                      </p:cBhvr>
                                      <p:to>
                                        <p:strVal val="visible"/>
                                      </p:to>
                                    </p:set>
                                    <p:animEffect transition="in" filter="circle(in)">
                                      <p:cBhvr>
                                        <p:cTn id="31" dur="2000"/>
                                        <p:tgtEl>
                                          <p:spTgt spid="21"/>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1000"/>
                                        <p:tgtEl>
                                          <p:spTgt spid="13"/>
                                        </p:tgtEl>
                                      </p:cBhvr>
                                    </p:animEffect>
                                    <p:anim calcmode="lin" valueType="num">
                                      <p:cBhvr>
                                        <p:cTn id="37" dur="1000" fill="hold"/>
                                        <p:tgtEl>
                                          <p:spTgt spid="13"/>
                                        </p:tgtEl>
                                        <p:attrNameLst>
                                          <p:attrName>ppt_x</p:attrName>
                                        </p:attrNameLst>
                                      </p:cBhvr>
                                      <p:tavLst>
                                        <p:tav tm="0">
                                          <p:val>
                                            <p:strVal val="#ppt_x"/>
                                          </p:val>
                                        </p:tav>
                                        <p:tav tm="100000">
                                          <p:val>
                                            <p:strVal val="#ppt_x"/>
                                          </p:val>
                                        </p:tav>
                                      </p:tavLst>
                                    </p:anim>
                                    <p:anim calcmode="lin" valueType="num">
                                      <p:cBhvr>
                                        <p:cTn id="38" dur="1000" fill="hold"/>
                                        <p:tgtEl>
                                          <p:spTgt spid="13"/>
                                        </p:tgtEl>
                                        <p:attrNameLst>
                                          <p:attrName>ppt_y</p:attrName>
                                        </p:attrNameLst>
                                      </p:cBhvr>
                                      <p:tavLst>
                                        <p:tav tm="0">
                                          <p:val>
                                            <p:strVal val="#ppt_y+.1"/>
                                          </p:val>
                                        </p:tav>
                                        <p:tav tm="100000">
                                          <p:val>
                                            <p:strVal val="#ppt_y"/>
                                          </p:val>
                                        </p:tav>
                                      </p:tavLst>
                                    </p:anim>
                                  </p:childTnLst>
                                </p:cTn>
                              </p:par>
                              <p:par>
                                <p:cTn id="39" presetID="6" presetClass="entr" presetSubtype="16" fill="hold" nodeType="with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circle(in)">
                                      <p:cBhvr>
                                        <p:cTn id="41"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7"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p:cNvPicPr>
          <p:nvPr/>
        </p:nvPicPr>
        <p:blipFill>
          <a:blip r:embed="rId3"/>
          <a:stretch>
            <a:fillRect/>
          </a:stretch>
        </p:blipFill>
        <p:spPr>
          <a:xfrm>
            <a:off x="368300" y="1341220"/>
            <a:ext cx="11402568" cy="5257800"/>
          </a:xfrm>
          <a:prstGeom prst="rect">
            <a:avLst/>
          </a:prstGeom>
        </p:spPr>
      </p:pic>
      <p:sp>
        <p:nvSpPr>
          <p:cNvPr id="4" name="TextBox 3"/>
          <p:cNvSpPr txBox="1"/>
          <p:nvPr/>
        </p:nvSpPr>
        <p:spPr>
          <a:xfrm>
            <a:off x="727404" y="503107"/>
            <a:ext cx="9582912" cy="646331"/>
          </a:xfrm>
          <a:prstGeom prst="rect">
            <a:avLst/>
          </a:prstGeom>
          <a:noFill/>
        </p:spPr>
        <p:txBody>
          <a:bodyPr wrap="square" rtlCol="0">
            <a:spAutoFit/>
          </a:bodyPr>
          <a:lstStyle/>
          <a:p>
            <a:r>
              <a:rPr lang="en-US" altLang="en-US" sz="3600" b="1" dirty="0">
                <a:solidFill>
                  <a:srgbClr val="336600"/>
                </a:solidFill>
                <a:latin typeface="Arial" panose="020B0604020202020204" pitchFamily="34" charset="0"/>
                <a:cs typeface="Arial" panose="020B0604020202020204" pitchFamily="34" charset="0"/>
              </a:rPr>
              <a:t>STEP </a:t>
            </a:r>
            <a:r>
              <a:rPr lang="en-US" altLang="en-US" sz="3600" b="1" dirty="0" smtClean="0">
                <a:solidFill>
                  <a:srgbClr val="336600"/>
                </a:solidFill>
                <a:latin typeface="Arial" panose="020B0604020202020204" pitchFamily="34" charset="0"/>
                <a:cs typeface="Arial" panose="020B0604020202020204" pitchFamily="34" charset="0"/>
              </a:rPr>
              <a:t>FOUR – </a:t>
            </a:r>
            <a:r>
              <a:rPr lang="en-US" sz="3600" b="1" dirty="0" smtClean="0">
                <a:solidFill>
                  <a:srgbClr val="336600"/>
                </a:solidFill>
                <a:latin typeface="Arial" panose="020B0604020202020204" pitchFamily="34" charset="0"/>
                <a:cs typeface="Arial" panose="020B0604020202020204" pitchFamily="34" charset="0"/>
              </a:rPr>
              <a:t>Apply Factors </a:t>
            </a:r>
            <a:r>
              <a:rPr lang="en-US" sz="3600" b="1" dirty="0">
                <a:solidFill>
                  <a:srgbClr val="336600"/>
                </a:solidFill>
                <a:latin typeface="Arial" panose="020B0604020202020204" pitchFamily="34" charset="0"/>
                <a:cs typeface="Arial" panose="020B0604020202020204" pitchFamily="34" charset="0"/>
              </a:rPr>
              <a:t>to </a:t>
            </a:r>
            <a:r>
              <a:rPr lang="en-US" sz="3600" b="1" dirty="0" smtClean="0">
                <a:solidFill>
                  <a:srgbClr val="336600"/>
                </a:solidFill>
                <a:latin typeface="Arial" panose="020B0604020202020204" pitchFamily="34" charset="0"/>
                <a:cs typeface="Arial" panose="020B0604020202020204" pitchFamily="34" charset="0"/>
              </a:rPr>
              <a:t>Sub Work</a:t>
            </a:r>
            <a:endParaRPr lang="en-US" sz="3600" dirty="0">
              <a:solidFill>
                <a:srgbClr val="336600"/>
              </a:solidFill>
              <a:latin typeface="Arial" panose="020B0604020202020204" pitchFamily="34" charset="0"/>
              <a:cs typeface="Arial" panose="020B0604020202020204" pitchFamily="34" charset="0"/>
            </a:endParaRPr>
          </a:p>
        </p:txBody>
      </p:sp>
      <p:sp>
        <p:nvSpPr>
          <p:cNvPr id="3" name="Rounded Rectangular Callout 2"/>
          <p:cNvSpPr/>
          <p:nvPr/>
        </p:nvSpPr>
        <p:spPr>
          <a:xfrm>
            <a:off x="3441700" y="2324100"/>
            <a:ext cx="3908643" cy="1282700"/>
          </a:xfrm>
          <a:prstGeom prst="wedgeRoundRectCallout">
            <a:avLst>
              <a:gd name="adj1" fmla="val 92277"/>
              <a:gd name="adj2" fmla="val 11948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rPr>
              <a:t>DBE’s</a:t>
            </a:r>
          </a:p>
          <a:p>
            <a:pPr algn="ctr"/>
            <a:r>
              <a:rPr lang="en-US" sz="2800" b="1" dirty="0" smtClean="0">
                <a:solidFill>
                  <a:schemeClr val="tx1"/>
                </a:solidFill>
              </a:rPr>
              <a:t> 134 for work code 8713 </a:t>
            </a:r>
          </a:p>
          <a:p>
            <a:pPr algn="ctr"/>
            <a:r>
              <a:rPr lang="en-US" sz="2800" b="1" dirty="0" smtClean="0">
                <a:solidFill>
                  <a:schemeClr val="tx1"/>
                </a:solidFill>
              </a:rPr>
              <a:t>26 for work code C8792</a:t>
            </a:r>
            <a:endParaRPr lang="en-US" b="1" dirty="0">
              <a:solidFill>
                <a:schemeClr val="tx1"/>
              </a:solidFill>
            </a:endParaRPr>
          </a:p>
        </p:txBody>
      </p:sp>
      <p:sp>
        <p:nvSpPr>
          <p:cNvPr id="7" name="Rounded Rectangle 6"/>
          <p:cNvSpPr/>
          <p:nvPr/>
        </p:nvSpPr>
        <p:spPr>
          <a:xfrm>
            <a:off x="9055100" y="4241800"/>
            <a:ext cx="1255216" cy="635000"/>
          </a:xfrm>
          <a:prstGeom prst="round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9802316" y="5068582"/>
            <a:ext cx="546100" cy="86360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0557992" y="4127500"/>
            <a:ext cx="546100" cy="863600"/>
          </a:xfrm>
          <a:prstGeom prst="ellipse">
            <a:avLst/>
          </a:prstGeom>
          <a:noFill/>
          <a:ln w="254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409085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07721" y="575557"/>
            <a:ext cx="9207649" cy="646331"/>
          </a:xfrm>
          <a:prstGeom prst="rect">
            <a:avLst/>
          </a:prstGeom>
          <a:noFill/>
        </p:spPr>
        <p:txBody>
          <a:bodyPr wrap="square" rtlCol="0">
            <a:spAutoFit/>
          </a:bodyPr>
          <a:lstStyle/>
          <a:p>
            <a:r>
              <a:rPr lang="en-US" altLang="en-US" sz="3600" b="1" dirty="0">
                <a:solidFill>
                  <a:srgbClr val="336600"/>
                </a:solidFill>
                <a:latin typeface="Arial" panose="020B0604020202020204" pitchFamily="34" charset="0"/>
                <a:cs typeface="Arial" panose="020B0604020202020204" pitchFamily="34" charset="0"/>
              </a:rPr>
              <a:t>STEP </a:t>
            </a:r>
            <a:r>
              <a:rPr lang="en-US" altLang="en-US" sz="3600" b="1" dirty="0" smtClean="0">
                <a:solidFill>
                  <a:srgbClr val="336600"/>
                </a:solidFill>
                <a:latin typeface="Arial" panose="020B0604020202020204" pitchFamily="34" charset="0"/>
                <a:cs typeface="Arial" panose="020B0604020202020204" pitchFamily="34" charset="0"/>
              </a:rPr>
              <a:t>FIVE – C</a:t>
            </a:r>
            <a:r>
              <a:rPr lang="en-US" sz="3600" b="1" dirty="0" smtClean="0">
                <a:solidFill>
                  <a:srgbClr val="336600"/>
                </a:solidFill>
                <a:latin typeface="Arial" panose="020B0604020202020204" pitchFamily="34" charset="0"/>
                <a:cs typeface="Arial" panose="020B0604020202020204" pitchFamily="34" charset="0"/>
              </a:rPr>
              <a:t>alculate Soft Goal</a:t>
            </a:r>
            <a:endParaRPr lang="en-US" sz="3600" dirty="0">
              <a:solidFill>
                <a:srgbClr val="336600"/>
              </a:solidFill>
              <a:latin typeface="Arial" panose="020B0604020202020204" pitchFamily="34" charset="0"/>
              <a:cs typeface="Arial" panose="020B0604020202020204"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998" y="1320800"/>
            <a:ext cx="11877675" cy="534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3" name="Rounded Rectangular Callout 2"/>
              <p:cNvSpPr/>
              <p:nvPr/>
            </p:nvSpPr>
            <p:spPr>
              <a:xfrm>
                <a:off x="4356100" y="1320800"/>
                <a:ext cx="6095999" cy="1397000"/>
              </a:xfrm>
              <a:prstGeom prst="wedgeRoundRectCallout">
                <a:avLst>
                  <a:gd name="adj1" fmla="val 34415"/>
                  <a:gd name="adj2" fmla="val 29700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14:m>
                  <m:oMathPara xmlns:m="http://schemas.openxmlformats.org/officeDocument/2006/math">
                    <m:oMathParaPr>
                      <m:jc m:val="centerGroup"/>
                    </m:oMathParaPr>
                    <m:oMath xmlns:m="http://schemas.openxmlformats.org/officeDocument/2006/math">
                      <m:f>
                        <m:fPr>
                          <m:ctrlPr>
                            <a:rPr lang="en-US" sz="3600" b="1" i="1" smtClean="0">
                              <a:solidFill>
                                <a:schemeClr val="tx1"/>
                              </a:solidFill>
                              <a:latin typeface="Cambria Math" panose="02040503050406030204" pitchFamily="18" charset="0"/>
                            </a:rPr>
                          </m:ctrlPr>
                        </m:fPr>
                        <m:num>
                          <m:r>
                            <a:rPr lang="en-US" sz="3600" b="1" i="1" smtClean="0">
                              <a:solidFill>
                                <a:schemeClr val="tx1"/>
                              </a:solidFill>
                              <a:latin typeface="Cambria Math" panose="02040503050406030204" pitchFamily="18" charset="0"/>
                            </a:rPr>
                            <m:t>$</m:t>
                          </m:r>
                          <m:r>
                            <a:rPr lang="en-US" sz="3600" b="1" i="1" smtClean="0">
                              <a:solidFill>
                                <a:schemeClr val="tx1"/>
                              </a:solidFill>
                              <a:latin typeface="Cambria Math" panose="02040503050406030204" pitchFamily="18" charset="0"/>
                            </a:rPr>
                            <m:t>𝟔𝟗</m:t>
                          </m:r>
                          <m:r>
                            <a:rPr lang="en-US" sz="3600" b="1" i="1" smtClean="0">
                              <a:solidFill>
                                <a:schemeClr val="tx1"/>
                              </a:solidFill>
                              <a:latin typeface="Cambria Math" panose="02040503050406030204" pitchFamily="18" charset="0"/>
                            </a:rPr>
                            <m:t>,</m:t>
                          </m:r>
                          <m:r>
                            <a:rPr lang="en-US" sz="3600" b="1" i="1" smtClean="0">
                              <a:solidFill>
                                <a:schemeClr val="tx1"/>
                              </a:solidFill>
                              <a:latin typeface="Cambria Math" panose="02040503050406030204" pitchFamily="18" charset="0"/>
                            </a:rPr>
                            <m:t>𝟑𝟎𝟎</m:t>
                          </m:r>
                        </m:num>
                        <m:den>
                          <m:r>
                            <a:rPr lang="en-US" sz="3600" b="1" i="1" smtClean="0">
                              <a:solidFill>
                                <a:schemeClr val="tx1"/>
                              </a:solidFill>
                              <a:latin typeface="Cambria Math" panose="02040503050406030204" pitchFamily="18" charset="0"/>
                            </a:rPr>
                            <m:t>$</m:t>
                          </m:r>
                          <m:r>
                            <a:rPr lang="en-US" sz="3600" b="1" i="1" smtClean="0">
                              <a:solidFill>
                                <a:schemeClr val="tx1"/>
                              </a:solidFill>
                              <a:latin typeface="Cambria Math" panose="02040503050406030204" pitchFamily="18" charset="0"/>
                            </a:rPr>
                            <m:t>𝟑𝟔𝟗</m:t>
                          </m:r>
                          <m:r>
                            <a:rPr lang="en-US" sz="3600" b="1" i="1" smtClean="0">
                              <a:solidFill>
                                <a:schemeClr val="tx1"/>
                              </a:solidFill>
                              <a:latin typeface="Cambria Math" panose="02040503050406030204" pitchFamily="18" charset="0"/>
                            </a:rPr>
                            <m:t>,</m:t>
                          </m:r>
                          <m:r>
                            <a:rPr lang="en-US" sz="3600" b="1" i="1" smtClean="0">
                              <a:solidFill>
                                <a:schemeClr val="tx1"/>
                              </a:solidFill>
                              <a:latin typeface="Cambria Math" panose="02040503050406030204" pitchFamily="18" charset="0"/>
                            </a:rPr>
                            <m:t>𝟏𝟒𝟎</m:t>
                          </m:r>
                        </m:den>
                      </m:f>
                      <m:r>
                        <a:rPr lang="en-US" sz="3600" b="1" i="1" smtClean="0">
                          <a:solidFill>
                            <a:schemeClr val="tx1"/>
                          </a:solidFill>
                          <a:latin typeface="Cambria Math" panose="02040503050406030204" pitchFamily="18" charset="0"/>
                        </a:rPr>
                        <m:t>∗</m:t>
                      </m:r>
                      <m:r>
                        <a:rPr lang="en-US" sz="3600" b="1" i="1" smtClean="0">
                          <a:solidFill>
                            <a:schemeClr val="tx1"/>
                          </a:solidFill>
                          <a:latin typeface="Cambria Math" panose="02040503050406030204" pitchFamily="18" charset="0"/>
                        </a:rPr>
                        <m:t>𝟏𝟎𝟎</m:t>
                      </m:r>
                      <m:r>
                        <a:rPr lang="en-US" sz="3600" b="1" i="1" smtClean="0">
                          <a:solidFill>
                            <a:schemeClr val="tx1"/>
                          </a:solidFill>
                          <a:latin typeface="Cambria Math" panose="02040503050406030204" pitchFamily="18" charset="0"/>
                        </a:rPr>
                        <m:t>=</m:t>
                      </m:r>
                      <m:r>
                        <a:rPr lang="en-US" sz="3600" b="1" i="1" smtClean="0">
                          <a:solidFill>
                            <a:schemeClr val="tx1"/>
                          </a:solidFill>
                          <a:latin typeface="Cambria Math" panose="02040503050406030204" pitchFamily="18" charset="0"/>
                        </a:rPr>
                        <m:t>𝟏𝟖</m:t>
                      </m:r>
                      <m:r>
                        <a:rPr lang="en-US" sz="3600" b="1" i="1" smtClean="0">
                          <a:solidFill>
                            <a:schemeClr val="tx1"/>
                          </a:solidFill>
                          <a:latin typeface="Cambria Math" panose="02040503050406030204" pitchFamily="18" charset="0"/>
                        </a:rPr>
                        <m:t>.</m:t>
                      </m:r>
                      <m:r>
                        <a:rPr lang="en-US" sz="3600" b="1" i="1" smtClean="0">
                          <a:solidFill>
                            <a:schemeClr val="tx1"/>
                          </a:solidFill>
                          <a:latin typeface="Cambria Math" panose="02040503050406030204" pitchFamily="18" charset="0"/>
                        </a:rPr>
                        <m:t>𝟕𝟕</m:t>
                      </m:r>
                      <m:r>
                        <a:rPr lang="en-US" sz="3600" b="1" i="1" smtClean="0">
                          <a:solidFill>
                            <a:schemeClr val="tx1"/>
                          </a:solidFill>
                          <a:latin typeface="Cambria Math" panose="02040503050406030204" pitchFamily="18" charset="0"/>
                        </a:rPr>
                        <m:t>%</m:t>
                      </m:r>
                    </m:oMath>
                  </m:oMathPara>
                </a14:m>
                <a:endParaRPr lang="en-US" sz="3600" b="1" dirty="0">
                  <a:solidFill>
                    <a:schemeClr val="tx1"/>
                  </a:solidFill>
                </a:endParaRPr>
              </a:p>
            </p:txBody>
          </p:sp>
        </mc:Choice>
        <mc:Fallback xmlns="">
          <p:sp>
            <p:nvSpPr>
              <p:cNvPr id="3" name="Rounded Rectangular Callout 2"/>
              <p:cNvSpPr>
                <a:spLocks noRot="1" noChangeAspect="1" noMove="1" noResize="1" noEditPoints="1" noAdjustHandles="1" noChangeArrowheads="1" noChangeShapeType="1" noTextEdit="1"/>
              </p:cNvSpPr>
              <p:nvPr/>
            </p:nvSpPr>
            <p:spPr>
              <a:xfrm>
                <a:off x="4356100" y="1320800"/>
                <a:ext cx="6095999" cy="1397000"/>
              </a:xfrm>
              <a:prstGeom prst="wedgeRoundRectCallout">
                <a:avLst>
                  <a:gd name="adj1" fmla="val 34415"/>
                  <a:gd name="adj2" fmla="val 297001"/>
                  <a:gd name="adj3" fmla="val 16667"/>
                </a:avLst>
              </a:prstGeom>
              <a:blipFill rotWithShape="0">
                <a:blip r:embed="rId6"/>
                <a:stretch>
                  <a:fillRect/>
                </a:stretch>
              </a:blipFill>
            </p:spPr>
            <p:txBody>
              <a:bodyPr/>
              <a:lstStyle/>
              <a:p>
                <a:r>
                  <a:rPr lang="en-US">
                    <a:noFill/>
                  </a:rPr>
                  <a:t> </a:t>
                </a:r>
              </a:p>
            </p:txBody>
          </p:sp>
        </mc:Fallback>
      </mc:AlternateContent>
      <p:sp>
        <p:nvSpPr>
          <p:cNvPr id="5" name="Rounded Rectangle 4"/>
          <p:cNvSpPr/>
          <p:nvPr/>
        </p:nvSpPr>
        <p:spPr>
          <a:xfrm>
            <a:off x="9410700" y="6146800"/>
            <a:ext cx="2133600" cy="330200"/>
          </a:xfrm>
          <a:prstGeom prst="round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193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201" y="1346200"/>
            <a:ext cx="11836400" cy="5295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729390" y="553471"/>
            <a:ext cx="9481410" cy="646331"/>
          </a:xfrm>
          <a:prstGeom prst="rect">
            <a:avLst/>
          </a:prstGeom>
          <a:noFill/>
        </p:spPr>
        <p:txBody>
          <a:bodyPr wrap="square" rtlCol="0">
            <a:spAutoFit/>
          </a:bodyPr>
          <a:lstStyle/>
          <a:p>
            <a:pPr marL="0" lvl="1"/>
            <a:r>
              <a:rPr lang="en-US" altLang="en-US" sz="3600" b="1" dirty="0">
                <a:solidFill>
                  <a:srgbClr val="336600"/>
                </a:solidFill>
                <a:latin typeface="Arial" panose="020B0604020202020204" pitchFamily="34" charset="0"/>
                <a:cs typeface="Arial" panose="020B0604020202020204" pitchFamily="34" charset="0"/>
              </a:rPr>
              <a:t>STEP </a:t>
            </a:r>
            <a:r>
              <a:rPr lang="en-US" altLang="en-US" sz="3600" b="1" dirty="0" smtClean="0">
                <a:solidFill>
                  <a:srgbClr val="336600"/>
                </a:solidFill>
                <a:latin typeface="Arial" panose="020B0604020202020204" pitchFamily="34" charset="0"/>
                <a:cs typeface="Arial" panose="020B0604020202020204" pitchFamily="34" charset="0"/>
              </a:rPr>
              <a:t>SIX </a:t>
            </a:r>
            <a:r>
              <a:rPr lang="en-US" altLang="en-US" sz="3600" b="1" dirty="0">
                <a:solidFill>
                  <a:srgbClr val="336600"/>
                </a:solidFill>
                <a:latin typeface="Arial" panose="020B0604020202020204" pitchFamily="34" charset="0"/>
                <a:cs typeface="Arial" panose="020B0604020202020204" pitchFamily="34" charset="0"/>
              </a:rPr>
              <a:t>-</a:t>
            </a:r>
            <a:r>
              <a:rPr lang="en-US" sz="3600" b="1" dirty="0">
                <a:solidFill>
                  <a:srgbClr val="336600"/>
                </a:solidFill>
                <a:latin typeface="Arial" panose="020B0604020202020204" pitchFamily="34" charset="0"/>
                <a:cs typeface="Arial" panose="020B0604020202020204" pitchFamily="34" charset="0"/>
              </a:rPr>
              <a:t> Apply </a:t>
            </a:r>
            <a:r>
              <a:rPr lang="en-US" sz="3600" b="1" dirty="0" smtClean="0">
                <a:solidFill>
                  <a:srgbClr val="336600"/>
                </a:solidFill>
                <a:latin typeface="Arial" panose="020B0604020202020204" pitchFamily="34" charset="0"/>
                <a:cs typeface="Arial" panose="020B0604020202020204" pitchFamily="34" charset="0"/>
              </a:rPr>
              <a:t>60</a:t>
            </a:r>
            <a:r>
              <a:rPr lang="en-US" sz="3600" b="1" dirty="0">
                <a:solidFill>
                  <a:srgbClr val="336600"/>
                </a:solidFill>
                <a:latin typeface="Arial" panose="020B0604020202020204" pitchFamily="34" charset="0"/>
                <a:cs typeface="Arial" panose="020B0604020202020204" pitchFamily="34" charset="0"/>
              </a:rPr>
              <a:t>% </a:t>
            </a:r>
            <a:r>
              <a:rPr lang="en-US" sz="3600" b="1" dirty="0" smtClean="0">
                <a:solidFill>
                  <a:srgbClr val="336600"/>
                </a:solidFill>
                <a:latin typeface="Arial" panose="020B0604020202020204" pitchFamily="34" charset="0"/>
                <a:cs typeface="Arial" panose="020B0604020202020204" pitchFamily="34" charset="0"/>
              </a:rPr>
              <a:t>Factor to Soft Goal</a:t>
            </a:r>
            <a:endParaRPr lang="en-US" sz="3600" dirty="0"/>
          </a:p>
        </p:txBody>
      </p:sp>
      <p:sp>
        <p:nvSpPr>
          <p:cNvPr id="3" name="Rounded Rectangular Callout 2"/>
          <p:cNvSpPr/>
          <p:nvPr/>
        </p:nvSpPr>
        <p:spPr>
          <a:xfrm>
            <a:off x="2032001" y="5689600"/>
            <a:ext cx="4419600" cy="806102"/>
          </a:xfrm>
          <a:prstGeom prst="wedgeRoundRectCallout">
            <a:avLst>
              <a:gd name="adj1" fmla="val 96706"/>
              <a:gd name="adj2" fmla="val 429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r>
              <a:rPr lang="en-US" sz="3200" b="1" dirty="0">
                <a:solidFill>
                  <a:schemeClr val="tx1"/>
                </a:solidFill>
              </a:rPr>
              <a:t>18.77% * 0.6 = 11.26%</a:t>
            </a:r>
          </a:p>
        </p:txBody>
      </p:sp>
    </p:spTree>
    <p:extLst>
      <p:ext uri="{BB962C8B-B14F-4D97-AF65-F5344CB8AC3E}">
        <p14:creationId xmlns:p14="http://schemas.microsoft.com/office/powerpoint/2010/main" val="9304127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stretch>
            <a:fillRect/>
          </a:stretch>
        </p:blipFill>
        <p:spPr>
          <a:xfrm>
            <a:off x="126999" y="1358899"/>
            <a:ext cx="11925301" cy="5372100"/>
          </a:xfrm>
          <a:prstGeom prst="rect">
            <a:avLst/>
          </a:prstGeom>
          <a:ln w="19050">
            <a:solidFill>
              <a:schemeClr val="tx1"/>
            </a:solidFill>
          </a:ln>
        </p:spPr>
      </p:pic>
      <p:sp>
        <p:nvSpPr>
          <p:cNvPr id="3" name="Rounded Rectangular Callout 2"/>
          <p:cNvSpPr/>
          <p:nvPr/>
        </p:nvSpPr>
        <p:spPr>
          <a:xfrm>
            <a:off x="5664200" y="5305961"/>
            <a:ext cx="3839002" cy="1221839"/>
          </a:xfrm>
          <a:prstGeom prst="wedgeRoundRectCallout">
            <a:avLst>
              <a:gd name="adj1" fmla="val 69045"/>
              <a:gd name="adj2" fmla="val 3247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effectLst>
                  <a:outerShdw blurRad="38100" dist="38100" dir="2700000" algn="tl">
                    <a:srgbClr val="000000">
                      <a:alpha val="43137"/>
                    </a:srgbClr>
                  </a:outerShdw>
                </a:effectLst>
              </a:rPr>
              <a:t>Round to </a:t>
            </a:r>
            <a:r>
              <a:rPr lang="en-US" sz="2800" b="1" dirty="0" smtClean="0">
                <a:solidFill>
                  <a:srgbClr val="FF0000"/>
                </a:solidFill>
                <a:effectLst>
                  <a:outerShdw blurRad="38100" dist="38100" dir="2700000" algn="tl">
                    <a:srgbClr val="000000">
                      <a:alpha val="43137"/>
                    </a:srgbClr>
                  </a:outerShdw>
                </a:effectLst>
              </a:rPr>
              <a:t>nearest  </a:t>
            </a:r>
          </a:p>
          <a:p>
            <a:pPr algn="ctr"/>
            <a:r>
              <a:rPr lang="en-US" sz="2800" b="1" dirty="0">
                <a:solidFill>
                  <a:srgbClr val="FF0000"/>
                </a:solidFill>
                <a:effectLst>
                  <a:outerShdw blurRad="38100" dist="38100" dir="2700000" algn="tl">
                    <a:srgbClr val="000000">
                      <a:alpha val="43137"/>
                    </a:srgbClr>
                  </a:outerShdw>
                </a:effectLst>
              </a:rPr>
              <a:t>w</a:t>
            </a:r>
            <a:r>
              <a:rPr lang="en-US" sz="2800" b="1" dirty="0" smtClean="0">
                <a:solidFill>
                  <a:srgbClr val="FF0000"/>
                </a:solidFill>
                <a:effectLst>
                  <a:outerShdw blurRad="38100" dist="38100" dir="2700000" algn="tl">
                    <a:srgbClr val="000000">
                      <a:alpha val="43137"/>
                    </a:srgbClr>
                  </a:outerShdw>
                </a:effectLst>
              </a:rPr>
              <a:t>hole number </a:t>
            </a:r>
            <a:r>
              <a:rPr lang="en-US" sz="2800" b="1" dirty="0">
                <a:solidFill>
                  <a:srgbClr val="FF0000"/>
                </a:solidFill>
                <a:effectLst>
                  <a:outerShdw blurRad="38100" dist="38100" dir="2700000" algn="tl">
                    <a:srgbClr val="000000">
                      <a:alpha val="43137"/>
                    </a:srgbClr>
                  </a:outerShdw>
                </a:effectLst>
              </a:rPr>
              <a:t>= 11%</a:t>
            </a:r>
          </a:p>
        </p:txBody>
      </p:sp>
      <p:sp>
        <p:nvSpPr>
          <p:cNvPr id="5" name="Rectangle 4"/>
          <p:cNvSpPr/>
          <p:nvPr/>
        </p:nvSpPr>
        <p:spPr>
          <a:xfrm>
            <a:off x="723981" y="610969"/>
            <a:ext cx="9512219" cy="646331"/>
          </a:xfrm>
          <a:prstGeom prst="rect">
            <a:avLst/>
          </a:prstGeom>
        </p:spPr>
        <p:txBody>
          <a:bodyPr wrap="none">
            <a:spAutoFit/>
          </a:bodyPr>
          <a:lstStyle/>
          <a:p>
            <a:r>
              <a:rPr lang="en-US" altLang="en-US" sz="3600" b="1" dirty="0" smtClean="0">
                <a:solidFill>
                  <a:srgbClr val="336600"/>
                </a:solidFill>
                <a:latin typeface="Arial" panose="020B0604020202020204" pitchFamily="34" charset="0"/>
                <a:cs typeface="Arial" panose="020B0604020202020204" pitchFamily="34" charset="0"/>
              </a:rPr>
              <a:t>STEP SEVEN - </a:t>
            </a:r>
            <a:r>
              <a:rPr lang="en-US" sz="3600" b="1" dirty="0" smtClean="0">
                <a:solidFill>
                  <a:srgbClr val="336600"/>
                </a:solidFill>
                <a:latin typeface="Arial" panose="020B0604020202020204" pitchFamily="34" charset="0"/>
                <a:cs typeface="Arial" panose="020B0604020202020204" pitchFamily="34" charset="0"/>
              </a:rPr>
              <a:t> </a:t>
            </a:r>
            <a:r>
              <a:rPr lang="en-US" sz="3600" b="1" dirty="0">
                <a:solidFill>
                  <a:srgbClr val="336600"/>
                </a:solidFill>
                <a:latin typeface="Arial" panose="020B0604020202020204" pitchFamily="34" charset="0"/>
                <a:cs typeface="Arial" panose="020B0604020202020204" pitchFamily="34" charset="0"/>
              </a:rPr>
              <a:t>Round to </a:t>
            </a:r>
            <a:r>
              <a:rPr lang="en-US" sz="3600" b="1" dirty="0" smtClean="0">
                <a:solidFill>
                  <a:srgbClr val="336600"/>
                </a:solidFill>
                <a:latin typeface="Arial" panose="020B0604020202020204" pitchFamily="34" charset="0"/>
                <a:cs typeface="Arial" panose="020B0604020202020204" pitchFamily="34" charset="0"/>
              </a:rPr>
              <a:t>Nearest Whole %</a:t>
            </a:r>
            <a:endParaRPr lang="en-US" sz="3600" b="1" dirty="0">
              <a:solidFill>
                <a:srgbClr val="336600"/>
              </a:solidFill>
              <a:latin typeface="Arial" panose="020B0604020202020204" pitchFamily="34" charset="0"/>
              <a:cs typeface="Arial" panose="020B0604020202020204" pitchFamily="34" charset="0"/>
            </a:endParaRPr>
          </a:p>
        </p:txBody>
      </p:sp>
      <p:sp>
        <p:nvSpPr>
          <p:cNvPr id="16" name="Rounded Rectangle 15"/>
          <p:cNvSpPr/>
          <p:nvPr/>
        </p:nvSpPr>
        <p:spPr>
          <a:xfrm>
            <a:off x="10236200" y="6283577"/>
            <a:ext cx="1816100" cy="345823"/>
          </a:xfrm>
          <a:prstGeom prst="round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3988492"/>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162371" y="6356349"/>
            <a:ext cx="457200" cy="365125"/>
          </a:xfrm>
          <a:prstGeom prst="rect">
            <a:avLst/>
          </a:prstGeom>
        </p:spPr>
        <p:txBody>
          <a:bodyPr/>
          <a:lstStyle/>
          <a:p>
            <a:pPr>
              <a:defRPr/>
            </a:pPr>
            <a:fld id="{9E7637EB-2655-4985-A6F7-FC97D70255D5}" type="slidenum">
              <a:rPr lang="en-US" altLang="en-US" smtClean="0"/>
              <a:pPr>
                <a:defRPr/>
              </a:pPr>
              <a:t>5</a:t>
            </a:fld>
            <a:endParaRPr lang="en-US" altLang="en-US" dirty="0"/>
          </a:p>
        </p:txBody>
      </p:sp>
      <p:sp>
        <p:nvSpPr>
          <p:cNvPr id="6" name="Rectangle 2"/>
          <p:cNvSpPr txBox="1">
            <a:spLocks noChangeArrowheads="1"/>
          </p:cNvSpPr>
          <p:nvPr/>
        </p:nvSpPr>
        <p:spPr bwMode="auto">
          <a:xfrm>
            <a:off x="825190" y="512956"/>
            <a:ext cx="10337181" cy="74119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0682" tIns="40341" rIns="80682" bIns="40341" numCol="1" rtlCol="0" anchor="t" anchorCtr="0" compatLnSpc="1">
            <a:prstTxWarp prst="textNoShape">
              <a:avLst/>
            </a:prstTxWarp>
            <a:normAutofit/>
          </a:bodyPr>
          <a:lstStyle>
            <a:lvl1pPr algn="l" defTabSz="914400" rtl="0" eaLnBrk="1" latinLnBrk="0" hangingPunct="1">
              <a:lnSpc>
                <a:spcPct val="100000"/>
              </a:lnSpc>
              <a:spcBef>
                <a:spcPct val="0"/>
              </a:spcBef>
              <a:buNone/>
              <a:defRPr sz="4400" b="1" u="none" kern="1200" baseline="0">
                <a:solidFill>
                  <a:srgbClr val="336600"/>
                </a:solidFill>
                <a:latin typeface="Arial" panose="020B0604020202020204" pitchFamily="34" charset="0"/>
                <a:ea typeface="+mj-ea"/>
                <a:cs typeface="Arial" panose="020B0604020202020204" pitchFamily="34" charset="0"/>
              </a:defRPr>
            </a:lvl1pPr>
          </a:lstStyle>
          <a:p>
            <a:pPr fontAlgn="t"/>
            <a:r>
              <a:rPr lang="en-US" altLang="en-US" sz="3600" dirty="0" smtClean="0"/>
              <a:t>Important Links</a:t>
            </a:r>
          </a:p>
        </p:txBody>
      </p:sp>
      <p:sp>
        <p:nvSpPr>
          <p:cNvPr id="7" name="Text Placeholder 3"/>
          <p:cNvSpPr txBox="1">
            <a:spLocks/>
          </p:cNvSpPr>
          <p:nvPr/>
        </p:nvSpPr>
        <p:spPr>
          <a:xfrm>
            <a:off x="659728" y="1547967"/>
            <a:ext cx="5235976" cy="640914"/>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lgn="l">
              <a:buFont typeface="Arial" panose="020B0604020202020204" pitchFamily="34" charset="0"/>
              <a:buChar char="•"/>
            </a:pPr>
            <a:r>
              <a:rPr lang="en-US" sz="1400" dirty="0" smtClean="0">
                <a:solidFill>
                  <a:schemeClr val="tx1"/>
                </a:solidFill>
              </a:rPr>
              <a:t>Local Assistance Consultant Selection and Procurement Website: </a:t>
            </a:r>
            <a:r>
              <a:rPr lang="en-US" sz="1400" dirty="0" smtClean="0">
                <a:hlinkClick r:id="rId3"/>
              </a:rPr>
              <a:t>http://www.dot.ca.gov/hq/LocalPrograms/AE/index.htm</a:t>
            </a:r>
            <a:endParaRPr lang="en-US" sz="1400" dirty="0" smtClean="0"/>
          </a:p>
          <a:p>
            <a:pPr algn="l"/>
            <a:endParaRPr lang="en-US" dirty="0"/>
          </a:p>
        </p:txBody>
      </p:sp>
      <p:pic>
        <p:nvPicPr>
          <p:cNvPr id="9" name="Picture 8"/>
          <p:cNvPicPr>
            <a:picLocks noChangeAspect="1"/>
          </p:cNvPicPr>
          <p:nvPr/>
        </p:nvPicPr>
        <p:blipFill>
          <a:blip r:embed="rId4"/>
          <a:stretch>
            <a:fillRect/>
          </a:stretch>
        </p:blipFill>
        <p:spPr>
          <a:xfrm>
            <a:off x="1277743" y="2773161"/>
            <a:ext cx="3485556" cy="3891776"/>
          </a:xfrm>
          <a:prstGeom prst="rect">
            <a:avLst/>
          </a:prstGeom>
          <a:ln w="38100">
            <a:solidFill>
              <a:srgbClr val="FFC000"/>
            </a:solidFill>
          </a:ln>
        </p:spPr>
      </p:pic>
      <p:pic>
        <p:nvPicPr>
          <p:cNvPr id="10" name="Picture 9"/>
          <p:cNvPicPr>
            <a:picLocks noChangeAspect="1"/>
          </p:cNvPicPr>
          <p:nvPr/>
        </p:nvPicPr>
        <p:blipFill>
          <a:blip r:embed="rId5"/>
          <a:stretch>
            <a:fillRect/>
          </a:stretch>
        </p:blipFill>
        <p:spPr>
          <a:xfrm>
            <a:off x="4548541" y="2972494"/>
            <a:ext cx="3521622" cy="3214821"/>
          </a:xfrm>
          <a:prstGeom prst="rect">
            <a:avLst/>
          </a:prstGeom>
          <a:ln w="38100">
            <a:solidFill>
              <a:srgbClr val="FFC000"/>
            </a:solidFill>
          </a:ln>
        </p:spPr>
      </p:pic>
      <p:pic>
        <p:nvPicPr>
          <p:cNvPr id="11" name="Picture 10"/>
          <p:cNvPicPr>
            <a:picLocks noChangeAspect="1"/>
          </p:cNvPicPr>
          <p:nvPr/>
        </p:nvPicPr>
        <p:blipFill>
          <a:blip r:embed="rId6"/>
          <a:stretch>
            <a:fillRect/>
          </a:stretch>
        </p:blipFill>
        <p:spPr>
          <a:xfrm>
            <a:off x="7896874" y="3176273"/>
            <a:ext cx="2812942" cy="3488664"/>
          </a:xfrm>
          <a:prstGeom prst="rect">
            <a:avLst/>
          </a:prstGeom>
          <a:ln w="38100">
            <a:solidFill>
              <a:srgbClr val="FFC000"/>
            </a:solidFill>
          </a:ln>
        </p:spPr>
      </p:pic>
      <p:sp>
        <p:nvSpPr>
          <p:cNvPr id="2" name="Rectangle 1"/>
          <p:cNvSpPr/>
          <p:nvPr/>
        </p:nvSpPr>
        <p:spPr>
          <a:xfrm>
            <a:off x="7521479" y="2386865"/>
            <a:ext cx="4098092" cy="523220"/>
          </a:xfrm>
          <a:prstGeom prst="rect">
            <a:avLst/>
          </a:prstGeom>
        </p:spPr>
        <p:txBody>
          <a:bodyPr wrap="square">
            <a:spAutoFit/>
          </a:bodyPr>
          <a:lstStyle/>
          <a:p>
            <a:pPr marL="171450" indent="-171450">
              <a:buFont typeface="Arial" panose="020B0604020202020204" pitchFamily="34" charset="0"/>
              <a:buChar char="•"/>
            </a:pPr>
            <a:r>
              <a:rPr lang="en-US" sz="1400" dirty="0"/>
              <a:t>Subscribe to Local Assistance Emails: </a:t>
            </a:r>
            <a:r>
              <a:rPr lang="en-US" sz="1400" dirty="0">
                <a:hlinkClick r:id="rId7"/>
              </a:rPr>
              <a:t>http://www.dot.ca.gov/hq/LocalPrograms/sub.htm</a:t>
            </a:r>
            <a:endParaRPr lang="en-US" sz="1400" dirty="0"/>
          </a:p>
        </p:txBody>
      </p:sp>
      <p:sp>
        <p:nvSpPr>
          <p:cNvPr id="3" name="Rectangle 2"/>
          <p:cNvSpPr/>
          <p:nvPr/>
        </p:nvSpPr>
        <p:spPr>
          <a:xfrm>
            <a:off x="5051779" y="2025589"/>
            <a:ext cx="2515146" cy="523220"/>
          </a:xfrm>
          <a:prstGeom prst="rect">
            <a:avLst/>
          </a:prstGeom>
        </p:spPr>
        <p:txBody>
          <a:bodyPr wrap="square">
            <a:spAutoFit/>
          </a:bodyPr>
          <a:lstStyle/>
          <a:p>
            <a:pPr marL="171450" indent="-171450">
              <a:buFont typeface="Arial" panose="020B0604020202020204" pitchFamily="34" charset="0"/>
              <a:buChar char="•"/>
            </a:pPr>
            <a:r>
              <a:rPr lang="en-US" sz="1400" dirty="0"/>
              <a:t>Local Assistance Blog: </a:t>
            </a:r>
            <a:br>
              <a:rPr lang="en-US" sz="1400" dirty="0"/>
            </a:br>
            <a:r>
              <a:rPr lang="en-US" sz="1400" dirty="0">
                <a:hlinkClick r:id="rId8"/>
              </a:rPr>
              <a:t>www.localassistanceblog.com</a:t>
            </a:r>
            <a:endParaRPr lang="en-US" sz="1400" dirty="0"/>
          </a:p>
        </p:txBody>
      </p:sp>
    </p:spTree>
    <p:extLst>
      <p:ext uri="{BB962C8B-B14F-4D97-AF65-F5344CB8AC3E}">
        <p14:creationId xmlns:p14="http://schemas.microsoft.com/office/powerpoint/2010/main" val="25694678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31" presetClass="entr" presetSubtype="0" fill="hold" nodeType="with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 calcmode="lin" valueType="num">
                                      <p:cBhvr>
                                        <p:cTn id="12"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7">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7">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7">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1000"/>
                                        <p:tgtEl>
                                          <p:spTgt spid="10"/>
                                        </p:tgtEl>
                                      </p:cBhvr>
                                    </p:animEffect>
                                    <p:anim calcmode="lin" valueType="num">
                                      <p:cBhvr>
                                        <p:cTn id="21" dur="1000" fill="hold"/>
                                        <p:tgtEl>
                                          <p:spTgt spid="10"/>
                                        </p:tgtEl>
                                        <p:attrNameLst>
                                          <p:attrName>ppt_x</p:attrName>
                                        </p:attrNameLst>
                                      </p:cBhvr>
                                      <p:tavLst>
                                        <p:tav tm="0">
                                          <p:val>
                                            <p:strVal val="#ppt_x"/>
                                          </p:val>
                                        </p:tav>
                                        <p:tav tm="100000">
                                          <p:val>
                                            <p:strVal val="#ppt_x"/>
                                          </p:val>
                                        </p:tav>
                                      </p:tavLst>
                                    </p:anim>
                                    <p:anim calcmode="lin" valueType="num">
                                      <p:cBhvr>
                                        <p:cTn id="22" dur="1000" fill="hold"/>
                                        <p:tgtEl>
                                          <p:spTgt spid="10"/>
                                        </p:tgtEl>
                                        <p:attrNameLst>
                                          <p:attrName>ppt_y</p:attrName>
                                        </p:attrNameLst>
                                      </p:cBhvr>
                                      <p:tavLst>
                                        <p:tav tm="0">
                                          <p:val>
                                            <p:strVal val="#ppt_y+.1"/>
                                          </p:val>
                                        </p:tav>
                                        <p:tav tm="100000">
                                          <p:val>
                                            <p:strVal val="#ppt_y"/>
                                          </p:val>
                                        </p:tav>
                                      </p:tavLst>
                                    </p:anim>
                                  </p:childTnLst>
                                </p:cTn>
                              </p:par>
                              <p:par>
                                <p:cTn id="23" presetID="31" presetClass="entr" presetSubtype="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1000" fill="hold"/>
                                        <p:tgtEl>
                                          <p:spTgt spid="3"/>
                                        </p:tgtEl>
                                        <p:attrNameLst>
                                          <p:attrName>ppt_w</p:attrName>
                                        </p:attrNameLst>
                                      </p:cBhvr>
                                      <p:tavLst>
                                        <p:tav tm="0">
                                          <p:val>
                                            <p:fltVal val="0"/>
                                          </p:val>
                                        </p:tav>
                                        <p:tav tm="100000">
                                          <p:val>
                                            <p:strVal val="#ppt_w"/>
                                          </p:val>
                                        </p:tav>
                                      </p:tavLst>
                                    </p:anim>
                                    <p:anim calcmode="lin" valueType="num">
                                      <p:cBhvr>
                                        <p:cTn id="26" dur="1000" fill="hold"/>
                                        <p:tgtEl>
                                          <p:spTgt spid="3"/>
                                        </p:tgtEl>
                                        <p:attrNameLst>
                                          <p:attrName>ppt_h</p:attrName>
                                        </p:attrNameLst>
                                      </p:cBhvr>
                                      <p:tavLst>
                                        <p:tav tm="0">
                                          <p:val>
                                            <p:fltVal val="0"/>
                                          </p:val>
                                        </p:tav>
                                        <p:tav tm="100000">
                                          <p:val>
                                            <p:strVal val="#ppt_h"/>
                                          </p:val>
                                        </p:tav>
                                      </p:tavLst>
                                    </p:anim>
                                    <p:anim calcmode="lin" valueType="num">
                                      <p:cBhvr>
                                        <p:cTn id="27" dur="1000" fill="hold"/>
                                        <p:tgtEl>
                                          <p:spTgt spid="3"/>
                                        </p:tgtEl>
                                        <p:attrNameLst>
                                          <p:attrName>style.rotation</p:attrName>
                                        </p:attrNameLst>
                                      </p:cBhvr>
                                      <p:tavLst>
                                        <p:tav tm="0">
                                          <p:val>
                                            <p:fltVal val="90"/>
                                          </p:val>
                                        </p:tav>
                                        <p:tav tm="100000">
                                          <p:val>
                                            <p:fltVal val="0"/>
                                          </p:val>
                                        </p:tav>
                                      </p:tavLst>
                                    </p:anim>
                                    <p:animEffect transition="in" filter="fade">
                                      <p:cBhvr>
                                        <p:cTn id="28" dur="1000"/>
                                        <p:tgtEl>
                                          <p:spTgt spid="3"/>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1000"/>
                                        <p:tgtEl>
                                          <p:spTgt spid="11"/>
                                        </p:tgtEl>
                                      </p:cBhvr>
                                    </p:animEffect>
                                    <p:anim calcmode="lin" valueType="num">
                                      <p:cBhvr>
                                        <p:cTn id="34" dur="1000" fill="hold"/>
                                        <p:tgtEl>
                                          <p:spTgt spid="11"/>
                                        </p:tgtEl>
                                        <p:attrNameLst>
                                          <p:attrName>ppt_x</p:attrName>
                                        </p:attrNameLst>
                                      </p:cBhvr>
                                      <p:tavLst>
                                        <p:tav tm="0">
                                          <p:val>
                                            <p:strVal val="#ppt_x"/>
                                          </p:val>
                                        </p:tav>
                                        <p:tav tm="100000">
                                          <p:val>
                                            <p:strVal val="#ppt_x"/>
                                          </p:val>
                                        </p:tav>
                                      </p:tavLst>
                                    </p:anim>
                                    <p:anim calcmode="lin" valueType="num">
                                      <p:cBhvr>
                                        <p:cTn id="35" dur="1000" fill="hold"/>
                                        <p:tgtEl>
                                          <p:spTgt spid="11"/>
                                        </p:tgtEl>
                                        <p:attrNameLst>
                                          <p:attrName>ppt_y</p:attrName>
                                        </p:attrNameLst>
                                      </p:cBhvr>
                                      <p:tavLst>
                                        <p:tav tm="0">
                                          <p:val>
                                            <p:strVal val="#ppt_y+.1"/>
                                          </p:val>
                                        </p:tav>
                                        <p:tav tm="100000">
                                          <p:val>
                                            <p:strVal val="#ppt_y"/>
                                          </p:val>
                                        </p:tav>
                                      </p:tavLst>
                                    </p:anim>
                                  </p:childTnLst>
                                </p:cTn>
                              </p:par>
                              <p:par>
                                <p:cTn id="36" presetID="31" presetClass="entr" presetSubtype="0" fill="hold" grpId="0" nodeType="withEffect">
                                  <p:stCondLst>
                                    <p:cond delay="0"/>
                                  </p:stCondLst>
                                  <p:childTnLst>
                                    <p:set>
                                      <p:cBhvr>
                                        <p:cTn id="37" dur="1" fill="hold">
                                          <p:stCondLst>
                                            <p:cond delay="0"/>
                                          </p:stCondLst>
                                        </p:cTn>
                                        <p:tgtEl>
                                          <p:spTgt spid="2"/>
                                        </p:tgtEl>
                                        <p:attrNameLst>
                                          <p:attrName>style.visibility</p:attrName>
                                        </p:attrNameLst>
                                      </p:cBhvr>
                                      <p:to>
                                        <p:strVal val="visible"/>
                                      </p:to>
                                    </p:set>
                                    <p:anim calcmode="lin" valueType="num">
                                      <p:cBhvr>
                                        <p:cTn id="38" dur="1000" fill="hold"/>
                                        <p:tgtEl>
                                          <p:spTgt spid="2"/>
                                        </p:tgtEl>
                                        <p:attrNameLst>
                                          <p:attrName>ppt_w</p:attrName>
                                        </p:attrNameLst>
                                      </p:cBhvr>
                                      <p:tavLst>
                                        <p:tav tm="0">
                                          <p:val>
                                            <p:fltVal val="0"/>
                                          </p:val>
                                        </p:tav>
                                        <p:tav tm="100000">
                                          <p:val>
                                            <p:strVal val="#ppt_w"/>
                                          </p:val>
                                        </p:tav>
                                      </p:tavLst>
                                    </p:anim>
                                    <p:anim calcmode="lin" valueType="num">
                                      <p:cBhvr>
                                        <p:cTn id="39" dur="1000" fill="hold"/>
                                        <p:tgtEl>
                                          <p:spTgt spid="2"/>
                                        </p:tgtEl>
                                        <p:attrNameLst>
                                          <p:attrName>ppt_h</p:attrName>
                                        </p:attrNameLst>
                                      </p:cBhvr>
                                      <p:tavLst>
                                        <p:tav tm="0">
                                          <p:val>
                                            <p:fltVal val="0"/>
                                          </p:val>
                                        </p:tav>
                                        <p:tav tm="100000">
                                          <p:val>
                                            <p:strVal val="#ppt_h"/>
                                          </p:val>
                                        </p:tav>
                                      </p:tavLst>
                                    </p:anim>
                                    <p:anim calcmode="lin" valueType="num">
                                      <p:cBhvr>
                                        <p:cTn id="40" dur="1000" fill="hold"/>
                                        <p:tgtEl>
                                          <p:spTgt spid="2"/>
                                        </p:tgtEl>
                                        <p:attrNameLst>
                                          <p:attrName>style.rotation</p:attrName>
                                        </p:attrNameLst>
                                      </p:cBhvr>
                                      <p:tavLst>
                                        <p:tav tm="0">
                                          <p:val>
                                            <p:fltVal val="90"/>
                                          </p:val>
                                        </p:tav>
                                        <p:tav tm="100000">
                                          <p:val>
                                            <p:fltVal val="0"/>
                                          </p:val>
                                        </p:tav>
                                      </p:tavLst>
                                    </p:anim>
                                    <p:animEffect transition="in" filter="fade">
                                      <p:cBhvr>
                                        <p:cTn id="41"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811210" y="631294"/>
            <a:ext cx="10337181" cy="74119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0682" tIns="40341" rIns="80682" bIns="40341"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t"/>
            <a:r>
              <a:rPr lang="en-US" altLang="en-US" sz="3600" b="1" dirty="0">
                <a:solidFill>
                  <a:srgbClr val="336600"/>
                </a:solidFill>
                <a:latin typeface="Arial" panose="020B0604020202020204" pitchFamily="34" charset="0"/>
                <a:cs typeface="Arial" panose="020B0604020202020204" pitchFamily="34" charset="0"/>
              </a:rPr>
              <a:t>Procurement Planning – </a:t>
            </a:r>
            <a:r>
              <a:rPr lang="en-US" altLang="en-US" sz="3600" b="1" dirty="0" smtClean="0">
                <a:solidFill>
                  <a:srgbClr val="336600"/>
                </a:solidFill>
                <a:latin typeface="Arial" panose="020B0604020202020204" pitchFamily="34" charset="0"/>
                <a:cs typeface="Arial" panose="020B0604020202020204" pitchFamily="34" charset="0"/>
              </a:rPr>
              <a:t>DBE Goal</a:t>
            </a:r>
            <a:endParaRPr lang="en-US" altLang="en-US" sz="3600" b="1" dirty="0">
              <a:solidFill>
                <a:srgbClr val="336600"/>
              </a:solidFill>
              <a:latin typeface="Arial" panose="020B0604020202020204" pitchFamily="34" charset="0"/>
              <a:cs typeface="Arial" panose="020B0604020202020204" pitchFamily="34" charset="0"/>
            </a:endParaRPr>
          </a:p>
        </p:txBody>
      </p:sp>
      <p:sp>
        <p:nvSpPr>
          <p:cNvPr id="2" name="Rectangle 1"/>
          <p:cNvSpPr/>
          <p:nvPr/>
        </p:nvSpPr>
        <p:spPr>
          <a:xfrm>
            <a:off x="3939540" y="1446379"/>
            <a:ext cx="2298771" cy="1107996"/>
          </a:xfrm>
          <a:prstGeom prst="rect">
            <a:avLst/>
          </a:prstGeom>
        </p:spPr>
        <p:txBody>
          <a:bodyPr wrap="none">
            <a:spAutoFit/>
          </a:bodyPr>
          <a:lstStyle/>
          <a:p>
            <a:r>
              <a:rPr lang="en-US" sz="6600" b="1" dirty="0" smtClean="0">
                <a:cs typeface="Myriad Pro Semibold"/>
              </a:rPr>
              <a:t>TYPES</a:t>
            </a:r>
            <a:endParaRPr lang="en-US" sz="6600" b="1" dirty="0">
              <a:cs typeface="Myriad Pro Semibold"/>
            </a:endParaRPr>
          </a:p>
        </p:txBody>
      </p:sp>
      <p:pic>
        <p:nvPicPr>
          <p:cNvPr id="4111" name="Picture 15" descr="C:\Users\edzce\AppData\Local\Microsoft\Windows\INetCache\IE\2AMIS6VS\stop_watch_-_cartoon[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 y="2426429"/>
            <a:ext cx="3733800" cy="26003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511040" y="2628264"/>
            <a:ext cx="6096000" cy="2529923"/>
          </a:xfrm>
          <a:prstGeom prst="rect">
            <a:avLst/>
          </a:prstGeom>
        </p:spPr>
        <p:txBody>
          <a:bodyPr>
            <a:spAutoFit/>
          </a:bodyPr>
          <a:lstStyle/>
          <a:p>
            <a:pPr marL="685800" indent="-685800">
              <a:lnSpc>
                <a:spcPct val="80000"/>
              </a:lnSpc>
              <a:buFont typeface="Arial" panose="020B0604020202020204" pitchFamily="34" charset="0"/>
              <a:buChar char="•"/>
            </a:pPr>
            <a:r>
              <a:rPr lang="en-US" sz="6600" b="1" dirty="0">
                <a:cs typeface="Myriad Pro Semibold"/>
              </a:rPr>
              <a:t>Goal</a:t>
            </a:r>
          </a:p>
          <a:p>
            <a:pPr marL="685800" indent="-685800">
              <a:lnSpc>
                <a:spcPct val="80000"/>
              </a:lnSpc>
              <a:buFont typeface="Arial" panose="020B0604020202020204" pitchFamily="34" charset="0"/>
              <a:buChar char="•"/>
            </a:pPr>
            <a:r>
              <a:rPr lang="en-US" sz="6600" b="1" dirty="0">
                <a:cs typeface="Calibri"/>
              </a:rPr>
              <a:t>0% goal</a:t>
            </a:r>
          </a:p>
          <a:p>
            <a:pPr marL="685800" indent="-685800">
              <a:lnSpc>
                <a:spcPct val="80000"/>
              </a:lnSpc>
              <a:buFont typeface="Arial" panose="020B0604020202020204" pitchFamily="34" charset="0"/>
              <a:buChar char="•"/>
            </a:pPr>
            <a:r>
              <a:rPr lang="en-US" sz="6600" b="1" dirty="0">
                <a:cs typeface="Calibri"/>
              </a:rPr>
              <a:t>No goal</a:t>
            </a:r>
          </a:p>
        </p:txBody>
      </p:sp>
    </p:spTree>
    <p:extLst>
      <p:ext uri="{BB962C8B-B14F-4D97-AF65-F5344CB8AC3E}">
        <p14:creationId xmlns:p14="http://schemas.microsoft.com/office/powerpoint/2010/main" val="3300770462"/>
      </p:ext>
    </p:extLst>
  </p:cSld>
  <p:clrMapOvr>
    <a:masterClrMapping/>
  </p:clrMapOvr>
  <p:transition spd="slow" advTm="186">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825190" y="586605"/>
            <a:ext cx="10337181" cy="74119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0682" tIns="40341" rIns="80682" bIns="40341"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t"/>
            <a:r>
              <a:rPr lang="en-US" altLang="en-US" sz="3600" b="1" dirty="0">
                <a:solidFill>
                  <a:srgbClr val="336600"/>
                </a:solidFill>
                <a:latin typeface="Arial" panose="020B0604020202020204" pitchFamily="34" charset="0"/>
                <a:cs typeface="Arial" panose="020B0604020202020204" pitchFamily="34" charset="0"/>
              </a:rPr>
              <a:t>Procurement Planning – </a:t>
            </a:r>
            <a:r>
              <a:rPr lang="en-US" altLang="en-US" sz="3600" b="1" dirty="0" smtClean="0">
                <a:solidFill>
                  <a:srgbClr val="336600"/>
                </a:solidFill>
                <a:latin typeface="Arial" panose="020B0604020202020204" pitchFamily="34" charset="0"/>
                <a:cs typeface="Arial" panose="020B0604020202020204" pitchFamily="34" charset="0"/>
              </a:rPr>
              <a:t>DBE Goal</a:t>
            </a:r>
            <a:endParaRPr lang="en-US" altLang="en-US" sz="3600" b="1" dirty="0">
              <a:solidFill>
                <a:srgbClr val="336600"/>
              </a:solidFill>
              <a:latin typeface="Arial" panose="020B0604020202020204" pitchFamily="34" charset="0"/>
              <a:cs typeface="Arial" panose="020B0604020202020204" pitchFamily="34" charset="0"/>
            </a:endParaRPr>
          </a:p>
        </p:txBody>
      </p:sp>
      <p:sp>
        <p:nvSpPr>
          <p:cNvPr id="2" name="Rectangle 1"/>
          <p:cNvSpPr/>
          <p:nvPr/>
        </p:nvSpPr>
        <p:spPr>
          <a:xfrm>
            <a:off x="825190" y="1535013"/>
            <a:ext cx="5265480" cy="769441"/>
          </a:xfrm>
          <a:prstGeom prst="rect">
            <a:avLst/>
          </a:prstGeom>
        </p:spPr>
        <p:txBody>
          <a:bodyPr wrap="none">
            <a:spAutoFit/>
          </a:bodyPr>
          <a:lstStyle/>
          <a:p>
            <a:r>
              <a:rPr lang="en-US" sz="4400" b="1" spc="-150" dirty="0" smtClean="0">
                <a:cs typeface="Myriad Pro Semibold"/>
              </a:rPr>
              <a:t>WHEN  </a:t>
            </a:r>
            <a:r>
              <a:rPr lang="en-US" sz="4400" b="1" spc="-150" dirty="0">
                <a:cs typeface="Myriad Pro Semibold"/>
              </a:rPr>
              <a:t>0</a:t>
            </a:r>
            <a:r>
              <a:rPr lang="en-US" sz="4400" b="1" spc="-150" dirty="0" smtClean="0">
                <a:cs typeface="Myriad Pro Semibold"/>
              </a:rPr>
              <a:t>%  </a:t>
            </a:r>
            <a:r>
              <a:rPr lang="en-US" sz="4400" b="1" spc="-150" dirty="0">
                <a:cs typeface="Myriad Pro Semibold"/>
              </a:rPr>
              <a:t>goal </a:t>
            </a:r>
            <a:r>
              <a:rPr lang="en-US" sz="4400" b="1" spc="-150" dirty="0" smtClean="0">
                <a:cs typeface="Myriad Pro Semibold"/>
              </a:rPr>
              <a:t>applies</a:t>
            </a:r>
            <a:endParaRPr lang="en-US" sz="4400" dirty="0"/>
          </a:p>
        </p:txBody>
      </p:sp>
      <p:sp>
        <p:nvSpPr>
          <p:cNvPr id="3" name="Rectangle 2"/>
          <p:cNvSpPr/>
          <p:nvPr/>
        </p:nvSpPr>
        <p:spPr>
          <a:xfrm>
            <a:off x="936752" y="2882264"/>
            <a:ext cx="10442448" cy="2172582"/>
          </a:xfrm>
          <a:prstGeom prst="rect">
            <a:avLst/>
          </a:prstGeom>
        </p:spPr>
        <p:txBody>
          <a:bodyPr wrap="square">
            <a:spAutoFit/>
          </a:bodyPr>
          <a:lstStyle/>
          <a:p>
            <a:pPr marL="685800" indent="-685800">
              <a:lnSpc>
                <a:spcPct val="150000"/>
              </a:lnSpc>
              <a:spcAft>
                <a:spcPts val="600"/>
              </a:spcAft>
              <a:buFont typeface="Arial" panose="020B0604020202020204" pitchFamily="34" charset="0"/>
              <a:buChar char="•"/>
            </a:pPr>
            <a:r>
              <a:rPr lang="en-US" sz="4400" b="1" dirty="0">
                <a:cs typeface="Calibri"/>
              </a:rPr>
              <a:t>Very limited or narrow scope of work</a:t>
            </a:r>
          </a:p>
          <a:p>
            <a:pPr marL="685800" indent="-685800">
              <a:lnSpc>
                <a:spcPct val="150000"/>
              </a:lnSpc>
              <a:spcBef>
                <a:spcPts val="600"/>
              </a:spcBef>
              <a:buFont typeface="Arial" panose="020B0604020202020204" pitchFamily="34" charset="0"/>
              <a:buChar char="•"/>
            </a:pPr>
            <a:r>
              <a:rPr lang="en-US" sz="4400" b="1" dirty="0">
                <a:cs typeface="Calibri"/>
              </a:rPr>
              <a:t>Limited DBE availability</a:t>
            </a:r>
          </a:p>
        </p:txBody>
      </p:sp>
    </p:spTree>
    <p:extLst>
      <p:ext uri="{BB962C8B-B14F-4D97-AF65-F5344CB8AC3E}">
        <p14:creationId xmlns:p14="http://schemas.microsoft.com/office/powerpoint/2010/main" val="2694458925"/>
      </p:ext>
    </p:extLst>
  </p:cSld>
  <p:clrMapOvr>
    <a:masterClrMapping/>
  </p:clrMapOvr>
  <p:transition spd="slow" advTm="186">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63600" y="2627112"/>
            <a:ext cx="10224513" cy="2095638"/>
          </a:xfrm>
          <a:prstGeom prst="rect">
            <a:avLst/>
          </a:prstGeom>
        </p:spPr>
        <p:txBody>
          <a:bodyPr wrap="square">
            <a:spAutoFit/>
          </a:bodyPr>
          <a:lstStyle/>
          <a:p>
            <a:pPr marL="685800" indent="-685800">
              <a:lnSpc>
                <a:spcPct val="150000"/>
              </a:lnSpc>
              <a:spcBef>
                <a:spcPts val="600"/>
              </a:spcBef>
              <a:buFont typeface="Arial" panose="020B0604020202020204" pitchFamily="34" charset="0"/>
              <a:buChar char="•"/>
            </a:pPr>
            <a:r>
              <a:rPr lang="en-US" sz="4400" b="1" dirty="0">
                <a:cs typeface="Calibri"/>
              </a:rPr>
              <a:t>Sole source or non-competitive </a:t>
            </a:r>
          </a:p>
          <a:p>
            <a:pPr marL="685800" indent="-685800">
              <a:lnSpc>
                <a:spcPct val="150000"/>
              </a:lnSpc>
              <a:spcBef>
                <a:spcPts val="600"/>
              </a:spcBef>
              <a:buFont typeface="Arial" panose="020B0604020202020204" pitchFamily="34" charset="0"/>
              <a:buChar char="•"/>
            </a:pPr>
            <a:r>
              <a:rPr lang="en-US" sz="4400" b="1" dirty="0">
                <a:cs typeface="Calibri"/>
              </a:rPr>
              <a:t>Emergency relief projects</a:t>
            </a:r>
          </a:p>
        </p:txBody>
      </p:sp>
      <p:sp>
        <p:nvSpPr>
          <p:cNvPr id="8" name="Rectangle 2"/>
          <p:cNvSpPr txBox="1">
            <a:spLocks noChangeArrowheads="1"/>
          </p:cNvSpPr>
          <p:nvPr/>
        </p:nvSpPr>
        <p:spPr bwMode="auto">
          <a:xfrm>
            <a:off x="750932" y="484720"/>
            <a:ext cx="10337181" cy="74119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0682" tIns="40341" rIns="80682" bIns="40341"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t"/>
            <a:r>
              <a:rPr lang="en-US" altLang="en-US" sz="3600" b="1" dirty="0">
                <a:solidFill>
                  <a:srgbClr val="336600"/>
                </a:solidFill>
                <a:latin typeface="Arial" panose="020B0604020202020204" pitchFamily="34" charset="0"/>
                <a:cs typeface="Arial" panose="020B0604020202020204" pitchFamily="34" charset="0"/>
              </a:rPr>
              <a:t>Procurement Planning – </a:t>
            </a:r>
            <a:r>
              <a:rPr lang="en-US" altLang="en-US" sz="3600" b="1" dirty="0" smtClean="0">
                <a:solidFill>
                  <a:srgbClr val="336600"/>
                </a:solidFill>
                <a:latin typeface="Arial" panose="020B0604020202020204" pitchFamily="34" charset="0"/>
                <a:cs typeface="Arial" panose="020B0604020202020204" pitchFamily="34" charset="0"/>
              </a:rPr>
              <a:t>DBE Goal</a:t>
            </a:r>
            <a:endParaRPr lang="en-US" altLang="en-US" sz="3600" b="1" dirty="0">
              <a:solidFill>
                <a:srgbClr val="336600"/>
              </a:solidFill>
              <a:latin typeface="Arial" panose="020B0604020202020204" pitchFamily="34" charset="0"/>
              <a:cs typeface="Arial" panose="020B0604020202020204" pitchFamily="34" charset="0"/>
            </a:endParaRPr>
          </a:p>
        </p:txBody>
      </p:sp>
      <p:sp>
        <p:nvSpPr>
          <p:cNvPr id="3" name="Rectangle 2"/>
          <p:cNvSpPr/>
          <p:nvPr/>
        </p:nvSpPr>
        <p:spPr>
          <a:xfrm>
            <a:off x="825190" y="1569195"/>
            <a:ext cx="5231817" cy="769441"/>
          </a:xfrm>
          <a:prstGeom prst="rect">
            <a:avLst/>
          </a:prstGeom>
          <a:effectLst>
            <a:outerShdw blurRad="50800" dist="38100" dir="5400000" algn="t" rotWithShape="0">
              <a:prstClr val="black">
                <a:alpha val="40000"/>
              </a:prstClr>
            </a:outerShdw>
          </a:effectLst>
        </p:spPr>
        <p:txBody>
          <a:bodyPr wrap="none">
            <a:spAutoFit/>
          </a:bodyPr>
          <a:lstStyle/>
          <a:p>
            <a:r>
              <a:rPr lang="en-US" sz="4400" b="1" spc="-100" dirty="0" smtClean="0">
                <a:cs typeface="Myriad Pro Semibold"/>
              </a:rPr>
              <a:t>WHEN </a:t>
            </a:r>
            <a:r>
              <a:rPr lang="en-US" sz="4400" b="1" spc="-100" dirty="0" smtClean="0">
                <a:solidFill>
                  <a:srgbClr val="FF0000"/>
                </a:solidFill>
                <a:cs typeface="Myriad Pro Semibold"/>
              </a:rPr>
              <a:t>NO</a:t>
            </a:r>
            <a:r>
              <a:rPr lang="en-US" sz="4400" b="1" spc="-100" dirty="0" smtClean="0">
                <a:cs typeface="Myriad Pro Semibold"/>
              </a:rPr>
              <a:t> goal </a:t>
            </a:r>
            <a:r>
              <a:rPr lang="en-US" sz="4400" b="1" spc="-100" dirty="0">
                <a:cs typeface="Myriad Pro Semibold"/>
              </a:rPr>
              <a:t>applies</a:t>
            </a:r>
          </a:p>
        </p:txBody>
      </p:sp>
      <p:pic>
        <p:nvPicPr>
          <p:cNvPr id="5122" name="Picture 2" descr="C:\Users\edzce\AppData\Local\Microsoft\Windows\INetCache\IE\7YQ1UE5X\18-14-foto-No-positivo[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9932" y="5011227"/>
            <a:ext cx="2326813" cy="1753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7757192"/>
      </p:ext>
    </p:extLst>
  </p:cSld>
  <p:clrMapOvr>
    <a:masterClrMapping/>
  </p:clrMapOvr>
  <p:transition spd="slow" advTm="186">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0645" y="1600201"/>
            <a:ext cx="10796355" cy="2209800"/>
          </a:xfrm>
        </p:spPr>
        <p:txBody>
          <a:bodyPr>
            <a:noAutofit/>
          </a:bodyPr>
          <a:lstStyle/>
          <a:p>
            <a:pPr marL="914400" indent="-914400" algn="l">
              <a:lnSpc>
                <a:spcPct val="150000"/>
              </a:lnSpc>
              <a:buAutoNum type="arabicPeriod"/>
            </a:pPr>
            <a:r>
              <a:rPr lang="en-US" sz="4400" b="1" dirty="0">
                <a:cs typeface="Calibri"/>
              </a:rPr>
              <a:t>Single Service Contract </a:t>
            </a:r>
          </a:p>
          <a:p>
            <a:pPr marL="914400" indent="-914400" algn="l">
              <a:lnSpc>
                <a:spcPct val="150000"/>
              </a:lnSpc>
              <a:buFont typeface="Arial" panose="020B0604020202020204" pitchFamily="34" charset="0"/>
              <a:buAutoNum type="arabicPeriod"/>
            </a:pPr>
            <a:r>
              <a:rPr lang="en-US" sz="4400" b="1" dirty="0">
                <a:cs typeface="Calibri"/>
              </a:rPr>
              <a:t>Multiple </a:t>
            </a:r>
            <a:r>
              <a:rPr lang="en-US" sz="4400" b="1" dirty="0" smtClean="0">
                <a:cs typeface="Calibri"/>
              </a:rPr>
              <a:t>Services </a:t>
            </a:r>
            <a:r>
              <a:rPr lang="en-US" sz="4400" b="1" dirty="0">
                <a:cs typeface="Calibri"/>
              </a:rPr>
              <a:t>Contract</a:t>
            </a:r>
          </a:p>
        </p:txBody>
      </p:sp>
      <p:sp>
        <p:nvSpPr>
          <p:cNvPr id="4" name="Rectangle 2"/>
          <p:cNvSpPr txBox="1">
            <a:spLocks noChangeArrowheads="1"/>
          </p:cNvSpPr>
          <p:nvPr/>
        </p:nvSpPr>
        <p:spPr bwMode="auto">
          <a:xfrm>
            <a:off x="760645" y="546100"/>
            <a:ext cx="10337181" cy="79386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0682" tIns="40341" rIns="80682" bIns="40341"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t"/>
            <a:r>
              <a:rPr lang="en-US" altLang="en-US" sz="3600" b="1" dirty="0">
                <a:solidFill>
                  <a:srgbClr val="336600"/>
                </a:solidFill>
                <a:latin typeface="Arial" panose="020B0604020202020204" pitchFamily="34" charset="0"/>
                <a:cs typeface="Arial" panose="020B0604020202020204" pitchFamily="34" charset="0"/>
              </a:rPr>
              <a:t>Typical On-Call Contracts</a:t>
            </a:r>
          </a:p>
        </p:txBody>
      </p:sp>
      <p:pic>
        <p:nvPicPr>
          <p:cNvPr id="6147" name="Picture 3" descr="C:\Users\edzce\AppData\Local\Microsoft\Windows\INetCache\IE\J06Q7GR7\contract[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2410" y="4424235"/>
            <a:ext cx="2857500" cy="1495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365335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iterate type="lt">
                                    <p:tmPct val="0"/>
                                  </p:iterate>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1278" y="546624"/>
            <a:ext cx="9147011" cy="610770"/>
          </a:xfrm>
        </p:spPr>
        <p:txBody>
          <a:bodyPr>
            <a:noAutofit/>
          </a:bodyPr>
          <a:lstStyle/>
          <a:p>
            <a:pPr algn="l"/>
            <a:r>
              <a:rPr lang="en-US" sz="3600" b="1" dirty="0">
                <a:solidFill>
                  <a:srgbClr val="336600"/>
                </a:solidFill>
                <a:latin typeface="Arial" panose="020B0604020202020204" pitchFamily="34" charset="0"/>
                <a:cs typeface="Arial" panose="020B0604020202020204" pitchFamily="34" charset="0"/>
              </a:rPr>
              <a:t>Single Service Contract</a:t>
            </a:r>
          </a:p>
        </p:txBody>
      </p:sp>
      <p:sp>
        <p:nvSpPr>
          <p:cNvPr id="3" name="Subtitle 2"/>
          <p:cNvSpPr>
            <a:spLocks noGrp="1"/>
          </p:cNvSpPr>
          <p:nvPr>
            <p:ph type="subTitle" idx="1"/>
          </p:nvPr>
        </p:nvSpPr>
        <p:spPr>
          <a:xfrm>
            <a:off x="891278" y="1473200"/>
            <a:ext cx="10392807" cy="5181600"/>
          </a:xfrm>
        </p:spPr>
        <p:txBody>
          <a:bodyPr>
            <a:normAutofit/>
          </a:bodyPr>
          <a:lstStyle/>
          <a:p>
            <a:pPr algn="l"/>
            <a:r>
              <a:rPr lang="en-US" sz="4800" b="1" dirty="0">
                <a:latin typeface="+mj-lt"/>
                <a:cs typeface="Times New Roman" panose="02020603050405020304" pitchFamily="18" charset="0"/>
              </a:rPr>
              <a:t>A Contract has only one service.</a:t>
            </a:r>
            <a:r>
              <a:rPr lang="en-US" sz="6900" b="1" dirty="0">
                <a:latin typeface="+mj-lt"/>
                <a:cs typeface="Times New Roman" panose="02020603050405020304" pitchFamily="18" charset="0"/>
              </a:rPr>
              <a:t> </a:t>
            </a:r>
          </a:p>
          <a:p>
            <a:pPr algn="l"/>
            <a:r>
              <a:rPr lang="en-US" sz="4800" b="1" dirty="0" smtClean="0">
                <a:latin typeface="+mj-lt"/>
                <a:cs typeface="Times New Roman" panose="02020603050405020304" pitchFamily="18" charset="0"/>
              </a:rPr>
              <a:t>Examples:</a:t>
            </a:r>
            <a:r>
              <a:rPr lang="en-US" sz="10100" b="1" dirty="0" smtClean="0">
                <a:latin typeface="+mj-lt"/>
                <a:cs typeface="Times New Roman" panose="02020603050405020304" pitchFamily="18" charset="0"/>
              </a:rPr>
              <a:t> 	</a:t>
            </a:r>
          </a:p>
          <a:p>
            <a:pPr marL="3429000" lvl="5" indent="-1143000" algn="l">
              <a:buFont typeface="Arial" panose="020B0604020202020204" pitchFamily="34" charset="0"/>
              <a:buChar char="•"/>
            </a:pPr>
            <a:r>
              <a:rPr lang="en-US" sz="4800" b="1" dirty="0" smtClean="0">
                <a:latin typeface="+mj-lt"/>
                <a:cs typeface="Times New Roman" panose="02020603050405020304" pitchFamily="18" charset="0"/>
              </a:rPr>
              <a:t>Material testing</a:t>
            </a:r>
          </a:p>
          <a:p>
            <a:pPr marL="3429000" lvl="5" indent="-1143000" algn="l">
              <a:buFont typeface="Arial" panose="020B0604020202020204" pitchFamily="34" charset="0"/>
              <a:buChar char="•"/>
            </a:pPr>
            <a:r>
              <a:rPr lang="en-US" sz="4800" b="1" dirty="0" smtClean="0">
                <a:latin typeface="+mj-lt"/>
                <a:cs typeface="Times New Roman" panose="02020603050405020304" pitchFamily="18" charset="0"/>
              </a:rPr>
              <a:t>Survey</a:t>
            </a:r>
            <a:r>
              <a:rPr lang="en-US" sz="9300" b="1" dirty="0" smtClean="0">
                <a:latin typeface="+mj-lt"/>
                <a:cs typeface="Times New Roman" panose="02020603050405020304" pitchFamily="18" charset="0"/>
              </a:rPr>
              <a:t>	</a:t>
            </a:r>
            <a:endParaRPr lang="en-US" sz="9300" b="1" dirty="0">
              <a:latin typeface="+mj-lt"/>
              <a:cs typeface="Times New Roman" panose="02020603050405020304" pitchFamily="18" charset="0"/>
            </a:endParaRPr>
          </a:p>
          <a:p>
            <a:pPr algn="l"/>
            <a:endParaRPr lang="en-US"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9140687" y="2447924"/>
            <a:ext cx="1795203" cy="4057650"/>
          </a:xfrm>
          <a:prstGeom prst="rect">
            <a:avLst/>
          </a:prstGeom>
        </p:spPr>
      </p:pic>
      <p:pic>
        <p:nvPicPr>
          <p:cNvPr id="7" name="Picture 6"/>
          <p:cNvPicPr>
            <a:picLocks noChangeAspect="1"/>
          </p:cNvPicPr>
          <p:nvPr/>
        </p:nvPicPr>
        <p:blipFill>
          <a:blip r:embed="rId3"/>
          <a:stretch>
            <a:fillRect/>
          </a:stretch>
        </p:blipFill>
        <p:spPr>
          <a:xfrm>
            <a:off x="663575" y="4127499"/>
            <a:ext cx="2300613" cy="2378075"/>
          </a:xfrm>
          <a:prstGeom prst="rect">
            <a:avLst/>
          </a:prstGeom>
        </p:spPr>
      </p:pic>
    </p:spTree>
    <p:extLst>
      <p:ext uri="{BB962C8B-B14F-4D97-AF65-F5344CB8AC3E}">
        <p14:creationId xmlns:p14="http://schemas.microsoft.com/office/powerpoint/2010/main" val="2035709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777422" y="1267425"/>
            <a:ext cx="11046278" cy="5847149"/>
          </a:xfrm>
          <a:prstGeom prst="rect">
            <a:avLst/>
          </a:prstGeom>
        </p:spPr>
      </p:pic>
      <p:sp>
        <p:nvSpPr>
          <p:cNvPr id="2" name="Title 1"/>
          <p:cNvSpPr>
            <a:spLocks noGrp="1"/>
          </p:cNvSpPr>
          <p:nvPr>
            <p:ph type="title"/>
          </p:nvPr>
        </p:nvSpPr>
        <p:spPr>
          <a:xfrm>
            <a:off x="853650" y="300453"/>
            <a:ext cx="10515600" cy="1112519"/>
          </a:xfrm>
        </p:spPr>
        <p:txBody>
          <a:bodyPr>
            <a:normAutofit/>
          </a:bodyPr>
          <a:lstStyle/>
          <a:p>
            <a:r>
              <a:rPr lang="en-US" sz="3600" b="1" dirty="0">
                <a:solidFill>
                  <a:srgbClr val="336600"/>
                </a:solidFill>
                <a:latin typeface="Arial" panose="020B0604020202020204" pitchFamily="34" charset="0"/>
                <a:cs typeface="Arial" panose="020B0604020202020204" pitchFamily="34" charset="0"/>
              </a:rPr>
              <a:t>Single Service Contract - 0% DBE Goal</a:t>
            </a:r>
          </a:p>
        </p:txBody>
      </p:sp>
      <p:sp>
        <p:nvSpPr>
          <p:cNvPr id="7" name="Rounded Rectangular Callout 6"/>
          <p:cNvSpPr/>
          <p:nvPr/>
        </p:nvSpPr>
        <p:spPr>
          <a:xfrm>
            <a:off x="8266497" y="6022826"/>
            <a:ext cx="2175302" cy="785008"/>
          </a:xfrm>
          <a:prstGeom prst="wedgeRoundRectCallout">
            <a:avLst>
              <a:gd name="adj1" fmla="val 73470"/>
              <a:gd name="adj2" fmla="val -10885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FF0000"/>
                </a:solidFill>
                <a:effectLst>
                  <a:outerShdw blurRad="38100" dist="38100" dir="2700000" algn="tl">
                    <a:srgbClr val="000000">
                      <a:alpha val="43137"/>
                    </a:srgbClr>
                  </a:outerShdw>
                </a:effectLst>
              </a:rPr>
              <a:t>DBE </a:t>
            </a:r>
            <a:r>
              <a:rPr lang="en-US" sz="3600" b="1" dirty="0">
                <a:solidFill>
                  <a:srgbClr val="FF0000"/>
                </a:solidFill>
                <a:effectLst>
                  <a:outerShdw blurRad="38100" dist="38100" dir="2700000" algn="tl">
                    <a:srgbClr val="000000">
                      <a:alpha val="43137"/>
                    </a:srgbClr>
                  </a:outerShdw>
                </a:effectLst>
              </a:rPr>
              <a:t>= </a:t>
            </a:r>
            <a:r>
              <a:rPr lang="en-US" sz="3600" b="1" dirty="0" smtClean="0">
                <a:solidFill>
                  <a:srgbClr val="FF0000"/>
                </a:solidFill>
                <a:effectLst>
                  <a:outerShdw blurRad="38100" dist="38100" dir="2700000" algn="tl">
                    <a:srgbClr val="000000">
                      <a:alpha val="43137"/>
                    </a:srgbClr>
                  </a:outerShdw>
                </a:effectLst>
              </a:rPr>
              <a:t>0%</a:t>
            </a:r>
            <a:endParaRPr lang="en-US" sz="3600" b="1" dirty="0">
              <a:solidFill>
                <a:srgbClr val="FF0000"/>
              </a:solidFill>
              <a:effectLst>
                <a:outerShdw blurRad="38100" dist="38100" dir="2700000" algn="tl">
                  <a:srgbClr val="000000">
                    <a:alpha val="43137"/>
                  </a:srgbClr>
                </a:outerShdw>
              </a:effectLst>
            </a:endParaRPr>
          </a:p>
        </p:txBody>
      </p:sp>
      <p:sp>
        <p:nvSpPr>
          <p:cNvPr id="8" name="Rounded Rectangle 7"/>
          <p:cNvSpPr/>
          <p:nvPr/>
        </p:nvSpPr>
        <p:spPr>
          <a:xfrm>
            <a:off x="9303287" y="5405128"/>
            <a:ext cx="2006600" cy="268425"/>
          </a:xfrm>
          <a:prstGeom prst="round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777422" y="4215652"/>
            <a:ext cx="10532465" cy="3175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Callout 9"/>
          <p:cNvSpPr/>
          <p:nvPr/>
        </p:nvSpPr>
        <p:spPr>
          <a:xfrm>
            <a:off x="6521069" y="4601396"/>
            <a:ext cx="2578862" cy="1058447"/>
          </a:xfrm>
          <a:prstGeom prst="wedgeEllipseCallout">
            <a:avLst>
              <a:gd name="adj1" fmla="val 71641"/>
              <a:gd name="adj2" fmla="val -68571"/>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rPr>
              <a:t>9 DBE Firms</a:t>
            </a:r>
            <a:endParaRPr lang="en-US" sz="3600" b="1" dirty="0">
              <a:solidFill>
                <a:schemeClr val="tx1"/>
              </a:solidFill>
            </a:endParaRPr>
          </a:p>
        </p:txBody>
      </p:sp>
      <p:sp>
        <p:nvSpPr>
          <p:cNvPr id="11" name="Oval Callout 10"/>
          <p:cNvSpPr/>
          <p:nvPr/>
        </p:nvSpPr>
        <p:spPr>
          <a:xfrm>
            <a:off x="4895469" y="2879725"/>
            <a:ext cx="2324862" cy="1098549"/>
          </a:xfrm>
          <a:prstGeom prst="wedgeEllipseCallout">
            <a:avLst>
              <a:gd name="adj1" fmla="val 112407"/>
              <a:gd name="adj2" fmla="val 78642"/>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rPr>
              <a:t>Work Code</a:t>
            </a:r>
            <a:endParaRPr lang="en-US" sz="3600" b="1" dirty="0">
              <a:solidFill>
                <a:schemeClr val="tx1"/>
              </a:solidFill>
            </a:endParaRPr>
          </a:p>
        </p:txBody>
      </p:sp>
    </p:spTree>
    <p:extLst>
      <p:ext uri="{BB962C8B-B14F-4D97-AF65-F5344CB8AC3E}">
        <p14:creationId xmlns:p14="http://schemas.microsoft.com/office/powerpoint/2010/main" val="6640894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heel(1)">
                                      <p:cBhvr>
                                        <p:cTn id="26" dur="2000"/>
                                        <p:tgtEl>
                                          <p:spTgt spid="8"/>
                                        </p:tgtEl>
                                      </p:cBhvr>
                                    </p:animEffect>
                                  </p:childTnLst>
                                </p:cTn>
                              </p:par>
                              <p:par>
                                <p:cTn id="27" presetID="42"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13578" y="519049"/>
            <a:ext cx="9412854" cy="659819"/>
          </a:xfrm>
        </p:spPr>
        <p:txBody>
          <a:bodyPr>
            <a:noAutofit/>
          </a:bodyPr>
          <a:lstStyle/>
          <a:p>
            <a:pPr algn="l"/>
            <a:r>
              <a:rPr lang="en-US" sz="3600" b="1" dirty="0" smtClean="0">
                <a:solidFill>
                  <a:srgbClr val="336600"/>
                </a:solidFill>
                <a:latin typeface="Arial" panose="020B0604020202020204" pitchFamily="34" charset="0"/>
                <a:cs typeface="Arial" panose="020B0604020202020204" pitchFamily="34" charset="0"/>
              </a:rPr>
              <a:t>Multiple-Services </a:t>
            </a:r>
            <a:r>
              <a:rPr lang="en-US" sz="3600" b="1" dirty="0">
                <a:solidFill>
                  <a:srgbClr val="336600"/>
                </a:solidFill>
                <a:latin typeface="Arial" panose="020B0604020202020204" pitchFamily="34" charset="0"/>
                <a:cs typeface="Arial" panose="020B0604020202020204" pitchFamily="34" charset="0"/>
              </a:rPr>
              <a:t>Contract</a:t>
            </a:r>
          </a:p>
        </p:txBody>
      </p:sp>
      <p:sp>
        <p:nvSpPr>
          <p:cNvPr id="3" name="Subtitle 2"/>
          <p:cNvSpPr>
            <a:spLocks noGrp="1"/>
          </p:cNvSpPr>
          <p:nvPr>
            <p:ph type="subTitle" idx="1"/>
          </p:nvPr>
        </p:nvSpPr>
        <p:spPr>
          <a:xfrm>
            <a:off x="925721" y="1632857"/>
            <a:ext cx="10276114" cy="1153016"/>
          </a:xfrm>
        </p:spPr>
        <p:txBody>
          <a:bodyPr>
            <a:normAutofit/>
          </a:bodyPr>
          <a:lstStyle/>
          <a:p>
            <a:pPr algn="l"/>
            <a:r>
              <a:rPr lang="en-US" sz="3200" b="1" dirty="0">
                <a:effectLst>
                  <a:outerShdw blurRad="38100" dist="38100" dir="2700000" algn="tl">
                    <a:srgbClr val="000000">
                      <a:alpha val="43137"/>
                    </a:srgbClr>
                  </a:outerShdw>
                </a:effectLst>
                <a:latin typeface="+mj-lt"/>
              </a:rPr>
              <a:t>A </a:t>
            </a:r>
            <a:r>
              <a:rPr lang="en-US" sz="3200" b="1" dirty="0" smtClean="0">
                <a:effectLst>
                  <a:outerShdw blurRad="38100" dist="38100" dir="2700000" algn="tl">
                    <a:srgbClr val="000000">
                      <a:alpha val="43137"/>
                    </a:srgbClr>
                  </a:outerShdw>
                </a:effectLst>
                <a:latin typeface="+mj-lt"/>
              </a:rPr>
              <a:t>contract includes various services.</a:t>
            </a:r>
            <a:endParaRPr lang="en-US" dirty="0">
              <a:latin typeface="+mj-lt"/>
            </a:endParaRPr>
          </a:p>
          <a:p>
            <a:endParaRPr lang="en-US" sz="2800" dirty="0" smtClean="0">
              <a:latin typeface="+mj-lt"/>
            </a:endParaRPr>
          </a:p>
          <a:p>
            <a:pPr lvl="1" algn="l"/>
            <a:endParaRPr lang="en-US" sz="2800" dirty="0" smtClean="0">
              <a:latin typeface="+mj-lt"/>
            </a:endParaRPr>
          </a:p>
          <a:p>
            <a:pPr lvl="1" algn="l"/>
            <a:endParaRPr lang="en-US" sz="2800" dirty="0">
              <a:latin typeface="+mj-lt"/>
            </a:endParaRPr>
          </a:p>
        </p:txBody>
      </p:sp>
      <p:graphicFrame>
        <p:nvGraphicFramePr>
          <p:cNvPr id="7" name="Diagram 6"/>
          <p:cNvGraphicFramePr/>
          <p:nvPr>
            <p:extLst>
              <p:ext uri="{D42A27DB-BD31-4B8C-83A1-F6EECF244321}">
                <p14:modId xmlns:p14="http://schemas.microsoft.com/office/powerpoint/2010/main" val="2010014494"/>
              </p:ext>
            </p:extLst>
          </p:nvPr>
        </p:nvGraphicFramePr>
        <p:xfrm>
          <a:off x="1408176" y="2779776"/>
          <a:ext cx="9198864" cy="3416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816020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624" y="325962"/>
            <a:ext cx="10769212" cy="694944"/>
          </a:xfrm>
        </p:spPr>
        <p:txBody>
          <a:bodyPr>
            <a:noAutofit/>
          </a:bodyPr>
          <a:lstStyle/>
          <a:p>
            <a:pPr algn="ctr"/>
            <a:r>
              <a:rPr lang="en-US" sz="3200" dirty="0" smtClean="0"/>
              <a:t>    Estimate </a:t>
            </a:r>
            <a:r>
              <a:rPr lang="en-US" sz="3200" dirty="0"/>
              <a:t>for On-Call - </a:t>
            </a:r>
            <a:r>
              <a:rPr lang="en-US" sz="3200" dirty="0" smtClean="0"/>
              <a:t>Multiple Services </a:t>
            </a:r>
            <a:br>
              <a:rPr lang="en-US" sz="3200" dirty="0" smtClean="0"/>
            </a:br>
            <a:r>
              <a:rPr lang="en-US" sz="3200" dirty="0" smtClean="0"/>
              <a:t>Fiscal Year </a:t>
            </a:r>
            <a:r>
              <a:rPr lang="en-US" sz="3200" dirty="0"/>
              <a:t>2018 -2019 </a:t>
            </a:r>
          </a:p>
        </p:txBody>
      </p:sp>
      <p:sp>
        <p:nvSpPr>
          <p:cNvPr id="4" name="Slide Number Placeholder 3"/>
          <p:cNvSpPr>
            <a:spLocks noGrp="1"/>
          </p:cNvSpPr>
          <p:nvPr>
            <p:ph type="sldNum" sz="quarter" idx="12"/>
          </p:nvPr>
        </p:nvSpPr>
        <p:spPr>
          <a:xfrm>
            <a:off x="8577072" y="6301486"/>
            <a:ext cx="2743200" cy="365125"/>
          </a:xfrm>
        </p:spPr>
        <p:txBody>
          <a:bodyPr/>
          <a:lstStyle/>
          <a:p>
            <a:fld id="{4DDFD88F-D5A1-4479-A90D-2D9AB45F530B}" type="slidenum">
              <a:rPr lang="en-US" smtClean="0"/>
              <a:t>57</a:t>
            </a:fld>
            <a:endParaRPr lang="en-US"/>
          </a:p>
        </p:txBody>
      </p:sp>
      <p:pic>
        <p:nvPicPr>
          <p:cNvPr id="1024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208" y="1302735"/>
            <a:ext cx="11631168" cy="3743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Oval 6"/>
          <p:cNvSpPr/>
          <p:nvPr/>
        </p:nvSpPr>
        <p:spPr>
          <a:xfrm>
            <a:off x="8200582" y="3702604"/>
            <a:ext cx="877824" cy="133216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10372057" y="3702604"/>
            <a:ext cx="588043" cy="1343456"/>
          </a:xfrm>
          <a:prstGeom prst="round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189836" y="3702603"/>
            <a:ext cx="914400" cy="1325667"/>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5902183" y="2477308"/>
            <a:ext cx="932688" cy="2557463"/>
          </a:xfrm>
          <a:prstGeom prst="roundRect">
            <a:avLst/>
          </a:prstGeom>
          <a:noFill/>
          <a:ln w="38100">
            <a:solidFill>
              <a:srgbClr val="BE20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498616" y="5876213"/>
            <a:ext cx="4448654" cy="523220"/>
          </a:xfrm>
          <a:prstGeom prst="rect">
            <a:avLst/>
          </a:prstGeom>
          <a:noFill/>
        </p:spPr>
        <p:txBody>
          <a:bodyPr wrap="none" rtlCol="0">
            <a:spAutoFit/>
          </a:bodyPr>
          <a:lstStyle/>
          <a:p>
            <a:r>
              <a:rPr lang="en-US" sz="2800" b="1" dirty="0" smtClean="0">
                <a:effectLst>
                  <a:outerShdw blurRad="38100" dist="38100" dir="2700000" algn="tl">
                    <a:srgbClr val="000000">
                      <a:alpha val="43137"/>
                    </a:srgbClr>
                  </a:outerShdw>
                </a:effectLst>
              </a:rPr>
              <a:t>SOFT Goal               =  15.11 %</a:t>
            </a:r>
            <a:endParaRPr lang="en-US" sz="2800" b="1" dirty="0">
              <a:effectLst>
                <a:outerShdw blurRad="38100" dist="38100" dir="2700000" algn="tl">
                  <a:srgbClr val="000000">
                    <a:alpha val="43137"/>
                  </a:srgbClr>
                </a:outerShdw>
              </a:effectLst>
            </a:endParaRPr>
          </a:p>
        </p:txBody>
      </p:sp>
      <p:sp>
        <p:nvSpPr>
          <p:cNvPr id="15" name="TextBox 14"/>
          <p:cNvSpPr txBox="1"/>
          <p:nvPr/>
        </p:nvSpPr>
        <p:spPr>
          <a:xfrm>
            <a:off x="521208" y="6372797"/>
            <a:ext cx="4645446" cy="523220"/>
          </a:xfrm>
          <a:prstGeom prst="rect">
            <a:avLst/>
          </a:prstGeom>
          <a:noFill/>
        </p:spPr>
        <p:txBody>
          <a:bodyPr wrap="square" rtlCol="0">
            <a:spAutoFit/>
          </a:bodyPr>
          <a:lstStyle/>
          <a:p>
            <a:r>
              <a:rPr lang="en-US" sz="2800" b="1" dirty="0" smtClean="0">
                <a:effectLst>
                  <a:outerShdw blurRad="38100" dist="38100" dir="2700000" algn="tl">
                    <a:srgbClr val="000000">
                      <a:alpha val="43137"/>
                    </a:srgbClr>
                  </a:outerShdw>
                </a:effectLst>
              </a:rPr>
              <a:t>Apply 60% Factor  =    9.07 %      </a:t>
            </a:r>
            <a:endParaRPr lang="en-US" sz="2800" b="1" dirty="0">
              <a:effectLst>
                <a:outerShdw blurRad="38100" dist="38100" dir="2700000" algn="tl">
                  <a:srgbClr val="000000">
                    <a:alpha val="43137"/>
                  </a:srgbClr>
                </a:outerShdw>
              </a:effectLst>
            </a:endParaRPr>
          </a:p>
        </p:txBody>
      </p:sp>
      <p:sp>
        <p:nvSpPr>
          <p:cNvPr id="16" name="TextBox 15"/>
          <p:cNvSpPr txBox="1"/>
          <p:nvPr/>
        </p:nvSpPr>
        <p:spPr>
          <a:xfrm>
            <a:off x="6089904" y="6014712"/>
            <a:ext cx="3145536" cy="769441"/>
          </a:xfrm>
          <a:prstGeom prst="rect">
            <a:avLst/>
          </a:prstGeom>
          <a:noFill/>
        </p:spPr>
        <p:txBody>
          <a:bodyPr wrap="square" rtlCol="0">
            <a:spAutoFit/>
          </a:bodyPr>
          <a:lstStyle/>
          <a:p>
            <a:r>
              <a:rPr lang="en-US" sz="4400" b="1" dirty="0" smtClean="0">
                <a:solidFill>
                  <a:srgbClr val="FF0000"/>
                </a:solidFill>
                <a:effectLst>
                  <a:outerShdw blurRad="38100" dist="38100" dir="2700000" algn="tl">
                    <a:srgbClr val="000000">
                      <a:alpha val="43137"/>
                    </a:srgbClr>
                  </a:outerShdw>
                </a:effectLst>
              </a:rPr>
              <a:t>DBE  = 9%</a:t>
            </a:r>
            <a:endParaRPr lang="en-US" sz="4400" b="1" dirty="0">
              <a:solidFill>
                <a:srgbClr val="FF0000"/>
              </a:solidFill>
              <a:effectLst>
                <a:outerShdw blurRad="38100" dist="38100" dir="2700000" algn="tl">
                  <a:srgbClr val="000000">
                    <a:alpha val="43137"/>
                  </a:srgbClr>
                </a:outerShdw>
              </a:effectLst>
            </a:endParaRPr>
          </a:p>
        </p:txBody>
      </p:sp>
      <p:sp>
        <p:nvSpPr>
          <p:cNvPr id="19" name="Rectangle 18"/>
          <p:cNvSpPr/>
          <p:nvPr/>
        </p:nvSpPr>
        <p:spPr>
          <a:xfrm>
            <a:off x="7040880" y="2477308"/>
            <a:ext cx="804672" cy="2557463"/>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p:cNvSpPr/>
          <p:nvPr/>
        </p:nvSpPr>
        <p:spPr>
          <a:xfrm rot="5400000">
            <a:off x="9252247" y="3058667"/>
            <a:ext cx="803243"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7246958" y="4404420"/>
            <a:ext cx="295393" cy="261610"/>
          </a:xfrm>
          <a:prstGeom prst="rect">
            <a:avLst/>
          </a:prstGeom>
          <a:noFill/>
        </p:spPr>
        <p:txBody>
          <a:bodyPr wrap="square" rtlCol="0">
            <a:spAutoFit/>
          </a:bodyPr>
          <a:lstStyle/>
          <a:p>
            <a:r>
              <a:rPr lang="en-US" sz="1100" dirty="0" smtClean="0"/>
              <a:t>N</a:t>
            </a:r>
            <a:endParaRPr lang="en-US" sz="1100" dirty="0"/>
          </a:p>
        </p:txBody>
      </p:sp>
      <p:sp>
        <p:nvSpPr>
          <p:cNvPr id="17" name="TextBox 16"/>
          <p:cNvSpPr txBox="1"/>
          <p:nvPr/>
        </p:nvSpPr>
        <p:spPr>
          <a:xfrm>
            <a:off x="7246958" y="4581853"/>
            <a:ext cx="295393" cy="261610"/>
          </a:xfrm>
          <a:prstGeom prst="rect">
            <a:avLst/>
          </a:prstGeom>
          <a:noFill/>
        </p:spPr>
        <p:txBody>
          <a:bodyPr wrap="square" rtlCol="0">
            <a:spAutoFit/>
          </a:bodyPr>
          <a:lstStyle/>
          <a:p>
            <a:r>
              <a:rPr lang="en-US" sz="1100" dirty="0" smtClean="0"/>
              <a:t>N</a:t>
            </a:r>
            <a:endParaRPr lang="en-US" sz="1100" dirty="0"/>
          </a:p>
        </p:txBody>
      </p:sp>
      <p:sp>
        <p:nvSpPr>
          <p:cNvPr id="18" name="Rounded Rectangular Callout 17"/>
          <p:cNvSpPr/>
          <p:nvPr/>
        </p:nvSpPr>
        <p:spPr>
          <a:xfrm>
            <a:off x="1896587" y="5135514"/>
            <a:ext cx="3908643" cy="657451"/>
          </a:xfrm>
          <a:prstGeom prst="wedgeRoundRectCallout">
            <a:avLst>
              <a:gd name="adj1" fmla="val 52312"/>
              <a:gd name="adj2" fmla="val -10912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effectLst>
                  <a:outerShdw blurRad="38100" dist="38100" dir="2700000" algn="tl">
                    <a:srgbClr val="000000">
                      <a:alpha val="43137"/>
                    </a:srgbClr>
                  </a:outerShdw>
                </a:effectLst>
              </a:rPr>
              <a:t>TOTAL WORK =  $</a:t>
            </a:r>
            <a:r>
              <a:rPr lang="en-US" sz="2400" b="1" dirty="0" smtClean="0">
                <a:solidFill>
                  <a:schemeClr val="tx1"/>
                </a:solidFill>
                <a:effectLst>
                  <a:outerShdw blurRad="38100" dist="38100" dir="2700000" algn="tl">
                    <a:srgbClr val="000000">
                      <a:alpha val="43137"/>
                    </a:srgbClr>
                  </a:outerShdw>
                </a:effectLst>
              </a:rPr>
              <a:t>142,250</a:t>
            </a:r>
            <a:endParaRPr lang="en-US" b="1" dirty="0">
              <a:solidFill>
                <a:schemeClr val="tx1"/>
              </a:solidFill>
            </a:endParaRPr>
          </a:p>
        </p:txBody>
      </p:sp>
      <p:sp>
        <p:nvSpPr>
          <p:cNvPr id="21" name="Rounded Rectangular Callout 20"/>
          <p:cNvSpPr/>
          <p:nvPr/>
        </p:nvSpPr>
        <p:spPr>
          <a:xfrm>
            <a:off x="6368527" y="5129017"/>
            <a:ext cx="3908643" cy="657451"/>
          </a:xfrm>
          <a:prstGeom prst="wedgeRoundRectCallout">
            <a:avLst>
              <a:gd name="adj1" fmla="val 83179"/>
              <a:gd name="adj2" fmla="val -6469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effectLst>
                  <a:outerShdw blurRad="38100" dist="38100" dir="2700000" algn="tl">
                    <a:srgbClr val="000000">
                      <a:alpha val="43137"/>
                    </a:srgbClr>
                  </a:outerShdw>
                </a:effectLst>
              </a:rPr>
              <a:t>TOTAL DBE WORK = $ 21,500</a:t>
            </a:r>
          </a:p>
        </p:txBody>
      </p:sp>
    </p:spTree>
    <p:extLst>
      <p:ext uri="{BB962C8B-B14F-4D97-AF65-F5344CB8AC3E}">
        <p14:creationId xmlns:p14="http://schemas.microsoft.com/office/powerpoint/2010/main" val="28287641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1000"/>
                                        <p:tgtEl>
                                          <p:spTgt spid="20"/>
                                        </p:tgtEl>
                                      </p:cBhvr>
                                    </p:animEffect>
                                    <p:anim calcmode="lin" valueType="num">
                                      <p:cBhvr>
                                        <p:cTn id="22" dur="1000" fill="hold"/>
                                        <p:tgtEl>
                                          <p:spTgt spid="20"/>
                                        </p:tgtEl>
                                        <p:attrNameLst>
                                          <p:attrName>ppt_x</p:attrName>
                                        </p:attrNameLst>
                                      </p:cBhvr>
                                      <p:tavLst>
                                        <p:tav tm="0">
                                          <p:val>
                                            <p:strVal val="#ppt_x"/>
                                          </p:val>
                                        </p:tav>
                                        <p:tav tm="100000">
                                          <p:val>
                                            <p:strVal val="#ppt_x"/>
                                          </p:val>
                                        </p:tav>
                                      </p:tavLst>
                                    </p:anim>
                                    <p:anim calcmode="lin" valueType="num">
                                      <p:cBhvr>
                                        <p:cTn id="2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fade">
                                      <p:cBhvr>
                                        <p:cTn id="54" dur="1000"/>
                                        <p:tgtEl>
                                          <p:spTgt spid="18"/>
                                        </p:tgtEl>
                                      </p:cBhvr>
                                    </p:animEffect>
                                    <p:anim calcmode="lin" valueType="num">
                                      <p:cBhvr>
                                        <p:cTn id="55" dur="1000" fill="hold"/>
                                        <p:tgtEl>
                                          <p:spTgt spid="18"/>
                                        </p:tgtEl>
                                        <p:attrNameLst>
                                          <p:attrName>ppt_x</p:attrName>
                                        </p:attrNameLst>
                                      </p:cBhvr>
                                      <p:tavLst>
                                        <p:tav tm="0">
                                          <p:val>
                                            <p:strVal val="#ppt_x"/>
                                          </p:val>
                                        </p:tav>
                                        <p:tav tm="100000">
                                          <p:val>
                                            <p:strVal val="#ppt_x"/>
                                          </p:val>
                                        </p:tav>
                                      </p:tavLst>
                                    </p:anim>
                                    <p:anim calcmode="lin" valueType="num">
                                      <p:cBhvr>
                                        <p:cTn id="5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6" presetClass="entr" presetSubtype="16" fill="hold" grpId="0" nodeType="click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circle(in)">
                                      <p:cBhvr>
                                        <p:cTn id="75"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3" grpId="0" animBg="1"/>
      <p:bldP spid="14" grpId="0"/>
      <p:bldP spid="15" grpId="0"/>
      <p:bldP spid="16" grpId="0"/>
      <p:bldP spid="19" grpId="0" animBg="1"/>
      <p:bldP spid="20" grpId="0" animBg="1"/>
      <p:bldP spid="18" grpId="0" animBg="1"/>
      <p:bldP spid="21"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25189" y="1265757"/>
            <a:ext cx="10337181" cy="4891003"/>
          </a:xfrm>
          <a:prstGeom prst="rect">
            <a:avLst/>
          </a:prstGeom>
          <a:noFill/>
          <a:ln w="6350" cmpd="sng">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6000" b="1" dirty="0">
              <a:solidFill>
                <a:prstClr val="white"/>
              </a:solidFill>
              <a:cs typeface="Myriad Pro Semibold"/>
            </a:endParaRPr>
          </a:p>
        </p:txBody>
      </p:sp>
      <p:sp>
        <p:nvSpPr>
          <p:cNvPr id="17" name="Rectangle 16"/>
          <p:cNvSpPr/>
          <p:nvPr/>
        </p:nvSpPr>
        <p:spPr>
          <a:xfrm>
            <a:off x="825189" y="2126028"/>
            <a:ext cx="10337181" cy="4261423"/>
          </a:xfrm>
          <a:prstGeom prst="rect">
            <a:avLst/>
          </a:prstGeom>
        </p:spPr>
        <p:txBody>
          <a:bodyPr wrap="square">
            <a:spAutoFit/>
          </a:bodyPr>
          <a:lstStyle/>
          <a:p>
            <a:pPr marL="574675" indent="-574675">
              <a:lnSpc>
                <a:spcPct val="80000"/>
              </a:lnSpc>
              <a:buFont typeface="+mj-lt"/>
              <a:buAutoNum type="arabicPeriod"/>
            </a:pPr>
            <a:r>
              <a:rPr lang="en-US" sz="2600" b="1" dirty="0" smtClean="0">
                <a:effectLst>
                  <a:outerShdw blurRad="38100" dist="38100" dir="2700000" algn="tl">
                    <a:srgbClr val="000000">
                      <a:alpha val="43137"/>
                    </a:srgbClr>
                  </a:outerShdw>
                </a:effectLst>
              </a:rPr>
              <a:t>Identify work</a:t>
            </a:r>
          </a:p>
          <a:p>
            <a:pPr marL="574675" indent="-574675">
              <a:lnSpc>
                <a:spcPct val="80000"/>
              </a:lnSpc>
              <a:buFont typeface="+mj-lt"/>
              <a:buAutoNum type="arabicPeriod"/>
            </a:pPr>
            <a:endParaRPr lang="en-US" sz="2600" b="1" dirty="0" smtClean="0">
              <a:effectLst>
                <a:outerShdw blurRad="38100" dist="38100" dir="2700000" algn="tl">
                  <a:srgbClr val="000000">
                    <a:alpha val="43137"/>
                  </a:srgbClr>
                </a:outerShdw>
              </a:effectLst>
            </a:endParaRPr>
          </a:p>
          <a:p>
            <a:pPr marL="574675" indent="-574675">
              <a:lnSpc>
                <a:spcPct val="80000"/>
              </a:lnSpc>
              <a:buFont typeface="+mj-lt"/>
              <a:buAutoNum type="arabicPeriod"/>
            </a:pPr>
            <a:r>
              <a:rPr lang="en-US" sz="2600" b="1" dirty="0" smtClean="0">
                <a:effectLst>
                  <a:outerShdw blurRad="38100" dist="38100" dir="2700000" algn="tl">
                    <a:srgbClr val="000000">
                      <a:alpha val="43137"/>
                    </a:srgbClr>
                  </a:outerShdw>
                </a:effectLst>
              </a:rPr>
              <a:t>Determine </a:t>
            </a:r>
            <a:r>
              <a:rPr lang="en-US" sz="2600" b="1" dirty="0">
                <a:effectLst>
                  <a:outerShdw blurRad="38100" dist="38100" dir="2700000" algn="tl">
                    <a:srgbClr val="000000">
                      <a:alpha val="43137"/>
                    </a:srgbClr>
                  </a:outerShdw>
                </a:effectLst>
              </a:rPr>
              <a:t>work category </a:t>
            </a:r>
            <a:r>
              <a:rPr lang="en-US" sz="2600" b="1" dirty="0" smtClean="0">
                <a:effectLst>
                  <a:outerShdw blurRad="38100" dist="38100" dir="2700000" algn="tl">
                    <a:srgbClr val="000000">
                      <a:alpha val="43137"/>
                    </a:srgbClr>
                  </a:outerShdw>
                </a:effectLst>
              </a:rPr>
              <a:t>codes</a:t>
            </a:r>
          </a:p>
          <a:p>
            <a:pPr marL="574675" indent="-574675">
              <a:lnSpc>
                <a:spcPct val="80000"/>
              </a:lnSpc>
              <a:buFont typeface="+mj-lt"/>
              <a:buAutoNum type="arabicPeriod"/>
            </a:pPr>
            <a:endParaRPr lang="en-US" sz="2600" b="1" dirty="0">
              <a:effectLst>
                <a:outerShdw blurRad="38100" dist="38100" dir="2700000" algn="tl">
                  <a:srgbClr val="000000">
                    <a:alpha val="43137"/>
                  </a:srgbClr>
                </a:outerShdw>
              </a:effectLst>
            </a:endParaRPr>
          </a:p>
          <a:p>
            <a:pPr marL="574675" indent="-574675">
              <a:lnSpc>
                <a:spcPct val="80000"/>
              </a:lnSpc>
              <a:buFont typeface="+mj-lt"/>
              <a:buAutoNum type="arabicPeriod"/>
            </a:pPr>
            <a:r>
              <a:rPr lang="en-US" sz="2600" b="1" dirty="0">
                <a:effectLst>
                  <a:outerShdw blurRad="38100" dist="38100" dir="2700000" algn="tl">
                    <a:srgbClr val="000000">
                      <a:alpha val="43137"/>
                    </a:srgbClr>
                  </a:outerShdw>
                </a:effectLst>
              </a:rPr>
              <a:t>Search for available DBE </a:t>
            </a:r>
            <a:r>
              <a:rPr lang="en-US" sz="2600" b="1" dirty="0" smtClean="0">
                <a:effectLst>
                  <a:outerShdw blurRad="38100" dist="38100" dir="2700000" algn="tl">
                    <a:srgbClr val="000000">
                      <a:alpha val="43137"/>
                    </a:srgbClr>
                  </a:outerShdw>
                </a:effectLst>
              </a:rPr>
              <a:t>firms (CUCP)</a:t>
            </a:r>
          </a:p>
          <a:p>
            <a:pPr marL="574675" indent="-574675">
              <a:lnSpc>
                <a:spcPct val="80000"/>
              </a:lnSpc>
              <a:buFont typeface="+mj-lt"/>
              <a:buAutoNum type="arabicPeriod"/>
            </a:pPr>
            <a:endParaRPr lang="en-US" sz="2600" b="1" dirty="0">
              <a:effectLst>
                <a:outerShdw blurRad="38100" dist="38100" dir="2700000" algn="tl">
                  <a:srgbClr val="000000">
                    <a:alpha val="43137"/>
                  </a:srgbClr>
                </a:outerShdw>
              </a:effectLst>
            </a:endParaRPr>
          </a:p>
          <a:p>
            <a:pPr marL="574675" indent="-574675">
              <a:lnSpc>
                <a:spcPct val="80000"/>
              </a:lnSpc>
              <a:buFont typeface="+mj-lt"/>
              <a:buAutoNum type="arabicPeriod"/>
            </a:pPr>
            <a:r>
              <a:rPr lang="en-US" sz="2600" b="1" dirty="0">
                <a:effectLst>
                  <a:outerShdw blurRad="38100" dist="38100" dir="2700000" algn="tl">
                    <a:srgbClr val="000000">
                      <a:alpha val="43137"/>
                    </a:srgbClr>
                  </a:outerShdw>
                </a:effectLst>
              </a:rPr>
              <a:t>Apply </a:t>
            </a:r>
            <a:r>
              <a:rPr lang="en-US" sz="2600" b="1" dirty="0" smtClean="0">
                <a:effectLst>
                  <a:outerShdw blurRad="38100" dist="38100" dir="2700000" algn="tl">
                    <a:srgbClr val="000000">
                      <a:alpha val="43137"/>
                    </a:srgbClr>
                  </a:outerShdw>
                </a:effectLst>
              </a:rPr>
              <a:t>DBE factors </a:t>
            </a:r>
            <a:r>
              <a:rPr lang="en-US" sz="2600" b="1" dirty="0">
                <a:effectLst>
                  <a:outerShdw blurRad="38100" dist="38100" dir="2700000" algn="tl">
                    <a:srgbClr val="000000">
                      <a:alpha val="43137"/>
                    </a:srgbClr>
                  </a:outerShdw>
                </a:effectLst>
              </a:rPr>
              <a:t>to sub </a:t>
            </a:r>
            <a:r>
              <a:rPr lang="en-US" sz="2600" b="1" dirty="0" smtClean="0">
                <a:effectLst>
                  <a:outerShdw blurRad="38100" dist="38100" dir="2700000" algn="tl">
                    <a:srgbClr val="000000">
                      <a:alpha val="43137"/>
                    </a:srgbClr>
                  </a:outerShdw>
                </a:effectLst>
              </a:rPr>
              <a:t>work</a:t>
            </a:r>
          </a:p>
          <a:p>
            <a:pPr marL="574675" indent="-574675">
              <a:lnSpc>
                <a:spcPct val="80000"/>
              </a:lnSpc>
              <a:buFont typeface="+mj-lt"/>
              <a:buAutoNum type="arabicPeriod"/>
            </a:pPr>
            <a:endParaRPr lang="en-US" sz="2600" b="1" dirty="0">
              <a:effectLst>
                <a:outerShdw blurRad="38100" dist="38100" dir="2700000" algn="tl">
                  <a:srgbClr val="000000">
                    <a:alpha val="43137"/>
                  </a:srgbClr>
                </a:outerShdw>
              </a:effectLst>
            </a:endParaRPr>
          </a:p>
          <a:p>
            <a:pPr marL="574675" indent="-574675">
              <a:lnSpc>
                <a:spcPct val="80000"/>
              </a:lnSpc>
              <a:buFont typeface="+mj-lt"/>
              <a:buAutoNum type="arabicPeriod"/>
            </a:pPr>
            <a:r>
              <a:rPr lang="en-US" sz="2600" b="1" dirty="0">
                <a:effectLst>
                  <a:outerShdw blurRad="38100" dist="38100" dir="2700000" algn="tl">
                    <a:srgbClr val="000000">
                      <a:alpha val="43137"/>
                    </a:srgbClr>
                  </a:outerShdw>
                </a:effectLst>
              </a:rPr>
              <a:t>Calculate </a:t>
            </a:r>
            <a:r>
              <a:rPr lang="en-US" sz="2600" b="1" dirty="0" smtClean="0">
                <a:effectLst>
                  <a:outerShdw blurRad="38100" dist="38100" dir="2700000" algn="tl">
                    <a:srgbClr val="000000">
                      <a:alpha val="43137"/>
                    </a:srgbClr>
                  </a:outerShdw>
                </a:effectLst>
              </a:rPr>
              <a:t>a soft goal</a:t>
            </a:r>
          </a:p>
          <a:p>
            <a:pPr marL="574675" indent="-574675">
              <a:lnSpc>
                <a:spcPct val="80000"/>
              </a:lnSpc>
              <a:buFont typeface="+mj-lt"/>
              <a:buAutoNum type="arabicPeriod"/>
            </a:pPr>
            <a:endParaRPr lang="en-US" sz="2600" b="1" dirty="0">
              <a:effectLst>
                <a:outerShdw blurRad="38100" dist="38100" dir="2700000" algn="tl">
                  <a:srgbClr val="000000">
                    <a:alpha val="43137"/>
                  </a:srgbClr>
                </a:outerShdw>
              </a:effectLst>
            </a:endParaRPr>
          </a:p>
          <a:p>
            <a:pPr marL="574675" indent="-574675">
              <a:lnSpc>
                <a:spcPct val="80000"/>
              </a:lnSpc>
              <a:buFont typeface="+mj-lt"/>
              <a:buAutoNum type="arabicPeriod"/>
            </a:pPr>
            <a:r>
              <a:rPr lang="en-US" sz="2600" b="1" dirty="0" smtClean="0">
                <a:effectLst>
                  <a:outerShdw blurRad="38100" dist="38100" dir="2700000" algn="tl">
                    <a:srgbClr val="000000">
                      <a:alpha val="43137"/>
                    </a:srgbClr>
                  </a:outerShdw>
                </a:effectLst>
              </a:rPr>
              <a:t>Apply </a:t>
            </a:r>
            <a:r>
              <a:rPr lang="en-US" sz="2600" b="1" dirty="0">
                <a:effectLst>
                  <a:outerShdw blurRad="38100" dist="38100" dir="2700000" algn="tl">
                    <a:srgbClr val="000000">
                      <a:alpha val="43137"/>
                    </a:srgbClr>
                  </a:outerShdw>
                </a:effectLst>
              </a:rPr>
              <a:t>60% </a:t>
            </a:r>
            <a:r>
              <a:rPr lang="en-US" sz="2600" b="1" dirty="0" smtClean="0">
                <a:effectLst>
                  <a:outerShdw blurRad="38100" dist="38100" dir="2700000" algn="tl">
                    <a:srgbClr val="000000">
                      <a:alpha val="43137"/>
                    </a:srgbClr>
                  </a:outerShdw>
                </a:effectLst>
              </a:rPr>
              <a:t>factor</a:t>
            </a:r>
          </a:p>
          <a:p>
            <a:pPr marL="574675" indent="-574675">
              <a:lnSpc>
                <a:spcPct val="80000"/>
              </a:lnSpc>
              <a:buFont typeface="+mj-lt"/>
              <a:buAutoNum type="arabicPeriod"/>
            </a:pPr>
            <a:endParaRPr lang="en-US" sz="2600" b="1" dirty="0">
              <a:effectLst>
                <a:outerShdw blurRad="38100" dist="38100" dir="2700000" algn="tl">
                  <a:srgbClr val="000000">
                    <a:alpha val="43137"/>
                  </a:srgbClr>
                </a:outerShdw>
              </a:effectLst>
            </a:endParaRPr>
          </a:p>
          <a:p>
            <a:pPr marL="574675" indent="-574675">
              <a:lnSpc>
                <a:spcPct val="80000"/>
              </a:lnSpc>
              <a:buFont typeface="+mj-lt"/>
              <a:buAutoNum type="arabicPeriod"/>
            </a:pPr>
            <a:r>
              <a:rPr lang="en-US" sz="2600" b="1" dirty="0">
                <a:effectLst>
                  <a:outerShdw blurRad="38100" dist="38100" dir="2700000" algn="tl">
                    <a:srgbClr val="000000">
                      <a:alpha val="43137"/>
                    </a:srgbClr>
                  </a:outerShdw>
                </a:effectLst>
              </a:rPr>
              <a:t>Round to </a:t>
            </a:r>
            <a:r>
              <a:rPr lang="en-US" sz="2600" b="1" dirty="0" smtClean="0">
                <a:effectLst>
                  <a:outerShdw blurRad="38100" dist="38100" dir="2700000" algn="tl">
                    <a:srgbClr val="000000">
                      <a:alpha val="43137"/>
                    </a:srgbClr>
                  </a:outerShdw>
                </a:effectLst>
              </a:rPr>
              <a:t>nearest whole %</a:t>
            </a:r>
            <a:endParaRPr lang="en-US" sz="2600" b="1" dirty="0">
              <a:effectLst>
                <a:outerShdw blurRad="38100" dist="38100" dir="2700000" algn="tl">
                  <a:srgbClr val="000000">
                    <a:alpha val="43137"/>
                  </a:srgbClr>
                </a:outerShdw>
              </a:effectLst>
            </a:endParaRPr>
          </a:p>
        </p:txBody>
      </p:sp>
      <p:sp>
        <p:nvSpPr>
          <p:cNvPr id="2" name="Rectangle 1"/>
          <p:cNvSpPr/>
          <p:nvPr/>
        </p:nvSpPr>
        <p:spPr>
          <a:xfrm>
            <a:off x="825189" y="1409453"/>
            <a:ext cx="5810015" cy="647550"/>
          </a:xfrm>
          <a:prstGeom prst="rect">
            <a:avLst/>
          </a:prstGeom>
        </p:spPr>
        <p:txBody>
          <a:bodyPr wrap="square">
            <a:spAutoFit/>
          </a:bodyPr>
          <a:lstStyle/>
          <a:p>
            <a:pPr>
              <a:lnSpc>
                <a:spcPct val="80000"/>
              </a:lnSpc>
            </a:pPr>
            <a:r>
              <a:rPr lang="en-US" sz="4400" b="1" dirty="0"/>
              <a:t>RECAP: </a:t>
            </a:r>
            <a:r>
              <a:rPr lang="en-US" sz="4400" b="1" dirty="0" smtClean="0"/>
              <a:t>Seven </a:t>
            </a:r>
            <a:r>
              <a:rPr lang="en-US" sz="4400" b="1" dirty="0"/>
              <a:t>Steps</a:t>
            </a:r>
          </a:p>
        </p:txBody>
      </p:sp>
      <p:sp>
        <p:nvSpPr>
          <p:cNvPr id="5" name="Rectangle 2"/>
          <p:cNvSpPr txBox="1">
            <a:spLocks noChangeArrowheads="1"/>
          </p:cNvSpPr>
          <p:nvPr/>
        </p:nvSpPr>
        <p:spPr bwMode="auto">
          <a:xfrm>
            <a:off x="825190" y="609778"/>
            <a:ext cx="10337181" cy="74119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0682" tIns="40341" rIns="80682" bIns="40341"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t"/>
            <a:r>
              <a:rPr lang="en-US" altLang="en-US" sz="3600" b="1" dirty="0">
                <a:solidFill>
                  <a:srgbClr val="336600"/>
                </a:solidFill>
                <a:latin typeface="Arial" panose="020B0604020202020204" pitchFamily="34" charset="0"/>
                <a:cs typeface="Arial" panose="020B0604020202020204" pitchFamily="34" charset="0"/>
              </a:rPr>
              <a:t>Procurement Planning – </a:t>
            </a:r>
            <a:r>
              <a:rPr lang="en-US" altLang="en-US" sz="3600" b="1" dirty="0" smtClean="0">
                <a:solidFill>
                  <a:srgbClr val="336600"/>
                </a:solidFill>
                <a:latin typeface="Arial" panose="020B0604020202020204" pitchFamily="34" charset="0"/>
                <a:cs typeface="Arial" panose="020B0604020202020204" pitchFamily="34" charset="0"/>
              </a:rPr>
              <a:t>DBE Goal</a:t>
            </a:r>
            <a:endParaRPr lang="en-US" altLang="en-US" sz="3600" b="1" dirty="0">
              <a:solidFill>
                <a:srgbClr val="336600"/>
              </a:solidFill>
              <a:latin typeface="Arial" panose="020B0604020202020204" pitchFamily="34" charset="0"/>
              <a:cs typeface="Arial" panose="020B0604020202020204" pitchFamily="34" charset="0"/>
            </a:endParaRPr>
          </a:p>
        </p:txBody>
      </p:sp>
      <p:pic>
        <p:nvPicPr>
          <p:cNvPr id="11272" name="Picture 8" descr="C:\Users\edzce\AppData\Local\Microsoft\Windows\INetCache\IE\2AMIS6VS\summary-objectives[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6800" y="3835049"/>
            <a:ext cx="3191636" cy="27164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4751273"/>
      </p:ext>
    </p:extLst>
  </p:cSld>
  <p:clrMapOvr>
    <a:masterClrMapping/>
  </p:clrMapOvr>
  <p:transition spd="slow" advTm="237">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1000"/>
                                        <p:tgtEl>
                                          <p:spTgt spid="17">
                                            <p:txEl>
                                              <p:pRg st="0" end="0"/>
                                            </p:txEl>
                                          </p:spTgt>
                                        </p:tgtEl>
                                      </p:cBhvr>
                                    </p:animEffect>
                                    <p:anim calcmode="lin" valueType="num">
                                      <p:cBhvr>
                                        <p:cTn id="8"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7">
                                            <p:txEl>
                                              <p:pRg st="2" end="2"/>
                                            </p:txEl>
                                          </p:spTgt>
                                        </p:tgtEl>
                                        <p:attrNameLst>
                                          <p:attrName>style.visibility</p:attrName>
                                        </p:attrNameLst>
                                      </p:cBhvr>
                                      <p:to>
                                        <p:strVal val="visible"/>
                                      </p:to>
                                    </p:set>
                                    <p:animEffect transition="in" filter="fade">
                                      <p:cBhvr>
                                        <p:cTn id="14" dur="1000"/>
                                        <p:tgtEl>
                                          <p:spTgt spid="17">
                                            <p:txEl>
                                              <p:pRg st="2" end="2"/>
                                            </p:txEl>
                                          </p:spTgt>
                                        </p:tgtEl>
                                      </p:cBhvr>
                                    </p:animEffect>
                                    <p:anim calcmode="lin" valueType="num">
                                      <p:cBhvr>
                                        <p:cTn id="15"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7">
                                            <p:txEl>
                                              <p:pRg st="4" end="4"/>
                                            </p:txEl>
                                          </p:spTgt>
                                        </p:tgtEl>
                                        <p:attrNameLst>
                                          <p:attrName>style.visibility</p:attrName>
                                        </p:attrNameLst>
                                      </p:cBhvr>
                                      <p:to>
                                        <p:strVal val="visible"/>
                                      </p:to>
                                    </p:set>
                                    <p:animEffect transition="in" filter="fade">
                                      <p:cBhvr>
                                        <p:cTn id="21" dur="1000"/>
                                        <p:tgtEl>
                                          <p:spTgt spid="17">
                                            <p:txEl>
                                              <p:pRg st="4" end="4"/>
                                            </p:txEl>
                                          </p:spTgt>
                                        </p:tgtEl>
                                      </p:cBhvr>
                                    </p:animEffect>
                                    <p:anim calcmode="lin" valueType="num">
                                      <p:cBhvr>
                                        <p:cTn id="22"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7">
                                            <p:txEl>
                                              <p:pRg st="6" end="6"/>
                                            </p:txEl>
                                          </p:spTgt>
                                        </p:tgtEl>
                                        <p:attrNameLst>
                                          <p:attrName>style.visibility</p:attrName>
                                        </p:attrNameLst>
                                      </p:cBhvr>
                                      <p:to>
                                        <p:strVal val="visible"/>
                                      </p:to>
                                    </p:set>
                                    <p:animEffect transition="in" filter="fade">
                                      <p:cBhvr>
                                        <p:cTn id="28" dur="1000"/>
                                        <p:tgtEl>
                                          <p:spTgt spid="17">
                                            <p:txEl>
                                              <p:pRg st="6" end="6"/>
                                            </p:txEl>
                                          </p:spTgt>
                                        </p:tgtEl>
                                      </p:cBhvr>
                                    </p:animEffect>
                                    <p:anim calcmode="lin" valueType="num">
                                      <p:cBhvr>
                                        <p:cTn id="29" dur="10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7">
                                            <p:txEl>
                                              <p:pRg st="8" end="8"/>
                                            </p:txEl>
                                          </p:spTgt>
                                        </p:tgtEl>
                                        <p:attrNameLst>
                                          <p:attrName>style.visibility</p:attrName>
                                        </p:attrNameLst>
                                      </p:cBhvr>
                                      <p:to>
                                        <p:strVal val="visible"/>
                                      </p:to>
                                    </p:set>
                                    <p:animEffect transition="in" filter="fade">
                                      <p:cBhvr>
                                        <p:cTn id="35" dur="1000"/>
                                        <p:tgtEl>
                                          <p:spTgt spid="17">
                                            <p:txEl>
                                              <p:pRg st="8" end="8"/>
                                            </p:txEl>
                                          </p:spTgt>
                                        </p:tgtEl>
                                      </p:cBhvr>
                                    </p:animEffect>
                                    <p:anim calcmode="lin" valueType="num">
                                      <p:cBhvr>
                                        <p:cTn id="36" dur="10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7">
                                            <p:txEl>
                                              <p:pRg st="10" end="10"/>
                                            </p:txEl>
                                          </p:spTgt>
                                        </p:tgtEl>
                                        <p:attrNameLst>
                                          <p:attrName>style.visibility</p:attrName>
                                        </p:attrNameLst>
                                      </p:cBhvr>
                                      <p:to>
                                        <p:strVal val="visible"/>
                                      </p:to>
                                    </p:set>
                                    <p:animEffect transition="in" filter="fade">
                                      <p:cBhvr>
                                        <p:cTn id="42" dur="1000"/>
                                        <p:tgtEl>
                                          <p:spTgt spid="17">
                                            <p:txEl>
                                              <p:pRg st="10" end="10"/>
                                            </p:txEl>
                                          </p:spTgt>
                                        </p:tgtEl>
                                      </p:cBhvr>
                                    </p:animEffect>
                                    <p:anim calcmode="lin" valueType="num">
                                      <p:cBhvr>
                                        <p:cTn id="43" dur="10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44" dur="10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7">
                                            <p:txEl>
                                              <p:pRg st="12" end="12"/>
                                            </p:txEl>
                                          </p:spTgt>
                                        </p:tgtEl>
                                        <p:attrNameLst>
                                          <p:attrName>style.visibility</p:attrName>
                                        </p:attrNameLst>
                                      </p:cBhvr>
                                      <p:to>
                                        <p:strVal val="visible"/>
                                      </p:to>
                                    </p:set>
                                    <p:animEffect transition="in" filter="fade">
                                      <p:cBhvr>
                                        <p:cTn id="49" dur="1000"/>
                                        <p:tgtEl>
                                          <p:spTgt spid="17">
                                            <p:txEl>
                                              <p:pRg st="12" end="12"/>
                                            </p:txEl>
                                          </p:spTgt>
                                        </p:tgtEl>
                                      </p:cBhvr>
                                    </p:animEffect>
                                    <p:anim calcmode="lin" valueType="num">
                                      <p:cBhvr>
                                        <p:cTn id="50" dur="10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51" dur="10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DDFD88F-D5A1-4479-A90D-2D9AB45F530B}" type="slidenum">
              <a:rPr lang="en-US" smtClean="0"/>
              <a:t>59</a:t>
            </a:fld>
            <a:endParaRPr lang="en-US" dirty="0"/>
          </a:p>
        </p:txBody>
      </p:sp>
      <p:sp>
        <p:nvSpPr>
          <p:cNvPr id="3" name="Rectangle 2"/>
          <p:cNvSpPr/>
          <p:nvPr/>
        </p:nvSpPr>
        <p:spPr>
          <a:xfrm>
            <a:off x="396977" y="1765670"/>
            <a:ext cx="5067300" cy="1015663"/>
          </a:xfrm>
          <a:prstGeom prst="rect">
            <a:avLst/>
          </a:prstGeom>
        </p:spPr>
        <p:txBody>
          <a:bodyPr wrap="square">
            <a:spAutoFit/>
          </a:bodyPr>
          <a:lstStyle/>
          <a:p>
            <a:r>
              <a:rPr lang="en-US" sz="2000" dirty="0"/>
              <a:t>	</a:t>
            </a:r>
            <a:r>
              <a:rPr lang="en-US" sz="2000" b="1" dirty="0" smtClean="0"/>
              <a:t>Local Agency determined work items:</a:t>
            </a:r>
          </a:p>
          <a:p>
            <a:pPr marL="1200150" lvl="2" indent="-285750">
              <a:buFont typeface="Arial" panose="020B0604020202020204" pitchFamily="34" charset="0"/>
              <a:buChar char="•"/>
            </a:pPr>
            <a:r>
              <a:rPr lang="en-US" sz="2000" dirty="0" smtClean="0"/>
              <a:t>Environmental Support = 7%</a:t>
            </a:r>
          </a:p>
          <a:p>
            <a:pPr marL="1200150" lvl="2" indent="-285750">
              <a:buFont typeface="Arial" panose="020B0604020202020204" pitchFamily="34" charset="0"/>
              <a:buChar char="•"/>
            </a:pPr>
            <a:r>
              <a:rPr lang="en-US" sz="2000" dirty="0" smtClean="0"/>
              <a:t>CAD Services = 4%</a:t>
            </a:r>
            <a:endParaRPr lang="en-US" sz="2000" dirty="0"/>
          </a:p>
        </p:txBody>
      </p:sp>
      <p:sp>
        <p:nvSpPr>
          <p:cNvPr id="4" name="Rectangle 2"/>
          <p:cNvSpPr txBox="1">
            <a:spLocks noChangeArrowheads="1"/>
          </p:cNvSpPr>
          <p:nvPr/>
        </p:nvSpPr>
        <p:spPr bwMode="auto">
          <a:xfrm>
            <a:off x="825190" y="609778"/>
            <a:ext cx="10337181" cy="74119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0682" tIns="40341" rIns="80682" bIns="40341"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t"/>
            <a:r>
              <a:rPr lang="en-US" altLang="en-US" sz="3600" b="1" dirty="0" smtClean="0">
                <a:solidFill>
                  <a:srgbClr val="336600"/>
                </a:solidFill>
                <a:latin typeface="Arial" panose="020B0604020202020204" pitchFamily="34" charset="0"/>
                <a:cs typeface="Arial" panose="020B0604020202020204" pitchFamily="34" charset="0"/>
              </a:rPr>
              <a:t>Example: DBE Goal &amp; Utilization</a:t>
            </a:r>
            <a:endParaRPr lang="en-US" altLang="en-US" sz="3600" b="1" dirty="0">
              <a:solidFill>
                <a:srgbClr val="336600"/>
              </a:solidFill>
              <a:latin typeface="Arial" panose="020B0604020202020204" pitchFamily="34" charset="0"/>
              <a:cs typeface="Arial" panose="020B0604020202020204" pitchFamily="34" charset="0"/>
            </a:endParaRPr>
          </a:p>
        </p:txBody>
      </p:sp>
      <p:sp>
        <p:nvSpPr>
          <p:cNvPr id="5" name="TextBox 4"/>
          <p:cNvSpPr txBox="1"/>
          <p:nvPr/>
        </p:nvSpPr>
        <p:spPr>
          <a:xfrm>
            <a:off x="6578600" y="1771645"/>
            <a:ext cx="3975100" cy="1015663"/>
          </a:xfrm>
          <a:prstGeom prst="rect">
            <a:avLst/>
          </a:prstGeom>
          <a:noFill/>
        </p:spPr>
        <p:txBody>
          <a:bodyPr wrap="square" rtlCol="0">
            <a:spAutoFit/>
          </a:bodyPr>
          <a:lstStyle/>
          <a:p>
            <a:r>
              <a:rPr lang="en-US" sz="2000" b="1" dirty="0" smtClean="0"/>
              <a:t>Consultant determined work items:</a:t>
            </a:r>
          </a:p>
          <a:p>
            <a:pPr marL="742950" lvl="1" indent="-285750">
              <a:buFont typeface="Arial" panose="020B0604020202020204" pitchFamily="34" charset="0"/>
              <a:buChar char="•"/>
            </a:pPr>
            <a:r>
              <a:rPr lang="en-US" sz="2000" dirty="0" smtClean="0"/>
              <a:t>Environmental Support = 6%</a:t>
            </a:r>
          </a:p>
          <a:p>
            <a:pPr marL="742950" lvl="1" indent="-285750">
              <a:buFont typeface="Arial" panose="020B0604020202020204" pitchFamily="34" charset="0"/>
              <a:buChar char="•"/>
            </a:pPr>
            <a:r>
              <a:rPr lang="en-US" sz="2000" dirty="0" smtClean="0"/>
              <a:t>CM Services = 5%</a:t>
            </a:r>
            <a:endParaRPr lang="en-US" sz="2000" dirty="0"/>
          </a:p>
        </p:txBody>
      </p:sp>
      <p:sp>
        <p:nvSpPr>
          <p:cNvPr id="7" name="Rectangle 6"/>
          <p:cNvSpPr/>
          <p:nvPr/>
        </p:nvSpPr>
        <p:spPr>
          <a:xfrm>
            <a:off x="6489489" y="3689994"/>
            <a:ext cx="5105400" cy="1015663"/>
          </a:xfrm>
          <a:prstGeom prst="rect">
            <a:avLst/>
          </a:prstGeom>
        </p:spPr>
        <p:txBody>
          <a:bodyPr wrap="square">
            <a:spAutoFit/>
          </a:bodyPr>
          <a:lstStyle/>
          <a:p>
            <a:r>
              <a:rPr lang="en-US" sz="2000" i="1" dirty="0">
                <a:effectLst>
                  <a:outerShdw blurRad="38100" dist="38100" dir="2700000" algn="tl">
                    <a:srgbClr val="000000">
                      <a:alpha val="43137"/>
                    </a:srgbClr>
                  </a:outerShdw>
                </a:effectLst>
              </a:rPr>
              <a:t>Task Order 2</a:t>
            </a:r>
            <a:r>
              <a:rPr lang="en-US" sz="2000" i="1" dirty="0" smtClean="0">
                <a:effectLst>
                  <a:outerShdw blurRad="38100" dist="38100" dir="2700000" algn="tl">
                    <a:srgbClr val="000000">
                      <a:alpha val="43137"/>
                    </a:srgbClr>
                  </a:outerShdw>
                </a:effectLst>
              </a:rPr>
              <a:t>: $150K</a:t>
            </a:r>
            <a:endParaRPr lang="en-US" sz="2000" i="1" dirty="0">
              <a:effectLst>
                <a:outerShdw blurRad="38100" dist="38100" dir="2700000" algn="tl">
                  <a:srgbClr val="000000">
                    <a:alpha val="43137"/>
                  </a:srgbClr>
                </a:outerShdw>
              </a:effectLst>
            </a:endParaRPr>
          </a:p>
          <a:p>
            <a:pPr marL="285750" indent="-285750">
              <a:buFont typeface="Arial" panose="020B0604020202020204" pitchFamily="34" charset="0"/>
              <a:buChar char="•"/>
            </a:pPr>
            <a:r>
              <a:rPr lang="en-US" sz="2000" dirty="0" smtClean="0"/>
              <a:t>Final Roadway Design ($135K)</a:t>
            </a:r>
          </a:p>
          <a:p>
            <a:pPr marL="285750" indent="-285750">
              <a:buFont typeface="Arial" panose="020B0604020202020204" pitchFamily="34" charset="0"/>
              <a:buChar char="•"/>
            </a:pPr>
            <a:r>
              <a:rPr lang="en-US" sz="2000" dirty="0" smtClean="0"/>
              <a:t>CM Services ($15K)</a:t>
            </a:r>
            <a:endParaRPr lang="en-US" sz="2000" dirty="0"/>
          </a:p>
        </p:txBody>
      </p:sp>
      <p:sp>
        <p:nvSpPr>
          <p:cNvPr id="8" name="Rectangle 7"/>
          <p:cNvSpPr/>
          <p:nvPr/>
        </p:nvSpPr>
        <p:spPr>
          <a:xfrm>
            <a:off x="396977" y="3650425"/>
            <a:ext cx="5689600" cy="1323439"/>
          </a:xfrm>
          <a:prstGeom prst="rect">
            <a:avLst/>
          </a:prstGeom>
        </p:spPr>
        <p:txBody>
          <a:bodyPr wrap="square">
            <a:spAutoFit/>
          </a:bodyPr>
          <a:lstStyle/>
          <a:p>
            <a:r>
              <a:rPr lang="en-US" sz="2000" i="1" dirty="0">
                <a:effectLst>
                  <a:outerShdw blurRad="38100" dist="38100" dir="2700000" algn="tl">
                    <a:srgbClr val="000000">
                      <a:alpha val="43137"/>
                    </a:srgbClr>
                  </a:outerShdw>
                </a:effectLst>
              </a:rPr>
              <a:t>Task Order 1</a:t>
            </a:r>
            <a:r>
              <a:rPr lang="en-US" sz="2000" i="1" dirty="0" smtClean="0">
                <a:effectLst>
                  <a:outerShdw blurRad="38100" dist="38100" dir="2700000" algn="tl">
                    <a:srgbClr val="000000">
                      <a:alpha val="43137"/>
                    </a:srgbClr>
                  </a:outerShdw>
                </a:effectLst>
              </a:rPr>
              <a:t>: $100K</a:t>
            </a:r>
            <a:endParaRPr lang="en-US" sz="2000" i="1" dirty="0">
              <a:effectLst>
                <a:outerShdw blurRad="38100" dist="38100" dir="2700000" algn="tl">
                  <a:srgbClr val="000000">
                    <a:alpha val="43137"/>
                  </a:srgbClr>
                </a:outerShdw>
              </a:effectLst>
            </a:endParaRPr>
          </a:p>
          <a:p>
            <a:r>
              <a:rPr lang="en-US" sz="2000" b="1" dirty="0" smtClean="0"/>
              <a:t>Preliminary </a:t>
            </a:r>
            <a:r>
              <a:rPr lang="en-US" sz="2000" b="1" dirty="0"/>
              <a:t>Roadway Design/NEPA document	</a:t>
            </a:r>
          </a:p>
          <a:p>
            <a:pPr marL="342900" indent="-342900">
              <a:buFont typeface="Arial" panose="020B0604020202020204" pitchFamily="34" charset="0"/>
              <a:buChar char="•"/>
            </a:pPr>
            <a:r>
              <a:rPr lang="en-US" sz="2000" dirty="0" smtClean="0"/>
              <a:t>Environmental Support ($2K)</a:t>
            </a:r>
            <a:endParaRPr lang="en-US" sz="2000" dirty="0"/>
          </a:p>
          <a:p>
            <a:pPr marL="342900" indent="-342900">
              <a:buFont typeface="Arial" panose="020B0604020202020204" pitchFamily="34" charset="0"/>
              <a:buChar char="•"/>
            </a:pPr>
            <a:r>
              <a:rPr lang="en-US" sz="2000" dirty="0" smtClean="0"/>
              <a:t>Roadway Design ($98K)</a:t>
            </a:r>
            <a:endParaRPr lang="en-US" sz="2000" dirty="0"/>
          </a:p>
        </p:txBody>
      </p:sp>
      <p:sp>
        <p:nvSpPr>
          <p:cNvPr id="9" name="TextBox 8"/>
          <p:cNvSpPr txBox="1"/>
          <p:nvPr/>
        </p:nvSpPr>
        <p:spPr>
          <a:xfrm>
            <a:off x="5059514" y="2836134"/>
            <a:ext cx="2859949" cy="369332"/>
          </a:xfrm>
          <a:prstGeom prst="rect">
            <a:avLst/>
          </a:prstGeom>
          <a:noFill/>
        </p:spPr>
        <p:txBody>
          <a:bodyPr wrap="square" rtlCol="0">
            <a:spAutoFit/>
          </a:bodyPr>
          <a:lstStyle/>
          <a:p>
            <a:r>
              <a:rPr lang="en-US" b="1" u="sng" dirty="0" smtClean="0"/>
              <a:t>10-O1 = 11% DBE </a:t>
            </a:r>
            <a:r>
              <a:rPr lang="en-US" b="1" u="sng" dirty="0" smtClean="0"/>
              <a:t>goal</a:t>
            </a:r>
          </a:p>
        </p:txBody>
      </p:sp>
      <mc:AlternateContent xmlns:mc="http://schemas.openxmlformats.org/markup-compatibility/2006" xmlns:a14="http://schemas.microsoft.com/office/drawing/2010/main">
        <mc:Choice Requires="a14">
          <p:sp>
            <p:nvSpPr>
              <p:cNvPr id="10" name="TextBox 9"/>
              <p:cNvSpPr txBox="1"/>
              <p:nvPr/>
            </p:nvSpPr>
            <p:spPr>
              <a:xfrm>
                <a:off x="815767" y="4951123"/>
                <a:ext cx="4236801" cy="871008"/>
              </a:xfrm>
              <a:prstGeom prst="rect">
                <a:avLst/>
              </a:prstGeom>
              <a:noFill/>
            </p:spPr>
            <p:txBody>
              <a:bodyPr wrap="none" rtlCol="0">
                <a:spAutoFit/>
              </a:bodyPr>
              <a:lstStyle/>
              <a:p>
                <a:r>
                  <a:rPr lang="en-US" sz="2000" dirty="0" smtClean="0"/>
                  <a:t>Estimated DBE by </a:t>
                </a:r>
                <a:r>
                  <a:rPr lang="en-US" sz="2000" dirty="0"/>
                  <a:t>agency = </a:t>
                </a:r>
                <a14:m>
                  <m:oMath xmlns:m="http://schemas.openxmlformats.org/officeDocument/2006/math">
                    <m:f>
                      <m:fPr>
                        <m:ctrlPr>
                          <a:rPr lang="en-US" sz="2000" i="1">
                            <a:latin typeface="Cambria Math" panose="02040503050406030204" pitchFamily="18" charset="0"/>
                          </a:rPr>
                        </m:ctrlPr>
                      </m:fPr>
                      <m:num>
                        <m:r>
                          <a:rPr lang="en-US" sz="2000">
                            <a:latin typeface="Cambria Math" panose="02040503050406030204" pitchFamily="18" charset="0"/>
                          </a:rPr>
                          <m:t>($</m:t>
                        </m:r>
                        <m:r>
                          <a:rPr lang="en-US" sz="2000" b="0" i="0" smtClean="0">
                            <a:latin typeface="Cambria Math" panose="02040503050406030204" pitchFamily="18" charset="0"/>
                          </a:rPr>
                          <m:t>2</m:t>
                        </m:r>
                        <m:r>
                          <a:rPr lang="en-US" sz="2000">
                            <a:latin typeface="Cambria Math" panose="02040503050406030204" pitchFamily="18" charset="0"/>
                          </a:rPr>
                          <m:t>𝐾</m:t>
                        </m:r>
                        <m:r>
                          <a:rPr lang="en-US" sz="2000">
                            <a:latin typeface="Cambria Math" panose="02040503050406030204" pitchFamily="18" charset="0"/>
                          </a:rPr>
                          <m:t>)</m:t>
                        </m:r>
                      </m:num>
                      <m:den>
                        <m:r>
                          <a:rPr lang="en-US" sz="2000">
                            <a:latin typeface="Cambria Math" panose="02040503050406030204" pitchFamily="18" charset="0"/>
                          </a:rPr>
                          <m:t>$100</m:t>
                        </m:r>
                        <m:r>
                          <a:rPr lang="en-US" sz="2000">
                            <a:latin typeface="Cambria Math" panose="02040503050406030204" pitchFamily="18" charset="0"/>
                          </a:rPr>
                          <m:t>𝐾</m:t>
                        </m:r>
                      </m:den>
                    </m:f>
                    <m:r>
                      <a:rPr lang="en-US" sz="2000">
                        <a:latin typeface="Cambria Math" panose="02040503050406030204" pitchFamily="18" charset="0"/>
                      </a:rPr>
                      <m:t>=</m:t>
                    </m:r>
                    <m:r>
                      <a:rPr lang="en-US" sz="2000" b="0" i="0" smtClean="0">
                        <a:latin typeface="Cambria Math" panose="02040503050406030204" pitchFamily="18" charset="0"/>
                      </a:rPr>
                      <m:t>2</m:t>
                    </m:r>
                  </m:oMath>
                </a14:m>
                <a:r>
                  <a:rPr lang="en-US" sz="2000" dirty="0" smtClean="0"/>
                  <a:t>%</a:t>
                </a:r>
                <a:endParaRPr lang="en-US" sz="2000" dirty="0"/>
              </a:p>
              <a:p>
                <a:r>
                  <a:rPr lang="en-US" sz="2000" dirty="0"/>
                  <a:t>Contract </a:t>
                </a:r>
                <a:r>
                  <a:rPr lang="en-US" sz="2000" dirty="0" smtClean="0"/>
                  <a:t>DBE/10-O2 </a:t>
                </a:r>
                <a:r>
                  <a:rPr lang="en-US" sz="2000" dirty="0"/>
                  <a:t>= </a:t>
                </a:r>
                <a:r>
                  <a:rPr lang="en-US" sz="2000" dirty="0" smtClean="0"/>
                  <a:t>2%</a:t>
                </a:r>
                <a:endParaRPr lang="en-US" sz="2000" dirty="0"/>
              </a:p>
            </p:txBody>
          </p:sp>
        </mc:Choice>
        <mc:Fallback xmlns="">
          <p:sp>
            <p:nvSpPr>
              <p:cNvPr id="10" name="TextBox 9"/>
              <p:cNvSpPr txBox="1">
                <a:spLocks noRot="1" noChangeAspect="1" noMove="1" noResize="1" noEditPoints="1" noAdjustHandles="1" noChangeArrowheads="1" noChangeShapeType="1" noTextEdit="1"/>
              </p:cNvSpPr>
              <p:nvPr/>
            </p:nvSpPr>
            <p:spPr>
              <a:xfrm>
                <a:off x="815767" y="4951123"/>
                <a:ext cx="4236801" cy="871008"/>
              </a:xfrm>
              <a:prstGeom prst="rect">
                <a:avLst/>
              </a:prstGeom>
              <a:blipFill rotWithShape="0">
                <a:blip r:embed="rId3"/>
                <a:stretch>
                  <a:fillRect l="-1583" r="-1151" b="-11888"/>
                </a:stretch>
              </a:blipFill>
            </p:spPr>
            <p:txBody>
              <a:bodyPr/>
              <a:lstStyle/>
              <a:p>
                <a:r>
                  <a:rPr lang="en-US">
                    <a:noFill/>
                  </a:rPr>
                  <a:t> </a:t>
                </a:r>
              </a:p>
            </p:txBody>
          </p:sp>
        </mc:Fallback>
      </mc:AlternateContent>
      <p:cxnSp>
        <p:nvCxnSpPr>
          <p:cNvPr id="15" name="Straight Connector 14"/>
          <p:cNvCxnSpPr/>
          <p:nvPr/>
        </p:nvCxnSpPr>
        <p:spPr>
          <a:xfrm>
            <a:off x="177800" y="3429000"/>
            <a:ext cx="11823700"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086577" y="3429000"/>
            <a:ext cx="0" cy="2405629"/>
          </a:xfrm>
          <a:prstGeom prst="line">
            <a:avLst/>
          </a:prstGeom>
          <a:ln w="3175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TextBox 17"/>
              <p:cNvSpPr txBox="1"/>
              <p:nvPr/>
            </p:nvSpPr>
            <p:spPr>
              <a:xfrm>
                <a:off x="6709348" y="4951123"/>
                <a:ext cx="4426725" cy="871008"/>
              </a:xfrm>
              <a:prstGeom prst="rect">
                <a:avLst/>
              </a:prstGeom>
              <a:noFill/>
            </p:spPr>
            <p:txBody>
              <a:bodyPr wrap="none" rtlCol="0">
                <a:spAutoFit/>
              </a:bodyPr>
              <a:lstStyle/>
              <a:p>
                <a:r>
                  <a:rPr lang="en-US" sz="2000" dirty="0" smtClean="0"/>
                  <a:t>Estimated DBE by </a:t>
                </a:r>
                <a:r>
                  <a:rPr lang="en-US" sz="2000" dirty="0"/>
                  <a:t>agency = </a:t>
                </a:r>
                <a14:m>
                  <m:oMath xmlns:m="http://schemas.openxmlformats.org/officeDocument/2006/math">
                    <m:f>
                      <m:fPr>
                        <m:ctrlPr>
                          <a:rPr lang="en-US" sz="2000" i="1">
                            <a:latin typeface="Cambria Math" panose="02040503050406030204" pitchFamily="18" charset="0"/>
                          </a:rPr>
                        </m:ctrlPr>
                      </m:fPr>
                      <m:num>
                        <m:r>
                          <a:rPr lang="en-US" sz="2000">
                            <a:latin typeface="Cambria Math" panose="02040503050406030204" pitchFamily="18" charset="0"/>
                          </a:rPr>
                          <m:t>($</m:t>
                        </m:r>
                        <m:r>
                          <a:rPr lang="en-US" sz="2000" b="0" i="0" smtClean="0">
                            <a:latin typeface="Cambria Math" panose="02040503050406030204" pitchFamily="18" charset="0"/>
                          </a:rPr>
                          <m:t>1</m:t>
                        </m:r>
                        <m:r>
                          <a:rPr lang="en-US" sz="2000">
                            <a:latin typeface="Cambria Math" panose="02040503050406030204" pitchFamily="18" charset="0"/>
                          </a:rPr>
                          <m:t>5</m:t>
                        </m:r>
                        <m:r>
                          <a:rPr lang="en-US" sz="2000">
                            <a:latin typeface="Cambria Math" panose="02040503050406030204" pitchFamily="18" charset="0"/>
                          </a:rPr>
                          <m:t>𝐾</m:t>
                        </m:r>
                        <m:r>
                          <a:rPr lang="en-US" sz="2000">
                            <a:latin typeface="Cambria Math" panose="02040503050406030204" pitchFamily="18" charset="0"/>
                          </a:rPr>
                          <m:t>)</m:t>
                        </m:r>
                      </m:num>
                      <m:den>
                        <m:r>
                          <a:rPr lang="en-US" sz="2000">
                            <a:latin typeface="Cambria Math" panose="02040503050406030204" pitchFamily="18" charset="0"/>
                          </a:rPr>
                          <m:t>$150</m:t>
                        </m:r>
                        <m:r>
                          <a:rPr lang="en-US" sz="2000">
                            <a:latin typeface="Cambria Math" panose="02040503050406030204" pitchFamily="18" charset="0"/>
                          </a:rPr>
                          <m:t>𝐾</m:t>
                        </m:r>
                      </m:den>
                    </m:f>
                    <m:r>
                      <a:rPr lang="en-US" sz="2000">
                        <a:latin typeface="Cambria Math" panose="02040503050406030204" pitchFamily="18" charset="0"/>
                      </a:rPr>
                      <m:t>= </m:t>
                    </m:r>
                  </m:oMath>
                </a14:m>
                <a:r>
                  <a:rPr lang="en-US" sz="2000" dirty="0"/>
                  <a:t>10%</a:t>
                </a:r>
              </a:p>
              <a:p>
                <a:r>
                  <a:rPr lang="en-US" sz="2000" dirty="0"/>
                  <a:t>Contract </a:t>
                </a:r>
                <a:r>
                  <a:rPr lang="en-US" sz="2000" dirty="0" smtClean="0"/>
                  <a:t>DBE/10-O2 </a:t>
                </a:r>
                <a:r>
                  <a:rPr lang="en-US" sz="2000" dirty="0"/>
                  <a:t>= 10%</a:t>
                </a:r>
              </a:p>
            </p:txBody>
          </p:sp>
        </mc:Choice>
        <mc:Fallback xmlns="">
          <p:sp>
            <p:nvSpPr>
              <p:cNvPr id="18" name="TextBox 17"/>
              <p:cNvSpPr txBox="1">
                <a:spLocks noRot="1" noChangeAspect="1" noMove="1" noResize="1" noEditPoints="1" noAdjustHandles="1" noChangeArrowheads="1" noChangeShapeType="1" noTextEdit="1"/>
              </p:cNvSpPr>
              <p:nvPr/>
            </p:nvSpPr>
            <p:spPr>
              <a:xfrm>
                <a:off x="6709348" y="4951123"/>
                <a:ext cx="4426725" cy="871008"/>
              </a:xfrm>
              <a:prstGeom prst="rect">
                <a:avLst/>
              </a:prstGeom>
              <a:blipFill rotWithShape="0">
                <a:blip r:embed="rId4"/>
                <a:stretch>
                  <a:fillRect l="-1515" r="-138" b="-1188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3436750" y="6009521"/>
                <a:ext cx="5638878" cy="590354"/>
              </a:xfrm>
              <a:prstGeom prst="rect">
                <a:avLst/>
              </a:prstGeom>
              <a:noFill/>
            </p:spPr>
            <p:txBody>
              <a:bodyPr wrap="square" rtlCol="0">
                <a:spAutoFit/>
              </a:bodyPr>
              <a:lstStyle/>
              <a:p>
                <a:r>
                  <a:rPr lang="en-US" sz="2000" b="1" u="sng" dirty="0" smtClean="0"/>
                  <a:t>Final Utilization Exhibit 17-F </a:t>
                </a:r>
                <a:r>
                  <a:rPr lang="en-US" sz="2000" b="1" dirty="0"/>
                  <a:t>= </a:t>
                </a:r>
                <a14:m>
                  <m:oMath xmlns:m="http://schemas.openxmlformats.org/officeDocument/2006/math">
                    <m:f>
                      <m:fPr>
                        <m:ctrlPr>
                          <a:rPr lang="en-US" sz="2000" b="1" i="1">
                            <a:latin typeface="Cambria Math" panose="02040503050406030204" pitchFamily="18" charset="0"/>
                          </a:rPr>
                        </m:ctrlPr>
                      </m:fPr>
                      <m:num>
                        <m:r>
                          <a:rPr lang="en-US" sz="2000" b="1" i="1">
                            <a:latin typeface="Cambria Math" panose="02040503050406030204" pitchFamily="18" charset="0"/>
                          </a:rPr>
                          <m:t>($</m:t>
                        </m:r>
                        <m:r>
                          <a:rPr lang="en-US" sz="2000" b="1" i="1" smtClean="0">
                            <a:latin typeface="Cambria Math" panose="02040503050406030204" pitchFamily="18" charset="0"/>
                          </a:rPr>
                          <m:t>𝟐</m:t>
                        </m:r>
                        <m:r>
                          <a:rPr lang="en-US" sz="2000" b="1" i="1">
                            <a:latin typeface="Cambria Math" panose="02040503050406030204" pitchFamily="18" charset="0"/>
                          </a:rPr>
                          <m:t>𝑲</m:t>
                        </m:r>
                        <m:r>
                          <a:rPr lang="en-US" sz="2000" b="1" i="1" smtClean="0">
                            <a:latin typeface="Cambria Math" panose="02040503050406030204" pitchFamily="18" charset="0"/>
                          </a:rPr>
                          <m:t>+$</m:t>
                        </m:r>
                        <m:r>
                          <a:rPr lang="en-US" sz="2000" b="1" i="1" smtClean="0">
                            <a:latin typeface="Cambria Math" panose="02040503050406030204" pitchFamily="18" charset="0"/>
                          </a:rPr>
                          <m:t>𝟏𝟓</m:t>
                        </m:r>
                        <m:r>
                          <a:rPr lang="en-US" sz="2000" b="1" i="1" smtClean="0">
                            <a:latin typeface="Cambria Math" panose="02040503050406030204" pitchFamily="18" charset="0"/>
                          </a:rPr>
                          <m:t>𝑲</m:t>
                        </m:r>
                        <m:r>
                          <a:rPr lang="en-US" sz="2000" b="1" i="1">
                            <a:latin typeface="Cambria Math" panose="02040503050406030204" pitchFamily="18" charset="0"/>
                          </a:rPr>
                          <m:t>)</m:t>
                        </m:r>
                      </m:num>
                      <m:den>
                        <m:r>
                          <a:rPr lang="en-US" sz="2000" b="1" i="1" smtClean="0">
                            <a:latin typeface="Cambria Math" panose="02040503050406030204" pitchFamily="18" charset="0"/>
                          </a:rPr>
                          <m:t>(</m:t>
                        </m:r>
                        <m:r>
                          <a:rPr lang="en-US" sz="2000" b="1" i="1">
                            <a:latin typeface="Cambria Math" panose="02040503050406030204" pitchFamily="18" charset="0"/>
                          </a:rPr>
                          <m:t>$</m:t>
                        </m:r>
                        <m:r>
                          <a:rPr lang="en-US" sz="2000" b="1" i="1">
                            <a:latin typeface="Cambria Math" panose="02040503050406030204" pitchFamily="18" charset="0"/>
                          </a:rPr>
                          <m:t>𝟏𝟎𝟎</m:t>
                        </m:r>
                        <m:r>
                          <a:rPr lang="en-US" sz="2000" b="1" i="1">
                            <a:latin typeface="Cambria Math" panose="02040503050406030204" pitchFamily="18" charset="0"/>
                          </a:rPr>
                          <m:t>𝑲</m:t>
                        </m:r>
                        <m:r>
                          <a:rPr lang="en-US" sz="2000" b="1" i="1" smtClean="0">
                            <a:latin typeface="Cambria Math" panose="02040503050406030204" pitchFamily="18" charset="0"/>
                          </a:rPr>
                          <m:t>+$</m:t>
                        </m:r>
                        <m:r>
                          <a:rPr lang="en-US" sz="2000" b="1" i="1" smtClean="0">
                            <a:latin typeface="Cambria Math" panose="02040503050406030204" pitchFamily="18" charset="0"/>
                          </a:rPr>
                          <m:t>𝟏𝟓𝟎</m:t>
                        </m:r>
                        <m:r>
                          <a:rPr lang="en-US" sz="2000" b="1" i="1" smtClean="0">
                            <a:latin typeface="Cambria Math" panose="02040503050406030204" pitchFamily="18" charset="0"/>
                          </a:rPr>
                          <m:t>𝑲</m:t>
                        </m:r>
                        <m:r>
                          <a:rPr lang="en-US" sz="2000" b="1" i="1" smtClean="0">
                            <a:latin typeface="Cambria Math" panose="02040503050406030204" pitchFamily="18" charset="0"/>
                          </a:rPr>
                          <m:t>)</m:t>
                        </m:r>
                      </m:den>
                    </m:f>
                    <m:r>
                      <a:rPr lang="en-US" sz="2000" b="1" i="1">
                        <a:latin typeface="Cambria Math" panose="02040503050406030204" pitchFamily="18" charset="0"/>
                      </a:rPr>
                      <m:t>= </m:t>
                    </m:r>
                  </m:oMath>
                </a14:m>
                <a:r>
                  <a:rPr lang="en-US" sz="2000" b="1" dirty="0" smtClean="0"/>
                  <a:t>6.8%</a:t>
                </a:r>
                <a:endParaRPr lang="en-US" sz="2000" b="1" dirty="0"/>
              </a:p>
            </p:txBody>
          </p:sp>
        </mc:Choice>
        <mc:Fallback xmlns="">
          <p:sp>
            <p:nvSpPr>
              <p:cNvPr id="19" name="TextBox 18"/>
              <p:cNvSpPr txBox="1">
                <a:spLocks noRot="1" noChangeAspect="1" noMove="1" noResize="1" noEditPoints="1" noAdjustHandles="1" noChangeArrowheads="1" noChangeShapeType="1" noTextEdit="1"/>
              </p:cNvSpPr>
              <p:nvPr/>
            </p:nvSpPr>
            <p:spPr>
              <a:xfrm>
                <a:off x="3436750" y="6009521"/>
                <a:ext cx="5638878" cy="590354"/>
              </a:xfrm>
              <a:prstGeom prst="rect">
                <a:avLst/>
              </a:prstGeom>
              <a:blipFill rotWithShape="0">
                <a:blip r:embed="rId5"/>
                <a:stretch>
                  <a:fillRect l="-1189" r="-541"/>
                </a:stretch>
              </a:blipFill>
            </p:spPr>
            <p:txBody>
              <a:bodyPr/>
              <a:lstStyle/>
              <a:p>
                <a:r>
                  <a:rPr lang="en-US">
                    <a:noFill/>
                  </a:rPr>
                  <a:t> </a:t>
                </a:r>
              </a:p>
            </p:txBody>
          </p:sp>
        </mc:Fallback>
      </mc:AlternateContent>
      <p:sp>
        <p:nvSpPr>
          <p:cNvPr id="6" name="TextBox 5"/>
          <p:cNvSpPr txBox="1"/>
          <p:nvPr/>
        </p:nvSpPr>
        <p:spPr>
          <a:xfrm>
            <a:off x="3481073" y="1293140"/>
            <a:ext cx="4975433" cy="523220"/>
          </a:xfrm>
          <a:prstGeom prst="rect">
            <a:avLst/>
          </a:prstGeom>
          <a:noFill/>
        </p:spPr>
        <p:txBody>
          <a:bodyPr wrap="square" rtlCol="0">
            <a:spAutoFit/>
          </a:bodyPr>
          <a:lstStyle/>
          <a:p>
            <a:r>
              <a:rPr lang="en-US" sz="2800" b="1" dirty="0"/>
              <a:t>On-call Contract DBE goal = 11</a:t>
            </a:r>
            <a:r>
              <a:rPr lang="en-US" sz="2800" b="1" dirty="0" smtClean="0"/>
              <a:t>%</a:t>
            </a:r>
            <a:endParaRPr lang="en-US" sz="2800" dirty="0"/>
          </a:p>
        </p:txBody>
      </p:sp>
      <p:pic>
        <p:nvPicPr>
          <p:cNvPr id="11" name="Picture 10"/>
          <p:cNvPicPr>
            <a:picLocks noChangeAspect="1"/>
          </p:cNvPicPr>
          <p:nvPr/>
        </p:nvPicPr>
        <p:blipFill>
          <a:blip r:embed="rId6"/>
          <a:stretch>
            <a:fillRect/>
          </a:stretch>
        </p:blipFill>
        <p:spPr>
          <a:xfrm>
            <a:off x="5249308" y="5049300"/>
            <a:ext cx="827088" cy="770173"/>
          </a:xfrm>
          <a:prstGeom prst="rect">
            <a:avLst/>
          </a:prstGeom>
        </p:spPr>
      </p:pic>
      <p:pic>
        <p:nvPicPr>
          <p:cNvPr id="20" name="Picture 19"/>
          <p:cNvPicPr>
            <a:picLocks noChangeAspect="1"/>
          </p:cNvPicPr>
          <p:nvPr/>
        </p:nvPicPr>
        <p:blipFill>
          <a:blip r:embed="rId6"/>
          <a:stretch>
            <a:fillRect/>
          </a:stretch>
        </p:blipFill>
        <p:spPr>
          <a:xfrm>
            <a:off x="11232553" y="5145917"/>
            <a:ext cx="827088" cy="770173"/>
          </a:xfrm>
          <a:prstGeom prst="rect">
            <a:avLst/>
          </a:prstGeom>
        </p:spPr>
      </p:pic>
      <p:sp>
        <p:nvSpPr>
          <p:cNvPr id="21" name="8-Point Star 20"/>
          <p:cNvSpPr/>
          <p:nvPr/>
        </p:nvSpPr>
        <p:spPr>
          <a:xfrm>
            <a:off x="10611726" y="1573250"/>
            <a:ext cx="1247386" cy="1144378"/>
          </a:xfrm>
          <a:prstGeom prst="star8">
            <a:avLst/>
          </a:prstGeom>
          <a:noFill/>
          <a:ln w="3492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2" name="TextBox 21"/>
          <p:cNvSpPr txBox="1"/>
          <p:nvPr/>
        </p:nvSpPr>
        <p:spPr>
          <a:xfrm>
            <a:off x="10904166" y="1779096"/>
            <a:ext cx="661392" cy="646331"/>
          </a:xfrm>
          <a:prstGeom prst="rect">
            <a:avLst/>
          </a:prstGeom>
          <a:noFill/>
        </p:spPr>
        <p:txBody>
          <a:bodyPr wrap="square" rtlCol="0">
            <a:spAutoFit/>
          </a:bodyPr>
          <a:lstStyle/>
          <a:p>
            <a:pPr algn="ctr"/>
            <a:r>
              <a:rPr lang="en-US" sz="3600" dirty="0" smtClean="0"/>
              <a:t>12</a:t>
            </a:r>
            <a:endParaRPr lang="en-US" sz="3600" dirty="0"/>
          </a:p>
        </p:txBody>
      </p:sp>
      <p:sp>
        <p:nvSpPr>
          <p:cNvPr id="23" name="8-Point Star 22"/>
          <p:cNvSpPr/>
          <p:nvPr/>
        </p:nvSpPr>
        <p:spPr>
          <a:xfrm>
            <a:off x="10847722" y="3907480"/>
            <a:ext cx="1247386" cy="1144378"/>
          </a:xfrm>
          <a:prstGeom prst="star8">
            <a:avLst/>
          </a:prstGeom>
          <a:noFill/>
          <a:ln w="3492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4" name="TextBox 23"/>
          <p:cNvSpPr txBox="1"/>
          <p:nvPr/>
        </p:nvSpPr>
        <p:spPr>
          <a:xfrm>
            <a:off x="11140162" y="4113326"/>
            <a:ext cx="661392" cy="646331"/>
          </a:xfrm>
          <a:prstGeom prst="rect">
            <a:avLst/>
          </a:prstGeom>
          <a:noFill/>
        </p:spPr>
        <p:txBody>
          <a:bodyPr wrap="square" rtlCol="0">
            <a:spAutoFit/>
          </a:bodyPr>
          <a:lstStyle/>
          <a:p>
            <a:pPr algn="ctr"/>
            <a:r>
              <a:rPr lang="en-US" sz="3600" dirty="0" smtClean="0"/>
              <a:t>13</a:t>
            </a:r>
            <a:endParaRPr lang="en-US" sz="3600" dirty="0"/>
          </a:p>
        </p:txBody>
      </p:sp>
    </p:spTree>
    <p:extLst>
      <p:ext uri="{BB962C8B-B14F-4D97-AF65-F5344CB8AC3E}">
        <p14:creationId xmlns:p14="http://schemas.microsoft.com/office/powerpoint/2010/main" val="4074058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par>
                                <p:cTn id="22" presetID="1" presetClass="exit" presetSubtype="0" fill="hold" grpId="1" nodeType="withEffect">
                                  <p:stCondLst>
                                    <p:cond delay="0"/>
                                  </p:stCondLst>
                                  <p:childTnLst>
                                    <p:set>
                                      <p:cBhvr>
                                        <p:cTn id="23" dur="1" fill="hold">
                                          <p:stCondLst>
                                            <p:cond delay="0"/>
                                          </p:stCondLst>
                                        </p:cTn>
                                        <p:tgtEl>
                                          <p:spTgt spid="22"/>
                                        </p:tgtEl>
                                        <p:attrNameLst>
                                          <p:attrName>style.visibility</p:attrName>
                                        </p:attrNameLst>
                                      </p:cBhvr>
                                      <p:to>
                                        <p:strVal val="hidden"/>
                                      </p:to>
                                    </p:set>
                                  </p:childTnLst>
                                </p:cTn>
                              </p:par>
                              <p:par>
                                <p:cTn id="24" presetID="1" presetClass="exit" presetSubtype="0" fill="hold" grpId="1" nodeType="withEffect">
                                  <p:stCondLst>
                                    <p:cond delay="0"/>
                                  </p:stCondLst>
                                  <p:childTnLst>
                                    <p:set>
                                      <p:cBhvr>
                                        <p:cTn id="25" dur="1" fill="hold">
                                          <p:stCondLst>
                                            <p:cond delay="0"/>
                                          </p:stCondLst>
                                        </p:cTn>
                                        <p:tgtEl>
                                          <p:spTgt spid="21"/>
                                        </p:tgtEl>
                                        <p:attrNameLst>
                                          <p:attrName>style.visibility</p:attrName>
                                        </p:attrNameLst>
                                      </p:cBhvr>
                                      <p:to>
                                        <p:strVal val="hidden"/>
                                      </p:to>
                                    </p:set>
                                  </p:childTnLst>
                                </p:cTn>
                              </p:par>
                              <p:par>
                                <p:cTn id="26" presetID="1" presetClass="exit" presetSubtype="0" fill="hold" grpId="1" nodeType="withEffect">
                                  <p:stCondLst>
                                    <p:cond delay="0"/>
                                  </p:stCondLst>
                                  <p:childTnLst>
                                    <p:set>
                                      <p:cBhvr>
                                        <p:cTn id="27" dur="1" fill="hold">
                                          <p:stCondLst>
                                            <p:cond delay="0"/>
                                          </p:stCondLst>
                                        </p:cTn>
                                        <p:tgtEl>
                                          <p:spTgt spid="24"/>
                                        </p:tgtEl>
                                        <p:attrNameLst>
                                          <p:attrName>style.visibility</p:attrName>
                                        </p:attrNameLst>
                                      </p:cBhvr>
                                      <p:to>
                                        <p:strVal val="hidden"/>
                                      </p:to>
                                    </p:set>
                                  </p:childTnLst>
                                </p:cTn>
                              </p:par>
                              <p:par>
                                <p:cTn id="28" presetID="1" presetClass="exit" presetSubtype="0" fill="hold" grpId="1" nodeType="withEffect">
                                  <p:stCondLst>
                                    <p:cond delay="0"/>
                                  </p:stCondLst>
                                  <p:childTnLst>
                                    <p:set>
                                      <p:cBhvr>
                                        <p:cTn id="29" dur="1" fill="hold">
                                          <p:stCondLst>
                                            <p:cond delay="0"/>
                                          </p:stCondLst>
                                        </p:cTn>
                                        <p:tgtEl>
                                          <p:spTgt spid="23"/>
                                        </p:tgtEl>
                                        <p:attrNameLst>
                                          <p:attrName>style.visibility</p:attrName>
                                        </p:attrNameLst>
                                      </p:cBhvr>
                                      <p:to>
                                        <p:strVal val="hidden"/>
                                      </p:to>
                                    </p:set>
                                  </p:childTnLst>
                                </p:cTn>
                              </p:par>
                              <p:par>
                                <p:cTn id="30" presetID="42" presetClass="entr" presetSubtype="0" fill="hold" nodeType="withEffect">
                                  <p:stCondLst>
                                    <p:cond delay="0"/>
                                  </p:stCondLst>
                                  <p:childTnLst>
                                    <p:set>
                                      <p:cBhvr>
                                        <p:cTn id="31" dur="1" fill="hold">
                                          <p:stCondLst>
                                            <p:cond delay="0"/>
                                          </p:stCondLst>
                                        </p:cTn>
                                        <p:tgtEl>
                                          <p:spTgt spid="3">
                                            <p:txEl>
                                              <p:pRg st="1" end="1"/>
                                            </p:txEl>
                                          </p:spTgt>
                                        </p:tgtEl>
                                        <p:attrNameLst>
                                          <p:attrName>style.visibility</p:attrName>
                                        </p:attrNameLst>
                                      </p:cBhvr>
                                      <p:to>
                                        <p:strVal val="visible"/>
                                      </p:to>
                                    </p:set>
                                    <p:animEffect transition="in" filter="fade">
                                      <p:cBhvr>
                                        <p:cTn id="32" dur="1000"/>
                                        <p:tgtEl>
                                          <p:spTgt spid="3">
                                            <p:txEl>
                                              <p:pRg st="1" end="1"/>
                                            </p:txEl>
                                          </p:spTgt>
                                        </p:tgtEl>
                                      </p:cBhvr>
                                    </p:animEffect>
                                    <p:anim calcmode="lin" valueType="num">
                                      <p:cBhvr>
                                        <p:cTn id="3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Effect transition="in" filter="fade">
                                      <p:cBhvr>
                                        <p:cTn id="37" dur="1000"/>
                                        <p:tgtEl>
                                          <p:spTgt spid="3">
                                            <p:txEl>
                                              <p:pRg st="2" end="2"/>
                                            </p:txEl>
                                          </p:spTgt>
                                        </p:tgtEl>
                                      </p:cBhvr>
                                    </p:animEffect>
                                    <p:anim calcmode="lin" valueType="num">
                                      <p:cBhvr>
                                        <p:cTn id="3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5">
                                            <p:txEl>
                                              <p:pRg st="0" end="0"/>
                                            </p:txEl>
                                          </p:spTgt>
                                        </p:tgtEl>
                                        <p:attrNameLst>
                                          <p:attrName>style.visibility</p:attrName>
                                        </p:attrNameLst>
                                      </p:cBhvr>
                                      <p:to>
                                        <p:strVal val="visible"/>
                                      </p:to>
                                    </p:set>
                                    <p:animEffect transition="in" filter="fade">
                                      <p:cBhvr>
                                        <p:cTn id="44" dur="1000"/>
                                        <p:tgtEl>
                                          <p:spTgt spid="5">
                                            <p:txEl>
                                              <p:pRg st="0" end="0"/>
                                            </p:txEl>
                                          </p:spTgt>
                                        </p:tgtEl>
                                      </p:cBhvr>
                                    </p:animEffect>
                                    <p:anim calcmode="lin" valueType="num">
                                      <p:cBhvr>
                                        <p:cTn id="4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5">
                                            <p:txEl>
                                              <p:pRg st="0" end="0"/>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5">
                                            <p:txEl>
                                              <p:pRg st="1" end="1"/>
                                            </p:txEl>
                                          </p:spTgt>
                                        </p:tgtEl>
                                        <p:attrNameLst>
                                          <p:attrName>style.visibility</p:attrName>
                                        </p:attrNameLst>
                                      </p:cBhvr>
                                      <p:to>
                                        <p:strVal val="visible"/>
                                      </p:to>
                                    </p:set>
                                    <p:animEffect transition="in" filter="fade">
                                      <p:cBhvr>
                                        <p:cTn id="49" dur="1000"/>
                                        <p:tgtEl>
                                          <p:spTgt spid="5">
                                            <p:txEl>
                                              <p:pRg st="1" end="1"/>
                                            </p:txEl>
                                          </p:spTgt>
                                        </p:tgtEl>
                                      </p:cBhvr>
                                    </p:animEffect>
                                    <p:anim calcmode="lin" valueType="num">
                                      <p:cBhvr>
                                        <p:cTn id="50"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
                                            <p:txEl>
                                              <p:pRg st="1" end="1"/>
                                            </p:txEl>
                                          </p:spTgt>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5">
                                            <p:txEl>
                                              <p:pRg st="2" end="2"/>
                                            </p:txEl>
                                          </p:spTgt>
                                        </p:tgtEl>
                                        <p:attrNameLst>
                                          <p:attrName>style.visibility</p:attrName>
                                        </p:attrNameLst>
                                      </p:cBhvr>
                                      <p:to>
                                        <p:strVal val="visible"/>
                                      </p:to>
                                    </p:set>
                                    <p:animEffect transition="in" filter="fade">
                                      <p:cBhvr>
                                        <p:cTn id="54" dur="1000"/>
                                        <p:tgtEl>
                                          <p:spTgt spid="5">
                                            <p:txEl>
                                              <p:pRg st="2" end="2"/>
                                            </p:txEl>
                                          </p:spTgt>
                                        </p:tgtEl>
                                      </p:cBhvr>
                                    </p:animEffect>
                                    <p:anim calcmode="lin" valueType="num">
                                      <p:cBhvr>
                                        <p:cTn id="5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1" presetClass="entr" presetSubtype="1" fill="hold" nodeType="clickEffect">
                                  <p:stCondLst>
                                    <p:cond delay="0"/>
                                  </p:stCondLst>
                                  <p:childTnLst>
                                    <p:set>
                                      <p:cBhvr>
                                        <p:cTn id="60" dur="1" fill="hold">
                                          <p:stCondLst>
                                            <p:cond delay="0"/>
                                          </p:stCondLst>
                                        </p:cTn>
                                        <p:tgtEl>
                                          <p:spTgt spid="9">
                                            <p:txEl>
                                              <p:pRg st="0" end="0"/>
                                            </p:txEl>
                                          </p:spTgt>
                                        </p:tgtEl>
                                        <p:attrNameLst>
                                          <p:attrName>style.visibility</p:attrName>
                                        </p:attrNameLst>
                                      </p:cBhvr>
                                      <p:to>
                                        <p:strVal val="visible"/>
                                      </p:to>
                                    </p:set>
                                    <p:animEffect transition="in" filter="wheel(1)">
                                      <p:cBhvr>
                                        <p:cTn id="61" dur="2000"/>
                                        <p:tgtEl>
                                          <p:spTgt spid="9">
                                            <p:txEl>
                                              <p:pRg st="0" end="0"/>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4" presetClass="entr" presetSubtype="10" fill="hold" nodeType="clickEffect">
                                  <p:stCondLst>
                                    <p:cond delay="0"/>
                                  </p:stCondLst>
                                  <p:childTnLst>
                                    <p:set>
                                      <p:cBhvr>
                                        <p:cTn id="65" dur="1" fill="hold">
                                          <p:stCondLst>
                                            <p:cond delay="0"/>
                                          </p:stCondLst>
                                        </p:cTn>
                                        <p:tgtEl>
                                          <p:spTgt spid="8">
                                            <p:txEl>
                                              <p:pRg st="0" end="0"/>
                                            </p:txEl>
                                          </p:spTgt>
                                        </p:tgtEl>
                                        <p:attrNameLst>
                                          <p:attrName>style.visibility</p:attrName>
                                        </p:attrNameLst>
                                      </p:cBhvr>
                                      <p:to>
                                        <p:strVal val="visible"/>
                                      </p:to>
                                    </p:set>
                                    <p:animEffect transition="in" filter="randombar(horizontal)">
                                      <p:cBhvr>
                                        <p:cTn id="66" dur="500"/>
                                        <p:tgtEl>
                                          <p:spTgt spid="8">
                                            <p:txEl>
                                              <p:pRg st="0" end="0"/>
                                            </p:txEl>
                                          </p:spTgt>
                                        </p:tgtEl>
                                      </p:cBhvr>
                                    </p:animEffect>
                                  </p:childTnLst>
                                </p:cTn>
                              </p:par>
                              <p:par>
                                <p:cTn id="67" presetID="14" presetClass="entr" presetSubtype="10" fill="hold" nodeType="withEffect">
                                  <p:stCondLst>
                                    <p:cond delay="0"/>
                                  </p:stCondLst>
                                  <p:childTnLst>
                                    <p:set>
                                      <p:cBhvr>
                                        <p:cTn id="68" dur="1" fill="hold">
                                          <p:stCondLst>
                                            <p:cond delay="0"/>
                                          </p:stCondLst>
                                        </p:cTn>
                                        <p:tgtEl>
                                          <p:spTgt spid="8">
                                            <p:txEl>
                                              <p:pRg st="1" end="1"/>
                                            </p:txEl>
                                          </p:spTgt>
                                        </p:tgtEl>
                                        <p:attrNameLst>
                                          <p:attrName>style.visibility</p:attrName>
                                        </p:attrNameLst>
                                      </p:cBhvr>
                                      <p:to>
                                        <p:strVal val="visible"/>
                                      </p:to>
                                    </p:set>
                                    <p:animEffect transition="in" filter="randombar(horizontal)">
                                      <p:cBhvr>
                                        <p:cTn id="69" dur="500"/>
                                        <p:tgtEl>
                                          <p:spTgt spid="8">
                                            <p:txEl>
                                              <p:pRg st="1" end="1"/>
                                            </p:txEl>
                                          </p:spTgt>
                                        </p:tgtEl>
                                      </p:cBhvr>
                                    </p:animEffect>
                                  </p:childTnLst>
                                </p:cTn>
                              </p:par>
                              <p:par>
                                <p:cTn id="70" presetID="14" presetClass="entr" presetSubtype="10" fill="hold" nodeType="withEffect">
                                  <p:stCondLst>
                                    <p:cond delay="0"/>
                                  </p:stCondLst>
                                  <p:childTnLst>
                                    <p:set>
                                      <p:cBhvr>
                                        <p:cTn id="71" dur="1" fill="hold">
                                          <p:stCondLst>
                                            <p:cond delay="0"/>
                                          </p:stCondLst>
                                        </p:cTn>
                                        <p:tgtEl>
                                          <p:spTgt spid="8">
                                            <p:txEl>
                                              <p:pRg st="2" end="2"/>
                                            </p:txEl>
                                          </p:spTgt>
                                        </p:tgtEl>
                                        <p:attrNameLst>
                                          <p:attrName>style.visibility</p:attrName>
                                        </p:attrNameLst>
                                      </p:cBhvr>
                                      <p:to>
                                        <p:strVal val="visible"/>
                                      </p:to>
                                    </p:set>
                                    <p:animEffect transition="in" filter="randombar(horizontal)">
                                      <p:cBhvr>
                                        <p:cTn id="72" dur="500"/>
                                        <p:tgtEl>
                                          <p:spTgt spid="8">
                                            <p:txEl>
                                              <p:pRg st="2" end="2"/>
                                            </p:txEl>
                                          </p:spTgt>
                                        </p:tgtEl>
                                      </p:cBhvr>
                                    </p:animEffect>
                                  </p:childTnLst>
                                </p:cTn>
                              </p:par>
                              <p:par>
                                <p:cTn id="73" presetID="14" presetClass="entr" presetSubtype="10" fill="hold" nodeType="withEffect">
                                  <p:stCondLst>
                                    <p:cond delay="0"/>
                                  </p:stCondLst>
                                  <p:childTnLst>
                                    <p:set>
                                      <p:cBhvr>
                                        <p:cTn id="74" dur="1" fill="hold">
                                          <p:stCondLst>
                                            <p:cond delay="0"/>
                                          </p:stCondLst>
                                        </p:cTn>
                                        <p:tgtEl>
                                          <p:spTgt spid="8">
                                            <p:txEl>
                                              <p:pRg st="3" end="3"/>
                                            </p:txEl>
                                          </p:spTgt>
                                        </p:tgtEl>
                                        <p:attrNameLst>
                                          <p:attrName>style.visibility</p:attrName>
                                        </p:attrNameLst>
                                      </p:cBhvr>
                                      <p:to>
                                        <p:strVal val="visible"/>
                                      </p:to>
                                    </p:set>
                                    <p:animEffect transition="in" filter="randombar(horizontal)">
                                      <p:cBhvr>
                                        <p:cTn id="75" dur="500"/>
                                        <p:tgtEl>
                                          <p:spTgt spid="8">
                                            <p:txEl>
                                              <p:pRg st="3" end="3"/>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nodeType="clickEffect">
                                  <p:stCondLst>
                                    <p:cond delay="0"/>
                                  </p:stCondLst>
                                  <p:childTnLst>
                                    <p:set>
                                      <p:cBhvr>
                                        <p:cTn id="79" dur="1" fill="hold">
                                          <p:stCondLst>
                                            <p:cond delay="0"/>
                                          </p:stCondLst>
                                        </p:cTn>
                                        <p:tgtEl>
                                          <p:spTgt spid="10">
                                            <p:txEl>
                                              <p:pRg st="0" end="0"/>
                                            </p:txEl>
                                          </p:spTgt>
                                        </p:tgtEl>
                                        <p:attrNameLst>
                                          <p:attrName>style.visibility</p:attrName>
                                        </p:attrNameLst>
                                      </p:cBhvr>
                                      <p:to>
                                        <p:strVal val="visible"/>
                                      </p:to>
                                    </p:set>
                                    <p:animEffect transition="in" filter="fade">
                                      <p:cBhvr>
                                        <p:cTn id="80" dur="1000"/>
                                        <p:tgtEl>
                                          <p:spTgt spid="10">
                                            <p:txEl>
                                              <p:pRg st="0" end="0"/>
                                            </p:txEl>
                                          </p:spTgt>
                                        </p:tgtEl>
                                      </p:cBhvr>
                                    </p:animEffect>
                                    <p:anim calcmode="lin" valueType="num">
                                      <p:cBhvr>
                                        <p:cTn id="81"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82"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42" presetClass="entr" presetSubtype="0" fill="hold" nodeType="clickEffect">
                                  <p:stCondLst>
                                    <p:cond delay="0"/>
                                  </p:stCondLst>
                                  <p:childTnLst>
                                    <p:set>
                                      <p:cBhvr>
                                        <p:cTn id="86" dur="1" fill="hold">
                                          <p:stCondLst>
                                            <p:cond delay="0"/>
                                          </p:stCondLst>
                                        </p:cTn>
                                        <p:tgtEl>
                                          <p:spTgt spid="10">
                                            <p:txEl>
                                              <p:pRg st="1" end="1"/>
                                            </p:txEl>
                                          </p:spTgt>
                                        </p:tgtEl>
                                        <p:attrNameLst>
                                          <p:attrName>style.visibility</p:attrName>
                                        </p:attrNameLst>
                                      </p:cBhvr>
                                      <p:to>
                                        <p:strVal val="visible"/>
                                      </p:to>
                                    </p:set>
                                    <p:animEffect transition="in" filter="fade">
                                      <p:cBhvr>
                                        <p:cTn id="87" dur="1000"/>
                                        <p:tgtEl>
                                          <p:spTgt spid="10">
                                            <p:txEl>
                                              <p:pRg st="1" end="1"/>
                                            </p:txEl>
                                          </p:spTgt>
                                        </p:tgtEl>
                                      </p:cBhvr>
                                    </p:animEffect>
                                    <p:anim calcmode="lin" valueType="num">
                                      <p:cBhvr>
                                        <p:cTn id="88"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89"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31" presetClass="entr" presetSubtype="0" fill="hold" nodeType="clickEffect">
                                  <p:stCondLst>
                                    <p:cond delay="0"/>
                                  </p:stCondLst>
                                  <p:childTnLst>
                                    <p:set>
                                      <p:cBhvr>
                                        <p:cTn id="93" dur="1" fill="hold">
                                          <p:stCondLst>
                                            <p:cond delay="0"/>
                                          </p:stCondLst>
                                        </p:cTn>
                                        <p:tgtEl>
                                          <p:spTgt spid="11"/>
                                        </p:tgtEl>
                                        <p:attrNameLst>
                                          <p:attrName>style.visibility</p:attrName>
                                        </p:attrNameLst>
                                      </p:cBhvr>
                                      <p:to>
                                        <p:strVal val="visible"/>
                                      </p:to>
                                    </p:set>
                                    <p:anim calcmode="lin" valueType="num">
                                      <p:cBhvr>
                                        <p:cTn id="94" dur="1000" fill="hold"/>
                                        <p:tgtEl>
                                          <p:spTgt spid="11"/>
                                        </p:tgtEl>
                                        <p:attrNameLst>
                                          <p:attrName>ppt_w</p:attrName>
                                        </p:attrNameLst>
                                      </p:cBhvr>
                                      <p:tavLst>
                                        <p:tav tm="0">
                                          <p:val>
                                            <p:fltVal val="0"/>
                                          </p:val>
                                        </p:tav>
                                        <p:tav tm="100000">
                                          <p:val>
                                            <p:strVal val="#ppt_w"/>
                                          </p:val>
                                        </p:tav>
                                      </p:tavLst>
                                    </p:anim>
                                    <p:anim calcmode="lin" valueType="num">
                                      <p:cBhvr>
                                        <p:cTn id="95" dur="1000" fill="hold"/>
                                        <p:tgtEl>
                                          <p:spTgt spid="11"/>
                                        </p:tgtEl>
                                        <p:attrNameLst>
                                          <p:attrName>ppt_h</p:attrName>
                                        </p:attrNameLst>
                                      </p:cBhvr>
                                      <p:tavLst>
                                        <p:tav tm="0">
                                          <p:val>
                                            <p:fltVal val="0"/>
                                          </p:val>
                                        </p:tav>
                                        <p:tav tm="100000">
                                          <p:val>
                                            <p:strVal val="#ppt_h"/>
                                          </p:val>
                                        </p:tav>
                                      </p:tavLst>
                                    </p:anim>
                                    <p:anim calcmode="lin" valueType="num">
                                      <p:cBhvr>
                                        <p:cTn id="96" dur="1000" fill="hold"/>
                                        <p:tgtEl>
                                          <p:spTgt spid="11"/>
                                        </p:tgtEl>
                                        <p:attrNameLst>
                                          <p:attrName>style.rotation</p:attrName>
                                        </p:attrNameLst>
                                      </p:cBhvr>
                                      <p:tavLst>
                                        <p:tav tm="0">
                                          <p:val>
                                            <p:fltVal val="90"/>
                                          </p:val>
                                        </p:tav>
                                        <p:tav tm="100000">
                                          <p:val>
                                            <p:fltVal val="0"/>
                                          </p:val>
                                        </p:tav>
                                      </p:tavLst>
                                    </p:anim>
                                    <p:animEffect transition="in" filter="fade">
                                      <p:cBhvr>
                                        <p:cTn id="97" dur="1000"/>
                                        <p:tgtEl>
                                          <p:spTgt spid="11"/>
                                        </p:tgtEl>
                                      </p:cBhvr>
                                    </p:animEffect>
                                  </p:childTnLst>
                                </p:cTn>
                              </p:par>
                            </p:childTnLst>
                          </p:cTn>
                        </p:par>
                      </p:childTnLst>
                    </p:cTn>
                  </p:par>
                  <p:par>
                    <p:cTn id="98" fill="hold">
                      <p:stCondLst>
                        <p:cond delay="indefinite"/>
                      </p:stCondLst>
                      <p:childTnLst>
                        <p:par>
                          <p:cTn id="99" fill="hold">
                            <p:stCondLst>
                              <p:cond delay="0"/>
                            </p:stCondLst>
                            <p:childTnLst>
                              <p:par>
                                <p:cTn id="100" presetID="14" presetClass="entr" presetSubtype="10" fill="hold" nodeType="clickEffect">
                                  <p:stCondLst>
                                    <p:cond delay="0"/>
                                  </p:stCondLst>
                                  <p:childTnLst>
                                    <p:set>
                                      <p:cBhvr>
                                        <p:cTn id="101" dur="1" fill="hold">
                                          <p:stCondLst>
                                            <p:cond delay="0"/>
                                          </p:stCondLst>
                                        </p:cTn>
                                        <p:tgtEl>
                                          <p:spTgt spid="7">
                                            <p:txEl>
                                              <p:pRg st="0" end="0"/>
                                            </p:txEl>
                                          </p:spTgt>
                                        </p:tgtEl>
                                        <p:attrNameLst>
                                          <p:attrName>style.visibility</p:attrName>
                                        </p:attrNameLst>
                                      </p:cBhvr>
                                      <p:to>
                                        <p:strVal val="visible"/>
                                      </p:to>
                                    </p:set>
                                    <p:animEffect transition="in" filter="randombar(horizontal)">
                                      <p:cBhvr>
                                        <p:cTn id="102" dur="500"/>
                                        <p:tgtEl>
                                          <p:spTgt spid="7">
                                            <p:txEl>
                                              <p:pRg st="0" end="0"/>
                                            </p:txEl>
                                          </p:spTgt>
                                        </p:tgtEl>
                                      </p:cBhvr>
                                    </p:animEffect>
                                  </p:childTnLst>
                                </p:cTn>
                              </p:par>
                              <p:par>
                                <p:cTn id="103" presetID="14" presetClass="entr" presetSubtype="10" fill="hold" nodeType="withEffect">
                                  <p:stCondLst>
                                    <p:cond delay="0"/>
                                  </p:stCondLst>
                                  <p:childTnLst>
                                    <p:set>
                                      <p:cBhvr>
                                        <p:cTn id="104" dur="1" fill="hold">
                                          <p:stCondLst>
                                            <p:cond delay="0"/>
                                          </p:stCondLst>
                                        </p:cTn>
                                        <p:tgtEl>
                                          <p:spTgt spid="7">
                                            <p:txEl>
                                              <p:pRg st="1" end="1"/>
                                            </p:txEl>
                                          </p:spTgt>
                                        </p:tgtEl>
                                        <p:attrNameLst>
                                          <p:attrName>style.visibility</p:attrName>
                                        </p:attrNameLst>
                                      </p:cBhvr>
                                      <p:to>
                                        <p:strVal val="visible"/>
                                      </p:to>
                                    </p:set>
                                    <p:animEffect transition="in" filter="randombar(horizontal)">
                                      <p:cBhvr>
                                        <p:cTn id="105" dur="500"/>
                                        <p:tgtEl>
                                          <p:spTgt spid="7">
                                            <p:txEl>
                                              <p:pRg st="1" end="1"/>
                                            </p:txEl>
                                          </p:spTgt>
                                        </p:tgtEl>
                                      </p:cBhvr>
                                    </p:animEffect>
                                  </p:childTnLst>
                                </p:cTn>
                              </p:par>
                              <p:par>
                                <p:cTn id="106" presetID="14" presetClass="entr" presetSubtype="10" fill="hold" nodeType="withEffect">
                                  <p:stCondLst>
                                    <p:cond delay="0"/>
                                  </p:stCondLst>
                                  <p:childTnLst>
                                    <p:set>
                                      <p:cBhvr>
                                        <p:cTn id="107" dur="1" fill="hold">
                                          <p:stCondLst>
                                            <p:cond delay="0"/>
                                          </p:stCondLst>
                                        </p:cTn>
                                        <p:tgtEl>
                                          <p:spTgt spid="7">
                                            <p:txEl>
                                              <p:pRg st="2" end="2"/>
                                            </p:txEl>
                                          </p:spTgt>
                                        </p:tgtEl>
                                        <p:attrNameLst>
                                          <p:attrName>style.visibility</p:attrName>
                                        </p:attrNameLst>
                                      </p:cBhvr>
                                      <p:to>
                                        <p:strVal val="visible"/>
                                      </p:to>
                                    </p:set>
                                    <p:animEffect transition="in" filter="randombar(horizontal)">
                                      <p:cBhvr>
                                        <p:cTn id="108" dur="500"/>
                                        <p:tgtEl>
                                          <p:spTgt spid="7">
                                            <p:txEl>
                                              <p:pRg st="2" end="2"/>
                                            </p:txEl>
                                          </p:spTgt>
                                        </p:tgtEl>
                                      </p:cBhvr>
                                    </p:animEffect>
                                  </p:childTnLst>
                                </p:cTn>
                              </p:par>
                            </p:childTnLst>
                          </p:cTn>
                        </p:par>
                      </p:childTnLst>
                    </p:cTn>
                  </p:par>
                  <p:par>
                    <p:cTn id="109" fill="hold">
                      <p:stCondLst>
                        <p:cond delay="indefinite"/>
                      </p:stCondLst>
                      <p:childTnLst>
                        <p:par>
                          <p:cTn id="110" fill="hold">
                            <p:stCondLst>
                              <p:cond delay="0"/>
                            </p:stCondLst>
                            <p:childTnLst>
                              <p:par>
                                <p:cTn id="111" presetID="42" presetClass="entr" presetSubtype="0" fill="hold" nodeType="clickEffect">
                                  <p:stCondLst>
                                    <p:cond delay="0"/>
                                  </p:stCondLst>
                                  <p:childTnLst>
                                    <p:set>
                                      <p:cBhvr>
                                        <p:cTn id="112" dur="1" fill="hold">
                                          <p:stCondLst>
                                            <p:cond delay="0"/>
                                          </p:stCondLst>
                                        </p:cTn>
                                        <p:tgtEl>
                                          <p:spTgt spid="18">
                                            <p:txEl>
                                              <p:pRg st="0" end="0"/>
                                            </p:txEl>
                                          </p:spTgt>
                                        </p:tgtEl>
                                        <p:attrNameLst>
                                          <p:attrName>style.visibility</p:attrName>
                                        </p:attrNameLst>
                                      </p:cBhvr>
                                      <p:to>
                                        <p:strVal val="visible"/>
                                      </p:to>
                                    </p:set>
                                    <p:animEffect transition="in" filter="fade">
                                      <p:cBhvr>
                                        <p:cTn id="113" dur="1000"/>
                                        <p:tgtEl>
                                          <p:spTgt spid="18">
                                            <p:txEl>
                                              <p:pRg st="0" end="0"/>
                                            </p:txEl>
                                          </p:spTgt>
                                        </p:tgtEl>
                                      </p:cBhvr>
                                    </p:animEffect>
                                    <p:anim calcmode="lin" valueType="num">
                                      <p:cBhvr>
                                        <p:cTn id="114" dur="10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15" dur="10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16" fill="hold">
                      <p:stCondLst>
                        <p:cond delay="indefinite"/>
                      </p:stCondLst>
                      <p:childTnLst>
                        <p:par>
                          <p:cTn id="117" fill="hold">
                            <p:stCondLst>
                              <p:cond delay="0"/>
                            </p:stCondLst>
                            <p:childTnLst>
                              <p:par>
                                <p:cTn id="118" presetID="42" presetClass="entr" presetSubtype="0" fill="hold" nodeType="clickEffect">
                                  <p:stCondLst>
                                    <p:cond delay="0"/>
                                  </p:stCondLst>
                                  <p:childTnLst>
                                    <p:set>
                                      <p:cBhvr>
                                        <p:cTn id="119" dur="1" fill="hold">
                                          <p:stCondLst>
                                            <p:cond delay="0"/>
                                          </p:stCondLst>
                                        </p:cTn>
                                        <p:tgtEl>
                                          <p:spTgt spid="18">
                                            <p:txEl>
                                              <p:pRg st="1" end="1"/>
                                            </p:txEl>
                                          </p:spTgt>
                                        </p:tgtEl>
                                        <p:attrNameLst>
                                          <p:attrName>style.visibility</p:attrName>
                                        </p:attrNameLst>
                                      </p:cBhvr>
                                      <p:to>
                                        <p:strVal val="visible"/>
                                      </p:to>
                                    </p:set>
                                    <p:animEffect transition="in" filter="fade">
                                      <p:cBhvr>
                                        <p:cTn id="120" dur="1000"/>
                                        <p:tgtEl>
                                          <p:spTgt spid="18">
                                            <p:txEl>
                                              <p:pRg st="1" end="1"/>
                                            </p:txEl>
                                          </p:spTgt>
                                        </p:tgtEl>
                                      </p:cBhvr>
                                    </p:animEffect>
                                    <p:anim calcmode="lin" valueType="num">
                                      <p:cBhvr>
                                        <p:cTn id="121" dur="1000" fill="hold"/>
                                        <p:tgtEl>
                                          <p:spTgt spid="18">
                                            <p:txEl>
                                              <p:pRg st="1" end="1"/>
                                            </p:txEl>
                                          </p:spTgt>
                                        </p:tgtEl>
                                        <p:attrNameLst>
                                          <p:attrName>ppt_x</p:attrName>
                                        </p:attrNameLst>
                                      </p:cBhvr>
                                      <p:tavLst>
                                        <p:tav tm="0">
                                          <p:val>
                                            <p:strVal val="#ppt_x"/>
                                          </p:val>
                                        </p:tav>
                                        <p:tav tm="100000">
                                          <p:val>
                                            <p:strVal val="#ppt_x"/>
                                          </p:val>
                                        </p:tav>
                                      </p:tavLst>
                                    </p:anim>
                                    <p:anim calcmode="lin" valueType="num">
                                      <p:cBhvr>
                                        <p:cTn id="122" dur="1000" fill="hold"/>
                                        <p:tgtEl>
                                          <p:spTgt spid="1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31" presetClass="entr" presetSubtype="0" fill="hold" nodeType="clickEffect">
                                  <p:stCondLst>
                                    <p:cond delay="0"/>
                                  </p:stCondLst>
                                  <p:childTnLst>
                                    <p:set>
                                      <p:cBhvr>
                                        <p:cTn id="126" dur="1" fill="hold">
                                          <p:stCondLst>
                                            <p:cond delay="0"/>
                                          </p:stCondLst>
                                        </p:cTn>
                                        <p:tgtEl>
                                          <p:spTgt spid="20"/>
                                        </p:tgtEl>
                                        <p:attrNameLst>
                                          <p:attrName>style.visibility</p:attrName>
                                        </p:attrNameLst>
                                      </p:cBhvr>
                                      <p:to>
                                        <p:strVal val="visible"/>
                                      </p:to>
                                    </p:set>
                                    <p:anim calcmode="lin" valueType="num">
                                      <p:cBhvr>
                                        <p:cTn id="127" dur="1000" fill="hold"/>
                                        <p:tgtEl>
                                          <p:spTgt spid="20"/>
                                        </p:tgtEl>
                                        <p:attrNameLst>
                                          <p:attrName>ppt_w</p:attrName>
                                        </p:attrNameLst>
                                      </p:cBhvr>
                                      <p:tavLst>
                                        <p:tav tm="0">
                                          <p:val>
                                            <p:fltVal val="0"/>
                                          </p:val>
                                        </p:tav>
                                        <p:tav tm="100000">
                                          <p:val>
                                            <p:strVal val="#ppt_w"/>
                                          </p:val>
                                        </p:tav>
                                      </p:tavLst>
                                    </p:anim>
                                    <p:anim calcmode="lin" valueType="num">
                                      <p:cBhvr>
                                        <p:cTn id="128" dur="1000" fill="hold"/>
                                        <p:tgtEl>
                                          <p:spTgt spid="20"/>
                                        </p:tgtEl>
                                        <p:attrNameLst>
                                          <p:attrName>ppt_h</p:attrName>
                                        </p:attrNameLst>
                                      </p:cBhvr>
                                      <p:tavLst>
                                        <p:tav tm="0">
                                          <p:val>
                                            <p:fltVal val="0"/>
                                          </p:val>
                                        </p:tav>
                                        <p:tav tm="100000">
                                          <p:val>
                                            <p:strVal val="#ppt_h"/>
                                          </p:val>
                                        </p:tav>
                                      </p:tavLst>
                                    </p:anim>
                                    <p:anim calcmode="lin" valueType="num">
                                      <p:cBhvr>
                                        <p:cTn id="129" dur="1000" fill="hold"/>
                                        <p:tgtEl>
                                          <p:spTgt spid="20"/>
                                        </p:tgtEl>
                                        <p:attrNameLst>
                                          <p:attrName>style.rotation</p:attrName>
                                        </p:attrNameLst>
                                      </p:cBhvr>
                                      <p:tavLst>
                                        <p:tav tm="0">
                                          <p:val>
                                            <p:fltVal val="90"/>
                                          </p:val>
                                        </p:tav>
                                        <p:tav tm="100000">
                                          <p:val>
                                            <p:fltVal val="0"/>
                                          </p:val>
                                        </p:tav>
                                      </p:tavLst>
                                    </p:anim>
                                    <p:animEffect transition="in" filter="fade">
                                      <p:cBhvr>
                                        <p:cTn id="130" dur="1000"/>
                                        <p:tgtEl>
                                          <p:spTgt spid="20"/>
                                        </p:tgtEl>
                                      </p:cBhvr>
                                    </p:animEffect>
                                  </p:childTnLst>
                                </p:cTn>
                              </p:par>
                              <p:par>
                                <p:cTn id="131" presetID="31" presetClass="entr" presetSubtype="0" fill="hold" nodeType="withEffect">
                                  <p:stCondLst>
                                    <p:cond delay="0"/>
                                  </p:stCondLst>
                                  <p:childTnLst>
                                    <p:set>
                                      <p:cBhvr>
                                        <p:cTn id="132" dur="1" fill="hold">
                                          <p:stCondLst>
                                            <p:cond delay="0"/>
                                          </p:stCondLst>
                                        </p:cTn>
                                        <p:tgtEl>
                                          <p:spTgt spid="19">
                                            <p:txEl>
                                              <p:pRg st="0" end="0"/>
                                            </p:txEl>
                                          </p:spTgt>
                                        </p:tgtEl>
                                        <p:attrNameLst>
                                          <p:attrName>style.visibility</p:attrName>
                                        </p:attrNameLst>
                                      </p:cBhvr>
                                      <p:to>
                                        <p:strVal val="visible"/>
                                      </p:to>
                                    </p:set>
                                    <p:anim calcmode="lin" valueType="num">
                                      <p:cBhvr>
                                        <p:cTn id="133" dur="1000" fill="hold"/>
                                        <p:tgtEl>
                                          <p:spTgt spid="19">
                                            <p:txEl>
                                              <p:pRg st="0" end="0"/>
                                            </p:txEl>
                                          </p:spTgt>
                                        </p:tgtEl>
                                        <p:attrNameLst>
                                          <p:attrName>ppt_w</p:attrName>
                                        </p:attrNameLst>
                                      </p:cBhvr>
                                      <p:tavLst>
                                        <p:tav tm="0">
                                          <p:val>
                                            <p:fltVal val="0"/>
                                          </p:val>
                                        </p:tav>
                                        <p:tav tm="100000">
                                          <p:val>
                                            <p:strVal val="#ppt_w"/>
                                          </p:val>
                                        </p:tav>
                                      </p:tavLst>
                                    </p:anim>
                                    <p:anim calcmode="lin" valueType="num">
                                      <p:cBhvr>
                                        <p:cTn id="134" dur="1000" fill="hold"/>
                                        <p:tgtEl>
                                          <p:spTgt spid="19">
                                            <p:txEl>
                                              <p:pRg st="0" end="0"/>
                                            </p:txEl>
                                          </p:spTgt>
                                        </p:tgtEl>
                                        <p:attrNameLst>
                                          <p:attrName>ppt_h</p:attrName>
                                        </p:attrNameLst>
                                      </p:cBhvr>
                                      <p:tavLst>
                                        <p:tav tm="0">
                                          <p:val>
                                            <p:fltVal val="0"/>
                                          </p:val>
                                        </p:tav>
                                        <p:tav tm="100000">
                                          <p:val>
                                            <p:strVal val="#ppt_h"/>
                                          </p:val>
                                        </p:tav>
                                      </p:tavLst>
                                    </p:anim>
                                    <p:anim calcmode="lin" valueType="num">
                                      <p:cBhvr>
                                        <p:cTn id="135" dur="1000" fill="hold"/>
                                        <p:tgtEl>
                                          <p:spTgt spid="19">
                                            <p:txEl>
                                              <p:pRg st="0" end="0"/>
                                            </p:txEl>
                                          </p:spTgt>
                                        </p:tgtEl>
                                        <p:attrNameLst>
                                          <p:attrName>style.rotation</p:attrName>
                                        </p:attrNameLst>
                                      </p:cBhvr>
                                      <p:tavLst>
                                        <p:tav tm="0">
                                          <p:val>
                                            <p:fltVal val="90"/>
                                          </p:val>
                                        </p:tav>
                                        <p:tav tm="100000">
                                          <p:val>
                                            <p:fltVal val="0"/>
                                          </p:val>
                                        </p:tav>
                                      </p:tavLst>
                                    </p:anim>
                                    <p:animEffect transition="in" filter="fade">
                                      <p:cBhvr>
                                        <p:cTn id="136" dur="1000"/>
                                        <p:tgtEl>
                                          <p:spTgt spid="19">
                                            <p:txEl>
                                              <p:pRg st="0" end="0"/>
                                            </p:txEl>
                                          </p:spTgt>
                                        </p:tgtEl>
                                      </p:cBhvr>
                                    </p:animEffect>
                                  </p:childTnLst>
                                </p:cTn>
                              </p:par>
                              <p:par>
                                <p:cTn id="137" presetID="3" presetClass="emph" presetSubtype="2" fill="hold" nodeType="withEffect">
                                  <p:stCondLst>
                                    <p:cond delay="0"/>
                                  </p:stCondLst>
                                  <p:childTnLst>
                                    <p:animClr clrSpc="rgb" dir="cw">
                                      <p:cBhvr override="childStyle">
                                        <p:cTn id="138" dur="2000" fill="hold"/>
                                        <p:tgtEl>
                                          <p:spTgt spid="19">
                                            <p:txEl>
                                              <p:pRg st="0" end="0"/>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1" grpId="1" animBg="1"/>
      <p:bldP spid="22" grpId="0"/>
      <p:bldP spid="22" grpId="1"/>
      <p:bldP spid="23" grpId="0" animBg="1"/>
      <p:bldP spid="23" grpId="1" animBg="1"/>
      <p:bldP spid="24" grpId="0"/>
      <p:bldP spid="24"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38200" y="1323828"/>
            <a:ext cx="10515600" cy="4351338"/>
          </a:xfrm>
        </p:spPr>
        <p:txBody>
          <a:bodyPr/>
          <a:lstStyle/>
          <a:p>
            <a:r>
              <a:rPr lang="en-US" dirty="0" smtClean="0"/>
              <a:t>All handouts associated with this training are </a:t>
            </a:r>
            <a:r>
              <a:rPr lang="en-US" dirty="0"/>
              <a:t>posted </a:t>
            </a:r>
            <a:r>
              <a:rPr lang="en-US" dirty="0" smtClean="0"/>
              <a:t>on our blog at</a:t>
            </a:r>
            <a:r>
              <a:rPr lang="en-US" dirty="0"/>
              <a:t>: </a:t>
            </a:r>
            <a:r>
              <a:rPr lang="en-US" sz="2000" dirty="0">
                <a:hlinkClick r:id="rId3"/>
              </a:rPr>
              <a:t>http://www.localassistanceblog.com/ae-training/</a:t>
            </a:r>
            <a:endParaRPr lang="en-US" sz="2000" dirty="0"/>
          </a:p>
          <a:p>
            <a:pPr marL="800091" lvl="1" indent="-457200">
              <a:buFont typeface="+mj-lt"/>
              <a:buAutoNum type="arabicPeriod"/>
            </a:pPr>
            <a:endParaRPr lang="en-US" dirty="0"/>
          </a:p>
        </p:txBody>
      </p:sp>
      <p:sp>
        <p:nvSpPr>
          <p:cNvPr id="2" name="Slide Number Placeholder 1"/>
          <p:cNvSpPr>
            <a:spLocks noGrp="1"/>
          </p:cNvSpPr>
          <p:nvPr>
            <p:ph type="sldNum" sz="quarter" idx="12"/>
          </p:nvPr>
        </p:nvSpPr>
        <p:spPr>
          <a:xfrm>
            <a:off x="10860707" y="6233575"/>
            <a:ext cx="457200" cy="365125"/>
          </a:xfrm>
          <a:prstGeom prst="rect">
            <a:avLst/>
          </a:prstGeom>
        </p:spPr>
        <p:txBody>
          <a:bodyPr/>
          <a:lstStyle/>
          <a:p>
            <a:pPr>
              <a:defRPr/>
            </a:pPr>
            <a:fld id="{9E7637EB-2655-4985-A6F7-FC97D70255D5}" type="slidenum">
              <a:rPr lang="en-US" altLang="en-US" smtClean="0"/>
              <a:pPr>
                <a:defRPr/>
              </a:pPr>
              <a:t>6</a:t>
            </a:fld>
            <a:endParaRPr lang="en-US" altLang="en-US" dirty="0"/>
          </a:p>
        </p:txBody>
      </p:sp>
      <p:sp>
        <p:nvSpPr>
          <p:cNvPr id="6" name="Rectangle 2"/>
          <p:cNvSpPr txBox="1">
            <a:spLocks noChangeArrowheads="1"/>
          </p:cNvSpPr>
          <p:nvPr/>
        </p:nvSpPr>
        <p:spPr bwMode="auto">
          <a:xfrm>
            <a:off x="825190" y="512956"/>
            <a:ext cx="10337181" cy="74119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0682" tIns="40341" rIns="80682" bIns="40341" numCol="1" rtlCol="0" anchor="t" anchorCtr="0" compatLnSpc="1">
            <a:prstTxWarp prst="textNoShape">
              <a:avLst/>
            </a:prstTxWarp>
            <a:normAutofit/>
          </a:bodyPr>
          <a:lstStyle>
            <a:lvl1pPr algn="l" defTabSz="914400" rtl="0" eaLnBrk="1" latinLnBrk="0" hangingPunct="1">
              <a:lnSpc>
                <a:spcPct val="100000"/>
              </a:lnSpc>
              <a:spcBef>
                <a:spcPct val="0"/>
              </a:spcBef>
              <a:buNone/>
              <a:defRPr sz="4400" b="1" u="none" kern="1200" baseline="0">
                <a:solidFill>
                  <a:srgbClr val="336600"/>
                </a:solidFill>
                <a:latin typeface="Arial" panose="020B0604020202020204" pitchFamily="34" charset="0"/>
                <a:ea typeface="+mj-ea"/>
                <a:cs typeface="Arial" panose="020B0604020202020204" pitchFamily="34" charset="0"/>
              </a:defRPr>
            </a:lvl1pPr>
          </a:lstStyle>
          <a:p>
            <a:pPr fontAlgn="t"/>
            <a:r>
              <a:rPr lang="en-US" altLang="en-US" sz="3600" dirty="0" smtClean="0"/>
              <a:t>Training Materials</a:t>
            </a:r>
          </a:p>
        </p:txBody>
      </p:sp>
      <p:grpSp>
        <p:nvGrpSpPr>
          <p:cNvPr id="7" name="Group 6"/>
          <p:cNvGrpSpPr/>
          <p:nvPr/>
        </p:nvGrpSpPr>
        <p:grpSpPr>
          <a:xfrm>
            <a:off x="1591662" y="2129471"/>
            <a:ext cx="9406945" cy="4728529"/>
            <a:chOff x="1390940" y="762000"/>
            <a:chExt cx="9406945" cy="4728529"/>
          </a:xfrm>
        </p:grpSpPr>
        <p:grpSp>
          <p:nvGrpSpPr>
            <p:cNvPr id="8" name="Group 7"/>
            <p:cNvGrpSpPr/>
            <p:nvPr/>
          </p:nvGrpSpPr>
          <p:grpSpPr>
            <a:xfrm>
              <a:off x="1390940" y="762000"/>
              <a:ext cx="9406945" cy="4728529"/>
              <a:chOff x="1446212" y="1371600"/>
              <a:chExt cx="9406945" cy="4728529"/>
            </a:xfrm>
          </p:grpSpPr>
          <p:grpSp>
            <p:nvGrpSpPr>
              <p:cNvPr id="10" name="Group 9"/>
              <p:cNvGrpSpPr/>
              <p:nvPr/>
            </p:nvGrpSpPr>
            <p:grpSpPr>
              <a:xfrm>
                <a:off x="8304212" y="3352800"/>
                <a:ext cx="1238007" cy="1692275"/>
                <a:chOff x="4590213" y="1365250"/>
                <a:chExt cx="3021851" cy="4130675"/>
              </a:xfrm>
              <a:effectLst>
                <a:outerShdw blurRad="76200" dir="18900000" sy="23000" kx="-1200000" algn="bl" rotWithShape="0">
                  <a:prstClr val="black">
                    <a:alpha val="20000"/>
                  </a:prstClr>
                </a:outerShdw>
              </a:effectLst>
            </p:grpSpPr>
            <p:sp>
              <p:nvSpPr>
                <p:cNvPr id="296" name="Freeform 6"/>
                <p:cNvSpPr>
                  <a:spLocks/>
                </p:cNvSpPr>
                <p:nvPr/>
              </p:nvSpPr>
              <p:spPr bwMode="auto">
                <a:xfrm>
                  <a:off x="4670426" y="1606550"/>
                  <a:ext cx="2163763" cy="3082925"/>
                </a:xfrm>
                <a:custGeom>
                  <a:avLst/>
                  <a:gdLst/>
                  <a:ahLst/>
                  <a:cxnLst>
                    <a:cxn ang="0">
                      <a:pos x="660" y="27"/>
                    </a:cxn>
                    <a:cxn ang="0">
                      <a:pos x="544" y="80"/>
                    </a:cxn>
                    <a:cxn ang="0">
                      <a:pos x="437" y="147"/>
                    </a:cxn>
                    <a:cxn ang="0">
                      <a:pos x="340" y="228"/>
                    </a:cxn>
                    <a:cxn ang="0">
                      <a:pos x="253" y="320"/>
                    </a:cxn>
                    <a:cxn ang="0">
                      <a:pos x="180" y="424"/>
                    </a:cxn>
                    <a:cxn ang="0">
                      <a:pos x="119" y="536"/>
                    </a:cxn>
                    <a:cxn ang="0">
                      <a:pos x="75" y="657"/>
                    </a:cxn>
                    <a:cxn ang="0">
                      <a:pos x="45" y="785"/>
                    </a:cxn>
                    <a:cxn ang="0">
                      <a:pos x="33" y="918"/>
                    </a:cxn>
                    <a:cxn ang="0">
                      <a:pos x="40" y="1057"/>
                    </a:cxn>
                    <a:cxn ang="0">
                      <a:pos x="65" y="1190"/>
                    </a:cxn>
                    <a:cxn ang="0">
                      <a:pos x="108" y="1316"/>
                    </a:cxn>
                    <a:cxn ang="0">
                      <a:pos x="167" y="1434"/>
                    </a:cxn>
                    <a:cxn ang="0">
                      <a:pos x="240" y="1542"/>
                    </a:cxn>
                    <a:cxn ang="0">
                      <a:pos x="327" y="1639"/>
                    </a:cxn>
                    <a:cxn ang="0">
                      <a:pos x="426" y="1723"/>
                    </a:cxn>
                    <a:cxn ang="0">
                      <a:pos x="535" y="1794"/>
                    </a:cxn>
                    <a:cxn ang="0">
                      <a:pos x="655" y="1851"/>
                    </a:cxn>
                    <a:cxn ang="0">
                      <a:pos x="783" y="1891"/>
                    </a:cxn>
                    <a:cxn ang="0">
                      <a:pos x="918" y="1913"/>
                    </a:cxn>
                    <a:cxn ang="0">
                      <a:pos x="1052" y="1916"/>
                    </a:cxn>
                    <a:cxn ang="0">
                      <a:pos x="1178" y="1902"/>
                    </a:cxn>
                    <a:cxn ang="0">
                      <a:pos x="1299" y="1873"/>
                    </a:cxn>
                    <a:cxn ang="0">
                      <a:pos x="1359" y="1862"/>
                    </a:cxn>
                    <a:cxn ang="0">
                      <a:pos x="1363" y="1875"/>
                    </a:cxn>
                    <a:cxn ang="0">
                      <a:pos x="1241" y="1913"/>
                    </a:cxn>
                    <a:cxn ang="0">
                      <a:pos x="1112" y="1936"/>
                    </a:cxn>
                    <a:cxn ang="0">
                      <a:pos x="980" y="1942"/>
                    </a:cxn>
                    <a:cxn ang="0">
                      <a:pos x="844" y="1930"/>
                    </a:cxn>
                    <a:cxn ang="0">
                      <a:pos x="714" y="1900"/>
                    </a:cxn>
                    <a:cxn ang="0">
                      <a:pos x="592" y="1855"/>
                    </a:cxn>
                    <a:cxn ang="0">
                      <a:pos x="477" y="1794"/>
                    </a:cxn>
                    <a:cxn ang="0">
                      <a:pos x="372" y="1720"/>
                    </a:cxn>
                    <a:cxn ang="0">
                      <a:pos x="279" y="1633"/>
                    </a:cxn>
                    <a:cxn ang="0">
                      <a:pos x="196" y="1535"/>
                    </a:cxn>
                    <a:cxn ang="0">
                      <a:pos x="127" y="1427"/>
                    </a:cxn>
                    <a:cxn ang="0">
                      <a:pos x="71" y="1310"/>
                    </a:cxn>
                    <a:cxn ang="0">
                      <a:pos x="30" y="1185"/>
                    </a:cxn>
                    <a:cxn ang="0">
                      <a:pos x="7" y="1054"/>
                    </a:cxn>
                    <a:cxn ang="0">
                      <a:pos x="0" y="918"/>
                    </a:cxn>
                    <a:cxn ang="0">
                      <a:pos x="13" y="780"/>
                    </a:cxn>
                    <a:cxn ang="0">
                      <a:pos x="44" y="647"/>
                    </a:cxn>
                    <a:cxn ang="0">
                      <a:pos x="91" y="522"/>
                    </a:cxn>
                    <a:cxn ang="0">
                      <a:pos x="153" y="406"/>
                    </a:cxn>
                    <a:cxn ang="0">
                      <a:pos x="231" y="301"/>
                    </a:cxn>
                    <a:cxn ang="0">
                      <a:pos x="320" y="206"/>
                    </a:cxn>
                    <a:cxn ang="0">
                      <a:pos x="421" y="123"/>
                    </a:cxn>
                    <a:cxn ang="0">
                      <a:pos x="532" y="54"/>
                    </a:cxn>
                    <a:cxn ang="0">
                      <a:pos x="653" y="0"/>
                    </a:cxn>
                  </a:cxnLst>
                  <a:rect l="0" t="0" r="r" b="b"/>
                  <a:pathLst>
                    <a:path w="1363" h="1942">
                      <a:moveTo>
                        <a:pt x="653" y="0"/>
                      </a:moveTo>
                      <a:lnTo>
                        <a:pt x="660" y="27"/>
                      </a:lnTo>
                      <a:lnTo>
                        <a:pt x="601" y="51"/>
                      </a:lnTo>
                      <a:lnTo>
                        <a:pt x="544" y="80"/>
                      </a:lnTo>
                      <a:lnTo>
                        <a:pt x="490" y="112"/>
                      </a:lnTo>
                      <a:lnTo>
                        <a:pt x="437" y="147"/>
                      </a:lnTo>
                      <a:lnTo>
                        <a:pt x="387" y="186"/>
                      </a:lnTo>
                      <a:lnTo>
                        <a:pt x="340" y="228"/>
                      </a:lnTo>
                      <a:lnTo>
                        <a:pt x="295" y="273"/>
                      </a:lnTo>
                      <a:lnTo>
                        <a:pt x="253" y="320"/>
                      </a:lnTo>
                      <a:lnTo>
                        <a:pt x="215" y="371"/>
                      </a:lnTo>
                      <a:lnTo>
                        <a:pt x="180" y="424"/>
                      </a:lnTo>
                      <a:lnTo>
                        <a:pt x="148" y="479"/>
                      </a:lnTo>
                      <a:lnTo>
                        <a:pt x="119" y="536"/>
                      </a:lnTo>
                      <a:lnTo>
                        <a:pt x="95" y="596"/>
                      </a:lnTo>
                      <a:lnTo>
                        <a:pt x="75" y="657"/>
                      </a:lnTo>
                      <a:lnTo>
                        <a:pt x="57" y="720"/>
                      </a:lnTo>
                      <a:lnTo>
                        <a:pt x="45" y="785"/>
                      </a:lnTo>
                      <a:lnTo>
                        <a:pt x="37" y="851"/>
                      </a:lnTo>
                      <a:lnTo>
                        <a:pt x="33" y="918"/>
                      </a:lnTo>
                      <a:lnTo>
                        <a:pt x="34" y="989"/>
                      </a:lnTo>
                      <a:lnTo>
                        <a:pt x="40" y="1057"/>
                      </a:lnTo>
                      <a:lnTo>
                        <a:pt x="50" y="1124"/>
                      </a:lnTo>
                      <a:lnTo>
                        <a:pt x="65" y="1190"/>
                      </a:lnTo>
                      <a:lnTo>
                        <a:pt x="84" y="1254"/>
                      </a:lnTo>
                      <a:lnTo>
                        <a:pt x="108" y="1316"/>
                      </a:lnTo>
                      <a:lnTo>
                        <a:pt x="135" y="1376"/>
                      </a:lnTo>
                      <a:lnTo>
                        <a:pt x="167" y="1434"/>
                      </a:lnTo>
                      <a:lnTo>
                        <a:pt x="201" y="1489"/>
                      </a:lnTo>
                      <a:lnTo>
                        <a:pt x="240" y="1542"/>
                      </a:lnTo>
                      <a:lnTo>
                        <a:pt x="282" y="1592"/>
                      </a:lnTo>
                      <a:lnTo>
                        <a:pt x="327" y="1639"/>
                      </a:lnTo>
                      <a:lnTo>
                        <a:pt x="375" y="1683"/>
                      </a:lnTo>
                      <a:lnTo>
                        <a:pt x="426" y="1723"/>
                      </a:lnTo>
                      <a:lnTo>
                        <a:pt x="480" y="1761"/>
                      </a:lnTo>
                      <a:lnTo>
                        <a:pt x="535" y="1794"/>
                      </a:lnTo>
                      <a:lnTo>
                        <a:pt x="595" y="1824"/>
                      </a:lnTo>
                      <a:lnTo>
                        <a:pt x="655" y="1851"/>
                      </a:lnTo>
                      <a:lnTo>
                        <a:pt x="718" y="1873"/>
                      </a:lnTo>
                      <a:lnTo>
                        <a:pt x="783" y="1891"/>
                      </a:lnTo>
                      <a:lnTo>
                        <a:pt x="849" y="1904"/>
                      </a:lnTo>
                      <a:lnTo>
                        <a:pt x="918" y="1913"/>
                      </a:lnTo>
                      <a:lnTo>
                        <a:pt x="987" y="1917"/>
                      </a:lnTo>
                      <a:lnTo>
                        <a:pt x="1052" y="1916"/>
                      </a:lnTo>
                      <a:lnTo>
                        <a:pt x="1115" y="1911"/>
                      </a:lnTo>
                      <a:lnTo>
                        <a:pt x="1178" y="1902"/>
                      </a:lnTo>
                      <a:lnTo>
                        <a:pt x="1239" y="1889"/>
                      </a:lnTo>
                      <a:lnTo>
                        <a:pt x="1299" y="1873"/>
                      </a:lnTo>
                      <a:lnTo>
                        <a:pt x="1357" y="1852"/>
                      </a:lnTo>
                      <a:lnTo>
                        <a:pt x="1359" y="1862"/>
                      </a:lnTo>
                      <a:lnTo>
                        <a:pt x="1361" y="1870"/>
                      </a:lnTo>
                      <a:lnTo>
                        <a:pt x="1363" y="1875"/>
                      </a:lnTo>
                      <a:lnTo>
                        <a:pt x="1302" y="1896"/>
                      </a:lnTo>
                      <a:lnTo>
                        <a:pt x="1241" y="1913"/>
                      </a:lnTo>
                      <a:lnTo>
                        <a:pt x="1178" y="1926"/>
                      </a:lnTo>
                      <a:lnTo>
                        <a:pt x="1112" y="1936"/>
                      </a:lnTo>
                      <a:lnTo>
                        <a:pt x="1047" y="1941"/>
                      </a:lnTo>
                      <a:lnTo>
                        <a:pt x="980" y="1942"/>
                      </a:lnTo>
                      <a:lnTo>
                        <a:pt x="911" y="1938"/>
                      </a:lnTo>
                      <a:lnTo>
                        <a:pt x="844" y="1930"/>
                      </a:lnTo>
                      <a:lnTo>
                        <a:pt x="778" y="1918"/>
                      </a:lnTo>
                      <a:lnTo>
                        <a:pt x="714" y="1900"/>
                      </a:lnTo>
                      <a:lnTo>
                        <a:pt x="652" y="1880"/>
                      </a:lnTo>
                      <a:lnTo>
                        <a:pt x="592" y="1855"/>
                      </a:lnTo>
                      <a:lnTo>
                        <a:pt x="534" y="1826"/>
                      </a:lnTo>
                      <a:lnTo>
                        <a:pt x="477" y="1794"/>
                      </a:lnTo>
                      <a:lnTo>
                        <a:pt x="424" y="1759"/>
                      </a:lnTo>
                      <a:lnTo>
                        <a:pt x="372" y="1720"/>
                      </a:lnTo>
                      <a:lnTo>
                        <a:pt x="324" y="1678"/>
                      </a:lnTo>
                      <a:lnTo>
                        <a:pt x="279" y="1633"/>
                      </a:lnTo>
                      <a:lnTo>
                        <a:pt x="235" y="1585"/>
                      </a:lnTo>
                      <a:lnTo>
                        <a:pt x="196" y="1535"/>
                      </a:lnTo>
                      <a:lnTo>
                        <a:pt x="160" y="1482"/>
                      </a:lnTo>
                      <a:lnTo>
                        <a:pt x="127" y="1427"/>
                      </a:lnTo>
                      <a:lnTo>
                        <a:pt x="97" y="1369"/>
                      </a:lnTo>
                      <a:lnTo>
                        <a:pt x="71" y="1310"/>
                      </a:lnTo>
                      <a:lnTo>
                        <a:pt x="49" y="1248"/>
                      </a:lnTo>
                      <a:lnTo>
                        <a:pt x="30" y="1185"/>
                      </a:lnTo>
                      <a:lnTo>
                        <a:pt x="16" y="1121"/>
                      </a:lnTo>
                      <a:lnTo>
                        <a:pt x="7" y="1054"/>
                      </a:lnTo>
                      <a:lnTo>
                        <a:pt x="1" y="986"/>
                      </a:lnTo>
                      <a:lnTo>
                        <a:pt x="0" y="918"/>
                      </a:lnTo>
                      <a:lnTo>
                        <a:pt x="4" y="847"/>
                      </a:lnTo>
                      <a:lnTo>
                        <a:pt x="13" y="780"/>
                      </a:lnTo>
                      <a:lnTo>
                        <a:pt x="26" y="713"/>
                      </a:lnTo>
                      <a:lnTo>
                        <a:pt x="44" y="647"/>
                      </a:lnTo>
                      <a:lnTo>
                        <a:pt x="65" y="584"/>
                      </a:lnTo>
                      <a:lnTo>
                        <a:pt x="91" y="522"/>
                      </a:lnTo>
                      <a:lnTo>
                        <a:pt x="120" y="463"/>
                      </a:lnTo>
                      <a:lnTo>
                        <a:pt x="153" y="406"/>
                      </a:lnTo>
                      <a:lnTo>
                        <a:pt x="190" y="352"/>
                      </a:lnTo>
                      <a:lnTo>
                        <a:pt x="231" y="301"/>
                      </a:lnTo>
                      <a:lnTo>
                        <a:pt x="274" y="252"/>
                      </a:lnTo>
                      <a:lnTo>
                        <a:pt x="320" y="206"/>
                      </a:lnTo>
                      <a:lnTo>
                        <a:pt x="369" y="162"/>
                      </a:lnTo>
                      <a:lnTo>
                        <a:pt x="421" y="123"/>
                      </a:lnTo>
                      <a:lnTo>
                        <a:pt x="476" y="87"/>
                      </a:lnTo>
                      <a:lnTo>
                        <a:pt x="532" y="54"/>
                      </a:lnTo>
                      <a:lnTo>
                        <a:pt x="591" y="25"/>
                      </a:lnTo>
                      <a:lnTo>
                        <a:pt x="653" y="0"/>
                      </a:lnTo>
                      <a:close/>
                    </a:path>
                  </a:pathLst>
                </a:custGeom>
                <a:gradFill flip="none" rotWithShape="1">
                  <a:gsLst>
                    <a:gs pos="0">
                      <a:schemeClr val="tx1">
                        <a:lumMod val="75000"/>
                        <a:lumOff val="25000"/>
                        <a:shade val="30000"/>
                        <a:satMod val="115000"/>
                      </a:schemeClr>
                    </a:gs>
                    <a:gs pos="50000">
                      <a:schemeClr val="tx1">
                        <a:lumMod val="75000"/>
                        <a:lumOff val="25000"/>
                        <a:shade val="67500"/>
                        <a:satMod val="115000"/>
                      </a:schemeClr>
                    </a:gs>
                    <a:gs pos="100000">
                      <a:schemeClr val="tx1">
                        <a:lumMod val="75000"/>
                        <a:lumOff val="25000"/>
                        <a:shade val="100000"/>
                        <a:satMod val="115000"/>
                      </a:schemeClr>
                    </a:gs>
                  </a:gsLst>
                  <a:lin ang="16200000" scaled="1"/>
                  <a:tileRect/>
                </a:gra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7" name="Freeform 7"/>
                <p:cNvSpPr>
                  <a:spLocks/>
                </p:cNvSpPr>
                <p:nvPr/>
              </p:nvSpPr>
              <p:spPr bwMode="auto">
                <a:xfrm>
                  <a:off x="4590213" y="1501775"/>
                  <a:ext cx="2292350" cy="3297238"/>
                </a:xfrm>
                <a:custGeom>
                  <a:avLst/>
                  <a:gdLst/>
                  <a:ahLst/>
                  <a:cxnLst>
                    <a:cxn ang="0">
                      <a:pos x="704" y="20"/>
                    </a:cxn>
                    <a:cxn ang="0">
                      <a:pos x="714" y="66"/>
                    </a:cxn>
                    <a:cxn ang="0">
                      <a:pos x="593" y="120"/>
                    </a:cxn>
                    <a:cxn ang="0">
                      <a:pos x="482" y="189"/>
                    </a:cxn>
                    <a:cxn ang="0">
                      <a:pos x="381" y="272"/>
                    </a:cxn>
                    <a:cxn ang="0">
                      <a:pos x="292" y="367"/>
                    </a:cxn>
                    <a:cxn ang="0">
                      <a:pos x="214" y="472"/>
                    </a:cxn>
                    <a:cxn ang="0">
                      <a:pos x="152" y="588"/>
                    </a:cxn>
                    <a:cxn ang="0">
                      <a:pos x="105" y="713"/>
                    </a:cxn>
                    <a:cxn ang="0">
                      <a:pos x="74" y="846"/>
                    </a:cxn>
                    <a:cxn ang="0">
                      <a:pos x="61" y="984"/>
                    </a:cxn>
                    <a:cxn ang="0">
                      <a:pos x="68" y="1120"/>
                    </a:cxn>
                    <a:cxn ang="0">
                      <a:pos x="91" y="1251"/>
                    </a:cxn>
                    <a:cxn ang="0">
                      <a:pos x="132" y="1376"/>
                    </a:cxn>
                    <a:cxn ang="0">
                      <a:pos x="188" y="1493"/>
                    </a:cxn>
                    <a:cxn ang="0">
                      <a:pos x="257" y="1601"/>
                    </a:cxn>
                    <a:cxn ang="0">
                      <a:pos x="340" y="1699"/>
                    </a:cxn>
                    <a:cxn ang="0">
                      <a:pos x="433" y="1786"/>
                    </a:cxn>
                    <a:cxn ang="0">
                      <a:pos x="538" y="1860"/>
                    </a:cxn>
                    <a:cxn ang="0">
                      <a:pos x="653" y="1921"/>
                    </a:cxn>
                    <a:cxn ang="0">
                      <a:pos x="775" y="1966"/>
                    </a:cxn>
                    <a:cxn ang="0">
                      <a:pos x="905" y="1996"/>
                    </a:cxn>
                    <a:cxn ang="0">
                      <a:pos x="1041" y="2008"/>
                    </a:cxn>
                    <a:cxn ang="0">
                      <a:pos x="1173" y="2002"/>
                    </a:cxn>
                    <a:cxn ang="0">
                      <a:pos x="1302" y="1979"/>
                    </a:cxn>
                    <a:cxn ang="0">
                      <a:pos x="1424" y="1941"/>
                    </a:cxn>
                    <a:cxn ang="0">
                      <a:pos x="1437" y="1988"/>
                    </a:cxn>
                    <a:cxn ang="0">
                      <a:pos x="1381" y="2030"/>
                    </a:cxn>
                    <a:cxn ang="0">
                      <a:pos x="1251" y="2061"/>
                    </a:cxn>
                    <a:cxn ang="0">
                      <a:pos x="1116" y="2076"/>
                    </a:cxn>
                    <a:cxn ang="0">
                      <a:pos x="973" y="2073"/>
                    </a:cxn>
                    <a:cxn ang="0">
                      <a:pos x="831" y="2051"/>
                    </a:cxn>
                    <a:cxn ang="0">
                      <a:pos x="697" y="2010"/>
                    </a:cxn>
                    <a:cxn ang="0">
                      <a:pos x="570" y="1953"/>
                    </a:cxn>
                    <a:cxn ang="0">
                      <a:pos x="452" y="1881"/>
                    </a:cxn>
                    <a:cxn ang="0">
                      <a:pos x="346" y="1795"/>
                    </a:cxn>
                    <a:cxn ang="0">
                      <a:pos x="251" y="1696"/>
                    </a:cxn>
                    <a:cxn ang="0">
                      <a:pos x="170" y="1585"/>
                    </a:cxn>
                    <a:cxn ang="0">
                      <a:pos x="103" y="1465"/>
                    </a:cxn>
                    <a:cxn ang="0">
                      <a:pos x="51" y="1336"/>
                    </a:cxn>
                    <a:cxn ang="0">
                      <a:pos x="17" y="1199"/>
                    </a:cxn>
                    <a:cxn ang="0">
                      <a:pos x="1" y="1056"/>
                    </a:cxn>
                    <a:cxn ang="0">
                      <a:pos x="4" y="912"/>
                    </a:cxn>
                    <a:cxn ang="0">
                      <a:pos x="25" y="774"/>
                    </a:cxn>
                    <a:cxn ang="0">
                      <a:pos x="63" y="642"/>
                    </a:cxn>
                    <a:cxn ang="0">
                      <a:pos x="117" y="518"/>
                    </a:cxn>
                    <a:cxn ang="0">
                      <a:pos x="185" y="403"/>
                    </a:cxn>
                    <a:cxn ang="0">
                      <a:pos x="266" y="298"/>
                    </a:cxn>
                    <a:cxn ang="0">
                      <a:pos x="360" y="204"/>
                    </a:cxn>
                    <a:cxn ang="0">
                      <a:pos x="465" y="122"/>
                    </a:cxn>
                    <a:cxn ang="0">
                      <a:pos x="579" y="53"/>
                    </a:cxn>
                    <a:cxn ang="0">
                      <a:pos x="702" y="0"/>
                    </a:cxn>
                  </a:cxnLst>
                  <a:rect l="0" t="0" r="r" b="b"/>
                  <a:pathLst>
                    <a:path w="1444" h="2077">
                      <a:moveTo>
                        <a:pt x="702" y="0"/>
                      </a:moveTo>
                      <a:lnTo>
                        <a:pt x="704" y="20"/>
                      </a:lnTo>
                      <a:lnTo>
                        <a:pt x="708" y="41"/>
                      </a:lnTo>
                      <a:lnTo>
                        <a:pt x="714" y="66"/>
                      </a:lnTo>
                      <a:lnTo>
                        <a:pt x="652" y="91"/>
                      </a:lnTo>
                      <a:lnTo>
                        <a:pt x="593" y="120"/>
                      </a:lnTo>
                      <a:lnTo>
                        <a:pt x="537" y="153"/>
                      </a:lnTo>
                      <a:lnTo>
                        <a:pt x="482" y="189"/>
                      </a:lnTo>
                      <a:lnTo>
                        <a:pt x="430" y="228"/>
                      </a:lnTo>
                      <a:lnTo>
                        <a:pt x="381" y="272"/>
                      </a:lnTo>
                      <a:lnTo>
                        <a:pt x="335" y="318"/>
                      </a:lnTo>
                      <a:lnTo>
                        <a:pt x="292" y="367"/>
                      </a:lnTo>
                      <a:lnTo>
                        <a:pt x="251" y="418"/>
                      </a:lnTo>
                      <a:lnTo>
                        <a:pt x="214" y="472"/>
                      </a:lnTo>
                      <a:lnTo>
                        <a:pt x="181" y="529"/>
                      </a:lnTo>
                      <a:lnTo>
                        <a:pt x="152" y="588"/>
                      </a:lnTo>
                      <a:lnTo>
                        <a:pt x="126" y="650"/>
                      </a:lnTo>
                      <a:lnTo>
                        <a:pt x="105" y="713"/>
                      </a:lnTo>
                      <a:lnTo>
                        <a:pt x="87" y="779"/>
                      </a:lnTo>
                      <a:lnTo>
                        <a:pt x="74" y="846"/>
                      </a:lnTo>
                      <a:lnTo>
                        <a:pt x="65" y="913"/>
                      </a:lnTo>
                      <a:lnTo>
                        <a:pt x="61" y="984"/>
                      </a:lnTo>
                      <a:lnTo>
                        <a:pt x="62" y="1052"/>
                      </a:lnTo>
                      <a:lnTo>
                        <a:pt x="68" y="1120"/>
                      </a:lnTo>
                      <a:lnTo>
                        <a:pt x="77" y="1187"/>
                      </a:lnTo>
                      <a:lnTo>
                        <a:pt x="91" y="1251"/>
                      </a:lnTo>
                      <a:lnTo>
                        <a:pt x="110" y="1314"/>
                      </a:lnTo>
                      <a:lnTo>
                        <a:pt x="132" y="1376"/>
                      </a:lnTo>
                      <a:lnTo>
                        <a:pt x="158" y="1435"/>
                      </a:lnTo>
                      <a:lnTo>
                        <a:pt x="188" y="1493"/>
                      </a:lnTo>
                      <a:lnTo>
                        <a:pt x="221" y="1548"/>
                      </a:lnTo>
                      <a:lnTo>
                        <a:pt x="257" y="1601"/>
                      </a:lnTo>
                      <a:lnTo>
                        <a:pt x="296" y="1651"/>
                      </a:lnTo>
                      <a:lnTo>
                        <a:pt x="340" y="1699"/>
                      </a:lnTo>
                      <a:lnTo>
                        <a:pt x="385" y="1744"/>
                      </a:lnTo>
                      <a:lnTo>
                        <a:pt x="433" y="1786"/>
                      </a:lnTo>
                      <a:lnTo>
                        <a:pt x="485" y="1825"/>
                      </a:lnTo>
                      <a:lnTo>
                        <a:pt x="538" y="1860"/>
                      </a:lnTo>
                      <a:lnTo>
                        <a:pt x="595" y="1892"/>
                      </a:lnTo>
                      <a:lnTo>
                        <a:pt x="653" y="1921"/>
                      </a:lnTo>
                      <a:lnTo>
                        <a:pt x="713" y="1946"/>
                      </a:lnTo>
                      <a:lnTo>
                        <a:pt x="775" y="1966"/>
                      </a:lnTo>
                      <a:lnTo>
                        <a:pt x="839" y="1984"/>
                      </a:lnTo>
                      <a:lnTo>
                        <a:pt x="905" y="1996"/>
                      </a:lnTo>
                      <a:lnTo>
                        <a:pt x="972" y="2004"/>
                      </a:lnTo>
                      <a:lnTo>
                        <a:pt x="1041" y="2008"/>
                      </a:lnTo>
                      <a:lnTo>
                        <a:pt x="1108" y="2007"/>
                      </a:lnTo>
                      <a:lnTo>
                        <a:pt x="1173" y="2002"/>
                      </a:lnTo>
                      <a:lnTo>
                        <a:pt x="1239" y="1992"/>
                      </a:lnTo>
                      <a:lnTo>
                        <a:pt x="1302" y="1979"/>
                      </a:lnTo>
                      <a:lnTo>
                        <a:pt x="1363" y="1962"/>
                      </a:lnTo>
                      <a:lnTo>
                        <a:pt x="1424" y="1941"/>
                      </a:lnTo>
                      <a:lnTo>
                        <a:pt x="1431" y="1965"/>
                      </a:lnTo>
                      <a:lnTo>
                        <a:pt x="1437" y="1988"/>
                      </a:lnTo>
                      <a:lnTo>
                        <a:pt x="1444" y="2009"/>
                      </a:lnTo>
                      <a:lnTo>
                        <a:pt x="1381" y="2030"/>
                      </a:lnTo>
                      <a:lnTo>
                        <a:pt x="1317" y="2047"/>
                      </a:lnTo>
                      <a:lnTo>
                        <a:pt x="1251" y="2061"/>
                      </a:lnTo>
                      <a:lnTo>
                        <a:pt x="1184" y="2070"/>
                      </a:lnTo>
                      <a:lnTo>
                        <a:pt x="1116" y="2076"/>
                      </a:lnTo>
                      <a:lnTo>
                        <a:pt x="1046" y="2077"/>
                      </a:lnTo>
                      <a:lnTo>
                        <a:pt x="973" y="2073"/>
                      </a:lnTo>
                      <a:lnTo>
                        <a:pt x="901" y="2064"/>
                      </a:lnTo>
                      <a:lnTo>
                        <a:pt x="831" y="2051"/>
                      </a:lnTo>
                      <a:lnTo>
                        <a:pt x="763" y="2032"/>
                      </a:lnTo>
                      <a:lnTo>
                        <a:pt x="697" y="2010"/>
                      </a:lnTo>
                      <a:lnTo>
                        <a:pt x="632" y="1984"/>
                      </a:lnTo>
                      <a:lnTo>
                        <a:pt x="570" y="1953"/>
                      </a:lnTo>
                      <a:lnTo>
                        <a:pt x="510" y="1919"/>
                      </a:lnTo>
                      <a:lnTo>
                        <a:pt x="452" y="1881"/>
                      </a:lnTo>
                      <a:lnTo>
                        <a:pt x="398" y="1839"/>
                      </a:lnTo>
                      <a:lnTo>
                        <a:pt x="346" y="1795"/>
                      </a:lnTo>
                      <a:lnTo>
                        <a:pt x="297" y="1747"/>
                      </a:lnTo>
                      <a:lnTo>
                        <a:pt x="251" y="1696"/>
                      </a:lnTo>
                      <a:lnTo>
                        <a:pt x="209" y="1642"/>
                      </a:lnTo>
                      <a:lnTo>
                        <a:pt x="170" y="1585"/>
                      </a:lnTo>
                      <a:lnTo>
                        <a:pt x="135" y="1527"/>
                      </a:lnTo>
                      <a:lnTo>
                        <a:pt x="103" y="1465"/>
                      </a:lnTo>
                      <a:lnTo>
                        <a:pt x="75" y="1401"/>
                      </a:lnTo>
                      <a:lnTo>
                        <a:pt x="51" y="1336"/>
                      </a:lnTo>
                      <a:lnTo>
                        <a:pt x="32" y="1269"/>
                      </a:lnTo>
                      <a:lnTo>
                        <a:pt x="17" y="1199"/>
                      </a:lnTo>
                      <a:lnTo>
                        <a:pt x="6" y="1128"/>
                      </a:lnTo>
                      <a:lnTo>
                        <a:pt x="1" y="1056"/>
                      </a:lnTo>
                      <a:lnTo>
                        <a:pt x="0" y="983"/>
                      </a:lnTo>
                      <a:lnTo>
                        <a:pt x="4" y="912"/>
                      </a:lnTo>
                      <a:lnTo>
                        <a:pt x="13" y="842"/>
                      </a:lnTo>
                      <a:lnTo>
                        <a:pt x="25" y="774"/>
                      </a:lnTo>
                      <a:lnTo>
                        <a:pt x="42" y="707"/>
                      </a:lnTo>
                      <a:lnTo>
                        <a:pt x="63" y="642"/>
                      </a:lnTo>
                      <a:lnTo>
                        <a:pt x="88" y="579"/>
                      </a:lnTo>
                      <a:lnTo>
                        <a:pt x="117" y="518"/>
                      </a:lnTo>
                      <a:lnTo>
                        <a:pt x="149" y="460"/>
                      </a:lnTo>
                      <a:lnTo>
                        <a:pt x="185" y="403"/>
                      </a:lnTo>
                      <a:lnTo>
                        <a:pt x="224" y="349"/>
                      </a:lnTo>
                      <a:lnTo>
                        <a:pt x="266" y="298"/>
                      </a:lnTo>
                      <a:lnTo>
                        <a:pt x="312" y="250"/>
                      </a:lnTo>
                      <a:lnTo>
                        <a:pt x="360" y="204"/>
                      </a:lnTo>
                      <a:lnTo>
                        <a:pt x="411" y="161"/>
                      </a:lnTo>
                      <a:lnTo>
                        <a:pt x="465" y="122"/>
                      </a:lnTo>
                      <a:lnTo>
                        <a:pt x="521" y="86"/>
                      </a:lnTo>
                      <a:lnTo>
                        <a:pt x="579" y="53"/>
                      </a:lnTo>
                      <a:lnTo>
                        <a:pt x="640" y="25"/>
                      </a:lnTo>
                      <a:lnTo>
                        <a:pt x="702" y="0"/>
                      </a:lnTo>
                      <a:close/>
                    </a:path>
                  </a:pathLst>
                </a:custGeom>
                <a:gradFill flip="none" rotWithShape="1">
                  <a:gsLst>
                    <a:gs pos="0">
                      <a:srgbClr val="C22E00">
                        <a:shade val="30000"/>
                        <a:satMod val="115000"/>
                      </a:srgbClr>
                    </a:gs>
                    <a:gs pos="50000">
                      <a:srgbClr val="C22E00">
                        <a:shade val="67500"/>
                        <a:satMod val="115000"/>
                      </a:srgbClr>
                    </a:gs>
                    <a:gs pos="100000">
                      <a:srgbClr val="C22E00">
                        <a:shade val="100000"/>
                        <a:satMod val="115000"/>
                      </a:srgbClr>
                    </a:gs>
                  </a:gsLst>
                  <a:lin ang="16200000" scaled="1"/>
                  <a:tileRect/>
                </a:gra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8" name="Freeform 8"/>
                <p:cNvSpPr>
                  <a:spLocks/>
                </p:cNvSpPr>
                <p:nvPr/>
              </p:nvSpPr>
              <p:spPr bwMode="auto">
                <a:xfrm>
                  <a:off x="5634038" y="1365250"/>
                  <a:ext cx="1296988" cy="3452813"/>
                </a:xfrm>
                <a:custGeom>
                  <a:avLst/>
                  <a:gdLst/>
                  <a:ahLst/>
                  <a:cxnLst>
                    <a:cxn ang="0">
                      <a:pos x="3" y="0"/>
                    </a:cxn>
                    <a:cxn ang="0">
                      <a:pos x="7" y="0"/>
                    </a:cxn>
                    <a:cxn ang="0">
                      <a:pos x="12" y="4"/>
                    </a:cxn>
                    <a:cxn ang="0">
                      <a:pos x="18" y="12"/>
                    </a:cxn>
                    <a:cxn ang="0">
                      <a:pos x="25" y="22"/>
                    </a:cxn>
                    <a:cxn ang="0">
                      <a:pos x="31" y="35"/>
                    </a:cxn>
                    <a:cxn ang="0">
                      <a:pos x="39" y="50"/>
                    </a:cxn>
                    <a:cxn ang="0">
                      <a:pos x="46" y="67"/>
                    </a:cxn>
                    <a:cxn ang="0">
                      <a:pos x="53" y="86"/>
                    </a:cxn>
                    <a:cxn ang="0">
                      <a:pos x="796" y="2078"/>
                    </a:cxn>
                    <a:cxn ang="0">
                      <a:pos x="802" y="2096"/>
                    </a:cxn>
                    <a:cxn ang="0">
                      <a:pos x="808" y="2115"/>
                    </a:cxn>
                    <a:cxn ang="0">
                      <a:pos x="813" y="2130"/>
                    </a:cxn>
                    <a:cxn ang="0">
                      <a:pos x="816" y="2145"/>
                    </a:cxn>
                    <a:cxn ang="0">
                      <a:pos x="817" y="2156"/>
                    </a:cxn>
                    <a:cxn ang="0">
                      <a:pos x="817" y="2166"/>
                    </a:cxn>
                    <a:cxn ang="0">
                      <a:pos x="816" y="2172"/>
                    </a:cxn>
                    <a:cxn ang="0">
                      <a:pos x="814" y="2175"/>
                    </a:cxn>
                    <a:cxn ang="0">
                      <a:pos x="810" y="2175"/>
                    </a:cxn>
                    <a:cxn ang="0">
                      <a:pos x="805" y="2171"/>
                    </a:cxn>
                    <a:cxn ang="0">
                      <a:pos x="800" y="2163"/>
                    </a:cxn>
                    <a:cxn ang="0">
                      <a:pos x="793" y="2153"/>
                    </a:cxn>
                    <a:cxn ang="0">
                      <a:pos x="787" y="2140"/>
                    </a:cxn>
                    <a:cxn ang="0">
                      <a:pos x="779" y="2125"/>
                    </a:cxn>
                    <a:cxn ang="0">
                      <a:pos x="772" y="2108"/>
                    </a:cxn>
                    <a:cxn ang="0">
                      <a:pos x="764" y="2090"/>
                    </a:cxn>
                    <a:cxn ang="0">
                      <a:pos x="21" y="97"/>
                    </a:cxn>
                    <a:cxn ang="0">
                      <a:pos x="15" y="79"/>
                    </a:cxn>
                    <a:cxn ang="0">
                      <a:pos x="10" y="61"/>
                    </a:cxn>
                    <a:cxn ang="0">
                      <a:pos x="5" y="45"/>
                    </a:cxn>
                    <a:cxn ang="0">
                      <a:pos x="2" y="30"/>
                    </a:cxn>
                    <a:cxn ang="0">
                      <a:pos x="0" y="19"/>
                    </a:cxn>
                    <a:cxn ang="0">
                      <a:pos x="0" y="9"/>
                    </a:cxn>
                    <a:cxn ang="0">
                      <a:pos x="1" y="3"/>
                    </a:cxn>
                    <a:cxn ang="0">
                      <a:pos x="3" y="0"/>
                    </a:cxn>
                  </a:cxnLst>
                  <a:rect l="0" t="0" r="r" b="b"/>
                  <a:pathLst>
                    <a:path w="817" h="2175">
                      <a:moveTo>
                        <a:pt x="3" y="0"/>
                      </a:moveTo>
                      <a:lnTo>
                        <a:pt x="7" y="0"/>
                      </a:lnTo>
                      <a:lnTo>
                        <a:pt x="12" y="4"/>
                      </a:lnTo>
                      <a:lnTo>
                        <a:pt x="18" y="12"/>
                      </a:lnTo>
                      <a:lnTo>
                        <a:pt x="25" y="22"/>
                      </a:lnTo>
                      <a:lnTo>
                        <a:pt x="31" y="35"/>
                      </a:lnTo>
                      <a:lnTo>
                        <a:pt x="39" y="50"/>
                      </a:lnTo>
                      <a:lnTo>
                        <a:pt x="46" y="67"/>
                      </a:lnTo>
                      <a:lnTo>
                        <a:pt x="53" y="86"/>
                      </a:lnTo>
                      <a:lnTo>
                        <a:pt x="796" y="2078"/>
                      </a:lnTo>
                      <a:lnTo>
                        <a:pt x="802" y="2096"/>
                      </a:lnTo>
                      <a:lnTo>
                        <a:pt x="808" y="2115"/>
                      </a:lnTo>
                      <a:lnTo>
                        <a:pt x="813" y="2130"/>
                      </a:lnTo>
                      <a:lnTo>
                        <a:pt x="816" y="2145"/>
                      </a:lnTo>
                      <a:lnTo>
                        <a:pt x="817" y="2156"/>
                      </a:lnTo>
                      <a:lnTo>
                        <a:pt x="817" y="2166"/>
                      </a:lnTo>
                      <a:lnTo>
                        <a:pt x="816" y="2172"/>
                      </a:lnTo>
                      <a:lnTo>
                        <a:pt x="814" y="2175"/>
                      </a:lnTo>
                      <a:lnTo>
                        <a:pt x="810" y="2175"/>
                      </a:lnTo>
                      <a:lnTo>
                        <a:pt x="805" y="2171"/>
                      </a:lnTo>
                      <a:lnTo>
                        <a:pt x="800" y="2163"/>
                      </a:lnTo>
                      <a:lnTo>
                        <a:pt x="793" y="2153"/>
                      </a:lnTo>
                      <a:lnTo>
                        <a:pt x="787" y="2140"/>
                      </a:lnTo>
                      <a:lnTo>
                        <a:pt x="779" y="2125"/>
                      </a:lnTo>
                      <a:lnTo>
                        <a:pt x="772" y="2108"/>
                      </a:lnTo>
                      <a:lnTo>
                        <a:pt x="764" y="2090"/>
                      </a:lnTo>
                      <a:lnTo>
                        <a:pt x="21" y="97"/>
                      </a:lnTo>
                      <a:lnTo>
                        <a:pt x="15" y="79"/>
                      </a:lnTo>
                      <a:lnTo>
                        <a:pt x="10" y="61"/>
                      </a:lnTo>
                      <a:lnTo>
                        <a:pt x="5" y="45"/>
                      </a:lnTo>
                      <a:lnTo>
                        <a:pt x="2" y="30"/>
                      </a:lnTo>
                      <a:lnTo>
                        <a:pt x="0" y="19"/>
                      </a:lnTo>
                      <a:lnTo>
                        <a:pt x="0" y="9"/>
                      </a:lnTo>
                      <a:lnTo>
                        <a:pt x="1" y="3"/>
                      </a:lnTo>
                      <a:lnTo>
                        <a:pt x="3" y="0"/>
                      </a:lnTo>
                      <a:close/>
                    </a:path>
                  </a:pathLst>
                </a:custGeom>
                <a:solidFill>
                  <a:srgbClr val="28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9" name="Freeform 9"/>
                <p:cNvSpPr>
                  <a:spLocks/>
                </p:cNvSpPr>
                <p:nvPr/>
              </p:nvSpPr>
              <p:spPr bwMode="auto">
                <a:xfrm>
                  <a:off x="4937126" y="1747838"/>
                  <a:ext cx="2674938" cy="2678113"/>
                </a:xfrm>
                <a:custGeom>
                  <a:avLst/>
                  <a:gdLst/>
                  <a:ahLst/>
                  <a:cxnLst>
                    <a:cxn ang="0">
                      <a:pos x="917" y="3"/>
                    </a:cxn>
                    <a:cxn ang="0">
                      <a:pos x="1029" y="21"/>
                    </a:cxn>
                    <a:cxn ang="0">
                      <a:pos x="1137" y="54"/>
                    </a:cxn>
                    <a:cxn ang="0">
                      <a:pos x="1240" y="100"/>
                    </a:cxn>
                    <a:cxn ang="0">
                      <a:pos x="1336" y="159"/>
                    </a:cxn>
                    <a:cxn ang="0">
                      <a:pos x="1422" y="231"/>
                    </a:cxn>
                    <a:cxn ang="0">
                      <a:pos x="1499" y="315"/>
                    </a:cxn>
                    <a:cxn ang="0">
                      <a:pos x="1565" y="410"/>
                    </a:cxn>
                    <a:cxn ang="0">
                      <a:pos x="1618" y="513"/>
                    </a:cxn>
                    <a:cxn ang="0">
                      <a:pos x="1656" y="627"/>
                    </a:cxn>
                    <a:cxn ang="0">
                      <a:pos x="1679" y="744"/>
                    </a:cxn>
                    <a:cxn ang="0">
                      <a:pos x="1685" y="860"/>
                    </a:cxn>
                    <a:cxn ang="0">
                      <a:pos x="1675" y="975"/>
                    </a:cxn>
                    <a:cxn ang="0">
                      <a:pos x="1649" y="1086"/>
                    </a:cxn>
                    <a:cxn ang="0">
                      <a:pos x="1610" y="1192"/>
                    </a:cxn>
                    <a:cxn ang="0">
                      <a:pos x="1557" y="1290"/>
                    </a:cxn>
                    <a:cxn ang="0">
                      <a:pos x="1491" y="1382"/>
                    </a:cxn>
                    <a:cxn ang="0">
                      <a:pos x="1414" y="1464"/>
                    </a:cxn>
                    <a:cxn ang="0">
                      <a:pos x="1325" y="1536"/>
                    </a:cxn>
                    <a:cxn ang="0">
                      <a:pos x="1226" y="1595"/>
                    </a:cxn>
                    <a:cxn ang="0">
                      <a:pos x="1117" y="1642"/>
                    </a:cxn>
                    <a:cxn ang="0">
                      <a:pos x="1001" y="1672"/>
                    </a:cxn>
                    <a:cxn ang="0">
                      <a:pos x="884" y="1687"/>
                    </a:cxn>
                    <a:cxn ang="0">
                      <a:pos x="769" y="1684"/>
                    </a:cxn>
                    <a:cxn ang="0">
                      <a:pos x="656" y="1667"/>
                    </a:cxn>
                    <a:cxn ang="0">
                      <a:pos x="547" y="1634"/>
                    </a:cxn>
                    <a:cxn ang="0">
                      <a:pos x="445" y="1587"/>
                    </a:cxn>
                    <a:cxn ang="0">
                      <a:pos x="349" y="1528"/>
                    </a:cxn>
                    <a:cxn ang="0">
                      <a:pos x="263" y="1456"/>
                    </a:cxn>
                    <a:cxn ang="0">
                      <a:pos x="186" y="1372"/>
                    </a:cxn>
                    <a:cxn ang="0">
                      <a:pos x="120" y="1278"/>
                    </a:cxn>
                    <a:cxn ang="0">
                      <a:pos x="67" y="1174"/>
                    </a:cxn>
                    <a:cxn ang="0">
                      <a:pos x="29" y="1061"/>
                    </a:cxn>
                    <a:cxn ang="0">
                      <a:pos x="6" y="943"/>
                    </a:cxn>
                    <a:cxn ang="0">
                      <a:pos x="0" y="827"/>
                    </a:cxn>
                    <a:cxn ang="0">
                      <a:pos x="11" y="713"/>
                    </a:cxn>
                    <a:cxn ang="0">
                      <a:pos x="36" y="601"/>
                    </a:cxn>
                    <a:cxn ang="0">
                      <a:pos x="75" y="496"/>
                    </a:cxn>
                    <a:cxn ang="0">
                      <a:pos x="128" y="397"/>
                    </a:cxn>
                    <a:cxn ang="0">
                      <a:pos x="194" y="305"/>
                    </a:cxn>
                    <a:cxn ang="0">
                      <a:pos x="271" y="223"/>
                    </a:cxn>
                    <a:cxn ang="0">
                      <a:pos x="360" y="152"/>
                    </a:cxn>
                    <a:cxn ang="0">
                      <a:pos x="459" y="92"/>
                    </a:cxn>
                    <a:cxn ang="0">
                      <a:pos x="568" y="46"/>
                    </a:cxn>
                    <a:cxn ang="0">
                      <a:pos x="684" y="15"/>
                    </a:cxn>
                    <a:cxn ang="0">
                      <a:pos x="801" y="1"/>
                    </a:cxn>
                  </a:cxnLst>
                  <a:rect l="0" t="0" r="r" b="b"/>
                  <a:pathLst>
                    <a:path w="1685" h="1687">
                      <a:moveTo>
                        <a:pt x="859" y="0"/>
                      </a:moveTo>
                      <a:lnTo>
                        <a:pt x="917" y="3"/>
                      </a:lnTo>
                      <a:lnTo>
                        <a:pt x="973" y="10"/>
                      </a:lnTo>
                      <a:lnTo>
                        <a:pt x="1029" y="21"/>
                      </a:lnTo>
                      <a:lnTo>
                        <a:pt x="1084" y="36"/>
                      </a:lnTo>
                      <a:lnTo>
                        <a:pt x="1137" y="54"/>
                      </a:lnTo>
                      <a:lnTo>
                        <a:pt x="1189" y="75"/>
                      </a:lnTo>
                      <a:lnTo>
                        <a:pt x="1240" y="100"/>
                      </a:lnTo>
                      <a:lnTo>
                        <a:pt x="1289" y="128"/>
                      </a:lnTo>
                      <a:lnTo>
                        <a:pt x="1336" y="159"/>
                      </a:lnTo>
                      <a:lnTo>
                        <a:pt x="1380" y="194"/>
                      </a:lnTo>
                      <a:lnTo>
                        <a:pt x="1422" y="231"/>
                      </a:lnTo>
                      <a:lnTo>
                        <a:pt x="1462" y="272"/>
                      </a:lnTo>
                      <a:lnTo>
                        <a:pt x="1499" y="315"/>
                      </a:lnTo>
                      <a:lnTo>
                        <a:pt x="1534" y="361"/>
                      </a:lnTo>
                      <a:lnTo>
                        <a:pt x="1565" y="410"/>
                      </a:lnTo>
                      <a:lnTo>
                        <a:pt x="1593" y="460"/>
                      </a:lnTo>
                      <a:lnTo>
                        <a:pt x="1618" y="513"/>
                      </a:lnTo>
                      <a:lnTo>
                        <a:pt x="1639" y="569"/>
                      </a:lnTo>
                      <a:lnTo>
                        <a:pt x="1656" y="627"/>
                      </a:lnTo>
                      <a:lnTo>
                        <a:pt x="1670" y="685"/>
                      </a:lnTo>
                      <a:lnTo>
                        <a:pt x="1679" y="744"/>
                      </a:lnTo>
                      <a:lnTo>
                        <a:pt x="1684" y="803"/>
                      </a:lnTo>
                      <a:lnTo>
                        <a:pt x="1685" y="860"/>
                      </a:lnTo>
                      <a:lnTo>
                        <a:pt x="1682" y="918"/>
                      </a:lnTo>
                      <a:lnTo>
                        <a:pt x="1675" y="975"/>
                      </a:lnTo>
                      <a:lnTo>
                        <a:pt x="1664" y="1031"/>
                      </a:lnTo>
                      <a:lnTo>
                        <a:pt x="1649" y="1086"/>
                      </a:lnTo>
                      <a:lnTo>
                        <a:pt x="1631" y="1140"/>
                      </a:lnTo>
                      <a:lnTo>
                        <a:pt x="1610" y="1192"/>
                      </a:lnTo>
                      <a:lnTo>
                        <a:pt x="1585" y="1242"/>
                      </a:lnTo>
                      <a:lnTo>
                        <a:pt x="1557" y="1290"/>
                      </a:lnTo>
                      <a:lnTo>
                        <a:pt x="1526" y="1338"/>
                      </a:lnTo>
                      <a:lnTo>
                        <a:pt x="1491" y="1382"/>
                      </a:lnTo>
                      <a:lnTo>
                        <a:pt x="1454" y="1425"/>
                      </a:lnTo>
                      <a:lnTo>
                        <a:pt x="1414" y="1464"/>
                      </a:lnTo>
                      <a:lnTo>
                        <a:pt x="1370" y="1501"/>
                      </a:lnTo>
                      <a:lnTo>
                        <a:pt x="1325" y="1536"/>
                      </a:lnTo>
                      <a:lnTo>
                        <a:pt x="1276" y="1567"/>
                      </a:lnTo>
                      <a:lnTo>
                        <a:pt x="1226" y="1595"/>
                      </a:lnTo>
                      <a:lnTo>
                        <a:pt x="1173" y="1620"/>
                      </a:lnTo>
                      <a:lnTo>
                        <a:pt x="1117" y="1642"/>
                      </a:lnTo>
                      <a:lnTo>
                        <a:pt x="1059" y="1659"/>
                      </a:lnTo>
                      <a:lnTo>
                        <a:pt x="1001" y="1672"/>
                      </a:lnTo>
                      <a:lnTo>
                        <a:pt x="942" y="1682"/>
                      </a:lnTo>
                      <a:lnTo>
                        <a:pt x="884" y="1687"/>
                      </a:lnTo>
                      <a:lnTo>
                        <a:pt x="826" y="1687"/>
                      </a:lnTo>
                      <a:lnTo>
                        <a:pt x="769" y="1684"/>
                      </a:lnTo>
                      <a:lnTo>
                        <a:pt x="712" y="1677"/>
                      </a:lnTo>
                      <a:lnTo>
                        <a:pt x="656" y="1667"/>
                      </a:lnTo>
                      <a:lnTo>
                        <a:pt x="601" y="1652"/>
                      </a:lnTo>
                      <a:lnTo>
                        <a:pt x="547" y="1634"/>
                      </a:lnTo>
                      <a:lnTo>
                        <a:pt x="495" y="1612"/>
                      </a:lnTo>
                      <a:lnTo>
                        <a:pt x="445" y="1587"/>
                      </a:lnTo>
                      <a:lnTo>
                        <a:pt x="397" y="1559"/>
                      </a:lnTo>
                      <a:lnTo>
                        <a:pt x="349" y="1528"/>
                      </a:lnTo>
                      <a:lnTo>
                        <a:pt x="305" y="1493"/>
                      </a:lnTo>
                      <a:lnTo>
                        <a:pt x="263" y="1456"/>
                      </a:lnTo>
                      <a:lnTo>
                        <a:pt x="223" y="1416"/>
                      </a:lnTo>
                      <a:lnTo>
                        <a:pt x="186" y="1372"/>
                      </a:lnTo>
                      <a:lnTo>
                        <a:pt x="152" y="1327"/>
                      </a:lnTo>
                      <a:lnTo>
                        <a:pt x="120" y="1278"/>
                      </a:lnTo>
                      <a:lnTo>
                        <a:pt x="92" y="1227"/>
                      </a:lnTo>
                      <a:lnTo>
                        <a:pt x="67" y="1174"/>
                      </a:lnTo>
                      <a:lnTo>
                        <a:pt x="46" y="1118"/>
                      </a:lnTo>
                      <a:lnTo>
                        <a:pt x="29" y="1061"/>
                      </a:lnTo>
                      <a:lnTo>
                        <a:pt x="15" y="1002"/>
                      </a:lnTo>
                      <a:lnTo>
                        <a:pt x="6" y="943"/>
                      </a:lnTo>
                      <a:lnTo>
                        <a:pt x="1" y="885"/>
                      </a:lnTo>
                      <a:lnTo>
                        <a:pt x="0" y="827"/>
                      </a:lnTo>
                      <a:lnTo>
                        <a:pt x="3" y="770"/>
                      </a:lnTo>
                      <a:lnTo>
                        <a:pt x="11" y="713"/>
                      </a:lnTo>
                      <a:lnTo>
                        <a:pt x="21" y="657"/>
                      </a:lnTo>
                      <a:lnTo>
                        <a:pt x="36" y="601"/>
                      </a:lnTo>
                      <a:lnTo>
                        <a:pt x="54" y="548"/>
                      </a:lnTo>
                      <a:lnTo>
                        <a:pt x="75" y="496"/>
                      </a:lnTo>
                      <a:lnTo>
                        <a:pt x="100" y="445"/>
                      </a:lnTo>
                      <a:lnTo>
                        <a:pt x="128" y="397"/>
                      </a:lnTo>
                      <a:lnTo>
                        <a:pt x="159" y="350"/>
                      </a:lnTo>
                      <a:lnTo>
                        <a:pt x="194" y="305"/>
                      </a:lnTo>
                      <a:lnTo>
                        <a:pt x="231" y="263"/>
                      </a:lnTo>
                      <a:lnTo>
                        <a:pt x="271" y="223"/>
                      </a:lnTo>
                      <a:lnTo>
                        <a:pt x="315" y="186"/>
                      </a:lnTo>
                      <a:lnTo>
                        <a:pt x="360" y="152"/>
                      </a:lnTo>
                      <a:lnTo>
                        <a:pt x="408" y="120"/>
                      </a:lnTo>
                      <a:lnTo>
                        <a:pt x="459" y="92"/>
                      </a:lnTo>
                      <a:lnTo>
                        <a:pt x="512" y="67"/>
                      </a:lnTo>
                      <a:lnTo>
                        <a:pt x="568" y="46"/>
                      </a:lnTo>
                      <a:lnTo>
                        <a:pt x="625" y="28"/>
                      </a:lnTo>
                      <a:lnTo>
                        <a:pt x="684" y="15"/>
                      </a:lnTo>
                      <a:lnTo>
                        <a:pt x="743" y="6"/>
                      </a:lnTo>
                      <a:lnTo>
                        <a:pt x="801" y="1"/>
                      </a:lnTo>
                      <a:lnTo>
                        <a:pt x="859" y="0"/>
                      </a:lnTo>
                      <a:close/>
                    </a:path>
                  </a:pathLst>
                </a:custGeom>
                <a:gradFill flip="none" rotWithShape="1">
                  <a:gsLst>
                    <a:gs pos="0">
                      <a:schemeClr val="accent1"/>
                    </a:gs>
                    <a:gs pos="100000">
                      <a:schemeClr val="tx2">
                        <a:lumMod val="75000"/>
                      </a:schemeClr>
                    </a:gs>
                  </a:gsLst>
                  <a:path path="circle">
                    <a:fillToRect l="50000" t="50000" r="50000" b="50000"/>
                  </a:path>
                  <a:tileRect/>
                </a:gra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300" name="Group 37"/>
                <p:cNvGrpSpPr/>
                <p:nvPr/>
              </p:nvGrpSpPr>
              <p:grpSpPr>
                <a:xfrm>
                  <a:off x="4908551" y="1749425"/>
                  <a:ext cx="2679700" cy="2511426"/>
                  <a:chOff x="4908551" y="1749425"/>
                  <a:chExt cx="2679700" cy="2511426"/>
                </a:xfrm>
                <a:gradFill flip="none" rotWithShape="1">
                  <a:gsLst>
                    <a:gs pos="0">
                      <a:schemeClr val="bg1"/>
                    </a:gs>
                    <a:gs pos="100000">
                      <a:schemeClr val="bg1">
                        <a:lumMod val="95000"/>
                        <a:alpha val="32000"/>
                      </a:schemeClr>
                    </a:gs>
                  </a:gsLst>
                  <a:path path="circle">
                    <a:fillToRect l="50000" t="50000" r="50000" b="50000"/>
                  </a:path>
                  <a:tileRect/>
                </a:gradFill>
              </p:grpSpPr>
              <p:sp>
                <p:nvSpPr>
                  <p:cNvPr id="303" name="Freeform 10"/>
                  <p:cNvSpPr>
                    <a:spLocks noEditPoints="1"/>
                  </p:cNvSpPr>
                  <p:nvPr/>
                </p:nvSpPr>
                <p:spPr bwMode="auto">
                  <a:xfrm>
                    <a:off x="5556251" y="1811338"/>
                    <a:ext cx="304800" cy="139700"/>
                  </a:xfrm>
                  <a:custGeom>
                    <a:avLst/>
                    <a:gdLst/>
                    <a:ahLst/>
                    <a:cxnLst>
                      <a:cxn ang="0">
                        <a:pos x="6" y="84"/>
                      </a:cxn>
                      <a:cxn ang="0">
                        <a:pos x="6" y="83"/>
                      </a:cxn>
                      <a:cxn ang="0">
                        <a:pos x="11" y="80"/>
                      </a:cxn>
                      <a:cxn ang="0">
                        <a:pos x="30" y="69"/>
                      </a:cxn>
                      <a:cxn ang="0">
                        <a:pos x="36" y="67"/>
                      </a:cxn>
                      <a:cxn ang="0">
                        <a:pos x="37" y="66"/>
                      </a:cxn>
                      <a:cxn ang="0">
                        <a:pos x="36" y="67"/>
                      </a:cxn>
                      <a:cxn ang="0">
                        <a:pos x="53" y="57"/>
                      </a:cxn>
                      <a:cxn ang="0">
                        <a:pos x="52" y="57"/>
                      </a:cxn>
                      <a:cxn ang="0">
                        <a:pos x="71" y="49"/>
                      </a:cxn>
                      <a:cxn ang="0">
                        <a:pos x="81" y="43"/>
                      </a:cxn>
                      <a:cxn ang="0">
                        <a:pos x="84" y="41"/>
                      </a:cxn>
                      <a:cxn ang="0">
                        <a:pos x="147" y="18"/>
                      </a:cxn>
                      <a:cxn ang="0">
                        <a:pos x="167" y="8"/>
                      </a:cxn>
                      <a:cxn ang="0">
                        <a:pos x="181" y="3"/>
                      </a:cxn>
                      <a:cxn ang="0">
                        <a:pos x="178" y="5"/>
                      </a:cxn>
                      <a:cxn ang="0">
                        <a:pos x="178" y="6"/>
                      </a:cxn>
                      <a:cxn ang="0">
                        <a:pos x="119" y="29"/>
                      </a:cxn>
                      <a:cxn ang="0">
                        <a:pos x="86" y="43"/>
                      </a:cxn>
                      <a:cxn ang="0">
                        <a:pos x="84" y="44"/>
                      </a:cxn>
                      <a:cxn ang="0">
                        <a:pos x="69" y="50"/>
                      </a:cxn>
                      <a:cxn ang="0">
                        <a:pos x="36" y="68"/>
                      </a:cxn>
                      <a:cxn ang="0">
                        <a:pos x="0" y="88"/>
                      </a:cxn>
                      <a:cxn ang="0">
                        <a:pos x="7" y="83"/>
                      </a:cxn>
                      <a:cxn ang="0">
                        <a:pos x="6" y="83"/>
                      </a:cxn>
                      <a:cxn ang="0">
                        <a:pos x="5" y="83"/>
                      </a:cxn>
                      <a:cxn ang="0">
                        <a:pos x="11" y="81"/>
                      </a:cxn>
                      <a:cxn ang="0">
                        <a:pos x="35" y="67"/>
                      </a:cxn>
                      <a:cxn ang="0">
                        <a:pos x="41" y="63"/>
                      </a:cxn>
                      <a:cxn ang="0">
                        <a:pos x="47" y="60"/>
                      </a:cxn>
                      <a:cxn ang="0">
                        <a:pos x="74" y="46"/>
                      </a:cxn>
                      <a:cxn ang="0">
                        <a:pos x="97" y="36"/>
                      </a:cxn>
                      <a:cxn ang="0">
                        <a:pos x="115" y="28"/>
                      </a:cxn>
                      <a:cxn ang="0">
                        <a:pos x="133" y="20"/>
                      </a:cxn>
                      <a:cxn ang="0">
                        <a:pos x="133" y="21"/>
                      </a:cxn>
                      <a:cxn ang="0">
                        <a:pos x="153" y="13"/>
                      </a:cxn>
                      <a:cxn ang="0">
                        <a:pos x="164" y="9"/>
                      </a:cxn>
                      <a:cxn ang="0">
                        <a:pos x="162" y="11"/>
                      </a:cxn>
                      <a:cxn ang="0">
                        <a:pos x="167" y="8"/>
                      </a:cxn>
                      <a:cxn ang="0">
                        <a:pos x="171" y="7"/>
                      </a:cxn>
                      <a:cxn ang="0">
                        <a:pos x="183" y="3"/>
                      </a:cxn>
                      <a:cxn ang="0">
                        <a:pos x="187" y="3"/>
                      </a:cxn>
                      <a:cxn ang="0">
                        <a:pos x="185" y="3"/>
                      </a:cxn>
                      <a:cxn ang="0">
                        <a:pos x="187" y="3"/>
                      </a:cxn>
                      <a:cxn ang="0">
                        <a:pos x="188" y="2"/>
                      </a:cxn>
                      <a:cxn ang="0">
                        <a:pos x="188" y="2"/>
                      </a:cxn>
                      <a:cxn ang="0">
                        <a:pos x="185" y="3"/>
                      </a:cxn>
                      <a:cxn ang="0">
                        <a:pos x="189" y="1"/>
                      </a:cxn>
                      <a:cxn ang="0">
                        <a:pos x="184" y="3"/>
                      </a:cxn>
                      <a:cxn ang="0">
                        <a:pos x="184" y="3"/>
                      </a:cxn>
                      <a:cxn ang="0">
                        <a:pos x="192" y="1"/>
                      </a:cxn>
                      <a:cxn ang="0">
                        <a:pos x="189" y="2"/>
                      </a:cxn>
                      <a:cxn ang="0">
                        <a:pos x="192" y="0"/>
                      </a:cxn>
                      <a:cxn ang="0">
                        <a:pos x="192" y="0"/>
                      </a:cxn>
                    </a:cxnLst>
                    <a:rect l="0" t="0" r="r" b="b"/>
                    <a:pathLst>
                      <a:path w="192" h="88">
                        <a:moveTo>
                          <a:pt x="6" y="84"/>
                        </a:moveTo>
                        <a:lnTo>
                          <a:pt x="5" y="85"/>
                        </a:lnTo>
                        <a:lnTo>
                          <a:pt x="6" y="84"/>
                        </a:lnTo>
                        <a:close/>
                        <a:moveTo>
                          <a:pt x="6" y="83"/>
                        </a:moveTo>
                        <a:lnTo>
                          <a:pt x="5" y="84"/>
                        </a:lnTo>
                        <a:lnTo>
                          <a:pt x="6" y="83"/>
                        </a:lnTo>
                        <a:close/>
                        <a:moveTo>
                          <a:pt x="12" y="79"/>
                        </a:moveTo>
                        <a:lnTo>
                          <a:pt x="11" y="80"/>
                        </a:lnTo>
                        <a:lnTo>
                          <a:pt x="11" y="80"/>
                        </a:lnTo>
                        <a:lnTo>
                          <a:pt x="12" y="79"/>
                        </a:lnTo>
                        <a:close/>
                        <a:moveTo>
                          <a:pt x="36" y="67"/>
                        </a:moveTo>
                        <a:lnTo>
                          <a:pt x="30" y="69"/>
                        </a:lnTo>
                        <a:lnTo>
                          <a:pt x="29" y="70"/>
                        </a:lnTo>
                        <a:lnTo>
                          <a:pt x="33" y="67"/>
                        </a:lnTo>
                        <a:lnTo>
                          <a:pt x="36" y="67"/>
                        </a:lnTo>
                        <a:close/>
                        <a:moveTo>
                          <a:pt x="41" y="63"/>
                        </a:moveTo>
                        <a:lnTo>
                          <a:pt x="38" y="65"/>
                        </a:lnTo>
                        <a:lnTo>
                          <a:pt x="37" y="66"/>
                        </a:lnTo>
                        <a:lnTo>
                          <a:pt x="40" y="64"/>
                        </a:lnTo>
                        <a:lnTo>
                          <a:pt x="37" y="66"/>
                        </a:lnTo>
                        <a:lnTo>
                          <a:pt x="36" y="67"/>
                        </a:lnTo>
                        <a:lnTo>
                          <a:pt x="41" y="63"/>
                        </a:lnTo>
                        <a:close/>
                        <a:moveTo>
                          <a:pt x="52" y="57"/>
                        </a:moveTo>
                        <a:lnTo>
                          <a:pt x="53" y="57"/>
                        </a:lnTo>
                        <a:lnTo>
                          <a:pt x="49" y="59"/>
                        </a:lnTo>
                        <a:lnTo>
                          <a:pt x="46" y="60"/>
                        </a:lnTo>
                        <a:lnTo>
                          <a:pt x="52" y="57"/>
                        </a:lnTo>
                        <a:close/>
                        <a:moveTo>
                          <a:pt x="74" y="48"/>
                        </a:moveTo>
                        <a:lnTo>
                          <a:pt x="72" y="49"/>
                        </a:lnTo>
                        <a:lnTo>
                          <a:pt x="71" y="49"/>
                        </a:lnTo>
                        <a:lnTo>
                          <a:pt x="74" y="48"/>
                        </a:lnTo>
                        <a:close/>
                        <a:moveTo>
                          <a:pt x="84" y="41"/>
                        </a:moveTo>
                        <a:lnTo>
                          <a:pt x="81" y="43"/>
                        </a:lnTo>
                        <a:lnTo>
                          <a:pt x="80" y="44"/>
                        </a:lnTo>
                        <a:lnTo>
                          <a:pt x="81" y="42"/>
                        </a:lnTo>
                        <a:lnTo>
                          <a:pt x="84" y="41"/>
                        </a:lnTo>
                        <a:close/>
                        <a:moveTo>
                          <a:pt x="149" y="17"/>
                        </a:moveTo>
                        <a:lnTo>
                          <a:pt x="145" y="18"/>
                        </a:lnTo>
                        <a:lnTo>
                          <a:pt x="147" y="18"/>
                        </a:lnTo>
                        <a:lnTo>
                          <a:pt x="149" y="17"/>
                        </a:lnTo>
                        <a:close/>
                        <a:moveTo>
                          <a:pt x="169" y="7"/>
                        </a:moveTo>
                        <a:lnTo>
                          <a:pt x="167" y="8"/>
                        </a:lnTo>
                        <a:lnTo>
                          <a:pt x="164" y="9"/>
                        </a:lnTo>
                        <a:lnTo>
                          <a:pt x="169" y="7"/>
                        </a:lnTo>
                        <a:close/>
                        <a:moveTo>
                          <a:pt x="181" y="3"/>
                        </a:moveTo>
                        <a:lnTo>
                          <a:pt x="182" y="3"/>
                        </a:lnTo>
                        <a:lnTo>
                          <a:pt x="180" y="4"/>
                        </a:lnTo>
                        <a:lnTo>
                          <a:pt x="178" y="5"/>
                        </a:lnTo>
                        <a:lnTo>
                          <a:pt x="183" y="4"/>
                        </a:lnTo>
                        <a:lnTo>
                          <a:pt x="176" y="7"/>
                        </a:lnTo>
                        <a:lnTo>
                          <a:pt x="178" y="6"/>
                        </a:lnTo>
                        <a:lnTo>
                          <a:pt x="144" y="18"/>
                        </a:lnTo>
                        <a:lnTo>
                          <a:pt x="145" y="18"/>
                        </a:lnTo>
                        <a:lnTo>
                          <a:pt x="119" y="29"/>
                        </a:lnTo>
                        <a:lnTo>
                          <a:pt x="89" y="41"/>
                        </a:lnTo>
                        <a:lnTo>
                          <a:pt x="95" y="38"/>
                        </a:lnTo>
                        <a:lnTo>
                          <a:pt x="86" y="43"/>
                        </a:lnTo>
                        <a:lnTo>
                          <a:pt x="78" y="47"/>
                        </a:lnTo>
                        <a:lnTo>
                          <a:pt x="79" y="45"/>
                        </a:lnTo>
                        <a:lnTo>
                          <a:pt x="84" y="44"/>
                        </a:lnTo>
                        <a:lnTo>
                          <a:pt x="74" y="47"/>
                        </a:lnTo>
                        <a:lnTo>
                          <a:pt x="66" y="52"/>
                        </a:lnTo>
                        <a:lnTo>
                          <a:pt x="69" y="50"/>
                        </a:lnTo>
                        <a:lnTo>
                          <a:pt x="71" y="49"/>
                        </a:lnTo>
                        <a:lnTo>
                          <a:pt x="55" y="59"/>
                        </a:lnTo>
                        <a:lnTo>
                          <a:pt x="36" y="68"/>
                        </a:lnTo>
                        <a:lnTo>
                          <a:pt x="17" y="78"/>
                        </a:lnTo>
                        <a:lnTo>
                          <a:pt x="22" y="76"/>
                        </a:lnTo>
                        <a:lnTo>
                          <a:pt x="0" y="88"/>
                        </a:lnTo>
                        <a:lnTo>
                          <a:pt x="2" y="86"/>
                        </a:lnTo>
                        <a:lnTo>
                          <a:pt x="5" y="85"/>
                        </a:lnTo>
                        <a:lnTo>
                          <a:pt x="7" y="83"/>
                        </a:lnTo>
                        <a:lnTo>
                          <a:pt x="7" y="83"/>
                        </a:lnTo>
                        <a:lnTo>
                          <a:pt x="6" y="84"/>
                        </a:lnTo>
                        <a:lnTo>
                          <a:pt x="6" y="83"/>
                        </a:lnTo>
                        <a:lnTo>
                          <a:pt x="5" y="84"/>
                        </a:lnTo>
                        <a:lnTo>
                          <a:pt x="3" y="86"/>
                        </a:lnTo>
                        <a:lnTo>
                          <a:pt x="5" y="83"/>
                        </a:lnTo>
                        <a:lnTo>
                          <a:pt x="8" y="82"/>
                        </a:lnTo>
                        <a:lnTo>
                          <a:pt x="11" y="80"/>
                        </a:lnTo>
                        <a:lnTo>
                          <a:pt x="11" y="81"/>
                        </a:lnTo>
                        <a:lnTo>
                          <a:pt x="30" y="69"/>
                        </a:lnTo>
                        <a:lnTo>
                          <a:pt x="37" y="66"/>
                        </a:lnTo>
                        <a:lnTo>
                          <a:pt x="35" y="67"/>
                        </a:lnTo>
                        <a:lnTo>
                          <a:pt x="38" y="65"/>
                        </a:lnTo>
                        <a:lnTo>
                          <a:pt x="45" y="62"/>
                        </a:lnTo>
                        <a:lnTo>
                          <a:pt x="41" y="63"/>
                        </a:lnTo>
                        <a:lnTo>
                          <a:pt x="41" y="63"/>
                        </a:lnTo>
                        <a:lnTo>
                          <a:pt x="48" y="60"/>
                        </a:lnTo>
                        <a:lnTo>
                          <a:pt x="47" y="60"/>
                        </a:lnTo>
                        <a:lnTo>
                          <a:pt x="66" y="51"/>
                        </a:lnTo>
                        <a:lnTo>
                          <a:pt x="65" y="51"/>
                        </a:lnTo>
                        <a:lnTo>
                          <a:pt x="74" y="46"/>
                        </a:lnTo>
                        <a:lnTo>
                          <a:pt x="79" y="45"/>
                        </a:lnTo>
                        <a:lnTo>
                          <a:pt x="81" y="43"/>
                        </a:lnTo>
                        <a:lnTo>
                          <a:pt x="97" y="36"/>
                        </a:lnTo>
                        <a:lnTo>
                          <a:pt x="94" y="37"/>
                        </a:lnTo>
                        <a:lnTo>
                          <a:pt x="115" y="28"/>
                        </a:lnTo>
                        <a:lnTo>
                          <a:pt x="115" y="28"/>
                        </a:lnTo>
                        <a:lnTo>
                          <a:pt x="128" y="22"/>
                        </a:lnTo>
                        <a:lnTo>
                          <a:pt x="127" y="23"/>
                        </a:lnTo>
                        <a:lnTo>
                          <a:pt x="133" y="20"/>
                        </a:lnTo>
                        <a:lnTo>
                          <a:pt x="140" y="18"/>
                        </a:lnTo>
                        <a:lnTo>
                          <a:pt x="136" y="19"/>
                        </a:lnTo>
                        <a:lnTo>
                          <a:pt x="133" y="21"/>
                        </a:lnTo>
                        <a:lnTo>
                          <a:pt x="148" y="15"/>
                        </a:lnTo>
                        <a:lnTo>
                          <a:pt x="148" y="15"/>
                        </a:lnTo>
                        <a:lnTo>
                          <a:pt x="153" y="13"/>
                        </a:lnTo>
                        <a:lnTo>
                          <a:pt x="156" y="12"/>
                        </a:lnTo>
                        <a:lnTo>
                          <a:pt x="159" y="11"/>
                        </a:lnTo>
                        <a:lnTo>
                          <a:pt x="164" y="9"/>
                        </a:lnTo>
                        <a:lnTo>
                          <a:pt x="159" y="11"/>
                        </a:lnTo>
                        <a:lnTo>
                          <a:pt x="161" y="11"/>
                        </a:lnTo>
                        <a:lnTo>
                          <a:pt x="162" y="11"/>
                        </a:lnTo>
                        <a:lnTo>
                          <a:pt x="163" y="10"/>
                        </a:lnTo>
                        <a:lnTo>
                          <a:pt x="166" y="9"/>
                        </a:lnTo>
                        <a:lnTo>
                          <a:pt x="167" y="8"/>
                        </a:lnTo>
                        <a:lnTo>
                          <a:pt x="168" y="7"/>
                        </a:lnTo>
                        <a:lnTo>
                          <a:pt x="170" y="7"/>
                        </a:lnTo>
                        <a:lnTo>
                          <a:pt x="171" y="7"/>
                        </a:lnTo>
                        <a:lnTo>
                          <a:pt x="172" y="7"/>
                        </a:lnTo>
                        <a:lnTo>
                          <a:pt x="181" y="3"/>
                        </a:lnTo>
                        <a:close/>
                        <a:moveTo>
                          <a:pt x="183" y="3"/>
                        </a:moveTo>
                        <a:lnTo>
                          <a:pt x="182" y="3"/>
                        </a:lnTo>
                        <a:lnTo>
                          <a:pt x="183" y="3"/>
                        </a:lnTo>
                        <a:close/>
                        <a:moveTo>
                          <a:pt x="187" y="3"/>
                        </a:moveTo>
                        <a:lnTo>
                          <a:pt x="185" y="3"/>
                        </a:lnTo>
                        <a:lnTo>
                          <a:pt x="183" y="4"/>
                        </a:lnTo>
                        <a:lnTo>
                          <a:pt x="185" y="3"/>
                        </a:lnTo>
                        <a:lnTo>
                          <a:pt x="187" y="3"/>
                        </a:lnTo>
                        <a:close/>
                        <a:moveTo>
                          <a:pt x="188" y="2"/>
                        </a:moveTo>
                        <a:lnTo>
                          <a:pt x="187" y="3"/>
                        </a:lnTo>
                        <a:lnTo>
                          <a:pt x="186" y="3"/>
                        </a:lnTo>
                        <a:lnTo>
                          <a:pt x="187" y="3"/>
                        </a:lnTo>
                        <a:lnTo>
                          <a:pt x="188" y="2"/>
                        </a:lnTo>
                        <a:close/>
                        <a:moveTo>
                          <a:pt x="189" y="2"/>
                        </a:moveTo>
                        <a:lnTo>
                          <a:pt x="189" y="2"/>
                        </a:lnTo>
                        <a:lnTo>
                          <a:pt x="188" y="2"/>
                        </a:lnTo>
                        <a:lnTo>
                          <a:pt x="187" y="3"/>
                        </a:lnTo>
                        <a:lnTo>
                          <a:pt x="186" y="3"/>
                        </a:lnTo>
                        <a:lnTo>
                          <a:pt x="185" y="3"/>
                        </a:lnTo>
                        <a:lnTo>
                          <a:pt x="182" y="4"/>
                        </a:lnTo>
                        <a:lnTo>
                          <a:pt x="189" y="2"/>
                        </a:lnTo>
                        <a:close/>
                        <a:moveTo>
                          <a:pt x="189" y="1"/>
                        </a:moveTo>
                        <a:lnTo>
                          <a:pt x="185" y="3"/>
                        </a:lnTo>
                        <a:lnTo>
                          <a:pt x="185" y="3"/>
                        </a:lnTo>
                        <a:lnTo>
                          <a:pt x="184" y="3"/>
                        </a:lnTo>
                        <a:lnTo>
                          <a:pt x="182" y="3"/>
                        </a:lnTo>
                        <a:lnTo>
                          <a:pt x="183" y="3"/>
                        </a:lnTo>
                        <a:lnTo>
                          <a:pt x="184" y="3"/>
                        </a:lnTo>
                        <a:lnTo>
                          <a:pt x="189" y="1"/>
                        </a:lnTo>
                        <a:close/>
                        <a:moveTo>
                          <a:pt x="190" y="1"/>
                        </a:moveTo>
                        <a:lnTo>
                          <a:pt x="192" y="1"/>
                        </a:lnTo>
                        <a:lnTo>
                          <a:pt x="189" y="2"/>
                        </a:lnTo>
                        <a:lnTo>
                          <a:pt x="190" y="1"/>
                        </a:lnTo>
                        <a:lnTo>
                          <a:pt x="189" y="2"/>
                        </a:lnTo>
                        <a:lnTo>
                          <a:pt x="188" y="2"/>
                        </a:lnTo>
                        <a:lnTo>
                          <a:pt x="190" y="1"/>
                        </a:lnTo>
                        <a:close/>
                        <a:moveTo>
                          <a:pt x="192" y="0"/>
                        </a:moveTo>
                        <a:lnTo>
                          <a:pt x="190" y="1"/>
                        </a:lnTo>
                        <a:lnTo>
                          <a:pt x="189" y="1"/>
                        </a:lnTo>
                        <a:lnTo>
                          <a:pt x="1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4" name="Freeform 11"/>
                  <p:cNvSpPr>
                    <a:spLocks noEditPoints="1"/>
                  </p:cNvSpPr>
                  <p:nvPr/>
                </p:nvSpPr>
                <p:spPr bwMode="auto">
                  <a:xfrm>
                    <a:off x="7518401" y="2593975"/>
                    <a:ext cx="6350" cy="17463"/>
                  </a:xfrm>
                  <a:custGeom>
                    <a:avLst/>
                    <a:gdLst/>
                    <a:ahLst/>
                    <a:cxnLst>
                      <a:cxn ang="0">
                        <a:pos x="3" y="9"/>
                      </a:cxn>
                      <a:cxn ang="0">
                        <a:pos x="4" y="10"/>
                      </a:cxn>
                      <a:cxn ang="0">
                        <a:pos x="4" y="11"/>
                      </a:cxn>
                      <a:cxn ang="0">
                        <a:pos x="3" y="10"/>
                      </a:cxn>
                      <a:cxn ang="0">
                        <a:pos x="3" y="9"/>
                      </a:cxn>
                      <a:cxn ang="0">
                        <a:pos x="3" y="8"/>
                      </a:cxn>
                      <a:cxn ang="0">
                        <a:pos x="3" y="9"/>
                      </a:cxn>
                      <a:cxn ang="0">
                        <a:pos x="3" y="8"/>
                      </a:cxn>
                      <a:cxn ang="0">
                        <a:pos x="2" y="5"/>
                      </a:cxn>
                      <a:cxn ang="0">
                        <a:pos x="3" y="8"/>
                      </a:cxn>
                      <a:cxn ang="0">
                        <a:pos x="3" y="8"/>
                      </a:cxn>
                      <a:cxn ang="0">
                        <a:pos x="2" y="7"/>
                      </a:cxn>
                      <a:cxn ang="0">
                        <a:pos x="2" y="5"/>
                      </a:cxn>
                      <a:cxn ang="0">
                        <a:pos x="1" y="1"/>
                      </a:cxn>
                      <a:cxn ang="0">
                        <a:pos x="1" y="4"/>
                      </a:cxn>
                      <a:cxn ang="0">
                        <a:pos x="2" y="5"/>
                      </a:cxn>
                      <a:cxn ang="0">
                        <a:pos x="1" y="3"/>
                      </a:cxn>
                      <a:cxn ang="0">
                        <a:pos x="1" y="1"/>
                      </a:cxn>
                      <a:cxn ang="0">
                        <a:pos x="0" y="0"/>
                      </a:cxn>
                      <a:cxn ang="0">
                        <a:pos x="1" y="1"/>
                      </a:cxn>
                      <a:cxn ang="0">
                        <a:pos x="0" y="1"/>
                      </a:cxn>
                      <a:cxn ang="0">
                        <a:pos x="0" y="0"/>
                      </a:cxn>
                    </a:cxnLst>
                    <a:rect l="0" t="0" r="r" b="b"/>
                    <a:pathLst>
                      <a:path w="4" h="11">
                        <a:moveTo>
                          <a:pt x="3" y="9"/>
                        </a:moveTo>
                        <a:lnTo>
                          <a:pt x="4" y="10"/>
                        </a:lnTo>
                        <a:lnTo>
                          <a:pt x="4" y="11"/>
                        </a:lnTo>
                        <a:lnTo>
                          <a:pt x="3" y="10"/>
                        </a:lnTo>
                        <a:lnTo>
                          <a:pt x="3" y="9"/>
                        </a:lnTo>
                        <a:close/>
                        <a:moveTo>
                          <a:pt x="3" y="8"/>
                        </a:moveTo>
                        <a:lnTo>
                          <a:pt x="3" y="9"/>
                        </a:lnTo>
                        <a:lnTo>
                          <a:pt x="3" y="8"/>
                        </a:lnTo>
                        <a:close/>
                        <a:moveTo>
                          <a:pt x="2" y="5"/>
                        </a:moveTo>
                        <a:lnTo>
                          <a:pt x="3" y="8"/>
                        </a:lnTo>
                        <a:lnTo>
                          <a:pt x="3" y="8"/>
                        </a:lnTo>
                        <a:lnTo>
                          <a:pt x="2" y="7"/>
                        </a:lnTo>
                        <a:lnTo>
                          <a:pt x="2" y="5"/>
                        </a:lnTo>
                        <a:close/>
                        <a:moveTo>
                          <a:pt x="1" y="1"/>
                        </a:moveTo>
                        <a:lnTo>
                          <a:pt x="1" y="4"/>
                        </a:lnTo>
                        <a:lnTo>
                          <a:pt x="2" y="5"/>
                        </a:lnTo>
                        <a:lnTo>
                          <a:pt x="1" y="3"/>
                        </a:lnTo>
                        <a:lnTo>
                          <a:pt x="1" y="1"/>
                        </a:lnTo>
                        <a:close/>
                        <a:moveTo>
                          <a:pt x="0" y="0"/>
                        </a:moveTo>
                        <a:lnTo>
                          <a:pt x="1" y="1"/>
                        </a:lnTo>
                        <a:lnTo>
                          <a:pt x="0" y="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5" name="Freeform 12"/>
                  <p:cNvSpPr>
                    <a:spLocks/>
                  </p:cNvSpPr>
                  <p:nvPr/>
                </p:nvSpPr>
                <p:spPr bwMode="auto">
                  <a:xfrm>
                    <a:off x="5689601" y="1873250"/>
                    <a:ext cx="7938" cy="3175"/>
                  </a:xfrm>
                  <a:custGeom>
                    <a:avLst/>
                    <a:gdLst/>
                    <a:ahLst/>
                    <a:cxnLst>
                      <a:cxn ang="0">
                        <a:pos x="5" y="0"/>
                      </a:cxn>
                      <a:cxn ang="0">
                        <a:pos x="0" y="2"/>
                      </a:cxn>
                      <a:cxn ang="0">
                        <a:pos x="2" y="1"/>
                      </a:cxn>
                      <a:cxn ang="0">
                        <a:pos x="5" y="0"/>
                      </a:cxn>
                    </a:cxnLst>
                    <a:rect l="0" t="0" r="r" b="b"/>
                    <a:pathLst>
                      <a:path w="5" h="2">
                        <a:moveTo>
                          <a:pt x="5" y="0"/>
                        </a:moveTo>
                        <a:lnTo>
                          <a:pt x="0" y="2"/>
                        </a:lnTo>
                        <a:lnTo>
                          <a:pt x="2" y="1"/>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6" name="Freeform 13"/>
                  <p:cNvSpPr>
                    <a:spLocks noEditPoints="1"/>
                  </p:cNvSpPr>
                  <p:nvPr/>
                </p:nvSpPr>
                <p:spPr bwMode="auto">
                  <a:xfrm>
                    <a:off x="5594351" y="1911350"/>
                    <a:ext cx="26988" cy="15875"/>
                  </a:xfrm>
                  <a:custGeom>
                    <a:avLst/>
                    <a:gdLst/>
                    <a:ahLst/>
                    <a:cxnLst>
                      <a:cxn ang="0">
                        <a:pos x="5" y="5"/>
                      </a:cxn>
                      <a:cxn ang="0">
                        <a:pos x="7" y="5"/>
                      </a:cxn>
                      <a:cxn ang="0">
                        <a:pos x="0" y="10"/>
                      </a:cxn>
                      <a:cxn ang="0">
                        <a:pos x="2" y="8"/>
                      </a:cxn>
                      <a:cxn ang="0">
                        <a:pos x="4" y="6"/>
                      </a:cxn>
                      <a:cxn ang="0">
                        <a:pos x="5" y="5"/>
                      </a:cxn>
                      <a:cxn ang="0">
                        <a:pos x="17" y="0"/>
                      </a:cxn>
                      <a:cxn ang="0">
                        <a:pos x="13" y="3"/>
                      </a:cxn>
                      <a:cxn ang="0">
                        <a:pos x="8" y="5"/>
                      </a:cxn>
                      <a:cxn ang="0">
                        <a:pos x="7" y="5"/>
                      </a:cxn>
                      <a:cxn ang="0">
                        <a:pos x="9" y="4"/>
                      </a:cxn>
                      <a:cxn ang="0">
                        <a:pos x="17" y="0"/>
                      </a:cxn>
                    </a:cxnLst>
                    <a:rect l="0" t="0" r="r" b="b"/>
                    <a:pathLst>
                      <a:path w="17" h="10">
                        <a:moveTo>
                          <a:pt x="5" y="5"/>
                        </a:moveTo>
                        <a:lnTo>
                          <a:pt x="7" y="5"/>
                        </a:lnTo>
                        <a:lnTo>
                          <a:pt x="0" y="10"/>
                        </a:lnTo>
                        <a:lnTo>
                          <a:pt x="2" y="8"/>
                        </a:lnTo>
                        <a:lnTo>
                          <a:pt x="4" y="6"/>
                        </a:lnTo>
                        <a:lnTo>
                          <a:pt x="5" y="5"/>
                        </a:lnTo>
                        <a:close/>
                        <a:moveTo>
                          <a:pt x="17" y="0"/>
                        </a:moveTo>
                        <a:lnTo>
                          <a:pt x="13" y="3"/>
                        </a:lnTo>
                        <a:lnTo>
                          <a:pt x="8" y="5"/>
                        </a:lnTo>
                        <a:lnTo>
                          <a:pt x="7" y="5"/>
                        </a:lnTo>
                        <a:lnTo>
                          <a:pt x="9" y="4"/>
                        </a:lnTo>
                        <a:lnTo>
                          <a:pt x="1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 name="Freeform 14"/>
                  <p:cNvSpPr>
                    <a:spLocks/>
                  </p:cNvSpPr>
                  <p:nvPr/>
                </p:nvSpPr>
                <p:spPr bwMode="auto">
                  <a:xfrm>
                    <a:off x="5527676" y="1944688"/>
                    <a:ext cx="36513" cy="20638"/>
                  </a:xfrm>
                  <a:custGeom>
                    <a:avLst/>
                    <a:gdLst/>
                    <a:ahLst/>
                    <a:cxnLst>
                      <a:cxn ang="0">
                        <a:pos x="23" y="0"/>
                      </a:cxn>
                      <a:cxn ang="0">
                        <a:pos x="2" y="13"/>
                      </a:cxn>
                      <a:cxn ang="0">
                        <a:pos x="0" y="13"/>
                      </a:cxn>
                      <a:cxn ang="0">
                        <a:pos x="3" y="12"/>
                      </a:cxn>
                      <a:cxn ang="0">
                        <a:pos x="23" y="0"/>
                      </a:cxn>
                    </a:cxnLst>
                    <a:rect l="0" t="0" r="r" b="b"/>
                    <a:pathLst>
                      <a:path w="23" h="13">
                        <a:moveTo>
                          <a:pt x="23" y="0"/>
                        </a:moveTo>
                        <a:lnTo>
                          <a:pt x="2" y="13"/>
                        </a:lnTo>
                        <a:lnTo>
                          <a:pt x="0" y="13"/>
                        </a:lnTo>
                        <a:lnTo>
                          <a:pt x="3" y="12"/>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 name="Freeform 15"/>
                  <p:cNvSpPr>
                    <a:spLocks/>
                  </p:cNvSpPr>
                  <p:nvPr/>
                </p:nvSpPr>
                <p:spPr bwMode="auto">
                  <a:xfrm>
                    <a:off x="5626101" y="2659063"/>
                    <a:ext cx="1389063" cy="1298575"/>
                  </a:xfrm>
                  <a:custGeom>
                    <a:avLst/>
                    <a:gdLst/>
                    <a:ahLst/>
                    <a:cxnLst>
                      <a:cxn ang="0">
                        <a:pos x="299" y="8"/>
                      </a:cxn>
                      <a:cxn ang="0">
                        <a:pos x="297" y="21"/>
                      </a:cxn>
                      <a:cxn ang="0">
                        <a:pos x="333" y="48"/>
                      </a:cxn>
                      <a:cxn ang="0">
                        <a:pos x="379" y="66"/>
                      </a:cxn>
                      <a:cxn ang="0">
                        <a:pos x="417" y="65"/>
                      </a:cxn>
                      <a:cxn ang="0">
                        <a:pos x="426" y="31"/>
                      </a:cxn>
                      <a:cxn ang="0">
                        <a:pos x="485" y="21"/>
                      </a:cxn>
                      <a:cxn ang="0">
                        <a:pos x="557" y="20"/>
                      </a:cxn>
                      <a:cxn ang="0">
                        <a:pos x="599" y="57"/>
                      </a:cxn>
                      <a:cxn ang="0">
                        <a:pos x="670" y="128"/>
                      </a:cxn>
                      <a:cxn ang="0">
                        <a:pos x="713" y="181"/>
                      </a:cxn>
                      <a:cxn ang="0">
                        <a:pos x="772" y="223"/>
                      </a:cxn>
                      <a:cxn ang="0">
                        <a:pos x="796" y="246"/>
                      </a:cxn>
                      <a:cxn ang="0">
                        <a:pos x="832" y="242"/>
                      </a:cxn>
                      <a:cxn ang="0">
                        <a:pos x="857" y="225"/>
                      </a:cxn>
                      <a:cxn ang="0">
                        <a:pos x="875" y="248"/>
                      </a:cxn>
                      <a:cxn ang="0">
                        <a:pos x="855" y="302"/>
                      </a:cxn>
                      <a:cxn ang="0">
                        <a:pos x="805" y="379"/>
                      </a:cxn>
                      <a:cxn ang="0">
                        <a:pos x="772" y="430"/>
                      </a:cxn>
                      <a:cxn ang="0">
                        <a:pos x="762" y="479"/>
                      </a:cxn>
                      <a:cxn ang="0">
                        <a:pos x="780" y="556"/>
                      </a:cxn>
                      <a:cxn ang="0">
                        <a:pos x="757" y="605"/>
                      </a:cxn>
                      <a:cxn ang="0">
                        <a:pos x="722" y="658"/>
                      </a:cxn>
                      <a:cxn ang="0">
                        <a:pos x="720" y="690"/>
                      </a:cxn>
                      <a:cxn ang="0">
                        <a:pos x="699" y="723"/>
                      </a:cxn>
                      <a:cxn ang="0">
                        <a:pos x="682" y="763"/>
                      </a:cxn>
                      <a:cxn ang="0">
                        <a:pos x="656" y="794"/>
                      </a:cxn>
                      <a:cxn ang="0">
                        <a:pos x="617" y="815"/>
                      </a:cxn>
                      <a:cxn ang="0">
                        <a:pos x="572" y="817"/>
                      </a:cxn>
                      <a:cxn ang="0">
                        <a:pos x="556" y="783"/>
                      </a:cxn>
                      <a:cxn ang="0">
                        <a:pos x="522" y="738"/>
                      </a:cxn>
                      <a:cxn ang="0">
                        <a:pos x="479" y="680"/>
                      </a:cxn>
                      <a:cxn ang="0">
                        <a:pos x="476" y="607"/>
                      </a:cxn>
                      <a:cxn ang="0">
                        <a:pos x="446" y="551"/>
                      </a:cxn>
                      <a:cxn ang="0">
                        <a:pos x="397" y="502"/>
                      </a:cxn>
                      <a:cxn ang="0">
                        <a:pos x="391" y="464"/>
                      </a:cxn>
                      <a:cxn ang="0">
                        <a:pos x="358" y="437"/>
                      </a:cxn>
                      <a:cxn ang="0">
                        <a:pos x="303" y="431"/>
                      </a:cxn>
                      <a:cxn ang="0">
                        <a:pos x="260" y="445"/>
                      </a:cxn>
                      <a:cxn ang="0">
                        <a:pos x="215" y="461"/>
                      </a:cxn>
                      <a:cxn ang="0">
                        <a:pos x="183" y="480"/>
                      </a:cxn>
                      <a:cxn ang="0">
                        <a:pos x="140" y="473"/>
                      </a:cxn>
                      <a:cxn ang="0">
                        <a:pos x="89" y="436"/>
                      </a:cxn>
                      <a:cxn ang="0">
                        <a:pos x="45" y="408"/>
                      </a:cxn>
                      <a:cxn ang="0">
                        <a:pos x="30" y="360"/>
                      </a:cxn>
                      <a:cxn ang="0">
                        <a:pos x="19" y="316"/>
                      </a:cxn>
                      <a:cxn ang="0">
                        <a:pos x="2" y="305"/>
                      </a:cxn>
                      <a:cxn ang="0">
                        <a:pos x="5" y="283"/>
                      </a:cxn>
                      <a:cxn ang="0">
                        <a:pos x="7" y="257"/>
                      </a:cxn>
                      <a:cxn ang="0">
                        <a:pos x="30" y="226"/>
                      </a:cxn>
                      <a:cxn ang="0">
                        <a:pos x="45" y="183"/>
                      </a:cxn>
                      <a:cxn ang="0">
                        <a:pos x="68" y="144"/>
                      </a:cxn>
                      <a:cxn ang="0">
                        <a:pos x="89" y="89"/>
                      </a:cxn>
                      <a:cxn ang="0">
                        <a:pos x="143" y="62"/>
                      </a:cxn>
                      <a:cxn ang="0">
                        <a:pos x="181" y="39"/>
                      </a:cxn>
                      <a:cxn ang="0">
                        <a:pos x="240" y="12"/>
                      </a:cxn>
                      <a:cxn ang="0">
                        <a:pos x="290" y="0"/>
                      </a:cxn>
                    </a:cxnLst>
                    <a:rect l="0" t="0" r="r" b="b"/>
                    <a:pathLst>
                      <a:path w="875" h="818">
                        <a:moveTo>
                          <a:pt x="290" y="0"/>
                        </a:moveTo>
                        <a:lnTo>
                          <a:pt x="297" y="2"/>
                        </a:lnTo>
                        <a:lnTo>
                          <a:pt x="302" y="6"/>
                        </a:lnTo>
                        <a:lnTo>
                          <a:pt x="299" y="8"/>
                        </a:lnTo>
                        <a:lnTo>
                          <a:pt x="296" y="11"/>
                        </a:lnTo>
                        <a:lnTo>
                          <a:pt x="294" y="12"/>
                        </a:lnTo>
                        <a:lnTo>
                          <a:pt x="291" y="15"/>
                        </a:lnTo>
                        <a:lnTo>
                          <a:pt x="297" y="21"/>
                        </a:lnTo>
                        <a:lnTo>
                          <a:pt x="304" y="28"/>
                        </a:lnTo>
                        <a:lnTo>
                          <a:pt x="312" y="35"/>
                        </a:lnTo>
                        <a:lnTo>
                          <a:pt x="322" y="42"/>
                        </a:lnTo>
                        <a:lnTo>
                          <a:pt x="333" y="48"/>
                        </a:lnTo>
                        <a:lnTo>
                          <a:pt x="344" y="53"/>
                        </a:lnTo>
                        <a:lnTo>
                          <a:pt x="357" y="59"/>
                        </a:lnTo>
                        <a:lnTo>
                          <a:pt x="368" y="63"/>
                        </a:lnTo>
                        <a:lnTo>
                          <a:pt x="379" y="66"/>
                        </a:lnTo>
                        <a:lnTo>
                          <a:pt x="390" y="68"/>
                        </a:lnTo>
                        <a:lnTo>
                          <a:pt x="401" y="68"/>
                        </a:lnTo>
                        <a:lnTo>
                          <a:pt x="409" y="67"/>
                        </a:lnTo>
                        <a:lnTo>
                          <a:pt x="417" y="65"/>
                        </a:lnTo>
                        <a:lnTo>
                          <a:pt x="423" y="59"/>
                        </a:lnTo>
                        <a:lnTo>
                          <a:pt x="427" y="52"/>
                        </a:lnTo>
                        <a:lnTo>
                          <a:pt x="427" y="42"/>
                        </a:lnTo>
                        <a:lnTo>
                          <a:pt x="426" y="31"/>
                        </a:lnTo>
                        <a:lnTo>
                          <a:pt x="437" y="28"/>
                        </a:lnTo>
                        <a:lnTo>
                          <a:pt x="451" y="25"/>
                        </a:lnTo>
                        <a:lnTo>
                          <a:pt x="468" y="23"/>
                        </a:lnTo>
                        <a:lnTo>
                          <a:pt x="485" y="21"/>
                        </a:lnTo>
                        <a:lnTo>
                          <a:pt x="504" y="20"/>
                        </a:lnTo>
                        <a:lnTo>
                          <a:pt x="523" y="19"/>
                        </a:lnTo>
                        <a:lnTo>
                          <a:pt x="541" y="19"/>
                        </a:lnTo>
                        <a:lnTo>
                          <a:pt x="557" y="20"/>
                        </a:lnTo>
                        <a:lnTo>
                          <a:pt x="571" y="21"/>
                        </a:lnTo>
                        <a:lnTo>
                          <a:pt x="582" y="24"/>
                        </a:lnTo>
                        <a:lnTo>
                          <a:pt x="589" y="41"/>
                        </a:lnTo>
                        <a:lnTo>
                          <a:pt x="599" y="57"/>
                        </a:lnTo>
                        <a:lnTo>
                          <a:pt x="613" y="72"/>
                        </a:lnTo>
                        <a:lnTo>
                          <a:pt x="643" y="102"/>
                        </a:lnTo>
                        <a:lnTo>
                          <a:pt x="658" y="116"/>
                        </a:lnTo>
                        <a:lnTo>
                          <a:pt x="670" y="128"/>
                        </a:lnTo>
                        <a:lnTo>
                          <a:pt x="683" y="143"/>
                        </a:lnTo>
                        <a:lnTo>
                          <a:pt x="694" y="157"/>
                        </a:lnTo>
                        <a:lnTo>
                          <a:pt x="703" y="169"/>
                        </a:lnTo>
                        <a:lnTo>
                          <a:pt x="713" y="181"/>
                        </a:lnTo>
                        <a:lnTo>
                          <a:pt x="723" y="192"/>
                        </a:lnTo>
                        <a:lnTo>
                          <a:pt x="736" y="203"/>
                        </a:lnTo>
                        <a:lnTo>
                          <a:pt x="751" y="213"/>
                        </a:lnTo>
                        <a:lnTo>
                          <a:pt x="772" y="223"/>
                        </a:lnTo>
                        <a:lnTo>
                          <a:pt x="776" y="233"/>
                        </a:lnTo>
                        <a:lnTo>
                          <a:pt x="781" y="240"/>
                        </a:lnTo>
                        <a:lnTo>
                          <a:pt x="788" y="244"/>
                        </a:lnTo>
                        <a:lnTo>
                          <a:pt x="796" y="246"/>
                        </a:lnTo>
                        <a:lnTo>
                          <a:pt x="805" y="246"/>
                        </a:lnTo>
                        <a:lnTo>
                          <a:pt x="814" y="245"/>
                        </a:lnTo>
                        <a:lnTo>
                          <a:pt x="825" y="243"/>
                        </a:lnTo>
                        <a:lnTo>
                          <a:pt x="832" y="242"/>
                        </a:lnTo>
                        <a:lnTo>
                          <a:pt x="840" y="239"/>
                        </a:lnTo>
                        <a:lnTo>
                          <a:pt x="846" y="234"/>
                        </a:lnTo>
                        <a:lnTo>
                          <a:pt x="851" y="229"/>
                        </a:lnTo>
                        <a:lnTo>
                          <a:pt x="857" y="225"/>
                        </a:lnTo>
                        <a:lnTo>
                          <a:pt x="864" y="222"/>
                        </a:lnTo>
                        <a:lnTo>
                          <a:pt x="870" y="229"/>
                        </a:lnTo>
                        <a:lnTo>
                          <a:pt x="874" y="237"/>
                        </a:lnTo>
                        <a:lnTo>
                          <a:pt x="875" y="248"/>
                        </a:lnTo>
                        <a:lnTo>
                          <a:pt x="873" y="259"/>
                        </a:lnTo>
                        <a:lnTo>
                          <a:pt x="869" y="273"/>
                        </a:lnTo>
                        <a:lnTo>
                          <a:pt x="862" y="287"/>
                        </a:lnTo>
                        <a:lnTo>
                          <a:pt x="855" y="302"/>
                        </a:lnTo>
                        <a:lnTo>
                          <a:pt x="846" y="317"/>
                        </a:lnTo>
                        <a:lnTo>
                          <a:pt x="836" y="333"/>
                        </a:lnTo>
                        <a:lnTo>
                          <a:pt x="816" y="364"/>
                        </a:lnTo>
                        <a:lnTo>
                          <a:pt x="805" y="379"/>
                        </a:lnTo>
                        <a:lnTo>
                          <a:pt x="795" y="394"/>
                        </a:lnTo>
                        <a:lnTo>
                          <a:pt x="786" y="407"/>
                        </a:lnTo>
                        <a:lnTo>
                          <a:pt x="778" y="420"/>
                        </a:lnTo>
                        <a:lnTo>
                          <a:pt x="772" y="430"/>
                        </a:lnTo>
                        <a:lnTo>
                          <a:pt x="766" y="439"/>
                        </a:lnTo>
                        <a:lnTo>
                          <a:pt x="764" y="446"/>
                        </a:lnTo>
                        <a:lnTo>
                          <a:pt x="762" y="463"/>
                        </a:lnTo>
                        <a:lnTo>
                          <a:pt x="762" y="479"/>
                        </a:lnTo>
                        <a:lnTo>
                          <a:pt x="766" y="494"/>
                        </a:lnTo>
                        <a:lnTo>
                          <a:pt x="775" y="524"/>
                        </a:lnTo>
                        <a:lnTo>
                          <a:pt x="778" y="540"/>
                        </a:lnTo>
                        <a:lnTo>
                          <a:pt x="780" y="556"/>
                        </a:lnTo>
                        <a:lnTo>
                          <a:pt x="778" y="570"/>
                        </a:lnTo>
                        <a:lnTo>
                          <a:pt x="773" y="583"/>
                        </a:lnTo>
                        <a:lnTo>
                          <a:pt x="766" y="594"/>
                        </a:lnTo>
                        <a:lnTo>
                          <a:pt x="757" y="605"/>
                        </a:lnTo>
                        <a:lnTo>
                          <a:pt x="736" y="626"/>
                        </a:lnTo>
                        <a:lnTo>
                          <a:pt x="726" y="635"/>
                        </a:lnTo>
                        <a:lnTo>
                          <a:pt x="717" y="645"/>
                        </a:lnTo>
                        <a:lnTo>
                          <a:pt x="722" y="658"/>
                        </a:lnTo>
                        <a:lnTo>
                          <a:pt x="725" y="668"/>
                        </a:lnTo>
                        <a:lnTo>
                          <a:pt x="725" y="677"/>
                        </a:lnTo>
                        <a:lnTo>
                          <a:pt x="724" y="683"/>
                        </a:lnTo>
                        <a:lnTo>
                          <a:pt x="720" y="690"/>
                        </a:lnTo>
                        <a:lnTo>
                          <a:pt x="714" y="697"/>
                        </a:lnTo>
                        <a:lnTo>
                          <a:pt x="706" y="704"/>
                        </a:lnTo>
                        <a:lnTo>
                          <a:pt x="696" y="713"/>
                        </a:lnTo>
                        <a:lnTo>
                          <a:pt x="699" y="723"/>
                        </a:lnTo>
                        <a:lnTo>
                          <a:pt x="699" y="733"/>
                        </a:lnTo>
                        <a:lnTo>
                          <a:pt x="695" y="743"/>
                        </a:lnTo>
                        <a:lnTo>
                          <a:pt x="689" y="753"/>
                        </a:lnTo>
                        <a:lnTo>
                          <a:pt x="682" y="763"/>
                        </a:lnTo>
                        <a:lnTo>
                          <a:pt x="674" y="772"/>
                        </a:lnTo>
                        <a:lnTo>
                          <a:pt x="666" y="779"/>
                        </a:lnTo>
                        <a:lnTo>
                          <a:pt x="659" y="785"/>
                        </a:lnTo>
                        <a:lnTo>
                          <a:pt x="656" y="794"/>
                        </a:lnTo>
                        <a:lnTo>
                          <a:pt x="649" y="801"/>
                        </a:lnTo>
                        <a:lnTo>
                          <a:pt x="640" y="807"/>
                        </a:lnTo>
                        <a:lnTo>
                          <a:pt x="629" y="812"/>
                        </a:lnTo>
                        <a:lnTo>
                          <a:pt x="617" y="815"/>
                        </a:lnTo>
                        <a:lnTo>
                          <a:pt x="604" y="817"/>
                        </a:lnTo>
                        <a:lnTo>
                          <a:pt x="592" y="818"/>
                        </a:lnTo>
                        <a:lnTo>
                          <a:pt x="581" y="818"/>
                        </a:lnTo>
                        <a:lnTo>
                          <a:pt x="572" y="817"/>
                        </a:lnTo>
                        <a:lnTo>
                          <a:pt x="565" y="816"/>
                        </a:lnTo>
                        <a:lnTo>
                          <a:pt x="565" y="804"/>
                        </a:lnTo>
                        <a:lnTo>
                          <a:pt x="562" y="794"/>
                        </a:lnTo>
                        <a:lnTo>
                          <a:pt x="556" y="783"/>
                        </a:lnTo>
                        <a:lnTo>
                          <a:pt x="547" y="772"/>
                        </a:lnTo>
                        <a:lnTo>
                          <a:pt x="539" y="761"/>
                        </a:lnTo>
                        <a:lnTo>
                          <a:pt x="529" y="750"/>
                        </a:lnTo>
                        <a:lnTo>
                          <a:pt x="522" y="738"/>
                        </a:lnTo>
                        <a:lnTo>
                          <a:pt x="517" y="726"/>
                        </a:lnTo>
                        <a:lnTo>
                          <a:pt x="500" y="712"/>
                        </a:lnTo>
                        <a:lnTo>
                          <a:pt x="487" y="697"/>
                        </a:lnTo>
                        <a:lnTo>
                          <a:pt x="479" y="680"/>
                        </a:lnTo>
                        <a:lnTo>
                          <a:pt x="475" y="662"/>
                        </a:lnTo>
                        <a:lnTo>
                          <a:pt x="474" y="642"/>
                        </a:lnTo>
                        <a:lnTo>
                          <a:pt x="476" y="620"/>
                        </a:lnTo>
                        <a:lnTo>
                          <a:pt x="476" y="607"/>
                        </a:lnTo>
                        <a:lnTo>
                          <a:pt x="473" y="593"/>
                        </a:lnTo>
                        <a:lnTo>
                          <a:pt x="466" y="578"/>
                        </a:lnTo>
                        <a:lnTo>
                          <a:pt x="457" y="564"/>
                        </a:lnTo>
                        <a:lnTo>
                          <a:pt x="446" y="551"/>
                        </a:lnTo>
                        <a:lnTo>
                          <a:pt x="435" y="538"/>
                        </a:lnTo>
                        <a:lnTo>
                          <a:pt x="424" y="527"/>
                        </a:lnTo>
                        <a:lnTo>
                          <a:pt x="403" y="510"/>
                        </a:lnTo>
                        <a:lnTo>
                          <a:pt x="397" y="502"/>
                        </a:lnTo>
                        <a:lnTo>
                          <a:pt x="394" y="493"/>
                        </a:lnTo>
                        <a:lnTo>
                          <a:pt x="392" y="484"/>
                        </a:lnTo>
                        <a:lnTo>
                          <a:pt x="392" y="475"/>
                        </a:lnTo>
                        <a:lnTo>
                          <a:pt x="391" y="464"/>
                        </a:lnTo>
                        <a:lnTo>
                          <a:pt x="390" y="450"/>
                        </a:lnTo>
                        <a:lnTo>
                          <a:pt x="387" y="434"/>
                        </a:lnTo>
                        <a:lnTo>
                          <a:pt x="372" y="436"/>
                        </a:lnTo>
                        <a:lnTo>
                          <a:pt x="358" y="437"/>
                        </a:lnTo>
                        <a:lnTo>
                          <a:pt x="346" y="436"/>
                        </a:lnTo>
                        <a:lnTo>
                          <a:pt x="335" y="435"/>
                        </a:lnTo>
                        <a:lnTo>
                          <a:pt x="314" y="431"/>
                        </a:lnTo>
                        <a:lnTo>
                          <a:pt x="303" y="431"/>
                        </a:lnTo>
                        <a:lnTo>
                          <a:pt x="292" y="433"/>
                        </a:lnTo>
                        <a:lnTo>
                          <a:pt x="279" y="436"/>
                        </a:lnTo>
                        <a:lnTo>
                          <a:pt x="266" y="443"/>
                        </a:lnTo>
                        <a:lnTo>
                          <a:pt x="260" y="445"/>
                        </a:lnTo>
                        <a:lnTo>
                          <a:pt x="251" y="448"/>
                        </a:lnTo>
                        <a:lnTo>
                          <a:pt x="240" y="452"/>
                        </a:lnTo>
                        <a:lnTo>
                          <a:pt x="227" y="456"/>
                        </a:lnTo>
                        <a:lnTo>
                          <a:pt x="215" y="461"/>
                        </a:lnTo>
                        <a:lnTo>
                          <a:pt x="203" y="465"/>
                        </a:lnTo>
                        <a:lnTo>
                          <a:pt x="193" y="471"/>
                        </a:lnTo>
                        <a:lnTo>
                          <a:pt x="186" y="476"/>
                        </a:lnTo>
                        <a:lnTo>
                          <a:pt x="183" y="480"/>
                        </a:lnTo>
                        <a:lnTo>
                          <a:pt x="174" y="484"/>
                        </a:lnTo>
                        <a:lnTo>
                          <a:pt x="163" y="484"/>
                        </a:lnTo>
                        <a:lnTo>
                          <a:pt x="152" y="480"/>
                        </a:lnTo>
                        <a:lnTo>
                          <a:pt x="140" y="473"/>
                        </a:lnTo>
                        <a:lnTo>
                          <a:pt x="129" y="466"/>
                        </a:lnTo>
                        <a:lnTo>
                          <a:pt x="117" y="458"/>
                        </a:lnTo>
                        <a:lnTo>
                          <a:pt x="97" y="442"/>
                        </a:lnTo>
                        <a:lnTo>
                          <a:pt x="89" y="436"/>
                        </a:lnTo>
                        <a:lnTo>
                          <a:pt x="82" y="432"/>
                        </a:lnTo>
                        <a:lnTo>
                          <a:pt x="66" y="425"/>
                        </a:lnTo>
                        <a:lnTo>
                          <a:pt x="53" y="416"/>
                        </a:lnTo>
                        <a:lnTo>
                          <a:pt x="45" y="408"/>
                        </a:lnTo>
                        <a:lnTo>
                          <a:pt x="39" y="398"/>
                        </a:lnTo>
                        <a:lnTo>
                          <a:pt x="35" y="386"/>
                        </a:lnTo>
                        <a:lnTo>
                          <a:pt x="32" y="374"/>
                        </a:lnTo>
                        <a:lnTo>
                          <a:pt x="30" y="360"/>
                        </a:lnTo>
                        <a:lnTo>
                          <a:pt x="28" y="347"/>
                        </a:lnTo>
                        <a:lnTo>
                          <a:pt x="26" y="332"/>
                        </a:lnTo>
                        <a:lnTo>
                          <a:pt x="23" y="323"/>
                        </a:lnTo>
                        <a:lnTo>
                          <a:pt x="19" y="316"/>
                        </a:lnTo>
                        <a:lnTo>
                          <a:pt x="14" y="313"/>
                        </a:lnTo>
                        <a:lnTo>
                          <a:pt x="10" y="311"/>
                        </a:lnTo>
                        <a:lnTo>
                          <a:pt x="5" y="308"/>
                        </a:lnTo>
                        <a:lnTo>
                          <a:pt x="2" y="305"/>
                        </a:lnTo>
                        <a:lnTo>
                          <a:pt x="0" y="299"/>
                        </a:lnTo>
                        <a:lnTo>
                          <a:pt x="1" y="292"/>
                        </a:lnTo>
                        <a:lnTo>
                          <a:pt x="4" y="286"/>
                        </a:lnTo>
                        <a:lnTo>
                          <a:pt x="5" y="283"/>
                        </a:lnTo>
                        <a:lnTo>
                          <a:pt x="8" y="279"/>
                        </a:lnTo>
                        <a:lnTo>
                          <a:pt x="8" y="274"/>
                        </a:lnTo>
                        <a:lnTo>
                          <a:pt x="8" y="267"/>
                        </a:lnTo>
                        <a:lnTo>
                          <a:pt x="7" y="257"/>
                        </a:lnTo>
                        <a:lnTo>
                          <a:pt x="15" y="252"/>
                        </a:lnTo>
                        <a:lnTo>
                          <a:pt x="21" y="245"/>
                        </a:lnTo>
                        <a:lnTo>
                          <a:pt x="26" y="237"/>
                        </a:lnTo>
                        <a:lnTo>
                          <a:pt x="30" y="226"/>
                        </a:lnTo>
                        <a:lnTo>
                          <a:pt x="33" y="215"/>
                        </a:lnTo>
                        <a:lnTo>
                          <a:pt x="37" y="204"/>
                        </a:lnTo>
                        <a:lnTo>
                          <a:pt x="40" y="193"/>
                        </a:lnTo>
                        <a:lnTo>
                          <a:pt x="45" y="183"/>
                        </a:lnTo>
                        <a:lnTo>
                          <a:pt x="51" y="174"/>
                        </a:lnTo>
                        <a:lnTo>
                          <a:pt x="60" y="168"/>
                        </a:lnTo>
                        <a:lnTo>
                          <a:pt x="70" y="164"/>
                        </a:lnTo>
                        <a:lnTo>
                          <a:pt x="68" y="144"/>
                        </a:lnTo>
                        <a:lnTo>
                          <a:pt x="70" y="127"/>
                        </a:lnTo>
                        <a:lnTo>
                          <a:pt x="74" y="113"/>
                        </a:lnTo>
                        <a:lnTo>
                          <a:pt x="80" y="99"/>
                        </a:lnTo>
                        <a:lnTo>
                          <a:pt x="89" y="89"/>
                        </a:lnTo>
                        <a:lnTo>
                          <a:pt x="100" y="79"/>
                        </a:lnTo>
                        <a:lnTo>
                          <a:pt x="112" y="72"/>
                        </a:lnTo>
                        <a:lnTo>
                          <a:pt x="127" y="67"/>
                        </a:lnTo>
                        <a:lnTo>
                          <a:pt x="143" y="62"/>
                        </a:lnTo>
                        <a:lnTo>
                          <a:pt x="149" y="57"/>
                        </a:lnTo>
                        <a:lnTo>
                          <a:pt x="157" y="52"/>
                        </a:lnTo>
                        <a:lnTo>
                          <a:pt x="168" y="46"/>
                        </a:lnTo>
                        <a:lnTo>
                          <a:pt x="181" y="39"/>
                        </a:lnTo>
                        <a:lnTo>
                          <a:pt x="195" y="31"/>
                        </a:lnTo>
                        <a:lnTo>
                          <a:pt x="209" y="24"/>
                        </a:lnTo>
                        <a:lnTo>
                          <a:pt x="225" y="18"/>
                        </a:lnTo>
                        <a:lnTo>
                          <a:pt x="240" y="12"/>
                        </a:lnTo>
                        <a:lnTo>
                          <a:pt x="254" y="7"/>
                        </a:lnTo>
                        <a:lnTo>
                          <a:pt x="268" y="3"/>
                        </a:lnTo>
                        <a:lnTo>
                          <a:pt x="279" y="1"/>
                        </a:lnTo>
                        <a:lnTo>
                          <a:pt x="2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 name="Freeform 16"/>
                  <p:cNvSpPr>
                    <a:spLocks/>
                  </p:cNvSpPr>
                  <p:nvPr/>
                </p:nvSpPr>
                <p:spPr bwMode="auto">
                  <a:xfrm>
                    <a:off x="7561263" y="3211513"/>
                    <a:ext cx="9525" cy="41275"/>
                  </a:xfrm>
                  <a:custGeom>
                    <a:avLst/>
                    <a:gdLst/>
                    <a:ahLst/>
                    <a:cxnLst>
                      <a:cxn ang="0">
                        <a:pos x="6" y="0"/>
                      </a:cxn>
                      <a:cxn ang="0">
                        <a:pos x="4" y="13"/>
                      </a:cxn>
                      <a:cxn ang="0">
                        <a:pos x="1" y="26"/>
                      </a:cxn>
                      <a:cxn ang="0">
                        <a:pos x="1" y="23"/>
                      </a:cxn>
                      <a:cxn ang="0">
                        <a:pos x="2" y="22"/>
                      </a:cxn>
                      <a:cxn ang="0">
                        <a:pos x="2" y="20"/>
                      </a:cxn>
                      <a:cxn ang="0">
                        <a:pos x="3" y="18"/>
                      </a:cxn>
                      <a:cxn ang="0">
                        <a:pos x="3" y="16"/>
                      </a:cxn>
                      <a:cxn ang="0">
                        <a:pos x="1" y="17"/>
                      </a:cxn>
                      <a:cxn ang="0">
                        <a:pos x="0" y="19"/>
                      </a:cxn>
                      <a:cxn ang="0">
                        <a:pos x="0" y="10"/>
                      </a:cxn>
                      <a:cxn ang="0">
                        <a:pos x="1" y="8"/>
                      </a:cxn>
                      <a:cxn ang="0">
                        <a:pos x="0" y="8"/>
                      </a:cxn>
                      <a:cxn ang="0">
                        <a:pos x="0" y="5"/>
                      </a:cxn>
                      <a:cxn ang="0">
                        <a:pos x="2" y="3"/>
                      </a:cxn>
                      <a:cxn ang="0">
                        <a:pos x="3" y="1"/>
                      </a:cxn>
                      <a:cxn ang="0">
                        <a:pos x="6" y="0"/>
                      </a:cxn>
                    </a:cxnLst>
                    <a:rect l="0" t="0" r="r" b="b"/>
                    <a:pathLst>
                      <a:path w="6" h="26">
                        <a:moveTo>
                          <a:pt x="6" y="0"/>
                        </a:moveTo>
                        <a:lnTo>
                          <a:pt x="4" y="13"/>
                        </a:lnTo>
                        <a:lnTo>
                          <a:pt x="1" y="26"/>
                        </a:lnTo>
                        <a:lnTo>
                          <a:pt x="1" y="23"/>
                        </a:lnTo>
                        <a:lnTo>
                          <a:pt x="2" y="22"/>
                        </a:lnTo>
                        <a:lnTo>
                          <a:pt x="2" y="20"/>
                        </a:lnTo>
                        <a:lnTo>
                          <a:pt x="3" y="18"/>
                        </a:lnTo>
                        <a:lnTo>
                          <a:pt x="3" y="16"/>
                        </a:lnTo>
                        <a:lnTo>
                          <a:pt x="1" y="17"/>
                        </a:lnTo>
                        <a:lnTo>
                          <a:pt x="0" y="19"/>
                        </a:lnTo>
                        <a:lnTo>
                          <a:pt x="0" y="10"/>
                        </a:lnTo>
                        <a:lnTo>
                          <a:pt x="1" y="8"/>
                        </a:lnTo>
                        <a:lnTo>
                          <a:pt x="0" y="8"/>
                        </a:lnTo>
                        <a:lnTo>
                          <a:pt x="0" y="5"/>
                        </a:lnTo>
                        <a:lnTo>
                          <a:pt x="2" y="3"/>
                        </a:lnTo>
                        <a:lnTo>
                          <a:pt x="3"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0" name="Freeform 17"/>
                  <p:cNvSpPr>
                    <a:spLocks/>
                  </p:cNvSpPr>
                  <p:nvPr/>
                </p:nvSpPr>
                <p:spPr bwMode="auto">
                  <a:xfrm>
                    <a:off x="7556501" y="3197225"/>
                    <a:ext cx="1588" cy="6350"/>
                  </a:xfrm>
                  <a:custGeom>
                    <a:avLst/>
                    <a:gdLst/>
                    <a:ahLst/>
                    <a:cxnLst>
                      <a:cxn ang="0">
                        <a:pos x="1" y="0"/>
                      </a:cxn>
                      <a:cxn ang="0">
                        <a:pos x="1" y="2"/>
                      </a:cxn>
                      <a:cxn ang="0">
                        <a:pos x="0" y="4"/>
                      </a:cxn>
                      <a:cxn ang="0">
                        <a:pos x="1" y="0"/>
                      </a:cxn>
                    </a:cxnLst>
                    <a:rect l="0" t="0" r="r" b="b"/>
                    <a:pathLst>
                      <a:path w="1" h="4">
                        <a:moveTo>
                          <a:pt x="1" y="0"/>
                        </a:moveTo>
                        <a:lnTo>
                          <a:pt x="1" y="2"/>
                        </a:lnTo>
                        <a:lnTo>
                          <a:pt x="0" y="4"/>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1" name="Freeform 18"/>
                  <p:cNvSpPr>
                    <a:spLocks/>
                  </p:cNvSpPr>
                  <p:nvPr/>
                </p:nvSpPr>
                <p:spPr bwMode="auto">
                  <a:xfrm>
                    <a:off x="7537451" y="2987675"/>
                    <a:ext cx="41275" cy="217488"/>
                  </a:xfrm>
                  <a:custGeom>
                    <a:avLst/>
                    <a:gdLst/>
                    <a:ahLst/>
                    <a:cxnLst>
                      <a:cxn ang="0">
                        <a:pos x="2" y="0"/>
                      </a:cxn>
                      <a:cxn ang="0">
                        <a:pos x="4" y="2"/>
                      </a:cxn>
                      <a:cxn ang="0">
                        <a:pos x="5" y="5"/>
                      </a:cxn>
                      <a:cxn ang="0">
                        <a:pos x="5" y="6"/>
                      </a:cxn>
                      <a:cxn ang="0">
                        <a:pos x="6" y="6"/>
                      </a:cxn>
                      <a:cxn ang="0">
                        <a:pos x="7" y="4"/>
                      </a:cxn>
                      <a:cxn ang="0">
                        <a:pos x="7" y="3"/>
                      </a:cxn>
                      <a:cxn ang="0">
                        <a:pos x="8" y="3"/>
                      </a:cxn>
                      <a:cxn ang="0">
                        <a:pos x="9" y="10"/>
                      </a:cxn>
                      <a:cxn ang="0">
                        <a:pos x="11" y="18"/>
                      </a:cxn>
                      <a:cxn ang="0">
                        <a:pos x="12" y="27"/>
                      </a:cxn>
                      <a:cxn ang="0">
                        <a:pos x="15" y="35"/>
                      </a:cxn>
                      <a:cxn ang="0">
                        <a:pos x="18" y="41"/>
                      </a:cxn>
                      <a:cxn ang="0">
                        <a:pos x="18" y="41"/>
                      </a:cxn>
                      <a:cxn ang="0">
                        <a:pos x="19" y="40"/>
                      </a:cxn>
                      <a:cxn ang="0">
                        <a:pos x="19" y="48"/>
                      </a:cxn>
                      <a:cxn ang="0">
                        <a:pos x="18" y="52"/>
                      </a:cxn>
                      <a:cxn ang="0">
                        <a:pos x="18" y="55"/>
                      </a:cxn>
                      <a:cxn ang="0">
                        <a:pos x="18" y="56"/>
                      </a:cxn>
                      <a:cxn ang="0">
                        <a:pos x="21" y="56"/>
                      </a:cxn>
                      <a:cxn ang="0">
                        <a:pos x="21" y="71"/>
                      </a:cxn>
                      <a:cxn ang="0">
                        <a:pos x="22" y="77"/>
                      </a:cxn>
                      <a:cxn ang="0">
                        <a:pos x="22" y="82"/>
                      </a:cxn>
                      <a:cxn ang="0">
                        <a:pos x="22" y="90"/>
                      </a:cxn>
                      <a:cxn ang="0">
                        <a:pos x="23" y="88"/>
                      </a:cxn>
                      <a:cxn ang="0">
                        <a:pos x="24" y="86"/>
                      </a:cxn>
                      <a:cxn ang="0">
                        <a:pos x="24" y="82"/>
                      </a:cxn>
                      <a:cxn ang="0">
                        <a:pos x="25" y="82"/>
                      </a:cxn>
                      <a:cxn ang="0">
                        <a:pos x="26" y="85"/>
                      </a:cxn>
                      <a:cxn ang="0">
                        <a:pos x="26" y="90"/>
                      </a:cxn>
                      <a:cxn ang="0">
                        <a:pos x="25" y="95"/>
                      </a:cxn>
                      <a:cxn ang="0">
                        <a:pos x="24" y="100"/>
                      </a:cxn>
                      <a:cxn ang="0">
                        <a:pos x="23" y="104"/>
                      </a:cxn>
                      <a:cxn ang="0">
                        <a:pos x="23" y="102"/>
                      </a:cxn>
                      <a:cxn ang="0">
                        <a:pos x="20" y="110"/>
                      </a:cxn>
                      <a:cxn ang="0">
                        <a:pos x="18" y="119"/>
                      </a:cxn>
                      <a:cxn ang="0">
                        <a:pos x="17" y="128"/>
                      </a:cxn>
                      <a:cxn ang="0">
                        <a:pos x="15" y="137"/>
                      </a:cxn>
                      <a:cxn ang="0">
                        <a:pos x="15" y="127"/>
                      </a:cxn>
                      <a:cxn ang="0">
                        <a:pos x="14" y="116"/>
                      </a:cxn>
                      <a:cxn ang="0">
                        <a:pos x="11" y="101"/>
                      </a:cxn>
                      <a:cxn ang="0">
                        <a:pos x="5" y="67"/>
                      </a:cxn>
                      <a:cxn ang="0">
                        <a:pos x="3" y="50"/>
                      </a:cxn>
                      <a:cxn ang="0">
                        <a:pos x="0" y="34"/>
                      </a:cxn>
                      <a:cxn ang="0">
                        <a:pos x="0" y="20"/>
                      </a:cxn>
                      <a:cxn ang="0">
                        <a:pos x="0" y="8"/>
                      </a:cxn>
                      <a:cxn ang="0">
                        <a:pos x="2" y="0"/>
                      </a:cxn>
                    </a:cxnLst>
                    <a:rect l="0" t="0" r="r" b="b"/>
                    <a:pathLst>
                      <a:path w="26" h="137">
                        <a:moveTo>
                          <a:pt x="2" y="0"/>
                        </a:moveTo>
                        <a:lnTo>
                          <a:pt x="4" y="2"/>
                        </a:lnTo>
                        <a:lnTo>
                          <a:pt x="5" y="5"/>
                        </a:lnTo>
                        <a:lnTo>
                          <a:pt x="5" y="6"/>
                        </a:lnTo>
                        <a:lnTo>
                          <a:pt x="6" y="6"/>
                        </a:lnTo>
                        <a:lnTo>
                          <a:pt x="7" y="4"/>
                        </a:lnTo>
                        <a:lnTo>
                          <a:pt x="7" y="3"/>
                        </a:lnTo>
                        <a:lnTo>
                          <a:pt x="8" y="3"/>
                        </a:lnTo>
                        <a:lnTo>
                          <a:pt x="9" y="10"/>
                        </a:lnTo>
                        <a:lnTo>
                          <a:pt x="11" y="18"/>
                        </a:lnTo>
                        <a:lnTo>
                          <a:pt x="12" y="27"/>
                        </a:lnTo>
                        <a:lnTo>
                          <a:pt x="15" y="35"/>
                        </a:lnTo>
                        <a:lnTo>
                          <a:pt x="18" y="41"/>
                        </a:lnTo>
                        <a:lnTo>
                          <a:pt x="18" y="41"/>
                        </a:lnTo>
                        <a:lnTo>
                          <a:pt x="19" y="40"/>
                        </a:lnTo>
                        <a:lnTo>
                          <a:pt x="19" y="48"/>
                        </a:lnTo>
                        <a:lnTo>
                          <a:pt x="18" y="52"/>
                        </a:lnTo>
                        <a:lnTo>
                          <a:pt x="18" y="55"/>
                        </a:lnTo>
                        <a:lnTo>
                          <a:pt x="18" y="56"/>
                        </a:lnTo>
                        <a:lnTo>
                          <a:pt x="21" y="56"/>
                        </a:lnTo>
                        <a:lnTo>
                          <a:pt x="21" y="71"/>
                        </a:lnTo>
                        <a:lnTo>
                          <a:pt x="22" y="77"/>
                        </a:lnTo>
                        <a:lnTo>
                          <a:pt x="22" y="82"/>
                        </a:lnTo>
                        <a:lnTo>
                          <a:pt x="22" y="90"/>
                        </a:lnTo>
                        <a:lnTo>
                          <a:pt x="23" y="88"/>
                        </a:lnTo>
                        <a:lnTo>
                          <a:pt x="24" y="86"/>
                        </a:lnTo>
                        <a:lnTo>
                          <a:pt x="24" y="82"/>
                        </a:lnTo>
                        <a:lnTo>
                          <a:pt x="25" y="82"/>
                        </a:lnTo>
                        <a:lnTo>
                          <a:pt x="26" y="85"/>
                        </a:lnTo>
                        <a:lnTo>
                          <a:pt x="26" y="90"/>
                        </a:lnTo>
                        <a:lnTo>
                          <a:pt x="25" y="95"/>
                        </a:lnTo>
                        <a:lnTo>
                          <a:pt x="24" y="100"/>
                        </a:lnTo>
                        <a:lnTo>
                          <a:pt x="23" y="104"/>
                        </a:lnTo>
                        <a:lnTo>
                          <a:pt x="23" y="102"/>
                        </a:lnTo>
                        <a:lnTo>
                          <a:pt x="20" y="110"/>
                        </a:lnTo>
                        <a:lnTo>
                          <a:pt x="18" y="119"/>
                        </a:lnTo>
                        <a:lnTo>
                          <a:pt x="17" y="128"/>
                        </a:lnTo>
                        <a:lnTo>
                          <a:pt x="15" y="137"/>
                        </a:lnTo>
                        <a:lnTo>
                          <a:pt x="15" y="127"/>
                        </a:lnTo>
                        <a:lnTo>
                          <a:pt x="14" y="116"/>
                        </a:lnTo>
                        <a:lnTo>
                          <a:pt x="11" y="101"/>
                        </a:lnTo>
                        <a:lnTo>
                          <a:pt x="5" y="67"/>
                        </a:lnTo>
                        <a:lnTo>
                          <a:pt x="3" y="50"/>
                        </a:lnTo>
                        <a:lnTo>
                          <a:pt x="0" y="34"/>
                        </a:lnTo>
                        <a:lnTo>
                          <a:pt x="0" y="20"/>
                        </a:lnTo>
                        <a:lnTo>
                          <a:pt x="0" y="8"/>
                        </a:lnTo>
                        <a:lnTo>
                          <a:pt x="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2" name="Freeform 19"/>
                  <p:cNvSpPr>
                    <a:spLocks noEditPoints="1"/>
                  </p:cNvSpPr>
                  <p:nvPr/>
                </p:nvSpPr>
                <p:spPr bwMode="auto">
                  <a:xfrm>
                    <a:off x="4970463" y="3416300"/>
                    <a:ext cx="15875" cy="52388"/>
                  </a:xfrm>
                  <a:custGeom>
                    <a:avLst/>
                    <a:gdLst/>
                    <a:ahLst/>
                    <a:cxnLst>
                      <a:cxn ang="0">
                        <a:pos x="6" y="21"/>
                      </a:cxn>
                      <a:cxn ang="0">
                        <a:pos x="8" y="24"/>
                      </a:cxn>
                      <a:cxn ang="0">
                        <a:pos x="10" y="33"/>
                      </a:cxn>
                      <a:cxn ang="0">
                        <a:pos x="8" y="28"/>
                      </a:cxn>
                      <a:cxn ang="0">
                        <a:pos x="7" y="24"/>
                      </a:cxn>
                      <a:cxn ang="0">
                        <a:pos x="6" y="21"/>
                      </a:cxn>
                      <a:cxn ang="0">
                        <a:pos x="5" y="18"/>
                      </a:cxn>
                      <a:cxn ang="0">
                        <a:pos x="6" y="21"/>
                      </a:cxn>
                      <a:cxn ang="0">
                        <a:pos x="5" y="18"/>
                      </a:cxn>
                      <a:cxn ang="0">
                        <a:pos x="5" y="16"/>
                      </a:cxn>
                      <a:cxn ang="0">
                        <a:pos x="5" y="18"/>
                      </a:cxn>
                      <a:cxn ang="0">
                        <a:pos x="5" y="17"/>
                      </a:cxn>
                      <a:cxn ang="0">
                        <a:pos x="5" y="16"/>
                      </a:cxn>
                      <a:cxn ang="0">
                        <a:pos x="1" y="6"/>
                      </a:cxn>
                      <a:cxn ang="0">
                        <a:pos x="8" y="25"/>
                      </a:cxn>
                      <a:cxn ang="0">
                        <a:pos x="8" y="24"/>
                      </a:cxn>
                      <a:cxn ang="0">
                        <a:pos x="7" y="22"/>
                      </a:cxn>
                      <a:cxn ang="0">
                        <a:pos x="5" y="16"/>
                      </a:cxn>
                      <a:cxn ang="0">
                        <a:pos x="3" y="11"/>
                      </a:cxn>
                      <a:cxn ang="0">
                        <a:pos x="1" y="6"/>
                      </a:cxn>
                      <a:cxn ang="0">
                        <a:pos x="0" y="0"/>
                      </a:cxn>
                      <a:cxn ang="0">
                        <a:pos x="1" y="6"/>
                      </a:cxn>
                      <a:cxn ang="0">
                        <a:pos x="0" y="1"/>
                      </a:cxn>
                      <a:cxn ang="0">
                        <a:pos x="0" y="0"/>
                      </a:cxn>
                    </a:cxnLst>
                    <a:rect l="0" t="0" r="r" b="b"/>
                    <a:pathLst>
                      <a:path w="10" h="33">
                        <a:moveTo>
                          <a:pt x="6" y="21"/>
                        </a:moveTo>
                        <a:lnTo>
                          <a:pt x="8" y="24"/>
                        </a:lnTo>
                        <a:lnTo>
                          <a:pt x="10" y="33"/>
                        </a:lnTo>
                        <a:lnTo>
                          <a:pt x="8" y="28"/>
                        </a:lnTo>
                        <a:lnTo>
                          <a:pt x="7" y="24"/>
                        </a:lnTo>
                        <a:lnTo>
                          <a:pt x="6" y="21"/>
                        </a:lnTo>
                        <a:close/>
                        <a:moveTo>
                          <a:pt x="5" y="18"/>
                        </a:moveTo>
                        <a:lnTo>
                          <a:pt x="6" y="21"/>
                        </a:lnTo>
                        <a:lnTo>
                          <a:pt x="5" y="18"/>
                        </a:lnTo>
                        <a:close/>
                        <a:moveTo>
                          <a:pt x="5" y="16"/>
                        </a:moveTo>
                        <a:lnTo>
                          <a:pt x="5" y="18"/>
                        </a:lnTo>
                        <a:lnTo>
                          <a:pt x="5" y="17"/>
                        </a:lnTo>
                        <a:lnTo>
                          <a:pt x="5" y="16"/>
                        </a:lnTo>
                        <a:close/>
                        <a:moveTo>
                          <a:pt x="1" y="6"/>
                        </a:moveTo>
                        <a:lnTo>
                          <a:pt x="8" y="25"/>
                        </a:lnTo>
                        <a:lnTo>
                          <a:pt x="8" y="24"/>
                        </a:lnTo>
                        <a:lnTo>
                          <a:pt x="7" y="22"/>
                        </a:lnTo>
                        <a:lnTo>
                          <a:pt x="5" y="16"/>
                        </a:lnTo>
                        <a:lnTo>
                          <a:pt x="3" y="11"/>
                        </a:lnTo>
                        <a:lnTo>
                          <a:pt x="1" y="6"/>
                        </a:lnTo>
                        <a:close/>
                        <a:moveTo>
                          <a:pt x="0" y="0"/>
                        </a:moveTo>
                        <a:lnTo>
                          <a:pt x="1" y="6"/>
                        </a:lnTo>
                        <a:lnTo>
                          <a:pt x="0" y="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3" name="Freeform 20"/>
                  <p:cNvSpPr>
                    <a:spLocks/>
                  </p:cNvSpPr>
                  <p:nvPr/>
                </p:nvSpPr>
                <p:spPr bwMode="auto">
                  <a:xfrm>
                    <a:off x="4954588" y="3379788"/>
                    <a:ext cx="15875" cy="38100"/>
                  </a:xfrm>
                  <a:custGeom>
                    <a:avLst/>
                    <a:gdLst/>
                    <a:ahLst/>
                    <a:cxnLst>
                      <a:cxn ang="0">
                        <a:pos x="3" y="0"/>
                      </a:cxn>
                      <a:cxn ang="0">
                        <a:pos x="7" y="16"/>
                      </a:cxn>
                      <a:cxn ang="0">
                        <a:pos x="10" y="24"/>
                      </a:cxn>
                      <a:cxn ang="0">
                        <a:pos x="3" y="17"/>
                      </a:cxn>
                      <a:cxn ang="0">
                        <a:pos x="0" y="10"/>
                      </a:cxn>
                      <a:cxn ang="0">
                        <a:pos x="0" y="4"/>
                      </a:cxn>
                      <a:cxn ang="0">
                        <a:pos x="3" y="0"/>
                      </a:cxn>
                    </a:cxnLst>
                    <a:rect l="0" t="0" r="r" b="b"/>
                    <a:pathLst>
                      <a:path w="10" h="24">
                        <a:moveTo>
                          <a:pt x="3" y="0"/>
                        </a:moveTo>
                        <a:lnTo>
                          <a:pt x="7" y="16"/>
                        </a:lnTo>
                        <a:lnTo>
                          <a:pt x="10" y="24"/>
                        </a:lnTo>
                        <a:lnTo>
                          <a:pt x="3" y="17"/>
                        </a:lnTo>
                        <a:lnTo>
                          <a:pt x="0" y="10"/>
                        </a:lnTo>
                        <a:lnTo>
                          <a:pt x="0" y="4"/>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4" name="Freeform 21"/>
                  <p:cNvSpPr>
                    <a:spLocks/>
                  </p:cNvSpPr>
                  <p:nvPr/>
                </p:nvSpPr>
                <p:spPr bwMode="auto">
                  <a:xfrm>
                    <a:off x="7553326" y="3111500"/>
                    <a:ext cx="4763" cy="53975"/>
                  </a:xfrm>
                  <a:custGeom>
                    <a:avLst/>
                    <a:gdLst/>
                    <a:ahLst/>
                    <a:cxnLst>
                      <a:cxn ang="0">
                        <a:pos x="1" y="0"/>
                      </a:cxn>
                      <a:cxn ang="0">
                        <a:pos x="2" y="4"/>
                      </a:cxn>
                      <a:cxn ang="0">
                        <a:pos x="2" y="9"/>
                      </a:cxn>
                      <a:cxn ang="0">
                        <a:pos x="1" y="15"/>
                      </a:cxn>
                      <a:cxn ang="0">
                        <a:pos x="1" y="19"/>
                      </a:cxn>
                      <a:cxn ang="0">
                        <a:pos x="2" y="19"/>
                      </a:cxn>
                      <a:cxn ang="0">
                        <a:pos x="3" y="22"/>
                      </a:cxn>
                      <a:cxn ang="0">
                        <a:pos x="3" y="26"/>
                      </a:cxn>
                      <a:cxn ang="0">
                        <a:pos x="2" y="30"/>
                      </a:cxn>
                      <a:cxn ang="0">
                        <a:pos x="1" y="34"/>
                      </a:cxn>
                      <a:cxn ang="0">
                        <a:pos x="1" y="34"/>
                      </a:cxn>
                      <a:cxn ang="0">
                        <a:pos x="1" y="30"/>
                      </a:cxn>
                      <a:cxn ang="0">
                        <a:pos x="0" y="23"/>
                      </a:cxn>
                      <a:cxn ang="0">
                        <a:pos x="0" y="15"/>
                      </a:cxn>
                      <a:cxn ang="0">
                        <a:pos x="1" y="8"/>
                      </a:cxn>
                      <a:cxn ang="0">
                        <a:pos x="1" y="2"/>
                      </a:cxn>
                      <a:cxn ang="0">
                        <a:pos x="1" y="0"/>
                      </a:cxn>
                    </a:cxnLst>
                    <a:rect l="0" t="0" r="r" b="b"/>
                    <a:pathLst>
                      <a:path w="3" h="34">
                        <a:moveTo>
                          <a:pt x="1" y="0"/>
                        </a:moveTo>
                        <a:lnTo>
                          <a:pt x="2" y="4"/>
                        </a:lnTo>
                        <a:lnTo>
                          <a:pt x="2" y="9"/>
                        </a:lnTo>
                        <a:lnTo>
                          <a:pt x="1" y="15"/>
                        </a:lnTo>
                        <a:lnTo>
                          <a:pt x="1" y="19"/>
                        </a:lnTo>
                        <a:lnTo>
                          <a:pt x="2" y="19"/>
                        </a:lnTo>
                        <a:lnTo>
                          <a:pt x="3" y="22"/>
                        </a:lnTo>
                        <a:lnTo>
                          <a:pt x="3" y="26"/>
                        </a:lnTo>
                        <a:lnTo>
                          <a:pt x="2" y="30"/>
                        </a:lnTo>
                        <a:lnTo>
                          <a:pt x="1" y="34"/>
                        </a:lnTo>
                        <a:lnTo>
                          <a:pt x="1" y="34"/>
                        </a:lnTo>
                        <a:lnTo>
                          <a:pt x="1" y="30"/>
                        </a:lnTo>
                        <a:lnTo>
                          <a:pt x="0" y="23"/>
                        </a:lnTo>
                        <a:lnTo>
                          <a:pt x="0" y="15"/>
                        </a:lnTo>
                        <a:lnTo>
                          <a:pt x="1" y="8"/>
                        </a:lnTo>
                        <a:lnTo>
                          <a:pt x="1" y="2"/>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5" name="Freeform 22"/>
                  <p:cNvSpPr>
                    <a:spLocks/>
                  </p:cNvSpPr>
                  <p:nvPr/>
                </p:nvSpPr>
                <p:spPr bwMode="auto">
                  <a:xfrm>
                    <a:off x="7550151" y="3068638"/>
                    <a:ext cx="3175" cy="25400"/>
                  </a:xfrm>
                  <a:custGeom>
                    <a:avLst/>
                    <a:gdLst/>
                    <a:ahLst/>
                    <a:cxnLst>
                      <a:cxn ang="0">
                        <a:pos x="0" y="0"/>
                      </a:cxn>
                      <a:cxn ang="0">
                        <a:pos x="2" y="8"/>
                      </a:cxn>
                      <a:cxn ang="0">
                        <a:pos x="2" y="16"/>
                      </a:cxn>
                      <a:cxn ang="0">
                        <a:pos x="1" y="11"/>
                      </a:cxn>
                      <a:cxn ang="0">
                        <a:pos x="0" y="6"/>
                      </a:cxn>
                      <a:cxn ang="0">
                        <a:pos x="0" y="0"/>
                      </a:cxn>
                    </a:cxnLst>
                    <a:rect l="0" t="0" r="r" b="b"/>
                    <a:pathLst>
                      <a:path w="2" h="16">
                        <a:moveTo>
                          <a:pt x="0" y="0"/>
                        </a:moveTo>
                        <a:lnTo>
                          <a:pt x="2" y="8"/>
                        </a:lnTo>
                        <a:lnTo>
                          <a:pt x="2" y="16"/>
                        </a:lnTo>
                        <a:lnTo>
                          <a:pt x="1" y="11"/>
                        </a:lnTo>
                        <a:lnTo>
                          <a:pt x="0" y="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6" name="Freeform 23"/>
                  <p:cNvSpPr>
                    <a:spLocks/>
                  </p:cNvSpPr>
                  <p:nvPr/>
                </p:nvSpPr>
                <p:spPr bwMode="auto">
                  <a:xfrm>
                    <a:off x="7543801" y="3040063"/>
                    <a:ext cx="3175" cy="17463"/>
                  </a:xfrm>
                  <a:custGeom>
                    <a:avLst/>
                    <a:gdLst/>
                    <a:ahLst/>
                    <a:cxnLst>
                      <a:cxn ang="0">
                        <a:pos x="0" y="0"/>
                      </a:cxn>
                      <a:cxn ang="0">
                        <a:pos x="2" y="8"/>
                      </a:cxn>
                      <a:cxn ang="0">
                        <a:pos x="2" y="11"/>
                      </a:cxn>
                      <a:cxn ang="0">
                        <a:pos x="1" y="8"/>
                      </a:cxn>
                      <a:cxn ang="0">
                        <a:pos x="0" y="5"/>
                      </a:cxn>
                      <a:cxn ang="0">
                        <a:pos x="0" y="0"/>
                      </a:cxn>
                    </a:cxnLst>
                    <a:rect l="0" t="0" r="r" b="b"/>
                    <a:pathLst>
                      <a:path w="2" h="11">
                        <a:moveTo>
                          <a:pt x="0" y="0"/>
                        </a:moveTo>
                        <a:lnTo>
                          <a:pt x="2" y="8"/>
                        </a:lnTo>
                        <a:lnTo>
                          <a:pt x="2" y="11"/>
                        </a:lnTo>
                        <a:lnTo>
                          <a:pt x="1" y="8"/>
                        </a:lnTo>
                        <a:lnTo>
                          <a:pt x="0" y="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7" name="Freeform 24"/>
                  <p:cNvSpPr>
                    <a:spLocks/>
                  </p:cNvSpPr>
                  <p:nvPr/>
                </p:nvSpPr>
                <p:spPr bwMode="auto">
                  <a:xfrm>
                    <a:off x="7578726" y="3040063"/>
                    <a:ext cx="7938" cy="112713"/>
                  </a:xfrm>
                  <a:custGeom>
                    <a:avLst/>
                    <a:gdLst/>
                    <a:ahLst/>
                    <a:cxnLst>
                      <a:cxn ang="0">
                        <a:pos x="5" y="0"/>
                      </a:cxn>
                      <a:cxn ang="0">
                        <a:pos x="5" y="6"/>
                      </a:cxn>
                      <a:cxn ang="0">
                        <a:pos x="4" y="38"/>
                      </a:cxn>
                      <a:cxn ang="0">
                        <a:pos x="0" y="71"/>
                      </a:cxn>
                      <a:cxn ang="0">
                        <a:pos x="1" y="47"/>
                      </a:cxn>
                      <a:cxn ang="0">
                        <a:pos x="4" y="24"/>
                      </a:cxn>
                      <a:cxn ang="0">
                        <a:pos x="5" y="0"/>
                      </a:cxn>
                    </a:cxnLst>
                    <a:rect l="0" t="0" r="r" b="b"/>
                    <a:pathLst>
                      <a:path w="5" h="71">
                        <a:moveTo>
                          <a:pt x="5" y="0"/>
                        </a:moveTo>
                        <a:lnTo>
                          <a:pt x="5" y="6"/>
                        </a:lnTo>
                        <a:lnTo>
                          <a:pt x="4" y="38"/>
                        </a:lnTo>
                        <a:lnTo>
                          <a:pt x="0" y="71"/>
                        </a:lnTo>
                        <a:lnTo>
                          <a:pt x="1" y="47"/>
                        </a:lnTo>
                        <a:lnTo>
                          <a:pt x="4" y="24"/>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8" name="Freeform 25"/>
                  <p:cNvSpPr>
                    <a:spLocks noEditPoints="1"/>
                  </p:cNvSpPr>
                  <p:nvPr/>
                </p:nvSpPr>
                <p:spPr bwMode="auto">
                  <a:xfrm>
                    <a:off x="7586663" y="3011488"/>
                    <a:ext cx="1588" cy="38100"/>
                  </a:xfrm>
                  <a:custGeom>
                    <a:avLst/>
                    <a:gdLst/>
                    <a:ahLst/>
                    <a:cxnLst>
                      <a:cxn ang="0">
                        <a:pos x="0" y="22"/>
                      </a:cxn>
                      <a:cxn ang="0">
                        <a:pos x="0" y="24"/>
                      </a:cxn>
                      <a:cxn ang="0">
                        <a:pos x="0" y="22"/>
                      </a:cxn>
                      <a:cxn ang="0">
                        <a:pos x="1" y="0"/>
                      </a:cxn>
                      <a:cxn ang="0">
                        <a:pos x="1" y="11"/>
                      </a:cxn>
                      <a:cxn ang="0">
                        <a:pos x="0" y="22"/>
                      </a:cxn>
                      <a:cxn ang="0">
                        <a:pos x="1" y="0"/>
                      </a:cxn>
                    </a:cxnLst>
                    <a:rect l="0" t="0" r="r" b="b"/>
                    <a:pathLst>
                      <a:path w="1" h="24">
                        <a:moveTo>
                          <a:pt x="0" y="22"/>
                        </a:moveTo>
                        <a:lnTo>
                          <a:pt x="0" y="24"/>
                        </a:lnTo>
                        <a:lnTo>
                          <a:pt x="0" y="22"/>
                        </a:lnTo>
                        <a:close/>
                        <a:moveTo>
                          <a:pt x="1" y="0"/>
                        </a:moveTo>
                        <a:lnTo>
                          <a:pt x="1" y="11"/>
                        </a:lnTo>
                        <a:lnTo>
                          <a:pt x="0" y="22"/>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9" name="Freeform 26"/>
                  <p:cNvSpPr>
                    <a:spLocks noEditPoints="1"/>
                  </p:cNvSpPr>
                  <p:nvPr/>
                </p:nvSpPr>
                <p:spPr bwMode="auto">
                  <a:xfrm>
                    <a:off x="5311776" y="1798638"/>
                    <a:ext cx="601663" cy="519113"/>
                  </a:xfrm>
                  <a:custGeom>
                    <a:avLst/>
                    <a:gdLst/>
                    <a:ahLst/>
                    <a:cxnLst>
                      <a:cxn ang="0">
                        <a:pos x="261" y="43"/>
                      </a:cxn>
                      <a:cxn ang="0">
                        <a:pos x="307" y="23"/>
                      </a:cxn>
                      <a:cxn ang="0">
                        <a:pos x="312" y="22"/>
                      </a:cxn>
                      <a:cxn ang="0">
                        <a:pos x="317" y="20"/>
                      </a:cxn>
                      <a:cxn ang="0">
                        <a:pos x="315" y="23"/>
                      </a:cxn>
                      <a:cxn ang="0">
                        <a:pos x="343" y="11"/>
                      </a:cxn>
                      <a:cxn ang="0">
                        <a:pos x="379" y="0"/>
                      </a:cxn>
                      <a:cxn ang="0">
                        <a:pos x="368" y="6"/>
                      </a:cxn>
                      <a:cxn ang="0">
                        <a:pos x="339" y="17"/>
                      </a:cxn>
                      <a:cxn ang="0">
                        <a:pos x="351" y="13"/>
                      </a:cxn>
                      <a:cxn ang="0">
                        <a:pos x="347" y="18"/>
                      </a:cxn>
                      <a:cxn ang="0">
                        <a:pos x="343" y="23"/>
                      </a:cxn>
                      <a:cxn ang="0">
                        <a:pos x="299" y="54"/>
                      </a:cxn>
                      <a:cxn ang="0">
                        <a:pos x="307" y="51"/>
                      </a:cxn>
                      <a:cxn ang="0">
                        <a:pos x="299" y="57"/>
                      </a:cxn>
                      <a:cxn ang="0">
                        <a:pos x="301" y="61"/>
                      </a:cxn>
                      <a:cxn ang="0">
                        <a:pos x="296" y="64"/>
                      </a:cxn>
                      <a:cxn ang="0">
                        <a:pos x="286" y="69"/>
                      </a:cxn>
                      <a:cxn ang="0">
                        <a:pos x="274" y="90"/>
                      </a:cxn>
                      <a:cxn ang="0">
                        <a:pos x="257" y="101"/>
                      </a:cxn>
                      <a:cxn ang="0">
                        <a:pos x="257" y="105"/>
                      </a:cxn>
                      <a:cxn ang="0">
                        <a:pos x="247" y="106"/>
                      </a:cxn>
                      <a:cxn ang="0">
                        <a:pos x="236" y="115"/>
                      </a:cxn>
                      <a:cxn ang="0">
                        <a:pos x="235" y="124"/>
                      </a:cxn>
                      <a:cxn ang="0">
                        <a:pos x="222" y="142"/>
                      </a:cxn>
                      <a:cxn ang="0">
                        <a:pos x="214" y="145"/>
                      </a:cxn>
                      <a:cxn ang="0">
                        <a:pos x="201" y="153"/>
                      </a:cxn>
                      <a:cxn ang="0">
                        <a:pos x="209" y="158"/>
                      </a:cxn>
                      <a:cxn ang="0">
                        <a:pos x="212" y="159"/>
                      </a:cxn>
                      <a:cxn ang="0">
                        <a:pos x="167" y="188"/>
                      </a:cxn>
                      <a:cxn ang="0">
                        <a:pos x="154" y="189"/>
                      </a:cxn>
                      <a:cxn ang="0">
                        <a:pos x="117" y="224"/>
                      </a:cxn>
                      <a:cxn ang="0">
                        <a:pos x="102" y="227"/>
                      </a:cxn>
                      <a:cxn ang="0">
                        <a:pos x="78" y="243"/>
                      </a:cxn>
                      <a:cxn ang="0">
                        <a:pos x="35" y="301"/>
                      </a:cxn>
                      <a:cxn ang="0">
                        <a:pos x="11" y="325"/>
                      </a:cxn>
                      <a:cxn ang="0">
                        <a:pos x="7" y="315"/>
                      </a:cxn>
                      <a:cxn ang="0">
                        <a:pos x="1" y="313"/>
                      </a:cxn>
                      <a:cxn ang="0">
                        <a:pos x="20" y="267"/>
                      </a:cxn>
                      <a:cxn ang="0">
                        <a:pos x="18" y="263"/>
                      </a:cxn>
                      <a:cxn ang="0">
                        <a:pos x="32" y="243"/>
                      </a:cxn>
                      <a:cxn ang="0">
                        <a:pos x="48" y="214"/>
                      </a:cxn>
                      <a:cxn ang="0">
                        <a:pos x="81" y="182"/>
                      </a:cxn>
                      <a:cxn ang="0">
                        <a:pos x="94" y="170"/>
                      </a:cxn>
                      <a:cxn ang="0">
                        <a:pos x="100" y="170"/>
                      </a:cxn>
                      <a:cxn ang="0">
                        <a:pos x="103" y="161"/>
                      </a:cxn>
                      <a:cxn ang="0">
                        <a:pos x="99" y="160"/>
                      </a:cxn>
                      <a:cxn ang="0">
                        <a:pos x="117" y="143"/>
                      </a:cxn>
                      <a:cxn ang="0">
                        <a:pos x="169" y="97"/>
                      </a:cxn>
                      <a:cxn ang="0">
                        <a:pos x="172" y="94"/>
                      </a:cxn>
                      <a:cxn ang="0">
                        <a:pos x="167" y="95"/>
                      </a:cxn>
                      <a:cxn ang="0">
                        <a:pos x="158" y="99"/>
                      </a:cxn>
                      <a:cxn ang="0">
                        <a:pos x="187" y="81"/>
                      </a:cxn>
                      <a:cxn ang="0">
                        <a:pos x="195" y="75"/>
                      </a:cxn>
                      <a:cxn ang="0">
                        <a:pos x="233" y="56"/>
                      </a:cxn>
                      <a:cxn ang="0">
                        <a:pos x="291" y="30"/>
                      </a:cxn>
                      <a:cxn ang="0">
                        <a:pos x="310" y="23"/>
                      </a:cxn>
                      <a:cxn ang="0">
                        <a:pos x="325" y="17"/>
                      </a:cxn>
                      <a:cxn ang="0">
                        <a:pos x="330" y="16"/>
                      </a:cxn>
                      <a:cxn ang="0">
                        <a:pos x="336" y="15"/>
                      </a:cxn>
                      <a:cxn ang="0">
                        <a:pos x="336" y="15"/>
                      </a:cxn>
                      <a:cxn ang="0">
                        <a:pos x="347" y="11"/>
                      </a:cxn>
                      <a:cxn ang="0">
                        <a:pos x="362" y="5"/>
                      </a:cxn>
                    </a:cxnLst>
                    <a:rect l="0" t="0" r="r" b="b"/>
                    <a:pathLst>
                      <a:path w="379" h="327">
                        <a:moveTo>
                          <a:pt x="165" y="95"/>
                        </a:moveTo>
                        <a:lnTo>
                          <a:pt x="165" y="96"/>
                        </a:lnTo>
                        <a:lnTo>
                          <a:pt x="164" y="96"/>
                        </a:lnTo>
                        <a:lnTo>
                          <a:pt x="165" y="95"/>
                        </a:lnTo>
                        <a:close/>
                        <a:moveTo>
                          <a:pt x="261" y="43"/>
                        </a:moveTo>
                        <a:lnTo>
                          <a:pt x="260" y="44"/>
                        </a:lnTo>
                        <a:lnTo>
                          <a:pt x="261" y="43"/>
                        </a:lnTo>
                        <a:lnTo>
                          <a:pt x="261" y="43"/>
                        </a:lnTo>
                        <a:close/>
                        <a:moveTo>
                          <a:pt x="309" y="23"/>
                        </a:moveTo>
                        <a:lnTo>
                          <a:pt x="307" y="23"/>
                        </a:lnTo>
                        <a:lnTo>
                          <a:pt x="309" y="23"/>
                        </a:lnTo>
                        <a:close/>
                        <a:moveTo>
                          <a:pt x="312" y="22"/>
                        </a:moveTo>
                        <a:lnTo>
                          <a:pt x="311" y="23"/>
                        </a:lnTo>
                        <a:lnTo>
                          <a:pt x="309" y="23"/>
                        </a:lnTo>
                        <a:lnTo>
                          <a:pt x="312" y="22"/>
                        </a:lnTo>
                        <a:close/>
                        <a:moveTo>
                          <a:pt x="347" y="22"/>
                        </a:moveTo>
                        <a:lnTo>
                          <a:pt x="346" y="23"/>
                        </a:lnTo>
                        <a:lnTo>
                          <a:pt x="345" y="23"/>
                        </a:lnTo>
                        <a:lnTo>
                          <a:pt x="347" y="22"/>
                        </a:lnTo>
                        <a:close/>
                        <a:moveTo>
                          <a:pt x="317" y="20"/>
                        </a:moveTo>
                        <a:lnTo>
                          <a:pt x="312" y="22"/>
                        </a:lnTo>
                        <a:lnTo>
                          <a:pt x="313" y="21"/>
                        </a:lnTo>
                        <a:lnTo>
                          <a:pt x="317" y="20"/>
                        </a:lnTo>
                        <a:close/>
                        <a:moveTo>
                          <a:pt x="331" y="16"/>
                        </a:moveTo>
                        <a:lnTo>
                          <a:pt x="315" y="23"/>
                        </a:lnTo>
                        <a:lnTo>
                          <a:pt x="331" y="16"/>
                        </a:lnTo>
                        <a:close/>
                        <a:moveTo>
                          <a:pt x="343" y="11"/>
                        </a:moveTo>
                        <a:lnTo>
                          <a:pt x="343" y="11"/>
                        </a:lnTo>
                        <a:lnTo>
                          <a:pt x="342" y="12"/>
                        </a:lnTo>
                        <a:lnTo>
                          <a:pt x="343" y="11"/>
                        </a:lnTo>
                        <a:close/>
                        <a:moveTo>
                          <a:pt x="346" y="11"/>
                        </a:moveTo>
                        <a:lnTo>
                          <a:pt x="347" y="11"/>
                        </a:lnTo>
                        <a:lnTo>
                          <a:pt x="346" y="11"/>
                        </a:lnTo>
                        <a:close/>
                        <a:moveTo>
                          <a:pt x="377" y="0"/>
                        </a:moveTo>
                        <a:lnTo>
                          <a:pt x="379" y="0"/>
                        </a:lnTo>
                        <a:lnTo>
                          <a:pt x="371" y="4"/>
                        </a:lnTo>
                        <a:lnTo>
                          <a:pt x="369" y="4"/>
                        </a:lnTo>
                        <a:lnTo>
                          <a:pt x="370" y="4"/>
                        </a:lnTo>
                        <a:lnTo>
                          <a:pt x="369" y="5"/>
                        </a:lnTo>
                        <a:lnTo>
                          <a:pt x="368" y="6"/>
                        </a:lnTo>
                        <a:lnTo>
                          <a:pt x="369" y="6"/>
                        </a:lnTo>
                        <a:lnTo>
                          <a:pt x="353" y="11"/>
                        </a:lnTo>
                        <a:lnTo>
                          <a:pt x="336" y="18"/>
                        </a:lnTo>
                        <a:lnTo>
                          <a:pt x="339" y="18"/>
                        </a:lnTo>
                        <a:lnTo>
                          <a:pt x="339" y="17"/>
                        </a:lnTo>
                        <a:lnTo>
                          <a:pt x="340" y="17"/>
                        </a:lnTo>
                        <a:lnTo>
                          <a:pt x="341" y="16"/>
                        </a:lnTo>
                        <a:lnTo>
                          <a:pt x="346" y="15"/>
                        </a:lnTo>
                        <a:lnTo>
                          <a:pt x="349" y="14"/>
                        </a:lnTo>
                        <a:lnTo>
                          <a:pt x="351" y="13"/>
                        </a:lnTo>
                        <a:lnTo>
                          <a:pt x="351" y="13"/>
                        </a:lnTo>
                        <a:lnTo>
                          <a:pt x="357" y="11"/>
                        </a:lnTo>
                        <a:lnTo>
                          <a:pt x="344" y="18"/>
                        </a:lnTo>
                        <a:lnTo>
                          <a:pt x="332" y="25"/>
                        </a:lnTo>
                        <a:lnTo>
                          <a:pt x="347" y="18"/>
                        </a:lnTo>
                        <a:lnTo>
                          <a:pt x="362" y="11"/>
                        </a:lnTo>
                        <a:lnTo>
                          <a:pt x="365" y="11"/>
                        </a:lnTo>
                        <a:lnTo>
                          <a:pt x="366" y="11"/>
                        </a:lnTo>
                        <a:lnTo>
                          <a:pt x="355" y="18"/>
                        </a:lnTo>
                        <a:lnTo>
                          <a:pt x="343" y="23"/>
                        </a:lnTo>
                        <a:lnTo>
                          <a:pt x="343" y="23"/>
                        </a:lnTo>
                        <a:lnTo>
                          <a:pt x="345" y="23"/>
                        </a:lnTo>
                        <a:lnTo>
                          <a:pt x="331" y="31"/>
                        </a:lnTo>
                        <a:lnTo>
                          <a:pt x="313" y="42"/>
                        </a:lnTo>
                        <a:lnTo>
                          <a:pt x="299" y="54"/>
                        </a:lnTo>
                        <a:lnTo>
                          <a:pt x="302" y="53"/>
                        </a:lnTo>
                        <a:lnTo>
                          <a:pt x="303" y="52"/>
                        </a:lnTo>
                        <a:lnTo>
                          <a:pt x="305" y="52"/>
                        </a:lnTo>
                        <a:lnTo>
                          <a:pt x="306" y="51"/>
                        </a:lnTo>
                        <a:lnTo>
                          <a:pt x="307" y="51"/>
                        </a:lnTo>
                        <a:lnTo>
                          <a:pt x="306" y="53"/>
                        </a:lnTo>
                        <a:lnTo>
                          <a:pt x="305" y="54"/>
                        </a:lnTo>
                        <a:lnTo>
                          <a:pt x="303" y="55"/>
                        </a:lnTo>
                        <a:lnTo>
                          <a:pt x="301" y="56"/>
                        </a:lnTo>
                        <a:lnTo>
                          <a:pt x="299" y="57"/>
                        </a:lnTo>
                        <a:lnTo>
                          <a:pt x="300" y="58"/>
                        </a:lnTo>
                        <a:lnTo>
                          <a:pt x="301" y="58"/>
                        </a:lnTo>
                        <a:lnTo>
                          <a:pt x="302" y="57"/>
                        </a:lnTo>
                        <a:lnTo>
                          <a:pt x="302" y="57"/>
                        </a:lnTo>
                        <a:lnTo>
                          <a:pt x="301" y="61"/>
                        </a:lnTo>
                        <a:lnTo>
                          <a:pt x="297" y="66"/>
                        </a:lnTo>
                        <a:lnTo>
                          <a:pt x="293" y="70"/>
                        </a:lnTo>
                        <a:lnTo>
                          <a:pt x="289" y="72"/>
                        </a:lnTo>
                        <a:lnTo>
                          <a:pt x="292" y="68"/>
                        </a:lnTo>
                        <a:lnTo>
                          <a:pt x="296" y="64"/>
                        </a:lnTo>
                        <a:lnTo>
                          <a:pt x="295" y="63"/>
                        </a:lnTo>
                        <a:lnTo>
                          <a:pt x="293" y="63"/>
                        </a:lnTo>
                        <a:lnTo>
                          <a:pt x="290" y="64"/>
                        </a:lnTo>
                        <a:lnTo>
                          <a:pt x="287" y="68"/>
                        </a:lnTo>
                        <a:lnTo>
                          <a:pt x="286" y="69"/>
                        </a:lnTo>
                        <a:lnTo>
                          <a:pt x="286" y="71"/>
                        </a:lnTo>
                        <a:lnTo>
                          <a:pt x="287" y="70"/>
                        </a:lnTo>
                        <a:lnTo>
                          <a:pt x="288" y="70"/>
                        </a:lnTo>
                        <a:lnTo>
                          <a:pt x="280" y="81"/>
                        </a:lnTo>
                        <a:lnTo>
                          <a:pt x="274" y="90"/>
                        </a:lnTo>
                        <a:lnTo>
                          <a:pt x="271" y="93"/>
                        </a:lnTo>
                        <a:lnTo>
                          <a:pt x="267" y="94"/>
                        </a:lnTo>
                        <a:lnTo>
                          <a:pt x="262" y="96"/>
                        </a:lnTo>
                        <a:lnTo>
                          <a:pt x="258" y="98"/>
                        </a:lnTo>
                        <a:lnTo>
                          <a:pt x="257" y="101"/>
                        </a:lnTo>
                        <a:lnTo>
                          <a:pt x="258" y="100"/>
                        </a:lnTo>
                        <a:lnTo>
                          <a:pt x="259" y="99"/>
                        </a:lnTo>
                        <a:lnTo>
                          <a:pt x="261" y="98"/>
                        </a:lnTo>
                        <a:lnTo>
                          <a:pt x="260" y="102"/>
                        </a:lnTo>
                        <a:lnTo>
                          <a:pt x="257" y="105"/>
                        </a:lnTo>
                        <a:lnTo>
                          <a:pt x="253" y="108"/>
                        </a:lnTo>
                        <a:lnTo>
                          <a:pt x="248" y="109"/>
                        </a:lnTo>
                        <a:lnTo>
                          <a:pt x="243" y="110"/>
                        </a:lnTo>
                        <a:lnTo>
                          <a:pt x="246" y="108"/>
                        </a:lnTo>
                        <a:lnTo>
                          <a:pt x="247" y="106"/>
                        </a:lnTo>
                        <a:lnTo>
                          <a:pt x="244" y="107"/>
                        </a:lnTo>
                        <a:lnTo>
                          <a:pt x="243" y="108"/>
                        </a:lnTo>
                        <a:lnTo>
                          <a:pt x="239" y="111"/>
                        </a:lnTo>
                        <a:lnTo>
                          <a:pt x="239" y="112"/>
                        </a:lnTo>
                        <a:lnTo>
                          <a:pt x="236" y="115"/>
                        </a:lnTo>
                        <a:lnTo>
                          <a:pt x="239" y="114"/>
                        </a:lnTo>
                        <a:lnTo>
                          <a:pt x="246" y="111"/>
                        </a:lnTo>
                        <a:lnTo>
                          <a:pt x="244" y="115"/>
                        </a:lnTo>
                        <a:lnTo>
                          <a:pt x="238" y="123"/>
                        </a:lnTo>
                        <a:lnTo>
                          <a:pt x="235" y="124"/>
                        </a:lnTo>
                        <a:lnTo>
                          <a:pt x="234" y="123"/>
                        </a:lnTo>
                        <a:lnTo>
                          <a:pt x="234" y="122"/>
                        </a:lnTo>
                        <a:lnTo>
                          <a:pt x="229" y="129"/>
                        </a:lnTo>
                        <a:lnTo>
                          <a:pt x="226" y="135"/>
                        </a:lnTo>
                        <a:lnTo>
                          <a:pt x="222" y="142"/>
                        </a:lnTo>
                        <a:lnTo>
                          <a:pt x="218" y="147"/>
                        </a:lnTo>
                        <a:lnTo>
                          <a:pt x="215" y="151"/>
                        </a:lnTo>
                        <a:lnTo>
                          <a:pt x="213" y="150"/>
                        </a:lnTo>
                        <a:lnTo>
                          <a:pt x="213" y="146"/>
                        </a:lnTo>
                        <a:lnTo>
                          <a:pt x="214" y="145"/>
                        </a:lnTo>
                        <a:lnTo>
                          <a:pt x="217" y="142"/>
                        </a:lnTo>
                        <a:lnTo>
                          <a:pt x="214" y="143"/>
                        </a:lnTo>
                        <a:lnTo>
                          <a:pt x="211" y="146"/>
                        </a:lnTo>
                        <a:lnTo>
                          <a:pt x="207" y="148"/>
                        </a:lnTo>
                        <a:lnTo>
                          <a:pt x="201" y="153"/>
                        </a:lnTo>
                        <a:lnTo>
                          <a:pt x="200" y="154"/>
                        </a:lnTo>
                        <a:lnTo>
                          <a:pt x="202" y="155"/>
                        </a:lnTo>
                        <a:lnTo>
                          <a:pt x="206" y="155"/>
                        </a:lnTo>
                        <a:lnTo>
                          <a:pt x="208" y="158"/>
                        </a:lnTo>
                        <a:lnTo>
                          <a:pt x="209" y="158"/>
                        </a:lnTo>
                        <a:lnTo>
                          <a:pt x="209" y="157"/>
                        </a:lnTo>
                        <a:lnTo>
                          <a:pt x="213" y="156"/>
                        </a:lnTo>
                        <a:lnTo>
                          <a:pt x="216" y="153"/>
                        </a:lnTo>
                        <a:lnTo>
                          <a:pt x="217" y="154"/>
                        </a:lnTo>
                        <a:lnTo>
                          <a:pt x="212" y="159"/>
                        </a:lnTo>
                        <a:lnTo>
                          <a:pt x="204" y="166"/>
                        </a:lnTo>
                        <a:lnTo>
                          <a:pt x="195" y="172"/>
                        </a:lnTo>
                        <a:lnTo>
                          <a:pt x="185" y="179"/>
                        </a:lnTo>
                        <a:lnTo>
                          <a:pt x="176" y="184"/>
                        </a:lnTo>
                        <a:lnTo>
                          <a:pt x="167" y="188"/>
                        </a:lnTo>
                        <a:lnTo>
                          <a:pt x="160" y="191"/>
                        </a:lnTo>
                        <a:lnTo>
                          <a:pt x="159" y="189"/>
                        </a:lnTo>
                        <a:lnTo>
                          <a:pt x="158" y="188"/>
                        </a:lnTo>
                        <a:lnTo>
                          <a:pt x="157" y="188"/>
                        </a:lnTo>
                        <a:lnTo>
                          <a:pt x="154" y="189"/>
                        </a:lnTo>
                        <a:lnTo>
                          <a:pt x="150" y="193"/>
                        </a:lnTo>
                        <a:lnTo>
                          <a:pt x="143" y="199"/>
                        </a:lnTo>
                        <a:lnTo>
                          <a:pt x="135" y="208"/>
                        </a:lnTo>
                        <a:lnTo>
                          <a:pt x="126" y="216"/>
                        </a:lnTo>
                        <a:lnTo>
                          <a:pt x="117" y="224"/>
                        </a:lnTo>
                        <a:lnTo>
                          <a:pt x="108" y="229"/>
                        </a:lnTo>
                        <a:lnTo>
                          <a:pt x="100" y="232"/>
                        </a:lnTo>
                        <a:lnTo>
                          <a:pt x="100" y="229"/>
                        </a:lnTo>
                        <a:lnTo>
                          <a:pt x="101" y="228"/>
                        </a:lnTo>
                        <a:lnTo>
                          <a:pt x="102" y="227"/>
                        </a:lnTo>
                        <a:lnTo>
                          <a:pt x="103" y="225"/>
                        </a:lnTo>
                        <a:lnTo>
                          <a:pt x="98" y="225"/>
                        </a:lnTo>
                        <a:lnTo>
                          <a:pt x="93" y="228"/>
                        </a:lnTo>
                        <a:lnTo>
                          <a:pt x="86" y="234"/>
                        </a:lnTo>
                        <a:lnTo>
                          <a:pt x="78" y="243"/>
                        </a:lnTo>
                        <a:lnTo>
                          <a:pt x="70" y="254"/>
                        </a:lnTo>
                        <a:lnTo>
                          <a:pt x="61" y="265"/>
                        </a:lnTo>
                        <a:lnTo>
                          <a:pt x="52" y="277"/>
                        </a:lnTo>
                        <a:lnTo>
                          <a:pt x="43" y="289"/>
                        </a:lnTo>
                        <a:lnTo>
                          <a:pt x="35" y="301"/>
                        </a:lnTo>
                        <a:lnTo>
                          <a:pt x="27" y="311"/>
                        </a:lnTo>
                        <a:lnTo>
                          <a:pt x="21" y="319"/>
                        </a:lnTo>
                        <a:lnTo>
                          <a:pt x="16" y="325"/>
                        </a:lnTo>
                        <a:lnTo>
                          <a:pt x="12" y="327"/>
                        </a:lnTo>
                        <a:lnTo>
                          <a:pt x="11" y="325"/>
                        </a:lnTo>
                        <a:lnTo>
                          <a:pt x="10" y="323"/>
                        </a:lnTo>
                        <a:lnTo>
                          <a:pt x="9" y="318"/>
                        </a:lnTo>
                        <a:lnTo>
                          <a:pt x="9" y="316"/>
                        </a:lnTo>
                        <a:lnTo>
                          <a:pt x="8" y="315"/>
                        </a:lnTo>
                        <a:lnTo>
                          <a:pt x="7" y="315"/>
                        </a:lnTo>
                        <a:lnTo>
                          <a:pt x="5" y="317"/>
                        </a:lnTo>
                        <a:lnTo>
                          <a:pt x="4" y="317"/>
                        </a:lnTo>
                        <a:lnTo>
                          <a:pt x="2" y="318"/>
                        </a:lnTo>
                        <a:lnTo>
                          <a:pt x="2" y="314"/>
                        </a:lnTo>
                        <a:lnTo>
                          <a:pt x="1" y="313"/>
                        </a:lnTo>
                        <a:lnTo>
                          <a:pt x="0" y="312"/>
                        </a:lnTo>
                        <a:lnTo>
                          <a:pt x="3" y="299"/>
                        </a:lnTo>
                        <a:lnTo>
                          <a:pt x="8" y="287"/>
                        </a:lnTo>
                        <a:lnTo>
                          <a:pt x="13" y="277"/>
                        </a:lnTo>
                        <a:lnTo>
                          <a:pt x="20" y="267"/>
                        </a:lnTo>
                        <a:lnTo>
                          <a:pt x="27" y="257"/>
                        </a:lnTo>
                        <a:lnTo>
                          <a:pt x="25" y="258"/>
                        </a:lnTo>
                        <a:lnTo>
                          <a:pt x="22" y="261"/>
                        </a:lnTo>
                        <a:lnTo>
                          <a:pt x="20" y="262"/>
                        </a:lnTo>
                        <a:lnTo>
                          <a:pt x="18" y="263"/>
                        </a:lnTo>
                        <a:lnTo>
                          <a:pt x="20" y="261"/>
                        </a:lnTo>
                        <a:lnTo>
                          <a:pt x="22" y="256"/>
                        </a:lnTo>
                        <a:lnTo>
                          <a:pt x="25" y="251"/>
                        </a:lnTo>
                        <a:lnTo>
                          <a:pt x="31" y="243"/>
                        </a:lnTo>
                        <a:lnTo>
                          <a:pt x="32" y="243"/>
                        </a:lnTo>
                        <a:lnTo>
                          <a:pt x="31" y="243"/>
                        </a:lnTo>
                        <a:lnTo>
                          <a:pt x="29" y="245"/>
                        </a:lnTo>
                        <a:lnTo>
                          <a:pt x="31" y="235"/>
                        </a:lnTo>
                        <a:lnTo>
                          <a:pt x="39" y="225"/>
                        </a:lnTo>
                        <a:lnTo>
                          <a:pt x="48" y="214"/>
                        </a:lnTo>
                        <a:lnTo>
                          <a:pt x="72" y="195"/>
                        </a:lnTo>
                        <a:lnTo>
                          <a:pt x="82" y="187"/>
                        </a:lnTo>
                        <a:lnTo>
                          <a:pt x="91" y="180"/>
                        </a:lnTo>
                        <a:lnTo>
                          <a:pt x="86" y="179"/>
                        </a:lnTo>
                        <a:lnTo>
                          <a:pt x="81" y="182"/>
                        </a:lnTo>
                        <a:lnTo>
                          <a:pt x="77" y="187"/>
                        </a:lnTo>
                        <a:lnTo>
                          <a:pt x="72" y="191"/>
                        </a:lnTo>
                        <a:lnTo>
                          <a:pt x="76" y="183"/>
                        </a:lnTo>
                        <a:lnTo>
                          <a:pt x="84" y="176"/>
                        </a:lnTo>
                        <a:lnTo>
                          <a:pt x="94" y="170"/>
                        </a:lnTo>
                        <a:lnTo>
                          <a:pt x="92" y="172"/>
                        </a:lnTo>
                        <a:lnTo>
                          <a:pt x="94" y="172"/>
                        </a:lnTo>
                        <a:lnTo>
                          <a:pt x="96" y="172"/>
                        </a:lnTo>
                        <a:lnTo>
                          <a:pt x="98" y="171"/>
                        </a:lnTo>
                        <a:lnTo>
                          <a:pt x="100" y="170"/>
                        </a:lnTo>
                        <a:lnTo>
                          <a:pt x="101" y="168"/>
                        </a:lnTo>
                        <a:lnTo>
                          <a:pt x="102" y="165"/>
                        </a:lnTo>
                        <a:lnTo>
                          <a:pt x="102" y="164"/>
                        </a:lnTo>
                        <a:lnTo>
                          <a:pt x="103" y="162"/>
                        </a:lnTo>
                        <a:lnTo>
                          <a:pt x="103" y="161"/>
                        </a:lnTo>
                        <a:lnTo>
                          <a:pt x="107" y="157"/>
                        </a:lnTo>
                        <a:lnTo>
                          <a:pt x="106" y="157"/>
                        </a:lnTo>
                        <a:lnTo>
                          <a:pt x="103" y="159"/>
                        </a:lnTo>
                        <a:lnTo>
                          <a:pt x="101" y="160"/>
                        </a:lnTo>
                        <a:lnTo>
                          <a:pt x="99" y="160"/>
                        </a:lnTo>
                        <a:lnTo>
                          <a:pt x="98" y="161"/>
                        </a:lnTo>
                        <a:lnTo>
                          <a:pt x="98" y="161"/>
                        </a:lnTo>
                        <a:lnTo>
                          <a:pt x="104" y="154"/>
                        </a:lnTo>
                        <a:lnTo>
                          <a:pt x="111" y="149"/>
                        </a:lnTo>
                        <a:lnTo>
                          <a:pt x="117" y="143"/>
                        </a:lnTo>
                        <a:lnTo>
                          <a:pt x="116" y="143"/>
                        </a:lnTo>
                        <a:lnTo>
                          <a:pt x="135" y="127"/>
                        </a:lnTo>
                        <a:lnTo>
                          <a:pt x="154" y="111"/>
                        </a:lnTo>
                        <a:lnTo>
                          <a:pt x="161" y="104"/>
                        </a:lnTo>
                        <a:lnTo>
                          <a:pt x="169" y="97"/>
                        </a:lnTo>
                        <a:lnTo>
                          <a:pt x="171" y="96"/>
                        </a:lnTo>
                        <a:lnTo>
                          <a:pt x="169" y="96"/>
                        </a:lnTo>
                        <a:lnTo>
                          <a:pt x="171" y="94"/>
                        </a:lnTo>
                        <a:lnTo>
                          <a:pt x="172" y="94"/>
                        </a:lnTo>
                        <a:lnTo>
                          <a:pt x="172" y="94"/>
                        </a:lnTo>
                        <a:lnTo>
                          <a:pt x="173" y="92"/>
                        </a:lnTo>
                        <a:lnTo>
                          <a:pt x="172" y="93"/>
                        </a:lnTo>
                        <a:lnTo>
                          <a:pt x="171" y="93"/>
                        </a:lnTo>
                        <a:lnTo>
                          <a:pt x="170" y="94"/>
                        </a:lnTo>
                        <a:lnTo>
                          <a:pt x="167" y="95"/>
                        </a:lnTo>
                        <a:lnTo>
                          <a:pt x="167" y="94"/>
                        </a:lnTo>
                        <a:lnTo>
                          <a:pt x="166" y="95"/>
                        </a:lnTo>
                        <a:lnTo>
                          <a:pt x="165" y="95"/>
                        </a:lnTo>
                        <a:lnTo>
                          <a:pt x="163" y="96"/>
                        </a:lnTo>
                        <a:lnTo>
                          <a:pt x="158" y="99"/>
                        </a:lnTo>
                        <a:lnTo>
                          <a:pt x="172" y="89"/>
                        </a:lnTo>
                        <a:lnTo>
                          <a:pt x="186" y="81"/>
                        </a:lnTo>
                        <a:lnTo>
                          <a:pt x="187" y="80"/>
                        </a:lnTo>
                        <a:lnTo>
                          <a:pt x="188" y="80"/>
                        </a:lnTo>
                        <a:lnTo>
                          <a:pt x="187" y="81"/>
                        </a:lnTo>
                        <a:lnTo>
                          <a:pt x="193" y="78"/>
                        </a:lnTo>
                        <a:lnTo>
                          <a:pt x="199" y="75"/>
                        </a:lnTo>
                        <a:lnTo>
                          <a:pt x="196" y="75"/>
                        </a:lnTo>
                        <a:lnTo>
                          <a:pt x="194" y="77"/>
                        </a:lnTo>
                        <a:lnTo>
                          <a:pt x="195" y="75"/>
                        </a:lnTo>
                        <a:lnTo>
                          <a:pt x="198" y="74"/>
                        </a:lnTo>
                        <a:lnTo>
                          <a:pt x="197" y="74"/>
                        </a:lnTo>
                        <a:lnTo>
                          <a:pt x="215" y="64"/>
                        </a:lnTo>
                        <a:lnTo>
                          <a:pt x="234" y="55"/>
                        </a:lnTo>
                        <a:lnTo>
                          <a:pt x="233" y="56"/>
                        </a:lnTo>
                        <a:lnTo>
                          <a:pt x="260" y="44"/>
                        </a:lnTo>
                        <a:lnTo>
                          <a:pt x="258" y="44"/>
                        </a:lnTo>
                        <a:lnTo>
                          <a:pt x="293" y="29"/>
                        </a:lnTo>
                        <a:lnTo>
                          <a:pt x="292" y="30"/>
                        </a:lnTo>
                        <a:lnTo>
                          <a:pt x="291" y="30"/>
                        </a:lnTo>
                        <a:lnTo>
                          <a:pt x="291" y="30"/>
                        </a:lnTo>
                        <a:lnTo>
                          <a:pt x="304" y="25"/>
                        </a:lnTo>
                        <a:lnTo>
                          <a:pt x="307" y="23"/>
                        </a:lnTo>
                        <a:lnTo>
                          <a:pt x="306" y="25"/>
                        </a:lnTo>
                        <a:lnTo>
                          <a:pt x="310" y="23"/>
                        </a:lnTo>
                        <a:lnTo>
                          <a:pt x="313" y="22"/>
                        </a:lnTo>
                        <a:lnTo>
                          <a:pt x="317" y="20"/>
                        </a:lnTo>
                        <a:lnTo>
                          <a:pt x="320" y="19"/>
                        </a:lnTo>
                        <a:lnTo>
                          <a:pt x="322" y="18"/>
                        </a:lnTo>
                        <a:lnTo>
                          <a:pt x="325" y="17"/>
                        </a:lnTo>
                        <a:lnTo>
                          <a:pt x="325" y="17"/>
                        </a:lnTo>
                        <a:lnTo>
                          <a:pt x="334" y="14"/>
                        </a:lnTo>
                        <a:lnTo>
                          <a:pt x="309" y="25"/>
                        </a:lnTo>
                        <a:lnTo>
                          <a:pt x="331" y="16"/>
                        </a:lnTo>
                        <a:lnTo>
                          <a:pt x="330" y="16"/>
                        </a:lnTo>
                        <a:lnTo>
                          <a:pt x="332" y="15"/>
                        </a:lnTo>
                        <a:lnTo>
                          <a:pt x="335" y="14"/>
                        </a:lnTo>
                        <a:lnTo>
                          <a:pt x="338" y="13"/>
                        </a:lnTo>
                        <a:lnTo>
                          <a:pt x="336" y="14"/>
                        </a:lnTo>
                        <a:lnTo>
                          <a:pt x="336" y="15"/>
                        </a:lnTo>
                        <a:lnTo>
                          <a:pt x="336" y="15"/>
                        </a:lnTo>
                        <a:lnTo>
                          <a:pt x="329" y="17"/>
                        </a:lnTo>
                        <a:lnTo>
                          <a:pt x="324" y="20"/>
                        </a:lnTo>
                        <a:lnTo>
                          <a:pt x="330" y="17"/>
                        </a:lnTo>
                        <a:lnTo>
                          <a:pt x="336" y="15"/>
                        </a:lnTo>
                        <a:lnTo>
                          <a:pt x="339" y="13"/>
                        </a:lnTo>
                        <a:lnTo>
                          <a:pt x="344" y="11"/>
                        </a:lnTo>
                        <a:lnTo>
                          <a:pt x="343" y="11"/>
                        </a:lnTo>
                        <a:lnTo>
                          <a:pt x="346" y="11"/>
                        </a:lnTo>
                        <a:lnTo>
                          <a:pt x="347" y="11"/>
                        </a:lnTo>
                        <a:lnTo>
                          <a:pt x="362" y="5"/>
                        </a:lnTo>
                        <a:lnTo>
                          <a:pt x="361" y="6"/>
                        </a:lnTo>
                        <a:lnTo>
                          <a:pt x="362" y="5"/>
                        </a:lnTo>
                        <a:lnTo>
                          <a:pt x="362" y="5"/>
                        </a:lnTo>
                        <a:lnTo>
                          <a:pt x="362" y="5"/>
                        </a:lnTo>
                        <a:lnTo>
                          <a:pt x="363" y="4"/>
                        </a:lnTo>
                        <a:lnTo>
                          <a:pt x="373" y="2"/>
                        </a:lnTo>
                        <a:lnTo>
                          <a:pt x="372" y="2"/>
                        </a:lnTo>
                        <a:lnTo>
                          <a:pt x="37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0" name="Freeform 27"/>
                  <p:cNvSpPr>
                    <a:spLocks noEditPoints="1"/>
                  </p:cNvSpPr>
                  <p:nvPr/>
                </p:nvSpPr>
                <p:spPr bwMode="auto">
                  <a:xfrm>
                    <a:off x="5719763" y="1749425"/>
                    <a:ext cx="1857375" cy="1320800"/>
                  </a:xfrm>
                  <a:custGeom>
                    <a:avLst/>
                    <a:gdLst/>
                    <a:ahLst/>
                    <a:cxnLst>
                      <a:cxn ang="0">
                        <a:pos x="1155" y="684"/>
                      </a:cxn>
                      <a:cxn ang="0">
                        <a:pos x="1146" y="577"/>
                      </a:cxn>
                      <a:cxn ang="0">
                        <a:pos x="1145" y="574"/>
                      </a:cxn>
                      <a:cxn ang="0">
                        <a:pos x="555" y="81"/>
                      </a:cxn>
                      <a:cxn ang="0">
                        <a:pos x="536" y="61"/>
                      </a:cxn>
                      <a:cxn ang="0">
                        <a:pos x="490" y="8"/>
                      </a:cxn>
                      <a:cxn ang="0">
                        <a:pos x="498" y="9"/>
                      </a:cxn>
                      <a:cxn ang="0">
                        <a:pos x="1130" y="526"/>
                      </a:cxn>
                      <a:cxn ang="0">
                        <a:pos x="1156" y="686"/>
                      </a:cxn>
                      <a:cxn ang="0">
                        <a:pos x="1108" y="592"/>
                      </a:cxn>
                      <a:cxn ang="0">
                        <a:pos x="1065" y="704"/>
                      </a:cxn>
                      <a:cxn ang="0">
                        <a:pos x="999" y="619"/>
                      </a:cxn>
                      <a:cxn ang="0">
                        <a:pos x="927" y="585"/>
                      </a:cxn>
                      <a:cxn ang="0">
                        <a:pos x="724" y="551"/>
                      </a:cxn>
                      <a:cxn ang="0">
                        <a:pos x="777" y="613"/>
                      </a:cxn>
                      <a:cxn ang="0">
                        <a:pos x="819" y="585"/>
                      </a:cxn>
                      <a:cxn ang="0">
                        <a:pos x="814" y="727"/>
                      </a:cxn>
                      <a:cxn ang="0">
                        <a:pos x="707" y="759"/>
                      </a:cxn>
                      <a:cxn ang="0">
                        <a:pos x="558" y="619"/>
                      </a:cxn>
                      <a:cxn ang="0">
                        <a:pos x="552" y="533"/>
                      </a:cxn>
                      <a:cxn ang="0">
                        <a:pos x="446" y="536"/>
                      </a:cxn>
                      <a:cxn ang="0">
                        <a:pos x="376" y="495"/>
                      </a:cxn>
                      <a:cxn ang="0">
                        <a:pos x="400" y="523"/>
                      </a:cxn>
                      <a:cxn ang="0">
                        <a:pos x="344" y="525"/>
                      </a:cxn>
                      <a:cxn ang="0">
                        <a:pos x="243" y="451"/>
                      </a:cxn>
                      <a:cxn ang="0">
                        <a:pos x="309" y="512"/>
                      </a:cxn>
                      <a:cxn ang="0">
                        <a:pos x="269" y="563"/>
                      </a:cxn>
                      <a:cxn ang="0">
                        <a:pos x="195" y="492"/>
                      </a:cxn>
                      <a:cxn ang="0">
                        <a:pos x="27" y="626"/>
                      </a:cxn>
                      <a:cxn ang="0">
                        <a:pos x="56" y="527"/>
                      </a:cxn>
                      <a:cxn ang="0">
                        <a:pos x="49" y="452"/>
                      </a:cxn>
                      <a:cxn ang="0">
                        <a:pos x="102" y="421"/>
                      </a:cxn>
                      <a:cxn ang="0">
                        <a:pos x="177" y="295"/>
                      </a:cxn>
                      <a:cxn ang="0">
                        <a:pos x="207" y="319"/>
                      </a:cxn>
                      <a:cxn ang="0">
                        <a:pos x="209" y="333"/>
                      </a:cxn>
                      <a:cxn ang="0">
                        <a:pos x="290" y="271"/>
                      </a:cxn>
                      <a:cxn ang="0">
                        <a:pos x="282" y="261"/>
                      </a:cxn>
                      <a:cxn ang="0">
                        <a:pos x="311" y="226"/>
                      </a:cxn>
                      <a:cxn ang="0">
                        <a:pos x="268" y="167"/>
                      </a:cxn>
                      <a:cxn ang="0">
                        <a:pos x="249" y="249"/>
                      </a:cxn>
                      <a:cxn ang="0">
                        <a:pos x="243" y="290"/>
                      </a:cxn>
                      <a:cxn ang="0">
                        <a:pos x="187" y="278"/>
                      </a:cxn>
                      <a:cxn ang="0">
                        <a:pos x="134" y="290"/>
                      </a:cxn>
                      <a:cxn ang="0">
                        <a:pos x="127" y="271"/>
                      </a:cxn>
                      <a:cxn ang="0">
                        <a:pos x="171" y="198"/>
                      </a:cxn>
                      <a:cxn ang="0">
                        <a:pos x="186" y="147"/>
                      </a:cxn>
                      <a:cxn ang="0">
                        <a:pos x="199" y="137"/>
                      </a:cxn>
                      <a:cxn ang="0">
                        <a:pos x="233" y="120"/>
                      </a:cxn>
                      <a:cxn ang="0">
                        <a:pos x="261" y="106"/>
                      </a:cxn>
                      <a:cxn ang="0">
                        <a:pos x="310" y="114"/>
                      </a:cxn>
                      <a:cxn ang="0">
                        <a:pos x="345" y="154"/>
                      </a:cxn>
                      <a:cxn ang="0">
                        <a:pos x="398" y="149"/>
                      </a:cxn>
                      <a:cxn ang="0">
                        <a:pos x="379" y="102"/>
                      </a:cxn>
                      <a:cxn ang="0">
                        <a:pos x="435" y="84"/>
                      </a:cxn>
                      <a:cxn ang="0">
                        <a:pos x="458" y="82"/>
                      </a:cxn>
                      <a:cxn ang="0">
                        <a:pos x="462" y="65"/>
                      </a:cxn>
                      <a:cxn ang="0">
                        <a:pos x="439" y="38"/>
                      </a:cxn>
                      <a:cxn ang="0">
                        <a:pos x="457" y="31"/>
                      </a:cxn>
                      <a:cxn ang="0">
                        <a:pos x="458" y="23"/>
                      </a:cxn>
                      <a:cxn ang="0">
                        <a:pos x="415" y="5"/>
                      </a:cxn>
                    </a:cxnLst>
                    <a:rect l="0" t="0" r="r" b="b"/>
                    <a:pathLst>
                      <a:path w="1170" h="832">
                        <a:moveTo>
                          <a:pt x="1160" y="750"/>
                        </a:moveTo>
                        <a:lnTo>
                          <a:pt x="1163" y="763"/>
                        </a:lnTo>
                        <a:lnTo>
                          <a:pt x="1167" y="785"/>
                        </a:lnTo>
                        <a:lnTo>
                          <a:pt x="1170" y="808"/>
                        </a:lnTo>
                        <a:lnTo>
                          <a:pt x="1169" y="832"/>
                        </a:lnTo>
                        <a:lnTo>
                          <a:pt x="1168" y="832"/>
                        </a:lnTo>
                        <a:lnTo>
                          <a:pt x="1165" y="821"/>
                        </a:lnTo>
                        <a:lnTo>
                          <a:pt x="1163" y="808"/>
                        </a:lnTo>
                        <a:lnTo>
                          <a:pt x="1162" y="793"/>
                        </a:lnTo>
                        <a:lnTo>
                          <a:pt x="1161" y="776"/>
                        </a:lnTo>
                        <a:lnTo>
                          <a:pt x="1160" y="758"/>
                        </a:lnTo>
                        <a:lnTo>
                          <a:pt x="1160" y="750"/>
                        </a:lnTo>
                        <a:close/>
                        <a:moveTo>
                          <a:pt x="1151" y="672"/>
                        </a:moveTo>
                        <a:lnTo>
                          <a:pt x="1151" y="678"/>
                        </a:lnTo>
                        <a:lnTo>
                          <a:pt x="1152" y="682"/>
                        </a:lnTo>
                        <a:lnTo>
                          <a:pt x="1155" y="684"/>
                        </a:lnTo>
                        <a:lnTo>
                          <a:pt x="1155" y="686"/>
                        </a:lnTo>
                        <a:lnTo>
                          <a:pt x="1157" y="703"/>
                        </a:lnTo>
                        <a:lnTo>
                          <a:pt x="1158" y="721"/>
                        </a:lnTo>
                        <a:lnTo>
                          <a:pt x="1160" y="740"/>
                        </a:lnTo>
                        <a:lnTo>
                          <a:pt x="1160" y="750"/>
                        </a:lnTo>
                        <a:lnTo>
                          <a:pt x="1157" y="740"/>
                        </a:lnTo>
                        <a:lnTo>
                          <a:pt x="1152" y="718"/>
                        </a:lnTo>
                        <a:lnTo>
                          <a:pt x="1150" y="695"/>
                        </a:lnTo>
                        <a:lnTo>
                          <a:pt x="1151" y="672"/>
                        </a:lnTo>
                        <a:close/>
                        <a:moveTo>
                          <a:pt x="50" y="627"/>
                        </a:moveTo>
                        <a:lnTo>
                          <a:pt x="52" y="628"/>
                        </a:lnTo>
                        <a:lnTo>
                          <a:pt x="49" y="628"/>
                        </a:lnTo>
                        <a:lnTo>
                          <a:pt x="50" y="627"/>
                        </a:lnTo>
                        <a:close/>
                        <a:moveTo>
                          <a:pt x="1145" y="576"/>
                        </a:moveTo>
                        <a:lnTo>
                          <a:pt x="1146" y="576"/>
                        </a:lnTo>
                        <a:lnTo>
                          <a:pt x="1146" y="577"/>
                        </a:lnTo>
                        <a:lnTo>
                          <a:pt x="1147" y="579"/>
                        </a:lnTo>
                        <a:lnTo>
                          <a:pt x="1152" y="598"/>
                        </a:lnTo>
                        <a:lnTo>
                          <a:pt x="1150" y="597"/>
                        </a:lnTo>
                        <a:lnTo>
                          <a:pt x="1149" y="593"/>
                        </a:lnTo>
                        <a:lnTo>
                          <a:pt x="1148" y="586"/>
                        </a:lnTo>
                        <a:lnTo>
                          <a:pt x="1145" y="576"/>
                        </a:lnTo>
                        <a:close/>
                        <a:moveTo>
                          <a:pt x="1140" y="559"/>
                        </a:moveTo>
                        <a:lnTo>
                          <a:pt x="1141" y="559"/>
                        </a:lnTo>
                        <a:lnTo>
                          <a:pt x="1142" y="563"/>
                        </a:lnTo>
                        <a:lnTo>
                          <a:pt x="1145" y="570"/>
                        </a:lnTo>
                        <a:lnTo>
                          <a:pt x="1145" y="574"/>
                        </a:lnTo>
                        <a:lnTo>
                          <a:pt x="1145" y="575"/>
                        </a:lnTo>
                        <a:lnTo>
                          <a:pt x="1146" y="576"/>
                        </a:lnTo>
                        <a:lnTo>
                          <a:pt x="1145" y="576"/>
                        </a:lnTo>
                        <a:lnTo>
                          <a:pt x="1145" y="575"/>
                        </a:lnTo>
                        <a:lnTo>
                          <a:pt x="1145" y="574"/>
                        </a:lnTo>
                        <a:lnTo>
                          <a:pt x="1140" y="559"/>
                        </a:lnTo>
                        <a:close/>
                        <a:moveTo>
                          <a:pt x="939" y="230"/>
                        </a:moveTo>
                        <a:lnTo>
                          <a:pt x="960" y="252"/>
                        </a:lnTo>
                        <a:lnTo>
                          <a:pt x="981" y="273"/>
                        </a:lnTo>
                        <a:lnTo>
                          <a:pt x="961" y="254"/>
                        </a:lnTo>
                        <a:lnTo>
                          <a:pt x="939" y="230"/>
                        </a:lnTo>
                        <a:close/>
                        <a:moveTo>
                          <a:pt x="525" y="54"/>
                        </a:moveTo>
                        <a:lnTo>
                          <a:pt x="528" y="56"/>
                        </a:lnTo>
                        <a:lnTo>
                          <a:pt x="529" y="57"/>
                        </a:lnTo>
                        <a:lnTo>
                          <a:pt x="522" y="57"/>
                        </a:lnTo>
                        <a:lnTo>
                          <a:pt x="517" y="56"/>
                        </a:lnTo>
                        <a:lnTo>
                          <a:pt x="521" y="57"/>
                        </a:lnTo>
                        <a:lnTo>
                          <a:pt x="535" y="62"/>
                        </a:lnTo>
                        <a:lnTo>
                          <a:pt x="546" y="69"/>
                        </a:lnTo>
                        <a:lnTo>
                          <a:pt x="553" y="75"/>
                        </a:lnTo>
                        <a:lnTo>
                          <a:pt x="555" y="81"/>
                        </a:lnTo>
                        <a:lnTo>
                          <a:pt x="553" y="81"/>
                        </a:lnTo>
                        <a:lnTo>
                          <a:pt x="551" y="82"/>
                        </a:lnTo>
                        <a:lnTo>
                          <a:pt x="548" y="82"/>
                        </a:lnTo>
                        <a:lnTo>
                          <a:pt x="552" y="84"/>
                        </a:lnTo>
                        <a:lnTo>
                          <a:pt x="557" y="85"/>
                        </a:lnTo>
                        <a:lnTo>
                          <a:pt x="568" y="84"/>
                        </a:lnTo>
                        <a:lnTo>
                          <a:pt x="565" y="82"/>
                        </a:lnTo>
                        <a:lnTo>
                          <a:pt x="564" y="81"/>
                        </a:lnTo>
                        <a:lnTo>
                          <a:pt x="563" y="80"/>
                        </a:lnTo>
                        <a:lnTo>
                          <a:pt x="562" y="77"/>
                        </a:lnTo>
                        <a:lnTo>
                          <a:pt x="564" y="76"/>
                        </a:lnTo>
                        <a:lnTo>
                          <a:pt x="559" y="74"/>
                        </a:lnTo>
                        <a:lnTo>
                          <a:pt x="554" y="71"/>
                        </a:lnTo>
                        <a:lnTo>
                          <a:pt x="548" y="69"/>
                        </a:lnTo>
                        <a:lnTo>
                          <a:pt x="543" y="65"/>
                        </a:lnTo>
                        <a:lnTo>
                          <a:pt x="536" y="61"/>
                        </a:lnTo>
                        <a:lnTo>
                          <a:pt x="537" y="57"/>
                        </a:lnTo>
                        <a:lnTo>
                          <a:pt x="539" y="56"/>
                        </a:lnTo>
                        <a:lnTo>
                          <a:pt x="534" y="54"/>
                        </a:lnTo>
                        <a:lnTo>
                          <a:pt x="525" y="54"/>
                        </a:lnTo>
                        <a:close/>
                        <a:moveTo>
                          <a:pt x="495" y="38"/>
                        </a:moveTo>
                        <a:lnTo>
                          <a:pt x="498" y="39"/>
                        </a:lnTo>
                        <a:lnTo>
                          <a:pt x="504" y="40"/>
                        </a:lnTo>
                        <a:lnTo>
                          <a:pt x="506" y="41"/>
                        </a:lnTo>
                        <a:lnTo>
                          <a:pt x="499" y="39"/>
                        </a:lnTo>
                        <a:lnTo>
                          <a:pt x="495" y="38"/>
                        </a:lnTo>
                        <a:close/>
                        <a:moveTo>
                          <a:pt x="490" y="8"/>
                        </a:moveTo>
                        <a:lnTo>
                          <a:pt x="493" y="9"/>
                        </a:lnTo>
                        <a:lnTo>
                          <a:pt x="491" y="9"/>
                        </a:lnTo>
                        <a:lnTo>
                          <a:pt x="490" y="8"/>
                        </a:lnTo>
                        <a:close/>
                        <a:moveTo>
                          <a:pt x="488" y="8"/>
                        </a:moveTo>
                        <a:lnTo>
                          <a:pt x="490" y="8"/>
                        </a:lnTo>
                        <a:lnTo>
                          <a:pt x="488" y="8"/>
                        </a:lnTo>
                        <a:close/>
                        <a:moveTo>
                          <a:pt x="386" y="0"/>
                        </a:moveTo>
                        <a:lnTo>
                          <a:pt x="414" y="1"/>
                        </a:lnTo>
                        <a:lnTo>
                          <a:pt x="411" y="0"/>
                        </a:lnTo>
                        <a:lnTo>
                          <a:pt x="414" y="0"/>
                        </a:lnTo>
                        <a:lnTo>
                          <a:pt x="443" y="2"/>
                        </a:lnTo>
                        <a:lnTo>
                          <a:pt x="474" y="6"/>
                        </a:lnTo>
                        <a:lnTo>
                          <a:pt x="504" y="12"/>
                        </a:lnTo>
                        <a:lnTo>
                          <a:pt x="489" y="9"/>
                        </a:lnTo>
                        <a:lnTo>
                          <a:pt x="473" y="5"/>
                        </a:lnTo>
                        <a:lnTo>
                          <a:pt x="484" y="7"/>
                        </a:lnTo>
                        <a:lnTo>
                          <a:pt x="488" y="8"/>
                        </a:lnTo>
                        <a:lnTo>
                          <a:pt x="487" y="8"/>
                        </a:lnTo>
                        <a:lnTo>
                          <a:pt x="491" y="9"/>
                        </a:lnTo>
                        <a:lnTo>
                          <a:pt x="493" y="9"/>
                        </a:lnTo>
                        <a:lnTo>
                          <a:pt x="498" y="9"/>
                        </a:lnTo>
                        <a:lnTo>
                          <a:pt x="561" y="24"/>
                        </a:lnTo>
                        <a:lnTo>
                          <a:pt x="621" y="42"/>
                        </a:lnTo>
                        <a:lnTo>
                          <a:pt x="678" y="63"/>
                        </a:lnTo>
                        <a:lnTo>
                          <a:pt x="733" y="89"/>
                        </a:lnTo>
                        <a:lnTo>
                          <a:pt x="787" y="118"/>
                        </a:lnTo>
                        <a:lnTo>
                          <a:pt x="838" y="151"/>
                        </a:lnTo>
                        <a:lnTo>
                          <a:pt x="888" y="188"/>
                        </a:lnTo>
                        <a:lnTo>
                          <a:pt x="935" y="229"/>
                        </a:lnTo>
                        <a:lnTo>
                          <a:pt x="961" y="254"/>
                        </a:lnTo>
                        <a:lnTo>
                          <a:pt x="974" y="268"/>
                        </a:lnTo>
                        <a:lnTo>
                          <a:pt x="1007" y="308"/>
                        </a:lnTo>
                        <a:lnTo>
                          <a:pt x="1037" y="348"/>
                        </a:lnTo>
                        <a:lnTo>
                          <a:pt x="1064" y="390"/>
                        </a:lnTo>
                        <a:lnTo>
                          <a:pt x="1089" y="433"/>
                        </a:lnTo>
                        <a:lnTo>
                          <a:pt x="1111" y="479"/>
                        </a:lnTo>
                        <a:lnTo>
                          <a:pt x="1130" y="526"/>
                        </a:lnTo>
                        <a:lnTo>
                          <a:pt x="1140" y="559"/>
                        </a:lnTo>
                        <a:lnTo>
                          <a:pt x="1138" y="558"/>
                        </a:lnTo>
                        <a:lnTo>
                          <a:pt x="1143" y="589"/>
                        </a:lnTo>
                        <a:lnTo>
                          <a:pt x="1157" y="649"/>
                        </a:lnTo>
                        <a:lnTo>
                          <a:pt x="1163" y="678"/>
                        </a:lnTo>
                        <a:lnTo>
                          <a:pt x="1167" y="708"/>
                        </a:lnTo>
                        <a:lnTo>
                          <a:pt x="1169" y="739"/>
                        </a:lnTo>
                        <a:lnTo>
                          <a:pt x="1167" y="724"/>
                        </a:lnTo>
                        <a:lnTo>
                          <a:pt x="1164" y="712"/>
                        </a:lnTo>
                        <a:lnTo>
                          <a:pt x="1163" y="703"/>
                        </a:lnTo>
                        <a:lnTo>
                          <a:pt x="1162" y="697"/>
                        </a:lnTo>
                        <a:lnTo>
                          <a:pt x="1160" y="692"/>
                        </a:lnTo>
                        <a:lnTo>
                          <a:pt x="1160" y="689"/>
                        </a:lnTo>
                        <a:lnTo>
                          <a:pt x="1159" y="686"/>
                        </a:lnTo>
                        <a:lnTo>
                          <a:pt x="1157" y="683"/>
                        </a:lnTo>
                        <a:lnTo>
                          <a:pt x="1156" y="686"/>
                        </a:lnTo>
                        <a:lnTo>
                          <a:pt x="1155" y="684"/>
                        </a:lnTo>
                        <a:lnTo>
                          <a:pt x="1152" y="670"/>
                        </a:lnTo>
                        <a:lnTo>
                          <a:pt x="1149" y="656"/>
                        </a:lnTo>
                        <a:lnTo>
                          <a:pt x="1145" y="643"/>
                        </a:lnTo>
                        <a:lnTo>
                          <a:pt x="1138" y="634"/>
                        </a:lnTo>
                        <a:lnTo>
                          <a:pt x="1131" y="628"/>
                        </a:lnTo>
                        <a:lnTo>
                          <a:pt x="1132" y="633"/>
                        </a:lnTo>
                        <a:lnTo>
                          <a:pt x="1132" y="637"/>
                        </a:lnTo>
                        <a:lnTo>
                          <a:pt x="1131" y="641"/>
                        </a:lnTo>
                        <a:lnTo>
                          <a:pt x="1128" y="644"/>
                        </a:lnTo>
                        <a:lnTo>
                          <a:pt x="1124" y="638"/>
                        </a:lnTo>
                        <a:lnTo>
                          <a:pt x="1123" y="630"/>
                        </a:lnTo>
                        <a:lnTo>
                          <a:pt x="1121" y="616"/>
                        </a:lnTo>
                        <a:lnTo>
                          <a:pt x="1117" y="610"/>
                        </a:lnTo>
                        <a:lnTo>
                          <a:pt x="1115" y="610"/>
                        </a:lnTo>
                        <a:lnTo>
                          <a:pt x="1108" y="592"/>
                        </a:lnTo>
                        <a:lnTo>
                          <a:pt x="1098" y="574"/>
                        </a:lnTo>
                        <a:lnTo>
                          <a:pt x="1088" y="559"/>
                        </a:lnTo>
                        <a:lnTo>
                          <a:pt x="1089" y="563"/>
                        </a:lnTo>
                        <a:lnTo>
                          <a:pt x="1090" y="566"/>
                        </a:lnTo>
                        <a:lnTo>
                          <a:pt x="1085" y="570"/>
                        </a:lnTo>
                        <a:lnTo>
                          <a:pt x="1082" y="574"/>
                        </a:lnTo>
                        <a:lnTo>
                          <a:pt x="1080" y="579"/>
                        </a:lnTo>
                        <a:lnTo>
                          <a:pt x="1080" y="590"/>
                        </a:lnTo>
                        <a:lnTo>
                          <a:pt x="1079" y="596"/>
                        </a:lnTo>
                        <a:lnTo>
                          <a:pt x="1078" y="600"/>
                        </a:lnTo>
                        <a:lnTo>
                          <a:pt x="1076" y="608"/>
                        </a:lnTo>
                        <a:lnTo>
                          <a:pt x="1074" y="619"/>
                        </a:lnTo>
                        <a:lnTo>
                          <a:pt x="1073" y="633"/>
                        </a:lnTo>
                        <a:lnTo>
                          <a:pt x="1071" y="649"/>
                        </a:lnTo>
                        <a:lnTo>
                          <a:pt x="1067" y="685"/>
                        </a:lnTo>
                        <a:lnTo>
                          <a:pt x="1065" y="704"/>
                        </a:lnTo>
                        <a:lnTo>
                          <a:pt x="1063" y="721"/>
                        </a:lnTo>
                        <a:lnTo>
                          <a:pt x="1062" y="738"/>
                        </a:lnTo>
                        <a:lnTo>
                          <a:pt x="1059" y="752"/>
                        </a:lnTo>
                        <a:lnTo>
                          <a:pt x="1058" y="762"/>
                        </a:lnTo>
                        <a:lnTo>
                          <a:pt x="1056" y="770"/>
                        </a:lnTo>
                        <a:lnTo>
                          <a:pt x="1055" y="772"/>
                        </a:lnTo>
                        <a:lnTo>
                          <a:pt x="1048" y="763"/>
                        </a:lnTo>
                        <a:lnTo>
                          <a:pt x="1043" y="750"/>
                        </a:lnTo>
                        <a:lnTo>
                          <a:pt x="1038" y="735"/>
                        </a:lnTo>
                        <a:lnTo>
                          <a:pt x="1033" y="717"/>
                        </a:lnTo>
                        <a:lnTo>
                          <a:pt x="1028" y="700"/>
                        </a:lnTo>
                        <a:lnTo>
                          <a:pt x="1023" y="681"/>
                        </a:lnTo>
                        <a:lnTo>
                          <a:pt x="1018" y="664"/>
                        </a:lnTo>
                        <a:lnTo>
                          <a:pt x="1012" y="647"/>
                        </a:lnTo>
                        <a:lnTo>
                          <a:pt x="1006" y="632"/>
                        </a:lnTo>
                        <a:lnTo>
                          <a:pt x="999" y="619"/>
                        </a:lnTo>
                        <a:lnTo>
                          <a:pt x="991" y="610"/>
                        </a:lnTo>
                        <a:lnTo>
                          <a:pt x="982" y="604"/>
                        </a:lnTo>
                        <a:lnTo>
                          <a:pt x="981" y="607"/>
                        </a:lnTo>
                        <a:lnTo>
                          <a:pt x="979" y="611"/>
                        </a:lnTo>
                        <a:lnTo>
                          <a:pt x="978" y="615"/>
                        </a:lnTo>
                        <a:lnTo>
                          <a:pt x="976" y="619"/>
                        </a:lnTo>
                        <a:lnTo>
                          <a:pt x="972" y="619"/>
                        </a:lnTo>
                        <a:lnTo>
                          <a:pt x="967" y="617"/>
                        </a:lnTo>
                        <a:lnTo>
                          <a:pt x="963" y="615"/>
                        </a:lnTo>
                        <a:lnTo>
                          <a:pt x="958" y="611"/>
                        </a:lnTo>
                        <a:lnTo>
                          <a:pt x="955" y="607"/>
                        </a:lnTo>
                        <a:lnTo>
                          <a:pt x="954" y="603"/>
                        </a:lnTo>
                        <a:lnTo>
                          <a:pt x="955" y="600"/>
                        </a:lnTo>
                        <a:lnTo>
                          <a:pt x="961" y="596"/>
                        </a:lnTo>
                        <a:lnTo>
                          <a:pt x="943" y="590"/>
                        </a:lnTo>
                        <a:lnTo>
                          <a:pt x="927" y="585"/>
                        </a:lnTo>
                        <a:lnTo>
                          <a:pt x="911" y="581"/>
                        </a:lnTo>
                        <a:lnTo>
                          <a:pt x="893" y="578"/>
                        </a:lnTo>
                        <a:lnTo>
                          <a:pt x="876" y="578"/>
                        </a:lnTo>
                        <a:lnTo>
                          <a:pt x="858" y="576"/>
                        </a:lnTo>
                        <a:lnTo>
                          <a:pt x="840" y="575"/>
                        </a:lnTo>
                        <a:lnTo>
                          <a:pt x="825" y="574"/>
                        </a:lnTo>
                        <a:lnTo>
                          <a:pt x="814" y="570"/>
                        </a:lnTo>
                        <a:lnTo>
                          <a:pt x="802" y="569"/>
                        </a:lnTo>
                        <a:lnTo>
                          <a:pt x="788" y="567"/>
                        </a:lnTo>
                        <a:lnTo>
                          <a:pt x="773" y="566"/>
                        </a:lnTo>
                        <a:lnTo>
                          <a:pt x="758" y="563"/>
                        </a:lnTo>
                        <a:lnTo>
                          <a:pt x="743" y="556"/>
                        </a:lnTo>
                        <a:lnTo>
                          <a:pt x="734" y="551"/>
                        </a:lnTo>
                        <a:lnTo>
                          <a:pt x="729" y="549"/>
                        </a:lnTo>
                        <a:lnTo>
                          <a:pt x="725" y="549"/>
                        </a:lnTo>
                        <a:lnTo>
                          <a:pt x="724" y="551"/>
                        </a:lnTo>
                        <a:lnTo>
                          <a:pt x="725" y="555"/>
                        </a:lnTo>
                        <a:lnTo>
                          <a:pt x="727" y="559"/>
                        </a:lnTo>
                        <a:lnTo>
                          <a:pt x="730" y="565"/>
                        </a:lnTo>
                        <a:lnTo>
                          <a:pt x="749" y="590"/>
                        </a:lnTo>
                        <a:lnTo>
                          <a:pt x="754" y="596"/>
                        </a:lnTo>
                        <a:lnTo>
                          <a:pt x="757" y="600"/>
                        </a:lnTo>
                        <a:lnTo>
                          <a:pt x="760" y="604"/>
                        </a:lnTo>
                        <a:lnTo>
                          <a:pt x="761" y="606"/>
                        </a:lnTo>
                        <a:lnTo>
                          <a:pt x="773" y="604"/>
                        </a:lnTo>
                        <a:lnTo>
                          <a:pt x="785" y="603"/>
                        </a:lnTo>
                        <a:lnTo>
                          <a:pt x="797" y="602"/>
                        </a:lnTo>
                        <a:lnTo>
                          <a:pt x="796" y="603"/>
                        </a:lnTo>
                        <a:lnTo>
                          <a:pt x="792" y="605"/>
                        </a:lnTo>
                        <a:lnTo>
                          <a:pt x="786" y="608"/>
                        </a:lnTo>
                        <a:lnTo>
                          <a:pt x="781" y="611"/>
                        </a:lnTo>
                        <a:lnTo>
                          <a:pt x="777" y="613"/>
                        </a:lnTo>
                        <a:lnTo>
                          <a:pt x="780" y="619"/>
                        </a:lnTo>
                        <a:lnTo>
                          <a:pt x="783" y="621"/>
                        </a:lnTo>
                        <a:lnTo>
                          <a:pt x="786" y="623"/>
                        </a:lnTo>
                        <a:lnTo>
                          <a:pt x="790" y="623"/>
                        </a:lnTo>
                        <a:lnTo>
                          <a:pt x="793" y="617"/>
                        </a:lnTo>
                        <a:lnTo>
                          <a:pt x="796" y="614"/>
                        </a:lnTo>
                        <a:lnTo>
                          <a:pt x="799" y="612"/>
                        </a:lnTo>
                        <a:lnTo>
                          <a:pt x="805" y="612"/>
                        </a:lnTo>
                        <a:lnTo>
                          <a:pt x="811" y="610"/>
                        </a:lnTo>
                        <a:lnTo>
                          <a:pt x="814" y="607"/>
                        </a:lnTo>
                        <a:lnTo>
                          <a:pt x="815" y="604"/>
                        </a:lnTo>
                        <a:lnTo>
                          <a:pt x="814" y="600"/>
                        </a:lnTo>
                        <a:lnTo>
                          <a:pt x="814" y="596"/>
                        </a:lnTo>
                        <a:lnTo>
                          <a:pt x="814" y="593"/>
                        </a:lnTo>
                        <a:lnTo>
                          <a:pt x="815" y="589"/>
                        </a:lnTo>
                        <a:lnTo>
                          <a:pt x="819" y="585"/>
                        </a:lnTo>
                        <a:lnTo>
                          <a:pt x="833" y="595"/>
                        </a:lnTo>
                        <a:lnTo>
                          <a:pt x="845" y="607"/>
                        </a:lnTo>
                        <a:lnTo>
                          <a:pt x="854" y="620"/>
                        </a:lnTo>
                        <a:lnTo>
                          <a:pt x="860" y="635"/>
                        </a:lnTo>
                        <a:lnTo>
                          <a:pt x="864" y="650"/>
                        </a:lnTo>
                        <a:lnTo>
                          <a:pt x="866" y="664"/>
                        </a:lnTo>
                        <a:lnTo>
                          <a:pt x="861" y="667"/>
                        </a:lnTo>
                        <a:lnTo>
                          <a:pt x="858" y="672"/>
                        </a:lnTo>
                        <a:lnTo>
                          <a:pt x="854" y="679"/>
                        </a:lnTo>
                        <a:lnTo>
                          <a:pt x="851" y="688"/>
                        </a:lnTo>
                        <a:lnTo>
                          <a:pt x="846" y="697"/>
                        </a:lnTo>
                        <a:lnTo>
                          <a:pt x="841" y="705"/>
                        </a:lnTo>
                        <a:lnTo>
                          <a:pt x="835" y="712"/>
                        </a:lnTo>
                        <a:lnTo>
                          <a:pt x="828" y="716"/>
                        </a:lnTo>
                        <a:lnTo>
                          <a:pt x="822" y="720"/>
                        </a:lnTo>
                        <a:lnTo>
                          <a:pt x="814" y="727"/>
                        </a:lnTo>
                        <a:lnTo>
                          <a:pt x="806" y="735"/>
                        </a:lnTo>
                        <a:lnTo>
                          <a:pt x="788" y="754"/>
                        </a:lnTo>
                        <a:lnTo>
                          <a:pt x="781" y="762"/>
                        </a:lnTo>
                        <a:lnTo>
                          <a:pt x="773" y="770"/>
                        </a:lnTo>
                        <a:lnTo>
                          <a:pt x="766" y="775"/>
                        </a:lnTo>
                        <a:lnTo>
                          <a:pt x="758" y="778"/>
                        </a:lnTo>
                        <a:lnTo>
                          <a:pt x="751" y="782"/>
                        </a:lnTo>
                        <a:lnTo>
                          <a:pt x="744" y="787"/>
                        </a:lnTo>
                        <a:lnTo>
                          <a:pt x="738" y="791"/>
                        </a:lnTo>
                        <a:lnTo>
                          <a:pt x="733" y="794"/>
                        </a:lnTo>
                        <a:lnTo>
                          <a:pt x="728" y="795"/>
                        </a:lnTo>
                        <a:lnTo>
                          <a:pt x="723" y="793"/>
                        </a:lnTo>
                        <a:lnTo>
                          <a:pt x="719" y="788"/>
                        </a:lnTo>
                        <a:lnTo>
                          <a:pt x="715" y="780"/>
                        </a:lnTo>
                        <a:lnTo>
                          <a:pt x="711" y="765"/>
                        </a:lnTo>
                        <a:lnTo>
                          <a:pt x="707" y="759"/>
                        </a:lnTo>
                        <a:lnTo>
                          <a:pt x="701" y="751"/>
                        </a:lnTo>
                        <a:lnTo>
                          <a:pt x="685" y="732"/>
                        </a:lnTo>
                        <a:lnTo>
                          <a:pt x="677" y="724"/>
                        </a:lnTo>
                        <a:lnTo>
                          <a:pt x="667" y="716"/>
                        </a:lnTo>
                        <a:lnTo>
                          <a:pt x="658" y="710"/>
                        </a:lnTo>
                        <a:lnTo>
                          <a:pt x="651" y="708"/>
                        </a:lnTo>
                        <a:lnTo>
                          <a:pt x="646" y="705"/>
                        </a:lnTo>
                        <a:lnTo>
                          <a:pt x="640" y="700"/>
                        </a:lnTo>
                        <a:lnTo>
                          <a:pt x="622" y="682"/>
                        </a:lnTo>
                        <a:lnTo>
                          <a:pt x="614" y="671"/>
                        </a:lnTo>
                        <a:lnTo>
                          <a:pt x="603" y="660"/>
                        </a:lnTo>
                        <a:lnTo>
                          <a:pt x="594" y="649"/>
                        </a:lnTo>
                        <a:lnTo>
                          <a:pt x="584" y="638"/>
                        </a:lnTo>
                        <a:lnTo>
                          <a:pt x="577" y="629"/>
                        </a:lnTo>
                        <a:lnTo>
                          <a:pt x="563" y="615"/>
                        </a:lnTo>
                        <a:lnTo>
                          <a:pt x="558" y="619"/>
                        </a:lnTo>
                        <a:lnTo>
                          <a:pt x="553" y="620"/>
                        </a:lnTo>
                        <a:lnTo>
                          <a:pt x="547" y="619"/>
                        </a:lnTo>
                        <a:lnTo>
                          <a:pt x="540" y="614"/>
                        </a:lnTo>
                        <a:lnTo>
                          <a:pt x="533" y="608"/>
                        </a:lnTo>
                        <a:lnTo>
                          <a:pt x="527" y="603"/>
                        </a:lnTo>
                        <a:lnTo>
                          <a:pt x="520" y="596"/>
                        </a:lnTo>
                        <a:lnTo>
                          <a:pt x="513" y="592"/>
                        </a:lnTo>
                        <a:lnTo>
                          <a:pt x="507" y="589"/>
                        </a:lnTo>
                        <a:lnTo>
                          <a:pt x="520" y="589"/>
                        </a:lnTo>
                        <a:lnTo>
                          <a:pt x="530" y="585"/>
                        </a:lnTo>
                        <a:lnTo>
                          <a:pt x="539" y="580"/>
                        </a:lnTo>
                        <a:lnTo>
                          <a:pt x="545" y="573"/>
                        </a:lnTo>
                        <a:lnTo>
                          <a:pt x="549" y="563"/>
                        </a:lnTo>
                        <a:lnTo>
                          <a:pt x="551" y="554"/>
                        </a:lnTo>
                        <a:lnTo>
                          <a:pt x="553" y="544"/>
                        </a:lnTo>
                        <a:lnTo>
                          <a:pt x="552" y="533"/>
                        </a:lnTo>
                        <a:lnTo>
                          <a:pt x="550" y="524"/>
                        </a:lnTo>
                        <a:lnTo>
                          <a:pt x="546" y="516"/>
                        </a:lnTo>
                        <a:lnTo>
                          <a:pt x="541" y="510"/>
                        </a:lnTo>
                        <a:lnTo>
                          <a:pt x="535" y="507"/>
                        </a:lnTo>
                        <a:lnTo>
                          <a:pt x="528" y="506"/>
                        </a:lnTo>
                        <a:lnTo>
                          <a:pt x="520" y="509"/>
                        </a:lnTo>
                        <a:lnTo>
                          <a:pt x="523" y="518"/>
                        </a:lnTo>
                        <a:lnTo>
                          <a:pt x="507" y="522"/>
                        </a:lnTo>
                        <a:lnTo>
                          <a:pt x="493" y="527"/>
                        </a:lnTo>
                        <a:lnTo>
                          <a:pt x="480" y="529"/>
                        </a:lnTo>
                        <a:lnTo>
                          <a:pt x="466" y="529"/>
                        </a:lnTo>
                        <a:lnTo>
                          <a:pt x="453" y="525"/>
                        </a:lnTo>
                        <a:lnTo>
                          <a:pt x="452" y="527"/>
                        </a:lnTo>
                        <a:lnTo>
                          <a:pt x="452" y="538"/>
                        </a:lnTo>
                        <a:lnTo>
                          <a:pt x="451" y="542"/>
                        </a:lnTo>
                        <a:lnTo>
                          <a:pt x="446" y="536"/>
                        </a:lnTo>
                        <a:lnTo>
                          <a:pt x="439" y="528"/>
                        </a:lnTo>
                        <a:lnTo>
                          <a:pt x="432" y="519"/>
                        </a:lnTo>
                        <a:lnTo>
                          <a:pt x="424" y="510"/>
                        </a:lnTo>
                        <a:lnTo>
                          <a:pt x="419" y="502"/>
                        </a:lnTo>
                        <a:lnTo>
                          <a:pt x="416" y="494"/>
                        </a:lnTo>
                        <a:lnTo>
                          <a:pt x="417" y="492"/>
                        </a:lnTo>
                        <a:lnTo>
                          <a:pt x="419" y="492"/>
                        </a:lnTo>
                        <a:lnTo>
                          <a:pt x="414" y="488"/>
                        </a:lnTo>
                        <a:lnTo>
                          <a:pt x="409" y="484"/>
                        </a:lnTo>
                        <a:lnTo>
                          <a:pt x="402" y="481"/>
                        </a:lnTo>
                        <a:lnTo>
                          <a:pt x="396" y="480"/>
                        </a:lnTo>
                        <a:lnTo>
                          <a:pt x="390" y="482"/>
                        </a:lnTo>
                        <a:lnTo>
                          <a:pt x="385" y="487"/>
                        </a:lnTo>
                        <a:lnTo>
                          <a:pt x="386" y="490"/>
                        </a:lnTo>
                        <a:lnTo>
                          <a:pt x="387" y="494"/>
                        </a:lnTo>
                        <a:lnTo>
                          <a:pt x="376" y="495"/>
                        </a:lnTo>
                        <a:lnTo>
                          <a:pt x="367" y="496"/>
                        </a:lnTo>
                        <a:lnTo>
                          <a:pt x="369" y="499"/>
                        </a:lnTo>
                        <a:lnTo>
                          <a:pt x="374" y="503"/>
                        </a:lnTo>
                        <a:lnTo>
                          <a:pt x="380" y="508"/>
                        </a:lnTo>
                        <a:lnTo>
                          <a:pt x="386" y="512"/>
                        </a:lnTo>
                        <a:lnTo>
                          <a:pt x="391" y="515"/>
                        </a:lnTo>
                        <a:lnTo>
                          <a:pt x="395" y="516"/>
                        </a:lnTo>
                        <a:lnTo>
                          <a:pt x="396" y="514"/>
                        </a:lnTo>
                        <a:lnTo>
                          <a:pt x="396" y="510"/>
                        </a:lnTo>
                        <a:lnTo>
                          <a:pt x="395" y="508"/>
                        </a:lnTo>
                        <a:lnTo>
                          <a:pt x="398" y="509"/>
                        </a:lnTo>
                        <a:lnTo>
                          <a:pt x="401" y="509"/>
                        </a:lnTo>
                        <a:lnTo>
                          <a:pt x="403" y="510"/>
                        </a:lnTo>
                        <a:lnTo>
                          <a:pt x="406" y="513"/>
                        </a:lnTo>
                        <a:lnTo>
                          <a:pt x="399" y="515"/>
                        </a:lnTo>
                        <a:lnTo>
                          <a:pt x="400" y="523"/>
                        </a:lnTo>
                        <a:lnTo>
                          <a:pt x="398" y="529"/>
                        </a:lnTo>
                        <a:lnTo>
                          <a:pt x="394" y="532"/>
                        </a:lnTo>
                        <a:lnTo>
                          <a:pt x="389" y="534"/>
                        </a:lnTo>
                        <a:lnTo>
                          <a:pt x="383" y="535"/>
                        </a:lnTo>
                        <a:lnTo>
                          <a:pt x="376" y="535"/>
                        </a:lnTo>
                        <a:lnTo>
                          <a:pt x="370" y="534"/>
                        </a:lnTo>
                        <a:lnTo>
                          <a:pt x="364" y="533"/>
                        </a:lnTo>
                        <a:lnTo>
                          <a:pt x="359" y="532"/>
                        </a:lnTo>
                        <a:lnTo>
                          <a:pt x="358" y="533"/>
                        </a:lnTo>
                        <a:lnTo>
                          <a:pt x="358" y="535"/>
                        </a:lnTo>
                        <a:lnTo>
                          <a:pt x="354" y="535"/>
                        </a:lnTo>
                        <a:lnTo>
                          <a:pt x="351" y="534"/>
                        </a:lnTo>
                        <a:lnTo>
                          <a:pt x="348" y="532"/>
                        </a:lnTo>
                        <a:lnTo>
                          <a:pt x="343" y="528"/>
                        </a:lnTo>
                        <a:lnTo>
                          <a:pt x="343" y="526"/>
                        </a:lnTo>
                        <a:lnTo>
                          <a:pt x="344" y="525"/>
                        </a:lnTo>
                        <a:lnTo>
                          <a:pt x="344" y="524"/>
                        </a:lnTo>
                        <a:lnTo>
                          <a:pt x="346" y="525"/>
                        </a:lnTo>
                        <a:lnTo>
                          <a:pt x="349" y="527"/>
                        </a:lnTo>
                        <a:lnTo>
                          <a:pt x="351" y="526"/>
                        </a:lnTo>
                        <a:lnTo>
                          <a:pt x="354" y="525"/>
                        </a:lnTo>
                        <a:lnTo>
                          <a:pt x="350" y="518"/>
                        </a:lnTo>
                        <a:lnTo>
                          <a:pt x="344" y="510"/>
                        </a:lnTo>
                        <a:lnTo>
                          <a:pt x="336" y="502"/>
                        </a:lnTo>
                        <a:lnTo>
                          <a:pt x="326" y="492"/>
                        </a:lnTo>
                        <a:lnTo>
                          <a:pt x="315" y="483"/>
                        </a:lnTo>
                        <a:lnTo>
                          <a:pt x="302" y="474"/>
                        </a:lnTo>
                        <a:lnTo>
                          <a:pt x="289" y="466"/>
                        </a:lnTo>
                        <a:lnTo>
                          <a:pt x="276" y="460"/>
                        </a:lnTo>
                        <a:lnTo>
                          <a:pt x="264" y="454"/>
                        </a:lnTo>
                        <a:lnTo>
                          <a:pt x="253" y="451"/>
                        </a:lnTo>
                        <a:lnTo>
                          <a:pt x="243" y="451"/>
                        </a:lnTo>
                        <a:lnTo>
                          <a:pt x="235" y="454"/>
                        </a:lnTo>
                        <a:lnTo>
                          <a:pt x="236" y="459"/>
                        </a:lnTo>
                        <a:lnTo>
                          <a:pt x="236" y="468"/>
                        </a:lnTo>
                        <a:lnTo>
                          <a:pt x="237" y="473"/>
                        </a:lnTo>
                        <a:lnTo>
                          <a:pt x="242" y="473"/>
                        </a:lnTo>
                        <a:lnTo>
                          <a:pt x="250" y="476"/>
                        </a:lnTo>
                        <a:lnTo>
                          <a:pt x="259" y="479"/>
                        </a:lnTo>
                        <a:lnTo>
                          <a:pt x="270" y="484"/>
                        </a:lnTo>
                        <a:lnTo>
                          <a:pt x="282" y="489"/>
                        </a:lnTo>
                        <a:lnTo>
                          <a:pt x="294" y="495"/>
                        </a:lnTo>
                        <a:lnTo>
                          <a:pt x="304" y="501"/>
                        </a:lnTo>
                        <a:lnTo>
                          <a:pt x="313" y="507"/>
                        </a:lnTo>
                        <a:lnTo>
                          <a:pt x="318" y="511"/>
                        </a:lnTo>
                        <a:lnTo>
                          <a:pt x="320" y="515"/>
                        </a:lnTo>
                        <a:lnTo>
                          <a:pt x="315" y="513"/>
                        </a:lnTo>
                        <a:lnTo>
                          <a:pt x="309" y="512"/>
                        </a:lnTo>
                        <a:lnTo>
                          <a:pt x="305" y="514"/>
                        </a:lnTo>
                        <a:lnTo>
                          <a:pt x="300" y="518"/>
                        </a:lnTo>
                        <a:lnTo>
                          <a:pt x="302" y="520"/>
                        </a:lnTo>
                        <a:lnTo>
                          <a:pt x="304" y="521"/>
                        </a:lnTo>
                        <a:lnTo>
                          <a:pt x="306" y="521"/>
                        </a:lnTo>
                        <a:lnTo>
                          <a:pt x="309" y="520"/>
                        </a:lnTo>
                        <a:lnTo>
                          <a:pt x="311" y="518"/>
                        </a:lnTo>
                        <a:lnTo>
                          <a:pt x="312" y="526"/>
                        </a:lnTo>
                        <a:lnTo>
                          <a:pt x="309" y="532"/>
                        </a:lnTo>
                        <a:lnTo>
                          <a:pt x="305" y="537"/>
                        </a:lnTo>
                        <a:lnTo>
                          <a:pt x="302" y="542"/>
                        </a:lnTo>
                        <a:lnTo>
                          <a:pt x="298" y="548"/>
                        </a:lnTo>
                        <a:lnTo>
                          <a:pt x="295" y="553"/>
                        </a:lnTo>
                        <a:lnTo>
                          <a:pt x="295" y="561"/>
                        </a:lnTo>
                        <a:lnTo>
                          <a:pt x="282" y="564"/>
                        </a:lnTo>
                        <a:lnTo>
                          <a:pt x="269" y="563"/>
                        </a:lnTo>
                        <a:lnTo>
                          <a:pt x="257" y="557"/>
                        </a:lnTo>
                        <a:lnTo>
                          <a:pt x="261" y="553"/>
                        </a:lnTo>
                        <a:lnTo>
                          <a:pt x="267" y="549"/>
                        </a:lnTo>
                        <a:lnTo>
                          <a:pt x="275" y="546"/>
                        </a:lnTo>
                        <a:lnTo>
                          <a:pt x="283" y="543"/>
                        </a:lnTo>
                        <a:lnTo>
                          <a:pt x="291" y="540"/>
                        </a:lnTo>
                        <a:lnTo>
                          <a:pt x="297" y="537"/>
                        </a:lnTo>
                        <a:lnTo>
                          <a:pt x="293" y="525"/>
                        </a:lnTo>
                        <a:lnTo>
                          <a:pt x="286" y="516"/>
                        </a:lnTo>
                        <a:lnTo>
                          <a:pt x="276" y="507"/>
                        </a:lnTo>
                        <a:lnTo>
                          <a:pt x="265" y="501"/>
                        </a:lnTo>
                        <a:lnTo>
                          <a:pt x="252" y="496"/>
                        </a:lnTo>
                        <a:lnTo>
                          <a:pt x="238" y="493"/>
                        </a:lnTo>
                        <a:lnTo>
                          <a:pt x="224" y="492"/>
                        </a:lnTo>
                        <a:lnTo>
                          <a:pt x="209" y="491"/>
                        </a:lnTo>
                        <a:lnTo>
                          <a:pt x="195" y="492"/>
                        </a:lnTo>
                        <a:lnTo>
                          <a:pt x="183" y="493"/>
                        </a:lnTo>
                        <a:lnTo>
                          <a:pt x="171" y="496"/>
                        </a:lnTo>
                        <a:lnTo>
                          <a:pt x="161" y="499"/>
                        </a:lnTo>
                        <a:lnTo>
                          <a:pt x="154" y="504"/>
                        </a:lnTo>
                        <a:lnTo>
                          <a:pt x="142" y="516"/>
                        </a:lnTo>
                        <a:lnTo>
                          <a:pt x="131" y="529"/>
                        </a:lnTo>
                        <a:lnTo>
                          <a:pt x="121" y="544"/>
                        </a:lnTo>
                        <a:lnTo>
                          <a:pt x="112" y="558"/>
                        </a:lnTo>
                        <a:lnTo>
                          <a:pt x="103" y="573"/>
                        </a:lnTo>
                        <a:lnTo>
                          <a:pt x="93" y="588"/>
                        </a:lnTo>
                        <a:lnTo>
                          <a:pt x="81" y="602"/>
                        </a:lnTo>
                        <a:lnTo>
                          <a:pt x="67" y="615"/>
                        </a:lnTo>
                        <a:lnTo>
                          <a:pt x="50" y="627"/>
                        </a:lnTo>
                        <a:lnTo>
                          <a:pt x="45" y="627"/>
                        </a:lnTo>
                        <a:lnTo>
                          <a:pt x="37" y="626"/>
                        </a:lnTo>
                        <a:lnTo>
                          <a:pt x="27" y="626"/>
                        </a:lnTo>
                        <a:lnTo>
                          <a:pt x="18" y="626"/>
                        </a:lnTo>
                        <a:lnTo>
                          <a:pt x="11" y="625"/>
                        </a:lnTo>
                        <a:lnTo>
                          <a:pt x="7" y="625"/>
                        </a:lnTo>
                        <a:lnTo>
                          <a:pt x="4" y="614"/>
                        </a:lnTo>
                        <a:lnTo>
                          <a:pt x="2" y="602"/>
                        </a:lnTo>
                        <a:lnTo>
                          <a:pt x="1" y="590"/>
                        </a:lnTo>
                        <a:lnTo>
                          <a:pt x="0" y="578"/>
                        </a:lnTo>
                        <a:lnTo>
                          <a:pt x="0" y="566"/>
                        </a:lnTo>
                        <a:lnTo>
                          <a:pt x="1" y="555"/>
                        </a:lnTo>
                        <a:lnTo>
                          <a:pt x="4" y="546"/>
                        </a:lnTo>
                        <a:lnTo>
                          <a:pt x="9" y="538"/>
                        </a:lnTo>
                        <a:lnTo>
                          <a:pt x="17" y="533"/>
                        </a:lnTo>
                        <a:lnTo>
                          <a:pt x="27" y="530"/>
                        </a:lnTo>
                        <a:lnTo>
                          <a:pt x="38" y="529"/>
                        </a:lnTo>
                        <a:lnTo>
                          <a:pt x="48" y="528"/>
                        </a:lnTo>
                        <a:lnTo>
                          <a:pt x="56" y="527"/>
                        </a:lnTo>
                        <a:lnTo>
                          <a:pt x="64" y="527"/>
                        </a:lnTo>
                        <a:lnTo>
                          <a:pt x="71" y="525"/>
                        </a:lnTo>
                        <a:lnTo>
                          <a:pt x="76" y="523"/>
                        </a:lnTo>
                        <a:lnTo>
                          <a:pt x="81" y="519"/>
                        </a:lnTo>
                        <a:lnTo>
                          <a:pt x="83" y="512"/>
                        </a:lnTo>
                        <a:lnTo>
                          <a:pt x="85" y="502"/>
                        </a:lnTo>
                        <a:lnTo>
                          <a:pt x="85" y="488"/>
                        </a:lnTo>
                        <a:lnTo>
                          <a:pt x="82" y="486"/>
                        </a:lnTo>
                        <a:lnTo>
                          <a:pt x="77" y="482"/>
                        </a:lnTo>
                        <a:lnTo>
                          <a:pt x="71" y="478"/>
                        </a:lnTo>
                        <a:lnTo>
                          <a:pt x="64" y="473"/>
                        </a:lnTo>
                        <a:lnTo>
                          <a:pt x="56" y="468"/>
                        </a:lnTo>
                        <a:lnTo>
                          <a:pt x="50" y="463"/>
                        </a:lnTo>
                        <a:lnTo>
                          <a:pt x="45" y="460"/>
                        </a:lnTo>
                        <a:lnTo>
                          <a:pt x="43" y="458"/>
                        </a:lnTo>
                        <a:lnTo>
                          <a:pt x="49" y="452"/>
                        </a:lnTo>
                        <a:lnTo>
                          <a:pt x="54" y="450"/>
                        </a:lnTo>
                        <a:lnTo>
                          <a:pt x="68" y="450"/>
                        </a:lnTo>
                        <a:lnTo>
                          <a:pt x="75" y="448"/>
                        </a:lnTo>
                        <a:lnTo>
                          <a:pt x="75" y="445"/>
                        </a:lnTo>
                        <a:lnTo>
                          <a:pt x="75" y="444"/>
                        </a:lnTo>
                        <a:lnTo>
                          <a:pt x="75" y="443"/>
                        </a:lnTo>
                        <a:lnTo>
                          <a:pt x="75" y="441"/>
                        </a:lnTo>
                        <a:lnTo>
                          <a:pt x="76" y="439"/>
                        </a:lnTo>
                        <a:lnTo>
                          <a:pt x="74" y="438"/>
                        </a:lnTo>
                        <a:lnTo>
                          <a:pt x="71" y="438"/>
                        </a:lnTo>
                        <a:lnTo>
                          <a:pt x="71" y="434"/>
                        </a:lnTo>
                        <a:lnTo>
                          <a:pt x="72" y="432"/>
                        </a:lnTo>
                        <a:lnTo>
                          <a:pt x="73" y="430"/>
                        </a:lnTo>
                        <a:lnTo>
                          <a:pt x="84" y="431"/>
                        </a:lnTo>
                        <a:lnTo>
                          <a:pt x="94" y="428"/>
                        </a:lnTo>
                        <a:lnTo>
                          <a:pt x="102" y="421"/>
                        </a:lnTo>
                        <a:lnTo>
                          <a:pt x="110" y="413"/>
                        </a:lnTo>
                        <a:lnTo>
                          <a:pt x="116" y="404"/>
                        </a:lnTo>
                        <a:lnTo>
                          <a:pt x="121" y="394"/>
                        </a:lnTo>
                        <a:lnTo>
                          <a:pt x="124" y="386"/>
                        </a:lnTo>
                        <a:lnTo>
                          <a:pt x="126" y="378"/>
                        </a:lnTo>
                        <a:lnTo>
                          <a:pt x="136" y="374"/>
                        </a:lnTo>
                        <a:lnTo>
                          <a:pt x="155" y="363"/>
                        </a:lnTo>
                        <a:lnTo>
                          <a:pt x="164" y="358"/>
                        </a:lnTo>
                        <a:lnTo>
                          <a:pt x="175" y="354"/>
                        </a:lnTo>
                        <a:lnTo>
                          <a:pt x="173" y="343"/>
                        </a:lnTo>
                        <a:lnTo>
                          <a:pt x="171" y="334"/>
                        </a:lnTo>
                        <a:lnTo>
                          <a:pt x="169" y="327"/>
                        </a:lnTo>
                        <a:lnTo>
                          <a:pt x="168" y="320"/>
                        </a:lnTo>
                        <a:lnTo>
                          <a:pt x="169" y="313"/>
                        </a:lnTo>
                        <a:lnTo>
                          <a:pt x="172" y="305"/>
                        </a:lnTo>
                        <a:lnTo>
                          <a:pt x="177" y="295"/>
                        </a:lnTo>
                        <a:lnTo>
                          <a:pt x="179" y="296"/>
                        </a:lnTo>
                        <a:lnTo>
                          <a:pt x="179" y="297"/>
                        </a:lnTo>
                        <a:lnTo>
                          <a:pt x="180" y="299"/>
                        </a:lnTo>
                        <a:lnTo>
                          <a:pt x="183" y="303"/>
                        </a:lnTo>
                        <a:lnTo>
                          <a:pt x="185" y="310"/>
                        </a:lnTo>
                        <a:lnTo>
                          <a:pt x="186" y="309"/>
                        </a:lnTo>
                        <a:lnTo>
                          <a:pt x="188" y="309"/>
                        </a:lnTo>
                        <a:lnTo>
                          <a:pt x="189" y="308"/>
                        </a:lnTo>
                        <a:lnTo>
                          <a:pt x="189" y="317"/>
                        </a:lnTo>
                        <a:lnTo>
                          <a:pt x="190" y="320"/>
                        </a:lnTo>
                        <a:lnTo>
                          <a:pt x="193" y="319"/>
                        </a:lnTo>
                        <a:lnTo>
                          <a:pt x="195" y="316"/>
                        </a:lnTo>
                        <a:lnTo>
                          <a:pt x="198" y="312"/>
                        </a:lnTo>
                        <a:lnTo>
                          <a:pt x="201" y="311"/>
                        </a:lnTo>
                        <a:lnTo>
                          <a:pt x="205" y="312"/>
                        </a:lnTo>
                        <a:lnTo>
                          <a:pt x="207" y="319"/>
                        </a:lnTo>
                        <a:lnTo>
                          <a:pt x="207" y="324"/>
                        </a:lnTo>
                        <a:lnTo>
                          <a:pt x="206" y="328"/>
                        </a:lnTo>
                        <a:lnTo>
                          <a:pt x="205" y="331"/>
                        </a:lnTo>
                        <a:lnTo>
                          <a:pt x="201" y="331"/>
                        </a:lnTo>
                        <a:lnTo>
                          <a:pt x="197" y="331"/>
                        </a:lnTo>
                        <a:lnTo>
                          <a:pt x="189" y="331"/>
                        </a:lnTo>
                        <a:lnTo>
                          <a:pt x="186" y="332"/>
                        </a:lnTo>
                        <a:lnTo>
                          <a:pt x="185" y="335"/>
                        </a:lnTo>
                        <a:lnTo>
                          <a:pt x="186" y="340"/>
                        </a:lnTo>
                        <a:lnTo>
                          <a:pt x="188" y="340"/>
                        </a:lnTo>
                        <a:lnTo>
                          <a:pt x="191" y="341"/>
                        </a:lnTo>
                        <a:lnTo>
                          <a:pt x="195" y="342"/>
                        </a:lnTo>
                        <a:lnTo>
                          <a:pt x="201" y="342"/>
                        </a:lnTo>
                        <a:lnTo>
                          <a:pt x="202" y="339"/>
                        </a:lnTo>
                        <a:lnTo>
                          <a:pt x="202" y="335"/>
                        </a:lnTo>
                        <a:lnTo>
                          <a:pt x="209" y="333"/>
                        </a:lnTo>
                        <a:lnTo>
                          <a:pt x="218" y="331"/>
                        </a:lnTo>
                        <a:lnTo>
                          <a:pt x="249" y="327"/>
                        </a:lnTo>
                        <a:lnTo>
                          <a:pt x="258" y="324"/>
                        </a:lnTo>
                        <a:lnTo>
                          <a:pt x="266" y="322"/>
                        </a:lnTo>
                        <a:lnTo>
                          <a:pt x="272" y="319"/>
                        </a:lnTo>
                        <a:lnTo>
                          <a:pt x="274" y="316"/>
                        </a:lnTo>
                        <a:lnTo>
                          <a:pt x="272" y="312"/>
                        </a:lnTo>
                        <a:lnTo>
                          <a:pt x="278" y="308"/>
                        </a:lnTo>
                        <a:lnTo>
                          <a:pt x="284" y="307"/>
                        </a:lnTo>
                        <a:lnTo>
                          <a:pt x="291" y="307"/>
                        </a:lnTo>
                        <a:lnTo>
                          <a:pt x="290" y="302"/>
                        </a:lnTo>
                        <a:lnTo>
                          <a:pt x="287" y="297"/>
                        </a:lnTo>
                        <a:lnTo>
                          <a:pt x="286" y="289"/>
                        </a:lnTo>
                        <a:lnTo>
                          <a:pt x="286" y="282"/>
                        </a:lnTo>
                        <a:lnTo>
                          <a:pt x="287" y="275"/>
                        </a:lnTo>
                        <a:lnTo>
                          <a:pt x="290" y="271"/>
                        </a:lnTo>
                        <a:lnTo>
                          <a:pt x="294" y="267"/>
                        </a:lnTo>
                        <a:lnTo>
                          <a:pt x="295" y="269"/>
                        </a:lnTo>
                        <a:lnTo>
                          <a:pt x="296" y="270"/>
                        </a:lnTo>
                        <a:lnTo>
                          <a:pt x="298" y="271"/>
                        </a:lnTo>
                        <a:lnTo>
                          <a:pt x="300" y="271"/>
                        </a:lnTo>
                        <a:lnTo>
                          <a:pt x="302" y="272"/>
                        </a:lnTo>
                        <a:lnTo>
                          <a:pt x="307" y="272"/>
                        </a:lnTo>
                        <a:lnTo>
                          <a:pt x="308" y="271"/>
                        </a:lnTo>
                        <a:lnTo>
                          <a:pt x="307" y="271"/>
                        </a:lnTo>
                        <a:lnTo>
                          <a:pt x="305" y="270"/>
                        </a:lnTo>
                        <a:lnTo>
                          <a:pt x="303" y="268"/>
                        </a:lnTo>
                        <a:lnTo>
                          <a:pt x="300" y="267"/>
                        </a:lnTo>
                        <a:lnTo>
                          <a:pt x="295" y="266"/>
                        </a:lnTo>
                        <a:lnTo>
                          <a:pt x="290" y="265"/>
                        </a:lnTo>
                        <a:lnTo>
                          <a:pt x="283" y="263"/>
                        </a:lnTo>
                        <a:lnTo>
                          <a:pt x="282" y="261"/>
                        </a:lnTo>
                        <a:lnTo>
                          <a:pt x="282" y="259"/>
                        </a:lnTo>
                        <a:lnTo>
                          <a:pt x="283" y="257"/>
                        </a:lnTo>
                        <a:lnTo>
                          <a:pt x="283" y="256"/>
                        </a:lnTo>
                        <a:lnTo>
                          <a:pt x="286" y="255"/>
                        </a:lnTo>
                        <a:lnTo>
                          <a:pt x="289" y="254"/>
                        </a:lnTo>
                        <a:lnTo>
                          <a:pt x="291" y="251"/>
                        </a:lnTo>
                        <a:lnTo>
                          <a:pt x="298" y="248"/>
                        </a:lnTo>
                        <a:lnTo>
                          <a:pt x="307" y="244"/>
                        </a:lnTo>
                        <a:lnTo>
                          <a:pt x="318" y="239"/>
                        </a:lnTo>
                        <a:lnTo>
                          <a:pt x="330" y="234"/>
                        </a:lnTo>
                        <a:lnTo>
                          <a:pt x="340" y="228"/>
                        </a:lnTo>
                        <a:lnTo>
                          <a:pt x="348" y="221"/>
                        </a:lnTo>
                        <a:lnTo>
                          <a:pt x="339" y="219"/>
                        </a:lnTo>
                        <a:lnTo>
                          <a:pt x="330" y="220"/>
                        </a:lnTo>
                        <a:lnTo>
                          <a:pt x="321" y="222"/>
                        </a:lnTo>
                        <a:lnTo>
                          <a:pt x="311" y="226"/>
                        </a:lnTo>
                        <a:lnTo>
                          <a:pt x="300" y="234"/>
                        </a:lnTo>
                        <a:lnTo>
                          <a:pt x="290" y="237"/>
                        </a:lnTo>
                        <a:lnTo>
                          <a:pt x="282" y="237"/>
                        </a:lnTo>
                        <a:lnTo>
                          <a:pt x="275" y="233"/>
                        </a:lnTo>
                        <a:lnTo>
                          <a:pt x="269" y="228"/>
                        </a:lnTo>
                        <a:lnTo>
                          <a:pt x="265" y="220"/>
                        </a:lnTo>
                        <a:lnTo>
                          <a:pt x="263" y="211"/>
                        </a:lnTo>
                        <a:lnTo>
                          <a:pt x="262" y="202"/>
                        </a:lnTo>
                        <a:lnTo>
                          <a:pt x="263" y="193"/>
                        </a:lnTo>
                        <a:lnTo>
                          <a:pt x="266" y="185"/>
                        </a:lnTo>
                        <a:lnTo>
                          <a:pt x="271" y="180"/>
                        </a:lnTo>
                        <a:lnTo>
                          <a:pt x="278" y="176"/>
                        </a:lnTo>
                        <a:lnTo>
                          <a:pt x="277" y="173"/>
                        </a:lnTo>
                        <a:lnTo>
                          <a:pt x="276" y="171"/>
                        </a:lnTo>
                        <a:lnTo>
                          <a:pt x="271" y="168"/>
                        </a:lnTo>
                        <a:lnTo>
                          <a:pt x="268" y="167"/>
                        </a:lnTo>
                        <a:lnTo>
                          <a:pt x="267" y="170"/>
                        </a:lnTo>
                        <a:lnTo>
                          <a:pt x="262" y="170"/>
                        </a:lnTo>
                        <a:lnTo>
                          <a:pt x="260" y="167"/>
                        </a:lnTo>
                        <a:lnTo>
                          <a:pt x="258" y="166"/>
                        </a:lnTo>
                        <a:lnTo>
                          <a:pt x="257" y="166"/>
                        </a:lnTo>
                        <a:lnTo>
                          <a:pt x="252" y="169"/>
                        </a:lnTo>
                        <a:lnTo>
                          <a:pt x="253" y="181"/>
                        </a:lnTo>
                        <a:lnTo>
                          <a:pt x="251" y="192"/>
                        </a:lnTo>
                        <a:lnTo>
                          <a:pt x="248" y="200"/>
                        </a:lnTo>
                        <a:lnTo>
                          <a:pt x="245" y="208"/>
                        </a:lnTo>
                        <a:lnTo>
                          <a:pt x="242" y="217"/>
                        </a:lnTo>
                        <a:lnTo>
                          <a:pt x="239" y="226"/>
                        </a:lnTo>
                        <a:lnTo>
                          <a:pt x="238" y="236"/>
                        </a:lnTo>
                        <a:lnTo>
                          <a:pt x="241" y="248"/>
                        </a:lnTo>
                        <a:lnTo>
                          <a:pt x="246" y="248"/>
                        </a:lnTo>
                        <a:lnTo>
                          <a:pt x="249" y="249"/>
                        </a:lnTo>
                        <a:lnTo>
                          <a:pt x="249" y="252"/>
                        </a:lnTo>
                        <a:lnTo>
                          <a:pt x="248" y="257"/>
                        </a:lnTo>
                        <a:lnTo>
                          <a:pt x="246" y="263"/>
                        </a:lnTo>
                        <a:lnTo>
                          <a:pt x="243" y="269"/>
                        </a:lnTo>
                        <a:lnTo>
                          <a:pt x="241" y="275"/>
                        </a:lnTo>
                        <a:lnTo>
                          <a:pt x="238" y="280"/>
                        </a:lnTo>
                        <a:lnTo>
                          <a:pt x="237" y="285"/>
                        </a:lnTo>
                        <a:lnTo>
                          <a:pt x="238" y="285"/>
                        </a:lnTo>
                        <a:lnTo>
                          <a:pt x="239" y="286"/>
                        </a:lnTo>
                        <a:lnTo>
                          <a:pt x="243" y="285"/>
                        </a:lnTo>
                        <a:lnTo>
                          <a:pt x="247" y="284"/>
                        </a:lnTo>
                        <a:lnTo>
                          <a:pt x="248" y="286"/>
                        </a:lnTo>
                        <a:lnTo>
                          <a:pt x="248" y="287"/>
                        </a:lnTo>
                        <a:lnTo>
                          <a:pt x="249" y="289"/>
                        </a:lnTo>
                        <a:lnTo>
                          <a:pt x="246" y="289"/>
                        </a:lnTo>
                        <a:lnTo>
                          <a:pt x="243" y="290"/>
                        </a:lnTo>
                        <a:lnTo>
                          <a:pt x="240" y="290"/>
                        </a:lnTo>
                        <a:lnTo>
                          <a:pt x="241" y="293"/>
                        </a:lnTo>
                        <a:lnTo>
                          <a:pt x="242" y="294"/>
                        </a:lnTo>
                        <a:lnTo>
                          <a:pt x="242" y="297"/>
                        </a:lnTo>
                        <a:lnTo>
                          <a:pt x="233" y="299"/>
                        </a:lnTo>
                        <a:lnTo>
                          <a:pt x="227" y="301"/>
                        </a:lnTo>
                        <a:lnTo>
                          <a:pt x="223" y="304"/>
                        </a:lnTo>
                        <a:lnTo>
                          <a:pt x="220" y="305"/>
                        </a:lnTo>
                        <a:lnTo>
                          <a:pt x="216" y="305"/>
                        </a:lnTo>
                        <a:lnTo>
                          <a:pt x="212" y="304"/>
                        </a:lnTo>
                        <a:lnTo>
                          <a:pt x="206" y="302"/>
                        </a:lnTo>
                        <a:lnTo>
                          <a:pt x="202" y="300"/>
                        </a:lnTo>
                        <a:lnTo>
                          <a:pt x="198" y="294"/>
                        </a:lnTo>
                        <a:lnTo>
                          <a:pt x="194" y="288"/>
                        </a:lnTo>
                        <a:lnTo>
                          <a:pt x="190" y="282"/>
                        </a:lnTo>
                        <a:lnTo>
                          <a:pt x="187" y="278"/>
                        </a:lnTo>
                        <a:lnTo>
                          <a:pt x="185" y="277"/>
                        </a:lnTo>
                        <a:lnTo>
                          <a:pt x="184" y="276"/>
                        </a:lnTo>
                        <a:lnTo>
                          <a:pt x="184" y="275"/>
                        </a:lnTo>
                        <a:lnTo>
                          <a:pt x="183" y="273"/>
                        </a:lnTo>
                        <a:lnTo>
                          <a:pt x="182" y="271"/>
                        </a:lnTo>
                        <a:lnTo>
                          <a:pt x="179" y="271"/>
                        </a:lnTo>
                        <a:lnTo>
                          <a:pt x="176" y="271"/>
                        </a:lnTo>
                        <a:lnTo>
                          <a:pt x="176" y="277"/>
                        </a:lnTo>
                        <a:lnTo>
                          <a:pt x="173" y="282"/>
                        </a:lnTo>
                        <a:lnTo>
                          <a:pt x="168" y="286"/>
                        </a:lnTo>
                        <a:lnTo>
                          <a:pt x="160" y="288"/>
                        </a:lnTo>
                        <a:lnTo>
                          <a:pt x="153" y="289"/>
                        </a:lnTo>
                        <a:lnTo>
                          <a:pt x="146" y="291"/>
                        </a:lnTo>
                        <a:lnTo>
                          <a:pt x="140" y="292"/>
                        </a:lnTo>
                        <a:lnTo>
                          <a:pt x="135" y="293"/>
                        </a:lnTo>
                        <a:lnTo>
                          <a:pt x="134" y="290"/>
                        </a:lnTo>
                        <a:lnTo>
                          <a:pt x="134" y="289"/>
                        </a:lnTo>
                        <a:lnTo>
                          <a:pt x="136" y="287"/>
                        </a:lnTo>
                        <a:lnTo>
                          <a:pt x="138" y="286"/>
                        </a:lnTo>
                        <a:lnTo>
                          <a:pt x="138" y="283"/>
                        </a:lnTo>
                        <a:lnTo>
                          <a:pt x="135" y="284"/>
                        </a:lnTo>
                        <a:lnTo>
                          <a:pt x="134" y="284"/>
                        </a:lnTo>
                        <a:lnTo>
                          <a:pt x="132" y="285"/>
                        </a:lnTo>
                        <a:lnTo>
                          <a:pt x="131" y="285"/>
                        </a:lnTo>
                        <a:lnTo>
                          <a:pt x="131" y="284"/>
                        </a:lnTo>
                        <a:lnTo>
                          <a:pt x="130" y="284"/>
                        </a:lnTo>
                        <a:lnTo>
                          <a:pt x="131" y="279"/>
                        </a:lnTo>
                        <a:lnTo>
                          <a:pt x="132" y="275"/>
                        </a:lnTo>
                        <a:lnTo>
                          <a:pt x="134" y="271"/>
                        </a:lnTo>
                        <a:lnTo>
                          <a:pt x="132" y="271"/>
                        </a:lnTo>
                        <a:lnTo>
                          <a:pt x="129" y="271"/>
                        </a:lnTo>
                        <a:lnTo>
                          <a:pt x="127" y="271"/>
                        </a:lnTo>
                        <a:lnTo>
                          <a:pt x="125" y="272"/>
                        </a:lnTo>
                        <a:lnTo>
                          <a:pt x="125" y="262"/>
                        </a:lnTo>
                        <a:lnTo>
                          <a:pt x="128" y="254"/>
                        </a:lnTo>
                        <a:lnTo>
                          <a:pt x="133" y="247"/>
                        </a:lnTo>
                        <a:lnTo>
                          <a:pt x="139" y="241"/>
                        </a:lnTo>
                        <a:lnTo>
                          <a:pt x="146" y="234"/>
                        </a:lnTo>
                        <a:lnTo>
                          <a:pt x="153" y="227"/>
                        </a:lnTo>
                        <a:lnTo>
                          <a:pt x="153" y="223"/>
                        </a:lnTo>
                        <a:lnTo>
                          <a:pt x="156" y="220"/>
                        </a:lnTo>
                        <a:lnTo>
                          <a:pt x="161" y="216"/>
                        </a:lnTo>
                        <a:lnTo>
                          <a:pt x="168" y="212"/>
                        </a:lnTo>
                        <a:lnTo>
                          <a:pt x="172" y="207"/>
                        </a:lnTo>
                        <a:lnTo>
                          <a:pt x="175" y="201"/>
                        </a:lnTo>
                        <a:lnTo>
                          <a:pt x="171" y="202"/>
                        </a:lnTo>
                        <a:lnTo>
                          <a:pt x="168" y="203"/>
                        </a:lnTo>
                        <a:lnTo>
                          <a:pt x="171" y="198"/>
                        </a:lnTo>
                        <a:lnTo>
                          <a:pt x="179" y="190"/>
                        </a:lnTo>
                        <a:lnTo>
                          <a:pt x="179" y="192"/>
                        </a:lnTo>
                        <a:lnTo>
                          <a:pt x="180" y="185"/>
                        </a:lnTo>
                        <a:lnTo>
                          <a:pt x="183" y="177"/>
                        </a:lnTo>
                        <a:lnTo>
                          <a:pt x="186" y="169"/>
                        </a:lnTo>
                        <a:lnTo>
                          <a:pt x="190" y="161"/>
                        </a:lnTo>
                        <a:lnTo>
                          <a:pt x="195" y="155"/>
                        </a:lnTo>
                        <a:lnTo>
                          <a:pt x="201" y="151"/>
                        </a:lnTo>
                        <a:lnTo>
                          <a:pt x="200" y="150"/>
                        </a:lnTo>
                        <a:lnTo>
                          <a:pt x="199" y="149"/>
                        </a:lnTo>
                        <a:lnTo>
                          <a:pt x="193" y="151"/>
                        </a:lnTo>
                        <a:lnTo>
                          <a:pt x="182" y="159"/>
                        </a:lnTo>
                        <a:lnTo>
                          <a:pt x="175" y="162"/>
                        </a:lnTo>
                        <a:lnTo>
                          <a:pt x="181" y="155"/>
                        </a:lnTo>
                        <a:lnTo>
                          <a:pt x="188" y="149"/>
                        </a:lnTo>
                        <a:lnTo>
                          <a:pt x="186" y="147"/>
                        </a:lnTo>
                        <a:lnTo>
                          <a:pt x="190" y="147"/>
                        </a:lnTo>
                        <a:lnTo>
                          <a:pt x="191" y="146"/>
                        </a:lnTo>
                        <a:lnTo>
                          <a:pt x="193" y="144"/>
                        </a:lnTo>
                        <a:lnTo>
                          <a:pt x="193" y="143"/>
                        </a:lnTo>
                        <a:lnTo>
                          <a:pt x="192" y="140"/>
                        </a:lnTo>
                        <a:lnTo>
                          <a:pt x="193" y="140"/>
                        </a:lnTo>
                        <a:lnTo>
                          <a:pt x="194" y="140"/>
                        </a:lnTo>
                        <a:lnTo>
                          <a:pt x="195" y="142"/>
                        </a:lnTo>
                        <a:lnTo>
                          <a:pt x="197" y="143"/>
                        </a:lnTo>
                        <a:lnTo>
                          <a:pt x="200" y="145"/>
                        </a:lnTo>
                        <a:lnTo>
                          <a:pt x="201" y="145"/>
                        </a:lnTo>
                        <a:lnTo>
                          <a:pt x="203" y="143"/>
                        </a:lnTo>
                        <a:lnTo>
                          <a:pt x="202" y="142"/>
                        </a:lnTo>
                        <a:lnTo>
                          <a:pt x="201" y="141"/>
                        </a:lnTo>
                        <a:lnTo>
                          <a:pt x="198" y="140"/>
                        </a:lnTo>
                        <a:lnTo>
                          <a:pt x="199" y="137"/>
                        </a:lnTo>
                        <a:lnTo>
                          <a:pt x="201" y="136"/>
                        </a:lnTo>
                        <a:lnTo>
                          <a:pt x="201" y="135"/>
                        </a:lnTo>
                        <a:lnTo>
                          <a:pt x="203" y="133"/>
                        </a:lnTo>
                        <a:lnTo>
                          <a:pt x="204" y="135"/>
                        </a:lnTo>
                        <a:lnTo>
                          <a:pt x="206" y="137"/>
                        </a:lnTo>
                        <a:lnTo>
                          <a:pt x="209" y="134"/>
                        </a:lnTo>
                        <a:lnTo>
                          <a:pt x="209" y="131"/>
                        </a:lnTo>
                        <a:lnTo>
                          <a:pt x="207" y="128"/>
                        </a:lnTo>
                        <a:lnTo>
                          <a:pt x="207" y="125"/>
                        </a:lnTo>
                        <a:lnTo>
                          <a:pt x="213" y="124"/>
                        </a:lnTo>
                        <a:lnTo>
                          <a:pt x="218" y="126"/>
                        </a:lnTo>
                        <a:lnTo>
                          <a:pt x="222" y="130"/>
                        </a:lnTo>
                        <a:lnTo>
                          <a:pt x="222" y="126"/>
                        </a:lnTo>
                        <a:lnTo>
                          <a:pt x="220" y="123"/>
                        </a:lnTo>
                        <a:lnTo>
                          <a:pt x="235" y="121"/>
                        </a:lnTo>
                        <a:lnTo>
                          <a:pt x="233" y="120"/>
                        </a:lnTo>
                        <a:lnTo>
                          <a:pt x="231" y="119"/>
                        </a:lnTo>
                        <a:lnTo>
                          <a:pt x="230" y="119"/>
                        </a:lnTo>
                        <a:lnTo>
                          <a:pt x="229" y="118"/>
                        </a:lnTo>
                        <a:lnTo>
                          <a:pt x="227" y="118"/>
                        </a:lnTo>
                        <a:lnTo>
                          <a:pt x="226" y="117"/>
                        </a:lnTo>
                        <a:lnTo>
                          <a:pt x="224" y="116"/>
                        </a:lnTo>
                        <a:lnTo>
                          <a:pt x="227" y="114"/>
                        </a:lnTo>
                        <a:lnTo>
                          <a:pt x="237" y="109"/>
                        </a:lnTo>
                        <a:lnTo>
                          <a:pt x="243" y="107"/>
                        </a:lnTo>
                        <a:lnTo>
                          <a:pt x="248" y="107"/>
                        </a:lnTo>
                        <a:lnTo>
                          <a:pt x="253" y="109"/>
                        </a:lnTo>
                        <a:lnTo>
                          <a:pt x="256" y="112"/>
                        </a:lnTo>
                        <a:lnTo>
                          <a:pt x="256" y="108"/>
                        </a:lnTo>
                        <a:lnTo>
                          <a:pt x="253" y="105"/>
                        </a:lnTo>
                        <a:lnTo>
                          <a:pt x="257" y="104"/>
                        </a:lnTo>
                        <a:lnTo>
                          <a:pt x="261" y="106"/>
                        </a:lnTo>
                        <a:lnTo>
                          <a:pt x="263" y="107"/>
                        </a:lnTo>
                        <a:lnTo>
                          <a:pt x="264" y="108"/>
                        </a:lnTo>
                        <a:lnTo>
                          <a:pt x="267" y="108"/>
                        </a:lnTo>
                        <a:lnTo>
                          <a:pt x="266" y="106"/>
                        </a:lnTo>
                        <a:lnTo>
                          <a:pt x="264" y="104"/>
                        </a:lnTo>
                        <a:lnTo>
                          <a:pt x="271" y="103"/>
                        </a:lnTo>
                        <a:lnTo>
                          <a:pt x="276" y="104"/>
                        </a:lnTo>
                        <a:lnTo>
                          <a:pt x="279" y="105"/>
                        </a:lnTo>
                        <a:lnTo>
                          <a:pt x="281" y="106"/>
                        </a:lnTo>
                        <a:lnTo>
                          <a:pt x="281" y="109"/>
                        </a:lnTo>
                        <a:lnTo>
                          <a:pt x="279" y="110"/>
                        </a:lnTo>
                        <a:lnTo>
                          <a:pt x="287" y="110"/>
                        </a:lnTo>
                        <a:lnTo>
                          <a:pt x="294" y="110"/>
                        </a:lnTo>
                        <a:lnTo>
                          <a:pt x="302" y="112"/>
                        </a:lnTo>
                        <a:lnTo>
                          <a:pt x="308" y="113"/>
                        </a:lnTo>
                        <a:lnTo>
                          <a:pt x="310" y="114"/>
                        </a:lnTo>
                        <a:lnTo>
                          <a:pt x="309" y="111"/>
                        </a:lnTo>
                        <a:lnTo>
                          <a:pt x="315" y="110"/>
                        </a:lnTo>
                        <a:lnTo>
                          <a:pt x="324" y="110"/>
                        </a:lnTo>
                        <a:lnTo>
                          <a:pt x="335" y="110"/>
                        </a:lnTo>
                        <a:lnTo>
                          <a:pt x="347" y="110"/>
                        </a:lnTo>
                        <a:lnTo>
                          <a:pt x="358" y="112"/>
                        </a:lnTo>
                        <a:lnTo>
                          <a:pt x="368" y="114"/>
                        </a:lnTo>
                        <a:lnTo>
                          <a:pt x="376" y="118"/>
                        </a:lnTo>
                        <a:lnTo>
                          <a:pt x="380" y="123"/>
                        </a:lnTo>
                        <a:lnTo>
                          <a:pt x="370" y="136"/>
                        </a:lnTo>
                        <a:lnTo>
                          <a:pt x="352" y="137"/>
                        </a:lnTo>
                        <a:lnTo>
                          <a:pt x="333" y="136"/>
                        </a:lnTo>
                        <a:lnTo>
                          <a:pt x="315" y="136"/>
                        </a:lnTo>
                        <a:lnTo>
                          <a:pt x="322" y="143"/>
                        </a:lnTo>
                        <a:lnTo>
                          <a:pt x="332" y="148"/>
                        </a:lnTo>
                        <a:lnTo>
                          <a:pt x="345" y="154"/>
                        </a:lnTo>
                        <a:lnTo>
                          <a:pt x="357" y="158"/>
                        </a:lnTo>
                        <a:lnTo>
                          <a:pt x="368" y="162"/>
                        </a:lnTo>
                        <a:lnTo>
                          <a:pt x="378" y="166"/>
                        </a:lnTo>
                        <a:lnTo>
                          <a:pt x="379" y="163"/>
                        </a:lnTo>
                        <a:lnTo>
                          <a:pt x="380" y="162"/>
                        </a:lnTo>
                        <a:lnTo>
                          <a:pt x="381" y="161"/>
                        </a:lnTo>
                        <a:lnTo>
                          <a:pt x="387" y="161"/>
                        </a:lnTo>
                        <a:lnTo>
                          <a:pt x="384" y="158"/>
                        </a:lnTo>
                        <a:lnTo>
                          <a:pt x="380" y="158"/>
                        </a:lnTo>
                        <a:lnTo>
                          <a:pt x="376" y="158"/>
                        </a:lnTo>
                        <a:lnTo>
                          <a:pt x="371" y="157"/>
                        </a:lnTo>
                        <a:lnTo>
                          <a:pt x="367" y="155"/>
                        </a:lnTo>
                        <a:lnTo>
                          <a:pt x="365" y="151"/>
                        </a:lnTo>
                        <a:lnTo>
                          <a:pt x="371" y="150"/>
                        </a:lnTo>
                        <a:lnTo>
                          <a:pt x="380" y="149"/>
                        </a:lnTo>
                        <a:lnTo>
                          <a:pt x="398" y="149"/>
                        </a:lnTo>
                        <a:lnTo>
                          <a:pt x="394" y="143"/>
                        </a:lnTo>
                        <a:lnTo>
                          <a:pt x="389" y="140"/>
                        </a:lnTo>
                        <a:lnTo>
                          <a:pt x="383" y="140"/>
                        </a:lnTo>
                        <a:lnTo>
                          <a:pt x="391" y="136"/>
                        </a:lnTo>
                        <a:lnTo>
                          <a:pt x="398" y="130"/>
                        </a:lnTo>
                        <a:lnTo>
                          <a:pt x="403" y="128"/>
                        </a:lnTo>
                        <a:lnTo>
                          <a:pt x="411" y="126"/>
                        </a:lnTo>
                        <a:lnTo>
                          <a:pt x="408" y="122"/>
                        </a:lnTo>
                        <a:lnTo>
                          <a:pt x="402" y="117"/>
                        </a:lnTo>
                        <a:lnTo>
                          <a:pt x="396" y="113"/>
                        </a:lnTo>
                        <a:lnTo>
                          <a:pt x="389" y="109"/>
                        </a:lnTo>
                        <a:lnTo>
                          <a:pt x="383" y="106"/>
                        </a:lnTo>
                        <a:lnTo>
                          <a:pt x="379" y="105"/>
                        </a:lnTo>
                        <a:lnTo>
                          <a:pt x="378" y="104"/>
                        </a:lnTo>
                        <a:lnTo>
                          <a:pt x="378" y="102"/>
                        </a:lnTo>
                        <a:lnTo>
                          <a:pt x="379" y="102"/>
                        </a:lnTo>
                        <a:lnTo>
                          <a:pt x="388" y="100"/>
                        </a:lnTo>
                        <a:lnTo>
                          <a:pt x="398" y="102"/>
                        </a:lnTo>
                        <a:lnTo>
                          <a:pt x="407" y="106"/>
                        </a:lnTo>
                        <a:lnTo>
                          <a:pt x="400" y="109"/>
                        </a:lnTo>
                        <a:lnTo>
                          <a:pt x="403" y="111"/>
                        </a:lnTo>
                        <a:lnTo>
                          <a:pt x="413" y="116"/>
                        </a:lnTo>
                        <a:lnTo>
                          <a:pt x="417" y="116"/>
                        </a:lnTo>
                        <a:lnTo>
                          <a:pt x="420" y="114"/>
                        </a:lnTo>
                        <a:lnTo>
                          <a:pt x="423" y="109"/>
                        </a:lnTo>
                        <a:lnTo>
                          <a:pt x="422" y="109"/>
                        </a:lnTo>
                        <a:lnTo>
                          <a:pt x="421" y="108"/>
                        </a:lnTo>
                        <a:lnTo>
                          <a:pt x="420" y="108"/>
                        </a:lnTo>
                        <a:lnTo>
                          <a:pt x="418" y="106"/>
                        </a:lnTo>
                        <a:lnTo>
                          <a:pt x="416" y="106"/>
                        </a:lnTo>
                        <a:lnTo>
                          <a:pt x="426" y="95"/>
                        </a:lnTo>
                        <a:lnTo>
                          <a:pt x="435" y="84"/>
                        </a:lnTo>
                        <a:lnTo>
                          <a:pt x="439" y="87"/>
                        </a:lnTo>
                        <a:lnTo>
                          <a:pt x="443" y="89"/>
                        </a:lnTo>
                        <a:lnTo>
                          <a:pt x="446" y="90"/>
                        </a:lnTo>
                        <a:lnTo>
                          <a:pt x="451" y="90"/>
                        </a:lnTo>
                        <a:lnTo>
                          <a:pt x="450" y="89"/>
                        </a:lnTo>
                        <a:lnTo>
                          <a:pt x="449" y="88"/>
                        </a:lnTo>
                        <a:lnTo>
                          <a:pt x="448" y="87"/>
                        </a:lnTo>
                        <a:lnTo>
                          <a:pt x="450" y="86"/>
                        </a:lnTo>
                        <a:lnTo>
                          <a:pt x="452" y="86"/>
                        </a:lnTo>
                        <a:lnTo>
                          <a:pt x="454" y="85"/>
                        </a:lnTo>
                        <a:lnTo>
                          <a:pt x="456" y="84"/>
                        </a:lnTo>
                        <a:lnTo>
                          <a:pt x="455" y="84"/>
                        </a:lnTo>
                        <a:lnTo>
                          <a:pt x="455" y="83"/>
                        </a:lnTo>
                        <a:lnTo>
                          <a:pt x="454" y="83"/>
                        </a:lnTo>
                        <a:lnTo>
                          <a:pt x="454" y="82"/>
                        </a:lnTo>
                        <a:lnTo>
                          <a:pt x="458" y="82"/>
                        </a:lnTo>
                        <a:lnTo>
                          <a:pt x="461" y="80"/>
                        </a:lnTo>
                        <a:lnTo>
                          <a:pt x="459" y="79"/>
                        </a:lnTo>
                        <a:lnTo>
                          <a:pt x="459" y="77"/>
                        </a:lnTo>
                        <a:lnTo>
                          <a:pt x="463" y="77"/>
                        </a:lnTo>
                        <a:lnTo>
                          <a:pt x="467" y="79"/>
                        </a:lnTo>
                        <a:lnTo>
                          <a:pt x="471" y="81"/>
                        </a:lnTo>
                        <a:lnTo>
                          <a:pt x="470" y="80"/>
                        </a:lnTo>
                        <a:lnTo>
                          <a:pt x="470" y="78"/>
                        </a:lnTo>
                        <a:lnTo>
                          <a:pt x="472" y="76"/>
                        </a:lnTo>
                        <a:lnTo>
                          <a:pt x="468" y="74"/>
                        </a:lnTo>
                        <a:lnTo>
                          <a:pt x="461" y="72"/>
                        </a:lnTo>
                        <a:lnTo>
                          <a:pt x="453" y="69"/>
                        </a:lnTo>
                        <a:lnTo>
                          <a:pt x="444" y="67"/>
                        </a:lnTo>
                        <a:lnTo>
                          <a:pt x="435" y="65"/>
                        </a:lnTo>
                        <a:lnTo>
                          <a:pt x="448" y="63"/>
                        </a:lnTo>
                        <a:lnTo>
                          <a:pt x="462" y="65"/>
                        </a:lnTo>
                        <a:lnTo>
                          <a:pt x="476" y="67"/>
                        </a:lnTo>
                        <a:lnTo>
                          <a:pt x="491" y="70"/>
                        </a:lnTo>
                        <a:lnTo>
                          <a:pt x="506" y="72"/>
                        </a:lnTo>
                        <a:lnTo>
                          <a:pt x="519" y="70"/>
                        </a:lnTo>
                        <a:lnTo>
                          <a:pt x="504" y="64"/>
                        </a:lnTo>
                        <a:lnTo>
                          <a:pt x="489" y="59"/>
                        </a:lnTo>
                        <a:lnTo>
                          <a:pt x="473" y="55"/>
                        </a:lnTo>
                        <a:lnTo>
                          <a:pt x="458" y="50"/>
                        </a:lnTo>
                        <a:lnTo>
                          <a:pt x="459" y="50"/>
                        </a:lnTo>
                        <a:lnTo>
                          <a:pt x="459" y="49"/>
                        </a:lnTo>
                        <a:lnTo>
                          <a:pt x="460" y="48"/>
                        </a:lnTo>
                        <a:lnTo>
                          <a:pt x="458" y="47"/>
                        </a:lnTo>
                        <a:lnTo>
                          <a:pt x="454" y="46"/>
                        </a:lnTo>
                        <a:lnTo>
                          <a:pt x="448" y="42"/>
                        </a:lnTo>
                        <a:lnTo>
                          <a:pt x="443" y="40"/>
                        </a:lnTo>
                        <a:lnTo>
                          <a:pt x="439" y="38"/>
                        </a:lnTo>
                        <a:lnTo>
                          <a:pt x="441" y="37"/>
                        </a:lnTo>
                        <a:lnTo>
                          <a:pt x="440" y="35"/>
                        </a:lnTo>
                        <a:lnTo>
                          <a:pt x="453" y="35"/>
                        </a:lnTo>
                        <a:lnTo>
                          <a:pt x="465" y="39"/>
                        </a:lnTo>
                        <a:lnTo>
                          <a:pt x="464" y="39"/>
                        </a:lnTo>
                        <a:lnTo>
                          <a:pt x="462" y="39"/>
                        </a:lnTo>
                        <a:lnTo>
                          <a:pt x="469" y="42"/>
                        </a:lnTo>
                        <a:lnTo>
                          <a:pt x="480" y="44"/>
                        </a:lnTo>
                        <a:lnTo>
                          <a:pt x="485" y="46"/>
                        </a:lnTo>
                        <a:lnTo>
                          <a:pt x="484" y="45"/>
                        </a:lnTo>
                        <a:lnTo>
                          <a:pt x="475" y="40"/>
                        </a:lnTo>
                        <a:lnTo>
                          <a:pt x="469" y="37"/>
                        </a:lnTo>
                        <a:lnTo>
                          <a:pt x="471" y="37"/>
                        </a:lnTo>
                        <a:lnTo>
                          <a:pt x="462" y="34"/>
                        </a:lnTo>
                        <a:lnTo>
                          <a:pt x="454" y="31"/>
                        </a:lnTo>
                        <a:lnTo>
                          <a:pt x="457" y="31"/>
                        </a:lnTo>
                        <a:lnTo>
                          <a:pt x="464" y="32"/>
                        </a:lnTo>
                        <a:lnTo>
                          <a:pt x="472" y="34"/>
                        </a:lnTo>
                        <a:lnTo>
                          <a:pt x="478" y="35"/>
                        </a:lnTo>
                        <a:lnTo>
                          <a:pt x="484" y="35"/>
                        </a:lnTo>
                        <a:lnTo>
                          <a:pt x="480" y="34"/>
                        </a:lnTo>
                        <a:lnTo>
                          <a:pt x="473" y="34"/>
                        </a:lnTo>
                        <a:lnTo>
                          <a:pt x="472" y="31"/>
                        </a:lnTo>
                        <a:lnTo>
                          <a:pt x="486" y="32"/>
                        </a:lnTo>
                        <a:lnTo>
                          <a:pt x="494" y="33"/>
                        </a:lnTo>
                        <a:lnTo>
                          <a:pt x="500" y="32"/>
                        </a:lnTo>
                        <a:lnTo>
                          <a:pt x="490" y="31"/>
                        </a:lnTo>
                        <a:lnTo>
                          <a:pt x="468" y="27"/>
                        </a:lnTo>
                        <a:lnTo>
                          <a:pt x="458" y="24"/>
                        </a:lnTo>
                        <a:lnTo>
                          <a:pt x="459" y="24"/>
                        </a:lnTo>
                        <a:lnTo>
                          <a:pt x="460" y="24"/>
                        </a:lnTo>
                        <a:lnTo>
                          <a:pt x="458" y="23"/>
                        </a:lnTo>
                        <a:lnTo>
                          <a:pt x="458" y="23"/>
                        </a:lnTo>
                        <a:lnTo>
                          <a:pt x="457" y="22"/>
                        </a:lnTo>
                        <a:lnTo>
                          <a:pt x="458" y="20"/>
                        </a:lnTo>
                        <a:lnTo>
                          <a:pt x="460" y="20"/>
                        </a:lnTo>
                        <a:lnTo>
                          <a:pt x="462" y="20"/>
                        </a:lnTo>
                        <a:lnTo>
                          <a:pt x="461" y="18"/>
                        </a:lnTo>
                        <a:lnTo>
                          <a:pt x="463" y="18"/>
                        </a:lnTo>
                        <a:lnTo>
                          <a:pt x="451" y="16"/>
                        </a:lnTo>
                        <a:lnTo>
                          <a:pt x="439" y="14"/>
                        </a:lnTo>
                        <a:lnTo>
                          <a:pt x="428" y="9"/>
                        </a:lnTo>
                        <a:lnTo>
                          <a:pt x="431" y="9"/>
                        </a:lnTo>
                        <a:lnTo>
                          <a:pt x="428" y="8"/>
                        </a:lnTo>
                        <a:lnTo>
                          <a:pt x="424" y="7"/>
                        </a:lnTo>
                        <a:lnTo>
                          <a:pt x="425" y="6"/>
                        </a:lnTo>
                        <a:lnTo>
                          <a:pt x="421" y="6"/>
                        </a:lnTo>
                        <a:lnTo>
                          <a:pt x="415" y="5"/>
                        </a:lnTo>
                        <a:lnTo>
                          <a:pt x="426" y="5"/>
                        </a:lnTo>
                        <a:lnTo>
                          <a:pt x="423" y="4"/>
                        </a:lnTo>
                        <a:lnTo>
                          <a:pt x="417" y="4"/>
                        </a:lnTo>
                        <a:lnTo>
                          <a:pt x="415" y="3"/>
                        </a:lnTo>
                        <a:lnTo>
                          <a:pt x="413" y="3"/>
                        </a:lnTo>
                        <a:lnTo>
                          <a:pt x="415" y="2"/>
                        </a:lnTo>
                        <a:lnTo>
                          <a:pt x="408" y="2"/>
                        </a:lnTo>
                        <a:lnTo>
                          <a:pt x="403" y="1"/>
                        </a:lnTo>
                        <a:lnTo>
                          <a:pt x="396" y="1"/>
                        </a:lnTo>
                        <a:lnTo>
                          <a:pt x="3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1" name="Freeform 28"/>
                  <p:cNvSpPr>
                    <a:spLocks/>
                  </p:cNvSpPr>
                  <p:nvPr/>
                </p:nvSpPr>
                <p:spPr bwMode="auto">
                  <a:xfrm>
                    <a:off x="5754688" y="2252663"/>
                    <a:ext cx="14288" cy="23813"/>
                  </a:xfrm>
                  <a:custGeom>
                    <a:avLst/>
                    <a:gdLst/>
                    <a:ahLst/>
                    <a:cxnLst>
                      <a:cxn ang="0">
                        <a:pos x="9" y="0"/>
                      </a:cxn>
                      <a:cxn ang="0">
                        <a:pos x="6" y="8"/>
                      </a:cxn>
                      <a:cxn ang="0">
                        <a:pos x="1" y="14"/>
                      </a:cxn>
                      <a:cxn ang="0">
                        <a:pos x="0" y="15"/>
                      </a:cxn>
                      <a:cxn ang="0">
                        <a:pos x="1" y="13"/>
                      </a:cxn>
                      <a:cxn ang="0">
                        <a:pos x="2" y="9"/>
                      </a:cxn>
                      <a:cxn ang="0">
                        <a:pos x="5" y="5"/>
                      </a:cxn>
                      <a:cxn ang="0">
                        <a:pos x="9" y="0"/>
                      </a:cxn>
                    </a:cxnLst>
                    <a:rect l="0" t="0" r="r" b="b"/>
                    <a:pathLst>
                      <a:path w="9" h="15">
                        <a:moveTo>
                          <a:pt x="9" y="0"/>
                        </a:moveTo>
                        <a:lnTo>
                          <a:pt x="6" y="8"/>
                        </a:lnTo>
                        <a:lnTo>
                          <a:pt x="1" y="14"/>
                        </a:lnTo>
                        <a:lnTo>
                          <a:pt x="0" y="15"/>
                        </a:lnTo>
                        <a:lnTo>
                          <a:pt x="1" y="13"/>
                        </a:lnTo>
                        <a:lnTo>
                          <a:pt x="2" y="9"/>
                        </a:lnTo>
                        <a:lnTo>
                          <a:pt x="5" y="5"/>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2" name="Freeform 29"/>
                  <p:cNvSpPr>
                    <a:spLocks/>
                  </p:cNvSpPr>
                  <p:nvPr/>
                </p:nvSpPr>
                <p:spPr bwMode="auto">
                  <a:xfrm>
                    <a:off x="5759451" y="2244725"/>
                    <a:ext cx="133350" cy="195263"/>
                  </a:xfrm>
                  <a:custGeom>
                    <a:avLst/>
                    <a:gdLst/>
                    <a:ahLst/>
                    <a:cxnLst>
                      <a:cxn ang="0">
                        <a:pos x="31" y="1"/>
                      </a:cxn>
                      <a:cxn ang="0">
                        <a:pos x="24" y="15"/>
                      </a:cxn>
                      <a:cxn ang="0">
                        <a:pos x="41" y="18"/>
                      </a:cxn>
                      <a:cxn ang="0">
                        <a:pos x="37" y="27"/>
                      </a:cxn>
                      <a:cxn ang="0">
                        <a:pos x="31" y="37"/>
                      </a:cxn>
                      <a:cxn ang="0">
                        <a:pos x="48" y="51"/>
                      </a:cxn>
                      <a:cxn ang="0">
                        <a:pos x="62" y="63"/>
                      </a:cxn>
                      <a:cxn ang="0">
                        <a:pos x="69" y="71"/>
                      </a:cxn>
                      <a:cxn ang="0">
                        <a:pos x="77" y="67"/>
                      </a:cxn>
                      <a:cxn ang="0">
                        <a:pos x="83" y="71"/>
                      </a:cxn>
                      <a:cxn ang="0">
                        <a:pos x="82" y="77"/>
                      </a:cxn>
                      <a:cxn ang="0">
                        <a:pos x="78" y="80"/>
                      </a:cxn>
                      <a:cxn ang="0">
                        <a:pos x="76" y="84"/>
                      </a:cxn>
                      <a:cxn ang="0">
                        <a:pos x="66" y="93"/>
                      </a:cxn>
                      <a:cxn ang="0">
                        <a:pos x="42" y="112"/>
                      </a:cxn>
                      <a:cxn ang="0">
                        <a:pos x="24" y="122"/>
                      </a:cxn>
                      <a:cxn ang="0">
                        <a:pos x="10" y="123"/>
                      </a:cxn>
                      <a:cxn ang="0">
                        <a:pos x="31" y="101"/>
                      </a:cxn>
                      <a:cxn ang="0">
                        <a:pos x="24" y="98"/>
                      </a:cxn>
                      <a:cxn ang="0">
                        <a:pos x="13" y="100"/>
                      </a:cxn>
                      <a:cxn ang="0">
                        <a:pos x="13" y="97"/>
                      </a:cxn>
                      <a:cxn ang="0">
                        <a:pos x="18" y="92"/>
                      </a:cxn>
                      <a:cxn ang="0">
                        <a:pos x="22" y="87"/>
                      </a:cxn>
                      <a:cxn ang="0">
                        <a:pos x="20" y="84"/>
                      </a:cxn>
                      <a:cxn ang="0">
                        <a:pos x="17" y="86"/>
                      </a:cxn>
                      <a:cxn ang="0">
                        <a:pos x="13" y="86"/>
                      </a:cxn>
                      <a:cxn ang="0">
                        <a:pos x="20" y="82"/>
                      </a:cxn>
                      <a:cxn ang="0">
                        <a:pos x="29" y="73"/>
                      </a:cxn>
                      <a:cxn ang="0">
                        <a:pos x="35" y="64"/>
                      </a:cxn>
                      <a:cxn ang="0">
                        <a:pos x="31" y="56"/>
                      </a:cxn>
                      <a:cxn ang="0">
                        <a:pos x="24" y="56"/>
                      </a:cxn>
                      <a:cxn ang="0">
                        <a:pos x="20" y="58"/>
                      </a:cxn>
                      <a:cxn ang="0">
                        <a:pos x="13" y="55"/>
                      </a:cxn>
                      <a:cxn ang="0">
                        <a:pos x="16" y="47"/>
                      </a:cxn>
                      <a:cxn ang="0">
                        <a:pos x="12" y="45"/>
                      </a:cxn>
                      <a:cxn ang="0">
                        <a:pos x="5" y="45"/>
                      </a:cxn>
                      <a:cxn ang="0">
                        <a:pos x="4" y="37"/>
                      </a:cxn>
                      <a:cxn ang="0">
                        <a:pos x="3" y="28"/>
                      </a:cxn>
                      <a:cxn ang="0">
                        <a:pos x="2" y="24"/>
                      </a:cxn>
                      <a:cxn ang="0">
                        <a:pos x="9" y="15"/>
                      </a:cxn>
                      <a:cxn ang="0">
                        <a:pos x="19" y="4"/>
                      </a:cxn>
                      <a:cxn ang="0">
                        <a:pos x="28" y="0"/>
                      </a:cxn>
                    </a:cxnLst>
                    <a:rect l="0" t="0" r="r" b="b"/>
                    <a:pathLst>
                      <a:path w="84" h="123">
                        <a:moveTo>
                          <a:pt x="28" y="0"/>
                        </a:moveTo>
                        <a:lnTo>
                          <a:pt x="31" y="1"/>
                        </a:lnTo>
                        <a:lnTo>
                          <a:pt x="27" y="7"/>
                        </a:lnTo>
                        <a:lnTo>
                          <a:pt x="24" y="15"/>
                        </a:lnTo>
                        <a:lnTo>
                          <a:pt x="42" y="11"/>
                        </a:lnTo>
                        <a:lnTo>
                          <a:pt x="41" y="18"/>
                        </a:lnTo>
                        <a:lnTo>
                          <a:pt x="39" y="22"/>
                        </a:lnTo>
                        <a:lnTo>
                          <a:pt x="37" y="27"/>
                        </a:lnTo>
                        <a:lnTo>
                          <a:pt x="34" y="31"/>
                        </a:lnTo>
                        <a:lnTo>
                          <a:pt x="31" y="37"/>
                        </a:lnTo>
                        <a:lnTo>
                          <a:pt x="39" y="45"/>
                        </a:lnTo>
                        <a:lnTo>
                          <a:pt x="48" y="51"/>
                        </a:lnTo>
                        <a:lnTo>
                          <a:pt x="55" y="56"/>
                        </a:lnTo>
                        <a:lnTo>
                          <a:pt x="62" y="63"/>
                        </a:lnTo>
                        <a:lnTo>
                          <a:pt x="69" y="72"/>
                        </a:lnTo>
                        <a:lnTo>
                          <a:pt x="69" y="71"/>
                        </a:lnTo>
                        <a:lnTo>
                          <a:pt x="73" y="67"/>
                        </a:lnTo>
                        <a:lnTo>
                          <a:pt x="77" y="67"/>
                        </a:lnTo>
                        <a:lnTo>
                          <a:pt x="80" y="67"/>
                        </a:lnTo>
                        <a:lnTo>
                          <a:pt x="83" y="71"/>
                        </a:lnTo>
                        <a:lnTo>
                          <a:pt x="84" y="77"/>
                        </a:lnTo>
                        <a:lnTo>
                          <a:pt x="82" y="77"/>
                        </a:lnTo>
                        <a:lnTo>
                          <a:pt x="79" y="78"/>
                        </a:lnTo>
                        <a:lnTo>
                          <a:pt x="78" y="80"/>
                        </a:lnTo>
                        <a:lnTo>
                          <a:pt x="78" y="82"/>
                        </a:lnTo>
                        <a:lnTo>
                          <a:pt x="76" y="84"/>
                        </a:lnTo>
                        <a:lnTo>
                          <a:pt x="72" y="87"/>
                        </a:lnTo>
                        <a:lnTo>
                          <a:pt x="66" y="93"/>
                        </a:lnTo>
                        <a:lnTo>
                          <a:pt x="59" y="99"/>
                        </a:lnTo>
                        <a:lnTo>
                          <a:pt x="42" y="112"/>
                        </a:lnTo>
                        <a:lnTo>
                          <a:pt x="33" y="117"/>
                        </a:lnTo>
                        <a:lnTo>
                          <a:pt x="24" y="122"/>
                        </a:lnTo>
                        <a:lnTo>
                          <a:pt x="17" y="123"/>
                        </a:lnTo>
                        <a:lnTo>
                          <a:pt x="10" y="123"/>
                        </a:lnTo>
                        <a:lnTo>
                          <a:pt x="26" y="107"/>
                        </a:lnTo>
                        <a:lnTo>
                          <a:pt x="31" y="101"/>
                        </a:lnTo>
                        <a:lnTo>
                          <a:pt x="35" y="97"/>
                        </a:lnTo>
                        <a:lnTo>
                          <a:pt x="24" y="98"/>
                        </a:lnTo>
                        <a:lnTo>
                          <a:pt x="14" y="101"/>
                        </a:lnTo>
                        <a:lnTo>
                          <a:pt x="13" y="100"/>
                        </a:lnTo>
                        <a:lnTo>
                          <a:pt x="13" y="99"/>
                        </a:lnTo>
                        <a:lnTo>
                          <a:pt x="13" y="97"/>
                        </a:lnTo>
                        <a:lnTo>
                          <a:pt x="13" y="95"/>
                        </a:lnTo>
                        <a:lnTo>
                          <a:pt x="18" y="92"/>
                        </a:lnTo>
                        <a:lnTo>
                          <a:pt x="20" y="90"/>
                        </a:lnTo>
                        <a:lnTo>
                          <a:pt x="22" y="87"/>
                        </a:lnTo>
                        <a:lnTo>
                          <a:pt x="23" y="84"/>
                        </a:lnTo>
                        <a:lnTo>
                          <a:pt x="20" y="84"/>
                        </a:lnTo>
                        <a:lnTo>
                          <a:pt x="18" y="85"/>
                        </a:lnTo>
                        <a:lnTo>
                          <a:pt x="17" y="86"/>
                        </a:lnTo>
                        <a:lnTo>
                          <a:pt x="14" y="86"/>
                        </a:lnTo>
                        <a:lnTo>
                          <a:pt x="13" y="86"/>
                        </a:lnTo>
                        <a:lnTo>
                          <a:pt x="16" y="84"/>
                        </a:lnTo>
                        <a:lnTo>
                          <a:pt x="20" y="82"/>
                        </a:lnTo>
                        <a:lnTo>
                          <a:pt x="24" y="78"/>
                        </a:lnTo>
                        <a:lnTo>
                          <a:pt x="29" y="73"/>
                        </a:lnTo>
                        <a:lnTo>
                          <a:pt x="32" y="68"/>
                        </a:lnTo>
                        <a:lnTo>
                          <a:pt x="35" y="64"/>
                        </a:lnTo>
                        <a:lnTo>
                          <a:pt x="35" y="60"/>
                        </a:lnTo>
                        <a:lnTo>
                          <a:pt x="31" y="56"/>
                        </a:lnTo>
                        <a:lnTo>
                          <a:pt x="25" y="53"/>
                        </a:lnTo>
                        <a:lnTo>
                          <a:pt x="24" y="56"/>
                        </a:lnTo>
                        <a:lnTo>
                          <a:pt x="23" y="57"/>
                        </a:lnTo>
                        <a:lnTo>
                          <a:pt x="20" y="58"/>
                        </a:lnTo>
                        <a:lnTo>
                          <a:pt x="14" y="58"/>
                        </a:lnTo>
                        <a:lnTo>
                          <a:pt x="13" y="55"/>
                        </a:lnTo>
                        <a:lnTo>
                          <a:pt x="14" y="51"/>
                        </a:lnTo>
                        <a:lnTo>
                          <a:pt x="16" y="47"/>
                        </a:lnTo>
                        <a:lnTo>
                          <a:pt x="14" y="41"/>
                        </a:lnTo>
                        <a:lnTo>
                          <a:pt x="12" y="45"/>
                        </a:lnTo>
                        <a:lnTo>
                          <a:pt x="9" y="46"/>
                        </a:lnTo>
                        <a:lnTo>
                          <a:pt x="5" y="45"/>
                        </a:lnTo>
                        <a:lnTo>
                          <a:pt x="0" y="46"/>
                        </a:lnTo>
                        <a:lnTo>
                          <a:pt x="4" y="37"/>
                        </a:lnTo>
                        <a:lnTo>
                          <a:pt x="7" y="28"/>
                        </a:lnTo>
                        <a:lnTo>
                          <a:pt x="3" y="28"/>
                        </a:lnTo>
                        <a:lnTo>
                          <a:pt x="2" y="26"/>
                        </a:lnTo>
                        <a:lnTo>
                          <a:pt x="2" y="24"/>
                        </a:lnTo>
                        <a:lnTo>
                          <a:pt x="5" y="20"/>
                        </a:lnTo>
                        <a:lnTo>
                          <a:pt x="9" y="15"/>
                        </a:lnTo>
                        <a:lnTo>
                          <a:pt x="13" y="9"/>
                        </a:lnTo>
                        <a:lnTo>
                          <a:pt x="19" y="4"/>
                        </a:lnTo>
                        <a:lnTo>
                          <a:pt x="24" y="1"/>
                        </a:lnTo>
                        <a:lnTo>
                          <a:pt x="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3" name="Freeform 30"/>
                  <p:cNvSpPr>
                    <a:spLocks/>
                  </p:cNvSpPr>
                  <p:nvPr/>
                </p:nvSpPr>
                <p:spPr bwMode="auto">
                  <a:xfrm>
                    <a:off x="5702301" y="2335213"/>
                    <a:ext cx="69850" cy="88900"/>
                  </a:xfrm>
                  <a:custGeom>
                    <a:avLst/>
                    <a:gdLst/>
                    <a:ahLst/>
                    <a:cxnLst>
                      <a:cxn ang="0">
                        <a:pos x="30" y="0"/>
                      </a:cxn>
                      <a:cxn ang="0">
                        <a:pos x="35" y="0"/>
                      </a:cxn>
                      <a:cxn ang="0">
                        <a:pos x="39" y="2"/>
                      </a:cxn>
                      <a:cxn ang="0">
                        <a:pos x="42" y="6"/>
                      </a:cxn>
                      <a:cxn ang="0">
                        <a:pos x="44" y="12"/>
                      </a:cxn>
                      <a:cxn ang="0">
                        <a:pos x="42" y="21"/>
                      </a:cxn>
                      <a:cxn ang="0">
                        <a:pos x="38" y="32"/>
                      </a:cxn>
                      <a:cxn ang="0">
                        <a:pos x="36" y="34"/>
                      </a:cxn>
                      <a:cxn ang="0">
                        <a:pos x="32" y="39"/>
                      </a:cxn>
                      <a:cxn ang="0">
                        <a:pos x="27" y="44"/>
                      </a:cxn>
                      <a:cxn ang="0">
                        <a:pos x="20" y="49"/>
                      </a:cxn>
                      <a:cxn ang="0">
                        <a:pos x="13" y="54"/>
                      </a:cxn>
                      <a:cxn ang="0">
                        <a:pos x="6" y="56"/>
                      </a:cxn>
                      <a:cxn ang="0">
                        <a:pos x="1" y="55"/>
                      </a:cxn>
                      <a:cxn ang="0">
                        <a:pos x="0" y="52"/>
                      </a:cxn>
                      <a:cxn ang="0">
                        <a:pos x="1" y="48"/>
                      </a:cxn>
                      <a:cxn ang="0">
                        <a:pos x="3" y="43"/>
                      </a:cxn>
                      <a:cxn ang="0">
                        <a:pos x="6" y="37"/>
                      </a:cxn>
                      <a:cxn ang="0">
                        <a:pos x="8" y="33"/>
                      </a:cxn>
                      <a:cxn ang="0">
                        <a:pos x="9" y="30"/>
                      </a:cxn>
                      <a:cxn ang="0">
                        <a:pos x="8" y="31"/>
                      </a:cxn>
                      <a:cxn ang="0">
                        <a:pos x="7" y="32"/>
                      </a:cxn>
                      <a:cxn ang="0">
                        <a:pos x="3" y="32"/>
                      </a:cxn>
                      <a:cxn ang="0">
                        <a:pos x="4" y="24"/>
                      </a:cxn>
                      <a:cxn ang="0">
                        <a:pos x="8" y="17"/>
                      </a:cxn>
                      <a:cxn ang="0">
                        <a:pos x="12" y="10"/>
                      </a:cxn>
                      <a:cxn ang="0">
                        <a:pos x="18" y="6"/>
                      </a:cxn>
                      <a:cxn ang="0">
                        <a:pos x="23" y="2"/>
                      </a:cxn>
                      <a:cxn ang="0">
                        <a:pos x="30" y="0"/>
                      </a:cxn>
                    </a:cxnLst>
                    <a:rect l="0" t="0" r="r" b="b"/>
                    <a:pathLst>
                      <a:path w="44" h="56">
                        <a:moveTo>
                          <a:pt x="30" y="0"/>
                        </a:moveTo>
                        <a:lnTo>
                          <a:pt x="35" y="0"/>
                        </a:lnTo>
                        <a:lnTo>
                          <a:pt x="39" y="2"/>
                        </a:lnTo>
                        <a:lnTo>
                          <a:pt x="42" y="6"/>
                        </a:lnTo>
                        <a:lnTo>
                          <a:pt x="44" y="12"/>
                        </a:lnTo>
                        <a:lnTo>
                          <a:pt x="42" y="21"/>
                        </a:lnTo>
                        <a:lnTo>
                          <a:pt x="38" y="32"/>
                        </a:lnTo>
                        <a:lnTo>
                          <a:pt x="36" y="34"/>
                        </a:lnTo>
                        <a:lnTo>
                          <a:pt x="32" y="39"/>
                        </a:lnTo>
                        <a:lnTo>
                          <a:pt x="27" y="44"/>
                        </a:lnTo>
                        <a:lnTo>
                          <a:pt x="20" y="49"/>
                        </a:lnTo>
                        <a:lnTo>
                          <a:pt x="13" y="54"/>
                        </a:lnTo>
                        <a:lnTo>
                          <a:pt x="6" y="56"/>
                        </a:lnTo>
                        <a:lnTo>
                          <a:pt x="1" y="55"/>
                        </a:lnTo>
                        <a:lnTo>
                          <a:pt x="0" y="52"/>
                        </a:lnTo>
                        <a:lnTo>
                          <a:pt x="1" y="48"/>
                        </a:lnTo>
                        <a:lnTo>
                          <a:pt x="3" y="43"/>
                        </a:lnTo>
                        <a:lnTo>
                          <a:pt x="6" y="37"/>
                        </a:lnTo>
                        <a:lnTo>
                          <a:pt x="8" y="33"/>
                        </a:lnTo>
                        <a:lnTo>
                          <a:pt x="9" y="30"/>
                        </a:lnTo>
                        <a:lnTo>
                          <a:pt x="8" y="31"/>
                        </a:lnTo>
                        <a:lnTo>
                          <a:pt x="7" y="32"/>
                        </a:lnTo>
                        <a:lnTo>
                          <a:pt x="3" y="32"/>
                        </a:lnTo>
                        <a:lnTo>
                          <a:pt x="4" y="24"/>
                        </a:lnTo>
                        <a:lnTo>
                          <a:pt x="8" y="17"/>
                        </a:lnTo>
                        <a:lnTo>
                          <a:pt x="12" y="10"/>
                        </a:lnTo>
                        <a:lnTo>
                          <a:pt x="18" y="6"/>
                        </a:lnTo>
                        <a:lnTo>
                          <a:pt x="23" y="2"/>
                        </a:ln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4" name="Freeform 31"/>
                  <p:cNvSpPr>
                    <a:spLocks noEditPoints="1"/>
                  </p:cNvSpPr>
                  <p:nvPr/>
                </p:nvSpPr>
                <p:spPr bwMode="auto">
                  <a:xfrm>
                    <a:off x="4908551" y="2274888"/>
                    <a:ext cx="284163" cy="896938"/>
                  </a:xfrm>
                  <a:custGeom>
                    <a:avLst/>
                    <a:gdLst/>
                    <a:ahLst/>
                    <a:cxnLst>
                      <a:cxn ang="0">
                        <a:pos x="0" y="499"/>
                      </a:cxn>
                      <a:cxn ang="0">
                        <a:pos x="179" y="5"/>
                      </a:cxn>
                      <a:cxn ang="0">
                        <a:pos x="177" y="9"/>
                      </a:cxn>
                      <a:cxn ang="0">
                        <a:pos x="179" y="0"/>
                      </a:cxn>
                      <a:cxn ang="0">
                        <a:pos x="176" y="6"/>
                      </a:cxn>
                      <a:cxn ang="0">
                        <a:pos x="174" y="9"/>
                      </a:cxn>
                      <a:cxn ang="0">
                        <a:pos x="177" y="9"/>
                      </a:cxn>
                      <a:cxn ang="0">
                        <a:pos x="170" y="29"/>
                      </a:cxn>
                      <a:cxn ang="0">
                        <a:pos x="150" y="61"/>
                      </a:cxn>
                      <a:cxn ang="0">
                        <a:pos x="147" y="70"/>
                      </a:cxn>
                      <a:cxn ang="0">
                        <a:pos x="156" y="63"/>
                      </a:cxn>
                      <a:cxn ang="0">
                        <a:pos x="176" y="38"/>
                      </a:cxn>
                      <a:cxn ang="0">
                        <a:pos x="156" y="82"/>
                      </a:cxn>
                      <a:cxn ang="0">
                        <a:pos x="151" y="103"/>
                      </a:cxn>
                      <a:cxn ang="0">
                        <a:pos x="155" y="121"/>
                      </a:cxn>
                      <a:cxn ang="0">
                        <a:pos x="139" y="137"/>
                      </a:cxn>
                      <a:cxn ang="0">
                        <a:pos x="138" y="140"/>
                      </a:cxn>
                      <a:cxn ang="0">
                        <a:pos x="151" y="133"/>
                      </a:cxn>
                      <a:cxn ang="0">
                        <a:pos x="153" y="139"/>
                      </a:cxn>
                      <a:cxn ang="0">
                        <a:pos x="140" y="164"/>
                      </a:cxn>
                      <a:cxn ang="0">
                        <a:pos x="110" y="193"/>
                      </a:cxn>
                      <a:cxn ang="0">
                        <a:pos x="106" y="196"/>
                      </a:cxn>
                      <a:cxn ang="0">
                        <a:pos x="94" y="204"/>
                      </a:cxn>
                      <a:cxn ang="0">
                        <a:pos x="81" y="214"/>
                      </a:cxn>
                      <a:cxn ang="0">
                        <a:pos x="70" y="223"/>
                      </a:cxn>
                      <a:cxn ang="0">
                        <a:pos x="66" y="227"/>
                      </a:cxn>
                      <a:cxn ang="0">
                        <a:pos x="61" y="246"/>
                      </a:cxn>
                      <a:cxn ang="0">
                        <a:pos x="62" y="244"/>
                      </a:cxn>
                      <a:cxn ang="0">
                        <a:pos x="74" y="224"/>
                      </a:cxn>
                      <a:cxn ang="0">
                        <a:pos x="92" y="210"/>
                      </a:cxn>
                      <a:cxn ang="0">
                        <a:pos x="80" y="244"/>
                      </a:cxn>
                      <a:cxn ang="0">
                        <a:pos x="90" y="253"/>
                      </a:cxn>
                      <a:cxn ang="0">
                        <a:pos x="92" y="257"/>
                      </a:cxn>
                      <a:cxn ang="0">
                        <a:pos x="73" y="283"/>
                      </a:cxn>
                      <a:cxn ang="0">
                        <a:pos x="63" y="288"/>
                      </a:cxn>
                      <a:cxn ang="0">
                        <a:pos x="67" y="280"/>
                      </a:cxn>
                      <a:cxn ang="0">
                        <a:pos x="77" y="269"/>
                      </a:cxn>
                      <a:cxn ang="0">
                        <a:pos x="66" y="272"/>
                      </a:cxn>
                      <a:cxn ang="0">
                        <a:pos x="54" y="289"/>
                      </a:cxn>
                      <a:cxn ang="0">
                        <a:pos x="41" y="315"/>
                      </a:cxn>
                      <a:cxn ang="0">
                        <a:pos x="26" y="357"/>
                      </a:cxn>
                      <a:cxn ang="0">
                        <a:pos x="20" y="378"/>
                      </a:cxn>
                      <a:cxn ang="0">
                        <a:pos x="19" y="372"/>
                      </a:cxn>
                      <a:cxn ang="0">
                        <a:pos x="6" y="465"/>
                      </a:cxn>
                      <a:cxn ang="0">
                        <a:pos x="6" y="560"/>
                      </a:cxn>
                      <a:cxn ang="0">
                        <a:pos x="2" y="529"/>
                      </a:cxn>
                      <a:cxn ang="0">
                        <a:pos x="2" y="456"/>
                      </a:cxn>
                      <a:cxn ang="0">
                        <a:pos x="10" y="370"/>
                      </a:cxn>
                      <a:cxn ang="0">
                        <a:pos x="28" y="289"/>
                      </a:cxn>
                      <a:cxn ang="0">
                        <a:pos x="59" y="198"/>
                      </a:cxn>
                      <a:cxn ang="0">
                        <a:pos x="101" y="110"/>
                      </a:cxn>
                      <a:cxn ang="0">
                        <a:pos x="67" y="184"/>
                      </a:cxn>
                      <a:cxn ang="0">
                        <a:pos x="118" y="89"/>
                      </a:cxn>
                      <a:cxn ang="0">
                        <a:pos x="156" y="28"/>
                      </a:cxn>
                    </a:cxnLst>
                    <a:rect l="0" t="0" r="r" b="b"/>
                    <a:pathLst>
                      <a:path w="179" h="565">
                        <a:moveTo>
                          <a:pt x="0" y="493"/>
                        </a:moveTo>
                        <a:lnTo>
                          <a:pt x="0" y="499"/>
                        </a:lnTo>
                        <a:lnTo>
                          <a:pt x="0" y="493"/>
                        </a:lnTo>
                        <a:close/>
                        <a:moveTo>
                          <a:pt x="179" y="5"/>
                        </a:moveTo>
                        <a:lnTo>
                          <a:pt x="178" y="7"/>
                        </a:lnTo>
                        <a:lnTo>
                          <a:pt x="177" y="9"/>
                        </a:lnTo>
                        <a:lnTo>
                          <a:pt x="179" y="5"/>
                        </a:lnTo>
                        <a:close/>
                        <a:moveTo>
                          <a:pt x="179" y="0"/>
                        </a:moveTo>
                        <a:lnTo>
                          <a:pt x="174" y="6"/>
                        </a:lnTo>
                        <a:lnTo>
                          <a:pt x="176" y="6"/>
                        </a:lnTo>
                        <a:lnTo>
                          <a:pt x="176" y="7"/>
                        </a:lnTo>
                        <a:lnTo>
                          <a:pt x="174" y="9"/>
                        </a:lnTo>
                        <a:lnTo>
                          <a:pt x="176" y="10"/>
                        </a:lnTo>
                        <a:lnTo>
                          <a:pt x="177" y="9"/>
                        </a:lnTo>
                        <a:lnTo>
                          <a:pt x="168" y="28"/>
                        </a:lnTo>
                        <a:lnTo>
                          <a:pt x="170" y="29"/>
                        </a:lnTo>
                        <a:lnTo>
                          <a:pt x="147" y="64"/>
                        </a:lnTo>
                        <a:lnTo>
                          <a:pt x="150" y="61"/>
                        </a:lnTo>
                        <a:lnTo>
                          <a:pt x="148" y="67"/>
                        </a:lnTo>
                        <a:lnTo>
                          <a:pt x="147" y="70"/>
                        </a:lnTo>
                        <a:lnTo>
                          <a:pt x="145" y="73"/>
                        </a:lnTo>
                        <a:lnTo>
                          <a:pt x="156" y="63"/>
                        </a:lnTo>
                        <a:lnTo>
                          <a:pt x="166" y="51"/>
                        </a:lnTo>
                        <a:lnTo>
                          <a:pt x="176" y="38"/>
                        </a:lnTo>
                        <a:lnTo>
                          <a:pt x="160" y="70"/>
                        </a:lnTo>
                        <a:lnTo>
                          <a:pt x="156" y="82"/>
                        </a:lnTo>
                        <a:lnTo>
                          <a:pt x="153" y="93"/>
                        </a:lnTo>
                        <a:lnTo>
                          <a:pt x="151" y="103"/>
                        </a:lnTo>
                        <a:lnTo>
                          <a:pt x="152" y="113"/>
                        </a:lnTo>
                        <a:lnTo>
                          <a:pt x="155" y="121"/>
                        </a:lnTo>
                        <a:lnTo>
                          <a:pt x="146" y="128"/>
                        </a:lnTo>
                        <a:lnTo>
                          <a:pt x="139" y="137"/>
                        </a:lnTo>
                        <a:lnTo>
                          <a:pt x="133" y="146"/>
                        </a:lnTo>
                        <a:lnTo>
                          <a:pt x="138" y="140"/>
                        </a:lnTo>
                        <a:lnTo>
                          <a:pt x="144" y="135"/>
                        </a:lnTo>
                        <a:lnTo>
                          <a:pt x="151" y="133"/>
                        </a:lnTo>
                        <a:lnTo>
                          <a:pt x="149" y="138"/>
                        </a:lnTo>
                        <a:lnTo>
                          <a:pt x="153" y="139"/>
                        </a:lnTo>
                        <a:lnTo>
                          <a:pt x="147" y="153"/>
                        </a:lnTo>
                        <a:lnTo>
                          <a:pt x="140" y="164"/>
                        </a:lnTo>
                        <a:lnTo>
                          <a:pt x="130" y="174"/>
                        </a:lnTo>
                        <a:lnTo>
                          <a:pt x="110" y="193"/>
                        </a:lnTo>
                        <a:lnTo>
                          <a:pt x="109" y="194"/>
                        </a:lnTo>
                        <a:lnTo>
                          <a:pt x="106" y="196"/>
                        </a:lnTo>
                        <a:lnTo>
                          <a:pt x="100" y="199"/>
                        </a:lnTo>
                        <a:lnTo>
                          <a:pt x="94" y="204"/>
                        </a:lnTo>
                        <a:lnTo>
                          <a:pt x="88" y="209"/>
                        </a:lnTo>
                        <a:lnTo>
                          <a:pt x="81" y="214"/>
                        </a:lnTo>
                        <a:lnTo>
                          <a:pt x="74" y="219"/>
                        </a:lnTo>
                        <a:lnTo>
                          <a:pt x="70" y="223"/>
                        </a:lnTo>
                        <a:lnTo>
                          <a:pt x="67" y="226"/>
                        </a:lnTo>
                        <a:lnTo>
                          <a:pt x="66" y="227"/>
                        </a:lnTo>
                        <a:lnTo>
                          <a:pt x="65" y="235"/>
                        </a:lnTo>
                        <a:lnTo>
                          <a:pt x="61" y="246"/>
                        </a:lnTo>
                        <a:lnTo>
                          <a:pt x="56" y="255"/>
                        </a:lnTo>
                        <a:lnTo>
                          <a:pt x="62" y="244"/>
                        </a:lnTo>
                        <a:lnTo>
                          <a:pt x="68" y="234"/>
                        </a:lnTo>
                        <a:lnTo>
                          <a:pt x="74" y="224"/>
                        </a:lnTo>
                        <a:lnTo>
                          <a:pt x="82" y="217"/>
                        </a:lnTo>
                        <a:lnTo>
                          <a:pt x="92" y="210"/>
                        </a:lnTo>
                        <a:lnTo>
                          <a:pt x="84" y="227"/>
                        </a:lnTo>
                        <a:lnTo>
                          <a:pt x="80" y="244"/>
                        </a:lnTo>
                        <a:lnTo>
                          <a:pt x="81" y="262"/>
                        </a:lnTo>
                        <a:lnTo>
                          <a:pt x="90" y="253"/>
                        </a:lnTo>
                        <a:lnTo>
                          <a:pt x="99" y="243"/>
                        </a:lnTo>
                        <a:lnTo>
                          <a:pt x="92" y="257"/>
                        </a:lnTo>
                        <a:lnTo>
                          <a:pt x="83" y="270"/>
                        </a:lnTo>
                        <a:lnTo>
                          <a:pt x="73" y="283"/>
                        </a:lnTo>
                        <a:lnTo>
                          <a:pt x="63" y="295"/>
                        </a:lnTo>
                        <a:lnTo>
                          <a:pt x="63" y="288"/>
                        </a:lnTo>
                        <a:lnTo>
                          <a:pt x="65" y="284"/>
                        </a:lnTo>
                        <a:lnTo>
                          <a:pt x="67" y="280"/>
                        </a:lnTo>
                        <a:lnTo>
                          <a:pt x="74" y="273"/>
                        </a:lnTo>
                        <a:lnTo>
                          <a:pt x="77" y="269"/>
                        </a:lnTo>
                        <a:lnTo>
                          <a:pt x="72" y="268"/>
                        </a:lnTo>
                        <a:lnTo>
                          <a:pt x="66" y="272"/>
                        </a:lnTo>
                        <a:lnTo>
                          <a:pt x="60" y="279"/>
                        </a:lnTo>
                        <a:lnTo>
                          <a:pt x="54" y="289"/>
                        </a:lnTo>
                        <a:lnTo>
                          <a:pt x="47" y="302"/>
                        </a:lnTo>
                        <a:lnTo>
                          <a:pt x="41" y="315"/>
                        </a:lnTo>
                        <a:lnTo>
                          <a:pt x="30" y="344"/>
                        </a:lnTo>
                        <a:lnTo>
                          <a:pt x="26" y="357"/>
                        </a:lnTo>
                        <a:lnTo>
                          <a:pt x="22" y="368"/>
                        </a:lnTo>
                        <a:lnTo>
                          <a:pt x="20" y="378"/>
                        </a:lnTo>
                        <a:lnTo>
                          <a:pt x="18" y="383"/>
                        </a:lnTo>
                        <a:lnTo>
                          <a:pt x="19" y="372"/>
                        </a:lnTo>
                        <a:lnTo>
                          <a:pt x="12" y="419"/>
                        </a:lnTo>
                        <a:lnTo>
                          <a:pt x="6" y="465"/>
                        </a:lnTo>
                        <a:lnTo>
                          <a:pt x="5" y="512"/>
                        </a:lnTo>
                        <a:lnTo>
                          <a:pt x="6" y="560"/>
                        </a:lnTo>
                        <a:lnTo>
                          <a:pt x="6" y="565"/>
                        </a:lnTo>
                        <a:lnTo>
                          <a:pt x="2" y="529"/>
                        </a:lnTo>
                        <a:lnTo>
                          <a:pt x="0" y="496"/>
                        </a:lnTo>
                        <a:lnTo>
                          <a:pt x="2" y="456"/>
                        </a:lnTo>
                        <a:lnTo>
                          <a:pt x="5" y="414"/>
                        </a:lnTo>
                        <a:lnTo>
                          <a:pt x="10" y="370"/>
                        </a:lnTo>
                        <a:lnTo>
                          <a:pt x="18" y="329"/>
                        </a:lnTo>
                        <a:lnTo>
                          <a:pt x="28" y="289"/>
                        </a:lnTo>
                        <a:lnTo>
                          <a:pt x="43" y="243"/>
                        </a:lnTo>
                        <a:lnTo>
                          <a:pt x="59" y="198"/>
                        </a:lnTo>
                        <a:lnTo>
                          <a:pt x="79" y="153"/>
                        </a:lnTo>
                        <a:lnTo>
                          <a:pt x="101" y="110"/>
                        </a:lnTo>
                        <a:lnTo>
                          <a:pt x="83" y="147"/>
                        </a:lnTo>
                        <a:lnTo>
                          <a:pt x="67" y="184"/>
                        </a:lnTo>
                        <a:lnTo>
                          <a:pt x="102" y="121"/>
                        </a:lnTo>
                        <a:lnTo>
                          <a:pt x="118" y="89"/>
                        </a:lnTo>
                        <a:lnTo>
                          <a:pt x="136" y="58"/>
                        </a:lnTo>
                        <a:lnTo>
                          <a:pt x="156" y="28"/>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5" name="Freeform 32"/>
                  <p:cNvSpPr>
                    <a:spLocks/>
                  </p:cNvSpPr>
                  <p:nvPr/>
                </p:nvSpPr>
                <p:spPr bwMode="auto">
                  <a:xfrm>
                    <a:off x="6340476" y="1752600"/>
                    <a:ext cx="14288" cy="3175"/>
                  </a:xfrm>
                  <a:custGeom>
                    <a:avLst/>
                    <a:gdLst/>
                    <a:ahLst/>
                    <a:cxnLst>
                      <a:cxn ang="0">
                        <a:pos x="0" y="0"/>
                      </a:cxn>
                      <a:cxn ang="0">
                        <a:pos x="6" y="0"/>
                      </a:cxn>
                      <a:cxn ang="0">
                        <a:pos x="9" y="1"/>
                      </a:cxn>
                      <a:cxn ang="0">
                        <a:pos x="8" y="2"/>
                      </a:cxn>
                      <a:cxn ang="0">
                        <a:pos x="7" y="1"/>
                      </a:cxn>
                      <a:cxn ang="0">
                        <a:pos x="7" y="2"/>
                      </a:cxn>
                      <a:cxn ang="0">
                        <a:pos x="5" y="1"/>
                      </a:cxn>
                      <a:cxn ang="0">
                        <a:pos x="2" y="1"/>
                      </a:cxn>
                      <a:cxn ang="0">
                        <a:pos x="0" y="0"/>
                      </a:cxn>
                    </a:cxnLst>
                    <a:rect l="0" t="0" r="r" b="b"/>
                    <a:pathLst>
                      <a:path w="9" h="2">
                        <a:moveTo>
                          <a:pt x="0" y="0"/>
                        </a:moveTo>
                        <a:lnTo>
                          <a:pt x="6" y="0"/>
                        </a:lnTo>
                        <a:lnTo>
                          <a:pt x="9" y="1"/>
                        </a:lnTo>
                        <a:lnTo>
                          <a:pt x="8" y="2"/>
                        </a:lnTo>
                        <a:lnTo>
                          <a:pt x="7" y="1"/>
                        </a:lnTo>
                        <a:lnTo>
                          <a:pt x="7" y="2"/>
                        </a:lnTo>
                        <a:lnTo>
                          <a:pt x="5" y="1"/>
                        </a:lnTo>
                        <a:lnTo>
                          <a:pt x="2" y="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6" name="Freeform 33"/>
                  <p:cNvSpPr>
                    <a:spLocks noEditPoints="1"/>
                  </p:cNvSpPr>
                  <p:nvPr/>
                </p:nvSpPr>
                <p:spPr bwMode="auto">
                  <a:xfrm>
                    <a:off x="6502401" y="1763713"/>
                    <a:ext cx="7938" cy="1588"/>
                  </a:xfrm>
                  <a:custGeom>
                    <a:avLst/>
                    <a:gdLst/>
                    <a:ahLst/>
                    <a:cxnLst>
                      <a:cxn ang="0">
                        <a:pos x="5" y="0"/>
                      </a:cxn>
                      <a:cxn ang="0">
                        <a:pos x="5" y="0"/>
                      </a:cxn>
                      <a:cxn ang="0">
                        <a:pos x="5" y="0"/>
                      </a:cxn>
                      <a:cxn ang="0">
                        <a:pos x="0" y="0"/>
                      </a:cxn>
                      <a:cxn ang="0">
                        <a:pos x="4" y="0"/>
                      </a:cxn>
                      <a:cxn ang="0">
                        <a:pos x="5" y="0"/>
                      </a:cxn>
                      <a:cxn ang="0">
                        <a:pos x="0" y="0"/>
                      </a:cxn>
                    </a:cxnLst>
                    <a:rect l="0" t="0" r="r" b="b"/>
                    <a:pathLst>
                      <a:path w="5">
                        <a:moveTo>
                          <a:pt x="5" y="0"/>
                        </a:moveTo>
                        <a:lnTo>
                          <a:pt x="5" y="0"/>
                        </a:lnTo>
                        <a:lnTo>
                          <a:pt x="5" y="0"/>
                        </a:lnTo>
                        <a:close/>
                        <a:moveTo>
                          <a:pt x="0" y="0"/>
                        </a:moveTo>
                        <a:lnTo>
                          <a:pt x="4"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7" name="Freeform 34"/>
                  <p:cNvSpPr>
                    <a:spLocks noEditPoints="1"/>
                  </p:cNvSpPr>
                  <p:nvPr/>
                </p:nvSpPr>
                <p:spPr bwMode="auto">
                  <a:xfrm>
                    <a:off x="4913313" y="3040063"/>
                    <a:ext cx="736600" cy="1220788"/>
                  </a:xfrm>
                  <a:custGeom>
                    <a:avLst/>
                    <a:gdLst/>
                    <a:ahLst/>
                    <a:cxnLst>
                      <a:cxn ang="0">
                        <a:pos x="444" y="759"/>
                      </a:cxn>
                      <a:cxn ang="0">
                        <a:pos x="446" y="760"/>
                      </a:cxn>
                      <a:cxn ang="0">
                        <a:pos x="390" y="730"/>
                      </a:cxn>
                      <a:cxn ang="0">
                        <a:pos x="409" y="743"/>
                      </a:cxn>
                      <a:cxn ang="0">
                        <a:pos x="307" y="670"/>
                      </a:cxn>
                      <a:cxn ang="0">
                        <a:pos x="21" y="0"/>
                      </a:cxn>
                      <a:cxn ang="0">
                        <a:pos x="19" y="45"/>
                      </a:cxn>
                      <a:cxn ang="0">
                        <a:pos x="24" y="17"/>
                      </a:cxn>
                      <a:cxn ang="0">
                        <a:pos x="30" y="17"/>
                      </a:cxn>
                      <a:cxn ang="0">
                        <a:pos x="41" y="41"/>
                      </a:cxn>
                      <a:cxn ang="0">
                        <a:pos x="46" y="34"/>
                      </a:cxn>
                      <a:cxn ang="0">
                        <a:pos x="49" y="34"/>
                      </a:cxn>
                      <a:cxn ang="0">
                        <a:pos x="55" y="38"/>
                      </a:cxn>
                      <a:cxn ang="0">
                        <a:pos x="59" y="48"/>
                      </a:cxn>
                      <a:cxn ang="0">
                        <a:pos x="79" y="92"/>
                      </a:cxn>
                      <a:cxn ang="0">
                        <a:pos x="106" y="116"/>
                      </a:cxn>
                      <a:cxn ang="0">
                        <a:pos x="119" y="153"/>
                      </a:cxn>
                      <a:cxn ang="0">
                        <a:pos x="128" y="184"/>
                      </a:cxn>
                      <a:cxn ang="0">
                        <a:pos x="140" y="199"/>
                      </a:cxn>
                      <a:cxn ang="0">
                        <a:pos x="145" y="197"/>
                      </a:cxn>
                      <a:cxn ang="0">
                        <a:pos x="178" y="221"/>
                      </a:cxn>
                      <a:cxn ang="0">
                        <a:pos x="174" y="229"/>
                      </a:cxn>
                      <a:cxn ang="0">
                        <a:pos x="183" y="228"/>
                      </a:cxn>
                      <a:cxn ang="0">
                        <a:pos x="228" y="240"/>
                      </a:cxn>
                      <a:cxn ang="0">
                        <a:pos x="255" y="285"/>
                      </a:cxn>
                      <a:cxn ang="0">
                        <a:pos x="249" y="341"/>
                      </a:cxn>
                      <a:cxn ang="0">
                        <a:pos x="242" y="386"/>
                      </a:cxn>
                      <a:cxn ang="0">
                        <a:pos x="255" y="441"/>
                      </a:cxn>
                      <a:cxn ang="0">
                        <a:pos x="256" y="468"/>
                      </a:cxn>
                      <a:cxn ang="0">
                        <a:pos x="234" y="473"/>
                      </a:cxn>
                      <a:cxn ang="0">
                        <a:pos x="234" y="506"/>
                      </a:cxn>
                      <a:cxn ang="0">
                        <a:pos x="252" y="550"/>
                      </a:cxn>
                      <a:cxn ang="0">
                        <a:pos x="245" y="547"/>
                      </a:cxn>
                      <a:cxn ang="0">
                        <a:pos x="260" y="579"/>
                      </a:cxn>
                      <a:cxn ang="0">
                        <a:pos x="245" y="576"/>
                      </a:cxn>
                      <a:cxn ang="0">
                        <a:pos x="280" y="621"/>
                      </a:cxn>
                      <a:cxn ang="0">
                        <a:pos x="291" y="641"/>
                      </a:cxn>
                      <a:cxn ang="0">
                        <a:pos x="287" y="641"/>
                      </a:cxn>
                      <a:cxn ang="0">
                        <a:pos x="282" y="637"/>
                      </a:cxn>
                      <a:cxn ang="0">
                        <a:pos x="313" y="666"/>
                      </a:cxn>
                      <a:cxn ang="0">
                        <a:pos x="354" y="705"/>
                      </a:cxn>
                      <a:cxn ang="0">
                        <a:pos x="323" y="683"/>
                      </a:cxn>
                      <a:cxn ang="0">
                        <a:pos x="320" y="680"/>
                      </a:cxn>
                      <a:cxn ang="0">
                        <a:pos x="256" y="625"/>
                      </a:cxn>
                      <a:cxn ang="0">
                        <a:pos x="132" y="469"/>
                      </a:cxn>
                      <a:cxn ang="0">
                        <a:pos x="50" y="286"/>
                      </a:cxn>
                      <a:cxn ang="0">
                        <a:pos x="7" y="92"/>
                      </a:cxn>
                      <a:cxn ang="0">
                        <a:pos x="0" y="46"/>
                      </a:cxn>
                      <a:cxn ang="0">
                        <a:pos x="6" y="45"/>
                      </a:cxn>
                    </a:cxnLst>
                    <a:rect l="0" t="0" r="r" b="b"/>
                    <a:pathLst>
                      <a:path w="464" h="769">
                        <a:moveTo>
                          <a:pt x="444" y="759"/>
                        </a:moveTo>
                        <a:lnTo>
                          <a:pt x="445" y="759"/>
                        </a:lnTo>
                        <a:lnTo>
                          <a:pt x="445" y="760"/>
                        </a:lnTo>
                        <a:lnTo>
                          <a:pt x="444" y="759"/>
                        </a:lnTo>
                        <a:close/>
                        <a:moveTo>
                          <a:pt x="436" y="756"/>
                        </a:moveTo>
                        <a:lnTo>
                          <a:pt x="444" y="759"/>
                        </a:lnTo>
                        <a:lnTo>
                          <a:pt x="445" y="760"/>
                        </a:lnTo>
                        <a:lnTo>
                          <a:pt x="446" y="760"/>
                        </a:lnTo>
                        <a:lnTo>
                          <a:pt x="464" y="769"/>
                        </a:lnTo>
                        <a:lnTo>
                          <a:pt x="436" y="756"/>
                        </a:lnTo>
                        <a:close/>
                        <a:moveTo>
                          <a:pt x="361" y="711"/>
                        </a:moveTo>
                        <a:lnTo>
                          <a:pt x="390" y="730"/>
                        </a:lnTo>
                        <a:lnTo>
                          <a:pt x="426" y="751"/>
                        </a:lnTo>
                        <a:lnTo>
                          <a:pt x="436" y="756"/>
                        </a:lnTo>
                        <a:lnTo>
                          <a:pt x="427" y="753"/>
                        </a:lnTo>
                        <a:lnTo>
                          <a:pt x="409" y="743"/>
                        </a:lnTo>
                        <a:lnTo>
                          <a:pt x="390" y="732"/>
                        </a:lnTo>
                        <a:lnTo>
                          <a:pt x="372" y="719"/>
                        </a:lnTo>
                        <a:lnTo>
                          <a:pt x="361" y="711"/>
                        </a:lnTo>
                        <a:close/>
                        <a:moveTo>
                          <a:pt x="307" y="670"/>
                        </a:moveTo>
                        <a:lnTo>
                          <a:pt x="318" y="678"/>
                        </a:lnTo>
                        <a:lnTo>
                          <a:pt x="313" y="675"/>
                        </a:lnTo>
                        <a:lnTo>
                          <a:pt x="307" y="670"/>
                        </a:lnTo>
                        <a:close/>
                        <a:moveTo>
                          <a:pt x="21" y="0"/>
                        </a:moveTo>
                        <a:lnTo>
                          <a:pt x="22" y="0"/>
                        </a:lnTo>
                        <a:lnTo>
                          <a:pt x="19" y="15"/>
                        </a:lnTo>
                        <a:lnTo>
                          <a:pt x="18" y="30"/>
                        </a:lnTo>
                        <a:lnTo>
                          <a:pt x="19" y="45"/>
                        </a:lnTo>
                        <a:lnTo>
                          <a:pt x="21" y="40"/>
                        </a:lnTo>
                        <a:lnTo>
                          <a:pt x="22" y="33"/>
                        </a:lnTo>
                        <a:lnTo>
                          <a:pt x="23" y="24"/>
                        </a:lnTo>
                        <a:lnTo>
                          <a:pt x="24" y="17"/>
                        </a:lnTo>
                        <a:lnTo>
                          <a:pt x="25" y="12"/>
                        </a:lnTo>
                        <a:lnTo>
                          <a:pt x="25" y="9"/>
                        </a:lnTo>
                        <a:lnTo>
                          <a:pt x="27" y="12"/>
                        </a:lnTo>
                        <a:lnTo>
                          <a:pt x="30" y="17"/>
                        </a:lnTo>
                        <a:lnTo>
                          <a:pt x="34" y="24"/>
                        </a:lnTo>
                        <a:lnTo>
                          <a:pt x="37" y="31"/>
                        </a:lnTo>
                        <a:lnTo>
                          <a:pt x="40" y="37"/>
                        </a:lnTo>
                        <a:lnTo>
                          <a:pt x="41" y="41"/>
                        </a:lnTo>
                        <a:lnTo>
                          <a:pt x="44" y="40"/>
                        </a:lnTo>
                        <a:lnTo>
                          <a:pt x="44" y="38"/>
                        </a:lnTo>
                        <a:lnTo>
                          <a:pt x="46" y="36"/>
                        </a:lnTo>
                        <a:lnTo>
                          <a:pt x="46" y="34"/>
                        </a:lnTo>
                        <a:lnTo>
                          <a:pt x="45" y="31"/>
                        </a:lnTo>
                        <a:lnTo>
                          <a:pt x="47" y="31"/>
                        </a:lnTo>
                        <a:lnTo>
                          <a:pt x="48" y="32"/>
                        </a:lnTo>
                        <a:lnTo>
                          <a:pt x="49" y="34"/>
                        </a:lnTo>
                        <a:lnTo>
                          <a:pt x="50" y="34"/>
                        </a:lnTo>
                        <a:lnTo>
                          <a:pt x="52" y="30"/>
                        </a:lnTo>
                        <a:lnTo>
                          <a:pt x="55" y="34"/>
                        </a:lnTo>
                        <a:lnTo>
                          <a:pt x="55" y="38"/>
                        </a:lnTo>
                        <a:lnTo>
                          <a:pt x="54" y="42"/>
                        </a:lnTo>
                        <a:lnTo>
                          <a:pt x="54" y="45"/>
                        </a:lnTo>
                        <a:lnTo>
                          <a:pt x="56" y="50"/>
                        </a:lnTo>
                        <a:lnTo>
                          <a:pt x="59" y="48"/>
                        </a:lnTo>
                        <a:lnTo>
                          <a:pt x="62" y="48"/>
                        </a:lnTo>
                        <a:lnTo>
                          <a:pt x="63" y="64"/>
                        </a:lnTo>
                        <a:lnTo>
                          <a:pt x="70" y="79"/>
                        </a:lnTo>
                        <a:lnTo>
                          <a:pt x="79" y="92"/>
                        </a:lnTo>
                        <a:lnTo>
                          <a:pt x="91" y="102"/>
                        </a:lnTo>
                        <a:lnTo>
                          <a:pt x="104" y="109"/>
                        </a:lnTo>
                        <a:lnTo>
                          <a:pt x="104" y="110"/>
                        </a:lnTo>
                        <a:lnTo>
                          <a:pt x="106" y="116"/>
                        </a:lnTo>
                        <a:lnTo>
                          <a:pt x="109" y="123"/>
                        </a:lnTo>
                        <a:lnTo>
                          <a:pt x="112" y="132"/>
                        </a:lnTo>
                        <a:lnTo>
                          <a:pt x="115" y="143"/>
                        </a:lnTo>
                        <a:lnTo>
                          <a:pt x="119" y="153"/>
                        </a:lnTo>
                        <a:lnTo>
                          <a:pt x="122" y="164"/>
                        </a:lnTo>
                        <a:lnTo>
                          <a:pt x="126" y="174"/>
                        </a:lnTo>
                        <a:lnTo>
                          <a:pt x="128" y="183"/>
                        </a:lnTo>
                        <a:lnTo>
                          <a:pt x="128" y="184"/>
                        </a:lnTo>
                        <a:lnTo>
                          <a:pt x="134" y="184"/>
                        </a:lnTo>
                        <a:lnTo>
                          <a:pt x="140" y="188"/>
                        </a:lnTo>
                        <a:lnTo>
                          <a:pt x="143" y="194"/>
                        </a:lnTo>
                        <a:lnTo>
                          <a:pt x="140" y="199"/>
                        </a:lnTo>
                        <a:lnTo>
                          <a:pt x="139" y="204"/>
                        </a:lnTo>
                        <a:lnTo>
                          <a:pt x="141" y="207"/>
                        </a:lnTo>
                        <a:lnTo>
                          <a:pt x="146" y="210"/>
                        </a:lnTo>
                        <a:lnTo>
                          <a:pt x="145" y="197"/>
                        </a:lnTo>
                        <a:lnTo>
                          <a:pt x="152" y="199"/>
                        </a:lnTo>
                        <a:lnTo>
                          <a:pt x="159" y="204"/>
                        </a:lnTo>
                        <a:lnTo>
                          <a:pt x="167" y="210"/>
                        </a:lnTo>
                        <a:lnTo>
                          <a:pt x="178" y="221"/>
                        </a:lnTo>
                        <a:lnTo>
                          <a:pt x="175" y="222"/>
                        </a:lnTo>
                        <a:lnTo>
                          <a:pt x="174" y="224"/>
                        </a:lnTo>
                        <a:lnTo>
                          <a:pt x="174" y="227"/>
                        </a:lnTo>
                        <a:lnTo>
                          <a:pt x="174" y="229"/>
                        </a:lnTo>
                        <a:lnTo>
                          <a:pt x="177" y="231"/>
                        </a:lnTo>
                        <a:lnTo>
                          <a:pt x="180" y="232"/>
                        </a:lnTo>
                        <a:lnTo>
                          <a:pt x="183" y="233"/>
                        </a:lnTo>
                        <a:lnTo>
                          <a:pt x="183" y="228"/>
                        </a:lnTo>
                        <a:lnTo>
                          <a:pt x="182" y="225"/>
                        </a:lnTo>
                        <a:lnTo>
                          <a:pt x="200" y="228"/>
                        </a:lnTo>
                        <a:lnTo>
                          <a:pt x="215" y="232"/>
                        </a:lnTo>
                        <a:lnTo>
                          <a:pt x="228" y="240"/>
                        </a:lnTo>
                        <a:lnTo>
                          <a:pt x="238" y="248"/>
                        </a:lnTo>
                        <a:lnTo>
                          <a:pt x="246" y="259"/>
                        </a:lnTo>
                        <a:lnTo>
                          <a:pt x="252" y="271"/>
                        </a:lnTo>
                        <a:lnTo>
                          <a:pt x="255" y="285"/>
                        </a:lnTo>
                        <a:lnTo>
                          <a:pt x="256" y="299"/>
                        </a:lnTo>
                        <a:lnTo>
                          <a:pt x="256" y="313"/>
                        </a:lnTo>
                        <a:lnTo>
                          <a:pt x="253" y="327"/>
                        </a:lnTo>
                        <a:lnTo>
                          <a:pt x="249" y="341"/>
                        </a:lnTo>
                        <a:lnTo>
                          <a:pt x="243" y="355"/>
                        </a:lnTo>
                        <a:lnTo>
                          <a:pt x="241" y="363"/>
                        </a:lnTo>
                        <a:lnTo>
                          <a:pt x="241" y="374"/>
                        </a:lnTo>
                        <a:lnTo>
                          <a:pt x="242" y="386"/>
                        </a:lnTo>
                        <a:lnTo>
                          <a:pt x="245" y="400"/>
                        </a:lnTo>
                        <a:lnTo>
                          <a:pt x="249" y="413"/>
                        </a:lnTo>
                        <a:lnTo>
                          <a:pt x="252" y="427"/>
                        </a:lnTo>
                        <a:lnTo>
                          <a:pt x="255" y="441"/>
                        </a:lnTo>
                        <a:lnTo>
                          <a:pt x="256" y="453"/>
                        </a:lnTo>
                        <a:lnTo>
                          <a:pt x="256" y="462"/>
                        </a:lnTo>
                        <a:lnTo>
                          <a:pt x="256" y="465"/>
                        </a:lnTo>
                        <a:lnTo>
                          <a:pt x="256" y="468"/>
                        </a:lnTo>
                        <a:lnTo>
                          <a:pt x="257" y="470"/>
                        </a:lnTo>
                        <a:lnTo>
                          <a:pt x="240" y="467"/>
                        </a:lnTo>
                        <a:lnTo>
                          <a:pt x="237" y="474"/>
                        </a:lnTo>
                        <a:lnTo>
                          <a:pt x="234" y="473"/>
                        </a:lnTo>
                        <a:lnTo>
                          <a:pt x="230" y="472"/>
                        </a:lnTo>
                        <a:lnTo>
                          <a:pt x="229" y="484"/>
                        </a:lnTo>
                        <a:lnTo>
                          <a:pt x="230" y="496"/>
                        </a:lnTo>
                        <a:lnTo>
                          <a:pt x="234" y="506"/>
                        </a:lnTo>
                        <a:lnTo>
                          <a:pt x="239" y="517"/>
                        </a:lnTo>
                        <a:lnTo>
                          <a:pt x="244" y="528"/>
                        </a:lnTo>
                        <a:lnTo>
                          <a:pt x="249" y="539"/>
                        </a:lnTo>
                        <a:lnTo>
                          <a:pt x="252" y="550"/>
                        </a:lnTo>
                        <a:lnTo>
                          <a:pt x="249" y="548"/>
                        </a:lnTo>
                        <a:lnTo>
                          <a:pt x="245" y="541"/>
                        </a:lnTo>
                        <a:lnTo>
                          <a:pt x="245" y="544"/>
                        </a:lnTo>
                        <a:lnTo>
                          <a:pt x="245" y="547"/>
                        </a:lnTo>
                        <a:lnTo>
                          <a:pt x="247" y="552"/>
                        </a:lnTo>
                        <a:lnTo>
                          <a:pt x="250" y="558"/>
                        </a:lnTo>
                        <a:lnTo>
                          <a:pt x="254" y="567"/>
                        </a:lnTo>
                        <a:lnTo>
                          <a:pt x="260" y="579"/>
                        </a:lnTo>
                        <a:lnTo>
                          <a:pt x="257" y="581"/>
                        </a:lnTo>
                        <a:lnTo>
                          <a:pt x="253" y="581"/>
                        </a:lnTo>
                        <a:lnTo>
                          <a:pt x="249" y="579"/>
                        </a:lnTo>
                        <a:lnTo>
                          <a:pt x="245" y="576"/>
                        </a:lnTo>
                        <a:lnTo>
                          <a:pt x="241" y="574"/>
                        </a:lnTo>
                        <a:lnTo>
                          <a:pt x="255" y="590"/>
                        </a:lnTo>
                        <a:lnTo>
                          <a:pt x="267" y="605"/>
                        </a:lnTo>
                        <a:lnTo>
                          <a:pt x="280" y="621"/>
                        </a:lnTo>
                        <a:lnTo>
                          <a:pt x="278" y="620"/>
                        </a:lnTo>
                        <a:lnTo>
                          <a:pt x="269" y="620"/>
                        </a:lnTo>
                        <a:lnTo>
                          <a:pt x="280" y="631"/>
                        </a:lnTo>
                        <a:lnTo>
                          <a:pt x="291" y="641"/>
                        </a:lnTo>
                        <a:lnTo>
                          <a:pt x="290" y="642"/>
                        </a:lnTo>
                        <a:lnTo>
                          <a:pt x="290" y="642"/>
                        </a:lnTo>
                        <a:lnTo>
                          <a:pt x="289" y="641"/>
                        </a:lnTo>
                        <a:lnTo>
                          <a:pt x="287" y="641"/>
                        </a:lnTo>
                        <a:lnTo>
                          <a:pt x="286" y="640"/>
                        </a:lnTo>
                        <a:lnTo>
                          <a:pt x="284" y="639"/>
                        </a:lnTo>
                        <a:lnTo>
                          <a:pt x="282" y="637"/>
                        </a:lnTo>
                        <a:lnTo>
                          <a:pt x="282" y="637"/>
                        </a:lnTo>
                        <a:lnTo>
                          <a:pt x="290" y="645"/>
                        </a:lnTo>
                        <a:lnTo>
                          <a:pt x="299" y="652"/>
                        </a:lnTo>
                        <a:lnTo>
                          <a:pt x="297" y="651"/>
                        </a:lnTo>
                        <a:lnTo>
                          <a:pt x="313" y="666"/>
                        </a:lnTo>
                        <a:lnTo>
                          <a:pt x="330" y="680"/>
                        </a:lnTo>
                        <a:lnTo>
                          <a:pt x="327" y="680"/>
                        </a:lnTo>
                        <a:lnTo>
                          <a:pt x="339" y="693"/>
                        </a:lnTo>
                        <a:lnTo>
                          <a:pt x="354" y="705"/>
                        </a:lnTo>
                        <a:lnTo>
                          <a:pt x="361" y="711"/>
                        </a:lnTo>
                        <a:lnTo>
                          <a:pt x="354" y="706"/>
                        </a:lnTo>
                        <a:lnTo>
                          <a:pt x="321" y="682"/>
                        </a:lnTo>
                        <a:lnTo>
                          <a:pt x="323" y="683"/>
                        </a:lnTo>
                        <a:lnTo>
                          <a:pt x="327" y="685"/>
                        </a:lnTo>
                        <a:lnTo>
                          <a:pt x="329" y="687"/>
                        </a:lnTo>
                        <a:lnTo>
                          <a:pt x="318" y="678"/>
                        </a:lnTo>
                        <a:lnTo>
                          <a:pt x="320" y="680"/>
                        </a:lnTo>
                        <a:lnTo>
                          <a:pt x="298" y="662"/>
                        </a:lnTo>
                        <a:lnTo>
                          <a:pt x="277" y="643"/>
                        </a:lnTo>
                        <a:lnTo>
                          <a:pt x="294" y="659"/>
                        </a:lnTo>
                        <a:lnTo>
                          <a:pt x="256" y="625"/>
                        </a:lnTo>
                        <a:lnTo>
                          <a:pt x="221" y="590"/>
                        </a:lnTo>
                        <a:lnTo>
                          <a:pt x="189" y="552"/>
                        </a:lnTo>
                        <a:lnTo>
                          <a:pt x="159" y="512"/>
                        </a:lnTo>
                        <a:lnTo>
                          <a:pt x="132" y="469"/>
                        </a:lnTo>
                        <a:lnTo>
                          <a:pt x="107" y="426"/>
                        </a:lnTo>
                        <a:lnTo>
                          <a:pt x="85" y="380"/>
                        </a:lnTo>
                        <a:lnTo>
                          <a:pt x="67" y="334"/>
                        </a:lnTo>
                        <a:lnTo>
                          <a:pt x="50" y="286"/>
                        </a:lnTo>
                        <a:lnTo>
                          <a:pt x="36" y="238"/>
                        </a:lnTo>
                        <a:lnTo>
                          <a:pt x="24" y="190"/>
                        </a:lnTo>
                        <a:lnTo>
                          <a:pt x="15" y="141"/>
                        </a:lnTo>
                        <a:lnTo>
                          <a:pt x="7" y="92"/>
                        </a:lnTo>
                        <a:lnTo>
                          <a:pt x="3" y="44"/>
                        </a:lnTo>
                        <a:lnTo>
                          <a:pt x="3" y="61"/>
                        </a:lnTo>
                        <a:lnTo>
                          <a:pt x="1" y="45"/>
                        </a:lnTo>
                        <a:lnTo>
                          <a:pt x="0" y="46"/>
                        </a:lnTo>
                        <a:lnTo>
                          <a:pt x="0" y="19"/>
                        </a:lnTo>
                        <a:lnTo>
                          <a:pt x="2" y="3"/>
                        </a:lnTo>
                        <a:lnTo>
                          <a:pt x="2" y="25"/>
                        </a:lnTo>
                        <a:lnTo>
                          <a:pt x="6" y="45"/>
                        </a:lnTo>
                        <a:lnTo>
                          <a:pt x="11" y="29"/>
                        </a:lnTo>
                        <a:lnTo>
                          <a:pt x="15" y="14"/>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01" name="Freeform 35"/>
                <p:cNvSpPr>
                  <a:spLocks/>
                </p:cNvSpPr>
                <p:nvPr/>
              </p:nvSpPr>
              <p:spPr bwMode="auto">
                <a:xfrm>
                  <a:off x="5443538" y="4565650"/>
                  <a:ext cx="1733550" cy="930275"/>
                </a:xfrm>
                <a:custGeom>
                  <a:avLst/>
                  <a:gdLst/>
                  <a:ahLst/>
                  <a:cxnLst>
                    <a:cxn ang="0">
                      <a:pos x="598" y="9"/>
                    </a:cxn>
                    <a:cxn ang="0">
                      <a:pos x="644" y="48"/>
                    </a:cxn>
                    <a:cxn ang="0">
                      <a:pos x="661" y="107"/>
                    </a:cxn>
                    <a:cxn ang="0">
                      <a:pos x="641" y="166"/>
                    </a:cxn>
                    <a:cxn ang="0">
                      <a:pos x="594" y="263"/>
                    </a:cxn>
                    <a:cxn ang="0">
                      <a:pos x="624" y="282"/>
                    </a:cxn>
                    <a:cxn ang="0">
                      <a:pos x="645" y="320"/>
                    </a:cxn>
                    <a:cxn ang="0">
                      <a:pos x="649" y="359"/>
                    </a:cxn>
                    <a:cxn ang="0">
                      <a:pos x="650" y="391"/>
                    </a:cxn>
                    <a:cxn ang="0">
                      <a:pos x="668" y="422"/>
                    </a:cxn>
                    <a:cxn ang="0">
                      <a:pos x="773" y="436"/>
                    </a:cxn>
                    <a:cxn ang="0">
                      <a:pos x="893" y="447"/>
                    </a:cxn>
                    <a:cxn ang="0">
                      <a:pos x="983" y="461"/>
                    </a:cxn>
                    <a:cxn ang="0">
                      <a:pos x="1036" y="477"/>
                    </a:cxn>
                    <a:cxn ang="0">
                      <a:pos x="1048" y="498"/>
                    </a:cxn>
                    <a:cxn ang="0">
                      <a:pos x="1063" y="520"/>
                    </a:cxn>
                    <a:cxn ang="0">
                      <a:pos x="1082" y="530"/>
                    </a:cxn>
                    <a:cxn ang="0">
                      <a:pos x="1089" y="547"/>
                    </a:cxn>
                    <a:cxn ang="0">
                      <a:pos x="1049" y="562"/>
                    </a:cxn>
                    <a:cxn ang="0">
                      <a:pos x="967" y="574"/>
                    </a:cxn>
                    <a:cxn ang="0">
                      <a:pos x="851" y="582"/>
                    </a:cxn>
                    <a:cxn ang="0">
                      <a:pos x="707" y="586"/>
                    </a:cxn>
                    <a:cxn ang="0">
                      <a:pos x="545" y="585"/>
                    </a:cxn>
                    <a:cxn ang="0">
                      <a:pos x="383" y="579"/>
                    </a:cxn>
                    <a:cxn ang="0">
                      <a:pos x="240" y="569"/>
                    </a:cxn>
                    <a:cxn ang="0">
                      <a:pos x="124" y="555"/>
                    </a:cxn>
                    <a:cxn ang="0">
                      <a:pos x="43" y="540"/>
                    </a:cxn>
                    <a:cxn ang="0">
                      <a:pos x="3" y="523"/>
                    </a:cxn>
                    <a:cxn ang="0">
                      <a:pos x="11" y="507"/>
                    </a:cxn>
                    <a:cxn ang="0">
                      <a:pos x="30" y="499"/>
                    </a:cxn>
                    <a:cxn ang="0">
                      <a:pos x="47" y="477"/>
                    </a:cxn>
                    <a:cxn ang="0">
                      <a:pos x="60" y="455"/>
                    </a:cxn>
                    <a:cxn ang="0">
                      <a:pos x="113" y="442"/>
                    </a:cxn>
                    <a:cxn ang="0">
                      <a:pos x="204" y="432"/>
                    </a:cxn>
                    <a:cxn ang="0">
                      <a:pos x="326" y="427"/>
                    </a:cxn>
                    <a:cxn ang="0">
                      <a:pos x="431" y="417"/>
                    </a:cxn>
                    <a:cxn ang="0">
                      <a:pos x="451" y="387"/>
                    </a:cxn>
                    <a:cxn ang="0">
                      <a:pos x="454" y="360"/>
                    </a:cxn>
                    <a:cxn ang="0">
                      <a:pos x="455" y="334"/>
                    </a:cxn>
                    <a:cxn ang="0">
                      <a:pos x="472" y="290"/>
                    </a:cxn>
                    <a:cxn ang="0">
                      <a:pos x="499" y="267"/>
                    </a:cxn>
                    <a:cxn ang="0">
                      <a:pos x="480" y="178"/>
                    </a:cxn>
                    <a:cxn ang="0">
                      <a:pos x="452" y="124"/>
                    </a:cxn>
                    <a:cxn ang="0">
                      <a:pos x="460" y="61"/>
                    </a:cxn>
                    <a:cxn ang="0">
                      <a:pos x="498" y="16"/>
                    </a:cxn>
                    <a:cxn ang="0">
                      <a:pos x="557" y="0"/>
                    </a:cxn>
                  </a:cxnLst>
                  <a:rect l="0" t="0" r="r" b="b"/>
                  <a:pathLst>
                    <a:path w="1092" h="586">
                      <a:moveTo>
                        <a:pt x="557" y="0"/>
                      </a:moveTo>
                      <a:lnTo>
                        <a:pt x="579" y="2"/>
                      </a:lnTo>
                      <a:lnTo>
                        <a:pt x="598" y="9"/>
                      </a:lnTo>
                      <a:lnTo>
                        <a:pt x="616" y="19"/>
                      </a:lnTo>
                      <a:lnTo>
                        <a:pt x="632" y="32"/>
                      </a:lnTo>
                      <a:lnTo>
                        <a:pt x="644" y="48"/>
                      </a:lnTo>
                      <a:lnTo>
                        <a:pt x="653" y="66"/>
                      </a:lnTo>
                      <a:lnTo>
                        <a:pt x="659" y="86"/>
                      </a:lnTo>
                      <a:lnTo>
                        <a:pt x="661" y="107"/>
                      </a:lnTo>
                      <a:lnTo>
                        <a:pt x="658" y="129"/>
                      </a:lnTo>
                      <a:lnTo>
                        <a:pt x="651" y="148"/>
                      </a:lnTo>
                      <a:lnTo>
                        <a:pt x="641" y="166"/>
                      </a:lnTo>
                      <a:lnTo>
                        <a:pt x="627" y="181"/>
                      </a:lnTo>
                      <a:lnTo>
                        <a:pt x="610" y="194"/>
                      </a:lnTo>
                      <a:lnTo>
                        <a:pt x="594" y="263"/>
                      </a:lnTo>
                      <a:lnTo>
                        <a:pt x="604" y="268"/>
                      </a:lnTo>
                      <a:lnTo>
                        <a:pt x="614" y="275"/>
                      </a:lnTo>
                      <a:lnTo>
                        <a:pt x="624" y="282"/>
                      </a:lnTo>
                      <a:lnTo>
                        <a:pt x="632" y="293"/>
                      </a:lnTo>
                      <a:lnTo>
                        <a:pt x="639" y="305"/>
                      </a:lnTo>
                      <a:lnTo>
                        <a:pt x="645" y="320"/>
                      </a:lnTo>
                      <a:lnTo>
                        <a:pt x="648" y="337"/>
                      </a:lnTo>
                      <a:lnTo>
                        <a:pt x="649" y="357"/>
                      </a:lnTo>
                      <a:lnTo>
                        <a:pt x="649" y="359"/>
                      </a:lnTo>
                      <a:lnTo>
                        <a:pt x="648" y="364"/>
                      </a:lnTo>
                      <a:lnTo>
                        <a:pt x="648" y="380"/>
                      </a:lnTo>
                      <a:lnTo>
                        <a:pt x="650" y="391"/>
                      </a:lnTo>
                      <a:lnTo>
                        <a:pt x="654" y="402"/>
                      </a:lnTo>
                      <a:lnTo>
                        <a:pt x="659" y="412"/>
                      </a:lnTo>
                      <a:lnTo>
                        <a:pt x="668" y="422"/>
                      </a:lnTo>
                      <a:lnTo>
                        <a:pt x="680" y="431"/>
                      </a:lnTo>
                      <a:lnTo>
                        <a:pt x="728" y="433"/>
                      </a:lnTo>
                      <a:lnTo>
                        <a:pt x="773" y="436"/>
                      </a:lnTo>
                      <a:lnTo>
                        <a:pt x="816" y="439"/>
                      </a:lnTo>
                      <a:lnTo>
                        <a:pt x="856" y="443"/>
                      </a:lnTo>
                      <a:lnTo>
                        <a:pt x="893" y="447"/>
                      </a:lnTo>
                      <a:lnTo>
                        <a:pt x="927" y="452"/>
                      </a:lnTo>
                      <a:lnTo>
                        <a:pt x="957" y="456"/>
                      </a:lnTo>
                      <a:lnTo>
                        <a:pt x="983" y="461"/>
                      </a:lnTo>
                      <a:lnTo>
                        <a:pt x="1005" y="466"/>
                      </a:lnTo>
                      <a:lnTo>
                        <a:pt x="1022" y="471"/>
                      </a:lnTo>
                      <a:lnTo>
                        <a:pt x="1036" y="477"/>
                      </a:lnTo>
                      <a:lnTo>
                        <a:pt x="1044" y="481"/>
                      </a:lnTo>
                      <a:lnTo>
                        <a:pt x="1046" y="487"/>
                      </a:lnTo>
                      <a:lnTo>
                        <a:pt x="1048" y="498"/>
                      </a:lnTo>
                      <a:lnTo>
                        <a:pt x="1052" y="507"/>
                      </a:lnTo>
                      <a:lnTo>
                        <a:pt x="1058" y="515"/>
                      </a:lnTo>
                      <a:lnTo>
                        <a:pt x="1063" y="520"/>
                      </a:lnTo>
                      <a:lnTo>
                        <a:pt x="1068" y="524"/>
                      </a:lnTo>
                      <a:lnTo>
                        <a:pt x="1070" y="525"/>
                      </a:lnTo>
                      <a:lnTo>
                        <a:pt x="1082" y="530"/>
                      </a:lnTo>
                      <a:lnTo>
                        <a:pt x="1090" y="536"/>
                      </a:lnTo>
                      <a:lnTo>
                        <a:pt x="1092" y="541"/>
                      </a:lnTo>
                      <a:lnTo>
                        <a:pt x="1089" y="547"/>
                      </a:lnTo>
                      <a:lnTo>
                        <a:pt x="1081" y="552"/>
                      </a:lnTo>
                      <a:lnTo>
                        <a:pt x="1067" y="557"/>
                      </a:lnTo>
                      <a:lnTo>
                        <a:pt x="1049" y="562"/>
                      </a:lnTo>
                      <a:lnTo>
                        <a:pt x="1026" y="567"/>
                      </a:lnTo>
                      <a:lnTo>
                        <a:pt x="999" y="570"/>
                      </a:lnTo>
                      <a:lnTo>
                        <a:pt x="967" y="574"/>
                      </a:lnTo>
                      <a:lnTo>
                        <a:pt x="932" y="578"/>
                      </a:lnTo>
                      <a:lnTo>
                        <a:pt x="892" y="580"/>
                      </a:lnTo>
                      <a:lnTo>
                        <a:pt x="851" y="582"/>
                      </a:lnTo>
                      <a:lnTo>
                        <a:pt x="806" y="584"/>
                      </a:lnTo>
                      <a:lnTo>
                        <a:pt x="758" y="585"/>
                      </a:lnTo>
                      <a:lnTo>
                        <a:pt x="707" y="586"/>
                      </a:lnTo>
                      <a:lnTo>
                        <a:pt x="655" y="586"/>
                      </a:lnTo>
                      <a:lnTo>
                        <a:pt x="601" y="585"/>
                      </a:lnTo>
                      <a:lnTo>
                        <a:pt x="545" y="585"/>
                      </a:lnTo>
                      <a:lnTo>
                        <a:pt x="489" y="583"/>
                      </a:lnTo>
                      <a:lnTo>
                        <a:pt x="435" y="582"/>
                      </a:lnTo>
                      <a:lnTo>
                        <a:pt x="383" y="579"/>
                      </a:lnTo>
                      <a:lnTo>
                        <a:pt x="333" y="576"/>
                      </a:lnTo>
                      <a:lnTo>
                        <a:pt x="285" y="573"/>
                      </a:lnTo>
                      <a:lnTo>
                        <a:pt x="240" y="569"/>
                      </a:lnTo>
                      <a:lnTo>
                        <a:pt x="198" y="565"/>
                      </a:lnTo>
                      <a:lnTo>
                        <a:pt x="160" y="560"/>
                      </a:lnTo>
                      <a:lnTo>
                        <a:pt x="124" y="555"/>
                      </a:lnTo>
                      <a:lnTo>
                        <a:pt x="93" y="551"/>
                      </a:lnTo>
                      <a:lnTo>
                        <a:pt x="66" y="545"/>
                      </a:lnTo>
                      <a:lnTo>
                        <a:pt x="43" y="540"/>
                      </a:lnTo>
                      <a:lnTo>
                        <a:pt x="25" y="535"/>
                      </a:lnTo>
                      <a:lnTo>
                        <a:pt x="11" y="529"/>
                      </a:lnTo>
                      <a:lnTo>
                        <a:pt x="3" y="523"/>
                      </a:lnTo>
                      <a:lnTo>
                        <a:pt x="0" y="518"/>
                      </a:lnTo>
                      <a:lnTo>
                        <a:pt x="3" y="512"/>
                      </a:lnTo>
                      <a:lnTo>
                        <a:pt x="11" y="507"/>
                      </a:lnTo>
                      <a:lnTo>
                        <a:pt x="24" y="503"/>
                      </a:lnTo>
                      <a:lnTo>
                        <a:pt x="26" y="502"/>
                      </a:lnTo>
                      <a:lnTo>
                        <a:pt x="30" y="499"/>
                      </a:lnTo>
                      <a:lnTo>
                        <a:pt x="36" y="493"/>
                      </a:lnTo>
                      <a:lnTo>
                        <a:pt x="42" y="486"/>
                      </a:lnTo>
                      <a:lnTo>
                        <a:pt x="47" y="477"/>
                      </a:lnTo>
                      <a:lnTo>
                        <a:pt x="48" y="465"/>
                      </a:lnTo>
                      <a:lnTo>
                        <a:pt x="52" y="460"/>
                      </a:lnTo>
                      <a:lnTo>
                        <a:pt x="60" y="455"/>
                      </a:lnTo>
                      <a:lnTo>
                        <a:pt x="73" y="451"/>
                      </a:lnTo>
                      <a:lnTo>
                        <a:pt x="91" y="446"/>
                      </a:lnTo>
                      <a:lnTo>
                        <a:pt x="113" y="442"/>
                      </a:lnTo>
                      <a:lnTo>
                        <a:pt x="140" y="439"/>
                      </a:lnTo>
                      <a:lnTo>
                        <a:pt x="171" y="436"/>
                      </a:lnTo>
                      <a:lnTo>
                        <a:pt x="204" y="432"/>
                      </a:lnTo>
                      <a:lnTo>
                        <a:pt x="242" y="430"/>
                      </a:lnTo>
                      <a:lnTo>
                        <a:pt x="282" y="428"/>
                      </a:lnTo>
                      <a:lnTo>
                        <a:pt x="326" y="427"/>
                      </a:lnTo>
                      <a:lnTo>
                        <a:pt x="372" y="426"/>
                      </a:lnTo>
                      <a:lnTo>
                        <a:pt x="420" y="425"/>
                      </a:lnTo>
                      <a:lnTo>
                        <a:pt x="431" y="417"/>
                      </a:lnTo>
                      <a:lnTo>
                        <a:pt x="441" y="407"/>
                      </a:lnTo>
                      <a:lnTo>
                        <a:pt x="447" y="397"/>
                      </a:lnTo>
                      <a:lnTo>
                        <a:pt x="451" y="387"/>
                      </a:lnTo>
                      <a:lnTo>
                        <a:pt x="453" y="376"/>
                      </a:lnTo>
                      <a:lnTo>
                        <a:pt x="454" y="367"/>
                      </a:lnTo>
                      <a:lnTo>
                        <a:pt x="454" y="360"/>
                      </a:lnTo>
                      <a:lnTo>
                        <a:pt x="453" y="355"/>
                      </a:lnTo>
                      <a:lnTo>
                        <a:pt x="453" y="353"/>
                      </a:lnTo>
                      <a:lnTo>
                        <a:pt x="455" y="334"/>
                      </a:lnTo>
                      <a:lnTo>
                        <a:pt x="459" y="316"/>
                      </a:lnTo>
                      <a:lnTo>
                        <a:pt x="464" y="302"/>
                      </a:lnTo>
                      <a:lnTo>
                        <a:pt x="472" y="290"/>
                      </a:lnTo>
                      <a:lnTo>
                        <a:pt x="480" y="281"/>
                      </a:lnTo>
                      <a:lnTo>
                        <a:pt x="490" y="273"/>
                      </a:lnTo>
                      <a:lnTo>
                        <a:pt x="499" y="267"/>
                      </a:lnTo>
                      <a:lnTo>
                        <a:pt x="509" y="263"/>
                      </a:lnTo>
                      <a:lnTo>
                        <a:pt x="495" y="191"/>
                      </a:lnTo>
                      <a:lnTo>
                        <a:pt x="480" y="178"/>
                      </a:lnTo>
                      <a:lnTo>
                        <a:pt x="468" y="162"/>
                      </a:lnTo>
                      <a:lnTo>
                        <a:pt x="458" y="144"/>
                      </a:lnTo>
                      <a:lnTo>
                        <a:pt x="452" y="124"/>
                      </a:lnTo>
                      <a:lnTo>
                        <a:pt x="450" y="102"/>
                      </a:lnTo>
                      <a:lnTo>
                        <a:pt x="453" y="81"/>
                      </a:lnTo>
                      <a:lnTo>
                        <a:pt x="460" y="61"/>
                      </a:lnTo>
                      <a:lnTo>
                        <a:pt x="470" y="44"/>
                      </a:lnTo>
                      <a:lnTo>
                        <a:pt x="483" y="29"/>
                      </a:lnTo>
                      <a:lnTo>
                        <a:pt x="498" y="16"/>
                      </a:lnTo>
                      <a:lnTo>
                        <a:pt x="516" y="7"/>
                      </a:lnTo>
                      <a:lnTo>
                        <a:pt x="536" y="1"/>
                      </a:lnTo>
                      <a:lnTo>
                        <a:pt x="557" y="0"/>
                      </a:lnTo>
                      <a:close/>
                    </a:path>
                  </a:pathLst>
                </a:custGeom>
                <a:gradFill flip="none" rotWithShape="1">
                  <a:gsLst>
                    <a:gs pos="0">
                      <a:schemeClr val="tx1">
                        <a:lumMod val="75000"/>
                        <a:lumOff val="25000"/>
                        <a:shade val="30000"/>
                        <a:satMod val="115000"/>
                      </a:schemeClr>
                    </a:gs>
                    <a:gs pos="50000">
                      <a:schemeClr val="tx1">
                        <a:lumMod val="75000"/>
                        <a:lumOff val="25000"/>
                        <a:shade val="67500"/>
                        <a:satMod val="115000"/>
                      </a:schemeClr>
                    </a:gs>
                    <a:gs pos="100000">
                      <a:schemeClr val="tx1">
                        <a:lumMod val="75000"/>
                        <a:lumOff val="25000"/>
                        <a:shade val="100000"/>
                        <a:satMod val="115000"/>
                      </a:schemeClr>
                    </a:gs>
                  </a:gsLst>
                  <a:lin ang="16200000" scaled="1"/>
                  <a:tileRect/>
                </a:gra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2" name="Freeform 36"/>
                <p:cNvSpPr>
                  <a:spLocks/>
                </p:cNvSpPr>
                <p:nvPr/>
              </p:nvSpPr>
              <p:spPr bwMode="auto">
                <a:xfrm>
                  <a:off x="6242051" y="4649788"/>
                  <a:ext cx="163513" cy="161925"/>
                </a:xfrm>
                <a:custGeom>
                  <a:avLst/>
                  <a:gdLst/>
                  <a:ahLst/>
                  <a:cxnLst>
                    <a:cxn ang="0">
                      <a:pos x="51" y="0"/>
                    </a:cxn>
                    <a:cxn ang="0">
                      <a:pos x="65" y="1"/>
                    </a:cxn>
                    <a:cxn ang="0">
                      <a:pos x="77" y="7"/>
                    </a:cxn>
                    <a:cxn ang="0">
                      <a:pos x="88" y="15"/>
                    </a:cxn>
                    <a:cxn ang="0">
                      <a:pos x="95" y="25"/>
                    </a:cxn>
                    <a:cxn ang="0">
                      <a:pos x="101" y="37"/>
                    </a:cxn>
                    <a:cxn ang="0">
                      <a:pos x="103" y="50"/>
                    </a:cxn>
                    <a:cxn ang="0">
                      <a:pos x="101" y="64"/>
                    </a:cxn>
                    <a:cxn ang="0">
                      <a:pos x="95" y="76"/>
                    </a:cxn>
                    <a:cxn ang="0">
                      <a:pos x="88" y="87"/>
                    </a:cxn>
                    <a:cxn ang="0">
                      <a:pos x="77" y="94"/>
                    </a:cxn>
                    <a:cxn ang="0">
                      <a:pos x="65" y="100"/>
                    </a:cxn>
                    <a:cxn ang="0">
                      <a:pos x="51" y="102"/>
                    </a:cxn>
                    <a:cxn ang="0">
                      <a:pos x="38" y="100"/>
                    </a:cxn>
                    <a:cxn ang="0">
                      <a:pos x="25" y="94"/>
                    </a:cxn>
                    <a:cxn ang="0">
                      <a:pos x="15" y="87"/>
                    </a:cxn>
                    <a:cxn ang="0">
                      <a:pos x="7" y="76"/>
                    </a:cxn>
                    <a:cxn ang="0">
                      <a:pos x="2" y="64"/>
                    </a:cxn>
                    <a:cxn ang="0">
                      <a:pos x="0" y="50"/>
                    </a:cxn>
                    <a:cxn ang="0">
                      <a:pos x="2" y="37"/>
                    </a:cxn>
                    <a:cxn ang="0">
                      <a:pos x="7" y="25"/>
                    </a:cxn>
                    <a:cxn ang="0">
                      <a:pos x="15" y="15"/>
                    </a:cxn>
                    <a:cxn ang="0">
                      <a:pos x="25" y="7"/>
                    </a:cxn>
                    <a:cxn ang="0">
                      <a:pos x="38" y="1"/>
                    </a:cxn>
                    <a:cxn ang="0">
                      <a:pos x="51" y="0"/>
                    </a:cxn>
                  </a:cxnLst>
                  <a:rect l="0" t="0" r="r" b="b"/>
                  <a:pathLst>
                    <a:path w="103" h="102">
                      <a:moveTo>
                        <a:pt x="51" y="0"/>
                      </a:moveTo>
                      <a:lnTo>
                        <a:pt x="65" y="1"/>
                      </a:lnTo>
                      <a:lnTo>
                        <a:pt x="77" y="7"/>
                      </a:lnTo>
                      <a:lnTo>
                        <a:pt x="88" y="15"/>
                      </a:lnTo>
                      <a:lnTo>
                        <a:pt x="95" y="25"/>
                      </a:lnTo>
                      <a:lnTo>
                        <a:pt x="101" y="37"/>
                      </a:lnTo>
                      <a:lnTo>
                        <a:pt x="103" y="50"/>
                      </a:lnTo>
                      <a:lnTo>
                        <a:pt x="101" y="64"/>
                      </a:lnTo>
                      <a:lnTo>
                        <a:pt x="95" y="76"/>
                      </a:lnTo>
                      <a:lnTo>
                        <a:pt x="88" y="87"/>
                      </a:lnTo>
                      <a:lnTo>
                        <a:pt x="77" y="94"/>
                      </a:lnTo>
                      <a:lnTo>
                        <a:pt x="65" y="100"/>
                      </a:lnTo>
                      <a:lnTo>
                        <a:pt x="51" y="102"/>
                      </a:lnTo>
                      <a:lnTo>
                        <a:pt x="38" y="100"/>
                      </a:lnTo>
                      <a:lnTo>
                        <a:pt x="25" y="94"/>
                      </a:lnTo>
                      <a:lnTo>
                        <a:pt x="15" y="87"/>
                      </a:lnTo>
                      <a:lnTo>
                        <a:pt x="7" y="76"/>
                      </a:lnTo>
                      <a:lnTo>
                        <a:pt x="2" y="64"/>
                      </a:lnTo>
                      <a:lnTo>
                        <a:pt x="0" y="50"/>
                      </a:lnTo>
                      <a:lnTo>
                        <a:pt x="2" y="37"/>
                      </a:lnTo>
                      <a:lnTo>
                        <a:pt x="7" y="25"/>
                      </a:lnTo>
                      <a:lnTo>
                        <a:pt x="15" y="15"/>
                      </a:lnTo>
                      <a:lnTo>
                        <a:pt x="25" y="7"/>
                      </a:lnTo>
                      <a:lnTo>
                        <a:pt x="38" y="1"/>
                      </a:lnTo>
                      <a:lnTo>
                        <a:pt x="51" y="0"/>
                      </a:lnTo>
                      <a:close/>
                    </a:path>
                  </a:pathLst>
                </a:custGeom>
                <a:solidFill>
                  <a:srgbClr val="C22E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1" name="Oval 10"/>
              <p:cNvSpPr/>
              <p:nvPr/>
            </p:nvSpPr>
            <p:spPr>
              <a:xfrm rot="1399210">
                <a:off x="2351261" y="4898582"/>
                <a:ext cx="2144110" cy="212089"/>
              </a:xfrm>
              <a:prstGeom prst="ellipse">
                <a:avLst/>
              </a:prstGeom>
              <a:gradFill flip="none" rotWithShape="1">
                <a:gsLst>
                  <a:gs pos="0">
                    <a:schemeClr val="tx1">
                      <a:lumMod val="95000"/>
                      <a:lumOff val="5000"/>
                      <a:alpha val="15000"/>
                    </a:schemeClr>
                  </a:gs>
                  <a:gs pos="100000">
                    <a:sysClr val="window" lastClr="FFFFFF">
                      <a:alpha val="0"/>
                      <a:lumMod val="100000"/>
                    </a:sysClr>
                  </a:gs>
                </a:gsLst>
                <a:path path="shape">
                  <a:fillToRect l="50000" t="50000" r="50000" b="50000"/>
                </a:path>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 lastClr="FFFFFF"/>
                  </a:solidFill>
                  <a:effectLst/>
                  <a:uLnTx/>
                  <a:uFillTx/>
                  <a:latin typeface="Calibri"/>
                  <a:ea typeface="+mn-ea"/>
                  <a:cs typeface="+mn-cs"/>
                </a:endParaRPr>
              </a:p>
            </p:txBody>
          </p:sp>
          <p:sp>
            <p:nvSpPr>
              <p:cNvPr id="12" name="Oval 11"/>
              <p:cNvSpPr/>
              <p:nvPr/>
            </p:nvSpPr>
            <p:spPr>
              <a:xfrm>
                <a:off x="2965923" y="5186715"/>
                <a:ext cx="1060035" cy="254408"/>
              </a:xfrm>
              <a:prstGeom prst="ellipse">
                <a:avLst/>
              </a:prstGeom>
              <a:gradFill flip="none" rotWithShape="1">
                <a:gsLst>
                  <a:gs pos="0">
                    <a:schemeClr val="tx1">
                      <a:lumMod val="95000"/>
                      <a:lumOff val="5000"/>
                      <a:alpha val="46000"/>
                    </a:schemeClr>
                  </a:gs>
                  <a:gs pos="100000">
                    <a:sysClr val="window" lastClr="FFFFFF">
                      <a:alpha val="0"/>
                      <a:lumMod val="100000"/>
                    </a:sysClr>
                  </a:gs>
                </a:gsLst>
                <a:path path="shape">
                  <a:fillToRect l="50000" t="50000" r="50000" b="50000"/>
                </a:path>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 lastClr="FFFFFF"/>
                  </a:solidFill>
                  <a:effectLst/>
                  <a:uLnTx/>
                  <a:uFillTx/>
                  <a:latin typeface="Calibri"/>
                  <a:ea typeface="+mn-ea"/>
                  <a:cs typeface="+mn-cs"/>
                </a:endParaRPr>
              </a:p>
            </p:txBody>
          </p:sp>
          <p:grpSp>
            <p:nvGrpSpPr>
              <p:cNvPr id="13" name="Group 73"/>
              <p:cNvGrpSpPr/>
              <p:nvPr/>
            </p:nvGrpSpPr>
            <p:grpSpPr>
              <a:xfrm>
                <a:off x="9828212" y="5029200"/>
                <a:ext cx="442565" cy="443448"/>
                <a:chOff x="7783513" y="3970338"/>
                <a:chExt cx="795338" cy="796925"/>
              </a:xfrm>
              <a:effectLst>
                <a:outerShdw blurRad="76200" dir="18900000" sy="23000" kx="-1200000" algn="bl" rotWithShape="0">
                  <a:prstClr val="black">
                    <a:alpha val="20000"/>
                  </a:prstClr>
                </a:outerShdw>
              </a:effectLst>
            </p:grpSpPr>
            <p:sp>
              <p:nvSpPr>
                <p:cNvPr id="293" name="Freeform 34"/>
                <p:cNvSpPr>
                  <a:spLocks/>
                </p:cNvSpPr>
                <p:nvPr/>
              </p:nvSpPr>
              <p:spPr bwMode="auto">
                <a:xfrm>
                  <a:off x="7783513" y="3970338"/>
                  <a:ext cx="795338" cy="796925"/>
                </a:xfrm>
                <a:custGeom>
                  <a:avLst/>
                  <a:gdLst/>
                  <a:ahLst/>
                  <a:cxnLst>
                    <a:cxn ang="0">
                      <a:pos x="250" y="0"/>
                    </a:cxn>
                    <a:cxn ang="0">
                      <a:pos x="283" y="2"/>
                    </a:cxn>
                    <a:cxn ang="0">
                      <a:pos x="314" y="8"/>
                    </a:cxn>
                    <a:cxn ang="0">
                      <a:pos x="344" y="18"/>
                    </a:cxn>
                    <a:cxn ang="0">
                      <a:pos x="372" y="31"/>
                    </a:cxn>
                    <a:cxn ang="0">
                      <a:pos x="375" y="35"/>
                    </a:cxn>
                    <a:cxn ang="0">
                      <a:pos x="377" y="38"/>
                    </a:cxn>
                    <a:cxn ang="0">
                      <a:pos x="384" y="41"/>
                    </a:cxn>
                    <a:cxn ang="0">
                      <a:pos x="388" y="41"/>
                    </a:cxn>
                    <a:cxn ang="0">
                      <a:pos x="416" y="62"/>
                    </a:cxn>
                    <a:cxn ang="0">
                      <a:pos x="440" y="87"/>
                    </a:cxn>
                    <a:cxn ang="0">
                      <a:pos x="461" y="115"/>
                    </a:cxn>
                    <a:cxn ang="0">
                      <a:pos x="478" y="146"/>
                    </a:cxn>
                    <a:cxn ang="0">
                      <a:pos x="491" y="179"/>
                    </a:cxn>
                    <a:cxn ang="0">
                      <a:pos x="499" y="214"/>
                    </a:cxn>
                    <a:cxn ang="0">
                      <a:pos x="501" y="251"/>
                    </a:cxn>
                    <a:cxn ang="0">
                      <a:pos x="498" y="292"/>
                    </a:cxn>
                    <a:cxn ang="0">
                      <a:pos x="488" y="330"/>
                    </a:cxn>
                    <a:cxn ang="0">
                      <a:pos x="473" y="366"/>
                    </a:cxn>
                    <a:cxn ang="0">
                      <a:pos x="453" y="399"/>
                    </a:cxn>
                    <a:cxn ang="0">
                      <a:pos x="427" y="428"/>
                    </a:cxn>
                    <a:cxn ang="0">
                      <a:pos x="399" y="453"/>
                    </a:cxn>
                    <a:cxn ang="0">
                      <a:pos x="365" y="474"/>
                    </a:cxn>
                    <a:cxn ang="0">
                      <a:pos x="330" y="489"/>
                    </a:cxn>
                    <a:cxn ang="0">
                      <a:pos x="291" y="498"/>
                    </a:cxn>
                    <a:cxn ang="0">
                      <a:pos x="250" y="502"/>
                    </a:cxn>
                    <a:cxn ang="0">
                      <a:pos x="209" y="498"/>
                    </a:cxn>
                    <a:cxn ang="0">
                      <a:pos x="171" y="489"/>
                    </a:cxn>
                    <a:cxn ang="0">
                      <a:pos x="136" y="474"/>
                    </a:cxn>
                    <a:cxn ang="0">
                      <a:pos x="102" y="453"/>
                    </a:cxn>
                    <a:cxn ang="0">
                      <a:pos x="73" y="428"/>
                    </a:cxn>
                    <a:cxn ang="0">
                      <a:pos x="48" y="399"/>
                    </a:cxn>
                    <a:cxn ang="0">
                      <a:pos x="27" y="366"/>
                    </a:cxn>
                    <a:cxn ang="0">
                      <a:pos x="13" y="330"/>
                    </a:cxn>
                    <a:cxn ang="0">
                      <a:pos x="3" y="292"/>
                    </a:cxn>
                    <a:cxn ang="0">
                      <a:pos x="0" y="251"/>
                    </a:cxn>
                    <a:cxn ang="0">
                      <a:pos x="2" y="214"/>
                    </a:cxn>
                    <a:cxn ang="0">
                      <a:pos x="10" y="179"/>
                    </a:cxn>
                    <a:cxn ang="0">
                      <a:pos x="22" y="147"/>
                    </a:cxn>
                    <a:cxn ang="0">
                      <a:pos x="38" y="117"/>
                    </a:cxn>
                    <a:cxn ang="0">
                      <a:pos x="59" y="90"/>
                    </a:cxn>
                    <a:cxn ang="0">
                      <a:pos x="81" y="64"/>
                    </a:cxn>
                    <a:cxn ang="0">
                      <a:pos x="109" y="44"/>
                    </a:cxn>
                    <a:cxn ang="0">
                      <a:pos x="111" y="42"/>
                    </a:cxn>
                    <a:cxn ang="0">
                      <a:pos x="113" y="41"/>
                    </a:cxn>
                    <a:cxn ang="0">
                      <a:pos x="118" y="41"/>
                    </a:cxn>
                    <a:cxn ang="0">
                      <a:pos x="122" y="40"/>
                    </a:cxn>
                    <a:cxn ang="0">
                      <a:pos x="127" y="34"/>
                    </a:cxn>
                    <a:cxn ang="0">
                      <a:pos x="127" y="32"/>
                    </a:cxn>
                    <a:cxn ang="0">
                      <a:pos x="129" y="31"/>
                    </a:cxn>
                    <a:cxn ang="0">
                      <a:pos x="157" y="18"/>
                    </a:cxn>
                    <a:cxn ang="0">
                      <a:pos x="187" y="8"/>
                    </a:cxn>
                    <a:cxn ang="0">
                      <a:pos x="218" y="2"/>
                    </a:cxn>
                    <a:cxn ang="0">
                      <a:pos x="250" y="0"/>
                    </a:cxn>
                  </a:cxnLst>
                  <a:rect l="0" t="0" r="r" b="b"/>
                  <a:pathLst>
                    <a:path w="501" h="502">
                      <a:moveTo>
                        <a:pt x="250" y="0"/>
                      </a:moveTo>
                      <a:lnTo>
                        <a:pt x="283" y="2"/>
                      </a:lnTo>
                      <a:lnTo>
                        <a:pt x="314" y="8"/>
                      </a:lnTo>
                      <a:lnTo>
                        <a:pt x="344" y="18"/>
                      </a:lnTo>
                      <a:lnTo>
                        <a:pt x="372" y="31"/>
                      </a:lnTo>
                      <a:lnTo>
                        <a:pt x="375" y="35"/>
                      </a:lnTo>
                      <a:lnTo>
                        <a:pt x="377" y="38"/>
                      </a:lnTo>
                      <a:lnTo>
                        <a:pt x="384" y="41"/>
                      </a:lnTo>
                      <a:lnTo>
                        <a:pt x="388" y="41"/>
                      </a:lnTo>
                      <a:lnTo>
                        <a:pt x="416" y="62"/>
                      </a:lnTo>
                      <a:lnTo>
                        <a:pt x="440" y="87"/>
                      </a:lnTo>
                      <a:lnTo>
                        <a:pt x="461" y="115"/>
                      </a:lnTo>
                      <a:lnTo>
                        <a:pt x="478" y="146"/>
                      </a:lnTo>
                      <a:lnTo>
                        <a:pt x="491" y="179"/>
                      </a:lnTo>
                      <a:lnTo>
                        <a:pt x="499" y="214"/>
                      </a:lnTo>
                      <a:lnTo>
                        <a:pt x="501" y="251"/>
                      </a:lnTo>
                      <a:lnTo>
                        <a:pt x="498" y="292"/>
                      </a:lnTo>
                      <a:lnTo>
                        <a:pt x="488" y="330"/>
                      </a:lnTo>
                      <a:lnTo>
                        <a:pt x="473" y="366"/>
                      </a:lnTo>
                      <a:lnTo>
                        <a:pt x="453" y="399"/>
                      </a:lnTo>
                      <a:lnTo>
                        <a:pt x="427" y="428"/>
                      </a:lnTo>
                      <a:lnTo>
                        <a:pt x="399" y="453"/>
                      </a:lnTo>
                      <a:lnTo>
                        <a:pt x="365" y="474"/>
                      </a:lnTo>
                      <a:lnTo>
                        <a:pt x="330" y="489"/>
                      </a:lnTo>
                      <a:lnTo>
                        <a:pt x="291" y="498"/>
                      </a:lnTo>
                      <a:lnTo>
                        <a:pt x="250" y="502"/>
                      </a:lnTo>
                      <a:lnTo>
                        <a:pt x="209" y="498"/>
                      </a:lnTo>
                      <a:lnTo>
                        <a:pt x="171" y="489"/>
                      </a:lnTo>
                      <a:lnTo>
                        <a:pt x="136" y="474"/>
                      </a:lnTo>
                      <a:lnTo>
                        <a:pt x="102" y="453"/>
                      </a:lnTo>
                      <a:lnTo>
                        <a:pt x="73" y="428"/>
                      </a:lnTo>
                      <a:lnTo>
                        <a:pt x="48" y="399"/>
                      </a:lnTo>
                      <a:lnTo>
                        <a:pt x="27" y="366"/>
                      </a:lnTo>
                      <a:lnTo>
                        <a:pt x="13" y="330"/>
                      </a:lnTo>
                      <a:lnTo>
                        <a:pt x="3" y="292"/>
                      </a:lnTo>
                      <a:lnTo>
                        <a:pt x="0" y="251"/>
                      </a:lnTo>
                      <a:lnTo>
                        <a:pt x="2" y="214"/>
                      </a:lnTo>
                      <a:lnTo>
                        <a:pt x="10" y="179"/>
                      </a:lnTo>
                      <a:lnTo>
                        <a:pt x="22" y="147"/>
                      </a:lnTo>
                      <a:lnTo>
                        <a:pt x="38" y="117"/>
                      </a:lnTo>
                      <a:lnTo>
                        <a:pt x="59" y="90"/>
                      </a:lnTo>
                      <a:lnTo>
                        <a:pt x="81" y="64"/>
                      </a:lnTo>
                      <a:lnTo>
                        <a:pt x="109" y="44"/>
                      </a:lnTo>
                      <a:lnTo>
                        <a:pt x="111" y="42"/>
                      </a:lnTo>
                      <a:lnTo>
                        <a:pt x="113" y="41"/>
                      </a:lnTo>
                      <a:lnTo>
                        <a:pt x="118" y="41"/>
                      </a:lnTo>
                      <a:lnTo>
                        <a:pt x="122" y="40"/>
                      </a:lnTo>
                      <a:lnTo>
                        <a:pt x="127" y="34"/>
                      </a:lnTo>
                      <a:lnTo>
                        <a:pt x="127" y="32"/>
                      </a:lnTo>
                      <a:lnTo>
                        <a:pt x="129" y="31"/>
                      </a:lnTo>
                      <a:lnTo>
                        <a:pt x="157" y="18"/>
                      </a:lnTo>
                      <a:lnTo>
                        <a:pt x="187" y="8"/>
                      </a:lnTo>
                      <a:lnTo>
                        <a:pt x="218" y="2"/>
                      </a:lnTo>
                      <a:lnTo>
                        <a:pt x="250" y="0"/>
                      </a:lnTo>
                      <a:close/>
                    </a:path>
                  </a:pathLst>
                </a:cu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16200000" scaled="1"/>
                  <a:tileRect/>
                </a:gra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4" name="Freeform 35"/>
                <p:cNvSpPr>
                  <a:spLocks/>
                </p:cNvSpPr>
                <p:nvPr/>
              </p:nvSpPr>
              <p:spPr bwMode="auto">
                <a:xfrm>
                  <a:off x="7894638" y="4021138"/>
                  <a:ext cx="573088" cy="727075"/>
                </a:xfrm>
                <a:custGeom>
                  <a:avLst/>
                  <a:gdLst/>
                  <a:ahLst/>
                  <a:cxnLst>
                    <a:cxn ang="0">
                      <a:pos x="61" y="28"/>
                    </a:cxn>
                    <a:cxn ang="0">
                      <a:pos x="55" y="87"/>
                    </a:cxn>
                    <a:cxn ang="0">
                      <a:pos x="23" y="219"/>
                    </a:cxn>
                    <a:cxn ang="0">
                      <a:pos x="15" y="282"/>
                    </a:cxn>
                    <a:cxn ang="0">
                      <a:pos x="22" y="340"/>
                    </a:cxn>
                    <a:cxn ang="0">
                      <a:pos x="47" y="386"/>
                    </a:cxn>
                    <a:cxn ang="0">
                      <a:pos x="86" y="420"/>
                    </a:cxn>
                    <a:cxn ang="0">
                      <a:pos x="132" y="441"/>
                    </a:cxn>
                    <a:cxn ang="0">
                      <a:pos x="180" y="449"/>
                    </a:cxn>
                    <a:cxn ang="0">
                      <a:pos x="229" y="441"/>
                    </a:cxn>
                    <a:cxn ang="0">
                      <a:pos x="276" y="420"/>
                    </a:cxn>
                    <a:cxn ang="0">
                      <a:pos x="314" y="386"/>
                    </a:cxn>
                    <a:cxn ang="0">
                      <a:pos x="339" y="340"/>
                    </a:cxn>
                    <a:cxn ang="0">
                      <a:pos x="346" y="282"/>
                    </a:cxn>
                    <a:cxn ang="0">
                      <a:pos x="338" y="219"/>
                    </a:cxn>
                    <a:cxn ang="0">
                      <a:pos x="306" y="87"/>
                    </a:cxn>
                    <a:cxn ang="0">
                      <a:pos x="300" y="28"/>
                    </a:cxn>
                    <a:cxn ang="0">
                      <a:pos x="305" y="3"/>
                    </a:cxn>
                    <a:cxn ang="0">
                      <a:pos x="312" y="8"/>
                    </a:cxn>
                    <a:cxn ang="0">
                      <a:pos x="318" y="9"/>
                    </a:cxn>
                    <a:cxn ang="0">
                      <a:pos x="323" y="84"/>
                    </a:cxn>
                    <a:cxn ang="0">
                      <a:pos x="340" y="159"/>
                    </a:cxn>
                    <a:cxn ang="0">
                      <a:pos x="356" y="233"/>
                    </a:cxn>
                    <a:cxn ang="0">
                      <a:pos x="359" y="305"/>
                    </a:cxn>
                    <a:cxn ang="0">
                      <a:pos x="338" y="369"/>
                    </a:cxn>
                    <a:cxn ang="0">
                      <a:pos x="297" y="417"/>
                    </a:cxn>
                    <a:cxn ang="0">
                      <a:pos x="241" y="447"/>
                    </a:cxn>
                    <a:cxn ang="0">
                      <a:pos x="180" y="458"/>
                    </a:cxn>
                    <a:cxn ang="0">
                      <a:pos x="120" y="447"/>
                    </a:cxn>
                    <a:cxn ang="0">
                      <a:pos x="64" y="417"/>
                    </a:cxn>
                    <a:cxn ang="0">
                      <a:pos x="23" y="369"/>
                    </a:cxn>
                    <a:cxn ang="0">
                      <a:pos x="2" y="305"/>
                    </a:cxn>
                    <a:cxn ang="0">
                      <a:pos x="5" y="233"/>
                    </a:cxn>
                    <a:cxn ang="0">
                      <a:pos x="21" y="159"/>
                    </a:cxn>
                    <a:cxn ang="0">
                      <a:pos x="38" y="84"/>
                    </a:cxn>
                    <a:cxn ang="0">
                      <a:pos x="44" y="9"/>
                    </a:cxn>
                    <a:cxn ang="0">
                      <a:pos x="53" y="7"/>
                    </a:cxn>
                    <a:cxn ang="0">
                      <a:pos x="59" y="0"/>
                    </a:cxn>
                  </a:cxnLst>
                  <a:rect l="0" t="0" r="r" b="b"/>
                  <a:pathLst>
                    <a:path w="361" h="458">
                      <a:moveTo>
                        <a:pt x="59" y="0"/>
                      </a:moveTo>
                      <a:lnTo>
                        <a:pt x="61" y="28"/>
                      </a:lnTo>
                      <a:lnTo>
                        <a:pt x="60" y="56"/>
                      </a:lnTo>
                      <a:lnTo>
                        <a:pt x="55" y="87"/>
                      </a:lnTo>
                      <a:lnTo>
                        <a:pt x="39" y="152"/>
                      </a:lnTo>
                      <a:lnTo>
                        <a:pt x="23" y="219"/>
                      </a:lnTo>
                      <a:lnTo>
                        <a:pt x="17" y="251"/>
                      </a:lnTo>
                      <a:lnTo>
                        <a:pt x="15" y="282"/>
                      </a:lnTo>
                      <a:lnTo>
                        <a:pt x="16" y="312"/>
                      </a:lnTo>
                      <a:lnTo>
                        <a:pt x="22" y="340"/>
                      </a:lnTo>
                      <a:lnTo>
                        <a:pt x="32" y="365"/>
                      </a:lnTo>
                      <a:lnTo>
                        <a:pt x="47" y="386"/>
                      </a:lnTo>
                      <a:lnTo>
                        <a:pt x="66" y="404"/>
                      </a:lnTo>
                      <a:lnTo>
                        <a:pt x="86" y="420"/>
                      </a:lnTo>
                      <a:lnTo>
                        <a:pt x="108" y="432"/>
                      </a:lnTo>
                      <a:lnTo>
                        <a:pt x="132" y="441"/>
                      </a:lnTo>
                      <a:lnTo>
                        <a:pt x="156" y="447"/>
                      </a:lnTo>
                      <a:lnTo>
                        <a:pt x="180" y="449"/>
                      </a:lnTo>
                      <a:lnTo>
                        <a:pt x="205" y="447"/>
                      </a:lnTo>
                      <a:lnTo>
                        <a:pt x="229" y="441"/>
                      </a:lnTo>
                      <a:lnTo>
                        <a:pt x="253" y="432"/>
                      </a:lnTo>
                      <a:lnTo>
                        <a:pt x="276" y="420"/>
                      </a:lnTo>
                      <a:lnTo>
                        <a:pt x="295" y="404"/>
                      </a:lnTo>
                      <a:lnTo>
                        <a:pt x="314" y="386"/>
                      </a:lnTo>
                      <a:lnTo>
                        <a:pt x="329" y="365"/>
                      </a:lnTo>
                      <a:lnTo>
                        <a:pt x="339" y="340"/>
                      </a:lnTo>
                      <a:lnTo>
                        <a:pt x="345" y="312"/>
                      </a:lnTo>
                      <a:lnTo>
                        <a:pt x="346" y="282"/>
                      </a:lnTo>
                      <a:lnTo>
                        <a:pt x="344" y="251"/>
                      </a:lnTo>
                      <a:lnTo>
                        <a:pt x="338" y="219"/>
                      </a:lnTo>
                      <a:lnTo>
                        <a:pt x="322" y="152"/>
                      </a:lnTo>
                      <a:lnTo>
                        <a:pt x="306" y="87"/>
                      </a:lnTo>
                      <a:lnTo>
                        <a:pt x="301" y="56"/>
                      </a:lnTo>
                      <a:lnTo>
                        <a:pt x="300" y="28"/>
                      </a:lnTo>
                      <a:lnTo>
                        <a:pt x="302" y="0"/>
                      </a:lnTo>
                      <a:lnTo>
                        <a:pt x="305" y="3"/>
                      </a:lnTo>
                      <a:lnTo>
                        <a:pt x="308" y="7"/>
                      </a:lnTo>
                      <a:lnTo>
                        <a:pt x="312" y="8"/>
                      </a:lnTo>
                      <a:lnTo>
                        <a:pt x="314" y="9"/>
                      </a:lnTo>
                      <a:lnTo>
                        <a:pt x="318" y="9"/>
                      </a:lnTo>
                      <a:lnTo>
                        <a:pt x="318" y="47"/>
                      </a:lnTo>
                      <a:lnTo>
                        <a:pt x="323" y="84"/>
                      </a:lnTo>
                      <a:lnTo>
                        <a:pt x="331" y="121"/>
                      </a:lnTo>
                      <a:lnTo>
                        <a:pt x="340" y="159"/>
                      </a:lnTo>
                      <a:lnTo>
                        <a:pt x="349" y="196"/>
                      </a:lnTo>
                      <a:lnTo>
                        <a:pt x="356" y="233"/>
                      </a:lnTo>
                      <a:lnTo>
                        <a:pt x="361" y="269"/>
                      </a:lnTo>
                      <a:lnTo>
                        <a:pt x="359" y="305"/>
                      </a:lnTo>
                      <a:lnTo>
                        <a:pt x="351" y="342"/>
                      </a:lnTo>
                      <a:lnTo>
                        <a:pt x="338" y="369"/>
                      </a:lnTo>
                      <a:lnTo>
                        <a:pt x="320" y="395"/>
                      </a:lnTo>
                      <a:lnTo>
                        <a:pt x="297" y="417"/>
                      </a:lnTo>
                      <a:lnTo>
                        <a:pt x="270" y="434"/>
                      </a:lnTo>
                      <a:lnTo>
                        <a:pt x="241" y="447"/>
                      </a:lnTo>
                      <a:lnTo>
                        <a:pt x="212" y="456"/>
                      </a:lnTo>
                      <a:lnTo>
                        <a:pt x="180" y="458"/>
                      </a:lnTo>
                      <a:lnTo>
                        <a:pt x="149" y="456"/>
                      </a:lnTo>
                      <a:lnTo>
                        <a:pt x="120" y="447"/>
                      </a:lnTo>
                      <a:lnTo>
                        <a:pt x="91" y="434"/>
                      </a:lnTo>
                      <a:lnTo>
                        <a:pt x="64" y="417"/>
                      </a:lnTo>
                      <a:lnTo>
                        <a:pt x="41" y="395"/>
                      </a:lnTo>
                      <a:lnTo>
                        <a:pt x="23" y="369"/>
                      </a:lnTo>
                      <a:lnTo>
                        <a:pt x="10" y="342"/>
                      </a:lnTo>
                      <a:lnTo>
                        <a:pt x="2" y="305"/>
                      </a:lnTo>
                      <a:lnTo>
                        <a:pt x="0" y="269"/>
                      </a:lnTo>
                      <a:lnTo>
                        <a:pt x="5" y="233"/>
                      </a:lnTo>
                      <a:lnTo>
                        <a:pt x="11" y="196"/>
                      </a:lnTo>
                      <a:lnTo>
                        <a:pt x="21" y="159"/>
                      </a:lnTo>
                      <a:lnTo>
                        <a:pt x="30" y="121"/>
                      </a:lnTo>
                      <a:lnTo>
                        <a:pt x="38" y="84"/>
                      </a:lnTo>
                      <a:lnTo>
                        <a:pt x="44" y="47"/>
                      </a:lnTo>
                      <a:lnTo>
                        <a:pt x="44" y="9"/>
                      </a:lnTo>
                      <a:lnTo>
                        <a:pt x="48" y="9"/>
                      </a:lnTo>
                      <a:lnTo>
                        <a:pt x="53" y="7"/>
                      </a:lnTo>
                      <a:lnTo>
                        <a:pt x="56" y="3"/>
                      </a:lnTo>
                      <a:lnTo>
                        <a:pt x="59" y="0"/>
                      </a:lnTo>
                      <a:close/>
                    </a:path>
                  </a:pathLst>
                </a:custGeom>
                <a:solidFill>
                  <a:srgbClr val="ECF1F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5" name="Freeform 36"/>
                <p:cNvSpPr>
                  <a:spLocks noEditPoints="1"/>
                </p:cNvSpPr>
                <p:nvPr/>
              </p:nvSpPr>
              <p:spPr bwMode="auto">
                <a:xfrm>
                  <a:off x="7894638" y="4019551"/>
                  <a:ext cx="573088" cy="730250"/>
                </a:xfrm>
                <a:custGeom>
                  <a:avLst/>
                  <a:gdLst/>
                  <a:ahLst/>
                  <a:cxnLst>
                    <a:cxn ang="0">
                      <a:pos x="53" y="9"/>
                    </a:cxn>
                    <a:cxn ang="0">
                      <a:pos x="44" y="47"/>
                    </a:cxn>
                    <a:cxn ang="0">
                      <a:pos x="23" y="153"/>
                    </a:cxn>
                    <a:cxn ang="0">
                      <a:pos x="2" y="248"/>
                    </a:cxn>
                    <a:cxn ang="0">
                      <a:pos x="11" y="343"/>
                    </a:cxn>
                    <a:cxn ang="0">
                      <a:pos x="33" y="383"/>
                    </a:cxn>
                    <a:cxn ang="0">
                      <a:pos x="91" y="434"/>
                    </a:cxn>
                    <a:cxn ang="0">
                      <a:pos x="180" y="459"/>
                    </a:cxn>
                    <a:cxn ang="0">
                      <a:pos x="226" y="452"/>
                    </a:cxn>
                    <a:cxn ang="0">
                      <a:pos x="297" y="417"/>
                    </a:cxn>
                    <a:cxn ang="0">
                      <a:pos x="349" y="343"/>
                    </a:cxn>
                    <a:cxn ang="0">
                      <a:pos x="357" y="248"/>
                    </a:cxn>
                    <a:cxn ang="0">
                      <a:pos x="338" y="153"/>
                    </a:cxn>
                    <a:cxn ang="0">
                      <a:pos x="317" y="47"/>
                    </a:cxn>
                    <a:cxn ang="0">
                      <a:pos x="308" y="9"/>
                    </a:cxn>
                    <a:cxn ang="0">
                      <a:pos x="302" y="60"/>
                    </a:cxn>
                    <a:cxn ang="0">
                      <a:pos x="323" y="156"/>
                    </a:cxn>
                    <a:cxn ang="0">
                      <a:pos x="347" y="284"/>
                    </a:cxn>
                    <a:cxn ang="0">
                      <a:pos x="340" y="342"/>
                    </a:cxn>
                    <a:cxn ang="0">
                      <a:pos x="310" y="392"/>
                    </a:cxn>
                    <a:cxn ang="0">
                      <a:pos x="237" y="440"/>
                    </a:cxn>
                    <a:cxn ang="0">
                      <a:pos x="153" y="448"/>
                    </a:cxn>
                    <a:cxn ang="0">
                      <a:pos x="82" y="419"/>
                    </a:cxn>
                    <a:cxn ang="0">
                      <a:pos x="31" y="365"/>
                    </a:cxn>
                    <a:cxn ang="0">
                      <a:pos x="14" y="284"/>
                    </a:cxn>
                    <a:cxn ang="0">
                      <a:pos x="38" y="156"/>
                    </a:cxn>
                    <a:cxn ang="0">
                      <a:pos x="59" y="60"/>
                    </a:cxn>
                    <a:cxn ang="0">
                      <a:pos x="59" y="0"/>
                    </a:cxn>
                    <a:cxn ang="0">
                      <a:pos x="62" y="29"/>
                    </a:cxn>
                    <a:cxn ang="0">
                      <a:pos x="48" y="123"/>
                    </a:cxn>
                    <a:cxn ang="0">
                      <a:pos x="24" y="221"/>
                    </a:cxn>
                    <a:cxn ang="0">
                      <a:pos x="17" y="313"/>
                    </a:cxn>
                    <a:cxn ang="0">
                      <a:pos x="47" y="385"/>
                    </a:cxn>
                    <a:cxn ang="0">
                      <a:pos x="103" y="429"/>
                    </a:cxn>
                    <a:cxn ang="0">
                      <a:pos x="153" y="446"/>
                    </a:cxn>
                    <a:cxn ang="0">
                      <a:pos x="236" y="438"/>
                    </a:cxn>
                    <a:cxn ang="0">
                      <a:pos x="309" y="391"/>
                    </a:cxn>
                    <a:cxn ang="0">
                      <a:pos x="344" y="313"/>
                    </a:cxn>
                    <a:cxn ang="0">
                      <a:pos x="337" y="222"/>
                    </a:cxn>
                    <a:cxn ang="0">
                      <a:pos x="313" y="123"/>
                    </a:cxn>
                    <a:cxn ang="0">
                      <a:pos x="299" y="29"/>
                    </a:cxn>
                    <a:cxn ang="0">
                      <a:pos x="302" y="0"/>
                    </a:cxn>
                    <a:cxn ang="0">
                      <a:pos x="308" y="7"/>
                    </a:cxn>
                    <a:cxn ang="0">
                      <a:pos x="318" y="10"/>
                    </a:cxn>
                    <a:cxn ang="0">
                      <a:pos x="331" y="117"/>
                    </a:cxn>
                    <a:cxn ang="0">
                      <a:pos x="357" y="229"/>
                    </a:cxn>
                    <a:cxn ang="0">
                      <a:pos x="352" y="343"/>
                    </a:cxn>
                    <a:cxn ang="0">
                      <a:pos x="298" y="418"/>
                    </a:cxn>
                    <a:cxn ang="0">
                      <a:pos x="228" y="453"/>
                    </a:cxn>
                    <a:cxn ang="0">
                      <a:pos x="180" y="460"/>
                    </a:cxn>
                    <a:cxn ang="0">
                      <a:pos x="90" y="435"/>
                    </a:cxn>
                    <a:cxn ang="0">
                      <a:pos x="31" y="384"/>
                    </a:cxn>
                    <a:cxn ang="0">
                      <a:pos x="10" y="344"/>
                    </a:cxn>
                    <a:cxn ang="0">
                      <a:pos x="0" y="267"/>
                    </a:cxn>
                    <a:cxn ang="0">
                      <a:pos x="21" y="153"/>
                    </a:cxn>
                    <a:cxn ang="0">
                      <a:pos x="41" y="46"/>
                    </a:cxn>
                    <a:cxn ang="0">
                      <a:pos x="47" y="9"/>
                    </a:cxn>
                    <a:cxn ang="0">
                      <a:pos x="56" y="3"/>
                    </a:cxn>
                  </a:cxnLst>
                  <a:rect l="0" t="0" r="r" b="b"/>
                  <a:pathLst>
                    <a:path w="361" h="460">
                      <a:moveTo>
                        <a:pt x="59" y="3"/>
                      </a:moveTo>
                      <a:lnTo>
                        <a:pt x="56" y="7"/>
                      </a:lnTo>
                      <a:lnTo>
                        <a:pt x="53" y="9"/>
                      </a:lnTo>
                      <a:lnTo>
                        <a:pt x="48" y="11"/>
                      </a:lnTo>
                      <a:lnTo>
                        <a:pt x="44" y="11"/>
                      </a:lnTo>
                      <a:lnTo>
                        <a:pt x="44" y="47"/>
                      </a:lnTo>
                      <a:lnTo>
                        <a:pt x="39" y="83"/>
                      </a:lnTo>
                      <a:lnTo>
                        <a:pt x="31" y="117"/>
                      </a:lnTo>
                      <a:lnTo>
                        <a:pt x="23" y="153"/>
                      </a:lnTo>
                      <a:lnTo>
                        <a:pt x="15" y="185"/>
                      </a:lnTo>
                      <a:lnTo>
                        <a:pt x="8" y="216"/>
                      </a:lnTo>
                      <a:lnTo>
                        <a:pt x="2" y="248"/>
                      </a:lnTo>
                      <a:lnTo>
                        <a:pt x="1" y="280"/>
                      </a:lnTo>
                      <a:lnTo>
                        <a:pt x="3" y="312"/>
                      </a:lnTo>
                      <a:lnTo>
                        <a:pt x="11" y="343"/>
                      </a:lnTo>
                      <a:lnTo>
                        <a:pt x="11" y="344"/>
                      </a:lnTo>
                      <a:lnTo>
                        <a:pt x="24" y="370"/>
                      </a:lnTo>
                      <a:lnTo>
                        <a:pt x="33" y="383"/>
                      </a:lnTo>
                      <a:lnTo>
                        <a:pt x="43" y="395"/>
                      </a:lnTo>
                      <a:lnTo>
                        <a:pt x="64" y="417"/>
                      </a:lnTo>
                      <a:lnTo>
                        <a:pt x="91" y="434"/>
                      </a:lnTo>
                      <a:lnTo>
                        <a:pt x="120" y="448"/>
                      </a:lnTo>
                      <a:lnTo>
                        <a:pt x="149" y="456"/>
                      </a:lnTo>
                      <a:lnTo>
                        <a:pt x="180" y="459"/>
                      </a:lnTo>
                      <a:lnTo>
                        <a:pt x="182" y="459"/>
                      </a:lnTo>
                      <a:lnTo>
                        <a:pt x="212" y="456"/>
                      </a:lnTo>
                      <a:lnTo>
                        <a:pt x="226" y="452"/>
                      </a:lnTo>
                      <a:lnTo>
                        <a:pt x="241" y="448"/>
                      </a:lnTo>
                      <a:lnTo>
                        <a:pt x="270" y="434"/>
                      </a:lnTo>
                      <a:lnTo>
                        <a:pt x="297" y="417"/>
                      </a:lnTo>
                      <a:lnTo>
                        <a:pt x="318" y="396"/>
                      </a:lnTo>
                      <a:lnTo>
                        <a:pt x="337" y="370"/>
                      </a:lnTo>
                      <a:lnTo>
                        <a:pt x="349" y="343"/>
                      </a:lnTo>
                      <a:lnTo>
                        <a:pt x="357" y="312"/>
                      </a:lnTo>
                      <a:lnTo>
                        <a:pt x="360" y="280"/>
                      </a:lnTo>
                      <a:lnTo>
                        <a:pt x="357" y="248"/>
                      </a:lnTo>
                      <a:lnTo>
                        <a:pt x="353" y="216"/>
                      </a:lnTo>
                      <a:lnTo>
                        <a:pt x="346" y="185"/>
                      </a:lnTo>
                      <a:lnTo>
                        <a:pt x="338" y="153"/>
                      </a:lnTo>
                      <a:lnTo>
                        <a:pt x="330" y="117"/>
                      </a:lnTo>
                      <a:lnTo>
                        <a:pt x="322" y="83"/>
                      </a:lnTo>
                      <a:lnTo>
                        <a:pt x="317" y="47"/>
                      </a:lnTo>
                      <a:lnTo>
                        <a:pt x="317" y="11"/>
                      </a:lnTo>
                      <a:lnTo>
                        <a:pt x="315" y="11"/>
                      </a:lnTo>
                      <a:lnTo>
                        <a:pt x="308" y="9"/>
                      </a:lnTo>
                      <a:lnTo>
                        <a:pt x="302" y="3"/>
                      </a:lnTo>
                      <a:lnTo>
                        <a:pt x="300" y="31"/>
                      </a:lnTo>
                      <a:lnTo>
                        <a:pt x="302" y="60"/>
                      </a:lnTo>
                      <a:lnTo>
                        <a:pt x="307" y="91"/>
                      </a:lnTo>
                      <a:lnTo>
                        <a:pt x="315" y="123"/>
                      </a:lnTo>
                      <a:lnTo>
                        <a:pt x="323" y="156"/>
                      </a:lnTo>
                      <a:lnTo>
                        <a:pt x="339" y="221"/>
                      </a:lnTo>
                      <a:lnTo>
                        <a:pt x="345" y="253"/>
                      </a:lnTo>
                      <a:lnTo>
                        <a:pt x="347" y="284"/>
                      </a:lnTo>
                      <a:lnTo>
                        <a:pt x="346" y="313"/>
                      </a:lnTo>
                      <a:lnTo>
                        <a:pt x="340" y="341"/>
                      </a:lnTo>
                      <a:lnTo>
                        <a:pt x="340" y="342"/>
                      </a:lnTo>
                      <a:lnTo>
                        <a:pt x="328" y="369"/>
                      </a:lnTo>
                      <a:lnTo>
                        <a:pt x="320" y="381"/>
                      </a:lnTo>
                      <a:lnTo>
                        <a:pt x="310" y="392"/>
                      </a:lnTo>
                      <a:lnTo>
                        <a:pt x="289" y="412"/>
                      </a:lnTo>
                      <a:lnTo>
                        <a:pt x="264" y="428"/>
                      </a:lnTo>
                      <a:lnTo>
                        <a:pt x="237" y="440"/>
                      </a:lnTo>
                      <a:lnTo>
                        <a:pt x="209" y="448"/>
                      </a:lnTo>
                      <a:lnTo>
                        <a:pt x="180" y="451"/>
                      </a:lnTo>
                      <a:lnTo>
                        <a:pt x="153" y="448"/>
                      </a:lnTo>
                      <a:lnTo>
                        <a:pt x="125" y="441"/>
                      </a:lnTo>
                      <a:lnTo>
                        <a:pt x="102" y="432"/>
                      </a:lnTo>
                      <a:lnTo>
                        <a:pt x="82" y="419"/>
                      </a:lnTo>
                      <a:lnTo>
                        <a:pt x="62" y="404"/>
                      </a:lnTo>
                      <a:lnTo>
                        <a:pt x="45" y="385"/>
                      </a:lnTo>
                      <a:lnTo>
                        <a:pt x="31" y="365"/>
                      </a:lnTo>
                      <a:lnTo>
                        <a:pt x="21" y="341"/>
                      </a:lnTo>
                      <a:lnTo>
                        <a:pt x="15" y="313"/>
                      </a:lnTo>
                      <a:lnTo>
                        <a:pt x="14" y="284"/>
                      </a:lnTo>
                      <a:lnTo>
                        <a:pt x="16" y="253"/>
                      </a:lnTo>
                      <a:lnTo>
                        <a:pt x="22" y="221"/>
                      </a:lnTo>
                      <a:lnTo>
                        <a:pt x="38" y="156"/>
                      </a:lnTo>
                      <a:lnTo>
                        <a:pt x="46" y="123"/>
                      </a:lnTo>
                      <a:lnTo>
                        <a:pt x="54" y="91"/>
                      </a:lnTo>
                      <a:lnTo>
                        <a:pt x="59" y="60"/>
                      </a:lnTo>
                      <a:lnTo>
                        <a:pt x="61" y="31"/>
                      </a:lnTo>
                      <a:lnTo>
                        <a:pt x="59" y="3"/>
                      </a:lnTo>
                      <a:close/>
                      <a:moveTo>
                        <a:pt x="59" y="0"/>
                      </a:moveTo>
                      <a:lnTo>
                        <a:pt x="60" y="0"/>
                      </a:lnTo>
                      <a:lnTo>
                        <a:pt x="60" y="1"/>
                      </a:lnTo>
                      <a:lnTo>
                        <a:pt x="62" y="29"/>
                      </a:lnTo>
                      <a:lnTo>
                        <a:pt x="61" y="60"/>
                      </a:lnTo>
                      <a:lnTo>
                        <a:pt x="55" y="91"/>
                      </a:lnTo>
                      <a:lnTo>
                        <a:pt x="48" y="123"/>
                      </a:lnTo>
                      <a:lnTo>
                        <a:pt x="39" y="156"/>
                      </a:lnTo>
                      <a:lnTo>
                        <a:pt x="31" y="189"/>
                      </a:lnTo>
                      <a:lnTo>
                        <a:pt x="24" y="221"/>
                      </a:lnTo>
                      <a:lnTo>
                        <a:pt x="18" y="253"/>
                      </a:lnTo>
                      <a:lnTo>
                        <a:pt x="16" y="284"/>
                      </a:lnTo>
                      <a:lnTo>
                        <a:pt x="17" y="313"/>
                      </a:lnTo>
                      <a:lnTo>
                        <a:pt x="23" y="341"/>
                      </a:lnTo>
                      <a:lnTo>
                        <a:pt x="33" y="365"/>
                      </a:lnTo>
                      <a:lnTo>
                        <a:pt x="47" y="385"/>
                      </a:lnTo>
                      <a:lnTo>
                        <a:pt x="63" y="403"/>
                      </a:lnTo>
                      <a:lnTo>
                        <a:pt x="83" y="418"/>
                      </a:lnTo>
                      <a:lnTo>
                        <a:pt x="103" y="429"/>
                      </a:lnTo>
                      <a:lnTo>
                        <a:pt x="126" y="438"/>
                      </a:lnTo>
                      <a:lnTo>
                        <a:pt x="139" y="443"/>
                      </a:lnTo>
                      <a:lnTo>
                        <a:pt x="153" y="446"/>
                      </a:lnTo>
                      <a:lnTo>
                        <a:pt x="180" y="449"/>
                      </a:lnTo>
                      <a:lnTo>
                        <a:pt x="208" y="445"/>
                      </a:lnTo>
                      <a:lnTo>
                        <a:pt x="236" y="438"/>
                      </a:lnTo>
                      <a:lnTo>
                        <a:pt x="263" y="427"/>
                      </a:lnTo>
                      <a:lnTo>
                        <a:pt x="287" y="411"/>
                      </a:lnTo>
                      <a:lnTo>
                        <a:pt x="309" y="391"/>
                      </a:lnTo>
                      <a:lnTo>
                        <a:pt x="326" y="368"/>
                      </a:lnTo>
                      <a:lnTo>
                        <a:pt x="338" y="341"/>
                      </a:lnTo>
                      <a:lnTo>
                        <a:pt x="344" y="313"/>
                      </a:lnTo>
                      <a:lnTo>
                        <a:pt x="345" y="284"/>
                      </a:lnTo>
                      <a:lnTo>
                        <a:pt x="343" y="253"/>
                      </a:lnTo>
                      <a:lnTo>
                        <a:pt x="337" y="222"/>
                      </a:lnTo>
                      <a:lnTo>
                        <a:pt x="330" y="189"/>
                      </a:lnTo>
                      <a:lnTo>
                        <a:pt x="322" y="156"/>
                      </a:lnTo>
                      <a:lnTo>
                        <a:pt x="313" y="123"/>
                      </a:lnTo>
                      <a:lnTo>
                        <a:pt x="306" y="91"/>
                      </a:lnTo>
                      <a:lnTo>
                        <a:pt x="300" y="60"/>
                      </a:lnTo>
                      <a:lnTo>
                        <a:pt x="299" y="29"/>
                      </a:lnTo>
                      <a:lnTo>
                        <a:pt x="301" y="1"/>
                      </a:lnTo>
                      <a:lnTo>
                        <a:pt x="301" y="0"/>
                      </a:lnTo>
                      <a:lnTo>
                        <a:pt x="302" y="0"/>
                      </a:lnTo>
                      <a:lnTo>
                        <a:pt x="302" y="1"/>
                      </a:lnTo>
                      <a:lnTo>
                        <a:pt x="305" y="4"/>
                      </a:lnTo>
                      <a:lnTo>
                        <a:pt x="308" y="7"/>
                      </a:lnTo>
                      <a:lnTo>
                        <a:pt x="313" y="9"/>
                      </a:lnTo>
                      <a:lnTo>
                        <a:pt x="318" y="9"/>
                      </a:lnTo>
                      <a:lnTo>
                        <a:pt x="318" y="10"/>
                      </a:lnTo>
                      <a:lnTo>
                        <a:pt x="320" y="46"/>
                      </a:lnTo>
                      <a:lnTo>
                        <a:pt x="324" y="82"/>
                      </a:lnTo>
                      <a:lnTo>
                        <a:pt x="331" y="117"/>
                      </a:lnTo>
                      <a:lnTo>
                        <a:pt x="340" y="153"/>
                      </a:lnTo>
                      <a:lnTo>
                        <a:pt x="349" y="191"/>
                      </a:lnTo>
                      <a:lnTo>
                        <a:pt x="357" y="229"/>
                      </a:lnTo>
                      <a:lnTo>
                        <a:pt x="361" y="267"/>
                      </a:lnTo>
                      <a:lnTo>
                        <a:pt x="360" y="305"/>
                      </a:lnTo>
                      <a:lnTo>
                        <a:pt x="352" y="343"/>
                      </a:lnTo>
                      <a:lnTo>
                        <a:pt x="338" y="372"/>
                      </a:lnTo>
                      <a:lnTo>
                        <a:pt x="320" y="396"/>
                      </a:lnTo>
                      <a:lnTo>
                        <a:pt x="298" y="418"/>
                      </a:lnTo>
                      <a:lnTo>
                        <a:pt x="271" y="435"/>
                      </a:lnTo>
                      <a:lnTo>
                        <a:pt x="243" y="449"/>
                      </a:lnTo>
                      <a:lnTo>
                        <a:pt x="228" y="453"/>
                      </a:lnTo>
                      <a:lnTo>
                        <a:pt x="213" y="457"/>
                      </a:lnTo>
                      <a:lnTo>
                        <a:pt x="182" y="460"/>
                      </a:lnTo>
                      <a:lnTo>
                        <a:pt x="180" y="460"/>
                      </a:lnTo>
                      <a:lnTo>
                        <a:pt x="149" y="457"/>
                      </a:lnTo>
                      <a:lnTo>
                        <a:pt x="118" y="449"/>
                      </a:lnTo>
                      <a:lnTo>
                        <a:pt x="90" y="435"/>
                      </a:lnTo>
                      <a:lnTo>
                        <a:pt x="63" y="418"/>
                      </a:lnTo>
                      <a:lnTo>
                        <a:pt x="40" y="396"/>
                      </a:lnTo>
                      <a:lnTo>
                        <a:pt x="31" y="384"/>
                      </a:lnTo>
                      <a:lnTo>
                        <a:pt x="23" y="372"/>
                      </a:lnTo>
                      <a:lnTo>
                        <a:pt x="16" y="359"/>
                      </a:lnTo>
                      <a:lnTo>
                        <a:pt x="10" y="344"/>
                      </a:lnTo>
                      <a:lnTo>
                        <a:pt x="9" y="343"/>
                      </a:lnTo>
                      <a:lnTo>
                        <a:pt x="1" y="305"/>
                      </a:lnTo>
                      <a:lnTo>
                        <a:pt x="0" y="267"/>
                      </a:lnTo>
                      <a:lnTo>
                        <a:pt x="3" y="229"/>
                      </a:lnTo>
                      <a:lnTo>
                        <a:pt x="11" y="191"/>
                      </a:lnTo>
                      <a:lnTo>
                        <a:pt x="21" y="153"/>
                      </a:lnTo>
                      <a:lnTo>
                        <a:pt x="30" y="117"/>
                      </a:lnTo>
                      <a:lnTo>
                        <a:pt x="37" y="82"/>
                      </a:lnTo>
                      <a:lnTo>
                        <a:pt x="41" y="46"/>
                      </a:lnTo>
                      <a:lnTo>
                        <a:pt x="43" y="10"/>
                      </a:lnTo>
                      <a:lnTo>
                        <a:pt x="43" y="9"/>
                      </a:lnTo>
                      <a:lnTo>
                        <a:pt x="47" y="9"/>
                      </a:lnTo>
                      <a:lnTo>
                        <a:pt x="49" y="8"/>
                      </a:lnTo>
                      <a:lnTo>
                        <a:pt x="53" y="7"/>
                      </a:lnTo>
                      <a:lnTo>
                        <a:pt x="56" y="3"/>
                      </a:lnTo>
                      <a:lnTo>
                        <a:pt x="59" y="0"/>
                      </a:lnTo>
                      <a:close/>
                    </a:path>
                  </a:pathLst>
                </a:custGeom>
                <a:solidFill>
                  <a:srgbClr val="C8D4D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4" name="Group 77"/>
              <p:cNvGrpSpPr/>
              <p:nvPr/>
            </p:nvGrpSpPr>
            <p:grpSpPr>
              <a:xfrm>
                <a:off x="1446212" y="4572000"/>
                <a:ext cx="2056468" cy="1001733"/>
                <a:chOff x="3084513" y="3903663"/>
                <a:chExt cx="3695701" cy="1800226"/>
              </a:xfrm>
              <a:effectLst>
                <a:outerShdw blurRad="76200" dir="18900000" sy="23000" kx="-1200000" algn="bl" rotWithShape="0">
                  <a:prstClr val="black">
                    <a:alpha val="20000"/>
                  </a:prstClr>
                </a:outerShdw>
              </a:effectLst>
            </p:grpSpPr>
            <p:sp>
              <p:nvSpPr>
                <p:cNvPr id="283" name="Freeform 24"/>
                <p:cNvSpPr>
                  <a:spLocks/>
                </p:cNvSpPr>
                <p:nvPr/>
              </p:nvSpPr>
              <p:spPr bwMode="auto">
                <a:xfrm>
                  <a:off x="4951413" y="4397376"/>
                  <a:ext cx="919163" cy="796925"/>
                </a:xfrm>
                <a:custGeom>
                  <a:avLst/>
                  <a:gdLst/>
                  <a:ahLst/>
                  <a:cxnLst>
                    <a:cxn ang="0">
                      <a:pos x="102" y="0"/>
                    </a:cxn>
                    <a:cxn ang="0">
                      <a:pos x="544" y="120"/>
                    </a:cxn>
                    <a:cxn ang="0">
                      <a:pos x="555" y="129"/>
                    </a:cxn>
                    <a:cxn ang="0">
                      <a:pos x="564" y="144"/>
                    </a:cxn>
                    <a:cxn ang="0">
                      <a:pos x="571" y="162"/>
                    </a:cxn>
                    <a:cxn ang="0">
                      <a:pos x="576" y="185"/>
                    </a:cxn>
                    <a:cxn ang="0">
                      <a:pos x="578" y="212"/>
                    </a:cxn>
                    <a:cxn ang="0">
                      <a:pos x="579" y="240"/>
                    </a:cxn>
                    <a:cxn ang="0">
                      <a:pos x="578" y="269"/>
                    </a:cxn>
                    <a:cxn ang="0">
                      <a:pos x="573" y="299"/>
                    </a:cxn>
                    <a:cxn ang="0">
                      <a:pos x="568" y="330"/>
                    </a:cxn>
                    <a:cxn ang="0">
                      <a:pos x="560" y="362"/>
                    </a:cxn>
                    <a:cxn ang="0">
                      <a:pos x="549" y="390"/>
                    </a:cxn>
                    <a:cxn ang="0">
                      <a:pos x="538" y="418"/>
                    </a:cxn>
                    <a:cxn ang="0">
                      <a:pos x="523" y="442"/>
                    </a:cxn>
                    <a:cxn ang="0">
                      <a:pos x="506" y="464"/>
                    </a:cxn>
                    <a:cxn ang="0">
                      <a:pos x="486" y="481"/>
                    </a:cxn>
                    <a:cxn ang="0">
                      <a:pos x="465" y="494"/>
                    </a:cxn>
                    <a:cxn ang="0">
                      <a:pos x="441" y="502"/>
                    </a:cxn>
                    <a:cxn ang="0">
                      <a:pos x="0" y="382"/>
                    </a:cxn>
                    <a:cxn ang="0">
                      <a:pos x="50" y="191"/>
                    </a:cxn>
                    <a:cxn ang="0">
                      <a:pos x="102" y="0"/>
                    </a:cxn>
                  </a:cxnLst>
                  <a:rect l="0" t="0" r="r" b="b"/>
                  <a:pathLst>
                    <a:path w="579" h="502">
                      <a:moveTo>
                        <a:pt x="102" y="0"/>
                      </a:moveTo>
                      <a:lnTo>
                        <a:pt x="544" y="120"/>
                      </a:lnTo>
                      <a:lnTo>
                        <a:pt x="555" y="129"/>
                      </a:lnTo>
                      <a:lnTo>
                        <a:pt x="564" y="144"/>
                      </a:lnTo>
                      <a:lnTo>
                        <a:pt x="571" y="162"/>
                      </a:lnTo>
                      <a:lnTo>
                        <a:pt x="576" y="185"/>
                      </a:lnTo>
                      <a:lnTo>
                        <a:pt x="578" y="212"/>
                      </a:lnTo>
                      <a:lnTo>
                        <a:pt x="579" y="240"/>
                      </a:lnTo>
                      <a:lnTo>
                        <a:pt x="578" y="269"/>
                      </a:lnTo>
                      <a:lnTo>
                        <a:pt x="573" y="299"/>
                      </a:lnTo>
                      <a:lnTo>
                        <a:pt x="568" y="330"/>
                      </a:lnTo>
                      <a:lnTo>
                        <a:pt x="560" y="362"/>
                      </a:lnTo>
                      <a:lnTo>
                        <a:pt x="549" y="390"/>
                      </a:lnTo>
                      <a:lnTo>
                        <a:pt x="538" y="418"/>
                      </a:lnTo>
                      <a:lnTo>
                        <a:pt x="523" y="442"/>
                      </a:lnTo>
                      <a:lnTo>
                        <a:pt x="506" y="464"/>
                      </a:lnTo>
                      <a:lnTo>
                        <a:pt x="486" y="481"/>
                      </a:lnTo>
                      <a:lnTo>
                        <a:pt x="465" y="494"/>
                      </a:lnTo>
                      <a:lnTo>
                        <a:pt x="441" y="502"/>
                      </a:lnTo>
                      <a:lnTo>
                        <a:pt x="0" y="382"/>
                      </a:lnTo>
                      <a:lnTo>
                        <a:pt x="50" y="191"/>
                      </a:lnTo>
                      <a:lnTo>
                        <a:pt x="102" y="0"/>
                      </a:lnTo>
                      <a:close/>
                    </a:path>
                  </a:pathLst>
                </a:custGeom>
                <a:gradFill flip="none" rotWithShape="1">
                  <a:gsLst>
                    <a:gs pos="0">
                      <a:schemeClr val="tx1">
                        <a:lumMod val="75000"/>
                        <a:lumOff val="25000"/>
                        <a:shade val="30000"/>
                        <a:satMod val="115000"/>
                      </a:schemeClr>
                    </a:gs>
                    <a:gs pos="50000">
                      <a:schemeClr val="tx1">
                        <a:lumMod val="75000"/>
                        <a:lumOff val="25000"/>
                        <a:shade val="67500"/>
                        <a:satMod val="115000"/>
                      </a:schemeClr>
                    </a:gs>
                    <a:gs pos="100000">
                      <a:schemeClr val="tx1">
                        <a:lumMod val="75000"/>
                        <a:lumOff val="25000"/>
                        <a:shade val="100000"/>
                        <a:satMod val="115000"/>
                      </a:schemeClr>
                    </a:gs>
                  </a:gsLst>
                  <a:lin ang="16200000" scaled="1"/>
                  <a:tileRect/>
                </a:gra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4" name="Freeform 25"/>
                <p:cNvSpPr>
                  <a:spLocks/>
                </p:cNvSpPr>
                <p:nvPr/>
              </p:nvSpPr>
              <p:spPr bwMode="auto">
                <a:xfrm>
                  <a:off x="4891088" y="4397376"/>
                  <a:ext cx="280988" cy="604838"/>
                </a:xfrm>
                <a:custGeom>
                  <a:avLst/>
                  <a:gdLst/>
                  <a:ahLst/>
                  <a:cxnLst>
                    <a:cxn ang="0">
                      <a:pos x="126" y="0"/>
                    </a:cxn>
                    <a:cxn ang="0">
                      <a:pos x="140" y="0"/>
                    </a:cxn>
                    <a:cxn ang="0">
                      <a:pos x="153" y="7"/>
                    </a:cxn>
                    <a:cxn ang="0">
                      <a:pos x="162" y="19"/>
                    </a:cxn>
                    <a:cxn ang="0">
                      <a:pos x="170" y="36"/>
                    </a:cxn>
                    <a:cxn ang="0">
                      <a:pos x="175" y="58"/>
                    </a:cxn>
                    <a:cxn ang="0">
                      <a:pos x="177" y="83"/>
                    </a:cxn>
                    <a:cxn ang="0">
                      <a:pos x="177" y="111"/>
                    </a:cxn>
                    <a:cxn ang="0">
                      <a:pos x="175" y="142"/>
                    </a:cxn>
                    <a:cxn ang="0">
                      <a:pos x="169" y="175"/>
                    </a:cxn>
                    <a:cxn ang="0">
                      <a:pos x="161" y="210"/>
                    </a:cxn>
                    <a:cxn ang="0">
                      <a:pos x="151" y="244"/>
                    </a:cxn>
                    <a:cxn ang="0">
                      <a:pos x="138" y="275"/>
                    </a:cxn>
                    <a:cxn ang="0">
                      <a:pos x="125" y="304"/>
                    </a:cxn>
                    <a:cxn ang="0">
                      <a:pos x="110" y="328"/>
                    </a:cxn>
                    <a:cxn ang="0">
                      <a:pos x="95" y="349"/>
                    </a:cxn>
                    <a:cxn ang="0">
                      <a:pos x="80" y="365"/>
                    </a:cxn>
                    <a:cxn ang="0">
                      <a:pos x="65" y="375"/>
                    </a:cxn>
                    <a:cxn ang="0">
                      <a:pos x="51" y="381"/>
                    </a:cxn>
                    <a:cxn ang="0">
                      <a:pos x="37" y="381"/>
                    </a:cxn>
                    <a:cxn ang="0">
                      <a:pos x="24" y="374"/>
                    </a:cxn>
                    <a:cxn ang="0">
                      <a:pos x="15" y="362"/>
                    </a:cxn>
                    <a:cxn ang="0">
                      <a:pos x="7" y="345"/>
                    </a:cxn>
                    <a:cxn ang="0">
                      <a:pos x="2" y="324"/>
                    </a:cxn>
                    <a:cxn ang="0">
                      <a:pos x="0" y="298"/>
                    </a:cxn>
                    <a:cxn ang="0">
                      <a:pos x="0" y="269"/>
                    </a:cxn>
                    <a:cxn ang="0">
                      <a:pos x="2" y="238"/>
                    </a:cxn>
                    <a:cxn ang="0">
                      <a:pos x="8" y="205"/>
                    </a:cxn>
                    <a:cxn ang="0">
                      <a:pos x="16" y="170"/>
                    </a:cxn>
                    <a:cxn ang="0">
                      <a:pos x="26" y="137"/>
                    </a:cxn>
                    <a:cxn ang="0">
                      <a:pos x="39" y="106"/>
                    </a:cxn>
                    <a:cxn ang="0">
                      <a:pos x="52" y="77"/>
                    </a:cxn>
                    <a:cxn ang="0">
                      <a:pos x="67" y="53"/>
                    </a:cxn>
                    <a:cxn ang="0">
                      <a:pos x="82" y="32"/>
                    </a:cxn>
                    <a:cxn ang="0">
                      <a:pos x="97" y="16"/>
                    </a:cxn>
                    <a:cxn ang="0">
                      <a:pos x="111" y="6"/>
                    </a:cxn>
                    <a:cxn ang="0">
                      <a:pos x="126" y="0"/>
                    </a:cxn>
                  </a:cxnLst>
                  <a:rect l="0" t="0" r="r" b="b"/>
                  <a:pathLst>
                    <a:path w="177" h="381">
                      <a:moveTo>
                        <a:pt x="126" y="0"/>
                      </a:moveTo>
                      <a:lnTo>
                        <a:pt x="140" y="0"/>
                      </a:lnTo>
                      <a:lnTo>
                        <a:pt x="153" y="7"/>
                      </a:lnTo>
                      <a:lnTo>
                        <a:pt x="162" y="19"/>
                      </a:lnTo>
                      <a:lnTo>
                        <a:pt x="170" y="36"/>
                      </a:lnTo>
                      <a:lnTo>
                        <a:pt x="175" y="58"/>
                      </a:lnTo>
                      <a:lnTo>
                        <a:pt x="177" y="83"/>
                      </a:lnTo>
                      <a:lnTo>
                        <a:pt x="177" y="111"/>
                      </a:lnTo>
                      <a:lnTo>
                        <a:pt x="175" y="142"/>
                      </a:lnTo>
                      <a:lnTo>
                        <a:pt x="169" y="175"/>
                      </a:lnTo>
                      <a:lnTo>
                        <a:pt x="161" y="210"/>
                      </a:lnTo>
                      <a:lnTo>
                        <a:pt x="151" y="244"/>
                      </a:lnTo>
                      <a:lnTo>
                        <a:pt x="138" y="275"/>
                      </a:lnTo>
                      <a:lnTo>
                        <a:pt x="125" y="304"/>
                      </a:lnTo>
                      <a:lnTo>
                        <a:pt x="110" y="328"/>
                      </a:lnTo>
                      <a:lnTo>
                        <a:pt x="95" y="349"/>
                      </a:lnTo>
                      <a:lnTo>
                        <a:pt x="80" y="365"/>
                      </a:lnTo>
                      <a:lnTo>
                        <a:pt x="65" y="375"/>
                      </a:lnTo>
                      <a:lnTo>
                        <a:pt x="51" y="381"/>
                      </a:lnTo>
                      <a:lnTo>
                        <a:pt x="37" y="381"/>
                      </a:lnTo>
                      <a:lnTo>
                        <a:pt x="24" y="374"/>
                      </a:lnTo>
                      <a:lnTo>
                        <a:pt x="15" y="362"/>
                      </a:lnTo>
                      <a:lnTo>
                        <a:pt x="7" y="345"/>
                      </a:lnTo>
                      <a:lnTo>
                        <a:pt x="2" y="324"/>
                      </a:lnTo>
                      <a:lnTo>
                        <a:pt x="0" y="298"/>
                      </a:lnTo>
                      <a:lnTo>
                        <a:pt x="0" y="269"/>
                      </a:lnTo>
                      <a:lnTo>
                        <a:pt x="2" y="238"/>
                      </a:lnTo>
                      <a:lnTo>
                        <a:pt x="8" y="205"/>
                      </a:lnTo>
                      <a:lnTo>
                        <a:pt x="16" y="170"/>
                      </a:lnTo>
                      <a:lnTo>
                        <a:pt x="26" y="137"/>
                      </a:lnTo>
                      <a:lnTo>
                        <a:pt x="39" y="106"/>
                      </a:lnTo>
                      <a:lnTo>
                        <a:pt x="52" y="77"/>
                      </a:lnTo>
                      <a:lnTo>
                        <a:pt x="67" y="53"/>
                      </a:lnTo>
                      <a:lnTo>
                        <a:pt x="82" y="32"/>
                      </a:lnTo>
                      <a:lnTo>
                        <a:pt x="97" y="16"/>
                      </a:lnTo>
                      <a:lnTo>
                        <a:pt x="111" y="6"/>
                      </a:lnTo>
                      <a:lnTo>
                        <a:pt x="126" y="0"/>
                      </a:lnTo>
                      <a:close/>
                    </a:path>
                  </a:pathLst>
                </a:custGeom>
                <a:gradFill flip="none" rotWithShape="1">
                  <a:gsLst>
                    <a:gs pos="0">
                      <a:schemeClr val="bg1">
                        <a:lumMod val="65000"/>
                        <a:shade val="30000"/>
                        <a:satMod val="115000"/>
                      </a:schemeClr>
                    </a:gs>
                    <a:gs pos="50000">
                      <a:schemeClr val="bg1">
                        <a:lumMod val="65000"/>
                        <a:shade val="67500"/>
                        <a:satMod val="115000"/>
                      </a:schemeClr>
                    </a:gs>
                    <a:gs pos="100000">
                      <a:schemeClr val="bg1">
                        <a:lumMod val="65000"/>
                        <a:shade val="100000"/>
                        <a:satMod val="115000"/>
                      </a:schemeClr>
                    </a:gs>
                  </a:gsLst>
                  <a:lin ang="16200000" scaled="1"/>
                  <a:tileRect/>
                </a:gra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5" name="Freeform 26"/>
                <p:cNvSpPr>
                  <a:spLocks/>
                </p:cNvSpPr>
                <p:nvPr/>
              </p:nvSpPr>
              <p:spPr bwMode="auto">
                <a:xfrm>
                  <a:off x="3825876" y="4252913"/>
                  <a:ext cx="1247775" cy="576263"/>
                </a:xfrm>
                <a:custGeom>
                  <a:avLst/>
                  <a:gdLst/>
                  <a:ahLst/>
                  <a:cxnLst>
                    <a:cxn ang="0">
                      <a:pos x="45" y="0"/>
                    </a:cxn>
                    <a:cxn ang="0">
                      <a:pos x="779" y="199"/>
                    </a:cxn>
                    <a:cxn ang="0">
                      <a:pos x="785" y="229"/>
                    </a:cxn>
                    <a:cxn ang="0">
                      <a:pos x="786" y="259"/>
                    </a:cxn>
                    <a:cxn ang="0">
                      <a:pos x="780" y="288"/>
                    </a:cxn>
                    <a:cxn ang="0">
                      <a:pos x="770" y="316"/>
                    </a:cxn>
                    <a:cxn ang="0">
                      <a:pos x="755" y="341"/>
                    </a:cxn>
                    <a:cxn ang="0">
                      <a:pos x="734" y="363"/>
                    </a:cxn>
                    <a:cxn ang="0">
                      <a:pos x="0" y="164"/>
                    </a:cxn>
                    <a:cxn ang="0">
                      <a:pos x="45" y="0"/>
                    </a:cxn>
                  </a:cxnLst>
                  <a:rect l="0" t="0" r="r" b="b"/>
                  <a:pathLst>
                    <a:path w="786" h="363">
                      <a:moveTo>
                        <a:pt x="45" y="0"/>
                      </a:moveTo>
                      <a:lnTo>
                        <a:pt x="779" y="199"/>
                      </a:lnTo>
                      <a:lnTo>
                        <a:pt x="785" y="229"/>
                      </a:lnTo>
                      <a:lnTo>
                        <a:pt x="786" y="259"/>
                      </a:lnTo>
                      <a:lnTo>
                        <a:pt x="780" y="288"/>
                      </a:lnTo>
                      <a:lnTo>
                        <a:pt x="770" y="316"/>
                      </a:lnTo>
                      <a:lnTo>
                        <a:pt x="755" y="341"/>
                      </a:lnTo>
                      <a:lnTo>
                        <a:pt x="734" y="363"/>
                      </a:lnTo>
                      <a:lnTo>
                        <a:pt x="0" y="164"/>
                      </a:lnTo>
                      <a:lnTo>
                        <a:pt x="45" y="0"/>
                      </a:lnTo>
                      <a:close/>
                    </a:path>
                  </a:pathLst>
                </a:cu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13500000" scaled="1"/>
                  <a:tileRect/>
                </a:gra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6" name="Freeform 27"/>
                <p:cNvSpPr>
                  <a:spLocks/>
                </p:cNvSpPr>
                <p:nvPr/>
              </p:nvSpPr>
              <p:spPr bwMode="auto">
                <a:xfrm>
                  <a:off x="3130551" y="3903663"/>
                  <a:ext cx="904875" cy="796925"/>
                </a:xfrm>
                <a:custGeom>
                  <a:avLst/>
                  <a:gdLst/>
                  <a:ahLst/>
                  <a:cxnLst>
                    <a:cxn ang="0">
                      <a:pos x="103" y="0"/>
                    </a:cxn>
                    <a:cxn ang="0">
                      <a:pos x="191" y="26"/>
                    </a:cxn>
                    <a:cxn ang="0">
                      <a:pos x="276" y="54"/>
                    </a:cxn>
                    <a:cxn ang="0">
                      <a:pos x="362" y="83"/>
                    </a:cxn>
                    <a:cxn ang="0">
                      <a:pos x="447" y="111"/>
                    </a:cxn>
                    <a:cxn ang="0">
                      <a:pos x="534" y="136"/>
                    </a:cxn>
                    <a:cxn ang="0">
                      <a:pos x="548" y="152"/>
                    </a:cxn>
                    <a:cxn ang="0">
                      <a:pos x="558" y="172"/>
                    </a:cxn>
                    <a:cxn ang="0">
                      <a:pos x="565" y="196"/>
                    </a:cxn>
                    <a:cxn ang="0">
                      <a:pos x="569" y="224"/>
                    </a:cxn>
                    <a:cxn ang="0">
                      <a:pos x="570" y="252"/>
                    </a:cxn>
                    <a:cxn ang="0">
                      <a:pos x="568" y="283"/>
                    </a:cxn>
                    <a:cxn ang="0">
                      <a:pos x="563" y="316"/>
                    </a:cxn>
                    <a:cxn ang="0">
                      <a:pos x="555" y="347"/>
                    </a:cxn>
                    <a:cxn ang="0">
                      <a:pos x="546" y="378"/>
                    </a:cxn>
                    <a:cxn ang="0">
                      <a:pos x="533" y="407"/>
                    </a:cxn>
                    <a:cxn ang="0">
                      <a:pos x="519" y="434"/>
                    </a:cxn>
                    <a:cxn ang="0">
                      <a:pos x="502" y="457"/>
                    </a:cxn>
                    <a:cxn ang="0">
                      <a:pos x="484" y="477"/>
                    </a:cxn>
                    <a:cxn ang="0">
                      <a:pos x="463" y="493"/>
                    </a:cxn>
                    <a:cxn ang="0">
                      <a:pos x="441" y="502"/>
                    </a:cxn>
                    <a:cxn ang="0">
                      <a:pos x="0" y="382"/>
                    </a:cxn>
                    <a:cxn ang="0">
                      <a:pos x="103" y="0"/>
                    </a:cxn>
                  </a:cxnLst>
                  <a:rect l="0" t="0" r="r" b="b"/>
                  <a:pathLst>
                    <a:path w="570" h="502">
                      <a:moveTo>
                        <a:pt x="103" y="0"/>
                      </a:moveTo>
                      <a:lnTo>
                        <a:pt x="191" y="26"/>
                      </a:lnTo>
                      <a:lnTo>
                        <a:pt x="276" y="54"/>
                      </a:lnTo>
                      <a:lnTo>
                        <a:pt x="362" y="83"/>
                      </a:lnTo>
                      <a:lnTo>
                        <a:pt x="447" y="111"/>
                      </a:lnTo>
                      <a:lnTo>
                        <a:pt x="534" y="136"/>
                      </a:lnTo>
                      <a:lnTo>
                        <a:pt x="548" y="152"/>
                      </a:lnTo>
                      <a:lnTo>
                        <a:pt x="558" y="172"/>
                      </a:lnTo>
                      <a:lnTo>
                        <a:pt x="565" y="196"/>
                      </a:lnTo>
                      <a:lnTo>
                        <a:pt x="569" y="224"/>
                      </a:lnTo>
                      <a:lnTo>
                        <a:pt x="570" y="252"/>
                      </a:lnTo>
                      <a:lnTo>
                        <a:pt x="568" y="283"/>
                      </a:lnTo>
                      <a:lnTo>
                        <a:pt x="563" y="316"/>
                      </a:lnTo>
                      <a:lnTo>
                        <a:pt x="555" y="347"/>
                      </a:lnTo>
                      <a:lnTo>
                        <a:pt x="546" y="378"/>
                      </a:lnTo>
                      <a:lnTo>
                        <a:pt x="533" y="407"/>
                      </a:lnTo>
                      <a:lnTo>
                        <a:pt x="519" y="434"/>
                      </a:lnTo>
                      <a:lnTo>
                        <a:pt x="502" y="457"/>
                      </a:lnTo>
                      <a:lnTo>
                        <a:pt x="484" y="477"/>
                      </a:lnTo>
                      <a:lnTo>
                        <a:pt x="463" y="493"/>
                      </a:lnTo>
                      <a:lnTo>
                        <a:pt x="441" y="502"/>
                      </a:lnTo>
                      <a:lnTo>
                        <a:pt x="0" y="382"/>
                      </a:lnTo>
                      <a:lnTo>
                        <a:pt x="103" y="0"/>
                      </a:lnTo>
                      <a:close/>
                    </a:path>
                  </a:pathLst>
                </a:custGeom>
                <a:gradFill flip="none" rotWithShape="1">
                  <a:gsLst>
                    <a:gs pos="0">
                      <a:schemeClr val="tx1">
                        <a:lumMod val="75000"/>
                        <a:lumOff val="25000"/>
                        <a:shade val="30000"/>
                        <a:satMod val="115000"/>
                      </a:schemeClr>
                    </a:gs>
                    <a:gs pos="50000">
                      <a:schemeClr val="tx1">
                        <a:lumMod val="75000"/>
                        <a:lumOff val="25000"/>
                        <a:shade val="67500"/>
                        <a:satMod val="115000"/>
                      </a:schemeClr>
                    </a:gs>
                    <a:gs pos="100000">
                      <a:schemeClr val="tx1">
                        <a:lumMod val="75000"/>
                        <a:lumOff val="25000"/>
                        <a:shade val="100000"/>
                        <a:satMod val="115000"/>
                      </a:schemeClr>
                    </a:gs>
                  </a:gsLst>
                  <a:lin ang="16200000" scaled="1"/>
                  <a:tileRect/>
                </a:gra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7" name="Freeform 28"/>
                <p:cNvSpPr>
                  <a:spLocks/>
                </p:cNvSpPr>
                <p:nvPr/>
              </p:nvSpPr>
              <p:spPr bwMode="auto">
                <a:xfrm>
                  <a:off x="3084513" y="3905251"/>
                  <a:ext cx="263525" cy="603250"/>
                </a:xfrm>
                <a:custGeom>
                  <a:avLst/>
                  <a:gdLst/>
                  <a:ahLst/>
                  <a:cxnLst>
                    <a:cxn ang="0">
                      <a:pos x="122" y="0"/>
                    </a:cxn>
                    <a:cxn ang="0">
                      <a:pos x="134" y="0"/>
                    </a:cxn>
                    <a:cxn ang="0">
                      <a:pos x="145" y="6"/>
                    </a:cxn>
                    <a:cxn ang="0">
                      <a:pos x="154" y="18"/>
                    </a:cxn>
                    <a:cxn ang="0">
                      <a:pos x="160" y="35"/>
                    </a:cxn>
                    <a:cxn ang="0">
                      <a:pos x="164" y="56"/>
                    </a:cxn>
                    <a:cxn ang="0">
                      <a:pos x="166" y="81"/>
                    </a:cxn>
                    <a:cxn ang="0">
                      <a:pos x="164" y="110"/>
                    </a:cxn>
                    <a:cxn ang="0">
                      <a:pos x="162" y="141"/>
                    </a:cxn>
                    <a:cxn ang="0">
                      <a:pos x="156" y="173"/>
                    </a:cxn>
                    <a:cxn ang="0">
                      <a:pos x="148" y="208"/>
                    </a:cxn>
                    <a:cxn ang="0">
                      <a:pos x="138" y="242"/>
                    </a:cxn>
                    <a:cxn ang="0">
                      <a:pos x="126" y="273"/>
                    </a:cxn>
                    <a:cxn ang="0">
                      <a:pos x="114" y="302"/>
                    </a:cxn>
                    <a:cxn ang="0">
                      <a:pos x="100" y="326"/>
                    </a:cxn>
                    <a:cxn ang="0">
                      <a:pos x="85" y="347"/>
                    </a:cxn>
                    <a:cxn ang="0">
                      <a:pos x="71" y="364"/>
                    </a:cxn>
                    <a:cxn ang="0">
                      <a:pos x="57" y="375"/>
                    </a:cxn>
                    <a:cxn ang="0">
                      <a:pos x="44" y="380"/>
                    </a:cxn>
                    <a:cxn ang="0">
                      <a:pos x="31" y="380"/>
                    </a:cxn>
                    <a:cxn ang="0">
                      <a:pos x="21" y="375"/>
                    </a:cxn>
                    <a:cxn ang="0">
                      <a:pos x="11" y="363"/>
                    </a:cxn>
                    <a:cxn ang="0">
                      <a:pos x="6" y="346"/>
                    </a:cxn>
                    <a:cxn ang="0">
                      <a:pos x="1" y="325"/>
                    </a:cxn>
                    <a:cxn ang="0">
                      <a:pos x="0" y="300"/>
                    </a:cxn>
                    <a:cxn ang="0">
                      <a:pos x="1" y="271"/>
                    </a:cxn>
                    <a:cxn ang="0">
                      <a:pos x="5" y="240"/>
                    </a:cxn>
                    <a:cxn ang="0">
                      <a:pos x="10" y="208"/>
                    </a:cxn>
                    <a:cxn ang="0">
                      <a:pos x="18" y="173"/>
                    </a:cxn>
                    <a:cxn ang="0">
                      <a:pos x="29" y="139"/>
                    </a:cxn>
                    <a:cxn ang="0">
                      <a:pos x="40" y="108"/>
                    </a:cxn>
                    <a:cxn ang="0">
                      <a:pos x="53" y="79"/>
                    </a:cxn>
                    <a:cxn ang="0">
                      <a:pos x="67" y="55"/>
                    </a:cxn>
                    <a:cxn ang="0">
                      <a:pos x="80" y="34"/>
                    </a:cxn>
                    <a:cxn ang="0">
                      <a:pos x="94" y="17"/>
                    </a:cxn>
                    <a:cxn ang="0">
                      <a:pos x="109" y="6"/>
                    </a:cxn>
                    <a:cxn ang="0">
                      <a:pos x="122" y="0"/>
                    </a:cxn>
                  </a:cxnLst>
                  <a:rect l="0" t="0" r="r" b="b"/>
                  <a:pathLst>
                    <a:path w="166" h="380">
                      <a:moveTo>
                        <a:pt x="122" y="0"/>
                      </a:moveTo>
                      <a:lnTo>
                        <a:pt x="134" y="0"/>
                      </a:lnTo>
                      <a:lnTo>
                        <a:pt x="145" y="6"/>
                      </a:lnTo>
                      <a:lnTo>
                        <a:pt x="154" y="18"/>
                      </a:lnTo>
                      <a:lnTo>
                        <a:pt x="160" y="35"/>
                      </a:lnTo>
                      <a:lnTo>
                        <a:pt x="164" y="56"/>
                      </a:lnTo>
                      <a:lnTo>
                        <a:pt x="166" y="81"/>
                      </a:lnTo>
                      <a:lnTo>
                        <a:pt x="164" y="110"/>
                      </a:lnTo>
                      <a:lnTo>
                        <a:pt x="162" y="141"/>
                      </a:lnTo>
                      <a:lnTo>
                        <a:pt x="156" y="173"/>
                      </a:lnTo>
                      <a:lnTo>
                        <a:pt x="148" y="208"/>
                      </a:lnTo>
                      <a:lnTo>
                        <a:pt x="138" y="242"/>
                      </a:lnTo>
                      <a:lnTo>
                        <a:pt x="126" y="273"/>
                      </a:lnTo>
                      <a:lnTo>
                        <a:pt x="114" y="302"/>
                      </a:lnTo>
                      <a:lnTo>
                        <a:pt x="100" y="326"/>
                      </a:lnTo>
                      <a:lnTo>
                        <a:pt x="85" y="347"/>
                      </a:lnTo>
                      <a:lnTo>
                        <a:pt x="71" y="364"/>
                      </a:lnTo>
                      <a:lnTo>
                        <a:pt x="57" y="375"/>
                      </a:lnTo>
                      <a:lnTo>
                        <a:pt x="44" y="380"/>
                      </a:lnTo>
                      <a:lnTo>
                        <a:pt x="31" y="380"/>
                      </a:lnTo>
                      <a:lnTo>
                        <a:pt x="21" y="375"/>
                      </a:lnTo>
                      <a:lnTo>
                        <a:pt x="11" y="363"/>
                      </a:lnTo>
                      <a:lnTo>
                        <a:pt x="6" y="346"/>
                      </a:lnTo>
                      <a:lnTo>
                        <a:pt x="1" y="325"/>
                      </a:lnTo>
                      <a:lnTo>
                        <a:pt x="0" y="300"/>
                      </a:lnTo>
                      <a:lnTo>
                        <a:pt x="1" y="271"/>
                      </a:lnTo>
                      <a:lnTo>
                        <a:pt x="5" y="240"/>
                      </a:lnTo>
                      <a:lnTo>
                        <a:pt x="10" y="208"/>
                      </a:lnTo>
                      <a:lnTo>
                        <a:pt x="18" y="173"/>
                      </a:lnTo>
                      <a:lnTo>
                        <a:pt x="29" y="139"/>
                      </a:lnTo>
                      <a:lnTo>
                        <a:pt x="40" y="108"/>
                      </a:lnTo>
                      <a:lnTo>
                        <a:pt x="53" y="79"/>
                      </a:lnTo>
                      <a:lnTo>
                        <a:pt x="67" y="55"/>
                      </a:lnTo>
                      <a:lnTo>
                        <a:pt x="80" y="34"/>
                      </a:lnTo>
                      <a:lnTo>
                        <a:pt x="94" y="17"/>
                      </a:lnTo>
                      <a:lnTo>
                        <a:pt x="109" y="6"/>
                      </a:lnTo>
                      <a:lnTo>
                        <a:pt x="122" y="0"/>
                      </a:lnTo>
                      <a:close/>
                    </a:path>
                  </a:pathLst>
                </a:custGeom>
                <a:gradFill flip="none" rotWithShape="1">
                  <a:gsLst>
                    <a:gs pos="0">
                      <a:schemeClr val="bg1">
                        <a:lumMod val="65000"/>
                        <a:shade val="30000"/>
                        <a:satMod val="115000"/>
                      </a:schemeClr>
                    </a:gs>
                    <a:gs pos="50000">
                      <a:schemeClr val="bg1">
                        <a:lumMod val="65000"/>
                        <a:shade val="67500"/>
                        <a:satMod val="115000"/>
                      </a:schemeClr>
                    </a:gs>
                    <a:gs pos="100000">
                      <a:schemeClr val="bg1">
                        <a:lumMod val="65000"/>
                        <a:shade val="100000"/>
                        <a:satMod val="115000"/>
                      </a:schemeClr>
                    </a:gs>
                  </a:gsLst>
                  <a:lin ang="16200000" scaled="1"/>
                  <a:tileRect/>
                </a:gra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8" name="Freeform 29"/>
                <p:cNvSpPr>
                  <a:spLocks/>
                </p:cNvSpPr>
                <p:nvPr/>
              </p:nvSpPr>
              <p:spPr bwMode="auto">
                <a:xfrm>
                  <a:off x="5842001" y="4308476"/>
                  <a:ext cx="938213" cy="820738"/>
                </a:xfrm>
                <a:custGeom>
                  <a:avLst/>
                  <a:gdLst/>
                  <a:ahLst/>
                  <a:cxnLst>
                    <a:cxn ang="0">
                      <a:pos x="434" y="0"/>
                    </a:cxn>
                    <a:cxn ang="0">
                      <a:pos x="449" y="2"/>
                    </a:cxn>
                    <a:cxn ang="0">
                      <a:pos x="464" y="9"/>
                    </a:cxn>
                    <a:cxn ang="0">
                      <a:pos x="480" y="22"/>
                    </a:cxn>
                    <a:cxn ang="0">
                      <a:pos x="496" y="38"/>
                    </a:cxn>
                    <a:cxn ang="0">
                      <a:pos x="513" y="57"/>
                    </a:cxn>
                    <a:cxn ang="0">
                      <a:pos x="529" y="80"/>
                    </a:cxn>
                    <a:cxn ang="0">
                      <a:pos x="544" y="107"/>
                    </a:cxn>
                    <a:cxn ang="0">
                      <a:pos x="557" y="134"/>
                    </a:cxn>
                    <a:cxn ang="0">
                      <a:pos x="569" y="163"/>
                    </a:cxn>
                    <a:cxn ang="0">
                      <a:pos x="578" y="193"/>
                    </a:cxn>
                    <a:cxn ang="0">
                      <a:pos x="586" y="223"/>
                    </a:cxn>
                    <a:cxn ang="0">
                      <a:pos x="591" y="253"/>
                    </a:cxn>
                    <a:cxn ang="0">
                      <a:pos x="591" y="282"/>
                    </a:cxn>
                    <a:cxn ang="0">
                      <a:pos x="588" y="309"/>
                    </a:cxn>
                    <a:cxn ang="0">
                      <a:pos x="581" y="335"/>
                    </a:cxn>
                    <a:cxn ang="0">
                      <a:pos x="571" y="357"/>
                    </a:cxn>
                    <a:cxn ang="0">
                      <a:pos x="555" y="376"/>
                    </a:cxn>
                    <a:cxn ang="0">
                      <a:pos x="338" y="446"/>
                    </a:cxn>
                    <a:cxn ang="0">
                      <a:pos x="119" y="517"/>
                    </a:cxn>
                    <a:cxn ang="0">
                      <a:pos x="0" y="140"/>
                    </a:cxn>
                    <a:cxn ang="0">
                      <a:pos x="434" y="0"/>
                    </a:cxn>
                  </a:cxnLst>
                  <a:rect l="0" t="0" r="r" b="b"/>
                  <a:pathLst>
                    <a:path w="591" h="517">
                      <a:moveTo>
                        <a:pt x="434" y="0"/>
                      </a:moveTo>
                      <a:lnTo>
                        <a:pt x="449" y="2"/>
                      </a:lnTo>
                      <a:lnTo>
                        <a:pt x="464" y="9"/>
                      </a:lnTo>
                      <a:lnTo>
                        <a:pt x="480" y="22"/>
                      </a:lnTo>
                      <a:lnTo>
                        <a:pt x="496" y="38"/>
                      </a:lnTo>
                      <a:lnTo>
                        <a:pt x="513" y="57"/>
                      </a:lnTo>
                      <a:lnTo>
                        <a:pt x="529" y="80"/>
                      </a:lnTo>
                      <a:lnTo>
                        <a:pt x="544" y="107"/>
                      </a:lnTo>
                      <a:lnTo>
                        <a:pt x="557" y="134"/>
                      </a:lnTo>
                      <a:lnTo>
                        <a:pt x="569" y="163"/>
                      </a:lnTo>
                      <a:lnTo>
                        <a:pt x="578" y="193"/>
                      </a:lnTo>
                      <a:lnTo>
                        <a:pt x="586" y="223"/>
                      </a:lnTo>
                      <a:lnTo>
                        <a:pt x="591" y="253"/>
                      </a:lnTo>
                      <a:lnTo>
                        <a:pt x="591" y="282"/>
                      </a:lnTo>
                      <a:lnTo>
                        <a:pt x="588" y="309"/>
                      </a:lnTo>
                      <a:lnTo>
                        <a:pt x="581" y="335"/>
                      </a:lnTo>
                      <a:lnTo>
                        <a:pt x="571" y="357"/>
                      </a:lnTo>
                      <a:lnTo>
                        <a:pt x="555" y="376"/>
                      </a:lnTo>
                      <a:lnTo>
                        <a:pt x="338" y="446"/>
                      </a:lnTo>
                      <a:lnTo>
                        <a:pt x="119" y="517"/>
                      </a:lnTo>
                      <a:lnTo>
                        <a:pt x="0" y="140"/>
                      </a:lnTo>
                      <a:lnTo>
                        <a:pt x="434" y="0"/>
                      </a:lnTo>
                      <a:close/>
                    </a:path>
                  </a:pathLst>
                </a:custGeom>
                <a:gradFill flip="none" rotWithShape="1">
                  <a:gsLst>
                    <a:gs pos="0">
                      <a:schemeClr val="tx1">
                        <a:lumMod val="75000"/>
                        <a:lumOff val="25000"/>
                        <a:shade val="30000"/>
                        <a:satMod val="115000"/>
                      </a:schemeClr>
                    </a:gs>
                    <a:gs pos="50000">
                      <a:schemeClr val="tx1">
                        <a:lumMod val="75000"/>
                        <a:lumOff val="25000"/>
                        <a:shade val="67500"/>
                        <a:satMod val="115000"/>
                      </a:schemeClr>
                    </a:gs>
                    <a:gs pos="100000">
                      <a:schemeClr val="tx1">
                        <a:lumMod val="75000"/>
                        <a:lumOff val="25000"/>
                        <a:shade val="100000"/>
                        <a:satMod val="115000"/>
                      </a:schemeClr>
                    </a:gs>
                  </a:gsLst>
                  <a:lin ang="16200000" scaled="1"/>
                  <a:tileRect/>
                </a:gra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9" name="Freeform 30"/>
                <p:cNvSpPr>
                  <a:spLocks/>
                </p:cNvSpPr>
                <p:nvPr/>
              </p:nvSpPr>
              <p:spPr bwMode="auto">
                <a:xfrm>
                  <a:off x="5786438" y="4529138"/>
                  <a:ext cx="296863" cy="600075"/>
                </a:xfrm>
                <a:custGeom>
                  <a:avLst/>
                  <a:gdLst/>
                  <a:ahLst/>
                  <a:cxnLst>
                    <a:cxn ang="0">
                      <a:pos x="47" y="0"/>
                    </a:cxn>
                    <a:cxn ang="0">
                      <a:pos x="62" y="5"/>
                    </a:cxn>
                    <a:cxn ang="0">
                      <a:pos x="77" y="15"/>
                    </a:cxn>
                    <a:cxn ang="0">
                      <a:pos x="93" y="30"/>
                    </a:cxn>
                    <a:cxn ang="0">
                      <a:pos x="110" y="51"/>
                    </a:cxn>
                    <a:cxn ang="0">
                      <a:pos x="125" y="74"/>
                    </a:cxn>
                    <a:cxn ang="0">
                      <a:pos x="139" y="101"/>
                    </a:cxn>
                    <a:cxn ang="0">
                      <a:pos x="153" y="132"/>
                    </a:cxn>
                    <a:cxn ang="0">
                      <a:pos x="165" y="166"/>
                    </a:cxn>
                    <a:cxn ang="0">
                      <a:pos x="174" y="200"/>
                    </a:cxn>
                    <a:cxn ang="0">
                      <a:pos x="181" y="233"/>
                    </a:cxn>
                    <a:cxn ang="0">
                      <a:pos x="185" y="264"/>
                    </a:cxn>
                    <a:cxn ang="0">
                      <a:pos x="187" y="292"/>
                    </a:cxn>
                    <a:cxn ang="0">
                      <a:pos x="185" y="318"/>
                    </a:cxn>
                    <a:cxn ang="0">
                      <a:pos x="182" y="340"/>
                    </a:cxn>
                    <a:cxn ang="0">
                      <a:pos x="175" y="357"/>
                    </a:cxn>
                    <a:cxn ang="0">
                      <a:pos x="166" y="369"/>
                    </a:cxn>
                    <a:cxn ang="0">
                      <a:pos x="154" y="376"/>
                    </a:cxn>
                    <a:cxn ang="0">
                      <a:pos x="141" y="378"/>
                    </a:cxn>
                    <a:cxn ang="0">
                      <a:pos x="126" y="373"/>
                    </a:cxn>
                    <a:cxn ang="0">
                      <a:pos x="110" y="363"/>
                    </a:cxn>
                    <a:cxn ang="0">
                      <a:pos x="93" y="348"/>
                    </a:cxn>
                    <a:cxn ang="0">
                      <a:pos x="77" y="327"/>
                    </a:cxn>
                    <a:cxn ang="0">
                      <a:pos x="62" y="304"/>
                    </a:cxn>
                    <a:cxn ang="0">
                      <a:pos x="47" y="276"/>
                    </a:cxn>
                    <a:cxn ang="0">
                      <a:pos x="34" y="245"/>
                    </a:cxn>
                    <a:cxn ang="0">
                      <a:pos x="22" y="212"/>
                    </a:cxn>
                    <a:cxn ang="0">
                      <a:pos x="13" y="177"/>
                    </a:cxn>
                    <a:cxn ang="0">
                      <a:pos x="6" y="145"/>
                    </a:cxn>
                    <a:cxn ang="0">
                      <a:pos x="2" y="114"/>
                    </a:cxn>
                    <a:cxn ang="0">
                      <a:pos x="0" y="85"/>
                    </a:cxn>
                    <a:cxn ang="0">
                      <a:pos x="2" y="60"/>
                    </a:cxn>
                    <a:cxn ang="0">
                      <a:pos x="6" y="38"/>
                    </a:cxn>
                    <a:cxn ang="0">
                      <a:pos x="13" y="21"/>
                    </a:cxn>
                    <a:cxn ang="0">
                      <a:pos x="22" y="8"/>
                    </a:cxn>
                    <a:cxn ang="0">
                      <a:pos x="34" y="1"/>
                    </a:cxn>
                    <a:cxn ang="0">
                      <a:pos x="47" y="0"/>
                    </a:cxn>
                  </a:cxnLst>
                  <a:rect l="0" t="0" r="r" b="b"/>
                  <a:pathLst>
                    <a:path w="187" h="378">
                      <a:moveTo>
                        <a:pt x="47" y="0"/>
                      </a:moveTo>
                      <a:lnTo>
                        <a:pt x="62" y="5"/>
                      </a:lnTo>
                      <a:lnTo>
                        <a:pt x="77" y="15"/>
                      </a:lnTo>
                      <a:lnTo>
                        <a:pt x="93" y="30"/>
                      </a:lnTo>
                      <a:lnTo>
                        <a:pt x="110" y="51"/>
                      </a:lnTo>
                      <a:lnTo>
                        <a:pt x="125" y="74"/>
                      </a:lnTo>
                      <a:lnTo>
                        <a:pt x="139" y="101"/>
                      </a:lnTo>
                      <a:lnTo>
                        <a:pt x="153" y="132"/>
                      </a:lnTo>
                      <a:lnTo>
                        <a:pt x="165" y="166"/>
                      </a:lnTo>
                      <a:lnTo>
                        <a:pt x="174" y="200"/>
                      </a:lnTo>
                      <a:lnTo>
                        <a:pt x="181" y="233"/>
                      </a:lnTo>
                      <a:lnTo>
                        <a:pt x="185" y="264"/>
                      </a:lnTo>
                      <a:lnTo>
                        <a:pt x="187" y="292"/>
                      </a:lnTo>
                      <a:lnTo>
                        <a:pt x="185" y="318"/>
                      </a:lnTo>
                      <a:lnTo>
                        <a:pt x="182" y="340"/>
                      </a:lnTo>
                      <a:lnTo>
                        <a:pt x="175" y="357"/>
                      </a:lnTo>
                      <a:lnTo>
                        <a:pt x="166" y="369"/>
                      </a:lnTo>
                      <a:lnTo>
                        <a:pt x="154" y="376"/>
                      </a:lnTo>
                      <a:lnTo>
                        <a:pt x="141" y="378"/>
                      </a:lnTo>
                      <a:lnTo>
                        <a:pt x="126" y="373"/>
                      </a:lnTo>
                      <a:lnTo>
                        <a:pt x="110" y="363"/>
                      </a:lnTo>
                      <a:lnTo>
                        <a:pt x="93" y="348"/>
                      </a:lnTo>
                      <a:lnTo>
                        <a:pt x="77" y="327"/>
                      </a:lnTo>
                      <a:lnTo>
                        <a:pt x="62" y="304"/>
                      </a:lnTo>
                      <a:lnTo>
                        <a:pt x="47" y="276"/>
                      </a:lnTo>
                      <a:lnTo>
                        <a:pt x="34" y="245"/>
                      </a:lnTo>
                      <a:lnTo>
                        <a:pt x="22" y="212"/>
                      </a:lnTo>
                      <a:lnTo>
                        <a:pt x="13" y="177"/>
                      </a:lnTo>
                      <a:lnTo>
                        <a:pt x="6" y="145"/>
                      </a:lnTo>
                      <a:lnTo>
                        <a:pt x="2" y="114"/>
                      </a:lnTo>
                      <a:lnTo>
                        <a:pt x="0" y="85"/>
                      </a:lnTo>
                      <a:lnTo>
                        <a:pt x="2" y="60"/>
                      </a:lnTo>
                      <a:lnTo>
                        <a:pt x="6" y="38"/>
                      </a:lnTo>
                      <a:lnTo>
                        <a:pt x="13" y="21"/>
                      </a:lnTo>
                      <a:lnTo>
                        <a:pt x="22" y="8"/>
                      </a:lnTo>
                      <a:lnTo>
                        <a:pt x="34" y="1"/>
                      </a:lnTo>
                      <a:lnTo>
                        <a:pt x="47" y="0"/>
                      </a:lnTo>
                      <a:close/>
                    </a:path>
                  </a:pathLst>
                </a:custGeom>
                <a:gradFill flip="none" rotWithShape="1">
                  <a:gsLst>
                    <a:gs pos="0">
                      <a:schemeClr val="bg1">
                        <a:lumMod val="65000"/>
                        <a:shade val="30000"/>
                        <a:satMod val="115000"/>
                      </a:schemeClr>
                    </a:gs>
                    <a:gs pos="50000">
                      <a:schemeClr val="bg1">
                        <a:lumMod val="65000"/>
                        <a:shade val="67500"/>
                        <a:satMod val="115000"/>
                      </a:schemeClr>
                    </a:gs>
                    <a:gs pos="100000">
                      <a:schemeClr val="bg1">
                        <a:lumMod val="65000"/>
                        <a:shade val="100000"/>
                        <a:satMod val="115000"/>
                      </a:schemeClr>
                    </a:gs>
                  </a:gsLst>
                  <a:lin ang="16200000" scaled="1"/>
                  <a:tileRect/>
                </a:gra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0" name="Freeform 31"/>
                <p:cNvSpPr>
                  <a:spLocks/>
                </p:cNvSpPr>
                <p:nvPr/>
              </p:nvSpPr>
              <p:spPr bwMode="auto">
                <a:xfrm>
                  <a:off x="4740276" y="4702176"/>
                  <a:ext cx="1239838" cy="625475"/>
                </a:xfrm>
                <a:custGeom>
                  <a:avLst/>
                  <a:gdLst/>
                  <a:ahLst/>
                  <a:cxnLst>
                    <a:cxn ang="0">
                      <a:pos x="725" y="0"/>
                    </a:cxn>
                    <a:cxn ang="0">
                      <a:pos x="746" y="22"/>
                    </a:cxn>
                    <a:cxn ang="0">
                      <a:pos x="763" y="46"/>
                    </a:cxn>
                    <a:cxn ang="0">
                      <a:pos x="774" y="74"/>
                    </a:cxn>
                    <a:cxn ang="0">
                      <a:pos x="780" y="103"/>
                    </a:cxn>
                    <a:cxn ang="0">
                      <a:pos x="781" y="132"/>
                    </a:cxn>
                    <a:cxn ang="0">
                      <a:pos x="777" y="161"/>
                    </a:cxn>
                    <a:cxn ang="0">
                      <a:pos x="413" y="278"/>
                    </a:cxn>
                    <a:cxn ang="0">
                      <a:pos x="51" y="394"/>
                    </a:cxn>
                    <a:cxn ang="0">
                      <a:pos x="0" y="233"/>
                    </a:cxn>
                    <a:cxn ang="0">
                      <a:pos x="362" y="117"/>
                    </a:cxn>
                    <a:cxn ang="0">
                      <a:pos x="725" y="0"/>
                    </a:cxn>
                  </a:cxnLst>
                  <a:rect l="0" t="0" r="r" b="b"/>
                  <a:pathLst>
                    <a:path w="781" h="394">
                      <a:moveTo>
                        <a:pt x="725" y="0"/>
                      </a:moveTo>
                      <a:lnTo>
                        <a:pt x="746" y="22"/>
                      </a:lnTo>
                      <a:lnTo>
                        <a:pt x="763" y="46"/>
                      </a:lnTo>
                      <a:lnTo>
                        <a:pt x="774" y="74"/>
                      </a:lnTo>
                      <a:lnTo>
                        <a:pt x="780" y="103"/>
                      </a:lnTo>
                      <a:lnTo>
                        <a:pt x="781" y="132"/>
                      </a:lnTo>
                      <a:lnTo>
                        <a:pt x="777" y="161"/>
                      </a:lnTo>
                      <a:lnTo>
                        <a:pt x="413" y="278"/>
                      </a:lnTo>
                      <a:lnTo>
                        <a:pt x="51" y="394"/>
                      </a:lnTo>
                      <a:lnTo>
                        <a:pt x="0" y="233"/>
                      </a:lnTo>
                      <a:lnTo>
                        <a:pt x="362" y="117"/>
                      </a:lnTo>
                      <a:lnTo>
                        <a:pt x="725" y="0"/>
                      </a:lnTo>
                      <a:close/>
                    </a:path>
                  </a:pathLst>
                </a:cu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13500000" scaled="1"/>
                  <a:tileRect/>
                </a:gra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1" name="Freeform 32"/>
                <p:cNvSpPr>
                  <a:spLocks/>
                </p:cNvSpPr>
                <p:nvPr/>
              </p:nvSpPr>
              <p:spPr bwMode="auto">
                <a:xfrm>
                  <a:off x="4046538" y="4916488"/>
                  <a:ext cx="925513" cy="787400"/>
                </a:xfrm>
                <a:custGeom>
                  <a:avLst/>
                  <a:gdLst/>
                  <a:ahLst/>
                  <a:cxnLst>
                    <a:cxn ang="0">
                      <a:pos x="434" y="0"/>
                    </a:cxn>
                    <a:cxn ang="0">
                      <a:pos x="454" y="6"/>
                    </a:cxn>
                    <a:cxn ang="0">
                      <a:pos x="473" y="17"/>
                    </a:cxn>
                    <a:cxn ang="0">
                      <a:pos x="493" y="33"/>
                    </a:cxn>
                    <a:cxn ang="0">
                      <a:pos x="510" y="54"/>
                    </a:cxn>
                    <a:cxn ang="0">
                      <a:pos x="527" y="78"/>
                    </a:cxn>
                    <a:cxn ang="0">
                      <a:pos x="542" y="105"/>
                    </a:cxn>
                    <a:cxn ang="0">
                      <a:pos x="556" y="134"/>
                    </a:cxn>
                    <a:cxn ang="0">
                      <a:pos x="566" y="165"/>
                    </a:cxn>
                    <a:cxn ang="0">
                      <a:pos x="575" y="196"/>
                    </a:cxn>
                    <a:cxn ang="0">
                      <a:pos x="580" y="227"/>
                    </a:cxn>
                    <a:cxn ang="0">
                      <a:pos x="583" y="257"/>
                    </a:cxn>
                    <a:cxn ang="0">
                      <a:pos x="583" y="285"/>
                    </a:cxn>
                    <a:cxn ang="0">
                      <a:pos x="577" y="313"/>
                    </a:cxn>
                    <a:cxn ang="0">
                      <a:pos x="569" y="336"/>
                    </a:cxn>
                    <a:cxn ang="0">
                      <a:pos x="555" y="357"/>
                    </a:cxn>
                    <a:cxn ang="0">
                      <a:pos x="120" y="496"/>
                    </a:cxn>
                    <a:cxn ang="0">
                      <a:pos x="0" y="120"/>
                    </a:cxn>
                    <a:cxn ang="0">
                      <a:pos x="108" y="89"/>
                    </a:cxn>
                    <a:cxn ang="0">
                      <a:pos x="217" y="60"/>
                    </a:cxn>
                    <a:cxn ang="0">
                      <a:pos x="325" y="32"/>
                    </a:cxn>
                    <a:cxn ang="0">
                      <a:pos x="434" y="0"/>
                    </a:cxn>
                  </a:cxnLst>
                  <a:rect l="0" t="0" r="r" b="b"/>
                  <a:pathLst>
                    <a:path w="583" h="496">
                      <a:moveTo>
                        <a:pt x="434" y="0"/>
                      </a:moveTo>
                      <a:lnTo>
                        <a:pt x="454" y="6"/>
                      </a:lnTo>
                      <a:lnTo>
                        <a:pt x="473" y="17"/>
                      </a:lnTo>
                      <a:lnTo>
                        <a:pt x="493" y="33"/>
                      </a:lnTo>
                      <a:lnTo>
                        <a:pt x="510" y="54"/>
                      </a:lnTo>
                      <a:lnTo>
                        <a:pt x="527" y="78"/>
                      </a:lnTo>
                      <a:lnTo>
                        <a:pt x="542" y="105"/>
                      </a:lnTo>
                      <a:lnTo>
                        <a:pt x="556" y="134"/>
                      </a:lnTo>
                      <a:lnTo>
                        <a:pt x="566" y="165"/>
                      </a:lnTo>
                      <a:lnTo>
                        <a:pt x="575" y="196"/>
                      </a:lnTo>
                      <a:lnTo>
                        <a:pt x="580" y="227"/>
                      </a:lnTo>
                      <a:lnTo>
                        <a:pt x="583" y="257"/>
                      </a:lnTo>
                      <a:lnTo>
                        <a:pt x="583" y="285"/>
                      </a:lnTo>
                      <a:lnTo>
                        <a:pt x="577" y="313"/>
                      </a:lnTo>
                      <a:lnTo>
                        <a:pt x="569" y="336"/>
                      </a:lnTo>
                      <a:lnTo>
                        <a:pt x="555" y="357"/>
                      </a:lnTo>
                      <a:lnTo>
                        <a:pt x="120" y="496"/>
                      </a:lnTo>
                      <a:lnTo>
                        <a:pt x="0" y="120"/>
                      </a:lnTo>
                      <a:lnTo>
                        <a:pt x="108" y="89"/>
                      </a:lnTo>
                      <a:lnTo>
                        <a:pt x="217" y="60"/>
                      </a:lnTo>
                      <a:lnTo>
                        <a:pt x="325" y="32"/>
                      </a:lnTo>
                      <a:lnTo>
                        <a:pt x="434" y="0"/>
                      </a:lnTo>
                      <a:close/>
                    </a:path>
                  </a:pathLst>
                </a:custGeom>
                <a:gradFill flip="none" rotWithShape="1">
                  <a:gsLst>
                    <a:gs pos="0">
                      <a:schemeClr val="tx1">
                        <a:lumMod val="75000"/>
                        <a:lumOff val="25000"/>
                        <a:shade val="30000"/>
                        <a:satMod val="115000"/>
                      </a:schemeClr>
                    </a:gs>
                    <a:gs pos="50000">
                      <a:schemeClr val="tx1">
                        <a:lumMod val="75000"/>
                        <a:lumOff val="25000"/>
                        <a:shade val="67500"/>
                        <a:satMod val="115000"/>
                      </a:schemeClr>
                    </a:gs>
                    <a:gs pos="100000">
                      <a:schemeClr val="tx1">
                        <a:lumMod val="75000"/>
                        <a:lumOff val="25000"/>
                        <a:shade val="100000"/>
                        <a:satMod val="115000"/>
                      </a:schemeClr>
                    </a:gs>
                  </a:gsLst>
                  <a:lin ang="16200000" scaled="1"/>
                  <a:tileRect/>
                </a:gra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2" name="Freeform 33"/>
                <p:cNvSpPr>
                  <a:spLocks/>
                </p:cNvSpPr>
                <p:nvPr/>
              </p:nvSpPr>
              <p:spPr bwMode="auto">
                <a:xfrm>
                  <a:off x="4005263" y="5105401"/>
                  <a:ext cx="277813" cy="598488"/>
                </a:xfrm>
                <a:custGeom>
                  <a:avLst/>
                  <a:gdLst/>
                  <a:ahLst/>
                  <a:cxnLst>
                    <a:cxn ang="0">
                      <a:pos x="41" y="0"/>
                    </a:cxn>
                    <a:cxn ang="0">
                      <a:pos x="53" y="5"/>
                    </a:cxn>
                    <a:cxn ang="0">
                      <a:pos x="68" y="16"/>
                    </a:cxn>
                    <a:cxn ang="0">
                      <a:pos x="83" y="32"/>
                    </a:cxn>
                    <a:cxn ang="0">
                      <a:pos x="98" y="51"/>
                    </a:cxn>
                    <a:cxn ang="0">
                      <a:pos x="113" y="76"/>
                    </a:cxn>
                    <a:cxn ang="0">
                      <a:pos x="127" y="103"/>
                    </a:cxn>
                    <a:cxn ang="0">
                      <a:pos x="141" y="134"/>
                    </a:cxn>
                    <a:cxn ang="0">
                      <a:pos x="152" y="168"/>
                    </a:cxn>
                    <a:cxn ang="0">
                      <a:pos x="163" y="202"/>
                    </a:cxn>
                    <a:cxn ang="0">
                      <a:pos x="169" y="234"/>
                    </a:cxn>
                    <a:cxn ang="0">
                      <a:pos x="174" y="265"/>
                    </a:cxn>
                    <a:cxn ang="0">
                      <a:pos x="175" y="293"/>
                    </a:cxn>
                    <a:cxn ang="0">
                      <a:pos x="175" y="318"/>
                    </a:cxn>
                    <a:cxn ang="0">
                      <a:pos x="172" y="340"/>
                    </a:cxn>
                    <a:cxn ang="0">
                      <a:pos x="166" y="356"/>
                    </a:cxn>
                    <a:cxn ang="0">
                      <a:pos x="158" y="369"/>
                    </a:cxn>
                    <a:cxn ang="0">
                      <a:pos x="148" y="376"/>
                    </a:cxn>
                    <a:cxn ang="0">
                      <a:pos x="135" y="377"/>
                    </a:cxn>
                    <a:cxn ang="0">
                      <a:pos x="121" y="371"/>
                    </a:cxn>
                    <a:cxn ang="0">
                      <a:pos x="107" y="361"/>
                    </a:cxn>
                    <a:cxn ang="0">
                      <a:pos x="92" y="345"/>
                    </a:cxn>
                    <a:cxn ang="0">
                      <a:pos x="77" y="325"/>
                    </a:cxn>
                    <a:cxn ang="0">
                      <a:pos x="63" y="301"/>
                    </a:cxn>
                    <a:cxn ang="0">
                      <a:pos x="49" y="274"/>
                    </a:cxn>
                    <a:cxn ang="0">
                      <a:pos x="35" y="242"/>
                    </a:cxn>
                    <a:cxn ang="0">
                      <a:pos x="23" y="209"/>
                    </a:cxn>
                    <a:cxn ang="0">
                      <a:pos x="13" y="175"/>
                    </a:cxn>
                    <a:cxn ang="0">
                      <a:pos x="6" y="142"/>
                    </a:cxn>
                    <a:cxn ang="0">
                      <a:pos x="2" y="111"/>
                    </a:cxn>
                    <a:cxn ang="0">
                      <a:pos x="0" y="84"/>
                    </a:cxn>
                    <a:cxn ang="0">
                      <a:pos x="0" y="58"/>
                    </a:cxn>
                    <a:cxn ang="0">
                      <a:pos x="4" y="36"/>
                    </a:cxn>
                    <a:cxn ang="0">
                      <a:pos x="10" y="20"/>
                    </a:cxn>
                    <a:cxn ang="0">
                      <a:pos x="18" y="8"/>
                    </a:cxn>
                    <a:cxn ang="0">
                      <a:pos x="28" y="1"/>
                    </a:cxn>
                    <a:cxn ang="0">
                      <a:pos x="41" y="0"/>
                    </a:cxn>
                  </a:cxnLst>
                  <a:rect l="0" t="0" r="r" b="b"/>
                  <a:pathLst>
                    <a:path w="175" h="377">
                      <a:moveTo>
                        <a:pt x="41" y="0"/>
                      </a:moveTo>
                      <a:lnTo>
                        <a:pt x="53" y="5"/>
                      </a:lnTo>
                      <a:lnTo>
                        <a:pt x="68" y="16"/>
                      </a:lnTo>
                      <a:lnTo>
                        <a:pt x="83" y="32"/>
                      </a:lnTo>
                      <a:lnTo>
                        <a:pt x="98" y="51"/>
                      </a:lnTo>
                      <a:lnTo>
                        <a:pt x="113" y="76"/>
                      </a:lnTo>
                      <a:lnTo>
                        <a:pt x="127" y="103"/>
                      </a:lnTo>
                      <a:lnTo>
                        <a:pt x="141" y="134"/>
                      </a:lnTo>
                      <a:lnTo>
                        <a:pt x="152" y="168"/>
                      </a:lnTo>
                      <a:lnTo>
                        <a:pt x="163" y="202"/>
                      </a:lnTo>
                      <a:lnTo>
                        <a:pt x="169" y="234"/>
                      </a:lnTo>
                      <a:lnTo>
                        <a:pt x="174" y="265"/>
                      </a:lnTo>
                      <a:lnTo>
                        <a:pt x="175" y="293"/>
                      </a:lnTo>
                      <a:lnTo>
                        <a:pt x="175" y="318"/>
                      </a:lnTo>
                      <a:lnTo>
                        <a:pt x="172" y="340"/>
                      </a:lnTo>
                      <a:lnTo>
                        <a:pt x="166" y="356"/>
                      </a:lnTo>
                      <a:lnTo>
                        <a:pt x="158" y="369"/>
                      </a:lnTo>
                      <a:lnTo>
                        <a:pt x="148" y="376"/>
                      </a:lnTo>
                      <a:lnTo>
                        <a:pt x="135" y="377"/>
                      </a:lnTo>
                      <a:lnTo>
                        <a:pt x="121" y="371"/>
                      </a:lnTo>
                      <a:lnTo>
                        <a:pt x="107" y="361"/>
                      </a:lnTo>
                      <a:lnTo>
                        <a:pt x="92" y="345"/>
                      </a:lnTo>
                      <a:lnTo>
                        <a:pt x="77" y="325"/>
                      </a:lnTo>
                      <a:lnTo>
                        <a:pt x="63" y="301"/>
                      </a:lnTo>
                      <a:lnTo>
                        <a:pt x="49" y="274"/>
                      </a:lnTo>
                      <a:lnTo>
                        <a:pt x="35" y="242"/>
                      </a:lnTo>
                      <a:lnTo>
                        <a:pt x="23" y="209"/>
                      </a:lnTo>
                      <a:lnTo>
                        <a:pt x="13" y="175"/>
                      </a:lnTo>
                      <a:lnTo>
                        <a:pt x="6" y="142"/>
                      </a:lnTo>
                      <a:lnTo>
                        <a:pt x="2" y="111"/>
                      </a:lnTo>
                      <a:lnTo>
                        <a:pt x="0" y="84"/>
                      </a:lnTo>
                      <a:lnTo>
                        <a:pt x="0" y="58"/>
                      </a:lnTo>
                      <a:lnTo>
                        <a:pt x="4" y="36"/>
                      </a:lnTo>
                      <a:lnTo>
                        <a:pt x="10" y="20"/>
                      </a:lnTo>
                      <a:lnTo>
                        <a:pt x="18" y="8"/>
                      </a:lnTo>
                      <a:lnTo>
                        <a:pt x="28" y="1"/>
                      </a:lnTo>
                      <a:lnTo>
                        <a:pt x="41" y="0"/>
                      </a:lnTo>
                      <a:close/>
                    </a:path>
                  </a:pathLst>
                </a:custGeom>
                <a:gradFill flip="none" rotWithShape="1">
                  <a:gsLst>
                    <a:gs pos="0">
                      <a:schemeClr val="bg1">
                        <a:lumMod val="65000"/>
                        <a:shade val="30000"/>
                        <a:satMod val="115000"/>
                      </a:schemeClr>
                    </a:gs>
                    <a:gs pos="50000">
                      <a:schemeClr val="bg1">
                        <a:lumMod val="65000"/>
                        <a:shade val="67500"/>
                        <a:satMod val="115000"/>
                      </a:schemeClr>
                    </a:gs>
                    <a:gs pos="100000">
                      <a:schemeClr val="bg1">
                        <a:lumMod val="65000"/>
                        <a:shade val="100000"/>
                        <a:satMod val="115000"/>
                      </a:schemeClr>
                    </a:gs>
                  </a:gsLst>
                  <a:lin ang="16200000" scaled="1"/>
                  <a:tileRect/>
                </a:gra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5" name="Group 75"/>
              <p:cNvGrpSpPr/>
              <p:nvPr/>
            </p:nvGrpSpPr>
            <p:grpSpPr>
              <a:xfrm rot="3018025">
                <a:off x="9356742" y="3444457"/>
                <a:ext cx="1118336" cy="1874494"/>
                <a:chOff x="7092951" y="1301751"/>
                <a:chExt cx="2009775" cy="3368675"/>
              </a:xfrm>
              <a:effectLst>
                <a:outerShdw blurRad="76200" dir="18900000" sy="23000" kx="-1200000" algn="bl" rotWithShape="0">
                  <a:prstClr val="black">
                    <a:alpha val="20000"/>
                  </a:prstClr>
                </a:outerShdw>
              </a:effectLst>
            </p:grpSpPr>
            <p:sp>
              <p:nvSpPr>
                <p:cNvPr id="274" name="Freeform 37"/>
                <p:cNvSpPr>
                  <a:spLocks/>
                </p:cNvSpPr>
                <p:nvPr/>
              </p:nvSpPr>
              <p:spPr bwMode="auto">
                <a:xfrm>
                  <a:off x="7739063" y="3051176"/>
                  <a:ext cx="901700" cy="777875"/>
                </a:xfrm>
                <a:custGeom>
                  <a:avLst/>
                  <a:gdLst/>
                  <a:ahLst/>
                  <a:cxnLst>
                    <a:cxn ang="0">
                      <a:pos x="0" y="0"/>
                    </a:cxn>
                    <a:cxn ang="0">
                      <a:pos x="166" y="6"/>
                    </a:cxn>
                    <a:cxn ang="0">
                      <a:pos x="168" y="8"/>
                    </a:cxn>
                    <a:cxn ang="0">
                      <a:pos x="175" y="12"/>
                    </a:cxn>
                    <a:cxn ang="0">
                      <a:pos x="185" y="21"/>
                    </a:cxn>
                    <a:cxn ang="0">
                      <a:pos x="199" y="32"/>
                    </a:cxn>
                    <a:cxn ang="0">
                      <a:pos x="215" y="47"/>
                    </a:cxn>
                    <a:cxn ang="0">
                      <a:pos x="235" y="63"/>
                    </a:cxn>
                    <a:cxn ang="0">
                      <a:pos x="257" y="83"/>
                    </a:cxn>
                    <a:cxn ang="0">
                      <a:pos x="281" y="105"/>
                    </a:cxn>
                    <a:cxn ang="0">
                      <a:pos x="306" y="129"/>
                    </a:cxn>
                    <a:cxn ang="0">
                      <a:pos x="332" y="154"/>
                    </a:cxn>
                    <a:cxn ang="0">
                      <a:pos x="359" y="182"/>
                    </a:cxn>
                    <a:cxn ang="0">
                      <a:pos x="387" y="210"/>
                    </a:cxn>
                    <a:cxn ang="0">
                      <a:pos x="414" y="242"/>
                    </a:cxn>
                    <a:cxn ang="0">
                      <a:pos x="441" y="273"/>
                    </a:cxn>
                    <a:cxn ang="0">
                      <a:pos x="467" y="306"/>
                    </a:cxn>
                    <a:cxn ang="0">
                      <a:pos x="492" y="339"/>
                    </a:cxn>
                    <a:cxn ang="0">
                      <a:pos x="515" y="374"/>
                    </a:cxn>
                    <a:cxn ang="0">
                      <a:pos x="536" y="408"/>
                    </a:cxn>
                    <a:cxn ang="0">
                      <a:pos x="568" y="467"/>
                    </a:cxn>
                    <a:cxn ang="0">
                      <a:pos x="518" y="490"/>
                    </a:cxn>
                    <a:cxn ang="0">
                      <a:pos x="477" y="430"/>
                    </a:cxn>
                    <a:cxn ang="0">
                      <a:pos x="436" y="375"/>
                    </a:cxn>
                    <a:cxn ang="0">
                      <a:pos x="395" y="324"/>
                    </a:cxn>
                    <a:cxn ang="0">
                      <a:pos x="353" y="277"/>
                    </a:cxn>
                    <a:cxn ang="0">
                      <a:pos x="312" y="235"/>
                    </a:cxn>
                    <a:cxn ang="0">
                      <a:pos x="270" y="195"/>
                    </a:cxn>
                    <a:cxn ang="0">
                      <a:pos x="231" y="160"/>
                    </a:cxn>
                    <a:cxn ang="0">
                      <a:pos x="193" y="129"/>
                    </a:cxn>
                    <a:cxn ang="0">
                      <a:pos x="158" y="101"/>
                    </a:cxn>
                    <a:cxn ang="0">
                      <a:pos x="124" y="77"/>
                    </a:cxn>
                    <a:cxn ang="0">
                      <a:pos x="95" y="55"/>
                    </a:cxn>
                    <a:cxn ang="0">
                      <a:pos x="67" y="38"/>
                    </a:cxn>
                    <a:cxn ang="0">
                      <a:pos x="44" y="24"/>
                    </a:cxn>
                    <a:cxn ang="0">
                      <a:pos x="26" y="14"/>
                    </a:cxn>
                    <a:cxn ang="0">
                      <a:pos x="12" y="6"/>
                    </a:cxn>
                    <a:cxn ang="0">
                      <a:pos x="4" y="1"/>
                    </a:cxn>
                    <a:cxn ang="0">
                      <a:pos x="0" y="0"/>
                    </a:cxn>
                  </a:cxnLst>
                  <a:rect l="0" t="0" r="r" b="b"/>
                  <a:pathLst>
                    <a:path w="568" h="490">
                      <a:moveTo>
                        <a:pt x="0" y="0"/>
                      </a:moveTo>
                      <a:lnTo>
                        <a:pt x="166" y="6"/>
                      </a:lnTo>
                      <a:lnTo>
                        <a:pt x="168" y="8"/>
                      </a:lnTo>
                      <a:lnTo>
                        <a:pt x="175" y="12"/>
                      </a:lnTo>
                      <a:lnTo>
                        <a:pt x="185" y="21"/>
                      </a:lnTo>
                      <a:lnTo>
                        <a:pt x="199" y="32"/>
                      </a:lnTo>
                      <a:lnTo>
                        <a:pt x="215" y="47"/>
                      </a:lnTo>
                      <a:lnTo>
                        <a:pt x="235" y="63"/>
                      </a:lnTo>
                      <a:lnTo>
                        <a:pt x="257" y="83"/>
                      </a:lnTo>
                      <a:lnTo>
                        <a:pt x="281" y="105"/>
                      </a:lnTo>
                      <a:lnTo>
                        <a:pt x="306" y="129"/>
                      </a:lnTo>
                      <a:lnTo>
                        <a:pt x="332" y="154"/>
                      </a:lnTo>
                      <a:lnTo>
                        <a:pt x="359" y="182"/>
                      </a:lnTo>
                      <a:lnTo>
                        <a:pt x="387" y="210"/>
                      </a:lnTo>
                      <a:lnTo>
                        <a:pt x="414" y="242"/>
                      </a:lnTo>
                      <a:lnTo>
                        <a:pt x="441" y="273"/>
                      </a:lnTo>
                      <a:lnTo>
                        <a:pt x="467" y="306"/>
                      </a:lnTo>
                      <a:lnTo>
                        <a:pt x="492" y="339"/>
                      </a:lnTo>
                      <a:lnTo>
                        <a:pt x="515" y="374"/>
                      </a:lnTo>
                      <a:lnTo>
                        <a:pt x="536" y="408"/>
                      </a:lnTo>
                      <a:lnTo>
                        <a:pt x="568" y="467"/>
                      </a:lnTo>
                      <a:lnTo>
                        <a:pt x="518" y="490"/>
                      </a:lnTo>
                      <a:lnTo>
                        <a:pt x="477" y="430"/>
                      </a:lnTo>
                      <a:lnTo>
                        <a:pt x="436" y="375"/>
                      </a:lnTo>
                      <a:lnTo>
                        <a:pt x="395" y="324"/>
                      </a:lnTo>
                      <a:lnTo>
                        <a:pt x="353" y="277"/>
                      </a:lnTo>
                      <a:lnTo>
                        <a:pt x="312" y="235"/>
                      </a:lnTo>
                      <a:lnTo>
                        <a:pt x="270" y="195"/>
                      </a:lnTo>
                      <a:lnTo>
                        <a:pt x="231" y="160"/>
                      </a:lnTo>
                      <a:lnTo>
                        <a:pt x="193" y="129"/>
                      </a:lnTo>
                      <a:lnTo>
                        <a:pt x="158" y="101"/>
                      </a:lnTo>
                      <a:lnTo>
                        <a:pt x="124" y="77"/>
                      </a:lnTo>
                      <a:lnTo>
                        <a:pt x="95" y="55"/>
                      </a:lnTo>
                      <a:lnTo>
                        <a:pt x="67" y="38"/>
                      </a:lnTo>
                      <a:lnTo>
                        <a:pt x="44" y="24"/>
                      </a:lnTo>
                      <a:lnTo>
                        <a:pt x="26" y="14"/>
                      </a:lnTo>
                      <a:lnTo>
                        <a:pt x="12" y="6"/>
                      </a:lnTo>
                      <a:lnTo>
                        <a:pt x="4" y="1"/>
                      </a:lnTo>
                      <a:lnTo>
                        <a:pt x="0" y="0"/>
                      </a:lnTo>
                      <a:close/>
                    </a:path>
                  </a:pathLst>
                </a:cu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16200000" scaled="1"/>
                  <a:tileRect/>
                </a:gra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5" name="Freeform 38"/>
                <p:cNvSpPr>
                  <a:spLocks/>
                </p:cNvSpPr>
                <p:nvPr/>
              </p:nvSpPr>
              <p:spPr bwMode="auto">
                <a:xfrm>
                  <a:off x="8472488" y="2630488"/>
                  <a:ext cx="234950" cy="1168400"/>
                </a:xfrm>
                <a:custGeom>
                  <a:avLst/>
                  <a:gdLst/>
                  <a:ahLst/>
                  <a:cxnLst>
                    <a:cxn ang="0">
                      <a:pos x="102" y="0"/>
                    </a:cxn>
                    <a:cxn ang="0">
                      <a:pos x="100" y="4"/>
                    </a:cxn>
                    <a:cxn ang="0">
                      <a:pos x="99" y="13"/>
                    </a:cxn>
                    <a:cxn ang="0">
                      <a:pos x="96" y="29"/>
                    </a:cxn>
                    <a:cxn ang="0">
                      <a:pos x="92" y="50"/>
                    </a:cxn>
                    <a:cxn ang="0">
                      <a:pos x="88" y="76"/>
                    </a:cxn>
                    <a:cxn ang="0">
                      <a:pos x="84" y="108"/>
                    </a:cxn>
                    <a:cxn ang="0">
                      <a:pos x="81" y="144"/>
                    </a:cxn>
                    <a:cxn ang="0">
                      <a:pos x="79" y="185"/>
                    </a:cxn>
                    <a:cxn ang="0">
                      <a:pos x="77" y="231"/>
                    </a:cxn>
                    <a:cxn ang="0">
                      <a:pos x="77" y="280"/>
                    </a:cxn>
                    <a:cxn ang="0">
                      <a:pos x="79" y="333"/>
                    </a:cxn>
                    <a:cxn ang="0">
                      <a:pos x="83" y="389"/>
                    </a:cxn>
                    <a:cxn ang="0">
                      <a:pos x="89" y="449"/>
                    </a:cxn>
                    <a:cxn ang="0">
                      <a:pos x="99" y="511"/>
                    </a:cxn>
                    <a:cxn ang="0">
                      <a:pos x="112" y="576"/>
                    </a:cxn>
                    <a:cxn ang="0">
                      <a:pos x="128" y="642"/>
                    </a:cxn>
                    <a:cxn ang="0">
                      <a:pos x="148" y="711"/>
                    </a:cxn>
                    <a:cxn ang="0">
                      <a:pos x="98" y="736"/>
                    </a:cxn>
                    <a:cxn ang="0">
                      <a:pos x="73" y="675"/>
                    </a:cxn>
                    <a:cxn ang="0">
                      <a:pos x="57" y="629"/>
                    </a:cxn>
                    <a:cxn ang="0">
                      <a:pos x="44" y="580"/>
                    </a:cxn>
                    <a:cxn ang="0">
                      <a:pos x="33" y="531"/>
                    </a:cxn>
                    <a:cxn ang="0">
                      <a:pos x="25" y="482"/>
                    </a:cxn>
                    <a:cxn ang="0">
                      <a:pos x="16" y="433"/>
                    </a:cxn>
                    <a:cxn ang="0">
                      <a:pos x="11" y="386"/>
                    </a:cxn>
                    <a:cxn ang="0">
                      <a:pos x="7" y="341"/>
                    </a:cxn>
                    <a:cxn ang="0">
                      <a:pos x="4" y="297"/>
                    </a:cxn>
                    <a:cxn ang="0">
                      <a:pos x="2" y="258"/>
                    </a:cxn>
                    <a:cxn ang="0">
                      <a:pos x="0" y="222"/>
                    </a:cxn>
                    <a:cxn ang="0">
                      <a:pos x="0" y="132"/>
                    </a:cxn>
                    <a:cxn ang="0">
                      <a:pos x="102" y="0"/>
                    </a:cxn>
                  </a:cxnLst>
                  <a:rect l="0" t="0" r="r" b="b"/>
                  <a:pathLst>
                    <a:path w="148" h="736">
                      <a:moveTo>
                        <a:pt x="102" y="0"/>
                      </a:moveTo>
                      <a:lnTo>
                        <a:pt x="100" y="4"/>
                      </a:lnTo>
                      <a:lnTo>
                        <a:pt x="99" y="13"/>
                      </a:lnTo>
                      <a:lnTo>
                        <a:pt x="96" y="29"/>
                      </a:lnTo>
                      <a:lnTo>
                        <a:pt x="92" y="50"/>
                      </a:lnTo>
                      <a:lnTo>
                        <a:pt x="88" y="76"/>
                      </a:lnTo>
                      <a:lnTo>
                        <a:pt x="84" y="108"/>
                      </a:lnTo>
                      <a:lnTo>
                        <a:pt x="81" y="144"/>
                      </a:lnTo>
                      <a:lnTo>
                        <a:pt x="79" y="185"/>
                      </a:lnTo>
                      <a:lnTo>
                        <a:pt x="77" y="231"/>
                      </a:lnTo>
                      <a:lnTo>
                        <a:pt x="77" y="280"/>
                      </a:lnTo>
                      <a:lnTo>
                        <a:pt x="79" y="333"/>
                      </a:lnTo>
                      <a:lnTo>
                        <a:pt x="83" y="389"/>
                      </a:lnTo>
                      <a:lnTo>
                        <a:pt x="89" y="449"/>
                      </a:lnTo>
                      <a:lnTo>
                        <a:pt x="99" y="511"/>
                      </a:lnTo>
                      <a:lnTo>
                        <a:pt x="112" y="576"/>
                      </a:lnTo>
                      <a:lnTo>
                        <a:pt x="128" y="642"/>
                      </a:lnTo>
                      <a:lnTo>
                        <a:pt x="148" y="711"/>
                      </a:lnTo>
                      <a:lnTo>
                        <a:pt x="98" y="736"/>
                      </a:lnTo>
                      <a:lnTo>
                        <a:pt x="73" y="675"/>
                      </a:lnTo>
                      <a:lnTo>
                        <a:pt x="57" y="629"/>
                      </a:lnTo>
                      <a:lnTo>
                        <a:pt x="44" y="580"/>
                      </a:lnTo>
                      <a:lnTo>
                        <a:pt x="33" y="531"/>
                      </a:lnTo>
                      <a:lnTo>
                        <a:pt x="25" y="482"/>
                      </a:lnTo>
                      <a:lnTo>
                        <a:pt x="16" y="433"/>
                      </a:lnTo>
                      <a:lnTo>
                        <a:pt x="11" y="386"/>
                      </a:lnTo>
                      <a:lnTo>
                        <a:pt x="7" y="341"/>
                      </a:lnTo>
                      <a:lnTo>
                        <a:pt x="4" y="297"/>
                      </a:lnTo>
                      <a:lnTo>
                        <a:pt x="2" y="258"/>
                      </a:lnTo>
                      <a:lnTo>
                        <a:pt x="0" y="222"/>
                      </a:lnTo>
                      <a:lnTo>
                        <a:pt x="0" y="132"/>
                      </a:lnTo>
                      <a:lnTo>
                        <a:pt x="102" y="0"/>
                      </a:lnTo>
                      <a:close/>
                    </a:path>
                  </a:pathLst>
                </a:cu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16200000" scaled="1"/>
                  <a:tileRect/>
                </a:gra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276" name="Group 72"/>
                <p:cNvGrpSpPr/>
                <p:nvPr/>
              </p:nvGrpSpPr>
              <p:grpSpPr>
                <a:xfrm>
                  <a:off x="7130732" y="1371600"/>
                  <a:ext cx="1446213" cy="1704975"/>
                  <a:chOff x="9371012" y="838200"/>
                  <a:chExt cx="1446213" cy="1704975"/>
                </a:xfrm>
              </p:grpSpPr>
              <p:sp>
                <p:nvSpPr>
                  <p:cNvPr id="281" name="Freeform 39"/>
                  <p:cNvSpPr>
                    <a:spLocks noEditPoints="1"/>
                  </p:cNvSpPr>
                  <p:nvPr/>
                </p:nvSpPr>
                <p:spPr bwMode="auto">
                  <a:xfrm>
                    <a:off x="9386252" y="1325880"/>
                    <a:ext cx="1423988" cy="1136650"/>
                  </a:xfrm>
                  <a:custGeom>
                    <a:avLst/>
                    <a:gdLst/>
                    <a:ahLst/>
                    <a:cxnLst>
                      <a:cxn ang="0">
                        <a:pos x="297" y="647"/>
                      </a:cxn>
                      <a:cxn ang="0">
                        <a:pos x="482" y="644"/>
                      </a:cxn>
                      <a:cxn ang="0">
                        <a:pos x="423" y="587"/>
                      </a:cxn>
                      <a:cxn ang="0">
                        <a:pos x="534" y="619"/>
                      </a:cxn>
                      <a:cxn ang="0">
                        <a:pos x="661" y="560"/>
                      </a:cxn>
                      <a:cxn ang="0">
                        <a:pos x="315" y="551"/>
                      </a:cxn>
                      <a:cxn ang="0">
                        <a:pos x="380" y="562"/>
                      </a:cxn>
                      <a:cxn ang="0">
                        <a:pos x="482" y="514"/>
                      </a:cxn>
                      <a:cxn ang="0">
                        <a:pos x="407" y="549"/>
                      </a:cxn>
                      <a:cxn ang="0">
                        <a:pos x="347" y="492"/>
                      </a:cxn>
                      <a:cxn ang="0">
                        <a:pos x="348" y="491"/>
                      </a:cxn>
                      <a:cxn ang="0">
                        <a:pos x="227" y="504"/>
                      </a:cxn>
                      <a:cxn ang="0">
                        <a:pos x="865" y="461"/>
                      </a:cxn>
                      <a:cxn ang="0">
                        <a:pos x="696" y="497"/>
                      </a:cxn>
                      <a:cxn ang="0">
                        <a:pos x="635" y="441"/>
                      </a:cxn>
                      <a:cxn ang="0">
                        <a:pos x="543" y="442"/>
                      </a:cxn>
                      <a:cxn ang="0">
                        <a:pos x="423" y="454"/>
                      </a:cxn>
                      <a:cxn ang="0">
                        <a:pos x="338" y="410"/>
                      </a:cxn>
                      <a:cxn ang="0">
                        <a:pos x="169" y="445"/>
                      </a:cxn>
                      <a:cxn ang="0">
                        <a:pos x="738" y="392"/>
                      </a:cxn>
                      <a:cxn ang="0">
                        <a:pos x="646" y="392"/>
                      </a:cxn>
                      <a:cxn ang="0">
                        <a:pos x="524" y="405"/>
                      </a:cxn>
                      <a:cxn ang="0">
                        <a:pos x="347" y="361"/>
                      </a:cxn>
                      <a:cxn ang="0">
                        <a:pos x="178" y="397"/>
                      </a:cxn>
                      <a:cxn ang="0">
                        <a:pos x="746" y="344"/>
                      </a:cxn>
                      <a:cxn ang="0">
                        <a:pos x="654" y="345"/>
                      </a:cxn>
                      <a:cxn ang="0">
                        <a:pos x="439" y="359"/>
                      </a:cxn>
                      <a:cxn ang="0">
                        <a:pos x="355" y="314"/>
                      </a:cxn>
                      <a:cxn ang="0">
                        <a:pos x="186" y="350"/>
                      </a:cxn>
                      <a:cxn ang="0">
                        <a:pos x="754" y="297"/>
                      </a:cxn>
                      <a:cxn ang="0">
                        <a:pos x="569" y="298"/>
                      </a:cxn>
                      <a:cxn ang="0">
                        <a:pos x="354" y="312"/>
                      </a:cxn>
                      <a:cxn ang="0">
                        <a:pos x="270" y="268"/>
                      </a:cxn>
                      <a:cxn ang="0">
                        <a:pos x="823" y="305"/>
                      </a:cxn>
                      <a:cxn ang="0">
                        <a:pos x="576" y="252"/>
                      </a:cxn>
                      <a:cxn ang="0">
                        <a:pos x="390" y="253"/>
                      </a:cxn>
                      <a:cxn ang="0">
                        <a:pos x="270" y="266"/>
                      </a:cxn>
                      <a:cxn ang="0">
                        <a:pos x="92" y="222"/>
                      </a:cxn>
                      <a:cxn ang="0">
                        <a:pos x="644" y="260"/>
                      </a:cxn>
                      <a:cxn ang="0">
                        <a:pos x="397" y="206"/>
                      </a:cxn>
                      <a:cxn ang="0">
                        <a:pos x="305" y="207"/>
                      </a:cxn>
                      <a:cxn ang="0">
                        <a:pos x="90" y="221"/>
                      </a:cxn>
                      <a:cxn ang="0">
                        <a:pos x="728" y="178"/>
                      </a:cxn>
                      <a:cxn ang="0">
                        <a:pos x="466" y="215"/>
                      </a:cxn>
                      <a:cxn ang="0">
                        <a:pos x="312" y="160"/>
                      </a:cxn>
                      <a:cxn ang="0">
                        <a:pos x="127" y="162"/>
                      </a:cxn>
                      <a:cxn ang="0">
                        <a:pos x="727" y="176"/>
                      </a:cxn>
                      <a:cxn ang="0">
                        <a:pos x="550" y="133"/>
                      </a:cxn>
                      <a:cxn ang="0">
                        <a:pos x="381" y="169"/>
                      </a:cxn>
                      <a:cxn ang="0">
                        <a:pos x="134" y="115"/>
                      </a:cxn>
                      <a:cxn ang="0">
                        <a:pos x="764" y="117"/>
                      </a:cxn>
                      <a:cxn ang="0">
                        <a:pos x="549" y="131"/>
                      </a:cxn>
                      <a:cxn ang="0">
                        <a:pos x="465" y="86"/>
                      </a:cxn>
                      <a:cxn ang="0">
                        <a:pos x="203" y="123"/>
                      </a:cxn>
                      <a:cxn ang="0">
                        <a:pos x="771" y="70"/>
                      </a:cxn>
                      <a:cxn ang="0">
                        <a:pos x="586" y="72"/>
                      </a:cxn>
                      <a:cxn ang="0">
                        <a:pos x="464" y="85"/>
                      </a:cxn>
                      <a:cxn ang="0">
                        <a:pos x="380" y="40"/>
                      </a:cxn>
                      <a:cxn ang="0">
                        <a:pos x="211" y="76"/>
                      </a:cxn>
                      <a:cxn ang="0">
                        <a:pos x="686" y="24"/>
                      </a:cxn>
                      <a:cxn ang="0">
                        <a:pos x="594" y="24"/>
                      </a:cxn>
                      <a:cxn ang="0">
                        <a:pos x="473" y="37"/>
                      </a:cxn>
                    </a:cxnLst>
                    <a:rect l="0" t="0" r="r" b="b"/>
                    <a:pathLst>
                      <a:path w="897" h="716">
                        <a:moveTo>
                          <a:pt x="432" y="670"/>
                        </a:moveTo>
                        <a:lnTo>
                          <a:pt x="408" y="681"/>
                        </a:lnTo>
                        <a:lnTo>
                          <a:pt x="424" y="716"/>
                        </a:lnTo>
                        <a:lnTo>
                          <a:pt x="448" y="704"/>
                        </a:lnTo>
                        <a:lnTo>
                          <a:pt x="432" y="670"/>
                        </a:lnTo>
                        <a:close/>
                        <a:moveTo>
                          <a:pt x="364" y="659"/>
                        </a:moveTo>
                        <a:lnTo>
                          <a:pt x="340" y="671"/>
                        </a:lnTo>
                        <a:lnTo>
                          <a:pt x="356" y="704"/>
                        </a:lnTo>
                        <a:lnTo>
                          <a:pt x="380" y="693"/>
                        </a:lnTo>
                        <a:lnTo>
                          <a:pt x="364" y="659"/>
                        </a:lnTo>
                        <a:close/>
                        <a:moveTo>
                          <a:pt x="457" y="658"/>
                        </a:moveTo>
                        <a:lnTo>
                          <a:pt x="433" y="670"/>
                        </a:lnTo>
                        <a:lnTo>
                          <a:pt x="449" y="703"/>
                        </a:lnTo>
                        <a:lnTo>
                          <a:pt x="473" y="692"/>
                        </a:lnTo>
                        <a:lnTo>
                          <a:pt x="457" y="658"/>
                        </a:lnTo>
                        <a:close/>
                        <a:moveTo>
                          <a:pt x="389" y="647"/>
                        </a:moveTo>
                        <a:lnTo>
                          <a:pt x="365" y="658"/>
                        </a:lnTo>
                        <a:lnTo>
                          <a:pt x="381" y="692"/>
                        </a:lnTo>
                        <a:lnTo>
                          <a:pt x="405" y="681"/>
                        </a:lnTo>
                        <a:lnTo>
                          <a:pt x="389" y="647"/>
                        </a:lnTo>
                        <a:close/>
                        <a:moveTo>
                          <a:pt x="482" y="646"/>
                        </a:moveTo>
                        <a:lnTo>
                          <a:pt x="459" y="657"/>
                        </a:lnTo>
                        <a:lnTo>
                          <a:pt x="475" y="690"/>
                        </a:lnTo>
                        <a:lnTo>
                          <a:pt x="498" y="679"/>
                        </a:lnTo>
                        <a:lnTo>
                          <a:pt x="482" y="646"/>
                        </a:lnTo>
                        <a:close/>
                        <a:moveTo>
                          <a:pt x="415" y="635"/>
                        </a:moveTo>
                        <a:lnTo>
                          <a:pt x="390" y="647"/>
                        </a:lnTo>
                        <a:lnTo>
                          <a:pt x="408" y="680"/>
                        </a:lnTo>
                        <a:lnTo>
                          <a:pt x="431" y="669"/>
                        </a:lnTo>
                        <a:lnTo>
                          <a:pt x="415" y="635"/>
                        </a:lnTo>
                        <a:close/>
                        <a:moveTo>
                          <a:pt x="321" y="635"/>
                        </a:moveTo>
                        <a:lnTo>
                          <a:pt x="297" y="647"/>
                        </a:lnTo>
                        <a:lnTo>
                          <a:pt x="313" y="681"/>
                        </a:lnTo>
                        <a:lnTo>
                          <a:pt x="338" y="670"/>
                        </a:lnTo>
                        <a:lnTo>
                          <a:pt x="321" y="635"/>
                        </a:lnTo>
                        <a:close/>
                        <a:moveTo>
                          <a:pt x="508" y="633"/>
                        </a:moveTo>
                        <a:lnTo>
                          <a:pt x="485" y="644"/>
                        </a:lnTo>
                        <a:lnTo>
                          <a:pt x="501" y="679"/>
                        </a:lnTo>
                        <a:lnTo>
                          <a:pt x="525" y="667"/>
                        </a:lnTo>
                        <a:lnTo>
                          <a:pt x="508" y="633"/>
                        </a:lnTo>
                        <a:close/>
                        <a:moveTo>
                          <a:pt x="347" y="624"/>
                        </a:moveTo>
                        <a:lnTo>
                          <a:pt x="323" y="635"/>
                        </a:lnTo>
                        <a:lnTo>
                          <a:pt x="339" y="669"/>
                        </a:lnTo>
                        <a:lnTo>
                          <a:pt x="363" y="657"/>
                        </a:lnTo>
                        <a:lnTo>
                          <a:pt x="347" y="624"/>
                        </a:lnTo>
                        <a:close/>
                        <a:moveTo>
                          <a:pt x="440" y="623"/>
                        </a:moveTo>
                        <a:lnTo>
                          <a:pt x="417" y="634"/>
                        </a:lnTo>
                        <a:lnTo>
                          <a:pt x="433" y="667"/>
                        </a:lnTo>
                        <a:lnTo>
                          <a:pt x="456" y="656"/>
                        </a:lnTo>
                        <a:lnTo>
                          <a:pt x="440" y="623"/>
                        </a:lnTo>
                        <a:close/>
                        <a:moveTo>
                          <a:pt x="534" y="621"/>
                        </a:moveTo>
                        <a:lnTo>
                          <a:pt x="510" y="633"/>
                        </a:lnTo>
                        <a:lnTo>
                          <a:pt x="526" y="666"/>
                        </a:lnTo>
                        <a:lnTo>
                          <a:pt x="550" y="655"/>
                        </a:lnTo>
                        <a:lnTo>
                          <a:pt x="534" y="621"/>
                        </a:lnTo>
                        <a:close/>
                        <a:moveTo>
                          <a:pt x="372" y="611"/>
                        </a:moveTo>
                        <a:lnTo>
                          <a:pt x="348" y="623"/>
                        </a:lnTo>
                        <a:lnTo>
                          <a:pt x="365" y="657"/>
                        </a:lnTo>
                        <a:lnTo>
                          <a:pt x="388" y="646"/>
                        </a:lnTo>
                        <a:lnTo>
                          <a:pt x="372" y="611"/>
                        </a:lnTo>
                        <a:close/>
                        <a:moveTo>
                          <a:pt x="465" y="610"/>
                        </a:moveTo>
                        <a:lnTo>
                          <a:pt x="442" y="621"/>
                        </a:lnTo>
                        <a:lnTo>
                          <a:pt x="458" y="656"/>
                        </a:lnTo>
                        <a:lnTo>
                          <a:pt x="482" y="644"/>
                        </a:lnTo>
                        <a:lnTo>
                          <a:pt x="465" y="610"/>
                        </a:lnTo>
                        <a:close/>
                        <a:moveTo>
                          <a:pt x="559" y="609"/>
                        </a:moveTo>
                        <a:lnTo>
                          <a:pt x="535" y="620"/>
                        </a:lnTo>
                        <a:lnTo>
                          <a:pt x="551" y="654"/>
                        </a:lnTo>
                        <a:lnTo>
                          <a:pt x="576" y="642"/>
                        </a:lnTo>
                        <a:lnTo>
                          <a:pt x="559" y="609"/>
                        </a:lnTo>
                        <a:close/>
                        <a:moveTo>
                          <a:pt x="304" y="600"/>
                        </a:moveTo>
                        <a:lnTo>
                          <a:pt x="280" y="611"/>
                        </a:lnTo>
                        <a:lnTo>
                          <a:pt x="296" y="646"/>
                        </a:lnTo>
                        <a:lnTo>
                          <a:pt x="320" y="634"/>
                        </a:lnTo>
                        <a:lnTo>
                          <a:pt x="304" y="600"/>
                        </a:lnTo>
                        <a:close/>
                        <a:moveTo>
                          <a:pt x="492" y="598"/>
                        </a:moveTo>
                        <a:lnTo>
                          <a:pt x="467" y="610"/>
                        </a:lnTo>
                        <a:lnTo>
                          <a:pt x="484" y="643"/>
                        </a:lnTo>
                        <a:lnTo>
                          <a:pt x="508" y="632"/>
                        </a:lnTo>
                        <a:lnTo>
                          <a:pt x="492" y="598"/>
                        </a:lnTo>
                        <a:close/>
                        <a:moveTo>
                          <a:pt x="397" y="598"/>
                        </a:moveTo>
                        <a:lnTo>
                          <a:pt x="373" y="610"/>
                        </a:lnTo>
                        <a:lnTo>
                          <a:pt x="390" y="644"/>
                        </a:lnTo>
                        <a:lnTo>
                          <a:pt x="413" y="633"/>
                        </a:lnTo>
                        <a:lnTo>
                          <a:pt x="397" y="598"/>
                        </a:lnTo>
                        <a:close/>
                        <a:moveTo>
                          <a:pt x="585" y="597"/>
                        </a:moveTo>
                        <a:lnTo>
                          <a:pt x="561" y="608"/>
                        </a:lnTo>
                        <a:lnTo>
                          <a:pt x="577" y="642"/>
                        </a:lnTo>
                        <a:lnTo>
                          <a:pt x="601" y="631"/>
                        </a:lnTo>
                        <a:lnTo>
                          <a:pt x="585" y="597"/>
                        </a:lnTo>
                        <a:close/>
                        <a:moveTo>
                          <a:pt x="330" y="588"/>
                        </a:moveTo>
                        <a:lnTo>
                          <a:pt x="305" y="600"/>
                        </a:lnTo>
                        <a:lnTo>
                          <a:pt x="321" y="633"/>
                        </a:lnTo>
                        <a:lnTo>
                          <a:pt x="346" y="621"/>
                        </a:lnTo>
                        <a:lnTo>
                          <a:pt x="330" y="588"/>
                        </a:lnTo>
                        <a:close/>
                        <a:moveTo>
                          <a:pt x="423" y="587"/>
                        </a:moveTo>
                        <a:lnTo>
                          <a:pt x="400" y="598"/>
                        </a:lnTo>
                        <a:lnTo>
                          <a:pt x="416" y="632"/>
                        </a:lnTo>
                        <a:lnTo>
                          <a:pt x="440" y="620"/>
                        </a:lnTo>
                        <a:lnTo>
                          <a:pt x="423" y="587"/>
                        </a:lnTo>
                        <a:close/>
                        <a:moveTo>
                          <a:pt x="517" y="586"/>
                        </a:moveTo>
                        <a:lnTo>
                          <a:pt x="493" y="597"/>
                        </a:lnTo>
                        <a:lnTo>
                          <a:pt x="509" y="631"/>
                        </a:lnTo>
                        <a:lnTo>
                          <a:pt x="533" y="619"/>
                        </a:lnTo>
                        <a:lnTo>
                          <a:pt x="517" y="586"/>
                        </a:lnTo>
                        <a:close/>
                        <a:moveTo>
                          <a:pt x="610" y="585"/>
                        </a:moveTo>
                        <a:lnTo>
                          <a:pt x="586" y="596"/>
                        </a:lnTo>
                        <a:lnTo>
                          <a:pt x="602" y="629"/>
                        </a:lnTo>
                        <a:lnTo>
                          <a:pt x="626" y="618"/>
                        </a:lnTo>
                        <a:lnTo>
                          <a:pt x="610" y="585"/>
                        </a:lnTo>
                        <a:close/>
                        <a:moveTo>
                          <a:pt x="262" y="576"/>
                        </a:moveTo>
                        <a:lnTo>
                          <a:pt x="238" y="588"/>
                        </a:lnTo>
                        <a:lnTo>
                          <a:pt x="254" y="623"/>
                        </a:lnTo>
                        <a:lnTo>
                          <a:pt x="278" y="611"/>
                        </a:lnTo>
                        <a:lnTo>
                          <a:pt x="262" y="576"/>
                        </a:lnTo>
                        <a:close/>
                        <a:moveTo>
                          <a:pt x="355" y="575"/>
                        </a:moveTo>
                        <a:lnTo>
                          <a:pt x="331" y="587"/>
                        </a:lnTo>
                        <a:lnTo>
                          <a:pt x="348" y="620"/>
                        </a:lnTo>
                        <a:lnTo>
                          <a:pt x="371" y="610"/>
                        </a:lnTo>
                        <a:lnTo>
                          <a:pt x="355" y="575"/>
                        </a:lnTo>
                        <a:close/>
                        <a:moveTo>
                          <a:pt x="448" y="574"/>
                        </a:moveTo>
                        <a:lnTo>
                          <a:pt x="425" y="586"/>
                        </a:lnTo>
                        <a:lnTo>
                          <a:pt x="441" y="620"/>
                        </a:lnTo>
                        <a:lnTo>
                          <a:pt x="465" y="609"/>
                        </a:lnTo>
                        <a:lnTo>
                          <a:pt x="448" y="574"/>
                        </a:lnTo>
                        <a:close/>
                        <a:moveTo>
                          <a:pt x="542" y="573"/>
                        </a:moveTo>
                        <a:lnTo>
                          <a:pt x="518" y="585"/>
                        </a:lnTo>
                        <a:lnTo>
                          <a:pt x="534" y="619"/>
                        </a:lnTo>
                        <a:lnTo>
                          <a:pt x="558" y="608"/>
                        </a:lnTo>
                        <a:lnTo>
                          <a:pt x="542" y="573"/>
                        </a:lnTo>
                        <a:close/>
                        <a:moveTo>
                          <a:pt x="635" y="572"/>
                        </a:moveTo>
                        <a:lnTo>
                          <a:pt x="611" y="583"/>
                        </a:lnTo>
                        <a:lnTo>
                          <a:pt x="628" y="618"/>
                        </a:lnTo>
                        <a:lnTo>
                          <a:pt x="651" y="606"/>
                        </a:lnTo>
                        <a:lnTo>
                          <a:pt x="635" y="572"/>
                        </a:lnTo>
                        <a:close/>
                        <a:moveTo>
                          <a:pt x="287" y="565"/>
                        </a:moveTo>
                        <a:lnTo>
                          <a:pt x="263" y="576"/>
                        </a:lnTo>
                        <a:lnTo>
                          <a:pt x="280" y="610"/>
                        </a:lnTo>
                        <a:lnTo>
                          <a:pt x="303" y="598"/>
                        </a:lnTo>
                        <a:lnTo>
                          <a:pt x="287" y="565"/>
                        </a:lnTo>
                        <a:close/>
                        <a:moveTo>
                          <a:pt x="380" y="564"/>
                        </a:moveTo>
                        <a:lnTo>
                          <a:pt x="357" y="574"/>
                        </a:lnTo>
                        <a:lnTo>
                          <a:pt x="373" y="609"/>
                        </a:lnTo>
                        <a:lnTo>
                          <a:pt x="396" y="597"/>
                        </a:lnTo>
                        <a:lnTo>
                          <a:pt x="380" y="564"/>
                        </a:lnTo>
                        <a:close/>
                        <a:moveTo>
                          <a:pt x="567" y="562"/>
                        </a:moveTo>
                        <a:lnTo>
                          <a:pt x="543" y="573"/>
                        </a:lnTo>
                        <a:lnTo>
                          <a:pt x="559" y="606"/>
                        </a:lnTo>
                        <a:lnTo>
                          <a:pt x="584" y="595"/>
                        </a:lnTo>
                        <a:lnTo>
                          <a:pt x="567" y="562"/>
                        </a:lnTo>
                        <a:close/>
                        <a:moveTo>
                          <a:pt x="474" y="562"/>
                        </a:moveTo>
                        <a:lnTo>
                          <a:pt x="450" y="573"/>
                        </a:lnTo>
                        <a:lnTo>
                          <a:pt x="466" y="608"/>
                        </a:lnTo>
                        <a:lnTo>
                          <a:pt x="490" y="596"/>
                        </a:lnTo>
                        <a:lnTo>
                          <a:pt x="474" y="562"/>
                        </a:lnTo>
                        <a:close/>
                        <a:moveTo>
                          <a:pt x="661" y="560"/>
                        </a:moveTo>
                        <a:lnTo>
                          <a:pt x="638" y="572"/>
                        </a:lnTo>
                        <a:lnTo>
                          <a:pt x="654" y="605"/>
                        </a:lnTo>
                        <a:lnTo>
                          <a:pt x="677" y="594"/>
                        </a:lnTo>
                        <a:lnTo>
                          <a:pt x="661" y="560"/>
                        </a:lnTo>
                        <a:close/>
                        <a:moveTo>
                          <a:pt x="312" y="552"/>
                        </a:moveTo>
                        <a:lnTo>
                          <a:pt x="289" y="564"/>
                        </a:lnTo>
                        <a:lnTo>
                          <a:pt x="305" y="597"/>
                        </a:lnTo>
                        <a:lnTo>
                          <a:pt x="328" y="586"/>
                        </a:lnTo>
                        <a:lnTo>
                          <a:pt x="312" y="552"/>
                        </a:lnTo>
                        <a:close/>
                        <a:moveTo>
                          <a:pt x="407" y="551"/>
                        </a:moveTo>
                        <a:lnTo>
                          <a:pt x="382" y="563"/>
                        </a:lnTo>
                        <a:lnTo>
                          <a:pt x="398" y="596"/>
                        </a:lnTo>
                        <a:lnTo>
                          <a:pt x="423" y="585"/>
                        </a:lnTo>
                        <a:lnTo>
                          <a:pt x="407" y="551"/>
                        </a:lnTo>
                        <a:close/>
                        <a:moveTo>
                          <a:pt x="500" y="550"/>
                        </a:moveTo>
                        <a:lnTo>
                          <a:pt x="475" y="562"/>
                        </a:lnTo>
                        <a:lnTo>
                          <a:pt x="492" y="596"/>
                        </a:lnTo>
                        <a:lnTo>
                          <a:pt x="516" y="585"/>
                        </a:lnTo>
                        <a:lnTo>
                          <a:pt x="500" y="550"/>
                        </a:lnTo>
                        <a:close/>
                        <a:moveTo>
                          <a:pt x="593" y="549"/>
                        </a:moveTo>
                        <a:lnTo>
                          <a:pt x="570" y="560"/>
                        </a:lnTo>
                        <a:lnTo>
                          <a:pt x="586" y="594"/>
                        </a:lnTo>
                        <a:lnTo>
                          <a:pt x="609" y="582"/>
                        </a:lnTo>
                        <a:lnTo>
                          <a:pt x="593" y="549"/>
                        </a:lnTo>
                        <a:close/>
                        <a:moveTo>
                          <a:pt x="687" y="548"/>
                        </a:moveTo>
                        <a:lnTo>
                          <a:pt x="663" y="559"/>
                        </a:lnTo>
                        <a:lnTo>
                          <a:pt x="679" y="593"/>
                        </a:lnTo>
                        <a:lnTo>
                          <a:pt x="703" y="581"/>
                        </a:lnTo>
                        <a:lnTo>
                          <a:pt x="687" y="548"/>
                        </a:lnTo>
                        <a:close/>
                        <a:moveTo>
                          <a:pt x="244" y="542"/>
                        </a:moveTo>
                        <a:lnTo>
                          <a:pt x="220" y="553"/>
                        </a:lnTo>
                        <a:lnTo>
                          <a:pt x="236" y="587"/>
                        </a:lnTo>
                        <a:lnTo>
                          <a:pt x="261" y="575"/>
                        </a:lnTo>
                        <a:lnTo>
                          <a:pt x="244" y="542"/>
                        </a:lnTo>
                        <a:close/>
                        <a:moveTo>
                          <a:pt x="338" y="540"/>
                        </a:moveTo>
                        <a:lnTo>
                          <a:pt x="315" y="551"/>
                        </a:lnTo>
                        <a:lnTo>
                          <a:pt x="331" y="586"/>
                        </a:lnTo>
                        <a:lnTo>
                          <a:pt x="355" y="574"/>
                        </a:lnTo>
                        <a:lnTo>
                          <a:pt x="338" y="540"/>
                        </a:lnTo>
                        <a:close/>
                        <a:moveTo>
                          <a:pt x="432" y="539"/>
                        </a:moveTo>
                        <a:lnTo>
                          <a:pt x="408" y="550"/>
                        </a:lnTo>
                        <a:lnTo>
                          <a:pt x="424" y="585"/>
                        </a:lnTo>
                        <a:lnTo>
                          <a:pt x="448" y="573"/>
                        </a:lnTo>
                        <a:lnTo>
                          <a:pt x="432" y="539"/>
                        </a:lnTo>
                        <a:close/>
                        <a:moveTo>
                          <a:pt x="525" y="537"/>
                        </a:moveTo>
                        <a:lnTo>
                          <a:pt x="501" y="549"/>
                        </a:lnTo>
                        <a:lnTo>
                          <a:pt x="518" y="583"/>
                        </a:lnTo>
                        <a:lnTo>
                          <a:pt x="541" y="572"/>
                        </a:lnTo>
                        <a:lnTo>
                          <a:pt x="525" y="537"/>
                        </a:lnTo>
                        <a:close/>
                        <a:moveTo>
                          <a:pt x="618" y="536"/>
                        </a:moveTo>
                        <a:lnTo>
                          <a:pt x="595" y="548"/>
                        </a:lnTo>
                        <a:lnTo>
                          <a:pt x="611" y="582"/>
                        </a:lnTo>
                        <a:lnTo>
                          <a:pt x="635" y="571"/>
                        </a:lnTo>
                        <a:lnTo>
                          <a:pt x="618" y="536"/>
                        </a:lnTo>
                        <a:close/>
                        <a:moveTo>
                          <a:pt x="712" y="535"/>
                        </a:moveTo>
                        <a:lnTo>
                          <a:pt x="688" y="547"/>
                        </a:lnTo>
                        <a:lnTo>
                          <a:pt x="704" y="581"/>
                        </a:lnTo>
                        <a:lnTo>
                          <a:pt x="728" y="570"/>
                        </a:lnTo>
                        <a:lnTo>
                          <a:pt x="712" y="535"/>
                        </a:lnTo>
                        <a:close/>
                        <a:moveTo>
                          <a:pt x="270" y="529"/>
                        </a:moveTo>
                        <a:lnTo>
                          <a:pt x="247" y="541"/>
                        </a:lnTo>
                        <a:lnTo>
                          <a:pt x="263" y="574"/>
                        </a:lnTo>
                        <a:lnTo>
                          <a:pt x="286" y="563"/>
                        </a:lnTo>
                        <a:lnTo>
                          <a:pt x="270" y="529"/>
                        </a:lnTo>
                        <a:close/>
                        <a:moveTo>
                          <a:pt x="364" y="528"/>
                        </a:moveTo>
                        <a:lnTo>
                          <a:pt x="340" y="540"/>
                        </a:lnTo>
                        <a:lnTo>
                          <a:pt x="356" y="573"/>
                        </a:lnTo>
                        <a:lnTo>
                          <a:pt x="380" y="562"/>
                        </a:lnTo>
                        <a:lnTo>
                          <a:pt x="364" y="528"/>
                        </a:lnTo>
                        <a:close/>
                        <a:moveTo>
                          <a:pt x="457" y="527"/>
                        </a:moveTo>
                        <a:lnTo>
                          <a:pt x="433" y="539"/>
                        </a:lnTo>
                        <a:lnTo>
                          <a:pt x="449" y="572"/>
                        </a:lnTo>
                        <a:lnTo>
                          <a:pt x="473" y="560"/>
                        </a:lnTo>
                        <a:lnTo>
                          <a:pt x="457" y="527"/>
                        </a:lnTo>
                        <a:close/>
                        <a:moveTo>
                          <a:pt x="644" y="525"/>
                        </a:moveTo>
                        <a:lnTo>
                          <a:pt x="620" y="536"/>
                        </a:lnTo>
                        <a:lnTo>
                          <a:pt x="636" y="570"/>
                        </a:lnTo>
                        <a:lnTo>
                          <a:pt x="661" y="558"/>
                        </a:lnTo>
                        <a:lnTo>
                          <a:pt x="644" y="525"/>
                        </a:lnTo>
                        <a:close/>
                        <a:moveTo>
                          <a:pt x="550" y="525"/>
                        </a:moveTo>
                        <a:lnTo>
                          <a:pt x="526" y="536"/>
                        </a:lnTo>
                        <a:lnTo>
                          <a:pt x="543" y="571"/>
                        </a:lnTo>
                        <a:lnTo>
                          <a:pt x="566" y="559"/>
                        </a:lnTo>
                        <a:lnTo>
                          <a:pt x="550" y="525"/>
                        </a:lnTo>
                        <a:close/>
                        <a:moveTo>
                          <a:pt x="738" y="524"/>
                        </a:moveTo>
                        <a:lnTo>
                          <a:pt x="713" y="535"/>
                        </a:lnTo>
                        <a:lnTo>
                          <a:pt x="730" y="568"/>
                        </a:lnTo>
                        <a:lnTo>
                          <a:pt x="754" y="557"/>
                        </a:lnTo>
                        <a:lnTo>
                          <a:pt x="738" y="524"/>
                        </a:lnTo>
                        <a:close/>
                        <a:moveTo>
                          <a:pt x="296" y="517"/>
                        </a:moveTo>
                        <a:lnTo>
                          <a:pt x="272" y="528"/>
                        </a:lnTo>
                        <a:lnTo>
                          <a:pt x="288" y="563"/>
                        </a:lnTo>
                        <a:lnTo>
                          <a:pt x="312" y="551"/>
                        </a:lnTo>
                        <a:lnTo>
                          <a:pt x="296" y="517"/>
                        </a:lnTo>
                        <a:close/>
                        <a:moveTo>
                          <a:pt x="389" y="515"/>
                        </a:moveTo>
                        <a:lnTo>
                          <a:pt x="365" y="527"/>
                        </a:lnTo>
                        <a:lnTo>
                          <a:pt x="381" y="560"/>
                        </a:lnTo>
                        <a:lnTo>
                          <a:pt x="405" y="549"/>
                        </a:lnTo>
                        <a:lnTo>
                          <a:pt x="389" y="515"/>
                        </a:lnTo>
                        <a:close/>
                        <a:moveTo>
                          <a:pt x="482" y="514"/>
                        </a:moveTo>
                        <a:lnTo>
                          <a:pt x="458" y="526"/>
                        </a:lnTo>
                        <a:lnTo>
                          <a:pt x="474" y="559"/>
                        </a:lnTo>
                        <a:lnTo>
                          <a:pt x="498" y="548"/>
                        </a:lnTo>
                        <a:lnTo>
                          <a:pt x="482" y="514"/>
                        </a:lnTo>
                        <a:close/>
                        <a:moveTo>
                          <a:pt x="576" y="513"/>
                        </a:moveTo>
                        <a:lnTo>
                          <a:pt x="553" y="525"/>
                        </a:lnTo>
                        <a:lnTo>
                          <a:pt x="569" y="559"/>
                        </a:lnTo>
                        <a:lnTo>
                          <a:pt x="593" y="548"/>
                        </a:lnTo>
                        <a:lnTo>
                          <a:pt x="576" y="513"/>
                        </a:lnTo>
                        <a:close/>
                        <a:moveTo>
                          <a:pt x="670" y="512"/>
                        </a:moveTo>
                        <a:lnTo>
                          <a:pt x="646" y="524"/>
                        </a:lnTo>
                        <a:lnTo>
                          <a:pt x="662" y="557"/>
                        </a:lnTo>
                        <a:lnTo>
                          <a:pt x="686" y="545"/>
                        </a:lnTo>
                        <a:lnTo>
                          <a:pt x="670" y="512"/>
                        </a:lnTo>
                        <a:close/>
                        <a:moveTo>
                          <a:pt x="763" y="511"/>
                        </a:moveTo>
                        <a:lnTo>
                          <a:pt x="739" y="522"/>
                        </a:lnTo>
                        <a:lnTo>
                          <a:pt x="755" y="556"/>
                        </a:lnTo>
                        <a:lnTo>
                          <a:pt x="779" y="544"/>
                        </a:lnTo>
                        <a:lnTo>
                          <a:pt x="763" y="511"/>
                        </a:lnTo>
                        <a:close/>
                        <a:moveTo>
                          <a:pt x="227" y="506"/>
                        </a:moveTo>
                        <a:lnTo>
                          <a:pt x="203" y="518"/>
                        </a:lnTo>
                        <a:lnTo>
                          <a:pt x="219" y="551"/>
                        </a:lnTo>
                        <a:lnTo>
                          <a:pt x="244" y="540"/>
                        </a:lnTo>
                        <a:lnTo>
                          <a:pt x="227" y="506"/>
                        </a:lnTo>
                        <a:close/>
                        <a:moveTo>
                          <a:pt x="321" y="505"/>
                        </a:moveTo>
                        <a:lnTo>
                          <a:pt x="297" y="517"/>
                        </a:lnTo>
                        <a:lnTo>
                          <a:pt x="313" y="550"/>
                        </a:lnTo>
                        <a:lnTo>
                          <a:pt x="338" y="539"/>
                        </a:lnTo>
                        <a:lnTo>
                          <a:pt x="321" y="505"/>
                        </a:lnTo>
                        <a:close/>
                        <a:moveTo>
                          <a:pt x="415" y="503"/>
                        </a:moveTo>
                        <a:lnTo>
                          <a:pt x="390" y="514"/>
                        </a:lnTo>
                        <a:lnTo>
                          <a:pt x="407" y="549"/>
                        </a:lnTo>
                        <a:lnTo>
                          <a:pt x="431" y="537"/>
                        </a:lnTo>
                        <a:lnTo>
                          <a:pt x="415" y="503"/>
                        </a:lnTo>
                        <a:close/>
                        <a:moveTo>
                          <a:pt x="508" y="502"/>
                        </a:moveTo>
                        <a:lnTo>
                          <a:pt x="484" y="513"/>
                        </a:lnTo>
                        <a:lnTo>
                          <a:pt x="501" y="548"/>
                        </a:lnTo>
                        <a:lnTo>
                          <a:pt x="524" y="536"/>
                        </a:lnTo>
                        <a:lnTo>
                          <a:pt x="508" y="502"/>
                        </a:lnTo>
                        <a:close/>
                        <a:moveTo>
                          <a:pt x="695" y="501"/>
                        </a:moveTo>
                        <a:lnTo>
                          <a:pt x="671" y="511"/>
                        </a:lnTo>
                        <a:lnTo>
                          <a:pt x="687" y="545"/>
                        </a:lnTo>
                        <a:lnTo>
                          <a:pt x="711" y="534"/>
                        </a:lnTo>
                        <a:lnTo>
                          <a:pt x="695" y="501"/>
                        </a:lnTo>
                        <a:close/>
                        <a:moveTo>
                          <a:pt x="601" y="501"/>
                        </a:moveTo>
                        <a:lnTo>
                          <a:pt x="578" y="512"/>
                        </a:lnTo>
                        <a:lnTo>
                          <a:pt x="594" y="547"/>
                        </a:lnTo>
                        <a:lnTo>
                          <a:pt x="618" y="535"/>
                        </a:lnTo>
                        <a:lnTo>
                          <a:pt x="601" y="501"/>
                        </a:lnTo>
                        <a:close/>
                        <a:moveTo>
                          <a:pt x="788" y="498"/>
                        </a:moveTo>
                        <a:lnTo>
                          <a:pt x="764" y="510"/>
                        </a:lnTo>
                        <a:lnTo>
                          <a:pt x="781" y="544"/>
                        </a:lnTo>
                        <a:lnTo>
                          <a:pt x="804" y="533"/>
                        </a:lnTo>
                        <a:lnTo>
                          <a:pt x="788" y="498"/>
                        </a:lnTo>
                        <a:close/>
                        <a:moveTo>
                          <a:pt x="254" y="494"/>
                        </a:moveTo>
                        <a:lnTo>
                          <a:pt x="230" y="505"/>
                        </a:lnTo>
                        <a:lnTo>
                          <a:pt x="246" y="539"/>
                        </a:lnTo>
                        <a:lnTo>
                          <a:pt x="270" y="527"/>
                        </a:lnTo>
                        <a:lnTo>
                          <a:pt x="254" y="494"/>
                        </a:lnTo>
                        <a:close/>
                        <a:moveTo>
                          <a:pt x="347" y="492"/>
                        </a:moveTo>
                        <a:lnTo>
                          <a:pt x="323" y="504"/>
                        </a:lnTo>
                        <a:lnTo>
                          <a:pt x="339" y="537"/>
                        </a:lnTo>
                        <a:lnTo>
                          <a:pt x="363" y="526"/>
                        </a:lnTo>
                        <a:lnTo>
                          <a:pt x="347" y="492"/>
                        </a:lnTo>
                        <a:close/>
                        <a:moveTo>
                          <a:pt x="440" y="491"/>
                        </a:moveTo>
                        <a:lnTo>
                          <a:pt x="416" y="503"/>
                        </a:lnTo>
                        <a:lnTo>
                          <a:pt x="432" y="536"/>
                        </a:lnTo>
                        <a:lnTo>
                          <a:pt x="456" y="525"/>
                        </a:lnTo>
                        <a:lnTo>
                          <a:pt x="440" y="491"/>
                        </a:lnTo>
                        <a:close/>
                        <a:moveTo>
                          <a:pt x="533" y="490"/>
                        </a:moveTo>
                        <a:lnTo>
                          <a:pt x="510" y="502"/>
                        </a:lnTo>
                        <a:lnTo>
                          <a:pt x="526" y="535"/>
                        </a:lnTo>
                        <a:lnTo>
                          <a:pt x="549" y="524"/>
                        </a:lnTo>
                        <a:lnTo>
                          <a:pt x="533" y="490"/>
                        </a:lnTo>
                        <a:close/>
                        <a:moveTo>
                          <a:pt x="627" y="489"/>
                        </a:moveTo>
                        <a:lnTo>
                          <a:pt x="603" y="499"/>
                        </a:lnTo>
                        <a:lnTo>
                          <a:pt x="619" y="534"/>
                        </a:lnTo>
                        <a:lnTo>
                          <a:pt x="643" y="522"/>
                        </a:lnTo>
                        <a:lnTo>
                          <a:pt x="627" y="489"/>
                        </a:lnTo>
                        <a:close/>
                        <a:moveTo>
                          <a:pt x="720" y="488"/>
                        </a:moveTo>
                        <a:lnTo>
                          <a:pt x="696" y="499"/>
                        </a:lnTo>
                        <a:lnTo>
                          <a:pt x="712" y="533"/>
                        </a:lnTo>
                        <a:lnTo>
                          <a:pt x="736" y="521"/>
                        </a:lnTo>
                        <a:lnTo>
                          <a:pt x="720" y="488"/>
                        </a:lnTo>
                        <a:close/>
                        <a:moveTo>
                          <a:pt x="813" y="487"/>
                        </a:moveTo>
                        <a:lnTo>
                          <a:pt x="790" y="498"/>
                        </a:lnTo>
                        <a:lnTo>
                          <a:pt x="807" y="532"/>
                        </a:lnTo>
                        <a:lnTo>
                          <a:pt x="830" y="520"/>
                        </a:lnTo>
                        <a:lnTo>
                          <a:pt x="813" y="487"/>
                        </a:lnTo>
                        <a:close/>
                        <a:moveTo>
                          <a:pt x="279" y="481"/>
                        </a:moveTo>
                        <a:lnTo>
                          <a:pt x="255" y="492"/>
                        </a:lnTo>
                        <a:lnTo>
                          <a:pt x="271" y="527"/>
                        </a:lnTo>
                        <a:lnTo>
                          <a:pt x="295" y="515"/>
                        </a:lnTo>
                        <a:lnTo>
                          <a:pt x="279" y="481"/>
                        </a:lnTo>
                        <a:close/>
                        <a:moveTo>
                          <a:pt x="372" y="480"/>
                        </a:moveTo>
                        <a:lnTo>
                          <a:pt x="348" y="491"/>
                        </a:lnTo>
                        <a:lnTo>
                          <a:pt x="364" y="526"/>
                        </a:lnTo>
                        <a:lnTo>
                          <a:pt x="388" y="514"/>
                        </a:lnTo>
                        <a:lnTo>
                          <a:pt x="372" y="480"/>
                        </a:lnTo>
                        <a:close/>
                        <a:moveTo>
                          <a:pt x="465" y="479"/>
                        </a:moveTo>
                        <a:lnTo>
                          <a:pt x="442" y="490"/>
                        </a:lnTo>
                        <a:lnTo>
                          <a:pt x="458" y="524"/>
                        </a:lnTo>
                        <a:lnTo>
                          <a:pt x="481" y="513"/>
                        </a:lnTo>
                        <a:lnTo>
                          <a:pt x="465" y="479"/>
                        </a:lnTo>
                        <a:close/>
                        <a:moveTo>
                          <a:pt x="558" y="478"/>
                        </a:moveTo>
                        <a:lnTo>
                          <a:pt x="535" y="489"/>
                        </a:lnTo>
                        <a:lnTo>
                          <a:pt x="551" y="522"/>
                        </a:lnTo>
                        <a:lnTo>
                          <a:pt x="576" y="511"/>
                        </a:lnTo>
                        <a:lnTo>
                          <a:pt x="558" y="478"/>
                        </a:lnTo>
                        <a:close/>
                        <a:moveTo>
                          <a:pt x="653" y="476"/>
                        </a:moveTo>
                        <a:lnTo>
                          <a:pt x="628" y="488"/>
                        </a:lnTo>
                        <a:lnTo>
                          <a:pt x="644" y="522"/>
                        </a:lnTo>
                        <a:lnTo>
                          <a:pt x="669" y="511"/>
                        </a:lnTo>
                        <a:lnTo>
                          <a:pt x="653" y="476"/>
                        </a:lnTo>
                        <a:close/>
                        <a:moveTo>
                          <a:pt x="746" y="475"/>
                        </a:moveTo>
                        <a:lnTo>
                          <a:pt x="723" y="487"/>
                        </a:lnTo>
                        <a:lnTo>
                          <a:pt x="739" y="521"/>
                        </a:lnTo>
                        <a:lnTo>
                          <a:pt x="762" y="510"/>
                        </a:lnTo>
                        <a:lnTo>
                          <a:pt x="746" y="475"/>
                        </a:lnTo>
                        <a:close/>
                        <a:moveTo>
                          <a:pt x="839" y="474"/>
                        </a:moveTo>
                        <a:lnTo>
                          <a:pt x="816" y="486"/>
                        </a:lnTo>
                        <a:lnTo>
                          <a:pt x="832" y="519"/>
                        </a:lnTo>
                        <a:lnTo>
                          <a:pt x="856" y="507"/>
                        </a:lnTo>
                        <a:lnTo>
                          <a:pt x="839" y="474"/>
                        </a:lnTo>
                        <a:close/>
                        <a:moveTo>
                          <a:pt x="211" y="471"/>
                        </a:moveTo>
                        <a:lnTo>
                          <a:pt x="187" y="482"/>
                        </a:lnTo>
                        <a:lnTo>
                          <a:pt x="203" y="515"/>
                        </a:lnTo>
                        <a:lnTo>
                          <a:pt x="227" y="504"/>
                        </a:lnTo>
                        <a:lnTo>
                          <a:pt x="211" y="471"/>
                        </a:lnTo>
                        <a:close/>
                        <a:moveTo>
                          <a:pt x="304" y="469"/>
                        </a:moveTo>
                        <a:lnTo>
                          <a:pt x="280" y="481"/>
                        </a:lnTo>
                        <a:lnTo>
                          <a:pt x="296" y="514"/>
                        </a:lnTo>
                        <a:lnTo>
                          <a:pt x="320" y="503"/>
                        </a:lnTo>
                        <a:lnTo>
                          <a:pt x="304" y="469"/>
                        </a:lnTo>
                        <a:close/>
                        <a:moveTo>
                          <a:pt x="397" y="468"/>
                        </a:moveTo>
                        <a:lnTo>
                          <a:pt x="373" y="480"/>
                        </a:lnTo>
                        <a:lnTo>
                          <a:pt x="390" y="513"/>
                        </a:lnTo>
                        <a:lnTo>
                          <a:pt x="413" y="502"/>
                        </a:lnTo>
                        <a:lnTo>
                          <a:pt x="397" y="468"/>
                        </a:lnTo>
                        <a:close/>
                        <a:moveTo>
                          <a:pt x="490" y="467"/>
                        </a:moveTo>
                        <a:lnTo>
                          <a:pt x="467" y="479"/>
                        </a:lnTo>
                        <a:lnTo>
                          <a:pt x="484" y="512"/>
                        </a:lnTo>
                        <a:lnTo>
                          <a:pt x="507" y="501"/>
                        </a:lnTo>
                        <a:lnTo>
                          <a:pt x="490" y="467"/>
                        </a:lnTo>
                        <a:close/>
                        <a:moveTo>
                          <a:pt x="585" y="465"/>
                        </a:moveTo>
                        <a:lnTo>
                          <a:pt x="561" y="476"/>
                        </a:lnTo>
                        <a:lnTo>
                          <a:pt x="577" y="511"/>
                        </a:lnTo>
                        <a:lnTo>
                          <a:pt x="601" y="499"/>
                        </a:lnTo>
                        <a:lnTo>
                          <a:pt x="585" y="465"/>
                        </a:lnTo>
                        <a:close/>
                        <a:moveTo>
                          <a:pt x="771" y="464"/>
                        </a:moveTo>
                        <a:lnTo>
                          <a:pt x="748" y="475"/>
                        </a:lnTo>
                        <a:lnTo>
                          <a:pt x="764" y="509"/>
                        </a:lnTo>
                        <a:lnTo>
                          <a:pt x="787" y="497"/>
                        </a:lnTo>
                        <a:lnTo>
                          <a:pt x="771" y="464"/>
                        </a:lnTo>
                        <a:close/>
                        <a:moveTo>
                          <a:pt x="678" y="464"/>
                        </a:moveTo>
                        <a:lnTo>
                          <a:pt x="654" y="475"/>
                        </a:lnTo>
                        <a:lnTo>
                          <a:pt x="671" y="510"/>
                        </a:lnTo>
                        <a:lnTo>
                          <a:pt x="694" y="498"/>
                        </a:lnTo>
                        <a:lnTo>
                          <a:pt x="678" y="464"/>
                        </a:lnTo>
                        <a:close/>
                        <a:moveTo>
                          <a:pt x="865" y="461"/>
                        </a:moveTo>
                        <a:lnTo>
                          <a:pt x="841" y="473"/>
                        </a:lnTo>
                        <a:lnTo>
                          <a:pt x="857" y="507"/>
                        </a:lnTo>
                        <a:lnTo>
                          <a:pt x="881" y="496"/>
                        </a:lnTo>
                        <a:lnTo>
                          <a:pt x="865" y="461"/>
                        </a:lnTo>
                        <a:close/>
                        <a:moveTo>
                          <a:pt x="236" y="458"/>
                        </a:moveTo>
                        <a:lnTo>
                          <a:pt x="212" y="469"/>
                        </a:lnTo>
                        <a:lnTo>
                          <a:pt x="228" y="504"/>
                        </a:lnTo>
                        <a:lnTo>
                          <a:pt x="253" y="492"/>
                        </a:lnTo>
                        <a:lnTo>
                          <a:pt x="236" y="458"/>
                        </a:lnTo>
                        <a:close/>
                        <a:moveTo>
                          <a:pt x="330" y="457"/>
                        </a:moveTo>
                        <a:lnTo>
                          <a:pt x="305" y="468"/>
                        </a:lnTo>
                        <a:lnTo>
                          <a:pt x="321" y="502"/>
                        </a:lnTo>
                        <a:lnTo>
                          <a:pt x="346" y="491"/>
                        </a:lnTo>
                        <a:lnTo>
                          <a:pt x="330" y="457"/>
                        </a:lnTo>
                        <a:close/>
                        <a:moveTo>
                          <a:pt x="423" y="456"/>
                        </a:moveTo>
                        <a:lnTo>
                          <a:pt x="400" y="467"/>
                        </a:lnTo>
                        <a:lnTo>
                          <a:pt x="416" y="501"/>
                        </a:lnTo>
                        <a:lnTo>
                          <a:pt x="439" y="489"/>
                        </a:lnTo>
                        <a:lnTo>
                          <a:pt x="423" y="456"/>
                        </a:lnTo>
                        <a:close/>
                        <a:moveTo>
                          <a:pt x="517" y="454"/>
                        </a:moveTo>
                        <a:lnTo>
                          <a:pt x="493" y="466"/>
                        </a:lnTo>
                        <a:lnTo>
                          <a:pt x="509" y="499"/>
                        </a:lnTo>
                        <a:lnTo>
                          <a:pt x="533" y="488"/>
                        </a:lnTo>
                        <a:lnTo>
                          <a:pt x="517" y="454"/>
                        </a:lnTo>
                        <a:close/>
                        <a:moveTo>
                          <a:pt x="610" y="453"/>
                        </a:moveTo>
                        <a:lnTo>
                          <a:pt x="586" y="465"/>
                        </a:lnTo>
                        <a:lnTo>
                          <a:pt x="602" y="498"/>
                        </a:lnTo>
                        <a:lnTo>
                          <a:pt x="626" y="487"/>
                        </a:lnTo>
                        <a:lnTo>
                          <a:pt x="610" y="453"/>
                        </a:lnTo>
                        <a:close/>
                        <a:moveTo>
                          <a:pt x="703" y="452"/>
                        </a:moveTo>
                        <a:lnTo>
                          <a:pt x="679" y="464"/>
                        </a:lnTo>
                        <a:lnTo>
                          <a:pt x="696" y="497"/>
                        </a:lnTo>
                        <a:lnTo>
                          <a:pt x="719" y="486"/>
                        </a:lnTo>
                        <a:lnTo>
                          <a:pt x="703" y="452"/>
                        </a:lnTo>
                        <a:close/>
                        <a:moveTo>
                          <a:pt x="797" y="451"/>
                        </a:moveTo>
                        <a:lnTo>
                          <a:pt x="773" y="463"/>
                        </a:lnTo>
                        <a:lnTo>
                          <a:pt x="789" y="496"/>
                        </a:lnTo>
                        <a:lnTo>
                          <a:pt x="813" y="484"/>
                        </a:lnTo>
                        <a:lnTo>
                          <a:pt x="797" y="451"/>
                        </a:lnTo>
                        <a:close/>
                        <a:moveTo>
                          <a:pt x="262" y="446"/>
                        </a:moveTo>
                        <a:lnTo>
                          <a:pt x="238" y="458"/>
                        </a:lnTo>
                        <a:lnTo>
                          <a:pt x="254" y="491"/>
                        </a:lnTo>
                        <a:lnTo>
                          <a:pt x="278" y="480"/>
                        </a:lnTo>
                        <a:lnTo>
                          <a:pt x="262" y="446"/>
                        </a:lnTo>
                        <a:close/>
                        <a:moveTo>
                          <a:pt x="355" y="445"/>
                        </a:moveTo>
                        <a:lnTo>
                          <a:pt x="331" y="456"/>
                        </a:lnTo>
                        <a:lnTo>
                          <a:pt x="348" y="490"/>
                        </a:lnTo>
                        <a:lnTo>
                          <a:pt x="371" y="479"/>
                        </a:lnTo>
                        <a:lnTo>
                          <a:pt x="355" y="445"/>
                        </a:lnTo>
                        <a:close/>
                        <a:moveTo>
                          <a:pt x="448" y="443"/>
                        </a:moveTo>
                        <a:lnTo>
                          <a:pt x="425" y="454"/>
                        </a:lnTo>
                        <a:lnTo>
                          <a:pt x="441" y="489"/>
                        </a:lnTo>
                        <a:lnTo>
                          <a:pt x="465" y="478"/>
                        </a:lnTo>
                        <a:lnTo>
                          <a:pt x="448" y="443"/>
                        </a:lnTo>
                        <a:close/>
                        <a:moveTo>
                          <a:pt x="542" y="442"/>
                        </a:moveTo>
                        <a:lnTo>
                          <a:pt x="518" y="453"/>
                        </a:lnTo>
                        <a:lnTo>
                          <a:pt x="534" y="488"/>
                        </a:lnTo>
                        <a:lnTo>
                          <a:pt x="558" y="476"/>
                        </a:lnTo>
                        <a:lnTo>
                          <a:pt x="542" y="442"/>
                        </a:lnTo>
                        <a:close/>
                        <a:moveTo>
                          <a:pt x="635" y="441"/>
                        </a:moveTo>
                        <a:lnTo>
                          <a:pt x="611" y="452"/>
                        </a:lnTo>
                        <a:lnTo>
                          <a:pt x="627" y="486"/>
                        </a:lnTo>
                        <a:lnTo>
                          <a:pt x="651" y="474"/>
                        </a:lnTo>
                        <a:lnTo>
                          <a:pt x="635" y="441"/>
                        </a:lnTo>
                        <a:close/>
                        <a:moveTo>
                          <a:pt x="728" y="440"/>
                        </a:moveTo>
                        <a:lnTo>
                          <a:pt x="705" y="451"/>
                        </a:lnTo>
                        <a:lnTo>
                          <a:pt x="721" y="486"/>
                        </a:lnTo>
                        <a:lnTo>
                          <a:pt x="746" y="474"/>
                        </a:lnTo>
                        <a:lnTo>
                          <a:pt x="728" y="440"/>
                        </a:lnTo>
                        <a:close/>
                        <a:moveTo>
                          <a:pt x="823" y="438"/>
                        </a:moveTo>
                        <a:lnTo>
                          <a:pt x="799" y="450"/>
                        </a:lnTo>
                        <a:lnTo>
                          <a:pt x="815" y="484"/>
                        </a:lnTo>
                        <a:lnTo>
                          <a:pt x="839" y="473"/>
                        </a:lnTo>
                        <a:lnTo>
                          <a:pt x="823" y="438"/>
                        </a:lnTo>
                        <a:close/>
                        <a:moveTo>
                          <a:pt x="194" y="435"/>
                        </a:moveTo>
                        <a:lnTo>
                          <a:pt x="170" y="446"/>
                        </a:lnTo>
                        <a:lnTo>
                          <a:pt x="186" y="481"/>
                        </a:lnTo>
                        <a:lnTo>
                          <a:pt x="210" y="469"/>
                        </a:lnTo>
                        <a:lnTo>
                          <a:pt x="194" y="435"/>
                        </a:lnTo>
                        <a:close/>
                        <a:moveTo>
                          <a:pt x="287" y="434"/>
                        </a:moveTo>
                        <a:lnTo>
                          <a:pt x="263" y="445"/>
                        </a:lnTo>
                        <a:lnTo>
                          <a:pt x="279" y="479"/>
                        </a:lnTo>
                        <a:lnTo>
                          <a:pt x="303" y="467"/>
                        </a:lnTo>
                        <a:lnTo>
                          <a:pt x="287" y="434"/>
                        </a:lnTo>
                        <a:close/>
                        <a:moveTo>
                          <a:pt x="380" y="433"/>
                        </a:moveTo>
                        <a:lnTo>
                          <a:pt x="357" y="444"/>
                        </a:lnTo>
                        <a:lnTo>
                          <a:pt x="373" y="478"/>
                        </a:lnTo>
                        <a:lnTo>
                          <a:pt x="396" y="466"/>
                        </a:lnTo>
                        <a:lnTo>
                          <a:pt x="380" y="433"/>
                        </a:lnTo>
                        <a:close/>
                        <a:moveTo>
                          <a:pt x="474" y="431"/>
                        </a:moveTo>
                        <a:lnTo>
                          <a:pt x="450" y="443"/>
                        </a:lnTo>
                        <a:lnTo>
                          <a:pt x="466" y="476"/>
                        </a:lnTo>
                        <a:lnTo>
                          <a:pt x="490" y="465"/>
                        </a:lnTo>
                        <a:lnTo>
                          <a:pt x="474" y="431"/>
                        </a:lnTo>
                        <a:close/>
                        <a:moveTo>
                          <a:pt x="567" y="430"/>
                        </a:moveTo>
                        <a:lnTo>
                          <a:pt x="543" y="442"/>
                        </a:lnTo>
                        <a:lnTo>
                          <a:pt x="559" y="475"/>
                        </a:lnTo>
                        <a:lnTo>
                          <a:pt x="584" y="464"/>
                        </a:lnTo>
                        <a:lnTo>
                          <a:pt x="567" y="430"/>
                        </a:lnTo>
                        <a:close/>
                        <a:moveTo>
                          <a:pt x="661" y="429"/>
                        </a:moveTo>
                        <a:lnTo>
                          <a:pt x="636" y="440"/>
                        </a:lnTo>
                        <a:lnTo>
                          <a:pt x="654" y="474"/>
                        </a:lnTo>
                        <a:lnTo>
                          <a:pt x="677" y="463"/>
                        </a:lnTo>
                        <a:lnTo>
                          <a:pt x="661" y="429"/>
                        </a:lnTo>
                        <a:close/>
                        <a:moveTo>
                          <a:pt x="848" y="427"/>
                        </a:moveTo>
                        <a:lnTo>
                          <a:pt x="824" y="438"/>
                        </a:lnTo>
                        <a:lnTo>
                          <a:pt x="840" y="472"/>
                        </a:lnTo>
                        <a:lnTo>
                          <a:pt x="864" y="460"/>
                        </a:lnTo>
                        <a:lnTo>
                          <a:pt x="848" y="427"/>
                        </a:lnTo>
                        <a:close/>
                        <a:moveTo>
                          <a:pt x="754" y="427"/>
                        </a:moveTo>
                        <a:lnTo>
                          <a:pt x="731" y="438"/>
                        </a:lnTo>
                        <a:lnTo>
                          <a:pt x="747" y="473"/>
                        </a:lnTo>
                        <a:lnTo>
                          <a:pt x="771" y="461"/>
                        </a:lnTo>
                        <a:lnTo>
                          <a:pt x="754" y="427"/>
                        </a:lnTo>
                        <a:close/>
                        <a:moveTo>
                          <a:pt x="219" y="423"/>
                        </a:moveTo>
                        <a:lnTo>
                          <a:pt x="195" y="434"/>
                        </a:lnTo>
                        <a:lnTo>
                          <a:pt x="211" y="468"/>
                        </a:lnTo>
                        <a:lnTo>
                          <a:pt x="235" y="457"/>
                        </a:lnTo>
                        <a:lnTo>
                          <a:pt x="219" y="423"/>
                        </a:lnTo>
                        <a:close/>
                        <a:moveTo>
                          <a:pt x="312" y="421"/>
                        </a:moveTo>
                        <a:lnTo>
                          <a:pt x="289" y="433"/>
                        </a:lnTo>
                        <a:lnTo>
                          <a:pt x="305" y="467"/>
                        </a:lnTo>
                        <a:lnTo>
                          <a:pt x="328" y="456"/>
                        </a:lnTo>
                        <a:lnTo>
                          <a:pt x="312" y="421"/>
                        </a:lnTo>
                        <a:close/>
                        <a:moveTo>
                          <a:pt x="407" y="420"/>
                        </a:moveTo>
                        <a:lnTo>
                          <a:pt x="382" y="431"/>
                        </a:lnTo>
                        <a:lnTo>
                          <a:pt x="398" y="466"/>
                        </a:lnTo>
                        <a:lnTo>
                          <a:pt x="423" y="454"/>
                        </a:lnTo>
                        <a:lnTo>
                          <a:pt x="407" y="420"/>
                        </a:lnTo>
                        <a:close/>
                        <a:moveTo>
                          <a:pt x="500" y="419"/>
                        </a:moveTo>
                        <a:lnTo>
                          <a:pt x="475" y="430"/>
                        </a:lnTo>
                        <a:lnTo>
                          <a:pt x="492" y="464"/>
                        </a:lnTo>
                        <a:lnTo>
                          <a:pt x="516" y="452"/>
                        </a:lnTo>
                        <a:lnTo>
                          <a:pt x="500" y="419"/>
                        </a:lnTo>
                        <a:close/>
                        <a:moveTo>
                          <a:pt x="593" y="418"/>
                        </a:moveTo>
                        <a:lnTo>
                          <a:pt x="569" y="429"/>
                        </a:lnTo>
                        <a:lnTo>
                          <a:pt x="585" y="463"/>
                        </a:lnTo>
                        <a:lnTo>
                          <a:pt x="609" y="451"/>
                        </a:lnTo>
                        <a:lnTo>
                          <a:pt x="593" y="418"/>
                        </a:lnTo>
                        <a:close/>
                        <a:moveTo>
                          <a:pt x="686" y="416"/>
                        </a:moveTo>
                        <a:lnTo>
                          <a:pt x="663" y="428"/>
                        </a:lnTo>
                        <a:lnTo>
                          <a:pt x="679" y="461"/>
                        </a:lnTo>
                        <a:lnTo>
                          <a:pt x="702" y="450"/>
                        </a:lnTo>
                        <a:lnTo>
                          <a:pt x="686" y="416"/>
                        </a:lnTo>
                        <a:close/>
                        <a:moveTo>
                          <a:pt x="780" y="415"/>
                        </a:moveTo>
                        <a:lnTo>
                          <a:pt x="756" y="427"/>
                        </a:lnTo>
                        <a:lnTo>
                          <a:pt x="772" y="460"/>
                        </a:lnTo>
                        <a:lnTo>
                          <a:pt x="796" y="450"/>
                        </a:lnTo>
                        <a:lnTo>
                          <a:pt x="780" y="415"/>
                        </a:lnTo>
                        <a:close/>
                        <a:moveTo>
                          <a:pt x="873" y="414"/>
                        </a:moveTo>
                        <a:lnTo>
                          <a:pt x="849" y="426"/>
                        </a:lnTo>
                        <a:lnTo>
                          <a:pt x="865" y="459"/>
                        </a:lnTo>
                        <a:lnTo>
                          <a:pt x="889" y="448"/>
                        </a:lnTo>
                        <a:lnTo>
                          <a:pt x="873" y="414"/>
                        </a:lnTo>
                        <a:close/>
                        <a:moveTo>
                          <a:pt x="244" y="411"/>
                        </a:moveTo>
                        <a:lnTo>
                          <a:pt x="220" y="422"/>
                        </a:lnTo>
                        <a:lnTo>
                          <a:pt x="238" y="456"/>
                        </a:lnTo>
                        <a:lnTo>
                          <a:pt x="261" y="444"/>
                        </a:lnTo>
                        <a:lnTo>
                          <a:pt x="244" y="411"/>
                        </a:lnTo>
                        <a:close/>
                        <a:moveTo>
                          <a:pt x="338" y="410"/>
                        </a:moveTo>
                        <a:lnTo>
                          <a:pt x="315" y="421"/>
                        </a:lnTo>
                        <a:lnTo>
                          <a:pt x="331" y="454"/>
                        </a:lnTo>
                        <a:lnTo>
                          <a:pt x="355" y="443"/>
                        </a:lnTo>
                        <a:lnTo>
                          <a:pt x="338" y="410"/>
                        </a:lnTo>
                        <a:close/>
                        <a:moveTo>
                          <a:pt x="432" y="408"/>
                        </a:moveTo>
                        <a:lnTo>
                          <a:pt x="408" y="420"/>
                        </a:lnTo>
                        <a:lnTo>
                          <a:pt x="424" y="453"/>
                        </a:lnTo>
                        <a:lnTo>
                          <a:pt x="448" y="442"/>
                        </a:lnTo>
                        <a:lnTo>
                          <a:pt x="432" y="408"/>
                        </a:lnTo>
                        <a:close/>
                        <a:moveTo>
                          <a:pt x="525" y="407"/>
                        </a:moveTo>
                        <a:lnTo>
                          <a:pt x="501" y="418"/>
                        </a:lnTo>
                        <a:lnTo>
                          <a:pt x="517" y="452"/>
                        </a:lnTo>
                        <a:lnTo>
                          <a:pt x="541" y="441"/>
                        </a:lnTo>
                        <a:lnTo>
                          <a:pt x="525" y="407"/>
                        </a:lnTo>
                        <a:close/>
                        <a:moveTo>
                          <a:pt x="618" y="405"/>
                        </a:moveTo>
                        <a:lnTo>
                          <a:pt x="594" y="416"/>
                        </a:lnTo>
                        <a:lnTo>
                          <a:pt x="611" y="451"/>
                        </a:lnTo>
                        <a:lnTo>
                          <a:pt x="634" y="440"/>
                        </a:lnTo>
                        <a:lnTo>
                          <a:pt x="618" y="405"/>
                        </a:lnTo>
                        <a:close/>
                        <a:moveTo>
                          <a:pt x="711" y="404"/>
                        </a:moveTo>
                        <a:lnTo>
                          <a:pt x="688" y="415"/>
                        </a:lnTo>
                        <a:lnTo>
                          <a:pt x="704" y="450"/>
                        </a:lnTo>
                        <a:lnTo>
                          <a:pt x="728" y="438"/>
                        </a:lnTo>
                        <a:lnTo>
                          <a:pt x="711" y="404"/>
                        </a:lnTo>
                        <a:close/>
                        <a:moveTo>
                          <a:pt x="805" y="403"/>
                        </a:moveTo>
                        <a:lnTo>
                          <a:pt x="781" y="414"/>
                        </a:lnTo>
                        <a:lnTo>
                          <a:pt x="797" y="449"/>
                        </a:lnTo>
                        <a:lnTo>
                          <a:pt x="821" y="437"/>
                        </a:lnTo>
                        <a:lnTo>
                          <a:pt x="805" y="403"/>
                        </a:lnTo>
                        <a:close/>
                        <a:moveTo>
                          <a:pt x="177" y="399"/>
                        </a:moveTo>
                        <a:lnTo>
                          <a:pt x="152" y="412"/>
                        </a:lnTo>
                        <a:lnTo>
                          <a:pt x="169" y="445"/>
                        </a:lnTo>
                        <a:lnTo>
                          <a:pt x="193" y="434"/>
                        </a:lnTo>
                        <a:lnTo>
                          <a:pt x="177" y="399"/>
                        </a:lnTo>
                        <a:close/>
                        <a:moveTo>
                          <a:pt x="270" y="398"/>
                        </a:moveTo>
                        <a:lnTo>
                          <a:pt x="247" y="410"/>
                        </a:lnTo>
                        <a:lnTo>
                          <a:pt x="263" y="444"/>
                        </a:lnTo>
                        <a:lnTo>
                          <a:pt x="286" y="433"/>
                        </a:lnTo>
                        <a:lnTo>
                          <a:pt x="270" y="398"/>
                        </a:lnTo>
                        <a:close/>
                        <a:moveTo>
                          <a:pt x="364" y="397"/>
                        </a:moveTo>
                        <a:lnTo>
                          <a:pt x="340" y="408"/>
                        </a:lnTo>
                        <a:lnTo>
                          <a:pt x="356" y="442"/>
                        </a:lnTo>
                        <a:lnTo>
                          <a:pt x="380" y="430"/>
                        </a:lnTo>
                        <a:lnTo>
                          <a:pt x="364" y="397"/>
                        </a:lnTo>
                        <a:close/>
                        <a:moveTo>
                          <a:pt x="457" y="396"/>
                        </a:moveTo>
                        <a:lnTo>
                          <a:pt x="433" y="407"/>
                        </a:lnTo>
                        <a:lnTo>
                          <a:pt x="449" y="441"/>
                        </a:lnTo>
                        <a:lnTo>
                          <a:pt x="473" y="429"/>
                        </a:lnTo>
                        <a:lnTo>
                          <a:pt x="457" y="396"/>
                        </a:lnTo>
                        <a:close/>
                        <a:moveTo>
                          <a:pt x="550" y="395"/>
                        </a:moveTo>
                        <a:lnTo>
                          <a:pt x="526" y="406"/>
                        </a:lnTo>
                        <a:lnTo>
                          <a:pt x="542" y="440"/>
                        </a:lnTo>
                        <a:lnTo>
                          <a:pt x="566" y="428"/>
                        </a:lnTo>
                        <a:lnTo>
                          <a:pt x="550" y="395"/>
                        </a:lnTo>
                        <a:close/>
                        <a:moveTo>
                          <a:pt x="643" y="393"/>
                        </a:moveTo>
                        <a:lnTo>
                          <a:pt x="620" y="405"/>
                        </a:lnTo>
                        <a:lnTo>
                          <a:pt x="636" y="438"/>
                        </a:lnTo>
                        <a:lnTo>
                          <a:pt x="659" y="427"/>
                        </a:lnTo>
                        <a:lnTo>
                          <a:pt x="643" y="393"/>
                        </a:lnTo>
                        <a:close/>
                        <a:moveTo>
                          <a:pt x="738" y="392"/>
                        </a:moveTo>
                        <a:lnTo>
                          <a:pt x="713" y="404"/>
                        </a:lnTo>
                        <a:lnTo>
                          <a:pt x="730" y="437"/>
                        </a:lnTo>
                        <a:lnTo>
                          <a:pt x="754" y="426"/>
                        </a:lnTo>
                        <a:lnTo>
                          <a:pt x="738" y="392"/>
                        </a:lnTo>
                        <a:close/>
                        <a:moveTo>
                          <a:pt x="831" y="390"/>
                        </a:moveTo>
                        <a:lnTo>
                          <a:pt x="807" y="402"/>
                        </a:lnTo>
                        <a:lnTo>
                          <a:pt x="823" y="436"/>
                        </a:lnTo>
                        <a:lnTo>
                          <a:pt x="847" y="425"/>
                        </a:lnTo>
                        <a:lnTo>
                          <a:pt x="831" y="390"/>
                        </a:lnTo>
                        <a:close/>
                        <a:moveTo>
                          <a:pt x="202" y="388"/>
                        </a:moveTo>
                        <a:lnTo>
                          <a:pt x="179" y="399"/>
                        </a:lnTo>
                        <a:lnTo>
                          <a:pt x="195" y="433"/>
                        </a:lnTo>
                        <a:lnTo>
                          <a:pt x="218" y="421"/>
                        </a:lnTo>
                        <a:lnTo>
                          <a:pt x="202" y="388"/>
                        </a:lnTo>
                        <a:close/>
                        <a:moveTo>
                          <a:pt x="295" y="387"/>
                        </a:moveTo>
                        <a:lnTo>
                          <a:pt x="272" y="398"/>
                        </a:lnTo>
                        <a:lnTo>
                          <a:pt x="288" y="431"/>
                        </a:lnTo>
                        <a:lnTo>
                          <a:pt x="312" y="420"/>
                        </a:lnTo>
                        <a:lnTo>
                          <a:pt x="295" y="387"/>
                        </a:lnTo>
                        <a:close/>
                        <a:moveTo>
                          <a:pt x="389" y="384"/>
                        </a:moveTo>
                        <a:lnTo>
                          <a:pt x="365" y="396"/>
                        </a:lnTo>
                        <a:lnTo>
                          <a:pt x="381" y="430"/>
                        </a:lnTo>
                        <a:lnTo>
                          <a:pt x="405" y="419"/>
                        </a:lnTo>
                        <a:lnTo>
                          <a:pt x="389" y="384"/>
                        </a:lnTo>
                        <a:close/>
                        <a:moveTo>
                          <a:pt x="482" y="383"/>
                        </a:moveTo>
                        <a:lnTo>
                          <a:pt x="458" y="395"/>
                        </a:lnTo>
                        <a:lnTo>
                          <a:pt x="474" y="429"/>
                        </a:lnTo>
                        <a:lnTo>
                          <a:pt x="498" y="418"/>
                        </a:lnTo>
                        <a:lnTo>
                          <a:pt x="482" y="383"/>
                        </a:lnTo>
                        <a:close/>
                        <a:moveTo>
                          <a:pt x="576" y="382"/>
                        </a:moveTo>
                        <a:lnTo>
                          <a:pt x="553" y="393"/>
                        </a:lnTo>
                        <a:lnTo>
                          <a:pt x="569" y="428"/>
                        </a:lnTo>
                        <a:lnTo>
                          <a:pt x="592" y="416"/>
                        </a:lnTo>
                        <a:lnTo>
                          <a:pt x="576" y="382"/>
                        </a:lnTo>
                        <a:close/>
                        <a:moveTo>
                          <a:pt x="670" y="381"/>
                        </a:moveTo>
                        <a:lnTo>
                          <a:pt x="646" y="392"/>
                        </a:lnTo>
                        <a:lnTo>
                          <a:pt x="662" y="426"/>
                        </a:lnTo>
                        <a:lnTo>
                          <a:pt x="686" y="414"/>
                        </a:lnTo>
                        <a:lnTo>
                          <a:pt x="670" y="381"/>
                        </a:lnTo>
                        <a:close/>
                        <a:moveTo>
                          <a:pt x="763" y="380"/>
                        </a:moveTo>
                        <a:lnTo>
                          <a:pt x="739" y="391"/>
                        </a:lnTo>
                        <a:lnTo>
                          <a:pt x="755" y="425"/>
                        </a:lnTo>
                        <a:lnTo>
                          <a:pt x="779" y="413"/>
                        </a:lnTo>
                        <a:lnTo>
                          <a:pt x="763" y="380"/>
                        </a:lnTo>
                        <a:close/>
                        <a:moveTo>
                          <a:pt x="856" y="379"/>
                        </a:moveTo>
                        <a:lnTo>
                          <a:pt x="832" y="390"/>
                        </a:lnTo>
                        <a:lnTo>
                          <a:pt x="849" y="425"/>
                        </a:lnTo>
                        <a:lnTo>
                          <a:pt x="872" y="413"/>
                        </a:lnTo>
                        <a:lnTo>
                          <a:pt x="856" y="379"/>
                        </a:lnTo>
                        <a:close/>
                        <a:moveTo>
                          <a:pt x="227" y="375"/>
                        </a:moveTo>
                        <a:lnTo>
                          <a:pt x="204" y="387"/>
                        </a:lnTo>
                        <a:lnTo>
                          <a:pt x="220" y="420"/>
                        </a:lnTo>
                        <a:lnTo>
                          <a:pt x="243" y="408"/>
                        </a:lnTo>
                        <a:lnTo>
                          <a:pt x="227" y="375"/>
                        </a:lnTo>
                        <a:close/>
                        <a:moveTo>
                          <a:pt x="321" y="374"/>
                        </a:moveTo>
                        <a:lnTo>
                          <a:pt x="297" y="385"/>
                        </a:lnTo>
                        <a:lnTo>
                          <a:pt x="313" y="419"/>
                        </a:lnTo>
                        <a:lnTo>
                          <a:pt x="338" y="407"/>
                        </a:lnTo>
                        <a:lnTo>
                          <a:pt x="321" y="374"/>
                        </a:lnTo>
                        <a:close/>
                        <a:moveTo>
                          <a:pt x="415" y="373"/>
                        </a:moveTo>
                        <a:lnTo>
                          <a:pt x="390" y="384"/>
                        </a:lnTo>
                        <a:lnTo>
                          <a:pt x="407" y="418"/>
                        </a:lnTo>
                        <a:lnTo>
                          <a:pt x="431" y="406"/>
                        </a:lnTo>
                        <a:lnTo>
                          <a:pt x="415" y="373"/>
                        </a:lnTo>
                        <a:close/>
                        <a:moveTo>
                          <a:pt x="508" y="372"/>
                        </a:moveTo>
                        <a:lnTo>
                          <a:pt x="484" y="383"/>
                        </a:lnTo>
                        <a:lnTo>
                          <a:pt x="501" y="416"/>
                        </a:lnTo>
                        <a:lnTo>
                          <a:pt x="524" y="405"/>
                        </a:lnTo>
                        <a:lnTo>
                          <a:pt x="508" y="372"/>
                        </a:lnTo>
                        <a:close/>
                        <a:moveTo>
                          <a:pt x="601" y="370"/>
                        </a:moveTo>
                        <a:lnTo>
                          <a:pt x="578" y="382"/>
                        </a:lnTo>
                        <a:lnTo>
                          <a:pt x="594" y="415"/>
                        </a:lnTo>
                        <a:lnTo>
                          <a:pt x="618" y="404"/>
                        </a:lnTo>
                        <a:lnTo>
                          <a:pt x="601" y="370"/>
                        </a:lnTo>
                        <a:close/>
                        <a:moveTo>
                          <a:pt x="695" y="368"/>
                        </a:moveTo>
                        <a:lnTo>
                          <a:pt x="671" y="380"/>
                        </a:lnTo>
                        <a:lnTo>
                          <a:pt x="687" y="414"/>
                        </a:lnTo>
                        <a:lnTo>
                          <a:pt x="711" y="403"/>
                        </a:lnTo>
                        <a:lnTo>
                          <a:pt x="695" y="368"/>
                        </a:lnTo>
                        <a:close/>
                        <a:moveTo>
                          <a:pt x="788" y="367"/>
                        </a:moveTo>
                        <a:lnTo>
                          <a:pt x="764" y="379"/>
                        </a:lnTo>
                        <a:lnTo>
                          <a:pt x="780" y="413"/>
                        </a:lnTo>
                        <a:lnTo>
                          <a:pt x="804" y="402"/>
                        </a:lnTo>
                        <a:lnTo>
                          <a:pt x="788" y="367"/>
                        </a:lnTo>
                        <a:close/>
                        <a:moveTo>
                          <a:pt x="881" y="366"/>
                        </a:moveTo>
                        <a:lnTo>
                          <a:pt x="857" y="377"/>
                        </a:lnTo>
                        <a:lnTo>
                          <a:pt x="874" y="412"/>
                        </a:lnTo>
                        <a:lnTo>
                          <a:pt x="897" y="400"/>
                        </a:lnTo>
                        <a:lnTo>
                          <a:pt x="881" y="366"/>
                        </a:lnTo>
                        <a:close/>
                        <a:moveTo>
                          <a:pt x="159" y="365"/>
                        </a:moveTo>
                        <a:lnTo>
                          <a:pt x="135" y="376"/>
                        </a:lnTo>
                        <a:lnTo>
                          <a:pt x="151" y="410"/>
                        </a:lnTo>
                        <a:lnTo>
                          <a:pt x="175" y="398"/>
                        </a:lnTo>
                        <a:lnTo>
                          <a:pt x="159" y="365"/>
                        </a:lnTo>
                        <a:close/>
                        <a:moveTo>
                          <a:pt x="254" y="362"/>
                        </a:moveTo>
                        <a:lnTo>
                          <a:pt x="230" y="374"/>
                        </a:lnTo>
                        <a:lnTo>
                          <a:pt x="246" y="408"/>
                        </a:lnTo>
                        <a:lnTo>
                          <a:pt x="270" y="397"/>
                        </a:lnTo>
                        <a:lnTo>
                          <a:pt x="254" y="362"/>
                        </a:lnTo>
                        <a:close/>
                        <a:moveTo>
                          <a:pt x="347" y="361"/>
                        </a:moveTo>
                        <a:lnTo>
                          <a:pt x="323" y="373"/>
                        </a:lnTo>
                        <a:lnTo>
                          <a:pt x="339" y="407"/>
                        </a:lnTo>
                        <a:lnTo>
                          <a:pt x="363" y="396"/>
                        </a:lnTo>
                        <a:lnTo>
                          <a:pt x="347" y="361"/>
                        </a:lnTo>
                        <a:close/>
                        <a:moveTo>
                          <a:pt x="440" y="360"/>
                        </a:moveTo>
                        <a:lnTo>
                          <a:pt x="416" y="372"/>
                        </a:lnTo>
                        <a:lnTo>
                          <a:pt x="432" y="405"/>
                        </a:lnTo>
                        <a:lnTo>
                          <a:pt x="456" y="395"/>
                        </a:lnTo>
                        <a:lnTo>
                          <a:pt x="440" y="360"/>
                        </a:lnTo>
                        <a:close/>
                        <a:moveTo>
                          <a:pt x="533" y="359"/>
                        </a:moveTo>
                        <a:lnTo>
                          <a:pt x="510" y="370"/>
                        </a:lnTo>
                        <a:lnTo>
                          <a:pt x="526" y="404"/>
                        </a:lnTo>
                        <a:lnTo>
                          <a:pt x="549" y="392"/>
                        </a:lnTo>
                        <a:lnTo>
                          <a:pt x="533" y="359"/>
                        </a:lnTo>
                        <a:close/>
                        <a:moveTo>
                          <a:pt x="627" y="358"/>
                        </a:moveTo>
                        <a:lnTo>
                          <a:pt x="603" y="369"/>
                        </a:lnTo>
                        <a:lnTo>
                          <a:pt x="619" y="403"/>
                        </a:lnTo>
                        <a:lnTo>
                          <a:pt x="643" y="391"/>
                        </a:lnTo>
                        <a:lnTo>
                          <a:pt x="627" y="358"/>
                        </a:lnTo>
                        <a:close/>
                        <a:moveTo>
                          <a:pt x="720" y="357"/>
                        </a:moveTo>
                        <a:lnTo>
                          <a:pt x="696" y="368"/>
                        </a:lnTo>
                        <a:lnTo>
                          <a:pt x="712" y="402"/>
                        </a:lnTo>
                        <a:lnTo>
                          <a:pt x="736" y="390"/>
                        </a:lnTo>
                        <a:lnTo>
                          <a:pt x="720" y="357"/>
                        </a:lnTo>
                        <a:close/>
                        <a:moveTo>
                          <a:pt x="813" y="355"/>
                        </a:moveTo>
                        <a:lnTo>
                          <a:pt x="789" y="367"/>
                        </a:lnTo>
                        <a:lnTo>
                          <a:pt x="805" y="400"/>
                        </a:lnTo>
                        <a:lnTo>
                          <a:pt x="830" y="389"/>
                        </a:lnTo>
                        <a:lnTo>
                          <a:pt x="813" y="355"/>
                        </a:lnTo>
                        <a:close/>
                        <a:moveTo>
                          <a:pt x="185" y="352"/>
                        </a:moveTo>
                        <a:lnTo>
                          <a:pt x="162" y="364"/>
                        </a:lnTo>
                        <a:lnTo>
                          <a:pt x="178" y="397"/>
                        </a:lnTo>
                        <a:lnTo>
                          <a:pt x="202" y="385"/>
                        </a:lnTo>
                        <a:lnTo>
                          <a:pt x="185" y="352"/>
                        </a:lnTo>
                        <a:close/>
                        <a:moveTo>
                          <a:pt x="279" y="351"/>
                        </a:moveTo>
                        <a:lnTo>
                          <a:pt x="255" y="362"/>
                        </a:lnTo>
                        <a:lnTo>
                          <a:pt x="271" y="396"/>
                        </a:lnTo>
                        <a:lnTo>
                          <a:pt x="295" y="384"/>
                        </a:lnTo>
                        <a:lnTo>
                          <a:pt x="279" y="351"/>
                        </a:lnTo>
                        <a:close/>
                        <a:moveTo>
                          <a:pt x="372" y="350"/>
                        </a:moveTo>
                        <a:lnTo>
                          <a:pt x="348" y="361"/>
                        </a:lnTo>
                        <a:lnTo>
                          <a:pt x="364" y="395"/>
                        </a:lnTo>
                        <a:lnTo>
                          <a:pt x="388" y="383"/>
                        </a:lnTo>
                        <a:lnTo>
                          <a:pt x="372" y="350"/>
                        </a:lnTo>
                        <a:close/>
                        <a:moveTo>
                          <a:pt x="465" y="349"/>
                        </a:moveTo>
                        <a:lnTo>
                          <a:pt x="441" y="360"/>
                        </a:lnTo>
                        <a:lnTo>
                          <a:pt x="458" y="393"/>
                        </a:lnTo>
                        <a:lnTo>
                          <a:pt x="481" y="382"/>
                        </a:lnTo>
                        <a:lnTo>
                          <a:pt x="465" y="349"/>
                        </a:lnTo>
                        <a:close/>
                        <a:moveTo>
                          <a:pt x="558" y="346"/>
                        </a:moveTo>
                        <a:lnTo>
                          <a:pt x="535" y="358"/>
                        </a:lnTo>
                        <a:lnTo>
                          <a:pt x="551" y="392"/>
                        </a:lnTo>
                        <a:lnTo>
                          <a:pt x="576" y="381"/>
                        </a:lnTo>
                        <a:lnTo>
                          <a:pt x="558" y="346"/>
                        </a:lnTo>
                        <a:close/>
                        <a:moveTo>
                          <a:pt x="653" y="345"/>
                        </a:moveTo>
                        <a:lnTo>
                          <a:pt x="628" y="357"/>
                        </a:lnTo>
                        <a:lnTo>
                          <a:pt x="644" y="391"/>
                        </a:lnTo>
                        <a:lnTo>
                          <a:pt x="669" y="380"/>
                        </a:lnTo>
                        <a:lnTo>
                          <a:pt x="653" y="345"/>
                        </a:lnTo>
                        <a:close/>
                        <a:moveTo>
                          <a:pt x="746" y="344"/>
                        </a:moveTo>
                        <a:lnTo>
                          <a:pt x="721" y="355"/>
                        </a:lnTo>
                        <a:lnTo>
                          <a:pt x="738" y="389"/>
                        </a:lnTo>
                        <a:lnTo>
                          <a:pt x="762" y="379"/>
                        </a:lnTo>
                        <a:lnTo>
                          <a:pt x="746" y="344"/>
                        </a:lnTo>
                        <a:close/>
                        <a:moveTo>
                          <a:pt x="839" y="343"/>
                        </a:moveTo>
                        <a:lnTo>
                          <a:pt x="816" y="354"/>
                        </a:lnTo>
                        <a:lnTo>
                          <a:pt x="832" y="388"/>
                        </a:lnTo>
                        <a:lnTo>
                          <a:pt x="855" y="376"/>
                        </a:lnTo>
                        <a:lnTo>
                          <a:pt x="839" y="343"/>
                        </a:lnTo>
                        <a:close/>
                        <a:moveTo>
                          <a:pt x="211" y="339"/>
                        </a:moveTo>
                        <a:lnTo>
                          <a:pt x="187" y="351"/>
                        </a:lnTo>
                        <a:lnTo>
                          <a:pt x="203" y="385"/>
                        </a:lnTo>
                        <a:lnTo>
                          <a:pt x="227" y="374"/>
                        </a:lnTo>
                        <a:lnTo>
                          <a:pt x="211" y="339"/>
                        </a:lnTo>
                        <a:close/>
                        <a:moveTo>
                          <a:pt x="304" y="338"/>
                        </a:moveTo>
                        <a:lnTo>
                          <a:pt x="280" y="350"/>
                        </a:lnTo>
                        <a:lnTo>
                          <a:pt x="296" y="383"/>
                        </a:lnTo>
                        <a:lnTo>
                          <a:pt x="320" y="373"/>
                        </a:lnTo>
                        <a:lnTo>
                          <a:pt x="304" y="338"/>
                        </a:lnTo>
                        <a:close/>
                        <a:moveTo>
                          <a:pt x="397" y="337"/>
                        </a:moveTo>
                        <a:lnTo>
                          <a:pt x="373" y="349"/>
                        </a:lnTo>
                        <a:lnTo>
                          <a:pt x="389" y="382"/>
                        </a:lnTo>
                        <a:lnTo>
                          <a:pt x="413" y="370"/>
                        </a:lnTo>
                        <a:lnTo>
                          <a:pt x="397" y="337"/>
                        </a:lnTo>
                        <a:close/>
                        <a:moveTo>
                          <a:pt x="490" y="336"/>
                        </a:moveTo>
                        <a:lnTo>
                          <a:pt x="467" y="347"/>
                        </a:lnTo>
                        <a:lnTo>
                          <a:pt x="484" y="381"/>
                        </a:lnTo>
                        <a:lnTo>
                          <a:pt x="507" y="369"/>
                        </a:lnTo>
                        <a:lnTo>
                          <a:pt x="490" y="336"/>
                        </a:lnTo>
                        <a:close/>
                        <a:moveTo>
                          <a:pt x="585" y="335"/>
                        </a:moveTo>
                        <a:lnTo>
                          <a:pt x="561" y="346"/>
                        </a:lnTo>
                        <a:lnTo>
                          <a:pt x="577" y="380"/>
                        </a:lnTo>
                        <a:lnTo>
                          <a:pt x="601" y="368"/>
                        </a:lnTo>
                        <a:lnTo>
                          <a:pt x="585" y="335"/>
                        </a:lnTo>
                        <a:close/>
                        <a:moveTo>
                          <a:pt x="678" y="334"/>
                        </a:moveTo>
                        <a:lnTo>
                          <a:pt x="654" y="345"/>
                        </a:lnTo>
                        <a:lnTo>
                          <a:pt x="670" y="379"/>
                        </a:lnTo>
                        <a:lnTo>
                          <a:pt x="694" y="367"/>
                        </a:lnTo>
                        <a:lnTo>
                          <a:pt x="678" y="334"/>
                        </a:lnTo>
                        <a:close/>
                        <a:moveTo>
                          <a:pt x="771" y="332"/>
                        </a:moveTo>
                        <a:lnTo>
                          <a:pt x="747" y="343"/>
                        </a:lnTo>
                        <a:lnTo>
                          <a:pt x="764" y="377"/>
                        </a:lnTo>
                        <a:lnTo>
                          <a:pt x="787" y="366"/>
                        </a:lnTo>
                        <a:lnTo>
                          <a:pt x="771" y="332"/>
                        </a:lnTo>
                        <a:close/>
                        <a:moveTo>
                          <a:pt x="864" y="330"/>
                        </a:moveTo>
                        <a:lnTo>
                          <a:pt x="841" y="342"/>
                        </a:lnTo>
                        <a:lnTo>
                          <a:pt x="857" y="376"/>
                        </a:lnTo>
                        <a:lnTo>
                          <a:pt x="880" y="365"/>
                        </a:lnTo>
                        <a:lnTo>
                          <a:pt x="864" y="330"/>
                        </a:lnTo>
                        <a:close/>
                        <a:moveTo>
                          <a:pt x="143" y="329"/>
                        </a:moveTo>
                        <a:lnTo>
                          <a:pt x="118" y="341"/>
                        </a:lnTo>
                        <a:lnTo>
                          <a:pt x="135" y="374"/>
                        </a:lnTo>
                        <a:lnTo>
                          <a:pt x="159" y="362"/>
                        </a:lnTo>
                        <a:lnTo>
                          <a:pt x="143" y="329"/>
                        </a:lnTo>
                        <a:close/>
                        <a:moveTo>
                          <a:pt x="236" y="328"/>
                        </a:moveTo>
                        <a:lnTo>
                          <a:pt x="212" y="339"/>
                        </a:lnTo>
                        <a:lnTo>
                          <a:pt x="228" y="373"/>
                        </a:lnTo>
                        <a:lnTo>
                          <a:pt x="253" y="361"/>
                        </a:lnTo>
                        <a:lnTo>
                          <a:pt x="236" y="328"/>
                        </a:lnTo>
                        <a:close/>
                        <a:moveTo>
                          <a:pt x="330" y="327"/>
                        </a:moveTo>
                        <a:lnTo>
                          <a:pt x="305" y="337"/>
                        </a:lnTo>
                        <a:lnTo>
                          <a:pt x="321" y="372"/>
                        </a:lnTo>
                        <a:lnTo>
                          <a:pt x="346" y="360"/>
                        </a:lnTo>
                        <a:lnTo>
                          <a:pt x="330" y="327"/>
                        </a:lnTo>
                        <a:close/>
                        <a:moveTo>
                          <a:pt x="423" y="324"/>
                        </a:moveTo>
                        <a:lnTo>
                          <a:pt x="400" y="336"/>
                        </a:lnTo>
                        <a:lnTo>
                          <a:pt x="416" y="370"/>
                        </a:lnTo>
                        <a:lnTo>
                          <a:pt x="439" y="359"/>
                        </a:lnTo>
                        <a:lnTo>
                          <a:pt x="423" y="324"/>
                        </a:lnTo>
                        <a:close/>
                        <a:moveTo>
                          <a:pt x="517" y="323"/>
                        </a:moveTo>
                        <a:lnTo>
                          <a:pt x="493" y="335"/>
                        </a:lnTo>
                        <a:lnTo>
                          <a:pt x="509" y="369"/>
                        </a:lnTo>
                        <a:lnTo>
                          <a:pt x="533" y="358"/>
                        </a:lnTo>
                        <a:lnTo>
                          <a:pt x="517" y="323"/>
                        </a:lnTo>
                        <a:close/>
                        <a:moveTo>
                          <a:pt x="610" y="322"/>
                        </a:moveTo>
                        <a:lnTo>
                          <a:pt x="586" y="334"/>
                        </a:lnTo>
                        <a:lnTo>
                          <a:pt x="602" y="367"/>
                        </a:lnTo>
                        <a:lnTo>
                          <a:pt x="626" y="357"/>
                        </a:lnTo>
                        <a:lnTo>
                          <a:pt x="610" y="322"/>
                        </a:lnTo>
                        <a:close/>
                        <a:moveTo>
                          <a:pt x="703" y="321"/>
                        </a:moveTo>
                        <a:lnTo>
                          <a:pt x="679" y="332"/>
                        </a:lnTo>
                        <a:lnTo>
                          <a:pt x="695" y="366"/>
                        </a:lnTo>
                        <a:lnTo>
                          <a:pt x="719" y="354"/>
                        </a:lnTo>
                        <a:lnTo>
                          <a:pt x="703" y="321"/>
                        </a:lnTo>
                        <a:close/>
                        <a:moveTo>
                          <a:pt x="796" y="320"/>
                        </a:moveTo>
                        <a:lnTo>
                          <a:pt x="773" y="331"/>
                        </a:lnTo>
                        <a:lnTo>
                          <a:pt x="789" y="365"/>
                        </a:lnTo>
                        <a:lnTo>
                          <a:pt x="812" y="353"/>
                        </a:lnTo>
                        <a:lnTo>
                          <a:pt x="796" y="320"/>
                        </a:lnTo>
                        <a:close/>
                        <a:moveTo>
                          <a:pt x="169" y="316"/>
                        </a:moveTo>
                        <a:lnTo>
                          <a:pt x="144" y="328"/>
                        </a:lnTo>
                        <a:lnTo>
                          <a:pt x="161" y="361"/>
                        </a:lnTo>
                        <a:lnTo>
                          <a:pt x="185" y="351"/>
                        </a:lnTo>
                        <a:lnTo>
                          <a:pt x="169" y="316"/>
                        </a:lnTo>
                        <a:close/>
                        <a:moveTo>
                          <a:pt x="262" y="315"/>
                        </a:moveTo>
                        <a:lnTo>
                          <a:pt x="238" y="327"/>
                        </a:lnTo>
                        <a:lnTo>
                          <a:pt x="254" y="360"/>
                        </a:lnTo>
                        <a:lnTo>
                          <a:pt x="278" y="349"/>
                        </a:lnTo>
                        <a:lnTo>
                          <a:pt x="262" y="315"/>
                        </a:lnTo>
                        <a:close/>
                        <a:moveTo>
                          <a:pt x="355" y="314"/>
                        </a:moveTo>
                        <a:lnTo>
                          <a:pt x="331" y="326"/>
                        </a:lnTo>
                        <a:lnTo>
                          <a:pt x="348" y="359"/>
                        </a:lnTo>
                        <a:lnTo>
                          <a:pt x="371" y="347"/>
                        </a:lnTo>
                        <a:lnTo>
                          <a:pt x="355" y="314"/>
                        </a:lnTo>
                        <a:close/>
                        <a:moveTo>
                          <a:pt x="448" y="313"/>
                        </a:moveTo>
                        <a:lnTo>
                          <a:pt x="425" y="324"/>
                        </a:lnTo>
                        <a:lnTo>
                          <a:pt x="441" y="358"/>
                        </a:lnTo>
                        <a:lnTo>
                          <a:pt x="465" y="346"/>
                        </a:lnTo>
                        <a:lnTo>
                          <a:pt x="448" y="313"/>
                        </a:lnTo>
                        <a:close/>
                        <a:moveTo>
                          <a:pt x="542" y="312"/>
                        </a:moveTo>
                        <a:lnTo>
                          <a:pt x="518" y="323"/>
                        </a:lnTo>
                        <a:lnTo>
                          <a:pt x="534" y="357"/>
                        </a:lnTo>
                        <a:lnTo>
                          <a:pt x="558" y="345"/>
                        </a:lnTo>
                        <a:lnTo>
                          <a:pt x="542" y="312"/>
                        </a:lnTo>
                        <a:close/>
                        <a:moveTo>
                          <a:pt x="635" y="311"/>
                        </a:moveTo>
                        <a:lnTo>
                          <a:pt x="611" y="321"/>
                        </a:lnTo>
                        <a:lnTo>
                          <a:pt x="627" y="355"/>
                        </a:lnTo>
                        <a:lnTo>
                          <a:pt x="651" y="344"/>
                        </a:lnTo>
                        <a:lnTo>
                          <a:pt x="635" y="311"/>
                        </a:lnTo>
                        <a:close/>
                        <a:moveTo>
                          <a:pt x="728" y="308"/>
                        </a:moveTo>
                        <a:lnTo>
                          <a:pt x="704" y="320"/>
                        </a:lnTo>
                        <a:lnTo>
                          <a:pt x="721" y="354"/>
                        </a:lnTo>
                        <a:lnTo>
                          <a:pt x="744" y="343"/>
                        </a:lnTo>
                        <a:lnTo>
                          <a:pt x="728" y="308"/>
                        </a:lnTo>
                        <a:close/>
                        <a:moveTo>
                          <a:pt x="821" y="307"/>
                        </a:moveTo>
                        <a:lnTo>
                          <a:pt x="799" y="319"/>
                        </a:lnTo>
                        <a:lnTo>
                          <a:pt x="815" y="353"/>
                        </a:lnTo>
                        <a:lnTo>
                          <a:pt x="839" y="342"/>
                        </a:lnTo>
                        <a:lnTo>
                          <a:pt x="821" y="307"/>
                        </a:lnTo>
                        <a:close/>
                        <a:moveTo>
                          <a:pt x="194" y="305"/>
                        </a:moveTo>
                        <a:lnTo>
                          <a:pt x="170" y="316"/>
                        </a:lnTo>
                        <a:lnTo>
                          <a:pt x="186" y="350"/>
                        </a:lnTo>
                        <a:lnTo>
                          <a:pt x="210" y="338"/>
                        </a:lnTo>
                        <a:lnTo>
                          <a:pt x="194" y="305"/>
                        </a:lnTo>
                        <a:close/>
                        <a:moveTo>
                          <a:pt x="287" y="303"/>
                        </a:moveTo>
                        <a:lnTo>
                          <a:pt x="263" y="314"/>
                        </a:lnTo>
                        <a:lnTo>
                          <a:pt x="279" y="349"/>
                        </a:lnTo>
                        <a:lnTo>
                          <a:pt x="303" y="337"/>
                        </a:lnTo>
                        <a:lnTo>
                          <a:pt x="287" y="303"/>
                        </a:lnTo>
                        <a:close/>
                        <a:moveTo>
                          <a:pt x="380" y="301"/>
                        </a:moveTo>
                        <a:lnTo>
                          <a:pt x="357" y="313"/>
                        </a:lnTo>
                        <a:lnTo>
                          <a:pt x="373" y="347"/>
                        </a:lnTo>
                        <a:lnTo>
                          <a:pt x="396" y="336"/>
                        </a:lnTo>
                        <a:lnTo>
                          <a:pt x="380" y="301"/>
                        </a:lnTo>
                        <a:close/>
                        <a:moveTo>
                          <a:pt x="474" y="300"/>
                        </a:moveTo>
                        <a:lnTo>
                          <a:pt x="450" y="312"/>
                        </a:lnTo>
                        <a:lnTo>
                          <a:pt x="466" y="345"/>
                        </a:lnTo>
                        <a:lnTo>
                          <a:pt x="490" y="334"/>
                        </a:lnTo>
                        <a:lnTo>
                          <a:pt x="474" y="300"/>
                        </a:lnTo>
                        <a:close/>
                        <a:moveTo>
                          <a:pt x="567" y="299"/>
                        </a:moveTo>
                        <a:lnTo>
                          <a:pt x="543" y="311"/>
                        </a:lnTo>
                        <a:lnTo>
                          <a:pt x="559" y="344"/>
                        </a:lnTo>
                        <a:lnTo>
                          <a:pt x="584" y="332"/>
                        </a:lnTo>
                        <a:lnTo>
                          <a:pt x="567" y="299"/>
                        </a:lnTo>
                        <a:close/>
                        <a:moveTo>
                          <a:pt x="661" y="298"/>
                        </a:moveTo>
                        <a:lnTo>
                          <a:pt x="636" y="309"/>
                        </a:lnTo>
                        <a:lnTo>
                          <a:pt x="653" y="343"/>
                        </a:lnTo>
                        <a:lnTo>
                          <a:pt x="677" y="331"/>
                        </a:lnTo>
                        <a:lnTo>
                          <a:pt x="661" y="298"/>
                        </a:lnTo>
                        <a:close/>
                        <a:moveTo>
                          <a:pt x="754" y="297"/>
                        </a:moveTo>
                        <a:lnTo>
                          <a:pt x="731" y="308"/>
                        </a:lnTo>
                        <a:lnTo>
                          <a:pt x="747" y="342"/>
                        </a:lnTo>
                        <a:lnTo>
                          <a:pt x="770" y="330"/>
                        </a:lnTo>
                        <a:lnTo>
                          <a:pt x="754" y="297"/>
                        </a:lnTo>
                        <a:close/>
                        <a:moveTo>
                          <a:pt x="848" y="296"/>
                        </a:moveTo>
                        <a:lnTo>
                          <a:pt x="824" y="307"/>
                        </a:lnTo>
                        <a:lnTo>
                          <a:pt x="840" y="341"/>
                        </a:lnTo>
                        <a:lnTo>
                          <a:pt x="864" y="329"/>
                        </a:lnTo>
                        <a:lnTo>
                          <a:pt x="848" y="296"/>
                        </a:lnTo>
                        <a:close/>
                        <a:moveTo>
                          <a:pt x="126" y="293"/>
                        </a:moveTo>
                        <a:lnTo>
                          <a:pt x="102" y="305"/>
                        </a:lnTo>
                        <a:lnTo>
                          <a:pt x="118" y="339"/>
                        </a:lnTo>
                        <a:lnTo>
                          <a:pt x="142" y="327"/>
                        </a:lnTo>
                        <a:lnTo>
                          <a:pt x="126" y="293"/>
                        </a:lnTo>
                        <a:close/>
                        <a:moveTo>
                          <a:pt x="219" y="292"/>
                        </a:moveTo>
                        <a:lnTo>
                          <a:pt x="195" y="304"/>
                        </a:lnTo>
                        <a:lnTo>
                          <a:pt x="211" y="337"/>
                        </a:lnTo>
                        <a:lnTo>
                          <a:pt x="235" y="326"/>
                        </a:lnTo>
                        <a:lnTo>
                          <a:pt x="219" y="292"/>
                        </a:lnTo>
                        <a:close/>
                        <a:moveTo>
                          <a:pt x="312" y="291"/>
                        </a:moveTo>
                        <a:lnTo>
                          <a:pt x="289" y="303"/>
                        </a:lnTo>
                        <a:lnTo>
                          <a:pt x="305" y="336"/>
                        </a:lnTo>
                        <a:lnTo>
                          <a:pt x="328" y="324"/>
                        </a:lnTo>
                        <a:lnTo>
                          <a:pt x="312" y="291"/>
                        </a:lnTo>
                        <a:close/>
                        <a:moveTo>
                          <a:pt x="405" y="290"/>
                        </a:moveTo>
                        <a:lnTo>
                          <a:pt x="382" y="301"/>
                        </a:lnTo>
                        <a:lnTo>
                          <a:pt x="398" y="335"/>
                        </a:lnTo>
                        <a:lnTo>
                          <a:pt x="423" y="323"/>
                        </a:lnTo>
                        <a:lnTo>
                          <a:pt x="405" y="290"/>
                        </a:lnTo>
                        <a:close/>
                        <a:moveTo>
                          <a:pt x="500" y="288"/>
                        </a:moveTo>
                        <a:lnTo>
                          <a:pt x="475" y="299"/>
                        </a:lnTo>
                        <a:lnTo>
                          <a:pt x="492" y="334"/>
                        </a:lnTo>
                        <a:lnTo>
                          <a:pt x="516" y="322"/>
                        </a:lnTo>
                        <a:lnTo>
                          <a:pt x="500" y="288"/>
                        </a:lnTo>
                        <a:close/>
                        <a:moveTo>
                          <a:pt x="593" y="286"/>
                        </a:moveTo>
                        <a:lnTo>
                          <a:pt x="569" y="298"/>
                        </a:lnTo>
                        <a:lnTo>
                          <a:pt x="585" y="332"/>
                        </a:lnTo>
                        <a:lnTo>
                          <a:pt x="609" y="321"/>
                        </a:lnTo>
                        <a:lnTo>
                          <a:pt x="593" y="286"/>
                        </a:lnTo>
                        <a:close/>
                        <a:moveTo>
                          <a:pt x="686" y="285"/>
                        </a:moveTo>
                        <a:lnTo>
                          <a:pt x="663" y="297"/>
                        </a:lnTo>
                        <a:lnTo>
                          <a:pt x="679" y="331"/>
                        </a:lnTo>
                        <a:lnTo>
                          <a:pt x="702" y="320"/>
                        </a:lnTo>
                        <a:lnTo>
                          <a:pt x="686" y="285"/>
                        </a:lnTo>
                        <a:close/>
                        <a:moveTo>
                          <a:pt x="780" y="284"/>
                        </a:moveTo>
                        <a:lnTo>
                          <a:pt x="756" y="296"/>
                        </a:lnTo>
                        <a:lnTo>
                          <a:pt x="772" y="329"/>
                        </a:lnTo>
                        <a:lnTo>
                          <a:pt x="796" y="318"/>
                        </a:lnTo>
                        <a:lnTo>
                          <a:pt x="780" y="284"/>
                        </a:lnTo>
                        <a:close/>
                        <a:moveTo>
                          <a:pt x="873" y="283"/>
                        </a:moveTo>
                        <a:lnTo>
                          <a:pt x="849" y="294"/>
                        </a:lnTo>
                        <a:lnTo>
                          <a:pt x="865" y="328"/>
                        </a:lnTo>
                        <a:lnTo>
                          <a:pt x="889" y="316"/>
                        </a:lnTo>
                        <a:lnTo>
                          <a:pt x="873" y="283"/>
                        </a:lnTo>
                        <a:close/>
                        <a:moveTo>
                          <a:pt x="151" y="281"/>
                        </a:moveTo>
                        <a:lnTo>
                          <a:pt x="127" y="292"/>
                        </a:lnTo>
                        <a:lnTo>
                          <a:pt x="143" y="327"/>
                        </a:lnTo>
                        <a:lnTo>
                          <a:pt x="167" y="315"/>
                        </a:lnTo>
                        <a:lnTo>
                          <a:pt x="151" y="281"/>
                        </a:lnTo>
                        <a:close/>
                        <a:moveTo>
                          <a:pt x="244" y="280"/>
                        </a:moveTo>
                        <a:lnTo>
                          <a:pt x="220" y="291"/>
                        </a:lnTo>
                        <a:lnTo>
                          <a:pt x="238" y="326"/>
                        </a:lnTo>
                        <a:lnTo>
                          <a:pt x="261" y="314"/>
                        </a:lnTo>
                        <a:lnTo>
                          <a:pt x="244" y="280"/>
                        </a:lnTo>
                        <a:close/>
                        <a:moveTo>
                          <a:pt x="338" y="278"/>
                        </a:moveTo>
                        <a:lnTo>
                          <a:pt x="315" y="290"/>
                        </a:lnTo>
                        <a:lnTo>
                          <a:pt x="331" y="323"/>
                        </a:lnTo>
                        <a:lnTo>
                          <a:pt x="354" y="312"/>
                        </a:lnTo>
                        <a:lnTo>
                          <a:pt x="338" y="278"/>
                        </a:lnTo>
                        <a:close/>
                        <a:moveTo>
                          <a:pt x="432" y="277"/>
                        </a:moveTo>
                        <a:lnTo>
                          <a:pt x="408" y="289"/>
                        </a:lnTo>
                        <a:lnTo>
                          <a:pt x="424" y="322"/>
                        </a:lnTo>
                        <a:lnTo>
                          <a:pt x="448" y="311"/>
                        </a:lnTo>
                        <a:lnTo>
                          <a:pt x="432" y="277"/>
                        </a:lnTo>
                        <a:close/>
                        <a:moveTo>
                          <a:pt x="525" y="276"/>
                        </a:moveTo>
                        <a:lnTo>
                          <a:pt x="501" y="288"/>
                        </a:lnTo>
                        <a:lnTo>
                          <a:pt x="517" y="321"/>
                        </a:lnTo>
                        <a:lnTo>
                          <a:pt x="541" y="309"/>
                        </a:lnTo>
                        <a:lnTo>
                          <a:pt x="525" y="276"/>
                        </a:lnTo>
                        <a:close/>
                        <a:moveTo>
                          <a:pt x="618" y="275"/>
                        </a:moveTo>
                        <a:lnTo>
                          <a:pt x="594" y="286"/>
                        </a:lnTo>
                        <a:lnTo>
                          <a:pt x="611" y="320"/>
                        </a:lnTo>
                        <a:lnTo>
                          <a:pt x="634" y="308"/>
                        </a:lnTo>
                        <a:lnTo>
                          <a:pt x="618" y="275"/>
                        </a:lnTo>
                        <a:close/>
                        <a:moveTo>
                          <a:pt x="711" y="274"/>
                        </a:moveTo>
                        <a:lnTo>
                          <a:pt x="688" y="285"/>
                        </a:lnTo>
                        <a:lnTo>
                          <a:pt x="704" y="319"/>
                        </a:lnTo>
                        <a:lnTo>
                          <a:pt x="728" y="307"/>
                        </a:lnTo>
                        <a:lnTo>
                          <a:pt x="711" y="274"/>
                        </a:lnTo>
                        <a:close/>
                        <a:moveTo>
                          <a:pt x="805" y="271"/>
                        </a:moveTo>
                        <a:lnTo>
                          <a:pt x="781" y="283"/>
                        </a:lnTo>
                        <a:lnTo>
                          <a:pt x="797" y="318"/>
                        </a:lnTo>
                        <a:lnTo>
                          <a:pt x="821" y="306"/>
                        </a:lnTo>
                        <a:lnTo>
                          <a:pt x="805" y="271"/>
                        </a:lnTo>
                        <a:close/>
                        <a:moveTo>
                          <a:pt x="177" y="269"/>
                        </a:moveTo>
                        <a:lnTo>
                          <a:pt x="152" y="281"/>
                        </a:lnTo>
                        <a:lnTo>
                          <a:pt x="169" y="314"/>
                        </a:lnTo>
                        <a:lnTo>
                          <a:pt x="193" y="303"/>
                        </a:lnTo>
                        <a:lnTo>
                          <a:pt x="177" y="269"/>
                        </a:lnTo>
                        <a:close/>
                        <a:moveTo>
                          <a:pt x="270" y="268"/>
                        </a:moveTo>
                        <a:lnTo>
                          <a:pt x="247" y="280"/>
                        </a:lnTo>
                        <a:lnTo>
                          <a:pt x="263" y="313"/>
                        </a:lnTo>
                        <a:lnTo>
                          <a:pt x="286" y="301"/>
                        </a:lnTo>
                        <a:lnTo>
                          <a:pt x="270" y="268"/>
                        </a:lnTo>
                        <a:close/>
                        <a:moveTo>
                          <a:pt x="364" y="267"/>
                        </a:moveTo>
                        <a:lnTo>
                          <a:pt x="340" y="277"/>
                        </a:lnTo>
                        <a:lnTo>
                          <a:pt x="356" y="312"/>
                        </a:lnTo>
                        <a:lnTo>
                          <a:pt x="380" y="300"/>
                        </a:lnTo>
                        <a:lnTo>
                          <a:pt x="364" y="267"/>
                        </a:lnTo>
                        <a:close/>
                        <a:moveTo>
                          <a:pt x="457" y="265"/>
                        </a:moveTo>
                        <a:lnTo>
                          <a:pt x="433" y="276"/>
                        </a:lnTo>
                        <a:lnTo>
                          <a:pt x="449" y="311"/>
                        </a:lnTo>
                        <a:lnTo>
                          <a:pt x="473" y="299"/>
                        </a:lnTo>
                        <a:lnTo>
                          <a:pt x="457" y="265"/>
                        </a:lnTo>
                        <a:close/>
                        <a:moveTo>
                          <a:pt x="550" y="263"/>
                        </a:moveTo>
                        <a:lnTo>
                          <a:pt x="526" y="275"/>
                        </a:lnTo>
                        <a:lnTo>
                          <a:pt x="542" y="309"/>
                        </a:lnTo>
                        <a:lnTo>
                          <a:pt x="566" y="298"/>
                        </a:lnTo>
                        <a:lnTo>
                          <a:pt x="550" y="263"/>
                        </a:lnTo>
                        <a:close/>
                        <a:moveTo>
                          <a:pt x="643" y="262"/>
                        </a:moveTo>
                        <a:lnTo>
                          <a:pt x="620" y="274"/>
                        </a:lnTo>
                        <a:lnTo>
                          <a:pt x="636" y="307"/>
                        </a:lnTo>
                        <a:lnTo>
                          <a:pt x="659" y="296"/>
                        </a:lnTo>
                        <a:lnTo>
                          <a:pt x="643" y="262"/>
                        </a:lnTo>
                        <a:close/>
                        <a:moveTo>
                          <a:pt x="738" y="261"/>
                        </a:moveTo>
                        <a:lnTo>
                          <a:pt x="713" y="273"/>
                        </a:lnTo>
                        <a:lnTo>
                          <a:pt x="730" y="306"/>
                        </a:lnTo>
                        <a:lnTo>
                          <a:pt x="754" y="294"/>
                        </a:lnTo>
                        <a:lnTo>
                          <a:pt x="738" y="261"/>
                        </a:lnTo>
                        <a:close/>
                        <a:moveTo>
                          <a:pt x="831" y="260"/>
                        </a:moveTo>
                        <a:lnTo>
                          <a:pt x="807" y="271"/>
                        </a:lnTo>
                        <a:lnTo>
                          <a:pt x="823" y="305"/>
                        </a:lnTo>
                        <a:lnTo>
                          <a:pt x="847" y="293"/>
                        </a:lnTo>
                        <a:lnTo>
                          <a:pt x="831" y="260"/>
                        </a:lnTo>
                        <a:close/>
                        <a:moveTo>
                          <a:pt x="109" y="258"/>
                        </a:moveTo>
                        <a:lnTo>
                          <a:pt x="85" y="269"/>
                        </a:lnTo>
                        <a:lnTo>
                          <a:pt x="101" y="304"/>
                        </a:lnTo>
                        <a:lnTo>
                          <a:pt x="125" y="292"/>
                        </a:lnTo>
                        <a:lnTo>
                          <a:pt x="109" y="258"/>
                        </a:lnTo>
                        <a:close/>
                        <a:moveTo>
                          <a:pt x="202" y="256"/>
                        </a:moveTo>
                        <a:lnTo>
                          <a:pt x="178" y="268"/>
                        </a:lnTo>
                        <a:lnTo>
                          <a:pt x="195" y="301"/>
                        </a:lnTo>
                        <a:lnTo>
                          <a:pt x="218" y="290"/>
                        </a:lnTo>
                        <a:lnTo>
                          <a:pt x="202" y="256"/>
                        </a:lnTo>
                        <a:close/>
                        <a:moveTo>
                          <a:pt x="295" y="255"/>
                        </a:moveTo>
                        <a:lnTo>
                          <a:pt x="272" y="267"/>
                        </a:lnTo>
                        <a:lnTo>
                          <a:pt x="288" y="300"/>
                        </a:lnTo>
                        <a:lnTo>
                          <a:pt x="312" y="289"/>
                        </a:lnTo>
                        <a:lnTo>
                          <a:pt x="295" y="255"/>
                        </a:lnTo>
                        <a:close/>
                        <a:moveTo>
                          <a:pt x="389" y="254"/>
                        </a:moveTo>
                        <a:lnTo>
                          <a:pt x="365" y="266"/>
                        </a:lnTo>
                        <a:lnTo>
                          <a:pt x="381" y="299"/>
                        </a:lnTo>
                        <a:lnTo>
                          <a:pt x="405" y="288"/>
                        </a:lnTo>
                        <a:lnTo>
                          <a:pt x="389" y="254"/>
                        </a:lnTo>
                        <a:close/>
                        <a:moveTo>
                          <a:pt x="482" y="253"/>
                        </a:moveTo>
                        <a:lnTo>
                          <a:pt x="458" y="265"/>
                        </a:lnTo>
                        <a:lnTo>
                          <a:pt x="474" y="298"/>
                        </a:lnTo>
                        <a:lnTo>
                          <a:pt x="498" y="286"/>
                        </a:lnTo>
                        <a:lnTo>
                          <a:pt x="482" y="253"/>
                        </a:lnTo>
                        <a:close/>
                        <a:moveTo>
                          <a:pt x="576" y="252"/>
                        </a:moveTo>
                        <a:lnTo>
                          <a:pt x="553" y="263"/>
                        </a:lnTo>
                        <a:lnTo>
                          <a:pt x="569" y="297"/>
                        </a:lnTo>
                        <a:lnTo>
                          <a:pt x="592" y="285"/>
                        </a:lnTo>
                        <a:lnTo>
                          <a:pt x="576" y="252"/>
                        </a:lnTo>
                        <a:close/>
                        <a:moveTo>
                          <a:pt x="669" y="250"/>
                        </a:moveTo>
                        <a:lnTo>
                          <a:pt x="646" y="261"/>
                        </a:lnTo>
                        <a:lnTo>
                          <a:pt x="662" y="296"/>
                        </a:lnTo>
                        <a:lnTo>
                          <a:pt x="686" y="284"/>
                        </a:lnTo>
                        <a:lnTo>
                          <a:pt x="669" y="250"/>
                        </a:lnTo>
                        <a:close/>
                        <a:moveTo>
                          <a:pt x="763" y="248"/>
                        </a:moveTo>
                        <a:lnTo>
                          <a:pt x="739" y="260"/>
                        </a:lnTo>
                        <a:lnTo>
                          <a:pt x="755" y="294"/>
                        </a:lnTo>
                        <a:lnTo>
                          <a:pt x="779" y="283"/>
                        </a:lnTo>
                        <a:lnTo>
                          <a:pt x="763" y="248"/>
                        </a:lnTo>
                        <a:close/>
                        <a:moveTo>
                          <a:pt x="856" y="247"/>
                        </a:moveTo>
                        <a:lnTo>
                          <a:pt x="832" y="259"/>
                        </a:lnTo>
                        <a:lnTo>
                          <a:pt x="848" y="292"/>
                        </a:lnTo>
                        <a:lnTo>
                          <a:pt x="872" y="281"/>
                        </a:lnTo>
                        <a:lnTo>
                          <a:pt x="856" y="247"/>
                        </a:lnTo>
                        <a:close/>
                        <a:moveTo>
                          <a:pt x="134" y="246"/>
                        </a:moveTo>
                        <a:lnTo>
                          <a:pt x="110" y="258"/>
                        </a:lnTo>
                        <a:lnTo>
                          <a:pt x="126" y="291"/>
                        </a:lnTo>
                        <a:lnTo>
                          <a:pt x="150" y="280"/>
                        </a:lnTo>
                        <a:lnTo>
                          <a:pt x="134" y="246"/>
                        </a:lnTo>
                        <a:close/>
                        <a:moveTo>
                          <a:pt x="227" y="244"/>
                        </a:moveTo>
                        <a:lnTo>
                          <a:pt x="204" y="255"/>
                        </a:lnTo>
                        <a:lnTo>
                          <a:pt x="220" y="290"/>
                        </a:lnTo>
                        <a:lnTo>
                          <a:pt x="243" y="278"/>
                        </a:lnTo>
                        <a:lnTo>
                          <a:pt x="227" y="244"/>
                        </a:lnTo>
                        <a:close/>
                        <a:moveTo>
                          <a:pt x="321" y="243"/>
                        </a:moveTo>
                        <a:lnTo>
                          <a:pt x="297" y="254"/>
                        </a:lnTo>
                        <a:lnTo>
                          <a:pt x="313" y="289"/>
                        </a:lnTo>
                        <a:lnTo>
                          <a:pt x="338" y="277"/>
                        </a:lnTo>
                        <a:lnTo>
                          <a:pt x="321" y="243"/>
                        </a:lnTo>
                        <a:close/>
                        <a:moveTo>
                          <a:pt x="415" y="242"/>
                        </a:moveTo>
                        <a:lnTo>
                          <a:pt x="390" y="253"/>
                        </a:lnTo>
                        <a:lnTo>
                          <a:pt x="407" y="288"/>
                        </a:lnTo>
                        <a:lnTo>
                          <a:pt x="431" y="276"/>
                        </a:lnTo>
                        <a:lnTo>
                          <a:pt x="415" y="242"/>
                        </a:lnTo>
                        <a:close/>
                        <a:moveTo>
                          <a:pt x="508" y="240"/>
                        </a:moveTo>
                        <a:lnTo>
                          <a:pt x="484" y="252"/>
                        </a:lnTo>
                        <a:lnTo>
                          <a:pt x="501" y="285"/>
                        </a:lnTo>
                        <a:lnTo>
                          <a:pt x="524" y="274"/>
                        </a:lnTo>
                        <a:lnTo>
                          <a:pt x="508" y="240"/>
                        </a:lnTo>
                        <a:close/>
                        <a:moveTo>
                          <a:pt x="601" y="239"/>
                        </a:moveTo>
                        <a:lnTo>
                          <a:pt x="578" y="251"/>
                        </a:lnTo>
                        <a:lnTo>
                          <a:pt x="594" y="284"/>
                        </a:lnTo>
                        <a:lnTo>
                          <a:pt x="617" y="273"/>
                        </a:lnTo>
                        <a:lnTo>
                          <a:pt x="601" y="239"/>
                        </a:lnTo>
                        <a:close/>
                        <a:moveTo>
                          <a:pt x="695" y="238"/>
                        </a:moveTo>
                        <a:lnTo>
                          <a:pt x="671" y="250"/>
                        </a:lnTo>
                        <a:lnTo>
                          <a:pt x="687" y="283"/>
                        </a:lnTo>
                        <a:lnTo>
                          <a:pt x="711" y="271"/>
                        </a:lnTo>
                        <a:lnTo>
                          <a:pt x="695" y="238"/>
                        </a:lnTo>
                        <a:close/>
                        <a:moveTo>
                          <a:pt x="788" y="237"/>
                        </a:moveTo>
                        <a:lnTo>
                          <a:pt x="764" y="248"/>
                        </a:lnTo>
                        <a:lnTo>
                          <a:pt x="780" y="282"/>
                        </a:lnTo>
                        <a:lnTo>
                          <a:pt x="804" y="270"/>
                        </a:lnTo>
                        <a:lnTo>
                          <a:pt x="788" y="237"/>
                        </a:lnTo>
                        <a:close/>
                        <a:moveTo>
                          <a:pt x="159" y="233"/>
                        </a:moveTo>
                        <a:lnTo>
                          <a:pt x="136" y="245"/>
                        </a:lnTo>
                        <a:lnTo>
                          <a:pt x="152" y="278"/>
                        </a:lnTo>
                        <a:lnTo>
                          <a:pt x="175" y="267"/>
                        </a:lnTo>
                        <a:lnTo>
                          <a:pt x="159" y="233"/>
                        </a:lnTo>
                        <a:close/>
                        <a:moveTo>
                          <a:pt x="254" y="232"/>
                        </a:moveTo>
                        <a:lnTo>
                          <a:pt x="230" y="244"/>
                        </a:lnTo>
                        <a:lnTo>
                          <a:pt x="246" y="277"/>
                        </a:lnTo>
                        <a:lnTo>
                          <a:pt x="270" y="266"/>
                        </a:lnTo>
                        <a:lnTo>
                          <a:pt x="254" y="232"/>
                        </a:lnTo>
                        <a:close/>
                        <a:moveTo>
                          <a:pt x="347" y="231"/>
                        </a:moveTo>
                        <a:lnTo>
                          <a:pt x="323" y="243"/>
                        </a:lnTo>
                        <a:lnTo>
                          <a:pt x="339" y="276"/>
                        </a:lnTo>
                        <a:lnTo>
                          <a:pt x="363" y="265"/>
                        </a:lnTo>
                        <a:lnTo>
                          <a:pt x="347" y="231"/>
                        </a:lnTo>
                        <a:close/>
                        <a:moveTo>
                          <a:pt x="440" y="230"/>
                        </a:moveTo>
                        <a:lnTo>
                          <a:pt x="416" y="242"/>
                        </a:lnTo>
                        <a:lnTo>
                          <a:pt x="432" y="275"/>
                        </a:lnTo>
                        <a:lnTo>
                          <a:pt x="456" y="263"/>
                        </a:lnTo>
                        <a:lnTo>
                          <a:pt x="440" y="230"/>
                        </a:lnTo>
                        <a:close/>
                        <a:moveTo>
                          <a:pt x="533" y="228"/>
                        </a:moveTo>
                        <a:lnTo>
                          <a:pt x="510" y="239"/>
                        </a:lnTo>
                        <a:lnTo>
                          <a:pt x="526" y="274"/>
                        </a:lnTo>
                        <a:lnTo>
                          <a:pt x="549" y="262"/>
                        </a:lnTo>
                        <a:lnTo>
                          <a:pt x="533" y="228"/>
                        </a:lnTo>
                        <a:close/>
                        <a:moveTo>
                          <a:pt x="627" y="227"/>
                        </a:moveTo>
                        <a:lnTo>
                          <a:pt x="603" y="238"/>
                        </a:lnTo>
                        <a:lnTo>
                          <a:pt x="619" y="273"/>
                        </a:lnTo>
                        <a:lnTo>
                          <a:pt x="643" y="261"/>
                        </a:lnTo>
                        <a:lnTo>
                          <a:pt x="627" y="227"/>
                        </a:lnTo>
                        <a:close/>
                        <a:moveTo>
                          <a:pt x="720" y="225"/>
                        </a:moveTo>
                        <a:lnTo>
                          <a:pt x="696" y="237"/>
                        </a:lnTo>
                        <a:lnTo>
                          <a:pt x="712" y="270"/>
                        </a:lnTo>
                        <a:lnTo>
                          <a:pt x="736" y="260"/>
                        </a:lnTo>
                        <a:lnTo>
                          <a:pt x="720" y="225"/>
                        </a:lnTo>
                        <a:close/>
                        <a:moveTo>
                          <a:pt x="813" y="224"/>
                        </a:moveTo>
                        <a:lnTo>
                          <a:pt x="789" y="236"/>
                        </a:lnTo>
                        <a:lnTo>
                          <a:pt x="805" y="269"/>
                        </a:lnTo>
                        <a:lnTo>
                          <a:pt x="830" y="258"/>
                        </a:lnTo>
                        <a:lnTo>
                          <a:pt x="813" y="224"/>
                        </a:lnTo>
                        <a:close/>
                        <a:moveTo>
                          <a:pt x="92" y="222"/>
                        </a:moveTo>
                        <a:lnTo>
                          <a:pt x="67" y="235"/>
                        </a:lnTo>
                        <a:lnTo>
                          <a:pt x="84" y="268"/>
                        </a:lnTo>
                        <a:lnTo>
                          <a:pt x="108" y="256"/>
                        </a:lnTo>
                        <a:lnTo>
                          <a:pt x="92" y="222"/>
                        </a:lnTo>
                        <a:close/>
                        <a:moveTo>
                          <a:pt x="185" y="221"/>
                        </a:moveTo>
                        <a:lnTo>
                          <a:pt x="162" y="232"/>
                        </a:lnTo>
                        <a:lnTo>
                          <a:pt x="178" y="267"/>
                        </a:lnTo>
                        <a:lnTo>
                          <a:pt x="201" y="255"/>
                        </a:lnTo>
                        <a:lnTo>
                          <a:pt x="185" y="221"/>
                        </a:lnTo>
                        <a:close/>
                        <a:moveTo>
                          <a:pt x="279" y="220"/>
                        </a:moveTo>
                        <a:lnTo>
                          <a:pt x="255" y="231"/>
                        </a:lnTo>
                        <a:lnTo>
                          <a:pt x="271" y="265"/>
                        </a:lnTo>
                        <a:lnTo>
                          <a:pt x="295" y="254"/>
                        </a:lnTo>
                        <a:lnTo>
                          <a:pt x="279" y="220"/>
                        </a:lnTo>
                        <a:close/>
                        <a:moveTo>
                          <a:pt x="372" y="219"/>
                        </a:moveTo>
                        <a:lnTo>
                          <a:pt x="348" y="230"/>
                        </a:lnTo>
                        <a:lnTo>
                          <a:pt x="364" y="263"/>
                        </a:lnTo>
                        <a:lnTo>
                          <a:pt x="388" y="252"/>
                        </a:lnTo>
                        <a:lnTo>
                          <a:pt x="372" y="219"/>
                        </a:lnTo>
                        <a:close/>
                        <a:moveTo>
                          <a:pt x="465" y="217"/>
                        </a:moveTo>
                        <a:lnTo>
                          <a:pt x="441" y="229"/>
                        </a:lnTo>
                        <a:lnTo>
                          <a:pt x="458" y="262"/>
                        </a:lnTo>
                        <a:lnTo>
                          <a:pt x="481" y="251"/>
                        </a:lnTo>
                        <a:lnTo>
                          <a:pt x="465" y="217"/>
                        </a:lnTo>
                        <a:close/>
                        <a:moveTo>
                          <a:pt x="558" y="216"/>
                        </a:moveTo>
                        <a:lnTo>
                          <a:pt x="535" y="228"/>
                        </a:lnTo>
                        <a:lnTo>
                          <a:pt x="551" y="261"/>
                        </a:lnTo>
                        <a:lnTo>
                          <a:pt x="576" y="250"/>
                        </a:lnTo>
                        <a:lnTo>
                          <a:pt x="558" y="216"/>
                        </a:lnTo>
                        <a:close/>
                        <a:moveTo>
                          <a:pt x="653" y="215"/>
                        </a:moveTo>
                        <a:lnTo>
                          <a:pt x="628" y="227"/>
                        </a:lnTo>
                        <a:lnTo>
                          <a:pt x="644" y="260"/>
                        </a:lnTo>
                        <a:lnTo>
                          <a:pt x="669" y="248"/>
                        </a:lnTo>
                        <a:lnTo>
                          <a:pt x="653" y="215"/>
                        </a:lnTo>
                        <a:close/>
                        <a:moveTo>
                          <a:pt x="746" y="214"/>
                        </a:moveTo>
                        <a:lnTo>
                          <a:pt x="721" y="224"/>
                        </a:lnTo>
                        <a:lnTo>
                          <a:pt x="738" y="259"/>
                        </a:lnTo>
                        <a:lnTo>
                          <a:pt x="762" y="247"/>
                        </a:lnTo>
                        <a:lnTo>
                          <a:pt x="746" y="214"/>
                        </a:lnTo>
                        <a:close/>
                        <a:moveTo>
                          <a:pt x="840" y="212"/>
                        </a:moveTo>
                        <a:lnTo>
                          <a:pt x="815" y="223"/>
                        </a:lnTo>
                        <a:lnTo>
                          <a:pt x="832" y="258"/>
                        </a:lnTo>
                        <a:lnTo>
                          <a:pt x="856" y="246"/>
                        </a:lnTo>
                        <a:lnTo>
                          <a:pt x="840" y="212"/>
                        </a:lnTo>
                        <a:close/>
                        <a:moveTo>
                          <a:pt x="117" y="210"/>
                        </a:moveTo>
                        <a:lnTo>
                          <a:pt x="94" y="222"/>
                        </a:lnTo>
                        <a:lnTo>
                          <a:pt x="110" y="255"/>
                        </a:lnTo>
                        <a:lnTo>
                          <a:pt x="133" y="244"/>
                        </a:lnTo>
                        <a:lnTo>
                          <a:pt x="117" y="210"/>
                        </a:lnTo>
                        <a:close/>
                        <a:moveTo>
                          <a:pt x="211" y="209"/>
                        </a:moveTo>
                        <a:lnTo>
                          <a:pt x="187" y="221"/>
                        </a:lnTo>
                        <a:lnTo>
                          <a:pt x="203" y="254"/>
                        </a:lnTo>
                        <a:lnTo>
                          <a:pt x="227" y="243"/>
                        </a:lnTo>
                        <a:lnTo>
                          <a:pt x="211" y="209"/>
                        </a:lnTo>
                        <a:close/>
                        <a:moveTo>
                          <a:pt x="304" y="208"/>
                        </a:moveTo>
                        <a:lnTo>
                          <a:pt x="280" y="220"/>
                        </a:lnTo>
                        <a:lnTo>
                          <a:pt x="296" y="253"/>
                        </a:lnTo>
                        <a:lnTo>
                          <a:pt x="320" y="242"/>
                        </a:lnTo>
                        <a:lnTo>
                          <a:pt x="304" y="208"/>
                        </a:lnTo>
                        <a:close/>
                        <a:moveTo>
                          <a:pt x="397" y="206"/>
                        </a:moveTo>
                        <a:lnTo>
                          <a:pt x="373" y="217"/>
                        </a:lnTo>
                        <a:lnTo>
                          <a:pt x="389" y="252"/>
                        </a:lnTo>
                        <a:lnTo>
                          <a:pt x="413" y="240"/>
                        </a:lnTo>
                        <a:lnTo>
                          <a:pt x="397" y="206"/>
                        </a:lnTo>
                        <a:close/>
                        <a:moveTo>
                          <a:pt x="490" y="205"/>
                        </a:moveTo>
                        <a:lnTo>
                          <a:pt x="467" y="216"/>
                        </a:lnTo>
                        <a:lnTo>
                          <a:pt x="484" y="251"/>
                        </a:lnTo>
                        <a:lnTo>
                          <a:pt x="507" y="239"/>
                        </a:lnTo>
                        <a:lnTo>
                          <a:pt x="490" y="205"/>
                        </a:lnTo>
                        <a:close/>
                        <a:moveTo>
                          <a:pt x="585" y="204"/>
                        </a:moveTo>
                        <a:lnTo>
                          <a:pt x="561" y="215"/>
                        </a:lnTo>
                        <a:lnTo>
                          <a:pt x="577" y="248"/>
                        </a:lnTo>
                        <a:lnTo>
                          <a:pt x="601" y="238"/>
                        </a:lnTo>
                        <a:lnTo>
                          <a:pt x="585" y="204"/>
                        </a:lnTo>
                        <a:close/>
                        <a:moveTo>
                          <a:pt x="678" y="202"/>
                        </a:moveTo>
                        <a:lnTo>
                          <a:pt x="654" y="214"/>
                        </a:lnTo>
                        <a:lnTo>
                          <a:pt x="670" y="247"/>
                        </a:lnTo>
                        <a:lnTo>
                          <a:pt x="694" y="236"/>
                        </a:lnTo>
                        <a:lnTo>
                          <a:pt x="678" y="202"/>
                        </a:lnTo>
                        <a:close/>
                        <a:moveTo>
                          <a:pt x="771" y="201"/>
                        </a:moveTo>
                        <a:lnTo>
                          <a:pt x="747" y="213"/>
                        </a:lnTo>
                        <a:lnTo>
                          <a:pt x="763" y="246"/>
                        </a:lnTo>
                        <a:lnTo>
                          <a:pt x="787" y="235"/>
                        </a:lnTo>
                        <a:lnTo>
                          <a:pt x="771" y="201"/>
                        </a:lnTo>
                        <a:close/>
                        <a:moveTo>
                          <a:pt x="142" y="198"/>
                        </a:moveTo>
                        <a:lnTo>
                          <a:pt x="119" y="209"/>
                        </a:lnTo>
                        <a:lnTo>
                          <a:pt x="135" y="243"/>
                        </a:lnTo>
                        <a:lnTo>
                          <a:pt x="159" y="232"/>
                        </a:lnTo>
                        <a:lnTo>
                          <a:pt x="142" y="198"/>
                        </a:lnTo>
                        <a:close/>
                        <a:moveTo>
                          <a:pt x="236" y="197"/>
                        </a:moveTo>
                        <a:lnTo>
                          <a:pt x="212" y="208"/>
                        </a:lnTo>
                        <a:lnTo>
                          <a:pt x="228" y="242"/>
                        </a:lnTo>
                        <a:lnTo>
                          <a:pt x="253" y="230"/>
                        </a:lnTo>
                        <a:lnTo>
                          <a:pt x="236" y="197"/>
                        </a:lnTo>
                        <a:close/>
                        <a:moveTo>
                          <a:pt x="330" y="195"/>
                        </a:moveTo>
                        <a:lnTo>
                          <a:pt x="305" y="207"/>
                        </a:lnTo>
                        <a:lnTo>
                          <a:pt x="321" y="240"/>
                        </a:lnTo>
                        <a:lnTo>
                          <a:pt x="346" y="229"/>
                        </a:lnTo>
                        <a:lnTo>
                          <a:pt x="330" y="195"/>
                        </a:lnTo>
                        <a:close/>
                        <a:moveTo>
                          <a:pt x="423" y="194"/>
                        </a:moveTo>
                        <a:lnTo>
                          <a:pt x="400" y="206"/>
                        </a:lnTo>
                        <a:lnTo>
                          <a:pt x="416" y="239"/>
                        </a:lnTo>
                        <a:lnTo>
                          <a:pt x="439" y="228"/>
                        </a:lnTo>
                        <a:lnTo>
                          <a:pt x="423" y="194"/>
                        </a:lnTo>
                        <a:close/>
                        <a:moveTo>
                          <a:pt x="517" y="193"/>
                        </a:moveTo>
                        <a:lnTo>
                          <a:pt x="493" y="205"/>
                        </a:lnTo>
                        <a:lnTo>
                          <a:pt x="509" y="238"/>
                        </a:lnTo>
                        <a:lnTo>
                          <a:pt x="533" y="227"/>
                        </a:lnTo>
                        <a:lnTo>
                          <a:pt x="517" y="193"/>
                        </a:lnTo>
                        <a:close/>
                        <a:moveTo>
                          <a:pt x="610" y="192"/>
                        </a:moveTo>
                        <a:lnTo>
                          <a:pt x="586" y="202"/>
                        </a:lnTo>
                        <a:lnTo>
                          <a:pt x="602" y="237"/>
                        </a:lnTo>
                        <a:lnTo>
                          <a:pt x="626" y="225"/>
                        </a:lnTo>
                        <a:lnTo>
                          <a:pt x="610" y="192"/>
                        </a:lnTo>
                        <a:close/>
                        <a:moveTo>
                          <a:pt x="703" y="190"/>
                        </a:moveTo>
                        <a:lnTo>
                          <a:pt x="679" y="201"/>
                        </a:lnTo>
                        <a:lnTo>
                          <a:pt x="695" y="236"/>
                        </a:lnTo>
                        <a:lnTo>
                          <a:pt x="719" y="224"/>
                        </a:lnTo>
                        <a:lnTo>
                          <a:pt x="703" y="190"/>
                        </a:lnTo>
                        <a:close/>
                        <a:moveTo>
                          <a:pt x="796" y="189"/>
                        </a:moveTo>
                        <a:lnTo>
                          <a:pt x="773" y="200"/>
                        </a:lnTo>
                        <a:lnTo>
                          <a:pt x="789" y="235"/>
                        </a:lnTo>
                        <a:lnTo>
                          <a:pt x="812" y="223"/>
                        </a:lnTo>
                        <a:lnTo>
                          <a:pt x="796" y="189"/>
                        </a:lnTo>
                        <a:close/>
                        <a:moveTo>
                          <a:pt x="74" y="187"/>
                        </a:moveTo>
                        <a:lnTo>
                          <a:pt x="50" y="199"/>
                        </a:lnTo>
                        <a:lnTo>
                          <a:pt x="66" y="232"/>
                        </a:lnTo>
                        <a:lnTo>
                          <a:pt x="90" y="221"/>
                        </a:lnTo>
                        <a:lnTo>
                          <a:pt x="74" y="187"/>
                        </a:lnTo>
                        <a:close/>
                        <a:moveTo>
                          <a:pt x="169" y="186"/>
                        </a:moveTo>
                        <a:lnTo>
                          <a:pt x="144" y="198"/>
                        </a:lnTo>
                        <a:lnTo>
                          <a:pt x="161" y="231"/>
                        </a:lnTo>
                        <a:lnTo>
                          <a:pt x="185" y="220"/>
                        </a:lnTo>
                        <a:lnTo>
                          <a:pt x="169" y="186"/>
                        </a:lnTo>
                        <a:close/>
                        <a:moveTo>
                          <a:pt x="262" y="184"/>
                        </a:moveTo>
                        <a:lnTo>
                          <a:pt x="238" y="195"/>
                        </a:lnTo>
                        <a:lnTo>
                          <a:pt x="254" y="230"/>
                        </a:lnTo>
                        <a:lnTo>
                          <a:pt x="278" y="219"/>
                        </a:lnTo>
                        <a:lnTo>
                          <a:pt x="262" y="184"/>
                        </a:lnTo>
                        <a:close/>
                        <a:moveTo>
                          <a:pt x="355" y="183"/>
                        </a:moveTo>
                        <a:lnTo>
                          <a:pt x="331" y="194"/>
                        </a:lnTo>
                        <a:lnTo>
                          <a:pt x="348" y="229"/>
                        </a:lnTo>
                        <a:lnTo>
                          <a:pt x="371" y="217"/>
                        </a:lnTo>
                        <a:lnTo>
                          <a:pt x="355" y="183"/>
                        </a:lnTo>
                        <a:close/>
                        <a:moveTo>
                          <a:pt x="448" y="182"/>
                        </a:moveTo>
                        <a:lnTo>
                          <a:pt x="425" y="193"/>
                        </a:lnTo>
                        <a:lnTo>
                          <a:pt x="441" y="227"/>
                        </a:lnTo>
                        <a:lnTo>
                          <a:pt x="465" y="215"/>
                        </a:lnTo>
                        <a:lnTo>
                          <a:pt x="448" y="182"/>
                        </a:lnTo>
                        <a:close/>
                        <a:moveTo>
                          <a:pt x="542" y="181"/>
                        </a:moveTo>
                        <a:lnTo>
                          <a:pt x="518" y="192"/>
                        </a:lnTo>
                        <a:lnTo>
                          <a:pt x="534" y="225"/>
                        </a:lnTo>
                        <a:lnTo>
                          <a:pt x="558" y="214"/>
                        </a:lnTo>
                        <a:lnTo>
                          <a:pt x="542" y="181"/>
                        </a:lnTo>
                        <a:close/>
                        <a:moveTo>
                          <a:pt x="635" y="179"/>
                        </a:moveTo>
                        <a:lnTo>
                          <a:pt x="611" y="191"/>
                        </a:lnTo>
                        <a:lnTo>
                          <a:pt x="627" y="224"/>
                        </a:lnTo>
                        <a:lnTo>
                          <a:pt x="651" y="213"/>
                        </a:lnTo>
                        <a:lnTo>
                          <a:pt x="635" y="179"/>
                        </a:lnTo>
                        <a:close/>
                        <a:moveTo>
                          <a:pt x="728" y="178"/>
                        </a:moveTo>
                        <a:lnTo>
                          <a:pt x="704" y="190"/>
                        </a:lnTo>
                        <a:lnTo>
                          <a:pt x="721" y="223"/>
                        </a:lnTo>
                        <a:lnTo>
                          <a:pt x="744" y="212"/>
                        </a:lnTo>
                        <a:lnTo>
                          <a:pt x="728" y="178"/>
                        </a:lnTo>
                        <a:close/>
                        <a:moveTo>
                          <a:pt x="823" y="176"/>
                        </a:moveTo>
                        <a:lnTo>
                          <a:pt x="799" y="189"/>
                        </a:lnTo>
                        <a:lnTo>
                          <a:pt x="815" y="222"/>
                        </a:lnTo>
                        <a:lnTo>
                          <a:pt x="839" y="210"/>
                        </a:lnTo>
                        <a:lnTo>
                          <a:pt x="823" y="176"/>
                        </a:lnTo>
                        <a:close/>
                        <a:moveTo>
                          <a:pt x="101" y="175"/>
                        </a:moveTo>
                        <a:lnTo>
                          <a:pt x="77" y="186"/>
                        </a:lnTo>
                        <a:lnTo>
                          <a:pt x="93" y="220"/>
                        </a:lnTo>
                        <a:lnTo>
                          <a:pt x="117" y="208"/>
                        </a:lnTo>
                        <a:lnTo>
                          <a:pt x="101" y="175"/>
                        </a:lnTo>
                        <a:close/>
                        <a:moveTo>
                          <a:pt x="194" y="174"/>
                        </a:moveTo>
                        <a:lnTo>
                          <a:pt x="170" y="185"/>
                        </a:lnTo>
                        <a:lnTo>
                          <a:pt x="186" y="219"/>
                        </a:lnTo>
                        <a:lnTo>
                          <a:pt x="210" y="207"/>
                        </a:lnTo>
                        <a:lnTo>
                          <a:pt x="194" y="174"/>
                        </a:lnTo>
                        <a:close/>
                        <a:moveTo>
                          <a:pt x="287" y="172"/>
                        </a:moveTo>
                        <a:lnTo>
                          <a:pt x="263" y="184"/>
                        </a:lnTo>
                        <a:lnTo>
                          <a:pt x="279" y="217"/>
                        </a:lnTo>
                        <a:lnTo>
                          <a:pt x="303" y="206"/>
                        </a:lnTo>
                        <a:lnTo>
                          <a:pt x="287" y="172"/>
                        </a:lnTo>
                        <a:close/>
                        <a:moveTo>
                          <a:pt x="380" y="171"/>
                        </a:moveTo>
                        <a:lnTo>
                          <a:pt x="357" y="183"/>
                        </a:lnTo>
                        <a:lnTo>
                          <a:pt x="373" y="216"/>
                        </a:lnTo>
                        <a:lnTo>
                          <a:pt x="396" y="205"/>
                        </a:lnTo>
                        <a:lnTo>
                          <a:pt x="380" y="171"/>
                        </a:lnTo>
                        <a:close/>
                        <a:moveTo>
                          <a:pt x="474" y="170"/>
                        </a:moveTo>
                        <a:lnTo>
                          <a:pt x="450" y="181"/>
                        </a:lnTo>
                        <a:lnTo>
                          <a:pt x="466" y="215"/>
                        </a:lnTo>
                        <a:lnTo>
                          <a:pt x="490" y="204"/>
                        </a:lnTo>
                        <a:lnTo>
                          <a:pt x="474" y="170"/>
                        </a:lnTo>
                        <a:close/>
                        <a:moveTo>
                          <a:pt x="567" y="168"/>
                        </a:moveTo>
                        <a:lnTo>
                          <a:pt x="543" y="179"/>
                        </a:lnTo>
                        <a:lnTo>
                          <a:pt x="559" y="214"/>
                        </a:lnTo>
                        <a:lnTo>
                          <a:pt x="584" y="202"/>
                        </a:lnTo>
                        <a:lnTo>
                          <a:pt x="567" y="168"/>
                        </a:lnTo>
                        <a:close/>
                        <a:moveTo>
                          <a:pt x="661" y="167"/>
                        </a:moveTo>
                        <a:lnTo>
                          <a:pt x="636" y="178"/>
                        </a:lnTo>
                        <a:lnTo>
                          <a:pt x="653" y="213"/>
                        </a:lnTo>
                        <a:lnTo>
                          <a:pt x="677" y="201"/>
                        </a:lnTo>
                        <a:lnTo>
                          <a:pt x="661" y="167"/>
                        </a:lnTo>
                        <a:close/>
                        <a:moveTo>
                          <a:pt x="754" y="166"/>
                        </a:moveTo>
                        <a:lnTo>
                          <a:pt x="731" y="177"/>
                        </a:lnTo>
                        <a:lnTo>
                          <a:pt x="747" y="210"/>
                        </a:lnTo>
                        <a:lnTo>
                          <a:pt x="770" y="199"/>
                        </a:lnTo>
                        <a:lnTo>
                          <a:pt x="754" y="166"/>
                        </a:lnTo>
                        <a:close/>
                        <a:moveTo>
                          <a:pt x="126" y="162"/>
                        </a:moveTo>
                        <a:lnTo>
                          <a:pt x="102" y="174"/>
                        </a:lnTo>
                        <a:lnTo>
                          <a:pt x="118" y="208"/>
                        </a:lnTo>
                        <a:lnTo>
                          <a:pt x="142" y="197"/>
                        </a:lnTo>
                        <a:lnTo>
                          <a:pt x="126" y="162"/>
                        </a:lnTo>
                        <a:close/>
                        <a:moveTo>
                          <a:pt x="219" y="161"/>
                        </a:moveTo>
                        <a:lnTo>
                          <a:pt x="195" y="172"/>
                        </a:lnTo>
                        <a:lnTo>
                          <a:pt x="211" y="207"/>
                        </a:lnTo>
                        <a:lnTo>
                          <a:pt x="235" y="195"/>
                        </a:lnTo>
                        <a:lnTo>
                          <a:pt x="219" y="161"/>
                        </a:lnTo>
                        <a:close/>
                        <a:moveTo>
                          <a:pt x="312" y="160"/>
                        </a:moveTo>
                        <a:lnTo>
                          <a:pt x="289" y="171"/>
                        </a:lnTo>
                        <a:lnTo>
                          <a:pt x="305" y="205"/>
                        </a:lnTo>
                        <a:lnTo>
                          <a:pt x="328" y="193"/>
                        </a:lnTo>
                        <a:lnTo>
                          <a:pt x="312" y="160"/>
                        </a:lnTo>
                        <a:close/>
                        <a:moveTo>
                          <a:pt x="405" y="159"/>
                        </a:moveTo>
                        <a:lnTo>
                          <a:pt x="382" y="170"/>
                        </a:lnTo>
                        <a:lnTo>
                          <a:pt x="398" y="204"/>
                        </a:lnTo>
                        <a:lnTo>
                          <a:pt x="423" y="192"/>
                        </a:lnTo>
                        <a:lnTo>
                          <a:pt x="405" y="159"/>
                        </a:lnTo>
                        <a:close/>
                        <a:moveTo>
                          <a:pt x="500" y="158"/>
                        </a:moveTo>
                        <a:lnTo>
                          <a:pt x="475" y="169"/>
                        </a:lnTo>
                        <a:lnTo>
                          <a:pt x="492" y="202"/>
                        </a:lnTo>
                        <a:lnTo>
                          <a:pt x="516" y="191"/>
                        </a:lnTo>
                        <a:lnTo>
                          <a:pt x="500" y="158"/>
                        </a:lnTo>
                        <a:close/>
                        <a:moveTo>
                          <a:pt x="593" y="156"/>
                        </a:moveTo>
                        <a:lnTo>
                          <a:pt x="569" y="168"/>
                        </a:lnTo>
                        <a:lnTo>
                          <a:pt x="585" y="201"/>
                        </a:lnTo>
                        <a:lnTo>
                          <a:pt x="609" y="190"/>
                        </a:lnTo>
                        <a:lnTo>
                          <a:pt x="593" y="156"/>
                        </a:lnTo>
                        <a:close/>
                        <a:moveTo>
                          <a:pt x="686" y="155"/>
                        </a:moveTo>
                        <a:lnTo>
                          <a:pt x="663" y="167"/>
                        </a:lnTo>
                        <a:lnTo>
                          <a:pt x="679" y="200"/>
                        </a:lnTo>
                        <a:lnTo>
                          <a:pt x="702" y="189"/>
                        </a:lnTo>
                        <a:lnTo>
                          <a:pt x="686" y="155"/>
                        </a:lnTo>
                        <a:close/>
                        <a:moveTo>
                          <a:pt x="779" y="153"/>
                        </a:moveTo>
                        <a:lnTo>
                          <a:pt x="756" y="164"/>
                        </a:lnTo>
                        <a:lnTo>
                          <a:pt x="772" y="199"/>
                        </a:lnTo>
                        <a:lnTo>
                          <a:pt x="796" y="187"/>
                        </a:lnTo>
                        <a:lnTo>
                          <a:pt x="779" y="153"/>
                        </a:lnTo>
                        <a:close/>
                        <a:moveTo>
                          <a:pt x="58" y="152"/>
                        </a:moveTo>
                        <a:lnTo>
                          <a:pt x="34" y="163"/>
                        </a:lnTo>
                        <a:lnTo>
                          <a:pt x="50" y="197"/>
                        </a:lnTo>
                        <a:lnTo>
                          <a:pt x="74" y="185"/>
                        </a:lnTo>
                        <a:lnTo>
                          <a:pt x="58" y="152"/>
                        </a:lnTo>
                        <a:close/>
                        <a:moveTo>
                          <a:pt x="151" y="151"/>
                        </a:moveTo>
                        <a:lnTo>
                          <a:pt x="127" y="162"/>
                        </a:lnTo>
                        <a:lnTo>
                          <a:pt x="143" y="195"/>
                        </a:lnTo>
                        <a:lnTo>
                          <a:pt x="167" y="184"/>
                        </a:lnTo>
                        <a:lnTo>
                          <a:pt x="151" y="151"/>
                        </a:lnTo>
                        <a:close/>
                        <a:moveTo>
                          <a:pt x="244" y="149"/>
                        </a:moveTo>
                        <a:lnTo>
                          <a:pt x="220" y="161"/>
                        </a:lnTo>
                        <a:lnTo>
                          <a:pt x="238" y="194"/>
                        </a:lnTo>
                        <a:lnTo>
                          <a:pt x="261" y="183"/>
                        </a:lnTo>
                        <a:lnTo>
                          <a:pt x="244" y="149"/>
                        </a:lnTo>
                        <a:close/>
                        <a:moveTo>
                          <a:pt x="338" y="148"/>
                        </a:moveTo>
                        <a:lnTo>
                          <a:pt x="315" y="159"/>
                        </a:lnTo>
                        <a:lnTo>
                          <a:pt x="331" y="193"/>
                        </a:lnTo>
                        <a:lnTo>
                          <a:pt x="354" y="182"/>
                        </a:lnTo>
                        <a:lnTo>
                          <a:pt x="338" y="148"/>
                        </a:lnTo>
                        <a:close/>
                        <a:moveTo>
                          <a:pt x="432" y="146"/>
                        </a:moveTo>
                        <a:lnTo>
                          <a:pt x="408" y="158"/>
                        </a:lnTo>
                        <a:lnTo>
                          <a:pt x="424" y="192"/>
                        </a:lnTo>
                        <a:lnTo>
                          <a:pt x="448" y="181"/>
                        </a:lnTo>
                        <a:lnTo>
                          <a:pt x="432" y="146"/>
                        </a:lnTo>
                        <a:close/>
                        <a:moveTo>
                          <a:pt x="525" y="145"/>
                        </a:moveTo>
                        <a:lnTo>
                          <a:pt x="501" y="156"/>
                        </a:lnTo>
                        <a:lnTo>
                          <a:pt x="517" y="191"/>
                        </a:lnTo>
                        <a:lnTo>
                          <a:pt x="541" y="179"/>
                        </a:lnTo>
                        <a:lnTo>
                          <a:pt x="525" y="145"/>
                        </a:lnTo>
                        <a:close/>
                        <a:moveTo>
                          <a:pt x="618" y="144"/>
                        </a:moveTo>
                        <a:lnTo>
                          <a:pt x="594" y="155"/>
                        </a:lnTo>
                        <a:lnTo>
                          <a:pt x="611" y="189"/>
                        </a:lnTo>
                        <a:lnTo>
                          <a:pt x="634" y="177"/>
                        </a:lnTo>
                        <a:lnTo>
                          <a:pt x="618" y="144"/>
                        </a:lnTo>
                        <a:close/>
                        <a:moveTo>
                          <a:pt x="711" y="143"/>
                        </a:moveTo>
                        <a:lnTo>
                          <a:pt x="688" y="154"/>
                        </a:lnTo>
                        <a:lnTo>
                          <a:pt x="704" y="187"/>
                        </a:lnTo>
                        <a:lnTo>
                          <a:pt x="727" y="176"/>
                        </a:lnTo>
                        <a:lnTo>
                          <a:pt x="711" y="143"/>
                        </a:lnTo>
                        <a:close/>
                        <a:moveTo>
                          <a:pt x="805" y="141"/>
                        </a:moveTo>
                        <a:lnTo>
                          <a:pt x="781" y="153"/>
                        </a:lnTo>
                        <a:lnTo>
                          <a:pt x="797" y="186"/>
                        </a:lnTo>
                        <a:lnTo>
                          <a:pt x="821" y="175"/>
                        </a:lnTo>
                        <a:lnTo>
                          <a:pt x="805" y="141"/>
                        </a:lnTo>
                        <a:close/>
                        <a:moveTo>
                          <a:pt x="84" y="139"/>
                        </a:moveTo>
                        <a:lnTo>
                          <a:pt x="59" y="151"/>
                        </a:lnTo>
                        <a:lnTo>
                          <a:pt x="75" y="185"/>
                        </a:lnTo>
                        <a:lnTo>
                          <a:pt x="100" y="174"/>
                        </a:lnTo>
                        <a:lnTo>
                          <a:pt x="84" y="139"/>
                        </a:lnTo>
                        <a:close/>
                        <a:moveTo>
                          <a:pt x="177" y="138"/>
                        </a:moveTo>
                        <a:lnTo>
                          <a:pt x="152" y="149"/>
                        </a:lnTo>
                        <a:lnTo>
                          <a:pt x="169" y="183"/>
                        </a:lnTo>
                        <a:lnTo>
                          <a:pt x="193" y="171"/>
                        </a:lnTo>
                        <a:lnTo>
                          <a:pt x="177" y="138"/>
                        </a:lnTo>
                        <a:close/>
                        <a:moveTo>
                          <a:pt x="270" y="137"/>
                        </a:moveTo>
                        <a:lnTo>
                          <a:pt x="247" y="148"/>
                        </a:lnTo>
                        <a:lnTo>
                          <a:pt x="263" y="182"/>
                        </a:lnTo>
                        <a:lnTo>
                          <a:pt x="286" y="170"/>
                        </a:lnTo>
                        <a:lnTo>
                          <a:pt x="270" y="137"/>
                        </a:lnTo>
                        <a:close/>
                        <a:moveTo>
                          <a:pt x="364" y="136"/>
                        </a:moveTo>
                        <a:lnTo>
                          <a:pt x="340" y="147"/>
                        </a:lnTo>
                        <a:lnTo>
                          <a:pt x="356" y="181"/>
                        </a:lnTo>
                        <a:lnTo>
                          <a:pt x="380" y="169"/>
                        </a:lnTo>
                        <a:lnTo>
                          <a:pt x="364" y="136"/>
                        </a:lnTo>
                        <a:close/>
                        <a:moveTo>
                          <a:pt x="457" y="134"/>
                        </a:moveTo>
                        <a:lnTo>
                          <a:pt x="433" y="146"/>
                        </a:lnTo>
                        <a:lnTo>
                          <a:pt x="449" y="179"/>
                        </a:lnTo>
                        <a:lnTo>
                          <a:pt x="473" y="168"/>
                        </a:lnTo>
                        <a:lnTo>
                          <a:pt x="457" y="134"/>
                        </a:lnTo>
                        <a:close/>
                        <a:moveTo>
                          <a:pt x="550" y="133"/>
                        </a:moveTo>
                        <a:lnTo>
                          <a:pt x="526" y="145"/>
                        </a:lnTo>
                        <a:lnTo>
                          <a:pt x="542" y="178"/>
                        </a:lnTo>
                        <a:lnTo>
                          <a:pt x="566" y="167"/>
                        </a:lnTo>
                        <a:lnTo>
                          <a:pt x="550" y="133"/>
                        </a:lnTo>
                        <a:close/>
                        <a:moveTo>
                          <a:pt x="643" y="131"/>
                        </a:moveTo>
                        <a:lnTo>
                          <a:pt x="620" y="143"/>
                        </a:lnTo>
                        <a:lnTo>
                          <a:pt x="636" y="177"/>
                        </a:lnTo>
                        <a:lnTo>
                          <a:pt x="659" y="166"/>
                        </a:lnTo>
                        <a:lnTo>
                          <a:pt x="643" y="131"/>
                        </a:lnTo>
                        <a:close/>
                        <a:moveTo>
                          <a:pt x="738" y="130"/>
                        </a:moveTo>
                        <a:lnTo>
                          <a:pt x="713" y="141"/>
                        </a:lnTo>
                        <a:lnTo>
                          <a:pt x="730" y="176"/>
                        </a:lnTo>
                        <a:lnTo>
                          <a:pt x="754" y="164"/>
                        </a:lnTo>
                        <a:lnTo>
                          <a:pt x="738" y="130"/>
                        </a:lnTo>
                        <a:close/>
                        <a:moveTo>
                          <a:pt x="109" y="128"/>
                        </a:moveTo>
                        <a:lnTo>
                          <a:pt x="85" y="139"/>
                        </a:lnTo>
                        <a:lnTo>
                          <a:pt x="101" y="172"/>
                        </a:lnTo>
                        <a:lnTo>
                          <a:pt x="125" y="161"/>
                        </a:lnTo>
                        <a:lnTo>
                          <a:pt x="109" y="128"/>
                        </a:lnTo>
                        <a:close/>
                        <a:moveTo>
                          <a:pt x="202" y="125"/>
                        </a:moveTo>
                        <a:lnTo>
                          <a:pt x="178" y="137"/>
                        </a:lnTo>
                        <a:lnTo>
                          <a:pt x="195" y="171"/>
                        </a:lnTo>
                        <a:lnTo>
                          <a:pt x="218" y="160"/>
                        </a:lnTo>
                        <a:lnTo>
                          <a:pt x="202" y="125"/>
                        </a:lnTo>
                        <a:close/>
                        <a:moveTo>
                          <a:pt x="295" y="124"/>
                        </a:moveTo>
                        <a:lnTo>
                          <a:pt x="272" y="136"/>
                        </a:lnTo>
                        <a:lnTo>
                          <a:pt x="288" y="170"/>
                        </a:lnTo>
                        <a:lnTo>
                          <a:pt x="312" y="159"/>
                        </a:lnTo>
                        <a:lnTo>
                          <a:pt x="295" y="124"/>
                        </a:lnTo>
                        <a:close/>
                        <a:moveTo>
                          <a:pt x="389" y="123"/>
                        </a:moveTo>
                        <a:lnTo>
                          <a:pt x="365" y="134"/>
                        </a:lnTo>
                        <a:lnTo>
                          <a:pt x="381" y="169"/>
                        </a:lnTo>
                        <a:lnTo>
                          <a:pt x="405" y="158"/>
                        </a:lnTo>
                        <a:lnTo>
                          <a:pt x="389" y="123"/>
                        </a:lnTo>
                        <a:close/>
                        <a:moveTo>
                          <a:pt x="482" y="122"/>
                        </a:moveTo>
                        <a:lnTo>
                          <a:pt x="458" y="133"/>
                        </a:lnTo>
                        <a:lnTo>
                          <a:pt x="474" y="167"/>
                        </a:lnTo>
                        <a:lnTo>
                          <a:pt x="498" y="155"/>
                        </a:lnTo>
                        <a:lnTo>
                          <a:pt x="482" y="122"/>
                        </a:lnTo>
                        <a:close/>
                        <a:moveTo>
                          <a:pt x="576" y="121"/>
                        </a:moveTo>
                        <a:lnTo>
                          <a:pt x="551" y="132"/>
                        </a:lnTo>
                        <a:lnTo>
                          <a:pt x="569" y="166"/>
                        </a:lnTo>
                        <a:lnTo>
                          <a:pt x="592" y="154"/>
                        </a:lnTo>
                        <a:lnTo>
                          <a:pt x="576" y="121"/>
                        </a:lnTo>
                        <a:close/>
                        <a:moveTo>
                          <a:pt x="669" y="120"/>
                        </a:moveTo>
                        <a:lnTo>
                          <a:pt x="646" y="131"/>
                        </a:lnTo>
                        <a:lnTo>
                          <a:pt x="662" y="164"/>
                        </a:lnTo>
                        <a:lnTo>
                          <a:pt x="686" y="153"/>
                        </a:lnTo>
                        <a:lnTo>
                          <a:pt x="669" y="120"/>
                        </a:lnTo>
                        <a:close/>
                        <a:moveTo>
                          <a:pt x="763" y="118"/>
                        </a:moveTo>
                        <a:lnTo>
                          <a:pt x="739" y="130"/>
                        </a:lnTo>
                        <a:lnTo>
                          <a:pt x="755" y="163"/>
                        </a:lnTo>
                        <a:lnTo>
                          <a:pt x="779" y="152"/>
                        </a:lnTo>
                        <a:lnTo>
                          <a:pt x="763" y="118"/>
                        </a:lnTo>
                        <a:close/>
                        <a:moveTo>
                          <a:pt x="41" y="116"/>
                        </a:moveTo>
                        <a:lnTo>
                          <a:pt x="17" y="128"/>
                        </a:lnTo>
                        <a:lnTo>
                          <a:pt x="33" y="162"/>
                        </a:lnTo>
                        <a:lnTo>
                          <a:pt x="57" y="149"/>
                        </a:lnTo>
                        <a:lnTo>
                          <a:pt x="41" y="116"/>
                        </a:lnTo>
                        <a:close/>
                        <a:moveTo>
                          <a:pt x="134" y="115"/>
                        </a:moveTo>
                        <a:lnTo>
                          <a:pt x="110" y="126"/>
                        </a:lnTo>
                        <a:lnTo>
                          <a:pt x="126" y="160"/>
                        </a:lnTo>
                        <a:lnTo>
                          <a:pt x="150" y="148"/>
                        </a:lnTo>
                        <a:lnTo>
                          <a:pt x="134" y="115"/>
                        </a:lnTo>
                        <a:close/>
                        <a:moveTo>
                          <a:pt x="227" y="114"/>
                        </a:moveTo>
                        <a:lnTo>
                          <a:pt x="204" y="125"/>
                        </a:lnTo>
                        <a:lnTo>
                          <a:pt x="220" y="159"/>
                        </a:lnTo>
                        <a:lnTo>
                          <a:pt x="243" y="147"/>
                        </a:lnTo>
                        <a:lnTo>
                          <a:pt x="227" y="114"/>
                        </a:lnTo>
                        <a:close/>
                        <a:moveTo>
                          <a:pt x="321" y="113"/>
                        </a:moveTo>
                        <a:lnTo>
                          <a:pt x="297" y="124"/>
                        </a:lnTo>
                        <a:lnTo>
                          <a:pt x="313" y="158"/>
                        </a:lnTo>
                        <a:lnTo>
                          <a:pt x="338" y="146"/>
                        </a:lnTo>
                        <a:lnTo>
                          <a:pt x="321" y="113"/>
                        </a:lnTo>
                        <a:close/>
                        <a:moveTo>
                          <a:pt x="415" y="111"/>
                        </a:moveTo>
                        <a:lnTo>
                          <a:pt x="390" y="123"/>
                        </a:lnTo>
                        <a:lnTo>
                          <a:pt x="407" y="156"/>
                        </a:lnTo>
                        <a:lnTo>
                          <a:pt x="431" y="145"/>
                        </a:lnTo>
                        <a:lnTo>
                          <a:pt x="415" y="111"/>
                        </a:lnTo>
                        <a:close/>
                        <a:moveTo>
                          <a:pt x="508" y="109"/>
                        </a:moveTo>
                        <a:lnTo>
                          <a:pt x="484" y="121"/>
                        </a:lnTo>
                        <a:lnTo>
                          <a:pt x="500" y="155"/>
                        </a:lnTo>
                        <a:lnTo>
                          <a:pt x="524" y="144"/>
                        </a:lnTo>
                        <a:lnTo>
                          <a:pt x="508" y="109"/>
                        </a:lnTo>
                        <a:close/>
                        <a:moveTo>
                          <a:pt x="601" y="108"/>
                        </a:moveTo>
                        <a:lnTo>
                          <a:pt x="578" y="120"/>
                        </a:lnTo>
                        <a:lnTo>
                          <a:pt x="594" y="154"/>
                        </a:lnTo>
                        <a:lnTo>
                          <a:pt x="617" y="143"/>
                        </a:lnTo>
                        <a:lnTo>
                          <a:pt x="601" y="108"/>
                        </a:lnTo>
                        <a:close/>
                        <a:moveTo>
                          <a:pt x="695" y="107"/>
                        </a:moveTo>
                        <a:lnTo>
                          <a:pt x="671" y="118"/>
                        </a:lnTo>
                        <a:lnTo>
                          <a:pt x="687" y="152"/>
                        </a:lnTo>
                        <a:lnTo>
                          <a:pt x="711" y="141"/>
                        </a:lnTo>
                        <a:lnTo>
                          <a:pt x="695" y="107"/>
                        </a:lnTo>
                        <a:close/>
                        <a:moveTo>
                          <a:pt x="788" y="106"/>
                        </a:moveTo>
                        <a:lnTo>
                          <a:pt x="764" y="117"/>
                        </a:lnTo>
                        <a:lnTo>
                          <a:pt x="780" y="151"/>
                        </a:lnTo>
                        <a:lnTo>
                          <a:pt x="804" y="139"/>
                        </a:lnTo>
                        <a:lnTo>
                          <a:pt x="788" y="106"/>
                        </a:lnTo>
                        <a:close/>
                        <a:moveTo>
                          <a:pt x="66" y="105"/>
                        </a:moveTo>
                        <a:lnTo>
                          <a:pt x="42" y="115"/>
                        </a:lnTo>
                        <a:lnTo>
                          <a:pt x="58" y="149"/>
                        </a:lnTo>
                        <a:lnTo>
                          <a:pt x="82" y="138"/>
                        </a:lnTo>
                        <a:lnTo>
                          <a:pt x="66" y="105"/>
                        </a:lnTo>
                        <a:close/>
                        <a:moveTo>
                          <a:pt x="159" y="102"/>
                        </a:moveTo>
                        <a:lnTo>
                          <a:pt x="136" y="114"/>
                        </a:lnTo>
                        <a:lnTo>
                          <a:pt x="152" y="148"/>
                        </a:lnTo>
                        <a:lnTo>
                          <a:pt x="175" y="137"/>
                        </a:lnTo>
                        <a:lnTo>
                          <a:pt x="159" y="102"/>
                        </a:lnTo>
                        <a:close/>
                        <a:moveTo>
                          <a:pt x="254" y="101"/>
                        </a:moveTo>
                        <a:lnTo>
                          <a:pt x="230" y="113"/>
                        </a:lnTo>
                        <a:lnTo>
                          <a:pt x="246" y="147"/>
                        </a:lnTo>
                        <a:lnTo>
                          <a:pt x="270" y="136"/>
                        </a:lnTo>
                        <a:lnTo>
                          <a:pt x="254" y="101"/>
                        </a:lnTo>
                        <a:close/>
                        <a:moveTo>
                          <a:pt x="347" y="100"/>
                        </a:moveTo>
                        <a:lnTo>
                          <a:pt x="323" y="111"/>
                        </a:lnTo>
                        <a:lnTo>
                          <a:pt x="339" y="145"/>
                        </a:lnTo>
                        <a:lnTo>
                          <a:pt x="363" y="133"/>
                        </a:lnTo>
                        <a:lnTo>
                          <a:pt x="347" y="100"/>
                        </a:lnTo>
                        <a:close/>
                        <a:moveTo>
                          <a:pt x="440" y="99"/>
                        </a:moveTo>
                        <a:lnTo>
                          <a:pt x="416" y="110"/>
                        </a:lnTo>
                        <a:lnTo>
                          <a:pt x="432" y="144"/>
                        </a:lnTo>
                        <a:lnTo>
                          <a:pt x="456" y="132"/>
                        </a:lnTo>
                        <a:lnTo>
                          <a:pt x="440" y="99"/>
                        </a:lnTo>
                        <a:close/>
                        <a:moveTo>
                          <a:pt x="533" y="98"/>
                        </a:moveTo>
                        <a:lnTo>
                          <a:pt x="510" y="109"/>
                        </a:lnTo>
                        <a:lnTo>
                          <a:pt x="526" y="143"/>
                        </a:lnTo>
                        <a:lnTo>
                          <a:pt x="549" y="131"/>
                        </a:lnTo>
                        <a:lnTo>
                          <a:pt x="533" y="98"/>
                        </a:lnTo>
                        <a:close/>
                        <a:moveTo>
                          <a:pt x="627" y="97"/>
                        </a:moveTo>
                        <a:lnTo>
                          <a:pt x="603" y="108"/>
                        </a:lnTo>
                        <a:lnTo>
                          <a:pt x="619" y="141"/>
                        </a:lnTo>
                        <a:lnTo>
                          <a:pt x="643" y="130"/>
                        </a:lnTo>
                        <a:lnTo>
                          <a:pt x="627" y="97"/>
                        </a:lnTo>
                        <a:close/>
                        <a:moveTo>
                          <a:pt x="720" y="95"/>
                        </a:moveTo>
                        <a:lnTo>
                          <a:pt x="696" y="107"/>
                        </a:lnTo>
                        <a:lnTo>
                          <a:pt x="712" y="140"/>
                        </a:lnTo>
                        <a:lnTo>
                          <a:pt x="736" y="129"/>
                        </a:lnTo>
                        <a:lnTo>
                          <a:pt x="720" y="95"/>
                        </a:lnTo>
                        <a:close/>
                        <a:moveTo>
                          <a:pt x="92" y="92"/>
                        </a:moveTo>
                        <a:lnTo>
                          <a:pt x="67" y="103"/>
                        </a:lnTo>
                        <a:lnTo>
                          <a:pt x="85" y="137"/>
                        </a:lnTo>
                        <a:lnTo>
                          <a:pt x="108" y="125"/>
                        </a:lnTo>
                        <a:lnTo>
                          <a:pt x="92" y="92"/>
                        </a:lnTo>
                        <a:close/>
                        <a:moveTo>
                          <a:pt x="185" y="91"/>
                        </a:moveTo>
                        <a:lnTo>
                          <a:pt x="162" y="102"/>
                        </a:lnTo>
                        <a:lnTo>
                          <a:pt x="178" y="136"/>
                        </a:lnTo>
                        <a:lnTo>
                          <a:pt x="201" y="124"/>
                        </a:lnTo>
                        <a:lnTo>
                          <a:pt x="185" y="91"/>
                        </a:lnTo>
                        <a:close/>
                        <a:moveTo>
                          <a:pt x="279" y="90"/>
                        </a:moveTo>
                        <a:lnTo>
                          <a:pt x="255" y="101"/>
                        </a:lnTo>
                        <a:lnTo>
                          <a:pt x="271" y="134"/>
                        </a:lnTo>
                        <a:lnTo>
                          <a:pt x="295" y="123"/>
                        </a:lnTo>
                        <a:lnTo>
                          <a:pt x="279" y="90"/>
                        </a:lnTo>
                        <a:close/>
                        <a:moveTo>
                          <a:pt x="372" y="87"/>
                        </a:moveTo>
                        <a:lnTo>
                          <a:pt x="348" y="99"/>
                        </a:lnTo>
                        <a:lnTo>
                          <a:pt x="364" y="133"/>
                        </a:lnTo>
                        <a:lnTo>
                          <a:pt x="388" y="122"/>
                        </a:lnTo>
                        <a:lnTo>
                          <a:pt x="372" y="87"/>
                        </a:lnTo>
                        <a:close/>
                        <a:moveTo>
                          <a:pt x="465" y="86"/>
                        </a:moveTo>
                        <a:lnTo>
                          <a:pt x="441" y="98"/>
                        </a:lnTo>
                        <a:lnTo>
                          <a:pt x="458" y="132"/>
                        </a:lnTo>
                        <a:lnTo>
                          <a:pt x="481" y="121"/>
                        </a:lnTo>
                        <a:lnTo>
                          <a:pt x="465" y="86"/>
                        </a:lnTo>
                        <a:close/>
                        <a:moveTo>
                          <a:pt x="558" y="85"/>
                        </a:moveTo>
                        <a:lnTo>
                          <a:pt x="535" y="97"/>
                        </a:lnTo>
                        <a:lnTo>
                          <a:pt x="551" y="130"/>
                        </a:lnTo>
                        <a:lnTo>
                          <a:pt x="576" y="120"/>
                        </a:lnTo>
                        <a:lnTo>
                          <a:pt x="558" y="85"/>
                        </a:lnTo>
                        <a:close/>
                        <a:moveTo>
                          <a:pt x="653" y="84"/>
                        </a:moveTo>
                        <a:lnTo>
                          <a:pt x="628" y="95"/>
                        </a:lnTo>
                        <a:lnTo>
                          <a:pt x="644" y="129"/>
                        </a:lnTo>
                        <a:lnTo>
                          <a:pt x="669" y="117"/>
                        </a:lnTo>
                        <a:lnTo>
                          <a:pt x="653" y="84"/>
                        </a:lnTo>
                        <a:close/>
                        <a:moveTo>
                          <a:pt x="746" y="83"/>
                        </a:moveTo>
                        <a:lnTo>
                          <a:pt x="721" y="94"/>
                        </a:lnTo>
                        <a:lnTo>
                          <a:pt x="738" y="128"/>
                        </a:lnTo>
                        <a:lnTo>
                          <a:pt x="762" y="116"/>
                        </a:lnTo>
                        <a:lnTo>
                          <a:pt x="746" y="83"/>
                        </a:lnTo>
                        <a:close/>
                        <a:moveTo>
                          <a:pt x="24" y="80"/>
                        </a:moveTo>
                        <a:lnTo>
                          <a:pt x="0" y="92"/>
                        </a:lnTo>
                        <a:lnTo>
                          <a:pt x="16" y="126"/>
                        </a:lnTo>
                        <a:lnTo>
                          <a:pt x="40" y="115"/>
                        </a:lnTo>
                        <a:lnTo>
                          <a:pt x="24" y="80"/>
                        </a:lnTo>
                        <a:close/>
                        <a:moveTo>
                          <a:pt x="117" y="79"/>
                        </a:moveTo>
                        <a:lnTo>
                          <a:pt x="94" y="91"/>
                        </a:lnTo>
                        <a:lnTo>
                          <a:pt x="110" y="125"/>
                        </a:lnTo>
                        <a:lnTo>
                          <a:pt x="133" y="114"/>
                        </a:lnTo>
                        <a:lnTo>
                          <a:pt x="117" y="79"/>
                        </a:lnTo>
                        <a:close/>
                        <a:moveTo>
                          <a:pt x="211" y="78"/>
                        </a:moveTo>
                        <a:lnTo>
                          <a:pt x="187" y="90"/>
                        </a:lnTo>
                        <a:lnTo>
                          <a:pt x="203" y="123"/>
                        </a:lnTo>
                        <a:lnTo>
                          <a:pt x="227" y="111"/>
                        </a:lnTo>
                        <a:lnTo>
                          <a:pt x="211" y="78"/>
                        </a:lnTo>
                        <a:close/>
                        <a:moveTo>
                          <a:pt x="304" y="77"/>
                        </a:moveTo>
                        <a:lnTo>
                          <a:pt x="280" y="88"/>
                        </a:lnTo>
                        <a:lnTo>
                          <a:pt x="296" y="122"/>
                        </a:lnTo>
                        <a:lnTo>
                          <a:pt x="320" y="110"/>
                        </a:lnTo>
                        <a:lnTo>
                          <a:pt x="304" y="77"/>
                        </a:lnTo>
                        <a:close/>
                        <a:moveTo>
                          <a:pt x="397" y="76"/>
                        </a:moveTo>
                        <a:lnTo>
                          <a:pt x="373" y="87"/>
                        </a:lnTo>
                        <a:lnTo>
                          <a:pt x="389" y="121"/>
                        </a:lnTo>
                        <a:lnTo>
                          <a:pt x="413" y="109"/>
                        </a:lnTo>
                        <a:lnTo>
                          <a:pt x="397" y="76"/>
                        </a:lnTo>
                        <a:close/>
                        <a:moveTo>
                          <a:pt x="490" y="75"/>
                        </a:moveTo>
                        <a:lnTo>
                          <a:pt x="467" y="86"/>
                        </a:lnTo>
                        <a:lnTo>
                          <a:pt x="484" y="120"/>
                        </a:lnTo>
                        <a:lnTo>
                          <a:pt x="507" y="108"/>
                        </a:lnTo>
                        <a:lnTo>
                          <a:pt x="490" y="75"/>
                        </a:lnTo>
                        <a:close/>
                        <a:moveTo>
                          <a:pt x="585" y="73"/>
                        </a:moveTo>
                        <a:lnTo>
                          <a:pt x="561" y="84"/>
                        </a:lnTo>
                        <a:lnTo>
                          <a:pt x="577" y="118"/>
                        </a:lnTo>
                        <a:lnTo>
                          <a:pt x="601" y="107"/>
                        </a:lnTo>
                        <a:lnTo>
                          <a:pt x="585" y="73"/>
                        </a:lnTo>
                        <a:close/>
                        <a:moveTo>
                          <a:pt x="678" y="71"/>
                        </a:moveTo>
                        <a:lnTo>
                          <a:pt x="654" y="83"/>
                        </a:lnTo>
                        <a:lnTo>
                          <a:pt x="670" y="117"/>
                        </a:lnTo>
                        <a:lnTo>
                          <a:pt x="694" y="106"/>
                        </a:lnTo>
                        <a:lnTo>
                          <a:pt x="678" y="71"/>
                        </a:lnTo>
                        <a:close/>
                        <a:moveTo>
                          <a:pt x="771" y="70"/>
                        </a:moveTo>
                        <a:lnTo>
                          <a:pt x="747" y="82"/>
                        </a:lnTo>
                        <a:lnTo>
                          <a:pt x="763" y="116"/>
                        </a:lnTo>
                        <a:lnTo>
                          <a:pt x="788" y="103"/>
                        </a:lnTo>
                        <a:lnTo>
                          <a:pt x="771" y="70"/>
                        </a:lnTo>
                        <a:close/>
                        <a:moveTo>
                          <a:pt x="142" y="68"/>
                        </a:moveTo>
                        <a:lnTo>
                          <a:pt x="119" y="79"/>
                        </a:lnTo>
                        <a:lnTo>
                          <a:pt x="135" y="113"/>
                        </a:lnTo>
                        <a:lnTo>
                          <a:pt x="159" y="101"/>
                        </a:lnTo>
                        <a:lnTo>
                          <a:pt x="142" y="68"/>
                        </a:lnTo>
                        <a:close/>
                        <a:moveTo>
                          <a:pt x="49" y="68"/>
                        </a:moveTo>
                        <a:lnTo>
                          <a:pt x="25" y="79"/>
                        </a:lnTo>
                        <a:lnTo>
                          <a:pt x="42" y="114"/>
                        </a:lnTo>
                        <a:lnTo>
                          <a:pt x="65" y="102"/>
                        </a:lnTo>
                        <a:lnTo>
                          <a:pt x="49" y="68"/>
                        </a:lnTo>
                        <a:close/>
                        <a:moveTo>
                          <a:pt x="236" y="65"/>
                        </a:moveTo>
                        <a:lnTo>
                          <a:pt x="212" y="77"/>
                        </a:lnTo>
                        <a:lnTo>
                          <a:pt x="228" y="111"/>
                        </a:lnTo>
                        <a:lnTo>
                          <a:pt x="253" y="100"/>
                        </a:lnTo>
                        <a:lnTo>
                          <a:pt x="236" y="65"/>
                        </a:lnTo>
                        <a:close/>
                        <a:moveTo>
                          <a:pt x="330" y="64"/>
                        </a:moveTo>
                        <a:lnTo>
                          <a:pt x="305" y="76"/>
                        </a:lnTo>
                        <a:lnTo>
                          <a:pt x="321" y="110"/>
                        </a:lnTo>
                        <a:lnTo>
                          <a:pt x="346" y="99"/>
                        </a:lnTo>
                        <a:lnTo>
                          <a:pt x="330" y="64"/>
                        </a:lnTo>
                        <a:close/>
                        <a:moveTo>
                          <a:pt x="423" y="63"/>
                        </a:moveTo>
                        <a:lnTo>
                          <a:pt x="400" y="75"/>
                        </a:lnTo>
                        <a:lnTo>
                          <a:pt x="416" y="108"/>
                        </a:lnTo>
                        <a:lnTo>
                          <a:pt x="439" y="97"/>
                        </a:lnTo>
                        <a:lnTo>
                          <a:pt x="423" y="63"/>
                        </a:lnTo>
                        <a:close/>
                        <a:moveTo>
                          <a:pt x="516" y="62"/>
                        </a:moveTo>
                        <a:lnTo>
                          <a:pt x="493" y="73"/>
                        </a:lnTo>
                        <a:lnTo>
                          <a:pt x="509" y="107"/>
                        </a:lnTo>
                        <a:lnTo>
                          <a:pt x="533" y="95"/>
                        </a:lnTo>
                        <a:lnTo>
                          <a:pt x="516" y="62"/>
                        </a:lnTo>
                        <a:close/>
                        <a:moveTo>
                          <a:pt x="610" y="61"/>
                        </a:moveTo>
                        <a:lnTo>
                          <a:pt x="586" y="72"/>
                        </a:lnTo>
                        <a:lnTo>
                          <a:pt x="602" y="106"/>
                        </a:lnTo>
                        <a:lnTo>
                          <a:pt x="626" y="94"/>
                        </a:lnTo>
                        <a:lnTo>
                          <a:pt x="610" y="61"/>
                        </a:lnTo>
                        <a:close/>
                        <a:moveTo>
                          <a:pt x="703" y="60"/>
                        </a:moveTo>
                        <a:lnTo>
                          <a:pt x="679" y="71"/>
                        </a:lnTo>
                        <a:lnTo>
                          <a:pt x="695" y="105"/>
                        </a:lnTo>
                        <a:lnTo>
                          <a:pt x="719" y="93"/>
                        </a:lnTo>
                        <a:lnTo>
                          <a:pt x="703" y="60"/>
                        </a:lnTo>
                        <a:close/>
                        <a:moveTo>
                          <a:pt x="74" y="56"/>
                        </a:moveTo>
                        <a:lnTo>
                          <a:pt x="50" y="68"/>
                        </a:lnTo>
                        <a:lnTo>
                          <a:pt x="67" y="101"/>
                        </a:lnTo>
                        <a:lnTo>
                          <a:pt x="90" y="90"/>
                        </a:lnTo>
                        <a:lnTo>
                          <a:pt x="74" y="56"/>
                        </a:lnTo>
                        <a:close/>
                        <a:moveTo>
                          <a:pt x="169" y="55"/>
                        </a:moveTo>
                        <a:lnTo>
                          <a:pt x="144" y="67"/>
                        </a:lnTo>
                        <a:lnTo>
                          <a:pt x="161" y="100"/>
                        </a:lnTo>
                        <a:lnTo>
                          <a:pt x="185" y="88"/>
                        </a:lnTo>
                        <a:lnTo>
                          <a:pt x="169" y="55"/>
                        </a:lnTo>
                        <a:close/>
                        <a:moveTo>
                          <a:pt x="262" y="54"/>
                        </a:moveTo>
                        <a:lnTo>
                          <a:pt x="238" y="65"/>
                        </a:lnTo>
                        <a:lnTo>
                          <a:pt x="254" y="99"/>
                        </a:lnTo>
                        <a:lnTo>
                          <a:pt x="278" y="87"/>
                        </a:lnTo>
                        <a:lnTo>
                          <a:pt x="262" y="54"/>
                        </a:lnTo>
                        <a:close/>
                        <a:moveTo>
                          <a:pt x="355" y="53"/>
                        </a:moveTo>
                        <a:lnTo>
                          <a:pt x="331" y="64"/>
                        </a:lnTo>
                        <a:lnTo>
                          <a:pt x="347" y="98"/>
                        </a:lnTo>
                        <a:lnTo>
                          <a:pt x="371" y="86"/>
                        </a:lnTo>
                        <a:lnTo>
                          <a:pt x="355" y="53"/>
                        </a:lnTo>
                        <a:close/>
                        <a:moveTo>
                          <a:pt x="448" y="52"/>
                        </a:moveTo>
                        <a:lnTo>
                          <a:pt x="425" y="62"/>
                        </a:lnTo>
                        <a:lnTo>
                          <a:pt x="441" y="97"/>
                        </a:lnTo>
                        <a:lnTo>
                          <a:pt x="464" y="85"/>
                        </a:lnTo>
                        <a:lnTo>
                          <a:pt x="448" y="52"/>
                        </a:lnTo>
                        <a:close/>
                        <a:moveTo>
                          <a:pt x="542" y="49"/>
                        </a:moveTo>
                        <a:lnTo>
                          <a:pt x="518" y="61"/>
                        </a:lnTo>
                        <a:lnTo>
                          <a:pt x="534" y="95"/>
                        </a:lnTo>
                        <a:lnTo>
                          <a:pt x="558" y="84"/>
                        </a:lnTo>
                        <a:lnTo>
                          <a:pt x="542" y="49"/>
                        </a:lnTo>
                        <a:close/>
                        <a:moveTo>
                          <a:pt x="635" y="48"/>
                        </a:moveTo>
                        <a:lnTo>
                          <a:pt x="611" y="60"/>
                        </a:lnTo>
                        <a:lnTo>
                          <a:pt x="627" y="94"/>
                        </a:lnTo>
                        <a:lnTo>
                          <a:pt x="651" y="83"/>
                        </a:lnTo>
                        <a:lnTo>
                          <a:pt x="635" y="48"/>
                        </a:lnTo>
                        <a:close/>
                        <a:moveTo>
                          <a:pt x="728" y="47"/>
                        </a:moveTo>
                        <a:lnTo>
                          <a:pt x="704" y="59"/>
                        </a:lnTo>
                        <a:lnTo>
                          <a:pt x="721" y="92"/>
                        </a:lnTo>
                        <a:lnTo>
                          <a:pt x="744" y="80"/>
                        </a:lnTo>
                        <a:lnTo>
                          <a:pt x="728" y="47"/>
                        </a:lnTo>
                        <a:close/>
                        <a:moveTo>
                          <a:pt x="100" y="44"/>
                        </a:moveTo>
                        <a:lnTo>
                          <a:pt x="77" y="55"/>
                        </a:lnTo>
                        <a:lnTo>
                          <a:pt x="93" y="90"/>
                        </a:lnTo>
                        <a:lnTo>
                          <a:pt x="117" y="78"/>
                        </a:lnTo>
                        <a:lnTo>
                          <a:pt x="100" y="44"/>
                        </a:lnTo>
                        <a:close/>
                        <a:moveTo>
                          <a:pt x="194" y="42"/>
                        </a:moveTo>
                        <a:lnTo>
                          <a:pt x="170" y="54"/>
                        </a:lnTo>
                        <a:lnTo>
                          <a:pt x="186" y="88"/>
                        </a:lnTo>
                        <a:lnTo>
                          <a:pt x="210" y="77"/>
                        </a:lnTo>
                        <a:lnTo>
                          <a:pt x="194" y="42"/>
                        </a:lnTo>
                        <a:close/>
                        <a:moveTo>
                          <a:pt x="287" y="41"/>
                        </a:moveTo>
                        <a:lnTo>
                          <a:pt x="263" y="53"/>
                        </a:lnTo>
                        <a:lnTo>
                          <a:pt x="279" y="86"/>
                        </a:lnTo>
                        <a:lnTo>
                          <a:pt x="303" y="76"/>
                        </a:lnTo>
                        <a:lnTo>
                          <a:pt x="287" y="41"/>
                        </a:lnTo>
                        <a:close/>
                        <a:moveTo>
                          <a:pt x="380" y="40"/>
                        </a:moveTo>
                        <a:lnTo>
                          <a:pt x="357" y="52"/>
                        </a:lnTo>
                        <a:lnTo>
                          <a:pt x="373" y="85"/>
                        </a:lnTo>
                        <a:lnTo>
                          <a:pt x="396" y="73"/>
                        </a:lnTo>
                        <a:lnTo>
                          <a:pt x="380" y="40"/>
                        </a:lnTo>
                        <a:close/>
                        <a:moveTo>
                          <a:pt x="474" y="39"/>
                        </a:moveTo>
                        <a:lnTo>
                          <a:pt x="450" y="50"/>
                        </a:lnTo>
                        <a:lnTo>
                          <a:pt x="466" y="84"/>
                        </a:lnTo>
                        <a:lnTo>
                          <a:pt x="490" y="72"/>
                        </a:lnTo>
                        <a:lnTo>
                          <a:pt x="474" y="39"/>
                        </a:lnTo>
                        <a:close/>
                        <a:moveTo>
                          <a:pt x="567" y="38"/>
                        </a:moveTo>
                        <a:lnTo>
                          <a:pt x="543" y="49"/>
                        </a:lnTo>
                        <a:lnTo>
                          <a:pt x="559" y="83"/>
                        </a:lnTo>
                        <a:lnTo>
                          <a:pt x="584" y="71"/>
                        </a:lnTo>
                        <a:lnTo>
                          <a:pt x="567" y="38"/>
                        </a:lnTo>
                        <a:close/>
                        <a:moveTo>
                          <a:pt x="661" y="37"/>
                        </a:moveTo>
                        <a:lnTo>
                          <a:pt x="636" y="48"/>
                        </a:lnTo>
                        <a:lnTo>
                          <a:pt x="653" y="82"/>
                        </a:lnTo>
                        <a:lnTo>
                          <a:pt x="677" y="70"/>
                        </a:lnTo>
                        <a:lnTo>
                          <a:pt x="661" y="37"/>
                        </a:lnTo>
                        <a:close/>
                        <a:moveTo>
                          <a:pt x="755" y="34"/>
                        </a:moveTo>
                        <a:lnTo>
                          <a:pt x="731" y="46"/>
                        </a:lnTo>
                        <a:lnTo>
                          <a:pt x="747" y="80"/>
                        </a:lnTo>
                        <a:lnTo>
                          <a:pt x="771" y="69"/>
                        </a:lnTo>
                        <a:lnTo>
                          <a:pt x="755" y="34"/>
                        </a:lnTo>
                        <a:close/>
                        <a:moveTo>
                          <a:pt x="32" y="32"/>
                        </a:moveTo>
                        <a:lnTo>
                          <a:pt x="8" y="44"/>
                        </a:lnTo>
                        <a:lnTo>
                          <a:pt x="25" y="78"/>
                        </a:lnTo>
                        <a:lnTo>
                          <a:pt x="48" y="67"/>
                        </a:lnTo>
                        <a:lnTo>
                          <a:pt x="32" y="32"/>
                        </a:lnTo>
                        <a:close/>
                        <a:moveTo>
                          <a:pt x="219" y="31"/>
                        </a:moveTo>
                        <a:lnTo>
                          <a:pt x="195" y="42"/>
                        </a:lnTo>
                        <a:lnTo>
                          <a:pt x="211" y="76"/>
                        </a:lnTo>
                        <a:lnTo>
                          <a:pt x="235" y="64"/>
                        </a:lnTo>
                        <a:lnTo>
                          <a:pt x="219" y="31"/>
                        </a:lnTo>
                        <a:close/>
                        <a:moveTo>
                          <a:pt x="125" y="31"/>
                        </a:moveTo>
                        <a:lnTo>
                          <a:pt x="102" y="42"/>
                        </a:lnTo>
                        <a:lnTo>
                          <a:pt x="118" y="77"/>
                        </a:lnTo>
                        <a:lnTo>
                          <a:pt x="142" y="65"/>
                        </a:lnTo>
                        <a:lnTo>
                          <a:pt x="125" y="31"/>
                        </a:lnTo>
                        <a:close/>
                        <a:moveTo>
                          <a:pt x="312" y="30"/>
                        </a:moveTo>
                        <a:lnTo>
                          <a:pt x="288" y="40"/>
                        </a:lnTo>
                        <a:lnTo>
                          <a:pt x="305" y="75"/>
                        </a:lnTo>
                        <a:lnTo>
                          <a:pt x="328" y="63"/>
                        </a:lnTo>
                        <a:lnTo>
                          <a:pt x="312" y="30"/>
                        </a:lnTo>
                        <a:close/>
                        <a:moveTo>
                          <a:pt x="405" y="27"/>
                        </a:moveTo>
                        <a:lnTo>
                          <a:pt x="382" y="39"/>
                        </a:lnTo>
                        <a:lnTo>
                          <a:pt x="398" y="73"/>
                        </a:lnTo>
                        <a:lnTo>
                          <a:pt x="423" y="62"/>
                        </a:lnTo>
                        <a:lnTo>
                          <a:pt x="405" y="27"/>
                        </a:lnTo>
                        <a:close/>
                        <a:moveTo>
                          <a:pt x="500" y="26"/>
                        </a:moveTo>
                        <a:lnTo>
                          <a:pt x="475" y="38"/>
                        </a:lnTo>
                        <a:lnTo>
                          <a:pt x="492" y="72"/>
                        </a:lnTo>
                        <a:lnTo>
                          <a:pt x="516" y="61"/>
                        </a:lnTo>
                        <a:lnTo>
                          <a:pt x="500" y="26"/>
                        </a:lnTo>
                        <a:close/>
                        <a:moveTo>
                          <a:pt x="593" y="25"/>
                        </a:moveTo>
                        <a:lnTo>
                          <a:pt x="569" y="37"/>
                        </a:lnTo>
                        <a:lnTo>
                          <a:pt x="585" y="70"/>
                        </a:lnTo>
                        <a:lnTo>
                          <a:pt x="609" y="59"/>
                        </a:lnTo>
                        <a:lnTo>
                          <a:pt x="593" y="25"/>
                        </a:lnTo>
                        <a:close/>
                        <a:moveTo>
                          <a:pt x="686" y="24"/>
                        </a:moveTo>
                        <a:lnTo>
                          <a:pt x="663" y="35"/>
                        </a:lnTo>
                        <a:lnTo>
                          <a:pt x="679" y="69"/>
                        </a:lnTo>
                        <a:lnTo>
                          <a:pt x="702" y="57"/>
                        </a:lnTo>
                        <a:lnTo>
                          <a:pt x="686" y="24"/>
                        </a:lnTo>
                        <a:close/>
                        <a:moveTo>
                          <a:pt x="57" y="21"/>
                        </a:moveTo>
                        <a:lnTo>
                          <a:pt x="34" y="32"/>
                        </a:lnTo>
                        <a:lnTo>
                          <a:pt x="50" y="65"/>
                        </a:lnTo>
                        <a:lnTo>
                          <a:pt x="73" y="54"/>
                        </a:lnTo>
                        <a:lnTo>
                          <a:pt x="57" y="21"/>
                        </a:lnTo>
                        <a:close/>
                        <a:moveTo>
                          <a:pt x="151" y="19"/>
                        </a:moveTo>
                        <a:lnTo>
                          <a:pt x="127" y="31"/>
                        </a:lnTo>
                        <a:lnTo>
                          <a:pt x="143" y="64"/>
                        </a:lnTo>
                        <a:lnTo>
                          <a:pt x="167" y="53"/>
                        </a:lnTo>
                        <a:lnTo>
                          <a:pt x="151" y="19"/>
                        </a:lnTo>
                        <a:close/>
                        <a:moveTo>
                          <a:pt x="244" y="18"/>
                        </a:moveTo>
                        <a:lnTo>
                          <a:pt x="220" y="30"/>
                        </a:lnTo>
                        <a:lnTo>
                          <a:pt x="236" y="63"/>
                        </a:lnTo>
                        <a:lnTo>
                          <a:pt x="261" y="52"/>
                        </a:lnTo>
                        <a:lnTo>
                          <a:pt x="244" y="18"/>
                        </a:lnTo>
                        <a:close/>
                        <a:moveTo>
                          <a:pt x="338" y="17"/>
                        </a:moveTo>
                        <a:lnTo>
                          <a:pt x="315" y="29"/>
                        </a:lnTo>
                        <a:lnTo>
                          <a:pt x="331" y="62"/>
                        </a:lnTo>
                        <a:lnTo>
                          <a:pt x="354" y="50"/>
                        </a:lnTo>
                        <a:lnTo>
                          <a:pt x="338" y="17"/>
                        </a:lnTo>
                        <a:close/>
                        <a:moveTo>
                          <a:pt x="432" y="16"/>
                        </a:moveTo>
                        <a:lnTo>
                          <a:pt x="408" y="27"/>
                        </a:lnTo>
                        <a:lnTo>
                          <a:pt x="424" y="61"/>
                        </a:lnTo>
                        <a:lnTo>
                          <a:pt x="448" y="49"/>
                        </a:lnTo>
                        <a:lnTo>
                          <a:pt x="432" y="16"/>
                        </a:lnTo>
                        <a:close/>
                        <a:moveTo>
                          <a:pt x="525" y="15"/>
                        </a:moveTo>
                        <a:lnTo>
                          <a:pt x="501" y="26"/>
                        </a:lnTo>
                        <a:lnTo>
                          <a:pt x="517" y="60"/>
                        </a:lnTo>
                        <a:lnTo>
                          <a:pt x="541" y="48"/>
                        </a:lnTo>
                        <a:lnTo>
                          <a:pt x="525" y="15"/>
                        </a:lnTo>
                        <a:close/>
                        <a:moveTo>
                          <a:pt x="618" y="12"/>
                        </a:moveTo>
                        <a:lnTo>
                          <a:pt x="594" y="24"/>
                        </a:lnTo>
                        <a:lnTo>
                          <a:pt x="610" y="59"/>
                        </a:lnTo>
                        <a:lnTo>
                          <a:pt x="634" y="47"/>
                        </a:lnTo>
                        <a:lnTo>
                          <a:pt x="618" y="12"/>
                        </a:lnTo>
                        <a:close/>
                        <a:moveTo>
                          <a:pt x="711" y="11"/>
                        </a:moveTo>
                        <a:lnTo>
                          <a:pt x="688" y="23"/>
                        </a:lnTo>
                        <a:lnTo>
                          <a:pt x="704" y="57"/>
                        </a:lnTo>
                        <a:lnTo>
                          <a:pt x="727" y="46"/>
                        </a:lnTo>
                        <a:lnTo>
                          <a:pt x="711" y="11"/>
                        </a:lnTo>
                        <a:close/>
                        <a:moveTo>
                          <a:pt x="84" y="8"/>
                        </a:moveTo>
                        <a:lnTo>
                          <a:pt x="59" y="19"/>
                        </a:lnTo>
                        <a:lnTo>
                          <a:pt x="75" y="53"/>
                        </a:lnTo>
                        <a:lnTo>
                          <a:pt x="100" y="42"/>
                        </a:lnTo>
                        <a:lnTo>
                          <a:pt x="84" y="8"/>
                        </a:lnTo>
                        <a:close/>
                        <a:moveTo>
                          <a:pt x="177" y="7"/>
                        </a:moveTo>
                        <a:lnTo>
                          <a:pt x="152" y="18"/>
                        </a:lnTo>
                        <a:lnTo>
                          <a:pt x="169" y="53"/>
                        </a:lnTo>
                        <a:lnTo>
                          <a:pt x="193" y="41"/>
                        </a:lnTo>
                        <a:lnTo>
                          <a:pt x="177" y="7"/>
                        </a:lnTo>
                        <a:close/>
                        <a:moveTo>
                          <a:pt x="270" y="6"/>
                        </a:moveTo>
                        <a:lnTo>
                          <a:pt x="247" y="17"/>
                        </a:lnTo>
                        <a:lnTo>
                          <a:pt x="263" y="52"/>
                        </a:lnTo>
                        <a:lnTo>
                          <a:pt x="286" y="40"/>
                        </a:lnTo>
                        <a:lnTo>
                          <a:pt x="270" y="6"/>
                        </a:lnTo>
                        <a:close/>
                        <a:moveTo>
                          <a:pt x="364" y="4"/>
                        </a:moveTo>
                        <a:lnTo>
                          <a:pt x="340" y="16"/>
                        </a:lnTo>
                        <a:lnTo>
                          <a:pt x="356" y="50"/>
                        </a:lnTo>
                        <a:lnTo>
                          <a:pt x="380" y="39"/>
                        </a:lnTo>
                        <a:lnTo>
                          <a:pt x="364" y="4"/>
                        </a:lnTo>
                        <a:close/>
                        <a:moveTo>
                          <a:pt x="457" y="3"/>
                        </a:moveTo>
                        <a:lnTo>
                          <a:pt x="433" y="15"/>
                        </a:lnTo>
                        <a:lnTo>
                          <a:pt x="449" y="48"/>
                        </a:lnTo>
                        <a:lnTo>
                          <a:pt x="473" y="37"/>
                        </a:lnTo>
                        <a:lnTo>
                          <a:pt x="457" y="3"/>
                        </a:lnTo>
                        <a:close/>
                        <a:moveTo>
                          <a:pt x="550" y="2"/>
                        </a:moveTo>
                        <a:lnTo>
                          <a:pt x="526" y="14"/>
                        </a:lnTo>
                        <a:lnTo>
                          <a:pt x="542" y="47"/>
                        </a:lnTo>
                        <a:lnTo>
                          <a:pt x="566" y="35"/>
                        </a:lnTo>
                        <a:lnTo>
                          <a:pt x="550" y="2"/>
                        </a:lnTo>
                        <a:close/>
                        <a:moveTo>
                          <a:pt x="643" y="1"/>
                        </a:moveTo>
                        <a:lnTo>
                          <a:pt x="620" y="12"/>
                        </a:lnTo>
                        <a:lnTo>
                          <a:pt x="636" y="46"/>
                        </a:lnTo>
                        <a:lnTo>
                          <a:pt x="659" y="34"/>
                        </a:lnTo>
                        <a:lnTo>
                          <a:pt x="643" y="1"/>
                        </a:lnTo>
                        <a:close/>
                        <a:moveTo>
                          <a:pt x="738" y="0"/>
                        </a:moveTo>
                        <a:lnTo>
                          <a:pt x="713" y="11"/>
                        </a:lnTo>
                        <a:lnTo>
                          <a:pt x="730" y="45"/>
                        </a:lnTo>
                        <a:lnTo>
                          <a:pt x="754" y="33"/>
                        </a:lnTo>
                        <a:lnTo>
                          <a:pt x="738" y="0"/>
                        </a:lnTo>
                        <a:close/>
                      </a:path>
                    </a:pathLst>
                  </a:custGeom>
                  <a:noFill/>
                  <a:ln w="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2" name="Freeform 40"/>
                  <p:cNvSpPr>
                    <a:spLocks noEditPoints="1"/>
                  </p:cNvSpPr>
                  <p:nvPr/>
                </p:nvSpPr>
                <p:spPr bwMode="auto">
                  <a:xfrm>
                    <a:off x="9371012" y="838200"/>
                    <a:ext cx="1446213" cy="1704975"/>
                  </a:xfrm>
                  <a:custGeom>
                    <a:avLst/>
                    <a:gdLst/>
                    <a:ahLst/>
                    <a:cxnLst>
                      <a:cxn ang="0">
                        <a:pos x="371" y="313"/>
                      </a:cxn>
                      <a:cxn ang="0">
                        <a:pos x="692" y="332"/>
                      </a:cxn>
                      <a:cxn ang="0">
                        <a:pos x="327" y="290"/>
                      </a:cxn>
                      <a:cxn ang="0">
                        <a:pos x="600" y="332"/>
                      </a:cxn>
                      <a:cxn ang="0">
                        <a:pos x="165" y="280"/>
                      </a:cxn>
                      <a:cxn ang="0">
                        <a:pos x="516" y="287"/>
                      </a:cxn>
                      <a:cxn ang="0">
                        <a:pos x="114" y="303"/>
                      </a:cxn>
                      <a:cxn ang="0">
                        <a:pos x="471" y="265"/>
                      </a:cxn>
                      <a:cxn ang="0">
                        <a:pos x="115" y="302"/>
                      </a:cxn>
                      <a:cxn ang="0">
                        <a:pos x="403" y="254"/>
                      </a:cxn>
                      <a:cxn ang="0">
                        <a:pos x="31" y="258"/>
                      </a:cxn>
                      <a:cxn ang="0">
                        <a:pos x="445" y="275"/>
                      </a:cxn>
                      <a:cxn ang="0">
                        <a:pos x="709" y="237"/>
                      </a:cxn>
                      <a:cxn ang="0">
                        <a:pos x="260" y="277"/>
                      </a:cxn>
                      <a:cxn ang="0">
                        <a:pos x="548" y="228"/>
                      </a:cxn>
                      <a:cxn ang="0">
                        <a:pos x="269" y="231"/>
                      </a:cxn>
                      <a:cxn ang="0">
                        <a:pos x="590" y="249"/>
                      </a:cxn>
                      <a:cxn ang="0">
                        <a:pos x="318" y="206"/>
                      </a:cxn>
                      <a:cxn ang="0">
                        <a:pos x="591" y="249"/>
                      </a:cxn>
                      <a:cxn ang="0">
                        <a:pos x="250" y="196"/>
                      </a:cxn>
                      <a:cxn ang="0">
                        <a:pos x="600" y="203"/>
                      </a:cxn>
                      <a:cxn ang="0">
                        <a:pos x="385" y="217"/>
                      </a:cxn>
                      <a:cxn ang="0">
                        <a:pos x="208" y="173"/>
                      </a:cxn>
                      <a:cxn ang="0">
                        <a:pos x="575" y="213"/>
                      </a:cxn>
                      <a:cxn ang="0">
                        <a:pos x="233" y="160"/>
                      </a:cxn>
                      <a:cxn ang="0">
                        <a:pos x="584" y="167"/>
                      </a:cxn>
                      <a:cxn ang="0">
                        <a:pos x="462" y="180"/>
                      </a:cxn>
                      <a:cxn ang="0">
                        <a:pos x="378" y="135"/>
                      </a:cxn>
                      <a:cxn ang="0">
                        <a:pos x="557" y="178"/>
                      </a:cxn>
                      <a:cxn ang="0">
                        <a:pos x="496" y="121"/>
                      </a:cxn>
                      <a:cxn ang="0">
                        <a:pos x="498" y="120"/>
                      </a:cxn>
                      <a:cxn ang="0">
                        <a:pos x="470" y="132"/>
                      </a:cxn>
                      <a:cxn ang="0">
                        <a:pos x="479" y="86"/>
                      </a:cxn>
                      <a:cxn ang="0">
                        <a:pos x="498" y="119"/>
                      </a:cxn>
                      <a:cxn ang="0">
                        <a:pos x="531" y="61"/>
                      </a:cxn>
                      <a:cxn ang="0">
                        <a:pos x="209" y="41"/>
                      </a:cxn>
                      <a:cxn ang="0">
                        <a:pos x="441" y="5"/>
                      </a:cxn>
                      <a:cxn ang="0">
                        <a:pos x="550" y="37"/>
                      </a:cxn>
                      <a:cxn ang="0">
                        <a:pos x="609" y="67"/>
                      </a:cxn>
                      <a:cxn ang="0">
                        <a:pos x="677" y="164"/>
                      </a:cxn>
                      <a:cxn ang="0">
                        <a:pos x="793" y="241"/>
                      </a:cxn>
                      <a:cxn ang="0">
                        <a:pos x="865" y="380"/>
                      </a:cxn>
                      <a:cxn ang="0">
                        <a:pos x="905" y="536"/>
                      </a:cxn>
                      <a:cxn ang="0">
                        <a:pos x="890" y="674"/>
                      </a:cxn>
                      <a:cxn ang="0">
                        <a:pos x="872" y="770"/>
                      </a:cxn>
                      <a:cxn ang="0">
                        <a:pos x="845" y="911"/>
                      </a:cxn>
                      <a:cxn ang="0">
                        <a:pos x="711" y="891"/>
                      </a:cxn>
                      <a:cxn ang="0">
                        <a:pos x="659" y="917"/>
                      </a:cxn>
                      <a:cxn ang="0">
                        <a:pos x="556" y="966"/>
                      </a:cxn>
                      <a:cxn ang="0">
                        <a:pos x="431" y="1026"/>
                      </a:cxn>
                      <a:cxn ang="0">
                        <a:pos x="362" y="1017"/>
                      </a:cxn>
                      <a:cxn ang="0">
                        <a:pos x="273" y="960"/>
                      </a:cxn>
                      <a:cxn ang="0">
                        <a:pos x="185" y="880"/>
                      </a:cxn>
                      <a:cxn ang="0">
                        <a:pos x="88" y="753"/>
                      </a:cxn>
                      <a:cxn ang="0">
                        <a:pos x="26" y="609"/>
                      </a:cxn>
                      <a:cxn ang="0">
                        <a:pos x="21" y="438"/>
                      </a:cxn>
                      <a:cxn ang="0">
                        <a:pos x="8" y="340"/>
                      </a:cxn>
                      <a:cxn ang="0">
                        <a:pos x="44" y="224"/>
                      </a:cxn>
                      <a:cxn ang="0">
                        <a:pos x="132" y="208"/>
                      </a:cxn>
                      <a:cxn ang="0">
                        <a:pos x="234" y="158"/>
                      </a:cxn>
                      <a:cxn ang="0">
                        <a:pos x="261" y="18"/>
                      </a:cxn>
                    </a:cxnLst>
                    <a:rect l="0" t="0" r="r" b="b"/>
                    <a:pathLst>
                      <a:path w="911" h="1074">
                        <a:moveTo>
                          <a:pt x="115" y="305"/>
                        </a:moveTo>
                        <a:lnTo>
                          <a:pt x="91" y="316"/>
                        </a:lnTo>
                        <a:lnTo>
                          <a:pt x="107" y="350"/>
                        </a:lnTo>
                        <a:lnTo>
                          <a:pt x="131" y="339"/>
                        </a:lnTo>
                        <a:lnTo>
                          <a:pt x="115" y="305"/>
                        </a:lnTo>
                        <a:close/>
                        <a:moveTo>
                          <a:pt x="301" y="303"/>
                        </a:moveTo>
                        <a:lnTo>
                          <a:pt x="278" y="315"/>
                        </a:lnTo>
                        <a:lnTo>
                          <a:pt x="294" y="348"/>
                        </a:lnTo>
                        <a:lnTo>
                          <a:pt x="318" y="336"/>
                        </a:lnTo>
                        <a:lnTo>
                          <a:pt x="301" y="303"/>
                        </a:lnTo>
                        <a:close/>
                        <a:moveTo>
                          <a:pt x="208" y="303"/>
                        </a:moveTo>
                        <a:lnTo>
                          <a:pt x="184" y="315"/>
                        </a:lnTo>
                        <a:lnTo>
                          <a:pt x="201" y="349"/>
                        </a:lnTo>
                        <a:lnTo>
                          <a:pt x="224" y="338"/>
                        </a:lnTo>
                        <a:lnTo>
                          <a:pt x="208" y="303"/>
                        </a:lnTo>
                        <a:close/>
                        <a:moveTo>
                          <a:pt x="395" y="302"/>
                        </a:moveTo>
                        <a:lnTo>
                          <a:pt x="371" y="313"/>
                        </a:lnTo>
                        <a:lnTo>
                          <a:pt x="387" y="347"/>
                        </a:lnTo>
                        <a:lnTo>
                          <a:pt x="411" y="335"/>
                        </a:lnTo>
                        <a:lnTo>
                          <a:pt x="395" y="302"/>
                        </a:lnTo>
                        <a:close/>
                        <a:moveTo>
                          <a:pt x="488" y="300"/>
                        </a:moveTo>
                        <a:lnTo>
                          <a:pt x="464" y="311"/>
                        </a:lnTo>
                        <a:lnTo>
                          <a:pt x="480" y="346"/>
                        </a:lnTo>
                        <a:lnTo>
                          <a:pt x="504" y="334"/>
                        </a:lnTo>
                        <a:lnTo>
                          <a:pt x="488" y="300"/>
                        </a:lnTo>
                        <a:close/>
                        <a:moveTo>
                          <a:pt x="582" y="298"/>
                        </a:moveTo>
                        <a:lnTo>
                          <a:pt x="557" y="310"/>
                        </a:lnTo>
                        <a:lnTo>
                          <a:pt x="575" y="344"/>
                        </a:lnTo>
                        <a:lnTo>
                          <a:pt x="598" y="333"/>
                        </a:lnTo>
                        <a:lnTo>
                          <a:pt x="582" y="298"/>
                        </a:lnTo>
                        <a:close/>
                        <a:moveTo>
                          <a:pt x="675" y="297"/>
                        </a:moveTo>
                        <a:lnTo>
                          <a:pt x="652" y="309"/>
                        </a:lnTo>
                        <a:lnTo>
                          <a:pt x="668" y="342"/>
                        </a:lnTo>
                        <a:lnTo>
                          <a:pt x="692" y="332"/>
                        </a:lnTo>
                        <a:lnTo>
                          <a:pt x="675" y="297"/>
                        </a:lnTo>
                        <a:close/>
                        <a:moveTo>
                          <a:pt x="47" y="294"/>
                        </a:moveTo>
                        <a:lnTo>
                          <a:pt x="23" y="305"/>
                        </a:lnTo>
                        <a:lnTo>
                          <a:pt x="39" y="339"/>
                        </a:lnTo>
                        <a:lnTo>
                          <a:pt x="63" y="327"/>
                        </a:lnTo>
                        <a:lnTo>
                          <a:pt x="47" y="294"/>
                        </a:lnTo>
                        <a:close/>
                        <a:moveTo>
                          <a:pt x="140" y="293"/>
                        </a:moveTo>
                        <a:lnTo>
                          <a:pt x="116" y="304"/>
                        </a:lnTo>
                        <a:lnTo>
                          <a:pt x="132" y="338"/>
                        </a:lnTo>
                        <a:lnTo>
                          <a:pt x="156" y="326"/>
                        </a:lnTo>
                        <a:lnTo>
                          <a:pt x="140" y="293"/>
                        </a:lnTo>
                        <a:close/>
                        <a:moveTo>
                          <a:pt x="233" y="292"/>
                        </a:moveTo>
                        <a:lnTo>
                          <a:pt x="209" y="303"/>
                        </a:lnTo>
                        <a:lnTo>
                          <a:pt x="226" y="338"/>
                        </a:lnTo>
                        <a:lnTo>
                          <a:pt x="249" y="326"/>
                        </a:lnTo>
                        <a:lnTo>
                          <a:pt x="233" y="292"/>
                        </a:lnTo>
                        <a:close/>
                        <a:moveTo>
                          <a:pt x="327" y="290"/>
                        </a:moveTo>
                        <a:lnTo>
                          <a:pt x="303" y="302"/>
                        </a:lnTo>
                        <a:lnTo>
                          <a:pt x="319" y="335"/>
                        </a:lnTo>
                        <a:lnTo>
                          <a:pt x="344" y="324"/>
                        </a:lnTo>
                        <a:lnTo>
                          <a:pt x="327" y="290"/>
                        </a:lnTo>
                        <a:close/>
                        <a:moveTo>
                          <a:pt x="421" y="289"/>
                        </a:moveTo>
                        <a:lnTo>
                          <a:pt x="396" y="301"/>
                        </a:lnTo>
                        <a:lnTo>
                          <a:pt x="413" y="334"/>
                        </a:lnTo>
                        <a:lnTo>
                          <a:pt x="437" y="323"/>
                        </a:lnTo>
                        <a:lnTo>
                          <a:pt x="421" y="289"/>
                        </a:lnTo>
                        <a:close/>
                        <a:moveTo>
                          <a:pt x="514" y="288"/>
                        </a:moveTo>
                        <a:lnTo>
                          <a:pt x="490" y="300"/>
                        </a:lnTo>
                        <a:lnTo>
                          <a:pt x="506" y="333"/>
                        </a:lnTo>
                        <a:lnTo>
                          <a:pt x="530" y="321"/>
                        </a:lnTo>
                        <a:lnTo>
                          <a:pt x="514" y="288"/>
                        </a:lnTo>
                        <a:close/>
                        <a:moveTo>
                          <a:pt x="607" y="287"/>
                        </a:moveTo>
                        <a:lnTo>
                          <a:pt x="584" y="298"/>
                        </a:lnTo>
                        <a:lnTo>
                          <a:pt x="600" y="332"/>
                        </a:lnTo>
                        <a:lnTo>
                          <a:pt x="623" y="320"/>
                        </a:lnTo>
                        <a:lnTo>
                          <a:pt x="607" y="287"/>
                        </a:lnTo>
                        <a:close/>
                        <a:moveTo>
                          <a:pt x="701" y="286"/>
                        </a:moveTo>
                        <a:lnTo>
                          <a:pt x="677" y="297"/>
                        </a:lnTo>
                        <a:lnTo>
                          <a:pt x="693" y="331"/>
                        </a:lnTo>
                        <a:lnTo>
                          <a:pt x="717" y="319"/>
                        </a:lnTo>
                        <a:lnTo>
                          <a:pt x="701" y="286"/>
                        </a:lnTo>
                        <a:close/>
                        <a:moveTo>
                          <a:pt x="72" y="281"/>
                        </a:moveTo>
                        <a:lnTo>
                          <a:pt x="48" y="293"/>
                        </a:lnTo>
                        <a:lnTo>
                          <a:pt x="64" y="327"/>
                        </a:lnTo>
                        <a:lnTo>
                          <a:pt x="88" y="316"/>
                        </a:lnTo>
                        <a:lnTo>
                          <a:pt x="72" y="281"/>
                        </a:lnTo>
                        <a:close/>
                        <a:moveTo>
                          <a:pt x="165" y="280"/>
                        </a:moveTo>
                        <a:lnTo>
                          <a:pt x="141" y="292"/>
                        </a:lnTo>
                        <a:lnTo>
                          <a:pt x="157" y="326"/>
                        </a:lnTo>
                        <a:lnTo>
                          <a:pt x="181" y="315"/>
                        </a:lnTo>
                        <a:lnTo>
                          <a:pt x="165" y="280"/>
                        </a:lnTo>
                        <a:close/>
                        <a:moveTo>
                          <a:pt x="259" y="279"/>
                        </a:moveTo>
                        <a:lnTo>
                          <a:pt x="236" y="290"/>
                        </a:lnTo>
                        <a:lnTo>
                          <a:pt x="252" y="325"/>
                        </a:lnTo>
                        <a:lnTo>
                          <a:pt x="276" y="313"/>
                        </a:lnTo>
                        <a:lnTo>
                          <a:pt x="259" y="279"/>
                        </a:lnTo>
                        <a:close/>
                        <a:moveTo>
                          <a:pt x="353" y="278"/>
                        </a:moveTo>
                        <a:lnTo>
                          <a:pt x="329" y="289"/>
                        </a:lnTo>
                        <a:lnTo>
                          <a:pt x="345" y="324"/>
                        </a:lnTo>
                        <a:lnTo>
                          <a:pt x="369" y="312"/>
                        </a:lnTo>
                        <a:lnTo>
                          <a:pt x="353" y="278"/>
                        </a:lnTo>
                        <a:close/>
                        <a:moveTo>
                          <a:pt x="446" y="277"/>
                        </a:moveTo>
                        <a:lnTo>
                          <a:pt x="422" y="288"/>
                        </a:lnTo>
                        <a:lnTo>
                          <a:pt x="438" y="323"/>
                        </a:lnTo>
                        <a:lnTo>
                          <a:pt x="462" y="311"/>
                        </a:lnTo>
                        <a:lnTo>
                          <a:pt x="446" y="277"/>
                        </a:lnTo>
                        <a:close/>
                        <a:moveTo>
                          <a:pt x="539" y="275"/>
                        </a:moveTo>
                        <a:lnTo>
                          <a:pt x="516" y="287"/>
                        </a:lnTo>
                        <a:lnTo>
                          <a:pt x="532" y="320"/>
                        </a:lnTo>
                        <a:lnTo>
                          <a:pt x="555" y="310"/>
                        </a:lnTo>
                        <a:lnTo>
                          <a:pt x="539" y="275"/>
                        </a:lnTo>
                        <a:close/>
                        <a:moveTo>
                          <a:pt x="633" y="274"/>
                        </a:moveTo>
                        <a:lnTo>
                          <a:pt x="609" y="286"/>
                        </a:lnTo>
                        <a:lnTo>
                          <a:pt x="625" y="319"/>
                        </a:lnTo>
                        <a:lnTo>
                          <a:pt x="649" y="308"/>
                        </a:lnTo>
                        <a:lnTo>
                          <a:pt x="633" y="274"/>
                        </a:lnTo>
                        <a:close/>
                        <a:moveTo>
                          <a:pt x="726" y="273"/>
                        </a:moveTo>
                        <a:lnTo>
                          <a:pt x="702" y="285"/>
                        </a:lnTo>
                        <a:lnTo>
                          <a:pt x="718" y="318"/>
                        </a:lnTo>
                        <a:lnTo>
                          <a:pt x="742" y="307"/>
                        </a:lnTo>
                        <a:lnTo>
                          <a:pt x="726" y="273"/>
                        </a:lnTo>
                        <a:close/>
                        <a:moveTo>
                          <a:pt x="98" y="270"/>
                        </a:moveTo>
                        <a:lnTo>
                          <a:pt x="73" y="281"/>
                        </a:lnTo>
                        <a:lnTo>
                          <a:pt x="90" y="315"/>
                        </a:lnTo>
                        <a:lnTo>
                          <a:pt x="114" y="303"/>
                        </a:lnTo>
                        <a:lnTo>
                          <a:pt x="98" y="270"/>
                        </a:lnTo>
                        <a:close/>
                        <a:moveTo>
                          <a:pt x="191" y="269"/>
                        </a:moveTo>
                        <a:lnTo>
                          <a:pt x="167" y="280"/>
                        </a:lnTo>
                        <a:lnTo>
                          <a:pt x="184" y="313"/>
                        </a:lnTo>
                        <a:lnTo>
                          <a:pt x="207" y="302"/>
                        </a:lnTo>
                        <a:lnTo>
                          <a:pt x="191" y="269"/>
                        </a:lnTo>
                        <a:close/>
                        <a:moveTo>
                          <a:pt x="284" y="267"/>
                        </a:moveTo>
                        <a:lnTo>
                          <a:pt x="261" y="278"/>
                        </a:lnTo>
                        <a:lnTo>
                          <a:pt x="277" y="312"/>
                        </a:lnTo>
                        <a:lnTo>
                          <a:pt x="301" y="301"/>
                        </a:lnTo>
                        <a:lnTo>
                          <a:pt x="284" y="267"/>
                        </a:lnTo>
                        <a:close/>
                        <a:moveTo>
                          <a:pt x="378" y="266"/>
                        </a:moveTo>
                        <a:lnTo>
                          <a:pt x="354" y="278"/>
                        </a:lnTo>
                        <a:lnTo>
                          <a:pt x="370" y="311"/>
                        </a:lnTo>
                        <a:lnTo>
                          <a:pt x="394" y="300"/>
                        </a:lnTo>
                        <a:lnTo>
                          <a:pt x="378" y="266"/>
                        </a:lnTo>
                        <a:close/>
                        <a:moveTo>
                          <a:pt x="471" y="265"/>
                        </a:moveTo>
                        <a:lnTo>
                          <a:pt x="447" y="277"/>
                        </a:lnTo>
                        <a:lnTo>
                          <a:pt x="464" y="310"/>
                        </a:lnTo>
                        <a:lnTo>
                          <a:pt x="487" y="298"/>
                        </a:lnTo>
                        <a:lnTo>
                          <a:pt x="471" y="265"/>
                        </a:lnTo>
                        <a:close/>
                        <a:moveTo>
                          <a:pt x="564" y="264"/>
                        </a:moveTo>
                        <a:lnTo>
                          <a:pt x="541" y="275"/>
                        </a:lnTo>
                        <a:lnTo>
                          <a:pt x="557" y="309"/>
                        </a:lnTo>
                        <a:lnTo>
                          <a:pt x="580" y="297"/>
                        </a:lnTo>
                        <a:lnTo>
                          <a:pt x="564" y="264"/>
                        </a:lnTo>
                        <a:close/>
                        <a:moveTo>
                          <a:pt x="659" y="262"/>
                        </a:moveTo>
                        <a:lnTo>
                          <a:pt x="634" y="273"/>
                        </a:lnTo>
                        <a:lnTo>
                          <a:pt x="650" y="308"/>
                        </a:lnTo>
                        <a:lnTo>
                          <a:pt x="675" y="296"/>
                        </a:lnTo>
                        <a:lnTo>
                          <a:pt x="659" y="262"/>
                        </a:lnTo>
                        <a:close/>
                        <a:moveTo>
                          <a:pt x="123" y="257"/>
                        </a:moveTo>
                        <a:lnTo>
                          <a:pt x="99" y="269"/>
                        </a:lnTo>
                        <a:lnTo>
                          <a:pt x="115" y="302"/>
                        </a:lnTo>
                        <a:lnTo>
                          <a:pt x="139" y="290"/>
                        </a:lnTo>
                        <a:lnTo>
                          <a:pt x="123" y="257"/>
                        </a:lnTo>
                        <a:close/>
                        <a:moveTo>
                          <a:pt x="216" y="256"/>
                        </a:moveTo>
                        <a:lnTo>
                          <a:pt x="193" y="267"/>
                        </a:lnTo>
                        <a:lnTo>
                          <a:pt x="209" y="301"/>
                        </a:lnTo>
                        <a:lnTo>
                          <a:pt x="232" y="289"/>
                        </a:lnTo>
                        <a:lnTo>
                          <a:pt x="216" y="256"/>
                        </a:lnTo>
                        <a:close/>
                        <a:moveTo>
                          <a:pt x="310" y="255"/>
                        </a:moveTo>
                        <a:lnTo>
                          <a:pt x="286" y="266"/>
                        </a:lnTo>
                        <a:lnTo>
                          <a:pt x="302" y="301"/>
                        </a:lnTo>
                        <a:lnTo>
                          <a:pt x="326" y="289"/>
                        </a:lnTo>
                        <a:lnTo>
                          <a:pt x="310" y="255"/>
                        </a:lnTo>
                        <a:close/>
                        <a:moveTo>
                          <a:pt x="403" y="254"/>
                        </a:moveTo>
                        <a:lnTo>
                          <a:pt x="379" y="265"/>
                        </a:lnTo>
                        <a:lnTo>
                          <a:pt x="395" y="298"/>
                        </a:lnTo>
                        <a:lnTo>
                          <a:pt x="419" y="288"/>
                        </a:lnTo>
                        <a:lnTo>
                          <a:pt x="403" y="254"/>
                        </a:lnTo>
                        <a:close/>
                        <a:moveTo>
                          <a:pt x="496" y="252"/>
                        </a:moveTo>
                        <a:lnTo>
                          <a:pt x="473" y="264"/>
                        </a:lnTo>
                        <a:lnTo>
                          <a:pt x="490" y="297"/>
                        </a:lnTo>
                        <a:lnTo>
                          <a:pt x="513" y="286"/>
                        </a:lnTo>
                        <a:lnTo>
                          <a:pt x="496" y="252"/>
                        </a:lnTo>
                        <a:close/>
                        <a:moveTo>
                          <a:pt x="591" y="251"/>
                        </a:moveTo>
                        <a:lnTo>
                          <a:pt x="567" y="263"/>
                        </a:lnTo>
                        <a:lnTo>
                          <a:pt x="583" y="296"/>
                        </a:lnTo>
                        <a:lnTo>
                          <a:pt x="607" y="285"/>
                        </a:lnTo>
                        <a:lnTo>
                          <a:pt x="591" y="251"/>
                        </a:lnTo>
                        <a:close/>
                        <a:moveTo>
                          <a:pt x="684" y="250"/>
                        </a:moveTo>
                        <a:lnTo>
                          <a:pt x="660" y="262"/>
                        </a:lnTo>
                        <a:lnTo>
                          <a:pt x="676" y="295"/>
                        </a:lnTo>
                        <a:lnTo>
                          <a:pt x="700" y="283"/>
                        </a:lnTo>
                        <a:lnTo>
                          <a:pt x="684" y="250"/>
                        </a:lnTo>
                        <a:close/>
                        <a:moveTo>
                          <a:pt x="55" y="247"/>
                        </a:moveTo>
                        <a:lnTo>
                          <a:pt x="31" y="258"/>
                        </a:lnTo>
                        <a:lnTo>
                          <a:pt x="47" y="292"/>
                        </a:lnTo>
                        <a:lnTo>
                          <a:pt x="71" y="280"/>
                        </a:lnTo>
                        <a:lnTo>
                          <a:pt x="55" y="247"/>
                        </a:lnTo>
                        <a:close/>
                        <a:moveTo>
                          <a:pt x="148" y="244"/>
                        </a:moveTo>
                        <a:lnTo>
                          <a:pt x="125" y="256"/>
                        </a:lnTo>
                        <a:lnTo>
                          <a:pt x="141" y="290"/>
                        </a:lnTo>
                        <a:lnTo>
                          <a:pt x="164" y="279"/>
                        </a:lnTo>
                        <a:lnTo>
                          <a:pt x="148" y="244"/>
                        </a:lnTo>
                        <a:close/>
                        <a:moveTo>
                          <a:pt x="241" y="243"/>
                        </a:moveTo>
                        <a:lnTo>
                          <a:pt x="218" y="255"/>
                        </a:lnTo>
                        <a:lnTo>
                          <a:pt x="234" y="289"/>
                        </a:lnTo>
                        <a:lnTo>
                          <a:pt x="259" y="278"/>
                        </a:lnTo>
                        <a:lnTo>
                          <a:pt x="241" y="243"/>
                        </a:lnTo>
                        <a:close/>
                        <a:moveTo>
                          <a:pt x="429" y="242"/>
                        </a:moveTo>
                        <a:lnTo>
                          <a:pt x="406" y="254"/>
                        </a:lnTo>
                        <a:lnTo>
                          <a:pt x="422" y="287"/>
                        </a:lnTo>
                        <a:lnTo>
                          <a:pt x="445" y="275"/>
                        </a:lnTo>
                        <a:lnTo>
                          <a:pt x="429" y="242"/>
                        </a:lnTo>
                        <a:close/>
                        <a:moveTo>
                          <a:pt x="336" y="242"/>
                        </a:moveTo>
                        <a:lnTo>
                          <a:pt x="311" y="254"/>
                        </a:lnTo>
                        <a:lnTo>
                          <a:pt x="327" y="288"/>
                        </a:lnTo>
                        <a:lnTo>
                          <a:pt x="352" y="277"/>
                        </a:lnTo>
                        <a:lnTo>
                          <a:pt x="336" y="242"/>
                        </a:lnTo>
                        <a:close/>
                        <a:moveTo>
                          <a:pt x="522" y="240"/>
                        </a:moveTo>
                        <a:lnTo>
                          <a:pt x="499" y="251"/>
                        </a:lnTo>
                        <a:lnTo>
                          <a:pt x="515" y="286"/>
                        </a:lnTo>
                        <a:lnTo>
                          <a:pt x="539" y="274"/>
                        </a:lnTo>
                        <a:lnTo>
                          <a:pt x="522" y="240"/>
                        </a:lnTo>
                        <a:close/>
                        <a:moveTo>
                          <a:pt x="616" y="239"/>
                        </a:moveTo>
                        <a:lnTo>
                          <a:pt x="592" y="250"/>
                        </a:lnTo>
                        <a:lnTo>
                          <a:pt x="608" y="285"/>
                        </a:lnTo>
                        <a:lnTo>
                          <a:pt x="632" y="273"/>
                        </a:lnTo>
                        <a:lnTo>
                          <a:pt x="616" y="239"/>
                        </a:lnTo>
                        <a:close/>
                        <a:moveTo>
                          <a:pt x="709" y="237"/>
                        </a:moveTo>
                        <a:lnTo>
                          <a:pt x="685" y="249"/>
                        </a:lnTo>
                        <a:lnTo>
                          <a:pt x="701" y="282"/>
                        </a:lnTo>
                        <a:lnTo>
                          <a:pt x="725" y="271"/>
                        </a:lnTo>
                        <a:lnTo>
                          <a:pt x="709" y="237"/>
                        </a:lnTo>
                        <a:close/>
                        <a:moveTo>
                          <a:pt x="80" y="234"/>
                        </a:moveTo>
                        <a:lnTo>
                          <a:pt x="56" y="246"/>
                        </a:lnTo>
                        <a:lnTo>
                          <a:pt x="72" y="279"/>
                        </a:lnTo>
                        <a:lnTo>
                          <a:pt x="96" y="267"/>
                        </a:lnTo>
                        <a:lnTo>
                          <a:pt x="80" y="234"/>
                        </a:lnTo>
                        <a:close/>
                        <a:moveTo>
                          <a:pt x="173" y="233"/>
                        </a:moveTo>
                        <a:lnTo>
                          <a:pt x="150" y="244"/>
                        </a:lnTo>
                        <a:lnTo>
                          <a:pt x="167" y="278"/>
                        </a:lnTo>
                        <a:lnTo>
                          <a:pt x="190" y="266"/>
                        </a:lnTo>
                        <a:lnTo>
                          <a:pt x="173" y="233"/>
                        </a:lnTo>
                        <a:close/>
                        <a:moveTo>
                          <a:pt x="268" y="232"/>
                        </a:moveTo>
                        <a:lnTo>
                          <a:pt x="244" y="243"/>
                        </a:lnTo>
                        <a:lnTo>
                          <a:pt x="260" y="277"/>
                        </a:lnTo>
                        <a:lnTo>
                          <a:pt x="284" y="265"/>
                        </a:lnTo>
                        <a:lnTo>
                          <a:pt x="268" y="232"/>
                        </a:lnTo>
                        <a:close/>
                        <a:moveTo>
                          <a:pt x="361" y="231"/>
                        </a:moveTo>
                        <a:lnTo>
                          <a:pt x="337" y="242"/>
                        </a:lnTo>
                        <a:lnTo>
                          <a:pt x="354" y="275"/>
                        </a:lnTo>
                        <a:lnTo>
                          <a:pt x="377" y="264"/>
                        </a:lnTo>
                        <a:lnTo>
                          <a:pt x="361" y="231"/>
                        </a:lnTo>
                        <a:close/>
                        <a:moveTo>
                          <a:pt x="454" y="229"/>
                        </a:moveTo>
                        <a:lnTo>
                          <a:pt x="431" y="241"/>
                        </a:lnTo>
                        <a:lnTo>
                          <a:pt x="447" y="274"/>
                        </a:lnTo>
                        <a:lnTo>
                          <a:pt x="470" y="263"/>
                        </a:lnTo>
                        <a:lnTo>
                          <a:pt x="454" y="229"/>
                        </a:lnTo>
                        <a:close/>
                        <a:moveTo>
                          <a:pt x="548" y="228"/>
                        </a:moveTo>
                        <a:lnTo>
                          <a:pt x="524" y="240"/>
                        </a:lnTo>
                        <a:lnTo>
                          <a:pt x="540" y="273"/>
                        </a:lnTo>
                        <a:lnTo>
                          <a:pt x="564" y="262"/>
                        </a:lnTo>
                        <a:lnTo>
                          <a:pt x="548" y="228"/>
                        </a:lnTo>
                        <a:close/>
                        <a:moveTo>
                          <a:pt x="641" y="227"/>
                        </a:moveTo>
                        <a:lnTo>
                          <a:pt x="617" y="239"/>
                        </a:lnTo>
                        <a:lnTo>
                          <a:pt x="633" y="272"/>
                        </a:lnTo>
                        <a:lnTo>
                          <a:pt x="657" y="260"/>
                        </a:lnTo>
                        <a:lnTo>
                          <a:pt x="641" y="227"/>
                        </a:lnTo>
                        <a:close/>
                        <a:moveTo>
                          <a:pt x="106" y="221"/>
                        </a:moveTo>
                        <a:lnTo>
                          <a:pt x="83" y="233"/>
                        </a:lnTo>
                        <a:lnTo>
                          <a:pt x="99" y="267"/>
                        </a:lnTo>
                        <a:lnTo>
                          <a:pt x="122" y="256"/>
                        </a:lnTo>
                        <a:lnTo>
                          <a:pt x="106" y="221"/>
                        </a:lnTo>
                        <a:close/>
                        <a:moveTo>
                          <a:pt x="200" y="220"/>
                        </a:moveTo>
                        <a:lnTo>
                          <a:pt x="176" y="232"/>
                        </a:lnTo>
                        <a:lnTo>
                          <a:pt x="192" y="265"/>
                        </a:lnTo>
                        <a:lnTo>
                          <a:pt x="216" y="255"/>
                        </a:lnTo>
                        <a:lnTo>
                          <a:pt x="200" y="220"/>
                        </a:lnTo>
                        <a:close/>
                        <a:moveTo>
                          <a:pt x="293" y="219"/>
                        </a:moveTo>
                        <a:lnTo>
                          <a:pt x="269" y="231"/>
                        </a:lnTo>
                        <a:lnTo>
                          <a:pt x="285" y="264"/>
                        </a:lnTo>
                        <a:lnTo>
                          <a:pt x="309" y="252"/>
                        </a:lnTo>
                        <a:lnTo>
                          <a:pt x="293" y="219"/>
                        </a:lnTo>
                        <a:close/>
                        <a:moveTo>
                          <a:pt x="386" y="218"/>
                        </a:moveTo>
                        <a:lnTo>
                          <a:pt x="362" y="229"/>
                        </a:lnTo>
                        <a:lnTo>
                          <a:pt x="379" y="264"/>
                        </a:lnTo>
                        <a:lnTo>
                          <a:pt x="402" y="252"/>
                        </a:lnTo>
                        <a:lnTo>
                          <a:pt x="386" y="218"/>
                        </a:lnTo>
                        <a:close/>
                        <a:moveTo>
                          <a:pt x="480" y="217"/>
                        </a:moveTo>
                        <a:lnTo>
                          <a:pt x="456" y="228"/>
                        </a:lnTo>
                        <a:lnTo>
                          <a:pt x="472" y="263"/>
                        </a:lnTo>
                        <a:lnTo>
                          <a:pt x="496" y="251"/>
                        </a:lnTo>
                        <a:lnTo>
                          <a:pt x="480" y="217"/>
                        </a:lnTo>
                        <a:close/>
                        <a:moveTo>
                          <a:pt x="573" y="216"/>
                        </a:moveTo>
                        <a:lnTo>
                          <a:pt x="549" y="227"/>
                        </a:lnTo>
                        <a:lnTo>
                          <a:pt x="565" y="260"/>
                        </a:lnTo>
                        <a:lnTo>
                          <a:pt x="590" y="249"/>
                        </a:lnTo>
                        <a:lnTo>
                          <a:pt x="573" y="216"/>
                        </a:lnTo>
                        <a:close/>
                        <a:moveTo>
                          <a:pt x="667" y="214"/>
                        </a:moveTo>
                        <a:lnTo>
                          <a:pt x="642" y="226"/>
                        </a:lnTo>
                        <a:lnTo>
                          <a:pt x="659" y="259"/>
                        </a:lnTo>
                        <a:lnTo>
                          <a:pt x="683" y="248"/>
                        </a:lnTo>
                        <a:lnTo>
                          <a:pt x="667" y="214"/>
                        </a:lnTo>
                        <a:close/>
                        <a:moveTo>
                          <a:pt x="131" y="210"/>
                        </a:moveTo>
                        <a:lnTo>
                          <a:pt x="108" y="221"/>
                        </a:lnTo>
                        <a:lnTo>
                          <a:pt x="124" y="255"/>
                        </a:lnTo>
                        <a:lnTo>
                          <a:pt x="148" y="243"/>
                        </a:lnTo>
                        <a:lnTo>
                          <a:pt x="131" y="210"/>
                        </a:lnTo>
                        <a:close/>
                        <a:moveTo>
                          <a:pt x="225" y="209"/>
                        </a:moveTo>
                        <a:lnTo>
                          <a:pt x="201" y="220"/>
                        </a:lnTo>
                        <a:lnTo>
                          <a:pt x="217" y="254"/>
                        </a:lnTo>
                        <a:lnTo>
                          <a:pt x="241" y="242"/>
                        </a:lnTo>
                        <a:lnTo>
                          <a:pt x="225" y="209"/>
                        </a:lnTo>
                        <a:close/>
                        <a:moveTo>
                          <a:pt x="318" y="206"/>
                        </a:moveTo>
                        <a:lnTo>
                          <a:pt x="294" y="218"/>
                        </a:lnTo>
                        <a:lnTo>
                          <a:pt x="310" y="252"/>
                        </a:lnTo>
                        <a:lnTo>
                          <a:pt x="334" y="241"/>
                        </a:lnTo>
                        <a:lnTo>
                          <a:pt x="318" y="206"/>
                        </a:lnTo>
                        <a:close/>
                        <a:moveTo>
                          <a:pt x="506" y="205"/>
                        </a:moveTo>
                        <a:lnTo>
                          <a:pt x="481" y="217"/>
                        </a:lnTo>
                        <a:lnTo>
                          <a:pt x="498" y="250"/>
                        </a:lnTo>
                        <a:lnTo>
                          <a:pt x="522" y="239"/>
                        </a:lnTo>
                        <a:lnTo>
                          <a:pt x="506" y="205"/>
                        </a:lnTo>
                        <a:close/>
                        <a:moveTo>
                          <a:pt x="411" y="205"/>
                        </a:moveTo>
                        <a:lnTo>
                          <a:pt x="388" y="217"/>
                        </a:lnTo>
                        <a:lnTo>
                          <a:pt x="404" y="251"/>
                        </a:lnTo>
                        <a:lnTo>
                          <a:pt x="429" y="240"/>
                        </a:lnTo>
                        <a:lnTo>
                          <a:pt x="411" y="205"/>
                        </a:lnTo>
                        <a:close/>
                        <a:moveTo>
                          <a:pt x="599" y="203"/>
                        </a:moveTo>
                        <a:lnTo>
                          <a:pt x="575" y="214"/>
                        </a:lnTo>
                        <a:lnTo>
                          <a:pt x="591" y="249"/>
                        </a:lnTo>
                        <a:lnTo>
                          <a:pt x="615" y="237"/>
                        </a:lnTo>
                        <a:lnTo>
                          <a:pt x="599" y="203"/>
                        </a:lnTo>
                        <a:close/>
                        <a:moveTo>
                          <a:pt x="693" y="202"/>
                        </a:moveTo>
                        <a:lnTo>
                          <a:pt x="668" y="213"/>
                        </a:lnTo>
                        <a:lnTo>
                          <a:pt x="685" y="248"/>
                        </a:lnTo>
                        <a:lnTo>
                          <a:pt x="709" y="236"/>
                        </a:lnTo>
                        <a:lnTo>
                          <a:pt x="693" y="202"/>
                        </a:lnTo>
                        <a:close/>
                        <a:moveTo>
                          <a:pt x="157" y="197"/>
                        </a:moveTo>
                        <a:lnTo>
                          <a:pt x="133" y="209"/>
                        </a:lnTo>
                        <a:lnTo>
                          <a:pt x="149" y="242"/>
                        </a:lnTo>
                        <a:lnTo>
                          <a:pt x="173" y="231"/>
                        </a:lnTo>
                        <a:lnTo>
                          <a:pt x="157" y="197"/>
                        </a:lnTo>
                        <a:close/>
                        <a:moveTo>
                          <a:pt x="250" y="196"/>
                        </a:moveTo>
                        <a:lnTo>
                          <a:pt x="226" y="208"/>
                        </a:lnTo>
                        <a:lnTo>
                          <a:pt x="242" y="241"/>
                        </a:lnTo>
                        <a:lnTo>
                          <a:pt x="267" y="229"/>
                        </a:lnTo>
                        <a:lnTo>
                          <a:pt x="250" y="196"/>
                        </a:lnTo>
                        <a:close/>
                        <a:moveTo>
                          <a:pt x="344" y="195"/>
                        </a:moveTo>
                        <a:lnTo>
                          <a:pt x="319" y="206"/>
                        </a:lnTo>
                        <a:lnTo>
                          <a:pt x="337" y="240"/>
                        </a:lnTo>
                        <a:lnTo>
                          <a:pt x="360" y="228"/>
                        </a:lnTo>
                        <a:lnTo>
                          <a:pt x="344" y="195"/>
                        </a:lnTo>
                        <a:close/>
                        <a:moveTo>
                          <a:pt x="437" y="194"/>
                        </a:moveTo>
                        <a:lnTo>
                          <a:pt x="414" y="205"/>
                        </a:lnTo>
                        <a:lnTo>
                          <a:pt x="430" y="239"/>
                        </a:lnTo>
                        <a:lnTo>
                          <a:pt x="454" y="227"/>
                        </a:lnTo>
                        <a:lnTo>
                          <a:pt x="437" y="194"/>
                        </a:lnTo>
                        <a:close/>
                        <a:moveTo>
                          <a:pt x="531" y="193"/>
                        </a:moveTo>
                        <a:lnTo>
                          <a:pt x="507" y="204"/>
                        </a:lnTo>
                        <a:lnTo>
                          <a:pt x="523" y="237"/>
                        </a:lnTo>
                        <a:lnTo>
                          <a:pt x="547" y="226"/>
                        </a:lnTo>
                        <a:lnTo>
                          <a:pt x="531" y="193"/>
                        </a:lnTo>
                        <a:close/>
                        <a:moveTo>
                          <a:pt x="624" y="191"/>
                        </a:moveTo>
                        <a:lnTo>
                          <a:pt x="600" y="203"/>
                        </a:lnTo>
                        <a:lnTo>
                          <a:pt x="616" y="236"/>
                        </a:lnTo>
                        <a:lnTo>
                          <a:pt x="640" y="225"/>
                        </a:lnTo>
                        <a:lnTo>
                          <a:pt x="624" y="191"/>
                        </a:lnTo>
                        <a:close/>
                        <a:moveTo>
                          <a:pt x="183" y="184"/>
                        </a:moveTo>
                        <a:lnTo>
                          <a:pt x="158" y="196"/>
                        </a:lnTo>
                        <a:lnTo>
                          <a:pt x="175" y="231"/>
                        </a:lnTo>
                        <a:lnTo>
                          <a:pt x="199" y="219"/>
                        </a:lnTo>
                        <a:lnTo>
                          <a:pt x="183" y="184"/>
                        </a:lnTo>
                        <a:close/>
                        <a:moveTo>
                          <a:pt x="276" y="183"/>
                        </a:moveTo>
                        <a:lnTo>
                          <a:pt x="252" y="195"/>
                        </a:lnTo>
                        <a:lnTo>
                          <a:pt x="268" y="229"/>
                        </a:lnTo>
                        <a:lnTo>
                          <a:pt x="292" y="218"/>
                        </a:lnTo>
                        <a:lnTo>
                          <a:pt x="276" y="183"/>
                        </a:lnTo>
                        <a:close/>
                        <a:moveTo>
                          <a:pt x="369" y="182"/>
                        </a:moveTo>
                        <a:lnTo>
                          <a:pt x="346" y="194"/>
                        </a:lnTo>
                        <a:lnTo>
                          <a:pt x="362" y="227"/>
                        </a:lnTo>
                        <a:lnTo>
                          <a:pt x="385" y="217"/>
                        </a:lnTo>
                        <a:lnTo>
                          <a:pt x="369" y="182"/>
                        </a:lnTo>
                        <a:close/>
                        <a:moveTo>
                          <a:pt x="463" y="181"/>
                        </a:moveTo>
                        <a:lnTo>
                          <a:pt x="439" y="193"/>
                        </a:lnTo>
                        <a:lnTo>
                          <a:pt x="455" y="227"/>
                        </a:lnTo>
                        <a:lnTo>
                          <a:pt x="479" y="216"/>
                        </a:lnTo>
                        <a:lnTo>
                          <a:pt x="463" y="181"/>
                        </a:lnTo>
                        <a:close/>
                        <a:moveTo>
                          <a:pt x="556" y="180"/>
                        </a:moveTo>
                        <a:lnTo>
                          <a:pt x="532" y="191"/>
                        </a:lnTo>
                        <a:lnTo>
                          <a:pt x="548" y="226"/>
                        </a:lnTo>
                        <a:lnTo>
                          <a:pt x="572" y="214"/>
                        </a:lnTo>
                        <a:lnTo>
                          <a:pt x="556" y="180"/>
                        </a:lnTo>
                        <a:close/>
                        <a:moveTo>
                          <a:pt x="649" y="179"/>
                        </a:moveTo>
                        <a:lnTo>
                          <a:pt x="626" y="190"/>
                        </a:lnTo>
                        <a:lnTo>
                          <a:pt x="642" y="224"/>
                        </a:lnTo>
                        <a:lnTo>
                          <a:pt x="665" y="213"/>
                        </a:lnTo>
                        <a:lnTo>
                          <a:pt x="649" y="179"/>
                        </a:lnTo>
                        <a:close/>
                        <a:moveTo>
                          <a:pt x="208" y="173"/>
                        </a:moveTo>
                        <a:lnTo>
                          <a:pt x="184" y="184"/>
                        </a:lnTo>
                        <a:lnTo>
                          <a:pt x="200" y="218"/>
                        </a:lnTo>
                        <a:lnTo>
                          <a:pt x="224" y="206"/>
                        </a:lnTo>
                        <a:lnTo>
                          <a:pt x="208" y="173"/>
                        </a:lnTo>
                        <a:close/>
                        <a:moveTo>
                          <a:pt x="301" y="172"/>
                        </a:moveTo>
                        <a:lnTo>
                          <a:pt x="277" y="183"/>
                        </a:lnTo>
                        <a:lnTo>
                          <a:pt x="294" y="217"/>
                        </a:lnTo>
                        <a:lnTo>
                          <a:pt x="317" y="205"/>
                        </a:lnTo>
                        <a:lnTo>
                          <a:pt x="301" y="172"/>
                        </a:lnTo>
                        <a:close/>
                        <a:moveTo>
                          <a:pt x="394" y="170"/>
                        </a:moveTo>
                        <a:lnTo>
                          <a:pt x="371" y="181"/>
                        </a:lnTo>
                        <a:lnTo>
                          <a:pt x="387" y="216"/>
                        </a:lnTo>
                        <a:lnTo>
                          <a:pt x="411" y="204"/>
                        </a:lnTo>
                        <a:lnTo>
                          <a:pt x="394" y="170"/>
                        </a:lnTo>
                        <a:close/>
                        <a:moveTo>
                          <a:pt x="582" y="168"/>
                        </a:moveTo>
                        <a:lnTo>
                          <a:pt x="557" y="180"/>
                        </a:lnTo>
                        <a:lnTo>
                          <a:pt x="575" y="213"/>
                        </a:lnTo>
                        <a:lnTo>
                          <a:pt x="598" y="202"/>
                        </a:lnTo>
                        <a:lnTo>
                          <a:pt x="582" y="168"/>
                        </a:lnTo>
                        <a:close/>
                        <a:moveTo>
                          <a:pt x="488" y="168"/>
                        </a:moveTo>
                        <a:lnTo>
                          <a:pt x="464" y="180"/>
                        </a:lnTo>
                        <a:lnTo>
                          <a:pt x="480" y="214"/>
                        </a:lnTo>
                        <a:lnTo>
                          <a:pt x="504" y="203"/>
                        </a:lnTo>
                        <a:lnTo>
                          <a:pt x="488" y="168"/>
                        </a:lnTo>
                        <a:close/>
                        <a:moveTo>
                          <a:pt x="676" y="166"/>
                        </a:moveTo>
                        <a:lnTo>
                          <a:pt x="652" y="179"/>
                        </a:lnTo>
                        <a:lnTo>
                          <a:pt x="668" y="212"/>
                        </a:lnTo>
                        <a:lnTo>
                          <a:pt x="692" y="201"/>
                        </a:lnTo>
                        <a:lnTo>
                          <a:pt x="676" y="166"/>
                        </a:lnTo>
                        <a:close/>
                        <a:moveTo>
                          <a:pt x="233" y="160"/>
                        </a:moveTo>
                        <a:lnTo>
                          <a:pt x="209" y="172"/>
                        </a:lnTo>
                        <a:lnTo>
                          <a:pt x="225" y="205"/>
                        </a:lnTo>
                        <a:lnTo>
                          <a:pt x="249" y="194"/>
                        </a:lnTo>
                        <a:lnTo>
                          <a:pt x="233" y="160"/>
                        </a:lnTo>
                        <a:close/>
                        <a:moveTo>
                          <a:pt x="326" y="159"/>
                        </a:moveTo>
                        <a:lnTo>
                          <a:pt x="303" y="171"/>
                        </a:lnTo>
                        <a:lnTo>
                          <a:pt x="319" y="204"/>
                        </a:lnTo>
                        <a:lnTo>
                          <a:pt x="342" y="193"/>
                        </a:lnTo>
                        <a:lnTo>
                          <a:pt x="326" y="159"/>
                        </a:lnTo>
                        <a:close/>
                        <a:moveTo>
                          <a:pt x="421" y="158"/>
                        </a:moveTo>
                        <a:lnTo>
                          <a:pt x="396" y="170"/>
                        </a:lnTo>
                        <a:lnTo>
                          <a:pt x="413" y="203"/>
                        </a:lnTo>
                        <a:lnTo>
                          <a:pt x="437" y="191"/>
                        </a:lnTo>
                        <a:lnTo>
                          <a:pt x="421" y="158"/>
                        </a:lnTo>
                        <a:close/>
                        <a:moveTo>
                          <a:pt x="514" y="157"/>
                        </a:moveTo>
                        <a:lnTo>
                          <a:pt x="490" y="168"/>
                        </a:lnTo>
                        <a:lnTo>
                          <a:pt x="506" y="203"/>
                        </a:lnTo>
                        <a:lnTo>
                          <a:pt x="530" y="191"/>
                        </a:lnTo>
                        <a:lnTo>
                          <a:pt x="514" y="157"/>
                        </a:lnTo>
                        <a:close/>
                        <a:moveTo>
                          <a:pt x="607" y="156"/>
                        </a:moveTo>
                        <a:lnTo>
                          <a:pt x="584" y="167"/>
                        </a:lnTo>
                        <a:lnTo>
                          <a:pt x="600" y="201"/>
                        </a:lnTo>
                        <a:lnTo>
                          <a:pt x="623" y="189"/>
                        </a:lnTo>
                        <a:lnTo>
                          <a:pt x="607" y="156"/>
                        </a:lnTo>
                        <a:close/>
                        <a:moveTo>
                          <a:pt x="259" y="149"/>
                        </a:moveTo>
                        <a:lnTo>
                          <a:pt x="236" y="159"/>
                        </a:lnTo>
                        <a:lnTo>
                          <a:pt x="252" y="194"/>
                        </a:lnTo>
                        <a:lnTo>
                          <a:pt x="275" y="182"/>
                        </a:lnTo>
                        <a:lnTo>
                          <a:pt x="259" y="149"/>
                        </a:lnTo>
                        <a:close/>
                        <a:moveTo>
                          <a:pt x="352" y="147"/>
                        </a:moveTo>
                        <a:lnTo>
                          <a:pt x="329" y="158"/>
                        </a:lnTo>
                        <a:lnTo>
                          <a:pt x="345" y="193"/>
                        </a:lnTo>
                        <a:lnTo>
                          <a:pt x="369" y="181"/>
                        </a:lnTo>
                        <a:lnTo>
                          <a:pt x="352" y="147"/>
                        </a:lnTo>
                        <a:close/>
                        <a:moveTo>
                          <a:pt x="446" y="145"/>
                        </a:moveTo>
                        <a:lnTo>
                          <a:pt x="422" y="157"/>
                        </a:lnTo>
                        <a:lnTo>
                          <a:pt x="438" y="191"/>
                        </a:lnTo>
                        <a:lnTo>
                          <a:pt x="462" y="180"/>
                        </a:lnTo>
                        <a:lnTo>
                          <a:pt x="446" y="145"/>
                        </a:lnTo>
                        <a:close/>
                        <a:moveTo>
                          <a:pt x="539" y="144"/>
                        </a:moveTo>
                        <a:lnTo>
                          <a:pt x="515" y="156"/>
                        </a:lnTo>
                        <a:lnTo>
                          <a:pt x="532" y="190"/>
                        </a:lnTo>
                        <a:lnTo>
                          <a:pt x="555" y="179"/>
                        </a:lnTo>
                        <a:lnTo>
                          <a:pt x="539" y="144"/>
                        </a:lnTo>
                        <a:close/>
                        <a:moveTo>
                          <a:pt x="632" y="143"/>
                        </a:moveTo>
                        <a:lnTo>
                          <a:pt x="609" y="155"/>
                        </a:lnTo>
                        <a:lnTo>
                          <a:pt x="625" y="189"/>
                        </a:lnTo>
                        <a:lnTo>
                          <a:pt x="649" y="178"/>
                        </a:lnTo>
                        <a:lnTo>
                          <a:pt x="632" y="143"/>
                        </a:lnTo>
                        <a:close/>
                        <a:moveTo>
                          <a:pt x="284" y="136"/>
                        </a:moveTo>
                        <a:lnTo>
                          <a:pt x="261" y="148"/>
                        </a:lnTo>
                        <a:lnTo>
                          <a:pt x="277" y="181"/>
                        </a:lnTo>
                        <a:lnTo>
                          <a:pt x="300" y="170"/>
                        </a:lnTo>
                        <a:lnTo>
                          <a:pt x="284" y="136"/>
                        </a:lnTo>
                        <a:close/>
                        <a:moveTo>
                          <a:pt x="378" y="135"/>
                        </a:moveTo>
                        <a:lnTo>
                          <a:pt x="354" y="147"/>
                        </a:lnTo>
                        <a:lnTo>
                          <a:pt x="370" y="180"/>
                        </a:lnTo>
                        <a:lnTo>
                          <a:pt x="394" y="168"/>
                        </a:lnTo>
                        <a:lnTo>
                          <a:pt x="378" y="135"/>
                        </a:lnTo>
                        <a:close/>
                        <a:moveTo>
                          <a:pt x="471" y="134"/>
                        </a:moveTo>
                        <a:lnTo>
                          <a:pt x="447" y="145"/>
                        </a:lnTo>
                        <a:lnTo>
                          <a:pt x="463" y="179"/>
                        </a:lnTo>
                        <a:lnTo>
                          <a:pt x="487" y="167"/>
                        </a:lnTo>
                        <a:lnTo>
                          <a:pt x="471" y="134"/>
                        </a:lnTo>
                        <a:close/>
                        <a:moveTo>
                          <a:pt x="659" y="132"/>
                        </a:moveTo>
                        <a:lnTo>
                          <a:pt x="634" y="143"/>
                        </a:lnTo>
                        <a:lnTo>
                          <a:pt x="650" y="176"/>
                        </a:lnTo>
                        <a:lnTo>
                          <a:pt x="675" y="165"/>
                        </a:lnTo>
                        <a:lnTo>
                          <a:pt x="659" y="132"/>
                        </a:lnTo>
                        <a:close/>
                        <a:moveTo>
                          <a:pt x="564" y="132"/>
                        </a:moveTo>
                        <a:lnTo>
                          <a:pt x="540" y="143"/>
                        </a:lnTo>
                        <a:lnTo>
                          <a:pt x="557" y="178"/>
                        </a:lnTo>
                        <a:lnTo>
                          <a:pt x="580" y="166"/>
                        </a:lnTo>
                        <a:lnTo>
                          <a:pt x="564" y="132"/>
                        </a:lnTo>
                        <a:close/>
                        <a:moveTo>
                          <a:pt x="310" y="123"/>
                        </a:moveTo>
                        <a:lnTo>
                          <a:pt x="286" y="135"/>
                        </a:lnTo>
                        <a:lnTo>
                          <a:pt x="302" y="168"/>
                        </a:lnTo>
                        <a:lnTo>
                          <a:pt x="326" y="158"/>
                        </a:lnTo>
                        <a:lnTo>
                          <a:pt x="310" y="123"/>
                        </a:lnTo>
                        <a:close/>
                        <a:moveTo>
                          <a:pt x="403" y="122"/>
                        </a:moveTo>
                        <a:lnTo>
                          <a:pt x="379" y="134"/>
                        </a:lnTo>
                        <a:lnTo>
                          <a:pt x="395" y="167"/>
                        </a:lnTo>
                        <a:lnTo>
                          <a:pt x="419" y="156"/>
                        </a:lnTo>
                        <a:lnTo>
                          <a:pt x="403" y="122"/>
                        </a:lnTo>
                        <a:close/>
                        <a:moveTo>
                          <a:pt x="496" y="121"/>
                        </a:moveTo>
                        <a:lnTo>
                          <a:pt x="472" y="133"/>
                        </a:lnTo>
                        <a:lnTo>
                          <a:pt x="488" y="166"/>
                        </a:lnTo>
                        <a:lnTo>
                          <a:pt x="513" y="155"/>
                        </a:lnTo>
                        <a:lnTo>
                          <a:pt x="496" y="121"/>
                        </a:lnTo>
                        <a:close/>
                        <a:moveTo>
                          <a:pt x="590" y="120"/>
                        </a:moveTo>
                        <a:lnTo>
                          <a:pt x="567" y="132"/>
                        </a:lnTo>
                        <a:lnTo>
                          <a:pt x="583" y="166"/>
                        </a:lnTo>
                        <a:lnTo>
                          <a:pt x="607" y="155"/>
                        </a:lnTo>
                        <a:lnTo>
                          <a:pt x="590" y="120"/>
                        </a:lnTo>
                        <a:close/>
                        <a:moveTo>
                          <a:pt x="336" y="112"/>
                        </a:moveTo>
                        <a:lnTo>
                          <a:pt x="311" y="123"/>
                        </a:lnTo>
                        <a:lnTo>
                          <a:pt x="327" y="157"/>
                        </a:lnTo>
                        <a:lnTo>
                          <a:pt x="352" y="145"/>
                        </a:lnTo>
                        <a:lnTo>
                          <a:pt x="336" y="112"/>
                        </a:lnTo>
                        <a:close/>
                        <a:moveTo>
                          <a:pt x="429" y="110"/>
                        </a:moveTo>
                        <a:lnTo>
                          <a:pt x="404" y="121"/>
                        </a:lnTo>
                        <a:lnTo>
                          <a:pt x="421" y="156"/>
                        </a:lnTo>
                        <a:lnTo>
                          <a:pt x="445" y="144"/>
                        </a:lnTo>
                        <a:lnTo>
                          <a:pt x="429" y="110"/>
                        </a:lnTo>
                        <a:close/>
                        <a:moveTo>
                          <a:pt x="522" y="109"/>
                        </a:moveTo>
                        <a:lnTo>
                          <a:pt x="498" y="120"/>
                        </a:lnTo>
                        <a:lnTo>
                          <a:pt x="515" y="155"/>
                        </a:lnTo>
                        <a:lnTo>
                          <a:pt x="538" y="143"/>
                        </a:lnTo>
                        <a:lnTo>
                          <a:pt x="522" y="109"/>
                        </a:lnTo>
                        <a:close/>
                        <a:moveTo>
                          <a:pt x="615" y="107"/>
                        </a:moveTo>
                        <a:lnTo>
                          <a:pt x="592" y="119"/>
                        </a:lnTo>
                        <a:lnTo>
                          <a:pt x="608" y="153"/>
                        </a:lnTo>
                        <a:lnTo>
                          <a:pt x="632" y="142"/>
                        </a:lnTo>
                        <a:lnTo>
                          <a:pt x="615" y="107"/>
                        </a:lnTo>
                        <a:close/>
                        <a:moveTo>
                          <a:pt x="361" y="99"/>
                        </a:moveTo>
                        <a:lnTo>
                          <a:pt x="337" y="111"/>
                        </a:lnTo>
                        <a:lnTo>
                          <a:pt x="353" y="144"/>
                        </a:lnTo>
                        <a:lnTo>
                          <a:pt x="377" y="133"/>
                        </a:lnTo>
                        <a:lnTo>
                          <a:pt x="361" y="99"/>
                        </a:lnTo>
                        <a:close/>
                        <a:moveTo>
                          <a:pt x="454" y="98"/>
                        </a:moveTo>
                        <a:lnTo>
                          <a:pt x="430" y="110"/>
                        </a:lnTo>
                        <a:lnTo>
                          <a:pt x="446" y="143"/>
                        </a:lnTo>
                        <a:lnTo>
                          <a:pt x="470" y="132"/>
                        </a:lnTo>
                        <a:lnTo>
                          <a:pt x="454" y="98"/>
                        </a:lnTo>
                        <a:close/>
                        <a:moveTo>
                          <a:pt x="547" y="97"/>
                        </a:moveTo>
                        <a:lnTo>
                          <a:pt x="524" y="109"/>
                        </a:lnTo>
                        <a:lnTo>
                          <a:pt x="540" y="142"/>
                        </a:lnTo>
                        <a:lnTo>
                          <a:pt x="563" y="130"/>
                        </a:lnTo>
                        <a:lnTo>
                          <a:pt x="547" y="97"/>
                        </a:lnTo>
                        <a:close/>
                        <a:moveTo>
                          <a:pt x="641" y="95"/>
                        </a:moveTo>
                        <a:lnTo>
                          <a:pt x="617" y="107"/>
                        </a:lnTo>
                        <a:lnTo>
                          <a:pt x="633" y="141"/>
                        </a:lnTo>
                        <a:lnTo>
                          <a:pt x="657" y="129"/>
                        </a:lnTo>
                        <a:lnTo>
                          <a:pt x="641" y="95"/>
                        </a:lnTo>
                        <a:close/>
                        <a:moveTo>
                          <a:pt x="386" y="87"/>
                        </a:moveTo>
                        <a:lnTo>
                          <a:pt x="362" y="98"/>
                        </a:lnTo>
                        <a:lnTo>
                          <a:pt x="378" y="133"/>
                        </a:lnTo>
                        <a:lnTo>
                          <a:pt x="402" y="121"/>
                        </a:lnTo>
                        <a:lnTo>
                          <a:pt x="386" y="87"/>
                        </a:lnTo>
                        <a:close/>
                        <a:moveTo>
                          <a:pt x="479" y="86"/>
                        </a:moveTo>
                        <a:lnTo>
                          <a:pt x="456" y="97"/>
                        </a:lnTo>
                        <a:lnTo>
                          <a:pt x="472" y="130"/>
                        </a:lnTo>
                        <a:lnTo>
                          <a:pt x="495" y="120"/>
                        </a:lnTo>
                        <a:lnTo>
                          <a:pt x="479" y="86"/>
                        </a:lnTo>
                        <a:close/>
                        <a:moveTo>
                          <a:pt x="573" y="84"/>
                        </a:moveTo>
                        <a:lnTo>
                          <a:pt x="549" y="96"/>
                        </a:lnTo>
                        <a:lnTo>
                          <a:pt x="565" y="129"/>
                        </a:lnTo>
                        <a:lnTo>
                          <a:pt x="590" y="118"/>
                        </a:lnTo>
                        <a:lnTo>
                          <a:pt x="573" y="84"/>
                        </a:lnTo>
                        <a:close/>
                        <a:moveTo>
                          <a:pt x="411" y="75"/>
                        </a:moveTo>
                        <a:lnTo>
                          <a:pt x="387" y="87"/>
                        </a:lnTo>
                        <a:lnTo>
                          <a:pt x="404" y="120"/>
                        </a:lnTo>
                        <a:lnTo>
                          <a:pt x="427" y="109"/>
                        </a:lnTo>
                        <a:lnTo>
                          <a:pt x="411" y="75"/>
                        </a:lnTo>
                        <a:close/>
                        <a:moveTo>
                          <a:pt x="504" y="74"/>
                        </a:moveTo>
                        <a:lnTo>
                          <a:pt x="481" y="84"/>
                        </a:lnTo>
                        <a:lnTo>
                          <a:pt x="498" y="119"/>
                        </a:lnTo>
                        <a:lnTo>
                          <a:pt x="522" y="107"/>
                        </a:lnTo>
                        <a:lnTo>
                          <a:pt x="504" y="74"/>
                        </a:lnTo>
                        <a:close/>
                        <a:moveTo>
                          <a:pt x="599" y="72"/>
                        </a:moveTo>
                        <a:lnTo>
                          <a:pt x="575" y="83"/>
                        </a:lnTo>
                        <a:lnTo>
                          <a:pt x="591" y="118"/>
                        </a:lnTo>
                        <a:lnTo>
                          <a:pt x="615" y="106"/>
                        </a:lnTo>
                        <a:lnTo>
                          <a:pt x="599" y="72"/>
                        </a:lnTo>
                        <a:close/>
                        <a:moveTo>
                          <a:pt x="437" y="62"/>
                        </a:moveTo>
                        <a:lnTo>
                          <a:pt x="414" y="74"/>
                        </a:lnTo>
                        <a:lnTo>
                          <a:pt x="430" y="107"/>
                        </a:lnTo>
                        <a:lnTo>
                          <a:pt x="453" y="96"/>
                        </a:lnTo>
                        <a:lnTo>
                          <a:pt x="437" y="62"/>
                        </a:lnTo>
                        <a:close/>
                        <a:moveTo>
                          <a:pt x="531" y="61"/>
                        </a:moveTo>
                        <a:lnTo>
                          <a:pt x="507" y="73"/>
                        </a:lnTo>
                        <a:lnTo>
                          <a:pt x="523" y="106"/>
                        </a:lnTo>
                        <a:lnTo>
                          <a:pt x="547" y="95"/>
                        </a:lnTo>
                        <a:lnTo>
                          <a:pt x="531" y="61"/>
                        </a:lnTo>
                        <a:close/>
                        <a:moveTo>
                          <a:pt x="462" y="50"/>
                        </a:moveTo>
                        <a:lnTo>
                          <a:pt x="439" y="61"/>
                        </a:lnTo>
                        <a:lnTo>
                          <a:pt x="455" y="96"/>
                        </a:lnTo>
                        <a:lnTo>
                          <a:pt x="479" y="84"/>
                        </a:lnTo>
                        <a:lnTo>
                          <a:pt x="462" y="50"/>
                        </a:lnTo>
                        <a:close/>
                        <a:moveTo>
                          <a:pt x="556" y="49"/>
                        </a:moveTo>
                        <a:lnTo>
                          <a:pt x="532" y="60"/>
                        </a:lnTo>
                        <a:lnTo>
                          <a:pt x="548" y="95"/>
                        </a:lnTo>
                        <a:lnTo>
                          <a:pt x="572" y="83"/>
                        </a:lnTo>
                        <a:lnTo>
                          <a:pt x="556" y="49"/>
                        </a:lnTo>
                        <a:close/>
                        <a:moveTo>
                          <a:pt x="488" y="38"/>
                        </a:moveTo>
                        <a:lnTo>
                          <a:pt x="464" y="50"/>
                        </a:lnTo>
                        <a:lnTo>
                          <a:pt x="480" y="83"/>
                        </a:lnTo>
                        <a:lnTo>
                          <a:pt x="504" y="72"/>
                        </a:lnTo>
                        <a:lnTo>
                          <a:pt x="488" y="38"/>
                        </a:lnTo>
                        <a:close/>
                        <a:moveTo>
                          <a:pt x="233" y="30"/>
                        </a:moveTo>
                        <a:lnTo>
                          <a:pt x="209" y="41"/>
                        </a:lnTo>
                        <a:lnTo>
                          <a:pt x="260" y="145"/>
                        </a:lnTo>
                        <a:lnTo>
                          <a:pt x="284" y="134"/>
                        </a:lnTo>
                        <a:lnTo>
                          <a:pt x="233" y="30"/>
                        </a:lnTo>
                        <a:close/>
                        <a:moveTo>
                          <a:pt x="514" y="26"/>
                        </a:moveTo>
                        <a:lnTo>
                          <a:pt x="490" y="37"/>
                        </a:lnTo>
                        <a:lnTo>
                          <a:pt x="506" y="71"/>
                        </a:lnTo>
                        <a:lnTo>
                          <a:pt x="530" y="59"/>
                        </a:lnTo>
                        <a:lnTo>
                          <a:pt x="514" y="26"/>
                        </a:lnTo>
                        <a:close/>
                        <a:moveTo>
                          <a:pt x="376" y="0"/>
                        </a:moveTo>
                        <a:lnTo>
                          <a:pt x="378" y="0"/>
                        </a:lnTo>
                        <a:lnTo>
                          <a:pt x="413" y="73"/>
                        </a:lnTo>
                        <a:lnTo>
                          <a:pt x="437" y="61"/>
                        </a:lnTo>
                        <a:lnTo>
                          <a:pt x="408" y="1"/>
                        </a:lnTo>
                        <a:lnTo>
                          <a:pt x="410" y="1"/>
                        </a:lnTo>
                        <a:lnTo>
                          <a:pt x="438" y="60"/>
                        </a:lnTo>
                        <a:lnTo>
                          <a:pt x="462" y="49"/>
                        </a:lnTo>
                        <a:lnTo>
                          <a:pt x="441" y="5"/>
                        </a:lnTo>
                        <a:lnTo>
                          <a:pt x="444" y="5"/>
                        </a:lnTo>
                        <a:lnTo>
                          <a:pt x="463" y="48"/>
                        </a:lnTo>
                        <a:lnTo>
                          <a:pt x="487" y="36"/>
                        </a:lnTo>
                        <a:lnTo>
                          <a:pt x="476" y="12"/>
                        </a:lnTo>
                        <a:lnTo>
                          <a:pt x="477" y="12"/>
                        </a:lnTo>
                        <a:lnTo>
                          <a:pt x="478" y="13"/>
                        </a:lnTo>
                        <a:lnTo>
                          <a:pt x="488" y="36"/>
                        </a:lnTo>
                        <a:lnTo>
                          <a:pt x="513" y="25"/>
                        </a:lnTo>
                        <a:lnTo>
                          <a:pt x="511" y="22"/>
                        </a:lnTo>
                        <a:lnTo>
                          <a:pt x="514" y="22"/>
                        </a:lnTo>
                        <a:lnTo>
                          <a:pt x="515" y="23"/>
                        </a:lnTo>
                        <a:lnTo>
                          <a:pt x="516" y="23"/>
                        </a:lnTo>
                        <a:lnTo>
                          <a:pt x="517" y="25"/>
                        </a:lnTo>
                        <a:lnTo>
                          <a:pt x="515" y="25"/>
                        </a:lnTo>
                        <a:lnTo>
                          <a:pt x="531" y="59"/>
                        </a:lnTo>
                        <a:lnTo>
                          <a:pt x="555" y="48"/>
                        </a:lnTo>
                        <a:lnTo>
                          <a:pt x="550" y="37"/>
                        </a:lnTo>
                        <a:lnTo>
                          <a:pt x="552" y="37"/>
                        </a:lnTo>
                        <a:lnTo>
                          <a:pt x="552" y="38"/>
                        </a:lnTo>
                        <a:lnTo>
                          <a:pt x="553" y="38"/>
                        </a:lnTo>
                        <a:lnTo>
                          <a:pt x="557" y="46"/>
                        </a:lnTo>
                        <a:lnTo>
                          <a:pt x="564" y="43"/>
                        </a:lnTo>
                        <a:lnTo>
                          <a:pt x="565" y="44"/>
                        </a:lnTo>
                        <a:lnTo>
                          <a:pt x="557" y="49"/>
                        </a:lnTo>
                        <a:lnTo>
                          <a:pt x="573" y="82"/>
                        </a:lnTo>
                        <a:lnTo>
                          <a:pt x="598" y="71"/>
                        </a:lnTo>
                        <a:lnTo>
                          <a:pt x="591" y="57"/>
                        </a:lnTo>
                        <a:lnTo>
                          <a:pt x="593" y="57"/>
                        </a:lnTo>
                        <a:lnTo>
                          <a:pt x="594" y="58"/>
                        </a:lnTo>
                        <a:lnTo>
                          <a:pt x="599" y="69"/>
                        </a:lnTo>
                        <a:lnTo>
                          <a:pt x="607" y="66"/>
                        </a:lnTo>
                        <a:lnTo>
                          <a:pt x="608" y="66"/>
                        </a:lnTo>
                        <a:lnTo>
                          <a:pt x="608" y="67"/>
                        </a:lnTo>
                        <a:lnTo>
                          <a:pt x="609" y="67"/>
                        </a:lnTo>
                        <a:lnTo>
                          <a:pt x="600" y="72"/>
                        </a:lnTo>
                        <a:lnTo>
                          <a:pt x="616" y="105"/>
                        </a:lnTo>
                        <a:lnTo>
                          <a:pt x="640" y="94"/>
                        </a:lnTo>
                        <a:lnTo>
                          <a:pt x="636" y="84"/>
                        </a:lnTo>
                        <a:lnTo>
                          <a:pt x="638" y="84"/>
                        </a:lnTo>
                        <a:lnTo>
                          <a:pt x="639" y="86"/>
                        </a:lnTo>
                        <a:lnTo>
                          <a:pt x="642" y="92"/>
                        </a:lnTo>
                        <a:lnTo>
                          <a:pt x="646" y="91"/>
                        </a:lnTo>
                        <a:lnTo>
                          <a:pt x="647" y="91"/>
                        </a:lnTo>
                        <a:lnTo>
                          <a:pt x="648" y="92"/>
                        </a:lnTo>
                        <a:lnTo>
                          <a:pt x="642" y="95"/>
                        </a:lnTo>
                        <a:lnTo>
                          <a:pt x="660" y="129"/>
                        </a:lnTo>
                        <a:lnTo>
                          <a:pt x="682" y="118"/>
                        </a:lnTo>
                        <a:lnTo>
                          <a:pt x="682" y="119"/>
                        </a:lnTo>
                        <a:lnTo>
                          <a:pt x="683" y="119"/>
                        </a:lnTo>
                        <a:lnTo>
                          <a:pt x="660" y="130"/>
                        </a:lnTo>
                        <a:lnTo>
                          <a:pt x="677" y="164"/>
                        </a:lnTo>
                        <a:lnTo>
                          <a:pt x="714" y="147"/>
                        </a:lnTo>
                        <a:lnTo>
                          <a:pt x="714" y="148"/>
                        </a:lnTo>
                        <a:lnTo>
                          <a:pt x="715" y="148"/>
                        </a:lnTo>
                        <a:lnTo>
                          <a:pt x="677" y="166"/>
                        </a:lnTo>
                        <a:lnTo>
                          <a:pt x="693" y="199"/>
                        </a:lnTo>
                        <a:lnTo>
                          <a:pt x="742" y="176"/>
                        </a:lnTo>
                        <a:lnTo>
                          <a:pt x="742" y="178"/>
                        </a:lnTo>
                        <a:lnTo>
                          <a:pt x="744" y="178"/>
                        </a:lnTo>
                        <a:lnTo>
                          <a:pt x="694" y="202"/>
                        </a:lnTo>
                        <a:lnTo>
                          <a:pt x="710" y="235"/>
                        </a:lnTo>
                        <a:lnTo>
                          <a:pt x="769" y="208"/>
                        </a:lnTo>
                        <a:lnTo>
                          <a:pt x="770" y="209"/>
                        </a:lnTo>
                        <a:lnTo>
                          <a:pt x="711" y="236"/>
                        </a:lnTo>
                        <a:lnTo>
                          <a:pt x="727" y="271"/>
                        </a:lnTo>
                        <a:lnTo>
                          <a:pt x="792" y="240"/>
                        </a:lnTo>
                        <a:lnTo>
                          <a:pt x="793" y="240"/>
                        </a:lnTo>
                        <a:lnTo>
                          <a:pt x="793" y="241"/>
                        </a:lnTo>
                        <a:lnTo>
                          <a:pt x="729" y="272"/>
                        </a:lnTo>
                        <a:lnTo>
                          <a:pt x="745" y="305"/>
                        </a:lnTo>
                        <a:lnTo>
                          <a:pt x="814" y="272"/>
                        </a:lnTo>
                        <a:lnTo>
                          <a:pt x="814" y="273"/>
                        </a:lnTo>
                        <a:lnTo>
                          <a:pt x="815" y="274"/>
                        </a:lnTo>
                        <a:lnTo>
                          <a:pt x="745" y="308"/>
                        </a:lnTo>
                        <a:lnTo>
                          <a:pt x="761" y="341"/>
                        </a:lnTo>
                        <a:lnTo>
                          <a:pt x="833" y="307"/>
                        </a:lnTo>
                        <a:lnTo>
                          <a:pt x="833" y="309"/>
                        </a:lnTo>
                        <a:lnTo>
                          <a:pt x="762" y="343"/>
                        </a:lnTo>
                        <a:lnTo>
                          <a:pt x="778" y="377"/>
                        </a:lnTo>
                        <a:lnTo>
                          <a:pt x="850" y="342"/>
                        </a:lnTo>
                        <a:lnTo>
                          <a:pt x="850" y="343"/>
                        </a:lnTo>
                        <a:lnTo>
                          <a:pt x="779" y="378"/>
                        </a:lnTo>
                        <a:lnTo>
                          <a:pt x="795" y="412"/>
                        </a:lnTo>
                        <a:lnTo>
                          <a:pt x="865" y="379"/>
                        </a:lnTo>
                        <a:lnTo>
                          <a:pt x="865" y="380"/>
                        </a:lnTo>
                        <a:lnTo>
                          <a:pt x="796" y="414"/>
                        </a:lnTo>
                        <a:lnTo>
                          <a:pt x="813" y="448"/>
                        </a:lnTo>
                        <a:lnTo>
                          <a:pt x="878" y="416"/>
                        </a:lnTo>
                        <a:lnTo>
                          <a:pt x="878" y="418"/>
                        </a:lnTo>
                        <a:lnTo>
                          <a:pt x="813" y="449"/>
                        </a:lnTo>
                        <a:lnTo>
                          <a:pt x="830" y="483"/>
                        </a:lnTo>
                        <a:lnTo>
                          <a:pt x="888" y="454"/>
                        </a:lnTo>
                        <a:lnTo>
                          <a:pt x="890" y="455"/>
                        </a:lnTo>
                        <a:lnTo>
                          <a:pt x="890" y="456"/>
                        </a:lnTo>
                        <a:lnTo>
                          <a:pt x="830" y="485"/>
                        </a:lnTo>
                        <a:lnTo>
                          <a:pt x="846" y="518"/>
                        </a:lnTo>
                        <a:lnTo>
                          <a:pt x="898" y="494"/>
                        </a:lnTo>
                        <a:lnTo>
                          <a:pt x="898" y="495"/>
                        </a:lnTo>
                        <a:lnTo>
                          <a:pt x="847" y="521"/>
                        </a:lnTo>
                        <a:lnTo>
                          <a:pt x="863" y="554"/>
                        </a:lnTo>
                        <a:lnTo>
                          <a:pt x="905" y="534"/>
                        </a:lnTo>
                        <a:lnTo>
                          <a:pt x="905" y="536"/>
                        </a:lnTo>
                        <a:lnTo>
                          <a:pt x="864" y="555"/>
                        </a:lnTo>
                        <a:lnTo>
                          <a:pt x="880" y="590"/>
                        </a:lnTo>
                        <a:lnTo>
                          <a:pt x="909" y="576"/>
                        </a:lnTo>
                        <a:lnTo>
                          <a:pt x="909" y="577"/>
                        </a:lnTo>
                        <a:lnTo>
                          <a:pt x="882" y="591"/>
                        </a:lnTo>
                        <a:lnTo>
                          <a:pt x="898" y="624"/>
                        </a:lnTo>
                        <a:lnTo>
                          <a:pt x="911" y="618"/>
                        </a:lnTo>
                        <a:lnTo>
                          <a:pt x="911" y="620"/>
                        </a:lnTo>
                        <a:lnTo>
                          <a:pt x="898" y="627"/>
                        </a:lnTo>
                        <a:lnTo>
                          <a:pt x="911" y="654"/>
                        </a:lnTo>
                        <a:lnTo>
                          <a:pt x="911" y="658"/>
                        </a:lnTo>
                        <a:lnTo>
                          <a:pt x="896" y="628"/>
                        </a:lnTo>
                        <a:lnTo>
                          <a:pt x="872" y="639"/>
                        </a:lnTo>
                        <a:lnTo>
                          <a:pt x="888" y="673"/>
                        </a:lnTo>
                        <a:lnTo>
                          <a:pt x="911" y="662"/>
                        </a:lnTo>
                        <a:lnTo>
                          <a:pt x="911" y="663"/>
                        </a:lnTo>
                        <a:lnTo>
                          <a:pt x="890" y="674"/>
                        </a:lnTo>
                        <a:lnTo>
                          <a:pt x="906" y="708"/>
                        </a:lnTo>
                        <a:lnTo>
                          <a:pt x="908" y="707"/>
                        </a:lnTo>
                        <a:lnTo>
                          <a:pt x="908" y="708"/>
                        </a:lnTo>
                        <a:lnTo>
                          <a:pt x="907" y="709"/>
                        </a:lnTo>
                        <a:lnTo>
                          <a:pt x="907" y="715"/>
                        </a:lnTo>
                        <a:lnTo>
                          <a:pt x="905" y="711"/>
                        </a:lnTo>
                        <a:lnTo>
                          <a:pt x="880" y="722"/>
                        </a:lnTo>
                        <a:lnTo>
                          <a:pt x="898" y="757"/>
                        </a:lnTo>
                        <a:lnTo>
                          <a:pt x="901" y="754"/>
                        </a:lnTo>
                        <a:lnTo>
                          <a:pt x="901" y="755"/>
                        </a:lnTo>
                        <a:lnTo>
                          <a:pt x="900" y="757"/>
                        </a:lnTo>
                        <a:lnTo>
                          <a:pt x="898" y="758"/>
                        </a:lnTo>
                        <a:lnTo>
                          <a:pt x="900" y="761"/>
                        </a:lnTo>
                        <a:lnTo>
                          <a:pt x="899" y="762"/>
                        </a:lnTo>
                        <a:lnTo>
                          <a:pt x="899" y="763"/>
                        </a:lnTo>
                        <a:lnTo>
                          <a:pt x="896" y="759"/>
                        </a:lnTo>
                        <a:lnTo>
                          <a:pt x="872" y="770"/>
                        </a:lnTo>
                        <a:lnTo>
                          <a:pt x="888" y="804"/>
                        </a:lnTo>
                        <a:lnTo>
                          <a:pt x="890" y="804"/>
                        </a:lnTo>
                        <a:lnTo>
                          <a:pt x="888" y="805"/>
                        </a:lnTo>
                        <a:lnTo>
                          <a:pt x="888" y="807"/>
                        </a:lnTo>
                        <a:lnTo>
                          <a:pt x="887" y="806"/>
                        </a:lnTo>
                        <a:lnTo>
                          <a:pt x="864" y="818"/>
                        </a:lnTo>
                        <a:lnTo>
                          <a:pt x="876" y="843"/>
                        </a:lnTo>
                        <a:lnTo>
                          <a:pt x="876" y="846"/>
                        </a:lnTo>
                        <a:lnTo>
                          <a:pt x="862" y="819"/>
                        </a:lnTo>
                        <a:lnTo>
                          <a:pt x="839" y="830"/>
                        </a:lnTo>
                        <a:lnTo>
                          <a:pt x="862" y="879"/>
                        </a:lnTo>
                        <a:lnTo>
                          <a:pt x="861" y="880"/>
                        </a:lnTo>
                        <a:lnTo>
                          <a:pt x="861" y="881"/>
                        </a:lnTo>
                        <a:lnTo>
                          <a:pt x="837" y="831"/>
                        </a:lnTo>
                        <a:lnTo>
                          <a:pt x="813" y="842"/>
                        </a:lnTo>
                        <a:lnTo>
                          <a:pt x="846" y="910"/>
                        </a:lnTo>
                        <a:lnTo>
                          <a:pt x="845" y="911"/>
                        </a:lnTo>
                        <a:lnTo>
                          <a:pt x="845" y="912"/>
                        </a:lnTo>
                        <a:lnTo>
                          <a:pt x="811" y="843"/>
                        </a:lnTo>
                        <a:lnTo>
                          <a:pt x="787" y="854"/>
                        </a:lnTo>
                        <a:lnTo>
                          <a:pt x="827" y="938"/>
                        </a:lnTo>
                        <a:lnTo>
                          <a:pt x="826" y="940"/>
                        </a:lnTo>
                        <a:lnTo>
                          <a:pt x="786" y="856"/>
                        </a:lnTo>
                        <a:lnTo>
                          <a:pt x="762" y="867"/>
                        </a:lnTo>
                        <a:lnTo>
                          <a:pt x="808" y="964"/>
                        </a:lnTo>
                        <a:lnTo>
                          <a:pt x="808" y="965"/>
                        </a:lnTo>
                        <a:lnTo>
                          <a:pt x="807" y="965"/>
                        </a:lnTo>
                        <a:lnTo>
                          <a:pt x="761" y="867"/>
                        </a:lnTo>
                        <a:lnTo>
                          <a:pt x="737" y="879"/>
                        </a:lnTo>
                        <a:lnTo>
                          <a:pt x="788" y="987"/>
                        </a:lnTo>
                        <a:lnTo>
                          <a:pt x="787" y="987"/>
                        </a:lnTo>
                        <a:lnTo>
                          <a:pt x="786" y="988"/>
                        </a:lnTo>
                        <a:lnTo>
                          <a:pt x="734" y="880"/>
                        </a:lnTo>
                        <a:lnTo>
                          <a:pt x="711" y="891"/>
                        </a:lnTo>
                        <a:lnTo>
                          <a:pt x="767" y="1006"/>
                        </a:lnTo>
                        <a:lnTo>
                          <a:pt x="765" y="1006"/>
                        </a:lnTo>
                        <a:lnTo>
                          <a:pt x="765" y="1008"/>
                        </a:lnTo>
                        <a:lnTo>
                          <a:pt x="764" y="1008"/>
                        </a:lnTo>
                        <a:lnTo>
                          <a:pt x="709" y="892"/>
                        </a:lnTo>
                        <a:lnTo>
                          <a:pt x="686" y="904"/>
                        </a:lnTo>
                        <a:lnTo>
                          <a:pt x="744" y="1024"/>
                        </a:lnTo>
                        <a:lnTo>
                          <a:pt x="742" y="1024"/>
                        </a:lnTo>
                        <a:lnTo>
                          <a:pt x="742" y="1025"/>
                        </a:lnTo>
                        <a:lnTo>
                          <a:pt x="741" y="1025"/>
                        </a:lnTo>
                        <a:lnTo>
                          <a:pt x="684" y="904"/>
                        </a:lnTo>
                        <a:lnTo>
                          <a:pt x="660" y="915"/>
                        </a:lnTo>
                        <a:lnTo>
                          <a:pt x="719" y="1039"/>
                        </a:lnTo>
                        <a:lnTo>
                          <a:pt x="718" y="1039"/>
                        </a:lnTo>
                        <a:lnTo>
                          <a:pt x="718" y="1040"/>
                        </a:lnTo>
                        <a:lnTo>
                          <a:pt x="717" y="1040"/>
                        </a:lnTo>
                        <a:lnTo>
                          <a:pt x="659" y="917"/>
                        </a:lnTo>
                        <a:lnTo>
                          <a:pt x="634" y="928"/>
                        </a:lnTo>
                        <a:lnTo>
                          <a:pt x="694" y="1051"/>
                        </a:lnTo>
                        <a:lnTo>
                          <a:pt x="692" y="1051"/>
                        </a:lnTo>
                        <a:lnTo>
                          <a:pt x="633" y="929"/>
                        </a:lnTo>
                        <a:lnTo>
                          <a:pt x="609" y="941"/>
                        </a:lnTo>
                        <a:lnTo>
                          <a:pt x="667" y="1060"/>
                        </a:lnTo>
                        <a:lnTo>
                          <a:pt x="665" y="1060"/>
                        </a:lnTo>
                        <a:lnTo>
                          <a:pt x="665" y="1062"/>
                        </a:lnTo>
                        <a:lnTo>
                          <a:pt x="608" y="941"/>
                        </a:lnTo>
                        <a:lnTo>
                          <a:pt x="584" y="952"/>
                        </a:lnTo>
                        <a:lnTo>
                          <a:pt x="639" y="1067"/>
                        </a:lnTo>
                        <a:lnTo>
                          <a:pt x="637" y="1067"/>
                        </a:lnTo>
                        <a:lnTo>
                          <a:pt x="583" y="953"/>
                        </a:lnTo>
                        <a:lnTo>
                          <a:pt x="559" y="965"/>
                        </a:lnTo>
                        <a:lnTo>
                          <a:pt x="610" y="1072"/>
                        </a:lnTo>
                        <a:lnTo>
                          <a:pt x="608" y="1072"/>
                        </a:lnTo>
                        <a:lnTo>
                          <a:pt x="556" y="966"/>
                        </a:lnTo>
                        <a:lnTo>
                          <a:pt x="533" y="976"/>
                        </a:lnTo>
                        <a:lnTo>
                          <a:pt x="579" y="1074"/>
                        </a:lnTo>
                        <a:lnTo>
                          <a:pt x="577" y="1074"/>
                        </a:lnTo>
                        <a:lnTo>
                          <a:pt x="531" y="978"/>
                        </a:lnTo>
                        <a:lnTo>
                          <a:pt x="507" y="989"/>
                        </a:lnTo>
                        <a:lnTo>
                          <a:pt x="547" y="1073"/>
                        </a:lnTo>
                        <a:lnTo>
                          <a:pt x="546" y="1073"/>
                        </a:lnTo>
                        <a:lnTo>
                          <a:pt x="506" y="990"/>
                        </a:lnTo>
                        <a:lnTo>
                          <a:pt x="481" y="1002"/>
                        </a:lnTo>
                        <a:lnTo>
                          <a:pt x="514" y="1069"/>
                        </a:lnTo>
                        <a:lnTo>
                          <a:pt x="513" y="1069"/>
                        </a:lnTo>
                        <a:lnTo>
                          <a:pt x="480" y="1002"/>
                        </a:lnTo>
                        <a:lnTo>
                          <a:pt x="456" y="1013"/>
                        </a:lnTo>
                        <a:lnTo>
                          <a:pt x="479" y="1062"/>
                        </a:lnTo>
                        <a:lnTo>
                          <a:pt x="477" y="1062"/>
                        </a:lnTo>
                        <a:lnTo>
                          <a:pt x="455" y="1014"/>
                        </a:lnTo>
                        <a:lnTo>
                          <a:pt x="431" y="1026"/>
                        </a:lnTo>
                        <a:lnTo>
                          <a:pt x="444" y="1051"/>
                        </a:lnTo>
                        <a:lnTo>
                          <a:pt x="442" y="1051"/>
                        </a:lnTo>
                        <a:lnTo>
                          <a:pt x="440" y="1050"/>
                        </a:lnTo>
                        <a:lnTo>
                          <a:pt x="430" y="1027"/>
                        </a:lnTo>
                        <a:lnTo>
                          <a:pt x="407" y="1037"/>
                        </a:lnTo>
                        <a:lnTo>
                          <a:pt x="406" y="1037"/>
                        </a:lnTo>
                        <a:lnTo>
                          <a:pt x="404" y="1036"/>
                        </a:lnTo>
                        <a:lnTo>
                          <a:pt x="429" y="1025"/>
                        </a:lnTo>
                        <a:lnTo>
                          <a:pt x="413" y="991"/>
                        </a:lnTo>
                        <a:lnTo>
                          <a:pt x="388" y="1003"/>
                        </a:lnTo>
                        <a:lnTo>
                          <a:pt x="404" y="1036"/>
                        </a:lnTo>
                        <a:lnTo>
                          <a:pt x="402" y="1036"/>
                        </a:lnTo>
                        <a:lnTo>
                          <a:pt x="387" y="1004"/>
                        </a:lnTo>
                        <a:lnTo>
                          <a:pt x="363" y="1016"/>
                        </a:lnTo>
                        <a:lnTo>
                          <a:pt x="364" y="1018"/>
                        </a:lnTo>
                        <a:lnTo>
                          <a:pt x="363" y="1017"/>
                        </a:lnTo>
                        <a:lnTo>
                          <a:pt x="362" y="1017"/>
                        </a:lnTo>
                        <a:lnTo>
                          <a:pt x="361" y="1016"/>
                        </a:lnTo>
                        <a:lnTo>
                          <a:pt x="360" y="1016"/>
                        </a:lnTo>
                        <a:lnTo>
                          <a:pt x="359" y="1014"/>
                        </a:lnTo>
                        <a:lnTo>
                          <a:pt x="361" y="1014"/>
                        </a:lnTo>
                        <a:lnTo>
                          <a:pt x="345" y="980"/>
                        </a:lnTo>
                        <a:lnTo>
                          <a:pt x="321" y="991"/>
                        </a:lnTo>
                        <a:lnTo>
                          <a:pt x="321" y="993"/>
                        </a:lnTo>
                        <a:lnTo>
                          <a:pt x="319" y="993"/>
                        </a:lnTo>
                        <a:lnTo>
                          <a:pt x="319" y="991"/>
                        </a:lnTo>
                        <a:lnTo>
                          <a:pt x="318" y="991"/>
                        </a:lnTo>
                        <a:lnTo>
                          <a:pt x="302" y="957"/>
                        </a:lnTo>
                        <a:lnTo>
                          <a:pt x="281" y="966"/>
                        </a:lnTo>
                        <a:lnTo>
                          <a:pt x="280" y="965"/>
                        </a:lnTo>
                        <a:lnTo>
                          <a:pt x="301" y="955"/>
                        </a:lnTo>
                        <a:lnTo>
                          <a:pt x="285" y="921"/>
                        </a:lnTo>
                        <a:lnTo>
                          <a:pt x="261" y="933"/>
                        </a:lnTo>
                        <a:lnTo>
                          <a:pt x="273" y="960"/>
                        </a:lnTo>
                        <a:lnTo>
                          <a:pt x="270" y="957"/>
                        </a:lnTo>
                        <a:lnTo>
                          <a:pt x="259" y="934"/>
                        </a:lnTo>
                        <a:lnTo>
                          <a:pt x="247" y="940"/>
                        </a:lnTo>
                        <a:lnTo>
                          <a:pt x="247" y="938"/>
                        </a:lnTo>
                        <a:lnTo>
                          <a:pt x="246" y="938"/>
                        </a:lnTo>
                        <a:lnTo>
                          <a:pt x="259" y="932"/>
                        </a:lnTo>
                        <a:lnTo>
                          <a:pt x="241" y="898"/>
                        </a:lnTo>
                        <a:lnTo>
                          <a:pt x="216" y="911"/>
                        </a:lnTo>
                        <a:lnTo>
                          <a:pt x="215" y="911"/>
                        </a:lnTo>
                        <a:lnTo>
                          <a:pt x="215" y="910"/>
                        </a:lnTo>
                        <a:lnTo>
                          <a:pt x="214" y="910"/>
                        </a:lnTo>
                        <a:lnTo>
                          <a:pt x="241" y="897"/>
                        </a:lnTo>
                        <a:lnTo>
                          <a:pt x="225" y="862"/>
                        </a:lnTo>
                        <a:lnTo>
                          <a:pt x="186" y="882"/>
                        </a:lnTo>
                        <a:lnTo>
                          <a:pt x="186" y="881"/>
                        </a:lnTo>
                        <a:lnTo>
                          <a:pt x="185" y="881"/>
                        </a:lnTo>
                        <a:lnTo>
                          <a:pt x="185" y="880"/>
                        </a:lnTo>
                        <a:lnTo>
                          <a:pt x="224" y="861"/>
                        </a:lnTo>
                        <a:lnTo>
                          <a:pt x="208" y="828"/>
                        </a:lnTo>
                        <a:lnTo>
                          <a:pt x="158" y="851"/>
                        </a:lnTo>
                        <a:lnTo>
                          <a:pt x="157" y="850"/>
                        </a:lnTo>
                        <a:lnTo>
                          <a:pt x="207" y="826"/>
                        </a:lnTo>
                        <a:lnTo>
                          <a:pt x="191" y="792"/>
                        </a:lnTo>
                        <a:lnTo>
                          <a:pt x="133" y="820"/>
                        </a:lnTo>
                        <a:lnTo>
                          <a:pt x="133" y="819"/>
                        </a:lnTo>
                        <a:lnTo>
                          <a:pt x="132" y="818"/>
                        </a:lnTo>
                        <a:lnTo>
                          <a:pt x="190" y="790"/>
                        </a:lnTo>
                        <a:lnTo>
                          <a:pt x="173" y="757"/>
                        </a:lnTo>
                        <a:lnTo>
                          <a:pt x="110" y="787"/>
                        </a:lnTo>
                        <a:lnTo>
                          <a:pt x="109" y="785"/>
                        </a:lnTo>
                        <a:lnTo>
                          <a:pt x="173" y="755"/>
                        </a:lnTo>
                        <a:lnTo>
                          <a:pt x="157" y="721"/>
                        </a:lnTo>
                        <a:lnTo>
                          <a:pt x="90" y="753"/>
                        </a:lnTo>
                        <a:lnTo>
                          <a:pt x="88" y="753"/>
                        </a:lnTo>
                        <a:lnTo>
                          <a:pt x="88" y="752"/>
                        </a:lnTo>
                        <a:lnTo>
                          <a:pt x="156" y="720"/>
                        </a:lnTo>
                        <a:lnTo>
                          <a:pt x="140" y="685"/>
                        </a:lnTo>
                        <a:lnTo>
                          <a:pt x="70" y="720"/>
                        </a:lnTo>
                        <a:lnTo>
                          <a:pt x="70" y="719"/>
                        </a:lnTo>
                        <a:lnTo>
                          <a:pt x="69" y="717"/>
                        </a:lnTo>
                        <a:lnTo>
                          <a:pt x="139" y="684"/>
                        </a:lnTo>
                        <a:lnTo>
                          <a:pt x="123" y="651"/>
                        </a:lnTo>
                        <a:lnTo>
                          <a:pt x="53" y="684"/>
                        </a:lnTo>
                        <a:lnTo>
                          <a:pt x="53" y="682"/>
                        </a:lnTo>
                        <a:lnTo>
                          <a:pt x="122" y="648"/>
                        </a:lnTo>
                        <a:lnTo>
                          <a:pt x="106" y="615"/>
                        </a:lnTo>
                        <a:lnTo>
                          <a:pt x="38" y="647"/>
                        </a:lnTo>
                        <a:lnTo>
                          <a:pt x="38" y="646"/>
                        </a:lnTo>
                        <a:lnTo>
                          <a:pt x="106" y="613"/>
                        </a:lnTo>
                        <a:lnTo>
                          <a:pt x="88" y="579"/>
                        </a:lnTo>
                        <a:lnTo>
                          <a:pt x="26" y="609"/>
                        </a:lnTo>
                        <a:lnTo>
                          <a:pt x="25" y="609"/>
                        </a:lnTo>
                        <a:lnTo>
                          <a:pt x="25" y="608"/>
                        </a:lnTo>
                        <a:lnTo>
                          <a:pt x="88" y="578"/>
                        </a:lnTo>
                        <a:lnTo>
                          <a:pt x="72" y="544"/>
                        </a:lnTo>
                        <a:lnTo>
                          <a:pt x="16" y="571"/>
                        </a:lnTo>
                        <a:lnTo>
                          <a:pt x="15" y="570"/>
                        </a:lnTo>
                        <a:lnTo>
                          <a:pt x="15" y="569"/>
                        </a:lnTo>
                        <a:lnTo>
                          <a:pt x="71" y="542"/>
                        </a:lnTo>
                        <a:lnTo>
                          <a:pt x="55" y="509"/>
                        </a:lnTo>
                        <a:lnTo>
                          <a:pt x="8" y="531"/>
                        </a:lnTo>
                        <a:lnTo>
                          <a:pt x="8" y="530"/>
                        </a:lnTo>
                        <a:lnTo>
                          <a:pt x="54" y="507"/>
                        </a:lnTo>
                        <a:lnTo>
                          <a:pt x="38" y="473"/>
                        </a:lnTo>
                        <a:lnTo>
                          <a:pt x="2" y="491"/>
                        </a:lnTo>
                        <a:lnTo>
                          <a:pt x="2" y="488"/>
                        </a:lnTo>
                        <a:lnTo>
                          <a:pt x="37" y="471"/>
                        </a:lnTo>
                        <a:lnTo>
                          <a:pt x="21" y="438"/>
                        </a:lnTo>
                        <a:lnTo>
                          <a:pt x="0" y="448"/>
                        </a:lnTo>
                        <a:lnTo>
                          <a:pt x="0" y="446"/>
                        </a:lnTo>
                        <a:lnTo>
                          <a:pt x="21" y="437"/>
                        </a:lnTo>
                        <a:lnTo>
                          <a:pt x="3" y="402"/>
                        </a:lnTo>
                        <a:lnTo>
                          <a:pt x="1" y="403"/>
                        </a:lnTo>
                        <a:lnTo>
                          <a:pt x="1" y="401"/>
                        </a:lnTo>
                        <a:lnTo>
                          <a:pt x="3" y="400"/>
                        </a:lnTo>
                        <a:lnTo>
                          <a:pt x="1" y="396"/>
                        </a:lnTo>
                        <a:lnTo>
                          <a:pt x="1" y="393"/>
                        </a:lnTo>
                        <a:lnTo>
                          <a:pt x="4" y="400"/>
                        </a:lnTo>
                        <a:lnTo>
                          <a:pt x="29" y="387"/>
                        </a:lnTo>
                        <a:lnTo>
                          <a:pt x="13" y="354"/>
                        </a:lnTo>
                        <a:lnTo>
                          <a:pt x="6" y="357"/>
                        </a:lnTo>
                        <a:lnTo>
                          <a:pt x="6" y="355"/>
                        </a:lnTo>
                        <a:lnTo>
                          <a:pt x="11" y="353"/>
                        </a:lnTo>
                        <a:lnTo>
                          <a:pt x="8" y="343"/>
                        </a:lnTo>
                        <a:lnTo>
                          <a:pt x="8" y="340"/>
                        </a:lnTo>
                        <a:lnTo>
                          <a:pt x="14" y="351"/>
                        </a:lnTo>
                        <a:lnTo>
                          <a:pt x="38" y="340"/>
                        </a:lnTo>
                        <a:lnTo>
                          <a:pt x="21" y="307"/>
                        </a:lnTo>
                        <a:lnTo>
                          <a:pt x="15" y="309"/>
                        </a:lnTo>
                        <a:lnTo>
                          <a:pt x="15" y="307"/>
                        </a:lnTo>
                        <a:lnTo>
                          <a:pt x="21" y="304"/>
                        </a:lnTo>
                        <a:lnTo>
                          <a:pt x="17" y="298"/>
                        </a:lnTo>
                        <a:lnTo>
                          <a:pt x="17" y="297"/>
                        </a:lnTo>
                        <a:lnTo>
                          <a:pt x="18" y="296"/>
                        </a:lnTo>
                        <a:lnTo>
                          <a:pt x="22" y="304"/>
                        </a:lnTo>
                        <a:lnTo>
                          <a:pt x="46" y="293"/>
                        </a:lnTo>
                        <a:lnTo>
                          <a:pt x="30" y="259"/>
                        </a:lnTo>
                        <a:lnTo>
                          <a:pt x="30" y="257"/>
                        </a:lnTo>
                        <a:lnTo>
                          <a:pt x="31" y="257"/>
                        </a:lnTo>
                        <a:lnTo>
                          <a:pt x="31" y="256"/>
                        </a:lnTo>
                        <a:lnTo>
                          <a:pt x="54" y="244"/>
                        </a:lnTo>
                        <a:lnTo>
                          <a:pt x="44" y="224"/>
                        </a:lnTo>
                        <a:lnTo>
                          <a:pt x="45" y="222"/>
                        </a:lnTo>
                        <a:lnTo>
                          <a:pt x="45" y="221"/>
                        </a:lnTo>
                        <a:lnTo>
                          <a:pt x="56" y="243"/>
                        </a:lnTo>
                        <a:lnTo>
                          <a:pt x="79" y="233"/>
                        </a:lnTo>
                        <a:lnTo>
                          <a:pt x="60" y="191"/>
                        </a:lnTo>
                        <a:lnTo>
                          <a:pt x="61" y="190"/>
                        </a:lnTo>
                        <a:lnTo>
                          <a:pt x="61" y="189"/>
                        </a:lnTo>
                        <a:lnTo>
                          <a:pt x="81" y="232"/>
                        </a:lnTo>
                        <a:lnTo>
                          <a:pt x="106" y="220"/>
                        </a:lnTo>
                        <a:lnTo>
                          <a:pt x="78" y="163"/>
                        </a:lnTo>
                        <a:lnTo>
                          <a:pt x="78" y="161"/>
                        </a:lnTo>
                        <a:lnTo>
                          <a:pt x="79" y="160"/>
                        </a:lnTo>
                        <a:lnTo>
                          <a:pt x="107" y="219"/>
                        </a:lnTo>
                        <a:lnTo>
                          <a:pt x="131" y="208"/>
                        </a:lnTo>
                        <a:lnTo>
                          <a:pt x="96" y="136"/>
                        </a:lnTo>
                        <a:lnTo>
                          <a:pt x="98" y="135"/>
                        </a:lnTo>
                        <a:lnTo>
                          <a:pt x="132" y="208"/>
                        </a:lnTo>
                        <a:lnTo>
                          <a:pt x="156" y="196"/>
                        </a:lnTo>
                        <a:lnTo>
                          <a:pt x="116" y="113"/>
                        </a:lnTo>
                        <a:lnTo>
                          <a:pt x="118" y="111"/>
                        </a:lnTo>
                        <a:lnTo>
                          <a:pt x="157" y="195"/>
                        </a:lnTo>
                        <a:lnTo>
                          <a:pt x="181" y="183"/>
                        </a:lnTo>
                        <a:lnTo>
                          <a:pt x="138" y="91"/>
                        </a:lnTo>
                        <a:lnTo>
                          <a:pt x="139" y="90"/>
                        </a:lnTo>
                        <a:lnTo>
                          <a:pt x="184" y="182"/>
                        </a:lnTo>
                        <a:lnTo>
                          <a:pt x="207" y="171"/>
                        </a:lnTo>
                        <a:lnTo>
                          <a:pt x="160" y="73"/>
                        </a:lnTo>
                        <a:lnTo>
                          <a:pt x="161" y="72"/>
                        </a:lnTo>
                        <a:lnTo>
                          <a:pt x="209" y="171"/>
                        </a:lnTo>
                        <a:lnTo>
                          <a:pt x="232" y="159"/>
                        </a:lnTo>
                        <a:lnTo>
                          <a:pt x="183" y="56"/>
                        </a:lnTo>
                        <a:lnTo>
                          <a:pt x="184" y="56"/>
                        </a:lnTo>
                        <a:lnTo>
                          <a:pt x="185" y="54"/>
                        </a:lnTo>
                        <a:lnTo>
                          <a:pt x="234" y="158"/>
                        </a:lnTo>
                        <a:lnTo>
                          <a:pt x="259" y="147"/>
                        </a:lnTo>
                        <a:lnTo>
                          <a:pt x="208" y="42"/>
                        </a:lnTo>
                        <a:lnTo>
                          <a:pt x="195" y="49"/>
                        </a:lnTo>
                        <a:lnTo>
                          <a:pt x="208" y="41"/>
                        </a:lnTo>
                        <a:lnTo>
                          <a:pt x="222" y="34"/>
                        </a:lnTo>
                        <a:lnTo>
                          <a:pt x="225" y="31"/>
                        </a:lnTo>
                        <a:lnTo>
                          <a:pt x="229" y="30"/>
                        </a:lnTo>
                        <a:lnTo>
                          <a:pt x="233" y="28"/>
                        </a:lnTo>
                        <a:lnTo>
                          <a:pt x="234" y="28"/>
                        </a:lnTo>
                        <a:lnTo>
                          <a:pt x="239" y="26"/>
                        </a:lnTo>
                        <a:lnTo>
                          <a:pt x="245" y="23"/>
                        </a:lnTo>
                        <a:lnTo>
                          <a:pt x="249" y="22"/>
                        </a:lnTo>
                        <a:lnTo>
                          <a:pt x="236" y="29"/>
                        </a:lnTo>
                        <a:lnTo>
                          <a:pt x="285" y="134"/>
                        </a:lnTo>
                        <a:lnTo>
                          <a:pt x="309" y="122"/>
                        </a:lnTo>
                        <a:lnTo>
                          <a:pt x="260" y="19"/>
                        </a:lnTo>
                        <a:lnTo>
                          <a:pt x="261" y="18"/>
                        </a:lnTo>
                        <a:lnTo>
                          <a:pt x="310" y="121"/>
                        </a:lnTo>
                        <a:lnTo>
                          <a:pt x="334" y="110"/>
                        </a:lnTo>
                        <a:lnTo>
                          <a:pt x="287" y="11"/>
                        </a:lnTo>
                        <a:lnTo>
                          <a:pt x="288" y="11"/>
                        </a:lnTo>
                        <a:lnTo>
                          <a:pt x="336" y="109"/>
                        </a:lnTo>
                        <a:lnTo>
                          <a:pt x="360" y="98"/>
                        </a:lnTo>
                        <a:lnTo>
                          <a:pt x="315" y="5"/>
                        </a:lnTo>
                        <a:lnTo>
                          <a:pt x="317" y="5"/>
                        </a:lnTo>
                        <a:lnTo>
                          <a:pt x="362" y="97"/>
                        </a:lnTo>
                        <a:lnTo>
                          <a:pt x="385" y="86"/>
                        </a:lnTo>
                        <a:lnTo>
                          <a:pt x="345" y="1"/>
                        </a:lnTo>
                        <a:lnTo>
                          <a:pt x="347" y="1"/>
                        </a:lnTo>
                        <a:lnTo>
                          <a:pt x="387" y="84"/>
                        </a:lnTo>
                        <a:lnTo>
                          <a:pt x="410" y="73"/>
                        </a:lnTo>
                        <a:lnTo>
                          <a:pt x="376" y="0"/>
                        </a:lnTo>
                        <a:close/>
                      </a:path>
                    </a:pathLst>
                  </a:custGeom>
                  <a:noFill/>
                  <a:ln w="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77" name="Freeform 41"/>
                <p:cNvSpPr>
                  <a:spLocks/>
                </p:cNvSpPr>
                <p:nvPr/>
              </p:nvSpPr>
              <p:spPr bwMode="auto">
                <a:xfrm>
                  <a:off x="8512176" y="3703638"/>
                  <a:ext cx="590550" cy="966788"/>
                </a:xfrm>
                <a:custGeom>
                  <a:avLst/>
                  <a:gdLst/>
                  <a:ahLst/>
                  <a:cxnLst>
                    <a:cxn ang="0">
                      <a:pos x="124" y="0"/>
                    </a:cxn>
                    <a:cxn ang="0">
                      <a:pos x="366" y="515"/>
                    </a:cxn>
                    <a:cxn ang="0">
                      <a:pos x="372" y="534"/>
                    </a:cxn>
                    <a:cxn ang="0">
                      <a:pos x="371" y="551"/>
                    </a:cxn>
                    <a:cxn ang="0">
                      <a:pos x="366" y="568"/>
                    </a:cxn>
                    <a:cxn ang="0">
                      <a:pos x="356" y="581"/>
                    </a:cxn>
                    <a:cxn ang="0">
                      <a:pos x="341" y="591"/>
                    </a:cxn>
                    <a:cxn ang="0">
                      <a:pos x="316" y="604"/>
                    </a:cxn>
                    <a:cxn ang="0">
                      <a:pos x="298" y="609"/>
                    </a:cxn>
                    <a:cxn ang="0">
                      <a:pos x="281" y="607"/>
                    </a:cxn>
                    <a:cxn ang="0">
                      <a:pos x="265" y="601"/>
                    </a:cxn>
                    <a:cxn ang="0">
                      <a:pos x="251" y="589"/>
                    </a:cxn>
                    <a:cxn ang="0">
                      <a:pos x="241" y="574"/>
                    </a:cxn>
                    <a:cxn ang="0">
                      <a:pos x="0" y="58"/>
                    </a:cxn>
                    <a:cxn ang="0">
                      <a:pos x="124" y="0"/>
                    </a:cxn>
                  </a:cxnLst>
                  <a:rect l="0" t="0" r="r" b="b"/>
                  <a:pathLst>
                    <a:path w="372" h="609">
                      <a:moveTo>
                        <a:pt x="124" y="0"/>
                      </a:moveTo>
                      <a:lnTo>
                        <a:pt x="366" y="515"/>
                      </a:lnTo>
                      <a:lnTo>
                        <a:pt x="372" y="534"/>
                      </a:lnTo>
                      <a:lnTo>
                        <a:pt x="371" y="551"/>
                      </a:lnTo>
                      <a:lnTo>
                        <a:pt x="366" y="568"/>
                      </a:lnTo>
                      <a:lnTo>
                        <a:pt x="356" y="581"/>
                      </a:lnTo>
                      <a:lnTo>
                        <a:pt x="341" y="591"/>
                      </a:lnTo>
                      <a:lnTo>
                        <a:pt x="316" y="604"/>
                      </a:lnTo>
                      <a:lnTo>
                        <a:pt x="298" y="609"/>
                      </a:lnTo>
                      <a:lnTo>
                        <a:pt x="281" y="607"/>
                      </a:lnTo>
                      <a:lnTo>
                        <a:pt x="265" y="601"/>
                      </a:lnTo>
                      <a:lnTo>
                        <a:pt x="251" y="589"/>
                      </a:lnTo>
                      <a:lnTo>
                        <a:pt x="241" y="574"/>
                      </a:lnTo>
                      <a:lnTo>
                        <a:pt x="0" y="58"/>
                      </a:lnTo>
                      <a:lnTo>
                        <a:pt x="124" y="0"/>
                      </a:lnTo>
                      <a:close/>
                    </a:path>
                  </a:pathLst>
                </a:cu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6200000" scaled="1"/>
                  <a:tileRect/>
                </a:gra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8" name="Freeform 42"/>
                <p:cNvSpPr>
                  <a:spLocks/>
                </p:cNvSpPr>
                <p:nvPr/>
              </p:nvSpPr>
              <p:spPr bwMode="auto">
                <a:xfrm>
                  <a:off x="8558213" y="3803651"/>
                  <a:ext cx="223838" cy="147638"/>
                </a:xfrm>
                <a:custGeom>
                  <a:avLst/>
                  <a:gdLst/>
                  <a:ahLst/>
                  <a:cxnLst>
                    <a:cxn ang="0">
                      <a:pos x="125" y="0"/>
                    </a:cxn>
                    <a:cxn ang="0">
                      <a:pos x="141" y="35"/>
                    </a:cxn>
                    <a:cxn ang="0">
                      <a:pos x="17" y="93"/>
                    </a:cxn>
                    <a:cxn ang="0">
                      <a:pos x="0" y="59"/>
                    </a:cxn>
                    <a:cxn ang="0">
                      <a:pos x="125" y="0"/>
                    </a:cxn>
                  </a:cxnLst>
                  <a:rect l="0" t="0" r="r" b="b"/>
                  <a:pathLst>
                    <a:path w="141" h="93">
                      <a:moveTo>
                        <a:pt x="125" y="0"/>
                      </a:moveTo>
                      <a:lnTo>
                        <a:pt x="141" y="35"/>
                      </a:lnTo>
                      <a:lnTo>
                        <a:pt x="17" y="93"/>
                      </a:lnTo>
                      <a:lnTo>
                        <a:pt x="0" y="59"/>
                      </a:lnTo>
                      <a:lnTo>
                        <a:pt x="125" y="0"/>
                      </a:lnTo>
                      <a:close/>
                    </a:path>
                  </a:pathLst>
                </a:custGeom>
                <a:solidFill>
                  <a:srgbClr val="80949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9" name="Freeform 43"/>
                <p:cNvSpPr>
                  <a:spLocks/>
                </p:cNvSpPr>
                <p:nvPr/>
              </p:nvSpPr>
              <p:spPr bwMode="auto">
                <a:xfrm>
                  <a:off x="8594726" y="3883026"/>
                  <a:ext cx="225425" cy="147638"/>
                </a:xfrm>
                <a:custGeom>
                  <a:avLst/>
                  <a:gdLst/>
                  <a:ahLst/>
                  <a:cxnLst>
                    <a:cxn ang="0">
                      <a:pos x="125" y="0"/>
                    </a:cxn>
                    <a:cxn ang="0">
                      <a:pos x="142" y="34"/>
                    </a:cxn>
                    <a:cxn ang="0">
                      <a:pos x="16" y="93"/>
                    </a:cxn>
                    <a:cxn ang="0">
                      <a:pos x="0" y="58"/>
                    </a:cxn>
                    <a:cxn ang="0">
                      <a:pos x="125" y="0"/>
                    </a:cxn>
                  </a:cxnLst>
                  <a:rect l="0" t="0" r="r" b="b"/>
                  <a:pathLst>
                    <a:path w="142" h="93">
                      <a:moveTo>
                        <a:pt x="125" y="0"/>
                      </a:moveTo>
                      <a:lnTo>
                        <a:pt x="142" y="34"/>
                      </a:lnTo>
                      <a:lnTo>
                        <a:pt x="16" y="93"/>
                      </a:lnTo>
                      <a:lnTo>
                        <a:pt x="0" y="58"/>
                      </a:lnTo>
                      <a:lnTo>
                        <a:pt x="125" y="0"/>
                      </a:lnTo>
                      <a:close/>
                    </a:path>
                  </a:pathLst>
                </a:custGeom>
                <a:solidFill>
                  <a:srgbClr val="80949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0" name="Freeform 44"/>
                <p:cNvSpPr>
                  <a:spLocks noEditPoints="1"/>
                </p:cNvSpPr>
                <p:nvPr/>
              </p:nvSpPr>
              <p:spPr bwMode="auto">
                <a:xfrm>
                  <a:off x="7092951" y="1301751"/>
                  <a:ext cx="1570038" cy="1852613"/>
                </a:xfrm>
                <a:custGeom>
                  <a:avLst/>
                  <a:gdLst/>
                  <a:ahLst/>
                  <a:cxnLst>
                    <a:cxn ang="0">
                      <a:pos x="353" y="81"/>
                    </a:cxn>
                    <a:cxn ang="0">
                      <a:pos x="271" y="106"/>
                    </a:cxn>
                    <a:cxn ang="0">
                      <a:pos x="198" y="154"/>
                    </a:cxn>
                    <a:cxn ang="0">
                      <a:pos x="142" y="220"/>
                    </a:cxn>
                    <a:cxn ang="0">
                      <a:pos x="102" y="301"/>
                    </a:cxn>
                    <a:cxn ang="0">
                      <a:pos x="77" y="393"/>
                    </a:cxn>
                    <a:cxn ang="0">
                      <a:pos x="72" y="492"/>
                    </a:cxn>
                    <a:cxn ang="0">
                      <a:pos x="82" y="596"/>
                    </a:cxn>
                    <a:cxn ang="0">
                      <a:pos x="112" y="702"/>
                    </a:cxn>
                    <a:cxn ang="0">
                      <a:pos x="160" y="804"/>
                    </a:cxn>
                    <a:cxn ang="0">
                      <a:pos x="222" y="895"/>
                    </a:cxn>
                    <a:cxn ang="0">
                      <a:pos x="295" y="971"/>
                    </a:cxn>
                    <a:cxn ang="0">
                      <a:pos x="376" y="1030"/>
                    </a:cxn>
                    <a:cxn ang="0">
                      <a:pos x="462" y="1072"/>
                    </a:cxn>
                    <a:cxn ang="0">
                      <a:pos x="551" y="1093"/>
                    </a:cxn>
                    <a:cxn ang="0">
                      <a:pos x="638" y="1091"/>
                    </a:cxn>
                    <a:cxn ang="0">
                      <a:pos x="721" y="1067"/>
                    </a:cxn>
                    <a:cxn ang="0">
                      <a:pos x="789" y="1022"/>
                    </a:cxn>
                    <a:cxn ang="0">
                      <a:pos x="843" y="961"/>
                    </a:cxn>
                    <a:cxn ang="0">
                      <a:pos x="883" y="888"/>
                    </a:cxn>
                    <a:cxn ang="0">
                      <a:pos x="908" y="803"/>
                    </a:cxn>
                    <a:cxn ang="0">
                      <a:pos x="918" y="710"/>
                    </a:cxn>
                    <a:cxn ang="0">
                      <a:pos x="913" y="613"/>
                    </a:cxn>
                    <a:cxn ang="0">
                      <a:pos x="892" y="514"/>
                    </a:cxn>
                    <a:cxn ang="0">
                      <a:pos x="854" y="415"/>
                    </a:cxn>
                    <a:cxn ang="0">
                      <a:pos x="799" y="318"/>
                    </a:cxn>
                    <a:cxn ang="0">
                      <a:pos x="731" y="235"/>
                    </a:cxn>
                    <a:cxn ang="0">
                      <a:pos x="654" y="167"/>
                    </a:cxn>
                    <a:cxn ang="0">
                      <a:pos x="571" y="118"/>
                    </a:cxn>
                    <a:cxn ang="0">
                      <a:pos x="483" y="87"/>
                    </a:cxn>
                    <a:cxn ang="0">
                      <a:pos x="396" y="77"/>
                    </a:cxn>
                    <a:cxn ang="0">
                      <a:pos x="435" y="3"/>
                    </a:cxn>
                    <a:cxn ang="0">
                      <a:pos x="536" y="24"/>
                    </a:cxn>
                    <a:cxn ang="0">
                      <a:pos x="636" y="69"/>
                    </a:cxn>
                    <a:cxn ang="0">
                      <a:pos x="729" y="136"/>
                    </a:cxn>
                    <a:cxn ang="0">
                      <a:pos x="814" y="222"/>
                    </a:cxn>
                    <a:cxn ang="0">
                      <a:pos x="887" y="327"/>
                    </a:cxn>
                    <a:cxn ang="0">
                      <a:pos x="941" y="443"/>
                    </a:cxn>
                    <a:cxn ang="0">
                      <a:pos x="974" y="557"/>
                    </a:cxn>
                    <a:cxn ang="0">
                      <a:pos x="989" y="671"/>
                    </a:cxn>
                    <a:cxn ang="0">
                      <a:pos x="984" y="781"/>
                    </a:cxn>
                    <a:cxn ang="0">
                      <a:pos x="962" y="882"/>
                    </a:cxn>
                    <a:cxn ang="0">
                      <a:pos x="922" y="972"/>
                    </a:cxn>
                    <a:cxn ang="0">
                      <a:pos x="866" y="1049"/>
                    </a:cxn>
                    <a:cxn ang="0">
                      <a:pos x="794" y="1110"/>
                    </a:cxn>
                    <a:cxn ang="0">
                      <a:pos x="704" y="1151"/>
                    </a:cxn>
                    <a:cxn ang="0">
                      <a:pos x="605" y="1167"/>
                    </a:cxn>
                    <a:cxn ang="0">
                      <a:pos x="503" y="1158"/>
                    </a:cxn>
                    <a:cxn ang="0">
                      <a:pos x="403" y="1125"/>
                    </a:cxn>
                    <a:cxn ang="0">
                      <a:pos x="305" y="1068"/>
                    </a:cxn>
                    <a:cxn ang="0">
                      <a:pos x="215" y="991"/>
                    </a:cxn>
                    <a:cxn ang="0">
                      <a:pos x="137" y="896"/>
                    </a:cxn>
                    <a:cxn ang="0">
                      <a:pos x="72" y="783"/>
                    </a:cxn>
                    <a:cxn ang="0">
                      <a:pos x="28" y="668"/>
                    </a:cxn>
                    <a:cxn ang="0">
                      <a:pos x="5" y="554"/>
                    </a:cxn>
                    <a:cxn ang="0">
                      <a:pos x="0" y="442"/>
                    </a:cxn>
                    <a:cxn ang="0">
                      <a:pos x="13" y="336"/>
                    </a:cxn>
                    <a:cxn ang="0">
                      <a:pos x="45" y="241"/>
                    </a:cxn>
                    <a:cxn ang="0">
                      <a:pos x="92" y="156"/>
                    </a:cxn>
                    <a:cxn ang="0">
                      <a:pos x="157" y="87"/>
                    </a:cxn>
                    <a:cxn ang="0">
                      <a:pos x="237" y="36"/>
                    </a:cxn>
                    <a:cxn ang="0">
                      <a:pos x="334" y="6"/>
                    </a:cxn>
                  </a:cxnLst>
                  <a:rect l="0" t="0" r="r" b="b"/>
                  <a:pathLst>
                    <a:path w="989" h="1167">
                      <a:moveTo>
                        <a:pt x="396" y="77"/>
                      </a:moveTo>
                      <a:lnTo>
                        <a:pt x="353" y="81"/>
                      </a:lnTo>
                      <a:lnTo>
                        <a:pt x="311" y="91"/>
                      </a:lnTo>
                      <a:lnTo>
                        <a:pt x="271" y="106"/>
                      </a:lnTo>
                      <a:lnTo>
                        <a:pt x="233" y="128"/>
                      </a:lnTo>
                      <a:lnTo>
                        <a:pt x="198" y="154"/>
                      </a:lnTo>
                      <a:lnTo>
                        <a:pt x="168" y="184"/>
                      </a:lnTo>
                      <a:lnTo>
                        <a:pt x="142" y="220"/>
                      </a:lnTo>
                      <a:lnTo>
                        <a:pt x="119" y="258"/>
                      </a:lnTo>
                      <a:lnTo>
                        <a:pt x="102" y="301"/>
                      </a:lnTo>
                      <a:lnTo>
                        <a:pt x="88" y="346"/>
                      </a:lnTo>
                      <a:lnTo>
                        <a:pt x="77" y="393"/>
                      </a:lnTo>
                      <a:lnTo>
                        <a:pt x="72" y="441"/>
                      </a:lnTo>
                      <a:lnTo>
                        <a:pt x="72" y="492"/>
                      </a:lnTo>
                      <a:lnTo>
                        <a:pt x="74" y="544"/>
                      </a:lnTo>
                      <a:lnTo>
                        <a:pt x="82" y="596"/>
                      </a:lnTo>
                      <a:lnTo>
                        <a:pt x="95" y="649"/>
                      </a:lnTo>
                      <a:lnTo>
                        <a:pt x="112" y="702"/>
                      </a:lnTo>
                      <a:lnTo>
                        <a:pt x="134" y="754"/>
                      </a:lnTo>
                      <a:lnTo>
                        <a:pt x="160" y="804"/>
                      </a:lnTo>
                      <a:lnTo>
                        <a:pt x="189" y="851"/>
                      </a:lnTo>
                      <a:lnTo>
                        <a:pt x="222" y="895"/>
                      </a:lnTo>
                      <a:lnTo>
                        <a:pt x="258" y="935"/>
                      </a:lnTo>
                      <a:lnTo>
                        <a:pt x="295" y="971"/>
                      </a:lnTo>
                      <a:lnTo>
                        <a:pt x="335" y="1003"/>
                      </a:lnTo>
                      <a:lnTo>
                        <a:pt x="376" y="1030"/>
                      </a:lnTo>
                      <a:lnTo>
                        <a:pt x="419" y="1053"/>
                      </a:lnTo>
                      <a:lnTo>
                        <a:pt x="462" y="1072"/>
                      </a:lnTo>
                      <a:lnTo>
                        <a:pt x="507" y="1085"/>
                      </a:lnTo>
                      <a:lnTo>
                        <a:pt x="551" y="1093"/>
                      </a:lnTo>
                      <a:lnTo>
                        <a:pt x="595" y="1095"/>
                      </a:lnTo>
                      <a:lnTo>
                        <a:pt x="638" y="1091"/>
                      </a:lnTo>
                      <a:lnTo>
                        <a:pt x="680" y="1082"/>
                      </a:lnTo>
                      <a:lnTo>
                        <a:pt x="721" y="1067"/>
                      </a:lnTo>
                      <a:lnTo>
                        <a:pt x="757" y="1048"/>
                      </a:lnTo>
                      <a:lnTo>
                        <a:pt x="789" y="1022"/>
                      </a:lnTo>
                      <a:lnTo>
                        <a:pt x="818" y="995"/>
                      </a:lnTo>
                      <a:lnTo>
                        <a:pt x="843" y="961"/>
                      </a:lnTo>
                      <a:lnTo>
                        <a:pt x="865" y="926"/>
                      </a:lnTo>
                      <a:lnTo>
                        <a:pt x="883" y="888"/>
                      </a:lnTo>
                      <a:lnTo>
                        <a:pt x="897" y="846"/>
                      </a:lnTo>
                      <a:lnTo>
                        <a:pt x="908" y="803"/>
                      </a:lnTo>
                      <a:lnTo>
                        <a:pt x="915" y="758"/>
                      </a:lnTo>
                      <a:lnTo>
                        <a:pt x="918" y="710"/>
                      </a:lnTo>
                      <a:lnTo>
                        <a:pt x="918" y="662"/>
                      </a:lnTo>
                      <a:lnTo>
                        <a:pt x="913" y="613"/>
                      </a:lnTo>
                      <a:lnTo>
                        <a:pt x="904" y="563"/>
                      </a:lnTo>
                      <a:lnTo>
                        <a:pt x="892" y="514"/>
                      </a:lnTo>
                      <a:lnTo>
                        <a:pt x="875" y="464"/>
                      </a:lnTo>
                      <a:lnTo>
                        <a:pt x="854" y="415"/>
                      </a:lnTo>
                      <a:lnTo>
                        <a:pt x="828" y="364"/>
                      </a:lnTo>
                      <a:lnTo>
                        <a:pt x="799" y="318"/>
                      </a:lnTo>
                      <a:lnTo>
                        <a:pt x="766" y="274"/>
                      </a:lnTo>
                      <a:lnTo>
                        <a:pt x="731" y="235"/>
                      </a:lnTo>
                      <a:lnTo>
                        <a:pt x="694" y="199"/>
                      </a:lnTo>
                      <a:lnTo>
                        <a:pt x="654" y="167"/>
                      </a:lnTo>
                      <a:lnTo>
                        <a:pt x="613" y="141"/>
                      </a:lnTo>
                      <a:lnTo>
                        <a:pt x="571" y="118"/>
                      </a:lnTo>
                      <a:lnTo>
                        <a:pt x="527" y="100"/>
                      </a:lnTo>
                      <a:lnTo>
                        <a:pt x="483" y="87"/>
                      </a:lnTo>
                      <a:lnTo>
                        <a:pt x="439" y="80"/>
                      </a:lnTo>
                      <a:lnTo>
                        <a:pt x="396" y="77"/>
                      </a:lnTo>
                      <a:close/>
                      <a:moveTo>
                        <a:pt x="384" y="0"/>
                      </a:moveTo>
                      <a:lnTo>
                        <a:pt x="435" y="3"/>
                      </a:lnTo>
                      <a:lnTo>
                        <a:pt x="485" y="9"/>
                      </a:lnTo>
                      <a:lnTo>
                        <a:pt x="536" y="24"/>
                      </a:lnTo>
                      <a:lnTo>
                        <a:pt x="587" y="44"/>
                      </a:lnTo>
                      <a:lnTo>
                        <a:pt x="636" y="69"/>
                      </a:lnTo>
                      <a:lnTo>
                        <a:pt x="683" y="99"/>
                      </a:lnTo>
                      <a:lnTo>
                        <a:pt x="729" y="136"/>
                      </a:lnTo>
                      <a:lnTo>
                        <a:pt x="773" y="176"/>
                      </a:lnTo>
                      <a:lnTo>
                        <a:pt x="814" y="222"/>
                      </a:lnTo>
                      <a:lnTo>
                        <a:pt x="852" y="272"/>
                      </a:lnTo>
                      <a:lnTo>
                        <a:pt x="887" y="327"/>
                      </a:lnTo>
                      <a:lnTo>
                        <a:pt x="917" y="386"/>
                      </a:lnTo>
                      <a:lnTo>
                        <a:pt x="941" y="443"/>
                      </a:lnTo>
                      <a:lnTo>
                        <a:pt x="960" y="500"/>
                      </a:lnTo>
                      <a:lnTo>
                        <a:pt x="974" y="557"/>
                      </a:lnTo>
                      <a:lnTo>
                        <a:pt x="984" y="615"/>
                      </a:lnTo>
                      <a:lnTo>
                        <a:pt x="989" y="671"/>
                      </a:lnTo>
                      <a:lnTo>
                        <a:pt x="989" y="727"/>
                      </a:lnTo>
                      <a:lnTo>
                        <a:pt x="984" y="781"/>
                      </a:lnTo>
                      <a:lnTo>
                        <a:pt x="975" y="831"/>
                      </a:lnTo>
                      <a:lnTo>
                        <a:pt x="962" y="882"/>
                      </a:lnTo>
                      <a:lnTo>
                        <a:pt x="944" y="928"/>
                      </a:lnTo>
                      <a:lnTo>
                        <a:pt x="922" y="972"/>
                      </a:lnTo>
                      <a:lnTo>
                        <a:pt x="896" y="1012"/>
                      </a:lnTo>
                      <a:lnTo>
                        <a:pt x="866" y="1049"/>
                      </a:lnTo>
                      <a:lnTo>
                        <a:pt x="833" y="1082"/>
                      </a:lnTo>
                      <a:lnTo>
                        <a:pt x="794" y="1110"/>
                      </a:lnTo>
                      <a:lnTo>
                        <a:pt x="752" y="1133"/>
                      </a:lnTo>
                      <a:lnTo>
                        <a:pt x="704" y="1151"/>
                      </a:lnTo>
                      <a:lnTo>
                        <a:pt x="656" y="1163"/>
                      </a:lnTo>
                      <a:lnTo>
                        <a:pt x="605" y="1167"/>
                      </a:lnTo>
                      <a:lnTo>
                        <a:pt x="554" y="1166"/>
                      </a:lnTo>
                      <a:lnTo>
                        <a:pt x="503" y="1158"/>
                      </a:lnTo>
                      <a:lnTo>
                        <a:pt x="452" y="1144"/>
                      </a:lnTo>
                      <a:lnTo>
                        <a:pt x="403" y="1125"/>
                      </a:lnTo>
                      <a:lnTo>
                        <a:pt x="353" y="1099"/>
                      </a:lnTo>
                      <a:lnTo>
                        <a:pt x="305" y="1068"/>
                      </a:lnTo>
                      <a:lnTo>
                        <a:pt x="259" y="1033"/>
                      </a:lnTo>
                      <a:lnTo>
                        <a:pt x="215" y="991"/>
                      </a:lnTo>
                      <a:lnTo>
                        <a:pt x="175" y="946"/>
                      </a:lnTo>
                      <a:lnTo>
                        <a:pt x="137" y="896"/>
                      </a:lnTo>
                      <a:lnTo>
                        <a:pt x="103" y="842"/>
                      </a:lnTo>
                      <a:lnTo>
                        <a:pt x="72" y="783"/>
                      </a:lnTo>
                      <a:lnTo>
                        <a:pt x="48" y="725"/>
                      </a:lnTo>
                      <a:lnTo>
                        <a:pt x="28" y="668"/>
                      </a:lnTo>
                      <a:lnTo>
                        <a:pt x="14" y="611"/>
                      </a:lnTo>
                      <a:lnTo>
                        <a:pt x="5" y="554"/>
                      </a:lnTo>
                      <a:lnTo>
                        <a:pt x="0" y="497"/>
                      </a:lnTo>
                      <a:lnTo>
                        <a:pt x="0" y="442"/>
                      </a:lnTo>
                      <a:lnTo>
                        <a:pt x="5" y="388"/>
                      </a:lnTo>
                      <a:lnTo>
                        <a:pt x="13" y="336"/>
                      </a:lnTo>
                      <a:lnTo>
                        <a:pt x="27" y="287"/>
                      </a:lnTo>
                      <a:lnTo>
                        <a:pt x="45" y="241"/>
                      </a:lnTo>
                      <a:lnTo>
                        <a:pt x="67" y="197"/>
                      </a:lnTo>
                      <a:lnTo>
                        <a:pt x="92" y="156"/>
                      </a:lnTo>
                      <a:lnTo>
                        <a:pt x="123" y="120"/>
                      </a:lnTo>
                      <a:lnTo>
                        <a:pt x="157" y="87"/>
                      </a:lnTo>
                      <a:lnTo>
                        <a:pt x="196" y="59"/>
                      </a:lnTo>
                      <a:lnTo>
                        <a:pt x="237" y="36"/>
                      </a:lnTo>
                      <a:lnTo>
                        <a:pt x="284" y="17"/>
                      </a:lnTo>
                      <a:lnTo>
                        <a:pt x="334" y="6"/>
                      </a:lnTo>
                      <a:lnTo>
                        <a:pt x="384" y="0"/>
                      </a:lnTo>
                      <a:close/>
                    </a:path>
                  </a:pathLst>
                </a:cu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16200000" scaled="1"/>
                  <a:tileRect/>
                </a:gra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6" name="Group 71"/>
              <p:cNvGrpSpPr/>
              <p:nvPr/>
            </p:nvGrpSpPr>
            <p:grpSpPr>
              <a:xfrm>
                <a:off x="2357841" y="3629453"/>
                <a:ext cx="1093780" cy="1096753"/>
                <a:chOff x="3765551" y="1158876"/>
                <a:chExt cx="2335213" cy="2341563"/>
              </a:xfrm>
              <a:effectLst>
                <a:outerShdw blurRad="76200" dir="18900000" sy="23000" kx="-1200000" algn="bl" rotWithShape="0">
                  <a:prstClr val="black">
                    <a:alpha val="20000"/>
                  </a:prstClr>
                </a:outerShdw>
              </a:effectLst>
            </p:grpSpPr>
            <p:sp>
              <p:nvSpPr>
                <p:cNvPr id="254" name="Freeform 6"/>
                <p:cNvSpPr>
                  <a:spLocks/>
                </p:cNvSpPr>
                <p:nvPr/>
              </p:nvSpPr>
              <p:spPr bwMode="auto">
                <a:xfrm>
                  <a:off x="3767138" y="1158876"/>
                  <a:ext cx="2332038" cy="2341563"/>
                </a:xfrm>
                <a:custGeom>
                  <a:avLst/>
                  <a:gdLst/>
                  <a:ahLst/>
                  <a:cxnLst>
                    <a:cxn ang="0">
                      <a:pos x="806" y="4"/>
                    </a:cxn>
                    <a:cxn ang="0">
                      <a:pos x="940" y="30"/>
                    </a:cxn>
                    <a:cxn ang="0">
                      <a:pos x="1067" y="80"/>
                    </a:cxn>
                    <a:cxn ang="0">
                      <a:pos x="1179" y="150"/>
                    </a:cxn>
                    <a:cxn ang="0">
                      <a:pos x="1277" y="240"/>
                    </a:cxn>
                    <a:cxn ang="0">
                      <a:pos x="1357" y="346"/>
                    </a:cxn>
                    <a:cxn ang="0">
                      <a:pos x="1417" y="465"/>
                    </a:cxn>
                    <a:cxn ang="0">
                      <a:pos x="1455" y="597"/>
                    </a:cxn>
                    <a:cxn ang="0">
                      <a:pos x="1469" y="737"/>
                    </a:cxn>
                    <a:cxn ang="0">
                      <a:pos x="1455" y="878"/>
                    </a:cxn>
                    <a:cxn ang="0">
                      <a:pos x="1417" y="1009"/>
                    </a:cxn>
                    <a:cxn ang="0">
                      <a:pos x="1357" y="1128"/>
                    </a:cxn>
                    <a:cxn ang="0">
                      <a:pos x="1277" y="1234"/>
                    </a:cxn>
                    <a:cxn ang="0">
                      <a:pos x="1179" y="1324"/>
                    </a:cxn>
                    <a:cxn ang="0">
                      <a:pos x="1067" y="1396"/>
                    </a:cxn>
                    <a:cxn ang="0">
                      <a:pos x="940" y="1445"/>
                    </a:cxn>
                    <a:cxn ang="0">
                      <a:pos x="806" y="1472"/>
                    </a:cxn>
                    <a:cxn ang="0">
                      <a:pos x="663" y="1472"/>
                    </a:cxn>
                    <a:cxn ang="0">
                      <a:pos x="529" y="1445"/>
                    </a:cxn>
                    <a:cxn ang="0">
                      <a:pos x="402" y="1396"/>
                    </a:cxn>
                    <a:cxn ang="0">
                      <a:pos x="290" y="1324"/>
                    </a:cxn>
                    <a:cxn ang="0">
                      <a:pos x="192" y="1234"/>
                    </a:cxn>
                    <a:cxn ang="0">
                      <a:pos x="111" y="1128"/>
                    </a:cxn>
                    <a:cxn ang="0">
                      <a:pos x="52" y="1009"/>
                    </a:cxn>
                    <a:cxn ang="0">
                      <a:pos x="14" y="878"/>
                    </a:cxn>
                    <a:cxn ang="0">
                      <a:pos x="0" y="737"/>
                    </a:cxn>
                    <a:cxn ang="0">
                      <a:pos x="14" y="597"/>
                    </a:cxn>
                    <a:cxn ang="0">
                      <a:pos x="52" y="465"/>
                    </a:cxn>
                    <a:cxn ang="0">
                      <a:pos x="111" y="346"/>
                    </a:cxn>
                    <a:cxn ang="0">
                      <a:pos x="192" y="240"/>
                    </a:cxn>
                    <a:cxn ang="0">
                      <a:pos x="290" y="150"/>
                    </a:cxn>
                    <a:cxn ang="0">
                      <a:pos x="402" y="80"/>
                    </a:cxn>
                    <a:cxn ang="0">
                      <a:pos x="529" y="30"/>
                    </a:cxn>
                    <a:cxn ang="0">
                      <a:pos x="663" y="4"/>
                    </a:cxn>
                  </a:cxnLst>
                  <a:rect l="0" t="0" r="r" b="b"/>
                  <a:pathLst>
                    <a:path w="1469" h="1475">
                      <a:moveTo>
                        <a:pt x="734" y="0"/>
                      </a:moveTo>
                      <a:lnTo>
                        <a:pt x="806" y="4"/>
                      </a:lnTo>
                      <a:lnTo>
                        <a:pt x="873" y="14"/>
                      </a:lnTo>
                      <a:lnTo>
                        <a:pt x="940" y="30"/>
                      </a:lnTo>
                      <a:lnTo>
                        <a:pt x="1005" y="52"/>
                      </a:lnTo>
                      <a:lnTo>
                        <a:pt x="1067" y="80"/>
                      </a:lnTo>
                      <a:lnTo>
                        <a:pt x="1124" y="112"/>
                      </a:lnTo>
                      <a:lnTo>
                        <a:pt x="1179" y="150"/>
                      </a:lnTo>
                      <a:lnTo>
                        <a:pt x="1230" y="193"/>
                      </a:lnTo>
                      <a:lnTo>
                        <a:pt x="1277" y="240"/>
                      </a:lnTo>
                      <a:lnTo>
                        <a:pt x="1319" y="292"/>
                      </a:lnTo>
                      <a:lnTo>
                        <a:pt x="1357" y="346"/>
                      </a:lnTo>
                      <a:lnTo>
                        <a:pt x="1390" y="404"/>
                      </a:lnTo>
                      <a:lnTo>
                        <a:pt x="1417" y="465"/>
                      </a:lnTo>
                      <a:lnTo>
                        <a:pt x="1439" y="530"/>
                      </a:lnTo>
                      <a:lnTo>
                        <a:pt x="1455" y="597"/>
                      </a:lnTo>
                      <a:lnTo>
                        <a:pt x="1465" y="666"/>
                      </a:lnTo>
                      <a:lnTo>
                        <a:pt x="1469" y="737"/>
                      </a:lnTo>
                      <a:lnTo>
                        <a:pt x="1465" y="808"/>
                      </a:lnTo>
                      <a:lnTo>
                        <a:pt x="1455" y="878"/>
                      </a:lnTo>
                      <a:lnTo>
                        <a:pt x="1439" y="944"/>
                      </a:lnTo>
                      <a:lnTo>
                        <a:pt x="1417" y="1009"/>
                      </a:lnTo>
                      <a:lnTo>
                        <a:pt x="1390" y="1070"/>
                      </a:lnTo>
                      <a:lnTo>
                        <a:pt x="1357" y="1128"/>
                      </a:lnTo>
                      <a:lnTo>
                        <a:pt x="1319" y="1184"/>
                      </a:lnTo>
                      <a:lnTo>
                        <a:pt x="1277" y="1234"/>
                      </a:lnTo>
                      <a:lnTo>
                        <a:pt x="1230" y="1282"/>
                      </a:lnTo>
                      <a:lnTo>
                        <a:pt x="1179" y="1324"/>
                      </a:lnTo>
                      <a:lnTo>
                        <a:pt x="1124" y="1362"/>
                      </a:lnTo>
                      <a:lnTo>
                        <a:pt x="1067" y="1396"/>
                      </a:lnTo>
                      <a:lnTo>
                        <a:pt x="1005" y="1423"/>
                      </a:lnTo>
                      <a:lnTo>
                        <a:pt x="940" y="1445"/>
                      </a:lnTo>
                      <a:lnTo>
                        <a:pt x="873" y="1461"/>
                      </a:lnTo>
                      <a:lnTo>
                        <a:pt x="806" y="1472"/>
                      </a:lnTo>
                      <a:lnTo>
                        <a:pt x="734" y="1475"/>
                      </a:lnTo>
                      <a:lnTo>
                        <a:pt x="663" y="1472"/>
                      </a:lnTo>
                      <a:lnTo>
                        <a:pt x="595" y="1461"/>
                      </a:lnTo>
                      <a:lnTo>
                        <a:pt x="529" y="1445"/>
                      </a:lnTo>
                      <a:lnTo>
                        <a:pt x="464" y="1423"/>
                      </a:lnTo>
                      <a:lnTo>
                        <a:pt x="402" y="1396"/>
                      </a:lnTo>
                      <a:lnTo>
                        <a:pt x="345" y="1362"/>
                      </a:lnTo>
                      <a:lnTo>
                        <a:pt x="290" y="1324"/>
                      </a:lnTo>
                      <a:lnTo>
                        <a:pt x="239" y="1282"/>
                      </a:lnTo>
                      <a:lnTo>
                        <a:pt x="192" y="1234"/>
                      </a:lnTo>
                      <a:lnTo>
                        <a:pt x="149" y="1184"/>
                      </a:lnTo>
                      <a:lnTo>
                        <a:pt x="111" y="1128"/>
                      </a:lnTo>
                      <a:lnTo>
                        <a:pt x="79" y="1070"/>
                      </a:lnTo>
                      <a:lnTo>
                        <a:pt x="52" y="1009"/>
                      </a:lnTo>
                      <a:lnTo>
                        <a:pt x="30" y="944"/>
                      </a:lnTo>
                      <a:lnTo>
                        <a:pt x="14" y="878"/>
                      </a:lnTo>
                      <a:lnTo>
                        <a:pt x="3" y="808"/>
                      </a:lnTo>
                      <a:lnTo>
                        <a:pt x="0" y="737"/>
                      </a:lnTo>
                      <a:lnTo>
                        <a:pt x="3" y="666"/>
                      </a:lnTo>
                      <a:lnTo>
                        <a:pt x="14" y="597"/>
                      </a:lnTo>
                      <a:lnTo>
                        <a:pt x="30" y="530"/>
                      </a:lnTo>
                      <a:lnTo>
                        <a:pt x="52" y="465"/>
                      </a:lnTo>
                      <a:lnTo>
                        <a:pt x="79" y="404"/>
                      </a:lnTo>
                      <a:lnTo>
                        <a:pt x="111" y="346"/>
                      </a:lnTo>
                      <a:lnTo>
                        <a:pt x="149" y="292"/>
                      </a:lnTo>
                      <a:lnTo>
                        <a:pt x="192" y="240"/>
                      </a:lnTo>
                      <a:lnTo>
                        <a:pt x="239" y="193"/>
                      </a:lnTo>
                      <a:lnTo>
                        <a:pt x="290" y="150"/>
                      </a:lnTo>
                      <a:lnTo>
                        <a:pt x="345" y="112"/>
                      </a:lnTo>
                      <a:lnTo>
                        <a:pt x="402" y="80"/>
                      </a:lnTo>
                      <a:lnTo>
                        <a:pt x="464" y="52"/>
                      </a:lnTo>
                      <a:lnTo>
                        <a:pt x="529" y="30"/>
                      </a:lnTo>
                      <a:lnTo>
                        <a:pt x="595" y="14"/>
                      </a:lnTo>
                      <a:lnTo>
                        <a:pt x="663" y="4"/>
                      </a:lnTo>
                      <a:lnTo>
                        <a:pt x="734" y="0"/>
                      </a:lnTo>
                      <a:close/>
                    </a:path>
                  </a:pathLst>
                </a:custGeom>
                <a:gradFill flip="none" rotWithShape="1">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16200000" scaled="1"/>
                  <a:tileRect/>
                </a:gra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255" name="Group 69"/>
                <p:cNvGrpSpPr/>
                <p:nvPr/>
              </p:nvGrpSpPr>
              <p:grpSpPr>
                <a:xfrm>
                  <a:off x="3765551" y="1217613"/>
                  <a:ext cx="2335213" cy="2281238"/>
                  <a:chOff x="3765551" y="1217613"/>
                  <a:chExt cx="2335213" cy="2281238"/>
                </a:xfrm>
                <a:gradFill flip="none" rotWithShape="1">
                  <a:gsLst>
                    <a:gs pos="0">
                      <a:schemeClr val="bg1">
                        <a:lumMod val="95000"/>
                      </a:schemeClr>
                    </a:gs>
                    <a:gs pos="100000">
                      <a:schemeClr val="bg1">
                        <a:lumMod val="75000"/>
                      </a:schemeClr>
                    </a:gs>
                  </a:gsLst>
                  <a:path path="circle">
                    <a:fillToRect l="50000" t="50000" r="50000" b="50000"/>
                  </a:path>
                  <a:tileRect/>
                </a:gradFill>
              </p:grpSpPr>
              <p:sp>
                <p:nvSpPr>
                  <p:cNvPr id="263" name="Freeform 7"/>
                  <p:cNvSpPr>
                    <a:spLocks/>
                  </p:cNvSpPr>
                  <p:nvPr/>
                </p:nvSpPr>
                <p:spPr bwMode="auto">
                  <a:xfrm>
                    <a:off x="4935538" y="1230313"/>
                    <a:ext cx="800100" cy="568325"/>
                  </a:xfrm>
                  <a:custGeom>
                    <a:avLst/>
                    <a:gdLst/>
                    <a:ahLst/>
                    <a:cxnLst>
                      <a:cxn ang="0">
                        <a:pos x="216" y="0"/>
                      </a:cxn>
                      <a:cxn ang="0">
                        <a:pos x="251" y="0"/>
                      </a:cxn>
                      <a:cxn ang="0">
                        <a:pos x="310" y="25"/>
                      </a:cxn>
                      <a:cxn ang="0">
                        <a:pos x="365" y="53"/>
                      </a:cxn>
                      <a:cxn ang="0">
                        <a:pos x="418" y="87"/>
                      </a:cxn>
                      <a:cxn ang="0">
                        <a:pos x="451" y="112"/>
                      </a:cxn>
                      <a:cxn ang="0">
                        <a:pos x="483" y="138"/>
                      </a:cxn>
                      <a:cxn ang="0">
                        <a:pos x="504" y="327"/>
                      </a:cxn>
                      <a:cxn ang="0">
                        <a:pos x="485" y="330"/>
                      </a:cxn>
                      <a:cxn ang="0">
                        <a:pos x="460" y="333"/>
                      </a:cxn>
                      <a:cxn ang="0">
                        <a:pos x="435" y="336"/>
                      </a:cxn>
                      <a:cxn ang="0">
                        <a:pos x="408" y="340"/>
                      </a:cxn>
                      <a:cxn ang="0">
                        <a:pos x="381" y="345"/>
                      </a:cxn>
                      <a:cxn ang="0">
                        <a:pos x="355" y="348"/>
                      </a:cxn>
                      <a:cxn ang="0">
                        <a:pos x="332" y="351"/>
                      </a:cxn>
                      <a:cxn ang="0">
                        <a:pos x="311" y="355"/>
                      </a:cxn>
                      <a:cxn ang="0">
                        <a:pos x="296" y="357"/>
                      </a:cxn>
                      <a:cxn ang="0">
                        <a:pos x="286" y="358"/>
                      </a:cxn>
                      <a:cxn ang="0">
                        <a:pos x="269" y="346"/>
                      </a:cxn>
                      <a:cxn ang="0">
                        <a:pos x="249" y="332"/>
                      </a:cxn>
                      <a:cxn ang="0">
                        <a:pos x="226" y="317"/>
                      </a:cxn>
                      <a:cxn ang="0">
                        <a:pos x="201" y="301"/>
                      </a:cxn>
                      <a:cxn ang="0">
                        <a:pos x="175" y="286"/>
                      </a:cxn>
                      <a:cxn ang="0">
                        <a:pos x="149" y="270"/>
                      </a:cxn>
                      <a:cxn ang="0">
                        <a:pos x="125" y="255"/>
                      </a:cxn>
                      <a:cxn ang="0">
                        <a:pos x="101" y="241"/>
                      </a:cxn>
                      <a:cxn ang="0">
                        <a:pos x="80" y="229"/>
                      </a:cxn>
                      <a:cxn ang="0">
                        <a:pos x="63" y="219"/>
                      </a:cxn>
                      <a:cxn ang="0">
                        <a:pos x="49" y="211"/>
                      </a:cxn>
                      <a:cxn ang="0">
                        <a:pos x="40" y="206"/>
                      </a:cxn>
                      <a:cxn ang="0">
                        <a:pos x="8" y="72"/>
                      </a:cxn>
                      <a:cxn ang="0">
                        <a:pos x="0" y="39"/>
                      </a:cxn>
                      <a:cxn ang="0">
                        <a:pos x="12" y="36"/>
                      </a:cxn>
                      <a:cxn ang="0">
                        <a:pos x="31" y="30"/>
                      </a:cxn>
                      <a:cxn ang="0">
                        <a:pos x="54" y="25"/>
                      </a:cxn>
                      <a:cxn ang="0">
                        <a:pos x="81" y="19"/>
                      </a:cxn>
                      <a:cxn ang="0">
                        <a:pos x="112" y="12"/>
                      </a:cxn>
                      <a:cxn ang="0">
                        <a:pos x="146" y="7"/>
                      </a:cxn>
                      <a:cxn ang="0">
                        <a:pos x="180" y="3"/>
                      </a:cxn>
                      <a:cxn ang="0">
                        <a:pos x="216" y="0"/>
                      </a:cxn>
                    </a:cxnLst>
                    <a:rect l="0" t="0" r="r" b="b"/>
                    <a:pathLst>
                      <a:path w="504" h="358">
                        <a:moveTo>
                          <a:pt x="216" y="0"/>
                        </a:moveTo>
                        <a:lnTo>
                          <a:pt x="251" y="0"/>
                        </a:lnTo>
                        <a:lnTo>
                          <a:pt x="310" y="25"/>
                        </a:lnTo>
                        <a:lnTo>
                          <a:pt x="365" y="53"/>
                        </a:lnTo>
                        <a:lnTo>
                          <a:pt x="418" y="87"/>
                        </a:lnTo>
                        <a:lnTo>
                          <a:pt x="451" y="112"/>
                        </a:lnTo>
                        <a:lnTo>
                          <a:pt x="483" y="138"/>
                        </a:lnTo>
                        <a:lnTo>
                          <a:pt x="504" y="327"/>
                        </a:lnTo>
                        <a:lnTo>
                          <a:pt x="485" y="330"/>
                        </a:lnTo>
                        <a:lnTo>
                          <a:pt x="460" y="333"/>
                        </a:lnTo>
                        <a:lnTo>
                          <a:pt x="435" y="336"/>
                        </a:lnTo>
                        <a:lnTo>
                          <a:pt x="408" y="340"/>
                        </a:lnTo>
                        <a:lnTo>
                          <a:pt x="381" y="345"/>
                        </a:lnTo>
                        <a:lnTo>
                          <a:pt x="355" y="348"/>
                        </a:lnTo>
                        <a:lnTo>
                          <a:pt x="332" y="351"/>
                        </a:lnTo>
                        <a:lnTo>
                          <a:pt x="311" y="355"/>
                        </a:lnTo>
                        <a:lnTo>
                          <a:pt x="296" y="357"/>
                        </a:lnTo>
                        <a:lnTo>
                          <a:pt x="286" y="358"/>
                        </a:lnTo>
                        <a:lnTo>
                          <a:pt x="269" y="346"/>
                        </a:lnTo>
                        <a:lnTo>
                          <a:pt x="249" y="332"/>
                        </a:lnTo>
                        <a:lnTo>
                          <a:pt x="226" y="317"/>
                        </a:lnTo>
                        <a:lnTo>
                          <a:pt x="201" y="301"/>
                        </a:lnTo>
                        <a:lnTo>
                          <a:pt x="175" y="286"/>
                        </a:lnTo>
                        <a:lnTo>
                          <a:pt x="149" y="270"/>
                        </a:lnTo>
                        <a:lnTo>
                          <a:pt x="125" y="255"/>
                        </a:lnTo>
                        <a:lnTo>
                          <a:pt x="101" y="241"/>
                        </a:lnTo>
                        <a:lnTo>
                          <a:pt x="80" y="229"/>
                        </a:lnTo>
                        <a:lnTo>
                          <a:pt x="63" y="219"/>
                        </a:lnTo>
                        <a:lnTo>
                          <a:pt x="49" y="211"/>
                        </a:lnTo>
                        <a:lnTo>
                          <a:pt x="40" y="206"/>
                        </a:lnTo>
                        <a:lnTo>
                          <a:pt x="8" y="72"/>
                        </a:lnTo>
                        <a:lnTo>
                          <a:pt x="0" y="39"/>
                        </a:lnTo>
                        <a:lnTo>
                          <a:pt x="12" y="36"/>
                        </a:lnTo>
                        <a:lnTo>
                          <a:pt x="31" y="30"/>
                        </a:lnTo>
                        <a:lnTo>
                          <a:pt x="54" y="25"/>
                        </a:lnTo>
                        <a:lnTo>
                          <a:pt x="81" y="19"/>
                        </a:lnTo>
                        <a:lnTo>
                          <a:pt x="112" y="12"/>
                        </a:lnTo>
                        <a:lnTo>
                          <a:pt x="146" y="7"/>
                        </a:lnTo>
                        <a:lnTo>
                          <a:pt x="180" y="3"/>
                        </a:lnTo>
                        <a:lnTo>
                          <a:pt x="21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4" name="Freeform 8"/>
                  <p:cNvSpPr>
                    <a:spLocks/>
                  </p:cNvSpPr>
                  <p:nvPr/>
                </p:nvSpPr>
                <p:spPr bwMode="auto">
                  <a:xfrm>
                    <a:off x="5262563" y="1771651"/>
                    <a:ext cx="717550" cy="869950"/>
                  </a:xfrm>
                  <a:custGeom>
                    <a:avLst/>
                    <a:gdLst/>
                    <a:ahLst/>
                    <a:cxnLst>
                      <a:cxn ang="0">
                        <a:pos x="303" y="0"/>
                      </a:cxn>
                      <a:cxn ang="0">
                        <a:pos x="309" y="8"/>
                      </a:cxn>
                      <a:cxn ang="0">
                        <a:pos x="318" y="20"/>
                      </a:cxn>
                      <a:cxn ang="0">
                        <a:pos x="330" y="35"/>
                      </a:cxn>
                      <a:cxn ang="0">
                        <a:pos x="344" y="53"/>
                      </a:cxn>
                      <a:cxn ang="0">
                        <a:pos x="359" y="74"/>
                      </a:cxn>
                      <a:cxn ang="0">
                        <a:pos x="375" y="96"/>
                      </a:cxn>
                      <a:cxn ang="0">
                        <a:pos x="391" y="119"/>
                      </a:cxn>
                      <a:cxn ang="0">
                        <a:pos x="421" y="167"/>
                      </a:cxn>
                      <a:cxn ang="0">
                        <a:pos x="434" y="190"/>
                      </a:cxn>
                      <a:cxn ang="0">
                        <a:pos x="444" y="212"/>
                      </a:cxn>
                      <a:cxn ang="0">
                        <a:pos x="452" y="233"/>
                      </a:cxn>
                      <a:cxn ang="0">
                        <a:pos x="451" y="241"/>
                      </a:cxn>
                      <a:cxn ang="0">
                        <a:pos x="450" y="254"/>
                      </a:cxn>
                      <a:cxn ang="0">
                        <a:pos x="448" y="275"/>
                      </a:cxn>
                      <a:cxn ang="0">
                        <a:pos x="443" y="300"/>
                      </a:cxn>
                      <a:cxn ang="0">
                        <a:pos x="437" y="329"/>
                      </a:cxn>
                      <a:cxn ang="0">
                        <a:pos x="429" y="361"/>
                      </a:cxn>
                      <a:cxn ang="0">
                        <a:pos x="420" y="396"/>
                      </a:cxn>
                      <a:cxn ang="0">
                        <a:pos x="407" y="432"/>
                      </a:cxn>
                      <a:cxn ang="0">
                        <a:pos x="392" y="469"/>
                      </a:cxn>
                      <a:cxn ang="0">
                        <a:pos x="375" y="504"/>
                      </a:cxn>
                      <a:cxn ang="0">
                        <a:pos x="366" y="508"/>
                      </a:cxn>
                      <a:cxn ang="0">
                        <a:pos x="351" y="512"/>
                      </a:cxn>
                      <a:cxn ang="0">
                        <a:pos x="332" y="517"/>
                      </a:cxn>
                      <a:cxn ang="0">
                        <a:pos x="309" y="524"/>
                      </a:cxn>
                      <a:cxn ang="0">
                        <a:pos x="283" y="530"/>
                      </a:cxn>
                      <a:cxn ang="0">
                        <a:pos x="258" y="536"/>
                      </a:cxn>
                      <a:cxn ang="0">
                        <a:pos x="232" y="541"/>
                      </a:cxn>
                      <a:cxn ang="0">
                        <a:pos x="206" y="546"/>
                      </a:cxn>
                      <a:cxn ang="0">
                        <a:pos x="183" y="548"/>
                      </a:cxn>
                      <a:cxn ang="0">
                        <a:pos x="164" y="548"/>
                      </a:cxn>
                      <a:cxn ang="0">
                        <a:pos x="141" y="513"/>
                      </a:cxn>
                      <a:cxn ang="0">
                        <a:pos x="0" y="312"/>
                      </a:cxn>
                      <a:cxn ang="0">
                        <a:pos x="83" y="32"/>
                      </a:cxn>
                      <a:cxn ang="0">
                        <a:pos x="94" y="30"/>
                      </a:cxn>
                      <a:cxn ang="0">
                        <a:pos x="109" y="28"/>
                      </a:cxn>
                      <a:cxn ang="0">
                        <a:pos x="128" y="24"/>
                      </a:cxn>
                      <a:cxn ang="0">
                        <a:pos x="151" y="22"/>
                      </a:cxn>
                      <a:cxn ang="0">
                        <a:pos x="176" y="17"/>
                      </a:cxn>
                      <a:cxn ang="0">
                        <a:pos x="202" y="14"/>
                      </a:cxn>
                      <a:cxn ang="0">
                        <a:pos x="230" y="9"/>
                      </a:cxn>
                      <a:cxn ang="0">
                        <a:pos x="257" y="6"/>
                      </a:cxn>
                      <a:cxn ang="0">
                        <a:pos x="282" y="2"/>
                      </a:cxn>
                      <a:cxn ang="0">
                        <a:pos x="303" y="0"/>
                      </a:cxn>
                    </a:cxnLst>
                    <a:rect l="0" t="0" r="r" b="b"/>
                    <a:pathLst>
                      <a:path w="452" h="548">
                        <a:moveTo>
                          <a:pt x="303" y="0"/>
                        </a:moveTo>
                        <a:lnTo>
                          <a:pt x="309" y="8"/>
                        </a:lnTo>
                        <a:lnTo>
                          <a:pt x="318" y="20"/>
                        </a:lnTo>
                        <a:lnTo>
                          <a:pt x="330" y="35"/>
                        </a:lnTo>
                        <a:lnTo>
                          <a:pt x="344" y="53"/>
                        </a:lnTo>
                        <a:lnTo>
                          <a:pt x="359" y="74"/>
                        </a:lnTo>
                        <a:lnTo>
                          <a:pt x="375" y="96"/>
                        </a:lnTo>
                        <a:lnTo>
                          <a:pt x="391" y="119"/>
                        </a:lnTo>
                        <a:lnTo>
                          <a:pt x="421" y="167"/>
                        </a:lnTo>
                        <a:lnTo>
                          <a:pt x="434" y="190"/>
                        </a:lnTo>
                        <a:lnTo>
                          <a:pt x="444" y="212"/>
                        </a:lnTo>
                        <a:lnTo>
                          <a:pt x="452" y="233"/>
                        </a:lnTo>
                        <a:lnTo>
                          <a:pt x="451" y="241"/>
                        </a:lnTo>
                        <a:lnTo>
                          <a:pt x="450" y="254"/>
                        </a:lnTo>
                        <a:lnTo>
                          <a:pt x="448" y="275"/>
                        </a:lnTo>
                        <a:lnTo>
                          <a:pt x="443" y="300"/>
                        </a:lnTo>
                        <a:lnTo>
                          <a:pt x="437" y="329"/>
                        </a:lnTo>
                        <a:lnTo>
                          <a:pt x="429" y="361"/>
                        </a:lnTo>
                        <a:lnTo>
                          <a:pt x="420" y="396"/>
                        </a:lnTo>
                        <a:lnTo>
                          <a:pt x="407" y="432"/>
                        </a:lnTo>
                        <a:lnTo>
                          <a:pt x="392" y="469"/>
                        </a:lnTo>
                        <a:lnTo>
                          <a:pt x="375" y="504"/>
                        </a:lnTo>
                        <a:lnTo>
                          <a:pt x="366" y="508"/>
                        </a:lnTo>
                        <a:lnTo>
                          <a:pt x="351" y="512"/>
                        </a:lnTo>
                        <a:lnTo>
                          <a:pt x="332" y="517"/>
                        </a:lnTo>
                        <a:lnTo>
                          <a:pt x="309" y="524"/>
                        </a:lnTo>
                        <a:lnTo>
                          <a:pt x="283" y="530"/>
                        </a:lnTo>
                        <a:lnTo>
                          <a:pt x="258" y="536"/>
                        </a:lnTo>
                        <a:lnTo>
                          <a:pt x="232" y="541"/>
                        </a:lnTo>
                        <a:lnTo>
                          <a:pt x="206" y="546"/>
                        </a:lnTo>
                        <a:lnTo>
                          <a:pt x="183" y="548"/>
                        </a:lnTo>
                        <a:lnTo>
                          <a:pt x="164" y="548"/>
                        </a:lnTo>
                        <a:lnTo>
                          <a:pt x="141" y="513"/>
                        </a:lnTo>
                        <a:lnTo>
                          <a:pt x="0" y="312"/>
                        </a:lnTo>
                        <a:lnTo>
                          <a:pt x="83" y="32"/>
                        </a:lnTo>
                        <a:lnTo>
                          <a:pt x="94" y="30"/>
                        </a:lnTo>
                        <a:lnTo>
                          <a:pt x="109" y="28"/>
                        </a:lnTo>
                        <a:lnTo>
                          <a:pt x="128" y="24"/>
                        </a:lnTo>
                        <a:lnTo>
                          <a:pt x="151" y="22"/>
                        </a:lnTo>
                        <a:lnTo>
                          <a:pt x="176" y="17"/>
                        </a:lnTo>
                        <a:lnTo>
                          <a:pt x="202" y="14"/>
                        </a:lnTo>
                        <a:lnTo>
                          <a:pt x="230" y="9"/>
                        </a:lnTo>
                        <a:lnTo>
                          <a:pt x="257" y="6"/>
                        </a:lnTo>
                        <a:lnTo>
                          <a:pt x="282" y="2"/>
                        </a:lnTo>
                        <a:lnTo>
                          <a:pt x="3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5" name="Freeform 9"/>
                  <p:cNvSpPr>
                    <a:spLocks/>
                  </p:cNvSpPr>
                  <p:nvPr/>
                </p:nvSpPr>
                <p:spPr bwMode="auto">
                  <a:xfrm>
                    <a:off x="4537076" y="2281238"/>
                    <a:ext cx="966788" cy="796925"/>
                  </a:xfrm>
                  <a:custGeom>
                    <a:avLst/>
                    <a:gdLst/>
                    <a:ahLst/>
                    <a:cxnLst>
                      <a:cxn ang="0">
                        <a:pos x="433" y="0"/>
                      </a:cxn>
                      <a:cxn ang="0">
                        <a:pos x="445" y="0"/>
                      </a:cxn>
                      <a:cxn ang="0">
                        <a:pos x="609" y="236"/>
                      </a:cxn>
                      <a:cxn ang="0">
                        <a:pos x="603" y="252"/>
                      </a:cxn>
                      <a:cxn ang="0">
                        <a:pos x="595" y="272"/>
                      </a:cxn>
                      <a:cxn ang="0">
                        <a:pos x="585" y="293"/>
                      </a:cxn>
                      <a:cxn ang="0">
                        <a:pos x="572" y="316"/>
                      </a:cxn>
                      <a:cxn ang="0">
                        <a:pos x="559" y="340"/>
                      </a:cxn>
                      <a:cxn ang="0">
                        <a:pos x="529" y="388"/>
                      </a:cxn>
                      <a:cxn ang="0">
                        <a:pos x="514" y="411"/>
                      </a:cxn>
                      <a:cxn ang="0">
                        <a:pos x="500" y="432"/>
                      </a:cxn>
                      <a:cxn ang="0">
                        <a:pos x="487" y="450"/>
                      </a:cxn>
                      <a:cxn ang="0">
                        <a:pos x="477" y="466"/>
                      </a:cxn>
                      <a:cxn ang="0">
                        <a:pos x="469" y="478"/>
                      </a:cxn>
                      <a:cxn ang="0">
                        <a:pos x="464" y="485"/>
                      </a:cxn>
                      <a:cxn ang="0">
                        <a:pos x="437" y="492"/>
                      </a:cxn>
                      <a:cxn ang="0">
                        <a:pos x="405" y="496"/>
                      </a:cxn>
                      <a:cxn ang="0">
                        <a:pos x="370" y="500"/>
                      </a:cxn>
                      <a:cxn ang="0">
                        <a:pos x="336" y="501"/>
                      </a:cxn>
                      <a:cxn ang="0">
                        <a:pos x="300" y="502"/>
                      </a:cxn>
                      <a:cxn ang="0">
                        <a:pos x="233" y="502"/>
                      </a:cxn>
                      <a:cxn ang="0">
                        <a:pos x="206" y="501"/>
                      </a:cxn>
                      <a:cxn ang="0">
                        <a:pos x="182" y="500"/>
                      </a:cxn>
                      <a:cxn ang="0">
                        <a:pos x="164" y="499"/>
                      </a:cxn>
                      <a:cxn ang="0">
                        <a:pos x="154" y="497"/>
                      </a:cxn>
                      <a:cxn ang="0">
                        <a:pos x="140" y="484"/>
                      </a:cxn>
                      <a:cxn ang="0">
                        <a:pos x="124" y="465"/>
                      </a:cxn>
                      <a:cxn ang="0">
                        <a:pos x="108" y="443"/>
                      </a:cxn>
                      <a:cxn ang="0">
                        <a:pos x="91" y="419"/>
                      </a:cxn>
                      <a:cxn ang="0">
                        <a:pos x="59" y="369"/>
                      </a:cxn>
                      <a:cxn ang="0">
                        <a:pos x="44" y="343"/>
                      </a:cxn>
                      <a:cxn ang="0">
                        <a:pos x="31" y="321"/>
                      </a:cxn>
                      <a:cxn ang="0">
                        <a:pos x="21" y="302"/>
                      </a:cxn>
                      <a:cxn ang="0">
                        <a:pos x="11" y="286"/>
                      </a:cxn>
                      <a:cxn ang="0">
                        <a:pos x="5" y="272"/>
                      </a:cxn>
                      <a:cxn ang="0">
                        <a:pos x="0" y="264"/>
                      </a:cxn>
                      <a:cxn ang="0">
                        <a:pos x="146" y="12"/>
                      </a:cxn>
                      <a:cxn ang="0">
                        <a:pos x="185" y="9"/>
                      </a:cxn>
                      <a:cxn ang="0">
                        <a:pos x="229" y="7"/>
                      </a:cxn>
                      <a:cxn ang="0">
                        <a:pos x="275" y="6"/>
                      </a:cxn>
                      <a:cxn ang="0">
                        <a:pos x="320" y="4"/>
                      </a:cxn>
                      <a:cxn ang="0">
                        <a:pos x="361" y="2"/>
                      </a:cxn>
                      <a:cxn ang="0">
                        <a:pos x="390" y="1"/>
                      </a:cxn>
                      <a:cxn ang="0">
                        <a:pos x="415" y="1"/>
                      </a:cxn>
                      <a:cxn ang="0">
                        <a:pos x="433" y="0"/>
                      </a:cxn>
                    </a:cxnLst>
                    <a:rect l="0" t="0" r="r" b="b"/>
                    <a:pathLst>
                      <a:path w="609" h="502">
                        <a:moveTo>
                          <a:pt x="433" y="0"/>
                        </a:moveTo>
                        <a:lnTo>
                          <a:pt x="445" y="0"/>
                        </a:lnTo>
                        <a:lnTo>
                          <a:pt x="609" y="236"/>
                        </a:lnTo>
                        <a:lnTo>
                          <a:pt x="603" y="252"/>
                        </a:lnTo>
                        <a:lnTo>
                          <a:pt x="595" y="272"/>
                        </a:lnTo>
                        <a:lnTo>
                          <a:pt x="585" y="293"/>
                        </a:lnTo>
                        <a:lnTo>
                          <a:pt x="572" y="316"/>
                        </a:lnTo>
                        <a:lnTo>
                          <a:pt x="559" y="340"/>
                        </a:lnTo>
                        <a:lnTo>
                          <a:pt x="529" y="388"/>
                        </a:lnTo>
                        <a:lnTo>
                          <a:pt x="514" y="411"/>
                        </a:lnTo>
                        <a:lnTo>
                          <a:pt x="500" y="432"/>
                        </a:lnTo>
                        <a:lnTo>
                          <a:pt x="487" y="450"/>
                        </a:lnTo>
                        <a:lnTo>
                          <a:pt x="477" y="466"/>
                        </a:lnTo>
                        <a:lnTo>
                          <a:pt x="469" y="478"/>
                        </a:lnTo>
                        <a:lnTo>
                          <a:pt x="464" y="485"/>
                        </a:lnTo>
                        <a:lnTo>
                          <a:pt x="437" y="492"/>
                        </a:lnTo>
                        <a:lnTo>
                          <a:pt x="405" y="496"/>
                        </a:lnTo>
                        <a:lnTo>
                          <a:pt x="370" y="500"/>
                        </a:lnTo>
                        <a:lnTo>
                          <a:pt x="336" y="501"/>
                        </a:lnTo>
                        <a:lnTo>
                          <a:pt x="300" y="502"/>
                        </a:lnTo>
                        <a:lnTo>
                          <a:pt x="233" y="502"/>
                        </a:lnTo>
                        <a:lnTo>
                          <a:pt x="206" y="501"/>
                        </a:lnTo>
                        <a:lnTo>
                          <a:pt x="182" y="500"/>
                        </a:lnTo>
                        <a:lnTo>
                          <a:pt x="164" y="499"/>
                        </a:lnTo>
                        <a:lnTo>
                          <a:pt x="154" y="497"/>
                        </a:lnTo>
                        <a:lnTo>
                          <a:pt x="140" y="484"/>
                        </a:lnTo>
                        <a:lnTo>
                          <a:pt x="124" y="465"/>
                        </a:lnTo>
                        <a:lnTo>
                          <a:pt x="108" y="443"/>
                        </a:lnTo>
                        <a:lnTo>
                          <a:pt x="91" y="419"/>
                        </a:lnTo>
                        <a:lnTo>
                          <a:pt x="59" y="369"/>
                        </a:lnTo>
                        <a:lnTo>
                          <a:pt x="44" y="343"/>
                        </a:lnTo>
                        <a:lnTo>
                          <a:pt x="31" y="321"/>
                        </a:lnTo>
                        <a:lnTo>
                          <a:pt x="21" y="302"/>
                        </a:lnTo>
                        <a:lnTo>
                          <a:pt x="11" y="286"/>
                        </a:lnTo>
                        <a:lnTo>
                          <a:pt x="5" y="272"/>
                        </a:lnTo>
                        <a:lnTo>
                          <a:pt x="0" y="264"/>
                        </a:lnTo>
                        <a:lnTo>
                          <a:pt x="146" y="12"/>
                        </a:lnTo>
                        <a:lnTo>
                          <a:pt x="185" y="9"/>
                        </a:lnTo>
                        <a:lnTo>
                          <a:pt x="229" y="7"/>
                        </a:lnTo>
                        <a:lnTo>
                          <a:pt x="275" y="6"/>
                        </a:lnTo>
                        <a:lnTo>
                          <a:pt x="320" y="4"/>
                        </a:lnTo>
                        <a:lnTo>
                          <a:pt x="361" y="2"/>
                        </a:lnTo>
                        <a:lnTo>
                          <a:pt x="390" y="1"/>
                        </a:lnTo>
                        <a:lnTo>
                          <a:pt x="415" y="1"/>
                        </a:lnTo>
                        <a:lnTo>
                          <a:pt x="43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6" name="Freeform 10"/>
                  <p:cNvSpPr>
                    <a:spLocks/>
                  </p:cNvSpPr>
                  <p:nvPr/>
                </p:nvSpPr>
                <p:spPr bwMode="auto">
                  <a:xfrm>
                    <a:off x="4046538" y="3067051"/>
                    <a:ext cx="654050" cy="407988"/>
                  </a:xfrm>
                  <a:custGeom>
                    <a:avLst/>
                    <a:gdLst/>
                    <a:ahLst/>
                    <a:cxnLst>
                      <a:cxn ang="0">
                        <a:pos x="53" y="0"/>
                      </a:cxn>
                      <a:cxn ang="0">
                        <a:pos x="60" y="5"/>
                      </a:cxn>
                      <a:cxn ang="0">
                        <a:pos x="69" y="13"/>
                      </a:cxn>
                      <a:cxn ang="0">
                        <a:pos x="80" y="23"/>
                      </a:cxn>
                      <a:cxn ang="0">
                        <a:pos x="95" y="35"/>
                      </a:cxn>
                      <a:cxn ang="0">
                        <a:pos x="122" y="54"/>
                      </a:cxn>
                      <a:cxn ang="0">
                        <a:pos x="154" y="74"/>
                      </a:cxn>
                      <a:cxn ang="0">
                        <a:pos x="189" y="95"/>
                      </a:cxn>
                      <a:cxn ang="0">
                        <a:pos x="227" y="115"/>
                      </a:cxn>
                      <a:cxn ang="0">
                        <a:pos x="269" y="131"/>
                      </a:cxn>
                      <a:cxn ang="0">
                        <a:pos x="311" y="145"/>
                      </a:cxn>
                      <a:cxn ang="0">
                        <a:pos x="412" y="257"/>
                      </a:cxn>
                      <a:cxn ang="0">
                        <a:pos x="376" y="249"/>
                      </a:cxn>
                      <a:cxn ang="0">
                        <a:pos x="340" y="238"/>
                      </a:cxn>
                      <a:cxn ang="0">
                        <a:pos x="277" y="215"/>
                      </a:cxn>
                      <a:cxn ang="0">
                        <a:pos x="216" y="187"/>
                      </a:cxn>
                      <a:cxn ang="0">
                        <a:pos x="158" y="153"/>
                      </a:cxn>
                      <a:cxn ang="0">
                        <a:pos x="104" y="114"/>
                      </a:cxn>
                      <a:cxn ang="0">
                        <a:pos x="54" y="72"/>
                      </a:cxn>
                      <a:cxn ang="0">
                        <a:pos x="8" y="23"/>
                      </a:cxn>
                      <a:cxn ang="0">
                        <a:pos x="4" y="21"/>
                      </a:cxn>
                      <a:cxn ang="0">
                        <a:pos x="0" y="14"/>
                      </a:cxn>
                      <a:cxn ang="0">
                        <a:pos x="53" y="0"/>
                      </a:cxn>
                    </a:cxnLst>
                    <a:rect l="0" t="0" r="r" b="b"/>
                    <a:pathLst>
                      <a:path w="412" h="257">
                        <a:moveTo>
                          <a:pt x="53" y="0"/>
                        </a:moveTo>
                        <a:lnTo>
                          <a:pt x="60" y="5"/>
                        </a:lnTo>
                        <a:lnTo>
                          <a:pt x="69" y="13"/>
                        </a:lnTo>
                        <a:lnTo>
                          <a:pt x="80" y="23"/>
                        </a:lnTo>
                        <a:lnTo>
                          <a:pt x="95" y="35"/>
                        </a:lnTo>
                        <a:lnTo>
                          <a:pt x="122" y="54"/>
                        </a:lnTo>
                        <a:lnTo>
                          <a:pt x="154" y="74"/>
                        </a:lnTo>
                        <a:lnTo>
                          <a:pt x="189" y="95"/>
                        </a:lnTo>
                        <a:lnTo>
                          <a:pt x="227" y="115"/>
                        </a:lnTo>
                        <a:lnTo>
                          <a:pt x="269" y="131"/>
                        </a:lnTo>
                        <a:lnTo>
                          <a:pt x="311" y="145"/>
                        </a:lnTo>
                        <a:lnTo>
                          <a:pt x="412" y="257"/>
                        </a:lnTo>
                        <a:lnTo>
                          <a:pt x="376" y="249"/>
                        </a:lnTo>
                        <a:lnTo>
                          <a:pt x="340" y="238"/>
                        </a:lnTo>
                        <a:lnTo>
                          <a:pt x="277" y="215"/>
                        </a:lnTo>
                        <a:lnTo>
                          <a:pt x="216" y="187"/>
                        </a:lnTo>
                        <a:lnTo>
                          <a:pt x="158" y="153"/>
                        </a:lnTo>
                        <a:lnTo>
                          <a:pt x="104" y="114"/>
                        </a:lnTo>
                        <a:lnTo>
                          <a:pt x="54" y="72"/>
                        </a:lnTo>
                        <a:lnTo>
                          <a:pt x="8" y="23"/>
                        </a:lnTo>
                        <a:lnTo>
                          <a:pt x="4" y="21"/>
                        </a:lnTo>
                        <a:lnTo>
                          <a:pt x="0" y="14"/>
                        </a:lnTo>
                        <a:lnTo>
                          <a:pt x="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7" name="Freeform 11"/>
                  <p:cNvSpPr>
                    <a:spLocks/>
                  </p:cNvSpPr>
                  <p:nvPr/>
                </p:nvSpPr>
                <p:spPr bwMode="auto">
                  <a:xfrm>
                    <a:off x="3765551" y="2216151"/>
                    <a:ext cx="354013" cy="854075"/>
                  </a:xfrm>
                  <a:custGeom>
                    <a:avLst/>
                    <a:gdLst/>
                    <a:ahLst/>
                    <a:cxnLst>
                      <a:cxn ang="0">
                        <a:pos x="3" y="0"/>
                      </a:cxn>
                      <a:cxn ang="0">
                        <a:pos x="109" y="16"/>
                      </a:cxn>
                      <a:cxn ang="0">
                        <a:pos x="114" y="47"/>
                      </a:cxn>
                      <a:cxn ang="0">
                        <a:pos x="123" y="86"/>
                      </a:cxn>
                      <a:cxn ang="0">
                        <a:pos x="133" y="122"/>
                      </a:cxn>
                      <a:cxn ang="0">
                        <a:pos x="146" y="156"/>
                      </a:cxn>
                      <a:cxn ang="0">
                        <a:pos x="158" y="186"/>
                      </a:cxn>
                      <a:cxn ang="0">
                        <a:pos x="172" y="214"/>
                      </a:cxn>
                      <a:cxn ang="0">
                        <a:pos x="186" y="238"/>
                      </a:cxn>
                      <a:cxn ang="0">
                        <a:pos x="197" y="258"/>
                      </a:cxn>
                      <a:cxn ang="0">
                        <a:pos x="209" y="275"/>
                      </a:cxn>
                      <a:cxn ang="0">
                        <a:pos x="217" y="286"/>
                      </a:cxn>
                      <a:cxn ang="0">
                        <a:pos x="223" y="294"/>
                      </a:cxn>
                      <a:cxn ang="0">
                        <a:pos x="219" y="306"/>
                      </a:cxn>
                      <a:cxn ang="0">
                        <a:pos x="216" y="323"/>
                      </a:cxn>
                      <a:cxn ang="0">
                        <a:pos x="212" y="346"/>
                      </a:cxn>
                      <a:cxn ang="0">
                        <a:pos x="209" y="374"/>
                      </a:cxn>
                      <a:cxn ang="0">
                        <a:pos x="208" y="406"/>
                      </a:cxn>
                      <a:cxn ang="0">
                        <a:pos x="209" y="443"/>
                      </a:cxn>
                      <a:cxn ang="0">
                        <a:pos x="214" y="481"/>
                      </a:cxn>
                      <a:cxn ang="0">
                        <a:pos x="223" y="522"/>
                      </a:cxn>
                      <a:cxn ang="0">
                        <a:pos x="166" y="538"/>
                      </a:cxn>
                      <a:cxn ang="0">
                        <a:pos x="137" y="499"/>
                      </a:cxn>
                      <a:cxn ang="0">
                        <a:pos x="109" y="458"/>
                      </a:cxn>
                      <a:cxn ang="0">
                        <a:pos x="85" y="414"/>
                      </a:cxn>
                      <a:cxn ang="0">
                        <a:pos x="58" y="360"/>
                      </a:cxn>
                      <a:cxn ang="0">
                        <a:pos x="38" y="305"/>
                      </a:cxn>
                      <a:cxn ang="0">
                        <a:pos x="20" y="247"/>
                      </a:cxn>
                      <a:cxn ang="0">
                        <a:pos x="8" y="186"/>
                      </a:cxn>
                      <a:cxn ang="0">
                        <a:pos x="1" y="124"/>
                      </a:cxn>
                      <a:cxn ang="0">
                        <a:pos x="0" y="62"/>
                      </a:cxn>
                      <a:cxn ang="0">
                        <a:pos x="3" y="0"/>
                      </a:cxn>
                    </a:cxnLst>
                    <a:rect l="0" t="0" r="r" b="b"/>
                    <a:pathLst>
                      <a:path w="223" h="538">
                        <a:moveTo>
                          <a:pt x="3" y="0"/>
                        </a:moveTo>
                        <a:lnTo>
                          <a:pt x="109" y="16"/>
                        </a:lnTo>
                        <a:lnTo>
                          <a:pt x="114" y="47"/>
                        </a:lnTo>
                        <a:lnTo>
                          <a:pt x="123" y="86"/>
                        </a:lnTo>
                        <a:lnTo>
                          <a:pt x="133" y="122"/>
                        </a:lnTo>
                        <a:lnTo>
                          <a:pt x="146" y="156"/>
                        </a:lnTo>
                        <a:lnTo>
                          <a:pt x="158" y="186"/>
                        </a:lnTo>
                        <a:lnTo>
                          <a:pt x="172" y="214"/>
                        </a:lnTo>
                        <a:lnTo>
                          <a:pt x="186" y="238"/>
                        </a:lnTo>
                        <a:lnTo>
                          <a:pt x="197" y="258"/>
                        </a:lnTo>
                        <a:lnTo>
                          <a:pt x="209" y="275"/>
                        </a:lnTo>
                        <a:lnTo>
                          <a:pt x="217" y="286"/>
                        </a:lnTo>
                        <a:lnTo>
                          <a:pt x="223" y="294"/>
                        </a:lnTo>
                        <a:lnTo>
                          <a:pt x="219" y="306"/>
                        </a:lnTo>
                        <a:lnTo>
                          <a:pt x="216" y="323"/>
                        </a:lnTo>
                        <a:lnTo>
                          <a:pt x="212" y="346"/>
                        </a:lnTo>
                        <a:lnTo>
                          <a:pt x="209" y="374"/>
                        </a:lnTo>
                        <a:lnTo>
                          <a:pt x="208" y="406"/>
                        </a:lnTo>
                        <a:lnTo>
                          <a:pt x="209" y="443"/>
                        </a:lnTo>
                        <a:lnTo>
                          <a:pt x="214" y="481"/>
                        </a:lnTo>
                        <a:lnTo>
                          <a:pt x="223" y="522"/>
                        </a:lnTo>
                        <a:lnTo>
                          <a:pt x="166" y="538"/>
                        </a:lnTo>
                        <a:lnTo>
                          <a:pt x="137" y="499"/>
                        </a:lnTo>
                        <a:lnTo>
                          <a:pt x="109" y="458"/>
                        </a:lnTo>
                        <a:lnTo>
                          <a:pt x="85" y="414"/>
                        </a:lnTo>
                        <a:lnTo>
                          <a:pt x="58" y="360"/>
                        </a:lnTo>
                        <a:lnTo>
                          <a:pt x="38" y="305"/>
                        </a:lnTo>
                        <a:lnTo>
                          <a:pt x="20" y="247"/>
                        </a:lnTo>
                        <a:lnTo>
                          <a:pt x="8" y="186"/>
                        </a:lnTo>
                        <a:lnTo>
                          <a:pt x="1" y="124"/>
                        </a:lnTo>
                        <a:lnTo>
                          <a:pt x="0" y="62"/>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8" name="Freeform 12"/>
                  <p:cNvSpPr>
                    <a:spLocks/>
                  </p:cNvSpPr>
                  <p:nvPr/>
                </p:nvSpPr>
                <p:spPr bwMode="auto">
                  <a:xfrm>
                    <a:off x="3960813" y="1836738"/>
                    <a:ext cx="787400" cy="852488"/>
                  </a:xfrm>
                  <a:custGeom>
                    <a:avLst/>
                    <a:gdLst/>
                    <a:ahLst/>
                    <a:cxnLst>
                      <a:cxn ang="0">
                        <a:pos x="164" y="0"/>
                      </a:cxn>
                      <a:cxn ang="0">
                        <a:pos x="215" y="0"/>
                      </a:cxn>
                      <a:cxn ang="0">
                        <a:pos x="245" y="2"/>
                      </a:cxn>
                      <a:cxn ang="0">
                        <a:pos x="276" y="3"/>
                      </a:cxn>
                      <a:cxn ang="0">
                        <a:pos x="308" y="4"/>
                      </a:cxn>
                      <a:cxn ang="0">
                        <a:pos x="338" y="6"/>
                      </a:cxn>
                      <a:cxn ang="0">
                        <a:pos x="369" y="10"/>
                      </a:cxn>
                      <a:cxn ang="0">
                        <a:pos x="394" y="14"/>
                      </a:cxn>
                      <a:cxn ang="0">
                        <a:pos x="399" y="36"/>
                      </a:cxn>
                      <a:cxn ang="0">
                        <a:pos x="406" y="60"/>
                      </a:cxn>
                      <a:cxn ang="0">
                        <a:pos x="415" y="87"/>
                      </a:cxn>
                      <a:cxn ang="0">
                        <a:pos x="424" y="114"/>
                      </a:cxn>
                      <a:cxn ang="0">
                        <a:pos x="435" y="142"/>
                      </a:cxn>
                      <a:cxn ang="0">
                        <a:pos x="446" y="170"/>
                      </a:cxn>
                      <a:cxn ang="0">
                        <a:pos x="457" y="196"/>
                      </a:cxn>
                      <a:cxn ang="0">
                        <a:pos x="468" y="220"/>
                      </a:cxn>
                      <a:cxn ang="0">
                        <a:pos x="477" y="242"/>
                      </a:cxn>
                      <a:cxn ang="0">
                        <a:pos x="485" y="261"/>
                      </a:cxn>
                      <a:cxn ang="0">
                        <a:pos x="492" y="276"/>
                      </a:cxn>
                      <a:cxn ang="0">
                        <a:pos x="496" y="285"/>
                      </a:cxn>
                      <a:cxn ang="0">
                        <a:pos x="350" y="537"/>
                      </a:cxn>
                      <a:cxn ang="0">
                        <a:pos x="317" y="537"/>
                      </a:cxn>
                      <a:cxn ang="0">
                        <a:pos x="292" y="536"/>
                      </a:cxn>
                      <a:cxn ang="0">
                        <a:pos x="262" y="536"/>
                      </a:cxn>
                      <a:cxn ang="0">
                        <a:pos x="197" y="533"/>
                      </a:cxn>
                      <a:cxn ang="0">
                        <a:pos x="165" y="531"/>
                      </a:cxn>
                      <a:cxn ang="0">
                        <a:pos x="137" y="529"/>
                      </a:cxn>
                      <a:cxn ang="0">
                        <a:pos x="112" y="525"/>
                      </a:cxn>
                      <a:cxn ang="0">
                        <a:pos x="108" y="518"/>
                      </a:cxn>
                      <a:cxn ang="0">
                        <a:pos x="100" y="508"/>
                      </a:cxn>
                      <a:cxn ang="0">
                        <a:pos x="89" y="494"/>
                      </a:cxn>
                      <a:cxn ang="0">
                        <a:pos x="79" y="476"/>
                      </a:cxn>
                      <a:cxn ang="0">
                        <a:pos x="66" y="453"/>
                      </a:cxn>
                      <a:cxn ang="0">
                        <a:pos x="40" y="400"/>
                      </a:cxn>
                      <a:cxn ang="0">
                        <a:pos x="28" y="369"/>
                      </a:cxn>
                      <a:cxn ang="0">
                        <a:pos x="17" y="334"/>
                      </a:cxn>
                      <a:cxn ang="0">
                        <a:pos x="7" y="294"/>
                      </a:cxn>
                      <a:cxn ang="0">
                        <a:pos x="0" y="250"/>
                      </a:cxn>
                      <a:cxn ang="0">
                        <a:pos x="2" y="242"/>
                      </a:cxn>
                      <a:cxn ang="0">
                        <a:pos x="7" y="230"/>
                      </a:cxn>
                      <a:cxn ang="0">
                        <a:pos x="14" y="212"/>
                      </a:cxn>
                      <a:cxn ang="0">
                        <a:pos x="23" y="190"/>
                      </a:cxn>
                      <a:cxn ang="0">
                        <a:pos x="33" y="166"/>
                      </a:cxn>
                      <a:cxn ang="0">
                        <a:pos x="45" y="141"/>
                      </a:cxn>
                      <a:cxn ang="0">
                        <a:pos x="72" y="88"/>
                      </a:cxn>
                      <a:cxn ang="0">
                        <a:pos x="87" y="63"/>
                      </a:cxn>
                      <a:cxn ang="0">
                        <a:pos x="103" y="38"/>
                      </a:cxn>
                      <a:cxn ang="0">
                        <a:pos x="119" y="18"/>
                      </a:cxn>
                      <a:cxn ang="0">
                        <a:pos x="137" y="2"/>
                      </a:cxn>
                      <a:cxn ang="0">
                        <a:pos x="147" y="2"/>
                      </a:cxn>
                      <a:cxn ang="0">
                        <a:pos x="164" y="0"/>
                      </a:cxn>
                    </a:cxnLst>
                    <a:rect l="0" t="0" r="r" b="b"/>
                    <a:pathLst>
                      <a:path w="496" h="537">
                        <a:moveTo>
                          <a:pt x="164" y="0"/>
                        </a:moveTo>
                        <a:lnTo>
                          <a:pt x="215" y="0"/>
                        </a:lnTo>
                        <a:lnTo>
                          <a:pt x="245" y="2"/>
                        </a:lnTo>
                        <a:lnTo>
                          <a:pt x="276" y="3"/>
                        </a:lnTo>
                        <a:lnTo>
                          <a:pt x="308" y="4"/>
                        </a:lnTo>
                        <a:lnTo>
                          <a:pt x="338" y="6"/>
                        </a:lnTo>
                        <a:lnTo>
                          <a:pt x="369" y="10"/>
                        </a:lnTo>
                        <a:lnTo>
                          <a:pt x="394" y="14"/>
                        </a:lnTo>
                        <a:lnTo>
                          <a:pt x="399" y="36"/>
                        </a:lnTo>
                        <a:lnTo>
                          <a:pt x="406" y="60"/>
                        </a:lnTo>
                        <a:lnTo>
                          <a:pt x="415" y="87"/>
                        </a:lnTo>
                        <a:lnTo>
                          <a:pt x="424" y="114"/>
                        </a:lnTo>
                        <a:lnTo>
                          <a:pt x="435" y="142"/>
                        </a:lnTo>
                        <a:lnTo>
                          <a:pt x="446" y="170"/>
                        </a:lnTo>
                        <a:lnTo>
                          <a:pt x="457" y="196"/>
                        </a:lnTo>
                        <a:lnTo>
                          <a:pt x="468" y="220"/>
                        </a:lnTo>
                        <a:lnTo>
                          <a:pt x="477" y="242"/>
                        </a:lnTo>
                        <a:lnTo>
                          <a:pt x="485" y="261"/>
                        </a:lnTo>
                        <a:lnTo>
                          <a:pt x="492" y="276"/>
                        </a:lnTo>
                        <a:lnTo>
                          <a:pt x="496" y="285"/>
                        </a:lnTo>
                        <a:lnTo>
                          <a:pt x="350" y="537"/>
                        </a:lnTo>
                        <a:lnTo>
                          <a:pt x="317" y="537"/>
                        </a:lnTo>
                        <a:lnTo>
                          <a:pt x="292" y="536"/>
                        </a:lnTo>
                        <a:lnTo>
                          <a:pt x="262" y="536"/>
                        </a:lnTo>
                        <a:lnTo>
                          <a:pt x="197" y="533"/>
                        </a:lnTo>
                        <a:lnTo>
                          <a:pt x="165" y="531"/>
                        </a:lnTo>
                        <a:lnTo>
                          <a:pt x="137" y="529"/>
                        </a:lnTo>
                        <a:lnTo>
                          <a:pt x="112" y="525"/>
                        </a:lnTo>
                        <a:lnTo>
                          <a:pt x="108" y="518"/>
                        </a:lnTo>
                        <a:lnTo>
                          <a:pt x="100" y="508"/>
                        </a:lnTo>
                        <a:lnTo>
                          <a:pt x="89" y="494"/>
                        </a:lnTo>
                        <a:lnTo>
                          <a:pt x="79" y="476"/>
                        </a:lnTo>
                        <a:lnTo>
                          <a:pt x="66" y="453"/>
                        </a:lnTo>
                        <a:lnTo>
                          <a:pt x="40" y="400"/>
                        </a:lnTo>
                        <a:lnTo>
                          <a:pt x="28" y="369"/>
                        </a:lnTo>
                        <a:lnTo>
                          <a:pt x="17" y="334"/>
                        </a:lnTo>
                        <a:lnTo>
                          <a:pt x="7" y="294"/>
                        </a:lnTo>
                        <a:lnTo>
                          <a:pt x="0" y="250"/>
                        </a:lnTo>
                        <a:lnTo>
                          <a:pt x="2" y="242"/>
                        </a:lnTo>
                        <a:lnTo>
                          <a:pt x="7" y="230"/>
                        </a:lnTo>
                        <a:lnTo>
                          <a:pt x="14" y="212"/>
                        </a:lnTo>
                        <a:lnTo>
                          <a:pt x="23" y="190"/>
                        </a:lnTo>
                        <a:lnTo>
                          <a:pt x="33" y="166"/>
                        </a:lnTo>
                        <a:lnTo>
                          <a:pt x="45" y="141"/>
                        </a:lnTo>
                        <a:lnTo>
                          <a:pt x="72" y="88"/>
                        </a:lnTo>
                        <a:lnTo>
                          <a:pt x="87" y="63"/>
                        </a:lnTo>
                        <a:lnTo>
                          <a:pt x="103" y="38"/>
                        </a:lnTo>
                        <a:lnTo>
                          <a:pt x="119" y="18"/>
                        </a:lnTo>
                        <a:lnTo>
                          <a:pt x="137" y="2"/>
                        </a:lnTo>
                        <a:lnTo>
                          <a:pt x="147" y="2"/>
                        </a:lnTo>
                        <a:lnTo>
                          <a:pt x="1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9" name="Freeform 13"/>
                  <p:cNvSpPr>
                    <a:spLocks/>
                  </p:cNvSpPr>
                  <p:nvPr/>
                </p:nvSpPr>
                <p:spPr bwMode="auto">
                  <a:xfrm>
                    <a:off x="4164013" y="1265238"/>
                    <a:ext cx="811213" cy="571500"/>
                  </a:xfrm>
                  <a:custGeom>
                    <a:avLst/>
                    <a:gdLst/>
                    <a:ahLst/>
                    <a:cxnLst>
                      <a:cxn ang="0">
                        <a:pos x="351" y="0"/>
                      </a:cxn>
                      <a:cxn ang="0">
                        <a:pos x="379" y="1"/>
                      </a:cxn>
                      <a:cxn ang="0">
                        <a:pos x="406" y="4"/>
                      </a:cxn>
                      <a:cxn ang="0">
                        <a:pos x="440" y="8"/>
                      </a:cxn>
                      <a:cxn ang="0">
                        <a:pos x="472" y="17"/>
                      </a:cxn>
                      <a:cxn ang="0">
                        <a:pos x="511" y="186"/>
                      </a:cxn>
                      <a:cxn ang="0">
                        <a:pos x="480" y="200"/>
                      </a:cxn>
                      <a:cxn ang="0">
                        <a:pos x="449" y="218"/>
                      </a:cxn>
                      <a:cxn ang="0">
                        <a:pos x="420" y="236"/>
                      </a:cxn>
                      <a:cxn ang="0">
                        <a:pos x="392" y="256"/>
                      </a:cxn>
                      <a:cxn ang="0">
                        <a:pos x="366" y="275"/>
                      </a:cxn>
                      <a:cxn ang="0">
                        <a:pos x="343" y="295"/>
                      </a:cxn>
                      <a:cxn ang="0">
                        <a:pos x="321" y="312"/>
                      </a:cxn>
                      <a:cxn ang="0">
                        <a:pos x="304" y="328"/>
                      </a:cxn>
                      <a:cxn ang="0">
                        <a:pos x="289" y="342"/>
                      </a:cxn>
                      <a:cxn ang="0">
                        <a:pos x="271" y="360"/>
                      </a:cxn>
                      <a:cxn ang="0">
                        <a:pos x="248" y="356"/>
                      </a:cxn>
                      <a:cxn ang="0">
                        <a:pos x="220" y="352"/>
                      </a:cxn>
                      <a:cxn ang="0">
                        <a:pos x="190" y="350"/>
                      </a:cxn>
                      <a:cxn ang="0">
                        <a:pos x="158" y="349"/>
                      </a:cxn>
                      <a:cxn ang="0">
                        <a:pos x="96" y="347"/>
                      </a:cxn>
                      <a:cxn ang="0">
                        <a:pos x="11" y="347"/>
                      </a:cxn>
                      <a:cxn ang="0">
                        <a:pos x="9" y="336"/>
                      </a:cxn>
                      <a:cxn ang="0">
                        <a:pos x="6" y="321"/>
                      </a:cxn>
                      <a:cxn ang="0">
                        <a:pos x="3" y="303"/>
                      </a:cxn>
                      <a:cxn ang="0">
                        <a:pos x="2" y="281"/>
                      </a:cxn>
                      <a:cxn ang="0">
                        <a:pos x="0" y="256"/>
                      </a:cxn>
                      <a:cxn ang="0">
                        <a:pos x="3" y="215"/>
                      </a:cxn>
                      <a:cxn ang="0">
                        <a:pos x="11" y="173"/>
                      </a:cxn>
                      <a:cxn ang="0">
                        <a:pos x="14" y="167"/>
                      </a:cxn>
                      <a:cxn ang="0">
                        <a:pos x="22" y="158"/>
                      </a:cxn>
                      <a:cxn ang="0">
                        <a:pos x="34" y="145"/>
                      </a:cxn>
                      <a:cxn ang="0">
                        <a:pos x="50" y="130"/>
                      </a:cxn>
                      <a:cxn ang="0">
                        <a:pos x="71" y="112"/>
                      </a:cxn>
                      <a:cxn ang="0">
                        <a:pos x="96" y="92"/>
                      </a:cxn>
                      <a:cxn ang="0">
                        <a:pos x="126" y="72"/>
                      </a:cxn>
                      <a:cxn ang="0">
                        <a:pos x="161" y="51"/>
                      </a:cxn>
                      <a:cxn ang="0">
                        <a:pos x="202" y="29"/>
                      </a:cxn>
                      <a:cxn ang="0">
                        <a:pos x="248" y="8"/>
                      </a:cxn>
                      <a:cxn ang="0">
                        <a:pos x="253" y="7"/>
                      </a:cxn>
                      <a:cxn ang="0">
                        <a:pos x="266" y="6"/>
                      </a:cxn>
                      <a:cxn ang="0">
                        <a:pos x="282" y="4"/>
                      </a:cxn>
                      <a:cxn ang="0">
                        <a:pos x="303" y="3"/>
                      </a:cxn>
                      <a:cxn ang="0">
                        <a:pos x="326" y="1"/>
                      </a:cxn>
                      <a:cxn ang="0">
                        <a:pos x="351" y="0"/>
                      </a:cxn>
                    </a:cxnLst>
                    <a:rect l="0" t="0" r="r" b="b"/>
                    <a:pathLst>
                      <a:path w="511" h="360">
                        <a:moveTo>
                          <a:pt x="351" y="0"/>
                        </a:moveTo>
                        <a:lnTo>
                          <a:pt x="379" y="1"/>
                        </a:lnTo>
                        <a:lnTo>
                          <a:pt x="406" y="4"/>
                        </a:lnTo>
                        <a:lnTo>
                          <a:pt x="440" y="8"/>
                        </a:lnTo>
                        <a:lnTo>
                          <a:pt x="472" y="17"/>
                        </a:lnTo>
                        <a:lnTo>
                          <a:pt x="511" y="186"/>
                        </a:lnTo>
                        <a:lnTo>
                          <a:pt x="480" y="200"/>
                        </a:lnTo>
                        <a:lnTo>
                          <a:pt x="449" y="218"/>
                        </a:lnTo>
                        <a:lnTo>
                          <a:pt x="420" y="236"/>
                        </a:lnTo>
                        <a:lnTo>
                          <a:pt x="392" y="256"/>
                        </a:lnTo>
                        <a:lnTo>
                          <a:pt x="366" y="275"/>
                        </a:lnTo>
                        <a:lnTo>
                          <a:pt x="343" y="295"/>
                        </a:lnTo>
                        <a:lnTo>
                          <a:pt x="321" y="312"/>
                        </a:lnTo>
                        <a:lnTo>
                          <a:pt x="304" y="328"/>
                        </a:lnTo>
                        <a:lnTo>
                          <a:pt x="289" y="342"/>
                        </a:lnTo>
                        <a:lnTo>
                          <a:pt x="271" y="360"/>
                        </a:lnTo>
                        <a:lnTo>
                          <a:pt x="248" y="356"/>
                        </a:lnTo>
                        <a:lnTo>
                          <a:pt x="220" y="352"/>
                        </a:lnTo>
                        <a:lnTo>
                          <a:pt x="190" y="350"/>
                        </a:lnTo>
                        <a:lnTo>
                          <a:pt x="158" y="349"/>
                        </a:lnTo>
                        <a:lnTo>
                          <a:pt x="96" y="347"/>
                        </a:lnTo>
                        <a:lnTo>
                          <a:pt x="11" y="347"/>
                        </a:lnTo>
                        <a:lnTo>
                          <a:pt x="9" y="336"/>
                        </a:lnTo>
                        <a:lnTo>
                          <a:pt x="6" y="321"/>
                        </a:lnTo>
                        <a:lnTo>
                          <a:pt x="3" y="303"/>
                        </a:lnTo>
                        <a:lnTo>
                          <a:pt x="2" y="281"/>
                        </a:lnTo>
                        <a:lnTo>
                          <a:pt x="0" y="256"/>
                        </a:lnTo>
                        <a:lnTo>
                          <a:pt x="3" y="215"/>
                        </a:lnTo>
                        <a:lnTo>
                          <a:pt x="11" y="173"/>
                        </a:lnTo>
                        <a:lnTo>
                          <a:pt x="14" y="167"/>
                        </a:lnTo>
                        <a:lnTo>
                          <a:pt x="22" y="158"/>
                        </a:lnTo>
                        <a:lnTo>
                          <a:pt x="34" y="145"/>
                        </a:lnTo>
                        <a:lnTo>
                          <a:pt x="50" y="130"/>
                        </a:lnTo>
                        <a:lnTo>
                          <a:pt x="71" y="112"/>
                        </a:lnTo>
                        <a:lnTo>
                          <a:pt x="96" y="92"/>
                        </a:lnTo>
                        <a:lnTo>
                          <a:pt x="126" y="72"/>
                        </a:lnTo>
                        <a:lnTo>
                          <a:pt x="161" y="51"/>
                        </a:lnTo>
                        <a:lnTo>
                          <a:pt x="202" y="29"/>
                        </a:lnTo>
                        <a:lnTo>
                          <a:pt x="248" y="8"/>
                        </a:lnTo>
                        <a:lnTo>
                          <a:pt x="253" y="7"/>
                        </a:lnTo>
                        <a:lnTo>
                          <a:pt x="266" y="6"/>
                        </a:lnTo>
                        <a:lnTo>
                          <a:pt x="282" y="4"/>
                        </a:lnTo>
                        <a:lnTo>
                          <a:pt x="303" y="3"/>
                        </a:lnTo>
                        <a:lnTo>
                          <a:pt x="326" y="1"/>
                        </a:lnTo>
                        <a:lnTo>
                          <a:pt x="3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0" name="Freeform 14"/>
                  <p:cNvSpPr>
                    <a:spLocks/>
                  </p:cNvSpPr>
                  <p:nvPr/>
                </p:nvSpPr>
                <p:spPr bwMode="auto">
                  <a:xfrm>
                    <a:off x="5327651" y="2946401"/>
                    <a:ext cx="592138" cy="481013"/>
                  </a:xfrm>
                  <a:custGeom>
                    <a:avLst/>
                    <a:gdLst/>
                    <a:ahLst/>
                    <a:cxnLst>
                      <a:cxn ang="0">
                        <a:pos x="347" y="0"/>
                      </a:cxn>
                      <a:cxn ang="0">
                        <a:pos x="373" y="4"/>
                      </a:cxn>
                      <a:cxn ang="0">
                        <a:pos x="338" y="55"/>
                      </a:cxn>
                      <a:cxn ang="0">
                        <a:pos x="297" y="104"/>
                      </a:cxn>
                      <a:cxn ang="0">
                        <a:pos x="254" y="149"/>
                      </a:cxn>
                      <a:cxn ang="0">
                        <a:pos x="207" y="189"/>
                      </a:cxn>
                      <a:cxn ang="0">
                        <a:pos x="171" y="215"/>
                      </a:cxn>
                      <a:cxn ang="0">
                        <a:pos x="133" y="240"/>
                      </a:cxn>
                      <a:cxn ang="0">
                        <a:pos x="94" y="263"/>
                      </a:cxn>
                      <a:cxn ang="0">
                        <a:pos x="47" y="284"/>
                      </a:cxn>
                      <a:cxn ang="0">
                        <a:pos x="0" y="303"/>
                      </a:cxn>
                      <a:cxn ang="0">
                        <a:pos x="112" y="188"/>
                      </a:cxn>
                      <a:cxn ang="0">
                        <a:pos x="150" y="169"/>
                      </a:cxn>
                      <a:cxn ang="0">
                        <a:pos x="187" y="148"/>
                      </a:cxn>
                      <a:cxn ang="0">
                        <a:pos x="219" y="124"/>
                      </a:cxn>
                      <a:cxn ang="0">
                        <a:pos x="249" y="100"/>
                      </a:cxn>
                      <a:cxn ang="0">
                        <a:pos x="274" y="78"/>
                      </a:cxn>
                      <a:cxn ang="0">
                        <a:pos x="295" y="58"/>
                      </a:cxn>
                      <a:cxn ang="0">
                        <a:pos x="314" y="38"/>
                      </a:cxn>
                      <a:cxn ang="0">
                        <a:pos x="328" y="22"/>
                      </a:cxn>
                      <a:cxn ang="0">
                        <a:pos x="340" y="9"/>
                      </a:cxn>
                      <a:cxn ang="0">
                        <a:pos x="347" y="0"/>
                      </a:cxn>
                    </a:cxnLst>
                    <a:rect l="0" t="0" r="r" b="b"/>
                    <a:pathLst>
                      <a:path w="373" h="303">
                        <a:moveTo>
                          <a:pt x="347" y="0"/>
                        </a:moveTo>
                        <a:lnTo>
                          <a:pt x="373" y="4"/>
                        </a:lnTo>
                        <a:lnTo>
                          <a:pt x="338" y="55"/>
                        </a:lnTo>
                        <a:lnTo>
                          <a:pt x="297" y="104"/>
                        </a:lnTo>
                        <a:lnTo>
                          <a:pt x="254" y="149"/>
                        </a:lnTo>
                        <a:lnTo>
                          <a:pt x="207" y="189"/>
                        </a:lnTo>
                        <a:lnTo>
                          <a:pt x="171" y="215"/>
                        </a:lnTo>
                        <a:lnTo>
                          <a:pt x="133" y="240"/>
                        </a:lnTo>
                        <a:lnTo>
                          <a:pt x="94" y="263"/>
                        </a:lnTo>
                        <a:lnTo>
                          <a:pt x="47" y="284"/>
                        </a:lnTo>
                        <a:lnTo>
                          <a:pt x="0" y="303"/>
                        </a:lnTo>
                        <a:lnTo>
                          <a:pt x="112" y="188"/>
                        </a:lnTo>
                        <a:lnTo>
                          <a:pt x="150" y="169"/>
                        </a:lnTo>
                        <a:lnTo>
                          <a:pt x="187" y="148"/>
                        </a:lnTo>
                        <a:lnTo>
                          <a:pt x="219" y="124"/>
                        </a:lnTo>
                        <a:lnTo>
                          <a:pt x="249" y="100"/>
                        </a:lnTo>
                        <a:lnTo>
                          <a:pt x="274" y="78"/>
                        </a:lnTo>
                        <a:lnTo>
                          <a:pt x="295" y="58"/>
                        </a:lnTo>
                        <a:lnTo>
                          <a:pt x="314" y="38"/>
                        </a:lnTo>
                        <a:lnTo>
                          <a:pt x="328" y="22"/>
                        </a:lnTo>
                        <a:lnTo>
                          <a:pt x="340" y="9"/>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1" name="Freeform 15"/>
                  <p:cNvSpPr>
                    <a:spLocks/>
                  </p:cNvSpPr>
                  <p:nvPr/>
                </p:nvSpPr>
                <p:spPr bwMode="auto">
                  <a:xfrm>
                    <a:off x="5876926" y="2109788"/>
                    <a:ext cx="223838" cy="820738"/>
                  </a:xfrm>
                  <a:custGeom>
                    <a:avLst/>
                    <a:gdLst/>
                    <a:ahLst/>
                    <a:cxnLst>
                      <a:cxn ang="0">
                        <a:pos x="127" y="0"/>
                      </a:cxn>
                      <a:cxn ang="0">
                        <a:pos x="136" y="71"/>
                      </a:cxn>
                      <a:cxn ang="0">
                        <a:pos x="141" y="142"/>
                      </a:cxn>
                      <a:cxn ang="0">
                        <a:pos x="136" y="214"/>
                      </a:cxn>
                      <a:cxn ang="0">
                        <a:pos x="126" y="284"/>
                      </a:cxn>
                      <a:cxn ang="0">
                        <a:pos x="108" y="356"/>
                      </a:cxn>
                      <a:cxn ang="0">
                        <a:pos x="99" y="384"/>
                      </a:cxn>
                      <a:cxn ang="0">
                        <a:pos x="87" y="412"/>
                      </a:cxn>
                      <a:cxn ang="0">
                        <a:pos x="64" y="466"/>
                      </a:cxn>
                      <a:cxn ang="0">
                        <a:pos x="36" y="517"/>
                      </a:cxn>
                      <a:cxn ang="0">
                        <a:pos x="8" y="513"/>
                      </a:cxn>
                      <a:cxn ang="0">
                        <a:pos x="13" y="492"/>
                      </a:cxn>
                      <a:cxn ang="0">
                        <a:pos x="16" y="467"/>
                      </a:cxn>
                      <a:cxn ang="0">
                        <a:pos x="17" y="442"/>
                      </a:cxn>
                      <a:cxn ang="0">
                        <a:pos x="16" y="416"/>
                      </a:cxn>
                      <a:cxn ang="0">
                        <a:pos x="13" y="389"/>
                      </a:cxn>
                      <a:cxn ang="0">
                        <a:pos x="11" y="365"/>
                      </a:cxn>
                      <a:cxn ang="0">
                        <a:pos x="8" y="342"/>
                      </a:cxn>
                      <a:cxn ang="0">
                        <a:pos x="4" y="323"/>
                      </a:cxn>
                      <a:cxn ang="0">
                        <a:pos x="2" y="308"/>
                      </a:cxn>
                      <a:cxn ang="0">
                        <a:pos x="0" y="299"/>
                      </a:cxn>
                      <a:cxn ang="0">
                        <a:pos x="23" y="254"/>
                      </a:cxn>
                      <a:cxn ang="0">
                        <a:pos x="40" y="209"/>
                      </a:cxn>
                      <a:cxn ang="0">
                        <a:pos x="51" y="173"/>
                      </a:cxn>
                      <a:cxn ang="0">
                        <a:pos x="61" y="138"/>
                      </a:cxn>
                      <a:cxn ang="0">
                        <a:pos x="68" y="106"/>
                      </a:cxn>
                      <a:cxn ang="0">
                        <a:pos x="72" y="77"/>
                      </a:cxn>
                      <a:cxn ang="0">
                        <a:pos x="76" y="53"/>
                      </a:cxn>
                      <a:cxn ang="0">
                        <a:pos x="78" y="35"/>
                      </a:cxn>
                      <a:cxn ang="0">
                        <a:pos x="79" y="23"/>
                      </a:cxn>
                      <a:cxn ang="0">
                        <a:pos x="127" y="0"/>
                      </a:cxn>
                    </a:cxnLst>
                    <a:rect l="0" t="0" r="r" b="b"/>
                    <a:pathLst>
                      <a:path w="141" h="517">
                        <a:moveTo>
                          <a:pt x="127" y="0"/>
                        </a:moveTo>
                        <a:lnTo>
                          <a:pt x="136" y="71"/>
                        </a:lnTo>
                        <a:lnTo>
                          <a:pt x="141" y="142"/>
                        </a:lnTo>
                        <a:lnTo>
                          <a:pt x="136" y="214"/>
                        </a:lnTo>
                        <a:lnTo>
                          <a:pt x="126" y="284"/>
                        </a:lnTo>
                        <a:lnTo>
                          <a:pt x="108" y="356"/>
                        </a:lnTo>
                        <a:lnTo>
                          <a:pt x="99" y="384"/>
                        </a:lnTo>
                        <a:lnTo>
                          <a:pt x="87" y="412"/>
                        </a:lnTo>
                        <a:lnTo>
                          <a:pt x="64" y="466"/>
                        </a:lnTo>
                        <a:lnTo>
                          <a:pt x="36" y="517"/>
                        </a:lnTo>
                        <a:lnTo>
                          <a:pt x="8" y="513"/>
                        </a:lnTo>
                        <a:lnTo>
                          <a:pt x="13" y="492"/>
                        </a:lnTo>
                        <a:lnTo>
                          <a:pt x="16" y="467"/>
                        </a:lnTo>
                        <a:lnTo>
                          <a:pt x="17" y="442"/>
                        </a:lnTo>
                        <a:lnTo>
                          <a:pt x="16" y="416"/>
                        </a:lnTo>
                        <a:lnTo>
                          <a:pt x="13" y="389"/>
                        </a:lnTo>
                        <a:lnTo>
                          <a:pt x="11" y="365"/>
                        </a:lnTo>
                        <a:lnTo>
                          <a:pt x="8" y="342"/>
                        </a:lnTo>
                        <a:lnTo>
                          <a:pt x="4" y="323"/>
                        </a:lnTo>
                        <a:lnTo>
                          <a:pt x="2" y="308"/>
                        </a:lnTo>
                        <a:lnTo>
                          <a:pt x="0" y="299"/>
                        </a:lnTo>
                        <a:lnTo>
                          <a:pt x="23" y="254"/>
                        </a:lnTo>
                        <a:lnTo>
                          <a:pt x="40" y="209"/>
                        </a:lnTo>
                        <a:lnTo>
                          <a:pt x="51" y="173"/>
                        </a:lnTo>
                        <a:lnTo>
                          <a:pt x="61" y="138"/>
                        </a:lnTo>
                        <a:lnTo>
                          <a:pt x="68" y="106"/>
                        </a:lnTo>
                        <a:lnTo>
                          <a:pt x="72" y="77"/>
                        </a:lnTo>
                        <a:lnTo>
                          <a:pt x="76" y="53"/>
                        </a:lnTo>
                        <a:lnTo>
                          <a:pt x="78" y="35"/>
                        </a:lnTo>
                        <a:lnTo>
                          <a:pt x="79" y="23"/>
                        </a:lnTo>
                        <a:lnTo>
                          <a:pt x="12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2" name="Freeform 16"/>
                  <p:cNvSpPr>
                    <a:spLocks/>
                  </p:cNvSpPr>
                  <p:nvPr/>
                </p:nvSpPr>
                <p:spPr bwMode="auto">
                  <a:xfrm>
                    <a:off x="4564063" y="3073401"/>
                    <a:ext cx="915988" cy="425450"/>
                  </a:xfrm>
                  <a:custGeom>
                    <a:avLst/>
                    <a:gdLst/>
                    <a:ahLst/>
                    <a:cxnLst>
                      <a:cxn ang="0">
                        <a:pos x="449" y="0"/>
                      </a:cxn>
                      <a:cxn ang="0">
                        <a:pos x="461" y="12"/>
                      </a:cxn>
                      <a:cxn ang="0">
                        <a:pos x="478" y="27"/>
                      </a:cxn>
                      <a:cxn ang="0">
                        <a:pos x="515" y="57"/>
                      </a:cxn>
                      <a:cxn ang="0">
                        <a:pos x="535" y="72"/>
                      </a:cxn>
                      <a:cxn ang="0">
                        <a:pos x="552" y="85"/>
                      </a:cxn>
                      <a:cxn ang="0">
                        <a:pos x="567" y="95"/>
                      </a:cxn>
                      <a:cxn ang="0">
                        <a:pos x="577" y="103"/>
                      </a:cxn>
                      <a:cxn ang="0">
                        <a:pos x="451" y="234"/>
                      </a:cxn>
                      <a:cxn ang="0">
                        <a:pos x="393" y="249"/>
                      </a:cxn>
                      <a:cxn ang="0">
                        <a:pos x="334" y="261"/>
                      </a:cxn>
                      <a:cxn ang="0">
                        <a:pos x="286" y="266"/>
                      </a:cxn>
                      <a:cxn ang="0">
                        <a:pos x="239" y="268"/>
                      </a:cxn>
                      <a:cxn ang="0">
                        <a:pos x="175" y="266"/>
                      </a:cxn>
                      <a:cxn ang="0">
                        <a:pos x="109" y="257"/>
                      </a:cxn>
                      <a:cxn ang="0">
                        <a:pos x="0" y="137"/>
                      </a:cxn>
                      <a:cxn ang="0">
                        <a:pos x="16" y="125"/>
                      </a:cxn>
                      <a:cxn ang="0">
                        <a:pos x="34" y="112"/>
                      </a:cxn>
                      <a:cxn ang="0">
                        <a:pos x="53" y="96"/>
                      </a:cxn>
                      <a:cxn ang="0">
                        <a:pos x="73" y="79"/>
                      </a:cxn>
                      <a:cxn ang="0">
                        <a:pos x="130" y="21"/>
                      </a:cxn>
                      <a:cxn ang="0">
                        <a:pos x="137" y="13"/>
                      </a:cxn>
                      <a:cxn ang="0">
                        <a:pos x="148" y="15"/>
                      </a:cxn>
                      <a:cxn ang="0">
                        <a:pos x="166" y="16"/>
                      </a:cxn>
                      <a:cxn ang="0">
                        <a:pos x="189" y="17"/>
                      </a:cxn>
                      <a:cxn ang="0">
                        <a:pos x="215" y="17"/>
                      </a:cxn>
                      <a:cxn ang="0">
                        <a:pos x="245" y="18"/>
                      </a:cxn>
                      <a:cxn ang="0">
                        <a:pos x="278" y="18"/>
                      </a:cxn>
                      <a:cxn ang="0">
                        <a:pos x="312" y="17"/>
                      </a:cxn>
                      <a:cxn ang="0">
                        <a:pos x="349" y="16"/>
                      </a:cxn>
                      <a:cxn ang="0">
                        <a:pos x="385" y="12"/>
                      </a:cxn>
                      <a:cxn ang="0">
                        <a:pos x="419" y="7"/>
                      </a:cxn>
                      <a:cxn ang="0">
                        <a:pos x="449" y="0"/>
                      </a:cxn>
                    </a:cxnLst>
                    <a:rect l="0" t="0" r="r" b="b"/>
                    <a:pathLst>
                      <a:path w="577" h="268">
                        <a:moveTo>
                          <a:pt x="449" y="0"/>
                        </a:moveTo>
                        <a:lnTo>
                          <a:pt x="461" y="12"/>
                        </a:lnTo>
                        <a:lnTo>
                          <a:pt x="478" y="27"/>
                        </a:lnTo>
                        <a:lnTo>
                          <a:pt x="515" y="57"/>
                        </a:lnTo>
                        <a:lnTo>
                          <a:pt x="535" y="72"/>
                        </a:lnTo>
                        <a:lnTo>
                          <a:pt x="552" y="85"/>
                        </a:lnTo>
                        <a:lnTo>
                          <a:pt x="567" y="95"/>
                        </a:lnTo>
                        <a:lnTo>
                          <a:pt x="577" y="103"/>
                        </a:lnTo>
                        <a:lnTo>
                          <a:pt x="451" y="234"/>
                        </a:lnTo>
                        <a:lnTo>
                          <a:pt x="393" y="249"/>
                        </a:lnTo>
                        <a:lnTo>
                          <a:pt x="334" y="261"/>
                        </a:lnTo>
                        <a:lnTo>
                          <a:pt x="286" y="266"/>
                        </a:lnTo>
                        <a:lnTo>
                          <a:pt x="239" y="268"/>
                        </a:lnTo>
                        <a:lnTo>
                          <a:pt x="175" y="266"/>
                        </a:lnTo>
                        <a:lnTo>
                          <a:pt x="109" y="257"/>
                        </a:lnTo>
                        <a:lnTo>
                          <a:pt x="0" y="137"/>
                        </a:lnTo>
                        <a:lnTo>
                          <a:pt x="16" y="125"/>
                        </a:lnTo>
                        <a:lnTo>
                          <a:pt x="34" y="112"/>
                        </a:lnTo>
                        <a:lnTo>
                          <a:pt x="53" y="96"/>
                        </a:lnTo>
                        <a:lnTo>
                          <a:pt x="73" y="79"/>
                        </a:lnTo>
                        <a:lnTo>
                          <a:pt x="130" y="21"/>
                        </a:lnTo>
                        <a:lnTo>
                          <a:pt x="137" y="13"/>
                        </a:lnTo>
                        <a:lnTo>
                          <a:pt x="148" y="15"/>
                        </a:lnTo>
                        <a:lnTo>
                          <a:pt x="166" y="16"/>
                        </a:lnTo>
                        <a:lnTo>
                          <a:pt x="189" y="17"/>
                        </a:lnTo>
                        <a:lnTo>
                          <a:pt x="215" y="17"/>
                        </a:lnTo>
                        <a:lnTo>
                          <a:pt x="245" y="18"/>
                        </a:lnTo>
                        <a:lnTo>
                          <a:pt x="278" y="18"/>
                        </a:lnTo>
                        <a:lnTo>
                          <a:pt x="312" y="17"/>
                        </a:lnTo>
                        <a:lnTo>
                          <a:pt x="349" y="16"/>
                        </a:lnTo>
                        <a:lnTo>
                          <a:pt x="385" y="12"/>
                        </a:lnTo>
                        <a:lnTo>
                          <a:pt x="419" y="7"/>
                        </a:lnTo>
                        <a:lnTo>
                          <a:pt x="44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3" name="Freeform 23"/>
                  <p:cNvSpPr>
                    <a:spLocks noEditPoints="1"/>
                  </p:cNvSpPr>
                  <p:nvPr/>
                </p:nvSpPr>
                <p:spPr bwMode="auto">
                  <a:xfrm>
                    <a:off x="4011613" y="1217613"/>
                    <a:ext cx="552450" cy="388938"/>
                  </a:xfrm>
                  <a:custGeom>
                    <a:avLst/>
                    <a:gdLst/>
                    <a:ahLst/>
                    <a:cxnLst>
                      <a:cxn ang="0">
                        <a:pos x="2" y="244"/>
                      </a:cxn>
                      <a:cxn ang="0">
                        <a:pos x="0" y="245"/>
                      </a:cxn>
                      <a:cxn ang="0">
                        <a:pos x="2" y="244"/>
                      </a:cxn>
                      <a:cxn ang="0">
                        <a:pos x="348" y="0"/>
                      </a:cxn>
                      <a:cxn ang="0">
                        <a:pos x="336" y="26"/>
                      </a:cxn>
                      <a:cxn ang="0">
                        <a:pos x="285" y="49"/>
                      </a:cxn>
                      <a:cxn ang="0">
                        <a:pos x="247" y="69"/>
                      </a:cxn>
                      <a:cxn ang="0">
                        <a:pos x="214" y="90"/>
                      </a:cxn>
                      <a:cxn ang="0">
                        <a:pos x="184" y="110"/>
                      </a:cxn>
                      <a:cxn ang="0">
                        <a:pos x="160" y="128"/>
                      </a:cxn>
                      <a:cxn ang="0">
                        <a:pos x="138" y="146"/>
                      </a:cxn>
                      <a:cxn ang="0">
                        <a:pos x="121" y="164"/>
                      </a:cxn>
                      <a:cxn ang="0">
                        <a:pos x="108" y="178"/>
                      </a:cxn>
                      <a:cxn ang="0">
                        <a:pos x="99" y="188"/>
                      </a:cxn>
                      <a:cxn ang="0">
                        <a:pos x="94" y="194"/>
                      </a:cxn>
                      <a:cxn ang="0">
                        <a:pos x="2" y="244"/>
                      </a:cxn>
                      <a:cxn ang="0">
                        <a:pos x="3" y="242"/>
                      </a:cxn>
                      <a:cxn ang="0">
                        <a:pos x="5" y="241"/>
                      </a:cxn>
                      <a:cxn ang="0">
                        <a:pos x="45" y="196"/>
                      </a:cxn>
                      <a:cxn ang="0">
                        <a:pos x="87" y="153"/>
                      </a:cxn>
                      <a:cxn ang="0">
                        <a:pos x="134" y="114"/>
                      </a:cxn>
                      <a:cxn ang="0">
                        <a:pos x="184" y="80"/>
                      </a:cxn>
                      <a:cxn ang="0">
                        <a:pos x="237" y="49"/>
                      </a:cxn>
                      <a:cxn ang="0">
                        <a:pos x="282" y="27"/>
                      </a:cxn>
                      <a:cxn ang="0">
                        <a:pos x="328" y="8"/>
                      </a:cxn>
                      <a:cxn ang="0">
                        <a:pos x="348" y="0"/>
                      </a:cxn>
                    </a:cxnLst>
                    <a:rect l="0" t="0" r="r" b="b"/>
                    <a:pathLst>
                      <a:path w="348" h="245">
                        <a:moveTo>
                          <a:pt x="2" y="244"/>
                        </a:moveTo>
                        <a:lnTo>
                          <a:pt x="0" y="245"/>
                        </a:lnTo>
                        <a:lnTo>
                          <a:pt x="2" y="244"/>
                        </a:lnTo>
                        <a:close/>
                        <a:moveTo>
                          <a:pt x="348" y="0"/>
                        </a:moveTo>
                        <a:lnTo>
                          <a:pt x="336" y="26"/>
                        </a:lnTo>
                        <a:lnTo>
                          <a:pt x="285" y="49"/>
                        </a:lnTo>
                        <a:lnTo>
                          <a:pt x="247" y="69"/>
                        </a:lnTo>
                        <a:lnTo>
                          <a:pt x="214" y="90"/>
                        </a:lnTo>
                        <a:lnTo>
                          <a:pt x="184" y="110"/>
                        </a:lnTo>
                        <a:lnTo>
                          <a:pt x="160" y="128"/>
                        </a:lnTo>
                        <a:lnTo>
                          <a:pt x="138" y="146"/>
                        </a:lnTo>
                        <a:lnTo>
                          <a:pt x="121" y="164"/>
                        </a:lnTo>
                        <a:lnTo>
                          <a:pt x="108" y="178"/>
                        </a:lnTo>
                        <a:lnTo>
                          <a:pt x="99" y="188"/>
                        </a:lnTo>
                        <a:lnTo>
                          <a:pt x="94" y="194"/>
                        </a:lnTo>
                        <a:lnTo>
                          <a:pt x="2" y="244"/>
                        </a:lnTo>
                        <a:lnTo>
                          <a:pt x="3" y="242"/>
                        </a:lnTo>
                        <a:lnTo>
                          <a:pt x="5" y="241"/>
                        </a:lnTo>
                        <a:lnTo>
                          <a:pt x="45" y="196"/>
                        </a:lnTo>
                        <a:lnTo>
                          <a:pt x="87" y="153"/>
                        </a:lnTo>
                        <a:lnTo>
                          <a:pt x="134" y="114"/>
                        </a:lnTo>
                        <a:lnTo>
                          <a:pt x="184" y="80"/>
                        </a:lnTo>
                        <a:lnTo>
                          <a:pt x="237" y="49"/>
                        </a:lnTo>
                        <a:lnTo>
                          <a:pt x="282" y="27"/>
                        </a:lnTo>
                        <a:lnTo>
                          <a:pt x="328" y="8"/>
                        </a:lnTo>
                        <a:lnTo>
                          <a:pt x="3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56" name="Group 67"/>
                <p:cNvGrpSpPr/>
                <p:nvPr/>
              </p:nvGrpSpPr>
              <p:grpSpPr>
                <a:xfrm>
                  <a:off x="3771901" y="1158876"/>
                  <a:ext cx="2303462" cy="2116137"/>
                  <a:chOff x="3771901" y="1158876"/>
                  <a:chExt cx="2303462" cy="2116137"/>
                </a:xfrm>
                <a:gradFill flip="none" rotWithShape="1">
                  <a:gsLst>
                    <a:gs pos="0">
                      <a:schemeClr val="tx1">
                        <a:lumMod val="65000"/>
                        <a:lumOff val="35000"/>
                      </a:schemeClr>
                    </a:gs>
                    <a:gs pos="81000">
                      <a:schemeClr val="tx1">
                        <a:lumMod val="95000"/>
                        <a:lumOff val="5000"/>
                      </a:schemeClr>
                    </a:gs>
                  </a:gsLst>
                  <a:path path="circle">
                    <a:fillToRect l="50000" t="50000" r="50000" b="50000"/>
                  </a:path>
                  <a:tileRect/>
                </a:gradFill>
              </p:grpSpPr>
              <p:sp>
                <p:nvSpPr>
                  <p:cNvPr id="257" name="Freeform 17"/>
                  <p:cNvSpPr>
                    <a:spLocks/>
                  </p:cNvSpPr>
                  <p:nvPr/>
                </p:nvSpPr>
                <p:spPr bwMode="auto">
                  <a:xfrm>
                    <a:off x="5294313" y="2597151"/>
                    <a:ext cx="585788" cy="625475"/>
                  </a:xfrm>
                  <a:custGeom>
                    <a:avLst/>
                    <a:gdLst/>
                    <a:ahLst/>
                    <a:cxnLst>
                      <a:cxn ang="0">
                        <a:pos x="354" y="0"/>
                      </a:cxn>
                      <a:cxn ang="0">
                        <a:pos x="356" y="14"/>
                      </a:cxn>
                      <a:cxn ang="0">
                        <a:pos x="360" y="33"/>
                      </a:cxn>
                      <a:cxn ang="0">
                        <a:pos x="362" y="57"/>
                      </a:cxn>
                      <a:cxn ang="0">
                        <a:pos x="366" y="83"/>
                      </a:cxn>
                      <a:cxn ang="0">
                        <a:pos x="368" y="111"/>
                      </a:cxn>
                      <a:cxn ang="0">
                        <a:pos x="369" y="138"/>
                      </a:cxn>
                      <a:cxn ang="0">
                        <a:pos x="368" y="165"/>
                      </a:cxn>
                      <a:cxn ang="0">
                        <a:pos x="364" y="188"/>
                      </a:cxn>
                      <a:cxn ang="0">
                        <a:pos x="357" y="209"/>
                      </a:cxn>
                      <a:cxn ang="0">
                        <a:pos x="354" y="213"/>
                      </a:cxn>
                      <a:cxn ang="0">
                        <a:pos x="347" y="221"/>
                      </a:cxn>
                      <a:cxn ang="0">
                        <a:pos x="337" y="233"/>
                      </a:cxn>
                      <a:cxn ang="0">
                        <a:pos x="324" y="248"/>
                      </a:cxn>
                      <a:cxn ang="0">
                        <a:pos x="308" y="265"/>
                      </a:cxn>
                      <a:cxn ang="0">
                        <a:pos x="290" y="283"/>
                      </a:cxn>
                      <a:cxn ang="0">
                        <a:pos x="268" y="303"/>
                      </a:cxn>
                      <a:cxn ang="0">
                        <a:pos x="245" y="323"/>
                      </a:cxn>
                      <a:cxn ang="0">
                        <a:pos x="218" y="342"/>
                      </a:cxn>
                      <a:cxn ang="0">
                        <a:pos x="191" y="361"/>
                      </a:cxn>
                      <a:cxn ang="0">
                        <a:pos x="161" y="378"/>
                      </a:cxn>
                      <a:cxn ang="0">
                        <a:pos x="130" y="394"/>
                      </a:cxn>
                      <a:cxn ang="0">
                        <a:pos x="122" y="388"/>
                      </a:cxn>
                      <a:cxn ang="0">
                        <a:pos x="109" y="380"/>
                      </a:cxn>
                      <a:cxn ang="0">
                        <a:pos x="94" y="369"/>
                      </a:cxn>
                      <a:cxn ang="0">
                        <a:pos x="78" y="357"/>
                      </a:cxn>
                      <a:cxn ang="0">
                        <a:pos x="61" y="343"/>
                      </a:cxn>
                      <a:cxn ang="0">
                        <a:pos x="43" y="330"/>
                      </a:cxn>
                      <a:cxn ang="0">
                        <a:pos x="26" y="316"/>
                      </a:cxn>
                      <a:cxn ang="0">
                        <a:pos x="12" y="303"/>
                      </a:cxn>
                      <a:cxn ang="0">
                        <a:pos x="0" y="292"/>
                      </a:cxn>
                      <a:cxn ang="0">
                        <a:pos x="16" y="267"/>
                      </a:cxn>
                      <a:cxn ang="0">
                        <a:pos x="29" y="249"/>
                      </a:cxn>
                      <a:cxn ang="0">
                        <a:pos x="43" y="228"/>
                      </a:cxn>
                      <a:cxn ang="0">
                        <a:pos x="57" y="205"/>
                      </a:cxn>
                      <a:cxn ang="0">
                        <a:pos x="74" y="180"/>
                      </a:cxn>
                      <a:cxn ang="0">
                        <a:pos x="89" y="155"/>
                      </a:cxn>
                      <a:cxn ang="0">
                        <a:pos x="105" y="129"/>
                      </a:cxn>
                      <a:cxn ang="0">
                        <a:pos x="118" y="105"/>
                      </a:cxn>
                      <a:cxn ang="0">
                        <a:pos x="130" y="82"/>
                      </a:cxn>
                      <a:cxn ang="0">
                        <a:pos x="139" y="61"/>
                      </a:cxn>
                      <a:cxn ang="0">
                        <a:pos x="146" y="43"/>
                      </a:cxn>
                      <a:cxn ang="0">
                        <a:pos x="168" y="43"/>
                      </a:cxn>
                      <a:cxn ang="0">
                        <a:pos x="192" y="39"/>
                      </a:cxn>
                      <a:cxn ang="0">
                        <a:pos x="220" y="35"/>
                      </a:cxn>
                      <a:cxn ang="0">
                        <a:pos x="247" y="29"/>
                      </a:cxn>
                      <a:cxn ang="0">
                        <a:pos x="274" y="22"/>
                      </a:cxn>
                      <a:cxn ang="0">
                        <a:pos x="299" y="16"/>
                      </a:cxn>
                      <a:cxn ang="0">
                        <a:pos x="322" y="10"/>
                      </a:cxn>
                      <a:cxn ang="0">
                        <a:pos x="340" y="4"/>
                      </a:cxn>
                      <a:cxn ang="0">
                        <a:pos x="354" y="0"/>
                      </a:cxn>
                    </a:cxnLst>
                    <a:rect l="0" t="0" r="r" b="b"/>
                    <a:pathLst>
                      <a:path w="369" h="394">
                        <a:moveTo>
                          <a:pt x="354" y="0"/>
                        </a:moveTo>
                        <a:lnTo>
                          <a:pt x="356" y="14"/>
                        </a:lnTo>
                        <a:lnTo>
                          <a:pt x="360" y="33"/>
                        </a:lnTo>
                        <a:lnTo>
                          <a:pt x="362" y="57"/>
                        </a:lnTo>
                        <a:lnTo>
                          <a:pt x="366" y="83"/>
                        </a:lnTo>
                        <a:lnTo>
                          <a:pt x="368" y="111"/>
                        </a:lnTo>
                        <a:lnTo>
                          <a:pt x="369" y="138"/>
                        </a:lnTo>
                        <a:lnTo>
                          <a:pt x="368" y="165"/>
                        </a:lnTo>
                        <a:lnTo>
                          <a:pt x="364" y="188"/>
                        </a:lnTo>
                        <a:lnTo>
                          <a:pt x="357" y="209"/>
                        </a:lnTo>
                        <a:lnTo>
                          <a:pt x="354" y="213"/>
                        </a:lnTo>
                        <a:lnTo>
                          <a:pt x="347" y="221"/>
                        </a:lnTo>
                        <a:lnTo>
                          <a:pt x="337" y="233"/>
                        </a:lnTo>
                        <a:lnTo>
                          <a:pt x="324" y="248"/>
                        </a:lnTo>
                        <a:lnTo>
                          <a:pt x="308" y="265"/>
                        </a:lnTo>
                        <a:lnTo>
                          <a:pt x="290" y="283"/>
                        </a:lnTo>
                        <a:lnTo>
                          <a:pt x="268" y="303"/>
                        </a:lnTo>
                        <a:lnTo>
                          <a:pt x="245" y="323"/>
                        </a:lnTo>
                        <a:lnTo>
                          <a:pt x="218" y="342"/>
                        </a:lnTo>
                        <a:lnTo>
                          <a:pt x="191" y="361"/>
                        </a:lnTo>
                        <a:lnTo>
                          <a:pt x="161" y="378"/>
                        </a:lnTo>
                        <a:lnTo>
                          <a:pt x="130" y="394"/>
                        </a:lnTo>
                        <a:lnTo>
                          <a:pt x="122" y="388"/>
                        </a:lnTo>
                        <a:lnTo>
                          <a:pt x="109" y="380"/>
                        </a:lnTo>
                        <a:lnTo>
                          <a:pt x="94" y="369"/>
                        </a:lnTo>
                        <a:lnTo>
                          <a:pt x="78" y="357"/>
                        </a:lnTo>
                        <a:lnTo>
                          <a:pt x="61" y="343"/>
                        </a:lnTo>
                        <a:lnTo>
                          <a:pt x="43" y="330"/>
                        </a:lnTo>
                        <a:lnTo>
                          <a:pt x="26" y="316"/>
                        </a:lnTo>
                        <a:lnTo>
                          <a:pt x="12" y="303"/>
                        </a:lnTo>
                        <a:lnTo>
                          <a:pt x="0" y="292"/>
                        </a:lnTo>
                        <a:lnTo>
                          <a:pt x="16" y="267"/>
                        </a:lnTo>
                        <a:lnTo>
                          <a:pt x="29" y="249"/>
                        </a:lnTo>
                        <a:lnTo>
                          <a:pt x="43" y="228"/>
                        </a:lnTo>
                        <a:lnTo>
                          <a:pt x="57" y="205"/>
                        </a:lnTo>
                        <a:lnTo>
                          <a:pt x="74" y="180"/>
                        </a:lnTo>
                        <a:lnTo>
                          <a:pt x="89" y="155"/>
                        </a:lnTo>
                        <a:lnTo>
                          <a:pt x="105" y="129"/>
                        </a:lnTo>
                        <a:lnTo>
                          <a:pt x="118" y="105"/>
                        </a:lnTo>
                        <a:lnTo>
                          <a:pt x="130" y="82"/>
                        </a:lnTo>
                        <a:lnTo>
                          <a:pt x="139" y="61"/>
                        </a:lnTo>
                        <a:lnTo>
                          <a:pt x="146" y="43"/>
                        </a:lnTo>
                        <a:lnTo>
                          <a:pt x="168" y="43"/>
                        </a:lnTo>
                        <a:lnTo>
                          <a:pt x="192" y="39"/>
                        </a:lnTo>
                        <a:lnTo>
                          <a:pt x="220" y="35"/>
                        </a:lnTo>
                        <a:lnTo>
                          <a:pt x="247" y="29"/>
                        </a:lnTo>
                        <a:lnTo>
                          <a:pt x="274" y="22"/>
                        </a:lnTo>
                        <a:lnTo>
                          <a:pt x="299" y="16"/>
                        </a:lnTo>
                        <a:lnTo>
                          <a:pt x="322" y="10"/>
                        </a:lnTo>
                        <a:lnTo>
                          <a:pt x="340" y="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 name="Freeform 18"/>
                  <p:cNvSpPr>
                    <a:spLocks/>
                  </p:cNvSpPr>
                  <p:nvPr/>
                </p:nvSpPr>
                <p:spPr bwMode="auto">
                  <a:xfrm>
                    <a:off x="4608513" y="1579563"/>
                    <a:ext cx="763588" cy="696913"/>
                  </a:xfrm>
                  <a:custGeom>
                    <a:avLst/>
                    <a:gdLst/>
                    <a:ahLst/>
                    <a:cxnLst>
                      <a:cxn ang="0">
                        <a:pos x="239" y="0"/>
                      </a:cxn>
                      <a:cxn ang="0">
                        <a:pos x="247" y="5"/>
                      </a:cxn>
                      <a:cxn ang="0">
                        <a:pos x="258" y="11"/>
                      </a:cxn>
                      <a:cxn ang="0">
                        <a:pos x="275" y="20"/>
                      </a:cxn>
                      <a:cxn ang="0">
                        <a:pos x="293" y="30"/>
                      </a:cxn>
                      <a:cxn ang="0">
                        <a:pos x="314" y="42"/>
                      </a:cxn>
                      <a:cxn ang="0">
                        <a:pos x="335" y="55"/>
                      </a:cxn>
                      <a:cxn ang="0">
                        <a:pos x="387" y="87"/>
                      </a:cxn>
                      <a:cxn ang="0">
                        <a:pos x="414" y="103"/>
                      </a:cxn>
                      <a:cxn ang="0">
                        <a:pos x="440" y="120"/>
                      </a:cxn>
                      <a:cxn ang="0">
                        <a:pos x="463" y="135"/>
                      </a:cxn>
                      <a:cxn ang="0">
                        <a:pos x="481" y="149"/>
                      </a:cxn>
                      <a:cxn ang="0">
                        <a:pos x="478" y="160"/>
                      </a:cxn>
                      <a:cxn ang="0">
                        <a:pos x="472" y="177"/>
                      </a:cxn>
                      <a:cxn ang="0">
                        <a:pos x="465" y="199"/>
                      </a:cxn>
                      <a:cxn ang="0">
                        <a:pos x="457" y="225"/>
                      </a:cxn>
                      <a:cxn ang="0">
                        <a:pos x="448" y="252"/>
                      </a:cxn>
                      <a:cxn ang="0">
                        <a:pos x="439" y="281"/>
                      </a:cxn>
                      <a:cxn ang="0">
                        <a:pos x="431" y="311"/>
                      </a:cxn>
                      <a:cxn ang="0">
                        <a:pos x="422" y="340"/>
                      </a:cxn>
                      <a:cxn ang="0">
                        <a:pos x="414" y="366"/>
                      </a:cxn>
                      <a:cxn ang="0">
                        <a:pos x="407" y="392"/>
                      </a:cxn>
                      <a:cxn ang="0">
                        <a:pos x="401" y="411"/>
                      </a:cxn>
                      <a:cxn ang="0">
                        <a:pos x="398" y="427"/>
                      </a:cxn>
                      <a:cxn ang="0">
                        <a:pos x="385" y="427"/>
                      </a:cxn>
                      <a:cxn ang="0">
                        <a:pos x="364" y="428"/>
                      </a:cxn>
                      <a:cxn ang="0">
                        <a:pos x="339" y="430"/>
                      </a:cxn>
                      <a:cxn ang="0">
                        <a:pos x="310" y="431"/>
                      </a:cxn>
                      <a:cxn ang="0">
                        <a:pos x="278" y="432"/>
                      </a:cxn>
                      <a:cxn ang="0">
                        <a:pos x="243" y="433"/>
                      </a:cxn>
                      <a:cxn ang="0">
                        <a:pos x="208" y="434"/>
                      </a:cxn>
                      <a:cxn ang="0">
                        <a:pos x="173" y="435"/>
                      </a:cxn>
                      <a:cxn ang="0">
                        <a:pos x="135" y="436"/>
                      </a:cxn>
                      <a:cxn ang="0">
                        <a:pos x="101" y="439"/>
                      </a:cxn>
                      <a:cxn ang="0">
                        <a:pos x="96" y="428"/>
                      </a:cxn>
                      <a:cxn ang="0">
                        <a:pos x="89" y="415"/>
                      </a:cxn>
                      <a:cxn ang="0">
                        <a:pos x="81" y="396"/>
                      </a:cxn>
                      <a:cxn ang="0">
                        <a:pos x="72" y="374"/>
                      </a:cxn>
                      <a:cxn ang="0">
                        <a:pos x="62" y="350"/>
                      </a:cxn>
                      <a:cxn ang="0">
                        <a:pos x="50" y="324"/>
                      </a:cxn>
                      <a:cxn ang="0">
                        <a:pos x="40" y="296"/>
                      </a:cxn>
                      <a:cxn ang="0">
                        <a:pos x="30" y="270"/>
                      </a:cxn>
                      <a:cxn ang="0">
                        <a:pos x="19" y="242"/>
                      </a:cxn>
                      <a:cxn ang="0">
                        <a:pos x="11" y="217"/>
                      </a:cxn>
                      <a:cxn ang="0">
                        <a:pos x="4" y="194"/>
                      </a:cxn>
                      <a:cxn ang="0">
                        <a:pos x="0" y="173"/>
                      </a:cxn>
                      <a:cxn ang="0">
                        <a:pos x="17" y="156"/>
                      </a:cxn>
                      <a:cxn ang="0">
                        <a:pos x="32" y="142"/>
                      </a:cxn>
                      <a:cxn ang="0">
                        <a:pos x="50" y="126"/>
                      </a:cxn>
                      <a:cxn ang="0">
                        <a:pos x="71" y="108"/>
                      </a:cxn>
                      <a:cxn ang="0">
                        <a:pos x="95" y="89"/>
                      </a:cxn>
                      <a:cxn ang="0">
                        <a:pos x="120" y="69"/>
                      </a:cxn>
                      <a:cxn ang="0">
                        <a:pos x="148" y="51"/>
                      </a:cxn>
                      <a:cxn ang="0">
                        <a:pos x="178" y="32"/>
                      </a:cxn>
                      <a:cxn ang="0">
                        <a:pos x="208" y="15"/>
                      </a:cxn>
                      <a:cxn ang="0">
                        <a:pos x="239" y="0"/>
                      </a:cxn>
                    </a:cxnLst>
                    <a:rect l="0" t="0" r="r" b="b"/>
                    <a:pathLst>
                      <a:path w="481" h="439">
                        <a:moveTo>
                          <a:pt x="239" y="0"/>
                        </a:moveTo>
                        <a:lnTo>
                          <a:pt x="247" y="5"/>
                        </a:lnTo>
                        <a:lnTo>
                          <a:pt x="258" y="11"/>
                        </a:lnTo>
                        <a:lnTo>
                          <a:pt x="275" y="20"/>
                        </a:lnTo>
                        <a:lnTo>
                          <a:pt x="293" y="30"/>
                        </a:lnTo>
                        <a:lnTo>
                          <a:pt x="314" y="42"/>
                        </a:lnTo>
                        <a:lnTo>
                          <a:pt x="335" y="55"/>
                        </a:lnTo>
                        <a:lnTo>
                          <a:pt x="387" y="87"/>
                        </a:lnTo>
                        <a:lnTo>
                          <a:pt x="414" y="103"/>
                        </a:lnTo>
                        <a:lnTo>
                          <a:pt x="440" y="120"/>
                        </a:lnTo>
                        <a:lnTo>
                          <a:pt x="463" y="135"/>
                        </a:lnTo>
                        <a:lnTo>
                          <a:pt x="481" y="149"/>
                        </a:lnTo>
                        <a:lnTo>
                          <a:pt x="478" y="160"/>
                        </a:lnTo>
                        <a:lnTo>
                          <a:pt x="472" y="177"/>
                        </a:lnTo>
                        <a:lnTo>
                          <a:pt x="465" y="199"/>
                        </a:lnTo>
                        <a:lnTo>
                          <a:pt x="457" y="225"/>
                        </a:lnTo>
                        <a:lnTo>
                          <a:pt x="448" y="252"/>
                        </a:lnTo>
                        <a:lnTo>
                          <a:pt x="439" y="281"/>
                        </a:lnTo>
                        <a:lnTo>
                          <a:pt x="431" y="311"/>
                        </a:lnTo>
                        <a:lnTo>
                          <a:pt x="422" y="340"/>
                        </a:lnTo>
                        <a:lnTo>
                          <a:pt x="414" y="366"/>
                        </a:lnTo>
                        <a:lnTo>
                          <a:pt x="407" y="392"/>
                        </a:lnTo>
                        <a:lnTo>
                          <a:pt x="401" y="411"/>
                        </a:lnTo>
                        <a:lnTo>
                          <a:pt x="398" y="427"/>
                        </a:lnTo>
                        <a:lnTo>
                          <a:pt x="385" y="427"/>
                        </a:lnTo>
                        <a:lnTo>
                          <a:pt x="364" y="428"/>
                        </a:lnTo>
                        <a:lnTo>
                          <a:pt x="339" y="430"/>
                        </a:lnTo>
                        <a:lnTo>
                          <a:pt x="310" y="431"/>
                        </a:lnTo>
                        <a:lnTo>
                          <a:pt x="278" y="432"/>
                        </a:lnTo>
                        <a:lnTo>
                          <a:pt x="243" y="433"/>
                        </a:lnTo>
                        <a:lnTo>
                          <a:pt x="208" y="434"/>
                        </a:lnTo>
                        <a:lnTo>
                          <a:pt x="173" y="435"/>
                        </a:lnTo>
                        <a:lnTo>
                          <a:pt x="135" y="436"/>
                        </a:lnTo>
                        <a:lnTo>
                          <a:pt x="101" y="439"/>
                        </a:lnTo>
                        <a:lnTo>
                          <a:pt x="96" y="428"/>
                        </a:lnTo>
                        <a:lnTo>
                          <a:pt x="89" y="415"/>
                        </a:lnTo>
                        <a:lnTo>
                          <a:pt x="81" y="396"/>
                        </a:lnTo>
                        <a:lnTo>
                          <a:pt x="72" y="374"/>
                        </a:lnTo>
                        <a:lnTo>
                          <a:pt x="62" y="350"/>
                        </a:lnTo>
                        <a:lnTo>
                          <a:pt x="50" y="324"/>
                        </a:lnTo>
                        <a:lnTo>
                          <a:pt x="40" y="296"/>
                        </a:lnTo>
                        <a:lnTo>
                          <a:pt x="30" y="270"/>
                        </a:lnTo>
                        <a:lnTo>
                          <a:pt x="19" y="242"/>
                        </a:lnTo>
                        <a:lnTo>
                          <a:pt x="11" y="217"/>
                        </a:lnTo>
                        <a:lnTo>
                          <a:pt x="4" y="194"/>
                        </a:lnTo>
                        <a:lnTo>
                          <a:pt x="0" y="173"/>
                        </a:lnTo>
                        <a:lnTo>
                          <a:pt x="17" y="156"/>
                        </a:lnTo>
                        <a:lnTo>
                          <a:pt x="32" y="142"/>
                        </a:lnTo>
                        <a:lnTo>
                          <a:pt x="50" y="126"/>
                        </a:lnTo>
                        <a:lnTo>
                          <a:pt x="71" y="108"/>
                        </a:lnTo>
                        <a:lnTo>
                          <a:pt x="95" y="89"/>
                        </a:lnTo>
                        <a:lnTo>
                          <a:pt x="120" y="69"/>
                        </a:lnTo>
                        <a:lnTo>
                          <a:pt x="148" y="51"/>
                        </a:lnTo>
                        <a:lnTo>
                          <a:pt x="178" y="32"/>
                        </a:lnTo>
                        <a:lnTo>
                          <a:pt x="208" y="15"/>
                        </a:lnTo>
                        <a:lnTo>
                          <a:pt x="23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9" name="Freeform 19"/>
                  <p:cNvSpPr>
                    <a:spLocks/>
                  </p:cNvSpPr>
                  <p:nvPr/>
                </p:nvSpPr>
                <p:spPr bwMode="auto">
                  <a:xfrm>
                    <a:off x="4119563" y="2693988"/>
                    <a:ext cx="641350" cy="581025"/>
                  </a:xfrm>
                  <a:custGeom>
                    <a:avLst/>
                    <a:gdLst/>
                    <a:ahLst/>
                    <a:cxnLst>
                      <a:cxn ang="0">
                        <a:pos x="14" y="0"/>
                      </a:cxn>
                      <a:cxn ang="0">
                        <a:pos x="45" y="4"/>
                      </a:cxn>
                      <a:cxn ang="0">
                        <a:pos x="81" y="6"/>
                      </a:cxn>
                      <a:cxn ang="0">
                        <a:pos x="120" y="8"/>
                      </a:cxn>
                      <a:cxn ang="0">
                        <a:pos x="158" y="10"/>
                      </a:cxn>
                      <a:cxn ang="0">
                        <a:pos x="183" y="10"/>
                      </a:cxn>
                      <a:cxn ang="0">
                        <a:pos x="206" y="11"/>
                      </a:cxn>
                      <a:cxn ang="0">
                        <a:pos x="225" y="11"/>
                      </a:cxn>
                      <a:cxn ang="0">
                        <a:pos x="240" y="12"/>
                      </a:cxn>
                      <a:cxn ang="0">
                        <a:pos x="250" y="12"/>
                      </a:cxn>
                      <a:cxn ang="0">
                        <a:pos x="255" y="21"/>
                      </a:cxn>
                      <a:cxn ang="0">
                        <a:pos x="263" y="35"/>
                      </a:cxn>
                      <a:cxn ang="0">
                        <a:pos x="273" y="52"/>
                      </a:cxn>
                      <a:cxn ang="0">
                        <a:pos x="285" y="73"/>
                      </a:cxn>
                      <a:cxn ang="0">
                        <a:pos x="297" y="96"/>
                      </a:cxn>
                      <a:cxn ang="0">
                        <a:pos x="327" y="144"/>
                      </a:cxn>
                      <a:cxn ang="0">
                        <a:pos x="343" y="168"/>
                      </a:cxn>
                      <a:cxn ang="0">
                        <a:pos x="360" y="191"/>
                      </a:cxn>
                      <a:cxn ang="0">
                        <a:pos x="374" y="212"/>
                      </a:cxn>
                      <a:cxn ang="0">
                        <a:pos x="391" y="231"/>
                      </a:cxn>
                      <a:cxn ang="0">
                        <a:pos x="404" y="246"/>
                      </a:cxn>
                      <a:cxn ang="0">
                        <a:pos x="396" y="254"/>
                      </a:cxn>
                      <a:cxn ang="0">
                        <a:pos x="386" y="265"/>
                      </a:cxn>
                      <a:cxn ang="0">
                        <a:pos x="372" y="279"/>
                      </a:cxn>
                      <a:cxn ang="0">
                        <a:pos x="340" y="309"/>
                      </a:cxn>
                      <a:cxn ang="0">
                        <a:pos x="322" y="325"/>
                      </a:cxn>
                      <a:cxn ang="0">
                        <a:pos x="303" y="340"/>
                      </a:cxn>
                      <a:cxn ang="0">
                        <a:pos x="286" y="355"/>
                      </a:cxn>
                      <a:cxn ang="0">
                        <a:pos x="269" y="366"/>
                      </a:cxn>
                      <a:cxn ang="0">
                        <a:pos x="232" y="355"/>
                      </a:cxn>
                      <a:cxn ang="0">
                        <a:pos x="195" y="341"/>
                      </a:cxn>
                      <a:cxn ang="0">
                        <a:pos x="162" y="324"/>
                      </a:cxn>
                      <a:cxn ang="0">
                        <a:pos x="130" y="307"/>
                      </a:cxn>
                      <a:cxn ang="0">
                        <a:pos x="100" y="288"/>
                      </a:cxn>
                      <a:cxn ang="0">
                        <a:pos x="74" y="270"/>
                      </a:cxn>
                      <a:cxn ang="0">
                        <a:pos x="53" y="254"/>
                      </a:cxn>
                      <a:cxn ang="0">
                        <a:pos x="39" y="243"/>
                      </a:cxn>
                      <a:cxn ang="0">
                        <a:pos x="28" y="234"/>
                      </a:cxn>
                      <a:cxn ang="0">
                        <a:pos x="19" y="227"/>
                      </a:cxn>
                      <a:cxn ang="0">
                        <a:pos x="15" y="222"/>
                      </a:cxn>
                      <a:cxn ang="0">
                        <a:pos x="7" y="183"/>
                      </a:cxn>
                      <a:cxn ang="0">
                        <a:pos x="1" y="147"/>
                      </a:cxn>
                      <a:cxn ang="0">
                        <a:pos x="0" y="112"/>
                      </a:cxn>
                      <a:cxn ang="0">
                        <a:pos x="1" y="81"/>
                      </a:cxn>
                      <a:cxn ang="0">
                        <a:pos x="3" y="53"/>
                      </a:cxn>
                      <a:cxn ang="0">
                        <a:pos x="7" y="30"/>
                      </a:cxn>
                      <a:cxn ang="0">
                        <a:pos x="10" y="13"/>
                      </a:cxn>
                      <a:cxn ang="0">
                        <a:pos x="14" y="0"/>
                      </a:cxn>
                    </a:cxnLst>
                    <a:rect l="0" t="0" r="r" b="b"/>
                    <a:pathLst>
                      <a:path w="404" h="366">
                        <a:moveTo>
                          <a:pt x="14" y="0"/>
                        </a:moveTo>
                        <a:lnTo>
                          <a:pt x="45" y="4"/>
                        </a:lnTo>
                        <a:lnTo>
                          <a:pt x="81" y="6"/>
                        </a:lnTo>
                        <a:lnTo>
                          <a:pt x="120" y="8"/>
                        </a:lnTo>
                        <a:lnTo>
                          <a:pt x="158" y="10"/>
                        </a:lnTo>
                        <a:lnTo>
                          <a:pt x="183" y="10"/>
                        </a:lnTo>
                        <a:lnTo>
                          <a:pt x="206" y="11"/>
                        </a:lnTo>
                        <a:lnTo>
                          <a:pt x="225" y="11"/>
                        </a:lnTo>
                        <a:lnTo>
                          <a:pt x="240" y="12"/>
                        </a:lnTo>
                        <a:lnTo>
                          <a:pt x="250" y="12"/>
                        </a:lnTo>
                        <a:lnTo>
                          <a:pt x="255" y="21"/>
                        </a:lnTo>
                        <a:lnTo>
                          <a:pt x="263" y="35"/>
                        </a:lnTo>
                        <a:lnTo>
                          <a:pt x="273" y="52"/>
                        </a:lnTo>
                        <a:lnTo>
                          <a:pt x="285" y="73"/>
                        </a:lnTo>
                        <a:lnTo>
                          <a:pt x="297" y="96"/>
                        </a:lnTo>
                        <a:lnTo>
                          <a:pt x="327" y="144"/>
                        </a:lnTo>
                        <a:lnTo>
                          <a:pt x="343" y="168"/>
                        </a:lnTo>
                        <a:lnTo>
                          <a:pt x="360" y="191"/>
                        </a:lnTo>
                        <a:lnTo>
                          <a:pt x="374" y="212"/>
                        </a:lnTo>
                        <a:lnTo>
                          <a:pt x="391" y="231"/>
                        </a:lnTo>
                        <a:lnTo>
                          <a:pt x="404" y="246"/>
                        </a:lnTo>
                        <a:lnTo>
                          <a:pt x="396" y="254"/>
                        </a:lnTo>
                        <a:lnTo>
                          <a:pt x="386" y="265"/>
                        </a:lnTo>
                        <a:lnTo>
                          <a:pt x="372" y="279"/>
                        </a:lnTo>
                        <a:lnTo>
                          <a:pt x="340" y="309"/>
                        </a:lnTo>
                        <a:lnTo>
                          <a:pt x="322" y="325"/>
                        </a:lnTo>
                        <a:lnTo>
                          <a:pt x="303" y="340"/>
                        </a:lnTo>
                        <a:lnTo>
                          <a:pt x="286" y="355"/>
                        </a:lnTo>
                        <a:lnTo>
                          <a:pt x="269" y="366"/>
                        </a:lnTo>
                        <a:lnTo>
                          <a:pt x="232" y="355"/>
                        </a:lnTo>
                        <a:lnTo>
                          <a:pt x="195" y="341"/>
                        </a:lnTo>
                        <a:lnTo>
                          <a:pt x="162" y="324"/>
                        </a:lnTo>
                        <a:lnTo>
                          <a:pt x="130" y="307"/>
                        </a:lnTo>
                        <a:lnTo>
                          <a:pt x="100" y="288"/>
                        </a:lnTo>
                        <a:lnTo>
                          <a:pt x="74" y="270"/>
                        </a:lnTo>
                        <a:lnTo>
                          <a:pt x="53" y="254"/>
                        </a:lnTo>
                        <a:lnTo>
                          <a:pt x="39" y="243"/>
                        </a:lnTo>
                        <a:lnTo>
                          <a:pt x="28" y="234"/>
                        </a:lnTo>
                        <a:lnTo>
                          <a:pt x="19" y="227"/>
                        </a:lnTo>
                        <a:lnTo>
                          <a:pt x="15" y="222"/>
                        </a:lnTo>
                        <a:lnTo>
                          <a:pt x="7" y="183"/>
                        </a:lnTo>
                        <a:lnTo>
                          <a:pt x="1" y="147"/>
                        </a:lnTo>
                        <a:lnTo>
                          <a:pt x="0" y="112"/>
                        </a:lnTo>
                        <a:lnTo>
                          <a:pt x="1" y="81"/>
                        </a:lnTo>
                        <a:lnTo>
                          <a:pt x="3" y="53"/>
                        </a:lnTo>
                        <a:lnTo>
                          <a:pt x="7" y="30"/>
                        </a:lnTo>
                        <a:lnTo>
                          <a:pt x="10" y="13"/>
                        </a:ln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0" name="Freeform 20"/>
                  <p:cNvSpPr>
                    <a:spLocks/>
                  </p:cNvSpPr>
                  <p:nvPr/>
                </p:nvSpPr>
                <p:spPr bwMode="auto">
                  <a:xfrm>
                    <a:off x="3771901" y="1555751"/>
                    <a:ext cx="387350" cy="663575"/>
                  </a:xfrm>
                  <a:custGeom>
                    <a:avLst/>
                    <a:gdLst/>
                    <a:ahLst/>
                    <a:cxnLst>
                      <a:cxn ang="0">
                        <a:pos x="239" y="0"/>
                      </a:cxn>
                      <a:cxn ang="0">
                        <a:pos x="235" y="34"/>
                      </a:cxn>
                      <a:cxn ang="0">
                        <a:pos x="233" y="66"/>
                      </a:cxn>
                      <a:cxn ang="0">
                        <a:pos x="233" y="95"/>
                      </a:cxn>
                      <a:cxn ang="0">
                        <a:pos x="235" y="120"/>
                      </a:cxn>
                      <a:cxn ang="0">
                        <a:pos x="238" y="141"/>
                      </a:cxn>
                      <a:cxn ang="0">
                        <a:pos x="242" y="158"/>
                      </a:cxn>
                      <a:cxn ang="0">
                        <a:pos x="244" y="168"/>
                      </a:cxn>
                      <a:cxn ang="0">
                        <a:pos x="226" y="187"/>
                      </a:cxn>
                      <a:cxn ang="0">
                        <a:pos x="208" y="210"/>
                      </a:cxn>
                      <a:cxn ang="0">
                        <a:pos x="192" y="235"/>
                      </a:cxn>
                      <a:cxn ang="0">
                        <a:pos x="176" y="262"/>
                      </a:cxn>
                      <a:cxn ang="0">
                        <a:pos x="161" y="289"/>
                      </a:cxn>
                      <a:cxn ang="0">
                        <a:pos x="147" y="317"/>
                      </a:cxn>
                      <a:cxn ang="0">
                        <a:pos x="136" y="344"/>
                      </a:cxn>
                      <a:cxn ang="0">
                        <a:pos x="126" y="369"/>
                      </a:cxn>
                      <a:cxn ang="0">
                        <a:pos x="116" y="389"/>
                      </a:cxn>
                      <a:cxn ang="0">
                        <a:pos x="111" y="407"/>
                      </a:cxn>
                      <a:cxn ang="0">
                        <a:pos x="106" y="418"/>
                      </a:cxn>
                      <a:cxn ang="0">
                        <a:pos x="16" y="404"/>
                      </a:cxn>
                      <a:cxn ang="0">
                        <a:pos x="0" y="402"/>
                      </a:cxn>
                      <a:cxn ang="0">
                        <a:pos x="12" y="335"/>
                      </a:cxn>
                      <a:cxn ang="0">
                        <a:pos x="28" y="268"/>
                      </a:cxn>
                      <a:cxn ang="0">
                        <a:pos x="47" y="213"/>
                      </a:cxn>
                      <a:cxn ang="0">
                        <a:pos x="72" y="160"/>
                      </a:cxn>
                      <a:cxn ang="0">
                        <a:pos x="99" y="110"/>
                      </a:cxn>
                      <a:cxn ang="0">
                        <a:pos x="130" y="61"/>
                      </a:cxn>
                      <a:cxn ang="0">
                        <a:pos x="237" y="3"/>
                      </a:cxn>
                      <a:cxn ang="0">
                        <a:pos x="239" y="0"/>
                      </a:cxn>
                    </a:cxnLst>
                    <a:rect l="0" t="0" r="r" b="b"/>
                    <a:pathLst>
                      <a:path w="244" h="418">
                        <a:moveTo>
                          <a:pt x="239" y="0"/>
                        </a:moveTo>
                        <a:lnTo>
                          <a:pt x="235" y="34"/>
                        </a:lnTo>
                        <a:lnTo>
                          <a:pt x="233" y="66"/>
                        </a:lnTo>
                        <a:lnTo>
                          <a:pt x="233" y="95"/>
                        </a:lnTo>
                        <a:lnTo>
                          <a:pt x="235" y="120"/>
                        </a:lnTo>
                        <a:lnTo>
                          <a:pt x="238" y="141"/>
                        </a:lnTo>
                        <a:lnTo>
                          <a:pt x="242" y="158"/>
                        </a:lnTo>
                        <a:lnTo>
                          <a:pt x="244" y="168"/>
                        </a:lnTo>
                        <a:lnTo>
                          <a:pt x="226" y="187"/>
                        </a:lnTo>
                        <a:lnTo>
                          <a:pt x="208" y="210"/>
                        </a:lnTo>
                        <a:lnTo>
                          <a:pt x="192" y="235"/>
                        </a:lnTo>
                        <a:lnTo>
                          <a:pt x="176" y="262"/>
                        </a:lnTo>
                        <a:lnTo>
                          <a:pt x="161" y="289"/>
                        </a:lnTo>
                        <a:lnTo>
                          <a:pt x="147" y="317"/>
                        </a:lnTo>
                        <a:lnTo>
                          <a:pt x="136" y="344"/>
                        </a:lnTo>
                        <a:lnTo>
                          <a:pt x="126" y="369"/>
                        </a:lnTo>
                        <a:lnTo>
                          <a:pt x="116" y="389"/>
                        </a:lnTo>
                        <a:lnTo>
                          <a:pt x="111" y="407"/>
                        </a:lnTo>
                        <a:lnTo>
                          <a:pt x="106" y="418"/>
                        </a:lnTo>
                        <a:lnTo>
                          <a:pt x="16" y="404"/>
                        </a:lnTo>
                        <a:lnTo>
                          <a:pt x="0" y="402"/>
                        </a:lnTo>
                        <a:lnTo>
                          <a:pt x="12" y="335"/>
                        </a:lnTo>
                        <a:lnTo>
                          <a:pt x="28" y="268"/>
                        </a:lnTo>
                        <a:lnTo>
                          <a:pt x="47" y="213"/>
                        </a:lnTo>
                        <a:lnTo>
                          <a:pt x="72" y="160"/>
                        </a:lnTo>
                        <a:lnTo>
                          <a:pt x="99" y="110"/>
                        </a:lnTo>
                        <a:lnTo>
                          <a:pt x="130" y="61"/>
                        </a:lnTo>
                        <a:lnTo>
                          <a:pt x="237" y="3"/>
                        </a:lnTo>
                        <a:lnTo>
                          <a:pt x="23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1" name="Freeform 21"/>
                  <p:cNvSpPr>
                    <a:spLocks/>
                  </p:cNvSpPr>
                  <p:nvPr/>
                </p:nvSpPr>
                <p:spPr bwMode="auto">
                  <a:xfrm>
                    <a:off x="4573588" y="1158876"/>
                    <a:ext cx="693738" cy="114300"/>
                  </a:xfrm>
                  <a:custGeom>
                    <a:avLst/>
                    <a:gdLst/>
                    <a:ahLst/>
                    <a:cxnLst>
                      <a:cxn ang="0">
                        <a:pos x="224" y="0"/>
                      </a:cxn>
                      <a:cxn ang="0">
                        <a:pos x="295" y="4"/>
                      </a:cxn>
                      <a:cxn ang="0">
                        <a:pos x="367" y="14"/>
                      </a:cxn>
                      <a:cxn ang="0">
                        <a:pos x="437" y="32"/>
                      </a:cxn>
                      <a:cxn ang="0">
                        <a:pos x="386" y="36"/>
                      </a:cxn>
                      <a:cxn ang="0">
                        <a:pos x="352" y="41"/>
                      </a:cxn>
                      <a:cxn ang="0">
                        <a:pos x="320" y="46"/>
                      </a:cxn>
                      <a:cxn ang="0">
                        <a:pos x="291" y="52"/>
                      </a:cxn>
                      <a:cxn ang="0">
                        <a:pos x="265" y="59"/>
                      </a:cxn>
                      <a:cxn ang="0">
                        <a:pos x="245" y="65"/>
                      </a:cxn>
                      <a:cxn ang="0">
                        <a:pos x="229" y="68"/>
                      </a:cxn>
                      <a:cxn ang="0">
                        <a:pos x="220" y="72"/>
                      </a:cxn>
                      <a:cxn ang="0">
                        <a:pos x="185" y="63"/>
                      </a:cxn>
                      <a:cxn ang="0">
                        <a:pos x="149" y="57"/>
                      </a:cxn>
                      <a:cxn ang="0">
                        <a:pos x="114" y="53"/>
                      </a:cxn>
                      <a:cxn ang="0">
                        <a:pos x="78" y="53"/>
                      </a:cxn>
                      <a:cxn ang="0">
                        <a:pos x="47" y="55"/>
                      </a:cxn>
                      <a:cxn ang="0">
                        <a:pos x="21" y="57"/>
                      </a:cxn>
                      <a:cxn ang="0">
                        <a:pos x="0" y="59"/>
                      </a:cxn>
                      <a:cxn ang="0">
                        <a:pos x="10" y="40"/>
                      </a:cxn>
                      <a:cxn ang="0">
                        <a:pos x="14" y="32"/>
                      </a:cxn>
                      <a:cxn ang="0">
                        <a:pos x="83" y="14"/>
                      </a:cxn>
                      <a:cxn ang="0">
                        <a:pos x="153" y="4"/>
                      </a:cxn>
                      <a:cxn ang="0">
                        <a:pos x="224" y="0"/>
                      </a:cxn>
                    </a:cxnLst>
                    <a:rect l="0" t="0" r="r" b="b"/>
                    <a:pathLst>
                      <a:path w="437" h="72">
                        <a:moveTo>
                          <a:pt x="224" y="0"/>
                        </a:moveTo>
                        <a:lnTo>
                          <a:pt x="295" y="4"/>
                        </a:lnTo>
                        <a:lnTo>
                          <a:pt x="367" y="14"/>
                        </a:lnTo>
                        <a:lnTo>
                          <a:pt x="437" y="32"/>
                        </a:lnTo>
                        <a:lnTo>
                          <a:pt x="386" y="36"/>
                        </a:lnTo>
                        <a:lnTo>
                          <a:pt x="352" y="41"/>
                        </a:lnTo>
                        <a:lnTo>
                          <a:pt x="320" y="46"/>
                        </a:lnTo>
                        <a:lnTo>
                          <a:pt x="291" y="52"/>
                        </a:lnTo>
                        <a:lnTo>
                          <a:pt x="265" y="59"/>
                        </a:lnTo>
                        <a:lnTo>
                          <a:pt x="245" y="65"/>
                        </a:lnTo>
                        <a:lnTo>
                          <a:pt x="229" y="68"/>
                        </a:lnTo>
                        <a:lnTo>
                          <a:pt x="220" y="72"/>
                        </a:lnTo>
                        <a:lnTo>
                          <a:pt x="185" y="63"/>
                        </a:lnTo>
                        <a:lnTo>
                          <a:pt x="149" y="57"/>
                        </a:lnTo>
                        <a:lnTo>
                          <a:pt x="114" y="53"/>
                        </a:lnTo>
                        <a:lnTo>
                          <a:pt x="78" y="53"/>
                        </a:lnTo>
                        <a:lnTo>
                          <a:pt x="47" y="55"/>
                        </a:lnTo>
                        <a:lnTo>
                          <a:pt x="21" y="57"/>
                        </a:lnTo>
                        <a:lnTo>
                          <a:pt x="0" y="59"/>
                        </a:lnTo>
                        <a:lnTo>
                          <a:pt x="10" y="40"/>
                        </a:lnTo>
                        <a:lnTo>
                          <a:pt x="14" y="32"/>
                        </a:lnTo>
                        <a:lnTo>
                          <a:pt x="83" y="14"/>
                        </a:lnTo>
                        <a:lnTo>
                          <a:pt x="153" y="4"/>
                        </a:lnTo>
                        <a:lnTo>
                          <a:pt x="2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2" name="Freeform 22"/>
                  <p:cNvSpPr>
                    <a:spLocks/>
                  </p:cNvSpPr>
                  <p:nvPr/>
                </p:nvSpPr>
                <p:spPr bwMode="auto">
                  <a:xfrm>
                    <a:off x="5729288" y="1473201"/>
                    <a:ext cx="346075" cy="649288"/>
                  </a:xfrm>
                  <a:custGeom>
                    <a:avLst/>
                    <a:gdLst/>
                    <a:ahLst/>
                    <a:cxnLst>
                      <a:cxn ang="0">
                        <a:pos x="0" y="0"/>
                      </a:cxn>
                      <a:cxn ang="0">
                        <a:pos x="38" y="38"/>
                      </a:cxn>
                      <a:cxn ang="0">
                        <a:pos x="73" y="80"/>
                      </a:cxn>
                      <a:cxn ang="0">
                        <a:pos x="101" y="117"/>
                      </a:cxn>
                      <a:cxn ang="0">
                        <a:pos x="126" y="155"/>
                      </a:cxn>
                      <a:cxn ang="0">
                        <a:pos x="149" y="195"/>
                      </a:cxn>
                      <a:cxn ang="0">
                        <a:pos x="178" y="257"/>
                      </a:cxn>
                      <a:cxn ang="0">
                        <a:pos x="201" y="322"/>
                      </a:cxn>
                      <a:cxn ang="0">
                        <a:pos x="218" y="386"/>
                      </a:cxn>
                      <a:cxn ang="0">
                        <a:pos x="170" y="409"/>
                      </a:cxn>
                      <a:cxn ang="0">
                        <a:pos x="161" y="387"/>
                      </a:cxn>
                      <a:cxn ang="0">
                        <a:pos x="149" y="364"/>
                      </a:cxn>
                      <a:cxn ang="0">
                        <a:pos x="135" y="341"/>
                      </a:cxn>
                      <a:cxn ang="0">
                        <a:pos x="120" y="317"/>
                      </a:cxn>
                      <a:cxn ang="0">
                        <a:pos x="88" y="269"/>
                      </a:cxn>
                      <a:cxn ang="0">
                        <a:pos x="72" y="247"/>
                      </a:cxn>
                      <a:cxn ang="0">
                        <a:pos x="58" y="227"/>
                      </a:cxn>
                      <a:cxn ang="0">
                        <a:pos x="44" y="210"/>
                      </a:cxn>
                      <a:cxn ang="0">
                        <a:pos x="33" y="195"/>
                      </a:cxn>
                      <a:cxn ang="0">
                        <a:pos x="25" y="185"/>
                      </a:cxn>
                      <a:cxn ang="0">
                        <a:pos x="19" y="178"/>
                      </a:cxn>
                      <a:cxn ang="0">
                        <a:pos x="4" y="40"/>
                      </a:cxn>
                      <a:cxn ang="0">
                        <a:pos x="0" y="0"/>
                      </a:cxn>
                    </a:cxnLst>
                    <a:rect l="0" t="0" r="r" b="b"/>
                    <a:pathLst>
                      <a:path w="218" h="409">
                        <a:moveTo>
                          <a:pt x="0" y="0"/>
                        </a:moveTo>
                        <a:lnTo>
                          <a:pt x="38" y="38"/>
                        </a:lnTo>
                        <a:lnTo>
                          <a:pt x="73" y="80"/>
                        </a:lnTo>
                        <a:lnTo>
                          <a:pt x="101" y="117"/>
                        </a:lnTo>
                        <a:lnTo>
                          <a:pt x="126" y="155"/>
                        </a:lnTo>
                        <a:lnTo>
                          <a:pt x="149" y="195"/>
                        </a:lnTo>
                        <a:lnTo>
                          <a:pt x="178" y="257"/>
                        </a:lnTo>
                        <a:lnTo>
                          <a:pt x="201" y="322"/>
                        </a:lnTo>
                        <a:lnTo>
                          <a:pt x="218" y="386"/>
                        </a:lnTo>
                        <a:lnTo>
                          <a:pt x="170" y="409"/>
                        </a:lnTo>
                        <a:lnTo>
                          <a:pt x="161" y="387"/>
                        </a:lnTo>
                        <a:lnTo>
                          <a:pt x="149" y="364"/>
                        </a:lnTo>
                        <a:lnTo>
                          <a:pt x="135" y="341"/>
                        </a:lnTo>
                        <a:lnTo>
                          <a:pt x="120" y="317"/>
                        </a:lnTo>
                        <a:lnTo>
                          <a:pt x="88" y="269"/>
                        </a:lnTo>
                        <a:lnTo>
                          <a:pt x="72" y="247"/>
                        </a:lnTo>
                        <a:lnTo>
                          <a:pt x="58" y="227"/>
                        </a:lnTo>
                        <a:lnTo>
                          <a:pt x="44" y="210"/>
                        </a:lnTo>
                        <a:lnTo>
                          <a:pt x="33" y="195"/>
                        </a:lnTo>
                        <a:lnTo>
                          <a:pt x="25" y="185"/>
                        </a:lnTo>
                        <a:lnTo>
                          <a:pt x="19" y="178"/>
                        </a:lnTo>
                        <a:lnTo>
                          <a:pt x="4" y="4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17" name="Group 16"/>
              <p:cNvGrpSpPr/>
              <p:nvPr/>
            </p:nvGrpSpPr>
            <p:grpSpPr>
              <a:xfrm rot="2240044">
                <a:off x="7488467" y="3742067"/>
                <a:ext cx="1293371" cy="1516179"/>
                <a:chOff x="8761413" y="381000"/>
                <a:chExt cx="1889125" cy="2214563"/>
              </a:xfrm>
              <a:effectLst/>
            </p:grpSpPr>
            <p:sp>
              <p:nvSpPr>
                <p:cNvPr id="234" name="AutoShape 3"/>
                <p:cNvSpPr>
                  <a:spLocks noChangeAspect="1" noChangeArrowheads="1" noTextEdit="1"/>
                </p:cNvSpPr>
                <p:nvPr/>
              </p:nvSpPr>
              <p:spPr bwMode="auto">
                <a:xfrm>
                  <a:off x="8761413" y="381000"/>
                  <a:ext cx="1889125" cy="2214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5" name="Rectangle 5"/>
                <p:cNvSpPr>
                  <a:spLocks noChangeArrowheads="1"/>
                </p:cNvSpPr>
                <p:nvPr/>
              </p:nvSpPr>
              <p:spPr bwMode="auto">
                <a:xfrm>
                  <a:off x="8761413" y="381000"/>
                  <a:ext cx="1884363" cy="2211388"/>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6" name="Freeform 6"/>
                <p:cNvSpPr>
                  <a:spLocks/>
                </p:cNvSpPr>
                <p:nvPr/>
              </p:nvSpPr>
              <p:spPr bwMode="auto">
                <a:xfrm>
                  <a:off x="10217151" y="557213"/>
                  <a:ext cx="398463" cy="431800"/>
                </a:xfrm>
                <a:custGeom>
                  <a:avLst/>
                  <a:gdLst/>
                  <a:ahLst/>
                  <a:cxnLst>
                    <a:cxn ang="0">
                      <a:pos x="213" y="0"/>
                    </a:cxn>
                    <a:cxn ang="0">
                      <a:pos x="251" y="30"/>
                    </a:cxn>
                    <a:cxn ang="0">
                      <a:pos x="163" y="272"/>
                    </a:cxn>
                    <a:cxn ang="0">
                      <a:pos x="55" y="251"/>
                    </a:cxn>
                    <a:cxn ang="0">
                      <a:pos x="0" y="147"/>
                    </a:cxn>
                    <a:cxn ang="0">
                      <a:pos x="213" y="0"/>
                    </a:cxn>
                  </a:cxnLst>
                  <a:rect l="0" t="0" r="r" b="b"/>
                  <a:pathLst>
                    <a:path w="251" h="272">
                      <a:moveTo>
                        <a:pt x="213" y="0"/>
                      </a:moveTo>
                      <a:lnTo>
                        <a:pt x="251" y="30"/>
                      </a:lnTo>
                      <a:lnTo>
                        <a:pt x="163" y="272"/>
                      </a:lnTo>
                      <a:lnTo>
                        <a:pt x="55" y="251"/>
                      </a:lnTo>
                      <a:lnTo>
                        <a:pt x="0" y="147"/>
                      </a:lnTo>
                      <a:lnTo>
                        <a:pt x="213" y="0"/>
                      </a:lnTo>
                      <a:close/>
                    </a:path>
                  </a:pathLst>
                </a:custGeom>
                <a:solidFill>
                  <a:srgbClr val="EBE7B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7" name="Freeform 7"/>
                <p:cNvSpPr>
                  <a:spLocks/>
                </p:cNvSpPr>
                <p:nvPr/>
              </p:nvSpPr>
              <p:spPr bwMode="auto">
                <a:xfrm>
                  <a:off x="10515601" y="501650"/>
                  <a:ext cx="131763" cy="149225"/>
                </a:xfrm>
                <a:custGeom>
                  <a:avLst/>
                  <a:gdLst/>
                  <a:ahLst/>
                  <a:cxnLst>
                    <a:cxn ang="0">
                      <a:pos x="76" y="0"/>
                    </a:cxn>
                    <a:cxn ang="0">
                      <a:pos x="80" y="0"/>
                    </a:cxn>
                    <a:cxn ang="0">
                      <a:pos x="82" y="1"/>
                    </a:cxn>
                    <a:cxn ang="0">
                      <a:pos x="83" y="4"/>
                    </a:cxn>
                    <a:cxn ang="0">
                      <a:pos x="83" y="9"/>
                    </a:cxn>
                    <a:cxn ang="0">
                      <a:pos x="83" y="11"/>
                    </a:cxn>
                    <a:cxn ang="0">
                      <a:pos x="67" y="53"/>
                    </a:cxn>
                    <a:cxn ang="0">
                      <a:pos x="52" y="94"/>
                    </a:cxn>
                    <a:cxn ang="0">
                      <a:pos x="48" y="91"/>
                    </a:cxn>
                    <a:cxn ang="0">
                      <a:pos x="44" y="89"/>
                    </a:cxn>
                    <a:cxn ang="0">
                      <a:pos x="41" y="88"/>
                    </a:cxn>
                    <a:cxn ang="0">
                      <a:pos x="38" y="86"/>
                    </a:cxn>
                    <a:cxn ang="0">
                      <a:pos x="33" y="85"/>
                    </a:cxn>
                    <a:cxn ang="0">
                      <a:pos x="26" y="82"/>
                    </a:cxn>
                    <a:cxn ang="0">
                      <a:pos x="21" y="79"/>
                    </a:cxn>
                    <a:cxn ang="0">
                      <a:pos x="16" y="75"/>
                    </a:cxn>
                    <a:cxn ang="0">
                      <a:pos x="12" y="69"/>
                    </a:cxn>
                    <a:cxn ang="0">
                      <a:pos x="4" y="57"/>
                    </a:cxn>
                    <a:cxn ang="0">
                      <a:pos x="0" y="52"/>
                    </a:cxn>
                    <a:cxn ang="0">
                      <a:pos x="1" y="51"/>
                    </a:cxn>
                    <a:cxn ang="0">
                      <a:pos x="3" y="50"/>
                    </a:cxn>
                    <a:cxn ang="0">
                      <a:pos x="5" y="49"/>
                    </a:cxn>
                    <a:cxn ang="0">
                      <a:pos x="7" y="47"/>
                    </a:cxn>
                    <a:cxn ang="0">
                      <a:pos x="8" y="46"/>
                    </a:cxn>
                    <a:cxn ang="0">
                      <a:pos x="9" y="45"/>
                    </a:cxn>
                    <a:cxn ang="0">
                      <a:pos x="51" y="17"/>
                    </a:cxn>
                    <a:cxn ang="0">
                      <a:pos x="57" y="13"/>
                    </a:cxn>
                    <a:cxn ang="0">
                      <a:pos x="67" y="6"/>
                    </a:cxn>
                    <a:cxn ang="0">
                      <a:pos x="72" y="2"/>
                    </a:cxn>
                    <a:cxn ang="0">
                      <a:pos x="76" y="0"/>
                    </a:cxn>
                  </a:cxnLst>
                  <a:rect l="0" t="0" r="r" b="b"/>
                  <a:pathLst>
                    <a:path w="83" h="94">
                      <a:moveTo>
                        <a:pt x="76" y="0"/>
                      </a:moveTo>
                      <a:lnTo>
                        <a:pt x="80" y="0"/>
                      </a:lnTo>
                      <a:lnTo>
                        <a:pt x="82" y="1"/>
                      </a:lnTo>
                      <a:lnTo>
                        <a:pt x="83" y="4"/>
                      </a:lnTo>
                      <a:lnTo>
                        <a:pt x="83" y="9"/>
                      </a:lnTo>
                      <a:lnTo>
                        <a:pt x="83" y="11"/>
                      </a:lnTo>
                      <a:lnTo>
                        <a:pt x="67" y="53"/>
                      </a:lnTo>
                      <a:lnTo>
                        <a:pt x="52" y="94"/>
                      </a:lnTo>
                      <a:lnTo>
                        <a:pt x="48" y="91"/>
                      </a:lnTo>
                      <a:lnTo>
                        <a:pt x="44" y="89"/>
                      </a:lnTo>
                      <a:lnTo>
                        <a:pt x="41" y="88"/>
                      </a:lnTo>
                      <a:lnTo>
                        <a:pt x="38" y="86"/>
                      </a:lnTo>
                      <a:lnTo>
                        <a:pt x="33" y="85"/>
                      </a:lnTo>
                      <a:lnTo>
                        <a:pt x="26" y="82"/>
                      </a:lnTo>
                      <a:lnTo>
                        <a:pt x="21" y="79"/>
                      </a:lnTo>
                      <a:lnTo>
                        <a:pt x="16" y="75"/>
                      </a:lnTo>
                      <a:lnTo>
                        <a:pt x="12" y="69"/>
                      </a:lnTo>
                      <a:lnTo>
                        <a:pt x="4" y="57"/>
                      </a:lnTo>
                      <a:lnTo>
                        <a:pt x="0" y="52"/>
                      </a:lnTo>
                      <a:lnTo>
                        <a:pt x="1" y="51"/>
                      </a:lnTo>
                      <a:lnTo>
                        <a:pt x="3" y="50"/>
                      </a:lnTo>
                      <a:lnTo>
                        <a:pt x="5" y="49"/>
                      </a:lnTo>
                      <a:lnTo>
                        <a:pt x="7" y="47"/>
                      </a:lnTo>
                      <a:lnTo>
                        <a:pt x="8" y="46"/>
                      </a:lnTo>
                      <a:lnTo>
                        <a:pt x="9" y="45"/>
                      </a:lnTo>
                      <a:lnTo>
                        <a:pt x="51" y="17"/>
                      </a:lnTo>
                      <a:lnTo>
                        <a:pt x="57" y="13"/>
                      </a:lnTo>
                      <a:lnTo>
                        <a:pt x="67" y="6"/>
                      </a:lnTo>
                      <a:lnTo>
                        <a:pt x="72" y="2"/>
                      </a:lnTo>
                      <a:lnTo>
                        <a:pt x="76" y="0"/>
                      </a:lnTo>
                      <a:close/>
                    </a:path>
                  </a:pathLst>
                </a:custGeom>
                <a:solidFill>
                  <a:srgbClr val="F5478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8" name="Freeform 8"/>
                <p:cNvSpPr>
                  <a:spLocks/>
                </p:cNvSpPr>
                <p:nvPr/>
              </p:nvSpPr>
              <p:spPr bwMode="auto">
                <a:xfrm>
                  <a:off x="9115426" y="908050"/>
                  <a:ext cx="1368425" cy="1662113"/>
                </a:xfrm>
                <a:custGeom>
                  <a:avLst/>
                  <a:gdLst/>
                  <a:ahLst/>
                  <a:cxnLst>
                    <a:cxn ang="0">
                      <a:pos x="838" y="0"/>
                    </a:cxn>
                    <a:cxn ang="0">
                      <a:pos x="845" y="2"/>
                    </a:cxn>
                    <a:cxn ang="0">
                      <a:pos x="852" y="5"/>
                    </a:cxn>
                    <a:cxn ang="0">
                      <a:pos x="856" y="10"/>
                    </a:cxn>
                    <a:cxn ang="0">
                      <a:pos x="859" y="15"/>
                    </a:cxn>
                    <a:cxn ang="0">
                      <a:pos x="861" y="22"/>
                    </a:cxn>
                    <a:cxn ang="0">
                      <a:pos x="862" y="29"/>
                    </a:cxn>
                    <a:cxn ang="0">
                      <a:pos x="861" y="37"/>
                    </a:cxn>
                    <a:cxn ang="0">
                      <a:pos x="859" y="46"/>
                    </a:cxn>
                    <a:cxn ang="0">
                      <a:pos x="856" y="54"/>
                    </a:cxn>
                    <a:cxn ang="0">
                      <a:pos x="851" y="62"/>
                    </a:cxn>
                    <a:cxn ang="0">
                      <a:pos x="846" y="71"/>
                    </a:cxn>
                    <a:cxn ang="0">
                      <a:pos x="844" y="72"/>
                    </a:cxn>
                    <a:cxn ang="0">
                      <a:pos x="843" y="74"/>
                    </a:cxn>
                    <a:cxn ang="0">
                      <a:pos x="124" y="1003"/>
                    </a:cxn>
                    <a:cxn ang="0">
                      <a:pos x="0" y="1047"/>
                    </a:cxn>
                    <a:cxn ang="0">
                      <a:pos x="787" y="31"/>
                    </a:cxn>
                    <a:cxn ang="0">
                      <a:pos x="789" y="27"/>
                    </a:cxn>
                    <a:cxn ang="0">
                      <a:pos x="797" y="19"/>
                    </a:cxn>
                    <a:cxn ang="0">
                      <a:pos x="805" y="12"/>
                    </a:cxn>
                    <a:cxn ang="0">
                      <a:pos x="814" y="6"/>
                    </a:cxn>
                    <a:cxn ang="0">
                      <a:pos x="822" y="2"/>
                    </a:cxn>
                    <a:cxn ang="0">
                      <a:pos x="830" y="0"/>
                    </a:cxn>
                    <a:cxn ang="0">
                      <a:pos x="838" y="0"/>
                    </a:cxn>
                  </a:cxnLst>
                  <a:rect l="0" t="0" r="r" b="b"/>
                  <a:pathLst>
                    <a:path w="862" h="1047">
                      <a:moveTo>
                        <a:pt x="838" y="0"/>
                      </a:moveTo>
                      <a:lnTo>
                        <a:pt x="845" y="2"/>
                      </a:lnTo>
                      <a:lnTo>
                        <a:pt x="852" y="5"/>
                      </a:lnTo>
                      <a:lnTo>
                        <a:pt x="856" y="10"/>
                      </a:lnTo>
                      <a:lnTo>
                        <a:pt x="859" y="15"/>
                      </a:lnTo>
                      <a:lnTo>
                        <a:pt x="861" y="22"/>
                      </a:lnTo>
                      <a:lnTo>
                        <a:pt x="862" y="29"/>
                      </a:lnTo>
                      <a:lnTo>
                        <a:pt x="861" y="37"/>
                      </a:lnTo>
                      <a:lnTo>
                        <a:pt x="859" y="46"/>
                      </a:lnTo>
                      <a:lnTo>
                        <a:pt x="856" y="54"/>
                      </a:lnTo>
                      <a:lnTo>
                        <a:pt x="851" y="62"/>
                      </a:lnTo>
                      <a:lnTo>
                        <a:pt x="846" y="71"/>
                      </a:lnTo>
                      <a:lnTo>
                        <a:pt x="844" y="72"/>
                      </a:lnTo>
                      <a:lnTo>
                        <a:pt x="843" y="74"/>
                      </a:lnTo>
                      <a:lnTo>
                        <a:pt x="124" y="1003"/>
                      </a:lnTo>
                      <a:lnTo>
                        <a:pt x="0" y="1047"/>
                      </a:lnTo>
                      <a:lnTo>
                        <a:pt x="787" y="31"/>
                      </a:lnTo>
                      <a:lnTo>
                        <a:pt x="789" y="27"/>
                      </a:lnTo>
                      <a:lnTo>
                        <a:pt x="797" y="19"/>
                      </a:lnTo>
                      <a:lnTo>
                        <a:pt x="805" y="12"/>
                      </a:lnTo>
                      <a:lnTo>
                        <a:pt x="814" y="6"/>
                      </a:lnTo>
                      <a:lnTo>
                        <a:pt x="822" y="2"/>
                      </a:lnTo>
                      <a:lnTo>
                        <a:pt x="830" y="0"/>
                      </a:lnTo>
                      <a:lnTo>
                        <a:pt x="838" y="0"/>
                      </a:lnTo>
                      <a:close/>
                    </a:path>
                  </a:pathLst>
                </a:custGeom>
                <a:solidFill>
                  <a:srgbClr val="BE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9" name="Freeform 9"/>
                <p:cNvSpPr>
                  <a:spLocks/>
                </p:cNvSpPr>
                <p:nvPr/>
              </p:nvSpPr>
              <p:spPr bwMode="auto">
                <a:xfrm>
                  <a:off x="9017001" y="839788"/>
                  <a:ext cx="1377950" cy="1755775"/>
                </a:xfrm>
                <a:custGeom>
                  <a:avLst/>
                  <a:gdLst/>
                  <a:ahLst/>
                  <a:cxnLst>
                    <a:cxn ang="0">
                      <a:pos x="845" y="0"/>
                    </a:cxn>
                    <a:cxn ang="0">
                      <a:pos x="852" y="1"/>
                    </a:cxn>
                    <a:cxn ang="0">
                      <a:pos x="858" y="5"/>
                    </a:cxn>
                    <a:cxn ang="0">
                      <a:pos x="863" y="10"/>
                    </a:cxn>
                    <a:cxn ang="0">
                      <a:pos x="867" y="17"/>
                    </a:cxn>
                    <a:cxn ang="0">
                      <a:pos x="868" y="25"/>
                    </a:cxn>
                    <a:cxn ang="0">
                      <a:pos x="868" y="33"/>
                    </a:cxn>
                    <a:cxn ang="0">
                      <a:pos x="866" y="42"/>
                    </a:cxn>
                    <a:cxn ang="0">
                      <a:pos x="863" y="52"/>
                    </a:cxn>
                    <a:cxn ang="0">
                      <a:pos x="858" y="61"/>
                    </a:cxn>
                    <a:cxn ang="0">
                      <a:pos x="852" y="71"/>
                    </a:cxn>
                    <a:cxn ang="0">
                      <a:pos x="849" y="74"/>
                    </a:cxn>
                    <a:cxn ang="0">
                      <a:pos x="62" y="1090"/>
                    </a:cxn>
                    <a:cxn ang="0">
                      <a:pos x="19" y="1106"/>
                    </a:cxn>
                    <a:cxn ang="0">
                      <a:pos x="0" y="1055"/>
                    </a:cxn>
                    <a:cxn ang="0">
                      <a:pos x="793" y="31"/>
                    </a:cxn>
                    <a:cxn ang="0">
                      <a:pos x="796" y="28"/>
                    </a:cxn>
                    <a:cxn ang="0">
                      <a:pos x="804" y="19"/>
                    </a:cxn>
                    <a:cxn ang="0">
                      <a:pos x="812" y="12"/>
                    </a:cxn>
                    <a:cxn ang="0">
                      <a:pos x="820" y="7"/>
                    </a:cxn>
                    <a:cxn ang="0">
                      <a:pos x="829" y="3"/>
                    </a:cxn>
                    <a:cxn ang="0">
                      <a:pos x="837" y="0"/>
                    </a:cxn>
                    <a:cxn ang="0">
                      <a:pos x="845" y="0"/>
                    </a:cxn>
                  </a:cxnLst>
                  <a:rect l="0" t="0" r="r" b="b"/>
                  <a:pathLst>
                    <a:path w="868" h="1106">
                      <a:moveTo>
                        <a:pt x="845" y="0"/>
                      </a:moveTo>
                      <a:lnTo>
                        <a:pt x="852" y="1"/>
                      </a:lnTo>
                      <a:lnTo>
                        <a:pt x="858" y="5"/>
                      </a:lnTo>
                      <a:lnTo>
                        <a:pt x="863" y="10"/>
                      </a:lnTo>
                      <a:lnTo>
                        <a:pt x="867" y="17"/>
                      </a:lnTo>
                      <a:lnTo>
                        <a:pt x="868" y="25"/>
                      </a:lnTo>
                      <a:lnTo>
                        <a:pt x="868" y="33"/>
                      </a:lnTo>
                      <a:lnTo>
                        <a:pt x="866" y="42"/>
                      </a:lnTo>
                      <a:lnTo>
                        <a:pt x="863" y="52"/>
                      </a:lnTo>
                      <a:lnTo>
                        <a:pt x="858" y="61"/>
                      </a:lnTo>
                      <a:lnTo>
                        <a:pt x="852" y="71"/>
                      </a:lnTo>
                      <a:lnTo>
                        <a:pt x="849" y="74"/>
                      </a:lnTo>
                      <a:lnTo>
                        <a:pt x="62" y="1090"/>
                      </a:lnTo>
                      <a:lnTo>
                        <a:pt x="19" y="1106"/>
                      </a:lnTo>
                      <a:lnTo>
                        <a:pt x="0" y="1055"/>
                      </a:lnTo>
                      <a:lnTo>
                        <a:pt x="793" y="31"/>
                      </a:lnTo>
                      <a:lnTo>
                        <a:pt x="796" y="28"/>
                      </a:lnTo>
                      <a:lnTo>
                        <a:pt x="804" y="19"/>
                      </a:lnTo>
                      <a:lnTo>
                        <a:pt x="812" y="12"/>
                      </a:lnTo>
                      <a:lnTo>
                        <a:pt x="820" y="7"/>
                      </a:lnTo>
                      <a:lnTo>
                        <a:pt x="829" y="3"/>
                      </a:lnTo>
                      <a:lnTo>
                        <a:pt x="837" y="0"/>
                      </a:lnTo>
                      <a:lnTo>
                        <a:pt x="845" y="0"/>
                      </a:lnTo>
                      <a:close/>
                    </a:path>
                  </a:pathLst>
                </a:custGeom>
                <a:solidFill>
                  <a:srgbClr val="DC32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0" name="Freeform 10"/>
                <p:cNvSpPr>
                  <a:spLocks/>
                </p:cNvSpPr>
                <p:nvPr/>
              </p:nvSpPr>
              <p:spPr bwMode="auto">
                <a:xfrm>
                  <a:off x="8972551" y="771525"/>
                  <a:ext cx="1333500" cy="1744663"/>
                </a:xfrm>
                <a:custGeom>
                  <a:avLst/>
                  <a:gdLst/>
                  <a:ahLst/>
                  <a:cxnLst>
                    <a:cxn ang="0">
                      <a:pos x="817" y="0"/>
                    </a:cxn>
                    <a:cxn ang="0">
                      <a:pos x="824" y="2"/>
                    </a:cxn>
                    <a:cxn ang="0">
                      <a:pos x="831" y="5"/>
                    </a:cxn>
                    <a:cxn ang="0">
                      <a:pos x="836" y="10"/>
                    </a:cxn>
                    <a:cxn ang="0">
                      <a:pos x="839" y="17"/>
                    </a:cxn>
                    <a:cxn ang="0">
                      <a:pos x="840" y="25"/>
                    </a:cxn>
                    <a:cxn ang="0">
                      <a:pos x="840" y="33"/>
                    </a:cxn>
                    <a:cxn ang="0">
                      <a:pos x="839" y="42"/>
                    </a:cxn>
                    <a:cxn ang="0">
                      <a:pos x="835" y="52"/>
                    </a:cxn>
                    <a:cxn ang="0">
                      <a:pos x="831" y="61"/>
                    </a:cxn>
                    <a:cxn ang="0">
                      <a:pos x="824" y="71"/>
                    </a:cxn>
                    <a:cxn ang="0">
                      <a:pos x="823" y="73"/>
                    </a:cxn>
                    <a:cxn ang="0">
                      <a:pos x="821" y="74"/>
                    </a:cxn>
                    <a:cxn ang="0">
                      <a:pos x="29" y="1099"/>
                    </a:cxn>
                    <a:cxn ang="0">
                      <a:pos x="0" y="1020"/>
                    </a:cxn>
                    <a:cxn ang="0">
                      <a:pos x="766" y="31"/>
                    </a:cxn>
                    <a:cxn ang="0">
                      <a:pos x="769" y="28"/>
                    </a:cxn>
                    <a:cxn ang="0">
                      <a:pos x="776" y="19"/>
                    </a:cxn>
                    <a:cxn ang="0">
                      <a:pos x="784" y="12"/>
                    </a:cxn>
                    <a:cxn ang="0">
                      <a:pos x="792" y="6"/>
                    </a:cxn>
                    <a:cxn ang="0">
                      <a:pos x="801" y="3"/>
                    </a:cxn>
                    <a:cxn ang="0">
                      <a:pos x="809" y="0"/>
                    </a:cxn>
                    <a:cxn ang="0">
                      <a:pos x="817" y="0"/>
                    </a:cxn>
                  </a:cxnLst>
                  <a:rect l="0" t="0" r="r" b="b"/>
                  <a:pathLst>
                    <a:path w="840" h="1099">
                      <a:moveTo>
                        <a:pt x="817" y="0"/>
                      </a:moveTo>
                      <a:lnTo>
                        <a:pt x="824" y="2"/>
                      </a:lnTo>
                      <a:lnTo>
                        <a:pt x="831" y="5"/>
                      </a:lnTo>
                      <a:lnTo>
                        <a:pt x="836" y="10"/>
                      </a:lnTo>
                      <a:lnTo>
                        <a:pt x="839" y="17"/>
                      </a:lnTo>
                      <a:lnTo>
                        <a:pt x="840" y="25"/>
                      </a:lnTo>
                      <a:lnTo>
                        <a:pt x="840" y="33"/>
                      </a:lnTo>
                      <a:lnTo>
                        <a:pt x="839" y="42"/>
                      </a:lnTo>
                      <a:lnTo>
                        <a:pt x="835" y="52"/>
                      </a:lnTo>
                      <a:lnTo>
                        <a:pt x="831" y="61"/>
                      </a:lnTo>
                      <a:lnTo>
                        <a:pt x="824" y="71"/>
                      </a:lnTo>
                      <a:lnTo>
                        <a:pt x="823" y="73"/>
                      </a:lnTo>
                      <a:lnTo>
                        <a:pt x="821" y="74"/>
                      </a:lnTo>
                      <a:lnTo>
                        <a:pt x="29" y="1099"/>
                      </a:lnTo>
                      <a:lnTo>
                        <a:pt x="0" y="1020"/>
                      </a:lnTo>
                      <a:lnTo>
                        <a:pt x="766" y="31"/>
                      </a:lnTo>
                      <a:lnTo>
                        <a:pt x="769" y="28"/>
                      </a:lnTo>
                      <a:lnTo>
                        <a:pt x="776" y="19"/>
                      </a:lnTo>
                      <a:lnTo>
                        <a:pt x="784" y="12"/>
                      </a:lnTo>
                      <a:lnTo>
                        <a:pt x="792" y="6"/>
                      </a:lnTo>
                      <a:lnTo>
                        <a:pt x="801" y="3"/>
                      </a:lnTo>
                      <a:lnTo>
                        <a:pt x="809" y="0"/>
                      </a:lnTo>
                      <a:lnTo>
                        <a:pt x="817" y="0"/>
                      </a:lnTo>
                      <a:close/>
                    </a:path>
                  </a:pathLst>
                </a:custGeom>
                <a:solidFill>
                  <a:srgbClr val="F88AB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1" name="Freeform 11"/>
                <p:cNvSpPr>
                  <a:spLocks/>
                </p:cNvSpPr>
                <p:nvPr/>
              </p:nvSpPr>
              <p:spPr bwMode="auto">
                <a:xfrm>
                  <a:off x="9282113" y="603250"/>
                  <a:ext cx="312738" cy="461963"/>
                </a:xfrm>
                <a:custGeom>
                  <a:avLst/>
                  <a:gdLst/>
                  <a:ahLst/>
                  <a:cxnLst>
                    <a:cxn ang="0">
                      <a:pos x="146" y="0"/>
                    </a:cxn>
                    <a:cxn ang="0">
                      <a:pos x="193" y="14"/>
                    </a:cxn>
                    <a:cxn ang="0">
                      <a:pos x="197" y="272"/>
                    </a:cxn>
                    <a:cxn ang="0">
                      <a:pos x="88" y="291"/>
                    </a:cxn>
                    <a:cxn ang="0">
                      <a:pos x="0" y="213"/>
                    </a:cxn>
                    <a:cxn ang="0">
                      <a:pos x="146" y="0"/>
                    </a:cxn>
                  </a:cxnLst>
                  <a:rect l="0" t="0" r="r" b="b"/>
                  <a:pathLst>
                    <a:path w="197" h="291">
                      <a:moveTo>
                        <a:pt x="146" y="0"/>
                      </a:moveTo>
                      <a:lnTo>
                        <a:pt x="193" y="14"/>
                      </a:lnTo>
                      <a:lnTo>
                        <a:pt x="197" y="272"/>
                      </a:lnTo>
                      <a:lnTo>
                        <a:pt x="88" y="291"/>
                      </a:lnTo>
                      <a:lnTo>
                        <a:pt x="0" y="213"/>
                      </a:lnTo>
                      <a:lnTo>
                        <a:pt x="146" y="0"/>
                      </a:lnTo>
                      <a:close/>
                    </a:path>
                  </a:pathLst>
                </a:custGeom>
                <a:solidFill>
                  <a:srgbClr val="EBE7B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2" name="Freeform 12"/>
                <p:cNvSpPr>
                  <a:spLocks/>
                </p:cNvSpPr>
                <p:nvPr/>
              </p:nvSpPr>
              <p:spPr bwMode="auto">
                <a:xfrm>
                  <a:off x="9488488" y="520700"/>
                  <a:ext cx="100013" cy="155575"/>
                </a:xfrm>
                <a:custGeom>
                  <a:avLst/>
                  <a:gdLst/>
                  <a:ahLst/>
                  <a:cxnLst>
                    <a:cxn ang="0">
                      <a:pos x="55" y="0"/>
                    </a:cxn>
                    <a:cxn ang="0">
                      <a:pos x="57" y="0"/>
                    </a:cxn>
                    <a:cxn ang="0">
                      <a:pos x="60" y="2"/>
                    </a:cxn>
                    <a:cxn ang="0">
                      <a:pos x="61" y="5"/>
                    </a:cxn>
                    <a:cxn ang="0">
                      <a:pos x="62" y="8"/>
                    </a:cxn>
                    <a:cxn ang="0">
                      <a:pos x="62" y="53"/>
                    </a:cxn>
                    <a:cxn ang="0">
                      <a:pos x="63" y="98"/>
                    </a:cxn>
                    <a:cxn ang="0">
                      <a:pos x="58" y="96"/>
                    </a:cxn>
                    <a:cxn ang="0">
                      <a:pos x="46" y="95"/>
                    </a:cxn>
                    <a:cxn ang="0">
                      <a:pos x="34" y="95"/>
                    </a:cxn>
                    <a:cxn ang="0">
                      <a:pos x="27" y="94"/>
                    </a:cxn>
                    <a:cxn ang="0">
                      <a:pos x="20" y="90"/>
                    </a:cxn>
                    <a:cxn ang="0">
                      <a:pos x="13" y="86"/>
                    </a:cxn>
                    <a:cxn ang="0">
                      <a:pos x="6" y="81"/>
                    </a:cxn>
                    <a:cxn ang="0">
                      <a:pos x="0" y="76"/>
                    </a:cxn>
                    <a:cxn ang="0">
                      <a:pos x="0" y="75"/>
                    </a:cxn>
                    <a:cxn ang="0">
                      <a:pos x="1" y="74"/>
                    </a:cxn>
                    <a:cxn ang="0">
                      <a:pos x="3" y="71"/>
                    </a:cxn>
                    <a:cxn ang="0">
                      <a:pos x="4" y="69"/>
                    </a:cxn>
                    <a:cxn ang="0">
                      <a:pos x="5" y="68"/>
                    </a:cxn>
                    <a:cxn ang="0">
                      <a:pos x="5" y="67"/>
                    </a:cxn>
                    <a:cxn ang="0">
                      <a:pos x="34" y="25"/>
                    </a:cxn>
                    <a:cxn ang="0">
                      <a:pos x="38" y="20"/>
                    </a:cxn>
                    <a:cxn ang="0">
                      <a:pos x="42" y="15"/>
                    </a:cxn>
                    <a:cxn ang="0">
                      <a:pos x="45" y="10"/>
                    </a:cxn>
                    <a:cxn ang="0">
                      <a:pos x="49" y="4"/>
                    </a:cxn>
                    <a:cxn ang="0">
                      <a:pos x="52" y="0"/>
                    </a:cxn>
                    <a:cxn ang="0">
                      <a:pos x="55" y="0"/>
                    </a:cxn>
                  </a:cxnLst>
                  <a:rect l="0" t="0" r="r" b="b"/>
                  <a:pathLst>
                    <a:path w="63" h="98">
                      <a:moveTo>
                        <a:pt x="55" y="0"/>
                      </a:moveTo>
                      <a:lnTo>
                        <a:pt x="57" y="0"/>
                      </a:lnTo>
                      <a:lnTo>
                        <a:pt x="60" y="2"/>
                      </a:lnTo>
                      <a:lnTo>
                        <a:pt x="61" y="5"/>
                      </a:lnTo>
                      <a:lnTo>
                        <a:pt x="62" y="8"/>
                      </a:lnTo>
                      <a:lnTo>
                        <a:pt x="62" y="53"/>
                      </a:lnTo>
                      <a:lnTo>
                        <a:pt x="63" y="98"/>
                      </a:lnTo>
                      <a:lnTo>
                        <a:pt x="58" y="96"/>
                      </a:lnTo>
                      <a:lnTo>
                        <a:pt x="46" y="95"/>
                      </a:lnTo>
                      <a:lnTo>
                        <a:pt x="34" y="95"/>
                      </a:lnTo>
                      <a:lnTo>
                        <a:pt x="27" y="94"/>
                      </a:lnTo>
                      <a:lnTo>
                        <a:pt x="20" y="90"/>
                      </a:lnTo>
                      <a:lnTo>
                        <a:pt x="13" y="86"/>
                      </a:lnTo>
                      <a:lnTo>
                        <a:pt x="6" y="81"/>
                      </a:lnTo>
                      <a:lnTo>
                        <a:pt x="0" y="76"/>
                      </a:lnTo>
                      <a:lnTo>
                        <a:pt x="0" y="75"/>
                      </a:lnTo>
                      <a:lnTo>
                        <a:pt x="1" y="74"/>
                      </a:lnTo>
                      <a:lnTo>
                        <a:pt x="3" y="71"/>
                      </a:lnTo>
                      <a:lnTo>
                        <a:pt x="4" y="69"/>
                      </a:lnTo>
                      <a:lnTo>
                        <a:pt x="5" y="68"/>
                      </a:lnTo>
                      <a:lnTo>
                        <a:pt x="5" y="67"/>
                      </a:lnTo>
                      <a:lnTo>
                        <a:pt x="34" y="25"/>
                      </a:lnTo>
                      <a:lnTo>
                        <a:pt x="38" y="20"/>
                      </a:lnTo>
                      <a:lnTo>
                        <a:pt x="42" y="15"/>
                      </a:lnTo>
                      <a:lnTo>
                        <a:pt x="45" y="10"/>
                      </a:lnTo>
                      <a:lnTo>
                        <a:pt x="49" y="4"/>
                      </a:lnTo>
                      <a:lnTo>
                        <a:pt x="52" y="0"/>
                      </a:lnTo>
                      <a:lnTo>
                        <a:pt x="55" y="0"/>
                      </a:lnTo>
                      <a:close/>
                    </a:path>
                  </a:pathLst>
                </a:custGeom>
                <a:solidFill>
                  <a:srgbClr val="8BFF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3" name="Freeform 13"/>
                <p:cNvSpPr>
                  <a:spLocks/>
                </p:cNvSpPr>
                <p:nvPr/>
              </p:nvSpPr>
              <p:spPr bwMode="auto">
                <a:xfrm>
                  <a:off x="9094788" y="968375"/>
                  <a:ext cx="498475" cy="1435100"/>
                </a:xfrm>
                <a:custGeom>
                  <a:avLst/>
                  <a:gdLst/>
                  <a:ahLst/>
                  <a:cxnLst>
                    <a:cxn ang="0">
                      <a:pos x="286" y="0"/>
                    </a:cxn>
                    <a:cxn ang="0">
                      <a:pos x="293" y="0"/>
                    </a:cxn>
                    <a:cxn ang="0">
                      <a:pos x="300" y="3"/>
                    </a:cxn>
                    <a:cxn ang="0">
                      <a:pos x="305" y="8"/>
                    </a:cxn>
                    <a:cxn ang="0">
                      <a:pos x="309" y="15"/>
                    </a:cxn>
                    <a:cxn ang="0">
                      <a:pos x="312" y="23"/>
                    </a:cxn>
                    <a:cxn ang="0">
                      <a:pos x="314" y="32"/>
                    </a:cxn>
                    <a:cxn ang="0">
                      <a:pos x="314" y="43"/>
                    </a:cxn>
                    <a:cxn ang="0">
                      <a:pos x="313" y="53"/>
                    </a:cxn>
                    <a:cxn ang="0">
                      <a:pos x="311" y="64"/>
                    </a:cxn>
                    <a:cxn ang="0">
                      <a:pos x="310" y="66"/>
                    </a:cxn>
                    <a:cxn ang="0">
                      <a:pos x="309" y="68"/>
                    </a:cxn>
                    <a:cxn ang="0">
                      <a:pos x="55" y="904"/>
                    </a:cxn>
                    <a:cxn ang="0">
                      <a:pos x="0" y="841"/>
                    </a:cxn>
                    <a:cxn ang="0">
                      <a:pos x="242" y="48"/>
                    </a:cxn>
                    <a:cxn ang="0">
                      <a:pos x="242" y="46"/>
                    </a:cxn>
                    <a:cxn ang="0">
                      <a:pos x="243" y="43"/>
                    </a:cxn>
                    <a:cxn ang="0">
                      <a:pos x="247" y="33"/>
                    </a:cxn>
                    <a:cxn ang="0">
                      <a:pos x="252" y="24"/>
                    </a:cxn>
                    <a:cxn ang="0">
                      <a:pos x="258" y="16"/>
                    </a:cxn>
                    <a:cxn ang="0">
                      <a:pos x="264" y="9"/>
                    </a:cxn>
                    <a:cxn ang="0">
                      <a:pos x="271" y="4"/>
                    </a:cxn>
                    <a:cxn ang="0">
                      <a:pos x="278" y="1"/>
                    </a:cxn>
                    <a:cxn ang="0">
                      <a:pos x="286" y="0"/>
                    </a:cxn>
                  </a:cxnLst>
                  <a:rect l="0" t="0" r="r" b="b"/>
                  <a:pathLst>
                    <a:path w="314" h="904">
                      <a:moveTo>
                        <a:pt x="286" y="0"/>
                      </a:moveTo>
                      <a:lnTo>
                        <a:pt x="293" y="0"/>
                      </a:lnTo>
                      <a:lnTo>
                        <a:pt x="300" y="3"/>
                      </a:lnTo>
                      <a:lnTo>
                        <a:pt x="305" y="8"/>
                      </a:lnTo>
                      <a:lnTo>
                        <a:pt x="309" y="15"/>
                      </a:lnTo>
                      <a:lnTo>
                        <a:pt x="312" y="23"/>
                      </a:lnTo>
                      <a:lnTo>
                        <a:pt x="314" y="32"/>
                      </a:lnTo>
                      <a:lnTo>
                        <a:pt x="314" y="43"/>
                      </a:lnTo>
                      <a:lnTo>
                        <a:pt x="313" y="53"/>
                      </a:lnTo>
                      <a:lnTo>
                        <a:pt x="311" y="64"/>
                      </a:lnTo>
                      <a:lnTo>
                        <a:pt x="310" y="66"/>
                      </a:lnTo>
                      <a:lnTo>
                        <a:pt x="309" y="68"/>
                      </a:lnTo>
                      <a:lnTo>
                        <a:pt x="55" y="904"/>
                      </a:lnTo>
                      <a:lnTo>
                        <a:pt x="0" y="841"/>
                      </a:lnTo>
                      <a:lnTo>
                        <a:pt x="242" y="48"/>
                      </a:lnTo>
                      <a:lnTo>
                        <a:pt x="242" y="46"/>
                      </a:lnTo>
                      <a:lnTo>
                        <a:pt x="243" y="43"/>
                      </a:lnTo>
                      <a:lnTo>
                        <a:pt x="247" y="33"/>
                      </a:lnTo>
                      <a:lnTo>
                        <a:pt x="252" y="24"/>
                      </a:lnTo>
                      <a:lnTo>
                        <a:pt x="258" y="16"/>
                      </a:lnTo>
                      <a:lnTo>
                        <a:pt x="264" y="9"/>
                      </a:lnTo>
                      <a:lnTo>
                        <a:pt x="271" y="4"/>
                      </a:lnTo>
                      <a:lnTo>
                        <a:pt x="278" y="1"/>
                      </a:lnTo>
                      <a:lnTo>
                        <a:pt x="286" y="0"/>
                      </a:lnTo>
                      <a:close/>
                    </a:path>
                  </a:pathLst>
                </a:custGeom>
                <a:solidFill>
                  <a:srgbClr val="6FEF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4" name="Freeform 14"/>
                <p:cNvSpPr>
                  <a:spLocks/>
                </p:cNvSpPr>
                <p:nvPr/>
              </p:nvSpPr>
              <p:spPr bwMode="auto">
                <a:xfrm>
                  <a:off x="9009063" y="935038"/>
                  <a:ext cx="477838" cy="1368425"/>
                </a:xfrm>
                <a:custGeom>
                  <a:avLst/>
                  <a:gdLst/>
                  <a:ahLst/>
                  <a:cxnLst>
                    <a:cxn ang="0">
                      <a:pos x="273" y="0"/>
                    </a:cxn>
                    <a:cxn ang="0">
                      <a:pos x="280" y="1"/>
                    </a:cxn>
                    <a:cxn ang="0">
                      <a:pos x="286" y="4"/>
                    </a:cxn>
                    <a:cxn ang="0">
                      <a:pos x="292" y="9"/>
                    </a:cxn>
                    <a:cxn ang="0">
                      <a:pos x="296" y="16"/>
                    </a:cxn>
                    <a:cxn ang="0">
                      <a:pos x="299" y="24"/>
                    </a:cxn>
                    <a:cxn ang="0">
                      <a:pos x="301" y="33"/>
                    </a:cxn>
                    <a:cxn ang="0">
                      <a:pos x="301" y="43"/>
                    </a:cxn>
                    <a:cxn ang="0">
                      <a:pos x="300" y="53"/>
                    </a:cxn>
                    <a:cxn ang="0">
                      <a:pos x="297" y="64"/>
                    </a:cxn>
                    <a:cxn ang="0">
                      <a:pos x="296" y="67"/>
                    </a:cxn>
                    <a:cxn ang="0">
                      <a:pos x="296" y="69"/>
                    </a:cxn>
                    <a:cxn ang="0">
                      <a:pos x="55" y="862"/>
                    </a:cxn>
                    <a:cxn ang="0">
                      <a:pos x="0" y="799"/>
                    </a:cxn>
                    <a:cxn ang="0">
                      <a:pos x="228" y="48"/>
                    </a:cxn>
                    <a:cxn ang="0">
                      <a:pos x="229" y="46"/>
                    </a:cxn>
                    <a:cxn ang="0">
                      <a:pos x="230" y="44"/>
                    </a:cxn>
                    <a:cxn ang="0">
                      <a:pos x="233" y="34"/>
                    </a:cxn>
                    <a:cxn ang="0">
                      <a:pos x="239" y="24"/>
                    </a:cxn>
                    <a:cxn ang="0">
                      <a:pos x="244" y="16"/>
                    </a:cxn>
                    <a:cxn ang="0">
                      <a:pos x="251" y="9"/>
                    </a:cxn>
                    <a:cxn ang="0">
                      <a:pos x="258" y="4"/>
                    </a:cxn>
                    <a:cxn ang="0">
                      <a:pos x="266" y="1"/>
                    </a:cxn>
                    <a:cxn ang="0">
                      <a:pos x="273" y="0"/>
                    </a:cxn>
                  </a:cxnLst>
                  <a:rect l="0" t="0" r="r" b="b"/>
                  <a:pathLst>
                    <a:path w="301" h="862">
                      <a:moveTo>
                        <a:pt x="273" y="0"/>
                      </a:moveTo>
                      <a:lnTo>
                        <a:pt x="280" y="1"/>
                      </a:lnTo>
                      <a:lnTo>
                        <a:pt x="286" y="4"/>
                      </a:lnTo>
                      <a:lnTo>
                        <a:pt x="292" y="9"/>
                      </a:lnTo>
                      <a:lnTo>
                        <a:pt x="296" y="16"/>
                      </a:lnTo>
                      <a:lnTo>
                        <a:pt x="299" y="24"/>
                      </a:lnTo>
                      <a:lnTo>
                        <a:pt x="301" y="33"/>
                      </a:lnTo>
                      <a:lnTo>
                        <a:pt x="301" y="43"/>
                      </a:lnTo>
                      <a:lnTo>
                        <a:pt x="300" y="53"/>
                      </a:lnTo>
                      <a:lnTo>
                        <a:pt x="297" y="64"/>
                      </a:lnTo>
                      <a:lnTo>
                        <a:pt x="296" y="67"/>
                      </a:lnTo>
                      <a:lnTo>
                        <a:pt x="296" y="69"/>
                      </a:lnTo>
                      <a:lnTo>
                        <a:pt x="55" y="862"/>
                      </a:lnTo>
                      <a:lnTo>
                        <a:pt x="0" y="799"/>
                      </a:lnTo>
                      <a:lnTo>
                        <a:pt x="228" y="48"/>
                      </a:lnTo>
                      <a:lnTo>
                        <a:pt x="229" y="46"/>
                      </a:lnTo>
                      <a:lnTo>
                        <a:pt x="230" y="44"/>
                      </a:lnTo>
                      <a:lnTo>
                        <a:pt x="233" y="34"/>
                      </a:lnTo>
                      <a:lnTo>
                        <a:pt x="239" y="24"/>
                      </a:lnTo>
                      <a:lnTo>
                        <a:pt x="244" y="16"/>
                      </a:lnTo>
                      <a:lnTo>
                        <a:pt x="251" y="9"/>
                      </a:lnTo>
                      <a:lnTo>
                        <a:pt x="258" y="4"/>
                      </a:lnTo>
                      <a:lnTo>
                        <a:pt x="266" y="1"/>
                      </a:lnTo>
                      <a:lnTo>
                        <a:pt x="273" y="0"/>
                      </a:lnTo>
                      <a:close/>
                    </a:path>
                  </a:pathLst>
                </a:custGeom>
                <a:solidFill>
                  <a:srgbClr val="8BFF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5" name="Freeform 15"/>
                <p:cNvSpPr>
                  <a:spLocks/>
                </p:cNvSpPr>
                <p:nvPr/>
              </p:nvSpPr>
              <p:spPr bwMode="auto">
                <a:xfrm>
                  <a:off x="8923338" y="901700"/>
                  <a:ext cx="457200" cy="1301750"/>
                </a:xfrm>
                <a:custGeom>
                  <a:avLst/>
                  <a:gdLst/>
                  <a:ahLst/>
                  <a:cxnLst>
                    <a:cxn ang="0">
                      <a:pos x="260" y="0"/>
                    </a:cxn>
                    <a:cxn ang="0">
                      <a:pos x="267" y="1"/>
                    </a:cxn>
                    <a:cxn ang="0">
                      <a:pos x="273" y="5"/>
                    </a:cxn>
                    <a:cxn ang="0">
                      <a:pos x="279" y="10"/>
                    </a:cxn>
                    <a:cxn ang="0">
                      <a:pos x="283" y="16"/>
                    </a:cxn>
                    <a:cxn ang="0">
                      <a:pos x="286" y="24"/>
                    </a:cxn>
                    <a:cxn ang="0">
                      <a:pos x="288" y="33"/>
                    </a:cxn>
                    <a:cxn ang="0">
                      <a:pos x="288" y="44"/>
                    </a:cxn>
                    <a:cxn ang="0">
                      <a:pos x="287" y="54"/>
                    </a:cxn>
                    <a:cxn ang="0">
                      <a:pos x="285" y="65"/>
                    </a:cxn>
                    <a:cxn ang="0">
                      <a:pos x="284" y="67"/>
                    </a:cxn>
                    <a:cxn ang="0">
                      <a:pos x="283" y="68"/>
                    </a:cxn>
                    <a:cxn ang="0">
                      <a:pos x="283" y="69"/>
                    </a:cxn>
                    <a:cxn ang="0">
                      <a:pos x="54" y="820"/>
                    </a:cxn>
                    <a:cxn ang="0">
                      <a:pos x="0" y="757"/>
                    </a:cxn>
                    <a:cxn ang="0">
                      <a:pos x="216" y="49"/>
                    </a:cxn>
                    <a:cxn ang="0">
                      <a:pos x="216" y="47"/>
                    </a:cxn>
                    <a:cxn ang="0">
                      <a:pos x="216" y="46"/>
                    </a:cxn>
                    <a:cxn ang="0">
                      <a:pos x="216" y="44"/>
                    </a:cxn>
                    <a:cxn ang="0">
                      <a:pos x="221" y="34"/>
                    </a:cxn>
                    <a:cxn ang="0">
                      <a:pos x="226" y="25"/>
                    </a:cxn>
                    <a:cxn ang="0">
                      <a:pos x="232" y="17"/>
                    </a:cxn>
                    <a:cxn ang="0">
                      <a:pos x="238" y="10"/>
                    </a:cxn>
                    <a:cxn ang="0">
                      <a:pos x="245" y="5"/>
                    </a:cxn>
                    <a:cxn ang="0">
                      <a:pos x="252" y="2"/>
                    </a:cxn>
                    <a:cxn ang="0">
                      <a:pos x="260" y="0"/>
                    </a:cxn>
                  </a:cxnLst>
                  <a:rect l="0" t="0" r="r" b="b"/>
                  <a:pathLst>
                    <a:path w="288" h="820">
                      <a:moveTo>
                        <a:pt x="260" y="0"/>
                      </a:moveTo>
                      <a:lnTo>
                        <a:pt x="267" y="1"/>
                      </a:lnTo>
                      <a:lnTo>
                        <a:pt x="273" y="5"/>
                      </a:lnTo>
                      <a:lnTo>
                        <a:pt x="279" y="10"/>
                      </a:lnTo>
                      <a:lnTo>
                        <a:pt x="283" y="16"/>
                      </a:lnTo>
                      <a:lnTo>
                        <a:pt x="286" y="24"/>
                      </a:lnTo>
                      <a:lnTo>
                        <a:pt x="288" y="33"/>
                      </a:lnTo>
                      <a:lnTo>
                        <a:pt x="288" y="44"/>
                      </a:lnTo>
                      <a:lnTo>
                        <a:pt x="287" y="54"/>
                      </a:lnTo>
                      <a:lnTo>
                        <a:pt x="285" y="65"/>
                      </a:lnTo>
                      <a:lnTo>
                        <a:pt x="284" y="67"/>
                      </a:lnTo>
                      <a:lnTo>
                        <a:pt x="283" y="68"/>
                      </a:lnTo>
                      <a:lnTo>
                        <a:pt x="283" y="69"/>
                      </a:lnTo>
                      <a:lnTo>
                        <a:pt x="54" y="820"/>
                      </a:lnTo>
                      <a:lnTo>
                        <a:pt x="0" y="757"/>
                      </a:lnTo>
                      <a:lnTo>
                        <a:pt x="216" y="49"/>
                      </a:lnTo>
                      <a:lnTo>
                        <a:pt x="216" y="47"/>
                      </a:lnTo>
                      <a:lnTo>
                        <a:pt x="216" y="46"/>
                      </a:lnTo>
                      <a:lnTo>
                        <a:pt x="216" y="44"/>
                      </a:lnTo>
                      <a:lnTo>
                        <a:pt x="221" y="34"/>
                      </a:lnTo>
                      <a:lnTo>
                        <a:pt x="226" y="25"/>
                      </a:lnTo>
                      <a:lnTo>
                        <a:pt x="232" y="17"/>
                      </a:lnTo>
                      <a:lnTo>
                        <a:pt x="238" y="10"/>
                      </a:lnTo>
                      <a:lnTo>
                        <a:pt x="245" y="5"/>
                      </a:lnTo>
                      <a:lnTo>
                        <a:pt x="252" y="2"/>
                      </a:lnTo>
                      <a:lnTo>
                        <a:pt x="260" y="0"/>
                      </a:lnTo>
                      <a:close/>
                    </a:path>
                  </a:pathLst>
                </a:custGeom>
                <a:solidFill>
                  <a:srgbClr val="D1FF7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6" name="Freeform 16"/>
                <p:cNvSpPr>
                  <a:spLocks/>
                </p:cNvSpPr>
                <p:nvPr/>
              </p:nvSpPr>
              <p:spPr bwMode="auto">
                <a:xfrm>
                  <a:off x="8890001" y="477838"/>
                  <a:ext cx="323850" cy="471488"/>
                </a:xfrm>
                <a:custGeom>
                  <a:avLst/>
                  <a:gdLst/>
                  <a:ahLst/>
                  <a:cxnLst>
                    <a:cxn ang="0">
                      <a:pos x="108" y="0"/>
                    </a:cxn>
                    <a:cxn ang="0">
                      <a:pos x="156" y="6"/>
                    </a:cxn>
                    <a:cxn ang="0">
                      <a:pos x="204" y="260"/>
                    </a:cxn>
                    <a:cxn ang="0">
                      <a:pos x="100" y="297"/>
                    </a:cxn>
                    <a:cxn ang="0">
                      <a:pos x="0" y="235"/>
                    </a:cxn>
                    <a:cxn ang="0">
                      <a:pos x="108" y="0"/>
                    </a:cxn>
                  </a:cxnLst>
                  <a:rect l="0" t="0" r="r" b="b"/>
                  <a:pathLst>
                    <a:path w="204" h="297">
                      <a:moveTo>
                        <a:pt x="108" y="0"/>
                      </a:moveTo>
                      <a:lnTo>
                        <a:pt x="156" y="6"/>
                      </a:lnTo>
                      <a:lnTo>
                        <a:pt x="204" y="260"/>
                      </a:lnTo>
                      <a:lnTo>
                        <a:pt x="100" y="297"/>
                      </a:lnTo>
                      <a:lnTo>
                        <a:pt x="0" y="235"/>
                      </a:lnTo>
                      <a:lnTo>
                        <a:pt x="108" y="0"/>
                      </a:lnTo>
                      <a:close/>
                    </a:path>
                  </a:pathLst>
                </a:custGeom>
                <a:solidFill>
                  <a:srgbClr val="EBE7B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 name="Freeform 17"/>
                <p:cNvSpPr>
                  <a:spLocks/>
                </p:cNvSpPr>
                <p:nvPr/>
              </p:nvSpPr>
              <p:spPr bwMode="auto">
                <a:xfrm>
                  <a:off x="9040813" y="385763"/>
                  <a:ext cx="106363" cy="155575"/>
                </a:xfrm>
                <a:custGeom>
                  <a:avLst/>
                  <a:gdLst/>
                  <a:ahLst/>
                  <a:cxnLst>
                    <a:cxn ang="0">
                      <a:pos x="42" y="0"/>
                    </a:cxn>
                    <a:cxn ang="0">
                      <a:pos x="44" y="0"/>
                    </a:cxn>
                    <a:cxn ang="0">
                      <a:pos x="47" y="2"/>
                    </a:cxn>
                    <a:cxn ang="0">
                      <a:pos x="49" y="5"/>
                    </a:cxn>
                    <a:cxn ang="0">
                      <a:pos x="50" y="8"/>
                    </a:cxn>
                    <a:cxn ang="0">
                      <a:pos x="58" y="52"/>
                    </a:cxn>
                    <a:cxn ang="0">
                      <a:pos x="67" y="95"/>
                    </a:cxn>
                    <a:cxn ang="0">
                      <a:pos x="62" y="95"/>
                    </a:cxn>
                    <a:cxn ang="0">
                      <a:pos x="57" y="95"/>
                    </a:cxn>
                    <a:cxn ang="0">
                      <a:pos x="54" y="95"/>
                    </a:cxn>
                    <a:cxn ang="0">
                      <a:pos x="50" y="96"/>
                    </a:cxn>
                    <a:cxn ang="0">
                      <a:pos x="45" y="97"/>
                    </a:cxn>
                    <a:cxn ang="0">
                      <a:pos x="38" y="98"/>
                    </a:cxn>
                    <a:cxn ang="0">
                      <a:pos x="30" y="98"/>
                    </a:cxn>
                    <a:cxn ang="0">
                      <a:pos x="23" y="96"/>
                    </a:cxn>
                    <a:cxn ang="0">
                      <a:pos x="15" y="92"/>
                    </a:cxn>
                    <a:cxn ang="0">
                      <a:pos x="8" y="88"/>
                    </a:cxn>
                    <a:cxn ang="0">
                      <a:pos x="0" y="85"/>
                    </a:cxn>
                    <a:cxn ang="0">
                      <a:pos x="2" y="82"/>
                    </a:cxn>
                    <a:cxn ang="0">
                      <a:pos x="3" y="79"/>
                    </a:cxn>
                    <a:cxn ang="0">
                      <a:pos x="4" y="76"/>
                    </a:cxn>
                    <a:cxn ang="0">
                      <a:pos x="5" y="75"/>
                    </a:cxn>
                    <a:cxn ang="0">
                      <a:pos x="26" y="29"/>
                    </a:cxn>
                    <a:cxn ang="0">
                      <a:pos x="29" y="23"/>
                    </a:cxn>
                    <a:cxn ang="0">
                      <a:pos x="32" y="17"/>
                    </a:cxn>
                    <a:cxn ang="0">
                      <a:pos x="34" y="12"/>
                    </a:cxn>
                    <a:cxn ang="0">
                      <a:pos x="37" y="5"/>
                    </a:cxn>
                    <a:cxn ang="0">
                      <a:pos x="39" y="2"/>
                    </a:cxn>
                    <a:cxn ang="0">
                      <a:pos x="42" y="0"/>
                    </a:cxn>
                  </a:cxnLst>
                  <a:rect l="0" t="0" r="r" b="b"/>
                  <a:pathLst>
                    <a:path w="67" h="98">
                      <a:moveTo>
                        <a:pt x="42" y="0"/>
                      </a:moveTo>
                      <a:lnTo>
                        <a:pt x="44" y="0"/>
                      </a:lnTo>
                      <a:lnTo>
                        <a:pt x="47" y="2"/>
                      </a:lnTo>
                      <a:lnTo>
                        <a:pt x="49" y="5"/>
                      </a:lnTo>
                      <a:lnTo>
                        <a:pt x="50" y="8"/>
                      </a:lnTo>
                      <a:lnTo>
                        <a:pt x="58" y="52"/>
                      </a:lnTo>
                      <a:lnTo>
                        <a:pt x="67" y="95"/>
                      </a:lnTo>
                      <a:lnTo>
                        <a:pt x="62" y="95"/>
                      </a:lnTo>
                      <a:lnTo>
                        <a:pt x="57" y="95"/>
                      </a:lnTo>
                      <a:lnTo>
                        <a:pt x="54" y="95"/>
                      </a:lnTo>
                      <a:lnTo>
                        <a:pt x="50" y="96"/>
                      </a:lnTo>
                      <a:lnTo>
                        <a:pt x="45" y="97"/>
                      </a:lnTo>
                      <a:lnTo>
                        <a:pt x="38" y="98"/>
                      </a:lnTo>
                      <a:lnTo>
                        <a:pt x="30" y="98"/>
                      </a:lnTo>
                      <a:lnTo>
                        <a:pt x="23" y="96"/>
                      </a:lnTo>
                      <a:lnTo>
                        <a:pt x="15" y="92"/>
                      </a:lnTo>
                      <a:lnTo>
                        <a:pt x="8" y="88"/>
                      </a:lnTo>
                      <a:lnTo>
                        <a:pt x="0" y="85"/>
                      </a:lnTo>
                      <a:lnTo>
                        <a:pt x="2" y="82"/>
                      </a:lnTo>
                      <a:lnTo>
                        <a:pt x="3" y="79"/>
                      </a:lnTo>
                      <a:lnTo>
                        <a:pt x="4" y="76"/>
                      </a:lnTo>
                      <a:lnTo>
                        <a:pt x="5" y="75"/>
                      </a:lnTo>
                      <a:lnTo>
                        <a:pt x="26" y="29"/>
                      </a:lnTo>
                      <a:lnTo>
                        <a:pt x="29" y="23"/>
                      </a:lnTo>
                      <a:lnTo>
                        <a:pt x="32" y="17"/>
                      </a:lnTo>
                      <a:lnTo>
                        <a:pt x="34" y="12"/>
                      </a:lnTo>
                      <a:lnTo>
                        <a:pt x="37" y="5"/>
                      </a:lnTo>
                      <a:lnTo>
                        <a:pt x="39" y="2"/>
                      </a:lnTo>
                      <a:lnTo>
                        <a:pt x="42" y="0"/>
                      </a:lnTo>
                      <a:close/>
                    </a:path>
                  </a:pathLst>
                </a:custGeom>
                <a:solidFill>
                  <a:srgbClr val="B0F8D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8" name="Freeform 18"/>
                <p:cNvSpPr>
                  <a:spLocks/>
                </p:cNvSpPr>
                <p:nvPr/>
              </p:nvSpPr>
              <p:spPr bwMode="auto">
                <a:xfrm>
                  <a:off x="8863013" y="817563"/>
                  <a:ext cx="241300" cy="1196975"/>
                </a:xfrm>
                <a:custGeom>
                  <a:avLst/>
                  <a:gdLst/>
                  <a:ahLst/>
                  <a:cxnLst>
                    <a:cxn ang="0">
                      <a:pos x="123" y="0"/>
                    </a:cxn>
                    <a:cxn ang="0">
                      <a:pos x="130" y="2"/>
                    </a:cxn>
                    <a:cxn ang="0">
                      <a:pos x="136" y="6"/>
                    </a:cxn>
                    <a:cxn ang="0">
                      <a:pos x="141" y="12"/>
                    </a:cxn>
                    <a:cxn ang="0">
                      <a:pos x="146" y="19"/>
                    </a:cxn>
                    <a:cxn ang="0">
                      <a:pos x="149" y="28"/>
                    </a:cxn>
                    <a:cxn ang="0">
                      <a:pos x="151" y="37"/>
                    </a:cxn>
                    <a:cxn ang="0">
                      <a:pos x="152" y="48"/>
                    </a:cxn>
                    <a:cxn ang="0">
                      <a:pos x="151" y="59"/>
                    </a:cxn>
                    <a:cxn ang="0">
                      <a:pos x="151" y="62"/>
                    </a:cxn>
                    <a:cxn ang="0">
                      <a:pos x="150" y="64"/>
                    </a:cxn>
                    <a:cxn ang="0">
                      <a:pos x="65" y="754"/>
                    </a:cxn>
                    <a:cxn ang="0">
                      <a:pos x="0" y="701"/>
                    </a:cxn>
                    <a:cxn ang="0">
                      <a:pos x="80" y="55"/>
                    </a:cxn>
                    <a:cxn ang="0">
                      <a:pos x="81" y="54"/>
                    </a:cxn>
                    <a:cxn ang="0">
                      <a:pos x="81" y="51"/>
                    </a:cxn>
                    <a:cxn ang="0">
                      <a:pos x="83" y="38"/>
                    </a:cxn>
                    <a:cxn ang="0">
                      <a:pos x="87" y="27"/>
                    </a:cxn>
                    <a:cxn ang="0">
                      <a:pos x="93" y="17"/>
                    </a:cxn>
                    <a:cxn ang="0">
                      <a:pos x="99" y="9"/>
                    </a:cxn>
                    <a:cxn ang="0">
                      <a:pos x="107" y="4"/>
                    </a:cxn>
                    <a:cxn ang="0">
                      <a:pos x="114" y="0"/>
                    </a:cxn>
                    <a:cxn ang="0">
                      <a:pos x="123" y="0"/>
                    </a:cxn>
                  </a:cxnLst>
                  <a:rect l="0" t="0" r="r" b="b"/>
                  <a:pathLst>
                    <a:path w="152" h="754">
                      <a:moveTo>
                        <a:pt x="123" y="0"/>
                      </a:moveTo>
                      <a:lnTo>
                        <a:pt x="130" y="2"/>
                      </a:lnTo>
                      <a:lnTo>
                        <a:pt x="136" y="6"/>
                      </a:lnTo>
                      <a:lnTo>
                        <a:pt x="141" y="12"/>
                      </a:lnTo>
                      <a:lnTo>
                        <a:pt x="146" y="19"/>
                      </a:lnTo>
                      <a:lnTo>
                        <a:pt x="149" y="28"/>
                      </a:lnTo>
                      <a:lnTo>
                        <a:pt x="151" y="37"/>
                      </a:lnTo>
                      <a:lnTo>
                        <a:pt x="152" y="48"/>
                      </a:lnTo>
                      <a:lnTo>
                        <a:pt x="151" y="59"/>
                      </a:lnTo>
                      <a:lnTo>
                        <a:pt x="151" y="62"/>
                      </a:lnTo>
                      <a:lnTo>
                        <a:pt x="150" y="64"/>
                      </a:lnTo>
                      <a:lnTo>
                        <a:pt x="65" y="754"/>
                      </a:lnTo>
                      <a:lnTo>
                        <a:pt x="0" y="701"/>
                      </a:lnTo>
                      <a:lnTo>
                        <a:pt x="80" y="55"/>
                      </a:lnTo>
                      <a:lnTo>
                        <a:pt x="81" y="54"/>
                      </a:lnTo>
                      <a:lnTo>
                        <a:pt x="81" y="51"/>
                      </a:lnTo>
                      <a:lnTo>
                        <a:pt x="83" y="38"/>
                      </a:lnTo>
                      <a:lnTo>
                        <a:pt x="87" y="27"/>
                      </a:lnTo>
                      <a:lnTo>
                        <a:pt x="93" y="17"/>
                      </a:lnTo>
                      <a:lnTo>
                        <a:pt x="99" y="9"/>
                      </a:lnTo>
                      <a:lnTo>
                        <a:pt x="107" y="4"/>
                      </a:lnTo>
                      <a:lnTo>
                        <a:pt x="114" y="0"/>
                      </a:lnTo>
                      <a:lnTo>
                        <a:pt x="123" y="0"/>
                      </a:lnTo>
                      <a:close/>
                    </a:path>
                  </a:pathLst>
                </a:custGeom>
                <a:solidFill>
                  <a:srgbClr val="99F6C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9" name="Freeform 19"/>
                <p:cNvSpPr>
                  <a:spLocks/>
                </p:cNvSpPr>
                <p:nvPr/>
              </p:nvSpPr>
              <p:spPr bwMode="auto">
                <a:xfrm>
                  <a:off x="8761413" y="803275"/>
                  <a:ext cx="231775" cy="1127125"/>
                </a:xfrm>
                <a:custGeom>
                  <a:avLst/>
                  <a:gdLst/>
                  <a:ahLst/>
                  <a:cxnLst>
                    <a:cxn ang="0">
                      <a:pos x="117" y="0"/>
                    </a:cxn>
                    <a:cxn ang="0">
                      <a:pos x="124" y="2"/>
                    </a:cxn>
                    <a:cxn ang="0">
                      <a:pos x="130" y="6"/>
                    </a:cxn>
                    <a:cxn ang="0">
                      <a:pos x="136" y="12"/>
                    </a:cxn>
                    <a:cxn ang="0">
                      <a:pos x="140" y="19"/>
                    </a:cxn>
                    <a:cxn ang="0">
                      <a:pos x="143" y="28"/>
                    </a:cxn>
                    <a:cxn ang="0">
                      <a:pos x="145" y="38"/>
                    </a:cxn>
                    <a:cxn ang="0">
                      <a:pos x="146" y="49"/>
                    </a:cxn>
                    <a:cxn ang="0">
                      <a:pos x="145" y="60"/>
                    </a:cxn>
                    <a:cxn ang="0">
                      <a:pos x="145" y="61"/>
                    </a:cxn>
                    <a:cxn ang="0">
                      <a:pos x="145" y="63"/>
                    </a:cxn>
                    <a:cxn ang="0">
                      <a:pos x="145" y="64"/>
                    </a:cxn>
                    <a:cxn ang="0">
                      <a:pos x="64" y="710"/>
                    </a:cxn>
                    <a:cxn ang="0">
                      <a:pos x="0" y="657"/>
                    </a:cxn>
                    <a:cxn ang="0">
                      <a:pos x="75" y="56"/>
                    </a:cxn>
                    <a:cxn ang="0">
                      <a:pos x="75" y="53"/>
                    </a:cxn>
                    <a:cxn ang="0">
                      <a:pos x="75" y="51"/>
                    </a:cxn>
                    <a:cxn ang="0">
                      <a:pos x="78" y="38"/>
                    </a:cxn>
                    <a:cxn ang="0">
                      <a:pos x="82" y="27"/>
                    </a:cxn>
                    <a:cxn ang="0">
                      <a:pos x="87" y="18"/>
                    </a:cxn>
                    <a:cxn ang="0">
                      <a:pos x="94" y="10"/>
                    </a:cxn>
                    <a:cxn ang="0">
                      <a:pos x="101" y="4"/>
                    </a:cxn>
                    <a:cxn ang="0">
                      <a:pos x="109" y="0"/>
                    </a:cxn>
                    <a:cxn ang="0">
                      <a:pos x="117" y="0"/>
                    </a:cxn>
                  </a:cxnLst>
                  <a:rect l="0" t="0" r="r" b="b"/>
                  <a:pathLst>
                    <a:path w="146" h="710">
                      <a:moveTo>
                        <a:pt x="117" y="0"/>
                      </a:moveTo>
                      <a:lnTo>
                        <a:pt x="124" y="2"/>
                      </a:lnTo>
                      <a:lnTo>
                        <a:pt x="130" y="6"/>
                      </a:lnTo>
                      <a:lnTo>
                        <a:pt x="136" y="12"/>
                      </a:lnTo>
                      <a:lnTo>
                        <a:pt x="140" y="19"/>
                      </a:lnTo>
                      <a:lnTo>
                        <a:pt x="143" y="28"/>
                      </a:lnTo>
                      <a:lnTo>
                        <a:pt x="145" y="38"/>
                      </a:lnTo>
                      <a:lnTo>
                        <a:pt x="146" y="49"/>
                      </a:lnTo>
                      <a:lnTo>
                        <a:pt x="145" y="60"/>
                      </a:lnTo>
                      <a:lnTo>
                        <a:pt x="145" y="61"/>
                      </a:lnTo>
                      <a:lnTo>
                        <a:pt x="145" y="63"/>
                      </a:lnTo>
                      <a:lnTo>
                        <a:pt x="145" y="64"/>
                      </a:lnTo>
                      <a:lnTo>
                        <a:pt x="64" y="710"/>
                      </a:lnTo>
                      <a:lnTo>
                        <a:pt x="0" y="657"/>
                      </a:lnTo>
                      <a:lnTo>
                        <a:pt x="75" y="56"/>
                      </a:lnTo>
                      <a:lnTo>
                        <a:pt x="75" y="53"/>
                      </a:lnTo>
                      <a:lnTo>
                        <a:pt x="75" y="51"/>
                      </a:lnTo>
                      <a:lnTo>
                        <a:pt x="78" y="38"/>
                      </a:lnTo>
                      <a:lnTo>
                        <a:pt x="82" y="27"/>
                      </a:lnTo>
                      <a:lnTo>
                        <a:pt x="87" y="18"/>
                      </a:lnTo>
                      <a:lnTo>
                        <a:pt x="94" y="10"/>
                      </a:lnTo>
                      <a:lnTo>
                        <a:pt x="101" y="4"/>
                      </a:lnTo>
                      <a:lnTo>
                        <a:pt x="109" y="0"/>
                      </a:lnTo>
                      <a:lnTo>
                        <a:pt x="117" y="0"/>
                      </a:lnTo>
                      <a:close/>
                    </a:path>
                  </a:pathLst>
                </a:custGeom>
                <a:solidFill>
                  <a:srgbClr val="CDFAE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0" name="Freeform 20"/>
                <p:cNvSpPr>
                  <a:spLocks/>
                </p:cNvSpPr>
                <p:nvPr/>
              </p:nvSpPr>
              <p:spPr bwMode="auto">
                <a:xfrm>
                  <a:off x="9074151" y="949325"/>
                  <a:ext cx="242888" cy="792163"/>
                </a:xfrm>
                <a:custGeom>
                  <a:avLst/>
                  <a:gdLst/>
                  <a:ahLst/>
                  <a:cxnLst>
                    <a:cxn ang="0">
                      <a:pos x="151" y="0"/>
                    </a:cxn>
                    <a:cxn ang="0">
                      <a:pos x="153" y="2"/>
                    </a:cxn>
                    <a:cxn ang="0">
                      <a:pos x="153" y="6"/>
                    </a:cxn>
                    <a:cxn ang="0">
                      <a:pos x="153" y="12"/>
                    </a:cxn>
                    <a:cxn ang="0">
                      <a:pos x="151" y="20"/>
                    </a:cxn>
                    <a:cxn ang="0">
                      <a:pos x="149" y="30"/>
                    </a:cxn>
                    <a:cxn ang="0">
                      <a:pos x="147" y="42"/>
                    </a:cxn>
                    <a:cxn ang="0">
                      <a:pos x="143" y="55"/>
                    </a:cxn>
                    <a:cxn ang="0">
                      <a:pos x="140" y="69"/>
                    </a:cxn>
                    <a:cxn ang="0">
                      <a:pos x="135" y="85"/>
                    </a:cxn>
                    <a:cxn ang="0">
                      <a:pos x="130" y="102"/>
                    </a:cxn>
                    <a:cxn ang="0">
                      <a:pos x="125" y="120"/>
                    </a:cxn>
                    <a:cxn ang="0">
                      <a:pos x="119" y="139"/>
                    </a:cxn>
                    <a:cxn ang="0">
                      <a:pos x="113" y="159"/>
                    </a:cxn>
                    <a:cxn ang="0">
                      <a:pos x="107" y="179"/>
                    </a:cxn>
                    <a:cxn ang="0">
                      <a:pos x="100" y="200"/>
                    </a:cxn>
                    <a:cxn ang="0">
                      <a:pos x="87" y="242"/>
                    </a:cxn>
                    <a:cxn ang="0">
                      <a:pos x="80" y="263"/>
                    </a:cxn>
                    <a:cxn ang="0">
                      <a:pos x="73" y="285"/>
                    </a:cxn>
                    <a:cxn ang="0">
                      <a:pos x="66" y="306"/>
                    </a:cxn>
                    <a:cxn ang="0">
                      <a:pos x="59" y="326"/>
                    </a:cxn>
                    <a:cxn ang="0">
                      <a:pos x="52" y="346"/>
                    </a:cxn>
                    <a:cxn ang="0">
                      <a:pos x="46" y="366"/>
                    </a:cxn>
                    <a:cxn ang="0">
                      <a:pos x="33" y="403"/>
                    </a:cxn>
                    <a:cxn ang="0">
                      <a:pos x="28" y="419"/>
                    </a:cxn>
                    <a:cxn ang="0">
                      <a:pos x="22" y="435"/>
                    </a:cxn>
                    <a:cxn ang="0">
                      <a:pos x="17" y="449"/>
                    </a:cxn>
                    <a:cxn ang="0">
                      <a:pos x="13" y="462"/>
                    </a:cxn>
                    <a:cxn ang="0">
                      <a:pos x="9" y="473"/>
                    </a:cxn>
                    <a:cxn ang="0">
                      <a:pos x="6" y="483"/>
                    </a:cxn>
                    <a:cxn ang="0">
                      <a:pos x="3" y="490"/>
                    </a:cxn>
                    <a:cxn ang="0">
                      <a:pos x="1" y="496"/>
                    </a:cxn>
                    <a:cxn ang="0">
                      <a:pos x="0" y="499"/>
                    </a:cxn>
                    <a:cxn ang="0">
                      <a:pos x="1" y="496"/>
                    </a:cxn>
                    <a:cxn ang="0">
                      <a:pos x="3" y="490"/>
                    </a:cxn>
                    <a:cxn ang="0">
                      <a:pos x="7" y="471"/>
                    </a:cxn>
                    <a:cxn ang="0">
                      <a:pos x="11" y="459"/>
                    </a:cxn>
                    <a:cxn ang="0">
                      <a:pos x="14" y="445"/>
                    </a:cxn>
                    <a:cxn ang="0">
                      <a:pos x="18" y="430"/>
                    </a:cxn>
                    <a:cxn ang="0">
                      <a:pos x="23" y="413"/>
                    </a:cxn>
                    <a:cxn ang="0">
                      <a:pos x="28" y="395"/>
                    </a:cxn>
                    <a:cxn ang="0">
                      <a:pos x="33" y="376"/>
                    </a:cxn>
                    <a:cxn ang="0">
                      <a:pos x="38" y="356"/>
                    </a:cxn>
                    <a:cxn ang="0">
                      <a:pos x="44" y="335"/>
                    </a:cxn>
                    <a:cxn ang="0">
                      <a:pos x="50" y="314"/>
                    </a:cxn>
                    <a:cxn ang="0">
                      <a:pos x="55" y="292"/>
                    </a:cxn>
                    <a:cxn ang="0">
                      <a:pos x="62" y="270"/>
                    </a:cxn>
                    <a:cxn ang="0">
                      <a:pos x="68" y="248"/>
                    </a:cxn>
                    <a:cxn ang="0">
                      <a:pos x="80" y="204"/>
                    </a:cxn>
                    <a:cxn ang="0">
                      <a:pos x="93" y="161"/>
                    </a:cxn>
                    <a:cxn ang="0">
                      <a:pos x="99" y="140"/>
                    </a:cxn>
                    <a:cxn ang="0">
                      <a:pos x="105" y="121"/>
                    </a:cxn>
                    <a:cxn ang="0">
                      <a:pos x="111" y="102"/>
                    </a:cxn>
                    <a:cxn ang="0">
                      <a:pos x="116" y="84"/>
                    </a:cxn>
                    <a:cxn ang="0">
                      <a:pos x="127" y="53"/>
                    </a:cxn>
                    <a:cxn ang="0">
                      <a:pos x="132" y="39"/>
                    </a:cxn>
                    <a:cxn ang="0">
                      <a:pos x="136" y="27"/>
                    </a:cxn>
                    <a:cxn ang="0">
                      <a:pos x="140" y="17"/>
                    </a:cxn>
                    <a:cxn ang="0">
                      <a:pos x="147" y="4"/>
                    </a:cxn>
                    <a:cxn ang="0">
                      <a:pos x="149" y="1"/>
                    </a:cxn>
                    <a:cxn ang="0">
                      <a:pos x="151" y="0"/>
                    </a:cxn>
                  </a:cxnLst>
                  <a:rect l="0" t="0" r="r" b="b"/>
                  <a:pathLst>
                    <a:path w="153" h="499">
                      <a:moveTo>
                        <a:pt x="151" y="0"/>
                      </a:moveTo>
                      <a:lnTo>
                        <a:pt x="153" y="2"/>
                      </a:lnTo>
                      <a:lnTo>
                        <a:pt x="153" y="6"/>
                      </a:lnTo>
                      <a:lnTo>
                        <a:pt x="153" y="12"/>
                      </a:lnTo>
                      <a:lnTo>
                        <a:pt x="151" y="20"/>
                      </a:lnTo>
                      <a:lnTo>
                        <a:pt x="149" y="30"/>
                      </a:lnTo>
                      <a:lnTo>
                        <a:pt x="147" y="42"/>
                      </a:lnTo>
                      <a:lnTo>
                        <a:pt x="143" y="55"/>
                      </a:lnTo>
                      <a:lnTo>
                        <a:pt x="140" y="69"/>
                      </a:lnTo>
                      <a:lnTo>
                        <a:pt x="135" y="85"/>
                      </a:lnTo>
                      <a:lnTo>
                        <a:pt x="130" y="102"/>
                      </a:lnTo>
                      <a:lnTo>
                        <a:pt x="125" y="120"/>
                      </a:lnTo>
                      <a:lnTo>
                        <a:pt x="119" y="139"/>
                      </a:lnTo>
                      <a:lnTo>
                        <a:pt x="113" y="159"/>
                      </a:lnTo>
                      <a:lnTo>
                        <a:pt x="107" y="179"/>
                      </a:lnTo>
                      <a:lnTo>
                        <a:pt x="100" y="200"/>
                      </a:lnTo>
                      <a:lnTo>
                        <a:pt x="87" y="242"/>
                      </a:lnTo>
                      <a:lnTo>
                        <a:pt x="80" y="263"/>
                      </a:lnTo>
                      <a:lnTo>
                        <a:pt x="73" y="285"/>
                      </a:lnTo>
                      <a:lnTo>
                        <a:pt x="66" y="306"/>
                      </a:lnTo>
                      <a:lnTo>
                        <a:pt x="59" y="326"/>
                      </a:lnTo>
                      <a:lnTo>
                        <a:pt x="52" y="346"/>
                      </a:lnTo>
                      <a:lnTo>
                        <a:pt x="46" y="366"/>
                      </a:lnTo>
                      <a:lnTo>
                        <a:pt x="33" y="403"/>
                      </a:lnTo>
                      <a:lnTo>
                        <a:pt x="28" y="419"/>
                      </a:lnTo>
                      <a:lnTo>
                        <a:pt x="22" y="435"/>
                      </a:lnTo>
                      <a:lnTo>
                        <a:pt x="17" y="449"/>
                      </a:lnTo>
                      <a:lnTo>
                        <a:pt x="13" y="462"/>
                      </a:lnTo>
                      <a:lnTo>
                        <a:pt x="9" y="473"/>
                      </a:lnTo>
                      <a:lnTo>
                        <a:pt x="6" y="483"/>
                      </a:lnTo>
                      <a:lnTo>
                        <a:pt x="3" y="490"/>
                      </a:lnTo>
                      <a:lnTo>
                        <a:pt x="1" y="496"/>
                      </a:lnTo>
                      <a:lnTo>
                        <a:pt x="0" y="499"/>
                      </a:lnTo>
                      <a:lnTo>
                        <a:pt x="1" y="496"/>
                      </a:lnTo>
                      <a:lnTo>
                        <a:pt x="3" y="490"/>
                      </a:lnTo>
                      <a:lnTo>
                        <a:pt x="7" y="471"/>
                      </a:lnTo>
                      <a:lnTo>
                        <a:pt x="11" y="459"/>
                      </a:lnTo>
                      <a:lnTo>
                        <a:pt x="14" y="445"/>
                      </a:lnTo>
                      <a:lnTo>
                        <a:pt x="18" y="430"/>
                      </a:lnTo>
                      <a:lnTo>
                        <a:pt x="23" y="413"/>
                      </a:lnTo>
                      <a:lnTo>
                        <a:pt x="28" y="395"/>
                      </a:lnTo>
                      <a:lnTo>
                        <a:pt x="33" y="376"/>
                      </a:lnTo>
                      <a:lnTo>
                        <a:pt x="38" y="356"/>
                      </a:lnTo>
                      <a:lnTo>
                        <a:pt x="44" y="335"/>
                      </a:lnTo>
                      <a:lnTo>
                        <a:pt x="50" y="314"/>
                      </a:lnTo>
                      <a:lnTo>
                        <a:pt x="55" y="292"/>
                      </a:lnTo>
                      <a:lnTo>
                        <a:pt x="62" y="270"/>
                      </a:lnTo>
                      <a:lnTo>
                        <a:pt x="68" y="248"/>
                      </a:lnTo>
                      <a:lnTo>
                        <a:pt x="80" y="204"/>
                      </a:lnTo>
                      <a:lnTo>
                        <a:pt x="93" y="161"/>
                      </a:lnTo>
                      <a:lnTo>
                        <a:pt x="99" y="140"/>
                      </a:lnTo>
                      <a:lnTo>
                        <a:pt x="105" y="121"/>
                      </a:lnTo>
                      <a:lnTo>
                        <a:pt x="111" y="102"/>
                      </a:lnTo>
                      <a:lnTo>
                        <a:pt x="116" y="84"/>
                      </a:lnTo>
                      <a:lnTo>
                        <a:pt x="127" y="53"/>
                      </a:lnTo>
                      <a:lnTo>
                        <a:pt x="132" y="39"/>
                      </a:lnTo>
                      <a:lnTo>
                        <a:pt x="136" y="27"/>
                      </a:lnTo>
                      <a:lnTo>
                        <a:pt x="140" y="17"/>
                      </a:lnTo>
                      <a:lnTo>
                        <a:pt x="147" y="4"/>
                      </a:lnTo>
                      <a:lnTo>
                        <a:pt x="149" y="1"/>
                      </a:lnTo>
                      <a:lnTo>
                        <a:pt x="151"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1" name="Freeform 21"/>
                <p:cNvSpPr>
                  <a:spLocks/>
                </p:cNvSpPr>
                <p:nvPr/>
              </p:nvSpPr>
              <p:spPr bwMode="auto">
                <a:xfrm>
                  <a:off x="9345613" y="823913"/>
                  <a:ext cx="893763" cy="1154113"/>
                </a:xfrm>
                <a:custGeom>
                  <a:avLst/>
                  <a:gdLst/>
                  <a:ahLst/>
                  <a:cxnLst>
                    <a:cxn ang="0">
                      <a:pos x="563" y="0"/>
                    </a:cxn>
                    <a:cxn ang="0">
                      <a:pos x="562" y="5"/>
                    </a:cxn>
                    <a:cxn ang="0">
                      <a:pos x="556" y="17"/>
                    </a:cxn>
                    <a:cxn ang="0">
                      <a:pos x="544" y="34"/>
                    </a:cxn>
                    <a:cxn ang="0">
                      <a:pos x="529" y="56"/>
                    </a:cxn>
                    <a:cxn ang="0">
                      <a:pos x="509" y="84"/>
                    </a:cxn>
                    <a:cxn ang="0">
                      <a:pos x="485" y="115"/>
                    </a:cxn>
                    <a:cxn ang="0">
                      <a:pos x="458" y="150"/>
                    </a:cxn>
                    <a:cxn ang="0">
                      <a:pos x="429" y="188"/>
                    </a:cxn>
                    <a:cxn ang="0">
                      <a:pos x="382" y="249"/>
                    </a:cxn>
                    <a:cxn ang="0">
                      <a:pos x="348" y="292"/>
                    </a:cxn>
                    <a:cxn ang="0">
                      <a:pos x="313" y="336"/>
                    </a:cxn>
                    <a:cxn ang="0">
                      <a:pos x="261" y="402"/>
                    </a:cxn>
                    <a:cxn ang="0">
                      <a:pos x="226" y="445"/>
                    </a:cxn>
                    <a:cxn ang="0">
                      <a:pos x="192" y="488"/>
                    </a:cxn>
                    <a:cxn ang="0">
                      <a:pos x="159" y="529"/>
                    </a:cxn>
                    <a:cxn ang="0">
                      <a:pos x="128" y="567"/>
                    </a:cxn>
                    <a:cxn ang="0">
                      <a:pos x="100" y="603"/>
                    </a:cxn>
                    <a:cxn ang="0">
                      <a:pos x="73" y="635"/>
                    </a:cxn>
                    <a:cxn ang="0">
                      <a:pos x="51" y="664"/>
                    </a:cxn>
                    <a:cxn ang="0">
                      <a:pos x="31" y="688"/>
                    </a:cxn>
                    <a:cxn ang="0">
                      <a:pos x="16" y="707"/>
                    </a:cxn>
                    <a:cxn ang="0">
                      <a:pos x="5" y="720"/>
                    </a:cxn>
                    <a:cxn ang="0">
                      <a:pos x="0" y="727"/>
                    </a:cxn>
                    <a:cxn ang="0">
                      <a:pos x="5" y="719"/>
                    </a:cxn>
                    <a:cxn ang="0">
                      <a:pos x="16" y="705"/>
                    </a:cxn>
                    <a:cxn ang="0">
                      <a:pos x="31" y="685"/>
                    </a:cxn>
                    <a:cxn ang="0">
                      <a:pos x="50" y="660"/>
                    </a:cxn>
                    <a:cxn ang="0">
                      <a:pos x="72" y="629"/>
                    </a:cxn>
                    <a:cxn ang="0">
                      <a:pos x="98" y="594"/>
                    </a:cxn>
                    <a:cxn ang="0">
                      <a:pos x="126" y="556"/>
                    </a:cxn>
                    <a:cxn ang="0">
                      <a:pos x="157" y="515"/>
                    </a:cxn>
                    <a:cxn ang="0">
                      <a:pos x="189" y="472"/>
                    </a:cxn>
                    <a:cxn ang="0">
                      <a:pos x="240" y="405"/>
                    </a:cxn>
                    <a:cxn ang="0">
                      <a:pos x="344" y="268"/>
                    </a:cxn>
                    <a:cxn ang="0">
                      <a:pos x="377" y="225"/>
                    </a:cxn>
                    <a:cxn ang="0">
                      <a:pos x="409" y="183"/>
                    </a:cxn>
                    <a:cxn ang="0">
                      <a:pos x="440" y="144"/>
                    </a:cxn>
                    <a:cxn ang="0">
                      <a:pos x="468" y="108"/>
                    </a:cxn>
                    <a:cxn ang="0">
                      <a:pos x="493" y="77"/>
                    </a:cxn>
                    <a:cxn ang="0">
                      <a:pos x="515" y="49"/>
                    </a:cxn>
                    <a:cxn ang="0">
                      <a:pos x="534" y="28"/>
                    </a:cxn>
                    <a:cxn ang="0">
                      <a:pos x="548" y="11"/>
                    </a:cxn>
                    <a:cxn ang="0">
                      <a:pos x="558" y="2"/>
                    </a:cxn>
                  </a:cxnLst>
                  <a:rect l="0" t="0" r="r" b="b"/>
                  <a:pathLst>
                    <a:path w="563" h="727">
                      <a:moveTo>
                        <a:pt x="561" y="0"/>
                      </a:moveTo>
                      <a:lnTo>
                        <a:pt x="563" y="0"/>
                      </a:lnTo>
                      <a:lnTo>
                        <a:pt x="563" y="2"/>
                      </a:lnTo>
                      <a:lnTo>
                        <a:pt x="562" y="5"/>
                      </a:lnTo>
                      <a:lnTo>
                        <a:pt x="559" y="10"/>
                      </a:lnTo>
                      <a:lnTo>
                        <a:pt x="556" y="17"/>
                      </a:lnTo>
                      <a:lnTo>
                        <a:pt x="551" y="25"/>
                      </a:lnTo>
                      <a:lnTo>
                        <a:pt x="544" y="34"/>
                      </a:lnTo>
                      <a:lnTo>
                        <a:pt x="537" y="44"/>
                      </a:lnTo>
                      <a:lnTo>
                        <a:pt x="529" y="56"/>
                      </a:lnTo>
                      <a:lnTo>
                        <a:pt x="519" y="69"/>
                      </a:lnTo>
                      <a:lnTo>
                        <a:pt x="509" y="84"/>
                      </a:lnTo>
                      <a:lnTo>
                        <a:pt x="497" y="99"/>
                      </a:lnTo>
                      <a:lnTo>
                        <a:pt x="485" y="115"/>
                      </a:lnTo>
                      <a:lnTo>
                        <a:pt x="472" y="132"/>
                      </a:lnTo>
                      <a:lnTo>
                        <a:pt x="458" y="150"/>
                      </a:lnTo>
                      <a:lnTo>
                        <a:pt x="444" y="169"/>
                      </a:lnTo>
                      <a:lnTo>
                        <a:pt x="429" y="188"/>
                      </a:lnTo>
                      <a:lnTo>
                        <a:pt x="414" y="208"/>
                      </a:lnTo>
                      <a:lnTo>
                        <a:pt x="382" y="249"/>
                      </a:lnTo>
                      <a:lnTo>
                        <a:pt x="365" y="270"/>
                      </a:lnTo>
                      <a:lnTo>
                        <a:pt x="348" y="292"/>
                      </a:lnTo>
                      <a:lnTo>
                        <a:pt x="331" y="314"/>
                      </a:lnTo>
                      <a:lnTo>
                        <a:pt x="313" y="336"/>
                      </a:lnTo>
                      <a:lnTo>
                        <a:pt x="279" y="380"/>
                      </a:lnTo>
                      <a:lnTo>
                        <a:pt x="261" y="402"/>
                      </a:lnTo>
                      <a:lnTo>
                        <a:pt x="243" y="424"/>
                      </a:lnTo>
                      <a:lnTo>
                        <a:pt x="226" y="445"/>
                      </a:lnTo>
                      <a:lnTo>
                        <a:pt x="209" y="467"/>
                      </a:lnTo>
                      <a:lnTo>
                        <a:pt x="192" y="488"/>
                      </a:lnTo>
                      <a:lnTo>
                        <a:pt x="176" y="509"/>
                      </a:lnTo>
                      <a:lnTo>
                        <a:pt x="159" y="529"/>
                      </a:lnTo>
                      <a:lnTo>
                        <a:pt x="144" y="548"/>
                      </a:lnTo>
                      <a:lnTo>
                        <a:pt x="128" y="567"/>
                      </a:lnTo>
                      <a:lnTo>
                        <a:pt x="114" y="586"/>
                      </a:lnTo>
                      <a:lnTo>
                        <a:pt x="100" y="603"/>
                      </a:lnTo>
                      <a:lnTo>
                        <a:pt x="86" y="620"/>
                      </a:lnTo>
                      <a:lnTo>
                        <a:pt x="73" y="635"/>
                      </a:lnTo>
                      <a:lnTo>
                        <a:pt x="62" y="650"/>
                      </a:lnTo>
                      <a:lnTo>
                        <a:pt x="51" y="664"/>
                      </a:lnTo>
                      <a:lnTo>
                        <a:pt x="40" y="676"/>
                      </a:lnTo>
                      <a:lnTo>
                        <a:pt x="31" y="688"/>
                      </a:lnTo>
                      <a:lnTo>
                        <a:pt x="23" y="698"/>
                      </a:lnTo>
                      <a:lnTo>
                        <a:pt x="16" y="707"/>
                      </a:lnTo>
                      <a:lnTo>
                        <a:pt x="10" y="714"/>
                      </a:lnTo>
                      <a:lnTo>
                        <a:pt x="5" y="720"/>
                      </a:lnTo>
                      <a:lnTo>
                        <a:pt x="2" y="724"/>
                      </a:lnTo>
                      <a:lnTo>
                        <a:pt x="0" y="727"/>
                      </a:lnTo>
                      <a:lnTo>
                        <a:pt x="2" y="724"/>
                      </a:lnTo>
                      <a:lnTo>
                        <a:pt x="5" y="719"/>
                      </a:lnTo>
                      <a:lnTo>
                        <a:pt x="10" y="713"/>
                      </a:lnTo>
                      <a:lnTo>
                        <a:pt x="16" y="705"/>
                      </a:lnTo>
                      <a:lnTo>
                        <a:pt x="23" y="696"/>
                      </a:lnTo>
                      <a:lnTo>
                        <a:pt x="31" y="685"/>
                      </a:lnTo>
                      <a:lnTo>
                        <a:pt x="40" y="673"/>
                      </a:lnTo>
                      <a:lnTo>
                        <a:pt x="50" y="660"/>
                      </a:lnTo>
                      <a:lnTo>
                        <a:pt x="60" y="645"/>
                      </a:lnTo>
                      <a:lnTo>
                        <a:pt x="72" y="629"/>
                      </a:lnTo>
                      <a:lnTo>
                        <a:pt x="85" y="612"/>
                      </a:lnTo>
                      <a:lnTo>
                        <a:pt x="98" y="594"/>
                      </a:lnTo>
                      <a:lnTo>
                        <a:pt x="112" y="576"/>
                      </a:lnTo>
                      <a:lnTo>
                        <a:pt x="126" y="556"/>
                      </a:lnTo>
                      <a:lnTo>
                        <a:pt x="142" y="536"/>
                      </a:lnTo>
                      <a:lnTo>
                        <a:pt x="157" y="515"/>
                      </a:lnTo>
                      <a:lnTo>
                        <a:pt x="173" y="494"/>
                      </a:lnTo>
                      <a:lnTo>
                        <a:pt x="189" y="472"/>
                      </a:lnTo>
                      <a:lnTo>
                        <a:pt x="223" y="427"/>
                      </a:lnTo>
                      <a:lnTo>
                        <a:pt x="240" y="405"/>
                      </a:lnTo>
                      <a:lnTo>
                        <a:pt x="327" y="290"/>
                      </a:lnTo>
                      <a:lnTo>
                        <a:pt x="344" y="268"/>
                      </a:lnTo>
                      <a:lnTo>
                        <a:pt x="361" y="246"/>
                      </a:lnTo>
                      <a:lnTo>
                        <a:pt x="377" y="225"/>
                      </a:lnTo>
                      <a:lnTo>
                        <a:pt x="394" y="203"/>
                      </a:lnTo>
                      <a:lnTo>
                        <a:pt x="409" y="183"/>
                      </a:lnTo>
                      <a:lnTo>
                        <a:pt x="425" y="163"/>
                      </a:lnTo>
                      <a:lnTo>
                        <a:pt x="440" y="144"/>
                      </a:lnTo>
                      <a:lnTo>
                        <a:pt x="454" y="126"/>
                      </a:lnTo>
                      <a:lnTo>
                        <a:pt x="468" y="108"/>
                      </a:lnTo>
                      <a:lnTo>
                        <a:pt x="481" y="92"/>
                      </a:lnTo>
                      <a:lnTo>
                        <a:pt x="493" y="77"/>
                      </a:lnTo>
                      <a:lnTo>
                        <a:pt x="505" y="62"/>
                      </a:lnTo>
                      <a:lnTo>
                        <a:pt x="515" y="49"/>
                      </a:lnTo>
                      <a:lnTo>
                        <a:pt x="525" y="38"/>
                      </a:lnTo>
                      <a:lnTo>
                        <a:pt x="534" y="28"/>
                      </a:lnTo>
                      <a:lnTo>
                        <a:pt x="542" y="19"/>
                      </a:lnTo>
                      <a:lnTo>
                        <a:pt x="548" y="11"/>
                      </a:lnTo>
                      <a:lnTo>
                        <a:pt x="554" y="6"/>
                      </a:lnTo>
                      <a:lnTo>
                        <a:pt x="558" y="2"/>
                      </a:lnTo>
                      <a:lnTo>
                        <a:pt x="561"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2" name="Freeform 22"/>
                <p:cNvSpPr>
                  <a:spLocks/>
                </p:cNvSpPr>
                <p:nvPr/>
              </p:nvSpPr>
              <p:spPr bwMode="auto">
                <a:xfrm>
                  <a:off x="8828088" y="854075"/>
                  <a:ext cx="106363" cy="825500"/>
                </a:xfrm>
                <a:custGeom>
                  <a:avLst/>
                  <a:gdLst/>
                  <a:ahLst/>
                  <a:cxnLst>
                    <a:cxn ang="0">
                      <a:pos x="63" y="0"/>
                    </a:cxn>
                    <a:cxn ang="0">
                      <a:pos x="65" y="2"/>
                    </a:cxn>
                    <a:cxn ang="0">
                      <a:pos x="66" y="6"/>
                    </a:cxn>
                    <a:cxn ang="0">
                      <a:pos x="67" y="13"/>
                    </a:cxn>
                    <a:cxn ang="0">
                      <a:pos x="67" y="32"/>
                    </a:cxn>
                    <a:cxn ang="0">
                      <a:pos x="66" y="44"/>
                    </a:cxn>
                    <a:cxn ang="0">
                      <a:pos x="65" y="59"/>
                    </a:cxn>
                    <a:cxn ang="0">
                      <a:pos x="63" y="74"/>
                    </a:cxn>
                    <a:cxn ang="0">
                      <a:pos x="62" y="92"/>
                    </a:cxn>
                    <a:cxn ang="0">
                      <a:pos x="59" y="110"/>
                    </a:cxn>
                    <a:cxn ang="0">
                      <a:pos x="57" y="130"/>
                    </a:cxn>
                    <a:cxn ang="0">
                      <a:pos x="55" y="150"/>
                    </a:cxn>
                    <a:cxn ang="0">
                      <a:pos x="52" y="172"/>
                    </a:cxn>
                    <a:cxn ang="0">
                      <a:pos x="46" y="216"/>
                    </a:cxn>
                    <a:cxn ang="0">
                      <a:pos x="43" y="238"/>
                    </a:cxn>
                    <a:cxn ang="0">
                      <a:pos x="33" y="307"/>
                    </a:cxn>
                    <a:cxn ang="0">
                      <a:pos x="30" y="329"/>
                    </a:cxn>
                    <a:cxn ang="0">
                      <a:pos x="26" y="351"/>
                    </a:cxn>
                    <a:cxn ang="0">
                      <a:pos x="23" y="372"/>
                    </a:cxn>
                    <a:cxn ang="0">
                      <a:pos x="20" y="393"/>
                    </a:cxn>
                    <a:cxn ang="0">
                      <a:pos x="17" y="412"/>
                    </a:cxn>
                    <a:cxn ang="0">
                      <a:pos x="14" y="430"/>
                    </a:cxn>
                    <a:cxn ang="0">
                      <a:pos x="11" y="448"/>
                    </a:cxn>
                    <a:cxn ang="0">
                      <a:pos x="9" y="463"/>
                    </a:cxn>
                    <a:cxn ang="0">
                      <a:pos x="7" y="477"/>
                    </a:cxn>
                    <a:cxn ang="0">
                      <a:pos x="5" y="490"/>
                    </a:cxn>
                    <a:cxn ang="0">
                      <a:pos x="3" y="500"/>
                    </a:cxn>
                    <a:cxn ang="0">
                      <a:pos x="2" y="509"/>
                    </a:cxn>
                    <a:cxn ang="0">
                      <a:pos x="1" y="515"/>
                    </a:cxn>
                    <a:cxn ang="0">
                      <a:pos x="0" y="519"/>
                    </a:cxn>
                    <a:cxn ang="0">
                      <a:pos x="0" y="520"/>
                    </a:cxn>
                    <a:cxn ang="0">
                      <a:pos x="0" y="518"/>
                    </a:cxn>
                    <a:cxn ang="0">
                      <a:pos x="0" y="514"/>
                    </a:cxn>
                    <a:cxn ang="0">
                      <a:pos x="1" y="507"/>
                    </a:cxn>
                    <a:cxn ang="0">
                      <a:pos x="2" y="498"/>
                    </a:cxn>
                    <a:cxn ang="0">
                      <a:pos x="3" y="486"/>
                    </a:cxn>
                    <a:cxn ang="0">
                      <a:pos x="4" y="472"/>
                    </a:cxn>
                    <a:cxn ang="0">
                      <a:pos x="5" y="456"/>
                    </a:cxn>
                    <a:cxn ang="0">
                      <a:pos x="7" y="438"/>
                    </a:cxn>
                    <a:cxn ang="0">
                      <a:pos x="8" y="419"/>
                    </a:cxn>
                    <a:cxn ang="0">
                      <a:pos x="10" y="399"/>
                    </a:cxn>
                    <a:cxn ang="0">
                      <a:pos x="12" y="378"/>
                    </a:cxn>
                    <a:cxn ang="0">
                      <a:pos x="14" y="355"/>
                    </a:cxn>
                    <a:cxn ang="0">
                      <a:pos x="16" y="332"/>
                    </a:cxn>
                    <a:cxn ang="0">
                      <a:pos x="19" y="308"/>
                    </a:cxn>
                    <a:cxn ang="0">
                      <a:pos x="21" y="284"/>
                    </a:cxn>
                    <a:cxn ang="0">
                      <a:pos x="24" y="259"/>
                    </a:cxn>
                    <a:cxn ang="0">
                      <a:pos x="26" y="235"/>
                    </a:cxn>
                    <a:cxn ang="0">
                      <a:pos x="29" y="211"/>
                    </a:cxn>
                    <a:cxn ang="0">
                      <a:pos x="31" y="187"/>
                    </a:cxn>
                    <a:cxn ang="0">
                      <a:pos x="34" y="164"/>
                    </a:cxn>
                    <a:cxn ang="0">
                      <a:pos x="37" y="141"/>
                    </a:cxn>
                    <a:cxn ang="0">
                      <a:pos x="39" y="120"/>
                    </a:cxn>
                    <a:cxn ang="0">
                      <a:pos x="42" y="99"/>
                    </a:cxn>
                    <a:cxn ang="0">
                      <a:pos x="44" y="80"/>
                    </a:cxn>
                    <a:cxn ang="0">
                      <a:pos x="47" y="63"/>
                    </a:cxn>
                    <a:cxn ang="0">
                      <a:pos x="50" y="47"/>
                    </a:cxn>
                    <a:cxn ang="0">
                      <a:pos x="52" y="34"/>
                    </a:cxn>
                    <a:cxn ang="0">
                      <a:pos x="54" y="22"/>
                    </a:cxn>
                    <a:cxn ang="0">
                      <a:pos x="57" y="13"/>
                    </a:cxn>
                    <a:cxn ang="0">
                      <a:pos x="59" y="6"/>
                    </a:cxn>
                    <a:cxn ang="0">
                      <a:pos x="61" y="2"/>
                    </a:cxn>
                    <a:cxn ang="0">
                      <a:pos x="63" y="0"/>
                    </a:cxn>
                  </a:cxnLst>
                  <a:rect l="0" t="0" r="r" b="b"/>
                  <a:pathLst>
                    <a:path w="67" h="520">
                      <a:moveTo>
                        <a:pt x="63" y="0"/>
                      </a:moveTo>
                      <a:lnTo>
                        <a:pt x="65" y="2"/>
                      </a:lnTo>
                      <a:lnTo>
                        <a:pt x="66" y="6"/>
                      </a:lnTo>
                      <a:lnTo>
                        <a:pt x="67" y="13"/>
                      </a:lnTo>
                      <a:lnTo>
                        <a:pt x="67" y="32"/>
                      </a:lnTo>
                      <a:lnTo>
                        <a:pt x="66" y="44"/>
                      </a:lnTo>
                      <a:lnTo>
                        <a:pt x="65" y="59"/>
                      </a:lnTo>
                      <a:lnTo>
                        <a:pt x="63" y="74"/>
                      </a:lnTo>
                      <a:lnTo>
                        <a:pt x="62" y="92"/>
                      </a:lnTo>
                      <a:lnTo>
                        <a:pt x="59" y="110"/>
                      </a:lnTo>
                      <a:lnTo>
                        <a:pt x="57" y="130"/>
                      </a:lnTo>
                      <a:lnTo>
                        <a:pt x="55" y="150"/>
                      </a:lnTo>
                      <a:lnTo>
                        <a:pt x="52" y="172"/>
                      </a:lnTo>
                      <a:lnTo>
                        <a:pt x="46" y="216"/>
                      </a:lnTo>
                      <a:lnTo>
                        <a:pt x="43" y="238"/>
                      </a:lnTo>
                      <a:lnTo>
                        <a:pt x="33" y="307"/>
                      </a:lnTo>
                      <a:lnTo>
                        <a:pt x="30" y="329"/>
                      </a:lnTo>
                      <a:lnTo>
                        <a:pt x="26" y="351"/>
                      </a:lnTo>
                      <a:lnTo>
                        <a:pt x="23" y="372"/>
                      </a:lnTo>
                      <a:lnTo>
                        <a:pt x="20" y="393"/>
                      </a:lnTo>
                      <a:lnTo>
                        <a:pt x="17" y="412"/>
                      </a:lnTo>
                      <a:lnTo>
                        <a:pt x="14" y="430"/>
                      </a:lnTo>
                      <a:lnTo>
                        <a:pt x="11" y="448"/>
                      </a:lnTo>
                      <a:lnTo>
                        <a:pt x="9" y="463"/>
                      </a:lnTo>
                      <a:lnTo>
                        <a:pt x="7" y="477"/>
                      </a:lnTo>
                      <a:lnTo>
                        <a:pt x="5" y="490"/>
                      </a:lnTo>
                      <a:lnTo>
                        <a:pt x="3" y="500"/>
                      </a:lnTo>
                      <a:lnTo>
                        <a:pt x="2" y="509"/>
                      </a:lnTo>
                      <a:lnTo>
                        <a:pt x="1" y="515"/>
                      </a:lnTo>
                      <a:lnTo>
                        <a:pt x="0" y="519"/>
                      </a:lnTo>
                      <a:lnTo>
                        <a:pt x="0" y="520"/>
                      </a:lnTo>
                      <a:lnTo>
                        <a:pt x="0" y="518"/>
                      </a:lnTo>
                      <a:lnTo>
                        <a:pt x="0" y="514"/>
                      </a:lnTo>
                      <a:lnTo>
                        <a:pt x="1" y="507"/>
                      </a:lnTo>
                      <a:lnTo>
                        <a:pt x="2" y="498"/>
                      </a:lnTo>
                      <a:lnTo>
                        <a:pt x="3" y="486"/>
                      </a:lnTo>
                      <a:lnTo>
                        <a:pt x="4" y="472"/>
                      </a:lnTo>
                      <a:lnTo>
                        <a:pt x="5" y="456"/>
                      </a:lnTo>
                      <a:lnTo>
                        <a:pt x="7" y="438"/>
                      </a:lnTo>
                      <a:lnTo>
                        <a:pt x="8" y="419"/>
                      </a:lnTo>
                      <a:lnTo>
                        <a:pt x="10" y="399"/>
                      </a:lnTo>
                      <a:lnTo>
                        <a:pt x="12" y="378"/>
                      </a:lnTo>
                      <a:lnTo>
                        <a:pt x="14" y="355"/>
                      </a:lnTo>
                      <a:lnTo>
                        <a:pt x="16" y="332"/>
                      </a:lnTo>
                      <a:lnTo>
                        <a:pt x="19" y="308"/>
                      </a:lnTo>
                      <a:lnTo>
                        <a:pt x="21" y="284"/>
                      </a:lnTo>
                      <a:lnTo>
                        <a:pt x="24" y="259"/>
                      </a:lnTo>
                      <a:lnTo>
                        <a:pt x="26" y="235"/>
                      </a:lnTo>
                      <a:lnTo>
                        <a:pt x="29" y="211"/>
                      </a:lnTo>
                      <a:lnTo>
                        <a:pt x="31" y="187"/>
                      </a:lnTo>
                      <a:lnTo>
                        <a:pt x="34" y="164"/>
                      </a:lnTo>
                      <a:lnTo>
                        <a:pt x="37" y="141"/>
                      </a:lnTo>
                      <a:lnTo>
                        <a:pt x="39" y="120"/>
                      </a:lnTo>
                      <a:lnTo>
                        <a:pt x="42" y="99"/>
                      </a:lnTo>
                      <a:lnTo>
                        <a:pt x="44" y="80"/>
                      </a:lnTo>
                      <a:lnTo>
                        <a:pt x="47" y="63"/>
                      </a:lnTo>
                      <a:lnTo>
                        <a:pt x="50" y="47"/>
                      </a:lnTo>
                      <a:lnTo>
                        <a:pt x="52" y="34"/>
                      </a:lnTo>
                      <a:lnTo>
                        <a:pt x="54" y="22"/>
                      </a:lnTo>
                      <a:lnTo>
                        <a:pt x="57" y="13"/>
                      </a:lnTo>
                      <a:lnTo>
                        <a:pt x="59" y="6"/>
                      </a:lnTo>
                      <a:lnTo>
                        <a:pt x="61" y="2"/>
                      </a:lnTo>
                      <a:lnTo>
                        <a:pt x="63"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3" name="Freeform 23"/>
                <p:cNvSpPr>
                  <a:spLocks/>
                </p:cNvSpPr>
                <p:nvPr/>
              </p:nvSpPr>
              <p:spPr bwMode="auto">
                <a:xfrm>
                  <a:off x="8964613" y="830263"/>
                  <a:ext cx="249238" cy="1268413"/>
                </a:xfrm>
                <a:custGeom>
                  <a:avLst/>
                  <a:gdLst/>
                  <a:ahLst/>
                  <a:cxnLst>
                    <a:cxn ang="0">
                      <a:pos x="128" y="0"/>
                    </a:cxn>
                    <a:cxn ang="0">
                      <a:pos x="135" y="2"/>
                    </a:cxn>
                    <a:cxn ang="0">
                      <a:pos x="141" y="7"/>
                    </a:cxn>
                    <a:cxn ang="0">
                      <a:pos x="147" y="13"/>
                    </a:cxn>
                    <a:cxn ang="0">
                      <a:pos x="151" y="20"/>
                    </a:cxn>
                    <a:cxn ang="0">
                      <a:pos x="154" y="29"/>
                    </a:cxn>
                    <a:cxn ang="0">
                      <a:pos x="157" y="38"/>
                    </a:cxn>
                    <a:cxn ang="0">
                      <a:pos x="157" y="49"/>
                    </a:cxn>
                    <a:cxn ang="0">
                      <a:pos x="157" y="60"/>
                    </a:cxn>
                    <a:cxn ang="0">
                      <a:pos x="157" y="62"/>
                    </a:cxn>
                    <a:cxn ang="0">
                      <a:pos x="156" y="63"/>
                    </a:cxn>
                    <a:cxn ang="0">
                      <a:pos x="156" y="65"/>
                    </a:cxn>
                    <a:cxn ang="0">
                      <a:pos x="64" y="799"/>
                    </a:cxn>
                    <a:cxn ang="0">
                      <a:pos x="0" y="746"/>
                    </a:cxn>
                    <a:cxn ang="0">
                      <a:pos x="86" y="56"/>
                    </a:cxn>
                    <a:cxn ang="0">
                      <a:pos x="86" y="54"/>
                    </a:cxn>
                    <a:cxn ang="0">
                      <a:pos x="86" y="53"/>
                    </a:cxn>
                    <a:cxn ang="0">
                      <a:pos x="86" y="51"/>
                    </a:cxn>
                    <a:cxn ang="0">
                      <a:pos x="89" y="39"/>
                    </a:cxn>
                    <a:cxn ang="0">
                      <a:pos x="93" y="28"/>
                    </a:cxn>
                    <a:cxn ang="0">
                      <a:pos x="99" y="18"/>
                    </a:cxn>
                    <a:cxn ang="0">
                      <a:pos x="105" y="10"/>
                    </a:cxn>
                    <a:cxn ang="0">
                      <a:pos x="112" y="4"/>
                    </a:cxn>
                    <a:cxn ang="0">
                      <a:pos x="120" y="1"/>
                    </a:cxn>
                    <a:cxn ang="0">
                      <a:pos x="128" y="0"/>
                    </a:cxn>
                  </a:cxnLst>
                  <a:rect l="0" t="0" r="r" b="b"/>
                  <a:pathLst>
                    <a:path w="157" h="799">
                      <a:moveTo>
                        <a:pt x="128" y="0"/>
                      </a:moveTo>
                      <a:lnTo>
                        <a:pt x="135" y="2"/>
                      </a:lnTo>
                      <a:lnTo>
                        <a:pt x="141" y="7"/>
                      </a:lnTo>
                      <a:lnTo>
                        <a:pt x="147" y="13"/>
                      </a:lnTo>
                      <a:lnTo>
                        <a:pt x="151" y="20"/>
                      </a:lnTo>
                      <a:lnTo>
                        <a:pt x="154" y="29"/>
                      </a:lnTo>
                      <a:lnTo>
                        <a:pt x="157" y="38"/>
                      </a:lnTo>
                      <a:lnTo>
                        <a:pt x="157" y="49"/>
                      </a:lnTo>
                      <a:lnTo>
                        <a:pt x="157" y="60"/>
                      </a:lnTo>
                      <a:lnTo>
                        <a:pt x="157" y="62"/>
                      </a:lnTo>
                      <a:lnTo>
                        <a:pt x="156" y="63"/>
                      </a:lnTo>
                      <a:lnTo>
                        <a:pt x="156" y="65"/>
                      </a:lnTo>
                      <a:lnTo>
                        <a:pt x="64" y="799"/>
                      </a:lnTo>
                      <a:lnTo>
                        <a:pt x="0" y="746"/>
                      </a:lnTo>
                      <a:lnTo>
                        <a:pt x="86" y="56"/>
                      </a:lnTo>
                      <a:lnTo>
                        <a:pt x="86" y="54"/>
                      </a:lnTo>
                      <a:lnTo>
                        <a:pt x="86" y="53"/>
                      </a:lnTo>
                      <a:lnTo>
                        <a:pt x="86" y="51"/>
                      </a:lnTo>
                      <a:lnTo>
                        <a:pt x="89" y="39"/>
                      </a:lnTo>
                      <a:lnTo>
                        <a:pt x="93" y="28"/>
                      </a:lnTo>
                      <a:lnTo>
                        <a:pt x="99" y="18"/>
                      </a:lnTo>
                      <a:lnTo>
                        <a:pt x="105" y="10"/>
                      </a:lnTo>
                      <a:lnTo>
                        <a:pt x="112" y="4"/>
                      </a:lnTo>
                      <a:lnTo>
                        <a:pt x="120" y="1"/>
                      </a:lnTo>
                      <a:lnTo>
                        <a:pt x="128" y="0"/>
                      </a:lnTo>
                      <a:close/>
                    </a:path>
                  </a:pathLst>
                </a:custGeom>
                <a:solidFill>
                  <a:srgbClr val="5BE0A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8" name="Group 17"/>
              <p:cNvGrpSpPr/>
              <p:nvPr/>
            </p:nvGrpSpPr>
            <p:grpSpPr>
              <a:xfrm>
                <a:off x="3960812" y="1371600"/>
                <a:ext cx="4011613" cy="4478337"/>
                <a:chOff x="4265613" y="1068388"/>
                <a:chExt cx="4011613" cy="4478337"/>
              </a:xfrm>
              <a:effectLst>
                <a:outerShdw blurRad="76200" dir="18900000" sy="23000" kx="-1200000" algn="bl" rotWithShape="0">
                  <a:prstClr val="black">
                    <a:alpha val="20000"/>
                  </a:prstClr>
                </a:outerShdw>
              </a:effectLst>
            </p:grpSpPr>
            <p:sp>
              <p:nvSpPr>
                <p:cNvPr id="216" name="Freeform 6"/>
                <p:cNvSpPr>
                  <a:spLocks/>
                </p:cNvSpPr>
                <p:nvPr/>
              </p:nvSpPr>
              <p:spPr bwMode="auto">
                <a:xfrm>
                  <a:off x="4918076" y="4295775"/>
                  <a:ext cx="593725" cy="1249363"/>
                </a:xfrm>
                <a:custGeom>
                  <a:avLst/>
                  <a:gdLst/>
                  <a:ahLst/>
                  <a:cxnLst>
                    <a:cxn ang="0">
                      <a:pos x="212" y="0"/>
                    </a:cxn>
                    <a:cxn ang="0">
                      <a:pos x="225" y="2"/>
                    </a:cxn>
                    <a:cxn ang="0">
                      <a:pos x="342" y="34"/>
                    </a:cxn>
                    <a:cxn ang="0">
                      <a:pos x="355" y="40"/>
                    </a:cxn>
                    <a:cxn ang="0">
                      <a:pos x="365" y="48"/>
                    </a:cxn>
                    <a:cxn ang="0">
                      <a:pos x="372" y="60"/>
                    </a:cxn>
                    <a:cxn ang="0">
                      <a:pos x="374" y="73"/>
                    </a:cxn>
                    <a:cxn ang="0">
                      <a:pos x="372" y="87"/>
                    </a:cxn>
                    <a:cxn ang="0">
                      <a:pos x="200" y="735"/>
                    </a:cxn>
                    <a:cxn ang="0">
                      <a:pos x="196" y="745"/>
                    </a:cxn>
                    <a:cxn ang="0">
                      <a:pos x="189" y="754"/>
                    </a:cxn>
                    <a:cxn ang="0">
                      <a:pos x="180" y="761"/>
                    </a:cxn>
                    <a:cxn ang="0">
                      <a:pos x="174" y="764"/>
                    </a:cxn>
                    <a:cxn ang="0">
                      <a:pos x="164" y="769"/>
                    </a:cxn>
                    <a:cxn ang="0">
                      <a:pos x="152" y="773"/>
                    </a:cxn>
                    <a:cxn ang="0">
                      <a:pos x="137" y="777"/>
                    </a:cxn>
                    <a:cxn ang="0">
                      <a:pos x="122" y="781"/>
                    </a:cxn>
                    <a:cxn ang="0">
                      <a:pos x="106" y="785"/>
                    </a:cxn>
                    <a:cxn ang="0">
                      <a:pos x="91" y="787"/>
                    </a:cxn>
                    <a:cxn ang="0">
                      <a:pos x="82" y="787"/>
                    </a:cxn>
                    <a:cxn ang="0">
                      <a:pos x="71" y="781"/>
                    </a:cxn>
                    <a:cxn ang="0">
                      <a:pos x="59" y="774"/>
                    </a:cxn>
                    <a:cxn ang="0">
                      <a:pos x="48" y="763"/>
                    </a:cxn>
                    <a:cxn ang="0">
                      <a:pos x="37" y="751"/>
                    </a:cxn>
                    <a:cxn ang="0">
                      <a:pos x="26" y="738"/>
                    </a:cxn>
                    <a:cxn ang="0">
                      <a:pos x="16" y="724"/>
                    </a:cxn>
                    <a:cxn ang="0">
                      <a:pos x="8" y="710"/>
                    </a:cxn>
                    <a:cxn ang="0">
                      <a:pos x="3" y="698"/>
                    </a:cxn>
                    <a:cxn ang="0">
                      <a:pos x="0" y="688"/>
                    </a:cxn>
                    <a:cxn ang="0">
                      <a:pos x="0" y="680"/>
                    </a:cxn>
                    <a:cxn ang="0">
                      <a:pos x="172" y="32"/>
                    </a:cxn>
                    <a:cxn ang="0">
                      <a:pos x="178" y="19"/>
                    </a:cxn>
                    <a:cxn ang="0">
                      <a:pos x="187" y="10"/>
                    </a:cxn>
                    <a:cxn ang="0">
                      <a:pos x="199" y="3"/>
                    </a:cxn>
                    <a:cxn ang="0">
                      <a:pos x="212" y="0"/>
                    </a:cxn>
                  </a:cxnLst>
                  <a:rect l="0" t="0" r="r" b="b"/>
                  <a:pathLst>
                    <a:path w="374" h="787">
                      <a:moveTo>
                        <a:pt x="212" y="0"/>
                      </a:moveTo>
                      <a:lnTo>
                        <a:pt x="225" y="2"/>
                      </a:lnTo>
                      <a:lnTo>
                        <a:pt x="342" y="34"/>
                      </a:lnTo>
                      <a:lnTo>
                        <a:pt x="355" y="40"/>
                      </a:lnTo>
                      <a:lnTo>
                        <a:pt x="365" y="48"/>
                      </a:lnTo>
                      <a:lnTo>
                        <a:pt x="372" y="60"/>
                      </a:lnTo>
                      <a:lnTo>
                        <a:pt x="374" y="73"/>
                      </a:lnTo>
                      <a:lnTo>
                        <a:pt x="372" y="87"/>
                      </a:lnTo>
                      <a:lnTo>
                        <a:pt x="200" y="735"/>
                      </a:lnTo>
                      <a:lnTo>
                        <a:pt x="196" y="745"/>
                      </a:lnTo>
                      <a:lnTo>
                        <a:pt x="189" y="754"/>
                      </a:lnTo>
                      <a:lnTo>
                        <a:pt x="180" y="761"/>
                      </a:lnTo>
                      <a:lnTo>
                        <a:pt x="174" y="764"/>
                      </a:lnTo>
                      <a:lnTo>
                        <a:pt x="164" y="769"/>
                      </a:lnTo>
                      <a:lnTo>
                        <a:pt x="152" y="773"/>
                      </a:lnTo>
                      <a:lnTo>
                        <a:pt x="137" y="777"/>
                      </a:lnTo>
                      <a:lnTo>
                        <a:pt x="122" y="781"/>
                      </a:lnTo>
                      <a:lnTo>
                        <a:pt x="106" y="785"/>
                      </a:lnTo>
                      <a:lnTo>
                        <a:pt x="91" y="787"/>
                      </a:lnTo>
                      <a:lnTo>
                        <a:pt x="82" y="787"/>
                      </a:lnTo>
                      <a:lnTo>
                        <a:pt x="71" y="781"/>
                      </a:lnTo>
                      <a:lnTo>
                        <a:pt x="59" y="774"/>
                      </a:lnTo>
                      <a:lnTo>
                        <a:pt x="48" y="763"/>
                      </a:lnTo>
                      <a:lnTo>
                        <a:pt x="37" y="751"/>
                      </a:lnTo>
                      <a:lnTo>
                        <a:pt x="26" y="738"/>
                      </a:lnTo>
                      <a:lnTo>
                        <a:pt x="16" y="724"/>
                      </a:lnTo>
                      <a:lnTo>
                        <a:pt x="8" y="710"/>
                      </a:lnTo>
                      <a:lnTo>
                        <a:pt x="3" y="698"/>
                      </a:lnTo>
                      <a:lnTo>
                        <a:pt x="0" y="688"/>
                      </a:lnTo>
                      <a:lnTo>
                        <a:pt x="0" y="680"/>
                      </a:lnTo>
                      <a:lnTo>
                        <a:pt x="172" y="32"/>
                      </a:lnTo>
                      <a:lnTo>
                        <a:pt x="178" y="19"/>
                      </a:lnTo>
                      <a:lnTo>
                        <a:pt x="187" y="10"/>
                      </a:lnTo>
                      <a:lnTo>
                        <a:pt x="199" y="3"/>
                      </a:lnTo>
                      <a:lnTo>
                        <a:pt x="212" y="0"/>
                      </a:lnTo>
                      <a:close/>
                    </a:path>
                  </a:pathLst>
                </a:custGeom>
                <a:solidFill>
                  <a:srgbClr val="8014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7" name="Freeform 7"/>
                <p:cNvSpPr>
                  <a:spLocks/>
                </p:cNvSpPr>
                <p:nvPr/>
              </p:nvSpPr>
              <p:spPr bwMode="auto">
                <a:xfrm>
                  <a:off x="4811713" y="4330700"/>
                  <a:ext cx="598488" cy="1216025"/>
                </a:xfrm>
                <a:custGeom>
                  <a:avLst/>
                  <a:gdLst/>
                  <a:ahLst/>
                  <a:cxnLst>
                    <a:cxn ang="0">
                      <a:pos x="214" y="0"/>
                    </a:cxn>
                    <a:cxn ang="0">
                      <a:pos x="228" y="1"/>
                    </a:cxn>
                    <a:cxn ang="0">
                      <a:pos x="345" y="33"/>
                    </a:cxn>
                    <a:cxn ang="0">
                      <a:pos x="357" y="39"/>
                    </a:cxn>
                    <a:cxn ang="0">
                      <a:pos x="368" y="48"/>
                    </a:cxn>
                    <a:cxn ang="0">
                      <a:pos x="374" y="60"/>
                    </a:cxn>
                    <a:cxn ang="0">
                      <a:pos x="377" y="73"/>
                    </a:cxn>
                    <a:cxn ang="0">
                      <a:pos x="375" y="87"/>
                    </a:cxn>
                    <a:cxn ang="0">
                      <a:pos x="202" y="735"/>
                    </a:cxn>
                    <a:cxn ang="0">
                      <a:pos x="198" y="746"/>
                    </a:cxn>
                    <a:cxn ang="0">
                      <a:pos x="192" y="753"/>
                    </a:cxn>
                    <a:cxn ang="0">
                      <a:pos x="183" y="759"/>
                    </a:cxn>
                    <a:cxn ang="0">
                      <a:pos x="174" y="763"/>
                    </a:cxn>
                    <a:cxn ang="0">
                      <a:pos x="162" y="765"/>
                    </a:cxn>
                    <a:cxn ang="0">
                      <a:pos x="150" y="766"/>
                    </a:cxn>
                    <a:cxn ang="0">
                      <a:pos x="113" y="766"/>
                    </a:cxn>
                    <a:cxn ang="0">
                      <a:pos x="98" y="765"/>
                    </a:cxn>
                    <a:cxn ang="0">
                      <a:pos x="81" y="765"/>
                    </a:cxn>
                    <a:cxn ang="0">
                      <a:pos x="67" y="765"/>
                    </a:cxn>
                    <a:cxn ang="0">
                      <a:pos x="53" y="764"/>
                    </a:cxn>
                    <a:cxn ang="0">
                      <a:pos x="42" y="764"/>
                    </a:cxn>
                    <a:cxn ang="0">
                      <a:pos x="35" y="763"/>
                    </a:cxn>
                    <a:cxn ang="0">
                      <a:pos x="33" y="763"/>
                    </a:cxn>
                    <a:cxn ang="0">
                      <a:pos x="20" y="757"/>
                    </a:cxn>
                    <a:cxn ang="0">
                      <a:pos x="11" y="748"/>
                    </a:cxn>
                    <a:cxn ang="0">
                      <a:pos x="4" y="736"/>
                    </a:cxn>
                    <a:cxn ang="0">
                      <a:pos x="0" y="723"/>
                    </a:cxn>
                    <a:cxn ang="0">
                      <a:pos x="2" y="710"/>
                    </a:cxn>
                    <a:cxn ang="0">
                      <a:pos x="175" y="32"/>
                    </a:cxn>
                    <a:cxn ang="0">
                      <a:pos x="181" y="19"/>
                    </a:cxn>
                    <a:cxn ang="0">
                      <a:pos x="190" y="10"/>
                    </a:cxn>
                    <a:cxn ang="0">
                      <a:pos x="201" y="3"/>
                    </a:cxn>
                    <a:cxn ang="0">
                      <a:pos x="214" y="0"/>
                    </a:cxn>
                  </a:cxnLst>
                  <a:rect l="0" t="0" r="r" b="b"/>
                  <a:pathLst>
                    <a:path w="377" h="766">
                      <a:moveTo>
                        <a:pt x="214" y="0"/>
                      </a:moveTo>
                      <a:lnTo>
                        <a:pt x="228" y="1"/>
                      </a:lnTo>
                      <a:lnTo>
                        <a:pt x="345" y="33"/>
                      </a:lnTo>
                      <a:lnTo>
                        <a:pt x="357" y="39"/>
                      </a:lnTo>
                      <a:lnTo>
                        <a:pt x="368" y="48"/>
                      </a:lnTo>
                      <a:lnTo>
                        <a:pt x="374" y="60"/>
                      </a:lnTo>
                      <a:lnTo>
                        <a:pt x="377" y="73"/>
                      </a:lnTo>
                      <a:lnTo>
                        <a:pt x="375" y="87"/>
                      </a:lnTo>
                      <a:lnTo>
                        <a:pt x="202" y="735"/>
                      </a:lnTo>
                      <a:lnTo>
                        <a:pt x="198" y="746"/>
                      </a:lnTo>
                      <a:lnTo>
                        <a:pt x="192" y="753"/>
                      </a:lnTo>
                      <a:lnTo>
                        <a:pt x="183" y="759"/>
                      </a:lnTo>
                      <a:lnTo>
                        <a:pt x="174" y="763"/>
                      </a:lnTo>
                      <a:lnTo>
                        <a:pt x="162" y="765"/>
                      </a:lnTo>
                      <a:lnTo>
                        <a:pt x="150" y="766"/>
                      </a:lnTo>
                      <a:lnTo>
                        <a:pt x="113" y="766"/>
                      </a:lnTo>
                      <a:lnTo>
                        <a:pt x="98" y="765"/>
                      </a:lnTo>
                      <a:lnTo>
                        <a:pt x="81" y="765"/>
                      </a:lnTo>
                      <a:lnTo>
                        <a:pt x="67" y="765"/>
                      </a:lnTo>
                      <a:lnTo>
                        <a:pt x="53" y="764"/>
                      </a:lnTo>
                      <a:lnTo>
                        <a:pt x="42" y="764"/>
                      </a:lnTo>
                      <a:lnTo>
                        <a:pt x="35" y="763"/>
                      </a:lnTo>
                      <a:lnTo>
                        <a:pt x="33" y="763"/>
                      </a:lnTo>
                      <a:lnTo>
                        <a:pt x="20" y="757"/>
                      </a:lnTo>
                      <a:lnTo>
                        <a:pt x="11" y="748"/>
                      </a:lnTo>
                      <a:lnTo>
                        <a:pt x="4" y="736"/>
                      </a:lnTo>
                      <a:lnTo>
                        <a:pt x="0" y="723"/>
                      </a:lnTo>
                      <a:lnTo>
                        <a:pt x="2" y="710"/>
                      </a:lnTo>
                      <a:lnTo>
                        <a:pt x="175" y="32"/>
                      </a:lnTo>
                      <a:lnTo>
                        <a:pt x="181" y="19"/>
                      </a:lnTo>
                      <a:lnTo>
                        <a:pt x="190" y="10"/>
                      </a:lnTo>
                      <a:lnTo>
                        <a:pt x="201" y="3"/>
                      </a:lnTo>
                      <a:lnTo>
                        <a:pt x="214" y="0"/>
                      </a:lnTo>
                      <a:close/>
                    </a:path>
                  </a:pathLst>
                </a:custGeom>
                <a:gradFill flip="none" rotWithShape="1">
                  <a:gsLst>
                    <a:gs pos="0">
                      <a:srgbClr val="C15900">
                        <a:shade val="30000"/>
                        <a:satMod val="115000"/>
                      </a:srgbClr>
                    </a:gs>
                    <a:gs pos="50000">
                      <a:srgbClr val="C15900">
                        <a:shade val="67500"/>
                        <a:satMod val="115000"/>
                      </a:srgbClr>
                    </a:gs>
                    <a:gs pos="100000">
                      <a:srgbClr val="C15900">
                        <a:shade val="100000"/>
                        <a:satMod val="115000"/>
                      </a:srgbClr>
                    </a:gs>
                  </a:gsLst>
                  <a:lin ang="5400000" scaled="1"/>
                  <a:tileRect/>
                </a:gra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8" name="Freeform 8"/>
                <p:cNvSpPr>
                  <a:spLocks/>
                </p:cNvSpPr>
                <p:nvPr/>
              </p:nvSpPr>
              <p:spPr bwMode="auto">
                <a:xfrm>
                  <a:off x="7029451" y="4295775"/>
                  <a:ext cx="595313" cy="1249363"/>
                </a:xfrm>
                <a:custGeom>
                  <a:avLst/>
                  <a:gdLst/>
                  <a:ahLst/>
                  <a:cxnLst>
                    <a:cxn ang="0">
                      <a:pos x="163" y="0"/>
                    </a:cxn>
                    <a:cxn ang="0">
                      <a:pos x="176" y="3"/>
                    </a:cxn>
                    <a:cxn ang="0">
                      <a:pos x="187" y="10"/>
                    </a:cxn>
                    <a:cxn ang="0">
                      <a:pos x="197" y="19"/>
                    </a:cxn>
                    <a:cxn ang="0">
                      <a:pos x="203" y="32"/>
                    </a:cxn>
                    <a:cxn ang="0">
                      <a:pos x="375" y="680"/>
                    </a:cxn>
                    <a:cxn ang="0">
                      <a:pos x="375" y="688"/>
                    </a:cxn>
                    <a:cxn ang="0">
                      <a:pos x="372" y="698"/>
                    </a:cxn>
                    <a:cxn ang="0">
                      <a:pos x="367" y="710"/>
                    </a:cxn>
                    <a:cxn ang="0">
                      <a:pos x="359" y="724"/>
                    </a:cxn>
                    <a:cxn ang="0">
                      <a:pos x="349" y="738"/>
                    </a:cxn>
                    <a:cxn ang="0">
                      <a:pos x="338" y="751"/>
                    </a:cxn>
                    <a:cxn ang="0">
                      <a:pos x="327" y="763"/>
                    </a:cxn>
                    <a:cxn ang="0">
                      <a:pos x="316" y="774"/>
                    </a:cxn>
                    <a:cxn ang="0">
                      <a:pos x="304" y="781"/>
                    </a:cxn>
                    <a:cxn ang="0">
                      <a:pos x="293" y="787"/>
                    </a:cxn>
                    <a:cxn ang="0">
                      <a:pos x="284" y="787"/>
                    </a:cxn>
                    <a:cxn ang="0">
                      <a:pos x="269" y="785"/>
                    </a:cxn>
                    <a:cxn ang="0">
                      <a:pos x="253" y="781"/>
                    </a:cxn>
                    <a:cxn ang="0">
                      <a:pos x="238" y="777"/>
                    </a:cxn>
                    <a:cxn ang="0">
                      <a:pos x="223" y="773"/>
                    </a:cxn>
                    <a:cxn ang="0">
                      <a:pos x="211" y="769"/>
                    </a:cxn>
                    <a:cxn ang="0">
                      <a:pos x="201" y="764"/>
                    </a:cxn>
                    <a:cxn ang="0">
                      <a:pos x="195" y="761"/>
                    </a:cxn>
                    <a:cxn ang="0">
                      <a:pos x="186" y="754"/>
                    </a:cxn>
                    <a:cxn ang="0">
                      <a:pos x="179" y="745"/>
                    </a:cxn>
                    <a:cxn ang="0">
                      <a:pos x="175" y="735"/>
                    </a:cxn>
                    <a:cxn ang="0">
                      <a:pos x="2" y="87"/>
                    </a:cxn>
                    <a:cxn ang="0">
                      <a:pos x="0" y="73"/>
                    </a:cxn>
                    <a:cxn ang="0">
                      <a:pos x="3" y="60"/>
                    </a:cxn>
                    <a:cxn ang="0">
                      <a:pos x="10" y="48"/>
                    </a:cxn>
                    <a:cxn ang="0">
                      <a:pos x="20" y="40"/>
                    </a:cxn>
                    <a:cxn ang="0">
                      <a:pos x="33" y="34"/>
                    </a:cxn>
                    <a:cxn ang="0">
                      <a:pos x="150" y="2"/>
                    </a:cxn>
                    <a:cxn ang="0">
                      <a:pos x="163" y="0"/>
                    </a:cxn>
                  </a:cxnLst>
                  <a:rect l="0" t="0" r="r" b="b"/>
                  <a:pathLst>
                    <a:path w="375" h="787">
                      <a:moveTo>
                        <a:pt x="163" y="0"/>
                      </a:moveTo>
                      <a:lnTo>
                        <a:pt x="176" y="3"/>
                      </a:lnTo>
                      <a:lnTo>
                        <a:pt x="187" y="10"/>
                      </a:lnTo>
                      <a:lnTo>
                        <a:pt x="197" y="19"/>
                      </a:lnTo>
                      <a:lnTo>
                        <a:pt x="203" y="32"/>
                      </a:lnTo>
                      <a:lnTo>
                        <a:pt x="375" y="680"/>
                      </a:lnTo>
                      <a:lnTo>
                        <a:pt x="375" y="688"/>
                      </a:lnTo>
                      <a:lnTo>
                        <a:pt x="372" y="698"/>
                      </a:lnTo>
                      <a:lnTo>
                        <a:pt x="367" y="710"/>
                      </a:lnTo>
                      <a:lnTo>
                        <a:pt x="359" y="724"/>
                      </a:lnTo>
                      <a:lnTo>
                        <a:pt x="349" y="738"/>
                      </a:lnTo>
                      <a:lnTo>
                        <a:pt x="338" y="751"/>
                      </a:lnTo>
                      <a:lnTo>
                        <a:pt x="327" y="763"/>
                      </a:lnTo>
                      <a:lnTo>
                        <a:pt x="316" y="774"/>
                      </a:lnTo>
                      <a:lnTo>
                        <a:pt x="304" y="781"/>
                      </a:lnTo>
                      <a:lnTo>
                        <a:pt x="293" y="787"/>
                      </a:lnTo>
                      <a:lnTo>
                        <a:pt x="284" y="787"/>
                      </a:lnTo>
                      <a:lnTo>
                        <a:pt x="269" y="785"/>
                      </a:lnTo>
                      <a:lnTo>
                        <a:pt x="253" y="781"/>
                      </a:lnTo>
                      <a:lnTo>
                        <a:pt x="238" y="777"/>
                      </a:lnTo>
                      <a:lnTo>
                        <a:pt x="223" y="773"/>
                      </a:lnTo>
                      <a:lnTo>
                        <a:pt x="211" y="769"/>
                      </a:lnTo>
                      <a:lnTo>
                        <a:pt x="201" y="764"/>
                      </a:lnTo>
                      <a:lnTo>
                        <a:pt x="195" y="761"/>
                      </a:lnTo>
                      <a:lnTo>
                        <a:pt x="186" y="754"/>
                      </a:lnTo>
                      <a:lnTo>
                        <a:pt x="179" y="745"/>
                      </a:lnTo>
                      <a:lnTo>
                        <a:pt x="175" y="735"/>
                      </a:lnTo>
                      <a:lnTo>
                        <a:pt x="2" y="87"/>
                      </a:lnTo>
                      <a:lnTo>
                        <a:pt x="0" y="73"/>
                      </a:lnTo>
                      <a:lnTo>
                        <a:pt x="3" y="60"/>
                      </a:lnTo>
                      <a:lnTo>
                        <a:pt x="10" y="48"/>
                      </a:lnTo>
                      <a:lnTo>
                        <a:pt x="20" y="40"/>
                      </a:lnTo>
                      <a:lnTo>
                        <a:pt x="33" y="34"/>
                      </a:lnTo>
                      <a:lnTo>
                        <a:pt x="150" y="2"/>
                      </a:lnTo>
                      <a:lnTo>
                        <a:pt x="163" y="0"/>
                      </a:lnTo>
                      <a:close/>
                    </a:path>
                  </a:pathLst>
                </a:custGeom>
                <a:solidFill>
                  <a:srgbClr val="8014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9" name="Freeform 9"/>
                <p:cNvSpPr>
                  <a:spLocks/>
                </p:cNvSpPr>
                <p:nvPr/>
              </p:nvSpPr>
              <p:spPr bwMode="auto">
                <a:xfrm>
                  <a:off x="7132638" y="4330700"/>
                  <a:ext cx="598488" cy="1216025"/>
                </a:xfrm>
                <a:custGeom>
                  <a:avLst/>
                  <a:gdLst/>
                  <a:ahLst/>
                  <a:cxnLst>
                    <a:cxn ang="0">
                      <a:pos x="162" y="0"/>
                    </a:cxn>
                    <a:cxn ang="0">
                      <a:pos x="175" y="3"/>
                    </a:cxn>
                    <a:cxn ang="0">
                      <a:pos x="187" y="10"/>
                    </a:cxn>
                    <a:cxn ang="0">
                      <a:pos x="196" y="19"/>
                    </a:cxn>
                    <a:cxn ang="0">
                      <a:pos x="202" y="32"/>
                    </a:cxn>
                    <a:cxn ang="0">
                      <a:pos x="375" y="710"/>
                    </a:cxn>
                    <a:cxn ang="0">
                      <a:pos x="377" y="723"/>
                    </a:cxn>
                    <a:cxn ang="0">
                      <a:pos x="373" y="736"/>
                    </a:cxn>
                    <a:cxn ang="0">
                      <a:pos x="366" y="748"/>
                    </a:cxn>
                    <a:cxn ang="0">
                      <a:pos x="357" y="757"/>
                    </a:cxn>
                    <a:cxn ang="0">
                      <a:pos x="344" y="763"/>
                    </a:cxn>
                    <a:cxn ang="0">
                      <a:pos x="342" y="763"/>
                    </a:cxn>
                    <a:cxn ang="0">
                      <a:pos x="335" y="764"/>
                    </a:cxn>
                    <a:cxn ang="0">
                      <a:pos x="324" y="764"/>
                    </a:cxn>
                    <a:cxn ang="0">
                      <a:pos x="310" y="765"/>
                    </a:cxn>
                    <a:cxn ang="0">
                      <a:pos x="295" y="765"/>
                    </a:cxn>
                    <a:cxn ang="0">
                      <a:pos x="279" y="765"/>
                    </a:cxn>
                    <a:cxn ang="0">
                      <a:pos x="263" y="766"/>
                    </a:cxn>
                    <a:cxn ang="0">
                      <a:pos x="227" y="766"/>
                    </a:cxn>
                    <a:cxn ang="0">
                      <a:pos x="215" y="765"/>
                    </a:cxn>
                    <a:cxn ang="0">
                      <a:pos x="203" y="763"/>
                    </a:cxn>
                    <a:cxn ang="0">
                      <a:pos x="194" y="759"/>
                    </a:cxn>
                    <a:cxn ang="0">
                      <a:pos x="185" y="753"/>
                    </a:cxn>
                    <a:cxn ang="0">
                      <a:pos x="179" y="746"/>
                    </a:cxn>
                    <a:cxn ang="0">
                      <a:pos x="174" y="735"/>
                    </a:cxn>
                    <a:cxn ang="0">
                      <a:pos x="2" y="87"/>
                    </a:cxn>
                    <a:cxn ang="0">
                      <a:pos x="0" y="73"/>
                    </a:cxn>
                    <a:cxn ang="0">
                      <a:pos x="3" y="60"/>
                    </a:cxn>
                    <a:cxn ang="0">
                      <a:pos x="9" y="48"/>
                    </a:cxn>
                    <a:cxn ang="0">
                      <a:pos x="19" y="39"/>
                    </a:cxn>
                    <a:cxn ang="0">
                      <a:pos x="32" y="33"/>
                    </a:cxn>
                    <a:cxn ang="0">
                      <a:pos x="149" y="1"/>
                    </a:cxn>
                    <a:cxn ang="0">
                      <a:pos x="162" y="0"/>
                    </a:cxn>
                  </a:cxnLst>
                  <a:rect l="0" t="0" r="r" b="b"/>
                  <a:pathLst>
                    <a:path w="377" h="766">
                      <a:moveTo>
                        <a:pt x="162" y="0"/>
                      </a:moveTo>
                      <a:lnTo>
                        <a:pt x="175" y="3"/>
                      </a:lnTo>
                      <a:lnTo>
                        <a:pt x="187" y="10"/>
                      </a:lnTo>
                      <a:lnTo>
                        <a:pt x="196" y="19"/>
                      </a:lnTo>
                      <a:lnTo>
                        <a:pt x="202" y="32"/>
                      </a:lnTo>
                      <a:lnTo>
                        <a:pt x="375" y="710"/>
                      </a:lnTo>
                      <a:lnTo>
                        <a:pt x="377" y="723"/>
                      </a:lnTo>
                      <a:lnTo>
                        <a:pt x="373" y="736"/>
                      </a:lnTo>
                      <a:lnTo>
                        <a:pt x="366" y="748"/>
                      </a:lnTo>
                      <a:lnTo>
                        <a:pt x="357" y="757"/>
                      </a:lnTo>
                      <a:lnTo>
                        <a:pt x="344" y="763"/>
                      </a:lnTo>
                      <a:lnTo>
                        <a:pt x="342" y="763"/>
                      </a:lnTo>
                      <a:lnTo>
                        <a:pt x="335" y="764"/>
                      </a:lnTo>
                      <a:lnTo>
                        <a:pt x="324" y="764"/>
                      </a:lnTo>
                      <a:lnTo>
                        <a:pt x="310" y="765"/>
                      </a:lnTo>
                      <a:lnTo>
                        <a:pt x="295" y="765"/>
                      </a:lnTo>
                      <a:lnTo>
                        <a:pt x="279" y="765"/>
                      </a:lnTo>
                      <a:lnTo>
                        <a:pt x="263" y="766"/>
                      </a:lnTo>
                      <a:lnTo>
                        <a:pt x="227" y="766"/>
                      </a:lnTo>
                      <a:lnTo>
                        <a:pt x="215" y="765"/>
                      </a:lnTo>
                      <a:lnTo>
                        <a:pt x="203" y="763"/>
                      </a:lnTo>
                      <a:lnTo>
                        <a:pt x="194" y="759"/>
                      </a:lnTo>
                      <a:lnTo>
                        <a:pt x="185" y="753"/>
                      </a:lnTo>
                      <a:lnTo>
                        <a:pt x="179" y="746"/>
                      </a:lnTo>
                      <a:lnTo>
                        <a:pt x="174" y="735"/>
                      </a:lnTo>
                      <a:lnTo>
                        <a:pt x="2" y="87"/>
                      </a:lnTo>
                      <a:lnTo>
                        <a:pt x="0" y="73"/>
                      </a:lnTo>
                      <a:lnTo>
                        <a:pt x="3" y="60"/>
                      </a:lnTo>
                      <a:lnTo>
                        <a:pt x="9" y="48"/>
                      </a:lnTo>
                      <a:lnTo>
                        <a:pt x="19" y="39"/>
                      </a:lnTo>
                      <a:lnTo>
                        <a:pt x="32" y="33"/>
                      </a:lnTo>
                      <a:lnTo>
                        <a:pt x="149" y="1"/>
                      </a:lnTo>
                      <a:lnTo>
                        <a:pt x="162" y="0"/>
                      </a:lnTo>
                      <a:close/>
                    </a:path>
                  </a:pathLst>
                </a:custGeom>
                <a:gradFill flip="none" rotWithShape="1">
                  <a:gsLst>
                    <a:gs pos="0">
                      <a:srgbClr val="C15900">
                        <a:shade val="30000"/>
                        <a:satMod val="115000"/>
                      </a:srgbClr>
                    </a:gs>
                    <a:gs pos="50000">
                      <a:srgbClr val="C15900">
                        <a:shade val="67500"/>
                        <a:satMod val="115000"/>
                      </a:srgbClr>
                    </a:gs>
                    <a:gs pos="100000">
                      <a:srgbClr val="C15900">
                        <a:shade val="100000"/>
                        <a:satMod val="115000"/>
                      </a:srgbClr>
                    </a:gs>
                  </a:gsLst>
                  <a:lin ang="5400000" scaled="1"/>
                  <a:tileRect/>
                </a:gra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0" name="Freeform 10"/>
                <p:cNvSpPr>
                  <a:spLocks/>
                </p:cNvSpPr>
                <p:nvPr/>
              </p:nvSpPr>
              <p:spPr bwMode="auto">
                <a:xfrm>
                  <a:off x="4270376" y="4257675"/>
                  <a:ext cx="4002088" cy="228600"/>
                </a:xfrm>
                <a:custGeom>
                  <a:avLst/>
                  <a:gdLst/>
                  <a:ahLst/>
                  <a:cxnLst>
                    <a:cxn ang="0">
                      <a:pos x="50" y="0"/>
                    </a:cxn>
                    <a:cxn ang="0">
                      <a:pos x="2470" y="0"/>
                    </a:cxn>
                    <a:cxn ang="0">
                      <a:pos x="2481" y="2"/>
                    </a:cxn>
                    <a:cxn ang="0">
                      <a:pos x="2491" y="8"/>
                    </a:cxn>
                    <a:cxn ang="0">
                      <a:pos x="2497" y="17"/>
                    </a:cxn>
                    <a:cxn ang="0">
                      <a:pos x="2499" y="29"/>
                    </a:cxn>
                    <a:cxn ang="0">
                      <a:pos x="2521" y="144"/>
                    </a:cxn>
                    <a:cxn ang="0">
                      <a:pos x="0" y="144"/>
                    </a:cxn>
                    <a:cxn ang="0">
                      <a:pos x="22" y="29"/>
                    </a:cxn>
                    <a:cxn ang="0">
                      <a:pos x="24" y="17"/>
                    </a:cxn>
                    <a:cxn ang="0">
                      <a:pos x="30" y="8"/>
                    </a:cxn>
                    <a:cxn ang="0">
                      <a:pos x="39" y="2"/>
                    </a:cxn>
                    <a:cxn ang="0">
                      <a:pos x="50" y="0"/>
                    </a:cxn>
                  </a:cxnLst>
                  <a:rect l="0" t="0" r="r" b="b"/>
                  <a:pathLst>
                    <a:path w="2521" h="144">
                      <a:moveTo>
                        <a:pt x="50" y="0"/>
                      </a:moveTo>
                      <a:lnTo>
                        <a:pt x="2470" y="0"/>
                      </a:lnTo>
                      <a:lnTo>
                        <a:pt x="2481" y="2"/>
                      </a:lnTo>
                      <a:lnTo>
                        <a:pt x="2491" y="8"/>
                      </a:lnTo>
                      <a:lnTo>
                        <a:pt x="2497" y="17"/>
                      </a:lnTo>
                      <a:lnTo>
                        <a:pt x="2499" y="29"/>
                      </a:lnTo>
                      <a:lnTo>
                        <a:pt x="2521" y="144"/>
                      </a:lnTo>
                      <a:lnTo>
                        <a:pt x="0" y="144"/>
                      </a:lnTo>
                      <a:lnTo>
                        <a:pt x="22" y="29"/>
                      </a:lnTo>
                      <a:lnTo>
                        <a:pt x="24" y="17"/>
                      </a:lnTo>
                      <a:lnTo>
                        <a:pt x="30" y="8"/>
                      </a:lnTo>
                      <a:lnTo>
                        <a:pt x="39" y="2"/>
                      </a:lnTo>
                      <a:lnTo>
                        <a:pt x="50" y="0"/>
                      </a:lnTo>
                      <a:close/>
                    </a:path>
                  </a:pathLst>
                </a:custGeom>
                <a:solidFill>
                  <a:srgbClr val="9921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1" name="Freeform 11"/>
                <p:cNvSpPr>
                  <a:spLocks/>
                </p:cNvSpPr>
                <p:nvPr/>
              </p:nvSpPr>
              <p:spPr bwMode="auto">
                <a:xfrm>
                  <a:off x="4391026" y="1477963"/>
                  <a:ext cx="3738563" cy="2806700"/>
                </a:xfrm>
                <a:custGeom>
                  <a:avLst/>
                  <a:gdLst/>
                  <a:ahLst/>
                  <a:cxnLst>
                    <a:cxn ang="0">
                      <a:pos x="74" y="0"/>
                    </a:cxn>
                    <a:cxn ang="0">
                      <a:pos x="2281" y="0"/>
                    </a:cxn>
                    <a:cxn ang="0">
                      <a:pos x="2298" y="2"/>
                    </a:cxn>
                    <a:cxn ang="0">
                      <a:pos x="2313" y="8"/>
                    </a:cxn>
                    <a:cxn ang="0">
                      <a:pos x="2327" y="16"/>
                    </a:cxn>
                    <a:cxn ang="0">
                      <a:pos x="2339" y="28"/>
                    </a:cxn>
                    <a:cxn ang="0">
                      <a:pos x="2347" y="42"/>
                    </a:cxn>
                    <a:cxn ang="0">
                      <a:pos x="2353" y="58"/>
                    </a:cxn>
                    <a:cxn ang="0">
                      <a:pos x="2355" y="75"/>
                    </a:cxn>
                    <a:cxn ang="0">
                      <a:pos x="2355" y="1692"/>
                    </a:cxn>
                    <a:cxn ang="0">
                      <a:pos x="2353" y="1709"/>
                    </a:cxn>
                    <a:cxn ang="0">
                      <a:pos x="2347" y="1726"/>
                    </a:cxn>
                    <a:cxn ang="0">
                      <a:pos x="2339" y="1739"/>
                    </a:cxn>
                    <a:cxn ang="0">
                      <a:pos x="2327" y="1751"/>
                    </a:cxn>
                    <a:cxn ang="0">
                      <a:pos x="2313" y="1760"/>
                    </a:cxn>
                    <a:cxn ang="0">
                      <a:pos x="2298" y="1766"/>
                    </a:cxn>
                    <a:cxn ang="0">
                      <a:pos x="2281" y="1768"/>
                    </a:cxn>
                    <a:cxn ang="0">
                      <a:pos x="74" y="1768"/>
                    </a:cxn>
                    <a:cxn ang="0">
                      <a:pos x="57" y="1766"/>
                    </a:cxn>
                    <a:cxn ang="0">
                      <a:pos x="41" y="1760"/>
                    </a:cxn>
                    <a:cxn ang="0">
                      <a:pos x="28" y="1751"/>
                    </a:cxn>
                    <a:cxn ang="0">
                      <a:pos x="16" y="1739"/>
                    </a:cxn>
                    <a:cxn ang="0">
                      <a:pos x="7" y="1726"/>
                    </a:cxn>
                    <a:cxn ang="0">
                      <a:pos x="1" y="1709"/>
                    </a:cxn>
                    <a:cxn ang="0">
                      <a:pos x="0" y="1692"/>
                    </a:cxn>
                    <a:cxn ang="0">
                      <a:pos x="0" y="75"/>
                    </a:cxn>
                    <a:cxn ang="0">
                      <a:pos x="1" y="58"/>
                    </a:cxn>
                    <a:cxn ang="0">
                      <a:pos x="7" y="42"/>
                    </a:cxn>
                    <a:cxn ang="0">
                      <a:pos x="16" y="28"/>
                    </a:cxn>
                    <a:cxn ang="0">
                      <a:pos x="28" y="16"/>
                    </a:cxn>
                    <a:cxn ang="0">
                      <a:pos x="41" y="8"/>
                    </a:cxn>
                    <a:cxn ang="0">
                      <a:pos x="57" y="2"/>
                    </a:cxn>
                    <a:cxn ang="0">
                      <a:pos x="74" y="0"/>
                    </a:cxn>
                  </a:cxnLst>
                  <a:rect l="0" t="0" r="r" b="b"/>
                  <a:pathLst>
                    <a:path w="2355" h="1768">
                      <a:moveTo>
                        <a:pt x="74" y="0"/>
                      </a:moveTo>
                      <a:lnTo>
                        <a:pt x="2281" y="0"/>
                      </a:lnTo>
                      <a:lnTo>
                        <a:pt x="2298" y="2"/>
                      </a:lnTo>
                      <a:lnTo>
                        <a:pt x="2313" y="8"/>
                      </a:lnTo>
                      <a:lnTo>
                        <a:pt x="2327" y="16"/>
                      </a:lnTo>
                      <a:lnTo>
                        <a:pt x="2339" y="28"/>
                      </a:lnTo>
                      <a:lnTo>
                        <a:pt x="2347" y="42"/>
                      </a:lnTo>
                      <a:lnTo>
                        <a:pt x="2353" y="58"/>
                      </a:lnTo>
                      <a:lnTo>
                        <a:pt x="2355" y="75"/>
                      </a:lnTo>
                      <a:lnTo>
                        <a:pt x="2355" y="1692"/>
                      </a:lnTo>
                      <a:lnTo>
                        <a:pt x="2353" y="1709"/>
                      </a:lnTo>
                      <a:lnTo>
                        <a:pt x="2347" y="1726"/>
                      </a:lnTo>
                      <a:lnTo>
                        <a:pt x="2339" y="1739"/>
                      </a:lnTo>
                      <a:lnTo>
                        <a:pt x="2327" y="1751"/>
                      </a:lnTo>
                      <a:lnTo>
                        <a:pt x="2313" y="1760"/>
                      </a:lnTo>
                      <a:lnTo>
                        <a:pt x="2298" y="1766"/>
                      </a:lnTo>
                      <a:lnTo>
                        <a:pt x="2281" y="1768"/>
                      </a:lnTo>
                      <a:lnTo>
                        <a:pt x="74" y="1768"/>
                      </a:lnTo>
                      <a:lnTo>
                        <a:pt x="57" y="1766"/>
                      </a:lnTo>
                      <a:lnTo>
                        <a:pt x="41" y="1760"/>
                      </a:lnTo>
                      <a:lnTo>
                        <a:pt x="28" y="1751"/>
                      </a:lnTo>
                      <a:lnTo>
                        <a:pt x="16" y="1739"/>
                      </a:lnTo>
                      <a:lnTo>
                        <a:pt x="7" y="1726"/>
                      </a:lnTo>
                      <a:lnTo>
                        <a:pt x="1" y="1709"/>
                      </a:lnTo>
                      <a:lnTo>
                        <a:pt x="0" y="1692"/>
                      </a:lnTo>
                      <a:lnTo>
                        <a:pt x="0" y="75"/>
                      </a:lnTo>
                      <a:lnTo>
                        <a:pt x="1" y="58"/>
                      </a:lnTo>
                      <a:lnTo>
                        <a:pt x="7" y="42"/>
                      </a:lnTo>
                      <a:lnTo>
                        <a:pt x="16" y="28"/>
                      </a:lnTo>
                      <a:lnTo>
                        <a:pt x="28" y="16"/>
                      </a:lnTo>
                      <a:lnTo>
                        <a:pt x="41" y="8"/>
                      </a:lnTo>
                      <a:lnTo>
                        <a:pt x="57" y="2"/>
                      </a:lnTo>
                      <a:lnTo>
                        <a:pt x="74" y="0"/>
                      </a:lnTo>
                      <a:close/>
                    </a:path>
                  </a:pathLst>
                </a:custGeom>
                <a:solidFill>
                  <a:srgbClr val="AF41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2" name="Freeform 12"/>
                <p:cNvSpPr>
                  <a:spLocks/>
                </p:cNvSpPr>
                <p:nvPr/>
              </p:nvSpPr>
              <p:spPr bwMode="auto">
                <a:xfrm>
                  <a:off x="4391026" y="1568450"/>
                  <a:ext cx="3738563" cy="2805113"/>
                </a:xfrm>
                <a:custGeom>
                  <a:avLst/>
                  <a:gdLst/>
                  <a:ahLst/>
                  <a:cxnLst>
                    <a:cxn ang="0">
                      <a:pos x="74" y="0"/>
                    </a:cxn>
                    <a:cxn ang="0">
                      <a:pos x="2281" y="0"/>
                    </a:cxn>
                    <a:cxn ang="0">
                      <a:pos x="2298" y="1"/>
                    </a:cxn>
                    <a:cxn ang="0">
                      <a:pos x="2313" y="7"/>
                    </a:cxn>
                    <a:cxn ang="0">
                      <a:pos x="2327" y="16"/>
                    </a:cxn>
                    <a:cxn ang="0">
                      <a:pos x="2339" y="28"/>
                    </a:cxn>
                    <a:cxn ang="0">
                      <a:pos x="2347" y="42"/>
                    </a:cxn>
                    <a:cxn ang="0">
                      <a:pos x="2353" y="58"/>
                    </a:cxn>
                    <a:cxn ang="0">
                      <a:pos x="2355" y="75"/>
                    </a:cxn>
                    <a:cxn ang="0">
                      <a:pos x="2355" y="1692"/>
                    </a:cxn>
                    <a:cxn ang="0">
                      <a:pos x="2353" y="1709"/>
                    </a:cxn>
                    <a:cxn ang="0">
                      <a:pos x="2347" y="1725"/>
                    </a:cxn>
                    <a:cxn ang="0">
                      <a:pos x="2339" y="1739"/>
                    </a:cxn>
                    <a:cxn ang="0">
                      <a:pos x="2327" y="1751"/>
                    </a:cxn>
                    <a:cxn ang="0">
                      <a:pos x="2313" y="1759"/>
                    </a:cxn>
                    <a:cxn ang="0">
                      <a:pos x="2298" y="1765"/>
                    </a:cxn>
                    <a:cxn ang="0">
                      <a:pos x="2281" y="1767"/>
                    </a:cxn>
                    <a:cxn ang="0">
                      <a:pos x="74" y="1767"/>
                    </a:cxn>
                    <a:cxn ang="0">
                      <a:pos x="57" y="1765"/>
                    </a:cxn>
                    <a:cxn ang="0">
                      <a:pos x="41" y="1759"/>
                    </a:cxn>
                    <a:cxn ang="0">
                      <a:pos x="28" y="1751"/>
                    </a:cxn>
                    <a:cxn ang="0">
                      <a:pos x="16" y="1739"/>
                    </a:cxn>
                    <a:cxn ang="0">
                      <a:pos x="7" y="1725"/>
                    </a:cxn>
                    <a:cxn ang="0">
                      <a:pos x="1" y="1709"/>
                    </a:cxn>
                    <a:cxn ang="0">
                      <a:pos x="0" y="1692"/>
                    </a:cxn>
                    <a:cxn ang="0">
                      <a:pos x="0" y="75"/>
                    </a:cxn>
                    <a:cxn ang="0">
                      <a:pos x="1" y="58"/>
                    </a:cxn>
                    <a:cxn ang="0">
                      <a:pos x="7" y="42"/>
                    </a:cxn>
                    <a:cxn ang="0">
                      <a:pos x="16" y="28"/>
                    </a:cxn>
                    <a:cxn ang="0">
                      <a:pos x="28" y="16"/>
                    </a:cxn>
                    <a:cxn ang="0">
                      <a:pos x="41" y="7"/>
                    </a:cxn>
                    <a:cxn ang="0">
                      <a:pos x="57" y="1"/>
                    </a:cxn>
                    <a:cxn ang="0">
                      <a:pos x="74" y="0"/>
                    </a:cxn>
                  </a:cxnLst>
                  <a:rect l="0" t="0" r="r" b="b"/>
                  <a:pathLst>
                    <a:path w="2355" h="1767">
                      <a:moveTo>
                        <a:pt x="74" y="0"/>
                      </a:moveTo>
                      <a:lnTo>
                        <a:pt x="2281" y="0"/>
                      </a:lnTo>
                      <a:lnTo>
                        <a:pt x="2298" y="1"/>
                      </a:lnTo>
                      <a:lnTo>
                        <a:pt x="2313" y="7"/>
                      </a:lnTo>
                      <a:lnTo>
                        <a:pt x="2327" y="16"/>
                      </a:lnTo>
                      <a:lnTo>
                        <a:pt x="2339" y="28"/>
                      </a:lnTo>
                      <a:lnTo>
                        <a:pt x="2347" y="42"/>
                      </a:lnTo>
                      <a:lnTo>
                        <a:pt x="2353" y="58"/>
                      </a:lnTo>
                      <a:lnTo>
                        <a:pt x="2355" y="75"/>
                      </a:lnTo>
                      <a:lnTo>
                        <a:pt x="2355" y="1692"/>
                      </a:lnTo>
                      <a:lnTo>
                        <a:pt x="2353" y="1709"/>
                      </a:lnTo>
                      <a:lnTo>
                        <a:pt x="2347" y="1725"/>
                      </a:lnTo>
                      <a:lnTo>
                        <a:pt x="2339" y="1739"/>
                      </a:lnTo>
                      <a:lnTo>
                        <a:pt x="2327" y="1751"/>
                      </a:lnTo>
                      <a:lnTo>
                        <a:pt x="2313" y="1759"/>
                      </a:lnTo>
                      <a:lnTo>
                        <a:pt x="2298" y="1765"/>
                      </a:lnTo>
                      <a:lnTo>
                        <a:pt x="2281" y="1767"/>
                      </a:lnTo>
                      <a:lnTo>
                        <a:pt x="74" y="1767"/>
                      </a:lnTo>
                      <a:lnTo>
                        <a:pt x="57" y="1765"/>
                      </a:lnTo>
                      <a:lnTo>
                        <a:pt x="41" y="1759"/>
                      </a:lnTo>
                      <a:lnTo>
                        <a:pt x="28" y="1751"/>
                      </a:lnTo>
                      <a:lnTo>
                        <a:pt x="16" y="1739"/>
                      </a:lnTo>
                      <a:lnTo>
                        <a:pt x="7" y="1725"/>
                      </a:lnTo>
                      <a:lnTo>
                        <a:pt x="1" y="1709"/>
                      </a:lnTo>
                      <a:lnTo>
                        <a:pt x="0" y="1692"/>
                      </a:lnTo>
                      <a:lnTo>
                        <a:pt x="0" y="75"/>
                      </a:lnTo>
                      <a:lnTo>
                        <a:pt x="1" y="58"/>
                      </a:lnTo>
                      <a:lnTo>
                        <a:pt x="7" y="42"/>
                      </a:lnTo>
                      <a:lnTo>
                        <a:pt x="16" y="28"/>
                      </a:lnTo>
                      <a:lnTo>
                        <a:pt x="28" y="16"/>
                      </a:lnTo>
                      <a:lnTo>
                        <a:pt x="41" y="7"/>
                      </a:lnTo>
                      <a:lnTo>
                        <a:pt x="57" y="1"/>
                      </a:lnTo>
                      <a:lnTo>
                        <a:pt x="74" y="0"/>
                      </a:lnTo>
                      <a:close/>
                    </a:path>
                  </a:pathLst>
                </a:custGeom>
                <a:gradFill flip="none" rotWithShape="1">
                  <a:gsLst>
                    <a:gs pos="0">
                      <a:srgbClr val="DF851B">
                        <a:shade val="30000"/>
                        <a:satMod val="115000"/>
                      </a:srgbClr>
                    </a:gs>
                    <a:gs pos="50000">
                      <a:srgbClr val="DF851B">
                        <a:shade val="67500"/>
                        <a:satMod val="115000"/>
                      </a:srgbClr>
                    </a:gs>
                    <a:gs pos="100000">
                      <a:srgbClr val="DF851B">
                        <a:shade val="100000"/>
                        <a:satMod val="115000"/>
                      </a:srgbClr>
                    </a:gs>
                  </a:gsLst>
                  <a:lin ang="16200000" scaled="1"/>
                  <a:tileRect/>
                </a:gra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3" name="Freeform 13"/>
                <p:cNvSpPr>
                  <a:spLocks/>
                </p:cNvSpPr>
                <p:nvPr/>
              </p:nvSpPr>
              <p:spPr bwMode="auto">
                <a:xfrm>
                  <a:off x="4660901" y="1811338"/>
                  <a:ext cx="3198813" cy="2320925"/>
                </a:xfrm>
                <a:custGeom>
                  <a:avLst/>
                  <a:gdLst/>
                  <a:ahLst/>
                  <a:cxnLst>
                    <a:cxn ang="0">
                      <a:pos x="64" y="0"/>
                    </a:cxn>
                    <a:cxn ang="0">
                      <a:pos x="1951" y="0"/>
                    </a:cxn>
                    <a:cxn ang="0">
                      <a:pos x="1968" y="2"/>
                    </a:cxn>
                    <a:cxn ang="0">
                      <a:pos x="1983" y="8"/>
                    </a:cxn>
                    <a:cxn ang="0">
                      <a:pos x="1996" y="18"/>
                    </a:cxn>
                    <a:cxn ang="0">
                      <a:pos x="2006" y="31"/>
                    </a:cxn>
                    <a:cxn ang="0">
                      <a:pos x="2012" y="45"/>
                    </a:cxn>
                    <a:cxn ang="0">
                      <a:pos x="2015" y="61"/>
                    </a:cxn>
                    <a:cxn ang="0">
                      <a:pos x="2015" y="1399"/>
                    </a:cxn>
                    <a:cxn ang="0">
                      <a:pos x="2012" y="1416"/>
                    </a:cxn>
                    <a:cxn ang="0">
                      <a:pos x="2006" y="1431"/>
                    </a:cxn>
                    <a:cxn ang="0">
                      <a:pos x="1996" y="1444"/>
                    </a:cxn>
                    <a:cxn ang="0">
                      <a:pos x="1983" y="1453"/>
                    </a:cxn>
                    <a:cxn ang="0">
                      <a:pos x="1968" y="1459"/>
                    </a:cxn>
                    <a:cxn ang="0">
                      <a:pos x="1951" y="1462"/>
                    </a:cxn>
                    <a:cxn ang="0">
                      <a:pos x="64" y="1462"/>
                    </a:cxn>
                    <a:cxn ang="0">
                      <a:pos x="47" y="1459"/>
                    </a:cxn>
                    <a:cxn ang="0">
                      <a:pos x="32" y="1453"/>
                    </a:cxn>
                    <a:cxn ang="0">
                      <a:pos x="19" y="1444"/>
                    </a:cxn>
                    <a:cxn ang="0">
                      <a:pos x="9" y="1431"/>
                    </a:cxn>
                    <a:cxn ang="0">
                      <a:pos x="3" y="1416"/>
                    </a:cxn>
                    <a:cxn ang="0">
                      <a:pos x="0" y="1399"/>
                    </a:cxn>
                    <a:cxn ang="0">
                      <a:pos x="0" y="61"/>
                    </a:cxn>
                    <a:cxn ang="0">
                      <a:pos x="3" y="45"/>
                    </a:cxn>
                    <a:cxn ang="0">
                      <a:pos x="9" y="31"/>
                    </a:cxn>
                    <a:cxn ang="0">
                      <a:pos x="19" y="18"/>
                    </a:cxn>
                    <a:cxn ang="0">
                      <a:pos x="32" y="8"/>
                    </a:cxn>
                    <a:cxn ang="0">
                      <a:pos x="47" y="2"/>
                    </a:cxn>
                    <a:cxn ang="0">
                      <a:pos x="64" y="0"/>
                    </a:cxn>
                  </a:cxnLst>
                  <a:rect l="0" t="0" r="r" b="b"/>
                  <a:pathLst>
                    <a:path w="2015" h="1462">
                      <a:moveTo>
                        <a:pt x="64" y="0"/>
                      </a:moveTo>
                      <a:lnTo>
                        <a:pt x="1951" y="0"/>
                      </a:lnTo>
                      <a:lnTo>
                        <a:pt x="1968" y="2"/>
                      </a:lnTo>
                      <a:lnTo>
                        <a:pt x="1983" y="8"/>
                      </a:lnTo>
                      <a:lnTo>
                        <a:pt x="1996" y="18"/>
                      </a:lnTo>
                      <a:lnTo>
                        <a:pt x="2006" y="31"/>
                      </a:lnTo>
                      <a:lnTo>
                        <a:pt x="2012" y="45"/>
                      </a:lnTo>
                      <a:lnTo>
                        <a:pt x="2015" y="61"/>
                      </a:lnTo>
                      <a:lnTo>
                        <a:pt x="2015" y="1399"/>
                      </a:lnTo>
                      <a:lnTo>
                        <a:pt x="2012" y="1416"/>
                      </a:lnTo>
                      <a:lnTo>
                        <a:pt x="2006" y="1431"/>
                      </a:lnTo>
                      <a:lnTo>
                        <a:pt x="1996" y="1444"/>
                      </a:lnTo>
                      <a:lnTo>
                        <a:pt x="1983" y="1453"/>
                      </a:lnTo>
                      <a:lnTo>
                        <a:pt x="1968" y="1459"/>
                      </a:lnTo>
                      <a:lnTo>
                        <a:pt x="1951" y="1462"/>
                      </a:lnTo>
                      <a:lnTo>
                        <a:pt x="64" y="1462"/>
                      </a:lnTo>
                      <a:lnTo>
                        <a:pt x="47" y="1459"/>
                      </a:lnTo>
                      <a:lnTo>
                        <a:pt x="32" y="1453"/>
                      </a:lnTo>
                      <a:lnTo>
                        <a:pt x="19" y="1444"/>
                      </a:lnTo>
                      <a:lnTo>
                        <a:pt x="9" y="1431"/>
                      </a:lnTo>
                      <a:lnTo>
                        <a:pt x="3" y="1416"/>
                      </a:lnTo>
                      <a:lnTo>
                        <a:pt x="0" y="1399"/>
                      </a:lnTo>
                      <a:lnTo>
                        <a:pt x="0" y="61"/>
                      </a:lnTo>
                      <a:lnTo>
                        <a:pt x="3" y="45"/>
                      </a:lnTo>
                      <a:lnTo>
                        <a:pt x="9" y="31"/>
                      </a:lnTo>
                      <a:lnTo>
                        <a:pt x="19" y="18"/>
                      </a:lnTo>
                      <a:lnTo>
                        <a:pt x="32" y="8"/>
                      </a:lnTo>
                      <a:lnTo>
                        <a:pt x="47" y="2"/>
                      </a:lnTo>
                      <a:lnTo>
                        <a:pt x="64" y="0"/>
                      </a:lnTo>
                      <a:close/>
                    </a:path>
                  </a:pathLst>
                </a:custGeom>
                <a:solidFill>
                  <a:srgbClr val="9921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4" name="Freeform 14"/>
                <p:cNvSpPr>
                  <a:spLocks/>
                </p:cNvSpPr>
                <p:nvPr/>
              </p:nvSpPr>
              <p:spPr bwMode="auto">
                <a:xfrm>
                  <a:off x="4721226" y="1566863"/>
                  <a:ext cx="2927350" cy="28575"/>
                </a:xfrm>
                <a:custGeom>
                  <a:avLst/>
                  <a:gdLst/>
                  <a:ahLst/>
                  <a:cxnLst>
                    <a:cxn ang="0">
                      <a:pos x="1840" y="0"/>
                    </a:cxn>
                    <a:cxn ang="0">
                      <a:pos x="1831" y="1"/>
                    </a:cxn>
                    <a:cxn ang="0">
                      <a:pos x="1816" y="1"/>
                    </a:cxn>
                    <a:cxn ang="0">
                      <a:pos x="1795" y="2"/>
                    </a:cxn>
                    <a:cxn ang="0">
                      <a:pos x="1768" y="3"/>
                    </a:cxn>
                    <a:cxn ang="0">
                      <a:pos x="1736" y="4"/>
                    </a:cxn>
                    <a:cxn ang="0">
                      <a:pos x="1699" y="5"/>
                    </a:cxn>
                    <a:cxn ang="0">
                      <a:pos x="1657" y="7"/>
                    </a:cxn>
                    <a:cxn ang="0">
                      <a:pos x="1609" y="8"/>
                    </a:cxn>
                    <a:cxn ang="0">
                      <a:pos x="1557" y="9"/>
                    </a:cxn>
                    <a:cxn ang="0">
                      <a:pos x="1500" y="11"/>
                    </a:cxn>
                    <a:cxn ang="0">
                      <a:pos x="1439" y="12"/>
                    </a:cxn>
                    <a:cxn ang="0">
                      <a:pos x="1374" y="14"/>
                    </a:cxn>
                    <a:cxn ang="0">
                      <a:pos x="1304" y="14"/>
                    </a:cxn>
                    <a:cxn ang="0">
                      <a:pos x="1230" y="15"/>
                    </a:cxn>
                    <a:cxn ang="0">
                      <a:pos x="1153" y="16"/>
                    </a:cxn>
                    <a:cxn ang="0">
                      <a:pos x="1073" y="17"/>
                    </a:cxn>
                    <a:cxn ang="0">
                      <a:pos x="988" y="18"/>
                    </a:cxn>
                    <a:cxn ang="0">
                      <a:pos x="812" y="18"/>
                    </a:cxn>
                    <a:cxn ang="0">
                      <a:pos x="718" y="17"/>
                    </a:cxn>
                    <a:cxn ang="0">
                      <a:pos x="622" y="16"/>
                    </a:cxn>
                    <a:cxn ang="0">
                      <a:pos x="524" y="15"/>
                    </a:cxn>
                    <a:cxn ang="0">
                      <a:pos x="423" y="14"/>
                    </a:cxn>
                    <a:cxn ang="0">
                      <a:pos x="320" y="12"/>
                    </a:cxn>
                    <a:cxn ang="0">
                      <a:pos x="215" y="9"/>
                    </a:cxn>
                    <a:cxn ang="0">
                      <a:pos x="109" y="6"/>
                    </a:cxn>
                    <a:cxn ang="0">
                      <a:pos x="0" y="2"/>
                    </a:cxn>
                    <a:cxn ang="0">
                      <a:pos x="1844" y="0"/>
                    </a:cxn>
                    <a:cxn ang="0">
                      <a:pos x="1840" y="0"/>
                    </a:cxn>
                  </a:cxnLst>
                  <a:rect l="0" t="0" r="r" b="b"/>
                  <a:pathLst>
                    <a:path w="1844" h="18">
                      <a:moveTo>
                        <a:pt x="1840" y="0"/>
                      </a:moveTo>
                      <a:lnTo>
                        <a:pt x="1831" y="1"/>
                      </a:lnTo>
                      <a:lnTo>
                        <a:pt x="1816" y="1"/>
                      </a:lnTo>
                      <a:lnTo>
                        <a:pt x="1795" y="2"/>
                      </a:lnTo>
                      <a:lnTo>
                        <a:pt x="1768" y="3"/>
                      </a:lnTo>
                      <a:lnTo>
                        <a:pt x="1736" y="4"/>
                      </a:lnTo>
                      <a:lnTo>
                        <a:pt x="1699" y="5"/>
                      </a:lnTo>
                      <a:lnTo>
                        <a:pt x="1657" y="7"/>
                      </a:lnTo>
                      <a:lnTo>
                        <a:pt x="1609" y="8"/>
                      </a:lnTo>
                      <a:lnTo>
                        <a:pt x="1557" y="9"/>
                      </a:lnTo>
                      <a:lnTo>
                        <a:pt x="1500" y="11"/>
                      </a:lnTo>
                      <a:lnTo>
                        <a:pt x="1439" y="12"/>
                      </a:lnTo>
                      <a:lnTo>
                        <a:pt x="1374" y="14"/>
                      </a:lnTo>
                      <a:lnTo>
                        <a:pt x="1304" y="14"/>
                      </a:lnTo>
                      <a:lnTo>
                        <a:pt x="1230" y="15"/>
                      </a:lnTo>
                      <a:lnTo>
                        <a:pt x="1153" y="16"/>
                      </a:lnTo>
                      <a:lnTo>
                        <a:pt x="1073" y="17"/>
                      </a:lnTo>
                      <a:lnTo>
                        <a:pt x="988" y="18"/>
                      </a:lnTo>
                      <a:lnTo>
                        <a:pt x="812" y="18"/>
                      </a:lnTo>
                      <a:lnTo>
                        <a:pt x="718" y="17"/>
                      </a:lnTo>
                      <a:lnTo>
                        <a:pt x="622" y="16"/>
                      </a:lnTo>
                      <a:lnTo>
                        <a:pt x="524" y="15"/>
                      </a:lnTo>
                      <a:lnTo>
                        <a:pt x="423" y="14"/>
                      </a:lnTo>
                      <a:lnTo>
                        <a:pt x="320" y="12"/>
                      </a:lnTo>
                      <a:lnTo>
                        <a:pt x="215" y="9"/>
                      </a:lnTo>
                      <a:lnTo>
                        <a:pt x="109" y="6"/>
                      </a:lnTo>
                      <a:lnTo>
                        <a:pt x="0" y="2"/>
                      </a:lnTo>
                      <a:lnTo>
                        <a:pt x="1844" y="0"/>
                      </a:lnTo>
                      <a:lnTo>
                        <a:pt x="1840" y="0"/>
                      </a:lnTo>
                      <a:close/>
                    </a:path>
                  </a:pathLst>
                </a:custGeom>
                <a:solidFill>
                  <a:srgbClr val="FFA84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5" name="Freeform 15"/>
                <p:cNvSpPr>
                  <a:spLocks/>
                </p:cNvSpPr>
                <p:nvPr/>
              </p:nvSpPr>
              <p:spPr bwMode="auto">
                <a:xfrm>
                  <a:off x="4660901" y="1778000"/>
                  <a:ext cx="3198813" cy="2289175"/>
                </a:xfrm>
                <a:custGeom>
                  <a:avLst/>
                  <a:gdLst/>
                  <a:ahLst/>
                  <a:cxnLst>
                    <a:cxn ang="0">
                      <a:pos x="64" y="0"/>
                    </a:cxn>
                    <a:cxn ang="0">
                      <a:pos x="1951" y="0"/>
                    </a:cxn>
                    <a:cxn ang="0">
                      <a:pos x="1968" y="3"/>
                    </a:cxn>
                    <a:cxn ang="0">
                      <a:pos x="1983" y="9"/>
                    </a:cxn>
                    <a:cxn ang="0">
                      <a:pos x="1996" y="18"/>
                    </a:cxn>
                    <a:cxn ang="0">
                      <a:pos x="2006" y="31"/>
                    </a:cxn>
                    <a:cxn ang="0">
                      <a:pos x="2012" y="46"/>
                    </a:cxn>
                    <a:cxn ang="0">
                      <a:pos x="2015" y="62"/>
                    </a:cxn>
                    <a:cxn ang="0">
                      <a:pos x="2015" y="1381"/>
                    </a:cxn>
                    <a:cxn ang="0">
                      <a:pos x="2012" y="1397"/>
                    </a:cxn>
                    <a:cxn ang="0">
                      <a:pos x="2006" y="1412"/>
                    </a:cxn>
                    <a:cxn ang="0">
                      <a:pos x="1996" y="1424"/>
                    </a:cxn>
                    <a:cxn ang="0">
                      <a:pos x="1983" y="1433"/>
                    </a:cxn>
                    <a:cxn ang="0">
                      <a:pos x="1968" y="1439"/>
                    </a:cxn>
                    <a:cxn ang="0">
                      <a:pos x="1951" y="1442"/>
                    </a:cxn>
                    <a:cxn ang="0">
                      <a:pos x="64" y="1442"/>
                    </a:cxn>
                    <a:cxn ang="0">
                      <a:pos x="47" y="1439"/>
                    </a:cxn>
                    <a:cxn ang="0">
                      <a:pos x="32" y="1433"/>
                    </a:cxn>
                    <a:cxn ang="0">
                      <a:pos x="19" y="1424"/>
                    </a:cxn>
                    <a:cxn ang="0">
                      <a:pos x="9" y="1412"/>
                    </a:cxn>
                    <a:cxn ang="0">
                      <a:pos x="3" y="1397"/>
                    </a:cxn>
                    <a:cxn ang="0">
                      <a:pos x="0" y="1381"/>
                    </a:cxn>
                    <a:cxn ang="0">
                      <a:pos x="0" y="62"/>
                    </a:cxn>
                    <a:cxn ang="0">
                      <a:pos x="3" y="46"/>
                    </a:cxn>
                    <a:cxn ang="0">
                      <a:pos x="9" y="31"/>
                    </a:cxn>
                    <a:cxn ang="0">
                      <a:pos x="19" y="18"/>
                    </a:cxn>
                    <a:cxn ang="0">
                      <a:pos x="32" y="9"/>
                    </a:cxn>
                    <a:cxn ang="0">
                      <a:pos x="47" y="3"/>
                    </a:cxn>
                    <a:cxn ang="0">
                      <a:pos x="64" y="0"/>
                    </a:cxn>
                  </a:cxnLst>
                  <a:rect l="0" t="0" r="r" b="b"/>
                  <a:pathLst>
                    <a:path w="2015" h="1442">
                      <a:moveTo>
                        <a:pt x="64" y="0"/>
                      </a:moveTo>
                      <a:lnTo>
                        <a:pt x="1951" y="0"/>
                      </a:lnTo>
                      <a:lnTo>
                        <a:pt x="1968" y="3"/>
                      </a:lnTo>
                      <a:lnTo>
                        <a:pt x="1983" y="9"/>
                      </a:lnTo>
                      <a:lnTo>
                        <a:pt x="1996" y="18"/>
                      </a:lnTo>
                      <a:lnTo>
                        <a:pt x="2006" y="31"/>
                      </a:lnTo>
                      <a:lnTo>
                        <a:pt x="2012" y="46"/>
                      </a:lnTo>
                      <a:lnTo>
                        <a:pt x="2015" y="62"/>
                      </a:lnTo>
                      <a:lnTo>
                        <a:pt x="2015" y="1381"/>
                      </a:lnTo>
                      <a:lnTo>
                        <a:pt x="2012" y="1397"/>
                      </a:lnTo>
                      <a:lnTo>
                        <a:pt x="2006" y="1412"/>
                      </a:lnTo>
                      <a:lnTo>
                        <a:pt x="1996" y="1424"/>
                      </a:lnTo>
                      <a:lnTo>
                        <a:pt x="1983" y="1433"/>
                      </a:lnTo>
                      <a:lnTo>
                        <a:pt x="1968" y="1439"/>
                      </a:lnTo>
                      <a:lnTo>
                        <a:pt x="1951" y="1442"/>
                      </a:lnTo>
                      <a:lnTo>
                        <a:pt x="64" y="1442"/>
                      </a:lnTo>
                      <a:lnTo>
                        <a:pt x="47" y="1439"/>
                      </a:lnTo>
                      <a:lnTo>
                        <a:pt x="32" y="1433"/>
                      </a:lnTo>
                      <a:lnTo>
                        <a:pt x="19" y="1424"/>
                      </a:lnTo>
                      <a:lnTo>
                        <a:pt x="9" y="1412"/>
                      </a:lnTo>
                      <a:lnTo>
                        <a:pt x="3" y="1397"/>
                      </a:lnTo>
                      <a:lnTo>
                        <a:pt x="0" y="1381"/>
                      </a:lnTo>
                      <a:lnTo>
                        <a:pt x="0" y="62"/>
                      </a:lnTo>
                      <a:lnTo>
                        <a:pt x="3" y="46"/>
                      </a:lnTo>
                      <a:lnTo>
                        <a:pt x="9" y="31"/>
                      </a:lnTo>
                      <a:lnTo>
                        <a:pt x="19" y="18"/>
                      </a:lnTo>
                      <a:lnTo>
                        <a:pt x="32" y="9"/>
                      </a:lnTo>
                      <a:lnTo>
                        <a:pt x="47" y="3"/>
                      </a:lnTo>
                      <a:lnTo>
                        <a:pt x="64" y="0"/>
                      </a:lnTo>
                      <a:close/>
                    </a:path>
                  </a:pathLst>
                </a:custGeom>
                <a:gradFill flip="none" rotWithShape="1">
                  <a:gsLst>
                    <a:gs pos="0">
                      <a:schemeClr val="tx1">
                        <a:lumMod val="75000"/>
                        <a:lumOff val="25000"/>
                        <a:shade val="30000"/>
                        <a:satMod val="115000"/>
                      </a:schemeClr>
                    </a:gs>
                    <a:gs pos="50000">
                      <a:schemeClr val="tx1">
                        <a:lumMod val="75000"/>
                        <a:lumOff val="25000"/>
                        <a:shade val="67500"/>
                        <a:satMod val="115000"/>
                      </a:schemeClr>
                    </a:gs>
                    <a:gs pos="100000">
                      <a:schemeClr val="tx1">
                        <a:lumMod val="75000"/>
                        <a:lumOff val="25000"/>
                        <a:shade val="100000"/>
                        <a:satMod val="115000"/>
                      </a:schemeClr>
                    </a:gs>
                  </a:gsLst>
                  <a:lin ang="16200000" scaled="1"/>
                  <a:tileRect/>
                </a:gra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6" name="Freeform 16"/>
                <p:cNvSpPr>
                  <a:spLocks/>
                </p:cNvSpPr>
                <p:nvPr/>
              </p:nvSpPr>
              <p:spPr bwMode="auto">
                <a:xfrm>
                  <a:off x="4660901" y="1778000"/>
                  <a:ext cx="3198813" cy="166688"/>
                </a:xfrm>
                <a:custGeom>
                  <a:avLst/>
                  <a:gdLst/>
                  <a:ahLst/>
                  <a:cxnLst>
                    <a:cxn ang="0">
                      <a:pos x="64" y="0"/>
                    </a:cxn>
                    <a:cxn ang="0">
                      <a:pos x="1951" y="0"/>
                    </a:cxn>
                    <a:cxn ang="0">
                      <a:pos x="1968" y="3"/>
                    </a:cxn>
                    <a:cxn ang="0">
                      <a:pos x="1983" y="9"/>
                    </a:cxn>
                    <a:cxn ang="0">
                      <a:pos x="1996" y="18"/>
                    </a:cxn>
                    <a:cxn ang="0">
                      <a:pos x="2006" y="31"/>
                    </a:cxn>
                    <a:cxn ang="0">
                      <a:pos x="2012" y="46"/>
                    </a:cxn>
                    <a:cxn ang="0">
                      <a:pos x="2015" y="62"/>
                    </a:cxn>
                    <a:cxn ang="0">
                      <a:pos x="2015" y="105"/>
                    </a:cxn>
                    <a:cxn ang="0">
                      <a:pos x="2012" y="88"/>
                    </a:cxn>
                    <a:cxn ang="0">
                      <a:pos x="2006" y="74"/>
                    </a:cxn>
                    <a:cxn ang="0">
                      <a:pos x="1996" y="62"/>
                    </a:cxn>
                    <a:cxn ang="0">
                      <a:pos x="1983" y="52"/>
                    </a:cxn>
                    <a:cxn ang="0">
                      <a:pos x="1968" y="46"/>
                    </a:cxn>
                    <a:cxn ang="0">
                      <a:pos x="1951" y="44"/>
                    </a:cxn>
                    <a:cxn ang="0">
                      <a:pos x="64" y="44"/>
                    </a:cxn>
                    <a:cxn ang="0">
                      <a:pos x="47" y="46"/>
                    </a:cxn>
                    <a:cxn ang="0">
                      <a:pos x="32" y="52"/>
                    </a:cxn>
                    <a:cxn ang="0">
                      <a:pos x="19" y="62"/>
                    </a:cxn>
                    <a:cxn ang="0">
                      <a:pos x="9" y="74"/>
                    </a:cxn>
                    <a:cxn ang="0">
                      <a:pos x="3" y="88"/>
                    </a:cxn>
                    <a:cxn ang="0">
                      <a:pos x="0" y="105"/>
                    </a:cxn>
                    <a:cxn ang="0">
                      <a:pos x="0" y="62"/>
                    </a:cxn>
                    <a:cxn ang="0">
                      <a:pos x="3" y="46"/>
                    </a:cxn>
                    <a:cxn ang="0">
                      <a:pos x="9" y="31"/>
                    </a:cxn>
                    <a:cxn ang="0">
                      <a:pos x="19" y="18"/>
                    </a:cxn>
                    <a:cxn ang="0">
                      <a:pos x="32" y="9"/>
                    </a:cxn>
                    <a:cxn ang="0">
                      <a:pos x="47" y="3"/>
                    </a:cxn>
                    <a:cxn ang="0">
                      <a:pos x="64" y="0"/>
                    </a:cxn>
                  </a:cxnLst>
                  <a:rect l="0" t="0" r="r" b="b"/>
                  <a:pathLst>
                    <a:path w="2015" h="105">
                      <a:moveTo>
                        <a:pt x="64" y="0"/>
                      </a:moveTo>
                      <a:lnTo>
                        <a:pt x="1951" y="0"/>
                      </a:lnTo>
                      <a:lnTo>
                        <a:pt x="1968" y="3"/>
                      </a:lnTo>
                      <a:lnTo>
                        <a:pt x="1983" y="9"/>
                      </a:lnTo>
                      <a:lnTo>
                        <a:pt x="1996" y="18"/>
                      </a:lnTo>
                      <a:lnTo>
                        <a:pt x="2006" y="31"/>
                      </a:lnTo>
                      <a:lnTo>
                        <a:pt x="2012" y="46"/>
                      </a:lnTo>
                      <a:lnTo>
                        <a:pt x="2015" y="62"/>
                      </a:lnTo>
                      <a:lnTo>
                        <a:pt x="2015" y="105"/>
                      </a:lnTo>
                      <a:lnTo>
                        <a:pt x="2012" y="88"/>
                      </a:lnTo>
                      <a:lnTo>
                        <a:pt x="2006" y="74"/>
                      </a:lnTo>
                      <a:lnTo>
                        <a:pt x="1996" y="62"/>
                      </a:lnTo>
                      <a:lnTo>
                        <a:pt x="1983" y="52"/>
                      </a:lnTo>
                      <a:lnTo>
                        <a:pt x="1968" y="46"/>
                      </a:lnTo>
                      <a:lnTo>
                        <a:pt x="1951" y="44"/>
                      </a:lnTo>
                      <a:lnTo>
                        <a:pt x="64" y="44"/>
                      </a:lnTo>
                      <a:lnTo>
                        <a:pt x="47" y="46"/>
                      </a:lnTo>
                      <a:lnTo>
                        <a:pt x="32" y="52"/>
                      </a:lnTo>
                      <a:lnTo>
                        <a:pt x="19" y="62"/>
                      </a:lnTo>
                      <a:lnTo>
                        <a:pt x="9" y="74"/>
                      </a:lnTo>
                      <a:lnTo>
                        <a:pt x="3" y="88"/>
                      </a:lnTo>
                      <a:lnTo>
                        <a:pt x="0" y="105"/>
                      </a:lnTo>
                      <a:lnTo>
                        <a:pt x="0" y="62"/>
                      </a:lnTo>
                      <a:lnTo>
                        <a:pt x="3" y="46"/>
                      </a:lnTo>
                      <a:lnTo>
                        <a:pt x="9" y="31"/>
                      </a:lnTo>
                      <a:lnTo>
                        <a:pt x="19" y="18"/>
                      </a:lnTo>
                      <a:lnTo>
                        <a:pt x="32" y="9"/>
                      </a:lnTo>
                      <a:lnTo>
                        <a:pt x="47" y="3"/>
                      </a:lnTo>
                      <a:lnTo>
                        <a:pt x="64"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 name="Freeform 23"/>
                <p:cNvSpPr>
                  <a:spLocks/>
                </p:cNvSpPr>
                <p:nvPr/>
              </p:nvSpPr>
              <p:spPr bwMode="auto">
                <a:xfrm>
                  <a:off x="5851526" y="1068388"/>
                  <a:ext cx="714375" cy="360363"/>
                </a:xfrm>
                <a:custGeom>
                  <a:avLst/>
                  <a:gdLst/>
                  <a:ahLst/>
                  <a:cxnLst>
                    <a:cxn ang="0">
                      <a:pos x="29" y="0"/>
                    </a:cxn>
                    <a:cxn ang="0">
                      <a:pos x="422" y="0"/>
                    </a:cxn>
                    <a:cxn ang="0">
                      <a:pos x="433" y="2"/>
                    </a:cxn>
                    <a:cxn ang="0">
                      <a:pos x="441" y="8"/>
                    </a:cxn>
                    <a:cxn ang="0">
                      <a:pos x="447" y="17"/>
                    </a:cxn>
                    <a:cxn ang="0">
                      <a:pos x="450" y="28"/>
                    </a:cxn>
                    <a:cxn ang="0">
                      <a:pos x="450" y="198"/>
                    </a:cxn>
                    <a:cxn ang="0">
                      <a:pos x="447" y="209"/>
                    </a:cxn>
                    <a:cxn ang="0">
                      <a:pos x="441" y="219"/>
                    </a:cxn>
                    <a:cxn ang="0">
                      <a:pos x="433" y="225"/>
                    </a:cxn>
                    <a:cxn ang="0">
                      <a:pos x="422" y="227"/>
                    </a:cxn>
                    <a:cxn ang="0">
                      <a:pos x="29" y="227"/>
                    </a:cxn>
                    <a:cxn ang="0">
                      <a:pos x="18" y="225"/>
                    </a:cxn>
                    <a:cxn ang="0">
                      <a:pos x="8" y="219"/>
                    </a:cxn>
                    <a:cxn ang="0">
                      <a:pos x="2" y="209"/>
                    </a:cxn>
                    <a:cxn ang="0">
                      <a:pos x="0" y="198"/>
                    </a:cxn>
                    <a:cxn ang="0">
                      <a:pos x="0" y="28"/>
                    </a:cxn>
                    <a:cxn ang="0">
                      <a:pos x="2" y="17"/>
                    </a:cxn>
                    <a:cxn ang="0">
                      <a:pos x="8" y="8"/>
                    </a:cxn>
                    <a:cxn ang="0">
                      <a:pos x="18" y="2"/>
                    </a:cxn>
                    <a:cxn ang="0">
                      <a:pos x="29" y="0"/>
                    </a:cxn>
                  </a:cxnLst>
                  <a:rect l="0" t="0" r="r" b="b"/>
                  <a:pathLst>
                    <a:path w="450" h="227">
                      <a:moveTo>
                        <a:pt x="29" y="0"/>
                      </a:moveTo>
                      <a:lnTo>
                        <a:pt x="422" y="0"/>
                      </a:lnTo>
                      <a:lnTo>
                        <a:pt x="433" y="2"/>
                      </a:lnTo>
                      <a:lnTo>
                        <a:pt x="441" y="8"/>
                      </a:lnTo>
                      <a:lnTo>
                        <a:pt x="447" y="17"/>
                      </a:lnTo>
                      <a:lnTo>
                        <a:pt x="450" y="28"/>
                      </a:lnTo>
                      <a:lnTo>
                        <a:pt x="450" y="198"/>
                      </a:lnTo>
                      <a:lnTo>
                        <a:pt x="447" y="209"/>
                      </a:lnTo>
                      <a:lnTo>
                        <a:pt x="441" y="219"/>
                      </a:lnTo>
                      <a:lnTo>
                        <a:pt x="433" y="225"/>
                      </a:lnTo>
                      <a:lnTo>
                        <a:pt x="422" y="227"/>
                      </a:lnTo>
                      <a:lnTo>
                        <a:pt x="29" y="227"/>
                      </a:lnTo>
                      <a:lnTo>
                        <a:pt x="18" y="225"/>
                      </a:lnTo>
                      <a:lnTo>
                        <a:pt x="8" y="219"/>
                      </a:lnTo>
                      <a:lnTo>
                        <a:pt x="2" y="209"/>
                      </a:lnTo>
                      <a:lnTo>
                        <a:pt x="0" y="198"/>
                      </a:lnTo>
                      <a:lnTo>
                        <a:pt x="0" y="28"/>
                      </a:lnTo>
                      <a:lnTo>
                        <a:pt x="2" y="17"/>
                      </a:lnTo>
                      <a:lnTo>
                        <a:pt x="8" y="8"/>
                      </a:lnTo>
                      <a:lnTo>
                        <a:pt x="18" y="2"/>
                      </a:lnTo>
                      <a:lnTo>
                        <a:pt x="29" y="0"/>
                      </a:lnTo>
                      <a:close/>
                    </a:path>
                  </a:pathLst>
                </a:custGeom>
                <a:solidFill>
                  <a:srgbClr val="AF41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8" name="Freeform 24"/>
                <p:cNvSpPr>
                  <a:spLocks/>
                </p:cNvSpPr>
                <p:nvPr/>
              </p:nvSpPr>
              <p:spPr bwMode="auto">
                <a:xfrm>
                  <a:off x="5851526" y="1147763"/>
                  <a:ext cx="714375" cy="361950"/>
                </a:xfrm>
                <a:custGeom>
                  <a:avLst/>
                  <a:gdLst/>
                  <a:ahLst/>
                  <a:cxnLst>
                    <a:cxn ang="0">
                      <a:pos x="29" y="0"/>
                    </a:cxn>
                    <a:cxn ang="0">
                      <a:pos x="422" y="0"/>
                    </a:cxn>
                    <a:cxn ang="0">
                      <a:pos x="433" y="3"/>
                    </a:cxn>
                    <a:cxn ang="0">
                      <a:pos x="441" y="9"/>
                    </a:cxn>
                    <a:cxn ang="0">
                      <a:pos x="447" y="18"/>
                    </a:cxn>
                    <a:cxn ang="0">
                      <a:pos x="450" y="29"/>
                    </a:cxn>
                    <a:cxn ang="0">
                      <a:pos x="450" y="199"/>
                    </a:cxn>
                    <a:cxn ang="0">
                      <a:pos x="447" y="210"/>
                    </a:cxn>
                    <a:cxn ang="0">
                      <a:pos x="441" y="219"/>
                    </a:cxn>
                    <a:cxn ang="0">
                      <a:pos x="433" y="225"/>
                    </a:cxn>
                    <a:cxn ang="0">
                      <a:pos x="422" y="228"/>
                    </a:cxn>
                    <a:cxn ang="0">
                      <a:pos x="29" y="228"/>
                    </a:cxn>
                    <a:cxn ang="0">
                      <a:pos x="18" y="225"/>
                    </a:cxn>
                    <a:cxn ang="0">
                      <a:pos x="8" y="219"/>
                    </a:cxn>
                    <a:cxn ang="0">
                      <a:pos x="2" y="210"/>
                    </a:cxn>
                    <a:cxn ang="0">
                      <a:pos x="0" y="199"/>
                    </a:cxn>
                    <a:cxn ang="0">
                      <a:pos x="0" y="29"/>
                    </a:cxn>
                    <a:cxn ang="0">
                      <a:pos x="2" y="18"/>
                    </a:cxn>
                    <a:cxn ang="0">
                      <a:pos x="8" y="9"/>
                    </a:cxn>
                    <a:cxn ang="0">
                      <a:pos x="18" y="3"/>
                    </a:cxn>
                    <a:cxn ang="0">
                      <a:pos x="29" y="0"/>
                    </a:cxn>
                  </a:cxnLst>
                  <a:rect l="0" t="0" r="r" b="b"/>
                  <a:pathLst>
                    <a:path w="450" h="228">
                      <a:moveTo>
                        <a:pt x="29" y="0"/>
                      </a:moveTo>
                      <a:lnTo>
                        <a:pt x="422" y="0"/>
                      </a:lnTo>
                      <a:lnTo>
                        <a:pt x="433" y="3"/>
                      </a:lnTo>
                      <a:lnTo>
                        <a:pt x="441" y="9"/>
                      </a:lnTo>
                      <a:lnTo>
                        <a:pt x="447" y="18"/>
                      </a:lnTo>
                      <a:lnTo>
                        <a:pt x="450" y="29"/>
                      </a:lnTo>
                      <a:lnTo>
                        <a:pt x="450" y="199"/>
                      </a:lnTo>
                      <a:lnTo>
                        <a:pt x="447" y="210"/>
                      </a:lnTo>
                      <a:lnTo>
                        <a:pt x="441" y="219"/>
                      </a:lnTo>
                      <a:lnTo>
                        <a:pt x="433" y="225"/>
                      </a:lnTo>
                      <a:lnTo>
                        <a:pt x="422" y="228"/>
                      </a:lnTo>
                      <a:lnTo>
                        <a:pt x="29" y="228"/>
                      </a:lnTo>
                      <a:lnTo>
                        <a:pt x="18" y="225"/>
                      </a:lnTo>
                      <a:lnTo>
                        <a:pt x="8" y="219"/>
                      </a:lnTo>
                      <a:lnTo>
                        <a:pt x="2" y="210"/>
                      </a:lnTo>
                      <a:lnTo>
                        <a:pt x="0" y="199"/>
                      </a:lnTo>
                      <a:lnTo>
                        <a:pt x="0" y="29"/>
                      </a:lnTo>
                      <a:lnTo>
                        <a:pt x="2" y="18"/>
                      </a:lnTo>
                      <a:lnTo>
                        <a:pt x="8" y="9"/>
                      </a:lnTo>
                      <a:lnTo>
                        <a:pt x="18" y="3"/>
                      </a:lnTo>
                      <a:lnTo>
                        <a:pt x="29" y="0"/>
                      </a:lnTo>
                      <a:close/>
                    </a:path>
                  </a:pathLst>
                </a:custGeom>
                <a:solidFill>
                  <a:srgbClr val="DF851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9" name="Freeform 25"/>
                <p:cNvSpPr>
                  <a:spLocks/>
                </p:cNvSpPr>
                <p:nvPr/>
              </p:nvSpPr>
              <p:spPr bwMode="auto">
                <a:xfrm>
                  <a:off x="5881688" y="1144588"/>
                  <a:ext cx="652463" cy="20638"/>
                </a:xfrm>
                <a:custGeom>
                  <a:avLst/>
                  <a:gdLst/>
                  <a:ahLst/>
                  <a:cxnLst>
                    <a:cxn ang="0">
                      <a:pos x="409" y="0"/>
                    </a:cxn>
                    <a:cxn ang="0">
                      <a:pos x="400" y="1"/>
                    </a:cxn>
                    <a:cxn ang="0">
                      <a:pos x="387" y="3"/>
                    </a:cxn>
                    <a:cxn ang="0">
                      <a:pos x="369" y="5"/>
                    </a:cxn>
                    <a:cxn ang="0">
                      <a:pos x="347" y="7"/>
                    </a:cxn>
                    <a:cxn ang="0">
                      <a:pos x="321" y="9"/>
                    </a:cxn>
                    <a:cxn ang="0">
                      <a:pos x="291" y="11"/>
                    </a:cxn>
                    <a:cxn ang="0">
                      <a:pos x="257" y="13"/>
                    </a:cxn>
                    <a:cxn ang="0">
                      <a:pos x="221" y="13"/>
                    </a:cxn>
                    <a:cxn ang="0">
                      <a:pos x="181" y="13"/>
                    </a:cxn>
                    <a:cxn ang="0">
                      <a:pos x="139" y="12"/>
                    </a:cxn>
                    <a:cxn ang="0">
                      <a:pos x="94" y="10"/>
                    </a:cxn>
                    <a:cxn ang="0">
                      <a:pos x="48" y="7"/>
                    </a:cxn>
                    <a:cxn ang="0">
                      <a:pos x="0" y="1"/>
                    </a:cxn>
                    <a:cxn ang="0">
                      <a:pos x="411" y="0"/>
                    </a:cxn>
                    <a:cxn ang="0">
                      <a:pos x="409" y="0"/>
                    </a:cxn>
                  </a:cxnLst>
                  <a:rect l="0" t="0" r="r" b="b"/>
                  <a:pathLst>
                    <a:path w="411" h="13">
                      <a:moveTo>
                        <a:pt x="409" y="0"/>
                      </a:moveTo>
                      <a:lnTo>
                        <a:pt x="400" y="1"/>
                      </a:lnTo>
                      <a:lnTo>
                        <a:pt x="387" y="3"/>
                      </a:lnTo>
                      <a:lnTo>
                        <a:pt x="369" y="5"/>
                      </a:lnTo>
                      <a:lnTo>
                        <a:pt x="347" y="7"/>
                      </a:lnTo>
                      <a:lnTo>
                        <a:pt x="321" y="9"/>
                      </a:lnTo>
                      <a:lnTo>
                        <a:pt x="291" y="11"/>
                      </a:lnTo>
                      <a:lnTo>
                        <a:pt x="257" y="13"/>
                      </a:lnTo>
                      <a:lnTo>
                        <a:pt x="221" y="13"/>
                      </a:lnTo>
                      <a:lnTo>
                        <a:pt x="181" y="13"/>
                      </a:lnTo>
                      <a:lnTo>
                        <a:pt x="139" y="12"/>
                      </a:lnTo>
                      <a:lnTo>
                        <a:pt x="94" y="10"/>
                      </a:lnTo>
                      <a:lnTo>
                        <a:pt x="48" y="7"/>
                      </a:lnTo>
                      <a:lnTo>
                        <a:pt x="0" y="1"/>
                      </a:lnTo>
                      <a:lnTo>
                        <a:pt x="411" y="0"/>
                      </a:lnTo>
                      <a:lnTo>
                        <a:pt x="409" y="0"/>
                      </a:lnTo>
                      <a:close/>
                    </a:path>
                  </a:pathLst>
                </a:custGeom>
                <a:solidFill>
                  <a:srgbClr val="FFA84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0" name="Freeform 26"/>
                <p:cNvSpPr>
                  <a:spLocks/>
                </p:cNvSpPr>
                <p:nvPr/>
              </p:nvSpPr>
              <p:spPr bwMode="auto">
                <a:xfrm>
                  <a:off x="4265613" y="4473575"/>
                  <a:ext cx="4011613" cy="212725"/>
                </a:xfrm>
                <a:custGeom>
                  <a:avLst/>
                  <a:gdLst/>
                  <a:ahLst/>
                  <a:cxnLst>
                    <a:cxn ang="0">
                      <a:pos x="21" y="0"/>
                    </a:cxn>
                    <a:cxn ang="0">
                      <a:pos x="2506" y="0"/>
                    </a:cxn>
                    <a:cxn ang="0">
                      <a:pos x="2514" y="1"/>
                    </a:cxn>
                    <a:cxn ang="0">
                      <a:pos x="2521" y="6"/>
                    </a:cxn>
                    <a:cxn ang="0">
                      <a:pos x="2525" y="12"/>
                    </a:cxn>
                    <a:cxn ang="0">
                      <a:pos x="2527" y="21"/>
                    </a:cxn>
                    <a:cxn ang="0">
                      <a:pos x="2527" y="112"/>
                    </a:cxn>
                    <a:cxn ang="0">
                      <a:pos x="2525" y="121"/>
                    </a:cxn>
                    <a:cxn ang="0">
                      <a:pos x="2521" y="128"/>
                    </a:cxn>
                    <a:cxn ang="0">
                      <a:pos x="2514" y="132"/>
                    </a:cxn>
                    <a:cxn ang="0">
                      <a:pos x="2506" y="134"/>
                    </a:cxn>
                    <a:cxn ang="0">
                      <a:pos x="21" y="134"/>
                    </a:cxn>
                    <a:cxn ang="0">
                      <a:pos x="13" y="132"/>
                    </a:cxn>
                    <a:cxn ang="0">
                      <a:pos x="6" y="128"/>
                    </a:cxn>
                    <a:cxn ang="0">
                      <a:pos x="2" y="121"/>
                    </a:cxn>
                    <a:cxn ang="0">
                      <a:pos x="0" y="112"/>
                    </a:cxn>
                    <a:cxn ang="0">
                      <a:pos x="0" y="21"/>
                    </a:cxn>
                    <a:cxn ang="0">
                      <a:pos x="2" y="12"/>
                    </a:cxn>
                    <a:cxn ang="0">
                      <a:pos x="6" y="6"/>
                    </a:cxn>
                    <a:cxn ang="0">
                      <a:pos x="13" y="1"/>
                    </a:cxn>
                    <a:cxn ang="0">
                      <a:pos x="21" y="0"/>
                    </a:cxn>
                  </a:cxnLst>
                  <a:rect l="0" t="0" r="r" b="b"/>
                  <a:pathLst>
                    <a:path w="2527" h="134">
                      <a:moveTo>
                        <a:pt x="21" y="0"/>
                      </a:moveTo>
                      <a:lnTo>
                        <a:pt x="2506" y="0"/>
                      </a:lnTo>
                      <a:lnTo>
                        <a:pt x="2514" y="1"/>
                      </a:lnTo>
                      <a:lnTo>
                        <a:pt x="2521" y="6"/>
                      </a:lnTo>
                      <a:lnTo>
                        <a:pt x="2525" y="12"/>
                      </a:lnTo>
                      <a:lnTo>
                        <a:pt x="2527" y="21"/>
                      </a:lnTo>
                      <a:lnTo>
                        <a:pt x="2527" y="112"/>
                      </a:lnTo>
                      <a:lnTo>
                        <a:pt x="2525" y="121"/>
                      </a:lnTo>
                      <a:lnTo>
                        <a:pt x="2521" y="128"/>
                      </a:lnTo>
                      <a:lnTo>
                        <a:pt x="2514" y="132"/>
                      </a:lnTo>
                      <a:lnTo>
                        <a:pt x="2506" y="134"/>
                      </a:lnTo>
                      <a:lnTo>
                        <a:pt x="21" y="134"/>
                      </a:lnTo>
                      <a:lnTo>
                        <a:pt x="13" y="132"/>
                      </a:lnTo>
                      <a:lnTo>
                        <a:pt x="6" y="128"/>
                      </a:lnTo>
                      <a:lnTo>
                        <a:pt x="2" y="121"/>
                      </a:lnTo>
                      <a:lnTo>
                        <a:pt x="0" y="112"/>
                      </a:lnTo>
                      <a:lnTo>
                        <a:pt x="0" y="21"/>
                      </a:lnTo>
                      <a:lnTo>
                        <a:pt x="2" y="12"/>
                      </a:lnTo>
                      <a:lnTo>
                        <a:pt x="6" y="6"/>
                      </a:lnTo>
                      <a:lnTo>
                        <a:pt x="13" y="1"/>
                      </a:lnTo>
                      <a:lnTo>
                        <a:pt x="21" y="0"/>
                      </a:lnTo>
                      <a:close/>
                    </a:path>
                  </a:pathLst>
                </a:custGeom>
                <a:solidFill>
                  <a:srgbClr val="DF851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1" name="Freeform 27"/>
                <p:cNvSpPr>
                  <a:spLocks/>
                </p:cNvSpPr>
                <p:nvPr/>
              </p:nvSpPr>
              <p:spPr bwMode="auto">
                <a:xfrm>
                  <a:off x="4371976" y="4473575"/>
                  <a:ext cx="3797300" cy="28575"/>
                </a:xfrm>
                <a:custGeom>
                  <a:avLst/>
                  <a:gdLst/>
                  <a:ahLst/>
                  <a:cxnLst>
                    <a:cxn ang="0">
                      <a:pos x="2380" y="0"/>
                    </a:cxn>
                    <a:cxn ang="0">
                      <a:pos x="2364" y="0"/>
                    </a:cxn>
                    <a:cxn ang="0">
                      <a:pos x="2343" y="1"/>
                    </a:cxn>
                    <a:cxn ang="0">
                      <a:pos x="2316" y="2"/>
                    </a:cxn>
                    <a:cxn ang="0">
                      <a:pos x="2284" y="3"/>
                    </a:cxn>
                    <a:cxn ang="0">
                      <a:pos x="2246" y="4"/>
                    </a:cxn>
                    <a:cxn ang="0">
                      <a:pos x="2204" y="5"/>
                    </a:cxn>
                    <a:cxn ang="0">
                      <a:pos x="2156" y="6"/>
                    </a:cxn>
                    <a:cxn ang="0">
                      <a:pos x="2104" y="7"/>
                    </a:cxn>
                    <a:cxn ang="0">
                      <a:pos x="2046" y="9"/>
                    </a:cxn>
                    <a:cxn ang="0">
                      <a:pos x="1984" y="10"/>
                    </a:cxn>
                    <a:cxn ang="0">
                      <a:pos x="1918" y="11"/>
                    </a:cxn>
                    <a:cxn ang="0">
                      <a:pos x="1847" y="12"/>
                    </a:cxn>
                    <a:cxn ang="0">
                      <a:pos x="1771" y="13"/>
                    </a:cxn>
                    <a:cxn ang="0">
                      <a:pos x="1692" y="14"/>
                    </a:cxn>
                    <a:cxn ang="0">
                      <a:pos x="1609" y="15"/>
                    </a:cxn>
                    <a:cxn ang="0">
                      <a:pos x="1522" y="16"/>
                    </a:cxn>
                    <a:cxn ang="0">
                      <a:pos x="1432" y="17"/>
                    </a:cxn>
                    <a:cxn ang="0">
                      <a:pos x="1338" y="18"/>
                    </a:cxn>
                    <a:cxn ang="0">
                      <a:pos x="1038" y="18"/>
                    </a:cxn>
                    <a:cxn ang="0">
                      <a:pos x="932" y="17"/>
                    </a:cxn>
                    <a:cxn ang="0">
                      <a:pos x="823" y="16"/>
                    </a:cxn>
                    <a:cxn ang="0">
                      <a:pos x="712" y="15"/>
                    </a:cxn>
                    <a:cxn ang="0">
                      <a:pos x="598" y="14"/>
                    </a:cxn>
                    <a:cxn ang="0">
                      <a:pos x="483" y="12"/>
                    </a:cxn>
                    <a:cxn ang="0">
                      <a:pos x="365" y="11"/>
                    </a:cxn>
                    <a:cxn ang="0">
                      <a:pos x="246" y="8"/>
                    </a:cxn>
                    <a:cxn ang="0">
                      <a:pos x="124" y="6"/>
                    </a:cxn>
                    <a:cxn ang="0">
                      <a:pos x="0" y="2"/>
                    </a:cxn>
                    <a:cxn ang="0">
                      <a:pos x="2392" y="0"/>
                    </a:cxn>
                    <a:cxn ang="0">
                      <a:pos x="2380" y="0"/>
                    </a:cxn>
                  </a:cxnLst>
                  <a:rect l="0" t="0" r="r" b="b"/>
                  <a:pathLst>
                    <a:path w="2392" h="18">
                      <a:moveTo>
                        <a:pt x="2380" y="0"/>
                      </a:moveTo>
                      <a:lnTo>
                        <a:pt x="2364" y="0"/>
                      </a:lnTo>
                      <a:lnTo>
                        <a:pt x="2343" y="1"/>
                      </a:lnTo>
                      <a:lnTo>
                        <a:pt x="2316" y="2"/>
                      </a:lnTo>
                      <a:lnTo>
                        <a:pt x="2284" y="3"/>
                      </a:lnTo>
                      <a:lnTo>
                        <a:pt x="2246" y="4"/>
                      </a:lnTo>
                      <a:lnTo>
                        <a:pt x="2204" y="5"/>
                      </a:lnTo>
                      <a:lnTo>
                        <a:pt x="2156" y="6"/>
                      </a:lnTo>
                      <a:lnTo>
                        <a:pt x="2104" y="7"/>
                      </a:lnTo>
                      <a:lnTo>
                        <a:pt x="2046" y="9"/>
                      </a:lnTo>
                      <a:lnTo>
                        <a:pt x="1984" y="10"/>
                      </a:lnTo>
                      <a:lnTo>
                        <a:pt x="1918" y="11"/>
                      </a:lnTo>
                      <a:lnTo>
                        <a:pt x="1847" y="12"/>
                      </a:lnTo>
                      <a:lnTo>
                        <a:pt x="1771" y="13"/>
                      </a:lnTo>
                      <a:lnTo>
                        <a:pt x="1692" y="14"/>
                      </a:lnTo>
                      <a:lnTo>
                        <a:pt x="1609" y="15"/>
                      </a:lnTo>
                      <a:lnTo>
                        <a:pt x="1522" y="16"/>
                      </a:lnTo>
                      <a:lnTo>
                        <a:pt x="1432" y="17"/>
                      </a:lnTo>
                      <a:lnTo>
                        <a:pt x="1338" y="18"/>
                      </a:lnTo>
                      <a:lnTo>
                        <a:pt x="1038" y="18"/>
                      </a:lnTo>
                      <a:lnTo>
                        <a:pt x="932" y="17"/>
                      </a:lnTo>
                      <a:lnTo>
                        <a:pt x="823" y="16"/>
                      </a:lnTo>
                      <a:lnTo>
                        <a:pt x="712" y="15"/>
                      </a:lnTo>
                      <a:lnTo>
                        <a:pt x="598" y="14"/>
                      </a:lnTo>
                      <a:lnTo>
                        <a:pt x="483" y="12"/>
                      </a:lnTo>
                      <a:lnTo>
                        <a:pt x="365" y="11"/>
                      </a:lnTo>
                      <a:lnTo>
                        <a:pt x="246" y="8"/>
                      </a:lnTo>
                      <a:lnTo>
                        <a:pt x="124" y="6"/>
                      </a:lnTo>
                      <a:lnTo>
                        <a:pt x="0" y="2"/>
                      </a:lnTo>
                      <a:lnTo>
                        <a:pt x="2392" y="0"/>
                      </a:lnTo>
                      <a:lnTo>
                        <a:pt x="2380" y="0"/>
                      </a:lnTo>
                      <a:close/>
                    </a:path>
                  </a:pathLst>
                </a:custGeom>
                <a:solidFill>
                  <a:srgbClr val="FFB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2" name="Freeform 28"/>
                <p:cNvSpPr>
                  <a:spLocks/>
                </p:cNvSpPr>
                <p:nvPr/>
              </p:nvSpPr>
              <p:spPr bwMode="auto">
                <a:xfrm>
                  <a:off x="6626226" y="4260850"/>
                  <a:ext cx="781050" cy="176213"/>
                </a:xfrm>
                <a:custGeom>
                  <a:avLst/>
                  <a:gdLst/>
                  <a:ahLst/>
                  <a:cxnLst>
                    <a:cxn ang="0">
                      <a:pos x="0" y="0"/>
                    </a:cxn>
                    <a:cxn ang="0">
                      <a:pos x="492" y="0"/>
                    </a:cxn>
                    <a:cxn ang="0">
                      <a:pos x="492" y="68"/>
                    </a:cxn>
                    <a:cxn ang="0">
                      <a:pos x="489" y="81"/>
                    </a:cxn>
                    <a:cxn ang="0">
                      <a:pos x="483" y="93"/>
                    </a:cxn>
                    <a:cxn ang="0">
                      <a:pos x="474" y="103"/>
                    </a:cxn>
                    <a:cxn ang="0">
                      <a:pos x="462" y="109"/>
                    </a:cxn>
                    <a:cxn ang="0">
                      <a:pos x="449" y="111"/>
                    </a:cxn>
                    <a:cxn ang="0">
                      <a:pos x="44" y="111"/>
                    </a:cxn>
                    <a:cxn ang="0">
                      <a:pos x="30" y="109"/>
                    </a:cxn>
                    <a:cxn ang="0">
                      <a:pos x="18" y="103"/>
                    </a:cxn>
                    <a:cxn ang="0">
                      <a:pos x="9" y="93"/>
                    </a:cxn>
                    <a:cxn ang="0">
                      <a:pos x="3" y="81"/>
                    </a:cxn>
                    <a:cxn ang="0">
                      <a:pos x="0" y="68"/>
                    </a:cxn>
                    <a:cxn ang="0">
                      <a:pos x="0" y="0"/>
                    </a:cxn>
                  </a:cxnLst>
                  <a:rect l="0" t="0" r="r" b="b"/>
                  <a:pathLst>
                    <a:path w="492" h="111">
                      <a:moveTo>
                        <a:pt x="0" y="0"/>
                      </a:moveTo>
                      <a:lnTo>
                        <a:pt x="492" y="0"/>
                      </a:lnTo>
                      <a:lnTo>
                        <a:pt x="492" y="68"/>
                      </a:lnTo>
                      <a:lnTo>
                        <a:pt x="489" y="81"/>
                      </a:lnTo>
                      <a:lnTo>
                        <a:pt x="483" y="93"/>
                      </a:lnTo>
                      <a:lnTo>
                        <a:pt x="474" y="103"/>
                      </a:lnTo>
                      <a:lnTo>
                        <a:pt x="462" y="109"/>
                      </a:lnTo>
                      <a:lnTo>
                        <a:pt x="449" y="111"/>
                      </a:lnTo>
                      <a:lnTo>
                        <a:pt x="44" y="111"/>
                      </a:lnTo>
                      <a:lnTo>
                        <a:pt x="30" y="109"/>
                      </a:lnTo>
                      <a:lnTo>
                        <a:pt x="18" y="103"/>
                      </a:lnTo>
                      <a:lnTo>
                        <a:pt x="9" y="93"/>
                      </a:lnTo>
                      <a:lnTo>
                        <a:pt x="3" y="81"/>
                      </a:lnTo>
                      <a:lnTo>
                        <a:pt x="0" y="68"/>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3" name="Freeform 29"/>
                <p:cNvSpPr>
                  <a:spLocks/>
                </p:cNvSpPr>
                <p:nvPr/>
              </p:nvSpPr>
              <p:spPr bwMode="auto">
                <a:xfrm>
                  <a:off x="6626226" y="4154488"/>
                  <a:ext cx="781050" cy="106363"/>
                </a:xfrm>
                <a:custGeom>
                  <a:avLst/>
                  <a:gdLst/>
                  <a:ahLst/>
                  <a:cxnLst>
                    <a:cxn ang="0">
                      <a:pos x="44" y="0"/>
                    </a:cxn>
                    <a:cxn ang="0">
                      <a:pos x="449" y="0"/>
                    </a:cxn>
                    <a:cxn ang="0">
                      <a:pos x="462" y="2"/>
                    </a:cxn>
                    <a:cxn ang="0">
                      <a:pos x="474" y="8"/>
                    </a:cxn>
                    <a:cxn ang="0">
                      <a:pos x="483" y="17"/>
                    </a:cxn>
                    <a:cxn ang="0">
                      <a:pos x="489" y="29"/>
                    </a:cxn>
                    <a:cxn ang="0">
                      <a:pos x="492" y="43"/>
                    </a:cxn>
                    <a:cxn ang="0">
                      <a:pos x="492" y="67"/>
                    </a:cxn>
                    <a:cxn ang="0">
                      <a:pos x="0" y="67"/>
                    </a:cxn>
                    <a:cxn ang="0">
                      <a:pos x="0" y="43"/>
                    </a:cxn>
                    <a:cxn ang="0">
                      <a:pos x="3" y="29"/>
                    </a:cxn>
                    <a:cxn ang="0">
                      <a:pos x="9" y="17"/>
                    </a:cxn>
                    <a:cxn ang="0">
                      <a:pos x="18" y="8"/>
                    </a:cxn>
                    <a:cxn ang="0">
                      <a:pos x="30" y="2"/>
                    </a:cxn>
                    <a:cxn ang="0">
                      <a:pos x="44" y="0"/>
                    </a:cxn>
                  </a:cxnLst>
                  <a:rect l="0" t="0" r="r" b="b"/>
                  <a:pathLst>
                    <a:path w="492" h="67">
                      <a:moveTo>
                        <a:pt x="44" y="0"/>
                      </a:moveTo>
                      <a:lnTo>
                        <a:pt x="449" y="0"/>
                      </a:lnTo>
                      <a:lnTo>
                        <a:pt x="462" y="2"/>
                      </a:lnTo>
                      <a:lnTo>
                        <a:pt x="474" y="8"/>
                      </a:lnTo>
                      <a:lnTo>
                        <a:pt x="483" y="17"/>
                      </a:lnTo>
                      <a:lnTo>
                        <a:pt x="489" y="29"/>
                      </a:lnTo>
                      <a:lnTo>
                        <a:pt x="492" y="43"/>
                      </a:lnTo>
                      <a:lnTo>
                        <a:pt x="492" y="67"/>
                      </a:lnTo>
                      <a:lnTo>
                        <a:pt x="0" y="67"/>
                      </a:lnTo>
                      <a:lnTo>
                        <a:pt x="0" y="43"/>
                      </a:lnTo>
                      <a:lnTo>
                        <a:pt x="3" y="29"/>
                      </a:lnTo>
                      <a:lnTo>
                        <a:pt x="9" y="17"/>
                      </a:lnTo>
                      <a:lnTo>
                        <a:pt x="18" y="8"/>
                      </a:lnTo>
                      <a:lnTo>
                        <a:pt x="30" y="2"/>
                      </a:lnTo>
                      <a:lnTo>
                        <a:pt x="44"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9" name="Group 18"/>
              <p:cNvGrpSpPr/>
              <p:nvPr/>
            </p:nvGrpSpPr>
            <p:grpSpPr>
              <a:xfrm>
                <a:off x="2741612" y="3657600"/>
                <a:ext cx="1981200" cy="2186619"/>
                <a:chOff x="979488" y="1543051"/>
                <a:chExt cx="3016250" cy="3328987"/>
              </a:xfrm>
              <a:effectLst>
                <a:outerShdw blurRad="76200" dir="18900000" sy="23000" kx="-1200000" algn="bl" rotWithShape="0">
                  <a:prstClr val="black">
                    <a:alpha val="20000"/>
                  </a:prstClr>
                </a:outerShdw>
              </a:effectLst>
            </p:grpSpPr>
            <p:sp>
              <p:nvSpPr>
                <p:cNvPr id="130" name="Freeform 52"/>
                <p:cNvSpPr>
                  <a:spLocks/>
                </p:cNvSpPr>
                <p:nvPr/>
              </p:nvSpPr>
              <p:spPr bwMode="auto">
                <a:xfrm>
                  <a:off x="981076" y="3935413"/>
                  <a:ext cx="2259013" cy="936625"/>
                </a:xfrm>
                <a:custGeom>
                  <a:avLst/>
                  <a:gdLst/>
                  <a:ahLst/>
                  <a:cxnLst>
                    <a:cxn ang="0">
                      <a:pos x="76" y="1"/>
                    </a:cxn>
                    <a:cxn ang="0">
                      <a:pos x="1413" y="467"/>
                    </a:cxn>
                    <a:cxn ang="0">
                      <a:pos x="1422" y="478"/>
                    </a:cxn>
                    <a:cxn ang="0">
                      <a:pos x="1422" y="493"/>
                    </a:cxn>
                    <a:cxn ang="0">
                      <a:pos x="1397" y="561"/>
                    </a:cxn>
                    <a:cxn ang="0">
                      <a:pos x="1385" y="572"/>
                    </a:cxn>
                    <a:cxn ang="0">
                      <a:pos x="1369" y="582"/>
                    </a:cxn>
                    <a:cxn ang="0">
                      <a:pos x="1352" y="589"/>
                    </a:cxn>
                    <a:cxn ang="0">
                      <a:pos x="1340" y="589"/>
                    </a:cxn>
                    <a:cxn ang="0">
                      <a:pos x="1333" y="587"/>
                    </a:cxn>
                    <a:cxn ang="0">
                      <a:pos x="1312" y="580"/>
                    </a:cxn>
                    <a:cxn ang="0">
                      <a:pos x="1279" y="568"/>
                    </a:cxn>
                    <a:cxn ang="0">
                      <a:pos x="1235" y="553"/>
                    </a:cxn>
                    <a:cxn ang="0">
                      <a:pos x="1181" y="534"/>
                    </a:cxn>
                    <a:cxn ang="0">
                      <a:pos x="1119" y="513"/>
                    </a:cxn>
                    <a:cxn ang="0">
                      <a:pos x="1050" y="489"/>
                    </a:cxn>
                    <a:cxn ang="0">
                      <a:pos x="975" y="463"/>
                    </a:cxn>
                    <a:cxn ang="0">
                      <a:pos x="895" y="435"/>
                    </a:cxn>
                    <a:cxn ang="0">
                      <a:pos x="770" y="392"/>
                    </a:cxn>
                    <a:cxn ang="0">
                      <a:pos x="684" y="362"/>
                    </a:cxn>
                    <a:cxn ang="0">
                      <a:pos x="598" y="332"/>
                    </a:cxn>
                    <a:cxn ang="0">
                      <a:pos x="513" y="303"/>
                    </a:cxn>
                    <a:cxn ang="0">
                      <a:pos x="431" y="274"/>
                    </a:cxn>
                    <a:cxn ang="0">
                      <a:pos x="353" y="248"/>
                    </a:cxn>
                    <a:cxn ang="0">
                      <a:pos x="280" y="222"/>
                    </a:cxn>
                    <a:cxn ang="0">
                      <a:pos x="213" y="199"/>
                    </a:cxn>
                    <a:cxn ang="0">
                      <a:pos x="154" y="178"/>
                    </a:cxn>
                    <a:cxn ang="0">
                      <a:pos x="104" y="161"/>
                    </a:cxn>
                    <a:cxn ang="0">
                      <a:pos x="64" y="147"/>
                    </a:cxn>
                    <a:cxn ang="0">
                      <a:pos x="35" y="137"/>
                    </a:cxn>
                    <a:cxn ang="0">
                      <a:pos x="19" y="132"/>
                    </a:cxn>
                    <a:cxn ang="0">
                      <a:pos x="9" y="127"/>
                    </a:cxn>
                    <a:cxn ang="0">
                      <a:pos x="2" y="117"/>
                    </a:cxn>
                    <a:cxn ang="0">
                      <a:pos x="0" y="107"/>
                    </a:cxn>
                    <a:cxn ang="0">
                      <a:pos x="3" y="99"/>
                    </a:cxn>
                    <a:cxn ang="0">
                      <a:pos x="10" y="77"/>
                    </a:cxn>
                    <a:cxn ang="0">
                      <a:pos x="17" y="59"/>
                    </a:cxn>
                    <a:cxn ang="0">
                      <a:pos x="23" y="42"/>
                    </a:cxn>
                    <a:cxn ang="0">
                      <a:pos x="26" y="31"/>
                    </a:cxn>
                    <a:cxn ang="0">
                      <a:pos x="30" y="25"/>
                    </a:cxn>
                    <a:cxn ang="0">
                      <a:pos x="48" y="10"/>
                    </a:cxn>
                    <a:cxn ang="0">
                      <a:pos x="64" y="2"/>
                    </a:cxn>
                  </a:cxnLst>
                  <a:rect l="0" t="0" r="r" b="b"/>
                  <a:pathLst>
                    <a:path w="1423" h="590">
                      <a:moveTo>
                        <a:pt x="70" y="0"/>
                      </a:moveTo>
                      <a:lnTo>
                        <a:pt x="76" y="1"/>
                      </a:lnTo>
                      <a:lnTo>
                        <a:pt x="1406" y="463"/>
                      </a:lnTo>
                      <a:lnTo>
                        <a:pt x="1413" y="467"/>
                      </a:lnTo>
                      <a:lnTo>
                        <a:pt x="1418" y="472"/>
                      </a:lnTo>
                      <a:lnTo>
                        <a:pt x="1422" y="478"/>
                      </a:lnTo>
                      <a:lnTo>
                        <a:pt x="1423" y="485"/>
                      </a:lnTo>
                      <a:lnTo>
                        <a:pt x="1422" y="493"/>
                      </a:lnTo>
                      <a:lnTo>
                        <a:pt x="1399" y="557"/>
                      </a:lnTo>
                      <a:lnTo>
                        <a:pt x="1397" y="561"/>
                      </a:lnTo>
                      <a:lnTo>
                        <a:pt x="1392" y="567"/>
                      </a:lnTo>
                      <a:lnTo>
                        <a:pt x="1385" y="572"/>
                      </a:lnTo>
                      <a:lnTo>
                        <a:pt x="1377" y="577"/>
                      </a:lnTo>
                      <a:lnTo>
                        <a:pt x="1369" y="582"/>
                      </a:lnTo>
                      <a:lnTo>
                        <a:pt x="1360" y="586"/>
                      </a:lnTo>
                      <a:lnTo>
                        <a:pt x="1352" y="589"/>
                      </a:lnTo>
                      <a:lnTo>
                        <a:pt x="1345" y="590"/>
                      </a:lnTo>
                      <a:lnTo>
                        <a:pt x="1340" y="589"/>
                      </a:lnTo>
                      <a:lnTo>
                        <a:pt x="1338" y="589"/>
                      </a:lnTo>
                      <a:lnTo>
                        <a:pt x="1333" y="587"/>
                      </a:lnTo>
                      <a:lnTo>
                        <a:pt x="1324" y="584"/>
                      </a:lnTo>
                      <a:lnTo>
                        <a:pt x="1312" y="580"/>
                      </a:lnTo>
                      <a:lnTo>
                        <a:pt x="1297" y="575"/>
                      </a:lnTo>
                      <a:lnTo>
                        <a:pt x="1279" y="568"/>
                      </a:lnTo>
                      <a:lnTo>
                        <a:pt x="1258" y="561"/>
                      </a:lnTo>
                      <a:lnTo>
                        <a:pt x="1235" y="553"/>
                      </a:lnTo>
                      <a:lnTo>
                        <a:pt x="1209" y="544"/>
                      </a:lnTo>
                      <a:lnTo>
                        <a:pt x="1181" y="534"/>
                      </a:lnTo>
                      <a:lnTo>
                        <a:pt x="1151" y="524"/>
                      </a:lnTo>
                      <a:lnTo>
                        <a:pt x="1119" y="513"/>
                      </a:lnTo>
                      <a:lnTo>
                        <a:pt x="1085" y="501"/>
                      </a:lnTo>
                      <a:lnTo>
                        <a:pt x="1050" y="489"/>
                      </a:lnTo>
                      <a:lnTo>
                        <a:pt x="1013" y="476"/>
                      </a:lnTo>
                      <a:lnTo>
                        <a:pt x="975" y="463"/>
                      </a:lnTo>
                      <a:lnTo>
                        <a:pt x="935" y="449"/>
                      </a:lnTo>
                      <a:lnTo>
                        <a:pt x="895" y="435"/>
                      </a:lnTo>
                      <a:lnTo>
                        <a:pt x="854" y="421"/>
                      </a:lnTo>
                      <a:lnTo>
                        <a:pt x="770" y="392"/>
                      </a:lnTo>
                      <a:lnTo>
                        <a:pt x="727" y="377"/>
                      </a:lnTo>
                      <a:lnTo>
                        <a:pt x="684" y="362"/>
                      </a:lnTo>
                      <a:lnTo>
                        <a:pt x="641" y="347"/>
                      </a:lnTo>
                      <a:lnTo>
                        <a:pt x="598" y="332"/>
                      </a:lnTo>
                      <a:lnTo>
                        <a:pt x="555" y="318"/>
                      </a:lnTo>
                      <a:lnTo>
                        <a:pt x="513" y="303"/>
                      </a:lnTo>
                      <a:lnTo>
                        <a:pt x="472" y="288"/>
                      </a:lnTo>
                      <a:lnTo>
                        <a:pt x="431" y="274"/>
                      </a:lnTo>
                      <a:lnTo>
                        <a:pt x="392" y="261"/>
                      </a:lnTo>
                      <a:lnTo>
                        <a:pt x="353" y="248"/>
                      </a:lnTo>
                      <a:lnTo>
                        <a:pt x="316" y="234"/>
                      </a:lnTo>
                      <a:lnTo>
                        <a:pt x="280" y="222"/>
                      </a:lnTo>
                      <a:lnTo>
                        <a:pt x="246" y="210"/>
                      </a:lnTo>
                      <a:lnTo>
                        <a:pt x="213" y="199"/>
                      </a:lnTo>
                      <a:lnTo>
                        <a:pt x="183" y="188"/>
                      </a:lnTo>
                      <a:lnTo>
                        <a:pt x="154" y="178"/>
                      </a:lnTo>
                      <a:lnTo>
                        <a:pt x="128" y="169"/>
                      </a:lnTo>
                      <a:lnTo>
                        <a:pt x="104" y="161"/>
                      </a:lnTo>
                      <a:lnTo>
                        <a:pt x="82" y="153"/>
                      </a:lnTo>
                      <a:lnTo>
                        <a:pt x="64" y="147"/>
                      </a:lnTo>
                      <a:lnTo>
                        <a:pt x="48" y="141"/>
                      </a:lnTo>
                      <a:lnTo>
                        <a:pt x="35" y="137"/>
                      </a:lnTo>
                      <a:lnTo>
                        <a:pt x="25" y="134"/>
                      </a:lnTo>
                      <a:lnTo>
                        <a:pt x="19" y="132"/>
                      </a:lnTo>
                      <a:lnTo>
                        <a:pt x="16" y="131"/>
                      </a:lnTo>
                      <a:lnTo>
                        <a:pt x="9" y="127"/>
                      </a:lnTo>
                      <a:lnTo>
                        <a:pt x="5" y="122"/>
                      </a:lnTo>
                      <a:lnTo>
                        <a:pt x="2" y="117"/>
                      </a:lnTo>
                      <a:lnTo>
                        <a:pt x="0" y="112"/>
                      </a:lnTo>
                      <a:lnTo>
                        <a:pt x="0" y="107"/>
                      </a:lnTo>
                      <a:lnTo>
                        <a:pt x="2" y="103"/>
                      </a:lnTo>
                      <a:lnTo>
                        <a:pt x="3" y="99"/>
                      </a:lnTo>
                      <a:lnTo>
                        <a:pt x="7" y="86"/>
                      </a:lnTo>
                      <a:lnTo>
                        <a:pt x="10" y="77"/>
                      </a:lnTo>
                      <a:lnTo>
                        <a:pt x="13" y="68"/>
                      </a:lnTo>
                      <a:lnTo>
                        <a:pt x="17" y="59"/>
                      </a:lnTo>
                      <a:lnTo>
                        <a:pt x="19" y="50"/>
                      </a:lnTo>
                      <a:lnTo>
                        <a:pt x="23" y="42"/>
                      </a:lnTo>
                      <a:lnTo>
                        <a:pt x="24" y="36"/>
                      </a:lnTo>
                      <a:lnTo>
                        <a:pt x="26" y="31"/>
                      </a:lnTo>
                      <a:lnTo>
                        <a:pt x="26" y="30"/>
                      </a:lnTo>
                      <a:lnTo>
                        <a:pt x="30" y="25"/>
                      </a:lnTo>
                      <a:lnTo>
                        <a:pt x="34" y="20"/>
                      </a:lnTo>
                      <a:lnTo>
                        <a:pt x="48" y="10"/>
                      </a:lnTo>
                      <a:lnTo>
                        <a:pt x="56" y="5"/>
                      </a:lnTo>
                      <a:lnTo>
                        <a:pt x="64" y="2"/>
                      </a:lnTo>
                      <a:lnTo>
                        <a:pt x="70" y="0"/>
                      </a:lnTo>
                      <a:close/>
                    </a:path>
                  </a:pathLst>
                </a:custGeom>
                <a:solidFill>
                  <a:srgbClr val="D7A76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1" name="Freeform 53"/>
                <p:cNvSpPr>
                  <a:spLocks/>
                </p:cNvSpPr>
                <p:nvPr/>
              </p:nvSpPr>
              <p:spPr bwMode="auto">
                <a:xfrm>
                  <a:off x="979488" y="4033838"/>
                  <a:ext cx="2184400" cy="836613"/>
                </a:xfrm>
                <a:custGeom>
                  <a:avLst/>
                  <a:gdLst/>
                  <a:ahLst/>
                  <a:cxnLst>
                    <a:cxn ang="0">
                      <a:pos x="27" y="0"/>
                    </a:cxn>
                    <a:cxn ang="0">
                      <a:pos x="34" y="0"/>
                    </a:cxn>
                    <a:cxn ang="0">
                      <a:pos x="41" y="2"/>
                    </a:cxn>
                    <a:cxn ang="0">
                      <a:pos x="1358" y="460"/>
                    </a:cxn>
                    <a:cxn ang="0">
                      <a:pos x="1367" y="464"/>
                    </a:cxn>
                    <a:cxn ang="0">
                      <a:pos x="1373" y="470"/>
                    </a:cxn>
                    <a:cxn ang="0">
                      <a:pos x="1376" y="475"/>
                    </a:cxn>
                    <a:cxn ang="0">
                      <a:pos x="1376" y="481"/>
                    </a:cxn>
                    <a:cxn ang="0">
                      <a:pos x="1363" y="520"/>
                    </a:cxn>
                    <a:cxn ang="0">
                      <a:pos x="1360" y="524"/>
                    </a:cxn>
                    <a:cxn ang="0">
                      <a:pos x="1356" y="527"/>
                    </a:cxn>
                    <a:cxn ang="0">
                      <a:pos x="1349" y="527"/>
                    </a:cxn>
                    <a:cxn ang="0">
                      <a:pos x="1342" y="527"/>
                    </a:cxn>
                    <a:cxn ang="0">
                      <a:pos x="1336" y="526"/>
                    </a:cxn>
                    <a:cxn ang="0">
                      <a:pos x="18" y="68"/>
                    </a:cxn>
                    <a:cxn ang="0">
                      <a:pos x="10" y="63"/>
                    </a:cxn>
                    <a:cxn ang="0">
                      <a:pos x="3" y="58"/>
                    </a:cxn>
                    <a:cxn ang="0">
                      <a:pos x="0" y="53"/>
                    </a:cxn>
                    <a:cxn ang="0">
                      <a:pos x="0" y="47"/>
                    </a:cxn>
                    <a:cxn ang="0">
                      <a:pos x="14" y="7"/>
                    </a:cxn>
                    <a:cxn ang="0">
                      <a:pos x="17" y="4"/>
                    </a:cxn>
                    <a:cxn ang="0">
                      <a:pos x="21" y="1"/>
                    </a:cxn>
                    <a:cxn ang="0">
                      <a:pos x="27" y="0"/>
                    </a:cxn>
                  </a:cxnLst>
                  <a:rect l="0" t="0" r="r" b="b"/>
                  <a:pathLst>
                    <a:path w="1376" h="527">
                      <a:moveTo>
                        <a:pt x="27" y="0"/>
                      </a:moveTo>
                      <a:lnTo>
                        <a:pt x="34" y="0"/>
                      </a:lnTo>
                      <a:lnTo>
                        <a:pt x="41" y="2"/>
                      </a:lnTo>
                      <a:lnTo>
                        <a:pt x="1358" y="460"/>
                      </a:lnTo>
                      <a:lnTo>
                        <a:pt x="1367" y="464"/>
                      </a:lnTo>
                      <a:lnTo>
                        <a:pt x="1373" y="470"/>
                      </a:lnTo>
                      <a:lnTo>
                        <a:pt x="1376" y="475"/>
                      </a:lnTo>
                      <a:lnTo>
                        <a:pt x="1376" y="481"/>
                      </a:lnTo>
                      <a:lnTo>
                        <a:pt x="1363" y="520"/>
                      </a:lnTo>
                      <a:lnTo>
                        <a:pt x="1360" y="524"/>
                      </a:lnTo>
                      <a:lnTo>
                        <a:pt x="1356" y="527"/>
                      </a:lnTo>
                      <a:lnTo>
                        <a:pt x="1349" y="527"/>
                      </a:lnTo>
                      <a:lnTo>
                        <a:pt x="1342" y="527"/>
                      </a:lnTo>
                      <a:lnTo>
                        <a:pt x="1336" y="526"/>
                      </a:lnTo>
                      <a:lnTo>
                        <a:pt x="18" y="68"/>
                      </a:lnTo>
                      <a:lnTo>
                        <a:pt x="10" y="63"/>
                      </a:lnTo>
                      <a:lnTo>
                        <a:pt x="3" y="58"/>
                      </a:lnTo>
                      <a:lnTo>
                        <a:pt x="0" y="53"/>
                      </a:lnTo>
                      <a:lnTo>
                        <a:pt x="0" y="47"/>
                      </a:lnTo>
                      <a:lnTo>
                        <a:pt x="14" y="7"/>
                      </a:lnTo>
                      <a:lnTo>
                        <a:pt x="17" y="4"/>
                      </a:lnTo>
                      <a:lnTo>
                        <a:pt x="21" y="1"/>
                      </a:lnTo>
                      <a:lnTo>
                        <a:pt x="27" y="0"/>
                      </a:lnTo>
                      <a:close/>
                    </a:path>
                  </a:pathLst>
                </a:custGeom>
                <a:solidFill>
                  <a:srgbClr val="E9C99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2" name="Freeform 54"/>
                <p:cNvSpPr>
                  <a:spLocks/>
                </p:cNvSpPr>
                <p:nvPr/>
              </p:nvSpPr>
              <p:spPr bwMode="auto">
                <a:xfrm>
                  <a:off x="979488" y="4040188"/>
                  <a:ext cx="2174875" cy="828675"/>
                </a:xfrm>
                <a:custGeom>
                  <a:avLst/>
                  <a:gdLst/>
                  <a:ahLst/>
                  <a:cxnLst>
                    <a:cxn ang="0">
                      <a:pos x="25" y="0"/>
                    </a:cxn>
                    <a:cxn ang="0">
                      <a:pos x="32" y="1"/>
                    </a:cxn>
                    <a:cxn ang="0">
                      <a:pos x="39" y="3"/>
                    </a:cxn>
                    <a:cxn ang="0">
                      <a:pos x="1352" y="459"/>
                    </a:cxn>
                    <a:cxn ang="0">
                      <a:pos x="1360" y="463"/>
                    </a:cxn>
                    <a:cxn ang="0">
                      <a:pos x="1367" y="468"/>
                    </a:cxn>
                    <a:cxn ang="0">
                      <a:pos x="1370" y="474"/>
                    </a:cxn>
                    <a:cxn ang="0">
                      <a:pos x="1370" y="479"/>
                    </a:cxn>
                    <a:cxn ang="0">
                      <a:pos x="1358" y="516"/>
                    </a:cxn>
                    <a:cxn ang="0">
                      <a:pos x="1355" y="519"/>
                    </a:cxn>
                    <a:cxn ang="0">
                      <a:pos x="1351" y="521"/>
                    </a:cxn>
                    <a:cxn ang="0">
                      <a:pos x="1345" y="522"/>
                    </a:cxn>
                    <a:cxn ang="0">
                      <a:pos x="1338" y="522"/>
                    </a:cxn>
                    <a:cxn ang="0">
                      <a:pos x="1331" y="520"/>
                    </a:cxn>
                    <a:cxn ang="0">
                      <a:pos x="18" y="63"/>
                    </a:cxn>
                    <a:cxn ang="0">
                      <a:pos x="10" y="59"/>
                    </a:cxn>
                    <a:cxn ang="0">
                      <a:pos x="3" y="54"/>
                    </a:cxn>
                    <a:cxn ang="0">
                      <a:pos x="0" y="49"/>
                    </a:cxn>
                    <a:cxn ang="0">
                      <a:pos x="0" y="44"/>
                    </a:cxn>
                    <a:cxn ang="0">
                      <a:pos x="13" y="7"/>
                    </a:cxn>
                    <a:cxn ang="0">
                      <a:pos x="15" y="3"/>
                    </a:cxn>
                    <a:cxn ang="0">
                      <a:pos x="19" y="1"/>
                    </a:cxn>
                    <a:cxn ang="0">
                      <a:pos x="25" y="0"/>
                    </a:cxn>
                  </a:cxnLst>
                  <a:rect l="0" t="0" r="r" b="b"/>
                  <a:pathLst>
                    <a:path w="1370" h="522">
                      <a:moveTo>
                        <a:pt x="25" y="0"/>
                      </a:moveTo>
                      <a:lnTo>
                        <a:pt x="32" y="1"/>
                      </a:lnTo>
                      <a:lnTo>
                        <a:pt x="39" y="3"/>
                      </a:lnTo>
                      <a:lnTo>
                        <a:pt x="1352" y="459"/>
                      </a:lnTo>
                      <a:lnTo>
                        <a:pt x="1360" y="463"/>
                      </a:lnTo>
                      <a:lnTo>
                        <a:pt x="1367" y="468"/>
                      </a:lnTo>
                      <a:lnTo>
                        <a:pt x="1370" y="474"/>
                      </a:lnTo>
                      <a:lnTo>
                        <a:pt x="1370" y="479"/>
                      </a:lnTo>
                      <a:lnTo>
                        <a:pt x="1358" y="516"/>
                      </a:lnTo>
                      <a:lnTo>
                        <a:pt x="1355" y="519"/>
                      </a:lnTo>
                      <a:lnTo>
                        <a:pt x="1351" y="521"/>
                      </a:lnTo>
                      <a:lnTo>
                        <a:pt x="1345" y="522"/>
                      </a:lnTo>
                      <a:lnTo>
                        <a:pt x="1338" y="522"/>
                      </a:lnTo>
                      <a:lnTo>
                        <a:pt x="1331" y="520"/>
                      </a:lnTo>
                      <a:lnTo>
                        <a:pt x="18" y="63"/>
                      </a:lnTo>
                      <a:lnTo>
                        <a:pt x="10" y="59"/>
                      </a:lnTo>
                      <a:lnTo>
                        <a:pt x="3" y="54"/>
                      </a:lnTo>
                      <a:lnTo>
                        <a:pt x="0" y="49"/>
                      </a:lnTo>
                      <a:lnTo>
                        <a:pt x="0" y="44"/>
                      </a:lnTo>
                      <a:lnTo>
                        <a:pt x="13" y="7"/>
                      </a:lnTo>
                      <a:lnTo>
                        <a:pt x="15" y="3"/>
                      </a:lnTo>
                      <a:lnTo>
                        <a:pt x="19" y="1"/>
                      </a:lnTo>
                      <a:lnTo>
                        <a:pt x="25" y="0"/>
                      </a:lnTo>
                      <a:close/>
                    </a:path>
                  </a:pathLst>
                </a:custGeom>
                <a:solidFill>
                  <a:srgbClr val="DFAB5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3" name="Freeform 55"/>
                <p:cNvSpPr>
                  <a:spLocks/>
                </p:cNvSpPr>
                <p:nvPr/>
              </p:nvSpPr>
              <p:spPr bwMode="auto">
                <a:xfrm>
                  <a:off x="1106488" y="1543051"/>
                  <a:ext cx="1089025" cy="2560638"/>
                </a:xfrm>
                <a:custGeom>
                  <a:avLst/>
                  <a:gdLst/>
                  <a:ahLst/>
                  <a:cxnLst>
                    <a:cxn ang="0">
                      <a:pos x="600" y="1"/>
                    </a:cxn>
                    <a:cxn ang="0">
                      <a:pos x="677" y="29"/>
                    </a:cxn>
                    <a:cxn ang="0">
                      <a:pos x="686" y="43"/>
                    </a:cxn>
                    <a:cxn ang="0">
                      <a:pos x="685" y="60"/>
                    </a:cxn>
                    <a:cxn ang="0">
                      <a:pos x="151" y="1594"/>
                    </a:cxn>
                    <a:cxn ang="0">
                      <a:pos x="137" y="1604"/>
                    </a:cxn>
                    <a:cxn ang="0">
                      <a:pos x="118" y="1611"/>
                    </a:cxn>
                    <a:cxn ang="0">
                      <a:pos x="101" y="1613"/>
                    </a:cxn>
                    <a:cxn ang="0">
                      <a:pos x="93" y="1612"/>
                    </a:cxn>
                    <a:cxn ang="0">
                      <a:pos x="82" y="1608"/>
                    </a:cxn>
                    <a:cxn ang="0">
                      <a:pos x="53" y="1599"/>
                    </a:cxn>
                    <a:cxn ang="0">
                      <a:pos x="26" y="1589"/>
                    </a:cxn>
                    <a:cxn ang="0">
                      <a:pos x="15" y="1585"/>
                    </a:cxn>
                    <a:cxn ang="0">
                      <a:pos x="7" y="1580"/>
                    </a:cxn>
                    <a:cxn ang="0">
                      <a:pos x="1" y="1569"/>
                    </a:cxn>
                    <a:cxn ang="0">
                      <a:pos x="2" y="1553"/>
                    </a:cxn>
                    <a:cxn ang="0">
                      <a:pos x="5" y="1543"/>
                    </a:cxn>
                    <a:cxn ang="0">
                      <a:pos x="13" y="1520"/>
                    </a:cxn>
                    <a:cxn ang="0">
                      <a:pos x="26" y="1485"/>
                    </a:cxn>
                    <a:cxn ang="0">
                      <a:pos x="42" y="1438"/>
                    </a:cxn>
                    <a:cxn ang="0">
                      <a:pos x="62" y="1382"/>
                    </a:cxn>
                    <a:cxn ang="0">
                      <a:pos x="84" y="1316"/>
                    </a:cxn>
                    <a:cxn ang="0">
                      <a:pos x="110" y="1243"/>
                    </a:cxn>
                    <a:cxn ang="0">
                      <a:pos x="137" y="1164"/>
                    </a:cxn>
                    <a:cxn ang="0">
                      <a:pos x="167" y="1080"/>
                    </a:cxn>
                    <a:cxn ang="0">
                      <a:pos x="197" y="991"/>
                    </a:cxn>
                    <a:cxn ang="0">
                      <a:pos x="245" y="855"/>
                    </a:cxn>
                    <a:cxn ang="0">
                      <a:pos x="293" y="716"/>
                    </a:cxn>
                    <a:cxn ang="0">
                      <a:pos x="356" y="536"/>
                    </a:cxn>
                    <a:cxn ang="0">
                      <a:pos x="386" y="450"/>
                    </a:cxn>
                    <a:cxn ang="0">
                      <a:pos x="414" y="369"/>
                    </a:cxn>
                    <a:cxn ang="0">
                      <a:pos x="440" y="294"/>
                    </a:cxn>
                    <a:cxn ang="0">
                      <a:pos x="464" y="226"/>
                    </a:cxn>
                    <a:cxn ang="0">
                      <a:pos x="485" y="166"/>
                    </a:cxn>
                    <a:cxn ang="0">
                      <a:pos x="502" y="115"/>
                    </a:cxn>
                    <a:cxn ang="0">
                      <a:pos x="516" y="76"/>
                    </a:cxn>
                    <a:cxn ang="0">
                      <a:pos x="525" y="48"/>
                    </a:cxn>
                    <a:cxn ang="0">
                      <a:pos x="531" y="34"/>
                    </a:cxn>
                    <a:cxn ang="0">
                      <a:pos x="534" y="27"/>
                    </a:cxn>
                    <a:cxn ang="0">
                      <a:pos x="548" y="17"/>
                    </a:cxn>
                    <a:cxn ang="0">
                      <a:pos x="567" y="7"/>
                    </a:cxn>
                    <a:cxn ang="0">
                      <a:pos x="586" y="1"/>
                    </a:cxn>
                  </a:cxnLst>
                  <a:rect l="0" t="0" r="r" b="b"/>
                  <a:pathLst>
                    <a:path w="686" h="1613">
                      <a:moveTo>
                        <a:pt x="594" y="0"/>
                      </a:moveTo>
                      <a:lnTo>
                        <a:pt x="600" y="1"/>
                      </a:lnTo>
                      <a:lnTo>
                        <a:pt x="670" y="26"/>
                      </a:lnTo>
                      <a:lnTo>
                        <a:pt x="677" y="29"/>
                      </a:lnTo>
                      <a:lnTo>
                        <a:pt x="683" y="35"/>
                      </a:lnTo>
                      <a:lnTo>
                        <a:pt x="686" y="43"/>
                      </a:lnTo>
                      <a:lnTo>
                        <a:pt x="686" y="51"/>
                      </a:lnTo>
                      <a:lnTo>
                        <a:pt x="685" y="60"/>
                      </a:lnTo>
                      <a:lnTo>
                        <a:pt x="155" y="1588"/>
                      </a:lnTo>
                      <a:lnTo>
                        <a:pt x="151" y="1594"/>
                      </a:lnTo>
                      <a:lnTo>
                        <a:pt x="145" y="1599"/>
                      </a:lnTo>
                      <a:lnTo>
                        <a:pt x="137" y="1604"/>
                      </a:lnTo>
                      <a:lnTo>
                        <a:pt x="127" y="1608"/>
                      </a:lnTo>
                      <a:lnTo>
                        <a:pt x="118" y="1611"/>
                      </a:lnTo>
                      <a:lnTo>
                        <a:pt x="109" y="1613"/>
                      </a:lnTo>
                      <a:lnTo>
                        <a:pt x="101" y="1613"/>
                      </a:lnTo>
                      <a:lnTo>
                        <a:pt x="95" y="1613"/>
                      </a:lnTo>
                      <a:lnTo>
                        <a:pt x="93" y="1612"/>
                      </a:lnTo>
                      <a:lnTo>
                        <a:pt x="89" y="1611"/>
                      </a:lnTo>
                      <a:lnTo>
                        <a:pt x="82" y="1608"/>
                      </a:lnTo>
                      <a:lnTo>
                        <a:pt x="73" y="1605"/>
                      </a:lnTo>
                      <a:lnTo>
                        <a:pt x="53" y="1599"/>
                      </a:lnTo>
                      <a:lnTo>
                        <a:pt x="43" y="1595"/>
                      </a:lnTo>
                      <a:lnTo>
                        <a:pt x="26" y="1589"/>
                      </a:lnTo>
                      <a:lnTo>
                        <a:pt x="19" y="1587"/>
                      </a:lnTo>
                      <a:lnTo>
                        <a:pt x="15" y="1585"/>
                      </a:lnTo>
                      <a:lnTo>
                        <a:pt x="11" y="1583"/>
                      </a:lnTo>
                      <a:lnTo>
                        <a:pt x="7" y="1580"/>
                      </a:lnTo>
                      <a:lnTo>
                        <a:pt x="3" y="1575"/>
                      </a:lnTo>
                      <a:lnTo>
                        <a:pt x="1" y="1569"/>
                      </a:lnTo>
                      <a:lnTo>
                        <a:pt x="0" y="1562"/>
                      </a:lnTo>
                      <a:lnTo>
                        <a:pt x="2" y="1553"/>
                      </a:lnTo>
                      <a:lnTo>
                        <a:pt x="3" y="1550"/>
                      </a:lnTo>
                      <a:lnTo>
                        <a:pt x="5" y="1543"/>
                      </a:lnTo>
                      <a:lnTo>
                        <a:pt x="9" y="1534"/>
                      </a:lnTo>
                      <a:lnTo>
                        <a:pt x="13" y="1520"/>
                      </a:lnTo>
                      <a:lnTo>
                        <a:pt x="19" y="1504"/>
                      </a:lnTo>
                      <a:lnTo>
                        <a:pt x="26" y="1485"/>
                      </a:lnTo>
                      <a:lnTo>
                        <a:pt x="33" y="1463"/>
                      </a:lnTo>
                      <a:lnTo>
                        <a:pt x="42" y="1438"/>
                      </a:lnTo>
                      <a:lnTo>
                        <a:pt x="52" y="1411"/>
                      </a:lnTo>
                      <a:lnTo>
                        <a:pt x="62" y="1382"/>
                      </a:lnTo>
                      <a:lnTo>
                        <a:pt x="73" y="1350"/>
                      </a:lnTo>
                      <a:lnTo>
                        <a:pt x="84" y="1316"/>
                      </a:lnTo>
                      <a:lnTo>
                        <a:pt x="97" y="1280"/>
                      </a:lnTo>
                      <a:lnTo>
                        <a:pt x="110" y="1243"/>
                      </a:lnTo>
                      <a:lnTo>
                        <a:pt x="124" y="1205"/>
                      </a:lnTo>
                      <a:lnTo>
                        <a:pt x="137" y="1164"/>
                      </a:lnTo>
                      <a:lnTo>
                        <a:pt x="151" y="1123"/>
                      </a:lnTo>
                      <a:lnTo>
                        <a:pt x="167" y="1080"/>
                      </a:lnTo>
                      <a:lnTo>
                        <a:pt x="182" y="1036"/>
                      </a:lnTo>
                      <a:lnTo>
                        <a:pt x="197" y="991"/>
                      </a:lnTo>
                      <a:lnTo>
                        <a:pt x="213" y="947"/>
                      </a:lnTo>
                      <a:lnTo>
                        <a:pt x="245" y="855"/>
                      </a:lnTo>
                      <a:lnTo>
                        <a:pt x="277" y="762"/>
                      </a:lnTo>
                      <a:lnTo>
                        <a:pt x="293" y="716"/>
                      </a:lnTo>
                      <a:lnTo>
                        <a:pt x="325" y="625"/>
                      </a:lnTo>
                      <a:lnTo>
                        <a:pt x="356" y="536"/>
                      </a:lnTo>
                      <a:lnTo>
                        <a:pt x="371" y="492"/>
                      </a:lnTo>
                      <a:lnTo>
                        <a:pt x="386" y="450"/>
                      </a:lnTo>
                      <a:lnTo>
                        <a:pt x="400" y="409"/>
                      </a:lnTo>
                      <a:lnTo>
                        <a:pt x="414" y="369"/>
                      </a:lnTo>
                      <a:lnTo>
                        <a:pt x="427" y="331"/>
                      </a:lnTo>
                      <a:lnTo>
                        <a:pt x="440" y="294"/>
                      </a:lnTo>
                      <a:lnTo>
                        <a:pt x="452" y="259"/>
                      </a:lnTo>
                      <a:lnTo>
                        <a:pt x="464" y="226"/>
                      </a:lnTo>
                      <a:lnTo>
                        <a:pt x="475" y="194"/>
                      </a:lnTo>
                      <a:lnTo>
                        <a:pt x="485" y="166"/>
                      </a:lnTo>
                      <a:lnTo>
                        <a:pt x="494" y="139"/>
                      </a:lnTo>
                      <a:lnTo>
                        <a:pt x="502" y="115"/>
                      </a:lnTo>
                      <a:lnTo>
                        <a:pt x="510" y="94"/>
                      </a:lnTo>
                      <a:lnTo>
                        <a:pt x="516" y="76"/>
                      </a:lnTo>
                      <a:lnTo>
                        <a:pt x="521" y="61"/>
                      </a:lnTo>
                      <a:lnTo>
                        <a:pt x="525" y="48"/>
                      </a:lnTo>
                      <a:lnTo>
                        <a:pt x="529" y="39"/>
                      </a:lnTo>
                      <a:lnTo>
                        <a:pt x="531" y="34"/>
                      </a:lnTo>
                      <a:lnTo>
                        <a:pt x="531" y="32"/>
                      </a:lnTo>
                      <a:lnTo>
                        <a:pt x="534" y="27"/>
                      </a:lnTo>
                      <a:lnTo>
                        <a:pt x="541" y="22"/>
                      </a:lnTo>
                      <a:lnTo>
                        <a:pt x="548" y="17"/>
                      </a:lnTo>
                      <a:lnTo>
                        <a:pt x="558" y="12"/>
                      </a:lnTo>
                      <a:lnTo>
                        <a:pt x="567" y="7"/>
                      </a:lnTo>
                      <a:lnTo>
                        <a:pt x="578" y="3"/>
                      </a:lnTo>
                      <a:lnTo>
                        <a:pt x="586" y="1"/>
                      </a:lnTo>
                      <a:lnTo>
                        <a:pt x="594" y="0"/>
                      </a:lnTo>
                      <a:close/>
                    </a:path>
                  </a:pathLst>
                </a:custGeom>
                <a:solidFill>
                  <a:srgbClr val="CD8D3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4" name="Freeform 56"/>
                <p:cNvSpPr>
                  <a:spLocks/>
                </p:cNvSpPr>
                <p:nvPr/>
              </p:nvSpPr>
              <p:spPr bwMode="auto">
                <a:xfrm>
                  <a:off x="1111251" y="1574801"/>
                  <a:ext cx="1023938" cy="2527300"/>
                </a:xfrm>
                <a:custGeom>
                  <a:avLst/>
                  <a:gdLst/>
                  <a:ahLst/>
                  <a:cxnLst>
                    <a:cxn ang="0">
                      <a:pos x="552" y="0"/>
                    </a:cxn>
                    <a:cxn ang="0">
                      <a:pos x="559" y="1"/>
                    </a:cxn>
                    <a:cxn ang="0">
                      <a:pos x="629" y="25"/>
                    </a:cxn>
                    <a:cxn ang="0">
                      <a:pos x="636" y="29"/>
                    </a:cxn>
                    <a:cxn ang="0">
                      <a:pos x="641" y="35"/>
                    </a:cxn>
                    <a:cxn ang="0">
                      <a:pos x="644" y="43"/>
                    </a:cxn>
                    <a:cxn ang="0">
                      <a:pos x="645" y="51"/>
                    </a:cxn>
                    <a:cxn ang="0">
                      <a:pos x="643" y="59"/>
                    </a:cxn>
                    <a:cxn ang="0">
                      <a:pos x="118" y="1573"/>
                    </a:cxn>
                    <a:cxn ang="0">
                      <a:pos x="114" y="1581"/>
                    </a:cxn>
                    <a:cxn ang="0">
                      <a:pos x="108" y="1586"/>
                    </a:cxn>
                    <a:cxn ang="0">
                      <a:pos x="101" y="1591"/>
                    </a:cxn>
                    <a:cxn ang="0">
                      <a:pos x="93" y="1592"/>
                    </a:cxn>
                    <a:cxn ang="0">
                      <a:pos x="86" y="1591"/>
                    </a:cxn>
                    <a:cxn ang="0">
                      <a:pos x="16" y="1567"/>
                    </a:cxn>
                    <a:cxn ang="0">
                      <a:pos x="9" y="1563"/>
                    </a:cxn>
                    <a:cxn ang="0">
                      <a:pos x="3" y="1557"/>
                    </a:cxn>
                    <a:cxn ang="0">
                      <a:pos x="1" y="1549"/>
                    </a:cxn>
                    <a:cxn ang="0">
                      <a:pos x="0" y="1541"/>
                    </a:cxn>
                    <a:cxn ang="0">
                      <a:pos x="2" y="1532"/>
                    </a:cxn>
                    <a:cxn ang="0">
                      <a:pos x="527" y="19"/>
                    </a:cxn>
                    <a:cxn ang="0">
                      <a:pos x="531" y="11"/>
                    </a:cxn>
                    <a:cxn ang="0">
                      <a:pos x="537" y="5"/>
                    </a:cxn>
                    <a:cxn ang="0">
                      <a:pos x="544" y="1"/>
                    </a:cxn>
                    <a:cxn ang="0">
                      <a:pos x="552" y="0"/>
                    </a:cxn>
                  </a:cxnLst>
                  <a:rect l="0" t="0" r="r" b="b"/>
                  <a:pathLst>
                    <a:path w="645" h="1592">
                      <a:moveTo>
                        <a:pt x="552" y="0"/>
                      </a:moveTo>
                      <a:lnTo>
                        <a:pt x="559" y="1"/>
                      </a:lnTo>
                      <a:lnTo>
                        <a:pt x="629" y="25"/>
                      </a:lnTo>
                      <a:lnTo>
                        <a:pt x="636" y="29"/>
                      </a:lnTo>
                      <a:lnTo>
                        <a:pt x="641" y="35"/>
                      </a:lnTo>
                      <a:lnTo>
                        <a:pt x="644" y="43"/>
                      </a:lnTo>
                      <a:lnTo>
                        <a:pt x="645" y="51"/>
                      </a:lnTo>
                      <a:lnTo>
                        <a:pt x="643" y="59"/>
                      </a:lnTo>
                      <a:lnTo>
                        <a:pt x="118" y="1573"/>
                      </a:lnTo>
                      <a:lnTo>
                        <a:pt x="114" y="1581"/>
                      </a:lnTo>
                      <a:lnTo>
                        <a:pt x="108" y="1586"/>
                      </a:lnTo>
                      <a:lnTo>
                        <a:pt x="101" y="1591"/>
                      </a:lnTo>
                      <a:lnTo>
                        <a:pt x="93" y="1592"/>
                      </a:lnTo>
                      <a:lnTo>
                        <a:pt x="86" y="1591"/>
                      </a:lnTo>
                      <a:lnTo>
                        <a:pt x="16" y="1567"/>
                      </a:lnTo>
                      <a:lnTo>
                        <a:pt x="9" y="1563"/>
                      </a:lnTo>
                      <a:lnTo>
                        <a:pt x="3" y="1557"/>
                      </a:lnTo>
                      <a:lnTo>
                        <a:pt x="1" y="1549"/>
                      </a:lnTo>
                      <a:lnTo>
                        <a:pt x="0" y="1541"/>
                      </a:lnTo>
                      <a:lnTo>
                        <a:pt x="2" y="1532"/>
                      </a:lnTo>
                      <a:lnTo>
                        <a:pt x="527" y="19"/>
                      </a:lnTo>
                      <a:lnTo>
                        <a:pt x="531" y="11"/>
                      </a:lnTo>
                      <a:lnTo>
                        <a:pt x="537" y="5"/>
                      </a:lnTo>
                      <a:lnTo>
                        <a:pt x="544" y="1"/>
                      </a:lnTo>
                      <a:lnTo>
                        <a:pt x="552" y="0"/>
                      </a:lnTo>
                      <a:close/>
                    </a:path>
                  </a:pathLst>
                </a:custGeom>
                <a:solidFill>
                  <a:srgbClr val="E9C99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5" name="Freeform 57"/>
                <p:cNvSpPr>
                  <a:spLocks/>
                </p:cNvSpPr>
                <p:nvPr/>
              </p:nvSpPr>
              <p:spPr bwMode="auto">
                <a:xfrm>
                  <a:off x="1111251" y="1582738"/>
                  <a:ext cx="1008063" cy="2516188"/>
                </a:xfrm>
                <a:custGeom>
                  <a:avLst/>
                  <a:gdLst/>
                  <a:ahLst/>
                  <a:cxnLst>
                    <a:cxn ang="0">
                      <a:pos x="548" y="0"/>
                    </a:cxn>
                    <a:cxn ang="0">
                      <a:pos x="555" y="1"/>
                    </a:cxn>
                    <a:cxn ang="0">
                      <a:pos x="620" y="24"/>
                    </a:cxn>
                    <a:cxn ang="0">
                      <a:pos x="627" y="27"/>
                    </a:cxn>
                    <a:cxn ang="0">
                      <a:pos x="632" y="33"/>
                    </a:cxn>
                    <a:cxn ang="0">
                      <a:pos x="634" y="40"/>
                    </a:cxn>
                    <a:cxn ang="0">
                      <a:pos x="635" y="48"/>
                    </a:cxn>
                    <a:cxn ang="0">
                      <a:pos x="633" y="57"/>
                    </a:cxn>
                    <a:cxn ang="0">
                      <a:pos x="110" y="1565"/>
                    </a:cxn>
                    <a:cxn ang="0">
                      <a:pos x="106" y="1573"/>
                    </a:cxn>
                    <a:cxn ang="0">
                      <a:pos x="100" y="1579"/>
                    </a:cxn>
                    <a:cxn ang="0">
                      <a:pos x="93" y="1583"/>
                    </a:cxn>
                    <a:cxn ang="0">
                      <a:pos x="86" y="1585"/>
                    </a:cxn>
                    <a:cxn ang="0">
                      <a:pos x="79" y="1583"/>
                    </a:cxn>
                    <a:cxn ang="0">
                      <a:pos x="14" y="1561"/>
                    </a:cxn>
                    <a:cxn ang="0">
                      <a:pos x="8" y="1557"/>
                    </a:cxn>
                    <a:cxn ang="0">
                      <a:pos x="3" y="1551"/>
                    </a:cxn>
                    <a:cxn ang="0">
                      <a:pos x="0" y="1544"/>
                    </a:cxn>
                    <a:cxn ang="0">
                      <a:pos x="0" y="1536"/>
                    </a:cxn>
                    <a:cxn ang="0">
                      <a:pos x="2" y="1527"/>
                    </a:cxn>
                    <a:cxn ang="0">
                      <a:pos x="525" y="19"/>
                    </a:cxn>
                    <a:cxn ang="0">
                      <a:pos x="529" y="11"/>
                    </a:cxn>
                    <a:cxn ang="0">
                      <a:pos x="535" y="6"/>
                    </a:cxn>
                    <a:cxn ang="0">
                      <a:pos x="541" y="1"/>
                    </a:cxn>
                    <a:cxn ang="0">
                      <a:pos x="548" y="0"/>
                    </a:cxn>
                  </a:cxnLst>
                  <a:rect l="0" t="0" r="r" b="b"/>
                  <a:pathLst>
                    <a:path w="635" h="1585">
                      <a:moveTo>
                        <a:pt x="548" y="0"/>
                      </a:moveTo>
                      <a:lnTo>
                        <a:pt x="555" y="1"/>
                      </a:lnTo>
                      <a:lnTo>
                        <a:pt x="620" y="24"/>
                      </a:lnTo>
                      <a:lnTo>
                        <a:pt x="627" y="27"/>
                      </a:lnTo>
                      <a:lnTo>
                        <a:pt x="632" y="33"/>
                      </a:lnTo>
                      <a:lnTo>
                        <a:pt x="634" y="40"/>
                      </a:lnTo>
                      <a:lnTo>
                        <a:pt x="635" y="48"/>
                      </a:lnTo>
                      <a:lnTo>
                        <a:pt x="633" y="57"/>
                      </a:lnTo>
                      <a:lnTo>
                        <a:pt x="110" y="1565"/>
                      </a:lnTo>
                      <a:lnTo>
                        <a:pt x="106" y="1573"/>
                      </a:lnTo>
                      <a:lnTo>
                        <a:pt x="100" y="1579"/>
                      </a:lnTo>
                      <a:lnTo>
                        <a:pt x="93" y="1583"/>
                      </a:lnTo>
                      <a:lnTo>
                        <a:pt x="86" y="1585"/>
                      </a:lnTo>
                      <a:lnTo>
                        <a:pt x="79" y="1583"/>
                      </a:lnTo>
                      <a:lnTo>
                        <a:pt x="14" y="1561"/>
                      </a:lnTo>
                      <a:lnTo>
                        <a:pt x="8" y="1557"/>
                      </a:lnTo>
                      <a:lnTo>
                        <a:pt x="3" y="1551"/>
                      </a:lnTo>
                      <a:lnTo>
                        <a:pt x="0" y="1544"/>
                      </a:lnTo>
                      <a:lnTo>
                        <a:pt x="0" y="1536"/>
                      </a:lnTo>
                      <a:lnTo>
                        <a:pt x="2" y="1527"/>
                      </a:lnTo>
                      <a:lnTo>
                        <a:pt x="525" y="19"/>
                      </a:lnTo>
                      <a:lnTo>
                        <a:pt x="529" y="11"/>
                      </a:lnTo>
                      <a:lnTo>
                        <a:pt x="535" y="6"/>
                      </a:lnTo>
                      <a:lnTo>
                        <a:pt x="541" y="1"/>
                      </a:lnTo>
                      <a:lnTo>
                        <a:pt x="548" y="0"/>
                      </a:lnTo>
                      <a:close/>
                    </a:path>
                  </a:pathLst>
                </a:custGeom>
                <a:solidFill>
                  <a:srgbClr val="DFAB5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6" name="Freeform 58"/>
                <p:cNvSpPr>
                  <a:spLocks/>
                </p:cNvSpPr>
                <p:nvPr/>
              </p:nvSpPr>
              <p:spPr bwMode="auto">
                <a:xfrm>
                  <a:off x="1998663" y="2068513"/>
                  <a:ext cx="1639888" cy="617538"/>
                </a:xfrm>
                <a:custGeom>
                  <a:avLst/>
                  <a:gdLst/>
                  <a:ahLst/>
                  <a:cxnLst>
                    <a:cxn ang="0">
                      <a:pos x="23" y="1"/>
                    </a:cxn>
                    <a:cxn ang="0">
                      <a:pos x="30" y="3"/>
                    </a:cxn>
                    <a:cxn ang="0">
                      <a:pos x="50" y="10"/>
                    </a:cxn>
                    <a:cxn ang="0">
                      <a:pos x="82" y="21"/>
                    </a:cxn>
                    <a:cxn ang="0">
                      <a:pos x="123" y="36"/>
                    </a:cxn>
                    <a:cxn ang="0">
                      <a:pos x="174" y="53"/>
                    </a:cxn>
                    <a:cxn ang="0">
                      <a:pos x="232" y="73"/>
                    </a:cxn>
                    <a:cxn ang="0">
                      <a:pos x="295" y="96"/>
                    </a:cxn>
                    <a:cxn ang="0">
                      <a:pos x="399" y="131"/>
                    </a:cxn>
                    <a:cxn ang="0">
                      <a:pos x="472" y="157"/>
                    </a:cxn>
                    <a:cxn ang="0">
                      <a:pos x="546" y="182"/>
                    </a:cxn>
                    <a:cxn ang="0">
                      <a:pos x="619" y="208"/>
                    </a:cxn>
                    <a:cxn ang="0">
                      <a:pos x="725" y="245"/>
                    </a:cxn>
                    <a:cxn ang="0">
                      <a:pos x="792" y="268"/>
                    </a:cxn>
                    <a:cxn ang="0">
                      <a:pos x="853" y="289"/>
                    </a:cxn>
                    <a:cxn ang="0">
                      <a:pos x="907" y="308"/>
                    </a:cxn>
                    <a:cxn ang="0">
                      <a:pos x="954" y="324"/>
                    </a:cxn>
                    <a:cxn ang="0">
                      <a:pos x="991" y="337"/>
                    </a:cxn>
                    <a:cxn ang="0">
                      <a:pos x="1017" y="346"/>
                    </a:cxn>
                    <a:cxn ang="0">
                      <a:pos x="1031" y="351"/>
                    </a:cxn>
                    <a:cxn ang="0">
                      <a:pos x="1020" y="389"/>
                    </a:cxn>
                    <a:cxn ang="0">
                      <a:pos x="991" y="379"/>
                    </a:cxn>
                    <a:cxn ang="0">
                      <a:pos x="957" y="368"/>
                    </a:cxn>
                    <a:cxn ang="0">
                      <a:pos x="914" y="352"/>
                    </a:cxn>
                    <a:cxn ang="0">
                      <a:pos x="861" y="334"/>
                    </a:cxn>
                    <a:cxn ang="0">
                      <a:pos x="800" y="313"/>
                    </a:cxn>
                    <a:cxn ang="0">
                      <a:pos x="734" y="290"/>
                    </a:cxn>
                    <a:cxn ang="0">
                      <a:pos x="663" y="265"/>
                    </a:cxn>
                    <a:cxn ang="0">
                      <a:pos x="589" y="239"/>
                    </a:cxn>
                    <a:cxn ang="0">
                      <a:pos x="514" y="213"/>
                    </a:cxn>
                    <a:cxn ang="0">
                      <a:pos x="438" y="187"/>
                    </a:cxn>
                    <a:cxn ang="0">
                      <a:pos x="329" y="149"/>
                    </a:cxn>
                    <a:cxn ang="0">
                      <a:pos x="260" y="125"/>
                    </a:cxn>
                    <a:cxn ang="0">
                      <a:pos x="197" y="103"/>
                    </a:cxn>
                    <a:cxn ang="0">
                      <a:pos x="140" y="83"/>
                    </a:cxn>
                    <a:cxn ang="0">
                      <a:pos x="92" y="66"/>
                    </a:cxn>
                    <a:cxn ang="0">
                      <a:pos x="54" y="53"/>
                    </a:cxn>
                    <a:cxn ang="0">
                      <a:pos x="26" y="44"/>
                    </a:cxn>
                    <a:cxn ang="0">
                      <a:pos x="12" y="38"/>
                    </a:cxn>
                    <a:cxn ang="0">
                      <a:pos x="5" y="34"/>
                    </a:cxn>
                    <a:cxn ang="0">
                      <a:pos x="0" y="23"/>
                    </a:cxn>
                    <a:cxn ang="0">
                      <a:pos x="2" y="10"/>
                    </a:cxn>
                    <a:cxn ang="0">
                      <a:pos x="10" y="1"/>
                    </a:cxn>
                  </a:cxnLst>
                  <a:rect l="0" t="0" r="r" b="b"/>
                  <a:pathLst>
                    <a:path w="1033" h="389">
                      <a:moveTo>
                        <a:pt x="17" y="0"/>
                      </a:moveTo>
                      <a:lnTo>
                        <a:pt x="23" y="1"/>
                      </a:lnTo>
                      <a:lnTo>
                        <a:pt x="25" y="1"/>
                      </a:lnTo>
                      <a:lnTo>
                        <a:pt x="30" y="3"/>
                      </a:lnTo>
                      <a:lnTo>
                        <a:pt x="38" y="6"/>
                      </a:lnTo>
                      <a:lnTo>
                        <a:pt x="50" y="10"/>
                      </a:lnTo>
                      <a:lnTo>
                        <a:pt x="65" y="15"/>
                      </a:lnTo>
                      <a:lnTo>
                        <a:pt x="82" y="21"/>
                      </a:lnTo>
                      <a:lnTo>
                        <a:pt x="101" y="28"/>
                      </a:lnTo>
                      <a:lnTo>
                        <a:pt x="123" y="36"/>
                      </a:lnTo>
                      <a:lnTo>
                        <a:pt x="148" y="44"/>
                      </a:lnTo>
                      <a:lnTo>
                        <a:pt x="174" y="53"/>
                      </a:lnTo>
                      <a:lnTo>
                        <a:pt x="202" y="63"/>
                      </a:lnTo>
                      <a:lnTo>
                        <a:pt x="232" y="73"/>
                      </a:lnTo>
                      <a:lnTo>
                        <a:pt x="263" y="84"/>
                      </a:lnTo>
                      <a:lnTo>
                        <a:pt x="295" y="96"/>
                      </a:lnTo>
                      <a:lnTo>
                        <a:pt x="329" y="107"/>
                      </a:lnTo>
                      <a:lnTo>
                        <a:pt x="399" y="131"/>
                      </a:lnTo>
                      <a:lnTo>
                        <a:pt x="435" y="144"/>
                      </a:lnTo>
                      <a:lnTo>
                        <a:pt x="472" y="157"/>
                      </a:lnTo>
                      <a:lnTo>
                        <a:pt x="508" y="170"/>
                      </a:lnTo>
                      <a:lnTo>
                        <a:pt x="546" y="182"/>
                      </a:lnTo>
                      <a:lnTo>
                        <a:pt x="582" y="195"/>
                      </a:lnTo>
                      <a:lnTo>
                        <a:pt x="619" y="208"/>
                      </a:lnTo>
                      <a:lnTo>
                        <a:pt x="655" y="220"/>
                      </a:lnTo>
                      <a:lnTo>
                        <a:pt x="725" y="245"/>
                      </a:lnTo>
                      <a:lnTo>
                        <a:pt x="759" y="257"/>
                      </a:lnTo>
                      <a:lnTo>
                        <a:pt x="792" y="268"/>
                      </a:lnTo>
                      <a:lnTo>
                        <a:pt x="823" y="279"/>
                      </a:lnTo>
                      <a:lnTo>
                        <a:pt x="853" y="289"/>
                      </a:lnTo>
                      <a:lnTo>
                        <a:pt x="881" y="299"/>
                      </a:lnTo>
                      <a:lnTo>
                        <a:pt x="907" y="308"/>
                      </a:lnTo>
                      <a:lnTo>
                        <a:pt x="932" y="317"/>
                      </a:lnTo>
                      <a:lnTo>
                        <a:pt x="954" y="324"/>
                      </a:lnTo>
                      <a:lnTo>
                        <a:pt x="974" y="331"/>
                      </a:lnTo>
                      <a:lnTo>
                        <a:pt x="991" y="337"/>
                      </a:lnTo>
                      <a:lnTo>
                        <a:pt x="1006" y="342"/>
                      </a:lnTo>
                      <a:lnTo>
                        <a:pt x="1017" y="346"/>
                      </a:lnTo>
                      <a:lnTo>
                        <a:pt x="1026" y="349"/>
                      </a:lnTo>
                      <a:lnTo>
                        <a:pt x="1031" y="351"/>
                      </a:lnTo>
                      <a:lnTo>
                        <a:pt x="1033" y="352"/>
                      </a:lnTo>
                      <a:lnTo>
                        <a:pt x="1020" y="389"/>
                      </a:lnTo>
                      <a:lnTo>
                        <a:pt x="1003" y="383"/>
                      </a:lnTo>
                      <a:lnTo>
                        <a:pt x="991" y="379"/>
                      </a:lnTo>
                      <a:lnTo>
                        <a:pt x="976" y="374"/>
                      </a:lnTo>
                      <a:lnTo>
                        <a:pt x="957" y="368"/>
                      </a:lnTo>
                      <a:lnTo>
                        <a:pt x="937" y="360"/>
                      </a:lnTo>
                      <a:lnTo>
                        <a:pt x="914" y="352"/>
                      </a:lnTo>
                      <a:lnTo>
                        <a:pt x="888" y="343"/>
                      </a:lnTo>
                      <a:lnTo>
                        <a:pt x="861" y="334"/>
                      </a:lnTo>
                      <a:lnTo>
                        <a:pt x="832" y="324"/>
                      </a:lnTo>
                      <a:lnTo>
                        <a:pt x="800" y="313"/>
                      </a:lnTo>
                      <a:lnTo>
                        <a:pt x="768" y="301"/>
                      </a:lnTo>
                      <a:lnTo>
                        <a:pt x="734" y="290"/>
                      </a:lnTo>
                      <a:lnTo>
                        <a:pt x="699" y="277"/>
                      </a:lnTo>
                      <a:lnTo>
                        <a:pt x="663" y="265"/>
                      </a:lnTo>
                      <a:lnTo>
                        <a:pt x="626" y="252"/>
                      </a:lnTo>
                      <a:lnTo>
                        <a:pt x="589" y="239"/>
                      </a:lnTo>
                      <a:lnTo>
                        <a:pt x="552" y="226"/>
                      </a:lnTo>
                      <a:lnTo>
                        <a:pt x="514" y="213"/>
                      </a:lnTo>
                      <a:lnTo>
                        <a:pt x="476" y="200"/>
                      </a:lnTo>
                      <a:lnTo>
                        <a:pt x="438" y="187"/>
                      </a:lnTo>
                      <a:lnTo>
                        <a:pt x="365" y="161"/>
                      </a:lnTo>
                      <a:lnTo>
                        <a:pt x="329" y="149"/>
                      </a:lnTo>
                      <a:lnTo>
                        <a:pt x="294" y="136"/>
                      </a:lnTo>
                      <a:lnTo>
                        <a:pt x="260" y="125"/>
                      </a:lnTo>
                      <a:lnTo>
                        <a:pt x="228" y="114"/>
                      </a:lnTo>
                      <a:lnTo>
                        <a:pt x="197" y="103"/>
                      </a:lnTo>
                      <a:lnTo>
                        <a:pt x="168" y="93"/>
                      </a:lnTo>
                      <a:lnTo>
                        <a:pt x="140" y="83"/>
                      </a:lnTo>
                      <a:lnTo>
                        <a:pt x="115" y="74"/>
                      </a:lnTo>
                      <a:lnTo>
                        <a:pt x="92" y="66"/>
                      </a:lnTo>
                      <a:lnTo>
                        <a:pt x="72" y="59"/>
                      </a:lnTo>
                      <a:lnTo>
                        <a:pt x="54" y="53"/>
                      </a:lnTo>
                      <a:lnTo>
                        <a:pt x="38" y="47"/>
                      </a:lnTo>
                      <a:lnTo>
                        <a:pt x="26" y="44"/>
                      </a:lnTo>
                      <a:lnTo>
                        <a:pt x="17" y="40"/>
                      </a:lnTo>
                      <a:lnTo>
                        <a:pt x="12" y="38"/>
                      </a:lnTo>
                      <a:lnTo>
                        <a:pt x="10" y="38"/>
                      </a:lnTo>
                      <a:lnTo>
                        <a:pt x="5" y="34"/>
                      </a:lnTo>
                      <a:lnTo>
                        <a:pt x="1" y="29"/>
                      </a:lnTo>
                      <a:lnTo>
                        <a:pt x="0" y="23"/>
                      </a:lnTo>
                      <a:lnTo>
                        <a:pt x="0" y="17"/>
                      </a:lnTo>
                      <a:lnTo>
                        <a:pt x="2" y="10"/>
                      </a:lnTo>
                      <a:lnTo>
                        <a:pt x="6" y="5"/>
                      </a:lnTo>
                      <a:lnTo>
                        <a:pt x="10" y="1"/>
                      </a:lnTo>
                      <a:lnTo>
                        <a:pt x="17" y="0"/>
                      </a:lnTo>
                      <a:close/>
                    </a:path>
                  </a:pathLst>
                </a:custGeom>
                <a:solidFill>
                  <a:srgbClr val="E3B77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7" name="Freeform 59"/>
                <p:cNvSpPr>
                  <a:spLocks/>
                </p:cNvSpPr>
                <p:nvPr/>
              </p:nvSpPr>
              <p:spPr bwMode="auto">
                <a:xfrm>
                  <a:off x="2106613" y="1730376"/>
                  <a:ext cx="1651000" cy="655638"/>
                </a:xfrm>
                <a:custGeom>
                  <a:avLst/>
                  <a:gdLst/>
                  <a:ahLst/>
                  <a:cxnLst>
                    <a:cxn ang="0">
                      <a:pos x="33" y="0"/>
                    </a:cxn>
                    <a:cxn ang="0">
                      <a:pos x="42" y="2"/>
                    </a:cxn>
                    <a:cxn ang="0">
                      <a:pos x="1040" y="349"/>
                    </a:cxn>
                    <a:cxn ang="0">
                      <a:pos x="1018" y="413"/>
                    </a:cxn>
                    <a:cxn ang="0">
                      <a:pos x="19" y="66"/>
                    </a:cxn>
                    <a:cxn ang="0">
                      <a:pos x="11" y="62"/>
                    </a:cxn>
                    <a:cxn ang="0">
                      <a:pos x="5" y="56"/>
                    </a:cxn>
                    <a:cxn ang="0">
                      <a:pos x="2" y="49"/>
                    </a:cxn>
                    <a:cxn ang="0">
                      <a:pos x="0" y="41"/>
                    </a:cxn>
                    <a:cxn ang="0">
                      <a:pos x="1" y="32"/>
                    </a:cxn>
                    <a:cxn ang="0">
                      <a:pos x="3" y="24"/>
                    </a:cxn>
                    <a:cxn ang="0">
                      <a:pos x="7" y="17"/>
                    </a:cxn>
                    <a:cxn ang="0">
                      <a:pos x="11" y="10"/>
                    </a:cxn>
                    <a:cxn ang="0">
                      <a:pos x="18" y="5"/>
                    </a:cxn>
                    <a:cxn ang="0">
                      <a:pos x="25" y="1"/>
                    </a:cxn>
                    <a:cxn ang="0">
                      <a:pos x="33" y="0"/>
                    </a:cxn>
                  </a:cxnLst>
                  <a:rect l="0" t="0" r="r" b="b"/>
                  <a:pathLst>
                    <a:path w="1040" h="413">
                      <a:moveTo>
                        <a:pt x="33" y="0"/>
                      </a:moveTo>
                      <a:lnTo>
                        <a:pt x="42" y="2"/>
                      </a:lnTo>
                      <a:lnTo>
                        <a:pt x="1040" y="349"/>
                      </a:lnTo>
                      <a:lnTo>
                        <a:pt x="1018" y="413"/>
                      </a:lnTo>
                      <a:lnTo>
                        <a:pt x="19" y="66"/>
                      </a:lnTo>
                      <a:lnTo>
                        <a:pt x="11" y="62"/>
                      </a:lnTo>
                      <a:lnTo>
                        <a:pt x="5" y="56"/>
                      </a:lnTo>
                      <a:lnTo>
                        <a:pt x="2" y="49"/>
                      </a:lnTo>
                      <a:lnTo>
                        <a:pt x="0" y="41"/>
                      </a:lnTo>
                      <a:lnTo>
                        <a:pt x="1" y="32"/>
                      </a:lnTo>
                      <a:lnTo>
                        <a:pt x="3" y="24"/>
                      </a:lnTo>
                      <a:lnTo>
                        <a:pt x="7" y="17"/>
                      </a:lnTo>
                      <a:lnTo>
                        <a:pt x="11" y="10"/>
                      </a:lnTo>
                      <a:lnTo>
                        <a:pt x="18" y="5"/>
                      </a:lnTo>
                      <a:lnTo>
                        <a:pt x="25" y="1"/>
                      </a:lnTo>
                      <a:lnTo>
                        <a:pt x="33" y="0"/>
                      </a:lnTo>
                      <a:close/>
                    </a:path>
                  </a:pathLst>
                </a:custGeom>
                <a:solidFill>
                  <a:srgbClr val="E3B77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8" name="Freeform 60"/>
                <p:cNvSpPr>
                  <a:spLocks/>
                </p:cNvSpPr>
                <p:nvPr/>
              </p:nvSpPr>
              <p:spPr bwMode="auto">
                <a:xfrm>
                  <a:off x="1885951" y="2389188"/>
                  <a:ext cx="1641475" cy="619125"/>
                </a:xfrm>
                <a:custGeom>
                  <a:avLst/>
                  <a:gdLst/>
                  <a:ahLst/>
                  <a:cxnLst>
                    <a:cxn ang="0">
                      <a:pos x="24" y="1"/>
                    </a:cxn>
                    <a:cxn ang="0">
                      <a:pos x="31" y="3"/>
                    </a:cxn>
                    <a:cxn ang="0">
                      <a:pos x="51" y="10"/>
                    </a:cxn>
                    <a:cxn ang="0">
                      <a:pos x="83" y="21"/>
                    </a:cxn>
                    <a:cxn ang="0">
                      <a:pos x="124" y="36"/>
                    </a:cxn>
                    <a:cxn ang="0">
                      <a:pos x="175" y="53"/>
                    </a:cxn>
                    <a:cxn ang="0">
                      <a:pos x="233" y="73"/>
                    </a:cxn>
                    <a:cxn ang="0">
                      <a:pos x="296" y="96"/>
                    </a:cxn>
                    <a:cxn ang="0">
                      <a:pos x="365" y="119"/>
                    </a:cxn>
                    <a:cxn ang="0">
                      <a:pos x="436" y="144"/>
                    </a:cxn>
                    <a:cxn ang="0">
                      <a:pos x="509" y="170"/>
                    </a:cxn>
                    <a:cxn ang="0">
                      <a:pos x="583" y="195"/>
                    </a:cxn>
                    <a:cxn ang="0">
                      <a:pos x="656" y="221"/>
                    </a:cxn>
                    <a:cxn ang="0">
                      <a:pos x="760" y="257"/>
                    </a:cxn>
                    <a:cxn ang="0">
                      <a:pos x="824" y="279"/>
                    </a:cxn>
                    <a:cxn ang="0">
                      <a:pos x="882" y="299"/>
                    </a:cxn>
                    <a:cxn ang="0">
                      <a:pos x="933" y="317"/>
                    </a:cxn>
                    <a:cxn ang="0">
                      <a:pos x="975" y="332"/>
                    </a:cxn>
                    <a:cxn ang="0">
                      <a:pos x="1007" y="343"/>
                    </a:cxn>
                    <a:cxn ang="0">
                      <a:pos x="1027" y="350"/>
                    </a:cxn>
                    <a:cxn ang="0">
                      <a:pos x="1034" y="352"/>
                    </a:cxn>
                    <a:cxn ang="0">
                      <a:pos x="1004" y="384"/>
                    </a:cxn>
                    <a:cxn ang="0">
                      <a:pos x="976" y="374"/>
                    </a:cxn>
                    <a:cxn ang="0">
                      <a:pos x="937" y="360"/>
                    </a:cxn>
                    <a:cxn ang="0">
                      <a:pos x="889" y="343"/>
                    </a:cxn>
                    <a:cxn ang="0">
                      <a:pos x="832" y="323"/>
                    </a:cxn>
                    <a:cxn ang="0">
                      <a:pos x="768" y="301"/>
                    </a:cxn>
                    <a:cxn ang="0">
                      <a:pos x="700" y="278"/>
                    </a:cxn>
                    <a:cxn ang="0">
                      <a:pos x="590" y="239"/>
                    </a:cxn>
                    <a:cxn ang="0">
                      <a:pos x="476" y="200"/>
                    </a:cxn>
                    <a:cxn ang="0">
                      <a:pos x="365" y="161"/>
                    </a:cxn>
                    <a:cxn ang="0">
                      <a:pos x="295" y="136"/>
                    </a:cxn>
                    <a:cxn ang="0">
                      <a:pos x="228" y="113"/>
                    </a:cxn>
                    <a:cxn ang="0">
                      <a:pos x="168" y="92"/>
                    </a:cxn>
                    <a:cxn ang="0">
                      <a:pos x="116" y="74"/>
                    </a:cxn>
                    <a:cxn ang="0">
                      <a:pos x="72" y="59"/>
                    </a:cxn>
                    <a:cxn ang="0">
                      <a:pos x="39" y="47"/>
                    </a:cxn>
                    <a:cxn ang="0">
                      <a:pos x="18" y="40"/>
                    </a:cxn>
                    <a:cxn ang="0">
                      <a:pos x="11" y="38"/>
                    </a:cxn>
                    <a:cxn ang="0">
                      <a:pos x="1" y="29"/>
                    </a:cxn>
                    <a:cxn ang="0">
                      <a:pos x="1" y="17"/>
                    </a:cxn>
                    <a:cxn ang="0">
                      <a:pos x="6" y="6"/>
                    </a:cxn>
                    <a:cxn ang="0">
                      <a:pos x="17" y="0"/>
                    </a:cxn>
                  </a:cxnLst>
                  <a:rect l="0" t="0" r="r" b="b"/>
                  <a:pathLst>
                    <a:path w="1034" h="390">
                      <a:moveTo>
                        <a:pt x="17" y="0"/>
                      </a:moveTo>
                      <a:lnTo>
                        <a:pt x="24" y="1"/>
                      </a:lnTo>
                      <a:lnTo>
                        <a:pt x="26" y="1"/>
                      </a:lnTo>
                      <a:lnTo>
                        <a:pt x="31" y="3"/>
                      </a:lnTo>
                      <a:lnTo>
                        <a:pt x="40" y="6"/>
                      </a:lnTo>
                      <a:lnTo>
                        <a:pt x="51" y="10"/>
                      </a:lnTo>
                      <a:lnTo>
                        <a:pt x="66" y="15"/>
                      </a:lnTo>
                      <a:lnTo>
                        <a:pt x="83" y="21"/>
                      </a:lnTo>
                      <a:lnTo>
                        <a:pt x="102" y="28"/>
                      </a:lnTo>
                      <a:lnTo>
                        <a:pt x="124" y="36"/>
                      </a:lnTo>
                      <a:lnTo>
                        <a:pt x="149" y="44"/>
                      </a:lnTo>
                      <a:lnTo>
                        <a:pt x="175" y="53"/>
                      </a:lnTo>
                      <a:lnTo>
                        <a:pt x="203" y="63"/>
                      </a:lnTo>
                      <a:lnTo>
                        <a:pt x="233" y="73"/>
                      </a:lnTo>
                      <a:lnTo>
                        <a:pt x="264" y="84"/>
                      </a:lnTo>
                      <a:lnTo>
                        <a:pt x="296" y="96"/>
                      </a:lnTo>
                      <a:lnTo>
                        <a:pt x="330" y="107"/>
                      </a:lnTo>
                      <a:lnTo>
                        <a:pt x="365" y="119"/>
                      </a:lnTo>
                      <a:lnTo>
                        <a:pt x="400" y="132"/>
                      </a:lnTo>
                      <a:lnTo>
                        <a:pt x="436" y="144"/>
                      </a:lnTo>
                      <a:lnTo>
                        <a:pt x="473" y="157"/>
                      </a:lnTo>
                      <a:lnTo>
                        <a:pt x="509" y="170"/>
                      </a:lnTo>
                      <a:lnTo>
                        <a:pt x="547" y="183"/>
                      </a:lnTo>
                      <a:lnTo>
                        <a:pt x="583" y="195"/>
                      </a:lnTo>
                      <a:lnTo>
                        <a:pt x="620" y="208"/>
                      </a:lnTo>
                      <a:lnTo>
                        <a:pt x="656" y="221"/>
                      </a:lnTo>
                      <a:lnTo>
                        <a:pt x="726" y="245"/>
                      </a:lnTo>
                      <a:lnTo>
                        <a:pt x="760" y="257"/>
                      </a:lnTo>
                      <a:lnTo>
                        <a:pt x="793" y="268"/>
                      </a:lnTo>
                      <a:lnTo>
                        <a:pt x="824" y="279"/>
                      </a:lnTo>
                      <a:lnTo>
                        <a:pt x="854" y="290"/>
                      </a:lnTo>
                      <a:lnTo>
                        <a:pt x="882" y="299"/>
                      </a:lnTo>
                      <a:lnTo>
                        <a:pt x="908" y="308"/>
                      </a:lnTo>
                      <a:lnTo>
                        <a:pt x="933" y="317"/>
                      </a:lnTo>
                      <a:lnTo>
                        <a:pt x="955" y="325"/>
                      </a:lnTo>
                      <a:lnTo>
                        <a:pt x="975" y="332"/>
                      </a:lnTo>
                      <a:lnTo>
                        <a:pt x="992" y="337"/>
                      </a:lnTo>
                      <a:lnTo>
                        <a:pt x="1007" y="343"/>
                      </a:lnTo>
                      <a:lnTo>
                        <a:pt x="1018" y="346"/>
                      </a:lnTo>
                      <a:lnTo>
                        <a:pt x="1027" y="350"/>
                      </a:lnTo>
                      <a:lnTo>
                        <a:pt x="1032" y="351"/>
                      </a:lnTo>
                      <a:lnTo>
                        <a:pt x="1034" y="352"/>
                      </a:lnTo>
                      <a:lnTo>
                        <a:pt x="1021" y="390"/>
                      </a:lnTo>
                      <a:lnTo>
                        <a:pt x="1004" y="384"/>
                      </a:lnTo>
                      <a:lnTo>
                        <a:pt x="992" y="379"/>
                      </a:lnTo>
                      <a:lnTo>
                        <a:pt x="976" y="374"/>
                      </a:lnTo>
                      <a:lnTo>
                        <a:pt x="958" y="367"/>
                      </a:lnTo>
                      <a:lnTo>
                        <a:pt x="937" y="360"/>
                      </a:lnTo>
                      <a:lnTo>
                        <a:pt x="915" y="352"/>
                      </a:lnTo>
                      <a:lnTo>
                        <a:pt x="889" y="343"/>
                      </a:lnTo>
                      <a:lnTo>
                        <a:pt x="861" y="334"/>
                      </a:lnTo>
                      <a:lnTo>
                        <a:pt x="832" y="323"/>
                      </a:lnTo>
                      <a:lnTo>
                        <a:pt x="801" y="313"/>
                      </a:lnTo>
                      <a:lnTo>
                        <a:pt x="768" y="301"/>
                      </a:lnTo>
                      <a:lnTo>
                        <a:pt x="735" y="290"/>
                      </a:lnTo>
                      <a:lnTo>
                        <a:pt x="700" y="278"/>
                      </a:lnTo>
                      <a:lnTo>
                        <a:pt x="627" y="252"/>
                      </a:lnTo>
                      <a:lnTo>
                        <a:pt x="590" y="239"/>
                      </a:lnTo>
                      <a:lnTo>
                        <a:pt x="515" y="213"/>
                      </a:lnTo>
                      <a:lnTo>
                        <a:pt x="476" y="200"/>
                      </a:lnTo>
                      <a:lnTo>
                        <a:pt x="439" y="187"/>
                      </a:lnTo>
                      <a:lnTo>
                        <a:pt x="365" y="161"/>
                      </a:lnTo>
                      <a:lnTo>
                        <a:pt x="330" y="148"/>
                      </a:lnTo>
                      <a:lnTo>
                        <a:pt x="295" y="136"/>
                      </a:lnTo>
                      <a:lnTo>
                        <a:pt x="261" y="125"/>
                      </a:lnTo>
                      <a:lnTo>
                        <a:pt x="228" y="113"/>
                      </a:lnTo>
                      <a:lnTo>
                        <a:pt x="197" y="103"/>
                      </a:lnTo>
                      <a:lnTo>
                        <a:pt x="168" y="92"/>
                      </a:lnTo>
                      <a:lnTo>
                        <a:pt x="141" y="83"/>
                      </a:lnTo>
                      <a:lnTo>
                        <a:pt x="116" y="74"/>
                      </a:lnTo>
                      <a:lnTo>
                        <a:pt x="92" y="66"/>
                      </a:lnTo>
                      <a:lnTo>
                        <a:pt x="72" y="59"/>
                      </a:lnTo>
                      <a:lnTo>
                        <a:pt x="54" y="53"/>
                      </a:lnTo>
                      <a:lnTo>
                        <a:pt x="39" y="47"/>
                      </a:lnTo>
                      <a:lnTo>
                        <a:pt x="27" y="43"/>
                      </a:lnTo>
                      <a:lnTo>
                        <a:pt x="18" y="40"/>
                      </a:lnTo>
                      <a:lnTo>
                        <a:pt x="13" y="38"/>
                      </a:lnTo>
                      <a:lnTo>
                        <a:pt x="11" y="38"/>
                      </a:lnTo>
                      <a:lnTo>
                        <a:pt x="5" y="34"/>
                      </a:lnTo>
                      <a:lnTo>
                        <a:pt x="1" y="29"/>
                      </a:lnTo>
                      <a:lnTo>
                        <a:pt x="0" y="24"/>
                      </a:lnTo>
                      <a:lnTo>
                        <a:pt x="1" y="17"/>
                      </a:lnTo>
                      <a:lnTo>
                        <a:pt x="3" y="11"/>
                      </a:lnTo>
                      <a:lnTo>
                        <a:pt x="6" y="6"/>
                      </a:lnTo>
                      <a:lnTo>
                        <a:pt x="12" y="2"/>
                      </a:lnTo>
                      <a:lnTo>
                        <a:pt x="17" y="0"/>
                      </a:lnTo>
                      <a:close/>
                    </a:path>
                  </a:pathLst>
                </a:custGeom>
                <a:solidFill>
                  <a:srgbClr val="E3B77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9" name="Freeform 61"/>
                <p:cNvSpPr>
                  <a:spLocks/>
                </p:cNvSpPr>
                <p:nvPr/>
              </p:nvSpPr>
              <p:spPr bwMode="auto">
                <a:xfrm>
                  <a:off x="1774826" y="2709863"/>
                  <a:ext cx="1641475" cy="619125"/>
                </a:xfrm>
                <a:custGeom>
                  <a:avLst/>
                  <a:gdLst/>
                  <a:ahLst/>
                  <a:cxnLst>
                    <a:cxn ang="0">
                      <a:pos x="24" y="1"/>
                    </a:cxn>
                    <a:cxn ang="0">
                      <a:pos x="31" y="4"/>
                    </a:cxn>
                    <a:cxn ang="0">
                      <a:pos x="50" y="11"/>
                    </a:cxn>
                    <a:cxn ang="0">
                      <a:pos x="82" y="21"/>
                    </a:cxn>
                    <a:cxn ang="0">
                      <a:pos x="124" y="36"/>
                    </a:cxn>
                    <a:cxn ang="0">
                      <a:pos x="174" y="53"/>
                    </a:cxn>
                    <a:cxn ang="0">
                      <a:pos x="232" y="74"/>
                    </a:cxn>
                    <a:cxn ang="0">
                      <a:pos x="296" y="96"/>
                    </a:cxn>
                    <a:cxn ang="0">
                      <a:pos x="365" y="119"/>
                    </a:cxn>
                    <a:cxn ang="0">
                      <a:pos x="473" y="157"/>
                    </a:cxn>
                    <a:cxn ang="0">
                      <a:pos x="656" y="221"/>
                    </a:cxn>
                    <a:cxn ang="0">
                      <a:pos x="726" y="245"/>
                    </a:cxn>
                    <a:cxn ang="0">
                      <a:pos x="793" y="268"/>
                    </a:cxn>
                    <a:cxn ang="0">
                      <a:pos x="854" y="289"/>
                    </a:cxn>
                    <a:cxn ang="0">
                      <a:pos x="908" y="309"/>
                    </a:cxn>
                    <a:cxn ang="0">
                      <a:pos x="955" y="324"/>
                    </a:cxn>
                    <a:cxn ang="0">
                      <a:pos x="992" y="337"/>
                    </a:cxn>
                    <a:cxn ang="0">
                      <a:pos x="1018" y="346"/>
                    </a:cxn>
                    <a:cxn ang="0">
                      <a:pos x="1034" y="352"/>
                    </a:cxn>
                    <a:cxn ang="0">
                      <a:pos x="1004" y="384"/>
                    </a:cxn>
                    <a:cxn ang="0">
                      <a:pos x="976" y="374"/>
                    </a:cxn>
                    <a:cxn ang="0">
                      <a:pos x="938" y="361"/>
                    </a:cxn>
                    <a:cxn ang="0">
                      <a:pos x="889" y="344"/>
                    </a:cxn>
                    <a:cxn ang="0">
                      <a:pos x="832" y="324"/>
                    </a:cxn>
                    <a:cxn ang="0">
                      <a:pos x="768" y="302"/>
                    </a:cxn>
                    <a:cxn ang="0">
                      <a:pos x="700" y="278"/>
                    </a:cxn>
                    <a:cxn ang="0">
                      <a:pos x="590" y="240"/>
                    </a:cxn>
                    <a:cxn ang="0">
                      <a:pos x="476" y="200"/>
                    </a:cxn>
                    <a:cxn ang="0">
                      <a:pos x="365" y="162"/>
                    </a:cxn>
                    <a:cxn ang="0">
                      <a:pos x="295" y="137"/>
                    </a:cxn>
                    <a:cxn ang="0">
                      <a:pos x="228" y="114"/>
                    </a:cxn>
                    <a:cxn ang="0">
                      <a:pos x="168" y="93"/>
                    </a:cxn>
                    <a:cxn ang="0">
                      <a:pos x="116" y="74"/>
                    </a:cxn>
                    <a:cxn ang="0">
                      <a:pos x="72" y="59"/>
                    </a:cxn>
                    <a:cxn ang="0">
                      <a:pos x="39" y="48"/>
                    </a:cxn>
                    <a:cxn ang="0">
                      <a:pos x="18" y="41"/>
                    </a:cxn>
                    <a:cxn ang="0">
                      <a:pos x="11" y="38"/>
                    </a:cxn>
                    <a:cxn ang="0">
                      <a:pos x="1" y="29"/>
                    </a:cxn>
                    <a:cxn ang="0">
                      <a:pos x="1" y="17"/>
                    </a:cxn>
                    <a:cxn ang="0">
                      <a:pos x="6" y="6"/>
                    </a:cxn>
                    <a:cxn ang="0">
                      <a:pos x="17" y="0"/>
                    </a:cxn>
                  </a:cxnLst>
                  <a:rect l="0" t="0" r="r" b="b"/>
                  <a:pathLst>
                    <a:path w="1034" h="390">
                      <a:moveTo>
                        <a:pt x="17" y="0"/>
                      </a:moveTo>
                      <a:lnTo>
                        <a:pt x="24" y="1"/>
                      </a:lnTo>
                      <a:lnTo>
                        <a:pt x="26" y="2"/>
                      </a:lnTo>
                      <a:lnTo>
                        <a:pt x="31" y="4"/>
                      </a:lnTo>
                      <a:lnTo>
                        <a:pt x="39" y="6"/>
                      </a:lnTo>
                      <a:lnTo>
                        <a:pt x="50" y="11"/>
                      </a:lnTo>
                      <a:lnTo>
                        <a:pt x="65" y="16"/>
                      </a:lnTo>
                      <a:lnTo>
                        <a:pt x="82" y="21"/>
                      </a:lnTo>
                      <a:lnTo>
                        <a:pt x="102" y="28"/>
                      </a:lnTo>
                      <a:lnTo>
                        <a:pt x="124" y="36"/>
                      </a:lnTo>
                      <a:lnTo>
                        <a:pt x="148" y="44"/>
                      </a:lnTo>
                      <a:lnTo>
                        <a:pt x="174" y="53"/>
                      </a:lnTo>
                      <a:lnTo>
                        <a:pt x="202" y="63"/>
                      </a:lnTo>
                      <a:lnTo>
                        <a:pt x="232" y="74"/>
                      </a:lnTo>
                      <a:lnTo>
                        <a:pt x="263" y="84"/>
                      </a:lnTo>
                      <a:lnTo>
                        <a:pt x="296" y="96"/>
                      </a:lnTo>
                      <a:lnTo>
                        <a:pt x="330" y="107"/>
                      </a:lnTo>
                      <a:lnTo>
                        <a:pt x="365" y="119"/>
                      </a:lnTo>
                      <a:lnTo>
                        <a:pt x="400" y="132"/>
                      </a:lnTo>
                      <a:lnTo>
                        <a:pt x="473" y="157"/>
                      </a:lnTo>
                      <a:lnTo>
                        <a:pt x="583" y="195"/>
                      </a:lnTo>
                      <a:lnTo>
                        <a:pt x="656" y="221"/>
                      </a:lnTo>
                      <a:lnTo>
                        <a:pt x="691" y="233"/>
                      </a:lnTo>
                      <a:lnTo>
                        <a:pt x="726" y="245"/>
                      </a:lnTo>
                      <a:lnTo>
                        <a:pt x="760" y="257"/>
                      </a:lnTo>
                      <a:lnTo>
                        <a:pt x="793" y="268"/>
                      </a:lnTo>
                      <a:lnTo>
                        <a:pt x="824" y="279"/>
                      </a:lnTo>
                      <a:lnTo>
                        <a:pt x="854" y="289"/>
                      </a:lnTo>
                      <a:lnTo>
                        <a:pt x="882" y="299"/>
                      </a:lnTo>
                      <a:lnTo>
                        <a:pt x="908" y="309"/>
                      </a:lnTo>
                      <a:lnTo>
                        <a:pt x="933" y="317"/>
                      </a:lnTo>
                      <a:lnTo>
                        <a:pt x="955" y="324"/>
                      </a:lnTo>
                      <a:lnTo>
                        <a:pt x="975" y="331"/>
                      </a:lnTo>
                      <a:lnTo>
                        <a:pt x="992" y="337"/>
                      </a:lnTo>
                      <a:lnTo>
                        <a:pt x="1007" y="342"/>
                      </a:lnTo>
                      <a:lnTo>
                        <a:pt x="1018" y="346"/>
                      </a:lnTo>
                      <a:lnTo>
                        <a:pt x="1027" y="349"/>
                      </a:lnTo>
                      <a:lnTo>
                        <a:pt x="1034" y="352"/>
                      </a:lnTo>
                      <a:lnTo>
                        <a:pt x="1021" y="390"/>
                      </a:lnTo>
                      <a:lnTo>
                        <a:pt x="1004" y="384"/>
                      </a:lnTo>
                      <a:lnTo>
                        <a:pt x="992" y="380"/>
                      </a:lnTo>
                      <a:lnTo>
                        <a:pt x="976" y="374"/>
                      </a:lnTo>
                      <a:lnTo>
                        <a:pt x="959" y="368"/>
                      </a:lnTo>
                      <a:lnTo>
                        <a:pt x="938" y="361"/>
                      </a:lnTo>
                      <a:lnTo>
                        <a:pt x="915" y="352"/>
                      </a:lnTo>
                      <a:lnTo>
                        <a:pt x="889" y="344"/>
                      </a:lnTo>
                      <a:lnTo>
                        <a:pt x="861" y="334"/>
                      </a:lnTo>
                      <a:lnTo>
                        <a:pt x="832" y="324"/>
                      </a:lnTo>
                      <a:lnTo>
                        <a:pt x="801" y="313"/>
                      </a:lnTo>
                      <a:lnTo>
                        <a:pt x="768" y="302"/>
                      </a:lnTo>
                      <a:lnTo>
                        <a:pt x="735" y="290"/>
                      </a:lnTo>
                      <a:lnTo>
                        <a:pt x="700" y="278"/>
                      </a:lnTo>
                      <a:lnTo>
                        <a:pt x="627" y="253"/>
                      </a:lnTo>
                      <a:lnTo>
                        <a:pt x="590" y="240"/>
                      </a:lnTo>
                      <a:lnTo>
                        <a:pt x="515" y="213"/>
                      </a:lnTo>
                      <a:lnTo>
                        <a:pt x="476" y="200"/>
                      </a:lnTo>
                      <a:lnTo>
                        <a:pt x="439" y="187"/>
                      </a:lnTo>
                      <a:lnTo>
                        <a:pt x="365" y="162"/>
                      </a:lnTo>
                      <a:lnTo>
                        <a:pt x="330" y="149"/>
                      </a:lnTo>
                      <a:lnTo>
                        <a:pt x="295" y="137"/>
                      </a:lnTo>
                      <a:lnTo>
                        <a:pt x="261" y="125"/>
                      </a:lnTo>
                      <a:lnTo>
                        <a:pt x="228" y="114"/>
                      </a:lnTo>
                      <a:lnTo>
                        <a:pt x="197" y="103"/>
                      </a:lnTo>
                      <a:lnTo>
                        <a:pt x="168" y="93"/>
                      </a:lnTo>
                      <a:lnTo>
                        <a:pt x="141" y="83"/>
                      </a:lnTo>
                      <a:lnTo>
                        <a:pt x="116" y="74"/>
                      </a:lnTo>
                      <a:lnTo>
                        <a:pt x="92" y="67"/>
                      </a:lnTo>
                      <a:lnTo>
                        <a:pt x="72" y="59"/>
                      </a:lnTo>
                      <a:lnTo>
                        <a:pt x="54" y="53"/>
                      </a:lnTo>
                      <a:lnTo>
                        <a:pt x="39" y="48"/>
                      </a:lnTo>
                      <a:lnTo>
                        <a:pt x="27" y="44"/>
                      </a:lnTo>
                      <a:lnTo>
                        <a:pt x="18" y="41"/>
                      </a:lnTo>
                      <a:lnTo>
                        <a:pt x="13" y="39"/>
                      </a:lnTo>
                      <a:lnTo>
                        <a:pt x="11" y="38"/>
                      </a:lnTo>
                      <a:lnTo>
                        <a:pt x="5" y="34"/>
                      </a:lnTo>
                      <a:lnTo>
                        <a:pt x="1" y="29"/>
                      </a:lnTo>
                      <a:lnTo>
                        <a:pt x="0" y="23"/>
                      </a:lnTo>
                      <a:lnTo>
                        <a:pt x="1" y="17"/>
                      </a:lnTo>
                      <a:lnTo>
                        <a:pt x="3" y="11"/>
                      </a:lnTo>
                      <a:lnTo>
                        <a:pt x="6" y="6"/>
                      </a:lnTo>
                      <a:lnTo>
                        <a:pt x="11" y="2"/>
                      </a:lnTo>
                      <a:lnTo>
                        <a:pt x="17" y="0"/>
                      </a:lnTo>
                      <a:close/>
                    </a:path>
                  </a:pathLst>
                </a:custGeom>
                <a:solidFill>
                  <a:srgbClr val="E3B77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0" name="Freeform 62"/>
                <p:cNvSpPr>
                  <a:spLocks/>
                </p:cNvSpPr>
                <p:nvPr/>
              </p:nvSpPr>
              <p:spPr bwMode="auto">
                <a:xfrm>
                  <a:off x="1663701" y="3030538"/>
                  <a:ext cx="1641475" cy="619125"/>
                </a:xfrm>
                <a:custGeom>
                  <a:avLst/>
                  <a:gdLst/>
                  <a:ahLst/>
                  <a:cxnLst>
                    <a:cxn ang="0">
                      <a:pos x="24" y="2"/>
                    </a:cxn>
                    <a:cxn ang="0">
                      <a:pos x="31" y="4"/>
                    </a:cxn>
                    <a:cxn ang="0">
                      <a:pos x="50" y="11"/>
                    </a:cxn>
                    <a:cxn ang="0">
                      <a:pos x="82" y="22"/>
                    </a:cxn>
                    <a:cxn ang="0">
                      <a:pos x="124" y="37"/>
                    </a:cxn>
                    <a:cxn ang="0">
                      <a:pos x="174" y="54"/>
                    </a:cxn>
                    <a:cxn ang="0">
                      <a:pos x="232" y="74"/>
                    </a:cxn>
                    <a:cxn ang="0">
                      <a:pos x="296" y="96"/>
                    </a:cxn>
                    <a:cxn ang="0">
                      <a:pos x="400" y="132"/>
                    </a:cxn>
                    <a:cxn ang="0">
                      <a:pos x="473" y="157"/>
                    </a:cxn>
                    <a:cxn ang="0">
                      <a:pos x="546" y="183"/>
                    </a:cxn>
                    <a:cxn ang="0">
                      <a:pos x="620" y="208"/>
                    </a:cxn>
                    <a:cxn ang="0">
                      <a:pos x="726" y="245"/>
                    </a:cxn>
                    <a:cxn ang="0">
                      <a:pos x="793" y="268"/>
                    </a:cxn>
                    <a:cxn ang="0">
                      <a:pos x="854" y="290"/>
                    </a:cxn>
                    <a:cxn ang="0">
                      <a:pos x="908" y="309"/>
                    </a:cxn>
                    <a:cxn ang="0">
                      <a:pos x="955" y="325"/>
                    </a:cxn>
                    <a:cxn ang="0">
                      <a:pos x="992" y="338"/>
                    </a:cxn>
                    <a:cxn ang="0">
                      <a:pos x="1018" y="347"/>
                    </a:cxn>
                    <a:cxn ang="0">
                      <a:pos x="1032" y="352"/>
                    </a:cxn>
                    <a:cxn ang="0">
                      <a:pos x="1021" y="390"/>
                    </a:cxn>
                    <a:cxn ang="0">
                      <a:pos x="992" y="380"/>
                    </a:cxn>
                    <a:cxn ang="0">
                      <a:pos x="958" y="368"/>
                    </a:cxn>
                    <a:cxn ang="0">
                      <a:pos x="914" y="352"/>
                    </a:cxn>
                    <a:cxn ang="0">
                      <a:pos x="861" y="334"/>
                    </a:cxn>
                    <a:cxn ang="0">
                      <a:pos x="801" y="313"/>
                    </a:cxn>
                    <a:cxn ang="0">
                      <a:pos x="734" y="290"/>
                    </a:cxn>
                    <a:cxn ang="0">
                      <a:pos x="663" y="265"/>
                    </a:cxn>
                    <a:cxn ang="0">
                      <a:pos x="552" y="227"/>
                    </a:cxn>
                    <a:cxn ang="0">
                      <a:pos x="477" y="200"/>
                    </a:cxn>
                    <a:cxn ang="0">
                      <a:pos x="402" y="174"/>
                    </a:cxn>
                    <a:cxn ang="0">
                      <a:pos x="330" y="149"/>
                    </a:cxn>
                    <a:cxn ang="0">
                      <a:pos x="261" y="125"/>
                    </a:cxn>
                    <a:cxn ang="0">
                      <a:pos x="197" y="103"/>
                    </a:cxn>
                    <a:cxn ang="0">
                      <a:pos x="141" y="84"/>
                    </a:cxn>
                    <a:cxn ang="0">
                      <a:pos x="92" y="67"/>
                    </a:cxn>
                    <a:cxn ang="0">
                      <a:pos x="54" y="54"/>
                    </a:cxn>
                    <a:cxn ang="0">
                      <a:pos x="27" y="44"/>
                    </a:cxn>
                    <a:cxn ang="0">
                      <a:pos x="13" y="39"/>
                    </a:cxn>
                    <a:cxn ang="0">
                      <a:pos x="5" y="35"/>
                    </a:cxn>
                    <a:cxn ang="0">
                      <a:pos x="0" y="24"/>
                    </a:cxn>
                    <a:cxn ang="0">
                      <a:pos x="3" y="11"/>
                    </a:cxn>
                    <a:cxn ang="0">
                      <a:pos x="11" y="2"/>
                    </a:cxn>
                  </a:cxnLst>
                  <a:rect l="0" t="0" r="r" b="b"/>
                  <a:pathLst>
                    <a:path w="1034" h="390">
                      <a:moveTo>
                        <a:pt x="17" y="0"/>
                      </a:moveTo>
                      <a:lnTo>
                        <a:pt x="24" y="2"/>
                      </a:lnTo>
                      <a:lnTo>
                        <a:pt x="26" y="2"/>
                      </a:lnTo>
                      <a:lnTo>
                        <a:pt x="31" y="4"/>
                      </a:lnTo>
                      <a:lnTo>
                        <a:pt x="39" y="7"/>
                      </a:lnTo>
                      <a:lnTo>
                        <a:pt x="50" y="11"/>
                      </a:lnTo>
                      <a:lnTo>
                        <a:pt x="65" y="16"/>
                      </a:lnTo>
                      <a:lnTo>
                        <a:pt x="82" y="22"/>
                      </a:lnTo>
                      <a:lnTo>
                        <a:pt x="102" y="29"/>
                      </a:lnTo>
                      <a:lnTo>
                        <a:pt x="124" y="37"/>
                      </a:lnTo>
                      <a:lnTo>
                        <a:pt x="148" y="45"/>
                      </a:lnTo>
                      <a:lnTo>
                        <a:pt x="174" y="54"/>
                      </a:lnTo>
                      <a:lnTo>
                        <a:pt x="202" y="64"/>
                      </a:lnTo>
                      <a:lnTo>
                        <a:pt x="232" y="74"/>
                      </a:lnTo>
                      <a:lnTo>
                        <a:pt x="263" y="85"/>
                      </a:lnTo>
                      <a:lnTo>
                        <a:pt x="296" y="96"/>
                      </a:lnTo>
                      <a:lnTo>
                        <a:pt x="330" y="108"/>
                      </a:lnTo>
                      <a:lnTo>
                        <a:pt x="400" y="132"/>
                      </a:lnTo>
                      <a:lnTo>
                        <a:pt x="436" y="145"/>
                      </a:lnTo>
                      <a:lnTo>
                        <a:pt x="473" y="157"/>
                      </a:lnTo>
                      <a:lnTo>
                        <a:pt x="509" y="170"/>
                      </a:lnTo>
                      <a:lnTo>
                        <a:pt x="546" y="183"/>
                      </a:lnTo>
                      <a:lnTo>
                        <a:pt x="583" y="196"/>
                      </a:lnTo>
                      <a:lnTo>
                        <a:pt x="620" y="208"/>
                      </a:lnTo>
                      <a:lnTo>
                        <a:pt x="656" y="221"/>
                      </a:lnTo>
                      <a:lnTo>
                        <a:pt x="726" y="245"/>
                      </a:lnTo>
                      <a:lnTo>
                        <a:pt x="760" y="257"/>
                      </a:lnTo>
                      <a:lnTo>
                        <a:pt x="793" y="268"/>
                      </a:lnTo>
                      <a:lnTo>
                        <a:pt x="824" y="280"/>
                      </a:lnTo>
                      <a:lnTo>
                        <a:pt x="854" y="290"/>
                      </a:lnTo>
                      <a:lnTo>
                        <a:pt x="882" y="299"/>
                      </a:lnTo>
                      <a:lnTo>
                        <a:pt x="908" y="309"/>
                      </a:lnTo>
                      <a:lnTo>
                        <a:pt x="932" y="317"/>
                      </a:lnTo>
                      <a:lnTo>
                        <a:pt x="955" y="325"/>
                      </a:lnTo>
                      <a:lnTo>
                        <a:pt x="974" y="332"/>
                      </a:lnTo>
                      <a:lnTo>
                        <a:pt x="992" y="338"/>
                      </a:lnTo>
                      <a:lnTo>
                        <a:pt x="1006" y="343"/>
                      </a:lnTo>
                      <a:lnTo>
                        <a:pt x="1018" y="347"/>
                      </a:lnTo>
                      <a:lnTo>
                        <a:pt x="1027" y="350"/>
                      </a:lnTo>
                      <a:lnTo>
                        <a:pt x="1032" y="352"/>
                      </a:lnTo>
                      <a:lnTo>
                        <a:pt x="1034" y="352"/>
                      </a:lnTo>
                      <a:lnTo>
                        <a:pt x="1021" y="390"/>
                      </a:lnTo>
                      <a:lnTo>
                        <a:pt x="1004" y="384"/>
                      </a:lnTo>
                      <a:lnTo>
                        <a:pt x="992" y="380"/>
                      </a:lnTo>
                      <a:lnTo>
                        <a:pt x="976" y="374"/>
                      </a:lnTo>
                      <a:lnTo>
                        <a:pt x="958" y="368"/>
                      </a:lnTo>
                      <a:lnTo>
                        <a:pt x="938" y="361"/>
                      </a:lnTo>
                      <a:lnTo>
                        <a:pt x="914" y="352"/>
                      </a:lnTo>
                      <a:lnTo>
                        <a:pt x="889" y="344"/>
                      </a:lnTo>
                      <a:lnTo>
                        <a:pt x="861" y="334"/>
                      </a:lnTo>
                      <a:lnTo>
                        <a:pt x="832" y="324"/>
                      </a:lnTo>
                      <a:lnTo>
                        <a:pt x="801" y="313"/>
                      </a:lnTo>
                      <a:lnTo>
                        <a:pt x="768" y="302"/>
                      </a:lnTo>
                      <a:lnTo>
                        <a:pt x="734" y="290"/>
                      </a:lnTo>
                      <a:lnTo>
                        <a:pt x="699" y="278"/>
                      </a:lnTo>
                      <a:lnTo>
                        <a:pt x="663" y="265"/>
                      </a:lnTo>
                      <a:lnTo>
                        <a:pt x="590" y="240"/>
                      </a:lnTo>
                      <a:lnTo>
                        <a:pt x="552" y="227"/>
                      </a:lnTo>
                      <a:lnTo>
                        <a:pt x="514" y="214"/>
                      </a:lnTo>
                      <a:lnTo>
                        <a:pt x="477" y="200"/>
                      </a:lnTo>
                      <a:lnTo>
                        <a:pt x="439" y="187"/>
                      </a:lnTo>
                      <a:lnTo>
                        <a:pt x="402" y="174"/>
                      </a:lnTo>
                      <a:lnTo>
                        <a:pt x="365" y="161"/>
                      </a:lnTo>
                      <a:lnTo>
                        <a:pt x="330" y="149"/>
                      </a:lnTo>
                      <a:lnTo>
                        <a:pt x="295" y="137"/>
                      </a:lnTo>
                      <a:lnTo>
                        <a:pt x="261" y="125"/>
                      </a:lnTo>
                      <a:lnTo>
                        <a:pt x="228" y="114"/>
                      </a:lnTo>
                      <a:lnTo>
                        <a:pt x="197" y="103"/>
                      </a:lnTo>
                      <a:lnTo>
                        <a:pt x="168" y="93"/>
                      </a:lnTo>
                      <a:lnTo>
                        <a:pt x="141" y="84"/>
                      </a:lnTo>
                      <a:lnTo>
                        <a:pt x="115" y="75"/>
                      </a:lnTo>
                      <a:lnTo>
                        <a:pt x="92" y="67"/>
                      </a:lnTo>
                      <a:lnTo>
                        <a:pt x="72" y="59"/>
                      </a:lnTo>
                      <a:lnTo>
                        <a:pt x="54" y="54"/>
                      </a:lnTo>
                      <a:lnTo>
                        <a:pt x="39" y="48"/>
                      </a:lnTo>
                      <a:lnTo>
                        <a:pt x="27" y="44"/>
                      </a:lnTo>
                      <a:lnTo>
                        <a:pt x="18" y="41"/>
                      </a:lnTo>
                      <a:lnTo>
                        <a:pt x="13" y="39"/>
                      </a:lnTo>
                      <a:lnTo>
                        <a:pt x="11" y="38"/>
                      </a:lnTo>
                      <a:lnTo>
                        <a:pt x="5" y="35"/>
                      </a:lnTo>
                      <a:lnTo>
                        <a:pt x="1" y="30"/>
                      </a:lnTo>
                      <a:lnTo>
                        <a:pt x="0" y="24"/>
                      </a:lnTo>
                      <a:lnTo>
                        <a:pt x="1" y="17"/>
                      </a:lnTo>
                      <a:lnTo>
                        <a:pt x="3" y="11"/>
                      </a:lnTo>
                      <a:lnTo>
                        <a:pt x="7" y="6"/>
                      </a:lnTo>
                      <a:lnTo>
                        <a:pt x="11" y="2"/>
                      </a:lnTo>
                      <a:lnTo>
                        <a:pt x="17" y="0"/>
                      </a:lnTo>
                      <a:close/>
                    </a:path>
                  </a:pathLst>
                </a:custGeom>
                <a:solidFill>
                  <a:srgbClr val="E3B77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1" name="Freeform 63"/>
                <p:cNvSpPr>
                  <a:spLocks/>
                </p:cNvSpPr>
                <p:nvPr/>
              </p:nvSpPr>
              <p:spPr bwMode="auto">
                <a:xfrm>
                  <a:off x="1552576" y="3352801"/>
                  <a:ext cx="1641475" cy="617538"/>
                </a:xfrm>
                <a:custGeom>
                  <a:avLst/>
                  <a:gdLst/>
                  <a:ahLst/>
                  <a:cxnLst>
                    <a:cxn ang="0">
                      <a:pos x="24" y="0"/>
                    </a:cxn>
                    <a:cxn ang="0">
                      <a:pos x="31" y="3"/>
                    </a:cxn>
                    <a:cxn ang="0">
                      <a:pos x="50" y="10"/>
                    </a:cxn>
                    <a:cxn ang="0">
                      <a:pos x="82" y="21"/>
                    </a:cxn>
                    <a:cxn ang="0">
                      <a:pos x="124" y="35"/>
                    </a:cxn>
                    <a:cxn ang="0">
                      <a:pos x="174" y="53"/>
                    </a:cxn>
                    <a:cxn ang="0">
                      <a:pos x="232" y="73"/>
                    </a:cxn>
                    <a:cxn ang="0">
                      <a:pos x="296" y="95"/>
                    </a:cxn>
                    <a:cxn ang="0">
                      <a:pos x="365" y="119"/>
                    </a:cxn>
                    <a:cxn ang="0">
                      <a:pos x="436" y="144"/>
                    </a:cxn>
                    <a:cxn ang="0">
                      <a:pos x="509" y="170"/>
                    </a:cxn>
                    <a:cxn ang="0">
                      <a:pos x="583" y="195"/>
                    </a:cxn>
                    <a:cxn ang="0">
                      <a:pos x="656" y="221"/>
                    </a:cxn>
                    <a:cxn ang="0">
                      <a:pos x="760" y="256"/>
                    </a:cxn>
                    <a:cxn ang="0">
                      <a:pos x="824" y="279"/>
                    </a:cxn>
                    <a:cxn ang="0">
                      <a:pos x="882" y="299"/>
                    </a:cxn>
                    <a:cxn ang="0">
                      <a:pos x="933" y="317"/>
                    </a:cxn>
                    <a:cxn ang="0">
                      <a:pos x="975" y="331"/>
                    </a:cxn>
                    <a:cxn ang="0">
                      <a:pos x="1006" y="342"/>
                    </a:cxn>
                    <a:cxn ang="0">
                      <a:pos x="1027" y="349"/>
                    </a:cxn>
                    <a:cxn ang="0">
                      <a:pos x="1034" y="352"/>
                    </a:cxn>
                    <a:cxn ang="0">
                      <a:pos x="1003" y="384"/>
                    </a:cxn>
                    <a:cxn ang="0">
                      <a:pos x="976" y="373"/>
                    </a:cxn>
                    <a:cxn ang="0">
                      <a:pos x="937" y="360"/>
                    </a:cxn>
                    <a:cxn ang="0">
                      <a:pos x="889" y="343"/>
                    </a:cxn>
                    <a:cxn ang="0">
                      <a:pos x="831" y="323"/>
                    </a:cxn>
                    <a:cxn ang="0">
                      <a:pos x="768" y="301"/>
                    </a:cxn>
                    <a:cxn ang="0">
                      <a:pos x="699" y="277"/>
                    </a:cxn>
                    <a:cxn ang="0">
                      <a:pos x="589" y="239"/>
                    </a:cxn>
                    <a:cxn ang="0">
                      <a:pos x="476" y="200"/>
                    </a:cxn>
                    <a:cxn ang="0">
                      <a:pos x="365" y="161"/>
                    </a:cxn>
                    <a:cxn ang="0">
                      <a:pos x="294" y="136"/>
                    </a:cxn>
                    <a:cxn ang="0">
                      <a:pos x="228" y="113"/>
                    </a:cxn>
                    <a:cxn ang="0">
                      <a:pos x="167" y="92"/>
                    </a:cxn>
                    <a:cxn ang="0">
                      <a:pos x="115" y="74"/>
                    </a:cxn>
                    <a:cxn ang="0">
                      <a:pos x="71" y="58"/>
                    </a:cxn>
                    <a:cxn ang="0">
                      <a:pos x="38" y="47"/>
                    </a:cxn>
                    <a:cxn ang="0">
                      <a:pos x="17" y="40"/>
                    </a:cxn>
                    <a:cxn ang="0">
                      <a:pos x="10" y="37"/>
                    </a:cxn>
                    <a:cxn ang="0">
                      <a:pos x="1" y="29"/>
                    </a:cxn>
                    <a:cxn ang="0">
                      <a:pos x="0" y="17"/>
                    </a:cxn>
                    <a:cxn ang="0">
                      <a:pos x="6" y="5"/>
                    </a:cxn>
                    <a:cxn ang="0">
                      <a:pos x="17" y="0"/>
                    </a:cxn>
                  </a:cxnLst>
                  <a:rect l="0" t="0" r="r" b="b"/>
                  <a:pathLst>
                    <a:path w="1034" h="389">
                      <a:moveTo>
                        <a:pt x="17" y="0"/>
                      </a:moveTo>
                      <a:lnTo>
                        <a:pt x="24" y="0"/>
                      </a:lnTo>
                      <a:lnTo>
                        <a:pt x="26" y="1"/>
                      </a:lnTo>
                      <a:lnTo>
                        <a:pt x="31" y="3"/>
                      </a:lnTo>
                      <a:lnTo>
                        <a:pt x="39" y="5"/>
                      </a:lnTo>
                      <a:lnTo>
                        <a:pt x="50" y="10"/>
                      </a:lnTo>
                      <a:lnTo>
                        <a:pt x="65" y="15"/>
                      </a:lnTo>
                      <a:lnTo>
                        <a:pt x="82" y="21"/>
                      </a:lnTo>
                      <a:lnTo>
                        <a:pt x="102" y="28"/>
                      </a:lnTo>
                      <a:lnTo>
                        <a:pt x="124" y="35"/>
                      </a:lnTo>
                      <a:lnTo>
                        <a:pt x="148" y="44"/>
                      </a:lnTo>
                      <a:lnTo>
                        <a:pt x="174" y="53"/>
                      </a:lnTo>
                      <a:lnTo>
                        <a:pt x="202" y="63"/>
                      </a:lnTo>
                      <a:lnTo>
                        <a:pt x="232" y="73"/>
                      </a:lnTo>
                      <a:lnTo>
                        <a:pt x="264" y="84"/>
                      </a:lnTo>
                      <a:lnTo>
                        <a:pt x="296" y="95"/>
                      </a:lnTo>
                      <a:lnTo>
                        <a:pt x="330" y="107"/>
                      </a:lnTo>
                      <a:lnTo>
                        <a:pt x="365" y="119"/>
                      </a:lnTo>
                      <a:lnTo>
                        <a:pt x="400" y="131"/>
                      </a:lnTo>
                      <a:lnTo>
                        <a:pt x="436" y="144"/>
                      </a:lnTo>
                      <a:lnTo>
                        <a:pt x="473" y="156"/>
                      </a:lnTo>
                      <a:lnTo>
                        <a:pt x="509" y="170"/>
                      </a:lnTo>
                      <a:lnTo>
                        <a:pt x="547" y="182"/>
                      </a:lnTo>
                      <a:lnTo>
                        <a:pt x="583" y="195"/>
                      </a:lnTo>
                      <a:lnTo>
                        <a:pt x="620" y="208"/>
                      </a:lnTo>
                      <a:lnTo>
                        <a:pt x="656" y="221"/>
                      </a:lnTo>
                      <a:lnTo>
                        <a:pt x="726" y="245"/>
                      </a:lnTo>
                      <a:lnTo>
                        <a:pt x="760" y="256"/>
                      </a:lnTo>
                      <a:lnTo>
                        <a:pt x="793" y="268"/>
                      </a:lnTo>
                      <a:lnTo>
                        <a:pt x="824" y="279"/>
                      </a:lnTo>
                      <a:lnTo>
                        <a:pt x="854" y="289"/>
                      </a:lnTo>
                      <a:lnTo>
                        <a:pt x="882" y="299"/>
                      </a:lnTo>
                      <a:lnTo>
                        <a:pt x="908" y="308"/>
                      </a:lnTo>
                      <a:lnTo>
                        <a:pt x="933" y="317"/>
                      </a:lnTo>
                      <a:lnTo>
                        <a:pt x="955" y="324"/>
                      </a:lnTo>
                      <a:lnTo>
                        <a:pt x="975" y="331"/>
                      </a:lnTo>
                      <a:lnTo>
                        <a:pt x="992" y="337"/>
                      </a:lnTo>
                      <a:lnTo>
                        <a:pt x="1006" y="342"/>
                      </a:lnTo>
                      <a:lnTo>
                        <a:pt x="1018" y="346"/>
                      </a:lnTo>
                      <a:lnTo>
                        <a:pt x="1027" y="349"/>
                      </a:lnTo>
                      <a:lnTo>
                        <a:pt x="1032" y="351"/>
                      </a:lnTo>
                      <a:lnTo>
                        <a:pt x="1034" y="352"/>
                      </a:lnTo>
                      <a:lnTo>
                        <a:pt x="1020" y="389"/>
                      </a:lnTo>
                      <a:lnTo>
                        <a:pt x="1003" y="384"/>
                      </a:lnTo>
                      <a:lnTo>
                        <a:pt x="991" y="379"/>
                      </a:lnTo>
                      <a:lnTo>
                        <a:pt x="976" y="373"/>
                      </a:lnTo>
                      <a:lnTo>
                        <a:pt x="958" y="367"/>
                      </a:lnTo>
                      <a:lnTo>
                        <a:pt x="937" y="360"/>
                      </a:lnTo>
                      <a:lnTo>
                        <a:pt x="914" y="352"/>
                      </a:lnTo>
                      <a:lnTo>
                        <a:pt x="889" y="343"/>
                      </a:lnTo>
                      <a:lnTo>
                        <a:pt x="861" y="333"/>
                      </a:lnTo>
                      <a:lnTo>
                        <a:pt x="831" y="323"/>
                      </a:lnTo>
                      <a:lnTo>
                        <a:pt x="800" y="312"/>
                      </a:lnTo>
                      <a:lnTo>
                        <a:pt x="768" y="301"/>
                      </a:lnTo>
                      <a:lnTo>
                        <a:pt x="734" y="289"/>
                      </a:lnTo>
                      <a:lnTo>
                        <a:pt x="699" y="277"/>
                      </a:lnTo>
                      <a:lnTo>
                        <a:pt x="627" y="252"/>
                      </a:lnTo>
                      <a:lnTo>
                        <a:pt x="589" y="239"/>
                      </a:lnTo>
                      <a:lnTo>
                        <a:pt x="514" y="212"/>
                      </a:lnTo>
                      <a:lnTo>
                        <a:pt x="476" y="200"/>
                      </a:lnTo>
                      <a:lnTo>
                        <a:pt x="438" y="186"/>
                      </a:lnTo>
                      <a:lnTo>
                        <a:pt x="365" y="161"/>
                      </a:lnTo>
                      <a:lnTo>
                        <a:pt x="329" y="148"/>
                      </a:lnTo>
                      <a:lnTo>
                        <a:pt x="294" y="136"/>
                      </a:lnTo>
                      <a:lnTo>
                        <a:pt x="260" y="124"/>
                      </a:lnTo>
                      <a:lnTo>
                        <a:pt x="228" y="113"/>
                      </a:lnTo>
                      <a:lnTo>
                        <a:pt x="197" y="102"/>
                      </a:lnTo>
                      <a:lnTo>
                        <a:pt x="167" y="92"/>
                      </a:lnTo>
                      <a:lnTo>
                        <a:pt x="140" y="82"/>
                      </a:lnTo>
                      <a:lnTo>
                        <a:pt x="115" y="74"/>
                      </a:lnTo>
                      <a:lnTo>
                        <a:pt x="92" y="66"/>
                      </a:lnTo>
                      <a:lnTo>
                        <a:pt x="71" y="58"/>
                      </a:lnTo>
                      <a:lnTo>
                        <a:pt x="54" y="53"/>
                      </a:lnTo>
                      <a:lnTo>
                        <a:pt x="38" y="47"/>
                      </a:lnTo>
                      <a:lnTo>
                        <a:pt x="26" y="43"/>
                      </a:lnTo>
                      <a:lnTo>
                        <a:pt x="17" y="40"/>
                      </a:lnTo>
                      <a:lnTo>
                        <a:pt x="12" y="38"/>
                      </a:lnTo>
                      <a:lnTo>
                        <a:pt x="10" y="37"/>
                      </a:lnTo>
                      <a:lnTo>
                        <a:pt x="5" y="34"/>
                      </a:lnTo>
                      <a:lnTo>
                        <a:pt x="1" y="29"/>
                      </a:lnTo>
                      <a:lnTo>
                        <a:pt x="0" y="23"/>
                      </a:lnTo>
                      <a:lnTo>
                        <a:pt x="0" y="17"/>
                      </a:lnTo>
                      <a:lnTo>
                        <a:pt x="2" y="11"/>
                      </a:lnTo>
                      <a:lnTo>
                        <a:pt x="6" y="5"/>
                      </a:lnTo>
                      <a:lnTo>
                        <a:pt x="11" y="2"/>
                      </a:lnTo>
                      <a:lnTo>
                        <a:pt x="17" y="0"/>
                      </a:lnTo>
                      <a:close/>
                    </a:path>
                  </a:pathLst>
                </a:custGeom>
                <a:solidFill>
                  <a:srgbClr val="E3B77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2" name="Freeform 64"/>
                <p:cNvSpPr>
                  <a:spLocks/>
                </p:cNvSpPr>
                <p:nvPr/>
              </p:nvSpPr>
              <p:spPr bwMode="auto">
                <a:xfrm>
                  <a:off x="1441451" y="3671888"/>
                  <a:ext cx="1641475" cy="620713"/>
                </a:xfrm>
                <a:custGeom>
                  <a:avLst/>
                  <a:gdLst/>
                  <a:ahLst/>
                  <a:cxnLst>
                    <a:cxn ang="0">
                      <a:pos x="23" y="2"/>
                    </a:cxn>
                    <a:cxn ang="0">
                      <a:pos x="30" y="4"/>
                    </a:cxn>
                    <a:cxn ang="0">
                      <a:pos x="50" y="11"/>
                    </a:cxn>
                    <a:cxn ang="0">
                      <a:pos x="82" y="22"/>
                    </a:cxn>
                    <a:cxn ang="0">
                      <a:pos x="124" y="37"/>
                    </a:cxn>
                    <a:cxn ang="0">
                      <a:pos x="174" y="54"/>
                    </a:cxn>
                    <a:cxn ang="0">
                      <a:pos x="232" y="74"/>
                    </a:cxn>
                    <a:cxn ang="0">
                      <a:pos x="295" y="97"/>
                    </a:cxn>
                    <a:cxn ang="0">
                      <a:pos x="364" y="120"/>
                    </a:cxn>
                    <a:cxn ang="0">
                      <a:pos x="472" y="158"/>
                    </a:cxn>
                    <a:cxn ang="0">
                      <a:pos x="655" y="221"/>
                    </a:cxn>
                    <a:cxn ang="0">
                      <a:pos x="726" y="246"/>
                    </a:cxn>
                    <a:cxn ang="0">
                      <a:pos x="792" y="269"/>
                    </a:cxn>
                    <a:cxn ang="0">
                      <a:pos x="854" y="290"/>
                    </a:cxn>
                    <a:cxn ang="0">
                      <a:pos x="908" y="309"/>
                    </a:cxn>
                    <a:cxn ang="0">
                      <a:pos x="954" y="325"/>
                    </a:cxn>
                    <a:cxn ang="0">
                      <a:pos x="992" y="338"/>
                    </a:cxn>
                    <a:cxn ang="0">
                      <a:pos x="1018" y="347"/>
                    </a:cxn>
                    <a:cxn ang="0">
                      <a:pos x="1034" y="353"/>
                    </a:cxn>
                    <a:cxn ang="0">
                      <a:pos x="1003" y="385"/>
                    </a:cxn>
                    <a:cxn ang="0">
                      <a:pos x="976" y="375"/>
                    </a:cxn>
                    <a:cxn ang="0">
                      <a:pos x="937" y="361"/>
                    </a:cxn>
                    <a:cxn ang="0">
                      <a:pos x="889" y="344"/>
                    </a:cxn>
                    <a:cxn ang="0">
                      <a:pos x="831" y="325"/>
                    </a:cxn>
                    <a:cxn ang="0">
                      <a:pos x="768" y="302"/>
                    </a:cxn>
                    <a:cxn ang="0">
                      <a:pos x="699" y="279"/>
                    </a:cxn>
                    <a:cxn ang="0">
                      <a:pos x="589" y="240"/>
                    </a:cxn>
                    <a:cxn ang="0">
                      <a:pos x="476" y="201"/>
                    </a:cxn>
                    <a:cxn ang="0">
                      <a:pos x="365" y="162"/>
                    </a:cxn>
                    <a:cxn ang="0">
                      <a:pos x="294" y="137"/>
                    </a:cxn>
                    <a:cxn ang="0">
                      <a:pos x="228" y="114"/>
                    </a:cxn>
                    <a:cxn ang="0">
                      <a:pos x="168" y="93"/>
                    </a:cxn>
                    <a:cxn ang="0">
                      <a:pos x="115" y="75"/>
                    </a:cxn>
                    <a:cxn ang="0">
                      <a:pos x="71" y="60"/>
                    </a:cxn>
                    <a:cxn ang="0">
                      <a:pos x="38" y="48"/>
                    </a:cxn>
                    <a:cxn ang="0">
                      <a:pos x="17" y="41"/>
                    </a:cxn>
                    <a:cxn ang="0">
                      <a:pos x="10" y="39"/>
                    </a:cxn>
                    <a:cxn ang="0">
                      <a:pos x="1" y="30"/>
                    </a:cxn>
                    <a:cxn ang="0">
                      <a:pos x="0" y="18"/>
                    </a:cxn>
                    <a:cxn ang="0">
                      <a:pos x="6" y="6"/>
                    </a:cxn>
                    <a:cxn ang="0">
                      <a:pos x="17" y="0"/>
                    </a:cxn>
                  </a:cxnLst>
                  <a:rect l="0" t="0" r="r" b="b"/>
                  <a:pathLst>
                    <a:path w="1034" h="391">
                      <a:moveTo>
                        <a:pt x="17" y="0"/>
                      </a:moveTo>
                      <a:lnTo>
                        <a:pt x="23" y="2"/>
                      </a:lnTo>
                      <a:lnTo>
                        <a:pt x="25" y="2"/>
                      </a:lnTo>
                      <a:lnTo>
                        <a:pt x="30" y="4"/>
                      </a:lnTo>
                      <a:lnTo>
                        <a:pt x="38" y="7"/>
                      </a:lnTo>
                      <a:lnTo>
                        <a:pt x="50" y="11"/>
                      </a:lnTo>
                      <a:lnTo>
                        <a:pt x="64" y="16"/>
                      </a:lnTo>
                      <a:lnTo>
                        <a:pt x="82" y="22"/>
                      </a:lnTo>
                      <a:lnTo>
                        <a:pt x="101" y="29"/>
                      </a:lnTo>
                      <a:lnTo>
                        <a:pt x="124" y="37"/>
                      </a:lnTo>
                      <a:lnTo>
                        <a:pt x="148" y="45"/>
                      </a:lnTo>
                      <a:lnTo>
                        <a:pt x="174" y="54"/>
                      </a:lnTo>
                      <a:lnTo>
                        <a:pt x="202" y="64"/>
                      </a:lnTo>
                      <a:lnTo>
                        <a:pt x="232" y="74"/>
                      </a:lnTo>
                      <a:lnTo>
                        <a:pt x="263" y="85"/>
                      </a:lnTo>
                      <a:lnTo>
                        <a:pt x="295" y="97"/>
                      </a:lnTo>
                      <a:lnTo>
                        <a:pt x="329" y="108"/>
                      </a:lnTo>
                      <a:lnTo>
                        <a:pt x="364" y="120"/>
                      </a:lnTo>
                      <a:lnTo>
                        <a:pt x="400" y="132"/>
                      </a:lnTo>
                      <a:lnTo>
                        <a:pt x="472" y="158"/>
                      </a:lnTo>
                      <a:lnTo>
                        <a:pt x="583" y="196"/>
                      </a:lnTo>
                      <a:lnTo>
                        <a:pt x="655" y="221"/>
                      </a:lnTo>
                      <a:lnTo>
                        <a:pt x="691" y="233"/>
                      </a:lnTo>
                      <a:lnTo>
                        <a:pt x="726" y="246"/>
                      </a:lnTo>
                      <a:lnTo>
                        <a:pt x="760" y="258"/>
                      </a:lnTo>
                      <a:lnTo>
                        <a:pt x="792" y="269"/>
                      </a:lnTo>
                      <a:lnTo>
                        <a:pt x="824" y="280"/>
                      </a:lnTo>
                      <a:lnTo>
                        <a:pt x="854" y="290"/>
                      </a:lnTo>
                      <a:lnTo>
                        <a:pt x="882" y="300"/>
                      </a:lnTo>
                      <a:lnTo>
                        <a:pt x="908" y="309"/>
                      </a:lnTo>
                      <a:lnTo>
                        <a:pt x="933" y="318"/>
                      </a:lnTo>
                      <a:lnTo>
                        <a:pt x="954" y="325"/>
                      </a:lnTo>
                      <a:lnTo>
                        <a:pt x="975" y="332"/>
                      </a:lnTo>
                      <a:lnTo>
                        <a:pt x="992" y="338"/>
                      </a:lnTo>
                      <a:lnTo>
                        <a:pt x="1006" y="343"/>
                      </a:lnTo>
                      <a:lnTo>
                        <a:pt x="1018" y="347"/>
                      </a:lnTo>
                      <a:lnTo>
                        <a:pt x="1026" y="350"/>
                      </a:lnTo>
                      <a:lnTo>
                        <a:pt x="1034" y="353"/>
                      </a:lnTo>
                      <a:lnTo>
                        <a:pt x="1020" y="391"/>
                      </a:lnTo>
                      <a:lnTo>
                        <a:pt x="1003" y="385"/>
                      </a:lnTo>
                      <a:lnTo>
                        <a:pt x="991" y="381"/>
                      </a:lnTo>
                      <a:lnTo>
                        <a:pt x="976" y="375"/>
                      </a:lnTo>
                      <a:lnTo>
                        <a:pt x="958" y="368"/>
                      </a:lnTo>
                      <a:lnTo>
                        <a:pt x="937" y="361"/>
                      </a:lnTo>
                      <a:lnTo>
                        <a:pt x="914" y="353"/>
                      </a:lnTo>
                      <a:lnTo>
                        <a:pt x="889" y="344"/>
                      </a:lnTo>
                      <a:lnTo>
                        <a:pt x="861" y="335"/>
                      </a:lnTo>
                      <a:lnTo>
                        <a:pt x="831" y="325"/>
                      </a:lnTo>
                      <a:lnTo>
                        <a:pt x="800" y="314"/>
                      </a:lnTo>
                      <a:lnTo>
                        <a:pt x="768" y="302"/>
                      </a:lnTo>
                      <a:lnTo>
                        <a:pt x="734" y="291"/>
                      </a:lnTo>
                      <a:lnTo>
                        <a:pt x="699" y="279"/>
                      </a:lnTo>
                      <a:lnTo>
                        <a:pt x="627" y="253"/>
                      </a:lnTo>
                      <a:lnTo>
                        <a:pt x="589" y="240"/>
                      </a:lnTo>
                      <a:lnTo>
                        <a:pt x="514" y="214"/>
                      </a:lnTo>
                      <a:lnTo>
                        <a:pt x="476" y="201"/>
                      </a:lnTo>
                      <a:lnTo>
                        <a:pt x="438" y="188"/>
                      </a:lnTo>
                      <a:lnTo>
                        <a:pt x="365" y="162"/>
                      </a:lnTo>
                      <a:lnTo>
                        <a:pt x="329" y="149"/>
                      </a:lnTo>
                      <a:lnTo>
                        <a:pt x="294" y="137"/>
                      </a:lnTo>
                      <a:lnTo>
                        <a:pt x="260" y="126"/>
                      </a:lnTo>
                      <a:lnTo>
                        <a:pt x="228" y="114"/>
                      </a:lnTo>
                      <a:lnTo>
                        <a:pt x="197" y="104"/>
                      </a:lnTo>
                      <a:lnTo>
                        <a:pt x="168" y="93"/>
                      </a:lnTo>
                      <a:lnTo>
                        <a:pt x="140" y="84"/>
                      </a:lnTo>
                      <a:lnTo>
                        <a:pt x="115" y="75"/>
                      </a:lnTo>
                      <a:lnTo>
                        <a:pt x="92" y="67"/>
                      </a:lnTo>
                      <a:lnTo>
                        <a:pt x="71" y="60"/>
                      </a:lnTo>
                      <a:lnTo>
                        <a:pt x="54" y="54"/>
                      </a:lnTo>
                      <a:lnTo>
                        <a:pt x="38" y="48"/>
                      </a:lnTo>
                      <a:lnTo>
                        <a:pt x="26" y="44"/>
                      </a:lnTo>
                      <a:lnTo>
                        <a:pt x="17" y="41"/>
                      </a:lnTo>
                      <a:lnTo>
                        <a:pt x="12" y="39"/>
                      </a:lnTo>
                      <a:lnTo>
                        <a:pt x="10" y="39"/>
                      </a:lnTo>
                      <a:lnTo>
                        <a:pt x="5" y="35"/>
                      </a:lnTo>
                      <a:lnTo>
                        <a:pt x="1" y="30"/>
                      </a:lnTo>
                      <a:lnTo>
                        <a:pt x="0" y="24"/>
                      </a:lnTo>
                      <a:lnTo>
                        <a:pt x="0" y="18"/>
                      </a:lnTo>
                      <a:lnTo>
                        <a:pt x="2" y="11"/>
                      </a:lnTo>
                      <a:lnTo>
                        <a:pt x="6" y="6"/>
                      </a:lnTo>
                      <a:lnTo>
                        <a:pt x="10" y="2"/>
                      </a:lnTo>
                      <a:lnTo>
                        <a:pt x="17" y="0"/>
                      </a:lnTo>
                      <a:close/>
                    </a:path>
                  </a:pathLst>
                </a:custGeom>
                <a:solidFill>
                  <a:srgbClr val="E3B77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 name="Freeform 65"/>
                <p:cNvSpPr>
                  <a:spLocks/>
                </p:cNvSpPr>
                <p:nvPr/>
              </p:nvSpPr>
              <p:spPr bwMode="auto">
                <a:xfrm>
                  <a:off x="2414588" y="3929063"/>
                  <a:ext cx="185738" cy="276225"/>
                </a:xfrm>
                <a:custGeom>
                  <a:avLst/>
                  <a:gdLst/>
                  <a:ahLst/>
                  <a:cxnLst>
                    <a:cxn ang="0">
                      <a:pos x="66" y="0"/>
                    </a:cxn>
                    <a:cxn ang="0">
                      <a:pos x="74" y="1"/>
                    </a:cxn>
                    <a:cxn ang="0">
                      <a:pos x="100" y="10"/>
                    </a:cxn>
                    <a:cxn ang="0">
                      <a:pos x="107" y="15"/>
                    </a:cxn>
                    <a:cxn ang="0">
                      <a:pos x="113" y="21"/>
                    </a:cxn>
                    <a:cxn ang="0">
                      <a:pos x="116" y="28"/>
                    </a:cxn>
                    <a:cxn ang="0">
                      <a:pos x="117" y="36"/>
                    </a:cxn>
                    <a:cxn ang="0">
                      <a:pos x="116" y="44"/>
                    </a:cxn>
                    <a:cxn ang="0">
                      <a:pos x="77" y="156"/>
                    </a:cxn>
                    <a:cxn ang="0">
                      <a:pos x="73" y="164"/>
                    </a:cxn>
                    <a:cxn ang="0">
                      <a:pos x="67" y="170"/>
                    </a:cxn>
                    <a:cxn ang="0">
                      <a:pos x="59" y="173"/>
                    </a:cxn>
                    <a:cxn ang="0">
                      <a:pos x="52" y="174"/>
                    </a:cxn>
                    <a:cxn ang="0">
                      <a:pos x="44" y="173"/>
                    </a:cxn>
                    <a:cxn ang="0">
                      <a:pos x="17" y="164"/>
                    </a:cxn>
                    <a:cxn ang="0">
                      <a:pos x="11" y="159"/>
                    </a:cxn>
                    <a:cxn ang="0">
                      <a:pos x="5" y="154"/>
                    </a:cxn>
                    <a:cxn ang="0">
                      <a:pos x="1" y="146"/>
                    </a:cxn>
                    <a:cxn ang="0">
                      <a:pos x="0" y="138"/>
                    </a:cxn>
                    <a:cxn ang="0">
                      <a:pos x="2" y="130"/>
                    </a:cxn>
                    <a:cxn ang="0">
                      <a:pos x="40" y="18"/>
                    </a:cxn>
                    <a:cxn ang="0">
                      <a:pos x="44" y="10"/>
                    </a:cxn>
                    <a:cxn ang="0">
                      <a:pos x="50" y="5"/>
                    </a:cxn>
                    <a:cxn ang="0">
                      <a:pos x="58" y="1"/>
                    </a:cxn>
                    <a:cxn ang="0">
                      <a:pos x="66" y="0"/>
                    </a:cxn>
                  </a:cxnLst>
                  <a:rect l="0" t="0" r="r" b="b"/>
                  <a:pathLst>
                    <a:path w="117" h="174">
                      <a:moveTo>
                        <a:pt x="66" y="0"/>
                      </a:moveTo>
                      <a:lnTo>
                        <a:pt x="74" y="1"/>
                      </a:lnTo>
                      <a:lnTo>
                        <a:pt x="100" y="10"/>
                      </a:lnTo>
                      <a:lnTo>
                        <a:pt x="107" y="15"/>
                      </a:lnTo>
                      <a:lnTo>
                        <a:pt x="113" y="21"/>
                      </a:lnTo>
                      <a:lnTo>
                        <a:pt x="116" y="28"/>
                      </a:lnTo>
                      <a:lnTo>
                        <a:pt x="117" y="36"/>
                      </a:lnTo>
                      <a:lnTo>
                        <a:pt x="116" y="44"/>
                      </a:lnTo>
                      <a:lnTo>
                        <a:pt x="77" y="156"/>
                      </a:lnTo>
                      <a:lnTo>
                        <a:pt x="73" y="164"/>
                      </a:lnTo>
                      <a:lnTo>
                        <a:pt x="67" y="170"/>
                      </a:lnTo>
                      <a:lnTo>
                        <a:pt x="59" y="173"/>
                      </a:lnTo>
                      <a:lnTo>
                        <a:pt x="52" y="174"/>
                      </a:lnTo>
                      <a:lnTo>
                        <a:pt x="44" y="173"/>
                      </a:lnTo>
                      <a:lnTo>
                        <a:pt x="17" y="164"/>
                      </a:lnTo>
                      <a:lnTo>
                        <a:pt x="11" y="159"/>
                      </a:lnTo>
                      <a:lnTo>
                        <a:pt x="5" y="154"/>
                      </a:lnTo>
                      <a:lnTo>
                        <a:pt x="1" y="146"/>
                      </a:lnTo>
                      <a:lnTo>
                        <a:pt x="0" y="138"/>
                      </a:lnTo>
                      <a:lnTo>
                        <a:pt x="2" y="130"/>
                      </a:lnTo>
                      <a:lnTo>
                        <a:pt x="40" y="18"/>
                      </a:lnTo>
                      <a:lnTo>
                        <a:pt x="44" y="10"/>
                      </a:lnTo>
                      <a:lnTo>
                        <a:pt x="50" y="5"/>
                      </a:lnTo>
                      <a:lnTo>
                        <a:pt x="58" y="1"/>
                      </a:lnTo>
                      <a:lnTo>
                        <a:pt x="66" y="0"/>
                      </a:lnTo>
                      <a:close/>
                    </a:path>
                  </a:pathLst>
                </a:custGeom>
                <a:solidFill>
                  <a:srgbClr val="C700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4" name="Freeform 66"/>
                <p:cNvSpPr>
                  <a:spLocks/>
                </p:cNvSpPr>
                <p:nvPr/>
              </p:nvSpPr>
              <p:spPr bwMode="auto">
                <a:xfrm>
                  <a:off x="2430463" y="3929063"/>
                  <a:ext cx="163513" cy="254000"/>
                </a:xfrm>
                <a:custGeom>
                  <a:avLst/>
                  <a:gdLst/>
                  <a:ahLst/>
                  <a:cxnLst>
                    <a:cxn ang="0">
                      <a:pos x="60" y="0"/>
                    </a:cxn>
                    <a:cxn ang="0">
                      <a:pos x="68" y="1"/>
                    </a:cxn>
                    <a:cxn ang="0">
                      <a:pos x="87" y="8"/>
                    </a:cxn>
                    <a:cxn ang="0">
                      <a:pos x="93" y="11"/>
                    </a:cxn>
                    <a:cxn ang="0">
                      <a:pos x="98" y="17"/>
                    </a:cxn>
                    <a:cxn ang="0">
                      <a:pos x="102" y="23"/>
                    </a:cxn>
                    <a:cxn ang="0">
                      <a:pos x="103" y="30"/>
                    </a:cxn>
                    <a:cxn ang="0">
                      <a:pos x="102" y="38"/>
                    </a:cxn>
                    <a:cxn ang="0">
                      <a:pos x="65" y="144"/>
                    </a:cxn>
                    <a:cxn ang="0">
                      <a:pos x="61" y="150"/>
                    </a:cxn>
                    <a:cxn ang="0">
                      <a:pos x="56" y="156"/>
                    </a:cxn>
                    <a:cxn ang="0">
                      <a:pos x="49" y="159"/>
                    </a:cxn>
                    <a:cxn ang="0">
                      <a:pos x="42" y="160"/>
                    </a:cxn>
                    <a:cxn ang="0">
                      <a:pos x="34" y="159"/>
                    </a:cxn>
                    <a:cxn ang="0">
                      <a:pos x="15" y="152"/>
                    </a:cxn>
                    <a:cxn ang="0">
                      <a:pos x="9" y="149"/>
                    </a:cxn>
                    <a:cxn ang="0">
                      <a:pos x="4" y="143"/>
                    </a:cxn>
                    <a:cxn ang="0">
                      <a:pos x="1" y="137"/>
                    </a:cxn>
                    <a:cxn ang="0">
                      <a:pos x="0" y="130"/>
                    </a:cxn>
                    <a:cxn ang="0">
                      <a:pos x="1" y="122"/>
                    </a:cxn>
                    <a:cxn ang="0">
                      <a:pos x="38" y="15"/>
                    </a:cxn>
                    <a:cxn ang="0">
                      <a:pos x="41" y="9"/>
                    </a:cxn>
                    <a:cxn ang="0">
                      <a:pos x="47" y="4"/>
                    </a:cxn>
                    <a:cxn ang="0">
                      <a:pos x="53" y="1"/>
                    </a:cxn>
                    <a:cxn ang="0">
                      <a:pos x="60" y="0"/>
                    </a:cxn>
                  </a:cxnLst>
                  <a:rect l="0" t="0" r="r" b="b"/>
                  <a:pathLst>
                    <a:path w="103" h="160">
                      <a:moveTo>
                        <a:pt x="60" y="0"/>
                      </a:moveTo>
                      <a:lnTo>
                        <a:pt x="68" y="1"/>
                      </a:lnTo>
                      <a:lnTo>
                        <a:pt x="87" y="8"/>
                      </a:lnTo>
                      <a:lnTo>
                        <a:pt x="93" y="11"/>
                      </a:lnTo>
                      <a:lnTo>
                        <a:pt x="98" y="17"/>
                      </a:lnTo>
                      <a:lnTo>
                        <a:pt x="102" y="23"/>
                      </a:lnTo>
                      <a:lnTo>
                        <a:pt x="103" y="30"/>
                      </a:lnTo>
                      <a:lnTo>
                        <a:pt x="102" y="38"/>
                      </a:lnTo>
                      <a:lnTo>
                        <a:pt x="65" y="144"/>
                      </a:lnTo>
                      <a:lnTo>
                        <a:pt x="61" y="150"/>
                      </a:lnTo>
                      <a:lnTo>
                        <a:pt x="56" y="156"/>
                      </a:lnTo>
                      <a:lnTo>
                        <a:pt x="49" y="159"/>
                      </a:lnTo>
                      <a:lnTo>
                        <a:pt x="42" y="160"/>
                      </a:lnTo>
                      <a:lnTo>
                        <a:pt x="34" y="159"/>
                      </a:lnTo>
                      <a:lnTo>
                        <a:pt x="15" y="152"/>
                      </a:lnTo>
                      <a:lnTo>
                        <a:pt x="9" y="149"/>
                      </a:lnTo>
                      <a:lnTo>
                        <a:pt x="4" y="143"/>
                      </a:lnTo>
                      <a:lnTo>
                        <a:pt x="1" y="137"/>
                      </a:lnTo>
                      <a:lnTo>
                        <a:pt x="0" y="130"/>
                      </a:lnTo>
                      <a:lnTo>
                        <a:pt x="1" y="122"/>
                      </a:lnTo>
                      <a:lnTo>
                        <a:pt x="38" y="15"/>
                      </a:lnTo>
                      <a:lnTo>
                        <a:pt x="41" y="9"/>
                      </a:lnTo>
                      <a:lnTo>
                        <a:pt x="47" y="4"/>
                      </a:lnTo>
                      <a:lnTo>
                        <a:pt x="53" y="1"/>
                      </a:lnTo>
                      <a:lnTo>
                        <a:pt x="60" y="0"/>
                      </a:lnTo>
                      <a:close/>
                    </a:path>
                  </a:pathLst>
                </a:custGeom>
                <a:solidFill>
                  <a:srgbClr val="E81B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5" name="Freeform 67"/>
                <p:cNvSpPr>
                  <a:spLocks/>
                </p:cNvSpPr>
                <p:nvPr/>
              </p:nvSpPr>
              <p:spPr bwMode="auto">
                <a:xfrm>
                  <a:off x="2725738" y="4038601"/>
                  <a:ext cx="185738" cy="274638"/>
                </a:xfrm>
                <a:custGeom>
                  <a:avLst/>
                  <a:gdLst/>
                  <a:ahLst/>
                  <a:cxnLst>
                    <a:cxn ang="0">
                      <a:pos x="66" y="0"/>
                    </a:cxn>
                    <a:cxn ang="0">
                      <a:pos x="74" y="1"/>
                    </a:cxn>
                    <a:cxn ang="0">
                      <a:pos x="100" y="10"/>
                    </a:cxn>
                    <a:cxn ang="0">
                      <a:pos x="107" y="14"/>
                    </a:cxn>
                    <a:cxn ang="0">
                      <a:pos x="113" y="20"/>
                    </a:cxn>
                    <a:cxn ang="0">
                      <a:pos x="117" y="27"/>
                    </a:cxn>
                    <a:cxn ang="0">
                      <a:pos x="117" y="36"/>
                    </a:cxn>
                    <a:cxn ang="0">
                      <a:pos x="116" y="44"/>
                    </a:cxn>
                    <a:cxn ang="0">
                      <a:pos x="78" y="155"/>
                    </a:cxn>
                    <a:cxn ang="0">
                      <a:pos x="73" y="163"/>
                    </a:cxn>
                    <a:cxn ang="0">
                      <a:pos x="68" y="169"/>
                    </a:cxn>
                    <a:cxn ang="0">
                      <a:pos x="60" y="172"/>
                    </a:cxn>
                    <a:cxn ang="0">
                      <a:pos x="52" y="173"/>
                    </a:cxn>
                    <a:cxn ang="0">
                      <a:pos x="43" y="172"/>
                    </a:cxn>
                    <a:cxn ang="0">
                      <a:pos x="18" y="163"/>
                    </a:cxn>
                    <a:cxn ang="0">
                      <a:pos x="10" y="159"/>
                    </a:cxn>
                    <a:cxn ang="0">
                      <a:pos x="5" y="153"/>
                    </a:cxn>
                    <a:cxn ang="0">
                      <a:pos x="1" y="146"/>
                    </a:cxn>
                    <a:cxn ang="0">
                      <a:pos x="0" y="137"/>
                    </a:cxn>
                    <a:cxn ang="0">
                      <a:pos x="1" y="129"/>
                    </a:cxn>
                    <a:cxn ang="0">
                      <a:pos x="40" y="17"/>
                    </a:cxn>
                    <a:cxn ang="0">
                      <a:pos x="45" y="10"/>
                    </a:cxn>
                    <a:cxn ang="0">
                      <a:pos x="50" y="4"/>
                    </a:cxn>
                    <a:cxn ang="0">
                      <a:pos x="58" y="1"/>
                    </a:cxn>
                    <a:cxn ang="0">
                      <a:pos x="66" y="0"/>
                    </a:cxn>
                  </a:cxnLst>
                  <a:rect l="0" t="0" r="r" b="b"/>
                  <a:pathLst>
                    <a:path w="117" h="173">
                      <a:moveTo>
                        <a:pt x="66" y="0"/>
                      </a:moveTo>
                      <a:lnTo>
                        <a:pt x="74" y="1"/>
                      </a:lnTo>
                      <a:lnTo>
                        <a:pt x="100" y="10"/>
                      </a:lnTo>
                      <a:lnTo>
                        <a:pt x="107" y="14"/>
                      </a:lnTo>
                      <a:lnTo>
                        <a:pt x="113" y="20"/>
                      </a:lnTo>
                      <a:lnTo>
                        <a:pt x="117" y="27"/>
                      </a:lnTo>
                      <a:lnTo>
                        <a:pt x="117" y="36"/>
                      </a:lnTo>
                      <a:lnTo>
                        <a:pt x="116" y="44"/>
                      </a:lnTo>
                      <a:lnTo>
                        <a:pt x="78" y="155"/>
                      </a:lnTo>
                      <a:lnTo>
                        <a:pt x="73" y="163"/>
                      </a:lnTo>
                      <a:lnTo>
                        <a:pt x="68" y="169"/>
                      </a:lnTo>
                      <a:lnTo>
                        <a:pt x="60" y="172"/>
                      </a:lnTo>
                      <a:lnTo>
                        <a:pt x="52" y="173"/>
                      </a:lnTo>
                      <a:lnTo>
                        <a:pt x="43" y="172"/>
                      </a:lnTo>
                      <a:lnTo>
                        <a:pt x="18" y="163"/>
                      </a:lnTo>
                      <a:lnTo>
                        <a:pt x="10" y="159"/>
                      </a:lnTo>
                      <a:lnTo>
                        <a:pt x="5" y="153"/>
                      </a:lnTo>
                      <a:lnTo>
                        <a:pt x="1" y="146"/>
                      </a:lnTo>
                      <a:lnTo>
                        <a:pt x="0" y="137"/>
                      </a:lnTo>
                      <a:lnTo>
                        <a:pt x="1" y="129"/>
                      </a:lnTo>
                      <a:lnTo>
                        <a:pt x="40" y="17"/>
                      </a:lnTo>
                      <a:lnTo>
                        <a:pt x="45" y="10"/>
                      </a:lnTo>
                      <a:lnTo>
                        <a:pt x="50" y="4"/>
                      </a:lnTo>
                      <a:lnTo>
                        <a:pt x="58" y="1"/>
                      </a:lnTo>
                      <a:lnTo>
                        <a:pt x="66" y="0"/>
                      </a:lnTo>
                      <a:close/>
                    </a:path>
                  </a:pathLst>
                </a:custGeom>
                <a:solidFill>
                  <a:srgbClr val="C700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6" name="Freeform 68"/>
                <p:cNvSpPr>
                  <a:spLocks/>
                </p:cNvSpPr>
                <p:nvPr/>
              </p:nvSpPr>
              <p:spPr bwMode="auto">
                <a:xfrm>
                  <a:off x="2741613" y="4037013"/>
                  <a:ext cx="163513" cy="254000"/>
                </a:xfrm>
                <a:custGeom>
                  <a:avLst/>
                  <a:gdLst/>
                  <a:ahLst/>
                  <a:cxnLst>
                    <a:cxn ang="0">
                      <a:pos x="60" y="0"/>
                    </a:cxn>
                    <a:cxn ang="0">
                      <a:pos x="68" y="2"/>
                    </a:cxn>
                    <a:cxn ang="0">
                      <a:pos x="88" y="8"/>
                    </a:cxn>
                    <a:cxn ang="0">
                      <a:pos x="94" y="12"/>
                    </a:cxn>
                    <a:cxn ang="0">
                      <a:pos x="99" y="17"/>
                    </a:cxn>
                    <a:cxn ang="0">
                      <a:pos x="102" y="23"/>
                    </a:cxn>
                    <a:cxn ang="0">
                      <a:pos x="103" y="30"/>
                    </a:cxn>
                    <a:cxn ang="0">
                      <a:pos x="101" y="38"/>
                    </a:cxn>
                    <a:cxn ang="0">
                      <a:pos x="65" y="144"/>
                    </a:cxn>
                    <a:cxn ang="0">
                      <a:pos x="61" y="151"/>
                    </a:cxn>
                    <a:cxn ang="0">
                      <a:pos x="56" y="156"/>
                    </a:cxn>
                    <a:cxn ang="0">
                      <a:pos x="49" y="159"/>
                    </a:cxn>
                    <a:cxn ang="0">
                      <a:pos x="42" y="160"/>
                    </a:cxn>
                    <a:cxn ang="0">
                      <a:pos x="35" y="159"/>
                    </a:cxn>
                    <a:cxn ang="0">
                      <a:pos x="16" y="152"/>
                    </a:cxn>
                    <a:cxn ang="0">
                      <a:pos x="9" y="149"/>
                    </a:cxn>
                    <a:cxn ang="0">
                      <a:pos x="4" y="144"/>
                    </a:cxn>
                    <a:cxn ang="0">
                      <a:pos x="1" y="137"/>
                    </a:cxn>
                    <a:cxn ang="0">
                      <a:pos x="0" y="130"/>
                    </a:cxn>
                    <a:cxn ang="0">
                      <a:pos x="1" y="123"/>
                    </a:cxn>
                    <a:cxn ang="0">
                      <a:pos x="38" y="16"/>
                    </a:cxn>
                    <a:cxn ang="0">
                      <a:pos x="42" y="9"/>
                    </a:cxn>
                    <a:cxn ang="0">
                      <a:pos x="47" y="4"/>
                    </a:cxn>
                    <a:cxn ang="0">
                      <a:pos x="53" y="1"/>
                    </a:cxn>
                    <a:cxn ang="0">
                      <a:pos x="60" y="0"/>
                    </a:cxn>
                  </a:cxnLst>
                  <a:rect l="0" t="0" r="r" b="b"/>
                  <a:pathLst>
                    <a:path w="103" h="160">
                      <a:moveTo>
                        <a:pt x="60" y="0"/>
                      </a:moveTo>
                      <a:lnTo>
                        <a:pt x="68" y="2"/>
                      </a:lnTo>
                      <a:lnTo>
                        <a:pt x="88" y="8"/>
                      </a:lnTo>
                      <a:lnTo>
                        <a:pt x="94" y="12"/>
                      </a:lnTo>
                      <a:lnTo>
                        <a:pt x="99" y="17"/>
                      </a:lnTo>
                      <a:lnTo>
                        <a:pt x="102" y="23"/>
                      </a:lnTo>
                      <a:lnTo>
                        <a:pt x="103" y="30"/>
                      </a:lnTo>
                      <a:lnTo>
                        <a:pt x="101" y="38"/>
                      </a:lnTo>
                      <a:lnTo>
                        <a:pt x="65" y="144"/>
                      </a:lnTo>
                      <a:lnTo>
                        <a:pt x="61" y="151"/>
                      </a:lnTo>
                      <a:lnTo>
                        <a:pt x="56" y="156"/>
                      </a:lnTo>
                      <a:lnTo>
                        <a:pt x="49" y="159"/>
                      </a:lnTo>
                      <a:lnTo>
                        <a:pt x="42" y="160"/>
                      </a:lnTo>
                      <a:lnTo>
                        <a:pt x="35" y="159"/>
                      </a:lnTo>
                      <a:lnTo>
                        <a:pt x="16" y="152"/>
                      </a:lnTo>
                      <a:lnTo>
                        <a:pt x="9" y="149"/>
                      </a:lnTo>
                      <a:lnTo>
                        <a:pt x="4" y="144"/>
                      </a:lnTo>
                      <a:lnTo>
                        <a:pt x="1" y="137"/>
                      </a:lnTo>
                      <a:lnTo>
                        <a:pt x="0" y="130"/>
                      </a:lnTo>
                      <a:lnTo>
                        <a:pt x="1" y="123"/>
                      </a:lnTo>
                      <a:lnTo>
                        <a:pt x="38" y="16"/>
                      </a:lnTo>
                      <a:lnTo>
                        <a:pt x="42" y="9"/>
                      </a:lnTo>
                      <a:lnTo>
                        <a:pt x="47" y="4"/>
                      </a:lnTo>
                      <a:lnTo>
                        <a:pt x="53" y="1"/>
                      </a:lnTo>
                      <a:lnTo>
                        <a:pt x="60" y="0"/>
                      </a:lnTo>
                      <a:close/>
                    </a:path>
                  </a:pathLst>
                </a:custGeom>
                <a:solidFill>
                  <a:srgbClr val="E81B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7" name="Freeform 69"/>
                <p:cNvSpPr>
                  <a:spLocks/>
                </p:cNvSpPr>
                <p:nvPr/>
              </p:nvSpPr>
              <p:spPr bwMode="auto">
                <a:xfrm>
                  <a:off x="2863851" y="4086226"/>
                  <a:ext cx="185738" cy="274638"/>
                </a:xfrm>
                <a:custGeom>
                  <a:avLst/>
                  <a:gdLst/>
                  <a:ahLst/>
                  <a:cxnLst>
                    <a:cxn ang="0">
                      <a:pos x="65" y="0"/>
                    </a:cxn>
                    <a:cxn ang="0">
                      <a:pos x="73" y="1"/>
                    </a:cxn>
                    <a:cxn ang="0">
                      <a:pos x="99" y="10"/>
                    </a:cxn>
                    <a:cxn ang="0">
                      <a:pos x="107" y="14"/>
                    </a:cxn>
                    <a:cxn ang="0">
                      <a:pos x="112" y="20"/>
                    </a:cxn>
                    <a:cxn ang="0">
                      <a:pos x="116" y="27"/>
                    </a:cxn>
                    <a:cxn ang="0">
                      <a:pos x="117" y="36"/>
                    </a:cxn>
                    <a:cxn ang="0">
                      <a:pos x="115" y="44"/>
                    </a:cxn>
                    <a:cxn ang="0">
                      <a:pos x="77" y="155"/>
                    </a:cxn>
                    <a:cxn ang="0">
                      <a:pos x="73" y="163"/>
                    </a:cxn>
                    <a:cxn ang="0">
                      <a:pos x="67" y="169"/>
                    </a:cxn>
                    <a:cxn ang="0">
                      <a:pos x="59" y="172"/>
                    </a:cxn>
                    <a:cxn ang="0">
                      <a:pos x="51" y="173"/>
                    </a:cxn>
                    <a:cxn ang="0">
                      <a:pos x="43" y="172"/>
                    </a:cxn>
                    <a:cxn ang="0">
                      <a:pos x="17" y="163"/>
                    </a:cxn>
                    <a:cxn ang="0">
                      <a:pos x="10" y="159"/>
                    </a:cxn>
                    <a:cxn ang="0">
                      <a:pos x="4" y="153"/>
                    </a:cxn>
                    <a:cxn ang="0">
                      <a:pos x="0" y="146"/>
                    </a:cxn>
                    <a:cxn ang="0">
                      <a:pos x="0" y="137"/>
                    </a:cxn>
                    <a:cxn ang="0">
                      <a:pos x="1" y="129"/>
                    </a:cxn>
                    <a:cxn ang="0">
                      <a:pos x="40" y="17"/>
                    </a:cxn>
                    <a:cxn ang="0">
                      <a:pos x="44" y="10"/>
                    </a:cxn>
                    <a:cxn ang="0">
                      <a:pos x="49" y="4"/>
                    </a:cxn>
                    <a:cxn ang="0">
                      <a:pos x="57" y="0"/>
                    </a:cxn>
                    <a:cxn ang="0">
                      <a:pos x="65" y="0"/>
                    </a:cxn>
                  </a:cxnLst>
                  <a:rect l="0" t="0" r="r" b="b"/>
                  <a:pathLst>
                    <a:path w="117" h="173">
                      <a:moveTo>
                        <a:pt x="65" y="0"/>
                      </a:moveTo>
                      <a:lnTo>
                        <a:pt x="73" y="1"/>
                      </a:lnTo>
                      <a:lnTo>
                        <a:pt x="99" y="10"/>
                      </a:lnTo>
                      <a:lnTo>
                        <a:pt x="107" y="14"/>
                      </a:lnTo>
                      <a:lnTo>
                        <a:pt x="112" y="20"/>
                      </a:lnTo>
                      <a:lnTo>
                        <a:pt x="116" y="27"/>
                      </a:lnTo>
                      <a:lnTo>
                        <a:pt x="117" y="36"/>
                      </a:lnTo>
                      <a:lnTo>
                        <a:pt x="115" y="44"/>
                      </a:lnTo>
                      <a:lnTo>
                        <a:pt x="77" y="155"/>
                      </a:lnTo>
                      <a:lnTo>
                        <a:pt x="73" y="163"/>
                      </a:lnTo>
                      <a:lnTo>
                        <a:pt x="67" y="169"/>
                      </a:lnTo>
                      <a:lnTo>
                        <a:pt x="59" y="172"/>
                      </a:lnTo>
                      <a:lnTo>
                        <a:pt x="51" y="173"/>
                      </a:lnTo>
                      <a:lnTo>
                        <a:pt x="43" y="172"/>
                      </a:lnTo>
                      <a:lnTo>
                        <a:pt x="17" y="163"/>
                      </a:lnTo>
                      <a:lnTo>
                        <a:pt x="10" y="159"/>
                      </a:lnTo>
                      <a:lnTo>
                        <a:pt x="4" y="153"/>
                      </a:lnTo>
                      <a:lnTo>
                        <a:pt x="0" y="146"/>
                      </a:lnTo>
                      <a:lnTo>
                        <a:pt x="0" y="137"/>
                      </a:lnTo>
                      <a:lnTo>
                        <a:pt x="1" y="129"/>
                      </a:lnTo>
                      <a:lnTo>
                        <a:pt x="40" y="17"/>
                      </a:lnTo>
                      <a:lnTo>
                        <a:pt x="44" y="10"/>
                      </a:lnTo>
                      <a:lnTo>
                        <a:pt x="49" y="4"/>
                      </a:lnTo>
                      <a:lnTo>
                        <a:pt x="57" y="0"/>
                      </a:lnTo>
                      <a:lnTo>
                        <a:pt x="65" y="0"/>
                      </a:lnTo>
                      <a:close/>
                    </a:path>
                  </a:pathLst>
                </a:custGeom>
                <a:solidFill>
                  <a:srgbClr val="C700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8" name="Freeform 70"/>
                <p:cNvSpPr>
                  <a:spLocks/>
                </p:cNvSpPr>
                <p:nvPr/>
              </p:nvSpPr>
              <p:spPr bwMode="auto">
                <a:xfrm>
                  <a:off x="2878138" y="4084638"/>
                  <a:ext cx="163513" cy="254000"/>
                </a:xfrm>
                <a:custGeom>
                  <a:avLst/>
                  <a:gdLst/>
                  <a:ahLst/>
                  <a:cxnLst>
                    <a:cxn ang="0">
                      <a:pos x="61" y="0"/>
                    </a:cxn>
                    <a:cxn ang="0">
                      <a:pos x="68" y="1"/>
                    </a:cxn>
                    <a:cxn ang="0">
                      <a:pos x="87" y="8"/>
                    </a:cxn>
                    <a:cxn ang="0">
                      <a:pos x="94" y="12"/>
                    </a:cxn>
                    <a:cxn ang="0">
                      <a:pos x="99" y="17"/>
                    </a:cxn>
                    <a:cxn ang="0">
                      <a:pos x="102" y="23"/>
                    </a:cxn>
                    <a:cxn ang="0">
                      <a:pos x="103" y="30"/>
                    </a:cxn>
                    <a:cxn ang="0">
                      <a:pos x="102" y="38"/>
                    </a:cxn>
                    <a:cxn ang="0">
                      <a:pos x="65" y="145"/>
                    </a:cxn>
                    <a:cxn ang="0">
                      <a:pos x="61" y="151"/>
                    </a:cxn>
                    <a:cxn ang="0">
                      <a:pos x="56" y="156"/>
                    </a:cxn>
                    <a:cxn ang="0">
                      <a:pos x="50" y="159"/>
                    </a:cxn>
                    <a:cxn ang="0">
                      <a:pos x="43" y="160"/>
                    </a:cxn>
                    <a:cxn ang="0">
                      <a:pos x="35" y="159"/>
                    </a:cxn>
                    <a:cxn ang="0">
                      <a:pos x="16" y="152"/>
                    </a:cxn>
                    <a:cxn ang="0">
                      <a:pos x="9" y="149"/>
                    </a:cxn>
                    <a:cxn ang="0">
                      <a:pos x="4" y="143"/>
                    </a:cxn>
                    <a:cxn ang="0">
                      <a:pos x="1" y="137"/>
                    </a:cxn>
                    <a:cxn ang="0">
                      <a:pos x="0" y="130"/>
                    </a:cxn>
                    <a:cxn ang="0">
                      <a:pos x="2" y="122"/>
                    </a:cxn>
                    <a:cxn ang="0">
                      <a:pos x="38" y="16"/>
                    </a:cxn>
                    <a:cxn ang="0">
                      <a:pos x="42" y="9"/>
                    </a:cxn>
                    <a:cxn ang="0">
                      <a:pos x="47" y="4"/>
                    </a:cxn>
                    <a:cxn ang="0">
                      <a:pos x="54" y="1"/>
                    </a:cxn>
                    <a:cxn ang="0">
                      <a:pos x="61" y="0"/>
                    </a:cxn>
                  </a:cxnLst>
                  <a:rect l="0" t="0" r="r" b="b"/>
                  <a:pathLst>
                    <a:path w="103" h="160">
                      <a:moveTo>
                        <a:pt x="61" y="0"/>
                      </a:moveTo>
                      <a:lnTo>
                        <a:pt x="68" y="1"/>
                      </a:lnTo>
                      <a:lnTo>
                        <a:pt x="87" y="8"/>
                      </a:lnTo>
                      <a:lnTo>
                        <a:pt x="94" y="12"/>
                      </a:lnTo>
                      <a:lnTo>
                        <a:pt x="99" y="17"/>
                      </a:lnTo>
                      <a:lnTo>
                        <a:pt x="102" y="23"/>
                      </a:lnTo>
                      <a:lnTo>
                        <a:pt x="103" y="30"/>
                      </a:lnTo>
                      <a:lnTo>
                        <a:pt x="102" y="38"/>
                      </a:lnTo>
                      <a:lnTo>
                        <a:pt x="65" y="145"/>
                      </a:lnTo>
                      <a:lnTo>
                        <a:pt x="61" y="151"/>
                      </a:lnTo>
                      <a:lnTo>
                        <a:pt x="56" y="156"/>
                      </a:lnTo>
                      <a:lnTo>
                        <a:pt x="50" y="159"/>
                      </a:lnTo>
                      <a:lnTo>
                        <a:pt x="43" y="160"/>
                      </a:lnTo>
                      <a:lnTo>
                        <a:pt x="35" y="159"/>
                      </a:lnTo>
                      <a:lnTo>
                        <a:pt x="16" y="152"/>
                      </a:lnTo>
                      <a:lnTo>
                        <a:pt x="9" y="149"/>
                      </a:lnTo>
                      <a:lnTo>
                        <a:pt x="4" y="143"/>
                      </a:lnTo>
                      <a:lnTo>
                        <a:pt x="1" y="137"/>
                      </a:lnTo>
                      <a:lnTo>
                        <a:pt x="0" y="130"/>
                      </a:lnTo>
                      <a:lnTo>
                        <a:pt x="2" y="122"/>
                      </a:lnTo>
                      <a:lnTo>
                        <a:pt x="38" y="16"/>
                      </a:lnTo>
                      <a:lnTo>
                        <a:pt x="42" y="9"/>
                      </a:lnTo>
                      <a:lnTo>
                        <a:pt x="47" y="4"/>
                      </a:lnTo>
                      <a:lnTo>
                        <a:pt x="54" y="1"/>
                      </a:lnTo>
                      <a:lnTo>
                        <a:pt x="61" y="0"/>
                      </a:lnTo>
                      <a:close/>
                    </a:path>
                  </a:pathLst>
                </a:custGeom>
                <a:solidFill>
                  <a:srgbClr val="E81B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9" name="Freeform 71"/>
                <p:cNvSpPr>
                  <a:spLocks/>
                </p:cNvSpPr>
                <p:nvPr/>
              </p:nvSpPr>
              <p:spPr bwMode="auto">
                <a:xfrm>
                  <a:off x="2906713" y="2170113"/>
                  <a:ext cx="1089025" cy="2560638"/>
                </a:xfrm>
                <a:custGeom>
                  <a:avLst/>
                  <a:gdLst/>
                  <a:ahLst/>
                  <a:cxnLst>
                    <a:cxn ang="0">
                      <a:pos x="600" y="1"/>
                    </a:cxn>
                    <a:cxn ang="0">
                      <a:pos x="677" y="29"/>
                    </a:cxn>
                    <a:cxn ang="0">
                      <a:pos x="686" y="43"/>
                    </a:cxn>
                    <a:cxn ang="0">
                      <a:pos x="686" y="54"/>
                    </a:cxn>
                    <a:cxn ang="0">
                      <a:pos x="155" y="1588"/>
                    </a:cxn>
                    <a:cxn ang="0">
                      <a:pos x="145" y="1598"/>
                    </a:cxn>
                    <a:cxn ang="0">
                      <a:pos x="128" y="1607"/>
                    </a:cxn>
                    <a:cxn ang="0">
                      <a:pos x="109" y="1612"/>
                    </a:cxn>
                    <a:cxn ang="0">
                      <a:pos x="95" y="1612"/>
                    </a:cxn>
                    <a:cxn ang="0">
                      <a:pos x="88" y="1610"/>
                    </a:cxn>
                    <a:cxn ang="0">
                      <a:pos x="73" y="1605"/>
                    </a:cxn>
                    <a:cxn ang="0">
                      <a:pos x="43" y="1594"/>
                    </a:cxn>
                    <a:cxn ang="0">
                      <a:pos x="19" y="1586"/>
                    </a:cxn>
                    <a:cxn ang="0">
                      <a:pos x="11" y="1582"/>
                    </a:cxn>
                    <a:cxn ang="0">
                      <a:pos x="3" y="1574"/>
                    </a:cxn>
                    <a:cxn ang="0">
                      <a:pos x="0" y="1561"/>
                    </a:cxn>
                    <a:cxn ang="0">
                      <a:pos x="3" y="1549"/>
                    </a:cxn>
                    <a:cxn ang="0">
                      <a:pos x="9" y="1533"/>
                    </a:cxn>
                    <a:cxn ang="0">
                      <a:pos x="19" y="1504"/>
                    </a:cxn>
                    <a:cxn ang="0">
                      <a:pos x="33" y="1462"/>
                    </a:cxn>
                    <a:cxn ang="0">
                      <a:pos x="52" y="1411"/>
                    </a:cxn>
                    <a:cxn ang="0">
                      <a:pos x="73" y="1349"/>
                    </a:cxn>
                    <a:cxn ang="0">
                      <a:pos x="97" y="1280"/>
                    </a:cxn>
                    <a:cxn ang="0">
                      <a:pos x="123" y="1204"/>
                    </a:cxn>
                    <a:cxn ang="0">
                      <a:pos x="151" y="1122"/>
                    </a:cxn>
                    <a:cxn ang="0">
                      <a:pos x="182" y="1036"/>
                    </a:cxn>
                    <a:cxn ang="0">
                      <a:pos x="213" y="946"/>
                    </a:cxn>
                    <a:cxn ang="0">
                      <a:pos x="261" y="808"/>
                    </a:cxn>
                    <a:cxn ang="0">
                      <a:pos x="293" y="715"/>
                    </a:cxn>
                    <a:cxn ang="0">
                      <a:pos x="356" y="535"/>
                    </a:cxn>
                    <a:cxn ang="0">
                      <a:pos x="385" y="449"/>
                    </a:cxn>
                    <a:cxn ang="0">
                      <a:pos x="414" y="368"/>
                    </a:cxn>
                    <a:cxn ang="0">
                      <a:pos x="440" y="293"/>
                    </a:cxn>
                    <a:cxn ang="0">
                      <a:pos x="464" y="225"/>
                    </a:cxn>
                    <a:cxn ang="0">
                      <a:pos x="485" y="165"/>
                    </a:cxn>
                    <a:cxn ang="0">
                      <a:pos x="502" y="114"/>
                    </a:cxn>
                    <a:cxn ang="0">
                      <a:pos x="516" y="75"/>
                    </a:cxn>
                    <a:cxn ang="0">
                      <a:pos x="525" y="47"/>
                    </a:cxn>
                    <a:cxn ang="0">
                      <a:pos x="530" y="33"/>
                    </a:cxn>
                    <a:cxn ang="0">
                      <a:pos x="534" y="26"/>
                    </a:cxn>
                    <a:cxn ang="0">
                      <a:pos x="548" y="16"/>
                    </a:cxn>
                    <a:cxn ang="0">
                      <a:pos x="577" y="3"/>
                    </a:cxn>
                    <a:cxn ang="0">
                      <a:pos x="594" y="0"/>
                    </a:cxn>
                  </a:cxnLst>
                  <a:rect l="0" t="0" r="r" b="b"/>
                  <a:pathLst>
                    <a:path w="686" h="1613">
                      <a:moveTo>
                        <a:pt x="594" y="0"/>
                      </a:moveTo>
                      <a:lnTo>
                        <a:pt x="600" y="1"/>
                      </a:lnTo>
                      <a:lnTo>
                        <a:pt x="670" y="25"/>
                      </a:lnTo>
                      <a:lnTo>
                        <a:pt x="677" y="29"/>
                      </a:lnTo>
                      <a:lnTo>
                        <a:pt x="682" y="35"/>
                      </a:lnTo>
                      <a:lnTo>
                        <a:pt x="686" y="43"/>
                      </a:lnTo>
                      <a:lnTo>
                        <a:pt x="686" y="46"/>
                      </a:lnTo>
                      <a:lnTo>
                        <a:pt x="686" y="54"/>
                      </a:lnTo>
                      <a:lnTo>
                        <a:pt x="685" y="60"/>
                      </a:lnTo>
                      <a:lnTo>
                        <a:pt x="155" y="1588"/>
                      </a:lnTo>
                      <a:lnTo>
                        <a:pt x="151" y="1593"/>
                      </a:lnTo>
                      <a:lnTo>
                        <a:pt x="145" y="1598"/>
                      </a:lnTo>
                      <a:lnTo>
                        <a:pt x="137" y="1603"/>
                      </a:lnTo>
                      <a:lnTo>
                        <a:pt x="128" y="1607"/>
                      </a:lnTo>
                      <a:lnTo>
                        <a:pt x="118" y="1610"/>
                      </a:lnTo>
                      <a:lnTo>
                        <a:pt x="109" y="1612"/>
                      </a:lnTo>
                      <a:lnTo>
                        <a:pt x="101" y="1613"/>
                      </a:lnTo>
                      <a:lnTo>
                        <a:pt x="95" y="1612"/>
                      </a:lnTo>
                      <a:lnTo>
                        <a:pt x="93" y="1612"/>
                      </a:lnTo>
                      <a:lnTo>
                        <a:pt x="88" y="1610"/>
                      </a:lnTo>
                      <a:lnTo>
                        <a:pt x="81" y="1608"/>
                      </a:lnTo>
                      <a:lnTo>
                        <a:pt x="73" y="1605"/>
                      </a:lnTo>
                      <a:lnTo>
                        <a:pt x="63" y="1602"/>
                      </a:lnTo>
                      <a:lnTo>
                        <a:pt x="43" y="1594"/>
                      </a:lnTo>
                      <a:lnTo>
                        <a:pt x="25" y="1588"/>
                      </a:lnTo>
                      <a:lnTo>
                        <a:pt x="19" y="1586"/>
                      </a:lnTo>
                      <a:lnTo>
                        <a:pt x="15" y="1584"/>
                      </a:lnTo>
                      <a:lnTo>
                        <a:pt x="11" y="1582"/>
                      </a:lnTo>
                      <a:lnTo>
                        <a:pt x="7" y="1579"/>
                      </a:lnTo>
                      <a:lnTo>
                        <a:pt x="3" y="1574"/>
                      </a:lnTo>
                      <a:lnTo>
                        <a:pt x="1" y="1568"/>
                      </a:lnTo>
                      <a:lnTo>
                        <a:pt x="0" y="1561"/>
                      </a:lnTo>
                      <a:lnTo>
                        <a:pt x="2" y="1552"/>
                      </a:lnTo>
                      <a:lnTo>
                        <a:pt x="3" y="1549"/>
                      </a:lnTo>
                      <a:lnTo>
                        <a:pt x="5" y="1542"/>
                      </a:lnTo>
                      <a:lnTo>
                        <a:pt x="9" y="1533"/>
                      </a:lnTo>
                      <a:lnTo>
                        <a:pt x="13" y="1519"/>
                      </a:lnTo>
                      <a:lnTo>
                        <a:pt x="19" y="1504"/>
                      </a:lnTo>
                      <a:lnTo>
                        <a:pt x="25" y="1484"/>
                      </a:lnTo>
                      <a:lnTo>
                        <a:pt x="33" y="1462"/>
                      </a:lnTo>
                      <a:lnTo>
                        <a:pt x="42" y="1437"/>
                      </a:lnTo>
                      <a:lnTo>
                        <a:pt x="52" y="1411"/>
                      </a:lnTo>
                      <a:lnTo>
                        <a:pt x="62" y="1381"/>
                      </a:lnTo>
                      <a:lnTo>
                        <a:pt x="73" y="1349"/>
                      </a:lnTo>
                      <a:lnTo>
                        <a:pt x="84" y="1316"/>
                      </a:lnTo>
                      <a:lnTo>
                        <a:pt x="97" y="1280"/>
                      </a:lnTo>
                      <a:lnTo>
                        <a:pt x="109" y="1243"/>
                      </a:lnTo>
                      <a:lnTo>
                        <a:pt x="123" y="1204"/>
                      </a:lnTo>
                      <a:lnTo>
                        <a:pt x="137" y="1164"/>
                      </a:lnTo>
                      <a:lnTo>
                        <a:pt x="151" y="1122"/>
                      </a:lnTo>
                      <a:lnTo>
                        <a:pt x="167" y="1079"/>
                      </a:lnTo>
                      <a:lnTo>
                        <a:pt x="182" y="1036"/>
                      </a:lnTo>
                      <a:lnTo>
                        <a:pt x="197" y="991"/>
                      </a:lnTo>
                      <a:lnTo>
                        <a:pt x="213" y="946"/>
                      </a:lnTo>
                      <a:lnTo>
                        <a:pt x="245" y="854"/>
                      </a:lnTo>
                      <a:lnTo>
                        <a:pt x="261" y="808"/>
                      </a:lnTo>
                      <a:lnTo>
                        <a:pt x="277" y="762"/>
                      </a:lnTo>
                      <a:lnTo>
                        <a:pt x="293" y="715"/>
                      </a:lnTo>
                      <a:lnTo>
                        <a:pt x="325" y="624"/>
                      </a:lnTo>
                      <a:lnTo>
                        <a:pt x="356" y="535"/>
                      </a:lnTo>
                      <a:lnTo>
                        <a:pt x="371" y="491"/>
                      </a:lnTo>
                      <a:lnTo>
                        <a:pt x="385" y="449"/>
                      </a:lnTo>
                      <a:lnTo>
                        <a:pt x="400" y="408"/>
                      </a:lnTo>
                      <a:lnTo>
                        <a:pt x="414" y="368"/>
                      </a:lnTo>
                      <a:lnTo>
                        <a:pt x="427" y="330"/>
                      </a:lnTo>
                      <a:lnTo>
                        <a:pt x="440" y="293"/>
                      </a:lnTo>
                      <a:lnTo>
                        <a:pt x="452" y="258"/>
                      </a:lnTo>
                      <a:lnTo>
                        <a:pt x="464" y="225"/>
                      </a:lnTo>
                      <a:lnTo>
                        <a:pt x="474" y="193"/>
                      </a:lnTo>
                      <a:lnTo>
                        <a:pt x="485" y="165"/>
                      </a:lnTo>
                      <a:lnTo>
                        <a:pt x="494" y="138"/>
                      </a:lnTo>
                      <a:lnTo>
                        <a:pt x="502" y="114"/>
                      </a:lnTo>
                      <a:lnTo>
                        <a:pt x="509" y="93"/>
                      </a:lnTo>
                      <a:lnTo>
                        <a:pt x="516" y="75"/>
                      </a:lnTo>
                      <a:lnTo>
                        <a:pt x="521" y="60"/>
                      </a:lnTo>
                      <a:lnTo>
                        <a:pt x="525" y="47"/>
                      </a:lnTo>
                      <a:lnTo>
                        <a:pt x="529" y="38"/>
                      </a:lnTo>
                      <a:lnTo>
                        <a:pt x="530" y="33"/>
                      </a:lnTo>
                      <a:lnTo>
                        <a:pt x="531" y="31"/>
                      </a:lnTo>
                      <a:lnTo>
                        <a:pt x="534" y="26"/>
                      </a:lnTo>
                      <a:lnTo>
                        <a:pt x="541" y="21"/>
                      </a:lnTo>
                      <a:lnTo>
                        <a:pt x="548" y="16"/>
                      </a:lnTo>
                      <a:lnTo>
                        <a:pt x="567" y="7"/>
                      </a:lnTo>
                      <a:lnTo>
                        <a:pt x="577" y="3"/>
                      </a:lnTo>
                      <a:lnTo>
                        <a:pt x="586" y="1"/>
                      </a:lnTo>
                      <a:lnTo>
                        <a:pt x="594" y="0"/>
                      </a:lnTo>
                      <a:close/>
                    </a:path>
                  </a:pathLst>
                </a:custGeom>
                <a:solidFill>
                  <a:srgbClr val="CD8D3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0" name="Freeform 72"/>
                <p:cNvSpPr>
                  <a:spLocks/>
                </p:cNvSpPr>
                <p:nvPr/>
              </p:nvSpPr>
              <p:spPr bwMode="auto">
                <a:xfrm>
                  <a:off x="2911476" y="2200276"/>
                  <a:ext cx="1023938" cy="2527300"/>
                </a:xfrm>
                <a:custGeom>
                  <a:avLst/>
                  <a:gdLst/>
                  <a:ahLst/>
                  <a:cxnLst>
                    <a:cxn ang="0">
                      <a:pos x="552" y="0"/>
                    </a:cxn>
                    <a:cxn ang="0">
                      <a:pos x="559" y="1"/>
                    </a:cxn>
                    <a:cxn ang="0">
                      <a:pos x="629" y="25"/>
                    </a:cxn>
                    <a:cxn ang="0">
                      <a:pos x="636" y="29"/>
                    </a:cxn>
                    <a:cxn ang="0">
                      <a:pos x="641" y="35"/>
                    </a:cxn>
                    <a:cxn ang="0">
                      <a:pos x="644" y="43"/>
                    </a:cxn>
                    <a:cxn ang="0">
                      <a:pos x="645" y="51"/>
                    </a:cxn>
                    <a:cxn ang="0">
                      <a:pos x="643" y="60"/>
                    </a:cxn>
                    <a:cxn ang="0">
                      <a:pos x="118" y="1573"/>
                    </a:cxn>
                    <a:cxn ang="0">
                      <a:pos x="114" y="1581"/>
                    </a:cxn>
                    <a:cxn ang="0">
                      <a:pos x="108" y="1587"/>
                    </a:cxn>
                    <a:cxn ang="0">
                      <a:pos x="101" y="1591"/>
                    </a:cxn>
                    <a:cxn ang="0">
                      <a:pos x="93" y="1592"/>
                    </a:cxn>
                    <a:cxn ang="0">
                      <a:pos x="85" y="1591"/>
                    </a:cxn>
                    <a:cxn ang="0">
                      <a:pos x="16" y="1567"/>
                    </a:cxn>
                    <a:cxn ang="0">
                      <a:pos x="9" y="1563"/>
                    </a:cxn>
                    <a:cxn ang="0">
                      <a:pos x="4" y="1557"/>
                    </a:cxn>
                    <a:cxn ang="0">
                      <a:pos x="1" y="1549"/>
                    </a:cxn>
                    <a:cxn ang="0">
                      <a:pos x="0" y="1541"/>
                    </a:cxn>
                    <a:cxn ang="0">
                      <a:pos x="1" y="1533"/>
                    </a:cxn>
                    <a:cxn ang="0">
                      <a:pos x="527" y="19"/>
                    </a:cxn>
                    <a:cxn ang="0">
                      <a:pos x="531" y="11"/>
                    </a:cxn>
                    <a:cxn ang="0">
                      <a:pos x="537" y="6"/>
                    </a:cxn>
                    <a:cxn ang="0">
                      <a:pos x="544" y="1"/>
                    </a:cxn>
                    <a:cxn ang="0">
                      <a:pos x="552" y="0"/>
                    </a:cxn>
                  </a:cxnLst>
                  <a:rect l="0" t="0" r="r" b="b"/>
                  <a:pathLst>
                    <a:path w="645" h="1592">
                      <a:moveTo>
                        <a:pt x="552" y="0"/>
                      </a:moveTo>
                      <a:lnTo>
                        <a:pt x="559" y="1"/>
                      </a:lnTo>
                      <a:lnTo>
                        <a:pt x="629" y="25"/>
                      </a:lnTo>
                      <a:lnTo>
                        <a:pt x="636" y="29"/>
                      </a:lnTo>
                      <a:lnTo>
                        <a:pt x="641" y="35"/>
                      </a:lnTo>
                      <a:lnTo>
                        <a:pt x="644" y="43"/>
                      </a:lnTo>
                      <a:lnTo>
                        <a:pt x="645" y="51"/>
                      </a:lnTo>
                      <a:lnTo>
                        <a:pt x="643" y="60"/>
                      </a:lnTo>
                      <a:lnTo>
                        <a:pt x="118" y="1573"/>
                      </a:lnTo>
                      <a:lnTo>
                        <a:pt x="114" y="1581"/>
                      </a:lnTo>
                      <a:lnTo>
                        <a:pt x="108" y="1587"/>
                      </a:lnTo>
                      <a:lnTo>
                        <a:pt x="101" y="1591"/>
                      </a:lnTo>
                      <a:lnTo>
                        <a:pt x="93" y="1592"/>
                      </a:lnTo>
                      <a:lnTo>
                        <a:pt x="85" y="1591"/>
                      </a:lnTo>
                      <a:lnTo>
                        <a:pt x="16" y="1567"/>
                      </a:lnTo>
                      <a:lnTo>
                        <a:pt x="9" y="1563"/>
                      </a:lnTo>
                      <a:lnTo>
                        <a:pt x="4" y="1557"/>
                      </a:lnTo>
                      <a:lnTo>
                        <a:pt x="1" y="1549"/>
                      </a:lnTo>
                      <a:lnTo>
                        <a:pt x="0" y="1541"/>
                      </a:lnTo>
                      <a:lnTo>
                        <a:pt x="1" y="1533"/>
                      </a:lnTo>
                      <a:lnTo>
                        <a:pt x="527" y="19"/>
                      </a:lnTo>
                      <a:lnTo>
                        <a:pt x="531" y="11"/>
                      </a:lnTo>
                      <a:lnTo>
                        <a:pt x="537" y="6"/>
                      </a:lnTo>
                      <a:lnTo>
                        <a:pt x="544" y="1"/>
                      </a:lnTo>
                      <a:lnTo>
                        <a:pt x="552" y="0"/>
                      </a:lnTo>
                      <a:close/>
                    </a:path>
                  </a:pathLst>
                </a:custGeom>
                <a:solidFill>
                  <a:srgbClr val="E9C99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1" name="Freeform 73"/>
                <p:cNvSpPr>
                  <a:spLocks/>
                </p:cNvSpPr>
                <p:nvPr/>
              </p:nvSpPr>
              <p:spPr bwMode="auto">
                <a:xfrm>
                  <a:off x="2911476" y="2208213"/>
                  <a:ext cx="1008063" cy="2516188"/>
                </a:xfrm>
                <a:custGeom>
                  <a:avLst/>
                  <a:gdLst/>
                  <a:ahLst/>
                  <a:cxnLst>
                    <a:cxn ang="0">
                      <a:pos x="548" y="0"/>
                    </a:cxn>
                    <a:cxn ang="0">
                      <a:pos x="555" y="1"/>
                    </a:cxn>
                    <a:cxn ang="0">
                      <a:pos x="620" y="24"/>
                    </a:cxn>
                    <a:cxn ang="0">
                      <a:pos x="627" y="27"/>
                    </a:cxn>
                    <a:cxn ang="0">
                      <a:pos x="632" y="33"/>
                    </a:cxn>
                    <a:cxn ang="0">
                      <a:pos x="634" y="40"/>
                    </a:cxn>
                    <a:cxn ang="0">
                      <a:pos x="635" y="48"/>
                    </a:cxn>
                    <a:cxn ang="0">
                      <a:pos x="633" y="57"/>
                    </a:cxn>
                    <a:cxn ang="0">
                      <a:pos x="110" y="1565"/>
                    </a:cxn>
                    <a:cxn ang="0">
                      <a:pos x="106" y="1573"/>
                    </a:cxn>
                    <a:cxn ang="0">
                      <a:pos x="100" y="1579"/>
                    </a:cxn>
                    <a:cxn ang="0">
                      <a:pos x="94" y="1583"/>
                    </a:cxn>
                    <a:cxn ang="0">
                      <a:pos x="87" y="1585"/>
                    </a:cxn>
                    <a:cxn ang="0">
                      <a:pos x="79" y="1584"/>
                    </a:cxn>
                    <a:cxn ang="0">
                      <a:pos x="14" y="1561"/>
                    </a:cxn>
                    <a:cxn ang="0">
                      <a:pos x="8" y="1557"/>
                    </a:cxn>
                    <a:cxn ang="0">
                      <a:pos x="3" y="1551"/>
                    </a:cxn>
                    <a:cxn ang="0">
                      <a:pos x="0" y="1544"/>
                    </a:cxn>
                    <a:cxn ang="0">
                      <a:pos x="0" y="1536"/>
                    </a:cxn>
                    <a:cxn ang="0">
                      <a:pos x="1" y="1528"/>
                    </a:cxn>
                    <a:cxn ang="0">
                      <a:pos x="525" y="20"/>
                    </a:cxn>
                    <a:cxn ang="0">
                      <a:pos x="529" y="12"/>
                    </a:cxn>
                    <a:cxn ang="0">
                      <a:pos x="534" y="6"/>
                    </a:cxn>
                    <a:cxn ang="0">
                      <a:pos x="541" y="2"/>
                    </a:cxn>
                    <a:cxn ang="0">
                      <a:pos x="548" y="0"/>
                    </a:cxn>
                  </a:cxnLst>
                  <a:rect l="0" t="0" r="r" b="b"/>
                  <a:pathLst>
                    <a:path w="635" h="1585">
                      <a:moveTo>
                        <a:pt x="548" y="0"/>
                      </a:moveTo>
                      <a:lnTo>
                        <a:pt x="555" y="1"/>
                      </a:lnTo>
                      <a:lnTo>
                        <a:pt x="620" y="24"/>
                      </a:lnTo>
                      <a:lnTo>
                        <a:pt x="627" y="27"/>
                      </a:lnTo>
                      <a:lnTo>
                        <a:pt x="632" y="33"/>
                      </a:lnTo>
                      <a:lnTo>
                        <a:pt x="634" y="40"/>
                      </a:lnTo>
                      <a:lnTo>
                        <a:pt x="635" y="48"/>
                      </a:lnTo>
                      <a:lnTo>
                        <a:pt x="633" y="57"/>
                      </a:lnTo>
                      <a:lnTo>
                        <a:pt x="110" y="1565"/>
                      </a:lnTo>
                      <a:lnTo>
                        <a:pt x="106" y="1573"/>
                      </a:lnTo>
                      <a:lnTo>
                        <a:pt x="100" y="1579"/>
                      </a:lnTo>
                      <a:lnTo>
                        <a:pt x="94" y="1583"/>
                      </a:lnTo>
                      <a:lnTo>
                        <a:pt x="87" y="1585"/>
                      </a:lnTo>
                      <a:lnTo>
                        <a:pt x="79" y="1584"/>
                      </a:lnTo>
                      <a:lnTo>
                        <a:pt x="14" y="1561"/>
                      </a:lnTo>
                      <a:lnTo>
                        <a:pt x="8" y="1557"/>
                      </a:lnTo>
                      <a:lnTo>
                        <a:pt x="3" y="1551"/>
                      </a:lnTo>
                      <a:lnTo>
                        <a:pt x="0" y="1544"/>
                      </a:lnTo>
                      <a:lnTo>
                        <a:pt x="0" y="1536"/>
                      </a:lnTo>
                      <a:lnTo>
                        <a:pt x="1" y="1528"/>
                      </a:lnTo>
                      <a:lnTo>
                        <a:pt x="525" y="20"/>
                      </a:lnTo>
                      <a:lnTo>
                        <a:pt x="529" y="12"/>
                      </a:lnTo>
                      <a:lnTo>
                        <a:pt x="534" y="6"/>
                      </a:lnTo>
                      <a:lnTo>
                        <a:pt x="541" y="2"/>
                      </a:lnTo>
                      <a:lnTo>
                        <a:pt x="548" y="0"/>
                      </a:lnTo>
                      <a:close/>
                    </a:path>
                  </a:pathLst>
                </a:custGeom>
                <a:solidFill>
                  <a:srgbClr val="DFAB5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2" name="Freeform 74"/>
                <p:cNvSpPr>
                  <a:spLocks/>
                </p:cNvSpPr>
                <p:nvPr/>
              </p:nvSpPr>
              <p:spPr bwMode="auto">
                <a:xfrm>
                  <a:off x="2187576" y="2051051"/>
                  <a:ext cx="185738" cy="276225"/>
                </a:xfrm>
                <a:custGeom>
                  <a:avLst/>
                  <a:gdLst/>
                  <a:ahLst/>
                  <a:cxnLst>
                    <a:cxn ang="0">
                      <a:pos x="65" y="0"/>
                    </a:cxn>
                    <a:cxn ang="0">
                      <a:pos x="73" y="2"/>
                    </a:cxn>
                    <a:cxn ang="0">
                      <a:pos x="99" y="11"/>
                    </a:cxn>
                    <a:cxn ang="0">
                      <a:pos x="106" y="14"/>
                    </a:cxn>
                    <a:cxn ang="0">
                      <a:pos x="112" y="21"/>
                    </a:cxn>
                    <a:cxn ang="0">
                      <a:pos x="116" y="28"/>
                    </a:cxn>
                    <a:cxn ang="0">
                      <a:pos x="117" y="36"/>
                    </a:cxn>
                    <a:cxn ang="0">
                      <a:pos x="115" y="44"/>
                    </a:cxn>
                    <a:cxn ang="0">
                      <a:pos x="77" y="156"/>
                    </a:cxn>
                    <a:cxn ang="0">
                      <a:pos x="73" y="163"/>
                    </a:cxn>
                    <a:cxn ang="0">
                      <a:pos x="67" y="169"/>
                    </a:cxn>
                    <a:cxn ang="0">
                      <a:pos x="59" y="173"/>
                    </a:cxn>
                    <a:cxn ang="0">
                      <a:pos x="51" y="174"/>
                    </a:cxn>
                    <a:cxn ang="0">
                      <a:pos x="43" y="172"/>
                    </a:cxn>
                    <a:cxn ang="0">
                      <a:pos x="17" y="163"/>
                    </a:cxn>
                    <a:cxn ang="0">
                      <a:pos x="10" y="160"/>
                    </a:cxn>
                    <a:cxn ang="0">
                      <a:pos x="4" y="154"/>
                    </a:cxn>
                    <a:cxn ang="0">
                      <a:pos x="1" y="146"/>
                    </a:cxn>
                    <a:cxn ang="0">
                      <a:pos x="0" y="138"/>
                    </a:cxn>
                    <a:cxn ang="0">
                      <a:pos x="1" y="130"/>
                    </a:cxn>
                    <a:cxn ang="0">
                      <a:pos x="40" y="18"/>
                    </a:cxn>
                    <a:cxn ang="0">
                      <a:pos x="44" y="11"/>
                    </a:cxn>
                    <a:cxn ang="0">
                      <a:pos x="50" y="5"/>
                    </a:cxn>
                    <a:cxn ang="0">
                      <a:pos x="57" y="1"/>
                    </a:cxn>
                    <a:cxn ang="0">
                      <a:pos x="65" y="0"/>
                    </a:cxn>
                  </a:cxnLst>
                  <a:rect l="0" t="0" r="r" b="b"/>
                  <a:pathLst>
                    <a:path w="117" h="174">
                      <a:moveTo>
                        <a:pt x="65" y="0"/>
                      </a:moveTo>
                      <a:lnTo>
                        <a:pt x="73" y="2"/>
                      </a:lnTo>
                      <a:lnTo>
                        <a:pt x="99" y="11"/>
                      </a:lnTo>
                      <a:lnTo>
                        <a:pt x="106" y="14"/>
                      </a:lnTo>
                      <a:lnTo>
                        <a:pt x="112" y="21"/>
                      </a:lnTo>
                      <a:lnTo>
                        <a:pt x="116" y="28"/>
                      </a:lnTo>
                      <a:lnTo>
                        <a:pt x="117" y="36"/>
                      </a:lnTo>
                      <a:lnTo>
                        <a:pt x="115" y="44"/>
                      </a:lnTo>
                      <a:lnTo>
                        <a:pt x="77" y="156"/>
                      </a:lnTo>
                      <a:lnTo>
                        <a:pt x="73" y="163"/>
                      </a:lnTo>
                      <a:lnTo>
                        <a:pt x="67" y="169"/>
                      </a:lnTo>
                      <a:lnTo>
                        <a:pt x="59" y="173"/>
                      </a:lnTo>
                      <a:lnTo>
                        <a:pt x="51" y="174"/>
                      </a:lnTo>
                      <a:lnTo>
                        <a:pt x="43" y="172"/>
                      </a:lnTo>
                      <a:lnTo>
                        <a:pt x="17" y="163"/>
                      </a:lnTo>
                      <a:lnTo>
                        <a:pt x="10" y="160"/>
                      </a:lnTo>
                      <a:lnTo>
                        <a:pt x="4" y="154"/>
                      </a:lnTo>
                      <a:lnTo>
                        <a:pt x="1" y="146"/>
                      </a:lnTo>
                      <a:lnTo>
                        <a:pt x="0" y="138"/>
                      </a:lnTo>
                      <a:lnTo>
                        <a:pt x="1" y="130"/>
                      </a:lnTo>
                      <a:lnTo>
                        <a:pt x="40" y="18"/>
                      </a:lnTo>
                      <a:lnTo>
                        <a:pt x="44" y="11"/>
                      </a:lnTo>
                      <a:lnTo>
                        <a:pt x="50" y="5"/>
                      </a:lnTo>
                      <a:lnTo>
                        <a:pt x="57" y="1"/>
                      </a:lnTo>
                      <a:lnTo>
                        <a:pt x="65" y="0"/>
                      </a:lnTo>
                      <a:close/>
                    </a:path>
                  </a:pathLst>
                </a:custGeom>
                <a:solidFill>
                  <a:srgbClr val="C700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3" name="Freeform 75"/>
                <p:cNvSpPr>
                  <a:spLocks/>
                </p:cNvSpPr>
                <p:nvPr/>
              </p:nvSpPr>
              <p:spPr bwMode="auto">
                <a:xfrm>
                  <a:off x="2201863" y="2051051"/>
                  <a:ext cx="163513" cy="254000"/>
                </a:xfrm>
                <a:custGeom>
                  <a:avLst/>
                  <a:gdLst/>
                  <a:ahLst/>
                  <a:cxnLst>
                    <a:cxn ang="0">
                      <a:pos x="61" y="0"/>
                    </a:cxn>
                    <a:cxn ang="0">
                      <a:pos x="68" y="1"/>
                    </a:cxn>
                    <a:cxn ang="0">
                      <a:pos x="87" y="7"/>
                    </a:cxn>
                    <a:cxn ang="0">
                      <a:pos x="94" y="11"/>
                    </a:cxn>
                    <a:cxn ang="0">
                      <a:pos x="99" y="16"/>
                    </a:cxn>
                    <a:cxn ang="0">
                      <a:pos x="103" y="23"/>
                    </a:cxn>
                    <a:cxn ang="0">
                      <a:pos x="103" y="30"/>
                    </a:cxn>
                    <a:cxn ang="0">
                      <a:pos x="102" y="37"/>
                    </a:cxn>
                    <a:cxn ang="0">
                      <a:pos x="65" y="144"/>
                    </a:cxn>
                    <a:cxn ang="0">
                      <a:pos x="61" y="151"/>
                    </a:cxn>
                    <a:cxn ang="0">
                      <a:pos x="56" y="156"/>
                    </a:cxn>
                    <a:cxn ang="0">
                      <a:pos x="50" y="159"/>
                    </a:cxn>
                    <a:cxn ang="0">
                      <a:pos x="43" y="160"/>
                    </a:cxn>
                    <a:cxn ang="0">
                      <a:pos x="35" y="159"/>
                    </a:cxn>
                    <a:cxn ang="0">
                      <a:pos x="16" y="152"/>
                    </a:cxn>
                    <a:cxn ang="0">
                      <a:pos x="10" y="149"/>
                    </a:cxn>
                    <a:cxn ang="0">
                      <a:pos x="5" y="143"/>
                    </a:cxn>
                    <a:cxn ang="0">
                      <a:pos x="1" y="137"/>
                    </a:cxn>
                    <a:cxn ang="0">
                      <a:pos x="0" y="130"/>
                    </a:cxn>
                    <a:cxn ang="0">
                      <a:pos x="1" y="122"/>
                    </a:cxn>
                    <a:cxn ang="0">
                      <a:pos x="38" y="16"/>
                    </a:cxn>
                    <a:cxn ang="0">
                      <a:pos x="42" y="9"/>
                    </a:cxn>
                    <a:cxn ang="0">
                      <a:pos x="47" y="4"/>
                    </a:cxn>
                    <a:cxn ang="0">
                      <a:pos x="54" y="0"/>
                    </a:cxn>
                    <a:cxn ang="0">
                      <a:pos x="61" y="0"/>
                    </a:cxn>
                  </a:cxnLst>
                  <a:rect l="0" t="0" r="r" b="b"/>
                  <a:pathLst>
                    <a:path w="103" h="160">
                      <a:moveTo>
                        <a:pt x="61" y="0"/>
                      </a:moveTo>
                      <a:lnTo>
                        <a:pt x="68" y="1"/>
                      </a:lnTo>
                      <a:lnTo>
                        <a:pt x="87" y="7"/>
                      </a:lnTo>
                      <a:lnTo>
                        <a:pt x="94" y="11"/>
                      </a:lnTo>
                      <a:lnTo>
                        <a:pt x="99" y="16"/>
                      </a:lnTo>
                      <a:lnTo>
                        <a:pt x="103" y="23"/>
                      </a:lnTo>
                      <a:lnTo>
                        <a:pt x="103" y="30"/>
                      </a:lnTo>
                      <a:lnTo>
                        <a:pt x="102" y="37"/>
                      </a:lnTo>
                      <a:lnTo>
                        <a:pt x="65" y="144"/>
                      </a:lnTo>
                      <a:lnTo>
                        <a:pt x="61" y="151"/>
                      </a:lnTo>
                      <a:lnTo>
                        <a:pt x="56" y="156"/>
                      </a:lnTo>
                      <a:lnTo>
                        <a:pt x="50" y="159"/>
                      </a:lnTo>
                      <a:lnTo>
                        <a:pt x="43" y="160"/>
                      </a:lnTo>
                      <a:lnTo>
                        <a:pt x="35" y="159"/>
                      </a:lnTo>
                      <a:lnTo>
                        <a:pt x="16" y="152"/>
                      </a:lnTo>
                      <a:lnTo>
                        <a:pt x="10" y="149"/>
                      </a:lnTo>
                      <a:lnTo>
                        <a:pt x="5" y="143"/>
                      </a:lnTo>
                      <a:lnTo>
                        <a:pt x="1" y="137"/>
                      </a:lnTo>
                      <a:lnTo>
                        <a:pt x="0" y="130"/>
                      </a:lnTo>
                      <a:lnTo>
                        <a:pt x="1" y="122"/>
                      </a:lnTo>
                      <a:lnTo>
                        <a:pt x="38" y="16"/>
                      </a:lnTo>
                      <a:lnTo>
                        <a:pt x="42" y="9"/>
                      </a:lnTo>
                      <a:lnTo>
                        <a:pt x="47" y="4"/>
                      </a:lnTo>
                      <a:lnTo>
                        <a:pt x="54" y="0"/>
                      </a:lnTo>
                      <a:lnTo>
                        <a:pt x="61" y="0"/>
                      </a:lnTo>
                      <a:close/>
                    </a:path>
                  </a:pathLst>
                </a:custGeom>
                <a:solidFill>
                  <a:srgbClr val="ED25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4" name="Freeform 76"/>
                <p:cNvSpPr>
                  <a:spLocks/>
                </p:cNvSpPr>
                <p:nvPr/>
              </p:nvSpPr>
              <p:spPr bwMode="auto">
                <a:xfrm>
                  <a:off x="2324101" y="2098676"/>
                  <a:ext cx="185738" cy="276225"/>
                </a:xfrm>
                <a:custGeom>
                  <a:avLst/>
                  <a:gdLst/>
                  <a:ahLst/>
                  <a:cxnLst>
                    <a:cxn ang="0">
                      <a:pos x="66" y="0"/>
                    </a:cxn>
                    <a:cxn ang="0">
                      <a:pos x="74" y="2"/>
                    </a:cxn>
                    <a:cxn ang="0">
                      <a:pos x="99" y="10"/>
                    </a:cxn>
                    <a:cxn ang="0">
                      <a:pos x="107" y="15"/>
                    </a:cxn>
                    <a:cxn ang="0">
                      <a:pos x="113" y="21"/>
                    </a:cxn>
                    <a:cxn ang="0">
                      <a:pos x="116" y="28"/>
                    </a:cxn>
                    <a:cxn ang="0">
                      <a:pos x="117" y="36"/>
                    </a:cxn>
                    <a:cxn ang="0">
                      <a:pos x="116" y="44"/>
                    </a:cxn>
                    <a:cxn ang="0">
                      <a:pos x="77" y="156"/>
                    </a:cxn>
                    <a:cxn ang="0">
                      <a:pos x="73" y="163"/>
                    </a:cxn>
                    <a:cxn ang="0">
                      <a:pos x="67" y="169"/>
                    </a:cxn>
                    <a:cxn ang="0">
                      <a:pos x="59" y="173"/>
                    </a:cxn>
                    <a:cxn ang="0">
                      <a:pos x="52" y="174"/>
                    </a:cxn>
                    <a:cxn ang="0">
                      <a:pos x="43" y="173"/>
                    </a:cxn>
                    <a:cxn ang="0">
                      <a:pos x="17" y="164"/>
                    </a:cxn>
                    <a:cxn ang="0">
                      <a:pos x="10" y="159"/>
                    </a:cxn>
                    <a:cxn ang="0">
                      <a:pos x="5" y="154"/>
                    </a:cxn>
                    <a:cxn ang="0">
                      <a:pos x="1" y="146"/>
                    </a:cxn>
                    <a:cxn ang="0">
                      <a:pos x="0" y="138"/>
                    </a:cxn>
                    <a:cxn ang="0">
                      <a:pos x="1" y="130"/>
                    </a:cxn>
                    <a:cxn ang="0">
                      <a:pos x="40" y="18"/>
                    </a:cxn>
                    <a:cxn ang="0">
                      <a:pos x="44" y="10"/>
                    </a:cxn>
                    <a:cxn ang="0">
                      <a:pos x="50" y="5"/>
                    </a:cxn>
                    <a:cxn ang="0">
                      <a:pos x="57" y="2"/>
                    </a:cxn>
                    <a:cxn ang="0">
                      <a:pos x="66" y="0"/>
                    </a:cxn>
                  </a:cxnLst>
                  <a:rect l="0" t="0" r="r" b="b"/>
                  <a:pathLst>
                    <a:path w="117" h="174">
                      <a:moveTo>
                        <a:pt x="66" y="0"/>
                      </a:moveTo>
                      <a:lnTo>
                        <a:pt x="74" y="2"/>
                      </a:lnTo>
                      <a:lnTo>
                        <a:pt x="99" y="10"/>
                      </a:lnTo>
                      <a:lnTo>
                        <a:pt x="107" y="15"/>
                      </a:lnTo>
                      <a:lnTo>
                        <a:pt x="113" y="21"/>
                      </a:lnTo>
                      <a:lnTo>
                        <a:pt x="116" y="28"/>
                      </a:lnTo>
                      <a:lnTo>
                        <a:pt x="117" y="36"/>
                      </a:lnTo>
                      <a:lnTo>
                        <a:pt x="116" y="44"/>
                      </a:lnTo>
                      <a:lnTo>
                        <a:pt x="77" y="156"/>
                      </a:lnTo>
                      <a:lnTo>
                        <a:pt x="73" y="163"/>
                      </a:lnTo>
                      <a:lnTo>
                        <a:pt x="67" y="169"/>
                      </a:lnTo>
                      <a:lnTo>
                        <a:pt x="59" y="173"/>
                      </a:lnTo>
                      <a:lnTo>
                        <a:pt x="52" y="174"/>
                      </a:lnTo>
                      <a:lnTo>
                        <a:pt x="43" y="173"/>
                      </a:lnTo>
                      <a:lnTo>
                        <a:pt x="17" y="164"/>
                      </a:lnTo>
                      <a:lnTo>
                        <a:pt x="10" y="159"/>
                      </a:lnTo>
                      <a:lnTo>
                        <a:pt x="5" y="154"/>
                      </a:lnTo>
                      <a:lnTo>
                        <a:pt x="1" y="146"/>
                      </a:lnTo>
                      <a:lnTo>
                        <a:pt x="0" y="138"/>
                      </a:lnTo>
                      <a:lnTo>
                        <a:pt x="1" y="130"/>
                      </a:lnTo>
                      <a:lnTo>
                        <a:pt x="40" y="18"/>
                      </a:lnTo>
                      <a:lnTo>
                        <a:pt x="44" y="10"/>
                      </a:lnTo>
                      <a:lnTo>
                        <a:pt x="50" y="5"/>
                      </a:lnTo>
                      <a:lnTo>
                        <a:pt x="57" y="2"/>
                      </a:lnTo>
                      <a:lnTo>
                        <a:pt x="66" y="0"/>
                      </a:lnTo>
                      <a:close/>
                    </a:path>
                  </a:pathLst>
                </a:custGeom>
                <a:solidFill>
                  <a:srgbClr val="C700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5" name="Freeform 77"/>
                <p:cNvSpPr>
                  <a:spLocks/>
                </p:cNvSpPr>
                <p:nvPr/>
              </p:nvSpPr>
              <p:spPr bwMode="auto">
                <a:xfrm>
                  <a:off x="2339976" y="2098676"/>
                  <a:ext cx="163513" cy="254000"/>
                </a:xfrm>
                <a:custGeom>
                  <a:avLst/>
                  <a:gdLst/>
                  <a:ahLst/>
                  <a:cxnLst>
                    <a:cxn ang="0">
                      <a:pos x="60" y="0"/>
                    </a:cxn>
                    <a:cxn ang="0">
                      <a:pos x="68" y="1"/>
                    </a:cxn>
                    <a:cxn ang="0">
                      <a:pos x="87" y="7"/>
                    </a:cxn>
                    <a:cxn ang="0">
                      <a:pos x="93" y="11"/>
                    </a:cxn>
                    <a:cxn ang="0">
                      <a:pos x="98" y="16"/>
                    </a:cxn>
                    <a:cxn ang="0">
                      <a:pos x="101" y="23"/>
                    </a:cxn>
                    <a:cxn ang="0">
                      <a:pos x="103" y="30"/>
                    </a:cxn>
                    <a:cxn ang="0">
                      <a:pos x="101" y="38"/>
                    </a:cxn>
                    <a:cxn ang="0">
                      <a:pos x="64" y="144"/>
                    </a:cxn>
                    <a:cxn ang="0">
                      <a:pos x="61" y="151"/>
                    </a:cxn>
                    <a:cxn ang="0">
                      <a:pos x="56" y="156"/>
                    </a:cxn>
                    <a:cxn ang="0">
                      <a:pos x="49" y="159"/>
                    </a:cxn>
                    <a:cxn ang="0">
                      <a:pos x="42" y="160"/>
                    </a:cxn>
                    <a:cxn ang="0">
                      <a:pos x="35" y="159"/>
                    </a:cxn>
                    <a:cxn ang="0">
                      <a:pos x="15" y="152"/>
                    </a:cxn>
                    <a:cxn ang="0">
                      <a:pos x="9" y="149"/>
                    </a:cxn>
                    <a:cxn ang="0">
                      <a:pos x="3" y="144"/>
                    </a:cxn>
                    <a:cxn ang="0">
                      <a:pos x="0" y="137"/>
                    </a:cxn>
                    <a:cxn ang="0">
                      <a:pos x="0" y="130"/>
                    </a:cxn>
                    <a:cxn ang="0">
                      <a:pos x="1" y="122"/>
                    </a:cxn>
                    <a:cxn ang="0">
                      <a:pos x="38" y="16"/>
                    </a:cxn>
                    <a:cxn ang="0">
                      <a:pos x="42" y="9"/>
                    </a:cxn>
                    <a:cxn ang="0">
                      <a:pos x="47" y="4"/>
                    </a:cxn>
                    <a:cxn ang="0">
                      <a:pos x="53" y="1"/>
                    </a:cxn>
                    <a:cxn ang="0">
                      <a:pos x="60" y="0"/>
                    </a:cxn>
                  </a:cxnLst>
                  <a:rect l="0" t="0" r="r" b="b"/>
                  <a:pathLst>
                    <a:path w="103" h="160">
                      <a:moveTo>
                        <a:pt x="60" y="0"/>
                      </a:moveTo>
                      <a:lnTo>
                        <a:pt x="68" y="1"/>
                      </a:lnTo>
                      <a:lnTo>
                        <a:pt x="87" y="7"/>
                      </a:lnTo>
                      <a:lnTo>
                        <a:pt x="93" y="11"/>
                      </a:lnTo>
                      <a:lnTo>
                        <a:pt x="98" y="16"/>
                      </a:lnTo>
                      <a:lnTo>
                        <a:pt x="101" y="23"/>
                      </a:lnTo>
                      <a:lnTo>
                        <a:pt x="103" y="30"/>
                      </a:lnTo>
                      <a:lnTo>
                        <a:pt x="101" y="38"/>
                      </a:lnTo>
                      <a:lnTo>
                        <a:pt x="64" y="144"/>
                      </a:lnTo>
                      <a:lnTo>
                        <a:pt x="61" y="151"/>
                      </a:lnTo>
                      <a:lnTo>
                        <a:pt x="56" y="156"/>
                      </a:lnTo>
                      <a:lnTo>
                        <a:pt x="49" y="159"/>
                      </a:lnTo>
                      <a:lnTo>
                        <a:pt x="42" y="160"/>
                      </a:lnTo>
                      <a:lnTo>
                        <a:pt x="35" y="159"/>
                      </a:lnTo>
                      <a:lnTo>
                        <a:pt x="15" y="152"/>
                      </a:lnTo>
                      <a:lnTo>
                        <a:pt x="9" y="149"/>
                      </a:lnTo>
                      <a:lnTo>
                        <a:pt x="3" y="144"/>
                      </a:lnTo>
                      <a:lnTo>
                        <a:pt x="0" y="137"/>
                      </a:lnTo>
                      <a:lnTo>
                        <a:pt x="0" y="130"/>
                      </a:lnTo>
                      <a:lnTo>
                        <a:pt x="1" y="122"/>
                      </a:lnTo>
                      <a:lnTo>
                        <a:pt x="38" y="16"/>
                      </a:lnTo>
                      <a:lnTo>
                        <a:pt x="42" y="9"/>
                      </a:lnTo>
                      <a:lnTo>
                        <a:pt x="47" y="4"/>
                      </a:lnTo>
                      <a:lnTo>
                        <a:pt x="53" y="1"/>
                      </a:lnTo>
                      <a:lnTo>
                        <a:pt x="60" y="0"/>
                      </a:lnTo>
                      <a:close/>
                    </a:path>
                  </a:pathLst>
                </a:custGeom>
                <a:solidFill>
                  <a:srgbClr val="ED25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6" name="Freeform 78"/>
                <p:cNvSpPr>
                  <a:spLocks/>
                </p:cNvSpPr>
                <p:nvPr/>
              </p:nvSpPr>
              <p:spPr bwMode="auto">
                <a:xfrm>
                  <a:off x="2460626" y="2146301"/>
                  <a:ext cx="185738" cy="276225"/>
                </a:xfrm>
                <a:custGeom>
                  <a:avLst/>
                  <a:gdLst/>
                  <a:ahLst/>
                  <a:cxnLst>
                    <a:cxn ang="0">
                      <a:pos x="65" y="0"/>
                    </a:cxn>
                    <a:cxn ang="0">
                      <a:pos x="74" y="2"/>
                    </a:cxn>
                    <a:cxn ang="0">
                      <a:pos x="100" y="10"/>
                    </a:cxn>
                    <a:cxn ang="0">
                      <a:pos x="107" y="15"/>
                    </a:cxn>
                    <a:cxn ang="0">
                      <a:pos x="113" y="21"/>
                    </a:cxn>
                    <a:cxn ang="0">
                      <a:pos x="116" y="28"/>
                    </a:cxn>
                    <a:cxn ang="0">
                      <a:pos x="117" y="36"/>
                    </a:cxn>
                    <a:cxn ang="0">
                      <a:pos x="116" y="44"/>
                    </a:cxn>
                    <a:cxn ang="0">
                      <a:pos x="77" y="156"/>
                    </a:cxn>
                    <a:cxn ang="0">
                      <a:pos x="73" y="164"/>
                    </a:cxn>
                    <a:cxn ang="0">
                      <a:pos x="67" y="170"/>
                    </a:cxn>
                    <a:cxn ang="0">
                      <a:pos x="60" y="173"/>
                    </a:cxn>
                    <a:cxn ang="0">
                      <a:pos x="51" y="174"/>
                    </a:cxn>
                    <a:cxn ang="0">
                      <a:pos x="43" y="173"/>
                    </a:cxn>
                    <a:cxn ang="0">
                      <a:pos x="18" y="164"/>
                    </a:cxn>
                    <a:cxn ang="0">
                      <a:pos x="10" y="159"/>
                    </a:cxn>
                    <a:cxn ang="0">
                      <a:pos x="4" y="154"/>
                    </a:cxn>
                    <a:cxn ang="0">
                      <a:pos x="1" y="146"/>
                    </a:cxn>
                    <a:cxn ang="0">
                      <a:pos x="0" y="138"/>
                    </a:cxn>
                    <a:cxn ang="0">
                      <a:pos x="1" y="129"/>
                    </a:cxn>
                    <a:cxn ang="0">
                      <a:pos x="40" y="18"/>
                    </a:cxn>
                    <a:cxn ang="0">
                      <a:pos x="44" y="10"/>
                    </a:cxn>
                    <a:cxn ang="0">
                      <a:pos x="50" y="5"/>
                    </a:cxn>
                    <a:cxn ang="0">
                      <a:pos x="58" y="2"/>
                    </a:cxn>
                    <a:cxn ang="0">
                      <a:pos x="65" y="0"/>
                    </a:cxn>
                  </a:cxnLst>
                  <a:rect l="0" t="0" r="r" b="b"/>
                  <a:pathLst>
                    <a:path w="117" h="174">
                      <a:moveTo>
                        <a:pt x="65" y="0"/>
                      </a:moveTo>
                      <a:lnTo>
                        <a:pt x="74" y="2"/>
                      </a:lnTo>
                      <a:lnTo>
                        <a:pt x="100" y="10"/>
                      </a:lnTo>
                      <a:lnTo>
                        <a:pt x="107" y="15"/>
                      </a:lnTo>
                      <a:lnTo>
                        <a:pt x="113" y="21"/>
                      </a:lnTo>
                      <a:lnTo>
                        <a:pt x="116" y="28"/>
                      </a:lnTo>
                      <a:lnTo>
                        <a:pt x="117" y="36"/>
                      </a:lnTo>
                      <a:lnTo>
                        <a:pt x="116" y="44"/>
                      </a:lnTo>
                      <a:lnTo>
                        <a:pt x="77" y="156"/>
                      </a:lnTo>
                      <a:lnTo>
                        <a:pt x="73" y="164"/>
                      </a:lnTo>
                      <a:lnTo>
                        <a:pt x="67" y="170"/>
                      </a:lnTo>
                      <a:lnTo>
                        <a:pt x="60" y="173"/>
                      </a:lnTo>
                      <a:lnTo>
                        <a:pt x="51" y="174"/>
                      </a:lnTo>
                      <a:lnTo>
                        <a:pt x="43" y="173"/>
                      </a:lnTo>
                      <a:lnTo>
                        <a:pt x="18" y="164"/>
                      </a:lnTo>
                      <a:lnTo>
                        <a:pt x="10" y="159"/>
                      </a:lnTo>
                      <a:lnTo>
                        <a:pt x="4" y="154"/>
                      </a:lnTo>
                      <a:lnTo>
                        <a:pt x="1" y="146"/>
                      </a:lnTo>
                      <a:lnTo>
                        <a:pt x="0" y="138"/>
                      </a:lnTo>
                      <a:lnTo>
                        <a:pt x="1" y="129"/>
                      </a:lnTo>
                      <a:lnTo>
                        <a:pt x="40" y="18"/>
                      </a:lnTo>
                      <a:lnTo>
                        <a:pt x="44" y="10"/>
                      </a:lnTo>
                      <a:lnTo>
                        <a:pt x="50" y="5"/>
                      </a:lnTo>
                      <a:lnTo>
                        <a:pt x="58" y="2"/>
                      </a:lnTo>
                      <a:lnTo>
                        <a:pt x="65" y="0"/>
                      </a:lnTo>
                      <a:close/>
                    </a:path>
                  </a:pathLst>
                </a:custGeom>
                <a:solidFill>
                  <a:srgbClr val="C700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7" name="Freeform 79"/>
                <p:cNvSpPr>
                  <a:spLocks/>
                </p:cNvSpPr>
                <p:nvPr/>
              </p:nvSpPr>
              <p:spPr bwMode="auto">
                <a:xfrm>
                  <a:off x="2474913" y="2146301"/>
                  <a:ext cx="165100" cy="254000"/>
                </a:xfrm>
                <a:custGeom>
                  <a:avLst/>
                  <a:gdLst/>
                  <a:ahLst/>
                  <a:cxnLst>
                    <a:cxn ang="0">
                      <a:pos x="61" y="0"/>
                    </a:cxn>
                    <a:cxn ang="0">
                      <a:pos x="69" y="1"/>
                    </a:cxn>
                    <a:cxn ang="0">
                      <a:pos x="88" y="8"/>
                    </a:cxn>
                    <a:cxn ang="0">
                      <a:pos x="95" y="11"/>
                    </a:cxn>
                    <a:cxn ang="0">
                      <a:pos x="100" y="16"/>
                    </a:cxn>
                    <a:cxn ang="0">
                      <a:pos x="103" y="23"/>
                    </a:cxn>
                    <a:cxn ang="0">
                      <a:pos x="104" y="30"/>
                    </a:cxn>
                    <a:cxn ang="0">
                      <a:pos x="102" y="38"/>
                    </a:cxn>
                    <a:cxn ang="0">
                      <a:pos x="65" y="144"/>
                    </a:cxn>
                    <a:cxn ang="0">
                      <a:pos x="62" y="150"/>
                    </a:cxn>
                    <a:cxn ang="0">
                      <a:pos x="56" y="156"/>
                    </a:cxn>
                    <a:cxn ang="0">
                      <a:pos x="50" y="159"/>
                    </a:cxn>
                    <a:cxn ang="0">
                      <a:pos x="43" y="160"/>
                    </a:cxn>
                    <a:cxn ang="0">
                      <a:pos x="35" y="159"/>
                    </a:cxn>
                    <a:cxn ang="0">
                      <a:pos x="16" y="152"/>
                    </a:cxn>
                    <a:cxn ang="0">
                      <a:pos x="10" y="149"/>
                    </a:cxn>
                    <a:cxn ang="0">
                      <a:pos x="5" y="143"/>
                    </a:cxn>
                    <a:cxn ang="0">
                      <a:pos x="2" y="136"/>
                    </a:cxn>
                    <a:cxn ang="0">
                      <a:pos x="0" y="129"/>
                    </a:cxn>
                    <a:cxn ang="0">
                      <a:pos x="2" y="122"/>
                    </a:cxn>
                    <a:cxn ang="0">
                      <a:pos x="39" y="16"/>
                    </a:cxn>
                    <a:cxn ang="0">
                      <a:pos x="42" y="9"/>
                    </a:cxn>
                    <a:cxn ang="0">
                      <a:pos x="48" y="4"/>
                    </a:cxn>
                    <a:cxn ang="0">
                      <a:pos x="54" y="1"/>
                    </a:cxn>
                    <a:cxn ang="0">
                      <a:pos x="61" y="0"/>
                    </a:cxn>
                  </a:cxnLst>
                  <a:rect l="0" t="0" r="r" b="b"/>
                  <a:pathLst>
                    <a:path w="104" h="160">
                      <a:moveTo>
                        <a:pt x="61" y="0"/>
                      </a:moveTo>
                      <a:lnTo>
                        <a:pt x="69" y="1"/>
                      </a:lnTo>
                      <a:lnTo>
                        <a:pt x="88" y="8"/>
                      </a:lnTo>
                      <a:lnTo>
                        <a:pt x="95" y="11"/>
                      </a:lnTo>
                      <a:lnTo>
                        <a:pt x="100" y="16"/>
                      </a:lnTo>
                      <a:lnTo>
                        <a:pt x="103" y="23"/>
                      </a:lnTo>
                      <a:lnTo>
                        <a:pt x="104" y="30"/>
                      </a:lnTo>
                      <a:lnTo>
                        <a:pt x="102" y="38"/>
                      </a:lnTo>
                      <a:lnTo>
                        <a:pt x="65" y="144"/>
                      </a:lnTo>
                      <a:lnTo>
                        <a:pt x="62" y="150"/>
                      </a:lnTo>
                      <a:lnTo>
                        <a:pt x="56" y="156"/>
                      </a:lnTo>
                      <a:lnTo>
                        <a:pt x="50" y="159"/>
                      </a:lnTo>
                      <a:lnTo>
                        <a:pt x="43" y="160"/>
                      </a:lnTo>
                      <a:lnTo>
                        <a:pt x="35" y="159"/>
                      </a:lnTo>
                      <a:lnTo>
                        <a:pt x="16" y="152"/>
                      </a:lnTo>
                      <a:lnTo>
                        <a:pt x="10" y="149"/>
                      </a:lnTo>
                      <a:lnTo>
                        <a:pt x="5" y="143"/>
                      </a:lnTo>
                      <a:lnTo>
                        <a:pt x="2" y="136"/>
                      </a:lnTo>
                      <a:lnTo>
                        <a:pt x="0" y="129"/>
                      </a:lnTo>
                      <a:lnTo>
                        <a:pt x="2" y="122"/>
                      </a:lnTo>
                      <a:lnTo>
                        <a:pt x="39" y="16"/>
                      </a:lnTo>
                      <a:lnTo>
                        <a:pt x="42" y="9"/>
                      </a:lnTo>
                      <a:lnTo>
                        <a:pt x="48" y="4"/>
                      </a:lnTo>
                      <a:lnTo>
                        <a:pt x="54" y="1"/>
                      </a:lnTo>
                      <a:lnTo>
                        <a:pt x="61" y="0"/>
                      </a:lnTo>
                      <a:close/>
                    </a:path>
                  </a:pathLst>
                </a:custGeom>
                <a:solidFill>
                  <a:srgbClr val="ED25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8" name="Freeform 80"/>
                <p:cNvSpPr>
                  <a:spLocks/>
                </p:cNvSpPr>
                <p:nvPr/>
              </p:nvSpPr>
              <p:spPr bwMode="auto">
                <a:xfrm>
                  <a:off x="2733676" y="2241551"/>
                  <a:ext cx="187325" cy="276225"/>
                </a:xfrm>
                <a:custGeom>
                  <a:avLst/>
                  <a:gdLst/>
                  <a:ahLst/>
                  <a:cxnLst>
                    <a:cxn ang="0">
                      <a:pos x="66" y="0"/>
                    </a:cxn>
                    <a:cxn ang="0">
                      <a:pos x="75" y="1"/>
                    </a:cxn>
                    <a:cxn ang="0">
                      <a:pos x="100" y="10"/>
                    </a:cxn>
                    <a:cxn ang="0">
                      <a:pos x="108" y="15"/>
                    </a:cxn>
                    <a:cxn ang="0">
                      <a:pos x="113" y="20"/>
                    </a:cxn>
                    <a:cxn ang="0">
                      <a:pos x="117" y="28"/>
                    </a:cxn>
                    <a:cxn ang="0">
                      <a:pos x="118" y="36"/>
                    </a:cxn>
                    <a:cxn ang="0">
                      <a:pos x="117" y="45"/>
                    </a:cxn>
                    <a:cxn ang="0">
                      <a:pos x="78" y="156"/>
                    </a:cxn>
                    <a:cxn ang="0">
                      <a:pos x="73" y="164"/>
                    </a:cxn>
                    <a:cxn ang="0">
                      <a:pos x="68" y="169"/>
                    </a:cxn>
                    <a:cxn ang="0">
                      <a:pos x="60" y="173"/>
                    </a:cxn>
                    <a:cxn ang="0">
                      <a:pos x="52" y="174"/>
                    </a:cxn>
                    <a:cxn ang="0">
                      <a:pos x="44" y="173"/>
                    </a:cxn>
                    <a:cxn ang="0">
                      <a:pos x="18" y="164"/>
                    </a:cxn>
                    <a:cxn ang="0">
                      <a:pos x="11" y="159"/>
                    </a:cxn>
                    <a:cxn ang="0">
                      <a:pos x="5" y="153"/>
                    </a:cxn>
                    <a:cxn ang="0">
                      <a:pos x="2" y="146"/>
                    </a:cxn>
                    <a:cxn ang="0">
                      <a:pos x="0" y="138"/>
                    </a:cxn>
                    <a:cxn ang="0">
                      <a:pos x="2" y="130"/>
                    </a:cxn>
                    <a:cxn ang="0">
                      <a:pos x="40" y="18"/>
                    </a:cxn>
                    <a:cxn ang="0">
                      <a:pos x="45" y="10"/>
                    </a:cxn>
                    <a:cxn ang="0">
                      <a:pos x="51" y="5"/>
                    </a:cxn>
                    <a:cxn ang="0">
                      <a:pos x="58" y="1"/>
                    </a:cxn>
                    <a:cxn ang="0">
                      <a:pos x="66" y="0"/>
                    </a:cxn>
                  </a:cxnLst>
                  <a:rect l="0" t="0" r="r" b="b"/>
                  <a:pathLst>
                    <a:path w="118" h="174">
                      <a:moveTo>
                        <a:pt x="66" y="0"/>
                      </a:moveTo>
                      <a:lnTo>
                        <a:pt x="75" y="1"/>
                      </a:lnTo>
                      <a:lnTo>
                        <a:pt x="100" y="10"/>
                      </a:lnTo>
                      <a:lnTo>
                        <a:pt x="108" y="15"/>
                      </a:lnTo>
                      <a:lnTo>
                        <a:pt x="113" y="20"/>
                      </a:lnTo>
                      <a:lnTo>
                        <a:pt x="117" y="28"/>
                      </a:lnTo>
                      <a:lnTo>
                        <a:pt x="118" y="36"/>
                      </a:lnTo>
                      <a:lnTo>
                        <a:pt x="117" y="45"/>
                      </a:lnTo>
                      <a:lnTo>
                        <a:pt x="78" y="156"/>
                      </a:lnTo>
                      <a:lnTo>
                        <a:pt x="73" y="164"/>
                      </a:lnTo>
                      <a:lnTo>
                        <a:pt x="68" y="169"/>
                      </a:lnTo>
                      <a:lnTo>
                        <a:pt x="60" y="173"/>
                      </a:lnTo>
                      <a:lnTo>
                        <a:pt x="52" y="174"/>
                      </a:lnTo>
                      <a:lnTo>
                        <a:pt x="44" y="173"/>
                      </a:lnTo>
                      <a:lnTo>
                        <a:pt x="18" y="164"/>
                      </a:lnTo>
                      <a:lnTo>
                        <a:pt x="11" y="159"/>
                      </a:lnTo>
                      <a:lnTo>
                        <a:pt x="5" y="153"/>
                      </a:lnTo>
                      <a:lnTo>
                        <a:pt x="2" y="146"/>
                      </a:lnTo>
                      <a:lnTo>
                        <a:pt x="0" y="138"/>
                      </a:lnTo>
                      <a:lnTo>
                        <a:pt x="2" y="130"/>
                      </a:lnTo>
                      <a:lnTo>
                        <a:pt x="40" y="18"/>
                      </a:lnTo>
                      <a:lnTo>
                        <a:pt x="45" y="10"/>
                      </a:lnTo>
                      <a:lnTo>
                        <a:pt x="51" y="5"/>
                      </a:lnTo>
                      <a:lnTo>
                        <a:pt x="58" y="1"/>
                      </a:lnTo>
                      <a:lnTo>
                        <a:pt x="66" y="0"/>
                      </a:lnTo>
                      <a:close/>
                    </a:path>
                  </a:pathLst>
                </a:custGeom>
                <a:solidFill>
                  <a:srgbClr val="C700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9" name="Freeform 81"/>
                <p:cNvSpPr>
                  <a:spLocks/>
                </p:cNvSpPr>
                <p:nvPr/>
              </p:nvSpPr>
              <p:spPr bwMode="auto">
                <a:xfrm>
                  <a:off x="2749551" y="2239963"/>
                  <a:ext cx="163513" cy="255588"/>
                </a:xfrm>
                <a:custGeom>
                  <a:avLst/>
                  <a:gdLst/>
                  <a:ahLst/>
                  <a:cxnLst>
                    <a:cxn ang="0">
                      <a:pos x="61" y="0"/>
                    </a:cxn>
                    <a:cxn ang="0">
                      <a:pos x="69" y="2"/>
                    </a:cxn>
                    <a:cxn ang="0">
                      <a:pos x="88" y="9"/>
                    </a:cxn>
                    <a:cxn ang="0">
                      <a:pos x="94" y="12"/>
                    </a:cxn>
                    <a:cxn ang="0">
                      <a:pos x="99" y="18"/>
                    </a:cxn>
                    <a:cxn ang="0">
                      <a:pos x="102" y="24"/>
                    </a:cxn>
                    <a:cxn ang="0">
                      <a:pos x="103" y="31"/>
                    </a:cxn>
                    <a:cxn ang="0">
                      <a:pos x="102" y="39"/>
                    </a:cxn>
                    <a:cxn ang="0">
                      <a:pos x="65" y="145"/>
                    </a:cxn>
                    <a:cxn ang="0">
                      <a:pos x="62" y="151"/>
                    </a:cxn>
                    <a:cxn ang="0">
                      <a:pos x="56" y="156"/>
                    </a:cxn>
                    <a:cxn ang="0">
                      <a:pos x="49" y="160"/>
                    </a:cxn>
                    <a:cxn ang="0">
                      <a:pos x="42" y="161"/>
                    </a:cxn>
                    <a:cxn ang="0">
                      <a:pos x="35" y="160"/>
                    </a:cxn>
                    <a:cxn ang="0">
                      <a:pos x="16" y="153"/>
                    </a:cxn>
                    <a:cxn ang="0">
                      <a:pos x="9" y="149"/>
                    </a:cxn>
                    <a:cxn ang="0">
                      <a:pos x="4" y="144"/>
                    </a:cxn>
                    <a:cxn ang="0">
                      <a:pos x="1" y="138"/>
                    </a:cxn>
                    <a:cxn ang="0">
                      <a:pos x="0" y="131"/>
                    </a:cxn>
                    <a:cxn ang="0">
                      <a:pos x="1" y="123"/>
                    </a:cxn>
                    <a:cxn ang="0">
                      <a:pos x="39" y="16"/>
                    </a:cxn>
                    <a:cxn ang="0">
                      <a:pos x="42" y="10"/>
                    </a:cxn>
                    <a:cxn ang="0">
                      <a:pos x="48" y="5"/>
                    </a:cxn>
                    <a:cxn ang="0">
                      <a:pos x="54" y="2"/>
                    </a:cxn>
                    <a:cxn ang="0">
                      <a:pos x="61" y="0"/>
                    </a:cxn>
                  </a:cxnLst>
                  <a:rect l="0" t="0" r="r" b="b"/>
                  <a:pathLst>
                    <a:path w="103" h="161">
                      <a:moveTo>
                        <a:pt x="61" y="0"/>
                      </a:moveTo>
                      <a:lnTo>
                        <a:pt x="69" y="2"/>
                      </a:lnTo>
                      <a:lnTo>
                        <a:pt x="88" y="9"/>
                      </a:lnTo>
                      <a:lnTo>
                        <a:pt x="94" y="12"/>
                      </a:lnTo>
                      <a:lnTo>
                        <a:pt x="99" y="18"/>
                      </a:lnTo>
                      <a:lnTo>
                        <a:pt x="102" y="24"/>
                      </a:lnTo>
                      <a:lnTo>
                        <a:pt x="103" y="31"/>
                      </a:lnTo>
                      <a:lnTo>
                        <a:pt x="102" y="39"/>
                      </a:lnTo>
                      <a:lnTo>
                        <a:pt x="65" y="145"/>
                      </a:lnTo>
                      <a:lnTo>
                        <a:pt x="62" y="151"/>
                      </a:lnTo>
                      <a:lnTo>
                        <a:pt x="56" y="156"/>
                      </a:lnTo>
                      <a:lnTo>
                        <a:pt x="49" y="160"/>
                      </a:lnTo>
                      <a:lnTo>
                        <a:pt x="42" y="161"/>
                      </a:lnTo>
                      <a:lnTo>
                        <a:pt x="35" y="160"/>
                      </a:lnTo>
                      <a:lnTo>
                        <a:pt x="16" y="153"/>
                      </a:lnTo>
                      <a:lnTo>
                        <a:pt x="9" y="149"/>
                      </a:lnTo>
                      <a:lnTo>
                        <a:pt x="4" y="144"/>
                      </a:lnTo>
                      <a:lnTo>
                        <a:pt x="1" y="138"/>
                      </a:lnTo>
                      <a:lnTo>
                        <a:pt x="0" y="131"/>
                      </a:lnTo>
                      <a:lnTo>
                        <a:pt x="1" y="123"/>
                      </a:lnTo>
                      <a:lnTo>
                        <a:pt x="39" y="16"/>
                      </a:lnTo>
                      <a:lnTo>
                        <a:pt x="42" y="10"/>
                      </a:lnTo>
                      <a:lnTo>
                        <a:pt x="48" y="5"/>
                      </a:lnTo>
                      <a:lnTo>
                        <a:pt x="54" y="2"/>
                      </a:lnTo>
                      <a:lnTo>
                        <a:pt x="61" y="0"/>
                      </a:lnTo>
                      <a:close/>
                    </a:path>
                  </a:pathLst>
                </a:custGeom>
                <a:solidFill>
                  <a:srgbClr val="ED25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0" name="Freeform 82"/>
                <p:cNvSpPr>
                  <a:spLocks/>
                </p:cNvSpPr>
                <p:nvPr/>
              </p:nvSpPr>
              <p:spPr bwMode="auto">
                <a:xfrm>
                  <a:off x="2871788" y="2289176"/>
                  <a:ext cx="185738" cy="276225"/>
                </a:xfrm>
                <a:custGeom>
                  <a:avLst/>
                  <a:gdLst/>
                  <a:ahLst/>
                  <a:cxnLst>
                    <a:cxn ang="0">
                      <a:pos x="65" y="0"/>
                    </a:cxn>
                    <a:cxn ang="0">
                      <a:pos x="74" y="1"/>
                    </a:cxn>
                    <a:cxn ang="0">
                      <a:pos x="99" y="10"/>
                    </a:cxn>
                    <a:cxn ang="0">
                      <a:pos x="107" y="15"/>
                    </a:cxn>
                    <a:cxn ang="0">
                      <a:pos x="112" y="20"/>
                    </a:cxn>
                    <a:cxn ang="0">
                      <a:pos x="116" y="28"/>
                    </a:cxn>
                    <a:cxn ang="0">
                      <a:pos x="117" y="36"/>
                    </a:cxn>
                    <a:cxn ang="0">
                      <a:pos x="116" y="45"/>
                    </a:cxn>
                    <a:cxn ang="0">
                      <a:pos x="77" y="156"/>
                    </a:cxn>
                    <a:cxn ang="0">
                      <a:pos x="73" y="164"/>
                    </a:cxn>
                    <a:cxn ang="0">
                      <a:pos x="67" y="169"/>
                    </a:cxn>
                    <a:cxn ang="0">
                      <a:pos x="60" y="173"/>
                    </a:cxn>
                    <a:cxn ang="0">
                      <a:pos x="51" y="174"/>
                    </a:cxn>
                    <a:cxn ang="0">
                      <a:pos x="43" y="173"/>
                    </a:cxn>
                    <a:cxn ang="0">
                      <a:pos x="18" y="164"/>
                    </a:cxn>
                    <a:cxn ang="0">
                      <a:pos x="10" y="159"/>
                    </a:cxn>
                    <a:cxn ang="0">
                      <a:pos x="4" y="153"/>
                    </a:cxn>
                    <a:cxn ang="0">
                      <a:pos x="0" y="146"/>
                    </a:cxn>
                    <a:cxn ang="0">
                      <a:pos x="0" y="138"/>
                    </a:cxn>
                    <a:cxn ang="0">
                      <a:pos x="1" y="130"/>
                    </a:cxn>
                    <a:cxn ang="0">
                      <a:pos x="40" y="18"/>
                    </a:cxn>
                    <a:cxn ang="0">
                      <a:pos x="44" y="11"/>
                    </a:cxn>
                    <a:cxn ang="0">
                      <a:pos x="50" y="5"/>
                    </a:cxn>
                    <a:cxn ang="0">
                      <a:pos x="58" y="1"/>
                    </a:cxn>
                    <a:cxn ang="0">
                      <a:pos x="65" y="0"/>
                    </a:cxn>
                  </a:cxnLst>
                  <a:rect l="0" t="0" r="r" b="b"/>
                  <a:pathLst>
                    <a:path w="117" h="174">
                      <a:moveTo>
                        <a:pt x="65" y="0"/>
                      </a:moveTo>
                      <a:lnTo>
                        <a:pt x="74" y="1"/>
                      </a:lnTo>
                      <a:lnTo>
                        <a:pt x="99" y="10"/>
                      </a:lnTo>
                      <a:lnTo>
                        <a:pt x="107" y="15"/>
                      </a:lnTo>
                      <a:lnTo>
                        <a:pt x="112" y="20"/>
                      </a:lnTo>
                      <a:lnTo>
                        <a:pt x="116" y="28"/>
                      </a:lnTo>
                      <a:lnTo>
                        <a:pt x="117" y="36"/>
                      </a:lnTo>
                      <a:lnTo>
                        <a:pt x="116" y="45"/>
                      </a:lnTo>
                      <a:lnTo>
                        <a:pt x="77" y="156"/>
                      </a:lnTo>
                      <a:lnTo>
                        <a:pt x="73" y="164"/>
                      </a:lnTo>
                      <a:lnTo>
                        <a:pt x="67" y="169"/>
                      </a:lnTo>
                      <a:lnTo>
                        <a:pt x="60" y="173"/>
                      </a:lnTo>
                      <a:lnTo>
                        <a:pt x="51" y="174"/>
                      </a:lnTo>
                      <a:lnTo>
                        <a:pt x="43" y="173"/>
                      </a:lnTo>
                      <a:lnTo>
                        <a:pt x="18" y="164"/>
                      </a:lnTo>
                      <a:lnTo>
                        <a:pt x="10" y="159"/>
                      </a:lnTo>
                      <a:lnTo>
                        <a:pt x="4" y="153"/>
                      </a:lnTo>
                      <a:lnTo>
                        <a:pt x="0" y="146"/>
                      </a:lnTo>
                      <a:lnTo>
                        <a:pt x="0" y="138"/>
                      </a:lnTo>
                      <a:lnTo>
                        <a:pt x="1" y="130"/>
                      </a:lnTo>
                      <a:lnTo>
                        <a:pt x="40" y="18"/>
                      </a:lnTo>
                      <a:lnTo>
                        <a:pt x="44" y="11"/>
                      </a:lnTo>
                      <a:lnTo>
                        <a:pt x="50" y="5"/>
                      </a:lnTo>
                      <a:lnTo>
                        <a:pt x="58" y="1"/>
                      </a:lnTo>
                      <a:lnTo>
                        <a:pt x="65" y="0"/>
                      </a:lnTo>
                      <a:close/>
                    </a:path>
                  </a:pathLst>
                </a:custGeom>
                <a:solidFill>
                  <a:srgbClr val="C700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1" name="Freeform 83"/>
                <p:cNvSpPr>
                  <a:spLocks/>
                </p:cNvSpPr>
                <p:nvPr/>
              </p:nvSpPr>
              <p:spPr bwMode="auto">
                <a:xfrm>
                  <a:off x="2886076" y="2287588"/>
                  <a:ext cx="163513" cy="255588"/>
                </a:xfrm>
                <a:custGeom>
                  <a:avLst/>
                  <a:gdLst/>
                  <a:ahLst/>
                  <a:cxnLst>
                    <a:cxn ang="0">
                      <a:pos x="61" y="0"/>
                    </a:cxn>
                    <a:cxn ang="0">
                      <a:pos x="68" y="2"/>
                    </a:cxn>
                    <a:cxn ang="0">
                      <a:pos x="87" y="9"/>
                    </a:cxn>
                    <a:cxn ang="0">
                      <a:pos x="94" y="12"/>
                    </a:cxn>
                    <a:cxn ang="0">
                      <a:pos x="100" y="18"/>
                    </a:cxn>
                    <a:cxn ang="0">
                      <a:pos x="103" y="24"/>
                    </a:cxn>
                    <a:cxn ang="0">
                      <a:pos x="103" y="31"/>
                    </a:cxn>
                    <a:cxn ang="0">
                      <a:pos x="102" y="39"/>
                    </a:cxn>
                    <a:cxn ang="0">
                      <a:pos x="65" y="145"/>
                    </a:cxn>
                    <a:cxn ang="0">
                      <a:pos x="61" y="152"/>
                    </a:cxn>
                    <a:cxn ang="0">
                      <a:pos x="56" y="157"/>
                    </a:cxn>
                    <a:cxn ang="0">
                      <a:pos x="50" y="160"/>
                    </a:cxn>
                    <a:cxn ang="0">
                      <a:pos x="43" y="161"/>
                    </a:cxn>
                    <a:cxn ang="0">
                      <a:pos x="35" y="160"/>
                    </a:cxn>
                    <a:cxn ang="0">
                      <a:pos x="16" y="153"/>
                    </a:cxn>
                    <a:cxn ang="0">
                      <a:pos x="10" y="149"/>
                    </a:cxn>
                    <a:cxn ang="0">
                      <a:pos x="5" y="144"/>
                    </a:cxn>
                    <a:cxn ang="0">
                      <a:pos x="2" y="138"/>
                    </a:cxn>
                    <a:cxn ang="0">
                      <a:pos x="0" y="131"/>
                    </a:cxn>
                    <a:cxn ang="0">
                      <a:pos x="2" y="123"/>
                    </a:cxn>
                    <a:cxn ang="0">
                      <a:pos x="38" y="16"/>
                    </a:cxn>
                    <a:cxn ang="0">
                      <a:pos x="42" y="10"/>
                    </a:cxn>
                    <a:cxn ang="0">
                      <a:pos x="47" y="5"/>
                    </a:cxn>
                    <a:cxn ang="0">
                      <a:pos x="54" y="2"/>
                    </a:cxn>
                    <a:cxn ang="0">
                      <a:pos x="61" y="0"/>
                    </a:cxn>
                  </a:cxnLst>
                  <a:rect l="0" t="0" r="r" b="b"/>
                  <a:pathLst>
                    <a:path w="103" h="161">
                      <a:moveTo>
                        <a:pt x="61" y="0"/>
                      </a:moveTo>
                      <a:lnTo>
                        <a:pt x="68" y="2"/>
                      </a:lnTo>
                      <a:lnTo>
                        <a:pt x="87" y="9"/>
                      </a:lnTo>
                      <a:lnTo>
                        <a:pt x="94" y="12"/>
                      </a:lnTo>
                      <a:lnTo>
                        <a:pt x="100" y="18"/>
                      </a:lnTo>
                      <a:lnTo>
                        <a:pt x="103" y="24"/>
                      </a:lnTo>
                      <a:lnTo>
                        <a:pt x="103" y="31"/>
                      </a:lnTo>
                      <a:lnTo>
                        <a:pt x="102" y="39"/>
                      </a:lnTo>
                      <a:lnTo>
                        <a:pt x="65" y="145"/>
                      </a:lnTo>
                      <a:lnTo>
                        <a:pt x="61" y="152"/>
                      </a:lnTo>
                      <a:lnTo>
                        <a:pt x="56" y="157"/>
                      </a:lnTo>
                      <a:lnTo>
                        <a:pt x="50" y="160"/>
                      </a:lnTo>
                      <a:lnTo>
                        <a:pt x="43" y="161"/>
                      </a:lnTo>
                      <a:lnTo>
                        <a:pt x="35" y="160"/>
                      </a:lnTo>
                      <a:lnTo>
                        <a:pt x="16" y="153"/>
                      </a:lnTo>
                      <a:lnTo>
                        <a:pt x="10" y="149"/>
                      </a:lnTo>
                      <a:lnTo>
                        <a:pt x="5" y="144"/>
                      </a:lnTo>
                      <a:lnTo>
                        <a:pt x="2" y="138"/>
                      </a:lnTo>
                      <a:lnTo>
                        <a:pt x="0" y="131"/>
                      </a:lnTo>
                      <a:lnTo>
                        <a:pt x="2" y="123"/>
                      </a:lnTo>
                      <a:lnTo>
                        <a:pt x="38" y="16"/>
                      </a:lnTo>
                      <a:lnTo>
                        <a:pt x="42" y="10"/>
                      </a:lnTo>
                      <a:lnTo>
                        <a:pt x="47" y="5"/>
                      </a:lnTo>
                      <a:lnTo>
                        <a:pt x="54" y="2"/>
                      </a:lnTo>
                      <a:lnTo>
                        <a:pt x="61" y="0"/>
                      </a:lnTo>
                      <a:close/>
                    </a:path>
                  </a:pathLst>
                </a:custGeom>
                <a:solidFill>
                  <a:srgbClr val="ED25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2" name="Freeform 84"/>
                <p:cNvSpPr>
                  <a:spLocks/>
                </p:cNvSpPr>
                <p:nvPr/>
              </p:nvSpPr>
              <p:spPr bwMode="auto">
                <a:xfrm>
                  <a:off x="3008313" y="2338388"/>
                  <a:ext cx="185738" cy="274638"/>
                </a:xfrm>
                <a:custGeom>
                  <a:avLst/>
                  <a:gdLst/>
                  <a:ahLst/>
                  <a:cxnLst>
                    <a:cxn ang="0">
                      <a:pos x="66" y="0"/>
                    </a:cxn>
                    <a:cxn ang="0">
                      <a:pos x="74" y="1"/>
                    </a:cxn>
                    <a:cxn ang="0">
                      <a:pos x="99" y="10"/>
                    </a:cxn>
                    <a:cxn ang="0">
                      <a:pos x="107" y="14"/>
                    </a:cxn>
                    <a:cxn ang="0">
                      <a:pos x="113" y="19"/>
                    </a:cxn>
                    <a:cxn ang="0">
                      <a:pos x="116" y="27"/>
                    </a:cxn>
                    <a:cxn ang="0">
                      <a:pos x="117" y="35"/>
                    </a:cxn>
                    <a:cxn ang="0">
                      <a:pos x="116" y="43"/>
                    </a:cxn>
                    <a:cxn ang="0">
                      <a:pos x="77" y="155"/>
                    </a:cxn>
                    <a:cxn ang="0">
                      <a:pos x="73" y="163"/>
                    </a:cxn>
                    <a:cxn ang="0">
                      <a:pos x="67" y="168"/>
                    </a:cxn>
                    <a:cxn ang="0">
                      <a:pos x="59" y="172"/>
                    </a:cxn>
                    <a:cxn ang="0">
                      <a:pos x="52" y="173"/>
                    </a:cxn>
                    <a:cxn ang="0">
                      <a:pos x="44" y="171"/>
                    </a:cxn>
                    <a:cxn ang="0">
                      <a:pos x="17" y="163"/>
                    </a:cxn>
                    <a:cxn ang="0">
                      <a:pos x="10" y="159"/>
                    </a:cxn>
                    <a:cxn ang="0">
                      <a:pos x="5" y="153"/>
                    </a:cxn>
                    <a:cxn ang="0">
                      <a:pos x="1" y="145"/>
                    </a:cxn>
                    <a:cxn ang="0">
                      <a:pos x="0" y="137"/>
                    </a:cxn>
                    <a:cxn ang="0">
                      <a:pos x="2" y="129"/>
                    </a:cxn>
                    <a:cxn ang="0">
                      <a:pos x="40" y="17"/>
                    </a:cxn>
                    <a:cxn ang="0">
                      <a:pos x="44" y="10"/>
                    </a:cxn>
                    <a:cxn ang="0">
                      <a:pos x="50" y="4"/>
                    </a:cxn>
                    <a:cxn ang="0">
                      <a:pos x="58" y="0"/>
                    </a:cxn>
                    <a:cxn ang="0">
                      <a:pos x="66" y="0"/>
                    </a:cxn>
                  </a:cxnLst>
                  <a:rect l="0" t="0" r="r" b="b"/>
                  <a:pathLst>
                    <a:path w="117" h="173">
                      <a:moveTo>
                        <a:pt x="66" y="0"/>
                      </a:moveTo>
                      <a:lnTo>
                        <a:pt x="74" y="1"/>
                      </a:lnTo>
                      <a:lnTo>
                        <a:pt x="99" y="10"/>
                      </a:lnTo>
                      <a:lnTo>
                        <a:pt x="107" y="14"/>
                      </a:lnTo>
                      <a:lnTo>
                        <a:pt x="113" y="19"/>
                      </a:lnTo>
                      <a:lnTo>
                        <a:pt x="116" y="27"/>
                      </a:lnTo>
                      <a:lnTo>
                        <a:pt x="117" y="35"/>
                      </a:lnTo>
                      <a:lnTo>
                        <a:pt x="116" y="43"/>
                      </a:lnTo>
                      <a:lnTo>
                        <a:pt x="77" y="155"/>
                      </a:lnTo>
                      <a:lnTo>
                        <a:pt x="73" y="163"/>
                      </a:lnTo>
                      <a:lnTo>
                        <a:pt x="67" y="168"/>
                      </a:lnTo>
                      <a:lnTo>
                        <a:pt x="59" y="172"/>
                      </a:lnTo>
                      <a:lnTo>
                        <a:pt x="52" y="173"/>
                      </a:lnTo>
                      <a:lnTo>
                        <a:pt x="44" y="171"/>
                      </a:lnTo>
                      <a:lnTo>
                        <a:pt x="17" y="163"/>
                      </a:lnTo>
                      <a:lnTo>
                        <a:pt x="10" y="159"/>
                      </a:lnTo>
                      <a:lnTo>
                        <a:pt x="5" y="153"/>
                      </a:lnTo>
                      <a:lnTo>
                        <a:pt x="1" y="145"/>
                      </a:lnTo>
                      <a:lnTo>
                        <a:pt x="0" y="137"/>
                      </a:lnTo>
                      <a:lnTo>
                        <a:pt x="2" y="129"/>
                      </a:lnTo>
                      <a:lnTo>
                        <a:pt x="40" y="17"/>
                      </a:lnTo>
                      <a:lnTo>
                        <a:pt x="44" y="10"/>
                      </a:lnTo>
                      <a:lnTo>
                        <a:pt x="50" y="4"/>
                      </a:lnTo>
                      <a:lnTo>
                        <a:pt x="58" y="0"/>
                      </a:lnTo>
                      <a:lnTo>
                        <a:pt x="66" y="0"/>
                      </a:lnTo>
                      <a:close/>
                    </a:path>
                  </a:pathLst>
                </a:custGeom>
                <a:solidFill>
                  <a:srgbClr val="C700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3" name="Freeform 85"/>
                <p:cNvSpPr>
                  <a:spLocks/>
                </p:cNvSpPr>
                <p:nvPr/>
              </p:nvSpPr>
              <p:spPr bwMode="auto">
                <a:xfrm>
                  <a:off x="3024188" y="2335213"/>
                  <a:ext cx="163513" cy="255588"/>
                </a:xfrm>
                <a:custGeom>
                  <a:avLst/>
                  <a:gdLst/>
                  <a:ahLst/>
                  <a:cxnLst>
                    <a:cxn ang="0">
                      <a:pos x="60" y="0"/>
                    </a:cxn>
                    <a:cxn ang="0">
                      <a:pos x="68" y="2"/>
                    </a:cxn>
                    <a:cxn ang="0">
                      <a:pos x="87" y="9"/>
                    </a:cxn>
                    <a:cxn ang="0">
                      <a:pos x="93" y="12"/>
                    </a:cxn>
                    <a:cxn ang="0">
                      <a:pos x="98" y="17"/>
                    </a:cxn>
                    <a:cxn ang="0">
                      <a:pos x="102" y="24"/>
                    </a:cxn>
                    <a:cxn ang="0">
                      <a:pos x="103" y="31"/>
                    </a:cxn>
                    <a:cxn ang="0">
                      <a:pos x="102" y="38"/>
                    </a:cxn>
                    <a:cxn ang="0">
                      <a:pos x="65" y="145"/>
                    </a:cxn>
                    <a:cxn ang="0">
                      <a:pos x="61" y="152"/>
                    </a:cxn>
                    <a:cxn ang="0">
                      <a:pos x="56" y="157"/>
                    </a:cxn>
                    <a:cxn ang="0">
                      <a:pos x="49" y="160"/>
                    </a:cxn>
                    <a:cxn ang="0">
                      <a:pos x="42" y="161"/>
                    </a:cxn>
                    <a:cxn ang="0">
                      <a:pos x="35" y="159"/>
                    </a:cxn>
                    <a:cxn ang="0">
                      <a:pos x="15" y="153"/>
                    </a:cxn>
                    <a:cxn ang="0">
                      <a:pos x="9" y="149"/>
                    </a:cxn>
                    <a:cxn ang="0">
                      <a:pos x="4" y="144"/>
                    </a:cxn>
                    <a:cxn ang="0">
                      <a:pos x="0" y="138"/>
                    </a:cxn>
                    <a:cxn ang="0">
                      <a:pos x="0" y="131"/>
                    </a:cxn>
                    <a:cxn ang="0">
                      <a:pos x="1" y="123"/>
                    </a:cxn>
                    <a:cxn ang="0">
                      <a:pos x="38" y="16"/>
                    </a:cxn>
                    <a:cxn ang="0">
                      <a:pos x="41" y="10"/>
                    </a:cxn>
                    <a:cxn ang="0">
                      <a:pos x="47" y="5"/>
                    </a:cxn>
                    <a:cxn ang="0">
                      <a:pos x="53" y="2"/>
                    </a:cxn>
                    <a:cxn ang="0">
                      <a:pos x="60" y="0"/>
                    </a:cxn>
                  </a:cxnLst>
                  <a:rect l="0" t="0" r="r" b="b"/>
                  <a:pathLst>
                    <a:path w="103" h="161">
                      <a:moveTo>
                        <a:pt x="60" y="0"/>
                      </a:moveTo>
                      <a:lnTo>
                        <a:pt x="68" y="2"/>
                      </a:lnTo>
                      <a:lnTo>
                        <a:pt x="87" y="9"/>
                      </a:lnTo>
                      <a:lnTo>
                        <a:pt x="93" y="12"/>
                      </a:lnTo>
                      <a:lnTo>
                        <a:pt x="98" y="17"/>
                      </a:lnTo>
                      <a:lnTo>
                        <a:pt x="102" y="24"/>
                      </a:lnTo>
                      <a:lnTo>
                        <a:pt x="103" y="31"/>
                      </a:lnTo>
                      <a:lnTo>
                        <a:pt x="102" y="38"/>
                      </a:lnTo>
                      <a:lnTo>
                        <a:pt x="65" y="145"/>
                      </a:lnTo>
                      <a:lnTo>
                        <a:pt x="61" y="152"/>
                      </a:lnTo>
                      <a:lnTo>
                        <a:pt x="56" y="157"/>
                      </a:lnTo>
                      <a:lnTo>
                        <a:pt x="49" y="160"/>
                      </a:lnTo>
                      <a:lnTo>
                        <a:pt x="42" y="161"/>
                      </a:lnTo>
                      <a:lnTo>
                        <a:pt x="35" y="159"/>
                      </a:lnTo>
                      <a:lnTo>
                        <a:pt x="15" y="153"/>
                      </a:lnTo>
                      <a:lnTo>
                        <a:pt x="9" y="149"/>
                      </a:lnTo>
                      <a:lnTo>
                        <a:pt x="4" y="144"/>
                      </a:lnTo>
                      <a:lnTo>
                        <a:pt x="0" y="138"/>
                      </a:lnTo>
                      <a:lnTo>
                        <a:pt x="0" y="131"/>
                      </a:lnTo>
                      <a:lnTo>
                        <a:pt x="1" y="123"/>
                      </a:lnTo>
                      <a:lnTo>
                        <a:pt x="38" y="16"/>
                      </a:lnTo>
                      <a:lnTo>
                        <a:pt x="41" y="10"/>
                      </a:lnTo>
                      <a:lnTo>
                        <a:pt x="47" y="5"/>
                      </a:lnTo>
                      <a:lnTo>
                        <a:pt x="53" y="2"/>
                      </a:lnTo>
                      <a:lnTo>
                        <a:pt x="60" y="0"/>
                      </a:lnTo>
                      <a:close/>
                    </a:path>
                  </a:pathLst>
                </a:custGeom>
                <a:solidFill>
                  <a:srgbClr val="ED25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 name="Freeform 86"/>
                <p:cNvSpPr>
                  <a:spLocks/>
                </p:cNvSpPr>
                <p:nvPr/>
              </p:nvSpPr>
              <p:spPr bwMode="auto">
                <a:xfrm>
                  <a:off x="3144838" y="2384426"/>
                  <a:ext cx="185738" cy="276225"/>
                </a:xfrm>
                <a:custGeom>
                  <a:avLst/>
                  <a:gdLst/>
                  <a:ahLst/>
                  <a:cxnLst>
                    <a:cxn ang="0">
                      <a:pos x="66" y="0"/>
                    </a:cxn>
                    <a:cxn ang="0">
                      <a:pos x="74" y="2"/>
                    </a:cxn>
                    <a:cxn ang="0">
                      <a:pos x="100" y="11"/>
                    </a:cxn>
                    <a:cxn ang="0">
                      <a:pos x="107" y="14"/>
                    </a:cxn>
                    <a:cxn ang="0">
                      <a:pos x="113" y="20"/>
                    </a:cxn>
                    <a:cxn ang="0">
                      <a:pos x="117" y="28"/>
                    </a:cxn>
                    <a:cxn ang="0">
                      <a:pos x="117" y="36"/>
                    </a:cxn>
                    <a:cxn ang="0">
                      <a:pos x="116" y="44"/>
                    </a:cxn>
                    <a:cxn ang="0">
                      <a:pos x="77" y="156"/>
                    </a:cxn>
                    <a:cxn ang="0">
                      <a:pos x="73" y="163"/>
                    </a:cxn>
                    <a:cxn ang="0">
                      <a:pos x="68" y="169"/>
                    </a:cxn>
                    <a:cxn ang="0">
                      <a:pos x="60" y="173"/>
                    </a:cxn>
                    <a:cxn ang="0">
                      <a:pos x="52" y="174"/>
                    </a:cxn>
                    <a:cxn ang="0">
                      <a:pos x="43" y="172"/>
                    </a:cxn>
                    <a:cxn ang="0">
                      <a:pos x="18" y="163"/>
                    </a:cxn>
                    <a:cxn ang="0">
                      <a:pos x="10" y="160"/>
                    </a:cxn>
                    <a:cxn ang="0">
                      <a:pos x="5" y="154"/>
                    </a:cxn>
                    <a:cxn ang="0">
                      <a:pos x="1" y="146"/>
                    </a:cxn>
                    <a:cxn ang="0">
                      <a:pos x="0" y="138"/>
                    </a:cxn>
                    <a:cxn ang="0">
                      <a:pos x="1" y="130"/>
                    </a:cxn>
                    <a:cxn ang="0">
                      <a:pos x="40" y="18"/>
                    </a:cxn>
                    <a:cxn ang="0">
                      <a:pos x="45" y="11"/>
                    </a:cxn>
                    <a:cxn ang="0">
                      <a:pos x="50" y="5"/>
                    </a:cxn>
                    <a:cxn ang="0">
                      <a:pos x="58" y="1"/>
                    </a:cxn>
                    <a:cxn ang="0">
                      <a:pos x="66" y="0"/>
                    </a:cxn>
                  </a:cxnLst>
                  <a:rect l="0" t="0" r="r" b="b"/>
                  <a:pathLst>
                    <a:path w="117" h="174">
                      <a:moveTo>
                        <a:pt x="66" y="0"/>
                      </a:moveTo>
                      <a:lnTo>
                        <a:pt x="74" y="2"/>
                      </a:lnTo>
                      <a:lnTo>
                        <a:pt x="100" y="11"/>
                      </a:lnTo>
                      <a:lnTo>
                        <a:pt x="107" y="14"/>
                      </a:lnTo>
                      <a:lnTo>
                        <a:pt x="113" y="20"/>
                      </a:lnTo>
                      <a:lnTo>
                        <a:pt x="117" y="28"/>
                      </a:lnTo>
                      <a:lnTo>
                        <a:pt x="117" y="36"/>
                      </a:lnTo>
                      <a:lnTo>
                        <a:pt x="116" y="44"/>
                      </a:lnTo>
                      <a:lnTo>
                        <a:pt x="77" y="156"/>
                      </a:lnTo>
                      <a:lnTo>
                        <a:pt x="73" y="163"/>
                      </a:lnTo>
                      <a:lnTo>
                        <a:pt x="68" y="169"/>
                      </a:lnTo>
                      <a:lnTo>
                        <a:pt x="60" y="173"/>
                      </a:lnTo>
                      <a:lnTo>
                        <a:pt x="52" y="174"/>
                      </a:lnTo>
                      <a:lnTo>
                        <a:pt x="43" y="172"/>
                      </a:lnTo>
                      <a:lnTo>
                        <a:pt x="18" y="163"/>
                      </a:lnTo>
                      <a:lnTo>
                        <a:pt x="10" y="160"/>
                      </a:lnTo>
                      <a:lnTo>
                        <a:pt x="5" y="154"/>
                      </a:lnTo>
                      <a:lnTo>
                        <a:pt x="1" y="146"/>
                      </a:lnTo>
                      <a:lnTo>
                        <a:pt x="0" y="138"/>
                      </a:lnTo>
                      <a:lnTo>
                        <a:pt x="1" y="130"/>
                      </a:lnTo>
                      <a:lnTo>
                        <a:pt x="40" y="18"/>
                      </a:lnTo>
                      <a:lnTo>
                        <a:pt x="45" y="11"/>
                      </a:lnTo>
                      <a:lnTo>
                        <a:pt x="50" y="5"/>
                      </a:lnTo>
                      <a:lnTo>
                        <a:pt x="58" y="1"/>
                      </a:lnTo>
                      <a:lnTo>
                        <a:pt x="66" y="0"/>
                      </a:lnTo>
                      <a:close/>
                    </a:path>
                  </a:pathLst>
                </a:custGeom>
                <a:solidFill>
                  <a:srgbClr val="C700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 name="Freeform 87"/>
                <p:cNvSpPr>
                  <a:spLocks/>
                </p:cNvSpPr>
                <p:nvPr/>
              </p:nvSpPr>
              <p:spPr bwMode="auto">
                <a:xfrm>
                  <a:off x="3160713" y="2384426"/>
                  <a:ext cx="163513" cy="254000"/>
                </a:xfrm>
                <a:custGeom>
                  <a:avLst/>
                  <a:gdLst/>
                  <a:ahLst/>
                  <a:cxnLst>
                    <a:cxn ang="0">
                      <a:pos x="60" y="0"/>
                    </a:cxn>
                    <a:cxn ang="0">
                      <a:pos x="68" y="1"/>
                    </a:cxn>
                    <a:cxn ang="0">
                      <a:pos x="87" y="7"/>
                    </a:cxn>
                    <a:cxn ang="0">
                      <a:pos x="94" y="11"/>
                    </a:cxn>
                    <a:cxn ang="0">
                      <a:pos x="99" y="16"/>
                    </a:cxn>
                    <a:cxn ang="0">
                      <a:pos x="102" y="23"/>
                    </a:cxn>
                    <a:cxn ang="0">
                      <a:pos x="103" y="30"/>
                    </a:cxn>
                    <a:cxn ang="0">
                      <a:pos x="101" y="37"/>
                    </a:cxn>
                    <a:cxn ang="0">
                      <a:pos x="65" y="144"/>
                    </a:cxn>
                    <a:cxn ang="0">
                      <a:pos x="61" y="151"/>
                    </a:cxn>
                    <a:cxn ang="0">
                      <a:pos x="56" y="156"/>
                    </a:cxn>
                    <a:cxn ang="0">
                      <a:pos x="49" y="159"/>
                    </a:cxn>
                    <a:cxn ang="0">
                      <a:pos x="42" y="160"/>
                    </a:cxn>
                    <a:cxn ang="0">
                      <a:pos x="35" y="158"/>
                    </a:cxn>
                    <a:cxn ang="0">
                      <a:pos x="16" y="152"/>
                    </a:cxn>
                    <a:cxn ang="0">
                      <a:pos x="9" y="148"/>
                    </a:cxn>
                    <a:cxn ang="0">
                      <a:pos x="4" y="143"/>
                    </a:cxn>
                    <a:cxn ang="0">
                      <a:pos x="1" y="137"/>
                    </a:cxn>
                    <a:cxn ang="0">
                      <a:pos x="0" y="130"/>
                    </a:cxn>
                    <a:cxn ang="0">
                      <a:pos x="1" y="122"/>
                    </a:cxn>
                    <a:cxn ang="0">
                      <a:pos x="38" y="15"/>
                    </a:cxn>
                    <a:cxn ang="0">
                      <a:pos x="42" y="9"/>
                    </a:cxn>
                    <a:cxn ang="0">
                      <a:pos x="47" y="4"/>
                    </a:cxn>
                    <a:cxn ang="0">
                      <a:pos x="53" y="0"/>
                    </a:cxn>
                    <a:cxn ang="0">
                      <a:pos x="60" y="0"/>
                    </a:cxn>
                  </a:cxnLst>
                  <a:rect l="0" t="0" r="r" b="b"/>
                  <a:pathLst>
                    <a:path w="103" h="160">
                      <a:moveTo>
                        <a:pt x="60" y="0"/>
                      </a:moveTo>
                      <a:lnTo>
                        <a:pt x="68" y="1"/>
                      </a:lnTo>
                      <a:lnTo>
                        <a:pt x="87" y="7"/>
                      </a:lnTo>
                      <a:lnTo>
                        <a:pt x="94" y="11"/>
                      </a:lnTo>
                      <a:lnTo>
                        <a:pt x="99" y="16"/>
                      </a:lnTo>
                      <a:lnTo>
                        <a:pt x="102" y="23"/>
                      </a:lnTo>
                      <a:lnTo>
                        <a:pt x="103" y="30"/>
                      </a:lnTo>
                      <a:lnTo>
                        <a:pt x="101" y="37"/>
                      </a:lnTo>
                      <a:lnTo>
                        <a:pt x="65" y="144"/>
                      </a:lnTo>
                      <a:lnTo>
                        <a:pt x="61" y="151"/>
                      </a:lnTo>
                      <a:lnTo>
                        <a:pt x="56" y="156"/>
                      </a:lnTo>
                      <a:lnTo>
                        <a:pt x="49" y="159"/>
                      </a:lnTo>
                      <a:lnTo>
                        <a:pt x="42" y="160"/>
                      </a:lnTo>
                      <a:lnTo>
                        <a:pt x="35" y="158"/>
                      </a:lnTo>
                      <a:lnTo>
                        <a:pt x="16" y="152"/>
                      </a:lnTo>
                      <a:lnTo>
                        <a:pt x="9" y="148"/>
                      </a:lnTo>
                      <a:lnTo>
                        <a:pt x="4" y="143"/>
                      </a:lnTo>
                      <a:lnTo>
                        <a:pt x="1" y="137"/>
                      </a:lnTo>
                      <a:lnTo>
                        <a:pt x="0" y="130"/>
                      </a:lnTo>
                      <a:lnTo>
                        <a:pt x="1" y="122"/>
                      </a:lnTo>
                      <a:lnTo>
                        <a:pt x="38" y="15"/>
                      </a:lnTo>
                      <a:lnTo>
                        <a:pt x="42" y="9"/>
                      </a:lnTo>
                      <a:lnTo>
                        <a:pt x="47" y="4"/>
                      </a:lnTo>
                      <a:lnTo>
                        <a:pt x="53" y="0"/>
                      </a:lnTo>
                      <a:lnTo>
                        <a:pt x="60" y="0"/>
                      </a:lnTo>
                      <a:close/>
                    </a:path>
                  </a:pathLst>
                </a:custGeom>
                <a:solidFill>
                  <a:srgbClr val="ED25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 name="Freeform 88"/>
                <p:cNvSpPr>
                  <a:spLocks/>
                </p:cNvSpPr>
                <p:nvPr/>
              </p:nvSpPr>
              <p:spPr bwMode="auto">
                <a:xfrm>
                  <a:off x="3282951" y="2432051"/>
                  <a:ext cx="185738" cy="276225"/>
                </a:xfrm>
                <a:custGeom>
                  <a:avLst/>
                  <a:gdLst/>
                  <a:ahLst/>
                  <a:cxnLst>
                    <a:cxn ang="0">
                      <a:pos x="65" y="0"/>
                    </a:cxn>
                    <a:cxn ang="0">
                      <a:pos x="73" y="2"/>
                    </a:cxn>
                    <a:cxn ang="0">
                      <a:pos x="99" y="11"/>
                    </a:cxn>
                    <a:cxn ang="0">
                      <a:pos x="106" y="14"/>
                    </a:cxn>
                    <a:cxn ang="0">
                      <a:pos x="112" y="20"/>
                    </a:cxn>
                    <a:cxn ang="0">
                      <a:pos x="116" y="28"/>
                    </a:cxn>
                    <a:cxn ang="0">
                      <a:pos x="117" y="36"/>
                    </a:cxn>
                    <a:cxn ang="0">
                      <a:pos x="115" y="44"/>
                    </a:cxn>
                    <a:cxn ang="0">
                      <a:pos x="77" y="156"/>
                    </a:cxn>
                    <a:cxn ang="0">
                      <a:pos x="72" y="163"/>
                    </a:cxn>
                    <a:cxn ang="0">
                      <a:pos x="66" y="169"/>
                    </a:cxn>
                    <a:cxn ang="0">
                      <a:pos x="59" y="173"/>
                    </a:cxn>
                    <a:cxn ang="0">
                      <a:pos x="51" y="174"/>
                    </a:cxn>
                    <a:cxn ang="0">
                      <a:pos x="43" y="172"/>
                    </a:cxn>
                    <a:cxn ang="0">
                      <a:pos x="17" y="163"/>
                    </a:cxn>
                    <a:cxn ang="0">
                      <a:pos x="10" y="160"/>
                    </a:cxn>
                    <a:cxn ang="0">
                      <a:pos x="4" y="154"/>
                    </a:cxn>
                    <a:cxn ang="0">
                      <a:pos x="0" y="146"/>
                    </a:cxn>
                    <a:cxn ang="0">
                      <a:pos x="0" y="138"/>
                    </a:cxn>
                    <a:cxn ang="0">
                      <a:pos x="1" y="130"/>
                    </a:cxn>
                    <a:cxn ang="0">
                      <a:pos x="40" y="18"/>
                    </a:cxn>
                    <a:cxn ang="0">
                      <a:pos x="43" y="11"/>
                    </a:cxn>
                    <a:cxn ang="0">
                      <a:pos x="49" y="5"/>
                    </a:cxn>
                    <a:cxn ang="0">
                      <a:pos x="57" y="1"/>
                    </a:cxn>
                    <a:cxn ang="0">
                      <a:pos x="65" y="0"/>
                    </a:cxn>
                  </a:cxnLst>
                  <a:rect l="0" t="0" r="r" b="b"/>
                  <a:pathLst>
                    <a:path w="117" h="174">
                      <a:moveTo>
                        <a:pt x="65" y="0"/>
                      </a:moveTo>
                      <a:lnTo>
                        <a:pt x="73" y="2"/>
                      </a:lnTo>
                      <a:lnTo>
                        <a:pt x="99" y="11"/>
                      </a:lnTo>
                      <a:lnTo>
                        <a:pt x="106" y="14"/>
                      </a:lnTo>
                      <a:lnTo>
                        <a:pt x="112" y="20"/>
                      </a:lnTo>
                      <a:lnTo>
                        <a:pt x="116" y="28"/>
                      </a:lnTo>
                      <a:lnTo>
                        <a:pt x="117" y="36"/>
                      </a:lnTo>
                      <a:lnTo>
                        <a:pt x="115" y="44"/>
                      </a:lnTo>
                      <a:lnTo>
                        <a:pt x="77" y="156"/>
                      </a:lnTo>
                      <a:lnTo>
                        <a:pt x="72" y="163"/>
                      </a:lnTo>
                      <a:lnTo>
                        <a:pt x="66" y="169"/>
                      </a:lnTo>
                      <a:lnTo>
                        <a:pt x="59" y="173"/>
                      </a:lnTo>
                      <a:lnTo>
                        <a:pt x="51" y="174"/>
                      </a:lnTo>
                      <a:lnTo>
                        <a:pt x="43" y="172"/>
                      </a:lnTo>
                      <a:lnTo>
                        <a:pt x="17" y="163"/>
                      </a:lnTo>
                      <a:lnTo>
                        <a:pt x="10" y="160"/>
                      </a:lnTo>
                      <a:lnTo>
                        <a:pt x="4" y="154"/>
                      </a:lnTo>
                      <a:lnTo>
                        <a:pt x="0" y="146"/>
                      </a:lnTo>
                      <a:lnTo>
                        <a:pt x="0" y="138"/>
                      </a:lnTo>
                      <a:lnTo>
                        <a:pt x="1" y="130"/>
                      </a:lnTo>
                      <a:lnTo>
                        <a:pt x="40" y="18"/>
                      </a:lnTo>
                      <a:lnTo>
                        <a:pt x="43" y="11"/>
                      </a:lnTo>
                      <a:lnTo>
                        <a:pt x="49" y="5"/>
                      </a:lnTo>
                      <a:lnTo>
                        <a:pt x="57" y="1"/>
                      </a:lnTo>
                      <a:lnTo>
                        <a:pt x="65" y="0"/>
                      </a:lnTo>
                      <a:close/>
                    </a:path>
                  </a:pathLst>
                </a:custGeom>
                <a:solidFill>
                  <a:srgbClr val="C700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7" name="Freeform 89"/>
                <p:cNvSpPr>
                  <a:spLocks/>
                </p:cNvSpPr>
                <p:nvPr/>
              </p:nvSpPr>
              <p:spPr bwMode="auto">
                <a:xfrm>
                  <a:off x="3297238" y="2432051"/>
                  <a:ext cx="163513" cy="254000"/>
                </a:xfrm>
                <a:custGeom>
                  <a:avLst/>
                  <a:gdLst/>
                  <a:ahLst/>
                  <a:cxnLst>
                    <a:cxn ang="0">
                      <a:pos x="61" y="0"/>
                    </a:cxn>
                    <a:cxn ang="0">
                      <a:pos x="68" y="1"/>
                    </a:cxn>
                    <a:cxn ang="0">
                      <a:pos x="87" y="7"/>
                    </a:cxn>
                    <a:cxn ang="0">
                      <a:pos x="94" y="11"/>
                    </a:cxn>
                    <a:cxn ang="0">
                      <a:pos x="99" y="16"/>
                    </a:cxn>
                    <a:cxn ang="0">
                      <a:pos x="102" y="23"/>
                    </a:cxn>
                    <a:cxn ang="0">
                      <a:pos x="103" y="30"/>
                    </a:cxn>
                    <a:cxn ang="0">
                      <a:pos x="102" y="37"/>
                    </a:cxn>
                    <a:cxn ang="0">
                      <a:pos x="65" y="144"/>
                    </a:cxn>
                    <a:cxn ang="0">
                      <a:pos x="61" y="151"/>
                    </a:cxn>
                    <a:cxn ang="0">
                      <a:pos x="56" y="156"/>
                    </a:cxn>
                    <a:cxn ang="0">
                      <a:pos x="50" y="159"/>
                    </a:cxn>
                    <a:cxn ang="0">
                      <a:pos x="43" y="160"/>
                    </a:cxn>
                    <a:cxn ang="0">
                      <a:pos x="35" y="158"/>
                    </a:cxn>
                    <a:cxn ang="0">
                      <a:pos x="16" y="152"/>
                    </a:cxn>
                    <a:cxn ang="0">
                      <a:pos x="9" y="148"/>
                    </a:cxn>
                    <a:cxn ang="0">
                      <a:pos x="4" y="143"/>
                    </a:cxn>
                    <a:cxn ang="0">
                      <a:pos x="1" y="137"/>
                    </a:cxn>
                    <a:cxn ang="0">
                      <a:pos x="0" y="130"/>
                    </a:cxn>
                    <a:cxn ang="0">
                      <a:pos x="1" y="122"/>
                    </a:cxn>
                    <a:cxn ang="0">
                      <a:pos x="38" y="16"/>
                    </a:cxn>
                    <a:cxn ang="0">
                      <a:pos x="42" y="9"/>
                    </a:cxn>
                    <a:cxn ang="0">
                      <a:pos x="47" y="4"/>
                    </a:cxn>
                    <a:cxn ang="0">
                      <a:pos x="54" y="0"/>
                    </a:cxn>
                    <a:cxn ang="0">
                      <a:pos x="61" y="0"/>
                    </a:cxn>
                  </a:cxnLst>
                  <a:rect l="0" t="0" r="r" b="b"/>
                  <a:pathLst>
                    <a:path w="103" h="160">
                      <a:moveTo>
                        <a:pt x="61" y="0"/>
                      </a:moveTo>
                      <a:lnTo>
                        <a:pt x="68" y="1"/>
                      </a:lnTo>
                      <a:lnTo>
                        <a:pt x="87" y="7"/>
                      </a:lnTo>
                      <a:lnTo>
                        <a:pt x="94" y="11"/>
                      </a:lnTo>
                      <a:lnTo>
                        <a:pt x="99" y="16"/>
                      </a:lnTo>
                      <a:lnTo>
                        <a:pt x="102" y="23"/>
                      </a:lnTo>
                      <a:lnTo>
                        <a:pt x="103" y="30"/>
                      </a:lnTo>
                      <a:lnTo>
                        <a:pt x="102" y="37"/>
                      </a:lnTo>
                      <a:lnTo>
                        <a:pt x="65" y="144"/>
                      </a:lnTo>
                      <a:lnTo>
                        <a:pt x="61" y="151"/>
                      </a:lnTo>
                      <a:lnTo>
                        <a:pt x="56" y="156"/>
                      </a:lnTo>
                      <a:lnTo>
                        <a:pt x="50" y="159"/>
                      </a:lnTo>
                      <a:lnTo>
                        <a:pt x="43" y="160"/>
                      </a:lnTo>
                      <a:lnTo>
                        <a:pt x="35" y="158"/>
                      </a:lnTo>
                      <a:lnTo>
                        <a:pt x="16" y="152"/>
                      </a:lnTo>
                      <a:lnTo>
                        <a:pt x="9" y="148"/>
                      </a:lnTo>
                      <a:lnTo>
                        <a:pt x="4" y="143"/>
                      </a:lnTo>
                      <a:lnTo>
                        <a:pt x="1" y="137"/>
                      </a:lnTo>
                      <a:lnTo>
                        <a:pt x="0" y="130"/>
                      </a:lnTo>
                      <a:lnTo>
                        <a:pt x="1" y="122"/>
                      </a:lnTo>
                      <a:lnTo>
                        <a:pt x="38" y="16"/>
                      </a:lnTo>
                      <a:lnTo>
                        <a:pt x="42" y="9"/>
                      </a:lnTo>
                      <a:lnTo>
                        <a:pt x="47" y="4"/>
                      </a:lnTo>
                      <a:lnTo>
                        <a:pt x="54" y="0"/>
                      </a:lnTo>
                      <a:lnTo>
                        <a:pt x="61" y="0"/>
                      </a:lnTo>
                      <a:close/>
                    </a:path>
                  </a:pathLst>
                </a:custGeom>
                <a:solidFill>
                  <a:srgbClr val="ED25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 name="Freeform 90"/>
                <p:cNvSpPr>
                  <a:spLocks/>
                </p:cNvSpPr>
                <p:nvPr/>
              </p:nvSpPr>
              <p:spPr bwMode="auto">
                <a:xfrm>
                  <a:off x="3417888" y="2479676"/>
                  <a:ext cx="187325" cy="274638"/>
                </a:xfrm>
                <a:custGeom>
                  <a:avLst/>
                  <a:gdLst/>
                  <a:ahLst/>
                  <a:cxnLst>
                    <a:cxn ang="0">
                      <a:pos x="67" y="0"/>
                    </a:cxn>
                    <a:cxn ang="0">
                      <a:pos x="75" y="2"/>
                    </a:cxn>
                    <a:cxn ang="0">
                      <a:pos x="100" y="10"/>
                    </a:cxn>
                    <a:cxn ang="0">
                      <a:pos x="107" y="14"/>
                    </a:cxn>
                    <a:cxn ang="0">
                      <a:pos x="113" y="20"/>
                    </a:cxn>
                    <a:cxn ang="0">
                      <a:pos x="117" y="28"/>
                    </a:cxn>
                    <a:cxn ang="0">
                      <a:pos x="118" y="36"/>
                    </a:cxn>
                    <a:cxn ang="0">
                      <a:pos x="117" y="44"/>
                    </a:cxn>
                    <a:cxn ang="0">
                      <a:pos x="78" y="156"/>
                    </a:cxn>
                    <a:cxn ang="0">
                      <a:pos x="74" y="163"/>
                    </a:cxn>
                    <a:cxn ang="0">
                      <a:pos x="68" y="169"/>
                    </a:cxn>
                    <a:cxn ang="0">
                      <a:pos x="60" y="173"/>
                    </a:cxn>
                    <a:cxn ang="0">
                      <a:pos x="52" y="173"/>
                    </a:cxn>
                    <a:cxn ang="0">
                      <a:pos x="44" y="172"/>
                    </a:cxn>
                    <a:cxn ang="0">
                      <a:pos x="18" y="163"/>
                    </a:cxn>
                    <a:cxn ang="0">
                      <a:pos x="11" y="159"/>
                    </a:cxn>
                    <a:cxn ang="0">
                      <a:pos x="5" y="154"/>
                    </a:cxn>
                    <a:cxn ang="0">
                      <a:pos x="2" y="146"/>
                    </a:cxn>
                    <a:cxn ang="0">
                      <a:pos x="0" y="138"/>
                    </a:cxn>
                    <a:cxn ang="0">
                      <a:pos x="2" y="130"/>
                    </a:cxn>
                    <a:cxn ang="0">
                      <a:pos x="41" y="18"/>
                    </a:cxn>
                    <a:cxn ang="0">
                      <a:pos x="45" y="10"/>
                    </a:cxn>
                    <a:cxn ang="0">
                      <a:pos x="51" y="5"/>
                    </a:cxn>
                    <a:cxn ang="0">
                      <a:pos x="58" y="1"/>
                    </a:cxn>
                    <a:cxn ang="0">
                      <a:pos x="67" y="0"/>
                    </a:cxn>
                  </a:cxnLst>
                  <a:rect l="0" t="0" r="r" b="b"/>
                  <a:pathLst>
                    <a:path w="118" h="173">
                      <a:moveTo>
                        <a:pt x="67" y="0"/>
                      </a:moveTo>
                      <a:lnTo>
                        <a:pt x="75" y="2"/>
                      </a:lnTo>
                      <a:lnTo>
                        <a:pt x="100" y="10"/>
                      </a:lnTo>
                      <a:lnTo>
                        <a:pt x="107" y="14"/>
                      </a:lnTo>
                      <a:lnTo>
                        <a:pt x="113" y="20"/>
                      </a:lnTo>
                      <a:lnTo>
                        <a:pt x="117" y="28"/>
                      </a:lnTo>
                      <a:lnTo>
                        <a:pt x="118" y="36"/>
                      </a:lnTo>
                      <a:lnTo>
                        <a:pt x="117" y="44"/>
                      </a:lnTo>
                      <a:lnTo>
                        <a:pt x="78" y="156"/>
                      </a:lnTo>
                      <a:lnTo>
                        <a:pt x="74" y="163"/>
                      </a:lnTo>
                      <a:lnTo>
                        <a:pt x="68" y="169"/>
                      </a:lnTo>
                      <a:lnTo>
                        <a:pt x="60" y="173"/>
                      </a:lnTo>
                      <a:lnTo>
                        <a:pt x="52" y="173"/>
                      </a:lnTo>
                      <a:lnTo>
                        <a:pt x="44" y="172"/>
                      </a:lnTo>
                      <a:lnTo>
                        <a:pt x="18" y="163"/>
                      </a:lnTo>
                      <a:lnTo>
                        <a:pt x="11" y="159"/>
                      </a:lnTo>
                      <a:lnTo>
                        <a:pt x="5" y="154"/>
                      </a:lnTo>
                      <a:lnTo>
                        <a:pt x="2" y="146"/>
                      </a:lnTo>
                      <a:lnTo>
                        <a:pt x="0" y="138"/>
                      </a:lnTo>
                      <a:lnTo>
                        <a:pt x="2" y="130"/>
                      </a:lnTo>
                      <a:lnTo>
                        <a:pt x="41" y="18"/>
                      </a:lnTo>
                      <a:lnTo>
                        <a:pt x="45" y="10"/>
                      </a:lnTo>
                      <a:lnTo>
                        <a:pt x="51" y="5"/>
                      </a:lnTo>
                      <a:lnTo>
                        <a:pt x="58" y="1"/>
                      </a:lnTo>
                      <a:lnTo>
                        <a:pt x="67" y="0"/>
                      </a:lnTo>
                      <a:close/>
                    </a:path>
                  </a:pathLst>
                </a:custGeom>
                <a:solidFill>
                  <a:srgbClr val="C700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 name="Freeform 91"/>
                <p:cNvSpPr>
                  <a:spLocks/>
                </p:cNvSpPr>
                <p:nvPr/>
              </p:nvSpPr>
              <p:spPr bwMode="auto">
                <a:xfrm>
                  <a:off x="3433763" y="2479676"/>
                  <a:ext cx="163513" cy="254000"/>
                </a:xfrm>
                <a:custGeom>
                  <a:avLst/>
                  <a:gdLst/>
                  <a:ahLst/>
                  <a:cxnLst>
                    <a:cxn ang="0">
                      <a:pos x="61" y="0"/>
                    </a:cxn>
                    <a:cxn ang="0">
                      <a:pos x="69" y="1"/>
                    </a:cxn>
                    <a:cxn ang="0">
                      <a:pos x="88" y="7"/>
                    </a:cxn>
                    <a:cxn ang="0">
                      <a:pos x="94" y="11"/>
                    </a:cxn>
                    <a:cxn ang="0">
                      <a:pos x="99" y="16"/>
                    </a:cxn>
                    <a:cxn ang="0">
                      <a:pos x="102" y="23"/>
                    </a:cxn>
                    <a:cxn ang="0">
                      <a:pos x="103" y="30"/>
                    </a:cxn>
                    <a:cxn ang="0">
                      <a:pos x="102" y="37"/>
                    </a:cxn>
                    <a:cxn ang="0">
                      <a:pos x="65" y="144"/>
                    </a:cxn>
                    <a:cxn ang="0">
                      <a:pos x="62" y="151"/>
                    </a:cxn>
                    <a:cxn ang="0">
                      <a:pos x="56" y="156"/>
                    </a:cxn>
                    <a:cxn ang="0">
                      <a:pos x="50" y="159"/>
                    </a:cxn>
                    <a:cxn ang="0">
                      <a:pos x="43" y="160"/>
                    </a:cxn>
                    <a:cxn ang="0">
                      <a:pos x="35" y="159"/>
                    </a:cxn>
                    <a:cxn ang="0">
                      <a:pos x="16" y="152"/>
                    </a:cxn>
                    <a:cxn ang="0">
                      <a:pos x="10" y="148"/>
                    </a:cxn>
                    <a:cxn ang="0">
                      <a:pos x="4" y="143"/>
                    </a:cxn>
                    <a:cxn ang="0">
                      <a:pos x="1" y="137"/>
                    </a:cxn>
                    <a:cxn ang="0">
                      <a:pos x="0" y="130"/>
                    </a:cxn>
                    <a:cxn ang="0">
                      <a:pos x="1" y="122"/>
                    </a:cxn>
                    <a:cxn ang="0">
                      <a:pos x="39" y="16"/>
                    </a:cxn>
                    <a:cxn ang="0">
                      <a:pos x="42" y="9"/>
                    </a:cxn>
                    <a:cxn ang="0">
                      <a:pos x="47" y="3"/>
                    </a:cxn>
                    <a:cxn ang="0">
                      <a:pos x="54" y="0"/>
                    </a:cxn>
                    <a:cxn ang="0">
                      <a:pos x="61" y="0"/>
                    </a:cxn>
                  </a:cxnLst>
                  <a:rect l="0" t="0" r="r" b="b"/>
                  <a:pathLst>
                    <a:path w="103" h="160">
                      <a:moveTo>
                        <a:pt x="61" y="0"/>
                      </a:moveTo>
                      <a:lnTo>
                        <a:pt x="69" y="1"/>
                      </a:lnTo>
                      <a:lnTo>
                        <a:pt x="88" y="7"/>
                      </a:lnTo>
                      <a:lnTo>
                        <a:pt x="94" y="11"/>
                      </a:lnTo>
                      <a:lnTo>
                        <a:pt x="99" y="16"/>
                      </a:lnTo>
                      <a:lnTo>
                        <a:pt x="102" y="23"/>
                      </a:lnTo>
                      <a:lnTo>
                        <a:pt x="103" y="30"/>
                      </a:lnTo>
                      <a:lnTo>
                        <a:pt x="102" y="37"/>
                      </a:lnTo>
                      <a:lnTo>
                        <a:pt x="65" y="144"/>
                      </a:lnTo>
                      <a:lnTo>
                        <a:pt x="62" y="151"/>
                      </a:lnTo>
                      <a:lnTo>
                        <a:pt x="56" y="156"/>
                      </a:lnTo>
                      <a:lnTo>
                        <a:pt x="50" y="159"/>
                      </a:lnTo>
                      <a:lnTo>
                        <a:pt x="43" y="160"/>
                      </a:lnTo>
                      <a:lnTo>
                        <a:pt x="35" y="159"/>
                      </a:lnTo>
                      <a:lnTo>
                        <a:pt x="16" y="152"/>
                      </a:lnTo>
                      <a:lnTo>
                        <a:pt x="10" y="148"/>
                      </a:lnTo>
                      <a:lnTo>
                        <a:pt x="4" y="143"/>
                      </a:lnTo>
                      <a:lnTo>
                        <a:pt x="1" y="137"/>
                      </a:lnTo>
                      <a:lnTo>
                        <a:pt x="0" y="130"/>
                      </a:lnTo>
                      <a:lnTo>
                        <a:pt x="1" y="122"/>
                      </a:lnTo>
                      <a:lnTo>
                        <a:pt x="39" y="16"/>
                      </a:lnTo>
                      <a:lnTo>
                        <a:pt x="42" y="9"/>
                      </a:lnTo>
                      <a:lnTo>
                        <a:pt x="47" y="3"/>
                      </a:lnTo>
                      <a:lnTo>
                        <a:pt x="54" y="0"/>
                      </a:lnTo>
                      <a:lnTo>
                        <a:pt x="61" y="0"/>
                      </a:lnTo>
                      <a:close/>
                    </a:path>
                  </a:pathLst>
                </a:custGeom>
                <a:solidFill>
                  <a:srgbClr val="ED25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0" name="Freeform 92"/>
                <p:cNvSpPr>
                  <a:spLocks/>
                </p:cNvSpPr>
                <p:nvPr/>
              </p:nvSpPr>
              <p:spPr bwMode="auto">
                <a:xfrm>
                  <a:off x="2597151" y="2193926"/>
                  <a:ext cx="185738" cy="276225"/>
                </a:xfrm>
                <a:custGeom>
                  <a:avLst/>
                  <a:gdLst/>
                  <a:ahLst/>
                  <a:cxnLst>
                    <a:cxn ang="0">
                      <a:pos x="66" y="0"/>
                    </a:cxn>
                    <a:cxn ang="0">
                      <a:pos x="74" y="1"/>
                    </a:cxn>
                    <a:cxn ang="0">
                      <a:pos x="100" y="10"/>
                    </a:cxn>
                    <a:cxn ang="0">
                      <a:pos x="107" y="15"/>
                    </a:cxn>
                    <a:cxn ang="0">
                      <a:pos x="113" y="21"/>
                    </a:cxn>
                    <a:cxn ang="0">
                      <a:pos x="117" y="28"/>
                    </a:cxn>
                    <a:cxn ang="0">
                      <a:pos x="117" y="36"/>
                    </a:cxn>
                    <a:cxn ang="0">
                      <a:pos x="116" y="44"/>
                    </a:cxn>
                    <a:cxn ang="0">
                      <a:pos x="77" y="156"/>
                    </a:cxn>
                    <a:cxn ang="0">
                      <a:pos x="74" y="164"/>
                    </a:cxn>
                    <a:cxn ang="0">
                      <a:pos x="67" y="169"/>
                    </a:cxn>
                    <a:cxn ang="0">
                      <a:pos x="60" y="173"/>
                    </a:cxn>
                    <a:cxn ang="0">
                      <a:pos x="52" y="174"/>
                    </a:cxn>
                    <a:cxn ang="0">
                      <a:pos x="44" y="173"/>
                    </a:cxn>
                    <a:cxn ang="0">
                      <a:pos x="18" y="164"/>
                    </a:cxn>
                    <a:cxn ang="0">
                      <a:pos x="11" y="159"/>
                    </a:cxn>
                    <a:cxn ang="0">
                      <a:pos x="5" y="154"/>
                    </a:cxn>
                    <a:cxn ang="0">
                      <a:pos x="1" y="146"/>
                    </a:cxn>
                    <a:cxn ang="0">
                      <a:pos x="0" y="138"/>
                    </a:cxn>
                    <a:cxn ang="0">
                      <a:pos x="2" y="129"/>
                    </a:cxn>
                    <a:cxn ang="0">
                      <a:pos x="40" y="18"/>
                    </a:cxn>
                    <a:cxn ang="0">
                      <a:pos x="44" y="10"/>
                    </a:cxn>
                    <a:cxn ang="0">
                      <a:pos x="50" y="5"/>
                    </a:cxn>
                    <a:cxn ang="0">
                      <a:pos x="58" y="1"/>
                    </a:cxn>
                    <a:cxn ang="0">
                      <a:pos x="66" y="0"/>
                    </a:cxn>
                  </a:cxnLst>
                  <a:rect l="0" t="0" r="r" b="b"/>
                  <a:pathLst>
                    <a:path w="117" h="174">
                      <a:moveTo>
                        <a:pt x="66" y="0"/>
                      </a:moveTo>
                      <a:lnTo>
                        <a:pt x="74" y="1"/>
                      </a:lnTo>
                      <a:lnTo>
                        <a:pt x="100" y="10"/>
                      </a:lnTo>
                      <a:lnTo>
                        <a:pt x="107" y="15"/>
                      </a:lnTo>
                      <a:lnTo>
                        <a:pt x="113" y="21"/>
                      </a:lnTo>
                      <a:lnTo>
                        <a:pt x="117" y="28"/>
                      </a:lnTo>
                      <a:lnTo>
                        <a:pt x="117" y="36"/>
                      </a:lnTo>
                      <a:lnTo>
                        <a:pt x="116" y="44"/>
                      </a:lnTo>
                      <a:lnTo>
                        <a:pt x="77" y="156"/>
                      </a:lnTo>
                      <a:lnTo>
                        <a:pt x="74" y="164"/>
                      </a:lnTo>
                      <a:lnTo>
                        <a:pt x="67" y="169"/>
                      </a:lnTo>
                      <a:lnTo>
                        <a:pt x="60" y="173"/>
                      </a:lnTo>
                      <a:lnTo>
                        <a:pt x="52" y="174"/>
                      </a:lnTo>
                      <a:lnTo>
                        <a:pt x="44" y="173"/>
                      </a:lnTo>
                      <a:lnTo>
                        <a:pt x="18" y="164"/>
                      </a:lnTo>
                      <a:lnTo>
                        <a:pt x="11" y="159"/>
                      </a:lnTo>
                      <a:lnTo>
                        <a:pt x="5" y="154"/>
                      </a:lnTo>
                      <a:lnTo>
                        <a:pt x="1" y="146"/>
                      </a:lnTo>
                      <a:lnTo>
                        <a:pt x="0" y="138"/>
                      </a:lnTo>
                      <a:lnTo>
                        <a:pt x="2" y="129"/>
                      </a:lnTo>
                      <a:lnTo>
                        <a:pt x="40" y="18"/>
                      </a:lnTo>
                      <a:lnTo>
                        <a:pt x="44" y="10"/>
                      </a:lnTo>
                      <a:lnTo>
                        <a:pt x="50" y="5"/>
                      </a:lnTo>
                      <a:lnTo>
                        <a:pt x="58" y="1"/>
                      </a:lnTo>
                      <a:lnTo>
                        <a:pt x="66" y="0"/>
                      </a:lnTo>
                      <a:close/>
                    </a:path>
                  </a:pathLst>
                </a:custGeom>
                <a:solidFill>
                  <a:srgbClr val="C700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1" name="Freeform 93"/>
                <p:cNvSpPr>
                  <a:spLocks/>
                </p:cNvSpPr>
                <p:nvPr/>
              </p:nvSpPr>
              <p:spPr bwMode="auto">
                <a:xfrm>
                  <a:off x="2613026" y="2193926"/>
                  <a:ext cx="163513" cy="254000"/>
                </a:xfrm>
                <a:custGeom>
                  <a:avLst/>
                  <a:gdLst/>
                  <a:ahLst/>
                  <a:cxnLst>
                    <a:cxn ang="0">
                      <a:pos x="60" y="0"/>
                    </a:cxn>
                    <a:cxn ang="0">
                      <a:pos x="68" y="1"/>
                    </a:cxn>
                    <a:cxn ang="0">
                      <a:pos x="87" y="8"/>
                    </a:cxn>
                    <a:cxn ang="0">
                      <a:pos x="93" y="11"/>
                    </a:cxn>
                    <a:cxn ang="0">
                      <a:pos x="99" y="16"/>
                    </a:cxn>
                    <a:cxn ang="0">
                      <a:pos x="102" y="23"/>
                    </a:cxn>
                    <a:cxn ang="0">
                      <a:pos x="103" y="30"/>
                    </a:cxn>
                    <a:cxn ang="0">
                      <a:pos x="102" y="38"/>
                    </a:cxn>
                    <a:cxn ang="0">
                      <a:pos x="65" y="144"/>
                    </a:cxn>
                    <a:cxn ang="0">
                      <a:pos x="61" y="150"/>
                    </a:cxn>
                    <a:cxn ang="0">
                      <a:pos x="56" y="155"/>
                    </a:cxn>
                    <a:cxn ang="0">
                      <a:pos x="50" y="159"/>
                    </a:cxn>
                    <a:cxn ang="0">
                      <a:pos x="43" y="160"/>
                    </a:cxn>
                    <a:cxn ang="0">
                      <a:pos x="35" y="159"/>
                    </a:cxn>
                    <a:cxn ang="0">
                      <a:pos x="16" y="152"/>
                    </a:cxn>
                    <a:cxn ang="0">
                      <a:pos x="9" y="148"/>
                    </a:cxn>
                    <a:cxn ang="0">
                      <a:pos x="4" y="143"/>
                    </a:cxn>
                    <a:cxn ang="0">
                      <a:pos x="1" y="137"/>
                    </a:cxn>
                    <a:cxn ang="0">
                      <a:pos x="0" y="130"/>
                    </a:cxn>
                    <a:cxn ang="0">
                      <a:pos x="1" y="122"/>
                    </a:cxn>
                    <a:cxn ang="0">
                      <a:pos x="38" y="15"/>
                    </a:cxn>
                    <a:cxn ang="0">
                      <a:pos x="42" y="9"/>
                    </a:cxn>
                    <a:cxn ang="0">
                      <a:pos x="47" y="4"/>
                    </a:cxn>
                    <a:cxn ang="0">
                      <a:pos x="53" y="1"/>
                    </a:cxn>
                    <a:cxn ang="0">
                      <a:pos x="60" y="0"/>
                    </a:cxn>
                  </a:cxnLst>
                  <a:rect l="0" t="0" r="r" b="b"/>
                  <a:pathLst>
                    <a:path w="103" h="160">
                      <a:moveTo>
                        <a:pt x="60" y="0"/>
                      </a:moveTo>
                      <a:lnTo>
                        <a:pt x="68" y="1"/>
                      </a:lnTo>
                      <a:lnTo>
                        <a:pt x="87" y="8"/>
                      </a:lnTo>
                      <a:lnTo>
                        <a:pt x="93" y="11"/>
                      </a:lnTo>
                      <a:lnTo>
                        <a:pt x="99" y="16"/>
                      </a:lnTo>
                      <a:lnTo>
                        <a:pt x="102" y="23"/>
                      </a:lnTo>
                      <a:lnTo>
                        <a:pt x="103" y="30"/>
                      </a:lnTo>
                      <a:lnTo>
                        <a:pt x="102" y="38"/>
                      </a:lnTo>
                      <a:lnTo>
                        <a:pt x="65" y="144"/>
                      </a:lnTo>
                      <a:lnTo>
                        <a:pt x="61" y="150"/>
                      </a:lnTo>
                      <a:lnTo>
                        <a:pt x="56" y="155"/>
                      </a:lnTo>
                      <a:lnTo>
                        <a:pt x="50" y="159"/>
                      </a:lnTo>
                      <a:lnTo>
                        <a:pt x="43" y="160"/>
                      </a:lnTo>
                      <a:lnTo>
                        <a:pt x="35" y="159"/>
                      </a:lnTo>
                      <a:lnTo>
                        <a:pt x="16" y="152"/>
                      </a:lnTo>
                      <a:lnTo>
                        <a:pt x="9" y="148"/>
                      </a:lnTo>
                      <a:lnTo>
                        <a:pt x="4" y="143"/>
                      </a:lnTo>
                      <a:lnTo>
                        <a:pt x="1" y="137"/>
                      </a:lnTo>
                      <a:lnTo>
                        <a:pt x="0" y="130"/>
                      </a:lnTo>
                      <a:lnTo>
                        <a:pt x="1" y="122"/>
                      </a:lnTo>
                      <a:lnTo>
                        <a:pt x="38" y="15"/>
                      </a:lnTo>
                      <a:lnTo>
                        <a:pt x="42" y="9"/>
                      </a:lnTo>
                      <a:lnTo>
                        <a:pt x="47" y="4"/>
                      </a:lnTo>
                      <a:lnTo>
                        <a:pt x="53" y="1"/>
                      </a:lnTo>
                      <a:lnTo>
                        <a:pt x="60" y="0"/>
                      </a:lnTo>
                      <a:close/>
                    </a:path>
                  </a:pathLst>
                </a:custGeom>
                <a:solidFill>
                  <a:srgbClr val="ED25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2" name="Freeform 94"/>
                <p:cNvSpPr>
                  <a:spLocks/>
                </p:cNvSpPr>
                <p:nvPr/>
              </p:nvSpPr>
              <p:spPr bwMode="auto">
                <a:xfrm>
                  <a:off x="1901826" y="2312988"/>
                  <a:ext cx="185738" cy="274638"/>
                </a:xfrm>
                <a:custGeom>
                  <a:avLst/>
                  <a:gdLst/>
                  <a:ahLst/>
                  <a:cxnLst>
                    <a:cxn ang="0">
                      <a:pos x="66" y="0"/>
                    </a:cxn>
                    <a:cxn ang="0">
                      <a:pos x="74" y="1"/>
                    </a:cxn>
                    <a:cxn ang="0">
                      <a:pos x="99" y="10"/>
                    </a:cxn>
                    <a:cxn ang="0">
                      <a:pos x="107" y="14"/>
                    </a:cxn>
                    <a:cxn ang="0">
                      <a:pos x="113" y="19"/>
                    </a:cxn>
                    <a:cxn ang="0">
                      <a:pos x="117" y="27"/>
                    </a:cxn>
                    <a:cxn ang="0">
                      <a:pos x="117" y="35"/>
                    </a:cxn>
                    <a:cxn ang="0">
                      <a:pos x="116" y="44"/>
                    </a:cxn>
                    <a:cxn ang="0">
                      <a:pos x="77" y="156"/>
                    </a:cxn>
                    <a:cxn ang="0">
                      <a:pos x="73" y="163"/>
                    </a:cxn>
                    <a:cxn ang="0">
                      <a:pos x="68" y="168"/>
                    </a:cxn>
                    <a:cxn ang="0">
                      <a:pos x="60" y="172"/>
                    </a:cxn>
                    <a:cxn ang="0">
                      <a:pos x="52" y="173"/>
                    </a:cxn>
                    <a:cxn ang="0">
                      <a:pos x="44" y="172"/>
                    </a:cxn>
                    <a:cxn ang="0">
                      <a:pos x="18" y="163"/>
                    </a:cxn>
                    <a:cxn ang="0">
                      <a:pos x="10" y="159"/>
                    </a:cxn>
                    <a:cxn ang="0">
                      <a:pos x="5" y="153"/>
                    </a:cxn>
                    <a:cxn ang="0">
                      <a:pos x="1" y="145"/>
                    </a:cxn>
                    <a:cxn ang="0">
                      <a:pos x="0" y="137"/>
                    </a:cxn>
                    <a:cxn ang="0">
                      <a:pos x="2" y="129"/>
                    </a:cxn>
                    <a:cxn ang="0">
                      <a:pos x="40" y="17"/>
                    </a:cxn>
                    <a:cxn ang="0">
                      <a:pos x="44" y="10"/>
                    </a:cxn>
                    <a:cxn ang="0">
                      <a:pos x="50" y="4"/>
                    </a:cxn>
                    <a:cxn ang="0">
                      <a:pos x="57" y="0"/>
                    </a:cxn>
                    <a:cxn ang="0">
                      <a:pos x="66" y="0"/>
                    </a:cxn>
                  </a:cxnLst>
                  <a:rect l="0" t="0" r="r" b="b"/>
                  <a:pathLst>
                    <a:path w="117" h="173">
                      <a:moveTo>
                        <a:pt x="66" y="0"/>
                      </a:moveTo>
                      <a:lnTo>
                        <a:pt x="74" y="1"/>
                      </a:lnTo>
                      <a:lnTo>
                        <a:pt x="99" y="10"/>
                      </a:lnTo>
                      <a:lnTo>
                        <a:pt x="107" y="14"/>
                      </a:lnTo>
                      <a:lnTo>
                        <a:pt x="113" y="19"/>
                      </a:lnTo>
                      <a:lnTo>
                        <a:pt x="117" y="27"/>
                      </a:lnTo>
                      <a:lnTo>
                        <a:pt x="117" y="35"/>
                      </a:lnTo>
                      <a:lnTo>
                        <a:pt x="116" y="44"/>
                      </a:lnTo>
                      <a:lnTo>
                        <a:pt x="77" y="156"/>
                      </a:lnTo>
                      <a:lnTo>
                        <a:pt x="73" y="163"/>
                      </a:lnTo>
                      <a:lnTo>
                        <a:pt x="68" y="168"/>
                      </a:lnTo>
                      <a:lnTo>
                        <a:pt x="60" y="172"/>
                      </a:lnTo>
                      <a:lnTo>
                        <a:pt x="52" y="173"/>
                      </a:lnTo>
                      <a:lnTo>
                        <a:pt x="44" y="172"/>
                      </a:lnTo>
                      <a:lnTo>
                        <a:pt x="18" y="163"/>
                      </a:lnTo>
                      <a:lnTo>
                        <a:pt x="10" y="159"/>
                      </a:lnTo>
                      <a:lnTo>
                        <a:pt x="5" y="153"/>
                      </a:lnTo>
                      <a:lnTo>
                        <a:pt x="1" y="145"/>
                      </a:lnTo>
                      <a:lnTo>
                        <a:pt x="0" y="137"/>
                      </a:lnTo>
                      <a:lnTo>
                        <a:pt x="2" y="129"/>
                      </a:lnTo>
                      <a:lnTo>
                        <a:pt x="40" y="17"/>
                      </a:lnTo>
                      <a:lnTo>
                        <a:pt x="44" y="10"/>
                      </a:lnTo>
                      <a:lnTo>
                        <a:pt x="50" y="4"/>
                      </a:lnTo>
                      <a:lnTo>
                        <a:pt x="57" y="0"/>
                      </a:lnTo>
                      <a:lnTo>
                        <a:pt x="66" y="0"/>
                      </a:lnTo>
                      <a:close/>
                    </a:path>
                  </a:pathLst>
                </a:custGeom>
                <a:solidFill>
                  <a:srgbClr val="FF820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3" name="Freeform 95"/>
                <p:cNvSpPr>
                  <a:spLocks/>
                </p:cNvSpPr>
                <p:nvPr/>
              </p:nvSpPr>
              <p:spPr bwMode="auto">
                <a:xfrm>
                  <a:off x="1917701" y="2311401"/>
                  <a:ext cx="163513" cy="254000"/>
                </a:xfrm>
                <a:custGeom>
                  <a:avLst/>
                  <a:gdLst/>
                  <a:ahLst/>
                  <a:cxnLst>
                    <a:cxn ang="0">
                      <a:pos x="60" y="0"/>
                    </a:cxn>
                    <a:cxn ang="0">
                      <a:pos x="68" y="1"/>
                    </a:cxn>
                    <a:cxn ang="0">
                      <a:pos x="87" y="8"/>
                    </a:cxn>
                    <a:cxn ang="0">
                      <a:pos x="93" y="11"/>
                    </a:cxn>
                    <a:cxn ang="0">
                      <a:pos x="98" y="17"/>
                    </a:cxn>
                    <a:cxn ang="0">
                      <a:pos x="102" y="23"/>
                    </a:cxn>
                    <a:cxn ang="0">
                      <a:pos x="103" y="30"/>
                    </a:cxn>
                    <a:cxn ang="0">
                      <a:pos x="102" y="38"/>
                    </a:cxn>
                    <a:cxn ang="0">
                      <a:pos x="65" y="145"/>
                    </a:cxn>
                    <a:cxn ang="0">
                      <a:pos x="61" y="151"/>
                    </a:cxn>
                    <a:cxn ang="0">
                      <a:pos x="56" y="156"/>
                    </a:cxn>
                    <a:cxn ang="0">
                      <a:pos x="49" y="159"/>
                    </a:cxn>
                    <a:cxn ang="0">
                      <a:pos x="42" y="160"/>
                    </a:cxn>
                    <a:cxn ang="0">
                      <a:pos x="35" y="159"/>
                    </a:cxn>
                    <a:cxn ang="0">
                      <a:pos x="16" y="152"/>
                    </a:cxn>
                    <a:cxn ang="0">
                      <a:pos x="9" y="148"/>
                    </a:cxn>
                    <a:cxn ang="0">
                      <a:pos x="4" y="143"/>
                    </a:cxn>
                    <a:cxn ang="0">
                      <a:pos x="1" y="137"/>
                    </a:cxn>
                    <a:cxn ang="0">
                      <a:pos x="0" y="130"/>
                    </a:cxn>
                    <a:cxn ang="0">
                      <a:pos x="1" y="122"/>
                    </a:cxn>
                    <a:cxn ang="0">
                      <a:pos x="38" y="16"/>
                    </a:cxn>
                    <a:cxn ang="0">
                      <a:pos x="42" y="9"/>
                    </a:cxn>
                    <a:cxn ang="0">
                      <a:pos x="47" y="4"/>
                    </a:cxn>
                    <a:cxn ang="0">
                      <a:pos x="53" y="1"/>
                    </a:cxn>
                    <a:cxn ang="0">
                      <a:pos x="60" y="0"/>
                    </a:cxn>
                  </a:cxnLst>
                  <a:rect l="0" t="0" r="r" b="b"/>
                  <a:pathLst>
                    <a:path w="103" h="160">
                      <a:moveTo>
                        <a:pt x="60" y="0"/>
                      </a:moveTo>
                      <a:lnTo>
                        <a:pt x="68" y="1"/>
                      </a:lnTo>
                      <a:lnTo>
                        <a:pt x="87" y="8"/>
                      </a:lnTo>
                      <a:lnTo>
                        <a:pt x="93" y="11"/>
                      </a:lnTo>
                      <a:lnTo>
                        <a:pt x="98" y="17"/>
                      </a:lnTo>
                      <a:lnTo>
                        <a:pt x="102" y="23"/>
                      </a:lnTo>
                      <a:lnTo>
                        <a:pt x="103" y="30"/>
                      </a:lnTo>
                      <a:lnTo>
                        <a:pt x="102" y="38"/>
                      </a:lnTo>
                      <a:lnTo>
                        <a:pt x="65" y="145"/>
                      </a:lnTo>
                      <a:lnTo>
                        <a:pt x="61" y="151"/>
                      </a:lnTo>
                      <a:lnTo>
                        <a:pt x="56" y="156"/>
                      </a:lnTo>
                      <a:lnTo>
                        <a:pt x="49" y="159"/>
                      </a:lnTo>
                      <a:lnTo>
                        <a:pt x="42" y="160"/>
                      </a:lnTo>
                      <a:lnTo>
                        <a:pt x="35" y="159"/>
                      </a:lnTo>
                      <a:lnTo>
                        <a:pt x="16" y="152"/>
                      </a:lnTo>
                      <a:lnTo>
                        <a:pt x="9" y="148"/>
                      </a:lnTo>
                      <a:lnTo>
                        <a:pt x="4" y="143"/>
                      </a:lnTo>
                      <a:lnTo>
                        <a:pt x="1" y="137"/>
                      </a:lnTo>
                      <a:lnTo>
                        <a:pt x="0" y="130"/>
                      </a:lnTo>
                      <a:lnTo>
                        <a:pt x="1" y="122"/>
                      </a:lnTo>
                      <a:lnTo>
                        <a:pt x="38" y="16"/>
                      </a:lnTo>
                      <a:lnTo>
                        <a:pt x="42" y="9"/>
                      </a:lnTo>
                      <a:lnTo>
                        <a:pt x="47" y="4"/>
                      </a:lnTo>
                      <a:lnTo>
                        <a:pt x="53" y="1"/>
                      </a:lnTo>
                      <a:lnTo>
                        <a:pt x="60" y="0"/>
                      </a:lnTo>
                      <a:close/>
                    </a:path>
                  </a:pathLst>
                </a:custGeom>
                <a:solidFill>
                  <a:srgbClr val="FFB9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 name="Freeform 96"/>
                <p:cNvSpPr>
                  <a:spLocks/>
                </p:cNvSpPr>
                <p:nvPr/>
              </p:nvSpPr>
              <p:spPr bwMode="auto">
                <a:xfrm>
                  <a:off x="2039938" y="2360613"/>
                  <a:ext cx="185738" cy="274638"/>
                </a:xfrm>
                <a:custGeom>
                  <a:avLst/>
                  <a:gdLst/>
                  <a:ahLst/>
                  <a:cxnLst>
                    <a:cxn ang="0">
                      <a:pos x="65" y="0"/>
                    </a:cxn>
                    <a:cxn ang="0">
                      <a:pos x="74" y="1"/>
                    </a:cxn>
                    <a:cxn ang="0">
                      <a:pos x="99" y="10"/>
                    </a:cxn>
                    <a:cxn ang="0">
                      <a:pos x="107" y="14"/>
                    </a:cxn>
                    <a:cxn ang="0">
                      <a:pos x="112" y="20"/>
                    </a:cxn>
                    <a:cxn ang="0">
                      <a:pos x="115" y="27"/>
                    </a:cxn>
                    <a:cxn ang="0">
                      <a:pos x="117" y="35"/>
                    </a:cxn>
                    <a:cxn ang="0">
                      <a:pos x="115" y="43"/>
                    </a:cxn>
                    <a:cxn ang="0">
                      <a:pos x="77" y="156"/>
                    </a:cxn>
                    <a:cxn ang="0">
                      <a:pos x="72" y="163"/>
                    </a:cxn>
                    <a:cxn ang="0">
                      <a:pos x="67" y="168"/>
                    </a:cxn>
                    <a:cxn ang="0">
                      <a:pos x="59" y="172"/>
                    </a:cxn>
                    <a:cxn ang="0">
                      <a:pos x="51" y="173"/>
                    </a:cxn>
                    <a:cxn ang="0">
                      <a:pos x="43" y="171"/>
                    </a:cxn>
                    <a:cxn ang="0">
                      <a:pos x="17" y="163"/>
                    </a:cxn>
                    <a:cxn ang="0">
                      <a:pos x="10" y="159"/>
                    </a:cxn>
                    <a:cxn ang="0">
                      <a:pos x="4" y="153"/>
                    </a:cxn>
                    <a:cxn ang="0">
                      <a:pos x="0" y="145"/>
                    </a:cxn>
                    <a:cxn ang="0">
                      <a:pos x="0" y="137"/>
                    </a:cxn>
                    <a:cxn ang="0">
                      <a:pos x="1" y="129"/>
                    </a:cxn>
                    <a:cxn ang="0">
                      <a:pos x="40" y="17"/>
                    </a:cxn>
                    <a:cxn ang="0">
                      <a:pos x="44" y="10"/>
                    </a:cxn>
                    <a:cxn ang="0">
                      <a:pos x="49" y="4"/>
                    </a:cxn>
                    <a:cxn ang="0">
                      <a:pos x="57" y="0"/>
                    </a:cxn>
                    <a:cxn ang="0">
                      <a:pos x="65" y="0"/>
                    </a:cxn>
                  </a:cxnLst>
                  <a:rect l="0" t="0" r="r" b="b"/>
                  <a:pathLst>
                    <a:path w="117" h="173">
                      <a:moveTo>
                        <a:pt x="65" y="0"/>
                      </a:moveTo>
                      <a:lnTo>
                        <a:pt x="74" y="1"/>
                      </a:lnTo>
                      <a:lnTo>
                        <a:pt x="99" y="10"/>
                      </a:lnTo>
                      <a:lnTo>
                        <a:pt x="107" y="14"/>
                      </a:lnTo>
                      <a:lnTo>
                        <a:pt x="112" y="20"/>
                      </a:lnTo>
                      <a:lnTo>
                        <a:pt x="115" y="27"/>
                      </a:lnTo>
                      <a:lnTo>
                        <a:pt x="117" y="35"/>
                      </a:lnTo>
                      <a:lnTo>
                        <a:pt x="115" y="43"/>
                      </a:lnTo>
                      <a:lnTo>
                        <a:pt x="77" y="156"/>
                      </a:lnTo>
                      <a:lnTo>
                        <a:pt x="72" y="163"/>
                      </a:lnTo>
                      <a:lnTo>
                        <a:pt x="67" y="168"/>
                      </a:lnTo>
                      <a:lnTo>
                        <a:pt x="59" y="172"/>
                      </a:lnTo>
                      <a:lnTo>
                        <a:pt x="51" y="173"/>
                      </a:lnTo>
                      <a:lnTo>
                        <a:pt x="43" y="171"/>
                      </a:lnTo>
                      <a:lnTo>
                        <a:pt x="17" y="163"/>
                      </a:lnTo>
                      <a:lnTo>
                        <a:pt x="10" y="159"/>
                      </a:lnTo>
                      <a:lnTo>
                        <a:pt x="4" y="153"/>
                      </a:lnTo>
                      <a:lnTo>
                        <a:pt x="0" y="145"/>
                      </a:lnTo>
                      <a:lnTo>
                        <a:pt x="0" y="137"/>
                      </a:lnTo>
                      <a:lnTo>
                        <a:pt x="1" y="129"/>
                      </a:lnTo>
                      <a:lnTo>
                        <a:pt x="40" y="17"/>
                      </a:lnTo>
                      <a:lnTo>
                        <a:pt x="44" y="10"/>
                      </a:lnTo>
                      <a:lnTo>
                        <a:pt x="49" y="4"/>
                      </a:lnTo>
                      <a:lnTo>
                        <a:pt x="57" y="0"/>
                      </a:lnTo>
                      <a:lnTo>
                        <a:pt x="65" y="0"/>
                      </a:lnTo>
                      <a:close/>
                    </a:path>
                  </a:pathLst>
                </a:custGeom>
                <a:solidFill>
                  <a:srgbClr val="FF820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5" name="Freeform 97"/>
                <p:cNvSpPr>
                  <a:spLocks/>
                </p:cNvSpPr>
                <p:nvPr/>
              </p:nvSpPr>
              <p:spPr bwMode="auto">
                <a:xfrm>
                  <a:off x="2054226" y="2359026"/>
                  <a:ext cx="163513" cy="254000"/>
                </a:xfrm>
                <a:custGeom>
                  <a:avLst/>
                  <a:gdLst/>
                  <a:ahLst/>
                  <a:cxnLst>
                    <a:cxn ang="0">
                      <a:pos x="61" y="0"/>
                    </a:cxn>
                    <a:cxn ang="0">
                      <a:pos x="68" y="1"/>
                    </a:cxn>
                    <a:cxn ang="0">
                      <a:pos x="87" y="8"/>
                    </a:cxn>
                    <a:cxn ang="0">
                      <a:pos x="94" y="11"/>
                    </a:cxn>
                    <a:cxn ang="0">
                      <a:pos x="99" y="16"/>
                    </a:cxn>
                    <a:cxn ang="0">
                      <a:pos x="102" y="23"/>
                    </a:cxn>
                    <a:cxn ang="0">
                      <a:pos x="103" y="30"/>
                    </a:cxn>
                    <a:cxn ang="0">
                      <a:pos x="102" y="37"/>
                    </a:cxn>
                    <a:cxn ang="0">
                      <a:pos x="65" y="144"/>
                    </a:cxn>
                    <a:cxn ang="0">
                      <a:pos x="61" y="151"/>
                    </a:cxn>
                    <a:cxn ang="0">
                      <a:pos x="56" y="156"/>
                    </a:cxn>
                    <a:cxn ang="0">
                      <a:pos x="49" y="159"/>
                    </a:cxn>
                    <a:cxn ang="0">
                      <a:pos x="42" y="160"/>
                    </a:cxn>
                    <a:cxn ang="0">
                      <a:pos x="35" y="159"/>
                    </a:cxn>
                    <a:cxn ang="0">
                      <a:pos x="16" y="152"/>
                    </a:cxn>
                    <a:cxn ang="0">
                      <a:pos x="9" y="149"/>
                    </a:cxn>
                    <a:cxn ang="0">
                      <a:pos x="4" y="143"/>
                    </a:cxn>
                    <a:cxn ang="0">
                      <a:pos x="1" y="137"/>
                    </a:cxn>
                    <a:cxn ang="0">
                      <a:pos x="0" y="130"/>
                    </a:cxn>
                    <a:cxn ang="0">
                      <a:pos x="2" y="122"/>
                    </a:cxn>
                    <a:cxn ang="0">
                      <a:pos x="38" y="16"/>
                    </a:cxn>
                    <a:cxn ang="0">
                      <a:pos x="42" y="9"/>
                    </a:cxn>
                    <a:cxn ang="0">
                      <a:pos x="47" y="4"/>
                    </a:cxn>
                    <a:cxn ang="0">
                      <a:pos x="54" y="1"/>
                    </a:cxn>
                    <a:cxn ang="0">
                      <a:pos x="61" y="0"/>
                    </a:cxn>
                  </a:cxnLst>
                  <a:rect l="0" t="0" r="r" b="b"/>
                  <a:pathLst>
                    <a:path w="103" h="160">
                      <a:moveTo>
                        <a:pt x="61" y="0"/>
                      </a:moveTo>
                      <a:lnTo>
                        <a:pt x="68" y="1"/>
                      </a:lnTo>
                      <a:lnTo>
                        <a:pt x="87" y="8"/>
                      </a:lnTo>
                      <a:lnTo>
                        <a:pt x="94" y="11"/>
                      </a:lnTo>
                      <a:lnTo>
                        <a:pt x="99" y="16"/>
                      </a:lnTo>
                      <a:lnTo>
                        <a:pt x="102" y="23"/>
                      </a:lnTo>
                      <a:lnTo>
                        <a:pt x="103" y="30"/>
                      </a:lnTo>
                      <a:lnTo>
                        <a:pt x="102" y="37"/>
                      </a:lnTo>
                      <a:lnTo>
                        <a:pt x="65" y="144"/>
                      </a:lnTo>
                      <a:lnTo>
                        <a:pt x="61" y="151"/>
                      </a:lnTo>
                      <a:lnTo>
                        <a:pt x="56" y="156"/>
                      </a:lnTo>
                      <a:lnTo>
                        <a:pt x="49" y="159"/>
                      </a:lnTo>
                      <a:lnTo>
                        <a:pt x="42" y="160"/>
                      </a:lnTo>
                      <a:lnTo>
                        <a:pt x="35" y="159"/>
                      </a:lnTo>
                      <a:lnTo>
                        <a:pt x="16" y="152"/>
                      </a:lnTo>
                      <a:lnTo>
                        <a:pt x="9" y="149"/>
                      </a:lnTo>
                      <a:lnTo>
                        <a:pt x="4" y="143"/>
                      </a:lnTo>
                      <a:lnTo>
                        <a:pt x="1" y="137"/>
                      </a:lnTo>
                      <a:lnTo>
                        <a:pt x="0" y="130"/>
                      </a:lnTo>
                      <a:lnTo>
                        <a:pt x="2" y="122"/>
                      </a:lnTo>
                      <a:lnTo>
                        <a:pt x="38" y="16"/>
                      </a:lnTo>
                      <a:lnTo>
                        <a:pt x="42" y="9"/>
                      </a:lnTo>
                      <a:lnTo>
                        <a:pt x="47" y="4"/>
                      </a:lnTo>
                      <a:lnTo>
                        <a:pt x="54" y="1"/>
                      </a:lnTo>
                      <a:lnTo>
                        <a:pt x="61" y="0"/>
                      </a:lnTo>
                      <a:close/>
                    </a:path>
                  </a:pathLst>
                </a:custGeom>
                <a:solidFill>
                  <a:srgbClr val="FFB9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6" name="Freeform 98"/>
                <p:cNvSpPr>
                  <a:spLocks/>
                </p:cNvSpPr>
                <p:nvPr/>
              </p:nvSpPr>
              <p:spPr bwMode="auto">
                <a:xfrm>
                  <a:off x="2176463" y="2406651"/>
                  <a:ext cx="185738" cy="276225"/>
                </a:xfrm>
                <a:custGeom>
                  <a:avLst/>
                  <a:gdLst/>
                  <a:ahLst/>
                  <a:cxnLst>
                    <a:cxn ang="0">
                      <a:pos x="65" y="0"/>
                    </a:cxn>
                    <a:cxn ang="0">
                      <a:pos x="73" y="2"/>
                    </a:cxn>
                    <a:cxn ang="0">
                      <a:pos x="99" y="11"/>
                    </a:cxn>
                    <a:cxn ang="0">
                      <a:pos x="106" y="15"/>
                    </a:cxn>
                    <a:cxn ang="0">
                      <a:pos x="112" y="21"/>
                    </a:cxn>
                    <a:cxn ang="0">
                      <a:pos x="116" y="28"/>
                    </a:cxn>
                    <a:cxn ang="0">
                      <a:pos x="117" y="36"/>
                    </a:cxn>
                    <a:cxn ang="0">
                      <a:pos x="115" y="44"/>
                    </a:cxn>
                    <a:cxn ang="0">
                      <a:pos x="77" y="156"/>
                    </a:cxn>
                    <a:cxn ang="0">
                      <a:pos x="73" y="163"/>
                    </a:cxn>
                    <a:cxn ang="0">
                      <a:pos x="67" y="169"/>
                    </a:cxn>
                    <a:cxn ang="0">
                      <a:pos x="59" y="173"/>
                    </a:cxn>
                    <a:cxn ang="0">
                      <a:pos x="51" y="174"/>
                    </a:cxn>
                    <a:cxn ang="0">
                      <a:pos x="43" y="173"/>
                    </a:cxn>
                    <a:cxn ang="0">
                      <a:pos x="17" y="164"/>
                    </a:cxn>
                    <a:cxn ang="0">
                      <a:pos x="10" y="160"/>
                    </a:cxn>
                    <a:cxn ang="0">
                      <a:pos x="4" y="154"/>
                    </a:cxn>
                    <a:cxn ang="0">
                      <a:pos x="1" y="146"/>
                    </a:cxn>
                    <a:cxn ang="0">
                      <a:pos x="0" y="138"/>
                    </a:cxn>
                    <a:cxn ang="0">
                      <a:pos x="1" y="130"/>
                    </a:cxn>
                    <a:cxn ang="0">
                      <a:pos x="40" y="18"/>
                    </a:cxn>
                    <a:cxn ang="0">
                      <a:pos x="44" y="11"/>
                    </a:cxn>
                    <a:cxn ang="0">
                      <a:pos x="50" y="5"/>
                    </a:cxn>
                    <a:cxn ang="0">
                      <a:pos x="57" y="2"/>
                    </a:cxn>
                    <a:cxn ang="0">
                      <a:pos x="65" y="0"/>
                    </a:cxn>
                  </a:cxnLst>
                  <a:rect l="0" t="0" r="r" b="b"/>
                  <a:pathLst>
                    <a:path w="117" h="174">
                      <a:moveTo>
                        <a:pt x="65" y="0"/>
                      </a:moveTo>
                      <a:lnTo>
                        <a:pt x="73" y="2"/>
                      </a:lnTo>
                      <a:lnTo>
                        <a:pt x="99" y="11"/>
                      </a:lnTo>
                      <a:lnTo>
                        <a:pt x="106" y="15"/>
                      </a:lnTo>
                      <a:lnTo>
                        <a:pt x="112" y="21"/>
                      </a:lnTo>
                      <a:lnTo>
                        <a:pt x="116" y="28"/>
                      </a:lnTo>
                      <a:lnTo>
                        <a:pt x="117" y="36"/>
                      </a:lnTo>
                      <a:lnTo>
                        <a:pt x="115" y="44"/>
                      </a:lnTo>
                      <a:lnTo>
                        <a:pt x="77" y="156"/>
                      </a:lnTo>
                      <a:lnTo>
                        <a:pt x="73" y="163"/>
                      </a:lnTo>
                      <a:lnTo>
                        <a:pt x="67" y="169"/>
                      </a:lnTo>
                      <a:lnTo>
                        <a:pt x="59" y="173"/>
                      </a:lnTo>
                      <a:lnTo>
                        <a:pt x="51" y="174"/>
                      </a:lnTo>
                      <a:lnTo>
                        <a:pt x="43" y="173"/>
                      </a:lnTo>
                      <a:lnTo>
                        <a:pt x="17" y="164"/>
                      </a:lnTo>
                      <a:lnTo>
                        <a:pt x="10" y="160"/>
                      </a:lnTo>
                      <a:lnTo>
                        <a:pt x="4" y="154"/>
                      </a:lnTo>
                      <a:lnTo>
                        <a:pt x="1" y="146"/>
                      </a:lnTo>
                      <a:lnTo>
                        <a:pt x="0" y="138"/>
                      </a:lnTo>
                      <a:lnTo>
                        <a:pt x="1" y="130"/>
                      </a:lnTo>
                      <a:lnTo>
                        <a:pt x="40" y="18"/>
                      </a:lnTo>
                      <a:lnTo>
                        <a:pt x="44" y="11"/>
                      </a:lnTo>
                      <a:lnTo>
                        <a:pt x="50" y="5"/>
                      </a:lnTo>
                      <a:lnTo>
                        <a:pt x="57" y="2"/>
                      </a:lnTo>
                      <a:lnTo>
                        <a:pt x="65" y="0"/>
                      </a:lnTo>
                      <a:close/>
                    </a:path>
                  </a:pathLst>
                </a:custGeom>
                <a:solidFill>
                  <a:srgbClr val="FF820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7" name="Freeform 99"/>
                <p:cNvSpPr>
                  <a:spLocks/>
                </p:cNvSpPr>
                <p:nvPr/>
              </p:nvSpPr>
              <p:spPr bwMode="auto">
                <a:xfrm>
                  <a:off x="2190751" y="2406651"/>
                  <a:ext cx="163513" cy="254000"/>
                </a:xfrm>
                <a:custGeom>
                  <a:avLst/>
                  <a:gdLst/>
                  <a:ahLst/>
                  <a:cxnLst>
                    <a:cxn ang="0">
                      <a:pos x="61" y="0"/>
                    </a:cxn>
                    <a:cxn ang="0">
                      <a:pos x="68" y="1"/>
                    </a:cxn>
                    <a:cxn ang="0">
                      <a:pos x="87" y="8"/>
                    </a:cxn>
                    <a:cxn ang="0">
                      <a:pos x="94" y="11"/>
                    </a:cxn>
                    <a:cxn ang="0">
                      <a:pos x="99" y="16"/>
                    </a:cxn>
                    <a:cxn ang="0">
                      <a:pos x="103" y="23"/>
                    </a:cxn>
                    <a:cxn ang="0">
                      <a:pos x="103" y="30"/>
                    </a:cxn>
                    <a:cxn ang="0">
                      <a:pos x="102" y="38"/>
                    </a:cxn>
                    <a:cxn ang="0">
                      <a:pos x="65" y="144"/>
                    </a:cxn>
                    <a:cxn ang="0">
                      <a:pos x="61" y="151"/>
                    </a:cxn>
                    <a:cxn ang="0">
                      <a:pos x="56" y="156"/>
                    </a:cxn>
                    <a:cxn ang="0">
                      <a:pos x="50" y="159"/>
                    </a:cxn>
                    <a:cxn ang="0">
                      <a:pos x="43" y="160"/>
                    </a:cxn>
                    <a:cxn ang="0">
                      <a:pos x="35" y="159"/>
                    </a:cxn>
                    <a:cxn ang="0">
                      <a:pos x="16" y="152"/>
                    </a:cxn>
                    <a:cxn ang="0">
                      <a:pos x="10" y="149"/>
                    </a:cxn>
                    <a:cxn ang="0">
                      <a:pos x="5" y="144"/>
                    </a:cxn>
                    <a:cxn ang="0">
                      <a:pos x="1" y="137"/>
                    </a:cxn>
                    <a:cxn ang="0">
                      <a:pos x="0" y="130"/>
                    </a:cxn>
                    <a:cxn ang="0">
                      <a:pos x="1" y="122"/>
                    </a:cxn>
                    <a:cxn ang="0">
                      <a:pos x="38" y="16"/>
                    </a:cxn>
                    <a:cxn ang="0">
                      <a:pos x="42" y="9"/>
                    </a:cxn>
                    <a:cxn ang="0">
                      <a:pos x="47" y="4"/>
                    </a:cxn>
                    <a:cxn ang="0">
                      <a:pos x="54" y="1"/>
                    </a:cxn>
                    <a:cxn ang="0">
                      <a:pos x="61" y="0"/>
                    </a:cxn>
                  </a:cxnLst>
                  <a:rect l="0" t="0" r="r" b="b"/>
                  <a:pathLst>
                    <a:path w="103" h="160">
                      <a:moveTo>
                        <a:pt x="61" y="0"/>
                      </a:moveTo>
                      <a:lnTo>
                        <a:pt x="68" y="1"/>
                      </a:lnTo>
                      <a:lnTo>
                        <a:pt x="87" y="8"/>
                      </a:lnTo>
                      <a:lnTo>
                        <a:pt x="94" y="11"/>
                      </a:lnTo>
                      <a:lnTo>
                        <a:pt x="99" y="16"/>
                      </a:lnTo>
                      <a:lnTo>
                        <a:pt x="103" y="23"/>
                      </a:lnTo>
                      <a:lnTo>
                        <a:pt x="103" y="30"/>
                      </a:lnTo>
                      <a:lnTo>
                        <a:pt x="102" y="38"/>
                      </a:lnTo>
                      <a:lnTo>
                        <a:pt x="65" y="144"/>
                      </a:lnTo>
                      <a:lnTo>
                        <a:pt x="61" y="151"/>
                      </a:lnTo>
                      <a:lnTo>
                        <a:pt x="56" y="156"/>
                      </a:lnTo>
                      <a:lnTo>
                        <a:pt x="50" y="159"/>
                      </a:lnTo>
                      <a:lnTo>
                        <a:pt x="43" y="160"/>
                      </a:lnTo>
                      <a:lnTo>
                        <a:pt x="35" y="159"/>
                      </a:lnTo>
                      <a:lnTo>
                        <a:pt x="16" y="152"/>
                      </a:lnTo>
                      <a:lnTo>
                        <a:pt x="10" y="149"/>
                      </a:lnTo>
                      <a:lnTo>
                        <a:pt x="5" y="144"/>
                      </a:lnTo>
                      <a:lnTo>
                        <a:pt x="1" y="137"/>
                      </a:lnTo>
                      <a:lnTo>
                        <a:pt x="0" y="130"/>
                      </a:lnTo>
                      <a:lnTo>
                        <a:pt x="1" y="122"/>
                      </a:lnTo>
                      <a:lnTo>
                        <a:pt x="38" y="16"/>
                      </a:lnTo>
                      <a:lnTo>
                        <a:pt x="42" y="9"/>
                      </a:lnTo>
                      <a:lnTo>
                        <a:pt x="47" y="4"/>
                      </a:lnTo>
                      <a:lnTo>
                        <a:pt x="54" y="1"/>
                      </a:lnTo>
                      <a:lnTo>
                        <a:pt x="61" y="0"/>
                      </a:lnTo>
                      <a:close/>
                    </a:path>
                  </a:pathLst>
                </a:custGeom>
                <a:solidFill>
                  <a:srgbClr val="FFB9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8" name="Freeform 100"/>
                <p:cNvSpPr>
                  <a:spLocks/>
                </p:cNvSpPr>
                <p:nvPr/>
              </p:nvSpPr>
              <p:spPr bwMode="auto">
                <a:xfrm>
                  <a:off x="2449513" y="2501901"/>
                  <a:ext cx="185738" cy="276225"/>
                </a:xfrm>
                <a:custGeom>
                  <a:avLst/>
                  <a:gdLst/>
                  <a:ahLst/>
                  <a:cxnLst>
                    <a:cxn ang="0">
                      <a:pos x="65" y="0"/>
                    </a:cxn>
                    <a:cxn ang="0">
                      <a:pos x="74" y="2"/>
                    </a:cxn>
                    <a:cxn ang="0">
                      <a:pos x="100" y="11"/>
                    </a:cxn>
                    <a:cxn ang="0">
                      <a:pos x="107" y="15"/>
                    </a:cxn>
                    <a:cxn ang="0">
                      <a:pos x="113" y="21"/>
                    </a:cxn>
                    <a:cxn ang="0">
                      <a:pos x="116" y="28"/>
                    </a:cxn>
                    <a:cxn ang="0">
                      <a:pos x="117" y="36"/>
                    </a:cxn>
                    <a:cxn ang="0">
                      <a:pos x="116" y="44"/>
                    </a:cxn>
                    <a:cxn ang="0">
                      <a:pos x="78" y="156"/>
                    </a:cxn>
                    <a:cxn ang="0">
                      <a:pos x="73" y="164"/>
                    </a:cxn>
                    <a:cxn ang="0">
                      <a:pos x="67" y="170"/>
                    </a:cxn>
                    <a:cxn ang="0">
                      <a:pos x="60" y="173"/>
                    </a:cxn>
                    <a:cxn ang="0">
                      <a:pos x="51" y="174"/>
                    </a:cxn>
                    <a:cxn ang="0">
                      <a:pos x="43" y="173"/>
                    </a:cxn>
                    <a:cxn ang="0">
                      <a:pos x="18" y="164"/>
                    </a:cxn>
                    <a:cxn ang="0">
                      <a:pos x="10" y="159"/>
                    </a:cxn>
                    <a:cxn ang="0">
                      <a:pos x="4" y="154"/>
                    </a:cxn>
                    <a:cxn ang="0">
                      <a:pos x="1" y="146"/>
                    </a:cxn>
                    <a:cxn ang="0">
                      <a:pos x="0" y="138"/>
                    </a:cxn>
                    <a:cxn ang="0">
                      <a:pos x="1" y="130"/>
                    </a:cxn>
                    <a:cxn ang="0">
                      <a:pos x="40" y="18"/>
                    </a:cxn>
                    <a:cxn ang="0">
                      <a:pos x="44" y="11"/>
                    </a:cxn>
                    <a:cxn ang="0">
                      <a:pos x="50" y="5"/>
                    </a:cxn>
                    <a:cxn ang="0">
                      <a:pos x="58" y="2"/>
                    </a:cxn>
                    <a:cxn ang="0">
                      <a:pos x="65" y="0"/>
                    </a:cxn>
                  </a:cxnLst>
                  <a:rect l="0" t="0" r="r" b="b"/>
                  <a:pathLst>
                    <a:path w="117" h="174">
                      <a:moveTo>
                        <a:pt x="65" y="0"/>
                      </a:moveTo>
                      <a:lnTo>
                        <a:pt x="74" y="2"/>
                      </a:lnTo>
                      <a:lnTo>
                        <a:pt x="100" y="11"/>
                      </a:lnTo>
                      <a:lnTo>
                        <a:pt x="107" y="15"/>
                      </a:lnTo>
                      <a:lnTo>
                        <a:pt x="113" y="21"/>
                      </a:lnTo>
                      <a:lnTo>
                        <a:pt x="116" y="28"/>
                      </a:lnTo>
                      <a:lnTo>
                        <a:pt x="117" y="36"/>
                      </a:lnTo>
                      <a:lnTo>
                        <a:pt x="116" y="44"/>
                      </a:lnTo>
                      <a:lnTo>
                        <a:pt x="78" y="156"/>
                      </a:lnTo>
                      <a:lnTo>
                        <a:pt x="73" y="164"/>
                      </a:lnTo>
                      <a:lnTo>
                        <a:pt x="67" y="170"/>
                      </a:lnTo>
                      <a:lnTo>
                        <a:pt x="60" y="173"/>
                      </a:lnTo>
                      <a:lnTo>
                        <a:pt x="51" y="174"/>
                      </a:lnTo>
                      <a:lnTo>
                        <a:pt x="43" y="173"/>
                      </a:lnTo>
                      <a:lnTo>
                        <a:pt x="18" y="164"/>
                      </a:lnTo>
                      <a:lnTo>
                        <a:pt x="10" y="159"/>
                      </a:lnTo>
                      <a:lnTo>
                        <a:pt x="4" y="154"/>
                      </a:lnTo>
                      <a:lnTo>
                        <a:pt x="1" y="146"/>
                      </a:lnTo>
                      <a:lnTo>
                        <a:pt x="0" y="138"/>
                      </a:lnTo>
                      <a:lnTo>
                        <a:pt x="1" y="130"/>
                      </a:lnTo>
                      <a:lnTo>
                        <a:pt x="40" y="18"/>
                      </a:lnTo>
                      <a:lnTo>
                        <a:pt x="44" y="11"/>
                      </a:lnTo>
                      <a:lnTo>
                        <a:pt x="50" y="5"/>
                      </a:lnTo>
                      <a:lnTo>
                        <a:pt x="58" y="2"/>
                      </a:lnTo>
                      <a:lnTo>
                        <a:pt x="65" y="0"/>
                      </a:lnTo>
                      <a:close/>
                    </a:path>
                  </a:pathLst>
                </a:custGeom>
                <a:solidFill>
                  <a:srgbClr val="FF820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9" name="Freeform 101"/>
                <p:cNvSpPr>
                  <a:spLocks/>
                </p:cNvSpPr>
                <p:nvPr/>
              </p:nvSpPr>
              <p:spPr bwMode="auto">
                <a:xfrm>
                  <a:off x="2463801" y="2501901"/>
                  <a:ext cx="165100" cy="254000"/>
                </a:xfrm>
                <a:custGeom>
                  <a:avLst/>
                  <a:gdLst/>
                  <a:ahLst/>
                  <a:cxnLst>
                    <a:cxn ang="0">
                      <a:pos x="62" y="0"/>
                    </a:cxn>
                    <a:cxn ang="0">
                      <a:pos x="69" y="1"/>
                    </a:cxn>
                    <a:cxn ang="0">
                      <a:pos x="88" y="8"/>
                    </a:cxn>
                    <a:cxn ang="0">
                      <a:pos x="95" y="11"/>
                    </a:cxn>
                    <a:cxn ang="0">
                      <a:pos x="100" y="17"/>
                    </a:cxn>
                    <a:cxn ang="0">
                      <a:pos x="103" y="23"/>
                    </a:cxn>
                    <a:cxn ang="0">
                      <a:pos x="104" y="30"/>
                    </a:cxn>
                    <a:cxn ang="0">
                      <a:pos x="102" y="38"/>
                    </a:cxn>
                    <a:cxn ang="0">
                      <a:pos x="65" y="144"/>
                    </a:cxn>
                    <a:cxn ang="0">
                      <a:pos x="62" y="151"/>
                    </a:cxn>
                    <a:cxn ang="0">
                      <a:pos x="56" y="156"/>
                    </a:cxn>
                    <a:cxn ang="0">
                      <a:pos x="50" y="159"/>
                    </a:cxn>
                    <a:cxn ang="0">
                      <a:pos x="43" y="160"/>
                    </a:cxn>
                    <a:cxn ang="0">
                      <a:pos x="35" y="159"/>
                    </a:cxn>
                    <a:cxn ang="0">
                      <a:pos x="16" y="152"/>
                    </a:cxn>
                    <a:cxn ang="0">
                      <a:pos x="10" y="149"/>
                    </a:cxn>
                    <a:cxn ang="0">
                      <a:pos x="5" y="144"/>
                    </a:cxn>
                    <a:cxn ang="0">
                      <a:pos x="2" y="137"/>
                    </a:cxn>
                    <a:cxn ang="0">
                      <a:pos x="0" y="130"/>
                    </a:cxn>
                    <a:cxn ang="0">
                      <a:pos x="2" y="123"/>
                    </a:cxn>
                    <a:cxn ang="0">
                      <a:pos x="39" y="16"/>
                    </a:cxn>
                    <a:cxn ang="0">
                      <a:pos x="42" y="9"/>
                    </a:cxn>
                    <a:cxn ang="0">
                      <a:pos x="48" y="4"/>
                    </a:cxn>
                    <a:cxn ang="0">
                      <a:pos x="55" y="1"/>
                    </a:cxn>
                    <a:cxn ang="0">
                      <a:pos x="62" y="0"/>
                    </a:cxn>
                  </a:cxnLst>
                  <a:rect l="0" t="0" r="r" b="b"/>
                  <a:pathLst>
                    <a:path w="104" h="160">
                      <a:moveTo>
                        <a:pt x="62" y="0"/>
                      </a:moveTo>
                      <a:lnTo>
                        <a:pt x="69" y="1"/>
                      </a:lnTo>
                      <a:lnTo>
                        <a:pt x="88" y="8"/>
                      </a:lnTo>
                      <a:lnTo>
                        <a:pt x="95" y="11"/>
                      </a:lnTo>
                      <a:lnTo>
                        <a:pt x="100" y="17"/>
                      </a:lnTo>
                      <a:lnTo>
                        <a:pt x="103" y="23"/>
                      </a:lnTo>
                      <a:lnTo>
                        <a:pt x="104" y="30"/>
                      </a:lnTo>
                      <a:lnTo>
                        <a:pt x="102" y="38"/>
                      </a:lnTo>
                      <a:lnTo>
                        <a:pt x="65" y="144"/>
                      </a:lnTo>
                      <a:lnTo>
                        <a:pt x="62" y="151"/>
                      </a:lnTo>
                      <a:lnTo>
                        <a:pt x="56" y="156"/>
                      </a:lnTo>
                      <a:lnTo>
                        <a:pt x="50" y="159"/>
                      </a:lnTo>
                      <a:lnTo>
                        <a:pt x="43" y="160"/>
                      </a:lnTo>
                      <a:lnTo>
                        <a:pt x="35" y="159"/>
                      </a:lnTo>
                      <a:lnTo>
                        <a:pt x="16" y="152"/>
                      </a:lnTo>
                      <a:lnTo>
                        <a:pt x="10" y="149"/>
                      </a:lnTo>
                      <a:lnTo>
                        <a:pt x="5" y="144"/>
                      </a:lnTo>
                      <a:lnTo>
                        <a:pt x="2" y="137"/>
                      </a:lnTo>
                      <a:lnTo>
                        <a:pt x="0" y="130"/>
                      </a:lnTo>
                      <a:lnTo>
                        <a:pt x="2" y="123"/>
                      </a:lnTo>
                      <a:lnTo>
                        <a:pt x="39" y="16"/>
                      </a:lnTo>
                      <a:lnTo>
                        <a:pt x="42" y="9"/>
                      </a:lnTo>
                      <a:lnTo>
                        <a:pt x="48" y="4"/>
                      </a:lnTo>
                      <a:lnTo>
                        <a:pt x="55" y="1"/>
                      </a:lnTo>
                      <a:lnTo>
                        <a:pt x="62" y="0"/>
                      </a:lnTo>
                      <a:close/>
                    </a:path>
                  </a:pathLst>
                </a:custGeom>
                <a:solidFill>
                  <a:srgbClr val="FFB9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0" name="Freeform 102"/>
                <p:cNvSpPr>
                  <a:spLocks/>
                </p:cNvSpPr>
                <p:nvPr/>
              </p:nvSpPr>
              <p:spPr bwMode="auto">
                <a:xfrm>
                  <a:off x="2586038" y="2549526"/>
                  <a:ext cx="185738" cy="276225"/>
                </a:xfrm>
                <a:custGeom>
                  <a:avLst/>
                  <a:gdLst/>
                  <a:ahLst/>
                  <a:cxnLst>
                    <a:cxn ang="0">
                      <a:pos x="66" y="0"/>
                    </a:cxn>
                    <a:cxn ang="0">
                      <a:pos x="74" y="2"/>
                    </a:cxn>
                    <a:cxn ang="0">
                      <a:pos x="100" y="10"/>
                    </a:cxn>
                    <a:cxn ang="0">
                      <a:pos x="107" y="15"/>
                    </a:cxn>
                    <a:cxn ang="0">
                      <a:pos x="113" y="21"/>
                    </a:cxn>
                    <a:cxn ang="0">
                      <a:pos x="117" y="28"/>
                    </a:cxn>
                    <a:cxn ang="0">
                      <a:pos x="117" y="37"/>
                    </a:cxn>
                    <a:cxn ang="0">
                      <a:pos x="116" y="45"/>
                    </a:cxn>
                    <a:cxn ang="0">
                      <a:pos x="77" y="156"/>
                    </a:cxn>
                    <a:cxn ang="0">
                      <a:pos x="74" y="164"/>
                    </a:cxn>
                    <a:cxn ang="0">
                      <a:pos x="68" y="170"/>
                    </a:cxn>
                    <a:cxn ang="0">
                      <a:pos x="60" y="173"/>
                    </a:cxn>
                    <a:cxn ang="0">
                      <a:pos x="52" y="174"/>
                    </a:cxn>
                    <a:cxn ang="0">
                      <a:pos x="44" y="173"/>
                    </a:cxn>
                    <a:cxn ang="0">
                      <a:pos x="18" y="164"/>
                    </a:cxn>
                    <a:cxn ang="0">
                      <a:pos x="11" y="159"/>
                    </a:cxn>
                    <a:cxn ang="0">
                      <a:pos x="5" y="154"/>
                    </a:cxn>
                    <a:cxn ang="0">
                      <a:pos x="1" y="146"/>
                    </a:cxn>
                    <a:cxn ang="0">
                      <a:pos x="0" y="138"/>
                    </a:cxn>
                    <a:cxn ang="0">
                      <a:pos x="2" y="130"/>
                    </a:cxn>
                    <a:cxn ang="0">
                      <a:pos x="41" y="18"/>
                    </a:cxn>
                    <a:cxn ang="0">
                      <a:pos x="44" y="10"/>
                    </a:cxn>
                    <a:cxn ang="0">
                      <a:pos x="50" y="5"/>
                    </a:cxn>
                    <a:cxn ang="0">
                      <a:pos x="58" y="2"/>
                    </a:cxn>
                    <a:cxn ang="0">
                      <a:pos x="66" y="0"/>
                    </a:cxn>
                  </a:cxnLst>
                  <a:rect l="0" t="0" r="r" b="b"/>
                  <a:pathLst>
                    <a:path w="117" h="174">
                      <a:moveTo>
                        <a:pt x="66" y="0"/>
                      </a:moveTo>
                      <a:lnTo>
                        <a:pt x="74" y="2"/>
                      </a:lnTo>
                      <a:lnTo>
                        <a:pt x="100" y="10"/>
                      </a:lnTo>
                      <a:lnTo>
                        <a:pt x="107" y="15"/>
                      </a:lnTo>
                      <a:lnTo>
                        <a:pt x="113" y="21"/>
                      </a:lnTo>
                      <a:lnTo>
                        <a:pt x="117" y="28"/>
                      </a:lnTo>
                      <a:lnTo>
                        <a:pt x="117" y="37"/>
                      </a:lnTo>
                      <a:lnTo>
                        <a:pt x="116" y="45"/>
                      </a:lnTo>
                      <a:lnTo>
                        <a:pt x="77" y="156"/>
                      </a:lnTo>
                      <a:lnTo>
                        <a:pt x="74" y="164"/>
                      </a:lnTo>
                      <a:lnTo>
                        <a:pt x="68" y="170"/>
                      </a:lnTo>
                      <a:lnTo>
                        <a:pt x="60" y="173"/>
                      </a:lnTo>
                      <a:lnTo>
                        <a:pt x="52" y="174"/>
                      </a:lnTo>
                      <a:lnTo>
                        <a:pt x="44" y="173"/>
                      </a:lnTo>
                      <a:lnTo>
                        <a:pt x="18" y="164"/>
                      </a:lnTo>
                      <a:lnTo>
                        <a:pt x="11" y="159"/>
                      </a:lnTo>
                      <a:lnTo>
                        <a:pt x="5" y="154"/>
                      </a:lnTo>
                      <a:lnTo>
                        <a:pt x="1" y="146"/>
                      </a:lnTo>
                      <a:lnTo>
                        <a:pt x="0" y="138"/>
                      </a:lnTo>
                      <a:lnTo>
                        <a:pt x="2" y="130"/>
                      </a:lnTo>
                      <a:lnTo>
                        <a:pt x="41" y="18"/>
                      </a:lnTo>
                      <a:lnTo>
                        <a:pt x="44" y="10"/>
                      </a:lnTo>
                      <a:lnTo>
                        <a:pt x="50" y="5"/>
                      </a:lnTo>
                      <a:lnTo>
                        <a:pt x="58" y="2"/>
                      </a:lnTo>
                      <a:lnTo>
                        <a:pt x="66" y="0"/>
                      </a:lnTo>
                      <a:close/>
                    </a:path>
                  </a:pathLst>
                </a:custGeom>
                <a:solidFill>
                  <a:srgbClr val="FF820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1" name="Freeform 103"/>
                <p:cNvSpPr>
                  <a:spLocks/>
                </p:cNvSpPr>
                <p:nvPr/>
              </p:nvSpPr>
              <p:spPr bwMode="auto">
                <a:xfrm>
                  <a:off x="2601913" y="2549526"/>
                  <a:ext cx="163513" cy="254000"/>
                </a:xfrm>
                <a:custGeom>
                  <a:avLst/>
                  <a:gdLst/>
                  <a:ahLst/>
                  <a:cxnLst>
                    <a:cxn ang="0">
                      <a:pos x="60" y="0"/>
                    </a:cxn>
                    <a:cxn ang="0">
                      <a:pos x="68" y="1"/>
                    </a:cxn>
                    <a:cxn ang="0">
                      <a:pos x="87" y="8"/>
                    </a:cxn>
                    <a:cxn ang="0">
                      <a:pos x="93" y="12"/>
                    </a:cxn>
                    <a:cxn ang="0">
                      <a:pos x="99" y="17"/>
                    </a:cxn>
                    <a:cxn ang="0">
                      <a:pos x="102" y="23"/>
                    </a:cxn>
                    <a:cxn ang="0">
                      <a:pos x="103" y="30"/>
                    </a:cxn>
                    <a:cxn ang="0">
                      <a:pos x="102" y="38"/>
                    </a:cxn>
                    <a:cxn ang="0">
                      <a:pos x="65" y="144"/>
                    </a:cxn>
                    <a:cxn ang="0">
                      <a:pos x="61" y="151"/>
                    </a:cxn>
                    <a:cxn ang="0">
                      <a:pos x="56" y="156"/>
                    </a:cxn>
                    <a:cxn ang="0">
                      <a:pos x="50" y="159"/>
                    </a:cxn>
                    <a:cxn ang="0">
                      <a:pos x="43" y="160"/>
                    </a:cxn>
                    <a:cxn ang="0">
                      <a:pos x="35" y="159"/>
                    </a:cxn>
                    <a:cxn ang="0">
                      <a:pos x="16" y="152"/>
                    </a:cxn>
                    <a:cxn ang="0">
                      <a:pos x="9" y="149"/>
                    </a:cxn>
                    <a:cxn ang="0">
                      <a:pos x="4" y="143"/>
                    </a:cxn>
                    <a:cxn ang="0">
                      <a:pos x="1" y="137"/>
                    </a:cxn>
                    <a:cxn ang="0">
                      <a:pos x="0" y="130"/>
                    </a:cxn>
                    <a:cxn ang="0">
                      <a:pos x="1" y="122"/>
                    </a:cxn>
                    <a:cxn ang="0">
                      <a:pos x="38" y="16"/>
                    </a:cxn>
                    <a:cxn ang="0">
                      <a:pos x="42" y="9"/>
                    </a:cxn>
                    <a:cxn ang="0">
                      <a:pos x="47" y="4"/>
                    </a:cxn>
                    <a:cxn ang="0">
                      <a:pos x="53" y="1"/>
                    </a:cxn>
                    <a:cxn ang="0">
                      <a:pos x="60" y="0"/>
                    </a:cxn>
                  </a:cxnLst>
                  <a:rect l="0" t="0" r="r" b="b"/>
                  <a:pathLst>
                    <a:path w="103" h="160">
                      <a:moveTo>
                        <a:pt x="60" y="0"/>
                      </a:moveTo>
                      <a:lnTo>
                        <a:pt x="68" y="1"/>
                      </a:lnTo>
                      <a:lnTo>
                        <a:pt x="87" y="8"/>
                      </a:lnTo>
                      <a:lnTo>
                        <a:pt x="93" y="12"/>
                      </a:lnTo>
                      <a:lnTo>
                        <a:pt x="99" y="17"/>
                      </a:lnTo>
                      <a:lnTo>
                        <a:pt x="102" y="23"/>
                      </a:lnTo>
                      <a:lnTo>
                        <a:pt x="103" y="30"/>
                      </a:lnTo>
                      <a:lnTo>
                        <a:pt x="102" y="38"/>
                      </a:lnTo>
                      <a:lnTo>
                        <a:pt x="65" y="144"/>
                      </a:lnTo>
                      <a:lnTo>
                        <a:pt x="61" y="151"/>
                      </a:lnTo>
                      <a:lnTo>
                        <a:pt x="56" y="156"/>
                      </a:lnTo>
                      <a:lnTo>
                        <a:pt x="50" y="159"/>
                      </a:lnTo>
                      <a:lnTo>
                        <a:pt x="43" y="160"/>
                      </a:lnTo>
                      <a:lnTo>
                        <a:pt x="35" y="159"/>
                      </a:lnTo>
                      <a:lnTo>
                        <a:pt x="16" y="152"/>
                      </a:lnTo>
                      <a:lnTo>
                        <a:pt x="9" y="149"/>
                      </a:lnTo>
                      <a:lnTo>
                        <a:pt x="4" y="143"/>
                      </a:lnTo>
                      <a:lnTo>
                        <a:pt x="1" y="137"/>
                      </a:lnTo>
                      <a:lnTo>
                        <a:pt x="0" y="130"/>
                      </a:lnTo>
                      <a:lnTo>
                        <a:pt x="1" y="122"/>
                      </a:lnTo>
                      <a:lnTo>
                        <a:pt x="38" y="16"/>
                      </a:lnTo>
                      <a:lnTo>
                        <a:pt x="42" y="9"/>
                      </a:lnTo>
                      <a:lnTo>
                        <a:pt x="47" y="4"/>
                      </a:lnTo>
                      <a:lnTo>
                        <a:pt x="53" y="1"/>
                      </a:lnTo>
                      <a:lnTo>
                        <a:pt x="60" y="0"/>
                      </a:lnTo>
                      <a:close/>
                    </a:path>
                  </a:pathLst>
                </a:custGeom>
                <a:solidFill>
                  <a:srgbClr val="FFB9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2" name="Freeform 104"/>
                <p:cNvSpPr>
                  <a:spLocks/>
                </p:cNvSpPr>
                <p:nvPr/>
              </p:nvSpPr>
              <p:spPr bwMode="auto">
                <a:xfrm>
                  <a:off x="2722563" y="2598738"/>
                  <a:ext cx="187325" cy="274638"/>
                </a:xfrm>
                <a:custGeom>
                  <a:avLst/>
                  <a:gdLst/>
                  <a:ahLst/>
                  <a:cxnLst>
                    <a:cxn ang="0">
                      <a:pos x="66" y="0"/>
                    </a:cxn>
                    <a:cxn ang="0">
                      <a:pos x="75" y="1"/>
                    </a:cxn>
                    <a:cxn ang="0">
                      <a:pos x="100" y="10"/>
                    </a:cxn>
                    <a:cxn ang="0">
                      <a:pos x="108" y="14"/>
                    </a:cxn>
                    <a:cxn ang="0">
                      <a:pos x="113" y="20"/>
                    </a:cxn>
                    <a:cxn ang="0">
                      <a:pos x="117" y="27"/>
                    </a:cxn>
                    <a:cxn ang="0">
                      <a:pos x="118" y="35"/>
                    </a:cxn>
                    <a:cxn ang="0">
                      <a:pos x="117" y="44"/>
                    </a:cxn>
                    <a:cxn ang="0">
                      <a:pos x="78" y="155"/>
                    </a:cxn>
                    <a:cxn ang="0">
                      <a:pos x="73" y="163"/>
                    </a:cxn>
                    <a:cxn ang="0">
                      <a:pos x="68" y="168"/>
                    </a:cxn>
                    <a:cxn ang="0">
                      <a:pos x="60" y="172"/>
                    </a:cxn>
                    <a:cxn ang="0">
                      <a:pos x="52" y="173"/>
                    </a:cxn>
                    <a:cxn ang="0">
                      <a:pos x="44" y="172"/>
                    </a:cxn>
                    <a:cxn ang="0">
                      <a:pos x="18" y="163"/>
                    </a:cxn>
                    <a:cxn ang="0">
                      <a:pos x="11" y="158"/>
                    </a:cxn>
                    <a:cxn ang="0">
                      <a:pos x="5" y="153"/>
                    </a:cxn>
                    <a:cxn ang="0">
                      <a:pos x="2" y="145"/>
                    </a:cxn>
                    <a:cxn ang="0">
                      <a:pos x="0" y="137"/>
                    </a:cxn>
                    <a:cxn ang="0">
                      <a:pos x="2" y="129"/>
                    </a:cxn>
                    <a:cxn ang="0">
                      <a:pos x="40" y="17"/>
                    </a:cxn>
                    <a:cxn ang="0">
                      <a:pos x="45" y="10"/>
                    </a:cxn>
                    <a:cxn ang="0">
                      <a:pos x="51" y="4"/>
                    </a:cxn>
                    <a:cxn ang="0">
                      <a:pos x="58" y="0"/>
                    </a:cxn>
                    <a:cxn ang="0">
                      <a:pos x="66" y="0"/>
                    </a:cxn>
                  </a:cxnLst>
                  <a:rect l="0" t="0" r="r" b="b"/>
                  <a:pathLst>
                    <a:path w="118" h="173">
                      <a:moveTo>
                        <a:pt x="66" y="0"/>
                      </a:moveTo>
                      <a:lnTo>
                        <a:pt x="75" y="1"/>
                      </a:lnTo>
                      <a:lnTo>
                        <a:pt x="100" y="10"/>
                      </a:lnTo>
                      <a:lnTo>
                        <a:pt x="108" y="14"/>
                      </a:lnTo>
                      <a:lnTo>
                        <a:pt x="113" y="20"/>
                      </a:lnTo>
                      <a:lnTo>
                        <a:pt x="117" y="27"/>
                      </a:lnTo>
                      <a:lnTo>
                        <a:pt x="118" y="35"/>
                      </a:lnTo>
                      <a:lnTo>
                        <a:pt x="117" y="44"/>
                      </a:lnTo>
                      <a:lnTo>
                        <a:pt x="78" y="155"/>
                      </a:lnTo>
                      <a:lnTo>
                        <a:pt x="73" y="163"/>
                      </a:lnTo>
                      <a:lnTo>
                        <a:pt x="68" y="168"/>
                      </a:lnTo>
                      <a:lnTo>
                        <a:pt x="60" y="172"/>
                      </a:lnTo>
                      <a:lnTo>
                        <a:pt x="52" y="173"/>
                      </a:lnTo>
                      <a:lnTo>
                        <a:pt x="44" y="172"/>
                      </a:lnTo>
                      <a:lnTo>
                        <a:pt x="18" y="163"/>
                      </a:lnTo>
                      <a:lnTo>
                        <a:pt x="11" y="158"/>
                      </a:lnTo>
                      <a:lnTo>
                        <a:pt x="5" y="153"/>
                      </a:lnTo>
                      <a:lnTo>
                        <a:pt x="2" y="145"/>
                      </a:lnTo>
                      <a:lnTo>
                        <a:pt x="0" y="137"/>
                      </a:lnTo>
                      <a:lnTo>
                        <a:pt x="2" y="129"/>
                      </a:lnTo>
                      <a:lnTo>
                        <a:pt x="40" y="17"/>
                      </a:lnTo>
                      <a:lnTo>
                        <a:pt x="45" y="10"/>
                      </a:lnTo>
                      <a:lnTo>
                        <a:pt x="51" y="4"/>
                      </a:lnTo>
                      <a:lnTo>
                        <a:pt x="58" y="0"/>
                      </a:lnTo>
                      <a:lnTo>
                        <a:pt x="66" y="0"/>
                      </a:lnTo>
                      <a:close/>
                    </a:path>
                  </a:pathLst>
                </a:custGeom>
                <a:solidFill>
                  <a:srgbClr val="FF820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3" name="Freeform 105"/>
                <p:cNvSpPr>
                  <a:spLocks/>
                </p:cNvSpPr>
                <p:nvPr/>
              </p:nvSpPr>
              <p:spPr bwMode="auto">
                <a:xfrm>
                  <a:off x="2738438" y="2597151"/>
                  <a:ext cx="163513" cy="254000"/>
                </a:xfrm>
                <a:custGeom>
                  <a:avLst/>
                  <a:gdLst/>
                  <a:ahLst/>
                  <a:cxnLst>
                    <a:cxn ang="0">
                      <a:pos x="61" y="0"/>
                    </a:cxn>
                    <a:cxn ang="0">
                      <a:pos x="69" y="1"/>
                    </a:cxn>
                    <a:cxn ang="0">
                      <a:pos x="88" y="8"/>
                    </a:cxn>
                    <a:cxn ang="0">
                      <a:pos x="94" y="12"/>
                    </a:cxn>
                    <a:cxn ang="0">
                      <a:pos x="99" y="17"/>
                    </a:cxn>
                    <a:cxn ang="0">
                      <a:pos x="102" y="23"/>
                    </a:cxn>
                    <a:cxn ang="0">
                      <a:pos x="103" y="30"/>
                    </a:cxn>
                    <a:cxn ang="0">
                      <a:pos x="102" y="38"/>
                    </a:cxn>
                    <a:cxn ang="0">
                      <a:pos x="65" y="144"/>
                    </a:cxn>
                    <a:cxn ang="0">
                      <a:pos x="62" y="151"/>
                    </a:cxn>
                    <a:cxn ang="0">
                      <a:pos x="56" y="156"/>
                    </a:cxn>
                    <a:cxn ang="0">
                      <a:pos x="49" y="159"/>
                    </a:cxn>
                    <a:cxn ang="0">
                      <a:pos x="42" y="160"/>
                    </a:cxn>
                    <a:cxn ang="0">
                      <a:pos x="35" y="159"/>
                    </a:cxn>
                    <a:cxn ang="0">
                      <a:pos x="16" y="152"/>
                    </a:cxn>
                    <a:cxn ang="0">
                      <a:pos x="9" y="148"/>
                    </a:cxn>
                    <a:cxn ang="0">
                      <a:pos x="4" y="143"/>
                    </a:cxn>
                    <a:cxn ang="0">
                      <a:pos x="1" y="137"/>
                    </a:cxn>
                    <a:cxn ang="0">
                      <a:pos x="0" y="130"/>
                    </a:cxn>
                    <a:cxn ang="0">
                      <a:pos x="1" y="122"/>
                    </a:cxn>
                    <a:cxn ang="0">
                      <a:pos x="39" y="15"/>
                    </a:cxn>
                    <a:cxn ang="0">
                      <a:pos x="42" y="9"/>
                    </a:cxn>
                    <a:cxn ang="0">
                      <a:pos x="47" y="4"/>
                    </a:cxn>
                    <a:cxn ang="0">
                      <a:pos x="54" y="1"/>
                    </a:cxn>
                    <a:cxn ang="0">
                      <a:pos x="61" y="0"/>
                    </a:cxn>
                  </a:cxnLst>
                  <a:rect l="0" t="0" r="r" b="b"/>
                  <a:pathLst>
                    <a:path w="103" h="160">
                      <a:moveTo>
                        <a:pt x="61" y="0"/>
                      </a:moveTo>
                      <a:lnTo>
                        <a:pt x="69" y="1"/>
                      </a:lnTo>
                      <a:lnTo>
                        <a:pt x="88" y="8"/>
                      </a:lnTo>
                      <a:lnTo>
                        <a:pt x="94" y="12"/>
                      </a:lnTo>
                      <a:lnTo>
                        <a:pt x="99" y="17"/>
                      </a:lnTo>
                      <a:lnTo>
                        <a:pt x="102" y="23"/>
                      </a:lnTo>
                      <a:lnTo>
                        <a:pt x="103" y="30"/>
                      </a:lnTo>
                      <a:lnTo>
                        <a:pt x="102" y="38"/>
                      </a:lnTo>
                      <a:lnTo>
                        <a:pt x="65" y="144"/>
                      </a:lnTo>
                      <a:lnTo>
                        <a:pt x="62" y="151"/>
                      </a:lnTo>
                      <a:lnTo>
                        <a:pt x="56" y="156"/>
                      </a:lnTo>
                      <a:lnTo>
                        <a:pt x="49" y="159"/>
                      </a:lnTo>
                      <a:lnTo>
                        <a:pt x="42" y="160"/>
                      </a:lnTo>
                      <a:lnTo>
                        <a:pt x="35" y="159"/>
                      </a:lnTo>
                      <a:lnTo>
                        <a:pt x="16" y="152"/>
                      </a:lnTo>
                      <a:lnTo>
                        <a:pt x="9" y="148"/>
                      </a:lnTo>
                      <a:lnTo>
                        <a:pt x="4" y="143"/>
                      </a:lnTo>
                      <a:lnTo>
                        <a:pt x="1" y="137"/>
                      </a:lnTo>
                      <a:lnTo>
                        <a:pt x="0" y="130"/>
                      </a:lnTo>
                      <a:lnTo>
                        <a:pt x="1" y="122"/>
                      </a:lnTo>
                      <a:lnTo>
                        <a:pt x="39" y="15"/>
                      </a:lnTo>
                      <a:lnTo>
                        <a:pt x="42" y="9"/>
                      </a:lnTo>
                      <a:lnTo>
                        <a:pt x="47" y="4"/>
                      </a:lnTo>
                      <a:lnTo>
                        <a:pt x="54" y="1"/>
                      </a:lnTo>
                      <a:lnTo>
                        <a:pt x="61" y="0"/>
                      </a:lnTo>
                      <a:close/>
                    </a:path>
                  </a:pathLst>
                </a:custGeom>
                <a:solidFill>
                  <a:srgbClr val="FFB9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4" name="Freeform 106"/>
                <p:cNvSpPr>
                  <a:spLocks/>
                </p:cNvSpPr>
                <p:nvPr/>
              </p:nvSpPr>
              <p:spPr bwMode="auto">
                <a:xfrm>
                  <a:off x="2860676" y="2646363"/>
                  <a:ext cx="185738" cy="274638"/>
                </a:xfrm>
                <a:custGeom>
                  <a:avLst/>
                  <a:gdLst/>
                  <a:ahLst/>
                  <a:cxnLst>
                    <a:cxn ang="0">
                      <a:pos x="65" y="0"/>
                    </a:cxn>
                    <a:cxn ang="0">
                      <a:pos x="74" y="1"/>
                    </a:cxn>
                    <a:cxn ang="0">
                      <a:pos x="99" y="10"/>
                    </a:cxn>
                    <a:cxn ang="0">
                      <a:pos x="107" y="14"/>
                    </a:cxn>
                    <a:cxn ang="0">
                      <a:pos x="112" y="19"/>
                    </a:cxn>
                    <a:cxn ang="0">
                      <a:pos x="116" y="27"/>
                    </a:cxn>
                    <a:cxn ang="0">
                      <a:pos x="117" y="35"/>
                    </a:cxn>
                    <a:cxn ang="0">
                      <a:pos x="116" y="44"/>
                    </a:cxn>
                    <a:cxn ang="0">
                      <a:pos x="77" y="155"/>
                    </a:cxn>
                    <a:cxn ang="0">
                      <a:pos x="73" y="163"/>
                    </a:cxn>
                    <a:cxn ang="0">
                      <a:pos x="67" y="168"/>
                    </a:cxn>
                    <a:cxn ang="0">
                      <a:pos x="60" y="172"/>
                    </a:cxn>
                    <a:cxn ang="0">
                      <a:pos x="51" y="173"/>
                    </a:cxn>
                    <a:cxn ang="0">
                      <a:pos x="43" y="172"/>
                    </a:cxn>
                    <a:cxn ang="0">
                      <a:pos x="18" y="163"/>
                    </a:cxn>
                    <a:cxn ang="0">
                      <a:pos x="10" y="159"/>
                    </a:cxn>
                    <a:cxn ang="0">
                      <a:pos x="4" y="153"/>
                    </a:cxn>
                    <a:cxn ang="0">
                      <a:pos x="1" y="145"/>
                    </a:cxn>
                    <a:cxn ang="0">
                      <a:pos x="0" y="137"/>
                    </a:cxn>
                    <a:cxn ang="0">
                      <a:pos x="1" y="129"/>
                    </a:cxn>
                    <a:cxn ang="0">
                      <a:pos x="40" y="17"/>
                    </a:cxn>
                    <a:cxn ang="0">
                      <a:pos x="44" y="10"/>
                    </a:cxn>
                    <a:cxn ang="0">
                      <a:pos x="50" y="4"/>
                    </a:cxn>
                    <a:cxn ang="0">
                      <a:pos x="57" y="0"/>
                    </a:cxn>
                    <a:cxn ang="0">
                      <a:pos x="65" y="0"/>
                    </a:cxn>
                  </a:cxnLst>
                  <a:rect l="0" t="0" r="r" b="b"/>
                  <a:pathLst>
                    <a:path w="117" h="173">
                      <a:moveTo>
                        <a:pt x="65" y="0"/>
                      </a:moveTo>
                      <a:lnTo>
                        <a:pt x="74" y="1"/>
                      </a:lnTo>
                      <a:lnTo>
                        <a:pt x="99" y="10"/>
                      </a:lnTo>
                      <a:lnTo>
                        <a:pt x="107" y="14"/>
                      </a:lnTo>
                      <a:lnTo>
                        <a:pt x="112" y="19"/>
                      </a:lnTo>
                      <a:lnTo>
                        <a:pt x="116" y="27"/>
                      </a:lnTo>
                      <a:lnTo>
                        <a:pt x="117" y="35"/>
                      </a:lnTo>
                      <a:lnTo>
                        <a:pt x="116" y="44"/>
                      </a:lnTo>
                      <a:lnTo>
                        <a:pt x="77" y="155"/>
                      </a:lnTo>
                      <a:lnTo>
                        <a:pt x="73" y="163"/>
                      </a:lnTo>
                      <a:lnTo>
                        <a:pt x="67" y="168"/>
                      </a:lnTo>
                      <a:lnTo>
                        <a:pt x="60" y="172"/>
                      </a:lnTo>
                      <a:lnTo>
                        <a:pt x="51" y="173"/>
                      </a:lnTo>
                      <a:lnTo>
                        <a:pt x="43" y="172"/>
                      </a:lnTo>
                      <a:lnTo>
                        <a:pt x="18" y="163"/>
                      </a:lnTo>
                      <a:lnTo>
                        <a:pt x="10" y="159"/>
                      </a:lnTo>
                      <a:lnTo>
                        <a:pt x="4" y="153"/>
                      </a:lnTo>
                      <a:lnTo>
                        <a:pt x="1" y="145"/>
                      </a:lnTo>
                      <a:lnTo>
                        <a:pt x="0" y="137"/>
                      </a:lnTo>
                      <a:lnTo>
                        <a:pt x="1" y="129"/>
                      </a:lnTo>
                      <a:lnTo>
                        <a:pt x="40" y="17"/>
                      </a:lnTo>
                      <a:lnTo>
                        <a:pt x="44" y="10"/>
                      </a:lnTo>
                      <a:lnTo>
                        <a:pt x="50" y="4"/>
                      </a:lnTo>
                      <a:lnTo>
                        <a:pt x="57" y="0"/>
                      </a:lnTo>
                      <a:lnTo>
                        <a:pt x="65" y="0"/>
                      </a:lnTo>
                      <a:close/>
                    </a:path>
                  </a:pathLst>
                </a:custGeom>
                <a:solidFill>
                  <a:srgbClr val="FF820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5" name="Freeform 107"/>
                <p:cNvSpPr>
                  <a:spLocks/>
                </p:cNvSpPr>
                <p:nvPr/>
              </p:nvSpPr>
              <p:spPr bwMode="auto">
                <a:xfrm>
                  <a:off x="2874963" y="2644776"/>
                  <a:ext cx="163513" cy="254000"/>
                </a:xfrm>
                <a:custGeom>
                  <a:avLst/>
                  <a:gdLst/>
                  <a:ahLst/>
                  <a:cxnLst>
                    <a:cxn ang="0">
                      <a:pos x="61" y="0"/>
                    </a:cxn>
                    <a:cxn ang="0">
                      <a:pos x="68" y="1"/>
                    </a:cxn>
                    <a:cxn ang="0">
                      <a:pos x="87" y="8"/>
                    </a:cxn>
                    <a:cxn ang="0">
                      <a:pos x="94" y="12"/>
                    </a:cxn>
                    <a:cxn ang="0">
                      <a:pos x="100" y="17"/>
                    </a:cxn>
                    <a:cxn ang="0">
                      <a:pos x="103" y="23"/>
                    </a:cxn>
                    <a:cxn ang="0">
                      <a:pos x="103" y="30"/>
                    </a:cxn>
                    <a:cxn ang="0">
                      <a:pos x="102" y="38"/>
                    </a:cxn>
                    <a:cxn ang="0">
                      <a:pos x="65" y="145"/>
                    </a:cxn>
                    <a:cxn ang="0">
                      <a:pos x="61" y="151"/>
                    </a:cxn>
                    <a:cxn ang="0">
                      <a:pos x="56" y="156"/>
                    </a:cxn>
                    <a:cxn ang="0">
                      <a:pos x="50" y="159"/>
                    </a:cxn>
                    <a:cxn ang="0">
                      <a:pos x="43" y="160"/>
                    </a:cxn>
                    <a:cxn ang="0">
                      <a:pos x="35" y="159"/>
                    </a:cxn>
                    <a:cxn ang="0">
                      <a:pos x="16" y="152"/>
                    </a:cxn>
                    <a:cxn ang="0">
                      <a:pos x="10" y="148"/>
                    </a:cxn>
                    <a:cxn ang="0">
                      <a:pos x="5" y="143"/>
                    </a:cxn>
                    <a:cxn ang="0">
                      <a:pos x="2" y="137"/>
                    </a:cxn>
                    <a:cxn ang="0">
                      <a:pos x="0" y="130"/>
                    </a:cxn>
                    <a:cxn ang="0">
                      <a:pos x="2" y="122"/>
                    </a:cxn>
                    <a:cxn ang="0">
                      <a:pos x="38" y="15"/>
                    </a:cxn>
                    <a:cxn ang="0">
                      <a:pos x="42" y="9"/>
                    </a:cxn>
                    <a:cxn ang="0">
                      <a:pos x="47" y="4"/>
                    </a:cxn>
                    <a:cxn ang="0">
                      <a:pos x="54" y="1"/>
                    </a:cxn>
                    <a:cxn ang="0">
                      <a:pos x="61" y="0"/>
                    </a:cxn>
                  </a:cxnLst>
                  <a:rect l="0" t="0" r="r" b="b"/>
                  <a:pathLst>
                    <a:path w="103" h="160">
                      <a:moveTo>
                        <a:pt x="61" y="0"/>
                      </a:moveTo>
                      <a:lnTo>
                        <a:pt x="68" y="1"/>
                      </a:lnTo>
                      <a:lnTo>
                        <a:pt x="87" y="8"/>
                      </a:lnTo>
                      <a:lnTo>
                        <a:pt x="94" y="12"/>
                      </a:lnTo>
                      <a:lnTo>
                        <a:pt x="100" y="17"/>
                      </a:lnTo>
                      <a:lnTo>
                        <a:pt x="103" y="23"/>
                      </a:lnTo>
                      <a:lnTo>
                        <a:pt x="103" y="30"/>
                      </a:lnTo>
                      <a:lnTo>
                        <a:pt x="102" y="38"/>
                      </a:lnTo>
                      <a:lnTo>
                        <a:pt x="65" y="145"/>
                      </a:lnTo>
                      <a:lnTo>
                        <a:pt x="61" y="151"/>
                      </a:lnTo>
                      <a:lnTo>
                        <a:pt x="56" y="156"/>
                      </a:lnTo>
                      <a:lnTo>
                        <a:pt x="50" y="159"/>
                      </a:lnTo>
                      <a:lnTo>
                        <a:pt x="43" y="160"/>
                      </a:lnTo>
                      <a:lnTo>
                        <a:pt x="35" y="159"/>
                      </a:lnTo>
                      <a:lnTo>
                        <a:pt x="16" y="152"/>
                      </a:lnTo>
                      <a:lnTo>
                        <a:pt x="10" y="148"/>
                      </a:lnTo>
                      <a:lnTo>
                        <a:pt x="5" y="143"/>
                      </a:lnTo>
                      <a:lnTo>
                        <a:pt x="2" y="137"/>
                      </a:lnTo>
                      <a:lnTo>
                        <a:pt x="0" y="130"/>
                      </a:lnTo>
                      <a:lnTo>
                        <a:pt x="2" y="122"/>
                      </a:lnTo>
                      <a:lnTo>
                        <a:pt x="38" y="15"/>
                      </a:lnTo>
                      <a:lnTo>
                        <a:pt x="42" y="9"/>
                      </a:lnTo>
                      <a:lnTo>
                        <a:pt x="47" y="4"/>
                      </a:lnTo>
                      <a:lnTo>
                        <a:pt x="54" y="1"/>
                      </a:lnTo>
                      <a:lnTo>
                        <a:pt x="61" y="0"/>
                      </a:lnTo>
                      <a:close/>
                    </a:path>
                  </a:pathLst>
                </a:custGeom>
                <a:solidFill>
                  <a:srgbClr val="FFB9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6" name="Freeform 108"/>
                <p:cNvSpPr>
                  <a:spLocks/>
                </p:cNvSpPr>
                <p:nvPr/>
              </p:nvSpPr>
              <p:spPr bwMode="auto">
                <a:xfrm>
                  <a:off x="3171826" y="2754313"/>
                  <a:ext cx="185738" cy="274638"/>
                </a:xfrm>
                <a:custGeom>
                  <a:avLst/>
                  <a:gdLst/>
                  <a:ahLst/>
                  <a:cxnLst>
                    <a:cxn ang="0">
                      <a:pos x="66" y="0"/>
                    </a:cxn>
                    <a:cxn ang="0">
                      <a:pos x="74" y="1"/>
                    </a:cxn>
                    <a:cxn ang="0">
                      <a:pos x="100" y="10"/>
                    </a:cxn>
                    <a:cxn ang="0">
                      <a:pos x="107" y="14"/>
                    </a:cxn>
                    <a:cxn ang="0">
                      <a:pos x="113" y="20"/>
                    </a:cxn>
                    <a:cxn ang="0">
                      <a:pos x="116" y="27"/>
                    </a:cxn>
                    <a:cxn ang="0">
                      <a:pos x="117" y="35"/>
                    </a:cxn>
                    <a:cxn ang="0">
                      <a:pos x="116" y="44"/>
                    </a:cxn>
                    <a:cxn ang="0">
                      <a:pos x="77" y="156"/>
                    </a:cxn>
                    <a:cxn ang="0">
                      <a:pos x="73" y="163"/>
                    </a:cxn>
                    <a:cxn ang="0">
                      <a:pos x="67" y="169"/>
                    </a:cxn>
                    <a:cxn ang="0">
                      <a:pos x="59" y="172"/>
                    </a:cxn>
                    <a:cxn ang="0">
                      <a:pos x="52" y="173"/>
                    </a:cxn>
                    <a:cxn ang="0">
                      <a:pos x="44" y="172"/>
                    </a:cxn>
                    <a:cxn ang="0">
                      <a:pos x="17" y="163"/>
                    </a:cxn>
                    <a:cxn ang="0">
                      <a:pos x="10" y="159"/>
                    </a:cxn>
                    <a:cxn ang="0">
                      <a:pos x="5" y="153"/>
                    </a:cxn>
                    <a:cxn ang="0">
                      <a:pos x="1" y="146"/>
                    </a:cxn>
                    <a:cxn ang="0">
                      <a:pos x="0" y="137"/>
                    </a:cxn>
                    <a:cxn ang="0">
                      <a:pos x="2" y="129"/>
                    </a:cxn>
                    <a:cxn ang="0">
                      <a:pos x="40" y="18"/>
                    </a:cxn>
                    <a:cxn ang="0">
                      <a:pos x="44" y="10"/>
                    </a:cxn>
                    <a:cxn ang="0">
                      <a:pos x="50" y="4"/>
                    </a:cxn>
                    <a:cxn ang="0">
                      <a:pos x="58" y="0"/>
                    </a:cxn>
                    <a:cxn ang="0">
                      <a:pos x="66" y="0"/>
                    </a:cxn>
                  </a:cxnLst>
                  <a:rect l="0" t="0" r="r" b="b"/>
                  <a:pathLst>
                    <a:path w="117" h="173">
                      <a:moveTo>
                        <a:pt x="66" y="0"/>
                      </a:moveTo>
                      <a:lnTo>
                        <a:pt x="74" y="1"/>
                      </a:lnTo>
                      <a:lnTo>
                        <a:pt x="100" y="10"/>
                      </a:lnTo>
                      <a:lnTo>
                        <a:pt x="107" y="14"/>
                      </a:lnTo>
                      <a:lnTo>
                        <a:pt x="113" y="20"/>
                      </a:lnTo>
                      <a:lnTo>
                        <a:pt x="116" y="27"/>
                      </a:lnTo>
                      <a:lnTo>
                        <a:pt x="117" y="35"/>
                      </a:lnTo>
                      <a:lnTo>
                        <a:pt x="116" y="44"/>
                      </a:lnTo>
                      <a:lnTo>
                        <a:pt x="77" y="156"/>
                      </a:lnTo>
                      <a:lnTo>
                        <a:pt x="73" y="163"/>
                      </a:lnTo>
                      <a:lnTo>
                        <a:pt x="67" y="169"/>
                      </a:lnTo>
                      <a:lnTo>
                        <a:pt x="59" y="172"/>
                      </a:lnTo>
                      <a:lnTo>
                        <a:pt x="52" y="173"/>
                      </a:lnTo>
                      <a:lnTo>
                        <a:pt x="44" y="172"/>
                      </a:lnTo>
                      <a:lnTo>
                        <a:pt x="17" y="163"/>
                      </a:lnTo>
                      <a:lnTo>
                        <a:pt x="10" y="159"/>
                      </a:lnTo>
                      <a:lnTo>
                        <a:pt x="5" y="153"/>
                      </a:lnTo>
                      <a:lnTo>
                        <a:pt x="1" y="146"/>
                      </a:lnTo>
                      <a:lnTo>
                        <a:pt x="0" y="137"/>
                      </a:lnTo>
                      <a:lnTo>
                        <a:pt x="2" y="129"/>
                      </a:lnTo>
                      <a:lnTo>
                        <a:pt x="40" y="18"/>
                      </a:lnTo>
                      <a:lnTo>
                        <a:pt x="44" y="10"/>
                      </a:lnTo>
                      <a:lnTo>
                        <a:pt x="50" y="4"/>
                      </a:lnTo>
                      <a:lnTo>
                        <a:pt x="58" y="0"/>
                      </a:lnTo>
                      <a:lnTo>
                        <a:pt x="66" y="0"/>
                      </a:lnTo>
                      <a:close/>
                    </a:path>
                  </a:pathLst>
                </a:custGeom>
                <a:solidFill>
                  <a:srgbClr val="FF820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7" name="Freeform 109"/>
                <p:cNvSpPr>
                  <a:spLocks/>
                </p:cNvSpPr>
                <p:nvPr/>
              </p:nvSpPr>
              <p:spPr bwMode="auto">
                <a:xfrm>
                  <a:off x="3187701" y="2752726"/>
                  <a:ext cx="163513" cy="255588"/>
                </a:xfrm>
                <a:custGeom>
                  <a:avLst/>
                  <a:gdLst/>
                  <a:ahLst/>
                  <a:cxnLst>
                    <a:cxn ang="0">
                      <a:pos x="60" y="0"/>
                    </a:cxn>
                    <a:cxn ang="0">
                      <a:pos x="68" y="1"/>
                    </a:cxn>
                    <a:cxn ang="0">
                      <a:pos x="87" y="8"/>
                    </a:cxn>
                    <a:cxn ang="0">
                      <a:pos x="93" y="12"/>
                    </a:cxn>
                    <a:cxn ang="0">
                      <a:pos x="98" y="17"/>
                    </a:cxn>
                    <a:cxn ang="0">
                      <a:pos x="102" y="23"/>
                    </a:cxn>
                    <a:cxn ang="0">
                      <a:pos x="103" y="30"/>
                    </a:cxn>
                    <a:cxn ang="0">
                      <a:pos x="102" y="38"/>
                    </a:cxn>
                    <a:cxn ang="0">
                      <a:pos x="65" y="145"/>
                    </a:cxn>
                    <a:cxn ang="0">
                      <a:pos x="61" y="151"/>
                    </a:cxn>
                    <a:cxn ang="0">
                      <a:pos x="56" y="156"/>
                    </a:cxn>
                    <a:cxn ang="0">
                      <a:pos x="49" y="159"/>
                    </a:cxn>
                    <a:cxn ang="0">
                      <a:pos x="42" y="161"/>
                    </a:cxn>
                    <a:cxn ang="0">
                      <a:pos x="35" y="159"/>
                    </a:cxn>
                    <a:cxn ang="0">
                      <a:pos x="15" y="152"/>
                    </a:cxn>
                    <a:cxn ang="0">
                      <a:pos x="9" y="149"/>
                    </a:cxn>
                    <a:cxn ang="0">
                      <a:pos x="4" y="143"/>
                    </a:cxn>
                    <a:cxn ang="0">
                      <a:pos x="0" y="137"/>
                    </a:cxn>
                    <a:cxn ang="0">
                      <a:pos x="0" y="130"/>
                    </a:cxn>
                    <a:cxn ang="0">
                      <a:pos x="1" y="122"/>
                    </a:cxn>
                    <a:cxn ang="0">
                      <a:pos x="38" y="16"/>
                    </a:cxn>
                    <a:cxn ang="0">
                      <a:pos x="42" y="9"/>
                    </a:cxn>
                    <a:cxn ang="0">
                      <a:pos x="47" y="4"/>
                    </a:cxn>
                    <a:cxn ang="0">
                      <a:pos x="53" y="1"/>
                    </a:cxn>
                    <a:cxn ang="0">
                      <a:pos x="60" y="0"/>
                    </a:cxn>
                  </a:cxnLst>
                  <a:rect l="0" t="0" r="r" b="b"/>
                  <a:pathLst>
                    <a:path w="103" h="161">
                      <a:moveTo>
                        <a:pt x="60" y="0"/>
                      </a:moveTo>
                      <a:lnTo>
                        <a:pt x="68" y="1"/>
                      </a:lnTo>
                      <a:lnTo>
                        <a:pt x="87" y="8"/>
                      </a:lnTo>
                      <a:lnTo>
                        <a:pt x="93" y="12"/>
                      </a:lnTo>
                      <a:lnTo>
                        <a:pt x="98" y="17"/>
                      </a:lnTo>
                      <a:lnTo>
                        <a:pt x="102" y="23"/>
                      </a:lnTo>
                      <a:lnTo>
                        <a:pt x="103" y="30"/>
                      </a:lnTo>
                      <a:lnTo>
                        <a:pt x="102" y="38"/>
                      </a:lnTo>
                      <a:lnTo>
                        <a:pt x="65" y="145"/>
                      </a:lnTo>
                      <a:lnTo>
                        <a:pt x="61" y="151"/>
                      </a:lnTo>
                      <a:lnTo>
                        <a:pt x="56" y="156"/>
                      </a:lnTo>
                      <a:lnTo>
                        <a:pt x="49" y="159"/>
                      </a:lnTo>
                      <a:lnTo>
                        <a:pt x="42" y="161"/>
                      </a:lnTo>
                      <a:lnTo>
                        <a:pt x="35" y="159"/>
                      </a:lnTo>
                      <a:lnTo>
                        <a:pt x="15" y="152"/>
                      </a:lnTo>
                      <a:lnTo>
                        <a:pt x="9" y="149"/>
                      </a:lnTo>
                      <a:lnTo>
                        <a:pt x="4" y="143"/>
                      </a:lnTo>
                      <a:lnTo>
                        <a:pt x="0" y="137"/>
                      </a:lnTo>
                      <a:lnTo>
                        <a:pt x="0" y="130"/>
                      </a:lnTo>
                      <a:lnTo>
                        <a:pt x="1" y="122"/>
                      </a:lnTo>
                      <a:lnTo>
                        <a:pt x="38" y="16"/>
                      </a:lnTo>
                      <a:lnTo>
                        <a:pt x="42" y="9"/>
                      </a:lnTo>
                      <a:lnTo>
                        <a:pt x="47" y="4"/>
                      </a:lnTo>
                      <a:lnTo>
                        <a:pt x="53" y="1"/>
                      </a:lnTo>
                      <a:lnTo>
                        <a:pt x="60" y="0"/>
                      </a:lnTo>
                      <a:close/>
                    </a:path>
                  </a:pathLst>
                </a:custGeom>
                <a:solidFill>
                  <a:srgbClr val="FFB9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8" name="Freeform 110"/>
                <p:cNvSpPr>
                  <a:spLocks/>
                </p:cNvSpPr>
                <p:nvPr/>
              </p:nvSpPr>
              <p:spPr bwMode="auto">
                <a:xfrm>
                  <a:off x="3308351" y="2801938"/>
                  <a:ext cx="185738" cy="274638"/>
                </a:xfrm>
                <a:custGeom>
                  <a:avLst/>
                  <a:gdLst/>
                  <a:ahLst/>
                  <a:cxnLst>
                    <a:cxn ang="0">
                      <a:pos x="66" y="0"/>
                    </a:cxn>
                    <a:cxn ang="0">
                      <a:pos x="74" y="1"/>
                    </a:cxn>
                    <a:cxn ang="0">
                      <a:pos x="100" y="10"/>
                    </a:cxn>
                    <a:cxn ang="0">
                      <a:pos x="107" y="14"/>
                    </a:cxn>
                    <a:cxn ang="0">
                      <a:pos x="113" y="20"/>
                    </a:cxn>
                    <a:cxn ang="0">
                      <a:pos x="117" y="27"/>
                    </a:cxn>
                    <a:cxn ang="0">
                      <a:pos x="117" y="35"/>
                    </a:cxn>
                    <a:cxn ang="0">
                      <a:pos x="116" y="44"/>
                    </a:cxn>
                    <a:cxn ang="0">
                      <a:pos x="77" y="156"/>
                    </a:cxn>
                    <a:cxn ang="0">
                      <a:pos x="73" y="163"/>
                    </a:cxn>
                    <a:cxn ang="0">
                      <a:pos x="68" y="168"/>
                    </a:cxn>
                    <a:cxn ang="0">
                      <a:pos x="60" y="172"/>
                    </a:cxn>
                    <a:cxn ang="0">
                      <a:pos x="52" y="173"/>
                    </a:cxn>
                    <a:cxn ang="0">
                      <a:pos x="43" y="172"/>
                    </a:cxn>
                    <a:cxn ang="0">
                      <a:pos x="18" y="163"/>
                    </a:cxn>
                    <a:cxn ang="0">
                      <a:pos x="10" y="159"/>
                    </a:cxn>
                    <a:cxn ang="0">
                      <a:pos x="5" y="153"/>
                    </a:cxn>
                    <a:cxn ang="0">
                      <a:pos x="1" y="146"/>
                    </a:cxn>
                    <a:cxn ang="0">
                      <a:pos x="0" y="137"/>
                    </a:cxn>
                    <a:cxn ang="0">
                      <a:pos x="1" y="129"/>
                    </a:cxn>
                    <a:cxn ang="0">
                      <a:pos x="40" y="18"/>
                    </a:cxn>
                    <a:cxn ang="0">
                      <a:pos x="45" y="10"/>
                    </a:cxn>
                    <a:cxn ang="0">
                      <a:pos x="50" y="4"/>
                    </a:cxn>
                    <a:cxn ang="0">
                      <a:pos x="58" y="0"/>
                    </a:cxn>
                    <a:cxn ang="0">
                      <a:pos x="66" y="0"/>
                    </a:cxn>
                  </a:cxnLst>
                  <a:rect l="0" t="0" r="r" b="b"/>
                  <a:pathLst>
                    <a:path w="117" h="173">
                      <a:moveTo>
                        <a:pt x="66" y="0"/>
                      </a:moveTo>
                      <a:lnTo>
                        <a:pt x="74" y="1"/>
                      </a:lnTo>
                      <a:lnTo>
                        <a:pt x="100" y="10"/>
                      </a:lnTo>
                      <a:lnTo>
                        <a:pt x="107" y="14"/>
                      </a:lnTo>
                      <a:lnTo>
                        <a:pt x="113" y="20"/>
                      </a:lnTo>
                      <a:lnTo>
                        <a:pt x="117" y="27"/>
                      </a:lnTo>
                      <a:lnTo>
                        <a:pt x="117" y="35"/>
                      </a:lnTo>
                      <a:lnTo>
                        <a:pt x="116" y="44"/>
                      </a:lnTo>
                      <a:lnTo>
                        <a:pt x="77" y="156"/>
                      </a:lnTo>
                      <a:lnTo>
                        <a:pt x="73" y="163"/>
                      </a:lnTo>
                      <a:lnTo>
                        <a:pt x="68" y="168"/>
                      </a:lnTo>
                      <a:lnTo>
                        <a:pt x="60" y="172"/>
                      </a:lnTo>
                      <a:lnTo>
                        <a:pt x="52" y="173"/>
                      </a:lnTo>
                      <a:lnTo>
                        <a:pt x="43" y="172"/>
                      </a:lnTo>
                      <a:lnTo>
                        <a:pt x="18" y="163"/>
                      </a:lnTo>
                      <a:lnTo>
                        <a:pt x="10" y="159"/>
                      </a:lnTo>
                      <a:lnTo>
                        <a:pt x="5" y="153"/>
                      </a:lnTo>
                      <a:lnTo>
                        <a:pt x="1" y="146"/>
                      </a:lnTo>
                      <a:lnTo>
                        <a:pt x="0" y="137"/>
                      </a:lnTo>
                      <a:lnTo>
                        <a:pt x="1" y="129"/>
                      </a:lnTo>
                      <a:lnTo>
                        <a:pt x="40" y="18"/>
                      </a:lnTo>
                      <a:lnTo>
                        <a:pt x="45" y="10"/>
                      </a:lnTo>
                      <a:lnTo>
                        <a:pt x="50" y="4"/>
                      </a:lnTo>
                      <a:lnTo>
                        <a:pt x="58" y="0"/>
                      </a:lnTo>
                      <a:lnTo>
                        <a:pt x="66" y="0"/>
                      </a:lnTo>
                      <a:close/>
                    </a:path>
                  </a:pathLst>
                </a:custGeom>
                <a:solidFill>
                  <a:srgbClr val="FF820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9" name="Freeform 111"/>
                <p:cNvSpPr>
                  <a:spLocks/>
                </p:cNvSpPr>
                <p:nvPr/>
              </p:nvSpPr>
              <p:spPr bwMode="auto">
                <a:xfrm>
                  <a:off x="3324226" y="2800351"/>
                  <a:ext cx="163513" cy="255588"/>
                </a:xfrm>
                <a:custGeom>
                  <a:avLst/>
                  <a:gdLst/>
                  <a:ahLst/>
                  <a:cxnLst>
                    <a:cxn ang="0">
                      <a:pos x="60" y="0"/>
                    </a:cxn>
                    <a:cxn ang="0">
                      <a:pos x="68" y="1"/>
                    </a:cxn>
                    <a:cxn ang="0">
                      <a:pos x="87" y="8"/>
                    </a:cxn>
                    <a:cxn ang="0">
                      <a:pos x="94" y="12"/>
                    </a:cxn>
                    <a:cxn ang="0">
                      <a:pos x="99" y="17"/>
                    </a:cxn>
                    <a:cxn ang="0">
                      <a:pos x="102" y="23"/>
                    </a:cxn>
                    <a:cxn ang="0">
                      <a:pos x="103" y="30"/>
                    </a:cxn>
                    <a:cxn ang="0">
                      <a:pos x="101" y="38"/>
                    </a:cxn>
                    <a:cxn ang="0">
                      <a:pos x="65" y="145"/>
                    </a:cxn>
                    <a:cxn ang="0">
                      <a:pos x="61" y="151"/>
                    </a:cxn>
                    <a:cxn ang="0">
                      <a:pos x="56" y="156"/>
                    </a:cxn>
                    <a:cxn ang="0">
                      <a:pos x="49" y="159"/>
                    </a:cxn>
                    <a:cxn ang="0">
                      <a:pos x="42" y="161"/>
                    </a:cxn>
                    <a:cxn ang="0">
                      <a:pos x="35" y="159"/>
                    </a:cxn>
                    <a:cxn ang="0">
                      <a:pos x="16" y="152"/>
                    </a:cxn>
                    <a:cxn ang="0">
                      <a:pos x="9" y="149"/>
                    </a:cxn>
                    <a:cxn ang="0">
                      <a:pos x="4" y="143"/>
                    </a:cxn>
                    <a:cxn ang="0">
                      <a:pos x="1" y="137"/>
                    </a:cxn>
                    <a:cxn ang="0">
                      <a:pos x="0" y="130"/>
                    </a:cxn>
                    <a:cxn ang="0">
                      <a:pos x="1" y="122"/>
                    </a:cxn>
                    <a:cxn ang="0">
                      <a:pos x="38" y="16"/>
                    </a:cxn>
                    <a:cxn ang="0">
                      <a:pos x="42" y="10"/>
                    </a:cxn>
                    <a:cxn ang="0">
                      <a:pos x="47" y="5"/>
                    </a:cxn>
                    <a:cxn ang="0">
                      <a:pos x="53" y="1"/>
                    </a:cxn>
                    <a:cxn ang="0">
                      <a:pos x="60" y="0"/>
                    </a:cxn>
                  </a:cxnLst>
                  <a:rect l="0" t="0" r="r" b="b"/>
                  <a:pathLst>
                    <a:path w="103" h="161">
                      <a:moveTo>
                        <a:pt x="60" y="0"/>
                      </a:moveTo>
                      <a:lnTo>
                        <a:pt x="68" y="1"/>
                      </a:lnTo>
                      <a:lnTo>
                        <a:pt x="87" y="8"/>
                      </a:lnTo>
                      <a:lnTo>
                        <a:pt x="94" y="12"/>
                      </a:lnTo>
                      <a:lnTo>
                        <a:pt x="99" y="17"/>
                      </a:lnTo>
                      <a:lnTo>
                        <a:pt x="102" y="23"/>
                      </a:lnTo>
                      <a:lnTo>
                        <a:pt x="103" y="30"/>
                      </a:lnTo>
                      <a:lnTo>
                        <a:pt x="101" y="38"/>
                      </a:lnTo>
                      <a:lnTo>
                        <a:pt x="65" y="145"/>
                      </a:lnTo>
                      <a:lnTo>
                        <a:pt x="61" y="151"/>
                      </a:lnTo>
                      <a:lnTo>
                        <a:pt x="56" y="156"/>
                      </a:lnTo>
                      <a:lnTo>
                        <a:pt x="49" y="159"/>
                      </a:lnTo>
                      <a:lnTo>
                        <a:pt x="42" y="161"/>
                      </a:lnTo>
                      <a:lnTo>
                        <a:pt x="35" y="159"/>
                      </a:lnTo>
                      <a:lnTo>
                        <a:pt x="16" y="152"/>
                      </a:lnTo>
                      <a:lnTo>
                        <a:pt x="9" y="149"/>
                      </a:lnTo>
                      <a:lnTo>
                        <a:pt x="4" y="143"/>
                      </a:lnTo>
                      <a:lnTo>
                        <a:pt x="1" y="137"/>
                      </a:lnTo>
                      <a:lnTo>
                        <a:pt x="0" y="130"/>
                      </a:lnTo>
                      <a:lnTo>
                        <a:pt x="1" y="122"/>
                      </a:lnTo>
                      <a:lnTo>
                        <a:pt x="38" y="16"/>
                      </a:lnTo>
                      <a:lnTo>
                        <a:pt x="42" y="10"/>
                      </a:lnTo>
                      <a:lnTo>
                        <a:pt x="47" y="5"/>
                      </a:lnTo>
                      <a:lnTo>
                        <a:pt x="53" y="1"/>
                      </a:lnTo>
                      <a:lnTo>
                        <a:pt x="60" y="0"/>
                      </a:lnTo>
                      <a:close/>
                    </a:path>
                  </a:pathLst>
                </a:custGeom>
                <a:solidFill>
                  <a:srgbClr val="FFB9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0" name="Freeform 112"/>
                <p:cNvSpPr>
                  <a:spLocks/>
                </p:cNvSpPr>
                <p:nvPr/>
              </p:nvSpPr>
              <p:spPr bwMode="auto">
                <a:xfrm>
                  <a:off x="2312988" y="2454276"/>
                  <a:ext cx="185738" cy="276225"/>
                </a:xfrm>
                <a:custGeom>
                  <a:avLst/>
                  <a:gdLst/>
                  <a:ahLst/>
                  <a:cxnLst>
                    <a:cxn ang="0">
                      <a:pos x="66" y="0"/>
                    </a:cxn>
                    <a:cxn ang="0">
                      <a:pos x="74" y="2"/>
                    </a:cxn>
                    <a:cxn ang="0">
                      <a:pos x="99" y="11"/>
                    </a:cxn>
                    <a:cxn ang="0">
                      <a:pos x="107" y="15"/>
                    </a:cxn>
                    <a:cxn ang="0">
                      <a:pos x="113" y="21"/>
                    </a:cxn>
                    <a:cxn ang="0">
                      <a:pos x="116" y="28"/>
                    </a:cxn>
                    <a:cxn ang="0">
                      <a:pos x="117" y="36"/>
                    </a:cxn>
                    <a:cxn ang="0">
                      <a:pos x="116" y="44"/>
                    </a:cxn>
                    <a:cxn ang="0">
                      <a:pos x="77" y="156"/>
                    </a:cxn>
                    <a:cxn ang="0">
                      <a:pos x="73" y="164"/>
                    </a:cxn>
                    <a:cxn ang="0">
                      <a:pos x="67" y="170"/>
                    </a:cxn>
                    <a:cxn ang="0">
                      <a:pos x="59" y="173"/>
                    </a:cxn>
                    <a:cxn ang="0">
                      <a:pos x="52" y="174"/>
                    </a:cxn>
                    <a:cxn ang="0">
                      <a:pos x="43" y="173"/>
                    </a:cxn>
                    <a:cxn ang="0">
                      <a:pos x="17" y="164"/>
                    </a:cxn>
                    <a:cxn ang="0">
                      <a:pos x="10" y="160"/>
                    </a:cxn>
                    <a:cxn ang="0">
                      <a:pos x="5" y="154"/>
                    </a:cxn>
                    <a:cxn ang="0">
                      <a:pos x="1" y="146"/>
                    </a:cxn>
                    <a:cxn ang="0">
                      <a:pos x="0" y="139"/>
                    </a:cxn>
                    <a:cxn ang="0">
                      <a:pos x="1" y="130"/>
                    </a:cxn>
                    <a:cxn ang="0">
                      <a:pos x="40" y="18"/>
                    </a:cxn>
                    <a:cxn ang="0">
                      <a:pos x="44" y="11"/>
                    </a:cxn>
                    <a:cxn ang="0">
                      <a:pos x="50" y="5"/>
                    </a:cxn>
                    <a:cxn ang="0">
                      <a:pos x="57" y="2"/>
                    </a:cxn>
                    <a:cxn ang="0">
                      <a:pos x="66" y="0"/>
                    </a:cxn>
                  </a:cxnLst>
                  <a:rect l="0" t="0" r="r" b="b"/>
                  <a:pathLst>
                    <a:path w="117" h="174">
                      <a:moveTo>
                        <a:pt x="66" y="0"/>
                      </a:moveTo>
                      <a:lnTo>
                        <a:pt x="74" y="2"/>
                      </a:lnTo>
                      <a:lnTo>
                        <a:pt x="99" y="11"/>
                      </a:lnTo>
                      <a:lnTo>
                        <a:pt x="107" y="15"/>
                      </a:lnTo>
                      <a:lnTo>
                        <a:pt x="113" y="21"/>
                      </a:lnTo>
                      <a:lnTo>
                        <a:pt x="116" y="28"/>
                      </a:lnTo>
                      <a:lnTo>
                        <a:pt x="117" y="36"/>
                      </a:lnTo>
                      <a:lnTo>
                        <a:pt x="116" y="44"/>
                      </a:lnTo>
                      <a:lnTo>
                        <a:pt x="77" y="156"/>
                      </a:lnTo>
                      <a:lnTo>
                        <a:pt x="73" y="164"/>
                      </a:lnTo>
                      <a:lnTo>
                        <a:pt x="67" y="170"/>
                      </a:lnTo>
                      <a:lnTo>
                        <a:pt x="59" y="173"/>
                      </a:lnTo>
                      <a:lnTo>
                        <a:pt x="52" y="174"/>
                      </a:lnTo>
                      <a:lnTo>
                        <a:pt x="43" y="173"/>
                      </a:lnTo>
                      <a:lnTo>
                        <a:pt x="17" y="164"/>
                      </a:lnTo>
                      <a:lnTo>
                        <a:pt x="10" y="160"/>
                      </a:lnTo>
                      <a:lnTo>
                        <a:pt x="5" y="154"/>
                      </a:lnTo>
                      <a:lnTo>
                        <a:pt x="1" y="146"/>
                      </a:lnTo>
                      <a:lnTo>
                        <a:pt x="0" y="139"/>
                      </a:lnTo>
                      <a:lnTo>
                        <a:pt x="1" y="130"/>
                      </a:lnTo>
                      <a:lnTo>
                        <a:pt x="40" y="18"/>
                      </a:lnTo>
                      <a:lnTo>
                        <a:pt x="44" y="11"/>
                      </a:lnTo>
                      <a:lnTo>
                        <a:pt x="50" y="5"/>
                      </a:lnTo>
                      <a:lnTo>
                        <a:pt x="57" y="2"/>
                      </a:lnTo>
                      <a:lnTo>
                        <a:pt x="66" y="0"/>
                      </a:lnTo>
                      <a:close/>
                    </a:path>
                  </a:pathLst>
                </a:custGeom>
                <a:solidFill>
                  <a:srgbClr val="FF820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1" name="Freeform 113"/>
                <p:cNvSpPr>
                  <a:spLocks/>
                </p:cNvSpPr>
                <p:nvPr/>
              </p:nvSpPr>
              <p:spPr bwMode="auto">
                <a:xfrm>
                  <a:off x="2328863" y="2454276"/>
                  <a:ext cx="163513" cy="254000"/>
                </a:xfrm>
                <a:custGeom>
                  <a:avLst/>
                  <a:gdLst/>
                  <a:ahLst/>
                  <a:cxnLst>
                    <a:cxn ang="0">
                      <a:pos x="60" y="0"/>
                    </a:cxn>
                    <a:cxn ang="0">
                      <a:pos x="68" y="1"/>
                    </a:cxn>
                    <a:cxn ang="0">
                      <a:pos x="87" y="8"/>
                    </a:cxn>
                    <a:cxn ang="0">
                      <a:pos x="93" y="11"/>
                    </a:cxn>
                    <a:cxn ang="0">
                      <a:pos x="98" y="16"/>
                    </a:cxn>
                    <a:cxn ang="0">
                      <a:pos x="101" y="23"/>
                    </a:cxn>
                    <a:cxn ang="0">
                      <a:pos x="103" y="30"/>
                    </a:cxn>
                    <a:cxn ang="0">
                      <a:pos x="101" y="38"/>
                    </a:cxn>
                    <a:cxn ang="0">
                      <a:pos x="65" y="144"/>
                    </a:cxn>
                    <a:cxn ang="0">
                      <a:pos x="61" y="151"/>
                    </a:cxn>
                    <a:cxn ang="0">
                      <a:pos x="56" y="156"/>
                    </a:cxn>
                    <a:cxn ang="0">
                      <a:pos x="49" y="159"/>
                    </a:cxn>
                    <a:cxn ang="0">
                      <a:pos x="42" y="160"/>
                    </a:cxn>
                    <a:cxn ang="0">
                      <a:pos x="35" y="159"/>
                    </a:cxn>
                    <a:cxn ang="0">
                      <a:pos x="16" y="152"/>
                    </a:cxn>
                    <a:cxn ang="0">
                      <a:pos x="9" y="149"/>
                    </a:cxn>
                    <a:cxn ang="0">
                      <a:pos x="3" y="144"/>
                    </a:cxn>
                    <a:cxn ang="0">
                      <a:pos x="0" y="137"/>
                    </a:cxn>
                    <a:cxn ang="0">
                      <a:pos x="0" y="130"/>
                    </a:cxn>
                    <a:cxn ang="0">
                      <a:pos x="1" y="122"/>
                    </a:cxn>
                    <a:cxn ang="0">
                      <a:pos x="38" y="16"/>
                    </a:cxn>
                    <a:cxn ang="0">
                      <a:pos x="42" y="9"/>
                    </a:cxn>
                    <a:cxn ang="0">
                      <a:pos x="47" y="4"/>
                    </a:cxn>
                    <a:cxn ang="0">
                      <a:pos x="53" y="1"/>
                    </a:cxn>
                    <a:cxn ang="0">
                      <a:pos x="60" y="0"/>
                    </a:cxn>
                  </a:cxnLst>
                  <a:rect l="0" t="0" r="r" b="b"/>
                  <a:pathLst>
                    <a:path w="103" h="160">
                      <a:moveTo>
                        <a:pt x="60" y="0"/>
                      </a:moveTo>
                      <a:lnTo>
                        <a:pt x="68" y="1"/>
                      </a:lnTo>
                      <a:lnTo>
                        <a:pt x="87" y="8"/>
                      </a:lnTo>
                      <a:lnTo>
                        <a:pt x="93" y="11"/>
                      </a:lnTo>
                      <a:lnTo>
                        <a:pt x="98" y="16"/>
                      </a:lnTo>
                      <a:lnTo>
                        <a:pt x="101" y="23"/>
                      </a:lnTo>
                      <a:lnTo>
                        <a:pt x="103" y="30"/>
                      </a:lnTo>
                      <a:lnTo>
                        <a:pt x="101" y="38"/>
                      </a:lnTo>
                      <a:lnTo>
                        <a:pt x="65" y="144"/>
                      </a:lnTo>
                      <a:lnTo>
                        <a:pt x="61" y="151"/>
                      </a:lnTo>
                      <a:lnTo>
                        <a:pt x="56" y="156"/>
                      </a:lnTo>
                      <a:lnTo>
                        <a:pt x="49" y="159"/>
                      </a:lnTo>
                      <a:lnTo>
                        <a:pt x="42" y="160"/>
                      </a:lnTo>
                      <a:lnTo>
                        <a:pt x="35" y="159"/>
                      </a:lnTo>
                      <a:lnTo>
                        <a:pt x="16" y="152"/>
                      </a:lnTo>
                      <a:lnTo>
                        <a:pt x="9" y="149"/>
                      </a:lnTo>
                      <a:lnTo>
                        <a:pt x="3" y="144"/>
                      </a:lnTo>
                      <a:lnTo>
                        <a:pt x="0" y="137"/>
                      </a:lnTo>
                      <a:lnTo>
                        <a:pt x="0" y="130"/>
                      </a:lnTo>
                      <a:lnTo>
                        <a:pt x="1" y="122"/>
                      </a:lnTo>
                      <a:lnTo>
                        <a:pt x="38" y="16"/>
                      </a:lnTo>
                      <a:lnTo>
                        <a:pt x="42" y="9"/>
                      </a:lnTo>
                      <a:lnTo>
                        <a:pt x="47" y="4"/>
                      </a:lnTo>
                      <a:lnTo>
                        <a:pt x="53" y="1"/>
                      </a:lnTo>
                      <a:lnTo>
                        <a:pt x="60" y="0"/>
                      </a:lnTo>
                      <a:close/>
                    </a:path>
                  </a:pathLst>
                </a:custGeom>
                <a:solidFill>
                  <a:srgbClr val="FFB9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2" name="Freeform 114"/>
                <p:cNvSpPr>
                  <a:spLocks/>
                </p:cNvSpPr>
                <p:nvPr/>
              </p:nvSpPr>
              <p:spPr bwMode="auto">
                <a:xfrm>
                  <a:off x="3198813" y="3122613"/>
                  <a:ext cx="185738" cy="276225"/>
                </a:xfrm>
                <a:custGeom>
                  <a:avLst/>
                  <a:gdLst/>
                  <a:ahLst/>
                  <a:cxnLst>
                    <a:cxn ang="0">
                      <a:pos x="65" y="0"/>
                    </a:cxn>
                    <a:cxn ang="0">
                      <a:pos x="74" y="1"/>
                    </a:cxn>
                    <a:cxn ang="0">
                      <a:pos x="100" y="10"/>
                    </a:cxn>
                    <a:cxn ang="0">
                      <a:pos x="107" y="15"/>
                    </a:cxn>
                    <a:cxn ang="0">
                      <a:pos x="112" y="21"/>
                    </a:cxn>
                    <a:cxn ang="0">
                      <a:pos x="116" y="28"/>
                    </a:cxn>
                    <a:cxn ang="0">
                      <a:pos x="117" y="36"/>
                    </a:cxn>
                    <a:cxn ang="0">
                      <a:pos x="116" y="44"/>
                    </a:cxn>
                    <a:cxn ang="0">
                      <a:pos x="77" y="156"/>
                    </a:cxn>
                    <a:cxn ang="0">
                      <a:pos x="73" y="163"/>
                    </a:cxn>
                    <a:cxn ang="0">
                      <a:pos x="67" y="169"/>
                    </a:cxn>
                    <a:cxn ang="0">
                      <a:pos x="60" y="173"/>
                    </a:cxn>
                    <a:cxn ang="0">
                      <a:pos x="51" y="174"/>
                    </a:cxn>
                    <a:cxn ang="0">
                      <a:pos x="43" y="173"/>
                    </a:cxn>
                    <a:cxn ang="0">
                      <a:pos x="18" y="164"/>
                    </a:cxn>
                    <a:cxn ang="0">
                      <a:pos x="10" y="159"/>
                    </a:cxn>
                    <a:cxn ang="0">
                      <a:pos x="4" y="154"/>
                    </a:cxn>
                    <a:cxn ang="0">
                      <a:pos x="1" y="146"/>
                    </a:cxn>
                    <a:cxn ang="0">
                      <a:pos x="0" y="138"/>
                    </a:cxn>
                    <a:cxn ang="0">
                      <a:pos x="1" y="129"/>
                    </a:cxn>
                    <a:cxn ang="0">
                      <a:pos x="40" y="18"/>
                    </a:cxn>
                    <a:cxn ang="0">
                      <a:pos x="44" y="10"/>
                    </a:cxn>
                    <a:cxn ang="0">
                      <a:pos x="50" y="5"/>
                    </a:cxn>
                    <a:cxn ang="0">
                      <a:pos x="58" y="1"/>
                    </a:cxn>
                    <a:cxn ang="0">
                      <a:pos x="65" y="0"/>
                    </a:cxn>
                  </a:cxnLst>
                  <a:rect l="0" t="0" r="r" b="b"/>
                  <a:pathLst>
                    <a:path w="117" h="174">
                      <a:moveTo>
                        <a:pt x="65" y="0"/>
                      </a:moveTo>
                      <a:lnTo>
                        <a:pt x="74" y="1"/>
                      </a:lnTo>
                      <a:lnTo>
                        <a:pt x="100" y="10"/>
                      </a:lnTo>
                      <a:lnTo>
                        <a:pt x="107" y="15"/>
                      </a:lnTo>
                      <a:lnTo>
                        <a:pt x="112" y="21"/>
                      </a:lnTo>
                      <a:lnTo>
                        <a:pt x="116" y="28"/>
                      </a:lnTo>
                      <a:lnTo>
                        <a:pt x="117" y="36"/>
                      </a:lnTo>
                      <a:lnTo>
                        <a:pt x="116" y="44"/>
                      </a:lnTo>
                      <a:lnTo>
                        <a:pt x="77" y="156"/>
                      </a:lnTo>
                      <a:lnTo>
                        <a:pt x="73" y="163"/>
                      </a:lnTo>
                      <a:lnTo>
                        <a:pt x="67" y="169"/>
                      </a:lnTo>
                      <a:lnTo>
                        <a:pt x="60" y="173"/>
                      </a:lnTo>
                      <a:lnTo>
                        <a:pt x="51" y="174"/>
                      </a:lnTo>
                      <a:lnTo>
                        <a:pt x="43" y="173"/>
                      </a:lnTo>
                      <a:lnTo>
                        <a:pt x="18" y="164"/>
                      </a:lnTo>
                      <a:lnTo>
                        <a:pt x="10" y="159"/>
                      </a:lnTo>
                      <a:lnTo>
                        <a:pt x="4" y="154"/>
                      </a:lnTo>
                      <a:lnTo>
                        <a:pt x="1" y="146"/>
                      </a:lnTo>
                      <a:lnTo>
                        <a:pt x="0" y="138"/>
                      </a:lnTo>
                      <a:lnTo>
                        <a:pt x="1" y="129"/>
                      </a:lnTo>
                      <a:lnTo>
                        <a:pt x="40" y="18"/>
                      </a:lnTo>
                      <a:lnTo>
                        <a:pt x="44" y="10"/>
                      </a:lnTo>
                      <a:lnTo>
                        <a:pt x="50" y="5"/>
                      </a:lnTo>
                      <a:lnTo>
                        <a:pt x="58" y="1"/>
                      </a:lnTo>
                      <a:lnTo>
                        <a:pt x="65" y="0"/>
                      </a:lnTo>
                      <a:close/>
                    </a:path>
                  </a:pathLst>
                </a:custGeom>
                <a:solidFill>
                  <a:srgbClr val="1200B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3" name="Freeform 115"/>
                <p:cNvSpPr>
                  <a:spLocks/>
                </p:cNvSpPr>
                <p:nvPr/>
              </p:nvSpPr>
              <p:spPr bwMode="auto">
                <a:xfrm>
                  <a:off x="3213101" y="3122613"/>
                  <a:ext cx="163513" cy="254000"/>
                </a:xfrm>
                <a:custGeom>
                  <a:avLst/>
                  <a:gdLst/>
                  <a:ahLst/>
                  <a:cxnLst>
                    <a:cxn ang="0">
                      <a:pos x="61" y="0"/>
                    </a:cxn>
                    <a:cxn ang="0">
                      <a:pos x="68" y="1"/>
                    </a:cxn>
                    <a:cxn ang="0">
                      <a:pos x="88" y="7"/>
                    </a:cxn>
                    <a:cxn ang="0">
                      <a:pos x="94" y="11"/>
                    </a:cxn>
                    <a:cxn ang="0">
                      <a:pos x="100" y="16"/>
                    </a:cxn>
                    <a:cxn ang="0">
                      <a:pos x="103" y="22"/>
                    </a:cxn>
                    <a:cxn ang="0">
                      <a:pos x="103" y="30"/>
                    </a:cxn>
                    <a:cxn ang="0">
                      <a:pos x="102" y="38"/>
                    </a:cxn>
                    <a:cxn ang="0">
                      <a:pos x="65" y="144"/>
                    </a:cxn>
                    <a:cxn ang="0">
                      <a:pos x="61" y="150"/>
                    </a:cxn>
                    <a:cxn ang="0">
                      <a:pos x="56" y="156"/>
                    </a:cxn>
                    <a:cxn ang="0">
                      <a:pos x="50" y="159"/>
                    </a:cxn>
                    <a:cxn ang="0">
                      <a:pos x="43" y="160"/>
                    </a:cxn>
                    <a:cxn ang="0">
                      <a:pos x="35" y="159"/>
                    </a:cxn>
                    <a:cxn ang="0">
                      <a:pos x="16" y="152"/>
                    </a:cxn>
                    <a:cxn ang="0">
                      <a:pos x="10" y="149"/>
                    </a:cxn>
                    <a:cxn ang="0">
                      <a:pos x="5" y="143"/>
                    </a:cxn>
                    <a:cxn ang="0">
                      <a:pos x="2" y="136"/>
                    </a:cxn>
                    <a:cxn ang="0">
                      <a:pos x="0" y="129"/>
                    </a:cxn>
                    <a:cxn ang="0">
                      <a:pos x="2" y="122"/>
                    </a:cxn>
                    <a:cxn ang="0">
                      <a:pos x="39" y="15"/>
                    </a:cxn>
                    <a:cxn ang="0">
                      <a:pos x="42" y="9"/>
                    </a:cxn>
                    <a:cxn ang="0">
                      <a:pos x="47" y="4"/>
                    </a:cxn>
                    <a:cxn ang="0">
                      <a:pos x="54" y="1"/>
                    </a:cxn>
                    <a:cxn ang="0">
                      <a:pos x="61" y="0"/>
                    </a:cxn>
                  </a:cxnLst>
                  <a:rect l="0" t="0" r="r" b="b"/>
                  <a:pathLst>
                    <a:path w="103" h="160">
                      <a:moveTo>
                        <a:pt x="61" y="0"/>
                      </a:moveTo>
                      <a:lnTo>
                        <a:pt x="68" y="1"/>
                      </a:lnTo>
                      <a:lnTo>
                        <a:pt x="88" y="7"/>
                      </a:lnTo>
                      <a:lnTo>
                        <a:pt x="94" y="11"/>
                      </a:lnTo>
                      <a:lnTo>
                        <a:pt x="100" y="16"/>
                      </a:lnTo>
                      <a:lnTo>
                        <a:pt x="103" y="22"/>
                      </a:lnTo>
                      <a:lnTo>
                        <a:pt x="103" y="30"/>
                      </a:lnTo>
                      <a:lnTo>
                        <a:pt x="102" y="38"/>
                      </a:lnTo>
                      <a:lnTo>
                        <a:pt x="65" y="144"/>
                      </a:lnTo>
                      <a:lnTo>
                        <a:pt x="61" y="150"/>
                      </a:lnTo>
                      <a:lnTo>
                        <a:pt x="56" y="156"/>
                      </a:lnTo>
                      <a:lnTo>
                        <a:pt x="50" y="159"/>
                      </a:lnTo>
                      <a:lnTo>
                        <a:pt x="43" y="160"/>
                      </a:lnTo>
                      <a:lnTo>
                        <a:pt x="35" y="159"/>
                      </a:lnTo>
                      <a:lnTo>
                        <a:pt x="16" y="152"/>
                      </a:lnTo>
                      <a:lnTo>
                        <a:pt x="10" y="149"/>
                      </a:lnTo>
                      <a:lnTo>
                        <a:pt x="5" y="143"/>
                      </a:lnTo>
                      <a:lnTo>
                        <a:pt x="2" y="136"/>
                      </a:lnTo>
                      <a:lnTo>
                        <a:pt x="0" y="129"/>
                      </a:lnTo>
                      <a:lnTo>
                        <a:pt x="2" y="122"/>
                      </a:lnTo>
                      <a:lnTo>
                        <a:pt x="39" y="15"/>
                      </a:lnTo>
                      <a:lnTo>
                        <a:pt x="42" y="9"/>
                      </a:lnTo>
                      <a:lnTo>
                        <a:pt x="47" y="4"/>
                      </a:lnTo>
                      <a:lnTo>
                        <a:pt x="54" y="1"/>
                      </a:lnTo>
                      <a:lnTo>
                        <a:pt x="61" y="0"/>
                      </a:lnTo>
                      <a:close/>
                    </a:path>
                  </a:pathLst>
                </a:custGeom>
                <a:solidFill>
                  <a:srgbClr val="7F3D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4" name="Freeform 116"/>
                <p:cNvSpPr>
                  <a:spLocks/>
                </p:cNvSpPr>
                <p:nvPr/>
              </p:nvSpPr>
              <p:spPr bwMode="auto">
                <a:xfrm>
                  <a:off x="2890838" y="3016251"/>
                  <a:ext cx="187325" cy="274638"/>
                </a:xfrm>
                <a:custGeom>
                  <a:avLst/>
                  <a:gdLst/>
                  <a:ahLst/>
                  <a:cxnLst>
                    <a:cxn ang="0">
                      <a:pos x="66" y="0"/>
                    </a:cxn>
                    <a:cxn ang="0">
                      <a:pos x="74" y="1"/>
                    </a:cxn>
                    <a:cxn ang="0">
                      <a:pos x="100" y="10"/>
                    </a:cxn>
                    <a:cxn ang="0">
                      <a:pos x="107" y="14"/>
                    </a:cxn>
                    <a:cxn ang="0">
                      <a:pos x="113" y="20"/>
                    </a:cxn>
                    <a:cxn ang="0">
                      <a:pos x="116" y="28"/>
                    </a:cxn>
                    <a:cxn ang="0">
                      <a:pos x="118" y="35"/>
                    </a:cxn>
                    <a:cxn ang="0">
                      <a:pos x="116" y="44"/>
                    </a:cxn>
                    <a:cxn ang="0">
                      <a:pos x="77" y="156"/>
                    </a:cxn>
                    <a:cxn ang="0">
                      <a:pos x="73" y="163"/>
                    </a:cxn>
                    <a:cxn ang="0">
                      <a:pos x="67" y="169"/>
                    </a:cxn>
                    <a:cxn ang="0">
                      <a:pos x="60" y="172"/>
                    </a:cxn>
                    <a:cxn ang="0">
                      <a:pos x="51" y="173"/>
                    </a:cxn>
                    <a:cxn ang="0">
                      <a:pos x="43" y="172"/>
                    </a:cxn>
                    <a:cxn ang="0">
                      <a:pos x="18" y="163"/>
                    </a:cxn>
                    <a:cxn ang="0">
                      <a:pos x="10" y="159"/>
                    </a:cxn>
                    <a:cxn ang="0">
                      <a:pos x="4" y="153"/>
                    </a:cxn>
                    <a:cxn ang="0">
                      <a:pos x="1" y="145"/>
                    </a:cxn>
                    <a:cxn ang="0">
                      <a:pos x="0" y="138"/>
                    </a:cxn>
                    <a:cxn ang="0">
                      <a:pos x="1" y="130"/>
                    </a:cxn>
                    <a:cxn ang="0">
                      <a:pos x="40" y="18"/>
                    </a:cxn>
                    <a:cxn ang="0">
                      <a:pos x="44" y="10"/>
                    </a:cxn>
                    <a:cxn ang="0">
                      <a:pos x="50" y="4"/>
                    </a:cxn>
                    <a:cxn ang="0">
                      <a:pos x="58" y="1"/>
                    </a:cxn>
                    <a:cxn ang="0">
                      <a:pos x="66" y="0"/>
                    </a:cxn>
                  </a:cxnLst>
                  <a:rect l="0" t="0" r="r" b="b"/>
                  <a:pathLst>
                    <a:path w="118" h="173">
                      <a:moveTo>
                        <a:pt x="66" y="0"/>
                      </a:moveTo>
                      <a:lnTo>
                        <a:pt x="74" y="1"/>
                      </a:lnTo>
                      <a:lnTo>
                        <a:pt x="100" y="10"/>
                      </a:lnTo>
                      <a:lnTo>
                        <a:pt x="107" y="14"/>
                      </a:lnTo>
                      <a:lnTo>
                        <a:pt x="113" y="20"/>
                      </a:lnTo>
                      <a:lnTo>
                        <a:pt x="116" y="28"/>
                      </a:lnTo>
                      <a:lnTo>
                        <a:pt x="118" y="35"/>
                      </a:lnTo>
                      <a:lnTo>
                        <a:pt x="116" y="44"/>
                      </a:lnTo>
                      <a:lnTo>
                        <a:pt x="77" y="156"/>
                      </a:lnTo>
                      <a:lnTo>
                        <a:pt x="73" y="163"/>
                      </a:lnTo>
                      <a:lnTo>
                        <a:pt x="67" y="169"/>
                      </a:lnTo>
                      <a:lnTo>
                        <a:pt x="60" y="172"/>
                      </a:lnTo>
                      <a:lnTo>
                        <a:pt x="51" y="173"/>
                      </a:lnTo>
                      <a:lnTo>
                        <a:pt x="43" y="172"/>
                      </a:lnTo>
                      <a:lnTo>
                        <a:pt x="18" y="163"/>
                      </a:lnTo>
                      <a:lnTo>
                        <a:pt x="10" y="159"/>
                      </a:lnTo>
                      <a:lnTo>
                        <a:pt x="4" y="153"/>
                      </a:lnTo>
                      <a:lnTo>
                        <a:pt x="1" y="145"/>
                      </a:lnTo>
                      <a:lnTo>
                        <a:pt x="0" y="138"/>
                      </a:lnTo>
                      <a:lnTo>
                        <a:pt x="1" y="130"/>
                      </a:lnTo>
                      <a:lnTo>
                        <a:pt x="40" y="18"/>
                      </a:lnTo>
                      <a:lnTo>
                        <a:pt x="44" y="10"/>
                      </a:lnTo>
                      <a:lnTo>
                        <a:pt x="50" y="4"/>
                      </a:lnTo>
                      <a:lnTo>
                        <a:pt x="58" y="1"/>
                      </a:lnTo>
                      <a:lnTo>
                        <a:pt x="66" y="0"/>
                      </a:lnTo>
                      <a:close/>
                    </a:path>
                  </a:pathLst>
                </a:custGeom>
                <a:solidFill>
                  <a:srgbClr val="1200B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5" name="Freeform 117"/>
                <p:cNvSpPr>
                  <a:spLocks/>
                </p:cNvSpPr>
                <p:nvPr/>
              </p:nvSpPr>
              <p:spPr bwMode="auto">
                <a:xfrm>
                  <a:off x="2905126" y="3014663"/>
                  <a:ext cx="163513" cy="254000"/>
                </a:xfrm>
                <a:custGeom>
                  <a:avLst/>
                  <a:gdLst/>
                  <a:ahLst/>
                  <a:cxnLst>
                    <a:cxn ang="0">
                      <a:pos x="61" y="0"/>
                    </a:cxn>
                    <a:cxn ang="0">
                      <a:pos x="69" y="1"/>
                    </a:cxn>
                    <a:cxn ang="0">
                      <a:pos x="88" y="8"/>
                    </a:cxn>
                    <a:cxn ang="0">
                      <a:pos x="95" y="12"/>
                    </a:cxn>
                    <a:cxn ang="0">
                      <a:pos x="100" y="17"/>
                    </a:cxn>
                    <a:cxn ang="0">
                      <a:pos x="103" y="24"/>
                    </a:cxn>
                    <a:cxn ang="0">
                      <a:pos x="103" y="31"/>
                    </a:cxn>
                    <a:cxn ang="0">
                      <a:pos x="102" y="38"/>
                    </a:cxn>
                    <a:cxn ang="0">
                      <a:pos x="65" y="145"/>
                    </a:cxn>
                    <a:cxn ang="0">
                      <a:pos x="62" y="151"/>
                    </a:cxn>
                    <a:cxn ang="0">
                      <a:pos x="57" y="156"/>
                    </a:cxn>
                    <a:cxn ang="0">
                      <a:pos x="50" y="159"/>
                    </a:cxn>
                    <a:cxn ang="0">
                      <a:pos x="43" y="160"/>
                    </a:cxn>
                    <a:cxn ang="0">
                      <a:pos x="35" y="159"/>
                    </a:cxn>
                    <a:cxn ang="0">
                      <a:pos x="16" y="152"/>
                    </a:cxn>
                    <a:cxn ang="0">
                      <a:pos x="10" y="149"/>
                    </a:cxn>
                    <a:cxn ang="0">
                      <a:pos x="5" y="144"/>
                    </a:cxn>
                    <a:cxn ang="0">
                      <a:pos x="2" y="137"/>
                    </a:cxn>
                    <a:cxn ang="0">
                      <a:pos x="0" y="130"/>
                    </a:cxn>
                    <a:cxn ang="0">
                      <a:pos x="2" y="122"/>
                    </a:cxn>
                    <a:cxn ang="0">
                      <a:pos x="39" y="16"/>
                    </a:cxn>
                    <a:cxn ang="0">
                      <a:pos x="42" y="10"/>
                    </a:cxn>
                    <a:cxn ang="0">
                      <a:pos x="47" y="5"/>
                    </a:cxn>
                    <a:cxn ang="0">
                      <a:pos x="54" y="1"/>
                    </a:cxn>
                    <a:cxn ang="0">
                      <a:pos x="61" y="0"/>
                    </a:cxn>
                  </a:cxnLst>
                  <a:rect l="0" t="0" r="r" b="b"/>
                  <a:pathLst>
                    <a:path w="103" h="160">
                      <a:moveTo>
                        <a:pt x="61" y="0"/>
                      </a:moveTo>
                      <a:lnTo>
                        <a:pt x="69" y="1"/>
                      </a:lnTo>
                      <a:lnTo>
                        <a:pt x="88" y="8"/>
                      </a:lnTo>
                      <a:lnTo>
                        <a:pt x="95" y="12"/>
                      </a:lnTo>
                      <a:lnTo>
                        <a:pt x="100" y="17"/>
                      </a:lnTo>
                      <a:lnTo>
                        <a:pt x="103" y="24"/>
                      </a:lnTo>
                      <a:lnTo>
                        <a:pt x="103" y="31"/>
                      </a:lnTo>
                      <a:lnTo>
                        <a:pt x="102" y="38"/>
                      </a:lnTo>
                      <a:lnTo>
                        <a:pt x="65" y="145"/>
                      </a:lnTo>
                      <a:lnTo>
                        <a:pt x="62" y="151"/>
                      </a:lnTo>
                      <a:lnTo>
                        <a:pt x="57" y="156"/>
                      </a:lnTo>
                      <a:lnTo>
                        <a:pt x="50" y="159"/>
                      </a:lnTo>
                      <a:lnTo>
                        <a:pt x="43" y="160"/>
                      </a:lnTo>
                      <a:lnTo>
                        <a:pt x="35" y="159"/>
                      </a:lnTo>
                      <a:lnTo>
                        <a:pt x="16" y="152"/>
                      </a:lnTo>
                      <a:lnTo>
                        <a:pt x="10" y="149"/>
                      </a:lnTo>
                      <a:lnTo>
                        <a:pt x="5" y="144"/>
                      </a:lnTo>
                      <a:lnTo>
                        <a:pt x="2" y="137"/>
                      </a:lnTo>
                      <a:lnTo>
                        <a:pt x="0" y="130"/>
                      </a:lnTo>
                      <a:lnTo>
                        <a:pt x="2" y="122"/>
                      </a:lnTo>
                      <a:lnTo>
                        <a:pt x="39" y="16"/>
                      </a:lnTo>
                      <a:lnTo>
                        <a:pt x="42" y="10"/>
                      </a:lnTo>
                      <a:lnTo>
                        <a:pt x="47" y="5"/>
                      </a:lnTo>
                      <a:lnTo>
                        <a:pt x="54" y="1"/>
                      </a:lnTo>
                      <a:lnTo>
                        <a:pt x="61" y="0"/>
                      </a:lnTo>
                      <a:close/>
                    </a:path>
                  </a:pathLst>
                </a:custGeom>
                <a:solidFill>
                  <a:srgbClr val="7F3D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6" name="Freeform 118"/>
                <p:cNvSpPr>
                  <a:spLocks/>
                </p:cNvSpPr>
                <p:nvPr/>
              </p:nvSpPr>
              <p:spPr bwMode="auto">
                <a:xfrm>
                  <a:off x="2754313" y="2968626"/>
                  <a:ext cx="185738" cy="276225"/>
                </a:xfrm>
                <a:custGeom>
                  <a:avLst/>
                  <a:gdLst/>
                  <a:ahLst/>
                  <a:cxnLst>
                    <a:cxn ang="0">
                      <a:pos x="66" y="0"/>
                    </a:cxn>
                    <a:cxn ang="0">
                      <a:pos x="74" y="1"/>
                    </a:cxn>
                    <a:cxn ang="0">
                      <a:pos x="99" y="10"/>
                    </a:cxn>
                    <a:cxn ang="0">
                      <a:pos x="107" y="14"/>
                    </a:cxn>
                    <a:cxn ang="0">
                      <a:pos x="113" y="20"/>
                    </a:cxn>
                    <a:cxn ang="0">
                      <a:pos x="116" y="28"/>
                    </a:cxn>
                    <a:cxn ang="0">
                      <a:pos x="117" y="35"/>
                    </a:cxn>
                    <a:cxn ang="0">
                      <a:pos x="116" y="44"/>
                    </a:cxn>
                    <a:cxn ang="0">
                      <a:pos x="77" y="156"/>
                    </a:cxn>
                    <a:cxn ang="0">
                      <a:pos x="73" y="163"/>
                    </a:cxn>
                    <a:cxn ang="0">
                      <a:pos x="67" y="168"/>
                    </a:cxn>
                    <a:cxn ang="0">
                      <a:pos x="60" y="172"/>
                    </a:cxn>
                    <a:cxn ang="0">
                      <a:pos x="52" y="174"/>
                    </a:cxn>
                    <a:cxn ang="0">
                      <a:pos x="43" y="172"/>
                    </a:cxn>
                    <a:cxn ang="0">
                      <a:pos x="18" y="163"/>
                    </a:cxn>
                    <a:cxn ang="0">
                      <a:pos x="10" y="159"/>
                    </a:cxn>
                    <a:cxn ang="0">
                      <a:pos x="4" y="153"/>
                    </a:cxn>
                    <a:cxn ang="0">
                      <a:pos x="1" y="146"/>
                    </a:cxn>
                    <a:cxn ang="0">
                      <a:pos x="0" y="137"/>
                    </a:cxn>
                    <a:cxn ang="0">
                      <a:pos x="1" y="129"/>
                    </a:cxn>
                    <a:cxn ang="0">
                      <a:pos x="40" y="18"/>
                    </a:cxn>
                    <a:cxn ang="0">
                      <a:pos x="44" y="10"/>
                    </a:cxn>
                    <a:cxn ang="0">
                      <a:pos x="50" y="4"/>
                    </a:cxn>
                    <a:cxn ang="0">
                      <a:pos x="57" y="1"/>
                    </a:cxn>
                    <a:cxn ang="0">
                      <a:pos x="66" y="0"/>
                    </a:cxn>
                  </a:cxnLst>
                  <a:rect l="0" t="0" r="r" b="b"/>
                  <a:pathLst>
                    <a:path w="117" h="174">
                      <a:moveTo>
                        <a:pt x="66" y="0"/>
                      </a:moveTo>
                      <a:lnTo>
                        <a:pt x="74" y="1"/>
                      </a:lnTo>
                      <a:lnTo>
                        <a:pt x="99" y="10"/>
                      </a:lnTo>
                      <a:lnTo>
                        <a:pt x="107" y="14"/>
                      </a:lnTo>
                      <a:lnTo>
                        <a:pt x="113" y="20"/>
                      </a:lnTo>
                      <a:lnTo>
                        <a:pt x="116" y="28"/>
                      </a:lnTo>
                      <a:lnTo>
                        <a:pt x="117" y="35"/>
                      </a:lnTo>
                      <a:lnTo>
                        <a:pt x="116" y="44"/>
                      </a:lnTo>
                      <a:lnTo>
                        <a:pt x="77" y="156"/>
                      </a:lnTo>
                      <a:lnTo>
                        <a:pt x="73" y="163"/>
                      </a:lnTo>
                      <a:lnTo>
                        <a:pt x="67" y="168"/>
                      </a:lnTo>
                      <a:lnTo>
                        <a:pt x="60" y="172"/>
                      </a:lnTo>
                      <a:lnTo>
                        <a:pt x="52" y="174"/>
                      </a:lnTo>
                      <a:lnTo>
                        <a:pt x="43" y="172"/>
                      </a:lnTo>
                      <a:lnTo>
                        <a:pt x="18" y="163"/>
                      </a:lnTo>
                      <a:lnTo>
                        <a:pt x="10" y="159"/>
                      </a:lnTo>
                      <a:lnTo>
                        <a:pt x="4" y="153"/>
                      </a:lnTo>
                      <a:lnTo>
                        <a:pt x="1" y="146"/>
                      </a:lnTo>
                      <a:lnTo>
                        <a:pt x="0" y="137"/>
                      </a:lnTo>
                      <a:lnTo>
                        <a:pt x="1" y="129"/>
                      </a:lnTo>
                      <a:lnTo>
                        <a:pt x="40" y="18"/>
                      </a:lnTo>
                      <a:lnTo>
                        <a:pt x="44" y="10"/>
                      </a:lnTo>
                      <a:lnTo>
                        <a:pt x="50" y="4"/>
                      </a:lnTo>
                      <a:lnTo>
                        <a:pt x="57" y="1"/>
                      </a:lnTo>
                      <a:lnTo>
                        <a:pt x="66" y="0"/>
                      </a:lnTo>
                      <a:close/>
                    </a:path>
                  </a:pathLst>
                </a:custGeom>
                <a:solidFill>
                  <a:srgbClr val="1200B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7" name="Freeform 119"/>
                <p:cNvSpPr>
                  <a:spLocks/>
                </p:cNvSpPr>
                <p:nvPr/>
              </p:nvSpPr>
              <p:spPr bwMode="auto">
                <a:xfrm>
                  <a:off x="2770188" y="2967038"/>
                  <a:ext cx="163513" cy="255588"/>
                </a:xfrm>
                <a:custGeom>
                  <a:avLst/>
                  <a:gdLst/>
                  <a:ahLst/>
                  <a:cxnLst>
                    <a:cxn ang="0">
                      <a:pos x="60" y="0"/>
                    </a:cxn>
                    <a:cxn ang="0">
                      <a:pos x="68" y="1"/>
                    </a:cxn>
                    <a:cxn ang="0">
                      <a:pos x="87" y="8"/>
                    </a:cxn>
                    <a:cxn ang="0">
                      <a:pos x="93" y="12"/>
                    </a:cxn>
                    <a:cxn ang="0">
                      <a:pos x="98" y="17"/>
                    </a:cxn>
                    <a:cxn ang="0">
                      <a:pos x="101" y="23"/>
                    </a:cxn>
                    <a:cxn ang="0">
                      <a:pos x="103" y="31"/>
                    </a:cxn>
                    <a:cxn ang="0">
                      <a:pos x="101" y="38"/>
                    </a:cxn>
                    <a:cxn ang="0">
                      <a:pos x="64" y="145"/>
                    </a:cxn>
                    <a:cxn ang="0">
                      <a:pos x="61" y="151"/>
                    </a:cxn>
                    <a:cxn ang="0">
                      <a:pos x="56" y="156"/>
                    </a:cxn>
                    <a:cxn ang="0">
                      <a:pos x="49" y="159"/>
                    </a:cxn>
                    <a:cxn ang="0">
                      <a:pos x="42" y="161"/>
                    </a:cxn>
                    <a:cxn ang="0">
                      <a:pos x="35" y="159"/>
                    </a:cxn>
                    <a:cxn ang="0">
                      <a:pos x="15" y="152"/>
                    </a:cxn>
                    <a:cxn ang="0">
                      <a:pos x="8" y="149"/>
                    </a:cxn>
                    <a:cxn ang="0">
                      <a:pos x="3" y="144"/>
                    </a:cxn>
                    <a:cxn ang="0">
                      <a:pos x="0" y="137"/>
                    </a:cxn>
                    <a:cxn ang="0">
                      <a:pos x="0" y="130"/>
                    </a:cxn>
                    <a:cxn ang="0">
                      <a:pos x="1" y="122"/>
                    </a:cxn>
                    <a:cxn ang="0">
                      <a:pos x="38" y="16"/>
                    </a:cxn>
                    <a:cxn ang="0">
                      <a:pos x="42" y="10"/>
                    </a:cxn>
                    <a:cxn ang="0">
                      <a:pos x="47" y="5"/>
                    </a:cxn>
                    <a:cxn ang="0">
                      <a:pos x="53" y="1"/>
                    </a:cxn>
                    <a:cxn ang="0">
                      <a:pos x="60" y="0"/>
                    </a:cxn>
                  </a:cxnLst>
                  <a:rect l="0" t="0" r="r" b="b"/>
                  <a:pathLst>
                    <a:path w="103" h="161">
                      <a:moveTo>
                        <a:pt x="60" y="0"/>
                      </a:moveTo>
                      <a:lnTo>
                        <a:pt x="68" y="1"/>
                      </a:lnTo>
                      <a:lnTo>
                        <a:pt x="87" y="8"/>
                      </a:lnTo>
                      <a:lnTo>
                        <a:pt x="93" y="12"/>
                      </a:lnTo>
                      <a:lnTo>
                        <a:pt x="98" y="17"/>
                      </a:lnTo>
                      <a:lnTo>
                        <a:pt x="101" y="23"/>
                      </a:lnTo>
                      <a:lnTo>
                        <a:pt x="103" y="31"/>
                      </a:lnTo>
                      <a:lnTo>
                        <a:pt x="101" y="38"/>
                      </a:lnTo>
                      <a:lnTo>
                        <a:pt x="64" y="145"/>
                      </a:lnTo>
                      <a:lnTo>
                        <a:pt x="61" y="151"/>
                      </a:lnTo>
                      <a:lnTo>
                        <a:pt x="56" y="156"/>
                      </a:lnTo>
                      <a:lnTo>
                        <a:pt x="49" y="159"/>
                      </a:lnTo>
                      <a:lnTo>
                        <a:pt x="42" y="161"/>
                      </a:lnTo>
                      <a:lnTo>
                        <a:pt x="35" y="159"/>
                      </a:lnTo>
                      <a:lnTo>
                        <a:pt x="15" y="152"/>
                      </a:lnTo>
                      <a:lnTo>
                        <a:pt x="8" y="149"/>
                      </a:lnTo>
                      <a:lnTo>
                        <a:pt x="3" y="144"/>
                      </a:lnTo>
                      <a:lnTo>
                        <a:pt x="0" y="137"/>
                      </a:lnTo>
                      <a:lnTo>
                        <a:pt x="0" y="130"/>
                      </a:lnTo>
                      <a:lnTo>
                        <a:pt x="1" y="122"/>
                      </a:lnTo>
                      <a:lnTo>
                        <a:pt x="38" y="16"/>
                      </a:lnTo>
                      <a:lnTo>
                        <a:pt x="42" y="10"/>
                      </a:lnTo>
                      <a:lnTo>
                        <a:pt x="47" y="5"/>
                      </a:lnTo>
                      <a:lnTo>
                        <a:pt x="53" y="1"/>
                      </a:lnTo>
                      <a:lnTo>
                        <a:pt x="60" y="0"/>
                      </a:lnTo>
                      <a:close/>
                    </a:path>
                  </a:pathLst>
                </a:custGeom>
                <a:solidFill>
                  <a:srgbClr val="7F3D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8" name="Freeform 120"/>
                <p:cNvSpPr>
                  <a:spLocks/>
                </p:cNvSpPr>
                <p:nvPr/>
              </p:nvSpPr>
              <p:spPr bwMode="auto">
                <a:xfrm>
                  <a:off x="2617788" y="2921001"/>
                  <a:ext cx="185738" cy="274638"/>
                </a:xfrm>
                <a:custGeom>
                  <a:avLst/>
                  <a:gdLst/>
                  <a:ahLst/>
                  <a:cxnLst>
                    <a:cxn ang="0">
                      <a:pos x="65" y="0"/>
                    </a:cxn>
                    <a:cxn ang="0">
                      <a:pos x="73" y="1"/>
                    </a:cxn>
                    <a:cxn ang="0">
                      <a:pos x="99" y="10"/>
                    </a:cxn>
                    <a:cxn ang="0">
                      <a:pos x="106" y="15"/>
                    </a:cxn>
                    <a:cxn ang="0">
                      <a:pos x="112" y="20"/>
                    </a:cxn>
                    <a:cxn ang="0">
                      <a:pos x="116" y="28"/>
                    </a:cxn>
                    <a:cxn ang="0">
                      <a:pos x="117" y="36"/>
                    </a:cxn>
                    <a:cxn ang="0">
                      <a:pos x="115" y="44"/>
                    </a:cxn>
                    <a:cxn ang="0">
                      <a:pos x="76" y="156"/>
                    </a:cxn>
                    <a:cxn ang="0">
                      <a:pos x="73" y="163"/>
                    </a:cxn>
                    <a:cxn ang="0">
                      <a:pos x="67" y="169"/>
                    </a:cxn>
                    <a:cxn ang="0">
                      <a:pos x="59" y="172"/>
                    </a:cxn>
                    <a:cxn ang="0">
                      <a:pos x="51" y="173"/>
                    </a:cxn>
                    <a:cxn ang="0">
                      <a:pos x="43" y="172"/>
                    </a:cxn>
                    <a:cxn ang="0">
                      <a:pos x="17" y="163"/>
                    </a:cxn>
                    <a:cxn ang="0">
                      <a:pos x="10" y="159"/>
                    </a:cxn>
                    <a:cxn ang="0">
                      <a:pos x="4" y="153"/>
                    </a:cxn>
                    <a:cxn ang="0">
                      <a:pos x="1" y="146"/>
                    </a:cxn>
                    <a:cxn ang="0">
                      <a:pos x="0" y="137"/>
                    </a:cxn>
                    <a:cxn ang="0">
                      <a:pos x="1" y="129"/>
                    </a:cxn>
                    <a:cxn ang="0">
                      <a:pos x="40" y="18"/>
                    </a:cxn>
                    <a:cxn ang="0">
                      <a:pos x="44" y="10"/>
                    </a:cxn>
                    <a:cxn ang="0">
                      <a:pos x="50" y="4"/>
                    </a:cxn>
                    <a:cxn ang="0">
                      <a:pos x="57" y="1"/>
                    </a:cxn>
                    <a:cxn ang="0">
                      <a:pos x="65" y="0"/>
                    </a:cxn>
                  </a:cxnLst>
                  <a:rect l="0" t="0" r="r" b="b"/>
                  <a:pathLst>
                    <a:path w="117" h="173">
                      <a:moveTo>
                        <a:pt x="65" y="0"/>
                      </a:moveTo>
                      <a:lnTo>
                        <a:pt x="73" y="1"/>
                      </a:lnTo>
                      <a:lnTo>
                        <a:pt x="99" y="10"/>
                      </a:lnTo>
                      <a:lnTo>
                        <a:pt x="106" y="15"/>
                      </a:lnTo>
                      <a:lnTo>
                        <a:pt x="112" y="20"/>
                      </a:lnTo>
                      <a:lnTo>
                        <a:pt x="116" y="28"/>
                      </a:lnTo>
                      <a:lnTo>
                        <a:pt x="117" y="36"/>
                      </a:lnTo>
                      <a:lnTo>
                        <a:pt x="115" y="44"/>
                      </a:lnTo>
                      <a:lnTo>
                        <a:pt x="76" y="156"/>
                      </a:lnTo>
                      <a:lnTo>
                        <a:pt x="73" y="163"/>
                      </a:lnTo>
                      <a:lnTo>
                        <a:pt x="67" y="169"/>
                      </a:lnTo>
                      <a:lnTo>
                        <a:pt x="59" y="172"/>
                      </a:lnTo>
                      <a:lnTo>
                        <a:pt x="51" y="173"/>
                      </a:lnTo>
                      <a:lnTo>
                        <a:pt x="43" y="172"/>
                      </a:lnTo>
                      <a:lnTo>
                        <a:pt x="17" y="163"/>
                      </a:lnTo>
                      <a:lnTo>
                        <a:pt x="10" y="159"/>
                      </a:lnTo>
                      <a:lnTo>
                        <a:pt x="4" y="153"/>
                      </a:lnTo>
                      <a:lnTo>
                        <a:pt x="1" y="146"/>
                      </a:lnTo>
                      <a:lnTo>
                        <a:pt x="0" y="137"/>
                      </a:lnTo>
                      <a:lnTo>
                        <a:pt x="1" y="129"/>
                      </a:lnTo>
                      <a:lnTo>
                        <a:pt x="40" y="18"/>
                      </a:lnTo>
                      <a:lnTo>
                        <a:pt x="44" y="10"/>
                      </a:lnTo>
                      <a:lnTo>
                        <a:pt x="50" y="4"/>
                      </a:lnTo>
                      <a:lnTo>
                        <a:pt x="57" y="1"/>
                      </a:lnTo>
                      <a:lnTo>
                        <a:pt x="65" y="0"/>
                      </a:lnTo>
                      <a:close/>
                    </a:path>
                  </a:pathLst>
                </a:custGeom>
                <a:solidFill>
                  <a:srgbClr val="1200B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9" name="Freeform 121"/>
                <p:cNvSpPr>
                  <a:spLocks/>
                </p:cNvSpPr>
                <p:nvPr/>
              </p:nvSpPr>
              <p:spPr bwMode="auto">
                <a:xfrm>
                  <a:off x="2632076" y="2919413"/>
                  <a:ext cx="163513" cy="255588"/>
                </a:xfrm>
                <a:custGeom>
                  <a:avLst/>
                  <a:gdLst/>
                  <a:ahLst/>
                  <a:cxnLst>
                    <a:cxn ang="0">
                      <a:pos x="60" y="0"/>
                    </a:cxn>
                    <a:cxn ang="0">
                      <a:pos x="68" y="2"/>
                    </a:cxn>
                    <a:cxn ang="0">
                      <a:pos x="88" y="8"/>
                    </a:cxn>
                    <a:cxn ang="0">
                      <a:pos x="94" y="12"/>
                    </a:cxn>
                    <a:cxn ang="0">
                      <a:pos x="99" y="17"/>
                    </a:cxn>
                    <a:cxn ang="0">
                      <a:pos x="102" y="23"/>
                    </a:cxn>
                    <a:cxn ang="0">
                      <a:pos x="103" y="30"/>
                    </a:cxn>
                    <a:cxn ang="0">
                      <a:pos x="102" y="38"/>
                    </a:cxn>
                    <a:cxn ang="0">
                      <a:pos x="65" y="145"/>
                    </a:cxn>
                    <a:cxn ang="0">
                      <a:pos x="61" y="151"/>
                    </a:cxn>
                    <a:cxn ang="0">
                      <a:pos x="56" y="156"/>
                    </a:cxn>
                    <a:cxn ang="0">
                      <a:pos x="50" y="159"/>
                    </a:cxn>
                    <a:cxn ang="0">
                      <a:pos x="43" y="161"/>
                    </a:cxn>
                    <a:cxn ang="0">
                      <a:pos x="35" y="159"/>
                    </a:cxn>
                    <a:cxn ang="0">
                      <a:pos x="16" y="152"/>
                    </a:cxn>
                    <a:cxn ang="0">
                      <a:pos x="10" y="149"/>
                    </a:cxn>
                    <a:cxn ang="0">
                      <a:pos x="5" y="143"/>
                    </a:cxn>
                    <a:cxn ang="0">
                      <a:pos x="1" y="137"/>
                    </a:cxn>
                    <a:cxn ang="0">
                      <a:pos x="0" y="130"/>
                    </a:cxn>
                    <a:cxn ang="0">
                      <a:pos x="1" y="122"/>
                    </a:cxn>
                    <a:cxn ang="0">
                      <a:pos x="38" y="16"/>
                    </a:cxn>
                    <a:cxn ang="0">
                      <a:pos x="42" y="10"/>
                    </a:cxn>
                    <a:cxn ang="0">
                      <a:pos x="47" y="5"/>
                    </a:cxn>
                    <a:cxn ang="0">
                      <a:pos x="53" y="2"/>
                    </a:cxn>
                    <a:cxn ang="0">
                      <a:pos x="60" y="0"/>
                    </a:cxn>
                  </a:cxnLst>
                  <a:rect l="0" t="0" r="r" b="b"/>
                  <a:pathLst>
                    <a:path w="103" h="161">
                      <a:moveTo>
                        <a:pt x="60" y="0"/>
                      </a:moveTo>
                      <a:lnTo>
                        <a:pt x="68" y="2"/>
                      </a:lnTo>
                      <a:lnTo>
                        <a:pt x="88" y="8"/>
                      </a:lnTo>
                      <a:lnTo>
                        <a:pt x="94" y="12"/>
                      </a:lnTo>
                      <a:lnTo>
                        <a:pt x="99" y="17"/>
                      </a:lnTo>
                      <a:lnTo>
                        <a:pt x="102" y="23"/>
                      </a:lnTo>
                      <a:lnTo>
                        <a:pt x="103" y="30"/>
                      </a:lnTo>
                      <a:lnTo>
                        <a:pt x="102" y="38"/>
                      </a:lnTo>
                      <a:lnTo>
                        <a:pt x="65" y="145"/>
                      </a:lnTo>
                      <a:lnTo>
                        <a:pt x="61" y="151"/>
                      </a:lnTo>
                      <a:lnTo>
                        <a:pt x="56" y="156"/>
                      </a:lnTo>
                      <a:lnTo>
                        <a:pt x="50" y="159"/>
                      </a:lnTo>
                      <a:lnTo>
                        <a:pt x="43" y="161"/>
                      </a:lnTo>
                      <a:lnTo>
                        <a:pt x="35" y="159"/>
                      </a:lnTo>
                      <a:lnTo>
                        <a:pt x="16" y="152"/>
                      </a:lnTo>
                      <a:lnTo>
                        <a:pt x="10" y="149"/>
                      </a:lnTo>
                      <a:lnTo>
                        <a:pt x="5" y="143"/>
                      </a:lnTo>
                      <a:lnTo>
                        <a:pt x="1" y="137"/>
                      </a:lnTo>
                      <a:lnTo>
                        <a:pt x="0" y="130"/>
                      </a:lnTo>
                      <a:lnTo>
                        <a:pt x="1" y="122"/>
                      </a:lnTo>
                      <a:lnTo>
                        <a:pt x="38" y="16"/>
                      </a:lnTo>
                      <a:lnTo>
                        <a:pt x="42" y="10"/>
                      </a:lnTo>
                      <a:lnTo>
                        <a:pt x="47" y="5"/>
                      </a:lnTo>
                      <a:lnTo>
                        <a:pt x="53" y="2"/>
                      </a:lnTo>
                      <a:lnTo>
                        <a:pt x="60" y="0"/>
                      </a:lnTo>
                      <a:close/>
                    </a:path>
                  </a:pathLst>
                </a:custGeom>
                <a:solidFill>
                  <a:srgbClr val="7F3D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0" name="Freeform 122"/>
                <p:cNvSpPr>
                  <a:spLocks/>
                </p:cNvSpPr>
                <p:nvPr/>
              </p:nvSpPr>
              <p:spPr bwMode="auto">
                <a:xfrm>
                  <a:off x="2676526" y="3300413"/>
                  <a:ext cx="185738" cy="276225"/>
                </a:xfrm>
                <a:custGeom>
                  <a:avLst/>
                  <a:gdLst/>
                  <a:ahLst/>
                  <a:cxnLst>
                    <a:cxn ang="0">
                      <a:pos x="66" y="0"/>
                    </a:cxn>
                    <a:cxn ang="0">
                      <a:pos x="74" y="1"/>
                    </a:cxn>
                    <a:cxn ang="0">
                      <a:pos x="100" y="10"/>
                    </a:cxn>
                    <a:cxn ang="0">
                      <a:pos x="107" y="15"/>
                    </a:cxn>
                    <a:cxn ang="0">
                      <a:pos x="113" y="21"/>
                    </a:cxn>
                    <a:cxn ang="0">
                      <a:pos x="116" y="28"/>
                    </a:cxn>
                    <a:cxn ang="0">
                      <a:pos x="117" y="37"/>
                    </a:cxn>
                    <a:cxn ang="0">
                      <a:pos x="116" y="45"/>
                    </a:cxn>
                    <a:cxn ang="0">
                      <a:pos x="77" y="156"/>
                    </a:cxn>
                    <a:cxn ang="0">
                      <a:pos x="73" y="164"/>
                    </a:cxn>
                    <a:cxn ang="0">
                      <a:pos x="67" y="170"/>
                    </a:cxn>
                    <a:cxn ang="0">
                      <a:pos x="60" y="173"/>
                    </a:cxn>
                    <a:cxn ang="0">
                      <a:pos x="52" y="174"/>
                    </a:cxn>
                    <a:cxn ang="0">
                      <a:pos x="43" y="173"/>
                    </a:cxn>
                    <a:cxn ang="0">
                      <a:pos x="18" y="164"/>
                    </a:cxn>
                    <a:cxn ang="0">
                      <a:pos x="10" y="159"/>
                    </a:cxn>
                    <a:cxn ang="0">
                      <a:pos x="4" y="154"/>
                    </a:cxn>
                    <a:cxn ang="0">
                      <a:pos x="1" y="146"/>
                    </a:cxn>
                    <a:cxn ang="0">
                      <a:pos x="0" y="138"/>
                    </a:cxn>
                    <a:cxn ang="0">
                      <a:pos x="1" y="130"/>
                    </a:cxn>
                    <a:cxn ang="0">
                      <a:pos x="40" y="18"/>
                    </a:cxn>
                    <a:cxn ang="0">
                      <a:pos x="45" y="10"/>
                    </a:cxn>
                    <a:cxn ang="0">
                      <a:pos x="50" y="5"/>
                    </a:cxn>
                    <a:cxn ang="0">
                      <a:pos x="58" y="1"/>
                    </a:cxn>
                    <a:cxn ang="0">
                      <a:pos x="66" y="0"/>
                    </a:cxn>
                  </a:cxnLst>
                  <a:rect l="0" t="0" r="r" b="b"/>
                  <a:pathLst>
                    <a:path w="117" h="174">
                      <a:moveTo>
                        <a:pt x="66" y="0"/>
                      </a:moveTo>
                      <a:lnTo>
                        <a:pt x="74" y="1"/>
                      </a:lnTo>
                      <a:lnTo>
                        <a:pt x="100" y="10"/>
                      </a:lnTo>
                      <a:lnTo>
                        <a:pt x="107" y="15"/>
                      </a:lnTo>
                      <a:lnTo>
                        <a:pt x="113" y="21"/>
                      </a:lnTo>
                      <a:lnTo>
                        <a:pt x="116" y="28"/>
                      </a:lnTo>
                      <a:lnTo>
                        <a:pt x="117" y="37"/>
                      </a:lnTo>
                      <a:lnTo>
                        <a:pt x="116" y="45"/>
                      </a:lnTo>
                      <a:lnTo>
                        <a:pt x="77" y="156"/>
                      </a:lnTo>
                      <a:lnTo>
                        <a:pt x="73" y="164"/>
                      </a:lnTo>
                      <a:lnTo>
                        <a:pt x="67" y="170"/>
                      </a:lnTo>
                      <a:lnTo>
                        <a:pt x="60" y="173"/>
                      </a:lnTo>
                      <a:lnTo>
                        <a:pt x="52" y="174"/>
                      </a:lnTo>
                      <a:lnTo>
                        <a:pt x="43" y="173"/>
                      </a:lnTo>
                      <a:lnTo>
                        <a:pt x="18" y="164"/>
                      </a:lnTo>
                      <a:lnTo>
                        <a:pt x="10" y="159"/>
                      </a:lnTo>
                      <a:lnTo>
                        <a:pt x="4" y="154"/>
                      </a:lnTo>
                      <a:lnTo>
                        <a:pt x="1" y="146"/>
                      </a:lnTo>
                      <a:lnTo>
                        <a:pt x="0" y="138"/>
                      </a:lnTo>
                      <a:lnTo>
                        <a:pt x="1" y="130"/>
                      </a:lnTo>
                      <a:lnTo>
                        <a:pt x="40" y="18"/>
                      </a:lnTo>
                      <a:lnTo>
                        <a:pt x="45" y="10"/>
                      </a:lnTo>
                      <a:lnTo>
                        <a:pt x="50" y="5"/>
                      </a:lnTo>
                      <a:lnTo>
                        <a:pt x="58" y="1"/>
                      </a:lnTo>
                      <a:lnTo>
                        <a:pt x="66" y="0"/>
                      </a:lnTo>
                      <a:close/>
                    </a:path>
                  </a:pathLst>
                </a:custGeom>
                <a:solidFill>
                  <a:srgbClr val="33B7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1" name="Freeform 123"/>
                <p:cNvSpPr>
                  <a:spLocks/>
                </p:cNvSpPr>
                <p:nvPr/>
              </p:nvSpPr>
              <p:spPr bwMode="auto">
                <a:xfrm>
                  <a:off x="2692401" y="3300413"/>
                  <a:ext cx="163513" cy="254000"/>
                </a:xfrm>
                <a:custGeom>
                  <a:avLst/>
                  <a:gdLst/>
                  <a:ahLst/>
                  <a:cxnLst>
                    <a:cxn ang="0">
                      <a:pos x="60" y="0"/>
                    </a:cxn>
                    <a:cxn ang="0">
                      <a:pos x="68" y="1"/>
                    </a:cxn>
                    <a:cxn ang="0">
                      <a:pos x="87" y="8"/>
                    </a:cxn>
                    <a:cxn ang="0">
                      <a:pos x="94" y="12"/>
                    </a:cxn>
                    <a:cxn ang="0">
                      <a:pos x="99" y="17"/>
                    </a:cxn>
                    <a:cxn ang="0">
                      <a:pos x="102" y="23"/>
                    </a:cxn>
                    <a:cxn ang="0">
                      <a:pos x="103" y="30"/>
                    </a:cxn>
                    <a:cxn ang="0">
                      <a:pos x="101" y="38"/>
                    </a:cxn>
                    <a:cxn ang="0">
                      <a:pos x="64" y="144"/>
                    </a:cxn>
                    <a:cxn ang="0">
                      <a:pos x="61" y="151"/>
                    </a:cxn>
                    <a:cxn ang="0">
                      <a:pos x="56" y="156"/>
                    </a:cxn>
                    <a:cxn ang="0">
                      <a:pos x="49" y="159"/>
                    </a:cxn>
                    <a:cxn ang="0">
                      <a:pos x="42" y="160"/>
                    </a:cxn>
                    <a:cxn ang="0">
                      <a:pos x="35" y="159"/>
                    </a:cxn>
                    <a:cxn ang="0">
                      <a:pos x="15" y="152"/>
                    </a:cxn>
                    <a:cxn ang="0">
                      <a:pos x="9" y="149"/>
                    </a:cxn>
                    <a:cxn ang="0">
                      <a:pos x="4" y="143"/>
                    </a:cxn>
                    <a:cxn ang="0">
                      <a:pos x="1" y="137"/>
                    </a:cxn>
                    <a:cxn ang="0">
                      <a:pos x="0" y="130"/>
                    </a:cxn>
                    <a:cxn ang="0">
                      <a:pos x="1" y="122"/>
                    </a:cxn>
                    <a:cxn ang="0">
                      <a:pos x="38" y="16"/>
                    </a:cxn>
                    <a:cxn ang="0">
                      <a:pos x="42" y="9"/>
                    </a:cxn>
                    <a:cxn ang="0">
                      <a:pos x="47" y="4"/>
                    </a:cxn>
                    <a:cxn ang="0">
                      <a:pos x="53" y="1"/>
                    </a:cxn>
                    <a:cxn ang="0">
                      <a:pos x="60" y="0"/>
                    </a:cxn>
                  </a:cxnLst>
                  <a:rect l="0" t="0" r="r" b="b"/>
                  <a:pathLst>
                    <a:path w="103" h="160">
                      <a:moveTo>
                        <a:pt x="60" y="0"/>
                      </a:moveTo>
                      <a:lnTo>
                        <a:pt x="68" y="1"/>
                      </a:lnTo>
                      <a:lnTo>
                        <a:pt x="87" y="8"/>
                      </a:lnTo>
                      <a:lnTo>
                        <a:pt x="94" y="12"/>
                      </a:lnTo>
                      <a:lnTo>
                        <a:pt x="99" y="17"/>
                      </a:lnTo>
                      <a:lnTo>
                        <a:pt x="102" y="23"/>
                      </a:lnTo>
                      <a:lnTo>
                        <a:pt x="103" y="30"/>
                      </a:lnTo>
                      <a:lnTo>
                        <a:pt x="101" y="38"/>
                      </a:lnTo>
                      <a:lnTo>
                        <a:pt x="64" y="144"/>
                      </a:lnTo>
                      <a:lnTo>
                        <a:pt x="61" y="151"/>
                      </a:lnTo>
                      <a:lnTo>
                        <a:pt x="56" y="156"/>
                      </a:lnTo>
                      <a:lnTo>
                        <a:pt x="49" y="159"/>
                      </a:lnTo>
                      <a:lnTo>
                        <a:pt x="42" y="160"/>
                      </a:lnTo>
                      <a:lnTo>
                        <a:pt x="35" y="159"/>
                      </a:lnTo>
                      <a:lnTo>
                        <a:pt x="15" y="152"/>
                      </a:lnTo>
                      <a:lnTo>
                        <a:pt x="9" y="149"/>
                      </a:lnTo>
                      <a:lnTo>
                        <a:pt x="4" y="143"/>
                      </a:lnTo>
                      <a:lnTo>
                        <a:pt x="1" y="137"/>
                      </a:lnTo>
                      <a:lnTo>
                        <a:pt x="0" y="130"/>
                      </a:lnTo>
                      <a:lnTo>
                        <a:pt x="1" y="122"/>
                      </a:lnTo>
                      <a:lnTo>
                        <a:pt x="38" y="16"/>
                      </a:lnTo>
                      <a:lnTo>
                        <a:pt x="42" y="9"/>
                      </a:lnTo>
                      <a:lnTo>
                        <a:pt x="47" y="4"/>
                      </a:lnTo>
                      <a:lnTo>
                        <a:pt x="53" y="1"/>
                      </a:lnTo>
                      <a:lnTo>
                        <a:pt x="60" y="0"/>
                      </a:lnTo>
                      <a:close/>
                    </a:path>
                  </a:pathLst>
                </a:custGeom>
                <a:solidFill>
                  <a:srgbClr val="69FE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2" name="Freeform 124"/>
                <p:cNvSpPr>
                  <a:spLocks/>
                </p:cNvSpPr>
                <p:nvPr/>
              </p:nvSpPr>
              <p:spPr bwMode="auto">
                <a:xfrm>
                  <a:off x="2814638" y="3349626"/>
                  <a:ext cx="185738" cy="274638"/>
                </a:xfrm>
                <a:custGeom>
                  <a:avLst/>
                  <a:gdLst/>
                  <a:ahLst/>
                  <a:cxnLst>
                    <a:cxn ang="0">
                      <a:pos x="65" y="0"/>
                    </a:cxn>
                    <a:cxn ang="0">
                      <a:pos x="73" y="1"/>
                    </a:cxn>
                    <a:cxn ang="0">
                      <a:pos x="99" y="10"/>
                    </a:cxn>
                    <a:cxn ang="0">
                      <a:pos x="106" y="14"/>
                    </a:cxn>
                    <a:cxn ang="0">
                      <a:pos x="112" y="20"/>
                    </a:cxn>
                    <a:cxn ang="0">
                      <a:pos x="115" y="27"/>
                    </a:cxn>
                    <a:cxn ang="0">
                      <a:pos x="117" y="35"/>
                    </a:cxn>
                    <a:cxn ang="0">
                      <a:pos x="115" y="44"/>
                    </a:cxn>
                    <a:cxn ang="0">
                      <a:pos x="76" y="155"/>
                    </a:cxn>
                    <a:cxn ang="0">
                      <a:pos x="72" y="163"/>
                    </a:cxn>
                    <a:cxn ang="0">
                      <a:pos x="66" y="168"/>
                    </a:cxn>
                    <a:cxn ang="0">
                      <a:pos x="59" y="172"/>
                    </a:cxn>
                    <a:cxn ang="0">
                      <a:pos x="51" y="173"/>
                    </a:cxn>
                    <a:cxn ang="0">
                      <a:pos x="43" y="172"/>
                    </a:cxn>
                    <a:cxn ang="0">
                      <a:pos x="17" y="163"/>
                    </a:cxn>
                    <a:cxn ang="0">
                      <a:pos x="10" y="159"/>
                    </a:cxn>
                    <a:cxn ang="0">
                      <a:pos x="4" y="153"/>
                    </a:cxn>
                    <a:cxn ang="0">
                      <a:pos x="0" y="146"/>
                    </a:cxn>
                    <a:cxn ang="0">
                      <a:pos x="0" y="137"/>
                    </a:cxn>
                    <a:cxn ang="0">
                      <a:pos x="1" y="129"/>
                    </a:cxn>
                    <a:cxn ang="0">
                      <a:pos x="40" y="17"/>
                    </a:cxn>
                    <a:cxn ang="0">
                      <a:pos x="43" y="10"/>
                    </a:cxn>
                    <a:cxn ang="0">
                      <a:pos x="49" y="4"/>
                    </a:cxn>
                    <a:cxn ang="0">
                      <a:pos x="57" y="0"/>
                    </a:cxn>
                    <a:cxn ang="0">
                      <a:pos x="65" y="0"/>
                    </a:cxn>
                  </a:cxnLst>
                  <a:rect l="0" t="0" r="r" b="b"/>
                  <a:pathLst>
                    <a:path w="117" h="173">
                      <a:moveTo>
                        <a:pt x="65" y="0"/>
                      </a:moveTo>
                      <a:lnTo>
                        <a:pt x="73" y="1"/>
                      </a:lnTo>
                      <a:lnTo>
                        <a:pt x="99" y="10"/>
                      </a:lnTo>
                      <a:lnTo>
                        <a:pt x="106" y="14"/>
                      </a:lnTo>
                      <a:lnTo>
                        <a:pt x="112" y="20"/>
                      </a:lnTo>
                      <a:lnTo>
                        <a:pt x="115" y="27"/>
                      </a:lnTo>
                      <a:lnTo>
                        <a:pt x="117" y="35"/>
                      </a:lnTo>
                      <a:lnTo>
                        <a:pt x="115" y="44"/>
                      </a:lnTo>
                      <a:lnTo>
                        <a:pt x="76" y="155"/>
                      </a:lnTo>
                      <a:lnTo>
                        <a:pt x="72" y="163"/>
                      </a:lnTo>
                      <a:lnTo>
                        <a:pt x="66" y="168"/>
                      </a:lnTo>
                      <a:lnTo>
                        <a:pt x="59" y="172"/>
                      </a:lnTo>
                      <a:lnTo>
                        <a:pt x="51" y="173"/>
                      </a:lnTo>
                      <a:lnTo>
                        <a:pt x="43" y="172"/>
                      </a:lnTo>
                      <a:lnTo>
                        <a:pt x="17" y="163"/>
                      </a:lnTo>
                      <a:lnTo>
                        <a:pt x="10" y="159"/>
                      </a:lnTo>
                      <a:lnTo>
                        <a:pt x="4" y="153"/>
                      </a:lnTo>
                      <a:lnTo>
                        <a:pt x="0" y="146"/>
                      </a:lnTo>
                      <a:lnTo>
                        <a:pt x="0" y="137"/>
                      </a:lnTo>
                      <a:lnTo>
                        <a:pt x="1" y="129"/>
                      </a:lnTo>
                      <a:lnTo>
                        <a:pt x="40" y="17"/>
                      </a:lnTo>
                      <a:lnTo>
                        <a:pt x="43" y="10"/>
                      </a:lnTo>
                      <a:lnTo>
                        <a:pt x="49" y="4"/>
                      </a:lnTo>
                      <a:lnTo>
                        <a:pt x="57" y="0"/>
                      </a:lnTo>
                      <a:lnTo>
                        <a:pt x="65" y="0"/>
                      </a:lnTo>
                      <a:close/>
                    </a:path>
                  </a:pathLst>
                </a:custGeom>
                <a:solidFill>
                  <a:srgbClr val="33B7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3" name="Freeform 125"/>
                <p:cNvSpPr>
                  <a:spLocks/>
                </p:cNvSpPr>
                <p:nvPr/>
              </p:nvSpPr>
              <p:spPr bwMode="auto">
                <a:xfrm>
                  <a:off x="2828926" y="3348038"/>
                  <a:ext cx="163513" cy="254000"/>
                </a:xfrm>
                <a:custGeom>
                  <a:avLst/>
                  <a:gdLst/>
                  <a:ahLst/>
                  <a:cxnLst>
                    <a:cxn ang="0">
                      <a:pos x="60" y="0"/>
                    </a:cxn>
                    <a:cxn ang="0">
                      <a:pos x="68" y="1"/>
                    </a:cxn>
                    <a:cxn ang="0">
                      <a:pos x="87" y="8"/>
                    </a:cxn>
                    <a:cxn ang="0">
                      <a:pos x="94" y="12"/>
                    </a:cxn>
                    <a:cxn ang="0">
                      <a:pos x="99" y="17"/>
                    </a:cxn>
                    <a:cxn ang="0">
                      <a:pos x="102" y="23"/>
                    </a:cxn>
                    <a:cxn ang="0">
                      <a:pos x="103" y="30"/>
                    </a:cxn>
                    <a:cxn ang="0">
                      <a:pos x="102" y="38"/>
                    </a:cxn>
                    <a:cxn ang="0">
                      <a:pos x="65" y="144"/>
                    </a:cxn>
                    <a:cxn ang="0">
                      <a:pos x="61" y="151"/>
                    </a:cxn>
                    <a:cxn ang="0">
                      <a:pos x="56" y="156"/>
                    </a:cxn>
                    <a:cxn ang="0">
                      <a:pos x="50" y="159"/>
                    </a:cxn>
                    <a:cxn ang="0">
                      <a:pos x="43" y="160"/>
                    </a:cxn>
                    <a:cxn ang="0">
                      <a:pos x="35" y="159"/>
                    </a:cxn>
                    <a:cxn ang="0">
                      <a:pos x="15" y="152"/>
                    </a:cxn>
                    <a:cxn ang="0">
                      <a:pos x="9" y="148"/>
                    </a:cxn>
                    <a:cxn ang="0">
                      <a:pos x="4" y="143"/>
                    </a:cxn>
                    <a:cxn ang="0">
                      <a:pos x="1" y="137"/>
                    </a:cxn>
                    <a:cxn ang="0">
                      <a:pos x="0" y="130"/>
                    </a:cxn>
                    <a:cxn ang="0">
                      <a:pos x="1" y="122"/>
                    </a:cxn>
                    <a:cxn ang="0">
                      <a:pos x="38" y="15"/>
                    </a:cxn>
                    <a:cxn ang="0">
                      <a:pos x="42" y="9"/>
                    </a:cxn>
                    <a:cxn ang="0">
                      <a:pos x="47" y="4"/>
                    </a:cxn>
                    <a:cxn ang="0">
                      <a:pos x="53" y="1"/>
                    </a:cxn>
                    <a:cxn ang="0">
                      <a:pos x="60" y="0"/>
                    </a:cxn>
                  </a:cxnLst>
                  <a:rect l="0" t="0" r="r" b="b"/>
                  <a:pathLst>
                    <a:path w="103" h="160">
                      <a:moveTo>
                        <a:pt x="60" y="0"/>
                      </a:moveTo>
                      <a:lnTo>
                        <a:pt x="68" y="1"/>
                      </a:lnTo>
                      <a:lnTo>
                        <a:pt x="87" y="8"/>
                      </a:lnTo>
                      <a:lnTo>
                        <a:pt x="94" y="12"/>
                      </a:lnTo>
                      <a:lnTo>
                        <a:pt x="99" y="17"/>
                      </a:lnTo>
                      <a:lnTo>
                        <a:pt x="102" y="23"/>
                      </a:lnTo>
                      <a:lnTo>
                        <a:pt x="103" y="30"/>
                      </a:lnTo>
                      <a:lnTo>
                        <a:pt x="102" y="38"/>
                      </a:lnTo>
                      <a:lnTo>
                        <a:pt x="65" y="144"/>
                      </a:lnTo>
                      <a:lnTo>
                        <a:pt x="61" y="151"/>
                      </a:lnTo>
                      <a:lnTo>
                        <a:pt x="56" y="156"/>
                      </a:lnTo>
                      <a:lnTo>
                        <a:pt x="50" y="159"/>
                      </a:lnTo>
                      <a:lnTo>
                        <a:pt x="43" y="160"/>
                      </a:lnTo>
                      <a:lnTo>
                        <a:pt x="35" y="159"/>
                      </a:lnTo>
                      <a:lnTo>
                        <a:pt x="15" y="152"/>
                      </a:lnTo>
                      <a:lnTo>
                        <a:pt x="9" y="148"/>
                      </a:lnTo>
                      <a:lnTo>
                        <a:pt x="4" y="143"/>
                      </a:lnTo>
                      <a:lnTo>
                        <a:pt x="1" y="137"/>
                      </a:lnTo>
                      <a:lnTo>
                        <a:pt x="0" y="130"/>
                      </a:lnTo>
                      <a:lnTo>
                        <a:pt x="1" y="122"/>
                      </a:lnTo>
                      <a:lnTo>
                        <a:pt x="38" y="15"/>
                      </a:lnTo>
                      <a:lnTo>
                        <a:pt x="42" y="9"/>
                      </a:lnTo>
                      <a:lnTo>
                        <a:pt x="47" y="4"/>
                      </a:lnTo>
                      <a:lnTo>
                        <a:pt x="53" y="1"/>
                      </a:lnTo>
                      <a:lnTo>
                        <a:pt x="60" y="0"/>
                      </a:lnTo>
                      <a:close/>
                    </a:path>
                  </a:pathLst>
                </a:custGeom>
                <a:solidFill>
                  <a:srgbClr val="69FE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4" name="Freeform 126"/>
                <p:cNvSpPr>
                  <a:spLocks/>
                </p:cNvSpPr>
                <p:nvPr/>
              </p:nvSpPr>
              <p:spPr bwMode="auto">
                <a:xfrm>
                  <a:off x="2949576" y="3397251"/>
                  <a:ext cx="185738" cy="274638"/>
                </a:xfrm>
                <a:custGeom>
                  <a:avLst/>
                  <a:gdLst/>
                  <a:ahLst/>
                  <a:cxnLst>
                    <a:cxn ang="0">
                      <a:pos x="66" y="0"/>
                    </a:cxn>
                    <a:cxn ang="0">
                      <a:pos x="74" y="1"/>
                    </a:cxn>
                    <a:cxn ang="0">
                      <a:pos x="100" y="10"/>
                    </a:cxn>
                    <a:cxn ang="0">
                      <a:pos x="107" y="14"/>
                    </a:cxn>
                    <a:cxn ang="0">
                      <a:pos x="113" y="19"/>
                    </a:cxn>
                    <a:cxn ang="0">
                      <a:pos x="117" y="27"/>
                    </a:cxn>
                    <a:cxn ang="0">
                      <a:pos x="117" y="35"/>
                    </a:cxn>
                    <a:cxn ang="0">
                      <a:pos x="116" y="44"/>
                    </a:cxn>
                    <a:cxn ang="0">
                      <a:pos x="77" y="155"/>
                    </a:cxn>
                    <a:cxn ang="0">
                      <a:pos x="74" y="163"/>
                    </a:cxn>
                    <a:cxn ang="0">
                      <a:pos x="68" y="168"/>
                    </a:cxn>
                    <a:cxn ang="0">
                      <a:pos x="60" y="172"/>
                    </a:cxn>
                    <a:cxn ang="0">
                      <a:pos x="52" y="173"/>
                    </a:cxn>
                    <a:cxn ang="0">
                      <a:pos x="44" y="172"/>
                    </a:cxn>
                    <a:cxn ang="0">
                      <a:pos x="18" y="163"/>
                    </a:cxn>
                    <a:cxn ang="0">
                      <a:pos x="11" y="159"/>
                    </a:cxn>
                    <a:cxn ang="0">
                      <a:pos x="5" y="153"/>
                    </a:cxn>
                    <a:cxn ang="0">
                      <a:pos x="2" y="145"/>
                    </a:cxn>
                    <a:cxn ang="0">
                      <a:pos x="0" y="137"/>
                    </a:cxn>
                    <a:cxn ang="0">
                      <a:pos x="2" y="129"/>
                    </a:cxn>
                    <a:cxn ang="0">
                      <a:pos x="40" y="17"/>
                    </a:cxn>
                    <a:cxn ang="0">
                      <a:pos x="45" y="10"/>
                    </a:cxn>
                    <a:cxn ang="0">
                      <a:pos x="51" y="4"/>
                    </a:cxn>
                    <a:cxn ang="0">
                      <a:pos x="58" y="0"/>
                    </a:cxn>
                    <a:cxn ang="0">
                      <a:pos x="66" y="0"/>
                    </a:cxn>
                  </a:cxnLst>
                  <a:rect l="0" t="0" r="r" b="b"/>
                  <a:pathLst>
                    <a:path w="117" h="173">
                      <a:moveTo>
                        <a:pt x="66" y="0"/>
                      </a:moveTo>
                      <a:lnTo>
                        <a:pt x="74" y="1"/>
                      </a:lnTo>
                      <a:lnTo>
                        <a:pt x="100" y="10"/>
                      </a:lnTo>
                      <a:lnTo>
                        <a:pt x="107" y="14"/>
                      </a:lnTo>
                      <a:lnTo>
                        <a:pt x="113" y="19"/>
                      </a:lnTo>
                      <a:lnTo>
                        <a:pt x="117" y="27"/>
                      </a:lnTo>
                      <a:lnTo>
                        <a:pt x="117" y="35"/>
                      </a:lnTo>
                      <a:lnTo>
                        <a:pt x="116" y="44"/>
                      </a:lnTo>
                      <a:lnTo>
                        <a:pt x="77" y="155"/>
                      </a:lnTo>
                      <a:lnTo>
                        <a:pt x="74" y="163"/>
                      </a:lnTo>
                      <a:lnTo>
                        <a:pt x="68" y="168"/>
                      </a:lnTo>
                      <a:lnTo>
                        <a:pt x="60" y="172"/>
                      </a:lnTo>
                      <a:lnTo>
                        <a:pt x="52" y="173"/>
                      </a:lnTo>
                      <a:lnTo>
                        <a:pt x="44" y="172"/>
                      </a:lnTo>
                      <a:lnTo>
                        <a:pt x="18" y="163"/>
                      </a:lnTo>
                      <a:lnTo>
                        <a:pt x="11" y="159"/>
                      </a:lnTo>
                      <a:lnTo>
                        <a:pt x="5" y="153"/>
                      </a:lnTo>
                      <a:lnTo>
                        <a:pt x="2" y="145"/>
                      </a:lnTo>
                      <a:lnTo>
                        <a:pt x="0" y="137"/>
                      </a:lnTo>
                      <a:lnTo>
                        <a:pt x="2" y="129"/>
                      </a:lnTo>
                      <a:lnTo>
                        <a:pt x="40" y="17"/>
                      </a:lnTo>
                      <a:lnTo>
                        <a:pt x="45" y="10"/>
                      </a:lnTo>
                      <a:lnTo>
                        <a:pt x="51" y="4"/>
                      </a:lnTo>
                      <a:lnTo>
                        <a:pt x="58" y="0"/>
                      </a:lnTo>
                      <a:lnTo>
                        <a:pt x="66" y="0"/>
                      </a:lnTo>
                      <a:close/>
                    </a:path>
                  </a:pathLst>
                </a:custGeom>
                <a:solidFill>
                  <a:srgbClr val="33B7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 name="Freeform 127"/>
                <p:cNvSpPr>
                  <a:spLocks/>
                </p:cNvSpPr>
                <p:nvPr/>
              </p:nvSpPr>
              <p:spPr bwMode="auto">
                <a:xfrm>
                  <a:off x="2965451" y="3395663"/>
                  <a:ext cx="163513" cy="254000"/>
                </a:xfrm>
                <a:custGeom>
                  <a:avLst/>
                  <a:gdLst/>
                  <a:ahLst/>
                  <a:cxnLst>
                    <a:cxn ang="0">
                      <a:pos x="61" y="0"/>
                    </a:cxn>
                    <a:cxn ang="0">
                      <a:pos x="69" y="1"/>
                    </a:cxn>
                    <a:cxn ang="0">
                      <a:pos x="88" y="8"/>
                    </a:cxn>
                    <a:cxn ang="0">
                      <a:pos x="94" y="12"/>
                    </a:cxn>
                    <a:cxn ang="0">
                      <a:pos x="99" y="17"/>
                    </a:cxn>
                    <a:cxn ang="0">
                      <a:pos x="102" y="23"/>
                    </a:cxn>
                    <a:cxn ang="0">
                      <a:pos x="103" y="30"/>
                    </a:cxn>
                    <a:cxn ang="0">
                      <a:pos x="102" y="38"/>
                    </a:cxn>
                    <a:cxn ang="0">
                      <a:pos x="65" y="145"/>
                    </a:cxn>
                    <a:cxn ang="0">
                      <a:pos x="62" y="151"/>
                    </a:cxn>
                    <a:cxn ang="0">
                      <a:pos x="56" y="156"/>
                    </a:cxn>
                    <a:cxn ang="0">
                      <a:pos x="50" y="159"/>
                    </a:cxn>
                    <a:cxn ang="0">
                      <a:pos x="43" y="160"/>
                    </a:cxn>
                    <a:cxn ang="0">
                      <a:pos x="35" y="159"/>
                    </a:cxn>
                    <a:cxn ang="0">
                      <a:pos x="16" y="152"/>
                    </a:cxn>
                    <a:cxn ang="0">
                      <a:pos x="9" y="148"/>
                    </a:cxn>
                    <a:cxn ang="0">
                      <a:pos x="4" y="143"/>
                    </a:cxn>
                    <a:cxn ang="0">
                      <a:pos x="1" y="137"/>
                    </a:cxn>
                    <a:cxn ang="0">
                      <a:pos x="0" y="130"/>
                    </a:cxn>
                    <a:cxn ang="0">
                      <a:pos x="1" y="122"/>
                    </a:cxn>
                    <a:cxn ang="0">
                      <a:pos x="38" y="15"/>
                    </a:cxn>
                    <a:cxn ang="0">
                      <a:pos x="42" y="9"/>
                    </a:cxn>
                    <a:cxn ang="0">
                      <a:pos x="47" y="4"/>
                    </a:cxn>
                    <a:cxn ang="0">
                      <a:pos x="53" y="1"/>
                    </a:cxn>
                    <a:cxn ang="0">
                      <a:pos x="61" y="0"/>
                    </a:cxn>
                  </a:cxnLst>
                  <a:rect l="0" t="0" r="r" b="b"/>
                  <a:pathLst>
                    <a:path w="103" h="160">
                      <a:moveTo>
                        <a:pt x="61" y="0"/>
                      </a:moveTo>
                      <a:lnTo>
                        <a:pt x="69" y="1"/>
                      </a:lnTo>
                      <a:lnTo>
                        <a:pt x="88" y="8"/>
                      </a:lnTo>
                      <a:lnTo>
                        <a:pt x="94" y="12"/>
                      </a:lnTo>
                      <a:lnTo>
                        <a:pt x="99" y="17"/>
                      </a:lnTo>
                      <a:lnTo>
                        <a:pt x="102" y="23"/>
                      </a:lnTo>
                      <a:lnTo>
                        <a:pt x="103" y="30"/>
                      </a:lnTo>
                      <a:lnTo>
                        <a:pt x="102" y="38"/>
                      </a:lnTo>
                      <a:lnTo>
                        <a:pt x="65" y="145"/>
                      </a:lnTo>
                      <a:lnTo>
                        <a:pt x="62" y="151"/>
                      </a:lnTo>
                      <a:lnTo>
                        <a:pt x="56" y="156"/>
                      </a:lnTo>
                      <a:lnTo>
                        <a:pt x="50" y="159"/>
                      </a:lnTo>
                      <a:lnTo>
                        <a:pt x="43" y="160"/>
                      </a:lnTo>
                      <a:lnTo>
                        <a:pt x="35" y="159"/>
                      </a:lnTo>
                      <a:lnTo>
                        <a:pt x="16" y="152"/>
                      </a:lnTo>
                      <a:lnTo>
                        <a:pt x="9" y="148"/>
                      </a:lnTo>
                      <a:lnTo>
                        <a:pt x="4" y="143"/>
                      </a:lnTo>
                      <a:lnTo>
                        <a:pt x="1" y="137"/>
                      </a:lnTo>
                      <a:lnTo>
                        <a:pt x="0" y="130"/>
                      </a:lnTo>
                      <a:lnTo>
                        <a:pt x="1" y="122"/>
                      </a:lnTo>
                      <a:lnTo>
                        <a:pt x="38" y="15"/>
                      </a:lnTo>
                      <a:lnTo>
                        <a:pt x="42" y="9"/>
                      </a:lnTo>
                      <a:lnTo>
                        <a:pt x="47" y="4"/>
                      </a:lnTo>
                      <a:lnTo>
                        <a:pt x="53" y="1"/>
                      </a:lnTo>
                      <a:lnTo>
                        <a:pt x="61" y="0"/>
                      </a:lnTo>
                      <a:close/>
                    </a:path>
                  </a:pathLst>
                </a:custGeom>
                <a:solidFill>
                  <a:srgbClr val="69FE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 name="Freeform 128"/>
                <p:cNvSpPr>
                  <a:spLocks/>
                </p:cNvSpPr>
                <p:nvPr/>
              </p:nvSpPr>
              <p:spPr bwMode="auto">
                <a:xfrm>
                  <a:off x="3087688" y="3444876"/>
                  <a:ext cx="185738" cy="274638"/>
                </a:xfrm>
                <a:custGeom>
                  <a:avLst/>
                  <a:gdLst/>
                  <a:ahLst/>
                  <a:cxnLst>
                    <a:cxn ang="0">
                      <a:pos x="65" y="0"/>
                    </a:cxn>
                    <a:cxn ang="0">
                      <a:pos x="74" y="1"/>
                    </a:cxn>
                    <a:cxn ang="0">
                      <a:pos x="99" y="10"/>
                    </a:cxn>
                    <a:cxn ang="0">
                      <a:pos x="107" y="14"/>
                    </a:cxn>
                    <a:cxn ang="0">
                      <a:pos x="112" y="19"/>
                    </a:cxn>
                    <a:cxn ang="0">
                      <a:pos x="116" y="27"/>
                    </a:cxn>
                    <a:cxn ang="0">
                      <a:pos x="117" y="35"/>
                    </a:cxn>
                    <a:cxn ang="0">
                      <a:pos x="116" y="44"/>
                    </a:cxn>
                    <a:cxn ang="0">
                      <a:pos x="77" y="155"/>
                    </a:cxn>
                    <a:cxn ang="0">
                      <a:pos x="73" y="163"/>
                    </a:cxn>
                    <a:cxn ang="0">
                      <a:pos x="67" y="168"/>
                    </a:cxn>
                    <a:cxn ang="0">
                      <a:pos x="60" y="172"/>
                    </a:cxn>
                    <a:cxn ang="0">
                      <a:pos x="51" y="173"/>
                    </a:cxn>
                    <a:cxn ang="0">
                      <a:pos x="43" y="172"/>
                    </a:cxn>
                    <a:cxn ang="0">
                      <a:pos x="18" y="163"/>
                    </a:cxn>
                    <a:cxn ang="0">
                      <a:pos x="10" y="159"/>
                    </a:cxn>
                    <a:cxn ang="0">
                      <a:pos x="4" y="153"/>
                    </a:cxn>
                    <a:cxn ang="0">
                      <a:pos x="1" y="145"/>
                    </a:cxn>
                    <a:cxn ang="0">
                      <a:pos x="0" y="137"/>
                    </a:cxn>
                    <a:cxn ang="0">
                      <a:pos x="1" y="129"/>
                    </a:cxn>
                    <a:cxn ang="0">
                      <a:pos x="40" y="17"/>
                    </a:cxn>
                    <a:cxn ang="0">
                      <a:pos x="44" y="10"/>
                    </a:cxn>
                    <a:cxn ang="0">
                      <a:pos x="49" y="4"/>
                    </a:cxn>
                    <a:cxn ang="0">
                      <a:pos x="57" y="0"/>
                    </a:cxn>
                    <a:cxn ang="0">
                      <a:pos x="65" y="0"/>
                    </a:cxn>
                  </a:cxnLst>
                  <a:rect l="0" t="0" r="r" b="b"/>
                  <a:pathLst>
                    <a:path w="117" h="173">
                      <a:moveTo>
                        <a:pt x="65" y="0"/>
                      </a:moveTo>
                      <a:lnTo>
                        <a:pt x="74" y="1"/>
                      </a:lnTo>
                      <a:lnTo>
                        <a:pt x="99" y="10"/>
                      </a:lnTo>
                      <a:lnTo>
                        <a:pt x="107" y="14"/>
                      </a:lnTo>
                      <a:lnTo>
                        <a:pt x="112" y="19"/>
                      </a:lnTo>
                      <a:lnTo>
                        <a:pt x="116" y="27"/>
                      </a:lnTo>
                      <a:lnTo>
                        <a:pt x="117" y="35"/>
                      </a:lnTo>
                      <a:lnTo>
                        <a:pt x="116" y="44"/>
                      </a:lnTo>
                      <a:lnTo>
                        <a:pt x="77" y="155"/>
                      </a:lnTo>
                      <a:lnTo>
                        <a:pt x="73" y="163"/>
                      </a:lnTo>
                      <a:lnTo>
                        <a:pt x="67" y="168"/>
                      </a:lnTo>
                      <a:lnTo>
                        <a:pt x="60" y="172"/>
                      </a:lnTo>
                      <a:lnTo>
                        <a:pt x="51" y="173"/>
                      </a:lnTo>
                      <a:lnTo>
                        <a:pt x="43" y="172"/>
                      </a:lnTo>
                      <a:lnTo>
                        <a:pt x="18" y="163"/>
                      </a:lnTo>
                      <a:lnTo>
                        <a:pt x="10" y="159"/>
                      </a:lnTo>
                      <a:lnTo>
                        <a:pt x="4" y="153"/>
                      </a:lnTo>
                      <a:lnTo>
                        <a:pt x="1" y="145"/>
                      </a:lnTo>
                      <a:lnTo>
                        <a:pt x="0" y="137"/>
                      </a:lnTo>
                      <a:lnTo>
                        <a:pt x="1" y="129"/>
                      </a:lnTo>
                      <a:lnTo>
                        <a:pt x="40" y="17"/>
                      </a:lnTo>
                      <a:lnTo>
                        <a:pt x="44" y="10"/>
                      </a:lnTo>
                      <a:lnTo>
                        <a:pt x="49" y="4"/>
                      </a:lnTo>
                      <a:lnTo>
                        <a:pt x="57" y="0"/>
                      </a:lnTo>
                      <a:lnTo>
                        <a:pt x="65" y="0"/>
                      </a:lnTo>
                      <a:close/>
                    </a:path>
                  </a:pathLst>
                </a:custGeom>
                <a:solidFill>
                  <a:srgbClr val="33B7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 name="Freeform 129"/>
                <p:cNvSpPr>
                  <a:spLocks/>
                </p:cNvSpPr>
                <p:nvPr/>
              </p:nvSpPr>
              <p:spPr bwMode="auto">
                <a:xfrm>
                  <a:off x="3101976" y="3443288"/>
                  <a:ext cx="163513" cy="254000"/>
                </a:xfrm>
                <a:custGeom>
                  <a:avLst/>
                  <a:gdLst/>
                  <a:ahLst/>
                  <a:cxnLst>
                    <a:cxn ang="0">
                      <a:pos x="61" y="0"/>
                    </a:cxn>
                    <a:cxn ang="0">
                      <a:pos x="68" y="1"/>
                    </a:cxn>
                    <a:cxn ang="0">
                      <a:pos x="88" y="8"/>
                    </a:cxn>
                    <a:cxn ang="0">
                      <a:pos x="94" y="11"/>
                    </a:cxn>
                    <a:cxn ang="0">
                      <a:pos x="99" y="17"/>
                    </a:cxn>
                    <a:cxn ang="0">
                      <a:pos x="102" y="23"/>
                    </a:cxn>
                    <a:cxn ang="0">
                      <a:pos x="103" y="30"/>
                    </a:cxn>
                    <a:cxn ang="0">
                      <a:pos x="102" y="38"/>
                    </a:cxn>
                    <a:cxn ang="0">
                      <a:pos x="65" y="144"/>
                    </a:cxn>
                    <a:cxn ang="0">
                      <a:pos x="61" y="151"/>
                    </a:cxn>
                    <a:cxn ang="0">
                      <a:pos x="56" y="156"/>
                    </a:cxn>
                    <a:cxn ang="0">
                      <a:pos x="50" y="159"/>
                    </a:cxn>
                    <a:cxn ang="0">
                      <a:pos x="43" y="160"/>
                    </a:cxn>
                    <a:cxn ang="0">
                      <a:pos x="35" y="158"/>
                    </a:cxn>
                    <a:cxn ang="0">
                      <a:pos x="16" y="152"/>
                    </a:cxn>
                    <a:cxn ang="0">
                      <a:pos x="9" y="148"/>
                    </a:cxn>
                    <a:cxn ang="0">
                      <a:pos x="4" y="143"/>
                    </a:cxn>
                    <a:cxn ang="0">
                      <a:pos x="1" y="137"/>
                    </a:cxn>
                    <a:cxn ang="0">
                      <a:pos x="0" y="130"/>
                    </a:cxn>
                    <a:cxn ang="0">
                      <a:pos x="2" y="122"/>
                    </a:cxn>
                    <a:cxn ang="0">
                      <a:pos x="39" y="15"/>
                    </a:cxn>
                    <a:cxn ang="0">
                      <a:pos x="42" y="9"/>
                    </a:cxn>
                    <a:cxn ang="0">
                      <a:pos x="47" y="4"/>
                    </a:cxn>
                    <a:cxn ang="0">
                      <a:pos x="54" y="1"/>
                    </a:cxn>
                    <a:cxn ang="0">
                      <a:pos x="61" y="0"/>
                    </a:cxn>
                  </a:cxnLst>
                  <a:rect l="0" t="0" r="r" b="b"/>
                  <a:pathLst>
                    <a:path w="103" h="160">
                      <a:moveTo>
                        <a:pt x="61" y="0"/>
                      </a:moveTo>
                      <a:lnTo>
                        <a:pt x="68" y="1"/>
                      </a:lnTo>
                      <a:lnTo>
                        <a:pt x="88" y="8"/>
                      </a:lnTo>
                      <a:lnTo>
                        <a:pt x="94" y="11"/>
                      </a:lnTo>
                      <a:lnTo>
                        <a:pt x="99" y="17"/>
                      </a:lnTo>
                      <a:lnTo>
                        <a:pt x="102" y="23"/>
                      </a:lnTo>
                      <a:lnTo>
                        <a:pt x="103" y="30"/>
                      </a:lnTo>
                      <a:lnTo>
                        <a:pt x="102" y="38"/>
                      </a:lnTo>
                      <a:lnTo>
                        <a:pt x="65" y="144"/>
                      </a:lnTo>
                      <a:lnTo>
                        <a:pt x="61" y="151"/>
                      </a:lnTo>
                      <a:lnTo>
                        <a:pt x="56" y="156"/>
                      </a:lnTo>
                      <a:lnTo>
                        <a:pt x="50" y="159"/>
                      </a:lnTo>
                      <a:lnTo>
                        <a:pt x="43" y="160"/>
                      </a:lnTo>
                      <a:lnTo>
                        <a:pt x="35" y="158"/>
                      </a:lnTo>
                      <a:lnTo>
                        <a:pt x="16" y="152"/>
                      </a:lnTo>
                      <a:lnTo>
                        <a:pt x="9" y="148"/>
                      </a:lnTo>
                      <a:lnTo>
                        <a:pt x="4" y="143"/>
                      </a:lnTo>
                      <a:lnTo>
                        <a:pt x="1" y="137"/>
                      </a:lnTo>
                      <a:lnTo>
                        <a:pt x="0" y="130"/>
                      </a:lnTo>
                      <a:lnTo>
                        <a:pt x="2" y="122"/>
                      </a:lnTo>
                      <a:lnTo>
                        <a:pt x="39" y="15"/>
                      </a:lnTo>
                      <a:lnTo>
                        <a:pt x="42" y="9"/>
                      </a:lnTo>
                      <a:lnTo>
                        <a:pt x="47" y="4"/>
                      </a:lnTo>
                      <a:lnTo>
                        <a:pt x="54" y="1"/>
                      </a:lnTo>
                      <a:lnTo>
                        <a:pt x="61" y="0"/>
                      </a:lnTo>
                      <a:close/>
                    </a:path>
                  </a:pathLst>
                </a:custGeom>
                <a:solidFill>
                  <a:srgbClr val="69FE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 name="Freeform 130"/>
                <p:cNvSpPr>
                  <a:spLocks/>
                </p:cNvSpPr>
                <p:nvPr/>
              </p:nvSpPr>
              <p:spPr bwMode="auto">
                <a:xfrm>
                  <a:off x="2397126" y="3571876"/>
                  <a:ext cx="187325" cy="276225"/>
                </a:xfrm>
                <a:custGeom>
                  <a:avLst/>
                  <a:gdLst/>
                  <a:ahLst/>
                  <a:cxnLst>
                    <a:cxn ang="0">
                      <a:pos x="66" y="0"/>
                    </a:cxn>
                    <a:cxn ang="0">
                      <a:pos x="74" y="2"/>
                    </a:cxn>
                    <a:cxn ang="0">
                      <a:pos x="100" y="11"/>
                    </a:cxn>
                    <a:cxn ang="0">
                      <a:pos x="107" y="15"/>
                    </a:cxn>
                    <a:cxn ang="0">
                      <a:pos x="113" y="21"/>
                    </a:cxn>
                    <a:cxn ang="0">
                      <a:pos x="116" y="28"/>
                    </a:cxn>
                    <a:cxn ang="0">
                      <a:pos x="118" y="37"/>
                    </a:cxn>
                    <a:cxn ang="0">
                      <a:pos x="116" y="45"/>
                    </a:cxn>
                    <a:cxn ang="0">
                      <a:pos x="77" y="156"/>
                    </a:cxn>
                    <a:cxn ang="0">
                      <a:pos x="73" y="164"/>
                    </a:cxn>
                    <a:cxn ang="0">
                      <a:pos x="67" y="170"/>
                    </a:cxn>
                    <a:cxn ang="0">
                      <a:pos x="60" y="173"/>
                    </a:cxn>
                    <a:cxn ang="0">
                      <a:pos x="52" y="174"/>
                    </a:cxn>
                    <a:cxn ang="0">
                      <a:pos x="44" y="173"/>
                    </a:cxn>
                    <a:cxn ang="0">
                      <a:pos x="18" y="164"/>
                    </a:cxn>
                    <a:cxn ang="0">
                      <a:pos x="11" y="160"/>
                    </a:cxn>
                    <a:cxn ang="0">
                      <a:pos x="5" y="154"/>
                    </a:cxn>
                    <a:cxn ang="0">
                      <a:pos x="1" y="146"/>
                    </a:cxn>
                    <a:cxn ang="0">
                      <a:pos x="0" y="139"/>
                    </a:cxn>
                    <a:cxn ang="0">
                      <a:pos x="1" y="130"/>
                    </a:cxn>
                    <a:cxn ang="0">
                      <a:pos x="40" y="18"/>
                    </a:cxn>
                    <a:cxn ang="0">
                      <a:pos x="44" y="11"/>
                    </a:cxn>
                    <a:cxn ang="0">
                      <a:pos x="50" y="5"/>
                    </a:cxn>
                    <a:cxn ang="0">
                      <a:pos x="57" y="2"/>
                    </a:cxn>
                    <a:cxn ang="0">
                      <a:pos x="66" y="0"/>
                    </a:cxn>
                  </a:cxnLst>
                  <a:rect l="0" t="0" r="r" b="b"/>
                  <a:pathLst>
                    <a:path w="118" h="174">
                      <a:moveTo>
                        <a:pt x="66" y="0"/>
                      </a:moveTo>
                      <a:lnTo>
                        <a:pt x="74" y="2"/>
                      </a:lnTo>
                      <a:lnTo>
                        <a:pt x="100" y="11"/>
                      </a:lnTo>
                      <a:lnTo>
                        <a:pt x="107" y="15"/>
                      </a:lnTo>
                      <a:lnTo>
                        <a:pt x="113" y="21"/>
                      </a:lnTo>
                      <a:lnTo>
                        <a:pt x="116" y="28"/>
                      </a:lnTo>
                      <a:lnTo>
                        <a:pt x="118" y="37"/>
                      </a:lnTo>
                      <a:lnTo>
                        <a:pt x="116" y="45"/>
                      </a:lnTo>
                      <a:lnTo>
                        <a:pt x="77" y="156"/>
                      </a:lnTo>
                      <a:lnTo>
                        <a:pt x="73" y="164"/>
                      </a:lnTo>
                      <a:lnTo>
                        <a:pt x="67" y="170"/>
                      </a:lnTo>
                      <a:lnTo>
                        <a:pt x="60" y="173"/>
                      </a:lnTo>
                      <a:lnTo>
                        <a:pt x="52" y="174"/>
                      </a:lnTo>
                      <a:lnTo>
                        <a:pt x="44" y="173"/>
                      </a:lnTo>
                      <a:lnTo>
                        <a:pt x="18" y="164"/>
                      </a:lnTo>
                      <a:lnTo>
                        <a:pt x="11" y="160"/>
                      </a:lnTo>
                      <a:lnTo>
                        <a:pt x="5" y="154"/>
                      </a:lnTo>
                      <a:lnTo>
                        <a:pt x="1" y="146"/>
                      </a:lnTo>
                      <a:lnTo>
                        <a:pt x="0" y="139"/>
                      </a:lnTo>
                      <a:lnTo>
                        <a:pt x="1" y="130"/>
                      </a:lnTo>
                      <a:lnTo>
                        <a:pt x="40" y="18"/>
                      </a:lnTo>
                      <a:lnTo>
                        <a:pt x="44" y="11"/>
                      </a:lnTo>
                      <a:lnTo>
                        <a:pt x="50" y="5"/>
                      </a:lnTo>
                      <a:lnTo>
                        <a:pt x="57" y="2"/>
                      </a:lnTo>
                      <a:lnTo>
                        <a:pt x="66" y="0"/>
                      </a:lnTo>
                      <a:close/>
                    </a:path>
                  </a:pathLst>
                </a:custGeom>
                <a:solidFill>
                  <a:srgbClr val="30B7C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 name="Freeform 131"/>
                <p:cNvSpPr>
                  <a:spLocks/>
                </p:cNvSpPr>
                <p:nvPr/>
              </p:nvSpPr>
              <p:spPr bwMode="auto">
                <a:xfrm>
                  <a:off x="2413001" y="3571876"/>
                  <a:ext cx="163513" cy="254000"/>
                </a:xfrm>
                <a:custGeom>
                  <a:avLst/>
                  <a:gdLst/>
                  <a:ahLst/>
                  <a:cxnLst>
                    <a:cxn ang="0">
                      <a:pos x="60" y="0"/>
                    </a:cxn>
                    <a:cxn ang="0">
                      <a:pos x="68" y="1"/>
                    </a:cxn>
                    <a:cxn ang="0">
                      <a:pos x="87" y="8"/>
                    </a:cxn>
                    <a:cxn ang="0">
                      <a:pos x="94" y="11"/>
                    </a:cxn>
                    <a:cxn ang="0">
                      <a:pos x="99" y="17"/>
                    </a:cxn>
                    <a:cxn ang="0">
                      <a:pos x="102" y="23"/>
                    </a:cxn>
                    <a:cxn ang="0">
                      <a:pos x="103" y="30"/>
                    </a:cxn>
                    <a:cxn ang="0">
                      <a:pos x="102" y="38"/>
                    </a:cxn>
                    <a:cxn ang="0">
                      <a:pos x="64" y="144"/>
                    </a:cxn>
                    <a:cxn ang="0">
                      <a:pos x="61" y="151"/>
                    </a:cxn>
                    <a:cxn ang="0">
                      <a:pos x="56" y="156"/>
                    </a:cxn>
                    <a:cxn ang="0">
                      <a:pos x="49" y="159"/>
                    </a:cxn>
                    <a:cxn ang="0">
                      <a:pos x="42" y="160"/>
                    </a:cxn>
                    <a:cxn ang="0">
                      <a:pos x="34" y="159"/>
                    </a:cxn>
                    <a:cxn ang="0">
                      <a:pos x="15" y="153"/>
                    </a:cxn>
                    <a:cxn ang="0">
                      <a:pos x="9" y="149"/>
                    </a:cxn>
                    <a:cxn ang="0">
                      <a:pos x="4" y="144"/>
                    </a:cxn>
                    <a:cxn ang="0">
                      <a:pos x="1" y="137"/>
                    </a:cxn>
                    <a:cxn ang="0">
                      <a:pos x="0" y="130"/>
                    </a:cxn>
                    <a:cxn ang="0">
                      <a:pos x="1" y="123"/>
                    </a:cxn>
                    <a:cxn ang="0">
                      <a:pos x="38" y="16"/>
                    </a:cxn>
                    <a:cxn ang="0">
                      <a:pos x="41" y="9"/>
                    </a:cxn>
                    <a:cxn ang="0">
                      <a:pos x="47" y="4"/>
                    </a:cxn>
                    <a:cxn ang="0">
                      <a:pos x="53" y="1"/>
                    </a:cxn>
                    <a:cxn ang="0">
                      <a:pos x="60" y="0"/>
                    </a:cxn>
                  </a:cxnLst>
                  <a:rect l="0" t="0" r="r" b="b"/>
                  <a:pathLst>
                    <a:path w="103" h="160">
                      <a:moveTo>
                        <a:pt x="60" y="0"/>
                      </a:moveTo>
                      <a:lnTo>
                        <a:pt x="68" y="1"/>
                      </a:lnTo>
                      <a:lnTo>
                        <a:pt x="87" y="8"/>
                      </a:lnTo>
                      <a:lnTo>
                        <a:pt x="94" y="11"/>
                      </a:lnTo>
                      <a:lnTo>
                        <a:pt x="99" y="17"/>
                      </a:lnTo>
                      <a:lnTo>
                        <a:pt x="102" y="23"/>
                      </a:lnTo>
                      <a:lnTo>
                        <a:pt x="103" y="30"/>
                      </a:lnTo>
                      <a:lnTo>
                        <a:pt x="102" y="38"/>
                      </a:lnTo>
                      <a:lnTo>
                        <a:pt x="64" y="144"/>
                      </a:lnTo>
                      <a:lnTo>
                        <a:pt x="61" y="151"/>
                      </a:lnTo>
                      <a:lnTo>
                        <a:pt x="56" y="156"/>
                      </a:lnTo>
                      <a:lnTo>
                        <a:pt x="49" y="159"/>
                      </a:lnTo>
                      <a:lnTo>
                        <a:pt x="42" y="160"/>
                      </a:lnTo>
                      <a:lnTo>
                        <a:pt x="34" y="159"/>
                      </a:lnTo>
                      <a:lnTo>
                        <a:pt x="15" y="153"/>
                      </a:lnTo>
                      <a:lnTo>
                        <a:pt x="9" y="149"/>
                      </a:lnTo>
                      <a:lnTo>
                        <a:pt x="4" y="144"/>
                      </a:lnTo>
                      <a:lnTo>
                        <a:pt x="1" y="137"/>
                      </a:lnTo>
                      <a:lnTo>
                        <a:pt x="0" y="130"/>
                      </a:lnTo>
                      <a:lnTo>
                        <a:pt x="1" y="123"/>
                      </a:lnTo>
                      <a:lnTo>
                        <a:pt x="38" y="16"/>
                      </a:lnTo>
                      <a:lnTo>
                        <a:pt x="41" y="9"/>
                      </a:lnTo>
                      <a:lnTo>
                        <a:pt x="47" y="4"/>
                      </a:lnTo>
                      <a:lnTo>
                        <a:pt x="53" y="1"/>
                      </a:lnTo>
                      <a:lnTo>
                        <a:pt x="60" y="0"/>
                      </a:lnTo>
                      <a:close/>
                    </a:path>
                  </a:pathLst>
                </a:custGeom>
                <a:solidFill>
                  <a:srgbClr val="6BF8E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 name="Freeform 132"/>
                <p:cNvSpPr>
                  <a:spLocks/>
                </p:cNvSpPr>
                <p:nvPr/>
              </p:nvSpPr>
              <p:spPr bwMode="auto">
                <a:xfrm>
                  <a:off x="2700338" y="3678238"/>
                  <a:ext cx="185738" cy="274638"/>
                </a:xfrm>
                <a:custGeom>
                  <a:avLst/>
                  <a:gdLst/>
                  <a:ahLst/>
                  <a:cxnLst>
                    <a:cxn ang="0">
                      <a:pos x="65" y="0"/>
                    </a:cxn>
                    <a:cxn ang="0">
                      <a:pos x="73" y="1"/>
                    </a:cxn>
                    <a:cxn ang="0">
                      <a:pos x="99" y="10"/>
                    </a:cxn>
                    <a:cxn ang="0">
                      <a:pos x="107" y="14"/>
                    </a:cxn>
                    <a:cxn ang="0">
                      <a:pos x="112" y="20"/>
                    </a:cxn>
                    <a:cxn ang="0">
                      <a:pos x="115" y="28"/>
                    </a:cxn>
                    <a:cxn ang="0">
                      <a:pos x="117" y="35"/>
                    </a:cxn>
                    <a:cxn ang="0">
                      <a:pos x="115" y="44"/>
                    </a:cxn>
                    <a:cxn ang="0">
                      <a:pos x="77" y="156"/>
                    </a:cxn>
                    <a:cxn ang="0">
                      <a:pos x="72" y="163"/>
                    </a:cxn>
                    <a:cxn ang="0">
                      <a:pos x="66" y="169"/>
                    </a:cxn>
                    <a:cxn ang="0">
                      <a:pos x="59" y="172"/>
                    </a:cxn>
                    <a:cxn ang="0">
                      <a:pos x="51" y="173"/>
                    </a:cxn>
                    <a:cxn ang="0">
                      <a:pos x="43" y="172"/>
                    </a:cxn>
                    <a:cxn ang="0">
                      <a:pos x="17" y="163"/>
                    </a:cxn>
                    <a:cxn ang="0">
                      <a:pos x="10" y="159"/>
                    </a:cxn>
                    <a:cxn ang="0">
                      <a:pos x="4" y="153"/>
                    </a:cxn>
                    <a:cxn ang="0">
                      <a:pos x="0" y="145"/>
                    </a:cxn>
                    <a:cxn ang="0">
                      <a:pos x="0" y="138"/>
                    </a:cxn>
                    <a:cxn ang="0">
                      <a:pos x="1" y="130"/>
                    </a:cxn>
                    <a:cxn ang="0">
                      <a:pos x="40" y="18"/>
                    </a:cxn>
                    <a:cxn ang="0">
                      <a:pos x="44" y="10"/>
                    </a:cxn>
                    <a:cxn ang="0">
                      <a:pos x="49" y="4"/>
                    </a:cxn>
                    <a:cxn ang="0">
                      <a:pos x="57" y="1"/>
                    </a:cxn>
                    <a:cxn ang="0">
                      <a:pos x="65" y="0"/>
                    </a:cxn>
                  </a:cxnLst>
                  <a:rect l="0" t="0" r="r" b="b"/>
                  <a:pathLst>
                    <a:path w="117" h="173">
                      <a:moveTo>
                        <a:pt x="65" y="0"/>
                      </a:moveTo>
                      <a:lnTo>
                        <a:pt x="73" y="1"/>
                      </a:lnTo>
                      <a:lnTo>
                        <a:pt x="99" y="10"/>
                      </a:lnTo>
                      <a:lnTo>
                        <a:pt x="107" y="14"/>
                      </a:lnTo>
                      <a:lnTo>
                        <a:pt x="112" y="20"/>
                      </a:lnTo>
                      <a:lnTo>
                        <a:pt x="115" y="28"/>
                      </a:lnTo>
                      <a:lnTo>
                        <a:pt x="117" y="35"/>
                      </a:lnTo>
                      <a:lnTo>
                        <a:pt x="115" y="44"/>
                      </a:lnTo>
                      <a:lnTo>
                        <a:pt x="77" y="156"/>
                      </a:lnTo>
                      <a:lnTo>
                        <a:pt x="72" y="163"/>
                      </a:lnTo>
                      <a:lnTo>
                        <a:pt x="66" y="169"/>
                      </a:lnTo>
                      <a:lnTo>
                        <a:pt x="59" y="172"/>
                      </a:lnTo>
                      <a:lnTo>
                        <a:pt x="51" y="173"/>
                      </a:lnTo>
                      <a:lnTo>
                        <a:pt x="43" y="172"/>
                      </a:lnTo>
                      <a:lnTo>
                        <a:pt x="17" y="163"/>
                      </a:lnTo>
                      <a:lnTo>
                        <a:pt x="10" y="159"/>
                      </a:lnTo>
                      <a:lnTo>
                        <a:pt x="4" y="153"/>
                      </a:lnTo>
                      <a:lnTo>
                        <a:pt x="0" y="145"/>
                      </a:lnTo>
                      <a:lnTo>
                        <a:pt x="0" y="138"/>
                      </a:lnTo>
                      <a:lnTo>
                        <a:pt x="1" y="130"/>
                      </a:lnTo>
                      <a:lnTo>
                        <a:pt x="40" y="18"/>
                      </a:lnTo>
                      <a:lnTo>
                        <a:pt x="44" y="10"/>
                      </a:lnTo>
                      <a:lnTo>
                        <a:pt x="49" y="4"/>
                      </a:lnTo>
                      <a:lnTo>
                        <a:pt x="57" y="1"/>
                      </a:lnTo>
                      <a:lnTo>
                        <a:pt x="65" y="0"/>
                      </a:lnTo>
                      <a:close/>
                    </a:path>
                  </a:pathLst>
                </a:custGeom>
                <a:solidFill>
                  <a:srgbClr val="30B7C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 name="Freeform 133"/>
                <p:cNvSpPr>
                  <a:spLocks/>
                </p:cNvSpPr>
                <p:nvPr/>
              </p:nvSpPr>
              <p:spPr bwMode="auto">
                <a:xfrm>
                  <a:off x="2714626" y="3676651"/>
                  <a:ext cx="163513" cy="254000"/>
                </a:xfrm>
                <a:custGeom>
                  <a:avLst/>
                  <a:gdLst/>
                  <a:ahLst/>
                  <a:cxnLst>
                    <a:cxn ang="0">
                      <a:pos x="61" y="0"/>
                    </a:cxn>
                    <a:cxn ang="0">
                      <a:pos x="68" y="1"/>
                    </a:cxn>
                    <a:cxn ang="0">
                      <a:pos x="87" y="8"/>
                    </a:cxn>
                    <a:cxn ang="0">
                      <a:pos x="94" y="11"/>
                    </a:cxn>
                    <a:cxn ang="0">
                      <a:pos x="99" y="17"/>
                    </a:cxn>
                    <a:cxn ang="0">
                      <a:pos x="102" y="24"/>
                    </a:cxn>
                    <a:cxn ang="0">
                      <a:pos x="103" y="31"/>
                    </a:cxn>
                    <a:cxn ang="0">
                      <a:pos x="102" y="38"/>
                    </a:cxn>
                    <a:cxn ang="0">
                      <a:pos x="64" y="145"/>
                    </a:cxn>
                    <a:cxn ang="0">
                      <a:pos x="61" y="151"/>
                    </a:cxn>
                    <a:cxn ang="0">
                      <a:pos x="56" y="156"/>
                    </a:cxn>
                    <a:cxn ang="0">
                      <a:pos x="49" y="159"/>
                    </a:cxn>
                    <a:cxn ang="0">
                      <a:pos x="42" y="160"/>
                    </a:cxn>
                    <a:cxn ang="0">
                      <a:pos x="35" y="159"/>
                    </a:cxn>
                    <a:cxn ang="0">
                      <a:pos x="15" y="152"/>
                    </a:cxn>
                    <a:cxn ang="0">
                      <a:pos x="9" y="149"/>
                    </a:cxn>
                    <a:cxn ang="0">
                      <a:pos x="4" y="144"/>
                    </a:cxn>
                    <a:cxn ang="0">
                      <a:pos x="1" y="137"/>
                    </a:cxn>
                    <a:cxn ang="0">
                      <a:pos x="0" y="130"/>
                    </a:cxn>
                    <a:cxn ang="0">
                      <a:pos x="1" y="122"/>
                    </a:cxn>
                    <a:cxn ang="0">
                      <a:pos x="38" y="16"/>
                    </a:cxn>
                    <a:cxn ang="0">
                      <a:pos x="42" y="10"/>
                    </a:cxn>
                    <a:cxn ang="0">
                      <a:pos x="47" y="4"/>
                    </a:cxn>
                    <a:cxn ang="0">
                      <a:pos x="54" y="1"/>
                    </a:cxn>
                    <a:cxn ang="0">
                      <a:pos x="61" y="0"/>
                    </a:cxn>
                  </a:cxnLst>
                  <a:rect l="0" t="0" r="r" b="b"/>
                  <a:pathLst>
                    <a:path w="103" h="160">
                      <a:moveTo>
                        <a:pt x="61" y="0"/>
                      </a:moveTo>
                      <a:lnTo>
                        <a:pt x="68" y="1"/>
                      </a:lnTo>
                      <a:lnTo>
                        <a:pt x="87" y="8"/>
                      </a:lnTo>
                      <a:lnTo>
                        <a:pt x="94" y="11"/>
                      </a:lnTo>
                      <a:lnTo>
                        <a:pt x="99" y="17"/>
                      </a:lnTo>
                      <a:lnTo>
                        <a:pt x="102" y="24"/>
                      </a:lnTo>
                      <a:lnTo>
                        <a:pt x="103" y="31"/>
                      </a:lnTo>
                      <a:lnTo>
                        <a:pt x="102" y="38"/>
                      </a:lnTo>
                      <a:lnTo>
                        <a:pt x="64" y="145"/>
                      </a:lnTo>
                      <a:lnTo>
                        <a:pt x="61" y="151"/>
                      </a:lnTo>
                      <a:lnTo>
                        <a:pt x="56" y="156"/>
                      </a:lnTo>
                      <a:lnTo>
                        <a:pt x="49" y="159"/>
                      </a:lnTo>
                      <a:lnTo>
                        <a:pt x="42" y="160"/>
                      </a:lnTo>
                      <a:lnTo>
                        <a:pt x="35" y="159"/>
                      </a:lnTo>
                      <a:lnTo>
                        <a:pt x="15" y="152"/>
                      </a:lnTo>
                      <a:lnTo>
                        <a:pt x="9" y="149"/>
                      </a:lnTo>
                      <a:lnTo>
                        <a:pt x="4" y="144"/>
                      </a:lnTo>
                      <a:lnTo>
                        <a:pt x="1" y="137"/>
                      </a:lnTo>
                      <a:lnTo>
                        <a:pt x="0" y="130"/>
                      </a:lnTo>
                      <a:lnTo>
                        <a:pt x="1" y="122"/>
                      </a:lnTo>
                      <a:lnTo>
                        <a:pt x="38" y="16"/>
                      </a:lnTo>
                      <a:lnTo>
                        <a:pt x="42" y="10"/>
                      </a:lnTo>
                      <a:lnTo>
                        <a:pt x="47" y="4"/>
                      </a:lnTo>
                      <a:lnTo>
                        <a:pt x="54" y="1"/>
                      </a:lnTo>
                      <a:lnTo>
                        <a:pt x="61" y="0"/>
                      </a:lnTo>
                      <a:close/>
                    </a:path>
                  </a:pathLst>
                </a:custGeom>
                <a:solidFill>
                  <a:srgbClr val="6BF8E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2" name="Freeform 134"/>
                <p:cNvSpPr>
                  <a:spLocks/>
                </p:cNvSpPr>
                <p:nvPr/>
              </p:nvSpPr>
              <p:spPr bwMode="auto">
                <a:xfrm>
                  <a:off x="2836863" y="3725863"/>
                  <a:ext cx="185738" cy="274638"/>
                </a:xfrm>
                <a:custGeom>
                  <a:avLst/>
                  <a:gdLst/>
                  <a:ahLst/>
                  <a:cxnLst>
                    <a:cxn ang="0">
                      <a:pos x="65" y="0"/>
                    </a:cxn>
                    <a:cxn ang="0">
                      <a:pos x="73" y="1"/>
                    </a:cxn>
                    <a:cxn ang="0">
                      <a:pos x="99" y="10"/>
                    </a:cxn>
                    <a:cxn ang="0">
                      <a:pos x="106" y="14"/>
                    </a:cxn>
                    <a:cxn ang="0">
                      <a:pos x="112" y="20"/>
                    </a:cxn>
                    <a:cxn ang="0">
                      <a:pos x="116" y="28"/>
                    </a:cxn>
                    <a:cxn ang="0">
                      <a:pos x="117" y="36"/>
                    </a:cxn>
                    <a:cxn ang="0">
                      <a:pos x="115" y="44"/>
                    </a:cxn>
                    <a:cxn ang="0">
                      <a:pos x="76" y="156"/>
                    </a:cxn>
                    <a:cxn ang="0">
                      <a:pos x="73" y="163"/>
                    </a:cxn>
                    <a:cxn ang="0">
                      <a:pos x="67" y="169"/>
                    </a:cxn>
                    <a:cxn ang="0">
                      <a:pos x="59" y="172"/>
                    </a:cxn>
                    <a:cxn ang="0">
                      <a:pos x="51" y="173"/>
                    </a:cxn>
                    <a:cxn ang="0">
                      <a:pos x="43" y="172"/>
                    </a:cxn>
                    <a:cxn ang="0">
                      <a:pos x="17" y="163"/>
                    </a:cxn>
                    <a:cxn ang="0">
                      <a:pos x="10" y="159"/>
                    </a:cxn>
                    <a:cxn ang="0">
                      <a:pos x="4" y="153"/>
                    </a:cxn>
                    <a:cxn ang="0">
                      <a:pos x="1" y="145"/>
                    </a:cxn>
                    <a:cxn ang="0">
                      <a:pos x="0" y="138"/>
                    </a:cxn>
                    <a:cxn ang="0">
                      <a:pos x="1" y="129"/>
                    </a:cxn>
                    <a:cxn ang="0">
                      <a:pos x="40" y="17"/>
                    </a:cxn>
                    <a:cxn ang="0">
                      <a:pos x="44" y="10"/>
                    </a:cxn>
                    <a:cxn ang="0">
                      <a:pos x="50" y="4"/>
                    </a:cxn>
                    <a:cxn ang="0">
                      <a:pos x="57" y="1"/>
                    </a:cxn>
                    <a:cxn ang="0">
                      <a:pos x="65" y="0"/>
                    </a:cxn>
                  </a:cxnLst>
                  <a:rect l="0" t="0" r="r" b="b"/>
                  <a:pathLst>
                    <a:path w="117" h="173">
                      <a:moveTo>
                        <a:pt x="65" y="0"/>
                      </a:moveTo>
                      <a:lnTo>
                        <a:pt x="73" y="1"/>
                      </a:lnTo>
                      <a:lnTo>
                        <a:pt x="99" y="10"/>
                      </a:lnTo>
                      <a:lnTo>
                        <a:pt x="106" y="14"/>
                      </a:lnTo>
                      <a:lnTo>
                        <a:pt x="112" y="20"/>
                      </a:lnTo>
                      <a:lnTo>
                        <a:pt x="116" y="28"/>
                      </a:lnTo>
                      <a:lnTo>
                        <a:pt x="117" y="36"/>
                      </a:lnTo>
                      <a:lnTo>
                        <a:pt x="115" y="44"/>
                      </a:lnTo>
                      <a:lnTo>
                        <a:pt x="76" y="156"/>
                      </a:lnTo>
                      <a:lnTo>
                        <a:pt x="73" y="163"/>
                      </a:lnTo>
                      <a:lnTo>
                        <a:pt x="67" y="169"/>
                      </a:lnTo>
                      <a:lnTo>
                        <a:pt x="59" y="172"/>
                      </a:lnTo>
                      <a:lnTo>
                        <a:pt x="51" y="173"/>
                      </a:lnTo>
                      <a:lnTo>
                        <a:pt x="43" y="172"/>
                      </a:lnTo>
                      <a:lnTo>
                        <a:pt x="17" y="163"/>
                      </a:lnTo>
                      <a:lnTo>
                        <a:pt x="10" y="159"/>
                      </a:lnTo>
                      <a:lnTo>
                        <a:pt x="4" y="153"/>
                      </a:lnTo>
                      <a:lnTo>
                        <a:pt x="1" y="145"/>
                      </a:lnTo>
                      <a:lnTo>
                        <a:pt x="0" y="138"/>
                      </a:lnTo>
                      <a:lnTo>
                        <a:pt x="1" y="129"/>
                      </a:lnTo>
                      <a:lnTo>
                        <a:pt x="40" y="17"/>
                      </a:lnTo>
                      <a:lnTo>
                        <a:pt x="44" y="10"/>
                      </a:lnTo>
                      <a:lnTo>
                        <a:pt x="50" y="4"/>
                      </a:lnTo>
                      <a:lnTo>
                        <a:pt x="57" y="1"/>
                      </a:lnTo>
                      <a:lnTo>
                        <a:pt x="65" y="0"/>
                      </a:lnTo>
                      <a:close/>
                    </a:path>
                  </a:pathLst>
                </a:custGeom>
                <a:solidFill>
                  <a:srgbClr val="30B7C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 name="Freeform 135"/>
                <p:cNvSpPr>
                  <a:spLocks/>
                </p:cNvSpPr>
                <p:nvPr/>
              </p:nvSpPr>
              <p:spPr bwMode="auto">
                <a:xfrm>
                  <a:off x="2851151" y="3724276"/>
                  <a:ext cx="163513" cy="254000"/>
                </a:xfrm>
                <a:custGeom>
                  <a:avLst/>
                  <a:gdLst/>
                  <a:ahLst/>
                  <a:cxnLst>
                    <a:cxn ang="0">
                      <a:pos x="60" y="0"/>
                    </a:cxn>
                    <a:cxn ang="0">
                      <a:pos x="68" y="1"/>
                    </a:cxn>
                    <a:cxn ang="0">
                      <a:pos x="87" y="8"/>
                    </a:cxn>
                    <a:cxn ang="0">
                      <a:pos x="94" y="11"/>
                    </a:cxn>
                    <a:cxn ang="0">
                      <a:pos x="99" y="17"/>
                    </a:cxn>
                    <a:cxn ang="0">
                      <a:pos x="102" y="24"/>
                    </a:cxn>
                    <a:cxn ang="0">
                      <a:pos x="103" y="31"/>
                    </a:cxn>
                    <a:cxn ang="0">
                      <a:pos x="102" y="38"/>
                    </a:cxn>
                    <a:cxn ang="0">
                      <a:pos x="65" y="144"/>
                    </a:cxn>
                    <a:cxn ang="0">
                      <a:pos x="61" y="151"/>
                    </a:cxn>
                    <a:cxn ang="0">
                      <a:pos x="56" y="156"/>
                    </a:cxn>
                    <a:cxn ang="0">
                      <a:pos x="50" y="159"/>
                    </a:cxn>
                    <a:cxn ang="0">
                      <a:pos x="43" y="160"/>
                    </a:cxn>
                    <a:cxn ang="0">
                      <a:pos x="35" y="159"/>
                    </a:cxn>
                    <a:cxn ang="0">
                      <a:pos x="16" y="153"/>
                    </a:cxn>
                    <a:cxn ang="0">
                      <a:pos x="10" y="149"/>
                    </a:cxn>
                    <a:cxn ang="0">
                      <a:pos x="5" y="144"/>
                    </a:cxn>
                    <a:cxn ang="0">
                      <a:pos x="1" y="137"/>
                    </a:cxn>
                    <a:cxn ang="0">
                      <a:pos x="0" y="130"/>
                    </a:cxn>
                    <a:cxn ang="0">
                      <a:pos x="1" y="123"/>
                    </a:cxn>
                    <a:cxn ang="0">
                      <a:pos x="38" y="16"/>
                    </a:cxn>
                    <a:cxn ang="0">
                      <a:pos x="42" y="10"/>
                    </a:cxn>
                    <a:cxn ang="0">
                      <a:pos x="47" y="4"/>
                    </a:cxn>
                    <a:cxn ang="0">
                      <a:pos x="53" y="1"/>
                    </a:cxn>
                    <a:cxn ang="0">
                      <a:pos x="60" y="0"/>
                    </a:cxn>
                  </a:cxnLst>
                  <a:rect l="0" t="0" r="r" b="b"/>
                  <a:pathLst>
                    <a:path w="103" h="160">
                      <a:moveTo>
                        <a:pt x="60" y="0"/>
                      </a:moveTo>
                      <a:lnTo>
                        <a:pt x="68" y="1"/>
                      </a:lnTo>
                      <a:lnTo>
                        <a:pt x="87" y="8"/>
                      </a:lnTo>
                      <a:lnTo>
                        <a:pt x="94" y="11"/>
                      </a:lnTo>
                      <a:lnTo>
                        <a:pt x="99" y="17"/>
                      </a:lnTo>
                      <a:lnTo>
                        <a:pt x="102" y="24"/>
                      </a:lnTo>
                      <a:lnTo>
                        <a:pt x="103" y="31"/>
                      </a:lnTo>
                      <a:lnTo>
                        <a:pt x="102" y="38"/>
                      </a:lnTo>
                      <a:lnTo>
                        <a:pt x="65" y="144"/>
                      </a:lnTo>
                      <a:lnTo>
                        <a:pt x="61" y="151"/>
                      </a:lnTo>
                      <a:lnTo>
                        <a:pt x="56" y="156"/>
                      </a:lnTo>
                      <a:lnTo>
                        <a:pt x="50" y="159"/>
                      </a:lnTo>
                      <a:lnTo>
                        <a:pt x="43" y="160"/>
                      </a:lnTo>
                      <a:lnTo>
                        <a:pt x="35" y="159"/>
                      </a:lnTo>
                      <a:lnTo>
                        <a:pt x="16" y="153"/>
                      </a:lnTo>
                      <a:lnTo>
                        <a:pt x="10" y="149"/>
                      </a:lnTo>
                      <a:lnTo>
                        <a:pt x="5" y="144"/>
                      </a:lnTo>
                      <a:lnTo>
                        <a:pt x="1" y="137"/>
                      </a:lnTo>
                      <a:lnTo>
                        <a:pt x="0" y="130"/>
                      </a:lnTo>
                      <a:lnTo>
                        <a:pt x="1" y="123"/>
                      </a:lnTo>
                      <a:lnTo>
                        <a:pt x="38" y="16"/>
                      </a:lnTo>
                      <a:lnTo>
                        <a:pt x="42" y="10"/>
                      </a:lnTo>
                      <a:lnTo>
                        <a:pt x="47" y="4"/>
                      </a:lnTo>
                      <a:lnTo>
                        <a:pt x="53" y="1"/>
                      </a:lnTo>
                      <a:lnTo>
                        <a:pt x="60" y="0"/>
                      </a:lnTo>
                      <a:close/>
                    </a:path>
                  </a:pathLst>
                </a:custGeom>
                <a:solidFill>
                  <a:srgbClr val="6BF8E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4" name="Freeform 136"/>
                <p:cNvSpPr>
                  <a:spLocks/>
                </p:cNvSpPr>
                <p:nvPr/>
              </p:nvSpPr>
              <p:spPr bwMode="auto">
                <a:xfrm>
                  <a:off x="2973388" y="3773488"/>
                  <a:ext cx="185738" cy="274638"/>
                </a:xfrm>
                <a:custGeom>
                  <a:avLst/>
                  <a:gdLst/>
                  <a:ahLst/>
                  <a:cxnLst>
                    <a:cxn ang="0">
                      <a:pos x="66" y="0"/>
                    </a:cxn>
                    <a:cxn ang="0">
                      <a:pos x="74" y="1"/>
                    </a:cxn>
                    <a:cxn ang="0">
                      <a:pos x="99" y="10"/>
                    </a:cxn>
                    <a:cxn ang="0">
                      <a:pos x="107" y="14"/>
                    </a:cxn>
                    <a:cxn ang="0">
                      <a:pos x="113" y="20"/>
                    </a:cxn>
                    <a:cxn ang="0">
                      <a:pos x="116" y="28"/>
                    </a:cxn>
                    <a:cxn ang="0">
                      <a:pos x="117" y="36"/>
                    </a:cxn>
                    <a:cxn ang="0">
                      <a:pos x="116" y="44"/>
                    </a:cxn>
                    <a:cxn ang="0">
                      <a:pos x="77" y="155"/>
                    </a:cxn>
                    <a:cxn ang="0">
                      <a:pos x="73" y="163"/>
                    </a:cxn>
                    <a:cxn ang="0">
                      <a:pos x="67" y="169"/>
                    </a:cxn>
                    <a:cxn ang="0">
                      <a:pos x="59" y="172"/>
                    </a:cxn>
                    <a:cxn ang="0">
                      <a:pos x="52" y="173"/>
                    </a:cxn>
                    <a:cxn ang="0">
                      <a:pos x="43" y="172"/>
                    </a:cxn>
                    <a:cxn ang="0">
                      <a:pos x="17" y="163"/>
                    </a:cxn>
                    <a:cxn ang="0">
                      <a:pos x="10" y="159"/>
                    </a:cxn>
                    <a:cxn ang="0">
                      <a:pos x="4" y="153"/>
                    </a:cxn>
                    <a:cxn ang="0">
                      <a:pos x="1" y="145"/>
                    </a:cxn>
                    <a:cxn ang="0">
                      <a:pos x="0" y="138"/>
                    </a:cxn>
                    <a:cxn ang="0">
                      <a:pos x="1" y="129"/>
                    </a:cxn>
                    <a:cxn ang="0">
                      <a:pos x="40" y="17"/>
                    </a:cxn>
                    <a:cxn ang="0">
                      <a:pos x="44" y="10"/>
                    </a:cxn>
                    <a:cxn ang="0">
                      <a:pos x="50" y="4"/>
                    </a:cxn>
                    <a:cxn ang="0">
                      <a:pos x="57" y="1"/>
                    </a:cxn>
                    <a:cxn ang="0">
                      <a:pos x="66" y="0"/>
                    </a:cxn>
                  </a:cxnLst>
                  <a:rect l="0" t="0" r="r" b="b"/>
                  <a:pathLst>
                    <a:path w="117" h="173">
                      <a:moveTo>
                        <a:pt x="66" y="0"/>
                      </a:moveTo>
                      <a:lnTo>
                        <a:pt x="74" y="1"/>
                      </a:lnTo>
                      <a:lnTo>
                        <a:pt x="99" y="10"/>
                      </a:lnTo>
                      <a:lnTo>
                        <a:pt x="107" y="14"/>
                      </a:lnTo>
                      <a:lnTo>
                        <a:pt x="113" y="20"/>
                      </a:lnTo>
                      <a:lnTo>
                        <a:pt x="116" y="28"/>
                      </a:lnTo>
                      <a:lnTo>
                        <a:pt x="117" y="36"/>
                      </a:lnTo>
                      <a:lnTo>
                        <a:pt x="116" y="44"/>
                      </a:lnTo>
                      <a:lnTo>
                        <a:pt x="77" y="155"/>
                      </a:lnTo>
                      <a:lnTo>
                        <a:pt x="73" y="163"/>
                      </a:lnTo>
                      <a:lnTo>
                        <a:pt x="67" y="169"/>
                      </a:lnTo>
                      <a:lnTo>
                        <a:pt x="59" y="172"/>
                      </a:lnTo>
                      <a:lnTo>
                        <a:pt x="52" y="173"/>
                      </a:lnTo>
                      <a:lnTo>
                        <a:pt x="43" y="172"/>
                      </a:lnTo>
                      <a:lnTo>
                        <a:pt x="17" y="163"/>
                      </a:lnTo>
                      <a:lnTo>
                        <a:pt x="10" y="159"/>
                      </a:lnTo>
                      <a:lnTo>
                        <a:pt x="4" y="153"/>
                      </a:lnTo>
                      <a:lnTo>
                        <a:pt x="1" y="145"/>
                      </a:lnTo>
                      <a:lnTo>
                        <a:pt x="0" y="138"/>
                      </a:lnTo>
                      <a:lnTo>
                        <a:pt x="1" y="129"/>
                      </a:lnTo>
                      <a:lnTo>
                        <a:pt x="40" y="17"/>
                      </a:lnTo>
                      <a:lnTo>
                        <a:pt x="44" y="10"/>
                      </a:lnTo>
                      <a:lnTo>
                        <a:pt x="50" y="4"/>
                      </a:lnTo>
                      <a:lnTo>
                        <a:pt x="57" y="1"/>
                      </a:lnTo>
                      <a:lnTo>
                        <a:pt x="66" y="0"/>
                      </a:lnTo>
                      <a:close/>
                    </a:path>
                  </a:pathLst>
                </a:custGeom>
                <a:solidFill>
                  <a:srgbClr val="30B7C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 name="Freeform 137"/>
                <p:cNvSpPr>
                  <a:spLocks/>
                </p:cNvSpPr>
                <p:nvPr/>
              </p:nvSpPr>
              <p:spPr bwMode="auto">
                <a:xfrm>
                  <a:off x="2989263" y="3771901"/>
                  <a:ext cx="163513" cy="254000"/>
                </a:xfrm>
                <a:custGeom>
                  <a:avLst/>
                  <a:gdLst/>
                  <a:ahLst/>
                  <a:cxnLst>
                    <a:cxn ang="0">
                      <a:pos x="60" y="0"/>
                    </a:cxn>
                    <a:cxn ang="0">
                      <a:pos x="68" y="1"/>
                    </a:cxn>
                    <a:cxn ang="0">
                      <a:pos x="87" y="8"/>
                    </a:cxn>
                    <a:cxn ang="0">
                      <a:pos x="93" y="12"/>
                    </a:cxn>
                    <a:cxn ang="0">
                      <a:pos x="98" y="17"/>
                    </a:cxn>
                    <a:cxn ang="0">
                      <a:pos x="101" y="23"/>
                    </a:cxn>
                    <a:cxn ang="0">
                      <a:pos x="103" y="30"/>
                    </a:cxn>
                    <a:cxn ang="0">
                      <a:pos x="101" y="38"/>
                    </a:cxn>
                    <a:cxn ang="0">
                      <a:pos x="64" y="144"/>
                    </a:cxn>
                    <a:cxn ang="0">
                      <a:pos x="61" y="151"/>
                    </a:cxn>
                    <a:cxn ang="0">
                      <a:pos x="56" y="156"/>
                    </a:cxn>
                    <a:cxn ang="0">
                      <a:pos x="49" y="160"/>
                    </a:cxn>
                    <a:cxn ang="0">
                      <a:pos x="42" y="160"/>
                    </a:cxn>
                    <a:cxn ang="0">
                      <a:pos x="35" y="159"/>
                    </a:cxn>
                    <a:cxn ang="0">
                      <a:pos x="15" y="153"/>
                    </a:cxn>
                    <a:cxn ang="0">
                      <a:pos x="8" y="149"/>
                    </a:cxn>
                    <a:cxn ang="0">
                      <a:pos x="3" y="144"/>
                    </a:cxn>
                    <a:cxn ang="0">
                      <a:pos x="0" y="137"/>
                    </a:cxn>
                    <a:cxn ang="0">
                      <a:pos x="0" y="130"/>
                    </a:cxn>
                    <a:cxn ang="0">
                      <a:pos x="1" y="123"/>
                    </a:cxn>
                    <a:cxn ang="0">
                      <a:pos x="38" y="16"/>
                    </a:cxn>
                    <a:cxn ang="0">
                      <a:pos x="42" y="9"/>
                    </a:cxn>
                    <a:cxn ang="0">
                      <a:pos x="47" y="4"/>
                    </a:cxn>
                    <a:cxn ang="0">
                      <a:pos x="53" y="1"/>
                    </a:cxn>
                    <a:cxn ang="0">
                      <a:pos x="60" y="0"/>
                    </a:cxn>
                  </a:cxnLst>
                  <a:rect l="0" t="0" r="r" b="b"/>
                  <a:pathLst>
                    <a:path w="103" h="160">
                      <a:moveTo>
                        <a:pt x="60" y="0"/>
                      </a:moveTo>
                      <a:lnTo>
                        <a:pt x="68" y="1"/>
                      </a:lnTo>
                      <a:lnTo>
                        <a:pt x="87" y="8"/>
                      </a:lnTo>
                      <a:lnTo>
                        <a:pt x="93" y="12"/>
                      </a:lnTo>
                      <a:lnTo>
                        <a:pt x="98" y="17"/>
                      </a:lnTo>
                      <a:lnTo>
                        <a:pt x="101" y="23"/>
                      </a:lnTo>
                      <a:lnTo>
                        <a:pt x="103" y="30"/>
                      </a:lnTo>
                      <a:lnTo>
                        <a:pt x="101" y="38"/>
                      </a:lnTo>
                      <a:lnTo>
                        <a:pt x="64" y="144"/>
                      </a:lnTo>
                      <a:lnTo>
                        <a:pt x="61" y="151"/>
                      </a:lnTo>
                      <a:lnTo>
                        <a:pt x="56" y="156"/>
                      </a:lnTo>
                      <a:lnTo>
                        <a:pt x="49" y="160"/>
                      </a:lnTo>
                      <a:lnTo>
                        <a:pt x="42" y="160"/>
                      </a:lnTo>
                      <a:lnTo>
                        <a:pt x="35" y="159"/>
                      </a:lnTo>
                      <a:lnTo>
                        <a:pt x="15" y="153"/>
                      </a:lnTo>
                      <a:lnTo>
                        <a:pt x="8" y="149"/>
                      </a:lnTo>
                      <a:lnTo>
                        <a:pt x="3" y="144"/>
                      </a:lnTo>
                      <a:lnTo>
                        <a:pt x="0" y="137"/>
                      </a:lnTo>
                      <a:lnTo>
                        <a:pt x="0" y="130"/>
                      </a:lnTo>
                      <a:lnTo>
                        <a:pt x="1" y="123"/>
                      </a:lnTo>
                      <a:lnTo>
                        <a:pt x="38" y="16"/>
                      </a:lnTo>
                      <a:lnTo>
                        <a:pt x="42" y="9"/>
                      </a:lnTo>
                      <a:lnTo>
                        <a:pt x="47" y="4"/>
                      </a:lnTo>
                      <a:lnTo>
                        <a:pt x="53" y="1"/>
                      </a:lnTo>
                      <a:lnTo>
                        <a:pt x="60" y="0"/>
                      </a:lnTo>
                      <a:close/>
                    </a:path>
                  </a:pathLst>
                </a:custGeom>
                <a:solidFill>
                  <a:srgbClr val="6BF8E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0" name="Group 19"/>
              <p:cNvGrpSpPr/>
              <p:nvPr/>
            </p:nvGrpSpPr>
            <p:grpSpPr>
              <a:xfrm rot="1756192">
                <a:off x="7886409" y="4254390"/>
                <a:ext cx="1676399" cy="1845739"/>
                <a:chOff x="3960813" y="582613"/>
                <a:chExt cx="4227513" cy="4654551"/>
              </a:xfrm>
              <a:effectLst>
                <a:outerShdw blurRad="76200" dir="18900000" sy="23000" kx="-1200000" algn="bl" rotWithShape="0">
                  <a:prstClr val="black">
                    <a:alpha val="20000"/>
                  </a:prstClr>
                </a:outerShdw>
              </a:effectLst>
            </p:grpSpPr>
            <p:sp>
              <p:nvSpPr>
                <p:cNvPr id="88" name="Freeform 6"/>
                <p:cNvSpPr>
                  <a:spLocks noEditPoints="1"/>
                </p:cNvSpPr>
                <p:nvPr/>
              </p:nvSpPr>
              <p:spPr bwMode="auto">
                <a:xfrm>
                  <a:off x="3960813" y="1687513"/>
                  <a:ext cx="3543300" cy="3232150"/>
                </a:xfrm>
                <a:custGeom>
                  <a:avLst/>
                  <a:gdLst/>
                  <a:ahLst/>
                  <a:cxnLst>
                    <a:cxn ang="0">
                      <a:pos x="1011" y="1295"/>
                    </a:cxn>
                    <a:cxn ang="0">
                      <a:pos x="963" y="1332"/>
                    </a:cxn>
                    <a:cxn ang="0">
                      <a:pos x="944" y="1391"/>
                    </a:cxn>
                    <a:cxn ang="0">
                      <a:pos x="956" y="1460"/>
                    </a:cxn>
                    <a:cxn ang="0">
                      <a:pos x="996" y="1531"/>
                    </a:cxn>
                    <a:cxn ang="0">
                      <a:pos x="1059" y="1594"/>
                    </a:cxn>
                    <a:cxn ang="0">
                      <a:pos x="1134" y="1635"/>
                    </a:cxn>
                    <a:cxn ang="0">
                      <a:pos x="1206" y="1646"/>
                    </a:cxn>
                    <a:cxn ang="0">
                      <a:pos x="1265" y="1629"/>
                    </a:cxn>
                    <a:cxn ang="0">
                      <a:pos x="1303" y="1585"/>
                    </a:cxn>
                    <a:cxn ang="0">
                      <a:pos x="1312" y="1522"/>
                    </a:cxn>
                    <a:cxn ang="0">
                      <a:pos x="1291" y="1450"/>
                    </a:cxn>
                    <a:cxn ang="0">
                      <a:pos x="1242" y="1379"/>
                    </a:cxn>
                    <a:cxn ang="0">
                      <a:pos x="1174" y="1323"/>
                    </a:cxn>
                    <a:cxn ang="0">
                      <a:pos x="1101" y="1292"/>
                    </a:cxn>
                    <a:cxn ang="0">
                      <a:pos x="1223" y="0"/>
                    </a:cxn>
                    <a:cxn ang="0">
                      <a:pos x="1427" y="15"/>
                    </a:cxn>
                    <a:cxn ang="0">
                      <a:pos x="1624" y="68"/>
                    </a:cxn>
                    <a:cxn ang="0">
                      <a:pos x="1808" y="160"/>
                    </a:cxn>
                    <a:cxn ang="0">
                      <a:pos x="1965" y="283"/>
                    </a:cxn>
                    <a:cxn ang="0">
                      <a:pos x="2086" y="430"/>
                    </a:cxn>
                    <a:cxn ang="0">
                      <a:pos x="2170" y="596"/>
                    </a:cxn>
                    <a:cxn ang="0">
                      <a:pos x="2219" y="777"/>
                    </a:cxn>
                    <a:cxn ang="0">
                      <a:pos x="2232" y="966"/>
                    </a:cxn>
                    <a:cxn ang="0">
                      <a:pos x="2208" y="1160"/>
                    </a:cxn>
                    <a:cxn ang="0">
                      <a:pos x="2149" y="1355"/>
                    </a:cxn>
                    <a:cxn ang="0">
                      <a:pos x="2054" y="1546"/>
                    </a:cxn>
                    <a:cxn ang="0">
                      <a:pos x="1954" y="1688"/>
                    </a:cxn>
                    <a:cxn ang="0">
                      <a:pos x="1892" y="1760"/>
                    </a:cxn>
                    <a:cxn ang="0">
                      <a:pos x="1807" y="1844"/>
                    </a:cxn>
                    <a:cxn ang="0">
                      <a:pos x="1698" y="1926"/>
                    </a:cxn>
                    <a:cxn ang="0">
                      <a:pos x="1569" y="1991"/>
                    </a:cxn>
                    <a:cxn ang="0">
                      <a:pos x="1422" y="2027"/>
                    </a:cxn>
                    <a:cxn ang="0">
                      <a:pos x="1290" y="2036"/>
                    </a:cxn>
                    <a:cxn ang="0">
                      <a:pos x="1184" y="2024"/>
                    </a:cxn>
                    <a:cxn ang="0">
                      <a:pos x="1102" y="1999"/>
                    </a:cxn>
                    <a:cxn ang="0">
                      <a:pos x="1044" y="1969"/>
                    </a:cxn>
                    <a:cxn ang="0">
                      <a:pos x="976" y="1909"/>
                    </a:cxn>
                    <a:cxn ang="0">
                      <a:pos x="948" y="1845"/>
                    </a:cxn>
                    <a:cxn ang="0">
                      <a:pos x="944" y="1782"/>
                    </a:cxn>
                    <a:cxn ang="0">
                      <a:pos x="951" y="1704"/>
                    </a:cxn>
                    <a:cxn ang="0">
                      <a:pos x="946" y="1654"/>
                    </a:cxn>
                    <a:cxn ang="0">
                      <a:pos x="916" y="1614"/>
                    </a:cxn>
                    <a:cxn ang="0">
                      <a:pos x="825" y="1583"/>
                    </a:cxn>
                    <a:cxn ang="0">
                      <a:pos x="716" y="1580"/>
                    </a:cxn>
                    <a:cxn ang="0">
                      <a:pos x="601" y="1597"/>
                    </a:cxn>
                    <a:cxn ang="0">
                      <a:pos x="475" y="1612"/>
                    </a:cxn>
                    <a:cxn ang="0">
                      <a:pos x="349" y="1608"/>
                    </a:cxn>
                    <a:cxn ang="0">
                      <a:pos x="258" y="1587"/>
                    </a:cxn>
                    <a:cxn ang="0">
                      <a:pos x="174" y="1547"/>
                    </a:cxn>
                    <a:cxn ang="0">
                      <a:pos x="102" y="1483"/>
                    </a:cxn>
                    <a:cxn ang="0">
                      <a:pos x="45" y="1389"/>
                    </a:cxn>
                    <a:cxn ang="0">
                      <a:pos x="7" y="1253"/>
                    </a:cxn>
                    <a:cxn ang="0">
                      <a:pos x="4" y="1084"/>
                    </a:cxn>
                    <a:cxn ang="0">
                      <a:pos x="38" y="913"/>
                    </a:cxn>
                    <a:cxn ang="0">
                      <a:pos x="107" y="741"/>
                    </a:cxn>
                    <a:cxn ang="0">
                      <a:pos x="203" y="574"/>
                    </a:cxn>
                    <a:cxn ang="0">
                      <a:pos x="342" y="396"/>
                    </a:cxn>
                    <a:cxn ang="0">
                      <a:pos x="506" y="250"/>
                    </a:cxn>
                    <a:cxn ang="0">
                      <a:pos x="688" y="136"/>
                    </a:cxn>
                    <a:cxn ang="0">
                      <a:pos x="884" y="56"/>
                    </a:cxn>
                    <a:cxn ang="0">
                      <a:pos x="1086" y="10"/>
                    </a:cxn>
                  </a:cxnLst>
                  <a:rect l="0" t="0" r="r" b="b"/>
                  <a:pathLst>
                    <a:path w="2232" h="2036">
                      <a:moveTo>
                        <a:pt x="1054" y="1287"/>
                      </a:moveTo>
                      <a:lnTo>
                        <a:pt x="1031" y="1288"/>
                      </a:lnTo>
                      <a:lnTo>
                        <a:pt x="1011" y="1295"/>
                      </a:lnTo>
                      <a:lnTo>
                        <a:pt x="992" y="1303"/>
                      </a:lnTo>
                      <a:lnTo>
                        <a:pt x="976" y="1316"/>
                      </a:lnTo>
                      <a:lnTo>
                        <a:pt x="963" y="1332"/>
                      </a:lnTo>
                      <a:lnTo>
                        <a:pt x="953" y="1350"/>
                      </a:lnTo>
                      <a:lnTo>
                        <a:pt x="947" y="1369"/>
                      </a:lnTo>
                      <a:lnTo>
                        <a:pt x="944" y="1391"/>
                      </a:lnTo>
                      <a:lnTo>
                        <a:pt x="945" y="1413"/>
                      </a:lnTo>
                      <a:lnTo>
                        <a:pt x="949" y="1436"/>
                      </a:lnTo>
                      <a:lnTo>
                        <a:pt x="956" y="1460"/>
                      </a:lnTo>
                      <a:lnTo>
                        <a:pt x="966" y="1484"/>
                      </a:lnTo>
                      <a:lnTo>
                        <a:pt x="980" y="1508"/>
                      </a:lnTo>
                      <a:lnTo>
                        <a:pt x="996" y="1531"/>
                      </a:lnTo>
                      <a:lnTo>
                        <a:pt x="1014" y="1554"/>
                      </a:lnTo>
                      <a:lnTo>
                        <a:pt x="1036" y="1575"/>
                      </a:lnTo>
                      <a:lnTo>
                        <a:pt x="1059" y="1594"/>
                      </a:lnTo>
                      <a:lnTo>
                        <a:pt x="1084" y="1610"/>
                      </a:lnTo>
                      <a:lnTo>
                        <a:pt x="1109" y="1624"/>
                      </a:lnTo>
                      <a:lnTo>
                        <a:pt x="1134" y="1635"/>
                      </a:lnTo>
                      <a:lnTo>
                        <a:pt x="1158" y="1642"/>
                      </a:lnTo>
                      <a:lnTo>
                        <a:pt x="1182" y="1645"/>
                      </a:lnTo>
                      <a:lnTo>
                        <a:pt x="1206" y="1646"/>
                      </a:lnTo>
                      <a:lnTo>
                        <a:pt x="1227" y="1643"/>
                      </a:lnTo>
                      <a:lnTo>
                        <a:pt x="1247" y="1638"/>
                      </a:lnTo>
                      <a:lnTo>
                        <a:pt x="1265" y="1629"/>
                      </a:lnTo>
                      <a:lnTo>
                        <a:pt x="1281" y="1618"/>
                      </a:lnTo>
                      <a:lnTo>
                        <a:pt x="1294" y="1602"/>
                      </a:lnTo>
                      <a:lnTo>
                        <a:pt x="1303" y="1585"/>
                      </a:lnTo>
                      <a:lnTo>
                        <a:pt x="1310" y="1566"/>
                      </a:lnTo>
                      <a:lnTo>
                        <a:pt x="1312" y="1545"/>
                      </a:lnTo>
                      <a:lnTo>
                        <a:pt x="1312" y="1522"/>
                      </a:lnTo>
                      <a:lnTo>
                        <a:pt x="1309" y="1499"/>
                      </a:lnTo>
                      <a:lnTo>
                        <a:pt x="1302" y="1475"/>
                      </a:lnTo>
                      <a:lnTo>
                        <a:pt x="1291" y="1450"/>
                      </a:lnTo>
                      <a:lnTo>
                        <a:pt x="1278" y="1426"/>
                      </a:lnTo>
                      <a:lnTo>
                        <a:pt x="1262" y="1402"/>
                      </a:lnTo>
                      <a:lnTo>
                        <a:pt x="1242" y="1379"/>
                      </a:lnTo>
                      <a:lnTo>
                        <a:pt x="1221" y="1358"/>
                      </a:lnTo>
                      <a:lnTo>
                        <a:pt x="1198" y="1339"/>
                      </a:lnTo>
                      <a:lnTo>
                        <a:pt x="1174" y="1323"/>
                      </a:lnTo>
                      <a:lnTo>
                        <a:pt x="1150" y="1310"/>
                      </a:lnTo>
                      <a:lnTo>
                        <a:pt x="1126" y="1300"/>
                      </a:lnTo>
                      <a:lnTo>
                        <a:pt x="1101" y="1292"/>
                      </a:lnTo>
                      <a:lnTo>
                        <a:pt x="1077" y="1287"/>
                      </a:lnTo>
                      <a:lnTo>
                        <a:pt x="1054" y="1287"/>
                      </a:lnTo>
                      <a:close/>
                      <a:moveTo>
                        <a:pt x="1223" y="0"/>
                      </a:moveTo>
                      <a:lnTo>
                        <a:pt x="1292" y="0"/>
                      </a:lnTo>
                      <a:lnTo>
                        <a:pt x="1359" y="6"/>
                      </a:lnTo>
                      <a:lnTo>
                        <a:pt x="1427" y="15"/>
                      </a:lnTo>
                      <a:lnTo>
                        <a:pt x="1494" y="28"/>
                      </a:lnTo>
                      <a:lnTo>
                        <a:pt x="1559" y="46"/>
                      </a:lnTo>
                      <a:lnTo>
                        <a:pt x="1624" y="68"/>
                      </a:lnTo>
                      <a:lnTo>
                        <a:pt x="1687" y="94"/>
                      </a:lnTo>
                      <a:lnTo>
                        <a:pt x="1749" y="125"/>
                      </a:lnTo>
                      <a:lnTo>
                        <a:pt x="1808" y="160"/>
                      </a:lnTo>
                      <a:lnTo>
                        <a:pt x="1864" y="198"/>
                      </a:lnTo>
                      <a:lnTo>
                        <a:pt x="1917" y="239"/>
                      </a:lnTo>
                      <a:lnTo>
                        <a:pt x="1965" y="283"/>
                      </a:lnTo>
                      <a:lnTo>
                        <a:pt x="2009" y="330"/>
                      </a:lnTo>
                      <a:lnTo>
                        <a:pt x="2049" y="379"/>
                      </a:lnTo>
                      <a:lnTo>
                        <a:pt x="2086" y="430"/>
                      </a:lnTo>
                      <a:lnTo>
                        <a:pt x="2118" y="484"/>
                      </a:lnTo>
                      <a:lnTo>
                        <a:pt x="2146" y="539"/>
                      </a:lnTo>
                      <a:lnTo>
                        <a:pt x="2170" y="596"/>
                      </a:lnTo>
                      <a:lnTo>
                        <a:pt x="2191" y="655"/>
                      </a:lnTo>
                      <a:lnTo>
                        <a:pt x="2207" y="715"/>
                      </a:lnTo>
                      <a:lnTo>
                        <a:pt x="2219" y="777"/>
                      </a:lnTo>
                      <a:lnTo>
                        <a:pt x="2228" y="839"/>
                      </a:lnTo>
                      <a:lnTo>
                        <a:pt x="2232" y="902"/>
                      </a:lnTo>
                      <a:lnTo>
                        <a:pt x="2232" y="966"/>
                      </a:lnTo>
                      <a:lnTo>
                        <a:pt x="2228" y="1030"/>
                      </a:lnTo>
                      <a:lnTo>
                        <a:pt x="2221" y="1095"/>
                      </a:lnTo>
                      <a:lnTo>
                        <a:pt x="2208" y="1160"/>
                      </a:lnTo>
                      <a:lnTo>
                        <a:pt x="2192" y="1226"/>
                      </a:lnTo>
                      <a:lnTo>
                        <a:pt x="2173" y="1291"/>
                      </a:lnTo>
                      <a:lnTo>
                        <a:pt x="2149" y="1355"/>
                      </a:lnTo>
                      <a:lnTo>
                        <a:pt x="2121" y="1420"/>
                      </a:lnTo>
                      <a:lnTo>
                        <a:pt x="2089" y="1483"/>
                      </a:lnTo>
                      <a:lnTo>
                        <a:pt x="2054" y="1546"/>
                      </a:lnTo>
                      <a:lnTo>
                        <a:pt x="2014" y="1608"/>
                      </a:lnTo>
                      <a:lnTo>
                        <a:pt x="1969" y="1668"/>
                      </a:lnTo>
                      <a:lnTo>
                        <a:pt x="1954" y="1688"/>
                      </a:lnTo>
                      <a:lnTo>
                        <a:pt x="1936" y="1709"/>
                      </a:lnTo>
                      <a:lnTo>
                        <a:pt x="1916" y="1734"/>
                      </a:lnTo>
                      <a:lnTo>
                        <a:pt x="1892" y="1760"/>
                      </a:lnTo>
                      <a:lnTo>
                        <a:pt x="1866" y="1788"/>
                      </a:lnTo>
                      <a:lnTo>
                        <a:pt x="1838" y="1815"/>
                      </a:lnTo>
                      <a:lnTo>
                        <a:pt x="1807" y="1844"/>
                      </a:lnTo>
                      <a:lnTo>
                        <a:pt x="1773" y="1872"/>
                      </a:lnTo>
                      <a:lnTo>
                        <a:pt x="1736" y="1899"/>
                      </a:lnTo>
                      <a:lnTo>
                        <a:pt x="1698" y="1926"/>
                      </a:lnTo>
                      <a:lnTo>
                        <a:pt x="1657" y="1950"/>
                      </a:lnTo>
                      <a:lnTo>
                        <a:pt x="1615" y="1972"/>
                      </a:lnTo>
                      <a:lnTo>
                        <a:pt x="1569" y="1991"/>
                      </a:lnTo>
                      <a:lnTo>
                        <a:pt x="1522" y="2007"/>
                      </a:lnTo>
                      <a:lnTo>
                        <a:pt x="1473" y="2018"/>
                      </a:lnTo>
                      <a:lnTo>
                        <a:pt x="1422" y="2027"/>
                      </a:lnTo>
                      <a:lnTo>
                        <a:pt x="1375" y="2032"/>
                      </a:lnTo>
                      <a:lnTo>
                        <a:pt x="1331" y="2035"/>
                      </a:lnTo>
                      <a:lnTo>
                        <a:pt x="1290" y="2036"/>
                      </a:lnTo>
                      <a:lnTo>
                        <a:pt x="1252" y="2033"/>
                      </a:lnTo>
                      <a:lnTo>
                        <a:pt x="1217" y="2030"/>
                      </a:lnTo>
                      <a:lnTo>
                        <a:pt x="1184" y="2024"/>
                      </a:lnTo>
                      <a:lnTo>
                        <a:pt x="1155" y="2017"/>
                      </a:lnTo>
                      <a:lnTo>
                        <a:pt x="1127" y="2008"/>
                      </a:lnTo>
                      <a:lnTo>
                        <a:pt x="1102" y="1999"/>
                      </a:lnTo>
                      <a:lnTo>
                        <a:pt x="1081" y="1990"/>
                      </a:lnTo>
                      <a:lnTo>
                        <a:pt x="1062" y="1980"/>
                      </a:lnTo>
                      <a:lnTo>
                        <a:pt x="1044" y="1969"/>
                      </a:lnTo>
                      <a:lnTo>
                        <a:pt x="1016" y="1950"/>
                      </a:lnTo>
                      <a:lnTo>
                        <a:pt x="994" y="1929"/>
                      </a:lnTo>
                      <a:lnTo>
                        <a:pt x="976" y="1909"/>
                      </a:lnTo>
                      <a:lnTo>
                        <a:pt x="963" y="1888"/>
                      </a:lnTo>
                      <a:lnTo>
                        <a:pt x="954" y="1867"/>
                      </a:lnTo>
                      <a:lnTo>
                        <a:pt x="948" y="1845"/>
                      </a:lnTo>
                      <a:lnTo>
                        <a:pt x="945" y="1824"/>
                      </a:lnTo>
                      <a:lnTo>
                        <a:pt x="943" y="1804"/>
                      </a:lnTo>
                      <a:lnTo>
                        <a:pt x="944" y="1782"/>
                      </a:lnTo>
                      <a:lnTo>
                        <a:pt x="946" y="1762"/>
                      </a:lnTo>
                      <a:lnTo>
                        <a:pt x="950" y="1723"/>
                      </a:lnTo>
                      <a:lnTo>
                        <a:pt x="951" y="1704"/>
                      </a:lnTo>
                      <a:lnTo>
                        <a:pt x="951" y="1686"/>
                      </a:lnTo>
                      <a:lnTo>
                        <a:pt x="950" y="1669"/>
                      </a:lnTo>
                      <a:lnTo>
                        <a:pt x="946" y="1654"/>
                      </a:lnTo>
                      <a:lnTo>
                        <a:pt x="940" y="1639"/>
                      </a:lnTo>
                      <a:lnTo>
                        <a:pt x="929" y="1626"/>
                      </a:lnTo>
                      <a:lnTo>
                        <a:pt x="916" y="1614"/>
                      </a:lnTo>
                      <a:lnTo>
                        <a:pt x="897" y="1604"/>
                      </a:lnTo>
                      <a:lnTo>
                        <a:pt x="861" y="1591"/>
                      </a:lnTo>
                      <a:lnTo>
                        <a:pt x="825" y="1583"/>
                      </a:lnTo>
                      <a:lnTo>
                        <a:pt x="789" y="1578"/>
                      </a:lnTo>
                      <a:lnTo>
                        <a:pt x="753" y="1578"/>
                      </a:lnTo>
                      <a:lnTo>
                        <a:pt x="716" y="1580"/>
                      </a:lnTo>
                      <a:lnTo>
                        <a:pt x="678" y="1585"/>
                      </a:lnTo>
                      <a:lnTo>
                        <a:pt x="640" y="1591"/>
                      </a:lnTo>
                      <a:lnTo>
                        <a:pt x="601" y="1597"/>
                      </a:lnTo>
                      <a:lnTo>
                        <a:pt x="560" y="1603"/>
                      </a:lnTo>
                      <a:lnTo>
                        <a:pt x="518" y="1609"/>
                      </a:lnTo>
                      <a:lnTo>
                        <a:pt x="475" y="1612"/>
                      </a:lnTo>
                      <a:lnTo>
                        <a:pt x="429" y="1613"/>
                      </a:lnTo>
                      <a:lnTo>
                        <a:pt x="381" y="1611"/>
                      </a:lnTo>
                      <a:lnTo>
                        <a:pt x="349" y="1608"/>
                      </a:lnTo>
                      <a:lnTo>
                        <a:pt x="318" y="1603"/>
                      </a:lnTo>
                      <a:lnTo>
                        <a:pt x="288" y="1596"/>
                      </a:lnTo>
                      <a:lnTo>
                        <a:pt x="258" y="1587"/>
                      </a:lnTo>
                      <a:lnTo>
                        <a:pt x="229" y="1577"/>
                      </a:lnTo>
                      <a:lnTo>
                        <a:pt x="201" y="1563"/>
                      </a:lnTo>
                      <a:lnTo>
                        <a:pt x="174" y="1547"/>
                      </a:lnTo>
                      <a:lnTo>
                        <a:pt x="148" y="1529"/>
                      </a:lnTo>
                      <a:lnTo>
                        <a:pt x="124" y="1507"/>
                      </a:lnTo>
                      <a:lnTo>
                        <a:pt x="102" y="1483"/>
                      </a:lnTo>
                      <a:lnTo>
                        <a:pt x="81" y="1455"/>
                      </a:lnTo>
                      <a:lnTo>
                        <a:pt x="62" y="1424"/>
                      </a:lnTo>
                      <a:lnTo>
                        <a:pt x="45" y="1389"/>
                      </a:lnTo>
                      <a:lnTo>
                        <a:pt x="30" y="1350"/>
                      </a:lnTo>
                      <a:lnTo>
                        <a:pt x="18" y="1307"/>
                      </a:lnTo>
                      <a:lnTo>
                        <a:pt x="7" y="1253"/>
                      </a:lnTo>
                      <a:lnTo>
                        <a:pt x="1" y="1197"/>
                      </a:lnTo>
                      <a:lnTo>
                        <a:pt x="0" y="1141"/>
                      </a:lnTo>
                      <a:lnTo>
                        <a:pt x="4" y="1084"/>
                      </a:lnTo>
                      <a:lnTo>
                        <a:pt x="11" y="1028"/>
                      </a:lnTo>
                      <a:lnTo>
                        <a:pt x="23" y="970"/>
                      </a:lnTo>
                      <a:lnTo>
                        <a:pt x="38" y="913"/>
                      </a:lnTo>
                      <a:lnTo>
                        <a:pt x="58" y="855"/>
                      </a:lnTo>
                      <a:lnTo>
                        <a:pt x="81" y="798"/>
                      </a:lnTo>
                      <a:lnTo>
                        <a:pt x="107" y="741"/>
                      </a:lnTo>
                      <a:lnTo>
                        <a:pt x="136" y="685"/>
                      </a:lnTo>
                      <a:lnTo>
                        <a:pt x="168" y="629"/>
                      </a:lnTo>
                      <a:lnTo>
                        <a:pt x="203" y="574"/>
                      </a:lnTo>
                      <a:lnTo>
                        <a:pt x="246" y="511"/>
                      </a:lnTo>
                      <a:lnTo>
                        <a:pt x="292" y="452"/>
                      </a:lnTo>
                      <a:lnTo>
                        <a:pt x="342" y="396"/>
                      </a:lnTo>
                      <a:lnTo>
                        <a:pt x="394" y="344"/>
                      </a:lnTo>
                      <a:lnTo>
                        <a:pt x="449" y="295"/>
                      </a:lnTo>
                      <a:lnTo>
                        <a:pt x="506" y="250"/>
                      </a:lnTo>
                      <a:lnTo>
                        <a:pt x="565" y="208"/>
                      </a:lnTo>
                      <a:lnTo>
                        <a:pt x="626" y="170"/>
                      </a:lnTo>
                      <a:lnTo>
                        <a:pt x="688" y="136"/>
                      </a:lnTo>
                      <a:lnTo>
                        <a:pt x="752" y="105"/>
                      </a:lnTo>
                      <a:lnTo>
                        <a:pt x="817" y="79"/>
                      </a:lnTo>
                      <a:lnTo>
                        <a:pt x="884" y="56"/>
                      </a:lnTo>
                      <a:lnTo>
                        <a:pt x="950" y="37"/>
                      </a:lnTo>
                      <a:lnTo>
                        <a:pt x="1018" y="22"/>
                      </a:lnTo>
                      <a:lnTo>
                        <a:pt x="1086" y="10"/>
                      </a:lnTo>
                      <a:lnTo>
                        <a:pt x="1155" y="3"/>
                      </a:lnTo>
                      <a:lnTo>
                        <a:pt x="1223" y="0"/>
                      </a:lnTo>
                      <a:close/>
                    </a:path>
                  </a:pathLst>
                </a:custGeom>
                <a:solidFill>
                  <a:srgbClr val="CD8D3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9" name="Freeform 7"/>
                <p:cNvSpPr>
                  <a:spLocks noEditPoints="1"/>
                </p:cNvSpPr>
                <p:nvPr/>
              </p:nvSpPr>
              <p:spPr bwMode="auto">
                <a:xfrm>
                  <a:off x="4035426" y="1701801"/>
                  <a:ext cx="3506788" cy="3171825"/>
                </a:xfrm>
                <a:custGeom>
                  <a:avLst/>
                  <a:gdLst/>
                  <a:ahLst/>
                  <a:cxnLst>
                    <a:cxn ang="0">
                      <a:pos x="1001" y="1270"/>
                    </a:cxn>
                    <a:cxn ang="0">
                      <a:pos x="953" y="1307"/>
                    </a:cxn>
                    <a:cxn ang="0">
                      <a:pos x="935" y="1365"/>
                    </a:cxn>
                    <a:cxn ang="0">
                      <a:pos x="947" y="1433"/>
                    </a:cxn>
                    <a:cxn ang="0">
                      <a:pos x="987" y="1504"/>
                    </a:cxn>
                    <a:cxn ang="0">
                      <a:pos x="1050" y="1565"/>
                    </a:cxn>
                    <a:cxn ang="0">
                      <a:pos x="1124" y="1604"/>
                    </a:cxn>
                    <a:cxn ang="0">
                      <a:pos x="1195" y="1617"/>
                    </a:cxn>
                    <a:cxn ang="0">
                      <a:pos x="1254" y="1600"/>
                    </a:cxn>
                    <a:cxn ang="0">
                      <a:pos x="1292" y="1556"/>
                    </a:cxn>
                    <a:cxn ang="0">
                      <a:pos x="1300" y="1495"/>
                    </a:cxn>
                    <a:cxn ang="0">
                      <a:pos x="1279" y="1424"/>
                    </a:cxn>
                    <a:cxn ang="0">
                      <a:pos x="1231" y="1354"/>
                    </a:cxn>
                    <a:cxn ang="0">
                      <a:pos x="1163" y="1299"/>
                    </a:cxn>
                    <a:cxn ang="0">
                      <a:pos x="1090" y="1269"/>
                    </a:cxn>
                    <a:cxn ang="0">
                      <a:pos x="1184" y="0"/>
                    </a:cxn>
                    <a:cxn ang="0">
                      <a:pos x="1394" y="13"/>
                    </a:cxn>
                    <a:cxn ang="0">
                      <a:pos x="1598" y="64"/>
                    </a:cxn>
                    <a:cxn ang="0">
                      <a:pos x="1788" y="158"/>
                    </a:cxn>
                    <a:cxn ang="0">
                      <a:pos x="1944" y="280"/>
                    </a:cxn>
                    <a:cxn ang="0">
                      <a:pos x="2063" y="425"/>
                    </a:cxn>
                    <a:cxn ang="0">
                      <a:pos x="2147" y="588"/>
                    </a:cxn>
                    <a:cxn ang="0">
                      <a:pos x="2196" y="765"/>
                    </a:cxn>
                    <a:cxn ang="0">
                      <a:pos x="2209" y="951"/>
                    </a:cxn>
                    <a:cxn ang="0">
                      <a:pos x="2187" y="1142"/>
                    </a:cxn>
                    <a:cxn ang="0">
                      <a:pos x="2129" y="1334"/>
                    </a:cxn>
                    <a:cxn ang="0">
                      <a:pos x="2034" y="1520"/>
                    </a:cxn>
                    <a:cxn ang="0">
                      <a:pos x="1936" y="1659"/>
                    </a:cxn>
                    <a:cxn ang="0">
                      <a:pos x="1875" y="1730"/>
                    </a:cxn>
                    <a:cxn ang="0">
                      <a:pos x="1791" y="1812"/>
                    </a:cxn>
                    <a:cxn ang="0">
                      <a:pos x="1683" y="1892"/>
                    </a:cxn>
                    <a:cxn ang="0">
                      <a:pos x="1556" y="1956"/>
                    </a:cxn>
                    <a:cxn ang="0">
                      <a:pos x="1411" y="1990"/>
                    </a:cxn>
                    <a:cxn ang="0">
                      <a:pos x="1279" y="1998"/>
                    </a:cxn>
                    <a:cxn ang="0">
                      <a:pos x="1175" y="1988"/>
                    </a:cxn>
                    <a:cxn ang="0">
                      <a:pos x="1094" y="1963"/>
                    </a:cxn>
                    <a:cxn ang="0">
                      <a:pos x="1035" y="1933"/>
                    </a:cxn>
                    <a:cxn ang="0">
                      <a:pos x="968" y="1874"/>
                    </a:cxn>
                    <a:cxn ang="0">
                      <a:pos x="941" y="1812"/>
                    </a:cxn>
                    <a:cxn ang="0">
                      <a:pos x="936" y="1749"/>
                    </a:cxn>
                    <a:cxn ang="0">
                      <a:pos x="943" y="1690"/>
                    </a:cxn>
                    <a:cxn ang="0">
                      <a:pos x="943" y="1639"/>
                    </a:cxn>
                    <a:cxn ang="0">
                      <a:pos x="922" y="1596"/>
                    </a:cxn>
                    <a:cxn ang="0">
                      <a:pos x="851" y="1561"/>
                    </a:cxn>
                    <a:cxn ang="0">
                      <a:pos x="734" y="1550"/>
                    </a:cxn>
                    <a:cxn ang="0">
                      <a:pos x="613" y="1564"/>
                    </a:cxn>
                    <a:cxn ang="0">
                      <a:pos x="478" y="1581"/>
                    </a:cxn>
                    <a:cxn ang="0">
                      <a:pos x="348" y="1577"/>
                    </a:cxn>
                    <a:cxn ang="0">
                      <a:pos x="257" y="1556"/>
                    </a:cxn>
                    <a:cxn ang="0">
                      <a:pos x="173" y="1516"/>
                    </a:cxn>
                    <a:cxn ang="0">
                      <a:pos x="102" y="1453"/>
                    </a:cxn>
                    <a:cxn ang="0">
                      <a:pos x="45" y="1360"/>
                    </a:cxn>
                    <a:cxn ang="0">
                      <a:pos x="7" y="1227"/>
                    </a:cxn>
                    <a:cxn ang="0">
                      <a:pos x="3" y="1061"/>
                    </a:cxn>
                    <a:cxn ang="0">
                      <a:pos x="37" y="893"/>
                    </a:cxn>
                    <a:cxn ang="0">
                      <a:pos x="105" y="725"/>
                    </a:cxn>
                    <a:cxn ang="0">
                      <a:pos x="199" y="560"/>
                    </a:cxn>
                    <a:cxn ang="0">
                      <a:pos x="343" y="380"/>
                    </a:cxn>
                    <a:cxn ang="0">
                      <a:pos x="512" y="234"/>
                    </a:cxn>
                    <a:cxn ang="0">
                      <a:pos x="702" y="121"/>
                    </a:cxn>
                    <a:cxn ang="0">
                      <a:pos x="903" y="45"/>
                    </a:cxn>
                    <a:cxn ang="0">
                      <a:pos x="1113" y="6"/>
                    </a:cxn>
                  </a:cxnLst>
                  <a:rect l="0" t="0" r="r" b="b"/>
                  <a:pathLst>
                    <a:path w="2209" h="1998">
                      <a:moveTo>
                        <a:pt x="1044" y="1262"/>
                      </a:moveTo>
                      <a:lnTo>
                        <a:pt x="1022" y="1265"/>
                      </a:lnTo>
                      <a:lnTo>
                        <a:pt x="1001" y="1270"/>
                      </a:lnTo>
                      <a:lnTo>
                        <a:pt x="983" y="1279"/>
                      </a:lnTo>
                      <a:lnTo>
                        <a:pt x="967" y="1292"/>
                      </a:lnTo>
                      <a:lnTo>
                        <a:pt x="953" y="1307"/>
                      </a:lnTo>
                      <a:lnTo>
                        <a:pt x="943" y="1325"/>
                      </a:lnTo>
                      <a:lnTo>
                        <a:pt x="938" y="1344"/>
                      </a:lnTo>
                      <a:lnTo>
                        <a:pt x="935" y="1365"/>
                      </a:lnTo>
                      <a:lnTo>
                        <a:pt x="936" y="1387"/>
                      </a:lnTo>
                      <a:lnTo>
                        <a:pt x="940" y="1410"/>
                      </a:lnTo>
                      <a:lnTo>
                        <a:pt x="947" y="1433"/>
                      </a:lnTo>
                      <a:lnTo>
                        <a:pt x="958" y="1457"/>
                      </a:lnTo>
                      <a:lnTo>
                        <a:pt x="971" y="1480"/>
                      </a:lnTo>
                      <a:lnTo>
                        <a:pt x="987" y="1504"/>
                      </a:lnTo>
                      <a:lnTo>
                        <a:pt x="1006" y="1525"/>
                      </a:lnTo>
                      <a:lnTo>
                        <a:pt x="1027" y="1546"/>
                      </a:lnTo>
                      <a:lnTo>
                        <a:pt x="1050" y="1565"/>
                      </a:lnTo>
                      <a:lnTo>
                        <a:pt x="1074" y="1581"/>
                      </a:lnTo>
                      <a:lnTo>
                        <a:pt x="1099" y="1594"/>
                      </a:lnTo>
                      <a:lnTo>
                        <a:pt x="1124" y="1604"/>
                      </a:lnTo>
                      <a:lnTo>
                        <a:pt x="1148" y="1611"/>
                      </a:lnTo>
                      <a:lnTo>
                        <a:pt x="1172" y="1616"/>
                      </a:lnTo>
                      <a:lnTo>
                        <a:pt x="1195" y="1617"/>
                      </a:lnTo>
                      <a:lnTo>
                        <a:pt x="1216" y="1614"/>
                      </a:lnTo>
                      <a:lnTo>
                        <a:pt x="1236" y="1609"/>
                      </a:lnTo>
                      <a:lnTo>
                        <a:pt x="1254" y="1600"/>
                      </a:lnTo>
                      <a:lnTo>
                        <a:pt x="1270" y="1588"/>
                      </a:lnTo>
                      <a:lnTo>
                        <a:pt x="1282" y="1573"/>
                      </a:lnTo>
                      <a:lnTo>
                        <a:pt x="1292" y="1556"/>
                      </a:lnTo>
                      <a:lnTo>
                        <a:pt x="1297" y="1537"/>
                      </a:lnTo>
                      <a:lnTo>
                        <a:pt x="1301" y="1516"/>
                      </a:lnTo>
                      <a:lnTo>
                        <a:pt x="1300" y="1495"/>
                      </a:lnTo>
                      <a:lnTo>
                        <a:pt x="1296" y="1472"/>
                      </a:lnTo>
                      <a:lnTo>
                        <a:pt x="1289" y="1448"/>
                      </a:lnTo>
                      <a:lnTo>
                        <a:pt x="1279" y="1424"/>
                      </a:lnTo>
                      <a:lnTo>
                        <a:pt x="1266" y="1400"/>
                      </a:lnTo>
                      <a:lnTo>
                        <a:pt x="1250" y="1377"/>
                      </a:lnTo>
                      <a:lnTo>
                        <a:pt x="1231" y="1354"/>
                      </a:lnTo>
                      <a:lnTo>
                        <a:pt x="1209" y="1333"/>
                      </a:lnTo>
                      <a:lnTo>
                        <a:pt x="1186" y="1315"/>
                      </a:lnTo>
                      <a:lnTo>
                        <a:pt x="1163" y="1299"/>
                      </a:lnTo>
                      <a:lnTo>
                        <a:pt x="1139" y="1286"/>
                      </a:lnTo>
                      <a:lnTo>
                        <a:pt x="1114" y="1276"/>
                      </a:lnTo>
                      <a:lnTo>
                        <a:pt x="1090" y="1269"/>
                      </a:lnTo>
                      <a:lnTo>
                        <a:pt x="1066" y="1264"/>
                      </a:lnTo>
                      <a:lnTo>
                        <a:pt x="1044" y="1262"/>
                      </a:lnTo>
                      <a:close/>
                      <a:moveTo>
                        <a:pt x="1184" y="0"/>
                      </a:moveTo>
                      <a:lnTo>
                        <a:pt x="1255" y="0"/>
                      </a:lnTo>
                      <a:lnTo>
                        <a:pt x="1325" y="4"/>
                      </a:lnTo>
                      <a:lnTo>
                        <a:pt x="1394" y="13"/>
                      </a:lnTo>
                      <a:lnTo>
                        <a:pt x="1463" y="25"/>
                      </a:lnTo>
                      <a:lnTo>
                        <a:pt x="1531" y="43"/>
                      </a:lnTo>
                      <a:lnTo>
                        <a:pt x="1598" y="64"/>
                      </a:lnTo>
                      <a:lnTo>
                        <a:pt x="1663" y="91"/>
                      </a:lnTo>
                      <a:lnTo>
                        <a:pt x="1727" y="122"/>
                      </a:lnTo>
                      <a:lnTo>
                        <a:pt x="1788" y="158"/>
                      </a:lnTo>
                      <a:lnTo>
                        <a:pt x="1844" y="196"/>
                      </a:lnTo>
                      <a:lnTo>
                        <a:pt x="1896" y="236"/>
                      </a:lnTo>
                      <a:lnTo>
                        <a:pt x="1944" y="280"/>
                      </a:lnTo>
                      <a:lnTo>
                        <a:pt x="1987" y="326"/>
                      </a:lnTo>
                      <a:lnTo>
                        <a:pt x="2027" y="374"/>
                      </a:lnTo>
                      <a:lnTo>
                        <a:pt x="2063" y="425"/>
                      </a:lnTo>
                      <a:lnTo>
                        <a:pt x="2095" y="477"/>
                      </a:lnTo>
                      <a:lnTo>
                        <a:pt x="2123" y="532"/>
                      </a:lnTo>
                      <a:lnTo>
                        <a:pt x="2147" y="588"/>
                      </a:lnTo>
                      <a:lnTo>
                        <a:pt x="2168" y="646"/>
                      </a:lnTo>
                      <a:lnTo>
                        <a:pt x="2184" y="704"/>
                      </a:lnTo>
                      <a:lnTo>
                        <a:pt x="2196" y="765"/>
                      </a:lnTo>
                      <a:lnTo>
                        <a:pt x="2205" y="826"/>
                      </a:lnTo>
                      <a:lnTo>
                        <a:pt x="2209" y="889"/>
                      </a:lnTo>
                      <a:lnTo>
                        <a:pt x="2209" y="951"/>
                      </a:lnTo>
                      <a:lnTo>
                        <a:pt x="2206" y="1015"/>
                      </a:lnTo>
                      <a:lnTo>
                        <a:pt x="2198" y="1078"/>
                      </a:lnTo>
                      <a:lnTo>
                        <a:pt x="2187" y="1142"/>
                      </a:lnTo>
                      <a:lnTo>
                        <a:pt x="2171" y="1206"/>
                      </a:lnTo>
                      <a:lnTo>
                        <a:pt x="2152" y="1270"/>
                      </a:lnTo>
                      <a:lnTo>
                        <a:pt x="2129" y="1334"/>
                      </a:lnTo>
                      <a:lnTo>
                        <a:pt x="2101" y="1397"/>
                      </a:lnTo>
                      <a:lnTo>
                        <a:pt x="2070" y="1459"/>
                      </a:lnTo>
                      <a:lnTo>
                        <a:pt x="2034" y="1520"/>
                      </a:lnTo>
                      <a:lnTo>
                        <a:pt x="1995" y="1581"/>
                      </a:lnTo>
                      <a:lnTo>
                        <a:pt x="1952" y="1641"/>
                      </a:lnTo>
                      <a:lnTo>
                        <a:pt x="1936" y="1659"/>
                      </a:lnTo>
                      <a:lnTo>
                        <a:pt x="1919" y="1681"/>
                      </a:lnTo>
                      <a:lnTo>
                        <a:pt x="1898" y="1705"/>
                      </a:lnTo>
                      <a:lnTo>
                        <a:pt x="1875" y="1730"/>
                      </a:lnTo>
                      <a:lnTo>
                        <a:pt x="1849" y="1756"/>
                      </a:lnTo>
                      <a:lnTo>
                        <a:pt x="1821" y="1784"/>
                      </a:lnTo>
                      <a:lnTo>
                        <a:pt x="1791" y="1812"/>
                      </a:lnTo>
                      <a:lnTo>
                        <a:pt x="1757" y="1839"/>
                      </a:lnTo>
                      <a:lnTo>
                        <a:pt x="1721" y="1866"/>
                      </a:lnTo>
                      <a:lnTo>
                        <a:pt x="1683" y="1892"/>
                      </a:lnTo>
                      <a:lnTo>
                        <a:pt x="1643" y="1915"/>
                      </a:lnTo>
                      <a:lnTo>
                        <a:pt x="1600" y="1937"/>
                      </a:lnTo>
                      <a:lnTo>
                        <a:pt x="1556" y="1956"/>
                      </a:lnTo>
                      <a:lnTo>
                        <a:pt x="1510" y="1971"/>
                      </a:lnTo>
                      <a:lnTo>
                        <a:pt x="1461" y="1982"/>
                      </a:lnTo>
                      <a:lnTo>
                        <a:pt x="1411" y="1990"/>
                      </a:lnTo>
                      <a:lnTo>
                        <a:pt x="1364" y="1996"/>
                      </a:lnTo>
                      <a:lnTo>
                        <a:pt x="1320" y="1998"/>
                      </a:lnTo>
                      <a:lnTo>
                        <a:pt x="1279" y="1998"/>
                      </a:lnTo>
                      <a:lnTo>
                        <a:pt x="1242" y="1997"/>
                      </a:lnTo>
                      <a:lnTo>
                        <a:pt x="1207" y="1993"/>
                      </a:lnTo>
                      <a:lnTo>
                        <a:pt x="1175" y="1988"/>
                      </a:lnTo>
                      <a:lnTo>
                        <a:pt x="1145" y="1981"/>
                      </a:lnTo>
                      <a:lnTo>
                        <a:pt x="1119" y="1973"/>
                      </a:lnTo>
                      <a:lnTo>
                        <a:pt x="1094" y="1963"/>
                      </a:lnTo>
                      <a:lnTo>
                        <a:pt x="1072" y="1954"/>
                      </a:lnTo>
                      <a:lnTo>
                        <a:pt x="1052" y="1943"/>
                      </a:lnTo>
                      <a:lnTo>
                        <a:pt x="1035" y="1933"/>
                      </a:lnTo>
                      <a:lnTo>
                        <a:pt x="1007" y="1914"/>
                      </a:lnTo>
                      <a:lnTo>
                        <a:pt x="985" y="1894"/>
                      </a:lnTo>
                      <a:lnTo>
                        <a:pt x="968" y="1874"/>
                      </a:lnTo>
                      <a:lnTo>
                        <a:pt x="956" y="1853"/>
                      </a:lnTo>
                      <a:lnTo>
                        <a:pt x="946" y="1832"/>
                      </a:lnTo>
                      <a:lnTo>
                        <a:pt x="941" y="1812"/>
                      </a:lnTo>
                      <a:lnTo>
                        <a:pt x="937" y="1790"/>
                      </a:lnTo>
                      <a:lnTo>
                        <a:pt x="936" y="1770"/>
                      </a:lnTo>
                      <a:lnTo>
                        <a:pt x="936" y="1749"/>
                      </a:lnTo>
                      <a:lnTo>
                        <a:pt x="938" y="1729"/>
                      </a:lnTo>
                      <a:lnTo>
                        <a:pt x="940" y="1709"/>
                      </a:lnTo>
                      <a:lnTo>
                        <a:pt x="943" y="1690"/>
                      </a:lnTo>
                      <a:lnTo>
                        <a:pt x="943" y="1673"/>
                      </a:lnTo>
                      <a:lnTo>
                        <a:pt x="943" y="1655"/>
                      </a:lnTo>
                      <a:lnTo>
                        <a:pt x="943" y="1639"/>
                      </a:lnTo>
                      <a:lnTo>
                        <a:pt x="938" y="1623"/>
                      </a:lnTo>
                      <a:lnTo>
                        <a:pt x="932" y="1609"/>
                      </a:lnTo>
                      <a:lnTo>
                        <a:pt x="922" y="1596"/>
                      </a:lnTo>
                      <a:lnTo>
                        <a:pt x="908" y="1585"/>
                      </a:lnTo>
                      <a:lnTo>
                        <a:pt x="890" y="1575"/>
                      </a:lnTo>
                      <a:lnTo>
                        <a:pt x="851" y="1561"/>
                      </a:lnTo>
                      <a:lnTo>
                        <a:pt x="813" y="1553"/>
                      </a:lnTo>
                      <a:lnTo>
                        <a:pt x="774" y="1549"/>
                      </a:lnTo>
                      <a:lnTo>
                        <a:pt x="734" y="1550"/>
                      </a:lnTo>
                      <a:lnTo>
                        <a:pt x="694" y="1553"/>
                      </a:lnTo>
                      <a:lnTo>
                        <a:pt x="654" y="1558"/>
                      </a:lnTo>
                      <a:lnTo>
                        <a:pt x="613" y="1564"/>
                      </a:lnTo>
                      <a:lnTo>
                        <a:pt x="569" y="1571"/>
                      </a:lnTo>
                      <a:lnTo>
                        <a:pt x="525" y="1577"/>
                      </a:lnTo>
                      <a:lnTo>
                        <a:pt x="478" y="1581"/>
                      </a:lnTo>
                      <a:lnTo>
                        <a:pt x="430" y="1582"/>
                      </a:lnTo>
                      <a:lnTo>
                        <a:pt x="379" y="1580"/>
                      </a:lnTo>
                      <a:lnTo>
                        <a:pt x="348" y="1577"/>
                      </a:lnTo>
                      <a:lnTo>
                        <a:pt x="317" y="1572"/>
                      </a:lnTo>
                      <a:lnTo>
                        <a:pt x="286" y="1565"/>
                      </a:lnTo>
                      <a:lnTo>
                        <a:pt x="257" y="1556"/>
                      </a:lnTo>
                      <a:lnTo>
                        <a:pt x="228" y="1545"/>
                      </a:lnTo>
                      <a:lnTo>
                        <a:pt x="200" y="1532"/>
                      </a:lnTo>
                      <a:lnTo>
                        <a:pt x="173" y="1516"/>
                      </a:lnTo>
                      <a:lnTo>
                        <a:pt x="149" y="1498"/>
                      </a:lnTo>
                      <a:lnTo>
                        <a:pt x="125" y="1477"/>
                      </a:lnTo>
                      <a:lnTo>
                        <a:pt x="102" y="1453"/>
                      </a:lnTo>
                      <a:lnTo>
                        <a:pt x="81" y="1425"/>
                      </a:lnTo>
                      <a:lnTo>
                        <a:pt x="62" y="1394"/>
                      </a:lnTo>
                      <a:lnTo>
                        <a:pt x="45" y="1360"/>
                      </a:lnTo>
                      <a:lnTo>
                        <a:pt x="31" y="1322"/>
                      </a:lnTo>
                      <a:lnTo>
                        <a:pt x="19" y="1280"/>
                      </a:lnTo>
                      <a:lnTo>
                        <a:pt x="7" y="1227"/>
                      </a:lnTo>
                      <a:lnTo>
                        <a:pt x="1" y="1172"/>
                      </a:lnTo>
                      <a:lnTo>
                        <a:pt x="0" y="1117"/>
                      </a:lnTo>
                      <a:lnTo>
                        <a:pt x="3" y="1061"/>
                      </a:lnTo>
                      <a:lnTo>
                        <a:pt x="11" y="1005"/>
                      </a:lnTo>
                      <a:lnTo>
                        <a:pt x="22" y="949"/>
                      </a:lnTo>
                      <a:lnTo>
                        <a:pt x="37" y="893"/>
                      </a:lnTo>
                      <a:lnTo>
                        <a:pt x="57" y="837"/>
                      </a:lnTo>
                      <a:lnTo>
                        <a:pt x="79" y="781"/>
                      </a:lnTo>
                      <a:lnTo>
                        <a:pt x="105" y="725"/>
                      </a:lnTo>
                      <a:lnTo>
                        <a:pt x="133" y="670"/>
                      </a:lnTo>
                      <a:lnTo>
                        <a:pt x="165" y="614"/>
                      </a:lnTo>
                      <a:lnTo>
                        <a:pt x="199" y="560"/>
                      </a:lnTo>
                      <a:lnTo>
                        <a:pt x="244" y="497"/>
                      </a:lnTo>
                      <a:lnTo>
                        <a:pt x="292" y="436"/>
                      </a:lnTo>
                      <a:lnTo>
                        <a:pt x="343" y="380"/>
                      </a:lnTo>
                      <a:lnTo>
                        <a:pt x="397" y="328"/>
                      </a:lnTo>
                      <a:lnTo>
                        <a:pt x="454" y="279"/>
                      </a:lnTo>
                      <a:lnTo>
                        <a:pt x="512" y="234"/>
                      </a:lnTo>
                      <a:lnTo>
                        <a:pt x="574" y="193"/>
                      </a:lnTo>
                      <a:lnTo>
                        <a:pt x="637" y="155"/>
                      </a:lnTo>
                      <a:lnTo>
                        <a:pt x="702" y="121"/>
                      </a:lnTo>
                      <a:lnTo>
                        <a:pt x="767" y="92"/>
                      </a:lnTo>
                      <a:lnTo>
                        <a:pt x="835" y="66"/>
                      </a:lnTo>
                      <a:lnTo>
                        <a:pt x="903" y="45"/>
                      </a:lnTo>
                      <a:lnTo>
                        <a:pt x="973" y="27"/>
                      </a:lnTo>
                      <a:lnTo>
                        <a:pt x="1043" y="15"/>
                      </a:lnTo>
                      <a:lnTo>
                        <a:pt x="1113" y="6"/>
                      </a:lnTo>
                      <a:lnTo>
                        <a:pt x="1184" y="0"/>
                      </a:lnTo>
                      <a:close/>
                    </a:path>
                  </a:pathLst>
                </a:custGeom>
                <a:solidFill>
                  <a:srgbClr val="DCA35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0" name="Freeform 8"/>
                <p:cNvSpPr>
                  <a:spLocks/>
                </p:cNvSpPr>
                <p:nvPr/>
              </p:nvSpPr>
              <p:spPr bwMode="auto">
                <a:xfrm>
                  <a:off x="4414838" y="1782763"/>
                  <a:ext cx="2951163" cy="2416175"/>
                </a:xfrm>
                <a:custGeom>
                  <a:avLst/>
                  <a:gdLst/>
                  <a:ahLst/>
                  <a:cxnLst>
                    <a:cxn ang="0">
                      <a:pos x="1069" y="2"/>
                    </a:cxn>
                    <a:cxn ang="0">
                      <a:pos x="1188" y="16"/>
                    </a:cxn>
                    <a:cxn ang="0">
                      <a:pos x="1303" y="45"/>
                    </a:cxn>
                    <a:cxn ang="0">
                      <a:pos x="1409" y="89"/>
                    </a:cxn>
                    <a:cxn ang="0">
                      <a:pos x="1508" y="149"/>
                    </a:cxn>
                    <a:cxn ang="0">
                      <a:pos x="1589" y="217"/>
                    </a:cxn>
                    <a:cxn ang="0">
                      <a:pos x="1659" y="296"/>
                    </a:cxn>
                    <a:cxn ang="0">
                      <a:pos x="1719" y="382"/>
                    </a:cxn>
                    <a:cxn ang="0">
                      <a:pos x="1768" y="475"/>
                    </a:cxn>
                    <a:cxn ang="0">
                      <a:pos x="1807" y="572"/>
                    </a:cxn>
                    <a:cxn ang="0">
                      <a:pos x="1834" y="673"/>
                    </a:cxn>
                    <a:cxn ang="0">
                      <a:pos x="1852" y="775"/>
                    </a:cxn>
                    <a:cxn ang="0">
                      <a:pos x="1859" y="878"/>
                    </a:cxn>
                    <a:cxn ang="0">
                      <a:pos x="1857" y="977"/>
                    </a:cxn>
                    <a:cxn ang="0">
                      <a:pos x="1844" y="1074"/>
                    </a:cxn>
                    <a:cxn ang="0">
                      <a:pos x="1821" y="1166"/>
                    </a:cxn>
                    <a:cxn ang="0">
                      <a:pos x="1788" y="1251"/>
                    </a:cxn>
                    <a:cxn ang="0">
                      <a:pos x="1745" y="1326"/>
                    </a:cxn>
                    <a:cxn ang="0">
                      <a:pos x="1694" y="1392"/>
                    </a:cxn>
                    <a:cxn ang="0">
                      <a:pos x="1632" y="1446"/>
                    </a:cxn>
                    <a:cxn ang="0">
                      <a:pos x="1561" y="1487"/>
                    </a:cxn>
                    <a:cxn ang="0">
                      <a:pos x="1480" y="1513"/>
                    </a:cxn>
                    <a:cxn ang="0">
                      <a:pos x="1390" y="1522"/>
                    </a:cxn>
                    <a:cxn ang="0">
                      <a:pos x="1315" y="1516"/>
                    </a:cxn>
                    <a:cxn ang="0">
                      <a:pos x="1242" y="1497"/>
                    </a:cxn>
                    <a:cxn ang="0">
                      <a:pos x="1180" y="1467"/>
                    </a:cxn>
                    <a:cxn ang="0">
                      <a:pos x="1126" y="1429"/>
                    </a:cxn>
                    <a:cxn ang="0">
                      <a:pos x="1079" y="1384"/>
                    </a:cxn>
                    <a:cxn ang="0">
                      <a:pos x="1016" y="1310"/>
                    </a:cxn>
                    <a:cxn ang="0">
                      <a:pos x="977" y="1259"/>
                    </a:cxn>
                    <a:cxn ang="0">
                      <a:pos x="939" y="1210"/>
                    </a:cxn>
                    <a:cxn ang="0">
                      <a:pos x="898" y="1164"/>
                    </a:cxn>
                    <a:cxn ang="0">
                      <a:pos x="855" y="1124"/>
                    </a:cxn>
                    <a:cxn ang="0">
                      <a:pos x="806" y="1093"/>
                    </a:cxn>
                    <a:cxn ang="0">
                      <a:pos x="748" y="1071"/>
                    </a:cxn>
                    <a:cxn ang="0">
                      <a:pos x="690" y="1060"/>
                    </a:cxn>
                    <a:cxn ang="0">
                      <a:pos x="618" y="1062"/>
                    </a:cxn>
                    <a:cxn ang="0">
                      <a:pos x="534" y="1078"/>
                    </a:cxn>
                    <a:cxn ang="0">
                      <a:pos x="453" y="1098"/>
                    </a:cxn>
                    <a:cxn ang="0">
                      <a:pos x="384" y="1110"/>
                    </a:cxn>
                    <a:cxn ang="0">
                      <a:pos x="327" y="1109"/>
                    </a:cxn>
                    <a:cxn ang="0">
                      <a:pos x="265" y="1098"/>
                    </a:cxn>
                    <a:cxn ang="0">
                      <a:pos x="206" y="1075"/>
                    </a:cxn>
                    <a:cxn ang="0">
                      <a:pos x="149" y="1040"/>
                    </a:cxn>
                    <a:cxn ang="0">
                      <a:pos x="99" y="993"/>
                    </a:cxn>
                    <a:cxn ang="0">
                      <a:pos x="57" y="933"/>
                    </a:cxn>
                    <a:cxn ang="0">
                      <a:pos x="24" y="857"/>
                    </a:cxn>
                    <a:cxn ang="0">
                      <a:pos x="5" y="783"/>
                    </a:cxn>
                    <a:cxn ang="0">
                      <a:pos x="0" y="716"/>
                    </a:cxn>
                    <a:cxn ang="0">
                      <a:pos x="10" y="651"/>
                    </a:cxn>
                    <a:cxn ang="0">
                      <a:pos x="34" y="586"/>
                    </a:cxn>
                    <a:cxn ang="0">
                      <a:pos x="71" y="515"/>
                    </a:cxn>
                    <a:cxn ang="0">
                      <a:pos x="119" y="438"/>
                    </a:cxn>
                    <a:cxn ang="0">
                      <a:pos x="194" y="341"/>
                    </a:cxn>
                    <a:cxn ang="0">
                      <a:pos x="285" y="255"/>
                    </a:cxn>
                    <a:cxn ang="0">
                      <a:pos x="388" y="179"/>
                    </a:cxn>
                    <a:cxn ang="0">
                      <a:pos x="501" y="117"/>
                    </a:cxn>
                    <a:cxn ang="0">
                      <a:pos x="623" y="67"/>
                    </a:cxn>
                    <a:cxn ang="0">
                      <a:pos x="749" y="30"/>
                    </a:cxn>
                    <a:cxn ang="0">
                      <a:pos x="879" y="8"/>
                    </a:cxn>
                    <a:cxn ang="0">
                      <a:pos x="1008" y="0"/>
                    </a:cxn>
                  </a:cxnLst>
                  <a:rect l="0" t="0" r="r" b="b"/>
                  <a:pathLst>
                    <a:path w="1859" h="1522">
                      <a:moveTo>
                        <a:pt x="1008" y="0"/>
                      </a:moveTo>
                      <a:lnTo>
                        <a:pt x="1069" y="2"/>
                      </a:lnTo>
                      <a:lnTo>
                        <a:pt x="1129" y="7"/>
                      </a:lnTo>
                      <a:lnTo>
                        <a:pt x="1188" y="16"/>
                      </a:lnTo>
                      <a:lnTo>
                        <a:pt x="1246" y="29"/>
                      </a:lnTo>
                      <a:lnTo>
                        <a:pt x="1303" y="45"/>
                      </a:lnTo>
                      <a:lnTo>
                        <a:pt x="1357" y="65"/>
                      </a:lnTo>
                      <a:lnTo>
                        <a:pt x="1409" y="89"/>
                      </a:lnTo>
                      <a:lnTo>
                        <a:pt x="1460" y="117"/>
                      </a:lnTo>
                      <a:lnTo>
                        <a:pt x="1508" y="149"/>
                      </a:lnTo>
                      <a:lnTo>
                        <a:pt x="1550" y="182"/>
                      </a:lnTo>
                      <a:lnTo>
                        <a:pt x="1589" y="217"/>
                      </a:lnTo>
                      <a:lnTo>
                        <a:pt x="1625" y="255"/>
                      </a:lnTo>
                      <a:lnTo>
                        <a:pt x="1659" y="296"/>
                      </a:lnTo>
                      <a:lnTo>
                        <a:pt x="1690" y="338"/>
                      </a:lnTo>
                      <a:lnTo>
                        <a:pt x="1719" y="382"/>
                      </a:lnTo>
                      <a:lnTo>
                        <a:pt x="1745" y="428"/>
                      </a:lnTo>
                      <a:lnTo>
                        <a:pt x="1768" y="475"/>
                      </a:lnTo>
                      <a:lnTo>
                        <a:pt x="1788" y="523"/>
                      </a:lnTo>
                      <a:lnTo>
                        <a:pt x="1807" y="572"/>
                      </a:lnTo>
                      <a:lnTo>
                        <a:pt x="1822" y="622"/>
                      </a:lnTo>
                      <a:lnTo>
                        <a:pt x="1834" y="673"/>
                      </a:lnTo>
                      <a:lnTo>
                        <a:pt x="1844" y="725"/>
                      </a:lnTo>
                      <a:lnTo>
                        <a:pt x="1852" y="775"/>
                      </a:lnTo>
                      <a:lnTo>
                        <a:pt x="1858" y="827"/>
                      </a:lnTo>
                      <a:lnTo>
                        <a:pt x="1859" y="878"/>
                      </a:lnTo>
                      <a:lnTo>
                        <a:pt x="1859" y="927"/>
                      </a:lnTo>
                      <a:lnTo>
                        <a:pt x="1857" y="977"/>
                      </a:lnTo>
                      <a:lnTo>
                        <a:pt x="1851" y="1026"/>
                      </a:lnTo>
                      <a:lnTo>
                        <a:pt x="1844" y="1074"/>
                      </a:lnTo>
                      <a:lnTo>
                        <a:pt x="1833" y="1121"/>
                      </a:lnTo>
                      <a:lnTo>
                        <a:pt x="1821" y="1166"/>
                      </a:lnTo>
                      <a:lnTo>
                        <a:pt x="1806" y="1209"/>
                      </a:lnTo>
                      <a:lnTo>
                        <a:pt x="1788" y="1251"/>
                      </a:lnTo>
                      <a:lnTo>
                        <a:pt x="1769" y="1290"/>
                      </a:lnTo>
                      <a:lnTo>
                        <a:pt x="1745" y="1326"/>
                      </a:lnTo>
                      <a:lnTo>
                        <a:pt x="1721" y="1361"/>
                      </a:lnTo>
                      <a:lnTo>
                        <a:pt x="1694" y="1392"/>
                      </a:lnTo>
                      <a:lnTo>
                        <a:pt x="1664" y="1421"/>
                      </a:lnTo>
                      <a:lnTo>
                        <a:pt x="1632" y="1446"/>
                      </a:lnTo>
                      <a:lnTo>
                        <a:pt x="1598" y="1469"/>
                      </a:lnTo>
                      <a:lnTo>
                        <a:pt x="1561" y="1487"/>
                      </a:lnTo>
                      <a:lnTo>
                        <a:pt x="1521" y="1502"/>
                      </a:lnTo>
                      <a:lnTo>
                        <a:pt x="1480" y="1513"/>
                      </a:lnTo>
                      <a:lnTo>
                        <a:pt x="1436" y="1519"/>
                      </a:lnTo>
                      <a:lnTo>
                        <a:pt x="1390" y="1522"/>
                      </a:lnTo>
                      <a:lnTo>
                        <a:pt x="1356" y="1520"/>
                      </a:lnTo>
                      <a:lnTo>
                        <a:pt x="1315" y="1516"/>
                      </a:lnTo>
                      <a:lnTo>
                        <a:pt x="1278" y="1508"/>
                      </a:lnTo>
                      <a:lnTo>
                        <a:pt x="1242" y="1497"/>
                      </a:lnTo>
                      <a:lnTo>
                        <a:pt x="1210" y="1483"/>
                      </a:lnTo>
                      <a:lnTo>
                        <a:pt x="1180" y="1467"/>
                      </a:lnTo>
                      <a:lnTo>
                        <a:pt x="1152" y="1449"/>
                      </a:lnTo>
                      <a:lnTo>
                        <a:pt x="1126" y="1429"/>
                      </a:lnTo>
                      <a:lnTo>
                        <a:pt x="1102" y="1407"/>
                      </a:lnTo>
                      <a:lnTo>
                        <a:pt x="1079" y="1384"/>
                      </a:lnTo>
                      <a:lnTo>
                        <a:pt x="1036" y="1336"/>
                      </a:lnTo>
                      <a:lnTo>
                        <a:pt x="1016" y="1310"/>
                      </a:lnTo>
                      <a:lnTo>
                        <a:pt x="997" y="1285"/>
                      </a:lnTo>
                      <a:lnTo>
                        <a:pt x="977" y="1259"/>
                      </a:lnTo>
                      <a:lnTo>
                        <a:pt x="958" y="1235"/>
                      </a:lnTo>
                      <a:lnTo>
                        <a:pt x="939" y="1210"/>
                      </a:lnTo>
                      <a:lnTo>
                        <a:pt x="919" y="1186"/>
                      </a:lnTo>
                      <a:lnTo>
                        <a:pt x="898" y="1164"/>
                      </a:lnTo>
                      <a:lnTo>
                        <a:pt x="877" y="1144"/>
                      </a:lnTo>
                      <a:lnTo>
                        <a:pt x="855" y="1124"/>
                      </a:lnTo>
                      <a:lnTo>
                        <a:pt x="831" y="1107"/>
                      </a:lnTo>
                      <a:lnTo>
                        <a:pt x="806" y="1093"/>
                      </a:lnTo>
                      <a:lnTo>
                        <a:pt x="778" y="1081"/>
                      </a:lnTo>
                      <a:lnTo>
                        <a:pt x="748" y="1071"/>
                      </a:lnTo>
                      <a:lnTo>
                        <a:pt x="719" y="1064"/>
                      </a:lnTo>
                      <a:lnTo>
                        <a:pt x="690" y="1060"/>
                      </a:lnTo>
                      <a:lnTo>
                        <a:pt x="662" y="1059"/>
                      </a:lnTo>
                      <a:lnTo>
                        <a:pt x="618" y="1062"/>
                      </a:lnTo>
                      <a:lnTo>
                        <a:pt x="575" y="1068"/>
                      </a:lnTo>
                      <a:lnTo>
                        <a:pt x="534" y="1078"/>
                      </a:lnTo>
                      <a:lnTo>
                        <a:pt x="493" y="1088"/>
                      </a:lnTo>
                      <a:lnTo>
                        <a:pt x="453" y="1098"/>
                      </a:lnTo>
                      <a:lnTo>
                        <a:pt x="412" y="1106"/>
                      </a:lnTo>
                      <a:lnTo>
                        <a:pt x="384" y="1110"/>
                      </a:lnTo>
                      <a:lnTo>
                        <a:pt x="357" y="1111"/>
                      </a:lnTo>
                      <a:lnTo>
                        <a:pt x="327" y="1109"/>
                      </a:lnTo>
                      <a:lnTo>
                        <a:pt x="295" y="1105"/>
                      </a:lnTo>
                      <a:lnTo>
                        <a:pt x="265" y="1098"/>
                      </a:lnTo>
                      <a:lnTo>
                        <a:pt x="235" y="1089"/>
                      </a:lnTo>
                      <a:lnTo>
                        <a:pt x="206" y="1075"/>
                      </a:lnTo>
                      <a:lnTo>
                        <a:pt x="176" y="1059"/>
                      </a:lnTo>
                      <a:lnTo>
                        <a:pt x="149" y="1040"/>
                      </a:lnTo>
                      <a:lnTo>
                        <a:pt x="123" y="1018"/>
                      </a:lnTo>
                      <a:lnTo>
                        <a:pt x="99" y="993"/>
                      </a:lnTo>
                      <a:lnTo>
                        <a:pt x="77" y="964"/>
                      </a:lnTo>
                      <a:lnTo>
                        <a:pt x="57" y="933"/>
                      </a:lnTo>
                      <a:lnTo>
                        <a:pt x="40" y="897"/>
                      </a:lnTo>
                      <a:lnTo>
                        <a:pt x="24" y="857"/>
                      </a:lnTo>
                      <a:lnTo>
                        <a:pt x="13" y="819"/>
                      </a:lnTo>
                      <a:lnTo>
                        <a:pt x="5" y="783"/>
                      </a:lnTo>
                      <a:lnTo>
                        <a:pt x="0" y="749"/>
                      </a:lnTo>
                      <a:lnTo>
                        <a:pt x="0" y="716"/>
                      </a:lnTo>
                      <a:lnTo>
                        <a:pt x="4" y="683"/>
                      </a:lnTo>
                      <a:lnTo>
                        <a:pt x="10" y="651"/>
                      </a:lnTo>
                      <a:lnTo>
                        <a:pt x="21" y="619"/>
                      </a:lnTo>
                      <a:lnTo>
                        <a:pt x="34" y="586"/>
                      </a:lnTo>
                      <a:lnTo>
                        <a:pt x="50" y="551"/>
                      </a:lnTo>
                      <a:lnTo>
                        <a:pt x="71" y="515"/>
                      </a:lnTo>
                      <a:lnTo>
                        <a:pt x="93" y="478"/>
                      </a:lnTo>
                      <a:lnTo>
                        <a:pt x="119" y="438"/>
                      </a:lnTo>
                      <a:lnTo>
                        <a:pt x="154" y="388"/>
                      </a:lnTo>
                      <a:lnTo>
                        <a:pt x="194" y="341"/>
                      </a:lnTo>
                      <a:lnTo>
                        <a:pt x="238" y="296"/>
                      </a:lnTo>
                      <a:lnTo>
                        <a:pt x="285" y="255"/>
                      </a:lnTo>
                      <a:lnTo>
                        <a:pt x="335" y="215"/>
                      </a:lnTo>
                      <a:lnTo>
                        <a:pt x="388" y="179"/>
                      </a:lnTo>
                      <a:lnTo>
                        <a:pt x="443" y="146"/>
                      </a:lnTo>
                      <a:lnTo>
                        <a:pt x="501" y="117"/>
                      </a:lnTo>
                      <a:lnTo>
                        <a:pt x="561" y="90"/>
                      </a:lnTo>
                      <a:lnTo>
                        <a:pt x="623" y="67"/>
                      </a:lnTo>
                      <a:lnTo>
                        <a:pt x="685" y="46"/>
                      </a:lnTo>
                      <a:lnTo>
                        <a:pt x="749" y="30"/>
                      </a:lnTo>
                      <a:lnTo>
                        <a:pt x="814" y="17"/>
                      </a:lnTo>
                      <a:lnTo>
                        <a:pt x="879" y="8"/>
                      </a:lnTo>
                      <a:lnTo>
                        <a:pt x="944" y="2"/>
                      </a:lnTo>
                      <a:lnTo>
                        <a:pt x="1008" y="0"/>
                      </a:lnTo>
                      <a:close/>
                    </a:path>
                  </a:pathLst>
                </a:custGeom>
                <a:solidFill>
                  <a:srgbClr val="E8BE7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1" name="Freeform 9"/>
                <p:cNvSpPr>
                  <a:spLocks/>
                </p:cNvSpPr>
                <p:nvPr/>
              </p:nvSpPr>
              <p:spPr bwMode="auto">
                <a:xfrm>
                  <a:off x="5372101" y="1816101"/>
                  <a:ext cx="614363" cy="482600"/>
                </a:xfrm>
                <a:custGeom>
                  <a:avLst/>
                  <a:gdLst/>
                  <a:ahLst/>
                  <a:cxnLst>
                    <a:cxn ang="0">
                      <a:pos x="269" y="0"/>
                    </a:cxn>
                    <a:cxn ang="0">
                      <a:pos x="296" y="5"/>
                    </a:cxn>
                    <a:cxn ang="0">
                      <a:pos x="318" y="18"/>
                    </a:cxn>
                    <a:cxn ang="0">
                      <a:pos x="333" y="41"/>
                    </a:cxn>
                    <a:cxn ang="0">
                      <a:pos x="338" y="76"/>
                    </a:cxn>
                    <a:cxn ang="0">
                      <a:pos x="337" y="110"/>
                    </a:cxn>
                    <a:cxn ang="0">
                      <a:pos x="360" y="143"/>
                    </a:cxn>
                    <a:cxn ang="0">
                      <a:pos x="377" y="163"/>
                    </a:cxn>
                    <a:cxn ang="0">
                      <a:pos x="387" y="200"/>
                    </a:cxn>
                    <a:cxn ang="0">
                      <a:pos x="380" y="237"/>
                    </a:cxn>
                    <a:cxn ang="0">
                      <a:pos x="360" y="271"/>
                    </a:cxn>
                    <a:cxn ang="0">
                      <a:pos x="330" y="295"/>
                    </a:cxn>
                    <a:cxn ang="0">
                      <a:pos x="293" y="304"/>
                    </a:cxn>
                    <a:cxn ang="0">
                      <a:pos x="269" y="297"/>
                    </a:cxn>
                    <a:cxn ang="0">
                      <a:pos x="239" y="272"/>
                    </a:cxn>
                    <a:cxn ang="0">
                      <a:pos x="221" y="257"/>
                    </a:cxn>
                    <a:cxn ang="0">
                      <a:pos x="200" y="252"/>
                    </a:cxn>
                    <a:cxn ang="0">
                      <a:pos x="174" y="266"/>
                    </a:cxn>
                    <a:cxn ang="0">
                      <a:pos x="147" y="283"/>
                    </a:cxn>
                    <a:cxn ang="0">
                      <a:pos x="117" y="298"/>
                    </a:cxn>
                    <a:cxn ang="0">
                      <a:pos x="84" y="300"/>
                    </a:cxn>
                    <a:cxn ang="0">
                      <a:pos x="47" y="286"/>
                    </a:cxn>
                    <a:cxn ang="0">
                      <a:pos x="20" y="258"/>
                    </a:cxn>
                    <a:cxn ang="0">
                      <a:pos x="4" y="220"/>
                    </a:cxn>
                    <a:cxn ang="0">
                      <a:pos x="0" y="181"/>
                    </a:cxn>
                    <a:cxn ang="0">
                      <a:pos x="11" y="144"/>
                    </a:cxn>
                    <a:cxn ang="0">
                      <a:pos x="32" y="114"/>
                    </a:cxn>
                    <a:cxn ang="0">
                      <a:pos x="61" y="93"/>
                    </a:cxn>
                    <a:cxn ang="0">
                      <a:pos x="109" y="64"/>
                    </a:cxn>
                    <a:cxn ang="0">
                      <a:pos x="135" y="46"/>
                    </a:cxn>
                    <a:cxn ang="0">
                      <a:pos x="177" y="23"/>
                    </a:cxn>
                    <a:cxn ang="0">
                      <a:pos x="208" y="10"/>
                    </a:cxn>
                    <a:cxn ang="0">
                      <a:pos x="240" y="2"/>
                    </a:cxn>
                  </a:cxnLst>
                  <a:rect l="0" t="0" r="r" b="b"/>
                  <a:pathLst>
                    <a:path w="387" h="304">
                      <a:moveTo>
                        <a:pt x="255" y="0"/>
                      </a:moveTo>
                      <a:lnTo>
                        <a:pt x="269" y="0"/>
                      </a:lnTo>
                      <a:lnTo>
                        <a:pt x="284" y="1"/>
                      </a:lnTo>
                      <a:lnTo>
                        <a:pt x="296" y="5"/>
                      </a:lnTo>
                      <a:lnTo>
                        <a:pt x="308" y="10"/>
                      </a:lnTo>
                      <a:lnTo>
                        <a:pt x="318" y="18"/>
                      </a:lnTo>
                      <a:lnTo>
                        <a:pt x="326" y="28"/>
                      </a:lnTo>
                      <a:lnTo>
                        <a:pt x="333" y="41"/>
                      </a:lnTo>
                      <a:lnTo>
                        <a:pt x="336" y="57"/>
                      </a:lnTo>
                      <a:lnTo>
                        <a:pt x="338" y="76"/>
                      </a:lnTo>
                      <a:lnTo>
                        <a:pt x="336" y="98"/>
                      </a:lnTo>
                      <a:lnTo>
                        <a:pt x="337" y="110"/>
                      </a:lnTo>
                      <a:lnTo>
                        <a:pt x="342" y="121"/>
                      </a:lnTo>
                      <a:lnTo>
                        <a:pt x="360" y="143"/>
                      </a:lnTo>
                      <a:lnTo>
                        <a:pt x="370" y="154"/>
                      </a:lnTo>
                      <a:lnTo>
                        <a:pt x="377" y="163"/>
                      </a:lnTo>
                      <a:lnTo>
                        <a:pt x="384" y="181"/>
                      </a:lnTo>
                      <a:lnTo>
                        <a:pt x="387" y="200"/>
                      </a:lnTo>
                      <a:lnTo>
                        <a:pt x="385" y="218"/>
                      </a:lnTo>
                      <a:lnTo>
                        <a:pt x="380" y="237"/>
                      </a:lnTo>
                      <a:lnTo>
                        <a:pt x="372" y="255"/>
                      </a:lnTo>
                      <a:lnTo>
                        <a:pt x="360" y="271"/>
                      </a:lnTo>
                      <a:lnTo>
                        <a:pt x="346" y="284"/>
                      </a:lnTo>
                      <a:lnTo>
                        <a:pt x="330" y="295"/>
                      </a:lnTo>
                      <a:lnTo>
                        <a:pt x="312" y="301"/>
                      </a:lnTo>
                      <a:lnTo>
                        <a:pt x="293" y="304"/>
                      </a:lnTo>
                      <a:lnTo>
                        <a:pt x="280" y="302"/>
                      </a:lnTo>
                      <a:lnTo>
                        <a:pt x="269" y="297"/>
                      </a:lnTo>
                      <a:lnTo>
                        <a:pt x="259" y="290"/>
                      </a:lnTo>
                      <a:lnTo>
                        <a:pt x="239" y="272"/>
                      </a:lnTo>
                      <a:lnTo>
                        <a:pt x="230" y="264"/>
                      </a:lnTo>
                      <a:lnTo>
                        <a:pt x="221" y="257"/>
                      </a:lnTo>
                      <a:lnTo>
                        <a:pt x="211" y="253"/>
                      </a:lnTo>
                      <a:lnTo>
                        <a:pt x="200" y="252"/>
                      </a:lnTo>
                      <a:lnTo>
                        <a:pt x="189" y="257"/>
                      </a:lnTo>
                      <a:lnTo>
                        <a:pt x="174" y="266"/>
                      </a:lnTo>
                      <a:lnTo>
                        <a:pt x="161" y="275"/>
                      </a:lnTo>
                      <a:lnTo>
                        <a:pt x="147" y="283"/>
                      </a:lnTo>
                      <a:lnTo>
                        <a:pt x="133" y="291"/>
                      </a:lnTo>
                      <a:lnTo>
                        <a:pt x="117" y="298"/>
                      </a:lnTo>
                      <a:lnTo>
                        <a:pt x="101" y="300"/>
                      </a:lnTo>
                      <a:lnTo>
                        <a:pt x="84" y="300"/>
                      </a:lnTo>
                      <a:lnTo>
                        <a:pt x="64" y="295"/>
                      </a:lnTo>
                      <a:lnTo>
                        <a:pt x="47" y="286"/>
                      </a:lnTo>
                      <a:lnTo>
                        <a:pt x="32" y="273"/>
                      </a:lnTo>
                      <a:lnTo>
                        <a:pt x="20" y="258"/>
                      </a:lnTo>
                      <a:lnTo>
                        <a:pt x="11" y="240"/>
                      </a:lnTo>
                      <a:lnTo>
                        <a:pt x="4" y="220"/>
                      </a:lnTo>
                      <a:lnTo>
                        <a:pt x="0" y="201"/>
                      </a:lnTo>
                      <a:lnTo>
                        <a:pt x="0" y="181"/>
                      </a:lnTo>
                      <a:lnTo>
                        <a:pt x="4" y="162"/>
                      </a:lnTo>
                      <a:lnTo>
                        <a:pt x="11" y="144"/>
                      </a:lnTo>
                      <a:lnTo>
                        <a:pt x="20" y="128"/>
                      </a:lnTo>
                      <a:lnTo>
                        <a:pt x="32" y="114"/>
                      </a:lnTo>
                      <a:lnTo>
                        <a:pt x="45" y="103"/>
                      </a:lnTo>
                      <a:lnTo>
                        <a:pt x="61" y="93"/>
                      </a:lnTo>
                      <a:lnTo>
                        <a:pt x="93" y="73"/>
                      </a:lnTo>
                      <a:lnTo>
                        <a:pt x="109" y="64"/>
                      </a:lnTo>
                      <a:lnTo>
                        <a:pt x="124" y="54"/>
                      </a:lnTo>
                      <a:lnTo>
                        <a:pt x="135" y="46"/>
                      </a:lnTo>
                      <a:lnTo>
                        <a:pt x="162" y="30"/>
                      </a:lnTo>
                      <a:lnTo>
                        <a:pt x="177" y="23"/>
                      </a:lnTo>
                      <a:lnTo>
                        <a:pt x="192" y="16"/>
                      </a:lnTo>
                      <a:lnTo>
                        <a:pt x="208" y="10"/>
                      </a:lnTo>
                      <a:lnTo>
                        <a:pt x="224" y="6"/>
                      </a:lnTo>
                      <a:lnTo>
                        <a:pt x="240" y="2"/>
                      </a:lnTo>
                      <a:lnTo>
                        <a:pt x="255" y="0"/>
                      </a:lnTo>
                      <a:close/>
                    </a:path>
                  </a:pathLst>
                </a:custGeom>
                <a:solidFill>
                  <a:srgbClr val="C700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2" name="Freeform 10"/>
                <p:cNvSpPr>
                  <a:spLocks/>
                </p:cNvSpPr>
                <p:nvPr/>
              </p:nvSpPr>
              <p:spPr bwMode="auto">
                <a:xfrm>
                  <a:off x="5400676" y="1830388"/>
                  <a:ext cx="542925" cy="415925"/>
                </a:xfrm>
                <a:custGeom>
                  <a:avLst/>
                  <a:gdLst/>
                  <a:ahLst/>
                  <a:cxnLst>
                    <a:cxn ang="0">
                      <a:pos x="250" y="2"/>
                    </a:cxn>
                    <a:cxn ang="0">
                      <a:pos x="274" y="12"/>
                    </a:cxn>
                    <a:cxn ang="0">
                      <a:pos x="287" y="30"/>
                    </a:cxn>
                    <a:cxn ang="0">
                      <a:pos x="291" y="53"/>
                    </a:cxn>
                    <a:cxn ang="0">
                      <a:pos x="289" y="88"/>
                    </a:cxn>
                    <a:cxn ang="0">
                      <a:pos x="291" y="102"/>
                    </a:cxn>
                    <a:cxn ang="0">
                      <a:pos x="299" y="113"/>
                    </a:cxn>
                    <a:cxn ang="0">
                      <a:pos x="316" y="131"/>
                    </a:cxn>
                    <a:cxn ang="0">
                      <a:pos x="334" y="156"/>
                    </a:cxn>
                    <a:cxn ang="0">
                      <a:pos x="342" y="188"/>
                    </a:cxn>
                    <a:cxn ang="0">
                      <a:pos x="333" y="217"/>
                    </a:cxn>
                    <a:cxn ang="0">
                      <a:pos x="311" y="242"/>
                    </a:cxn>
                    <a:cxn ang="0">
                      <a:pos x="284" y="259"/>
                    </a:cxn>
                    <a:cxn ang="0">
                      <a:pos x="259" y="260"/>
                    </a:cxn>
                    <a:cxn ang="0">
                      <a:pos x="237" y="247"/>
                    </a:cxn>
                    <a:cxn ang="0">
                      <a:pos x="212" y="221"/>
                    </a:cxn>
                    <a:cxn ang="0">
                      <a:pos x="187" y="209"/>
                    </a:cxn>
                    <a:cxn ang="0">
                      <a:pos x="164" y="214"/>
                    </a:cxn>
                    <a:cxn ang="0">
                      <a:pos x="141" y="227"/>
                    </a:cxn>
                    <a:cxn ang="0">
                      <a:pos x="117" y="243"/>
                    </a:cxn>
                    <a:cxn ang="0">
                      <a:pos x="91" y="256"/>
                    </a:cxn>
                    <a:cxn ang="0">
                      <a:pos x="64" y="258"/>
                    </a:cxn>
                    <a:cxn ang="0">
                      <a:pos x="35" y="246"/>
                    </a:cxn>
                    <a:cxn ang="0">
                      <a:pos x="14" y="221"/>
                    </a:cxn>
                    <a:cxn ang="0">
                      <a:pos x="2" y="190"/>
                    </a:cxn>
                    <a:cxn ang="0">
                      <a:pos x="2" y="156"/>
                    </a:cxn>
                    <a:cxn ang="0">
                      <a:pos x="17" y="122"/>
                    </a:cxn>
                    <a:cxn ang="0">
                      <a:pos x="43" y="96"/>
                    </a:cxn>
                    <a:cxn ang="0">
                      <a:pos x="83" y="75"/>
                    </a:cxn>
                    <a:cxn ang="0">
                      <a:pos x="123" y="48"/>
                    </a:cxn>
                    <a:cxn ang="0">
                      <a:pos x="157" y="20"/>
                    </a:cxn>
                    <a:cxn ang="0">
                      <a:pos x="193" y="5"/>
                    </a:cxn>
                    <a:cxn ang="0">
                      <a:pos x="231" y="0"/>
                    </a:cxn>
                  </a:cxnLst>
                  <a:rect l="0" t="0" r="r" b="b"/>
                  <a:pathLst>
                    <a:path w="342" h="262">
                      <a:moveTo>
                        <a:pt x="231" y="0"/>
                      </a:moveTo>
                      <a:lnTo>
                        <a:pt x="250" y="2"/>
                      </a:lnTo>
                      <a:lnTo>
                        <a:pt x="263" y="6"/>
                      </a:lnTo>
                      <a:lnTo>
                        <a:pt x="274" y="12"/>
                      </a:lnTo>
                      <a:lnTo>
                        <a:pt x="282" y="20"/>
                      </a:lnTo>
                      <a:lnTo>
                        <a:pt x="287" y="30"/>
                      </a:lnTo>
                      <a:lnTo>
                        <a:pt x="290" y="40"/>
                      </a:lnTo>
                      <a:lnTo>
                        <a:pt x="291" y="53"/>
                      </a:lnTo>
                      <a:lnTo>
                        <a:pt x="290" y="78"/>
                      </a:lnTo>
                      <a:lnTo>
                        <a:pt x="289" y="88"/>
                      </a:lnTo>
                      <a:lnTo>
                        <a:pt x="289" y="96"/>
                      </a:lnTo>
                      <a:lnTo>
                        <a:pt x="291" y="102"/>
                      </a:lnTo>
                      <a:lnTo>
                        <a:pt x="294" y="107"/>
                      </a:lnTo>
                      <a:lnTo>
                        <a:pt x="299" y="113"/>
                      </a:lnTo>
                      <a:lnTo>
                        <a:pt x="307" y="120"/>
                      </a:lnTo>
                      <a:lnTo>
                        <a:pt x="316" y="131"/>
                      </a:lnTo>
                      <a:lnTo>
                        <a:pt x="326" y="144"/>
                      </a:lnTo>
                      <a:lnTo>
                        <a:pt x="334" y="156"/>
                      </a:lnTo>
                      <a:lnTo>
                        <a:pt x="340" y="172"/>
                      </a:lnTo>
                      <a:lnTo>
                        <a:pt x="342" y="188"/>
                      </a:lnTo>
                      <a:lnTo>
                        <a:pt x="339" y="203"/>
                      </a:lnTo>
                      <a:lnTo>
                        <a:pt x="333" y="217"/>
                      </a:lnTo>
                      <a:lnTo>
                        <a:pt x="323" y="231"/>
                      </a:lnTo>
                      <a:lnTo>
                        <a:pt x="311" y="242"/>
                      </a:lnTo>
                      <a:lnTo>
                        <a:pt x="297" y="253"/>
                      </a:lnTo>
                      <a:lnTo>
                        <a:pt x="284" y="259"/>
                      </a:lnTo>
                      <a:lnTo>
                        <a:pt x="272" y="262"/>
                      </a:lnTo>
                      <a:lnTo>
                        <a:pt x="259" y="260"/>
                      </a:lnTo>
                      <a:lnTo>
                        <a:pt x="249" y="256"/>
                      </a:lnTo>
                      <a:lnTo>
                        <a:pt x="237" y="247"/>
                      </a:lnTo>
                      <a:lnTo>
                        <a:pt x="226" y="234"/>
                      </a:lnTo>
                      <a:lnTo>
                        <a:pt x="212" y="221"/>
                      </a:lnTo>
                      <a:lnTo>
                        <a:pt x="200" y="213"/>
                      </a:lnTo>
                      <a:lnTo>
                        <a:pt x="187" y="209"/>
                      </a:lnTo>
                      <a:lnTo>
                        <a:pt x="176" y="210"/>
                      </a:lnTo>
                      <a:lnTo>
                        <a:pt x="164" y="214"/>
                      </a:lnTo>
                      <a:lnTo>
                        <a:pt x="153" y="219"/>
                      </a:lnTo>
                      <a:lnTo>
                        <a:pt x="141" y="227"/>
                      </a:lnTo>
                      <a:lnTo>
                        <a:pt x="129" y="235"/>
                      </a:lnTo>
                      <a:lnTo>
                        <a:pt x="117" y="243"/>
                      </a:lnTo>
                      <a:lnTo>
                        <a:pt x="105" y="250"/>
                      </a:lnTo>
                      <a:lnTo>
                        <a:pt x="91" y="256"/>
                      </a:lnTo>
                      <a:lnTo>
                        <a:pt x="78" y="258"/>
                      </a:lnTo>
                      <a:lnTo>
                        <a:pt x="64" y="258"/>
                      </a:lnTo>
                      <a:lnTo>
                        <a:pt x="49" y="254"/>
                      </a:lnTo>
                      <a:lnTo>
                        <a:pt x="35" y="246"/>
                      </a:lnTo>
                      <a:lnTo>
                        <a:pt x="24" y="234"/>
                      </a:lnTo>
                      <a:lnTo>
                        <a:pt x="14" y="221"/>
                      </a:lnTo>
                      <a:lnTo>
                        <a:pt x="7" y="206"/>
                      </a:lnTo>
                      <a:lnTo>
                        <a:pt x="2" y="190"/>
                      </a:lnTo>
                      <a:lnTo>
                        <a:pt x="0" y="175"/>
                      </a:lnTo>
                      <a:lnTo>
                        <a:pt x="2" y="156"/>
                      </a:lnTo>
                      <a:lnTo>
                        <a:pt x="7" y="138"/>
                      </a:lnTo>
                      <a:lnTo>
                        <a:pt x="17" y="122"/>
                      </a:lnTo>
                      <a:lnTo>
                        <a:pt x="29" y="109"/>
                      </a:lnTo>
                      <a:lnTo>
                        <a:pt x="43" y="96"/>
                      </a:lnTo>
                      <a:lnTo>
                        <a:pt x="59" y="87"/>
                      </a:lnTo>
                      <a:lnTo>
                        <a:pt x="83" y="75"/>
                      </a:lnTo>
                      <a:lnTo>
                        <a:pt x="103" y="63"/>
                      </a:lnTo>
                      <a:lnTo>
                        <a:pt x="123" y="48"/>
                      </a:lnTo>
                      <a:lnTo>
                        <a:pt x="142" y="31"/>
                      </a:lnTo>
                      <a:lnTo>
                        <a:pt x="157" y="20"/>
                      </a:lnTo>
                      <a:lnTo>
                        <a:pt x="174" y="11"/>
                      </a:lnTo>
                      <a:lnTo>
                        <a:pt x="193" y="5"/>
                      </a:lnTo>
                      <a:lnTo>
                        <a:pt x="211" y="1"/>
                      </a:lnTo>
                      <a:lnTo>
                        <a:pt x="231" y="0"/>
                      </a:lnTo>
                      <a:close/>
                    </a:path>
                  </a:pathLst>
                </a:custGeom>
                <a:solidFill>
                  <a:srgbClr val="E81E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3" name="Freeform 11"/>
                <p:cNvSpPr>
                  <a:spLocks/>
                </p:cNvSpPr>
                <p:nvPr/>
              </p:nvSpPr>
              <p:spPr bwMode="auto">
                <a:xfrm>
                  <a:off x="4529138" y="2171701"/>
                  <a:ext cx="684213" cy="681038"/>
                </a:xfrm>
                <a:custGeom>
                  <a:avLst/>
                  <a:gdLst/>
                  <a:ahLst/>
                  <a:cxnLst>
                    <a:cxn ang="0">
                      <a:pos x="256" y="1"/>
                    </a:cxn>
                    <a:cxn ang="0">
                      <a:pos x="289" y="11"/>
                    </a:cxn>
                    <a:cxn ang="0">
                      <a:pos x="322" y="29"/>
                    </a:cxn>
                    <a:cxn ang="0">
                      <a:pos x="360" y="56"/>
                    </a:cxn>
                    <a:cxn ang="0">
                      <a:pos x="396" y="87"/>
                    </a:cxn>
                    <a:cxn ang="0">
                      <a:pos x="423" y="121"/>
                    </a:cxn>
                    <a:cxn ang="0">
                      <a:pos x="431" y="154"/>
                    </a:cxn>
                    <a:cxn ang="0">
                      <a:pos x="422" y="196"/>
                    </a:cxn>
                    <a:cxn ang="0">
                      <a:pos x="401" y="228"/>
                    </a:cxn>
                    <a:cxn ang="0">
                      <a:pos x="373" y="251"/>
                    </a:cxn>
                    <a:cxn ang="0">
                      <a:pos x="337" y="265"/>
                    </a:cxn>
                    <a:cxn ang="0">
                      <a:pos x="298" y="272"/>
                    </a:cxn>
                    <a:cxn ang="0">
                      <a:pos x="267" y="275"/>
                    </a:cxn>
                    <a:cxn ang="0">
                      <a:pos x="250" y="287"/>
                    </a:cxn>
                    <a:cxn ang="0">
                      <a:pos x="240" y="310"/>
                    </a:cxn>
                    <a:cxn ang="0">
                      <a:pos x="233" y="336"/>
                    </a:cxn>
                    <a:cxn ang="0">
                      <a:pos x="227" y="366"/>
                    </a:cxn>
                    <a:cxn ang="0">
                      <a:pos x="218" y="392"/>
                    </a:cxn>
                    <a:cxn ang="0">
                      <a:pos x="204" y="415"/>
                    </a:cxn>
                    <a:cxn ang="0">
                      <a:pos x="180" y="427"/>
                    </a:cxn>
                    <a:cxn ang="0">
                      <a:pos x="150" y="427"/>
                    </a:cxn>
                    <a:cxn ang="0">
                      <a:pos x="128" y="415"/>
                    </a:cxn>
                    <a:cxn ang="0">
                      <a:pos x="113" y="394"/>
                    </a:cxn>
                    <a:cxn ang="0">
                      <a:pos x="103" y="370"/>
                    </a:cxn>
                    <a:cxn ang="0">
                      <a:pos x="93" y="347"/>
                    </a:cxn>
                    <a:cxn ang="0">
                      <a:pos x="81" y="329"/>
                    </a:cxn>
                    <a:cxn ang="0">
                      <a:pos x="65" y="320"/>
                    </a:cxn>
                    <a:cxn ang="0">
                      <a:pos x="41" y="318"/>
                    </a:cxn>
                    <a:cxn ang="0">
                      <a:pos x="21" y="313"/>
                    </a:cxn>
                    <a:cxn ang="0">
                      <a:pos x="7" y="300"/>
                    </a:cxn>
                    <a:cxn ang="0">
                      <a:pos x="0" y="277"/>
                    </a:cxn>
                    <a:cxn ang="0">
                      <a:pos x="5" y="246"/>
                    </a:cxn>
                    <a:cxn ang="0">
                      <a:pos x="17" y="226"/>
                    </a:cxn>
                    <a:cxn ang="0">
                      <a:pos x="36" y="213"/>
                    </a:cxn>
                    <a:cxn ang="0">
                      <a:pos x="56" y="202"/>
                    </a:cxn>
                    <a:cxn ang="0">
                      <a:pos x="73" y="188"/>
                    </a:cxn>
                    <a:cxn ang="0">
                      <a:pos x="84" y="170"/>
                    </a:cxn>
                    <a:cxn ang="0">
                      <a:pos x="87" y="138"/>
                    </a:cxn>
                    <a:cxn ang="0">
                      <a:pos x="95" y="110"/>
                    </a:cxn>
                    <a:cxn ang="0">
                      <a:pos x="111" y="94"/>
                    </a:cxn>
                    <a:cxn ang="0">
                      <a:pos x="135" y="86"/>
                    </a:cxn>
                    <a:cxn ang="0">
                      <a:pos x="166" y="84"/>
                    </a:cxn>
                    <a:cxn ang="0">
                      <a:pos x="179" y="63"/>
                    </a:cxn>
                    <a:cxn ang="0">
                      <a:pos x="191" y="41"/>
                    </a:cxn>
                    <a:cxn ang="0">
                      <a:pos x="204" y="21"/>
                    </a:cxn>
                    <a:cxn ang="0">
                      <a:pos x="221" y="7"/>
                    </a:cxn>
                    <a:cxn ang="0">
                      <a:pos x="243" y="0"/>
                    </a:cxn>
                  </a:cxnLst>
                  <a:rect l="0" t="0" r="r" b="b"/>
                  <a:pathLst>
                    <a:path w="431" h="429">
                      <a:moveTo>
                        <a:pt x="243" y="0"/>
                      </a:moveTo>
                      <a:lnTo>
                        <a:pt x="256" y="1"/>
                      </a:lnTo>
                      <a:lnTo>
                        <a:pt x="271" y="4"/>
                      </a:lnTo>
                      <a:lnTo>
                        <a:pt x="289" y="11"/>
                      </a:lnTo>
                      <a:lnTo>
                        <a:pt x="304" y="19"/>
                      </a:lnTo>
                      <a:lnTo>
                        <a:pt x="322" y="29"/>
                      </a:lnTo>
                      <a:lnTo>
                        <a:pt x="341" y="42"/>
                      </a:lnTo>
                      <a:lnTo>
                        <a:pt x="360" y="56"/>
                      </a:lnTo>
                      <a:lnTo>
                        <a:pt x="379" y="71"/>
                      </a:lnTo>
                      <a:lnTo>
                        <a:pt x="396" y="87"/>
                      </a:lnTo>
                      <a:lnTo>
                        <a:pt x="411" y="104"/>
                      </a:lnTo>
                      <a:lnTo>
                        <a:pt x="423" y="121"/>
                      </a:lnTo>
                      <a:lnTo>
                        <a:pt x="430" y="138"/>
                      </a:lnTo>
                      <a:lnTo>
                        <a:pt x="431" y="154"/>
                      </a:lnTo>
                      <a:lnTo>
                        <a:pt x="428" y="176"/>
                      </a:lnTo>
                      <a:lnTo>
                        <a:pt x="422" y="196"/>
                      </a:lnTo>
                      <a:lnTo>
                        <a:pt x="413" y="213"/>
                      </a:lnTo>
                      <a:lnTo>
                        <a:pt x="401" y="228"/>
                      </a:lnTo>
                      <a:lnTo>
                        <a:pt x="388" y="240"/>
                      </a:lnTo>
                      <a:lnTo>
                        <a:pt x="373" y="251"/>
                      </a:lnTo>
                      <a:lnTo>
                        <a:pt x="355" y="259"/>
                      </a:lnTo>
                      <a:lnTo>
                        <a:pt x="337" y="265"/>
                      </a:lnTo>
                      <a:lnTo>
                        <a:pt x="318" y="269"/>
                      </a:lnTo>
                      <a:lnTo>
                        <a:pt x="298" y="272"/>
                      </a:lnTo>
                      <a:lnTo>
                        <a:pt x="279" y="273"/>
                      </a:lnTo>
                      <a:lnTo>
                        <a:pt x="267" y="275"/>
                      </a:lnTo>
                      <a:lnTo>
                        <a:pt x="257" y="280"/>
                      </a:lnTo>
                      <a:lnTo>
                        <a:pt x="250" y="287"/>
                      </a:lnTo>
                      <a:lnTo>
                        <a:pt x="245" y="297"/>
                      </a:lnTo>
                      <a:lnTo>
                        <a:pt x="240" y="310"/>
                      </a:lnTo>
                      <a:lnTo>
                        <a:pt x="237" y="322"/>
                      </a:lnTo>
                      <a:lnTo>
                        <a:pt x="233" y="336"/>
                      </a:lnTo>
                      <a:lnTo>
                        <a:pt x="231" y="350"/>
                      </a:lnTo>
                      <a:lnTo>
                        <a:pt x="227" y="366"/>
                      </a:lnTo>
                      <a:lnTo>
                        <a:pt x="223" y="380"/>
                      </a:lnTo>
                      <a:lnTo>
                        <a:pt x="218" y="392"/>
                      </a:lnTo>
                      <a:lnTo>
                        <a:pt x="212" y="405"/>
                      </a:lnTo>
                      <a:lnTo>
                        <a:pt x="204" y="415"/>
                      </a:lnTo>
                      <a:lnTo>
                        <a:pt x="193" y="422"/>
                      </a:lnTo>
                      <a:lnTo>
                        <a:pt x="180" y="427"/>
                      </a:lnTo>
                      <a:lnTo>
                        <a:pt x="164" y="429"/>
                      </a:lnTo>
                      <a:lnTo>
                        <a:pt x="150" y="427"/>
                      </a:lnTo>
                      <a:lnTo>
                        <a:pt x="138" y="423"/>
                      </a:lnTo>
                      <a:lnTo>
                        <a:pt x="128" y="415"/>
                      </a:lnTo>
                      <a:lnTo>
                        <a:pt x="120" y="406"/>
                      </a:lnTo>
                      <a:lnTo>
                        <a:pt x="113" y="394"/>
                      </a:lnTo>
                      <a:lnTo>
                        <a:pt x="108" y="383"/>
                      </a:lnTo>
                      <a:lnTo>
                        <a:pt x="103" y="370"/>
                      </a:lnTo>
                      <a:lnTo>
                        <a:pt x="97" y="358"/>
                      </a:lnTo>
                      <a:lnTo>
                        <a:pt x="93" y="347"/>
                      </a:lnTo>
                      <a:lnTo>
                        <a:pt x="87" y="337"/>
                      </a:lnTo>
                      <a:lnTo>
                        <a:pt x="81" y="329"/>
                      </a:lnTo>
                      <a:lnTo>
                        <a:pt x="74" y="323"/>
                      </a:lnTo>
                      <a:lnTo>
                        <a:pt x="65" y="320"/>
                      </a:lnTo>
                      <a:lnTo>
                        <a:pt x="53" y="320"/>
                      </a:lnTo>
                      <a:lnTo>
                        <a:pt x="41" y="318"/>
                      </a:lnTo>
                      <a:lnTo>
                        <a:pt x="31" y="317"/>
                      </a:lnTo>
                      <a:lnTo>
                        <a:pt x="21" y="313"/>
                      </a:lnTo>
                      <a:lnTo>
                        <a:pt x="13" y="308"/>
                      </a:lnTo>
                      <a:lnTo>
                        <a:pt x="7" y="300"/>
                      </a:lnTo>
                      <a:lnTo>
                        <a:pt x="2" y="290"/>
                      </a:lnTo>
                      <a:lnTo>
                        <a:pt x="0" y="277"/>
                      </a:lnTo>
                      <a:lnTo>
                        <a:pt x="1" y="261"/>
                      </a:lnTo>
                      <a:lnTo>
                        <a:pt x="5" y="246"/>
                      </a:lnTo>
                      <a:lnTo>
                        <a:pt x="10" y="236"/>
                      </a:lnTo>
                      <a:lnTo>
                        <a:pt x="17" y="226"/>
                      </a:lnTo>
                      <a:lnTo>
                        <a:pt x="26" y="219"/>
                      </a:lnTo>
                      <a:lnTo>
                        <a:pt x="36" y="213"/>
                      </a:lnTo>
                      <a:lnTo>
                        <a:pt x="46" y="207"/>
                      </a:lnTo>
                      <a:lnTo>
                        <a:pt x="56" y="202"/>
                      </a:lnTo>
                      <a:lnTo>
                        <a:pt x="65" y="196"/>
                      </a:lnTo>
                      <a:lnTo>
                        <a:pt x="73" y="188"/>
                      </a:lnTo>
                      <a:lnTo>
                        <a:pt x="79" y="180"/>
                      </a:lnTo>
                      <a:lnTo>
                        <a:pt x="84" y="170"/>
                      </a:lnTo>
                      <a:lnTo>
                        <a:pt x="86" y="156"/>
                      </a:lnTo>
                      <a:lnTo>
                        <a:pt x="87" y="138"/>
                      </a:lnTo>
                      <a:lnTo>
                        <a:pt x="90" y="123"/>
                      </a:lnTo>
                      <a:lnTo>
                        <a:pt x="95" y="110"/>
                      </a:lnTo>
                      <a:lnTo>
                        <a:pt x="102" y="100"/>
                      </a:lnTo>
                      <a:lnTo>
                        <a:pt x="111" y="94"/>
                      </a:lnTo>
                      <a:lnTo>
                        <a:pt x="121" y="89"/>
                      </a:lnTo>
                      <a:lnTo>
                        <a:pt x="135" y="86"/>
                      </a:lnTo>
                      <a:lnTo>
                        <a:pt x="149" y="84"/>
                      </a:lnTo>
                      <a:lnTo>
                        <a:pt x="166" y="84"/>
                      </a:lnTo>
                      <a:lnTo>
                        <a:pt x="173" y="74"/>
                      </a:lnTo>
                      <a:lnTo>
                        <a:pt x="179" y="63"/>
                      </a:lnTo>
                      <a:lnTo>
                        <a:pt x="184" y="51"/>
                      </a:lnTo>
                      <a:lnTo>
                        <a:pt x="191" y="41"/>
                      </a:lnTo>
                      <a:lnTo>
                        <a:pt x="198" y="30"/>
                      </a:lnTo>
                      <a:lnTo>
                        <a:pt x="204" y="21"/>
                      </a:lnTo>
                      <a:lnTo>
                        <a:pt x="212" y="13"/>
                      </a:lnTo>
                      <a:lnTo>
                        <a:pt x="221" y="7"/>
                      </a:lnTo>
                      <a:lnTo>
                        <a:pt x="231" y="2"/>
                      </a:lnTo>
                      <a:lnTo>
                        <a:pt x="243" y="0"/>
                      </a:lnTo>
                      <a:close/>
                    </a:path>
                  </a:pathLst>
                </a:custGeom>
                <a:solidFill>
                  <a:srgbClr val="FF820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4" name="Freeform 12"/>
                <p:cNvSpPr>
                  <a:spLocks/>
                </p:cNvSpPr>
                <p:nvPr/>
              </p:nvSpPr>
              <p:spPr bwMode="auto">
                <a:xfrm>
                  <a:off x="4560888" y="2198688"/>
                  <a:ext cx="608013" cy="601663"/>
                </a:xfrm>
                <a:custGeom>
                  <a:avLst/>
                  <a:gdLst/>
                  <a:ahLst/>
                  <a:cxnLst>
                    <a:cxn ang="0">
                      <a:pos x="250" y="3"/>
                    </a:cxn>
                    <a:cxn ang="0">
                      <a:pos x="281" y="25"/>
                    </a:cxn>
                    <a:cxn ang="0">
                      <a:pos x="299" y="47"/>
                    </a:cxn>
                    <a:cxn ang="0">
                      <a:pos x="316" y="65"/>
                    </a:cxn>
                    <a:cxn ang="0">
                      <a:pos x="331" y="69"/>
                    </a:cxn>
                    <a:cxn ang="0">
                      <a:pos x="347" y="70"/>
                    </a:cxn>
                    <a:cxn ang="0">
                      <a:pos x="367" y="79"/>
                    </a:cxn>
                    <a:cxn ang="0">
                      <a:pos x="379" y="98"/>
                    </a:cxn>
                    <a:cxn ang="0">
                      <a:pos x="383" y="122"/>
                    </a:cxn>
                    <a:cxn ang="0">
                      <a:pos x="379" y="147"/>
                    </a:cxn>
                    <a:cxn ang="0">
                      <a:pos x="366" y="173"/>
                    </a:cxn>
                    <a:cxn ang="0">
                      <a:pos x="346" y="199"/>
                    </a:cxn>
                    <a:cxn ang="0">
                      <a:pos x="319" y="217"/>
                    </a:cxn>
                    <a:cxn ang="0">
                      <a:pos x="285" y="224"/>
                    </a:cxn>
                    <a:cxn ang="0">
                      <a:pos x="259" y="223"/>
                    </a:cxn>
                    <a:cxn ang="0">
                      <a:pos x="223" y="229"/>
                    </a:cxn>
                    <a:cxn ang="0">
                      <a:pos x="205" y="247"/>
                    </a:cxn>
                    <a:cxn ang="0">
                      <a:pos x="195" y="279"/>
                    </a:cxn>
                    <a:cxn ang="0">
                      <a:pos x="189" y="314"/>
                    </a:cxn>
                    <a:cxn ang="0">
                      <a:pos x="179" y="347"/>
                    </a:cxn>
                    <a:cxn ang="0">
                      <a:pos x="158" y="373"/>
                    </a:cxn>
                    <a:cxn ang="0">
                      <a:pos x="135" y="379"/>
                    </a:cxn>
                    <a:cxn ang="0">
                      <a:pos x="111" y="366"/>
                    </a:cxn>
                    <a:cxn ang="0">
                      <a:pos x="94" y="342"/>
                    </a:cxn>
                    <a:cxn ang="0">
                      <a:pos x="76" y="298"/>
                    </a:cxn>
                    <a:cxn ang="0">
                      <a:pos x="63" y="280"/>
                    </a:cxn>
                    <a:cxn ang="0">
                      <a:pos x="43" y="271"/>
                    </a:cxn>
                    <a:cxn ang="0">
                      <a:pos x="27" y="273"/>
                    </a:cxn>
                    <a:cxn ang="0">
                      <a:pos x="14" y="274"/>
                    </a:cxn>
                    <a:cxn ang="0">
                      <a:pos x="3" y="261"/>
                    </a:cxn>
                    <a:cxn ang="0">
                      <a:pos x="0" y="237"/>
                    </a:cxn>
                    <a:cxn ang="0">
                      <a:pos x="9" y="215"/>
                    </a:cxn>
                    <a:cxn ang="0">
                      <a:pos x="27" y="201"/>
                    </a:cxn>
                    <a:cxn ang="0">
                      <a:pos x="47" y="192"/>
                    </a:cxn>
                    <a:cxn ang="0">
                      <a:pos x="65" y="184"/>
                    </a:cxn>
                    <a:cxn ang="0">
                      <a:pos x="78" y="168"/>
                    </a:cxn>
                    <a:cxn ang="0">
                      <a:pos x="84" y="146"/>
                    </a:cxn>
                    <a:cxn ang="0">
                      <a:pos x="86" y="103"/>
                    </a:cxn>
                    <a:cxn ang="0">
                      <a:pos x="94" y="86"/>
                    </a:cxn>
                    <a:cxn ang="0">
                      <a:pos x="111" y="77"/>
                    </a:cxn>
                    <a:cxn ang="0">
                      <a:pos x="130" y="80"/>
                    </a:cxn>
                    <a:cxn ang="0">
                      <a:pos x="148" y="80"/>
                    </a:cxn>
                    <a:cxn ang="0">
                      <a:pos x="162" y="69"/>
                    </a:cxn>
                    <a:cxn ang="0">
                      <a:pos x="166" y="53"/>
                    </a:cxn>
                    <a:cxn ang="0">
                      <a:pos x="169" y="35"/>
                    </a:cxn>
                    <a:cxn ang="0">
                      <a:pos x="176" y="21"/>
                    </a:cxn>
                    <a:cxn ang="0">
                      <a:pos x="197" y="9"/>
                    </a:cxn>
                    <a:cxn ang="0">
                      <a:pos x="234" y="0"/>
                    </a:cxn>
                  </a:cxnLst>
                  <a:rect l="0" t="0" r="r" b="b"/>
                  <a:pathLst>
                    <a:path w="383" h="379">
                      <a:moveTo>
                        <a:pt x="234" y="0"/>
                      </a:moveTo>
                      <a:lnTo>
                        <a:pt x="250" y="3"/>
                      </a:lnTo>
                      <a:lnTo>
                        <a:pt x="266" y="12"/>
                      </a:lnTo>
                      <a:lnTo>
                        <a:pt x="281" y="25"/>
                      </a:lnTo>
                      <a:lnTo>
                        <a:pt x="291" y="35"/>
                      </a:lnTo>
                      <a:lnTo>
                        <a:pt x="299" y="47"/>
                      </a:lnTo>
                      <a:lnTo>
                        <a:pt x="308" y="58"/>
                      </a:lnTo>
                      <a:lnTo>
                        <a:pt x="316" y="65"/>
                      </a:lnTo>
                      <a:lnTo>
                        <a:pt x="324" y="68"/>
                      </a:lnTo>
                      <a:lnTo>
                        <a:pt x="331" y="69"/>
                      </a:lnTo>
                      <a:lnTo>
                        <a:pt x="339" y="69"/>
                      </a:lnTo>
                      <a:lnTo>
                        <a:pt x="347" y="70"/>
                      </a:lnTo>
                      <a:lnTo>
                        <a:pt x="356" y="73"/>
                      </a:lnTo>
                      <a:lnTo>
                        <a:pt x="367" y="79"/>
                      </a:lnTo>
                      <a:lnTo>
                        <a:pt x="374" y="88"/>
                      </a:lnTo>
                      <a:lnTo>
                        <a:pt x="379" y="98"/>
                      </a:lnTo>
                      <a:lnTo>
                        <a:pt x="382" y="109"/>
                      </a:lnTo>
                      <a:lnTo>
                        <a:pt x="383" y="122"/>
                      </a:lnTo>
                      <a:lnTo>
                        <a:pt x="382" y="134"/>
                      </a:lnTo>
                      <a:lnTo>
                        <a:pt x="379" y="147"/>
                      </a:lnTo>
                      <a:lnTo>
                        <a:pt x="375" y="157"/>
                      </a:lnTo>
                      <a:lnTo>
                        <a:pt x="366" y="173"/>
                      </a:lnTo>
                      <a:lnTo>
                        <a:pt x="357" y="187"/>
                      </a:lnTo>
                      <a:lnTo>
                        <a:pt x="346" y="199"/>
                      </a:lnTo>
                      <a:lnTo>
                        <a:pt x="333" y="209"/>
                      </a:lnTo>
                      <a:lnTo>
                        <a:pt x="319" y="217"/>
                      </a:lnTo>
                      <a:lnTo>
                        <a:pt x="303" y="221"/>
                      </a:lnTo>
                      <a:lnTo>
                        <a:pt x="285" y="224"/>
                      </a:lnTo>
                      <a:lnTo>
                        <a:pt x="272" y="224"/>
                      </a:lnTo>
                      <a:lnTo>
                        <a:pt x="259" y="223"/>
                      </a:lnTo>
                      <a:lnTo>
                        <a:pt x="234" y="225"/>
                      </a:lnTo>
                      <a:lnTo>
                        <a:pt x="223" y="229"/>
                      </a:lnTo>
                      <a:lnTo>
                        <a:pt x="213" y="236"/>
                      </a:lnTo>
                      <a:lnTo>
                        <a:pt x="205" y="247"/>
                      </a:lnTo>
                      <a:lnTo>
                        <a:pt x="198" y="263"/>
                      </a:lnTo>
                      <a:lnTo>
                        <a:pt x="195" y="279"/>
                      </a:lnTo>
                      <a:lnTo>
                        <a:pt x="192" y="297"/>
                      </a:lnTo>
                      <a:lnTo>
                        <a:pt x="189" y="314"/>
                      </a:lnTo>
                      <a:lnTo>
                        <a:pt x="185" y="331"/>
                      </a:lnTo>
                      <a:lnTo>
                        <a:pt x="179" y="347"/>
                      </a:lnTo>
                      <a:lnTo>
                        <a:pt x="169" y="362"/>
                      </a:lnTo>
                      <a:lnTo>
                        <a:pt x="158" y="373"/>
                      </a:lnTo>
                      <a:lnTo>
                        <a:pt x="147" y="378"/>
                      </a:lnTo>
                      <a:lnTo>
                        <a:pt x="135" y="379"/>
                      </a:lnTo>
                      <a:lnTo>
                        <a:pt x="123" y="374"/>
                      </a:lnTo>
                      <a:lnTo>
                        <a:pt x="111" y="366"/>
                      </a:lnTo>
                      <a:lnTo>
                        <a:pt x="99" y="352"/>
                      </a:lnTo>
                      <a:lnTo>
                        <a:pt x="94" y="342"/>
                      </a:lnTo>
                      <a:lnTo>
                        <a:pt x="85" y="321"/>
                      </a:lnTo>
                      <a:lnTo>
                        <a:pt x="76" y="298"/>
                      </a:lnTo>
                      <a:lnTo>
                        <a:pt x="70" y="288"/>
                      </a:lnTo>
                      <a:lnTo>
                        <a:pt x="63" y="280"/>
                      </a:lnTo>
                      <a:lnTo>
                        <a:pt x="54" y="274"/>
                      </a:lnTo>
                      <a:lnTo>
                        <a:pt x="43" y="271"/>
                      </a:lnTo>
                      <a:lnTo>
                        <a:pt x="35" y="271"/>
                      </a:lnTo>
                      <a:lnTo>
                        <a:pt x="27" y="273"/>
                      </a:lnTo>
                      <a:lnTo>
                        <a:pt x="20" y="274"/>
                      </a:lnTo>
                      <a:lnTo>
                        <a:pt x="14" y="274"/>
                      </a:lnTo>
                      <a:lnTo>
                        <a:pt x="9" y="270"/>
                      </a:lnTo>
                      <a:lnTo>
                        <a:pt x="3" y="261"/>
                      </a:lnTo>
                      <a:lnTo>
                        <a:pt x="0" y="250"/>
                      </a:lnTo>
                      <a:lnTo>
                        <a:pt x="0" y="237"/>
                      </a:lnTo>
                      <a:lnTo>
                        <a:pt x="3" y="226"/>
                      </a:lnTo>
                      <a:lnTo>
                        <a:pt x="9" y="215"/>
                      </a:lnTo>
                      <a:lnTo>
                        <a:pt x="18" y="206"/>
                      </a:lnTo>
                      <a:lnTo>
                        <a:pt x="27" y="201"/>
                      </a:lnTo>
                      <a:lnTo>
                        <a:pt x="37" y="196"/>
                      </a:lnTo>
                      <a:lnTo>
                        <a:pt x="47" y="192"/>
                      </a:lnTo>
                      <a:lnTo>
                        <a:pt x="56" y="188"/>
                      </a:lnTo>
                      <a:lnTo>
                        <a:pt x="65" y="184"/>
                      </a:lnTo>
                      <a:lnTo>
                        <a:pt x="72" y="177"/>
                      </a:lnTo>
                      <a:lnTo>
                        <a:pt x="78" y="168"/>
                      </a:lnTo>
                      <a:lnTo>
                        <a:pt x="83" y="155"/>
                      </a:lnTo>
                      <a:lnTo>
                        <a:pt x="84" y="146"/>
                      </a:lnTo>
                      <a:lnTo>
                        <a:pt x="84" y="124"/>
                      </a:lnTo>
                      <a:lnTo>
                        <a:pt x="86" y="103"/>
                      </a:lnTo>
                      <a:lnTo>
                        <a:pt x="90" y="94"/>
                      </a:lnTo>
                      <a:lnTo>
                        <a:pt x="94" y="86"/>
                      </a:lnTo>
                      <a:lnTo>
                        <a:pt x="102" y="80"/>
                      </a:lnTo>
                      <a:lnTo>
                        <a:pt x="111" y="77"/>
                      </a:lnTo>
                      <a:lnTo>
                        <a:pt x="121" y="77"/>
                      </a:lnTo>
                      <a:lnTo>
                        <a:pt x="130" y="80"/>
                      </a:lnTo>
                      <a:lnTo>
                        <a:pt x="139" y="81"/>
                      </a:lnTo>
                      <a:lnTo>
                        <a:pt x="148" y="80"/>
                      </a:lnTo>
                      <a:lnTo>
                        <a:pt x="156" y="75"/>
                      </a:lnTo>
                      <a:lnTo>
                        <a:pt x="162" y="69"/>
                      </a:lnTo>
                      <a:lnTo>
                        <a:pt x="164" y="62"/>
                      </a:lnTo>
                      <a:lnTo>
                        <a:pt x="166" y="53"/>
                      </a:lnTo>
                      <a:lnTo>
                        <a:pt x="167" y="44"/>
                      </a:lnTo>
                      <a:lnTo>
                        <a:pt x="169" y="35"/>
                      </a:lnTo>
                      <a:lnTo>
                        <a:pt x="171" y="26"/>
                      </a:lnTo>
                      <a:lnTo>
                        <a:pt x="176" y="21"/>
                      </a:lnTo>
                      <a:lnTo>
                        <a:pt x="181" y="17"/>
                      </a:lnTo>
                      <a:lnTo>
                        <a:pt x="197" y="9"/>
                      </a:lnTo>
                      <a:lnTo>
                        <a:pt x="216" y="2"/>
                      </a:lnTo>
                      <a:lnTo>
                        <a:pt x="234" y="0"/>
                      </a:lnTo>
                      <a:close/>
                    </a:path>
                  </a:pathLst>
                </a:custGeom>
                <a:solidFill>
                  <a:srgbClr val="FCDD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5" name="Freeform 13"/>
                <p:cNvSpPr>
                  <a:spLocks/>
                </p:cNvSpPr>
                <p:nvPr/>
              </p:nvSpPr>
              <p:spPr bwMode="auto">
                <a:xfrm>
                  <a:off x="6253163" y="1993901"/>
                  <a:ext cx="766763" cy="590550"/>
                </a:xfrm>
                <a:custGeom>
                  <a:avLst/>
                  <a:gdLst/>
                  <a:ahLst/>
                  <a:cxnLst>
                    <a:cxn ang="0">
                      <a:pos x="155" y="1"/>
                    </a:cxn>
                    <a:cxn ang="0">
                      <a:pos x="177" y="11"/>
                    </a:cxn>
                    <a:cxn ang="0">
                      <a:pos x="198" y="22"/>
                    </a:cxn>
                    <a:cxn ang="0">
                      <a:pos x="224" y="22"/>
                    </a:cxn>
                    <a:cxn ang="0">
                      <a:pos x="253" y="16"/>
                    </a:cxn>
                    <a:cxn ang="0">
                      <a:pos x="282" y="10"/>
                    </a:cxn>
                    <a:cxn ang="0">
                      <a:pos x="308" y="12"/>
                    </a:cxn>
                    <a:cxn ang="0">
                      <a:pos x="333" y="26"/>
                    </a:cxn>
                    <a:cxn ang="0">
                      <a:pos x="352" y="54"/>
                    </a:cxn>
                    <a:cxn ang="0">
                      <a:pos x="358" y="82"/>
                    </a:cxn>
                    <a:cxn ang="0">
                      <a:pos x="365" y="112"/>
                    </a:cxn>
                    <a:cxn ang="0">
                      <a:pos x="386" y="138"/>
                    </a:cxn>
                    <a:cxn ang="0">
                      <a:pos x="413" y="159"/>
                    </a:cxn>
                    <a:cxn ang="0">
                      <a:pos x="440" y="178"/>
                    </a:cxn>
                    <a:cxn ang="0">
                      <a:pos x="465" y="206"/>
                    </a:cxn>
                    <a:cxn ang="0">
                      <a:pos x="479" y="241"/>
                    </a:cxn>
                    <a:cxn ang="0">
                      <a:pos x="483" y="277"/>
                    </a:cxn>
                    <a:cxn ang="0">
                      <a:pos x="476" y="313"/>
                    </a:cxn>
                    <a:cxn ang="0">
                      <a:pos x="458" y="343"/>
                    </a:cxn>
                    <a:cxn ang="0">
                      <a:pos x="428" y="364"/>
                    </a:cxn>
                    <a:cxn ang="0">
                      <a:pos x="388" y="372"/>
                    </a:cxn>
                    <a:cxn ang="0">
                      <a:pos x="355" y="365"/>
                    </a:cxn>
                    <a:cxn ang="0">
                      <a:pos x="330" y="346"/>
                    </a:cxn>
                    <a:cxn ang="0">
                      <a:pos x="307" y="323"/>
                    </a:cxn>
                    <a:cxn ang="0">
                      <a:pos x="285" y="302"/>
                    </a:cxn>
                    <a:cxn ang="0">
                      <a:pos x="259" y="288"/>
                    </a:cxn>
                    <a:cxn ang="0">
                      <a:pos x="226" y="287"/>
                    </a:cxn>
                    <a:cxn ang="0">
                      <a:pos x="196" y="294"/>
                    </a:cxn>
                    <a:cxn ang="0">
                      <a:pos x="171" y="305"/>
                    </a:cxn>
                    <a:cxn ang="0">
                      <a:pos x="145" y="314"/>
                    </a:cxn>
                    <a:cxn ang="0">
                      <a:pos x="118" y="317"/>
                    </a:cxn>
                    <a:cxn ang="0">
                      <a:pos x="86" y="310"/>
                    </a:cxn>
                    <a:cxn ang="0">
                      <a:pos x="45" y="287"/>
                    </a:cxn>
                    <a:cxn ang="0">
                      <a:pos x="14" y="255"/>
                    </a:cxn>
                    <a:cxn ang="0">
                      <a:pos x="1" y="220"/>
                    </a:cxn>
                    <a:cxn ang="0">
                      <a:pos x="2" y="184"/>
                    </a:cxn>
                    <a:cxn ang="0">
                      <a:pos x="17" y="145"/>
                    </a:cxn>
                    <a:cxn ang="0">
                      <a:pos x="40" y="106"/>
                    </a:cxn>
                    <a:cxn ang="0">
                      <a:pos x="63" y="75"/>
                    </a:cxn>
                    <a:cxn ang="0">
                      <a:pos x="78" y="50"/>
                    </a:cxn>
                    <a:cxn ang="0">
                      <a:pos x="94" y="25"/>
                    </a:cxn>
                    <a:cxn ang="0">
                      <a:pos x="115" y="7"/>
                    </a:cxn>
                    <a:cxn ang="0">
                      <a:pos x="142" y="0"/>
                    </a:cxn>
                  </a:cxnLst>
                  <a:rect l="0" t="0" r="r" b="b"/>
                  <a:pathLst>
                    <a:path w="483" h="372">
                      <a:moveTo>
                        <a:pt x="142" y="0"/>
                      </a:moveTo>
                      <a:lnTo>
                        <a:pt x="155" y="1"/>
                      </a:lnTo>
                      <a:lnTo>
                        <a:pt x="166" y="6"/>
                      </a:lnTo>
                      <a:lnTo>
                        <a:pt x="177" y="11"/>
                      </a:lnTo>
                      <a:lnTo>
                        <a:pt x="187" y="17"/>
                      </a:lnTo>
                      <a:lnTo>
                        <a:pt x="198" y="22"/>
                      </a:lnTo>
                      <a:lnTo>
                        <a:pt x="210" y="24"/>
                      </a:lnTo>
                      <a:lnTo>
                        <a:pt x="224" y="22"/>
                      </a:lnTo>
                      <a:lnTo>
                        <a:pt x="239" y="18"/>
                      </a:lnTo>
                      <a:lnTo>
                        <a:pt x="253" y="16"/>
                      </a:lnTo>
                      <a:lnTo>
                        <a:pt x="267" y="12"/>
                      </a:lnTo>
                      <a:lnTo>
                        <a:pt x="282" y="10"/>
                      </a:lnTo>
                      <a:lnTo>
                        <a:pt x="295" y="10"/>
                      </a:lnTo>
                      <a:lnTo>
                        <a:pt x="308" y="12"/>
                      </a:lnTo>
                      <a:lnTo>
                        <a:pt x="321" y="17"/>
                      </a:lnTo>
                      <a:lnTo>
                        <a:pt x="333" y="26"/>
                      </a:lnTo>
                      <a:lnTo>
                        <a:pt x="345" y="40"/>
                      </a:lnTo>
                      <a:lnTo>
                        <a:pt x="352" y="54"/>
                      </a:lnTo>
                      <a:lnTo>
                        <a:pt x="355" y="68"/>
                      </a:lnTo>
                      <a:lnTo>
                        <a:pt x="358" y="82"/>
                      </a:lnTo>
                      <a:lnTo>
                        <a:pt x="361" y="98"/>
                      </a:lnTo>
                      <a:lnTo>
                        <a:pt x="365" y="112"/>
                      </a:lnTo>
                      <a:lnTo>
                        <a:pt x="374" y="126"/>
                      </a:lnTo>
                      <a:lnTo>
                        <a:pt x="386" y="138"/>
                      </a:lnTo>
                      <a:lnTo>
                        <a:pt x="399" y="148"/>
                      </a:lnTo>
                      <a:lnTo>
                        <a:pt x="413" y="159"/>
                      </a:lnTo>
                      <a:lnTo>
                        <a:pt x="427" y="168"/>
                      </a:lnTo>
                      <a:lnTo>
                        <a:pt x="440" y="178"/>
                      </a:lnTo>
                      <a:lnTo>
                        <a:pt x="453" y="191"/>
                      </a:lnTo>
                      <a:lnTo>
                        <a:pt x="465" y="206"/>
                      </a:lnTo>
                      <a:lnTo>
                        <a:pt x="474" y="223"/>
                      </a:lnTo>
                      <a:lnTo>
                        <a:pt x="479" y="241"/>
                      </a:lnTo>
                      <a:lnTo>
                        <a:pt x="483" y="259"/>
                      </a:lnTo>
                      <a:lnTo>
                        <a:pt x="483" y="277"/>
                      </a:lnTo>
                      <a:lnTo>
                        <a:pt x="481" y="296"/>
                      </a:lnTo>
                      <a:lnTo>
                        <a:pt x="476" y="313"/>
                      </a:lnTo>
                      <a:lnTo>
                        <a:pt x="468" y="329"/>
                      </a:lnTo>
                      <a:lnTo>
                        <a:pt x="458" y="343"/>
                      </a:lnTo>
                      <a:lnTo>
                        <a:pt x="444" y="355"/>
                      </a:lnTo>
                      <a:lnTo>
                        <a:pt x="428" y="364"/>
                      </a:lnTo>
                      <a:lnTo>
                        <a:pt x="410" y="370"/>
                      </a:lnTo>
                      <a:lnTo>
                        <a:pt x="388" y="372"/>
                      </a:lnTo>
                      <a:lnTo>
                        <a:pt x="371" y="370"/>
                      </a:lnTo>
                      <a:lnTo>
                        <a:pt x="355" y="365"/>
                      </a:lnTo>
                      <a:lnTo>
                        <a:pt x="342" y="356"/>
                      </a:lnTo>
                      <a:lnTo>
                        <a:pt x="330" y="346"/>
                      </a:lnTo>
                      <a:lnTo>
                        <a:pt x="318" y="335"/>
                      </a:lnTo>
                      <a:lnTo>
                        <a:pt x="307" y="323"/>
                      </a:lnTo>
                      <a:lnTo>
                        <a:pt x="297" y="312"/>
                      </a:lnTo>
                      <a:lnTo>
                        <a:pt x="285" y="302"/>
                      </a:lnTo>
                      <a:lnTo>
                        <a:pt x="273" y="293"/>
                      </a:lnTo>
                      <a:lnTo>
                        <a:pt x="259" y="288"/>
                      </a:lnTo>
                      <a:lnTo>
                        <a:pt x="243" y="286"/>
                      </a:lnTo>
                      <a:lnTo>
                        <a:pt x="226" y="287"/>
                      </a:lnTo>
                      <a:lnTo>
                        <a:pt x="211" y="291"/>
                      </a:lnTo>
                      <a:lnTo>
                        <a:pt x="196" y="294"/>
                      </a:lnTo>
                      <a:lnTo>
                        <a:pt x="183" y="300"/>
                      </a:lnTo>
                      <a:lnTo>
                        <a:pt x="171" y="305"/>
                      </a:lnTo>
                      <a:lnTo>
                        <a:pt x="158" y="309"/>
                      </a:lnTo>
                      <a:lnTo>
                        <a:pt x="145" y="314"/>
                      </a:lnTo>
                      <a:lnTo>
                        <a:pt x="131" y="317"/>
                      </a:lnTo>
                      <a:lnTo>
                        <a:pt x="118" y="317"/>
                      </a:lnTo>
                      <a:lnTo>
                        <a:pt x="103" y="315"/>
                      </a:lnTo>
                      <a:lnTo>
                        <a:pt x="86" y="310"/>
                      </a:lnTo>
                      <a:lnTo>
                        <a:pt x="68" y="301"/>
                      </a:lnTo>
                      <a:lnTo>
                        <a:pt x="45" y="287"/>
                      </a:lnTo>
                      <a:lnTo>
                        <a:pt x="27" y="271"/>
                      </a:lnTo>
                      <a:lnTo>
                        <a:pt x="14" y="255"/>
                      </a:lnTo>
                      <a:lnTo>
                        <a:pt x="5" y="238"/>
                      </a:lnTo>
                      <a:lnTo>
                        <a:pt x="1" y="220"/>
                      </a:lnTo>
                      <a:lnTo>
                        <a:pt x="0" y="202"/>
                      </a:lnTo>
                      <a:lnTo>
                        <a:pt x="2" y="184"/>
                      </a:lnTo>
                      <a:lnTo>
                        <a:pt x="8" y="164"/>
                      </a:lnTo>
                      <a:lnTo>
                        <a:pt x="17" y="145"/>
                      </a:lnTo>
                      <a:lnTo>
                        <a:pt x="27" y="126"/>
                      </a:lnTo>
                      <a:lnTo>
                        <a:pt x="40" y="106"/>
                      </a:lnTo>
                      <a:lnTo>
                        <a:pt x="55" y="87"/>
                      </a:lnTo>
                      <a:lnTo>
                        <a:pt x="63" y="75"/>
                      </a:lnTo>
                      <a:lnTo>
                        <a:pt x="70" y="64"/>
                      </a:lnTo>
                      <a:lnTo>
                        <a:pt x="78" y="50"/>
                      </a:lnTo>
                      <a:lnTo>
                        <a:pt x="85" y="38"/>
                      </a:lnTo>
                      <a:lnTo>
                        <a:pt x="94" y="25"/>
                      </a:lnTo>
                      <a:lnTo>
                        <a:pt x="103" y="16"/>
                      </a:lnTo>
                      <a:lnTo>
                        <a:pt x="115" y="7"/>
                      </a:lnTo>
                      <a:lnTo>
                        <a:pt x="127" y="1"/>
                      </a:lnTo>
                      <a:lnTo>
                        <a:pt x="142" y="0"/>
                      </a:lnTo>
                      <a:close/>
                    </a:path>
                  </a:pathLst>
                </a:custGeom>
                <a:solidFill>
                  <a:srgbClr val="30B7C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6" name="Freeform 14"/>
                <p:cNvSpPr>
                  <a:spLocks/>
                </p:cNvSpPr>
                <p:nvPr/>
              </p:nvSpPr>
              <p:spPr bwMode="auto">
                <a:xfrm>
                  <a:off x="6272213" y="2016126"/>
                  <a:ext cx="709613" cy="515938"/>
                </a:xfrm>
                <a:custGeom>
                  <a:avLst/>
                  <a:gdLst/>
                  <a:ahLst/>
                  <a:cxnLst>
                    <a:cxn ang="0">
                      <a:pos x="138" y="2"/>
                    </a:cxn>
                    <a:cxn ang="0">
                      <a:pos x="157" y="11"/>
                    </a:cxn>
                    <a:cxn ang="0">
                      <a:pos x="175" y="19"/>
                    </a:cxn>
                    <a:cxn ang="0">
                      <a:pos x="196" y="23"/>
                    </a:cxn>
                    <a:cxn ang="0">
                      <a:pos x="222" y="18"/>
                    </a:cxn>
                    <a:cxn ang="0">
                      <a:pos x="256" y="8"/>
                    </a:cxn>
                    <a:cxn ang="0">
                      <a:pos x="280" y="10"/>
                    </a:cxn>
                    <a:cxn ang="0">
                      <a:pos x="304" y="24"/>
                    </a:cxn>
                    <a:cxn ang="0">
                      <a:pos x="315" y="42"/>
                    </a:cxn>
                    <a:cxn ang="0">
                      <a:pos x="319" y="62"/>
                    </a:cxn>
                    <a:cxn ang="0">
                      <a:pos x="323" y="85"/>
                    </a:cxn>
                    <a:cxn ang="0">
                      <a:pos x="335" y="111"/>
                    </a:cxn>
                    <a:cxn ang="0">
                      <a:pos x="357" y="133"/>
                    </a:cxn>
                    <a:cxn ang="0">
                      <a:pos x="397" y="164"/>
                    </a:cxn>
                    <a:cxn ang="0">
                      <a:pos x="422" y="184"/>
                    </a:cxn>
                    <a:cxn ang="0">
                      <a:pos x="439" y="207"/>
                    </a:cxn>
                    <a:cxn ang="0">
                      <a:pos x="447" y="238"/>
                    </a:cxn>
                    <a:cxn ang="0">
                      <a:pos x="439" y="278"/>
                    </a:cxn>
                    <a:cxn ang="0">
                      <a:pos x="418" y="307"/>
                    </a:cxn>
                    <a:cxn ang="0">
                      <a:pos x="389" y="323"/>
                    </a:cxn>
                    <a:cxn ang="0">
                      <a:pos x="355" y="323"/>
                    </a:cxn>
                    <a:cxn ang="0">
                      <a:pos x="319" y="303"/>
                    </a:cxn>
                    <a:cxn ang="0">
                      <a:pos x="301" y="284"/>
                    </a:cxn>
                    <a:cxn ang="0">
                      <a:pos x="285" y="263"/>
                    </a:cxn>
                    <a:cxn ang="0">
                      <a:pos x="263" y="248"/>
                    </a:cxn>
                    <a:cxn ang="0">
                      <a:pos x="231" y="240"/>
                    </a:cxn>
                    <a:cxn ang="0">
                      <a:pos x="202" y="244"/>
                    </a:cxn>
                    <a:cxn ang="0">
                      <a:pos x="175" y="255"/>
                    </a:cxn>
                    <a:cxn ang="0">
                      <a:pos x="143" y="270"/>
                    </a:cxn>
                    <a:cxn ang="0">
                      <a:pos x="111" y="274"/>
                    </a:cxn>
                    <a:cxn ang="0">
                      <a:pos x="79" y="266"/>
                    </a:cxn>
                    <a:cxn ang="0">
                      <a:pos x="49" y="250"/>
                    </a:cxn>
                    <a:cxn ang="0">
                      <a:pos x="24" y="231"/>
                    </a:cxn>
                    <a:cxn ang="0">
                      <a:pos x="6" y="206"/>
                    </a:cxn>
                    <a:cxn ang="0">
                      <a:pos x="0" y="176"/>
                    </a:cxn>
                    <a:cxn ang="0">
                      <a:pos x="15" y="138"/>
                    </a:cxn>
                    <a:cxn ang="0">
                      <a:pos x="38" y="106"/>
                    </a:cxn>
                    <a:cxn ang="0">
                      <a:pos x="82" y="44"/>
                    </a:cxn>
                    <a:cxn ang="0">
                      <a:pos x="89" y="27"/>
                    </a:cxn>
                    <a:cxn ang="0">
                      <a:pos x="98" y="11"/>
                    </a:cxn>
                    <a:cxn ang="0">
                      <a:pos x="118" y="1"/>
                    </a:cxn>
                  </a:cxnLst>
                  <a:rect l="0" t="0" r="r" b="b"/>
                  <a:pathLst>
                    <a:path w="447" h="325">
                      <a:moveTo>
                        <a:pt x="128" y="0"/>
                      </a:moveTo>
                      <a:lnTo>
                        <a:pt x="138" y="2"/>
                      </a:lnTo>
                      <a:lnTo>
                        <a:pt x="147" y="5"/>
                      </a:lnTo>
                      <a:lnTo>
                        <a:pt x="157" y="11"/>
                      </a:lnTo>
                      <a:lnTo>
                        <a:pt x="166" y="15"/>
                      </a:lnTo>
                      <a:lnTo>
                        <a:pt x="175" y="19"/>
                      </a:lnTo>
                      <a:lnTo>
                        <a:pt x="185" y="23"/>
                      </a:lnTo>
                      <a:lnTo>
                        <a:pt x="196" y="23"/>
                      </a:lnTo>
                      <a:lnTo>
                        <a:pt x="209" y="21"/>
                      </a:lnTo>
                      <a:lnTo>
                        <a:pt x="222" y="18"/>
                      </a:lnTo>
                      <a:lnTo>
                        <a:pt x="245" y="11"/>
                      </a:lnTo>
                      <a:lnTo>
                        <a:pt x="256" y="8"/>
                      </a:lnTo>
                      <a:lnTo>
                        <a:pt x="268" y="8"/>
                      </a:lnTo>
                      <a:lnTo>
                        <a:pt x="280" y="10"/>
                      </a:lnTo>
                      <a:lnTo>
                        <a:pt x="294" y="16"/>
                      </a:lnTo>
                      <a:lnTo>
                        <a:pt x="304" y="24"/>
                      </a:lnTo>
                      <a:lnTo>
                        <a:pt x="311" y="33"/>
                      </a:lnTo>
                      <a:lnTo>
                        <a:pt x="315" y="42"/>
                      </a:lnTo>
                      <a:lnTo>
                        <a:pt x="318" y="52"/>
                      </a:lnTo>
                      <a:lnTo>
                        <a:pt x="319" y="62"/>
                      </a:lnTo>
                      <a:lnTo>
                        <a:pt x="320" y="74"/>
                      </a:lnTo>
                      <a:lnTo>
                        <a:pt x="323" y="85"/>
                      </a:lnTo>
                      <a:lnTo>
                        <a:pt x="327" y="98"/>
                      </a:lnTo>
                      <a:lnTo>
                        <a:pt x="335" y="111"/>
                      </a:lnTo>
                      <a:lnTo>
                        <a:pt x="345" y="123"/>
                      </a:lnTo>
                      <a:lnTo>
                        <a:pt x="357" y="133"/>
                      </a:lnTo>
                      <a:lnTo>
                        <a:pt x="370" y="144"/>
                      </a:lnTo>
                      <a:lnTo>
                        <a:pt x="397" y="164"/>
                      </a:lnTo>
                      <a:lnTo>
                        <a:pt x="409" y="173"/>
                      </a:lnTo>
                      <a:lnTo>
                        <a:pt x="422" y="184"/>
                      </a:lnTo>
                      <a:lnTo>
                        <a:pt x="431" y="195"/>
                      </a:lnTo>
                      <a:lnTo>
                        <a:pt x="439" y="207"/>
                      </a:lnTo>
                      <a:lnTo>
                        <a:pt x="445" y="222"/>
                      </a:lnTo>
                      <a:lnTo>
                        <a:pt x="447" y="238"/>
                      </a:lnTo>
                      <a:lnTo>
                        <a:pt x="445" y="259"/>
                      </a:lnTo>
                      <a:lnTo>
                        <a:pt x="439" y="278"/>
                      </a:lnTo>
                      <a:lnTo>
                        <a:pt x="430" y="294"/>
                      </a:lnTo>
                      <a:lnTo>
                        <a:pt x="418" y="307"/>
                      </a:lnTo>
                      <a:lnTo>
                        <a:pt x="405" y="317"/>
                      </a:lnTo>
                      <a:lnTo>
                        <a:pt x="389" y="323"/>
                      </a:lnTo>
                      <a:lnTo>
                        <a:pt x="373" y="325"/>
                      </a:lnTo>
                      <a:lnTo>
                        <a:pt x="355" y="323"/>
                      </a:lnTo>
                      <a:lnTo>
                        <a:pt x="337" y="316"/>
                      </a:lnTo>
                      <a:lnTo>
                        <a:pt x="319" y="303"/>
                      </a:lnTo>
                      <a:lnTo>
                        <a:pt x="310" y="294"/>
                      </a:lnTo>
                      <a:lnTo>
                        <a:pt x="301" y="284"/>
                      </a:lnTo>
                      <a:lnTo>
                        <a:pt x="293" y="273"/>
                      </a:lnTo>
                      <a:lnTo>
                        <a:pt x="285" y="263"/>
                      </a:lnTo>
                      <a:lnTo>
                        <a:pt x="275" y="255"/>
                      </a:lnTo>
                      <a:lnTo>
                        <a:pt x="263" y="248"/>
                      </a:lnTo>
                      <a:lnTo>
                        <a:pt x="249" y="243"/>
                      </a:lnTo>
                      <a:lnTo>
                        <a:pt x="231" y="240"/>
                      </a:lnTo>
                      <a:lnTo>
                        <a:pt x="216" y="240"/>
                      </a:lnTo>
                      <a:lnTo>
                        <a:pt x="202" y="244"/>
                      </a:lnTo>
                      <a:lnTo>
                        <a:pt x="189" y="249"/>
                      </a:lnTo>
                      <a:lnTo>
                        <a:pt x="175" y="255"/>
                      </a:lnTo>
                      <a:lnTo>
                        <a:pt x="160" y="262"/>
                      </a:lnTo>
                      <a:lnTo>
                        <a:pt x="143" y="270"/>
                      </a:lnTo>
                      <a:lnTo>
                        <a:pt x="127" y="273"/>
                      </a:lnTo>
                      <a:lnTo>
                        <a:pt x="111" y="274"/>
                      </a:lnTo>
                      <a:lnTo>
                        <a:pt x="95" y="272"/>
                      </a:lnTo>
                      <a:lnTo>
                        <a:pt x="79" y="266"/>
                      </a:lnTo>
                      <a:lnTo>
                        <a:pt x="62" y="258"/>
                      </a:lnTo>
                      <a:lnTo>
                        <a:pt x="49" y="250"/>
                      </a:lnTo>
                      <a:lnTo>
                        <a:pt x="37" y="241"/>
                      </a:lnTo>
                      <a:lnTo>
                        <a:pt x="24" y="231"/>
                      </a:lnTo>
                      <a:lnTo>
                        <a:pt x="14" y="220"/>
                      </a:lnTo>
                      <a:lnTo>
                        <a:pt x="6" y="206"/>
                      </a:lnTo>
                      <a:lnTo>
                        <a:pt x="1" y="192"/>
                      </a:lnTo>
                      <a:lnTo>
                        <a:pt x="0" y="176"/>
                      </a:lnTo>
                      <a:lnTo>
                        <a:pt x="6" y="157"/>
                      </a:lnTo>
                      <a:lnTo>
                        <a:pt x="15" y="138"/>
                      </a:lnTo>
                      <a:lnTo>
                        <a:pt x="27" y="121"/>
                      </a:lnTo>
                      <a:lnTo>
                        <a:pt x="38" y="106"/>
                      </a:lnTo>
                      <a:lnTo>
                        <a:pt x="54" y="82"/>
                      </a:lnTo>
                      <a:lnTo>
                        <a:pt x="82" y="44"/>
                      </a:lnTo>
                      <a:lnTo>
                        <a:pt x="87" y="36"/>
                      </a:lnTo>
                      <a:lnTo>
                        <a:pt x="89" y="27"/>
                      </a:lnTo>
                      <a:lnTo>
                        <a:pt x="93" y="18"/>
                      </a:lnTo>
                      <a:lnTo>
                        <a:pt x="98" y="11"/>
                      </a:lnTo>
                      <a:lnTo>
                        <a:pt x="106" y="5"/>
                      </a:lnTo>
                      <a:lnTo>
                        <a:pt x="118" y="1"/>
                      </a:lnTo>
                      <a:lnTo>
                        <a:pt x="128" y="0"/>
                      </a:lnTo>
                      <a:close/>
                    </a:path>
                  </a:pathLst>
                </a:custGeom>
                <a:solidFill>
                  <a:srgbClr val="4FEAD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7" name="Freeform 15"/>
                <p:cNvSpPr>
                  <a:spLocks/>
                </p:cNvSpPr>
                <p:nvPr/>
              </p:nvSpPr>
              <p:spPr bwMode="auto">
                <a:xfrm>
                  <a:off x="6338888" y="2033588"/>
                  <a:ext cx="347663" cy="334963"/>
                </a:xfrm>
                <a:custGeom>
                  <a:avLst/>
                  <a:gdLst/>
                  <a:ahLst/>
                  <a:cxnLst>
                    <a:cxn ang="0">
                      <a:pos x="113" y="0"/>
                    </a:cxn>
                    <a:cxn ang="0">
                      <a:pos x="125" y="2"/>
                    </a:cxn>
                    <a:cxn ang="0">
                      <a:pos x="141" y="6"/>
                    </a:cxn>
                    <a:cxn ang="0">
                      <a:pos x="159" y="11"/>
                    </a:cxn>
                    <a:cxn ang="0">
                      <a:pos x="177" y="17"/>
                    </a:cxn>
                    <a:cxn ang="0">
                      <a:pos x="194" y="24"/>
                    </a:cxn>
                    <a:cxn ang="0">
                      <a:pos x="208" y="30"/>
                    </a:cxn>
                    <a:cxn ang="0">
                      <a:pos x="219" y="36"/>
                    </a:cxn>
                    <a:cxn ang="0">
                      <a:pos x="201" y="42"/>
                    </a:cxn>
                    <a:cxn ang="0">
                      <a:pos x="182" y="44"/>
                    </a:cxn>
                    <a:cxn ang="0">
                      <a:pos x="165" y="43"/>
                    </a:cxn>
                    <a:cxn ang="0">
                      <a:pos x="127" y="41"/>
                    </a:cxn>
                    <a:cxn ang="0">
                      <a:pos x="116" y="42"/>
                    </a:cxn>
                    <a:cxn ang="0">
                      <a:pos x="107" y="45"/>
                    </a:cxn>
                    <a:cxn ang="0">
                      <a:pos x="101" y="49"/>
                    </a:cxn>
                    <a:cxn ang="0">
                      <a:pos x="97" y="54"/>
                    </a:cxn>
                    <a:cxn ang="0">
                      <a:pos x="94" y="60"/>
                    </a:cxn>
                    <a:cxn ang="0">
                      <a:pos x="93" y="67"/>
                    </a:cxn>
                    <a:cxn ang="0">
                      <a:pos x="90" y="75"/>
                    </a:cxn>
                    <a:cxn ang="0">
                      <a:pos x="87" y="84"/>
                    </a:cxn>
                    <a:cxn ang="0">
                      <a:pos x="82" y="93"/>
                    </a:cxn>
                    <a:cxn ang="0">
                      <a:pos x="74" y="105"/>
                    </a:cxn>
                    <a:cxn ang="0">
                      <a:pos x="65" y="115"/>
                    </a:cxn>
                    <a:cxn ang="0">
                      <a:pos x="47" y="133"/>
                    </a:cxn>
                    <a:cxn ang="0">
                      <a:pos x="39" y="142"/>
                    </a:cxn>
                    <a:cxn ang="0">
                      <a:pos x="33" y="151"/>
                    </a:cxn>
                    <a:cxn ang="0">
                      <a:pos x="29" y="160"/>
                    </a:cxn>
                    <a:cxn ang="0">
                      <a:pos x="25" y="170"/>
                    </a:cxn>
                    <a:cxn ang="0">
                      <a:pos x="25" y="182"/>
                    </a:cxn>
                    <a:cxn ang="0">
                      <a:pos x="28" y="195"/>
                    </a:cxn>
                    <a:cxn ang="0">
                      <a:pos x="33" y="211"/>
                    </a:cxn>
                    <a:cxn ang="0">
                      <a:pos x="19" y="195"/>
                    </a:cxn>
                    <a:cxn ang="0">
                      <a:pos x="9" y="180"/>
                    </a:cxn>
                    <a:cxn ang="0">
                      <a:pos x="3" y="165"/>
                    </a:cxn>
                    <a:cxn ang="0">
                      <a:pos x="0" y="151"/>
                    </a:cxn>
                    <a:cxn ang="0">
                      <a:pos x="2" y="137"/>
                    </a:cxn>
                    <a:cxn ang="0">
                      <a:pos x="7" y="121"/>
                    </a:cxn>
                    <a:cxn ang="0">
                      <a:pos x="16" y="104"/>
                    </a:cxn>
                    <a:cxn ang="0">
                      <a:pos x="29" y="85"/>
                    </a:cxn>
                    <a:cxn ang="0">
                      <a:pos x="37" y="73"/>
                    </a:cxn>
                    <a:cxn ang="0">
                      <a:pos x="43" y="61"/>
                    </a:cxn>
                    <a:cxn ang="0">
                      <a:pos x="48" y="49"/>
                    </a:cxn>
                    <a:cxn ang="0">
                      <a:pos x="53" y="39"/>
                    </a:cxn>
                    <a:cxn ang="0">
                      <a:pos x="58" y="29"/>
                    </a:cxn>
                    <a:cxn ang="0">
                      <a:pos x="64" y="20"/>
                    </a:cxn>
                    <a:cxn ang="0">
                      <a:pos x="72" y="13"/>
                    </a:cxn>
                    <a:cxn ang="0">
                      <a:pos x="83" y="7"/>
                    </a:cxn>
                    <a:cxn ang="0">
                      <a:pos x="96" y="3"/>
                    </a:cxn>
                    <a:cxn ang="0">
                      <a:pos x="113" y="0"/>
                    </a:cxn>
                  </a:cxnLst>
                  <a:rect l="0" t="0" r="r" b="b"/>
                  <a:pathLst>
                    <a:path w="219" h="211">
                      <a:moveTo>
                        <a:pt x="113" y="0"/>
                      </a:moveTo>
                      <a:lnTo>
                        <a:pt x="125" y="2"/>
                      </a:lnTo>
                      <a:lnTo>
                        <a:pt x="141" y="6"/>
                      </a:lnTo>
                      <a:lnTo>
                        <a:pt x="159" y="11"/>
                      </a:lnTo>
                      <a:lnTo>
                        <a:pt x="177" y="17"/>
                      </a:lnTo>
                      <a:lnTo>
                        <a:pt x="194" y="24"/>
                      </a:lnTo>
                      <a:lnTo>
                        <a:pt x="208" y="30"/>
                      </a:lnTo>
                      <a:lnTo>
                        <a:pt x="219" y="36"/>
                      </a:lnTo>
                      <a:lnTo>
                        <a:pt x="201" y="42"/>
                      </a:lnTo>
                      <a:lnTo>
                        <a:pt x="182" y="44"/>
                      </a:lnTo>
                      <a:lnTo>
                        <a:pt x="165" y="43"/>
                      </a:lnTo>
                      <a:lnTo>
                        <a:pt x="127" y="41"/>
                      </a:lnTo>
                      <a:lnTo>
                        <a:pt x="116" y="42"/>
                      </a:lnTo>
                      <a:lnTo>
                        <a:pt x="107" y="45"/>
                      </a:lnTo>
                      <a:lnTo>
                        <a:pt x="101" y="49"/>
                      </a:lnTo>
                      <a:lnTo>
                        <a:pt x="97" y="54"/>
                      </a:lnTo>
                      <a:lnTo>
                        <a:pt x="94" y="60"/>
                      </a:lnTo>
                      <a:lnTo>
                        <a:pt x="93" y="67"/>
                      </a:lnTo>
                      <a:lnTo>
                        <a:pt x="90" y="75"/>
                      </a:lnTo>
                      <a:lnTo>
                        <a:pt x="87" y="84"/>
                      </a:lnTo>
                      <a:lnTo>
                        <a:pt x="82" y="93"/>
                      </a:lnTo>
                      <a:lnTo>
                        <a:pt x="74" y="105"/>
                      </a:lnTo>
                      <a:lnTo>
                        <a:pt x="65" y="115"/>
                      </a:lnTo>
                      <a:lnTo>
                        <a:pt x="47" y="133"/>
                      </a:lnTo>
                      <a:lnTo>
                        <a:pt x="39" y="142"/>
                      </a:lnTo>
                      <a:lnTo>
                        <a:pt x="33" y="151"/>
                      </a:lnTo>
                      <a:lnTo>
                        <a:pt x="29" y="160"/>
                      </a:lnTo>
                      <a:lnTo>
                        <a:pt x="25" y="170"/>
                      </a:lnTo>
                      <a:lnTo>
                        <a:pt x="25" y="182"/>
                      </a:lnTo>
                      <a:lnTo>
                        <a:pt x="28" y="195"/>
                      </a:lnTo>
                      <a:lnTo>
                        <a:pt x="33" y="211"/>
                      </a:lnTo>
                      <a:lnTo>
                        <a:pt x="19" y="195"/>
                      </a:lnTo>
                      <a:lnTo>
                        <a:pt x="9" y="180"/>
                      </a:lnTo>
                      <a:lnTo>
                        <a:pt x="3" y="165"/>
                      </a:lnTo>
                      <a:lnTo>
                        <a:pt x="0" y="151"/>
                      </a:lnTo>
                      <a:lnTo>
                        <a:pt x="2" y="137"/>
                      </a:lnTo>
                      <a:lnTo>
                        <a:pt x="7" y="121"/>
                      </a:lnTo>
                      <a:lnTo>
                        <a:pt x="16" y="104"/>
                      </a:lnTo>
                      <a:lnTo>
                        <a:pt x="29" y="85"/>
                      </a:lnTo>
                      <a:lnTo>
                        <a:pt x="37" y="73"/>
                      </a:lnTo>
                      <a:lnTo>
                        <a:pt x="43" y="61"/>
                      </a:lnTo>
                      <a:lnTo>
                        <a:pt x="48" y="49"/>
                      </a:lnTo>
                      <a:lnTo>
                        <a:pt x="53" y="39"/>
                      </a:lnTo>
                      <a:lnTo>
                        <a:pt x="58" y="29"/>
                      </a:lnTo>
                      <a:lnTo>
                        <a:pt x="64" y="20"/>
                      </a:lnTo>
                      <a:lnTo>
                        <a:pt x="72" y="13"/>
                      </a:lnTo>
                      <a:lnTo>
                        <a:pt x="83" y="7"/>
                      </a:lnTo>
                      <a:lnTo>
                        <a:pt x="96" y="3"/>
                      </a:lnTo>
                      <a:lnTo>
                        <a:pt x="113" y="0"/>
                      </a:lnTo>
                      <a:close/>
                    </a:path>
                  </a:pathLst>
                </a:custGeom>
                <a:solidFill>
                  <a:srgbClr val="D0FFF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8" name="Freeform 16"/>
                <p:cNvSpPr>
                  <a:spLocks/>
                </p:cNvSpPr>
                <p:nvPr/>
              </p:nvSpPr>
              <p:spPr bwMode="auto">
                <a:xfrm>
                  <a:off x="6354763" y="3903663"/>
                  <a:ext cx="565150" cy="523875"/>
                </a:xfrm>
                <a:custGeom>
                  <a:avLst/>
                  <a:gdLst/>
                  <a:ahLst/>
                  <a:cxnLst>
                    <a:cxn ang="0">
                      <a:pos x="246" y="3"/>
                    </a:cxn>
                    <a:cxn ang="0">
                      <a:pos x="275" y="16"/>
                    </a:cxn>
                    <a:cxn ang="0">
                      <a:pos x="296" y="41"/>
                    </a:cxn>
                    <a:cxn ang="0">
                      <a:pos x="305" y="76"/>
                    </a:cxn>
                    <a:cxn ang="0">
                      <a:pos x="305" y="112"/>
                    </a:cxn>
                    <a:cxn ang="0">
                      <a:pos x="318" y="141"/>
                    </a:cxn>
                    <a:cxn ang="0">
                      <a:pos x="339" y="168"/>
                    </a:cxn>
                    <a:cxn ang="0">
                      <a:pos x="353" y="197"/>
                    </a:cxn>
                    <a:cxn ang="0">
                      <a:pos x="355" y="238"/>
                    </a:cxn>
                    <a:cxn ang="0">
                      <a:pos x="342" y="277"/>
                    </a:cxn>
                    <a:cxn ang="0">
                      <a:pos x="316" y="309"/>
                    </a:cxn>
                    <a:cxn ang="0">
                      <a:pos x="280" y="328"/>
                    </a:cxn>
                    <a:cxn ang="0">
                      <a:pos x="248" y="329"/>
                    </a:cxn>
                    <a:cxn ang="0">
                      <a:pos x="232" y="320"/>
                    </a:cxn>
                    <a:cxn ang="0">
                      <a:pos x="217" y="301"/>
                    </a:cxn>
                    <a:cxn ang="0">
                      <a:pos x="204" y="289"/>
                    </a:cxn>
                    <a:cxn ang="0">
                      <a:pos x="184" y="284"/>
                    </a:cxn>
                    <a:cxn ang="0">
                      <a:pos x="160" y="287"/>
                    </a:cxn>
                    <a:cxn ang="0">
                      <a:pos x="136" y="289"/>
                    </a:cxn>
                    <a:cxn ang="0">
                      <a:pos x="106" y="285"/>
                    </a:cxn>
                    <a:cxn ang="0">
                      <a:pos x="87" y="273"/>
                    </a:cxn>
                    <a:cxn ang="0">
                      <a:pos x="76" y="256"/>
                    </a:cxn>
                    <a:cxn ang="0">
                      <a:pos x="68" y="237"/>
                    </a:cxn>
                    <a:cxn ang="0">
                      <a:pos x="57" y="205"/>
                    </a:cxn>
                    <a:cxn ang="0">
                      <a:pos x="43" y="186"/>
                    </a:cxn>
                    <a:cxn ang="0">
                      <a:pos x="16" y="154"/>
                    </a:cxn>
                    <a:cxn ang="0">
                      <a:pos x="2" y="120"/>
                    </a:cxn>
                    <a:cxn ang="0">
                      <a:pos x="2" y="86"/>
                    </a:cxn>
                    <a:cxn ang="0">
                      <a:pos x="18" y="55"/>
                    </a:cxn>
                    <a:cxn ang="0">
                      <a:pos x="51" y="29"/>
                    </a:cxn>
                    <a:cxn ang="0">
                      <a:pos x="90" y="15"/>
                    </a:cxn>
                    <a:cxn ang="0">
                      <a:pos x="120" y="17"/>
                    </a:cxn>
                    <a:cxn ang="0">
                      <a:pos x="163" y="20"/>
                    </a:cxn>
                    <a:cxn ang="0">
                      <a:pos x="194" y="6"/>
                    </a:cxn>
                    <a:cxn ang="0">
                      <a:pos x="229" y="0"/>
                    </a:cxn>
                  </a:cxnLst>
                  <a:rect l="0" t="0" r="r" b="b"/>
                  <a:pathLst>
                    <a:path w="356" h="330">
                      <a:moveTo>
                        <a:pt x="229" y="0"/>
                      </a:moveTo>
                      <a:lnTo>
                        <a:pt x="246" y="3"/>
                      </a:lnTo>
                      <a:lnTo>
                        <a:pt x="261" y="8"/>
                      </a:lnTo>
                      <a:lnTo>
                        <a:pt x="275" y="16"/>
                      </a:lnTo>
                      <a:lnTo>
                        <a:pt x="286" y="27"/>
                      </a:lnTo>
                      <a:lnTo>
                        <a:pt x="296" y="41"/>
                      </a:lnTo>
                      <a:lnTo>
                        <a:pt x="302" y="57"/>
                      </a:lnTo>
                      <a:lnTo>
                        <a:pt x="305" y="76"/>
                      </a:lnTo>
                      <a:lnTo>
                        <a:pt x="304" y="97"/>
                      </a:lnTo>
                      <a:lnTo>
                        <a:pt x="305" y="112"/>
                      </a:lnTo>
                      <a:lnTo>
                        <a:pt x="310" y="126"/>
                      </a:lnTo>
                      <a:lnTo>
                        <a:pt x="318" y="141"/>
                      </a:lnTo>
                      <a:lnTo>
                        <a:pt x="328" y="155"/>
                      </a:lnTo>
                      <a:lnTo>
                        <a:pt x="339" y="168"/>
                      </a:lnTo>
                      <a:lnTo>
                        <a:pt x="347" y="182"/>
                      </a:lnTo>
                      <a:lnTo>
                        <a:pt x="353" y="197"/>
                      </a:lnTo>
                      <a:lnTo>
                        <a:pt x="356" y="217"/>
                      </a:lnTo>
                      <a:lnTo>
                        <a:pt x="355" y="238"/>
                      </a:lnTo>
                      <a:lnTo>
                        <a:pt x="350" y="257"/>
                      </a:lnTo>
                      <a:lnTo>
                        <a:pt x="342" y="277"/>
                      </a:lnTo>
                      <a:lnTo>
                        <a:pt x="331" y="294"/>
                      </a:lnTo>
                      <a:lnTo>
                        <a:pt x="316" y="309"/>
                      </a:lnTo>
                      <a:lnTo>
                        <a:pt x="299" y="320"/>
                      </a:lnTo>
                      <a:lnTo>
                        <a:pt x="280" y="328"/>
                      </a:lnTo>
                      <a:lnTo>
                        <a:pt x="259" y="330"/>
                      </a:lnTo>
                      <a:lnTo>
                        <a:pt x="248" y="329"/>
                      </a:lnTo>
                      <a:lnTo>
                        <a:pt x="239" y="326"/>
                      </a:lnTo>
                      <a:lnTo>
                        <a:pt x="232" y="320"/>
                      </a:lnTo>
                      <a:lnTo>
                        <a:pt x="221" y="308"/>
                      </a:lnTo>
                      <a:lnTo>
                        <a:pt x="217" y="301"/>
                      </a:lnTo>
                      <a:lnTo>
                        <a:pt x="211" y="295"/>
                      </a:lnTo>
                      <a:lnTo>
                        <a:pt x="204" y="289"/>
                      </a:lnTo>
                      <a:lnTo>
                        <a:pt x="195" y="286"/>
                      </a:lnTo>
                      <a:lnTo>
                        <a:pt x="184" y="284"/>
                      </a:lnTo>
                      <a:lnTo>
                        <a:pt x="171" y="284"/>
                      </a:lnTo>
                      <a:lnTo>
                        <a:pt x="160" y="287"/>
                      </a:lnTo>
                      <a:lnTo>
                        <a:pt x="147" y="288"/>
                      </a:lnTo>
                      <a:lnTo>
                        <a:pt x="136" y="289"/>
                      </a:lnTo>
                      <a:lnTo>
                        <a:pt x="119" y="288"/>
                      </a:lnTo>
                      <a:lnTo>
                        <a:pt x="106" y="285"/>
                      </a:lnTo>
                      <a:lnTo>
                        <a:pt x="95" y="279"/>
                      </a:lnTo>
                      <a:lnTo>
                        <a:pt x="87" y="273"/>
                      </a:lnTo>
                      <a:lnTo>
                        <a:pt x="81" y="265"/>
                      </a:lnTo>
                      <a:lnTo>
                        <a:pt x="76" y="256"/>
                      </a:lnTo>
                      <a:lnTo>
                        <a:pt x="72" y="247"/>
                      </a:lnTo>
                      <a:lnTo>
                        <a:pt x="68" y="237"/>
                      </a:lnTo>
                      <a:lnTo>
                        <a:pt x="61" y="215"/>
                      </a:lnTo>
                      <a:lnTo>
                        <a:pt x="57" y="205"/>
                      </a:lnTo>
                      <a:lnTo>
                        <a:pt x="51" y="195"/>
                      </a:lnTo>
                      <a:lnTo>
                        <a:pt x="43" y="186"/>
                      </a:lnTo>
                      <a:lnTo>
                        <a:pt x="27" y="170"/>
                      </a:lnTo>
                      <a:lnTo>
                        <a:pt x="16" y="154"/>
                      </a:lnTo>
                      <a:lnTo>
                        <a:pt x="7" y="137"/>
                      </a:lnTo>
                      <a:lnTo>
                        <a:pt x="2" y="120"/>
                      </a:lnTo>
                      <a:lnTo>
                        <a:pt x="0" y="102"/>
                      </a:lnTo>
                      <a:lnTo>
                        <a:pt x="2" y="86"/>
                      </a:lnTo>
                      <a:lnTo>
                        <a:pt x="8" y="70"/>
                      </a:lnTo>
                      <a:lnTo>
                        <a:pt x="18" y="55"/>
                      </a:lnTo>
                      <a:lnTo>
                        <a:pt x="32" y="42"/>
                      </a:lnTo>
                      <a:lnTo>
                        <a:pt x="51" y="29"/>
                      </a:lnTo>
                      <a:lnTo>
                        <a:pt x="75" y="19"/>
                      </a:lnTo>
                      <a:lnTo>
                        <a:pt x="90" y="15"/>
                      </a:lnTo>
                      <a:lnTo>
                        <a:pt x="105" y="15"/>
                      </a:lnTo>
                      <a:lnTo>
                        <a:pt x="120" y="17"/>
                      </a:lnTo>
                      <a:lnTo>
                        <a:pt x="148" y="20"/>
                      </a:lnTo>
                      <a:lnTo>
                        <a:pt x="163" y="20"/>
                      </a:lnTo>
                      <a:lnTo>
                        <a:pt x="176" y="14"/>
                      </a:lnTo>
                      <a:lnTo>
                        <a:pt x="194" y="6"/>
                      </a:lnTo>
                      <a:lnTo>
                        <a:pt x="211" y="2"/>
                      </a:lnTo>
                      <a:lnTo>
                        <a:pt x="229" y="0"/>
                      </a:lnTo>
                      <a:close/>
                    </a:path>
                  </a:pathLst>
                </a:custGeom>
                <a:solidFill>
                  <a:srgbClr val="1200B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9" name="Freeform 17"/>
                <p:cNvSpPr>
                  <a:spLocks/>
                </p:cNvSpPr>
                <p:nvPr/>
              </p:nvSpPr>
              <p:spPr bwMode="auto">
                <a:xfrm>
                  <a:off x="6376988" y="3922713"/>
                  <a:ext cx="496888" cy="449263"/>
                </a:xfrm>
                <a:custGeom>
                  <a:avLst/>
                  <a:gdLst/>
                  <a:ahLst/>
                  <a:cxnLst>
                    <a:cxn ang="0">
                      <a:pos x="216" y="0"/>
                    </a:cxn>
                    <a:cxn ang="0">
                      <a:pos x="242" y="11"/>
                    </a:cxn>
                    <a:cxn ang="0">
                      <a:pos x="259" y="34"/>
                    </a:cxn>
                    <a:cxn ang="0">
                      <a:pos x="268" y="90"/>
                    </a:cxn>
                    <a:cxn ang="0">
                      <a:pos x="275" y="119"/>
                    </a:cxn>
                    <a:cxn ang="0">
                      <a:pos x="293" y="148"/>
                    </a:cxn>
                    <a:cxn ang="0">
                      <a:pos x="309" y="183"/>
                    </a:cxn>
                    <a:cxn ang="0">
                      <a:pos x="312" y="218"/>
                    </a:cxn>
                    <a:cxn ang="0">
                      <a:pos x="296" y="255"/>
                    </a:cxn>
                    <a:cxn ang="0">
                      <a:pos x="271" y="277"/>
                    </a:cxn>
                    <a:cxn ang="0">
                      <a:pos x="245" y="283"/>
                    </a:cxn>
                    <a:cxn ang="0">
                      <a:pos x="220" y="273"/>
                    </a:cxn>
                    <a:cxn ang="0">
                      <a:pos x="198" y="250"/>
                    </a:cxn>
                    <a:cxn ang="0">
                      <a:pos x="174" y="241"/>
                    </a:cxn>
                    <a:cxn ang="0">
                      <a:pos x="149" y="242"/>
                    </a:cxn>
                    <a:cxn ang="0">
                      <a:pos x="109" y="243"/>
                    </a:cxn>
                    <a:cxn ang="0">
                      <a:pos x="84" y="235"/>
                    </a:cxn>
                    <a:cxn ang="0">
                      <a:pos x="66" y="217"/>
                    </a:cxn>
                    <a:cxn ang="0">
                      <a:pos x="56" y="193"/>
                    </a:cxn>
                    <a:cxn ang="0">
                      <a:pos x="48" y="167"/>
                    </a:cxn>
                    <a:cxn ang="0">
                      <a:pos x="35" y="145"/>
                    </a:cxn>
                    <a:cxn ang="0">
                      <a:pos x="13" y="127"/>
                    </a:cxn>
                    <a:cxn ang="0">
                      <a:pos x="2" y="105"/>
                    </a:cxn>
                    <a:cxn ang="0">
                      <a:pos x="1" y="83"/>
                    </a:cxn>
                    <a:cxn ang="0">
                      <a:pos x="12" y="65"/>
                    </a:cxn>
                    <a:cxn ang="0">
                      <a:pos x="30" y="55"/>
                    </a:cxn>
                    <a:cxn ang="0">
                      <a:pos x="47" y="41"/>
                    </a:cxn>
                    <a:cxn ang="0">
                      <a:pos x="69" y="22"/>
                    </a:cxn>
                    <a:cxn ang="0">
                      <a:pos x="88" y="15"/>
                    </a:cxn>
                    <a:cxn ang="0">
                      <a:pos x="113" y="18"/>
                    </a:cxn>
                    <a:cxn ang="0">
                      <a:pos x="140" y="20"/>
                    </a:cxn>
                    <a:cxn ang="0">
                      <a:pos x="166" y="12"/>
                    </a:cxn>
                    <a:cxn ang="0">
                      <a:pos x="191" y="2"/>
                    </a:cxn>
                  </a:cxnLst>
                  <a:rect l="0" t="0" r="r" b="b"/>
                  <a:pathLst>
                    <a:path w="313" h="283">
                      <a:moveTo>
                        <a:pt x="204" y="0"/>
                      </a:moveTo>
                      <a:lnTo>
                        <a:pt x="216" y="0"/>
                      </a:lnTo>
                      <a:lnTo>
                        <a:pt x="229" y="3"/>
                      </a:lnTo>
                      <a:lnTo>
                        <a:pt x="242" y="11"/>
                      </a:lnTo>
                      <a:lnTo>
                        <a:pt x="252" y="22"/>
                      </a:lnTo>
                      <a:lnTo>
                        <a:pt x="259" y="34"/>
                      </a:lnTo>
                      <a:lnTo>
                        <a:pt x="262" y="48"/>
                      </a:lnTo>
                      <a:lnTo>
                        <a:pt x="268" y="90"/>
                      </a:lnTo>
                      <a:lnTo>
                        <a:pt x="270" y="105"/>
                      </a:lnTo>
                      <a:lnTo>
                        <a:pt x="275" y="119"/>
                      </a:lnTo>
                      <a:lnTo>
                        <a:pt x="283" y="132"/>
                      </a:lnTo>
                      <a:lnTo>
                        <a:pt x="293" y="148"/>
                      </a:lnTo>
                      <a:lnTo>
                        <a:pt x="303" y="165"/>
                      </a:lnTo>
                      <a:lnTo>
                        <a:pt x="309" y="183"/>
                      </a:lnTo>
                      <a:lnTo>
                        <a:pt x="313" y="200"/>
                      </a:lnTo>
                      <a:lnTo>
                        <a:pt x="312" y="218"/>
                      </a:lnTo>
                      <a:lnTo>
                        <a:pt x="307" y="236"/>
                      </a:lnTo>
                      <a:lnTo>
                        <a:pt x="296" y="255"/>
                      </a:lnTo>
                      <a:lnTo>
                        <a:pt x="285" y="268"/>
                      </a:lnTo>
                      <a:lnTo>
                        <a:pt x="271" y="277"/>
                      </a:lnTo>
                      <a:lnTo>
                        <a:pt x="259" y="283"/>
                      </a:lnTo>
                      <a:lnTo>
                        <a:pt x="245" y="283"/>
                      </a:lnTo>
                      <a:lnTo>
                        <a:pt x="232" y="280"/>
                      </a:lnTo>
                      <a:lnTo>
                        <a:pt x="220" y="273"/>
                      </a:lnTo>
                      <a:lnTo>
                        <a:pt x="208" y="260"/>
                      </a:lnTo>
                      <a:lnTo>
                        <a:pt x="198" y="250"/>
                      </a:lnTo>
                      <a:lnTo>
                        <a:pt x="187" y="243"/>
                      </a:lnTo>
                      <a:lnTo>
                        <a:pt x="174" y="241"/>
                      </a:lnTo>
                      <a:lnTo>
                        <a:pt x="162" y="240"/>
                      </a:lnTo>
                      <a:lnTo>
                        <a:pt x="149" y="242"/>
                      </a:lnTo>
                      <a:lnTo>
                        <a:pt x="122" y="243"/>
                      </a:lnTo>
                      <a:lnTo>
                        <a:pt x="109" y="243"/>
                      </a:lnTo>
                      <a:lnTo>
                        <a:pt x="96" y="241"/>
                      </a:lnTo>
                      <a:lnTo>
                        <a:pt x="84" y="235"/>
                      </a:lnTo>
                      <a:lnTo>
                        <a:pt x="73" y="227"/>
                      </a:lnTo>
                      <a:lnTo>
                        <a:pt x="66" y="217"/>
                      </a:lnTo>
                      <a:lnTo>
                        <a:pt x="61" y="205"/>
                      </a:lnTo>
                      <a:lnTo>
                        <a:pt x="56" y="193"/>
                      </a:lnTo>
                      <a:lnTo>
                        <a:pt x="53" y="179"/>
                      </a:lnTo>
                      <a:lnTo>
                        <a:pt x="48" y="167"/>
                      </a:lnTo>
                      <a:lnTo>
                        <a:pt x="43" y="155"/>
                      </a:lnTo>
                      <a:lnTo>
                        <a:pt x="35" y="145"/>
                      </a:lnTo>
                      <a:lnTo>
                        <a:pt x="23" y="135"/>
                      </a:lnTo>
                      <a:lnTo>
                        <a:pt x="13" y="127"/>
                      </a:lnTo>
                      <a:lnTo>
                        <a:pt x="6" y="116"/>
                      </a:lnTo>
                      <a:lnTo>
                        <a:pt x="2" y="105"/>
                      </a:lnTo>
                      <a:lnTo>
                        <a:pt x="0" y="94"/>
                      </a:lnTo>
                      <a:lnTo>
                        <a:pt x="1" y="83"/>
                      </a:lnTo>
                      <a:lnTo>
                        <a:pt x="5" y="73"/>
                      </a:lnTo>
                      <a:lnTo>
                        <a:pt x="12" y="65"/>
                      </a:lnTo>
                      <a:lnTo>
                        <a:pt x="21" y="59"/>
                      </a:lnTo>
                      <a:lnTo>
                        <a:pt x="30" y="55"/>
                      </a:lnTo>
                      <a:lnTo>
                        <a:pt x="39" y="49"/>
                      </a:lnTo>
                      <a:lnTo>
                        <a:pt x="47" y="41"/>
                      </a:lnTo>
                      <a:lnTo>
                        <a:pt x="61" y="27"/>
                      </a:lnTo>
                      <a:lnTo>
                        <a:pt x="69" y="22"/>
                      </a:lnTo>
                      <a:lnTo>
                        <a:pt x="77" y="17"/>
                      </a:lnTo>
                      <a:lnTo>
                        <a:pt x="88" y="15"/>
                      </a:lnTo>
                      <a:lnTo>
                        <a:pt x="100" y="15"/>
                      </a:lnTo>
                      <a:lnTo>
                        <a:pt x="113" y="18"/>
                      </a:lnTo>
                      <a:lnTo>
                        <a:pt x="126" y="21"/>
                      </a:lnTo>
                      <a:lnTo>
                        <a:pt x="140" y="20"/>
                      </a:lnTo>
                      <a:lnTo>
                        <a:pt x="153" y="16"/>
                      </a:lnTo>
                      <a:lnTo>
                        <a:pt x="166" y="12"/>
                      </a:lnTo>
                      <a:lnTo>
                        <a:pt x="179" y="7"/>
                      </a:lnTo>
                      <a:lnTo>
                        <a:pt x="191" y="2"/>
                      </a:lnTo>
                      <a:lnTo>
                        <a:pt x="204" y="0"/>
                      </a:lnTo>
                      <a:close/>
                    </a:path>
                  </a:pathLst>
                </a:custGeom>
                <a:solidFill>
                  <a:srgbClr val="520C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0" name="Freeform 18"/>
                <p:cNvSpPr>
                  <a:spLocks/>
                </p:cNvSpPr>
                <p:nvPr/>
              </p:nvSpPr>
              <p:spPr bwMode="auto">
                <a:xfrm>
                  <a:off x="6637338" y="2805113"/>
                  <a:ext cx="735013" cy="852488"/>
                </a:xfrm>
                <a:custGeom>
                  <a:avLst/>
                  <a:gdLst/>
                  <a:ahLst/>
                  <a:cxnLst>
                    <a:cxn ang="0">
                      <a:pos x="217" y="0"/>
                    </a:cxn>
                    <a:cxn ang="0">
                      <a:pos x="253" y="5"/>
                    </a:cxn>
                    <a:cxn ang="0">
                      <a:pos x="284" y="17"/>
                    </a:cxn>
                    <a:cxn ang="0">
                      <a:pos x="307" y="38"/>
                    </a:cxn>
                    <a:cxn ang="0">
                      <a:pos x="321" y="66"/>
                    </a:cxn>
                    <a:cxn ang="0">
                      <a:pos x="321" y="104"/>
                    </a:cxn>
                    <a:cxn ang="0">
                      <a:pos x="321" y="127"/>
                    </a:cxn>
                    <a:cxn ang="0">
                      <a:pos x="332" y="140"/>
                    </a:cxn>
                    <a:cxn ang="0">
                      <a:pos x="350" y="149"/>
                    </a:cxn>
                    <a:cxn ang="0">
                      <a:pos x="394" y="160"/>
                    </a:cxn>
                    <a:cxn ang="0">
                      <a:pos x="415" y="170"/>
                    </a:cxn>
                    <a:cxn ang="0">
                      <a:pos x="437" y="194"/>
                    </a:cxn>
                    <a:cxn ang="0">
                      <a:pos x="450" y="228"/>
                    </a:cxn>
                    <a:cxn ang="0">
                      <a:pos x="453" y="267"/>
                    </a:cxn>
                    <a:cxn ang="0">
                      <a:pos x="450" y="308"/>
                    </a:cxn>
                    <a:cxn ang="0">
                      <a:pos x="441" y="347"/>
                    </a:cxn>
                    <a:cxn ang="0">
                      <a:pos x="432" y="379"/>
                    </a:cxn>
                    <a:cxn ang="0">
                      <a:pos x="433" y="390"/>
                    </a:cxn>
                    <a:cxn ang="0">
                      <a:pos x="442" y="407"/>
                    </a:cxn>
                    <a:cxn ang="0">
                      <a:pos x="452" y="421"/>
                    </a:cxn>
                    <a:cxn ang="0">
                      <a:pos x="462" y="445"/>
                    </a:cxn>
                    <a:cxn ang="0">
                      <a:pos x="460" y="478"/>
                    </a:cxn>
                    <a:cxn ang="0">
                      <a:pos x="446" y="508"/>
                    </a:cxn>
                    <a:cxn ang="0">
                      <a:pos x="422" y="529"/>
                    </a:cxn>
                    <a:cxn ang="0">
                      <a:pos x="390" y="537"/>
                    </a:cxn>
                    <a:cxn ang="0">
                      <a:pos x="361" y="531"/>
                    </a:cxn>
                    <a:cxn ang="0">
                      <a:pos x="336" y="518"/>
                    </a:cxn>
                    <a:cxn ang="0">
                      <a:pos x="309" y="512"/>
                    </a:cxn>
                    <a:cxn ang="0">
                      <a:pos x="286" y="515"/>
                    </a:cxn>
                    <a:cxn ang="0">
                      <a:pos x="267" y="522"/>
                    </a:cxn>
                    <a:cxn ang="0">
                      <a:pos x="249" y="526"/>
                    </a:cxn>
                    <a:cxn ang="0">
                      <a:pos x="225" y="526"/>
                    </a:cxn>
                    <a:cxn ang="0">
                      <a:pos x="193" y="514"/>
                    </a:cxn>
                    <a:cxn ang="0">
                      <a:pos x="167" y="493"/>
                    </a:cxn>
                    <a:cxn ang="0">
                      <a:pos x="153" y="466"/>
                    </a:cxn>
                    <a:cxn ang="0">
                      <a:pos x="149" y="437"/>
                    </a:cxn>
                    <a:cxn ang="0">
                      <a:pos x="146" y="405"/>
                    </a:cxn>
                    <a:cxn ang="0">
                      <a:pos x="142" y="375"/>
                    </a:cxn>
                    <a:cxn ang="0">
                      <a:pos x="130" y="348"/>
                    </a:cxn>
                    <a:cxn ang="0">
                      <a:pos x="107" y="324"/>
                    </a:cxn>
                    <a:cxn ang="0">
                      <a:pos x="77" y="306"/>
                    </a:cxn>
                    <a:cxn ang="0">
                      <a:pos x="48" y="287"/>
                    </a:cxn>
                    <a:cxn ang="0">
                      <a:pos x="22" y="267"/>
                    </a:cxn>
                    <a:cxn ang="0">
                      <a:pos x="5" y="243"/>
                    </a:cxn>
                    <a:cxn ang="0">
                      <a:pos x="0" y="216"/>
                    </a:cxn>
                    <a:cxn ang="0">
                      <a:pos x="9" y="183"/>
                    </a:cxn>
                    <a:cxn ang="0">
                      <a:pos x="26" y="151"/>
                    </a:cxn>
                    <a:cxn ang="0">
                      <a:pos x="29" y="127"/>
                    </a:cxn>
                    <a:cxn ang="0">
                      <a:pos x="25" y="104"/>
                    </a:cxn>
                    <a:cxn ang="0">
                      <a:pos x="25" y="81"/>
                    </a:cxn>
                    <a:cxn ang="0">
                      <a:pos x="37" y="57"/>
                    </a:cxn>
                    <a:cxn ang="0">
                      <a:pos x="57" y="44"/>
                    </a:cxn>
                    <a:cxn ang="0">
                      <a:pos x="92" y="33"/>
                    </a:cxn>
                    <a:cxn ang="0">
                      <a:pos x="115" y="21"/>
                    </a:cxn>
                    <a:cxn ang="0">
                      <a:pos x="146" y="8"/>
                    </a:cxn>
                    <a:cxn ang="0">
                      <a:pos x="181" y="0"/>
                    </a:cxn>
                  </a:cxnLst>
                  <a:rect l="0" t="0" r="r" b="b"/>
                  <a:pathLst>
                    <a:path w="463" h="537">
                      <a:moveTo>
                        <a:pt x="200" y="0"/>
                      </a:moveTo>
                      <a:lnTo>
                        <a:pt x="217" y="0"/>
                      </a:lnTo>
                      <a:lnTo>
                        <a:pt x="235" y="1"/>
                      </a:lnTo>
                      <a:lnTo>
                        <a:pt x="253" y="5"/>
                      </a:lnTo>
                      <a:lnTo>
                        <a:pt x="269" y="10"/>
                      </a:lnTo>
                      <a:lnTo>
                        <a:pt x="284" y="17"/>
                      </a:lnTo>
                      <a:lnTo>
                        <a:pt x="297" y="27"/>
                      </a:lnTo>
                      <a:lnTo>
                        <a:pt x="307" y="38"/>
                      </a:lnTo>
                      <a:lnTo>
                        <a:pt x="315" y="51"/>
                      </a:lnTo>
                      <a:lnTo>
                        <a:pt x="321" y="66"/>
                      </a:lnTo>
                      <a:lnTo>
                        <a:pt x="322" y="84"/>
                      </a:lnTo>
                      <a:lnTo>
                        <a:pt x="321" y="104"/>
                      </a:lnTo>
                      <a:lnTo>
                        <a:pt x="320" y="116"/>
                      </a:lnTo>
                      <a:lnTo>
                        <a:pt x="321" y="127"/>
                      </a:lnTo>
                      <a:lnTo>
                        <a:pt x="326" y="135"/>
                      </a:lnTo>
                      <a:lnTo>
                        <a:pt x="332" y="140"/>
                      </a:lnTo>
                      <a:lnTo>
                        <a:pt x="340" y="146"/>
                      </a:lnTo>
                      <a:lnTo>
                        <a:pt x="350" y="149"/>
                      </a:lnTo>
                      <a:lnTo>
                        <a:pt x="371" y="154"/>
                      </a:lnTo>
                      <a:lnTo>
                        <a:pt x="394" y="160"/>
                      </a:lnTo>
                      <a:lnTo>
                        <a:pt x="405" y="164"/>
                      </a:lnTo>
                      <a:lnTo>
                        <a:pt x="415" y="170"/>
                      </a:lnTo>
                      <a:lnTo>
                        <a:pt x="427" y="180"/>
                      </a:lnTo>
                      <a:lnTo>
                        <a:pt x="437" y="194"/>
                      </a:lnTo>
                      <a:lnTo>
                        <a:pt x="444" y="210"/>
                      </a:lnTo>
                      <a:lnTo>
                        <a:pt x="450" y="228"/>
                      </a:lnTo>
                      <a:lnTo>
                        <a:pt x="452" y="248"/>
                      </a:lnTo>
                      <a:lnTo>
                        <a:pt x="453" y="267"/>
                      </a:lnTo>
                      <a:lnTo>
                        <a:pt x="452" y="288"/>
                      </a:lnTo>
                      <a:lnTo>
                        <a:pt x="450" y="308"/>
                      </a:lnTo>
                      <a:lnTo>
                        <a:pt x="446" y="328"/>
                      </a:lnTo>
                      <a:lnTo>
                        <a:pt x="441" y="347"/>
                      </a:lnTo>
                      <a:lnTo>
                        <a:pt x="437" y="364"/>
                      </a:lnTo>
                      <a:lnTo>
                        <a:pt x="432" y="379"/>
                      </a:lnTo>
                      <a:lnTo>
                        <a:pt x="432" y="384"/>
                      </a:lnTo>
                      <a:lnTo>
                        <a:pt x="433" y="390"/>
                      </a:lnTo>
                      <a:lnTo>
                        <a:pt x="437" y="398"/>
                      </a:lnTo>
                      <a:lnTo>
                        <a:pt x="442" y="407"/>
                      </a:lnTo>
                      <a:lnTo>
                        <a:pt x="448" y="414"/>
                      </a:lnTo>
                      <a:lnTo>
                        <a:pt x="452" y="421"/>
                      </a:lnTo>
                      <a:lnTo>
                        <a:pt x="458" y="429"/>
                      </a:lnTo>
                      <a:lnTo>
                        <a:pt x="462" y="445"/>
                      </a:lnTo>
                      <a:lnTo>
                        <a:pt x="463" y="462"/>
                      </a:lnTo>
                      <a:lnTo>
                        <a:pt x="460" y="478"/>
                      </a:lnTo>
                      <a:lnTo>
                        <a:pt x="455" y="494"/>
                      </a:lnTo>
                      <a:lnTo>
                        <a:pt x="446" y="508"/>
                      </a:lnTo>
                      <a:lnTo>
                        <a:pt x="435" y="519"/>
                      </a:lnTo>
                      <a:lnTo>
                        <a:pt x="422" y="529"/>
                      </a:lnTo>
                      <a:lnTo>
                        <a:pt x="407" y="535"/>
                      </a:lnTo>
                      <a:lnTo>
                        <a:pt x="390" y="537"/>
                      </a:lnTo>
                      <a:lnTo>
                        <a:pt x="376" y="535"/>
                      </a:lnTo>
                      <a:lnTo>
                        <a:pt x="361" y="531"/>
                      </a:lnTo>
                      <a:lnTo>
                        <a:pt x="348" y="525"/>
                      </a:lnTo>
                      <a:lnTo>
                        <a:pt x="336" y="518"/>
                      </a:lnTo>
                      <a:lnTo>
                        <a:pt x="322" y="514"/>
                      </a:lnTo>
                      <a:lnTo>
                        <a:pt x="309" y="512"/>
                      </a:lnTo>
                      <a:lnTo>
                        <a:pt x="297" y="513"/>
                      </a:lnTo>
                      <a:lnTo>
                        <a:pt x="286" y="515"/>
                      </a:lnTo>
                      <a:lnTo>
                        <a:pt x="276" y="518"/>
                      </a:lnTo>
                      <a:lnTo>
                        <a:pt x="267" y="522"/>
                      </a:lnTo>
                      <a:lnTo>
                        <a:pt x="258" y="525"/>
                      </a:lnTo>
                      <a:lnTo>
                        <a:pt x="249" y="526"/>
                      </a:lnTo>
                      <a:lnTo>
                        <a:pt x="238" y="527"/>
                      </a:lnTo>
                      <a:lnTo>
                        <a:pt x="225" y="526"/>
                      </a:lnTo>
                      <a:lnTo>
                        <a:pt x="211" y="522"/>
                      </a:lnTo>
                      <a:lnTo>
                        <a:pt x="193" y="514"/>
                      </a:lnTo>
                      <a:lnTo>
                        <a:pt x="177" y="504"/>
                      </a:lnTo>
                      <a:lnTo>
                        <a:pt x="167" y="493"/>
                      </a:lnTo>
                      <a:lnTo>
                        <a:pt x="159" y="480"/>
                      </a:lnTo>
                      <a:lnTo>
                        <a:pt x="153" y="466"/>
                      </a:lnTo>
                      <a:lnTo>
                        <a:pt x="151" y="452"/>
                      </a:lnTo>
                      <a:lnTo>
                        <a:pt x="149" y="437"/>
                      </a:lnTo>
                      <a:lnTo>
                        <a:pt x="147" y="421"/>
                      </a:lnTo>
                      <a:lnTo>
                        <a:pt x="146" y="405"/>
                      </a:lnTo>
                      <a:lnTo>
                        <a:pt x="145" y="389"/>
                      </a:lnTo>
                      <a:lnTo>
                        <a:pt x="142" y="375"/>
                      </a:lnTo>
                      <a:lnTo>
                        <a:pt x="137" y="360"/>
                      </a:lnTo>
                      <a:lnTo>
                        <a:pt x="130" y="348"/>
                      </a:lnTo>
                      <a:lnTo>
                        <a:pt x="121" y="335"/>
                      </a:lnTo>
                      <a:lnTo>
                        <a:pt x="107" y="324"/>
                      </a:lnTo>
                      <a:lnTo>
                        <a:pt x="92" y="316"/>
                      </a:lnTo>
                      <a:lnTo>
                        <a:pt x="77" y="306"/>
                      </a:lnTo>
                      <a:lnTo>
                        <a:pt x="62" y="297"/>
                      </a:lnTo>
                      <a:lnTo>
                        <a:pt x="48" y="287"/>
                      </a:lnTo>
                      <a:lnTo>
                        <a:pt x="34" y="277"/>
                      </a:lnTo>
                      <a:lnTo>
                        <a:pt x="22" y="267"/>
                      </a:lnTo>
                      <a:lnTo>
                        <a:pt x="12" y="256"/>
                      </a:lnTo>
                      <a:lnTo>
                        <a:pt x="5" y="243"/>
                      </a:lnTo>
                      <a:lnTo>
                        <a:pt x="1" y="231"/>
                      </a:lnTo>
                      <a:lnTo>
                        <a:pt x="0" y="216"/>
                      </a:lnTo>
                      <a:lnTo>
                        <a:pt x="1" y="200"/>
                      </a:lnTo>
                      <a:lnTo>
                        <a:pt x="9" y="183"/>
                      </a:lnTo>
                      <a:lnTo>
                        <a:pt x="20" y="163"/>
                      </a:lnTo>
                      <a:lnTo>
                        <a:pt x="26" y="151"/>
                      </a:lnTo>
                      <a:lnTo>
                        <a:pt x="29" y="138"/>
                      </a:lnTo>
                      <a:lnTo>
                        <a:pt x="29" y="127"/>
                      </a:lnTo>
                      <a:lnTo>
                        <a:pt x="28" y="115"/>
                      </a:lnTo>
                      <a:lnTo>
                        <a:pt x="25" y="104"/>
                      </a:lnTo>
                      <a:lnTo>
                        <a:pt x="25" y="92"/>
                      </a:lnTo>
                      <a:lnTo>
                        <a:pt x="25" y="81"/>
                      </a:lnTo>
                      <a:lnTo>
                        <a:pt x="30" y="67"/>
                      </a:lnTo>
                      <a:lnTo>
                        <a:pt x="37" y="57"/>
                      </a:lnTo>
                      <a:lnTo>
                        <a:pt x="46" y="49"/>
                      </a:lnTo>
                      <a:lnTo>
                        <a:pt x="57" y="44"/>
                      </a:lnTo>
                      <a:lnTo>
                        <a:pt x="80" y="37"/>
                      </a:lnTo>
                      <a:lnTo>
                        <a:pt x="92" y="33"/>
                      </a:lnTo>
                      <a:lnTo>
                        <a:pt x="103" y="29"/>
                      </a:lnTo>
                      <a:lnTo>
                        <a:pt x="115" y="21"/>
                      </a:lnTo>
                      <a:lnTo>
                        <a:pt x="130" y="14"/>
                      </a:lnTo>
                      <a:lnTo>
                        <a:pt x="146" y="8"/>
                      </a:lnTo>
                      <a:lnTo>
                        <a:pt x="163" y="3"/>
                      </a:lnTo>
                      <a:lnTo>
                        <a:pt x="181" y="0"/>
                      </a:lnTo>
                      <a:lnTo>
                        <a:pt x="200" y="0"/>
                      </a:lnTo>
                      <a:close/>
                    </a:path>
                  </a:pathLst>
                </a:custGeom>
                <a:solidFill>
                  <a:srgbClr val="33B7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 name="Freeform 19"/>
                <p:cNvSpPr>
                  <a:spLocks/>
                </p:cNvSpPr>
                <p:nvPr/>
              </p:nvSpPr>
              <p:spPr bwMode="auto">
                <a:xfrm>
                  <a:off x="6661151" y="2827338"/>
                  <a:ext cx="666750" cy="777875"/>
                </a:xfrm>
                <a:custGeom>
                  <a:avLst/>
                  <a:gdLst/>
                  <a:ahLst/>
                  <a:cxnLst>
                    <a:cxn ang="0">
                      <a:pos x="198" y="1"/>
                    </a:cxn>
                    <a:cxn ang="0">
                      <a:pos x="228" y="4"/>
                    </a:cxn>
                    <a:cxn ang="0">
                      <a:pos x="254" y="15"/>
                    </a:cxn>
                    <a:cxn ang="0">
                      <a:pos x="272" y="33"/>
                    </a:cxn>
                    <a:cxn ang="0">
                      <a:pos x="280" y="59"/>
                    </a:cxn>
                    <a:cxn ang="0">
                      <a:pos x="275" y="89"/>
                    </a:cxn>
                    <a:cxn ang="0">
                      <a:pos x="273" y="112"/>
                    </a:cxn>
                    <a:cxn ang="0">
                      <a:pos x="284" y="131"/>
                    </a:cxn>
                    <a:cxn ang="0">
                      <a:pos x="306" y="141"/>
                    </a:cxn>
                    <a:cxn ang="0">
                      <a:pos x="327" y="148"/>
                    </a:cxn>
                    <a:cxn ang="0">
                      <a:pos x="353" y="154"/>
                    </a:cxn>
                    <a:cxn ang="0">
                      <a:pos x="375" y="162"/>
                    </a:cxn>
                    <a:cxn ang="0">
                      <a:pos x="392" y="175"/>
                    </a:cxn>
                    <a:cxn ang="0">
                      <a:pos x="402" y="199"/>
                    </a:cxn>
                    <a:cxn ang="0">
                      <a:pos x="405" y="252"/>
                    </a:cxn>
                    <a:cxn ang="0">
                      <a:pos x="402" y="304"/>
                    </a:cxn>
                    <a:cxn ang="0">
                      <a:pos x="399" y="326"/>
                    </a:cxn>
                    <a:cxn ang="0">
                      <a:pos x="390" y="347"/>
                    </a:cxn>
                    <a:cxn ang="0">
                      <a:pos x="386" y="365"/>
                    </a:cxn>
                    <a:cxn ang="0">
                      <a:pos x="393" y="379"/>
                    </a:cxn>
                    <a:cxn ang="0">
                      <a:pos x="409" y="399"/>
                    </a:cxn>
                    <a:cxn ang="0">
                      <a:pos x="419" y="426"/>
                    </a:cxn>
                    <a:cxn ang="0">
                      <a:pos x="418" y="453"/>
                    </a:cxn>
                    <a:cxn ang="0">
                      <a:pos x="400" y="479"/>
                    </a:cxn>
                    <a:cxn ang="0">
                      <a:pos x="374" y="490"/>
                    </a:cxn>
                    <a:cxn ang="0">
                      <a:pos x="348" y="486"/>
                    </a:cxn>
                    <a:cxn ang="0">
                      <a:pos x="298" y="466"/>
                    </a:cxn>
                    <a:cxn ang="0">
                      <a:pos x="277" y="467"/>
                    </a:cxn>
                    <a:cxn ang="0">
                      <a:pos x="258" y="476"/>
                    </a:cxn>
                    <a:cxn ang="0">
                      <a:pos x="233" y="483"/>
                    </a:cxn>
                    <a:cxn ang="0">
                      <a:pos x="199" y="477"/>
                    </a:cxn>
                    <a:cxn ang="0">
                      <a:pos x="170" y="461"/>
                    </a:cxn>
                    <a:cxn ang="0">
                      <a:pos x="154" y="438"/>
                    </a:cxn>
                    <a:cxn ang="0">
                      <a:pos x="146" y="408"/>
                    </a:cxn>
                    <a:cxn ang="0">
                      <a:pos x="146" y="375"/>
                    </a:cxn>
                    <a:cxn ang="0">
                      <a:pos x="148" y="348"/>
                    </a:cxn>
                    <a:cxn ang="0">
                      <a:pos x="142" y="322"/>
                    </a:cxn>
                    <a:cxn ang="0">
                      <a:pos x="117" y="293"/>
                    </a:cxn>
                    <a:cxn ang="0">
                      <a:pos x="82" y="270"/>
                    </a:cxn>
                    <a:cxn ang="0">
                      <a:pos x="53" y="255"/>
                    </a:cxn>
                    <a:cxn ang="0">
                      <a:pos x="28" y="242"/>
                    </a:cxn>
                    <a:cxn ang="0">
                      <a:pos x="9" y="223"/>
                    </a:cxn>
                    <a:cxn ang="0">
                      <a:pos x="0" y="197"/>
                    </a:cxn>
                    <a:cxn ang="0">
                      <a:pos x="7" y="172"/>
                    </a:cxn>
                    <a:cxn ang="0">
                      <a:pos x="22" y="149"/>
                    </a:cxn>
                    <a:cxn ang="0">
                      <a:pos x="35" y="127"/>
                    </a:cxn>
                    <a:cxn ang="0">
                      <a:pos x="36" y="109"/>
                    </a:cxn>
                    <a:cxn ang="0">
                      <a:pos x="30" y="80"/>
                    </a:cxn>
                    <a:cxn ang="0">
                      <a:pos x="28" y="63"/>
                    </a:cxn>
                    <a:cxn ang="0">
                      <a:pos x="35" y="49"/>
                    </a:cxn>
                    <a:cxn ang="0">
                      <a:pos x="54" y="40"/>
                    </a:cxn>
                    <a:cxn ang="0">
                      <a:pos x="72" y="37"/>
                    </a:cxn>
                    <a:cxn ang="0">
                      <a:pos x="91" y="28"/>
                    </a:cxn>
                    <a:cxn ang="0">
                      <a:pos x="114" y="13"/>
                    </a:cxn>
                    <a:cxn ang="0">
                      <a:pos x="138" y="5"/>
                    </a:cxn>
                    <a:cxn ang="0">
                      <a:pos x="168" y="1"/>
                    </a:cxn>
                  </a:cxnLst>
                  <a:rect l="0" t="0" r="r" b="b"/>
                  <a:pathLst>
                    <a:path w="420" h="490">
                      <a:moveTo>
                        <a:pt x="183" y="0"/>
                      </a:moveTo>
                      <a:lnTo>
                        <a:pt x="198" y="1"/>
                      </a:lnTo>
                      <a:lnTo>
                        <a:pt x="214" y="2"/>
                      </a:lnTo>
                      <a:lnTo>
                        <a:pt x="228" y="4"/>
                      </a:lnTo>
                      <a:lnTo>
                        <a:pt x="242" y="9"/>
                      </a:lnTo>
                      <a:lnTo>
                        <a:pt x="254" y="15"/>
                      </a:lnTo>
                      <a:lnTo>
                        <a:pt x="264" y="23"/>
                      </a:lnTo>
                      <a:lnTo>
                        <a:pt x="272" y="33"/>
                      </a:lnTo>
                      <a:lnTo>
                        <a:pt x="277" y="45"/>
                      </a:lnTo>
                      <a:lnTo>
                        <a:pt x="280" y="59"/>
                      </a:lnTo>
                      <a:lnTo>
                        <a:pt x="278" y="76"/>
                      </a:lnTo>
                      <a:lnTo>
                        <a:pt x="275" y="89"/>
                      </a:lnTo>
                      <a:lnTo>
                        <a:pt x="273" y="100"/>
                      </a:lnTo>
                      <a:lnTo>
                        <a:pt x="273" y="112"/>
                      </a:lnTo>
                      <a:lnTo>
                        <a:pt x="277" y="123"/>
                      </a:lnTo>
                      <a:lnTo>
                        <a:pt x="284" y="131"/>
                      </a:lnTo>
                      <a:lnTo>
                        <a:pt x="294" y="136"/>
                      </a:lnTo>
                      <a:lnTo>
                        <a:pt x="306" y="141"/>
                      </a:lnTo>
                      <a:lnTo>
                        <a:pt x="316" y="145"/>
                      </a:lnTo>
                      <a:lnTo>
                        <a:pt x="327" y="148"/>
                      </a:lnTo>
                      <a:lnTo>
                        <a:pt x="340" y="151"/>
                      </a:lnTo>
                      <a:lnTo>
                        <a:pt x="353" y="154"/>
                      </a:lnTo>
                      <a:lnTo>
                        <a:pt x="364" y="157"/>
                      </a:lnTo>
                      <a:lnTo>
                        <a:pt x="375" y="162"/>
                      </a:lnTo>
                      <a:lnTo>
                        <a:pt x="385" y="167"/>
                      </a:lnTo>
                      <a:lnTo>
                        <a:pt x="392" y="175"/>
                      </a:lnTo>
                      <a:lnTo>
                        <a:pt x="398" y="185"/>
                      </a:lnTo>
                      <a:lnTo>
                        <a:pt x="402" y="199"/>
                      </a:lnTo>
                      <a:lnTo>
                        <a:pt x="404" y="225"/>
                      </a:lnTo>
                      <a:lnTo>
                        <a:pt x="405" y="252"/>
                      </a:lnTo>
                      <a:lnTo>
                        <a:pt x="404" y="278"/>
                      </a:lnTo>
                      <a:lnTo>
                        <a:pt x="402" y="304"/>
                      </a:lnTo>
                      <a:lnTo>
                        <a:pt x="402" y="316"/>
                      </a:lnTo>
                      <a:lnTo>
                        <a:pt x="399" y="326"/>
                      </a:lnTo>
                      <a:lnTo>
                        <a:pt x="394" y="336"/>
                      </a:lnTo>
                      <a:lnTo>
                        <a:pt x="390" y="347"/>
                      </a:lnTo>
                      <a:lnTo>
                        <a:pt x="387" y="357"/>
                      </a:lnTo>
                      <a:lnTo>
                        <a:pt x="386" y="365"/>
                      </a:lnTo>
                      <a:lnTo>
                        <a:pt x="388" y="372"/>
                      </a:lnTo>
                      <a:lnTo>
                        <a:pt x="393" y="379"/>
                      </a:lnTo>
                      <a:lnTo>
                        <a:pt x="400" y="387"/>
                      </a:lnTo>
                      <a:lnTo>
                        <a:pt x="409" y="399"/>
                      </a:lnTo>
                      <a:lnTo>
                        <a:pt x="415" y="413"/>
                      </a:lnTo>
                      <a:lnTo>
                        <a:pt x="419" y="426"/>
                      </a:lnTo>
                      <a:lnTo>
                        <a:pt x="420" y="439"/>
                      </a:lnTo>
                      <a:lnTo>
                        <a:pt x="418" y="453"/>
                      </a:lnTo>
                      <a:lnTo>
                        <a:pt x="411" y="466"/>
                      </a:lnTo>
                      <a:lnTo>
                        <a:pt x="400" y="479"/>
                      </a:lnTo>
                      <a:lnTo>
                        <a:pt x="386" y="487"/>
                      </a:lnTo>
                      <a:lnTo>
                        <a:pt x="374" y="490"/>
                      </a:lnTo>
                      <a:lnTo>
                        <a:pt x="361" y="489"/>
                      </a:lnTo>
                      <a:lnTo>
                        <a:pt x="348" y="486"/>
                      </a:lnTo>
                      <a:lnTo>
                        <a:pt x="311" y="470"/>
                      </a:lnTo>
                      <a:lnTo>
                        <a:pt x="298" y="466"/>
                      </a:lnTo>
                      <a:lnTo>
                        <a:pt x="287" y="465"/>
                      </a:lnTo>
                      <a:lnTo>
                        <a:pt x="277" y="467"/>
                      </a:lnTo>
                      <a:lnTo>
                        <a:pt x="268" y="471"/>
                      </a:lnTo>
                      <a:lnTo>
                        <a:pt x="258" y="476"/>
                      </a:lnTo>
                      <a:lnTo>
                        <a:pt x="249" y="480"/>
                      </a:lnTo>
                      <a:lnTo>
                        <a:pt x="233" y="483"/>
                      </a:lnTo>
                      <a:lnTo>
                        <a:pt x="216" y="481"/>
                      </a:lnTo>
                      <a:lnTo>
                        <a:pt x="199" y="477"/>
                      </a:lnTo>
                      <a:lnTo>
                        <a:pt x="183" y="470"/>
                      </a:lnTo>
                      <a:lnTo>
                        <a:pt x="170" y="461"/>
                      </a:lnTo>
                      <a:lnTo>
                        <a:pt x="161" y="450"/>
                      </a:lnTo>
                      <a:lnTo>
                        <a:pt x="154" y="438"/>
                      </a:lnTo>
                      <a:lnTo>
                        <a:pt x="148" y="424"/>
                      </a:lnTo>
                      <a:lnTo>
                        <a:pt x="146" y="408"/>
                      </a:lnTo>
                      <a:lnTo>
                        <a:pt x="146" y="391"/>
                      </a:lnTo>
                      <a:lnTo>
                        <a:pt x="146" y="375"/>
                      </a:lnTo>
                      <a:lnTo>
                        <a:pt x="148" y="361"/>
                      </a:lnTo>
                      <a:lnTo>
                        <a:pt x="148" y="348"/>
                      </a:lnTo>
                      <a:lnTo>
                        <a:pt x="146" y="335"/>
                      </a:lnTo>
                      <a:lnTo>
                        <a:pt x="142" y="322"/>
                      </a:lnTo>
                      <a:lnTo>
                        <a:pt x="132" y="309"/>
                      </a:lnTo>
                      <a:lnTo>
                        <a:pt x="117" y="293"/>
                      </a:lnTo>
                      <a:lnTo>
                        <a:pt x="100" y="281"/>
                      </a:lnTo>
                      <a:lnTo>
                        <a:pt x="82" y="270"/>
                      </a:lnTo>
                      <a:lnTo>
                        <a:pt x="65" y="261"/>
                      </a:lnTo>
                      <a:lnTo>
                        <a:pt x="53" y="255"/>
                      </a:lnTo>
                      <a:lnTo>
                        <a:pt x="41" y="249"/>
                      </a:lnTo>
                      <a:lnTo>
                        <a:pt x="28" y="242"/>
                      </a:lnTo>
                      <a:lnTo>
                        <a:pt x="18" y="233"/>
                      </a:lnTo>
                      <a:lnTo>
                        <a:pt x="9" y="223"/>
                      </a:lnTo>
                      <a:lnTo>
                        <a:pt x="2" y="212"/>
                      </a:lnTo>
                      <a:lnTo>
                        <a:pt x="0" y="197"/>
                      </a:lnTo>
                      <a:lnTo>
                        <a:pt x="2" y="185"/>
                      </a:lnTo>
                      <a:lnTo>
                        <a:pt x="7" y="172"/>
                      </a:lnTo>
                      <a:lnTo>
                        <a:pt x="14" y="161"/>
                      </a:lnTo>
                      <a:lnTo>
                        <a:pt x="22" y="149"/>
                      </a:lnTo>
                      <a:lnTo>
                        <a:pt x="29" y="139"/>
                      </a:lnTo>
                      <a:lnTo>
                        <a:pt x="35" y="127"/>
                      </a:lnTo>
                      <a:lnTo>
                        <a:pt x="37" y="118"/>
                      </a:lnTo>
                      <a:lnTo>
                        <a:pt x="36" y="109"/>
                      </a:lnTo>
                      <a:lnTo>
                        <a:pt x="33" y="90"/>
                      </a:lnTo>
                      <a:lnTo>
                        <a:pt x="30" y="80"/>
                      </a:lnTo>
                      <a:lnTo>
                        <a:pt x="28" y="71"/>
                      </a:lnTo>
                      <a:lnTo>
                        <a:pt x="28" y="63"/>
                      </a:lnTo>
                      <a:lnTo>
                        <a:pt x="31" y="55"/>
                      </a:lnTo>
                      <a:lnTo>
                        <a:pt x="35" y="49"/>
                      </a:lnTo>
                      <a:lnTo>
                        <a:pt x="44" y="43"/>
                      </a:lnTo>
                      <a:lnTo>
                        <a:pt x="54" y="40"/>
                      </a:lnTo>
                      <a:lnTo>
                        <a:pt x="64" y="38"/>
                      </a:lnTo>
                      <a:lnTo>
                        <a:pt x="72" y="37"/>
                      </a:lnTo>
                      <a:lnTo>
                        <a:pt x="82" y="34"/>
                      </a:lnTo>
                      <a:lnTo>
                        <a:pt x="91" y="28"/>
                      </a:lnTo>
                      <a:lnTo>
                        <a:pt x="103" y="20"/>
                      </a:lnTo>
                      <a:lnTo>
                        <a:pt x="114" y="13"/>
                      </a:lnTo>
                      <a:lnTo>
                        <a:pt x="126" y="8"/>
                      </a:lnTo>
                      <a:lnTo>
                        <a:pt x="138" y="5"/>
                      </a:lnTo>
                      <a:lnTo>
                        <a:pt x="153" y="2"/>
                      </a:lnTo>
                      <a:lnTo>
                        <a:pt x="168" y="1"/>
                      </a:lnTo>
                      <a:lnTo>
                        <a:pt x="183" y="0"/>
                      </a:lnTo>
                      <a:close/>
                    </a:path>
                  </a:pathLst>
                </a:custGeom>
                <a:solidFill>
                  <a:srgbClr val="68FE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 name="Freeform 20"/>
                <p:cNvSpPr>
                  <a:spLocks/>
                </p:cNvSpPr>
                <p:nvPr/>
              </p:nvSpPr>
              <p:spPr bwMode="auto">
                <a:xfrm>
                  <a:off x="6721476" y="2851151"/>
                  <a:ext cx="334963" cy="355600"/>
                </a:xfrm>
                <a:custGeom>
                  <a:avLst/>
                  <a:gdLst/>
                  <a:ahLst/>
                  <a:cxnLst>
                    <a:cxn ang="0">
                      <a:pos x="161" y="1"/>
                    </a:cxn>
                    <a:cxn ang="0">
                      <a:pos x="187" y="11"/>
                    </a:cxn>
                    <a:cxn ang="0">
                      <a:pos x="204" y="31"/>
                    </a:cxn>
                    <a:cxn ang="0">
                      <a:pos x="208" y="61"/>
                    </a:cxn>
                    <a:cxn ang="0">
                      <a:pos x="206" y="71"/>
                    </a:cxn>
                    <a:cxn ang="0">
                      <a:pos x="204" y="92"/>
                    </a:cxn>
                    <a:cxn ang="0">
                      <a:pos x="202" y="114"/>
                    </a:cxn>
                    <a:cxn ang="0">
                      <a:pos x="204" y="132"/>
                    </a:cxn>
                    <a:cxn ang="0">
                      <a:pos x="211" y="137"/>
                    </a:cxn>
                    <a:cxn ang="0">
                      <a:pos x="206" y="138"/>
                    </a:cxn>
                    <a:cxn ang="0">
                      <a:pos x="198" y="131"/>
                    </a:cxn>
                    <a:cxn ang="0">
                      <a:pos x="191" y="124"/>
                    </a:cxn>
                    <a:cxn ang="0">
                      <a:pos x="183" y="102"/>
                    </a:cxn>
                    <a:cxn ang="0">
                      <a:pos x="181" y="78"/>
                    </a:cxn>
                    <a:cxn ang="0">
                      <a:pos x="176" y="57"/>
                    </a:cxn>
                    <a:cxn ang="0">
                      <a:pos x="161" y="45"/>
                    </a:cxn>
                    <a:cxn ang="0">
                      <a:pos x="140" y="47"/>
                    </a:cxn>
                    <a:cxn ang="0">
                      <a:pos x="117" y="57"/>
                    </a:cxn>
                    <a:cxn ang="0">
                      <a:pos x="97" y="69"/>
                    </a:cxn>
                    <a:cxn ang="0">
                      <a:pos x="81" y="80"/>
                    </a:cxn>
                    <a:cxn ang="0">
                      <a:pos x="67" y="104"/>
                    </a:cxn>
                    <a:cxn ang="0">
                      <a:pos x="45" y="148"/>
                    </a:cxn>
                    <a:cxn ang="0">
                      <a:pos x="36" y="164"/>
                    </a:cxn>
                    <a:cxn ang="0">
                      <a:pos x="41" y="181"/>
                    </a:cxn>
                    <a:cxn ang="0">
                      <a:pos x="53" y="201"/>
                    </a:cxn>
                    <a:cxn ang="0">
                      <a:pos x="68" y="216"/>
                    </a:cxn>
                    <a:cxn ang="0">
                      <a:pos x="79" y="222"/>
                    </a:cxn>
                    <a:cxn ang="0">
                      <a:pos x="71" y="224"/>
                    </a:cxn>
                    <a:cxn ang="0">
                      <a:pos x="56" y="216"/>
                    </a:cxn>
                    <a:cxn ang="0">
                      <a:pos x="27" y="197"/>
                    </a:cxn>
                    <a:cxn ang="0">
                      <a:pos x="11" y="183"/>
                    </a:cxn>
                    <a:cxn ang="0">
                      <a:pos x="3" y="173"/>
                    </a:cxn>
                    <a:cxn ang="0">
                      <a:pos x="1" y="150"/>
                    </a:cxn>
                    <a:cxn ang="0">
                      <a:pos x="9" y="133"/>
                    </a:cxn>
                    <a:cxn ang="0">
                      <a:pos x="19" y="116"/>
                    </a:cxn>
                    <a:cxn ang="0">
                      <a:pos x="21" y="96"/>
                    </a:cxn>
                    <a:cxn ang="0">
                      <a:pos x="23" y="62"/>
                    </a:cxn>
                    <a:cxn ang="0">
                      <a:pos x="39" y="37"/>
                    </a:cxn>
                    <a:cxn ang="0">
                      <a:pos x="65" y="19"/>
                    </a:cxn>
                    <a:cxn ang="0">
                      <a:pos x="97" y="6"/>
                    </a:cxn>
                    <a:cxn ang="0">
                      <a:pos x="129" y="1"/>
                    </a:cxn>
                  </a:cxnLst>
                  <a:rect l="0" t="0" r="r" b="b"/>
                  <a:pathLst>
                    <a:path w="211" h="224">
                      <a:moveTo>
                        <a:pt x="145" y="0"/>
                      </a:moveTo>
                      <a:lnTo>
                        <a:pt x="161" y="1"/>
                      </a:lnTo>
                      <a:lnTo>
                        <a:pt x="175" y="4"/>
                      </a:lnTo>
                      <a:lnTo>
                        <a:pt x="187" y="11"/>
                      </a:lnTo>
                      <a:lnTo>
                        <a:pt x="196" y="19"/>
                      </a:lnTo>
                      <a:lnTo>
                        <a:pt x="204" y="31"/>
                      </a:lnTo>
                      <a:lnTo>
                        <a:pt x="208" y="44"/>
                      </a:lnTo>
                      <a:lnTo>
                        <a:pt x="208" y="61"/>
                      </a:lnTo>
                      <a:lnTo>
                        <a:pt x="207" y="65"/>
                      </a:lnTo>
                      <a:lnTo>
                        <a:pt x="206" y="71"/>
                      </a:lnTo>
                      <a:lnTo>
                        <a:pt x="205" y="81"/>
                      </a:lnTo>
                      <a:lnTo>
                        <a:pt x="204" y="92"/>
                      </a:lnTo>
                      <a:lnTo>
                        <a:pt x="203" y="103"/>
                      </a:lnTo>
                      <a:lnTo>
                        <a:pt x="202" y="114"/>
                      </a:lnTo>
                      <a:lnTo>
                        <a:pt x="203" y="124"/>
                      </a:lnTo>
                      <a:lnTo>
                        <a:pt x="204" y="132"/>
                      </a:lnTo>
                      <a:lnTo>
                        <a:pt x="206" y="136"/>
                      </a:lnTo>
                      <a:lnTo>
                        <a:pt x="211" y="137"/>
                      </a:lnTo>
                      <a:lnTo>
                        <a:pt x="209" y="139"/>
                      </a:lnTo>
                      <a:lnTo>
                        <a:pt x="206" y="138"/>
                      </a:lnTo>
                      <a:lnTo>
                        <a:pt x="203" y="134"/>
                      </a:lnTo>
                      <a:lnTo>
                        <a:pt x="198" y="131"/>
                      </a:lnTo>
                      <a:lnTo>
                        <a:pt x="195" y="126"/>
                      </a:lnTo>
                      <a:lnTo>
                        <a:pt x="191" y="124"/>
                      </a:lnTo>
                      <a:lnTo>
                        <a:pt x="186" y="113"/>
                      </a:lnTo>
                      <a:lnTo>
                        <a:pt x="183" y="102"/>
                      </a:lnTo>
                      <a:lnTo>
                        <a:pt x="181" y="90"/>
                      </a:lnTo>
                      <a:lnTo>
                        <a:pt x="181" y="78"/>
                      </a:lnTo>
                      <a:lnTo>
                        <a:pt x="180" y="67"/>
                      </a:lnTo>
                      <a:lnTo>
                        <a:pt x="176" y="57"/>
                      </a:lnTo>
                      <a:lnTo>
                        <a:pt x="169" y="49"/>
                      </a:lnTo>
                      <a:lnTo>
                        <a:pt x="161" y="45"/>
                      </a:lnTo>
                      <a:lnTo>
                        <a:pt x="151" y="45"/>
                      </a:lnTo>
                      <a:lnTo>
                        <a:pt x="140" y="47"/>
                      </a:lnTo>
                      <a:lnTo>
                        <a:pt x="129" y="52"/>
                      </a:lnTo>
                      <a:lnTo>
                        <a:pt x="117" y="57"/>
                      </a:lnTo>
                      <a:lnTo>
                        <a:pt x="107" y="63"/>
                      </a:lnTo>
                      <a:lnTo>
                        <a:pt x="97" y="69"/>
                      </a:lnTo>
                      <a:lnTo>
                        <a:pt x="88" y="74"/>
                      </a:lnTo>
                      <a:lnTo>
                        <a:pt x="81" y="80"/>
                      </a:lnTo>
                      <a:lnTo>
                        <a:pt x="74" y="91"/>
                      </a:lnTo>
                      <a:lnTo>
                        <a:pt x="67" y="104"/>
                      </a:lnTo>
                      <a:lnTo>
                        <a:pt x="52" y="134"/>
                      </a:lnTo>
                      <a:lnTo>
                        <a:pt x="45" y="148"/>
                      </a:lnTo>
                      <a:lnTo>
                        <a:pt x="38" y="158"/>
                      </a:lnTo>
                      <a:lnTo>
                        <a:pt x="36" y="164"/>
                      </a:lnTo>
                      <a:lnTo>
                        <a:pt x="37" y="172"/>
                      </a:lnTo>
                      <a:lnTo>
                        <a:pt x="41" y="181"/>
                      </a:lnTo>
                      <a:lnTo>
                        <a:pt x="46" y="191"/>
                      </a:lnTo>
                      <a:lnTo>
                        <a:pt x="53" y="201"/>
                      </a:lnTo>
                      <a:lnTo>
                        <a:pt x="60" y="210"/>
                      </a:lnTo>
                      <a:lnTo>
                        <a:pt x="68" y="216"/>
                      </a:lnTo>
                      <a:lnTo>
                        <a:pt x="74" y="222"/>
                      </a:lnTo>
                      <a:lnTo>
                        <a:pt x="79" y="222"/>
                      </a:lnTo>
                      <a:lnTo>
                        <a:pt x="76" y="224"/>
                      </a:lnTo>
                      <a:lnTo>
                        <a:pt x="71" y="224"/>
                      </a:lnTo>
                      <a:lnTo>
                        <a:pt x="64" y="222"/>
                      </a:lnTo>
                      <a:lnTo>
                        <a:pt x="56" y="216"/>
                      </a:lnTo>
                      <a:lnTo>
                        <a:pt x="46" y="211"/>
                      </a:lnTo>
                      <a:lnTo>
                        <a:pt x="27" y="197"/>
                      </a:lnTo>
                      <a:lnTo>
                        <a:pt x="18" y="189"/>
                      </a:lnTo>
                      <a:lnTo>
                        <a:pt x="11" y="183"/>
                      </a:lnTo>
                      <a:lnTo>
                        <a:pt x="5" y="178"/>
                      </a:lnTo>
                      <a:lnTo>
                        <a:pt x="3" y="173"/>
                      </a:lnTo>
                      <a:lnTo>
                        <a:pt x="0" y="161"/>
                      </a:lnTo>
                      <a:lnTo>
                        <a:pt x="1" y="150"/>
                      </a:lnTo>
                      <a:lnTo>
                        <a:pt x="4" y="141"/>
                      </a:lnTo>
                      <a:lnTo>
                        <a:pt x="9" y="133"/>
                      </a:lnTo>
                      <a:lnTo>
                        <a:pt x="14" y="124"/>
                      </a:lnTo>
                      <a:lnTo>
                        <a:pt x="19" y="116"/>
                      </a:lnTo>
                      <a:lnTo>
                        <a:pt x="21" y="106"/>
                      </a:lnTo>
                      <a:lnTo>
                        <a:pt x="21" y="96"/>
                      </a:lnTo>
                      <a:lnTo>
                        <a:pt x="20" y="78"/>
                      </a:lnTo>
                      <a:lnTo>
                        <a:pt x="23" y="62"/>
                      </a:lnTo>
                      <a:lnTo>
                        <a:pt x="29" y="49"/>
                      </a:lnTo>
                      <a:lnTo>
                        <a:pt x="39" y="37"/>
                      </a:lnTo>
                      <a:lnTo>
                        <a:pt x="51" y="27"/>
                      </a:lnTo>
                      <a:lnTo>
                        <a:pt x="65" y="19"/>
                      </a:lnTo>
                      <a:lnTo>
                        <a:pt x="80" y="11"/>
                      </a:lnTo>
                      <a:lnTo>
                        <a:pt x="97" y="6"/>
                      </a:lnTo>
                      <a:lnTo>
                        <a:pt x="113" y="3"/>
                      </a:lnTo>
                      <a:lnTo>
                        <a:pt x="129" y="1"/>
                      </a:lnTo>
                      <a:lnTo>
                        <a:pt x="145" y="0"/>
                      </a:lnTo>
                      <a:close/>
                    </a:path>
                  </a:pathLst>
                </a:custGeom>
                <a:solidFill>
                  <a:srgbClr val="FAED1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 name="Freeform 21"/>
                <p:cNvSpPr>
                  <a:spLocks/>
                </p:cNvSpPr>
                <p:nvPr/>
              </p:nvSpPr>
              <p:spPr bwMode="auto">
                <a:xfrm>
                  <a:off x="7204076" y="2273301"/>
                  <a:ext cx="984250" cy="779463"/>
                </a:xfrm>
                <a:custGeom>
                  <a:avLst/>
                  <a:gdLst/>
                  <a:ahLst/>
                  <a:cxnLst>
                    <a:cxn ang="0">
                      <a:pos x="391" y="0"/>
                    </a:cxn>
                    <a:cxn ang="0">
                      <a:pos x="430" y="1"/>
                    </a:cxn>
                    <a:cxn ang="0">
                      <a:pos x="473" y="4"/>
                    </a:cxn>
                    <a:cxn ang="0">
                      <a:pos x="518" y="10"/>
                    </a:cxn>
                    <a:cxn ang="0">
                      <a:pos x="567" y="19"/>
                    </a:cxn>
                    <a:cxn ang="0">
                      <a:pos x="620" y="30"/>
                    </a:cxn>
                    <a:cxn ang="0">
                      <a:pos x="594" y="41"/>
                    </a:cxn>
                    <a:cxn ang="0">
                      <a:pos x="572" y="53"/>
                    </a:cxn>
                    <a:cxn ang="0">
                      <a:pos x="553" y="68"/>
                    </a:cxn>
                    <a:cxn ang="0">
                      <a:pos x="537" y="86"/>
                    </a:cxn>
                    <a:cxn ang="0">
                      <a:pos x="524" y="105"/>
                    </a:cxn>
                    <a:cxn ang="0">
                      <a:pos x="512" y="126"/>
                    </a:cxn>
                    <a:cxn ang="0">
                      <a:pos x="502" y="149"/>
                    </a:cxn>
                    <a:cxn ang="0">
                      <a:pos x="493" y="172"/>
                    </a:cxn>
                    <a:cxn ang="0">
                      <a:pos x="485" y="196"/>
                    </a:cxn>
                    <a:cxn ang="0">
                      <a:pos x="477" y="221"/>
                    </a:cxn>
                    <a:cxn ang="0">
                      <a:pos x="461" y="272"/>
                    </a:cxn>
                    <a:cxn ang="0">
                      <a:pos x="453" y="298"/>
                    </a:cxn>
                    <a:cxn ang="0">
                      <a:pos x="442" y="323"/>
                    </a:cxn>
                    <a:cxn ang="0">
                      <a:pos x="429" y="348"/>
                    </a:cxn>
                    <a:cxn ang="0">
                      <a:pos x="415" y="372"/>
                    </a:cxn>
                    <a:cxn ang="0">
                      <a:pos x="398" y="395"/>
                    </a:cxn>
                    <a:cxn ang="0">
                      <a:pos x="379" y="417"/>
                    </a:cxn>
                    <a:cxn ang="0">
                      <a:pos x="356" y="438"/>
                    </a:cxn>
                    <a:cxn ang="0">
                      <a:pos x="329" y="456"/>
                    </a:cxn>
                    <a:cxn ang="0">
                      <a:pos x="302" y="471"/>
                    </a:cxn>
                    <a:cxn ang="0">
                      <a:pos x="276" y="481"/>
                    </a:cxn>
                    <a:cxn ang="0">
                      <a:pos x="248" y="488"/>
                    </a:cxn>
                    <a:cxn ang="0">
                      <a:pos x="220" y="491"/>
                    </a:cxn>
                    <a:cxn ang="0">
                      <a:pos x="192" y="490"/>
                    </a:cxn>
                    <a:cxn ang="0">
                      <a:pos x="165" y="487"/>
                    </a:cxn>
                    <a:cxn ang="0">
                      <a:pos x="139" y="480"/>
                    </a:cxn>
                    <a:cxn ang="0">
                      <a:pos x="114" y="469"/>
                    </a:cxn>
                    <a:cxn ang="0">
                      <a:pos x="90" y="456"/>
                    </a:cxn>
                    <a:cxn ang="0">
                      <a:pos x="68" y="439"/>
                    </a:cxn>
                    <a:cxn ang="0">
                      <a:pos x="50" y="418"/>
                    </a:cxn>
                    <a:cxn ang="0">
                      <a:pos x="33" y="395"/>
                    </a:cxn>
                    <a:cxn ang="0">
                      <a:pos x="17" y="365"/>
                    </a:cxn>
                    <a:cxn ang="0">
                      <a:pos x="7" y="334"/>
                    </a:cxn>
                    <a:cxn ang="0">
                      <a:pos x="1" y="302"/>
                    </a:cxn>
                    <a:cxn ang="0">
                      <a:pos x="0" y="269"/>
                    </a:cxn>
                    <a:cxn ang="0">
                      <a:pos x="4" y="238"/>
                    </a:cxn>
                    <a:cxn ang="0">
                      <a:pos x="12" y="206"/>
                    </a:cxn>
                    <a:cxn ang="0">
                      <a:pos x="24" y="177"/>
                    </a:cxn>
                    <a:cxn ang="0">
                      <a:pos x="40" y="149"/>
                    </a:cxn>
                    <a:cxn ang="0">
                      <a:pos x="60" y="124"/>
                    </a:cxn>
                    <a:cxn ang="0">
                      <a:pos x="83" y="101"/>
                    </a:cxn>
                    <a:cxn ang="0">
                      <a:pos x="109" y="82"/>
                    </a:cxn>
                    <a:cxn ang="0">
                      <a:pos x="132" y="68"/>
                    </a:cxn>
                    <a:cxn ang="0">
                      <a:pos x="154" y="56"/>
                    </a:cxn>
                    <a:cxn ang="0">
                      <a:pos x="178" y="44"/>
                    </a:cxn>
                    <a:cxn ang="0">
                      <a:pos x="203" y="34"/>
                    </a:cxn>
                    <a:cxn ang="0">
                      <a:pos x="229" y="24"/>
                    </a:cxn>
                    <a:cxn ang="0">
                      <a:pos x="258" y="16"/>
                    </a:cxn>
                    <a:cxn ang="0">
                      <a:pos x="288" y="9"/>
                    </a:cxn>
                    <a:cxn ang="0">
                      <a:pos x="320" y="4"/>
                    </a:cxn>
                    <a:cxn ang="0">
                      <a:pos x="354" y="1"/>
                    </a:cxn>
                    <a:cxn ang="0">
                      <a:pos x="391" y="0"/>
                    </a:cxn>
                  </a:cxnLst>
                  <a:rect l="0" t="0" r="r" b="b"/>
                  <a:pathLst>
                    <a:path w="620" h="491">
                      <a:moveTo>
                        <a:pt x="391" y="0"/>
                      </a:moveTo>
                      <a:lnTo>
                        <a:pt x="430" y="1"/>
                      </a:lnTo>
                      <a:lnTo>
                        <a:pt x="473" y="4"/>
                      </a:lnTo>
                      <a:lnTo>
                        <a:pt x="518" y="10"/>
                      </a:lnTo>
                      <a:lnTo>
                        <a:pt x="567" y="19"/>
                      </a:lnTo>
                      <a:lnTo>
                        <a:pt x="620" y="30"/>
                      </a:lnTo>
                      <a:lnTo>
                        <a:pt x="594" y="41"/>
                      </a:lnTo>
                      <a:lnTo>
                        <a:pt x="572" y="53"/>
                      </a:lnTo>
                      <a:lnTo>
                        <a:pt x="553" y="68"/>
                      </a:lnTo>
                      <a:lnTo>
                        <a:pt x="537" y="86"/>
                      </a:lnTo>
                      <a:lnTo>
                        <a:pt x="524" y="105"/>
                      </a:lnTo>
                      <a:lnTo>
                        <a:pt x="512" y="126"/>
                      </a:lnTo>
                      <a:lnTo>
                        <a:pt x="502" y="149"/>
                      </a:lnTo>
                      <a:lnTo>
                        <a:pt x="493" y="172"/>
                      </a:lnTo>
                      <a:lnTo>
                        <a:pt x="485" y="196"/>
                      </a:lnTo>
                      <a:lnTo>
                        <a:pt x="477" y="221"/>
                      </a:lnTo>
                      <a:lnTo>
                        <a:pt x="461" y="272"/>
                      </a:lnTo>
                      <a:lnTo>
                        <a:pt x="453" y="298"/>
                      </a:lnTo>
                      <a:lnTo>
                        <a:pt x="442" y="323"/>
                      </a:lnTo>
                      <a:lnTo>
                        <a:pt x="429" y="348"/>
                      </a:lnTo>
                      <a:lnTo>
                        <a:pt x="415" y="372"/>
                      </a:lnTo>
                      <a:lnTo>
                        <a:pt x="398" y="395"/>
                      </a:lnTo>
                      <a:lnTo>
                        <a:pt x="379" y="417"/>
                      </a:lnTo>
                      <a:lnTo>
                        <a:pt x="356" y="438"/>
                      </a:lnTo>
                      <a:lnTo>
                        <a:pt x="329" y="456"/>
                      </a:lnTo>
                      <a:lnTo>
                        <a:pt x="302" y="471"/>
                      </a:lnTo>
                      <a:lnTo>
                        <a:pt x="276" y="481"/>
                      </a:lnTo>
                      <a:lnTo>
                        <a:pt x="248" y="488"/>
                      </a:lnTo>
                      <a:lnTo>
                        <a:pt x="220" y="491"/>
                      </a:lnTo>
                      <a:lnTo>
                        <a:pt x="192" y="490"/>
                      </a:lnTo>
                      <a:lnTo>
                        <a:pt x="165" y="487"/>
                      </a:lnTo>
                      <a:lnTo>
                        <a:pt x="139" y="480"/>
                      </a:lnTo>
                      <a:lnTo>
                        <a:pt x="114" y="469"/>
                      </a:lnTo>
                      <a:lnTo>
                        <a:pt x="90" y="456"/>
                      </a:lnTo>
                      <a:lnTo>
                        <a:pt x="68" y="439"/>
                      </a:lnTo>
                      <a:lnTo>
                        <a:pt x="50" y="418"/>
                      </a:lnTo>
                      <a:lnTo>
                        <a:pt x="33" y="395"/>
                      </a:lnTo>
                      <a:lnTo>
                        <a:pt x="17" y="365"/>
                      </a:lnTo>
                      <a:lnTo>
                        <a:pt x="7" y="334"/>
                      </a:lnTo>
                      <a:lnTo>
                        <a:pt x="1" y="302"/>
                      </a:lnTo>
                      <a:lnTo>
                        <a:pt x="0" y="269"/>
                      </a:lnTo>
                      <a:lnTo>
                        <a:pt x="4" y="238"/>
                      </a:lnTo>
                      <a:lnTo>
                        <a:pt x="12" y="206"/>
                      </a:lnTo>
                      <a:lnTo>
                        <a:pt x="24" y="177"/>
                      </a:lnTo>
                      <a:lnTo>
                        <a:pt x="40" y="149"/>
                      </a:lnTo>
                      <a:lnTo>
                        <a:pt x="60" y="124"/>
                      </a:lnTo>
                      <a:lnTo>
                        <a:pt x="83" y="101"/>
                      </a:lnTo>
                      <a:lnTo>
                        <a:pt x="109" y="82"/>
                      </a:lnTo>
                      <a:lnTo>
                        <a:pt x="132" y="68"/>
                      </a:lnTo>
                      <a:lnTo>
                        <a:pt x="154" y="56"/>
                      </a:lnTo>
                      <a:lnTo>
                        <a:pt x="178" y="44"/>
                      </a:lnTo>
                      <a:lnTo>
                        <a:pt x="203" y="34"/>
                      </a:lnTo>
                      <a:lnTo>
                        <a:pt x="229" y="24"/>
                      </a:lnTo>
                      <a:lnTo>
                        <a:pt x="258" y="16"/>
                      </a:lnTo>
                      <a:lnTo>
                        <a:pt x="288" y="9"/>
                      </a:lnTo>
                      <a:lnTo>
                        <a:pt x="320" y="4"/>
                      </a:lnTo>
                      <a:lnTo>
                        <a:pt x="354" y="1"/>
                      </a:lnTo>
                      <a:lnTo>
                        <a:pt x="391" y="0"/>
                      </a:lnTo>
                      <a:close/>
                    </a:path>
                  </a:pathLst>
                </a:custGeom>
                <a:solidFill>
                  <a:srgbClr val="4B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 name="Freeform 22"/>
                <p:cNvSpPr>
                  <a:spLocks/>
                </p:cNvSpPr>
                <p:nvPr/>
              </p:nvSpPr>
              <p:spPr bwMode="auto">
                <a:xfrm>
                  <a:off x="7243763" y="2297113"/>
                  <a:ext cx="882650" cy="714375"/>
                </a:xfrm>
                <a:custGeom>
                  <a:avLst/>
                  <a:gdLst/>
                  <a:ahLst/>
                  <a:cxnLst>
                    <a:cxn ang="0">
                      <a:pos x="374" y="0"/>
                    </a:cxn>
                    <a:cxn ang="0">
                      <a:pos x="416" y="0"/>
                    </a:cxn>
                    <a:cxn ang="0">
                      <a:pos x="460" y="3"/>
                    </a:cxn>
                    <a:cxn ang="0">
                      <a:pos x="507" y="8"/>
                    </a:cxn>
                    <a:cxn ang="0">
                      <a:pos x="556" y="17"/>
                    </a:cxn>
                    <a:cxn ang="0">
                      <a:pos x="532" y="27"/>
                    </a:cxn>
                    <a:cxn ang="0">
                      <a:pos x="513" y="39"/>
                    </a:cxn>
                    <a:cxn ang="0">
                      <a:pos x="495" y="53"/>
                    </a:cxn>
                    <a:cxn ang="0">
                      <a:pos x="481" y="69"/>
                    </a:cxn>
                    <a:cxn ang="0">
                      <a:pos x="469" y="87"/>
                    </a:cxn>
                    <a:cxn ang="0">
                      <a:pos x="460" y="107"/>
                    </a:cxn>
                    <a:cxn ang="0">
                      <a:pos x="452" y="128"/>
                    </a:cxn>
                    <a:cxn ang="0">
                      <a:pos x="444" y="150"/>
                    </a:cxn>
                    <a:cxn ang="0">
                      <a:pos x="432" y="196"/>
                    </a:cxn>
                    <a:cxn ang="0">
                      <a:pos x="420" y="244"/>
                    </a:cxn>
                    <a:cxn ang="0">
                      <a:pos x="412" y="268"/>
                    </a:cxn>
                    <a:cxn ang="0">
                      <a:pos x="404" y="292"/>
                    </a:cxn>
                    <a:cxn ang="0">
                      <a:pos x="393" y="315"/>
                    </a:cxn>
                    <a:cxn ang="0">
                      <a:pos x="380" y="338"/>
                    </a:cxn>
                    <a:cxn ang="0">
                      <a:pos x="366" y="360"/>
                    </a:cxn>
                    <a:cxn ang="0">
                      <a:pos x="348" y="380"/>
                    </a:cxn>
                    <a:cxn ang="0">
                      <a:pos x="327" y="400"/>
                    </a:cxn>
                    <a:cxn ang="0">
                      <a:pos x="302" y="417"/>
                    </a:cxn>
                    <a:cxn ang="0">
                      <a:pos x="276" y="432"/>
                    </a:cxn>
                    <a:cxn ang="0">
                      <a:pos x="248" y="441"/>
                    </a:cxn>
                    <a:cxn ang="0">
                      <a:pos x="220" y="448"/>
                    </a:cxn>
                    <a:cxn ang="0">
                      <a:pos x="191" y="450"/>
                    </a:cxn>
                    <a:cxn ang="0">
                      <a:pos x="164" y="449"/>
                    </a:cxn>
                    <a:cxn ang="0">
                      <a:pos x="136" y="443"/>
                    </a:cxn>
                    <a:cxn ang="0">
                      <a:pos x="110" y="434"/>
                    </a:cxn>
                    <a:cxn ang="0">
                      <a:pos x="86" y="421"/>
                    </a:cxn>
                    <a:cxn ang="0">
                      <a:pos x="64" y="405"/>
                    </a:cxn>
                    <a:cxn ang="0">
                      <a:pos x="44" y="385"/>
                    </a:cxn>
                    <a:cxn ang="0">
                      <a:pos x="27" y="362"/>
                    </a:cxn>
                    <a:cxn ang="0">
                      <a:pos x="14" y="336"/>
                    </a:cxn>
                    <a:cxn ang="0">
                      <a:pos x="5" y="310"/>
                    </a:cxn>
                    <a:cxn ang="0">
                      <a:pos x="1" y="282"/>
                    </a:cxn>
                    <a:cxn ang="0">
                      <a:pos x="0" y="254"/>
                    </a:cxn>
                    <a:cxn ang="0">
                      <a:pos x="3" y="225"/>
                    </a:cxn>
                    <a:cxn ang="0">
                      <a:pos x="10" y="198"/>
                    </a:cxn>
                    <a:cxn ang="0">
                      <a:pos x="20" y="171"/>
                    </a:cxn>
                    <a:cxn ang="0">
                      <a:pos x="35" y="145"/>
                    </a:cxn>
                    <a:cxn ang="0">
                      <a:pos x="52" y="122"/>
                    </a:cxn>
                    <a:cxn ang="0">
                      <a:pos x="73" y="101"/>
                    </a:cxn>
                    <a:cxn ang="0">
                      <a:pos x="98" y="83"/>
                    </a:cxn>
                    <a:cxn ang="0">
                      <a:pos x="122" y="69"/>
                    </a:cxn>
                    <a:cxn ang="0">
                      <a:pos x="148" y="55"/>
                    </a:cxn>
                    <a:cxn ang="0">
                      <a:pos x="174" y="43"/>
                    </a:cxn>
                    <a:cxn ang="0">
                      <a:pos x="203" y="31"/>
                    </a:cxn>
                    <a:cxn ang="0">
                      <a:pos x="233" y="21"/>
                    </a:cxn>
                    <a:cxn ang="0">
                      <a:pos x="265" y="13"/>
                    </a:cxn>
                    <a:cxn ang="0">
                      <a:pos x="300" y="6"/>
                    </a:cxn>
                    <a:cxn ang="0">
                      <a:pos x="336" y="2"/>
                    </a:cxn>
                    <a:cxn ang="0">
                      <a:pos x="374" y="0"/>
                    </a:cxn>
                  </a:cxnLst>
                  <a:rect l="0" t="0" r="r" b="b"/>
                  <a:pathLst>
                    <a:path w="556" h="450">
                      <a:moveTo>
                        <a:pt x="374" y="0"/>
                      </a:moveTo>
                      <a:lnTo>
                        <a:pt x="416" y="0"/>
                      </a:lnTo>
                      <a:lnTo>
                        <a:pt x="460" y="3"/>
                      </a:lnTo>
                      <a:lnTo>
                        <a:pt x="507" y="8"/>
                      </a:lnTo>
                      <a:lnTo>
                        <a:pt x="556" y="17"/>
                      </a:lnTo>
                      <a:lnTo>
                        <a:pt x="532" y="27"/>
                      </a:lnTo>
                      <a:lnTo>
                        <a:pt x="513" y="39"/>
                      </a:lnTo>
                      <a:lnTo>
                        <a:pt x="495" y="53"/>
                      </a:lnTo>
                      <a:lnTo>
                        <a:pt x="481" y="69"/>
                      </a:lnTo>
                      <a:lnTo>
                        <a:pt x="469" y="87"/>
                      </a:lnTo>
                      <a:lnTo>
                        <a:pt x="460" y="107"/>
                      </a:lnTo>
                      <a:lnTo>
                        <a:pt x="452" y="128"/>
                      </a:lnTo>
                      <a:lnTo>
                        <a:pt x="444" y="150"/>
                      </a:lnTo>
                      <a:lnTo>
                        <a:pt x="432" y="196"/>
                      </a:lnTo>
                      <a:lnTo>
                        <a:pt x="420" y="244"/>
                      </a:lnTo>
                      <a:lnTo>
                        <a:pt x="412" y="268"/>
                      </a:lnTo>
                      <a:lnTo>
                        <a:pt x="404" y="292"/>
                      </a:lnTo>
                      <a:lnTo>
                        <a:pt x="393" y="315"/>
                      </a:lnTo>
                      <a:lnTo>
                        <a:pt x="380" y="338"/>
                      </a:lnTo>
                      <a:lnTo>
                        <a:pt x="366" y="360"/>
                      </a:lnTo>
                      <a:lnTo>
                        <a:pt x="348" y="380"/>
                      </a:lnTo>
                      <a:lnTo>
                        <a:pt x="327" y="400"/>
                      </a:lnTo>
                      <a:lnTo>
                        <a:pt x="302" y="417"/>
                      </a:lnTo>
                      <a:lnTo>
                        <a:pt x="276" y="432"/>
                      </a:lnTo>
                      <a:lnTo>
                        <a:pt x="248" y="441"/>
                      </a:lnTo>
                      <a:lnTo>
                        <a:pt x="220" y="448"/>
                      </a:lnTo>
                      <a:lnTo>
                        <a:pt x="191" y="450"/>
                      </a:lnTo>
                      <a:lnTo>
                        <a:pt x="164" y="449"/>
                      </a:lnTo>
                      <a:lnTo>
                        <a:pt x="136" y="443"/>
                      </a:lnTo>
                      <a:lnTo>
                        <a:pt x="110" y="434"/>
                      </a:lnTo>
                      <a:lnTo>
                        <a:pt x="86" y="421"/>
                      </a:lnTo>
                      <a:lnTo>
                        <a:pt x="64" y="405"/>
                      </a:lnTo>
                      <a:lnTo>
                        <a:pt x="44" y="385"/>
                      </a:lnTo>
                      <a:lnTo>
                        <a:pt x="27" y="362"/>
                      </a:lnTo>
                      <a:lnTo>
                        <a:pt x="14" y="336"/>
                      </a:lnTo>
                      <a:lnTo>
                        <a:pt x="5" y="310"/>
                      </a:lnTo>
                      <a:lnTo>
                        <a:pt x="1" y="282"/>
                      </a:lnTo>
                      <a:lnTo>
                        <a:pt x="0" y="254"/>
                      </a:lnTo>
                      <a:lnTo>
                        <a:pt x="3" y="225"/>
                      </a:lnTo>
                      <a:lnTo>
                        <a:pt x="10" y="198"/>
                      </a:lnTo>
                      <a:lnTo>
                        <a:pt x="20" y="171"/>
                      </a:lnTo>
                      <a:lnTo>
                        <a:pt x="35" y="145"/>
                      </a:lnTo>
                      <a:lnTo>
                        <a:pt x="52" y="122"/>
                      </a:lnTo>
                      <a:lnTo>
                        <a:pt x="73" y="101"/>
                      </a:lnTo>
                      <a:lnTo>
                        <a:pt x="98" y="83"/>
                      </a:lnTo>
                      <a:lnTo>
                        <a:pt x="122" y="69"/>
                      </a:lnTo>
                      <a:lnTo>
                        <a:pt x="148" y="55"/>
                      </a:lnTo>
                      <a:lnTo>
                        <a:pt x="174" y="43"/>
                      </a:lnTo>
                      <a:lnTo>
                        <a:pt x="203" y="31"/>
                      </a:lnTo>
                      <a:lnTo>
                        <a:pt x="233" y="21"/>
                      </a:lnTo>
                      <a:lnTo>
                        <a:pt x="265" y="13"/>
                      </a:lnTo>
                      <a:lnTo>
                        <a:pt x="300" y="6"/>
                      </a:lnTo>
                      <a:lnTo>
                        <a:pt x="336" y="2"/>
                      </a:lnTo>
                      <a:lnTo>
                        <a:pt x="374" y="0"/>
                      </a:lnTo>
                      <a:close/>
                    </a:path>
                  </a:pathLst>
                </a:custGeom>
                <a:solidFill>
                  <a:srgbClr val="9815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 name="Freeform 23"/>
                <p:cNvSpPr>
                  <a:spLocks/>
                </p:cNvSpPr>
                <p:nvPr/>
              </p:nvSpPr>
              <p:spPr bwMode="auto">
                <a:xfrm>
                  <a:off x="7524751" y="2316163"/>
                  <a:ext cx="546100" cy="427038"/>
                </a:xfrm>
                <a:custGeom>
                  <a:avLst/>
                  <a:gdLst/>
                  <a:ahLst/>
                  <a:cxnLst>
                    <a:cxn ang="0">
                      <a:pos x="235" y="0"/>
                    </a:cxn>
                    <a:cxn ang="0">
                      <a:pos x="268" y="1"/>
                    </a:cxn>
                    <a:cxn ang="0">
                      <a:pos x="305" y="5"/>
                    </a:cxn>
                    <a:cxn ang="0">
                      <a:pos x="344" y="11"/>
                    </a:cxn>
                    <a:cxn ang="0">
                      <a:pos x="326" y="18"/>
                    </a:cxn>
                    <a:cxn ang="0">
                      <a:pos x="311" y="28"/>
                    </a:cxn>
                    <a:cxn ang="0">
                      <a:pos x="299" y="40"/>
                    </a:cxn>
                    <a:cxn ang="0">
                      <a:pos x="290" y="53"/>
                    </a:cxn>
                    <a:cxn ang="0">
                      <a:pos x="282" y="68"/>
                    </a:cxn>
                    <a:cxn ang="0">
                      <a:pos x="275" y="84"/>
                    </a:cxn>
                    <a:cxn ang="0">
                      <a:pos x="270" y="101"/>
                    </a:cxn>
                    <a:cxn ang="0">
                      <a:pos x="265" y="119"/>
                    </a:cxn>
                    <a:cxn ang="0">
                      <a:pos x="260" y="137"/>
                    </a:cxn>
                    <a:cxn ang="0">
                      <a:pos x="254" y="155"/>
                    </a:cxn>
                    <a:cxn ang="0">
                      <a:pos x="248" y="173"/>
                    </a:cxn>
                    <a:cxn ang="0">
                      <a:pos x="239" y="191"/>
                    </a:cxn>
                    <a:cxn ang="0">
                      <a:pos x="229" y="208"/>
                    </a:cxn>
                    <a:cxn ang="0">
                      <a:pos x="217" y="224"/>
                    </a:cxn>
                    <a:cxn ang="0">
                      <a:pos x="201" y="238"/>
                    </a:cxn>
                    <a:cxn ang="0">
                      <a:pos x="182" y="251"/>
                    </a:cxn>
                    <a:cxn ang="0">
                      <a:pos x="162" y="261"/>
                    </a:cxn>
                    <a:cxn ang="0">
                      <a:pos x="140" y="267"/>
                    </a:cxn>
                    <a:cxn ang="0">
                      <a:pos x="119" y="269"/>
                    </a:cxn>
                    <a:cxn ang="0">
                      <a:pos x="98" y="268"/>
                    </a:cxn>
                    <a:cxn ang="0">
                      <a:pos x="78" y="264"/>
                    </a:cxn>
                    <a:cxn ang="0">
                      <a:pos x="59" y="256"/>
                    </a:cxn>
                    <a:cxn ang="0">
                      <a:pos x="42" y="244"/>
                    </a:cxn>
                    <a:cxn ang="0">
                      <a:pos x="27" y="230"/>
                    </a:cxn>
                    <a:cxn ang="0">
                      <a:pos x="15" y="213"/>
                    </a:cxn>
                    <a:cxn ang="0">
                      <a:pos x="6" y="194"/>
                    </a:cxn>
                    <a:cxn ang="0">
                      <a:pos x="2" y="173"/>
                    </a:cxn>
                    <a:cxn ang="0">
                      <a:pos x="0" y="152"/>
                    </a:cxn>
                    <a:cxn ang="0">
                      <a:pos x="3" y="131"/>
                    </a:cxn>
                    <a:cxn ang="0">
                      <a:pos x="8" y="111"/>
                    </a:cxn>
                    <a:cxn ang="0">
                      <a:pos x="17" y="91"/>
                    </a:cxn>
                    <a:cxn ang="0">
                      <a:pos x="29" y="73"/>
                    </a:cxn>
                    <a:cxn ang="0">
                      <a:pos x="44" y="57"/>
                    </a:cxn>
                    <a:cxn ang="0">
                      <a:pos x="63" y="44"/>
                    </a:cxn>
                    <a:cxn ang="0">
                      <a:pos x="83" y="33"/>
                    </a:cxn>
                    <a:cxn ang="0">
                      <a:pos x="103" y="24"/>
                    </a:cxn>
                    <a:cxn ang="0">
                      <a:pos x="125" y="16"/>
                    </a:cxn>
                    <a:cxn ang="0">
                      <a:pos x="150" y="9"/>
                    </a:cxn>
                    <a:cxn ang="0">
                      <a:pos x="176" y="5"/>
                    </a:cxn>
                    <a:cxn ang="0">
                      <a:pos x="204" y="1"/>
                    </a:cxn>
                    <a:cxn ang="0">
                      <a:pos x="235" y="0"/>
                    </a:cxn>
                  </a:cxnLst>
                  <a:rect l="0" t="0" r="r" b="b"/>
                  <a:pathLst>
                    <a:path w="344" h="269">
                      <a:moveTo>
                        <a:pt x="235" y="0"/>
                      </a:moveTo>
                      <a:lnTo>
                        <a:pt x="268" y="1"/>
                      </a:lnTo>
                      <a:lnTo>
                        <a:pt x="305" y="5"/>
                      </a:lnTo>
                      <a:lnTo>
                        <a:pt x="344" y="11"/>
                      </a:lnTo>
                      <a:lnTo>
                        <a:pt x="326" y="18"/>
                      </a:lnTo>
                      <a:lnTo>
                        <a:pt x="311" y="28"/>
                      </a:lnTo>
                      <a:lnTo>
                        <a:pt x="299" y="40"/>
                      </a:lnTo>
                      <a:lnTo>
                        <a:pt x="290" y="53"/>
                      </a:lnTo>
                      <a:lnTo>
                        <a:pt x="282" y="68"/>
                      </a:lnTo>
                      <a:lnTo>
                        <a:pt x="275" y="84"/>
                      </a:lnTo>
                      <a:lnTo>
                        <a:pt x="270" y="101"/>
                      </a:lnTo>
                      <a:lnTo>
                        <a:pt x="265" y="119"/>
                      </a:lnTo>
                      <a:lnTo>
                        <a:pt x="260" y="137"/>
                      </a:lnTo>
                      <a:lnTo>
                        <a:pt x="254" y="155"/>
                      </a:lnTo>
                      <a:lnTo>
                        <a:pt x="248" y="173"/>
                      </a:lnTo>
                      <a:lnTo>
                        <a:pt x="239" y="191"/>
                      </a:lnTo>
                      <a:lnTo>
                        <a:pt x="229" y="208"/>
                      </a:lnTo>
                      <a:lnTo>
                        <a:pt x="217" y="224"/>
                      </a:lnTo>
                      <a:lnTo>
                        <a:pt x="201" y="238"/>
                      </a:lnTo>
                      <a:lnTo>
                        <a:pt x="182" y="251"/>
                      </a:lnTo>
                      <a:lnTo>
                        <a:pt x="162" y="261"/>
                      </a:lnTo>
                      <a:lnTo>
                        <a:pt x="140" y="267"/>
                      </a:lnTo>
                      <a:lnTo>
                        <a:pt x="119" y="269"/>
                      </a:lnTo>
                      <a:lnTo>
                        <a:pt x="98" y="268"/>
                      </a:lnTo>
                      <a:lnTo>
                        <a:pt x="78" y="264"/>
                      </a:lnTo>
                      <a:lnTo>
                        <a:pt x="59" y="256"/>
                      </a:lnTo>
                      <a:lnTo>
                        <a:pt x="42" y="244"/>
                      </a:lnTo>
                      <a:lnTo>
                        <a:pt x="27" y="230"/>
                      </a:lnTo>
                      <a:lnTo>
                        <a:pt x="15" y="213"/>
                      </a:lnTo>
                      <a:lnTo>
                        <a:pt x="6" y="194"/>
                      </a:lnTo>
                      <a:lnTo>
                        <a:pt x="2" y="173"/>
                      </a:lnTo>
                      <a:lnTo>
                        <a:pt x="0" y="152"/>
                      </a:lnTo>
                      <a:lnTo>
                        <a:pt x="3" y="131"/>
                      </a:lnTo>
                      <a:lnTo>
                        <a:pt x="8" y="111"/>
                      </a:lnTo>
                      <a:lnTo>
                        <a:pt x="17" y="91"/>
                      </a:lnTo>
                      <a:lnTo>
                        <a:pt x="29" y="73"/>
                      </a:lnTo>
                      <a:lnTo>
                        <a:pt x="44" y="57"/>
                      </a:lnTo>
                      <a:lnTo>
                        <a:pt x="63" y="44"/>
                      </a:lnTo>
                      <a:lnTo>
                        <a:pt x="83" y="33"/>
                      </a:lnTo>
                      <a:lnTo>
                        <a:pt x="103" y="24"/>
                      </a:lnTo>
                      <a:lnTo>
                        <a:pt x="125" y="16"/>
                      </a:lnTo>
                      <a:lnTo>
                        <a:pt x="150" y="9"/>
                      </a:lnTo>
                      <a:lnTo>
                        <a:pt x="176" y="5"/>
                      </a:lnTo>
                      <a:lnTo>
                        <a:pt x="204" y="1"/>
                      </a:lnTo>
                      <a:lnTo>
                        <a:pt x="235" y="0"/>
                      </a:lnTo>
                      <a:close/>
                    </a:path>
                  </a:pathLst>
                </a:custGeom>
                <a:solidFill>
                  <a:srgbClr val="8703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 name="Freeform 24"/>
                <p:cNvSpPr>
                  <a:spLocks/>
                </p:cNvSpPr>
                <p:nvPr/>
              </p:nvSpPr>
              <p:spPr bwMode="auto">
                <a:xfrm>
                  <a:off x="3997326" y="3262313"/>
                  <a:ext cx="2474913" cy="1697038"/>
                </a:xfrm>
                <a:custGeom>
                  <a:avLst/>
                  <a:gdLst/>
                  <a:ahLst/>
                  <a:cxnLst>
                    <a:cxn ang="0">
                      <a:pos x="1409" y="0"/>
                    </a:cxn>
                    <a:cxn ang="0">
                      <a:pos x="1559" y="245"/>
                    </a:cxn>
                    <a:cxn ang="0">
                      <a:pos x="1383" y="355"/>
                    </a:cxn>
                    <a:cxn ang="0">
                      <a:pos x="1207" y="463"/>
                    </a:cxn>
                    <a:cxn ang="0">
                      <a:pos x="1029" y="567"/>
                    </a:cxn>
                    <a:cxn ang="0">
                      <a:pos x="848" y="669"/>
                    </a:cxn>
                    <a:cxn ang="0">
                      <a:pos x="667" y="769"/>
                    </a:cxn>
                    <a:cxn ang="0">
                      <a:pos x="485" y="867"/>
                    </a:cxn>
                    <a:cxn ang="0">
                      <a:pos x="302" y="964"/>
                    </a:cxn>
                    <a:cxn ang="0">
                      <a:pos x="118" y="1058"/>
                    </a:cxn>
                    <a:cxn ang="0">
                      <a:pos x="99" y="1065"/>
                    </a:cxn>
                    <a:cxn ang="0">
                      <a:pos x="80" y="1069"/>
                    </a:cxn>
                    <a:cxn ang="0">
                      <a:pos x="61" y="1069"/>
                    </a:cxn>
                    <a:cxn ang="0">
                      <a:pos x="45" y="1066"/>
                    </a:cxn>
                    <a:cxn ang="0">
                      <a:pos x="29" y="1061"/>
                    </a:cxn>
                    <a:cxn ang="0">
                      <a:pos x="17" y="1053"/>
                    </a:cxn>
                    <a:cxn ang="0">
                      <a:pos x="7" y="1041"/>
                    </a:cxn>
                    <a:cxn ang="0">
                      <a:pos x="2" y="1028"/>
                    </a:cxn>
                    <a:cxn ang="0">
                      <a:pos x="0" y="1013"/>
                    </a:cxn>
                    <a:cxn ang="0">
                      <a:pos x="2" y="997"/>
                    </a:cxn>
                    <a:cxn ang="0">
                      <a:pos x="7" y="980"/>
                    </a:cxn>
                    <a:cxn ang="0">
                      <a:pos x="15" y="964"/>
                    </a:cxn>
                    <a:cxn ang="0">
                      <a:pos x="28" y="948"/>
                    </a:cxn>
                    <a:cxn ang="0">
                      <a:pos x="42" y="934"/>
                    </a:cxn>
                    <a:cxn ang="0">
                      <a:pos x="208" y="811"/>
                    </a:cxn>
                    <a:cxn ang="0">
                      <a:pos x="376" y="689"/>
                    </a:cxn>
                    <a:cxn ang="0">
                      <a:pos x="544" y="568"/>
                    </a:cxn>
                    <a:cxn ang="0">
                      <a:pos x="714" y="449"/>
                    </a:cxn>
                    <a:cxn ang="0">
                      <a:pos x="886" y="333"/>
                    </a:cxn>
                    <a:cxn ang="0">
                      <a:pos x="1058" y="219"/>
                    </a:cxn>
                    <a:cxn ang="0">
                      <a:pos x="1233" y="108"/>
                    </a:cxn>
                    <a:cxn ang="0">
                      <a:pos x="1409" y="0"/>
                    </a:cxn>
                  </a:cxnLst>
                  <a:rect l="0" t="0" r="r" b="b"/>
                  <a:pathLst>
                    <a:path w="1559" h="1069">
                      <a:moveTo>
                        <a:pt x="1409" y="0"/>
                      </a:moveTo>
                      <a:lnTo>
                        <a:pt x="1559" y="245"/>
                      </a:lnTo>
                      <a:lnTo>
                        <a:pt x="1383" y="355"/>
                      </a:lnTo>
                      <a:lnTo>
                        <a:pt x="1207" y="463"/>
                      </a:lnTo>
                      <a:lnTo>
                        <a:pt x="1029" y="567"/>
                      </a:lnTo>
                      <a:lnTo>
                        <a:pt x="848" y="669"/>
                      </a:lnTo>
                      <a:lnTo>
                        <a:pt x="667" y="769"/>
                      </a:lnTo>
                      <a:lnTo>
                        <a:pt x="485" y="867"/>
                      </a:lnTo>
                      <a:lnTo>
                        <a:pt x="302" y="964"/>
                      </a:lnTo>
                      <a:lnTo>
                        <a:pt x="118" y="1058"/>
                      </a:lnTo>
                      <a:lnTo>
                        <a:pt x="99" y="1065"/>
                      </a:lnTo>
                      <a:lnTo>
                        <a:pt x="80" y="1069"/>
                      </a:lnTo>
                      <a:lnTo>
                        <a:pt x="61" y="1069"/>
                      </a:lnTo>
                      <a:lnTo>
                        <a:pt x="45" y="1066"/>
                      </a:lnTo>
                      <a:lnTo>
                        <a:pt x="29" y="1061"/>
                      </a:lnTo>
                      <a:lnTo>
                        <a:pt x="17" y="1053"/>
                      </a:lnTo>
                      <a:lnTo>
                        <a:pt x="7" y="1041"/>
                      </a:lnTo>
                      <a:lnTo>
                        <a:pt x="2" y="1028"/>
                      </a:lnTo>
                      <a:lnTo>
                        <a:pt x="0" y="1013"/>
                      </a:lnTo>
                      <a:lnTo>
                        <a:pt x="2" y="997"/>
                      </a:lnTo>
                      <a:lnTo>
                        <a:pt x="7" y="980"/>
                      </a:lnTo>
                      <a:lnTo>
                        <a:pt x="15" y="964"/>
                      </a:lnTo>
                      <a:lnTo>
                        <a:pt x="28" y="948"/>
                      </a:lnTo>
                      <a:lnTo>
                        <a:pt x="42" y="934"/>
                      </a:lnTo>
                      <a:lnTo>
                        <a:pt x="208" y="811"/>
                      </a:lnTo>
                      <a:lnTo>
                        <a:pt x="376" y="689"/>
                      </a:lnTo>
                      <a:lnTo>
                        <a:pt x="544" y="568"/>
                      </a:lnTo>
                      <a:lnTo>
                        <a:pt x="714" y="449"/>
                      </a:lnTo>
                      <a:lnTo>
                        <a:pt x="886" y="333"/>
                      </a:lnTo>
                      <a:lnTo>
                        <a:pt x="1058" y="219"/>
                      </a:lnTo>
                      <a:lnTo>
                        <a:pt x="1233" y="108"/>
                      </a:lnTo>
                      <a:lnTo>
                        <a:pt x="1409" y="0"/>
                      </a:lnTo>
                      <a:close/>
                    </a:path>
                  </a:pathLst>
                </a:custGeom>
                <a:solidFill>
                  <a:srgbClr val="6B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 name="Freeform 25"/>
                <p:cNvSpPr>
                  <a:spLocks/>
                </p:cNvSpPr>
                <p:nvPr/>
              </p:nvSpPr>
              <p:spPr bwMode="auto">
                <a:xfrm>
                  <a:off x="6219826" y="2727326"/>
                  <a:ext cx="1160463" cy="946150"/>
                </a:xfrm>
                <a:custGeom>
                  <a:avLst/>
                  <a:gdLst/>
                  <a:ahLst/>
                  <a:cxnLst>
                    <a:cxn ang="0">
                      <a:pos x="620" y="0"/>
                    </a:cxn>
                    <a:cxn ang="0">
                      <a:pos x="731" y="181"/>
                    </a:cxn>
                    <a:cxn ang="0">
                      <a:pos x="713" y="195"/>
                    </a:cxn>
                    <a:cxn ang="0">
                      <a:pos x="712" y="193"/>
                    </a:cxn>
                    <a:cxn ang="0">
                      <a:pos x="710" y="193"/>
                    </a:cxn>
                    <a:cxn ang="0">
                      <a:pos x="708" y="192"/>
                    </a:cxn>
                    <a:cxn ang="0">
                      <a:pos x="706" y="193"/>
                    </a:cxn>
                    <a:cxn ang="0">
                      <a:pos x="704" y="195"/>
                    </a:cxn>
                    <a:cxn ang="0">
                      <a:pos x="704" y="196"/>
                    </a:cxn>
                    <a:cxn ang="0">
                      <a:pos x="704" y="199"/>
                    </a:cxn>
                    <a:cxn ang="0">
                      <a:pos x="704" y="201"/>
                    </a:cxn>
                    <a:cxn ang="0">
                      <a:pos x="264" y="526"/>
                    </a:cxn>
                    <a:cxn ang="0">
                      <a:pos x="260" y="525"/>
                    </a:cxn>
                    <a:cxn ang="0">
                      <a:pos x="258" y="525"/>
                    </a:cxn>
                    <a:cxn ang="0">
                      <a:pos x="256" y="526"/>
                    </a:cxn>
                    <a:cxn ang="0">
                      <a:pos x="255" y="527"/>
                    </a:cxn>
                    <a:cxn ang="0">
                      <a:pos x="254" y="529"/>
                    </a:cxn>
                    <a:cxn ang="0">
                      <a:pos x="255" y="531"/>
                    </a:cxn>
                    <a:cxn ang="0">
                      <a:pos x="255" y="533"/>
                    </a:cxn>
                    <a:cxn ang="0">
                      <a:pos x="235" y="547"/>
                    </a:cxn>
                    <a:cxn ang="0">
                      <a:pos x="233" y="546"/>
                    </a:cxn>
                    <a:cxn ang="0">
                      <a:pos x="232" y="545"/>
                    </a:cxn>
                    <a:cxn ang="0">
                      <a:pos x="231" y="545"/>
                    </a:cxn>
                    <a:cxn ang="0">
                      <a:pos x="227" y="547"/>
                    </a:cxn>
                    <a:cxn ang="0">
                      <a:pos x="226" y="549"/>
                    </a:cxn>
                    <a:cxn ang="0">
                      <a:pos x="226" y="551"/>
                    </a:cxn>
                    <a:cxn ang="0">
                      <a:pos x="227" y="553"/>
                    </a:cxn>
                    <a:cxn ang="0">
                      <a:pos x="169" y="596"/>
                    </a:cxn>
                    <a:cxn ang="0">
                      <a:pos x="0" y="321"/>
                    </a:cxn>
                    <a:cxn ang="0">
                      <a:pos x="64" y="288"/>
                    </a:cxn>
                    <a:cxn ang="0">
                      <a:pos x="68" y="290"/>
                    </a:cxn>
                    <a:cxn ang="0">
                      <a:pos x="70" y="290"/>
                    </a:cxn>
                    <a:cxn ang="0">
                      <a:pos x="71" y="289"/>
                    </a:cxn>
                    <a:cxn ang="0">
                      <a:pos x="72" y="288"/>
                    </a:cxn>
                    <a:cxn ang="0">
                      <a:pos x="73" y="286"/>
                    </a:cxn>
                    <a:cxn ang="0">
                      <a:pos x="73" y="283"/>
                    </a:cxn>
                    <a:cxn ang="0">
                      <a:pos x="95" y="272"/>
                    </a:cxn>
                    <a:cxn ang="0">
                      <a:pos x="99" y="274"/>
                    </a:cxn>
                    <a:cxn ang="0">
                      <a:pos x="100" y="274"/>
                    </a:cxn>
                    <a:cxn ang="0">
                      <a:pos x="104" y="272"/>
                    </a:cxn>
                    <a:cxn ang="0">
                      <a:pos x="104" y="270"/>
                    </a:cxn>
                    <a:cxn ang="0">
                      <a:pos x="104" y="267"/>
                    </a:cxn>
                    <a:cxn ang="0">
                      <a:pos x="591" y="15"/>
                    </a:cxn>
                    <a:cxn ang="0">
                      <a:pos x="592" y="17"/>
                    </a:cxn>
                    <a:cxn ang="0">
                      <a:pos x="594" y="17"/>
                    </a:cxn>
                    <a:cxn ang="0">
                      <a:pos x="596" y="17"/>
                    </a:cxn>
                    <a:cxn ang="0">
                      <a:pos x="600" y="16"/>
                    </a:cxn>
                    <a:cxn ang="0">
                      <a:pos x="600" y="14"/>
                    </a:cxn>
                    <a:cxn ang="0">
                      <a:pos x="600" y="12"/>
                    </a:cxn>
                    <a:cxn ang="0">
                      <a:pos x="600" y="10"/>
                    </a:cxn>
                    <a:cxn ang="0">
                      <a:pos x="620" y="0"/>
                    </a:cxn>
                  </a:cxnLst>
                  <a:rect l="0" t="0" r="r" b="b"/>
                  <a:pathLst>
                    <a:path w="731" h="596">
                      <a:moveTo>
                        <a:pt x="620" y="0"/>
                      </a:moveTo>
                      <a:lnTo>
                        <a:pt x="731" y="181"/>
                      </a:lnTo>
                      <a:lnTo>
                        <a:pt x="713" y="195"/>
                      </a:lnTo>
                      <a:lnTo>
                        <a:pt x="712" y="193"/>
                      </a:lnTo>
                      <a:lnTo>
                        <a:pt x="710" y="193"/>
                      </a:lnTo>
                      <a:lnTo>
                        <a:pt x="708" y="192"/>
                      </a:lnTo>
                      <a:lnTo>
                        <a:pt x="706" y="193"/>
                      </a:lnTo>
                      <a:lnTo>
                        <a:pt x="704" y="195"/>
                      </a:lnTo>
                      <a:lnTo>
                        <a:pt x="704" y="196"/>
                      </a:lnTo>
                      <a:lnTo>
                        <a:pt x="704" y="199"/>
                      </a:lnTo>
                      <a:lnTo>
                        <a:pt x="704" y="201"/>
                      </a:lnTo>
                      <a:lnTo>
                        <a:pt x="264" y="526"/>
                      </a:lnTo>
                      <a:lnTo>
                        <a:pt x="260" y="525"/>
                      </a:lnTo>
                      <a:lnTo>
                        <a:pt x="258" y="525"/>
                      </a:lnTo>
                      <a:lnTo>
                        <a:pt x="256" y="526"/>
                      </a:lnTo>
                      <a:lnTo>
                        <a:pt x="255" y="527"/>
                      </a:lnTo>
                      <a:lnTo>
                        <a:pt x="254" y="529"/>
                      </a:lnTo>
                      <a:lnTo>
                        <a:pt x="255" y="531"/>
                      </a:lnTo>
                      <a:lnTo>
                        <a:pt x="255" y="533"/>
                      </a:lnTo>
                      <a:lnTo>
                        <a:pt x="235" y="547"/>
                      </a:lnTo>
                      <a:lnTo>
                        <a:pt x="233" y="546"/>
                      </a:lnTo>
                      <a:lnTo>
                        <a:pt x="232" y="545"/>
                      </a:lnTo>
                      <a:lnTo>
                        <a:pt x="231" y="545"/>
                      </a:lnTo>
                      <a:lnTo>
                        <a:pt x="227" y="547"/>
                      </a:lnTo>
                      <a:lnTo>
                        <a:pt x="226" y="549"/>
                      </a:lnTo>
                      <a:lnTo>
                        <a:pt x="226" y="551"/>
                      </a:lnTo>
                      <a:lnTo>
                        <a:pt x="227" y="553"/>
                      </a:lnTo>
                      <a:lnTo>
                        <a:pt x="169" y="596"/>
                      </a:lnTo>
                      <a:lnTo>
                        <a:pt x="0" y="321"/>
                      </a:lnTo>
                      <a:lnTo>
                        <a:pt x="64" y="288"/>
                      </a:lnTo>
                      <a:lnTo>
                        <a:pt x="68" y="290"/>
                      </a:lnTo>
                      <a:lnTo>
                        <a:pt x="70" y="290"/>
                      </a:lnTo>
                      <a:lnTo>
                        <a:pt x="71" y="289"/>
                      </a:lnTo>
                      <a:lnTo>
                        <a:pt x="72" y="288"/>
                      </a:lnTo>
                      <a:lnTo>
                        <a:pt x="73" y="286"/>
                      </a:lnTo>
                      <a:lnTo>
                        <a:pt x="73" y="283"/>
                      </a:lnTo>
                      <a:lnTo>
                        <a:pt x="95" y="272"/>
                      </a:lnTo>
                      <a:lnTo>
                        <a:pt x="99" y="274"/>
                      </a:lnTo>
                      <a:lnTo>
                        <a:pt x="100" y="274"/>
                      </a:lnTo>
                      <a:lnTo>
                        <a:pt x="104" y="272"/>
                      </a:lnTo>
                      <a:lnTo>
                        <a:pt x="104" y="270"/>
                      </a:lnTo>
                      <a:lnTo>
                        <a:pt x="104" y="267"/>
                      </a:lnTo>
                      <a:lnTo>
                        <a:pt x="591" y="15"/>
                      </a:lnTo>
                      <a:lnTo>
                        <a:pt x="592" y="17"/>
                      </a:lnTo>
                      <a:lnTo>
                        <a:pt x="594" y="17"/>
                      </a:lnTo>
                      <a:lnTo>
                        <a:pt x="596" y="17"/>
                      </a:lnTo>
                      <a:lnTo>
                        <a:pt x="600" y="16"/>
                      </a:lnTo>
                      <a:lnTo>
                        <a:pt x="600" y="14"/>
                      </a:lnTo>
                      <a:lnTo>
                        <a:pt x="600" y="12"/>
                      </a:lnTo>
                      <a:lnTo>
                        <a:pt x="600" y="10"/>
                      </a:lnTo>
                      <a:lnTo>
                        <a:pt x="620" y="0"/>
                      </a:lnTo>
                      <a:close/>
                    </a:path>
                  </a:pathLst>
                </a:custGeom>
                <a:solidFill>
                  <a:srgbClr val="86A0B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 name="Freeform 26"/>
                <p:cNvSpPr>
                  <a:spLocks/>
                </p:cNvSpPr>
                <p:nvPr/>
              </p:nvSpPr>
              <p:spPr bwMode="auto">
                <a:xfrm>
                  <a:off x="6219826" y="2727326"/>
                  <a:ext cx="1103313" cy="639763"/>
                </a:xfrm>
                <a:custGeom>
                  <a:avLst/>
                  <a:gdLst/>
                  <a:ahLst/>
                  <a:cxnLst>
                    <a:cxn ang="0">
                      <a:pos x="620" y="0"/>
                    </a:cxn>
                    <a:cxn ang="0">
                      <a:pos x="695" y="122"/>
                    </a:cxn>
                    <a:cxn ang="0">
                      <a:pos x="681" y="125"/>
                    </a:cxn>
                    <a:cxn ang="0">
                      <a:pos x="665" y="130"/>
                    </a:cxn>
                    <a:cxn ang="0">
                      <a:pos x="646" y="135"/>
                    </a:cxn>
                    <a:cxn ang="0">
                      <a:pos x="624" y="142"/>
                    </a:cxn>
                    <a:cxn ang="0">
                      <a:pos x="599" y="150"/>
                    </a:cxn>
                    <a:cxn ang="0">
                      <a:pos x="571" y="160"/>
                    </a:cxn>
                    <a:cxn ang="0">
                      <a:pos x="540" y="170"/>
                    </a:cxn>
                    <a:cxn ang="0">
                      <a:pos x="506" y="184"/>
                    </a:cxn>
                    <a:cxn ang="0">
                      <a:pos x="469" y="199"/>
                    </a:cxn>
                    <a:cxn ang="0">
                      <a:pos x="428" y="216"/>
                    </a:cxn>
                    <a:cxn ang="0">
                      <a:pos x="384" y="235"/>
                    </a:cxn>
                    <a:cxn ang="0">
                      <a:pos x="337" y="257"/>
                    </a:cxn>
                    <a:cxn ang="0">
                      <a:pos x="287" y="280"/>
                    </a:cxn>
                    <a:cxn ang="0">
                      <a:pos x="233" y="307"/>
                    </a:cxn>
                    <a:cxn ang="0">
                      <a:pos x="176" y="336"/>
                    </a:cxn>
                    <a:cxn ang="0">
                      <a:pos x="115" y="368"/>
                    </a:cxn>
                    <a:cxn ang="0">
                      <a:pos x="51" y="403"/>
                    </a:cxn>
                    <a:cxn ang="0">
                      <a:pos x="0" y="321"/>
                    </a:cxn>
                    <a:cxn ang="0">
                      <a:pos x="64" y="288"/>
                    </a:cxn>
                    <a:cxn ang="0">
                      <a:pos x="71" y="289"/>
                    </a:cxn>
                    <a:cxn ang="0">
                      <a:pos x="73" y="283"/>
                    </a:cxn>
                    <a:cxn ang="0">
                      <a:pos x="95" y="272"/>
                    </a:cxn>
                    <a:cxn ang="0">
                      <a:pos x="102" y="273"/>
                    </a:cxn>
                    <a:cxn ang="0">
                      <a:pos x="104" y="267"/>
                    </a:cxn>
                    <a:cxn ang="0">
                      <a:pos x="591" y="15"/>
                    </a:cxn>
                    <a:cxn ang="0">
                      <a:pos x="598" y="17"/>
                    </a:cxn>
                    <a:cxn ang="0">
                      <a:pos x="600" y="10"/>
                    </a:cxn>
                    <a:cxn ang="0">
                      <a:pos x="620" y="0"/>
                    </a:cxn>
                  </a:cxnLst>
                  <a:rect l="0" t="0" r="r" b="b"/>
                  <a:pathLst>
                    <a:path w="695" h="403">
                      <a:moveTo>
                        <a:pt x="620" y="0"/>
                      </a:moveTo>
                      <a:lnTo>
                        <a:pt x="695" y="122"/>
                      </a:lnTo>
                      <a:lnTo>
                        <a:pt x="681" y="125"/>
                      </a:lnTo>
                      <a:lnTo>
                        <a:pt x="665" y="130"/>
                      </a:lnTo>
                      <a:lnTo>
                        <a:pt x="646" y="135"/>
                      </a:lnTo>
                      <a:lnTo>
                        <a:pt x="624" y="142"/>
                      </a:lnTo>
                      <a:lnTo>
                        <a:pt x="599" y="150"/>
                      </a:lnTo>
                      <a:lnTo>
                        <a:pt x="571" y="160"/>
                      </a:lnTo>
                      <a:lnTo>
                        <a:pt x="540" y="170"/>
                      </a:lnTo>
                      <a:lnTo>
                        <a:pt x="506" y="184"/>
                      </a:lnTo>
                      <a:lnTo>
                        <a:pt x="469" y="199"/>
                      </a:lnTo>
                      <a:lnTo>
                        <a:pt x="428" y="216"/>
                      </a:lnTo>
                      <a:lnTo>
                        <a:pt x="384" y="235"/>
                      </a:lnTo>
                      <a:lnTo>
                        <a:pt x="337" y="257"/>
                      </a:lnTo>
                      <a:lnTo>
                        <a:pt x="287" y="280"/>
                      </a:lnTo>
                      <a:lnTo>
                        <a:pt x="233" y="307"/>
                      </a:lnTo>
                      <a:lnTo>
                        <a:pt x="176" y="336"/>
                      </a:lnTo>
                      <a:lnTo>
                        <a:pt x="115" y="368"/>
                      </a:lnTo>
                      <a:lnTo>
                        <a:pt x="51" y="403"/>
                      </a:lnTo>
                      <a:lnTo>
                        <a:pt x="0" y="321"/>
                      </a:lnTo>
                      <a:lnTo>
                        <a:pt x="64" y="288"/>
                      </a:lnTo>
                      <a:lnTo>
                        <a:pt x="71" y="289"/>
                      </a:lnTo>
                      <a:lnTo>
                        <a:pt x="73" y="283"/>
                      </a:lnTo>
                      <a:lnTo>
                        <a:pt x="95" y="272"/>
                      </a:lnTo>
                      <a:lnTo>
                        <a:pt x="102" y="273"/>
                      </a:lnTo>
                      <a:lnTo>
                        <a:pt x="104" y="267"/>
                      </a:lnTo>
                      <a:lnTo>
                        <a:pt x="591" y="15"/>
                      </a:lnTo>
                      <a:lnTo>
                        <a:pt x="598" y="17"/>
                      </a:lnTo>
                      <a:lnTo>
                        <a:pt x="600" y="10"/>
                      </a:lnTo>
                      <a:lnTo>
                        <a:pt x="620" y="0"/>
                      </a:lnTo>
                      <a:close/>
                    </a:path>
                  </a:pathLst>
                </a:custGeom>
                <a:solidFill>
                  <a:srgbClr val="C3D2E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 name="Freeform 27"/>
                <p:cNvSpPr>
                  <a:spLocks/>
                </p:cNvSpPr>
                <p:nvPr/>
              </p:nvSpPr>
              <p:spPr bwMode="auto">
                <a:xfrm>
                  <a:off x="6196013" y="3236913"/>
                  <a:ext cx="292100" cy="439738"/>
                </a:xfrm>
                <a:custGeom>
                  <a:avLst/>
                  <a:gdLst/>
                  <a:ahLst/>
                  <a:cxnLst>
                    <a:cxn ang="0">
                      <a:pos x="15" y="0"/>
                    </a:cxn>
                    <a:cxn ang="0">
                      <a:pos x="184" y="275"/>
                    </a:cxn>
                    <a:cxn ang="0">
                      <a:pos x="152" y="277"/>
                    </a:cxn>
                    <a:cxn ang="0">
                      <a:pos x="0" y="28"/>
                    </a:cxn>
                    <a:cxn ang="0">
                      <a:pos x="15" y="0"/>
                    </a:cxn>
                  </a:cxnLst>
                  <a:rect l="0" t="0" r="r" b="b"/>
                  <a:pathLst>
                    <a:path w="184" h="277">
                      <a:moveTo>
                        <a:pt x="15" y="0"/>
                      </a:moveTo>
                      <a:lnTo>
                        <a:pt x="184" y="275"/>
                      </a:lnTo>
                      <a:lnTo>
                        <a:pt x="152" y="277"/>
                      </a:lnTo>
                      <a:lnTo>
                        <a:pt x="0" y="28"/>
                      </a:lnTo>
                      <a:lnTo>
                        <a:pt x="15" y="0"/>
                      </a:lnTo>
                      <a:close/>
                    </a:path>
                  </a:pathLst>
                </a:custGeom>
                <a:solidFill>
                  <a:srgbClr val="546D8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 name="Freeform 28"/>
                <p:cNvSpPr>
                  <a:spLocks/>
                </p:cNvSpPr>
                <p:nvPr/>
              </p:nvSpPr>
              <p:spPr bwMode="auto">
                <a:xfrm>
                  <a:off x="7156451" y="2743201"/>
                  <a:ext cx="195263" cy="304800"/>
                </a:xfrm>
                <a:custGeom>
                  <a:avLst/>
                  <a:gdLst/>
                  <a:ahLst/>
                  <a:cxnLst>
                    <a:cxn ang="0">
                      <a:pos x="10" y="0"/>
                    </a:cxn>
                    <a:cxn ang="0">
                      <a:pos x="123" y="184"/>
                    </a:cxn>
                    <a:cxn ang="0">
                      <a:pos x="121" y="183"/>
                    </a:cxn>
                    <a:cxn ang="0">
                      <a:pos x="116" y="183"/>
                    </a:cxn>
                    <a:cxn ang="0">
                      <a:pos x="114" y="185"/>
                    </a:cxn>
                    <a:cxn ang="0">
                      <a:pos x="114" y="186"/>
                    </a:cxn>
                    <a:cxn ang="0">
                      <a:pos x="114" y="189"/>
                    </a:cxn>
                    <a:cxn ang="0">
                      <a:pos x="114" y="191"/>
                    </a:cxn>
                    <a:cxn ang="0">
                      <a:pos x="114" y="192"/>
                    </a:cxn>
                    <a:cxn ang="0">
                      <a:pos x="0" y="6"/>
                    </a:cxn>
                    <a:cxn ang="0">
                      <a:pos x="1" y="5"/>
                    </a:cxn>
                    <a:cxn ang="0">
                      <a:pos x="2" y="7"/>
                    </a:cxn>
                    <a:cxn ang="0">
                      <a:pos x="4" y="7"/>
                    </a:cxn>
                    <a:cxn ang="0">
                      <a:pos x="6" y="7"/>
                    </a:cxn>
                    <a:cxn ang="0">
                      <a:pos x="10" y="6"/>
                    </a:cxn>
                    <a:cxn ang="0">
                      <a:pos x="10" y="4"/>
                    </a:cxn>
                    <a:cxn ang="0">
                      <a:pos x="10" y="2"/>
                    </a:cxn>
                    <a:cxn ang="0">
                      <a:pos x="10" y="0"/>
                    </a:cxn>
                  </a:cxnLst>
                  <a:rect l="0" t="0" r="r" b="b"/>
                  <a:pathLst>
                    <a:path w="123" h="192">
                      <a:moveTo>
                        <a:pt x="10" y="0"/>
                      </a:moveTo>
                      <a:lnTo>
                        <a:pt x="123" y="184"/>
                      </a:lnTo>
                      <a:lnTo>
                        <a:pt x="121" y="183"/>
                      </a:lnTo>
                      <a:lnTo>
                        <a:pt x="116" y="183"/>
                      </a:lnTo>
                      <a:lnTo>
                        <a:pt x="114" y="185"/>
                      </a:lnTo>
                      <a:lnTo>
                        <a:pt x="114" y="186"/>
                      </a:lnTo>
                      <a:lnTo>
                        <a:pt x="114" y="189"/>
                      </a:lnTo>
                      <a:lnTo>
                        <a:pt x="114" y="191"/>
                      </a:lnTo>
                      <a:lnTo>
                        <a:pt x="114" y="192"/>
                      </a:lnTo>
                      <a:lnTo>
                        <a:pt x="0" y="6"/>
                      </a:lnTo>
                      <a:lnTo>
                        <a:pt x="1" y="5"/>
                      </a:lnTo>
                      <a:lnTo>
                        <a:pt x="2" y="7"/>
                      </a:lnTo>
                      <a:lnTo>
                        <a:pt x="4" y="7"/>
                      </a:lnTo>
                      <a:lnTo>
                        <a:pt x="6" y="7"/>
                      </a:lnTo>
                      <a:lnTo>
                        <a:pt x="10" y="6"/>
                      </a:lnTo>
                      <a:lnTo>
                        <a:pt x="10" y="4"/>
                      </a:lnTo>
                      <a:lnTo>
                        <a:pt x="10" y="2"/>
                      </a:lnTo>
                      <a:lnTo>
                        <a:pt x="10" y="0"/>
                      </a:lnTo>
                      <a:close/>
                    </a:path>
                  </a:pathLst>
                </a:custGeom>
                <a:solidFill>
                  <a:srgbClr val="9AB1C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 name="Freeform 29"/>
                <p:cNvSpPr>
                  <a:spLocks/>
                </p:cNvSpPr>
                <p:nvPr/>
              </p:nvSpPr>
              <p:spPr bwMode="auto">
                <a:xfrm>
                  <a:off x="6370638" y="3151188"/>
                  <a:ext cx="268288" cy="420688"/>
                </a:xfrm>
                <a:custGeom>
                  <a:avLst/>
                  <a:gdLst/>
                  <a:ahLst/>
                  <a:cxnLst>
                    <a:cxn ang="0">
                      <a:pos x="10" y="0"/>
                    </a:cxn>
                    <a:cxn ang="0">
                      <a:pos x="169" y="259"/>
                    </a:cxn>
                    <a:cxn ang="0">
                      <a:pos x="169" y="259"/>
                    </a:cxn>
                    <a:cxn ang="0">
                      <a:pos x="165" y="258"/>
                    </a:cxn>
                    <a:cxn ang="0">
                      <a:pos x="163" y="258"/>
                    </a:cxn>
                    <a:cxn ang="0">
                      <a:pos x="161" y="259"/>
                    </a:cxn>
                    <a:cxn ang="0">
                      <a:pos x="161" y="259"/>
                    </a:cxn>
                    <a:cxn ang="0">
                      <a:pos x="160" y="261"/>
                    </a:cxn>
                    <a:cxn ang="0">
                      <a:pos x="160" y="265"/>
                    </a:cxn>
                    <a:cxn ang="0">
                      <a:pos x="0" y="5"/>
                    </a:cxn>
                    <a:cxn ang="0">
                      <a:pos x="4" y="7"/>
                    </a:cxn>
                    <a:cxn ang="0">
                      <a:pos x="5" y="7"/>
                    </a:cxn>
                    <a:cxn ang="0">
                      <a:pos x="9" y="5"/>
                    </a:cxn>
                    <a:cxn ang="0">
                      <a:pos x="9" y="3"/>
                    </a:cxn>
                    <a:cxn ang="0">
                      <a:pos x="9" y="0"/>
                    </a:cxn>
                    <a:cxn ang="0">
                      <a:pos x="10" y="0"/>
                    </a:cxn>
                  </a:cxnLst>
                  <a:rect l="0" t="0" r="r" b="b"/>
                  <a:pathLst>
                    <a:path w="169" h="265">
                      <a:moveTo>
                        <a:pt x="10" y="0"/>
                      </a:moveTo>
                      <a:lnTo>
                        <a:pt x="169" y="259"/>
                      </a:lnTo>
                      <a:lnTo>
                        <a:pt x="169" y="259"/>
                      </a:lnTo>
                      <a:lnTo>
                        <a:pt x="165" y="258"/>
                      </a:lnTo>
                      <a:lnTo>
                        <a:pt x="163" y="258"/>
                      </a:lnTo>
                      <a:lnTo>
                        <a:pt x="161" y="259"/>
                      </a:lnTo>
                      <a:lnTo>
                        <a:pt x="161" y="259"/>
                      </a:lnTo>
                      <a:lnTo>
                        <a:pt x="160" y="261"/>
                      </a:lnTo>
                      <a:lnTo>
                        <a:pt x="160" y="265"/>
                      </a:lnTo>
                      <a:lnTo>
                        <a:pt x="0" y="5"/>
                      </a:lnTo>
                      <a:lnTo>
                        <a:pt x="4" y="7"/>
                      </a:lnTo>
                      <a:lnTo>
                        <a:pt x="5" y="7"/>
                      </a:lnTo>
                      <a:lnTo>
                        <a:pt x="9" y="5"/>
                      </a:lnTo>
                      <a:lnTo>
                        <a:pt x="9" y="3"/>
                      </a:lnTo>
                      <a:lnTo>
                        <a:pt x="9" y="0"/>
                      </a:lnTo>
                      <a:lnTo>
                        <a:pt x="10" y="0"/>
                      </a:lnTo>
                      <a:close/>
                    </a:path>
                  </a:pathLst>
                </a:custGeom>
                <a:solidFill>
                  <a:srgbClr val="9AB1C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 name="Freeform 30"/>
                <p:cNvSpPr>
                  <a:spLocks/>
                </p:cNvSpPr>
                <p:nvPr/>
              </p:nvSpPr>
              <p:spPr bwMode="auto">
                <a:xfrm>
                  <a:off x="6321426" y="3176588"/>
                  <a:ext cx="273050" cy="428625"/>
                </a:xfrm>
                <a:custGeom>
                  <a:avLst/>
                  <a:gdLst/>
                  <a:ahLst/>
                  <a:cxnLst>
                    <a:cxn ang="0">
                      <a:pos x="9" y="0"/>
                    </a:cxn>
                    <a:cxn ang="0">
                      <a:pos x="10" y="0"/>
                    </a:cxn>
                    <a:cxn ang="0">
                      <a:pos x="172" y="264"/>
                    </a:cxn>
                    <a:cxn ang="0">
                      <a:pos x="171" y="264"/>
                    </a:cxn>
                    <a:cxn ang="0">
                      <a:pos x="169" y="263"/>
                    </a:cxn>
                    <a:cxn ang="0">
                      <a:pos x="168" y="262"/>
                    </a:cxn>
                    <a:cxn ang="0">
                      <a:pos x="167" y="262"/>
                    </a:cxn>
                    <a:cxn ang="0">
                      <a:pos x="163" y="264"/>
                    </a:cxn>
                    <a:cxn ang="0">
                      <a:pos x="162" y="266"/>
                    </a:cxn>
                    <a:cxn ang="0">
                      <a:pos x="162" y="268"/>
                    </a:cxn>
                    <a:cxn ang="0">
                      <a:pos x="163" y="270"/>
                    </a:cxn>
                    <a:cxn ang="0">
                      <a:pos x="0" y="5"/>
                    </a:cxn>
                    <a:cxn ang="0">
                      <a:pos x="4" y="7"/>
                    </a:cxn>
                    <a:cxn ang="0">
                      <a:pos x="6" y="7"/>
                    </a:cxn>
                    <a:cxn ang="0">
                      <a:pos x="7" y="6"/>
                    </a:cxn>
                    <a:cxn ang="0">
                      <a:pos x="8" y="5"/>
                    </a:cxn>
                    <a:cxn ang="0">
                      <a:pos x="9" y="3"/>
                    </a:cxn>
                    <a:cxn ang="0">
                      <a:pos x="9" y="0"/>
                    </a:cxn>
                  </a:cxnLst>
                  <a:rect l="0" t="0" r="r" b="b"/>
                  <a:pathLst>
                    <a:path w="172" h="270">
                      <a:moveTo>
                        <a:pt x="9" y="0"/>
                      </a:moveTo>
                      <a:lnTo>
                        <a:pt x="10" y="0"/>
                      </a:lnTo>
                      <a:lnTo>
                        <a:pt x="172" y="264"/>
                      </a:lnTo>
                      <a:lnTo>
                        <a:pt x="171" y="264"/>
                      </a:lnTo>
                      <a:lnTo>
                        <a:pt x="169" y="263"/>
                      </a:lnTo>
                      <a:lnTo>
                        <a:pt x="168" y="262"/>
                      </a:lnTo>
                      <a:lnTo>
                        <a:pt x="167" y="262"/>
                      </a:lnTo>
                      <a:lnTo>
                        <a:pt x="163" y="264"/>
                      </a:lnTo>
                      <a:lnTo>
                        <a:pt x="162" y="266"/>
                      </a:lnTo>
                      <a:lnTo>
                        <a:pt x="162" y="268"/>
                      </a:lnTo>
                      <a:lnTo>
                        <a:pt x="163" y="270"/>
                      </a:lnTo>
                      <a:lnTo>
                        <a:pt x="0" y="5"/>
                      </a:lnTo>
                      <a:lnTo>
                        <a:pt x="4" y="7"/>
                      </a:lnTo>
                      <a:lnTo>
                        <a:pt x="6" y="7"/>
                      </a:lnTo>
                      <a:lnTo>
                        <a:pt x="7" y="6"/>
                      </a:lnTo>
                      <a:lnTo>
                        <a:pt x="8" y="5"/>
                      </a:lnTo>
                      <a:lnTo>
                        <a:pt x="9" y="3"/>
                      </a:lnTo>
                      <a:lnTo>
                        <a:pt x="9" y="0"/>
                      </a:lnTo>
                      <a:close/>
                    </a:path>
                  </a:pathLst>
                </a:custGeom>
                <a:solidFill>
                  <a:srgbClr val="9AB1C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 name="Freeform 31"/>
                <p:cNvSpPr>
                  <a:spLocks/>
                </p:cNvSpPr>
                <p:nvPr/>
              </p:nvSpPr>
              <p:spPr bwMode="auto">
                <a:xfrm>
                  <a:off x="3997326" y="3262313"/>
                  <a:ext cx="2301875" cy="1660525"/>
                </a:xfrm>
                <a:custGeom>
                  <a:avLst/>
                  <a:gdLst/>
                  <a:ahLst/>
                  <a:cxnLst>
                    <a:cxn ang="0">
                      <a:pos x="1409" y="0"/>
                    </a:cxn>
                    <a:cxn ang="0">
                      <a:pos x="1450" y="67"/>
                    </a:cxn>
                    <a:cxn ang="0">
                      <a:pos x="1393" y="99"/>
                    </a:cxn>
                    <a:cxn ang="0">
                      <a:pos x="1334" y="133"/>
                    </a:cxn>
                    <a:cxn ang="0">
                      <a:pos x="1272" y="169"/>
                    </a:cxn>
                    <a:cxn ang="0">
                      <a:pos x="1207" y="207"/>
                    </a:cxn>
                    <a:cxn ang="0">
                      <a:pos x="1140" y="249"/>
                    </a:cxn>
                    <a:cxn ang="0">
                      <a:pos x="1071" y="293"/>
                    </a:cxn>
                    <a:cxn ang="0">
                      <a:pos x="998" y="339"/>
                    </a:cxn>
                    <a:cxn ang="0">
                      <a:pos x="922" y="388"/>
                    </a:cxn>
                    <a:cxn ang="0">
                      <a:pos x="844" y="440"/>
                    </a:cxn>
                    <a:cxn ang="0">
                      <a:pos x="763" y="495"/>
                    </a:cxn>
                    <a:cxn ang="0">
                      <a:pos x="679" y="553"/>
                    </a:cxn>
                    <a:cxn ang="0">
                      <a:pos x="593" y="613"/>
                    </a:cxn>
                    <a:cxn ang="0">
                      <a:pos x="503" y="677"/>
                    </a:cxn>
                    <a:cxn ang="0">
                      <a:pos x="411" y="744"/>
                    </a:cxn>
                    <a:cxn ang="0">
                      <a:pos x="315" y="814"/>
                    </a:cxn>
                    <a:cxn ang="0">
                      <a:pos x="217" y="888"/>
                    </a:cxn>
                    <a:cxn ang="0">
                      <a:pos x="116" y="965"/>
                    </a:cxn>
                    <a:cxn ang="0">
                      <a:pos x="11" y="1046"/>
                    </a:cxn>
                    <a:cxn ang="0">
                      <a:pos x="8" y="1043"/>
                    </a:cxn>
                    <a:cxn ang="0">
                      <a:pos x="7" y="1041"/>
                    </a:cxn>
                    <a:cxn ang="0">
                      <a:pos x="2" y="1028"/>
                    </a:cxn>
                    <a:cxn ang="0">
                      <a:pos x="0" y="1013"/>
                    </a:cxn>
                    <a:cxn ang="0">
                      <a:pos x="2" y="997"/>
                    </a:cxn>
                    <a:cxn ang="0">
                      <a:pos x="7" y="980"/>
                    </a:cxn>
                    <a:cxn ang="0">
                      <a:pos x="15" y="964"/>
                    </a:cxn>
                    <a:cxn ang="0">
                      <a:pos x="28" y="948"/>
                    </a:cxn>
                    <a:cxn ang="0">
                      <a:pos x="42" y="934"/>
                    </a:cxn>
                    <a:cxn ang="0">
                      <a:pos x="208" y="811"/>
                    </a:cxn>
                    <a:cxn ang="0">
                      <a:pos x="376" y="689"/>
                    </a:cxn>
                    <a:cxn ang="0">
                      <a:pos x="544" y="568"/>
                    </a:cxn>
                    <a:cxn ang="0">
                      <a:pos x="714" y="449"/>
                    </a:cxn>
                    <a:cxn ang="0">
                      <a:pos x="886" y="333"/>
                    </a:cxn>
                    <a:cxn ang="0">
                      <a:pos x="1058" y="219"/>
                    </a:cxn>
                    <a:cxn ang="0">
                      <a:pos x="1233" y="108"/>
                    </a:cxn>
                    <a:cxn ang="0">
                      <a:pos x="1409" y="0"/>
                    </a:cxn>
                  </a:cxnLst>
                  <a:rect l="0" t="0" r="r" b="b"/>
                  <a:pathLst>
                    <a:path w="1450" h="1046">
                      <a:moveTo>
                        <a:pt x="1409" y="0"/>
                      </a:moveTo>
                      <a:lnTo>
                        <a:pt x="1450" y="67"/>
                      </a:lnTo>
                      <a:lnTo>
                        <a:pt x="1393" y="99"/>
                      </a:lnTo>
                      <a:lnTo>
                        <a:pt x="1334" y="133"/>
                      </a:lnTo>
                      <a:lnTo>
                        <a:pt x="1272" y="169"/>
                      </a:lnTo>
                      <a:lnTo>
                        <a:pt x="1207" y="207"/>
                      </a:lnTo>
                      <a:lnTo>
                        <a:pt x="1140" y="249"/>
                      </a:lnTo>
                      <a:lnTo>
                        <a:pt x="1071" y="293"/>
                      </a:lnTo>
                      <a:lnTo>
                        <a:pt x="998" y="339"/>
                      </a:lnTo>
                      <a:lnTo>
                        <a:pt x="922" y="388"/>
                      </a:lnTo>
                      <a:lnTo>
                        <a:pt x="844" y="440"/>
                      </a:lnTo>
                      <a:lnTo>
                        <a:pt x="763" y="495"/>
                      </a:lnTo>
                      <a:lnTo>
                        <a:pt x="679" y="553"/>
                      </a:lnTo>
                      <a:lnTo>
                        <a:pt x="593" y="613"/>
                      </a:lnTo>
                      <a:lnTo>
                        <a:pt x="503" y="677"/>
                      </a:lnTo>
                      <a:lnTo>
                        <a:pt x="411" y="744"/>
                      </a:lnTo>
                      <a:lnTo>
                        <a:pt x="315" y="814"/>
                      </a:lnTo>
                      <a:lnTo>
                        <a:pt x="217" y="888"/>
                      </a:lnTo>
                      <a:lnTo>
                        <a:pt x="116" y="965"/>
                      </a:lnTo>
                      <a:lnTo>
                        <a:pt x="11" y="1046"/>
                      </a:lnTo>
                      <a:lnTo>
                        <a:pt x="8" y="1043"/>
                      </a:lnTo>
                      <a:lnTo>
                        <a:pt x="7" y="1041"/>
                      </a:lnTo>
                      <a:lnTo>
                        <a:pt x="2" y="1028"/>
                      </a:lnTo>
                      <a:lnTo>
                        <a:pt x="0" y="1013"/>
                      </a:lnTo>
                      <a:lnTo>
                        <a:pt x="2" y="997"/>
                      </a:lnTo>
                      <a:lnTo>
                        <a:pt x="7" y="980"/>
                      </a:lnTo>
                      <a:lnTo>
                        <a:pt x="15" y="964"/>
                      </a:lnTo>
                      <a:lnTo>
                        <a:pt x="28" y="948"/>
                      </a:lnTo>
                      <a:lnTo>
                        <a:pt x="42" y="934"/>
                      </a:lnTo>
                      <a:lnTo>
                        <a:pt x="208" y="811"/>
                      </a:lnTo>
                      <a:lnTo>
                        <a:pt x="376" y="689"/>
                      </a:lnTo>
                      <a:lnTo>
                        <a:pt x="544" y="568"/>
                      </a:lnTo>
                      <a:lnTo>
                        <a:pt x="714" y="449"/>
                      </a:lnTo>
                      <a:lnTo>
                        <a:pt x="886" y="333"/>
                      </a:lnTo>
                      <a:lnTo>
                        <a:pt x="1058" y="219"/>
                      </a:lnTo>
                      <a:lnTo>
                        <a:pt x="1233" y="108"/>
                      </a:lnTo>
                      <a:lnTo>
                        <a:pt x="1409" y="0"/>
                      </a:lnTo>
                      <a:close/>
                    </a:path>
                  </a:pathLst>
                </a:custGeom>
                <a:solidFill>
                  <a:srgbClr val="B136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 name="Freeform 32"/>
                <p:cNvSpPr>
                  <a:spLocks/>
                </p:cNvSpPr>
                <p:nvPr/>
              </p:nvSpPr>
              <p:spPr bwMode="auto">
                <a:xfrm>
                  <a:off x="6196013" y="3236913"/>
                  <a:ext cx="104775" cy="152400"/>
                </a:xfrm>
                <a:custGeom>
                  <a:avLst/>
                  <a:gdLst/>
                  <a:ahLst/>
                  <a:cxnLst>
                    <a:cxn ang="0">
                      <a:pos x="15" y="0"/>
                    </a:cxn>
                    <a:cxn ang="0">
                      <a:pos x="66" y="82"/>
                    </a:cxn>
                    <a:cxn ang="0">
                      <a:pos x="41" y="96"/>
                    </a:cxn>
                    <a:cxn ang="0">
                      <a:pos x="0" y="28"/>
                    </a:cxn>
                    <a:cxn ang="0">
                      <a:pos x="15" y="0"/>
                    </a:cxn>
                  </a:cxnLst>
                  <a:rect l="0" t="0" r="r" b="b"/>
                  <a:pathLst>
                    <a:path w="66" h="96">
                      <a:moveTo>
                        <a:pt x="15" y="0"/>
                      </a:moveTo>
                      <a:lnTo>
                        <a:pt x="66" y="82"/>
                      </a:lnTo>
                      <a:lnTo>
                        <a:pt x="41" y="96"/>
                      </a:lnTo>
                      <a:lnTo>
                        <a:pt x="0" y="28"/>
                      </a:lnTo>
                      <a:lnTo>
                        <a:pt x="15" y="0"/>
                      </a:lnTo>
                      <a:close/>
                    </a:path>
                  </a:pathLst>
                </a:custGeom>
                <a:solidFill>
                  <a:srgbClr val="7B94B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 name="Freeform 33"/>
                <p:cNvSpPr>
                  <a:spLocks/>
                </p:cNvSpPr>
                <p:nvPr/>
              </p:nvSpPr>
              <p:spPr bwMode="auto">
                <a:xfrm>
                  <a:off x="6813551" y="582613"/>
                  <a:ext cx="696913" cy="1108075"/>
                </a:xfrm>
                <a:custGeom>
                  <a:avLst/>
                  <a:gdLst/>
                  <a:ahLst/>
                  <a:cxnLst>
                    <a:cxn ang="0">
                      <a:pos x="426" y="0"/>
                    </a:cxn>
                    <a:cxn ang="0">
                      <a:pos x="434" y="63"/>
                    </a:cxn>
                    <a:cxn ang="0">
                      <a:pos x="438" y="123"/>
                    </a:cxn>
                    <a:cxn ang="0">
                      <a:pos x="439" y="181"/>
                    </a:cxn>
                    <a:cxn ang="0">
                      <a:pos x="436" y="237"/>
                    </a:cxn>
                    <a:cxn ang="0">
                      <a:pos x="429" y="291"/>
                    </a:cxn>
                    <a:cxn ang="0">
                      <a:pos x="419" y="342"/>
                    </a:cxn>
                    <a:cxn ang="0">
                      <a:pos x="403" y="392"/>
                    </a:cxn>
                    <a:cxn ang="0">
                      <a:pos x="384" y="442"/>
                    </a:cxn>
                    <a:cxn ang="0">
                      <a:pos x="361" y="490"/>
                    </a:cxn>
                    <a:cxn ang="0">
                      <a:pos x="332" y="538"/>
                    </a:cxn>
                    <a:cxn ang="0">
                      <a:pos x="314" y="565"/>
                    </a:cxn>
                    <a:cxn ang="0">
                      <a:pos x="294" y="589"/>
                    </a:cxn>
                    <a:cxn ang="0">
                      <a:pos x="272" y="611"/>
                    </a:cxn>
                    <a:cxn ang="0">
                      <a:pos x="248" y="631"/>
                    </a:cxn>
                    <a:cxn ang="0">
                      <a:pos x="224" y="649"/>
                    </a:cxn>
                    <a:cxn ang="0">
                      <a:pos x="199" y="665"/>
                    </a:cxn>
                    <a:cxn ang="0">
                      <a:pos x="174" y="678"/>
                    </a:cxn>
                    <a:cxn ang="0">
                      <a:pos x="149" y="688"/>
                    </a:cxn>
                    <a:cxn ang="0">
                      <a:pos x="125" y="695"/>
                    </a:cxn>
                    <a:cxn ang="0">
                      <a:pos x="103" y="698"/>
                    </a:cxn>
                    <a:cxn ang="0">
                      <a:pos x="81" y="698"/>
                    </a:cxn>
                    <a:cxn ang="0">
                      <a:pos x="61" y="696"/>
                    </a:cxn>
                    <a:cxn ang="0">
                      <a:pos x="44" y="688"/>
                    </a:cxn>
                    <a:cxn ang="0">
                      <a:pos x="30" y="678"/>
                    </a:cxn>
                    <a:cxn ang="0">
                      <a:pos x="18" y="663"/>
                    </a:cxn>
                    <a:cxn ang="0">
                      <a:pos x="10" y="647"/>
                    </a:cxn>
                    <a:cxn ang="0">
                      <a:pos x="3" y="626"/>
                    </a:cxn>
                    <a:cxn ang="0">
                      <a:pos x="0" y="604"/>
                    </a:cxn>
                    <a:cxn ang="0">
                      <a:pos x="0" y="579"/>
                    </a:cxn>
                    <a:cxn ang="0">
                      <a:pos x="2" y="552"/>
                    </a:cxn>
                    <a:cxn ang="0">
                      <a:pos x="7" y="525"/>
                    </a:cxn>
                    <a:cxn ang="0">
                      <a:pos x="14" y="495"/>
                    </a:cxn>
                    <a:cxn ang="0">
                      <a:pos x="24" y="465"/>
                    </a:cxn>
                    <a:cxn ang="0">
                      <a:pos x="37" y="435"/>
                    </a:cxn>
                    <a:cxn ang="0">
                      <a:pos x="52" y="404"/>
                    </a:cxn>
                    <a:cxn ang="0">
                      <a:pos x="74" y="367"/>
                    </a:cxn>
                    <a:cxn ang="0">
                      <a:pos x="98" y="334"/>
                    </a:cxn>
                    <a:cxn ang="0">
                      <a:pos x="122" y="306"/>
                    </a:cxn>
                    <a:cxn ang="0">
                      <a:pos x="146" y="281"/>
                    </a:cxn>
                    <a:cxn ang="0">
                      <a:pos x="170" y="258"/>
                    </a:cxn>
                    <a:cxn ang="0">
                      <a:pos x="195" y="238"/>
                    </a:cxn>
                    <a:cxn ang="0">
                      <a:pos x="219" y="219"/>
                    </a:cxn>
                    <a:cxn ang="0">
                      <a:pos x="244" y="202"/>
                    </a:cxn>
                    <a:cxn ang="0">
                      <a:pos x="268" y="185"/>
                    </a:cxn>
                    <a:cxn ang="0">
                      <a:pos x="291" y="168"/>
                    </a:cxn>
                    <a:cxn ang="0">
                      <a:pos x="314" y="150"/>
                    </a:cxn>
                    <a:cxn ang="0">
                      <a:pos x="336" y="131"/>
                    </a:cxn>
                    <a:cxn ang="0">
                      <a:pos x="356" y="111"/>
                    </a:cxn>
                    <a:cxn ang="0">
                      <a:pos x="376" y="89"/>
                    </a:cxn>
                    <a:cxn ang="0">
                      <a:pos x="395" y="63"/>
                    </a:cxn>
                    <a:cxn ang="0">
                      <a:pos x="411" y="33"/>
                    </a:cxn>
                    <a:cxn ang="0">
                      <a:pos x="426" y="0"/>
                    </a:cxn>
                  </a:cxnLst>
                  <a:rect l="0" t="0" r="r" b="b"/>
                  <a:pathLst>
                    <a:path w="439" h="698">
                      <a:moveTo>
                        <a:pt x="426" y="0"/>
                      </a:moveTo>
                      <a:lnTo>
                        <a:pt x="434" y="63"/>
                      </a:lnTo>
                      <a:lnTo>
                        <a:pt x="438" y="123"/>
                      </a:lnTo>
                      <a:lnTo>
                        <a:pt x="439" y="181"/>
                      </a:lnTo>
                      <a:lnTo>
                        <a:pt x="436" y="237"/>
                      </a:lnTo>
                      <a:lnTo>
                        <a:pt x="429" y="291"/>
                      </a:lnTo>
                      <a:lnTo>
                        <a:pt x="419" y="342"/>
                      </a:lnTo>
                      <a:lnTo>
                        <a:pt x="403" y="392"/>
                      </a:lnTo>
                      <a:lnTo>
                        <a:pt x="384" y="442"/>
                      </a:lnTo>
                      <a:lnTo>
                        <a:pt x="361" y="490"/>
                      </a:lnTo>
                      <a:lnTo>
                        <a:pt x="332" y="538"/>
                      </a:lnTo>
                      <a:lnTo>
                        <a:pt x="314" y="565"/>
                      </a:lnTo>
                      <a:lnTo>
                        <a:pt x="294" y="589"/>
                      </a:lnTo>
                      <a:lnTo>
                        <a:pt x="272" y="611"/>
                      </a:lnTo>
                      <a:lnTo>
                        <a:pt x="248" y="631"/>
                      </a:lnTo>
                      <a:lnTo>
                        <a:pt x="224" y="649"/>
                      </a:lnTo>
                      <a:lnTo>
                        <a:pt x="199" y="665"/>
                      </a:lnTo>
                      <a:lnTo>
                        <a:pt x="174" y="678"/>
                      </a:lnTo>
                      <a:lnTo>
                        <a:pt x="149" y="688"/>
                      </a:lnTo>
                      <a:lnTo>
                        <a:pt x="125" y="695"/>
                      </a:lnTo>
                      <a:lnTo>
                        <a:pt x="103" y="698"/>
                      </a:lnTo>
                      <a:lnTo>
                        <a:pt x="81" y="698"/>
                      </a:lnTo>
                      <a:lnTo>
                        <a:pt x="61" y="696"/>
                      </a:lnTo>
                      <a:lnTo>
                        <a:pt x="44" y="688"/>
                      </a:lnTo>
                      <a:lnTo>
                        <a:pt x="30" y="678"/>
                      </a:lnTo>
                      <a:lnTo>
                        <a:pt x="18" y="663"/>
                      </a:lnTo>
                      <a:lnTo>
                        <a:pt x="10" y="647"/>
                      </a:lnTo>
                      <a:lnTo>
                        <a:pt x="3" y="626"/>
                      </a:lnTo>
                      <a:lnTo>
                        <a:pt x="0" y="604"/>
                      </a:lnTo>
                      <a:lnTo>
                        <a:pt x="0" y="579"/>
                      </a:lnTo>
                      <a:lnTo>
                        <a:pt x="2" y="552"/>
                      </a:lnTo>
                      <a:lnTo>
                        <a:pt x="7" y="525"/>
                      </a:lnTo>
                      <a:lnTo>
                        <a:pt x="14" y="495"/>
                      </a:lnTo>
                      <a:lnTo>
                        <a:pt x="24" y="465"/>
                      </a:lnTo>
                      <a:lnTo>
                        <a:pt x="37" y="435"/>
                      </a:lnTo>
                      <a:lnTo>
                        <a:pt x="52" y="404"/>
                      </a:lnTo>
                      <a:lnTo>
                        <a:pt x="74" y="367"/>
                      </a:lnTo>
                      <a:lnTo>
                        <a:pt x="98" y="334"/>
                      </a:lnTo>
                      <a:lnTo>
                        <a:pt x="122" y="306"/>
                      </a:lnTo>
                      <a:lnTo>
                        <a:pt x="146" y="281"/>
                      </a:lnTo>
                      <a:lnTo>
                        <a:pt x="170" y="258"/>
                      </a:lnTo>
                      <a:lnTo>
                        <a:pt x="195" y="238"/>
                      </a:lnTo>
                      <a:lnTo>
                        <a:pt x="219" y="219"/>
                      </a:lnTo>
                      <a:lnTo>
                        <a:pt x="244" y="202"/>
                      </a:lnTo>
                      <a:lnTo>
                        <a:pt x="268" y="185"/>
                      </a:lnTo>
                      <a:lnTo>
                        <a:pt x="291" y="168"/>
                      </a:lnTo>
                      <a:lnTo>
                        <a:pt x="314" y="150"/>
                      </a:lnTo>
                      <a:lnTo>
                        <a:pt x="336" y="131"/>
                      </a:lnTo>
                      <a:lnTo>
                        <a:pt x="356" y="111"/>
                      </a:lnTo>
                      <a:lnTo>
                        <a:pt x="376" y="89"/>
                      </a:lnTo>
                      <a:lnTo>
                        <a:pt x="395" y="63"/>
                      </a:lnTo>
                      <a:lnTo>
                        <a:pt x="411" y="33"/>
                      </a:lnTo>
                      <a:lnTo>
                        <a:pt x="426" y="0"/>
                      </a:lnTo>
                      <a:close/>
                    </a:path>
                  </a:pathLst>
                </a:custGeom>
                <a:solidFill>
                  <a:srgbClr val="4B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 name="Freeform 34"/>
                <p:cNvSpPr>
                  <a:spLocks/>
                </p:cNvSpPr>
                <p:nvPr/>
              </p:nvSpPr>
              <p:spPr bwMode="auto">
                <a:xfrm>
                  <a:off x="6854826" y="673101"/>
                  <a:ext cx="622300" cy="973138"/>
                </a:xfrm>
                <a:custGeom>
                  <a:avLst/>
                  <a:gdLst/>
                  <a:ahLst/>
                  <a:cxnLst>
                    <a:cxn ang="0">
                      <a:pos x="379" y="0"/>
                    </a:cxn>
                    <a:cxn ang="0">
                      <a:pos x="387" y="51"/>
                    </a:cxn>
                    <a:cxn ang="0">
                      <a:pos x="391" y="99"/>
                    </a:cxn>
                    <a:cxn ang="0">
                      <a:pos x="392" y="145"/>
                    </a:cxn>
                    <a:cxn ang="0">
                      <a:pos x="389" y="187"/>
                    </a:cxn>
                    <a:cxn ang="0">
                      <a:pos x="383" y="228"/>
                    </a:cxn>
                    <a:cxn ang="0">
                      <a:pos x="374" y="267"/>
                    </a:cxn>
                    <a:cxn ang="0">
                      <a:pos x="362" y="304"/>
                    </a:cxn>
                    <a:cxn ang="0">
                      <a:pos x="349" y="339"/>
                    </a:cxn>
                    <a:cxn ang="0">
                      <a:pos x="333" y="372"/>
                    </a:cxn>
                    <a:cxn ang="0">
                      <a:pos x="315" y="404"/>
                    </a:cxn>
                    <a:cxn ang="0">
                      <a:pos x="296" y="434"/>
                    </a:cxn>
                    <a:cxn ang="0">
                      <a:pos x="275" y="463"/>
                    </a:cxn>
                    <a:cxn ang="0">
                      <a:pos x="256" y="488"/>
                    </a:cxn>
                    <a:cxn ang="0">
                      <a:pos x="235" y="510"/>
                    </a:cxn>
                    <a:cxn ang="0">
                      <a:pos x="213" y="532"/>
                    </a:cxn>
                    <a:cxn ang="0">
                      <a:pos x="191" y="551"/>
                    </a:cxn>
                    <a:cxn ang="0">
                      <a:pos x="168" y="569"/>
                    </a:cxn>
                    <a:cxn ang="0">
                      <a:pos x="146" y="583"/>
                    </a:cxn>
                    <a:cxn ang="0">
                      <a:pos x="125" y="596"/>
                    </a:cxn>
                    <a:cxn ang="0">
                      <a:pos x="104" y="605"/>
                    </a:cxn>
                    <a:cxn ang="0">
                      <a:pos x="84" y="611"/>
                    </a:cxn>
                    <a:cxn ang="0">
                      <a:pos x="66" y="613"/>
                    </a:cxn>
                    <a:cxn ang="0">
                      <a:pos x="49" y="612"/>
                    </a:cxn>
                    <a:cxn ang="0">
                      <a:pos x="35" y="606"/>
                    </a:cxn>
                    <a:cxn ang="0">
                      <a:pos x="23" y="597"/>
                    </a:cxn>
                    <a:cxn ang="0">
                      <a:pos x="13" y="582"/>
                    </a:cxn>
                    <a:cxn ang="0">
                      <a:pos x="6" y="566"/>
                    </a:cxn>
                    <a:cxn ang="0">
                      <a:pos x="2" y="546"/>
                    </a:cxn>
                    <a:cxn ang="0">
                      <a:pos x="0" y="523"/>
                    </a:cxn>
                    <a:cxn ang="0">
                      <a:pos x="2" y="499"/>
                    </a:cxn>
                    <a:cxn ang="0">
                      <a:pos x="7" y="472"/>
                    </a:cxn>
                    <a:cxn ang="0">
                      <a:pos x="14" y="444"/>
                    </a:cxn>
                    <a:cxn ang="0">
                      <a:pos x="24" y="415"/>
                    </a:cxn>
                    <a:cxn ang="0">
                      <a:pos x="36" y="386"/>
                    </a:cxn>
                    <a:cxn ang="0">
                      <a:pos x="51" y="356"/>
                    </a:cxn>
                    <a:cxn ang="0">
                      <a:pos x="72" y="320"/>
                    </a:cxn>
                    <a:cxn ang="0">
                      <a:pos x="95" y="289"/>
                    </a:cxn>
                    <a:cxn ang="0">
                      <a:pos x="117" y="263"/>
                    </a:cxn>
                    <a:cxn ang="0">
                      <a:pos x="140" y="240"/>
                    </a:cxn>
                    <a:cxn ang="0">
                      <a:pos x="162" y="219"/>
                    </a:cxn>
                    <a:cxn ang="0">
                      <a:pos x="185" y="202"/>
                    </a:cxn>
                    <a:cxn ang="0">
                      <a:pos x="230" y="169"/>
                    </a:cxn>
                    <a:cxn ang="0">
                      <a:pos x="252" y="154"/>
                    </a:cxn>
                    <a:cxn ang="0">
                      <a:pos x="273" y="139"/>
                    </a:cxn>
                    <a:cxn ang="0">
                      <a:pos x="294" y="122"/>
                    </a:cxn>
                    <a:cxn ang="0">
                      <a:pos x="313" y="104"/>
                    </a:cxn>
                    <a:cxn ang="0">
                      <a:pos x="331" y="83"/>
                    </a:cxn>
                    <a:cxn ang="0">
                      <a:pos x="349" y="59"/>
                    </a:cxn>
                    <a:cxn ang="0">
                      <a:pos x="365" y="32"/>
                    </a:cxn>
                    <a:cxn ang="0">
                      <a:pos x="379" y="0"/>
                    </a:cxn>
                  </a:cxnLst>
                  <a:rect l="0" t="0" r="r" b="b"/>
                  <a:pathLst>
                    <a:path w="392" h="613">
                      <a:moveTo>
                        <a:pt x="379" y="0"/>
                      </a:moveTo>
                      <a:lnTo>
                        <a:pt x="387" y="51"/>
                      </a:lnTo>
                      <a:lnTo>
                        <a:pt x="391" y="99"/>
                      </a:lnTo>
                      <a:lnTo>
                        <a:pt x="392" y="145"/>
                      </a:lnTo>
                      <a:lnTo>
                        <a:pt x="389" y="187"/>
                      </a:lnTo>
                      <a:lnTo>
                        <a:pt x="383" y="228"/>
                      </a:lnTo>
                      <a:lnTo>
                        <a:pt x="374" y="267"/>
                      </a:lnTo>
                      <a:lnTo>
                        <a:pt x="362" y="304"/>
                      </a:lnTo>
                      <a:lnTo>
                        <a:pt x="349" y="339"/>
                      </a:lnTo>
                      <a:lnTo>
                        <a:pt x="333" y="372"/>
                      </a:lnTo>
                      <a:lnTo>
                        <a:pt x="315" y="404"/>
                      </a:lnTo>
                      <a:lnTo>
                        <a:pt x="296" y="434"/>
                      </a:lnTo>
                      <a:lnTo>
                        <a:pt x="275" y="463"/>
                      </a:lnTo>
                      <a:lnTo>
                        <a:pt x="256" y="488"/>
                      </a:lnTo>
                      <a:lnTo>
                        <a:pt x="235" y="510"/>
                      </a:lnTo>
                      <a:lnTo>
                        <a:pt x="213" y="532"/>
                      </a:lnTo>
                      <a:lnTo>
                        <a:pt x="191" y="551"/>
                      </a:lnTo>
                      <a:lnTo>
                        <a:pt x="168" y="569"/>
                      </a:lnTo>
                      <a:lnTo>
                        <a:pt x="146" y="583"/>
                      </a:lnTo>
                      <a:lnTo>
                        <a:pt x="125" y="596"/>
                      </a:lnTo>
                      <a:lnTo>
                        <a:pt x="104" y="605"/>
                      </a:lnTo>
                      <a:lnTo>
                        <a:pt x="84" y="611"/>
                      </a:lnTo>
                      <a:lnTo>
                        <a:pt x="66" y="613"/>
                      </a:lnTo>
                      <a:lnTo>
                        <a:pt x="49" y="612"/>
                      </a:lnTo>
                      <a:lnTo>
                        <a:pt x="35" y="606"/>
                      </a:lnTo>
                      <a:lnTo>
                        <a:pt x="23" y="597"/>
                      </a:lnTo>
                      <a:lnTo>
                        <a:pt x="13" y="582"/>
                      </a:lnTo>
                      <a:lnTo>
                        <a:pt x="6" y="566"/>
                      </a:lnTo>
                      <a:lnTo>
                        <a:pt x="2" y="546"/>
                      </a:lnTo>
                      <a:lnTo>
                        <a:pt x="0" y="523"/>
                      </a:lnTo>
                      <a:lnTo>
                        <a:pt x="2" y="499"/>
                      </a:lnTo>
                      <a:lnTo>
                        <a:pt x="7" y="472"/>
                      </a:lnTo>
                      <a:lnTo>
                        <a:pt x="14" y="444"/>
                      </a:lnTo>
                      <a:lnTo>
                        <a:pt x="24" y="415"/>
                      </a:lnTo>
                      <a:lnTo>
                        <a:pt x="36" y="386"/>
                      </a:lnTo>
                      <a:lnTo>
                        <a:pt x="51" y="356"/>
                      </a:lnTo>
                      <a:lnTo>
                        <a:pt x="72" y="320"/>
                      </a:lnTo>
                      <a:lnTo>
                        <a:pt x="95" y="289"/>
                      </a:lnTo>
                      <a:lnTo>
                        <a:pt x="117" y="263"/>
                      </a:lnTo>
                      <a:lnTo>
                        <a:pt x="140" y="240"/>
                      </a:lnTo>
                      <a:lnTo>
                        <a:pt x="162" y="219"/>
                      </a:lnTo>
                      <a:lnTo>
                        <a:pt x="185" y="202"/>
                      </a:lnTo>
                      <a:lnTo>
                        <a:pt x="230" y="169"/>
                      </a:lnTo>
                      <a:lnTo>
                        <a:pt x="252" y="154"/>
                      </a:lnTo>
                      <a:lnTo>
                        <a:pt x="273" y="139"/>
                      </a:lnTo>
                      <a:lnTo>
                        <a:pt x="294" y="122"/>
                      </a:lnTo>
                      <a:lnTo>
                        <a:pt x="313" y="104"/>
                      </a:lnTo>
                      <a:lnTo>
                        <a:pt x="331" y="83"/>
                      </a:lnTo>
                      <a:lnTo>
                        <a:pt x="349" y="59"/>
                      </a:lnTo>
                      <a:lnTo>
                        <a:pt x="365" y="32"/>
                      </a:lnTo>
                      <a:lnTo>
                        <a:pt x="379" y="0"/>
                      </a:lnTo>
                      <a:close/>
                    </a:path>
                  </a:pathLst>
                </a:custGeom>
                <a:solidFill>
                  <a:srgbClr val="9815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 name="Freeform 35"/>
                <p:cNvSpPr>
                  <a:spLocks/>
                </p:cNvSpPr>
                <p:nvPr/>
              </p:nvSpPr>
              <p:spPr bwMode="auto">
                <a:xfrm>
                  <a:off x="7064376" y="773113"/>
                  <a:ext cx="382588" cy="622300"/>
                </a:xfrm>
                <a:custGeom>
                  <a:avLst/>
                  <a:gdLst/>
                  <a:ahLst/>
                  <a:cxnLst>
                    <a:cxn ang="0">
                      <a:pos x="234" y="0"/>
                    </a:cxn>
                    <a:cxn ang="0">
                      <a:pos x="240" y="39"/>
                    </a:cxn>
                    <a:cxn ang="0">
                      <a:pos x="241" y="79"/>
                    </a:cxn>
                    <a:cxn ang="0">
                      <a:pos x="238" y="120"/>
                    </a:cxn>
                    <a:cxn ang="0">
                      <a:pos x="232" y="160"/>
                    </a:cxn>
                    <a:cxn ang="0">
                      <a:pos x="223" y="199"/>
                    </a:cxn>
                    <a:cxn ang="0">
                      <a:pos x="212" y="236"/>
                    </a:cxn>
                    <a:cxn ang="0">
                      <a:pos x="197" y="270"/>
                    </a:cxn>
                    <a:cxn ang="0">
                      <a:pos x="183" y="301"/>
                    </a:cxn>
                    <a:cxn ang="0">
                      <a:pos x="167" y="329"/>
                    </a:cxn>
                    <a:cxn ang="0">
                      <a:pos x="151" y="351"/>
                    </a:cxn>
                    <a:cxn ang="0">
                      <a:pos x="134" y="368"/>
                    </a:cxn>
                    <a:cxn ang="0">
                      <a:pos x="116" y="381"/>
                    </a:cxn>
                    <a:cxn ang="0">
                      <a:pos x="99" y="389"/>
                    </a:cxn>
                    <a:cxn ang="0">
                      <a:pos x="82" y="392"/>
                    </a:cxn>
                    <a:cxn ang="0">
                      <a:pos x="65" y="392"/>
                    </a:cxn>
                    <a:cxn ang="0">
                      <a:pos x="49" y="390"/>
                    </a:cxn>
                    <a:cxn ang="0">
                      <a:pos x="35" y="384"/>
                    </a:cxn>
                    <a:cxn ang="0">
                      <a:pos x="22" y="375"/>
                    </a:cxn>
                    <a:cxn ang="0">
                      <a:pos x="12" y="362"/>
                    </a:cxn>
                    <a:cxn ang="0">
                      <a:pos x="4" y="346"/>
                    </a:cxn>
                    <a:cxn ang="0">
                      <a:pos x="1" y="326"/>
                    </a:cxn>
                    <a:cxn ang="0">
                      <a:pos x="0" y="305"/>
                    </a:cxn>
                    <a:cxn ang="0">
                      <a:pos x="4" y="281"/>
                    </a:cxn>
                    <a:cxn ang="0">
                      <a:pos x="11" y="256"/>
                    </a:cxn>
                    <a:cxn ang="0">
                      <a:pos x="22" y="230"/>
                    </a:cxn>
                    <a:cxn ang="0">
                      <a:pos x="38" y="203"/>
                    </a:cxn>
                    <a:cxn ang="0">
                      <a:pos x="56" y="179"/>
                    </a:cxn>
                    <a:cxn ang="0">
                      <a:pos x="74" y="160"/>
                    </a:cxn>
                    <a:cxn ang="0">
                      <a:pos x="92" y="144"/>
                    </a:cxn>
                    <a:cxn ang="0">
                      <a:pos x="110" y="129"/>
                    </a:cxn>
                    <a:cxn ang="0">
                      <a:pos x="128" y="116"/>
                    </a:cxn>
                    <a:cxn ang="0">
                      <a:pos x="147" y="103"/>
                    </a:cxn>
                    <a:cxn ang="0">
                      <a:pos x="164" y="90"/>
                    </a:cxn>
                    <a:cxn ang="0">
                      <a:pos x="181" y="77"/>
                    </a:cxn>
                    <a:cxn ang="0">
                      <a:pos x="196" y="62"/>
                    </a:cxn>
                    <a:cxn ang="0">
                      <a:pos x="210" y="44"/>
                    </a:cxn>
                    <a:cxn ang="0">
                      <a:pos x="223" y="24"/>
                    </a:cxn>
                    <a:cxn ang="0">
                      <a:pos x="234" y="0"/>
                    </a:cxn>
                  </a:cxnLst>
                  <a:rect l="0" t="0" r="r" b="b"/>
                  <a:pathLst>
                    <a:path w="241" h="392">
                      <a:moveTo>
                        <a:pt x="234" y="0"/>
                      </a:moveTo>
                      <a:lnTo>
                        <a:pt x="240" y="39"/>
                      </a:lnTo>
                      <a:lnTo>
                        <a:pt x="241" y="79"/>
                      </a:lnTo>
                      <a:lnTo>
                        <a:pt x="238" y="120"/>
                      </a:lnTo>
                      <a:lnTo>
                        <a:pt x="232" y="160"/>
                      </a:lnTo>
                      <a:lnTo>
                        <a:pt x="223" y="199"/>
                      </a:lnTo>
                      <a:lnTo>
                        <a:pt x="212" y="236"/>
                      </a:lnTo>
                      <a:lnTo>
                        <a:pt x="197" y="270"/>
                      </a:lnTo>
                      <a:lnTo>
                        <a:pt x="183" y="301"/>
                      </a:lnTo>
                      <a:lnTo>
                        <a:pt x="167" y="329"/>
                      </a:lnTo>
                      <a:lnTo>
                        <a:pt x="151" y="351"/>
                      </a:lnTo>
                      <a:lnTo>
                        <a:pt x="134" y="368"/>
                      </a:lnTo>
                      <a:lnTo>
                        <a:pt x="116" y="381"/>
                      </a:lnTo>
                      <a:lnTo>
                        <a:pt x="99" y="389"/>
                      </a:lnTo>
                      <a:lnTo>
                        <a:pt x="82" y="392"/>
                      </a:lnTo>
                      <a:lnTo>
                        <a:pt x="65" y="392"/>
                      </a:lnTo>
                      <a:lnTo>
                        <a:pt x="49" y="390"/>
                      </a:lnTo>
                      <a:lnTo>
                        <a:pt x="35" y="384"/>
                      </a:lnTo>
                      <a:lnTo>
                        <a:pt x="22" y="375"/>
                      </a:lnTo>
                      <a:lnTo>
                        <a:pt x="12" y="362"/>
                      </a:lnTo>
                      <a:lnTo>
                        <a:pt x="4" y="346"/>
                      </a:lnTo>
                      <a:lnTo>
                        <a:pt x="1" y="326"/>
                      </a:lnTo>
                      <a:lnTo>
                        <a:pt x="0" y="305"/>
                      </a:lnTo>
                      <a:lnTo>
                        <a:pt x="4" y="281"/>
                      </a:lnTo>
                      <a:lnTo>
                        <a:pt x="11" y="256"/>
                      </a:lnTo>
                      <a:lnTo>
                        <a:pt x="22" y="230"/>
                      </a:lnTo>
                      <a:lnTo>
                        <a:pt x="38" y="203"/>
                      </a:lnTo>
                      <a:lnTo>
                        <a:pt x="56" y="179"/>
                      </a:lnTo>
                      <a:lnTo>
                        <a:pt x="74" y="160"/>
                      </a:lnTo>
                      <a:lnTo>
                        <a:pt x="92" y="144"/>
                      </a:lnTo>
                      <a:lnTo>
                        <a:pt x="110" y="129"/>
                      </a:lnTo>
                      <a:lnTo>
                        <a:pt x="128" y="116"/>
                      </a:lnTo>
                      <a:lnTo>
                        <a:pt x="147" y="103"/>
                      </a:lnTo>
                      <a:lnTo>
                        <a:pt x="164" y="90"/>
                      </a:lnTo>
                      <a:lnTo>
                        <a:pt x="181" y="77"/>
                      </a:lnTo>
                      <a:lnTo>
                        <a:pt x="196" y="62"/>
                      </a:lnTo>
                      <a:lnTo>
                        <a:pt x="210" y="44"/>
                      </a:lnTo>
                      <a:lnTo>
                        <a:pt x="223" y="24"/>
                      </a:lnTo>
                      <a:lnTo>
                        <a:pt x="234" y="0"/>
                      </a:lnTo>
                      <a:close/>
                    </a:path>
                  </a:pathLst>
                </a:custGeom>
                <a:solidFill>
                  <a:srgbClr val="8703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 name="Freeform 36"/>
                <p:cNvSpPr>
                  <a:spLocks/>
                </p:cNvSpPr>
                <p:nvPr/>
              </p:nvSpPr>
              <p:spPr bwMode="auto">
                <a:xfrm>
                  <a:off x="4335463" y="2597150"/>
                  <a:ext cx="1935163" cy="2640013"/>
                </a:xfrm>
                <a:custGeom>
                  <a:avLst/>
                  <a:gdLst/>
                  <a:ahLst/>
                  <a:cxnLst>
                    <a:cxn ang="0">
                      <a:pos x="1088" y="0"/>
                    </a:cxn>
                    <a:cxn ang="0">
                      <a:pos x="1219" y="94"/>
                    </a:cxn>
                    <a:cxn ang="0">
                      <a:pos x="1038" y="350"/>
                    </a:cxn>
                    <a:cxn ang="0">
                      <a:pos x="854" y="605"/>
                    </a:cxn>
                    <a:cxn ang="0">
                      <a:pos x="667" y="857"/>
                    </a:cxn>
                    <a:cxn ang="0">
                      <a:pos x="479" y="1108"/>
                    </a:cxn>
                    <a:cxn ang="0">
                      <a:pos x="289" y="1357"/>
                    </a:cxn>
                    <a:cxn ang="0">
                      <a:pos x="97" y="1605"/>
                    </a:cxn>
                    <a:cxn ang="0">
                      <a:pos x="84" y="1620"/>
                    </a:cxn>
                    <a:cxn ang="0">
                      <a:pos x="71" y="1633"/>
                    </a:cxn>
                    <a:cxn ang="0">
                      <a:pos x="58" y="1644"/>
                    </a:cxn>
                    <a:cxn ang="0">
                      <a:pos x="46" y="1653"/>
                    </a:cxn>
                    <a:cxn ang="0">
                      <a:pos x="34" y="1659"/>
                    </a:cxn>
                    <a:cxn ang="0">
                      <a:pos x="24" y="1662"/>
                    </a:cxn>
                    <a:cxn ang="0">
                      <a:pos x="15" y="1663"/>
                    </a:cxn>
                    <a:cxn ang="0">
                      <a:pos x="8" y="1660"/>
                    </a:cxn>
                    <a:cxn ang="0">
                      <a:pos x="3" y="1654"/>
                    </a:cxn>
                    <a:cxn ang="0">
                      <a:pos x="0" y="1646"/>
                    </a:cxn>
                    <a:cxn ang="0">
                      <a:pos x="0" y="1635"/>
                    </a:cxn>
                    <a:cxn ang="0">
                      <a:pos x="2" y="1622"/>
                    </a:cxn>
                    <a:cxn ang="0">
                      <a:pos x="7" y="1607"/>
                    </a:cxn>
                    <a:cxn ang="0">
                      <a:pos x="13" y="1591"/>
                    </a:cxn>
                    <a:cxn ang="0">
                      <a:pos x="21" y="1574"/>
                    </a:cxn>
                    <a:cxn ang="0">
                      <a:pos x="31" y="1557"/>
                    </a:cxn>
                    <a:cxn ang="0">
                      <a:pos x="201" y="1295"/>
                    </a:cxn>
                    <a:cxn ang="0">
                      <a:pos x="375" y="1033"/>
                    </a:cxn>
                    <a:cxn ang="0">
                      <a:pos x="549" y="772"/>
                    </a:cxn>
                    <a:cxn ang="0">
                      <a:pos x="726" y="512"/>
                    </a:cxn>
                    <a:cxn ang="0">
                      <a:pos x="906" y="255"/>
                    </a:cxn>
                    <a:cxn ang="0">
                      <a:pos x="1088" y="0"/>
                    </a:cxn>
                  </a:cxnLst>
                  <a:rect l="0" t="0" r="r" b="b"/>
                  <a:pathLst>
                    <a:path w="1219" h="1663">
                      <a:moveTo>
                        <a:pt x="1088" y="0"/>
                      </a:moveTo>
                      <a:lnTo>
                        <a:pt x="1219" y="94"/>
                      </a:lnTo>
                      <a:lnTo>
                        <a:pt x="1038" y="350"/>
                      </a:lnTo>
                      <a:lnTo>
                        <a:pt x="854" y="605"/>
                      </a:lnTo>
                      <a:lnTo>
                        <a:pt x="667" y="857"/>
                      </a:lnTo>
                      <a:lnTo>
                        <a:pt x="479" y="1108"/>
                      </a:lnTo>
                      <a:lnTo>
                        <a:pt x="289" y="1357"/>
                      </a:lnTo>
                      <a:lnTo>
                        <a:pt x="97" y="1605"/>
                      </a:lnTo>
                      <a:lnTo>
                        <a:pt x="84" y="1620"/>
                      </a:lnTo>
                      <a:lnTo>
                        <a:pt x="71" y="1633"/>
                      </a:lnTo>
                      <a:lnTo>
                        <a:pt x="58" y="1644"/>
                      </a:lnTo>
                      <a:lnTo>
                        <a:pt x="46" y="1653"/>
                      </a:lnTo>
                      <a:lnTo>
                        <a:pt x="34" y="1659"/>
                      </a:lnTo>
                      <a:lnTo>
                        <a:pt x="24" y="1662"/>
                      </a:lnTo>
                      <a:lnTo>
                        <a:pt x="15" y="1663"/>
                      </a:lnTo>
                      <a:lnTo>
                        <a:pt x="8" y="1660"/>
                      </a:lnTo>
                      <a:lnTo>
                        <a:pt x="3" y="1654"/>
                      </a:lnTo>
                      <a:lnTo>
                        <a:pt x="0" y="1646"/>
                      </a:lnTo>
                      <a:lnTo>
                        <a:pt x="0" y="1635"/>
                      </a:lnTo>
                      <a:lnTo>
                        <a:pt x="2" y="1622"/>
                      </a:lnTo>
                      <a:lnTo>
                        <a:pt x="7" y="1607"/>
                      </a:lnTo>
                      <a:lnTo>
                        <a:pt x="13" y="1591"/>
                      </a:lnTo>
                      <a:lnTo>
                        <a:pt x="21" y="1574"/>
                      </a:lnTo>
                      <a:lnTo>
                        <a:pt x="31" y="1557"/>
                      </a:lnTo>
                      <a:lnTo>
                        <a:pt x="201" y="1295"/>
                      </a:lnTo>
                      <a:lnTo>
                        <a:pt x="375" y="1033"/>
                      </a:lnTo>
                      <a:lnTo>
                        <a:pt x="549" y="772"/>
                      </a:lnTo>
                      <a:lnTo>
                        <a:pt x="726" y="512"/>
                      </a:lnTo>
                      <a:lnTo>
                        <a:pt x="906" y="255"/>
                      </a:lnTo>
                      <a:lnTo>
                        <a:pt x="1088" y="0"/>
                      </a:lnTo>
                      <a:close/>
                    </a:path>
                  </a:pathLst>
                </a:custGeom>
                <a:solidFill>
                  <a:srgbClr val="E116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 name="Freeform 37"/>
                <p:cNvSpPr>
                  <a:spLocks/>
                </p:cNvSpPr>
                <p:nvPr/>
              </p:nvSpPr>
              <p:spPr bwMode="auto">
                <a:xfrm>
                  <a:off x="6049963" y="1589088"/>
                  <a:ext cx="923925" cy="1165225"/>
                </a:xfrm>
                <a:custGeom>
                  <a:avLst/>
                  <a:gdLst/>
                  <a:ahLst/>
                  <a:cxnLst>
                    <a:cxn ang="0">
                      <a:pos x="484" y="0"/>
                    </a:cxn>
                    <a:cxn ang="0">
                      <a:pos x="582" y="70"/>
                    </a:cxn>
                    <a:cxn ang="0">
                      <a:pos x="568" y="92"/>
                    </a:cxn>
                    <a:cxn ang="0">
                      <a:pos x="565" y="92"/>
                    </a:cxn>
                    <a:cxn ang="0">
                      <a:pos x="563" y="93"/>
                    </a:cxn>
                    <a:cxn ang="0">
                      <a:pos x="562" y="94"/>
                    </a:cxn>
                    <a:cxn ang="0">
                      <a:pos x="561" y="97"/>
                    </a:cxn>
                    <a:cxn ang="0">
                      <a:pos x="560" y="99"/>
                    </a:cxn>
                    <a:cxn ang="0">
                      <a:pos x="560" y="101"/>
                    </a:cxn>
                    <a:cxn ang="0">
                      <a:pos x="561" y="102"/>
                    </a:cxn>
                    <a:cxn ang="0">
                      <a:pos x="562" y="102"/>
                    </a:cxn>
                    <a:cxn ang="0">
                      <a:pos x="221" y="623"/>
                    </a:cxn>
                    <a:cxn ang="0">
                      <a:pos x="219" y="623"/>
                    </a:cxn>
                    <a:cxn ang="0">
                      <a:pos x="218" y="624"/>
                    </a:cxn>
                    <a:cxn ang="0">
                      <a:pos x="216" y="626"/>
                    </a:cxn>
                    <a:cxn ang="0">
                      <a:pos x="214" y="629"/>
                    </a:cxn>
                    <a:cxn ang="0">
                      <a:pos x="214" y="632"/>
                    </a:cxn>
                    <a:cxn ang="0">
                      <a:pos x="215" y="633"/>
                    </a:cxn>
                    <a:cxn ang="0">
                      <a:pos x="199" y="656"/>
                    </a:cxn>
                    <a:cxn ang="0">
                      <a:pos x="196" y="656"/>
                    </a:cxn>
                    <a:cxn ang="0">
                      <a:pos x="194" y="659"/>
                    </a:cxn>
                    <a:cxn ang="0">
                      <a:pos x="193" y="661"/>
                    </a:cxn>
                    <a:cxn ang="0">
                      <a:pos x="192" y="663"/>
                    </a:cxn>
                    <a:cxn ang="0">
                      <a:pos x="192" y="665"/>
                    </a:cxn>
                    <a:cxn ang="0">
                      <a:pos x="193" y="666"/>
                    </a:cxn>
                    <a:cxn ang="0">
                      <a:pos x="148" y="734"/>
                    </a:cxn>
                    <a:cxn ang="0">
                      <a:pos x="0" y="628"/>
                    </a:cxn>
                    <a:cxn ang="0">
                      <a:pos x="50" y="563"/>
                    </a:cxn>
                    <a:cxn ang="0">
                      <a:pos x="53" y="563"/>
                    </a:cxn>
                    <a:cxn ang="0">
                      <a:pos x="56" y="560"/>
                    </a:cxn>
                    <a:cxn ang="0">
                      <a:pos x="58" y="556"/>
                    </a:cxn>
                    <a:cxn ang="0">
                      <a:pos x="58" y="555"/>
                    </a:cxn>
                    <a:cxn ang="0">
                      <a:pos x="57" y="554"/>
                    </a:cxn>
                    <a:cxn ang="0">
                      <a:pos x="74" y="531"/>
                    </a:cxn>
                    <a:cxn ang="0">
                      <a:pos x="75" y="531"/>
                    </a:cxn>
                    <a:cxn ang="0">
                      <a:pos x="77" y="531"/>
                    </a:cxn>
                    <a:cxn ang="0">
                      <a:pos x="80" y="528"/>
                    </a:cxn>
                    <a:cxn ang="0">
                      <a:pos x="82" y="524"/>
                    </a:cxn>
                    <a:cxn ang="0">
                      <a:pos x="81" y="523"/>
                    </a:cxn>
                    <a:cxn ang="0">
                      <a:pos x="460" y="29"/>
                    </a:cxn>
                    <a:cxn ang="0">
                      <a:pos x="461" y="29"/>
                    </a:cxn>
                    <a:cxn ang="0">
                      <a:pos x="462" y="30"/>
                    </a:cxn>
                    <a:cxn ang="0">
                      <a:pos x="463" y="30"/>
                    </a:cxn>
                    <a:cxn ang="0">
                      <a:pos x="464" y="29"/>
                    </a:cxn>
                    <a:cxn ang="0">
                      <a:pos x="466" y="29"/>
                    </a:cxn>
                    <a:cxn ang="0">
                      <a:pos x="468" y="23"/>
                    </a:cxn>
                    <a:cxn ang="0">
                      <a:pos x="468" y="21"/>
                    </a:cxn>
                    <a:cxn ang="0">
                      <a:pos x="484" y="0"/>
                    </a:cxn>
                  </a:cxnLst>
                  <a:rect l="0" t="0" r="r" b="b"/>
                  <a:pathLst>
                    <a:path w="582" h="734">
                      <a:moveTo>
                        <a:pt x="484" y="0"/>
                      </a:moveTo>
                      <a:lnTo>
                        <a:pt x="582" y="70"/>
                      </a:lnTo>
                      <a:lnTo>
                        <a:pt x="568" y="92"/>
                      </a:lnTo>
                      <a:lnTo>
                        <a:pt x="565" y="92"/>
                      </a:lnTo>
                      <a:lnTo>
                        <a:pt x="563" y="93"/>
                      </a:lnTo>
                      <a:lnTo>
                        <a:pt x="562" y="94"/>
                      </a:lnTo>
                      <a:lnTo>
                        <a:pt x="561" y="97"/>
                      </a:lnTo>
                      <a:lnTo>
                        <a:pt x="560" y="99"/>
                      </a:lnTo>
                      <a:lnTo>
                        <a:pt x="560" y="101"/>
                      </a:lnTo>
                      <a:lnTo>
                        <a:pt x="561" y="102"/>
                      </a:lnTo>
                      <a:lnTo>
                        <a:pt x="562" y="102"/>
                      </a:lnTo>
                      <a:lnTo>
                        <a:pt x="221" y="623"/>
                      </a:lnTo>
                      <a:lnTo>
                        <a:pt x="219" y="623"/>
                      </a:lnTo>
                      <a:lnTo>
                        <a:pt x="218" y="624"/>
                      </a:lnTo>
                      <a:lnTo>
                        <a:pt x="216" y="626"/>
                      </a:lnTo>
                      <a:lnTo>
                        <a:pt x="214" y="629"/>
                      </a:lnTo>
                      <a:lnTo>
                        <a:pt x="214" y="632"/>
                      </a:lnTo>
                      <a:lnTo>
                        <a:pt x="215" y="633"/>
                      </a:lnTo>
                      <a:lnTo>
                        <a:pt x="199" y="656"/>
                      </a:lnTo>
                      <a:lnTo>
                        <a:pt x="196" y="656"/>
                      </a:lnTo>
                      <a:lnTo>
                        <a:pt x="194" y="659"/>
                      </a:lnTo>
                      <a:lnTo>
                        <a:pt x="193" y="661"/>
                      </a:lnTo>
                      <a:lnTo>
                        <a:pt x="192" y="663"/>
                      </a:lnTo>
                      <a:lnTo>
                        <a:pt x="192" y="665"/>
                      </a:lnTo>
                      <a:lnTo>
                        <a:pt x="193" y="666"/>
                      </a:lnTo>
                      <a:lnTo>
                        <a:pt x="148" y="734"/>
                      </a:lnTo>
                      <a:lnTo>
                        <a:pt x="0" y="628"/>
                      </a:lnTo>
                      <a:lnTo>
                        <a:pt x="50" y="563"/>
                      </a:lnTo>
                      <a:lnTo>
                        <a:pt x="53" y="563"/>
                      </a:lnTo>
                      <a:lnTo>
                        <a:pt x="56" y="560"/>
                      </a:lnTo>
                      <a:lnTo>
                        <a:pt x="58" y="556"/>
                      </a:lnTo>
                      <a:lnTo>
                        <a:pt x="58" y="555"/>
                      </a:lnTo>
                      <a:lnTo>
                        <a:pt x="57" y="554"/>
                      </a:lnTo>
                      <a:lnTo>
                        <a:pt x="74" y="531"/>
                      </a:lnTo>
                      <a:lnTo>
                        <a:pt x="75" y="531"/>
                      </a:lnTo>
                      <a:lnTo>
                        <a:pt x="77" y="531"/>
                      </a:lnTo>
                      <a:lnTo>
                        <a:pt x="80" y="528"/>
                      </a:lnTo>
                      <a:lnTo>
                        <a:pt x="82" y="524"/>
                      </a:lnTo>
                      <a:lnTo>
                        <a:pt x="81" y="523"/>
                      </a:lnTo>
                      <a:lnTo>
                        <a:pt x="460" y="29"/>
                      </a:lnTo>
                      <a:lnTo>
                        <a:pt x="461" y="29"/>
                      </a:lnTo>
                      <a:lnTo>
                        <a:pt x="462" y="30"/>
                      </a:lnTo>
                      <a:lnTo>
                        <a:pt x="463" y="30"/>
                      </a:lnTo>
                      <a:lnTo>
                        <a:pt x="464" y="29"/>
                      </a:lnTo>
                      <a:lnTo>
                        <a:pt x="466" y="29"/>
                      </a:lnTo>
                      <a:lnTo>
                        <a:pt x="468" y="23"/>
                      </a:lnTo>
                      <a:lnTo>
                        <a:pt x="468" y="21"/>
                      </a:lnTo>
                      <a:lnTo>
                        <a:pt x="484" y="0"/>
                      </a:lnTo>
                      <a:close/>
                    </a:path>
                  </a:pathLst>
                </a:custGeom>
                <a:solidFill>
                  <a:srgbClr val="86A0B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 name="Freeform 38"/>
                <p:cNvSpPr>
                  <a:spLocks/>
                </p:cNvSpPr>
                <p:nvPr/>
              </p:nvSpPr>
              <p:spPr bwMode="auto">
                <a:xfrm>
                  <a:off x="6049963" y="1589088"/>
                  <a:ext cx="898525" cy="1036638"/>
                </a:xfrm>
                <a:custGeom>
                  <a:avLst/>
                  <a:gdLst/>
                  <a:ahLst/>
                  <a:cxnLst>
                    <a:cxn ang="0">
                      <a:pos x="484" y="0"/>
                    </a:cxn>
                    <a:cxn ang="0">
                      <a:pos x="566" y="59"/>
                    </a:cxn>
                    <a:cxn ang="0">
                      <a:pos x="555" y="69"/>
                    </a:cxn>
                    <a:cxn ang="0">
                      <a:pos x="542" y="80"/>
                    </a:cxn>
                    <a:cxn ang="0">
                      <a:pos x="526" y="94"/>
                    </a:cxn>
                    <a:cxn ang="0">
                      <a:pos x="509" y="110"/>
                    </a:cxn>
                    <a:cxn ang="0">
                      <a:pos x="490" y="129"/>
                    </a:cxn>
                    <a:cxn ang="0">
                      <a:pos x="467" y="151"/>
                    </a:cxn>
                    <a:cxn ang="0">
                      <a:pos x="444" y="175"/>
                    </a:cxn>
                    <a:cxn ang="0">
                      <a:pos x="418" y="201"/>
                    </a:cxn>
                    <a:cxn ang="0">
                      <a:pos x="390" y="231"/>
                    </a:cxn>
                    <a:cxn ang="0">
                      <a:pos x="360" y="264"/>
                    </a:cxn>
                    <a:cxn ang="0">
                      <a:pos x="327" y="300"/>
                    </a:cxn>
                    <a:cxn ang="0">
                      <a:pos x="292" y="339"/>
                    </a:cxn>
                    <a:cxn ang="0">
                      <a:pos x="255" y="382"/>
                    </a:cxn>
                    <a:cxn ang="0">
                      <a:pos x="216" y="429"/>
                    </a:cxn>
                    <a:cxn ang="0">
                      <a:pos x="174" y="479"/>
                    </a:cxn>
                    <a:cxn ang="0">
                      <a:pos x="130" y="533"/>
                    </a:cxn>
                    <a:cxn ang="0">
                      <a:pos x="84" y="591"/>
                    </a:cxn>
                    <a:cxn ang="0">
                      <a:pos x="36" y="653"/>
                    </a:cxn>
                    <a:cxn ang="0">
                      <a:pos x="0" y="628"/>
                    </a:cxn>
                    <a:cxn ang="0">
                      <a:pos x="50" y="563"/>
                    </a:cxn>
                    <a:cxn ang="0">
                      <a:pos x="53" y="563"/>
                    </a:cxn>
                    <a:cxn ang="0">
                      <a:pos x="54" y="561"/>
                    </a:cxn>
                    <a:cxn ang="0">
                      <a:pos x="56" y="560"/>
                    </a:cxn>
                    <a:cxn ang="0">
                      <a:pos x="58" y="556"/>
                    </a:cxn>
                    <a:cxn ang="0">
                      <a:pos x="58" y="555"/>
                    </a:cxn>
                    <a:cxn ang="0">
                      <a:pos x="57" y="554"/>
                    </a:cxn>
                    <a:cxn ang="0">
                      <a:pos x="74" y="531"/>
                    </a:cxn>
                    <a:cxn ang="0">
                      <a:pos x="75" y="531"/>
                    </a:cxn>
                    <a:cxn ang="0">
                      <a:pos x="77" y="531"/>
                    </a:cxn>
                    <a:cxn ang="0">
                      <a:pos x="78" y="530"/>
                    </a:cxn>
                    <a:cxn ang="0">
                      <a:pos x="80" y="529"/>
                    </a:cxn>
                    <a:cxn ang="0">
                      <a:pos x="82" y="525"/>
                    </a:cxn>
                    <a:cxn ang="0">
                      <a:pos x="82" y="524"/>
                    </a:cxn>
                    <a:cxn ang="0">
                      <a:pos x="81" y="523"/>
                    </a:cxn>
                    <a:cxn ang="0">
                      <a:pos x="460" y="29"/>
                    </a:cxn>
                    <a:cxn ang="0">
                      <a:pos x="461" y="29"/>
                    </a:cxn>
                    <a:cxn ang="0">
                      <a:pos x="461" y="30"/>
                    </a:cxn>
                    <a:cxn ang="0">
                      <a:pos x="463" y="30"/>
                    </a:cxn>
                    <a:cxn ang="0">
                      <a:pos x="467" y="27"/>
                    </a:cxn>
                    <a:cxn ang="0">
                      <a:pos x="468" y="23"/>
                    </a:cxn>
                    <a:cxn ang="0">
                      <a:pos x="468" y="21"/>
                    </a:cxn>
                    <a:cxn ang="0">
                      <a:pos x="484" y="0"/>
                    </a:cxn>
                  </a:cxnLst>
                  <a:rect l="0" t="0" r="r" b="b"/>
                  <a:pathLst>
                    <a:path w="566" h="653">
                      <a:moveTo>
                        <a:pt x="484" y="0"/>
                      </a:moveTo>
                      <a:lnTo>
                        <a:pt x="566" y="59"/>
                      </a:lnTo>
                      <a:lnTo>
                        <a:pt x="555" y="69"/>
                      </a:lnTo>
                      <a:lnTo>
                        <a:pt x="542" y="80"/>
                      </a:lnTo>
                      <a:lnTo>
                        <a:pt x="526" y="94"/>
                      </a:lnTo>
                      <a:lnTo>
                        <a:pt x="509" y="110"/>
                      </a:lnTo>
                      <a:lnTo>
                        <a:pt x="490" y="129"/>
                      </a:lnTo>
                      <a:lnTo>
                        <a:pt x="467" y="151"/>
                      </a:lnTo>
                      <a:lnTo>
                        <a:pt x="444" y="175"/>
                      </a:lnTo>
                      <a:lnTo>
                        <a:pt x="418" y="201"/>
                      </a:lnTo>
                      <a:lnTo>
                        <a:pt x="390" y="231"/>
                      </a:lnTo>
                      <a:lnTo>
                        <a:pt x="360" y="264"/>
                      </a:lnTo>
                      <a:lnTo>
                        <a:pt x="327" y="300"/>
                      </a:lnTo>
                      <a:lnTo>
                        <a:pt x="292" y="339"/>
                      </a:lnTo>
                      <a:lnTo>
                        <a:pt x="255" y="382"/>
                      </a:lnTo>
                      <a:lnTo>
                        <a:pt x="216" y="429"/>
                      </a:lnTo>
                      <a:lnTo>
                        <a:pt x="174" y="479"/>
                      </a:lnTo>
                      <a:lnTo>
                        <a:pt x="130" y="533"/>
                      </a:lnTo>
                      <a:lnTo>
                        <a:pt x="84" y="591"/>
                      </a:lnTo>
                      <a:lnTo>
                        <a:pt x="36" y="653"/>
                      </a:lnTo>
                      <a:lnTo>
                        <a:pt x="0" y="628"/>
                      </a:lnTo>
                      <a:lnTo>
                        <a:pt x="50" y="563"/>
                      </a:lnTo>
                      <a:lnTo>
                        <a:pt x="53" y="563"/>
                      </a:lnTo>
                      <a:lnTo>
                        <a:pt x="54" y="561"/>
                      </a:lnTo>
                      <a:lnTo>
                        <a:pt x="56" y="560"/>
                      </a:lnTo>
                      <a:lnTo>
                        <a:pt x="58" y="556"/>
                      </a:lnTo>
                      <a:lnTo>
                        <a:pt x="58" y="555"/>
                      </a:lnTo>
                      <a:lnTo>
                        <a:pt x="57" y="554"/>
                      </a:lnTo>
                      <a:lnTo>
                        <a:pt x="74" y="531"/>
                      </a:lnTo>
                      <a:lnTo>
                        <a:pt x="75" y="531"/>
                      </a:lnTo>
                      <a:lnTo>
                        <a:pt x="77" y="531"/>
                      </a:lnTo>
                      <a:lnTo>
                        <a:pt x="78" y="530"/>
                      </a:lnTo>
                      <a:lnTo>
                        <a:pt x="80" y="529"/>
                      </a:lnTo>
                      <a:lnTo>
                        <a:pt x="82" y="525"/>
                      </a:lnTo>
                      <a:lnTo>
                        <a:pt x="82" y="524"/>
                      </a:lnTo>
                      <a:lnTo>
                        <a:pt x="81" y="523"/>
                      </a:lnTo>
                      <a:lnTo>
                        <a:pt x="460" y="29"/>
                      </a:lnTo>
                      <a:lnTo>
                        <a:pt x="461" y="29"/>
                      </a:lnTo>
                      <a:lnTo>
                        <a:pt x="461" y="30"/>
                      </a:lnTo>
                      <a:lnTo>
                        <a:pt x="463" y="30"/>
                      </a:lnTo>
                      <a:lnTo>
                        <a:pt x="467" y="27"/>
                      </a:lnTo>
                      <a:lnTo>
                        <a:pt x="468" y="23"/>
                      </a:lnTo>
                      <a:lnTo>
                        <a:pt x="468" y="21"/>
                      </a:lnTo>
                      <a:lnTo>
                        <a:pt x="484" y="0"/>
                      </a:lnTo>
                      <a:close/>
                    </a:path>
                  </a:pathLst>
                </a:custGeom>
                <a:solidFill>
                  <a:srgbClr val="C3D2E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 name="Freeform 39"/>
                <p:cNvSpPr>
                  <a:spLocks/>
                </p:cNvSpPr>
                <p:nvPr/>
              </p:nvSpPr>
              <p:spPr bwMode="auto">
                <a:xfrm>
                  <a:off x="6032501" y="2586038"/>
                  <a:ext cx="252413" cy="201613"/>
                </a:xfrm>
                <a:custGeom>
                  <a:avLst/>
                  <a:gdLst/>
                  <a:ahLst/>
                  <a:cxnLst>
                    <a:cxn ang="0">
                      <a:pos x="11" y="0"/>
                    </a:cxn>
                    <a:cxn ang="0">
                      <a:pos x="159" y="106"/>
                    </a:cxn>
                    <a:cxn ang="0">
                      <a:pos x="133" y="127"/>
                    </a:cxn>
                    <a:cxn ang="0">
                      <a:pos x="0" y="31"/>
                    </a:cxn>
                    <a:cxn ang="0">
                      <a:pos x="11" y="0"/>
                    </a:cxn>
                  </a:cxnLst>
                  <a:rect l="0" t="0" r="r" b="b"/>
                  <a:pathLst>
                    <a:path w="159" h="127">
                      <a:moveTo>
                        <a:pt x="11" y="0"/>
                      </a:moveTo>
                      <a:lnTo>
                        <a:pt x="159" y="106"/>
                      </a:lnTo>
                      <a:lnTo>
                        <a:pt x="133" y="127"/>
                      </a:lnTo>
                      <a:lnTo>
                        <a:pt x="0" y="31"/>
                      </a:lnTo>
                      <a:lnTo>
                        <a:pt x="11" y="0"/>
                      </a:lnTo>
                      <a:close/>
                    </a:path>
                  </a:pathLst>
                </a:custGeom>
                <a:solidFill>
                  <a:srgbClr val="546D8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 name="Freeform 40"/>
                <p:cNvSpPr>
                  <a:spLocks/>
                </p:cNvSpPr>
                <p:nvPr/>
              </p:nvSpPr>
              <p:spPr bwMode="auto">
                <a:xfrm>
                  <a:off x="6780213" y="1622426"/>
                  <a:ext cx="169863" cy="128588"/>
                </a:xfrm>
                <a:custGeom>
                  <a:avLst/>
                  <a:gdLst/>
                  <a:ahLst/>
                  <a:cxnLst>
                    <a:cxn ang="0">
                      <a:pos x="8" y="0"/>
                    </a:cxn>
                    <a:cxn ang="0">
                      <a:pos x="107" y="71"/>
                    </a:cxn>
                    <a:cxn ang="0">
                      <a:pos x="104" y="72"/>
                    </a:cxn>
                    <a:cxn ang="0">
                      <a:pos x="102" y="73"/>
                    </a:cxn>
                    <a:cxn ang="0">
                      <a:pos x="101" y="76"/>
                    </a:cxn>
                    <a:cxn ang="0">
                      <a:pos x="100" y="78"/>
                    </a:cxn>
                    <a:cxn ang="0">
                      <a:pos x="100" y="80"/>
                    </a:cxn>
                    <a:cxn ang="0">
                      <a:pos x="101" y="81"/>
                    </a:cxn>
                    <a:cxn ang="0">
                      <a:pos x="102" y="81"/>
                    </a:cxn>
                    <a:cxn ang="0">
                      <a:pos x="101" y="81"/>
                    </a:cxn>
                    <a:cxn ang="0">
                      <a:pos x="0" y="9"/>
                    </a:cxn>
                    <a:cxn ang="0">
                      <a:pos x="0" y="8"/>
                    </a:cxn>
                    <a:cxn ang="0">
                      <a:pos x="1" y="8"/>
                    </a:cxn>
                    <a:cxn ang="0">
                      <a:pos x="2" y="9"/>
                    </a:cxn>
                    <a:cxn ang="0">
                      <a:pos x="3" y="9"/>
                    </a:cxn>
                    <a:cxn ang="0">
                      <a:pos x="4" y="8"/>
                    </a:cxn>
                    <a:cxn ang="0">
                      <a:pos x="6" y="8"/>
                    </a:cxn>
                    <a:cxn ang="0">
                      <a:pos x="8" y="2"/>
                    </a:cxn>
                    <a:cxn ang="0">
                      <a:pos x="8" y="0"/>
                    </a:cxn>
                  </a:cxnLst>
                  <a:rect l="0" t="0" r="r" b="b"/>
                  <a:pathLst>
                    <a:path w="107" h="81">
                      <a:moveTo>
                        <a:pt x="8" y="0"/>
                      </a:moveTo>
                      <a:lnTo>
                        <a:pt x="107" y="71"/>
                      </a:lnTo>
                      <a:lnTo>
                        <a:pt x="104" y="72"/>
                      </a:lnTo>
                      <a:lnTo>
                        <a:pt x="102" y="73"/>
                      </a:lnTo>
                      <a:lnTo>
                        <a:pt x="101" y="76"/>
                      </a:lnTo>
                      <a:lnTo>
                        <a:pt x="100" y="78"/>
                      </a:lnTo>
                      <a:lnTo>
                        <a:pt x="100" y="80"/>
                      </a:lnTo>
                      <a:lnTo>
                        <a:pt x="101" y="81"/>
                      </a:lnTo>
                      <a:lnTo>
                        <a:pt x="102" y="81"/>
                      </a:lnTo>
                      <a:lnTo>
                        <a:pt x="101" y="81"/>
                      </a:lnTo>
                      <a:lnTo>
                        <a:pt x="0" y="9"/>
                      </a:lnTo>
                      <a:lnTo>
                        <a:pt x="0" y="8"/>
                      </a:lnTo>
                      <a:lnTo>
                        <a:pt x="1" y="8"/>
                      </a:lnTo>
                      <a:lnTo>
                        <a:pt x="2" y="9"/>
                      </a:lnTo>
                      <a:lnTo>
                        <a:pt x="3" y="9"/>
                      </a:lnTo>
                      <a:lnTo>
                        <a:pt x="4" y="8"/>
                      </a:lnTo>
                      <a:lnTo>
                        <a:pt x="6" y="8"/>
                      </a:lnTo>
                      <a:lnTo>
                        <a:pt x="8" y="2"/>
                      </a:lnTo>
                      <a:lnTo>
                        <a:pt x="8" y="0"/>
                      </a:lnTo>
                      <a:close/>
                    </a:path>
                  </a:pathLst>
                </a:custGeom>
                <a:solidFill>
                  <a:srgbClr val="9AB1C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 name="Freeform 41"/>
                <p:cNvSpPr>
                  <a:spLocks/>
                </p:cNvSpPr>
                <p:nvPr/>
              </p:nvSpPr>
              <p:spPr bwMode="auto">
                <a:xfrm>
                  <a:off x="6167438" y="2417763"/>
                  <a:ext cx="233363" cy="174625"/>
                </a:xfrm>
                <a:custGeom>
                  <a:avLst/>
                  <a:gdLst/>
                  <a:ahLst/>
                  <a:cxnLst>
                    <a:cxn ang="0">
                      <a:pos x="8" y="0"/>
                    </a:cxn>
                    <a:cxn ang="0">
                      <a:pos x="147" y="100"/>
                    </a:cxn>
                    <a:cxn ang="0">
                      <a:pos x="147" y="101"/>
                    </a:cxn>
                    <a:cxn ang="0">
                      <a:pos x="145" y="101"/>
                    </a:cxn>
                    <a:cxn ang="0">
                      <a:pos x="144" y="102"/>
                    </a:cxn>
                    <a:cxn ang="0">
                      <a:pos x="142" y="104"/>
                    </a:cxn>
                    <a:cxn ang="0">
                      <a:pos x="140" y="107"/>
                    </a:cxn>
                    <a:cxn ang="0">
                      <a:pos x="140" y="110"/>
                    </a:cxn>
                    <a:cxn ang="0">
                      <a:pos x="0" y="9"/>
                    </a:cxn>
                    <a:cxn ang="0">
                      <a:pos x="1" y="9"/>
                    </a:cxn>
                    <a:cxn ang="0">
                      <a:pos x="3" y="9"/>
                    </a:cxn>
                    <a:cxn ang="0">
                      <a:pos x="6" y="6"/>
                    </a:cxn>
                    <a:cxn ang="0">
                      <a:pos x="8" y="2"/>
                    </a:cxn>
                    <a:cxn ang="0">
                      <a:pos x="7" y="1"/>
                    </a:cxn>
                    <a:cxn ang="0">
                      <a:pos x="8" y="0"/>
                    </a:cxn>
                  </a:cxnLst>
                  <a:rect l="0" t="0" r="r" b="b"/>
                  <a:pathLst>
                    <a:path w="147" h="110">
                      <a:moveTo>
                        <a:pt x="8" y="0"/>
                      </a:moveTo>
                      <a:lnTo>
                        <a:pt x="147" y="100"/>
                      </a:lnTo>
                      <a:lnTo>
                        <a:pt x="147" y="101"/>
                      </a:lnTo>
                      <a:lnTo>
                        <a:pt x="145" y="101"/>
                      </a:lnTo>
                      <a:lnTo>
                        <a:pt x="144" y="102"/>
                      </a:lnTo>
                      <a:lnTo>
                        <a:pt x="142" y="104"/>
                      </a:lnTo>
                      <a:lnTo>
                        <a:pt x="140" y="107"/>
                      </a:lnTo>
                      <a:lnTo>
                        <a:pt x="140" y="110"/>
                      </a:lnTo>
                      <a:lnTo>
                        <a:pt x="0" y="9"/>
                      </a:lnTo>
                      <a:lnTo>
                        <a:pt x="1" y="9"/>
                      </a:lnTo>
                      <a:lnTo>
                        <a:pt x="3" y="9"/>
                      </a:lnTo>
                      <a:lnTo>
                        <a:pt x="6" y="6"/>
                      </a:lnTo>
                      <a:lnTo>
                        <a:pt x="8" y="2"/>
                      </a:lnTo>
                      <a:lnTo>
                        <a:pt x="7" y="1"/>
                      </a:lnTo>
                      <a:lnTo>
                        <a:pt x="8" y="0"/>
                      </a:lnTo>
                      <a:close/>
                    </a:path>
                  </a:pathLst>
                </a:custGeom>
                <a:solidFill>
                  <a:srgbClr val="9AB1C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 name="Freeform 42"/>
                <p:cNvSpPr>
                  <a:spLocks/>
                </p:cNvSpPr>
                <p:nvPr/>
              </p:nvSpPr>
              <p:spPr bwMode="auto">
                <a:xfrm>
                  <a:off x="6129338" y="2468563"/>
                  <a:ext cx="238125" cy="177800"/>
                </a:xfrm>
                <a:custGeom>
                  <a:avLst/>
                  <a:gdLst/>
                  <a:ahLst/>
                  <a:cxnLst>
                    <a:cxn ang="0">
                      <a:pos x="7" y="0"/>
                    </a:cxn>
                    <a:cxn ang="0">
                      <a:pos x="8" y="0"/>
                    </a:cxn>
                    <a:cxn ang="0">
                      <a:pos x="150" y="101"/>
                    </a:cxn>
                    <a:cxn ang="0">
                      <a:pos x="150" y="102"/>
                    </a:cxn>
                    <a:cxn ang="0">
                      <a:pos x="147" y="102"/>
                    </a:cxn>
                    <a:cxn ang="0">
                      <a:pos x="145" y="103"/>
                    </a:cxn>
                    <a:cxn ang="0">
                      <a:pos x="144" y="105"/>
                    </a:cxn>
                    <a:cxn ang="0">
                      <a:pos x="143" y="107"/>
                    </a:cxn>
                    <a:cxn ang="0">
                      <a:pos x="142" y="109"/>
                    </a:cxn>
                    <a:cxn ang="0">
                      <a:pos x="142" y="111"/>
                    </a:cxn>
                    <a:cxn ang="0">
                      <a:pos x="143" y="112"/>
                    </a:cxn>
                    <a:cxn ang="0">
                      <a:pos x="0" y="10"/>
                    </a:cxn>
                    <a:cxn ang="0">
                      <a:pos x="0" y="9"/>
                    </a:cxn>
                    <a:cxn ang="0">
                      <a:pos x="3" y="9"/>
                    </a:cxn>
                    <a:cxn ang="0">
                      <a:pos x="6" y="6"/>
                    </a:cxn>
                    <a:cxn ang="0">
                      <a:pos x="8" y="2"/>
                    </a:cxn>
                    <a:cxn ang="0">
                      <a:pos x="8" y="1"/>
                    </a:cxn>
                    <a:cxn ang="0">
                      <a:pos x="7" y="0"/>
                    </a:cxn>
                  </a:cxnLst>
                  <a:rect l="0" t="0" r="r" b="b"/>
                  <a:pathLst>
                    <a:path w="150" h="112">
                      <a:moveTo>
                        <a:pt x="7" y="0"/>
                      </a:moveTo>
                      <a:lnTo>
                        <a:pt x="8" y="0"/>
                      </a:lnTo>
                      <a:lnTo>
                        <a:pt x="150" y="101"/>
                      </a:lnTo>
                      <a:lnTo>
                        <a:pt x="150" y="102"/>
                      </a:lnTo>
                      <a:lnTo>
                        <a:pt x="147" y="102"/>
                      </a:lnTo>
                      <a:lnTo>
                        <a:pt x="145" y="103"/>
                      </a:lnTo>
                      <a:lnTo>
                        <a:pt x="144" y="105"/>
                      </a:lnTo>
                      <a:lnTo>
                        <a:pt x="143" y="107"/>
                      </a:lnTo>
                      <a:lnTo>
                        <a:pt x="142" y="109"/>
                      </a:lnTo>
                      <a:lnTo>
                        <a:pt x="142" y="111"/>
                      </a:lnTo>
                      <a:lnTo>
                        <a:pt x="143" y="112"/>
                      </a:lnTo>
                      <a:lnTo>
                        <a:pt x="0" y="10"/>
                      </a:lnTo>
                      <a:lnTo>
                        <a:pt x="0" y="9"/>
                      </a:lnTo>
                      <a:lnTo>
                        <a:pt x="3" y="9"/>
                      </a:lnTo>
                      <a:lnTo>
                        <a:pt x="6" y="6"/>
                      </a:lnTo>
                      <a:lnTo>
                        <a:pt x="8" y="2"/>
                      </a:lnTo>
                      <a:lnTo>
                        <a:pt x="8" y="1"/>
                      </a:lnTo>
                      <a:lnTo>
                        <a:pt x="7" y="0"/>
                      </a:lnTo>
                      <a:close/>
                    </a:path>
                  </a:pathLst>
                </a:custGeom>
                <a:solidFill>
                  <a:srgbClr val="9AB1C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 name="Freeform 43"/>
                <p:cNvSpPr>
                  <a:spLocks/>
                </p:cNvSpPr>
                <p:nvPr/>
              </p:nvSpPr>
              <p:spPr bwMode="auto">
                <a:xfrm>
                  <a:off x="4335463" y="2597151"/>
                  <a:ext cx="1770063" cy="2640013"/>
                </a:xfrm>
                <a:custGeom>
                  <a:avLst/>
                  <a:gdLst/>
                  <a:ahLst/>
                  <a:cxnLst>
                    <a:cxn ang="0">
                      <a:pos x="1088" y="0"/>
                    </a:cxn>
                    <a:cxn ang="0">
                      <a:pos x="1115" y="19"/>
                    </a:cxn>
                    <a:cxn ang="0">
                      <a:pos x="1070" y="78"/>
                    </a:cxn>
                    <a:cxn ang="0">
                      <a:pos x="1024" y="140"/>
                    </a:cxn>
                    <a:cxn ang="0">
                      <a:pos x="975" y="205"/>
                    </a:cxn>
                    <a:cxn ang="0">
                      <a:pos x="925" y="275"/>
                    </a:cxn>
                    <a:cxn ang="0">
                      <a:pos x="873" y="347"/>
                    </a:cxn>
                    <a:cxn ang="0">
                      <a:pos x="818" y="423"/>
                    </a:cxn>
                    <a:cxn ang="0">
                      <a:pos x="762" y="503"/>
                    </a:cxn>
                    <a:cxn ang="0">
                      <a:pos x="705" y="588"/>
                    </a:cxn>
                    <a:cxn ang="0">
                      <a:pos x="645" y="676"/>
                    </a:cxn>
                    <a:cxn ang="0">
                      <a:pos x="584" y="768"/>
                    </a:cxn>
                    <a:cxn ang="0">
                      <a:pos x="521" y="865"/>
                    </a:cxn>
                    <a:cxn ang="0">
                      <a:pos x="455" y="965"/>
                    </a:cxn>
                    <a:cxn ang="0">
                      <a:pos x="388" y="1070"/>
                    </a:cxn>
                    <a:cxn ang="0">
                      <a:pos x="319" y="1179"/>
                    </a:cxn>
                    <a:cxn ang="0">
                      <a:pos x="248" y="1293"/>
                    </a:cxn>
                    <a:cxn ang="0">
                      <a:pos x="175" y="1411"/>
                    </a:cxn>
                    <a:cxn ang="0">
                      <a:pos x="100" y="1534"/>
                    </a:cxn>
                    <a:cxn ang="0">
                      <a:pos x="23" y="1662"/>
                    </a:cxn>
                    <a:cxn ang="0">
                      <a:pos x="19" y="1663"/>
                    </a:cxn>
                    <a:cxn ang="0">
                      <a:pos x="16" y="1663"/>
                    </a:cxn>
                    <a:cxn ang="0">
                      <a:pos x="8" y="1660"/>
                    </a:cxn>
                    <a:cxn ang="0">
                      <a:pos x="3" y="1654"/>
                    </a:cxn>
                    <a:cxn ang="0">
                      <a:pos x="0" y="1646"/>
                    </a:cxn>
                    <a:cxn ang="0">
                      <a:pos x="0" y="1635"/>
                    </a:cxn>
                    <a:cxn ang="0">
                      <a:pos x="2" y="1622"/>
                    </a:cxn>
                    <a:cxn ang="0">
                      <a:pos x="7" y="1607"/>
                    </a:cxn>
                    <a:cxn ang="0">
                      <a:pos x="13" y="1591"/>
                    </a:cxn>
                    <a:cxn ang="0">
                      <a:pos x="21" y="1574"/>
                    </a:cxn>
                    <a:cxn ang="0">
                      <a:pos x="31" y="1557"/>
                    </a:cxn>
                    <a:cxn ang="0">
                      <a:pos x="201" y="1295"/>
                    </a:cxn>
                    <a:cxn ang="0">
                      <a:pos x="375" y="1033"/>
                    </a:cxn>
                    <a:cxn ang="0">
                      <a:pos x="549" y="772"/>
                    </a:cxn>
                    <a:cxn ang="0">
                      <a:pos x="726" y="512"/>
                    </a:cxn>
                    <a:cxn ang="0">
                      <a:pos x="906" y="255"/>
                    </a:cxn>
                    <a:cxn ang="0">
                      <a:pos x="1088" y="0"/>
                    </a:cxn>
                  </a:cxnLst>
                  <a:rect l="0" t="0" r="r" b="b"/>
                  <a:pathLst>
                    <a:path w="1115" h="1663">
                      <a:moveTo>
                        <a:pt x="1088" y="0"/>
                      </a:moveTo>
                      <a:lnTo>
                        <a:pt x="1115" y="19"/>
                      </a:lnTo>
                      <a:lnTo>
                        <a:pt x="1070" y="78"/>
                      </a:lnTo>
                      <a:lnTo>
                        <a:pt x="1024" y="140"/>
                      </a:lnTo>
                      <a:lnTo>
                        <a:pt x="975" y="205"/>
                      </a:lnTo>
                      <a:lnTo>
                        <a:pt x="925" y="275"/>
                      </a:lnTo>
                      <a:lnTo>
                        <a:pt x="873" y="347"/>
                      </a:lnTo>
                      <a:lnTo>
                        <a:pt x="818" y="423"/>
                      </a:lnTo>
                      <a:lnTo>
                        <a:pt x="762" y="503"/>
                      </a:lnTo>
                      <a:lnTo>
                        <a:pt x="705" y="588"/>
                      </a:lnTo>
                      <a:lnTo>
                        <a:pt x="645" y="676"/>
                      </a:lnTo>
                      <a:lnTo>
                        <a:pt x="584" y="768"/>
                      </a:lnTo>
                      <a:lnTo>
                        <a:pt x="521" y="865"/>
                      </a:lnTo>
                      <a:lnTo>
                        <a:pt x="455" y="965"/>
                      </a:lnTo>
                      <a:lnTo>
                        <a:pt x="388" y="1070"/>
                      </a:lnTo>
                      <a:lnTo>
                        <a:pt x="319" y="1179"/>
                      </a:lnTo>
                      <a:lnTo>
                        <a:pt x="248" y="1293"/>
                      </a:lnTo>
                      <a:lnTo>
                        <a:pt x="175" y="1411"/>
                      </a:lnTo>
                      <a:lnTo>
                        <a:pt x="100" y="1534"/>
                      </a:lnTo>
                      <a:lnTo>
                        <a:pt x="23" y="1662"/>
                      </a:lnTo>
                      <a:lnTo>
                        <a:pt x="19" y="1663"/>
                      </a:lnTo>
                      <a:lnTo>
                        <a:pt x="16" y="1663"/>
                      </a:lnTo>
                      <a:lnTo>
                        <a:pt x="8" y="1660"/>
                      </a:lnTo>
                      <a:lnTo>
                        <a:pt x="3" y="1654"/>
                      </a:lnTo>
                      <a:lnTo>
                        <a:pt x="0" y="1646"/>
                      </a:lnTo>
                      <a:lnTo>
                        <a:pt x="0" y="1635"/>
                      </a:lnTo>
                      <a:lnTo>
                        <a:pt x="2" y="1622"/>
                      </a:lnTo>
                      <a:lnTo>
                        <a:pt x="7" y="1607"/>
                      </a:lnTo>
                      <a:lnTo>
                        <a:pt x="13" y="1591"/>
                      </a:lnTo>
                      <a:lnTo>
                        <a:pt x="21" y="1574"/>
                      </a:lnTo>
                      <a:lnTo>
                        <a:pt x="31" y="1557"/>
                      </a:lnTo>
                      <a:lnTo>
                        <a:pt x="201" y="1295"/>
                      </a:lnTo>
                      <a:lnTo>
                        <a:pt x="375" y="1033"/>
                      </a:lnTo>
                      <a:lnTo>
                        <a:pt x="549" y="772"/>
                      </a:lnTo>
                      <a:lnTo>
                        <a:pt x="726" y="512"/>
                      </a:lnTo>
                      <a:lnTo>
                        <a:pt x="906" y="255"/>
                      </a:lnTo>
                      <a:lnTo>
                        <a:pt x="1088" y="0"/>
                      </a:lnTo>
                      <a:close/>
                    </a:path>
                  </a:pathLst>
                </a:custGeom>
                <a:solidFill>
                  <a:srgbClr val="B136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6" name="Freeform 44"/>
                <p:cNvSpPr>
                  <a:spLocks/>
                </p:cNvSpPr>
                <p:nvPr/>
              </p:nvSpPr>
              <p:spPr bwMode="auto">
                <a:xfrm>
                  <a:off x="6032501" y="2586038"/>
                  <a:ext cx="74613" cy="80963"/>
                </a:xfrm>
                <a:custGeom>
                  <a:avLst/>
                  <a:gdLst/>
                  <a:ahLst/>
                  <a:cxnLst>
                    <a:cxn ang="0">
                      <a:pos x="11" y="0"/>
                    </a:cxn>
                    <a:cxn ang="0">
                      <a:pos x="47" y="25"/>
                    </a:cxn>
                    <a:cxn ang="0">
                      <a:pos x="37" y="38"/>
                    </a:cxn>
                    <a:cxn ang="0">
                      <a:pos x="27" y="51"/>
                    </a:cxn>
                    <a:cxn ang="0">
                      <a:pos x="0" y="31"/>
                    </a:cxn>
                    <a:cxn ang="0">
                      <a:pos x="11" y="0"/>
                    </a:cxn>
                  </a:cxnLst>
                  <a:rect l="0" t="0" r="r" b="b"/>
                  <a:pathLst>
                    <a:path w="47" h="51">
                      <a:moveTo>
                        <a:pt x="11" y="0"/>
                      </a:moveTo>
                      <a:lnTo>
                        <a:pt x="47" y="25"/>
                      </a:lnTo>
                      <a:lnTo>
                        <a:pt x="37" y="38"/>
                      </a:lnTo>
                      <a:lnTo>
                        <a:pt x="27" y="51"/>
                      </a:lnTo>
                      <a:lnTo>
                        <a:pt x="0" y="31"/>
                      </a:lnTo>
                      <a:lnTo>
                        <a:pt x="11" y="0"/>
                      </a:lnTo>
                      <a:close/>
                    </a:path>
                  </a:pathLst>
                </a:custGeom>
                <a:solidFill>
                  <a:srgbClr val="7B94B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7" name="Freeform 45"/>
                <p:cNvSpPr>
                  <a:spLocks/>
                </p:cNvSpPr>
                <p:nvPr/>
              </p:nvSpPr>
              <p:spPr bwMode="auto">
                <a:xfrm>
                  <a:off x="4621213" y="2257426"/>
                  <a:ext cx="390525" cy="346075"/>
                </a:xfrm>
                <a:custGeom>
                  <a:avLst/>
                  <a:gdLst/>
                  <a:ahLst/>
                  <a:cxnLst>
                    <a:cxn ang="0">
                      <a:pos x="214" y="2"/>
                    </a:cxn>
                    <a:cxn ang="0">
                      <a:pos x="226" y="12"/>
                    </a:cxn>
                    <a:cxn ang="0">
                      <a:pos x="240" y="35"/>
                    </a:cxn>
                    <a:cxn ang="0">
                      <a:pos x="241" y="39"/>
                    </a:cxn>
                    <a:cxn ang="0">
                      <a:pos x="228" y="32"/>
                    </a:cxn>
                    <a:cxn ang="0">
                      <a:pos x="215" y="28"/>
                    </a:cxn>
                    <a:cxn ang="0">
                      <a:pos x="206" y="32"/>
                    </a:cxn>
                    <a:cxn ang="0">
                      <a:pos x="187" y="64"/>
                    </a:cxn>
                    <a:cxn ang="0">
                      <a:pos x="165" y="89"/>
                    </a:cxn>
                    <a:cxn ang="0">
                      <a:pos x="124" y="113"/>
                    </a:cxn>
                    <a:cxn ang="0">
                      <a:pos x="111" y="127"/>
                    </a:cxn>
                    <a:cxn ang="0">
                      <a:pos x="106" y="143"/>
                    </a:cxn>
                    <a:cxn ang="0">
                      <a:pos x="102" y="161"/>
                    </a:cxn>
                    <a:cxn ang="0">
                      <a:pos x="92" y="178"/>
                    </a:cxn>
                    <a:cxn ang="0">
                      <a:pos x="70" y="191"/>
                    </a:cxn>
                    <a:cxn ang="0">
                      <a:pos x="47" y="191"/>
                    </a:cxn>
                    <a:cxn ang="0">
                      <a:pos x="29" y="192"/>
                    </a:cxn>
                    <a:cxn ang="0">
                      <a:pos x="16" y="201"/>
                    </a:cxn>
                    <a:cxn ang="0">
                      <a:pos x="7" y="213"/>
                    </a:cxn>
                    <a:cxn ang="0">
                      <a:pos x="6" y="218"/>
                    </a:cxn>
                    <a:cxn ang="0">
                      <a:pos x="0" y="212"/>
                    </a:cxn>
                    <a:cxn ang="0">
                      <a:pos x="1" y="199"/>
                    </a:cxn>
                    <a:cxn ang="0">
                      <a:pos x="5" y="185"/>
                    </a:cxn>
                    <a:cxn ang="0">
                      <a:pos x="9" y="178"/>
                    </a:cxn>
                    <a:cxn ang="0">
                      <a:pos x="28" y="167"/>
                    </a:cxn>
                    <a:cxn ang="0">
                      <a:pos x="48" y="161"/>
                    </a:cxn>
                    <a:cxn ang="0">
                      <a:pos x="61" y="149"/>
                    </a:cxn>
                    <a:cxn ang="0">
                      <a:pos x="61" y="129"/>
                    </a:cxn>
                    <a:cxn ang="0">
                      <a:pos x="57" y="96"/>
                    </a:cxn>
                    <a:cxn ang="0">
                      <a:pos x="64" y="78"/>
                    </a:cxn>
                    <a:cxn ang="0">
                      <a:pos x="82" y="67"/>
                    </a:cxn>
                    <a:cxn ang="0">
                      <a:pos x="102" y="61"/>
                    </a:cxn>
                    <a:cxn ang="0">
                      <a:pos x="116" y="58"/>
                    </a:cxn>
                    <a:cxn ang="0">
                      <a:pos x="146" y="43"/>
                    </a:cxn>
                    <a:cxn ang="0">
                      <a:pos x="168" y="23"/>
                    </a:cxn>
                    <a:cxn ang="0">
                      <a:pos x="188" y="6"/>
                    </a:cxn>
                    <a:cxn ang="0">
                      <a:pos x="207" y="0"/>
                    </a:cxn>
                  </a:cxnLst>
                  <a:rect l="0" t="0" r="r" b="b"/>
                  <a:pathLst>
                    <a:path w="246" h="218">
                      <a:moveTo>
                        <a:pt x="207" y="0"/>
                      </a:moveTo>
                      <a:lnTo>
                        <a:pt x="214" y="2"/>
                      </a:lnTo>
                      <a:lnTo>
                        <a:pt x="221" y="6"/>
                      </a:lnTo>
                      <a:lnTo>
                        <a:pt x="226" y="12"/>
                      </a:lnTo>
                      <a:lnTo>
                        <a:pt x="231" y="19"/>
                      </a:lnTo>
                      <a:lnTo>
                        <a:pt x="240" y="35"/>
                      </a:lnTo>
                      <a:lnTo>
                        <a:pt x="246" y="42"/>
                      </a:lnTo>
                      <a:lnTo>
                        <a:pt x="241" y="39"/>
                      </a:lnTo>
                      <a:lnTo>
                        <a:pt x="235" y="35"/>
                      </a:lnTo>
                      <a:lnTo>
                        <a:pt x="228" y="32"/>
                      </a:lnTo>
                      <a:lnTo>
                        <a:pt x="221" y="29"/>
                      </a:lnTo>
                      <a:lnTo>
                        <a:pt x="215" y="28"/>
                      </a:lnTo>
                      <a:lnTo>
                        <a:pt x="210" y="29"/>
                      </a:lnTo>
                      <a:lnTo>
                        <a:pt x="206" y="32"/>
                      </a:lnTo>
                      <a:lnTo>
                        <a:pt x="197" y="49"/>
                      </a:lnTo>
                      <a:lnTo>
                        <a:pt x="187" y="64"/>
                      </a:lnTo>
                      <a:lnTo>
                        <a:pt x="176" y="78"/>
                      </a:lnTo>
                      <a:lnTo>
                        <a:pt x="165" y="89"/>
                      </a:lnTo>
                      <a:lnTo>
                        <a:pt x="152" y="99"/>
                      </a:lnTo>
                      <a:lnTo>
                        <a:pt x="124" y="113"/>
                      </a:lnTo>
                      <a:lnTo>
                        <a:pt x="116" y="119"/>
                      </a:lnTo>
                      <a:lnTo>
                        <a:pt x="111" y="127"/>
                      </a:lnTo>
                      <a:lnTo>
                        <a:pt x="108" y="135"/>
                      </a:lnTo>
                      <a:lnTo>
                        <a:pt x="106" y="143"/>
                      </a:lnTo>
                      <a:lnTo>
                        <a:pt x="105" y="152"/>
                      </a:lnTo>
                      <a:lnTo>
                        <a:pt x="102" y="161"/>
                      </a:lnTo>
                      <a:lnTo>
                        <a:pt x="99" y="169"/>
                      </a:lnTo>
                      <a:lnTo>
                        <a:pt x="92" y="178"/>
                      </a:lnTo>
                      <a:lnTo>
                        <a:pt x="82" y="186"/>
                      </a:lnTo>
                      <a:lnTo>
                        <a:pt x="70" y="191"/>
                      </a:lnTo>
                      <a:lnTo>
                        <a:pt x="59" y="191"/>
                      </a:lnTo>
                      <a:lnTo>
                        <a:pt x="47" y="191"/>
                      </a:lnTo>
                      <a:lnTo>
                        <a:pt x="35" y="191"/>
                      </a:lnTo>
                      <a:lnTo>
                        <a:pt x="29" y="192"/>
                      </a:lnTo>
                      <a:lnTo>
                        <a:pt x="21" y="196"/>
                      </a:lnTo>
                      <a:lnTo>
                        <a:pt x="16" y="201"/>
                      </a:lnTo>
                      <a:lnTo>
                        <a:pt x="11" y="207"/>
                      </a:lnTo>
                      <a:lnTo>
                        <a:pt x="7" y="213"/>
                      </a:lnTo>
                      <a:lnTo>
                        <a:pt x="5" y="216"/>
                      </a:lnTo>
                      <a:lnTo>
                        <a:pt x="6" y="218"/>
                      </a:lnTo>
                      <a:lnTo>
                        <a:pt x="2" y="216"/>
                      </a:lnTo>
                      <a:lnTo>
                        <a:pt x="0" y="212"/>
                      </a:lnTo>
                      <a:lnTo>
                        <a:pt x="0" y="207"/>
                      </a:lnTo>
                      <a:lnTo>
                        <a:pt x="1" y="199"/>
                      </a:lnTo>
                      <a:lnTo>
                        <a:pt x="3" y="192"/>
                      </a:lnTo>
                      <a:lnTo>
                        <a:pt x="5" y="185"/>
                      </a:lnTo>
                      <a:lnTo>
                        <a:pt x="7" y="181"/>
                      </a:lnTo>
                      <a:lnTo>
                        <a:pt x="9" y="178"/>
                      </a:lnTo>
                      <a:lnTo>
                        <a:pt x="18" y="171"/>
                      </a:lnTo>
                      <a:lnTo>
                        <a:pt x="28" y="167"/>
                      </a:lnTo>
                      <a:lnTo>
                        <a:pt x="38" y="164"/>
                      </a:lnTo>
                      <a:lnTo>
                        <a:pt x="48" y="161"/>
                      </a:lnTo>
                      <a:lnTo>
                        <a:pt x="57" y="155"/>
                      </a:lnTo>
                      <a:lnTo>
                        <a:pt x="61" y="149"/>
                      </a:lnTo>
                      <a:lnTo>
                        <a:pt x="61" y="140"/>
                      </a:lnTo>
                      <a:lnTo>
                        <a:pt x="61" y="129"/>
                      </a:lnTo>
                      <a:lnTo>
                        <a:pt x="59" y="118"/>
                      </a:lnTo>
                      <a:lnTo>
                        <a:pt x="57" y="96"/>
                      </a:lnTo>
                      <a:lnTo>
                        <a:pt x="59" y="87"/>
                      </a:lnTo>
                      <a:lnTo>
                        <a:pt x="64" y="78"/>
                      </a:lnTo>
                      <a:lnTo>
                        <a:pt x="72" y="72"/>
                      </a:lnTo>
                      <a:lnTo>
                        <a:pt x="82" y="67"/>
                      </a:lnTo>
                      <a:lnTo>
                        <a:pt x="92" y="63"/>
                      </a:lnTo>
                      <a:lnTo>
                        <a:pt x="102" y="61"/>
                      </a:lnTo>
                      <a:lnTo>
                        <a:pt x="110" y="59"/>
                      </a:lnTo>
                      <a:lnTo>
                        <a:pt x="116" y="58"/>
                      </a:lnTo>
                      <a:lnTo>
                        <a:pt x="132" y="52"/>
                      </a:lnTo>
                      <a:lnTo>
                        <a:pt x="146" y="43"/>
                      </a:lnTo>
                      <a:lnTo>
                        <a:pt x="157" y="33"/>
                      </a:lnTo>
                      <a:lnTo>
                        <a:pt x="168" y="23"/>
                      </a:lnTo>
                      <a:lnTo>
                        <a:pt x="178" y="13"/>
                      </a:lnTo>
                      <a:lnTo>
                        <a:pt x="188" y="6"/>
                      </a:lnTo>
                      <a:lnTo>
                        <a:pt x="197" y="2"/>
                      </a:lnTo>
                      <a:lnTo>
                        <a:pt x="207" y="0"/>
                      </a:lnTo>
                      <a:close/>
                    </a:path>
                  </a:pathLst>
                </a:custGeom>
                <a:solidFill>
                  <a:srgbClr val="FAED1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 name="Freeform 46"/>
                <p:cNvSpPr>
                  <a:spLocks/>
                </p:cNvSpPr>
                <p:nvPr/>
              </p:nvSpPr>
              <p:spPr bwMode="auto">
                <a:xfrm>
                  <a:off x="5464176" y="1870076"/>
                  <a:ext cx="325438" cy="292100"/>
                </a:xfrm>
                <a:custGeom>
                  <a:avLst/>
                  <a:gdLst/>
                  <a:ahLst/>
                  <a:cxnLst>
                    <a:cxn ang="0">
                      <a:pos x="192" y="0"/>
                    </a:cxn>
                    <a:cxn ang="0">
                      <a:pos x="199" y="0"/>
                    </a:cxn>
                    <a:cxn ang="0">
                      <a:pos x="203" y="2"/>
                    </a:cxn>
                    <a:cxn ang="0">
                      <a:pos x="205" y="4"/>
                    </a:cxn>
                    <a:cxn ang="0">
                      <a:pos x="196" y="6"/>
                    </a:cxn>
                    <a:cxn ang="0">
                      <a:pos x="190" y="10"/>
                    </a:cxn>
                    <a:cxn ang="0">
                      <a:pos x="186" y="16"/>
                    </a:cxn>
                    <a:cxn ang="0">
                      <a:pos x="179" y="32"/>
                    </a:cxn>
                    <a:cxn ang="0">
                      <a:pos x="176" y="40"/>
                    </a:cxn>
                    <a:cxn ang="0">
                      <a:pos x="171" y="47"/>
                    </a:cxn>
                    <a:cxn ang="0">
                      <a:pos x="159" y="61"/>
                    </a:cxn>
                    <a:cxn ang="0">
                      <a:pos x="143" y="72"/>
                    </a:cxn>
                    <a:cxn ang="0">
                      <a:pos x="126" y="81"/>
                    </a:cxn>
                    <a:cxn ang="0">
                      <a:pos x="108" y="89"/>
                    </a:cxn>
                    <a:cxn ang="0">
                      <a:pos x="91" y="95"/>
                    </a:cxn>
                    <a:cxn ang="0">
                      <a:pos x="80" y="98"/>
                    </a:cxn>
                    <a:cxn ang="0">
                      <a:pos x="67" y="103"/>
                    </a:cxn>
                    <a:cxn ang="0">
                      <a:pos x="54" y="111"/>
                    </a:cxn>
                    <a:cxn ang="0">
                      <a:pos x="42" y="121"/>
                    </a:cxn>
                    <a:cxn ang="0">
                      <a:pos x="30" y="132"/>
                    </a:cxn>
                    <a:cxn ang="0">
                      <a:pos x="20" y="144"/>
                    </a:cxn>
                    <a:cxn ang="0">
                      <a:pos x="14" y="157"/>
                    </a:cxn>
                    <a:cxn ang="0">
                      <a:pos x="11" y="170"/>
                    </a:cxn>
                    <a:cxn ang="0">
                      <a:pos x="14" y="184"/>
                    </a:cxn>
                    <a:cxn ang="0">
                      <a:pos x="5" y="171"/>
                    </a:cxn>
                    <a:cxn ang="0">
                      <a:pos x="1" y="158"/>
                    </a:cxn>
                    <a:cxn ang="0">
                      <a:pos x="0" y="144"/>
                    </a:cxn>
                    <a:cxn ang="0">
                      <a:pos x="3" y="130"/>
                    </a:cxn>
                    <a:cxn ang="0">
                      <a:pos x="7" y="116"/>
                    </a:cxn>
                    <a:cxn ang="0">
                      <a:pos x="15" y="103"/>
                    </a:cxn>
                    <a:cxn ang="0">
                      <a:pos x="24" y="90"/>
                    </a:cxn>
                    <a:cxn ang="0">
                      <a:pos x="34" y="79"/>
                    </a:cxn>
                    <a:cxn ang="0">
                      <a:pos x="45" y="70"/>
                    </a:cxn>
                    <a:cxn ang="0">
                      <a:pos x="56" y="63"/>
                    </a:cxn>
                    <a:cxn ang="0">
                      <a:pos x="74" y="55"/>
                    </a:cxn>
                    <a:cxn ang="0">
                      <a:pos x="92" y="49"/>
                    </a:cxn>
                    <a:cxn ang="0">
                      <a:pos x="112" y="45"/>
                    </a:cxn>
                    <a:cxn ang="0">
                      <a:pos x="130" y="39"/>
                    </a:cxn>
                    <a:cxn ang="0">
                      <a:pos x="147" y="30"/>
                    </a:cxn>
                    <a:cxn ang="0">
                      <a:pos x="155" y="25"/>
                    </a:cxn>
                    <a:cxn ang="0">
                      <a:pos x="168" y="12"/>
                    </a:cxn>
                    <a:cxn ang="0">
                      <a:pos x="175" y="6"/>
                    </a:cxn>
                    <a:cxn ang="0">
                      <a:pos x="183" y="2"/>
                    </a:cxn>
                    <a:cxn ang="0">
                      <a:pos x="192" y="0"/>
                    </a:cxn>
                  </a:cxnLst>
                  <a:rect l="0" t="0" r="r" b="b"/>
                  <a:pathLst>
                    <a:path w="205" h="184">
                      <a:moveTo>
                        <a:pt x="192" y="0"/>
                      </a:moveTo>
                      <a:lnTo>
                        <a:pt x="199" y="0"/>
                      </a:lnTo>
                      <a:lnTo>
                        <a:pt x="203" y="2"/>
                      </a:lnTo>
                      <a:lnTo>
                        <a:pt x="205" y="4"/>
                      </a:lnTo>
                      <a:lnTo>
                        <a:pt x="196" y="6"/>
                      </a:lnTo>
                      <a:lnTo>
                        <a:pt x="190" y="10"/>
                      </a:lnTo>
                      <a:lnTo>
                        <a:pt x="186" y="16"/>
                      </a:lnTo>
                      <a:lnTo>
                        <a:pt x="179" y="32"/>
                      </a:lnTo>
                      <a:lnTo>
                        <a:pt x="176" y="40"/>
                      </a:lnTo>
                      <a:lnTo>
                        <a:pt x="171" y="47"/>
                      </a:lnTo>
                      <a:lnTo>
                        <a:pt x="159" y="61"/>
                      </a:lnTo>
                      <a:lnTo>
                        <a:pt x="143" y="72"/>
                      </a:lnTo>
                      <a:lnTo>
                        <a:pt x="126" y="81"/>
                      </a:lnTo>
                      <a:lnTo>
                        <a:pt x="108" y="89"/>
                      </a:lnTo>
                      <a:lnTo>
                        <a:pt x="91" y="95"/>
                      </a:lnTo>
                      <a:lnTo>
                        <a:pt x="80" y="98"/>
                      </a:lnTo>
                      <a:lnTo>
                        <a:pt x="67" y="103"/>
                      </a:lnTo>
                      <a:lnTo>
                        <a:pt x="54" y="111"/>
                      </a:lnTo>
                      <a:lnTo>
                        <a:pt x="42" y="121"/>
                      </a:lnTo>
                      <a:lnTo>
                        <a:pt x="30" y="132"/>
                      </a:lnTo>
                      <a:lnTo>
                        <a:pt x="20" y="144"/>
                      </a:lnTo>
                      <a:lnTo>
                        <a:pt x="14" y="157"/>
                      </a:lnTo>
                      <a:lnTo>
                        <a:pt x="11" y="170"/>
                      </a:lnTo>
                      <a:lnTo>
                        <a:pt x="14" y="184"/>
                      </a:lnTo>
                      <a:lnTo>
                        <a:pt x="5" y="171"/>
                      </a:lnTo>
                      <a:lnTo>
                        <a:pt x="1" y="158"/>
                      </a:lnTo>
                      <a:lnTo>
                        <a:pt x="0" y="144"/>
                      </a:lnTo>
                      <a:lnTo>
                        <a:pt x="3" y="130"/>
                      </a:lnTo>
                      <a:lnTo>
                        <a:pt x="7" y="116"/>
                      </a:lnTo>
                      <a:lnTo>
                        <a:pt x="15" y="103"/>
                      </a:lnTo>
                      <a:lnTo>
                        <a:pt x="24" y="90"/>
                      </a:lnTo>
                      <a:lnTo>
                        <a:pt x="34" y="79"/>
                      </a:lnTo>
                      <a:lnTo>
                        <a:pt x="45" y="70"/>
                      </a:lnTo>
                      <a:lnTo>
                        <a:pt x="56" y="63"/>
                      </a:lnTo>
                      <a:lnTo>
                        <a:pt x="74" y="55"/>
                      </a:lnTo>
                      <a:lnTo>
                        <a:pt x="92" y="49"/>
                      </a:lnTo>
                      <a:lnTo>
                        <a:pt x="112" y="45"/>
                      </a:lnTo>
                      <a:lnTo>
                        <a:pt x="130" y="39"/>
                      </a:lnTo>
                      <a:lnTo>
                        <a:pt x="147" y="30"/>
                      </a:lnTo>
                      <a:lnTo>
                        <a:pt x="155" y="25"/>
                      </a:lnTo>
                      <a:lnTo>
                        <a:pt x="168" y="12"/>
                      </a:lnTo>
                      <a:lnTo>
                        <a:pt x="175" y="6"/>
                      </a:lnTo>
                      <a:lnTo>
                        <a:pt x="183" y="2"/>
                      </a:lnTo>
                      <a:lnTo>
                        <a:pt x="192" y="0"/>
                      </a:lnTo>
                      <a:close/>
                    </a:path>
                  </a:pathLst>
                </a:custGeom>
                <a:solidFill>
                  <a:srgbClr val="F445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 name="Freeform 47"/>
                <p:cNvSpPr>
                  <a:spLocks noEditPoints="1"/>
                </p:cNvSpPr>
                <p:nvPr/>
              </p:nvSpPr>
              <p:spPr bwMode="auto">
                <a:xfrm>
                  <a:off x="6403976" y="3963988"/>
                  <a:ext cx="328613" cy="188913"/>
                </a:xfrm>
                <a:custGeom>
                  <a:avLst/>
                  <a:gdLst/>
                  <a:ahLst/>
                  <a:cxnLst>
                    <a:cxn ang="0">
                      <a:pos x="32" y="116"/>
                    </a:cxn>
                    <a:cxn ang="0">
                      <a:pos x="36" y="119"/>
                    </a:cxn>
                    <a:cxn ang="0">
                      <a:pos x="33" y="117"/>
                    </a:cxn>
                    <a:cxn ang="0">
                      <a:pos x="32" y="116"/>
                    </a:cxn>
                    <a:cxn ang="0">
                      <a:pos x="72" y="0"/>
                    </a:cxn>
                    <a:cxn ang="0">
                      <a:pos x="82" y="0"/>
                    </a:cxn>
                    <a:cxn ang="0">
                      <a:pos x="92" y="2"/>
                    </a:cxn>
                    <a:cxn ang="0">
                      <a:pos x="102" y="5"/>
                    </a:cxn>
                    <a:cxn ang="0">
                      <a:pos x="124" y="12"/>
                    </a:cxn>
                    <a:cxn ang="0">
                      <a:pos x="133" y="14"/>
                    </a:cxn>
                    <a:cxn ang="0">
                      <a:pos x="141" y="15"/>
                    </a:cxn>
                    <a:cxn ang="0">
                      <a:pos x="154" y="14"/>
                    </a:cxn>
                    <a:cxn ang="0">
                      <a:pos x="166" y="10"/>
                    </a:cxn>
                    <a:cxn ang="0">
                      <a:pos x="193" y="3"/>
                    </a:cxn>
                    <a:cxn ang="0">
                      <a:pos x="207" y="3"/>
                    </a:cxn>
                    <a:cxn ang="0">
                      <a:pos x="195" y="12"/>
                    </a:cxn>
                    <a:cxn ang="0">
                      <a:pos x="181" y="22"/>
                    </a:cxn>
                    <a:cxn ang="0">
                      <a:pos x="168" y="32"/>
                    </a:cxn>
                    <a:cxn ang="0">
                      <a:pos x="155" y="41"/>
                    </a:cxn>
                    <a:cxn ang="0">
                      <a:pos x="140" y="47"/>
                    </a:cxn>
                    <a:cxn ang="0">
                      <a:pos x="125" y="48"/>
                    </a:cxn>
                    <a:cxn ang="0">
                      <a:pos x="118" y="47"/>
                    </a:cxn>
                    <a:cxn ang="0">
                      <a:pos x="102" y="41"/>
                    </a:cxn>
                    <a:cxn ang="0">
                      <a:pos x="94" y="39"/>
                    </a:cxn>
                    <a:cxn ang="0">
                      <a:pos x="87" y="39"/>
                    </a:cxn>
                    <a:cxn ang="0">
                      <a:pos x="81" y="43"/>
                    </a:cxn>
                    <a:cxn ang="0">
                      <a:pos x="76" y="47"/>
                    </a:cxn>
                    <a:cxn ang="0">
                      <a:pos x="62" y="60"/>
                    </a:cxn>
                    <a:cxn ang="0">
                      <a:pos x="53" y="64"/>
                    </a:cxn>
                    <a:cxn ang="0">
                      <a:pos x="45" y="68"/>
                    </a:cxn>
                    <a:cxn ang="0">
                      <a:pos x="31" y="68"/>
                    </a:cxn>
                    <a:cxn ang="0">
                      <a:pos x="27" y="71"/>
                    </a:cxn>
                    <a:cxn ang="0">
                      <a:pos x="24" y="77"/>
                    </a:cxn>
                    <a:cxn ang="0">
                      <a:pos x="23" y="83"/>
                    </a:cxn>
                    <a:cxn ang="0">
                      <a:pos x="23" y="91"/>
                    </a:cxn>
                    <a:cxn ang="0">
                      <a:pos x="27" y="107"/>
                    </a:cxn>
                    <a:cxn ang="0">
                      <a:pos x="29" y="112"/>
                    </a:cxn>
                    <a:cxn ang="0">
                      <a:pos x="32" y="116"/>
                    </a:cxn>
                    <a:cxn ang="0">
                      <a:pos x="20" y="106"/>
                    </a:cxn>
                    <a:cxn ang="0">
                      <a:pos x="10" y="95"/>
                    </a:cxn>
                    <a:cxn ang="0">
                      <a:pos x="4" y="85"/>
                    </a:cxn>
                    <a:cxn ang="0">
                      <a:pos x="0" y="76"/>
                    </a:cxn>
                    <a:cxn ang="0">
                      <a:pos x="0" y="67"/>
                    </a:cxn>
                    <a:cxn ang="0">
                      <a:pos x="4" y="60"/>
                    </a:cxn>
                    <a:cxn ang="0">
                      <a:pos x="8" y="53"/>
                    </a:cxn>
                    <a:cxn ang="0">
                      <a:pos x="14" y="46"/>
                    </a:cxn>
                    <a:cxn ang="0">
                      <a:pos x="30" y="33"/>
                    </a:cxn>
                    <a:cxn ang="0">
                      <a:pos x="38" y="28"/>
                    </a:cxn>
                    <a:cxn ang="0">
                      <a:pos x="52" y="15"/>
                    </a:cxn>
                    <a:cxn ang="0">
                      <a:pos x="58" y="9"/>
                    </a:cxn>
                    <a:cxn ang="0">
                      <a:pos x="64" y="3"/>
                    </a:cxn>
                    <a:cxn ang="0">
                      <a:pos x="72" y="0"/>
                    </a:cxn>
                  </a:cxnLst>
                  <a:rect l="0" t="0" r="r" b="b"/>
                  <a:pathLst>
                    <a:path w="207" h="119">
                      <a:moveTo>
                        <a:pt x="32" y="116"/>
                      </a:moveTo>
                      <a:lnTo>
                        <a:pt x="36" y="119"/>
                      </a:lnTo>
                      <a:lnTo>
                        <a:pt x="33" y="117"/>
                      </a:lnTo>
                      <a:lnTo>
                        <a:pt x="32" y="116"/>
                      </a:lnTo>
                      <a:close/>
                      <a:moveTo>
                        <a:pt x="72" y="0"/>
                      </a:moveTo>
                      <a:lnTo>
                        <a:pt x="82" y="0"/>
                      </a:lnTo>
                      <a:lnTo>
                        <a:pt x="92" y="2"/>
                      </a:lnTo>
                      <a:lnTo>
                        <a:pt x="102" y="5"/>
                      </a:lnTo>
                      <a:lnTo>
                        <a:pt x="124" y="12"/>
                      </a:lnTo>
                      <a:lnTo>
                        <a:pt x="133" y="14"/>
                      </a:lnTo>
                      <a:lnTo>
                        <a:pt x="141" y="15"/>
                      </a:lnTo>
                      <a:lnTo>
                        <a:pt x="154" y="14"/>
                      </a:lnTo>
                      <a:lnTo>
                        <a:pt x="166" y="10"/>
                      </a:lnTo>
                      <a:lnTo>
                        <a:pt x="193" y="3"/>
                      </a:lnTo>
                      <a:lnTo>
                        <a:pt x="207" y="3"/>
                      </a:lnTo>
                      <a:lnTo>
                        <a:pt x="195" y="12"/>
                      </a:lnTo>
                      <a:lnTo>
                        <a:pt x="181" y="22"/>
                      </a:lnTo>
                      <a:lnTo>
                        <a:pt x="168" y="32"/>
                      </a:lnTo>
                      <a:lnTo>
                        <a:pt x="155" y="41"/>
                      </a:lnTo>
                      <a:lnTo>
                        <a:pt x="140" y="47"/>
                      </a:lnTo>
                      <a:lnTo>
                        <a:pt x="125" y="48"/>
                      </a:lnTo>
                      <a:lnTo>
                        <a:pt x="118" y="47"/>
                      </a:lnTo>
                      <a:lnTo>
                        <a:pt x="102" y="41"/>
                      </a:lnTo>
                      <a:lnTo>
                        <a:pt x="94" y="39"/>
                      </a:lnTo>
                      <a:lnTo>
                        <a:pt x="87" y="39"/>
                      </a:lnTo>
                      <a:lnTo>
                        <a:pt x="81" y="43"/>
                      </a:lnTo>
                      <a:lnTo>
                        <a:pt x="76" y="47"/>
                      </a:lnTo>
                      <a:lnTo>
                        <a:pt x="62" y="60"/>
                      </a:lnTo>
                      <a:lnTo>
                        <a:pt x="53" y="64"/>
                      </a:lnTo>
                      <a:lnTo>
                        <a:pt x="45" y="68"/>
                      </a:lnTo>
                      <a:lnTo>
                        <a:pt x="31" y="68"/>
                      </a:lnTo>
                      <a:lnTo>
                        <a:pt x="27" y="71"/>
                      </a:lnTo>
                      <a:lnTo>
                        <a:pt x="24" y="77"/>
                      </a:lnTo>
                      <a:lnTo>
                        <a:pt x="23" y="83"/>
                      </a:lnTo>
                      <a:lnTo>
                        <a:pt x="23" y="91"/>
                      </a:lnTo>
                      <a:lnTo>
                        <a:pt x="27" y="107"/>
                      </a:lnTo>
                      <a:lnTo>
                        <a:pt x="29" y="112"/>
                      </a:lnTo>
                      <a:lnTo>
                        <a:pt x="32" y="116"/>
                      </a:lnTo>
                      <a:lnTo>
                        <a:pt x="20" y="106"/>
                      </a:lnTo>
                      <a:lnTo>
                        <a:pt x="10" y="95"/>
                      </a:lnTo>
                      <a:lnTo>
                        <a:pt x="4" y="85"/>
                      </a:lnTo>
                      <a:lnTo>
                        <a:pt x="0" y="76"/>
                      </a:lnTo>
                      <a:lnTo>
                        <a:pt x="0" y="67"/>
                      </a:lnTo>
                      <a:lnTo>
                        <a:pt x="4" y="60"/>
                      </a:lnTo>
                      <a:lnTo>
                        <a:pt x="8" y="53"/>
                      </a:lnTo>
                      <a:lnTo>
                        <a:pt x="14" y="46"/>
                      </a:lnTo>
                      <a:lnTo>
                        <a:pt x="30" y="33"/>
                      </a:lnTo>
                      <a:lnTo>
                        <a:pt x="38" y="28"/>
                      </a:lnTo>
                      <a:lnTo>
                        <a:pt x="52" y="15"/>
                      </a:lnTo>
                      <a:lnTo>
                        <a:pt x="58" y="9"/>
                      </a:lnTo>
                      <a:lnTo>
                        <a:pt x="64" y="3"/>
                      </a:lnTo>
                      <a:lnTo>
                        <a:pt x="72" y="0"/>
                      </a:lnTo>
                      <a:close/>
                    </a:path>
                  </a:pathLst>
                </a:custGeom>
                <a:solidFill>
                  <a:srgbClr val="B479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1" name="Oval 20"/>
              <p:cNvSpPr/>
              <p:nvPr/>
            </p:nvSpPr>
            <p:spPr>
              <a:xfrm>
                <a:off x="4951412" y="5817194"/>
                <a:ext cx="2629152" cy="182400"/>
              </a:xfrm>
              <a:prstGeom prst="ellipse">
                <a:avLst/>
              </a:prstGeom>
              <a:gradFill flip="none" rotWithShape="1">
                <a:gsLst>
                  <a:gs pos="0">
                    <a:schemeClr val="tx1">
                      <a:lumMod val="95000"/>
                      <a:lumOff val="5000"/>
                      <a:alpha val="68000"/>
                    </a:schemeClr>
                  </a:gs>
                  <a:gs pos="100000">
                    <a:sysClr val="window" lastClr="FFFFFF">
                      <a:alpha val="0"/>
                      <a:lumMod val="100000"/>
                    </a:sysClr>
                  </a:gs>
                </a:gsLst>
                <a:path path="shape">
                  <a:fillToRect l="50000" t="50000" r="50000" b="50000"/>
                </a:path>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 lastClr="FFFFFF"/>
                  </a:solidFill>
                  <a:effectLst/>
                  <a:uLnTx/>
                  <a:uFillTx/>
                  <a:latin typeface="Calibri"/>
                  <a:ea typeface="+mn-ea"/>
                  <a:cs typeface="+mn-cs"/>
                </a:endParaRPr>
              </a:p>
            </p:txBody>
          </p:sp>
          <p:grpSp>
            <p:nvGrpSpPr>
              <p:cNvPr id="22" name="Group 21"/>
              <p:cNvGrpSpPr/>
              <p:nvPr/>
            </p:nvGrpSpPr>
            <p:grpSpPr>
              <a:xfrm>
                <a:off x="5158986" y="4876800"/>
                <a:ext cx="1983456" cy="1057692"/>
                <a:chOff x="2633663" y="1589088"/>
                <a:chExt cx="6921500" cy="3690938"/>
              </a:xfrm>
              <a:effectLst>
                <a:outerShdw blurRad="76200" dir="18900000" sy="23000" kx="-1200000" algn="bl" rotWithShape="0">
                  <a:prstClr val="black">
                    <a:alpha val="20000"/>
                  </a:prstClr>
                </a:outerShdw>
              </a:effectLst>
            </p:grpSpPr>
            <p:sp>
              <p:nvSpPr>
                <p:cNvPr id="23" name="Freeform 119"/>
                <p:cNvSpPr>
                  <a:spLocks/>
                </p:cNvSpPr>
                <p:nvPr/>
              </p:nvSpPr>
              <p:spPr bwMode="auto">
                <a:xfrm>
                  <a:off x="8588376" y="4192588"/>
                  <a:ext cx="300038" cy="987425"/>
                </a:xfrm>
                <a:custGeom>
                  <a:avLst/>
                  <a:gdLst/>
                  <a:ahLst/>
                  <a:cxnLst>
                    <a:cxn ang="0">
                      <a:pos x="189" y="0"/>
                    </a:cxn>
                    <a:cxn ang="0">
                      <a:pos x="180" y="9"/>
                    </a:cxn>
                    <a:cxn ang="0">
                      <a:pos x="169" y="21"/>
                    </a:cxn>
                    <a:cxn ang="0">
                      <a:pos x="156" y="37"/>
                    </a:cxn>
                    <a:cxn ang="0">
                      <a:pos x="140" y="57"/>
                    </a:cxn>
                    <a:cxn ang="0">
                      <a:pos x="123" y="82"/>
                    </a:cxn>
                    <a:cxn ang="0">
                      <a:pos x="106" y="110"/>
                    </a:cxn>
                    <a:cxn ang="0">
                      <a:pos x="88" y="142"/>
                    </a:cxn>
                    <a:cxn ang="0">
                      <a:pos x="72" y="177"/>
                    </a:cxn>
                    <a:cxn ang="0">
                      <a:pos x="58" y="215"/>
                    </a:cxn>
                    <a:cxn ang="0">
                      <a:pos x="46" y="258"/>
                    </a:cxn>
                    <a:cxn ang="0">
                      <a:pos x="38" y="301"/>
                    </a:cxn>
                    <a:cxn ang="0">
                      <a:pos x="34" y="349"/>
                    </a:cxn>
                    <a:cxn ang="0">
                      <a:pos x="35" y="393"/>
                    </a:cxn>
                    <a:cxn ang="0">
                      <a:pos x="39" y="434"/>
                    </a:cxn>
                    <a:cxn ang="0">
                      <a:pos x="49" y="471"/>
                    </a:cxn>
                    <a:cxn ang="0">
                      <a:pos x="59" y="505"/>
                    </a:cxn>
                    <a:cxn ang="0">
                      <a:pos x="71" y="535"/>
                    </a:cxn>
                    <a:cxn ang="0">
                      <a:pos x="83" y="560"/>
                    </a:cxn>
                    <a:cxn ang="0">
                      <a:pos x="96" y="582"/>
                    </a:cxn>
                    <a:cxn ang="0">
                      <a:pos x="107" y="599"/>
                    </a:cxn>
                    <a:cxn ang="0">
                      <a:pos x="116" y="611"/>
                    </a:cxn>
                    <a:cxn ang="0">
                      <a:pos x="121" y="619"/>
                    </a:cxn>
                    <a:cxn ang="0">
                      <a:pos x="124" y="622"/>
                    </a:cxn>
                    <a:cxn ang="0">
                      <a:pos x="121" y="620"/>
                    </a:cxn>
                    <a:cxn ang="0">
                      <a:pos x="115" y="615"/>
                    </a:cxn>
                    <a:cxn ang="0">
                      <a:pos x="106" y="608"/>
                    </a:cxn>
                    <a:cxn ang="0">
                      <a:pos x="92" y="596"/>
                    </a:cxn>
                    <a:cxn ang="0">
                      <a:pos x="78" y="582"/>
                    </a:cxn>
                    <a:cxn ang="0">
                      <a:pos x="63" y="563"/>
                    </a:cxn>
                    <a:cxn ang="0">
                      <a:pos x="47" y="540"/>
                    </a:cxn>
                    <a:cxn ang="0">
                      <a:pos x="33" y="514"/>
                    </a:cxn>
                    <a:cxn ang="0">
                      <a:pos x="21" y="482"/>
                    </a:cxn>
                    <a:cxn ang="0">
                      <a:pos x="10" y="448"/>
                    </a:cxn>
                    <a:cxn ang="0">
                      <a:pos x="2" y="408"/>
                    </a:cxn>
                    <a:cxn ang="0">
                      <a:pos x="0" y="363"/>
                    </a:cxn>
                    <a:cxn ang="0">
                      <a:pos x="2" y="311"/>
                    </a:cxn>
                    <a:cxn ang="0">
                      <a:pos x="9" y="263"/>
                    </a:cxn>
                    <a:cxn ang="0">
                      <a:pos x="21" y="219"/>
                    </a:cxn>
                    <a:cxn ang="0">
                      <a:pos x="35" y="181"/>
                    </a:cxn>
                    <a:cxn ang="0">
                      <a:pos x="53" y="145"/>
                    </a:cxn>
                    <a:cxn ang="0">
                      <a:pos x="72" y="114"/>
                    </a:cxn>
                    <a:cxn ang="0">
                      <a:pos x="92" y="86"/>
                    </a:cxn>
                    <a:cxn ang="0">
                      <a:pos x="113" y="64"/>
                    </a:cxn>
                    <a:cxn ang="0">
                      <a:pos x="133" y="44"/>
                    </a:cxn>
                    <a:cxn ang="0">
                      <a:pos x="150" y="28"/>
                    </a:cxn>
                    <a:cxn ang="0">
                      <a:pos x="166" y="16"/>
                    </a:cxn>
                    <a:cxn ang="0">
                      <a:pos x="178" y="7"/>
                    </a:cxn>
                    <a:cxn ang="0">
                      <a:pos x="186" y="1"/>
                    </a:cxn>
                    <a:cxn ang="0">
                      <a:pos x="189" y="0"/>
                    </a:cxn>
                  </a:cxnLst>
                  <a:rect l="0" t="0" r="r" b="b"/>
                  <a:pathLst>
                    <a:path w="189" h="622">
                      <a:moveTo>
                        <a:pt x="189" y="0"/>
                      </a:moveTo>
                      <a:lnTo>
                        <a:pt x="180" y="9"/>
                      </a:lnTo>
                      <a:lnTo>
                        <a:pt x="169" y="21"/>
                      </a:lnTo>
                      <a:lnTo>
                        <a:pt x="156" y="37"/>
                      </a:lnTo>
                      <a:lnTo>
                        <a:pt x="140" y="57"/>
                      </a:lnTo>
                      <a:lnTo>
                        <a:pt x="123" y="82"/>
                      </a:lnTo>
                      <a:lnTo>
                        <a:pt x="106" y="110"/>
                      </a:lnTo>
                      <a:lnTo>
                        <a:pt x="88" y="142"/>
                      </a:lnTo>
                      <a:lnTo>
                        <a:pt x="72" y="177"/>
                      </a:lnTo>
                      <a:lnTo>
                        <a:pt x="58" y="215"/>
                      </a:lnTo>
                      <a:lnTo>
                        <a:pt x="46" y="258"/>
                      </a:lnTo>
                      <a:lnTo>
                        <a:pt x="38" y="301"/>
                      </a:lnTo>
                      <a:lnTo>
                        <a:pt x="34" y="349"/>
                      </a:lnTo>
                      <a:lnTo>
                        <a:pt x="35" y="393"/>
                      </a:lnTo>
                      <a:lnTo>
                        <a:pt x="39" y="434"/>
                      </a:lnTo>
                      <a:lnTo>
                        <a:pt x="49" y="471"/>
                      </a:lnTo>
                      <a:lnTo>
                        <a:pt x="59" y="505"/>
                      </a:lnTo>
                      <a:lnTo>
                        <a:pt x="71" y="535"/>
                      </a:lnTo>
                      <a:lnTo>
                        <a:pt x="83" y="560"/>
                      </a:lnTo>
                      <a:lnTo>
                        <a:pt x="96" y="582"/>
                      </a:lnTo>
                      <a:lnTo>
                        <a:pt x="107" y="599"/>
                      </a:lnTo>
                      <a:lnTo>
                        <a:pt x="116" y="611"/>
                      </a:lnTo>
                      <a:lnTo>
                        <a:pt x="121" y="619"/>
                      </a:lnTo>
                      <a:lnTo>
                        <a:pt x="124" y="622"/>
                      </a:lnTo>
                      <a:lnTo>
                        <a:pt x="121" y="620"/>
                      </a:lnTo>
                      <a:lnTo>
                        <a:pt x="115" y="615"/>
                      </a:lnTo>
                      <a:lnTo>
                        <a:pt x="106" y="608"/>
                      </a:lnTo>
                      <a:lnTo>
                        <a:pt x="92" y="596"/>
                      </a:lnTo>
                      <a:lnTo>
                        <a:pt x="78" y="582"/>
                      </a:lnTo>
                      <a:lnTo>
                        <a:pt x="63" y="563"/>
                      </a:lnTo>
                      <a:lnTo>
                        <a:pt x="47" y="540"/>
                      </a:lnTo>
                      <a:lnTo>
                        <a:pt x="33" y="514"/>
                      </a:lnTo>
                      <a:lnTo>
                        <a:pt x="21" y="482"/>
                      </a:lnTo>
                      <a:lnTo>
                        <a:pt x="10" y="448"/>
                      </a:lnTo>
                      <a:lnTo>
                        <a:pt x="2" y="408"/>
                      </a:lnTo>
                      <a:lnTo>
                        <a:pt x="0" y="363"/>
                      </a:lnTo>
                      <a:lnTo>
                        <a:pt x="2" y="311"/>
                      </a:lnTo>
                      <a:lnTo>
                        <a:pt x="9" y="263"/>
                      </a:lnTo>
                      <a:lnTo>
                        <a:pt x="21" y="219"/>
                      </a:lnTo>
                      <a:lnTo>
                        <a:pt x="35" y="181"/>
                      </a:lnTo>
                      <a:lnTo>
                        <a:pt x="53" y="145"/>
                      </a:lnTo>
                      <a:lnTo>
                        <a:pt x="72" y="114"/>
                      </a:lnTo>
                      <a:lnTo>
                        <a:pt x="92" y="86"/>
                      </a:lnTo>
                      <a:lnTo>
                        <a:pt x="113" y="64"/>
                      </a:lnTo>
                      <a:lnTo>
                        <a:pt x="133" y="44"/>
                      </a:lnTo>
                      <a:lnTo>
                        <a:pt x="150" y="28"/>
                      </a:lnTo>
                      <a:lnTo>
                        <a:pt x="166" y="16"/>
                      </a:lnTo>
                      <a:lnTo>
                        <a:pt x="178" y="7"/>
                      </a:lnTo>
                      <a:lnTo>
                        <a:pt x="186" y="1"/>
                      </a:lnTo>
                      <a:lnTo>
                        <a:pt x="189" y="0"/>
                      </a:lnTo>
                      <a:close/>
                    </a:path>
                  </a:pathLst>
                </a:custGeom>
                <a:solidFill>
                  <a:srgbClr val="B5B3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120"/>
                <p:cNvSpPr>
                  <a:spLocks/>
                </p:cNvSpPr>
                <p:nvPr/>
              </p:nvSpPr>
              <p:spPr bwMode="auto">
                <a:xfrm>
                  <a:off x="3005138" y="4006850"/>
                  <a:ext cx="3332163" cy="1273175"/>
                </a:xfrm>
                <a:custGeom>
                  <a:avLst/>
                  <a:gdLst/>
                  <a:ahLst/>
                  <a:cxnLst>
                    <a:cxn ang="0">
                      <a:pos x="1985" y="62"/>
                    </a:cxn>
                    <a:cxn ang="0">
                      <a:pos x="1944" y="179"/>
                    </a:cxn>
                    <a:cxn ang="0">
                      <a:pos x="1926" y="287"/>
                    </a:cxn>
                    <a:cxn ang="0">
                      <a:pos x="1923" y="385"/>
                    </a:cxn>
                    <a:cxn ang="0">
                      <a:pos x="1935" y="473"/>
                    </a:cxn>
                    <a:cxn ang="0">
                      <a:pos x="1957" y="554"/>
                    </a:cxn>
                    <a:cxn ang="0">
                      <a:pos x="1986" y="626"/>
                    </a:cxn>
                    <a:cxn ang="0">
                      <a:pos x="2023" y="697"/>
                    </a:cxn>
                    <a:cxn ang="0">
                      <a:pos x="2066" y="761"/>
                    </a:cxn>
                    <a:cxn ang="0">
                      <a:pos x="2099" y="802"/>
                    </a:cxn>
                    <a:cxn ang="0">
                      <a:pos x="210" y="801"/>
                    </a:cxn>
                    <a:cxn ang="0">
                      <a:pos x="196" y="797"/>
                    </a:cxn>
                    <a:cxn ang="0">
                      <a:pos x="181" y="792"/>
                    </a:cxn>
                    <a:cxn ang="0">
                      <a:pos x="168" y="786"/>
                    </a:cxn>
                    <a:cxn ang="0">
                      <a:pos x="152" y="777"/>
                    </a:cxn>
                    <a:cxn ang="0">
                      <a:pos x="140" y="770"/>
                    </a:cxn>
                    <a:cxn ang="0">
                      <a:pos x="115" y="752"/>
                    </a:cxn>
                    <a:cxn ang="0">
                      <a:pos x="114" y="750"/>
                    </a:cxn>
                    <a:cxn ang="0">
                      <a:pos x="90" y="728"/>
                    </a:cxn>
                    <a:cxn ang="0">
                      <a:pos x="69" y="703"/>
                    </a:cxn>
                    <a:cxn ang="0">
                      <a:pos x="59" y="688"/>
                    </a:cxn>
                    <a:cxn ang="0">
                      <a:pos x="51" y="673"/>
                    </a:cxn>
                    <a:cxn ang="0">
                      <a:pos x="28" y="627"/>
                    </a:cxn>
                    <a:cxn ang="0">
                      <a:pos x="3" y="522"/>
                    </a:cxn>
                    <a:cxn ang="0">
                      <a:pos x="3" y="400"/>
                    </a:cxn>
                    <a:cxn ang="0">
                      <a:pos x="13" y="331"/>
                    </a:cxn>
                    <a:cxn ang="0">
                      <a:pos x="32" y="263"/>
                    </a:cxn>
                    <a:cxn ang="0">
                      <a:pos x="62" y="199"/>
                    </a:cxn>
                    <a:cxn ang="0">
                      <a:pos x="106" y="142"/>
                    </a:cxn>
                    <a:cxn ang="0">
                      <a:pos x="166" y="94"/>
                    </a:cxn>
                    <a:cxn ang="0">
                      <a:pos x="244" y="60"/>
                    </a:cxn>
                    <a:cxn ang="0">
                      <a:pos x="2014" y="0"/>
                    </a:cxn>
                  </a:cxnLst>
                  <a:rect l="0" t="0" r="r" b="b"/>
                  <a:pathLst>
                    <a:path w="2099" h="802">
                      <a:moveTo>
                        <a:pt x="2014" y="0"/>
                      </a:moveTo>
                      <a:lnTo>
                        <a:pt x="1985" y="62"/>
                      </a:lnTo>
                      <a:lnTo>
                        <a:pt x="1963" y="122"/>
                      </a:lnTo>
                      <a:lnTo>
                        <a:pt x="1944" y="179"/>
                      </a:lnTo>
                      <a:lnTo>
                        <a:pt x="1932" y="235"/>
                      </a:lnTo>
                      <a:lnTo>
                        <a:pt x="1926" y="287"/>
                      </a:lnTo>
                      <a:lnTo>
                        <a:pt x="1922" y="337"/>
                      </a:lnTo>
                      <a:lnTo>
                        <a:pt x="1923" y="385"/>
                      </a:lnTo>
                      <a:lnTo>
                        <a:pt x="1927" y="430"/>
                      </a:lnTo>
                      <a:lnTo>
                        <a:pt x="1935" y="473"/>
                      </a:lnTo>
                      <a:lnTo>
                        <a:pt x="1944" y="514"/>
                      </a:lnTo>
                      <a:lnTo>
                        <a:pt x="1957" y="554"/>
                      </a:lnTo>
                      <a:lnTo>
                        <a:pt x="1970" y="591"/>
                      </a:lnTo>
                      <a:lnTo>
                        <a:pt x="1986" y="626"/>
                      </a:lnTo>
                      <a:lnTo>
                        <a:pt x="2002" y="659"/>
                      </a:lnTo>
                      <a:lnTo>
                        <a:pt x="2023" y="697"/>
                      </a:lnTo>
                      <a:lnTo>
                        <a:pt x="2046" y="732"/>
                      </a:lnTo>
                      <a:lnTo>
                        <a:pt x="2066" y="761"/>
                      </a:lnTo>
                      <a:lnTo>
                        <a:pt x="2084" y="784"/>
                      </a:lnTo>
                      <a:lnTo>
                        <a:pt x="2099" y="802"/>
                      </a:lnTo>
                      <a:lnTo>
                        <a:pt x="219" y="802"/>
                      </a:lnTo>
                      <a:lnTo>
                        <a:pt x="210" y="801"/>
                      </a:lnTo>
                      <a:lnTo>
                        <a:pt x="201" y="798"/>
                      </a:lnTo>
                      <a:lnTo>
                        <a:pt x="196" y="797"/>
                      </a:lnTo>
                      <a:lnTo>
                        <a:pt x="192" y="794"/>
                      </a:lnTo>
                      <a:lnTo>
                        <a:pt x="181" y="792"/>
                      </a:lnTo>
                      <a:lnTo>
                        <a:pt x="172" y="788"/>
                      </a:lnTo>
                      <a:lnTo>
                        <a:pt x="168" y="786"/>
                      </a:lnTo>
                      <a:lnTo>
                        <a:pt x="165" y="784"/>
                      </a:lnTo>
                      <a:lnTo>
                        <a:pt x="152" y="777"/>
                      </a:lnTo>
                      <a:lnTo>
                        <a:pt x="143" y="772"/>
                      </a:lnTo>
                      <a:lnTo>
                        <a:pt x="140" y="770"/>
                      </a:lnTo>
                      <a:lnTo>
                        <a:pt x="136" y="768"/>
                      </a:lnTo>
                      <a:lnTo>
                        <a:pt x="115" y="752"/>
                      </a:lnTo>
                      <a:lnTo>
                        <a:pt x="115" y="750"/>
                      </a:lnTo>
                      <a:lnTo>
                        <a:pt x="114" y="750"/>
                      </a:lnTo>
                      <a:lnTo>
                        <a:pt x="112" y="749"/>
                      </a:lnTo>
                      <a:lnTo>
                        <a:pt x="90" y="728"/>
                      </a:lnTo>
                      <a:lnTo>
                        <a:pt x="70" y="703"/>
                      </a:lnTo>
                      <a:lnTo>
                        <a:pt x="69" y="703"/>
                      </a:lnTo>
                      <a:lnTo>
                        <a:pt x="69" y="701"/>
                      </a:lnTo>
                      <a:lnTo>
                        <a:pt x="59" y="688"/>
                      </a:lnTo>
                      <a:lnTo>
                        <a:pt x="51" y="675"/>
                      </a:lnTo>
                      <a:lnTo>
                        <a:pt x="51" y="673"/>
                      </a:lnTo>
                      <a:lnTo>
                        <a:pt x="50" y="673"/>
                      </a:lnTo>
                      <a:lnTo>
                        <a:pt x="28" y="627"/>
                      </a:lnTo>
                      <a:lnTo>
                        <a:pt x="12" y="575"/>
                      </a:lnTo>
                      <a:lnTo>
                        <a:pt x="3" y="522"/>
                      </a:lnTo>
                      <a:lnTo>
                        <a:pt x="0" y="466"/>
                      </a:lnTo>
                      <a:lnTo>
                        <a:pt x="3" y="400"/>
                      </a:lnTo>
                      <a:lnTo>
                        <a:pt x="7" y="365"/>
                      </a:lnTo>
                      <a:lnTo>
                        <a:pt x="13" y="331"/>
                      </a:lnTo>
                      <a:lnTo>
                        <a:pt x="21" y="298"/>
                      </a:lnTo>
                      <a:lnTo>
                        <a:pt x="32" y="263"/>
                      </a:lnTo>
                      <a:lnTo>
                        <a:pt x="45" y="231"/>
                      </a:lnTo>
                      <a:lnTo>
                        <a:pt x="62" y="199"/>
                      </a:lnTo>
                      <a:lnTo>
                        <a:pt x="82" y="170"/>
                      </a:lnTo>
                      <a:lnTo>
                        <a:pt x="106" y="142"/>
                      </a:lnTo>
                      <a:lnTo>
                        <a:pt x="135" y="117"/>
                      </a:lnTo>
                      <a:lnTo>
                        <a:pt x="166" y="94"/>
                      </a:lnTo>
                      <a:lnTo>
                        <a:pt x="203" y="76"/>
                      </a:lnTo>
                      <a:lnTo>
                        <a:pt x="244" y="60"/>
                      </a:lnTo>
                      <a:lnTo>
                        <a:pt x="292" y="48"/>
                      </a:lnTo>
                      <a:lnTo>
                        <a:pt x="2014" y="0"/>
                      </a:lnTo>
                      <a:close/>
                    </a:path>
                  </a:pathLst>
                </a:custGeom>
                <a:gradFill flip="none" rotWithShape="1">
                  <a:gsLst>
                    <a:gs pos="0">
                      <a:srgbClr val="41ED00">
                        <a:shade val="30000"/>
                        <a:satMod val="115000"/>
                      </a:srgbClr>
                    </a:gs>
                    <a:gs pos="50000">
                      <a:srgbClr val="41ED00">
                        <a:shade val="67500"/>
                        <a:satMod val="115000"/>
                      </a:srgbClr>
                    </a:gs>
                    <a:gs pos="100000">
                      <a:srgbClr val="41ED00">
                        <a:shade val="100000"/>
                        <a:satMod val="115000"/>
                      </a:srgbClr>
                    </a:gs>
                  </a:gsLst>
                  <a:lin ang="18900000" scaled="1"/>
                  <a:tileRect/>
                </a:gra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121"/>
                <p:cNvSpPr>
                  <a:spLocks/>
                </p:cNvSpPr>
                <p:nvPr/>
              </p:nvSpPr>
              <p:spPr bwMode="auto">
                <a:xfrm>
                  <a:off x="3062288" y="5029200"/>
                  <a:ext cx="3275013" cy="250825"/>
                </a:xfrm>
                <a:custGeom>
                  <a:avLst/>
                  <a:gdLst/>
                  <a:ahLst/>
                  <a:cxnLst>
                    <a:cxn ang="0">
                      <a:pos x="0" y="0"/>
                    </a:cxn>
                    <a:cxn ang="0">
                      <a:pos x="1886" y="2"/>
                    </a:cxn>
                    <a:cxn ang="0">
                      <a:pos x="1964" y="8"/>
                    </a:cxn>
                    <a:cxn ang="0">
                      <a:pos x="1965" y="11"/>
                    </a:cxn>
                    <a:cxn ang="0">
                      <a:pos x="1966" y="12"/>
                    </a:cxn>
                    <a:cxn ang="0">
                      <a:pos x="1966" y="15"/>
                    </a:cxn>
                    <a:cxn ang="0">
                      <a:pos x="1987" y="53"/>
                    </a:cxn>
                    <a:cxn ang="0">
                      <a:pos x="2010" y="88"/>
                    </a:cxn>
                    <a:cxn ang="0">
                      <a:pos x="2030" y="117"/>
                    </a:cxn>
                    <a:cxn ang="0">
                      <a:pos x="2048" y="140"/>
                    </a:cxn>
                    <a:cxn ang="0">
                      <a:pos x="2063" y="158"/>
                    </a:cxn>
                    <a:cxn ang="0">
                      <a:pos x="183" y="158"/>
                    </a:cxn>
                    <a:cxn ang="0">
                      <a:pos x="174" y="157"/>
                    </a:cxn>
                    <a:cxn ang="0">
                      <a:pos x="165" y="154"/>
                    </a:cxn>
                    <a:cxn ang="0">
                      <a:pos x="160" y="153"/>
                    </a:cxn>
                    <a:cxn ang="0">
                      <a:pos x="156" y="150"/>
                    </a:cxn>
                    <a:cxn ang="0">
                      <a:pos x="145" y="148"/>
                    </a:cxn>
                    <a:cxn ang="0">
                      <a:pos x="136" y="144"/>
                    </a:cxn>
                    <a:cxn ang="0">
                      <a:pos x="132" y="142"/>
                    </a:cxn>
                    <a:cxn ang="0">
                      <a:pos x="129" y="140"/>
                    </a:cxn>
                    <a:cxn ang="0">
                      <a:pos x="116" y="133"/>
                    </a:cxn>
                    <a:cxn ang="0">
                      <a:pos x="107" y="128"/>
                    </a:cxn>
                    <a:cxn ang="0">
                      <a:pos x="104" y="126"/>
                    </a:cxn>
                    <a:cxn ang="0">
                      <a:pos x="100" y="124"/>
                    </a:cxn>
                    <a:cxn ang="0">
                      <a:pos x="79" y="108"/>
                    </a:cxn>
                    <a:cxn ang="0">
                      <a:pos x="79" y="106"/>
                    </a:cxn>
                    <a:cxn ang="0">
                      <a:pos x="78" y="106"/>
                    </a:cxn>
                    <a:cxn ang="0">
                      <a:pos x="76" y="105"/>
                    </a:cxn>
                    <a:cxn ang="0">
                      <a:pos x="54" y="84"/>
                    </a:cxn>
                    <a:cxn ang="0">
                      <a:pos x="34" y="59"/>
                    </a:cxn>
                    <a:cxn ang="0">
                      <a:pos x="33" y="59"/>
                    </a:cxn>
                    <a:cxn ang="0">
                      <a:pos x="33" y="57"/>
                    </a:cxn>
                    <a:cxn ang="0">
                      <a:pos x="23" y="44"/>
                    </a:cxn>
                    <a:cxn ang="0">
                      <a:pos x="15" y="31"/>
                    </a:cxn>
                    <a:cxn ang="0">
                      <a:pos x="15" y="29"/>
                    </a:cxn>
                    <a:cxn ang="0">
                      <a:pos x="14" y="29"/>
                    </a:cxn>
                    <a:cxn ang="0">
                      <a:pos x="6" y="15"/>
                    </a:cxn>
                    <a:cxn ang="0">
                      <a:pos x="0" y="0"/>
                    </a:cxn>
                  </a:cxnLst>
                  <a:rect l="0" t="0" r="r" b="b"/>
                  <a:pathLst>
                    <a:path w="2063" h="158">
                      <a:moveTo>
                        <a:pt x="0" y="0"/>
                      </a:moveTo>
                      <a:lnTo>
                        <a:pt x="1886" y="2"/>
                      </a:lnTo>
                      <a:lnTo>
                        <a:pt x="1964" y="8"/>
                      </a:lnTo>
                      <a:lnTo>
                        <a:pt x="1965" y="11"/>
                      </a:lnTo>
                      <a:lnTo>
                        <a:pt x="1966" y="12"/>
                      </a:lnTo>
                      <a:lnTo>
                        <a:pt x="1966" y="15"/>
                      </a:lnTo>
                      <a:lnTo>
                        <a:pt x="1987" y="53"/>
                      </a:lnTo>
                      <a:lnTo>
                        <a:pt x="2010" y="88"/>
                      </a:lnTo>
                      <a:lnTo>
                        <a:pt x="2030" y="117"/>
                      </a:lnTo>
                      <a:lnTo>
                        <a:pt x="2048" y="140"/>
                      </a:lnTo>
                      <a:lnTo>
                        <a:pt x="2063" y="158"/>
                      </a:lnTo>
                      <a:lnTo>
                        <a:pt x="183" y="158"/>
                      </a:lnTo>
                      <a:lnTo>
                        <a:pt x="174" y="157"/>
                      </a:lnTo>
                      <a:lnTo>
                        <a:pt x="165" y="154"/>
                      </a:lnTo>
                      <a:lnTo>
                        <a:pt x="160" y="153"/>
                      </a:lnTo>
                      <a:lnTo>
                        <a:pt x="156" y="150"/>
                      </a:lnTo>
                      <a:lnTo>
                        <a:pt x="145" y="148"/>
                      </a:lnTo>
                      <a:lnTo>
                        <a:pt x="136" y="144"/>
                      </a:lnTo>
                      <a:lnTo>
                        <a:pt x="132" y="142"/>
                      </a:lnTo>
                      <a:lnTo>
                        <a:pt x="129" y="140"/>
                      </a:lnTo>
                      <a:lnTo>
                        <a:pt x="116" y="133"/>
                      </a:lnTo>
                      <a:lnTo>
                        <a:pt x="107" y="128"/>
                      </a:lnTo>
                      <a:lnTo>
                        <a:pt x="104" y="126"/>
                      </a:lnTo>
                      <a:lnTo>
                        <a:pt x="100" y="124"/>
                      </a:lnTo>
                      <a:lnTo>
                        <a:pt x="79" y="108"/>
                      </a:lnTo>
                      <a:lnTo>
                        <a:pt x="79" y="106"/>
                      </a:lnTo>
                      <a:lnTo>
                        <a:pt x="78" y="106"/>
                      </a:lnTo>
                      <a:lnTo>
                        <a:pt x="76" y="105"/>
                      </a:lnTo>
                      <a:lnTo>
                        <a:pt x="54" y="84"/>
                      </a:lnTo>
                      <a:lnTo>
                        <a:pt x="34" y="59"/>
                      </a:lnTo>
                      <a:lnTo>
                        <a:pt x="33" y="59"/>
                      </a:lnTo>
                      <a:lnTo>
                        <a:pt x="33" y="57"/>
                      </a:lnTo>
                      <a:lnTo>
                        <a:pt x="23" y="44"/>
                      </a:lnTo>
                      <a:lnTo>
                        <a:pt x="15" y="31"/>
                      </a:lnTo>
                      <a:lnTo>
                        <a:pt x="15" y="29"/>
                      </a:lnTo>
                      <a:lnTo>
                        <a:pt x="14" y="29"/>
                      </a:lnTo>
                      <a:lnTo>
                        <a:pt x="6" y="15"/>
                      </a:lnTo>
                      <a:lnTo>
                        <a:pt x="0" y="0"/>
                      </a:lnTo>
                      <a:close/>
                    </a:path>
                  </a:pathLst>
                </a:custGeom>
                <a:solidFill>
                  <a:srgbClr val="006A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22"/>
                <p:cNvSpPr>
                  <a:spLocks/>
                </p:cNvSpPr>
                <p:nvPr/>
              </p:nvSpPr>
              <p:spPr bwMode="auto">
                <a:xfrm>
                  <a:off x="3143251" y="4008438"/>
                  <a:ext cx="3033713" cy="288925"/>
                </a:xfrm>
                <a:custGeom>
                  <a:avLst/>
                  <a:gdLst/>
                  <a:ahLst/>
                  <a:cxnLst>
                    <a:cxn ang="0">
                      <a:pos x="1911" y="0"/>
                    </a:cxn>
                    <a:cxn ang="0">
                      <a:pos x="1895" y="38"/>
                    </a:cxn>
                    <a:cxn ang="0">
                      <a:pos x="1885" y="75"/>
                    </a:cxn>
                    <a:cxn ang="0">
                      <a:pos x="1877" y="111"/>
                    </a:cxn>
                    <a:cxn ang="0">
                      <a:pos x="1868" y="146"/>
                    </a:cxn>
                    <a:cxn ang="0">
                      <a:pos x="1310" y="156"/>
                    </a:cxn>
                    <a:cxn ang="0">
                      <a:pos x="0" y="182"/>
                    </a:cxn>
                    <a:cxn ang="0">
                      <a:pos x="21" y="148"/>
                    </a:cxn>
                    <a:cxn ang="0">
                      <a:pos x="46" y="116"/>
                    </a:cxn>
                    <a:cxn ang="0">
                      <a:pos x="75" y="89"/>
                    </a:cxn>
                    <a:cxn ang="0">
                      <a:pos x="109" y="65"/>
                    </a:cxn>
                    <a:cxn ang="0">
                      <a:pos x="147" y="46"/>
                    </a:cxn>
                    <a:cxn ang="0">
                      <a:pos x="189" y="30"/>
                    </a:cxn>
                    <a:cxn ang="0">
                      <a:pos x="237" y="18"/>
                    </a:cxn>
                    <a:cxn ang="0">
                      <a:pos x="1911" y="0"/>
                    </a:cxn>
                  </a:cxnLst>
                  <a:rect l="0" t="0" r="r" b="b"/>
                  <a:pathLst>
                    <a:path w="1911" h="182">
                      <a:moveTo>
                        <a:pt x="1911" y="0"/>
                      </a:moveTo>
                      <a:lnTo>
                        <a:pt x="1895" y="38"/>
                      </a:lnTo>
                      <a:lnTo>
                        <a:pt x="1885" y="75"/>
                      </a:lnTo>
                      <a:lnTo>
                        <a:pt x="1877" y="111"/>
                      </a:lnTo>
                      <a:lnTo>
                        <a:pt x="1868" y="146"/>
                      </a:lnTo>
                      <a:lnTo>
                        <a:pt x="1310" y="156"/>
                      </a:lnTo>
                      <a:lnTo>
                        <a:pt x="0" y="182"/>
                      </a:lnTo>
                      <a:lnTo>
                        <a:pt x="21" y="148"/>
                      </a:lnTo>
                      <a:lnTo>
                        <a:pt x="46" y="116"/>
                      </a:lnTo>
                      <a:lnTo>
                        <a:pt x="75" y="89"/>
                      </a:lnTo>
                      <a:lnTo>
                        <a:pt x="109" y="65"/>
                      </a:lnTo>
                      <a:lnTo>
                        <a:pt x="147" y="46"/>
                      </a:lnTo>
                      <a:lnTo>
                        <a:pt x="189" y="30"/>
                      </a:lnTo>
                      <a:lnTo>
                        <a:pt x="237" y="18"/>
                      </a:lnTo>
                      <a:lnTo>
                        <a:pt x="1911" y="0"/>
                      </a:lnTo>
                      <a:close/>
                    </a:path>
                  </a:pathLst>
                </a:custGeom>
                <a:solidFill>
                  <a:srgbClr val="14A000">
                    <a:alpha val="34000"/>
                  </a:srgb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123"/>
                <p:cNvSpPr>
                  <a:spLocks/>
                </p:cNvSpPr>
                <p:nvPr/>
              </p:nvSpPr>
              <p:spPr bwMode="auto">
                <a:xfrm>
                  <a:off x="5773738" y="4110038"/>
                  <a:ext cx="3106738" cy="1168400"/>
                </a:xfrm>
                <a:custGeom>
                  <a:avLst/>
                  <a:gdLst/>
                  <a:ahLst/>
                  <a:cxnLst>
                    <a:cxn ang="0">
                      <a:pos x="352" y="1"/>
                    </a:cxn>
                    <a:cxn ang="0">
                      <a:pos x="483" y="11"/>
                    </a:cxn>
                    <a:cxn ang="0">
                      <a:pos x="645" y="24"/>
                    </a:cxn>
                    <a:cxn ang="0">
                      <a:pos x="842" y="40"/>
                    </a:cxn>
                    <a:cxn ang="0">
                      <a:pos x="1013" y="51"/>
                    </a:cxn>
                    <a:cxn ang="0">
                      <a:pos x="1182" y="57"/>
                    </a:cxn>
                    <a:cxn ang="0">
                      <a:pos x="1345" y="63"/>
                    </a:cxn>
                    <a:cxn ang="0">
                      <a:pos x="1696" y="64"/>
                    </a:cxn>
                    <a:cxn ang="0">
                      <a:pos x="1803" y="63"/>
                    </a:cxn>
                    <a:cxn ang="0">
                      <a:pos x="1885" y="61"/>
                    </a:cxn>
                    <a:cxn ang="0">
                      <a:pos x="1938" y="59"/>
                    </a:cxn>
                    <a:cxn ang="0">
                      <a:pos x="1954" y="61"/>
                    </a:cxn>
                    <a:cxn ang="0">
                      <a:pos x="1937" y="77"/>
                    </a:cxn>
                    <a:cxn ang="0">
                      <a:pos x="1908" y="109"/>
                    </a:cxn>
                    <a:cxn ang="0">
                      <a:pos x="1872" y="154"/>
                    </a:cxn>
                    <a:cxn ang="0">
                      <a:pos x="1838" y="211"/>
                    </a:cxn>
                    <a:cxn ang="0">
                      <a:pos x="1808" y="278"/>
                    </a:cxn>
                    <a:cxn ang="0">
                      <a:pos x="1790" y="353"/>
                    </a:cxn>
                    <a:cxn ang="0">
                      <a:pos x="1790" y="433"/>
                    </a:cxn>
                    <a:cxn ang="0">
                      <a:pos x="1806" y="510"/>
                    </a:cxn>
                    <a:cxn ang="0">
                      <a:pos x="1835" y="578"/>
                    </a:cxn>
                    <a:cxn ang="0">
                      <a:pos x="1869" y="636"/>
                    </a:cxn>
                    <a:cxn ang="0">
                      <a:pos x="1904" y="683"/>
                    </a:cxn>
                    <a:cxn ang="0">
                      <a:pos x="1931" y="716"/>
                    </a:cxn>
                    <a:cxn ang="0">
                      <a:pos x="1740" y="736"/>
                    </a:cxn>
                    <a:cxn ang="0">
                      <a:pos x="1551" y="735"/>
                    </a:cxn>
                    <a:cxn ang="0">
                      <a:pos x="1405" y="733"/>
                    </a:cxn>
                    <a:cxn ang="0">
                      <a:pos x="1088" y="728"/>
                    </a:cxn>
                    <a:cxn ang="0">
                      <a:pos x="848" y="721"/>
                    </a:cxn>
                    <a:cxn ang="0">
                      <a:pos x="696" y="717"/>
                    </a:cxn>
                    <a:cxn ang="0">
                      <a:pos x="557" y="711"/>
                    </a:cxn>
                    <a:cxn ang="0">
                      <a:pos x="435" y="703"/>
                    </a:cxn>
                    <a:cxn ang="0">
                      <a:pos x="337" y="695"/>
                    </a:cxn>
                    <a:cxn ang="0">
                      <a:pos x="266" y="684"/>
                    </a:cxn>
                    <a:cxn ang="0">
                      <a:pos x="186" y="656"/>
                    </a:cxn>
                    <a:cxn ang="0">
                      <a:pos x="121" y="611"/>
                    </a:cxn>
                    <a:cxn ang="0">
                      <a:pos x="71" y="551"/>
                    </a:cxn>
                    <a:cxn ang="0">
                      <a:pos x="34" y="482"/>
                    </a:cxn>
                    <a:cxn ang="0">
                      <a:pos x="11" y="408"/>
                    </a:cxn>
                    <a:cxn ang="0">
                      <a:pos x="2" y="330"/>
                    </a:cxn>
                    <a:cxn ang="0">
                      <a:pos x="3" y="254"/>
                    </a:cxn>
                    <a:cxn ang="0">
                      <a:pos x="16" y="182"/>
                    </a:cxn>
                    <a:cxn ang="0">
                      <a:pos x="39" y="120"/>
                    </a:cxn>
                    <a:cxn ang="0">
                      <a:pos x="78" y="63"/>
                    </a:cxn>
                    <a:cxn ang="0">
                      <a:pos x="133" y="27"/>
                    </a:cxn>
                    <a:cxn ang="0">
                      <a:pos x="201" y="7"/>
                    </a:cxn>
                    <a:cxn ang="0">
                      <a:pos x="297" y="0"/>
                    </a:cxn>
                  </a:cxnLst>
                  <a:rect l="0" t="0" r="r" b="b"/>
                  <a:pathLst>
                    <a:path w="1957" h="736">
                      <a:moveTo>
                        <a:pt x="297" y="0"/>
                      </a:moveTo>
                      <a:lnTo>
                        <a:pt x="352" y="1"/>
                      </a:lnTo>
                      <a:lnTo>
                        <a:pt x="414" y="5"/>
                      </a:lnTo>
                      <a:lnTo>
                        <a:pt x="483" y="11"/>
                      </a:lnTo>
                      <a:lnTo>
                        <a:pt x="561" y="16"/>
                      </a:lnTo>
                      <a:lnTo>
                        <a:pt x="645" y="24"/>
                      </a:lnTo>
                      <a:lnTo>
                        <a:pt x="739" y="32"/>
                      </a:lnTo>
                      <a:lnTo>
                        <a:pt x="842" y="40"/>
                      </a:lnTo>
                      <a:lnTo>
                        <a:pt x="927" y="45"/>
                      </a:lnTo>
                      <a:lnTo>
                        <a:pt x="1013" y="51"/>
                      </a:lnTo>
                      <a:lnTo>
                        <a:pt x="1097" y="55"/>
                      </a:lnTo>
                      <a:lnTo>
                        <a:pt x="1182" y="57"/>
                      </a:lnTo>
                      <a:lnTo>
                        <a:pt x="1264" y="60"/>
                      </a:lnTo>
                      <a:lnTo>
                        <a:pt x="1345" y="63"/>
                      </a:lnTo>
                      <a:lnTo>
                        <a:pt x="1421" y="64"/>
                      </a:lnTo>
                      <a:lnTo>
                        <a:pt x="1696" y="64"/>
                      </a:lnTo>
                      <a:lnTo>
                        <a:pt x="1753" y="63"/>
                      </a:lnTo>
                      <a:lnTo>
                        <a:pt x="1803" y="63"/>
                      </a:lnTo>
                      <a:lnTo>
                        <a:pt x="1848" y="61"/>
                      </a:lnTo>
                      <a:lnTo>
                        <a:pt x="1885" y="61"/>
                      </a:lnTo>
                      <a:lnTo>
                        <a:pt x="1916" y="60"/>
                      </a:lnTo>
                      <a:lnTo>
                        <a:pt x="1938" y="59"/>
                      </a:lnTo>
                      <a:lnTo>
                        <a:pt x="1957" y="59"/>
                      </a:lnTo>
                      <a:lnTo>
                        <a:pt x="1954" y="61"/>
                      </a:lnTo>
                      <a:lnTo>
                        <a:pt x="1947" y="67"/>
                      </a:lnTo>
                      <a:lnTo>
                        <a:pt x="1937" y="77"/>
                      </a:lnTo>
                      <a:lnTo>
                        <a:pt x="1923" y="92"/>
                      </a:lnTo>
                      <a:lnTo>
                        <a:pt x="1908" y="109"/>
                      </a:lnTo>
                      <a:lnTo>
                        <a:pt x="1890" y="130"/>
                      </a:lnTo>
                      <a:lnTo>
                        <a:pt x="1872" y="154"/>
                      </a:lnTo>
                      <a:lnTo>
                        <a:pt x="1855" y="181"/>
                      </a:lnTo>
                      <a:lnTo>
                        <a:pt x="1838" y="211"/>
                      </a:lnTo>
                      <a:lnTo>
                        <a:pt x="1822" y="243"/>
                      </a:lnTo>
                      <a:lnTo>
                        <a:pt x="1808" y="278"/>
                      </a:lnTo>
                      <a:lnTo>
                        <a:pt x="1797" y="315"/>
                      </a:lnTo>
                      <a:lnTo>
                        <a:pt x="1790" y="353"/>
                      </a:lnTo>
                      <a:lnTo>
                        <a:pt x="1787" y="393"/>
                      </a:lnTo>
                      <a:lnTo>
                        <a:pt x="1790" y="433"/>
                      </a:lnTo>
                      <a:lnTo>
                        <a:pt x="1797" y="473"/>
                      </a:lnTo>
                      <a:lnTo>
                        <a:pt x="1806" y="510"/>
                      </a:lnTo>
                      <a:lnTo>
                        <a:pt x="1819" y="545"/>
                      </a:lnTo>
                      <a:lnTo>
                        <a:pt x="1835" y="578"/>
                      </a:lnTo>
                      <a:lnTo>
                        <a:pt x="1851" y="608"/>
                      </a:lnTo>
                      <a:lnTo>
                        <a:pt x="1869" y="636"/>
                      </a:lnTo>
                      <a:lnTo>
                        <a:pt x="1886" y="662"/>
                      </a:lnTo>
                      <a:lnTo>
                        <a:pt x="1904" y="683"/>
                      </a:lnTo>
                      <a:lnTo>
                        <a:pt x="1918" y="701"/>
                      </a:lnTo>
                      <a:lnTo>
                        <a:pt x="1931" y="716"/>
                      </a:lnTo>
                      <a:lnTo>
                        <a:pt x="1951" y="736"/>
                      </a:lnTo>
                      <a:lnTo>
                        <a:pt x="1740" y="736"/>
                      </a:lnTo>
                      <a:lnTo>
                        <a:pt x="1682" y="735"/>
                      </a:lnTo>
                      <a:lnTo>
                        <a:pt x="1551" y="735"/>
                      </a:lnTo>
                      <a:lnTo>
                        <a:pt x="1479" y="733"/>
                      </a:lnTo>
                      <a:lnTo>
                        <a:pt x="1405" y="733"/>
                      </a:lnTo>
                      <a:lnTo>
                        <a:pt x="1249" y="731"/>
                      </a:lnTo>
                      <a:lnTo>
                        <a:pt x="1088" y="728"/>
                      </a:lnTo>
                      <a:lnTo>
                        <a:pt x="1006" y="727"/>
                      </a:lnTo>
                      <a:lnTo>
                        <a:pt x="848" y="721"/>
                      </a:lnTo>
                      <a:lnTo>
                        <a:pt x="771" y="720"/>
                      </a:lnTo>
                      <a:lnTo>
                        <a:pt x="696" y="717"/>
                      </a:lnTo>
                      <a:lnTo>
                        <a:pt x="624" y="713"/>
                      </a:lnTo>
                      <a:lnTo>
                        <a:pt x="557" y="711"/>
                      </a:lnTo>
                      <a:lnTo>
                        <a:pt x="493" y="707"/>
                      </a:lnTo>
                      <a:lnTo>
                        <a:pt x="435" y="703"/>
                      </a:lnTo>
                      <a:lnTo>
                        <a:pt x="384" y="699"/>
                      </a:lnTo>
                      <a:lnTo>
                        <a:pt x="337" y="695"/>
                      </a:lnTo>
                      <a:lnTo>
                        <a:pt x="298" y="689"/>
                      </a:lnTo>
                      <a:lnTo>
                        <a:pt x="266" y="684"/>
                      </a:lnTo>
                      <a:lnTo>
                        <a:pt x="224" y="672"/>
                      </a:lnTo>
                      <a:lnTo>
                        <a:pt x="186" y="656"/>
                      </a:lnTo>
                      <a:lnTo>
                        <a:pt x="151" y="636"/>
                      </a:lnTo>
                      <a:lnTo>
                        <a:pt x="121" y="611"/>
                      </a:lnTo>
                      <a:lnTo>
                        <a:pt x="93" y="583"/>
                      </a:lnTo>
                      <a:lnTo>
                        <a:pt x="71" y="551"/>
                      </a:lnTo>
                      <a:lnTo>
                        <a:pt x="51" y="518"/>
                      </a:lnTo>
                      <a:lnTo>
                        <a:pt x="34" y="482"/>
                      </a:lnTo>
                      <a:lnTo>
                        <a:pt x="22" y="446"/>
                      </a:lnTo>
                      <a:lnTo>
                        <a:pt x="11" y="408"/>
                      </a:lnTo>
                      <a:lnTo>
                        <a:pt x="4" y="369"/>
                      </a:lnTo>
                      <a:lnTo>
                        <a:pt x="2" y="330"/>
                      </a:lnTo>
                      <a:lnTo>
                        <a:pt x="0" y="291"/>
                      </a:lnTo>
                      <a:lnTo>
                        <a:pt x="3" y="254"/>
                      </a:lnTo>
                      <a:lnTo>
                        <a:pt x="8" y="217"/>
                      </a:lnTo>
                      <a:lnTo>
                        <a:pt x="16" y="182"/>
                      </a:lnTo>
                      <a:lnTo>
                        <a:pt x="26" y="149"/>
                      </a:lnTo>
                      <a:lnTo>
                        <a:pt x="39" y="120"/>
                      </a:lnTo>
                      <a:lnTo>
                        <a:pt x="57" y="89"/>
                      </a:lnTo>
                      <a:lnTo>
                        <a:pt x="78" y="63"/>
                      </a:lnTo>
                      <a:lnTo>
                        <a:pt x="104" y="43"/>
                      </a:lnTo>
                      <a:lnTo>
                        <a:pt x="133" y="27"/>
                      </a:lnTo>
                      <a:lnTo>
                        <a:pt x="166" y="15"/>
                      </a:lnTo>
                      <a:lnTo>
                        <a:pt x="201" y="7"/>
                      </a:lnTo>
                      <a:lnTo>
                        <a:pt x="246" y="3"/>
                      </a:lnTo>
                      <a:lnTo>
                        <a:pt x="297" y="0"/>
                      </a:lnTo>
                      <a:close/>
                    </a:path>
                  </a:pathLst>
                </a:custGeom>
                <a:solidFill>
                  <a:srgbClr val="FFE8A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124"/>
                <p:cNvSpPr>
                  <a:spLocks/>
                </p:cNvSpPr>
                <p:nvPr/>
              </p:nvSpPr>
              <p:spPr bwMode="auto">
                <a:xfrm>
                  <a:off x="6340476" y="5132388"/>
                  <a:ext cx="2444750" cy="47625"/>
                </a:xfrm>
                <a:custGeom>
                  <a:avLst/>
                  <a:gdLst/>
                  <a:ahLst/>
                  <a:cxnLst>
                    <a:cxn ang="0">
                      <a:pos x="0" y="0"/>
                    </a:cxn>
                    <a:cxn ang="0">
                      <a:pos x="1529" y="16"/>
                    </a:cxn>
                    <a:cxn ang="0">
                      <a:pos x="1532" y="20"/>
                    </a:cxn>
                    <a:cxn ang="0">
                      <a:pos x="1536" y="26"/>
                    </a:cxn>
                    <a:cxn ang="0">
                      <a:pos x="1540" y="30"/>
                    </a:cxn>
                    <a:cxn ang="0">
                      <a:pos x="24" y="18"/>
                    </a:cxn>
                    <a:cxn ang="0">
                      <a:pos x="0" y="0"/>
                    </a:cxn>
                  </a:cxnLst>
                  <a:rect l="0" t="0" r="r" b="b"/>
                  <a:pathLst>
                    <a:path w="1540" h="30">
                      <a:moveTo>
                        <a:pt x="0" y="0"/>
                      </a:moveTo>
                      <a:lnTo>
                        <a:pt x="1529" y="16"/>
                      </a:lnTo>
                      <a:lnTo>
                        <a:pt x="1532" y="20"/>
                      </a:lnTo>
                      <a:lnTo>
                        <a:pt x="1536" y="26"/>
                      </a:lnTo>
                      <a:lnTo>
                        <a:pt x="1540" y="30"/>
                      </a:lnTo>
                      <a:lnTo>
                        <a:pt x="24" y="18"/>
                      </a:lnTo>
                      <a:lnTo>
                        <a:pt x="0" y="0"/>
                      </a:lnTo>
                      <a:close/>
                    </a:path>
                  </a:pathLst>
                </a:custGeom>
                <a:solidFill>
                  <a:srgbClr val="CEC97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125"/>
                <p:cNvSpPr>
                  <a:spLocks noEditPoints="1"/>
                </p:cNvSpPr>
                <p:nvPr/>
              </p:nvSpPr>
              <p:spPr bwMode="auto">
                <a:xfrm>
                  <a:off x="5773738" y="4071938"/>
                  <a:ext cx="3228975" cy="1160463"/>
                </a:xfrm>
                <a:custGeom>
                  <a:avLst/>
                  <a:gdLst/>
                  <a:ahLst/>
                  <a:cxnLst>
                    <a:cxn ang="0">
                      <a:pos x="484" y="731"/>
                    </a:cxn>
                    <a:cxn ang="0">
                      <a:pos x="361" y="0"/>
                    </a:cxn>
                    <a:cxn ang="0">
                      <a:pos x="496" y="2"/>
                    </a:cxn>
                    <a:cxn ang="0">
                      <a:pos x="660" y="10"/>
                    </a:cxn>
                    <a:cxn ang="0">
                      <a:pos x="858" y="24"/>
                    </a:cxn>
                    <a:cxn ang="0">
                      <a:pos x="1104" y="39"/>
                    </a:cxn>
                    <a:cxn ang="0">
                      <a:pos x="1269" y="47"/>
                    </a:cxn>
                    <a:cxn ang="0">
                      <a:pos x="1428" y="51"/>
                    </a:cxn>
                    <a:cxn ang="0">
                      <a:pos x="1579" y="55"/>
                    </a:cxn>
                    <a:cxn ang="0">
                      <a:pos x="1715" y="56"/>
                    </a:cxn>
                    <a:cxn ang="0">
                      <a:pos x="2034" y="57"/>
                    </a:cxn>
                    <a:cxn ang="0">
                      <a:pos x="2023" y="65"/>
                    </a:cxn>
                    <a:cxn ang="0">
                      <a:pos x="1994" y="87"/>
                    </a:cxn>
                    <a:cxn ang="0">
                      <a:pos x="1953" y="120"/>
                    </a:cxn>
                    <a:cxn ang="0">
                      <a:pos x="1905" y="162"/>
                    </a:cxn>
                    <a:cxn ang="0">
                      <a:pos x="1859" y="214"/>
                    </a:cxn>
                    <a:cxn ang="0">
                      <a:pos x="1819" y="271"/>
                    </a:cxn>
                    <a:cxn ang="0">
                      <a:pos x="1700" y="263"/>
                    </a:cxn>
                    <a:cxn ang="0">
                      <a:pos x="1561" y="255"/>
                    </a:cxn>
                    <a:cxn ang="0">
                      <a:pos x="1411" y="246"/>
                    </a:cxn>
                    <a:cxn ang="0">
                      <a:pos x="1259" y="238"/>
                    </a:cxn>
                    <a:cxn ang="0">
                      <a:pos x="1115" y="230"/>
                    </a:cxn>
                    <a:cxn ang="0">
                      <a:pos x="984" y="225"/>
                    </a:cxn>
                    <a:cxn ang="0">
                      <a:pos x="878" y="219"/>
                    </a:cxn>
                    <a:cxn ang="0">
                      <a:pos x="775" y="215"/>
                    </a:cxn>
                    <a:cxn ang="0">
                      <a:pos x="661" y="209"/>
                    </a:cxn>
                    <a:cxn ang="0">
                      <a:pos x="560" y="205"/>
                    </a:cxn>
                    <a:cxn ang="0">
                      <a:pos x="470" y="203"/>
                    </a:cxn>
                    <a:cxn ang="0">
                      <a:pos x="394" y="210"/>
                    </a:cxn>
                    <a:cxn ang="0">
                      <a:pos x="334" y="226"/>
                    </a:cxn>
                    <a:cxn ang="0">
                      <a:pos x="286" y="257"/>
                    </a:cxn>
                    <a:cxn ang="0">
                      <a:pos x="254" y="303"/>
                    </a:cxn>
                    <a:cxn ang="0">
                      <a:pos x="238" y="369"/>
                    </a:cxn>
                    <a:cxn ang="0">
                      <a:pos x="238" y="456"/>
                    </a:cxn>
                    <a:cxn ang="0">
                      <a:pos x="256" y="533"/>
                    </a:cxn>
                    <a:cxn ang="0">
                      <a:pos x="286" y="594"/>
                    </a:cxn>
                    <a:cxn ang="0">
                      <a:pos x="326" y="642"/>
                    </a:cxn>
                    <a:cxn ang="0">
                      <a:pos x="369" y="678"/>
                    </a:cxn>
                    <a:cxn ang="0">
                      <a:pos x="412" y="703"/>
                    </a:cxn>
                    <a:cxn ang="0">
                      <a:pos x="449" y="720"/>
                    </a:cxn>
                    <a:cxn ang="0">
                      <a:pos x="474" y="728"/>
                    </a:cxn>
                    <a:cxn ang="0">
                      <a:pos x="429" y="727"/>
                    </a:cxn>
                    <a:cxn ang="0">
                      <a:pos x="335" y="719"/>
                    </a:cxn>
                    <a:cxn ang="0">
                      <a:pos x="266" y="708"/>
                    </a:cxn>
                    <a:cxn ang="0">
                      <a:pos x="186" y="680"/>
                    </a:cxn>
                    <a:cxn ang="0">
                      <a:pos x="121" y="635"/>
                    </a:cxn>
                    <a:cxn ang="0">
                      <a:pos x="71" y="575"/>
                    </a:cxn>
                    <a:cxn ang="0">
                      <a:pos x="34" y="506"/>
                    </a:cxn>
                    <a:cxn ang="0">
                      <a:pos x="11" y="432"/>
                    </a:cxn>
                    <a:cxn ang="0">
                      <a:pos x="2" y="354"/>
                    </a:cxn>
                    <a:cxn ang="0">
                      <a:pos x="3" y="278"/>
                    </a:cxn>
                    <a:cxn ang="0">
                      <a:pos x="16" y="206"/>
                    </a:cxn>
                    <a:cxn ang="0">
                      <a:pos x="39" y="144"/>
                    </a:cxn>
                    <a:cxn ang="0">
                      <a:pos x="78" y="85"/>
                    </a:cxn>
                    <a:cxn ang="0">
                      <a:pos x="134" y="43"/>
                    </a:cxn>
                    <a:cxn ang="0">
                      <a:pos x="208" y="16"/>
                    </a:cxn>
                    <a:cxn ang="0">
                      <a:pos x="304" y="3"/>
                    </a:cxn>
                  </a:cxnLst>
                  <a:rect l="0" t="0" r="r" b="b"/>
                  <a:pathLst>
                    <a:path w="2034" h="731">
                      <a:moveTo>
                        <a:pt x="480" y="731"/>
                      </a:moveTo>
                      <a:lnTo>
                        <a:pt x="484" y="731"/>
                      </a:lnTo>
                      <a:lnTo>
                        <a:pt x="480" y="731"/>
                      </a:lnTo>
                      <a:close/>
                      <a:moveTo>
                        <a:pt x="361" y="0"/>
                      </a:moveTo>
                      <a:lnTo>
                        <a:pt x="425" y="0"/>
                      </a:lnTo>
                      <a:lnTo>
                        <a:pt x="496" y="2"/>
                      </a:lnTo>
                      <a:lnTo>
                        <a:pt x="574" y="6"/>
                      </a:lnTo>
                      <a:lnTo>
                        <a:pt x="660" y="10"/>
                      </a:lnTo>
                      <a:lnTo>
                        <a:pt x="755" y="16"/>
                      </a:lnTo>
                      <a:lnTo>
                        <a:pt x="858" y="24"/>
                      </a:lnTo>
                      <a:lnTo>
                        <a:pt x="1022" y="35"/>
                      </a:lnTo>
                      <a:lnTo>
                        <a:pt x="1104" y="39"/>
                      </a:lnTo>
                      <a:lnTo>
                        <a:pt x="1187" y="43"/>
                      </a:lnTo>
                      <a:lnTo>
                        <a:pt x="1269" y="47"/>
                      </a:lnTo>
                      <a:lnTo>
                        <a:pt x="1350" y="49"/>
                      </a:lnTo>
                      <a:lnTo>
                        <a:pt x="1428" y="51"/>
                      </a:lnTo>
                      <a:lnTo>
                        <a:pt x="1505" y="53"/>
                      </a:lnTo>
                      <a:lnTo>
                        <a:pt x="1579" y="55"/>
                      </a:lnTo>
                      <a:lnTo>
                        <a:pt x="1649" y="56"/>
                      </a:lnTo>
                      <a:lnTo>
                        <a:pt x="1715" y="56"/>
                      </a:lnTo>
                      <a:lnTo>
                        <a:pt x="1775" y="57"/>
                      </a:lnTo>
                      <a:lnTo>
                        <a:pt x="2034" y="57"/>
                      </a:lnTo>
                      <a:lnTo>
                        <a:pt x="2032" y="59"/>
                      </a:lnTo>
                      <a:lnTo>
                        <a:pt x="2023" y="65"/>
                      </a:lnTo>
                      <a:lnTo>
                        <a:pt x="2011" y="75"/>
                      </a:lnTo>
                      <a:lnTo>
                        <a:pt x="1994" y="87"/>
                      </a:lnTo>
                      <a:lnTo>
                        <a:pt x="1974" y="101"/>
                      </a:lnTo>
                      <a:lnTo>
                        <a:pt x="1953" y="120"/>
                      </a:lnTo>
                      <a:lnTo>
                        <a:pt x="1929" y="140"/>
                      </a:lnTo>
                      <a:lnTo>
                        <a:pt x="1905" y="162"/>
                      </a:lnTo>
                      <a:lnTo>
                        <a:pt x="1881" y="187"/>
                      </a:lnTo>
                      <a:lnTo>
                        <a:pt x="1859" y="214"/>
                      </a:lnTo>
                      <a:lnTo>
                        <a:pt x="1838" y="242"/>
                      </a:lnTo>
                      <a:lnTo>
                        <a:pt x="1819" y="271"/>
                      </a:lnTo>
                      <a:lnTo>
                        <a:pt x="1762" y="267"/>
                      </a:lnTo>
                      <a:lnTo>
                        <a:pt x="1700" y="263"/>
                      </a:lnTo>
                      <a:lnTo>
                        <a:pt x="1633" y="259"/>
                      </a:lnTo>
                      <a:lnTo>
                        <a:pt x="1561" y="255"/>
                      </a:lnTo>
                      <a:lnTo>
                        <a:pt x="1486" y="251"/>
                      </a:lnTo>
                      <a:lnTo>
                        <a:pt x="1411" y="246"/>
                      </a:lnTo>
                      <a:lnTo>
                        <a:pt x="1335" y="242"/>
                      </a:lnTo>
                      <a:lnTo>
                        <a:pt x="1259" y="238"/>
                      </a:lnTo>
                      <a:lnTo>
                        <a:pt x="1185" y="234"/>
                      </a:lnTo>
                      <a:lnTo>
                        <a:pt x="1115" y="230"/>
                      </a:lnTo>
                      <a:lnTo>
                        <a:pt x="1047" y="227"/>
                      </a:lnTo>
                      <a:lnTo>
                        <a:pt x="984" y="225"/>
                      </a:lnTo>
                      <a:lnTo>
                        <a:pt x="928" y="222"/>
                      </a:lnTo>
                      <a:lnTo>
                        <a:pt x="878" y="219"/>
                      </a:lnTo>
                      <a:lnTo>
                        <a:pt x="837" y="218"/>
                      </a:lnTo>
                      <a:lnTo>
                        <a:pt x="775" y="215"/>
                      </a:lnTo>
                      <a:lnTo>
                        <a:pt x="717" y="213"/>
                      </a:lnTo>
                      <a:lnTo>
                        <a:pt x="661" y="209"/>
                      </a:lnTo>
                      <a:lnTo>
                        <a:pt x="608" y="206"/>
                      </a:lnTo>
                      <a:lnTo>
                        <a:pt x="560" y="205"/>
                      </a:lnTo>
                      <a:lnTo>
                        <a:pt x="513" y="203"/>
                      </a:lnTo>
                      <a:lnTo>
                        <a:pt x="470" y="203"/>
                      </a:lnTo>
                      <a:lnTo>
                        <a:pt x="430" y="206"/>
                      </a:lnTo>
                      <a:lnTo>
                        <a:pt x="394" y="210"/>
                      </a:lnTo>
                      <a:lnTo>
                        <a:pt x="363" y="217"/>
                      </a:lnTo>
                      <a:lnTo>
                        <a:pt x="334" y="226"/>
                      </a:lnTo>
                      <a:lnTo>
                        <a:pt x="308" y="239"/>
                      </a:lnTo>
                      <a:lnTo>
                        <a:pt x="286" y="257"/>
                      </a:lnTo>
                      <a:lnTo>
                        <a:pt x="269" y="278"/>
                      </a:lnTo>
                      <a:lnTo>
                        <a:pt x="254" y="303"/>
                      </a:lnTo>
                      <a:lnTo>
                        <a:pt x="244" y="334"/>
                      </a:lnTo>
                      <a:lnTo>
                        <a:pt x="238" y="369"/>
                      </a:lnTo>
                      <a:lnTo>
                        <a:pt x="236" y="411"/>
                      </a:lnTo>
                      <a:lnTo>
                        <a:pt x="238" y="456"/>
                      </a:lnTo>
                      <a:lnTo>
                        <a:pt x="245" y="496"/>
                      </a:lnTo>
                      <a:lnTo>
                        <a:pt x="256" y="533"/>
                      </a:lnTo>
                      <a:lnTo>
                        <a:pt x="269" y="565"/>
                      </a:lnTo>
                      <a:lnTo>
                        <a:pt x="286" y="594"/>
                      </a:lnTo>
                      <a:lnTo>
                        <a:pt x="306" y="620"/>
                      </a:lnTo>
                      <a:lnTo>
                        <a:pt x="326" y="642"/>
                      </a:lnTo>
                      <a:lnTo>
                        <a:pt x="348" y="662"/>
                      </a:lnTo>
                      <a:lnTo>
                        <a:pt x="369" y="678"/>
                      </a:lnTo>
                      <a:lnTo>
                        <a:pt x="392" y="692"/>
                      </a:lnTo>
                      <a:lnTo>
                        <a:pt x="412" y="703"/>
                      </a:lnTo>
                      <a:lnTo>
                        <a:pt x="431" y="712"/>
                      </a:lnTo>
                      <a:lnTo>
                        <a:pt x="449" y="720"/>
                      </a:lnTo>
                      <a:lnTo>
                        <a:pt x="463" y="725"/>
                      </a:lnTo>
                      <a:lnTo>
                        <a:pt x="474" y="728"/>
                      </a:lnTo>
                      <a:lnTo>
                        <a:pt x="480" y="731"/>
                      </a:lnTo>
                      <a:lnTo>
                        <a:pt x="429" y="727"/>
                      </a:lnTo>
                      <a:lnTo>
                        <a:pt x="378" y="723"/>
                      </a:lnTo>
                      <a:lnTo>
                        <a:pt x="335" y="719"/>
                      </a:lnTo>
                      <a:lnTo>
                        <a:pt x="297" y="713"/>
                      </a:lnTo>
                      <a:lnTo>
                        <a:pt x="266" y="708"/>
                      </a:lnTo>
                      <a:lnTo>
                        <a:pt x="224" y="696"/>
                      </a:lnTo>
                      <a:lnTo>
                        <a:pt x="186" y="680"/>
                      </a:lnTo>
                      <a:lnTo>
                        <a:pt x="151" y="660"/>
                      </a:lnTo>
                      <a:lnTo>
                        <a:pt x="121" y="635"/>
                      </a:lnTo>
                      <a:lnTo>
                        <a:pt x="93" y="607"/>
                      </a:lnTo>
                      <a:lnTo>
                        <a:pt x="71" y="575"/>
                      </a:lnTo>
                      <a:lnTo>
                        <a:pt x="51" y="542"/>
                      </a:lnTo>
                      <a:lnTo>
                        <a:pt x="34" y="506"/>
                      </a:lnTo>
                      <a:lnTo>
                        <a:pt x="22" y="470"/>
                      </a:lnTo>
                      <a:lnTo>
                        <a:pt x="11" y="432"/>
                      </a:lnTo>
                      <a:lnTo>
                        <a:pt x="4" y="393"/>
                      </a:lnTo>
                      <a:lnTo>
                        <a:pt x="2" y="354"/>
                      </a:lnTo>
                      <a:lnTo>
                        <a:pt x="0" y="315"/>
                      </a:lnTo>
                      <a:lnTo>
                        <a:pt x="3" y="278"/>
                      </a:lnTo>
                      <a:lnTo>
                        <a:pt x="8" y="241"/>
                      </a:lnTo>
                      <a:lnTo>
                        <a:pt x="16" y="206"/>
                      </a:lnTo>
                      <a:lnTo>
                        <a:pt x="26" y="173"/>
                      </a:lnTo>
                      <a:lnTo>
                        <a:pt x="39" y="144"/>
                      </a:lnTo>
                      <a:lnTo>
                        <a:pt x="57" y="112"/>
                      </a:lnTo>
                      <a:lnTo>
                        <a:pt x="78" y="85"/>
                      </a:lnTo>
                      <a:lnTo>
                        <a:pt x="105" y="63"/>
                      </a:lnTo>
                      <a:lnTo>
                        <a:pt x="134" y="43"/>
                      </a:lnTo>
                      <a:lnTo>
                        <a:pt x="170" y="28"/>
                      </a:lnTo>
                      <a:lnTo>
                        <a:pt x="208" y="16"/>
                      </a:lnTo>
                      <a:lnTo>
                        <a:pt x="253" y="8"/>
                      </a:lnTo>
                      <a:lnTo>
                        <a:pt x="304" y="3"/>
                      </a:lnTo>
                      <a:lnTo>
                        <a:pt x="361" y="0"/>
                      </a:lnTo>
                      <a:close/>
                    </a:path>
                  </a:pathLst>
                </a:custGeom>
                <a:solidFill>
                  <a:srgbClr val="B5B3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126"/>
                <p:cNvSpPr>
                  <a:spLocks/>
                </p:cNvSpPr>
                <p:nvPr/>
              </p:nvSpPr>
              <p:spPr bwMode="auto">
                <a:xfrm>
                  <a:off x="5691188" y="4008438"/>
                  <a:ext cx="3382963" cy="1271588"/>
                </a:xfrm>
                <a:custGeom>
                  <a:avLst/>
                  <a:gdLst/>
                  <a:ahLst/>
                  <a:cxnLst>
                    <a:cxn ang="0">
                      <a:pos x="408" y="0"/>
                    </a:cxn>
                    <a:cxn ang="0">
                      <a:pos x="491" y="3"/>
                    </a:cxn>
                    <a:cxn ang="0">
                      <a:pos x="600" y="6"/>
                    </a:cxn>
                    <a:cxn ang="0">
                      <a:pos x="729" y="7"/>
                    </a:cxn>
                    <a:cxn ang="0">
                      <a:pos x="875" y="10"/>
                    </a:cxn>
                    <a:cxn ang="0">
                      <a:pos x="1030" y="11"/>
                    </a:cxn>
                    <a:cxn ang="0">
                      <a:pos x="1192" y="12"/>
                    </a:cxn>
                    <a:cxn ang="0">
                      <a:pos x="1354" y="14"/>
                    </a:cxn>
                    <a:cxn ang="0">
                      <a:pos x="1591" y="15"/>
                    </a:cxn>
                    <a:cxn ang="0">
                      <a:pos x="1923" y="16"/>
                    </a:cxn>
                    <a:cxn ang="0">
                      <a:pos x="2110" y="97"/>
                    </a:cxn>
                    <a:cxn ang="0">
                      <a:pos x="1946" y="99"/>
                    </a:cxn>
                    <a:cxn ang="0">
                      <a:pos x="1703" y="100"/>
                    </a:cxn>
                    <a:cxn ang="0">
                      <a:pos x="1328" y="101"/>
                    </a:cxn>
                    <a:cxn ang="0">
                      <a:pos x="553" y="99"/>
                    </a:cxn>
                    <a:cxn ang="0">
                      <a:pos x="473" y="95"/>
                    </a:cxn>
                    <a:cxn ang="0">
                      <a:pos x="360" y="93"/>
                    </a:cxn>
                    <a:cxn ang="0">
                      <a:pos x="294" y="99"/>
                    </a:cxn>
                    <a:cxn ang="0">
                      <a:pos x="235" y="115"/>
                    </a:cxn>
                    <a:cxn ang="0">
                      <a:pos x="186" y="141"/>
                    </a:cxn>
                    <a:cxn ang="0">
                      <a:pos x="148" y="185"/>
                    </a:cxn>
                    <a:cxn ang="0">
                      <a:pos x="121" y="246"/>
                    </a:cxn>
                    <a:cxn ang="0">
                      <a:pos x="108" y="328"/>
                    </a:cxn>
                    <a:cxn ang="0">
                      <a:pos x="108" y="441"/>
                    </a:cxn>
                    <a:cxn ang="0">
                      <a:pos x="120" y="532"/>
                    </a:cxn>
                    <a:cxn ang="0">
                      <a:pos x="145" y="601"/>
                    </a:cxn>
                    <a:cxn ang="0">
                      <a:pos x="182" y="653"/>
                    </a:cxn>
                    <a:cxn ang="0">
                      <a:pos x="230" y="688"/>
                    </a:cxn>
                    <a:cxn ang="0">
                      <a:pos x="286" y="711"/>
                    </a:cxn>
                    <a:cxn ang="0">
                      <a:pos x="351" y="724"/>
                    </a:cxn>
                    <a:cxn ang="0">
                      <a:pos x="424" y="730"/>
                    </a:cxn>
                    <a:cxn ang="0">
                      <a:pos x="797" y="731"/>
                    </a:cxn>
                    <a:cxn ang="0">
                      <a:pos x="1087" y="730"/>
                    </a:cxn>
                    <a:cxn ang="0">
                      <a:pos x="1323" y="728"/>
                    </a:cxn>
                    <a:cxn ang="0">
                      <a:pos x="1554" y="727"/>
                    </a:cxn>
                    <a:cxn ang="0">
                      <a:pos x="1764" y="726"/>
                    </a:cxn>
                    <a:cxn ang="0">
                      <a:pos x="1979" y="724"/>
                    </a:cxn>
                    <a:cxn ang="0">
                      <a:pos x="2092" y="723"/>
                    </a:cxn>
                    <a:cxn ang="0">
                      <a:pos x="281" y="801"/>
                    </a:cxn>
                    <a:cxn ang="0">
                      <a:pos x="190" y="767"/>
                    </a:cxn>
                    <a:cxn ang="0">
                      <a:pos x="120" y="720"/>
                    </a:cxn>
                    <a:cxn ang="0">
                      <a:pos x="68" y="662"/>
                    </a:cxn>
                    <a:cxn ang="0">
                      <a:pos x="34" y="598"/>
                    </a:cxn>
                    <a:cxn ang="0">
                      <a:pos x="13" y="532"/>
                    </a:cxn>
                    <a:cxn ang="0">
                      <a:pos x="2" y="464"/>
                    </a:cxn>
                    <a:cxn ang="0">
                      <a:pos x="0" y="370"/>
                    </a:cxn>
                    <a:cxn ang="0">
                      <a:pos x="6" y="299"/>
                    </a:cxn>
                    <a:cxn ang="0">
                      <a:pos x="22" y="231"/>
                    </a:cxn>
                    <a:cxn ang="0">
                      <a:pos x="49" y="168"/>
                    </a:cxn>
                    <a:cxn ang="0">
                      <a:pos x="87" y="111"/>
                    </a:cxn>
                    <a:cxn ang="0">
                      <a:pos x="140" y="63"/>
                    </a:cxn>
                    <a:cxn ang="0">
                      <a:pos x="210" y="27"/>
                    </a:cxn>
                    <a:cxn ang="0">
                      <a:pos x="298" y="4"/>
                    </a:cxn>
                  </a:cxnLst>
                  <a:rect l="0" t="0" r="r" b="b"/>
                  <a:pathLst>
                    <a:path w="2131" h="801">
                      <a:moveTo>
                        <a:pt x="351" y="0"/>
                      </a:moveTo>
                      <a:lnTo>
                        <a:pt x="408" y="0"/>
                      </a:lnTo>
                      <a:lnTo>
                        <a:pt x="446" y="2"/>
                      </a:lnTo>
                      <a:lnTo>
                        <a:pt x="491" y="3"/>
                      </a:lnTo>
                      <a:lnTo>
                        <a:pt x="543" y="4"/>
                      </a:lnTo>
                      <a:lnTo>
                        <a:pt x="600" y="6"/>
                      </a:lnTo>
                      <a:lnTo>
                        <a:pt x="663" y="6"/>
                      </a:lnTo>
                      <a:lnTo>
                        <a:pt x="729" y="7"/>
                      </a:lnTo>
                      <a:lnTo>
                        <a:pt x="801" y="8"/>
                      </a:lnTo>
                      <a:lnTo>
                        <a:pt x="875" y="10"/>
                      </a:lnTo>
                      <a:lnTo>
                        <a:pt x="951" y="10"/>
                      </a:lnTo>
                      <a:lnTo>
                        <a:pt x="1030" y="11"/>
                      </a:lnTo>
                      <a:lnTo>
                        <a:pt x="1110" y="11"/>
                      </a:lnTo>
                      <a:lnTo>
                        <a:pt x="1192" y="12"/>
                      </a:lnTo>
                      <a:lnTo>
                        <a:pt x="1274" y="12"/>
                      </a:lnTo>
                      <a:lnTo>
                        <a:pt x="1354" y="14"/>
                      </a:lnTo>
                      <a:lnTo>
                        <a:pt x="1514" y="14"/>
                      </a:lnTo>
                      <a:lnTo>
                        <a:pt x="1591" y="15"/>
                      </a:lnTo>
                      <a:lnTo>
                        <a:pt x="1866" y="15"/>
                      </a:lnTo>
                      <a:lnTo>
                        <a:pt x="1923" y="16"/>
                      </a:lnTo>
                      <a:lnTo>
                        <a:pt x="2131" y="16"/>
                      </a:lnTo>
                      <a:lnTo>
                        <a:pt x="2110" y="97"/>
                      </a:lnTo>
                      <a:lnTo>
                        <a:pt x="1994" y="97"/>
                      </a:lnTo>
                      <a:lnTo>
                        <a:pt x="1946" y="99"/>
                      </a:lnTo>
                      <a:lnTo>
                        <a:pt x="1771" y="99"/>
                      </a:lnTo>
                      <a:lnTo>
                        <a:pt x="1703" y="100"/>
                      </a:lnTo>
                      <a:lnTo>
                        <a:pt x="1406" y="100"/>
                      </a:lnTo>
                      <a:lnTo>
                        <a:pt x="1328" y="101"/>
                      </a:lnTo>
                      <a:lnTo>
                        <a:pt x="638" y="101"/>
                      </a:lnTo>
                      <a:lnTo>
                        <a:pt x="553" y="99"/>
                      </a:lnTo>
                      <a:lnTo>
                        <a:pt x="512" y="97"/>
                      </a:lnTo>
                      <a:lnTo>
                        <a:pt x="473" y="95"/>
                      </a:lnTo>
                      <a:lnTo>
                        <a:pt x="396" y="92"/>
                      </a:lnTo>
                      <a:lnTo>
                        <a:pt x="360" y="93"/>
                      </a:lnTo>
                      <a:lnTo>
                        <a:pt x="326" y="95"/>
                      </a:lnTo>
                      <a:lnTo>
                        <a:pt x="294" y="99"/>
                      </a:lnTo>
                      <a:lnTo>
                        <a:pt x="264" y="105"/>
                      </a:lnTo>
                      <a:lnTo>
                        <a:pt x="235" y="115"/>
                      </a:lnTo>
                      <a:lnTo>
                        <a:pt x="210" y="127"/>
                      </a:lnTo>
                      <a:lnTo>
                        <a:pt x="186" y="141"/>
                      </a:lnTo>
                      <a:lnTo>
                        <a:pt x="165" y="161"/>
                      </a:lnTo>
                      <a:lnTo>
                        <a:pt x="148" y="185"/>
                      </a:lnTo>
                      <a:lnTo>
                        <a:pt x="133" y="213"/>
                      </a:lnTo>
                      <a:lnTo>
                        <a:pt x="121" y="246"/>
                      </a:lnTo>
                      <a:lnTo>
                        <a:pt x="113" y="285"/>
                      </a:lnTo>
                      <a:lnTo>
                        <a:pt x="108" y="328"/>
                      </a:lnTo>
                      <a:lnTo>
                        <a:pt x="107" y="388"/>
                      </a:lnTo>
                      <a:lnTo>
                        <a:pt x="108" y="441"/>
                      </a:lnTo>
                      <a:lnTo>
                        <a:pt x="112" y="489"/>
                      </a:lnTo>
                      <a:lnTo>
                        <a:pt x="120" y="532"/>
                      </a:lnTo>
                      <a:lnTo>
                        <a:pt x="132" y="569"/>
                      </a:lnTo>
                      <a:lnTo>
                        <a:pt x="145" y="601"/>
                      </a:lnTo>
                      <a:lnTo>
                        <a:pt x="162" y="629"/>
                      </a:lnTo>
                      <a:lnTo>
                        <a:pt x="182" y="653"/>
                      </a:lnTo>
                      <a:lnTo>
                        <a:pt x="204" y="672"/>
                      </a:lnTo>
                      <a:lnTo>
                        <a:pt x="230" y="688"/>
                      </a:lnTo>
                      <a:lnTo>
                        <a:pt x="256" y="702"/>
                      </a:lnTo>
                      <a:lnTo>
                        <a:pt x="286" y="711"/>
                      </a:lnTo>
                      <a:lnTo>
                        <a:pt x="318" y="719"/>
                      </a:lnTo>
                      <a:lnTo>
                        <a:pt x="351" y="724"/>
                      </a:lnTo>
                      <a:lnTo>
                        <a:pt x="387" y="728"/>
                      </a:lnTo>
                      <a:lnTo>
                        <a:pt x="424" y="730"/>
                      </a:lnTo>
                      <a:lnTo>
                        <a:pt x="464" y="731"/>
                      </a:lnTo>
                      <a:lnTo>
                        <a:pt x="797" y="731"/>
                      </a:lnTo>
                      <a:lnTo>
                        <a:pt x="864" y="730"/>
                      </a:lnTo>
                      <a:lnTo>
                        <a:pt x="1087" y="730"/>
                      </a:lnTo>
                      <a:lnTo>
                        <a:pt x="1165" y="728"/>
                      </a:lnTo>
                      <a:lnTo>
                        <a:pt x="1323" y="728"/>
                      </a:lnTo>
                      <a:lnTo>
                        <a:pt x="1401" y="727"/>
                      </a:lnTo>
                      <a:lnTo>
                        <a:pt x="1554" y="727"/>
                      </a:lnTo>
                      <a:lnTo>
                        <a:pt x="1627" y="726"/>
                      </a:lnTo>
                      <a:lnTo>
                        <a:pt x="1764" y="726"/>
                      </a:lnTo>
                      <a:lnTo>
                        <a:pt x="1826" y="724"/>
                      </a:lnTo>
                      <a:lnTo>
                        <a:pt x="1979" y="724"/>
                      </a:lnTo>
                      <a:lnTo>
                        <a:pt x="2019" y="723"/>
                      </a:lnTo>
                      <a:lnTo>
                        <a:pt x="2092" y="723"/>
                      </a:lnTo>
                      <a:lnTo>
                        <a:pt x="2096" y="801"/>
                      </a:lnTo>
                      <a:lnTo>
                        <a:pt x="281" y="801"/>
                      </a:lnTo>
                      <a:lnTo>
                        <a:pt x="232" y="787"/>
                      </a:lnTo>
                      <a:lnTo>
                        <a:pt x="190" y="767"/>
                      </a:lnTo>
                      <a:lnTo>
                        <a:pt x="152" y="744"/>
                      </a:lnTo>
                      <a:lnTo>
                        <a:pt x="120" y="720"/>
                      </a:lnTo>
                      <a:lnTo>
                        <a:pt x="92" y="692"/>
                      </a:lnTo>
                      <a:lnTo>
                        <a:pt x="68" y="662"/>
                      </a:lnTo>
                      <a:lnTo>
                        <a:pt x="50" y="631"/>
                      </a:lnTo>
                      <a:lnTo>
                        <a:pt x="34" y="598"/>
                      </a:lnTo>
                      <a:lnTo>
                        <a:pt x="22" y="565"/>
                      </a:lnTo>
                      <a:lnTo>
                        <a:pt x="13" y="532"/>
                      </a:lnTo>
                      <a:lnTo>
                        <a:pt x="6" y="497"/>
                      </a:lnTo>
                      <a:lnTo>
                        <a:pt x="2" y="464"/>
                      </a:lnTo>
                      <a:lnTo>
                        <a:pt x="0" y="431"/>
                      </a:lnTo>
                      <a:lnTo>
                        <a:pt x="0" y="370"/>
                      </a:lnTo>
                      <a:lnTo>
                        <a:pt x="2" y="335"/>
                      </a:lnTo>
                      <a:lnTo>
                        <a:pt x="6" y="299"/>
                      </a:lnTo>
                      <a:lnTo>
                        <a:pt x="13" y="266"/>
                      </a:lnTo>
                      <a:lnTo>
                        <a:pt x="22" y="231"/>
                      </a:lnTo>
                      <a:lnTo>
                        <a:pt x="34" y="198"/>
                      </a:lnTo>
                      <a:lnTo>
                        <a:pt x="49" y="168"/>
                      </a:lnTo>
                      <a:lnTo>
                        <a:pt x="66" y="139"/>
                      </a:lnTo>
                      <a:lnTo>
                        <a:pt x="87" y="111"/>
                      </a:lnTo>
                      <a:lnTo>
                        <a:pt x="112" y="85"/>
                      </a:lnTo>
                      <a:lnTo>
                        <a:pt x="140" y="63"/>
                      </a:lnTo>
                      <a:lnTo>
                        <a:pt x="173" y="43"/>
                      </a:lnTo>
                      <a:lnTo>
                        <a:pt x="210" y="27"/>
                      </a:lnTo>
                      <a:lnTo>
                        <a:pt x="252" y="14"/>
                      </a:lnTo>
                      <a:lnTo>
                        <a:pt x="298" y="4"/>
                      </a:lnTo>
                      <a:lnTo>
                        <a:pt x="351" y="0"/>
                      </a:lnTo>
                      <a:close/>
                    </a:path>
                  </a:pathLst>
                </a:custGeom>
                <a:solidFill>
                  <a:srgbClr val="007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127"/>
                <p:cNvSpPr>
                  <a:spLocks/>
                </p:cNvSpPr>
                <p:nvPr/>
              </p:nvSpPr>
              <p:spPr bwMode="auto">
                <a:xfrm>
                  <a:off x="6297613" y="4411663"/>
                  <a:ext cx="2352675" cy="142875"/>
                </a:xfrm>
                <a:custGeom>
                  <a:avLst/>
                  <a:gdLst/>
                  <a:ahLst/>
                  <a:cxnLst>
                    <a:cxn ang="0">
                      <a:pos x="46" y="0"/>
                    </a:cxn>
                    <a:cxn ang="0">
                      <a:pos x="1482" y="77"/>
                    </a:cxn>
                    <a:cxn ang="0">
                      <a:pos x="1480" y="88"/>
                    </a:cxn>
                    <a:cxn ang="0">
                      <a:pos x="1480" y="89"/>
                    </a:cxn>
                    <a:cxn ang="0">
                      <a:pos x="1478" y="89"/>
                    </a:cxn>
                    <a:cxn ang="0">
                      <a:pos x="1478" y="90"/>
                    </a:cxn>
                    <a:cxn ang="0">
                      <a:pos x="0" y="13"/>
                    </a:cxn>
                    <a:cxn ang="0">
                      <a:pos x="21" y="5"/>
                    </a:cxn>
                    <a:cxn ang="0">
                      <a:pos x="46" y="0"/>
                    </a:cxn>
                  </a:cxnLst>
                  <a:rect l="0" t="0" r="r" b="b"/>
                  <a:pathLst>
                    <a:path w="1482" h="90">
                      <a:moveTo>
                        <a:pt x="46" y="0"/>
                      </a:moveTo>
                      <a:lnTo>
                        <a:pt x="1482" y="77"/>
                      </a:lnTo>
                      <a:lnTo>
                        <a:pt x="1480" y="88"/>
                      </a:lnTo>
                      <a:lnTo>
                        <a:pt x="1480" y="89"/>
                      </a:lnTo>
                      <a:lnTo>
                        <a:pt x="1478" y="89"/>
                      </a:lnTo>
                      <a:lnTo>
                        <a:pt x="1478" y="90"/>
                      </a:lnTo>
                      <a:lnTo>
                        <a:pt x="0" y="13"/>
                      </a:lnTo>
                      <a:lnTo>
                        <a:pt x="21" y="5"/>
                      </a:lnTo>
                      <a:lnTo>
                        <a:pt x="46" y="0"/>
                      </a:lnTo>
                      <a:close/>
                    </a:path>
                  </a:pathLst>
                </a:custGeom>
                <a:solidFill>
                  <a:srgbClr val="CEC97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128"/>
                <p:cNvSpPr>
                  <a:spLocks/>
                </p:cNvSpPr>
                <p:nvPr/>
              </p:nvSpPr>
              <p:spPr bwMode="auto">
                <a:xfrm>
                  <a:off x="6215063" y="4464050"/>
                  <a:ext cx="2420938" cy="141288"/>
                </a:xfrm>
                <a:custGeom>
                  <a:avLst/>
                  <a:gdLst/>
                  <a:ahLst/>
                  <a:cxnLst>
                    <a:cxn ang="0">
                      <a:pos x="17" y="0"/>
                    </a:cxn>
                    <a:cxn ang="0">
                      <a:pos x="1525" y="76"/>
                    </a:cxn>
                    <a:cxn ang="0">
                      <a:pos x="1524" y="83"/>
                    </a:cxn>
                    <a:cxn ang="0">
                      <a:pos x="1521" y="89"/>
                    </a:cxn>
                    <a:cxn ang="0">
                      <a:pos x="0" y="16"/>
                    </a:cxn>
                    <a:cxn ang="0">
                      <a:pos x="8" y="8"/>
                    </a:cxn>
                    <a:cxn ang="0">
                      <a:pos x="17" y="0"/>
                    </a:cxn>
                  </a:cxnLst>
                  <a:rect l="0" t="0" r="r" b="b"/>
                  <a:pathLst>
                    <a:path w="1525" h="89">
                      <a:moveTo>
                        <a:pt x="17" y="0"/>
                      </a:moveTo>
                      <a:lnTo>
                        <a:pt x="1525" y="76"/>
                      </a:lnTo>
                      <a:lnTo>
                        <a:pt x="1524" y="83"/>
                      </a:lnTo>
                      <a:lnTo>
                        <a:pt x="1521" y="89"/>
                      </a:lnTo>
                      <a:lnTo>
                        <a:pt x="0" y="16"/>
                      </a:lnTo>
                      <a:lnTo>
                        <a:pt x="8" y="8"/>
                      </a:lnTo>
                      <a:lnTo>
                        <a:pt x="17" y="0"/>
                      </a:lnTo>
                      <a:close/>
                    </a:path>
                  </a:pathLst>
                </a:custGeom>
                <a:solidFill>
                  <a:srgbClr val="CEC97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129"/>
                <p:cNvSpPr>
                  <a:spLocks/>
                </p:cNvSpPr>
                <p:nvPr/>
              </p:nvSpPr>
              <p:spPr bwMode="auto">
                <a:xfrm>
                  <a:off x="6176963" y="4522788"/>
                  <a:ext cx="2444750" cy="134938"/>
                </a:xfrm>
                <a:custGeom>
                  <a:avLst/>
                  <a:gdLst/>
                  <a:ahLst/>
                  <a:cxnLst>
                    <a:cxn ang="0">
                      <a:pos x="9" y="0"/>
                    </a:cxn>
                    <a:cxn ang="0">
                      <a:pos x="1540" y="71"/>
                    </a:cxn>
                    <a:cxn ang="0">
                      <a:pos x="1539" y="75"/>
                    </a:cxn>
                    <a:cxn ang="0">
                      <a:pos x="1539" y="80"/>
                    </a:cxn>
                    <a:cxn ang="0">
                      <a:pos x="1537" y="85"/>
                    </a:cxn>
                    <a:cxn ang="0">
                      <a:pos x="0" y="16"/>
                    </a:cxn>
                    <a:cxn ang="0">
                      <a:pos x="3" y="10"/>
                    </a:cxn>
                    <a:cxn ang="0">
                      <a:pos x="6" y="4"/>
                    </a:cxn>
                    <a:cxn ang="0">
                      <a:pos x="9" y="0"/>
                    </a:cxn>
                  </a:cxnLst>
                  <a:rect l="0" t="0" r="r" b="b"/>
                  <a:pathLst>
                    <a:path w="1540" h="85">
                      <a:moveTo>
                        <a:pt x="9" y="0"/>
                      </a:moveTo>
                      <a:lnTo>
                        <a:pt x="1540" y="71"/>
                      </a:lnTo>
                      <a:lnTo>
                        <a:pt x="1539" y="75"/>
                      </a:lnTo>
                      <a:lnTo>
                        <a:pt x="1539" y="80"/>
                      </a:lnTo>
                      <a:lnTo>
                        <a:pt x="1537" y="85"/>
                      </a:lnTo>
                      <a:lnTo>
                        <a:pt x="0" y="16"/>
                      </a:lnTo>
                      <a:lnTo>
                        <a:pt x="3" y="10"/>
                      </a:lnTo>
                      <a:lnTo>
                        <a:pt x="6" y="4"/>
                      </a:lnTo>
                      <a:lnTo>
                        <a:pt x="9" y="0"/>
                      </a:lnTo>
                      <a:close/>
                    </a:path>
                  </a:pathLst>
                </a:custGeom>
                <a:solidFill>
                  <a:srgbClr val="CEC97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130"/>
                <p:cNvSpPr>
                  <a:spLocks/>
                </p:cNvSpPr>
                <p:nvPr/>
              </p:nvSpPr>
              <p:spPr bwMode="auto">
                <a:xfrm>
                  <a:off x="6157913" y="4583113"/>
                  <a:ext cx="2455863" cy="125413"/>
                </a:xfrm>
                <a:custGeom>
                  <a:avLst/>
                  <a:gdLst/>
                  <a:ahLst/>
                  <a:cxnLst>
                    <a:cxn ang="0">
                      <a:pos x="4" y="0"/>
                    </a:cxn>
                    <a:cxn ang="0">
                      <a:pos x="1547" y="65"/>
                    </a:cxn>
                    <a:cxn ang="0">
                      <a:pos x="1547" y="79"/>
                    </a:cxn>
                    <a:cxn ang="0">
                      <a:pos x="0" y="16"/>
                    </a:cxn>
                    <a:cxn ang="0">
                      <a:pos x="4" y="0"/>
                    </a:cxn>
                  </a:cxnLst>
                  <a:rect l="0" t="0" r="r" b="b"/>
                  <a:pathLst>
                    <a:path w="1547" h="79">
                      <a:moveTo>
                        <a:pt x="4" y="0"/>
                      </a:moveTo>
                      <a:lnTo>
                        <a:pt x="1547" y="65"/>
                      </a:lnTo>
                      <a:lnTo>
                        <a:pt x="1547" y="79"/>
                      </a:lnTo>
                      <a:lnTo>
                        <a:pt x="0" y="16"/>
                      </a:lnTo>
                      <a:lnTo>
                        <a:pt x="4" y="0"/>
                      </a:lnTo>
                      <a:close/>
                    </a:path>
                  </a:pathLst>
                </a:custGeom>
                <a:solidFill>
                  <a:srgbClr val="CEC97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131"/>
                <p:cNvSpPr>
                  <a:spLocks/>
                </p:cNvSpPr>
                <p:nvPr/>
              </p:nvSpPr>
              <p:spPr bwMode="auto">
                <a:xfrm>
                  <a:off x="6149976" y="4643438"/>
                  <a:ext cx="2463800" cy="119063"/>
                </a:xfrm>
                <a:custGeom>
                  <a:avLst/>
                  <a:gdLst/>
                  <a:ahLst/>
                  <a:cxnLst>
                    <a:cxn ang="0">
                      <a:pos x="1" y="0"/>
                    </a:cxn>
                    <a:cxn ang="0">
                      <a:pos x="1550" y="60"/>
                    </a:cxn>
                    <a:cxn ang="0">
                      <a:pos x="1550" y="65"/>
                    </a:cxn>
                    <a:cxn ang="0">
                      <a:pos x="1552" y="69"/>
                    </a:cxn>
                    <a:cxn ang="0">
                      <a:pos x="1552" y="75"/>
                    </a:cxn>
                    <a:cxn ang="0">
                      <a:pos x="0" y="16"/>
                    </a:cxn>
                    <a:cxn ang="0">
                      <a:pos x="1" y="8"/>
                    </a:cxn>
                    <a:cxn ang="0">
                      <a:pos x="1" y="0"/>
                    </a:cxn>
                  </a:cxnLst>
                  <a:rect l="0" t="0" r="r" b="b"/>
                  <a:pathLst>
                    <a:path w="1552" h="75">
                      <a:moveTo>
                        <a:pt x="1" y="0"/>
                      </a:moveTo>
                      <a:lnTo>
                        <a:pt x="1550" y="60"/>
                      </a:lnTo>
                      <a:lnTo>
                        <a:pt x="1550" y="65"/>
                      </a:lnTo>
                      <a:lnTo>
                        <a:pt x="1552" y="69"/>
                      </a:lnTo>
                      <a:lnTo>
                        <a:pt x="1552" y="75"/>
                      </a:lnTo>
                      <a:lnTo>
                        <a:pt x="0" y="16"/>
                      </a:lnTo>
                      <a:lnTo>
                        <a:pt x="1" y="8"/>
                      </a:lnTo>
                      <a:lnTo>
                        <a:pt x="1" y="0"/>
                      </a:lnTo>
                      <a:close/>
                    </a:path>
                  </a:pathLst>
                </a:custGeom>
                <a:solidFill>
                  <a:srgbClr val="CEC97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132"/>
                <p:cNvSpPr>
                  <a:spLocks/>
                </p:cNvSpPr>
                <p:nvPr/>
              </p:nvSpPr>
              <p:spPr bwMode="auto">
                <a:xfrm>
                  <a:off x="6148388" y="4702175"/>
                  <a:ext cx="2468563" cy="112713"/>
                </a:xfrm>
                <a:custGeom>
                  <a:avLst/>
                  <a:gdLst/>
                  <a:ahLst/>
                  <a:cxnLst>
                    <a:cxn ang="0">
                      <a:pos x="0" y="0"/>
                    </a:cxn>
                    <a:cxn ang="0">
                      <a:pos x="1553" y="56"/>
                    </a:cxn>
                    <a:cxn ang="0">
                      <a:pos x="1554" y="61"/>
                    </a:cxn>
                    <a:cxn ang="0">
                      <a:pos x="1554" y="65"/>
                    </a:cxn>
                    <a:cxn ang="0">
                      <a:pos x="1555" y="71"/>
                    </a:cxn>
                    <a:cxn ang="0">
                      <a:pos x="0" y="18"/>
                    </a:cxn>
                    <a:cxn ang="0">
                      <a:pos x="0" y="0"/>
                    </a:cxn>
                  </a:cxnLst>
                  <a:rect l="0" t="0" r="r" b="b"/>
                  <a:pathLst>
                    <a:path w="1555" h="71">
                      <a:moveTo>
                        <a:pt x="0" y="0"/>
                      </a:moveTo>
                      <a:lnTo>
                        <a:pt x="1553" y="56"/>
                      </a:lnTo>
                      <a:lnTo>
                        <a:pt x="1554" y="61"/>
                      </a:lnTo>
                      <a:lnTo>
                        <a:pt x="1554" y="65"/>
                      </a:lnTo>
                      <a:lnTo>
                        <a:pt x="1555" y="71"/>
                      </a:lnTo>
                      <a:lnTo>
                        <a:pt x="0" y="18"/>
                      </a:lnTo>
                      <a:lnTo>
                        <a:pt x="0" y="0"/>
                      </a:lnTo>
                      <a:close/>
                    </a:path>
                  </a:pathLst>
                </a:custGeom>
                <a:solidFill>
                  <a:srgbClr val="CEC97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133"/>
                <p:cNvSpPr>
                  <a:spLocks/>
                </p:cNvSpPr>
                <p:nvPr/>
              </p:nvSpPr>
              <p:spPr bwMode="auto">
                <a:xfrm>
                  <a:off x="6149976" y="4764088"/>
                  <a:ext cx="2478088" cy="101600"/>
                </a:xfrm>
                <a:custGeom>
                  <a:avLst/>
                  <a:gdLst/>
                  <a:ahLst/>
                  <a:cxnLst>
                    <a:cxn ang="0">
                      <a:pos x="0" y="0"/>
                    </a:cxn>
                    <a:cxn ang="0">
                      <a:pos x="1557" y="50"/>
                    </a:cxn>
                    <a:cxn ang="0">
                      <a:pos x="1560" y="57"/>
                    </a:cxn>
                    <a:cxn ang="0">
                      <a:pos x="1561" y="64"/>
                    </a:cxn>
                    <a:cxn ang="0">
                      <a:pos x="0" y="17"/>
                    </a:cxn>
                    <a:cxn ang="0">
                      <a:pos x="0" y="0"/>
                    </a:cxn>
                  </a:cxnLst>
                  <a:rect l="0" t="0" r="r" b="b"/>
                  <a:pathLst>
                    <a:path w="1561" h="64">
                      <a:moveTo>
                        <a:pt x="0" y="0"/>
                      </a:moveTo>
                      <a:lnTo>
                        <a:pt x="1557" y="50"/>
                      </a:lnTo>
                      <a:lnTo>
                        <a:pt x="1560" y="57"/>
                      </a:lnTo>
                      <a:lnTo>
                        <a:pt x="1561" y="64"/>
                      </a:lnTo>
                      <a:lnTo>
                        <a:pt x="0" y="17"/>
                      </a:lnTo>
                      <a:lnTo>
                        <a:pt x="0" y="0"/>
                      </a:lnTo>
                      <a:close/>
                    </a:path>
                  </a:pathLst>
                </a:custGeom>
                <a:solidFill>
                  <a:srgbClr val="CEC97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134"/>
                <p:cNvSpPr>
                  <a:spLocks/>
                </p:cNvSpPr>
                <p:nvPr/>
              </p:nvSpPr>
              <p:spPr bwMode="auto">
                <a:xfrm>
                  <a:off x="6156326" y="4827588"/>
                  <a:ext cx="2486025" cy="90488"/>
                </a:xfrm>
                <a:custGeom>
                  <a:avLst/>
                  <a:gdLst/>
                  <a:ahLst/>
                  <a:cxnLst>
                    <a:cxn ang="0">
                      <a:pos x="0" y="0"/>
                    </a:cxn>
                    <a:cxn ang="0">
                      <a:pos x="1561" y="44"/>
                    </a:cxn>
                    <a:cxn ang="0">
                      <a:pos x="1562" y="48"/>
                    </a:cxn>
                    <a:cxn ang="0">
                      <a:pos x="1564" y="53"/>
                    </a:cxn>
                    <a:cxn ang="0">
                      <a:pos x="1566" y="57"/>
                    </a:cxn>
                    <a:cxn ang="0">
                      <a:pos x="3" y="16"/>
                    </a:cxn>
                    <a:cxn ang="0">
                      <a:pos x="0" y="0"/>
                    </a:cxn>
                  </a:cxnLst>
                  <a:rect l="0" t="0" r="r" b="b"/>
                  <a:pathLst>
                    <a:path w="1566" h="57">
                      <a:moveTo>
                        <a:pt x="0" y="0"/>
                      </a:moveTo>
                      <a:lnTo>
                        <a:pt x="1561" y="44"/>
                      </a:lnTo>
                      <a:lnTo>
                        <a:pt x="1562" y="48"/>
                      </a:lnTo>
                      <a:lnTo>
                        <a:pt x="1564" y="53"/>
                      </a:lnTo>
                      <a:lnTo>
                        <a:pt x="1566" y="57"/>
                      </a:lnTo>
                      <a:lnTo>
                        <a:pt x="3" y="16"/>
                      </a:lnTo>
                      <a:lnTo>
                        <a:pt x="0" y="0"/>
                      </a:lnTo>
                      <a:close/>
                    </a:path>
                  </a:pathLst>
                </a:custGeom>
                <a:solidFill>
                  <a:srgbClr val="CEC97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135"/>
                <p:cNvSpPr>
                  <a:spLocks/>
                </p:cNvSpPr>
                <p:nvPr/>
              </p:nvSpPr>
              <p:spPr bwMode="auto">
                <a:xfrm>
                  <a:off x="6169026" y="4887913"/>
                  <a:ext cx="2492375" cy="82550"/>
                </a:xfrm>
                <a:custGeom>
                  <a:avLst/>
                  <a:gdLst/>
                  <a:ahLst/>
                  <a:cxnLst>
                    <a:cxn ang="0">
                      <a:pos x="0" y="0"/>
                    </a:cxn>
                    <a:cxn ang="0">
                      <a:pos x="1563" y="37"/>
                    </a:cxn>
                    <a:cxn ang="0">
                      <a:pos x="1566" y="43"/>
                    </a:cxn>
                    <a:cxn ang="0">
                      <a:pos x="1567" y="48"/>
                    </a:cxn>
                    <a:cxn ang="0">
                      <a:pos x="1570" y="52"/>
                    </a:cxn>
                    <a:cxn ang="0">
                      <a:pos x="5" y="16"/>
                    </a:cxn>
                    <a:cxn ang="0">
                      <a:pos x="0" y="0"/>
                    </a:cxn>
                  </a:cxnLst>
                  <a:rect l="0" t="0" r="r" b="b"/>
                  <a:pathLst>
                    <a:path w="1570" h="52">
                      <a:moveTo>
                        <a:pt x="0" y="0"/>
                      </a:moveTo>
                      <a:lnTo>
                        <a:pt x="1563" y="37"/>
                      </a:lnTo>
                      <a:lnTo>
                        <a:pt x="1566" y="43"/>
                      </a:lnTo>
                      <a:lnTo>
                        <a:pt x="1567" y="48"/>
                      </a:lnTo>
                      <a:lnTo>
                        <a:pt x="1570" y="52"/>
                      </a:lnTo>
                      <a:lnTo>
                        <a:pt x="5" y="16"/>
                      </a:lnTo>
                      <a:lnTo>
                        <a:pt x="0" y="0"/>
                      </a:lnTo>
                      <a:close/>
                    </a:path>
                  </a:pathLst>
                </a:custGeom>
                <a:solidFill>
                  <a:srgbClr val="CEC97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136"/>
                <p:cNvSpPr>
                  <a:spLocks/>
                </p:cNvSpPr>
                <p:nvPr/>
              </p:nvSpPr>
              <p:spPr bwMode="auto">
                <a:xfrm>
                  <a:off x="6191251" y="4949825"/>
                  <a:ext cx="2493963" cy="73025"/>
                </a:xfrm>
                <a:custGeom>
                  <a:avLst/>
                  <a:gdLst/>
                  <a:ahLst/>
                  <a:cxnLst>
                    <a:cxn ang="0">
                      <a:pos x="0" y="0"/>
                    </a:cxn>
                    <a:cxn ang="0">
                      <a:pos x="1564" y="32"/>
                    </a:cxn>
                    <a:cxn ang="0">
                      <a:pos x="1567" y="37"/>
                    </a:cxn>
                    <a:cxn ang="0">
                      <a:pos x="1568" y="41"/>
                    </a:cxn>
                    <a:cxn ang="0">
                      <a:pos x="1571" y="46"/>
                    </a:cxn>
                    <a:cxn ang="0">
                      <a:pos x="8" y="16"/>
                    </a:cxn>
                    <a:cxn ang="0">
                      <a:pos x="0" y="0"/>
                    </a:cxn>
                  </a:cxnLst>
                  <a:rect l="0" t="0" r="r" b="b"/>
                  <a:pathLst>
                    <a:path w="1571" h="46">
                      <a:moveTo>
                        <a:pt x="0" y="0"/>
                      </a:moveTo>
                      <a:lnTo>
                        <a:pt x="1564" y="32"/>
                      </a:lnTo>
                      <a:lnTo>
                        <a:pt x="1567" y="37"/>
                      </a:lnTo>
                      <a:lnTo>
                        <a:pt x="1568" y="41"/>
                      </a:lnTo>
                      <a:lnTo>
                        <a:pt x="1571" y="46"/>
                      </a:lnTo>
                      <a:lnTo>
                        <a:pt x="8" y="16"/>
                      </a:lnTo>
                      <a:lnTo>
                        <a:pt x="0" y="0"/>
                      </a:lnTo>
                      <a:close/>
                    </a:path>
                  </a:pathLst>
                </a:custGeom>
                <a:solidFill>
                  <a:srgbClr val="CEC97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137"/>
                <p:cNvSpPr>
                  <a:spLocks/>
                </p:cNvSpPr>
                <p:nvPr/>
              </p:nvSpPr>
              <p:spPr bwMode="auto">
                <a:xfrm>
                  <a:off x="6226176" y="5010150"/>
                  <a:ext cx="2487613" cy="65088"/>
                </a:xfrm>
                <a:custGeom>
                  <a:avLst/>
                  <a:gdLst/>
                  <a:ahLst/>
                  <a:cxnLst>
                    <a:cxn ang="0">
                      <a:pos x="0" y="0"/>
                    </a:cxn>
                    <a:cxn ang="0">
                      <a:pos x="1559" y="27"/>
                    </a:cxn>
                    <a:cxn ang="0">
                      <a:pos x="1563" y="35"/>
                    </a:cxn>
                    <a:cxn ang="0">
                      <a:pos x="1567" y="41"/>
                    </a:cxn>
                    <a:cxn ang="0">
                      <a:pos x="12" y="18"/>
                    </a:cxn>
                    <a:cxn ang="0">
                      <a:pos x="6" y="10"/>
                    </a:cxn>
                    <a:cxn ang="0">
                      <a:pos x="0" y="0"/>
                    </a:cxn>
                  </a:cxnLst>
                  <a:rect l="0" t="0" r="r" b="b"/>
                  <a:pathLst>
                    <a:path w="1567" h="41">
                      <a:moveTo>
                        <a:pt x="0" y="0"/>
                      </a:moveTo>
                      <a:lnTo>
                        <a:pt x="1559" y="27"/>
                      </a:lnTo>
                      <a:lnTo>
                        <a:pt x="1563" y="35"/>
                      </a:lnTo>
                      <a:lnTo>
                        <a:pt x="1567" y="41"/>
                      </a:lnTo>
                      <a:lnTo>
                        <a:pt x="12" y="18"/>
                      </a:lnTo>
                      <a:lnTo>
                        <a:pt x="6" y="10"/>
                      </a:lnTo>
                      <a:lnTo>
                        <a:pt x="0" y="0"/>
                      </a:lnTo>
                      <a:close/>
                    </a:path>
                  </a:pathLst>
                </a:custGeom>
                <a:solidFill>
                  <a:srgbClr val="CEC97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138"/>
                <p:cNvSpPr>
                  <a:spLocks/>
                </p:cNvSpPr>
                <p:nvPr/>
              </p:nvSpPr>
              <p:spPr bwMode="auto">
                <a:xfrm>
                  <a:off x="6272213" y="5072063"/>
                  <a:ext cx="2474913" cy="57150"/>
                </a:xfrm>
                <a:custGeom>
                  <a:avLst/>
                  <a:gdLst/>
                  <a:ahLst/>
                  <a:cxnLst>
                    <a:cxn ang="0">
                      <a:pos x="0" y="0"/>
                    </a:cxn>
                    <a:cxn ang="0">
                      <a:pos x="1550" y="21"/>
                    </a:cxn>
                    <a:cxn ang="0">
                      <a:pos x="1553" y="26"/>
                    </a:cxn>
                    <a:cxn ang="0">
                      <a:pos x="1555" y="30"/>
                    </a:cxn>
                    <a:cxn ang="0">
                      <a:pos x="1559" y="36"/>
                    </a:cxn>
                    <a:cxn ang="0">
                      <a:pos x="17" y="17"/>
                    </a:cxn>
                    <a:cxn ang="0">
                      <a:pos x="0" y="0"/>
                    </a:cxn>
                  </a:cxnLst>
                  <a:rect l="0" t="0" r="r" b="b"/>
                  <a:pathLst>
                    <a:path w="1559" h="36">
                      <a:moveTo>
                        <a:pt x="0" y="0"/>
                      </a:moveTo>
                      <a:lnTo>
                        <a:pt x="1550" y="21"/>
                      </a:lnTo>
                      <a:lnTo>
                        <a:pt x="1553" y="26"/>
                      </a:lnTo>
                      <a:lnTo>
                        <a:pt x="1555" y="30"/>
                      </a:lnTo>
                      <a:lnTo>
                        <a:pt x="1559" y="36"/>
                      </a:lnTo>
                      <a:lnTo>
                        <a:pt x="17" y="17"/>
                      </a:lnTo>
                      <a:lnTo>
                        <a:pt x="0" y="0"/>
                      </a:lnTo>
                      <a:close/>
                    </a:path>
                  </a:pathLst>
                </a:custGeom>
                <a:solidFill>
                  <a:srgbClr val="CEC97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139"/>
                <p:cNvSpPr>
                  <a:spLocks/>
                </p:cNvSpPr>
                <p:nvPr/>
              </p:nvSpPr>
              <p:spPr bwMode="auto">
                <a:xfrm>
                  <a:off x="2635251" y="2781300"/>
                  <a:ext cx="5521325" cy="298450"/>
                </a:xfrm>
                <a:custGeom>
                  <a:avLst/>
                  <a:gdLst/>
                  <a:ahLst/>
                  <a:cxnLst>
                    <a:cxn ang="0">
                      <a:pos x="1771" y="0"/>
                    </a:cxn>
                    <a:cxn ang="0">
                      <a:pos x="3478" y="112"/>
                    </a:cxn>
                    <a:cxn ang="0">
                      <a:pos x="1770" y="156"/>
                    </a:cxn>
                    <a:cxn ang="0">
                      <a:pos x="0" y="188"/>
                    </a:cxn>
                    <a:cxn ang="0">
                      <a:pos x="1771" y="0"/>
                    </a:cxn>
                  </a:cxnLst>
                  <a:rect l="0" t="0" r="r" b="b"/>
                  <a:pathLst>
                    <a:path w="3478" h="188">
                      <a:moveTo>
                        <a:pt x="1771" y="0"/>
                      </a:moveTo>
                      <a:lnTo>
                        <a:pt x="3478" y="112"/>
                      </a:lnTo>
                      <a:lnTo>
                        <a:pt x="1770" y="156"/>
                      </a:lnTo>
                      <a:lnTo>
                        <a:pt x="0" y="188"/>
                      </a:lnTo>
                      <a:lnTo>
                        <a:pt x="1771"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Freeform 140"/>
                <p:cNvSpPr>
                  <a:spLocks/>
                </p:cNvSpPr>
                <p:nvPr/>
              </p:nvSpPr>
              <p:spPr bwMode="auto">
                <a:xfrm>
                  <a:off x="5392738" y="1590675"/>
                  <a:ext cx="3084513" cy="1368425"/>
                </a:xfrm>
                <a:custGeom>
                  <a:avLst/>
                  <a:gdLst/>
                  <a:ahLst/>
                  <a:cxnLst>
                    <a:cxn ang="0">
                      <a:pos x="82" y="0"/>
                    </a:cxn>
                    <a:cxn ang="0">
                      <a:pos x="1774" y="351"/>
                    </a:cxn>
                    <a:cxn ang="0">
                      <a:pos x="1807" y="365"/>
                    </a:cxn>
                    <a:cxn ang="0">
                      <a:pos x="1836" y="385"/>
                    </a:cxn>
                    <a:cxn ang="0">
                      <a:pos x="1862" y="408"/>
                    </a:cxn>
                    <a:cxn ang="0">
                      <a:pos x="1885" y="434"/>
                    </a:cxn>
                    <a:cxn ang="0">
                      <a:pos x="1904" y="463"/>
                    </a:cxn>
                    <a:cxn ang="0">
                      <a:pos x="1919" y="494"/>
                    </a:cxn>
                    <a:cxn ang="0">
                      <a:pos x="1931" y="527"/>
                    </a:cxn>
                    <a:cxn ang="0">
                      <a:pos x="1939" y="560"/>
                    </a:cxn>
                    <a:cxn ang="0">
                      <a:pos x="1943" y="595"/>
                    </a:cxn>
                    <a:cxn ang="0">
                      <a:pos x="1943" y="630"/>
                    </a:cxn>
                    <a:cxn ang="0">
                      <a:pos x="1937" y="664"/>
                    </a:cxn>
                    <a:cxn ang="0">
                      <a:pos x="1930" y="697"/>
                    </a:cxn>
                    <a:cxn ang="0">
                      <a:pos x="1916" y="729"/>
                    </a:cxn>
                    <a:cxn ang="0">
                      <a:pos x="1898" y="758"/>
                    </a:cxn>
                    <a:cxn ang="0">
                      <a:pos x="1877" y="786"/>
                    </a:cxn>
                    <a:cxn ang="0">
                      <a:pos x="1849" y="811"/>
                    </a:cxn>
                    <a:cxn ang="0">
                      <a:pos x="1819" y="833"/>
                    </a:cxn>
                    <a:cxn ang="0">
                      <a:pos x="1782" y="849"/>
                    </a:cxn>
                    <a:cxn ang="0">
                      <a:pos x="1741" y="862"/>
                    </a:cxn>
                    <a:cxn ang="0">
                      <a:pos x="0" y="754"/>
                    </a:cxn>
                    <a:cxn ang="0">
                      <a:pos x="82" y="0"/>
                    </a:cxn>
                  </a:cxnLst>
                  <a:rect l="0" t="0" r="r" b="b"/>
                  <a:pathLst>
                    <a:path w="1943" h="862">
                      <a:moveTo>
                        <a:pt x="82" y="0"/>
                      </a:moveTo>
                      <a:lnTo>
                        <a:pt x="1774" y="351"/>
                      </a:lnTo>
                      <a:lnTo>
                        <a:pt x="1807" y="365"/>
                      </a:lnTo>
                      <a:lnTo>
                        <a:pt x="1836" y="385"/>
                      </a:lnTo>
                      <a:lnTo>
                        <a:pt x="1862" y="408"/>
                      </a:lnTo>
                      <a:lnTo>
                        <a:pt x="1885" y="434"/>
                      </a:lnTo>
                      <a:lnTo>
                        <a:pt x="1904" y="463"/>
                      </a:lnTo>
                      <a:lnTo>
                        <a:pt x="1919" y="494"/>
                      </a:lnTo>
                      <a:lnTo>
                        <a:pt x="1931" y="527"/>
                      </a:lnTo>
                      <a:lnTo>
                        <a:pt x="1939" y="560"/>
                      </a:lnTo>
                      <a:lnTo>
                        <a:pt x="1943" y="595"/>
                      </a:lnTo>
                      <a:lnTo>
                        <a:pt x="1943" y="630"/>
                      </a:lnTo>
                      <a:lnTo>
                        <a:pt x="1937" y="664"/>
                      </a:lnTo>
                      <a:lnTo>
                        <a:pt x="1930" y="697"/>
                      </a:lnTo>
                      <a:lnTo>
                        <a:pt x="1916" y="729"/>
                      </a:lnTo>
                      <a:lnTo>
                        <a:pt x="1898" y="758"/>
                      </a:lnTo>
                      <a:lnTo>
                        <a:pt x="1877" y="786"/>
                      </a:lnTo>
                      <a:lnTo>
                        <a:pt x="1849" y="811"/>
                      </a:lnTo>
                      <a:lnTo>
                        <a:pt x="1819" y="833"/>
                      </a:lnTo>
                      <a:lnTo>
                        <a:pt x="1782" y="849"/>
                      </a:lnTo>
                      <a:lnTo>
                        <a:pt x="1741" y="862"/>
                      </a:lnTo>
                      <a:lnTo>
                        <a:pt x="0" y="754"/>
                      </a:lnTo>
                      <a:lnTo>
                        <a:pt x="82" y="0"/>
                      </a:lnTo>
                      <a:close/>
                    </a:path>
                  </a:pathLst>
                </a:custGeom>
                <a:gradFill flip="none" rotWithShape="1">
                  <a:gsLst>
                    <a:gs pos="0">
                      <a:srgbClr val="5CC1FF">
                        <a:shade val="30000"/>
                        <a:satMod val="115000"/>
                      </a:srgbClr>
                    </a:gs>
                    <a:gs pos="50000">
                      <a:srgbClr val="5CC1FF">
                        <a:shade val="67500"/>
                        <a:satMod val="115000"/>
                      </a:srgbClr>
                    </a:gs>
                    <a:gs pos="100000">
                      <a:srgbClr val="5CC1FF">
                        <a:shade val="100000"/>
                        <a:satMod val="115000"/>
                      </a:srgbClr>
                    </a:gs>
                  </a:gsLst>
                  <a:lin ang="13500000" scaled="1"/>
                  <a:tileRect/>
                </a:gra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Freeform 141"/>
                <p:cNvSpPr>
                  <a:spLocks/>
                </p:cNvSpPr>
                <p:nvPr/>
              </p:nvSpPr>
              <p:spPr bwMode="auto">
                <a:xfrm>
                  <a:off x="5354638" y="2511425"/>
                  <a:ext cx="3054350" cy="447675"/>
                </a:xfrm>
                <a:custGeom>
                  <a:avLst/>
                  <a:gdLst/>
                  <a:ahLst/>
                  <a:cxnLst>
                    <a:cxn ang="0">
                      <a:pos x="44" y="0"/>
                    </a:cxn>
                    <a:cxn ang="0">
                      <a:pos x="1924" y="174"/>
                    </a:cxn>
                    <a:cxn ang="0">
                      <a:pos x="1902" y="204"/>
                    </a:cxn>
                    <a:cxn ang="0">
                      <a:pos x="1876" y="229"/>
                    </a:cxn>
                    <a:cxn ang="0">
                      <a:pos x="1844" y="251"/>
                    </a:cxn>
                    <a:cxn ang="0">
                      <a:pos x="1807" y="269"/>
                    </a:cxn>
                    <a:cxn ang="0">
                      <a:pos x="1765" y="282"/>
                    </a:cxn>
                    <a:cxn ang="0">
                      <a:pos x="0" y="178"/>
                    </a:cxn>
                    <a:cxn ang="0">
                      <a:pos x="44" y="0"/>
                    </a:cxn>
                  </a:cxnLst>
                  <a:rect l="0" t="0" r="r" b="b"/>
                  <a:pathLst>
                    <a:path w="1924" h="282">
                      <a:moveTo>
                        <a:pt x="44" y="0"/>
                      </a:moveTo>
                      <a:lnTo>
                        <a:pt x="1924" y="174"/>
                      </a:lnTo>
                      <a:lnTo>
                        <a:pt x="1902" y="204"/>
                      </a:lnTo>
                      <a:lnTo>
                        <a:pt x="1876" y="229"/>
                      </a:lnTo>
                      <a:lnTo>
                        <a:pt x="1844" y="251"/>
                      </a:lnTo>
                      <a:lnTo>
                        <a:pt x="1807" y="269"/>
                      </a:lnTo>
                      <a:lnTo>
                        <a:pt x="1765" y="282"/>
                      </a:lnTo>
                      <a:lnTo>
                        <a:pt x="0" y="178"/>
                      </a:lnTo>
                      <a:lnTo>
                        <a:pt x="44" y="0"/>
                      </a:lnTo>
                      <a:close/>
                    </a:path>
                  </a:pathLst>
                </a:cu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Freeform 143"/>
                <p:cNvSpPr>
                  <a:spLocks/>
                </p:cNvSpPr>
                <p:nvPr/>
              </p:nvSpPr>
              <p:spPr bwMode="auto">
                <a:xfrm>
                  <a:off x="2732088" y="1695450"/>
                  <a:ext cx="3170238" cy="1263650"/>
                </a:xfrm>
                <a:custGeom>
                  <a:avLst/>
                  <a:gdLst/>
                  <a:ahLst/>
                  <a:cxnLst>
                    <a:cxn ang="0">
                      <a:pos x="1597" y="0"/>
                    </a:cxn>
                    <a:cxn ang="0">
                      <a:pos x="1731" y="14"/>
                    </a:cxn>
                    <a:cxn ang="0">
                      <a:pos x="1849" y="46"/>
                    </a:cxn>
                    <a:cxn ang="0">
                      <a:pos x="1931" y="87"/>
                    </a:cxn>
                    <a:cxn ang="0">
                      <a:pos x="1971" y="132"/>
                    </a:cxn>
                    <a:cxn ang="0">
                      <a:pos x="1992" y="189"/>
                    </a:cxn>
                    <a:cxn ang="0">
                      <a:pos x="1997" y="251"/>
                    </a:cxn>
                    <a:cxn ang="0">
                      <a:pos x="1989" y="318"/>
                    </a:cxn>
                    <a:cxn ang="0">
                      <a:pos x="1969" y="386"/>
                    </a:cxn>
                    <a:cxn ang="0">
                      <a:pos x="1927" y="479"/>
                    </a:cxn>
                    <a:cxn ang="0">
                      <a:pos x="1893" y="530"/>
                    </a:cxn>
                    <a:cxn ang="0">
                      <a:pos x="1861" y="562"/>
                    </a:cxn>
                    <a:cxn ang="0">
                      <a:pos x="1808" y="582"/>
                    </a:cxn>
                    <a:cxn ang="0">
                      <a:pos x="1726" y="603"/>
                    </a:cxn>
                    <a:cxn ang="0">
                      <a:pos x="1619" y="625"/>
                    </a:cxn>
                    <a:cxn ang="0">
                      <a:pos x="1492" y="645"/>
                    </a:cxn>
                    <a:cxn ang="0">
                      <a:pos x="1348" y="664"/>
                    </a:cxn>
                    <a:cxn ang="0">
                      <a:pos x="1194" y="684"/>
                    </a:cxn>
                    <a:cxn ang="0">
                      <a:pos x="950" y="712"/>
                    </a:cxn>
                    <a:cxn ang="0">
                      <a:pos x="706" y="736"/>
                    </a:cxn>
                    <a:cxn ang="0">
                      <a:pos x="551" y="751"/>
                    </a:cxn>
                    <a:cxn ang="0">
                      <a:pos x="407" y="764"/>
                    </a:cxn>
                    <a:cxn ang="0">
                      <a:pos x="279" y="775"/>
                    </a:cxn>
                    <a:cxn ang="0">
                      <a:pos x="172" y="784"/>
                    </a:cxn>
                    <a:cxn ang="0">
                      <a:pos x="90" y="791"/>
                    </a:cxn>
                    <a:cxn ang="0">
                      <a:pos x="37" y="795"/>
                    </a:cxn>
                    <a:cxn ang="0">
                      <a:pos x="19" y="796"/>
                    </a:cxn>
                    <a:cxn ang="0">
                      <a:pos x="83" y="675"/>
                    </a:cxn>
                    <a:cxn ang="0">
                      <a:pos x="112" y="557"/>
                    </a:cxn>
                    <a:cxn ang="0">
                      <a:pos x="106" y="443"/>
                    </a:cxn>
                    <a:cxn ang="0">
                      <a:pos x="69" y="331"/>
                    </a:cxn>
                    <a:cxn ang="0">
                      <a:pos x="0" y="222"/>
                    </a:cxn>
                    <a:cxn ang="0">
                      <a:pos x="17" y="220"/>
                    </a:cxn>
                    <a:cxn ang="0">
                      <a:pos x="65" y="212"/>
                    </a:cxn>
                    <a:cxn ang="0">
                      <a:pos x="139" y="201"/>
                    </a:cxn>
                    <a:cxn ang="0">
                      <a:pos x="233" y="186"/>
                    </a:cxn>
                    <a:cxn ang="0">
                      <a:pos x="344" y="169"/>
                    </a:cxn>
                    <a:cxn ang="0">
                      <a:pos x="467" y="149"/>
                    </a:cxn>
                    <a:cxn ang="0">
                      <a:pos x="596" y="129"/>
                    </a:cxn>
                    <a:cxn ang="0">
                      <a:pos x="728" y="109"/>
                    </a:cxn>
                    <a:cxn ang="0">
                      <a:pos x="857" y="89"/>
                    </a:cxn>
                    <a:cxn ang="0">
                      <a:pos x="978" y="69"/>
                    </a:cxn>
                    <a:cxn ang="0">
                      <a:pos x="1086" y="52"/>
                    </a:cxn>
                    <a:cxn ang="0">
                      <a:pos x="1178" y="38"/>
                    </a:cxn>
                    <a:cxn ang="0">
                      <a:pos x="1361" y="12"/>
                    </a:cxn>
                    <a:cxn ang="0">
                      <a:pos x="1524" y="0"/>
                    </a:cxn>
                  </a:cxnLst>
                  <a:rect l="0" t="0" r="r" b="b"/>
                  <a:pathLst>
                    <a:path w="1997" h="796">
                      <a:moveTo>
                        <a:pt x="1524" y="0"/>
                      </a:moveTo>
                      <a:lnTo>
                        <a:pt x="1597" y="0"/>
                      </a:lnTo>
                      <a:lnTo>
                        <a:pt x="1667" y="4"/>
                      </a:lnTo>
                      <a:lnTo>
                        <a:pt x="1731" y="14"/>
                      </a:lnTo>
                      <a:lnTo>
                        <a:pt x="1792" y="27"/>
                      </a:lnTo>
                      <a:lnTo>
                        <a:pt x="1849" y="46"/>
                      </a:lnTo>
                      <a:lnTo>
                        <a:pt x="1903" y="69"/>
                      </a:lnTo>
                      <a:lnTo>
                        <a:pt x="1931" y="87"/>
                      </a:lnTo>
                      <a:lnTo>
                        <a:pt x="1953" y="108"/>
                      </a:lnTo>
                      <a:lnTo>
                        <a:pt x="1971" y="132"/>
                      </a:lnTo>
                      <a:lnTo>
                        <a:pt x="1984" y="160"/>
                      </a:lnTo>
                      <a:lnTo>
                        <a:pt x="1992" y="189"/>
                      </a:lnTo>
                      <a:lnTo>
                        <a:pt x="1996" y="220"/>
                      </a:lnTo>
                      <a:lnTo>
                        <a:pt x="1997" y="251"/>
                      </a:lnTo>
                      <a:lnTo>
                        <a:pt x="1994" y="285"/>
                      </a:lnTo>
                      <a:lnTo>
                        <a:pt x="1989" y="318"/>
                      </a:lnTo>
                      <a:lnTo>
                        <a:pt x="1980" y="352"/>
                      </a:lnTo>
                      <a:lnTo>
                        <a:pt x="1969" y="386"/>
                      </a:lnTo>
                      <a:lnTo>
                        <a:pt x="1943" y="449"/>
                      </a:lnTo>
                      <a:lnTo>
                        <a:pt x="1927" y="479"/>
                      </a:lnTo>
                      <a:lnTo>
                        <a:pt x="1910" y="505"/>
                      </a:lnTo>
                      <a:lnTo>
                        <a:pt x="1893" y="530"/>
                      </a:lnTo>
                      <a:lnTo>
                        <a:pt x="1874" y="552"/>
                      </a:lnTo>
                      <a:lnTo>
                        <a:pt x="1861" y="562"/>
                      </a:lnTo>
                      <a:lnTo>
                        <a:pt x="1838" y="573"/>
                      </a:lnTo>
                      <a:lnTo>
                        <a:pt x="1808" y="582"/>
                      </a:lnTo>
                      <a:lnTo>
                        <a:pt x="1771" y="593"/>
                      </a:lnTo>
                      <a:lnTo>
                        <a:pt x="1726" y="603"/>
                      </a:lnTo>
                      <a:lnTo>
                        <a:pt x="1676" y="614"/>
                      </a:lnTo>
                      <a:lnTo>
                        <a:pt x="1619" y="625"/>
                      </a:lnTo>
                      <a:lnTo>
                        <a:pt x="1558" y="635"/>
                      </a:lnTo>
                      <a:lnTo>
                        <a:pt x="1492" y="645"/>
                      </a:lnTo>
                      <a:lnTo>
                        <a:pt x="1422" y="655"/>
                      </a:lnTo>
                      <a:lnTo>
                        <a:pt x="1348" y="664"/>
                      </a:lnTo>
                      <a:lnTo>
                        <a:pt x="1272" y="675"/>
                      </a:lnTo>
                      <a:lnTo>
                        <a:pt x="1194" y="684"/>
                      </a:lnTo>
                      <a:lnTo>
                        <a:pt x="1032" y="703"/>
                      </a:lnTo>
                      <a:lnTo>
                        <a:pt x="950" y="712"/>
                      </a:lnTo>
                      <a:lnTo>
                        <a:pt x="867" y="720"/>
                      </a:lnTo>
                      <a:lnTo>
                        <a:pt x="706" y="736"/>
                      </a:lnTo>
                      <a:lnTo>
                        <a:pt x="628" y="744"/>
                      </a:lnTo>
                      <a:lnTo>
                        <a:pt x="551" y="751"/>
                      </a:lnTo>
                      <a:lnTo>
                        <a:pt x="477" y="757"/>
                      </a:lnTo>
                      <a:lnTo>
                        <a:pt x="407" y="764"/>
                      </a:lnTo>
                      <a:lnTo>
                        <a:pt x="341" y="769"/>
                      </a:lnTo>
                      <a:lnTo>
                        <a:pt x="279" y="775"/>
                      </a:lnTo>
                      <a:lnTo>
                        <a:pt x="223" y="780"/>
                      </a:lnTo>
                      <a:lnTo>
                        <a:pt x="172" y="784"/>
                      </a:lnTo>
                      <a:lnTo>
                        <a:pt x="127" y="788"/>
                      </a:lnTo>
                      <a:lnTo>
                        <a:pt x="90" y="791"/>
                      </a:lnTo>
                      <a:lnTo>
                        <a:pt x="60" y="793"/>
                      </a:lnTo>
                      <a:lnTo>
                        <a:pt x="37" y="795"/>
                      </a:lnTo>
                      <a:lnTo>
                        <a:pt x="24" y="796"/>
                      </a:lnTo>
                      <a:lnTo>
                        <a:pt x="19" y="796"/>
                      </a:lnTo>
                      <a:lnTo>
                        <a:pt x="56" y="735"/>
                      </a:lnTo>
                      <a:lnTo>
                        <a:pt x="83" y="675"/>
                      </a:lnTo>
                      <a:lnTo>
                        <a:pt x="102" y="615"/>
                      </a:lnTo>
                      <a:lnTo>
                        <a:pt x="112" y="557"/>
                      </a:lnTo>
                      <a:lnTo>
                        <a:pt x="114" y="498"/>
                      </a:lnTo>
                      <a:lnTo>
                        <a:pt x="106" y="443"/>
                      </a:lnTo>
                      <a:lnTo>
                        <a:pt x="91" y="386"/>
                      </a:lnTo>
                      <a:lnTo>
                        <a:pt x="69" y="331"/>
                      </a:lnTo>
                      <a:lnTo>
                        <a:pt x="38" y="275"/>
                      </a:lnTo>
                      <a:lnTo>
                        <a:pt x="0" y="222"/>
                      </a:lnTo>
                      <a:lnTo>
                        <a:pt x="4" y="221"/>
                      </a:lnTo>
                      <a:lnTo>
                        <a:pt x="17" y="220"/>
                      </a:lnTo>
                      <a:lnTo>
                        <a:pt x="37" y="217"/>
                      </a:lnTo>
                      <a:lnTo>
                        <a:pt x="65" y="212"/>
                      </a:lnTo>
                      <a:lnTo>
                        <a:pt x="99" y="208"/>
                      </a:lnTo>
                      <a:lnTo>
                        <a:pt x="139" y="201"/>
                      </a:lnTo>
                      <a:lnTo>
                        <a:pt x="184" y="194"/>
                      </a:lnTo>
                      <a:lnTo>
                        <a:pt x="233" y="186"/>
                      </a:lnTo>
                      <a:lnTo>
                        <a:pt x="287" y="178"/>
                      </a:lnTo>
                      <a:lnTo>
                        <a:pt x="344" y="169"/>
                      </a:lnTo>
                      <a:lnTo>
                        <a:pt x="405" y="160"/>
                      </a:lnTo>
                      <a:lnTo>
                        <a:pt x="467" y="149"/>
                      </a:lnTo>
                      <a:lnTo>
                        <a:pt x="531" y="140"/>
                      </a:lnTo>
                      <a:lnTo>
                        <a:pt x="596" y="129"/>
                      </a:lnTo>
                      <a:lnTo>
                        <a:pt x="662" y="120"/>
                      </a:lnTo>
                      <a:lnTo>
                        <a:pt x="728" y="109"/>
                      </a:lnTo>
                      <a:lnTo>
                        <a:pt x="793" y="99"/>
                      </a:lnTo>
                      <a:lnTo>
                        <a:pt x="857" y="89"/>
                      </a:lnTo>
                      <a:lnTo>
                        <a:pt x="919" y="79"/>
                      </a:lnTo>
                      <a:lnTo>
                        <a:pt x="978" y="69"/>
                      </a:lnTo>
                      <a:lnTo>
                        <a:pt x="1034" y="60"/>
                      </a:lnTo>
                      <a:lnTo>
                        <a:pt x="1086" y="52"/>
                      </a:lnTo>
                      <a:lnTo>
                        <a:pt x="1134" y="44"/>
                      </a:lnTo>
                      <a:lnTo>
                        <a:pt x="1178" y="38"/>
                      </a:lnTo>
                      <a:lnTo>
                        <a:pt x="1273" y="23"/>
                      </a:lnTo>
                      <a:lnTo>
                        <a:pt x="1361" y="12"/>
                      </a:lnTo>
                      <a:lnTo>
                        <a:pt x="1445" y="4"/>
                      </a:lnTo>
                      <a:lnTo>
                        <a:pt x="1524" y="0"/>
                      </a:lnTo>
                      <a:close/>
                    </a:path>
                  </a:pathLst>
                </a:custGeom>
                <a:solidFill>
                  <a:srgbClr val="FFE8A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Freeform 144"/>
                <p:cNvSpPr>
                  <a:spLocks/>
                </p:cNvSpPr>
                <p:nvPr/>
              </p:nvSpPr>
              <p:spPr bwMode="auto">
                <a:xfrm>
                  <a:off x="2732088" y="1695450"/>
                  <a:ext cx="3170238" cy="839788"/>
                </a:xfrm>
                <a:custGeom>
                  <a:avLst/>
                  <a:gdLst/>
                  <a:ahLst/>
                  <a:cxnLst>
                    <a:cxn ang="0">
                      <a:pos x="1597" y="0"/>
                    </a:cxn>
                    <a:cxn ang="0">
                      <a:pos x="1731" y="14"/>
                    </a:cxn>
                    <a:cxn ang="0">
                      <a:pos x="1849" y="46"/>
                    </a:cxn>
                    <a:cxn ang="0">
                      <a:pos x="1931" y="87"/>
                    </a:cxn>
                    <a:cxn ang="0">
                      <a:pos x="1971" y="132"/>
                    </a:cxn>
                    <a:cxn ang="0">
                      <a:pos x="1992" y="188"/>
                    </a:cxn>
                    <a:cxn ang="0">
                      <a:pos x="1997" y="251"/>
                    </a:cxn>
                    <a:cxn ang="0">
                      <a:pos x="1989" y="318"/>
                    </a:cxn>
                    <a:cxn ang="0">
                      <a:pos x="1971" y="384"/>
                    </a:cxn>
                    <a:cxn ang="0">
                      <a:pos x="1928" y="477"/>
                    </a:cxn>
                    <a:cxn ang="0">
                      <a:pos x="1894" y="529"/>
                    </a:cxn>
                    <a:cxn ang="0">
                      <a:pos x="1882" y="440"/>
                    </a:cxn>
                    <a:cxn ang="0">
                      <a:pos x="1903" y="352"/>
                    </a:cxn>
                    <a:cxn ang="0">
                      <a:pos x="1901" y="279"/>
                    </a:cxn>
                    <a:cxn ang="0">
                      <a:pos x="1877" y="221"/>
                    </a:cxn>
                    <a:cxn ang="0">
                      <a:pos x="1835" y="176"/>
                    </a:cxn>
                    <a:cxn ang="0">
                      <a:pos x="1776" y="145"/>
                    </a:cxn>
                    <a:cxn ang="0">
                      <a:pos x="1704" y="128"/>
                    </a:cxn>
                    <a:cxn ang="0">
                      <a:pos x="1620" y="123"/>
                    </a:cxn>
                    <a:cxn ang="0">
                      <a:pos x="1528" y="132"/>
                    </a:cxn>
                    <a:cxn ang="0">
                      <a:pos x="1470" y="140"/>
                    </a:cxn>
                    <a:cxn ang="0">
                      <a:pos x="1383" y="152"/>
                    </a:cxn>
                    <a:cxn ang="0">
                      <a:pos x="1272" y="166"/>
                    </a:cxn>
                    <a:cxn ang="0">
                      <a:pos x="1141" y="184"/>
                    </a:cxn>
                    <a:cxn ang="0">
                      <a:pos x="997" y="202"/>
                    </a:cxn>
                    <a:cxn ang="0">
                      <a:pos x="843" y="221"/>
                    </a:cxn>
                    <a:cxn ang="0">
                      <a:pos x="689" y="241"/>
                    </a:cxn>
                    <a:cxn ang="0">
                      <a:pos x="537" y="259"/>
                    </a:cxn>
                    <a:cxn ang="0">
                      <a:pos x="391" y="277"/>
                    </a:cxn>
                    <a:cxn ang="0">
                      <a:pos x="260" y="293"/>
                    </a:cxn>
                    <a:cxn ang="0">
                      <a:pos x="149" y="306"/>
                    </a:cxn>
                    <a:cxn ang="0">
                      <a:pos x="61" y="316"/>
                    </a:cxn>
                    <a:cxn ang="0">
                      <a:pos x="0" y="222"/>
                    </a:cxn>
                    <a:cxn ang="0">
                      <a:pos x="17" y="220"/>
                    </a:cxn>
                    <a:cxn ang="0">
                      <a:pos x="65" y="212"/>
                    </a:cxn>
                    <a:cxn ang="0">
                      <a:pos x="139" y="201"/>
                    </a:cxn>
                    <a:cxn ang="0">
                      <a:pos x="233" y="186"/>
                    </a:cxn>
                    <a:cxn ang="0">
                      <a:pos x="344" y="169"/>
                    </a:cxn>
                    <a:cxn ang="0">
                      <a:pos x="467" y="149"/>
                    </a:cxn>
                    <a:cxn ang="0">
                      <a:pos x="596" y="129"/>
                    </a:cxn>
                    <a:cxn ang="0">
                      <a:pos x="728" y="109"/>
                    </a:cxn>
                    <a:cxn ang="0">
                      <a:pos x="857" y="89"/>
                    </a:cxn>
                    <a:cxn ang="0">
                      <a:pos x="978" y="69"/>
                    </a:cxn>
                    <a:cxn ang="0">
                      <a:pos x="1086" y="52"/>
                    </a:cxn>
                    <a:cxn ang="0">
                      <a:pos x="1178" y="38"/>
                    </a:cxn>
                    <a:cxn ang="0">
                      <a:pos x="1361" y="12"/>
                    </a:cxn>
                    <a:cxn ang="0">
                      <a:pos x="1524" y="0"/>
                    </a:cxn>
                  </a:cxnLst>
                  <a:rect l="0" t="0" r="r" b="b"/>
                  <a:pathLst>
                    <a:path w="1997" h="529">
                      <a:moveTo>
                        <a:pt x="1524" y="0"/>
                      </a:moveTo>
                      <a:lnTo>
                        <a:pt x="1597" y="0"/>
                      </a:lnTo>
                      <a:lnTo>
                        <a:pt x="1667" y="4"/>
                      </a:lnTo>
                      <a:lnTo>
                        <a:pt x="1731" y="14"/>
                      </a:lnTo>
                      <a:lnTo>
                        <a:pt x="1792" y="27"/>
                      </a:lnTo>
                      <a:lnTo>
                        <a:pt x="1849" y="46"/>
                      </a:lnTo>
                      <a:lnTo>
                        <a:pt x="1903" y="69"/>
                      </a:lnTo>
                      <a:lnTo>
                        <a:pt x="1931" y="87"/>
                      </a:lnTo>
                      <a:lnTo>
                        <a:pt x="1953" y="108"/>
                      </a:lnTo>
                      <a:lnTo>
                        <a:pt x="1971" y="132"/>
                      </a:lnTo>
                      <a:lnTo>
                        <a:pt x="1984" y="158"/>
                      </a:lnTo>
                      <a:lnTo>
                        <a:pt x="1992" y="188"/>
                      </a:lnTo>
                      <a:lnTo>
                        <a:pt x="1997" y="218"/>
                      </a:lnTo>
                      <a:lnTo>
                        <a:pt x="1997" y="251"/>
                      </a:lnTo>
                      <a:lnTo>
                        <a:pt x="1994" y="283"/>
                      </a:lnTo>
                      <a:lnTo>
                        <a:pt x="1989" y="318"/>
                      </a:lnTo>
                      <a:lnTo>
                        <a:pt x="1981" y="351"/>
                      </a:lnTo>
                      <a:lnTo>
                        <a:pt x="1971" y="384"/>
                      </a:lnTo>
                      <a:lnTo>
                        <a:pt x="1944" y="448"/>
                      </a:lnTo>
                      <a:lnTo>
                        <a:pt x="1928" y="477"/>
                      </a:lnTo>
                      <a:lnTo>
                        <a:pt x="1911" y="504"/>
                      </a:lnTo>
                      <a:lnTo>
                        <a:pt x="1894" y="529"/>
                      </a:lnTo>
                      <a:lnTo>
                        <a:pt x="1862" y="489"/>
                      </a:lnTo>
                      <a:lnTo>
                        <a:pt x="1882" y="440"/>
                      </a:lnTo>
                      <a:lnTo>
                        <a:pt x="1895" y="394"/>
                      </a:lnTo>
                      <a:lnTo>
                        <a:pt x="1903" y="352"/>
                      </a:lnTo>
                      <a:lnTo>
                        <a:pt x="1905" y="314"/>
                      </a:lnTo>
                      <a:lnTo>
                        <a:pt x="1901" y="279"/>
                      </a:lnTo>
                      <a:lnTo>
                        <a:pt x="1891" y="247"/>
                      </a:lnTo>
                      <a:lnTo>
                        <a:pt x="1877" y="221"/>
                      </a:lnTo>
                      <a:lnTo>
                        <a:pt x="1858" y="196"/>
                      </a:lnTo>
                      <a:lnTo>
                        <a:pt x="1835" y="176"/>
                      </a:lnTo>
                      <a:lnTo>
                        <a:pt x="1807" y="158"/>
                      </a:lnTo>
                      <a:lnTo>
                        <a:pt x="1776" y="145"/>
                      </a:lnTo>
                      <a:lnTo>
                        <a:pt x="1742" y="135"/>
                      </a:lnTo>
                      <a:lnTo>
                        <a:pt x="1704" y="128"/>
                      </a:lnTo>
                      <a:lnTo>
                        <a:pt x="1664" y="124"/>
                      </a:lnTo>
                      <a:lnTo>
                        <a:pt x="1620" y="123"/>
                      </a:lnTo>
                      <a:lnTo>
                        <a:pt x="1575" y="127"/>
                      </a:lnTo>
                      <a:lnTo>
                        <a:pt x="1528" y="132"/>
                      </a:lnTo>
                      <a:lnTo>
                        <a:pt x="1503" y="136"/>
                      </a:lnTo>
                      <a:lnTo>
                        <a:pt x="1470" y="140"/>
                      </a:lnTo>
                      <a:lnTo>
                        <a:pt x="1430" y="146"/>
                      </a:lnTo>
                      <a:lnTo>
                        <a:pt x="1383" y="152"/>
                      </a:lnTo>
                      <a:lnTo>
                        <a:pt x="1330" y="160"/>
                      </a:lnTo>
                      <a:lnTo>
                        <a:pt x="1272" y="166"/>
                      </a:lnTo>
                      <a:lnTo>
                        <a:pt x="1208" y="176"/>
                      </a:lnTo>
                      <a:lnTo>
                        <a:pt x="1141" y="184"/>
                      </a:lnTo>
                      <a:lnTo>
                        <a:pt x="1069" y="193"/>
                      </a:lnTo>
                      <a:lnTo>
                        <a:pt x="997" y="202"/>
                      </a:lnTo>
                      <a:lnTo>
                        <a:pt x="921" y="212"/>
                      </a:lnTo>
                      <a:lnTo>
                        <a:pt x="843" y="221"/>
                      </a:lnTo>
                      <a:lnTo>
                        <a:pt x="767" y="231"/>
                      </a:lnTo>
                      <a:lnTo>
                        <a:pt x="689" y="241"/>
                      </a:lnTo>
                      <a:lnTo>
                        <a:pt x="612" y="250"/>
                      </a:lnTo>
                      <a:lnTo>
                        <a:pt x="537" y="259"/>
                      </a:lnTo>
                      <a:lnTo>
                        <a:pt x="463" y="269"/>
                      </a:lnTo>
                      <a:lnTo>
                        <a:pt x="391" y="277"/>
                      </a:lnTo>
                      <a:lnTo>
                        <a:pt x="324" y="285"/>
                      </a:lnTo>
                      <a:lnTo>
                        <a:pt x="260" y="293"/>
                      </a:lnTo>
                      <a:lnTo>
                        <a:pt x="202" y="299"/>
                      </a:lnTo>
                      <a:lnTo>
                        <a:pt x="149" y="306"/>
                      </a:lnTo>
                      <a:lnTo>
                        <a:pt x="102" y="311"/>
                      </a:lnTo>
                      <a:lnTo>
                        <a:pt x="61" y="316"/>
                      </a:lnTo>
                      <a:lnTo>
                        <a:pt x="33" y="269"/>
                      </a:lnTo>
                      <a:lnTo>
                        <a:pt x="0" y="222"/>
                      </a:lnTo>
                      <a:lnTo>
                        <a:pt x="4" y="221"/>
                      </a:lnTo>
                      <a:lnTo>
                        <a:pt x="17" y="220"/>
                      </a:lnTo>
                      <a:lnTo>
                        <a:pt x="37" y="217"/>
                      </a:lnTo>
                      <a:lnTo>
                        <a:pt x="65" y="212"/>
                      </a:lnTo>
                      <a:lnTo>
                        <a:pt x="99" y="208"/>
                      </a:lnTo>
                      <a:lnTo>
                        <a:pt x="139" y="201"/>
                      </a:lnTo>
                      <a:lnTo>
                        <a:pt x="184" y="194"/>
                      </a:lnTo>
                      <a:lnTo>
                        <a:pt x="233" y="186"/>
                      </a:lnTo>
                      <a:lnTo>
                        <a:pt x="287" y="178"/>
                      </a:lnTo>
                      <a:lnTo>
                        <a:pt x="344" y="169"/>
                      </a:lnTo>
                      <a:lnTo>
                        <a:pt x="405" y="160"/>
                      </a:lnTo>
                      <a:lnTo>
                        <a:pt x="467" y="149"/>
                      </a:lnTo>
                      <a:lnTo>
                        <a:pt x="531" y="140"/>
                      </a:lnTo>
                      <a:lnTo>
                        <a:pt x="596" y="129"/>
                      </a:lnTo>
                      <a:lnTo>
                        <a:pt x="662" y="120"/>
                      </a:lnTo>
                      <a:lnTo>
                        <a:pt x="728" y="109"/>
                      </a:lnTo>
                      <a:lnTo>
                        <a:pt x="793" y="99"/>
                      </a:lnTo>
                      <a:lnTo>
                        <a:pt x="857" y="89"/>
                      </a:lnTo>
                      <a:lnTo>
                        <a:pt x="919" y="79"/>
                      </a:lnTo>
                      <a:lnTo>
                        <a:pt x="978" y="69"/>
                      </a:lnTo>
                      <a:lnTo>
                        <a:pt x="1034" y="60"/>
                      </a:lnTo>
                      <a:lnTo>
                        <a:pt x="1086" y="52"/>
                      </a:lnTo>
                      <a:lnTo>
                        <a:pt x="1134" y="44"/>
                      </a:lnTo>
                      <a:lnTo>
                        <a:pt x="1178" y="38"/>
                      </a:lnTo>
                      <a:lnTo>
                        <a:pt x="1273" y="23"/>
                      </a:lnTo>
                      <a:lnTo>
                        <a:pt x="1361" y="12"/>
                      </a:lnTo>
                      <a:lnTo>
                        <a:pt x="1445" y="4"/>
                      </a:lnTo>
                      <a:lnTo>
                        <a:pt x="1524" y="0"/>
                      </a:lnTo>
                      <a:close/>
                    </a:path>
                  </a:pathLst>
                </a:custGeom>
                <a:solidFill>
                  <a:srgbClr val="BFBC6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Freeform 145"/>
                <p:cNvSpPr>
                  <a:spLocks/>
                </p:cNvSpPr>
                <p:nvPr/>
              </p:nvSpPr>
              <p:spPr bwMode="auto">
                <a:xfrm>
                  <a:off x="2730501" y="1701800"/>
                  <a:ext cx="3121025" cy="542925"/>
                </a:xfrm>
                <a:custGeom>
                  <a:avLst/>
                  <a:gdLst/>
                  <a:ahLst/>
                  <a:cxnLst>
                    <a:cxn ang="0">
                      <a:pos x="1703" y="0"/>
                    </a:cxn>
                    <a:cxn ang="0">
                      <a:pos x="1771" y="6"/>
                    </a:cxn>
                    <a:cxn ang="0">
                      <a:pos x="1832" y="24"/>
                    </a:cxn>
                    <a:cxn ang="0">
                      <a:pos x="1888" y="61"/>
                    </a:cxn>
                    <a:cxn ang="0">
                      <a:pos x="1927" y="109"/>
                    </a:cxn>
                    <a:cxn ang="0">
                      <a:pos x="1951" y="161"/>
                    </a:cxn>
                    <a:cxn ang="0">
                      <a:pos x="1962" y="214"/>
                    </a:cxn>
                    <a:cxn ang="0">
                      <a:pos x="1966" y="263"/>
                    </a:cxn>
                    <a:cxn ang="0">
                      <a:pos x="1965" y="303"/>
                    </a:cxn>
                    <a:cxn ang="0">
                      <a:pos x="1961" y="331"/>
                    </a:cxn>
                    <a:cxn ang="0">
                      <a:pos x="1960" y="342"/>
                    </a:cxn>
                    <a:cxn ang="0">
                      <a:pos x="1945" y="258"/>
                    </a:cxn>
                    <a:cxn ang="0">
                      <a:pos x="1915" y="194"/>
                    </a:cxn>
                    <a:cxn ang="0">
                      <a:pos x="1870" y="146"/>
                    </a:cxn>
                    <a:cxn ang="0">
                      <a:pos x="1816" y="113"/>
                    </a:cxn>
                    <a:cxn ang="0">
                      <a:pos x="1755" y="93"/>
                    </a:cxn>
                    <a:cxn ang="0">
                      <a:pos x="1690" y="84"/>
                    </a:cxn>
                    <a:cxn ang="0">
                      <a:pos x="1623" y="83"/>
                    </a:cxn>
                    <a:cxn ang="0">
                      <a:pos x="1559" y="87"/>
                    </a:cxn>
                    <a:cxn ang="0">
                      <a:pos x="1512" y="92"/>
                    </a:cxn>
                    <a:cxn ang="0">
                      <a:pos x="1436" y="103"/>
                    </a:cxn>
                    <a:cxn ang="0">
                      <a:pos x="1339" y="115"/>
                    </a:cxn>
                    <a:cxn ang="0">
                      <a:pos x="1222" y="131"/>
                    </a:cxn>
                    <a:cxn ang="0">
                      <a:pos x="1093" y="148"/>
                    </a:cxn>
                    <a:cxn ang="0">
                      <a:pos x="954" y="166"/>
                    </a:cxn>
                    <a:cxn ang="0">
                      <a:pos x="739" y="196"/>
                    </a:cxn>
                    <a:cxn ang="0">
                      <a:pos x="597" y="214"/>
                    </a:cxn>
                    <a:cxn ang="0">
                      <a:pos x="462" y="233"/>
                    </a:cxn>
                    <a:cxn ang="0">
                      <a:pos x="338" y="250"/>
                    </a:cxn>
                    <a:cxn ang="0">
                      <a:pos x="231" y="265"/>
                    </a:cxn>
                    <a:cxn ang="0">
                      <a:pos x="143" y="277"/>
                    </a:cxn>
                    <a:cxn ang="0">
                      <a:pos x="80" y="285"/>
                    </a:cxn>
                    <a:cxn ang="0">
                      <a:pos x="46" y="290"/>
                    </a:cxn>
                    <a:cxn ang="0">
                      <a:pos x="0" y="238"/>
                    </a:cxn>
                    <a:cxn ang="0">
                      <a:pos x="5" y="217"/>
                    </a:cxn>
                    <a:cxn ang="0">
                      <a:pos x="38" y="212"/>
                    </a:cxn>
                    <a:cxn ang="0">
                      <a:pos x="99" y="201"/>
                    </a:cxn>
                    <a:cxn ang="0">
                      <a:pos x="186" y="188"/>
                    </a:cxn>
                    <a:cxn ang="0">
                      <a:pos x="293" y="169"/>
                    </a:cxn>
                    <a:cxn ang="0">
                      <a:pos x="417" y="149"/>
                    </a:cxn>
                    <a:cxn ang="0">
                      <a:pos x="555" y="128"/>
                    </a:cxn>
                    <a:cxn ang="0">
                      <a:pos x="702" y="107"/>
                    </a:cxn>
                    <a:cxn ang="0">
                      <a:pos x="1007" y="63"/>
                    </a:cxn>
                    <a:cxn ang="0">
                      <a:pos x="1232" y="35"/>
                    </a:cxn>
                    <a:cxn ang="0">
                      <a:pos x="1372" y="20"/>
                    </a:cxn>
                    <a:cxn ang="0">
                      <a:pos x="1500" y="8"/>
                    </a:cxn>
                    <a:cxn ang="0">
                      <a:pos x="1611" y="2"/>
                    </a:cxn>
                  </a:cxnLst>
                  <a:rect l="0" t="0" r="r" b="b"/>
                  <a:pathLst>
                    <a:path w="1966" h="342">
                      <a:moveTo>
                        <a:pt x="1660" y="0"/>
                      </a:moveTo>
                      <a:lnTo>
                        <a:pt x="1703" y="0"/>
                      </a:lnTo>
                      <a:lnTo>
                        <a:pt x="1740" y="3"/>
                      </a:lnTo>
                      <a:lnTo>
                        <a:pt x="1771" y="6"/>
                      </a:lnTo>
                      <a:lnTo>
                        <a:pt x="1795" y="11"/>
                      </a:lnTo>
                      <a:lnTo>
                        <a:pt x="1832" y="24"/>
                      </a:lnTo>
                      <a:lnTo>
                        <a:pt x="1862" y="42"/>
                      </a:lnTo>
                      <a:lnTo>
                        <a:pt x="1888" y="61"/>
                      </a:lnTo>
                      <a:lnTo>
                        <a:pt x="1910" y="85"/>
                      </a:lnTo>
                      <a:lnTo>
                        <a:pt x="1927" y="109"/>
                      </a:lnTo>
                      <a:lnTo>
                        <a:pt x="1940" y="134"/>
                      </a:lnTo>
                      <a:lnTo>
                        <a:pt x="1951" y="161"/>
                      </a:lnTo>
                      <a:lnTo>
                        <a:pt x="1957" y="188"/>
                      </a:lnTo>
                      <a:lnTo>
                        <a:pt x="1962" y="214"/>
                      </a:lnTo>
                      <a:lnTo>
                        <a:pt x="1965" y="239"/>
                      </a:lnTo>
                      <a:lnTo>
                        <a:pt x="1966" y="263"/>
                      </a:lnTo>
                      <a:lnTo>
                        <a:pt x="1966" y="285"/>
                      </a:lnTo>
                      <a:lnTo>
                        <a:pt x="1965" y="303"/>
                      </a:lnTo>
                      <a:lnTo>
                        <a:pt x="1964" y="319"/>
                      </a:lnTo>
                      <a:lnTo>
                        <a:pt x="1961" y="331"/>
                      </a:lnTo>
                      <a:lnTo>
                        <a:pt x="1960" y="339"/>
                      </a:lnTo>
                      <a:lnTo>
                        <a:pt x="1960" y="342"/>
                      </a:lnTo>
                      <a:lnTo>
                        <a:pt x="1954" y="298"/>
                      </a:lnTo>
                      <a:lnTo>
                        <a:pt x="1945" y="258"/>
                      </a:lnTo>
                      <a:lnTo>
                        <a:pt x="1932" y="223"/>
                      </a:lnTo>
                      <a:lnTo>
                        <a:pt x="1915" y="194"/>
                      </a:lnTo>
                      <a:lnTo>
                        <a:pt x="1894" y="168"/>
                      </a:lnTo>
                      <a:lnTo>
                        <a:pt x="1870" y="146"/>
                      </a:lnTo>
                      <a:lnTo>
                        <a:pt x="1845" y="128"/>
                      </a:lnTo>
                      <a:lnTo>
                        <a:pt x="1816" y="113"/>
                      </a:lnTo>
                      <a:lnTo>
                        <a:pt x="1787" y="103"/>
                      </a:lnTo>
                      <a:lnTo>
                        <a:pt x="1755" y="93"/>
                      </a:lnTo>
                      <a:lnTo>
                        <a:pt x="1722" y="87"/>
                      </a:lnTo>
                      <a:lnTo>
                        <a:pt x="1690" y="84"/>
                      </a:lnTo>
                      <a:lnTo>
                        <a:pt x="1656" y="81"/>
                      </a:lnTo>
                      <a:lnTo>
                        <a:pt x="1623" y="83"/>
                      </a:lnTo>
                      <a:lnTo>
                        <a:pt x="1591" y="84"/>
                      </a:lnTo>
                      <a:lnTo>
                        <a:pt x="1559" y="87"/>
                      </a:lnTo>
                      <a:lnTo>
                        <a:pt x="1539" y="89"/>
                      </a:lnTo>
                      <a:lnTo>
                        <a:pt x="1512" y="92"/>
                      </a:lnTo>
                      <a:lnTo>
                        <a:pt x="1476" y="97"/>
                      </a:lnTo>
                      <a:lnTo>
                        <a:pt x="1436" y="103"/>
                      </a:lnTo>
                      <a:lnTo>
                        <a:pt x="1390" y="108"/>
                      </a:lnTo>
                      <a:lnTo>
                        <a:pt x="1339" y="115"/>
                      </a:lnTo>
                      <a:lnTo>
                        <a:pt x="1282" y="123"/>
                      </a:lnTo>
                      <a:lnTo>
                        <a:pt x="1222" y="131"/>
                      </a:lnTo>
                      <a:lnTo>
                        <a:pt x="1159" y="138"/>
                      </a:lnTo>
                      <a:lnTo>
                        <a:pt x="1093" y="148"/>
                      </a:lnTo>
                      <a:lnTo>
                        <a:pt x="1024" y="157"/>
                      </a:lnTo>
                      <a:lnTo>
                        <a:pt x="954" y="166"/>
                      </a:lnTo>
                      <a:lnTo>
                        <a:pt x="811" y="185"/>
                      </a:lnTo>
                      <a:lnTo>
                        <a:pt x="739" y="196"/>
                      </a:lnTo>
                      <a:lnTo>
                        <a:pt x="667" y="205"/>
                      </a:lnTo>
                      <a:lnTo>
                        <a:pt x="597" y="214"/>
                      </a:lnTo>
                      <a:lnTo>
                        <a:pt x="528" y="223"/>
                      </a:lnTo>
                      <a:lnTo>
                        <a:pt x="462" y="233"/>
                      </a:lnTo>
                      <a:lnTo>
                        <a:pt x="399" y="241"/>
                      </a:lnTo>
                      <a:lnTo>
                        <a:pt x="338" y="250"/>
                      </a:lnTo>
                      <a:lnTo>
                        <a:pt x="283" y="257"/>
                      </a:lnTo>
                      <a:lnTo>
                        <a:pt x="231" y="265"/>
                      </a:lnTo>
                      <a:lnTo>
                        <a:pt x="183" y="270"/>
                      </a:lnTo>
                      <a:lnTo>
                        <a:pt x="143" y="277"/>
                      </a:lnTo>
                      <a:lnTo>
                        <a:pt x="108" y="281"/>
                      </a:lnTo>
                      <a:lnTo>
                        <a:pt x="80" y="285"/>
                      </a:lnTo>
                      <a:lnTo>
                        <a:pt x="59" y="287"/>
                      </a:lnTo>
                      <a:lnTo>
                        <a:pt x="46" y="290"/>
                      </a:lnTo>
                      <a:lnTo>
                        <a:pt x="42" y="290"/>
                      </a:lnTo>
                      <a:lnTo>
                        <a:pt x="0" y="238"/>
                      </a:lnTo>
                      <a:lnTo>
                        <a:pt x="1" y="218"/>
                      </a:lnTo>
                      <a:lnTo>
                        <a:pt x="5" y="217"/>
                      </a:lnTo>
                      <a:lnTo>
                        <a:pt x="18" y="216"/>
                      </a:lnTo>
                      <a:lnTo>
                        <a:pt x="38" y="212"/>
                      </a:lnTo>
                      <a:lnTo>
                        <a:pt x="66" y="208"/>
                      </a:lnTo>
                      <a:lnTo>
                        <a:pt x="99" y="201"/>
                      </a:lnTo>
                      <a:lnTo>
                        <a:pt x="140" y="194"/>
                      </a:lnTo>
                      <a:lnTo>
                        <a:pt x="186" y="188"/>
                      </a:lnTo>
                      <a:lnTo>
                        <a:pt x="236" y="178"/>
                      </a:lnTo>
                      <a:lnTo>
                        <a:pt x="293" y="169"/>
                      </a:lnTo>
                      <a:lnTo>
                        <a:pt x="353" y="160"/>
                      </a:lnTo>
                      <a:lnTo>
                        <a:pt x="417" y="149"/>
                      </a:lnTo>
                      <a:lnTo>
                        <a:pt x="485" y="138"/>
                      </a:lnTo>
                      <a:lnTo>
                        <a:pt x="555" y="128"/>
                      </a:lnTo>
                      <a:lnTo>
                        <a:pt x="628" y="117"/>
                      </a:lnTo>
                      <a:lnTo>
                        <a:pt x="702" y="107"/>
                      </a:lnTo>
                      <a:lnTo>
                        <a:pt x="777" y="95"/>
                      </a:lnTo>
                      <a:lnTo>
                        <a:pt x="1007" y="63"/>
                      </a:lnTo>
                      <a:lnTo>
                        <a:pt x="1084" y="53"/>
                      </a:lnTo>
                      <a:lnTo>
                        <a:pt x="1232" y="35"/>
                      </a:lnTo>
                      <a:lnTo>
                        <a:pt x="1303" y="27"/>
                      </a:lnTo>
                      <a:lnTo>
                        <a:pt x="1372" y="20"/>
                      </a:lnTo>
                      <a:lnTo>
                        <a:pt x="1438" y="14"/>
                      </a:lnTo>
                      <a:lnTo>
                        <a:pt x="1500" y="8"/>
                      </a:lnTo>
                      <a:lnTo>
                        <a:pt x="1558" y="4"/>
                      </a:lnTo>
                      <a:lnTo>
                        <a:pt x="1611" y="2"/>
                      </a:lnTo>
                      <a:lnTo>
                        <a:pt x="1660" y="0"/>
                      </a:lnTo>
                      <a:close/>
                    </a:path>
                  </a:pathLst>
                </a:custGeom>
                <a:solidFill>
                  <a:srgbClr val="70772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Freeform 146"/>
                <p:cNvSpPr>
                  <a:spLocks/>
                </p:cNvSpPr>
                <p:nvPr/>
              </p:nvSpPr>
              <p:spPr bwMode="auto">
                <a:xfrm>
                  <a:off x="2838451" y="1893888"/>
                  <a:ext cx="2686050" cy="346075"/>
                </a:xfrm>
                <a:custGeom>
                  <a:avLst/>
                  <a:gdLst/>
                  <a:ahLst/>
                  <a:cxnLst>
                    <a:cxn ang="0">
                      <a:pos x="1650" y="0"/>
                    </a:cxn>
                    <a:cxn ang="0">
                      <a:pos x="1671" y="4"/>
                    </a:cxn>
                    <a:cxn ang="0">
                      <a:pos x="1692" y="10"/>
                    </a:cxn>
                    <a:cxn ang="0">
                      <a:pos x="7" y="218"/>
                    </a:cxn>
                    <a:cxn ang="0">
                      <a:pos x="3" y="211"/>
                    </a:cxn>
                    <a:cxn ang="0">
                      <a:pos x="0" y="206"/>
                    </a:cxn>
                    <a:cxn ang="0">
                      <a:pos x="1650" y="0"/>
                    </a:cxn>
                  </a:cxnLst>
                  <a:rect l="0" t="0" r="r" b="b"/>
                  <a:pathLst>
                    <a:path w="1692" h="218">
                      <a:moveTo>
                        <a:pt x="1650" y="0"/>
                      </a:moveTo>
                      <a:lnTo>
                        <a:pt x="1671" y="4"/>
                      </a:lnTo>
                      <a:lnTo>
                        <a:pt x="1692" y="10"/>
                      </a:lnTo>
                      <a:lnTo>
                        <a:pt x="7" y="218"/>
                      </a:lnTo>
                      <a:lnTo>
                        <a:pt x="3" y="211"/>
                      </a:lnTo>
                      <a:lnTo>
                        <a:pt x="0" y="206"/>
                      </a:lnTo>
                      <a:lnTo>
                        <a:pt x="1650" y="0"/>
                      </a:lnTo>
                      <a:close/>
                    </a:path>
                  </a:pathLst>
                </a:custGeom>
                <a:solidFill>
                  <a:srgbClr val="CEC97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Freeform 147"/>
                <p:cNvSpPr>
                  <a:spLocks/>
                </p:cNvSpPr>
                <p:nvPr/>
              </p:nvSpPr>
              <p:spPr bwMode="auto">
                <a:xfrm>
                  <a:off x="2862263" y="1936750"/>
                  <a:ext cx="2763838" cy="354013"/>
                </a:xfrm>
                <a:custGeom>
                  <a:avLst/>
                  <a:gdLst/>
                  <a:ahLst/>
                  <a:cxnLst>
                    <a:cxn ang="0">
                      <a:pos x="1719" y="0"/>
                    </a:cxn>
                    <a:cxn ang="0">
                      <a:pos x="1730" y="5"/>
                    </a:cxn>
                    <a:cxn ang="0">
                      <a:pos x="1741" y="12"/>
                    </a:cxn>
                    <a:cxn ang="0">
                      <a:pos x="5" y="223"/>
                    </a:cxn>
                    <a:cxn ang="0">
                      <a:pos x="3" y="219"/>
                    </a:cxn>
                    <a:cxn ang="0">
                      <a:pos x="1" y="214"/>
                    </a:cxn>
                    <a:cxn ang="0">
                      <a:pos x="0" y="210"/>
                    </a:cxn>
                    <a:cxn ang="0">
                      <a:pos x="1719" y="0"/>
                    </a:cxn>
                  </a:cxnLst>
                  <a:rect l="0" t="0" r="r" b="b"/>
                  <a:pathLst>
                    <a:path w="1741" h="223">
                      <a:moveTo>
                        <a:pt x="1719" y="0"/>
                      </a:moveTo>
                      <a:lnTo>
                        <a:pt x="1730" y="5"/>
                      </a:lnTo>
                      <a:lnTo>
                        <a:pt x="1741" y="12"/>
                      </a:lnTo>
                      <a:lnTo>
                        <a:pt x="5" y="223"/>
                      </a:lnTo>
                      <a:lnTo>
                        <a:pt x="3" y="219"/>
                      </a:lnTo>
                      <a:lnTo>
                        <a:pt x="1" y="214"/>
                      </a:lnTo>
                      <a:lnTo>
                        <a:pt x="0" y="210"/>
                      </a:lnTo>
                      <a:lnTo>
                        <a:pt x="1719" y="0"/>
                      </a:lnTo>
                      <a:close/>
                    </a:path>
                  </a:pathLst>
                </a:custGeom>
                <a:solidFill>
                  <a:srgbClr val="CEC97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Freeform 148"/>
                <p:cNvSpPr>
                  <a:spLocks/>
                </p:cNvSpPr>
                <p:nvPr/>
              </p:nvSpPr>
              <p:spPr bwMode="auto">
                <a:xfrm>
                  <a:off x="2879726" y="1984375"/>
                  <a:ext cx="2806700" cy="357188"/>
                </a:xfrm>
                <a:custGeom>
                  <a:avLst/>
                  <a:gdLst/>
                  <a:ahLst/>
                  <a:cxnLst>
                    <a:cxn ang="0">
                      <a:pos x="1755" y="0"/>
                    </a:cxn>
                    <a:cxn ang="0">
                      <a:pos x="1760" y="4"/>
                    </a:cxn>
                    <a:cxn ang="0">
                      <a:pos x="1764" y="10"/>
                    </a:cxn>
                    <a:cxn ang="0">
                      <a:pos x="1768" y="14"/>
                    </a:cxn>
                    <a:cxn ang="0">
                      <a:pos x="4" y="225"/>
                    </a:cxn>
                    <a:cxn ang="0">
                      <a:pos x="1" y="218"/>
                    </a:cxn>
                    <a:cxn ang="0">
                      <a:pos x="0" y="212"/>
                    </a:cxn>
                    <a:cxn ang="0">
                      <a:pos x="1755" y="0"/>
                    </a:cxn>
                  </a:cxnLst>
                  <a:rect l="0" t="0" r="r" b="b"/>
                  <a:pathLst>
                    <a:path w="1768" h="225">
                      <a:moveTo>
                        <a:pt x="1755" y="0"/>
                      </a:moveTo>
                      <a:lnTo>
                        <a:pt x="1760" y="4"/>
                      </a:lnTo>
                      <a:lnTo>
                        <a:pt x="1764" y="10"/>
                      </a:lnTo>
                      <a:lnTo>
                        <a:pt x="1768" y="14"/>
                      </a:lnTo>
                      <a:lnTo>
                        <a:pt x="4" y="225"/>
                      </a:lnTo>
                      <a:lnTo>
                        <a:pt x="1" y="218"/>
                      </a:lnTo>
                      <a:lnTo>
                        <a:pt x="0" y="212"/>
                      </a:lnTo>
                      <a:lnTo>
                        <a:pt x="1755" y="0"/>
                      </a:lnTo>
                      <a:close/>
                    </a:path>
                  </a:pathLst>
                </a:custGeom>
                <a:solidFill>
                  <a:srgbClr val="CEC97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Freeform 149"/>
                <p:cNvSpPr>
                  <a:spLocks/>
                </p:cNvSpPr>
                <p:nvPr/>
              </p:nvSpPr>
              <p:spPr bwMode="auto">
                <a:xfrm>
                  <a:off x="2894013" y="2038350"/>
                  <a:ext cx="2827338" cy="354013"/>
                </a:xfrm>
                <a:custGeom>
                  <a:avLst/>
                  <a:gdLst/>
                  <a:ahLst/>
                  <a:cxnLst>
                    <a:cxn ang="0">
                      <a:pos x="1774" y="0"/>
                    </a:cxn>
                    <a:cxn ang="0">
                      <a:pos x="1777" y="5"/>
                    </a:cxn>
                    <a:cxn ang="0">
                      <a:pos x="1780" y="9"/>
                    </a:cxn>
                    <a:cxn ang="0">
                      <a:pos x="1781" y="14"/>
                    </a:cxn>
                    <a:cxn ang="0">
                      <a:pos x="3" y="223"/>
                    </a:cxn>
                    <a:cxn ang="0">
                      <a:pos x="3" y="219"/>
                    </a:cxn>
                    <a:cxn ang="0">
                      <a:pos x="1" y="213"/>
                    </a:cxn>
                    <a:cxn ang="0">
                      <a:pos x="0" y="209"/>
                    </a:cxn>
                    <a:cxn ang="0">
                      <a:pos x="1774" y="0"/>
                    </a:cxn>
                  </a:cxnLst>
                  <a:rect l="0" t="0" r="r" b="b"/>
                  <a:pathLst>
                    <a:path w="1781" h="223">
                      <a:moveTo>
                        <a:pt x="1774" y="0"/>
                      </a:moveTo>
                      <a:lnTo>
                        <a:pt x="1777" y="5"/>
                      </a:lnTo>
                      <a:lnTo>
                        <a:pt x="1780" y="9"/>
                      </a:lnTo>
                      <a:lnTo>
                        <a:pt x="1781" y="14"/>
                      </a:lnTo>
                      <a:lnTo>
                        <a:pt x="3" y="223"/>
                      </a:lnTo>
                      <a:lnTo>
                        <a:pt x="3" y="219"/>
                      </a:lnTo>
                      <a:lnTo>
                        <a:pt x="1" y="213"/>
                      </a:lnTo>
                      <a:lnTo>
                        <a:pt x="0" y="209"/>
                      </a:lnTo>
                      <a:lnTo>
                        <a:pt x="1774" y="0"/>
                      </a:lnTo>
                      <a:close/>
                    </a:path>
                  </a:pathLst>
                </a:custGeom>
                <a:solidFill>
                  <a:srgbClr val="CEC97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3" name="Freeform 150"/>
                <p:cNvSpPr>
                  <a:spLocks/>
                </p:cNvSpPr>
                <p:nvPr/>
              </p:nvSpPr>
              <p:spPr bwMode="auto">
                <a:xfrm>
                  <a:off x="2903538" y="2093913"/>
                  <a:ext cx="2841625" cy="349250"/>
                </a:xfrm>
                <a:custGeom>
                  <a:avLst/>
                  <a:gdLst/>
                  <a:ahLst/>
                  <a:cxnLst>
                    <a:cxn ang="0">
                      <a:pos x="1785" y="0"/>
                    </a:cxn>
                    <a:cxn ang="0">
                      <a:pos x="1787" y="4"/>
                    </a:cxn>
                    <a:cxn ang="0">
                      <a:pos x="1789" y="10"/>
                    </a:cxn>
                    <a:cxn ang="0">
                      <a:pos x="1790" y="14"/>
                    </a:cxn>
                    <a:cxn ang="0">
                      <a:pos x="2" y="220"/>
                    </a:cxn>
                    <a:cxn ang="0">
                      <a:pos x="2" y="212"/>
                    </a:cxn>
                    <a:cxn ang="0">
                      <a:pos x="0" y="206"/>
                    </a:cxn>
                    <a:cxn ang="0">
                      <a:pos x="1785" y="0"/>
                    </a:cxn>
                  </a:cxnLst>
                  <a:rect l="0" t="0" r="r" b="b"/>
                  <a:pathLst>
                    <a:path w="1790" h="220">
                      <a:moveTo>
                        <a:pt x="1785" y="0"/>
                      </a:moveTo>
                      <a:lnTo>
                        <a:pt x="1787" y="4"/>
                      </a:lnTo>
                      <a:lnTo>
                        <a:pt x="1789" y="10"/>
                      </a:lnTo>
                      <a:lnTo>
                        <a:pt x="1790" y="14"/>
                      </a:lnTo>
                      <a:lnTo>
                        <a:pt x="2" y="220"/>
                      </a:lnTo>
                      <a:lnTo>
                        <a:pt x="2" y="212"/>
                      </a:lnTo>
                      <a:lnTo>
                        <a:pt x="0" y="206"/>
                      </a:lnTo>
                      <a:lnTo>
                        <a:pt x="1785" y="0"/>
                      </a:lnTo>
                      <a:close/>
                    </a:path>
                  </a:pathLst>
                </a:custGeom>
                <a:solidFill>
                  <a:srgbClr val="CEC97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4" name="Freeform 151"/>
                <p:cNvSpPr>
                  <a:spLocks/>
                </p:cNvSpPr>
                <p:nvPr/>
              </p:nvSpPr>
              <p:spPr bwMode="auto">
                <a:xfrm>
                  <a:off x="2909888" y="2151063"/>
                  <a:ext cx="2843213" cy="344488"/>
                </a:xfrm>
                <a:custGeom>
                  <a:avLst/>
                  <a:gdLst/>
                  <a:ahLst/>
                  <a:cxnLst>
                    <a:cxn ang="0">
                      <a:pos x="1790" y="0"/>
                    </a:cxn>
                    <a:cxn ang="0">
                      <a:pos x="1791" y="4"/>
                    </a:cxn>
                    <a:cxn ang="0">
                      <a:pos x="1791" y="15"/>
                    </a:cxn>
                    <a:cxn ang="0">
                      <a:pos x="0" y="217"/>
                    </a:cxn>
                    <a:cxn ang="0">
                      <a:pos x="0" y="203"/>
                    </a:cxn>
                    <a:cxn ang="0">
                      <a:pos x="1790" y="0"/>
                    </a:cxn>
                  </a:cxnLst>
                  <a:rect l="0" t="0" r="r" b="b"/>
                  <a:pathLst>
                    <a:path w="1791" h="217">
                      <a:moveTo>
                        <a:pt x="1790" y="0"/>
                      </a:moveTo>
                      <a:lnTo>
                        <a:pt x="1791" y="4"/>
                      </a:lnTo>
                      <a:lnTo>
                        <a:pt x="1791" y="15"/>
                      </a:lnTo>
                      <a:lnTo>
                        <a:pt x="0" y="217"/>
                      </a:lnTo>
                      <a:lnTo>
                        <a:pt x="0" y="203"/>
                      </a:lnTo>
                      <a:lnTo>
                        <a:pt x="1790" y="0"/>
                      </a:lnTo>
                      <a:close/>
                    </a:path>
                  </a:pathLst>
                </a:custGeom>
                <a:solidFill>
                  <a:srgbClr val="CEC97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5" name="Freeform 152"/>
                <p:cNvSpPr>
                  <a:spLocks/>
                </p:cNvSpPr>
                <p:nvPr/>
              </p:nvSpPr>
              <p:spPr bwMode="auto">
                <a:xfrm>
                  <a:off x="2909888" y="2208213"/>
                  <a:ext cx="2846388" cy="339725"/>
                </a:xfrm>
                <a:custGeom>
                  <a:avLst/>
                  <a:gdLst/>
                  <a:ahLst/>
                  <a:cxnLst>
                    <a:cxn ang="0">
                      <a:pos x="1793" y="0"/>
                    </a:cxn>
                    <a:cxn ang="0">
                      <a:pos x="1793" y="11"/>
                    </a:cxn>
                    <a:cxn ang="0">
                      <a:pos x="1791" y="15"/>
                    </a:cxn>
                    <a:cxn ang="0">
                      <a:pos x="0" y="214"/>
                    </a:cxn>
                    <a:cxn ang="0">
                      <a:pos x="2" y="209"/>
                    </a:cxn>
                    <a:cxn ang="0">
                      <a:pos x="2" y="201"/>
                    </a:cxn>
                    <a:cxn ang="0">
                      <a:pos x="1793" y="0"/>
                    </a:cxn>
                  </a:cxnLst>
                  <a:rect l="0" t="0" r="r" b="b"/>
                  <a:pathLst>
                    <a:path w="1793" h="214">
                      <a:moveTo>
                        <a:pt x="1793" y="0"/>
                      </a:moveTo>
                      <a:lnTo>
                        <a:pt x="1793" y="11"/>
                      </a:lnTo>
                      <a:lnTo>
                        <a:pt x="1791" y="15"/>
                      </a:lnTo>
                      <a:lnTo>
                        <a:pt x="0" y="214"/>
                      </a:lnTo>
                      <a:lnTo>
                        <a:pt x="2" y="209"/>
                      </a:lnTo>
                      <a:lnTo>
                        <a:pt x="2" y="201"/>
                      </a:lnTo>
                      <a:lnTo>
                        <a:pt x="1793" y="0"/>
                      </a:lnTo>
                      <a:close/>
                    </a:path>
                  </a:pathLst>
                </a:custGeom>
                <a:solidFill>
                  <a:srgbClr val="CEC97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 name="Freeform 153"/>
                <p:cNvSpPr>
                  <a:spLocks/>
                </p:cNvSpPr>
                <p:nvPr/>
              </p:nvSpPr>
              <p:spPr bwMode="auto">
                <a:xfrm>
                  <a:off x="2906713" y="2266950"/>
                  <a:ext cx="2844800" cy="333375"/>
                </a:xfrm>
                <a:custGeom>
                  <a:avLst/>
                  <a:gdLst/>
                  <a:ahLst/>
                  <a:cxnLst>
                    <a:cxn ang="0">
                      <a:pos x="1792" y="0"/>
                    </a:cxn>
                    <a:cxn ang="0">
                      <a:pos x="1789" y="16"/>
                    </a:cxn>
                    <a:cxn ang="0">
                      <a:pos x="0" y="210"/>
                    </a:cxn>
                    <a:cxn ang="0">
                      <a:pos x="1" y="205"/>
                    </a:cxn>
                    <a:cxn ang="0">
                      <a:pos x="1" y="197"/>
                    </a:cxn>
                    <a:cxn ang="0">
                      <a:pos x="1792" y="0"/>
                    </a:cxn>
                  </a:cxnLst>
                  <a:rect l="0" t="0" r="r" b="b"/>
                  <a:pathLst>
                    <a:path w="1792" h="210">
                      <a:moveTo>
                        <a:pt x="1792" y="0"/>
                      </a:moveTo>
                      <a:lnTo>
                        <a:pt x="1789" y="16"/>
                      </a:lnTo>
                      <a:lnTo>
                        <a:pt x="0" y="210"/>
                      </a:lnTo>
                      <a:lnTo>
                        <a:pt x="1" y="205"/>
                      </a:lnTo>
                      <a:lnTo>
                        <a:pt x="1" y="197"/>
                      </a:lnTo>
                      <a:lnTo>
                        <a:pt x="1792" y="0"/>
                      </a:lnTo>
                      <a:close/>
                    </a:path>
                  </a:pathLst>
                </a:custGeom>
                <a:solidFill>
                  <a:srgbClr val="CEC97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7" name="Freeform 154"/>
                <p:cNvSpPr>
                  <a:spLocks/>
                </p:cNvSpPr>
                <p:nvPr/>
              </p:nvSpPr>
              <p:spPr bwMode="auto">
                <a:xfrm>
                  <a:off x="2898776" y="2328863"/>
                  <a:ext cx="2840038" cy="323850"/>
                </a:xfrm>
                <a:custGeom>
                  <a:avLst/>
                  <a:gdLst/>
                  <a:ahLst/>
                  <a:cxnLst>
                    <a:cxn ang="0">
                      <a:pos x="1789" y="0"/>
                    </a:cxn>
                    <a:cxn ang="0">
                      <a:pos x="1786" y="6"/>
                    </a:cxn>
                    <a:cxn ang="0">
                      <a:pos x="1785" y="14"/>
                    </a:cxn>
                    <a:cxn ang="0">
                      <a:pos x="0" y="204"/>
                    </a:cxn>
                    <a:cxn ang="0">
                      <a:pos x="1" y="200"/>
                    </a:cxn>
                    <a:cxn ang="0">
                      <a:pos x="1" y="195"/>
                    </a:cxn>
                    <a:cxn ang="0">
                      <a:pos x="2" y="191"/>
                    </a:cxn>
                    <a:cxn ang="0">
                      <a:pos x="1789" y="0"/>
                    </a:cxn>
                  </a:cxnLst>
                  <a:rect l="0" t="0" r="r" b="b"/>
                  <a:pathLst>
                    <a:path w="1789" h="204">
                      <a:moveTo>
                        <a:pt x="1789" y="0"/>
                      </a:moveTo>
                      <a:lnTo>
                        <a:pt x="1786" y="6"/>
                      </a:lnTo>
                      <a:lnTo>
                        <a:pt x="1785" y="14"/>
                      </a:lnTo>
                      <a:lnTo>
                        <a:pt x="0" y="204"/>
                      </a:lnTo>
                      <a:lnTo>
                        <a:pt x="1" y="200"/>
                      </a:lnTo>
                      <a:lnTo>
                        <a:pt x="1" y="195"/>
                      </a:lnTo>
                      <a:lnTo>
                        <a:pt x="2" y="191"/>
                      </a:lnTo>
                      <a:lnTo>
                        <a:pt x="1789" y="0"/>
                      </a:lnTo>
                      <a:close/>
                    </a:path>
                  </a:pathLst>
                </a:custGeom>
                <a:solidFill>
                  <a:srgbClr val="CEC97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Freeform 155"/>
                <p:cNvSpPr>
                  <a:spLocks/>
                </p:cNvSpPr>
                <p:nvPr/>
              </p:nvSpPr>
              <p:spPr bwMode="auto">
                <a:xfrm>
                  <a:off x="2886076" y="2387600"/>
                  <a:ext cx="2835275" cy="319088"/>
                </a:xfrm>
                <a:custGeom>
                  <a:avLst/>
                  <a:gdLst/>
                  <a:ahLst/>
                  <a:cxnLst>
                    <a:cxn ang="0">
                      <a:pos x="1786" y="0"/>
                    </a:cxn>
                    <a:cxn ang="0">
                      <a:pos x="1781" y="16"/>
                    </a:cxn>
                    <a:cxn ang="0">
                      <a:pos x="0" y="201"/>
                    </a:cxn>
                    <a:cxn ang="0">
                      <a:pos x="2" y="193"/>
                    </a:cxn>
                    <a:cxn ang="0">
                      <a:pos x="2" y="187"/>
                    </a:cxn>
                    <a:cxn ang="0">
                      <a:pos x="1786" y="0"/>
                    </a:cxn>
                  </a:cxnLst>
                  <a:rect l="0" t="0" r="r" b="b"/>
                  <a:pathLst>
                    <a:path w="1786" h="201">
                      <a:moveTo>
                        <a:pt x="1786" y="0"/>
                      </a:moveTo>
                      <a:lnTo>
                        <a:pt x="1781" y="16"/>
                      </a:lnTo>
                      <a:lnTo>
                        <a:pt x="0" y="201"/>
                      </a:lnTo>
                      <a:lnTo>
                        <a:pt x="2" y="193"/>
                      </a:lnTo>
                      <a:lnTo>
                        <a:pt x="2" y="187"/>
                      </a:lnTo>
                      <a:lnTo>
                        <a:pt x="1786" y="0"/>
                      </a:lnTo>
                      <a:close/>
                    </a:path>
                  </a:pathLst>
                </a:custGeom>
                <a:solidFill>
                  <a:srgbClr val="CEC97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Freeform 156"/>
                <p:cNvSpPr>
                  <a:spLocks/>
                </p:cNvSpPr>
                <p:nvPr/>
              </p:nvSpPr>
              <p:spPr bwMode="auto">
                <a:xfrm>
                  <a:off x="2867026" y="2449513"/>
                  <a:ext cx="2832100" cy="311150"/>
                </a:xfrm>
                <a:custGeom>
                  <a:avLst/>
                  <a:gdLst/>
                  <a:ahLst/>
                  <a:cxnLst>
                    <a:cxn ang="0">
                      <a:pos x="1784" y="0"/>
                    </a:cxn>
                    <a:cxn ang="0">
                      <a:pos x="1781" y="5"/>
                    </a:cxn>
                    <a:cxn ang="0">
                      <a:pos x="1780" y="9"/>
                    </a:cxn>
                    <a:cxn ang="0">
                      <a:pos x="1777" y="14"/>
                    </a:cxn>
                    <a:cxn ang="0">
                      <a:pos x="0" y="196"/>
                    </a:cxn>
                    <a:cxn ang="0">
                      <a:pos x="2" y="191"/>
                    </a:cxn>
                    <a:cxn ang="0">
                      <a:pos x="5" y="183"/>
                    </a:cxn>
                    <a:cxn ang="0">
                      <a:pos x="1784" y="0"/>
                    </a:cxn>
                  </a:cxnLst>
                  <a:rect l="0" t="0" r="r" b="b"/>
                  <a:pathLst>
                    <a:path w="1784" h="196">
                      <a:moveTo>
                        <a:pt x="1784" y="0"/>
                      </a:moveTo>
                      <a:lnTo>
                        <a:pt x="1781" y="5"/>
                      </a:lnTo>
                      <a:lnTo>
                        <a:pt x="1780" y="9"/>
                      </a:lnTo>
                      <a:lnTo>
                        <a:pt x="1777" y="14"/>
                      </a:lnTo>
                      <a:lnTo>
                        <a:pt x="0" y="196"/>
                      </a:lnTo>
                      <a:lnTo>
                        <a:pt x="2" y="191"/>
                      </a:lnTo>
                      <a:lnTo>
                        <a:pt x="5" y="183"/>
                      </a:lnTo>
                      <a:lnTo>
                        <a:pt x="1784" y="0"/>
                      </a:lnTo>
                      <a:close/>
                    </a:path>
                  </a:pathLst>
                </a:custGeom>
                <a:solidFill>
                  <a:srgbClr val="CEC97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 name="Freeform 157"/>
                <p:cNvSpPr>
                  <a:spLocks/>
                </p:cNvSpPr>
                <p:nvPr/>
              </p:nvSpPr>
              <p:spPr bwMode="auto">
                <a:xfrm>
                  <a:off x="2843213" y="2505075"/>
                  <a:ext cx="2889250" cy="311150"/>
                </a:xfrm>
                <a:custGeom>
                  <a:avLst/>
                  <a:gdLst/>
                  <a:ahLst/>
                  <a:cxnLst>
                    <a:cxn ang="0">
                      <a:pos x="1808" y="0"/>
                    </a:cxn>
                    <a:cxn ang="0">
                      <a:pos x="1820" y="14"/>
                    </a:cxn>
                    <a:cxn ang="0">
                      <a:pos x="0" y="196"/>
                    </a:cxn>
                    <a:cxn ang="0">
                      <a:pos x="3" y="190"/>
                    </a:cxn>
                    <a:cxn ang="0">
                      <a:pos x="4" y="186"/>
                    </a:cxn>
                    <a:cxn ang="0">
                      <a:pos x="7" y="181"/>
                    </a:cxn>
                    <a:cxn ang="0">
                      <a:pos x="1808" y="0"/>
                    </a:cxn>
                  </a:cxnLst>
                  <a:rect l="0" t="0" r="r" b="b"/>
                  <a:pathLst>
                    <a:path w="1820" h="196">
                      <a:moveTo>
                        <a:pt x="1808" y="0"/>
                      </a:moveTo>
                      <a:lnTo>
                        <a:pt x="1820" y="14"/>
                      </a:lnTo>
                      <a:lnTo>
                        <a:pt x="0" y="196"/>
                      </a:lnTo>
                      <a:lnTo>
                        <a:pt x="3" y="190"/>
                      </a:lnTo>
                      <a:lnTo>
                        <a:pt x="4" y="186"/>
                      </a:lnTo>
                      <a:lnTo>
                        <a:pt x="7" y="181"/>
                      </a:lnTo>
                      <a:lnTo>
                        <a:pt x="1808" y="0"/>
                      </a:lnTo>
                      <a:close/>
                    </a:path>
                  </a:pathLst>
                </a:custGeom>
                <a:solidFill>
                  <a:srgbClr val="CEC97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1" name="Freeform 158"/>
                <p:cNvSpPr>
                  <a:spLocks/>
                </p:cNvSpPr>
                <p:nvPr/>
              </p:nvSpPr>
              <p:spPr bwMode="auto">
                <a:xfrm>
                  <a:off x="2816226" y="2562225"/>
                  <a:ext cx="2897188" cy="307975"/>
                </a:xfrm>
                <a:custGeom>
                  <a:avLst/>
                  <a:gdLst/>
                  <a:ahLst/>
                  <a:cxnLst>
                    <a:cxn ang="0">
                      <a:pos x="1825" y="0"/>
                    </a:cxn>
                    <a:cxn ang="0">
                      <a:pos x="1823" y="3"/>
                    </a:cxn>
                    <a:cxn ang="0">
                      <a:pos x="1821" y="6"/>
                    </a:cxn>
                    <a:cxn ang="0">
                      <a:pos x="1817" y="10"/>
                    </a:cxn>
                    <a:cxn ang="0">
                      <a:pos x="1812" y="14"/>
                    </a:cxn>
                    <a:cxn ang="0">
                      <a:pos x="1805" y="18"/>
                    </a:cxn>
                    <a:cxn ang="0">
                      <a:pos x="0" y="194"/>
                    </a:cxn>
                    <a:cxn ang="0">
                      <a:pos x="4" y="186"/>
                    </a:cxn>
                    <a:cxn ang="0">
                      <a:pos x="8" y="180"/>
                    </a:cxn>
                    <a:cxn ang="0">
                      <a:pos x="1825" y="0"/>
                    </a:cxn>
                  </a:cxnLst>
                  <a:rect l="0" t="0" r="r" b="b"/>
                  <a:pathLst>
                    <a:path w="1825" h="194">
                      <a:moveTo>
                        <a:pt x="1825" y="0"/>
                      </a:moveTo>
                      <a:lnTo>
                        <a:pt x="1823" y="3"/>
                      </a:lnTo>
                      <a:lnTo>
                        <a:pt x="1821" y="6"/>
                      </a:lnTo>
                      <a:lnTo>
                        <a:pt x="1817" y="10"/>
                      </a:lnTo>
                      <a:lnTo>
                        <a:pt x="1812" y="14"/>
                      </a:lnTo>
                      <a:lnTo>
                        <a:pt x="1805" y="18"/>
                      </a:lnTo>
                      <a:lnTo>
                        <a:pt x="0" y="194"/>
                      </a:lnTo>
                      <a:lnTo>
                        <a:pt x="4" y="186"/>
                      </a:lnTo>
                      <a:lnTo>
                        <a:pt x="8" y="180"/>
                      </a:lnTo>
                      <a:lnTo>
                        <a:pt x="1825" y="0"/>
                      </a:lnTo>
                      <a:close/>
                    </a:path>
                  </a:pathLst>
                </a:custGeom>
                <a:solidFill>
                  <a:srgbClr val="CEC97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2" name="Freeform 159"/>
                <p:cNvSpPr>
                  <a:spLocks/>
                </p:cNvSpPr>
                <p:nvPr/>
              </p:nvSpPr>
              <p:spPr bwMode="auto">
                <a:xfrm>
                  <a:off x="5211763" y="2430463"/>
                  <a:ext cx="298450" cy="233363"/>
                </a:xfrm>
                <a:custGeom>
                  <a:avLst/>
                  <a:gdLst/>
                  <a:ahLst/>
                  <a:cxnLst>
                    <a:cxn ang="0">
                      <a:pos x="188" y="0"/>
                    </a:cxn>
                    <a:cxn ang="0">
                      <a:pos x="168" y="122"/>
                    </a:cxn>
                    <a:cxn ang="0">
                      <a:pos x="0" y="147"/>
                    </a:cxn>
                    <a:cxn ang="0">
                      <a:pos x="2" y="144"/>
                    </a:cxn>
                    <a:cxn ang="0">
                      <a:pos x="8" y="124"/>
                    </a:cxn>
                    <a:cxn ang="0">
                      <a:pos x="15" y="110"/>
                    </a:cxn>
                    <a:cxn ang="0">
                      <a:pos x="25" y="93"/>
                    </a:cxn>
                    <a:cxn ang="0">
                      <a:pos x="37" y="75"/>
                    </a:cxn>
                    <a:cxn ang="0">
                      <a:pos x="53" y="57"/>
                    </a:cxn>
                    <a:cxn ang="0">
                      <a:pos x="73" y="41"/>
                    </a:cxn>
                    <a:cxn ang="0">
                      <a:pos x="95" y="25"/>
                    </a:cxn>
                    <a:cxn ang="0">
                      <a:pos x="122" y="13"/>
                    </a:cxn>
                    <a:cxn ang="0">
                      <a:pos x="152" y="4"/>
                    </a:cxn>
                    <a:cxn ang="0">
                      <a:pos x="188" y="0"/>
                    </a:cxn>
                  </a:cxnLst>
                  <a:rect l="0" t="0" r="r" b="b"/>
                  <a:pathLst>
                    <a:path w="188" h="147">
                      <a:moveTo>
                        <a:pt x="188" y="0"/>
                      </a:moveTo>
                      <a:lnTo>
                        <a:pt x="168" y="122"/>
                      </a:lnTo>
                      <a:lnTo>
                        <a:pt x="0" y="147"/>
                      </a:lnTo>
                      <a:lnTo>
                        <a:pt x="2" y="144"/>
                      </a:lnTo>
                      <a:lnTo>
                        <a:pt x="8" y="124"/>
                      </a:lnTo>
                      <a:lnTo>
                        <a:pt x="15" y="110"/>
                      </a:lnTo>
                      <a:lnTo>
                        <a:pt x="25" y="93"/>
                      </a:lnTo>
                      <a:lnTo>
                        <a:pt x="37" y="75"/>
                      </a:lnTo>
                      <a:lnTo>
                        <a:pt x="53" y="57"/>
                      </a:lnTo>
                      <a:lnTo>
                        <a:pt x="73" y="41"/>
                      </a:lnTo>
                      <a:lnTo>
                        <a:pt x="95" y="25"/>
                      </a:lnTo>
                      <a:lnTo>
                        <a:pt x="122" y="13"/>
                      </a:lnTo>
                      <a:lnTo>
                        <a:pt x="152" y="4"/>
                      </a:lnTo>
                      <a:lnTo>
                        <a:pt x="188" y="0"/>
                      </a:lnTo>
                      <a:close/>
                    </a:path>
                  </a:pathLst>
                </a:custGeom>
                <a:solidFill>
                  <a:srgbClr val="70772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3" name="Freeform 160"/>
                <p:cNvSpPr>
                  <a:spLocks/>
                </p:cNvSpPr>
                <p:nvPr/>
              </p:nvSpPr>
              <p:spPr bwMode="auto">
                <a:xfrm>
                  <a:off x="2635251" y="1589088"/>
                  <a:ext cx="3332163" cy="1490663"/>
                </a:xfrm>
                <a:custGeom>
                  <a:avLst/>
                  <a:gdLst/>
                  <a:ahLst/>
                  <a:cxnLst>
                    <a:cxn ang="0">
                      <a:pos x="1791" y="0"/>
                    </a:cxn>
                    <a:cxn ang="0">
                      <a:pos x="1841" y="5"/>
                    </a:cxn>
                    <a:cxn ang="0">
                      <a:pos x="1888" y="16"/>
                    </a:cxn>
                    <a:cxn ang="0">
                      <a:pos x="1930" y="33"/>
                    </a:cxn>
                    <a:cxn ang="0">
                      <a:pos x="1968" y="57"/>
                    </a:cxn>
                    <a:cxn ang="0">
                      <a:pos x="2001" y="85"/>
                    </a:cxn>
                    <a:cxn ang="0">
                      <a:pos x="2030" y="119"/>
                    </a:cxn>
                    <a:cxn ang="0">
                      <a:pos x="2054" y="159"/>
                    </a:cxn>
                    <a:cxn ang="0">
                      <a:pos x="2074" y="203"/>
                    </a:cxn>
                    <a:cxn ang="0">
                      <a:pos x="2087" y="251"/>
                    </a:cxn>
                    <a:cxn ang="0">
                      <a:pos x="2096" y="304"/>
                    </a:cxn>
                    <a:cxn ang="0">
                      <a:pos x="2099" y="361"/>
                    </a:cxn>
                    <a:cxn ang="0">
                      <a:pos x="2098" y="402"/>
                    </a:cxn>
                    <a:cxn ang="0">
                      <a:pos x="2092" y="443"/>
                    </a:cxn>
                    <a:cxn ang="0">
                      <a:pos x="2085" y="483"/>
                    </a:cxn>
                    <a:cxn ang="0">
                      <a:pos x="2073" y="520"/>
                    </a:cxn>
                    <a:cxn ang="0">
                      <a:pos x="2058" y="557"/>
                    </a:cxn>
                    <a:cxn ang="0">
                      <a:pos x="2038" y="591"/>
                    </a:cxn>
                    <a:cxn ang="0">
                      <a:pos x="2016" y="623"/>
                    </a:cxn>
                    <a:cxn ang="0">
                      <a:pos x="1989" y="652"/>
                    </a:cxn>
                    <a:cxn ang="0">
                      <a:pos x="1958" y="678"/>
                    </a:cxn>
                    <a:cxn ang="0">
                      <a:pos x="1922" y="701"/>
                    </a:cxn>
                    <a:cxn ang="0">
                      <a:pos x="1884" y="721"/>
                    </a:cxn>
                    <a:cxn ang="0">
                      <a:pos x="1839" y="737"/>
                    </a:cxn>
                    <a:cxn ang="0">
                      <a:pos x="1790" y="747"/>
                    </a:cxn>
                    <a:cxn ang="0">
                      <a:pos x="1737" y="755"/>
                    </a:cxn>
                    <a:cxn ang="0">
                      <a:pos x="0" y="939"/>
                    </a:cxn>
                    <a:cxn ang="0">
                      <a:pos x="0" y="828"/>
                    </a:cxn>
                    <a:cxn ang="0">
                      <a:pos x="1700" y="661"/>
                    </a:cxn>
                    <a:cxn ang="0">
                      <a:pos x="1746" y="656"/>
                    </a:cxn>
                    <a:cxn ang="0">
                      <a:pos x="1788" y="645"/>
                    </a:cxn>
                    <a:cxn ang="0">
                      <a:pos x="1827" y="631"/>
                    </a:cxn>
                    <a:cxn ang="0">
                      <a:pos x="1861" y="612"/>
                    </a:cxn>
                    <a:cxn ang="0">
                      <a:pos x="1892" y="588"/>
                    </a:cxn>
                    <a:cxn ang="0">
                      <a:pos x="1918" y="563"/>
                    </a:cxn>
                    <a:cxn ang="0">
                      <a:pos x="1940" y="534"/>
                    </a:cxn>
                    <a:cxn ang="0">
                      <a:pos x="1959" y="503"/>
                    </a:cxn>
                    <a:cxn ang="0">
                      <a:pos x="1975" y="471"/>
                    </a:cxn>
                    <a:cxn ang="0">
                      <a:pos x="1985" y="437"/>
                    </a:cxn>
                    <a:cxn ang="0">
                      <a:pos x="1992" y="402"/>
                    </a:cxn>
                    <a:cxn ang="0">
                      <a:pos x="1996" y="368"/>
                    </a:cxn>
                    <a:cxn ang="0">
                      <a:pos x="1995" y="333"/>
                    </a:cxn>
                    <a:cxn ang="0">
                      <a:pos x="1991" y="298"/>
                    </a:cxn>
                    <a:cxn ang="0">
                      <a:pos x="1981" y="267"/>
                    </a:cxn>
                    <a:cxn ang="0">
                      <a:pos x="1968" y="235"/>
                    </a:cxn>
                    <a:cxn ang="0">
                      <a:pos x="1952" y="207"/>
                    </a:cxn>
                    <a:cxn ang="0">
                      <a:pos x="1931" y="180"/>
                    </a:cxn>
                    <a:cxn ang="0">
                      <a:pos x="1906" y="156"/>
                    </a:cxn>
                    <a:cxn ang="0">
                      <a:pos x="1877" y="138"/>
                    </a:cxn>
                    <a:cxn ang="0">
                      <a:pos x="1844" y="122"/>
                    </a:cxn>
                    <a:cxn ang="0">
                      <a:pos x="1807" y="111"/>
                    </a:cxn>
                    <a:cxn ang="0">
                      <a:pos x="1766" y="105"/>
                    </a:cxn>
                    <a:cxn ang="0">
                      <a:pos x="1721" y="105"/>
                    </a:cxn>
                    <a:cxn ang="0">
                      <a:pos x="1672" y="110"/>
                    </a:cxn>
                    <a:cxn ang="0">
                      <a:pos x="0" y="341"/>
                    </a:cxn>
                    <a:cxn ang="0">
                      <a:pos x="0" y="236"/>
                    </a:cxn>
                    <a:cxn ang="0">
                      <a:pos x="1737" y="1"/>
                    </a:cxn>
                    <a:cxn ang="0">
                      <a:pos x="1791" y="0"/>
                    </a:cxn>
                  </a:cxnLst>
                  <a:rect l="0" t="0" r="r" b="b"/>
                  <a:pathLst>
                    <a:path w="2099" h="939">
                      <a:moveTo>
                        <a:pt x="1791" y="0"/>
                      </a:moveTo>
                      <a:lnTo>
                        <a:pt x="1841" y="5"/>
                      </a:lnTo>
                      <a:lnTo>
                        <a:pt x="1888" y="16"/>
                      </a:lnTo>
                      <a:lnTo>
                        <a:pt x="1930" y="33"/>
                      </a:lnTo>
                      <a:lnTo>
                        <a:pt x="1968" y="57"/>
                      </a:lnTo>
                      <a:lnTo>
                        <a:pt x="2001" y="85"/>
                      </a:lnTo>
                      <a:lnTo>
                        <a:pt x="2030" y="119"/>
                      </a:lnTo>
                      <a:lnTo>
                        <a:pt x="2054" y="159"/>
                      </a:lnTo>
                      <a:lnTo>
                        <a:pt x="2074" y="203"/>
                      </a:lnTo>
                      <a:lnTo>
                        <a:pt x="2087" y="251"/>
                      </a:lnTo>
                      <a:lnTo>
                        <a:pt x="2096" y="304"/>
                      </a:lnTo>
                      <a:lnTo>
                        <a:pt x="2099" y="361"/>
                      </a:lnTo>
                      <a:lnTo>
                        <a:pt x="2098" y="402"/>
                      </a:lnTo>
                      <a:lnTo>
                        <a:pt x="2092" y="443"/>
                      </a:lnTo>
                      <a:lnTo>
                        <a:pt x="2085" y="483"/>
                      </a:lnTo>
                      <a:lnTo>
                        <a:pt x="2073" y="520"/>
                      </a:lnTo>
                      <a:lnTo>
                        <a:pt x="2058" y="557"/>
                      </a:lnTo>
                      <a:lnTo>
                        <a:pt x="2038" y="591"/>
                      </a:lnTo>
                      <a:lnTo>
                        <a:pt x="2016" y="623"/>
                      </a:lnTo>
                      <a:lnTo>
                        <a:pt x="1989" y="652"/>
                      </a:lnTo>
                      <a:lnTo>
                        <a:pt x="1958" y="678"/>
                      </a:lnTo>
                      <a:lnTo>
                        <a:pt x="1922" y="701"/>
                      </a:lnTo>
                      <a:lnTo>
                        <a:pt x="1884" y="721"/>
                      </a:lnTo>
                      <a:lnTo>
                        <a:pt x="1839" y="737"/>
                      </a:lnTo>
                      <a:lnTo>
                        <a:pt x="1790" y="747"/>
                      </a:lnTo>
                      <a:lnTo>
                        <a:pt x="1737" y="755"/>
                      </a:lnTo>
                      <a:lnTo>
                        <a:pt x="0" y="939"/>
                      </a:lnTo>
                      <a:lnTo>
                        <a:pt x="0" y="828"/>
                      </a:lnTo>
                      <a:lnTo>
                        <a:pt x="1700" y="661"/>
                      </a:lnTo>
                      <a:lnTo>
                        <a:pt x="1746" y="656"/>
                      </a:lnTo>
                      <a:lnTo>
                        <a:pt x="1788" y="645"/>
                      </a:lnTo>
                      <a:lnTo>
                        <a:pt x="1827" y="631"/>
                      </a:lnTo>
                      <a:lnTo>
                        <a:pt x="1861" y="612"/>
                      </a:lnTo>
                      <a:lnTo>
                        <a:pt x="1892" y="588"/>
                      </a:lnTo>
                      <a:lnTo>
                        <a:pt x="1918" y="563"/>
                      </a:lnTo>
                      <a:lnTo>
                        <a:pt x="1940" y="534"/>
                      </a:lnTo>
                      <a:lnTo>
                        <a:pt x="1959" y="503"/>
                      </a:lnTo>
                      <a:lnTo>
                        <a:pt x="1975" y="471"/>
                      </a:lnTo>
                      <a:lnTo>
                        <a:pt x="1985" y="437"/>
                      </a:lnTo>
                      <a:lnTo>
                        <a:pt x="1992" y="402"/>
                      </a:lnTo>
                      <a:lnTo>
                        <a:pt x="1996" y="368"/>
                      </a:lnTo>
                      <a:lnTo>
                        <a:pt x="1995" y="333"/>
                      </a:lnTo>
                      <a:lnTo>
                        <a:pt x="1991" y="298"/>
                      </a:lnTo>
                      <a:lnTo>
                        <a:pt x="1981" y="267"/>
                      </a:lnTo>
                      <a:lnTo>
                        <a:pt x="1968" y="235"/>
                      </a:lnTo>
                      <a:lnTo>
                        <a:pt x="1952" y="207"/>
                      </a:lnTo>
                      <a:lnTo>
                        <a:pt x="1931" y="180"/>
                      </a:lnTo>
                      <a:lnTo>
                        <a:pt x="1906" y="156"/>
                      </a:lnTo>
                      <a:lnTo>
                        <a:pt x="1877" y="138"/>
                      </a:lnTo>
                      <a:lnTo>
                        <a:pt x="1844" y="122"/>
                      </a:lnTo>
                      <a:lnTo>
                        <a:pt x="1807" y="111"/>
                      </a:lnTo>
                      <a:lnTo>
                        <a:pt x="1766" y="105"/>
                      </a:lnTo>
                      <a:lnTo>
                        <a:pt x="1721" y="105"/>
                      </a:lnTo>
                      <a:lnTo>
                        <a:pt x="1672" y="110"/>
                      </a:lnTo>
                      <a:lnTo>
                        <a:pt x="0" y="341"/>
                      </a:lnTo>
                      <a:lnTo>
                        <a:pt x="0" y="236"/>
                      </a:lnTo>
                      <a:lnTo>
                        <a:pt x="1737" y="1"/>
                      </a:lnTo>
                      <a:lnTo>
                        <a:pt x="1791" y="0"/>
                      </a:lnTo>
                      <a:close/>
                    </a:path>
                  </a:pathLst>
                </a:custGeom>
                <a:solidFill>
                  <a:srgbClr val="7BDE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4" name="Freeform 161"/>
                <p:cNvSpPr>
                  <a:spLocks/>
                </p:cNvSpPr>
                <p:nvPr/>
              </p:nvSpPr>
              <p:spPr bwMode="auto">
                <a:xfrm>
                  <a:off x="2759076" y="2112963"/>
                  <a:ext cx="192088" cy="771525"/>
                </a:xfrm>
                <a:custGeom>
                  <a:avLst/>
                  <a:gdLst/>
                  <a:ahLst/>
                  <a:cxnLst>
                    <a:cxn ang="0">
                      <a:pos x="0" y="0"/>
                    </a:cxn>
                    <a:cxn ang="0">
                      <a:pos x="40" y="46"/>
                    </a:cxn>
                    <a:cxn ang="0">
                      <a:pos x="72" y="89"/>
                    </a:cxn>
                    <a:cxn ang="0">
                      <a:pos x="94" y="132"/>
                    </a:cxn>
                    <a:cxn ang="0">
                      <a:pos x="109" y="174"/>
                    </a:cxn>
                    <a:cxn ang="0">
                      <a:pos x="118" y="214"/>
                    </a:cxn>
                    <a:cxn ang="0">
                      <a:pos x="121" y="253"/>
                    </a:cxn>
                    <a:cxn ang="0">
                      <a:pos x="119" y="289"/>
                    </a:cxn>
                    <a:cxn ang="0">
                      <a:pos x="114" y="323"/>
                    </a:cxn>
                    <a:cxn ang="0">
                      <a:pos x="105" y="355"/>
                    </a:cxn>
                    <a:cxn ang="0">
                      <a:pos x="94" y="383"/>
                    </a:cxn>
                    <a:cxn ang="0">
                      <a:pos x="82" y="409"/>
                    </a:cxn>
                    <a:cxn ang="0">
                      <a:pos x="70" y="432"/>
                    </a:cxn>
                    <a:cxn ang="0">
                      <a:pos x="57" y="451"/>
                    </a:cxn>
                    <a:cxn ang="0">
                      <a:pos x="47" y="467"/>
                    </a:cxn>
                    <a:cxn ang="0">
                      <a:pos x="37" y="477"/>
                    </a:cxn>
                    <a:cxn ang="0">
                      <a:pos x="32" y="484"/>
                    </a:cxn>
                    <a:cxn ang="0">
                      <a:pos x="29" y="486"/>
                    </a:cxn>
                    <a:cxn ang="0">
                      <a:pos x="53" y="443"/>
                    </a:cxn>
                    <a:cxn ang="0">
                      <a:pos x="69" y="400"/>
                    </a:cxn>
                    <a:cxn ang="0">
                      <a:pos x="80" y="356"/>
                    </a:cxn>
                    <a:cxn ang="0">
                      <a:pos x="86" y="314"/>
                    </a:cxn>
                    <a:cxn ang="0">
                      <a:pos x="86" y="271"/>
                    </a:cxn>
                    <a:cxn ang="0">
                      <a:pos x="84" y="231"/>
                    </a:cxn>
                    <a:cxn ang="0">
                      <a:pos x="77" y="193"/>
                    </a:cxn>
                    <a:cxn ang="0">
                      <a:pos x="69" y="157"/>
                    </a:cxn>
                    <a:cxn ang="0">
                      <a:pos x="58" y="124"/>
                    </a:cxn>
                    <a:cxn ang="0">
                      <a:pos x="48" y="93"/>
                    </a:cxn>
                    <a:cxn ang="0">
                      <a:pos x="36" y="67"/>
                    </a:cxn>
                    <a:cxn ang="0">
                      <a:pos x="25" y="44"/>
                    </a:cxn>
                    <a:cxn ang="0">
                      <a:pos x="15" y="26"/>
                    </a:cxn>
                    <a:cxn ang="0">
                      <a:pos x="7" y="12"/>
                    </a:cxn>
                    <a:cxn ang="0">
                      <a:pos x="2" y="3"/>
                    </a:cxn>
                    <a:cxn ang="0">
                      <a:pos x="0" y="0"/>
                    </a:cxn>
                  </a:cxnLst>
                  <a:rect l="0" t="0" r="r" b="b"/>
                  <a:pathLst>
                    <a:path w="121" h="486">
                      <a:moveTo>
                        <a:pt x="0" y="0"/>
                      </a:moveTo>
                      <a:lnTo>
                        <a:pt x="40" y="46"/>
                      </a:lnTo>
                      <a:lnTo>
                        <a:pt x="72" y="89"/>
                      </a:lnTo>
                      <a:lnTo>
                        <a:pt x="94" y="132"/>
                      </a:lnTo>
                      <a:lnTo>
                        <a:pt x="109" y="174"/>
                      </a:lnTo>
                      <a:lnTo>
                        <a:pt x="118" y="214"/>
                      </a:lnTo>
                      <a:lnTo>
                        <a:pt x="121" y="253"/>
                      </a:lnTo>
                      <a:lnTo>
                        <a:pt x="119" y="289"/>
                      </a:lnTo>
                      <a:lnTo>
                        <a:pt x="114" y="323"/>
                      </a:lnTo>
                      <a:lnTo>
                        <a:pt x="105" y="355"/>
                      </a:lnTo>
                      <a:lnTo>
                        <a:pt x="94" y="383"/>
                      </a:lnTo>
                      <a:lnTo>
                        <a:pt x="82" y="409"/>
                      </a:lnTo>
                      <a:lnTo>
                        <a:pt x="70" y="432"/>
                      </a:lnTo>
                      <a:lnTo>
                        <a:pt x="57" y="451"/>
                      </a:lnTo>
                      <a:lnTo>
                        <a:pt x="47" y="467"/>
                      </a:lnTo>
                      <a:lnTo>
                        <a:pt x="37" y="477"/>
                      </a:lnTo>
                      <a:lnTo>
                        <a:pt x="32" y="484"/>
                      </a:lnTo>
                      <a:lnTo>
                        <a:pt x="29" y="486"/>
                      </a:lnTo>
                      <a:lnTo>
                        <a:pt x="53" y="443"/>
                      </a:lnTo>
                      <a:lnTo>
                        <a:pt x="69" y="400"/>
                      </a:lnTo>
                      <a:lnTo>
                        <a:pt x="80" y="356"/>
                      </a:lnTo>
                      <a:lnTo>
                        <a:pt x="86" y="314"/>
                      </a:lnTo>
                      <a:lnTo>
                        <a:pt x="86" y="271"/>
                      </a:lnTo>
                      <a:lnTo>
                        <a:pt x="84" y="231"/>
                      </a:lnTo>
                      <a:lnTo>
                        <a:pt x="77" y="193"/>
                      </a:lnTo>
                      <a:lnTo>
                        <a:pt x="69" y="157"/>
                      </a:lnTo>
                      <a:lnTo>
                        <a:pt x="58" y="124"/>
                      </a:lnTo>
                      <a:lnTo>
                        <a:pt x="48" y="93"/>
                      </a:lnTo>
                      <a:lnTo>
                        <a:pt x="36" y="67"/>
                      </a:lnTo>
                      <a:lnTo>
                        <a:pt x="25" y="44"/>
                      </a:lnTo>
                      <a:lnTo>
                        <a:pt x="15" y="26"/>
                      </a:lnTo>
                      <a:lnTo>
                        <a:pt x="7" y="12"/>
                      </a:lnTo>
                      <a:lnTo>
                        <a:pt x="2" y="3"/>
                      </a:lnTo>
                      <a:lnTo>
                        <a:pt x="0" y="0"/>
                      </a:lnTo>
                      <a:close/>
                    </a:path>
                  </a:pathLst>
                </a:custGeom>
                <a:solidFill>
                  <a:srgbClr val="FFF8D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5" name="Freeform 162"/>
                <p:cNvSpPr>
                  <a:spLocks/>
                </p:cNvSpPr>
                <p:nvPr/>
              </p:nvSpPr>
              <p:spPr bwMode="auto">
                <a:xfrm>
                  <a:off x="2633663" y="2894013"/>
                  <a:ext cx="28575" cy="185738"/>
                </a:xfrm>
                <a:custGeom>
                  <a:avLst/>
                  <a:gdLst/>
                  <a:ahLst/>
                  <a:cxnLst>
                    <a:cxn ang="0">
                      <a:pos x="18" y="0"/>
                    </a:cxn>
                    <a:cxn ang="0">
                      <a:pos x="18" y="13"/>
                    </a:cxn>
                    <a:cxn ang="0">
                      <a:pos x="16" y="13"/>
                    </a:cxn>
                    <a:cxn ang="0">
                      <a:pos x="1" y="117"/>
                    </a:cxn>
                    <a:cxn ang="0">
                      <a:pos x="0" y="1"/>
                    </a:cxn>
                    <a:cxn ang="0">
                      <a:pos x="18" y="0"/>
                    </a:cxn>
                  </a:cxnLst>
                  <a:rect l="0" t="0" r="r" b="b"/>
                  <a:pathLst>
                    <a:path w="18" h="117">
                      <a:moveTo>
                        <a:pt x="18" y="0"/>
                      </a:moveTo>
                      <a:lnTo>
                        <a:pt x="18" y="13"/>
                      </a:lnTo>
                      <a:lnTo>
                        <a:pt x="16" y="13"/>
                      </a:lnTo>
                      <a:lnTo>
                        <a:pt x="1" y="117"/>
                      </a:lnTo>
                      <a:lnTo>
                        <a:pt x="0" y="1"/>
                      </a:lnTo>
                      <a:lnTo>
                        <a:pt x="18" y="0"/>
                      </a:lnTo>
                      <a:close/>
                    </a:path>
                  </a:pathLst>
                </a:custGeom>
                <a:solidFill>
                  <a:srgbClr val="B3F7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6" name="Freeform 237"/>
                <p:cNvSpPr>
                  <a:spLocks/>
                </p:cNvSpPr>
                <p:nvPr/>
              </p:nvSpPr>
              <p:spPr bwMode="auto">
                <a:xfrm>
                  <a:off x="3228976" y="2800350"/>
                  <a:ext cx="3521075" cy="1236663"/>
                </a:xfrm>
                <a:custGeom>
                  <a:avLst/>
                  <a:gdLst/>
                  <a:ahLst/>
                  <a:cxnLst>
                    <a:cxn ang="0">
                      <a:pos x="2106" y="0"/>
                    </a:cxn>
                    <a:cxn ang="0">
                      <a:pos x="2074" y="63"/>
                    </a:cxn>
                    <a:cxn ang="0">
                      <a:pos x="2049" y="123"/>
                    </a:cxn>
                    <a:cxn ang="0">
                      <a:pos x="2030" y="181"/>
                    </a:cxn>
                    <a:cxn ang="0">
                      <a:pos x="2018" y="237"/>
                    </a:cxn>
                    <a:cxn ang="0">
                      <a:pos x="2013" y="290"/>
                    </a:cxn>
                    <a:cxn ang="0">
                      <a:pos x="2012" y="342"/>
                    </a:cxn>
                    <a:cxn ang="0">
                      <a:pos x="2016" y="391"/>
                    </a:cxn>
                    <a:cxn ang="0">
                      <a:pos x="2022" y="437"/>
                    </a:cxn>
                    <a:cxn ang="0">
                      <a:pos x="2033" y="482"/>
                    </a:cxn>
                    <a:cxn ang="0">
                      <a:pos x="2046" y="524"/>
                    </a:cxn>
                    <a:cxn ang="0">
                      <a:pos x="2062" y="562"/>
                    </a:cxn>
                    <a:cxn ang="0">
                      <a:pos x="2079" y="598"/>
                    </a:cxn>
                    <a:cxn ang="0">
                      <a:pos x="2098" y="631"/>
                    </a:cxn>
                    <a:cxn ang="0">
                      <a:pos x="2099" y="631"/>
                    </a:cxn>
                    <a:cxn ang="0">
                      <a:pos x="2120" y="664"/>
                    </a:cxn>
                    <a:cxn ang="0">
                      <a:pos x="2141" y="694"/>
                    </a:cxn>
                    <a:cxn ang="0">
                      <a:pos x="2161" y="719"/>
                    </a:cxn>
                    <a:cxn ang="0">
                      <a:pos x="2180" y="740"/>
                    </a:cxn>
                    <a:cxn ang="0">
                      <a:pos x="2218" y="779"/>
                    </a:cxn>
                    <a:cxn ang="0">
                      <a:pos x="245" y="779"/>
                    </a:cxn>
                    <a:cxn ang="0">
                      <a:pos x="213" y="772"/>
                    </a:cxn>
                    <a:cxn ang="0">
                      <a:pos x="209" y="772"/>
                    </a:cxn>
                    <a:cxn ang="0">
                      <a:pos x="204" y="769"/>
                    </a:cxn>
                    <a:cxn ang="0">
                      <a:pos x="193" y="767"/>
                    </a:cxn>
                    <a:cxn ang="0">
                      <a:pos x="183" y="763"/>
                    </a:cxn>
                    <a:cxn ang="0">
                      <a:pos x="177" y="761"/>
                    </a:cxn>
                    <a:cxn ang="0">
                      <a:pos x="172" y="759"/>
                    </a:cxn>
                    <a:cxn ang="0">
                      <a:pos x="162" y="755"/>
                    </a:cxn>
                    <a:cxn ang="0">
                      <a:pos x="152" y="749"/>
                    </a:cxn>
                    <a:cxn ang="0">
                      <a:pos x="148" y="748"/>
                    </a:cxn>
                    <a:cxn ang="0">
                      <a:pos x="146" y="745"/>
                    </a:cxn>
                    <a:cxn ang="0">
                      <a:pos x="134" y="739"/>
                    </a:cxn>
                    <a:cxn ang="0">
                      <a:pos x="123" y="731"/>
                    </a:cxn>
                    <a:cxn ang="0">
                      <a:pos x="122" y="729"/>
                    </a:cxn>
                    <a:cxn ang="0">
                      <a:pos x="121" y="729"/>
                    </a:cxn>
                    <a:cxn ang="0">
                      <a:pos x="121" y="728"/>
                    </a:cxn>
                    <a:cxn ang="0">
                      <a:pos x="97" y="708"/>
                    </a:cxn>
                    <a:cxn ang="0">
                      <a:pos x="76" y="686"/>
                    </a:cxn>
                    <a:cxn ang="0">
                      <a:pos x="74" y="686"/>
                    </a:cxn>
                    <a:cxn ang="0">
                      <a:pos x="74" y="684"/>
                    </a:cxn>
                    <a:cxn ang="0">
                      <a:pos x="65" y="674"/>
                    </a:cxn>
                    <a:cxn ang="0">
                      <a:pos x="56" y="660"/>
                    </a:cxn>
                    <a:cxn ang="0">
                      <a:pos x="56" y="659"/>
                    </a:cxn>
                    <a:cxn ang="0">
                      <a:pos x="36" y="625"/>
                    </a:cxn>
                    <a:cxn ang="0">
                      <a:pos x="20" y="589"/>
                    </a:cxn>
                    <a:cxn ang="0">
                      <a:pos x="10" y="550"/>
                    </a:cxn>
                    <a:cxn ang="0">
                      <a:pos x="3" y="510"/>
                    </a:cxn>
                    <a:cxn ang="0">
                      <a:pos x="0" y="471"/>
                    </a:cxn>
                    <a:cxn ang="0">
                      <a:pos x="2" y="437"/>
                    </a:cxn>
                    <a:cxn ang="0">
                      <a:pos x="6" y="404"/>
                    </a:cxn>
                    <a:cxn ang="0">
                      <a:pos x="12" y="371"/>
                    </a:cxn>
                    <a:cxn ang="0">
                      <a:pos x="21" y="340"/>
                    </a:cxn>
                    <a:cxn ang="0">
                      <a:pos x="36" y="311"/>
                    </a:cxn>
                    <a:cxn ang="0">
                      <a:pos x="53" y="282"/>
                    </a:cxn>
                    <a:cxn ang="0">
                      <a:pos x="74" y="257"/>
                    </a:cxn>
                    <a:cxn ang="0">
                      <a:pos x="99" y="231"/>
                    </a:cxn>
                    <a:cxn ang="0">
                      <a:pos x="130" y="209"/>
                    </a:cxn>
                    <a:cxn ang="0">
                      <a:pos x="164" y="189"/>
                    </a:cxn>
                    <a:cxn ang="0">
                      <a:pos x="205" y="172"/>
                    </a:cxn>
                    <a:cxn ang="0">
                      <a:pos x="250" y="158"/>
                    </a:cxn>
                    <a:cxn ang="0">
                      <a:pos x="302" y="146"/>
                    </a:cxn>
                    <a:cxn ang="0">
                      <a:pos x="2106" y="0"/>
                    </a:cxn>
                  </a:cxnLst>
                  <a:rect l="0" t="0" r="r" b="b"/>
                  <a:pathLst>
                    <a:path w="2218" h="779">
                      <a:moveTo>
                        <a:pt x="2106" y="0"/>
                      </a:moveTo>
                      <a:lnTo>
                        <a:pt x="2074" y="63"/>
                      </a:lnTo>
                      <a:lnTo>
                        <a:pt x="2049" y="123"/>
                      </a:lnTo>
                      <a:lnTo>
                        <a:pt x="2030" y="181"/>
                      </a:lnTo>
                      <a:lnTo>
                        <a:pt x="2018" y="237"/>
                      </a:lnTo>
                      <a:lnTo>
                        <a:pt x="2013" y="290"/>
                      </a:lnTo>
                      <a:lnTo>
                        <a:pt x="2012" y="342"/>
                      </a:lnTo>
                      <a:lnTo>
                        <a:pt x="2016" y="391"/>
                      </a:lnTo>
                      <a:lnTo>
                        <a:pt x="2022" y="437"/>
                      </a:lnTo>
                      <a:lnTo>
                        <a:pt x="2033" y="482"/>
                      </a:lnTo>
                      <a:lnTo>
                        <a:pt x="2046" y="524"/>
                      </a:lnTo>
                      <a:lnTo>
                        <a:pt x="2062" y="562"/>
                      </a:lnTo>
                      <a:lnTo>
                        <a:pt x="2079" y="598"/>
                      </a:lnTo>
                      <a:lnTo>
                        <a:pt x="2098" y="631"/>
                      </a:lnTo>
                      <a:lnTo>
                        <a:pt x="2099" y="631"/>
                      </a:lnTo>
                      <a:lnTo>
                        <a:pt x="2120" y="664"/>
                      </a:lnTo>
                      <a:lnTo>
                        <a:pt x="2141" y="694"/>
                      </a:lnTo>
                      <a:lnTo>
                        <a:pt x="2161" y="719"/>
                      </a:lnTo>
                      <a:lnTo>
                        <a:pt x="2180" y="740"/>
                      </a:lnTo>
                      <a:lnTo>
                        <a:pt x="2218" y="779"/>
                      </a:lnTo>
                      <a:lnTo>
                        <a:pt x="245" y="779"/>
                      </a:lnTo>
                      <a:lnTo>
                        <a:pt x="213" y="772"/>
                      </a:lnTo>
                      <a:lnTo>
                        <a:pt x="209" y="772"/>
                      </a:lnTo>
                      <a:lnTo>
                        <a:pt x="204" y="769"/>
                      </a:lnTo>
                      <a:lnTo>
                        <a:pt x="193" y="767"/>
                      </a:lnTo>
                      <a:lnTo>
                        <a:pt x="183" y="763"/>
                      </a:lnTo>
                      <a:lnTo>
                        <a:pt x="177" y="761"/>
                      </a:lnTo>
                      <a:lnTo>
                        <a:pt x="172" y="759"/>
                      </a:lnTo>
                      <a:lnTo>
                        <a:pt x="162" y="755"/>
                      </a:lnTo>
                      <a:lnTo>
                        <a:pt x="152" y="749"/>
                      </a:lnTo>
                      <a:lnTo>
                        <a:pt x="148" y="748"/>
                      </a:lnTo>
                      <a:lnTo>
                        <a:pt x="146" y="745"/>
                      </a:lnTo>
                      <a:lnTo>
                        <a:pt x="134" y="739"/>
                      </a:lnTo>
                      <a:lnTo>
                        <a:pt x="123" y="731"/>
                      </a:lnTo>
                      <a:lnTo>
                        <a:pt x="122" y="729"/>
                      </a:lnTo>
                      <a:lnTo>
                        <a:pt x="121" y="729"/>
                      </a:lnTo>
                      <a:lnTo>
                        <a:pt x="121" y="728"/>
                      </a:lnTo>
                      <a:lnTo>
                        <a:pt x="97" y="708"/>
                      </a:lnTo>
                      <a:lnTo>
                        <a:pt x="76" y="686"/>
                      </a:lnTo>
                      <a:lnTo>
                        <a:pt x="74" y="686"/>
                      </a:lnTo>
                      <a:lnTo>
                        <a:pt x="74" y="684"/>
                      </a:lnTo>
                      <a:lnTo>
                        <a:pt x="65" y="674"/>
                      </a:lnTo>
                      <a:lnTo>
                        <a:pt x="56" y="660"/>
                      </a:lnTo>
                      <a:lnTo>
                        <a:pt x="56" y="659"/>
                      </a:lnTo>
                      <a:lnTo>
                        <a:pt x="36" y="625"/>
                      </a:lnTo>
                      <a:lnTo>
                        <a:pt x="20" y="589"/>
                      </a:lnTo>
                      <a:lnTo>
                        <a:pt x="10" y="550"/>
                      </a:lnTo>
                      <a:lnTo>
                        <a:pt x="3" y="510"/>
                      </a:lnTo>
                      <a:lnTo>
                        <a:pt x="0" y="471"/>
                      </a:lnTo>
                      <a:lnTo>
                        <a:pt x="2" y="437"/>
                      </a:lnTo>
                      <a:lnTo>
                        <a:pt x="6" y="404"/>
                      </a:lnTo>
                      <a:lnTo>
                        <a:pt x="12" y="371"/>
                      </a:lnTo>
                      <a:lnTo>
                        <a:pt x="21" y="340"/>
                      </a:lnTo>
                      <a:lnTo>
                        <a:pt x="36" y="311"/>
                      </a:lnTo>
                      <a:lnTo>
                        <a:pt x="53" y="282"/>
                      </a:lnTo>
                      <a:lnTo>
                        <a:pt x="74" y="257"/>
                      </a:lnTo>
                      <a:lnTo>
                        <a:pt x="99" y="231"/>
                      </a:lnTo>
                      <a:lnTo>
                        <a:pt x="130" y="209"/>
                      </a:lnTo>
                      <a:lnTo>
                        <a:pt x="164" y="189"/>
                      </a:lnTo>
                      <a:lnTo>
                        <a:pt x="205" y="172"/>
                      </a:lnTo>
                      <a:lnTo>
                        <a:pt x="250" y="158"/>
                      </a:lnTo>
                      <a:lnTo>
                        <a:pt x="302" y="146"/>
                      </a:lnTo>
                      <a:lnTo>
                        <a:pt x="2106" y="0"/>
                      </a:lnTo>
                      <a:close/>
                    </a:path>
                  </a:pathLst>
                </a:custGeom>
                <a:gradFill flip="none" rotWithShape="1">
                  <a:gsLst>
                    <a:gs pos="0">
                      <a:srgbClr val="C43600">
                        <a:shade val="30000"/>
                        <a:satMod val="115000"/>
                      </a:srgbClr>
                    </a:gs>
                    <a:gs pos="50000">
                      <a:srgbClr val="C43600">
                        <a:shade val="67500"/>
                        <a:satMod val="115000"/>
                      </a:srgbClr>
                    </a:gs>
                    <a:gs pos="100000">
                      <a:srgbClr val="C43600">
                        <a:shade val="100000"/>
                        <a:satMod val="115000"/>
                      </a:srgbClr>
                    </a:gs>
                  </a:gsLst>
                  <a:path path="circle">
                    <a:fillToRect t="100000" r="100000"/>
                  </a:path>
                  <a:tileRect l="-100000" b="-100000"/>
                </a:gra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7" name="Freeform 238"/>
                <p:cNvSpPr>
                  <a:spLocks/>
                </p:cNvSpPr>
                <p:nvPr/>
              </p:nvSpPr>
              <p:spPr bwMode="auto">
                <a:xfrm>
                  <a:off x="3292476" y="3783013"/>
                  <a:ext cx="3457575" cy="254000"/>
                </a:xfrm>
                <a:custGeom>
                  <a:avLst/>
                  <a:gdLst/>
                  <a:ahLst/>
                  <a:cxnLst>
                    <a:cxn ang="0">
                      <a:pos x="1973" y="0"/>
                    </a:cxn>
                    <a:cxn ang="0">
                      <a:pos x="2055" y="6"/>
                    </a:cxn>
                    <a:cxn ang="0">
                      <a:pos x="2056" y="8"/>
                    </a:cxn>
                    <a:cxn ang="0">
                      <a:pos x="2058" y="10"/>
                    </a:cxn>
                    <a:cxn ang="0">
                      <a:pos x="2058" y="12"/>
                    </a:cxn>
                    <a:cxn ang="0">
                      <a:pos x="2059" y="12"/>
                    </a:cxn>
                    <a:cxn ang="0">
                      <a:pos x="2080" y="45"/>
                    </a:cxn>
                    <a:cxn ang="0">
                      <a:pos x="2101" y="75"/>
                    </a:cxn>
                    <a:cxn ang="0">
                      <a:pos x="2121" y="100"/>
                    </a:cxn>
                    <a:cxn ang="0">
                      <a:pos x="2140" y="121"/>
                    </a:cxn>
                    <a:cxn ang="0">
                      <a:pos x="2178" y="160"/>
                    </a:cxn>
                    <a:cxn ang="0">
                      <a:pos x="205" y="160"/>
                    </a:cxn>
                    <a:cxn ang="0">
                      <a:pos x="173" y="153"/>
                    </a:cxn>
                    <a:cxn ang="0">
                      <a:pos x="169" y="153"/>
                    </a:cxn>
                    <a:cxn ang="0">
                      <a:pos x="164" y="150"/>
                    </a:cxn>
                    <a:cxn ang="0">
                      <a:pos x="153" y="148"/>
                    </a:cxn>
                    <a:cxn ang="0">
                      <a:pos x="143" y="144"/>
                    </a:cxn>
                    <a:cxn ang="0">
                      <a:pos x="137" y="142"/>
                    </a:cxn>
                    <a:cxn ang="0">
                      <a:pos x="132" y="140"/>
                    </a:cxn>
                    <a:cxn ang="0">
                      <a:pos x="122" y="136"/>
                    </a:cxn>
                    <a:cxn ang="0">
                      <a:pos x="112" y="130"/>
                    </a:cxn>
                    <a:cxn ang="0">
                      <a:pos x="108" y="129"/>
                    </a:cxn>
                    <a:cxn ang="0">
                      <a:pos x="106" y="126"/>
                    </a:cxn>
                    <a:cxn ang="0">
                      <a:pos x="94" y="120"/>
                    </a:cxn>
                    <a:cxn ang="0">
                      <a:pos x="83" y="112"/>
                    </a:cxn>
                    <a:cxn ang="0">
                      <a:pos x="82" y="110"/>
                    </a:cxn>
                    <a:cxn ang="0">
                      <a:pos x="81" y="110"/>
                    </a:cxn>
                    <a:cxn ang="0">
                      <a:pos x="81" y="109"/>
                    </a:cxn>
                    <a:cxn ang="0">
                      <a:pos x="57" y="89"/>
                    </a:cxn>
                    <a:cxn ang="0">
                      <a:pos x="36" y="67"/>
                    </a:cxn>
                    <a:cxn ang="0">
                      <a:pos x="34" y="67"/>
                    </a:cxn>
                    <a:cxn ang="0">
                      <a:pos x="34" y="65"/>
                    </a:cxn>
                    <a:cxn ang="0">
                      <a:pos x="25" y="55"/>
                    </a:cxn>
                    <a:cxn ang="0">
                      <a:pos x="16" y="41"/>
                    </a:cxn>
                    <a:cxn ang="0">
                      <a:pos x="16" y="40"/>
                    </a:cxn>
                    <a:cxn ang="0">
                      <a:pos x="7" y="27"/>
                    </a:cxn>
                    <a:cxn ang="0">
                      <a:pos x="0" y="14"/>
                    </a:cxn>
                    <a:cxn ang="0">
                      <a:pos x="1973" y="0"/>
                    </a:cxn>
                  </a:cxnLst>
                  <a:rect l="0" t="0" r="r" b="b"/>
                  <a:pathLst>
                    <a:path w="2178" h="160">
                      <a:moveTo>
                        <a:pt x="1973" y="0"/>
                      </a:moveTo>
                      <a:lnTo>
                        <a:pt x="2055" y="6"/>
                      </a:lnTo>
                      <a:lnTo>
                        <a:pt x="2056" y="8"/>
                      </a:lnTo>
                      <a:lnTo>
                        <a:pt x="2058" y="10"/>
                      </a:lnTo>
                      <a:lnTo>
                        <a:pt x="2058" y="12"/>
                      </a:lnTo>
                      <a:lnTo>
                        <a:pt x="2059" y="12"/>
                      </a:lnTo>
                      <a:lnTo>
                        <a:pt x="2080" y="45"/>
                      </a:lnTo>
                      <a:lnTo>
                        <a:pt x="2101" y="75"/>
                      </a:lnTo>
                      <a:lnTo>
                        <a:pt x="2121" y="100"/>
                      </a:lnTo>
                      <a:lnTo>
                        <a:pt x="2140" y="121"/>
                      </a:lnTo>
                      <a:lnTo>
                        <a:pt x="2178" y="160"/>
                      </a:lnTo>
                      <a:lnTo>
                        <a:pt x="205" y="160"/>
                      </a:lnTo>
                      <a:lnTo>
                        <a:pt x="173" y="153"/>
                      </a:lnTo>
                      <a:lnTo>
                        <a:pt x="169" y="153"/>
                      </a:lnTo>
                      <a:lnTo>
                        <a:pt x="164" y="150"/>
                      </a:lnTo>
                      <a:lnTo>
                        <a:pt x="153" y="148"/>
                      </a:lnTo>
                      <a:lnTo>
                        <a:pt x="143" y="144"/>
                      </a:lnTo>
                      <a:lnTo>
                        <a:pt x="137" y="142"/>
                      </a:lnTo>
                      <a:lnTo>
                        <a:pt x="132" y="140"/>
                      </a:lnTo>
                      <a:lnTo>
                        <a:pt x="122" y="136"/>
                      </a:lnTo>
                      <a:lnTo>
                        <a:pt x="112" y="130"/>
                      </a:lnTo>
                      <a:lnTo>
                        <a:pt x="108" y="129"/>
                      </a:lnTo>
                      <a:lnTo>
                        <a:pt x="106" y="126"/>
                      </a:lnTo>
                      <a:lnTo>
                        <a:pt x="94" y="120"/>
                      </a:lnTo>
                      <a:lnTo>
                        <a:pt x="83" y="112"/>
                      </a:lnTo>
                      <a:lnTo>
                        <a:pt x="82" y="110"/>
                      </a:lnTo>
                      <a:lnTo>
                        <a:pt x="81" y="110"/>
                      </a:lnTo>
                      <a:lnTo>
                        <a:pt x="81" y="109"/>
                      </a:lnTo>
                      <a:lnTo>
                        <a:pt x="57" y="89"/>
                      </a:lnTo>
                      <a:lnTo>
                        <a:pt x="36" y="67"/>
                      </a:lnTo>
                      <a:lnTo>
                        <a:pt x="34" y="67"/>
                      </a:lnTo>
                      <a:lnTo>
                        <a:pt x="34" y="65"/>
                      </a:lnTo>
                      <a:lnTo>
                        <a:pt x="25" y="55"/>
                      </a:lnTo>
                      <a:lnTo>
                        <a:pt x="16" y="41"/>
                      </a:lnTo>
                      <a:lnTo>
                        <a:pt x="16" y="40"/>
                      </a:lnTo>
                      <a:lnTo>
                        <a:pt x="7" y="27"/>
                      </a:lnTo>
                      <a:lnTo>
                        <a:pt x="0" y="14"/>
                      </a:lnTo>
                      <a:lnTo>
                        <a:pt x="1973" y="0"/>
                      </a:lnTo>
                      <a:close/>
                    </a:path>
                  </a:pathLst>
                </a:custGeom>
                <a:solidFill>
                  <a:srgbClr val="55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8" name="Freeform 239"/>
                <p:cNvSpPr>
                  <a:spLocks/>
                </p:cNvSpPr>
                <p:nvPr/>
              </p:nvSpPr>
              <p:spPr bwMode="auto">
                <a:xfrm>
                  <a:off x="3324226" y="2798763"/>
                  <a:ext cx="3178175" cy="727075"/>
                </a:xfrm>
                <a:custGeom>
                  <a:avLst/>
                  <a:gdLst/>
                  <a:ahLst/>
                  <a:cxnLst>
                    <a:cxn ang="0">
                      <a:pos x="2002" y="0"/>
                    </a:cxn>
                    <a:cxn ang="0">
                      <a:pos x="1993" y="23"/>
                    </a:cxn>
                    <a:cxn ang="0">
                      <a:pos x="1989" y="46"/>
                    </a:cxn>
                    <a:cxn ang="0">
                      <a:pos x="1989" y="69"/>
                    </a:cxn>
                    <a:cxn ang="0">
                      <a:pos x="1990" y="92"/>
                    </a:cxn>
                    <a:cxn ang="0">
                      <a:pos x="1989" y="114"/>
                    </a:cxn>
                    <a:cxn ang="0">
                      <a:pos x="1985" y="137"/>
                    </a:cxn>
                    <a:cxn ang="0">
                      <a:pos x="1399" y="177"/>
                    </a:cxn>
                    <a:cxn ang="0">
                      <a:pos x="1397" y="178"/>
                    </a:cxn>
                    <a:cxn ang="0">
                      <a:pos x="1391" y="185"/>
                    </a:cxn>
                    <a:cxn ang="0">
                      <a:pos x="1384" y="194"/>
                    </a:cxn>
                    <a:cxn ang="0">
                      <a:pos x="1373" y="209"/>
                    </a:cxn>
                    <a:cxn ang="0">
                      <a:pos x="1362" y="226"/>
                    </a:cxn>
                    <a:cxn ang="0">
                      <a:pos x="1352" y="247"/>
                    </a:cxn>
                    <a:cxn ang="0">
                      <a:pos x="1341" y="274"/>
                    </a:cxn>
                    <a:cxn ang="0">
                      <a:pos x="1333" y="303"/>
                    </a:cxn>
                    <a:cxn ang="0">
                      <a:pos x="1328" y="336"/>
                    </a:cxn>
                    <a:cxn ang="0">
                      <a:pos x="1327" y="373"/>
                    </a:cxn>
                    <a:cxn ang="0">
                      <a:pos x="1331" y="413"/>
                    </a:cxn>
                    <a:cxn ang="0">
                      <a:pos x="1339" y="458"/>
                    </a:cxn>
                    <a:cxn ang="0">
                      <a:pos x="1212" y="341"/>
                    </a:cxn>
                    <a:cxn ang="0">
                      <a:pos x="1099" y="458"/>
                    </a:cxn>
                    <a:cxn ang="0">
                      <a:pos x="1099" y="454"/>
                    </a:cxn>
                    <a:cxn ang="0">
                      <a:pos x="1098" y="444"/>
                    </a:cxn>
                    <a:cxn ang="0">
                      <a:pos x="1097" y="426"/>
                    </a:cxn>
                    <a:cxn ang="0">
                      <a:pos x="1095" y="405"/>
                    </a:cxn>
                    <a:cxn ang="0">
                      <a:pos x="1095" y="349"/>
                    </a:cxn>
                    <a:cxn ang="0">
                      <a:pos x="1098" y="319"/>
                    </a:cxn>
                    <a:cxn ang="0">
                      <a:pos x="1101" y="287"/>
                    </a:cxn>
                    <a:cxn ang="0">
                      <a:pos x="1106" y="255"/>
                    </a:cxn>
                    <a:cxn ang="0">
                      <a:pos x="1114" y="224"/>
                    </a:cxn>
                    <a:cxn ang="0">
                      <a:pos x="1125" y="195"/>
                    </a:cxn>
                    <a:cxn ang="0">
                      <a:pos x="0" y="274"/>
                    </a:cxn>
                    <a:cxn ang="0">
                      <a:pos x="21" y="250"/>
                    </a:cxn>
                    <a:cxn ang="0">
                      <a:pos x="47" y="227"/>
                    </a:cxn>
                    <a:cxn ang="0">
                      <a:pos x="76" y="206"/>
                    </a:cxn>
                    <a:cxn ang="0">
                      <a:pos x="111" y="187"/>
                    </a:cxn>
                    <a:cxn ang="0">
                      <a:pos x="149" y="171"/>
                    </a:cxn>
                    <a:cxn ang="0">
                      <a:pos x="193" y="158"/>
                    </a:cxn>
                    <a:cxn ang="0">
                      <a:pos x="242" y="147"/>
                    </a:cxn>
                    <a:cxn ang="0">
                      <a:pos x="2002" y="0"/>
                    </a:cxn>
                  </a:cxnLst>
                  <a:rect l="0" t="0" r="r" b="b"/>
                  <a:pathLst>
                    <a:path w="2002" h="458">
                      <a:moveTo>
                        <a:pt x="2002" y="0"/>
                      </a:moveTo>
                      <a:lnTo>
                        <a:pt x="1993" y="23"/>
                      </a:lnTo>
                      <a:lnTo>
                        <a:pt x="1989" y="46"/>
                      </a:lnTo>
                      <a:lnTo>
                        <a:pt x="1989" y="69"/>
                      </a:lnTo>
                      <a:lnTo>
                        <a:pt x="1990" y="92"/>
                      </a:lnTo>
                      <a:lnTo>
                        <a:pt x="1989" y="114"/>
                      </a:lnTo>
                      <a:lnTo>
                        <a:pt x="1985" y="137"/>
                      </a:lnTo>
                      <a:lnTo>
                        <a:pt x="1399" y="177"/>
                      </a:lnTo>
                      <a:lnTo>
                        <a:pt x="1397" y="178"/>
                      </a:lnTo>
                      <a:lnTo>
                        <a:pt x="1391" y="185"/>
                      </a:lnTo>
                      <a:lnTo>
                        <a:pt x="1384" y="194"/>
                      </a:lnTo>
                      <a:lnTo>
                        <a:pt x="1373" y="209"/>
                      </a:lnTo>
                      <a:lnTo>
                        <a:pt x="1362" y="226"/>
                      </a:lnTo>
                      <a:lnTo>
                        <a:pt x="1352" y="247"/>
                      </a:lnTo>
                      <a:lnTo>
                        <a:pt x="1341" y="274"/>
                      </a:lnTo>
                      <a:lnTo>
                        <a:pt x="1333" y="303"/>
                      </a:lnTo>
                      <a:lnTo>
                        <a:pt x="1328" y="336"/>
                      </a:lnTo>
                      <a:lnTo>
                        <a:pt x="1327" y="373"/>
                      </a:lnTo>
                      <a:lnTo>
                        <a:pt x="1331" y="413"/>
                      </a:lnTo>
                      <a:lnTo>
                        <a:pt x="1339" y="458"/>
                      </a:lnTo>
                      <a:lnTo>
                        <a:pt x="1212" y="341"/>
                      </a:lnTo>
                      <a:lnTo>
                        <a:pt x="1099" y="458"/>
                      </a:lnTo>
                      <a:lnTo>
                        <a:pt x="1099" y="454"/>
                      </a:lnTo>
                      <a:lnTo>
                        <a:pt x="1098" y="444"/>
                      </a:lnTo>
                      <a:lnTo>
                        <a:pt x="1097" y="426"/>
                      </a:lnTo>
                      <a:lnTo>
                        <a:pt x="1095" y="405"/>
                      </a:lnTo>
                      <a:lnTo>
                        <a:pt x="1095" y="349"/>
                      </a:lnTo>
                      <a:lnTo>
                        <a:pt x="1098" y="319"/>
                      </a:lnTo>
                      <a:lnTo>
                        <a:pt x="1101" y="287"/>
                      </a:lnTo>
                      <a:lnTo>
                        <a:pt x="1106" y="255"/>
                      </a:lnTo>
                      <a:lnTo>
                        <a:pt x="1114" y="224"/>
                      </a:lnTo>
                      <a:lnTo>
                        <a:pt x="1125" y="195"/>
                      </a:lnTo>
                      <a:lnTo>
                        <a:pt x="0" y="274"/>
                      </a:lnTo>
                      <a:lnTo>
                        <a:pt x="21" y="250"/>
                      </a:lnTo>
                      <a:lnTo>
                        <a:pt x="47" y="227"/>
                      </a:lnTo>
                      <a:lnTo>
                        <a:pt x="76" y="206"/>
                      </a:lnTo>
                      <a:lnTo>
                        <a:pt x="111" y="187"/>
                      </a:lnTo>
                      <a:lnTo>
                        <a:pt x="149" y="171"/>
                      </a:lnTo>
                      <a:lnTo>
                        <a:pt x="193" y="158"/>
                      </a:lnTo>
                      <a:lnTo>
                        <a:pt x="242" y="147"/>
                      </a:lnTo>
                      <a:lnTo>
                        <a:pt x="2002" y="0"/>
                      </a:lnTo>
                      <a:close/>
                    </a:path>
                  </a:pathLst>
                </a:custGeom>
                <a:solidFill>
                  <a:srgbClr val="250000">
                    <a:alpha val="71000"/>
                  </a:srgb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9" name="Freeform 240"/>
                <p:cNvSpPr>
                  <a:spLocks/>
                </p:cNvSpPr>
                <p:nvPr/>
              </p:nvSpPr>
              <p:spPr bwMode="auto">
                <a:xfrm>
                  <a:off x="6129338" y="2909888"/>
                  <a:ext cx="3244850" cy="1079500"/>
                </a:xfrm>
                <a:custGeom>
                  <a:avLst/>
                  <a:gdLst/>
                  <a:ahLst/>
                  <a:cxnLst>
                    <a:cxn ang="0">
                      <a:pos x="429" y="0"/>
                    </a:cxn>
                    <a:cxn ang="0">
                      <a:pos x="583" y="6"/>
                    </a:cxn>
                    <a:cxn ang="0">
                      <a:pos x="770" y="15"/>
                    </a:cxn>
                    <a:cxn ang="0">
                      <a:pos x="967" y="27"/>
                    </a:cxn>
                    <a:cxn ang="0">
                      <a:pos x="1146" y="36"/>
                    </a:cxn>
                    <a:cxn ang="0">
                      <a:pos x="1320" y="47"/>
                    </a:cxn>
                    <a:cxn ang="0">
                      <a:pos x="1485" y="56"/>
                    </a:cxn>
                    <a:cxn ang="0">
                      <a:pos x="1637" y="64"/>
                    </a:cxn>
                    <a:cxn ang="0">
                      <a:pos x="1772" y="72"/>
                    </a:cxn>
                    <a:cxn ang="0">
                      <a:pos x="1884" y="77"/>
                    </a:cxn>
                    <a:cxn ang="0">
                      <a:pos x="1970" y="83"/>
                    </a:cxn>
                    <a:cxn ang="0">
                      <a:pos x="2025" y="85"/>
                    </a:cxn>
                    <a:cxn ang="0">
                      <a:pos x="2044" y="87"/>
                    </a:cxn>
                    <a:cxn ang="0">
                      <a:pos x="2034" y="95"/>
                    </a:cxn>
                    <a:cxn ang="0">
                      <a:pos x="2005" y="116"/>
                    </a:cxn>
                    <a:cxn ang="0">
                      <a:pos x="1968" y="150"/>
                    </a:cxn>
                    <a:cxn ang="0">
                      <a:pos x="1928" y="197"/>
                    </a:cxn>
                    <a:cxn ang="0">
                      <a:pos x="1894" y="257"/>
                    </a:cxn>
                    <a:cxn ang="0">
                      <a:pos x="1873" y="326"/>
                    </a:cxn>
                    <a:cxn ang="0">
                      <a:pos x="1873" y="403"/>
                    </a:cxn>
                    <a:cxn ang="0">
                      <a:pos x="1891" y="472"/>
                    </a:cxn>
                    <a:cxn ang="0">
                      <a:pos x="1920" y="534"/>
                    </a:cxn>
                    <a:cxn ang="0">
                      <a:pos x="1957" y="589"/>
                    </a:cxn>
                    <a:cxn ang="0">
                      <a:pos x="1994" y="631"/>
                    </a:cxn>
                    <a:cxn ang="0">
                      <a:pos x="2035" y="671"/>
                    </a:cxn>
                    <a:cxn ang="0">
                      <a:pos x="2044" y="679"/>
                    </a:cxn>
                    <a:cxn ang="0">
                      <a:pos x="1933" y="680"/>
                    </a:cxn>
                    <a:cxn ang="0">
                      <a:pos x="1348" y="679"/>
                    </a:cxn>
                    <a:cxn ang="0">
                      <a:pos x="1103" y="678"/>
                    </a:cxn>
                    <a:cxn ang="0">
                      <a:pos x="941" y="675"/>
                    </a:cxn>
                    <a:cxn ang="0">
                      <a:pos x="785" y="672"/>
                    </a:cxn>
                    <a:cxn ang="0">
                      <a:pos x="638" y="668"/>
                    </a:cxn>
                    <a:cxn ang="0">
                      <a:pos x="509" y="663"/>
                    </a:cxn>
                    <a:cxn ang="0">
                      <a:pos x="398" y="657"/>
                    </a:cxn>
                    <a:cxn ang="0">
                      <a:pos x="312" y="649"/>
                    </a:cxn>
                    <a:cxn ang="0">
                      <a:pos x="234" y="634"/>
                    </a:cxn>
                    <a:cxn ang="0">
                      <a:pos x="153" y="598"/>
                    </a:cxn>
                    <a:cxn ang="0">
                      <a:pos x="91" y="545"/>
                    </a:cxn>
                    <a:cxn ang="0">
                      <a:pos x="46" y="481"/>
                    </a:cxn>
                    <a:cxn ang="0">
                      <a:pos x="16" y="409"/>
                    </a:cxn>
                    <a:cxn ang="0">
                      <a:pos x="1" y="335"/>
                    </a:cxn>
                    <a:cxn ang="0">
                      <a:pos x="1" y="261"/>
                    </a:cxn>
                    <a:cxn ang="0">
                      <a:pos x="13" y="190"/>
                    </a:cxn>
                    <a:cxn ang="0">
                      <a:pos x="38" y="129"/>
                    </a:cxn>
                    <a:cxn ang="0">
                      <a:pos x="79" y="76"/>
                    </a:cxn>
                    <a:cxn ang="0">
                      <a:pos x="135" y="39"/>
                    </a:cxn>
                    <a:cxn ang="0">
                      <a:pos x="209" y="15"/>
                    </a:cxn>
                    <a:cxn ang="0">
                      <a:pos x="306" y="3"/>
                    </a:cxn>
                  </a:cxnLst>
                  <a:rect l="0" t="0" r="r" b="b"/>
                  <a:pathLst>
                    <a:path w="2044" h="680">
                      <a:moveTo>
                        <a:pt x="365" y="0"/>
                      </a:moveTo>
                      <a:lnTo>
                        <a:pt x="429" y="0"/>
                      </a:lnTo>
                      <a:lnTo>
                        <a:pt x="502" y="3"/>
                      </a:lnTo>
                      <a:lnTo>
                        <a:pt x="583" y="6"/>
                      </a:lnTo>
                      <a:lnTo>
                        <a:pt x="673" y="10"/>
                      </a:lnTo>
                      <a:lnTo>
                        <a:pt x="770" y="15"/>
                      </a:lnTo>
                      <a:lnTo>
                        <a:pt x="879" y="22"/>
                      </a:lnTo>
                      <a:lnTo>
                        <a:pt x="967" y="27"/>
                      </a:lnTo>
                      <a:lnTo>
                        <a:pt x="1057" y="32"/>
                      </a:lnTo>
                      <a:lnTo>
                        <a:pt x="1146" y="36"/>
                      </a:lnTo>
                      <a:lnTo>
                        <a:pt x="1234" y="42"/>
                      </a:lnTo>
                      <a:lnTo>
                        <a:pt x="1320" y="47"/>
                      </a:lnTo>
                      <a:lnTo>
                        <a:pt x="1403" y="51"/>
                      </a:lnTo>
                      <a:lnTo>
                        <a:pt x="1485" y="56"/>
                      </a:lnTo>
                      <a:lnTo>
                        <a:pt x="1563" y="60"/>
                      </a:lnTo>
                      <a:lnTo>
                        <a:pt x="1637" y="64"/>
                      </a:lnTo>
                      <a:lnTo>
                        <a:pt x="1707" y="68"/>
                      </a:lnTo>
                      <a:lnTo>
                        <a:pt x="1772" y="72"/>
                      </a:lnTo>
                      <a:lnTo>
                        <a:pt x="1832" y="75"/>
                      </a:lnTo>
                      <a:lnTo>
                        <a:pt x="1884" y="77"/>
                      </a:lnTo>
                      <a:lnTo>
                        <a:pt x="1931" y="80"/>
                      </a:lnTo>
                      <a:lnTo>
                        <a:pt x="1970" y="83"/>
                      </a:lnTo>
                      <a:lnTo>
                        <a:pt x="2002" y="84"/>
                      </a:lnTo>
                      <a:lnTo>
                        <a:pt x="2025" y="85"/>
                      </a:lnTo>
                      <a:lnTo>
                        <a:pt x="2039" y="87"/>
                      </a:lnTo>
                      <a:lnTo>
                        <a:pt x="2044" y="87"/>
                      </a:lnTo>
                      <a:lnTo>
                        <a:pt x="2042" y="88"/>
                      </a:lnTo>
                      <a:lnTo>
                        <a:pt x="2034" y="95"/>
                      </a:lnTo>
                      <a:lnTo>
                        <a:pt x="2021" y="103"/>
                      </a:lnTo>
                      <a:lnTo>
                        <a:pt x="2005" y="116"/>
                      </a:lnTo>
                      <a:lnTo>
                        <a:pt x="1986" y="132"/>
                      </a:lnTo>
                      <a:lnTo>
                        <a:pt x="1968" y="150"/>
                      </a:lnTo>
                      <a:lnTo>
                        <a:pt x="1947" y="173"/>
                      </a:lnTo>
                      <a:lnTo>
                        <a:pt x="1928" y="197"/>
                      </a:lnTo>
                      <a:lnTo>
                        <a:pt x="1910" y="226"/>
                      </a:lnTo>
                      <a:lnTo>
                        <a:pt x="1894" y="257"/>
                      </a:lnTo>
                      <a:lnTo>
                        <a:pt x="1881" y="290"/>
                      </a:lnTo>
                      <a:lnTo>
                        <a:pt x="1873" y="326"/>
                      </a:lnTo>
                      <a:lnTo>
                        <a:pt x="1870" y="366"/>
                      </a:lnTo>
                      <a:lnTo>
                        <a:pt x="1873" y="403"/>
                      </a:lnTo>
                      <a:lnTo>
                        <a:pt x="1879" y="439"/>
                      </a:lnTo>
                      <a:lnTo>
                        <a:pt x="1891" y="472"/>
                      </a:lnTo>
                      <a:lnTo>
                        <a:pt x="1904" y="505"/>
                      </a:lnTo>
                      <a:lnTo>
                        <a:pt x="1920" y="534"/>
                      </a:lnTo>
                      <a:lnTo>
                        <a:pt x="1939" y="562"/>
                      </a:lnTo>
                      <a:lnTo>
                        <a:pt x="1957" y="589"/>
                      </a:lnTo>
                      <a:lnTo>
                        <a:pt x="1976" y="611"/>
                      </a:lnTo>
                      <a:lnTo>
                        <a:pt x="1994" y="631"/>
                      </a:lnTo>
                      <a:lnTo>
                        <a:pt x="2023" y="660"/>
                      </a:lnTo>
                      <a:lnTo>
                        <a:pt x="2035" y="671"/>
                      </a:lnTo>
                      <a:lnTo>
                        <a:pt x="2042" y="676"/>
                      </a:lnTo>
                      <a:lnTo>
                        <a:pt x="2044" y="679"/>
                      </a:lnTo>
                      <a:lnTo>
                        <a:pt x="1972" y="679"/>
                      </a:lnTo>
                      <a:lnTo>
                        <a:pt x="1933" y="680"/>
                      </a:lnTo>
                      <a:lnTo>
                        <a:pt x="1427" y="680"/>
                      </a:lnTo>
                      <a:lnTo>
                        <a:pt x="1348" y="679"/>
                      </a:lnTo>
                      <a:lnTo>
                        <a:pt x="1185" y="679"/>
                      </a:lnTo>
                      <a:lnTo>
                        <a:pt x="1103" y="678"/>
                      </a:lnTo>
                      <a:lnTo>
                        <a:pt x="1023" y="676"/>
                      </a:lnTo>
                      <a:lnTo>
                        <a:pt x="941" y="675"/>
                      </a:lnTo>
                      <a:lnTo>
                        <a:pt x="862" y="674"/>
                      </a:lnTo>
                      <a:lnTo>
                        <a:pt x="785" y="672"/>
                      </a:lnTo>
                      <a:lnTo>
                        <a:pt x="710" y="671"/>
                      </a:lnTo>
                      <a:lnTo>
                        <a:pt x="638" y="668"/>
                      </a:lnTo>
                      <a:lnTo>
                        <a:pt x="571" y="666"/>
                      </a:lnTo>
                      <a:lnTo>
                        <a:pt x="509" y="663"/>
                      </a:lnTo>
                      <a:lnTo>
                        <a:pt x="451" y="660"/>
                      </a:lnTo>
                      <a:lnTo>
                        <a:pt x="398" y="657"/>
                      </a:lnTo>
                      <a:lnTo>
                        <a:pt x="351" y="653"/>
                      </a:lnTo>
                      <a:lnTo>
                        <a:pt x="312" y="649"/>
                      </a:lnTo>
                      <a:lnTo>
                        <a:pt x="280" y="645"/>
                      </a:lnTo>
                      <a:lnTo>
                        <a:pt x="234" y="634"/>
                      </a:lnTo>
                      <a:lnTo>
                        <a:pt x="191" y="618"/>
                      </a:lnTo>
                      <a:lnTo>
                        <a:pt x="153" y="598"/>
                      </a:lnTo>
                      <a:lnTo>
                        <a:pt x="120" y="573"/>
                      </a:lnTo>
                      <a:lnTo>
                        <a:pt x="91" y="545"/>
                      </a:lnTo>
                      <a:lnTo>
                        <a:pt x="66" y="514"/>
                      </a:lnTo>
                      <a:lnTo>
                        <a:pt x="46" y="481"/>
                      </a:lnTo>
                      <a:lnTo>
                        <a:pt x="29" y="447"/>
                      </a:lnTo>
                      <a:lnTo>
                        <a:pt x="16" y="409"/>
                      </a:lnTo>
                      <a:lnTo>
                        <a:pt x="6" y="372"/>
                      </a:lnTo>
                      <a:lnTo>
                        <a:pt x="1" y="335"/>
                      </a:lnTo>
                      <a:lnTo>
                        <a:pt x="0" y="297"/>
                      </a:lnTo>
                      <a:lnTo>
                        <a:pt x="1" y="261"/>
                      </a:lnTo>
                      <a:lnTo>
                        <a:pt x="5" y="225"/>
                      </a:lnTo>
                      <a:lnTo>
                        <a:pt x="13" y="190"/>
                      </a:lnTo>
                      <a:lnTo>
                        <a:pt x="24" y="158"/>
                      </a:lnTo>
                      <a:lnTo>
                        <a:pt x="38" y="129"/>
                      </a:lnTo>
                      <a:lnTo>
                        <a:pt x="57" y="100"/>
                      </a:lnTo>
                      <a:lnTo>
                        <a:pt x="79" y="76"/>
                      </a:lnTo>
                      <a:lnTo>
                        <a:pt x="104" y="55"/>
                      </a:lnTo>
                      <a:lnTo>
                        <a:pt x="135" y="39"/>
                      </a:lnTo>
                      <a:lnTo>
                        <a:pt x="169" y="26"/>
                      </a:lnTo>
                      <a:lnTo>
                        <a:pt x="209" y="15"/>
                      </a:lnTo>
                      <a:lnTo>
                        <a:pt x="255" y="8"/>
                      </a:lnTo>
                      <a:lnTo>
                        <a:pt x="306" y="3"/>
                      </a:lnTo>
                      <a:lnTo>
                        <a:pt x="365" y="0"/>
                      </a:lnTo>
                      <a:close/>
                    </a:path>
                  </a:pathLst>
                </a:custGeom>
                <a:solidFill>
                  <a:srgbClr val="FFE8A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0" name="Freeform 241"/>
                <p:cNvSpPr>
                  <a:spLocks noEditPoints="1"/>
                </p:cNvSpPr>
                <p:nvPr/>
              </p:nvSpPr>
              <p:spPr bwMode="auto">
                <a:xfrm>
                  <a:off x="6129338" y="2909888"/>
                  <a:ext cx="3244850" cy="1052513"/>
                </a:xfrm>
                <a:custGeom>
                  <a:avLst/>
                  <a:gdLst/>
                  <a:ahLst/>
                  <a:cxnLst>
                    <a:cxn ang="0">
                      <a:pos x="507" y="663"/>
                    </a:cxn>
                    <a:cxn ang="0">
                      <a:pos x="365" y="0"/>
                    </a:cxn>
                    <a:cxn ang="0">
                      <a:pos x="502" y="3"/>
                    </a:cxn>
                    <a:cxn ang="0">
                      <a:pos x="673" y="10"/>
                    </a:cxn>
                    <a:cxn ang="0">
                      <a:pos x="879" y="22"/>
                    </a:cxn>
                    <a:cxn ang="0">
                      <a:pos x="1057" y="32"/>
                    </a:cxn>
                    <a:cxn ang="0">
                      <a:pos x="1234" y="42"/>
                    </a:cxn>
                    <a:cxn ang="0">
                      <a:pos x="1403" y="51"/>
                    </a:cxn>
                    <a:cxn ang="0">
                      <a:pos x="1563" y="60"/>
                    </a:cxn>
                    <a:cxn ang="0">
                      <a:pos x="1707" y="68"/>
                    </a:cxn>
                    <a:cxn ang="0">
                      <a:pos x="1832" y="75"/>
                    </a:cxn>
                    <a:cxn ang="0">
                      <a:pos x="1931" y="80"/>
                    </a:cxn>
                    <a:cxn ang="0">
                      <a:pos x="2002" y="84"/>
                    </a:cxn>
                    <a:cxn ang="0">
                      <a:pos x="2039" y="87"/>
                    </a:cxn>
                    <a:cxn ang="0">
                      <a:pos x="2042" y="88"/>
                    </a:cxn>
                    <a:cxn ang="0">
                      <a:pos x="2018" y="105"/>
                    </a:cxn>
                    <a:cxn ang="0">
                      <a:pos x="1978" y="141"/>
                    </a:cxn>
                    <a:cxn ang="0">
                      <a:pos x="1929" y="198"/>
                    </a:cxn>
                    <a:cxn ang="0">
                      <a:pos x="1845" y="234"/>
                    </a:cxn>
                    <a:cxn ang="0">
                      <a:pos x="1709" y="228"/>
                    </a:cxn>
                    <a:cxn ang="0">
                      <a:pos x="1555" y="220"/>
                    </a:cxn>
                    <a:cxn ang="0">
                      <a:pos x="1397" y="213"/>
                    </a:cxn>
                    <a:cxn ang="0">
                      <a:pos x="1240" y="206"/>
                    </a:cxn>
                    <a:cxn ang="0">
                      <a:pos x="1094" y="200"/>
                    </a:cxn>
                    <a:cxn ang="0">
                      <a:pos x="969" y="194"/>
                    </a:cxn>
                    <a:cxn ang="0">
                      <a:pos x="873" y="192"/>
                    </a:cxn>
                    <a:cxn ang="0">
                      <a:pos x="748" y="188"/>
                    </a:cxn>
                    <a:cxn ang="0">
                      <a:pos x="634" y="182"/>
                    </a:cxn>
                    <a:cxn ang="0">
                      <a:pos x="535" y="180"/>
                    </a:cxn>
                    <a:cxn ang="0">
                      <a:pos x="448" y="184"/>
                    </a:cxn>
                    <a:cxn ang="0">
                      <a:pos x="377" y="194"/>
                    </a:cxn>
                    <a:cxn ang="0">
                      <a:pos x="320" y="216"/>
                    </a:cxn>
                    <a:cxn ang="0">
                      <a:pos x="279" y="250"/>
                    </a:cxn>
                    <a:cxn ang="0">
                      <a:pos x="254" y="302"/>
                    </a:cxn>
                    <a:cxn ang="0">
                      <a:pos x="246" y="372"/>
                    </a:cxn>
                    <a:cxn ang="0">
                      <a:pos x="256" y="451"/>
                    </a:cxn>
                    <a:cxn ang="0">
                      <a:pos x="283" y="513"/>
                    </a:cxn>
                    <a:cxn ang="0">
                      <a:pos x="320" y="564"/>
                    </a:cxn>
                    <a:cxn ang="0">
                      <a:pos x="365" y="601"/>
                    </a:cxn>
                    <a:cxn ang="0">
                      <a:pos x="432" y="639"/>
                    </a:cxn>
                    <a:cxn ang="0">
                      <a:pos x="470" y="654"/>
                    </a:cxn>
                    <a:cxn ang="0">
                      <a:pos x="497" y="660"/>
                    </a:cxn>
                    <a:cxn ang="0">
                      <a:pos x="449" y="660"/>
                    </a:cxn>
                    <a:cxn ang="0">
                      <a:pos x="351" y="653"/>
                    </a:cxn>
                    <a:cxn ang="0">
                      <a:pos x="280" y="645"/>
                    </a:cxn>
                    <a:cxn ang="0">
                      <a:pos x="191" y="618"/>
                    </a:cxn>
                    <a:cxn ang="0">
                      <a:pos x="120" y="573"/>
                    </a:cxn>
                    <a:cxn ang="0">
                      <a:pos x="66" y="514"/>
                    </a:cxn>
                    <a:cxn ang="0">
                      <a:pos x="29" y="447"/>
                    </a:cxn>
                    <a:cxn ang="0">
                      <a:pos x="6" y="372"/>
                    </a:cxn>
                    <a:cxn ang="0">
                      <a:pos x="0" y="297"/>
                    </a:cxn>
                    <a:cxn ang="0">
                      <a:pos x="5" y="225"/>
                    </a:cxn>
                    <a:cxn ang="0">
                      <a:pos x="24" y="158"/>
                    </a:cxn>
                    <a:cxn ang="0">
                      <a:pos x="57" y="100"/>
                    </a:cxn>
                    <a:cxn ang="0">
                      <a:pos x="104" y="55"/>
                    </a:cxn>
                    <a:cxn ang="0">
                      <a:pos x="169" y="26"/>
                    </a:cxn>
                    <a:cxn ang="0">
                      <a:pos x="255" y="8"/>
                    </a:cxn>
                    <a:cxn ang="0">
                      <a:pos x="365" y="0"/>
                    </a:cxn>
                  </a:cxnLst>
                  <a:rect l="0" t="0" r="r" b="b"/>
                  <a:pathLst>
                    <a:path w="2044" h="663">
                      <a:moveTo>
                        <a:pt x="505" y="663"/>
                      </a:moveTo>
                      <a:lnTo>
                        <a:pt x="507" y="663"/>
                      </a:lnTo>
                      <a:lnTo>
                        <a:pt x="505" y="663"/>
                      </a:lnTo>
                      <a:close/>
                      <a:moveTo>
                        <a:pt x="365" y="0"/>
                      </a:moveTo>
                      <a:lnTo>
                        <a:pt x="429" y="0"/>
                      </a:lnTo>
                      <a:lnTo>
                        <a:pt x="502" y="3"/>
                      </a:lnTo>
                      <a:lnTo>
                        <a:pt x="583" y="6"/>
                      </a:lnTo>
                      <a:lnTo>
                        <a:pt x="673" y="10"/>
                      </a:lnTo>
                      <a:lnTo>
                        <a:pt x="770" y="15"/>
                      </a:lnTo>
                      <a:lnTo>
                        <a:pt x="879" y="22"/>
                      </a:lnTo>
                      <a:lnTo>
                        <a:pt x="967" y="27"/>
                      </a:lnTo>
                      <a:lnTo>
                        <a:pt x="1057" y="32"/>
                      </a:lnTo>
                      <a:lnTo>
                        <a:pt x="1146" y="36"/>
                      </a:lnTo>
                      <a:lnTo>
                        <a:pt x="1234" y="42"/>
                      </a:lnTo>
                      <a:lnTo>
                        <a:pt x="1320" y="47"/>
                      </a:lnTo>
                      <a:lnTo>
                        <a:pt x="1403" y="51"/>
                      </a:lnTo>
                      <a:lnTo>
                        <a:pt x="1485" y="56"/>
                      </a:lnTo>
                      <a:lnTo>
                        <a:pt x="1563" y="60"/>
                      </a:lnTo>
                      <a:lnTo>
                        <a:pt x="1637" y="64"/>
                      </a:lnTo>
                      <a:lnTo>
                        <a:pt x="1707" y="68"/>
                      </a:lnTo>
                      <a:lnTo>
                        <a:pt x="1772" y="72"/>
                      </a:lnTo>
                      <a:lnTo>
                        <a:pt x="1832" y="75"/>
                      </a:lnTo>
                      <a:lnTo>
                        <a:pt x="1884" y="77"/>
                      </a:lnTo>
                      <a:lnTo>
                        <a:pt x="1931" y="80"/>
                      </a:lnTo>
                      <a:lnTo>
                        <a:pt x="1970" y="83"/>
                      </a:lnTo>
                      <a:lnTo>
                        <a:pt x="2002" y="84"/>
                      </a:lnTo>
                      <a:lnTo>
                        <a:pt x="2025" y="85"/>
                      </a:lnTo>
                      <a:lnTo>
                        <a:pt x="2039" y="87"/>
                      </a:lnTo>
                      <a:lnTo>
                        <a:pt x="2044" y="87"/>
                      </a:lnTo>
                      <a:lnTo>
                        <a:pt x="2042" y="88"/>
                      </a:lnTo>
                      <a:lnTo>
                        <a:pt x="2033" y="95"/>
                      </a:lnTo>
                      <a:lnTo>
                        <a:pt x="2018" y="105"/>
                      </a:lnTo>
                      <a:lnTo>
                        <a:pt x="2001" y="120"/>
                      </a:lnTo>
                      <a:lnTo>
                        <a:pt x="1978" y="141"/>
                      </a:lnTo>
                      <a:lnTo>
                        <a:pt x="1956" y="166"/>
                      </a:lnTo>
                      <a:lnTo>
                        <a:pt x="1929" y="198"/>
                      </a:lnTo>
                      <a:lnTo>
                        <a:pt x="1904" y="237"/>
                      </a:lnTo>
                      <a:lnTo>
                        <a:pt x="1845" y="234"/>
                      </a:lnTo>
                      <a:lnTo>
                        <a:pt x="1779" y="230"/>
                      </a:lnTo>
                      <a:lnTo>
                        <a:pt x="1709" y="228"/>
                      </a:lnTo>
                      <a:lnTo>
                        <a:pt x="1633" y="224"/>
                      </a:lnTo>
                      <a:lnTo>
                        <a:pt x="1555" y="220"/>
                      </a:lnTo>
                      <a:lnTo>
                        <a:pt x="1476" y="216"/>
                      </a:lnTo>
                      <a:lnTo>
                        <a:pt x="1397" y="213"/>
                      </a:lnTo>
                      <a:lnTo>
                        <a:pt x="1318" y="209"/>
                      </a:lnTo>
                      <a:lnTo>
                        <a:pt x="1240" y="206"/>
                      </a:lnTo>
                      <a:lnTo>
                        <a:pt x="1164" y="202"/>
                      </a:lnTo>
                      <a:lnTo>
                        <a:pt x="1094" y="200"/>
                      </a:lnTo>
                      <a:lnTo>
                        <a:pt x="1028" y="197"/>
                      </a:lnTo>
                      <a:lnTo>
                        <a:pt x="969" y="194"/>
                      </a:lnTo>
                      <a:lnTo>
                        <a:pt x="917" y="193"/>
                      </a:lnTo>
                      <a:lnTo>
                        <a:pt x="873" y="192"/>
                      </a:lnTo>
                      <a:lnTo>
                        <a:pt x="809" y="190"/>
                      </a:lnTo>
                      <a:lnTo>
                        <a:pt x="748" y="188"/>
                      </a:lnTo>
                      <a:lnTo>
                        <a:pt x="690" y="185"/>
                      </a:lnTo>
                      <a:lnTo>
                        <a:pt x="634" y="182"/>
                      </a:lnTo>
                      <a:lnTo>
                        <a:pt x="583" y="181"/>
                      </a:lnTo>
                      <a:lnTo>
                        <a:pt x="535" y="180"/>
                      </a:lnTo>
                      <a:lnTo>
                        <a:pt x="490" y="181"/>
                      </a:lnTo>
                      <a:lnTo>
                        <a:pt x="448" y="184"/>
                      </a:lnTo>
                      <a:lnTo>
                        <a:pt x="411" y="188"/>
                      </a:lnTo>
                      <a:lnTo>
                        <a:pt x="377" y="194"/>
                      </a:lnTo>
                      <a:lnTo>
                        <a:pt x="346" y="204"/>
                      </a:lnTo>
                      <a:lnTo>
                        <a:pt x="320" y="216"/>
                      </a:lnTo>
                      <a:lnTo>
                        <a:pt x="297" y="231"/>
                      </a:lnTo>
                      <a:lnTo>
                        <a:pt x="279" y="250"/>
                      </a:lnTo>
                      <a:lnTo>
                        <a:pt x="264" y="274"/>
                      </a:lnTo>
                      <a:lnTo>
                        <a:pt x="254" y="302"/>
                      </a:lnTo>
                      <a:lnTo>
                        <a:pt x="248" y="335"/>
                      </a:lnTo>
                      <a:lnTo>
                        <a:pt x="246" y="372"/>
                      </a:lnTo>
                      <a:lnTo>
                        <a:pt x="248" y="413"/>
                      </a:lnTo>
                      <a:lnTo>
                        <a:pt x="256" y="451"/>
                      </a:lnTo>
                      <a:lnTo>
                        <a:pt x="267" y="484"/>
                      </a:lnTo>
                      <a:lnTo>
                        <a:pt x="283" y="513"/>
                      </a:lnTo>
                      <a:lnTo>
                        <a:pt x="300" y="540"/>
                      </a:lnTo>
                      <a:lnTo>
                        <a:pt x="320" y="564"/>
                      </a:lnTo>
                      <a:lnTo>
                        <a:pt x="342" y="583"/>
                      </a:lnTo>
                      <a:lnTo>
                        <a:pt x="365" y="601"/>
                      </a:lnTo>
                      <a:lnTo>
                        <a:pt x="387" y="617"/>
                      </a:lnTo>
                      <a:lnTo>
                        <a:pt x="432" y="639"/>
                      </a:lnTo>
                      <a:lnTo>
                        <a:pt x="452" y="647"/>
                      </a:lnTo>
                      <a:lnTo>
                        <a:pt x="470" y="654"/>
                      </a:lnTo>
                      <a:lnTo>
                        <a:pt x="485" y="658"/>
                      </a:lnTo>
                      <a:lnTo>
                        <a:pt x="497" y="660"/>
                      </a:lnTo>
                      <a:lnTo>
                        <a:pt x="505" y="663"/>
                      </a:lnTo>
                      <a:lnTo>
                        <a:pt x="449" y="660"/>
                      </a:lnTo>
                      <a:lnTo>
                        <a:pt x="398" y="657"/>
                      </a:lnTo>
                      <a:lnTo>
                        <a:pt x="351" y="653"/>
                      </a:lnTo>
                      <a:lnTo>
                        <a:pt x="312" y="649"/>
                      </a:lnTo>
                      <a:lnTo>
                        <a:pt x="280" y="645"/>
                      </a:lnTo>
                      <a:lnTo>
                        <a:pt x="234" y="634"/>
                      </a:lnTo>
                      <a:lnTo>
                        <a:pt x="191" y="618"/>
                      </a:lnTo>
                      <a:lnTo>
                        <a:pt x="153" y="598"/>
                      </a:lnTo>
                      <a:lnTo>
                        <a:pt x="120" y="573"/>
                      </a:lnTo>
                      <a:lnTo>
                        <a:pt x="91" y="545"/>
                      </a:lnTo>
                      <a:lnTo>
                        <a:pt x="66" y="514"/>
                      </a:lnTo>
                      <a:lnTo>
                        <a:pt x="46" y="481"/>
                      </a:lnTo>
                      <a:lnTo>
                        <a:pt x="29" y="447"/>
                      </a:lnTo>
                      <a:lnTo>
                        <a:pt x="16" y="409"/>
                      </a:lnTo>
                      <a:lnTo>
                        <a:pt x="6" y="372"/>
                      </a:lnTo>
                      <a:lnTo>
                        <a:pt x="1" y="335"/>
                      </a:lnTo>
                      <a:lnTo>
                        <a:pt x="0" y="297"/>
                      </a:lnTo>
                      <a:lnTo>
                        <a:pt x="1" y="261"/>
                      </a:lnTo>
                      <a:lnTo>
                        <a:pt x="5" y="225"/>
                      </a:lnTo>
                      <a:lnTo>
                        <a:pt x="13" y="190"/>
                      </a:lnTo>
                      <a:lnTo>
                        <a:pt x="24" y="158"/>
                      </a:lnTo>
                      <a:lnTo>
                        <a:pt x="38" y="129"/>
                      </a:lnTo>
                      <a:lnTo>
                        <a:pt x="57" y="100"/>
                      </a:lnTo>
                      <a:lnTo>
                        <a:pt x="79" y="76"/>
                      </a:lnTo>
                      <a:lnTo>
                        <a:pt x="104" y="55"/>
                      </a:lnTo>
                      <a:lnTo>
                        <a:pt x="135" y="39"/>
                      </a:lnTo>
                      <a:lnTo>
                        <a:pt x="169" y="26"/>
                      </a:lnTo>
                      <a:lnTo>
                        <a:pt x="209" y="15"/>
                      </a:lnTo>
                      <a:lnTo>
                        <a:pt x="255" y="8"/>
                      </a:lnTo>
                      <a:lnTo>
                        <a:pt x="306" y="3"/>
                      </a:lnTo>
                      <a:lnTo>
                        <a:pt x="365" y="0"/>
                      </a:lnTo>
                      <a:close/>
                    </a:path>
                  </a:pathLst>
                </a:custGeom>
                <a:solidFill>
                  <a:srgbClr val="B5B3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1" name="Freeform 242"/>
                <p:cNvSpPr>
                  <a:spLocks/>
                </p:cNvSpPr>
                <p:nvPr/>
              </p:nvSpPr>
              <p:spPr bwMode="auto">
                <a:xfrm>
                  <a:off x="6040438" y="2798763"/>
                  <a:ext cx="3514725" cy="1247775"/>
                </a:xfrm>
                <a:custGeom>
                  <a:avLst/>
                  <a:gdLst/>
                  <a:ahLst/>
                  <a:cxnLst>
                    <a:cxn ang="0">
                      <a:pos x="425" y="1"/>
                    </a:cxn>
                    <a:cxn ang="0">
                      <a:pos x="505" y="7"/>
                    </a:cxn>
                    <a:cxn ang="0">
                      <a:pos x="612" y="13"/>
                    </a:cxn>
                    <a:cxn ang="0">
                      <a:pos x="739" y="23"/>
                    </a:cxn>
                    <a:cxn ang="0">
                      <a:pos x="882" y="32"/>
                    </a:cxn>
                    <a:cxn ang="0">
                      <a:pos x="1036" y="43"/>
                    </a:cxn>
                    <a:cxn ang="0">
                      <a:pos x="1445" y="69"/>
                    </a:cxn>
                    <a:cxn ang="0">
                      <a:pos x="1603" y="80"/>
                    </a:cxn>
                    <a:cxn ang="0">
                      <a:pos x="1754" y="89"/>
                    </a:cxn>
                    <a:cxn ang="0">
                      <a:pos x="1890" y="98"/>
                    </a:cxn>
                    <a:cxn ang="0">
                      <a:pos x="2009" y="106"/>
                    </a:cxn>
                    <a:cxn ang="0">
                      <a:pos x="2104" y="113"/>
                    </a:cxn>
                    <a:cxn ang="0">
                      <a:pos x="2173" y="117"/>
                    </a:cxn>
                    <a:cxn ang="0">
                      <a:pos x="2209" y="120"/>
                    </a:cxn>
                    <a:cxn ang="0">
                      <a:pos x="2214" y="195"/>
                    </a:cxn>
                    <a:cxn ang="0">
                      <a:pos x="2196" y="194"/>
                    </a:cxn>
                    <a:cxn ang="0">
                      <a:pos x="2143" y="191"/>
                    </a:cxn>
                    <a:cxn ang="0">
                      <a:pos x="2062" y="186"/>
                    </a:cxn>
                    <a:cxn ang="0">
                      <a:pos x="1956" y="181"/>
                    </a:cxn>
                    <a:cxn ang="0">
                      <a:pos x="1832" y="174"/>
                    </a:cxn>
                    <a:cxn ang="0">
                      <a:pos x="1693" y="166"/>
                    </a:cxn>
                    <a:cxn ang="0">
                      <a:pos x="1545" y="157"/>
                    </a:cxn>
                    <a:cxn ang="0">
                      <a:pos x="1393" y="149"/>
                    </a:cxn>
                    <a:cxn ang="0">
                      <a:pos x="1241" y="139"/>
                    </a:cxn>
                    <a:cxn ang="0">
                      <a:pos x="1095" y="131"/>
                    </a:cxn>
                    <a:cxn ang="0">
                      <a:pos x="959" y="124"/>
                    </a:cxn>
                    <a:cxn ang="0">
                      <a:pos x="838" y="116"/>
                    </a:cxn>
                    <a:cxn ang="0">
                      <a:pos x="739" y="110"/>
                    </a:cxn>
                    <a:cxn ang="0">
                      <a:pos x="664" y="105"/>
                    </a:cxn>
                    <a:cxn ang="0">
                      <a:pos x="571" y="98"/>
                    </a:cxn>
                    <a:cxn ang="0">
                      <a:pos x="483" y="94"/>
                    </a:cxn>
                    <a:cxn ang="0">
                      <a:pos x="360" y="97"/>
                    </a:cxn>
                    <a:cxn ang="0">
                      <a:pos x="288" y="109"/>
                    </a:cxn>
                    <a:cxn ang="0">
                      <a:pos x="226" y="130"/>
                    </a:cxn>
                    <a:cxn ang="0">
                      <a:pos x="177" y="166"/>
                    </a:cxn>
                    <a:cxn ang="0">
                      <a:pos x="140" y="218"/>
                    </a:cxn>
                    <a:cxn ang="0">
                      <a:pos x="118" y="290"/>
                    </a:cxn>
                    <a:cxn ang="0">
                      <a:pos x="111" y="386"/>
                    </a:cxn>
                    <a:cxn ang="0">
                      <a:pos x="122" y="481"/>
                    </a:cxn>
                    <a:cxn ang="0">
                      <a:pos x="148" y="554"/>
                    </a:cxn>
                    <a:cxn ang="0">
                      <a:pos x="189" y="611"/>
                    </a:cxn>
                    <a:cxn ang="0">
                      <a:pos x="241" y="651"/>
                    </a:cxn>
                    <a:cxn ang="0">
                      <a:pos x="303" y="679"/>
                    </a:cxn>
                    <a:cxn ang="0">
                      <a:pos x="374" y="696"/>
                    </a:cxn>
                    <a:cxn ang="0">
                      <a:pos x="451" y="704"/>
                    </a:cxn>
                    <a:cxn ang="0">
                      <a:pos x="2194" y="707"/>
                    </a:cxn>
                    <a:cxn ang="0">
                      <a:pos x="476" y="786"/>
                    </a:cxn>
                    <a:cxn ang="0">
                      <a:pos x="353" y="778"/>
                    </a:cxn>
                    <a:cxn ang="0">
                      <a:pos x="253" y="756"/>
                    </a:cxn>
                    <a:cxn ang="0">
                      <a:pos x="172" y="720"/>
                    </a:cxn>
                    <a:cxn ang="0">
                      <a:pos x="111" y="675"/>
                    </a:cxn>
                    <a:cxn ang="0">
                      <a:pos x="65" y="623"/>
                    </a:cxn>
                    <a:cxn ang="0">
                      <a:pos x="33" y="567"/>
                    </a:cxn>
                    <a:cxn ang="0">
                      <a:pos x="14" y="509"/>
                    </a:cxn>
                    <a:cxn ang="0">
                      <a:pos x="3" y="450"/>
                    </a:cxn>
                    <a:cxn ang="0">
                      <a:pos x="0" y="371"/>
                    </a:cxn>
                    <a:cxn ang="0">
                      <a:pos x="12" y="278"/>
                    </a:cxn>
                    <a:cxn ang="0">
                      <a:pos x="31" y="214"/>
                    </a:cxn>
                    <a:cxn ang="0">
                      <a:pos x="60" y="154"/>
                    </a:cxn>
                    <a:cxn ang="0">
                      <a:pos x="101" y="101"/>
                    </a:cxn>
                    <a:cxn ang="0">
                      <a:pos x="156" y="56"/>
                    </a:cxn>
                    <a:cxn ang="0">
                      <a:pos x="228" y="21"/>
                    </a:cxn>
                    <a:cxn ang="0">
                      <a:pos x="316" y="3"/>
                    </a:cxn>
                  </a:cxnLst>
                  <a:rect l="0" t="0" r="r" b="b"/>
                  <a:pathLst>
                    <a:path w="2214" h="786">
                      <a:moveTo>
                        <a:pt x="368" y="0"/>
                      </a:moveTo>
                      <a:lnTo>
                        <a:pt x="425" y="1"/>
                      </a:lnTo>
                      <a:lnTo>
                        <a:pt x="462" y="4"/>
                      </a:lnTo>
                      <a:lnTo>
                        <a:pt x="505" y="7"/>
                      </a:lnTo>
                      <a:lnTo>
                        <a:pt x="555" y="11"/>
                      </a:lnTo>
                      <a:lnTo>
                        <a:pt x="612" y="13"/>
                      </a:lnTo>
                      <a:lnTo>
                        <a:pt x="673" y="17"/>
                      </a:lnTo>
                      <a:lnTo>
                        <a:pt x="739" y="23"/>
                      </a:lnTo>
                      <a:lnTo>
                        <a:pt x="809" y="27"/>
                      </a:lnTo>
                      <a:lnTo>
                        <a:pt x="882" y="32"/>
                      </a:lnTo>
                      <a:lnTo>
                        <a:pt x="959" y="37"/>
                      </a:lnTo>
                      <a:lnTo>
                        <a:pt x="1036" y="43"/>
                      </a:lnTo>
                      <a:lnTo>
                        <a:pt x="1117" y="48"/>
                      </a:lnTo>
                      <a:lnTo>
                        <a:pt x="1445" y="69"/>
                      </a:lnTo>
                      <a:lnTo>
                        <a:pt x="1526" y="74"/>
                      </a:lnTo>
                      <a:lnTo>
                        <a:pt x="1603" y="80"/>
                      </a:lnTo>
                      <a:lnTo>
                        <a:pt x="1680" y="85"/>
                      </a:lnTo>
                      <a:lnTo>
                        <a:pt x="1754" y="89"/>
                      </a:lnTo>
                      <a:lnTo>
                        <a:pt x="1824" y="94"/>
                      </a:lnTo>
                      <a:lnTo>
                        <a:pt x="1890" y="98"/>
                      </a:lnTo>
                      <a:lnTo>
                        <a:pt x="1952" y="102"/>
                      </a:lnTo>
                      <a:lnTo>
                        <a:pt x="2009" y="106"/>
                      </a:lnTo>
                      <a:lnTo>
                        <a:pt x="2059" y="109"/>
                      </a:lnTo>
                      <a:lnTo>
                        <a:pt x="2104" y="113"/>
                      </a:lnTo>
                      <a:lnTo>
                        <a:pt x="2143" y="114"/>
                      </a:lnTo>
                      <a:lnTo>
                        <a:pt x="2173" y="117"/>
                      </a:lnTo>
                      <a:lnTo>
                        <a:pt x="2196" y="118"/>
                      </a:lnTo>
                      <a:lnTo>
                        <a:pt x="2209" y="120"/>
                      </a:lnTo>
                      <a:lnTo>
                        <a:pt x="2214" y="120"/>
                      </a:lnTo>
                      <a:lnTo>
                        <a:pt x="2214" y="195"/>
                      </a:lnTo>
                      <a:lnTo>
                        <a:pt x="2209" y="195"/>
                      </a:lnTo>
                      <a:lnTo>
                        <a:pt x="2196" y="194"/>
                      </a:lnTo>
                      <a:lnTo>
                        <a:pt x="2173" y="193"/>
                      </a:lnTo>
                      <a:lnTo>
                        <a:pt x="2143" y="191"/>
                      </a:lnTo>
                      <a:lnTo>
                        <a:pt x="2106" y="189"/>
                      </a:lnTo>
                      <a:lnTo>
                        <a:pt x="2062" y="186"/>
                      </a:lnTo>
                      <a:lnTo>
                        <a:pt x="2012" y="183"/>
                      </a:lnTo>
                      <a:lnTo>
                        <a:pt x="1956" y="181"/>
                      </a:lnTo>
                      <a:lnTo>
                        <a:pt x="1896" y="177"/>
                      </a:lnTo>
                      <a:lnTo>
                        <a:pt x="1832" y="174"/>
                      </a:lnTo>
                      <a:lnTo>
                        <a:pt x="1763" y="170"/>
                      </a:lnTo>
                      <a:lnTo>
                        <a:pt x="1693" y="166"/>
                      </a:lnTo>
                      <a:lnTo>
                        <a:pt x="1619" y="161"/>
                      </a:lnTo>
                      <a:lnTo>
                        <a:pt x="1545" y="157"/>
                      </a:lnTo>
                      <a:lnTo>
                        <a:pt x="1469" y="153"/>
                      </a:lnTo>
                      <a:lnTo>
                        <a:pt x="1393" y="149"/>
                      </a:lnTo>
                      <a:lnTo>
                        <a:pt x="1317" y="143"/>
                      </a:lnTo>
                      <a:lnTo>
                        <a:pt x="1241" y="139"/>
                      </a:lnTo>
                      <a:lnTo>
                        <a:pt x="1167" y="135"/>
                      </a:lnTo>
                      <a:lnTo>
                        <a:pt x="1095" y="131"/>
                      </a:lnTo>
                      <a:lnTo>
                        <a:pt x="1026" y="128"/>
                      </a:lnTo>
                      <a:lnTo>
                        <a:pt x="959" y="124"/>
                      </a:lnTo>
                      <a:lnTo>
                        <a:pt x="896" y="120"/>
                      </a:lnTo>
                      <a:lnTo>
                        <a:pt x="838" y="116"/>
                      </a:lnTo>
                      <a:lnTo>
                        <a:pt x="785" y="113"/>
                      </a:lnTo>
                      <a:lnTo>
                        <a:pt x="739" y="110"/>
                      </a:lnTo>
                      <a:lnTo>
                        <a:pt x="698" y="108"/>
                      </a:lnTo>
                      <a:lnTo>
                        <a:pt x="664" y="105"/>
                      </a:lnTo>
                      <a:lnTo>
                        <a:pt x="618" y="102"/>
                      </a:lnTo>
                      <a:lnTo>
                        <a:pt x="571" y="98"/>
                      </a:lnTo>
                      <a:lnTo>
                        <a:pt x="526" y="96"/>
                      </a:lnTo>
                      <a:lnTo>
                        <a:pt x="483" y="94"/>
                      </a:lnTo>
                      <a:lnTo>
                        <a:pt x="399" y="94"/>
                      </a:lnTo>
                      <a:lnTo>
                        <a:pt x="360" y="97"/>
                      </a:lnTo>
                      <a:lnTo>
                        <a:pt x="323" y="101"/>
                      </a:lnTo>
                      <a:lnTo>
                        <a:pt x="288" y="109"/>
                      </a:lnTo>
                      <a:lnTo>
                        <a:pt x="257" y="118"/>
                      </a:lnTo>
                      <a:lnTo>
                        <a:pt x="226" y="130"/>
                      </a:lnTo>
                      <a:lnTo>
                        <a:pt x="200" y="147"/>
                      </a:lnTo>
                      <a:lnTo>
                        <a:pt x="177" y="166"/>
                      </a:lnTo>
                      <a:lnTo>
                        <a:pt x="156" y="190"/>
                      </a:lnTo>
                      <a:lnTo>
                        <a:pt x="140" y="218"/>
                      </a:lnTo>
                      <a:lnTo>
                        <a:pt x="127" y="251"/>
                      </a:lnTo>
                      <a:lnTo>
                        <a:pt x="118" y="290"/>
                      </a:lnTo>
                      <a:lnTo>
                        <a:pt x="113" y="332"/>
                      </a:lnTo>
                      <a:lnTo>
                        <a:pt x="111" y="386"/>
                      </a:lnTo>
                      <a:lnTo>
                        <a:pt x="115" y="437"/>
                      </a:lnTo>
                      <a:lnTo>
                        <a:pt x="122" y="481"/>
                      </a:lnTo>
                      <a:lnTo>
                        <a:pt x="134" y="519"/>
                      </a:lnTo>
                      <a:lnTo>
                        <a:pt x="148" y="554"/>
                      </a:lnTo>
                      <a:lnTo>
                        <a:pt x="167" y="584"/>
                      </a:lnTo>
                      <a:lnTo>
                        <a:pt x="189" y="611"/>
                      </a:lnTo>
                      <a:lnTo>
                        <a:pt x="213" y="632"/>
                      </a:lnTo>
                      <a:lnTo>
                        <a:pt x="241" y="651"/>
                      </a:lnTo>
                      <a:lnTo>
                        <a:pt x="271" y="667"/>
                      </a:lnTo>
                      <a:lnTo>
                        <a:pt x="303" y="679"/>
                      </a:lnTo>
                      <a:lnTo>
                        <a:pt x="337" y="688"/>
                      </a:lnTo>
                      <a:lnTo>
                        <a:pt x="374" y="696"/>
                      </a:lnTo>
                      <a:lnTo>
                        <a:pt x="411" y="701"/>
                      </a:lnTo>
                      <a:lnTo>
                        <a:pt x="451" y="704"/>
                      </a:lnTo>
                      <a:lnTo>
                        <a:pt x="492" y="707"/>
                      </a:lnTo>
                      <a:lnTo>
                        <a:pt x="2194" y="707"/>
                      </a:lnTo>
                      <a:lnTo>
                        <a:pt x="2194" y="786"/>
                      </a:lnTo>
                      <a:lnTo>
                        <a:pt x="476" y="786"/>
                      </a:lnTo>
                      <a:lnTo>
                        <a:pt x="411" y="784"/>
                      </a:lnTo>
                      <a:lnTo>
                        <a:pt x="353" y="778"/>
                      </a:lnTo>
                      <a:lnTo>
                        <a:pt x="300" y="768"/>
                      </a:lnTo>
                      <a:lnTo>
                        <a:pt x="253" y="756"/>
                      </a:lnTo>
                      <a:lnTo>
                        <a:pt x="210" y="738"/>
                      </a:lnTo>
                      <a:lnTo>
                        <a:pt x="172" y="720"/>
                      </a:lnTo>
                      <a:lnTo>
                        <a:pt x="139" y="699"/>
                      </a:lnTo>
                      <a:lnTo>
                        <a:pt x="111" y="675"/>
                      </a:lnTo>
                      <a:lnTo>
                        <a:pt x="86" y="649"/>
                      </a:lnTo>
                      <a:lnTo>
                        <a:pt x="65" y="623"/>
                      </a:lnTo>
                      <a:lnTo>
                        <a:pt x="48" y="595"/>
                      </a:lnTo>
                      <a:lnTo>
                        <a:pt x="33" y="567"/>
                      </a:lnTo>
                      <a:lnTo>
                        <a:pt x="21" y="538"/>
                      </a:lnTo>
                      <a:lnTo>
                        <a:pt x="14" y="509"/>
                      </a:lnTo>
                      <a:lnTo>
                        <a:pt x="7" y="479"/>
                      </a:lnTo>
                      <a:lnTo>
                        <a:pt x="3" y="450"/>
                      </a:lnTo>
                      <a:lnTo>
                        <a:pt x="0" y="422"/>
                      </a:lnTo>
                      <a:lnTo>
                        <a:pt x="0" y="371"/>
                      </a:lnTo>
                      <a:lnTo>
                        <a:pt x="6" y="309"/>
                      </a:lnTo>
                      <a:lnTo>
                        <a:pt x="12" y="278"/>
                      </a:lnTo>
                      <a:lnTo>
                        <a:pt x="20" y="246"/>
                      </a:lnTo>
                      <a:lnTo>
                        <a:pt x="31" y="214"/>
                      </a:lnTo>
                      <a:lnTo>
                        <a:pt x="44" y="183"/>
                      </a:lnTo>
                      <a:lnTo>
                        <a:pt x="60" y="154"/>
                      </a:lnTo>
                      <a:lnTo>
                        <a:pt x="78" y="126"/>
                      </a:lnTo>
                      <a:lnTo>
                        <a:pt x="101" y="101"/>
                      </a:lnTo>
                      <a:lnTo>
                        <a:pt x="127" y="77"/>
                      </a:lnTo>
                      <a:lnTo>
                        <a:pt x="156" y="56"/>
                      </a:lnTo>
                      <a:lnTo>
                        <a:pt x="191" y="37"/>
                      </a:lnTo>
                      <a:lnTo>
                        <a:pt x="228" y="21"/>
                      </a:lnTo>
                      <a:lnTo>
                        <a:pt x="270" y="11"/>
                      </a:lnTo>
                      <a:lnTo>
                        <a:pt x="316" y="3"/>
                      </a:lnTo>
                      <a:lnTo>
                        <a:pt x="368" y="0"/>
                      </a:lnTo>
                      <a:close/>
                    </a:path>
                  </a:pathLst>
                </a:custGeom>
                <a:solidFill>
                  <a:srgbClr val="6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2" name="Freeform 243"/>
                <p:cNvSpPr>
                  <a:spLocks/>
                </p:cNvSpPr>
                <p:nvPr/>
              </p:nvSpPr>
              <p:spPr bwMode="auto">
                <a:xfrm>
                  <a:off x="6672263" y="3211513"/>
                  <a:ext cx="2465388" cy="115888"/>
                </a:xfrm>
                <a:custGeom>
                  <a:avLst/>
                  <a:gdLst/>
                  <a:ahLst/>
                  <a:cxnLst>
                    <a:cxn ang="0">
                      <a:pos x="49" y="0"/>
                    </a:cxn>
                    <a:cxn ang="0">
                      <a:pos x="1553" y="61"/>
                    </a:cxn>
                    <a:cxn ang="0">
                      <a:pos x="1550" y="71"/>
                    </a:cxn>
                    <a:cxn ang="0">
                      <a:pos x="1550" y="73"/>
                    </a:cxn>
                    <a:cxn ang="0">
                      <a:pos x="0" y="14"/>
                    </a:cxn>
                    <a:cxn ang="0">
                      <a:pos x="24" y="7"/>
                    </a:cxn>
                    <a:cxn ang="0">
                      <a:pos x="49" y="0"/>
                    </a:cxn>
                  </a:cxnLst>
                  <a:rect l="0" t="0" r="r" b="b"/>
                  <a:pathLst>
                    <a:path w="1553" h="73">
                      <a:moveTo>
                        <a:pt x="49" y="0"/>
                      </a:moveTo>
                      <a:lnTo>
                        <a:pt x="1553" y="61"/>
                      </a:lnTo>
                      <a:lnTo>
                        <a:pt x="1550" y="71"/>
                      </a:lnTo>
                      <a:lnTo>
                        <a:pt x="1550" y="73"/>
                      </a:lnTo>
                      <a:lnTo>
                        <a:pt x="0" y="14"/>
                      </a:lnTo>
                      <a:lnTo>
                        <a:pt x="24" y="7"/>
                      </a:lnTo>
                      <a:lnTo>
                        <a:pt x="49" y="0"/>
                      </a:lnTo>
                      <a:close/>
                    </a:path>
                  </a:pathLst>
                </a:custGeom>
                <a:solidFill>
                  <a:srgbClr val="CEC97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3" name="Freeform 244"/>
                <p:cNvSpPr>
                  <a:spLocks/>
                </p:cNvSpPr>
                <p:nvPr/>
              </p:nvSpPr>
              <p:spPr bwMode="auto">
                <a:xfrm>
                  <a:off x="6588126" y="3262313"/>
                  <a:ext cx="2535238" cy="112713"/>
                </a:xfrm>
                <a:custGeom>
                  <a:avLst/>
                  <a:gdLst/>
                  <a:ahLst/>
                  <a:cxnLst>
                    <a:cxn ang="0">
                      <a:pos x="17" y="0"/>
                    </a:cxn>
                    <a:cxn ang="0">
                      <a:pos x="1597" y="57"/>
                    </a:cxn>
                    <a:cxn ang="0">
                      <a:pos x="1595" y="64"/>
                    </a:cxn>
                    <a:cxn ang="0">
                      <a:pos x="1593" y="71"/>
                    </a:cxn>
                    <a:cxn ang="0">
                      <a:pos x="0" y="15"/>
                    </a:cxn>
                    <a:cxn ang="0">
                      <a:pos x="11" y="4"/>
                    </a:cxn>
                    <a:cxn ang="0">
                      <a:pos x="17" y="0"/>
                    </a:cxn>
                  </a:cxnLst>
                  <a:rect l="0" t="0" r="r" b="b"/>
                  <a:pathLst>
                    <a:path w="1597" h="71">
                      <a:moveTo>
                        <a:pt x="17" y="0"/>
                      </a:moveTo>
                      <a:lnTo>
                        <a:pt x="1597" y="57"/>
                      </a:lnTo>
                      <a:lnTo>
                        <a:pt x="1595" y="64"/>
                      </a:lnTo>
                      <a:lnTo>
                        <a:pt x="1593" y="71"/>
                      </a:lnTo>
                      <a:lnTo>
                        <a:pt x="0" y="15"/>
                      </a:lnTo>
                      <a:lnTo>
                        <a:pt x="11" y="4"/>
                      </a:lnTo>
                      <a:lnTo>
                        <a:pt x="17" y="0"/>
                      </a:lnTo>
                      <a:close/>
                    </a:path>
                  </a:pathLst>
                </a:custGeom>
                <a:solidFill>
                  <a:srgbClr val="CEC97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4" name="Freeform 245"/>
                <p:cNvSpPr>
                  <a:spLocks/>
                </p:cNvSpPr>
                <p:nvPr/>
              </p:nvSpPr>
              <p:spPr bwMode="auto">
                <a:xfrm>
                  <a:off x="6550026" y="3317875"/>
                  <a:ext cx="2559050" cy="103188"/>
                </a:xfrm>
                <a:custGeom>
                  <a:avLst/>
                  <a:gdLst/>
                  <a:ahLst/>
                  <a:cxnLst>
                    <a:cxn ang="0">
                      <a:pos x="8" y="0"/>
                    </a:cxn>
                    <a:cxn ang="0">
                      <a:pos x="1612" y="53"/>
                    </a:cxn>
                    <a:cxn ang="0">
                      <a:pos x="1612" y="58"/>
                    </a:cxn>
                    <a:cxn ang="0">
                      <a:pos x="1610" y="65"/>
                    </a:cxn>
                    <a:cxn ang="0">
                      <a:pos x="0" y="14"/>
                    </a:cxn>
                    <a:cxn ang="0">
                      <a:pos x="4" y="6"/>
                    </a:cxn>
                    <a:cxn ang="0">
                      <a:pos x="8" y="0"/>
                    </a:cxn>
                  </a:cxnLst>
                  <a:rect l="0" t="0" r="r" b="b"/>
                  <a:pathLst>
                    <a:path w="1612" h="65">
                      <a:moveTo>
                        <a:pt x="8" y="0"/>
                      </a:moveTo>
                      <a:lnTo>
                        <a:pt x="1612" y="53"/>
                      </a:lnTo>
                      <a:lnTo>
                        <a:pt x="1612" y="58"/>
                      </a:lnTo>
                      <a:lnTo>
                        <a:pt x="1610" y="65"/>
                      </a:lnTo>
                      <a:lnTo>
                        <a:pt x="0" y="14"/>
                      </a:lnTo>
                      <a:lnTo>
                        <a:pt x="4" y="6"/>
                      </a:lnTo>
                      <a:lnTo>
                        <a:pt x="8" y="0"/>
                      </a:lnTo>
                      <a:close/>
                    </a:path>
                  </a:pathLst>
                </a:custGeom>
                <a:solidFill>
                  <a:srgbClr val="CEC97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5" name="Freeform 246"/>
                <p:cNvSpPr>
                  <a:spLocks/>
                </p:cNvSpPr>
                <p:nvPr/>
              </p:nvSpPr>
              <p:spPr bwMode="auto">
                <a:xfrm>
                  <a:off x="6529388" y="3371850"/>
                  <a:ext cx="2573338" cy="96838"/>
                </a:xfrm>
                <a:custGeom>
                  <a:avLst/>
                  <a:gdLst/>
                  <a:ahLst/>
                  <a:cxnLst>
                    <a:cxn ang="0">
                      <a:pos x="6" y="0"/>
                    </a:cxn>
                    <a:cxn ang="0">
                      <a:pos x="1621" y="48"/>
                    </a:cxn>
                    <a:cxn ang="0">
                      <a:pos x="1619" y="52"/>
                    </a:cxn>
                    <a:cxn ang="0">
                      <a:pos x="1619" y="61"/>
                    </a:cxn>
                    <a:cxn ang="0">
                      <a:pos x="0" y="15"/>
                    </a:cxn>
                    <a:cxn ang="0">
                      <a:pos x="3" y="4"/>
                    </a:cxn>
                    <a:cxn ang="0">
                      <a:pos x="6" y="0"/>
                    </a:cxn>
                  </a:cxnLst>
                  <a:rect l="0" t="0" r="r" b="b"/>
                  <a:pathLst>
                    <a:path w="1621" h="61">
                      <a:moveTo>
                        <a:pt x="6" y="0"/>
                      </a:moveTo>
                      <a:lnTo>
                        <a:pt x="1621" y="48"/>
                      </a:lnTo>
                      <a:lnTo>
                        <a:pt x="1619" y="52"/>
                      </a:lnTo>
                      <a:lnTo>
                        <a:pt x="1619" y="61"/>
                      </a:lnTo>
                      <a:lnTo>
                        <a:pt x="0" y="15"/>
                      </a:lnTo>
                      <a:lnTo>
                        <a:pt x="3" y="4"/>
                      </a:lnTo>
                      <a:lnTo>
                        <a:pt x="6" y="0"/>
                      </a:lnTo>
                      <a:close/>
                    </a:path>
                  </a:pathLst>
                </a:custGeom>
                <a:solidFill>
                  <a:srgbClr val="CEC97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6" name="Freeform 247"/>
                <p:cNvSpPr>
                  <a:spLocks/>
                </p:cNvSpPr>
                <p:nvPr/>
              </p:nvSpPr>
              <p:spPr bwMode="auto">
                <a:xfrm>
                  <a:off x="6521451" y="3427413"/>
                  <a:ext cx="2578100" cy="88900"/>
                </a:xfrm>
                <a:custGeom>
                  <a:avLst/>
                  <a:gdLst/>
                  <a:ahLst/>
                  <a:cxnLst>
                    <a:cxn ang="0">
                      <a:pos x="1" y="0"/>
                    </a:cxn>
                    <a:cxn ang="0">
                      <a:pos x="1624" y="44"/>
                    </a:cxn>
                    <a:cxn ang="0">
                      <a:pos x="1624" y="56"/>
                    </a:cxn>
                    <a:cxn ang="0">
                      <a:pos x="0" y="14"/>
                    </a:cxn>
                    <a:cxn ang="0">
                      <a:pos x="0" y="9"/>
                    </a:cxn>
                    <a:cxn ang="0">
                      <a:pos x="1" y="5"/>
                    </a:cxn>
                    <a:cxn ang="0">
                      <a:pos x="1" y="0"/>
                    </a:cxn>
                  </a:cxnLst>
                  <a:rect l="0" t="0" r="r" b="b"/>
                  <a:pathLst>
                    <a:path w="1624" h="56">
                      <a:moveTo>
                        <a:pt x="1" y="0"/>
                      </a:moveTo>
                      <a:lnTo>
                        <a:pt x="1624" y="44"/>
                      </a:lnTo>
                      <a:lnTo>
                        <a:pt x="1624" y="56"/>
                      </a:lnTo>
                      <a:lnTo>
                        <a:pt x="0" y="14"/>
                      </a:lnTo>
                      <a:lnTo>
                        <a:pt x="0" y="9"/>
                      </a:lnTo>
                      <a:lnTo>
                        <a:pt x="1" y="5"/>
                      </a:lnTo>
                      <a:lnTo>
                        <a:pt x="1" y="0"/>
                      </a:lnTo>
                      <a:close/>
                    </a:path>
                  </a:pathLst>
                </a:custGeom>
                <a:solidFill>
                  <a:srgbClr val="CEC97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7" name="Freeform 248"/>
                <p:cNvSpPr>
                  <a:spLocks/>
                </p:cNvSpPr>
                <p:nvPr/>
              </p:nvSpPr>
              <p:spPr bwMode="auto">
                <a:xfrm>
                  <a:off x="6519863" y="3481388"/>
                  <a:ext cx="2586038" cy="82550"/>
                </a:xfrm>
                <a:custGeom>
                  <a:avLst/>
                  <a:gdLst/>
                  <a:ahLst/>
                  <a:cxnLst>
                    <a:cxn ang="0">
                      <a:pos x="0" y="0"/>
                    </a:cxn>
                    <a:cxn ang="0">
                      <a:pos x="1627" y="39"/>
                    </a:cxn>
                    <a:cxn ang="0">
                      <a:pos x="1627" y="44"/>
                    </a:cxn>
                    <a:cxn ang="0">
                      <a:pos x="1629" y="52"/>
                    </a:cxn>
                    <a:cxn ang="0">
                      <a:pos x="0" y="16"/>
                    </a:cxn>
                    <a:cxn ang="0">
                      <a:pos x="0" y="0"/>
                    </a:cxn>
                  </a:cxnLst>
                  <a:rect l="0" t="0" r="r" b="b"/>
                  <a:pathLst>
                    <a:path w="1629" h="52">
                      <a:moveTo>
                        <a:pt x="0" y="0"/>
                      </a:moveTo>
                      <a:lnTo>
                        <a:pt x="1627" y="39"/>
                      </a:lnTo>
                      <a:lnTo>
                        <a:pt x="1627" y="44"/>
                      </a:lnTo>
                      <a:lnTo>
                        <a:pt x="1629" y="52"/>
                      </a:lnTo>
                      <a:lnTo>
                        <a:pt x="0" y="16"/>
                      </a:lnTo>
                      <a:lnTo>
                        <a:pt x="0" y="0"/>
                      </a:lnTo>
                      <a:close/>
                    </a:path>
                  </a:pathLst>
                </a:custGeom>
                <a:solidFill>
                  <a:srgbClr val="CEC97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8" name="Freeform 249"/>
                <p:cNvSpPr>
                  <a:spLocks/>
                </p:cNvSpPr>
                <p:nvPr/>
              </p:nvSpPr>
              <p:spPr bwMode="auto">
                <a:xfrm>
                  <a:off x="6521451" y="3538538"/>
                  <a:ext cx="2595563" cy="74613"/>
                </a:xfrm>
                <a:custGeom>
                  <a:avLst/>
                  <a:gdLst/>
                  <a:ahLst/>
                  <a:cxnLst>
                    <a:cxn ang="0">
                      <a:pos x="0" y="0"/>
                    </a:cxn>
                    <a:cxn ang="0">
                      <a:pos x="1631" y="33"/>
                    </a:cxn>
                    <a:cxn ang="0">
                      <a:pos x="1634" y="40"/>
                    </a:cxn>
                    <a:cxn ang="0">
                      <a:pos x="1635" y="47"/>
                    </a:cxn>
                    <a:cxn ang="0">
                      <a:pos x="1" y="15"/>
                    </a:cxn>
                    <a:cxn ang="0">
                      <a:pos x="0" y="11"/>
                    </a:cxn>
                    <a:cxn ang="0">
                      <a:pos x="0" y="0"/>
                    </a:cxn>
                  </a:cxnLst>
                  <a:rect l="0" t="0" r="r" b="b"/>
                  <a:pathLst>
                    <a:path w="1635" h="47">
                      <a:moveTo>
                        <a:pt x="0" y="0"/>
                      </a:moveTo>
                      <a:lnTo>
                        <a:pt x="1631" y="33"/>
                      </a:lnTo>
                      <a:lnTo>
                        <a:pt x="1634" y="40"/>
                      </a:lnTo>
                      <a:lnTo>
                        <a:pt x="1635" y="47"/>
                      </a:lnTo>
                      <a:lnTo>
                        <a:pt x="1" y="15"/>
                      </a:lnTo>
                      <a:lnTo>
                        <a:pt x="0" y="11"/>
                      </a:lnTo>
                      <a:lnTo>
                        <a:pt x="0" y="0"/>
                      </a:lnTo>
                      <a:close/>
                    </a:path>
                  </a:pathLst>
                </a:custGeom>
                <a:solidFill>
                  <a:srgbClr val="CEC97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9" name="Freeform 250"/>
                <p:cNvSpPr>
                  <a:spLocks/>
                </p:cNvSpPr>
                <p:nvPr/>
              </p:nvSpPr>
              <p:spPr bwMode="auto">
                <a:xfrm>
                  <a:off x="6529388" y="3594100"/>
                  <a:ext cx="2601913" cy="65088"/>
                </a:xfrm>
                <a:custGeom>
                  <a:avLst/>
                  <a:gdLst/>
                  <a:ahLst/>
                  <a:cxnLst>
                    <a:cxn ang="0">
                      <a:pos x="0" y="0"/>
                    </a:cxn>
                    <a:cxn ang="0">
                      <a:pos x="1634" y="29"/>
                    </a:cxn>
                    <a:cxn ang="0">
                      <a:pos x="1636" y="36"/>
                    </a:cxn>
                    <a:cxn ang="0">
                      <a:pos x="1639" y="41"/>
                    </a:cxn>
                    <a:cxn ang="0">
                      <a:pos x="3" y="16"/>
                    </a:cxn>
                    <a:cxn ang="0">
                      <a:pos x="0" y="0"/>
                    </a:cxn>
                  </a:cxnLst>
                  <a:rect l="0" t="0" r="r" b="b"/>
                  <a:pathLst>
                    <a:path w="1639" h="41">
                      <a:moveTo>
                        <a:pt x="0" y="0"/>
                      </a:moveTo>
                      <a:lnTo>
                        <a:pt x="1634" y="29"/>
                      </a:lnTo>
                      <a:lnTo>
                        <a:pt x="1636" y="36"/>
                      </a:lnTo>
                      <a:lnTo>
                        <a:pt x="1639" y="41"/>
                      </a:lnTo>
                      <a:lnTo>
                        <a:pt x="3" y="16"/>
                      </a:lnTo>
                      <a:lnTo>
                        <a:pt x="0" y="0"/>
                      </a:lnTo>
                      <a:close/>
                    </a:path>
                  </a:pathLst>
                </a:custGeom>
                <a:solidFill>
                  <a:srgbClr val="CEC97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0" name="Freeform 251"/>
                <p:cNvSpPr>
                  <a:spLocks/>
                </p:cNvSpPr>
                <p:nvPr/>
              </p:nvSpPr>
              <p:spPr bwMode="auto">
                <a:xfrm>
                  <a:off x="6545263" y="3651250"/>
                  <a:ext cx="2606675" cy="55563"/>
                </a:xfrm>
                <a:custGeom>
                  <a:avLst/>
                  <a:gdLst/>
                  <a:ahLst/>
                  <a:cxnLst>
                    <a:cxn ang="0">
                      <a:pos x="0" y="0"/>
                    </a:cxn>
                    <a:cxn ang="0">
                      <a:pos x="1636" y="22"/>
                    </a:cxn>
                    <a:cxn ang="0">
                      <a:pos x="1638" y="27"/>
                    </a:cxn>
                    <a:cxn ang="0">
                      <a:pos x="1640" y="31"/>
                    </a:cxn>
                    <a:cxn ang="0">
                      <a:pos x="1642" y="35"/>
                    </a:cxn>
                    <a:cxn ang="0">
                      <a:pos x="5" y="16"/>
                    </a:cxn>
                    <a:cxn ang="0">
                      <a:pos x="0" y="0"/>
                    </a:cxn>
                  </a:cxnLst>
                  <a:rect l="0" t="0" r="r" b="b"/>
                  <a:pathLst>
                    <a:path w="1642" h="35">
                      <a:moveTo>
                        <a:pt x="0" y="0"/>
                      </a:moveTo>
                      <a:lnTo>
                        <a:pt x="1636" y="22"/>
                      </a:lnTo>
                      <a:lnTo>
                        <a:pt x="1638" y="27"/>
                      </a:lnTo>
                      <a:lnTo>
                        <a:pt x="1640" y="31"/>
                      </a:lnTo>
                      <a:lnTo>
                        <a:pt x="1642" y="35"/>
                      </a:lnTo>
                      <a:lnTo>
                        <a:pt x="5" y="16"/>
                      </a:lnTo>
                      <a:lnTo>
                        <a:pt x="0" y="0"/>
                      </a:lnTo>
                      <a:close/>
                    </a:path>
                  </a:pathLst>
                </a:custGeom>
                <a:solidFill>
                  <a:srgbClr val="CEC97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 name="Freeform 252"/>
                <p:cNvSpPr>
                  <a:spLocks/>
                </p:cNvSpPr>
                <p:nvPr/>
              </p:nvSpPr>
              <p:spPr bwMode="auto">
                <a:xfrm>
                  <a:off x="6567488" y="3706813"/>
                  <a:ext cx="2609850" cy="49213"/>
                </a:xfrm>
                <a:custGeom>
                  <a:avLst/>
                  <a:gdLst/>
                  <a:ahLst/>
                  <a:cxnLst>
                    <a:cxn ang="0">
                      <a:pos x="0" y="0"/>
                    </a:cxn>
                    <a:cxn ang="0">
                      <a:pos x="1638" y="18"/>
                    </a:cxn>
                    <a:cxn ang="0">
                      <a:pos x="1639" y="22"/>
                    </a:cxn>
                    <a:cxn ang="0">
                      <a:pos x="1642" y="27"/>
                    </a:cxn>
                    <a:cxn ang="0">
                      <a:pos x="1644" y="31"/>
                    </a:cxn>
                    <a:cxn ang="0">
                      <a:pos x="8" y="15"/>
                    </a:cxn>
                    <a:cxn ang="0">
                      <a:pos x="4" y="8"/>
                    </a:cxn>
                    <a:cxn ang="0">
                      <a:pos x="0" y="0"/>
                    </a:cxn>
                  </a:cxnLst>
                  <a:rect l="0" t="0" r="r" b="b"/>
                  <a:pathLst>
                    <a:path w="1644" h="31">
                      <a:moveTo>
                        <a:pt x="0" y="0"/>
                      </a:moveTo>
                      <a:lnTo>
                        <a:pt x="1638" y="18"/>
                      </a:lnTo>
                      <a:lnTo>
                        <a:pt x="1639" y="22"/>
                      </a:lnTo>
                      <a:lnTo>
                        <a:pt x="1642" y="27"/>
                      </a:lnTo>
                      <a:lnTo>
                        <a:pt x="1644" y="31"/>
                      </a:lnTo>
                      <a:lnTo>
                        <a:pt x="8" y="15"/>
                      </a:lnTo>
                      <a:lnTo>
                        <a:pt x="4" y="8"/>
                      </a:lnTo>
                      <a:lnTo>
                        <a:pt x="0" y="0"/>
                      </a:lnTo>
                      <a:close/>
                    </a:path>
                  </a:pathLst>
                </a:custGeom>
                <a:solidFill>
                  <a:srgbClr val="CEC97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2" name="Freeform 253"/>
                <p:cNvSpPr>
                  <a:spLocks/>
                </p:cNvSpPr>
                <p:nvPr/>
              </p:nvSpPr>
              <p:spPr bwMode="auto">
                <a:xfrm>
                  <a:off x="6604001" y="3762375"/>
                  <a:ext cx="2603500" cy="39688"/>
                </a:xfrm>
                <a:custGeom>
                  <a:avLst/>
                  <a:gdLst/>
                  <a:ahLst/>
                  <a:cxnLst>
                    <a:cxn ang="0">
                      <a:pos x="0" y="0"/>
                    </a:cxn>
                    <a:cxn ang="0">
                      <a:pos x="1632" y="13"/>
                    </a:cxn>
                    <a:cxn ang="0">
                      <a:pos x="1640" y="25"/>
                    </a:cxn>
                    <a:cxn ang="0">
                      <a:pos x="11" y="16"/>
                    </a:cxn>
                    <a:cxn ang="0">
                      <a:pos x="0" y="0"/>
                    </a:cxn>
                  </a:cxnLst>
                  <a:rect l="0" t="0" r="r" b="b"/>
                  <a:pathLst>
                    <a:path w="1640" h="25">
                      <a:moveTo>
                        <a:pt x="0" y="0"/>
                      </a:moveTo>
                      <a:lnTo>
                        <a:pt x="1632" y="13"/>
                      </a:lnTo>
                      <a:lnTo>
                        <a:pt x="1640" y="25"/>
                      </a:lnTo>
                      <a:lnTo>
                        <a:pt x="11" y="16"/>
                      </a:lnTo>
                      <a:lnTo>
                        <a:pt x="0" y="0"/>
                      </a:lnTo>
                      <a:close/>
                    </a:path>
                  </a:pathLst>
                </a:custGeom>
                <a:solidFill>
                  <a:srgbClr val="CEC97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3" name="Freeform 254"/>
                <p:cNvSpPr>
                  <a:spLocks/>
                </p:cNvSpPr>
                <p:nvPr/>
              </p:nvSpPr>
              <p:spPr bwMode="auto">
                <a:xfrm>
                  <a:off x="6653213" y="3819525"/>
                  <a:ext cx="2589213" cy="31750"/>
                </a:xfrm>
                <a:custGeom>
                  <a:avLst/>
                  <a:gdLst/>
                  <a:ahLst/>
                  <a:cxnLst>
                    <a:cxn ang="0">
                      <a:pos x="0" y="0"/>
                    </a:cxn>
                    <a:cxn ang="0">
                      <a:pos x="1622" y="6"/>
                    </a:cxn>
                    <a:cxn ang="0">
                      <a:pos x="1625" y="12"/>
                    </a:cxn>
                    <a:cxn ang="0">
                      <a:pos x="1629" y="16"/>
                    </a:cxn>
                    <a:cxn ang="0">
                      <a:pos x="1631" y="20"/>
                    </a:cxn>
                    <a:cxn ang="0">
                      <a:pos x="17" y="14"/>
                    </a:cxn>
                    <a:cxn ang="0">
                      <a:pos x="11" y="10"/>
                    </a:cxn>
                    <a:cxn ang="0">
                      <a:pos x="0" y="0"/>
                    </a:cxn>
                  </a:cxnLst>
                  <a:rect l="0" t="0" r="r" b="b"/>
                  <a:pathLst>
                    <a:path w="1631" h="20">
                      <a:moveTo>
                        <a:pt x="0" y="0"/>
                      </a:moveTo>
                      <a:lnTo>
                        <a:pt x="1622" y="6"/>
                      </a:lnTo>
                      <a:lnTo>
                        <a:pt x="1625" y="12"/>
                      </a:lnTo>
                      <a:lnTo>
                        <a:pt x="1629" y="16"/>
                      </a:lnTo>
                      <a:lnTo>
                        <a:pt x="1631" y="20"/>
                      </a:lnTo>
                      <a:lnTo>
                        <a:pt x="17" y="14"/>
                      </a:lnTo>
                      <a:lnTo>
                        <a:pt x="11" y="10"/>
                      </a:lnTo>
                      <a:lnTo>
                        <a:pt x="0" y="0"/>
                      </a:lnTo>
                      <a:close/>
                    </a:path>
                  </a:pathLst>
                </a:custGeom>
                <a:solidFill>
                  <a:srgbClr val="CEC97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4" name="Freeform 255"/>
                <p:cNvSpPr>
                  <a:spLocks/>
                </p:cNvSpPr>
                <p:nvPr/>
              </p:nvSpPr>
              <p:spPr bwMode="auto">
                <a:xfrm>
                  <a:off x="6724651" y="3873500"/>
                  <a:ext cx="2557463" cy="25400"/>
                </a:xfrm>
                <a:custGeom>
                  <a:avLst/>
                  <a:gdLst/>
                  <a:ahLst/>
                  <a:cxnLst>
                    <a:cxn ang="0">
                      <a:pos x="0" y="0"/>
                    </a:cxn>
                    <a:cxn ang="0">
                      <a:pos x="1601" y="3"/>
                    </a:cxn>
                    <a:cxn ang="0">
                      <a:pos x="1609" y="11"/>
                    </a:cxn>
                    <a:cxn ang="0">
                      <a:pos x="1611" y="16"/>
                    </a:cxn>
                    <a:cxn ang="0">
                      <a:pos x="24" y="16"/>
                    </a:cxn>
                    <a:cxn ang="0">
                      <a:pos x="0" y="0"/>
                    </a:cxn>
                  </a:cxnLst>
                  <a:rect l="0" t="0" r="r" b="b"/>
                  <a:pathLst>
                    <a:path w="1611" h="16">
                      <a:moveTo>
                        <a:pt x="0" y="0"/>
                      </a:moveTo>
                      <a:lnTo>
                        <a:pt x="1601" y="3"/>
                      </a:lnTo>
                      <a:lnTo>
                        <a:pt x="1609" y="11"/>
                      </a:lnTo>
                      <a:lnTo>
                        <a:pt x="1611" y="16"/>
                      </a:lnTo>
                      <a:lnTo>
                        <a:pt x="24" y="16"/>
                      </a:lnTo>
                      <a:lnTo>
                        <a:pt x="0" y="0"/>
                      </a:lnTo>
                      <a:close/>
                    </a:path>
                  </a:pathLst>
                </a:custGeom>
                <a:solidFill>
                  <a:srgbClr val="CEC97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5" name="Freeform 256"/>
                <p:cNvSpPr>
                  <a:spLocks/>
                </p:cNvSpPr>
                <p:nvPr/>
              </p:nvSpPr>
              <p:spPr bwMode="auto">
                <a:xfrm>
                  <a:off x="9074151" y="3098800"/>
                  <a:ext cx="233363" cy="817563"/>
                </a:xfrm>
                <a:custGeom>
                  <a:avLst/>
                  <a:gdLst/>
                  <a:ahLst/>
                  <a:cxnLst>
                    <a:cxn ang="0">
                      <a:pos x="146" y="0"/>
                    </a:cxn>
                    <a:cxn ang="0">
                      <a:pos x="139" y="6"/>
                    </a:cxn>
                    <a:cxn ang="0">
                      <a:pos x="129" y="20"/>
                    </a:cxn>
                    <a:cxn ang="0">
                      <a:pos x="117" y="35"/>
                    </a:cxn>
                    <a:cxn ang="0">
                      <a:pos x="102" y="57"/>
                    </a:cxn>
                    <a:cxn ang="0">
                      <a:pos x="88" y="81"/>
                    </a:cxn>
                    <a:cxn ang="0">
                      <a:pos x="73" y="109"/>
                    </a:cxn>
                    <a:cxn ang="0">
                      <a:pos x="60" y="140"/>
                    </a:cxn>
                    <a:cxn ang="0">
                      <a:pos x="49" y="176"/>
                    </a:cxn>
                    <a:cxn ang="0">
                      <a:pos x="40" y="213"/>
                    </a:cxn>
                    <a:cxn ang="0">
                      <a:pos x="36" y="255"/>
                    </a:cxn>
                    <a:cxn ang="0">
                      <a:pos x="37" y="292"/>
                    </a:cxn>
                    <a:cxn ang="0">
                      <a:pos x="41" y="328"/>
                    </a:cxn>
                    <a:cxn ang="0">
                      <a:pos x="51" y="361"/>
                    </a:cxn>
                    <a:cxn ang="0">
                      <a:pos x="63" y="390"/>
                    </a:cxn>
                    <a:cxn ang="0">
                      <a:pos x="74" y="418"/>
                    </a:cxn>
                    <a:cxn ang="0">
                      <a:pos x="89" y="443"/>
                    </a:cxn>
                    <a:cxn ang="0">
                      <a:pos x="104" y="464"/>
                    </a:cxn>
                    <a:cxn ang="0">
                      <a:pos x="117" y="482"/>
                    </a:cxn>
                    <a:cxn ang="0">
                      <a:pos x="129" y="496"/>
                    </a:cxn>
                    <a:cxn ang="0">
                      <a:pos x="138" y="507"/>
                    </a:cxn>
                    <a:cxn ang="0">
                      <a:pos x="144" y="512"/>
                    </a:cxn>
                    <a:cxn ang="0">
                      <a:pos x="147" y="515"/>
                    </a:cxn>
                    <a:cxn ang="0">
                      <a:pos x="144" y="514"/>
                    </a:cxn>
                    <a:cxn ang="0">
                      <a:pos x="125" y="500"/>
                    </a:cxn>
                    <a:cxn ang="0">
                      <a:pos x="110" y="488"/>
                    </a:cxn>
                    <a:cxn ang="0">
                      <a:pos x="93" y="474"/>
                    </a:cxn>
                    <a:cxn ang="0">
                      <a:pos x="74" y="455"/>
                    </a:cxn>
                    <a:cxn ang="0">
                      <a:pos x="57" y="434"/>
                    </a:cxn>
                    <a:cxn ang="0">
                      <a:pos x="40" y="407"/>
                    </a:cxn>
                    <a:cxn ang="0">
                      <a:pos x="24" y="378"/>
                    </a:cxn>
                    <a:cxn ang="0">
                      <a:pos x="12" y="345"/>
                    </a:cxn>
                    <a:cxn ang="0">
                      <a:pos x="4" y="308"/>
                    </a:cxn>
                    <a:cxn ang="0">
                      <a:pos x="0" y="267"/>
                    </a:cxn>
                    <a:cxn ang="0">
                      <a:pos x="3" y="225"/>
                    </a:cxn>
                    <a:cxn ang="0">
                      <a:pos x="11" y="187"/>
                    </a:cxn>
                    <a:cxn ang="0">
                      <a:pos x="23" y="151"/>
                    </a:cxn>
                    <a:cxn ang="0">
                      <a:pos x="37" y="120"/>
                    </a:cxn>
                    <a:cxn ang="0">
                      <a:pos x="55" y="91"/>
                    </a:cxn>
                    <a:cxn ang="0">
                      <a:pos x="73" y="67"/>
                    </a:cxn>
                    <a:cxn ang="0">
                      <a:pos x="92" y="46"/>
                    </a:cxn>
                    <a:cxn ang="0">
                      <a:pos x="110" y="29"/>
                    </a:cxn>
                    <a:cxn ang="0">
                      <a:pos x="125" y="14"/>
                    </a:cxn>
                    <a:cxn ang="0">
                      <a:pos x="138" y="5"/>
                    </a:cxn>
                    <a:cxn ang="0">
                      <a:pos x="146" y="0"/>
                    </a:cxn>
                  </a:cxnLst>
                  <a:rect l="0" t="0" r="r" b="b"/>
                  <a:pathLst>
                    <a:path w="147" h="515">
                      <a:moveTo>
                        <a:pt x="146" y="0"/>
                      </a:moveTo>
                      <a:lnTo>
                        <a:pt x="139" y="6"/>
                      </a:lnTo>
                      <a:lnTo>
                        <a:pt x="129" y="20"/>
                      </a:lnTo>
                      <a:lnTo>
                        <a:pt x="117" y="35"/>
                      </a:lnTo>
                      <a:lnTo>
                        <a:pt x="102" y="57"/>
                      </a:lnTo>
                      <a:lnTo>
                        <a:pt x="88" y="81"/>
                      </a:lnTo>
                      <a:lnTo>
                        <a:pt x="73" y="109"/>
                      </a:lnTo>
                      <a:lnTo>
                        <a:pt x="60" y="140"/>
                      </a:lnTo>
                      <a:lnTo>
                        <a:pt x="49" y="176"/>
                      </a:lnTo>
                      <a:lnTo>
                        <a:pt x="40" y="213"/>
                      </a:lnTo>
                      <a:lnTo>
                        <a:pt x="36" y="255"/>
                      </a:lnTo>
                      <a:lnTo>
                        <a:pt x="37" y="292"/>
                      </a:lnTo>
                      <a:lnTo>
                        <a:pt x="41" y="328"/>
                      </a:lnTo>
                      <a:lnTo>
                        <a:pt x="51" y="361"/>
                      </a:lnTo>
                      <a:lnTo>
                        <a:pt x="63" y="390"/>
                      </a:lnTo>
                      <a:lnTo>
                        <a:pt x="74" y="418"/>
                      </a:lnTo>
                      <a:lnTo>
                        <a:pt x="89" y="443"/>
                      </a:lnTo>
                      <a:lnTo>
                        <a:pt x="104" y="464"/>
                      </a:lnTo>
                      <a:lnTo>
                        <a:pt x="117" y="482"/>
                      </a:lnTo>
                      <a:lnTo>
                        <a:pt x="129" y="496"/>
                      </a:lnTo>
                      <a:lnTo>
                        <a:pt x="138" y="507"/>
                      </a:lnTo>
                      <a:lnTo>
                        <a:pt x="144" y="512"/>
                      </a:lnTo>
                      <a:lnTo>
                        <a:pt x="147" y="515"/>
                      </a:lnTo>
                      <a:lnTo>
                        <a:pt x="144" y="514"/>
                      </a:lnTo>
                      <a:lnTo>
                        <a:pt x="125" y="500"/>
                      </a:lnTo>
                      <a:lnTo>
                        <a:pt x="110" y="488"/>
                      </a:lnTo>
                      <a:lnTo>
                        <a:pt x="93" y="474"/>
                      </a:lnTo>
                      <a:lnTo>
                        <a:pt x="74" y="455"/>
                      </a:lnTo>
                      <a:lnTo>
                        <a:pt x="57" y="434"/>
                      </a:lnTo>
                      <a:lnTo>
                        <a:pt x="40" y="407"/>
                      </a:lnTo>
                      <a:lnTo>
                        <a:pt x="24" y="378"/>
                      </a:lnTo>
                      <a:lnTo>
                        <a:pt x="12" y="345"/>
                      </a:lnTo>
                      <a:lnTo>
                        <a:pt x="4" y="308"/>
                      </a:lnTo>
                      <a:lnTo>
                        <a:pt x="0" y="267"/>
                      </a:lnTo>
                      <a:lnTo>
                        <a:pt x="3" y="225"/>
                      </a:lnTo>
                      <a:lnTo>
                        <a:pt x="11" y="187"/>
                      </a:lnTo>
                      <a:lnTo>
                        <a:pt x="23" y="151"/>
                      </a:lnTo>
                      <a:lnTo>
                        <a:pt x="37" y="120"/>
                      </a:lnTo>
                      <a:lnTo>
                        <a:pt x="55" y="91"/>
                      </a:lnTo>
                      <a:lnTo>
                        <a:pt x="73" y="67"/>
                      </a:lnTo>
                      <a:lnTo>
                        <a:pt x="92" y="46"/>
                      </a:lnTo>
                      <a:lnTo>
                        <a:pt x="110" y="29"/>
                      </a:lnTo>
                      <a:lnTo>
                        <a:pt x="125" y="14"/>
                      </a:lnTo>
                      <a:lnTo>
                        <a:pt x="138" y="5"/>
                      </a:lnTo>
                      <a:lnTo>
                        <a:pt x="146" y="0"/>
                      </a:lnTo>
                      <a:close/>
                    </a:path>
                  </a:pathLst>
                </a:custGeom>
                <a:solidFill>
                  <a:srgbClr val="B5B3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6" name="Freeform 257"/>
                <p:cNvSpPr>
                  <a:spLocks/>
                </p:cNvSpPr>
                <p:nvPr/>
              </p:nvSpPr>
              <p:spPr bwMode="auto">
                <a:xfrm>
                  <a:off x="4832351" y="2433638"/>
                  <a:ext cx="669925" cy="954088"/>
                </a:xfrm>
                <a:custGeom>
                  <a:avLst/>
                  <a:gdLst/>
                  <a:ahLst/>
                  <a:cxnLst>
                    <a:cxn ang="0">
                      <a:pos x="410" y="0"/>
                    </a:cxn>
                    <a:cxn ang="0">
                      <a:pos x="422" y="7"/>
                    </a:cxn>
                    <a:cxn ang="0">
                      <a:pos x="411" y="12"/>
                    </a:cxn>
                    <a:cxn ang="0">
                      <a:pos x="399" y="19"/>
                    </a:cxn>
                    <a:cxn ang="0">
                      <a:pos x="385" y="29"/>
                    </a:cxn>
                    <a:cxn ang="0">
                      <a:pos x="367" y="41"/>
                    </a:cxn>
                    <a:cxn ang="0">
                      <a:pos x="350" y="56"/>
                    </a:cxn>
                    <a:cxn ang="0">
                      <a:pos x="332" y="73"/>
                    </a:cxn>
                    <a:cxn ang="0">
                      <a:pos x="315" y="95"/>
                    </a:cxn>
                    <a:cxn ang="0">
                      <a:pos x="300" y="117"/>
                    </a:cxn>
                    <a:cxn ang="0">
                      <a:pos x="288" y="141"/>
                    </a:cxn>
                    <a:cxn ang="0">
                      <a:pos x="280" y="169"/>
                    </a:cxn>
                    <a:cxn ang="0">
                      <a:pos x="276" y="194"/>
                    </a:cxn>
                    <a:cxn ang="0">
                      <a:pos x="274" y="226"/>
                    </a:cxn>
                    <a:cxn ang="0">
                      <a:pos x="271" y="261"/>
                    </a:cxn>
                    <a:cxn ang="0">
                      <a:pos x="270" y="299"/>
                    </a:cxn>
                    <a:cxn ang="0">
                      <a:pos x="270" y="420"/>
                    </a:cxn>
                    <a:cxn ang="0">
                      <a:pos x="271" y="458"/>
                    </a:cxn>
                    <a:cxn ang="0">
                      <a:pos x="271" y="494"/>
                    </a:cxn>
                    <a:cxn ang="0">
                      <a:pos x="272" y="528"/>
                    </a:cxn>
                    <a:cxn ang="0">
                      <a:pos x="274" y="554"/>
                    </a:cxn>
                    <a:cxn ang="0">
                      <a:pos x="274" y="574"/>
                    </a:cxn>
                    <a:cxn ang="0">
                      <a:pos x="275" y="587"/>
                    </a:cxn>
                    <a:cxn ang="0">
                      <a:pos x="275" y="593"/>
                    </a:cxn>
                    <a:cxn ang="0">
                      <a:pos x="128" y="486"/>
                    </a:cxn>
                    <a:cxn ang="0">
                      <a:pos x="15" y="601"/>
                    </a:cxn>
                    <a:cxn ang="0">
                      <a:pos x="0" y="598"/>
                    </a:cxn>
                    <a:cxn ang="0">
                      <a:pos x="1" y="594"/>
                    </a:cxn>
                    <a:cxn ang="0">
                      <a:pos x="3" y="583"/>
                    </a:cxn>
                    <a:cxn ang="0">
                      <a:pos x="8" y="566"/>
                    </a:cxn>
                    <a:cxn ang="0">
                      <a:pos x="13" y="543"/>
                    </a:cxn>
                    <a:cxn ang="0">
                      <a:pos x="20" y="516"/>
                    </a:cxn>
                    <a:cxn ang="0">
                      <a:pos x="28" y="485"/>
                    </a:cxn>
                    <a:cxn ang="0">
                      <a:pos x="38" y="450"/>
                    </a:cxn>
                    <a:cxn ang="0">
                      <a:pos x="49" y="413"/>
                    </a:cxn>
                    <a:cxn ang="0">
                      <a:pos x="61" y="375"/>
                    </a:cxn>
                    <a:cxn ang="0">
                      <a:pos x="74" y="335"/>
                    </a:cxn>
                    <a:cxn ang="0">
                      <a:pos x="89" y="296"/>
                    </a:cxn>
                    <a:cxn ang="0">
                      <a:pos x="104" y="258"/>
                    </a:cxn>
                    <a:cxn ang="0">
                      <a:pos x="120" y="221"/>
                    </a:cxn>
                    <a:cxn ang="0">
                      <a:pos x="138" y="186"/>
                    </a:cxn>
                    <a:cxn ang="0">
                      <a:pos x="156" y="156"/>
                    </a:cxn>
                    <a:cxn ang="0">
                      <a:pos x="175" y="128"/>
                    </a:cxn>
                    <a:cxn ang="0">
                      <a:pos x="194" y="105"/>
                    </a:cxn>
                    <a:cxn ang="0">
                      <a:pos x="214" y="88"/>
                    </a:cxn>
                    <a:cxn ang="0">
                      <a:pos x="250" y="64"/>
                    </a:cxn>
                    <a:cxn ang="0">
                      <a:pos x="280" y="45"/>
                    </a:cxn>
                    <a:cxn ang="0">
                      <a:pos x="307" y="31"/>
                    </a:cxn>
                    <a:cxn ang="0">
                      <a:pos x="329" y="20"/>
                    </a:cxn>
                    <a:cxn ang="0">
                      <a:pos x="349" y="12"/>
                    </a:cxn>
                    <a:cxn ang="0">
                      <a:pos x="364" y="7"/>
                    </a:cxn>
                    <a:cxn ang="0">
                      <a:pos x="375" y="4"/>
                    </a:cxn>
                    <a:cxn ang="0">
                      <a:pos x="383" y="3"/>
                    </a:cxn>
                    <a:cxn ang="0">
                      <a:pos x="389" y="2"/>
                    </a:cxn>
                    <a:cxn ang="0">
                      <a:pos x="390" y="2"/>
                    </a:cxn>
                    <a:cxn ang="0">
                      <a:pos x="410" y="0"/>
                    </a:cxn>
                  </a:cxnLst>
                  <a:rect l="0" t="0" r="r" b="b"/>
                  <a:pathLst>
                    <a:path w="422" h="601">
                      <a:moveTo>
                        <a:pt x="410" y="0"/>
                      </a:moveTo>
                      <a:lnTo>
                        <a:pt x="422" y="7"/>
                      </a:lnTo>
                      <a:lnTo>
                        <a:pt x="411" y="12"/>
                      </a:lnTo>
                      <a:lnTo>
                        <a:pt x="399" y="19"/>
                      </a:lnTo>
                      <a:lnTo>
                        <a:pt x="385" y="29"/>
                      </a:lnTo>
                      <a:lnTo>
                        <a:pt x="367" y="41"/>
                      </a:lnTo>
                      <a:lnTo>
                        <a:pt x="350" y="56"/>
                      </a:lnTo>
                      <a:lnTo>
                        <a:pt x="332" y="73"/>
                      </a:lnTo>
                      <a:lnTo>
                        <a:pt x="315" y="95"/>
                      </a:lnTo>
                      <a:lnTo>
                        <a:pt x="300" y="117"/>
                      </a:lnTo>
                      <a:lnTo>
                        <a:pt x="288" y="141"/>
                      </a:lnTo>
                      <a:lnTo>
                        <a:pt x="280" y="169"/>
                      </a:lnTo>
                      <a:lnTo>
                        <a:pt x="276" y="194"/>
                      </a:lnTo>
                      <a:lnTo>
                        <a:pt x="274" y="226"/>
                      </a:lnTo>
                      <a:lnTo>
                        <a:pt x="271" y="261"/>
                      </a:lnTo>
                      <a:lnTo>
                        <a:pt x="270" y="299"/>
                      </a:lnTo>
                      <a:lnTo>
                        <a:pt x="270" y="420"/>
                      </a:lnTo>
                      <a:lnTo>
                        <a:pt x="271" y="458"/>
                      </a:lnTo>
                      <a:lnTo>
                        <a:pt x="271" y="494"/>
                      </a:lnTo>
                      <a:lnTo>
                        <a:pt x="272" y="528"/>
                      </a:lnTo>
                      <a:lnTo>
                        <a:pt x="274" y="554"/>
                      </a:lnTo>
                      <a:lnTo>
                        <a:pt x="274" y="574"/>
                      </a:lnTo>
                      <a:lnTo>
                        <a:pt x="275" y="587"/>
                      </a:lnTo>
                      <a:lnTo>
                        <a:pt x="275" y="593"/>
                      </a:lnTo>
                      <a:lnTo>
                        <a:pt x="128" y="486"/>
                      </a:lnTo>
                      <a:lnTo>
                        <a:pt x="15" y="601"/>
                      </a:lnTo>
                      <a:lnTo>
                        <a:pt x="0" y="598"/>
                      </a:lnTo>
                      <a:lnTo>
                        <a:pt x="1" y="594"/>
                      </a:lnTo>
                      <a:lnTo>
                        <a:pt x="3" y="583"/>
                      </a:lnTo>
                      <a:lnTo>
                        <a:pt x="8" y="566"/>
                      </a:lnTo>
                      <a:lnTo>
                        <a:pt x="13" y="543"/>
                      </a:lnTo>
                      <a:lnTo>
                        <a:pt x="20" y="516"/>
                      </a:lnTo>
                      <a:lnTo>
                        <a:pt x="28" y="485"/>
                      </a:lnTo>
                      <a:lnTo>
                        <a:pt x="38" y="450"/>
                      </a:lnTo>
                      <a:lnTo>
                        <a:pt x="49" y="413"/>
                      </a:lnTo>
                      <a:lnTo>
                        <a:pt x="61" y="375"/>
                      </a:lnTo>
                      <a:lnTo>
                        <a:pt x="74" y="335"/>
                      </a:lnTo>
                      <a:lnTo>
                        <a:pt x="89" y="296"/>
                      </a:lnTo>
                      <a:lnTo>
                        <a:pt x="104" y="258"/>
                      </a:lnTo>
                      <a:lnTo>
                        <a:pt x="120" y="221"/>
                      </a:lnTo>
                      <a:lnTo>
                        <a:pt x="138" y="186"/>
                      </a:lnTo>
                      <a:lnTo>
                        <a:pt x="156" y="156"/>
                      </a:lnTo>
                      <a:lnTo>
                        <a:pt x="175" y="128"/>
                      </a:lnTo>
                      <a:lnTo>
                        <a:pt x="194" y="105"/>
                      </a:lnTo>
                      <a:lnTo>
                        <a:pt x="214" y="88"/>
                      </a:lnTo>
                      <a:lnTo>
                        <a:pt x="250" y="64"/>
                      </a:lnTo>
                      <a:lnTo>
                        <a:pt x="280" y="45"/>
                      </a:lnTo>
                      <a:lnTo>
                        <a:pt x="307" y="31"/>
                      </a:lnTo>
                      <a:lnTo>
                        <a:pt x="329" y="20"/>
                      </a:lnTo>
                      <a:lnTo>
                        <a:pt x="349" y="12"/>
                      </a:lnTo>
                      <a:lnTo>
                        <a:pt x="364" y="7"/>
                      </a:lnTo>
                      <a:lnTo>
                        <a:pt x="375" y="4"/>
                      </a:lnTo>
                      <a:lnTo>
                        <a:pt x="383" y="3"/>
                      </a:lnTo>
                      <a:lnTo>
                        <a:pt x="389" y="2"/>
                      </a:lnTo>
                      <a:lnTo>
                        <a:pt x="390" y="2"/>
                      </a:lnTo>
                      <a:lnTo>
                        <a:pt x="410" y="0"/>
                      </a:lnTo>
                      <a:close/>
                    </a:path>
                  </a:pathLst>
                </a:custGeom>
                <a:solidFill>
                  <a:srgbClr val="0025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7" name="Freeform 258"/>
                <p:cNvSpPr>
                  <a:spLocks/>
                </p:cNvSpPr>
                <p:nvPr/>
              </p:nvSpPr>
              <p:spPr bwMode="auto">
                <a:xfrm>
                  <a:off x="4832351" y="2433638"/>
                  <a:ext cx="650875" cy="949325"/>
                </a:xfrm>
                <a:custGeom>
                  <a:avLst/>
                  <a:gdLst/>
                  <a:ahLst/>
                  <a:cxnLst>
                    <a:cxn ang="0">
                      <a:pos x="406" y="0"/>
                    </a:cxn>
                    <a:cxn ang="0">
                      <a:pos x="410" y="0"/>
                    </a:cxn>
                    <a:cxn ang="0">
                      <a:pos x="407" y="2"/>
                    </a:cxn>
                    <a:cxn ang="0">
                      <a:pos x="401" y="4"/>
                    </a:cxn>
                    <a:cxn ang="0">
                      <a:pos x="389" y="10"/>
                    </a:cxn>
                    <a:cxn ang="0">
                      <a:pos x="375" y="19"/>
                    </a:cxn>
                    <a:cxn ang="0">
                      <a:pos x="358" y="29"/>
                    </a:cxn>
                    <a:cxn ang="0">
                      <a:pos x="341" y="43"/>
                    </a:cxn>
                    <a:cxn ang="0">
                      <a:pos x="324" y="59"/>
                    </a:cxn>
                    <a:cxn ang="0">
                      <a:pos x="307" y="79"/>
                    </a:cxn>
                    <a:cxn ang="0">
                      <a:pos x="289" y="101"/>
                    </a:cxn>
                    <a:cxn ang="0">
                      <a:pos x="276" y="126"/>
                    </a:cxn>
                    <a:cxn ang="0">
                      <a:pos x="264" y="156"/>
                    </a:cxn>
                    <a:cxn ang="0">
                      <a:pos x="258" y="189"/>
                    </a:cxn>
                    <a:cxn ang="0">
                      <a:pos x="255" y="225"/>
                    </a:cxn>
                    <a:cxn ang="0">
                      <a:pos x="255" y="570"/>
                    </a:cxn>
                    <a:cxn ang="0">
                      <a:pos x="123" y="476"/>
                    </a:cxn>
                    <a:cxn ang="0">
                      <a:pos x="0" y="598"/>
                    </a:cxn>
                    <a:cxn ang="0">
                      <a:pos x="0" y="255"/>
                    </a:cxn>
                    <a:cxn ang="0">
                      <a:pos x="3" y="225"/>
                    </a:cxn>
                    <a:cxn ang="0">
                      <a:pos x="5" y="195"/>
                    </a:cxn>
                    <a:cxn ang="0">
                      <a:pos x="11" y="168"/>
                    </a:cxn>
                    <a:cxn ang="0">
                      <a:pos x="19" y="141"/>
                    </a:cxn>
                    <a:cxn ang="0">
                      <a:pos x="29" y="116"/>
                    </a:cxn>
                    <a:cxn ang="0">
                      <a:pos x="42" y="95"/>
                    </a:cxn>
                    <a:cxn ang="0">
                      <a:pos x="61" y="75"/>
                    </a:cxn>
                    <a:cxn ang="0">
                      <a:pos x="83" y="57"/>
                    </a:cxn>
                    <a:cxn ang="0">
                      <a:pos x="110" y="44"/>
                    </a:cxn>
                    <a:cxn ang="0">
                      <a:pos x="141" y="35"/>
                    </a:cxn>
                    <a:cxn ang="0">
                      <a:pos x="180" y="27"/>
                    </a:cxn>
                    <a:cxn ang="0">
                      <a:pos x="218" y="20"/>
                    </a:cxn>
                    <a:cxn ang="0">
                      <a:pos x="255" y="15"/>
                    </a:cxn>
                    <a:cxn ang="0">
                      <a:pos x="291" y="11"/>
                    </a:cxn>
                    <a:cxn ang="0">
                      <a:pos x="323" y="7"/>
                    </a:cxn>
                    <a:cxn ang="0">
                      <a:pos x="352" y="4"/>
                    </a:cxn>
                    <a:cxn ang="0">
                      <a:pos x="375" y="3"/>
                    </a:cxn>
                    <a:cxn ang="0">
                      <a:pos x="394" y="2"/>
                    </a:cxn>
                    <a:cxn ang="0">
                      <a:pos x="406" y="0"/>
                    </a:cxn>
                  </a:cxnLst>
                  <a:rect l="0" t="0" r="r" b="b"/>
                  <a:pathLst>
                    <a:path w="410" h="598">
                      <a:moveTo>
                        <a:pt x="406" y="0"/>
                      </a:moveTo>
                      <a:lnTo>
                        <a:pt x="410" y="0"/>
                      </a:lnTo>
                      <a:lnTo>
                        <a:pt x="407" y="2"/>
                      </a:lnTo>
                      <a:lnTo>
                        <a:pt x="401" y="4"/>
                      </a:lnTo>
                      <a:lnTo>
                        <a:pt x="389" y="10"/>
                      </a:lnTo>
                      <a:lnTo>
                        <a:pt x="375" y="19"/>
                      </a:lnTo>
                      <a:lnTo>
                        <a:pt x="358" y="29"/>
                      </a:lnTo>
                      <a:lnTo>
                        <a:pt x="341" y="43"/>
                      </a:lnTo>
                      <a:lnTo>
                        <a:pt x="324" y="59"/>
                      </a:lnTo>
                      <a:lnTo>
                        <a:pt x="307" y="79"/>
                      </a:lnTo>
                      <a:lnTo>
                        <a:pt x="289" y="101"/>
                      </a:lnTo>
                      <a:lnTo>
                        <a:pt x="276" y="126"/>
                      </a:lnTo>
                      <a:lnTo>
                        <a:pt x="264" y="156"/>
                      </a:lnTo>
                      <a:lnTo>
                        <a:pt x="258" y="189"/>
                      </a:lnTo>
                      <a:lnTo>
                        <a:pt x="255" y="225"/>
                      </a:lnTo>
                      <a:lnTo>
                        <a:pt x="255" y="570"/>
                      </a:lnTo>
                      <a:lnTo>
                        <a:pt x="123" y="476"/>
                      </a:lnTo>
                      <a:lnTo>
                        <a:pt x="0" y="598"/>
                      </a:lnTo>
                      <a:lnTo>
                        <a:pt x="0" y="255"/>
                      </a:lnTo>
                      <a:lnTo>
                        <a:pt x="3" y="225"/>
                      </a:lnTo>
                      <a:lnTo>
                        <a:pt x="5" y="195"/>
                      </a:lnTo>
                      <a:lnTo>
                        <a:pt x="11" y="168"/>
                      </a:lnTo>
                      <a:lnTo>
                        <a:pt x="19" y="141"/>
                      </a:lnTo>
                      <a:lnTo>
                        <a:pt x="29" y="116"/>
                      </a:lnTo>
                      <a:lnTo>
                        <a:pt x="42" y="95"/>
                      </a:lnTo>
                      <a:lnTo>
                        <a:pt x="61" y="75"/>
                      </a:lnTo>
                      <a:lnTo>
                        <a:pt x="83" y="57"/>
                      </a:lnTo>
                      <a:lnTo>
                        <a:pt x="110" y="44"/>
                      </a:lnTo>
                      <a:lnTo>
                        <a:pt x="141" y="35"/>
                      </a:lnTo>
                      <a:lnTo>
                        <a:pt x="180" y="27"/>
                      </a:lnTo>
                      <a:lnTo>
                        <a:pt x="218" y="20"/>
                      </a:lnTo>
                      <a:lnTo>
                        <a:pt x="255" y="15"/>
                      </a:lnTo>
                      <a:lnTo>
                        <a:pt x="291" y="11"/>
                      </a:lnTo>
                      <a:lnTo>
                        <a:pt x="323" y="7"/>
                      </a:lnTo>
                      <a:lnTo>
                        <a:pt x="352" y="4"/>
                      </a:lnTo>
                      <a:lnTo>
                        <a:pt x="375" y="3"/>
                      </a:lnTo>
                      <a:lnTo>
                        <a:pt x="394" y="2"/>
                      </a:lnTo>
                      <a:lnTo>
                        <a:pt x="406" y="0"/>
                      </a:lnTo>
                      <a:close/>
                    </a:path>
                  </a:pathLst>
                </a:custGeom>
                <a:gradFill flip="none" rotWithShape="1">
                  <a:gsLst>
                    <a:gs pos="0">
                      <a:srgbClr val="4EFF00">
                        <a:shade val="30000"/>
                        <a:satMod val="115000"/>
                      </a:srgbClr>
                    </a:gs>
                    <a:gs pos="50000">
                      <a:srgbClr val="4EFF00">
                        <a:shade val="67500"/>
                        <a:satMod val="115000"/>
                      </a:srgbClr>
                    </a:gs>
                    <a:gs pos="100000">
                      <a:srgbClr val="4EFF00">
                        <a:shade val="100000"/>
                        <a:satMod val="115000"/>
                      </a:srgbClr>
                    </a:gs>
                  </a:gsLst>
                  <a:lin ang="5400000" scaled="1"/>
                  <a:tileRect/>
                </a:gra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9" name="TextBox 8"/>
            <p:cNvSpPr txBox="1"/>
            <p:nvPr/>
          </p:nvSpPr>
          <p:spPr>
            <a:xfrm>
              <a:off x="4424986" y="2022663"/>
              <a:ext cx="3005631" cy="1169551"/>
            </a:xfrm>
            <a:prstGeom prst="rect">
              <a:avLst/>
            </a:prstGeom>
            <a:noFill/>
          </p:spPr>
          <p:txBody>
            <a:bodyPr wrap="none" rtlCol="0">
              <a:spAutoFit/>
            </a:bodyPr>
            <a:lstStyle/>
            <a:p>
              <a:pPr marL="274320" indent="-274320">
                <a:buAutoNum type="arabicPeriod"/>
              </a:pPr>
              <a:r>
                <a:rPr lang="en-US" sz="2200" b="1" dirty="0" smtClean="0">
                  <a:solidFill>
                    <a:schemeClr val="bg1"/>
                  </a:solidFill>
                  <a:latin typeface="Arial" pitchFamily="34" charset="0"/>
                  <a:cs typeface="Arial" pitchFamily="34" charset="0"/>
                </a:rPr>
                <a:t>A&amp;E Resources</a:t>
              </a:r>
            </a:p>
            <a:p>
              <a:pPr marL="274320" indent="-274320">
                <a:buAutoNum type="arabicPeriod"/>
              </a:pPr>
              <a:endParaRPr lang="en-US" sz="800" b="1" dirty="0" smtClean="0">
                <a:solidFill>
                  <a:schemeClr val="bg1"/>
                </a:solidFill>
                <a:latin typeface="Arial" pitchFamily="34" charset="0"/>
                <a:cs typeface="Arial" pitchFamily="34" charset="0"/>
              </a:endParaRPr>
            </a:p>
            <a:p>
              <a:pPr marL="274320" indent="-274320">
                <a:buAutoNum type="arabicPeriod"/>
              </a:pPr>
              <a:r>
                <a:rPr lang="en-US" sz="2200" b="1" dirty="0" smtClean="0">
                  <a:solidFill>
                    <a:schemeClr val="bg1"/>
                  </a:solidFill>
                  <a:latin typeface="Arial" pitchFamily="34" charset="0"/>
                  <a:cs typeface="Arial" pitchFamily="34" charset="0"/>
                </a:rPr>
                <a:t>Presentation (PDF)</a:t>
              </a:r>
            </a:p>
            <a:p>
              <a:pPr marL="514350" indent="-514350">
                <a:buAutoNum type="arabicPeriod"/>
              </a:pPr>
              <a:endParaRPr lang="en-US" b="1" dirty="0">
                <a:solidFill>
                  <a:schemeClr val="bg1"/>
                </a:solidFill>
                <a:latin typeface="Arial" pitchFamily="34" charset="0"/>
                <a:cs typeface="Arial" pitchFamily="34" charset="0"/>
              </a:endParaRPr>
            </a:p>
          </p:txBody>
        </p:sp>
      </p:grpSp>
      <p:sp>
        <p:nvSpPr>
          <p:cNvPr id="328" name="TextBox 4"/>
          <p:cNvSpPr txBox="1">
            <a:spLocks noChangeArrowheads="1"/>
          </p:cNvSpPr>
          <p:nvPr/>
        </p:nvSpPr>
        <p:spPr bwMode="auto">
          <a:xfrm>
            <a:off x="3219909" y="5863843"/>
            <a:ext cx="5811043" cy="418256"/>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u="sng">
                <a:solidFill>
                  <a:schemeClr val="tx1"/>
                </a:solidFill>
                <a:latin typeface="Times New Roman" panose="02020603050405020304" pitchFamily="18" charset="0"/>
              </a:defRPr>
            </a:lvl1pPr>
            <a:lvl2pPr marL="742950" indent="-285750">
              <a:defRPr sz="2400" u="sng">
                <a:solidFill>
                  <a:schemeClr val="tx1"/>
                </a:solidFill>
                <a:latin typeface="Times New Roman" panose="02020603050405020304" pitchFamily="18" charset="0"/>
              </a:defRPr>
            </a:lvl2pPr>
            <a:lvl3pPr marL="1143000" indent="-228600">
              <a:defRPr sz="2400" u="sng">
                <a:solidFill>
                  <a:schemeClr val="tx1"/>
                </a:solidFill>
                <a:latin typeface="Times New Roman" panose="02020603050405020304" pitchFamily="18" charset="0"/>
              </a:defRPr>
            </a:lvl3pPr>
            <a:lvl4pPr marL="1600200" indent="-228600">
              <a:defRPr sz="2400" u="sng">
                <a:solidFill>
                  <a:schemeClr val="tx1"/>
                </a:solidFill>
                <a:latin typeface="Times New Roman" panose="02020603050405020304" pitchFamily="18" charset="0"/>
              </a:defRPr>
            </a:lvl4pPr>
            <a:lvl5pPr marL="2057400" indent="-228600">
              <a:defRPr sz="24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u="sng">
                <a:solidFill>
                  <a:schemeClr val="tx1"/>
                </a:solidFill>
                <a:latin typeface="Times New Roman" panose="02020603050405020304" pitchFamily="18" charset="0"/>
              </a:defRPr>
            </a:lvl9pPr>
          </a:lstStyle>
          <a:p>
            <a:pPr algn="ctr"/>
            <a:r>
              <a:rPr lang="en-US" altLang="en-US" sz="2118" u="none" dirty="0">
                <a:latin typeface="Arial" panose="020B0604020202020204" pitchFamily="34" charset="0"/>
                <a:cs typeface="Arial" panose="020B0604020202020204" pitchFamily="34" charset="0"/>
              </a:rPr>
              <a:t>LTAP Center Training www.californialtap.org</a:t>
            </a:r>
            <a:endParaRPr lang="en-US" altLang="en-US" sz="2118" b="1" dirty="0"/>
          </a:p>
        </p:txBody>
      </p:sp>
    </p:spTree>
    <p:extLst>
      <p:ext uri="{BB962C8B-B14F-4D97-AF65-F5344CB8AC3E}">
        <p14:creationId xmlns:p14="http://schemas.microsoft.com/office/powerpoint/2010/main" val="7820335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28"/>
                                        </p:tgtEl>
                                        <p:attrNameLst>
                                          <p:attrName>style.visibility</p:attrName>
                                        </p:attrNameLst>
                                      </p:cBhvr>
                                      <p:to>
                                        <p:strVal val="visible"/>
                                      </p:to>
                                    </p:set>
                                    <p:anim calcmode="lin" valueType="num">
                                      <p:cBhvr>
                                        <p:cTn id="7" dur="1000" fill="hold"/>
                                        <p:tgtEl>
                                          <p:spTgt spid="328"/>
                                        </p:tgtEl>
                                        <p:attrNameLst>
                                          <p:attrName>ppt_w</p:attrName>
                                        </p:attrNameLst>
                                      </p:cBhvr>
                                      <p:tavLst>
                                        <p:tav tm="0">
                                          <p:val>
                                            <p:fltVal val="0"/>
                                          </p:val>
                                        </p:tav>
                                        <p:tav tm="100000">
                                          <p:val>
                                            <p:strVal val="#ppt_w"/>
                                          </p:val>
                                        </p:tav>
                                      </p:tavLst>
                                    </p:anim>
                                    <p:anim calcmode="lin" valueType="num">
                                      <p:cBhvr>
                                        <p:cTn id="8" dur="1000" fill="hold"/>
                                        <p:tgtEl>
                                          <p:spTgt spid="328"/>
                                        </p:tgtEl>
                                        <p:attrNameLst>
                                          <p:attrName>ppt_h</p:attrName>
                                        </p:attrNameLst>
                                      </p:cBhvr>
                                      <p:tavLst>
                                        <p:tav tm="0">
                                          <p:val>
                                            <p:fltVal val="0"/>
                                          </p:val>
                                        </p:tav>
                                        <p:tav tm="100000">
                                          <p:val>
                                            <p:strVal val="#ppt_h"/>
                                          </p:val>
                                        </p:tav>
                                      </p:tavLst>
                                    </p:anim>
                                    <p:anim calcmode="lin" valueType="num">
                                      <p:cBhvr>
                                        <p:cTn id="9" dur="1000" fill="hold"/>
                                        <p:tgtEl>
                                          <p:spTgt spid="328"/>
                                        </p:tgtEl>
                                        <p:attrNameLst>
                                          <p:attrName>style.rotation</p:attrName>
                                        </p:attrNameLst>
                                      </p:cBhvr>
                                      <p:tavLst>
                                        <p:tav tm="0">
                                          <p:val>
                                            <p:fltVal val="90"/>
                                          </p:val>
                                        </p:tav>
                                        <p:tav tm="100000">
                                          <p:val>
                                            <p:fltVal val="0"/>
                                          </p:val>
                                        </p:tav>
                                      </p:tavLst>
                                    </p:anim>
                                    <p:animEffect transition="in" filter="fade">
                                      <p:cBhvr>
                                        <p:cTn id="10" dur="1000"/>
                                        <p:tgtEl>
                                          <p:spTgt spid="3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8"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25190" y="1383980"/>
            <a:ext cx="10337181" cy="4798611"/>
          </a:xfrm>
          <a:prstGeom prst="rect">
            <a:avLst/>
          </a:prstGeom>
          <a:noFill/>
          <a:ln w="6350" cmpd="sng">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6000" spc="-100" dirty="0">
                <a:solidFill>
                  <a:schemeClr val="tx1"/>
                </a:solidFill>
                <a:latin typeface="Myriad Pro Semibold"/>
                <a:cs typeface="Myriad Pro Semibold"/>
              </a:rPr>
              <a:t>  </a:t>
            </a:r>
            <a:r>
              <a:rPr lang="en-US" sz="3600" b="1" spc="-100" dirty="0" smtClean="0">
                <a:solidFill>
                  <a:schemeClr val="tx1"/>
                </a:solidFill>
                <a:latin typeface="+mj-lt"/>
                <a:cs typeface="Myriad Pro Semibold"/>
              </a:rPr>
              <a:t>Where to send Exhibit 9-D?</a:t>
            </a:r>
            <a:endParaRPr lang="en-US" sz="3600" b="1" spc="-100" dirty="0">
              <a:solidFill>
                <a:schemeClr val="tx1"/>
              </a:solidFill>
              <a:latin typeface="+mj-lt"/>
              <a:cs typeface="Myriad Pro Semibold"/>
            </a:endParaRPr>
          </a:p>
        </p:txBody>
      </p:sp>
      <p:pic>
        <p:nvPicPr>
          <p:cNvPr id="6" name="Picture 5" descr="Percent Icon.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51056" y="2716043"/>
            <a:ext cx="1352296" cy="1352296"/>
          </a:xfrm>
          <a:prstGeom prst="rect">
            <a:avLst/>
          </a:prstGeom>
          <a:effectLst>
            <a:outerShdw blurRad="50800" dist="38100" algn="tl" rotWithShape="0">
              <a:srgbClr val="000000">
                <a:alpha val="40000"/>
              </a:srgbClr>
            </a:outerShdw>
          </a:effectLst>
        </p:spPr>
      </p:pic>
      <p:sp>
        <p:nvSpPr>
          <p:cNvPr id="2" name="TextBox 1"/>
          <p:cNvSpPr txBox="1"/>
          <p:nvPr/>
        </p:nvSpPr>
        <p:spPr>
          <a:xfrm>
            <a:off x="3584606" y="2360179"/>
            <a:ext cx="7032250" cy="3416320"/>
          </a:xfrm>
          <a:prstGeom prst="rect">
            <a:avLst/>
          </a:prstGeom>
          <a:noFill/>
          <a:effectLst/>
        </p:spPr>
        <p:txBody>
          <a:bodyPr wrap="square" rtlCol="0">
            <a:spAutoFit/>
          </a:bodyPr>
          <a:lstStyle/>
          <a:p>
            <a:pPr marL="457200" indent="-457200">
              <a:spcBef>
                <a:spcPts val="600"/>
              </a:spcBef>
              <a:buFont typeface="Arial" panose="020B0604020202020204" pitchFamily="34" charset="0"/>
              <a:buChar char="•"/>
            </a:pPr>
            <a:r>
              <a:rPr lang="en-US" sz="2800" dirty="0" smtClean="0"/>
              <a:t>Exhibit 9-D must be sent to DLAE </a:t>
            </a:r>
          </a:p>
          <a:p>
            <a:pPr marL="457200" indent="-457200">
              <a:spcBef>
                <a:spcPts val="600"/>
              </a:spcBef>
              <a:buFont typeface="Arial" panose="020B0604020202020204" pitchFamily="34" charset="0"/>
              <a:buChar char="•"/>
            </a:pPr>
            <a:r>
              <a:rPr lang="en-US" sz="2800" dirty="0" smtClean="0"/>
              <a:t>0</a:t>
            </a:r>
            <a:r>
              <a:rPr lang="en-US" sz="2800" dirty="0"/>
              <a:t>% DBE </a:t>
            </a:r>
            <a:r>
              <a:rPr lang="en-US" sz="2800" dirty="0" smtClean="0"/>
              <a:t>goal should be verified by DLAE (before advertisement)</a:t>
            </a:r>
          </a:p>
          <a:p>
            <a:pPr marL="457200" indent="-457200">
              <a:spcBef>
                <a:spcPts val="600"/>
              </a:spcBef>
              <a:buFont typeface="Arial" panose="020B0604020202020204" pitchFamily="34" charset="0"/>
              <a:buChar char="•"/>
            </a:pPr>
            <a:r>
              <a:rPr lang="en-US" sz="2800" dirty="0" smtClean="0"/>
              <a:t>Sent </a:t>
            </a:r>
            <a:r>
              <a:rPr lang="en-US" sz="2800" dirty="0"/>
              <a:t>to Caltrans </a:t>
            </a:r>
            <a:r>
              <a:rPr lang="en-US" sz="2800" dirty="0" smtClean="0"/>
              <a:t>HQ before </a:t>
            </a:r>
            <a:r>
              <a:rPr lang="en-US" sz="2800" dirty="0"/>
              <a:t>advertisement </a:t>
            </a:r>
            <a:r>
              <a:rPr lang="en-US" sz="2800" dirty="0" smtClean="0"/>
              <a:t>for contracts </a:t>
            </a:r>
            <a:r>
              <a:rPr lang="en-US" sz="2800" dirty="0"/>
              <a:t>≥ $</a:t>
            </a:r>
            <a:r>
              <a:rPr lang="en-US" sz="2800" dirty="0" smtClean="0"/>
              <a:t>500K </a:t>
            </a:r>
            <a:r>
              <a:rPr lang="en-US" sz="2800" dirty="0"/>
              <a:t>via email</a:t>
            </a:r>
            <a:r>
              <a:rPr lang="en-US" sz="2800" dirty="0" smtClean="0"/>
              <a:t>: </a:t>
            </a:r>
          </a:p>
          <a:p>
            <a:pPr>
              <a:spcBef>
                <a:spcPts val="600"/>
              </a:spcBef>
            </a:pPr>
            <a:r>
              <a:rPr lang="en-US" sz="2800" dirty="0" smtClean="0"/>
              <a:t>	</a:t>
            </a:r>
            <a:r>
              <a:rPr lang="en-US" sz="2800" dirty="0" smtClean="0">
                <a:hlinkClick r:id="rId4"/>
              </a:rPr>
              <a:t>dbegoal.gfe@dot.ca.gov</a:t>
            </a:r>
            <a:endParaRPr lang="en-US" sz="2800" dirty="0" smtClean="0"/>
          </a:p>
          <a:p>
            <a:pPr>
              <a:spcBef>
                <a:spcPts val="600"/>
              </a:spcBef>
            </a:pPr>
            <a:endParaRPr lang="en-US" sz="2800" dirty="0">
              <a:solidFill>
                <a:srgbClr val="FFFFFF"/>
              </a:solidFill>
            </a:endParaRPr>
          </a:p>
        </p:txBody>
      </p:sp>
      <p:sp>
        <p:nvSpPr>
          <p:cNvPr id="7" name="Rectangle 2"/>
          <p:cNvSpPr txBox="1">
            <a:spLocks noChangeArrowheads="1"/>
          </p:cNvSpPr>
          <p:nvPr/>
        </p:nvSpPr>
        <p:spPr bwMode="auto">
          <a:xfrm>
            <a:off x="825190" y="609778"/>
            <a:ext cx="10337181" cy="74119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0682" tIns="40341" rIns="80682" bIns="40341"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t"/>
            <a:r>
              <a:rPr lang="en-US" altLang="en-US" sz="3600" b="1" dirty="0">
                <a:solidFill>
                  <a:srgbClr val="336600"/>
                </a:solidFill>
                <a:latin typeface="Arial" panose="020B0604020202020204" pitchFamily="34" charset="0"/>
                <a:cs typeface="Arial" panose="020B0604020202020204" pitchFamily="34" charset="0"/>
              </a:rPr>
              <a:t>Procurement Planning – </a:t>
            </a:r>
            <a:r>
              <a:rPr lang="en-US" altLang="en-US" sz="3600" b="1" dirty="0" smtClean="0">
                <a:solidFill>
                  <a:srgbClr val="336600"/>
                </a:solidFill>
                <a:latin typeface="Arial" panose="020B0604020202020204" pitchFamily="34" charset="0"/>
                <a:cs typeface="Arial" panose="020B0604020202020204" pitchFamily="34" charset="0"/>
              </a:rPr>
              <a:t>DBE Goal</a:t>
            </a:r>
            <a:endParaRPr lang="en-US" altLang="en-US" sz="3600" b="1" dirty="0">
              <a:solidFill>
                <a:srgbClr val="3366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15652525"/>
      </p:ext>
    </p:extLst>
  </p:cSld>
  <p:clrMapOvr>
    <a:masterClrMapping/>
  </p:clrMapOvr>
  <p:transition spd="slow" advTm="53126">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2">
                                            <p:txEl>
                                              <p:pRg st="3" end="3"/>
                                            </p:txEl>
                                          </p:spTgt>
                                        </p:tgtEl>
                                        <p:attrNameLst>
                                          <p:attrName>style.visibility</p:attrName>
                                        </p:attrNameLst>
                                      </p:cBhvr>
                                      <p:to>
                                        <p:strVal val="visible"/>
                                      </p:to>
                                    </p:set>
                                    <p:animEffect transition="in" filter="fade">
                                      <p:cBhvr>
                                        <p:cTn id="26" dur="1000"/>
                                        <p:tgtEl>
                                          <p:spTgt spid="2">
                                            <p:txEl>
                                              <p:pRg st="3" end="3"/>
                                            </p:txEl>
                                          </p:spTgt>
                                        </p:tgtEl>
                                      </p:cBhvr>
                                    </p:animEffect>
                                    <p:anim calcmode="lin" valueType="num">
                                      <p:cBhvr>
                                        <p:cTn id="27"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825190" y="1787236"/>
            <a:ext cx="10337181" cy="3970318"/>
          </a:xfrm>
          <a:prstGeom prst="rect">
            <a:avLst/>
          </a:prstGeom>
        </p:spPr>
        <p:txBody>
          <a:bodyPr wrap="square">
            <a:spAutoFit/>
          </a:bodyPr>
          <a:lstStyle/>
          <a:p>
            <a:r>
              <a:rPr lang="en-US" sz="2800" b="1" dirty="0"/>
              <a:t>Caltrans:  </a:t>
            </a:r>
            <a:r>
              <a:rPr lang="en-US" sz="2800" i="1" dirty="0"/>
              <a:t>www.dot.ca.gov</a:t>
            </a:r>
          </a:p>
          <a:p>
            <a:r>
              <a:rPr lang="en-US" sz="2800" b="1" dirty="0"/>
              <a:t>Division of Rail &amp; Mass Transportation:</a:t>
            </a:r>
          </a:p>
          <a:p>
            <a:r>
              <a:rPr lang="en-US" sz="2800" dirty="0"/>
              <a:t>	</a:t>
            </a:r>
            <a:r>
              <a:rPr lang="en-US" sz="2800" i="1" dirty="0"/>
              <a:t>www.dot.ca.gov/drmt</a:t>
            </a:r>
          </a:p>
          <a:p>
            <a:r>
              <a:rPr lang="en-US" sz="2800" b="1" dirty="0"/>
              <a:t>Division of Transportation Planning:</a:t>
            </a:r>
          </a:p>
          <a:p>
            <a:r>
              <a:rPr lang="en-US" sz="2800" dirty="0"/>
              <a:t>	</a:t>
            </a:r>
            <a:r>
              <a:rPr lang="en-US" sz="2800" i="1" dirty="0"/>
              <a:t>www.dot.ca.gov/transplanning</a:t>
            </a:r>
          </a:p>
          <a:p>
            <a:r>
              <a:rPr lang="en-US" sz="2800" b="1" dirty="0"/>
              <a:t>Division of Local Assistance:</a:t>
            </a:r>
          </a:p>
          <a:p>
            <a:r>
              <a:rPr lang="en-US" sz="2800" dirty="0"/>
              <a:t>	</a:t>
            </a:r>
            <a:r>
              <a:rPr lang="en-US" sz="2800" i="1" dirty="0"/>
              <a:t>www.dot.ca.gov/localassistance</a:t>
            </a:r>
          </a:p>
          <a:p>
            <a:r>
              <a:rPr lang="en-US" sz="2800" b="1" dirty="0"/>
              <a:t>Office of Business &amp; Economic Opportunity:</a:t>
            </a:r>
          </a:p>
          <a:p>
            <a:pPr marL="1588"/>
            <a:r>
              <a:rPr lang="en-US" sz="2800" dirty="0"/>
              <a:t>	</a:t>
            </a:r>
            <a:r>
              <a:rPr lang="en-US" sz="2800" i="1" dirty="0"/>
              <a:t>www.dot.ca.gov/obeo</a:t>
            </a:r>
          </a:p>
        </p:txBody>
      </p:sp>
      <p:sp>
        <p:nvSpPr>
          <p:cNvPr id="2" name="Rectangle 1"/>
          <p:cNvSpPr/>
          <p:nvPr/>
        </p:nvSpPr>
        <p:spPr>
          <a:xfrm>
            <a:off x="2587557" y="1356587"/>
            <a:ext cx="2728969" cy="769441"/>
          </a:xfrm>
          <a:prstGeom prst="rect">
            <a:avLst/>
          </a:prstGeom>
        </p:spPr>
        <p:txBody>
          <a:bodyPr wrap="square">
            <a:spAutoFit/>
          </a:bodyPr>
          <a:lstStyle/>
          <a:p>
            <a:r>
              <a:rPr lang="en-US" sz="4400" b="1" dirty="0">
                <a:solidFill>
                  <a:schemeClr val="bg1"/>
                </a:solidFill>
                <a:cs typeface="Myriad Pro Semibold"/>
              </a:rPr>
              <a:t>WEBSITES</a:t>
            </a:r>
          </a:p>
        </p:txBody>
      </p:sp>
      <p:sp>
        <p:nvSpPr>
          <p:cNvPr id="5" name="Rectangle 2"/>
          <p:cNvSpPr txBox="1">
            <a:spLocks noChangeArrowheads="1"/>
          </p:cNvSpPr>
          <p:nvPr/>
        </p:nvSpPr>
        <p:spPr bwMode="auto">
          <a:xfrm>
            <a:off x="825190" y="609778"/>
            <a:ext cx="10337181" cy="74119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0682" tIns="40341" rIns="80682" bIns="40341"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t"/>
            <a:r>
              <a:rPr lang="en-US" altLang="en-US" sz="3600" b="1" dirty="0">
                <a:solidFill>
                  <a:srgbClr val="336600"/>
                </a:solidFill>
                <a:latin typeface="Arial" panose="020B0604020202020204" pitchFamily="34" charset="0"/>
                <a:cs typeface="Arial" panose="020B0604020202020204" pitchFamily="34" charset="0"/>
              </a:rPr>
              <a:t>Procurement Planning – </a:t>
            </a:r>
            <a:r>
              <a:rPr lang="en-US" altLang="en-US" sz="3600" b="1" dirty="0" smtClean="0">
                <a:solidFill>
                  <a:srgbClr val="336600"/>
                </a:solidFill>
                <a:latin typeface="Arial" panose="020B0604020202020204" pitchFamily="34" charset="0"/>
                <a:cs typeface="Arial" panose="020B0604020202020204" pitchFamily="34" charset="0"/>
              </a:rPr>
              <a:t>DBE Goal</a:t>
            </a:r>
            <a:endParaRPr lang="en-US" altLang="en-US" sz="3600" b="1" dirty="0">
              <a:solidFill>
                <a:srgbClr val="3366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17460013"/>
      </p:ext>
    </p:extLst>
  </p:cSld>
  <p:clrMapOvr>
    <a:masterClrMapping/>
  </p:clrMapOvr>
  <p:transition spd="slow" advTm="237">
    <p:push dir="u"/>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863600" y="1355632"/>
            <a:ext cx="10286999" cy="5288472"/>
          </a:xfrm>
          <a:prstGeom prst="rect">
            <a:avLst/>
          </a:prstGeom>
        </p:spPr>
      </p:pic>
      <p:sp>
        <p:nvSpPr>
          <p:cNvPr id="2" name="Title 1"/>
          <p:cNvSpPr>
            <a:spLocks noGrp="1"/>
          </p:cNvSpPr>
          <p:nvPr>
            <p:ph type="title"/>
          </p:nvPr>
        </p:nvSpPr>
        <p:spPr>
          <a:xfrm>
            <a:off x="838200" y="171149"/>
            <a:ext cx="10515600" cy="1281112"/>
          </a:xfrm>
        </p:spPr>
        <p:txBody>
          <a:bodyPr>
            <a:normAutofit/>
          </a:bodyPr>
          <a:lstStyle/>
          <a:p>
            <a:r>
              <a:rPr lang="en-US" altLang="en-US" sz="3600" dirty="0" smtClean="0"/>
              <a:t>ICE vs Cost Analysis</a:t>
            </a:r>
            <a:endParaRPr lang="en-US" dirty="0"/>
          </a:p>
        </p:txBody>
      </p:sp>
      <p:sp>
        <p:nvSpPr>
          <p:cNvPr id="4" name="Slide Number Placeholder 3"/>
          <p:cNvSpPr>
            <a:spLocks noGrp="1"/>
          </p:cNvSpPr>
          <p:nvPr>
            <p:ph type="sldNum" sz="quarter" idx="12"/>
          </p:nvPr>
        </p:nvSpPr>
        <p:spPr>
          <a:xfrm>
            <a:off x="9145219" y="6492875"/>
            <a:ext cx="2743200" cy="365125"/>
          </a:xfrm>
        </p:spPr>
        <p:txBody>
          <a:bodyPr/>
          <a:lstStyle/>
          <a:p>
            <a:fld id="{4DDFD88F-D5A1-4479-A90D-2D9AB45F530B}" type="slidenum">
              <a:rPr lang="en-US" smtClean="0"/>
              <a:t>62</a:t>
            </a:fld>
            <a:endParaRPr lang="en-US"/>
          </a:p>
        </p:txBody>
      </p:sp>
    </p:spTree>
    <p:extLst>
      <p:ext uri="{BB962C8B-B14F-4D97-AF65-F5344CB8AC3E}">
        <p14:creationId xmlns:p14="http://schemas.microsoft.com/office/powerpoint/2010/main" val="144975793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2" descr="Image result for map of usa high definition"/>
          <p:cNvSpPr>
            <a:spLocks noChangeAspect="1" noChangeArrowheads="1"/>
          </p:cNvSpPr>
          <p:nvPr/>
        </p:nvSpPr>
        <p:spPr bwMode="auto">
          <a:xfrm>
            <a:off x="5580806" y="2437278"/>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8" name="Rectangle 17"/>
          <p:cNvSpPr/>
          <p:nvPr/>
        </p:nvSpPr>
        <p:spPr>
          <a:xfrm>
            <a:off x="741532" y="1803598"/>
            <a:ext cx="9144000" cy="2862322"/>
          </a:xfrm>
          <a:prstGeom prst="rect">
            <a:avLst/>
          </a:prstGeom>
        </p:spPr>
        <p:txBody>
          <a:bodyPr wrap="square">
            <a:spAutoFit/>
          </a:bodyPr>
          <a:lstStyle/>
          <a:p>
            <a:pPr marL="742950" indent="-742950" defTabSz="914126">
              <a:buAutoNum type="arabicPeriod"/>
            </a:pPr>
            <a:r>
              <a:rPr lang="en-US" sz="3600" b="1" dirty="0" smtClean="0">
                <a:solidFill>
                  <a:srgbClr val="0779B7"/>
                </a:solidFill>
                <a:latin typeface="Arial" panose="020B0604020202020204" pitchFamily="34" charset="0"/>
                <a:cs typeface="Arial" panose="020B0604020202020204" pitchFamily="34" charset="0"/>
              </a:rPr>
              <a:t>What is it?</a:t>
            </a:r>
          </a:p>
          <a:p>
            <a:pPr marL="742950" indent="-742950" defTabSz="914126">
              <a:buAutoNum type="arabicPeriod"/>
            </a:pPr>
            <a:endParaRPr lang="en-US" sz="3600" b="1" dirty="0">
              <a:solidFill>
                <a:srgbClr val="0779B7"/>
              </a:solidFill>
              <a:latin typeface="Arial" panose="020B0604020202020204" pitchFamily="34" charset="0"/>
              <a:cs typeface="Arial" panose="020B0604020202020204" pitchFamily="34" charset="0"/>
            </a:endParaRPr>
          </a:p>
          <a:p>
            <a:pPr marL="742950" indent="-742950" defTabSz="914126">
              <a:buAutoNum type="arabicPeriod"/>
            </a:pPr>
            <a:r>
              <a:rPr lang="en-US" sz="3600" b="1" dirty="0" smtClean="0">
                <a:solidFill>
                  <a:srgbClr val="0779B7"/>
                </a:solidFill>
                <a:latin typeface="Arial" panose="020B0604020202020204" pitchFamily="34" charset="0"/>
                <a:cs typeface="Arial" panose="020B0604020202020204" pitchFamily="34" charset="0"/>
              </a:rPr>
              <a:t>When is it done?</a:t>
            </a:r>
          </a:p>
          <a:p>
            <a:pPr marL="742950" indent="-742950" defTabSz="914126">
              <a:buAutoNum type="arabicPeriod"/>
            </a:pPr>
            <a:endParaRPr lang="en-US" sz="3600" b="1" dirty="0">
              <a:solidFill>
                <a:srgbClr val="0779B7"/>
              </a:solidFill>
              <a:latin typeface="Arial" panose="020B0604020202020204" pitchFamily="34" charset="0"/>
              <a:cs typeface="Arial" panose="020B0604020202020204" pitchFamily="34" charset="0"/>
            </a:endParaRPr>
          </a:p>
          <a:p>
            <a:pPr marL="742950" indent="-742950" defTabSz="914126">
              <a:buAutoNum type="arabicPeriod"/>
            </a:pPr>
            <a:r>
              <a:rPr lang="en-US" sz="3600" b="1" dirty="0" smtClean="0">
                <a:solidFill>
                  <a:srgbClr val="0779B7"/>
                </a:solidFill>
                <a:latin typeface="Arial" panose="020B0604020202020204" pitchFamily="34" charset="0"/>
                <a:cs typeface="Arial" panose="020B0604020202020204" pitchFamily="34" charset="0"/>
              </a:rPr>
              <a:t>Essentials and how to do one</a:t>
            </a:r>
            <a:endParaRPr lang="en-US" sz="3600" b="1" dirty="0">
              <a:solidFill>
                <a:prstClr val="black">
                  <a:lumMod val="75000"/>
                  <a:lumOff val="25000"/>
                </a:prstClr>
              </a:solidFill>
              <a:latin typeface="Arial" panose="020B0604020202020204" pitchFamily="34" charset="0"/>
              <a:cs typeface="Arial" panose="020B0604020202020204" pitchFamily="34" charset="0"/>
            </a:endParaRPr>
          </a:p>
        </p:txBody>
      </p:sp>
      <p:sp>
        <p:nvSpPr>
          <p:cNvPr id="24" name="Freeform 16"/>
          <p:cNvSpPr>
            <a:spLocks noEditPoints="1"/>
          </p:cNvSpPr>
          <p:nvPr/>
        </p:nvSpPr>
        <p:spPr bwMode="auto">
          <a:xfrm>
            <a:off x="6425925" y="5696896"/>
            <a:ext cx="551185" cy="574058"/>
          </a:xfrm>
          <a:custGeom>
            <a:avLst/>
            <a:gdLst>
              <a:gd name="T0" fmla="*/ 2264 w 3212"/>
              <a:gd name="T1" fmla="*/ 1326 h 3343"/>
              <a:gd name="T2" fmla="*/ 2473 w 3212"/>
              <a:gd name="T3" fmla="*/ 1519 h 3343"/>
              <a:gd name="T4" fmla="*/ 2488 w 3212"/>
              <a:gd name="T5" fmla="*/ 1700 h 3343"/>
              <a:gd name="T6" fmla="*/ 2330 w 3212"/>
              <a:gd name="T7" fmla="*/ 1680 h 3343"/>
              <a:gd name="T8" fmla="*/ 2220 w 3212"/>
              <a:gd name="T9" fmla="*/ 1581 h 3343"/>
              <a:gd name="T10" fmla="*/ 2050 w 3212"/>
              <a:gd name="T11" fmla="*/ 1636 h 3343"/>
              <a:gd name="T12" fmla="*/ 2120 w 3212"/>
              <a:gd name="T13" fmla="*/ 1777 h 3343"/>
              <a:gd name="T14" fmla="*/ 2404 w 3212"/>
              <a:gd name="T15" fmla="*/ 1910 h 3343"/>
              <a:gd name="T16" fmla="*/ 2488 w 3212"/>
              <a:gd name="T17" fmla="*/ 2143 h 3343"/>
              <a:gd name="T18" fmla="*/ 2303 w 3212"/>
              <a:gd name="T19" fmla="*/ 2392 h 3343"/>
              <a:gd name="T20" fmla="*/ 2186 w 3212"/>
              <a:gd name="T21" fmla="*/ 2567 h 3343"/>
              <a:gd name="T22" fmla="*/ 2061 w 3212"/>
              <a:gd name="T23" fmla="*/ 2468 h 3343"/>
              <a:gd name="T24" fmla="*/ 1853 w 3212"/>
              <a:gd name="T25" fmla="*/ 2275 h 3343"/>
              <a:gd name="T26" fmla="*/ 1837 w 3212"/>
              <a:gd name="T27" fmla="*/ 2094 h 3343"/>
              <a:gd name="T28" fmla="*/ 1995 w 3212"/>
              <a:gd name="T29" fmla="*/ 2112 h 3343"/>
              <a:gd name="T30" fmla="*/ 2131 w 3212"/>
              <a:gd name="T31" fmla="*/ 2217 h 3343"/>
              <a:gd name="T32" fmla="*/ 2281 w 3212"/>
              <a:gd name="T33" fmla="*/ 2140 h 3343"/>
              <a:gd name="T34" fmla="*/ 2176 w 3212"/>
              <a:gd name="T35" fmla="*/ 2005 h 3343"/>
              <a:gd name="T36" fmla="*/ 1898 w 3212"/>
              <a:gd name="T37" fmla="*/ 1857 h 3343"/>
              <a:gd name="T38" fmla="*/ 1845 w 3212"/>
              <a:gd name="T39" fmla="*/ 1609 h 3343"/>
              <a:gd name="T40" fmla="*/ 2061 w 3212"/>
              <a:gd name="T41" fmla="*/ 1388 h 3343"/>
              <a:gd name="T42" fmla="*/ 2163 w 3212"/>
              <a:gd name="T43" fmla="*/ 1224 h 3343"/>
              <a:gd name="T44" fmla="*/ 792 w 3212"/>
              <a:gd name="T45" fmla="*/ 1066 h 3343"/>
              <a:gd name="T46" fmla="*/ 1086 w 3212"/>
              <a:gd name="T47" fmla="*/ 884 h 3343"/>
              <a:gd name="T48" fmla="*/ 1564 w 3212"/>
              <a:gd name="T49" fmla="*/ 1072 h 3343"/>
              <a:gd name="T50" fmla="*/ 1345 w 3212"/>
              <a:gd name="T51" fmla="*/ 2359 h 3343"/>
              <a:gd name="T52" fmla="*/ 391 w 3212"/>
              <a:gd name="T53" fmla="*/ 2359 h 3343"/>
              <a:gd name="T54" fmla="*/ 99 w 3212"/>
              <a:gd name="T55" fmla="*/ 1107 h 3343"/>
              <a:gd name="T56" fmla="*/ 328 w 3212"/>
              <a:gd name="T57" fmla="*/ 923 h 3343"/>
              <a:gd name="T58" fmla="*/ 935 w 3212"/>
              <a:gd name="T59" fmla="*/ 868 h 3343"/>
              <a:gd name="T60" fmla="*/ 919 w 3212"/>
              <a:gd name="T61" fmla="*/ 986 h 3343"/>
              <a:gd name="T62" fmla="*/ 810 w 3212"/>
              <a:gd name="T63" fmla="*/ 1012 h 3343"/>
              <a:gd name="T64" fmla="*/ 726 w 3212"/>
              <a:gd name="T65" fmla="*/ 916 h 3343"/>
              <a:gd name="T66" fmla="*/ 806 w 3212"/>
              <a:gd name="T67" fmla="*/ 853 h 3343"/>
              <a:gd name="T68" fmla="*/ 2540 w 3212"/>
              <a:gd name="T69" fmla="*/ 888 h 3343"/>
              <a:gd name="T70" fmla="*/ 3025 w 3212"/>
              <a:gd name="T71" fmla="*/ 1275 h 3343"/>
              <a:gd name="T72" fmla="*/ 3212 w 3212"/>
              <a:gd name="T73" fmla="*/ 1881 h 3343"/>
              <a:gd name="T74" fmla="*/ 3025 w 3212"/>
              <a:gd name="T75" fmla="*/ 2489 h 3343"/>
              <a:gd name="T76" fmla="*/ 2540 w 3212"/>
              <a:gd name="T77" fmla="*/ 2876 h 3343"/>
              <a:gd name="T78" fmla="*/ 1910 w 3212"/>
              <a:gd name="T79" fmla="*/ 2927 h 3343"/>
              <a:gd name="T80" fmla="*/ 1393 w 3212"/>
              <a:gd name="T81" fmla="*/ 2646 h 3343"/>
              <a:gd name="T82" fmla="*/ 1847 w 3212"/>
              <a:gd name="T83" fmla="*/ 2727 h 3343"/>
              <a:gd name="T84" fmla="*/ 2438 w 3212"/>
              <a:gd name="T85" fmla="*/ 2726 h 3343"/>
              <a:gd name="T86" fmla="*/ 2889 w 3212"/>
              <a:gd name="T87" fmla="*/ 2374 h 3343"/>
              <a:gd name="T88" fmla="*/ 3033 w 3212"/>
              <a:gd name="T89" fmla="*/ 1804 h 3343"/>
              <a:gd name="T90" fmla="*/ 2800 w 3212"/>
              <a:gd name="T91" fmla="*/ 1275 h 3343"/>
              <a:gd name="T92" fmla="*/ 2294 w 3212"/>
              <a:gd name="T93" fmla="*/ 1000 h 3343"/>
              <a:gd name="T94" fmla="*/ 1716 w 3212"/>
              <a:gd name="T95" fmla="*/ 1094 h 3343"/>
              <a:gd name="T96" fmla="*/ 1912 w 3212"/>
              <a:gd name="T97" fmla="*/ 835 h 3343"/>
              <a:gd name="T98" fmla="*/ 1016 w 3212"/>
              <a:gd name="T99" fmla="*/ 44 h 3343"/>
              <a:gd name="T100" fmla="*/ 1212 w 3212"/>
              <a:gd name="T101" fmla="*/ 330 h 3343"/>
              <a:gd name="T102" fmla="*/ 1090 w 3212"/>
              <a:gd name="T103" fmla="*/ 658 h 3343"/>
              <a:gd name="T104" fmla="*/ 746 w 3212"/>
              <a:gd name="T105" fmla="*/ 741 h 3343"/>
              <a:gd name="T106" fmla="*/ 489 w 3212"/>
              <a:gd name="T107" fmla="*/ 512 h 3343"/>
              <a:gd name="T108" fmla="*/ 531 w 3212"/>
              <a:gd name="T109" fmla="*/ 162 h 3343"/>
              <a:gd name="T110" fmla="*/ 839 w 3212"/>
              <a:gd name="T111" fmla="*/ 0 h 3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12" h="3343">
                <a:moveTo>
                  <a:pt x="2163" y="1224"/>
                </a:moveTo>
                <a:lnTo>
                  <a:pt x="2186" y="1227"/>
                </a:lnTo>
                <a:lnTo>
                  <a:pt x="2207" y="1234"/>
                </a:lnTo>
                <a:lnTo>
                  <a:pt x="2226" y="1246"/>
                </a:lnTo>
                <a:lnTo>
                  <a:pt x="2242" y="1262"/>
                </a:lnTo>
                <a:lnTo>
                  <a:pt x="2254" y="1280"/>
                </a:lnTo>
                <a:lnTo>
                  <a:pt x="2262" y="1302"/>
                </a:lnTo>
                <a:lnTo>
                  <a:pt x="2264" y="1326"/>
                </a:lnTo>
                <a:lnTo>
                  <a:pt x="2264" y="1385"/>
                </a:lnTo>
                <a:lnTo>
                  <a:pt x="2304" y="1396"/>
                </a:lnTo>
                <a:lnTo>
                  <a:pt x="2341" y="1410"/>
                </a:lnTo>
                <a:lnTo>
                  <a:pt x="2374" y="1428"/>
                </a:lnTo>
                <a:lnTo>
                  <a:pt x="2404" y="1448"/>
                </a:lnTo>
                <a:lnTo>
                  <a:pt x="2430" y="1470"/>
                </a:lnTo>
                <a:lnTo>
                  <a:pt x="2454" y="1494"/>
                </a:lnTo>
                <a:lnTo>
                  <a:pt x="2473" y="1519"/>
                </a:lnTo>
                <a:lnTo>
                  <a:pt x="2490" y="1544"/>
                </a:lnTo>
                <a:lnTo>
                  <a:pt x="2503" y="1570"/>
                </a:lnTo>
                <a:lnTo>
                  <a:pt x="2513" y="1595"/>
                </a:lnTo>
                <a:lnTo>
                  <a:pt x="2517" y="1619"/>
                </a:lnTo>
                <a:lnTo>
                  <a:pt x="2517" y="1641"/>
                </a:lnTo>
                <a:lnTo>
                  <a:pt x="2512" y="1663"/>
                </a:lnTo>
                <a:lnTo>
                  <a:pt x="2502" y="1683"/>
                </a:lnTo>
                <a:lnTo>
                  <a:pt x="2488" y="1700"/>
                </a:lnTo>
                <a:lnTo>
                  <a:pt x="2470" y="1713"/>
                </a:lnTo>
                <a:lnTo>
                  <a:pt x="2448" y="1724"/>
                </a:lnTo>
                <a:lnTo>
                  <a:pt x="2426" y="1729"/>
                </a:lnTo>
                <a:lnTo>
                  <a:pt x="2403" y="1728"/>
                </a:lnTo>
                <a:lnTo>
                  <a:pt x="2381" y="1723"/>
                </a:lnTo>
                <a:lnTo>
                  <a:pt x="2362" y="1712"/>
                </a:lnTo>
                <a:lnTo>
                  <a:pt x="2344" y="1699"/>
                </a:lnTo>
                <a:lnTo>
                  <a:pt x="2330" y="1680"/>
                </a:lnTo>
                <a:lnTo>
                  <a:pt x="2321" y="1660"/>
                </a:lnTo>
                <a:lnTo>
                  <a:pt x="2314" y="1646"/>
                </a:lnTo>
                <a:lnTo>
                  <a:pt x="2306" y="1633"/>
                </a:lnTo>
                <a:lnTo>
                  <a:pt x="2295" y="1621"/>
                </a:lnTo>
                <a:lnTo>
                  <a:pt x="2280" y="1608"/>
                </a:lnTo>
                <a:lnTo>
                  <a:pt x="2264" y="1598"/>
                </a:lnTo>
                <a:lnTo>
                  <a:pt x="2243" y="1589"/>
                </a:lnTo>
                <a:lnTo>
                  <a:pt x="2220" y="1581"/>
                </a:lnTo>
                <a:lnTo>
                  <a:pt x="2193" y="1576"/>
                </a:lnTo>
                <a:lnTo>
                  <a:pt x="2163" y="1575"/>
                </a:lnTo>
                <a:lnTo>
                  <a:pt x="2136" y="1577"/>
                </a:lnTo>
                <a:lnTo>
                  <a:pt x="2113" y="1584"/>
                </a:lnTo>
                <a:lnTo>
                  <a:pt x="2093" y="1593"/>
                </a:lnTo>
                <a:lnTo>
                  <a:pt x="2075" y="1605"/>
                </a:lnTo>
                <a:lnTo>
                  <a:pt x="2061" y="1620"/>
                </a:lnTo>
                <a:lnTo>
                  <a:pt x="2050" y="1636"/>
                </a:lnTo>
                <a:lnTo>
                  <a:pt x="2043" y="1653"/>
                </a:lnTo>
                <a:lnTo>
                  <a:pt x="2040" y="1671"/>
                </a:lnTo>
                <a:lnTo>
                  <a:pt x="2040" y="1693"/>
                </a:lnTo>
                <a:lnTo>
                  <a:pt x="2046" y="1712"/>
                </a:lnTo>
                <a:lnTo>
                  <a:pt x="2058" y="1732"/>
                </a:lnTo>
                <a:lnTo>
                  <a:pt x="2073" y="1748"/>
                </a:lnTo>
                <a:lnTo>
                  <a:pt x="2094" y="1764"/>
                </a:lnTo>
                <a:lnTo>
                  <a:pt x="2120" y="1777"/>
                </a:lnTo>
                <a:lnTo>
                  <a:pt x="2149" y="1789"/>
                </a:lnTo>
                <a:lnTo>
                  <a:pt x="2183" y="1797"/>
                </a:lnTo>
                <a:lnTo>
                  <a:pt x="2231" y="1809"/>
                </a:lnTo>
                <a:lnTo>
                  <a:pt x="2273" y="1825"/>
                </a:lnTo>
                <a:lnTo>
                  <a:pt x="2312" y="1842"/>
                </a:lnTo>
                <a:lnTo>
                  <a:pt x="2346" y="1863"/>
                </a:lnTo>
                <a:lnTo>
                  <a:pt x="2377" y="1886"/>
                </a:lnTo>
                <a:lnTo>
                  <a:pt x="2404" y="1910"/>
                </a:lnTo>
                <a:lnTo>
                  <a:pt x="2427" y="1937"/>
                </a:lnTo>
                <a:lnTo>
                  <a:pt x="2446" y="1965"/>
                </a:lnTo>
                <a:lnTo>
                  <a:pt x="2462" y="1994"/>
                </a:lnTo>
                <a:lnTo>
                  <a:pt x="2474" y="2024"/>
                </a:lnTo>
                <a:lnTo>
                  <a:pt x="2482" y="2054"/>
                </a:lnTo>
                <a:lnTo>
                  <a:pt x="2488" y="2084"/>
                </a:lnTo>
                <a:lnTo>
                  <a:pt x="2489" y="2114"/>
                </a:lnTo>
                <a:lnTo>
                  <a:pt x="2488" y="2143"/>
                </a:lnTo>
                <a:lnTo>
                  <a:pt x="2480" y="2185"/>
                </a:lnTo>
                <a:lnTo>
                  <a:pt x="2468" y="2223"/>
                </a:lnTo>
                <a:lnTo>
                  <a:pt x="2450" y="2259"/>
                </a:lnTo>
                <a:lnTo>
                  <a:pt x="2429" y="2293"/>
                </a:lnTo>
                <a:lnTo>
                  <a:pt x="2403" y="2323"/>
                </a:lnTo>
                <a:lnTo>
                  <a:pt x="2373" y="2350"/>
                </a:lnTo>
                <a:lnTo>
                  <a:pt x="2339" y="2372"/>
                </a:lnTo>
                <a:lnTo>
                  <a:pt x="2303" y="2392"/>
                </a:lnTo>
                <a:lnTo>
                  <a:pt x="2264" y="2406"/>
                </a:lnTo>
                <a:lnTo>
                  <a:pt x="2264" y="2468"/>
                </a:lnTo>
                <a:lnTo>
                  <a:pt x="2262" y="2492"/>
                </a:lnTo>
                <a:lnTo>
                  <a:pt x="2254" y="2512"/>
                </a:lnTo>
                <a:lnTo>
                  <a:pt x="2242" y="2532"/>
                </a:lnTo>
                <a:lnTo>
                  <a:pt x="2226" y="2547"/>
                </a:lnTo>
                <a:lnTo>
                  <a:pt x="2207" y="2560"/>
                </a:lnTo>
                <a:lnTo>
                  <a:pt x="2186" y="2567"/>
                </a:lnTo>
                <a:lnTo>
                  <a:pt x="2163" y="2570"/>
                </a:lnTo>
                <a:lnTo>
                  <a:pt x="2139" y="2567"/>
                </a:lnTo>
                <a:lnTo>
                  <a:pt x="2119" y="2560"/>
                </a:lnTo>
                <a:lnTo>
                  <a:pt x="2099" y="2547"/>
                </a:lnTo>
                <a:lnTo>
                  <a:pt x="2083" y="2532"/>
                </a:lnTo>
                <a:lnTo>
                  <a:pt x="2071" y="2512"/>
                </a:lnTo>
                <a:lnTo>
                  <a:pt x="2064" y="2492"/>
                </a:lnTo>
                <a:lnTo>
                  <a:pt x="2061" y="2468"/>
                </a:lnTo>
                <a:lnTo>
                  <a:pt x="2061" y="2409"/>
                </a:lnTo>
                <a:lnTo>
                  <a:pt x="2022" y="2398"/>
                </a:lnTo>
                <a:lnTo>
                  <a:pt x="1984" y="2382"/>
                </a:lnTo>
                <a:lnTo>
                  <a:pt x="1952" y="2365"/>
                </a:lnTo>
                <a:lnTo>
                  <a:pt x="1922" y="2345"/>
                </a:lnTo>
                <a:lnTo>
                  <a:pt x="1895" y="2323"/>
                </a:lnTo>
                <a:lnTo>
                  <a:pt x="1872" y="2300"/>
                </a:lnTo>
                <a:lnTo>
                  <a:pt x="1853" y="2275"/>
                </a:lnTo>
                <a:lnTo>
                  <a:pt x="1836" y="2250"/>
                </a:lnTo>
                <a:lnTo>
                  <a:pt x="1823" y="2224"/>
                </a:lnTo>
                <a:lnTo>
                  <a:pt x="1812" y="2198"/>
                </a:lnTo>
                <a:lnTo>
                  <a:pt x="1807" y="2175"/>
                </a:lnTo>
                <a:lnTo>
                  <a:pt x="1808" y="2153"/>
                </a:lnTo>
                <a:lnTo>
                  <a:pt x="1813" y="2131"/>
                </a:lnTo>
                <a:lnTo>
                  <a:pt x="1824" y="2111"/>
                </a:lnTo>
                <a:lnTo>
                  <a:pt x="1837" y="2094"/>
                </a:lnTo>
                <a:lnTo>
                  <a:pt x="1856" y="2079"/>
                </a:lnTo>
                <a:lnTo>
                  <a:pt x="1876" y="2070"/>
                </a:lnTo>
                <a:lnTo>
                  <a:pt x="1900" y="2065"/>
                </a:lnTo>
                <a:lnTo>
                  <a:pt x="1923" y="2065"/>
                </a:lnTo>
                <a:lnTo>
                  <a:pt x="1944" y="2071"/>
                </a:lnTo>
                <a:lnTo>
                  <a:pt x="1964" y="2080"/>
                </a:lnTo>
                <a:lnTo>
                  <a:pt x="1981" y="2095"/>
                </a:lnTo>
                <a:lnTo>
                  <a:pt x="1995" y="2112"/>
                </a:lnTo>
                <a:lnTo>
                  <a:pt x="2005" y="2134"/>
                </a:lnTo>
                <a:lnTo>
                  <a:pt x="2012" y="2150"/>
                </a:lnTo>
                <a:lnTo>
                  <a:pt x="2023" y="2165"/>
                </a:lnTo>
                <a:lnTo>
                  <a:pt x="2038" y="2179"/>
                </a:lnTo>
                <a:lnTo>
                  <a:pt x="2056" y="2192"/>
                </a:lnTo>
                <a:lnTo>
                  <a:pt x="2077" y="2203"/>
                </a:lnTo>
                <a:lnTo>
                  <a:pt x="2102" y="2211"/>
                </a:lnTo>
                <a:lnTo>
                  <a:pt x="2131" y="2217"/>
                </a:lnTo>
                <a:lnTo>
                  <a:pt x="2163" y="2219"/>
                </a:lnTo>
                <a:lnTo>
                  <a:pt x="2189" y="2217"/>
                </a:lnTo>
                <a:lnTo>
                  <a:pt x="2212" y="2210"/>
                </a:lnTo>
                <a:lnTo>
                  <a:pt x="2233" y="2201"/>
                </a:lnTo>
                <a:lnTo>
                  <a:pt x="2250" y="2189"/>
                </a:lnTo>
                <a:lnTo>
                  <a:pt x="2264" y="2174"/>
                </a:lnTo>
                <a:lnTo>
                  <a:pt x="2274" y="2158"/>
                </a:lnTo>
                <a:lnTo>
                  <a:pt x="2281" y="2140"/>
                </a:lnTo>
                <a:lnTo>
                  <a:pt x="2286" y="2123"/>
                </a:lnTo>
                <a:lnTo>
                  <a:pt x="2286" y="2101"/>
                </a:lnTo>
                <a:lnTo>
                  <a:pt x="2279" y="2080"/>
                </a:lnTo>
                <a:lnTo>
                  <a:pt x="2268" y="2062"/>
                </a:lnTo>
                <a:lnTo>
                  <a:pt x="2253" y="2045"/>
                </a:lnTo>
                <a:lnTo>
                  <a:pt x="2231" y="2030"/>
                </a:lnTo>
                <a:lnTo>
                  <a:pt x="2206" y="2017"/>
                </a:lnTo>
                <a:lnTo>
                  <a:pt x="2176" y="2005"/>
                </a:lnTo>
                <a:lnTo>
                  <a:pt x="2142" y="1996"/>
                </a:lnTo>
                <a:lnTo>
                  <a:pt x="2095" y="1985"/>
                </a:lnTo>
                <a:lnTo>
                  <a:pt x="2052" y="1969"/>
                </a:lnTo>
                <a:lnTo>
                  <a:pt x="2013" y="1952"/>
                </a:lnTo>
                <a:lnTo>
                  <a:pt x="1978" y="1931"/>
                </a:lnTo>
                <a:lnTo>
                  <a:pt x="1948" y="1908"/>
                </a:lnTo>
                <a:lnTo>
                  <a:pt x="1922" y="1884"/>
                </a:lnTo>
                <a:lnTo>
                  <a:pt x="1898" y="1857"/>
                </a:lnTo>
                <a:lnTo>
                  <a:pt x="1879" y="1829"/>
                </a:lnTo>
                <a:lnTo>
                  <a:pt x="1864" y="1800"/>
                </a:lnTo>
                <a:lnTo>
                  <a:pt x="1852" y="1770"/>
                </a:lnTo>
                <a:lnTo>
                  <a:pt x="1843" y="1740"/>
                </a:lnTo>
                <a:lnTo>
                  <a:pt x="1838" y="1710"/>
                </a:lnTo>
                <a:lnTo>
                  <a:pt x="1836" y="1679"/>
                </a:lnTo>
                <a:lnTo>
                  <a:pt x="1838" y="1650"/>
                </a:lnTo>
                <a:lnTo>
                  <a:pt x="1845" y="1609"/>
                </a:lnTo>
                <a:lnTo>
                  <a:pt x="1858" y="1570"/>
                </a:lnTo>
                <a:lnTo>
                  <a:pt x="1875" y="1534"/>
                </a:lnTo>
                <a:lnTo>
                  <a:pt x="1897" y="1501"/>
                </a:lnTo>
                <a:lnTo>
                  <a:pt x="1923" y="1471"/>
                </a:lnTo>
                <a:lnTo>
                  <a:pt x="1953" y="1444"/>
                </a:lnTo>
                <a:lnTo>
                  <a:pt x="1986" y="1421"/>
                </a:lnTo>
                <a:lnTo>
                  <a:pt x="2023" y="1402"/>
                </a:lnTo>
                <a:lnTo>
                  <a:pt x="2061" y="1388"/>
                </a:lnTo>
                <a:lnTo>
                  <a:pt x="2061" y="1326"/>
                </a:lnTo>
                <a:lnTo>
                  <a:pt x="2064" y="1302"/>
                </a:lnTo>
                <a:lnTo>
                  <a:pt x="2071" y="1280"/>
                </a:lnTo>
                <a:lnTo>
                  <a:pt x="2083" y="1262"/>
                </a:lnTo>
                <a:lnTo>
                  <a:pt x="2099" y="1246"/>
                </a:lnTo>
                <a:lnTo>
                  <a:pt x="2117" y="1234"/>
                </a:lnTo>
                <a:lnTo>
                  <a:pt x="2139" y="1227"/>
                </a:lnTo>
                <a:lnTo>
                  <a:pt x="2163" y="1224"/>
                </a:lnTo>
                <a:close/>
                <a:moveTo>
                  <a:pt x="594" y="884"/>
                </a:moveTo>
                <a:lnTo>
                  <a:pt x="761" y="1268"/>
                </a:lnTo>
                <a:lnTo>
                  <a:pt x="780" y="1076"/>
                </a:lnTo>
                <a:lnTo>
                  <a:pt x="781" y="1073"/>
                </a:lnTo>
                <a:lnTo>
                  <a:pt x="783" y="1070"/>
                </a:lnTo>
                <a:lnTo>
                  <a:pt x="786" y="1068"/>
                </a:lnTo>
                <a:lnTo>
                  <a:pt x="789" y="1066"/>
                </a:lnTo>
                <a:lnTo>
                  <a:pt x="792" y="1066"/>
                </a:lnTo>
                <a:lnTo>
                  <a:pt x="887" y="1066"/>
                </a:lnTo>
                <a:lnTo>
                  <a:pt x="891" y="1066"/>
                </a:lnTo>
                <a:lnTo>
                  <a:pt x="893" y="1067"/>
                </a:lnTo>
                <a:lnTo>
                  <a:pt x="896" y="1070"/>
                </a:lnTo>
                <a:lnTo>
                  <a:pt x="898" y="1072"/>
                </a:lnTo>
                <a:lnTo>
                  <a:pt x="898" y="1076"/>
                </a:lnTo>
                <a:lnTo>
                  <a:pt x="920" y="1263"/>
                </a:lnTo>
                <a:lnTo>
                  <a:pt x="1086" y="884"/>
                </a:lnTo>
                <a:lnTo>
                  <a:pt x="1350" y="923"/>
                </a:lnTo>
                <a:lnTo>
                  <a:pt x="1390" y="931"/>
                </a:lnTo>
                <a:lnTo>
                  <a:pt x="1427" y="944"/>
                </a:lnTo>
                <a:lnTo>
                  <a:pt x="1461" y="962"/>
                </a:lnTo>
                <a:lnTo>
                  <a:pt x="1492" y="985"/>
                </a:lnTo>
                <a:lnTo>
                  <a:pt x="1520" y="1010"/>
                </a:lnTo>
                <a:lnTo>
                  <a:pt x="1543" y="1039"/>
                </a:lnTo>
                <a:lnTo>
                  <a:pt x="1564" y="1072"/>
                </a:lnTo>
                <a:lnTo>
                  <a:pt x="1579" y="1107"/>
                </a:lnTo>
                <a:lnTo>
                  <a:pt x="1591" y="1144"/>
                </a:lnTo>
                <a:lnTo>
                  <a:pt x="1597" y="1184"/>
                </a:lnTo>
                <a:lnTo>
                  <a:pt x="1678" y="2128"/>
                </a:lnTo>
                <a:lnTo>
                  <a:pt x="1419" y="2128"/>
                </a:lnTo>
                <a:lnTo>
                  <a:pt x="1375" y="1491"/>
                </a:lnTo>
                <a:lnTo>
                  <a:pt x="1316" y="1925"/>
                </a:lnTo>
                <a:lnTo>
                  <a:pt x="1345" y="2359"/>
                </a:lnTo>
                <a:lnTo>
                  <a:pt x="1259" y="2359"/>
                </a:lnTo>
                <a:lnTo>
                  <a:pt x="1259" y="3343"/>
                </a:lnTo>
                <a:lnTo>
                  <a:pt x="911" y="3343"/>
                </a:lnTo>
                <a:lnTo>
                  <a:pt x="856" y="2359"/>
                </a:lnTo>
                <a:lnTo>
                  <a:pt x="794" y="2359"/>
                </a:lnTo>
                <a:lnTo>
                  <a:pt x="738" y="3343"/>
                </a:lnTo>
                <a:lnTo>
                  <a:pt x="391" y="3343"/>
                </a:lnTo>
                <a:lnTo>
                  <a:pt x="391" y="2359"/>
                </a:lnTo>
                <a:lnTo>
                  <a:pt x="333" y="2359"/>
                </a:lnTo>
                <a:lnTo>
                  <a:pt x="362" y="1925"/>
                </a:lnTo>
                <a:lnTo>
                  <a:pt x="304" y="1491"/>
                </a:lnTo>
                <a:lnTo>
                  <a:pt x="261" y="2128"/>
                </a:lnTo>
                <a:lnTo>
                  <a:pt x="0" y="2128"/>
                </a:lnTo>
                <a:lnTo>
                  <a:pt x="81" y="1184"/>
                </a:lnTo>
                <a:lnTo>
                  <a:pt x="88" y="1144"/>
                </a:lnTo>
                <a:lnTo>
                  <a:pt x="99" y="1107"/>
                </a:lnTo>
                <a:lnTo>
                  <a:pt x="115" y="1072"/>
                </a:lnTo>
                <a:lnTo>
                  <a:pt x="135" y="1039"/>
                </a:lnTo>
                <a:lnTo>
                  <a:pt x="160" y="1010"/>
                </a:lnTo>
                <a:lnTo>
                  <a:pt x="188" y="985"/>
                </a:lnTo>
                <a:lnTo>
                  <a:pt x="219" y="962"/>
                </a:lnTo>
                <a:lnTo>
                  <a:pt x="253" y="944"/>
                </a:lnTo>
                <a:lnTo>
                  <a:pt x="290" y="931"/>
                </a:lnTo>
                <a:lnTo>
                  <a:pt x="328" y="923"/>
                </a:lnTo>
                <a:lnTo>
                  <a:pt x="594" y="884"/>
                </a:lnTo>
                <a:close/>
                <a:moveTo>
                  <a:pt x="839" y="852"/>
                </a:moveTo>
                <a:lnTo>
                  <a:pt x="856" y="852"/>
                </a:lnTo>
                <a:lnTo>
                  <a:pt x="872" y="853"/>
                </a:lnTo>
                <a:lnTo>
                  <a:pt x="890" y="855"/>
                </a:lnTo>
                <a:lnTo>
                  <a:pt x="906" y="858"/>
                </a:lnTo>
                <a:lnTo>
                  <a:pt x="922" y="862"/>
                </a:lnTo>
                <a:lnTo>
                  <a:pt x="935" y="868"/>
                </a:lnTo>
                <a:lnTo>
                  <a:pt x="945" y="875"/>
                </a:lnTo>
                <a:lnTo>
                  <a:pt x="953" y="886"/>
                </a:lnTo>
                <a:lnTo>
                  <a:pt x="956" y="898"/>
                </a:lnTo>
                <a:lnTo>
                  <a:pt x="953" y="916"/>
                </a:lnTo>
                <a:lnTo>
                  <a:pt x="947" y="935"/>
                </a:lnTo>
                <a:lnTo>
                  <a:pt x="938" y="954"/>
                </a:lnTo>
                <a:lnTo>
                  <a:pt x="929" y="970"/>
                </a:lnTo>
                <a:lnTo>
                  <a:pt x="919" y="986"/>
                </a:lnTo>
                <a:lnTo>
                  <a:pt x="909" y="996"/>
                </a:lnTo>
                <a:lnTo>
                  <a:pt x="897" y="1004"/>
                </a:lnTo>
                <a:lnTo>
                  <a:pt x="883" y="1009"/>
                </a:lnTo>
                <a:lnTo>
                  <a:pt x="869" y="1012"/>
                </a:lnTo>
                <a:lnTo>
                  <a:pt x="854" y="1013"/>
                </a:lnTo>
                <a:lnTo>
                  <a:pt x="839" y="1013"/>
                </a:lnTo>
                <a:lnTo>
                  <a:pt x="825" y="1013"/>
                </a:lnTo>
                <a:lnTo>
                  <a:pt x="810" y="1012"/>
                </a:lnTo>
                <a:lnTo>
                  <a:pt x="795" y="1009"/>
                </a:lnTo>
                <a:lnTo>
                  <a:pt x="781" y="1004"/>
                </a:lnTo>
                <a:lnTo>
                  <a:pt x="770" y="996"/>
                </a:lnTo>
                <a:lnTo>
                  <a:pt x="761" y="986"/>
                </a:lnTo>
                <a:lnTo>
                  <a:pt x="750" y="970"/>
                </a:lnTo>
                <a:lnTo>
                  <a:pt x="740" y="954"/>
                </a:lnTo>
                <a:lnTo>
                  <a:pt x="732" y="935"/>
                </a:lnTo>
                <a:lnTo>
                  <a:pt x="726" y="916"/>
                </a:lnTo>
                <a:lnTo>
                  <a:pt x="724" y="898"/>
                </a:lnTo>
                <a:lnTo>
                  <a:pt x="726" y="886"/>
                </a:lnTo>
                <a:lnTo>
                  <a:pt x="733" y="875"/>
                </a:lnTo>
                <a:lnTo>
                  <a:pt x="743" y="868"/>
                </a:lnTo>
                <a:lnTo>
                  <a:pt x="757" y="862"/>
                </a:lnTo>
                <a:lnTo>
                  <a:pt x="772" y="858"/>
                </a:lnTo>
                <a:lnTo>
                  <a:pt x="790" y="855"/>
                </a:lnTo>
                <a:lnTo>
                  <a:pt x="806" y="853"/>
                </a:lnTo>
                <a:lnTo>
                  <a:pt x="824" y="852"/>
                </a:lnTo>
                <a:lnTo>
                  <a:pt x="839" y="852"/>
                </a:lnTo>
                <a:close/>
                <a:moveTo>
                  <a:pt x="2141" y="811"/>
                </a:moveTo>
                <a:lnTo>
                  <a:pt x="2226" y="814"/>
                </a:lnTo>
                <a:lnTo>
                  <a:pt x="2307" y="824"/>
                </a:lnTo>
                <a:lnTo>
                  <a:pt x="2388" y="839"/>
                </a:lnTo>
                <a:lnTo>
                  <a:pt x="2465" y="861"/>
                </a:lnTo>
                <a:lnTo>
                  <a:pt x="2540" y="888"/>
                </a:lnTo>
                <a:lnTo>
                  <a:pt x="2612" y="920"/>
                </a:lnTo>
                <a:lnTo>
                  <a:pt x="2682" y="957"/>
                </a:lnTo>
                <a:lnTo>
                  <a:pt x="2748" y="999"/>
                </a:lnTo>
                <a:lnTo>
                  <a:pt x="2811" y="1046"/>
                </a:lnTo>
                <a:lnTo>
                  <a:pt x="2871" y="1097"/>
                </a:lnTo>
                <a:lnTo>
                  <a:pt x="2926" y="1153"/>
                </a:lnTo>
                <a:lnTo>
                  <a:pt x="2977" y="1212"/>
                </a:lnTo>
                <a:lnTo>
                  <a:pt x="3025" y="1275"/>
                </a:lnTo>
                <a:lnTo>
                  <a:pt x="3066" y="1341"/>
                </a:lnTo>
                <a:lnTo>
                  <a:pt x="3104" y="1410"/>
                </a:lnTo>
                <a:lnTo>
                  <a:pt x="3136" y="1484"/>
                </a:lnTo>
                <a:lnTo>
                  <a:pt x="3163" y="1559"/>
                </a:lnTo>
                <a:lnTo>
                  <a:pt x="3184" y="1636"/>
                </a:lnTo>
                <a:lnTo>
                  <a:pt x="3200" y="1717"/>
                </a:lnTo>
                <a:lnTo>
                  <a:pt x="3209" y="1798"/>
                </a:lnTo>
                <a:lnTo>
                  <a:pt x="3212" y="1881"/>
                </a:lnTo>
                <a:lnTo>
                  <a:pt x="3209" y="1965"/>
                </a:lnTo>
                <a:lnTo>
                  <a:pt x="3200" y="2047"/>
                </a:lnTo>
                <a:lnTo>
                  <a:pt x="3184" y="2127"/>
                </a:lnTo>
                <a:lnTo>
                  <a:pt x="3163" y="2205"/>
                </a:lnTo>
                <a:lnTo>
                  <a:pt x="3136" y="2280"/>
                </a:lnTo>
                <a:lnTo>
                  <a:pt x="3104" y="2353"/>
                </a:lnTo>
                <a:lnTo>
                  <a:pt x="3066" y="2422"/>
                </a:lnTo>
                <a:lnTo>
                  <a:pt x="3025" y="2489"/>
                </a:lnTo>
                <a:lnTo>
                  <a:pt x="2977" y="2552"/>
                </a:lnTo>
                <a:lnTo>
                  <a:pt x="2926" y="2610"/>
                </a:lnTo>
                <a:lnTo>
                  <a:pt x="2871" y="2666"/>
                </a:lnTo>
                <a:lnTo>
                  <a:pt x="2811" y="2718"/>
                </a:lnTo>
                <a:lnTo>
                  <a:pt x="2748" y="2764"/>
                </a:lnTo>
                <a:lnTo>
                  <a:pt x="2682" y="2806"/>
                </a:lnTo>
                <a:lnTo>
                  <a:pt x="2612" y="2843"/>
                </a:lnTo>
                <a:lnTo>
                  <a:pt x="2540" y="2876"/>
                </a:lnTo>
                <a:lnTo>
                  <a:pt x="2465" y="2903"/>
                </a:lnTo>
                <a:lnTo>
                  <a:pt x="2388" y="2924"/>
                </a:lnTo>
                <a:lnTo>
                  <a:pt x="2307" y="2940"/>
                </a:lnTo>
                <a:lnTo>
                  <a:pt x="2226" y="2949"/>
                </a:lnTo>
                <a:lnTo>
                  <a:pt x="2141" y="2953"/>
                </a:lnTo>
                <a:lnTo>
                  <a:pt x="2063" y="2949"/>
                </a:lnTo>
                <a:lnTo>
                  <a:pt x="1986" y="2941"/>
                </a:lnTo>
                <a:lnTo>
                  <a:pt x="1910" y="2927"/>
                </a:lnTo>
                <a:lnTo>
                  <a:pt x="1837" y="2908"/>
                </a:lnTo>
                <a:lnTo>
                  <a:pt x="1765" y="2885"/>
                </a:lnTo>
                <a:lnTo>
                  <a:pt x="1696" y="2856"/>
                </a:lnTo>
                <a:lnTo>
                  <a:pt x="1630" y="2822"/>
                </a:lnTo>
                <a:lnTo>
                  <a:pt x="1566" y="2785"/>
                </a:lnTo>
                <a:lnTo>
                  <a:pt x="1505" y="2742"/>
                </a:lnTo>
                <a:lnTo>
                  <a:pt x="1447" y="2697"/>
                </a:lnTo>
                <a:lnTo>
                  <a:pt x="1393" y="2646"/>
                </a:lnTo>
                <a:lnTo>
                  <a:pt x="1489" y="2493"/>
                </a:lnTo>
                <a:lnTo>
                  <a:pt x="1489" y="2493"/>
                </a:lnTo>
                <a:lnTo>
                  <a:pt x="1540" y="2542"/>
                </a:lnTo>
                <a:lnTo>
                  <a:pt x="1595" y="2589"/>
                </a:lnTo>
                <a:lnTo>
                  <a:pt x="1654" y="2631"/>
                </a:lnTo>
                <a:lnTo>
                  <a:pt x="1715" y="2668"/>
                </a:lnTo>
                <a:lnTo>
                  <a:pt x="1779" y="2700"/>
                </a:lnTo>
                <a:lnTo>
                  <a:pt x="1847" y="2727"/>
                </a:lnTo>
                <a:lnTo>
                  <a:pt x="1917" y="2748"/>
                </a:lnTo>
                <a:lnTo>
                  <a:pt x="1991" y="2764"/>
                </a:lnTo>
                <a:lnTo>
                  <a:pt x="2065" y="2773"/>
                </a:lnTo>
                <a:lnTo>
                  <a:pt x="2141" y="2776"/>
                </a:lnTo>
                <a:lnTo>
                  <a:pt x="2219" y="2773"/>
                </a:lnTo>
                <a:lnTo>
                  <a:pt x="2294" y="2764"/>
                </a:lnTo>
                <a:lnTo>
                  <a:pt x="2368" y="2747"/>
                </a:lnTo>
                <a:lnTo>
                  <a:pt x="2438" y="2726"/>
                </a:lnTo>
                <a:lnTo>
                  <a:pt x="2507" y="2699"/>
                </a:lnTo>
                <a:lnTo>
                  <a:pt x="2572" y="2666"/>
                </a:lnTo>
                <a:lnTo>
                  <a:pt x="2635" y="2629"/>
                </a:lnTo>
                <a:lnTo>
                  <a:pt x="2694" y="2587"/>
                </a:lnTo>
                <a:lnTo>
                  <a:pt x="2748" y="2539"/>
                </a:lnTo>
                <a:lnTo>
                  <a:pt x="2800" y="2489"/>
                </a:lnTo>
                <a:lnTo>
                  <a:pt x="2846" y="2433"/>
                </a:lnTo>
                <a:lnTo>
                  <a:pt x="2889" y="2374"/>
                </a:lnTo>
                <a:lnTo>
                  <a:pt x="2927" y="2312"/>
                </a:lnTo>
                <a:lnTo>
                  <a:pt x="2959" y="2246"/>
                </a:lnTo>
                <a:lnTo>
                  <a:pt x="2987" y="2178"/>
                </a:lnTo>
                <a:lnTo>
                  <a:pt x="3008" y="2107"/>
                </a:lnTo>
                <a:lnTo>
                  <a:pt x="3024" y="2034"/>
                </a:lnTo>
                <a:lnTo>
                  <a:pt x="3033" y="1959"/>
                </a:lnTo>
                <a:lnTo>
                  <a:pt x="3037" y="1881"/>
                </a:lnTo>
                <a:lnTo>
                  <a:pt x="3033" y="1804"/>
                </a:lnTo>
                <a:lnTo>
                  <a:pt x="3024" y="1729"/>
                </a:lnTo>
                <a:lnTo>
                  <a:pt x="3008" y="1656"/>
                </a:lnTo>
                <a:lnTo>
                  <a:pt x="2987" y="1585"/>
                </a:lnTo>
                <a:lnTo>
                  <a:pt x="2959" y="1517"/>
                </a:lnTo>
                <a:lnTo>
                  <a:pt x="2927" y="1452"/>
                </a:lnTo>
                <a:lnTo>
                  <a:pt x="2889" y="1389"/>
                </a:lnTo>
                <a:lnTo>
                  <a:pt x="2846" y="1330"/>
                </a:lnTo>
                <a:lnTo>
                  <a:pt x="2800" y="1275"/>
                </a:lnTo>
                <a:lnTo>
                  <a:pt x="2748" y="1224"/>
                </a:lnTo>
                <a:lnTo>
                  <a:pt x="2694" y="1177"/>
                </a:lnTo>
                <a:lnTo>
                  <a:pt x="2635" y="1134"/>
                </a:lnTo>
                <a:lnTo>
                  <a:pt x="2572" y="1097"/>
                </a:lnTo>
                <a:lnTo>
                  <a:pt x="2507" y="1064"/>
                </a:lnTo>
                <a:lnTo>
                  <a:pt x="2438" y="1037"/>
                </a:lnTo>
                <a:lnTo>
                  <a:pt x="2368" y="1016"/>
                </a:lnTo>
                <a:lnTo>
                  <a:pt x="2294" y="1000"/>
                </a:lnTo>
                <a:lnTo>
                  <a:pt x="2219" y="990"/>
                </a:lnTo>
                <a:lnTo>
                  <a:pt x="2141" y="987"/>
                </a:lnTo>
                <a:lnTo>
                  <a:pt x="2066" y="990"/>
                </a:lnTo>
                <a:lnTo>
                  <a:pt x="1991" y="999"/>
                </a:lnTo>
                <a:lnTo>
                  <a:pt x="1919" y="1014"/>
                </a:lnTo>
                <a:lnTo>
                  <a:pt x="1848" y="1036"/>
                </a:lnTo>
                <a:lnTo>
                  <a:pt x="1781" y="1063"/>
                </a:lnTo>
                <a:lnTo>
                  <a:pt x="1716" y="1094"/>
                </a:lnTo>
                <a:lnTo>
                  <a:pt x="1702" y="1052"/>
                </a:lnTo>
                <a:lnTo>
                  <a:pt x="1683" y="1011"/>
                </a:lnTo>
                <a:lnTo>
                  <a:pt x="1661" y="973"/>
                </a:lnTo>
                <a:lnTo>
                  <a:pt x="1635" y="938"/>
                </a:lnTo>
                <a:lnTo>
                  <a:pt x="1701" y="906"/>
                </a:lnTo>
                <a:lnTo>
                  <a:pt x="1769" y="877"/>
                </a:lnTo>
                <a:lnTo>
                  <a:pt x="1840" y="854"/>
                </a:lnTo>
                <a:lnTo>
                  <a:pt x="1912" y="835"/>
                </a:lnTo>
                <a:lnTo>
                  <a:pt x="1988" y="822"/>
                </a:lnTo>
                <a:lnTo>
                  <a:pt x="2064" y="813"/>
                </a:lnTo>
                <a:lnTo>
                  <a:pt x="2141" y="811"/>
                </a:lnTo>
                <a:close/>
                <a:moveTo>
                  <a:pt x="839" y="0"/>
                </a:moveTo>
                <a:lnTo>
                  <a:pt x="887" y="3"/>
                </a:lnTo>
                <a:lnTo>
                  <a:pt x="932" y="12"/>
                </a:lnTo>
                <a:lnTo>
                  <a:pt x="975" y="26"/>
                </a:lnTo>
                <a:lnTo>
                  <a:pt x="1016" y="44"/>
                </a:lnTo>
                <a:lnTo>
                  <a:pt x="1055" y="68"/>
                </a:lnTo>
                <a:lnTo>
                  <a:pt x="1090" y="96"/>
                </a:lnTo>
                <a:lnTo>
                  <a:pt x="1121" y="127"/>
                </a:lnTo>
                <a:lnTo>
                  <a:pt x="1148" y="162"/>
                </a:lnTo>
                <a:lnTo>
                  <a:pt x="1171" y="200"/>
                </a:lnTo>
                <a:lnTo>
                  <a:pt x="1191" y="241"/>
                </a:lnTo>
                <a:lnTo>
                  <a:pt x="1204" y="285"/>
                </a:lnTo>
                <a:lnTo>
                  <a:pt x="1212" y="330"/>
                </a:lnTo>
                <a:lnTo>
                  <a:pt x="1215" y="376"/>
                </a:lnTo>
                <a:lnTo>
                  <a:pt x="1212" y="424"/>
                </a:lnTo>
                <a:lnTo>
                  <a:pt x="1204" y="469"/>
                </a:lnTo>
                <a:lnTo>
                  <a:pt x="1191" y="512"/>
                </a:lnTo>
                <a:lnTo>
                  <a:pt x="1171" y="554"/>
                </a:lnTo>
                <a:lnTo>
                  <a:pt x="1148" y="592"/>
                </a:lnTo>
                <a:lnTo>
                  <a:pt x="1121" y="627"/>
                </a:lnTo>
                <a:lnTo>
                  <a:pt x="1090" y="658"/>
                </a:lnTo>
                <a:lnTo>
                  <a:pt x="1055" y="686"/>
                </a:lnTo>
                <a:lnTo>
                  <a:pt x="1016" y="709"/>
                </a:lnTo>
                <a:lnTo>
                  <a:pt x="975" y="728"/>
                </a:lnTo>
                <a:lnTo>
                  <a:pt x="932" y="741"/>
                </a:lnTo>
                <a:lnTo>
                  <a:pt x="887" y="751"/>
                </a:lnTo>
                <a:lnTo>
                  <a:pt x="839" y="753"/>
                </a:lnTo>
                <a:lnTo>
                  <a:pt x="792" y="751"/>
                </a:lnTo>
                <a:lnTo>
                  <a:pt x="746" y="741"/>
                </a:lnTo>
                <a:lnTo>
                  <a:pt x="703" y="728"/>
                </a:lnTo>
                <a:lnTo>
                  <a:pt x="663" y="709"/>
                </a:lnTo>
                <a:lnTo>
                  <a:pt x="625" y="686"/>
                </a:lnTo>
                <a:lnTo>
                  <a:pt x="590" y="658"/>
                </a:lnTo>
                <a:lnTo>
                  <a:pt x="558" y="627"/>
                </a:lnTo>
                <a:lnTo>
                  <a:pt x="531" y="592"/>
                </a:lnTo>
                <a:lnTo>
                  <a:pt x="507" y="554"/>
                </a:lnTo>
                <a:lnTo>
                  <a:pt x="489" y="512"/>
                </a:lnTo>
                <a:lnTo>
                  <a:pt x="474" y="469"/>
                </a:lnTo>
                <a:lnTo>
                  <a:pt x="466" y="424"/>
                </a:lnTo>
                <a:lnTo>
                  <a:pt x="463" y="376"/>
                </a:lnTo>
                <a:lnTo>
                  <a:pt x="466" y="330"/>
                </a:lnTo>
                <a:lnTo>
                  <a:pt x="474" y="285"/>
                </a:lnTo>
                <a:lnTo>
                  <a:pt x="489" y="241"/>
                </a:lnTo>
                <a:lnTo>
                  <a:pt x="507" y="200"/>
                </a:lnTo>
                <a:lnTo>
                  <a:pt x="531" y="162"/>
                </a:lnTo>
                <a:lnTo>
                  <a:pt x="558" y="127"/>
                </a:lnTo>
                <a:lnTo>
                  <a:pt x="590" y="96"/>
                </a:lnTo>
                <a:lnTo>
                  <a:pt x="625" y="68"/>
                </a:lnTo>
                <a:lnTo>
                  <a:pt x="663" y="44"/>
                </a:lnTo>
                <a:lnTo>
                  <a:pt x="703" y="26"/>
                </a:lnTo>
                <a:lnTo>
                  <a:pt x="746" y="12"/>
                </a:lnTo>
                <a:lnTo>
                  <a:pt x="792" y="3"/>
                </a:lnTo>
                <a:lnTo>
                  <a:pt x="839" y="0"/>
                </a:lnTo>
                <a:close/>
              </a:path>
            </a:pathLst>
          </a:custGeom>
          <a:solidFill>
            <a:srgbClr val="FFFFFF"/>
          </a:solidFill>
          <a:ln w="0">
            <a:noFill/>
            <a:prstDash val="solid"/>
            <a:round/>
            <a:headEnd/>
            <a:tailEnd/>
          </a:ln>
        </p:spPr>
        <p:txBody>
          <a:bodyPr vert="horz" wrap="square" lIns="91416" tIns="45708" rIns="91416" bIns="45708" numCol="1" anchor="t" anchorCtr="0" compatLnSpc="1">
            <a:prstTxWarp prst="textNoShape">
              <a:avLst/>
            </a:prstTxWarp>
          </a:bodyPr>
          <a:lstStyle/>
          <a:p>
            <a:pPr defTabSz="914126">
              <a:defRPr/>
            </a:pPr>
            <a:endParaRPr lang="en-US" sz="1799" kern="0">
              <a:solidFill>
                <a:prstClr val="black"/>
              </a:solidFill>
              <a:latin typeface="Calibri"/>
            </a:endParaRPr>
          </a:p>
        </p:txBody>
      </p:sp>
      <p:grpSp>
        <p:nvGrpSpPr>
          <p:cNvPr id="112" name="Group 17"/>
          <p:cNvGrpSpPr>
            <a:grpSpLocks noChangeAspect="1"/>
          </p:cNvGrpSpPr>
          <p:nvPr/>
        </p:nvGrpSpPr>
        <p:grpSpPr bwMode="auto">
          <a:xfrm>
            <a:off x="5018334" y="5669448"/>
            <a:ext cx="498345" cy="601506"/>
            <a:chOff x="4844" y="3534"/>
            <a:chExt cx="314" cy="379"/>
          </a:xfrm>
          <a:solidFill>
            <a:srgbClr val="FFFFFF"/>
          </a:solidFill>
        </p:grpSpPr>
        <p:sp>
          <p:nvSpPr>
            <p:cNvPr id="113" name="Freeform 19"/>
            <p:cNvSpPr>
              <a:spLocks/>
            </p:cNvSpPr>
            <p:nvPr/>
          </p:nvSpPr>
          <p:spPr bwMode="auto">
            <a:xfrm>
              <a:off x="5009" y="3778"/>
              <a:ext cx="21" cy="33"/>
            </a:xfrm>
            <a:custGeom>
              <a:avLst/>
              <a:gdLst>
                <a:gd name="T0" fmla="*/ 0 w 186"/>
                <a:gd name="T1" fmla="*/ 0 h 305"/>
                <a:gd name="T2" fmla="*/ 39 w 186"/>
                <a:gd name="T3" fmla="*/ 10 h 305"/>
                <a:gd name="T4" fmla="*/ 78 w 186"/>
                <a:gd name="T5" fmla="*/ 24 h 305"/>
                <a:gd name="T6" fmla="*/ 115 w 186"/>
                <a:gd name="T7" fmla="*/ 40 h 305"/>
                <a:gd name="T8" fmla="*/ 131 w 186"/>
                <a:gd name="T9" fmla="*/ 50 h 305"/>
                <a:gd name="T10" fmla="*/ 147 w 186"/>
                <a:gd name="T11" fmla="*/ 60 h 305"/>
                <a:gd name="T12" fmla="*/ 160 w 186"/>
                <a:gd name="T13" fmla="*/ 73 h 305"/>
                <a:gd name="T14" fmla="*/ 171 w 186"/>
                <a:gd name="T15" fmla="*/ 87 h 305"/>
                <a:gd name="T16" fmla="*/ 178 w 186"/>
                <a:gd name="T17" fmla="*/ 103 h 305"/>
                <a:gd name="T18" fmla="*/ 183 w 186"/>
                <a:gd name="T19" fmla="*/ 119 h 305"/>
                <a:gd name="T20" fmla="*/ 186 w 186"/>
                <a:gd name="T21" fmla="*/ 143 h 305"/>
                <a:gd name="T22" fmla="*/ 185 w 186"/>
                <a:gd name="T23" fmla="*/ 168 h 305"/>
                <a:gd name="T24" fmla="*/ 180 w 186"/>
                <a:gd name="T25" fmla="*/ 192 h 305"/>
                <a:gd name="T26" fmla="*/ 170 w 186"/>
                <a:gd name="T27" fmla="*/ 214 h 305"/>
                <a:gd name="T28" fmla="*/ 156 w 186"/>
                <a:gd name="T29" fmla="*/ 235 h 305"/>
                <a:gd name="T30" fmla="*/ 139 w 186"/>
                <a:gd name="T31" fmla="*/ 253 h 305"/>
                <a:gd name="T32" fmla="*/ 118 w 186"/>
                <a:gd name="T33" fmla="*/ 267 h 305"/>
                <a:gd name="T34" fmla="*/ 96 w 186"/>
                <a:gd name="T35" fmla="*/ 279 h 305"/>
                <a:gd name="T36" fmla="*/ 72 w 186"/>
                <a:gd name="T37" fmla="*/ 288 h 305"/>
                <a:gd name="T38" fmla="*/ 49 w 186"/>
                <a:gd name="T39" fmla="*/ 295 h 305"/>
                <a:gd name="T40" fmla="*/ 24 w 186"/>
                <a:gd name="T41" fmla="*/ 300 h 305"/>
                <a:gd name="T42" fmla="*/ 0 w 186"/>
                <a:gd name="T43" fmla="*/ 305 h 305"/>
                <a:gd name="T44" fmla="*/ 0 w 186"/>
                <a:gd name="T45"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6" h="305">
                  <a:moveTo>
                    <a:pt x="0" y="0"/>
                  </a:moveTo>
                  <a:lnTo>
                    <a:pt x="39" y="10"/>
                  </a:lnTo>
                  <a:lnTo>
                    <a:pt x="78" y="24"/>
                  </a:lnTo>
                  <a:lnTo>
                    <a:pt x="115" y="40"/>
                  </a:lnTo>
                  <a:lnTo>
                    <a:pt x="131" y="50"/>
                  </a:lnTo>
                  <a:lnTo>
                    <a:pt x="147" y="60"/>
                  </a:lnTo>
                  <a:lnTo>
                    <a:pt x="160" y="73"/>
                  </a:lnTo>
                  <a:lnTo>
                    <a:pt x="171" y="87"/>
                  </a:lnTo>
                  <a:lnTo>
                    <a:pt x="178" y="103"/>
                  </a:lnTo>
                  <a:lnTo>
                    <a:pt x="183" y="119"/>
                  </a:lnTo>
                  <a:lnTo>
                    <a:pt x="186" y="143"/>
                  </a:lnTo>
                  <a:lnTo>
                    <a:pt x="185" y="168"/>
                  </a:lnTo>
                  <a:lnTo>
                    <a:pt x="180" y="192"/>
                  </a:lnTo>
                  <a:lnTo>
                    <a:pt x="170" y="214"/>
                  </a:lnTo>
                  <a:lnTo>
                    <a:pt x="156" y="235"/>
                  </a:lnTo>
                  <a:lnTo>
                    <a:pt x="139" y="253"/>
                  </a:lnTo>
                  <a:lnTo>
                    <a:pt x="118" y="267"/>
                  </a:lnTo>
                  <a:lnTo>
                    <a:pt x="96" y="279"/>
                  </a:lnTo>
                  <a:lnTo>
                    <a:pt x="72" y="288"/>
                  </a:lnTo>
                  <a:lnTo>
                    <a:pt x="49" y="295"/>
                  </a:lnTo>
                  <a:lnTo>
                    <a:pt x="24" y="300"/>
                  </a:lnTo>
                  <a:lnTo>
                    <a:pt x="0" y="305"/>
                  </a:lnTo>
                  <a:lnTo>
                    <a:pt x="0" y="0"/>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pPr defTabSz="914126">
                <a:defRPr/>
              </a:pPr>
              <a:endParaRPr lang="en-US" sz="1799" kern="0">
                <a:solidFill>
                  <a:prstClr val="black"/>
                </a:solidFill>
                <a:latin typeface="Calibri"/>
              </a:endParaRPr>
            </a:p>
          </p:txBody>
        </p:sp>
        <p:sp>
          <p:nvSpPr>
            <p:cNvPr id="114" name="Freeform 20"/>
            <p:cNvSpPr>
              <a:spLocks/>
            </p:cNvSpPr>
            <p:nvPr/>
          </p:nvSpPr>
          <p:spPr bwMode="auto">
            <a:xfrm>
              <a:off x="4973" y="3723"/>
              <a:ext cx="17" cy="31"/>
            </a:xfrm>
            <a:custGeom>
              <a:avLst/>
              <a:gdLst>
                <a:gd name="T0" fmla="*/ 152 w 152"/>
                <a:gd name="T1" fmla="*/ 0 h 276"/>
                <a:gd name="T2" fmla="*/ 152 w 152"/>
                <a:gd name="T3" fmla="*/ 276 h 276"/>
                <a:gd name="T4" fmla="*/ 124 w 152"/>
                <a:gd name="T5" fmla="*/ 267 h 276"/>
                <a:gd name="T6" fmla="*/ 98 w 152"/>
                <a:gd name="T7" fmla="*/ 258 h 276"/>
                <a:gd name="T8" fmla="*/ 70 w 152"/>
                <a:gd name="T9" fmla="*/ 244 h 276"/>
                <a:gd name="T10" fmla="*/ 43 w 152"/>
                <a:gd name="T11" fmla="*/ 229 h 276"/>
                <a:gd name="T12" fmla="*/ 29 w 152"/>
                <a:gd name="T13" fmla="*/ 217 h 276"/>
                <a:gd name="T14" fmla="*/ 17 w 152"/>
                <a:gd name="T15" fmla="*/ 205 h 276"/>
                <a:gd name="T16" fmla="*/ 7 w 152"/>
                <a:gd name="T17" fmla="*/ 188 h 276"/>
                <a:gd name="T18" fmla="*/ 2 w 152"/>
                <a:gd name="T19" fmla="*/ 170 h 276"/>
                <a:gd name="T20" fmla="*/ 0 w 152"/>
                <a:gd name="T21" fmla="*/ 149 h 276"/>
                <a:gd name="T22" fmla="*/ 0 w 152"/>
                <a:gd name="T23" fmla="*/ 129 h 276"/>
                <a:gd name="T24" fmla="*/ 4 w 152"/>
                <a:gd name="T25" fmla="*/ 111 h 276"/>
                <a:gd name="T26" fmla="*/ 10 w 152"/>
                <a:gd name="T27" fmla="*/ 92 h 276"/>
                <a:gd name="T28" fmla="*/ 21 w 152"/>
                <a:gd name="T29" fmla="*/ 75 h 276"/>
                <a:gd name="T30" fmla="*/ 36 w 152"/>
                <a:gd name="T31" fmla="*/ 56 h 276"/>
                <a:gd name="T32" fmla="*/ 57 w 152"/>
                <a:gd name="T33" fmla="*/ 39 h 276"/>
                <a:gd name="T34" fmla="*/ 79 w 152"/>
                <a:gd name="T35" fmla="*/ 26 h 276"/>
                <a:gd name="T36" fmla="*/ 102 w 152"/>
                <a:gd name="T37" fmla="*/ 14 h 276"/>
                <a:gd name="T38" fmla="*/ 127 w 152"/>
                <a:gd name="T39" fmla="*/ 6 h 276"/>
                <a:gd name="T40" fmla="*/ 152 w 152"/>
                <a:gd name="T41" fmla="*/ 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2" h="276">
                  <a:moveTo>
                    <a:pt x="152" y="0"/>
                  </a:moveTo>
                  <a:lnTo>
                    <a:pt x="152" y="276"/>
                  </a:lnTo>
                  <a:lnTo>
                    <a:pt x="124" y="267"/>
                  </a:lnTo>
                  <a:lnTo>
                    <a:pt x="98" y="258"/>
                  </a:lnTo>
                  <a:lnTo>
                    <a:pt x="70" y="244"/>
                  </a:lnTo>
                  <a:lnTo>
                    <a:pt x="43" y="229"/>
                  </a:lnTo>
                  <a:lnTo>
                    <a:pt x="29" y="217"/>
                  </a:lnTo>
                  <a:lnTo>
                    <a:pt x="17" y="205"/>
                  </a:lnTo>
                  <a:lnTo>
                    <a:pt x="7" y="188"/>
                  </a:lnTo>
                  <a:lnTo>
                    <a:pt x="2" y="170"/>
                  </a:lnTo>
                  <a:lnTo>
                    <a:pt x="0" y="149"/>
                  </a:lnTo>
                  <a:lnTo>
                    <a:pt x="0" y="129"/>
                  </a:lnTo>
                  <a:lnTo>
                    <a:pt x="4" y="111"/>
                  </a:lnTo>
                  <a:lnTo>
                    <a:pt x="10" y="92"/>
                  </a:lnTo>
                  <a:lnTo>
                    <a:pt x="21" y="75"/>
                  </a:lnTo>
                  <a:lnTo>
                    <a:pt x="36" y="56"/>
                  </a:lnTo>
                  <a:lnTo>
                    <a:pt x="57" y="39"/>
                  </a:lnTo>
                  <a:lnTo>
                    <a:pt x="79" y="26"/>
                  </a:lnTo>
                  <a:lnTo>
                    <a:pt x="102" y="14"/>
                  </a:lnTo>
                  <a:lnTo>
                    <a:pt x="127" y="6"/>
                  </a:lnTo>
                  <a:lnTo>
                    <a:pt x="152" y="0"/>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pPr defTabSz="914126">
                <a:defRPr/>
              </a:pPr>
              <a:endParaRPr lang="en-US" sz="1799" kern="0">
                <a:solidFill>
                  <a:prstClr val="black"/>
                </a:solidFill>
                <a:latin typeface="Calibri"/>
              </a:endParaRPr>
            </a:p>
          </p:txBody>
        </p:sp>
        <p:sp>
          <p:nvSpPr>
            <p:cNvPr id="115" name="Freeform 21"/>
            <p:cNvSpPr>
              <a:spLocks noEditPoints="1"/>
            </p:cNvSpPr>
            <p:nvPr/>
          </p:nvSpPr>
          <p:spPr bwMode="auto">
            <a:xfrm>
              <a:off x="4844" y="3534"/>
              <a:ext cx="314" cy="379"/>
            </a:xfrm>
            <a:custGeom>
              <a:avLst/>
              <a:gdLst>
                <a:gd name="T0" fmla="*/ 1318 w 2825"/>
                <a:gd name="T1" fmla="*/ 1421 h 3410"/>
                <a:gd name="T2" fmla="*/ 1123 w 2825"/>
                <a:gd name="T3" fmla="*/ 1605 h 3410"/>
                <a:gd name="T4" fmla="*/ 997 w 2825"/>
                <a:gd name="T5" fmla="*/ 1817 h 3410"/>
                <a:gd name="T6" fmla="*/ 1054 w 2825"/>
                <a:gd name="T7" fmla="*/ 2017 h 3410"/>
                <a:gd name="T8" fmla="*/ 1278 w 2825"/>
                <a:gd name="T9" fmla="*/ 2142 h 3410"/>
                <a:gd name="T10" fmla="*/ 1189 w 2825"/>
                <a:gd name="T11" fmla="*/ 2403 h 3410"/>
                <a:gd name="T12" fmla="*/ 1115 w 2825"/>
                <a:gd name="T13" fmla="*/ 2277 h 3410"/>
                <a:gd name="T14" fmla="*/ 997 w 2825"/>
                <a:gd name="T15" fmla="*/ 2310 h 3410"/>
                <a:gd name="T16" fmla="*/ 1022 w 2825"/>
                <a:gd name="T17" fmla="*/ 2453 h 3410"/>
                <a:gd name="T18" fmla="*/ 1234 w 2825"/>
                <a:gd name="T19" fmla="*/ 2634 h 3410"/>
                <a:gd name="T20" fmla="*/ 1348 w 2825"/>
                <a:gd name="T21" fmla="*/ 2820 h 3410"/>
                <a:gd name="T22" fmla="*/ 1467 w 2825"/>
                <a:gd name="T23" fmla="*/ 2803 h 3410"/>
                <a:gd name="T24" fmla="*/ 1608 w 2825"/>
                <a:gd name="T25" fmla="*/ 2640 h 3410"/>
                <a:gd name="T26" fmla="*/ 1816 w 2825"/>
                <a:gd name="T27" fmla="*/ 2455 h 3410"/>
                <a:gd name="T28" fmla="*/ 1802 w 2825"/>
                <a:gd name="T29" fmla="*/ 2199 h 3410"/>
                <a:gd name="T30" fmla="*/ 1808 w 2825"/>
                <a:gd name="T31" fmla="*/ 2211 h 3410"/>
                <a:gd name="T32" fmla="*/ 1797 w 2825"/>
                <a:gd name="T33" fmla="*/ 2190 h 3410"/>
                <a:gd name="T34" fmla="*/ 1798 w 2825"/>
                <a:gd name="T35" fmla="*/ 2191 h 3410"/>
                <a:gd name="T36" fmla="*/ 1713 w 2825"/>
                <a:gd name="T37" fmla="*/ 2106 h 3410"/>
                <a:gd name="T38" fmla="*/ 1484 w 2825"/>
                <a:gd name="T39" fmla="*/ 1701 h 3410"/>
                <a:gd name="T40" fmla="*/ 1645 w 2825"/>
                <a:gd name="T41" fmla="*/ 1800 h 3410"/>
                <a:gd name="T42" fmla="*/ 1716 w 2825"/>
                <a:gd name="T43" fmla="*/ 1892 h 3410"/>
                <a:gd name="T44" fmla="*/ 1820 w 2825"/>
                <a:gd name="T45" fmla="*/ 1832 h 3410"/>
                <a:gd name="T46" fmla="*/ 1761 w 2825"/>
                <a:gd name="T47" fmla="*/ 1672 h 3410"/>
                <a:gd name="T48" fmla="*/ 1516 w 2825"/>
                <a:gd name="T49" fmla="*/ 1536 h 3410"/>
                <a:gd name="T50" fmla="*/ 1435 w 2825"/>
                <a:gd name="T51" fmla="*/ 1363 h 3410"/>
                <a:gd name="T52" fmla="*/ 957 w 2825"/>
                <a:gd name="T53" fmla="*/ 25 h 3410"/>
                <a:gd name="T54" fmla="*/ 1185 w 2825"/>
                <a:gd name="T55" fmla="*/ 116 h 3410"/>
                <a:gd name="T56" fmla="*/ 1418 w 2825"/>
                <a:gd name="T57" fmla="*/ 109 h 3410"/>
                <a:gd name="T58" fmla="*/ 1705 w 2825"/>
                <a:gd name="T59" fmla="*/ 31 h 3410"/>
                <a:gd name="T60" fmla="*/ 1928 w 2825"/>
                <a:gd name="T61" fmla="*/ 17 h 3410"/>
                <a:gd name="T62" fmla="*/ 1938 w 2825"/>
                <a:gd name="T63" fmla="*/ 163 h 3410"/>
                <a:gd name="T64" fmla="*/ 1836 w 2825"/>
                <a:gd name="T65" fmla="*/ 421 h 3410"/>
                <a:gd name="T66" fmla="*/ 1654 w 2825"/>
                <a:gd name="T67" fmla="*/ 682 h 3410"/>
                <a:gd name="T68" fmla="*/ 1803 w 2825"/>
                <a:gd name="T69" fmla="*/ 856 h 3410"/>
                <a:gd name="T70" fmla="*/ 2102 w 2825"/>
                <a:gd name="T71" fmla="*/ 1100 h 3410"/>
                <a:gd name="T72" fmla="*/ 2382 w 2825"/>
                <a:gd name="T73" fmla="*/ 1417 h 3410"/>
                <a:gd name="T74" fmla="*/ 2613 w 2825"/>
                <a:gd name="T75" fmla="*/ 1780 h 3410"/>
                <a:gd name="T76" fmla="*/ 2770 w 2825"/>
                <a:gd name="T77" fmla="*/ 2163 h 3410"/>
                <a:gd name="T78" fmla="*/ 2825 w 2825"/>
                <a:gd name="T79" fmla="*/ 2537 h 3410"/>
                <a:gd name="T80" fmla="*/ 2751 w 2825"/>
                <a:gd name="T81" fmla="*/ 2876 h 3410"/>
                <a:gd name="T82" fmla="*/ 2522 w 2825"/>
                <a:gd name="T83" fmla="*/ 3153 h 3410"/>
                <a:gd name="T84" fmla="*/ 2108 w 2825"/>
                <a:gd name="T85" fmla="*/ 3340 h 3410"/>
                <a:gd name="T86" fmla="*/ 1484 w 2825"/>
                <a:gd name="T87" fmla="*/ 3410 h 3410"/>
                <a:gd name="T88" fmla="*/ 786 w 2825"/>
                <a:gd name="T89" fmla="*/ 3345 h 3410"/>
                <a:gd name="T90" fmla="*/ 336 w 2825"/>
                <a:gd name="T91" fmla="*/ 3156 h 3410"/>
                <a:gd name="T92" fmla="*/ 84 w 2825"/>
                <a:gd name="T93" fmla="*/ 2868 h 3410"/>
                <a:gd name="T94" fmla="*/ 0 w 2825"/>
                <a:gd name="T95" fmla="*/ 2512 h 3410"/>
                <a:gd name="T96" fmla="*/ 54 w 2825"/>
                <a:gd name="T97" fmla="*/ 2120 h 3410"/>
                <a:gd name="T98" fmla="*/ 213 w 2825"/>
                <a:gd name="T99" fmla="*/ 1722 h 3410"/>
                <a:gd name="T100" fmla="*/ 449 w 2825"/>
                <a:gd name="T101" fmla="*/ 1350 h 3410"/>
                <a:gd name="T102" fmla="*/ 730 w 2825"/>
                <a:gd name="T103" fmla="*/ 1034 h 3410"/>
                <a:gd name="T104" fmla="*/ 1024 w 2825"/>
                <a:gd name="T105" fmla="*/ 805 h 3410"/>
                <a:gd name="T106" fmla="*/ 925 w 2825"/>
                <a:gd name="T107" fmla="*/ 597 h 3410"/>
                <a:gd name="T108" fmla="*/ 757 w 2825"/>
                <a:gd name="T109" fmla="*/ 316 h 3410"/>
                <a:gd name="T110" fmla="*/ 727 w 2825"/>
                <a:gd name="T111" fmla="*/ 84 h 3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825" h="3410">
                  <a:moveTo>
                    <a:pt x="1397" y="1356"/>
                  </a:moveTo>
                  <a:lnTo>
                    <a:pt x="1378" y="1358"/>
                  </a:lnTo>
                  <a:lnTo>
                    <a:pt x="1361" y="1365"/>
                  </a:lnTo>
                  <a:lnTo>
                    <a:pt x="1344" y="1376"/>
                  </a:lnTo>
                  <a:lnTo>
                    <a:pt x="1333" y="1390"/>
                  </a:lnTo>
                  <a:lnTo>
                    <a:pt x="1323" y="1404"/>
                  </a:lnTo>
                  <a:lnTo>
                    <a:pt x="1318" y="1421"/>
                  </a:lnTo>
                  <a:lnTo>
                    <a:pt x="1316" y="1438"/>
                  </a:lnTo>
                  <a:lnTo>
                    <a:pt x="1316" y="1532"/>
                  </a:lnTo>
                  <a:lnTo>
                    <a:pt x="1275" y="1539"/>
                  </a:lnTo>
                  <a:lnTo>
                    <a:pt x="1234" y="1550"/>
                  </a:lnTo>
                  <a:lnTo>
                    <a:pt x="1195" y="1565"/>
                  </a:lnTo>
                  <a:lnTo>
                    <a:pt x="1158" y="1584"/>
                  </a:lnTo>
                  <a:lnTo>
                    <a:pt x="1123" y="1605"/>
                  </a:lnTo>
                  <a:lnTo>
                    <a:pt x="1090" y="1632"/>
                  </a:lnTo>
                  <a:lnTo>
                    <a:pt x="1064" y="1660"/>
                  </a:lnTo>
                  <a:lnTo>
                    <a:pt x="1040" y="1692"/>
                  </a:lnTo>
                  <a:lnTo>
                    <a:pt x="1021" y="1727"/>
                  </a:lnTo>
                  <a:lnTo>
                    <a:pt x="1010" y="1756"/>
                  </a:lnTo>
                  <a:lnTo>
                    <a:pt x="1002" y="1786"/>
                  </a:lnTo>
                  <a:lnTo>
                    <a:pt x="997" y="1817"/>
                  </a:lnTo>
                  <a:lnTo>
                    <a:pt x="996" y="1848"/>
                  </a:lnTo>
                  <a:lnTo>
                    <a:pt x="998" y="1879"/>
                  </a:lnTo>
                  <a:lnTo>
                    <a:pt x="1002" y="1909"/>
                  </a:lnTo>
                  <a:lnTo>
                    <a:pt x="1011" y="1939"/>
                  </a:lnTo>
                  <a:lnTo>
                    <a:pt x="1022" y="1968"/>
                  </a:lnTo>
                  <a:lnTo>
                    <a:pt x="1037" y="1994"/>
                  </a:lnTo>
                  <a:lnTo>
                    <a:pt x="1054" y="2017"/>
                  </a:lnTo>
                  <a:lnTo>
                    <a:pt x="1074" y="2039"/>
                  </a:lnTo>
                  <a:lnTo>
                    <a:pt x="1097" y="2057"/>
                  </a:lnTo>
                  <a:lnTo>
                    <a:pt x="1129" y="2080"/>
                  </a:lnTo>
                  <a:lnTo>
                    <a:pt x="1164" y="2100"/>
                  </a:lnTo>
                  <a:lnTo>
                    <a:pt x="1201" y="2116"/>
                  </a:lnTo>
                  <a:lnTo>
                    <a:pt x="1239" y="2130"/>
                  </a:lnTo>
                  <a:lnTo>
                    <a:pt x="1278" y="2142"/>
                  </a:lnTo>
                  <a:lnTo>
                    <a:pt x="1316" y="2153"/>
                  </a:lnTo>
                  <a:lnTo>
                    <a:pt x="1316" y="2484"/>
                  </a:lnTo>
                  <a:lnTo>
                    <a:pt x="1287" y="2475"/>
                  </a:lnTo>
                  <a:lnTo>
                    <a:pt x="1259" y="2461"/>
                  </a:lnTo>
                  <a:lnTo>
                    <a:pt x="1233" y="2446"/>
                  </a:lnTo>
                  <a:lnTo>
                    <a:pt x="1210" y="2426"/>
                  </a:lnTo>
                  <a:lnTo>
                    <a:pt x="1189" y="2403"/>
                  </a:lnTo>
                  <a:lnTo>
                    <a:pt x="1172" y="2378"/>
                  </a:lnTo>
                  <a:lnTo>
                    <a:pt x="1160" y="2352"/>
                  </a:lnTo>
                  <a:lnTo>
                    <a:pt x="1155" y="2337"/>
                  </a:lnTo>
                  <a:lnTo>
                    <a:pt x="1150" y="2322"/>
                  </a:lnTo>
                  <a:lnTo>
                    <a:pt x="1142" y="2305"/>
                  </a:lnTo>
                  <a:lnTo>
                    <a:pt x="1131" y="2289"/>
                  </a:lnTo>
                  <a:lnTo>
                    <a:pt x="1115" y="2277"/>
                  </a:lnTo>
                  <a:lnTo>
                    <a:pt x="1098" y="2269"/>
                  </a:lnTo>
                  <a:lnTo>
                    <a:pt x="1079" y="2265"/>
                  </a:lnTo>
                  <a:lnTo>
                    <a:pt x="1058" y="2265"/>
                  </a:lnTo>
                  <a:lnTo>
                    <a:pt x="1040" y="2271"/>
                  </a:lnTo>
                  <a:lnTo>
                    <a:pt x="1023" y="2280"/>
                  </a:lnTo>
                  <a:lnTo>
                    <a:pt x="1009" y="2293"/>
                  </a:lnTo>
                  <a:lnTo>
                    <a:pt x="997" y="2310"/>
                  </a:lnTo>
                  <a:lnTo>
                    <a:pt x="991" y="2325"/>
                  </a:lnTo>
                  <a:lnTo>
                    <a:pt x="988" y="2341"/>
                  </a:lnTo>
                  <a:lnTo>
                    <a:pt x="988" y="2357"/>
                  </a:lnTo>
                  <a:lnTo>
                    <a:pt x="990" y="2371"/>
                  </a:lnTo>
                  <a:lnTo>
                    <a:pt x="994" y="2386"/>
                  </a:lnTo>
                  <a:lnTo>
                    <a:pt x="1004" y="2416"/>
                  </a:lnTo>
                  <a:lnTo>
                    <a:pt x="1022" y="2453"/>
                  </a:lnTo>
                  <a:lnTo>
                    <a:pt x="1043" y="2488"/>
                  </a:lnTo>
                  <a:lnTo>
                    <a:pt x="1068" y="2520"/>
                  </a:lnTo>
                  <a:lnTo>
                    <a:pt x="1097" y="2549"/>
                  </a:lnTo>
                  <a:lnTo>
                    <a:pt x="1128" y="2576"/>
                  </a:lnTo>
                  <a:lnTo>
                    <a:pt x="1161" y="2598"/>
                  </a:lnTo>
                  <a:lnTo>
                    <a:pt x="1197" y="2618"/>
                  </a:lnTo>
                  <a:lnTo>
                    <a:pt x="1234" y="2634"/>
                  </a:lnTo>
                  <a:lnTo>
                    <a:pt x="1273" y="2647"/>
                  </a:lnTo>
                  <a:lnTo>
                    <a:pt x="1316" y="2656"/>
                  </a:lnTo>
                  <a:lnTo>
                    <a:pt x="1316" y="2754"/>
                  </a:lnTo>
                  <a:lnTo>
                    <a:pt x="1318" y="2773"/>
                  </a:lnTo>
                  <a:lnTo>
                    <a:pt x="1324" y="2791"/>
                  </a:lnTo>
                  <a:lnTo>
                    <a:pt x="1335" y="2806"/>
                  </a:lnTo>
                  <a:lnTo>
                    <a:pt x="1348" y="2820"/>
                  </a:lnTo>
                  <a:lnTo>
                    <a:pt x="1365" y="2830"/>
                  </a:lnTo>
                  <a:lnTo>
                    <a:pt x="1383" y="2837"/>
                  </a:lnTo>
                  <a:lnTo>
                    <a:pt x="1402" y="2838"/>
                  </a:lnTo>
                  <a:lnTo>
                    <a:pt x="1422" y="2834"/>
                  </a:lnTo>
                  <a:lnTo>
                    <a:pt x="1439" y="2828"/>
                  </a:lnTo>
                  <a:lnTo>
                    <a:pt x="1455" y="2817"/>
                  </a:lnTo>
                  <a:lnTo>
                    <a:pt x="1467" y="2803"/>
                  </a:lnTo>
                  <a:lnTo>
                    <a:pt x="1476" y="2789"/>
                  </a:lnTo>
                  <a:lnTo>
                    <a:pt x="1482" y="2771"/>
                  </a:lnTo>
                  <a:lnTo>
                    <a:pt x="1484" y="2754"/>
                  </a:lnTo>
                  <a:lnTo>
                    <a:pt x="1484" y="2664"/>
                  </a:lnTo>
                  <a:lnTo>
                    <a:pt x="1525" y="2659"/>
                  </a:lnTo>
                  <a:lnTo>
                    <a:pt x="1568" y="2652"/>
                  </a:lnTo>
                  <a:lnTo>
                    <a:pt x="1608" y="2640"/>
                  </a:lnTo>
                  <a:lnTo>
                    <a:pt x="1648" y="2624"/>
                  </a:lnTo>
                  <a:lnTo>
                    <a:pt x="1685" y="2605"/>
                  </a:lnTo>
                  <a:lnTo>
                    <a:pt x="1720" y="2581"/>
                  </a:lnTo>
                  <a:lnTo>
                    <a:pt x="1750" y="2555"/>
                  </a:lnTo>
                  <a:lnTo>
                    <a:pt x="1777" y="2525"/>
                  </a:lnTo>
                  <a:lnTo>
                    <a:pt x="1799" y="2491"/>
                  </a:lnTo>
                  <a:lnTo>
                    <a:pt x="1816" y="2455"/>
                  </a:lnTo>
                  <a:lnTo>
                    <a:pt x="1829" y="2417"/>
                  </a:lnTo>
                  <a:lnTo>
                    <a:pt x="1836" y="2377"/>
                  </a:lnTo>
                  <a:lnTo>
                    <a:pt x="1838" y="2341"/>
                  </a:lnTo>
                  <a:lnTo>
                    <a:pt x="1835" y="2304"/>
                  </a:lnTo>
                  <a:lnTo>
                    <a:pt x="1829" y="2268"/>
                  </a:lnTo>
                  <a:lnTo>
                    <a:pt x="1817" y="2232"/>
                  </a:lnTo>
                  <a:lnTo>
                    <a:pt x="1802" y="2199"/>
                  </a:lnTo>
                  <a:lnTo>
                    <a:pt x="1803" y="2201"/>
                  </a:lnTo>
                  <a:lnTo>
                    <a:pt x="1805" y="2203"/>
                  </a:lnTo>
                  <a:lnTo>
                    <a:pt x="1806" y="2205"/>
                  </a:lnTo>
                  <a:lnTo>
                    <a:pt x="1807" y="2207"/>
                  </a:lnTo>
                  <a:lnTo>
                    <a:pt x="1808" y="2210"/>
                  </a:lnTo>
                  <a:lnTo>
                    <a:pt x="1808" y="2210"/>
                  </a:lnTo>
                  <a:lnTo>
                    <a:pt x="1808" y="2211"/>
                  </a:lnTo>
                  <a:lnTo>
                    <a:pt x="1808" y="2210"/>
                  </a:lnTo>
                  <a:lnTo>
                    <a:pt x="1807" y="2208"/>
                  </a:lnTo>
                  <a:lnTo>
                    <a:pt x="1806" y="2206"/>
                  </a:lnTo>
                  <a:lnTo>
                    <a:pt x="1804" y="2202"/>
                  </a:lnTo>
                  <a:lnTo>
                    <a:pt x="1802" y="2198"/>
                  </a:lnTo>
                  <a:lnTo>
                    <a:pt x="1799" y="2194"/>
                  </a:lnTo>
                  <a:lnTo>
                    <a:pt x="1797" y="2190"/>
                  </a:lnTo>
                  <a:lnTo>
                    <a:pt x="1796" y="2188"/>
                  </a:lnTo>
                  <a:lnTo>
                    <a:pt x="1795" y="2187"/>
                  </a:lnTo>
                  <a:lnTo>
                    <a:pt x="1795" y="2186"/>
                  </a:lnTo>
                  <a:lnTo>
                    <a:pt x="1795" y="2187"/>
                  </a:lnTo>
                  <a:lnTo>
                    <a:pt x="1796" y="2187"/>
                  </a:lnTo>
                  <a:lnTo>
                    <a:pt x="1797" y="2189"/>
                  </a:lnTo>
                  <a:lnTo>
                    <a:pt x="1798" y="2191"/>
                  </a:lnTo>
                  <a:lnTo>
                    <a:pt x="1799" y="2193"/>
                  </a:lnTo>
                  <a:lnTo>
                    <a:pt x="1800" y="2195"/>
                  </a:lnTo>
                  <a:lnTo>
                    <a:pt x="1802" y="2198"/>
                  </a:lnTo>
                  <a:lnTo>
                    <a:pt x="1783" y="2171"/>
                  </a:lnTo>
                  <a:lnTo>
                    <a:pt x="1762" y="2146"/>
                  </a:lnTo>
                  <a:lnTo>
                    <a:pt x="1739" y="2125"/>
                  </a:lnTo>
                  <a:lnTo>
                    <a:pt x="1713" y="2106"/>
                  </a:lnTo>
                  <a:lnTo>
                    <a:pt x="1686" y="2088"/>
                  </a:lnTo>
                  <a:lnTo>
                    <a:pt x="1657" y="2074"/>
                  </a:lnTo>
                  <a:lnTo>
                    <a:pt x="1627" y="2061"/>
                  </a:lnTo>
                  <a:lnTo>
                    <a:pt x="1580" y="2045"/>
                  </a:lnTo>
                  <a:lnTo>
                    <a:pt x="1532" y="2030"/>
                  </a:lnTo>
                  <a:lnTo>
                    <a:pt x="1484" y="2019"/>
                  </a:lnTo>
                  <a:lnTo>
                    <a:pt x="1484" y="1701"/>
                  </a:lnTo>
                  <a:lnTo>
                    <a:pt x="1514" y="1708"/>
                  </a:lnTo>
                  <a:lnTo>
                    <a:pt x="1544" y="1717"/>
                  </a:lnTo>
                  <a:lnTo>
                    <a:pt x="1572" y="1730"/>
                  </a:lnTo>
                  <a:lnTo>
                    <a:pt x="1599" y="1746"/>
                  </a:lnTo>
                  <a:lnTo>
                    <a:pt x="1621" y="1765"/>
                  </a:lnTo>
                  <a:lnTo>
                    <a:pt x="1638" y="1788"/>
                  </a:lnTo>
                  <a:lnTo>
                    <a:pt x="1645" y="1800"/>
                  </a:lnTo>
                  <a:lnTo>
                    <a:pt x="1652" y="1814"/>
                  </a:lnTo>
                  <a:lnTo>
                    <a:pt x="1657" y="1828"/>
                  </a:lnTo>
                  <a:lnTo>
                    <a:pt x="1661" y="1842"/>
                  </a:lnTo>
                  <a:lnTo>
                    <a:pt x="1670" y="1859"/>
                  </a:lnTo>
                  <a:lnTo>
                    <a:pt x="1683" y="1874"/>
                  </a:lnTo>
                  <a:lnTo>
                    <a:pt x="1698" y="1885"/>
                  </a:lnTo>
                  <a:lnTo>
                    <a:pt x="1716" y="1892"/>
                  </a:lnTo>
                  <a:lnTo>
                    <a:pt x="1736" y="1896"/>
                  </a:lnTo>
                  <a:lnTo>
                    <a:pt x="1755" y="1894"/>
                  </a:lnTo>
                  <a:lnTo>
                    <a:pt x="1774" y="1888"/>
                  </a:lnTo>
                  <a:lnTo>
                    <a:pt x="1790" y="1878"/>
                  </a:lnTo>
                  <a:lnTo>
                    <a:pt x="1804" y="1864"/>
                  </a:lnTo>
                  <a:lnTo>
                    <a:pt x="1815" y="1847"/>
                  </a:lnTo>
                  <a:lnTo>
                    <a:pt x="1820" y="1832"/>
                  </a:lnTo>
                  <a:lnTo>
                    <a:pt x="1823" y="1816"/>
                  </a:lnTo>
                  <a:lnTo>
                    <a:pt x="1822" y="1799"/>
                  </a:lnTo>
                  <a:lnTo>
                    <a:pt x="1818" y="1785"/>
                  </a:lnTo>
                  <a:lnTo>
                    <a:pt x="1814" y="1769"/>
                  </a:lnTo>
                  <a:lnTo>
                    <a:pt x="1802" y="1739"/>
                  </a:lnTo>
                  <a:lnTo>
                    <a:pt x="1784" y="1704"/>
                  </a:lnTo>
                  <a:lnTo>
                    <a:pt x="1761" y="1672"/>
                  </a:lnTo>
                  <a:lnTo>
                    <a:pt x="1736" y="1643"/>
                  </a:lnTo>
                  <a:lnTo>
                    <a:pt x="1705" y="1616"/>
                  </a:lnTo>
                  <a:lnTo>
                    <a:pt x="1670" y="1592"/>
                  </a:lnTo>
                  <a:lnTo>
                    <a:pt x="1634" y="1573"/>
                  </a:lnTo>
                  <a:lnTo>
                    <a:pt x="1596" y="1558"/>
                  </a:lnTo>
                  <a:lnTo>
                    <a:pt x="1556" y="1545"/>
                  </a:lnTo>
                  <a:lnTo>
                    <a:pt x="1516" y="1536"/>
                  </a:lnTo>
                  <a:lnTo>
                    <a:pt x="1484" y="1531"/>
                  </a:lnTo>
                  <a:lnTo>
                    <a:pt x="1484" y="1438"/>
                  </a:lnTo>
                  <a:lnTo>
                    <a:pt x="1482" y="1420"/>
                  </a:lnTo>
                  <a:lnTo>
                    <a:pt x="1475" y="1402"/>
                  </a:lnTo>
                  <a:lnTo>
                    <a:pt x="1464" y="1386"/>
                  </a:lnTo>
                  <a:lnTo>
                    <a:pt x="1451" y="1373"/>
                  </a:lnTo>
                  <a:lnTo>
                    <a:pt x="1435" y="1363"/>
                  </a:lnTo>
                  <a:lnTo>
                    <a:pt x="1417" y="1357"/>
                  </a:lnTo>
                  <a:lnTo>
                    <a:pt x="1397" y="1356"/>
                  </a:lnTo>
                  <a:close/>
                  <a:moveTo>
                    <a:pt x="843" y="0"/>
                  </a:moveTo>
                  <a:lnTo>
                    <a:pt x="870" y="1"/>
                  </a:lnTo>
                  <a:lnTo>
                    <a:pt x="898" y="6"/>
                  </a:lnTo>
                  <a:lnTo>
                    <a:pt x="927" y="15"/>
                  </a:lnTo>
                  <a:lnTo>
                    <a:pt x="957" y="25"/>
                  </a:lnTo>
                  <a:lnTo>
                    <a:pt x="988" y="36"/>
                  </a:lnTo>
                  <a:lnTo>
                    <a:pt x="1019" y="50"/>
                  </a:lnTo>
                  <a:lnTo>
                    <a:pt x="1052" y="64"/>
                  </a:lnTo>
                  <a:lnTo>
                    <a:pt x="1084" y="79"/>
                  </a:lnTo>
                  <a:lnTo>
                    <a:pt x="1117" y="92"/>
                  </a:lnTo>
                  <a:lnTo>
                    <a:pt x="1150" y="105"/>
                  </a:lnTo>
                  <a:lnTo>
                    <a:pt x="1185" y="116"/>
                  </a:lnTo>
                  <a:lnTo>
                    <a:pt x="1218" y="124"/>
                  </a:lnTo>
                  <a:lnTo>
                    <a:pt x="1252" y="130"/>
                  </a:lnTo>
                  <a:lnTo>
                    <a:pt x="1285" y="133"/>
                  </a:lnTo>
                  <a:lnTo>
                    <a:pt x="1319" y="131"/>
                  </a:lnTo>
                  <a:lnTo>
                    <a:pt x="1348" y="125"/>
                  </a:lnTo>
                  <a:lnTo>
                    <a:pt x="1381" y="118"/>
                  </a:lnTo>
                  <a:lnTo>
                    <a:pt x="1418" y="109"/>
                  </a:lnTo>
                  <a:lnTo>
                    <a:pt x="1455" y="98"/>
                  </a:lnTo>
                  <a:lnTo>
                    <a:pt x="1495" y="87"/>
                  </a:lnTo>
                  <a:lnTo>
                    <a:pt x="1536" y="76"/>
                  </a:lnTo>
                  <a:lnTo>
                    <a:pt x="1578" y="64"/>
                  </a:lnTo>
                  <a:lnTo>
                    <a:pt x="1621" y="52"/>
                  </a:lnTo>
                  <a:lnTo>
                    <a:pt x="1663" y="41"/>
                  </a:lnTo>
                  <a:lnTo>
                    <a:pt x="1705" y="31"/>
                  </a:lnTo>
                  <a:lnTo>
                    <a:pt x="1745" y="22"/>
                  </a:lnTo>
                  <a:lnTo>
                    <a:pt x="1784" y="16"/>
                  </a:lnTo>
                  <a:lnTo>
                    <a:pt x="1822" y="10"/>
                  </a:lnTo>
                  <a:lnTo>
                    <a:pt x="1857" y="8"/>
                  </a:lnTo>
                  <a:lnTo>
                    <a:pt x="1889" y="8"/>
                  </a:lnTo>
                  <a:lnTo>
                    <a:pt x="1917" y="11"/>
                  </a:lnTo>
                  <a:lnTo>
                    <a:pt x="1928" y="17"/>
                  </a:lnTo>
                  <a:lnTo>
                    <a:pt x="1938" y="27"/>
                  </a:lnTo>
                  <a:lnTo>
                    <a:pt x="1944" y="40"/>
                  </a:lnTo>
                  <a:lnTo>
                    <a:pt x="1948" y="58"/>
                  </a:lnTo>
                  <a:lnTo>
                    <a:pt x="1949" y="80"/>
                  </a:lnTo>
                  <a:lnTo>
                    <a:pt x="1947" y="105"/>
                  </a:lnTo>
                  <a:lnTo>
                    <a:pt x="1944" y="132"/>
                  </a:lnTo>
                  <a:lnTo>
                    <a:pt x="1938" y="163"/>
                  </a:lnTo>
                  <a:lnTo>
                    <a:pt x="1929" y="195"/>
                  </a:lnTo>
                  <a:lnTo>
                    <a:pt x="1918" y="229"/>
                  </a:lnTo>
                  <a:lnTo>
                    <a:pt x="1905" y="265"/>
                  </a:lnTo>
                  <a:lnTo>
                    <a:pt x="1891" y="304"/>
                  </a:lnTo>
                  <a:lnTo>
                    <a:pt x="1874" y="342"/>
                  </a:lnTo>
                  <a:lnTo>
                    <a:pt x="1856" y="381"/>
                  </a:lnTo>
                  <a:lnTo>
                    <a:pt x="1836" y="421"/>
                  </a:lnTo>
                  <a:lnTo>
                    <a:pt x="1814" y="461"/>
                  </a:lnTo>
                  <a:lnTo>
                    <a:pt x="1791" y="501"/>
                  </a:lnTo>
                  <a:lnTo>
                    <a:pt x="1767" y="539"/>
                  </a:lnTo>
                  <a:lnTo>
                    <a:pt x="1740" y="577"/>
                  </a:lnTo>
                  <a:lnTo>
                    <a:pt x="1713" y="614"/>
                  </a:lnTo>
                  <a:lnTo>
                    <a:pt x="1684" y="649"/>
                  </a:lnTo>
                  <a:lnTo>
                    <a:pt x="1654" y="682"/>
                  </a:lnTo>
                  <a:lnTo>
                    <a:pt x="1623" y="713"/>
                  </a:lnTo>
                  <a:lnTo>
                    <a:pt x="1591" y="742"/>
                  </a:lnTo>
                  <a:lnTo>
                    <a:pt x="1632" y="761"/>
                  </a:lnTo>
                  <a:lnTo>
                    <a:pt x="1674" y="780"/>
                  </a:lnTo>
                  <a:lnTo>
                    <a:pt x="1717" y="804"/>
                  </a:lnTo>
                  <a:lnTo>
                    <a:pt x="1759" y="829"/>
                  </a:lnTo>
                  <a:lnTo>
                    <a:pt x="1803" y="856"/>
                  </a:lnTo>
                  <a:lnTo>
                    <a:pt x="1845" y="885"/>
                  </a:lnTo>
                  <a:lnTo>
                    <a:pt x="1889" y="916"/>
                  </a:lnTo>
                  <a:lnTo>
                    <a:pt x="1931" y="949"/>
                  </a:lnTo>
                  <a:lnTo>
                    <a:pt x="1975" y="985"/>
                  </a:lnTo>
                  <a:lnTo>
                    <a:pt x="2017" y="1022"/>
                  </a:lnTo>
                  <a:lnTo>
                    <a:pt x="2060" y="1060"/>
                  </a:lnTo>
                  <a:lnTo>
                    <a:pt x="2102" y="1100"/>
                  </a:lnTo>
                  <a:lnTo>
                    <a:pt x="2144" y="1141"/>
                  </a:lnTo>
                  <a:lnTo>
                    <a:pt x="2185" y="1185"/>
                  </a:lnTo>
                  <a:lnTo>
                    <a:pt x="2225" y="1228"/>
                  </a:lnTo>
                  <a:lnTo>
                    <a:pt x="2266" y="1274"/>
                  </a:lnTo>
                  <a:lnTo>
                    <a:pt x="2305" y="1320"/>
                  </a:lnTo>
                  <a:lnTo>
                    <a:pt x="2343" y="1368"/>
                  </a:lnTo>
                  <a:lnTo>
                    <a:pt x="2382" y="1417"/>
                  </a:lnTo>
                  <a:lnTo>
                    <a:pt x="2418" y="1466"/>
                  </a:lnTo>
                  <a:lnTo>
                    <a:pt x="2453" y="1517"/>
                  </a:lnTo>
                  <a:lnTo>
                    <a:pt x="2488" y="1569"/>
                  </a:lnTo>
                  <a:lnTo>
                    <a:pt x="2522" y="1621"/>
                  </a:lnTo>
                  <a:lnTo>
                    <a:pt x="2554" y="1674"/>
                  </a:lnTo>
                  <a:lnTo>
                    <a:pt x="2584" y="1727"/>
                  </a:lnTo>
                  <a:lnTo>
                    <a:pt x="2613" y="1780"/>
                  </a:lnTo>
                  <a:lnTo>
                    <a:pt x="2641" y="1834"/>
                  </a:lnTo>
                  <a:lnTo>
                    <a:pt x="2667" y="1889"/>
                  </a:lnTo>
                  <a:lnTo>
                    <a:pt x="2691" y="1943"/>
                  </a:lnTo>
                  <a:lnTo>
                    <a:pt x="2714" y="1998"/>
                  </a:lnTo>
                  <a:lnTo>
                    <a:pt x="2735" y="2053"/>
                  </a:lnTo>
                  <a:lnTo>
                    <a:pt x="2754" y="2108"/>
                  </a:lnTo>
                  <a:lnTo>
                    <a:pt x="2770" y="2163"/>
                  </a:lnTo>
                  <a:lnTo>
                    <a:pt x="2785" y="2218"/>
                  </a:lnTo>
                  <a:lnTo>
                    <a:pt x="2798" y="2272"/>
                  </a:lnTo>
                  <a:lnTo>
                    <a:pt x="2808" y="2326"/>
                  </a:lnTo>
                  <a:lnTo>
                    <a:pt x="2816" y="2379"/>
                  </a:lnTo>
                  <a:lnTo>
                    <a:pt x="2822" y="2432"/>
                  </a:lnTo>
                  <a:lnTo>
                    <a:pt x="2825" y="2485"/>
                  </a:lnTo>
                  <a:lnTo>
                    <a:pt x="2825" y="2537"/>
                  </a:lnTo>
                  <a:lnTo>
                    <a:pt x="2824" y="2589"/>
                  </a:lnTo>
                  <a:lnTo>
                    <a:pt x="2819" y="2639"/>
                  </a:lnTo>
                  <a:lnTo>
                    <a:pt x="2812" y="2688"/>
                  </a:lnTo>
                  <a:lnTo>
                    <a:pt x="2801" y="2737"/>
                  </a:lnTo>
                  <a:lnTo>
                    <a:pt x="2788" y="2785"/>
                  </a:lnTo>
                  <a:lnTo>
                    <a:pt x="2771" y="2831"/>
                  </a:lnTo>
                  <a:lnTo>
                    <a:pt x="2751" y="2876"/>
                  </a:lnTo>
                  <a:lnTo>
                    <a:pt x="2729" y="2920"/>
                  </a:lnTo>
                  <a:lnTo>
                    <a:pt x="2703" y="2963"/>
                  </a:lnTo>
                  <a:lnTo>
                    <a:pt x="2674" y="3004"/>
                  </a:lnTo>
                  <a:lnTo>
                    <a:pt x="2641" y="3044"/>
                  </a:lnTo>
                  <a:lnTo>
                    <a:pt x="2604" y="3082"/>
                  </a:lnTo>
                  <a:lnTo>
                    <a:pt x="2565" y="3118"/>
                  </a:lnTo>
                  <a:lnTo>
                    <a:pt x="2522" y="3153"/>
                  </a:lnTo>
                  <a:lnTo>
                    <a:pt x="2474" y="3186"/>
                  </a:lnTo>
                  <a:lnTo>
                    <a:pt x="2423" y="3217"/>
                  </a:lnTo>
                  <a:lnTo>
                    <a:pt x="2368" y="3246"/>
                  </a:lnTo>
                  <a:lnTo>
                    <a:pt x="2309" y="3273"/>
                  </a:lnTo>
                  <a:lnTo>
                    <a:pt x="2246" y="3297"/>
                  </a:lnTo>
                  <a:lnTo>
                    <a:pt x="2180" y="3319"/>
                  </a:lnTo>
                  <a:lnTo>
                    <a:pt x="2108" y="3340"/>
                  </a:lnTo>
                  <a:lnTo>
                    <a:pt x="2033" y="3358"/>
                  </a:lnTo>
                  <a:lnTo>
                    <a:pt x="1952" y="3373"/>
                  </a:lnTo>
                  <a:lnTo>
                    <a:pt x="1868" y="3386"/>
                  </a:lnTo>
                  <a:lnTo>
                    <a:pt x="1779" y="3396"/>
                  </a:lnTo>
                  <a:lnTo>
                    <a:pt x="1686" y="3403"/>
                  </a:lnTo>
                  <a:lnTo>
                    <a:pt x="1587" y="3409"/>
                  </a:lnTo>
                  <a:lnTo>
                    <a:pt x="1484" y="3410"/>
                  </a:lnTo>
                  <a:lnTo>
                    <a:pt x="1376" y="3409"/>
                  </a:lnTo>
                  <a:lnTo>
                    <a:pt x="1263" y="3404"/>
                  </a:lnTo>
                  <a:lnTo>
                    <a:pt x="1145" y="3397"/>
                  </a:lnTo>
                  <a:lnTo>
                    <a:pt x="1048" y="3389"/>
                  </a:lnTo>
                  <a:lnTo>
                    <a:pt x="956" y="3378"/>
                  </a:lnTo>
                  <a:lnTo>
                    <a:pt x="869" y="3363"/>
                  </a:lnTo>
                  <a:lnTo>
                    <a:pt x="786" y="3345"/>
                  </a:lnTo>
                  <a:lnTo>
                    <a:pt x="708" y="3326"/>
                  </a:lnTo>
                  <a:lnTo>
                    <a:pt x="636" y="3303"/>
                  </a:lnTo>
                  <a:lnTo>
                    <a:pt x="566" y="3278"/>
                  </a:lnTo>
                  <a:lnTo>
                    <a:pt x="502" y="3251"/>
                  </a:lnTo>
                  <a:lnTo>
                    <a:pt x="442" y="3221"/>
                  </a:lnTo>
                  <a:lnTo>
                    <a:pt x="387" y="3190"/>
                  </a:lnTo>
                  <a:lnTo>
                    <a:pt x="336" y="3156"/>
                  </a:lnTo>
                  <a:lnTo>
                    <a:pt x="288" y="3120"/>
                  </a:lnTo>
                  <a:lnTo>
                    <a:pt x="244" y="3082"/>
                  </a:lnTo>
                  <a:lnTo>
                    <a:pt x="205" y="3043"/>
                  </a:lnTo>
                  <a:lnTo>
                    <a:pt x="169" y="3001"/>
                  </a:lnTo>
                  <a:lnTo>
                    <a:pt x="137" y="2959"/>
                  </a:lnTo>
                  <a:lnTo>
                    <a:pt x="109" y="2914"/>
                  </a:lnTo>
                  <a:lnTo>
                    <a:pt x="84" y="2868"/>
                  </a:lnTo>
                  <a:lnTo>
                    <a:pt x="62" y="2821"/>
                  </a:lnTo>
                  <a:lnTo>
                    <a:pt x="43" y="2772"/>
                  </a:lnTo>
                  <a:lnTo>
                    <a:pt x="29" y="2721"/>
                  </a:lnTo>
                  <a:lnTo>
                    <a:pt x="17" y="2671"/>
                  </a:lnTo>
                  <a:lnTo>
                    <a:pt x="8" y="2619"/>
                  </a:lnTo>
                  <a:lnTo>
                    <a:pt x="3" y="2566"/>
                  </a:lnTo>
                  <a:lnTo>
                    <a:pt x="0" y="2512"/>
                  </a:lnTo>
                  <a:lnTo>
                    <a:pt x="0" y="2458"/>
                  </a:lnTo>
                  <a:lnTo>
                    <a:pt x="2" y="2402"/>
                  </a:lnTo>
                  <a:lnTo>
                    <a:pt x="8" y="2347"/>
                  </a:lnTo>
                  <a:lnTo>
                    <a:pt x="16" y="2290"/>
                  </a:lnTo>
                  <a:lnTo>
                    <a:pt x="26" y="2234"/>
                  </a:lnTo>
                  <a:lnTo>
                    <a:pt x="38" y="2177"/>
                  </a:lnTo>
                  <a:lnTo>
                    <a:pt x="54" y="2120"/>
                  </a:lnTo>
                  <a:lnTo>
                    <a:pt x="70" y="2063"/>
                  </a:lnTo>
                  <a:lnTo>
                    <a:pt x="90" y="2006"/>
                  </a:lnTo>
                  <a:lnTo>
                    <a:pt x="111" y="1948"/>
                  </a:lnTo>
                  <a:lnTo>
                    <a:pt x="135" y="1891"/>
                  </a:lnTo>
                  <a:lnTo>
                    <a:pt x="159" y="1835"/>
                  </a:lnTo>
                  <a:lnTo>
                    <a:pt x="185" y="1778"/>
                  </a:lnTo>
                  <a:lnTo>
                    <a:pt x="213" y="1722"/>
                  </a:lnTo>
                  <a:lnTo>
                    <a:pt x="243" y="1668"/>
                  </a:lnTo>
                  <a:lnTo>
                    <a:pt x="274" y="1613"/>
                  </a:lnTo>
                  <a:lnTo>
                    <a:pt x="308" y="1558"/>
                  </a:lnTo>
                  <a:lnTo>
                    <a:pt x="342" y="1505"/>
                  </a:lnTo>
                  <a:lnTo>
                    <a:pt x="376" y="1452"/>
                  </a:lnTo>
                  <a:lnTo>
                    <a:pt x="412" y="1401"/>
                  </a:lnTo>
                  <a:lnTo>
                    <a:pt x="449" y="1350"/>
                  </a:lnTo>
                  <a:lnTo>
                    <a:pt x="488" y="1301"/>
                  </a:lnTo>
                  <a:lnTo>
                    <a:pt x="526" y="1253"/>
                  </a:lnTo>
                  <a:lnTo>
                    <a:pt x="566" y="1206"/>
                  </a:lnTo>
                  <a:lnTo>
                    <a:pt x="607" y="1161"/>
                  </a:lnTo>
                  <a:lnTo>
                    <a:pt x="647" y="1117"/>
                  </a:lnTo>
                  <a:lnTo>
                    <a:pt x="689" y="1075"/>
                  </a:lnTo>
                  <a:lnTo>
                    <a:pt x="730" y="1034"/>
                  </a:lnTo>
                  <a:lnTo>
                    <a:pt x="771" y="995"/>
                  </a:lnTo>
                  <a:lnTo>
                    <a:pt x="814" y="959"/>
                  </a:lnTo>
                  <a:lnTo>
                    <a:pt x="856" y="923"/>
                  </a:lnTo>
                  <a:lnTo>
                    <a:pt x="899" y="890"/>
                  </a:lnTo>
                  <a:lnTo>
                    <a:pt x="940" y="860"/>
                  </a:lnTo>
                  <a:lnTo>
                    <a:pt x="983" y="831"/>
                  </a:lnTo>
                  <a:lnTo>
                    <a:pt x="1024" y="805"/>
                  </a:lnTo>
                  <a:lnTo>
                    <a:pt x="1066" y="781"/>
                  </a:lnTo>
                  <a:lnTo>
                    <a:pt x="1106" y="761"/>
                  </a:lnTo>
                  <a:lnTo>
                    <a:pt x="1067" y="733"/>
                  </a:lnTo>
                  <a:lnTo>
                    <a:pt x="1028" y="703"/>
                  </a:lnTo>
                  <a:lnTo>
                    <a:pt x="992" y="669"/>
                  </a:lnTo>
                  <a:lnTo>
                    <a:pt x="958" y="634"/>
                  </a:lnTo>
                  <a:lnTo>
                    <a:pt x="925" y="597"/>
                  </a:lnTo>
                  <a:lnTo>
                    <a:pt x="894" y="559"/>
                  </a:lnTo>
                  <a:lnTo>
                    <a:pt x="866" y="519"/>
                  </a:lnTo>
                  <a:lnTo>
                    <a:pt x="839" y="479"/>
                  </a:lnTo>
                  <a:lnTo>
                    <a:pt x="815" y="437"/>
                  </a:lnTo>
                  <a:lnTo>
                    <a:pt x="793" y="397"/>
                  </a:lnTo>
                  <a:lnTo>
                    <a:pt x="774" y="357"/>
                  </a:lnTo>
                  <a:lnTo>
                    <a:pt x="757" y="316"/>
                  </a:lnTo>
                  <a:lnTo>
                    <a:pt x="744" y="278"/>
                  </a:lnTo>
                  <a:lnTo>
                    <a:pt x="733" y="239"/>
                  </a:lnTo>
                  <a:lnTo>
                    <a:pt x="725" y="204"/>
                  </a:lnTo>
                  <a:lnTo>
                    <a:pt x="721" y="170"/>
                  </a:lnTo>
                  <a:lnTo>
                    <a:pt x="720" y="139"/>
                  </a:lnTo>
                  <a:lnTo>
                    <a:pt x="722" y="110"/>
                  </a:lnTo>
                  <a:lnTo>
                    <a:pt x="727" y="84"/>
                  </a:lnTo>
                  <a:lnTo>
                    <a:pt x="736" y="62"/>
                  </a:lnTo>
                  <a:lnTo>
                    <a:pt x="750" y="44"/>
                  </a:lnTo>
                  <a:lnTo>
                    <a:pt x="770" y="24"/>
                  </a:lnTo>
                  <a:lnTo>
                    <a:pt x="793" y="11"/>
                  </a:lnTo>
                  <a:lnTo>
                    <a:pt x="818" y="3"/>
                  </a:lnTo>
                  <a:lnTo>
                    <a:pt x="843" y="0"/>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pPr defTabSz="914126">
                <a:defRPr/>
              </a:pPr>
              <a:endParaRPr lang="en-US" sz="1799" kern="0">
                <a:solidFill>
                  <a:prstClr val="black"/>
                </a:solidFill>
                <a:latin typeface="Calibri"/>
              </a:endParaRPr>
            </a:p>
          </p:txBody>
        </p:sp>
        <p:sp>
          <p:nvSpPr>
            <p:cNvPr id="116" name="Freeform 22"/>
            <p:cNvSpPr>
              <a:spLocks/>
            </p:cNvSpPr>
            <p:nvPr/>
          </p:nvSpPr>
          <p:spPr bwMode="auto">
            <a:xfrm>
              <a:off x="5028" y="3802"/>
              <a:ext cx="0" cy="0"/>
            </a:xfrm>
            <a:custGeom>
              <a:avLst/>
              <a:gdLst>
                <a:gd name="T0" fmla="*/ 1 w 1"/>
                <a:gd name="T1" fmla="*/ 0 h 2"/>
                <a:gd name="T2" fmla="*/ 1 w 1"/>
                <a:gd name="T3" fmla="*/ 1 h 2"/>
                <a:gd name="T4" fmla="*/ 0 w 1"/>
                <a:gd name="T5" fmla="*/ 2 h 2"/>
                <a:gd name="T6" fmla="*/ 1 w 1"/>
                <a:gd name="T7" fmla="*/ 1 h 2"/>
                <a:gd name="T8" fmla="*/ 1 w 1"/>
                <a:gd name="T9" fmla="*/ 0 h 2"/>
              </a:gdLst>
              <a:ahLst/>
              <a:cxnLst>
                <a:cxn ang="0">
                  <a:pos x="T0" y="T1"/>
                </a:cxn>
                <a:cxn ang="0">
                  <a:pos x="T2" y="T3"/>
                </a:cxn>
                <a:cxn ang="0">
                  <a:pos x="T4" y="T5"/>
                </a:cxn>
                <a:cxn ang="0">
                  <a:pos x="T6" y="T7"/>
                </a:cxn>
                <a:cxn ang="0">
                  <a:pos x="T8" y="T9"/>
                </a:cxn>
              </a:cxnLst>
              <a:rect l="0" t="0" r="r" b="b"/>
              <a:pathLst>
                <a:path w="1" h="2">
                  <a:moveTo>
                    <a:pt x="1" y="0"/>
                  </a:moveTo>
                  <a:lnTo>
                    <a:pt x="1" y="1"/>
                  </a:lnTo>
                  <a:lnTo>
                    <a:pt x="0" y="2"/>
                  </a:lnTo>
                  <a:lnTo>
                    <a:pt x="1" y="1"/>
                  </a:lnTo>
                  <a:lnTo>
                    <a:pt x="1" y="0"/>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pPr defTabSz="914126">
                <a:defRPr/>
              </a:pPr>
              <a:endParaRPr lang="en-US" sz="1799" kern="0">
                <a:solidFill>
                  <a:prstClr val="black"/>
                </a:solidFill>
                <a:latin typeface="Calibri"/>
              </a:endParaRPr>
            </a:p>
          </p:txBody>
        </p:sp>
      </p:grpSp>
      <p:sp>
        <p:nvSpPr>
          <p:cNvPr id="2" name="Rectangle 1"/>
          <p:cNvSpPr/>
          <p:nvPr/>
        </p:nvSpPr>
        <p:spPr>
          <a:xfrm>
            <a:off x="5378239" y="3244334"/>
            <a:ext cx="1435521" cy="369332"/>
          </a:xfrm>
          <a:prstGeom prst="rect">
            <a:avLst/>
          </a:prstGeom>
        </p:spPr>
        <p:txBody>
          <a:bodyPr wrap="none">
            <a:spAutoFit/>
          </a:bodyPr>
          <a:lstStyle/>
          <a:p>
            <a:r>
              <a:rPr lang="en-US" b="1" i="1" dirty="0">
                <a:solidFill>
                  <a:schemeClr val="bg1"/>
                </a:solidFill>
              </a:rPr>
              <a:t>Cost Analysis</a:t>
            </a:r>
          </a:p>
        </p:txBody>
      </p:sp>
      <p:sp>
        <p:nvSpPr>
          <p:cNvPr id="61" name="Rectangle 2"/>
          <p:cNvSpPr txBox="1">
            <a:spLocks noChangeArrowheads="1"/>
          </p:cNvSpPr>
          <p:nvPr/>
        </p:nvSpPr>
        <p:spPr bwMode="auto">
          <a:xfrm>
            <a:off x="825190" y="600957"/>
            <a:ext cx="10337181" cy="74252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0682" tIns="40341" rIns="80682" bIns="40341"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t"/>
            <a:r>
              <a:rPr lang="en-US" altLang="en-US" sz="3600" b="1" dirty="0" smtClean="0">
                <a:solidFill>
                  <a:srgbClr val="336600"/>
                </a:solidFill>
                <a:latin typeface="Arial" panose="020B0604020202020204" pitchFamily="34" charset="0"/>
                <a:cs typeface="Arial" panose="020B0604020202020204" pitchFamily="34" charset="0"/>
              </a:rPr>
              <a:t>Independent Cost Estimates</a:t>
            </a:r>
            <a:endParaRPr lang="en-US" altLang="en-US" sz="3600" b="1" dirty="0">
              <a:solidFill>
                <a:srgbClr val="3366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4DDFD88F-D5A1-4479-A90D-2D9AB45F530B}" type="slidenum">
              <a:rPr lang="en-US" smtClean="0"/>
              <a:t>63</a:t>
            </a:fld>
            <a:endParaRPr lang="en-US"/>
          </a:p>
        </p:txBody>
      </p:sp>
    </p:spTree>
    <p:extLst>
      <p:ext uri="{BB962C8B-B14F-4D97-AF65-F5344CB8AC3E}">
        <p14:creationId xmlns:p14="http://schemas.microsoft.com/office/powerpoint/2010/main" val="38523710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2" descr="Image result for map of usa high definition"/>
          <p:cNvSpPr>
            <a:spLocks noChangeAspect="1" noChangeArrowheads="1"/>
          </p:cNvSpPr>
          <p:nvPr/>
        </p:nvSpPr>
        <p:spPr bwMode="auto">
          <a:xfrm>
            <a:off x="5580806" y="2437278"/>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8" name="Rectangle 17"/>
          <p:cNvSpPr/>
          <p:nvPr/>
        </p:nvSpPr>
        <p:spPr>
          <a:xfrm>
            <a:off x="944679" y="2285850"/>
            <a:ext cx="9144000" cy="1754326"/>
          </a:xfrm>
          <a:prstGeom prst="rect">
            <a:avLst/>
          </a:prstGeom>
        </p:spPr>
        <p:txBody>
          <a:bodyPr wrap="square">
            <a:spAutoFit/>
          </a:bodyPr>
          <a:lstStyle/>
          <a:p>
            <a:pPr defTabSz="914126"/>
            <a:r>
              <a:rPr lang="en-US" sz="3600" b="1" dirty="0" smtClean="0">
                <a:solidFill>
                  <a:prstClr val="black">
                    <a:lumMod val="75000"/>
                    <a:lumOff val="25000"/>
                  </a:prstClr>
                </a:solidFill>
                <a:latin typeface="Arial" panose="020B0604020202020204" pitchFamily="34" charset="0"/>
                <a:cs typeface="Arial" panose="020B0604020202020204" pitchFamily="34" charset="0"/>
              </a:rPr>
              <a:t>An estimate done independently of the consultant to ensure services are obtained at a fair and reasonable price.</a:t>
            </a:r>
            <a:endParaRPr lang="en-US" sz="3600" b="1" dirty="0">
              <a:solidFill>
                <a:prstClr val="black">
                  <a:lumMod val="75000"/>
                  <a:lumOff val="25000"/>
                </a:prstClr>
              </a:solidFill>
              <a:latin typeface="Arial" panose="020B0604020202020204" pitchFamily="34" charset="0"/>
              <a:cs typeface="Arial" panose="020B0604020202020204" pitchFamily="34" charset="0"/>
            </a:endParaRPr>
          </a:p>
        </p:txBody>
      </p:sp>
      <p:sp>
        <p:nvSpPr>
          <p:cNvPr id="24" name="Freeform 16"/>
          <p:cNvSpPr>
            <a:spLocks noEditPoints="1"/>
          </p:cNvSpPr>
          <p:nvPr/>
        </p:nvSpPr>
        <p:spPr bwMode="auto">
          <a:xfrm>
            <a:off x="6425925" y="5696896"/>
            <a:ext cx="551185" cy="574058"/>
          </a:xfrm>
          <a:custGeom>
            <a:avLst/>
            <a:gdLst>
              <a:gd name="T0" fmla="*/ 2264 w 3212"/>
              <a:gd name="T1" fmla="*/ 1326 h 3343"/>
              <a:gd name="T2" fmla="*/ 2473 w 3212"/>
              <a:gd name="T3" fmla="*/ 1519 h 3343"/>
              <a:gd name="T4" fmla="*/ 2488 w 3212"/>
              <a:gd name="T5" fmla="*/ 1700 h 3343"/>
              <a:gd name="T6" fmla="*/ 2330 w 3212"/>
              <a:gd name="T7" fmla="*/ 1680 h 3343"/>
              <a:gd name="T8" fmla="*/ 2220 w 3212"/>
              <a:gd name="T9" fmla="*/ 1581 h 3343"/>
              <a:gd name="T10" fmla="*/ 2050 w 3212"/>
              <a:gd name="T11" fmla="*/ 1636 h 3343"/>
              <a:gd name="T12" fmla="*/ 2120 w 3212"/>
              <a:gd name="T13" fmla="*/ 1777 h 3343"/>
              <a:gd name="T14" fmla="*/ 2404 w 3212"/>
              <a:gd name="T15" fmla="*/ 1910 h 3343"/>
              <a:gd name="T16" fmla="*/ 2488 w 3212"/>
              <a:gd name="T17" fmla="*/ 2143 h 3343"/>
              <a:gd name="T18" fmla="*/ 2303 w 3212"/>
              <a:gd name="T19" fmla="*/ 2392 h 3343"/>
              <a:gd name="T20" fmla="*/ 2186 w 3212"/>
              <a:gd name="T21" fmla="*/ 2567 h 3343"/>
              <a:gd name="T22" fmla="*/ 2061 w 3212"/>
              <a:gd name="T23" fmla="*/ 2468 h 3343"/>
              <a:gd name="T24" fmla="*/ 1853 w 3212"/>
              <a:gd name="T25" fmla="*/ 2275 h 3343"/>
              <a:gd name="T26" fmla="*/ 1837 w 3212"/>
              <a:gd name="T27" fmla="*/ 2094 h 3343"/>
              <a:gd name="T28" fmla="*/ 1995 w 3212"/>
              <a:gd name="T29" fmla="*/ 2112 h 3343"/>
              <a:gd name="T30" fmla="*/ 2131 w 3212"/>
              <a:gd name="T31" fmla="*/ 2217 h 3343"/>
              <a:gd name="T32" fmla="*/ 2281 w 3212"/>
              <a:gd name="T33" fmla="*/ 2140 h 3343"/>
              <a:gd name="T34" fmla="*/ 2176 w 3212"/>
              <a:gd name="T35" fmla="*/ 2005 h 3343"/>
              <a:gd name="T36" fmla="*/ 1898 w 3212"/>
              <a:gd name="T37" fmla="*/ 1857 h 3343"/>
              <a:gd name="T38" fmla="*/ 1845 w 3212"/>
              <a:gd name="T39" fmla="*/ 1609 h 3343"/>
              <a:gd name="T40" fmla="*/ 2061 w 3212"/>
              <a:gd name="T41" fmla="*/ 1388 h 3343"/>
              <a:gd name="T42" fmla="*/ 2163 w 3212"/>
              <a:gd name="T43" fmla="*/ 1224 h 3343"/>
              <a:gd name="T44" fmla="*/ 792 w 3212"/>
              <a:gd name="T45" fmla="*/ 1066 h 3343"/>
              <a:gd name="T46" fmla="*/ 1086 w 3212"/>
              <a:gd name="T47" fmla="*/ 884 h 3343"/>
              <a:gd name="T48" fmla="*/ 1564 w 3212"/>
              <a:gd name="T49" fmla="*/ 1072 h 3343"/>
              <a:gd name="T50" fmla="*/ 1345 w 3212"/>
              <a:gd name="T51" fmla="*/ 2359 h 3343"/>
              <a:gd name="T52" fmla="*/ 391 w 3212"/>
              <a:gd name="T53" fmla="*/ 2359 h 3343"/>
              <a:gd name="T54" fmla="*/ 99 w 3212"/>
              <a:gd name="T55" fmla="*/ 1107 h 3343"/>
              <a:gd name="T56" fmla="*/ 328 w 3212"/>
              <a:gd name="T57" fmla="*/ 923 h 3343"/>
              <a:gd name="T58" fmla="*/ 935 w 3212"/>
              <a:gd name="T59" fmla="*/ 868 h 3343"/>
              <a:gd name="T60" fmla="*/ 919 w 3212"/>
              <a:gd name="T61" fmla="*/ 986 h 3343"/>
              <a:gd name="T62" fmla="*/ 810 w 3212"/>
              <a:gd name="T63" fmla="*/ 1012 h 3343"/>
              <a:gd name="T64" fmla="*/ 726 w 3212"/>
              <a:gd name="T65" fmla="*/ 916 h 3343"/>
              <a:gd name="T66" fmla="*/ 806 w 3212"/>
              <a:gd name="T67" fmla="*/ 853 h 3343"/>
              <a:gd name="T68" fmla="*/ 2540 w 3212"/>
              <a:gd name="T69" fmla="*/ 888 h 3343"/>
              <a:gd name="T70" fmla="*/ 3025 w 3212"/>
              <a:gd name="T71" fmla="*/ 1275 h 3343"/>
              <a:gd name="T72" fmla="*/ 3212 w 3212"/>
              <a:gd name="T73" fmla="*/ 1881 h 3343"/>
              <a:gd name="T74" fmla="*/ 3025 w 3212"/>
              <a:gd name="T75" fmla="*/ 2489 h 3343"/>
              <a:gd name="T76" fmla="*/ 2540 w 3212"/>
              <a:gd name="T77" fmla="*/ 2876 h 3343"/>
              <a:gd name="T78" fmla="*/ 1910 w 3212"/>
              <a:gd name="T79" fmla="*/ 2927 h 3343"/>
              <a:gd name="T80" fmla="*/ 1393 w 3212"/>
              <a:gd name="T81" fmla="*/ 2646 h 3343"/>
              <a:gd name="T82" fmla="*/ 1847 w 3212"/>
              <a:gd name="T83" fmla="*/ 2727 h 3343"/>
              <a:gd name="T84" fmla="*/ 2438 w 3212"/>
              <a:gd name="T85" fmla="*/ 2726 h 3343"/>
              <a:gd name="T86" fmla="*/ 2889 w 3212"/>
              <a:gd name="T87" fmla="*/ 2374 h 3343"/>
              <a:gd name="T88" fmla="*/ 3033 w 3212"/>
              <a:gd name="T89" fmla="*/ 1804 h 3343"/>
              <a:gd name="T90" fmla="*/ 2800 w 3212"/>
              <a:gd name="T91" fmla="*/ 1275 h 3343"/>
              <a:gd name="T92" fmla="*/ 2294 w 3212"/>
              <a:gd name="T93" fmla="*/ 1000 h 3343"/>
              <a:gd name="T94" fmla="*/ 1716 w 3212"/>
              <a:gd name="T95" fmla="*/ 1094 h 3343"/>
              <a:gd name="T96" fmla="*/ 1912 w 3212"/>
              <a:gd name="T97" fmla="*/ 835 h 3343"/>
              <a:gd name="T98" fmla="*/ 1016 w 3212"/>
              <a:gd name="T99" fmla="*/ 44 h 3343"/>
              <a:gd name="T100" fmla="*/ 1212 w 3212"/>
              <a:gd name="T101" fmla="*/ 330 h 3343"/>
              <a:gd name="T102" fmla="*/ 1090 w 3212"/>
              <a:gd name="T103" fmla="*/ 658 h 3343"/>
              <a:gd name="T104" fmla="*/ 746 w 3212"/>
              <a:gd name="T105" fmla="*/ 741 h 3343"/>
              <a:gd name="T106" fmla="*/ 489 w 3212"/>
              <a:gd name="T107" fmla="*/ 512 h 3343"/>
              <a:gd name="T108" fmla="*/ 531 w 3212"/>
              <a:gd name="T109" fmla="*/ 162 h 3343"/>
              <a:gd name="T110" fmla="*/ 839 w 3212"/>
              <a:gd name="T111" fmla="*/ 0 h 3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12" h="3343">
                <a:moveTo>
                  <a:pt x="2163" y="1224"/>
                </a:moveTo>
                <a:lnTo>
                  <a:pt x="2186" y="1227"/>
                </a:lnTo>
                <a:lnTo>
                  <a:pt x="2207" y="1234"/>
                </a:lnTo>
                <a:lnTo>
                  <a:pt x="2226" y="1246"/>
                </a:lnTo>
                <a:lnTo>
                  <a:pt x="2242" y="1262"/>
                </a:lnTo>
                <a:lnTo>
                  <a:pt x="2254" y="1280"/>
                </a:lnTo>
                <a:lnTo>
                  <a:pt x="2262" y="1302"/>
                </a:lnTo>
                <a:lnTo>
                  <a:pt x="2264" y="1326"/>
                </a:lnTo>
                <a:lnTo>
                  <a:pt x="2264" y="1385"/>
                </a:lnTo>
                <a:lnTo>
                  <a:pt x="2304" y="1396"/>
                </a:lnTo>
                <a:lnTo>
                  <a:pt x="2341" y="1410"/>
                </a:lnTo>
                <a:lnTo>
                  <a:pt x="2374" y="1428"/>
                </a:lnTo>
                <a:lnTo>
                  <a:pt x="2404" y="1448"/>
                </a:lnTo>
                <a:lnTo>
                  <a:pt x="2430" y="1470"/>
                </a:lnTo>
                <a:lnTo>
                  <a:pt x="2454" y="1494"/>
                </a:lnTo>
                <a:lnTo>
                  <a:pt x="2473" y="1519"/>
                </a:lnTo>
                <a:lnTo>
                  <a:pt x="2490" y="1544"/>
                </a:lnTo>
                <a:lnTo>
                  <a:pt x="2503" y="1570"/>
                </a:lnTo>
                <a:lnTo>
                  <a:pt x="2513" y="1595"/>
                </a:lnTo>
                <a:lnTo>
                  <a:pt x="2517" y="1619"/>
                </a:lnTo>
                <a:lnTo>
                  <a:pt x="2517" y="1641"/>
                </a:lnTo>
                <a:lnTo>
                  <a:pt x="2512" y="1663"/>
                </a:lnTo>
                <a:lnTo>
                  <a:pt x="2502" y="1683"/>
                </a:lnTo>
                <a:lnTo>
                  <a:pt x="2488" y="1700"/>
                </a:lnTo>
                <a:lnTo>
                  <a:pt x="2470" y="1713"/>
                </a:lnTo>
                <a:lnTo>
                  <a:pt x="2448" y="1724"/>
                </a:lnTo>
                <a:lnTo>
                  <a:pt x="2426" y="1729"/>
                </a:lnTo>
                <a:lnTo>
                  <a:pt x="2403" y="1728"/>
                </a:lnTo>
                <a:lnTo>
                  <a:pt x="2381" y="1723"/>
                </a:lnTo>
                <a:lnTo>
                  <a:pt x="2362" y="1712"/>
                </a:lnTo>
                <a:lnTo>
                  <a:pt x="2344" y="1699"/>
                </a:lnTo>
                <a:lnTo>
                  <a:pt x="2330" y="1680"/>
                </a:lnTo>
                <a:lnTo>
                  <a:pt x="2321" y="1660"/>
                </a:lnTo>
                <a:lnTo>
                  <a:pt x="2314" y="1646"/>
                </a:lnTo>
                <a:lnTo>
                  <a:pt x="2306" y="1633"/>
                </a:lnTo>
                <a:lnTo>
                  <a:pt x="2295" y="1621"/>
                </a:lnTo>
                <a:lnTo>
                  <a:pt x="2280" y="1608"/>
                </a:lnTo>
                <a:lnTo>
                  <a:pt x="2264" y="1598"/>
                </a:lnTo>
                <a:lnTo>
                  <a:pt x="2243" y="1589"/>
                </a:lnTo>
                <a:lnTo>
                  <a:pt x="2220" y="1581"/>
                </a:lnTo>
                <a:lnTo>
                  <a:pt x="2193" y="1576"/>
                </a:lnTo>
                <a:lnTo>
                  <a:pt x="2163" y="1575"/>
                </a:lnTo>
                <a:lnTo>
                  <a:pt x="2136" y="1577"/>
                </a:lnTo>
                <a:lnTo>
                  <a:pt x="2113" y="1584"/>
                </a:lnTo>
                <a:lnTo>
                  <a:pt x="2093" y="1593"/>
                </a:lnTo>
                <a:lnTo>
                  <a:pt x="2075" y="1605"/>
                </a:lnTo>
                <a:lnTo>
                  <a:pt x="2061" y="1620"/>
                </a:lnTo>
                <a:lnTo>
                  <a:pt x="2050" y="1636"/>
                </a:lnTo>
                <a:lnTo>
                  <a:pt x="2043" y="1653"/>
                </a:lnTo>
                <a:lnTo>
                  <a:pt x="2040" y="1671"/>
                </a:lnTo>
                <a:lnTo>
                  <a:pt x="2040" y="1693"/>
                </a:lnTo>
                <a:lnTo>
                  <a:pt x="2046" y="1712"/>
                </a:lnTo>
                <a:lnTo>
                  <a:pt x="2058" y="1732"/>
                </a:lnTo>
                <a:lnTo>
                  <a:pt x="2073" y="1748"/>
                </a:lnTo>
                <a:lnTo>
                  <a:pt x="2094" y="1764"/>
                </a:lnTo>
                <a:lnTo>
                  <a:pt x="2120" y="1777"/>
                </a:lnTo>
                <a:lnTo>
                  <a:pt x="2149" y="1789"/>
                </a:lnTo>
                <a:lnTo>
                  <a:pt x="2183" y="1797"/>
                </a:lnTo>
                <a:lnTo>
                  <a:pt x="2231" y="1809"/>
                </a:lnTo>
                <a:lnTo>
                  <a:pt x="2273" y="1825"/>
                </a:lnTo>
                <a:lnTo>
                  <a:pt x="2312" y="1842"/>
                </a:lnTo>
                <a:lnTo>
                  <a:pt x="2346" y="1863"/>
                </a:lnTo>
                <a:lnTo>
                  <a:pt x="2377" y="1886"/>
                </a:lnTo>
                <a:lnTo>
                  <a:pt x="2404" y="1910"/>
                </a:lnTo>
                <a:lnTo>
                  <a:pt x="2427" y="1937"/>
                </a:lnTo>
                <a:lnTo>
                  <a:pt x="2446" y="1965"/>
                </a:lnTo>
                <a:lnTo>
                  <a:pt x="2462" y="1994"/>
                </a:lnTo>
                <a:lnTo>
                  <a:pt x="2474" y="2024"/>
                </a:lnTo>
                <a:lnTo>
                  <a:pt x="2482" y="2054"/>
                </a:lnTo>
                <a:lnTo>
                  <a:pt x="2488" y="2084"/>
                </a:lnTo>
                <a:lnTo>
                  <a:pt x="2489" y="2114"/>
                </a:lnTo>
                <a:lnTo>
                  <a:pt x="2488" y="2143"/>
                </a:lnTo>
                <a:lnTo>
                  <a:pt x="2480" y="2185"/>
                </a:lnTo>
                <a:lnTo>
                  <a:pt x="2468" y="2223"/>
                </a:lnTo>
                <a:lnTo>
                  <a:pt x="2450" y="2259"/>
                </a:lnTo>
                <a:lnTo>
                  <a:pt x="2429" y="2293"/>
                </a:lnTo>
                <a:lnTo>
                  <a:pt x="2403" y="2323"/>
                </a:lnTo>
                <a:lnTo>
                  <a:pt x="2373" y="2350"/>
                </a:lnTo>
                <a:lnTo>
                  <a:pt x="2339" y="2372"/>
                </a:lnTo>
                <a:lnTo>
                  <a:pt x="2303" y="2392"/>
                </a:lnTo>
                <a:lnTo>
                  <a:pt x="2264" y="2406"/>
                </a:lnTo>
                <a:lnTo>
                  <a:pt x="2264" y="2468"/>
                </a:lnTo>
                <a:lnTo>
                  <a:pt x="2262" y="2492"/>
                </a:lnTo>
                <a:lnTo>
                  <a:pt x="2254" y="2512"/>
                </a:lnTo>
                <a:lnTo>
                  <a:pt x="2242" y="2532"/>
                </a:lnTo>
                <a:lnTo>
                  <a:pt x="2226" y="2547"/>
                </a:lnTo>
                <a:lnTo>
                  <a:pt x="2207" y="2560"/>
                </a:lnTo>
                <a:lnTo>
                  <a:pt x="2186" y="2567"/>
                </a:lnTo>
                <a:lnTo>
                  <a:pt x="2163" y="2570"/>
                </a:lnTo>
                <a:lnTo>
                  <a:pt x="2139" y="2567"/>
                </a:lnTo>
                <a:lnTo>
                  <a:pt x="2119" y="2560"/>
                </a:lnTo>
                <a:lnTo>
                  <a:pt x="2099" y="2547"/>
                </a:lnTo>
                <a:lnTo>
                  <a:pt x="2083" y="2532"/>
                </a:lnTo>
                <a:lnTo>
                  <a:pt x="2071" y="2512"/>
                </a:lnTo>
                <a:lnTo>
                  <a:pt x="2064" y="2492"/>
                </a:lnTo>
                <a:lnTo>
                  <a:pt x="2061" y="2468"/>
                </a:lnTo>
                <a:lnTo>
                  <a:pt x="2061" y="2409"/>
                </a:lnTo>
                <a:lnTo>
                  <a:pt x="2022" y="2398"/>
                </a:lnTo>
                <a:lnTo>
                  <a:pt x="1984" y="2382"/>
                </a:lnTo>
                <a:lnTo>
                  <a:pt x="1952" y="2365"/>
                </a:lnTo>
                <a:lnTo>
                  <a:pt x="1922" y="2345"/>
                </a:lnTo>
                <a:lnTo>
                  <a:pt x="1895" y="2323"/>
                </a:lnTo>
                <a:lnTo>
                  <a:pt x="1872" y="2300"/>
                </a:lnTo>
                <a:lnTo>
                  <a:pt x="1853" y="2275"/>
                </a:lnTo>
                <a:lnTo>
                  <a:pt x="1836" y="2250"/>
                </a:lnTo>
                <a:lnTo>
                  <a:pt x="1823" y="2224"/>
                </a:lnTo>
                <a:lnTo>
                  <a:pt x="1812" y="2198"/>
                </a:lnTo>
                <a:lnTo>
                  <a:pt x="1807" y="2175"/>
                </a:lnTo>
                <a:lnTo>
                  <a:pt x="1808" y="2153"/>
                </a:lnTo>
                <a:lnTo>
                  <a:pt x="1813" y="2131"/>
                </a:lnTo>
                <a:lnTo>
                  <a:pt x="1824" y="2111"/>
                </a:lnTo>
                <a:lnTo>
                  <a:pt x="1837" y="2094"/>
                </a:lnTo>
                <a:lnTo>
                  <a:pt x="1856" y="2079"/>
                </a:lnTo>
                <a:lnTo>
                  <a:pt x="1876" y="2070"/>
                </a:lnTo>
                <a:lnTo>
                  <a:pt x="1900" y="2065"/>
                </a:lnTo>
                <a:lnTo>
                  <a:pt x="1923" y="2065"/>
                </a:lnTo>
                <a:lnTo>
                  <a:pt x="1944" y="2071"/>
                </a:lnTo>
                <a:lnTo>
                  <a:pt x="1964" y="2080"/>
                </a:lnTo>
                <a:lnTo>
                  <a:pt x="1981" y="2095"/>
                </a:lnTo>
                <a:lnTo>
                  <a:pt x="1995" y="2112"/>
                </a:lnTo>
                <a:lnTo>
                  <a:pt x="2005" y="2134"/>
                </a:lnTo>
                <a:lnTo>
                  <a:pt x="2012" y="2150"/>
                </a:lnTo>
                <a:lnTo>
                  <a:pt x="2023" y="2165"/>
                </a:lnTo>
                <a:lnTo>
                  <a:pt x="2038" y="2179"/>
                </a:lnTo>
                <a:lnTo>
                  <a:pt x="2056" y="2192"/>
                </a:lnTo>
                <a:lnTo>
                  <a:pt x="2077" y="2203"/>
                </a:lnTo>
                <a:lnTo>
                  <a:pt x="2102" y="2211"/>
                </a:lnTo>
                <a:lnTo>
                  <a:pt x="2131" y="2217"/>
                </a:lnTo>
                <a:lnTo>
                  <a:pt x="2163" y="2219"/>
                </a:lnTo>
                <a:lnTo>
                  <a:pt x="2189" y="2217"/>
                </a:lnTo>
                <a:lnTo>
                  <a:pt x="2212" y="2210"/>
                </a:lnTo>
                <a:lnTo>
                  <a:pt x="2233" y="2201"/>
                </a:lnTo>
                <a:lnTo>
                  <a:pt x="2250" y="2189"/>
                </a:lnTo>
                <a:lnTo>
                  <a:pt x="2264" y="2174"/>
                </a:lnTo>
                <a:lnTo>
                  <a:pt x="2274" y="2158"/>
                </a:lnTo>
                <a:lnTo>
                  <a:pt x="2281" y="2140"/>
                </a:lnTo>
                <a:lnTo>
                  <a:pt x="2286" y="2123"/>
                </a:lnTo>
                <a:lnTo>
                  <a:pt x="2286" y="2101"/>
                </a:lnTo>
                <a:lnTo>
                  <a:pt x="2279" y="2080"/>
                </a:lnTo>
                <a:lnTo>
                  <a:pt x="2268" y="2062"/>
                </a:lnTo>
                <a:lnTo>
                  <a:pt x="2253" y="2045"/>
                </a:lnTo>
                <a:lnTo>
                  <a:pt x="2231" y="2030"/>
                </a:lnTo>
                <a:lnTo>
                  <a:pt x="2206" y="2017"/>
                </a:lnTo>
                <a:lnTo>
                  <a:pt x="2176" y="2005"/>
                </a:lnTo>
                <a:lnTo>
                  <a:pt x="2142" y="1996"/>
                </a:lnTo>
                <a:lnTo>
                  <a:pt x="2095" y="1985"/>
                </a:lnTo>
                <a:lnTo>
                  <a:pt x="2052" y="1969"/>
                </a:lnTo>
                <a:lnTo>
                  <a:pt x="2013" y="1952"/>
                </a:lnTo>
                <a:lnTo>
                  <a:pt x="1978" y="1931"/>
                </a:lnTo>
                <a:lnTo>
                  <a:pt x="1948" y="1908"/>
                </a:lnTo>
                <a:lnTo>
                  <a:pt x="1922" y="1884"/>
                </a:lnTo>
                <a:lnTo>
                  <a:pt x="1898" y="1857"/>
                </a:lnTo>
                <a:lnTo>
                  <a:pt x="1879" y="1829"/>
                </a:lnTo>
                <a:lnTo>
                  <a:pt x="1864" y="1800"/>
                </a:lnTo>
                <a:lnTo>
                  <a:pt x="1852" y="1770"/>
                </a:lnTo>
                <a:lnTo>
                  <a:pt x="1843" y="1740"/>
                </a:lnTo>
                <a:lnTo>
                  <a:pt x="1838" y="1710"/>
                </a:lnTo>
                <a:lnTo>
                  <a:pt x="1836" y="1679"/>
                </a:lnTo>
                <a:lnTo>
                  <a:pt x="1838" y="1650"/>
                </a:lnTo>
                <a:lnTo>
                  <a:pt x="1845" y="1609"/>
                </a:lnTo>
                <a:lnTo>
                  <a:pt x="1858" y="1570"/>
                </a:lnTo>
                <a:lnTo>
                  <a:pt x="1875" y="1534"/>
                </a:lnTo>
                <a:lnTo>
                  <a:pt x="1897" y="1501"/>
                </a:lnTo>
                <a:lnTo>
                  <a:pt x="1923" y="1471"/>
                </a:lnTo>
                <a:lnTo>
                  <a:pt x="1953" y="1444"/>
                </a:lnTo>
                <a:lnTo>
                  <a:pt x="1986" y="1421"/>
                </a:lnTo>
                <a:lnTo>
                  <a:pt x="2023" y="1402"/>
                </a:lnTo>
                <a:lnTo>
                  <a:pt x="2061" y="1388"/>
                </a:lnTo>
                <a:lnTo>
                  <a:pt x="2061" y="1326"/>
                </a:lnTo>
                <a:lnTo>
                  <a:pt x="2064" y="1302"/>
                </a:lnTo>
                <a:lnTo>
                  <a:pt x="2071" y="1280"/>
                </a:lnTo>
                <a:lnTo>
                  <a:pt x="2083" y="1262"/>
                </a:lnTo>
                <a:lnTo>
                  <a:pt x="2099" y="1246"/>
                </a:lnTo>
                <a:lnTo>
                  <a:pt x="2117" y="1234"/>
                </a:lnTo>
                <a:lnTo>
                  <a:pt x="2139" y="1227"/>
                </a:lnTo>
                <a:lnTo>
                  <a:pt x="2163" y="1224"/>
                </a:lnTo>
                <a:close/>
                <a:moveTo>
                  <a:pt x="594" y="884"/>
                </a:moveTo>
                <a:lnTo>
                  <a:pt x="761" y="1268"/>
                </a:lnTo>
                <a:lnTo>
                  <a:pt x="780" y="1076"/>
                </a:lnTo>
                <a:lnTo>
                  <a:pt x="781" y="1073"/>
                </a:lnTo>
                <a:lnTo>
                  <a:pt x="783" y="1070"/>
                </a:lnTo>
                <a:lnTo>
                  <a:pt x="786" y="1068"/>
                </a:lnTo>
                <a:lnTo>
                  <a:pt x="789" y="1066"/>
                </a:lnTo>
                <a:lnTo>
                  <a:pt x="792" y="1066"/>
                </a:lnTo>
                <a:lnTo>
                  <a:pt x="887" y="1066"/>
                </a:lnTo>
                <a:lnTo>
                  <a:pt x="891" y="1066"/>
                </a:lnTo>
                <a:lnTo>
                  <a:pt x="893" y="1067"/>
                </a:lnTo>
                <a:lnTo>
                  <a:pt x="896" y="1070"/>
                </a:lnTo>
                <a:lnTo>
                  <a:pt x="898" y="1072"/>
                </a:lnTo>
                <a:lnTo>
                  <a:pt x="898" y="1076"/>
                </a:lnTo>
                <a:lnTo>
                  <a:pt x="920" y="1263"/>
                </a:lnTo>
                <a:lnTo>
                  <a:pt x="1086" y="884"/>
                </a:lnTo>
                <a:lnTo>
                  <a:pt x="1350" y="923"/>
                </a:lnTo>
                <a:lnTo>
                  <a:pt x="1390" y="931"/>
                </a:lnTo>
                <a:lnTo>
                  <a:pt x="1427" y="944"/>
                </a:lnTo>
                <a:lnTo>
                  <a:pt x="1461" y="962"/>
                </a:lnTo>
                <a:lnTo>
                  <a:pt x="1492" y="985"/>
                </a:lnTo>
                <a:lnTo>
                  <a:pt x="1520" y="1010"/>
                </a:lnTo>
                <a:lnTo>
                  <a:pt x="1543" y="1039"/>
                </a:lnTo>
                <a:lnTo>
                  <a:pt x="1564" y="1072"/>
                </a:lnTo>
                <a:lnTo>
                  <a:pt x="1579" y="1107"/>
                </a:lnTo>
                <a:lnTo>
                  <a:pt x="1591" y="1144"/>
                </a:lnTo>
                <a:lnTo>
                  <a:pt x="1597" y="1184"/>
                </a:lnTo>
                <a:lnTo>
                  <a:pt x="1678" y="2128"/>
                </a:lnTo>
                <a:lnTo>
                  <a:pt x="1419" y="2128"/>
                </a:lnTo>
                <a:lnTo>
                  <a:pt x="1375" y="1491"/>
                </a:lnTo>
                <a:lnTo>
                  <a:pt x="1316" y="1925"/>
                </a:lnTo>
                <a:lnTo>
                  <a:pt x="1345" y="2359"/>
                </a:lnTo>
                <a:lnTo>
                  <a:pt x="1259" y="2359"/>
                </a:lnTo>
                <a:lnTo>
                  <a:pt x="1259" y="3343"/>
                </a:lnTo>
                <a:lnTo>
                  <a:pt x="911" y="3343"/>
                </a:lnTo>
                <a:lnTo>
                  <a:pt x="856" y="2359"/>
                </a:lnTo>
                <a:lnTo>
                  <a:pt x="794" y="2359"/>
                </a:lnTo>
                <a:lnTo>
                  <a:pt x="738" y="3343"/>
                </a:lnTo>
                <a:lnTo>
                  <a:pt x="391" y="3343"/>
                </a:lnTo>
                <a:lnTo>
                  <a:pt x="391" y="2359"/>
                </a:lnTo>
                <a:lnTo>
                  <a:pt x="333" y="2359"/>
                </a:lnTo>
                <a:lnTo>
                  <a:pt x="362" y="1925"/>
                </a:lnTo>
                <a:lnTo>
                  <a:pt x="304" y="1491"/>
                </a:lnTo>
                <a:lnTo>
                  <a:pt x="261" y="2128"/>
                </a:lnTo>
                <a:lnTo>
                  <a:pt x="0" y="2128"/>
                </a:lnTo>
                <a:lnTo>
                  <a:pt x="81" y="1184"/>
                </a:lnTo>
                <a:lnTo>
                  <a:pt x="88" y="1144"/>
                </a:lnTo>
                <a:lnTo>
                  <a:pt x="99" y="1107"/>
                </a:lnTo>
                <a:lnTo>
                  <a:pt x="115" y="1072"/>
                </a:lnTo>
                <a:lnTo>
                  <a:pt x="135" y="1039"/>
                </a:lnTo>
                <a:lnTo>
                  <a:pt x="160" y="1010"/>
                </a:lnTo>
                <a:lnTo>
                  <a:pt x="188" y="985"/>
                </a:lnTo>
                <a:lnTo>
                  <a:pt x="219" y="962"/>
                </a:lnTo>
                <a:lnTo>
                  <a:pt x="253" y="944"/>
                </a:lnTo>
                <a:lnTo>
                  <a:pt x="290" y="931"/>
                </a:lnTo>
                <a:lnTo>
                  <a:pt x="328" y="923"/>
                </a:lnTo>
                <a:lnTo>
                  <a:pt x="594" y="884"/>
                </a:lnTo>
                <a:close/>
                <a:moveTo>
                  <a:pt x="839" y="852"/>
                </a:moveTo>
                <a:lnTo>
                  <a:pt x="856" y="852"/>
                </a:lnTo>
                <a:lnTo>
                  <a:pt x="872" y="853"/>
                </a:lnTo>
                <a:lnTo>
                  <a:pt x="890" y="855"/>
                </a:lnTo>
                <a:lnTo>
                  <a:pt x="906" y="858"/>
                </a:lnTo>
                <a:lnTo>
                  <a:pt x="922" y="862"/>
                </a:lnTo>
                <a:lnTo>
                  <a:pt x="935" y="868"/>
                </a:lnTo>
                <a:lnTo>
                  <a:pt x="945" y="875"/>
                </a:lnTo>
                <a:lnTo>
                  <a:pt x="953" y="886"/>
                </a:lnTo>
                <a:lnTo>
                  <a:pt x="956" y="898"/>
                </a:lnTo>
                <a:lnTo>
                  <a:pt x="953" y="916"/>
                </a:lnTo>
                <a:lnTo>
                  <a:pt x="947" y="935"/>
                </a:lnTo>
                <a:lnTo>
                  <a:pt x="938" y="954"/>
                </a:lnTo>
                <a:lnTo>
                  <a:pt x="929" y="970"/>
                </a:lnTo>
                <a:lnTo>
                  <a:pt x="919" y="986"/>
                </a:lnTo>
                <a:lnTo>
                  <a:pt x="909" y="996"/>
                </a:lnTo>
                <a:lnTo>
                  <a:pt x="897" y="1004"/>
                </a:lnTo>
                <a:lnTo>
                  <a:pt x="883" y="1009"/>
                </a:lnTo>
                <a:lnTo>
                  <a:pt x="869" y="1012"/>
                </a:lnTo>
                <a:lnTo>
                  <a:pt x="854" y="1013"/>
                </a:lnTo>
                <a:lnTo>
                  <a:pt x="839" y="1013"/>
                </a:lnTo>
                <a:lnTo>
                  <a:pt x="825" y="1013"/>
                </a:lnTo>
                <a:lnTo>
                  <a:pt x="810" y="1012"/>
                </a:lnTo>
                <a:lnTo>
                  <a:pt x="795" y="1009"/>
                </a:lnTo>
                <a:lnTo>
                  <a:pt x="781" y="1004"/>
                </a:lnTo>
                <a:lnTo>
                  <a:pt x="770" y="996"/>
                </a:lnTo>
                <a:lnTo>
                  <a:pt x="761" y="986"/>
                </a:lnTo>
                <a:lnTo>
                  <a:pt x="750" y="970"/>
                </a:lnTo>
                <a:lnTo>
                  <a:pt x="740" y="954"/>
                </a:lnTo>
                <a:lnTo>
                  <a:pt x="732" y="935"/>
                </a:lnTo>
                <a:lnTo>
                  <a:pt x="726" y="916"/>
                </a:lnTo>
                <a:lnTo>
                  <a:pt x="724" y="898"/>
                </a:lnTo>
                <a:lnTo>
                  <a:pt x="726" y="886"/>
                </a:lnTo>
                <a:lnTo>
                  <a:pt x="733" y="875"/>
                </a:lnTo>
                <a:lnTo>
                  <a:pt x="743" y="868"/>
                </a:lnTo>
                <a:lnTo>
                  <a:pt x="757" y="862"/>
                </a:lnTo>
                <a:lnTo>
                  <a:pt x="772" y="858"/>
                </a:lnTo>
                <a:lnTo>
                  <a:pt x="790" y="855"/>
                </a:lnTo>
                <a:lnTo>
                  <a:pt x="806" y="853"/>
                </a:lnTo>
                <a:lnTo>
                  <a:pt x="824" y="852"/>
                </a:lnTo>
                <a:lnTo>
                  <a:pt x="839" y="852"/>
                </a:lnTo>
                <a:close/>
                <a:moveTo>
                  <a:pt x="2141" y="811"/>
                </a:moveTo>
                <a:lnTo>
                  <a:pt x="2226" y="814"/>
                </a:lnTo>
                <a:lnTo>
                  <a:pt x="2307" y="824"/>
                </a:lnTo>
                <a:lnTo>
                  <a:pt x="2388" y="839"/>
                </a:lnTo>
                <a:lnTo>
                  <a:pt x="2465" y="861"/>
                </a:lnTo>
                <a:lnTo>
                  <a:pt x="2540" y="888"/>
                </a:lnTo>
                <a:lnTo>
                  <a:pt x="2612" y="920"/>
                </a:lnTo>
                <a:lnTo>
                  <a:pt x="2682" y="957"/>
                </a:lnTo>
                <a:lnTo>
                  <a:pt x="2748" y="999"/>
                </a:lnTo>
                <a:lnTo>
                  <a:pt x="2811" y="1046"/>
                </a:lnTo>
                <a:lnTo>
                  <a:pt x="2871" y="1097"/>
                </a:lnTo>
                <a:lnTo>
                  <a:pt x="2926" y="1153"/>
                </a:lnTo>
                <a:lnTo>
                  <a:pt x="2977" y="1212"/>
                </a:lnTo>
                <a:lnTo>
                  <a:pt x="3025" y="1275"/>
                </a:lnTo>
                <a:lnTo>
                  <a:pt x="3066" y="1341"/>
                </a:lnTo>
                <a:lnTo>
                  <a:pt x="3104" y="1410"/>
                </a:lnTo>
                <a:lnTo>
                  <a:pt x="3136" y="1484"/>
                </a:lnTo>
                <a:lnTo>
                  <a:pt x="3163" y="1559"/>
                </a:lnTo>
                <a:lnTo>
                  <a:pt x="3184" y="1636"/>
                </a:lnTo>
                <a:lnTo>
                  <a:pt x="3200" y="1717"/>
                </a:lnTo>
                <a:lnTo>
                  <a:pt x="3209" y="1798"/>
                </a:lnTo>
                <a:lnTo>
                  <a:pt x="3212" y="1881"/>
                </a:lnTo>
                <a:lnTo>
                  <a:pt x="3209" y="1965"/>
                </a:lnTo>
                <a:lnTo>
                  <a:pt x="3200" y="2047"/>
                </a:lnTo>
                <a:lnTo>
                  <a:pt x="3184" y="2127"/>
                </a:lnTo>
                <a:lnTo>
                  <a:pt x="3163" y="2205"/>
                </a:lnTo>
                <a:lnTo>
                  <a:pt x="3136" y="2280"/>
                </a:lnTo>
                <a:lnTo>
                  <a:pt x="3104" y="2353"/>
                </a:lnTo>
                <a:lnTo>
                  <a:pt x="3066" y="2422"/>
                </a:lnTo>
                <a:lnTo>
                  <a:pt x="3025" y="2489"/>
                </a:lnTo>
                <a:lnTo>
                  <a:pt x="2977" y="2552"/>
                </a:lnTo>
                <a:lnTo>
                  <a:pt x="2926" y="2610"/>
                </a:lnTo>
                <a:lnTo>
                  <a:pt x="2871" y="2666"/>
                </a:lnTo>
                <a:lnTo>
                  <a:pt x="2811" y="2718"/>
                </a:lnTo>
                <a:lnTo>
                  <a:pt x="2748" y="2764"/>
                </a:lnTo>
                <a:lnTo>
                  <a:pt x="2682" y="2806"/>
                </a:lnTo>
                <a:lnTo>
                  <a:pt x="2612" y="2843"/>
                </a:lnTo>
                <a:lnTo>
                  <a:pt x="2540" y="2876"/>
                </a:lnTo>
                <a:lnTo>
                  <a:pt x="2465" y="2903"/>
                </a:lnTo>
                <a:lnTo>
                  <a:pt x="2388" y="2924"/>
                </a:lnTo>
                <a:lnTo>
                  <a:pt x="2307" y="2940"/>
                </a:lnTo>
                <a:lnTo>
                  <a:pt x="2226" y="2949"/>
                </a:lnTo>
                <a:lnTo>
                  <a:pt x="2141" y="2953"/>
                </a:lnTo>
                <a:lnTo>
                  <a:pt x="2063" y="2949"/>
                </a:lnTo>
                <a:lnTo>
                  <a:pt x="1986" y="2941"/>
                </a:lnTo>
                <a:lnTo>
                  <a:pt x="1910" y="2927"/>
                </a:lnTo>
                <a:lnTo>
                  <a:pt x="1837" y="2908"/>
                </a:lnTo>
                <a:lnTo>
                  <a:pt x="1765" y="2885"/>
                </a:lnTo>
                <a:lnTo>
                  <a:pt x="1696" y="2856"/>
                </a:lnTo>
                <a:lnTo>
                  <a:pt x="1630" y="2822"/>
                </a:lnTo>
                <a:lnTo>
                  <a:pt x="1566" y="2785"/>
                </a:lnTo>
                <a:lnTo>
                  <a:pt x="1505" y="2742"/>
                </a:lnTo>
                <a:lnTo>
                  <a:pt x="1447" y="2697"/>
                </a:lnTo>
                <a:lnTo>
                  <a:pt x="1393" y="2646"/>
                </a:lnTo>
                <a:lnTo>
                  <a:pt x="1489" y="2493"/>
                </a:lnTo>
                <a:lnTo>
                  <a:pt x="1489" y="2493"/>
                </a:lnTo>
                <a:lnTo>
                  <a:pt x="1540" y="2542"/>
                </a:lnTo>
                <a:lnTo>
                  <a:pt x="1595" y="2589"/>
                </a:lnTo>
                <a:lnTo>
                  <a:pt x="1654" y="2631"/>
                </a:lnTo>
                <a:lnTo>
                  <a:pt x="1715" y="2668"/>
                </a:lnTo>
                <a:lnTo>
                  <a:pt x="1779" y="2700"/>
                </a:lnTo>
                <a:lnTo>
                  <a:pt x="1847" y="2727"/>
                </a:lnTo>
                <a:lnTo>
                  <a:pt x="1917" y="2748"/>
                </a:lnTo>
                <a:lnTo>
                  <a:pt x="1991" y="2764"/>
                </a:lnTo>
                <a:lnTo>
                  <a:pt x="2065" y="2773"/>
                </a:lnTo>
                <a:lnTo>
                  <a:pt x="2141" y="2776"/>
                </a:lnTo>
                <a:lnTo>
                  <a:pt x="2219" y="2773"/>
                </a:lnTo>
                <a:lnTo>
                  <a:pt x="2294" y="2764"/>
                </a:lnTo>
                <a:lnTo>
                  <a:pt x="2368" y="2747"/>
                </a:lnTo>
                <a:lnTo>
                  <a:pt x="2438" y="2726"/>
                </a:lnTo>
                <a:lnTo>
                  <a:pt x="2507" y="2699"/>
                </a:lnTo>
                <a:lnTo>
                  <a:pt x="2572" y="2666"/>
                </a:lnTo>
                <a:lnTo>
                  <a:pt x="2635" y="2629"/>
                </a:lnTo>
                <a:lnTo>
                  <a:pt x="2694" y="2587"/>
                </a:lnTo>
                <a:lnTo>
                  <a:pt x="2748" y="2539"/>
                </a:lnTo>
                <a:lnTo>
                  <a:pt x="2800" y="2489"/>
                </a:lnTo>
                <a:lnTo>
                  <a:pt x="2846" y="2433"/>
                </a:lnTo>
                <a:lnTo>
                  <a:pt x="2889" y="2374"/>
                </a:lnTo>
                <a:lnTo>
                  <a:pt x="2927" y="2312"/>
                </a:lnTo>
                <a:lnTo>
                  <a:pt x="2959" y="2246"/>
                </a:lnTo>
                <a:lnTo>
                  <a:pt x="2987" y="2178"/>
                </a:lnTo>
                <a:lnTo>
                  <a:pt x="3008" y="2107"/>
                </a:lnTo>
                <a:lnTo>
                  <a:pt x="3024" y="2034"/>
                </a:lnTo>
                <a:lnTo>
                  <a:pt x="3033" y="1959"/>
                </a:lnTo>
                <a:lnTo>
                  <a:pt x="3037" y="1881"/>
                </a:lnTo>
                <a:lnTo>
                  <a:pt x="3033" y="1804"/>
                </a:lnTo>
                <a:lnTo>
                  <a:pt x="3024" y="1729"/>
                </a:lnTo>
                <a:lnTo>
                  <a:pt x="3008" y="1656"/>
                </a:lnTo>
                <a:lnTo>
                  <a:pt x="2987" y="1585"/>
                </a:lnTo>
                <a:lnTo>
                  <a:pt x="2959" y="1517"/>
                </a:lnTo>
                <a:lnTo>
                  <a:pt x="2927" y="1452"/>
                </a:lnTo>
                <a:lnTo>
                  <a:pt x="2889" y="1389"/>
                </a:lnTo>
                <a:lnTo>
                  <a:pt x="2846" y="1330"/>
                </a:lnTo>
                <a:lnTo>
                  <a:pt x="2800" y="1275"/>
                </a:lnTo>
                <a:lnTo>
                  <a:pt x="2748" y="1224"/>
                </a:lnTo>
                <a:lnTo>
                  <a:pt x="2694" y="1177"/>
                </a:lnTo>
                <a:lnTo>
                  <a:pt x="2635" y="1134"/>
                </a:lnTo>
                <a:lnTo>
                  <a:pt x="2572" y="1097"/>
                </a:lnTo>
                <a:lnTo>
                  <a:pt x="2507" y="1064"/>
                </a:lnTo>
                <a:lnTo>
                  <a:pt x="2438" y="1037"/>
                </a:lnTo>
                <a:lnTo>
                  <a:pt x="2368" y="1016"/>
                </a:lnTo>
                <a:lnTo>
                  <a:pt x="2294" y="1000"/>
                </a:lnTo>
                <a:lnTo>
                  <a:pt x="2219" y="990"/>
                </a:lnTo>
                <a:lnTo>
                  <a:pt x="2141" y="987"/>
                </a:lnTo>
                <a:lnTo>
                  <a:pt x="2066" y="990"/>
                </a:lnTo>
                <a:lnTo>
                  <a:pt x="1991" y="999"/>
                </a:lnTo>
                <a:lnTo>
                  <a:pt x="1919" y="1014"/>
                </a:lnTo>
                <a:lnTo>
                  <a:pt x="1848" y="1036"/>
                </a:lnTo>
                <a:lnTo>
                  <a:pt x="1781" y="1063"/>
                </a:lnTo>
                <a:lnTo>
                  <a:pt x="1716" y="1094"/>
                </a:lnTo>
                <a:lnTo>
                  <a:pt x="1702" y="1052"/>
                </a:lnTo>
                <a:lnTo>
                  <a:pt x="1683" y="1011"/>
                </a:lnTo>
                <a:lnTo>
                  <a:pt x="1661" y="973"/>
                </a:lnTo>
                <a:lnTo>
                  <a:pt x="1635" y="938"/>
                </a:lnTo>
                <a:lnTo>
                  <a:pt x="1701" y="906"/>
                </a:lnTo>
                <a:lnTo>
                  <a:pt x="1769" y="877"/>
                </a:lnTo>
                <a:lnTo>
                  <a:pt x="1840" y="854"/>
                </a:lnTo>
                <a:lnTo>
                  <a:pt x="1912" y="835"/>
                </a:lnTo>
                <a:lnTo>
                  <a:pt x="1988" y="822"/>
                </a:lnTo>
                <a:lnTo>
                  <a:pt x="2064" y="813"/>
                </a:lnTo>
                <a:lnTo>
                  <a:pt x="2141" y="811"/>
                </a:lnTo>
                <a:close/>
                <a:moveTo>
                  <a:pt x="839" y="0"/>
                </a:moveTo>
                <a:lnTo>
                  <a:pt x="887" y="3"/>
                </a:lnTo>
                <a:lnTo>
                  <a:pt x="932" y="12"/>
                </a:lnTo>
                <a:lnTo>
                  <a:pt x="975" y="26"/>
                </a:lnTo>
                <a:lnTo>
                  <a:pt x="1016" y="44"/>
                </a:lnTo>
                <a:lnTo>
                  <a:pt x="1055" y="68"/>
                </a:lnTo>
                <a:lnTo>
                  <a:pt x="1090" y="96"/>
                </a:lnTo>
                <a:lnTo>
                  <a:pt x="1121" y="127"/>
                </a:lnTo>
                <a:lnTo>
                  <a:pt x="1148" y="162"/>
                </a:lnTo>
                <a:lnTo>
                  <a:pt x="1171" y="200"/>
                </a:lnTo>
                <a:lnTo>
                  <a:pt x="1191" y="241"/>
                </a:lnTo>
                <a:lnTo>
                  <a:pt x="1204" y="285"/>
                </a:lnTo>
                <a:lnTo>
                  <a:pt x="1212" y="330"/>
                </a:lnTo>
                <a:lnTo>
                  <a:pt x="1215" y="376"/>
                </a:lnTo>
                <a:lnTo>
                  <a:pt x="1212" y="424"/>
                </a:lnTo>
                <a:lnTo>
                  <a:pt x="1204" y="469"/>
                </a:lnTo>
                <a:lnTo>
                  <a:pt x="1191" y="512"/>
                </a:lnTo>
                <a:lnTo>
                  <a:pt x="1171" y="554"/>
                </a:lnTo>
                <a:lnTo>
                  <a:pt x="1148" y="592"/>
                </a:lnTo>
                <a:lnTo>
                  <a:pt x="1121" y="627"/>
                </a:lnTo>
                <a:lnTo>
                  <a:pt x="1090" y="658"/>
                </a:lnTo>
                <a:lnTo>
                  <a:pt x="1055" y="686"/>
                </a:lnTo>
                <a:lnTo>
                  <a:pt x="1016" y="709"/>
                </a:lnTo>
                <a:lnTo>
                  <a:pt x="975" y="728"/>
                </a:lnTo>
                <a:lnTo>
                  <a:pt x="932" y="741"/>
                </a:lnTo>
                <a:lnTo>
                  <a:pt x="887" y="751"/>
                </a:lnTo>
                <a:lnTo>
                  <a:pt x="839" y="753"/>
                </a:lnTo>
                <a:lnTo>
                  <a:pt x="792" y="751"/>
                </a:lnTo>
                <a:lnTo>
                  <a:pt x="746" y="741"/>
                </a:lnTo>
                <a:lnTo>
                  <a:pt x="703" y="728"/>
                </a:lnTo>
                <a:lnTo>
                  <a:pt x="663" y="709"/>
                </a:lnTo>
                <a:lnTo>
                  <a:pt x="625" y="686"/>
                </a:lnTo>
                <a:lnTo>
                  <a:pt x="590" y="658"/>
                </a:lnTo>
                <a:lnTo>
                  <a:pt x="558" y="627"/>
                </a:lnTo>
                <a:lnTo>
                  <a:pt x="531" y="592"/>
                </a:lnTo>
                <a:lnTo>
                  <a:pt x="507" y="554"/>
                </a:lnTo>
                <a:lnTo>
                  <a:pt x="489" y="512"/>
                </a:lnTo>
                <a:lnTo>
                  <a:pt x="474" y="469"/>
                </a:lnTo>
                <a:lnTo>
                  <a:pt x="466" y="424"/>
                </a:lnTo>
                <a:lnTo>
                  <a:pt x="463" y="376"/>
                </a:lnTo>
                <a:lnTo>
                  <a:pt x="466" y="330"/>
                </a:lnTo>
                <a:lnTo>
                  <a:pt x="474" y="285"/>
                </a:lnTo>
                <a:lnTo>
                  <a:pt x="489" y="241"/>
                </a:lnTo>
                <a:lnTo>
                  <a:pt x="507" y="200"/>
                </a:lnTo>
                <a:lnTo>
                  <a:pt x="531" y="162"/>
                </a:lnTo>
                <a:lnTo>
                  <a:pt x="558" y="127"/>
                </a:lnTo>
                <a:lnTo>
                  <a:pt x="590" y="96"/>
                </a:lnTo>
                <a:lnTo>
                  <a:pt x="625" y="68"/>
                </a:lnTo>
                <a:lnTo>
                  <a:pt x="663" y="44"/>
                </a:lnTo>
                <a:lnTo>
                  <a:pt x="703" y="26"/>
                </a:lnTo>
                <a:lnTo>
                  <a:pt x="746" y="12"/>
                </a:lnTo>
                <a:lnTo>
                  <a:pt x="792" y="3"/>
                </a:lnTo>
                <a:lnTo>
                  <a:pt x="839" y="0"/>
                </a:lnTo>
                <a:close/>
              </a:path>
            </a:pathLst>
          </a:custGeom>
          <a:solidFill>
            <a:srgbClr val="FFFFFF"/>
          </a:solidFill>
          <a:ln w="0">
            <a:noFill/>
            <a:prstDash val="solid"/>
            <a:round/>
            <a:headEnd/>
            <a:tailEnd/>
          </a:ln>
        </p:spPr>
        <p:txBody>
          <a:bodyPr vert="horz" wrap="square" lIns="91416" tIns="45708" rIns="91416" bIns="45708" numCol="1" anchor="t" anchorCtr="0" compatLnSpc="1">
            <a:prstTxWarp prst="textNoShape">
              <a:avLst/>
            </a:prstTxWarp>
          </a:bodyPr>
          <a:lstStyle/>
          <a:p>
            <a:pPr defTabSz="914126">
              <a:defRPr/>
            </a:pPr>
            <a:endParaRPr lang="en-US" sz="1799" kern="0">
              <a:solidFill>
                <a:prstClr val="black"/>
              </a:solidFill>
              <a:latin typeface="Calibri"/>
            </a:endParaRPr>
          </a:p>
        </p:txBody>
      </p:sp>
      <p:grpSp>
        <p:nvGrpSpPr>
          <p:cNvPr id="112" name="Group 17"/>
          <p:cNvGrpSpPr>
            <a:grpSpLocks noChangeAspect="1"/>
          </p:cNvGrpSpPr>
          <p:nvPr/>
        </p:nvGrpSpPr>
        <p:grpSpPr bwMode="auto">
          <a:xfrm>
            <a:off x="5018334" y="5669448"/>
            <a:ext cx="498345" cy="601506"/>
            <a:chOff x="4844" y="3534"/>
            <a:chExt cx="314" cy="379"/>
          </a:xfrm>
          <a:solidFill>
            <a:srgbClr val="FFFFFF"/>
          </a:solidFill>
        </p:grpSpPr>
        <p:sp>
          <p:nvSpPr>
            <p:cNvPr id="113" name="Freeform 19"/>
            <p:cNvSpPr>
              <a:spLocks/>
            </p:cNvSpPr>
            <p:nvPr/>
          </p:nvSpPr>
          <p:spPr bwMode="auto">
            <a:xfrm>
              <a:off x="5009" y="3778"/>
              <a:ext cx="21" cy="33"/>
            </a:xfrm>
            <a:custGeom>
              <a:avLst/>
              <a:gdLst>
                <a:gd name="T0" fmla="*/ 0 w 186"/>
                <a:gd name="T1" fmla="*/ 0 h 305"/>
                <a:gd name="T2" fmla="*/ 39 w 186"/>
                <a:gd name="T3" fmla="*/ 10 h 305"/>
                <a:gd name="T4" fmla="*/ 78 w 186"/>
                <a:gd name="T5" fmla="*/ 24 h 305"/>
                <a:gd name="T6" fmla="*/ 115 w 186"/>
                <a:gd name="T7" fmla="*/ 40 h 305"/>
                <a:gd name="T8" fmla="*/ 131 w 186"/>
                <a:gd name="T9" fmla="*/ 50 h 305"/>
                <a:gd name="T10" fmla="*/ 147 w 186"/>
                <a:gd name="T11" fmla="*/ 60 h 305"/>
                <a:gd name="T12" fmla="*/ 160 w 186"/>
                <a:gd name="T13" fmla="*/ 73 h 305"/>
                <a:gd name="T14" fmla="*/ 171 w 186"/>
                <a:gd name="T15" fmla="*/ 87 h 305"/>
                <a:gd name="T16" fmla="*/ 178 w 186"/>
                <a:gd name="T17" fmla="*/ 103 h 305"/>
                <a:gd name="T18" fmla="*/ 183 w 186"/>
                <a:gd name="T19" fmla="*/ 119 h 305"/>
                <a:gd name="T20" fmla="*/ 186 w 186"/>
                <a:gd name="T21" fmla="*/ 143 h 305"/>
                <a:gd name="T22" fmla="*/ 185 w 186"/>
                <a:gd name="T23" fmla="*/ 168 h 305"/>
                <a:gd name="T24" fmla="*/ 180 w 186"/>
                <a:gd name="T25" fmla="*/ 192 h 305"/>
                <a:gd name="T26" fmla="*/ 170 w 186"/>
                <a:gd name="T27" fmla="*/ 214 h 305"/>
                <a:gd name="T28" fmla="*/ 156 w 186"/>
                <a:gd name="T29" fmla="*/ 235 h 305"/>
                <a:gd name="T30" fmla="*/ 139 w 186"/>
                <a:gd name="T31" fmla="*/ 253 h 305"/>
                <a:gd name="T32" fmla="*/ 118 w 186"/>
                <a:gd name="T33" fmla="*/ 267 h 305"/>
                <a:gd name="T34" fmla="*/ 96 w 186"/>
                <a:gd name="T35" fmla="*/ 279 h 305"/>
                <a:gd name="T36" fmla="*/ 72 w 186"/>
                <a:gd name="T37" fmla="*/ 288 h 305"/>
                <a:gd name="T38" fmla="*/ 49 w 186"/>
                <a:gd name="T39" fmla="*/ 295 h 305"/>
                <a:gd name="T40" fmla="*/ 24 w 186"/>
                <a:gd name="T41" fmla="*/ 300 h 305"/>
                <a:gd name="T42" fmla="*/ 0 w 186"/>
                <a:gd name="T43" fmla="*/ 305 h 305"/>
                <a:gd name="T44" fmla="*/ 0 w 186"/>
                <a:gd name="T45"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6" h="305">
                  <a:moveTo>
                    <a:pt x="0" y="0"/>
                  </a:moveTo>
                  <a:lnTo>
                    <a:pt x="39" y="10"/>
                  </a:lnTo>
                  <a:lnTo>
                    <a:pt x="78" y="24"/>
                  </a:lnTo>
                  <a:lnTo>
                    <a:pt x="115" y="40"/>
                  </a:lnTo>
                  <a:lnTo>
                    <a:pt x="131" y="50"/>
                  </a:lnTo>
                  <a:lnTo>
                    <a:pt x="147" y="60"/>
                  </a:lnTo>
                  <a:lnTo>
                    <a:pt x="160" y="73"/>
                  </a:lnTo>
                  <a:lnTo>
                    <a:pt x="171" y="87"/>
                  </a:lnTo>
                  <a:lnTo>
                    <a:pt x="178" y="103"/>
                  </a:lnTo>
                  <a:lnTo>
                    <a:pt x="183" y="119"/>
                  </a:lnTo>
                  <a:lnTo>
                    <a:pt x="186" y="143"/>
                  </a:lnTo>
                  <a:lnTo>
                    <a:pt x="185" y="168"/>
                  </a:lnTo>
                  <a:lnTo>
                    <a:pt x="180" y="192"/>
                  </a:lnTo>
                  <a:lnTo>
                    <a:pt x="170" y="214"/>
                  </a:lnTo>
                  <a:lnTo>
                    <a:pt x="156" y="235"/>
                  </a:lnTo>
                  <a:lnTo>
                    <a:pt x="139" y="253"/>
                  </a:lnTo>
                  <a:lnTo>
                    <a:pt x="118" y="267"/>
                  </a:lnTo>
                  <a:lnTo>
                    <a:pt x="96" y="279"/>
                  </a:lnTo>
                  <a:lnTo>
                    <a:pt x="72" y="288"/>
                  </a:lnTo>
                  <a:lnTo>
                    <a:pt x="49" y="295"/>
                  </a:lnTo>
                  <a:lnTo>
                    <a:pt x="24" y="300"/>
                  </a:lnTo>
                  <a:lnTo>
                    <a:pt x="0" y="305"/>
                  </a:lnTo>
                  <a:lnTo>
                    <a:pt x="0" y="0"/>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pPr defTabSz="914126">
                <a:defRPr/>
              </a:pPr>
              <a:endParaRPr lang="en-US" sz="1799" kern="0">
                <a:solidFill>
                  <a:prstClr val="black"/>
                </a:solidFill>
                <a:latin typeface="Calibri"/>
              </a:endParaRPr>
            </a:p>
          </p:txBody>
        </p:sp>
        <p:sp>
          <p:nvSpPr>
            <p:cNvPr id="114" name="Freeform 20"/>
            <p:cNvSpPr>
              <a:spLocks/>
            </p:cNvSpPr>
            <p:nvPr/>
          </p:nvSpPr>
          <p:spPr bwMode="auto">
            <a:xfrm>
              <a:off x="4973" y="3723"/>
              <a:ext cx="17" cy="31"/>
            </a:xfrm>
            <a:custGeom>
              <a:avLst/>
              <a:gdLst>
                <a:gd name="T0" fmla="*/ 152 w 152"/>
                <a:gd name="T1" fmla="*/ 0 h 276"/>
                <a:gd name="T2" fmla="*/ 152 w 152"/>
                <a:gd name="T3" fmla="*/ 276 h 276"/>
                <a:gd name="T4" fmla="*/ 124 w 152"/>
                <a:gd name="T5" fmla="*/ 267 h 276"/>
                <a:gd name="T6" fmla="*/ 98 w 152"/>
                <a:gd name="T7" fmla="*/ 258 h 276"/>
                <a:gd name="T8" fmla="*/ 70 w 152"/>
                <a:gd name="T9" fmla="*/ 244 h 276"/>
                <a:gd name="T10" fmla="*/ 43 w 152"/>
                <a:gd name="T11" fmla="*/ 229 h 276"/>
                <a:gd name="T12" fmla="*/ 29 w 152"/>
                <a:gd name="T13" fmla="*/ 217 h 276"/>
                <a:gd name="T14" fmla="*/ 17 w 152"/>
                <a:gd name="T15" fmla="*/ 205 h 276"/>
                <a:gd name="T16" fmla="*/ 7 w 152"/>
                <a:gd name="T17" fmla="*/ 188 h 276"/>
                <a:gd name="T18" fmla="*/ 2 w 152"/>
                <a:gd name="T19" fmla="*/ 170 h 276"/>
                <a:gd name="T20" fmla="*/ 0 w 152"/>
                <a:gd name="T21" fmla="*/ 149 h 276"/>
                <a:gd name="T22" fmla="*/ 0 w 152"/>
                <a:gd name="T23" fmla="*/ 129 h 276"/>
                <a:gd name="T24" fmla="*/ 4 w 152"/>
                <a:gd name="T25" fmla="*/ 111 h 276"/>
                <a:gd name="T26" fmla="*/ 10 w 152"/>
                <a:gd name="T27" fmla="*/ 92 h 276"/>
                <a:gd name="T28" fmla="*/ 21 w 152"/>
                <a:gd name="T29" fmla="*/ 75 h 276"/>
                <a:gd name="T30" fmla="*/ 36 w 152"/>
                <a:gd name="T31" fmla="*/ 56 h 276"/>
                <a:gd name="T32" fmla="*/ 57 w 152"/>
                <a:gd name="T33" fmla="*/ 39 h 276"/>
                <a:gd name="T34" fmla="*/ 79 w 152"/>
                <a:gd name="T35" fmla="*/ 26 h 276"/>
                <a:gd name="T36" fmla="*/ 102 w 152"/>
                <a:gd name="T37" fmla="*/ 14 h 276"/>
                <a:gd name="T38" fmla="*/ 127 w 152"/>
                <a:gd name="T39" fmla="*/ 6 h 276"/>
                <a:gd name="T40" fmla="*/ 152 w 152"/>
                <a:gd name="T41" fmla="*/ 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2" h="276">
                  <a:moveTo>
                    <a:pt x="152" y="0"/>
                  </a:moveTo>
                  <a:lnTo>
                    <a:pt x="152" y="276"/>
                  </a:lnTo>
                  <a:lnTo>
                    <a:pt x="124" y="267"/>
                  </a:lnTo>
                  <a:lnTo>
                    <a:pt x="98" y="258"/>
                  </a:lnTo>
                  <a:lnTo>
                    <a:pt x="70" y="244"/>
                  </a:lnTo>
                  <a:lnTo>
                    <a:pt x="43" y="229"/>
                  </a:lnTo>
                  <a:lnTo>
                    <a:pt x="29" y="217"/>
                  </a:lnTo>
                  <a:lnTo>
                    <a:pt x="17" y="205"/>
                  </a:lnTo>
                  <a:lnTo>
                    <a:pt x="7" y="188"/>
                  </a:lnTo>
                  <a:lnTo>
                    <a:pt x="2" y="170"/>
                  </a:lnTo>
                  <a:lnTo>
                    <a:pt x="0" y="149"/>
                  </a:lnTo>
                  <a:lnTo>
                    <a:pt x="0" y="129"/>
                  </a:lnTo>
                  <a:lnTo>
                    <a:pt x="4" y="111"/>
                  </a:lnTo>
                  <a:lnTo>
                    <a:pt x="10" y="92"/>
                  </a:lnTo>
                  <a:lnTo>
                    <a:pt x="21" y="75"/>
                  </a:lnTo>
                  <a:lnTo>
                    <a:pt x="36" y="56"/>
                  </a:lnTo>
                  <a:lnTo>
                    <a:pt x="57" y="39"/>
                  </a:lnTo>
                  <a:lnTo>
                    <a:pt x="79" y="26"/>
                  </a:lnTo>
                  <a:lnTo>
                    <a:pt x="102" y="14"/>
                  </a:lnTo>
                  <a:lnTo>
                    <a:pt x="127" y="6"/>
                  </a:lnTo>
                  <a:lnTo>
                    <a:pt x="152" y="0"/>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pPr defTabSz="914126">
                <a:defRPr/>
              </a:pPr>
              <a:endParaRPr lang="en-US" sz="1799" kern="0">
                <a:solidFill>
                  <a:prstClr val="black"/>
                </a:solidFill>
                <a:latin typeface="Calibri"/>
              </a:endParaRPr>
            </a:p>
          </p:txBody>
        </p:sp>
        <p:sp>
          <p:nvSpPr>
            <p:cNvPr id="115" name="Freeform 21"/>
            <p:cNvSpPr>
              <a:spLocks noEditPoints="1"/>
            </p:cNvSpPr>
            <p:nvPr/>
          </p:nvSpPr>
          <p:spPr bwMode="auto">
            <a:xfrm>
              <a:off x="4844" y="3534"/>
              <a:ext cx="314" cy="379"/>
            </a:xfrm>
            <a:custGeom>
              <a:avLst/>
              <a:gdLst>
                <a:gd name="T0" fmla="*/ 1318 w 2825"/>
                <a:gd name="T1" fmla="*/ 1421 h 3410"/>
                <a:gd name="T2" fmla="*/ 1123 w 2825"/>
                <a:gd name="T3" fmla="*/ 1605 h 3410"/>
                <a:gd name="T4" fmla="*/ 997 w 2825"/>
                <a:gd name="T5" fmla="*/ 1817 h 3410"/>
                <a:gd name="T6" fmla="*/ 1054 w 2825"/>
                <a:gd name="T7" fmla="*/ 2017 h 3410"/>
                <a:gd name="T8" fmla="*/ 1278 w 2825"/>
                <a:gd name="T9" fmla="*/ 2142 h 3410"/>
                <a:gd name="T10" fmla="*/ 1189 w 2825"/>
                <a:gd name="T11" fmla="*/ 2403 h 3410"/>
                <a:gd name="T12" fmla="*/ 1115 w 2825"/>
                <a:gd name="T13" fmla="*/ 2277 h 3410"/>
                <a:gd name="T14" fmla="*/ 997 w 2825"/>
                <a:gd name="T15" fmla="*/ 2310 h 3410"/>
                <a:gd name="T16" fmla="*/ 1022 w 2825"/>
                <a:gd name="T17" fmla="*/ 2453 h 3410"/>
                <a:gd name="T18" fmla="*/ 1234 w 2825"/>
                <a:gd name="T19" fmla="*/ 2634 h 3410"/>
                <a:gd name="T20" fmla="*/ 1348 w 2825"/>
                <a:gd name="T21" fmla="*/ 2820 h 3410"/>
                <a:gd name="T22" fmla="*/ 1467 w 2825"/>
                <a:gd name="T23" fmla="*/ 2803 h 3410"/>
                <a:gd name="T24" fmla="*/ 1608 w 2825"/>
                <a:gd name="T25" fmla="*/ 2640 h 3410"/>
                <a:gd name="T26" fmla="*/ 1816 w 2825"/>
                <a:gd name="T27" fmla="*/ 2455 h 3410"/>
                <a:gd name="T28" fmla="*/ 1802 w 2825"/>
                <a:gd name="T29" fmla="*/ 2199 h 3410"/>
                <a:gd name="T30" fmla="*/ 1808 w 2825"/>
                <a:gd name="T31" fmla="*/ 2211 h 3410"/>
                <a:gd name="T32" fmla="*/ 1797 w 2825"/>
                <a:gd name="T33" fmla="*/ 2190 h 3410"/>
                <a:gd name="T34" fmla="*/ 1798 w 2825"/>
                <a:gd name="T35" fmla="*/ 2191 h 3410"/>
                <a:gd name="T36" fmla="*/ 1713 w 2825"/>
                <a:gd name="T37" fmla="*/ 2106 h 3410"/>
                <a:gd name="T38" fmla="*/ 1484 w 2825"/>
                <a:gd name="T39" fmla="*/ 1701 h 3410"/>
                <a:gd name="T40" fmla="*/ 1645 w 2825"/>
                <a:gd name="T41" fmla="*/ 1800 h 3410"/>
                <a:gd name="T42" fmla="*/ 1716 w 2825"/>
                <a:gd name="T43" fmla="*/ 1892 h 3410"/>
                <a:gd name="T44" fmla="*/ 1820 w 2825"/>
                <a:gd name="T45" fmla="*/ 1832 h 3410"/>
                <a:gd name="T46" fmla="*/ 1761 w 2825"/>
                <a:gd name="T47" fmla="*/ 1672 h 3410"/>
                <a:gd name="T48" fmla="*/ 1516 w 2825"/>
                <a:gd name="T49" fmla="*/ 1536 h 3410"/>
                <a:gd name="T50" fmla="*/ 1435 w 2825"/>
                <a:gd name="T51" fmla="*/ 1363 h 3410"/>
                <a:gd name="T52" fmla="*/ 957 w 2825"/>
                <a:gd name="T53" fmla="*/ 25 h 3410"/>
                <a:gd name="T54" fmla="*/ 1185 w 2825"/>
                <a:gd name="T55" fmla="*/ 116 h 3410"/>
                <a:gd name="T56" fmla="*/ 1418 w 2825"/>
                <a:gd name="T57" fmla="*/ 109 h 3410"/>
                <a:gd name="T58" fmla="*/ 1705 w 2825"/>
                <a:gd name="T59" fmla="*/ 31 h 3410"/>
                <a:gd name="T60" fmla="*/ 1928 w 2825"/>
                <a:gd name="T61" fmla="*/ 17 h 3410"/>
                <a:gd name="T62" fmla="*/ 1938 w 2825"/>
                <a:gd name="T63" fmla="*/ 163 h 3410"/>
                <a:gd name="T64" fmla="*/ 1836 w 2825"/>
                <a:gd name="T65" fmla="*/ 421 h 3410"/>
                <a:gd name="T66" fmla="*/ 1654 w 2825"/>
                <a:gd name="T67" fmla="*/ 682 h 3410"/>
                <a:gd name="T68" fmla="*/ 1803 w 2825"/>
                <a:gd name="T69" fmla="*/ 856 h 3410"/>
                <a:gd name="T70" fmla="*/ 2102 w 2825"/>
                <a:gd name="T71" fmla="*/ 1100 h 3410"/>
                <a:gd name="T72" fmla="*/ 2382 w 2825"/>
                <a:gd name="T73" fmla="*/ 1417 h 3410"/>
                <a:gd name="T74" fmla="*/ 2613 w 2825"/>
                <a:gd name="T75" fmla="*/ 1780 h 3410"/>
                <a:gd name="T76" fmla="*/ 2770 w 2825"/>
                <a:gd name="T77" fmla="*/ 2163 h 3410"/>
                <a:gd name="T78" fmla="*/ 2825 w 2825"/>
                <a:gd name="T79" fmla="*/ 2537 h 3410"/>
                <a:gd name="T80" fmla="*/ 2751 w 2825"/>
                <a:gd name="T81" fmla="*/ 2876 h 3410"/>
                <a:gd name="T82" fmla="*/ 2522 w 2825"/>
                <a:gd name="T83" fmla="*/ 3153 h 3410"/>
                <a:gd name="T84" fmla="*/ 2108 w 2825"/>
                <a:gd name="T85" fmla="*/ 3340 h 3410"/>
                <a:gd name="T86" fmla="*/ 1484 w 2825"/>
                <a:gd name="T87" fmla="*/ 3410 h 3410"/>
                <a:gd name="T88" fmla="*/ 786 w 2825"/>
                <a:gd name="T89" fmla="*/ 3345 h 3410"/>
                <a:gd name="T90" fmla="*/ 336 w 2825"/>
                <a:gd name="T91" fmla="*/ 3156 h 3410"/>
                <a:gd name="T92" fmla="*/ 84 w 2825"/>
                <a:gd name="T93" fmla="*/ 2868 h 3410"/>
                <a:gd name="T94" fmla="*/ 0 w 2825"/>
                <a:gd name="T95" fmla="*/ 2512 h 3410"/>
                <a:gd name="T96" fmla="*/ 54 w 2825"/>
                <a:gd name="T97" fmla="*/ 2120 h 3410"/>
                <a:gd name="T98" fmla="*/ 213 w 2825"/>
                <a:gd name="T99" fmla="*/ 1722 h 3410"/>
                <a:gd name="T100" fmla="*/ 449 w 2825"/>
                <a:gd name="T101" fmla="*/ 1350 h 3410"/>
                <a:gd name="T102" fmla="*/ 730 w 2825"/>
                <a:gd name="T103" fmla="*/ 1034 h 3410"/>
                <a:gd name="T104" fmla="*/ 1024 w 2825"/>
                <a:gd name="T105" fmla="*/ 805 h 3410"/>
                <a:gd name="T106" fmla="*/ 925 w 2825"/>
                <a:gd name="T107" fmla="*/ 597 h 3410"/>
                <a:gd name="T108" fmla="*/ 757 w 2825"/>
                <a:gd name="T109" fmla="*/ 316 h 3410"/>
                <a:gd name="T110" fmla="*/ 727 w 2825"/>
                <a:gd name="T111" fmla="*/ 84 h 3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825" h="3410">
                  <a:moveTo>
                    <a:pt x="1397" y="1356"/>
                  </a:moveTo>
                  <a:lnTo>
                    <a:pt x="1378" y="1358"/>
                  </a:lnTo>
                  <a:lnTo>
                    <a:pt x="1361" y="1365"/>
                  </a:lnTo>
                  <a:lnTo>
                    <a:pt x="1344" y="1376"/>
                  </a:lnTo>
                  <a:lnTo>
                    <a:pt x="1333" y="1390"/>
                  </a:lnTo>
                  <a:lnTo>
                    <a:pt x="1323" y="1404"/>
                  </a:lnTo>
                  <a:lnTo>
                    <a:pt x="1318" y="1421"/>
                  </a:lnTo>
                  <a:lnTo>
                    <a:pt x="1316" y="1438"/>
                  </a:lnTo>
                  <a:lnTo>
                    <a:pt x="1316" y="1532"/>
                  </a:lnTo>
                  <a:lnTo>
                    <a:pt x="1275" y="1539"/>
                  </a:lnTo>
                  <a:lnTo>
                    <a:pt x="1234" y="1550"/>
                  </a:lnTo>
                  <a:lnTo>
                    <a:pt x="1195" y="1565"/>
                  </a:lnTo>
                  <a:lnTo>
                    <a:pt x="1158" y="1584"/>
                  </a:lnTo>
                  <a:lnTo>
                    <a:pt x="1123" y="1605"/>
                  </a:lnTo>
                  <a:lnTo>
                    <a:pt x="1090" y="1632"/>
                  </a:lnTo>
                  <a:lnTo>
                    <a:pt x="1064" y="1660"/>
                  </a:lnTo>
                  <a:lnTo>
                    <a:pt x="1040" y="1692"/>
                  </a:lnTo>
                  <a:lnTo>
                    <a:pt x="1021" y="1727"/>
                  </a:lnTo>
                  <a:lnTo>
                    <a:pt x="1010" y="1756"/>
                  </a:lnTo>
                  <a:lnTo>
                    <a:pt x="1002" y="1786"/>
                  </a:lnTo>
                  <a:lnTo>
                    <a:pt x="997" y="1817"/>
                  </a:lnTo>
                  <a:lnTo>
                    <a:pt x="996" y="1848"/>
                  </a:lnTo>
                  <a:lnTo>
                    <a:pt x="998" y="1879"/>
                  </a:lnTo>
                  <a:lnTo>
                    <a:pt x="1002" y="1909"/>
                  </a:lnTo>
                  <a:lnTo>
                    <a:pt x="1011" y="1939"/>
                  </a:lnTo>
                  <a:lnTo>
                    <a:pt x="1022" y="1968"/>
                  </a:lnTo>
                  <a:lnTo>
                    <a:pt x="1037" y="1994"/>
                  </a:lnTo>
                  <a:lnTo>
                    <a:pt x="1054" y="2017"/>
                  </a:lnTo>
                  <a:lnTo>
                    <a:pt x="1074" y="2039"/>
                  </a:lnTo>
                  <a:lnTo>
                    <a:pt x="1097" y="2057"/>
                  </a:lnTo>
                  <a:lnTo>
                    <a:pt x="1129" y="2080"/>
                  </a:lnTo>
                  <a:lnTo>
                    <a:pt x="1164" y="2100"/>
                  </a:lnTo>
                  <a:lnTo>
                    <a:pt x="1201" y="2116"/>
                  </a:lnTo>
                  <a:lnTo>
                    <a:pt x="1239" y="2130"/>
                  </a:lnTo>
                  <a:lnTo>
                    <a:pt x="1278" y="2142"/>
                  </a:lnTo>
                  <a:lnTo>
                    <a:pt x="1316" y="2153"/>
                  </a:lnTo>
                  <a:lnTo>
                    <a:pt x="1316" y="2484"/>
                  </a:lnTo>
                  <a:lnTo>
                    <a:pt x="1287" y="2475"/>
                  </a:lnTo>
                  <a:lnTo>
                    <a:pt x="1259" y="2461"/>
                  </a:lnTo>
                  <a:lnTo>
                    <a:pt x="1233" y="2446"/>
                  </a:lnTo>
                  <a:lnTo>
                    <a:pt x="1210" y="2426"/>
                  </a:lnTo>
                  <a:lnTo>
                    <a:pt x="1189" y="2403"/>
                  </a:lnTo>
                  <a:lnTo>
                    <a:pt x="1172" y="2378"/>
                  </a:lnTo>
                  <a:lnTo>
                    <a:pt x="1160" y="2352"/>
                  </a:lnTo>
                  <a:lnTo>
                    <a:pt x="1155" y="2337"/>
                  </a:lnTo>
                  <a:lnTo>
                    <a:pt x="1150" y="2322"/>
                  </a:lnTo>
                  <a:lnTo>
                    <a:pt x="1142" y="2305"/>
                  </a:lnTo>
                  <a:lnTo>
                    <a:pt x="1131" y="2289"/>
                  </a:lnTo>
                  <a:lnTo>
                    <a:pt x="1115" y="2277"/>
                  </a:lnTo>
                  <a:lnTo>
                    <a:pt x="1098" y="2269"/>
                  </a:lnTo>
                  <a:lnTo>
                    <a:pt x="1079" y="2265"/>
                  </a:lnTo>
                  <a:lnTo>
                    <a:pt x="1058" y="2265"/>
                  </a:lnTo>
                  <a:lnTo>
                    <a:pt x="1040" y="2271"/>
                  </a:lnTo>
                  <a:lnTo>
                    <a:pt x="1023" y="2280"/>
                  </a:lnTo>
                  <a:lnTo>
                    <a:pt x="1009" y="2293"/>
                  </a:lnTo>
                  <a:lnTo>
                    <a:pt x="997" y="2310"/>
                  </a:lnTo>
                  <a:lnTo>
                    <a:pt x="991" y="2325"/>
                  </a:lnTo>
                  <a:lnTo>
                    <a:pt x="988" y="2341"/>
                  </a:lnTo>
                  <a:lnTo>
                    <a:pt x="988" y="2357"/>
                  </a:lnTo>
                  <a:lnTo>
                    <a:pt x="990" y="2371"/>
                  </a:lnTo>
                  <a:lnTo>
                    <a:pt x="994" y="2386"/>
                  </a:lnTo>
                  <a:lnTo>
                    <a:pt x="1004" y="2416"/>
                  </a:lnTo>
                  <a:lnTo>
                    <a:pt x="1022" y="2453"/>
                  </a:lnTo>
                  <a:lnTo>
                    <a:pt x="1043" y="2488"/>
                  </a:lnTo>
                  <a:lnTo>
                    <a:pt x="1068" y="2520"/>
                  </a:lnTo>
                  <a:lnTo>
                    <a:pt x="1097" y="2549"/>
                  </a:lnTo>
                  <a:lnTo>
                    <a:pt x="1128" y="2576"/>
                  </a:lnTo>
                  <a:lnTo>
                    <a:pt x="1161" y="2598"/>
                  </a:lnTo>
                  <a:lnTo>
                    <a:pt x="1197" y="2618"/>
                  </a:lnTo>
                  <a:lnTo>
                    <a:pt x="1234" y="2634"/>
                  </a:lnTo>
                  <a:lnTo>
                    <a:pt x="1273" y="2647"/>
                  </a:lnTo>
                  <a:lnTo>
                    <a:pt x="1316" y="2656"/>
                  </a:lnTo>
                  <a:lnTo>
                    <a:pt x="1316" y="2754"/>
                  </a:lnTo>
                  <a:lnTo>
                    <a:pt x="1318" y="2773"/>
                  </a:lnTo>
                  <a:lnTo>
                    <a:pt x="1324" y="2791"/>
                  </a:lnTo>
                  <a:lnTo>
                    <a:pt x="1335" y="2806"/>
                  </a:lnTo>
                  <a:lnTo>
                    <a:pt x="1348" y="2820"/>
                  </a:lnTo>
                  <a:lnTo>
                    <a:pt x="1365" y="2830"/>
                  </a:lnTo>
                  <a:lnTo>
                    <a:pt x="1383" y="2837"/>
                  </a:lnTo>
                  <a:lnTo>
                    <a:pt x="1402" y="2838"/>
                  </a:lnTo>
                  <a:lnTo>
                    <a:pt x="1422" y="2834"/>
                  </a:lnTo>
                  <a:lnTo>
                    <a:pt x="1439" y="2828"/>
                  </a:lnTo>
                  <a:lnTo>
                    <a:pt x="1455" y="2817"/>
                  </a:lnTo>
                  <a:lnTo>
                    <a:pt x="1467" y="2803"/>
                  </a:lnTo>
                  <a:lnTo>
                    <a:pt x="1476" y="2789"/>
                  </a:lnTo>
                  <a:lnTo>
                    <a:pt x="1482" y="2771"/>
                  </a:lnTo>
                  <a:lnTo>
                    <a:pt x="1484" y="2754"/>
                  </a:lnTo>
                  <a:lnTo>
                    <a:pt x="1484" y="2664"/>
                  </a:lnTo>
                  <a:lnTo>
                    <a:pt x="1525" y="2659"/>
                  </a:lnTo>
                  <a:lnTo>
                    <a:pt x="1568" y="2652"/>
                  </a:lnTo>
                  <a:lnTo>
                    <a:pt x="1608" y="2640"/>
                  </a:lnTo>
                  <a:lnTo>
                    <a:pt x="1648" y="2624"/>
                  </a:lnTo>
                  <a:lnTo>
                    <a:pt x="1685" y="2605"/>
                  </a:lnTo>
                  <a:lnTo>
                    <a:pt x="1720" y="2581"/>
                  </a:lnTo>
                  <a:lnTo>
                    <a:pt x="1750" y="2555"/>
                  </a:lnTo>
                  <a:lnTo>
                    <a:pt x="1777" y="2525"/>
                  </a:lnTo>
                  <a:lnTo>
                    <a:pt x="1799" y="2491"/>
                  </a:lnTo>
                  <a:lnTo>
                    <a:pt x="1816" y="2455"/>
                  </a:lnTo>
                  <a:lnTo>
                    <a:pt x="1829" y="2417"/>
                  </a:lnTo>
                  <a:lnTo>
                    <a:pt x="1836" y="2377"/>
                  </a:lnTo>
                  <a:lnTo>
                    <a:pt x="1838" y="2341"/>
                  </a:lnTo>
                  <a:lnTo>
                    <a:pt x="1835" y="2304"/>
                  </a:lnTo>
                  <a:lnTo>
                    <a:pt x="1829" y="2268"/>
                  </a:lnTo>
                  <a:lnTo>
                    <a:pt x="1817" y="2232"/>
                  </a:lnTo>
                  <a:lnTo>
                    <a:pt x="1802" y="2199"/>
                  </a:lnTo>
                  <a:lnTo>
                    <a:pt x="1803" y="2201"/>
                  </a:lnTo>
                  <a:lnTo>
                    <a:pt x="1805" y="2203"/>
                  </a:lnTo>
                  <a:lnTo>
                    <a:pt x="1806" y="2205"/>
                  </a:lnTo>
                  <a:lnTo>
                    <a:pt x="1807" y="2207"/>
                  </a:lnTo>
                  <a:lnTo>
                    <a:pt x="1808" y="2210"/>
                  </a:lnTo>
                  <a:lnTo>
                    <a:pt x="1808" y="2210"/>
                  </a:lnTo>
                  <a:lnTo>
                    <a:pt x="1808" y="2211"/>
                  </a:lnTo>
                  <a:lnTo>
                    <a:pt x="1808" y="2210"/>
                  </a:lnTo>
                  <a:lnTo>
                    <a:pt x="1807" y="2208"/>
                  </a:lnTo>
                  <a:lnTo>
                    <a:pt x="1806" y="2206"/>
                  </a:lnTo>
                  <a:lnTo>
                    <a:pt x="1804" y="2202"/>
                  </a:lnTo>
                  <a:lnTo>
                    <a:pt x="1802" y="2198"/>
                  </a:lnTo>
                  <a:lnTo>
                    <a:pt x="1799" y="2194"/>
                  </a:lnTo>
                  <a:lnTo>
                    <a:pt x="1797" y="2190"/>
                  </a:lnTo>
                  <a:lnTo>
                    <a:pt x="1796" y="2188"/>
                  </a:lnTo>
                  <a:lnTo>
                    <a:pt x="1795" y="2187"/>
                  </a:lnTo>
                  <a:lnTo>
                    <a:pt x="1795" y="2186"/>
                  </a:lnTo>
                  <a:lnTo>
                    <a:pt x="1795" y="2187"/>
                  </a:lnTo>
                  <a:lnTo>
                    <a:pt x="1796" y="2187"/>
                  </a:lnTo>
                  <a:lnTo>
                    <a:pt x="1797" y="2189"/>
                  </a:lnTo>
                  <a:lnTo>
                    <a:pt x="1798" y="2191"/>
                  </a:lnTo>
                  <a:lnTo>
                    <a:pt x="1799" y="2193"/>
                  </a:lnTo>
                  <a:lnTo>
                    <a:pt x="1800" y="2195"/>
                  </a:lnTo>
                  <a:lnTo>
                    <a:pt x="1802" y="2198"/>
                  </a:lnTo>
                  <a:lnTo>
                    <a:pt x="1783" y="2171"/>
                  </a:lnTo>
                  <a:lnTo>
                    <a:pt x="1762" y="2146"/>
                  </a:lnTo>
                  <a:lnTo>
                    <a:pt x="1739" y="2125"/>
                  </a:lnTo>
                  <a:lnTo>
                    <a:pt x="1713" y="2106"/>
                  </a:lnTo>
                  <a:lnTo>
                    <a:pt x="1686" y="2088"/>
                  </a:lnTo>
                  <a:lnTo>
                    <a:pt x="1657" y="2074"/>
                  </a:lnTo>
                  <a:lnTo>
                    <a:pt x="1627" y="2061"/>
                  </a:lnTo>
                  <a:lnTo>
                    <a:pt x="1580" y="2045"/>
                  </a:lnTo>
                  <a:lnTo>
                    <a:pt x="1532" y="2030"/>
                  </a:lnTo>
                  <a:lnTo>
                    <a:pt x="1484" y="2019"/>
                  </a:lnTo>
                  <a:lnTo>
                    <a:pt x="1484" y="1701"/>
                  </a:lnTo>
                  <a:lnTo>
                    <a:pt x="1514" y="1708"/>
                  </a:lnTo>
                  <a:lnTo>
                    <a:pt x="1544" y="1717"/>
                  </a:lnTo>
                  <a:lnTo>
                    <a:pt x="1572" y="1730"/>
                  </a:lnTo>
                  <a:lnTo>
                    <a:pt x="1599" y="1746"/>
                  </a:lnTo>
                  <a:lnTo>
                    <a:pt x="1621" y="1765"/>
                  </a:lnTo>
                  <a:lnTo>
                    <a:pt x="1638" y="1788"/>
                  </a:lnTo>
                  <a:lnTo>
                    <a:pt x="1645" y="1800"/>
                  </a:lnTo>
                  <a:lnTo>
                    <a:pt x="1652" y="1814"/>
                  </a:lnTo>
                  <a:lnTo>
                    <a:pt x="1657" y="1828"/>
                  </a:lnTo>
                  <a:lnTo>
                    <a:pt x="1661" y="1842"/>
                  </a:lnTo>
                  <a:lnTo>
                    <a:pt x="1670" y="1859"/>
                  </a:lnTo>
                  <a:lnTo>
                    <a:pt x="1683" y="1874"/>
                  </a:lnTo>
                  <a:lnTo>
                    <a:pt x="1698" y="1885"/>
                  </a:lnTo>
                  <a:lnTo>
                    <a:pt x="1716" y="1892"/>
                  </a:lnTo>
                  <a:lnTo>
                    <a:pt x="1736" y="1896"/>
                  </a:lnTo>
                  <a:lnTo>
                    <a:pt x="1755" y="1894"/>
                  </a:lnTo>
                  <a:lnTo>
                    <a:pt x="1774" y="1888"/>
                  </a:lnTo>
                  <a:lnTo>
                    <a:pt x="1790" y="1878"/>
                  </a:lnTo>
                  <a:lnTo>
                    <a:pt x="1804" y="1864"/>
                  </a:lnTo>
                  <a:lnTo>
                    <a:pt x="1815" y="1847"/>
                  </a:lnTo>
                  <a:lnTo>
                    <a:pt x="1820" y="1832"/>
                  </a:lnTo>
                  <a:lnTo>
                    <a:pt x="1823" y="1816"/>
                  </a:lnTo>
                  <a:lnTo>
                    <a:pt x="1822" y="1799"/>
                  </a:lnTo>
                  <a:lnTo>
                    <a:pt x="1818" y="1785"/>
                  </a:lnTo>
                  <a:lnTo>
                    <a:pt x="1814" y="1769"/>
                  </a:lnTo>
                  <a:lnTo>
                    <a:pt x="1802" y="1739"/>
                  </a:lnTo>
                  <a:lnTo>
                    <a:pt x="1784" y="1704"/>
                  </a:lnTo>
                  <a:lnTo>
                    <a:pt x="1761" y="1672"/>
                  </a:lnTo>
                  <a:lnTo>
                    <a:pt x="1736" y="1643"/>
                  </a:lnTo>
                  <a:lnTo>
                    <a:pt x="1705" y="1616"/>
                  </a:lnTo>
                  <a:lnTo>
                    <a:pt x="1670" y="1592"/>
                  </a:lnTo>
                  <a:lnTo>
                    <a:pt x="1634" y="1573"/>
                  </a:lnTo>
                  <a:lnTo>
                    <a:pt x="1596" y="1558"/>
                  </a:lnTo>
                  <a:lnTo>
                    <a:pt x="1556" y="1545"/>
                  </a:lnTo>
                  <a:lnTo>
                    <a:pt x="1516" y="1536"/>
                  </a:lnTo>
                  <a:lnTo>
                    <a:pt x="1484" y="1531"/>
                  </a:lnTo>
                  <a:lnTo>
                    <a:pt x="1484" y="1438"/>
                  </a:lnTo>
                  <a:lnTo>
                    <a:pt x="1482" y="1420"/>
                  </a:lnTo>
                  <a:lnTo>
                    <a:pt x="1475" y="1402"/>
                  </a:lnTo>
                  <a:lnTo>
                    <a:pt x="1464" y="1386"/>
                  </a:lnTo>
                  <a:lnTo>
                    <a:pt x="1451" y="1373"/>
                  </a:lnTo>
                  <a:lnTo>
                    <a:pt x="1435" y="1363"/>
                  </a:lnTo>
                  <a:lnTo>
                    <a:pt x="1417" y="1357"/>
                  </a:lnTo>
                  <a:lnTo>
                    <a:pt x="1397" y="1356"/>
                  </a:lnTo>
                  <a:close/>
                  <a:moveTo>
                    <a:pt x="843" y="0"/>
                  </a:moveTo>
                  <a:lnTo>
                    <a:pt x="870" y="1"/>
                  </a:lnTo>
                  <a:lnTo>
                    <a:pt x="898" y="6"/>
                  </a:lnTo>
                  <a:lnTo>
                    <a:pt x="927" y="15"/>
                  </a:lnTo>
                  <a:lnTo>
                    <a:pt x="957" y="25"/>
                  </a:lnTo>
                  <a:lnTo>
                    <a:pt x="988" y="36"/>
                  </a:lnTo>
                  <a:lnTo>
                    <a:pt x="1019" y="50"/>
                  </a:lnTo>
                  <a:lnTo>
                    <a:pt x="1052" y="64"/>
                  </a:lnTo>
                  <a:lnTo>
                    <a:pt x="1084" y="79"/>
                  </a:lnTo>
                  <a:lnTo>
                    <a:pt x="1117" y="92"/>
                  </a:lnTo>
                  <a:lnTo>
                    <a:pt x="1150" y="105"/>
                  </a:lnTo>
                  <a:lnTo>
                    <a:pt x="1185" y="116"/>
                  </a:lnTo>
                  <a:lnTo>
                    <a:pt x="1218" y="124"/>
                  </a:lnTo>
                  <a:lnTo>
                    <a:pt x="1252" y="130"/>
                  </a:lnTo>
                  <a:lnTo>
                    <a:pt x="1285" y="133"/>
                  </a:lnTo>
                  <a:lnTo>
                    <a:pt x="1319" y="131"/>
                  </a:lnTo>
                  <a:lnTo>
                    <a:pt x="1348" y="125"/>
                  </a:lnTo>
                  <a:lnTo>
                    <a:pt x="1381" y="118"/>
                  </a:lnTo>
                  <a:lnTo>
                    <a:pt x="1418" y="109"/>
                  </a:lnTo>
                  <a:lnTo>
                    <a:pt x="1455" y="98"/>
                  </a:lnTo>
                  <a:lnTo>
                    <a:pt x="1495" y="87"/>
                  </a:lnTo>
                  <a:lnTo>
                    <a:pt x="1536" y="76"/>
                  </a:lnTo>
                  <a:lnTo>
                    <a:pt x="1578" y="64"/>
                  </a:lnTo>
                  <a:lnTo>
                    <a:pt x="1621" y="52"/>
                  </a:lnTo>
                  <a:lnTo>
                    <a:pt x="1663" y="41"/>
                  </a:lnTo>
                  <a:lnTo>
                    <a:pt x="1705" y="31"/>
                  </a:lnTo>
                  <a:lnTo>
                    <a:pt x="1745" y="22"/>
                  </a:lnTo>
                  <a:lnTo>
                    <a:pt x="1784" y="16"/>
                  </a:lnTo>
                  <a:lnTo>
                    <a:pt x="1822" y="10"/>
                  </a:lnTo>
                  <a:lnTo>
                    <a:pt x="1857" y="8"/>
                  </a:lnTo>
                  <a:lnTo>
                    <a:pt x="1889" y="8"/>
                  </a:lnTo>
                  <a:lnTo>
                    <a:pt x="1917" y="11"/>
                  </a:lnTo>
                  <a:lnTo>
                    <a:pt x="1928" y="17"/>
                  </a:lnTo>
                  <a:lnTo>
                    <a:pt x="1938" y="27"/>
                  </a:lnTo>
                  <a:lnTo>
                    <a:pt x="1944" y="40"/>
                  </a:lnTo>
                  <a:lnTo>
                    <a:pt x="1948" y="58"/>
                  </a:lnTo>
                  <a:lnTo>
                    <a:pt x="1949" y="80"/>
                  </a:lnTo>
                  <a:lnTo>
                    <a:pt x="1947" y="105"/>
                  </a:lnTo>
                  <a:lnTo>
                    <a:pt x="1944" y="132"/>
                  </a:lnTo>
                  <a:lnTo>
                    <a:pt x="1938" y="163"/>
                  </a:lnTo>
                  <a:lnTo>
                    <a:pt x="1929" y="195"/>
                  </a:lnTo>
                  <a:lnTo>
                    <a:pt x="1918" y="229"/>
                  </a:lnTo>
                  <a:lnTo>
                    <a:pt x="1905" y="265"/>
                  </a:lnTo>
                  <a:lnTo>
                    <a:pt x="1891" y="304"/>
                  </a:lnTo>
                  <a:lnTo>
                    <a:pt x="1874" y="342"/>
                  </a:lnTo>
                  <a:lnTo>
                    <a:pt x="1856" y="381"/>
                  </a:lnTo>
                  <a:lnTo>
                    <a:pt x="1836" y="421"/>
                  </a:lnTo>
                  <a:lnTo>
                    <a:pt x="1814" y="461"/>
                  </a:lnTo>
                  <a:lnTo>
                    <a:pt x="1791" y="501"/>
                  </a:lnTo>
                  <a:lnTo>
                    <a:pt x="1767" y="539"/>
                  </a:lnTo>
                  <a:lnTo>
                    <a:pt x="1740" y="577"/>
                  </a:lnTo>
                  <a:lnTo>
                    <a:pt x="1713" y="614"/>
                  </a:lnTo>
                  <a:lnTo>
                    <a:pt x="1684" y="649"/>
                  </a:lnTo>
                  <a:lnTo>
                    <a:pt x="1654" y="682"/>
                  </a:lnTo>
                  <a:lnTo>
                    <a:pt x="1623" y="713"/>
                  </a:lnTo>
                  <a:lnTo>
                    <a:pt x="1591" y="742"/>
                  </a:lnTo>
                  <a:lnTo>
                    <a:pt x="1632" y="761"/>
                  </a:lnTo>
                  <a:lnTo>
                    <a:pt x="1674" y="780"/>
                  </a:lnTo>
                  <a:lnTo>
                    <a:pt x="1717" y="804"/>
                  </a:lnTo>
                  <a:lnTo>
                    <a:pt x="1759" y="829"/>
                  </a:lnTo>
                  <a:lnTo>
                    <a:pt x="1803" y="856"/>
                  </a:lnTo>
                  <a:lnTo>
                    <a:pt x="1845" y="885"/>
                  </a:lnTo>
                  <a:lnTo>
                    <a:pt x="1889" y="916"/>
                  </a:lnTo>
                  <a:lnTo>
                    <a:pt x="1931" y="949"/>
                  </a:lnTo>
                  <a:lnTo>
                    <a:pt x="1975" y="985"/>
                  </a:lnTo>
                  <a:lnTo>
                    <a:pt x="2017" y="1022"/>
                  </a:lnTo>
                  <a:lnTo>
                    <a:pt x="2060" y="1060"/>
                  </a:lnTo>
                  <a:lnTo>
                    <a:pt x="2102" y="1100"/>
                  </a:lnTo>
                  <a:lnTo>
                    <a:pt x="2144" y="1141"/>
                  </a:lnTo>
                  <a:lnTo>
                    <a:pt x="2185" y="1185"/>
                  </a:lnTo>
                  <a:lnTo>
                    <a:pt x="2225" y="1228"/>
                  </a:lnTo>
                  <a:lnTo>
                    <a:pt x="2266" y="1274"/>
                  </a:lnTo>
                  <a:lnTo>
                    <a:pt x="2305" y="1320"/>
                  </a:lnTo>
                  <a:lnTo>
                    <a:pt x="2343" y="1368"/>
                  </a:lnTo>
                  <a:lnTo>
                    <a:pt x="2382" y="1417"/>
                  </a:lnTo>
                  <a:lnTo>
                    <a:pt x="2418" y="1466"/>
                  </a:lnTo>
                  <a:lnTo>
                    <a:pt x="2453" y="1517"/>
                  </a:lnTo>
                  <a:lnTo>
                    <a:pt x="2488" y="1569"/>
                  </a:lnTo>
                  <a:lnTo>
                    <a:pt x="2522" y="1621"/>
                  </a:lnTo>
                  <a:lnTo>
                    <a:pt x="2554" y="1674"/>
                  </a:lnTo>
                  <a:lnTo>
                    <a:pt x="2584" y="1727"/>
                  </a:lnTo>
                  <a:lnTo>
                    <a:pt x="2613" y="1780"/>
                  </a:lnTo>
                  <a:lnTo>
                    <a:pt x="2641" y="1834"/>
                  </a:lnTo>
                  <a:lnTo>
                    <a:pt x="2667" y="1889"/>
                  </a:lnTo>
                  <a:lnTo>
                    <a:pt x="2691" y="1943"/>
                  </a:lnTo>
                  <a:lnTo>
                    <a:pt x="2714" y="1998"/>
                  </a:lnTo>
                  <a:lnTo>
                    <a:pt x="2735" y="2053"/>
                  </a:lnTo>
                  <a:lnTo>
                    <a:pt x="2754" y="2108"/>
                  </a:lnTo>
                  <a:lnTo>
                    <a:pt x="2770" y="2163"/>
                  </a:lnTo>
                  <a:lnTo>
                    <a:pt x="2785" y="2218"/>
                  </a:lnTo>
                  <a:lnTo>
                    <a:pt x="2798" y="2272"/>
                  </a:lnTo>
                  <a:lnTo>
                    <a:pt x="2808" y="2326"/>
                  </a:lnTo>
                  <a:lnTo>
                    <a:pt x="2816" y="2379"/>
                  </a:lnTo>
                  <a:lnTo>
                    <a:pt x="2822" y="2432"/>
                  </a:lnTo>
                  <a:lnTo>
                    <a:pt x="2825" y="2485"/>
                  </a:lnTo>
                  <a:lnTo>
                    <a:pt x="2825" y="2537"/>
                  </a:lnTo>
                  <a:lnTo>
                    <a:pt x="2824" y="2589"/>
                  </a:lnTo>
                  <a:lnTo>
                    <a:pt x="2819" y="2639"/>
                  </a:lnTo>
                  <a:lnTo>
                    <a:pt x="2812" y="2688"/>
                  </a:lnTo>
                  <a:lnTo>
                    <a:pt x="2801" y="2737"/>
                  </a:lnTo>
                  <a:lnTo>
                    <a:pt x="2788" y="2785"/>
                  </a:lnTo>
                  <a:lnTo>
                    <a:pt x="2771" y="2831"/>
                  </a:lnTo>
                  <a:lnTo>
                    <a:pt x="2751" y="2876"/>
                  </a:lnTo>
                  <a:lnTo>
                    <a:pt x="2729" y="2920"/>
                  </a:lnTo>
                  <a:lnTo>
                    <a:pt x="2703" y="2963"/>
                  </a:lnTo>
                  <a:lnTo>
                    <a:pt x="2674" y="3004"/>
                  </a:lnTo>
                  <a:lnTo>
                    <a:pt x="2641" y="3044"/>
                  </a:lnTo>
                  <a:lnTo>
                    <a:pt x="2604" y="3082"/>
                  </a:lnTo>
                  <a:lnTo>
                    <a:pt x="2565" y="3118"/>
                  </a:lnTo>
                  <a:lnTo>
                    <a:pt x="2522" y="3153"/>
                  </a:lnTo>
                  <a:lnTo>
                    <a:pt x="2474" y="3186"/>
                  </a:lnTo>
                  <a:lnTo>
                    <a:pt x="2423" y="3217"/>
                  </a:lnTo>
                  <a:lnTo>
                    <a:pt x="2368" y="3246"/>
                  </a:lnTo>
                  <a:lnTo>
                    <a:pt x="2309" y="3273"/>
                  </a:lnTo>
                  <a:lnTo>
                    <a:pt x="2246" y="3297"/>
                  </a:lnTo>
                  <a:lnTo>
                    <a:pt x="2180" y="3319"/>
                  </a:lnTo>
                  <a:lnTo>
                    <a:pt x="2108" y="3340"/>
                  </a:lnTo>
                  <a:lnTo>
                    <a:pt x="2033" y="3358"/>
                  </a:lnTo>
                  <a:lnTo>
                    <a:pt x="1952" y="3373"/>
                  </a:lnTo>
                  <a:lnTo>
                    <a:pt x="1868" y="3386"/>
                  </a:lnTo>
                  <a:lnTo>
                    <a:pt x="1779" y="3396"/>
                  </a:lnTo>
                  <a:lnTo>
                    <a:pt x="1686" y="3403"/>
                  </a:lnTo>
                  <a:lnTo>
                    <a:pt x="1587" y="3409"/>
                  </a:lnTo>
                  <a:lnTo>
                    <a:pt x="1484" y="3410"/>
                  </a:lnTo>
                  <a:lnTo>
                    <a:pt x="1376" y="3409"/>
                  </a:lnTo>
                  <a:lnTo>
                    <a:pt x="1263" y="3404"/>
                  </a:lnTo>
                  <a:lnTo>
                    <a:pt x="1145" y="3397"/>
                  </a:lnTo>
                  <a:lnTo>
                    <a:pt x="1048" y="3389"/>
                  </a:lnTo>
                  <a:lnTo>
                    <a:pt x="956" y="3378"/>
                  </a:lnTo>
                  <a:lnTo>
                    <a:pt x="869" y="3363"/>
                  </a:lnTo>
                  <a:lnTo>
                    <a:pt x="786" y="3345"/>
                  </a:lnTo>
                  <a:lnTo>
                    <a:pt x="708" y="3326"/>
                  </a:lnTo>
                  <a:lnTo>
                    <a:pt x="636" y="3303"/>
                  </a:lnTo>
                  <a:lnTo>
                    <a:pt x="566" y="3278"/>
                  </a:lnTo>
                  <a:lnTo>
                    <a:pt x="502" y="3251"/>
                  </a:lnTo>
                  <a:lnTo>
                    <a:pt x="442" y="3221"/>
                  </a:lnTo>
                  <a:lnTo>
                    <a:pt x="387" y="3190"/>
                  </a:lnTo>
                  <a:lnTo>
                    <a:pt x="336" y="3156"/>
                  </a:lnTo>
                  <a:lnTo>
                    <a:pt x="288" y="3120"/>
                  </a:lnTo>
                  <a:lnTo>
                    <a:pt x="244" y="3082"/>
                  </a:lnTo>
                  <a:lnTo>
                    <a:pt x="205" y="3043"/>
                  </a:lnTo>
                  <a:lnTo>
                    <a:pt x="169" y="3001"/>
                  </a:lnTo>
                  <a:lnTo>
                    <a:pt x="137" y="2959"/>
                  </a:lnTo>
                  <a:lnTo>
                    <a:pt x="109" y="2914"/>
                  </a:lnTo>
                  <a:lnTo>
                    <a:pt x="84" y="2868"/>
                  </a:lnTo>
                  <a:lnTo>
                    <a:pt x="62" y="2821"/>
                  </a:lnTo>
                  <a:lnTo>
                    <a:pt x="43" y="2772"/>
                  </a:lnTo>
                  <a:lnTo>
                    <a:pt x="29" y="2721"/>
                  </a:lnTo>
                  <a:lnTo>
                    <a:pt x="17" y="2671"/>
                  </a:lnTo>
                  <a:lnTo>
                    <a:pt x="8" y="2619"/>
                  </a:lnTo>
                  <a:lnTo>
                    <a:pt x="3" y="2566"/>
                  </a:lnTo>
                  <a:lnTo>
                    <a:pt x="0" y="2512"/>
                  </a:lnTo>
                  <a:lnTo>
                    <a:pt x="0" y="2458"/>
                  </a:lnTo>
                  <a:lnTo>
                    <a:pt x="2" y="2402"/>
                  </a:lnTo>
                  <a:lnTo>
                    <a:pt x="8" y="2347"/>
                  </a:lnTo>
                  <a:lnTo>
                    <a:pt x="16" y="2290"/>
                  </a:lnTo>
                  <a:lnTo>
                    <a:pt x="26" y="2234"/>
                  </a:lnTo>
                  <a:lnTo>
                    <a:pt x="38" y="2177"/>
                  </a:lnTo>
                  <a:lnTo>
                    <a:pt x="54" y="2120"/>
                  </a:lnTo>
                  <a:lnTo>
                    <a:pt x="70" y="2063"/>
                  </a:lnTo>
                  <a:lnTo>
                    <a:pt x="90" y="2006"/>
                  </a:lnTo>
                  <a:lnTo>
                    <a:pt x="111" y="1948"/>
                  </a:lnTo>
                  <a:lnTo>
                    <a:pt x="135" y="1891"/>
                  </a:lnTo>
                  <a:lnTo>
                    <a:pt x="159" y="1835"/>
                  </a:lnTo>
                  <a:lnTo>
                    <a:pt x="185" y="1778"/>
                  </a:lnTo>
                  <a:lnTo>
                    <a:pt x="213" y="1722"/>
                  </a:lnTo>
                  <a:lnTo>
                    <a:pt x="243" y="1668"/>
                  </a:lnTo>
                  <a:lnTo>
                    <a:pt x="274" y="1613"/>
                  </a:lnTo>
                  <a:lnTo>
                    <a:pt x="308" y="1558"/>
                  </a:lnTo>
                  <a:lnTo>
                    <a:pt x="342" y="1505"/>
                  </a:lnTo>
                  <a:lnTo>
                    <a:pt x="376" y="1452"/>
                  </a:lnTo>
                  <a:lnTo>
                    <a:pt x="412" y="1401"/>
                  </a:lnTo>
                  <a:lnTo>
                    <a:pt x="449" y="1350"/>
                  </a:lnTo>
                  <a:lnTo>
                    <a:pt x="488" y="1301"/>
                  </a:lnTo>
                  <a:lnTo>
                    <a:pt x="526" y="1253"/>
                  </a:lnTo>
                  <a:lnTo>
                    <a:pt x="566" y="1206"/>
                  </a:lnTo>
                  <a:lnTo>
                    <a:pt x="607" y="1161"/>
                  </a:lnTo>
                  <a:lnTo>
                    <a:pt x="647" y="1117"/>
                  </a:lnTo>
                  <a:lnTo>
                    <a:pt x="689" y="1075"/>
                  </a:lnTo>
                  <a:lnTo>
                    <a:pt x="730" y="1034"/>
                  </a:lnTo>
                  <a:lnTo>
                    <a:pt x="771" y="995"/>
                  </a:lnTo>
                  <a:lnTo>
                    <a:pt x="814" y="959"/>
                  </a:lnTo>
                  <a:lnTo>
                    <a:pt x="856" y="923"/>
                  </a:lnTo>
                  <a:lnTo>
                    <a:pt x="899" y="890"/>
                  </a:lnTo>
                  <a:lnTo>
                    <a:pt x="940" y="860"/>
                  </a:lnTo>
                  <a:lnTo>
                    <a:pt x="983" y="831"/>
                  </a:lnTo>
                  <a:lnTo>
                    <a:pt x="1024" y="805"/>
                  </a:lnTo>
                  <a:lnTo>
                    <a:pt x="1066" y="781"/>
                  </a:lnTo>
                  <a:lnTo>
                    <a:pt x="1106" y="761"/>
                  </a:lnTo>
                  <a:lnTo>
                    <a:pt x="1067" y="733"/>
                  </a:lnTo>
                  <a:lnTo>
                    <a:pt x="1028" y="703"/>
                  </a:lnTo>
                  <a:lnTo>
                    <a:pt x="992" y="669"/>
                  </a:lnTo>
                  <a:lnTo>
                    <a:pt x="958" y="634"/>
                  </a:lnTo>
                  <a:lnTo>
                    <a:pt x="925" y="597"/>
                  </a:lnTo>
                  <a:lnTo>
                    <a:pt x="894" y="559"/>
                  </a:lnTo>
                  <a:lnTo>
                    <a:pt x="866" y="519"/>
                  </a:lnTo>
                  <a:lnTo>
                    <a:pt x="839" y="479"/>
                  </a:lnTo>
                  <a:lnTo>
                    <a:pt x="815" y="437"/>
                  </a:lnTo>
                  <a:lnTo>
                    <a:pt x="793" y="397"/>
                  </a:lnTo>
                  <a:lnTo>
                    <a:pt x="774" y="357"/>
                  </a:lnTo>
                  <a:lnTo>
                    <a:pt x="757" y="316"/>
                  </a:lnTo>
                  <a:lnTo>
                    <a:pt x="744" y="278"/>
                  </a:lnTo>
                  <a:lnTo>
                    <a:pt x="733" y="239"/>
                  </a:lnTo>
                  <a:lnTo>
                    <a:pt x="725" y="204"/>
                  </a:lnTo>
                  <a:lnTo>
                    <a:pt x="721" y="170"/>
                  </a:lnTo>
                  <a:lnTo>
                    <a:pt x="720" y="139"/>
                  </a:lnTo>
                  <a:lnTo>
                    <a:pt x="722" y="110"/>
                  </a:lnTo>
                  <a:lnTo>
                    <a:pt x="727" y="84"/>
                  </a:lnTo>
                  <a:lnTo>
                    <a:pt x="736" y="62"/>
                  </a:lnTo>
                  <a:lnTo>
                    <a:pt x="750" y="44"/>
                  </a:lnTo>
                  <a:lnTo>
                    <a:pt x="770" y="24"/>
                  </a:lnTo>
                  <a:lnTo>
                    <a:pt x="793" y="11"/>
                  </a:lnTo>
                  <a:lnTo>
                    <a:pt x="818" y="3"/>
                  </a:lnTo>
                  <a:lnTo>
                    <a:pt x="843" y="0"/>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pPr defTabSz="914126">
                <a:defRPr/>
              </a:pPr>
              <a:endParaRPr lang="en-US" sz="1799" kern="0">
                <a:solidFill>
                  <a:prstClr val="black"/>
                </a:solidFill>
                <a:latin typeface="Calibri"/>
              </a:endParaRPr>
            </a:p>
          </p:txBody>
        </p:sp>
        <p:sp>
          <p:nvSpPr>
            <p:cNvPr id="116" name="Freeform 22"/>
            <p:cNvSpPr>
              <a:spLocks/>
            </p:cNvSpPr>
            <p:nvPr/>
          </p:nvSpPr>
          <p:spPr bwMode="auto">
            <a:xfrm>
              <a:off x="5028" y="3802"/>
              <a:ext cx="0" cy="0"/>
            </a:xfrm>
            <a:custGeom>
              <a:avLst/>
              <a:gdLst>
                <a:gd name="T0" fmla="*/ 1 w 1"/>
                <a:gd name="T1" fmla="*/ 0 h 2"/>
                <a:gd name="T2" fmla="*/ 1 w 1"/>
                <a:gd name="T3" fmla="*/ 1 h 2"/>
                <a:gd name="T4" fmla="*/ 0 w 1"/>
                <a:gd name="T5" fmla="*/ 2 h 2"/>
                <a:gd name="T6" fmla="*/ 1 w 1"/>
                <a:gd name="T7" fmla="*/ 1 h 2"/>
                <a:gd name="T8" fmla="*/ 1 w 1"/>
                <a:gd name="T9" fmla="*/ 0 h 2"/>
              </a:gdLst>
              <a:ahLst/>
              <a:cxnLst>
                <a:cxn ang="0">
                  <a:pos x="T0" y="T1"/>
                </a:cxn>
                <a:cxn ang="0">
                  <a:pos x="T2" y="T3"/>
                </a:cxn>
                <a:cxn ang="0">
                  <a:pos x="T4" y="T5"/>
                </a:cxn>
                <a:cxn ang="0">
                  <a:pos x="T6" y="T7"/>
                </a:cxn>
                <a:cxn ang="0">
                  <a:pos x="T8" y="T9"/>
                </a:cxn>
              </a:cxnLst>
              <a:rect l="0" t="0" r="r" b="b"/>
              <a:pathLst>
                <a:path w="1" h="2">
                  <a:moveTo>
                    <a:pt x="1" y="0"/>
                  </a:moveTo>
                  <a:lnTo>
                    <a:pt x="1" y="1"/>
                  </a:lnTo>
                  <a:lnTo>
                    <a:pt x="0" y="2"/>
                  </a:lnTo>
                  <a:lnTo>
                    <a:pt x="1" y="1"/>
                  </a:lnTo>
                  <a:lnTo>
                    <a:pt x="1" y="0"/>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pPr defTabSz="914126">
                <a:defRPr/>
              </a:pPr>
              <a:endParaRPr lang="en-US" sz="1799" kern="0">
                <a:solidFill>
                  <a:prstClr val="black"/>
                </a:solidFill>
                <a:latin typeface="Calibri"/>
              </a:endParaRPr>
            </a:p>
          </p:txBody>
        </p:sp>
      </p:grpSp>
      <p:sp>
        <p:nvSpPr>
          <p:cNvPr id="2" name="Rectangle 1"/>
          <p:cNvSpPr/>
          <p:nvPr/>
        </p:nvSpPr>
        <p:spPr>
          <a:xfrm>
            <a:off x="5378239" y="3244334"/>
            <a:ext cx="1435521" cy="369332"/>
          </a:xfrm>
          <a:prstGeom prst="rect">
            <a:avLst/>
          </a:prstGeom>
        </p:spPr>
        <p:txBody>
          <a:bodyPr wrap="none">
            <a:spAutoFit/>
          </a:bodyPr>
          <a:lstStyle/>
          <a:p>
            <a:r>
              <a:rPr lang="en-US" b="1" i="1" dirty="0">
                <a:solidFill>
                  <a:schemeClr val="bg1"/>
                </a:solidFill>
              </a:rPr>
              <a:t>Cost Analysis</a:t>
            </a:r>
          </a:p>
        </p:txBody>
      </p:sp>
      <p:sp>
        <p:nvSpPr>
          <p:cNvPr id="4" name="Slide Number Placeholder 3"/>
          <p:cNvSpPr>
            <a:spLocks noGrp="1"/>
          </p:cNvSpPr>
          <p:nvPr>
            <p:ph type="sldNum" sz="quarter" idx="12"/>
          </p:nvPr>
        </p:nvSpPr>
        <p:spPr/>
        <p:txBody>
          <a:bodyPr/>
          <a:lstStyle/>
          <a:p>
            <a:fld id="{4DDFD88F-D5A1-4479-A90D-2D9AB45F530B}" type="slidenum">
              <a:rPr lang="en-US" smtClean="0"/>
              <a:t>64</a:t>
            </a:fld>
            <a:endParaRPr lang="en-US"/>
          </a:p>
        </p:txBody>
      </p:sp>
      <p:sp>
        <p:nvSpPr>
          <p:cNvPr id="13" name="Rectangle 2"/>
          <p:cNvSpPr txBox="1">
            <a:spLocks noChangeArrowheads="1"/>
          </p:cNvSpPr>
          <p:nvPr/>
        </p:nvSpPr>
        <p:spPr bwMode="auto">
          <a:xfrm>
            <a:off x="825190" y="600957"/>
            <a:ext cx="10337181" cy="74252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0682" tIns="40341" rIns="80682" bIns="40341"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t"/>
            <a:r>
              <a:rPr lang="en-US" altLang="en-US" sz="3600" b="1" dirty="0" smtClean="0">
                <a:solidFill>
                  <a:srgbClr val="336600"/>
                </a:solidFill>
                <a:latin typeface="Arial" panose="020B0604020202020204" pitchFamily="34" charset="0"/>
                <a:cs typeface="Arial" panose="020B0604020202020204" pitchFamily="34" charset="0"/>
              </a:rPr>
              <a:t>Independent Cost Estimates - What</a:t>
            </a:r>
            <a:endParaRPr lang="en-US" altLang="en-US" sz="3600" b="1" dirty="0">
              <a:solidFill>
                <a:srgbClr val="3366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39373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Slide Number Placeholder 3"/>
          <p:cNvSpPr>
            <a:spLocks noGrp="1"/>
          </p:cNvSpPr>
          <p:nvPr>
            <p:ph type="sldNum" sz="quarter" idx="12"/>
          </p:nvPr>
        </p:nvSpPr>
        <p:spPr bwMode="auto">
          <a:xfrm>
            <a:off x="8610600" y="63563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118" u="sng">
                <a:solidFill>
                  <a:schemeClr val="tx1"/>
                </a:solidFill>
                <a:latin typeface="Times New Roman" panose="02020603050405020304" pitchFamily="18" charset="0"/>
              </a:defRPr>
            </a:lvl1pPr>
            <a:lvl2pPr marL="655579" indent="-252146">
              <a:defRPr sz="2118" u="sng">
                <a:solidFill>
                  <a:schemeClr val="tx1"/>
                </a:solidFill>
                <a:latin typeface="Times New Roman" panose="02020603050405020304" pitchFamily="18" charset="0"/>
              </a:defRPr>
            </a:lvl2pPr>
            <a:lvl3pPr marL="1008583" indent="-201717">
              <a:defRPr sz="2118" u="sng">
                <a:solidFill>
                  <a:schemeClr val="tx1"/>
                </a:solidFill>
                <a:latin typeface="Times New Roman" panose="02020603050405020304" pitchFamily="18" charset="0"/>
              </a:defRPr>
            </a:lvl3pPr>
            <a:lvl4pPr marL="1412016" indent="-201717">
              <a:defRPr sz="2118" u="sng">
                <a:solidFill>
                  <a:schemeClr val="tx1"/>
                </a:solidFill>
                <a:latin typeface="Times New Roman" panose="02020603050405020304" pitchFamily="18" charset="0"/>
              </a:defRPr>
            </a:lvl4pPr>
            <a:lvl5pPr marL="1815450" indent="-201717">
              <a:defRPr sz="2118" u="sng">
                <a:solidFill>
                  <a:schemeClr val="tx1"/>
                </a:solidFill>
                <a:latin typeface="Times New Roman" panose="02020603050405020304" pitchFamily="18" charset="0"/>
              </a:defRPr>
            </a:lvl5pPr>
            <a:lvl6pPr marL="2218883" indent="-201717" eaLnBrk="0" fontAlgn="base" hangingPunct="0">
              <a:spcBef>
                <a:spcPct val="0"/>
              </a:spcBef>
              <a:spcAft>
                <a:spcPct val="0"/>
              </a:spcAft>
              <a:defRPr sz="2118" u="sng">
                <a:solidFill>
                  <a:schemeClr val="tx1"/>
                </a:solidFill>
                <a:latin typeface="Times New Roman" panose="02020603050405020304" pitchFamily="18" charset="0"/>
              </a:defRPr>
            </a:lvl6pPr>
            <a:lvl7pPr marL="2622316" indent="-201717" eaLnBrk="0" fontAlgn="base" hangingPunct="0">
              <a:spcBef>
                <a:spcPct val="0"/>
              </a:spcBef>
              <a:spcAft>
                <a:spcPct val="0"/>
              </a:spcAft>
              <a:defRPr sz="2118" u="sng">
                <a:solidFill>
                  <a:schemeClr val="tx1"/>
                </a:solidFill>
                <a:latin typeface="Times New Roman" panose="02020603050405020304" pitchFamily="18" charset="0"/>
              </a:defRPr>
            </a:lvl7pPr>
            <a:lvl8pPr marL="3025750" indent="-201717" eaLnBrk="0" fontAlgn="base" hangingPunct="0">
              <a:spcBef>
                <a:spcPct val="0"/>
              </a:spcBef>
              <a:spcAft>
                <a:spcPct val="0"/>
              </a:spcAft>
              <a:defRPr sz="2118" u="sng">
                <a:solidFill>
                  <a:schemeClr val="tx1"/>
                </a:solidFill>
                <a:latin typeface="Times New Roman" panose="02020603050405020304" pitchFamily="18" charset="0"/>
              </a:defRPr>
            </a:lvl8pPr>
            <a:lvl9pPr marL="3429183" indent="-201717" eaLnBrk="0" fontAlgn="base" hangingPunct="0">
              <a:spcBef>
                <a:spcPct val="0"/>
              </a:spcBef>
              <a:spcAft>
                <a:spcPct val="0"/>
              </a:spcAft>
              <a:defRPr sz="2118" u="sng">
                <a:solidFill>
                  <a:schemeClr val="tx1"/>
                </a:solidFill>
                <a:latin typeface="Times New Roman" panose="02020603050405020304" pitchFamily="18" charset="0"/>
              </a:defRPr>
            </a:lvl9pPr>
          </a:lstStyle>
          <a:p>
            <a:fld id="{5AA417CE-B12E-40D6-A205-46E2FCF471AD}" type="slidenum">
              <a:rPr lang="en-US" altLang="en-US" sz="1147" u="none">
                <a:solidFill>
                  <a:srgbClr val="898989"/>
                </a:solidFill>
              </a:rPr>
              <a:pPr/>
              <a:t>65</a:t>
            </a:fld>
            <a:endParaRPr lang="en-US" altLang="en-US" sz="1147" u="none">
              <a:solidFill>
                <a:srgbClr val="898989"/>
              </a:solidFill>
            </a:endParaRPr>
          </a:p>
        </p:txBody>
      </p:sp>
      <p:pic>
        <p:nvPicPr>
          <p:cNvPr id="6" name="Picture 5"/>
          <p:cNvPicPr>
            <a:picLocks noChangeAspect="1"/>
          </p:cNvPicPr>
          <p:nvPr/>
        </p:nvPicPr>
        <p:blipFill>
          <a:blip r:embed="rId3"/>
          <a:stretch>
            <a:fillRect/>
          </a:stretch>
        </p:blipFill>
        <p:spPr>
          <a:xfrm>
            <a:off x="1409267" y="2581706"/>
            <a:ext cx="3712026" cy="1517387"/>
          </a:xfrm>
          <a:prstGeom prst="rect">
            <a:avLst/>
          </a:prstGeom>
        </p:spPr>
      </p:pic>
      <p:pic>
        <p:nvPicPr>
          <p:cNvPr id="14" name="Picture 13"/>
          <p:cNvPicPr>
            <a:picLocks noChangeAspect="1"/>
          </p:cNvPicPr>
          <p:nvPr/>
        </p:nvPicPr>
        <p:blipFill>
          <a:blip r:embed="rId4"/>
          <a:stretch>
            <a:fillRect/>
          </a:stretch>
        </p:blipFill>
        <p:spPr>
          <a:xfrm>
            <a:off x="6719887" y="2581706"/>
            <a:ext cx="3781425" cy="1819275"/>
          </a:xfrm>
          <a:prstGeom prst="rect">
            <a:avLst/>
          </a:prstGeom>
          <a:ln w="60325">
            <a:noFill/>
          </a:ln>
        </p:spPr>
      </p:pic>
      <p:sp>
        <p:nvSpPr>
          <p:cNvPr id="10" name="Rectangle 2"/>
          <p:cNvSpPr txBox="1">
            <a:spLocks noChangeArrowheads="1"/>
          </p:cNvSpPr>
          <p:nvPr/>
        </p:nvSpPr>
        <p:spPr bwMode="auto">
          <a:xfrm>
            <a:off x="825190" y="600957"/>
            <a:ext cx="10337181" cy="74252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0682" tIns="40341" rIns="80682" bIns="40341"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t"/>
            <a:r>
              <a:rPr lang="en-US" altLang="en-US" sz="3600" b="1" dirty="0" smtClean="0">
                <a:solidFill>
                  <a:srgbClr val="336600"/>
                </a:solidFill>
                <a:latin typeface="Arial" panose="020B0604020202020204" pitchFamily="34" charset="0"/>
                <a:cs typeface="Arial" panose="020B0604020202020204" pitchFamily="34" charset="0"/>
              </a:rPr>
              <a:t>Independent Cost Estimates - When</a:t>
            </a:r>
            <a:endParaRPr lang="en-US" altLang="en-US" sz="3600" b="1" dirty="0">
              <a:solidFill>
                <a:srgbClr val="3366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461448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1000" fill="hold"/>
                                        <p:tgtEl>
                                          <p:spTgt spid="14"/>
                                        </p:tgtEl>
                                        <p:attrNameLst>
                                          <p:attrName>ppt_w</p:attrName>
                                        </p:attrNameLst>
                                      </p:cBhvr>
                                      <p:tavLst>
                                        <p:tav tm="0">
                                          <p:val>
                                            <p:fltVal val="0"/>
                                          </p:val>
                                        </p:tav>
                                        <p:tav tm="100000">
                                          <p:val>
                                            <p:strVal val="#ppt_w"/>
                                          </p:val>
                                        </p:tav>
                                      </p:tavLst>
                                    </p:anim>
                                    <p:anim calcmode="lin" valueType="num">
                                      <p:cBhvr>
                                        <p:cTn id="15" dur="1000" fill="hold"/>
                                        <p:tgtEl>
                                          <p:spTgt spid="14"/>
                                        </p:tgtEl>
                                        <p:attrNameLst>
                                          <p:attrName>ppt_h</p:attrName>
                                        </p:attrNameLst>
                                      </p:cBhvr>
                                      <p:tavLst>
                                        <p:tav tm="0">
                                          <p:val>
                                            <p:fltVal val="0"/>
                                          </p:val>
                                        </p:tav>
                                        <p:tav tm="100000">
                                          <p:val>
                                            <p:strVal val="#ppt_h"/>
                                          </p:val>
                                        </p:tav>
                                      </p:tavLst>
                                    </p:anim>
                                    <p:anim calcmode="lin" valueType="num">
                                      <p:cBhvr>
                                        <p:cTn id="16" dur="1000" fill="hold"/>
                                        <p:tgtEl>
                                          <p:spTgt spid="14"/>
                                        </p:tgtEl>
                                        <p:attrNameLst>
                                          <p:attrName>style.rotation</p:attrName>
                                        </p:attrNameLst>
                                      </p:cBhvr>
                                      <p:tavLst>
                                        <p:tav tm="0">
                                          <p:val>
                                            <p:fltVal val="90"/>
                                          </p:val>
                                        </p:tav>
                                        <p:tav tm="100000">
                                          <p:val>
                                            <p:fltVal val="0"/>
                                          </p:val>
                                        </p:tav>
                                      </p:tavLst>
                                    </p:anim>
                                    <p:animEffect transition="in" filter="fade">
                                      <p:cBhvr>
                                        <p:cTn id="1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Slide Number Placeholder 3"/>
          <p:cNvSpPr>
            <a:spLocks noGrp="1"/>
          </p:cNvSpPr>
          <p:nvPr>
            <p:ph type="sldNum" sz="quarter" idx="12"/>
          </p:nvPr>
        </p:nvSpPr>
        <p:spPr bwMode="auto">
          <a:xfrm>
            <a:off x="8610600" y="63563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118" u="sng">
                <a:solidFill>
                  <a:schemeClr val="tx1"/>
                </a:solidFill>
                <a:latin typeface="Times New Roman" panose="02020603050405020304" pitchFamily="18" charset="0"/>
              </a:defRPr>
            </a:lvl1pPr>
            <a:lvl2pPr marL="655579" indent="-252146">
              <a:defRPr sz="2118" u="sng">
                <a:solidFill>
                  <a:schemeClr val="tx1"/>
                </a:solidFill>
                <a:latin typeface="Times New Roman" panose="02020603050405020304" pitchFamily="18" charset="0"/>
              </a:defRPr>
            </a:lvl2pPr>
            <a:lvl3pPr marL="1008583" indent="-201717">
              <a:defRPr sz="2118" u="sng">
                <a:solidFill>
                  <a:schemeClr val="tx1"/>
                </a:solidFill>
                <a:latin typeface="Times New Roman" panose="02020603050405020304" pitchFamily="18" charset="0"/>
              </a:defRPr>
            </a:lvl3pPr>
            <a:lvl4pPr marL="1412016" indent="-201717">
              <a:defRPr sz="2118" u="sng">
                <a:solidFill>
                  <a:schemeClr val="tx1"/>
                </a:solidFill>
                <a:latin typeface="Times New Roman" panose="02020603050405020304" pitchFamily="18" charset="0"/>
              </a:defRPr>
            </a:lvl4pPr>
            <a:lvl5pPr marL="1815450" indent="-201717">
              <a:defRPr sz="2118" u="sng">
                <a:solidFill>
                  <a:schemeClr val="tx1"/>
                </a:solidFill>
                <a:latin typeface="Times New Roman" panose="02020603050405020304" pitchFamily="18" charset="0"/>
              </a:defRPr>
            </a:lvl5pPr>
            <a:lvl6pPr marL="2218883" indent="-201717" eaLnBrk="0" fontAlgn="base" hangingPunct="0">
              <a:spcBef>
                <a:spcPct val="0"/>
              </a:spcBef>
              <a:spcAft>
                <a:spcPct val="0"/>
              </a:spcAft>
              <a:defRPr sz="2118" u="sng">
                <a:solidFill>
                  <a:schemeClr val="tx1"/>
                </a:solidFill>
                <a:latin typeface="Times New Roman" panose="02020603050405020304" pitchFamily="18" charset="0"/>
              </a:defRPr>
            </a:lvl6pPr>
            <a:lvl7pPr marL="2622316" indent="-201717" eaLnBrk="0" fontAlgn="base" hangingPunct="0">
              <a:spcBef>
                <a:spcPct val="0"/>
              </a:spcBef>
              <a:spcAft>
                <a:spcPct val="0"/>
              </a:spcAft>
              <a:defRPr sz="2118" u="sng">
                <a:solidFill>
                  <a:schemeClr val="tx1"/>
                </a:solidFill>
                <a:latin typeface="Times New Roman" panose="02020603050405020304" pitchFamily="18" charset="0"/>
              </a:defRPr>
            </a:lvl7pPr>
            <a:lvl8pPr marL="3025750" indent="-201717" eaLnBrk="0" fontAlgn="base" hangingPunct="0">
              <a:spcBef>
                <a:spcPct val="0"/>
              </a:spcBef>
              <a:spcAft>
                <a:spcPct val="0"/>
              </a:spcAft>
              <a:defRPr sz="2118" u="sng">
                <a:solidFill>
                  <a:schemeClr val="tx1"/>
                </a:solidFill>
                <a:latin typeface="Times New Roman" panose="02020603050405020304" pitchFamily="18" charset="0"/>
              </a:defRPr>
            </a:lvl8pPr>
            <a:lvl9pPr marL="3429183" indent="-201717" eaLnBrk="0" fontAlgn="base" hangingPunct="0">
              <a:spcBef>
                <a:spcPct val="0"/>
              </a:spcBef>
              <a:spcAft>
                <a:spcPct val="0"/>
              </a:spcAft>
              <a:defRPr sz="2118" u="sng">
                <a:solidFill>
                  <a:schemeClr val="tx1"/>
                </a:solidFill>
                <a:latin typeface="Times New Roman" panose="02020603050405020304" pitchFamily="18" charset="0"/>
              </a:defRPr>
            </a:lvl9pPr>
          </a:lstStyle>
          <a:p>
            <a:fld id="{5AA417CE-B12E-40D6-A205-46E2FCF471AD}" type="slidenum">
              <a:rPr lang="en-US" altLang="en-US" sz="1147" u="none">
                <a:solidFill>
                  <a:srgbClr val="898989"/>
                </a:solidFill>
              </a:rPr>
              <a:pPr/>
              <a:t>66</a:t>
            </a:fld>
            <a:endParaRPr lang="en-US" altLang="en-US" sz="1147" u="none">
              <a:solidFill>
                <a:srgbClr val="898989"/>
              </a:solidFill>
            </a:endParaRPr>
          </a:p>
        </p:txBody>
      </p:sp>
      <p:sp>
        <p:nvSpPr>
          <p:cNvPr id="10" name="Rectangle 2"/>
          <p:cNvSpPr txBox="1">
            <a:spLocks noChangeArrowheads="1"/>
          </p:cNvSpPr>
          <p:nvPr/>
        </p:nvSpPr>
        <p:spPr bwMode="auto">
          <a:xfrm>
            <a:off x="825190" y="600957"/>
            <a:ext cx="10337181" cy="74252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0682" tIns="40341" rIns="80682" bIns="40341"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t"/>
            <a:r>
              <a:rPr lang="en-US" altLang="en-US" sz="3600" b="1" dirty="0" smtClean="0">
                <a:solidFill>
                  <a:srgbClr val="336600"/>
                </a:solidFill>
                <a:latin typeface="Arial" panose="020B0604020202020204" pitchFamily="34" charset="0"/>
                <a:cs typeface="Arial" panose="020B0604020202020204" pitchFamily="34" charset="0"/>
              </a:rPr>
              <a:t>Independent Cost Estimates - Essentials</a:t>
            </a:r>
            <a:endParaRPr lang="en-US" altLang="en-US" sz="3600" b="1" dirty="0">
              <a:solidFill>
                <a:srgbClr val="336600"/>
              </a:solidFill>
              <a:latin typeface="Arial" panose="020B0604020202020204" pitchFamily="34" charset="0"/>
              <a:cs typeface="Arial" panose="020B0604020202020204" pitchFamily="34" charset="0"/>
            </a:endParaRPr>
          </a:p>
        </p:txBody>
      </p:sp>
      <p:sp>
        <p:nvSpPr>
          <p:cNvPr id="4" name="TextBox 3"/>
          <p:cNvSpPr txBox="1"/>
          <p:nvPr/>
        </p:nvSpPr>
        <p:spPr>
          <a:xfrm>
            <a:off x="4041219" y="1719710"/>
            <a:ext cx="4569381" cy="5632311"/>
          </a:xfrm>
          <a:prstGeom prst="rect">
            <a:avLst/>
          </a:prstGeom>
          <a:noFill/>
        </p:spPr>
        <p:txBody>
          <a:bodyPr wrap="square" rtlCol="0">
            <a:spAutoFit/>
          </a:bodyPr>
          <a:lstStyle/>
          <a:p>
            <a:r>
              <a:rPr lang="en-US" sz="2400" dirty="0" smtClean="0"/>
              <a:t>Detailed Estimate</a:t>
            </a:r>
          </a:p>
          <a:p>
            <a:endParaRPr lang="en-US" sz="2400" dirty="0"/>
          </a:p>
          <a:p>
            <a:r>
              <a:rPr lang="en-US" sz="2400" dirty="0" smtClean="0"/>
              <a:t>Work or labor hours</a:t>
            </a:r>
          </a:p>
          <a:p>
            <a:endParaRPr lang="en-US" sz="2400" dirty="0"/>
          </a:p>
          <a:p>
            <a:r>
              <a:rPr lang="en-US" sz="2400" dirty="0" smtClean="0"/>
              <a:t>Types or classifications</a:t>
            </a:r>
          </a:p>
          <a:p>
            <a:endParaRPr lang="en-US" sz="2400" dirty="0"/>
          </a:p>
          <a:p>
            <a:r>
              <a:rPr lang="en-US" sz="2400" dirty="0" smtClean="0"/>
              <a:t>Estimated labor rates</a:t>
            </a:r>
          </a:p>
          <a:p>
            <a:r>
              <a:rPr lang="en-US" sz="2400" dirty="0" smtClean="0"/>
              <a:t>	Direct</a:t>
            </a:r>
          </a:p>
          <a:p>
            <a:r>
              <a:rPr lang="en-US" sz="2400" dirty="0"/>
              <a:t>	</a:t>
            </a:r>
            <a:r>
              <a:rPr lang="en-US" sz="2400" dirty="0" smtClean="0"/>
              <a:t>Indirect</a:t>
            </a:r>
          </a:p>
          <a:p>
            <a:endParaRPr lang="en-US" sz="2400" dirty="0" smtClean="0"/>
          </a:p>
          <a:p>
            <a:r>
              <a:rPr lang="en-US" sz="2400" dirty="0" smtClean="0"/>
              <a:t>Fixed Fee or profit</a:t>
            </a:r>
          </a:p>
          <a:p>
            <a:endParaRPr lang="en-US" sz="2400" dirty="0"/>
          </a:p>
          <a:p>
            <a:r>
              <a:rPr lang="en-US" sz="2400" dirty="0" smtClean="0"/>
              <a:t>Other Direct Costs (ODCs)</a:t>
            </a:r>
          </a:p>
          <a:p>
            <a:endParaRPr lang="en-US" sz="2400" dirty="0"/>
          </a:p>
          <a:p>
            <a:endParaRPr lang="en-US" sz="2400" dirty="0"/>
          </a:p>
        </p:txBody>
      </p:sp>
      <p:sp>
        <p:nvSpPr>
          <p:cNvPr id="5" name="8-Point Star 4"/>
          <p:cNvSpPr/>
          <p:nvPr/>
        </p:nvSpPr>
        <p:spPr>
          <a:xfrm>
            <a:off x="10611726" y="1573250"/>
            <a:ext cx="1247386" cy="1144378"/>
          </a:xfrm>
          <a:prstGeom prst="star8">
            <a:avLst/>
          </a:prstGeom>
          <a:noFill/>
          <a:ln w="3492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 name="TextBox 5"/>
          <p:cNvSpPr txBox="1"/>
          <p:nvPr/>
        </p:nvSpPr>
        <p:spPr>
          <a:xfrm>
            <a:off x="10904166" y="1779096"/>
            <a:ext cx="661392" cy="646331"/>
          </a:xfrm>
          <a:prstGeom prst="rect">
            <a:avLst/>
          </a:prstGeom>
          <a:noFill/>
        </p:spPr>
        <p:txBody>
          <a:bodyPr wrap="square" rtlCol="0">
            <a:spAutoFit/>
          </a:bodyPr>
          <a:lstStyle/>
          <a:p>
            <a:pPr algn="ctr"/>
            <a:r>
              <a:rPr lang="en-US" sz="3600" dirty="0" smtClean="0"/>
              <a:t>17</a:t>
            </a:r>
            <a:endParaRPr lang="en-US" sz="3600" dirty="0"/>
          </a:p>
        </p:txBody>
      </p:sp>
    </p:spTree>
    <p:extLst>
      <p:ext uri="{BB962C8B-B14F-4D97-AF65-F5344CB8AC3E}">
        <p14:creationId xmlns:p14="http://schemas.microsoft.com/office/powerpoint/2010/main" val="16638805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xit" presetSubtype="0" fill="hold" grpId="1" nodeType="withEffect">
                                  <p:stCondLst>
                                    <p:cond delay="0"/>
                                  </p:stCondLst>
                                  <p:childTnLst>
                                    <p:set>
                                      <p:cBhvr>
                                        <p:cTn id="14" dur="1" fill="hold">
                                          <p:stCondLst>
                                            <p:cond delay="0"/>
                                          </p:stCondLst>
                                        </p:cTn>
                                        <p:tgtEl>
                                          <p:spTgt spid="6"/>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5" grpId="1" animBg="1"/>
      <p:bldP spid="6" grpId="0"/>
      <p:bldP spid="6" grpId="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Slide Number Placeholder 3"/>
          <p:cNvSpPr>
            <a:spLocks noGrp="1"/>
          </p:cNvSpPr>
          <p:nvPr>
            <p:ph type="sldNum" sz="quarter" idx="12"/>
          </p:nvPr>
        </p:nvSpPr>
        <p:spPr bwMode="auto">
          <a:xfrm>
            <a:off x="8610600" y="63563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118" u="sng">
                <a:solidFill>
                  <a:schemeClr val="tx1"/>
                </a:solidFill>
                <a:latin typeface="Times New Roman" panose="02020603050405020304" pitchFamily="18" charset="0"/>
              </a:defRPr>
            </a:lvl1pPr>
            <a:lvl2pPr marL="655579" indent="-252146">
              <a:defRPr sz="2118" u="sng">
                <a:solidFill>
                  <a:schemeClr val="tx1"/>
                </a:solidFill>
                <a:latin typeface="Times New Roman" panose="02020603050405020304" pitchFamily="18" charset="0"/>
              </a:defRPr>
            </a:lvl2pPr>
            <a:lvl3pPr marL="1008583" indent="-201717">
              <a:defRPr sz="2118" u="sng">
                <a:solidFill>
                  <a:schemeClr val="tx1"/>
                </a:solidFill>
                <a:latin typeface="Times New Roman" panose="02020603050405020304" pitchFamily="18" charset="0"/>
              </a:defRPr>
            </a:lvl3pPr>
            <a:lvl4pPr marL="1412016" indent="-201717">
              <a:defRPr sz="2118" u="sng">
                <a:solidFill>
                  <a:schemeClr val="tx1"/>
                </a:solidFill>
                <a:latin typeface="Times New Roman" panose="02020603050405020304" pitchFamily="18" charset="0"/>
              </a:defRPr>
            </a:lvl4pPr>
            <a:lvl5pPr marL="1815450" indent="-201717">
              <a:defRPr sz="2118" u="sng">
                <a:solidFill>
                  <a:schemeClr val="tx1"/>
                </a:solidFill>
                <a:latin typeface="Times New Roman" panose="02020603050405020304" pitchFamily="18" charset="0"/>
              </a:defRPr>
            </a:lvl5pPr>
            <a:lvl6pPr marL="2218883" indent="-201717" eaLnBrk="0" fontAlgn="base" hangingPunct="0">
              <a:spcBef>
                <a:spcPct val="0"/>
              </a:spcBef>
              <a:spcAft>
                <a:spcPct val="0"/>
              </a:spcAft>
              <a:defRPr sz="2118" u="sng">
                <a:solidFill>
                  <a:schemeClr val="tx1"/>
                </a:solidFill>
                <a:latin typeface="Times New Roman" panose="02020603050405020304" pitchFamily="18" charset="0"/>
              </a:defRPr>
            </a:lvl6pPr>
            <a:lvl7pPr marL="2622316" indent="-201717" eaLnBrk="0" fontAlgn="base" hangingPunct="0">
              <a:spcBef>
                <a:spcPct val="0"/>
              </a:spcBef>
              <a:spcAft>
                <a:spcPct val="0"/>
              </a:spcAft>
              <a:defRPr sz="2118" u="sng">
                <a:solidFill>
                  <a:schemeClr val="tx1"/>
                </a:solidFill>
                <a:latin typeface="Times New Roman" panose="02020603050405020304" pitchFamily="18" charset="0"/>
              </a:defRPr>
            </a:lvl7pPr>
            <a:lvl8pPr marL="3025750" indent="-201717" eaLnBrk="0" fontAlgn="base" hangingPunct="0">
              <a:spcBef>
                <a:spcPct val="0"/>
              </a:spcBef>
              <a:spcAft>
                <a:spcPct val="0"/>
              </a:spcAft>
              <a:defRPr sz="2118" u="sng">
                <a:solidFill>
                  <a:schemeClr val="tx1"/>
                </a:solidFill>
                <a:latin typeface="Times New Roman" panose="02020603050405020304" pitchFamily="18" charset="0"/>
              </a:defRPr>
            </a:lvl8pPr>
            <a:lvl9pPr marL="3429183" indent="-201717" eaLnBrk="0" fontAlgn="base" hangingPunct="0">
              <a:spcBef>
                <a:spcPct val="0"/>
              </a:spcBef>
              <a:spcAft>
                <a:spcPct val="0"/>
              </a:spcAft>
              <a:defRPr sz="2118" u="sng">
                <a:solidFill>
                  <a:schemeClr val="tx1"/>
                </a:solidFill>
                <a:latin typeface="Times New Roman" panose="02020603050405020304" pitchFamily="18" charset="0"/>
              </a:defRPr>
            </a:lvl9pPr>
          </a:lstStyle>
          <a:p>
            <a:fld id="{6BAA602B-B4A4-4B4F-A30F-B523B6FAB77A}" type="slidenum">
              <a:rPr lang="en-US" altLang="en-US" sz="1059" u="none">
                <a:solidFill>
                  <a:srgbClr val="898989"/>
                </a:solidFill>
              </a:rPr>
              <a:pPr/>
              <a:t>67</a:t>
            </a:fld>
            <a:endParaRPr lang="en-US" altLang="en-US" sz="1059" u="none">
              <a:solidFill>
                <a:srgbClr val="898989"/>
              </a:solidFill>
            </a:endParaRPr>
          </a:p>
        </p:txBody>
      </p:sp>
      <p:sp>
        <p:nvSpPr>
          <p:cNvPr id="7" name="Rectangle 2"/>
          <p:cNvSpPr>
            <a:spLocks noGrp="1" noChangeArrowheads="1"/>
          </p:cNvSpPr>
          <p:nvPr>
            <p:ph type="title"/>
          </p:nvPr>
        </p:nvSpPr>
        <p:spPr bwMode="auto">
          <a:xfrm>
            <a:off x="803674" y="576625"/>
            <a:ext cx="10337181" cy="74119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0682" tIns="40341" rIns="80682" bIns="40341" numCol="1" rtlCol="0" anchor="t" anchorCtr="0" compatLnSpc="1">
            <a:prstTxWarp prst="textNoShape">
              <a:avLst/>
            </a:prstTxWarp>
            <a:normAutofit/>
          </a:bodyPr>
          <a:lstStyle/>
          <a:p>
            <a:pPr fontAlgn="t"/>
            <a:r>
              <a:rPr lang="en-US" altLang="en-US" sz="3600" dirty="0" smtClean="0"/>
              <a:t>Estimating Techniques</a:t>
            </a:r>
          </a:p>
        </p:txBody>
      </p:sp>
      <p:graphicFrame>
        <p:nvGraphicFramePr>
          <p:cNvPr id="10" name="Diagram 9"/>
          <p:cNvGraphicFramePr/>
          <p:nvPr>
            <p:extLst>
              <p:ext uri="{D42A27DB-BD31-4B8C-83A1-F6EECF244321}">
                <p14:modId xmlns:p14="http://schemas.microsoft.com/office/powerpoint/2010/main" val="4160588089"/>
              </p:ext>
            </p:extLst>
          </p:nvPr>
        </p:nvGraphicFramePr>
        <p:xfrm>
          <a:off x="3805430" y="1974839"/>
          <a:ext cx="6096000" cy="37611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Down Arrow 10"/>
          <p:cNvSpPr/>
          <p:nvPr/>
        </p:nvSpPr>
        <p:spPr>
          <a:xfrm flipV="1">
            <a:off x="2854791" y="2405962"/>
            <a:ext cx="394009" cy="2885688"/>
          </a:xfrm>
          <a:prstGeom prst="downArrow">
            <a:avLst/>
          </a:prstGeom>
          <a:solidFill>
            <a:srgbClr val="00B050"/>
          </a:solidFill>
          <a:ln w="1905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2388299" y="1493577"/>
            <a:ext cx="1326995" cy="646331"/>
          </a:xfrm>
          <a:prstGeom prst="rect">
            <a:avLst/>
          </a:prstGeom>
          <a:noFill/>
        </p:spPr>
        <p:txBody>
          <a:bodyPr wrap="square" rtlCol="0">
            <a:spAutoFit/>
          </a:bodyPr>
          <a:lstStyle/>
          <a:p>
            <a:pPr algn="ctr"/>
            <a:r>
              <a:rPr lang="en-US" b="1" dirty="0">
                <a:latin typeface="Calibri" panose="020F0502020204030204" pitchFamily="34" charset="0"/>
                <a:cs typeface="Calibri" panose="020F0502020204030204" pitchFamily="34" charset="0"/>
              </a:rPr>
              <a:t>High Accuracy</a:t>
            </a:r>
          </a:p>
        </p:txBody>
      </p:sp>
      <p:sp>
        <p:nvSpPr>
          <p:cNvPr id="13" name="TextBox 12"/>
          <p:cNvSpPr txBox="1"/>
          <p:nvPr/>
        </p:nvSpPr>
        <p:spPr>
          <a:xfrm>
            <a:off x="2317675" y="5496152"/>
            <a:ext cx="1326995" cy="646331"/>
          </a:xfrm>
          <a:prstGeom prst="rect">
            <a:avLst/>
          </a:prstGeom>
          <a:noFill/>
        </p:spPr>
        <p:txBody>
          <a:bodyPr wrap="square" rtlCol="0">
            <a:spAutoFit/>
          </a:bodyPr>
          <a:lstStyle/>
          <a:p>
            <a:pPr algn="ctr"/>
            <a:r>
              <a:rPr lang="en-US" b="1" dirty="0">
                <a:latin typeface="Calibri" panose="020F0502020204030204" pitchFamily="34" charset="0"/>
                <a:cs typeface="Calibri" panose="020F0502020204030204" pitchFamily="34" charset="0"/>
              </a:rPr>
              <a:t>Less Accuracy</a:t>
            </a:r>
          </a:p>
        </p:txBody>
      </p:sp>
      <p:sp>
        <p:nvSpPr>
          <p:cNvPr id="14" name="Down Arrow 13"/>
          <p:cNvSpPr/>
          <p:nvPr/>
        </p:nvSpPr>
        <p:spPr>
          <a:xfrm rot="5400000" flipV="1">
            <a:off x="6582294" y="4274266"/>
            <a:ext cx="441915" cy="4399154"/>
          </a:xfrm>
          <a:prstGeom prst="downArrow">
            <a:avLst/>
          </a:prstGeom>
          <a:solidFill>
            <a:srgbClr val="00B050"/>
          </a:solidFill>
          <a:ln w="1905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3077813" y="6294690"/>
            <a:ext cx="1455234" cy="369332"/>
          </a:xfrm>
          <a:prstGeom prst="rect">
            <a:avLst/>
          </a:prstGeom>
          <a:noFill/>
        </p:spPr>
        <p:txBody>
          <a:bodyPr wrap="square" rtlCol="0">
            <a:spAutoFit/>
          </a:bodyPr>
          <a:lstStyle/>
          <a:p>
            <a:pPr algn="ctr"/>
            <a:r>
              <a:rPr lang="en-US" b="1" dirty="0">
                <a:latin typeface="Calibri" panose="020F0502020204030204" pitchFamily="34" charset="0"/>
                <a:cs typeface="Calibri" panose="020F0502020204030204" pitchFamily="34" charset="0"/>
              </a:rPr>
              <a:t>Perception</a:t>
            </a:r>
          </a:p>
        </p:txBody>
      </p:sp>
      <p:sp>
        <p:nvSpPr>
          <p:cNvPr id="16" name="TextBox 15"/>
          <p:cNvSpPr txBox="1"/>
          <p:nvPr/>
        </p:nvSpPr>
        <p:spPr>
          <a:xfrm>
            <a:off x="9073452" y="6308836"/>
            <a:ext cx="1038921" cy="369332"/>
          </a:xfrm>
          <a:prstGeom prst="rect">
            <a:avLst/>
          </a:prstGeom>
          <a:noFill/>
        </p:spPr>
        <p:txBody>
          <a:bodyPr wrap="square" rtlCol="0">
            <a:spAutoFit/>
          </a:bodyPr>
          <a:lstStyle/>
          <a:p>
            <a:pPr algn="ctr"/>
            <a:r>
              <a:rPr lang="en-US" b="1" dirty="0">
                <a:latin typeface="Calibri" panose="020F0502020204030204" pitchFamily="34" charset="0"/>
                <a:cs typeface="Calibri" panose="020F0502020204030204" pitchFamily="34" charset="0"/>
              </a:rPr>
              <a:t>Fact</a:t>
            </a:r>
          </a:p>
        </p:txBody>
      </p:sp>
      <p:sp>
        <p:nvSpPr>
          <p:cNvPr id="17" name="Oval 16"/>
          <p:cNvSpPr/>
          <p:nvPr/>
        </p:nvSpPr>
        <p:spPr>
          <a:xfrm>
            <a:off x="4372752" y="4354772"/>
            <a:ext cx="1923687" cy="1131854"/>
          </a:xfrm>
          <a:prstGeom prst="ellipse">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5740811" y="3381612"/>
            <a:ext cx="1981200" cy="1035974"/>
          </a:xfrm>
          <a:prstGeom prst="ellipse">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7514550" y="2665935"/>
            <a:ext cx="1981200" cy="1225030"/>
          </a:xfrm>
          <a:prstGeom prst="ellipse">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021296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heel(1)">
                                      <p:cBhvr>
                                        <p:cTn id="7" dur="2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heel(1)">
                                      <p:cBhvr>
                                        <p:cTn id="12" dur="20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heel(1)">
                                      <p:cBhvr>
                                        <p:cTn id="17"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Slide Number Placeholder 3"/>
          <p:cNvSpPr>
            <a:spLocks noGrp="1"/>
          </p:cNvSpPr>
          <p:nvPr>
            <p:ph type="sldNum" sz="quarter" idx="12"/>
          </p:nvPr>
        </p:nvSpPr>
        <p:spPr bwMode="auto">
          <a:xfrm>
            <a:off x="8610600" y="63563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118" u="sng">
                <a:solidFill>
                  <a:schemeClr val="tx1"/>
                </a:solidFill>
                <a:latin typeface="Times New Roman" panose="02020603050405020304" pitchFamily="18" charset="0"/>
              </a:defRPr>
            </a:lvl1pPr>
            <a:lvl2pPr marL="655579" indent="-252146">
              <a:defRPr sz="2118" u="sng">
                <a:solidFill>
                  <a:schemeClr val="tx1"/>
                </a:solidFill>
                <a:latin typeface="Times New Roman" panose="02020603050405020304" pitchFamily="18" charset="0"/>
              </a:defRPr>
            </a:lvl2pPr>
            <a:lvl3pPr marL="1008583" indent="-201717">
              <a:defRPr sz="2118" u="sng">
                <a:solidFill>
                  <a:schemeClr val="tx1"/>
                </a:solidFill>
                <a:latin typeface="Times New Roman" panose="02020603050405020304" pitchFamily="18" charset="0"/>
              </a:defRPr>
            </a:lvl3pPr>
            <a:lvl4pPr marL="1412016" indent="-201717">
              <a:defRPr sz="2118" u="sng">
                <a:solidFill>
                  <a:schemeClr val="tx1"/>
                </a:solidFill>
                <a:latin typeface="Times New Roman" panose="02020603050405020304" pitchFamily="18" charset="0"/>
              </a:defRPr>
            </a:lvl4pPr>
            <a:lvl5pPr marL="1815450" indent="-201717">
              <a:defRPr sz="2118" u="sng">
                <a:solidFill>
                  <a:schemeClr val="tx1"/>
                </a:solidFill>
                <a:latin typeface="Times New Roman" panose="02020603050405020304" pitchFamily="18" charset="0"/>
              </a:defRPr>
            </a:lvl5pPr>
            <a:lvl6pPr marL="2218883" indent="-201717" eaLnBrk="0" fontAlgn="base" hangingPunct="0">
              <a:spcBef>
                <a:spcPct val="0"/>
              </a:spcBef>
              <a:spcAft>
                <a:spcPct val="0"/>
              </a:spcAft>
              <a:defRPr sz="2118" u="sng">
                <a:solidFill>
                  <a:schemeClr val="tx1"/>
                </a:solidFill>
                <a:latin typeface="Times New Roman" panose="02020603050405020304" pitchFamily="18" charset="0"/>
              </a:defRPr>
            </a:lvl6pPr>
            <a:lvl7pPr marL="2622316" indent="-201717" eaLnBrk="0" fontAlgn="base" hangingPunct="0">
              <a:spcBef>
                <a:spcPct val="0"/>
              </a:spcBef>
              <a:spcAft>
                <a:spcPct val="0"/>
              </a:spcAft>
              <a:defRPr sz="2118" u="sng">
                <a:solidFill>
                  <a:schemeClr val="tx1"/>
                </a:solidFill>
                <a:latin typeface="Times New Roman" panose="02020603050405020304" pitchFamily="18" charset="0"/>
              </a:defRPr>
            </a:lvl7pPr>
            <a:lvl8pPr marL="3025750" indent="-201717" eaLnBrk="0" fontAlgn="base" hangingPunct="0">
              <a:spcBef>
                <a:spcPct val="0"/>
              </a:spcBef>
              <a:spcAft>
                <a:spcPct val="0"/>
              </a:spcAft>
              <a:defRPr sz="2118" u="sng">
                <a:solidFill>
                  <a:schemeClr val="tx1"/>
                </a:solidFill>
                <a:latin typeface="Times New Roman" panose="02020603050405020304" pitchFamily="18" charset="0"/>
              </a:defRPr>
            </a:lvl8pPr>
            <a:lvl9pPr marL="3429183" indent="-201717" eaLnBrk="0" fontAlgn="base" hangingPunct="0">
              <a:spcBef>
                <a:spcPct val="0"/>
              </a:spcBef>
              <a:spcAft>
                <a:spcPct val="0"/>
              </a:spcAft>
              <a:defRPr sz="2118" u="sng">
                <a:solidFill>
                  <a:schemeClr val="tx1"/>
                </a:solidFill>
                <a:latin typeface="Times New Roman" panose="02020603050405020304" pitchFamily="18" charset="0"/>
              </a:defRPr>
            </a:lvl9pPr>
          </a:lstStyle>
          <a:p>
            <a:fld id="{457EA76B-FBFC-4763-B2BB-18E1FC86DB12}" type="slidenum">
              <a:rPr lang="en-US" altLang="en-US" sz="1147" u="none">
                <a:solidFill>
                  <a:srgbClr val="898989"/>
                </a:solidFill>
              </a:rPr>
              <a:pPr/>
              <a:t>68</a:t>
            </a:fld>
            <a:endParaRPr lang="en-US" altLang="en-US" sz="1147" u="none">
              <a:solidFill>
                <a:srgbClr val="898989"/>
              </a:solidFill>
            </a:endParaRPr>
          </a:p>
        </p:txBody>
      </p:sp>
      <p:sp>
        <p:nvSpPr>
          <p:cNvPr id="8" name="Rectangle 2"/>
          <p:cNvSpPr>
            <a:spLocks noGrp="1" noChangeArrowheads="1"/>
          </p:cNvSpPr>
          <p:nvPr>
            <p:ph type="title"/>
          </p:nvPr>
        </p:nvSpPr>
        <p:spPr bwMode="auto">
          <a:xfrm>
            <a:off x="768319" y="588451"/>
            <a:ext cx="10337181" cy="74119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0682" tIns="40341" rIns="80682" bIns="40341" numCol="1" rtlCol="0" anchor="t" anchorCtr="0" compatLnSpc="1">
            <a:prstTxWarp prst="textNoShape">
              <a:avLst/>
            </a:prstTxWarp>
            <a:normAutofit/>
          </a:bodyPr>
          <a:lstStyle/>
          <a:p>
            <a:pPr fontAlgn="t"/>
            <a:r>
              <a:rPr lang="en-US" altLang="en-US" sz="3600" dirty="0" smtClean="0"/>
              <a:t>Procurement Planning - Analogous</a:t>
            </a:r>
          </a:p>
        </p:txBody>
      </p:sp>
      <p:grpSp>
        <p:nvGrpSpPr>
          <p:cNvPr id="10" name="Group 9"/>
          <p:cNvGrpSpPr/>
          <p:nvPr/>
        </p:nvGrpSpPr>
        <p:grpSpPr>
          <a:xfrm>
            <a:off x="1209021" y="1466277"/>
            <a:ext cx="9649071" cy="5391723"/>
            <a:chOff x="1197869" y="908720"/>
            <a:chExt cx="9649071" cy="5490485"/>
          </a:xfrm>
        </p:grpSpPr>
        <p:sp>
          <p:nvSpPr>
            <p:cNvPr id="11" name="Freeform 10"/>
            <p:cNvSpPr/>
            <p:nvPr/>
          </p:nvSpPr>
          <p:spPr>
            <a:xfrm>
              <a:off x="4244197" y="1173192"/>
              <a:ext cx="6107502" cy="4934310"/>
            </a:xfrm>
            <a:custGeom>
              <a:avLst/>
              <a:gdLst>
                <a:gd name="connsiteX0" fmla="*/ 4511673 w 7398331"/>
                <a:gd name="connsiteY0" fmla="*/ 5345979 h 5793537"/>
                <a:gd name="connsiteX1" fmla="*/ 509016 w 7398331"/>
                <a:gd name="connsiteY1" fmla="*/ 3189375 h 5793537"/>
                <a:gd name="connsiteX2" fmla="*/ 491763 w 7398331"/>
                <a:gd name="connsiteY2" fmla="*/ 2740802 h 5793537"/>
                <a:gd name="connsiteX3" fmla="*/ 4494420 w 7398331"/>
                <a:gd name="connsiteY3" fmla="*/ 428922 h 5793537"/>
                <a:gd name="connsiteX4" fmla="*/ 7082344 w 7398331"/>
                <a:gd name="connsiteY4" fmla="*/ 480681 h 5793537"/>
                <a:gd name="connsiteX5" fmla="*/ 7082344 w 7398331"/>
                <a:gd name="connsiteY5" fmla="*/ 5311473 h 5793537"/>
                <a:gd name="connsiteX6" fmla="*/ 4615190 w 7398331"/>
                <a:gd name="connsiteY6" fmla="*/ 5363232 h 5793537"/>
                <a:gd name="connsiteX0" fmla="*/ 4019910 w 6906568"/>
                <a:gd name="connsiteY0" fmla="*/ 5345979 h 5793537"/>
                <a:gd name="connsiteX1" fmla="*/ 17253 w 6906568"/>
                <a:gd name="connsiteY1" fmla="*/ 3189375 h 5793537"/>
                <a:gd name="connsiteX2" fmla="*/ 0 w 6906568"/>
                <a:gd name="connsiteY2" fmla="*/ 2740802 h 5793537"/>
                <a:gd name="connsiteX3" fmla="*/ 4002657 w 6906568"/>
                <a:gd name="connsiteY3" fmla="*/ 428922 h 5793537"/>
                <a:gd name="connsiteX4" fmla="*/ 6590581 w 6906568"/>
                <a:gd name="connsiteY4" fmla="*/ 480681 h 5793537"/>
                <a:gd name="connsiteX5" fmla="*/ 6590581 w 6906568"/>
                <a:gd name="connsiteY5" fmla="*/ 5311473 h 5793537"/>
                <a:gd name="connsiteX6" fmla="*/ 4123427 w 6906568"/>
                <a:gd name="connsiteY6" fmla="*/ 5363232 h 5793537"/>
                <a:gd name="connsiteX0" fmla="*/ 4019910 w 6906568"/>
                <a:gd name="connsiteY0" fmla="*/ 5345979 h 5793537"/>
                <a:gd name="connsiteX1" fmla="*/ 17253 w 6906568"/>
                <a:gd name="connsiteY1" fmla="*/ 3189375 h 5793537"/>
                <a:gd name="connsiteX2" fmla="*/ 0 w 6906568"/>
                <a:gd name="connsiteY2" fmla="*/ 2740802 h 5793537"/>
                <a:gd name="connsiteX3" fmla="*/ 4002657 w 6906568"/>
                <a:gd name="connsiteY3" fmla="*/ 428922 h 5793537"/>
                <a:gd name="connsiteX4" fmla="*/ 6590581 w 6906568"/>
                <a:gd name="connsiteY4" fmla="*/ 480681 h 5793537"/>
                <a:gd name="connsiteX5" fmla="*/ 6590581 w 6906568"/>
                <a:gd name="connsiteY5" fmla="*/ 5311473 h 5793537"/>
                <a:gd name="connsiteX6" fmla="*/ 4123427 w 6906568"/>
                <a:gd name="connsiteY6" fmla="*/ 5363232 h 5793537"/>
                <a:gd name="connsiteX0" fmla="*/ 4019910 w 6906568"/>
                <a:gd name="connsiteY0" fmla="*/ 5345979 h 5793537"/>
                <a:gd name="connsiteX1" fmla="*/ 17253 w 6906568"/>
                <a:gd name="connsiteY1" fmla="*/ 3189375 h 5793537"/>
                <a:gd name="connsiteX2" fmla="*/ 0 w 6906568"/>
                <a:gd name="connsiteY2" fmla="*/ 2740802 h 5793537"/>
                <a:gd name="connsiteX3" fmla="*/ 4002657 w 6906568"/>
                <a:gd name="connsiteY3" fmla="*/ 428922 h 5793537"/>
                <a:gd name="connsiteX4" fmla="*/ 6590581 w 6906568"/>
                <a:gd name="connsiteY4" fmla="*/ 480681 h 5793537"/>
                <a:gd name="connsiteX5" fmla="*/ 6590581 w 6906568"/>
                <a:gd name="connsiteY5" fmla="*/ 5311473 h 5793537"/>
                <a:gd name="connsiteX6" fmla="*/ 4123427 w 6906568"/>
                <a:gd name="connsiteY6" fmla="*/ 5363232 h 5793537"/>
                <a:gd name="connsiteX0" fmla="*/ 4019910 w 6906568"/>
                <a:gd name="connsiteY0" fmla="*/ 4917057 h 5364615"/>
                <a:gd name="connsiteX1" fmla="*/ 17253 w 6906568"/>
                <a:gd name="connsiteY1" fmla="*/ 2760453 h 5364615"/>
                <a:gd name="connsiteX2" fmla="*/ 0 w 6906568"/>
                <a:gd name="connsiteY2" fmla="*/ 2311880 h 5364615"/>
                <a:gd name="connsiteX3" fmla="*/ 4002657 w 6906568"/>
                <a:gd name="connsiteY3" fmla="*/ 0 h 5364615"/>
                <a:gd name="connsiteX4" fmla="*/ 6590581 w 6906568"/>
                <a:gd name="connsiteY4" fmla="*/ 51759 h 5364615"/>
                <a:gd name="connsiteX5" fmla="*/ 6590581 w 6906568"/>
                <a:gd name="connsiteY5" fmla="*/ 4882551 h 5364615"/>
                <a:gd name="connsiteX6" fmla="*/ 4123427 w 6906568"/>
                <a:gd name="connsiteY6" fmla="*/ 4934310 h 5364615"/>
                <a:gd name="connsiteX0" fmla="*/ 4019910 w 6590581"/>
                <a:gd name="connsiteY0" fmla="*/ 4917057 h 5364615"/>
                <a:gd name="connsiteX1" fmla="*/ 17253 w 6590581"/>
                <a:gd name="connsiteY1" fmla="*/ 2760453 h 5364615"/>
                <a:gd name="connsiteX2" fmla="*/ 0 w 6590581"/>
                <a:gd name="connsiteY2" fmla="*/ 2311880 h 5364615"/>
                <a:gd name="connsiteX3" fmla="*/ 4002657 w 6590581"/>
                <a:gd name="connsiteY3" fmla="*/ 0 h 5364615"/>
                <a:gd name="connsiteX4" fmla="*/ 6590581 w 6590581"/>
                <a:gd name="connsiteY4" fmla="*/ 51759 h 5364615"/>
                <a:gd name="connsiteX5" fmla="*/ 6590581 w 6590581"/>
                <a:gd name="connsiteY5" fmla="*/ 4882551 h 5364615"/>
                <a:gd name="connsiteX6" fmla="*/ 4123427 w 6590581"/>
                <a:gd name="connsiteY6" fmla="*/ 4934310 h 5364615"/>
                <a:gd name="connsiteX0" fmla="*/ 4019910 w 6590581"/>
                <a:gd name="connsiteY0" fmla="*/ 4917057 h 4934310"/>
                <a:gd name="connsiteX1" fmla="*/ 17253 w 6590581"/>
                <a:gd name="connsiteY1" fmla="*/ 2760453 h 4934310"/>
                <a:gd name="connsiteX2" fmla="*/ 0 w 6590581"/>
                <a:gd name="connsiteY2" fmla="*/ 2311880 h 4934310"/>
                <a:gd name="connsiteX3" fmla="*/ 4002657 w 6590581"/>
                <a:gd name="connsiteY3" fmla="*/ 0 h 4934310"/>
                <a:gd name="connsiteX4" fmla="*/ 6590581 w 6590581"/>
                <a:gd name="connsiteY4" fmla="*/ 51759 h 4934310"/>
                <a:gd name="connsiteX5" fmla="*/ 6590581 w 6590581"/>
                <a:gd name="connsiteY5" fmla="*/ 4882551 h 4934310"/>
                <a:gd name="connsiteX6" fmla="*/ 4123427 w 6590581"/>
                <a:gd name="connsiteY6" fmla="*/ 4934310 h 4934310"/>
                <a:gd name="connsiteX0" fmla="*/ 4019910 w 6682794"/>
                <a:gd name="connsiteY0" fmla="*/ 5079611 h 5417920"/>
                <a:gd name="connsiteX1" fmla="*/ 17253 w 6682794"/>
                <a:gd name="connsiteY1" fmla="*/ 2923007 h 5417920"/>
                <a:gd name="connsiteX2" fmla="*/ 0 w 6682794"/>
                <a:gd name="connsiteY2" fmla="*/ 2474434 h 5417920"/>
                <a:gd name="connsiteX3" fmla="*/ 4002657 w 6682794"/>
                <a:gd name="connsiteY3" fmla="*/ 162554 h 5417920"/>
                <a:gd name="connsiteX4" fmla="*/ 6107502 w 6682794"/>
                <a:gd name="connsiteY4" fmla="*/ 197060 h 5417920"/>
                <a:gd name="connsiteX5" fmla="*/ 6590581 w 6682794"/>
                <a:gd name="connsiteY5" fmla="*/ 5045105 h 5417920"/>
                <a:gd name="connsiteX6" fmla="*/ 4123427 w 6682794"/>
                <a:gd name="connsiteY6" fmla="*/ 5096864 h 5417920"/>
                <a:gd name="connsiteX0" fmla="*/ 4019910 w 6682794"/>
                <a:gd name="connsiteY0" fmla="*/ 4917057 h 5255366"/>
                <a:gd name="connsiteX1" fmla="*/ 17253 w 6682794"/>
                <a:gd name="connsiteY1" fmla="*/ 2760453 h 5255366"/>
                <a:gd name="connsiteX2" fmla="*/ 0 w 6682794"/>
                <a:gd name="connsiteY2" fmla="*/ 2311880 h 5255366"/>
                <a:gd name="connsiteX3" fmla="*/ 4002657 w 6682794"/>
                <a:gd name="connsiteY3" fmla="*/ 0 h 5255366"/>
                <a:gd name="connsiteX4" fmla="*/ 6107502 w 6682794"/>
                <a:gd name="connsiteY4" fmla="*/ 34506 h 5255366"/>
                <a:gd name="connsiteX5" fmla="*/ 6590581 w 6682794"/>
                <a:gd name="connsiteY5" fmla="*/ 4882551 h 5255366"/>
                <a:gd name="connsiteX6" fmla="*/ 4123427 w 6682794"/>
                <a:gd name="connsiteY6" fmla="*/ 4934310 h 5255366"/>
                <a:gd name="connsiteX0" fmla="*/ 4019910 w 6682794"/>
                <a:gd name="connsiteY0" fmla="*/ 4917057 h 5255366"/>
                <a:gd name="connsiteX1" fmla="*/ 17253 w 6682794"/>
                <a:gd name="connsiteY1" fmla="*/ 2760453 h 5255366"/>
                <a:gd name="connsiteX2" fmla="*/ 0 w 6682794"/>
                <a:gd name="connsiteY2" fmla="*/ 2311880 h 5255366"/>
                <a:gd name="connsiteX3" fmla="*/ 4002657 w 6682794"/>
                <a:gd name="connsiteY3" fmla="*/ 0 h 5255366"/>
                <a:gd name="connsiteX4" fmla="*/ 6107502 w 6682794"/>
                <a:gd name="connsiteY4" fmla="*/ 34506 h 5255366"/>
                <a:gd name="connsiteX5" fmla="*/ 6590581 w 6682794"/>
                <a:gd name="connsiteY5" fmla="*/ 4882551 h 5255366"/>
                <a:gd name="connsiteX6" fmla="*/ 4123427 w 6682794"/>
                <a:gd name="connsiteY6" fmla="*/ 4934310 h 5255366"/>
                <a:gd name="connsiteX0" fmla="*/ 4019910 w 6363114"/>
                <a:gd name="connsiteY0" fmla="*/ 5246903 h 5548186"/>
                <a:gd name="connsiteX1" fmla="*/ 17253 w 6363114"/>
                <a:gd name="connsiteY1" fmla="*/ 3090299 h 5548186"/>
                <a:gd name="connsiteX2" fmla="*/ 0 w 6363114"/>
                <a:gd name="connsiteY2" fmla="*/ 2641726 h 5548186"/>
                <a:gd name="connsiteX3" fmla="*/ 4002657 w 6363114"/>
                <a:gd name="connsiteY3" fmla="*/ 329846 h 5548186"/>
                <a:gd name="connsiteX4" fmla="*/ 6107502 w 6363114"/>
                <a:gd name="connsiteY4" fmla="*/ 364352 h 5548186"/>
                <a:gd name="connsiteX5" fmla="*/ 6107501 w 6363114"/>
                <a:gd name="connsiteY5" fmla="*/ 5160639 h 5548186"/>
                <a:gd name="connsiteX6" fmla="*/ 4123427 w 6363114"/>
                <a:gd name="connsiteY6" fmla="*/ 5264156 h 5548186"/>
                <a:gd name="connsiteX0" fmla="*/ 4019910 w 6107502"/>
                <a:gd name="connsiteY0" fmla="*/ 5246903 h 5548186"/>
                <a:gd name="connsiteX1" fmla="*/ 17253 w 6107502"/>
                <a:gd name="connsiteY1" fmla="*/ 3090299 h 5548186"/>
                <a:gd name="connsiteX2" fmla="*/ 0 w 6107502"/>
                <a:gd name="connsiteY2" fmla="*/ 2641726 h 5548186"/>
                <a:gd name="connsiteX3" fmla="*/ 4002657 w 6107502"/>
                <a:gd name="connsiteY3" fmla="*/ 329846 h 5548186"/>
                <a:gd name="connsiteX4" fmla="*/ 6107502 w 6107502"/>
                <a:gd name="connsiteY4" fmla="*/ 364352 h 5548186"/>
                <a:gd name="connsiteX5" fmla="*/ 6107501 w 6107502"/>
                <a:gd name="connsiteY5" fmla="*/ 5160639 h 5548186"/>
                <a:gd name="connsiteX6" fmla="*/ 4123427 w 6107502"/>
                <a:gd name="connsiteY6" fmla="*/ 5264156 h 5548186"/>
                <a:gd name="connsiteX0" fmla="*/ 4019910 w 6107502"/>
                <a:gd name="connsiteY0" fmla="*/ 4917057 h 5218340"/>
                <a:gd name="connsiteX1" fmla="*/ 17253 w 6107502"/>
                <a:gd name="connsiteY1" fmla="*/ 2760453 h 5218340"/>
                <a:gd name="connsiteX2" fmla="*/ 0 w 6107502"/>
                <a:gd name="connsiteY2" fmla="*/ 2311880 h 5218340"/>
                <a:gd name="connsiteX3" fmla="*/ 4002657 w 6107502"/>
                <a:gd name="connsiteY3" fmla="*/ 0 h 5218340"/>
                <a:gd name="connsiteX4" fmla="*/ 6107502 w 6107502"/>
                <a:gd name="connsiteY4" fmla="*/ 34506 h 5218340"/>
                <a:gd name="connsiteX5" fmla="*/ 6107501 w 6107502"/>
                <a:gd name="connsiteY5" fmla="*/ 4830793 h 5218340"/>
                <a:gd name="connsiteX6" fmla="*/ 4123427 w 6107502"/>
                <a:gd name="connsiteY6" fmla="*/ 4934310 h 5218340"/>
                <a:gd name="connsiteX0" fmla="*/ 4019910 w 6107502"/>
                <a:gd name="connsiteY0" fmla="*/ 4917057 h 4934310"/>
                <a:gd name="connsiteX1" fmla="*/ 17253 w 6107502"/>
                <a:gd name="connsiteY1" fmla="*/ 2760453 h 4934310"/>
                <a:gd name="connsiteX2" fmla="*/ 0 w 6107502"/>
                <a:gd name="connsiteY2" fmla="*/ 2311880 h 4934310"/>
                <a:gd name="connsiteX3" fmla="*/ 4002657 w 6107502"/>
                <a:gd name="connsiteY3" fmla="*/ 0 h 4934310"/>
                <a:gd name="connsiteX4" fmla="*/ 6107502 w 6107502"/>
                <a:gd name="connsiteY4" fmla="*/ 34506 h 4934310"/>
                <a:gd name="connsiteX5" fmla="*/ 6107501 w 6107502"/>
                <a:gd name="connsiteY5" fmla="*/ 4830793 h 4934310"/>
                <a:gd name="connsiteX6" fmla="*/ 4123427 w 6107502"/>
                <a:gd name="connsiteY6" fmla="*/ 4934310 h 4934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07502" h="4934310">
                  <a:moveTo>
                    <a:pt x="4019910" y="4917057"/>
                  </a:moveTo>
                  <a:lnTo>
                    <a:pt x="17253" y="2760453"/>
                  </a:lnTo>
                  <a:lnTo>
                    <a:pt x="0" y="2311880"/>
                  </a:lnTo>
                  <a:lnTo>
                    <a:pt x="4002657" y="0"/>
                  </a:lnTo>
                  <a:lnTo>
                    <a:pt x="6107502" y="34506"/>
                  </a:lnTo>
                  <a:cubicBezTo>
                    <a:pt x="6107502" y="1633268"/>
                    <a:pt x="6107501" y="3232031"/>
                    <a:pt x="6107501" y="4830793"/>
                  </a:cubicBezTo>
                  <a:lnTo>
                    <a:pt x="4123427" y="4934310"/>
                  </a:lnTo>
                </a:path>
              </a:pathLst>
            </a:custGeom>
            <a:solidFill>
              <a:schemeClr val="bg1">
                <a:lumMod val="85000"/>
                <a:alpha val="5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grpSp>
          <p:nvGrpSpPr>
            <p:cNvPr id="12" name="Group 11"/>
            <p:cNvGrpSpPr/>
            <p:nvPr/>
          </p:nvGrpSpPr>
          <p:grpSpPr>
            <a:xfrm>
              <a:off x="1197869" y="2729788"/>
              <a:ext cx="3087250" cy="3669417"/>
              <a:chOff x="3594100" y="461963"/>
              <a:chExt cx="5000626" cy="5943600"/>
            </a:xfrm>
          </p:grpSpPr>
          <p:sp>
            <p:nvSpPr>
              <p:cNvPr id="37" name="Freeform 6"/>
              <p:cNvSpPr>
                <a:spLocks/>
              </p:cNvSpPr>
              <p:nvPr/>
            </p:nvSpPr>
            <p:spPr bwMode="auto">
              <a:xfrm>
                <a:off x="4092575" y="461963"/>
                <a:ext cx="2779713" cy="3446463"/>
              </a:xfrm>
              <a:custGeom>
                <a:avLst/>
                <a:gdLst>
                  <a:gd name="T0" fmla="*/ 937 w 1751"/>
                  <a:gd name="T1" fmla="*/ 3 h 2171"/>
                  <a:gd name="T2" fmla="*/ 1051 w 1751"/>
                  <a:gd name="T3" fmla="*/ 17 h 2171"/>
                  <a:gd name="T4" fmla="*/ 1105 w 1751"/>
                  <a:gd name="T5" fmla="*/ 27 h 2171"/>
                  <a:gd name="T6" fmla="*/ 1126 w 1751"/>
                  <a:gd name="T7" fmla="*/ 33 h 2171"/>
                  <a:gd name="T8" fmla="*/ 1196 w 1751"/>
                  <a:gd name="T9" fmla="*/ 60 h 2171"/>
                  <a:gd name="T10" fmla="*/ 1300 w 1751"/>
                  <a:gd name="T11" fmla="*/ 113 h 2171"/>
                  <a:gd name="T12" fmla="*/ 1413 w 1751"/>
                  <a:gd name="T13" fmla="*/ 199 h 2171"/>
                  <a:gd name="T14" fmla="*/ 1518 w 1751"/>
                  <a:gd name="T15" fmla="*/ 321 h 2171"/>
                  <a:gd name="T16" fmla="*/ 1592 w 1751"/>
                  <a:gd name="T17" fmla="*/ 487 h 2171"/>
                  <a:gd name="T18" fmla="*/ 1612 w 1751"/>
                  <a:gd name="T19" fmla="*/ 701 h 2171"/>
                  <a:gd name="T20" fmla="*/ 1594 w 1751"/>
                  <a:gd name="T21" fmla="*/ 840 h 2171"/>
                  <a:gd name="T22" fmla="*/ 1574 w 1751"/>
                  <a:gd name="T23" fmla="*/ 935 h 2171"/>
                  <a:gd name="T24" fmla="*/ 1571 w 1751"/>
                  <a:gd name="T25" fmla="*/ 994 h 2171"/>
                  <a:gd name="T26" fmla="*/ 1605 w 1751"/>
                  <a:gd name="T27" fmla="*/ 1068 h 2171"/>
                  <a:gd name="T28" fmla="*/ 1653 w 1751"/>
                  <a:gd name="T29" fmla="*/ 1150 h 2171"/>
                  <a:gd name="T30" fmla="*/ 1731 w 1751"/>
                  <a:gd name="T31" fmla="*/ 1258 h 2171"/>
                  <a:gd name="T32" fmla="*/ 1746 w 1751"/>
                  <a:gd name="T33" fmla="*/ 1338 h 2171"/>
                  <a:gd name="T34" fmla="*/ 1664 w 1751"/>
                  <a:gd name="T35" fmla="*/ 1379 h 2171"/>
                  <a:gd name="T36" fmla="*/ 1603 w 1751"/>
                  <a:gd name="T37" fmla="*/ 1413 h 2171"/>
                  <a:gd name="T38" fmla="*/ 1599 w 1751"/>
                  <a:gd name="T39" fmla="*/ 1459 h 2171"/>
                  <a:gd name="T40" fmla="*/ 1616 w 1751"/>
                  <a:gd name="T41" fmla="*/ 1494 h 2171"/>
                  <a:gd name="T42" fmla="*/ 1567 w 1751"/>
                  <a:gd name="T43" fmla="*/ 1555 h 2171"/>
                  <a:gd name="T44" fmla="*/ 1581 w 1751"/>
                  <a:gd name="T45" fmla="*/ 1656 h 2171"/>
                  <a:gd name="T46" fmla="*/ 1546 w 1751"/>
                  <a:gd name="T47" fmla="*/ 1698 h 2171"/>
                  <a:gd name="T48" fmla="*/ 1550 w 1751"/>
                  <a:gd name="T49" fmla="*/ 1757 h 2171"/>
                  <a:gd name="T50" fmla="*/ 1559 w 1751"/>
                  <a:gd name="T51" fmla="*/ 1843 h 2171"/>
                  <a:gd name="T52" fmla="*/ 1550 w 1751"/>
                  <a:gd name="T53" fmla="*/ 1923 h 2171"/>
                  <a:gd name="T54" fmla="*/ 1497 w 1751"/>
                  <a:gd name="T55" fmla="*/ 1958 h 2171"/>
                  <a:gd name="T56" fmla="*/ 1386 w 1751"/>
                  <a:gd name="T57" fmla="*/ 1956 h 2171"/>
                  <a:gd name="T58" fmla="*/ 1259 w 1751"/>
                  <a:gd name="T59" fmla="*/ 1939 h 2171"/>
                  <a:gd name="T60" fmla="*/ 1170 w 1751"/>
                  <a:gd name="T61" fmla="*/ 1922 h 2171"/>
                  <a:gd name="T62" fmla="*/ 1152 w 1751"/>
                  <a:gd name="T63" fmla="*/ 1930 h 2171"/>
                  <a:gd name="T64" fmla="*/ 1124 w 1751"/>
                  <a:gd name="T65" fmla="*/ 1996 h 2171"/>
                  <a:gd name="T66" fmla="*/ 1087 w 1751"/>
                  <a:gd name="T67" fmla="*/ 2089 h 2171"/>
                  <a:gd name="T68" fmla="*/ 1062 w 1751"/>
                  <a:gd name="T69" fmla="*/ 2163 h 2171"/>
                  <a:gd name="T70" fmla="*/ 986 w 1751"/>
                  <a:gd name="T71" fmla="*/ 2169 h 2171"/>
                  <a:gd name="T72" fmla="*/ 844 w 1751"/>
                  <a:gd name="T73" fmla="*/ 2145 h 2171"/>
                  <a:gd name="T74" fmla="*/ 663 w 1751"/>
                  <a:gd name="T75" fmla="*/ 2103 h 2171"/>
                  <a:gd name="T76" fmla="*/ 472 w 1751"/>
                  <a:gd name="T77" fmla="*/ 2050 h 2171"/>
                  <a:gd name="T78" fmla="*/ 301 w 1751"/>
                  <a:gd name="T79" fmla="*/ 2000 h 2171"/>
                  <a:gd name="T80" fmla="*/ 178 w 1751"/>
                  <a:gd name="T81" fmla="*/ 1963 h 2171"/>
                  <a:gd name="T82" fmla="*/ 130 w 1751"/>
                  <a:gd name="T83" fmla="*/ 1948 h 2171"/>
                  <a:gd name="T84" fmla="*/ 154 w 1751"/>
                  <a:gd name="T85" fmla="*/ 1914 h 2171"/>
                  <a:gd name="T86" fmla="*/ 205 w 1751"/>
                  <a:gd name="T87" fmla="*/ 1825 h 2171"/>
                  <a:gd name="T88" fmla="*/ 253 w 1751"/>
                  <a:gd name="T89" fmla="*/ 1704 h 2171"/>
                  <a:gd name="T90" fmla="*/ 267 w 1751"/>
                  <a:gd name="T91" fmla="*/ 1584 h 2171"/>
                  <a:gd name="T92" fmla="*/ 230 w 1751"/>
                  <a:gd name="T93" fmla="*/ 1499 h 2171"/>
                  <a:gd name="T94" fmla="*/ 164 w 1751"/>
                  <a:gd name="T95" fmla="*/ 1392 h 2171"/>
                  <a:gd name="T96" fmla="*/ 91 w 1751"/>
                  <a:gd name="T97" fmla="*/ 1260 h 2171"/>
                  <a:gd name="T98" fmla="*/ 28 w 1751"/>
                  <a:gd name="T99" fmla="*/ 1094 h 2171"/>
                  <a:gd name="T100" fmla="*/ 0 w 1751"/>
                  <a:gd name="T101" fmla="*/ 891 h 2171"/>
                  <a:gd name="T102" fmla="*/ 26 w 1751"/>
                  <a:gd name="T103" fmla="*/ 642 h 2171"/>
                  <a:gd name="T104" fmla="*/ 118 w 1751"/>
                  <a:gd name="T105" fmla="*/ 379 h 2171"/>
                  <a:gd name="T106" fmla="*/ 255 w 1751"/>
                  <a:gd name="T107" fmla="*/ 199 h 2171"/>
                  <a:gd name="T108" fmla="*/ 424 w 1751"/>
                  <a:gd name="T109" fmla="*/ 85 h 2171"/>
                  <a:gd name="T110" fmla="*/ 605 w 1751"/>
                  <a:gd name="T111" fmla="*/ 24 h 2171"/>
                  <a:gd name="T112" fmla="*/ 783 w 1751"/>
                  <a:gd name="T113" fmla="*/ 1 h 2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51" h="2171">
                    <a:moveTo>
                      <a:pt x="824" y="0"/>
                    </a:moveTo>
                    <a:lnTo>
                      <a:pt x="863" y="0"/>
                    </a:lnTo>
                    <a:lnTo>
                      <a:pt x="901" y="1"/>
                    </a:lnTo>
                    <a:lnTo>
                      <a:pt x="937" y="3"/>
                    </a:lnTo>
                    <a:lnTo>
                      <a:pt x="970" y="5"/>
                    </a:lnTo>
                    <a:lnTo>
                      <a:pt x="1000" y="9"/>
                    </a:lnTo>
                    <a:lnTo>
                      <a:pt x="1027" y="13"/>
                    </a:lnTo>
                    <a:lnTo>
                      <a:pt x="1051" y="17"/>
                    </a:lnTo>
                    <a:lnTo>
                      <a:pt x="1070" y="20"/>
                    </a:lnTo>
                    <a:lnTo>
                      <a:pt x="1086" y="22"/>
                    </a:lnTo>
                    <a:lnTo>
                      <a:pt x="1099" y="26"/>
                    </a:lnTo>
                    <a:lnTo>
                      <a:pt x="1105" y="27"/>
                    </a:lnTo>
                    <a:lnTo>
                      <a:pt x="1108" y="28"/>
                    </a:lnTo>
                    <a:lnTo>
                      <a:pt x="1110" y="28"/>
                    </a:lnTo>
                    <a:lnTo>
                      <a:pt x="1116" y="30"/>
                    </a:lnTo>
                    <a:lnTo>
                      <a:pt x="1126" y="33"/>
                    </a:lnTo>
                    <a:lnTo>
                      <a:pt x="1139" y="37"/>
                    </a:lnTo>
                    <a:lnTo>
                      <a:pt x="1155" y="43"/>
                    </a:lnTo>
                    <a:lnTo>
                      <a:pt x="1175" y="51"/>
                    </a:lnTo>
                    <a:lnTo>
                      <a:pt x="1196" y="60"/>
                    </a:lnTo>
                    <a:lnTo>
                      <a:pt x="1220" y="70"/>
                    </a:lnTo>
                    <a:lnTo>
                      <a:pt x="1245" y="83"/>
                    </a:lnTo>
                    <a:lnTo>
                      <a:pt x="1271" y="96"/>
                    </a:lnTo>
                    <a:lnTo>
                      <a:pt x="1300" y="113"/>
                    </a:lnTo>
                    <a:lnTo>
                      <a:pt x="1327" y="132"/>
                    </a:lnTo>
                    <a:lnTo>
                      <a:pt x="1356" y="151"/>
                    </a:lnTo>
                    <a:lnTo>
                      <a:pt x="1385" y="174"/>
                    </a:lnTo>
                    <a:lnTo>
                      <a:pt x="1413" y="199"/>
                    </a:lnTo>
                    <a:lnTo>
                      <a:pt x="1442" y="226"/>
                    </a:lnTo>
                    <a:lnTo>
                      <a:pt x="1468" y="255"/>
                    </a:lnTo>
                    <a:lnTo>
                      <a:pt x="1494" y="287"/>
                    </a:lnTo>
                    <a:lnTo>
                      <a:pt x="1518" y="321"/>
                    </a:lnTo>
                    <a:lnTo>
                      <a:pt x="1541" y="359"/>
                    </a:lnTo>
                    <a:lnTo>
                      <a:pt x="1560" y="399"/>
                    </a:lnTo>
                    <a:lnTo>
                      <a:pt x="1577" y="442"/>
                    </a:lnTo>
                    <a:lnTo>
                      <a:pt x="1592" y="487"/>
                    </a:lnTo>
                    <a:lnTo>
                      <a:pt x="1602" y="536"/>
                    </a:lnTo>
                    <a:lnTo>
                      <a:pt x="1610" y="587"/>
                    </a:lnTo>
                    <a:lnTo>
                      <a:pt x="1613" y="642"/>
                    </a:lnTo>
                    <a:lnTo>
                      <a:pt x="1612" y="701"/>
                    </a:lnTo>
                    <a:lnTo>
                      <a:pt x="1606" y="762"/>
                    </a:lnTo>
                    <a:lnTo>
                      <a:pt x="1596" y="827"/>
                    </a:lnTo>
                    <a:lnTo>
                      <a:pt x="1596" y="831"/>
                    </a:lnTo>
                    <a:lnTo>
                      <a:pt x="1594" y="840"/>
                    </a:lnTo>
                    <a:lnTo>
                      <a:pt x="1592" y="856"/>
                    </a:lnTo>
                    <a:lnTo>
                      <a:pt x="1588" y="876"/>
                    </a:lnTo>
                    <a:lnTo>
                      <a:pt x="1581" y="903"/>
                    </a:lnTo>
                    <a:lnTo>
                      <a:pt x="1574" y="935"/>
                    </a:lnTo>
                    <a:lnTo>
                      <a:pt x="1562" y="973"/>
                    </a:lnTo>
                    <a:lnTo>
                      <a:pt x="1563" y="975"/>
                    </a:lnTo>
                    <a:lnTo>
                      <a:pt x="1566" y="983"/>
                    </a:lnTo>
                    <a:lnTo>
                      <a:pt x="1571" y="994"/>
                    </a:lnTo>
                    <a:lnTo>
                      <a:pt x="1577" y="1009"/>
                    </a:lnTo>
                    <a:lnTo>
                      <a:pt x="1586" y="1027"/>
                    </a:lnTo>
                    <a:lnTo>
                      <a:pt x="1595" y="1048"/>
                    </a:lnTo>
                    <a:lnTo>
                      <a:pt x="1605" y="1068"/>
                    </a:lnTo>
                    <a:lnTo>
                      <a:pt x="1617" y="1090"/>
                    </a:lnTo>
                    <a:lnTo>
                      <a:pt x="1628" y="1111"/>
                    </a:lnTo>
                    <a:lnTo>
                      <a:pt x="1641" y="1132"/>
                    </a:lnTo>
                    <a:lnTo>
                      <a:pt x="1653" y="1150"/>
                    </a:lnTo>
                    <a:lnTo>
                      <a:pt x="1664" y="1166"/>
                    </a:lnTo>
                    <a:lnTo>
                      <a:pt x="1693" y="1200"/>
                    </a:lnTo>
                    <a:lnTo>
                      <a:pt x="1714" y="1231"/>
                    </a:lnTo>
                    <a:lnTo>
                      <a:pt x="1731" y="1258"/>
                    </a:lnTo>
                    <a:lnTo>
                      <a:pt x="1744" y="1282"/>
                    </a:lnTo>
                    <a:lnTo>
                      <a:pt x="1750" y="1303"/>
                    </a:lnTo>
                    <a:lnTo>
                      <a:pt x="1751" y="1322"/>
                    </a:lnTo>
                    <a:lnTo>
                      <a:pt x="1746" y="1338"/>
                    </a:lnTo>
                    <a:lnTo>
                      <a:pt x="1735" y="1351"/>
                    </a:lnTo>
                    <a:lnTo>
                      <a:pt x="1718" y="1363"/>
                    </a:lnTo>
                    <a:lnTo>
                      <a:pt x="1695" y="1372"/>
                    </a:lnTo>
                    <a:lnTo>
                      <a:pt x="1664" y="1379"/>
                    </a:lnTo>
                    <a:lnTo>
                      <a:pt x="1642" y="1385"/>
                    </a:lnTo>
                    <a:lnTo>
                      <a:pt x="1625" y="1393"/>
                    </a:lnTo>
                    <a:lnTo>
                      <a:pt x="1612" y="1402"/>
                    </a:lnTo>
                    <a:lnTo>
                      <a:pt x="1603" y="1413"/>
                    </a:lnTo>
                    <a:lnTo>
                      <a:pt x="1599" y="1424"/>
                    </a:lnTo>
                    <a:lnTo>
                      <a:pt x="1596" y="1436"/>
                    </a:lnTo>
                    <a:lnTo>
                      <a:pt x="1596" y="1448"/>
                    </a:lnTo>
                    <a:lnTo>
                      <a:pt x="1599" y="1459"/>
                    </a:lnTo>
                    <a:lnTo>
                      <a:pt x="1603" y="1471"/>
                    </a:lnTo>
                    <a:lnTo>
                      <a:pt x="1606" y="1480"/>
                    </a:lnTo>
                    <a:lnTo>
                      <a:pt x="1611" y="1488"/>
                    </a:lnTo>
                    <a:lnTo>
                      <a:pt x="1616" y="1494"/>
                    </a:lnTo>
                    <a:lnTo>
                      <a:pt x="1618" y="1498"/>
                    </a:lnTo>
                    <a:lnTo>
                      <a:pt x="1619" y="1500"/>
                    </a:lnTo>
                    <a:lnTo>
                      <a:pt x="1604" y="1543"/>
                    </a:lnTo>
                    <a:lnTo>
                      <a:pt x="1567" y="1555"/>
                    </a:lnTo>
                    <a:lnTo>
                      <a:pt x="1593" y="1576"/>
                    </a:lnTo>
                    <a:lnTo>
                      <a:pt x="1591" y="1650"/>
                    </a:lnTo>
                    <a:lnTo>
                      <a:pt x="1587" y="1651"/>
                    </a:lnTo>
                    <a:lnTo>
                      <a:pt x="1581" y="1656"/>
                    </a:lnTo>
                    <a:lnTo>
                      <a:pt x="1572" y="1663"/>
                    </a:lnTo>
                    <a:lnTo>
                      <a:pt x="1562" y="1673"/>
                    </a:lnTo>
                    <a:lnTo>
                      <a:pt x="1553" y="1684"/>
                    </a:lnTo>
                    <a:lnTo>
                      <a:pt x="1546" y="1698"/>
                    </a:lnTo>
                    <a:lnTo>
                      <a:pt x="1544" y="1714"/>
                    </a:lnTo>
                    <a:lnTo>
                      <a:pt x="1545" y="1725"/>
                    </a:lnTo>
                    <a:lnTo>
                      <a:pt x="1546" y="1740"/>
                    </a:lnTo>
                    <a:lnTo>
                      <a:pt x="1550" y="1757"/>
                    </a:lnTo>
                    <a:lnTo>
                      <a:pt x="1552" y="1776"/>
                    </a:lnTo>
                    <a:lnTo>
                      <a:pt x="1555" y="1798"/>
                    </a:lnTo>
                    <a:lnTo>
                      <a:pt x="1558" y="1821"/>
                    </a:lnTo>
                    <a:lnTo>
                      <a:pt x="1559" y="1843"/>
                    </a:lnTo>
                    <a:lnTo>
                      <a:pt x="1560" y="1865"/>
                    </a:lnTo>
                    <a:lnTo>
                      <a:pt x="1559" y="1887"/>
                    </a:lnTo>
                    <a:lnTo>
                      <a:pt x="1555" y="1906"/>
                    </a:lnTo>
                    <a:lnTo>
                      <a:pt x="1550" y="1923"/>
                    </a:lnTo>
                    <a:lnTo>
                      <a:pt x="1542" y="1938"/>
                    </a:lnTo>
                    <a:lnTo>
                      <a:pt x="1530" y="1948"/>
                    </a:lnTo>
                    <a:lnTo>
                      <a:pt x="1517" y="1954"/>
                    </a:lnTo>
                    <a:lnTo>
                      <a:pt x="1497" y="1958"/>
                    </a:lnTo>
                    <a:lnTo>
                      <a:pt x="1474" y="1959"/>
                    </a:lnTo>
                    <a:lnTo>
                      <a:pt x="1447" y="1959"/>
                    </a:lnTo>
                    <a:lnTo>
                      <a:pt x="1418" y="1958"/>
                    </a:lnTo>
                    <a:lnTo>
                      <a:pt x="1386" y="1956"/>
                    </a:lnTo>
                    <a:lnTo>
                      <a:pt x="1354" y="1953"/>
                    </a:lnTo>
                    <a:lnTo>
                      <a:pt x="1321" y="1948"/>
                    </a:lnTo>
                    <a:lnTo>
                      <a:pt x="1289" y="1943"/>
                    </a:lnTo>
                    <a:lnTo>
                      <a:pt x="1259" y="1939"/>
                    </a:lnTo>
                    <a:lnTo>
                      <a:pt x="1231" y="1934"/>
                    </a:lnTo>
                    <a:lnTo>
                      <a:pt x="1206" y="1930"/>
                    </a:lnTo>
                    <a:lnTo>
                      <a:pt x="1186" y="1925"/>
                    </a:lnTo>
                    <a:lnTo>
                      <a:pt x="1170" y="1922"/>
                    </a:lnTo>
                    <a:lnTo>
                      <a:pt x="1160" y="1921"/>
                    </a:lnTo>
                    <a:lnTo>
                      <a:pt x="1156" y="1920"/>
                    </a:lnTo>
                    <a:lnTo>
                      <a:pt x="1155" y="1922"/>
                    </a:lnTo>
                    <a:lnTo>
                      <a:pt x="1152" y="1930"/>
                    </a:lnTo>
                    <a:lnTo>
                      <a:pt x="1146" y="1941"/>
                    </a:lnTo>
                    <a:lnTo>
                      <a:pt x="1141" y="1956"/>
                    </a:lnTo>
                    <a:lnTo>
                      <a:pt x="1133" y="1974"/>
                    </a:lnTo>
                    <a:lnTo>
                      <a:pt x="1124" y="1996"/>
                    </a:lnTo>
                    <a:lnTo>
                      <a:pt x="1114" y="2017"/>
                    </a:lnTo>
                    <a:lnTo>
                      <a:pt x="1105" y="2041"/>
                    </a:lnTo>
                    <a:lnTo>
                      <a:pt x="1096" y="2065"/>
                    </a:lnTo>
                    <a:lnTo>
                      <a:pt x="1087" y="2089"/>
                    </a:lnTo>
                    <a:lnTo>
                      <a:pt x="1079" y="2113"/>
                    </a:lnTo>
                    <a:lnTo>
                      <a:pt x="1072" y="2136"/>
                    </a:lnTo>
                    <a:lnTo>
                      <a:pt x="1067" y="2155"/>
                    </a:lnTo>
                    <a:lnTo>
                      <a:pt x="1062" y="2163"/>
                    </a:lnTo>
                    <a:lnTo>
                      <a:pt x="1051" y="2167"/>
                    </a:lnTo>
                    <a:lnTo>
                      <a:pt x="1034" y="2170"/>
                    </a:lnTo>
                    <a:lnTo>
                      <a:pt x="1012" y="2171"/>
                    </a:lnTo>
                    <a:lnTo>
                      <a:pt x="986" y="2169"/>
                    </a:lnTo>
                    <a:lnTo>
                      <a:pt x="955" y="2165"/>
                    </a:lnTo>
                    <a:lnTo>
                      <a:pt x="921" y="2159"/>
                    </a:lnTo>
                    <a:lnTo>
                      <a:pt x="884" y="2153"/>
                    </a:lnTo>
                    <a:lnTo>
                      <a:pt x="844" y="2145"/>
                    </a:lnTo>
                    <a:lnTo>
                      <a:pt x="801" y="2136"/>
                    </a:lnTo>
                    <a:lnTo>
                      <a:pt x="756" y="2125"/>
                    </a:lnTo>
                    <a:lnTo>
                      <a:pt x="710" y="2114"/>
                    </a:lnTo>
                    <a:lnTo>
                      <a:pt x="663" y="2103"/>
                    </a:lnTo>
                    <a:lnTo>
                      <a:pt x="614" y="2090"/>
                    </a:lnTo>
                    <a:lnTo>
                      <a:pt x="567" y="2076"/>
                    </a:lnTo>
                    <a:lnTo>
                      <a:pt x="519" y="2064"/>
                    </a:lnTo>
                    <a:lnTo>
                      <a:pt x="472" y="2050"/>
                    </a:lnTo>
                    <a:lnTo>
                      <a:pt x="427" y="2038"/>
                    </a:lnTo>
                    <a:lnTo>
                      <a:pt x="383" y="2025"/>
                    </a:lnTo>
                    <a:lnTo>
                      <a:pt x="341" y="2013"/>
                    </a:lnTo>
                    <a:lnTo>
                      <a:pt x="301" y="2000"/>
                    </a:lnTo>
                    <a:lnTo>
                      <a:pt x="264" y="1990"/>
                    </a:lnTo>
                    <a:lnTo>
                      <a:pt x="231" y="1980"/>
                    </a:lnTo>
                    <a:lnTo>
                      <a:pt x="202" y="1971"/>
                    </a:lnTo>
                    <a:lnTo>
                      <a:pt x="178" y="1963"/>
                    </a:lnTo>
                    <a:lnTo>
                      <a:pt x="158" y="1957"/>
                    </a:lnTo>
                    <a:lnTo>
                      <a:pt x="143" y="1953"/>
                    </a:lnTo>
                    <a:lnTo>
                      <a:pt x="134" y="1949"/>
                    </a:lnTo>
                    <a:lnTo>
                      <a:pt x="130" y="1948"/>
                    </a:lnTo>
                    <a:lnTo>
                      <a:pt x="131" y="1946"/>
                    </a:lnTo>
                    <a:lnTo>
                      <a:pt x="137" y="1939"/>
                    </a:lnTo>
                    <a:lnTo>
                      <a:pt x="144" y="1929"/>
                    </a:lnTo>
                    <a:lnTo>
                      <a:pt x="154" y="1914"/>
                    </a:lnTo>
                    <a:lnTo>
                      <a:pt x="166" y="1896"/>
                    </a:lnTo>
                    <a:lnTo>
                      <a:pt x="178" y="1875"/>
                    </a:lnTo>
                    <a:lnTo>
                      <a:pt x="192" y="1851"/>
                    </a:lnTo>
                    <a:lnTo>
                      <a:pt x="205" y="1825"/>
                    </a:lnTo>
                    <a:lnTo>
                      <a:pt x="219" y="1797"/>
                    </a:lnTo>
                    <a:lnTo>
                      <a:pt x="233" y="1767"/>
                    </a:lnTo>
                    <a:lnTo>
                      <a:pt x="244" y="1735"/>
                    </a:lnTo>
                    <a:lnTo>
                      <a:pt x="253" y="1704"/>
                    </a:lnTo>
                    <a:lnTo>
                      <a:pt x="261" y="1671"/>
                    </a:lnTo>
                    <a:lnTo>
                      <a:pt x="267" y="1637"/>
                    </a:lnTo>
                    <a:lnTo>
                      <a:pt x="268" y="1604"/>
                    </a:lnTo>
                    <a:lnTo>
                      <a:pt x="267" y="1584"/>
                    </a:lnTo>
                    <a:lnTo>
                      <a:pt x="261" y="1565"/>
                    </a:lnTo>
                    <a:lnTo>
                      <a:pt x="253" y="1543"/>
                    </a:lnTo>
                    <a:lnTo>
                      <a:pt x="243" y="1522"/>
                    </a:lnTo>
                    <a:lnTo>
                      <a:pt x="230" y="1499"/>
                    </a:lnTo>
                    <a:lnTo>
                      <a:pt x="216" y="1474"/>
                    </a:lnTo>
                    <a:lnTo>
                      <a:pt x="200" y="1449"/>
                    </a:lnTo>
                    <a:lnTo>
                      <a:pt x="183" y="1422"/>
                    </a:lnTo>
                    <a:lnTo>
                      <a:pt x="164" y="1392"/>
                    </a:lnTo>
                    <a:lnTo>
                      <a:pt x="146" y="1363"/>
                    </a:lnTo>
                    <a:lnTo>
                      <a:pt x="127" y="1330"/>
                    </a:lnTo>
                    <a:lnTo>
                      <a:pt x="109" y="1296"/>
                    </a:lnTo>
                    <a:lnTo>
                      <a:pt x="91" y="1260"/>
                    </a:lnTo>
                    <a:lnTo>
                      <a:pt x="72" y="1222"/>
                    </a:lnTo>
                    <a:lnTo>
                      <a:pt x="56" y="1182"/>
                    </a:lnTo>
                    <a:lnTo>
                      <a:pt x="41" y="1140"/>
                    </a:lnTo>
                    <a:lnTo>
                      <a:pt x="28" y="1094"/>
                    </a:lnTo>
                    <a:lnTo>
                      <a:pt x="17" y="1048"/>
                    </a:lnTo>
                    <a:lnTo>
                      <a:pt x="8" y="998"/>
                    </a:lnTo>
                    <a:lnTo>
                      <a:pt x="2" y="945"/>
                    </a:lnTo>
                    <a:lnTo>
                      <a:pt x="0" y="891"/>
                    </a:lnTo>
                    <a:lnTo>
                      <a:pt x="0" y="833"/>
                    </a:lnTo>
                    <a:lnTo>
                      <a:pt x="4" y="773"/>
                    </a:lnTo>
                    <a:lnTo>
                      <a:pt x="13" y="709"/>
                    </a:lnTo>
                    <a:lnTo>
                      <a:pt x="26" y="642"/>
                    </a:lnTo>
                    <a:lnTo>
                      <a:pt x="44" y="573"/>
                    </a:lnTo>
                    <a:lnTo>
                      <a:pt x="67" y="499"/>
                    </a:lnTo>
                    <a:lnTo>
                      <a:pt x="91" y="437"/>
                    </a:lnTo>
                    <a:lnTo>
                      <a:pt x="118" y="379"/>
                    </a:lnTo>
                    <a:lnTo>
                      <a:pt x="149" y="327"/>
                    </a:lnTo>
                    <a:lnTo>
                      <a:pt x="181" y="280"/>
                    </a:lnTo>
                    <a:lnTo>
                      <a:pt x="218" y="237"/>
                    </a:lnTo>
                    <a:lnTo>
                      <a:pt x="255" y="199"/>
                    </a:lnTo>
                    <a:lnTo>
                      <a:pt x="295" y="165"/>
                    </a:lnTo>
                    <a:lnTo>
                      <a:pt x="337" y="135"/>
                    </a:lnTo>
                    <a:lnTo>
                      <a:pt x="380" y="108"/>
                    </a:lnTo>
                    <a:lnTo>
                      <a:pt x="424" y="85"/>
                    </a:lnTo>
                    <a:lnTo>
                      <a:pt x="469" y="66"/>
                    </a:lnTo>
                    <a:lnTo>
                      <a:pt x="514" y="49"/>
                    </a:lnTo>
                    <a:lnTo>
                      <a:pt x="560" y="35"/>
                    </a:lnTo>
                    <a:lnTo>
                      <a:pt x="605" y="24"/>
                    </a:lnTo>
                    <a:lnTo>
                      <a:pt x="651" y="14"/>
                    </a:lnTo>
                    <a:lnTo>
                      <a:pt x="696" y="8"/>
                    </a:lnTo>
                    <a:lnTo>
                      <a:pt x="739" y="3"/>
                    </a:lnTo>
                    <a:lnTo>
                      <a:pt x="783" y="1"/>
                    </a:lnTo>
                    <a:lnTo>
                      <a:pt x="824" y="0"/>
                    </a:lnTo>
                    <a:close/>
                  </a:path>
                </a:pathLst>
              </a:custGeom>
              <a:solidFill>
                <a:srgbClr val="FFC89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8" name="Freeform 7"/>
              <p:cNvSpPr>
                <a:spLocks/>
              </p:cNvSpPr>
              <p:nvPr/>
            </p:nvSpPr>
            <p:spPr bwMode="auto">
              <a:xfrm>
                <a:off x="6919913" y="1624013"/>
                <a:ext cx="1071563" cy="1558925"/>
              </a:xfrm>
              <a:custGeom>
                <a:avLst/>
                <a:gdLst>
                  <a:gd name="T0" fmla="*/ 470 w 675"/>
                  <a:gd name="T1" fmla="*/ 3 h 982"/>
                  <a:gd name="T2" fmla="*/ 506 w 675"/>
                  <a:gd name="T3" fmla="*/ 27 h 982"/>
                  <a:gd name="T4" fmla="*/ 531 w 675"/>
                  <a:gd name="T5" fmla="*/ 85 h 982"/>
                  <a:gd name="T6" fmla="*/ 552 w 675"/>
                  <a:gd name="T7" fmla="*/ 180 h 982"/>
                  <a:gd name="T8" fmla="*/ 600 w 675"/>
                  <a:gd name="T9" fmla="*/ 266 h 982"/>
                  <a:gd name="T10" fmla="*/ 652 w 675"/>
                  <a:gd name="T11" fmla="*/ 337 h 982"/>
                  <a:gd name="T12" fmla="*/ 675 w 675"/>
                  <a:gd name="T13" fmla="*/ 399 h 982"/>
                  <a:gd name="T14" fmla="*/ 668 w 675"/>
                  <a:gd name="T15" fmla="*/ 453 h 982"/>
                  <a:gd name="T16" fmla="*/ 647 w 675"/>
                  <a:gd name="T17" fmla="*/ 545 h 982"/>
                  <a:gd name="T18" fmla="*/ 618 w 675"/>
                  <a:gd name="T19" fmla="*/ 658 h 982"/>
                  <a:gd name="T20" fmla="*/ 586 w 675"/>
                  <a:gd name="T21" fmla="*/ 774 h 982"/>
                  <a:gd name="T22" fmla="*/ 557 w 675"/>
                  <a:gd name="T23" fmla="*/ 878 h 982"/>
                  <a:gd name="T24" fmla="*/ 536 w 675"/>
                  <a:gd name="T25" fmla="*/ 953 h 982"/>
                  <a:gd name="T26" fmla="*/ 528 w 675"/>
                  <a:gd name="T27" fmla="*/ 982 h 982"/>
                  <a:gd name="T28" fmla="*/ 198 w 675"/>
                  <a:gd name="T29" fmla="*/ 922 h 982"/>
                  <a:gd name="T30" fmla="*/ 173 w 675"/>
                  <a:gd name="T31" fmla="*/ 877 h 982"/>
                  <a:gd name="T32" fmla="*/ 138 w 675"/>
                  <a:gd name="T33" fmla="*/ 816 h 982"/>
                  <a:gd name="T34" fmla="*/ 106 w 675"/>
                  <a:gd name="T35" fmla="*/ 759 h 982"/>
                  <a:gd name="T36" fmla="*/ 81 w 675"/>
                  <a:gd name="T37" fmla="*/ 711 h 982"/>
                  <a:gd name="T38" fmla="*/ 44 w 675"/>
                  <a:gd name="T39" fmla="*/ 618 h 982"/>
                  <a:gd name="T40" fmla="*/ 31 w 675"/>
                  <a:gd name="T41" fmla="*/ 520 h 982"/>
                  <a:gd name="T42" fmla="*/ 25 w 675"/>
                  <a:gd name="T43" fmla="*/ 433 h 982"/>
                  <a:gd name="T44" fmla="*/ 18 w 675"/>
                  <a:gd name="T45" fmla="*/ 329 h 982"/>
                  <a:gd name="T46" fmla="*/ 10 w 675"/>
                  <a:gd name="T47" fmla="*/ 242 h 982"/>
                  <a:gd name="T48" fmla="*/ 6 w 675"/>
                  <a:gd name="T49" fmla="*/ 198 h 982"/>
                  <a:gd name="T50" fmla="*/ 3 w 675"/>
                  <a:gd name="T51" fmla="*/ 166 h 982"/>
                  <a:gd name="T52" fmla="*/ 0 w 675"/>
                  <a:gd name="T53" fmla="*/ 117 h 982"/>
                  <a:gd name="T54" fmla="*/ 11 w 675"/>
                  <a:gd name="T55" fmla="*/ 74 h 982"/>
                  <a:gd name="T56" fmla="*/ 55 w 675"/>
                  <a:gd name="T57" fmla="*/ 55 h 982"/>
                  <a:gd name="T58" fmla="*/ 102 w 675"/>
                  <a:gd name="T59" fmla="*/ 68 h 982"/>
                  <a:gd name="T60" fmla="*/ 119 w 675"/>
                  <a:gd name="T61" fmla="*/ 103 h 982"/>
                  <a:gd name="T62" fmla="*/ 135 w 675"/>
                  <a:gd name="T63" fmla="*/ 91 h 982"/>
                  <a:gd name="T64" fmla="*/ 160 w 675"/>
                  <a:gd name="T65" fmla="*/ 51 h 982"/>
                  <a:gd name="T66" fmla="*/ 193 w 675"/>
                  <a:gd name="T67" fmla="*/ 17 h 982"/>
                  <a:gd name="T68" fmla="*/ 232 w 675"/>
                  <a:gd name="T69" fmla="*/ 7 h 982"/>
                  <a:gd name="T70" fmla="*/ 275 w 675"/>
                  <a:gd name="T71" fmla="*/ 7 h 982"/>
                  <a:gd name="T72" fmla="*/ 312 w 675"/>
                  <a:gd name="T73" fmla="*/ 29 h 982"/>
                  <a:gd name="T74" fmla="*/ 332 w 675"/>
                  <a:gd name="T75" fmla="*/ 87 h 982"/>
                  <a:gd name="T76" fmla="*/ 339 w 675"/>
                  <a:gd name="T77" fmla="*/ 118 h 982"/>
                  <a:gd name="T78" fmla="*/ 349 w 675"/>
                  <a:gd name="T79" fmla="*/ 100 h 982"/>
                  <a:gd name="T80" fmla="*/ 363 w 675"/>
                  <a:gd name="T81" fmla="*/ 58 h 982"/>
                  <a:gd name="T82" fmla="*/ 385 w 675"/>
                  <a:gd name="T83" fmla="*/ 17 h 982"/>
                  <a:gd name="T84" fmla="*/ 415 w 675"/>
                  <a:gd name="T85" fmla="*/ 2 h 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75" h="982">
                    <a:moveTo>
                      <a:pt x="443" y="0"/>
                    </a:moveTo>
                    <a:lnTo>
                      <a:pt x="456" y="1"/>
                    </a:lnTo>
                    <a:lnTo>
                      <a:pt x="470" y="3"/>
                    </a:lnTo>
                    <a:lnTo>
                      <a:pt x="483" y="8"/>
                    </a:lnTo>
                    <a:lnTo>
                      <a:pt x="495" y="16"/>
                    </a:lnTo>
                    <a:lnTo>
                      <a:pt x="506" y="27"/>
                    </a:lnTo>
                    <a:lnTo>
                      <a:pt x="516" y="42"/>
                    </a:lnTo>
                    <a:lnTo>
                      <a:pt x="524" y="61"/>
                    </a:lnTo>
                    <a:lnTo>
                      <a:pt x="531" y="85"/>
                    </a:lnTo>
                    <a:lnTo>
                      <a:pt x="535" y="115"/>
                    </a:lnTo>
                    <a:lnTo>
                      <a:pt x="541" y="149"/>
                    </a:lnTo>
                    <a:lnTo>
                      <a:pt x="552" y="180"/>
                    </a:lnTo>
                    <a:lnTo>
                      <a:pt x="565" y="210"/>
                    </a:lnTo>
                    <a:lnTo>
                      <a:pt x="582" y="238"/>
                    </a:lnTo>
                    <a:lnTo>
                      <a:pt x="600" y="266"/>
                    </a:lnTo>
                    <a:lnTo>
                      <a:pt x="619" y="291"/>
                    </a:lnTo>
                    <a:lnTo>
                      <a:pt x="637" y="315"/>
                    </a:lnTo>
                    <a:lnTo>
                      <a:pt x="652" y="337"/>
                    </a:lnTo>
                    <a:lnTo>
                      <a:pt x="664" y="358"/>
                    </a:lnTo>
                    <a:lnTo>
                      <a:pt x="673" y="378"/>
                    </a:lnTo>
                    <a:lnTo>
                      <a:pt x="675" y="399"/>
                    </a:lnTo>
                    <a:lnTo>
                      <a:pt x="675" y="411"/>
                    </a:lnTo>
                    <a:lnTo>
                      <a:pt x="672" y="429"/>
                    </a:lnTo>
                    <a:lnTo>
                      <a:pt x="668" y="453"/>
                    </a:lnTo>
                    <a:lnTo>
                      <a:pt x="662" y="481"/>
                    </a:lnTo>
                    <a:lnTo>
                      <a:pt x="655" y="511"/>
                    </a:lnTo>
                    <a:lnTo>
                      <a:pt x="647" y="545"/>
                    </a:lnTo>
                    <a:lnTo>
                      <a:pt x="638" y="581"/>
                    </a:lnTo>
                    <a:lnTo>
                      <a:pt x="628" y="619"/>
                    </a:lnTo>
                    <a:lnTo>
                      <a:pt x="618" y="658"/>
                    </a:lnTo>
                    <a:lnTo>
                      <a:pt x="607" y="697"/>
                    </a:lnTo>
                    <a:lnTo>
                      <a:pt x="597" y="736"/>
                    </a:lnTo>
                    <a:lnTo>
                      <a:pt x="586" y="774"/>
                    </a:lnTo>
                    <a:lnTo>
                      <a:pt x="575" y="811"/>
                    </a:lnTo>
                    <a:lnTo>
                      <a:pt x="566" y="847"/>
                    </a:lnTo>
                    <a:lnTo>
                      <a:pt x="557" y="878"/>
                    </a:lnTo>
                    <a:lnTo>
                      <a:pt x="549" y="908"/>
                    </a:lnTo>
                    <a:lnTo>
                      <a:pt x="541" y="933"/>
                    </a:lnTo>
                    <a:lnTo>
                      <a:pt x="536" y="953"/>
                    </a:lnTo>
                    <a:lnTo>
                      <a:pt x="531" y="968"/>
                    </a:lnTo>
                    <a:lnTo>
                      <a:pt x="529" y="978"/>
                    </a:lnTo>
                    <a:lnTo>
                      <a:pt x="528" y="982"/>
                    </a:lnTo>
                    <a:lnTo>
                      <a:pt x="205" y="932"/>
                    </a:lnTo>
                    <a:lnTo>
                      <a:pt x="203" y="930"/>
                    </a:lnTo>
                    <a:lnTo>
                      <a:pt x="198" y="922"/>
                    </a:lnTo>
                    <a:lnTo>
                      <a:pt x="191" y="910"/>
                    </a:lnTo>
                    <a:lnTo>
                      <a:pt x="183" y="894"/>
                    </a:lnTo>
                    <a:lnTo>
                      <a:pt x="173" y="877"/>
                    </a:lnTo>
                    <a:lnTo>
                      <a:pt x="162" y="858"/>
                    </a:lnTo>
                    <a:lnTo>
                      <a:pt x="150" y="837"/>
                    </a:lnTo>
                    <a:lnTo>
                      <a:pt x="138" y="816"/>
                    </a:lnTo>
                    <a:lnTo>
                      <a:pt x="127" y="795"/>
                    </a:lnTo>
                    <a:lnTo>
                      <a:pt x="115" y="776"/>
                    </a:lnTo>
                    <a:lnTo>
                      <a:pt x="106" y="759"/>
                    </a:lnTo>
                    <a:lnTo>
                      <a:pt x="98" y="744"/>
                    </a:lnTo>
                    <a:lnTo>
                      <a:pt x="93" y="733"/>
                    </a:lnTo>
                    <a:lnTo>
                      <a:pt x="81" y="711"/>
                    </a:lnTo>
                    <a:lnTo>
                      <a:pt x="69" y="684"/>
                    </a:lnTo>
                    <a:lnTo>
                      <a:pt x="55" y="653"/>
                    </a:lnTo>
                    <a:lnTo>
                      <a:pt x="44" y="618"/>
                    </a:lnTo>
                    <a:lnTo>
                      <a:pt x="35" y="582"/>
                    </a:lnTo>
                    <a:lnTo>
                      <a:pt x="31" y="542"/>
                    </a:lnTo>
                    <a:lnTo>
                      <a:pt x="31" y="520"/>
                    </a:lnTo>
                    <a:lnTo>
                      <a:pt x="30" y="494"/>
                    </a:lnTo>
                    <a:lnTo>
                      <a:pt x="28" y="465"/>
                    </a:lnTo>
                    <a:lnTo>
                      <a:pt x="25" y="433"/>
                    </a:lnTo>
                    <a:lnTo>
                      <a:pt x="23" y="399"/>
                    </a:lnTo>
                    <a:lnTo>
                      <a:pt x="20" y="363"/>
                    </a:lnTo>
                    <a:lnTo>
                      <a:pt x="18" y="329"/>
                    </a:lnTo>
                    <a:lnTo>
                      <a:pt x="14" y="298"/>
                    </a:lnTo>
                    <a:lnTo>
                      <a:pt x="12" y="267"/>
                    </a:lnTo>
                    <a:lnTo>
                      <a:pt x="10" y="242"/>
                    </a:lnTo>
                    <a:lnTo>
                      <a:pt x="7" y="220"/>
                    </a:lnTo>
                    <a:lnTo>
                      <a:pt x="6" y="205"/>
                    </a:lnTo>
                    <a:lnTo>
                      <a:pt x="6" y="198"/>
                    </a:lnTo>
                    <a:lnTo>
                      <a:pt x="5" y="190"/>
                    </a:lnTo>
                    <a:lnTo>
                      <a:pt x="4" y="179"/>
                    </a:lnTo>
                    <a:lnTo>
                      <a:pt x="3" y="166"/>
                    </a:lnTo>
                    <a:lnTo>
                      <a:pt x="0" y="150"/>
                    </a:lnTo>
                    <a:lnTo>
                      <a:pt x="0" y="133"/>
                    </a:lnTo>
                    <a:lnTo>
                      <a:pt x="0" y="117"/>
                    </a:lnTo>
                    <a:lnTo>
                      <a:pt x="2" y="100"/>
                    </a:lnTo>
                    <a:lnTo>
                      <a:pt x="5" y="86"/>
                    </a:lnTo>
                    <a:lnTo>
                      <a:pt x="11" y="74"/>
                    </a:lnTo>
                    <a:lnTo>
                      <a:pt x="20" y="65"/>
                    </a:lnTo>
                    <a:lnTo>
                      <a:pt x="31" y="59"/>
                    </a:lnTo>
                    <a:lnTo>
                      <a:pt x="55" y="55"/>
                    </a:lnTo>
                    <a:lnTo>
                      <a:pt x="74" y="55"/>
                    </a:lnTo>
                    <a:lnTo>
                      <a:pt x="89" y="60"/>
                    </a:lnTo>
                    <a:lnTo>
                      <a:pt x="102" y="68"/>
                    </a:lnTo>
                    <a:lnTo>
                      <a:pt x="110" y="80"/>
                    </a:lnTo>
                    <a:lnTo>
                      <a:pt x="115" y="96"/>
                    </a:lnTo>
                    <a:lnTo>
                      <a:pt x="119" y="103"/>
                    </a:lnTo>
                    <a:lnTo>
                      <a:pt x="122" y="103"/>
                    </a:lnTo>
                    <a:lnTo>
                      <a:pt x="128" y="99"/>
                    </a:lnTo>
                    <a:lnTo>
                      <a:pt x="135" y="91"/>
                    </a:lnTo>
                    <a:lnTo>
                      <a:pt x="141" y="78"/>
                    </a:lnTo>
                    <a:lnTo>
                      <a:pt x="149" y="66"/>
                    </a:lnTo>
                    <a:lnTo>
                      <a:pt x="160" y="51"/>
                    </a:lnTo>
                    <a:lnTo>
                      <a:pt x="170" y="37"/>
                    </a:lnTo>
                    <a:lnTo>
                      <a:pt x="180" y="26"/>
                    </a:lnTo>
                    <a:lnTo>
                      <a:pt x="193" y="17"/>
                    </a:lnTo>
                    <a:lnTo>
                      <a:pt x="205" y="11"/>
                    </a:lnTo>
                    <a:lnTo>
                      <a:pt x="218" y="9"/>
                    </a:lnTo>
                    <a:lnTo>
                      <a:pt x="232" y="7"/>
                    </a:lnTo>
                    <a:lnTo>
                      <a:pt x="247" y="5"/>
                    </a:lnTo>
                    <a:lnTo>
                      <a:pt x="261" y="5"/>
                    </a:lnTo>
                    <a:lnTo>
                      <a:pt x="275" y="7"/>
                    </a:lnTo>
                    <a:lnTo>
                      <a:pt x="289" y="11"/>
                    </a:lnTo>
                    <a:lnTo>
                      <a:pt x="302" y="18"/>
                    </a:lnTo>
                    <a:lnTo>
                      <a:pt x="312" y="29"/>
                    </a:lnTo>
                    <a:lnTo>
                      <a:pt x="321" y="44"/>
                    </a:lnTo>
                    <a:lnTo>
                      <a:pt x="328" y="63"/>
                    </a:lnTo>
                    <a:lnTo>
                      <a:pt x="332" y="87"/>
                    </a:lnTo>
                    <a:lnTo>
                      <a:pt x="335" y="105"/>
                    </a:lnTo>
                    <a:lnTo>
                      <a:pt x="337" y="115"/>
                    </a:lnTo>
                    <a:lnTo>
                      <a:pt x="339" y="118"/>
                    </a:lnTo>
                    <a:lnTo>
                      <a:pt x="343" y="117"/>
                    </a:lnTo>
                    <a:lnTo>
                      <a:pt x="345" y="110"/>
                    </a:lnTo>
                    <a:lnTo>
                      <a:pt x="349" y="100"/>
                    </a:lnTo>
                    <a:lnTo>
                      <a:pt x="353" y="87"/>
                    </a:lnTo>
                    <a:lnTo>
                      <a:pt x="357" y="72"/>
                    </a:lnTo>
                    <a:lnTo>
                      <a:pt x="363" y="58"/>
                    </a:lnTo>
                    <a:lnTo>
                      <a:pt x="370" y="43"/>
                    </a:lnTo>
                    <a:lnTo>
                      <a:pt x="377" y="29"/>
                    </a:lnTo>
                    <a:lnTo>
                      <a:pt x="385" y="17"/>
                    </a:lnTo>
                    <a:lnTo>
                      <a:pt x="393" y="9"/>
                    </a:lnTo>
                    <a:lnTo>
                      <a:pt x="403" y="4"/>
                    </a:lnTo>
                    <a:lnTo>
                      <a:pt x="415" y="2"/>
                    </a:lnTo>
                    <a:lnTo>
                      <a:pt x="429" y="1"/>
                    </a:lnTo>
                    <a:lnTo>
                      <a:pt x="443" y="0"/>
                    </a:lnTo>
                    <a:close/>
                  </a:path>
                </a:pathLst>
              </a:custGeom>
              <a:solidFill>
                <a:srgbClr val="FFC89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9" name="Rectangle 9"/>
              <p:cNvSpPr>
                <a:spLocks noChangeArrowheads="1"/>
              </p:cNvSpPr>
              <p:nvPr/>
            </p:nvSpPr>
            <p:spPr bwMode="auto">
              <a:xfrm>
                <a:off x="6969125" y="1700993"/>
                <a:ext cx="1395413" cy="687388"/>
              </a:xfrm>
              <a:prstGeom prst="rect">
                <a:avLst/>
              </a:prstGeom>
              <a:solidFill>
                <a:schemeClr val="tx1">
                  <a:lumMod val="75000"/>
                  <a:lumOff val="25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40" name="Rectangle 10"/>
              <p:cNvSpPr>
                <a:spLocks noChangeArrowheads="1"/>
              </p:cNvSpPr>
              <p:nvPr/>
            </p:nvSpPr>
            <p:spPr bwMode="auto">
              <a:xfrm>
                <a:off x="6831013" y="1798625"/>
                <a:ext cx="236538" cy="492125"/>
              </a:xfrm>
              <a:prstGeom prst="rect">
                <a:avLst/>
              </a:prstGeom>
              <a:solidFill>
                <a:schemeClr val="tx1">
                  <a:lumMod val="75000"/>
                  <a:lumOff val="25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41" name="Rectangle 11"/>
              <p:cNvSpPr>
                <a:spLocks noChangeArrowheads="1"/>
              </p:cNvSpPr>
              <p:nvPr/>
            </p:nvSpPr>
            <p:spPr bwMode="auto">
              <a:xfrm>
                <a:off x="6556361" y="1858950"/>
                <a:ext cx="354028" cy="371475"/>
              </a:xfrm>
              <a:custGeom>
                <a:avLst/>
                <a:gdLst>
                  <a:gd name="connsiteX0" fmla="*/ 0 w 354013"/>
                  <a:gd name="connsiteY0" fmla="*/ 0 h 371475"/>
                  <a:gd name="connsiteX1" fmla="*/ 354013 w 354013"/>
                  <a:gd name="connsiteY1" fmla="*/ 0 h 371475"/>
                  <a:gd name="connsiteX2" fmla="*/ 354013 w 354013"/>
                  <a:gd name="connsiteY2" fmla="*/ 371475 h 371475"/>
                  <a:gd name="connsiteX3" fmla="*/ 0 w 354013"/>
                  <a:gd name="connsiteY3" fmla="*/ 371475 h 371475"/>
                  <a:gd name="connsiteX4" fmla="*/ 0 w 354013"/>
                  <a:gd name="connsiteY4" fmla="*/ 0 h 371475"/>
                  <a:gd name="connsiteX0" fmla="*/ 1724 w 355737"/>
                  <a:gd name="connsiteY0" fmla="*/ 0 h 371475"/>
                  <a:gd name="connsiteX1" fmla="*/ 355737 w 355737"/>
                  <a:gd name="connsiteY1" fmla="*/ 0 h 371475"/>
                  <a:gd name="connsiteX2" fmla="*/ 355737 w 355737"/>
                  <a:gd name="connsiteY2" fmla="*/ 371475 h 371475"/>
                  <a:gd name="connsiteX3" fmla="*/ 1724 w 355737"/>
                  <a:gd name="connsiteY3" fmla="*/ 371475 h 371475"/>
                  <a:gd name="connsiteX4" fmla="*/ 0 w 355737"/>
                  <a:gd name="connsiteY4" fmla="*/ 173050 h 371475"/>
                  <a:gd name="connsiteX5" fmla="*/ 1724 w 355737"/>
                  <a:gd name="connsiteY5" fmla="*/ 0 h 371475"/>
                  <a:gd name="connsiteX0" fmla="*/ 15 w 354028"/>
                  <a:gd name="connsiteY0" fmla="*/ 0 h 371475"/>
                  <a:gd name="connsiteX1" fmla="*/ 354028 w 354028"/>
                  <a:gd name="connsiteY1" fmla="*/ 0 h 371475"/>
                  <a:gd name="connsiteX2" fmla="*/ 354028 w 354028"/>
                  <a:gd name="connsiteY2" fmla="*/ 371475 h 371475"/>
                  <a:gd name="connsiteX3" fmla="*/ 15 w 354028"/>
                  <a:gd name="connsiteY3" fmla="*/ 371475 h 371475"/>
                  <a:gd name="connsiteX4" fmla="*/ 15708 w 354028"/>
                  <a:gd name="connsiteY4" fmla="*/ 184662 h 371475"/>
                  <a:gd name="connsiteX5" fmla="*/ 15 w 354028"/>
                  <a:gd name="connsiteY5" fmla="*/ 0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4028" h="371475">
                    <a:moveTo>
                      <a:pt x="15" y="0"/>
                    </a:moveTo>
                    <a:lnTo>
                      <a:pt x="354028" y="0"/>
                    </a:lnTo>
                    <a:lnTo>
                      <a:pt x="354028" y="371475"/>
                    </a:lnTo>
                    <a:lnTo>
                      <a:pt x="15" y="371475"/>
                    </a:lnTo>
                    <a:cubicBezTo>
                      <a:pt x="-560" y="305333"/>
                      <a:pt x="16283" y="250804"/>
                      <a:pt x="15708" y="184662"/>
                    </a:cubicBezTo>
                    <a:cubicBezTo>
                      <a:pt x="16283" y="126979"/>
                      <a:pt x="-560" y="57683"/>
                      <a:pt x="15" y="0"/>
                    </a:cubicBezTo>
                    <a:close/>
                  </a:path>
                </a:pathLst>
              </a:custGeom>
              <a:solidFill>
                <a:schemeClr val="tx1">
                  <a:lumMod val="75000"/>
                  <a:lumOff val="25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42" name="Freeform 12"/>
              <p:cNvSpPr>
                <a:spLocks/>
              </p:cNvSpPr>
              <p:nvPr/>
            </p:nvSpPr>
            <p:spPr bwMode="auto">
              <a:xfrm>
                <a:off x="7118350" y="2963863"/>
                <a:ext cx="712788" cy="436563"/>
              </a:xfrm>
              <a:custGeom>
                <a:avLst/>
                <a:gdLst>
                  <a:gd name="T0" fmla="*/ 285 w 449"/>
                  <a:gd name="T1" fmla="*/ 0 h 275"/>
                  <a:gd name="T2" fmla="*/ 324 w 449"/>
                  <a:gd name="T3" fmla="*/ 3 h 275"/>
                  <a:gd name="T4" fmla="*/ 365 w 449"/>
                  <a:gd name="T5" fmla="*/ 8 h 275"/>
                  <a:gd name="T6" fmla="*/ 407 w 449"/>
                  <a:gd name="T7" fmla="*/ 18 h 275"/>
                  <a:gd name="T8" fmla="*/ 449 w 449"/>
                  <a:gd name="T9" fmla="*/ 33 h 275"/>
                  <a:gd name="T10" fmla="*/ 449 w 449"/>
                  <a:gd name="T11" fmla="*/ 275 h 275"/>
                  <a:gd name="T12" fmla="*/ 0 w 449"/>
                  <a:gd name="T13" fmla="*/ 272 h 275"/>
                  <a:gd name="T14" fmla="*/ 0 w 449"/>
                  <a:gd name="T15" fmla="*/ 74 h 275"/>
                  <a:gd name="T16" fmla="*/ 3 w 449"/>
                  <a:gd name="T17" fmla="*/ 73 h 275"/>
                  <a:gd name="T18" fmla="*/ 11 w 449"/>
                  <a:gd name="T19" fmla="*/ 69 h 275"/>
                  <a:gd name="T20" fmla="*/ 22 w 449"/>
                  <a:gd name="T21" fmla="*/ 63 h 275"/>
                  <a:gd name="T22" fmla="*/ 39 w 449"/>
                  <a:gd name="T23" fmla="*/ 55 h 275"/>
                  <a:gd name="T24" fmla="*/ 60 w 449"/>
                  <a:gd name="T25" fmla="*/ 46 h 275"/>
                  <a:gd name="T26" fmla="*/ 83 w 449"/>
                  <a:gd name="T27" fmla="*/ 37 h 275"/>
                  <a:gd name="T28" fmla="*/ 111 w 449"/>
                  <a:gd name="T29" fmla="*/ 28 h 275"/>
                  <a:gd name="T30" fmla="*/ 140 w 449"/>
                  <a:gd name="T31" fmla="*/ 20 h 275"/>
                  <a:gd name="T32" fmla="*/ 173 w 449"/>
                  <a:gd name="T33" fmla="*/ 12 h 275"/>
                  <a:gd name="T34" fmla="*/ 208 w 449"/>
                  <a:gd name="T35" fmla="*/ 6 h 275"/>
                  <a:gd name="T36" fmla="*/ 246 w 449"/>
                  <a:gd name="T37" fmla="*/ 1 h 275"/>
                  <a:gd name="T38" fmla="*/ 285 w 449"/>
                  <a:gd name="T39" fmla="*/ 0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9" h="275">
                    <a:moveTo>
                      <a:pt x="285" y="0"/>
                    </a:moveTo>
                    <a:lnTo>
                      <a:pt x="324" y="3"/>
                    </a:lnTo>
                    <a:lnTo>
                      <a:pt x="365" y="8"/>
                    </a:lnTo>
                    <a:lnTo>
                      <a:pt x="407" y="18"/>
                    </a:lnTo>
                    <a:lnTo>
                      <a:pt x="449" y="33"/>
                    </a:lnTo>
                    <a:lnTo>
                      <a:pt x="449" y="275"/>
                    </a:lnTo>
                    <a:lnTo>
                      <a:pt x="0" y="272"/>
                    </a:lnTo>
                    <a:lnTo>
                      <a:pt x="0" y="74"/>
                    </a:lnTo>
                    <a:lnTo>
                      <a:pt x="3" y="73"/>
                    </a:lnTo>
                    <a:lnTo>
                      <a:pt x="11" y="69"/>
                    </a:lnTo>
                    <a:lnTo>
                      <a:pt x="22" y="63"/>
                    </a:lnTo>
                    <a:lnTo>
                      <a:pt x="39" y="55"/>
                    </a:lnTo>
                    <a:lnTo>
                      <a:pt x="60" y="46"/>
                    </a:lnTo>
                    <a:lnTo>
                      <a:pt x="83" y="37"/>
                    </a:lnTo>
                    <a:lnTo>
                      <a:pt x="111" y="28"/>
                    </a:lnTo>
                    <a:lnTo>
                      <a:pt x="140" y="20"/>
                    </a:lnTo>
                    <a:lnTo>
                      <a:pt x="173" y="12"/>
                    </a:lnTo>
                    <a:lnTo>
                      <a:pt x="208" y="6"/>
                    </a:lnTo>
                    <a:lnTo>
                      <a:pt x="246" y="1"/>
                    </a:lnTo>
                    <a:lnTo>
                      <a:pt x="285" y="0"/>
                    </a:lnTo>
                    <a:close/>
                  </a:path>
                </a:pathLst>
              </a:custGeom>
              <a:solidFill>
                <a:schemeClr val="bg1">
                  <a:lumMod val="9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43" name="Freeform 13"/>
              <p:cNvSpPr>
                <a:spLocks/>
              </p:cNvSpPr>
              <p:nvPr/>
            </p:nvSpPr>
            <p:spPr bwMode="auto">
              <a:xfrm>
                <a:off x="5949950" y="3152776"/>
                <a:ext cx="1973263" cy="2722563"/>
              </a:xfrm>
              <a:custGeom>
                <a:avLst/>
                <a:gdLst>
                  <a:gd name="T0" fmla="*/ 950 w 1243"/>
                  <a:gd name="T1" fmla="*/ 0 h 1715"/>
                  <a:gd name="T2" fmla="*/ 990 w 1243"/>
                  <a:gd name="T3" fmla="*/ 0 h 1715"/>
                  <a:gd name="T4" fmla="*/ 1033 w 1243"/>
                  <a:gd name="T5" fmla="*/ 3 h 1715"/>
                  <a:gd name="T6" fmla="*/ 1081 w 1243"/>
                  <a:gd name="T7" fmla="*/ 10 h 1715"/>
                  <a:gd name="T8" fmla="*/ 1131 w 1243"/>
                  <a:gd name="T9" fmla="*/ 20 h 1715"/>
                  <a:gd name="T10" fmla="*/ 1185 w 1243"/>
                  <a:gd name="T11" fmla="*/ 34 h 1715"/>
                  <a:gd name="T12" fmla="*/ 1243 w 1243"/>
                  <a:gd name="T13" fmla="*/ 52 h 1715"/>
                  <a:gd name="T14" fmla="*/ 1243 w 1243"/>
                  <a:gd name="T15" fmla="*/ 1715 h 1715"/>
                  <a:gd name="T16" fmla="*/ 0 w 1243"/>
                  <a:gd name="T17" fmla="*/ 1140 h 1715"/>
                  <a:gd name="T18" fmla="*/ 0 w 1243"/>
                  <a:gd name="T19" fmla="*/ 666 h 1715"/>
                  <a:gd name="T20" fmla="*/ 676 w 1243"/>
                  <a:gd name="T21" fmla="*/ 915 h 1715"/>
                  <a:gd name="T22" fmla="*/ 691 w 1243"/>
                  <a:gd name="T23" fmla="*/ 95 h 1715"/>
                  <a:gd name="T24" fmla="*/ 692 w 1243"/>
                  <a:gd name="T25" fmla="*/ 94 h 1715"/>
                  <a:gd name="T26" fmla="*/ 696 w 1243"/>
                  <a:gd name="T27" fmla="*/ 90 h 1715"/>
                  <a:gd name="T28" fmla="*/ 700 w 1243"/>
                  <a:gd name="T29" fmla="*/ 85 h 1715"/>
                  <a:gd name="T30" fmla="*/ 707 w 1243"/>
                  <a:gd name="T31" fmla="*/ 78 h 1715"/>
                  <a:gd name="T32" fmla="*/ 716 w 1243"/>
                  <a:gd name="T33" fmla="*/ 70 h 1715"/>
                  <a:gd name="T34" fmla="*/ 727 w 1243"/>
                  <a:gd name="T35" fmla="*/ 62 h 1715"/>
                  <a:gd name="T36" fmla="*/ 741 w 1243"/>
                  <a:gd name="T37" fmla="*/ 53 h 1715"/>
                  <a:gd name="T38" fmla="*/ 757 w 1243"/>
                  <a:gd name="T39" fmla="*/ 43 h 1715"/>
                  <a:gd name="T40" fmla="*/ 776 w 1243"/>
                  <a:gd name="T41" fmla="*/ 34 h 1715"/>
                  <a:gd name="T42" fmla="*/ 798 w 1243"/>
                  <a:gd name="T43" fmla="*/ 25 h 1715"/>
                  <a:gd name="T44" fmla="*/ 823 w 1243"/>
                  <a:gd name="T45" fmla="*/ 17 h 1715"/>
                  <a:gd name="T46" fmla="*/ 850 w 1243"/>
                  <a:gd name="T47" fmla="*/ 10 h 1715"/>
                  <a:gd name="T48" fmla="*/ 880 w 1243"/>
                  <a:gd name="T49" fmla="*/ 4 h 1715"/>
                  <a:gd name="T50" fmla="*/ 914 w 1243"/>
                  <a:gd name="T51" fmla="*/ 1 h 1715"/>
                  <a:gd name="T52" fmla="*/ 950 w 1243"/>
                  <a:gd name="T53" fmla="*/ 0 h 1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43" h="1715">
                    <a:moveTo>
                      <a:pt x="950" y="0"/>
                    </a:moveTo>
                    <a:lnTo>
                      <a:pt x="990" y="0"/>
                    </a:lnTo>
                    <a:lnTo>
                      <a:pt x="1033" y="3"/>
                    </a:lnTo>
                    <a:lnTo>
                      <a:pt x="1081" y="10"/>
                    </a:lnTo>
                    <a:lnTo>
                      <a:pt x="1131" y="20"/>
                    </a:lnTo>
                    <a:lnTo>
                      <a:pt x="1185" y="34"/>
                    </a:lnTo>
                    <a:lnTo>
                      <a:pt x="1243" y="52"/>
                    </a:lnTo>
                    <a:lnTo>
                      <a:pt x="1243" y="1715"/>
                    </a:lnTo>
                    <a:lnTo>
                      <a:pt x="0" y="1140"/>
                    </a:lnTo>
                    <a:lnTo>
                      <a:pt x="0" y="666"/>
                    </a:lnTo>
                    <a:lnTo>
                      <a:pt x="676" y="915"/>
                    </a:lnTo>
                    <a:lnTo>
                      <a:pt x="691" y="95"/>
                    </a:lnTo>
                    <a:lnTo>
                      <a:pt x="692" y="94"/>
                    </a:lnTo>
                    <a:lnTo>
                      <a:pt x="696" y="90"/>
                    </a:lnTo>
                    <a:lnTo>
                      <a:pt x="700" y="85"/>
                    </a:lnTo>
                    <a:lnTo>
                      <a:pt x="707" y="78"/>
                    </a:lnTo>
                    <a:lnTo>
                      <a:pt x="716" y="70"/>
                    </a:lnTo>
                    <a:lnTo>
                      <a:pt x="727" y="62"/>
                    </a:lnTo>
                    <a:lnTo>
                      <a:pt x="741" y="53"/>
                    </a:lnTo>
                    <a:lnTo>
                      <a:pt x="757" y="43"/>
                    </a:lnTo>
                    <a:lnTo>
                      <a:pt x="776" y="34"/>
                    </a:lnTo>
                    <a:lnTo>
                      <a:pt x="798" y="25"/>
                    </a:lnTo>
                    <a:lnTo>
                      <a:pt x="823" y="17"/>
                    </a:lnTo>
                    <a:lnTo>
                      <a:pt x="850" y="10"/>
                    </a:lnTo>
                    <a:lnTo>
                      <a:pt x="880" y="4"/>
                    </a:lnTo>
                    <a:lnTo>
                      <a:pt x="914" y="1"/>
                    </a:lnTo>
                    <a:lnTo>
                      <a:pt x="950" y="0"/>
                    </a:lnTo>
                    <a:close/>
                  </a:path>
                </a:pathLst>
              </a:custGeom>
              <a:solidFill>
                <a:schemeClr val="tx2">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44" name="Freeform 14"/>
              <p:cNvSpPr>
                <a:spLocks/>
              </p:cNvSpPr>
              <p:nvPr/>
            </p:nvSpPr>
            <p:spPr bwMode="auto">
              <a:xfrm>
                <a:off x="5815013" y="3862388"/>
                <a:ext cx="290513" cy="785813"/>
              </a:xfrm>
              <a:custGeom>
                <a:avLst/>
                <a:gdLst>
                  <a:gd name="T0" fmla="*/ 0 w 183"/>
                  <a:gd name="T1" fmla="*/ 0 h 495"/>
                  <a:gd name="T2" fmla="*/ 115 w 183"/>
                  <a:gd name="T3" fmla="*/ 32 h 495"/>
                  <a:gd name="T4" fmla="*/ 151 w 183"/>
                  <a:gd name="T5" fmla="*/ 161 h 495"/>
                  <a:gd name="T6" fmla="*/ 107 w 183"/>
                  <a:gd name="T7" fmla="*/ 191 h 495"/>
                  <a:gd name="T8" fmla="*/ 183 w 183"/>
                  <a:gd name="T9" fmla="*/ 495 h 495"/>
                  <a:gd name="T10" fmla="*/ 23 w 183"/>
                  <a:gd name="T11" fmla="*/ 495 h 495"/>
                  <a:gd name="T12" fmla="*/ 0 w 183"/>
                  <a:gd name="T13" fmla="*/ 0 h 495"/>
                </a:gdLst>
                <a:ahLst/>
                <a:cxnLst>
                  <a:cxn ang="0">
                    <a:pos x="T0" y="T1"/>
                  </a:cxn>
                  <a:cxn ang="0">
                    <a:pos x="T2" y="T3"/>
                  </a:cxn>
                  <a:cxn ang="0">
                    <a:pos x="T4" y="T5"/>
                  </a:cxn>
                  <a:cxn ang="0">
                    <a:pos x="T6" y="T7"/>
                  </a:cxn>
                  <a:cxn ang="0">
                    <a:pos x="T8" y="T9"/>
                  </a:cxn>
                  <a:cxn ang="0">
                    <a:pos x="T10" y="T11"/>
                  </a:cxn>
                  <a:cxn ang="0">
                    <a:pos x="T12" y="T13"/>
                  </a:cxn>
                </a:cxnLst>
                <a:rect l="0" t="0" r="r" b="b"/>
                <a:pathLst>
                  <a:path w="183" h="495">
                    <a:moveTo>
                      <a:pt x="0" y="0"/>
                    </a:moveTo>
                    <a:lnTo>
                      <a:pt x="115" y="32"/>
                    </a:lnTo>
                    <a:lnTo>
                      <a:pt x="151" y="161"/>
                    </a:lnTo>
                    <a:lnTo>
                      <a:pt x="107" y="191"/>
                    </a:lnTo>
                    <a:lnTo>
                      <a:pt x="183" y="495"/>
                    </a:lnTo>
                    <a:lnTo>
                      <a:pt x="23" y="495"/>
                    </a:lnTo>
                    <a:lnTo>
                      <a:pt x="0"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45" name="Freeform 15"/>
              <p:cNvSpPr>
                <a:spLocks/>
              </p:cNvSpPr>
              <p:nvPr/>
            </p:nvSpPr>
            <p:spPr bwMode="auto">
              <a:xfrm>
                <a:off x="4075113" y="3395663"/>
                <a:ext cx="1776413" cy="1035050"/>
              </a:xfrm>
              <a:custGeom>
                <a:avLst/>
                <a:gdLst>
                  <a:gd name="T0" fmla="*/ 55 w 1119"/>
                  <a:gd name="T1" fmla="*/ 0 h 652"/>
                  <a:gd name="T2" fmla="*/ 58 w 1119"/>
                  <a:gd name="T3" fmla="*/ 0 h 652"/>
                  <a:gd name="T4" fmla="*/ 70 w 1119"/>
                  <a:gd name="T5" fmla="*/ 1 h 652"/>
                  <a:gd name="T6" fmla="*/ 88 w 1119"/>
                  <a:gd name="T7" fmla="*/ 3 h 652"/>
                  <a:gd name="T8" fmla="*/ 112 w 1119"/>
                  <a:gd name="T9" fmla="*/ 7 h 652"/>
                  <a:gd name="T10" fmla="*/ 144 w 1119"/>
                  <a:gd name="T11" fmla="*/ 10 h 652"/>
                  <a:gd name="T12" fmla="*/ 180 w 1119"/>
                  <a:gd name="T13" fmla="*/ 16 h 652"/>
                  <a:gd name="T14" fmla="*/ 222 w 1119"/>
                  <a:gd name="T15" fmla="*/ 23 h 652"/>
                  <a:gd name="T16" fmla="*/ 270 w 1119"/>
                  <a:gd name="T17" fmla="*/ 31 h 652"/>
                  <a:gd name="T18" fmla="*/ 323 w 1119"/>
                  <a:gd name="T19" fmla="*/ 41 h 652"/>
                  <a:gd name="T20" fmla="*/ 380 w 1119"/>
                  <a:gd name="T21" fmla="*/ 52 h 652"/>
                  <a:gd name="T22" fmla="*/ 441 w 1119"/>
                  <a:gd name="T23" fmla="*/ 66 h 652"/>
                  <a:gd name="T24" fmla="*/ 506 w 1119"/>
                  <a:gd name="T25" fmla="*/ 81 h 652"/>
                  <a:gd name="T26" fmla="*/ 574 w 1119"/>
                  <a:gd name="T27" fmla="*/ 98 h 652"/>
                  <a:gd name="T28" fmla="*/ 646 w 1119"/>
                  <a:gd name="T29" fmla="*/ 116 h 652"/>
                  <a:gd name="T30" fmla="*/ 720 w 1119"/>
                  <a:gd name="T31" fmla="*/ 138 h 652"/>
                  <a:gd name="T32" fmla="*/ 796 w 1119"/>
                  <a:gd name="T33" fmla="*/ 161 h 652"/>
                  <a:gd name="T34" fmla="*/ 874 w 1119"/>
                  <a:gd name="T35" fmla="*/ 186 h 652"/>
                  <a:gd name="T36" fmla="*/ 955 w 1119"/>
                  <a:gd name="T37" fmla="*/ 215 h 652"/>
                  <a:gd name="T38" fmla="*/ 1037 w 1119"/>
                  <a:gd name="T39" fmla="*/ 245 h 652"/>
                  <a:gd name="T40" fmla="*/ 1119 w 1119"/>
                  <a:gd name="T41" fmla="*/ 280 h 652"/>
                  <a:gd name="T42" fmla="*/ 1119 w 1119"/>
                  <a:gd name="T43" fmla="*/ 652 h 652"/>
                  <a:gd name="T44" fmla="*/ 1116 w 1119"/>
                  <a:gd name="T45" fmla="*/ 651 h 652"/>
                  <a:gd name="T46" fmla="*/ 1107 w 1119"/>
                  <a:gd name="T47" fmla="*/ 647 h 652"/>
                  <a:gd name="T48" fmla="*/ 1092 w 1119"/>
                  <a:gd name="T49" fmla="*/ 640 h 652"/>
                  <a:gd name="T50" fmla="*/ 1074 w 1119"/>
                  <a:gd name="T51" fmla="*/ 632 h 652"/>
                  <a:gd name="T52" fmla="*/ 1050 w 1119"/>
                  <a:gd name="T53" fmla="*/ 621 h 652"/>
                  <a:gd name="T54" fmla="*/ 1022 w 1119"/>
                  <a:gd name="T55" fmla="*/ 607 h 652"/>
                  <a:gd name="T56" fmla="*/ 990 w 1119"/>
                  <a:gd name="T57" fmla="*/ 592 h 652"/>
                  <a:gd name="T58" fmla="*/ 954 w 1119"/>
                  <a:gd name="T59" fmla="*/ 576 h 652"/>
                  <a:gd name="T60" fmla="*/ 915 w 1119"/>
                  <a:gd name="T61" fmla="*/ 558 h 652"/>
                  <a:gd name="T62" fmla="*/ 873 w 1119"/>
                  <a:gd name="T63" fmla="*/ 539 h 652"/>
                  <a:gd name="T64" fmla="*/ 829 w 1119"/>
                  <a:gd name="T65" fmla="*/ 519 h 652"/>
                  <a:gd name="T66" fmla="*/ 782 w 1119"/>
                  <a:gd name="T67" fmla="*/ 498 h 652"/>
                  <a:gd name="T68" fmla="*/ 733 w 1119"/>
                  <a:gd name="T69" fmla="*/ 476 h 652"/>
                  <a:gd name="T70" fmla="*/ 683 w 1119"/>
                  <a:gd name="T71" fmla="*/ 454 h 652"/>
                  <a:gd name="T72" fmla="*/ 633 w 1119"/>
                  <a:gd name="T73" fmla="*/ 432 h 652"/>
                  <a:gd name="T74" fmla="*/ 581 w 1119"/>
                  <a:gd name="T75" fmla="*/ 409 h 652"/>
                  <a:gd name="T76" fmla="*/ 529 w 1119"/>
                  <a:gd name="T77" fmla="*/ 386 h 652"/>
                  <a:gd name="T78" fmla="*/ 477 w 1119"/>
                  <a:gd name="T79" fmla="*/ 364 h 652"/>
                  <a:gd name="T80" fmla="*/ 424 w 1119"/>
                  <a:gd name="T81" fmla="*/ 342 h 652"/>
                  <a:gd name="T82" fmla="*/ 373 w 1119"/>
                  <a:gd name="T83" fmla="*/ 321 h 652"/>
                  <a:gd name="T84" fmla="*/ 323 w 1119"/>
                  <a:gd name="T85" fmla="*/ 300 h 652"/>
                  <a:gd name="T86" fmla="*/ 274 w 1119"/>
                  <a:gd name="T87" fmla="*/ 281 h 652"/>
                  <a:gd name="T88" fmla="*/ 227 w 1119"/>
                  <a:gd name="T89" fmla="*/ 263 h 652"/>
                  <a:gd name="T90" fmla="*/ 182 w 1119"/>
                  <a:gd name="T91" fmla="*/ 245 h 652"/>
                  <a:gd name="T92" fmla="*/ 139 w 1119"/>
                  <a:gd name="T93" fmla="*/ 230 h 652"/>
                  <a:gd name="T94" fmla="*/ 99 w 1119"/>
                  <a:gd name="T95" fmla="*/ 216 h 652"/>
                  <a:gd name="T96" fmla="*/ 63 w 1119"/>
                  <a:gd name="T97" fmla="*/ 203 h 652"/>
                  <a:gd name="T98" fmla="*/ 30 w 1119"/>
                  <a:gd name="T99" fmla="*/ 194 h 652"/>
                  <a:gd name="T100" fmla="*/ 0 w 1119"/>
                  <a:gd name="T101" fmla="*/ 186 h 652"/>
                  <a:gd name="T102" fmla="*/ 55 w 1119"/>
                  <a:gd name="T103" fmla="*/ 0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19" h="652">
                    <a:moveTo>
                      <a:pt x="55" y="0"/>
                    </a:moveTo>
                    <a:lnTo>
                      <a:pt x="58" y="0"/>
                    </a:lnTo>
                    <a:lnTo>
                      <a:pt x="70" y="1"/>
                    </a:lnTo>
                    <a:lnTo>
                      <a:pt x="88" y="3"/>
                    </a:lnTo>
                    <a:lnTo>
                      <a:pt x="112" y="7"/>
                    </a:lnTo>
                    <a:lnTo>
                      <a:pt x="144" y="10"/>
                    </a:lnTo>
                    <a:lnTo>
                      <a:pt x="180" y="16"/>
                    </a:lnTo>
                    <a:lnTo>
                      <a:pt x="222" y="23"/>
                    </a:lnTo>
                    <a:lnTo>
                      <a:pt x="270" y="31"/>
                    </a:lnTo>
                    <a:lnTo>
                      <a:pt x="323" y="41"/>
                    </a:lnTo>
                    <a:lnTo>
                      <a:pt x="380" y="52"/>
                    </a:lnTo>
                    <a:lnTo>
                      <a:pt x="441" y="66"/>
                    </a:lnTo>
                    <a:lnTo>
                      <a:pt x="506" y="81"/>
                    </a:lnTo>
                    <a:lnTo>
                      <a:pt x="574" y="98"/>
                    </a:lnTo>
                    <a:lnTo>
                      <a:pt x="646" y="116"/>
                    </a:lnTo>
                    <a:lnTo>
                      <a:pt x="720" y="138"/>
                    </a:lnTo>
                    <a:lnTo>
                      <a:pt x="796" y="161"/>
                    </a:lnTo>
                    <a:lnTo>
                      <a:pt x="874" y="186"/>
                    </a:lnTo>
                    <a:lnTo>
                      <a:pt x="955" y="215"/>
                    </a:lnTo>
                    <a:lnTo>
                      <a:pt x="1037" y="245"/>
                    </a:lnTo>
                    <a:lnTo>
                      <a:pt x="1119" y="280"/>
                    </a:lnTo>
                    <a:lnTo>
                      <a:pt x="1119" y="652"/>
                    </a:lnTo>
                    <a:lnTo>
                      <a:pt x="1116" y="651"/>
                    </a:lnTo>
                    <a:lnTo>
                      <a:pt x="1107" y="647"/>
                    </a:lnTo>
                    <a:lnTo>
                      <a:pt x="1092" y="640"/>
                    </a:lnTo>
                    <a:lnTo>
                      <a:pt x="1074" y="632"/>
                    </a:lnTo>
                    <a:lnTo>
                      <a:pt x="1050" y="621"/>
                    </a:lnTo>
                    <a:lnTo>
                      <a:pt x="1022" y="607"/>
                    </a:lnTo>
                    <a:lnTo>
                      <a:pt x="990" y="592"/>
                    </a:lnTo>
                    <a:lnTo>
                      <a:pt x="954" y="576"/>
                    </a:lnTo>
                    <a:lnTo>
                      <a:pt x="915" y="558"/>
                    </a:lnTo>
                    <a:lnTo>
                      <a:pt x="873" y="539"/>
                    </a:lnTo>
                    <a:lnTo>
                      <a:pt x="829" y="519"/>
                    </a:lnTo>
                    <a:lnTo>
                      <a:pt x="782" y="498"/>
                    </a:lnTo>
                    <a:lnTo>
                      <a:pt x="733" y="476"/>
                    </a:lnTo>
                    <a:lnTo>
                      <a:pt x="683" y="454"/>
                    </a:lnTo>
                    <a:lnTo>
                      <a:pt x="633" y="432"/>
                    </a:lnTo>
                    <a:lnTo>
                      <a:pt x="581" y="409"/>
                    </a:lnTo>
                    <a:lnTo>
                      <a:pt x="529" y="386"/>
                    </a:lnTo>
                    <a:lnTo>
                      <a:pt x="477" y="364"/>
                    </a:lnTo>
                    <a:lnTo>
                      <a:pt x="424" y="342"/>
                    </a:lnTo>
                    <a:lnTo>
                      <a:pt x="373" y="321"/>
                    </a:lnTo>
                    <a:lnTo>
                      <a:pt x="323" y="300"/>
                    </a:lnTo>
                    <a:lnTo>
                      <a:pt x="274" y="281"/>
                    </a:lnTo>
                    <a:lnTo>
                      <a:pt x="227" y="263"/>
                    </a:lnTo>
                    <a:lnTo>
                      <a:pt x="182" y="245"/>
                    </a:lnTo>
                    <a:lnTo>
                      <a:pt x="139" y="230"/>
                    </a:lnTo>
                    <a:lnTo>
                      <a:pt x="99" y="216"/>
                    </a:lnTo>
                    <a:lnTo>
                      <a:pt x="63" y="203"/>
                    </a:lnTo>
                    <a:lnTo>
                      <a:pt x="30" y="194"/>
                    </a:lnTo>
                    <a:lnTo>
                      <a:pt x="0" y="186"/>
                    </a:lnTo>
                    <a:lnTo>
                      <a:pt x="55" y="0"/>
                    </a:lnTo>
                    <a:close/>
                  </a:path>
                </a:pathLst>
              </a:custGeom>
              <a:solidFill>
                <a:schemeClr val="bg1">
                  <a:lumMod val="9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46" name="Freeform 16"/>
              <p:cNvSpPr>
                <a:spLocks/>
              </p:cNvSpPr>
              <p:nvPr/>
            </p:nvSpPr>
            <p:spPr bwMode="auto">
              <a:xfrm>
                <a:off x="7035800" y="1524001"/>
                <a:ext cx="1130300" cy="1779588"/>
              </a:xfrm>
              <a:custGeom>
                <a:avLst/>
                <a:gdLst>
                  <a:gd name="T0" fmla="*/ 464 w 712"/>
                  <a:gd name="T1" fmla="*/ 8 h 1121"/>
                  <a:gd name="T2" fmla="*/ 492 w 712"/>
                  <a:gd name="T3" fmla="*/ 51 h 1121"/>
                  <a:gd name="T4" fmla="*/ 512 w 712"/>
                  <a:gd name="T5" fmla="*/ 134 h 1121"/>
                  <a:gd name="T6" fmla="*/ 523 w 712"/>
                  <a:gd name="T7" fmla="*/ 225 h 1121"/>
                  <a:gd name="T8" fmla="*/ 529 w 712"/>
                  <a:gd name="T9" fmla="*/ 292 h 1121"/>
                  <a:gd name="T10" fmla="*/ 540 w 712"/>
                  <a:gd name="T11" fmla="*/ 89 h 1121"/>
                  <a:gd name="T12" fmla="*/ 545 w 712"/>
                  <a:gd name="T13" fmla="*/ 75 h 1121"/>
                  <a:gd name="T14" fmla="*/ 567 w 712"/>
                  <a:gd name="T15" fmla="*/ 52 h 1121"/>
                  <a:gd name="T16" fmla="*/ 616 w 712"/>
                  <a:gd name="T17" fmla="*/ 46 h 1121"/>
                  <a:gd name="T18" fmla="*/ 651 w 712"/>
                  <a:gd name="T19" fmla="*/ 67 h 1121"/>
                  <a:gd name="T20" fmla="*/ 664 w 712"/>
                  <a:gd name="T21" fmla="*/ 101 h 1121"/>
                  <a:gd name="T22" fmla="*/ 665 w 712"/>
                  <a:gd name="T23" fmla="*/ 139 h 1121"/>
                  <a:gd name="T24" fmla="*/ 668 w 712"/>
                  <a:gd name="T25" fmla="*/ 224 h 1121"/>
                  <a:gd name="T26" fmla="*/ 673 w 712"/>
                  <a:gd name="T27" fmla="*/ 334 h 1121"/>
                  <a:gd name="T28" fmla="*/ 679 w 712"/>
                  <a:gd name="T29" fmla="*/ 438 h 1121"/>
                  <a:gd name="T30" fmla="*/ 684 w 712"/>
                  <a:gd name="T31" fmla="*/ 503 h 1121"/>
                  <a:gd name="T32" fmla="*/ 692 w 712"/>
                  <a:gd name="T33" fmla="*/ 565 h 1121"/>
                  <a:gd name="T34" fmla="*/ 700 w 712"/>
                  <a:gd name="T35" fmla="*/ 671 h 1121"/>
                  <a:gd name="T36" fmla="*/ 707 w 712"/>
                  <a:gd name="T37" fmla="*/ 794 h 1121"/>
                  <a:gd name="T38" fmla="*/ 712 w 712"/>
                  <a:gd name="T39" fmla="*/ 907 h 1121"/>
                  <a:gd name="T40" fmla="*/ 710 w 712"/>
                  <a:gd name="T41" fmla="*/ 985 h 1121"/>
                  <a:gd name="T42" fmla="*/ 702 w 712"/>
                  <a:gd name="T43" fmla="*/ 1037 h 1121"/>
                  <a:gd name="T44" fmla="*/ 702 w 712"/>
                  <a:gd name="T45" fmla="*/ 1094 h 1121"/>
                  <a:gd name="T46" fmla="*/ 705 w 712"/>
                  <a:gd name="T47" fmla="*/ 1121 h 1121"/>
                  <a:gd name="T48" fmla="*/ 262 w 712"/>
                  <a:gd name="T49" fmla="*/ 1029 h 1121"/>
                  <a:gd name="T50" fmla="*/ 246 w 712"/>
                  <a:gd name="T51" fmla="*/ 989 h 1121"/>
                  <a:gd name="T52" fmla="*/ 213 w 712"/>
                  <a:gd name="T53" fmla="*/ 921 h 1121"/>
                  <a:gd name="T54" fmla="*/ 183 w 712"/>
                  <a:gd name="T55" fmla="*/ 865 h 1121"/>
                  <a:gd name="T56" fmla="*/ 142 w 712"/>
                  <a:gd name="T57" fmla="*/ 791 h 1121"/>
                  <a:gd name="T58" fmla="*/ 104 w 712"/>
                  <a:gd name="T59" fmla="*/ 719 h 1121"/>
                  <a:gd name="T60" fmla="*/ 76 w 712"/>
                  <a:gd name="T61" fmla="*/ 667 h 1121"/>
                  <a:gd name="T62" fmla="*/ 62 w 712"/>
                  <a:gd name="T63" fmla="*/ 620 h 1121"/>
                  <a:gd name="T64" fmla="*/ 43 w 712"/>
                  <a:gd name="T65" fmla="*/ 513 h 1121"/>
                  <a:gd name="T66" fmla="*/ 29 w 712"/>
                  <a:gd name="T67" fmla="*/ 384 h 1121"/>
                  <a:gd name="T68" fmla="*/ 18 w 712"/>
                  <a:gd name="T69" fmla="*/ 280 h 1121"/>
                  <a:gd name="T70" fmla="*/ 9 w 712"/>
                  <a:gd name="T71" fmla="*/ 183 h 1121"/>
                  <a:gd name="T72" fmla="*/ 2 w 712"/>
                  <a:gd name="T73" fmla="*/ 118 h 1121"/>
                  <a:gd name="T74" fmla="*/ 1 w 712"/>
                  <a:gd name="T75" fmla="*/ 101 h 1121"/>
                  <a:gd name="T76" fmla="*/ 17 w 712"/>
                  <a:gd name="T77" fmla="*/ 80 h 1121"/>
                  <a:gd name="T78" fmla="*/ 58 w 712"/>
                  <a:gd name="T79" fmla="*/ 62 h 1121"/>
                  <a:gd name="T80" fmla="*/ 101 w 712"/>
                  <a:gd name="T81" fmla="*/ 64 h 1121"/>
                  <a:gd name="T82" fmla="*/ 134 w 712"/>
                  <a:gd name="T83" fmla="*/ 90 h 1121"/>
                  <a:gd name="T84" fmla="*/ 151 w 712"/>
                  <a:gd name="T85" fmla="*/ 155 h 1121"/>
                  <a:gd name="T86" fmla="*/ 168 w 712"/>
                  <a:gd name="T87" fmla="*/ 224 h 1121"/>
                  <a:gd name="T88" fmla="*/ 184 w 712"/>
                  <a:gd name="T89" fmla="*/ 281 h 1121"/>
                  <a:gd name="T90" fmla="*/ 192 w 712"/>
                  <a:gd name="T91" fmla="*/ 305 h 1121"/>
                  <a:gd name="T92" fmla="*/ 177 w 712"/>
                  <a:gd name="T93" fmla="*/ 71 h 1121"/>
                  <a:gd name="T94" fmla="*/ 187 w 712"/>
                  <a:gd name="T95" fmla="*/ 45 h 1121"/>
                  <a:gd name="T96" fmla="*/ 214 w 712"/>
                  <a:gd name="T97" fmla="*/ 17 h 1121"/>
                  <a:gd name="T98" fmla="*/ 265 w 712"/>
                  <a:gd name="T99" fmla="*/ 9 h 1121"/>
                  <a:gd name="T100" fmla="*/ 301 w 712"/>
                  <a:gd name="T101" fmla="*/ 33 h 1121"/>
                  <a:gd name="T102" fmla="*/ 317 w 712"/>
                  <a:gd name="T103" fmla="*/ 65 h 1121"/>
                  <a:gd name="T104" fmla="*/ 321 w 712"/>
                  <a:gd name="T105" fmla="*/ 82 h 1121"/>
                  <a:gd name="T106" fmla="*/ 365 w 712"/>
                  <a:gd name="T107" fmla="*/ 48 h 1121"/>
                  <a:gd name="T108" fmla="*/ 375 w 712"/>
                  <a:gd name="T109" fmla="*/ 30 h 1121"/>
                  <a:gd name="T110" fmla="*/ 400 w 712"/>
                  <a:gd name="T111" fmla="*/ 7 h 1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12" h="1121">
                    <a:moveTo>
                      <a:pt x="427" y="0"/>
                    </a:moveTo>
                    <a:lnTo>
                      <a:pt x="445" y="1"/>
                    </a:lnTo>
                    <a:lnTo>
                      <a:pt x="464" y="8"/>
                    </a:lnTo>
                    <a:lnTo>
                      <a:pt x="474" y="16"/>
                    </a:lnTo>
                    <a:lnTo>
                      <a:pt x="484" y="31"/>
                    </a:lnTo>
                    <a:lnTo>
                      <a:pt x="492" y="51"/>
                    </a:lnTo>
                    <a:lnTo>
                      <a:pt x="499" y="76"/>
                    </a:lnTo>
                    <a:lnTo>
                      <a:pt x="506" y="105"/>
                    </a:lnTo>
                    <a:lnTo>
                      <a:pt x="512" y="134"/>
                    </a:lnTo>
                    <a:lnTo>
                      <a:pt x="516" y="165"/>
                    </a:lnTo>
                    <a:lnTo>
                      <a:pt x="520" y="196"/>
                    </a:lnTo>
                    <a:lnTo>
                      <a:pt x="523" y="225"/>
                    </a:lnTo>
                    <a:lnTo>
                      <a:pt x="525" y="251"/>
                    </a:lnTo>
                    <a:lnTo>
                      <a:pt x="527" y="274"/>
                    </a:lnTo>
                    <a:lnTo>
                      <a:pt x="529" y="292"/>
                    </a:lnTo>
                    <a:lnTo>
                      <a:pt x="530" y="304"/>
                    </a:lnTo>
                    <a:lnTo>
                      <a:pt x="530" y="307"/>
                    </a:lnTo>
                    <a:lnTo>
                      <a:pt x="540" y="89"/>
                    </a:lnTo>
                    <a:lnTo>
                      <a:pt x="540" y="88"/>
                    </a:lnTo>
                    <a:lnTo>
                      <a:pt x="541" y="82"/>
                    </a:lnTo>
                    <a:lnTo>
                      <a:pt x="545" y="75"/>
                    </a:lnTo>
                    <a:lnTo>
                      <a:pt x="549" y="67"/>
                    </a:lnTo>
                    <a:lnTo>
                      <a:pt x="557" y="59"/>
                    </a:lnTo>
                    <a:lnTo>
                      <a:pt x="567" y="52"/>
                    </a:lnTo>
                    <a:lnTo>
                      <a:pt x="581" y="47"/>
                    </a:lnTo>
                    <a:lnTo>
                      <a:pt x="599" y="45"/>
                    </a:lnTo>
                    <a:lnTo>
                      <a:pt x="616" y="46"/>
                    </a:lnTo>
                    <a:lnTo>
                      <a:pt x="631" y="50"/>
                    </a:lnTo>
                    <a:lnTo>
                      <a:pt x="643" y="57"/>
                    </a:lnTo>
                    <a:lnTo>
                      <a:pt x="651" y="67"/>
                    </a:lnTo>
                    <a:lnTo>
                      <a:pt x="658" y="78"/>
                    </a:lnTo>
                    <a:lnTo>
                      <a:pt x="662" y="90"/>
                    </a:lnTo>
                    <a:lnTo>
                      <a:pt x="664" y="101"/>
                    </a:lnTo>
                    <a:lnTo>
                      <a:pt x="665" y="112"/>
                    </a:lnTo>
                    <a:lnTo>
                      <a:pt x="665" y="122"/>
                    </a:lnTo>
                    <a:lnTo>
                      <a:pt x="665" y="139"/>
                    </a:lnTo>
                    <a:lnTo>
                      <a:pt x="666" y="163"/>
                    </a:lnTo>
                    <a:lnTo>
                      <a:pt x="667" y="192"/>
                    </a:lnTo>
                    <a:lnTo>
                      <a:pt x="668" y="224"/>
                    </a:lnTo>
                    <a:lnTo>
                      <a:pt x="670" y="261"/>
                    </a:lnTo>
                    <a:lnTo>
                      <a:pt x="671" y="297"/>
                    </a:lnTo>
                    <a:lnTo>
                      <a:pt x="673" y="334"/>
                    </a:lnTo>
                    <a:lnTo>
                      <a:pt x="674" y="372"/>
                    </a:lnTo>
                    <a:lnTo>
                      <a:pt x="676" y="406"/>
                    </a:lnTo>
                    <a:lnTo>
                      <a:pt x="679" y="438"/>
                    </a:lnTo>
                    <a:lnTo>
                      <a:pt x="681" y="465"/>
                    </a:lnTo>
                    <a:lnTo>
                      <a:pt x="683" y="488"/>
                    </a:lnTo>
                    <a:lnTo>
                      <a:pt x="684" y="503"/>
                    </a:lnTo>
                    <a:lnTo>
                      <a:pt x="687" y="517"/>
                    </a:lnTo>
                    <a:lnTo>
                      <a:pt x="689" y="538"/>
                    </a:lnTo>
                    <a:lnTo>
                      <a:pt x="692" y="565"/>
                    </a:lnTo>
                    <a:lnTo>
                      <a:pt x="695" y="597"/>
                    </a:lnTo>
                    <a:lnTo>
                      <a:pt x="697" y="632"/>
                    </a:lnTo>
                    <a:lnTo>
                      <a:pt x="700" y="671"/>
                    </a:lnTo>
                    <a:lnTo>
                      <a:pt x="702" y="712"/>
                    </a:lnTo>
                    <a:lnTo>
                      <a:pt x="705" y="753"/>
                    </a:lnTo>
                    <a:lnTo>
                      <a:pt x="707" y="794"/>
                    </a:lnTo>
                    <a:lnTo>
                      <a:pt x="709" y="835"/>
                    </a:lnTo>
                    <a:lnTo>
                      <a:pt x="710" y="872"/>
                    </a:lnTo>
                    <a:lnTo>
                      <a:pt x="712" y="907"/>
                    </a:lnTo>
                    <a:lnTo>
                      <a:pt x="712" y="939"/>
                    </a:lnTo>
                    <a:lnTo>
                      <a:pt x="712" y="964"/>
                    </a:lnTo>
                    <a:lnTo>
                      <a:pt x="710" y="985"/>
                    </a:lnTo>
                    <a:lnTo>
                      <a:pt x="708" y="997"/>
                    </a:lnTo>
                    <a:lnTo>
                      <a:pt x="704" y="1016"/>
                    </a:lnTo>
                    <a:lnTo>
                      <a:pt x="702" y="1037"/>
                    </a:lnTo>
                    <a:lnTo>
                      <a:pt x="701" y="1057"/>
                    </a:lnTo>
                    <a:lnTo>
                      <a:pt x="701" y="1077"/>
                    </a:lnTo>
                    <a:lnTo>
                      <a:pt x="702" y="1094"/>
                    </a:lnTo>
                    <a:lnTo>
                      <a:pt x="704" y="1108"/>
                    </a:lnTo>
                    <a:lnTo>
                      <a:pt x="705" y="1118"/>
                    </a:lnTo>
                    <a:lnTo>
                      <a:pt x="705" y="1121"/>
                    </a:lnTo>
                    <a:lnTo>
                      <a:pt x="276" y="1114"/>
                    </a:lnTo>
                    <a:lnTo>
                      <a:pt x="263" y="1032"/>
                    </a:lnTo>
                    <a:lnTo>
                      <a:pt x="262" y="1029"/>
                    </a:lnTo>
                    <a:lnTo>
                      <a:pt x="258" y="1020"/>
                    </a:lnTo>
                    <a:lnTo>
                      <a:pt x="252" y="1007"/>
                    </a:lnTo>
                    <a:lnTo>
                      <a:pt x="246" y="989"/>
                    </a:lnTo>
                    <a:lnTo>
                      <a:pt x="237" y="969"/>
                    </a:lnTo>
                    <a:lnTo>
                      <a:pt x="225" y="946"/>
                    </a:lnTo>
                    <a:lnTo>
                      <a:pt x="213" y="921"/>
                    </a:lnTo>
                    <a:lnTo>
                      <a:pt x="205" y="906"/>
                    </a:lnTo>
                    <a:lnTo>
                      <a:pt x="195" y="887"/>
                    </a:lnTo>
                    <a:lnTo>
                      <a:pt x="183" y="865"/>
                    </a:lnTo>
                    <a:lnTo>
                      <a:pt x="170" y="841"/>
                    </a:lnTo>
                    <a:lnTo>
                      <a:pt x="156" y="816"/>
                    </a:lnTo>
                    <a:lnTo>
                      <a:pt x="142" y="791"/>
                    </a:lnTo>
                    <a:lnTo>
                      <a:pt x="129" y="766"/>
                    </a:lnTo>
                    <a:lnTo>
                      <a:pt x="115" y="741"/>
                    </a:lnTo>
                    <a:lnTo>
                      <a:pt x="104" y="719"/>
                    </a:lnTo>
                    <a:lnTo>
                      <a:pt x="92" y="698"/>
                    </a:lnTo>
                    <a:lnTo>
                      <a:pt x="83" y="681"/>
                    </a:lnTo>
                    <a:lnTo>
                      <a:pt x="76" y="667"/>
                    </a:lnTo>
                    <a:lnTo>
                      <a:pt x="73" y="658"/>
                    </a:lnTo>
                    <a:lnTo>
                      <a:pt x="67" y="642"/>
                    </a:lnTo>
                    <a:lnTo>
                      <a:pt x="62" y="620"/>
                    </a:lnTo>
                    <a:lnTo>
                      <a:pt x="56" y="589"/>
                    </a:lnTo>
                    <a:lnTo>
                      <a:pt x="50" y="554"/>
                    </a:lnTo>
                    <a:lnTo>
                      <a:pt x="43" y="513"/>
                    </a:lnTo>
                    <a:lnTo>
                      <a:pt x="38" y="466"/>
                    </a:lnTo>
                    <a:lnTo>
                      <a:pt x="32" y="416"/>
                    </a:lnTo>
                    <a:lnTo>
                      <a:pt x="29" y="384"/>
                    </a:lnTo>
                    <a:lnTo>
                      <a:pt x="25" y="350"/>
                    </a:lnTo>
                    <a:lnTo>
                      <a:pt x="22" y="315"/>
                    </a:lnTo>
                    <a:lnTo>
                      <a:pt x="18" y="280"/>
                    </a:lnTo>
                    <a:lnTo>
                      <a:pt x="15" y="246"/>
                    </a:lnTo>
                    <a:lnTo>
                      <a:pt x="12" y="214"/>
                    </a:lnTo>
                    <a:lnTo>
                      <a:pt x="9" y="183"/>
                    </a:lnTo>
                    <a:lnTo>
                      <a:pt x="6" y="157"/>
                    </a:lnTo>
                    <a:lnTo>
                      <a:pt x="4" y="135"/>
                    </a:lnTo>
                    <a:lnTo>
                      <a:pt x="2" y="118"/>
                    </a:lnTo>
                    <a:lnTo>
                      <a:pt x="1" y="107"/>
                    </a:lnTo>
                    <a:lnTo>
                      <a:pt x="0" y="104"/>
                    </a:lnTo>
                    <a:lnTo>
                      <a:pt x="1" y="101"/>
                    </a:lnTo>
                    <a:lnTo>
                      <a:pt x="5" y="96"/>
                    </a:lnTo>
                    <a:lnTo>
                      <a:pt x="9" y="88"/>
                    </a:lnTo>
                    <a:lnTo>
                      <a:pt x="17" y="80"/>
                    </a:lnTo>
                    <a:lnTo>
                      <a:pt x="27" y="71"/>
                    </a:lnTo>
                    <a:lnTo>
                      <a:pt x="41" y="65"/>
                    </a:lnTo>
                    <a:lnTo>
                      <a:pt x="58" y="62"/>
                    </a:lnTo>
                    <a:lnTo>
                      <a:pt x="74" y="60"/>
                    </a:lnTo>
                    <a:lnTo>
                      <a:pt x="89" y="62"/>
                    </a:lnTo>
                    <a:lnTo>
                      <a:pt x="101" y="64"/>
                    </a:lnTo>
                    <a:lnTo>
                      <a:pt x="114" y="68"/>
                    </a:lnTo>
                    <a:lnTo>
                      <a:pt x="125" y="78"/>
                    </a:lnTo>
                    <a:lnTo>
                      <a:pt x="134" y="90"/>
                    </a:lnTo>
                    <a:lnTo>
                      <a:pt x="141" y="108"/>
                    </a:lnTo>
                    <a:lnTo>
                      <a:pt x="147" y="132"/>
                    </a:lnTo>
                    <a:lnTo>
                      <a:pt x="151" y="155"/>
                    </a:lnTo>
                    <a:lnTo>
                      <a:pt x="157" y="178"/>
                    </a:lnTo>
                    <a:lnTo>
                      <a:pt x="163" y="201"/>
                    </a:lnTo>
                    <a:lnTo>
                      <a:pt x="168" y="224"/>
                    </a:lnTo>
                    <a:lnTo>
                      <a:pt x="174" y="246"/>
                    </a:lnTo>
                    <a:lnTo>
                      <a:pt x="180" y="265"/>
                    </a:lnTo>
                    <a:lnTo>
                      <a:pt x="184" y="281"/>
                    </a:lnTo>
                    <a:lnTo>
                      <a:pt x="189" y="293"/>
                    </a:lnTo>
                    <a:lnTo>
                      <a:pt x="191" y="301"/>
                    </a:lnTo>
                    <a:lnTo>
                      <a:pt x="192" y="305"/>
                    </a:lnTo>
                    <a:lnTo>
                      <a:pt x="176" y="78"/>
                    </a:lnTo>
                    <a:lnTo>
                      <a:pt x="176" y="75"/>
                    </a:lnTo>
                    <a:lnTo>
                      <a:pt x="177" y="71"/>
                    </a:lnTo>
                    <a:lnTo>
                      <a:pt x="179" y="63"/>
                    </a:lnTo>
                    <a:lnTo>
                      <a:pt x="182" y="54"/>
                    </a:lnTo>
                    <a:lnTo>
                      <a:pt x="187" y="45"/>
                    </a:lnTo>
                    <a:lnTo>
                      <a:pt x="193" y="34"/>
                    </a:lnTo>
                    <a:lnTo>
                      <a:pt x="202" y="25"/>
                    </a:lnTo>
                    <a:lnTo>
                      <a:pt x="214" y="17"/>
                    </a:lnTo>
                    <a:lnTo>
                      <a:pt x="229" y="12"/>
                    </a:lnTo>
                    <a:lnTo>
                      <a:pt x="247" y="8"/>
                    </a:lnTo>
                    <a:lnTo>
                      <a:pt x="265" y="9"/>
                    </a:lnTo>
                    <a:lnTo>
                      <a:pt x="280" y="15"/>
                    </a:lnTo>
                    <a:lnTo>
                      <a:pt x="292" y="23"/>
                    </a:lnTo>
                    <a:lnTo>
                      <a:pt x="301" y="33"/>
                    </a:lnTo>
                    <a:lnTo>
                      <a:pt x="308" y="45"/>
                    </a:lnTo>
                    <a:lnTo>
                      <a:pt x="314" y="55"/>
                    </a:lnTo>
                    <a:lnTo>
                      <a:pt x="317" y="65"/>
                    </a:lnTo>
                    <a:lnTo>
                      <a:pt x="320" y="74"/>
                    </a:lnTo>
                    <a:lnTo>
                      <a:pt x="321" y="80"/>
                    </a:lnTo>
                    <a:lnTo>
                      <a:pt x="321" y="82"/>
                    </a:lnTo>
                    <a:lnTo>
                      <a:pt x="360" y="300"/>
                    </a:lnTo>
                    <a:lnTo>
                      <a:pt x="364" y="50"/>
                    </a:lnTo>
                    <a:lnTo>
                      <a:pt x="365" y="48"/>
                    </a:lnTo>
                    <a:lnTo>
                      <a:pt x="367" y="43"/>
                    </a:lnTo>
                    <a:lnTo>
                      <a:pt x="370" y="38"/>
                    </a:lnTo>
                    <a:lnTo>
                      <a:pt x="375" y="30"/>
                    </a:lnTo>
                    <a:lnTo>
                      <a:pt x="381" y="21"/>
                    </a:lnTo>
                    <a:lnTo>
                      <a:pt x="390" y="13"/>
                    </a:lnTo>
                    <a:lnTo>
                      <a:pt x="400" y="7"/>
                    </a:lnTo>
                    <a:lnTo>
                      <a:pt x="413" y="1"/>
                    </a:lnTo>
                    <a:lnTo>
                      <a:pt x="427" y="0"/>
                    </a:lnTo>
                    <a:close/>
                  </a:path>
                </a:pathLst>
              </a:custGeom>
              <a:solidFill>
                <a:srgbClr val="FFC89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47" name="Freeform 17"/>
              <p:cNvSpPr>
                <a:spLocks/>
              </p:cNvSpPr>
              <p:nvPr/>
            </p:nvSpPr>
            <p:spPr bwMode="auto">
              <a:xfrm>
                <a:off x="7346950" y="3081338"/>
                <a:ext cx="1076325" cy="636588"/>
              </a:xfrm>
              <a:custGeom>
                <a:avLst/>
                <a:gdLst>
                  <a:gd name="T0" fmla="*/ 303 w 678"/>
                  <a:gd name="T1" fmla="*/ 0 h 401"/>
                  <a:gd name="T2" fmla="*/ 355 w 678"/>
                  <a:gd name="T3" fmla="*/ 1 h 401"/>
                  <a:gd name="T4" fmla="*/ 412 w 678"/>
                  <a:gd name="T5" fmla="*/ 5 h 401"/>
                  <a:gd name="T6" fmla="*/ 472 w 678"/>
                  <a:gd name="T7" fmla="*/ 10 h 401"/>
                  <a:gd name="T8" fmla="*/ 537 w 678"/>
                  <a:gd name="T9" fmla="*/ 21 h 401"/>
                  <a:gd name="T10" fmla="*/ 605 w 678"/>
                  <a:gd name="T11" fmla="*/ 33 h 401"/>
                  <a:gd name="T12" fmla="*/ 678 w 678"/>
                  <a:gd name="T13" fmla="*/ 49 h 401"/>
                  <a:gd name="T14" fmla="*/ 678 w 678"/>
                  <a:gd name="T15" fmla="*/ 401 h 401"/>
                  <a:gd name="T16" fmla="*/ 0 w 678"/>
                  <a:gd name="T17" fmla="*/ 281 h 401"/>
                  <a:gd name="T18" fmla="*/ 0 w 678"/>
                  <a:gd name="T19" fmla="*/ 49 h 401"/>
                  <a:gd name="T20" fmla="*/ 2 w 678"/>
                  <a:gd name="T21" fmla="*/ 48 h 401"/>
                  <a:gd name="T22" fmla="*/ 9 w 678"/>
                  <a:gd name="T23" fmla="*/ 46 h 401"/>
                  <a:gd name="T24" fmla="*/ 19 w 678"/>
                  <a:gd name="T25" fmla="*/ 42 h 401"/>
                  <a:gd name="T26" fmla="*/ 34 w 678"/>
                  <a:gd name="T27" fmla="*/ 37 h 401"/>
                  <a:gd name="T28" fmla="*/ 53 w 678"/>
                  <a:gd name="T29" fmla="*/ 31 h 401"/>
                  <a:gd name="T30" fmla="*/ 77 w 678"/>
                  <a:gd name="T31" fmla="*/ 25 h 401"/>
                  <a:gd name="T32" fmla="*/ 104 w 678"/>
                  <a:gd name="T33" fmla="*/ 18 h 401"/>
                  <a:gd name="T34" fmla="*/ 135 w 678"/>
                  <a:gd name="T35" fmla="*/ 13 h 401"/>
                  <a:gd name="T36" fmla="*/ 171 w 678"/>
                  <a:gd name="T37" fmla="*/ 8 h 401"/>
                  <a:gd name="T38" fmla="*/ 211 w 678"/>
                  <a:gd name="T39" fmla="*/ 4 h 401"/>
                  <a:gd name="T40" fmla="*/ 255 w 678"/>
                  <a:gd name="T41" fmla="*/ 1 h 401"/>
                  <a:gd name="T42" fmla="*/ 303 w 678"/>
                  <a:gd name="T43" fmla="*/ 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78" h="401">
                    <a:moveTo>
                      <a:pt x="303" y="0"/>
                    </a:moveTo>
                    <a:lnTo>
                      <a:pt x="355" y="1"/>
                    </a:lnTo>
                    <a:lnTo>
                      <a:pt x="412" y="5"/>
                    </a:lnTo>
                    <a:lnTo>
                      <a:pt x="472" y="10"/>
                    </a:lnTo>
                    <a:lnTo>
                      <a:pt x="537" y="21"/>
                    </a:lnTo>
                    <a:lnTo>
                      <a:pt x="605" y="33"/>
                    </a:lnTo>
                    <a:lnTo>
                      <a:pt x="678" y="49"/>
                    </a:lnTo>
                    <a:lnTo>
                      <a:pt x="678" y="401"/>
                    </a:lnTo>
                    <a:lnTo>
                      <a:pt x="0" y="281"/>
                    </a:lnTo>
                    <a:lnTo>
                      <a:pt x="0" y="49"/>
                    </a:lnTo>
                    <a:lnTo>
                      <a:pt x="2" y="48"/>
                    </a:lnTo>
                    <a:lnTo>
                      <a:pt x="9" y="46"/>
                    </a:lnTo>
                    <a:lnTo>
                      <a:pt x="19" y="42"/>
                    </a:lnTo>
                    <a:lnTo>
                      <a:pt x="34" y="37"/>
                    </a:lnTo>
                    <a:lnTo>
                      <a:pt x="53" y="31"/>
                    </a:lnTo>
                    <a:lnTo>
                      <a:pt x="77" y="25"/>
                    </a:lnTo>
                    <a:lnTo>
                      <a:pt x="104" y="18"/>
                    </a:lnTo>
                    <a:lnTo>
                      <a:pt x="135" y="13"/>
                    </a:lnTo>
                    <a:lnTo>
                      <a:pt x="171" y="8"/>
                    </a:lnTo>
                    <a:lnTo>
                      <a:pt x="211" y="4"/>
                    </a:lnTo>
                    <a:lnTo>
                      <a:pt x="255" y="1"/>
                    </a:lnTo>
                    <a:lnTo>
                      <a:pt x="303" y="0"/>
                    </a:lnTo>
                    <a:close/>
                  </a:path>
                </a:pathLst>
              </a:custGeom>
              <a:solidFill>
                <a:schemeClr val="bg1">
                  <a:lumMod val="9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48" name="Freeform 18"/>
              <p:cNvSpPr>
                <a:spLocks/>
              </p:cNvSpPr>
              <p:nvPr/>
            </p:nvSpPr>
            <p:spPr bwMode="auto">
              <a:xfrm>
                <a:off x="3594100" y="3303588"/>
                <a:ext cx="4921250" cy="3101975"/>
              </a:xfrm>
              <a:custGeom>
                <a:avLst/>
                <a:gdLst>
                  <a:gd name="T0" fmla="*/ 2749 w 3100"/>
                  <a:gd name="T1" fmla="*/ 5 h 1954"/>
                  <a:gd name="T2" fmla="*/ 2950 w 3100"/>
                  <a:gd name="T3" fmla="*/ 38 h 1954"/>
                  <a:gd name="T4" fmla="*/ 3100 w 3100"/>
                  <a:gd name="T5" fmla="*/ 1503 h 1954"/>
                  <a:gd name="T6" fmla="*/ 3100 w 3100"/>
                  <a:gd name="T7" fmla="*/ 1520 h 1954"/>
                  <a:gd name="T8" fmla="*/ 3098 w 3100"/>
                  <a:gd name="T9" fmla="*/ 1563 h 1954"/>
                  <a:gd name="T10" fmla="*/ 3088 w 3100"/>
                  <a:gd name="T11" fmla="*/ 1624 h 1954"/>
                  <a:gd name="T12" fmla="*/ 3065 w 3100"/>
                  <a:gd name="T13" fmla="*/ 1695 h 1954"/>
                  <a:gd name="T14" fmla="*/ 3024 w 3100"/>
                  <a:gd name="T15" fmla="*/ 1765 h 1954"/>
                  <a:gd name="T16" fmla="*/ 2963 w 3100"/>
                  <a:gd name="T17" fmla="*/ 1828 h 1954"/>
                  <a:gd name="T18" fmla="*/ 2873 w 3100"/>
                  <a:gd name="T19" fmla="*/ 1873 h 1954"/>
                  <a:gd name="T20" fmla="*/ 2752 w 3100"/>
                  <a:gd name="T21" fmla="*/ 1893 h 1954"/>
                  <a:gd name="T22" fmla="*/ 2536 w 3100"/>
                  <a:gd name="T23" fmla="*/ 1880 h 1954"/>
                  <a:gd name="T24" fmla="*/ 2330 w 3100"/>
                  <a:gd name="T25" fmla="*/ 1859 h 1954"/>
                  <a:gd name="T26" fmla="*/ 2181 w 3100"/>
                  <a:gd name="T27" fmla="*/ 1838 h 1954"/>
                  <a:gd name="T28" fmla="*/ 2090 w 3100"/>
                  <a:gd name="T29" fmla="*/ 1821 h 1954"/>
                  <a:gd name="T30" fmla="*/ 2059 w 3100"/>
                  <a:gd name="T31" fmla="*/ 1814 h 1954"/>
                  <a:gd name="T32" fmla="*/ 185 w 3100"/>
                  <a:gd name="T33" fmla="*/ 1951 h 1954"/>
                  <a:gd name="T34" fmla="*/ 170 w 3100"/>
                  <a:gd name="T35" fmla="*/ 1905 h 1954"/>
                  <a:gd name="T36" fmla="*/ 143 w 3100"/>
                  <a:gd name="T37" fmla="*/ 1812 h 1954"/>
                  <a:gd name="T38" fmla="*/ 109 w 3100"/>
                  <a:gd name="T39" fmla="*/ 1681 h 1954"/>
                  <a:gd name="T40" fmla="*/ 72 w 3100"/>
                  <a:gd name="T41" fmla="*/ 1522 h 1954"/>
                  <a:gd name="T42" fmla="*/ 38 w 3100"/>
                  <a:gd name="T43" fmla="*/ 1344 h 1954"/>
                  <a:gd name="T44" fmla="*/ 13 w 3100"/>
                  <a:gd name="T45" fmla="*/ 1155 h 1954"/>
                  <a:gd name="T46" fmla="*/ 0 w 3100"/>
                  <a:gd name="T47" fmla="*/ 966 h 1954"/>
                  <a:gd name="T48" fmla="*/ 8 w 3100"/>
                  <a:gd name="T49" fmla="*/ 757 h 1954"/>
                  <a:gd name="T50" fmla="*/ 39 w 3100"/>
                  <a:gd name="T51" fmla="*/ 563 h 1954"/>
                  <a:gd name="T52" fmla="*/ 81 w 3100"/>
                  <a:gd name="T53" fmla="*/ 405 h 1954"/>
                  <a:gd name="T54" fmla="*/ 126 w 3100"/>
                  <a:gd name="T55" fmla="*/ 285 h 1954"/>
                  <a:gd name="T56" fmla="*/ 164 w 3100"/>
                  <a:gd name="T57" fmla="*/ 206 h 1954"/>
                  <a:gd name="T58" fmla="*/ 185 w 3100"/>
                  <a:gd name="T59" fmla="*/ 169 h 1954"/>
                  <a:gd name="T60" fmla="*/ 201 w 3100"/>
                  <a:gd name="T61" fmla="*/ 168 h 1954"/>
                  <a:gd name="T62" fmla="*/ 273 w 3100"/>
                  <a:gd name="T63" fmla="*/ 176 h 1954"/>
                  <a:gd name="T64" fmla="*/ 386 w 3100"/>
                  <a:gd name="T65" fmla="*/ 192 h 1954"/>
                  <a:gd name="T66" fmla="*/ 526 w 3100"/>
                  <a:gd name="T67" fmla="*/ 215 h 1954"/>
                  <a:gd name="T68" fmla="*/ 675 w 3100"/>
                  <a:gd name="T69" fmla="*/ 244 h 1954"/>
                  <a:gd name="T70" fmla="*/ 816 w 3100"/>
                  <a:gd name="T71" fmla="*/ 280 h 1954"/>
                  <a:gd name="T72" fmla="*/ 932 w 3100"/>
                  <a:gd name="T73" fmla="*/ 322 h 1954"/>
                  <a:gd name="T74" fmla="*/ 1041 w 3100"/>
                  <a:gd name="T75" fmla="*/ 377 h 1954"/>
                  <a:gd name="T76" fmla="*/ 1153 w 3100"/>
                  <a:gd name="T77" fmla="*/ 442 h 1954"/>
                  <a:gd name="T78" fmla="*/ 1261 w 3100"/>
                  <a:gd name="T79" fmla="*/ 508 h 1954"/>
                  <a:gd name="T80" fmla="*/ 1355 w 3100"/>
                  <a:gd name="T81" fmla="*/ 568 h 1954"/>
                  <a:gd name="T82" fmla="*/ 1423 w 3100"/>
                  <a:gd name="T83" fmla="*/ 615 h 1954"/>
                  <a:gd name="T84" fmla="*/ 1458 w 3100"/>
                  <a:gd name="T85" fmla="*/ 639 h 1954"/>
                  <a:gd name="T86" fmla="*/ 2315 w 3100"/>
                  <a:gd name="T87" fmla="*/ 50 h 1954"/>
                  <a:gd name="T88" fmla="*/ 2341 w 3100"/>
                  <a:gd name="T89" fmla="*/ 41 h 1954"/>
                  <a:gd name="T90" fmla="*/ 2415 w 3100"/>
                  <a:gd name="T91" fmla="*/ 22 h 1954"/>
                  <a:gd name="T92" fmla="*/ 2533 w 3100"/>
                  <a:gd name="T93" fmla="*/ 5 h 1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100" h="1954">
                    <a:moveTo>
                      <a:pt x="2633" y="0"/>
                    </a:moveTo>
                    <a:lnTo>
                      <a:pt x="2690" y="0"/>
                    </a:lnTo>
                    <a:lnTo>
                      <a:pt x="2749" y="5"/>
                    </a:lnTo>
                    <a:lnTo>
                      <a:pt x="2813" y="11"/>
                    </a:lnTo>
                    <a:lnTo>
                      <a:pt x="2880" y="23"/>
                    </a:lnTo>
                    <a:lnTo>
                      <a:pt x="2950" y="38"/>
                    </a:lnTo>
                    <a:lnTo>
                      <a:pt x="3024" y="57"/>
                    </a:lnTo>
                    <a:lnTo>
                      <a:pt x="3100" y="81"/>
                    </a:lnTo>
                    <a:lnTo>
                      <a:pt x="3100" y="1503"/>
                    </a:lnTo>
                    <a:lnTo>
                      <a:pt x="3100" y="1505"/>
                    </a:lnTo>
                    <a:lnTo>
                      <a:pt x="3100" y="1511"/>
                    </a:lnTo>
                    <a:lnTo>
                      <a:pt x="3100" y="1520"/>
                    </a:lnTo>
                    <a:lnTo>
                      <a:pt x="3100" y="1531"/>
                    </a:lnTo>
                    <a:lnTo>
                      <a:pt x="3099" y="1546"/>
                    </a:lnTo>
                    <a:lnTo>
                      <a:pt x="3098" y="1563"/>
                    </a:lnTo>
                    <a:lnTo>
                      <a:pt x="3095" y="1581"/>
                    </a:lnTo>
                    <a:lnTo>
                      <a:pt x="3092" y="1602"/>
                    </a:lnTo>
                    <a:lnTo>
                      <a:pt x="3088" y="1624"/>
                    </a:lnTo>
                    <a:lnTo>
                      <a:pt x="3081" y="1647"/>
                    </a:lnTo>
                    <a:lnTo>
                      <a:pt x="3074" y="1670"/>
                    </a:lnTo>
                    <a:lnTo>
                      <a:pt x="3065" y="1695"/>
                    </a:lnTo>
                    <a:lnTo>
                      <a:pt x="3053" y="1719"/>
                    </a:lnTo>
                    <a:lnTo>
                      <a:pt x="3040" y="1743"/>
                    </a:lnTo>
                    <a:lnTo>
                      <a:pt x="3024" y="1765"/>
                    </a:lnTo>
                    <a:lnTo>
                      <a:pt x="3007" y="1787"/>
                    </a:lnTo>
                    <a:lnTo>
                      <a:pt x="2985" y="1809"/>
                    </a:lnTo>
                    <a:lnTo>
                      <a:pt x="2963" y="1828"/>
                    </a:lnTo>
                    <a:lnTo>
                      <a:pt x="2935" y="1845"/>
                    </a:lnTo>
                    <a:lnTo>
                      <a:pt x="2906" y="1861"/>
                    </a:lnTo>
                    <a:lnTo>
                      <a:pt x="2873" y="1873"/>
                    </a:lnTo>
                    <a:lnTo>
                      <a:pt x="2836" y="1882"/>
                    </a:lnTo>
                    <a:lnTo>
                      <a:pt x="2797" y="1889"/>
                    </a:lnTo>
                    <a:lnTo>
                      <a:pt x="2752" y="1893"/>
                    </a:lnTo>
                    <a:lnTo>
                      <a:pt x="2703" y="1891"/>
                    </a:lnTo>
                    <a:lnTo>
                      <a:pt x="2617" y="1887"/>
                    </a:lnTo>
                    <a:lnTo>
                      <a:pt x="2536" y="1880"/>
                    </a:lnTo>
                    <a:lnTo>
                      <a:pt x="2461" y="1873"/>
                    </a:lnTo>
                    <a:lnTo>
                      <a:pt x="2392" y="1866"/>
                    </a:lnTo>
                    <a:lnTo>
                      <a:pt x="2330" y="1859"/>
                    </a:lnTo>
                    <a:lnTo>
                      <a:pt x="2274" y="1852"/>
                    </a:lnTo>
                    <a:lnTo>
                      <a:pt x="2224" y="1845"/>
                    </a:lnTo>
                    <a:lnTo>
                      <a:pt x="2181" y="1838"/>
                    </a:lnTo>
                    <a:lnTo>
                      <a:pt x="2143" y="1831"/>
                    </a:lnTo>
                    <a:lnTo>
                      <a:pt x="2114" y="1826"/>
                    </a:lnTo>
                    <a:lnTo>
                      <a:pt x="2090" y="1821"/>
                    </a:lnTo>
                    <a:lnTo>
                      <a:pt x="2073" y="1818"/>
                    </a:lnTo>
                    <a:lnTo>
                      <a:pt x="2063" y="1815"/>
                    </a:lnTo>
                    <a:lnTo>
                      <a:pt x="2059" y="1814"/>
                    </a:lnTo>
                    <a:lnTo>
                      <a:pt x="2059" y="1954"/>
                    </a:lnTo>
                    <a:lnTo>
                      <a:pt x="186" y="1954"/>
                    </a:lnTo>
                    <a:lnTo>
                      <a:pt x="185" y="1951"/>
                    </a:lnTo>
                    <a:lnTo>
                      <a:pt x="182" y="1941"/>
                    </a:lnTo>
                    <a:lnTo>
                      <a:pt x="177" y="1926"/>
                    </a:lnTo>
                    <a:lnTo>
                      <a:pt x="170" y="1905"/>
                    </a:lnTo>
                    <a:lnTo>
                      <a:pt x="163" y="1879"/>
                    </a:lnTo>
                    <a:lnTo>
                      <a:pt x="153" y="1847"/>
                    </a:lnTo>
                    <a:lnTo>
                      <a:pt x="143" y="1812"/>
                    </a:lnTo>
                    <a:lnTo>
                      <a:pt x="133" y="1772"/>
                    </a:lnTo>
                    <a:lnTo>
                      <a:pt x="122" y="1728"/>
                    </a:lnTo>
                    <a:lnTo>
                      <a:pt x="109" y="1681"/>
                    </a:lnTo>
                    <a:lnTo>
                      <a:pt x="97" y="1630"/>
                    </a:lnTo>
                    <a:lnTo>
                      <a:pt x="84" y="1578"/>
                    </a:lnTo>
                    <a:lnTo>
                      <a:pt x="72" y="1522"/>
                    </a:lnTo>
                    <a:lnTo>
                      <a:pt x="60" y="1464"/>
                    </a:lnTo>
                    <a:lnTo>
                      <a:pt x="49" y="1404"/>
                    </a:lnTo>
                    <a:lnTo>
                      <a:pt x="38" y="1344"/>
                    </a:lnTo>
                    <a:lnTo>
                      <a:pt x="28" y="1281"/>
                    </a:lnTo>
                    <a:lnTo>
                      <a:pt x="19" y="1219"/>
                    </a:lnTo>
                    <a:lnTo>
                      <a:pt x="13" y="1155"/>
                    </a:lnTo>
                    <a:lnTo>
                      <a:pt x="7" y="1091"/>
                    </a:lnTo>
                    <a:lnTo>
                      <a:pt x="2" y="1029"/>
                    </a:lnTo>
                    <a:lnTo>
                      <a:pt x="0" y="966"/>
                    </a:lnTo>
                    <a:lnTo>
                      <a:pt x="0" y="905"/>
                    </a:lnTo>
                    <a:lnTo>
                      <a:pt x="3" y="829"/>
                    </a:lnTo>
                    <a:lnTo>
                      <a:pt x="8" y="757"/>
                    </a:lnTo>
                    <a:lnTo>
                      <a:pt x="17" y="689"/>
                    </a:lnTo>
                    <a:lnTo>
                      <a:pt x="27" y="624"/>
                    </a:lnTo>
                    <a:lnTo>
                      <a:pt x="39" y="563"/>
                    </a:lnTo>
                    <a:lnTo>
                      <a:pt x="52" y="506"/>
                    </a:lnTo>
                    <a:lnTo>
                      <a:pt x="66" y="454"/>
                    </a:lnTo>
                    <a:lnTo>
                      <a:pt x="81" y="405"/>
                    </a:lnTo>
                    <a:lnTo>
                      <a:pt x="97" y="360"/>
                    </a:lnTo>
                    <a:lnTo>
                      <a:pt x="111" y="321"/>
                    </a:lnTo>
                    <a:lnTo>
                      <a:pt x="126" y="285"/>
                    </a:lnTo>
                    <a:lnTo>
                      <a:pt x="140" y="255"/>
                    </a:lnTo>
                    <a:lnTo>
                      <a:pt x="152" y="228"/>
                    </a:lnTo>
                    <a:lnTo>
                      <a:pt x="164" y="206"/>
                    </a:lnTo>
                    <a:lnTo>
                      <a:pt x="173" y="189"/>
                    </a:lnTo>
                    <a:lnTo>
                      <a:pt x="181" y="176"/>
                    </a:lnTo>
                    <a:lnTo>
                      <a:pt x="185" y="169"/>
                    </a:lnTo>
                    <a:lnTo>
                      <a:pt x="186" y="167"/>
                    </a:lnTo>
                    <a:lnTo>
                      <a:pt x="191" y="167"/>
                    </a:lnTo>
                    <a:lnTo>
                      <a:pt x="201" y="168"/>
                    </a:lnTo>
                    <a:lnTo>
                      <a:pt x="219" y="171"/>
                    </a:lnTo>
                    <a:lnTo>
                      <a:pt x="243" y="173"/>
                    </a:lnTo>
                    <a:lnTo>
                      <a:pt x="273" y="176"/>
                    </a:lnTo>
                    <a:lnTo>
                      <a:pt x="307" y="181"/>
                    </a:lnTo>
                    <a:lnTo>
                      <a:pt x="344" y="186"/>
                    </a:lnTo>
                    <a:lnTo>
                      <a:pt x="386" y="192"/>
                    </a:lnTo>
                    <a:lnTo>
                      <a:pt x="431" y="199"/>
                    </a:lnTo>
                    <a:lnTo>
                      <a:pt x="478" y="207"/>
                    </a:lnTo>
                    <a:lnTo>
                      <a:pt x="526" y="215"/>
                    </a:lnTo>
                    <a:lnTo>
                      <a:pt x="576" y="224"/>
                    </a:lnTo>
                    <a:lnTo>
                      <a:pt x="626" y="233"/>
                    </a:lnTo>
                    <a:lnTo>
                      <a:pt x="675" y="244"/>
                    </a:lnTo>
                    <a:lnTo>
                      <a:pt x="724" y="255"/>
                    </a:lnTo>
                    <a:lnTo>
                      <a:pt x="772" y="267"/>
                    </a:lnTo>
                    <a:lnTo>
                      <a:pt x="816" y="280"/>
                    </a:lnTo>
                    <a:lnTo>
                      <a:pt x="859" y="293"/>
                    </a:lnTo>
                    <a:lnTo>
                      <a:pt x="898" y="307"/>
                    </a:lnTo>
                    <a:lnTo>
                      <a:pt x="932" y="322"/>
                    </a:lnTo>
                    <a:lnTo>
                      <a:pt x="967" y="339"/>
                    </a:lnTo>
                    <a:lnTo>
                      <a:pt x="1003" y="357"/>
                    </a:lnTo>
                    <a:lnTo>
                      <a:pt x="1041" y="377"/>
                    </a:lnTo>
                    <a:lnTo>
                      <a:pt x="1078" y="398"/>
                    </a:lnTo>
                    <a:lnTo>
                      <a:pt x="1116" y="419"/>
                    </a:lnTo>
                    <a:lnTo>
                      <a:pt x="1153" y="442"/>
                    </a:lnTo>
                    <a:lnTo>
                      <a:pt x="1191" y="465"/>
                    </a:lnTo>
                    <a:lnTo>
                      <a:pt x="1226" y="487"/>
                    </a:lnTo>
                    <a:lnTo>
                      <a:pt x="1261" y="508"/>
                    </a:lnTo>
                    <a:lnTo>
                      <a:pt x="1294" y="530"/>
                    </a:lnTo>
                    <a:lnTo>
                      <a:pt x="1325" y="550"/>
                    </a:lnTo>
                    <a:lnTo>
                      <a:pt x="1355" y="568"/>
                    </a:lnTo>
                    <a:lnTo>
                      <a:pt x="1381" y="587"/>
                    </a:lnTo>
                    <a:lnTo>
                      <a:pt x="1403" y="601"/>
                    </a:lnTo>
                    <a:lnTo>
                      <a:pt x="1423" y="615"/>
                    </a:lnTo>
                    <a:lnTo>
                      <a:pt x="1439" y="625"/>
                    </a:lnTo>
                    <a:lnTo>
                      <a:pt x="1451" y="634"/>
                    </a:lnTo>
                    <a:lnTo>
                      <a:pt x="1458" y="639"/>
                    </a:lnTo>
                    <a:lnTo>
                      <a:pt x="1460" y="641"/>
                    </a:lnTo>
                    <a:lnTo>
                      <a:pt x="2315" y="975"/>
                    </a:lnTo>
                    <a:lnTo>
                      <a:pt x="2315" y="50"/>
                    </a:lnTo>
                    <a:lnTo>
                      <a:pt x="2318" y="49"/>
                    </a:lnTo>
                    <a:lnTo>
                      <a:pt x="2327" y="45"/>
                    </a:lnTo>
                    <a:lnTo>
                      <a:pt x="2341" y="41"/>
                    </a:lnTo>
                    <a:lnTo>
                      <a:pt x="2360" y="35"/>
                    </a:lnTo>
                    <a:lnTo>
                      <a:pt x="2385" y="28"/>
                    </a:lnTo>
                    <a:lnTo>
                      <a:pt x="2415" y="22"/>
                    </a:lnTo>
                    <a:lnTo>
                      <a:pt x="2450" y="15"/>
                    </a:lnTo>
                    <a:lnTo>
                      <a:pt x="2489" y="9"/>
                    </a:lnTo>
                    <a:lnTo>
                      <a:pt x="2533" y="5"/>
                    </a:lnTo>
                    <a:lnTo>
                      <a:pt x="2581" y="1"/>
                    </a:lnTo>
                    <a:lnTo>
                      <a:pt x="2633" y="0"/>
                    </a:lnTo>
                    <a:close/>
                  </a:path>
                </a:pathLst>
              </a:custGeom>
              <a:solidFill>
                <a:schemeClr val="tx2">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49" name="Rectangle 8"/>
              <p:cNvSpPr>
                <a:spLocks noChangeArrowheads="1"/>
              </p:cNvSpPr>
              <p:nvPr/>
            </p:nvSpPr>
            <p:spPr bwMode="auto">
              <a:xfrm>
                <a:off x="8307388" y="1654956"/>
                <a:ext cx="287338" cy="779463"/>
              </a:xfrm>
              <a:prstGeom prst="rect">
                <a:avLst/>
              </a:prstGeom>
              <a:solidFill>
                <a:schemeClr val="tx1">
                  <a:lumMod val="85000"/>
                  <a:lumOff val="15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grpSp>
        <p:sp>
          <p:nvSpPr>
            <p:cNvPr id="13" name="Rounded Rectangle 12"/>
            <p:cNvSpPr/>
            <p:nvPr/>
          </p:nvSpPr>
          <p:spPr>
            <a:xfrm>
              <a:off x="7407957" y="908720"/>
              <a:ext cx="3438983" cy="1347473"/>
            </a:xfrm>
            <a:prstGeom prst="roundRect">
              <a:avLst/>
            </a:prstGeom>
            <a:solidFill>
              <a:schemeClr val="accent1"/>
            </a:solidFill>
            <a:ln>
              <a:noFill/>
            </a:ln>
            <a:effectLst>
              <a:innerShdw dist="88900" dir="10800000">
                <a:prstClr val="black">
                  <a:alpha val="1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 name="Rounded Rectangle 13"/>
            <p:cNvSpPr/>
            <p:nvPr/>
          </p:nvSpPr>
          <p:spPr>
            <a:xfrm>
              <a:off x="7407957" y="2287747"/>
              <a:ext cx="3438983" cy="1347473"/>
            </a:xfrm>
            <a:prstGeom prst="roundRect">
              <a:avLst/>
            </a:prstGeom>
            <a:solidFill>
              <a:schemeClr val="accent2"/>
            </a:solidFill>
            <a:ln>
              <a:noFill/>
            </a:ln>
            <a:effectLst>
              <a:innerShdw dist="88900" dir="10800000">
                <a:prstClr val="black">
                  <a:alpha val="1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Rounded Rectangle 14"/>
            <p:cNvSpPr/>
            <p:nvPr/>
          </p:nvSpPr>
          <p:spPr>
            <a:xfrm>
              <a:off x="7407957" y="3673798"/>
              <a:ext cx="3438983" cy="1347473"/>
            </a:xfrm>
            <a:prstGeom prst="roundRect">
              <a:avLst/>
            </a:prstGeom>
            <a:solidFill>
              <a:schemeClr val="accent3"/>
            </a:solidFill>
            <a:ln>
              <a:noFill/>
            </a:ln>
            <a:effectLst>
              <a:innerShdw dist="88900" dir="10800000">
                <a:prstClr val="black">
                  <a:alpha val="1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 name="Rounded Rectangle 15"/>
            <p:cNvSpPr/>
            <p:nvPr/>
          </p:nvSpPr>
          <p:spPr>
            <a:xfrm>
              <a:off x="7407957" y="5045803"/>
              <a:ext cx="3438983" cy="1347473"/>
            </a:xfrm>
            <a:prstGeom prst="roundRect">
              <a:avLst/>
            </a:prstGeom>
            <a:solidFill>
              <a:schemeClr val="accent4"/>
            </a:solidFill>
            <a:ln>
              <a:noFill/>
            </a:ln>
            <a:effectLst>
              <a:innerShdw dist="88900" dir="10800000">
                <a:prstClr val="black">
                  <a:alpha val="1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 name="TextBox 16"/>
            <p:cNvSpPr txBox="1"/>
            <p:nvPr/>
          </p:nvSpPr>
          <p:spPr>
            <a:xfrm>
              <a:off x="7648371" y="981402"/>
              <a:ext cx="755335" cy="769441"/>
            </a:xfrm>
            <a:prstGeom prst="rect">
              <a:avLst/>
            </a:prstGeom>
            <a:noFill/>
          </p:spPr>
          <p:txBody>
            <a:bodyPr wrap="none" rtlCol="0">
              <a:spAutoFit/>
            </a:bodyPr>
            <a:lstStyle/>
            <a:p>
              <a:r>
                <a:rPr lang="en-GB" sz="4400" b="1" dirty="0">
                  <a:solidFill>
                    <a:schemeClr val="bg1"/>
                  </a:solidFill>
                </a:rPr>
                <a:t>01</a:t>
              </a:r>
              <a:endParaRPr lang="en-IN" sz="4400" b="1" dirty="0">
                <a:solidFill>
                  <a:schemeClr val="bg1"/>
                </a:solidFill>
              </a:endParaRPr>
            </a:p>
          </p:txBody>
        </p:sp>
        <p:sp>
          <p:nvSpPr>
            <p:cNvPr id="18" name="TextBox 17"/>
            <p:cNvSpPr txBox="1"/>
            <p:nvPr/>
          </p:nvSpPr>
          <p:spPr>
            <a:xfrm>
              <a:off x="7645312" y="2345601"/>
              <a:ext cx="755335" cy="769441"/>
            </a:xfrm>
            <a:prstGeom prst="rect">
              <a:avLst/>
            </a:prstGeom>
            <a:noFill/>
          </p:spPr>
          <p:txBody>
            <a:bodyPr wrap="none" rtlCol="0">
              <a:spAutoFit/>
            </a:bodyPr>
            <a:lstStyle/>
            <a:p>
              <a:r>
                <a:rPr lang="en-GB" sz="4400" b="1" dirty="0">
                  <a:solidFill>
                    <a:schemeClr val="bg1"/>
                  </a:solidFill>
                </a:rPr>
                <a:t>02</a:t>
              </a:r>
              <a:endParaRPr lang="en-IN" sz="4400" b="1" dirty="0">
                <a:solidFill>
                  <a:schemeClr val="bg1"/>
                </a:solidFill>
              </a:endParaRPr>
            </a:p>
          </p:txBody>
        </p:sp>
        <p:sp>
          <p:nvSpPr>
            <p:cNvPr id="19" name="TextBox 18"/>
            <p:cNvSpPr txBox="1"/>
            <p:nvPr/>
          </p:nvSpPr>
          <p:spPr>
            <a:xfrm>
              <a:off x="7652644" y="3774373"/>
              <a:ext cx="755335" cy="769441"/>
            </a:xfrm>
            <a:prstGeom prst="rect">
              <a:avLst/>
            </a:prstGeom>
            <a:noFill/>
          </p:spPr>
          <p:txBody>
            <a:bodyPr wrap="none" rtlCol="0">
              <a:spAutoFit/>
            </a:bodyPr>
            <a:lstStyle/>
            <a:p>
              <a:r>
                <a:rPr lang="en-GB" sz="4400" b="1" dirty="0">
                  <a:solidFill>
                    <a:schemeClr val="bg1"/>
                  </a:solidFill>
                </a:rPr>
                <a:t>03</a:t>
              </a:r>
              <a:endParaRPr lang="en-IN" sz="4400" b="1" dirty="0">
                <a:solidFill>
                  <a:schemeClr val="bg1"/>
                </a:solidFill>
              </a:endParaRPr>
            </a:p>
          </p:txBody>
        </p:sp>
        <p:sp>
          <p:nvSpPr>
            <p:cNvPr id="20" name="TextBox 19"/>
            <p:cNvSpPr txBox="1"/>
            <p:nvPr/>
          </p:nvSpPr>
          <p:spPr>
            <a:xfrm>
              <a:off x="7652644" y="5074731"/>
              <a:ext cx="755335" cy="783535"/>
            </a:xfrm>
            <a:prstGeom prst="rect">
              <a:avLst/>
            </a:prstGeom>
            <a:noFill/>
          </p:spPr>
          <p:txBody>
            <a:bodyPr wrap="none" rtlCol="0">
              <a:spAutoFit/>
            </a:bodyPr>
            <a:lstStyle/>
            <a:p>
              <a:r>
                <a:rPr lang="en-GB" sz="4400" b="1" dirty="0">
                  <a:solidFill>
                    <a:schemeClr val="bg1"/>
                  </a:solidFill>
                </a:rPr>
                <a:t>04</a:t>
              </a:r>
              <a:endParaRPr lang="en-IN" sz="4400" b="1" dirty="0">
                <a:solidFill>
                  <a:schemeClr val="bg1"/>
                </a:solidFill>
              </a:endParaRPr>
            </a:p>
          </p:txBody>
        </p:sp>
        <p:sp>
          <p:nvSpPr>
            <p:cNvPr id="21" name="TextBox 20"/>
            <p:cNvSpPr txBox="1"/>
            <p:nvPr/>
          </p:nvSpPr>
          <p:spPr>
            <a:xfrm>
              <a:off x="4893009" y="3478252"/>
              <a:ext cx="2065499" cy="532804"/>
            </a:xfrm>
            <a:prstGeom prst="rect">
              <a:avLst/>
            </a:prstGeom>
            <a:noFill/>
          </p:spPr>
          <p:txBody>
            <a:bodyPr wrap="square" rtlCol="0">
              <a:spAutoFit/>
            </a:bodyPr>
            <a:lstStyle/>
            <a:p>
              <a:pPr algn="ctr"/>
              <a:r>
                <a:rPr lang="en-GB" sz="2800" b="1" dirty="0" smtClean="0">
                  <a:solidFill>
                    <a:schemeClr val="tx1">
                      <a:lumMod val="75000"/>
                      <a:lumOff val="25000"/>
                    </a:schemeClr>
                  </a:solidFill>
                  <a:latin typeface="Arial" pitchFamily="34" charset="0"/>
                  <a:cs typeface="Arial" pitchFamily="34" charset="0"/>
                </a:rPr>
                <a:t>Analogous</a:t>
              </a:r>
              <a:endParaRPr lang="en-IN" sz="2800" b="1" dirty="0">
                <a:solidFill>
                  <a:schemeClr val="tx1">
                    <a:lumMod val="75000"/>
                    <a:lumOff val="25000"/>
                  </a:schemeClr>
                </a:solidFill>
                <a:latin typeface="Arial" pitchFamily="34" charset="0"/>
                <a:cs typeface="Arial" pitchFamily="34" charset="0"/>
              </a:endParaRPr>
            </a:p>
          </p:txBody>
        </p:sp>
        <p:grpSp>
          <p:nvGrpSpPr>
            <p:cNvPr id="22" name="Group 21"/>
            <p:cNvGrpSpPr/>
            <p:nvPr/>
          </p:nvGrpSpPr>
          <p:grpSpPr>
            <a:xfrm>
              <a:off x="10239415" y="5340901"/>
              <a:ext cx="339900" cy="337412"/>
              <a:chOff x="609600" y="3219450"/>
              <a:chExt cx="5207000" cy="5168900"/>
            </a:xfrm>
            <a:solidFill>
              <a:schemeClr val="bg1"/>
            </a:solidFill>
          </p:grpSpPr>
          <p:sp>
            <p:nvSpPr>
              <p:cNvPr id="32" name="Freeform 11"/>
              <p:cNvSpPr>
                <a:spLocks/>
              </p:cNvSpPr>
              <p:nvPr/>
            </p:nvSpPr>
            <p:spPr bwMode="auto">
              <a:xfrm>
                <a:off x="609600" y="8185150"/>
                <a:ext cx="204788" cy="203200"/>
              </a:xfrm>
              <a:custGeom>
                <a:avLst/>
                <a:gdLst>
                  <a:gd name="T0" fmla="*/ 129 w 259"/>
                  <a:gd name="T1" fmla="*/ 0 h 256"/>
                  <a:gd name="T2" fmla="*/ 163 w 259"/>
                  <a:gd name="T3" fmla="*/ 4 h 256"/>
                  <a:gd name="T4" fmla="*/ 193 w 259"/>
                  <a:gd name="T5" fmla="*/ 18 h 256"/>
                  <a:gd name="T6" fmla="*/ 221 w 259"/>
                  <a:gd name="T7" fmla="*/ 38 h 256"/>
                  <a:gd name="T8" fmla="*/ 241 w 259"/>
                  <a:gd name="T9" fmla="*/ 63 h 256"/>
                  <a:gd name="T10" fmla="*/ 253 w 259"/>
                  <a:gd name="T11" fmla="*/ 93 h 256"/>
                  <a:gd name="T12" fmla="*/ 259 w 259"/>
                  <a:gd name="T13" fmla="*/ 129 h 256"/>
                  <a:gd name="T14" fmla="*/ 253 w 259"/>
                  <a:gd name="T15" fmla="*/ 163 h 256"/>
                  <a:gd name="T16" fmla="*/ 241 w 259"/>
                  <a:gd name="T17" fmla="*/ 193 h 256"/>
                  <a:gd name="T18" fmla="*/ 221 w 259"/>
                  <a:gd name="T19" fmla="*/ 218 h 256"/>
                  <a:gd name="T20" fmla="*/ 193 w 259"/>
                  <a:gd name="T21" fmla="*/ 240 h 256"/>
                  <a:gd name="T22" fmla="*/ 163 w 259"/>
                  <a:gd name="T23" fmla="*/ 252 h 256"/>
                  <a:gd name="T24" fmla="*/ 129 w 259"/>
                  <a:gd name="T25" fmla="*/ 256 h 256"/>
                  <a:gd name="T26" fmla="*/ 96 w 259"/>
                  <a:gd name="T27" fmla="*/ 252 h 256"/>
                  <a:gd name="T28" fmla="*/ 64 w 259"/>
                  <a:gd name="T29" fmla="*/ 240 h 256"/>
                  <a:gd name="T30" fmla="*/ 38 w 259"/>
                  <a:gd name="T31" fmla="*/ 218 h 256"/>
                  <a:gd name="T32" fmla="*/ 18 w 259"/>
                  <a:gd name="T33" fmla="*/ 193 h 256"/>
                  <a:gd name="T34" fmla="*/ 4 w 259"/>
                  <a:gd name="T35" fmla="*/ 163 h 256"/>
                  <a:gd name="T36" fmla="*/ 0 w 259"/>
                  <a:gd name="T37" fmla="*/ 129 h 256"/>
                  <a:gd name="T38" fmla="*/ 4 w 259"/>
                  <a:gd name="T39" fmla="*/ 93 h 256"/>
                  <a:gd name="T40" fmla="*/ 18 w 259"/>
                  <a:gd name="T41" fmla="*/ 63 h 256"/>
                  <a:gd name="T42" fmla="*/ 38 w 259"/>
                  <a:gd name="T43" fmla="*/ 38 h 256"/>
                  <a:gd name="T44" fmla="*/ 64 w 259"/>
                  <a:gd name="T45" fmla="*/ 18 h 256"/>
                  <a:gd name="T46" fmla="*/ 96 w 259"/>
                  <a:gd name="T47" fmla="*/ 4 h 256"/>
                  <a:gd name="T48" fmla="*/ 129 w 259"/>
                  <a:gd name="T49"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9" h="256">
                    <a:moveTo>
                      <a:pt x="129" y="0"/>
                    </a:moveTo>
                    <a:lnTo>
                      <a:pt x="163" y="4"/>
                    </a:lnTo>
                    <a:lnTo>
                      <a:pt x="193" y="18"/>
                    </a:lnTo>
                    <a:lnTo>
                      <a:pt x="221" y="38"/>
                    </a:lnTo>
                    <a:lnTo>
                      <a:pt x="241" y="63"/>
                    </a:lnTo>
                    <a:lnTo>
                      <a:pt x="253" y="93"/>
                    </a:lnTo>
                    <a:lnTo>
                      <a:pt x="259" y="129"/>
                    </a:lnTo>
                    <a:lnTo>
                      <a:pt x="253" y="163"/>
                    </a:lnTo>
                    <a:lnTo>
                      <a:pt x="241" y="193"/>
                    </a:lnTo>
                    <a:lnTo>
                      <a:pt x="221" y="218"/>
                    </a:lnTo>
                    <a:lnTo>
                      <a:pt x="193" y="240"/>
                    </a:lnTo>
                    <a:lnTo>
                      <a:pt x="163" y="252"/>
                    </a:lnTo>
                    <a:lnTo>
                      <a:pt x="129" y="256"/>
                    </a:lnTo>
                    <a:lnTo>
                      <a:pt x="96" y="252"/>
                    </a:lnTo>
                    <a:lnTo>
                      <a:pt x="64" y="240"/>
                    </a:lnTo>
                    <a:lnTo>
                      <a:pt x="38" y="218"/>
                    </a:lnTo>
                    <a:lnTo>
                      <a:pt x="18" y="193"/>
                    </a:lnTo>
                    <a:lnTo>
                      <a:pt x="4" y="163"/>
                    </a:lnTo>
                    <a:lnTo>
                      <a:pt x="0" y="129"/>
                    </a:lnTo>
                    <a:lnTo>
                      <a:pt x="4" y="93"/>
                    </a:lnTo>
                    <a:lnTo>
                      <a:pt x="18" y="63"/>
                    </a:lnTo>
                    <a:lnTo>
                      <a:pt x="38" y="38"/>
                    </a:lnTo>
                    <a:lnTo>
                      <a:pt x="64" y="18"/>
                    </a:lnTo>
                    <a:lnTo>
                      <a:pt x="96" y="4"/>
                    </a:lnTo>
                    <a:lnTo>
                      <a:pt x="1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3" name="Freeform 12"/>
              <p:cNvSpPr>
                <a:spLocks/>
              </p:cNvSpPr>
              <p:nvPr/>
            </p:nvSpPr>
            <p:spPr bwMode="auto">
              <a:xfrm>
                <a:off x="3222625" y="5592763"/>
                <a:ext cx="204788" cy="204788"/>
              </a:xfrm>
              <a:custGeom>
                <a:avLst/>
                <a:gdLst>
                  <a:gd name="T0" fmla="*/ 127 w 257"/>
                  <a:gd name="T1" fmla="*/ 0 h 256"/>
                  <a:gd name="T2" fmla="*/ 161 w 257"/>
                  <a:gd name="T3" fmla="*/ 4 h 256"/>
                  <a:gd name="T4" fmla="*/ 193 w 257"/>
                  <a:gd name="T5" fmla="*/ 18 h 256"/>
                  <a:gd name="T6" fmla="*/ 219 w 257"/>
                  <a:gd name="T7" fmla="*/ 37 h 256"/>
                  <a:gd name="T8" fmla="*/ 239 w 257"/>
                  <a:gd name="T9" fmla="*/ 63 h 256"/>
                  <a:gd name="T10" fmla="*/ 253 w 257"/>
                  <a:gd name="T11" fmla="*/ 95 h 256"/>
                  <a:gd name="T12" fmla="*/ 257 w 257"/>
                  <a:gd name="T13" fmla="*/ 129 h 256"/>
                  <a:gd name="T14" fmla="*/ 253 w 257"/>
                  <a:gd name="T15" fmla="*/ 163 h 256"/>
                  <a:gd name="T16" fmla="*/ 239 w 257"/>
                  <a:gd name="T17" fmla="*/ 193 h 256"/>
                  <a:gd name="T18" fmla="*/ 219 w 257"/>
                  <a:gd name="T19" fmla="*/ 218 h 256"/>
                  <a:gd name="T20" fmla="*/ 193 w 257"/>
                  <a:gd name="T21" fmla="*/ 240 h 256"/>
                  <a:gd name="T22" fmla="*/ 161 w 257"/>
                  <a:gd name="T23" fmla="*/ 252 h 256"/>
                  <a:gd name="T24" fmla="*/ 127 w 257"/>
                  <a:gd name="T25" fmla="*/ 256 h 256"/>
                  <a:gd name="T26" fmla="*/ 93 w 257"/>
                  <a:gd name="T27" fmla="*/ 252 h 256"/>
                  <a:gd name="T28" fmla="*/ 64 w 257"/>
                  <a:gd name="T29" fmla="*/ 240 h 256"/>
                  <a:gd name="T30" fmla="*/ 38 w 257"/>
                  <a:gd name="T31" fmla="*/ 218 h 256"/>
                  <a:gd name="T32" fmla="*/ 16 w 257"/>
                  <a:gd name="T33" fmla="*/ 193 h 256"/>
                  <a:gd name="T34" fmla="*/ 4 w 257"/>
                  <a:gd name="T35" fmla="*/ 163 h 256"/>
                  <a:gd name="T36" fmla="*/ 0 w 257"/>
                  <a:gd name="T37" fmla="*/ 129 h 256"/>
                  <a:gd name="T38" fmla="*/ 4 w 257"/>
                  <a:gd name="T39" fmla="*/ 95 h 256"/>
                  <a:gd name="T40" fmla="*/ 16 w 257"/>
                  <a:gd name="T41" fmla="*/ 63 h 256"/>
                  <a:gd name="T42" fmla="*/ 38 w 257"/>
                  <a:gd name="T43" fmla="*/ 37 h 256"/>
                  <a:gd name="T44" fmla="*/ 64 w 257"/>
                  <a:gd name="T45" fmla="*/ 18 h 256"/>
                  <a:gd name="T46" fmla="*/ 93 w 257"/>
                  <a:gd name="T47" fmla="*/ 4 h 256"/>
                  <a:gd name="T48" fmla="*/ 127 w 257"/>
                  <a:gd name="T49"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7" h="256">
                    <a:moveTo>
                      <a:pt x="127" y="0"/>
                    </a:moveTo>
                    <a:lnTo>
                      <a:pt x="161" y="4"/>
                    </a:lnTo>
                    <a:lnTo>
                      <a:pt x="193" y="18"/>
                    </a:lnTo>
                    <a:lnTo>
                      <a:pt x="219" y="37"/>
                    </a:lnTo>
                    <a:lnTo>
                      <a:pt x="239" y="63"/>
                    </a:lnTo>
                    <a:lnTo>
                      <a:pt x="253" y="95"/>
                    </a:lnTo>
                    <a:lnTo>
                      <a:pt x="257" y="129"/>
                    </a:lnTo>
                    <a:lnTo>
                      <a:pt x="253" y="163"/>
                    </a:lnTo>
                    <a:lnTo>
                      <a:pt x="239" y="193"/>
                    </a:lnTo>
                    <a:lnTo>
                      <a:pt x="219" y="218"/>
                    </a:lnTo>
                    <a:lnTo>
                      <a:pt x="193" y="240"/>
                    </a:lnTo>
                    <a:lnTo>
                      <a:pt x="161" y="252"/>
                    </a:lnTo>
                    <a:lnTo>
                      <a:pt x="127" y="256"/>
                    </a:lnTo>
                    <a:lnTo>
                      <a:pt x="93" y="252"/>
                    </a:lnTo>
                    <a:lnTo>
                      <a:pt x="64" y="240"/>
                    </a:lnTo>
                    <a:lnTo>
                      <a:pt x="38" y="218"/>
                    </a:lnTo>
                    <a:lnTo>
                      <a:pt x="16" y="193"/>
                    </a:lnTo>
                    <a:lnTo>
                      <a:pt x="4" y="163"/>
                    </a:lnTo>
                    <a:lnTo>
                      <a:pt x="0" y="129"/>
                    </a:lnTo>
                    <a:lnTo>
                      <a:pt x="4" y="95"/>
                    </a:lnTo>
                    <a:lnTo>
                      <a:pt x="16" y="63"/>
                    </a:lnTo>
                    <a:lnTo>
                      <a:pt x="38" y="37"/>
                    </a:lnTo>
                    <a:lnTo>
                      <a:pt x="64" y="18"/>
                    </a:lnTo>
                    <a:lnTo>
                      <a:pt x="93" y="4"/>
                    </a:lnTo>
                    <a:lnTo>
                      <a:pt x="12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4" name="Freeform 13"/>
              <p:cNvSpPr>
                <a:spLocks noEditPoints="1"/>
              </p:cNvSpPr>
              <p:nvPr/>
            </p:nvSpPr>
            <p:spPr bwMode="auto">
              <a:xfrm>
                <a:off x="3919538" y="4276725"/>
                <a:ext cx="868363" cy="866775"/>
              </a:xfrm>
              <a:custGeom>
                <a:avLst/>
                <a:gdLst>
                  <a:gd name="T0" fmla="*/ 502 w 1095"/>
                  <a:gd name="T1" fmla="*/ 261 h 1093"/>
                  <a:gd name="T2" fmla="*/ 416 w 1095"/>
                  <a:gd name="T3" fmla="*/ 289 h 1093"/>
                  <a:gd name="T4" fmla="*/ 343 w 1095"/>
                  <a:gd name="T5" fmla="*/ 342 h 1093"/>
                  <a:gd name="T6" fmla="*/ 285 w 1095"/>
                  <a:gd name="T7" fmla="*/ 426 h 1093"/>
                  <a:gd name="T8" fmla="*/ 259 w 1095"/>
                  <a:gd name="T9" fmla="*/ 521 h 1093"/>
                  <a:gd name="T10" fmla="*/ 267 w 1095"/>
                  <a:gd name="T11" fmla="*/ 620 h 1093"/>
                  <a:gd name="T12" fmla="*/ 309 w 1095"/>
                  <a:gd name="T13" fmla="*/ 712 h 1093"/>
                  <a:gd name="T14" fmla="*/ 382 w 1095"/>
                  <a:gd name="T15" fmla="*/ 785 h 1093"/>
                  <a:gd name="T16" fmla="*/ 474 w 1095"/>
                  <a:gd name="T17" fmla="*/ 827 h 1093"/>
                  <a:gd name="T18" fmla="*/ 573 w 1095"/>
                  <a:gd name="T19" fmla="*/ 835 h 1093"/>
                  <a:gd name="T20" fmla="*/ 669 w 1095"/>
                  <a:gd name="T21" fmla="*/ 809 h 1093"/>
                  <a:gd name="T22" fmla="*/ 753 w 1095"/>
                  <a:gd name="T23" fmla="*/ 752 h 1093"/>
                  <a:gd name="T24" fmla="*/ 812 w 1095"/>
                  <a:gd name="T25" fmla="*/ 668 h 1093"/>
                  <a:gd name="T26" fmla="*/ 838 w 1095"/>
                  <a:gd name="T27" fmla="*/ 571 h 1093"/>
                  <a:gd name="T28" fmla="*/ 828 w 1095"/>
                  <a:gd name="T29" fmla="*/ 473 h 1093"/>
                  <a:gd name="T30" fmla="*/ 786 w 1095"/>
                  <a:gd name="T31" fmla="*/ 382 h 1093"/>
                  <a:gd name="T32" fmla="*/ 719 w 1095"/>
                  <a:gd name="T33" fmla="*/ 312 h 1093"/>
                  <a:gd name="T34" fmla="*/ 637 w 1095"/>
                  <a:gd name="T35" fmla="*/ 271 h 1093"/>
                  <a:gd name="T36" fmla="*/ 548 w 1095"/>
                  <a:gd name="T37" fmla="*/ 257 h 1093"/>
                  <a:gd name="T38" fmla="*/ 621 w 1095"/>
                  <a:gd name="T39" fmla="*/ 4 h 1093"/>
                  <a:gd name="T40" fmla="*/ 758 w 1095"/>
                  <a:gd name="T41" fmla="*/ 40 h 1093"/>
                  <a:gd name="T42" fmla="*/ 880 w 1095"/>
                  <a:gd name="T43" fmla="*/ 112 h 1093"/>
                  <a:gd name="T44" fmla="*/ 983 w 1095"/>
                  <a:gd name="T45" fmla="*/ 215 h 1093"/>
                  <a:gd name="T46" fmla="*/ 1055 w 1095"/>
                  <a:gd name="T47" fmla="*/ 340 h 1093"/>
                  <a:gd name="T48" fmla="*/ 1091 w 1095"/>
                  <a:gd name="T49" fmla="*/ 477 h 1093"/>
                  <a:gd name="T50" fmla="*/ 1091 w 1095"/>
                  <a:gd name="T51" fmla="*/ 616 h 1093"/>
                  <a:gd name="T52" fmla="*/ 1055 w 1095"/>
                  <a:gd name="T53" fmla="*/ 752 h 1093"/>
                  <a:gd name="T54" fmla="*/ 983 w 1095"/>
                  <a:gd name="T55" fmla="*/ 877 h 1093"/>
                  <a:gd name="T56" fmla="*/ 880 w 1095"/>
                  <a:gd name="T57" fmla="*/ 982 h 1093"/>
                  <a:gd name="T58" fmla="*/ 754 w 1095"/>
                  <a:gd name="T59" fmla="*/ 1054 h 1093"/>
                  <a:gd name="T60" fmla="*/ 617 w 1095"/>
                  <a:gd name="T61" fmla="*/ 1089 h 1093"/>
                  <a:gd name="T62" fmla="*/ 478 w 1095"/>
                  <a:gd name="T63" fmla="*/ 1089 h 1093"/>
                  <a:gd name="T64" fmla="*/ 343 w 1095"/>
                  <a:gd name="T65" fmla="*/ 1054 h 1093"/>
                  <a:gd name="T66" fmla="*/ 217 w 1095"/>
                  <a:gd name="T67" fmla="*/ 982 h 1093"/>
                  <a:gd name="T68" fmla="*/ 112 w 1095"/>
                  <a:gd name="T69" fmla="*/ 877 h 1093"/>
                  <a:gd name="T70" fmla="*/ 40 w 1095"/>
                  <a:gd name="T71" fmla="*/ 752 h 1093"/>
                  <a:gd name="T72" fmla="*/ 4 w 1095"/>
                  <a:gd name="T73" fmla="*/ 616 h 1093"/>
                  <a:gd name="T74" fmla="*/ 4 w 1095"/>
                  <a:gd name="T75" fmla="*/ 477 h 1093"/>
                  <a:gd name="T76" fmla="*/ 40 w 1095"/>
                  <a:gd name="T77" fmla="*/ 340 h 1093"/>
                  <a:gd name="T78" fmla="*/ 112 w 1095"/>
                  <a:gd name="T79" fmla="*/ 215 h 1093"/>
                  <a:gd name="T80" fmla="*/ 215 w 1095"/>
                  <a:gd name="T81" fmla="*/ 112 h 1093"/>
                  <a:gd name="T82" fmla="*/ 339 w 1095"/>
                  <a:gd name="T83" fmla="*/ 40 h 1093"/>
                  <a:gd name="T84" fmla="*/ 476 w 1095"/>
                  <a:gd name="T85" fmla="*/ 4 h 10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95" h="1093">
                    <a:moveTo>
                      <a:pt x="548" y="257"/>
                    </a:moveTo>
                    <a:lnTo>
                      <a:pt x="502" y="261"/>
                    </a:lnTo>
                    <a:lnTo>
                      <a:pt x="458" y="271"/>
                    </a:lnTo>
                    <a:lnTo>
                      <a:pt x="416" y="289"/>
                    </a:lnTo>
                    <a:lnTo>
                      <a:pt x="378" y="312"/>
                    </a:lnTo>
                    <a:lnTo>
                      <a:pt x="343" y="342"/>
                    </a:lnTo>
                    <a:lnTo>
                      <a:pt x="309" y="382"/>
                    </a:lnTo>
                    <a:lnTo>
                      <a:pt x="285" y="426"/>
                    </a:lnTo>
                    <a:lnTo>
                      <a:pt x="267" y="473"/>
                    </a:lnTo>
                    <a:lnTo>
                      <a:pt x="259" y="521"/>
                    </a:lnTo>
                    <a:lnTo>
                      <a:pt x="259" y="571"/>
                    </a:lnTo>
                    <a:lnTo>
                      <a:pt x="267" y="620"/>
                    </a:lnTo>
                    <a:lnTo>
                      <a:pt x="285" y="668"/>
                    </a:lnTo>
                    <a:lnTo>
                      <a:pt x="309" y="712"/>
                    </a:lnTo>
                    <a:lnTo>
                      <a:pt x="343" y="752"/>
                    </a:lnTo>
                    <a:lnTo>
                      <a:pt x="382" y="785"/>
                    </a:lnTo>
                    <a:lnTo>
                      <a:pt x="428" y="809"/>
                    </a:lnTo>
                    <a:lnTo>
                      <a:pt x="474" y="827"/>
                    </a:lnTo>
                    <a:lnTo>
                      <a:pt x="524" y="835"/>
                    </a:lnTo>
                    <a:lnTo>
                      <a:pt x="573" y="835"/>
                    </a:lnTo>
                    <a:lnTo>
                      <a:pt x="621" y="827"/>
                    </a:lnTo>
                    <a:lnTo>
                      <a:pt x="669" y="809"/>
                    </a:lnTo>
                    <a:lnTo>
                      <a:pt x="713" y="785"/>
                    </a:lnTo>
                    <a:lnTo>
                      <a:pt x="753" y="752"/>
                    </a:lnTo>
                    <a:lnTo>
                      <a:pt x="786" y="712"/>
                    </a:lnTo>
                    <a:lnTo>
                      <a:pt x="812" y="668"/>
                    </a:lnTo>
                    <a:lnTo>
                      <a:pt x="828" y="620"/>
                    </a:lnTo>
                    <a:lnTo>
                      <a:pt x="838" y="571"/>
                    </a:lnTo>
                    <a:lnTo>
                      <a:pt x="838" y="521"/>
                    </a:lnTo>
                    <a:lnTo>
                      <a:pt x="828" y="473"/>
                    </a:lnTo>
                    <a:lnTo>
                      <a:pt x="812" y="426"/>
                    </a:lnTo>
                    <a:lnTo>
                      <a:pt x="786" y="382"/>
                    </a:lnTo>
                    <a:lnTo>
                      <a:pt x="753" y="342"/>
                    </a:lnTo>
                    <a:lnTo>
                      <a:pt x="719" y="312"/>
                    </a:lnTo>
                    <a:lnTo>
                      <a:pt x="679" y="289"/>
                    </a:lnTo>
                    <a:lnTo>
                      <a:pt x="637" y="271"/>
                    </a:lnTo>
                    <a:lnTo>
                      <a:pt x="593" y="261"/>
                    </a:lnTo>
                    <a:lnTo>
                      <a:pt x="548" y="257"/>
                    </a:lnTo>
                    <a:close/>
                    <a:moveTo>
                      <a:pt x="548" y="0"/>
                    </a:moveTo>
                    <a:lnTo>
                      <a:pt x="621" y="4"/>
                    </a:lnTo>
                    <a:lnTo>
                      <a:pt x="691" y="18"/>
                    </a:lnTo>
                    <a:lnTo>
                      <a:pt x="758" y="40"/>
                    </a:lnTo>
                    <a:lnTo>
                      <a:pt x="822" y="72"/>
                    </a:lnTo>
                    <a:lnTo>
                      <a:pt x="880" y="112"/>
                    </a:lnTo>
                    <a:lnTo>
                      <a:pt x="936" y="159"/>
                    </a:lnTo>
                    <a:lnTo>
                      <a:pt x="983" y="215"/>
                    </a:lnTo>
                    <a:lnTo>
                      <a:pt x="1025" y="277"/>
                    </a:lnTo>
                    <a:lnTo>
                      <a:pt x="1055" y="340"/>
                    </a:lnTo>
                    <a:lnTo>
                      <a:pt x="1077" y="408"/>
                    </a:lnTo>
                    <a:lnTo>
                      <a:pt x="1091" y="477"/>
                    </a:lnTo>
                    <a:lnTo>
                      <a:pt x="1095" y="547"/>
                    </a:lnTo>
                    <a:lnTo>
                      <a:pt x="1091" y="616"/>
                    </a:lnTo>
                    <a:lnTo>
                      <a:pt x="1077" y="686"/>
                    </a:lnTo>
                    <a:lnTo>
                      <a:pt x="1055" y="752"/>
                    </a:lnTo>
                    <a:lnTo>
                      <a:pt x="1025" y="817"/>
                    </a:lnTo>
                    <a:lnTo>
                      <a:pt x="983" y="877"/>
                    </a:lnTo>
                    <a:lnTo>
                      <a:pt x="936" y="932"/>
                    </a:lnTo>
                    <a:lnTo>
                      <a:pt x="880" y="982"/>
                    </a:lnTo>
                    <a:lnTo>
                      <a:pt x="818" y="1022"/>
                    </a:lnTo>
                    <a:lnTo>
                      <a:pt x="754" y="1054"/>
                    </a:lnTo>
                    <a:lnTo>
                      <a:pt x="687" y="1075"/>
                    </a:lnTo>
                    <a:lnTo>
                      <a:pt x="617" y="1089"/>
                    </a:lnTo>
                    <a:lnTo>
                      <a:pt x="548" y="1093"/>
                    </a:lnTo>
                    <a:lnTo>
                      <a:pt x="478" y="1089"/>
                    </a:lnTo>
                    <a:lnTo>
                      <a:pt x="408" y="1075"/>
                    </a:lnTo>
                    <a:lnTo>
                      <a:pt x="343" y="1054"/>
                    </a:lnTo>
                    <a:lnTo>
                      <a:pt x="277" y="1022"/>
                    </a:lnTo>
                    <a:lnTo>
                      <a:pt x="217" y="982"/>
                    </a:lnTo>
                    <a:lnTo>
                      <a:pt x="162" y="932"/>
                    </a:lnTo>
                    <a:lnTo>
                      <a:pt x="112" y="877"/>
                    </a:lnTo>
                    <a:lnTo>
                      <a:pt x="72" y="817"/>
                    </a:lnTo>
                    <a:lnTo>
                      <a:pt x="40" y="752"/>
                    </a:lnTo>
                    <a:lnTo>
                      <a:pt x="18" y="686"/>
                    </a:lnTo>
                    <a:lnTo>
                      <a:pt x="4" y="616"/>
                    </a:lnTo>
                    <a:lnTo>
                      <a:pt x="0" y="547"/>
                    </a:lnTo>
                    <a:lnTo>
                      <a:pt x="4" y="477"/>
                    </a:lnTo>
                    <a:lnTo>
                      <a:pt x="18" y="408"/>
                    </a:lnTo>
                    <a:lnTo>
                      <a:pt x="40" y="340"/>
                    </a:lnTo>
                    <a:lnTo>
                      <a:pt x="72" y="277"/>
                    </a:lnTo>
                    <a:lnTo>
                      <a:pt x="112" y="215"/>
                    </a:lnTo>
                    <a:lnTo>
                      <a:pt x="162" y="159"/>
                    </a:lnTo>
                    <a:lnTo>
                      <a:pt x="215" y="112"/>
                    </a:lnTo>
                    <a:lnTo>
                      <a:pt x="275" y="72"/>
                    </a:lnTo>
                    <a:lnTo>
                      <a:pt x="339" y="40"/>
                    </a:lnTo>
                    <a:lnTo>
                      <a:pt x="406" y="18"/>
                    </a:lnTo>
                    <a:lnTo>
                      <a:pt x="476" y="4"/>
                    </a:lnTo>
                    <a:lnTo>
                      <a:pt x="5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5" name="Freeform 14"/>
              <p:cNvSpPr>
                <a:spLocks/>
              </p:cNvSpPr>
              <p:nvPr/>
            </p:nvSpPr>
            <p:spPr bwMode="auto">
              <a:xfrm>
                <a:off x="939800" y="7069138"/>
                <a:ext cx="1001713" cy="1001713"/>
              </a:xfrm>
              <a:custGeom>
                <a:avLst/>
                <a:gdLst>
                  <a:gd name="T0" fmla="*/ 792 w 1261"/>
                  <a:gd name="T1" fmla="*/ 6 h 1262"/>
                  <a:gd name="T2" fmla="*/ 847 w 1261"/>
                  <a:gd name="T3" fmla="*/ 42 h 1262"/>
                  <a:gd name="T4" fmla="*/ 877 w 1261"/>
                  <a:gd name="T5" fmla="*/ 103 h 1262"/>
                  <a:gd name="T6" fmla="*/ 873 w 1261"/>
                  <a:gd name="T7" fmla="*/ 169 h 1262"/>
                  <a:gd name="T8" fmla="*/ 838 w 1261"/>
                  <a:gd name="T9" fmla="*/ 224 h 1262"/>
                  <a:gd name="T10" fmla="*/ 501 w 1261"/>
                  <a:gd name="T11" fmla="*/ 397 h 1262"/>
                  <a:gd name="T12" fmla="*/ 398 w 1261"/>
                  <a:gd name="T13" fmla="*/ 469 h 1262"/>
                  <a:gd name="T14" fmla="*/ 322 w 1261"/>
                  <a:gd name="T15" fmla="*/ 566 h 1262"/>
                  <a:gd name="T16" fmla="*/ 276 w 1261"/>
                  <a:gd name="T17" fmla="*/ 683 h 1262"/>
                  <a:gd name="T18" fmla="*/ 257 w 1261"/>
                  <a:gd name="T19" fmla="*/ 924 h 1262"/>
                  <a:gd name="T20" fmla="*/ 262 w 1261"/>
                  <a:gd name="T21" fmla="*/ 962 h 1262"/>
                  <a:gd name="T22" fmla="*/ 278 w 1261"/>
                  <a:gd name="T23" fmla="*/ 983 h 1262"/>
                  <a:gd name="T24" fmla="*/ 300 w 1261"/>
                  <a:gd name="T25" fmla="*/ 997 h 1262"/>
                  <a:gd name="T26" fmla="*/ 338 w 1261"/>
                  <a:gd name="T27" fmla="*/ 1005 h 1262"/>
                  <a:gd name="T28" fmla="*/ 579 w 1261"/>
                  <a:gd name="T29" fmla="*/ 983 h 1262"/>
                  <a:gd name="T30" fmla="*/ 694 w 1261"/>
                  <a:gd name="T31" fmla="*/ 938 h 1262"/>
                  <a:gd name="T32" fmla="*/ 792 w 1261"/>
                  <a:gd name="T33" fmla="*/ 862 h 1262"/>
                  <a:gd name="T34" fmla="*/ 865 w 1261"/>
                  <a:gd name="T35" fmla="*/ 759 h 1262"/>
                  <a:gd name="T36" fmla="*/ 1038 w 1261"/>
                  <a:gd name="T37" fmla="*/ 423 h 1262"/>
                  <a:gd name="T38" fmla="*/ 1092 w 1261"/>
                  <a:gd name="T39" fmla="*/ 387 h 1262"/>
                  <a:gd name="T40" fmla="*/ 1158 w 1261"/>
                  <a:gd name="T41" fmla="*/ 383 h 1262"/>
                  <a:gd name="T42" fmla="*/ 1220 w 1261"/>
                  <a:gd name="T43" fmla="*/ 413 h 1262"/>
                  <a:gd name="T44" fmla="*/ 1255 w 1261"/>
                  <a:gd name="T45" fmla="*/ 469 h 1262"/>
                  <a:gd name="T46" fmla="*/ 1259 w 1261"/>
                  <a:gd name="T47" fmla="*/ 534 h 1262"/>
                  <a:gd name="T48" fmla="*/ 1096 w 1261"/>
                  <a:gd name="T49" fmla="*/ 874 h 1262"/>
                  <a:gd name="T50" fmla="*/ 1009 w 1261"/>
                  <a:gd name="T51" fmla="*/ 1005 h 1262"/>
                  <a:gd name="T52" fmla="*/ 895 w 1261"/>
                  <a:gd name="T53" fmla="*/ 1113 h 1262"/>
                  <a:gd name="T54" fmla="*/ 762 w 1261"/>
                  <a:gd name="T55" fmla="*/ 1192 h 1262"/>
                  <a:gd name="T56" fmla="*/ 613 w 1261"/>
                  <a:gd name="T57" fmla="*/ 1238 h 1262"/>
                  <a:gd name="T58" fmla="*/ 354 w 1261"/>
                  <a:gd name="T59" fmla="*/ 1262 h 1262"/>
                  <a:gd name="T60" fmla="*/ 280 w 1261"/>
                  <a:gd name="T61" fmla="*/ 1258 h 1262"/>
                  <a:gd name="T62" fmla="*/ 181 w 1261"/>
                  <a:gd name="T63" fmla="*/ 1226 h 1262"/>
                  <a:gd name="T64" fmla="*/ 95 w 1261"/>
                  <a:gd name="T65" fmla="*/ 1164 h 1262"/>
                  <a:gd name="T66" fmla="*/ 32 w 1261"/>
                  <a:gd name="T67" fmla="*/ 1071 h 1262"/>
                  <a:gd name="T68" fmla="*/ 0 w 1261"/>
                  <a:gd name="T69" fmla="*/ 964 h 1262"/>
                  <a:gd name="T70" fmla="*/ 12 w 1261"/>
                  <a:gd name="T71" fmla="*/ 727 h 1262"/>
                  <a:gd name="T72" fmla="*/ 42 w 1261"/>
                  <a:gd name="T73" fmla="*/ 572 h 1262"/>
                  <a:gd name="T74" fmla="*/ 103 w 1261"/>
                  <a:gd name="T75" fmla="*/ 431 h 1262"/>
                  <a:gd name="T76" fmla="*/ 197 w 1261"/>
                  <a:gd name="T77" fmla="*/ 306 h 1262"/>
                  <a:gd name="T78" fmla="*/ 318 w 1261"/>
                  <a:gd name="T79" fmla="*/ 206 h 1262"/>
                  <a:gd name="T80" fmla="*/ 694 w 1261"/>
                  <a:gd name="T81" fmla="*/ 14 h 1262"/>
                  <a:gd name="T82" fmla="*/ 760 w 1261"/>
                  <a:gd name="T83" fmla="*/ 0 h 1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61" h="1262">
                    <a:moveTo>
                      <a:pt x="760" y="0"/>
                    </a:moveTo>
                    <a:lnTo>
                      <a:pt x="792" y="6"/>
                    </a:lnTo>
                    <a:lnTo>
                      <a:pt x="822" y="22"/>
                    </a:lnTo>
                    <a:lnTo>
                      <a:pt x="847" y="42"/>
                    </a:lnTo>
                    <a:lnTo>
                      <a:pt x="867" y="71"/>
                    </a:lnTo>
                    <a:lnTo>
                      <a:pt x="877" y="103"/>
                    </a:lnTo>
                    <a:lnTo>
                      <a:pt x="879" y="137"/>
                    </a:lnTo>
                    <a:lnTo>
                      <a:pt x="873" y="169"/>
                    </a:lnTo>
                    <a:lnTo>
                      <a:pt x="859" y="199"/>
                    </a:lnTo>
                    <a:lnTo>
                      <a:pt x="838" y="224"/>
                    </a:lnTo>
                    <a:lnTo>
                      <a:pt x="810" y="244"/>
                    </a:lnTo>
                    <a:lnTo>
                      <a:pt x="501" y="397"/>
                    </a:lnTo>
                    <a:lnTo>
                      <a:pt x="448" y="429"/>
                    </a:lnTo>
                    <a:lnTo>
                      <a:pt x="398" y="469"/>
                    </a:lnTo>
                    <a:lnTo>
                      <a:pt x="356" y="514"/>
                    </a:lnTo>
                    <a:lnTo>
                      <a:pt x="322" y="566"/>
                    </a:lnTo>
                    <a:lnTo>
                      <a:pt x="296" y="624"/>
                    </a:lnTo>
                    <a:lnTo>
                      <a:pt x="276" y="683"/>
                    </a:lnTo>
                    <a:lnTo>
                      <a:pt x="268" y="745"/>
                    </a:lnTo>
                    <a:lnTo>
                      <a:pt x="257" y="924"/>
                    </a:lnTo>
                    <a:lnTo>
                      <a:pt x="257" y="944"/>
                    </a:lnTo>
                    <a:lnTo>
                      <a:pt x="262" y="962"/>
                    </a:lnTo>
                    <a:lnTo>
                      <a:pt x="270" y="974"/>
                    </a:lnTo>
                    <a:lnTo>
                      <a:pt x="278" y="983"/>
                    </a:lnTo>
                    <a:lnTo>
                      <a:pt x="286" y="989"/>
                    </a:lnTo>
                    <a:lnTo>
                      <a:pt x="300" y="997"/>
                    </a:lnTo>
                    <a:lnTo>
                      <a:pt x="316" y="1003"/>
                    </a:lnTo>
                    <a:lnTo>
                      <a:pt x="338" y="1005"/>
                    </a:lnTo>
                    <a:lnTo>
                      <a:pt x="515" y="993"/>
                    </a:lnTo>
                    <a:lnTo>
                      <a:pt x="579" y="983"/>
                    </a:lnTo>
                    <a:lnTo>
                      <a:pt x="639" y="966"/>
                    </a:lnTo>
                    <a:lnTo>
                      <a:pt x="694" y="938"/>
                    </a:lnTo>
                    <a:lnTo>
                      <a:pt x="746" y="904"/>
                    </a:lnTo>
                    <a:lnTo>
                      <a:pt x="792" y="862"/>
                    </a:lnTo>
                    <a:lnTo>
                      <a:pt x="832" y="815"/>
                    </a:lnTo>
                    <a:lnTo>
                      <a:pt x="865" y="759"/>
                    </a:lnTo>
                    <a:lnTo>
                      <a:pt x="1019" y="453"/>
                    </a:lnTo>
                    <a:lnTo>
                      <a:pt x="1038" y="423"/>
                    </a:lnTo>
                    <a:lnTo>
                      <a:pt x="1062" y="401"/>
                    </a:lnTo>
                    <a:lnTo>
                      <a:pt x="1092" y="387"/>
                    </a:lnTo>
                    <a:lnTo>
                      <a:pt x="1124" y="381"/>
                    </a:lnTo>
                    <a:lnTo>
                      <a:pt x="1158" y="383"/>
                    </a:lnTo>
                    <a:lnTo>
                      <a:pt x="1192" y="395"/>
                    </a:lnTo>
                    <a:lnTo>
                      <a:pt x="1220" y="413"/>
                    </a:lnTo>
                    <a:lnTo>
                      <a:pt x="1241" y="439"/>
                    </a:lnTo>
                    <a:lnTo>
                      <a:pt x="1255" y="469"/>
                    </a:lnTo>
                    <a:lnTo>
                      <a:pt x="1261" y="501"/>
                    </a:lnTo>
                    <a:lnTo>
                      <a:pt x="1259" y="534"/>
                    </a:lnTo>
                    <a:lnTo>
                      <a:pt x="1249" y="566"/>
                    </a:lnTo>
                    <a:lnTo>
                      <a:pt x="1096" y="874"/>
                    </a:lnTo>
                    <a:lnTo>
                      <a:pt x="1056" y="944"/>
                    </a:lnTo>
                    <a:lnTo>
                      <a:pt x="1009" y="1005"/>
                    </a:lnTo>
                    <a:lnTo>
                      <a:pt x="955" y="1063"/>
                    </a:lnTo>
                    <a:lnTo>
                      <a:pt x="895" y="1113"/>
                    </a:lnTo>
                    <a:lnTo>
                      <a:pt x="832" y="1156"/>
                    </a:lnTo>
                    <a:lnTo>
                      <a:pt x="762" y="1192"/>
                    </a:lnTo>
                    <a:lnTo>
                      <a:pt x="688" y="1220"/>
                    </a:lnTo>
                    <a:lnTo>
                      <a:pt x="613" y="1238"/>
                    </a:lnTo>
                    <a:lnTo>
                      <a:pt x="533" y="1250"/>
                    </a:lnTo>
                    <a:lnTo>
                      <a:pt x="354" y="1262"/>
                    </a:lnTo>
                    <a:lnTo>
                      <a:pt x="332" y="1262"/>
                    </a:lnTo>
                    <a:lnTo>
                      <a:pt x="280" y="1258"/>
                    </a:lnTo>
                    <a:lnTo>
                      <a:pt x="229" y="1246"/>
                    </a:lnTo>
                    <a:lnTo>
                      <a:pt x="181" y="1226"/>
                    </a:lnTo>
                    <a:lnTo>
                      <a:pt x="137" y="1198"/>
                    </a:lnTo>
                    <a:lnTo>
                      <a:pt x="95" y="1164"/>
                    </a:lnTo>
                    <a:lnTo>
                      <a:pt x="60" y="1121"/>
                    </a:lnTo>
                    <a:lnTo>
                      <a:pt x="32" y="1071"/>
                    </a:lnTo>
                    <a:lnTo>
                      <a:pt x="12" y="1019"/>
                    </a:lnTo>
                    <a:lnTo>
                      <a:pt x="0" y="964"/>
                    </a:lnTo>
                    <a:lnTo>
                      <a:pt x="0" y="906"/>
                    </a:lnTo>
                    <a:lnTo>
                      <a:pt x="12" y="727"/>
                    </a:lnTo>
                    <a:lnTo>
                      <a:pt x="22" y="650"/>
                    </a:lnTo>
                    <a:lnTo>
                      <a:pt x="42" y="572"/>
                    </a:lnTo>
                    <a:lnTo>
                      <a:pt x="67" y="501"/>
                    </a:lnTo>
                    <a:lnTo>
                      <a:pt x="103" y="431"/>
                    </a:lnTo>
                    <a:lnTo>
                      <a:pt x="147" y="365"/>
                    </a:lnTo>
                    <a:lnTo>
                      <a:pt x="197" y="306"/>
                    </a:lnTo>
                    <a:lnTo>
                      <a:pt x="255" y="252"/>
                    </a:lnTo>
                    <a:lnTo>
                      <a:pt x="318" y="206"/>
                    </a:lnTo>
                    <a:lnTo>
                      <a:pt x="388" y="167"/>
                    </a:lnTo>
                    <a:lnTo>
                      <a:pt x="694" y="14"/>
                    </a:lnTo>
                    <a:lnTo>
                      <a:pt x="728" y="2"/>
                    </a:lnTo>
                    <a:lnTo>
                      <a:pt x="7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6" name="Freeform 15"/>
              <p:cNvSpPr>
                <a:spLocks noEditPoints="1"/>
              </p:cNvSpPr>
              <p:nvPr/>
            </p:nvSpPr>
            <p:spPr bwMode="auto">
              <a:xfrm>
                <a:off x="609600" y="3219450"/>
                <a:ext cx="5207000" cy="5168900"/>
              </a:xfrm>
              <a:custGeom>
                <a:avLst/>
                <a:gdLst>
                  <a:gd name="T0" fmla="*/ 1767 w 6560"/>
                  <a:gd name="T1" fmla="*/ 4608 h 6512"/>
                  <a:gd name="T2" fmla="*/ 2167 w 6560"/>
                  <a:gd name="T3" fmla="*/ 4930 h 6512"/>
                  <a:gd name="T4" fmla="*/ 2260 w 6560"/>
                  <a:gd name="T5" fmla="*/ 4455 h 6512"/>
                  <a:gd name="T6" fmla="*/ 2051 w 6560"/>
                  <a:gd name="T7" fmla="*/ 4247 h 6512"/>
                  <a:gd name="T8" fmla="*/ 3390 w 6560"/>
                  <a:gd name="T9" fmla="*/ 6089 h 6512"/>
                  <a:gd name="T10" fmla="*/ 4274 w 6560"/>
                  <a:gd name="T11" fmla="*/ 5097 h 6512"/>
                  <a:gd name="T12" fmla="*/ 4489 w 6560"/>
                  <a:gd name="T13" fmla="*/ 4451 h 6512"/>
                  <a:gd name="T14" fmla="*/ 2201 w 6560"/>
                  <a:gd name="T15" fmla="*/ 2015 h 6512"/>
                  <a:gd name="T16" fmla="*/ 1538 w 6560"/>
                  <a:gd name="T17" fmla="*/ 2184 h 6512"/>
                  <a:gd name="T18" fmla="*/ 975 w 6560"/>
                  <a:gd name="T19" fmla="*/ 2575 h 6512"/>
                  <a:gd name="T20" fmla="*/ 6260 w 6560"/>
                  <a:gd name="T21" fmla="*/ 256 h 6512"/>
                  <a:gd name="T22" fmla="*/ 5404 w 6560"/>
                  <a:gd name="T23" fmla="*/ 389 h 6512"/>
                  <a:gd name="T24" fmla="*/ 4552 w 6560"/>
                  <a:gd name="T25" fmla="*/ 747 h 6512"/>
                  <a:gd name="T26" fmla="*/ 3816 w 6560"/>
                  <a:gd name="T27" fmla="*/ 1312 h 6512"/>
                  <a:gd name="T28" fmla="*/ 2065 w 6560"/>
                  <a:gd name="T29" fmla="*/ 3857 h 6512"/>
                  <a:gd name="T30" fmla="*/ 2979 w 6560"/>
                  <a:gd name="T31" fmla="*/ 3360 h 6512"/>
                  <a:gd name="T32" fmla="*/ 3124 w 6560"/>
                  <a:gd name="T33" fmla="*/ 3422 h 6512"/>
                  <a:gd name="T34" fmla="*/ 3102 w 6560"/>
                  <a:gd name="T35" fmla="*/ 3577 h 6512"/>
                  <a:gd name="T36" fmla="*/ 2889 w 6560"/>
                  <a:gd name="T37" fmla="*/ 4598 h 6512"/>
                  <a:gd name="T38" fmla="*/ 5468 w 6560"/>
                  <a:gd name="T39" fmla="*/ 2494 h 6512"/>
                  <a:gd name="T40" fmla="*/ 5981 w 6560"/>
                  <a:gd name="T41" fmla="*/ 1677 h 6512"/>
                  <a:gd name="T42" fmla="*/ 6260 w 6560"/>
                  <a:gd name="T43" fmla="*/ 753 h 6512"/>
                  <a:gd name="T44" fmla="*/ 6299 w 6560"/>
                  <a:gd name="T45" fmla="*/ 282 h 6512"/>
                  <a:gd name="T46" fmla="*/ 6281 w 6560"/>
                  <a:gd name="T47" fmla="*/ 262 h 6512"/>
                  <a:gd name="T48" fmla="*/ 6293 w 6560"/>
                  <a:gd name="T49" fmla="*/ 2 h 6512"/>
                  <a:gd name="T50" fmla="*/ 6504 w 6560"/>
                  <a:gd name="T51" fmla="*/ 123 h 6512"/>
                  <a:gd name="T52" fmla="*/ 6556 w 6560"/>
                  <a:gd name="T53" fmla="*/ 374 h 6512"/>
                  <a:gd name="T54" fmla="*/ 6385 w 6560"/>
                  <a:gd name="T55" fmla="*/ 1341 h 6512"/>
                  <a:gd name="T56" fmla="*/ 5979 w 6560"/>
                  <a:gd name="T57" fmla="*/ 2224 h 6512"/>
                  <a:gd name="T58" fmla="*/ 5364 w 6560"/>
                  <a:gd name="T59" fmla="*/ 2981 h 6512"/>
                  <a:gd name="T60" fmla="*/ 4761 w 6560"/>
                  <a:gd name="T61" fmla="*/ 4318 h 6512"/>
                  <a:gd name="T62" fmla="*/ 4600 w 6560"/>
                  <a:gd name="T63" fmla="*/ 5012 h 6512"/>
                  <a:gd name="T64" fmla="*/ 4224 w 6560"/>
                  <a:gd name="T65" fmla="*/ 5614 h 6512"/>
                  <a:gd name="T66" fmla="*/ 3277 w 6560"/>
                  <a:gd name="T67" fmla="*/ 6512 h 6512"/>
                  <a:gd name="T68" fmla="*/ 3156 w 6560"/>
                  <a:gd name="T69" fmla="*/ 6427 h 6512"/>
                  <a:gd name="T70" fmla="*/ 2927 w 6560"/>
                  <a:gd name="T71" fmla="*/ 4879 h 6512"/>
                  <a:gd name="T72" fmla="*/ 2630 w 6560"/>
                  <a:gd name="T73" fmla="*/ 4881 h 6512"/>
                  <a:gd name="T74" fmla="*/ 2264 w 6560"/>
                  <a:gd name="T75" fmla="*/ 5183 h 6512"/>
                  <a:gd name="T76" fmla="*/ 2129 w 6560"/>
                  <a:gd name="T77" fmla="*/ 5199 h 6512"/>
                  <a:gd name="T78" fmla="*/ 1651 w 6560"/>
                  <a:gd name="T79" fmla="*/ 4863 h 6512"/>
                  <a:gd name="T80" fmla="*/ 1325 w 6560"/>
                  <a:gd name="T81" fmla="*/ 4396 h 6512"/>
                  <a:gd name="T82" fmla="*/ 1721 w 6560"/>
                  <a:gd name="T83" fmla="*/ 3807 h 6512"/>
                  <a:gd name="T84" fmla="*/ 1640 w 6560"/>
                  <a:gd name="T85" fmla="*/ 3555 h 6512"/>
                  <a:gd name="T86" fmla="*/ 54 w 6560"/>
                  <a:gd name="T87" fmla="*/ 3342 h 6512"/>
                  <a:gd name="T88" fmla="*/ 16 w 6560"/>
                  <a:gd name="T89" fmla="*/ 3178 h 6512"/>
                  <a:gd name="T90" fmla="*/ 1128 w 6560"/>
                  <a:gd name="T91" fmla="*/ 2120 h 6512"/>
                  <a:gd name="T92" fmla="*/ 1773 w 6560"/>
                  <a:gd name="T93" fmla="*/ 1828 h 6512"/>
                  <a:gd name="T94" fmla="*/ 2346 w 6560"/>
                  <a:gd name="T95" fmla="*/ 1753 h 6512"/>
                  <a:gd name="T96" fmla="*/ 3780 w 6560"/>
                  <a:gd name="T97" fmla="*/ 994 h 6512"/>
                  <a:gd name="T98" fmla="*/ 4596 w 6560"/>
                  <a:gd name="T99" fmla="*/ 431 h 6512"/>
                  <a:gd name="T100" fmla="*/ 5527 w 6560"/>
                  <a:gd name="T101" fmla="*/ 93 h 6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560" h="6512">
                    <a:moveTo>
                      <a:pt x="1872" y="4030"/>
                    </a:moveTo>
                    <a:lnTo>
                      <a:pt x="1594" y="4358"/>
                    </a:lnTo>
                    <a:lnTo>
                      <a:pt x="1645" y="4445"/>
                    </a:lnTo>
                    <a:lnTo>
                      <a:pt x="1703" y="4529"/>
                    </a:lnTo>
                    <a:lnTo>
                      <a:pt x="1767" y="4608"/>
                    </a:lnTo>
                    <a:lnTo>
                      <a:pt x="1834" y="4682"/>
                    </a:lnTo>
                    <a:lnTo>
                      <a:pt x="1910" y="4753"/>
                    </a:lnTo>
                    <a:lnTo>
                      <a:pt x="1992" y="4817"/>
                    </a:lnTo>
                    <a:lnTo>
                      <a:pt x="2077" y="4877"/>
                    </a:lnTo>
                    <a:lnTo>
                      <a:pt x="2167" y="4930"/>
                    </a:lnTo>
                    <a:lnTo>
                      <a:pt x="2266" y="4849"/>
                    </a:lnTo>
                    <a:lnTo>
                      <a:pt x="2368" y="4765"/>
                    </a:lnTo>
                    <a:lnTo>
                      <a:pt x="2501" y="4652"/>
                    </a:lnTo>
                    <a:lnTo>
                      <a:pt x="2378" y="4557"/>
                    </a:lnTo>
                    <a:lnTo>
                      <a:pt x="2260" y="4455"/>
                    </a:lnTo>
                    <a:lnTo>
                      <a:pt x="2147" y="4348"/>
                    </a:lnTo>
                    <a:lnTo>
                      <a:pt x="2147" y="4348"/>
                    </a:lnTo>
                    <a:lnTo>
                      <a:pt x="2147" y="4348"/>
                    </a:lnTo>
                    <a:lnTo>
                      <a:pt x="2147" y="4348"/>
                    </a:lnTo>
                    <a:lnTo>
                      <a:pt x="2051" y="4247"/>
                    </a:lnTo>
                    <a:lnTo>
                      <a:pt x="1958" y="4139"/>
                    </a:lnTo>
                    <a:lnTo>
                      <a:pt x="1872" y="4030"/>
                    </a:lnTo>
                    <a:close/>
                    <a:moveTo>
                      <a:pt x="4509" y="3668"/>
                    </a:moveTo>
                    <a:lnTo>
                      <a:pt x="3315" y="4594"/>
                    </a:lnTo>
                    <a:lnTo>
                      <a:pt x="3390" y="6089"/>
                    </a:lnTo>
                    <a:lnTo>
                      <a:pt x="3942" y="5538"/>
                    </a:lnTo>
                    <a:lnTo>
                      <a:pt x="4037" y="5437"/>
                    </a:lnTo>
                    <a:lnTo>
                      <a:pt x="4125" y="5328"/>
                    </a:lnTo>
                    <a:lnTo>
                      <a:pt x="4204" y="5214"/>
                    </a:lnTo>
                    <a:lnTo>
                      <a:pt x="4274" y="5097"/>
                    </a:lnTo>
                    <a:lnTo>
                      <a:pt x="4336" y="4976"/>
                    </a:lnTo>
                    <a:lnTo>
                      <a:pt x="4387" y="4849"/>
                    </a:lnTo>
                    <a:lnTo>
                      <a:pt x="4431" y="4720"/>
                    </a:lnTo>
                    <a:lnTo>
                      <a:pt x="4465" y="4586"/>
                    </a:lnTo>
                    <a:lnTo>
                      <a:pt x="4489" y="4451"/>
                    </a:lnTo>
                    <a:lnTo>
                      <a:pt x="4503" y="4312"/>
                    </a:lnTo>
                    <a:lnTo>
                      <a:pt x="4509" y="4173"/>
                    </a:lnTo>
                    <a:lnTo>
                      <a:pt x="4509" y="3668"/>
                    </a:lnTo>
                    <a:close/>
                    <a:moveTo>
                      <a:pt x="2340" y="2011"/>
                    </a:moveTo>
                    <a:lnTo>
                      <a:pt x="2201" y="2015"/>
                    </a:lnTo>
                    <a:lnTo>
                      <a:pt x="2063" y="2031"/>
                    </a:lnTo>
                    <a:lnTo>
                      <a:pt x="1928" y="2055"/>
                    </a:lnTo>
                    <a:lnTo>
                      <a:pt x="1795" y="2089"/>
                    </a:lnTo>
                    <a:lnTo>
                      <a:pt x="1665" y="2132"/>
                    </a:lnTo>
                    <a:lnTo>
                      <a:pt x="1538" y="2184"/>
                    </a:lnTo>
                    <a:lnTo>
                      <a:pt x="1417" y="2246"/>
                    </a:lnTo>
                    <a:lnTo>
                      <a:pt x="1299" y="2315"/>
                    </a:lnTo>
                    <a:lnTo>
                      <a:pt x="1186" y="2393"/>
                    </a:lnTo>
                    <a:lnTo>
                      <a:pt x="1078" y="2480"/>
                    </a:lnTo>
                    <a:lnTo>
                      <a:pt x="975" y="2575"/>
                    </a:lnTo>
                    <a:lnTo>
                      <a:pt x="424" y="3126"/>
                    </a:lnTo>
                    <a:lnTo>
                      <a:pt x="1922" y="3203"/>
                    </a:lnTo>
                    <a:lnTo>
                      <a:pt x="2879" y="2025"/>
                    </a:lnTo>
                    <a:lnTo>
                      <a:pt x="2340" y="2011"/>
                    </a:lnTo>
                    <a:close/>
                    <a:moveTo>
                      <a:pt x="6260" y="256"/>
                    </a:moveTo>
                    <a:lnTo>
                      <a:pt x="6140" y="264"/>
                    </a:lnTo>
                    <a:lnTo>
                      <a:pt x="5953" y="280"/>
                    </a:lnTo>
                    <a:lnTo>
                      <a:pt x="5766" y="308"/>
                    </a:lnTo>
                    <a:lnTo>
                      <a:pt x="5583" y="344"/>
                    </a:lnTo>
                    <a:lnTo>
                      <a:pt x="5404" y="389"/>
                    </a:lnTo>
                    <a:lnTo>
                      <a:pt x="5225" y="443"/>
                    </a:lnTo>
                    <a:lnTo>
                      <a:pt x="5052" y="507"/>
                    </a:lnTo>
                    <a:lnTo>
                      <a:pt x="4881" y="578"/>
                    </a:lnTo>
                    <a:lnTo>
                      <a:pt x="4714" y="660"/>
                    </a:lnTo>
                    <a:lnTo>
                      <a:pt x="4552" y="747"/>
                    </a:lnTo>
                    <a:lnTo>
                      <a:pt x="4393" y="845"/>
                    </a:lnTo>
                    <a:lnTo>
                      <a:pt x="4242" y="950"/>
                    </a:lnTo>
                    <a:lnTo>
                      <a:pt x="4095" y="1063"/>
                    </a:lnTo>
                    <a:lnTo>
                      <a:pt x="3952" y="1184"/>
                    </a:lnTo>
                    <a:lnTo>
                      <a:pt x="3816" y="1312"/>
                    </a:lnTo>
                    <a:lnTo>
                      <a:pt x="3687" y="1449"/>
                    </a:lnTo>
                    <a:lnTo>
                      <a:pt x="3566" y="1590"/>
                    </a:lnTo>
                    <a:lnTo>
                      <a:pt x="1912" y="3625"/>
                    </a:lnTo>
                    <a:lnTo>
                      <a:pt x="1986" y="3742"/>
                    </a:lnTo>
                    <a:lnTo>
                      <a:pt x="2065" y="3857"/>
                    </a:lnTo>
                    <a:lnTo>
                      <a:pt x="2151" y="3966"/>
                    </a:lnTo>
                    <a:lnTo>
                      <a:pt x="2240" y="4074"/>
                    </a:lnTo>
                    <a:lnTo>
                      <a:pt x="2921" y="3394"/>
                    </a:lnTo>
                    <a:lnTo>
                      <a:pt x="2949" y="3374"/>
                    </a:lnTo>
                    <a:lnTo>
                      <a:pt x="2979" y="3360"/>
                    </a:lnTo>
                    <a:lnTo>
                      <a:pt x="3012" y="3356"/>
                    </a:lnTo>
                    <a:lnTo>
                      <a:pt x="3044" y="3360"/>
                    </a:lnTo>
                    <a:lnTo>
                      <a:pt x="3076" y="3374"/>
                    </a:lnTo>
                    <a:lnTo>
                      <a:pt x="3102" y="3394"/>
                    </a:lnTo>
                    <a:lnTo>
                      <a:pt x="3124" y="3422"/>
                    </a:lnTo>
                    <a:lnTo>
                      <a:pt x="3136" y="3454"/>
                    </a:lnTo>
                    <a:lnTo>
                      <a:pt x="3140" y="3486"/>
                    </a:lnTo>
                    <a:lnTo>
                      <a:pt x="3136" y="3517"/>
                    </a:lnTo>
                    <a:lnTo>
                      <a:pt x="3124" y="3549"/>
                    </a:lnTo>
                    <a:lnTo>
                      <a:pt x="3102" y="3577"/>
                    </a:lnTo>
                    <a:lnTo>
                      <a:pt x="2423" y="4255"/>
                    </a:lnTo>
                    <a:lnTo>
                      <a:pt x="2533" y="4350"/>
                    </a:lnTo>
                    <a:lnTo>
                      <a:pt x="2646" y="4439"/>
                    </a:lnTo>
                    <a:lnTo>
                      <a:pt x="2766" y="4523"/>
                    </a:lnTo>
                    <a:lnTo>
                      <a:pt x="2889" y="4598"/>
                    </a:lnTo>
                    <a:lnTo>
                      <a:pt x="4907" y="3036"/>
                    </a:lnTo>
                    <a:lnTo>
                      <a:pt x="5058" y="2911"/>
                    </a:lnTo>
                    <a:lnTo>
                      <a:pt x="5203" y="2778"/>
                    </a:lnTo>
                    <a:lnTo>
                      <a:pt x="5340" y="2639"/>
                    </a:lnTo>
                    <a:lnTo>
                      <a:pt x="5468" y="2494"/>
                    </a:lnTo>
                    <a:lnTo>
                      <a:pt x="5589" y="2341"/>
                    </a:lnTo>
                    <a:lnTo>
                      <a:pt x="5700" y="2184"/>
                    </a:lnTo>
                    <a:lnTo>
                      <a:pt x="5802" y="2019"/>
                    </a:lnTo>
                    <a:lnTo>
                      <a:pt x="5895" y="1852"/>
                    </a:lnTo>
                    <a:lnTo>
                      <a:pt x="5981" y="1677"/>
                    </a:lnTo>
                    <a:lnTo>
                      <a:pt x="6055" y="1500"/>
                    </a:lnTo>
                    <a:lnTo>
                      <a:pt x="6120" y="1317"/>
                    </a:lnTo>
                    <a:lnTo>
                      <a:pt x="6178" y="1133"/>
                    </a:lnTo>
                    <a:lnTo>
                      <a:pt x="6224" y="944"/>
                    </a:lnTo>
                    <a:lnTo>
                      <a:pt x="6260" y="753"/>
                    </a:lnTo>
                    <a:lnTo>
                      <a:pt x="6283" y="558"/>
                    </a:lnTo>
                    <a:lnTo>
                      <a:pt x="6299" y="362"/>
                    </a:lnTo>
                    <a:lnTo>
                      <a:pt x="6301" y="298"/>
                    </a:lnTo>
                    <a:lnTo>
                      <a:pt x="6301" y="290"/>
                    </a:lnTo>
                    <a:lnTo>
                      <a:pt x="6299" y="282"/>
                    </a:lnTo>
                    <a:lnTo>
                      <a:pt x="6297" y="276"/>
                    </a:lnTo>
                    <a:lnTo>
                      <a:pt x="6293" y="272"/>
                    </a:lnTo>
                    <a:lnTo>
                      <a:pt x="6289" y="268"/>
                    </a:lnTo>
                    <a:lnTo>
                      <a:pt x="6287" y="264"/>
                    </a:lnTo>
                    <a:lnTo>
                      <a:pt x="6281" y="262"/>
                    </a:lnTo>
                    <a:lnTo>
                      <a:pt x="6275" y="258"/>
                    </a:lnTo>
                    <a:lnTo>
                      <a:pt x="6268" y="256"/>
                    </a:lnTo>
                    <a:lnTo>
                      <a:pt x="6260" y="256"/>
                    </a:lnTo>
                    <a:close/>
                    <a:moveTo>
                      <a:pt x="6244" y="0"/>
                    </a:moveTo>
                    <a:lnTo>
                      <a:pt x="6293" y="2"/>
                    </a:lnTo>
                    <a:lnTo>
                      <a:pt x="6343" y="10"/>
                    </a:lnTo>
                    <a:lnTo>
                      <a:pt x="6389" y="28"/>
                    </a:lnTo>
                    <a:lnTo>
                      <a:pt x="6433" y="54"/>
                    </a:lnTo>
                    <a:lnTo>
                      <a:pt x="6470" y="85"/>
                    </a:lnTo>
                    <a:lnTo>
                      <a:pt x="6504" y="123"/>
                    </a:lnTo>
                    <a:lnTo>
                      <a:pt x="6530" y="167"/>
                    </a:lnTo>
                    <a:lnTo>
                      <a:pt x="6548" y="213"/>
                    </a:lnTo>
                    <a:lnTo>
                      <a:pt x="6558" y="260"/>
                    </a:lnTo>
                    <a:lnTo>
                      <a:pt x="6560" y="312"/>
                    </a:lnTo>
                    <a:lnTo>
                      <a:pt x="6556" y="374"/>
                    </a:lnTo>
                    <a:lnTo>
                      <a:pt x="6542" y="572"/>
                    </a:lnTo>
                    <a:lnTo>
                      <a:pt x="6516" y="769"/>
                    </a:lnTo>
                    <a:lnTo>
                      <a:pt x="6482" y="962"/>
                    </a:lnTo>
                    <a:lnTo>
                      <a:pt x="6439" y="1153"/>
                    </a:lnTo>
                    <a:lnTo>
                      <a:pt x="6385" y="1341"/>
                    </a:lnTo>
                    <a:lnTo>
                      <a:pt x="6321" y="1526"/>
                    </a:lnTo>
                    <a:lnTo>
                      <a:pt x="6250" y="1707"/>
                    </a:lnTo>
                    <a:lnTo>
                      <a:pt x="6168" y="1884"/>
                    </a:lnTo>
                    <a:lnTo>
                      <a:pt x="6079" y="2055"/>
                    </a:lnTo>
                    <a:lnTo>
                      <a:pt x="5979" y="2224"/>
                    </a:lnTo>
                    <a:lnTo>
                      <a:pt x="5874" y="2387"/>
                    </a:lnTo>
                    <a:lnTo>
                      <a:pt x="5758" y="2544"/>
                    </a:lnTo>
                    <a:lnTo>
                      <a:pt x="5635" y="2695"/>
                    </a:lnTo>
                    <a:lnTo>
                      <a:pt x="5503" y="2840"/>
                    </a:lnTo>
                    <a:lnTo>
                      <a:pt x="5364" y="2981"/>
                    </a:lnTo>
                    <a:lnTo>
                      <a:pt x="5217" y="3112"/>
                    </a:lnTo>
                    <a:lnTo>
                      <a:pt x="5064" y="3239"/>
                    </a:lnTo>
                    <a:lnTo>
                      <a:pt x="4765" y="3470"/>
                    </a:lnTo>
                    <a:lnTo>
                      <a:pt x="4765" y="4173"/>
                    </a:lnTo>
                    <a:lnTo>
                      <a:pt x="4761" y="4318"/>
                    </a:lnTo>
                    <a:lnTo>
                      <a:pt x="4747" y="4461"/>
                    </a:lnTo>
                    <a:lnTo>
                      <a:pt x="4724" y="4604"/>
                    </a:lnTo>
                    <a:lnTo>
                      <a:pt x="4692" y="4741"/>
                    </a:lnTo>
                    <a:lnTo>
                      <a:pt x="4650" y="4879"/>
                    </a:lnTo>
                    <a:lnTo>
                      <a:pt x="4600" y="5012"/>
                    </a:lnTo>
                    <a:lnTo>
                      <a:pt x="4540" y="5141"/>
                    </a:lnTo>
                    <a:lnTo>
                      <a:pt x="4475" y="5266"/>
                    </a:lnTo>
                    <a:lnTo>
                      <a:pt x="4399" y="5387"/>
                    </a:lnTo>
                    <a:lnTo>
                      <a:pt x="4316" y="5503"/>
                    </a:lnTo>
                    <a:lnTo>
                      <a:pt x="4224" y="5614"/>
                    </a:lnTo>
                    <a:lnTo>
                      <a:pt x="4125" y="5721"/>
                    </a:lnTo>
                    <a:lnTo>
                      <a:pt x="3369" y="6474"/>
                    </a:lnTo>
                    <a:lnTo>
                      <a:pt x="3341" y="6496"/>
                    </a:lnTo>
                    <a:lnTo>
                      <a:pt x="3311" y="6508"/>
                    </a:lnTo>
                    <a:lnTo>
                      <a:pt x="3277" y="6512"/>
                    </a:lnTo>
                    <a:lnTo>
                      <a:pt x="3253" y="6510"/>
                    </a:lnTo>
                    <a:lnTo>
                      <a:pt x="3231" y="6504"/>
                    </a:lnTo>
                    <a:lnTo>
                      <a:pt x="3199" y="6486"/>
                    </a:lnTo>
                    <a:lnTo>
                      <a:pt x="3174" y="6460"/>
                    </a:lnTo>
                    <a:lnTo>
                      <a:pt x="3156" y="6427"/>
                    </a:lnTo>
                    <a:lnTo>
                      <a:pt x="3150" y="6391"/>
                    </a:lnTo>
                    <a:lnTo>
                      <a:pt x="3066" y="4787"/>
                    </a:lnTo>
                    <a:lnTo>
                      <a:pt x="2979" y="4855"/>
                    </a:lnTo>
                    <a:lnTo>
                      <a:pt x="2955" y="4869"/>
                    </a:lnTo>
                    <a:lnTo>
                      <a:pt x="2927" y="4879"/>
                    </a:lnTo>
                    <a:lnTo>
                      <a:pt x="2899" y="4881"/>
                    </a:lnTo>
                    <a:lnTo>
                      <a:pt x="2869" y="4877"/>
                    </a:lnTo>
                    <a:lnTo>
                      <a:pt x="2837" y="4867"/>
                    </a:lnTo>
                    <a:lnTo>
                      <a:pt x="2726" y="4801"/>
                    </a:lnTo>
                    <a:lnTo>
                      <a:pt x="2630" y="4881"/>
                    </a:lnTo>
                    <a:lnTo>
                      <a:pt x="2533" y="4962"/>
                    </a:lnTo>
                    <a:lnTo>
                      <a:pt x="2463" y="5020"/>
                    </a:lnTo>
                    <a:lnTo>
                      <a:pt x="2396" y="5075"/>
                    </a:lnTo>
                    <a:lnTo>
                      <a:pt x="2328" y="5131"/>
                    </a:lnTo>
                    <a:lnTo>
                      <a:pt x="2264" y="5183"/>
                    </a:lnTo>
                    <a:lnTo>
                      <a:pt x="2240" y="5199"/>
                    </a:lnTo>
                    <a:lnTo>
                      <a:pt x="2213" y="5208"/>
                    </a:lnTo>
                    <a:lnTo>
                      <a:pt x="2185" y="5210"/>
                    </a:lnTo>
                    <a:lnTo>
                      <a:pt x="2157" y="5208"/>
                    </a:lnTo>
                    <a:lnTo>
                      <a:pt x="2129" y="5199"/>
                    </a:lnTo>
                    <a:lnTo>
                      <a:pt x="2024" y="5145"/>
                    </a:lnTo>
                    <a:lnTo>
                      <a:pt x="1924" y="5083"/>
                    </a:lnTo>
                    <a:lnTo>
                      <a:pt x="1827" y="5016"/>
                    </a:lnTo>
                    <a:lnTo>
                      <a:pt x="1737" y="4942"/>
                    </a:lnTo>
                    <a:lnTo>
                      <a:pt x="1651" y="4863"/>
                    </a:lnTo>
                    <a:lnTo>
                      <a:pt x="1574" y="4779"/>
                    </a:lnTo>
                    <a:lnTo>
                      <a:pt x="1502" y="4690"/>
                    </a:lnTo>
                    <a:lnTo>
                      <a:pt x="1437" y="4596"/>
                    </a:lnTo>
                    <a:lnTo>
                      <a:pt x="1377" y="4499"/>
                    </a:lnTo>
                    <a:lnTo>
                      <a:pt x="1325" y="4396"/>
                    </a:lnTo>
                    <a:lnTo>
                      <a:pt x="1313" y="4360"/>
                    </a:lnTo>
                    <a:lnTo>
                      <a:pt x="1313" y="4324"/>
                    </a:lnTo>
                    <a:lnTo>
                      <a:pt x="1323" y="4288"/>
                    </a:lnTo>
                    <a:lnTo>
                      <a:pt x="1343" y="4259"/>
                    </a:lnTo>
                    <a:lnTo>
                      <a:pt x="1721" y="3807"/>
                    </a:lnTo>
                    <a:lnTo>
                      <a:pt x="1643" y="3672"/>
                    </a:lnTo>
                    <a:lnTo>
                      <a:pt x="1632" y="3645"/>
                    </a:lnTo>
                    <a:lnTo>
                      <a:pt x="1628" y="3615"/>
                    </a:lnTo>
                    <a:lnTo>
                      <a:pt x="1630" y="3585"/>
                    </a:lnTo>
                    <a:lnTo>
                      <a:pt x="1640" y="3555"/>
                    </a:lnTo>
                    <a:lnTo>
                      <a:pt x="1657" y="3529"/>
                    </a:lnTo>
                    <a:lnTo>
                      <a:pt x="1721" y="3450"/>
                    </a:lnTo>
                    <a:lnTo>
                      <a:pt x="121" y="3368"/>
                    </a:lnTo>
                    <a:lnTo>
                      <a:pt x="86" y="3360"/>
                    </a:lnTo>
                    <a:lnTo>
                      <a:pt x="54" y="3342"/>
                    </a:lnTo>
                    <a:lnTo>
                      <a:pt x="28" y="3319"/>
                    </a:lnTo>
                    <a:lnTo>
                      <a:pt x="8" y="3285"/>
                    </a:lnTo>
                    <a:lnTo>
                      <a:pt x="0" y="3249"/>
                    </a:lnTo>
                    <a:lnTo>
                      <a:pt x="4" y="3213"/>
                    </a:lnTo>
                    <a:lnTo>
                      <a:pt x="16" y="3178"/>
                    </a:lnTo>
                    <a:lnTo>
                      <a:pt x="38" y="3148"/>
                    </a:lnTo>
                    <a:lnTo>
                      <a:pt x="794" y="2395"/>
                    </a:lnTo>
                    <a:lnTo>
                      <a:pt x="899" y="2295"/>
                    </a:lnTo>
                    <a:lnTo>
                      <a:pt x="1011" y="2204"/>
                    </a:lnTo>
                    <a:lnTo>
                      <a:pt x="1128" y="2120"/>
                    </a:lnTo>
                    <a:lnTo>
                      <a:pt x="1250" y="2045"/>
                    </a:lnTo>
                    <a:lnTo>
                      <a:pt x="1375" y="1977"/>
                    </a:lnTo>
                    <a:lnTo>
                      <a:pt x="1504" y="1918"/>
                    </a:lnTo>
                    <a:lnTo>
                      <a:pt x="1638" y="1868"/>
                    </a:lnTo>
                    <a:lnTo>
                      <a:pt x="1773" y="1828"/>
                    </a:lnTo>
                    <a:lnTo>
                      <a:pt x="1912" y="1794"/>
                    </a:lnTo>
                    <a:lnTo>
                      <a:pt x="2053" y="1773"/>
                    </a:lnTo>
                    <a:lnTo>
                      <a:pt x="2197" y="1759"/>
                    </a:lnTo>
                    <a:lnTo>
                      <a:pt x="2342" y="1753"/>
                    </a:lnTo>
                    <a:lnTo>
                      <a:pt x="2346" y="1753"/>
                    </a:lnTo>
                    <a:lnTo>
                      <a:pt x="3084" y="1775"/>
                    </a:lnTo>
                    <a:lnTo>
                      <a:pt x="3367" y="1429"/>
                    </a:lnTo>
                    <a:lnTo>
                      <a:pt x="3496" y="1276"/>
                    </a:lnTo>
                    <a:lnTo>
                      <a:pt x="3635" y="1131"/>
                    </a:lnTo>
                    <a:lnTo>
                      <a:pt x="3780" y="994"/>
                    </a:lnTo>
                    <a:lnTo>
                      <a:pt x="3932" y="864"/>
                    </a:lnTo>
                    <a:lnTo>
                      <a:pt x="4089" y="743"/>
                    </a:lnTo>
                    <a:lnTo>
                      <a:pt x="4254" y="630"/>
                    </a:lnTo>
                    <a:lnTo>
                      <a:pt x="4423" y="527"/>
                    </a:lnTo>
                    <a:lnTo>
                      <a:pt x="4596" y="431"/>
                    </a:lnTo>
                    <a:lnTo>
                      <a:pt x="4775" y="344"/>
                    </a:lnTo>
                    <a:lnTo>
                      <a:pt x="4958" y="268"/>
                    </a:lnTo>
                    <a:lnTo>
                      <a:pt x="5145" y="199"/>
                    </a:lnTo>
                    <a:lnTo>
                      <a:pt x="5334" y="141"/>
                    </a:lnTo>
                    <a:lnTo>
                      <a:pt x="5527" y="93"/>
                    </a:lnTo>
                    <a:lnTo>
                      <a:pt x="5724" y="54"/>
                    </a:lnTo>
                    <a:lnTo>
                      <a:pt x="5923" y="26"/>
                    </a:lnTo>
                    <a:lnTo>
                      <a:pt x="6122" y="8"/>
                    </a:lnTo>
                    <a:lnTo>
                      <a:pt x="6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sp>
          <p:nvSpPr>
            <p:cNvPr id="23" name="Freeform 6"/>
            <p:cNvSpPr>
              <a:spLocks noEditPoints="1"/>
            </p:cNvSpPr>
            <p:nvPr/>
          </p:nvSpPr>
          <p:spPr bwMode="auto">
            <a:xfrm>
              <a:off x="10200755" y="2556364"/>
              <a:ext cx="417220" cy="309608"/>
            </a:xfrm>
            <a:custGeom>
              <a:avLst/>
              <a:gdLst>
                <a:gd name="T0" fmla="*/ 2513 w 6560"/>
                <a:gd name="T1" fmla="*/ 4405 h 4868"/>
                <a:gd name="T2" fmla="*/ 2388 w 6560"/>
                <a:gd name="T3" fmla="*/ 4657 h 4868"/>
                <a:gd name="T4" fmla="*/ 4172 w 6560"/>
                <a:gd name="T5" fmla="*/ 4657 h 4868"/>
                <a:gd name="T6" fmla="*/ 4049 w 6560"/>
                <a:gd name="T7" fmla="*/ 4405 h 4868"/>
                <a:gd name="T8" fmla="*/ 2513 w 6560"/>
                <a:gd name="T9" fmla="*/ 4405 h 4868"/>
                <a:gd name="T10" fmla="*/ 774 w 6560"/>
                <a:gd name="T11" fmla="*/ 3577 h 4868"/>
                <a:gd name="T12" fmla="*/ 211 w 6560"/>
                <a:gd name="T13" fmla="*/ 4709 h 4868"/>
                <a:gd name="T14" fmla="*/ 2185 w 6560"/>
                <a:gd name="T15" fmla="*/ 4709 h 4868"/>
                <a:gd name="T16" fmla="*/ 2185 w 6560"/>
                <a:gd name="T17" fmla="*/ 4707 h 4868"/>
                <a:gd name="T18" fmla="*/ 2187 w 6560"/>
                <a:gd name="T19" fmla="*/ 4705 h 4868"/>
                <a:gd name="T20" fmla="*/ 2187 w 6560"/>
                <a:gd name="T21" fmla="*/ 4703 h 4868"/>
                <a:gd name="T22" fmla="*/ 2392 w 6560"/>
                <a:gd name="T23" fmla="*/ 4289 h 4868"/>
                <a:gd name="T24" fmla="*/ 2406 w 6560"/>
                <a:gd name="T25" fmla="*/ 4271 h 4868"/>
                <a:gd name="T26" fmla="*/ 2421 w 6560"/>
                <a:gd name="T27" fmla="*/ 4258 h 4868"/>
                <a:gd name="T28" fmla="*/ 2441 w 6560"/>
                <a:gd name="T29" fmla="*/ 4250 h 4868"/>
                <a:gd name="T30" fmla="*/ 2465 w 6560"/>
                <a:gd name="T31" fmla="*/ 4246 h 4868"/>
                <a:gd name="T32" fmla="*/ 4099 w 6560"/>
                <a:gd name="T33" fmla="*/ 4246 h 4868"/>
                <a:gd name="T34" fmla="*/ 4121 w 6560"/>
                <a:gd name="T35" fmla="*/ 4250 h 4868"/>
                <a:gd name="T36" fmla="*/ 4141 w 6560"/>
                <a:gd name="T37" fmla="*/ 4258 h 4868"/>
                <a:gd name="T38" fmla="*/ 4158 w 6560"/>
                <a:gd name="T39" fmla="*/ 4271 h 4868"/>
                <a:gd name="T40" fmla="*/ 4170 w 6560"/>
                <a:gd name="T41" fmla="*/ 4289 h 4868"/>
                <a:gd name="T42" fmla="*/ 4371 w 6560"/>
                <a:gd name="T43" fmla="*/ 4697 h 4868"/>
                <a:gd name="T44" fmla="*/ 4373 w 6560"/>
                <a:gd name="T45" fmla="*/ 4701 h 4868"/>
                <a:gd name="T46" fmla="*/ 4375 w 6560"/>
                <a:gd name="T47" fmla="*/ 4705 h 4868"/>
                <a:gd name="T48" fmla="*/ 4377 w 6560"/>
                <a:gd name="T49" fmla="*/ 4709 h 4868"/>
                <a:gd name="T50" fmla="*/ 6351 w 6560"/>
                <a:gd name="T51" fmla="*/ 4709 h 4868"/>
                <a:gd name="T52" fmla="*/ 5792 w 6560"/>
                <a:gd name="T53" fmla="*/ 3577 h 4868"/>
                <a:gd name="T54" fmla="*/ 774 w 6560"/>
                <a:gd name="T55" fmla="*/ 3577 h 4868"/>
                <a:gd name="T56" fmla="*/ 804 w 6560"/>
                <a:gd name="T57" fmla="*/ 159 h 4868"/>
                <a:gd name="T58" fmla="*/ 804 w 6560"/>
                <a:gd name="T59" fmla="*/ 3414 h 4868"/>
                <a:gd name="T60" fmla="*/ 5760 w 6560"/>
                <a:gd name="T61" fmla="*/ 3414 h 4868"/>
                <a:gd name="T62" fmla="*/ 5760 w 6560"/>
                <a:gd name="T63" fmla="*/ 159 h 4868"/>
                <a:gd name="T64" fmla="*/ 804 w 6560"/>
                <a:gd name="T65" fmla="*/ 159 h 4868"/>
                <a:gd name="T66" fmla="*/ 724 w 6560"/>
                <a:gd name="T67" fmla="*/ 0 h 4868"/>
                <a:gd name="T68" fmla="*/ 5842 w 6560"/>
                <a:gd name="T69" fmla="*/ 0 h 4868"/>
                <a:gd name="T70" fmla="*/ 5868 w 6560"/>
                <a:gd name="T71" fmla="*/ 4 h 4868"/>
                <a:gd name="T72" fmla="*/ 5889 w 6560"/>
                <a:gd name="T73" fmla="*/ 14 h 4868"/>
                <a:gd name="T74" fmla="*/ 5907 w 6560"/>
                <a:gd name="T75" fmla="*/ 32 h 4868"/>
                <a:gd name="T76" fmla="*/ 5917 w 6560"/>
                <a:gd name="T77" fmla="*/ 54 h 4868"/>
                <a:gd name="T78" fmla="*/ 5921 w 6560"/>
                <a:gd name="T79" fmla="*/ 79 h 4868"/>
                <a:gd name="T80" fmla="*/ 5921 w 6560"/>
                <a:gd name="T81" fmla="*/ 3476 h 4868"/>
                <a:gd name="T82" fmla="*/ 6548 w 6560"/>
                <a:gd name="T83" fmla="*/ 4745 h 4868"/>
                <a:gd name="T84" fmla="*/ 6556 w 6560"/>
                <a:gd name="T85" fmla="*/ 4765 h 4868"/>
                <a:gd name="T86" fmla="*/ 6560 w 6560"/>
                <a:gd name="T87" fmla="*/ 4787 h 4868"/>
                <a:gd name="T88" fmla="*/ 6556 w 6560"/>
                <a:gd name="T89" fmla="*/ 4812 h 4868"/>
                <a:gd name="T90" fmla="*/ 6544 w 6560"/>
                <a:gd name="T91" fmla="*/ 4834 h 4868"/>
                <a:gd name="T92" fmla="*/ 6526 w 6560"/>
                <a:gd name="T93" fmla="*/ 4852 h 4868"/>
                <a:gd name="T94" fmla="*/ 6504 w 6560"/>
                <a:gd name="T95" fmla="*/ 4864 h 4868"/>
                <a:gd name="T96" fmla="*/ 6478 w 6560"/>
                <a:gd name="T97" fmla="*/ 4868 h 4868"/>
                <a:gd name="T98" fmla="*/ 80 w 6560"/>
                <a:gd name="T99" fmla="*/ 4868 h 4868"/>
                <a:gd name="T100" fmla="*/ 54 w 6560"/>
                <a:gd name="T101" fmla="*/ 4862 h 4868"/>
                <a:gd name="T102" fmla="*/ 30 w 6560"/>
                <a:gd name="T103" fmla="*/ 4850 h 4868"/>
                <a:gd name="T104" fmla="*/ 12 w 6560"/>
                <a:gd name="T105" fmla="*/ 4830 h 4868"/>
                <a:gd name="T106" fmla="*/ 2 w 6560"/>
                <a:gd name="T107" fmla="*/ 4804 h 4868"/>
                <a:gd name="T108" fmla="*/ 0 w 6560"/>
                <a:gd name="T109" fmla="*/ 4779 h 4868"/>
                <a:gd name="T110" fmla="*/ 8 w 6560"/>
                <a:gd name="T111" fmla="*/ 4753 h 4868"/>
                <a:gd name="T112" fmla="*/ 643 w 6560"/>
                <a:gd name="T113" fmla="*/ 3476 h 4868"/>
                <a:gd name="T114" fmla="*/ 643 w 6560"/>
                <a:gd name="T115" fmla="*/ 79 h 4868"/>
                <a:gd name="T116" fmla="*/ 647 w 6560"/>
                <a:gd name="T117" fmla="*/ 54 h 4868"/>
                <a:gd name="T118" fmla="*/ 659 w 6560"/>
                <a:gd name="T119" fmla="*/ 32 h 4868"/>
                <a:gd name="T120" fmla="*/ 676 w 6560"/>
                <a:gd name="T121" fmla="*/ 14 h 4868"/>
                <a:gd name="T122" fmla="*/ 698 w 6560"/>
                <a:gd name="T123" fmla="*/ 4 h 4868"/>
                <a:gd name="T124" fmla="*/ 724 w 6560"/>
                <a:gd name="T125" fmla="*/ 0 h 4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560" h="4868">
                  <a:moveTo>
                    <a:pt x="2513" y="4405"/>
                  </a:moveTo>
                  <a:lnTo>
                    <a:pt x="2388" y="4657"/>
                  </a:lnTo>
                  <a:lnTo>
                    <a:pt x="4172" y="4657"/>
                  </a:lnTo>
                  <a:lnTo>
                    <a:pt x="4049" y="4405"/>
                  </a:lnTo>
                  <a:lnTo>
                    <a:pt x="2513" y="4405"/>
                  </a:lnTo>
                  <a:close/>
                  <a:moveTo>
                    <a:pt x="774" y="3577"/>
                  </a:moveTo>
                  <a:lnTo>
                    <a:pt x="211" y="4709"/>
                  </a:lnTo>
                  <a:lnTo>
                    <a:pt x="2185" y="4709"/>
                  </a:lnTo>
                  <a:lnTo>
                    <a:pt x="2185" y="4707"/>
                  </a:lnTo>
                  <a:lnTo>
                    <a:pt x="2187" y="4705"/>
                  </a:lnTo>
                  <a:lnTo>
                    <a:pt x="2187" y="4703"/>
                  </a:lnTo>
                  <a:lnTo>
                    <a:pt x="2392" y="4289"/>
                  </a:lnTo>
                  <a:lnTo>
                    <a:pt x="2406" y="4271"/>
                  </a:lnTo>
                  <a:lnTo>
                    <a:pt x="2421" y="4258"/>
                  </a:lnTo>
                  <a:lnTo>
                    <a:pt x="2441" y="4250"/>
                  </a:lnTo>
                  <a:lnTo>
                    <a:pt x="2465" y="4246"/>
                  </a:lnTo>
                  <a:lnTo>
                    <a:pt x="4099" y="4246"/>
                  </a:lnTo>
                  <a:lnTo>
                    <a:pt x="4121" y="4250"/>
                  </a:lnTo>
                  <a:lnTo>
                    <a:pt x="4141" y="4258"/>
                  </a:lnTo>
                  <a:lnTo>
                    <a:pt x="4158" y="4271"/>
                  </a:lnTo>
                  <a:lnTo>
                    <a:pt x="4170" y="4289"/>
                  </a:lnTo>
                  <a:lnTo>
                    <a:pt x="4371" y="4697"/>
                  </a:lnTo>
                  <a:lnTo>
                    <a:pt x="4373" y="4701"/>
                  </a:lnTo>
                  <a:lnTo>
                    <a:pt x="4375" y="4705"/>
                  </a:lnTo>
                  <a:lnTo>
                    <a:pt x="4377" y="4709"/>
                  </a:lnTo>
                  <a:lnTo>
                    <a:pt x="6351" y="4709"/>
                  </a:lnTo>
                  <a:lnTo>
                    <a:pt x="5792" y="3577"/>
                  </a:lnTo>
                  <a:lnTo>
                    <a:pt x="774" y="3577"/>
                  </a:lnTo>
                  <a:close/>
                  <a:moveTo>
                    <a:pt x="804" y="159"/>
                  </a:moveTo>
                  <a:lnTo>
                    <a:pt x="804" y="3414"/>
                  </a:lnTo>
                  <a:lnTo>
                    <a:pt x="5760" y="3414"/>
                  </a:lnTo>
                  <a:lnTo>
                    <a:pt x="5760" y="159"/>
                  </a:lnTo>
                  <a:lnTo>
                    <a:pt x="804" y="159"/>
                  </a:lnTo>
                  <a:close/>
                  <a:moveTo>
                    <a:pt x="724" y="0"/>
                  </a:moveTo>
                  <a:lnTo>
                    <a:pt x="5842" y="0"/>
                  </a:lnTo>
                  <a:lnTo>
                    <a:pt x="5868" y="4"/>
                  </a:lnTo>
                  <a:lnTo>
                    <a:pt x="5889" y="14"/>
                  </a:lnTo>
                  <a:lnTo>
                    <a:pt x="5907" y="32"/>
                  </a:lnTo>
                  <a:lnTo>
                    <a:pt x="5917" y="54"/>
                  </a:lnTo>
                  <a:lnTo>
                    <a:pt x="5921" y="79"/>
                  </a:lnTo>
                  <a:lnTo>
                    <a:pt x="5921" y="3476"/>
                  </a:lnTo>
                  <a:lnTo>
                    <a:pt x="6548" y="4745"/>
                  </a:lnTo>
                  <a:lnTo>
                    <a:pt x="6556" y="4765"/>
                  </a:lnTo>
                  <a:lnTo>
                    <a:pt x="6560" y="4787"/>
                  </a:lnTo>
                  <a:lnTo>
                    <a:pt x="6556" y="4812"/>
                  </a:lnTo>
                  <a:lnTo>
                    <a:pt x="6544" y="4834"/>
                  </a:lnTo>
                  <a:lnTo>
                    <a:pt x="6526" y="4852"/>
                  </a:lnTo>
                  <a:lnTo>
                    <a:pt x="6504" y="4864"/>
                  </a:lnTo>
                  <a:lnTo>
                    <a:pt x="6478" y="4868"/>
                  </a:lnTo>
                  <a:lnTo>
                    <a:pt x="80" y="4868"/>
                  </a:lnTo>
                  <a:lnTo>
                    <a:pt x="54" y="4862"/>
                  </a:lnTo>
                  <a:lnTo>
                    <a:pt x="30" y="4850"/>
                  </a:lnTo>
                  <a:lnTo>
                    <a:pt x="12" y="4830"/>
                  </a:lnTo>
                  <a:lnTo>
                    <a:pt x="2" y="4804"/>
                  </a:lnTo>
                  <a:lnTo>
                    <a:pt x="0" y="4779"/>
                  </a:lnTo>
                  <a:lnTo>
                    <a:pt x="8" y="4753"/>
                  </a:lnTo>
                  <a:lnTo>
                    <a:pt x="643" y="3476"/>
                  </a:lnTo>
                  <a:lnTo>
                    <a:pt x="643" y="79"/>
                  </a:lnTo>
                  <a:lnTo>
                    <a:pt x="647" y="54"/>
                  </a:lnTo>
                  <a:lnTo>
                    <a:pt x="659" y="32"/>
                  </a:lnTo>
                  <a:lnTo>
                    <a:pt x="676" y="14"/>
                  </a:lnTo>
                  <a:lnTo>
                    <a:pt x="698" y="4"/>
                  </a:lnTo>
                  <a:lnTo>
                    <a:pt x="724"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4" name="Freeform 20"/>
            <p:cNvSpPr>
              <a:spLocks noEditPoints="1"/>
            </p:cNvSpPr>
            <p:nvPr/>
          </p:nvSpPr>
          <p:spPr bwMode="auto">
            <a:xfrm>
              <a:off x="10262094" y="3950500"/>
              <a:ext cx="330474" cy="330274"/>
            </a:xfrm>
            <a:custGeom>
              <a:avLst/>
              <a:gdLst>
                <a:gd name="T0" fmla="*/ 3824 w 6560"/>
                <a:gd name="T1" fmla="*/ 6157 h 6556"/>
                <a:gd name="T2" fmla="*/ 4897 w 6560"/>
                <a:gd name="T3" fmla="*/ 5866 h 6556"/>
                <a:gd name="T4" fmla="*/ 4791 w 6560"/>
                <a:gd name="T5" fmla="*/ 5049 h 6556"/>
                <a:gd name="T6" fmla="*/ 1227 w 6560"/>
                <a:gd name="T7" fmla="*/ 5535 h 6556"/>
                <a:gd name="T8" fmla="*/ 2509 w 6560"/>
                <a:gd name="T9" fmla="*/ 6231 h 6556"/>
                <a:gd name="T10" fmla="*/ 2128 w 6560"/>
                <a:gd name="T11" fmla="*/ 5342 h 6556"/>
                <a:gd name="T12" fmla="*/ 3913 w 6560"/>
                <a:gd name="T13" fmla="*/ 5707 h 6556"/>
                <a:gd name="T14" fmla="*/ 3802 w 6560"/>
                <a:gd name="T15" fmla="*/ 4784 h 6556"/>
                <a:gd name="T16" fmla="*/ 2162 w 6560"/>
                <a:gd name="T17" fmla="*/ 4910 h 6556"/>
                <a:gd name="T18" fmla="*/ 3026 w 6560"/>
                <a:gd name="T19" fmla="*/ 6127 h 6556"/>
                <a:gd name="T20" fmla="*/ 4825 w 6560"/>
                <a:gd name="T21" fmla="*/ 4391 h 6556"/>
                <a:gd name="T22" fmla="*/ 5728 w 6560"/>
                <a:gd name="T23" fmla="*/ 5099 h 6556"/>
                <a:gd name="T24" fmla="*/ 6293 w 6560"/>
                <a:gd name="T25" fmla="*/ 3767 h 6556"/>
                <a:gd name="T26" fmla="*/ 4057 w 6560"/>
                <a:gd name="T27" fmla="*/ 4597 h 6556"/>
                <a:gd name="T28" fmla="*/ 4737 w 6560"/>
                <a:gd name="T29" fmla="*/ 3586 h 6556"/>
                <a:gd name="T30" fmla="*/ 1955 w 6560"/>
                <a:gd name="T31" fmla="*/ 4339 h 6556"/>
                <a:gd name="T32" fmla="*/ 3167 w 6560"/>
                <a:gd name="T33" fmla="*/ 3391 h 6556"/>
                <a:gd name="T34" fmla="*/ 471 w 6560"/>
                <a:gd name="T35" fmla="*/ 4473 h 6556"/>
                <a:gd name="T36" fmla="*/ 1480 w 6560"/>
                <a:gd name="T37" fmla="*/ 4931 h 6556"/>
                <a:gd name="T38" fmla="*/ 1598 w 6560"/>
                <a:gd name="T39" fmla="*/ 3596 h 6556"/>
                <a:gd name="T40" fmla="*/ 3393 w 6560"/>
                <a:gd name="T41" fmla="*/ 1918 h 6556"/>
                <a:gd name="T42" fmla="*/ 4520 w 6560"/>
                <a:gd name="T43" fmla="*/ 1947 h 6556"/>
                <a:gd name="T44" fmla="*/ 1825 w 6560"/>
                <a:gd name="T45" fmla="*/ 2956 h 6556"/>
                <a:gd name="T46" fmla="*/ 2114 w 6560"/>
                <a:gd name="T47" fmla="*/ 1756 h 6556"/>
                <a:gd name="T48" fmla="*/ 4805 w 6560"/>
                <a:gd name="T49" fmla="*/ 2091 h 6556"/>
                <a:gd name="T50" fmla="*/ 6295 w 6560"/>
                <a:gd name="T51" fmla="*/ 2803 h 6556"/>
                <a:gd name="T52" fmla="*/ 5770 w 6560"/>
                <a:gd name="T53" fmla="*/ 1515 h 6556"/>
                <a:gd name="T54" fmla="*/ 525 w 6560"/>
                <a:gd name="T55" fmla="*/ 1963 h 6556"/>
                <a:gd name="T56" fmla="*/ 1586 w 6560"/>
                <a:gd name="T57" fmla="*/ 3165 h 6556"/>
                <a:gd name="T58" fmla="*/ 1711 w 6560"/>
                <a:gd name="T59" fmla="*/ 1615 h 6556"/>
                <a:gd name="T60" fmla="*/ 3782 w 6560"/>
                <a:gd name="T61" fmla="*/ 1662 h 6556"/>
                <a:gd name="T62" fmla="*/ 3814 w 6560"/>
                <a:gd name="T63" fmla="*/ 726 h 6556"/>
                <a:gd name="T64" fmla="*/ 2621 w 6560"/>
                <a:gd name="T65" fmla="*/ 879 h 6556"/>
                <a:gd name="T66" fmla="*/ 2972 w 6560"/>
                <a:gd name="T67" fmla="*/ 1680 h 6556"/>
                <a:gd name="T68" fmla="*/ 4290 w 6560"/>
                <a:gd name="T69" fmla="*/ 985 h 6556"/>
                <a:gd name="T70" fmla="*/ 5395 w 6560"/>
                <a:gd name="T71" fmla="*/ 1080 h 6556"/>
                <a:gd name="T72" fmla="*/ 4204 w 6560"/>
                <a:gd name="T73" fmla="*/ 371 h 6556"/>
                <a:gd name="T74" fmla="*/ 2188 w 6560"/>
                <a:gd name="T75" fmla="*/ 429 h 6556"/>
                <a:gd name="T76" fmla="*/ 1322 w 6560"/>
                <a:gd name="T77" fmla="*/ 1176 h 6556"/>
                <a:gd name="T78" fmla="*/ 2377 w 6560"/>
                <a:gd name="T79" fmla="*/ 827 h 6556"/>
                <a:gd name="T80" fmla="*/ 3393 w 6560"/>
                <a:gd name="T81" fmla="*/ 4 h 6556"/>
                <a:gd name="T82" fmla="*/ 4813 w 6560"/>
                <a:gd name="T83" fmla="*/ 383 h 6556"/>
                <a:gd name="T84" fmla="*/ 5668 w 6560"/>
                <a:gd name="T85" fmla="*/ 1037 h 6556"/>
                <a:gd name="T86" fmla="*/ 6355 w 6560"/>
                <a:gd name="T87" fmla="*/ 2141 h 6556"/>
                <a:gd name="T88" fmla="*/ 6538 w 6560"/>
                <a:gd name="T89" fmla="*/ 3658 h 6556"/>
                <a:gd name="T90" fmla="*/ 6055 w 6560"/>
                <a:gd name="T91" fmla="*/ 5023 h 6556"/>
                <a:gd name="T92" fmla="*/ 5599 w 6560"/>
                <a:gd name="T93" fmla="*/ 5593 h 6556"/>
                <a:gd name="T94" fmla="*/ 4342 w 6560"/>
                <a:gd name="T95" fmla="*/ 6379 h 6556"/>
                <a:gd name="T96" fmla="*/ 3279 w 6560"/>
                <a:gd name="T97" fmla="*/ 6556 h 6556"/>
                <a:gd name="T98" fmla="*/ 2220 w 6560"/>
                <a:gd name="T99" fmla="*/ 6379 h 6556"/>
                <a:gd name="T100" fmla="*/ 963 w 6560"/>
                <a:gd name="T101" fmla="*/ 5595 h 6556"/>
                <a:gd name="T102" fmla="*/ 505 w 6560"/>
                <a:gd name="T103" fmla="*/ 5023 h 6556"/>
                <a:gd name="T104" fmla="*/ 22 w 6560"/>
                <a:gd name="T105" fmla="*/ 3658 h 6556"/>
                <a:gd name="T106" fmla="*/ 203 w 6560"/>
                <a:gd name="T107" fmla="*/ 2141 h 6556"/>
                <a:gd name="T108" fmla="*/ 890 w 6560"/>
                <a:gd name="T109" fmla="*/ 1037 h 6556"/>
                <a:gd name="T110" fmla="*/ 1747 w 6560"/>
                <a:gd name="T111" fmla="*/ 383 h 6556"/>
                <a:gd name="T112" fmla="*/ 3167 w 6560"/>
                <a:gd name="T113" fmla="*/ 4 h 6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560" h="6556">
                  <a:moveTo>
                    <a:pt x="4613" y="4981"/>
                  </a:moveTo>
                  <a:lnTo>
                    <a:pt x="4526" y="5163"/>
                  </a:lnTo>
                  <a:lnTo>
                    <a:pt x="4430" y="5342"/>
                  </a:lnTo>
                  <a:lnTo>
                    <a:pt x="4326" y="5516"/>
                  </a:lnTo>
                  <a:lnTo>
                    <a:pt x="4212" y="5685"/>
                  </a:lnTo>
                  <a:lnTo>
                    <a:pt x="4091" y="5848"/>
                  </a:lnTo>
                  <a:lnTo>
                    <a:pt x="3961" y="6006"/>
                  </a:lnTo>
                  <a:lnTo>
                    <a:pt x="3824" y="6157"/>
                  </a:lnTo>
                  <a:lnTo>
                    <a:pt x="3678" y="6303"/>
                  </a:lnTo>
                  <a:lnTo>
                    <a:pt x="3865" y="6273"/>
                  </a:lnTo>
                  <a:lnTo>
                    <a:pt x="4049" y="6231"/>
                  </a:lnTo>
                  <a:lnTo>
                    <a:pt x="4228" y="6177"/>
                  </a:lnTo>
                  <a:lnTo>
                    <a:pt x="4404" y="6116"/>
                  </a:lnTo>
                  <a:lnTo>
                    <a:pt x="4573" y="6042"/>
                  </a:lnTo>
                  <a:lnTo>
                    <a:pt x="4737" y="5958"/>
                  </a:lnTo>
                  <a:lnTo>
                    <a:pt x="4897" y="5866"/>
                  </a:lnTo>
                  <a:lnTo>
                    <a:pt x="5048" y="5765"/>
                  </a:lnTo>
                  <a:lnTo>
                    <a:pt x="5194" y="5653"/>
                  </a:lnTo>
                  <a:lnTo>
                    <a:pt x="5331" y="5535"/>
                  </a:lnTo>
                  <a:lnTo>
                    <a:pt x="5463" y="5408"/>
                  </a:lnTo>
                  <a:lnTo>
                    <a:pt x="5301" y="5306"/>
                  </a:lnTo>
                  <a:lnTo>
                    <a:pt x="5134" y="5213"/>
                  </a:lnTo>
                  <a:lnTo>
                    <a:pt x="4964" y="5127"/>
                  </a:lnTo>
                  <a:lnTo>
                    <a:pt x="4791" y="5049"/>
                  </a:lnTo>
                  <a:lnTo>
                    <a:pt x="4613" y="4981"/>
                  </a:lnTo>
                  <a:close/>
                  <a:moveTo>
                    <a:pt x="1947" y="4981"/>
                  </a:moveTo>
                  <a:lnTo>
                    <a:pt x="1769" y="5049"/>
                  </a:lnTo>
                  <a:lnTo>
                    <a:pt x="1596" y="5127"/>
                  </a:lnTo>
                  <a:lnTo>
                    <a:pt x="1426" y="5213"/>
                  </a:lnTo>
                  <a:lnTo>
                    <a:pt x="1259" y="5306"/>
                  </a:lnTo>
                  <a:lnTo>
                    <a:pt x="1097" y="5408"/>
                  </a:lnTo>
                  <a:lnTo>
                    <a:pt x="1227" y="5535"/>
                  </a:lnTo>
                  <a:lnTo>
                    <a:pt x="1366" y="5653"/>
                  </a:lnTo>
                  <a:lnTo>
                    <a:pt x="1512" y="5765"/>
                  </a:lnTo>
                  <a:lnTo>
                    <a:pt x="1663" y="5866"/>
                  </a:lnTo>
                  <a:lnTo>
                    <a:pt x="1821" y="5958"/>
                  </a:lnTo>
                  <a:lnTo>
                    <a:pt x="1987" y="6042"/>
                  </a:lnTo>
                  <a:lnTo>
                    <a:pt x="2156" y="6116"/>
                  </a:lnTo>
                  <a:lnTo>
                    <a:pt x="2330" y="6177"/>
                  </a:lnTo>
                  <a:lnTo>
                    <a:pt x="2509" y="6231"/>
                  </a:lnTo>
                  <a:lnTo>
                    <a:pt x="2695" y="6273"/>
                  </a:lnTo>
                  <a:lnTo>
                    <a:pt x="2882" y="6303"/>
                  </a:lnTo>
                  <a:lnTo>
                    <a:pt x="2737" y="6157"/>
                  </a:lnTo>
                  <a:lnTo>
                    <a:pt x="2597" y="6006"/>
                  </a:lnTo>
                  <a:lnTo>
                    <a:pt x="2467" y="5848"/>
                  </a:lnTo>
                  <a:lnTo>
                    <a:pt x="2346" y="5685"/>
                  </a:lnTo>
                  <a:lnTo>
                    <a:pt x="2234" y="5516"/>
                  </a:lnTo>
                  <a:lnTo>
                    <a:pt x="2128" y="5342"/>
                  </a:lnTo>
                  <a:lnTo>
                    <a:pt x="2032" y="5163"/>
                  </a:lnTo>
                  <a:lnTo>
                    <a:pt x="1947" y="4981"/>
                  </a:lnTo>
                  <a:close/>
                  <a:moveTo>
                    <a:pt x="3393" y="4752"/>
                  </a:moveTo>
                  <a:lnTo>
                    <a:pt x="3393" y="6257"/>
                  </a:lnTo>
                  <a:lnTo>
                    <a:pt x="3534" y="6127"/>
                  </a:lnTo>
                  <a:lnTo>
                    <a:pt x="3668" y="5994"/>
                  </a:lnTo>
                  <a:lnTo>
                    <a:pt x="3796" y="5852"/>
                  </a:lnTo>
                  <a:lnTo>
                    <a:pt x="3913" y="5707"/>
                  </a:lnTo>
                  <a:lnTo>
                    <a:pt x="4027" y="5557"/>
                  </a:lnTo>
                  <a:lnTo>
                    <a:pt x="4131" y="5402"/>
                  </a:lnTo>
                  <a:lnTo>
                    <a:pt x="4228" y="5242"/>
                  </a:lnTo>
                  <a:lnTo>
                    <a:pt x="4316" y="5079"/>
                  </a:lnTo>
                  <a:lnTo>
                    <a:pt x="4398" y="4910"/>
                  </a:lnTo>
                  <a:lnTo>
                    <a:pt x="4202" y="4858"/>
                  </a:lnTo>
                  <a:lnTo>
                    <a:pt x="4003" y="4816"/>
                  </a:lnTo>
                  <a:lnTo>
                    <a:pt x="3802" y="4784"/>
                  </a:lnTo>
                  <a:lnTo>
                    <a:pt x="3598" y="4762"/>
                  </a:lnTo>
                  <a:lnTo>
                    <a:pt x="3393" y="4752"/>
                  </a:lnTo>
                  <a:close/>
                  <a:moveTo>
                    <a:pt x="3167" y="4752"/>
                  </a:moveTo>
                  <a:lnTo>
                    <a:pt x="2962" y="4762"/>
                  </a:lnTo>
                  <a:lnTo>
                    <a:pt x="2758" y="4784"/>
                  </a:lnTo>
                  <a:lnTo>
                    <a:pt x="2557" y="4816"/>
                  </a:lnTo>
                  <a:lnTo>
                    <a:pt x="2358" y="4858"/>
                  </a:lnTo>
                  <a:lnTo>
                    <a:pt x="2162" y="4910"/>
                  </a:lnTo>
                  <a:lnTo>
                    <a:pt x="2244" y="5079"/>
                  </a:lnTo>
                  <a:lnTo>
                    <a:pt x="2332" y="5242"/>
                  </a:lnTo>
                  <a:lnTo>
                    <a:pt x="2429" y="5402"/>
                  </a:lnTo>
                  <a:lnTo>
                    <a:pt x="2533" y="5557"/>
                  </a:lnTo>
                  <a:lnTo>
                    <a:pt x="2645" y="5707"/>
                  </a:lnTo>
                  <a:lnTo>
                    <a:pt x="2764" y="5852"/>
                  </a:lnTo>
                  <a:lnTo>
                    <a:pt x="2892" y="5994"/>
                  </a:lnTo>
                  <a:lnTo>
                    <a:pt x="3026" y="6127"/>
                  </a:lnTo>
                  <a:lnTo>
                    <a:pt x="3167" y="6257"/>
                  </a:lnTo>
                  <a:lnTo>
                    <a:pt x="3167" y="4752"/>
                  </a:lnTo>
                  <a:close/>
                  <a:moveTo>
                    <a:pt x="4972" y="3391"/>
                  </a:moveTo>
                  <a:lnTo>
                    <a:pt x="4962" y="3596"/>
                  </a:lnTo>
                  <a:lnTo>
                    <a:pt x="4942" y="3797"/>
                  </a:lnTo>
                  <a:lnTo>
                    <a:pt x="4913" y="3999"/>
                  </a:lnTo>
                  <a:lnTo>
                    <a:pt x="4873" y="4196"/>
                  </a:lnTo>
                  <a:lnTo>
                    <a:pt x="4825" y="4391"/>
                  </a:lnTo>
                  <a:lnTo>
                    <a:pt x="4767" y="4583"/>
                  </a:lnTo>
                  <a:lnTo>
                    <a:pt x="4699" y="4772"/>
                  </a:lnTo>
                  <a:lnTo>
                    <a:pt x="4891" y="4846"/>
                  </a:lnTo>
                  <a:lnTo>
                    <a:pt x="5078" y="4931"/>
                  </a:lnTo>
                  <a:lnTo>
                    <a:pt x="5262" y="5023"/>
                  </a:lnTo>
                  <a:lnTo>
                    <a:pt x="5441" y="5127"/>
                  </a:lnTo>
                  <a:lnTo>
                    <a:pt x="5617" y="5238"/>
                  </a:lnTo>
                  <a:lnTo>
                    <a:pt x="5728" y="5099"/>
                  </a:lnTo>
                  <a:lnTo>
                    <a:pt x="5832" y="4951"/>
                  </a:lnTo>
                  <a:lnTo>
                    <a:pt x="5926" y="4798"/>
                  </a:lnTo>
                  <a:lnTo>
                    <a:pt x="6012" y="4638"/>
                  </a:lnTo>
                  <a:lnTo>
                    <a:pt x="6089" y="4473"/>
                  </a:lnTo>
                  <a:lnTo>
                    <a:pt x="6155" y="4304"/>
                  </a:lnTo>
                  <a:lnTo>
                    <a:pt x="6211" y="4130"/>
                  </a:lnTo>
                  <a:lnTo>
                    <a:pt x="6259" y="3951"/>
                  </a:lnTo>
                  <a:lnTo>
                    <a:pt x="6293" y="3767"/>
                  </a:lnTo>
                  <a:lnTo>
                    <a:pt x="6319" y="3582"/>
                  </a:lnTo>
                  <a:lnTo>
                    <a:pt x="6331" y="3391"/>
                  </a:lnTo>
                  <a:lnTo>
                    <a:pt x="4972" y="3391"/>
                  </a:lnTo>
                  <a:close/>
                  <a:moveTo>
                    <a:pt x="3393" y="3391"/>
                  </a:moveTo>
                  <a:lnTo>
                    <a:pt x="3393" y="4525"/>
                  </a:lnTo>
                  <a:lnTo>
                    <a:pt x="3616" y="4537"/>
                  </a:lnTo>
                  <a:lnTo>
                    <a:pt x="3837" y="4561"/>
                  </a:lnTo>
                  <a:lnTo>
                    <a:pt x="4057" y="4597"/>
                  </a:lnTo>
                  <a:lnTo>
                    <a:pt x="4272" y="4642"/>
                  </a:lnTo>
                  <a:lnTo>
                    <a:pt x="4486" y="4700"/>
                  </a:lnTo>
                  <a:lnTo>
                    <a:pt x="4550" y="4521"/>
                  </a:lnTo>
                  <a:lnTo>
                    <a:pt x="4605" y="4339"/>
                  </a:lnTo>
                  <a:lnTo>
                    <a:pt x="4651" y="4154"/>
                  </a:lnTo>
                  <a:lnTo>
                    <a:pt x="4689" y="3967"/>
                  </a:lnTo>
                  <a:lnTo>
                    <a:pt x="4717" y="3777"/>
                  </a:lnTo>
                  <a:lnTo>
                    <a:pt x="4737" y="3586"/>
                  </a:lnTo>
                  <a:lnTo>
                    <a:pt x="4747" y="3391"/>
                  </a:lnTo>
                  <a:lnTo>
                    <a:pt x="3393" y="3391"/>
                  </a:lnTo>
                  <a:close/>
                  <a:moveTo>
                    <a:pt x="1813" y="3391"/>
                  </a:moveTo>
                  <a:lnTo>
                    <a:pt x="1823" y="3586"/>
                  </a:lnTo>
                  <a:lnTo>
                    <a:pt x="1843" y="3777"/>
                  </a:lnTo>
                  <a:lnTo>
                    <a:pt x="1871" y="3967"/>
                  </a:lnTo>
                  <a:lnTo>
                    <a:pt x="1909" y="4154"/>
                  </a:lnTo>
                  <a:lnTo>
                    <a:pt x="1955" y="4339"/>
                  </a:lnTo>
                  <a:lnTo>
                    <a:pt x="2010" y="4521"/>
                  </a:lnTo>
                  <a:lnTo>
                    <a:pt x="2074" y="4700"/>
                  </a:lnTo>
                  <a:lnTo>
                    <a:pt x="2288" y="4642"/>
                  </a:lnTo>
                  <a:lnTo>
                    <a:pt x="2503" y="4597"/>
                  </a:lnTo>
                  <a:lnTo>
                    <a:pt x="2723" y="4561"/>
                  </a:lnTo>
                  <a:lnTo>
                    <a:pt x="2944" y="4537"/>
                  </a:lnTo>
                  <a:lnTo>
                    <a:pt x="3167" y="4525"/>
                  </a:lnTo>
                  <a:lnTo>
                    <a:pt x="3167" y="3391"/>
                  </a:lnTo>
                  <a:lnTo>
                    <a:pt x="1813" y="3391"/>
                  </a:lnTo>
                  <a:close/>
                  <a:moveTo>
                    <a:pt x="229" y="3391"/>
                  </a:moveTo>
                  <a:lnTo>
                    <a:pt x="241" y="3582"/>
                  </a:lnTo>
                  <a:lnTo>
                    <a:pt x="265" y="3767"/>
                  </a:lnTo>
                  <a:lnTo>
                    <a:pt x="301" y="3951"/>
                  </a:lnTo>
                  <a:lnTo>
                    <a:pt x="347" y="4130"/>
                  </a:lnTo>
                  <a:lnTo>
                    <a:pt x="405" y="4304"/>
                  </a:lnTo>
                  <a:lnTo>
                    <a:pt x="471" y="4473"/>
                  </a:lnTo>
                  <a:lnTo>
                    <a:pt x="547" y="4638"/>
                  </a:lnTo>
                  <a:lnTo>
                    <a:pt x="632" y="4798"/>
                  </a:lnTo>
                  <a:lnTo>
                    <a:pt x="728" y="4951"/>
                  </a:lnTo>
                  <a:lnTo>
                    <a:pt x="832" y="5099"/>
                  </a:lnTo>
                  <a:lnTo>
                    <a:pt x="941" y="5238"/>
                  </a:lnTo>
                  <a:lnTo>
                    <a:pt x="1117" y="5127"/>
                  </a:lnTo>
                  <a:lnTo>
                    <a:pt x="1296" y="5023"/>
                  </a:lnTo>
                  <a:lnTo>
                    <a:pt x="1480" y="4931"/>
                  </a:lnTo>
                  <a:lnTo>
                    <a:pt x="1667" y="4846"/>
                  </a:lnTo>
                  <a:lnTo>
                    <a:pt x="1859" y="4772"/>
                  </a:lnTo>
                  <a:lnTo>
                    <a:pt x="1793" y="4583"/>
                  </a:lnTo>
                  <a:lnTo>
                    <a:pt x="1735" y="4391"/>
                  </a:lnTo>
                  <a:lnTo>
                    <a:pt x="1685" y="4196"/>
                  </a:lnTo>
                  <a:lnTo>
                    <a:pt x="1647" y="3999"/>
                  </a:lnTo>
                  <a:lnTo>
                    <a:pt x="1618" y="3797"/>
                  </a:lnTo>
                  <a:lnTo>
                    <a:pt x="1598" y="3596"/>
                  </a:lnTo>
                  <a:lnTo>
                    <a:pt x="1586" y="3391"/>
                  </a:lnTo>
                  <a:lnTo>
                    <a:pt x="229" y="3391"/>
                  </a:lnTo>
                  <a:close/>
                  <a:moveTo>
                    <a:pt x="4446" y="1756"/>
                  </a:moveTo>
                  <a:lnTo>
                    <a:pt x="4240" y="1810"/>
                  </a:lnTo>
                  <a:lnTo>
                    <a:pt x="4031" y="1852"/>
                  </a:lnTo>
                  <a:lnTo>
                    <a:pt x="3822" y="1886"/>
                  </a:lnTo>
                  <a:lnTo>
                    <a:pt x="3608" y="1906"/>
                  </a:lnTo>
                  <a:lnTo>
                    <a:pt x="3393" y="1918"/>
                  </a:lnTo>
                  <a:lnTo>
                    <a:pt x="3393" y="3165"/>
                  </a:lnTo>
                  <a:lnTo>
                    <a:pt x="4747" y="3165"/>
                  </a:lnTo>
                  <a:lnTo>
                    <a:pt x="4735" y="2956"/>
                  </a:lnTo>
                  <a:lnTo>
                    <a:pt x="4713" y="2749"/>
                  </a:lnTo>
                  <a:lnTo>
                    <a:pt x="4681" y="2543"/>
                  </a:lnTo>
                  <a:lnTo>
                    <a:pt x="4637" y="2340"/>
                  </a:lnTo>
                  <a:lnTo>
                    <a:pt x="4583" y="2143"/>
                  </a:lnTo>
                  <a:lnTo>
                    <a:pt x="4520" y="1947"/>
                  </a:lnTo>
                  <a:lnTo>
                    <a:pt x="4446" y="1756"/>
                  </a:lnTo>
                  <a:close/>
                  <a:moveTo>
                    <a:pt x="2114" y="1756"/>
                  </a:moveTo>
                  <a:lnTo>
                    <a:pt x="2040" y="1947"/>
                  </a:lnTo>
                  <a:lnTo>
                    <a:pt x="1977" y="2143"/>
                  </a:lnTo>
                  <a:lnTo>
                    <a:pt x="1923" y="2340"/>
                  </a:lnTo>
                  <a:lnTo>
                    <a:pt x="1879" y="2543"/>
                  </a:lnTo>
                  <a:lnTo>
                    <a:pt x="1847" y="2749"/>
                  </a:lnTo>
                  <a:lnTo>
                    <a:pt x="1825" y="2956"/>
                  </a:lnTo>
                  <a:lnTo>
                    <a:pt x="1813" y="3165"/>
                  </a:lnTo>
                  <a:lnTo>
                    <a:pt x="3167" y="3165"/>
                  </a:lnTo>
                  <a:lnTo>
                    <a:pt x="3167" y="1918"/>
                  </a:lnTo>
                  <a:lnTo>
                    <a:pt x="2952" y="1906"/>
                  </a:lnTo>
                  <a:lnTo>
                    <a:pt x="2738" y="1886"/>
                  </a:lnTo>
                  <a:lnTo>
                    <a:pt x="2527" y="1852"/>
                  </a:lnTo>
                  <a:lnTo>
                    <a:pt x="2320" y="1808"/>
                  </a:lnTo>
                  <a:lnTo>
                    <a:pt x="2114" y="1756"/>
                  </a:lnTo>
                  <a:close/>
                  <a:moveTo>
                    <a:pt x="5555" y="1246"/>
                  </a:moveTo>
                  <a:lnTo>
                    <a:pt x="5385" y="1351"/>
                  </a:lnTo>
                  <a:lnTo>
                    <a:pt x="5210" y="1449"/>
                  </a:lnTo>
                  <a:lnTo>
                    <a:pt x="5030" y="1537"/>
                  </a:lnTo>
                  <a:lnTo>
                    <a:pt x="4849" y="1615"/>
                  </a:lnTo>
                  <a:lnTo>
                    <a:pt x="4661" y="1684"/>
                  </a:lnTo>
                  <a:lnTo>
                    <a:pt x="4739" y="1886"/>
                  </a:lnTo>
                  <a:lnTo>
                    <a:pt x="4805" y="2091"/>
                  </a:lnTo>
                  <a:lnTo>
                    <a:pt x="4861" y="2300"/>
                  </a:lnTo>
                  <a:lnTo>
                    <a:pt x="4905" y="2512"/>
                  </a:lnTo>
                  <a:lnTo>
                    <a:pt x="4938" y="2727"/>
                  </a:lnTo>
                  <a:lnTo>
                    <a:pt x="4962" y="2946"/>
                  </a:lnTo>
                  <a:lnTo>
                    <a:pt x="4972" y="3165"/>
                  </a:lnTo>
                  <a:lnTo>
                    <a:pt x="6331" y="3165"/>
                  </a:lnTo>
                  <a:lnTo>
                    <a:pt x="6319" y="2982"/>
                  </a:lnTo>
                  <a:lnTo>
                    <a:pt x="6295" y="2803"/>
                  </a:lnTo>
                  <a:lnTo>
                    <a:pt x="6263" y="2627"/>
                  </a:lnTo>
                  <a:lnTo>
                    <a:pt x="6219" y="2456"/>
                  </a:lnTo>
                  <a:lnTo>
                    <a:pt x="6167" y="2286"/>
                  </a:lnTo>
                  <a:lnTo>
                    <a:pt x="6105" y="2123"/>
                  </a:lnTo>
                  <a:lnTo>
                    <a:pt x="6033" y="1963"/>
                  </a:lnTo>
                  <a:lnTo>
                    <a:pt x="5956" y="1808"/>
                  </a:lnTo>
                  <a:lnTo>
                    <a:pt x="5866" y="1658"/>
                  </a:lnTo>
                  <a:lnTo>
                    <a:pt x="5770" y="1515"/>
                  </a:lnTo>
                  <a:lnTo>
                    <a:pt x="5666" y="1377"/>
                  </a:lnTo>
                  <a:lnTo>
                    <a:pt x="5555" y="1246"/>
                  </a:lnTo>
                  <a:close/>
                  <a:moveTo>
                    <a:pt x="1003" y="1246"/>
                  </a:moveTo>
                  <a:lnTo>
                    <a:pt x="894" y="1377"/>
                  </a:lnTo>
                  <a:lnTo>
                    <a:pt x="790" y="1515"/>
                  </a:lnTo>
                  <a:lnTo>
                    <a:pt x="692" y="1658"/>
                  </a:lnTo>
                  <a:lnTo>
                    <a:pt x="604" y="1808"/>
                  </a:lnTo>
                  <a:lnTo>
                    <a:pt x="525" y="1963"/>
                  </a:lnTo>
                  <a:lnTo>
                    <a:pt x="455" y="2123"/>
                  </a:lnTo>
                  <a:lnTo>
                    <a:pt x="393" y="2286"/>
                  </a:lnTo>
                  <a:lnTo>
                    <a:pt x="339" y="2456"/>
                  </a:lnTo>
                  <a:lnTo>
                    <a:pt x="297" y="2627"/>
                  </a:lnTo>
                  <a:lnTo>
                    <a:pt x="263" y="2803"/>
                  </a:lnTo>
                  <a:lnTo>
                    <a:pt x="241" y="2982"/>
                  </a:lnTo>
                  <a:lnTo>
                    <a:pt x="229" y="3165"/>
                  </a:lnTo>
                  <a:lnTo>
                    <a:pt x="1586" y="3165"/>
                  </a:lnTo>
                  <a:lnTo>
                    <a:pt x="1598" y="2946"/>
                  </a:lnTo>
                  <a:lnTo>
                    <a:pt x="1622" y="2727"/>
                  </a:lnTo>
                  <a:lnTo>
                    <a:pt x="1655" y="2512"/>
                  </a:lnTo>
                  <a:lnTo>
                    <a:pt x="1699" y="2300"/>
                  </a:lnTo>
                  <a:lnTo>
                    <a:pt x="1755" y="2091"/>
                  </a:lnTo>
                  <a:lnTo>
                    <a:pt x="1821" y="1886"/>
                  </a:lnTo>
                  <a:lnTo>
                    <a:pt x="1897" y="1684"/>
                  </a:lnTo>
                  <a:lnTo>
                    <a:pt x="1711" y="1615"/>
                  </a:lnTo>
                  <a:lnTo>
                    <a:pt x="1530" y="1537"/>
                  </a:lnTo>
                  <a:lnTo>
                    <a:pt x="1350" y="1449"/>
                  </a:lnTo>
                  <a:lnTo>
                    <a:pt x="1175" y="1351"/>
                  </a:lnTo>
                  <a:lnTo>
                    <a:pt x="1003" y="1246"/>
                  </a:lnTo>
                  <a:close/>
                  <a:moveTo>
                    <a:pt x="3393" y="299"/>
                  </a:moveTo>
                  <a:lnTo>
                    <a:pt x="3393" y="1692"/>
                  </a:lnTo>
                  <a:lnTo>
                    <a:pt x="3588" y="1680"/>
                  </a:lnTo>
                  <a:lnTo>
                    <a:pt x="3782" y="1662"/>
                  </a:lnTo>
                  <a:lnTo>
                    <a:pt x="3973" y="1633"/>
                  </a:lnTo>
                  <a:lnTo>
                    <a:pt x="4163" y="1595"/>
                  </a:lnTo>
                  <a:lnTo>
                    <a:pt x="4350" y="1547"/>
                  </a:lnTo>
                  <a:lnTo>
                    <a:pt x="4260" y="1373"/>
                  </a:lnTo>
                  <a:lnTo>
                    <a:pt x="4161" y="1204"/>
                  </a:lnTo>
                  <a:lnTo>
                    <a:pt x="4053" y="1039"/>
                  </a:lnTo>
                  <a:lnTo>
                    <a:pt x="3937" y="879"/>
                  </a:lnTo>
                  <a:lnTo>
                    <a:pt x="3814" y="726"/>
                  </a:lnTo>
                  <a:lnTo>
                    <a:pt x="3682" y="578"/>
                  </a:lnTo>
                  <a:lnTo>
                    <a:pt x="3540" y="435"/>
                  </a:lnTo>
                  <a:lnTo>
                    <a:pt x="3393" y="299"/>
                  </a:lnTo>
                  <a:close/>
                  <a:moveTo>
                    <a:pt x="3167" y="299"/>
                  </a:moveTo>
                  <a:lnTo>
                    <a:pt x="3018" y="435"/>
                  </a:lnTo>
                  <a:lnTo>
                    <a:pt x="2878" y="578"/>
                  </a:lnTo>
                  <a:lnTo>
                    <a:pt x="2746" y="726"/>
                  </a:lnTo>
                  <a:lnTo>
                    <a:pt x="2621" y="879"/>
                  </a:lnTo>
                  <a:lnTo>
                    <a:pt x="2505" y="1039"/>
                  </a:lnTo>
                  <a:lnTo>
                    <a:pt x="2397" y="1204"/>
                  </a:lnTo>
                  <a:lnTo>
                    <a:pt x="2300" y="1373"/>
                  </a:lnTo>
                  <a:lnTo>
                    <a:pt x="2208" y="1547"/>
                  </a:lnTo>
                  <a:lnTo>
                    <a:pt x="2395" y="1595"/>
                  </a:lnTo>
                  <a:lnTo>
                    <a:pt x="2585" y="1633"/>
                  </a:lnTo>
                  <a:lnTo>
                    <a:pt x="2778" y="1662"/>
                  </a:lnTo>
                  <a:lnTo>
                    <a:pt x="2972" y="1680"/>
                  </a:lnTo>
                  <a:lnTo>
                    <a:pt x="3167" y="1692"/>
                  </a:lnTo>
                  <a:lnTo>
                    <a:pt x="3167" y="299"/>
                  </a:lnTo>
                  <a:close/>
                  <a:moveTo>
                    <a:pt x="3678" y="253"/>
                  </a:moveTo>
                  <a:lnTo>
                    <a:pt x="3816" y="389"/>
                  </a:lnTo>
                  <a:lnTo>
                    <a:pt x="3945" y="530"/>
                  </a:lnTo>
                  <a:lnTo>
                    <a:pt x="4067" y="678"/>
                  </a:lnTo>
                  <a:lnTo>
                    <a:pt x="4183" y="827"/>
                  </a:lnTo>
                  <a:lnTo>
                    <a:pt x="4290" y="985"/>
                  </a:lnTo>
                  <a:lnTo>
                    <a:pt x="4392" y="1144"/>
                  </a:lnTo>
                  <a:lnTo>
                    <a:pt x="4484" y="1310"/>
                  </a:lnTo>
                  <a:lnTo>
                    <a:pt x="4569" y="1477"/>
                  </a:lnTo>
                  <a:lnTo>
                    <a:pt x="4741" y="1415"/>
                  </a:lnTo>
                  <a:lnTo>
                    <a:pt x="4911" y="1343"/>
                  </a:lnTo>
                  <a:lnTo>
                    <a:pt x="5076" y="1264"/>
                  </a:lnTo>
                  <a:lnTo>
                    <a:pt x="5238" y="1176"/>
                  </a:lnTo>
                  <a:lnTo>
                    <a:pt x="5395" y="1080"/>
                  </a:lnTo>
                  <a:lnTo>
                    <a:pt x="5268" y="963"/>
                  </a:lnTo>
                  <a:lnTo>
                    <a:pt x="5132" y="855"/>
                  </a:lnTo>
                  <a:lnTo>
                    <a:pt x="4990" y="751"/>
                  </a:lnTo>
                  <a:lnTo>
                    <a:pt x="4843" y="658"/>
                  </a:lnTo>
                  <a:lnTo>
                    <a:pt x="4691" y="574"/>
                  </a:lnTo>
                  <a:lnTo>
                    <a:pt x="4534" y="496"/>
                  </a:lnTo>
                  <a:lnTo>
                    <a:pt x="4370" y="429"/>
                  </a:lnTo>
                  <a:lnTo>
                    <a:pt x="4204" y="371"/>
                  </a:lnTo>
                  <a:lnTo>
                    <a:pt x="4033" y="321"/>
                  </a:lnTo>
                  <a:lnTo>
                    <a:pt x="3857" y="283"/>
                  </a:lnTo>
                  <a:lnTo>
                    <a:pt x="3678" y="253"/>
                  </a:lnTo>
                  <a:close/>
                  <a:moveTo>
                    <a:pt x="2882" y="253"/>
                  </a:moveTo>
                  <a:lnTo>
                    <a:pt x="2703" y="283"/>
                  </a:lnTo>
                  <a:lnTo>
                    <a:pt x="2527" y="321"/>
                  </a:lnTo>
                  <a:lnTo>
                    <a:pt x="2356" y="371"/>
                  </a:lnTo>
                  <a:lnTo>
                    <a:pt x="2188" y="429"/>
                  </a:lnTo>
                  <a:lnTo>
                    <a:pt x="2026" y="496"/>
                  </a:lnTo>
                  <a:lnTo>
                    <a:pt x="1869" y="574"/>
                  </a:lnTo>
                  <a:lnTo>
                    <a:pt x="1715" y="658"/>
                  </a:lnTo>
                  <a:lnTo>
                    <a:pt x="1570" y="751"/>
                  </a:lnTo>
                  <a:lnTo>
                    <a:pt x="1428" y="855"/>
                  </a:lnTo>
                  <a:lnTo>
                    <a:pt x="1292" y="963"/>
                  </a:lnTo>
                  <a:lnTo>
                    <a:pt x="1165" y="1080"/>
                  </a:lnTo>
                  <a:lnTo>
                    <a:pt x="1322" y="1176"/>
                  </a:lnTo>
                  <a:lnTo>
                    <a:pt x="1484" y="1264"/>
                  </a:lnTo>
                  <a:lnTo>
                    <a:pt x="1649" y="1343"/>
                  </a:lnTo>
                  <a:lnTo>
                    <a:pt x="1819" y="1415"/>
                  </a:lnTo>
                  <a:lnTo>
                    <a:pt x="1989" y="1477"/>
                  </a:lnTo>
                  <a:lnTo>
                    <a:pt x="2074" y="1310"/>
                  </a:lnTo>
                  <a:lnTo>
                    <a:pt x="2168" y="1144"/>
                  </a:lnTo>
                  <a:lnTo>
                    <a:pt x="2270" y="985"/>
                  </a:lnTo>
                  <a:lnTo>
                    <a:pt x="2377" y="827"/>
                  </a:lnTo>
                  <a:lnTo>
                    <a:pt x="2493" y="678"/>
                  </a:lnTo>
                  <a:lnTo>
                    <a:pt x="2615" y="530"/>
                  </a:lnTo>
                  <a:lnTo>
                    <a:pt x="2744" y="389"/>
                  </a:lnTo>
                  <a:lnTo>
                    <a:pt x="2882" y="253"/>
                  </a:lnTo>
                  <a:close/>
                  <a:moveTo>
                    <a:pt x="3279" y="0"/>
                  </a:moveTo>
                  <a:lnTo>
                    <a:pt x="3329" y="2"/>
                  </a:lnTo>
                  <a:lnTo>
                    <a:pt x="3393" y="4"/>
                  </a:lnTo>
                  <a:lnTo>
                    <a:pt x="3393" y="4"/>
                  </a:lnTo>
                  <a:lnTo>
                    <a:pt x="3584" y="16"/>
                  </a:lnTo>
                  <a:lnTo>
                    <a:pt x="3772" y="38"/>
                  </a:lnTo>
                  <a:lnTo>
                    <a:pt x="3955" y="72"/>
                  </a:lnTo>
                  <a:lnTo>
                    <a:pt x="4135" y="114"/>
                  </a:lnTo>
                  <a:lnTo>
                    <a:pt x="4312" y="167"/>
                  </a:lnTo>
                  <a:lnTo>
                    <a:pt x="4484" y="229"/>
                  </a:lnTo>
                  <a:lnTo>
                    <a:pt x="4651" y="301"/>
                  </a:lnTo>
                  <a:lnTo>
                    <a:pt x="4813" y="383"/>
                  </a:lnTo>
                  <a:lnTo>
                    <a:pt x="4970" y="472"/>
                  </a:lnTo>
                  <a:lnTo>
                    <a:pt x="5122" y="568"/>
                  </a:lnTo>
                  <a:lnTo>
                    <a:pt x="5268" y="674"/>
                  </a:lnTo>
                  <a:lnTo>
                    <a:pt x="5407" y="787"/>
                  </a:lnTo>
                  <a:lnTo>
                    <a:pt x="5541" y="907"/>
                  </a:lnTo>
                  <a:lnTo>
                    <a:pt x="5668" y="1035"/>
                  </a:lnTo>
                  <a:lnTo>
                    <a:pt x="5668" y="1035"/>
                  </a:lnTo>
                  <a:lnTo>
                    <a:pt x="5668" y="1037"/>
                  </a:lnTo>
                  <a:lnTo>
                    <a:pt x="5668" y="1037"/>
                  </a:lnTo>
                  <a:lnTo>
                    <a:pt x="5792" y="1176"/>
                  </a:lnTo>
                  <a:lnTo>
                    <a:pt x="5908" y="1322"/>
                  </a:lnTo>
                  <a:lnTo>
                    <a:pt x="6016" y="1473"/>
                  </a:lnTo>
                  <a:lnTo>
                    <a:pt x="6115" y="1633"/>
                  </a:lnTo>
                  <a:lnTo>
                    <a:pt x="6205" y="1796"/>
                  </a:lnTo>
                  <a:lnTo>
                    <a:pt x="6285" y="1965"/>
                  </a:lnTo>
                  <a:lnTo>
                    <a:pt x="6355" y="2141"/>
                  </a:lnTo>
                  <a:lnTo>
                    <a:pt x="6416" y="2320"/>
                  </a:lnTo>
                  <a:lnTo>
                    <a:pt x="6466" y="2504"/>
                  </a:lnTo>
                  <a:lnTo>
                    <a:pt x="6506" y="2693"/>
                  </a:lnTo>
                  <a:lnTo>
                    <a:pt x="6536" y="2884"/>
                  </a:lnTo>
                  <a:lnTo>
                    <a:pt x="6554" y="3080"/>
                  </a:lnTo>
                  <a:lnTo>
                    <a:pt x="6560" y="3279"/>
                  </a:lnTo>
                  <a:lnTo>
                    <a:pt x="6554" y="3468"/>
                  </a:lnTo>
                  <a:lnTo>
                    <a:pt x="6538" y="3658"/>
                  </a:lnTo>
                  <a:lnTo>
                    <a:pt x="6510" y="3841"/>
                  </a:lnTo>
                  <a:lnTo>
                    <a:pt x="6474" y="4023"/>
                  </a:lnTo>
                  <a:lnTo>
                    <a:pt x="6426" y="4202"/>
                  </a:lnTo>
                  <a:lnTo>
                    <a:pt x="6371" y="4375"/>
                  </a:lnTo>
                  <a:lnTo>
                    <a:pt x="6305" y="4545"/>
                  </a:lnTo>
                  <a:lnTo>
                    <a:pt x="6231" y="4708"/>
                  </a:lnTo>
                  <a:lnTo>
                    <a:pt x="6147" y="4868"/>
                  </a:lnTo>
                  <a:lnTo>
                    <a:pt x="6055" y="5023"/>
                  </a:lnTo>
                  <a:lnTo>
                    <a:pt x="5956" y="5171"/>
                  </a:lnTo>
                  <a:lnTo>
                    <a:pt x="5848" y="5314"/>
                  </a:lnTo>
                  <a:lnTo>
                    <a:pt x="5732" y="5452"/>
                  </a:lnTo>
                  <a:lnTo>
                    <a:pt x="5732" y="5452"/>
                  </a:lnTo>
                  <a:lnTo>
                    <a:pt x="5730" y="5454"/>
                  </a:lnTo>
                  <a:lnTo>
                    <a:pt x="5728" y="5456"/>
                  </a:lnTo>
                  <a:lnTo>
                    <a:pt x="5726" y="5458"/>
                  </a:lnTo>
                  <a:lnTo>
                    <a:pt x="5599" y="5593"/>
                  </a:lnTo>
                  <a:lnTo>
                    <a:pt x="5463" y="5721"/>
                  </a:lnTo>
                  <a:lnTo>
                    <a:pt x="5321" y="5840"/>
                  </a:lnTo>
                  <a:lnTo>
                    <a:pt x="5172" y="5952"/>
                  </a:lnTo>
                  <a:lnTo>
                    <a:pt x="5018" y="6056"/>
                  </a:lnTo>
                  <a:lnTo>
                    <a:pt x="4857" y="6151"/>
                  </a:lnTo>
                  <a:lnTo>
                    <a:pt x="4689" y="6237"/>
                  </a:lnTo>
                  <a:lnTo>
                    <a:pt x="4518" y="6313"/>
                  </a:lnTo>
                  <a:lnTo>
                    <a:pt x="4342" y="6379"/>
                  </a:lnTo>
                  <a:lnTo>
                    <a:pt x="4159" y="6434"/>
                  </a:lnTo>
                  <a:lnTo>
                    <a:pt x="3973" y="6480"/>
                  </a:lnTo>
                  <a:lnTo>
                    <a:pt x="3784" y="6516"/>
                  </a:lnTo>
                  <a:lnTo>
                    <a:pt x="3590" y="6540"/>
                  </a:lnTo>
                  <a:lnTo>
                    <a:pt x="3393" y="6554"/>
                  </a:lnTo>
                  <a:lnTo>
                    <a:pt x="3393" y="6554"/>
                  </a:lnTo>
                  <a:lnTo>
                    <a:pt x="3329" y="6554"/>
                  </a:lnTo>
                  <a:lnTo>
                    <a:pt x="3279" y="6556"/>
                  </a:lnTo>
                  <a:lnTo>
                    <a:pt x="3229" y="6554"/>
                  </a:lnTo>
                  <a:lnTo>
                    <a:pt x="3167" y="6554"/>
                  </a:lnTo>
                  <a:lnTo>
                    <a:pt x="3165" y="6554"/>
                  </a:lnTo>
                  <a:lnTo>
                    <a:pt x="2970" y="6540"/>
                  </a:lnTo>
                  <a:lnTo>
                    <a:pt x="2776" y="6516"/>
                  </a:lnTo>
                  <a:lnTo>
                    <a:pt x="2587" y="6482"/>
                  </a:lnTo>
                  <a:lnTo>
                    <a:pt x="2401" y="6436"/>
                  </a:lnTo>
                  <a:lnTo>
                    <a:pt x="2220" y="6379"/>
                  </a:lnTo>
                  <a:lnTo>
                    <a:pt x="2042" y="6313"/>
                  </a:lnTo>
                  <a:lnTo>
                    <a:pt x="1871" y="6237"/>
                  </a:lnTo>
                  <a:lnTo>
                    <a:pt x="1703" y="6151"/>
                  </a:lnTo>
                  <a:lnTo>
                    <a:pt x="1544" y="6058"/>
                  </a:lnTo>
                  <a:lnTo>
                    <a:pt x="1388" y="5954"/>
                  </a:lnTo>
                  <a:lnTo>
                    <a:pt x="1241" y="5842"/>
                  </a:lnTo>
                  <a:lnTo>
                    <a:pt x="1099" y="5723"/>
                  </a:lnTo>
                  <a:lnTo>
                    <a:pt x="963" y="5595"/>
                  </a:lnTo>
                  <a:lnTo>
                    <a:pt x="836" y="5462"/>
                  </a:lnTo>
                  <a:lnTo>
                    <a:pt x="832" y="5458"/>
                  </a:lnTo>
                  <a:lnTo>
                    <a:pt x="828" y="5454"/>
                  </a:lnTo>
                  <a:lnTo>
                    <a:pt x="828" y="5452"/>
                  </a:lnTo>
                  <a:lnTo>
                    <a:pt x="828" y="5452"/>
                  </a:lnTo>
                  <a:lnTo>
                    <a:pt x="712" y="5314"/>
                  </a:lnTo>
                  <a:lnTo>
                    <a:pt x="604" y="5171"/>
                  </a:lnTo>
                  <a:lnTo>
                    <a:pt x="505" y="5023"/>
                  </a:lnTo>
                  <a:lnTo>
                    <a:pt x="413" y="4868"/>
                  </a:lnTo>
                  <a:lnTo>
                    <a:pt x="329" y="4708"/>
                  </a:lnTo>
                  <a:lnTo>
                    <a:pt x="255" y="4545"/>
                  </a:lnTo>
                  <a:lnTo>
                    <a:pt x="189" y="4375"/>
                  </a:lnTo>
                  <a:lnTo>
                    <a:pt x="132" y="4202"/>
                  </a:lnTo>
                  <a:lnTo>
                    <a:pt x="86" y="4023"/>
                  </a:lnTo>
                  <a:lnTo>
                    <a:pt x="48" y="3841"/>
                  </a:lnTo>
                  <a:lnTo>
                    <a:pt x="22" y="3658"/>
                  </a:lnTo>
                  <a:lnTo>
                    <a:pt x="6" y="3468"/>
                  </a:lnTo>
                  <a:lnTo>
                    <a:pt x="0" y="3279"/>
                  </a:lnTo>
                  <a:lnTo>
                    <a:pt x="6" y="3080"/>
                  </a:lnTo>
                  <a:lnTo>
                    <a:pt x="24" y="2884"/>
                  </a:lnTo>
                  <a:lnTo>
                    <a:pt x="52" y="2693"/>
                  </a:lnTo>
                  <a:lnTo>
                    <a:pt x="92" y="2504"/>
                  </a:lnTo>
                  <a:lnTo>
                    <a:pt x="144" y="2320"/>
                  </a:lnTo>
                  <a:lnTo>
                    <a:pt x="203" y="2141"/>
                  </a:lnTo>
                  <a:lnTo>
                    <a:pt x="275" y="1965"/>
                  </a:lnTo>
                  <a:lnTo>
                    <a:pt x="355" y="1796"/>
                  </a:lnTo>
                  <a:lnTo>
                    <a:pt x="445" y="1633"/>
                  </a:lnTo>
                  <a:lnTo>
                    <a:pt x="545" y="1473"/>
                  </a:lnTo>
                  <a:lnTo>
                    <a:pt x="652" y="1322"/>
                  </a:lnTo>
                  <a:lnTo>
                    <a:pt x="768" y="1176"/>
                  </a:lnTo>
                  <a:lnTo>
                    <a:pt x="890" y="1037"/>
                  </a:lnTo>
                  <a:lnTo>
                    <a:pt x="890" y="1037"/>
                  </a:lnTo>
                  <a:lnTo>
                    <a:pt x="892" y="1035"/>
                  </a:lnTo>
                  <a:lnTo>
                    <a:pt x="892" y="1035"/>
                  </a:lnTo>
                  <a:lnTo>
                    <a:pt x="1019" y="907"/>
                  </a:lnTo>
                  <a:lnTo>
                    <a:pt x="1153" y="787"/>
                  </a:lnTo>
                  <a:lnTo>
                    <a:pt x="1292" y="674"/>
                  </a:lnTo>
                  <a:lnTo>
                    <a:pt x="1438" y="568"/>
                  </a:lnTo>
                  <a:lnTo>
                    <a:pt x="1590" y="472"/>
                  </a:lnTo>
                  <a:lnTo>
                    <a:pt x="1747" y="383"/>
                  </a:lnTo>
                  <a:lnTo>
                    <a:pt x="1909" y="301"/>
                  </a:lnTo>
                  <a:lnTo>
                    <a:pt x="2076" y="229"/>
                  </a:lnTo>
                  <a:lnTo>
                    <a:pt x="2248" y="167"/>
                  </a:lnTo>
                  <a:lnTo>
                    <a:pt x="2425" y="114"/>
                  </a:lnTo>
                  <a:lnTo>
                    <a:pt x="2605" y="72"/>
                  </a:lnTo>
                  <a:lnTo>
                    <a:pt x="2788" y="38"/>
                  </a:lnTo>
                  <a:lnTo>
                    <a:pt x="2976" y="16"/>
                  </a:lnTo>
                  <a:lnTo>
                    <a:pt x="3167" y="4"/>
                  </a:lnTo>
                  <a:lnTo>
                    <a:pt x="3167" y="4"/>
                  </a:lnTo>
                  <a:lnTo>
                    <a:pt x="3229" y="2"/>
                  </a:lnTo>
                  <a:lnTo>
                    <a:pt x="327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5" name="Freeform 32"/>
            <p:cNvSpPr>
              <a:spLocks noEditPoints="1"/>
            </p:cNvSpPr>
            <p:nvPr/>
          </p:nvSpPr>
          <p:spPr bwMode="auto">
            <a:xfrm>
              <a:off x="10244033" y="1139248"/>
              <a:ext cx="349296" cy="349084"/>
            </a:xfrm>
            <a:custGeom>
              <a:avLst/>
              <a:gdLst>
                <a:gd name="T0" fmla="*/ 331 w 6560"/>
                <a:gd name="T1" fmla="*/ 6058 h 6556"/>
                <a:gd name="T2" fmla="*/ 475 w 6560"/>
                <a:gd name="T3" fmla="*/ 5936 h 6556"/>
                <a:gd name="T4" fmla="*/ 564 w 6560"/>
                <a:gd name="T5" fmla="*/ 5948 h 6556"/>
                <a:gd name="T6" fmla="*/ 620 w 6560"/>
                <a:gd name="T7" fmla="*/ 6022 h 6556"/>
                <a:gd name="T8" fmla="*/ 608 w 6560"/>
                <a:gd name="T9" fmla="*/ 6110 h 6556"/>
                <a:gd name="T10" fmla="*/ 1773 w 6560"/>
                <a:gd name="T11" fmla="*/ 5922 h 6556"/>
                <a:gd name="T12" fmla="*/ 1211 w 6560"/>
                <a:gd name="T13" fmla="*/ 5466 h 6556"/>
                <a:gd name="T14" fmla="*/ 1193 w 6560"/>
                <a:gd name="T15" fmla="*/ 5464 h 6556"/>
                <a:gd name="T16" fmla="*/ 1171 w 6560"/>
                <a:gd name="T17" fmla="*/ 5458 h 6556"/>
                <a:gd name="T18" fmla="*/ 1143 w 6560"/>
                <a:gd name="T19" fmla="*/ 5442 h 6556"/>
                <a:gd name="T20" fmla="*/ 1119 w 6560"/>
                <a:gd name="T21" fmla="*/ 5420 h 6556"/>
                <a:gd name="T22" fmla="*/ 1101 w 6560"/>
                <a:gd name="T23" fmla="*/ 5390 h 6556"/>
                <a:gd name="T24" fmla="*/ 1093 w 6560"/>
                <a:gd name="T25" fmla="*/ 5366 h 6556"/>
                <a:gd name="T26" fmla="*/ 1093 w 6560"/>
                <a:gd name="T27" fmla="*/ 5350 h 6556"/>
                <a:gd name="T28" fmla="*/ 1091 w 6560"/>
                <a:gd name="T29" fmla="*/ 5334 h 6556"/>
                <a:gd name="T30" fmla="*/ 862 w 6560"/>
                <a:gd name="T31" fmla="*/ 4521 h 6556"/>
                <a:gd name="T32" fmla="*/ 3921 w 6560"/>
                <a:gd name="T33" fmla="*/ 1804 h 6556"/>
                <a:gd name="T34" fmla="*/ 4011 w 6560"/>
                <a:gd name="T35" fmla="*/ 1792 h 6556"/>
                <a:gd name="T36" fmla="*/ 4083 w 6560"/>
                <a:gd name="T37" fmla="*/ 1848 h 6556"/>
                <a:gd name="T38" fmla="*/ 4095 w 6560"/>
                <a:gd name="T39" fmla="*/ 1938 h 6556"/>
                <a:gd name="T40" fmla="*/ 1408 w 6560"/>
                <a:gd name="T41" fmla="*/ 4646 h 6556"/>
                <a:gd name="T42" fmla="*/ 4567 w 6560"/>
                <a:gd name="T43" fmla="*/ 2494 h 6556"/>
                <a:gd name="T44" fmla="*/ 4651 w 6560"/>
                <a:gd name="T45" fmla="*/ 2460 h 6556"/>
                <a:gd name="T46" fmla="*/ 4735 w 6560"/>
                <a:gd name="T47" fmla="*/ 2494 h 6556"/>
                <a:gd name="T48" fmla="*/ 4771 w 6560"/>
                <a:gd name="T49" fmla="*/ 2577 h 6556"/>
                <a:gd name="T50" fmla="*/ 4735 w 6560"/>
                <a:gd name="T51" fmla="*/ 2661 h 6556"/>
                <a:gd name="T52" fmla="*/ 5323 w 6560"/>
                <a:gd name="T53" fmla="*/ 2410 h 6556"/>
                <a:gd name="T54" fmla="*/ 4316 w 6560"/>
                <a:gd name="T55" fmla="*/ 1068 h 6556"/>
                <a:gd name="T56" fmla="*/ 4484 w 6560"/>
                <a:gd name="T57" fmla="*/ 899 h 6556"/>
                <a:gd name="T58" fmla="*/ 5828 w 6560"/>
                <a:gd name="T59" fmla="*/ 1908 h 6556"/>
                <a:gd name="T60" fmla="*/ 5503 w 6560"/>
                <a:gd name="T61" fmla="*/ 237 h 6556"/>
                <a:gd name="T62" fmla="*/ 5238 w 6560"/>
                <a:gd name="T63" fmla="*/ 277 h 6556"/>
                <a:gd name="T64" fmla="*/ 4994 w 6560"/>
                <a:gd name="T65" fmla="*/ 403 h 6556"/>
                <a:gd name="T66" fmla="*/ 6249 w 6560"/>
                <a:gd name="T67" fmla="*/ 1405 h 6556"/>
                <a:gd name="T68" fmla="*/ 6319 w 6560"/>
                <a:gd name="T69" fmla="*/ 1146 h 6556"/>
                <a:gd name="T70" fmla="*/ 6301 w 6560"/>
                <a:gd name="T71" fmla="*/ 879 h 6556"/>
                <a:gd name="T72" fmla="*/ 6197 w 6560"/>
                <a:gd name="T73" fmla="*/ 628 h 6556"/>
                <a:gd name="T74" fmla="*/ 6008 w 6560"/>
                <a:gd name="T75" fmla="*/ 417 h 6556"/>
                <a:gd name="T76" fmla="*/ 5768 w 6560"/>
                <a:gd name="T77" fmla="*/ 285 h 6556"/>
                <a:gd name="T78" fmla="*/ 5503 w 6560"/>
                <a:gd name="T79" fmla="*/ 237 h 6556"/>
                <a:gd name="T80" fmla="*/ 5696 w 6560"/>
                <a:gd name="T81" fmla="*/ 20 h 6556"/>
                <a:gd name="T82" fmla="*/ 5988 w 6560"/>
                <a:gd name="T83" fmla="*/ 122 h 6556"/>
                <a:gd name="T84" fmla="*/ 6247 w 6560"/>
                <a:gd name="T85" fmla="*/ 313 h 6556"/>
                <a:gd name="T86" fmla="*/ 6438 w 6560"/>
                <a:gd name="T87" fmla="*/ 570 h 6556"/>
                <a:gd name="T88" fmla="*/ 6540 w 6560"/>
                <a:gd name="T89" fmla="*/ 863 h 6556"/>
                <a:gd name="T90" fmla="*/ 6554 w 6560"/>
                <a:gd name="T91" fmla="*/ 1170 h 6556"/>
                <a:gd name="T92" fmla="*/ 6482 w 6560"/>
                <a:gd name="T93" fmla="*/ 1469 h 6556"/>
                <a:gd name="T94" fmla="*/ 6321 w 6560"/>
                <a:gd name="T95" fmla="*/ 1742 h 6556"/>
                <a:gd name="T96" fmla="*/ 1965 w 6560"/>
                <a:gd name="T97" fmla="*/ 6104 h 6556"/>
                <a:gd name="T98" fmla="*/ 1955 w 6560"/>
                <a:gd name="T99" fmla="*/ 6112 h 6556"/>
                <a:gd name="T100" fmla="*/ 1919 w 6560"/>
                <a:gd name="T101" fmla="*/ 6129 h 6556"/>
                <a:gd name="T102" fmla="*/ 146 w 6560"/>
                <a:gd name="T103" fmla="*/ 6552 h 6556"/>
                <a:gd name="T104" fmla="*/ 96 w 6560"/>
                <a:gd name="T105" fmla="*/ 6554 h 6556"/>
                <a:gd name="T106" fmla="*/ 34 w 6560"/>
                <a:gd name="T107" fmla="*/ 6522 h 6556"/>
                <a:gd name="T108" fmla="*/ 8 w 6560"/>
                <a:gd name="T109" fmla="*/ 6478 h 6556"/>
                <a:gd name="T110" fmla="*/ 0 w 6560"/>
                <a:gd name="T111" fmla="*/ 6434 h 6556"/>
                <a:gd name="T112" fmla="*/ 423 w 6560"/>
                <a:gd name="T113" fmla="*/ 4648 h 6556"/>
                <a:gd name="T114" fmla="*/ 427 w 6560"/>
                <a:gd name="T115" fmla="*/ 4636 h 6556"/>
                <a:gd name="T116" fmla="*/ 449 w 6560"/>
                <a:gd name="T117" fmla="*/ 4599 h 6556"/>
                <a:gd name="T118" fmla="*/ 4735 w 6560"/>
                <a:gd name="T119" fmla="*/ 313 h 6556"/>
                <a:gd name="T120" fmla="*/ 4994 w 6560"/>
                <a:gd name="T121" fmla="*/ 122 h 6556"/>
                <a:gd name="T122" fmla="*/ 5288 w 6560"/>
                <a:gd name="T123" fmla="*/ 20 h 6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60" h="6556">
                  <a:moveTo>
                    <a:pt x="1159" y="4726"/>
                  </a:moveTo>
                  <a:lnTo>
                    <a:pt x="634" y="4784"/>
                  </a:lnTo>
                  <a:lnTo>
                    <a:pt x="331" y="6058"/>
                  </a:lnTo>
                  <a:lnTo>
                    <a:pt x="421" y="5968"/>
                  </a:lnTo>
                  <a:lnTo>
                    <a:pt x="447" y="5948"/>
                  </a:lnTo>
                  <a:lnTo>
                    <a:pt x="475" y="5936"/>
                  </a:lnTo>
                  <a:lnTo>
                    <a:pt x="505" y="5932"/>
                  </a:lnTo>
                  <a:lnTo>
                    <a:pt x="535" y="5936"/>
                  </a:lnTo>
                  <a:lnTo>
                    <a:pt x="564" y="5948"/>
                  </a:lnTo>
                  <a:lnTo>
                    <a:pt x="588" y="5968"/>
                  </a:lnTo>
                  <a:lnTo>
                    <a:pt x="608" y="5992"/>
                  </a:lnTo>
                  <a:lnTo>
                    <a:pt x="620" y="6022"/>
                  </a:lnTo>
                  <a:lnTo>
                    <a:pt x="624" y="6052"/>
                  </a:lnTo>
                  <a:lnTo>
                    <a:pt x="620" y="6082"/>
                  </a:lnTo>
                  <a:lnTo>
                    <a:pt x="608" y="6110"/>
                  </a:lnTo>
                  <a:lnTo>
                    <a:pt x="588" y="6135"/>
                  </a:lnTo>
                  <a:lnTo>
                    <a:pt x="499" y="6225"/>
                  </a:lnTo>
                  <a:lnTo>
                    <a:pt x="1773" y="5922"/>
                  </a:lnTo>
                  <a:lnTo>
                    <a:pt x="1831" y="5398"/>
                  </a:lnTo>
                  <a:lnTo>
                    <a:pt x="1223" y="5464"/>
                  </a:lnTo>
                  <a:lnTo>
                    <a:pt x="1211" y="5466"/>
                  </a:lnTo>
                  <a:lnTo>
                    <a:pt x="1209" y="5466"/>
                  </a:lnTo>
                  <a:lnTo>
                    <a:pt x="1197" y="5464"/>
                  </a:lnTo>
                  <a:lnTo>
                    <a:pt x="1193" y="5464"/>
                  </a:lnTo>
                  <a:lnTo>
                    <a:pt x="1189" y="5462"/>
                  </a:lnTo>
                  <a:lnTo>
                    <a:pt x="1185" y="5460"/>
                  </a:lnTo>
                  <a:lnTo>
                    <a:pt x="1171" y="5458"/>
                  </a:lnTo>
                  <a:lnTo>
                    <a:pt x="1159" y="5452"/>
                  </a:lnTo>
                  <a:lnTo>
                    <a:pt x="1151" y="5448"/>
                  </a:lnTo>
                  <a:lnTo>
                    <a:pt x="1143" y="5442"/>
                  </a:lnTo>
                  <a:lnTo>
                    <a:pt x="1133" y="5436"/>
                  </a:lnTo>
                  <a:lnTo>
                    <a:pt x="1125" y="5426"/>
                  </a:lnTo>
                  <a:lnTo>
                    <a:pt x="1119" y="5420"/>
                  </a:lnTo>
                  <a:lnTo>
                    <a:pt x="1113" y="5412"/>
                  </a:lnTo>
                  <a:lnTo>
                    <a:pt x="1107" y="5402"/>
                  </a:lnTo>
                  <a:lnTo>
                    <a:pt x="1101" y="5390"/>
                  </a:lnTo>
                  <a:lnTo>
                    <a:pt x="1097" y="5380"/>
                  </a:lnTo>
                  <a:lnTo>
                    <a:pt x="1095" y="5370"/>
                  </a:lnTo>
                  <a:lnTo>
                    <a:pt x="1093" y="5366"/>
                  </a:lnTo>
                  <a:lnTo>
                    <a:pt x="1091" y="5360"/>
                  </a:lnTo>
                  <a:lnTo>
                    <a:pt x="1093" y="5356"/>
                  </a:lnTo>
                  <a:lnTo>
                    <a:pt x="1093" y="5350"/>
                  </a:lnTo>
                  <a:lnTo>
                    <a:pt x="1093" y="5346"/>
                  </a:lnTo>
                  <a:lnTo>
                    <a:pt x="1093" y="5340"/>
                  </a:lnTo>
                  <a:lnTo>
                    <a:pt x="1091" y="5334"/>
                  </a:lnTo>
                  <a:lnTo>
                    <a:pt x="1159" y="4726"/>
                  </a:lnTo>
                  <a:close/>
                  <a:moveTo>
                    <a:pt x="4149" y="1236"/>
                  </a:moveTo>
                  <a:lnTo>
                    <a:pt x="862" y="4521"/>
                  </a:lnTo>
                  <a:lnTo>
                    <a:pt x="1239" y="4479"/>
                  </a:lnTo>
                  <a:lnTo>
                    <a:pt x="3897" y="1824"/>
                  </a:lnTo>
                  <a:lnTo>
                    <a:pt x="3921" y="1804"/>
                  </a:lnTo>
                  <a:lnTo>
                    <a:pt x="3951" y="1792"/>
                  </a:lnTo>
                  <a:lnTo>
                    <a:pt x="3981" y="1788"/>
                  </a:lnTo>
                  <a:lnTo>
                    <a:pt x="4011" y="1792"/>
                  </a:lnTo>
                  <a:lnTo>
                    <a:pt x="4039" y="1804"/>
                  </a:lnTo>
                  <a:lnTo>
                    <a:pt x="4065" y="1824"/>
                  </a:lnTo>
                  <a:lnTo>
                    <a:pt x="4083" y="1848"/>
                  </a:lnTo>
                  <a:lnTo>
                    <a:pt x="4095" y="1878"/>
                  </a:lnTo>
                  <a:lnTo>
                    <a:pt x="4099" y="1908"/>
                  </a:lnTo>
                  <a:lnTo>
                    <a:pt x="4095" y="1938"/>
                  </a:lnTo>
                  <a:lnTo>
                    <a:pt x="4083" y="1965"/>
                  </a:lnTo>
                  <a:lnTo>
                    <a:pt x="4065" y="1991"/>
                  </a:lnTo>
                  <a:lnTo>
                    <a:pt x="1408" y="4646"/>
                  </a:lnTo>
                  <a:lnTo>
                    <a:pt x="1344" y="5213"/>
                  </a:lnTo>
                  <a:lnTo>
                    <a:pt x="1911" y="5149"/>
                  </a:lnTo>
                  <a:lnTo>
                    <a:pt x="4567" y="2494"/>
                  </a:lnTo>
                  <a:lnTo>
                    <a:pt x="4593" y="2476"/>
                  </a:lnTo>
                  <a:lnTo>
                    <a:pt x="4621" y="2464"/>
                  </a:lnTo>
                  <a:lnTo>
                    <a:pt x="4651" y="2460"/>
                  </a:lnTo>
                  <a:lnTo>
                    <a:pt x="4681" y="2464"/>
                  </a:lnTo>
                  <a:lnTo>
                    <a:pt x="4711" y="2476"/>
                  </a:lnTo>
                  <a:lnTo>
                    <a:pt x="4735" y="2494"/>
                  </a:lnTo>
                  <a:lnTo>
                    <a:pt x="4755" y="2520"/>
                  </a:lnTo>
                  <a:lnTo>
                    <a:pt x="4767" y="2547"/>
                  </a:lnTo>
                  <a:lnTo>
                    <a:pt x="4771" y="2577"/>
                  </a:lnTo>
                  <a:lnTo>
                    <a:pt x="4767" y="2607"/>
                  </a:lnTo>
                  <a:lnTo>
                    <a:pt x="4755" y="2637"/>
                  </a:lnTo>
                  <a:lnTo>
                    <a:pt x="4735" y="2661"/>
                  </a:lnTo>
                  <a:lnTo>
                    <a:pt x="2078" y="5316"/>
                  </a:lnTo>
                  <a:lnTo>
                    <a:pt x="2036" y="5695"/>
                  </a:lnTo>
                  <a:lnTo>
                    <a:pt x="5323" y="2410"/>
                  </a:lnTo>
                  <a:lnTo>
                    <a:pt x="4149" y="1236"/>
                  </a:lnTo>
                  <a:close/>
                  <a:moveTo>
                    <a:pt x="4484" y="899"/>
                  </a:moveTo>
                  <a:lnTo>
                    <a:pt x="4316" y="1068"/>
                  </a:lnTo>
                  <a:lnTo>
                    <a:pt x="5491" y="2242"/>
                  </a:lnTo>
                  <a:lnTo>
                    <a:pt x="5658" y="2075"/>
                  </a:lnTo>
                  <a:lnTo>
                    <a:pt x="4484" y="899"/>
                  </a:lnTo>
                  <a:close/>
                  <a:moveTo>
                    <a:pt x="4821" y="564"/>
                  </a:moveTo>
                  <a:lnTo>
                    <a:pt x="4651" y="732"/>
                  </a:lnTo>
                  <a:lnTo>
                    <a:pt x="5828" y="1908"/>
                  </a:lnTo>
                  <a:lnTo>
                    <a:pt x="5996" y="1738"/>
                  </a:lnTo>
                  <a:lnTo>
                    <a:pt x="4821" y="564"/>
                  </a:lnTo>
                  <a:close/>
                  <a:moveTo>
                    <a:pt x="5503" y="237"/>
                  </a:moveTo>
                  <a:lnTo>
                    <a:pt x="5413" y="241"/>
                  </a:lnTo>
                  <a:lnTo>
                    <a:pt x="5325" y="255"/>
                  </a:lnTo>
                  <a:lnTo>
                    <a:pt x="5238" y="277"/>
                  </a:lnTo>
                  <a:lnTo>
                    <a:pt x="5154" y="311"/>
                  </a:lnTo>
                  <a:lnTo>
                    <a:pt x="5072" y="353"/>
                  </a:lnTo>
                  <a:lnTo>
                    <a:pt x="4994" y="403"/>
                  </a:lnTo>
                  <a:lnTo>
                    <a:pt x="6157" y="1565"/>
                  </a:lnTo>
                  <a:lnTo>
                    <a:pt x="6207" y="1487"/>
                  </a:lnTo>
                  <a:lnTo>
                    <a:pt x="6249" y="1405"/>
                  </a:lnTo>
                  <a:lnTo>
                    <a:pt x="6283" y="1322"/>
                  </a:lnTo>
                  <a:lnTo>
                    <a:pt x="6305" y="1234"/>
                  </a:lnTo>
                  <a:lnTo>
                    <a:pt x="6319" y="1146"/>
                  </a:lnTo>
                  <a:lnTo>
                    <a:pt x="6321" y="1056"/>
                  </a:lnTo>
                  <a:lnTo>
                    <a:pt x="6317" y="967"/>
                  </a:lnTo>
                  <a:lnTo>
                    <a:pt x="6301" y="879"/>
                  </a:lnTo>
                  <a:lnTo>
                    <a:pt x="6275" y="791"/>
                  </a:lnTo>
                  <a:lnTo>
                    <a:pt x="6241" y="708"/>
                  </a:lnTo>
                  <a:lnTo>
                    <a:pt x="6197" y="628"/>
                  </a:lnTo>
                  <a:lnTo>
                    <a:pt x="6143" y="552"/>
                  </a:lnTo>
                  <a:lnTo>
                    <a:pt x="6079" y="480"/>
                  </a:lnTo>
                  <a:lnTo>
                    <a:pt x="6008" y="417"/>
                  </a:lnTo>
                  <a:lnTo>
                    <a:pt x="5932" y="363"/>
                  </a:lnTo>
                  <a:lnTo>
                    <a:pt x="5852" y="319"/>
                  </a:lnTo>
                  <a:lnTo>
                    <a:pt x="5768" y="285"/>
                  </a:lnTo>
                  <a:lnTo>
                    <a:pt x="5680" y="259"/>
                  </a:lnTo>
                  <a:lnTo>
                    <a:pt x="5593" y="243"/>
                  </a:lnTo>
                  <a:lnTo>
                    <a:pt x="5503" y="237"/>
                  </a:lnTo>
                  <a:close/>
                  <a:moveTo>
                    <a:pt x="5491" y="0"/>
                  </a:moveTo>
                  <a:lnTo>
                    <a:pt x="5595" y="6"/>
                  </a:lnTo>
                  <a:lnTo>
                    <a:pt x="5696" y="20"/>
                  </a:lnTo>
                  <a:lnTo>
                    <a:pt x="5796" y="44"/>
                  </a:lnTo>
                  <a:lnTo>
                    <a:pt x="5894" y="78"/>
                  </a:lnTo>
                  <a:lnTo>
                    <a:pt x="5988" y="122"/>
                  </a:lnTo>
                  <a:lnTo>
                    <a:pt x="6079" y="175"/>
                  </a:lnTo>
                  <a:lnTo>
                    <a:pt x="6165" y="239"/>
                  </a:lnTo>
                  <a:lnTo>
                    <a:pt x="6247" y="313"/>
                  </a:lnTo>
                  <a:lnTo>
                    <a:pt x="6321" y="393"/>
                  </a:lnTo>
                  <a:lnTo>
                    <a:pt x="6384" y="480"/>
                  </a:lnTo>
                  <a:lnTo>
                    <a:pt x="6438" y="570"/>
                  </a:lnTo>
                  <a:lnTo>
                    <a:pt x="6482" y="666"/>
                  </a:lnTo>
                  <a:lnTo>
                    <a:pt x="6516" y="763"/>
                  </a:lnTo>
                  <a:lnTo>
                    <a:pt x="6540" y="863"/>
                  </a:lnTo>
                  <a:lnTo>
                    <a:pt x="6554" y="965"/>
                  </a:lnTo>
                  <a:lnTo>
                    <a:pt x="6560" y="1068"/>
                  </a:lnTo>
                  <a:lnTo>
                    <a:pt x="6554" y="1170"/>
                  </a:lnTo>
                  <a:lnTo>
                    <a:pt x="6540" y="1272"/>
                  </a:lnTo>
                  <a:lnTo>
                    <a:pt x="6516" y="1371"/>
                  </a:lnTo>
                  <a:lnTo>
                    <a:pt x="6482" y="1469"/>
                  </a:lnTo>
                  <a:lnTo>
                    <a:pt x="6438" y="1565"/>
                  </a:lnTo>
                  <a:lnTo>
                    <a:pt x="6384" y="1656"/>
                  </a:lnTo>
                  <a:lnTo>
                    <a:pt x="6321" y="1742"/>
                  </a:lnTo>
                  <a:lnTo>
                    <a:pt x="6247" y="1824"/>
                  </a:lnTo>
                  <a:lnTo>
                    <a:pt x="1965" y="6102"/>
                  </a:lnTo>
                  <a:lnTo>
                    <a:pt x="1965" y="6104"/>
                  </a:lnTo>
                  <a:lnTo>
                    <a:pt x="1963" y="6104"/>
                  </a:lnTo>
                  <a:lnTo>
                    <a:pt x="1959" y="6108"/>
                  </a:lnTo>
                  <a:lnTo>
                    <a:pt x="1955" y="6112"/>
                  </a:lnTo>
                  <a:lnTo>
                    <a:pt x="1943" y="6120"/>
                  </a:lnTo>
                  <a:lnTo>
                    <a:pt x="1931" y="6125"/>
                  </a:lnTo>
                  <a:lnTo>
                    <a:pt x="1919" y="6129"/>
                  </a:lnTo>
                  <a:lnTo>
                    <a:pt x="1913" y="6131"/>
                  </a:lnTo>
                  <a:lnTo>
                    <a:pt x="1909" y="6133"/>
                  </a:lnTo>
                  <a:lnTo>
                    <a:pt x="146" y="6552"/>
                  </a:lnTo>
                  <a:lnTo>
                    <a:pt x="132" y="6556"/>
                  </a:lnTo>
                  <a:lnTo>
                    <a:pt x="118" y="6556"/>
                  </a:lnTo>
                  <a:lnTo>
                    <a:pt x="96" y="6554"/>
                  </a:lnTo>
                  <a:lnTo>
                    <a:pt x="74" y="6548"/>
                  </a:lnTo>
                  <a:lnTo>
                    <a:pt x="54" y="6536"/>
                  </a:lnTo>
                  <a:lnTo>
                    <a:pt x="34" y="6522"/>
                  </a:lnTo>
                  <a:lnTo>
                    <a:pt x="22" y="6504"/>
                  </a:lnTo>
                  <a:lnTo>
                    <a:pt x="12" y="6486"/>
                  </a:lnTo>
                  <a:lnTo>
                    <a:pt x="8" y="6478"/>
                  </a:lnTo>
                  <a:lnTo>
                    <a:pt x="2" y="6458"/>
                  </a:lnTo>
                  <a:lnTo>
                    <a:pt x="0" y="6438"/>
                  </a:lnTo>
                  <a:lnTo>
                    <a:pt x="0" y="6434"/>
                  </a:lnTo>
                  <a:lnTo>
                    <a:pt x="2" y="6423"/>
                  </a:lnTo>
                  <a:lnTo>
                    <a:pt x="4" y="6411"/>
                  </a:lnTo>
                  <a:lnTo>
                    <a:pt x="423" y="4648"/>
                  </a:lnTo>
                  <a:lnTo>
                    <a:pt x="425" y="4644"/>
                  </a:lnTo>
                  <a:lnTo>
                    <a:pt x="427" y="4640"/>
                  </a:lnTo>
                  <a:lnTo>
                    <a:pt x="427" y="4636"/>
                  </a:lnTo>
                  <a:lnTo>
                    <a:pt x="435" y="4621"/>
                  </a:lnTo>
                  <a:lnTo>
                    <a:pt x="443" y="4607"/>
                  </a:lnTo>
                  <a:lnTo>
                    <a:pt x="449" y="4599"/>
                  </a:lnTo>
                  <a:lnTo>
                    <a:pt x="453" y="4595"/>
                  </a:lnTo>
                  <a:lnTo>
                    <a:pt x="455" y="4591"/>
                  </a:lnTo>
                  <a:lnTo>
                    <a:pt x="4735" y="313"/>
                  </a:lnTo>
                  <a:lnTo>
                    <a:pt x="4817" y="239"/>
                  </a:lnTo>
                  <a:lnTo>
                    <a:pt x="4903" y="175"/>
                  </a:lnTo>
                  <a:lnTo>
                    <a:pt x="4994" y="122"/>
                  </a:lnTo>
                  <a:lnTo>
                    <a:pt x="5090" y="78"/>
                  </a:lnTo>
                  <a:lnTo>
                    <a:pt x="5188" y="44"/>
                  </a:lnTo>
                  <a:lnTo>
                    <a:pt x="5288" y="20"/>
                  </a:lnTo>
                  <a:lnTo>
                    <a:pt x="5389" y="6"/>
                  </a:lnTo>
                  <a:lnTo>
                    <a:pt x="5491"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6" name="Rectangle 25"/>
            <p:cNvSpPr/>
            <p:nvPr/>
          </p:nvSpPr>
          <p:spPr>
            <a:xfrm>
              <a:off x="7667730" y="1646614"/>
              <a:ext cx="3179209" cy="595487"/>
            </a:xfrm>
            <a:prstGeom prst="rect">
              <a:avLst/>
            </a:prstGeom>
          </p:spPr>
          <p:txBody>
            <a:bodyPr wrap="square">
              <a:spAutoFit/>
            </a:bodyPr>
            <a:lstStyle/>
            <a:p>
              <a:r>
                <a:rPr lang="en-IN" sz="1600" b="1" dirty="0" smtClean="0">
                  <a:latin typeface="Arial" pitchFamily="34" charset="0"/>
                  <a:cs typeface="Arial" pitchFamily="34" charset="0"/>
                </a:rPr>
                <a:t>Use historical data from previous and similar projects </a:t>
              </a:r>
              <a:endParaRPr lang="en-IN" sz="1600" b="1" dirty="0">
                <a:latin typeface="Arial" pitchFamily="34" charset="0"/>
                <a:cs typeface="Arial" pitchFamily="34" charset="0"/>
              </a:endParaRPr>
            </a:p>
          </p:txBody>
        </p:sp>
        <p:sp>
          <p:nvSpPr>
            <p:cNvPr id="27" name="Rectangle 26"/>
            <p:cNvSpPr/>
            <p:nvPr/>
          </p:nvSpPr>
          <p:spPr>
            <a:xfrm>
              <a:off x="7667988" y="3123901"/>
              <a:ext cx="3048644" cy="344755"/>
            </a:xfrm>
            <a:prstGeom prst="rect">
              <a:avLst/>
            </a:prstGeom>
          </p:spPr>
          <p:txBody>
            <a:bodyPr wrap="square">
              <a:spAutoFit/>
            </a:bodyPr>
            <a:lstStyle/>
            <a:p>
              <a:r>
                <a:rPr lang="en-IN" sz="1600" b="1" dirty="0" smtClean="0">
                  <a:latin typeface="Arial" pitchFamily="34" charset="0"/>
                  <a:cs typeface="Arial" pitchFamily="34" charset="0"/>
                </a:rPr>
                <a:t>Define $/typical facility</a:t>
              </a:r>
              <a:endParaRPr lang="en-IN" sz="1600" b="1" dirty="0">
                <a:latin typeface="Arial" pitchFamily="34" charset="0"/>
                <a:cs typeface="Arial" pitchFamily="34" charset="0"/>
              </a:endParaRPr>
            </a:p>
          </p:txBody>
        </p:sp>
        <p:sp>
          <p:nvSpPr>
            <p:cNvPr id="28" name="Rectangle 27"/>
            <p:cNvSpPr/>
            <p:nvPr/>
          </p:nvSpPr>
          <p:spPr>
            <a:xfrm>
              <a:off x="7667731" y="4480492"/>
              <a:ext cx="3048902" cy="344755"/>
            </a:xfrm>
            <a:prstGeom prst="rect">
              <a:avLst/>
            </a:prstGeom>
          </p:spPr>
          <p:txBody>
            <a:bodyPr wrap="square">
              <a:spAutoFit/>
            </a:bodyPr>
            <a:lstStyle/>
            <a:p>
              <a:r>
                <a:rPr lang="en-IN" sz="1600" b="1" dirty="0">
                  <a:latin typeface="Arial" pitchFamily="34" charset="0"/>
                  <a:cs typeface="Arial" pitchFamily="34" charset="0"/>
                </a:rPr>
                <a:t>Frequently used</a:t>
              </a:r>
            </a:p>
          </p:txBody>
        </p:sp>
        <p:sp>
          <p:nvSpPr>
            <p:cNvPr id="29" name="Rectangle 28"/>
            <p:cNvSpPr/>
            <p:nvPr/>
          </p:nvSpPr>
          <p:spPr>
            <a:xfrm>
              <a:off x="7667731" y="5804086"/>
              <a:ext cx="3048902" cy="344755"/>
            </a:xfrm>
            <a:prstGeom prst="rect">
              <a:avLst/>
            </a:prstGeom>
          </p:spPr>
          <p:txBody>
            <a:bodyPr wrap="square">
              <a:spAutoFit/>
            </a:bodyPr>
            <a:lstStyle/>
            <a:p>
              <a:r>
                <a:rPr lang="en-IN" sz="1600" b="1" dirty="0">
                  <a:latin typeface="Arial" pitchFamily="34" charset="0"/>
                  <a:cs typeface="Arial" pitchFamily="34" charset="0"/>
                </a:rPr>
                <a:t>Generally less accurate</a:t>
              </a:r>
            </a:p>
          </p:txBody>
        </p:sp>
      </p:grpSp>
    </p:spTree>
    <p:extLst>
      <p:ext uri="{BB962C8B-B14F-4D97-AF65-F5344CB8AC3E}">
        <p14:creationId xmlns:p14="http://schemas.microsoft.com/office/powerpoint/2010/main" val="3232382143"/>
      </p:ext>
    </p:extLst>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564231" y="1400175"/>
            <a:ext cx="10982325" cy="4572000"/>
          </a:xfrm>
          <a:prstGeom prst="rect">
            <a:avLst/>
          </a:prstGeom>
        </p:spPr>
      </p:pic>
      <p:sp>
        <p:nvSpPr>
          <p:cNvPr id="33795" name="Slide Number Placeholder 3"/>
          <p:cNvSpPr>
            <a:spLocks noGrp="1"/>
          </p:cNvSpPr>
          <p:nvPr>
            <p:ph type="sldNum" sz="quarter" idx="12"/>
          </p:nvPr>
        </p:nvSpPr>
        <p:spPr bwMode="auto">
          <a:xfrm>
            <a:off x="8610600" y="63563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118" u="sng">
                <a:solidFill>
                  <a:schemeClr val="tx1"/>
                </a:solidFill>
                <a:latin typeface="Times New Roman" panose="02020603050405020304" pitchFamily="18" charset="0"/>
              </a:defRPr>
            </a:lvl1pPr>
            <a:lvl2pPr marL="655579" indent="-252146">
              <a:defRPr sz="2118" u="sng">
                <a:solidFill>
                  <a:schemeClr val="tx1"/>
                </a:solidFill>
                <a:latin typeface="Times New Roman" panose="02020603050405020304" pitchFamily="18" charset="0"/>
              </a:defRPr>
            </a:lvl2pPr>
            <a:lvl3pPr marL="1008583" indent="-201717">
              <a:defRPr sz="2118" u="sng">
                <a:solidFill>
                  <a:schemeClr val="tx1"/>
                </a:solidFill>
                <a:latin typeface="Times New Roman" panose="02020603050405020304" pitchFamily="18" charset="0"/>
              </a:defRPr>
            </a:lvl3pPr>
            <a:lvl4pPr marL="1412016" indent="-201717">
              <a:defRPr sz="2118" u="sng">
                <a:solidFill>
                  <a:schemeClr val="tx1"/>
                </a:solidFill>
                <a:latin typeface="Times New Roman" panose="02020603050405020304" pitchFamily="18" charset="0"/>
              </a:defRPr>
            </a:lvl4pPr>
            <a:lvl5pPr marL="1815450" indent="-201717">
              <a:defRPr sz="2118" u="sng">
                <a:solidFill>
                  <a:schemeClr val="tx1"/>
                </a:solidFill>
                <a:latin typeface="Times New Roman" panose="02020603050405020304" pitchFamily="18" charset="0"/>
              </a:defRPr>
            </a:lvl5pPr>
            <a:lvl6pPr marL="2218883" indent="-201717" eaLnBrk="0" fontAlgn="base" hangingPunct="0">
              <a:spcBef>
                <a:spcPct val="0"/>
              </a:spcBef>
              <a:spcAft>
                <a:spcPct val="0"/>
              </a:spcAft>
              <a:defRPr sz="2118" u="sng">
                <a:solidFill>
                  <a:schemeClr val="tx1"/>
                </a:solidFill>
                <a:latin typeface="Times New Roman" panose="02020603050405020304" pitchFamily="18" charset="0"/>
              </a:defRPr>
            </a:lvl6pPr>
            <a:lvl7pPr marL="2622316" indent="-201717" eaLnBrk="0" fontAlgn="base" hangingPunct="0">
              <a:spcBef>
                <a:spcPct val="0"/>
              </a:spcBef>
              <a:spcAft>
                <a:spcPct val="0"/>
              </a:spcAft>
              <a:defRPr sz="2118" u="sng">
                <a:solidFill>
                  <a:schemeClr val="tx1"/>
                </a:solidFill>
                <a:latin typeface="Times New Roman" panose="02020603050405020304" pitchFamily="18" charset="0"/>
              </a:defRPr>
            </a:lvl7pPr>
            <a:lvl8pPr marL="3025750" indent="-201717" eaLnBrk="0" fontAlgn="base" hangingPunct="0">
              <a:spcBef>
                <a:spcPct val="0"/>
              </a:spcBef>
              <a:spcAft>
                <a:spcPct val="0"/>
              </a:spcAft>
              <a:defRPr sz="2118" u="sng">
                <a:solidFill>
                  <a:schemeClr val="tx1"/>
                </a:solidFill>
                <a:latin typeface="Times New Roman" panose="02020603050405020304" pitchFamily="18" charset="0"/>
              </a:defRPr>
            </a:lvl8pPr>
            <a:lvl9pPr marL="3429183" indent="-201717" eaLnBrk="0" fontAlgn="base" hangingPunct="0">
              <a:spcBef>
                <a:spcPct val="0"/>
              </a:spcBef>
              <a:spcAft>
                <a:spcPct val="0"/>
              </a:spcAft>
              <a:defRPr sz="2118" u="sng">
                <a:solidFill>
                  <a:schemeClr val="tx1"/>
                </a:solidFill>
                <a:latin typeface="Times New Roman" panose="02020603050405020304" pitchFamily="18" charset="0"/>
              </a:defRPr>
            </a:lvl9pPr>
          </a:lstStyle>
          <a:p>
            <a:fld id="{BA758085-81E9-4CA2-9380-823B86810DCC}" type="slidenum">
              <a:rPr lang="en-US" altLang="en-US" sz="1147" u="none">
                <a:solidFill>
                  <a:srgbClr val="898989"/>
                </a:solidFill>
              </a:rPr>
              <a:pPr/>
              <a:t>69</a:t>
            </a:fld>
            <a:endParaRPr lang="en-US" altLang="en-US" sz="1147" u="none" dirty="0">
              <a:solidFill>
                <a:srgbClr val="898989"/>
              </a:solidFill>
            </a:endParaRPr>
          </a:p>
        </p:txBody>
      </p:sp>
      <p:sp>
        <p:nvSpPr>
          <p:cNvPr id="8" name="Rectangle 2"/>
          <p:cNvSpPr>
            <a:spLocks noGrp="1" noChangeArrowheads="1"/>
          </p:cNvSpPr>
          <p:nvPr>
            <p:ph type="title"/>
          </p:nvPr>
        </p:nvSpPr>
        <p:spPr bwMode="auto">
          <a:xfrm>
            <a:off x="751114" y="512956"/>
            <a:ext cx="10411258" cy="5973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0682" tIns="40341" rIns="80682" bIns="40341" numCol="1" rtlCol="0" anchor="t" anchorCtr="0" compatLnSpc="1">
            <a:prstTxWarp prst="textNoShape">
              <a:avLst/>
            </a:prstTxWarp>
            <a:noAutofit/>
          </a:bodyPr>
          <a:lstStyle/>
          <a:p>
            <a:pPr fontAlgn="t"/>
            <a:r>
              <a:rPr lang="en-US" altLang="en-US" sz="3600" dirty="0" smtClean="0"/>
              <a:t>Procurement Planning – Analogous Sample</a:t>
            </a:r>
            <a:endParaRPr lang="en-US" altLang="en-US" sz="3600" dirty="0"/>
          </a:p>
        </p:txBody>
      </p:sp>
      <mc:AlternateContent xmlns:mc="http://schemas.openxmlformats.org/markup-compatibility/2006" xmlns:a14="http://schemas.microsoft.com/office/drawing/2010/main">
        <mc:Choice Requires="a14">
          <p:sp>
            <p:nvSpPr>
              <p:cNvPr id="6" name="Rounded Rectangular Callout 5"/>
              <p:cNvSpPr/>
              <p:nvPr/>
            </p:nvSpPr>
            <p:spPr>
              <a:xfrm>
                <a:off x="6055394" y="4505521"/>
                <a:ext cx="5106978" cy="775759"/>
              </a:xfrm>
              <a:prstGeom prst="wedgeRoundRectCallout">
                <a:avLst>
                  <a:gd name="adj1" fmla="val 47538"/>
                  <a:gd name="adj2" fmla="val -203667"/>
                  <a:gd name="adj3" fmla="val 16667"/>
                </a:avLst>
              </a:prstGeom>
              <a:solidFill>
                <a:srgbClr val="950A31"/>
              </a:solidFill>
              <a:ln>
                <a:noFill/>
              </a:ln>
              <a:effectLst>
                <a:outerShdw blurRad="50800" dist="76200" algn="tl" rotWithShape="0">
                  <a:srgbClr val="000000">
                    <a:alpha val="52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14:m>
                  <m:oMath xmlns:m="http://schemas.openxmlformats.org/officeDocument/2006/math">
                    <m:f>
                      <m:fPr>
                        <m:ctrlPr>
                          <a:rPr lang="en-US" sz="1700" b="1" i="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ambria Math" panose="02040503050406030204" pitchFamily="18" charset="0"/>
                          </a:rPr>
                        </m:ctrlPr>
                      </m:fPr>
                      <m:num>
                        <m:r>
                          <m:rPr>
                            <m:nor/>
                          </m:rPr>
                          <a:rPr lang="en-US" sz="17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m:t>($33,086 + $33,522 + $33,350 + $32,390) </m:t>
                        </m:r>
                      </m:num>
                      <m:den>
                        <m:r>
                          <a:rPr lang="en-US" sz="1700"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ambria Math" panose="02040503050406030204" pitchFamily="18" charset="0"/>
                          </a:rPr>
                          <m:t>𝟒</m:t>
                        </m:r>
                      </m:den>
                    </m:f>
                  </m:oMath>
                </a14:m>
                <a:r>
                  <a:rPr lang="en-US" sz="17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 = </a:t>
                </a:r>
                <a14:m>
                  <m:oMath xmlns:m="http://schemas.openxmlformats.org/officeDocument/2006/math">
                    <m:r>
                      <m:rPr>
                        <m:nor/>
                      </m:rPr>
                      <a:rPr lang="en-US" sz="17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m:t>$</m:t>
                    </m:r>
                    <m:r>
                      <a:rPr lang="en-US" sz="1700" b="1" i="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ambria Math" panose="02040503050406030204" pitchFamily="18" charset="0"/>
                      </a:rPr>
                      <m:t> </m:t>
                    </m:r>
                  </m:oMath>
                </a14:m>
                <a:r>
                  <a:rPr lang="en-US" sz="17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33,087</a:t>
                </a:r>
                <a:endParaRPr lang="en-US" sz="17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mc:Choice>
        <mc:Fallback xmlns="">
          <p:sp>
            <p:nvSpPr>
              <p:cNvPr id="6" name="Rounded Rectangular Callout 5"/>
              <p:cNvSpPr>
                <a:spLocks noRot="1" noChangeAspect="1" noMove="1" noResize="1" noEditPoints="1" noAdjustHandles="1" noChangeArrowheads="1" noChangeShapeType="1" noTextEdit="1"/>
              </p:cNvSpPr>
              <p:nvPr/>
            </p:nvSpPr>
            <p:spPr>
              <a:xfrm>
                <a:off x="6055394" y="4505521"/>
                <a:ext cx="5106978" cy="775759"/>
              </a:xfrm>
              <a:prstGeom prst="wedgeRoundRectCallout">
                <a:avLst>
                  <a:gd name="adj1" fmla="val 47538"/>
                  <a:gd name="adj2" fmla="val -203667"/>
                  <a:gd name="adj3" fmla="val 16667"/>
                </a:avLst>
              </a:prstGeom>
              <a:blipFill rotWithShape="0">
                <a:blip r:embed="rId4"/>
                <a:stretch>
                  <a:fillRect/>
                </a:stretch>
              </a:blipFill>
              <a:ln>
                <a:noFill/>
              </a:ln>
              <a:effectLst>
                <a:outerShdw blurRad="50800" dist="76200" algn="tl" rotWithShape="0">
                  <a:srgbClr val="000000">
                    <a:alpha val="52000"/>
                  </a:srgbClr>
                </a:outerShdw>
              </a:effectLst>
            </p:spPr>
            <p:txBody>
              <a:bodyPr/>
              <a:lstStyle/>
              <a:p>
                <a:r>
                  <a:rPr lang="en-US">
                    <a:noFill/>
                  </a:rPr>
                  <a:t> </a:t>
                </a:r>
              </a:p>
            </p:txBody>
          </p:sp>
        </mc:Fallback>
      </mc:AlternateContent>
      <p:sp>
        <p:nvSpPr>
          <p:cNvPr id="4" name="Rectangle 3"/>
          <p:cNvSpPr/>
          <p:nvPr/>
        </p:nvSpPr>
        <p:spPr>
          <a:xfrm>
            <a:off x="6858000" y="3133725"/>
            <a:ext cx="4572000" cy="190500"/>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8-Point Star 6"/>
          <p:cNvSpPr/>
          <p:nvPr/>
        </p:nvSpPr>
        <p:spPr>
          <a:xfrm>
            <a:off x="10611726" y="1573250"/>
            <a:ext cx="1247386" cy="1144378"/>
          </a:xfrm>
          <a:prstGeom prst="star8">
            <a:avLst/>
          </a:prstGeom>
          <a:noFill/>
          <a:ln w="3492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 name="TextBox 8"/>
          <p:cNvSpPr txBox="1"/>
          <p:nvPr/>
        </p:nvSpPr>
        <p:spPr>
          <a:xfrm>
            <a:off x="10904166" y="1779096"/>
            <a:ext cx="661392" cy="646331"/>
          </a:xfrm>
          <a:prstGeom prst="rect">
            <a:avLst/>
          </a:prstGeom>
          <a:noFill/>
        </p:spPr>
        <p:txBody>
          <a:bodyPr wrap="square" rtlCol="0">
            <a:spAutoFit/>
          </a:bodyPr>
          <a:lstStyle/>
          <a:p>
            <a:pPr algn="ctr"/>
            <a:r>
              <a:rPr lang="en-US" sz="3600" dirty="0" smtClean="0"/>
              <a:t>18</a:t>
            </a:r>
            <a:endParaRPr lang="en-US" sz="3600" dirty="0"/>
          </a:p>
        </p:txBody>
      </p:sp>
    </p:spTree>
    <p:extLst>
      <p:ext uri="{BB962C8B-B14F-4D97-AF65-F5344CB8AC3E}">
        <p14:creationId xmlns:p14="http://schemas.microsoft.com/office/powerpoint/2010/main" val="30601546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xit" presetSubtype="0" fill="hold" grpId="1" nodeType="withEffect">
                                  <p:stCondLst>
                                    <p:cond delay="0"/>
                                  </p:stCondLst>
                                  <p:childTnLst>
                                    <p:set>
                                      <p:cBhvr>
                                        <p:cTn id="14" dur="1" fill="hold">
                                          <p:stCondLst>
                                            <p:cond delay="0"/>
                                          </p:stCondLst>
                                        </p:cTn>
                                        <p:tgtEl>
                                          <p:spTgt spid="9"/>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7"/>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heel(1)">
                                      <p:cBhvr>
                                        <p:cTn id="21" dur="20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animEffect transition="in" filter="fade">
                                      <p:cBhvr>
                                        <p:cTn id="31" dur="1000"/>
                                        <p:tgtEl>
                                          <p:spTgt spid="6">
                                            <p:txEl>
                                              <p:pRg st="0" end="0"/>
                                            </p:txEl>
                                          </p:spTgt>
                                        </p:tgtEl>
                                      </p:cBhvr>
                                    </p:animEffect>
                                    <p:anim calcmode="lin" valueType="num">
                                      <p:cBhvr>
                                        <p:cTn id="32"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33"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7" grpId="0" animBg="1"/>
      <p:bldP spid="7" grpId="1" animBg="1"/>
      <p:bldP spid="9" grpId="0"/>
      <p:bldP spid="9" grpId="1"/>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5" name="Slide Number Placeholder 3"/>
          <p:cNvSpPr>
            <a:spLocks noGrp="1"/>
          </p:cNvSpPr>
          <p:nvPr>
            <p:ph type="sldNum" sz="quarter" idx="12"/>
          </p:nvPr>
        </p:nvSpPr>
        <p:spPr bwMode="auto">
          <a:xfrm>
            <a:off x="8610600" y="63563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118" u="sng">
                <a:solidFill>
                  <a:schemeClr val="tx1"/>
                </a:solidFill>
                <a:latin typeface="Times New Roman" panose="02020603050405020304" pitchFamily="18" charset="0"/>
              </a:defRPr>
            </a:lvl1pPr>
            <a:lvl2pPr marL="655579" indent="-252146">
              <a:defRPr sz="2118" u="sng">
                <a:solidFill>
                  <a:schemeClr val="tx1"/>
                </a:solidFill>
                <a:latin typeface="Times New Roman" panose="02020603050405020304" pitchFamily="18" charset="0"/>
              </a:defRPr>
            </a:lvl2pPr>
            <a:lvl3pPr marL="1008583" indent="-201717">
              <a:defRPr sz="2118" u="sng">
                <a:solidFill>
                  <a:schemeClr val="tx1"/>
                </a:solidFill>
                <a:latin typeface="Times New Roman" panose="02020603050405020304" pitchFamily="18" charset="0"/>
              </a:defRPr>
            </a:lvl3pPr>
            <a:lvl4pPr marL="1412016" indent="-201717">
              <a:defRPr sz="2118" u="sng">
                <a:solidFill>
                  <a:schemeClr val="tx1"/>
                </a:solidFill>
                <a:latin typeface="Times New Roman" panose="02020603050405020304" pitchFamily="18" charset="0"/>
              </a:defRPr>
            </a:lvl4pPr>
            <a:lvl5pPr marL="1815450" indent="-201717">
              <a:defRPr sz="2118" u="sng">
                <a:solidFill>
                  <a:schemeClr val="tx1"/>
                </a:solidFill>
                <a:latin typeface="Times New Roman" panose="02020603050405020304" pitchFamily="18" charset="0"/>
              </a:defRPr>
            </a:lvl5pPr>
            <a:lvl6pPr marL="2218883" indent="-201717" eaLnBrk="0" fontAlgn="base" hangingPunct="0">
              <a:spcBef>
                <a:spcPct val="0"/>
              </a:spcBef>
              <a:spcAft>
                <a:spcPct val="0"/>
              </a:spcAft>
              <a:defRPr sz="2118" u="sng">
                <a:solidFill>
                  <a:schemeClr val="tx1"/>
                </a:solidFill>
                <a:latin typeface="Times New Roman" panose="02020603050405020304" pitchFamily="18" charset="0"/>
              </a:defRPr>
            </a:lvl6pPr>
            <a:lvl7pPr marL="2622316" indent="-201717" eaLnBrk="0" fontAlgn="base" hangingPunct="0">
              <a:spcBef>
                <a:spcPct val="0"/>
              </a:spcBef>
              <a:spcAft>
                <a:spcPct val="0"/>
              </a:spcAft>
              <a:defRPr sz="2118" u="sng">
                <a:solidFill>
                  <a:schemeClr val="tx1"/>
                </a:solidFill>
                <a:latin typeface="Times New Roman" panose="02020603050405020304" pitchFamily="18" charset="0"/>
              </a:defRPr>
            </a:lvl7pPr>
            <a:lvl8pPr marL="3025750" indent="-201717" eaLnBrk="0" fontAlgn="base" hangingPunct="0">
              <a:spcBef>
                <a:spcPct val="0"/>
              </a:spcBef>
              <a:spcAft>
                <a:spcPct val="0"/>
              </a:spcAft>
              <a:defRPr sz="2118" u="sng">
                <a:solidFill>
                  <a:schemeClr val="tx1"/>
                </a:solidFill>
                <a:latin typeface="Times New Roman" panose="02020603050405020304" pitchFamily="18" charset="0"/>
              </a:defRPr>
            </a:lvl8pPr>
            <a:lvl9pPr marL="3429183" indent="-201717" eaLnBrk="0" fontAlgn="base" hangingPunct="0">
              <a:spcBef>
                <a:spcPct val="0"/>
              </a:spcBef>
              <a:spcAft>
                <a:spcPct val="0"/>
              </a:spcAft>
              <a:defRPr sz="2118" u="sng">
                <a:solidFill>
                  <a:schemeClr val="tx1"/>
                </a:solidFill>
                <a:latin typeface="Times New Roman" panose="02020603050405020304" pitchFamily="18" charset="0"/>
              </a:defRPr>
            </a:lvl9pPr>
          </a:lstStyle>
          <a:p>
            <a:fld id="{C5EBB03E-0099-4AD2-98CA-F51D45724E69}" type="slidenum">
              <a:rPr lang="en-US" altLang="en-US" sz="1147" u="none">
                <a:solidFill>
                  <a:srgbClr val="898989"/>
                </a:solidFill>
              </a:rPr>
              <a:pPr/>
              <a:t>7</a:t>
            </a:fld>
            <a:endParaRPr lang="en-US" altLang="en-US" sz="1147" u="none">
              <a:solidFill>
                <a:srgbClr val="898989"/>
              </a:solidFill>
            </a:endParaRPr>
          </a:p>
        </p:txBody>
      </p:sp>
      <p:sp>
        <p:nvSpPr>
          <p:cNvPr id="7" name="Rectangle 2"/>
          <p:cNvSpPr txBox="1">
            <a:spLocks noChangeArrowheads="1"/>
          </p:cNvSpPr>
          <p:nvPr/>
        </p:nvSpPr>
        <p:spPr bwMode="auto">
          <a:xfrm>
            <a:off x="825190" y="512956"/>
            <a:ext cx="10337181" cy="74119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0682" tIns="40341" rIns="80682" bIns="40341" numCol="1" rtlCol="0" anchor="t" anchorCtr="0" compatLnSpc="1">
            <a:prstTxWarp prst="textNoShape">
              <a:avLst/>
            </a:prstTxWarp>
            <a:normAutofit/>
          </a:bodyPr>
          <a:lstStyle>
            <a:lvl1pPr algn="l" defTabSz="914400" rtl="0" eaLnBrk="1" latinLnBrk="0" hangingPunct="1">
              <a:lnSpc>
                <a:spcPct val="100000"/>
              </a:lnSpc>
              <a:spcBef>
                <a:spcPct val="0"/>
              </a:spcBef>
              <a:buNone/>
              <a:defRPr sz="4400" b="1" u="none" kern="1200" baseline="0">
                <a:solidFill>
                  <a:srgbClr val="336600"/>
                </a:solidFill>
                <a:latin typeface="Arial" panose="020B0604020202020204" pitchFamily="34" charset="0"/>
                <a:ea typeface="+mj-ea"/>
                <a:cs typeface="Arial" panose="020B0604020202020204" pitchFamily="34" charset="0"/>
              </a:defRPr>
            </a:lvl1pPr>
          </a:lstStyle>
          <a:p>
            <a:pPr fontAlgn="t"/>
            <a:r>
              <a:rPr lang="en-US" altLang="en-US" sz="3600" dirty="0" smtClean="0"/>
              <a:t>Introductions</a:t>
            </a:r>
          </a:p>
        </p:txBody>
      </p:sp>
      <p:grpSp>
        <p:nvGrpSpPr>
          <p:cNvPr id="3" name="Group 2"/>
          <p:cNvGrpSpPr/>
          <p:nvPr/>
        </p:nvGrpSpPr>
        <p:grpSpPr>
          <a:xfrm>
            <a:off x="2678343" y="1429712"/>
            <a:ext cx="6554868" cy="5194111"/>
            <a:chOff x="2670639" y="673040"/>
            <a:chExt cx="6850723" cy="5511921"/>
          </a:xfrm>
        </p:grpSpPr>
        <p:grpSp>
          <p:nvGrpSpPr>
            <p:cNvPr id="8" name="Group 7"/>
            <p:cNvGrpSpPr/>
            <p:nvPr/>
          </p:nvGrpSpPr>
          <p:grpSpPr>
            <a:xfrm rot="21134459">
              <a:off x="5342367" y="3846827"/>
              <a:ext cx="1495822" cy="2338134"/>
              <a:chOff x="3344154" y="4171480"/>
              <a:chExt cx="1600996" cy="2500151"/>
            </a:xfrm>
          </p:grpSpPr>
          <p:sp>
            <p:nvSpPr>
              <p:cNvPr id="21" name="Rectangle 20"/>
              <p:cNvSpPr/>
              <p:nvPr/>
            </p:nvSpPr>
            <p:spPr>
              <a:xfrm rot="19506721">
                <a:off x="4100749" y="4548952"/>
                <a:ext cx="844401" cy="2122679"/>
              </a:xfrm>
              <a:prstGeom prst="rect">
                <a:avLst/>
              </a:prstGeom>
              <a:solidFill>
                <a:srgbClr val="6DAF27"/>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
            <p:nvSpPr>
              <p:cNvPr id="22" name="Rectangle 21"/>
              <p:cNvSpPr/>
              <p:nvPr/>
            </p:nvSpPr>
            <p:spPr>
              <a:xfrm rot="19506721">
                <a:off x="3344154" y="4171480"/>
                <a:ext cx="573276" cy="331105"/>
              </a:xfrm>
              <a:prstGeom prst="rect">
                <a:avLst/>
              </a:prstGeom>
              <a:solidFill>
                <a:srgbClr val="6DAF27"/>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
            <p:nvSpPr>
              <p:cNvPr id="23" name="Rectangle 22"/>
              <p:cNvSpPr/>
              <p:nvPr/>
            </p:nvSpPr>
            <p:spPr>
              <a:xfrm rot="19506721">
                <a:off x="3457267" y="4434648"/>
                <a:ext cx="740564" cy="333926"/>
              </a:xfrm>
              <a:prstGeom prst="rect">
                <a:avLst/>
              </a:prstGeom>
              <a:solidFill>
                <a:srgbClr val="F99325"/>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grpSp>
        <p:grpSp>
          <p:nvGrpSpPr>
            <p:cNvPr id="9" name="Group 8"/>
            <p:cNvGrpSpPr/>
            <p:nvPr/>
          </p:nvGrpSpPr>
          <p:grpSpPr>
            <a:xfrm>
              <a:off x="3542593" y="1149589"/>
              <a:ext cx="5978769" cy="2696308"/>
              <a:chOff x="1242642" y="1758463"/>
              <a:chExt cx="5779480" cy="2332892"/>
            </a:xfrm>
          </p:grpSpPr>
          <p:sp>
            <p:nvSpPr>
              <p:cNvPr id="17" name="Round Same Side Corner Rectangle 16"/>
              <p:cNvSpPr/>
              <p:nvPr/>
            </p:nvSpPr>
            <p:spPr>
              <a:xfrm rot="5400000">
                <a:off x="3716218" y="-597878"/>
                <a:ext cx="574429" cy="5287111"/>
              </a:xfrm>
              <a:prstGeom prst="round2SameRect">
                <a:avLst>
                  <a:gd name="adj1" fmla="val 50000"/>
                  <a:gd name="adj2" fmla="val 0"/>
                </a:avLst>
              </a:prstGeom>
              <a:solidFill>
                <a:srgbClr val="F99325"/>
              </a:solidFill>
              <a:ln w="12700" cap="flat" cmpd="sng" algn="ctr">
                <a:noFill/>
                <a:prstDash val="solid"/>
                <a:miter lim="800000"/>
              </a:ln>
              <a:effectLst/>
            </p:spPr>
            <p:txBody>
              <a:bodyPr vert="vert27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400" b="1" dirty="0" smtClean="0">
                    <a:solidFill>
                      <a:sysClr val="window" lastClr="FFFFFF"/>
                    </a:solidFill>
                    <a:latin typeface="Arial" panose="020B0604020202020204" pitchFamily="34" charset="0"/>
                    <a:cs typeface="Arial" panose="020B0604020202020204" pitchFamily="34" charset="0"/>
                  </a:rPr>
                  <a:t>Name</a:t>
                </a:r>
                <a:endParaRPr kumimoji="0" lang="en-US" sz="2400" b="1" i="0" u="none" strike="noStrike" kern="1200" cap="none" spc="0" normalizeH="0" baseline="0" noProof="0" dirty="0">
                  <a:ln>
                    <a:noFill/>
                  </a:ln>
                  <a:solidFill>
                    <a:sysClr val="window" lastClr="FFFFFF"/>
                  </a:solidFill>
                  <a:effectLst/>
                  <a:uLnTx/>
                  <a:uFillTx/>
                  <a:latin typeface="Arial" panose="020B0604020202020204" pitchFamily="34" charset="0"/>
                  <a:cs typeface="Arial" panose="020B0604020202020204" pitchFamily="34" charset="0"/>
                </a:endParaRPr>
              </a:p>
            </p:txBody>
          </p:sp>
          <p:sp>
            <p:nvSpPr>
              <p:cNvPr id="18" name="Round Same Side Corner Rectangle 17"/>
              <p:cNvSpPr/>
              <p:nvPr/>
            </p:nvSpPr>
            <p:spPr>
              <a:xfrm rot="5400000">
                <a:off x="3833446" y="902679"/>
                <a:ext cx="597873" cy="5779479"/>
              </a:xfrm>
              <a:prstGeom prst="round2SameRect">
                <a:avLst>
                  <a:gd name="adj1" fmla="val 50000"/>
                  <a:gd name="adj2" fmla="val 0"/>
                </a:avLst>
              </a:prstGeom>
              <a:solidFill>
                <a:srgbClr val="188ED6"/>
              </a:solidFill>
              <a:ln w="12700" cap="flat" cmpd="sng" algn="ctr">
                <a:noFill/>
                <a:prstDash val="solid"/>
                <a:miter lim="800000"/>
              </a:ln>
              <a:effectLst/>
            </p:spPr>
            <p:txBody>
              <a:bodyPr vert="vert27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ysClr val="window" lastClr="FFFFFF"/>
                    </a:solidFill>
                    <a:effectLst/>
                    <a:uLnTx/>
                    <a:uFillTx/>
                    <a:latin typeface="Arial" panose="020B0604020202020204" pitchFamily="34" charset="0"/>
                    <a:ea typeface="+mn-ea"/>
                    <a:cs typeface="Arial" panose="020B0604020202020204" pitchFamily="34" charset="0"/>
                  </a:rPr>
                  <a:t>Years of Experience</a:t>
                </a:r>
                <a:endParaRPr kumimoji="0" lang="en-US" sz="2400" b="1" i="0" u="none" strike="noStrike" kern="1200" cap="none" spc="0" normalizeH="0" baseline="0" noProof="0" dirty="0">
                  <a:ln>
                    <a:noFill/>
                  </a:ln>
                  <a:solidFill>
                    <a:sysClr val="window" lastClr="FFFFFF"/>
                  </a:solidFill>
                  <a:effectLst/>
                  <a:uLnTx/>
                  <a:uFillTx/>
                  <a:latin typeface="Arial" panose="020B0604020202020204" pitchFamily="34" charset="0"/>
                  <a:ea typeface="+mn-ea"/>
                  <a:cs typeface="Arial" panose="020B0604020202020204" pitchFamily="34" charset="0"/>
                </a:endParaRPr>
              </a:p>
            </p:txBody>
          </p:sp>
          <p:sp>
            <p:nvSpPr>
              <p:cNvPr id="19" name="Round Same Side Corner Rectangle 18"/>
              <p:cNvSpPr/>
              <p:nvPr/>
            </p:nvSpPr>
            <p:spPr>
              <a:xfrm rot="5400000">
                <a:off x="3376242" y="187571"/>
                <a:ext cx="574433" cy="4841633"/>
              </a:xfrm>
              <a:prstGeom prst="round2SameRect">
                <a:avLst>
                  <a:gd name="adj1" fmla="val 50000"/>
                  <a:gd name="adj2" fmla="val 0"/>
                </a:avLst>
              </a:prstGeom>
              <a:solidFill>
                <a:srgbClr val="6DAF27"/>
              </a:solidFill>
              <a:ln w="12700" cap="flat" cmpd="sng" algn="ctr">
                <a:noFill/>
                <a:prstDash val="solid"/>
                <a:miter lim="800000"/>
              </a:ln>
              <a:effectLst/>
            </p:spPr>
            <p:txBody>
              <a:bodyPr vert="vert27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ysClr val="window" lastClr="FFFFFF"/>
                    </a:solidFill>
                    <a:effectLst/>
                    <a:uLnTx/>
                    <a:uFillTx/>
                    <a:latin typeface="Arial" panose="020B0604020202020204" pitchFamily="34" charset="0"/>
                    <a:ea typeface="+mn-ea"/>
                    <a:cs typeface="Arial" panose="020B0604020202020204" pitchFamily="34" charset="0"/>
                  </a:rPr>
                  <a:t>Organization</a:t>
                </a:r>
                <a:endParaRPr kumimoji="0" lang="en-US" sz="2400" b="1" i="0" u="none" strike="noStrike" kern="1200" cap="none" spc="0" normalizeH="0" baseline="0" noProof="0" dirty="0">
                  <a:ln>
                    <a:noFill/>
                  </a:ln>
                  <a:solidFill>
                    <a:sysClr val="window" lastClr="FFFFFF"/>
                  </a:solidFill>
                  <a:effectLst/>
                  <a:uLnTx/>
                  <a:uFillTx/>
                  <a:latin typeface="Arial" panose="020B0604020202020204" pitchFamily="34" charset="0"/>
                  <a:ea typeface="+mn-ea"/>
                  <a:cs typeface="Arial" panose="020B0604020202020204" pitchFamily="34" charset="0"/>
                </a:endParaRPr>
              </a:p>
            </p:txBody>
          </p:sp>
          <p:sp>
            <p:nvSpPr>
              <p:cNvPr id="20" name="Round Same Side Corner Rectangle 19"/>
              <p:cNvSpPr/>
              <p:nvPr/>
            </p:nvSpPr>
            <p:spPr>
              <a:xfrm rot="5400000">
                <a:off x="3505199" y="633047"/>
                <a:ext cx="597877" cy="5122989"/>
              </a:xfrm>
              <a:prstGeom prst="round2SameRect">
                <a:avLst>
                  <a:gd name="adj1" fmla="val 50000"/>
                  <a:gd name="adj2" fmla="val 0"/>
                </a:avLst>
              </a:prstGeom>
              <a:solidFill>
                <a:srgbClr val="4EB9C1"/>
              </a:solidFill>
              <a:ln w="12700" cap="flat" cmpd="sng" algn="ctr">
                <a:noFill/>
                <a:prstDash val="solid"/>
                <a:miter lim="800000"/>
              </a:ln>
              <a:effectLst/>
            </p:spPr>
            <p:txBody>
              <a:bodyPr vert="vert27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ysClr val="window" lastClr="FFFFFF"/>
                    </a:solidFill>
                    <a:effectLst/>
                    <a:uLnTx/>
                    <a:uFillTx/>
                    <a:latin typeface="Arial" panose="020B0604020202020204" pitchFamily="34" charset="0"/>
                    <a:ea typeface="+mn-ea"/>
                    <a:cs typeface="Arial" panose="020B0604020202020204" pitchFamily="34" charset="0"/>
                  </a:rPr>
                  <a:t>Position</a:t>
                </a:r>
                <a:endParaRPr kumimoji="0" lang="en-US" sz="2400" b="1" i="0" u="none" strike="noStrike" kern="1200" cap="none" spc="0" normalizeH="0" baseline="0" noProof="0" dirty="0">
                  <a:ln>
                    <a:noFill/>
                  </a:ln>
                  <a:solidFill>
                    <a:sysClr val="window" lastClr="FFFFFF"/>
                  </a:solidFill>
                  <a:effectLst/>
                  <a:uLnTx/>
                  <a:uFillTx/>
                  <a:latin typeface="Arial" panose="020B0604020202020204" pitchFamily="34" charset="0"/>
                  <a:ea typeface="+mn-ea"/>
                  <a:cs typeface="Arial" panose="020B0604020202020204" pitchFamily="34" charset="0"/>
                </a:endParaRPr>
              </a:p>
            </p:txBody>
          </p:sp>
        </p:grpSp>
        <p:grpSp>
          <p:nvGrpSpPr>
            <p:cNvPr id="10" name="Group 9"/>
            <p:cNvGrpSpPr/>
            <p:nvPr/>
          </p:nvGrpSpPr>
          <p:grpSpPr>
            <a:xfrm>
              <a:off x="2670639" y="673040"/>
              <a:ext cx="3657600" cy="3661505"/>
              <a:chOff x="323799" y="1059174"/>
              <a:chExt cx="3657600" cy="3661505"/>
            </a:xfrm>
          </p:grpSpPr>
          <p:sp>
            <p:nvSpPr>
              <p:cNvPr id="15" name="Oval 14"/>
              <p:cNvSpPr/>
              <p:nvPr/>
            </p:nvSpPr>
            <p:spPr>
              <a:xfrm>
                <a:off x="323799" y="1059174"/>
                <a:ext cx="3657600" cy="3661505"/>
              </a:xfrm>
              <a:prstGeom prst="ellipse">
                <a:avLst/>
              </a:prstGeom>
              <a:solidFill>
                <a:srgbClr val="73166F">
                  <a:lumMod val="60000"/>
                  <a:lumOff val="40000"/>
                </a:srgbClr>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
            <p:nvSpPr>
              <p:cNvPr id="16" name="Oval 15"/>
              <p:cNvSpPr/>
              <p:nvPr/>
            </p:nvSpPr>
            <p:spPr>
              <a:xfrm>
                <a:off x="506679" y="1244006"/>
                <a:ext cx="3291840" cy="3291840"/>
              </a:xfrm>
              <a:prstGeom prst="ellipse">
                <a:avLst/>
              </a:prstGeom>
              <a:solidFill>
                <a:srgbClr val="73166F"/>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grpSp>
        <p:grpSp>
          <p:nvGrpSpPr>
            <p:cNvPr id="11" name="Group 10"/>
            <p:cNvGrpSpPr>
              <a:grpSpLocks noChangeAspect="1"/>
            </p:cNvGrpSpPr>
            <p:nvPr/>
          </p:nvGrpSpPr>
          <p:grpSpPr bwMode="auto">
            <a:xfrm>
              <a:off x="3648716" y="1553792"/>
              <a:ext cx="1630363" cy="1911352"/>
              <a:chOff x="3353" y="1222"/>
              <a:chExt cx="1027" cy="1204"/>
            </a:xfrm>
            <a:solidFill>
              <a:sysClr val="window" lastClr="FFFFFF"/>
            </a:solidFill>
          </p:grpSpPr>
          <p:sp>
            <p:nvSpPr>
              <p:cNvPr id="12" name="Freeform 11"/>
              <p:cNvSpPr>
                <a:spLocks/>
              </p:cNvSpPr>
              <p:nvPr/>
            </p:nvSpPr>
            <p:spPr bwMode="auto">
              <a:xfrm>
                <a:off x="4034" y="2055"/>
                <a:ext cx="340" cy="371"/>
              </a:xfrm>
              <a:custGeom>
                <a:avLst/>
                <a:gdLst>
                  <a:gd name="T0" fmla="*/ 552 w 1021"/>
                  <a:gd name="T1" fmla="*/ 3 h 1113"/>
                  <a:gd name="T2" fmla="*/ 629 w 1021"/>
                  <a:gd name="T3" fmla="*/ 27 h 1113"/>
                  <a:gd name="T4" fmla="*/ 696 w 1021"/>
                  <a:gd name="T5" fmla="*/ 70 h 1113"/>
                  <a:gd name="T6" fmla="*/ 747 w 1021"/>
                  <a:gd name="T7" fmla="*/ 131 h 1113"/>
                  <a:gd name="T8" fmla="*/ 781 w 1021"/>
                  <a:gd name="T9" fmla="*/ 205 h 1113"/>
                  <a:gd name="T10" fmla="*/ 793 w 1021"/>
                  <a:gd name="T11" fmla="*/ 288 h 1113"/>
                  <a:gd name="T12" fmla="*/ 781 w 1021"/>
                  <a:gd name="T13" fmla="*/ 373 h 1113"/>
                  <a:gd name="T14" fmla="*/ 750 w 1021"/>
                  <a:gd name="T15" fmla="*/ 456 h 1113"/>
                  <a:gd name="T16" fmla="*/ 701 w 1021"/>
                  <a:gd name="T17" fmla="*/ 530 h 1113"/>
                  <a:gd name="T18" fmla="*/ 637 w 1021"/>
                  <a:gd name="T19" fmla="*/ 588 h 1113"/>
                  <a:gd name="T20" fmla="*/ 742 w 1021"/>
                  <a:gd name="T21" fmla="*/ 628 h 1113"/>
                  <a:gd name="T22" fmla="*/ 835 w 1021"/>
                  <a:gd name="T23" fmla="*/ 685 h 1113"/>
                  <a:gd name="T24" fmla="*/ 912 w 1021"/>
                  <a:gd name="T25" fmla="*/ 754 h 1113"/>
                  <a:gd name="T26" fmla="*/ 971 w 1021"/>
                  <a:gd name="T27" fmla="*/ 831 h 1113"/>
                  <a:gd name="T28" fmla="*/ 1008 w 1021"/>
                  <a:gd name="T29" fmla="*/ 910 h 1113"/>
                  <a:gd name="T30" fmla="*/ 1021 w 1021"/>
                  <a:gd name="T31" fmla="*/ 985 h 1113"/>
                  <a:gd name="T32" fmla="*/ 1008 w 1021"/>
                  <a:gd name="T33" fmla="*/ 1018 h 1113"/>
                  <a:gd name="T34" fmla="*/ 969 w 1021"/>
                  <a:gd name="T35" fmla="*/ 1046 h 1113"/>
                  <a:gd name="T36" fmla="*/ 908 w 1021"/>
                  <a:gd name="T37" fmla="*/ 1069 h 1113"/>
                  <a:gd name="T38" fmla="*/ 831 w 1021"/>
                  <a:gd name="T39" fmla="*/ 1087 h 1113"/>
                  <a:gd name="T40" fmla="*/ 741 w 1021"/>
                  <a:gd name="T41" fmla="*/ 1101 h 1113"/>
                  <a:gd name="T42" fmla="*/ 641 w 1021"/>
                  <a:gd name="T43" fmla="*/ 1110 h 1113"/>
                  <a:gd name="T44" fmla="*/ 536 w 1021"/>
                  <a:gd name="T45" fmla="*/ 1113 h 1113"/>
                  <a:gd name="T46" fmla="*/ 431 w 1021"/>
                  <a:gd name="T47" fmla="*/ 1112 h 1113"/>
                  <a:gd name="T48" fmla="*/ 330 w 1021"/>
                  <a:gd name="T49" fmla="*/ 1107 h 1113"/>
                  <a:gd name="T50" fmla="*/ 234 w 1021"/>
                  <a:gd name="T51" fmla="*/ 1095 h 1113"/>
                  <a:gd name="T52" fmla="*/ 150 w 1021"/>
                  <a:gd name="T53" fmla="*/ 1079 h 1113"/>
                  <a:gd name="T54" fmla="*/ 81 w 1021"/>
                  <a:gd name="T55" fmla="*/ 1059 h 1113"/>
                  <a:gd name="T56" fmla="*/ 30 w 1021"/>
                  <a:gd name="T57" fmla="*/ 1033 h 1113"/>
                  <a:gd name="T58" fmla="*/ 4 w 1021"/>
                  <a:gd name="T59" fmla="*/ 1002 h 1113"/>
                  <a:gd name="T60" fmla="*/ 4 w 1021"/>
                  <a:gd name="T61" fmla="*/ 948 h 1113"/>
                  <a:gd name="T62" fmla="*/ 29 w 1021"/>
                  <a:gd name="T63" fmla="*/ 870 h 1113"/>
                  <a:gd name="T64" fmla="*/ 77 w 1021"/>
                  <a:gd name="T65" fmla="*/ 792 h 1113"/>
                  <a:gd name="T66" fmla="*/ 145 w 1021"/>
                  <a:gd name="T67" fmla="*/ 718 h 1113"/>
                  <a:gd name="T68" fmla="*/ 231 w 1021"/>
                  <a:gd name="T69" fmla="*/ 654 h 1113"/>
                  <a:gd name="T70" fmla="*/ 331 w 1021"/>
                  <a:gd name="T71" fmla="*/ 605 h 1113"/>
                  <a:gd name="T72" fmla="*/ 352 w 1021"/>
                  <a:gd name="T73" fmla="*/ 562 h 1113"/>
                  <a:gd name="T74" fmla="*/ 295 w 1021"/>
                  <a:gd name="T75" fmla="*/ 495 h 1113"/>
                  <a:gd name="T76" fmla="*/ 254 w 1021"/>
                  <a:gd name="T77" fmla="*/ 415 h 1113"/>
                  <a:gd name="T78" fmla="*/ 231 w 1021"/>
                  <a:gd name="T79" fmla="*/ 330 h 1113"/>
                  <a:gd name="T80" fmla="*/ 231 w 1021"/>
                  <a:gd name="T81" fmla="*/ 246 h 1113"/>
                  <a:gd name="T82" fmla="*/ 255 w 1021"/>
                  <a:gd name="T83" fmla="*/ 167 h 1113"/>
                  <a:gd name="T84" fmla="*/ 298 w 1021"/>
                  <a:gd name="T85" fmla="*/ 99 h 1113"/>
                  <a:gd name="T86" fmla="*/ 358 w 1021"/>
                  <a:gd name="T87" fmla="*/ 47 h 1113"/>
                  <a:gd name="T88" fmla="*/ 429 w 1021"/>
                  <a:gd name="T89" fmla="*/ 12 h 1113"/>
                  <a:gd name="T90" fmla="*/ 511 w 1021"/>
                  <a:gd name="T91" fmla="*/ 0 h 1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21" h="1113">
                    <a:moveTo>
                      <a:pt x="511" y="0"/>
                    </a:moveTo>
                    <a:lnTo>
                      <a:pt x="552" y="3"/>
                    </a:lnTo>
                    <a:lnTo>
                      <a:pt x="592" y="12"/>
                    </a:lnTo>
                    <a:lnTo>
                      <a:pt x="629" y="27"/>
                    </a:lnTo>
                    <a:lnTo>
                      <a:pt x="664" y="47"/>
                    </a:lnTo>
                    <a:lnTo>
                      <a:pt x="696" y="70"/>
                    </a:lnTo>
                    <a:lnTo>
                      <a:pt x="724" y="99"/>
                    </a:lnTo>
                    <a:lnTo>
                      <a:pt x="747" y="131"/>
                    </a:lnTo>
                    <a:lnTo>
                      <a:pt x="766" y="167"/>
                    </a:lnTo>
                    <a:lnTo>
                      <a:pt x="781" y="205"/>
                    </a:lnTo>
                    <a:lnTo>
                      <a:pt x="790" y="246"/>
                    </a:lnTo>
                    <a:lnTo>
                      <a:pt x="793" y="288"/>
                    </a:lnTo>
                    <a:lnTo>
                      <a:pt x="790" y="330"/>
                    </a:lnTo>
                    <a:lnTo>
                      <a:pt x="781" y="373"/>
                    </a:lnTo>
                    <a:lnTo>
                      <a:pt x="768" y="415"/>
                    </a:lnTo>
                    <a:lnTo>
                      <a:pt x="750" y="456"/>
                    </a:lnTo>
                    <a:lnTo>
                      <a:pt x="726" y="495"/>
                    </a:lnTo>
                    <a:lnTo>
                      <a:pt x="701" y="530"/>
                    </a:lnTo>
                    <a:lnTo>
                      <a:pt x="670" y="562"/>
                    </a:lnTo>
                    <a:lnTo>
                      <a:pt x="637" y="588"/>
                    </a:lnTo>
                    <a:lnTo>
                      <a:pt x="691" y="605"/>
                    </a:lnTo>
                    <a:lnTo>
                      <a:pt x="742" y="628"/>
                    </a:lnTo>
                    <a:lnTo>
                      <a:pt x="790" y="654"/>
                    </a:lnTo>
                    <a:lnTo>
                      <a:pt x="835" y="685"/>
                    </a:lnTo>
                    <a:lnTo>
                      <a:pt x="876" y="718"/>
                    </a:lnTo>
                    <a:lnTo>
                      <a:pt x="912" y="754"/>
                    </a:lnTo>
                    <a:lnTo>
                      <a:pt x="944" y="792"/>
                    </a:lnTo>
                    <a:lnTo>
                      <a:pt x="971" y="831"/>
                    </a:lnTo>
                    <a:lnTo>
                      <a:pt x="992" y="870"/>
                    </a:lnTo>
                    <a:lnTo>
                      <a:pt x="1008" y="910"/>
                    </a:lnTo>
                    <a:lnTo>
                      <a:pt x="1018" y="948"/>
                    </a:lnTo>
                    <a:lnTo>
                      <a:pt x="1021" y="985"/>
                    </a:lnTo>
                    <a:lnTo>
                      <a:pt x="1018" y="1002"/>
                    </a:lnTo>
                    <a:lnTo>
                      <a:pt x="1008" y="1018"/>
                    </a:lnTo>
                    <a:lnTo>
                      <a:pt x="991" y="1033"/>
                    </a:lnTo>
                    <a:lnTo>
                      <a:pt x="969" y="1046"/>
                    </a:lnTo>
                    <a:lnTo>
                      <a:pt x="941" y="1059"/>
                    </a:lnTo>
                    <a:lnTo>
                      <a:pt x="908" y="1069"/>
                    </a:lnTo>
                    <a:lnTo>
                      <a:pt x="871" y="1079"/>
                    </a:lnTo>
                    <a:lnTo>
                      <a:pt x="831" y="1087"/>
                    </a:lnTo>
                    <a:lnTo>
                      <a:pt x="787" y="1095"/>
                    </a:lnTo>
                    <a:lnTo>
                      <a:pt x="741" y="1101"/>
                    </a:lnTo>
                    <a:lnTo>
                      <a:pt x="692" y="1107"/>
                    </a:lnTo>
                    <a:lnTo>
                      <a:pt x="641" y="1110"/>
                    </a:lnTo>
                    <a:lnTo>
                      <a:pt x="590" y="1112"/>
                    </a:lnTo>
                    <a:lnTo>
                      <a:pt x="536" y="1113"/>
                    </a:lnTo>
                    <a:lnTo>
                      <a:pt x="484" y="1113"/>
                    </a:lnTo>
                    <a:lnTo>
                      <a:pt x="431" y="1112"/>
                    </a:lnTo>
                    <a:lnTo>
                      <a:pt x="380" y="1110"/>
                    </a:lnTo>
                    <a:lnTo>
                      <a:pt x="330" y="1107"/>
                    </a:lnTo>
                    <a:lnTo>
                      <a:pt x="281" y="1101"/>
                    </a:lnTo>
                    <a:lnTo>
                      <a:pt x="234" y="1095"/>
                    </a:lnTo>
                    <a:lnTo>
                      <a:pt x="190" y="1087"/>
                    </a:lnTo>
                    <a:lnTo>
                      <a:pt x="150" y="1079"/>
                    </a:lnTo>
                    <a:lnTo>
                      <a:pt x="113" y="1069"/>
                    </a:lnTo>
                    <a:lnTo>
                      <a:pt x="81" y="1059"/>
                    </a:lnTo>
                    <a:lnTo>
                      <a:pt x="53" y="1046"/>
                    </a:lnTo>
                    <a:lnTo>
                      <a:pt x="30" y="1033"/>
                    </a:lnTo>
                    <a:lnTo>
                      <a:pt x="14" y="1018"/>
                    </a:lnTo>
                    <a:lnTo>
                      <a:pt x="4" y="1002"/>
                    </a:lnTo>
                    <a:lnTo>
                      <a:pt x="0" y="985"/>
                    </a:lnTo>
                    <a:lnTo>
                      <a:pt x="4" y="948"/>
                    </a:lnTo>
                    <a:lnTo>
                      <a:pt x="12" y="910"/>
                    </a:lnTo>
                    <a:lnTo>
                      <a:pt x="29" y="870"/>
                    </a:lnTo>
                    <a:lnTo>
                      <a:pt x="50" y="831"/>
                    </a:lnTo>
                    <a:lnTo>
                      <a:pt x="77" y="792"/>
                    </a:lnTo>
                    <a:lnTo>
                      <a:pt x="110" y="754"/>
                    </a:lnTo>
                    <a:lnTo>
                      <a:pt x="145" y="718"/>
                    </a:lnTo>
                    <a:lnTo>
                      <a:pt x="187" y="685"/>
                    </a:lnTo>
                    <a:lnTo>
                      <a:pt x="231" y="654"/>
                    </a:lnTo>
                    <a:lnTo>
                      <a:pt x="279" y="628"/>
                    </a:lnTo>
                    <a:lnTo>
                      <a:pt x="331" y="605"/>
                    </a:lnTo>
                    <a:lnTo>
                      <a:pt x="384" y="588"/>
                    </a:lnTo>
                    <a:lnTo>
                      <a:pt x="352" y="562"/>
                    </a:lnTo>
                    <a:lnTo>
                      <a:pt x="322" y="530"/>
                    </a:lnTo>
                    <a:lnTo>
                      <a:pt x="295" y="495"/>
                    </a:lnTo>
                    <a:lnTo>
                      <a:pt x="272" y="456"/>
                    </a:lnTo>
                    <a:lnTo>
                      <a:pt x="254" y="415"/>
                    </a:lnTo>
                    <a:lnTo>
                      <a:pt x="240" y="373"/>
                    </a:lnTo>
                    <a:lnTo>
                      <a:pt x="231" y="330"/>
                    </a:lnTo>
                    <a:lnTo>
                      <a:pt x="229" y="288"/>
                    </a:lnTo>
                    <a:lnTo>
                      <a:pt x="231" y="246"/>
                    </a:lnTo>
                    <a:lnTo>
                      <a:pt x="240" y="205"/>
                    </a:lnTo>
                    <a:lnTo>
                      <a:pt x="255" y="167"/>
                    </a:lnTo>
                    <a:lnTo>
                      <a:pt x="274" y="131"/>
                    </a:lnTo>
                    <a:lnTo>
                      <a:pt x="298" y="99"/>
                    </a:lnTo>
                    <a:lnTo>
                      <a:pt x="325" y="70"/>
                    </a:lnTo>
                    <a:lnTo>
                      <a:pt x="358" y="47"/>
                    </a:lnTo>
                    <a:lnTo>
                      <a:pt x="392" y="27"/>
                    </a:lnTo>
                    <a:lnTo>
                      <a:pt x="429" y="12"/>
                    </a:lnTo>
                    <a:lnTo>
                      <a:pt x="469" y="3"/>
                    </a:lnTo>
                    <a:lnTo>
                      <a:pt x="5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sp>
            <p:nvSpPr>
              <p:cNvPr id="13" name="Freeform 12"/>
              <p:cNvSpPr>
                <a:spLocks/>
              </p:cNvSpPr>
              <p:nvPr/>
            </p:nvSpPr>
            <p:spPr bwMode="auto">
              <a:xfrm>
                <a:off x="3505" y="1268"/>
                <a:ext cx="153" cy="170"/>
              </a:xfrm>
              <a:custGeom>
                <a:avLst/>
                <a:gdLst>
                  <a:gd name="T0" fmla="*/ 229 w 458"/>
                  <a:gd name="T1" fmla="*/ 0 h 510"/>
                  <a:gd name="T2" fmla="*/ 266 w 458"/>
                  <a:gd name="T3" fmla="*/ 3 h 510"/>
                  <a:gd name="T4" fmla="*/ 300 w 458"/>
                  <a:gd name="T5" fmla="*/ 12 h 510"/>
                  <a:gd name="T6" fmla="*/ 334 w 458"/>
                  <a:gd name="T7" fmla="*/ 25 h 510"/>
                  <a:gd name="T8" fmla="*/ 364 w 458"/>
                  <a:gd name="T9" fmla="*/ 45 h 510"/>
                  <a:gd name="T10" fmla="*/ 390 w 458"/>
                  <a:gd name="T11" fmla="*/ 67 h 510"/>
                  <a:gd name="T12" fmla="*/ 413 w 458"/>
                  <a:gd name="T13" fmla="*/ 95 h 510"/>
                  <a:gd name="T14" fmla="*/ 432 w 458"/>
                  <a:gd name="T15" fmla="*/ 125 h 510"/>
                  <a:gd name="T16" fmla="*/ 445 w 458"/>
                  <a:gd name="T17" fmla="*/ 158 h 510"/>
                  <a:gd name="T18" fmla="*/ 454 w 458"/>
                  <a:gd name="T19" fmla="*/ 195 h 510"/>
                  <a:gd name="T20" fmla="*/ 458 w 458"/>
                  <a:gd name="T21" fmla="*/ 232 h 510"/>
                  <a:gd name="T22" fmla="*/ 454 w 458"/>
                  <a:gd name="T23" fmla="*/ 268 h 510"/>
                  <a:gd name="T24" fmla="*/ 448 w 458"/>
                  <a:gd name="T25" fmla="*/ 304 h 510"/>
                  <a:gd name="T26" fmla="*/ 435 w 458"/>
                  <a:gd name="T27" fmla="*/ 339 h 510"/>
                  <a:gd name="T28" fmla="*/ 420 w 458"/>
                  <a:gd name="T29" fmla="*/ 372 h 510"/>
                  <a:gd name="T30" fmla="*/ 401 w 458"/>
                  <a:gd name="T31" fmla="*/ 404 h 510"/>
                  <a:gd name="T32" fmla="*/ 378 w 458"/>
                  <a:gd name="T33" fmla="*/ 434 h 510"/>
                  <a:gd name="T34" fmla="*/ 353 w 458"/>
                  <a:gd name="T35" fmla="*/ 460 h 510"/>
                  <a:gd name="T36" fmla="*/ 325 w 458"/>
                  <a:gd name="T37" fmla="*/ 480 h 510"/>
                  <a:gd name="T38" fmla="*/ 295 w 458"/>
                  <a:gd name="T39" fmla="*/ 496 h 510"/>
                  <a:gd name="T40" fmla="*/ 262 w 458"/>
                  <a:gd name="T41" fmla="*/ 506 h 510"/>
                  <a:gd name="T42" fmla="*/ 229 w 458"/>
                  <a:gd name="T43" fmla="*/ 510 h 510"/>
                  <a:gd name="T44" fmla="*/ 195 w 458"/>
                  <a:gd name="T45" fmla="*/ 506 h 510"/>
                  <a:gd name="T46" fmla="*/ 163 w 458"/>
                  <a:gd name="T47" fmla="*/ 496 h 510"/>
                  <a:gd name="T48" fmla="*/ 133 w 458"/>
                  <a:gd name="T49" fmla="*/ 480 h 510"/>
                  <a:gd name="T50" fmla="*/ 104 w 458"/>
                  <a:gd name="T51" fmla="*/ 460 h 510"/>
                  <a:gd name="T52" fmla="*/ 79 w 458"/>
                  <a:gd name="T53" fmla="*/ 434 h 510"/>
                  <a:gd name="T54" fmla="*/ 56 w 458"/>
                  <a:gd name="T55" fmla="*/ 404 h 510"/>
                  <a:gd name="T56" fmla="*/ 37 w 458"/>
                  <a:gd name="T57" fmla="*/ 372 h 510"/>
                  <a:gd name="T58" fmla="*/ 21 w 458"/>
                  <a:gd name="T59" fmla="*/ 339 h 510"/>
                  <a:gd name="T60" fmla="*/ 10 w 458"/>
                  <a:gd name="T61" fmla="*/ 304 h 510"/>
                  <a:gd name="T62" fmla="*/ 2 w 458"/>
                  <a:gd name="T63" fmla="*/ 268 h 510"/>
                  <a:gd name="T64" fmla="*/ 0 w 458"/>
                  <a:gd name="T65" fmla="*/ 232 h 510"/>
                  <a:gd name="T66" fmla="*/ 3 w 458"/>
                  <a:gd name="T67" fmla="*/ 195 h 510"/>
                  <a:gd name="T68" fmla="*/ 12 w 458"/>
                  <a:gd name="T69" fmla="*/ 158 h 510"/>
                  <a:gd name="T70" fmla="*/ 25 w 458"/>
                  <a:gd name="T71" fmla="*/ 125 h 510"/>
                  <a:gd name="T72" fmla="*/ 44 w 458"/>
                  <a:gd name="T73" fmla="*/ 95 h 510"/>
                  <a:gd name="T74" fmla="*/ 67 w 458"/>
                  <a:gd name="T75" fmla="*/ 67 h 510"/>
                  <a:gd name="T76" fmla="*/ 94 w 458"/>
                  <a:gd name="T77" fmla="*/ 45 h 510"/>
                  <a:gd name="T78" fmla="*/ 124 w 458"/>
                  <a:gd name="T79" fmla="*/ 25 h 510"/>
                  <a:gd name="T80" fmla="*/ 156 w 458"/>
                  <a:gd name="T81" fmla="*/ 12 h 510"/>
                  <a:gd name="T82" fmla="*/ 192 w 458"/>
                  <a:gd name="T83" fmla="*/ 3 h 510"/>
                  <a:gd name="T84" fmla="*/ 229 w 458"/>
                  <a:gd name="T85" fmla="*/ 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58" h="510">
                    <a:moveTo>
                      <a:pt x="229" y="0"/>
                    </a:moveTo>
                    <a:lnTo>
                      <a:pt x="266" y="3"/>
                    </a:lnTo>
                    <a:lnTo>
                      <a:pt x="300" y="12"/>
                    </a:lnTo>
                    <a:lnTo>
                      <a:pt x="334" y="25"/>
                    </a:lnTo>
                    <a:lnTo>
                      <a:pt x="364" y="45"/>
                    </a:lnTo>
                    <a:lnTo>
                      <a:pt x="390" y="67"/>
                    </a:lnTo>
                    <a:lnTo>
                      <a:pt x="413" y="95"/>
                    </a:lnTo>
                    <a:lnTo>
                      <a:pt x="432" y="125"/>
                    </a:lnTo>
                    <a:lnTo>
                      <a:pt x="445" y="158"/>
                    </a:lnTo>
                    <a:lnTo>
                      <a:pt x="454" y="195"/>
                    </a:lnTo>
                    <a:lnTo>
                      <a:pt x="458" y="232"/>
                    </a:lnTo>
                    <a:lnTo>
                      <a:pt x="454" y="268"/>
                    </a:lnTo>
                    <a:lnTo>
                      <a:pt x="448" y="304"/>
                    </a:lnTo>
                    <a:lnTo>
                      <a:pt x="435" y="339"/>
                    </a:lnTo>
                    <a:lnTo>
                      <a:pt x="420" y="372"/>
                    </a:lnTo>
                    <a:lnTo>
                      <a:pt x="401" y="404"/>
                    </a:lnTo>
                    <a:lnTo>
                      <a:pt x="378" y="434"/>
                    </a:lnTo>
                    <a:lnTo>
                      <a:pt x="353" y="460"/>
                    </a:lnTo>
                    <a:lnTo>
                      <a:pt x="325" y="480"/>
                    </a:lnTo>
                    <a:lnTo>
                      <a:pt x="295" y="496"/>
                    </a:lnTo>
                    <a:lnTo>
                      <a:pt x="262" y="506"/>
                    </a:lnTo>
                    <a:lnTo>
                      <a:pt x="229" y="510"/>
                    </a:lnTo>
                    <a:lnTo>
                      <a:pt x="195" y="506"/>
                    </a:lnTo>
                    <a:lnTo>
                      <a:pt x="163" y="496"/>
                    </a:lnTo>
                    <a:lnTo>
                      <a:pt x="133" y="480"/>
                    </a:lnTo>
                    <a:lnTo>
                      <a:pt x="104" y="460"/>
                    </a:lnTo>
                    <a:lnTo>
                      <a:pt x="79" y="434"/>
                    </a:lnTo>
                    <a:lnTo>
                      <a:pt x="56" y="404"/>
                    </a:lnTo>
                    <a:lnTo>
                      <a:pt x="37" y="372"/>
                    </a:lnTo>
                    <a:lnTo>
                      <a:pt x="21" y="339"/>
                    </a:lnTo>
                    <a:lnTo>
                      <a:pt x="10" y="304"/>
                    </a:lnTo>
                    <a:lnTo>
                      <a:pt x="2" y="268"/>
                    </a:lnTo>
                    <a:lnTo>
                      <a:pt x="0" y="232"/>
                    </a:lnTo>
                    <a:lnTo>
                      <a:pt x="3" y="195"/>
                    </a:lnTo>
                    <a:lnTo>
                      <a:pt x="12" y="158"/>
                    </a:lnTo>
                    <a:lnTo>
                      <a:pt x="25" y="125"/>
                    </a:lnTo>
                    <a:lnTo>
                      <a:pt x="44" y="95"/>
                    </a:lnTo>
                    <a:lnTo>
                      <a:pt x="67" y="67"/>
                    </a:lnTo>
                    <a:lnTo>
                      <a:pt x="94" y="45"/>
                    </a:lnTo>
                    <a:lnTo>
                      <a:pt x="124" y="25"/>
                    </a:lnTo>
                    <a:lnTo>
                      <a:pt x="156" y="12"/>
                    </a:lnTo>
                    <a:lnTo>
                      <a:pt x="192" y="3"/>
                    </a:lnTo>
                    <a:lnTo>
                      <a:pt x="2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sp>
            <p:nvSpPr>
              <p:cNvPr id="14" name="Freeform 13"/>
              <p:cNvSpPr>
                <a:spLocks noEditPoints="1"/>
              </p:cNvSpPr>
              <p:nvPr/>
            </p:nvSpPr>
            <p:spPr bwMode="auto">
              <a:xfrm>
                <a:off x="3353" y="1222"/>
                <a:ext cx="1027" cy="1204"/>
              </a:xfrm>
              <a:custGeom>
                <a:avLst/>
                <a:gdLst>
                  <a:gd name="T0" fmla="*/ 1468 w 3082"/>
                  <a:gd name="T1" fmla="*/ 350 h 3612"/>
                  <a:gd name="T2" fmla="*/ 1570 w 3082"/>
                  <a:gd name="T3" fmla="*/ 969 h 3612"/>
                  <a:gd name="T4" fmla="*/ 1480 w 3082"/>
                  <a:gd name="T5" fmla="*/ 1074 h 3612"/>
                  <a:gd name="T6" fmla="*/ 1492 w 3082"/>
                  <a:gd name="T7" fmla="*/ 1392 h 3612"/>
                  <a:gd name="T8" fmla="*/ 2977 w 3082"/>
                  <a:gd name="T9" fmla="*/ 1392 h 3612"/>
                  <a:gd name="T10" fmla="*/ 2977 w 3082"/>
                  <a:gd name="T11" fmla="*/ 292 h 3612"/>
                  <a:gd name="T12" fmla="*/ 2271 w 3082"/>
                  <a:gd name="T13" fmla="*/ 12 h 3612"/>
                  <a:gd name="T14" fmla="*/ 2983 w 3082"/>
                  <a:gd name="T15" fmla="*/ 198 h 3612"/>
                  <a:gd name="T16" fmla="*/ 3082 w 3082"/>
                  <a:gd name="T17" fmla="*/ 1334 h 3612"/>
                  <a:gd name="T18" fmla="*/ 2952 w 3082"/>
                  <a:gd name="T19" fmla="*/ 1495 h 3612"/>
                  <a:gd name="T20" fmla="*/ 2860 w 3082"/>
                  <a:gd name="T21" fmla="*/ 2544 h 3612"/>
                  <a:gd name="T22" fmla="*/ 2784 w 3082"/>
                  <a:gd name="T23" fmla="*/ 2538 h 3612"/>
                  <a:gd name="T24" fmla="*/ 2284 w 3082"/>
                  <a:gd name="T25" fmla="*/ 2251 h 3612"/>
                  <a:gd name="T26" fmla="*/ 2177 w 3082"/>
                  <a:gd name="T27" fmla="*/ 2234 h 3612"/>
                  <a:gd name="T28" fmla="*/ 1680 w 3082"/>
                  <a:gd name="T29" fmla="*/ 2543 h 3612"/>
                  <a:gd name="T30" fmla="*/ 1814 w 3082"/>
                  <a:gd name="T31" fmla="*/ 2787 h 3612"/>
                  <a:gd name="T32" fmla="*/ 1691 w 3082"/>
                  <a:gd name="T33" fmla="*/ 3061 h 3612"/>
                  <a:gd name="T34" fmla="*/ 1934 w 3082"/>
                  <a:gd name="T35" fmla="*/ 3253 h 3612"/>
                  <a:gd name="T36" fmla="*/ 2040 w 3082"/>
                  <a:gd name="T37" fmla="*/ 3501 h 3612"/>
                  <a:gd name="T38" fmla="*/ 1852 w 3082"/>
                  <a:gd name="T39" fmla="*/ 3586 h 3612"/>
                  <a:gd name="T40" fmla="*/ 1506 w 3082"/>
                  <a:gd name="T41" fmla="*/ 3612 h 3612"/>
                  <a:gd name="T42" fmla="*/ 1171 w 3082"/>
                  <a:gd name="T43" fmla="*/ 3578 h 3612"/>
                  <a:gd name="T44" fmla="*/ 1021 w 3082"/>
                  <a:gd name="T45" fmla="*/ 3484 h 3612"/>
                  <a:gd name="T46" fmla="*/ 1167 w 3082"/>
                  <a:gd name="T47" fmla="*/ 3217 h 3612"/>
                  <a:gd name="T48" fmla="*/ 1343 w 3082"/>
                  <a:gd name="T49" fmla="*/ 3029 h 3612"/>
                  <a:gd name="T50" fmla="*/ 1253 w 3082"/>
                  <a:gd name="T51" fmla="*/ 2745 h 3612"/>
                  <a:gd name="T52" fmla="*/ 1413 w 3082"/>
                  <a:gd name="T53" fmla="*/ 2526 h 3612"/>
                  <a:gd name="T54" fmla="*/ 1585 w 3082"/>
                  <a:gd name="T55" fmla="*/ 2477 h 3612"/>
                  <a:gd name="T56" fmla="*/ 1416 w 3082"/>
                  <a:gd name="T57" fmla="*/ 1427 h 3612"/>
                  <a:gd name="T58" fmla="*/ 1017 w 3082"/>
                  <a:gd name="T59" fmla="*/ 922 h 3612"/>
                  <a:gd name="T60" fmla="*/ 938 w 3082"/>
                  <a:gd name="T61" fmla="*/ 897 h 3612"/>
                  <a:gd name="T62" fmla="*/ 957 w 3082"/>
                  <a:gd name="T63" fmla="*/ 2540 h 3612"/>
                  <a:gd name="T64" fmla="*/ 837 w 3082"/>
                  <a:gd name="T65" fmla="*/ 2533 h 3612"/>
                  <a:gd name="T66" fmla="*/ 685 w 3082"/>
                  <a:gd name="T67" fmla="*/ 1639 h 3612"/>
                  <a:gd name="T68" fmla="*/ 597 w 3082"/>
                  <a:gd name="T69" fmla="*/ 2514 h 3612"/>
                  <a:gd name="T70" fmla="*/ 781 w 3082"/>
                  <a:gd name="T71" fmla="*/ 2705 h 3612"/>
                  <a:gd name="T72" fmla="*/ 726 w 3082"/>
                  <a:gd name="T73" fmla="*/ 2994 h 3612"/>
                  <a:gd name="T74" fmla="*/ 834 w 3082"/>
                  <a:gd name="T75" fmla="*/ 3184 h 3612"/>
                  <a:gd name="T76" fmla="*/ 1018 w 3082"/>
                  <a:gd name="T77" fmla="*/ 3447 h 3612"/>
                  <a:gd name="T78" fmla="*/ 908 w 3082"/>
                  <a:gd name="T79" fmla="*/ 3568 h 3612"/>
                  <a:gd name="T80" fmla="*/ 589 w 3082"/>
                  <a:gd name="T81" fmla="*/ 3611 h 3612"/>
                  <a:gd name="T82" fmla="*/ 233 w 3082"/>
                  <a:gd name="T83" fmla="*/ 3594 h 3612"/>
                  <a:gd name="T84" fmla="*/ 13 w 3082"/>
                  <a:gd name="T85" fmla="*/ 3517 h 3612"/>
                  <a:gd name="T86" fmla="*/ 77 w 3082"/>
                  <a:gd name="T87" fmla="*/ 3291 h 3612"/>
                  <a:gd name="T88" fmla="*/ 384 w 3082"/>
                  <a:gd name="T89" fmla="*/ 3087 h 3612"/>
                  <a:gd name="T90" fmla="*/ 231 w 3082"/>
                  <a:gd name="T91" fmla="*/ 2829 h 3612"/>
                  <a:gd name="T92" fmla="*/ 327 w 3082"/>
                  <a:gd name="T93" fmla="*/ 2568 h 3612"/>
                  <a:gd name="T94" fmla="*/ 431 w 3082"/>
                  <a:gd name="T95" fmla="*/ 1524 h 3612"/>
                  <a:gd name="T96" fmla="*/ 235 w 3082"/>
                  <a:gd name="T97" fmla="*/ 1570 h 3612"/>
                  <a:gd name="T98" fmla="*/ 107 w 3082"/>
                  <a:gd name="T99" fmla="*/ 1555 h 3612"/>
                  <a:gd name="T100" fmla="*/ 237 w 3082"/>
                  <a:gd name="T101" fmla="*/ 809 h 3612"/>
                  <a:gd name="T102" fmla="*/ 268 w 3082"/>
                  <a:gd name="T103" fmla="*/ 763 h 3612"/>
                  <a:gd name="T104" fmla="*/ 297 w 3082"/>
                  <a:gd name="T105" fmla="*/ 746 h 3612"/>
                  <a:gd name="T106" fmla="*/ 461 w 3082"/>
                  <a:gd name="T107" fmla="*/ 699 h 3612"/>
                  <a:gd name="T108" fmla="*/ 672 w 3082"/>
                  <a:gd name="T109" fmla="*/ 713 h 3612"/>
                  <a:gd name="T110" fmla="*/ 759 w 3082"/>
                  <a:gd name="T111" fmla="*/ 673 h 3612"/>
                  <a:gd name="T112" fmla="*/ 1010 w 3082"/>
                  <a:gd name="T113" fmla="*/ 726 h 3612"/>
                  <a:gd name="T114" fmla="*/ 1391 w 3082"/>
                  <a:gd name="T115" fmla="*/ 317 h 3612"/>
                  <a:gd name="T116" fmla="*/ 1549 w 3082"/>
                  <a:gd name="T117" fmla="*/ 186 h 3612"/>
                  <a:gd name="T118" fmla="*/ 2235 w 3082"/>
                  <a:gd name="T119" fmla="*/ 0 h 3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82" h="3612">
                    <a:moveTo>
                      <a:pt x="1549" y="268"/>
                    </a:moveTo>
                    <a:lnTo>
                      <a:pt x="1528" y="270"/>
                    </a:lnTo>
                    <a:lnTo>
                      <a:pt x="1508" y="278"/>
                    </a:lnTo>
                    <a:lnTo>
                      <a:pt x="1492" y="292"/>
                    </a:lnTo>
                    <a:lnTo>
                      <a:pt x="1479" y="307"/>
                    </a:lnTo>
                    <a:lnTo>
                      <a:pt x="1471" y="328"/>
                    </a:lnTo>
                    <a:lnTo>
                      <a:pt x="1468" y="350"/>
                    </a:lnTo>
                    <a:lnTo>
                      <a:pt x="1468" y="881"/>
                    </a:lnTo>
                    <a:lnTo>
                      <a:pt x="1508" y="894"/>
                    </a:lnTo>
                    <a:lnTo>
                      <a:pt x="1527" y="903"/>
                    </a:lnTo>
                    <a:lnTo>
                      <a:pt x="1544" y="916"/>
                    </a:lnTo>
                    <a:lnTo>
                      <a:pt x="1556" y="932"/>
                    </a:lnTo>
                    <a:lnTo>
                      <a:pt x="1565" y="950"/>
                    </a:lnTo>
                    <a:lnTo>
                      <a:pt x="1570" y="969"/>
                    </a:lnTo>
                    <a:lnTo>
                      <a:pt x="1571" y="990"/>
                    </a:lnTo>
                    <a:lnTo>
                      <a:pt x="1566" y="1011"/>
                    </a:lnTo>
                    <a:lnTo>
                      <a:pt x="1556" y="1033"/>
                    </a:lnTo>
                    <a:lnTo>
                      <a:pt x="1542" y="1050"/>
                    </a:lnTo>
                    <a:lnTo>
                      <a:pt x="1523" y="1063"/>
                    </a:lnTo>
                    <a:lnTo>
                      <a:pt x="1502" y="1072"/>
                    </a:lnTo>
                    <a:lnTo>
                      <a:pt x="1480" y="1074"/>
                    </a:lnTo>
                    <a:lnTo>
                      <a:pt x="1477" y="1074"/>
                    </a:lnTo>
                    <a:lnTo>
                      <a:pt x="1472" y="1073"/>
                    </a:lnTo>
                    <a:lnTo>
                      <a:pt x="1469" y="1072"/>
                    </a:lnTo>
                    <a:lnTo>
                      <a:pt x="1469" y="1334"/>
                    </a:lnTo>
                    <a:lnTo>
                      <a:pt x="1471" y="1356"/>
                    </a:lnTo>
                    <a:lnTo>
                      <a:pt x="1480" y="1376"/>
                    </a:lnTo>
                    <a:lnTo>
                      <a:pt x="1492" y="1392"/>
                    </a:lnTo>
                    <a:lnTo>
                      <a:pt x="1508" y="1405"/>
                    </a:lnTo>
                    <a:lnTo>
                      <a:pt x="1528" y="1414"/>
                    </a:lnTo>
                    <a:lnTo>
                      <a:pt x="1549" y="1416"/>
                    </a:lnTo>
                    <a:lnTo>
                      <a:pt x="2920" y="1416"/>
                    </a:lnTo>
                    <a:lnTo>
                      <a:pt x="2941" y="1414"/>
                    </a:lnTo>
                    <a:lnTo>
                      <a:pt x="2961" y="1405"/>
                    </a:lnTo>
                    <a:lnTo>
                      <a:pt x="2977" y="1392"/>
                    </a:lnTo>
                    <a:lnTo>
                      <a:pt x="2990" y="1376"/>
                    </a:lnTo>
                    <a:lnTo>
                      <a:pt x="2998" y="1356"/>
                    </a:lnTo>
                    <a:lnTo>
                      <a:pt x="3002" y="1334"/>
                    </a:lnTo>
                    <a:lnTo>
                      <a:pt x="3002" y="350"/>
                    </a:lnTo>
                    <a:lnTo>
                      <a:pt x="2998" y="328"/>
                    </a:lnTo>
                    <a:lnTo>
                      <a:pt x="2990" y="307"/>
                    </a:lnTo>
                    <a:lnTo>
                      <a:pt x="2977" y="292"/>
                    </a:lnTo>
                    <a:lnTo>
                      <a:pt x="2961" y="278"/>
                    </a:lnTo>
                    <a:lnTo>
                      <a:pt x="2941" y="270"/>
                    </a:lnTo>
                    <a:lnTo>
                      <a:pt x="2920" y="268"/>
                    </a:lnTo>
                    <a:lnTo>
                      <a:pt x="1549" y="268"/>
                    </a:lnTo>
                    <a:close/>
                    <a:moveTo>
                      <a:pt x="2235" y="0"/>
                    </a:moveTo>
                    <a:lnTo>
                      <a:pt x="2254" y="4"/>
                    </a:lnTo>
                    <a:lnTo>
                      <a:pt x="2271" y="12"/>
                    </a:lnTo>
                    <a:lnTo>
                      <a:pt x="2283" y="25"/>
                    </a:lnTo>
                    <a:lnTo>
                      <a:pt x="2292" y="42"/>
                    </a:lnTo>
                    <a:lnTo>
                      <a:pt x="2296" y="62"/>
                    </a:lnTo>
                    <a:lnTo>
                      <a:pt x="2296" y="186"/>
                    </a:lnTo>
                    <a:lnTo>
                      <a:pt x="2920" y="186"/>
                    </a:lnTo>
                    <a:lnTo>
                      <a:pt x="2952" y="189"/>
                    </a:lnTo>
                    <a:lnTo>
                      <a:pt x="2983" y="198"/>
                    </a:lnTo>
                    <a:lnTo>
                      <a:pt x="3011" y="213"/>
                    </a:lnTo>
                    <a:lnTo>
                      <a:pt x="3034" y="234"/>
                    </a:lnTo>
                    <a:lnTo>
                      <a:pt x="3054" y="257"/>
                    </a:lnTo>
                    <a:lnTo>
                      <a:pt x="3069" y="286"/>
                    </a:lnTo>
                    <a:lnTo>
                      <a:pt x="3079" y="317"/>
                    </a:lnTo>
                    <a:lnTo>
                      <a:pt x="3082" y="350"/>
                    </a:lnTo>
                    <a:lnTo>
                      <a:pt x="3082" y="1334"/>
                    </a:lnTo>
                    <a:lnTo>
                      <a:pt x="3079" y="1367"/>
                    </a:lnTo>
                    <a:lnTo>
                      <a:pt x="3069" y="1398"/>
                    </a:lnTo>
                    <a:lnTo>
                      <a:pt x="3054" y="1427"/>
                    </a:lnTo>
                    <a:lnTo>
                      <a:pt x="3034" y="1450"/>
                    </a:lnTo>
                    <a:lnTo>
                      <a:pt x="3011" y="1471"/>
                    </a:lnTo>
                    <a:lnTo>
                      <a:pt x="2983" y="1486"/>
                    </a:lnTo>
                    <a:lnTo>
                      <a:pt x="2952" y="1495"/>
                    </a:lnTo>
                    <a:lnTo>
                      <a:pt x="2921" y="1498"/>
                    </a:lnTo>
                    <a:lnTo>
                      <a:pt x="2627" y="1498"/>
                    </a:lnTo>
                    <a:lnTo>
                      <a:pt x="2884" y="2477"/>
                    </a:lnTo>
                    <a:lnTo>
                      <a:pt x="2887" y="2497"/>
                    </a:lnTo>
                    <a:lnTo>
                      <a:pt x="2882" y="2516"/>
                    </a:lnTo>
                    <a:lnTo>
                      <a:pt x="2873" y="2532"/>
                    </a:lnTo>
                    <a:lnTo>
                      <a:pt x="2860" y="2544"/>
                    </a:lnTo>
                    <a:lnTo>
                      <a:pt x="2842" y="2554"/>
                    </a:lnTo>
                    <a:lnTo>
                      <a:pt x="2836" y="2554"/>
                    </a:lnTo>
                    <a:lnTo>
                      <a:pt x="2832" y="2555"/>
                    </a:lnTo>
                    <a:lnTo>
                      <a:pt x="2826" y="2555"/>
                    </a:lnTo>
                    <a:lnTo>
                      <a:pt x="2811" y="2554"/>
                    </a:lnTo>
                    <a:lnTo>
                      <a:pt x="2796" y="2547"/>
                    </a:lnTo>
                    <a:lnTo>
                      <a:pt x="2784" y="2538"/>
                    </a:lnTo>
                    <a:lnTo>
                      <a:pt x="2774" y="2525"/>
                    </a:lnTo>
                    <a:lnTo>
                      <a:pt x="2768" y="2509"/>
                    </a:lnTo>
                    <a:lnTo>
                      <a:pt x="2501" y="1498"/>
                    </a:lnTo>
                    <a:lnTo>
                      <a:pt x="2296" y="1498"/>
                    </a:lnTo>
                    <a:lnTo>
                      <a:pt x="2296" y="2215"/>
                    </a:lnTo>
                    <a:lnTo>
                      <a:pt x="2292" y="2234"/>
                    </a:lnTo>
                    <a:lnTo>
                      <a:pt x="2284" y="2251"/>
                    </a:lnTo>
                    <a:lnTo>
                      <a:pt x="2271" y="2265"/>
                    </a:lnTo>
                    <a:lnTo>
                      <a:pt x="2254" y="2274"/>
                    </a:lnTo>
                    <a:lnTo>
                      <a:pt x="2235" y="2277"/>
                    </a:lnTo>
                    <a:lnTo>
                      <a:pt x="2216" y="2274"/>
                    </a:lnTo>
                    <a:lnTo>
                      <a:pt x="2200" y="2265"/>
                    </a:lnTo>
                    <a:lnTo>
                      <a:pt x="2186" y="2251"/>
                    </a:lnTo>
                    <a:lnTo>
                      <a:pt x="2177" y="2234"/>
                    </a:lnTo>
                    <a:lnTo>
                      <a:pt x="2174" y="2215"/>
                    </a:lnTo>
                    <a:lnTo>
                      <a:pt x="2174" y="1498"/>
                    </a:lnTo>
                    <a:lnTo>
                      <a:pt x="1968" y="1498"/>
                    </a:lnTo>
                    <a:lnTo>
                      <a:pt x="1702" y="2509"/>
                    </a:lnTo>
                    <a:lnTo>
                      <a:pt x="1698" y="2523"/>
                    </a:lnTo>
                    <a:lnTo>
                      <a:pt x="1690" y="2534"/>
                    </a:lnTo>
                    <a:lnTo>
                      <a:pt x="1680" y="2543"/>
                    </a:lnTo>
                    <a:lnTo>
                      <a:pt x="1712" y="2567"/>
                    </a:lnTo>
                    <a:lnTo>
                      <a:pt x="1742" y="2596"/>
                    </a:lnTo>
                    <a:lnTo>
                      <a:pt x="1767" y="2627"/>
                    </a:lnTo>
                    <a:lnTo>
                      <a:pt x="1787" y="2663"/>
                    </a:lnTo>
                    <a:lnTo>
                      <a:pt x="1802" y="2701"/>
                    </a:lnTo>
                    <a:lnTo>
                      <a:pt x="1811" y="2743"/>
                    </a:lnTo>
                    <a:lnTo>
                      <a:pt x="1814" y="2787"/>
                    </a:lnTo>
                    <a:lnTo>
                      <a:pt x="1812" y="2829"/>
                    </a:lnTo>
                    <a:lnTo>
                      <a:pt x="1803" y="2872"/>
                    </a:lnTo>
                    <a:lnTo>
                      <a:pt x="1790" y="2914"/>
                    </a:lnTo>
                    <a:lnTo>
                      <a:pt x="1771" y="2955"/>
                    </a:lnTo>
                    <a:lnTo>
                      <a:pt x="1748" y="2994"/>
                    </a:lnTo>
                    <a:lnTo>
                      <a:pt x="1721" y="3029"/>
                    </a:lnTo>
                    <a:lnTo>
                      <a:pt x="1691" y="3061"/>
                    </a:lnTo>
                    <a:lnTo>
                      <a:pt x="1659" y="3087"/>
                    </a:lnTo>
                    <a:lnTo>
                      <a:pt x="1712" y="3104"/>
                    </a:lnTo>
                    <a:lnTo>
                      <a:pt x="1764" y="3127"/>
                    </a:lnTo>
                    <a:lnTo>
                      <a:pt x="1812" y="3153"/>
                    </a:lnTo>
                    <a:lnTo>
                      <a:pt x="1857" y="3184"/>
                    </a:lnTo>
                    <a:lnTo>
                      <a:pt x="1897" y="3217"/>
                    </a:lnTo>
                    <a:lnTo>
                      <a:pt x="1934" y="3253"/>
                    </a:lnTo>
                    <a:lnTo>
                      <a:pt x="1965" y="3291"/>
                    </a:lnTo>
                    <a:lnTo>
                      <a:pt x="1992" y="3329"/>
                    </a:lnTo>
                    <a:lnTo>
                      <a:pt x="2014" y="3369"/>
                    </a:lnTo>
                    <a:lnTo>
                      <a:pt x="2030" y="3409"/>
                    </a:lnTo>
                    <a:lnTo>
                      <a:pt x="2040" y="3447"/>
                    </a:lnTo>
                    <a:lnTo>
                      <a:pt x="2043" y="3484"/>
                    </a:lnTo>
                    <a:lnTo>
                      <a:pt x="2040" y="3501"/>
                    </a:lnTo>
                    <a:lnTo>
                      <a:pt x="2029" y="3517"/>
                    </a:lnTo>
                    <a:lnTo>
                      <a:pt x="2012" y="3532"/>
                    </a:lnTo>
                    <a:lnTo>
                      <a:pt x="1990" y="3545"/>
                    </a:lnTo>
                    <a:lnTo>
                      <a:pt x="1963" y="3558"/>
                    </a:lnTo>
                    <a:lnTo>
                      <a:pt x="1929" y="3568"/>
                    </a:lnTo>
                    <a:lnTo>
                      <a:pt x="1893" y="3578"/>
                    </a:lnTo>
                    <a:lnTo>
                      <a:pt x="1852" y="3586"/>
                    </a:lnTo>
                    <a:lnTo>
                      <a:pt x="1809" y="3594"/>
                    </a:lnTo>
                    <a:lnTo>
                      <a:pt x="1763" y="3600"/>
                    </a:lnTo>
                    <a:lnTo>
                      <a:pt x="1714" y="3606"/>
                    </a:lnTo>
                    <a:lnTo>
                      <a:pt x="1663" y="3609"/>
                    </a:lnTo>
                    <a:lnTo>
                      <a:pt x="1611" y="3611"/>
                    </a:lnTo>
                    <a:lnTo>
                      <a:pt x="1558" y="3612"/>
                    </a:lnTo>
                    <a:lnTo>
                      <a:pt x="1506" y="3612"/>
                    </a:lnTo>
                    <a:lnTo>
                      <a:pt x="1453" y="3611"/>
                    </a:lnTo>
                    <a:lnTo>
                      <a:pt x="1401" y="3609"/>
                    </a:lnTo>
                    <a:lnTo>
                      <a:pt x="1351" y="3606"/>
                    </a:lnTo>
                    <a:lnTo>
                      <a:pt x="1303" y="3600"/>
                    </a:lnTo>
                    <a:lnTo>
                      <a:pt x="1256" y="3594"/>
                    </a:lnTo>
                    <a:lnTo>
                      <a:pt x="1212" y="3586"/>
                    </a:lnTo>
                    <a:lnTo>
                      <a:pt x="1171" y="3578"/>
                    </a:lnTo>
                    <a:lnTo>
                      <a:pt x="1135" y="3568"/>
                    </a:lnTo>
                    <a:lnTo>
                      <a:pt x="1103" y="3558"/>
                    </a:lnTo>
                    <a:lnTo>
                      <a:pt x="1075" y="3545"/>
                    </a:lnTo>
                    <a:lnTo>
                      <a:pt x="1052" y="3532"/>
                    </a:lnTo>
                    <a:lnTo>
                      <a:pt x="1036" y="3517"/>
                    </a:lnTo>
                    <a:lnTo>
                      <a:pt x="1025" y="3501"/>
                    </a:lnTo>
                    <a:lnTo>
                      <a:pt x="1021" y="3484"/>
                    </a:lnTo>
                    <a:lnTo>
                      <a:pt x="1024" y="3447"/>
                    </a:lnTo>
                    <a:lnTo>
                      <a:pt x="1034" y="3409"/>
                    </a:lnTo>
                    <a:lnTo>
                      <a:pt x="1050" y="3369"/>
                    </a:lnTo>
                    <a:lnTo>
                      <a:pt x="1072" y="3329"/>
                    </a:lnTo>
                    <a:lnTo>
                      <a:pt x="1099" y="3291"/>
                    </a:lnTo>
                    <a:lnTo>
                      <a:pt x="1130" y="3253"/>
                    </a:lnTo>
                    <a:lnTo>
                      <a:pt x="1167" y="3217"/>
                    </a:lnTo>
                    <a:lnTo>
                      <a:pt x="1209" y="3184"/>
                    </a:lnTo>
                    <a:lnTo>
                      <a:pt x="1253" y="3153"/>
                    </a:lnTo>
                    <a:lnTo>
                      <a:pt x="1301" y="3127"/>
                    </a:lnTo>
                    <a:lnTo>
                      <a:pt x="1352" y="3104"/>
                    </a:lnTo>
                    <a:lnTo>
                      <a:pt x="1406" y="3087"/>
                    </a:lnTo>
                    <a:lnTo>
                      <a:pt x="1373" y="3061"/>
                    </a:lnTo>
                    <a:lnTo>
                      <a:pt x="1343" y="3029"/>
                    </a:lnTo>
                    <a:lnTo>
                      <a:pt x="1316" y="2994"/>
                    </a:lnTo>
                    <a:lnTo>
                      <a:pt x="1294" y="2955"/>
                    </a:lnTo>
                    <a:lnTo>
                      <a:pt x="1276" y="2914"/>
                    </a:lnTo>
                    <a:lnTo>
                      <a:pt x="1261" y="2872"/>
                    </a:lnTo>
                    <a:lnTo>
                      <a:pt x="1253" y="2829"/>
                    </a:lnTo>
                    <a:lnTo>
                      <a:pt x="1250" y="2787"/>
                    </a:lnTo>
                    <a:lnTo>
                      <a:pt x="1253" y="2745"/>
                    </a:lnTo>
                    <a:lnTo>
                      <a:pt x="1262" y="2704"/>
                    </a:lnTo>
                    <a:lnTo>
                      <a:pt x="1277" y="2665"/>
                    </a:lnTo>
                    <a:lnTo>
                      <a:pt x="1296" y="2630"/>
                    </a:lnTo>
                    <a:lnTo>
                      <a:pt x="1319" y="2598"/>
                    </a:lnTo>
                    <a:lnTo>
                      <a:pt x="1347" y="2569"/>
                    </a:lnTo>
                    <a:lnTo>
                      <a:pt x="1378" y="2546"/>
                    </a:lnTo>
                    <a:lnTo>
                      <a:pt x="1413" y="2526"/>
                    </a:lnTo>
                    <a:lnTo>
                      <a:pt x="1451" y="2511"/>
                    </a:lnTo>
                    <a:lnTo>
                      <a:pt x="1490" y="2502"/>
                    </a:lnTo>
                    <a:lnTo>
                      <a:pt x="1533" y="2499"/>
                    </a:lnTo>
                    <a:lnTo>
                      <a:pt x="1559" y="2501"/>
                    </a:lnTo>
                    <a:lnTo>
                      <a:pt x="1585" y="2505"/>
                    </a:lnTo>
                    <a:lnTo>
                      <a:pt x="1584" y="2491"/>
                    </a:lnTo>
                    <a:lnTo>
                      <a:pt x="1585" y="2477"/>
                    </a:lnTo>
                    <a:lnTo>
                      <a:pt x="1843" y="1498"/>
                    </a:lnTo>
                    <a:lnTo>
                      <a:pt x="1549" y="1498"/>
                    </a:lnTo>
                    <a:lnTo>
                      <a:pt x="1517" y="1495"/>
                    </a:lnTo>
                    <a:lnTo>
                      <a:pt x="1487" y="1486"/>
                    </a:lnTo>
                    <a:lnTo>
                      <a:pt x="1460" y="1471"/>
                    </a:lnTo>
                    <a:lnTo>
                      <a:pt x="1435" y="1450"/>
                    </a:lnTo>
                    <a:lnTo>
                      <a:pt x="1416" y="1427"/>
                    </a:lnTo>
                    <a:lnTo>
                      <a:pt x="1401" y="1398"/>
                    </a:lnTo>
                    <a:lnTo>
                      <a:pt x="1392" y="1367"/>
                    </a:lnTo>
                    <a:lnTo>
                      <a:pt x="1389" y="1334"/>
                    </a:lnTo>
                    <a:lnTo>
                      <a:pt x="1389" y="1048"/>
                    </a:lnTo>
                    <a:lnTo>
                      <a:pt x="1018" y="922"/>
                    </a:lnTo>
                    <a:lnTo>
                      <a:pt x="1017" y="922"/>
                    </a:lnTo>
                    <a:lnTo>
                      <a:pt x="1017" y="922"/>
                    </a:lnTo>
                    <a:lnTo>
                      <a:pt x="1015" y="922"/>
                    </a:lnTo>
                    <a:lnTo>
                      <a:pt x="1013" y="920"/>
                    </a:lnTo>
                    <a:lnTo>
                      <a:pt x="1005" y="917"/>
                    </a:lnTo>
                    <a:lnTo>
                      <a:pt x="994" y="914"/>
                    </a:lnTo>
                    <a:lnTo>
                      <a:pt x="979" y="909"/>
                    </a:lnTo>
                    <a:lnTo>
                      <a:pt x="960" y="903"/>
                    </a:lnTo>
                    <a:lnTo>
                      <a:pt x="938" y="897"/>
                    </a:lnTo>
                    <a:lnTo>
                      <a:pt x="938" y="1524"/>
                    </a:lnTo>
                    <a:lnTo>
                      <a:pt x="1010" y="2435"/>
                    </a:lnTo>
                    <a:lnTo>
                      <a:pt x="1009" y="2461"/>
                    </a:lnTo>
                    <a:lnTo>
                      <a:pt x="1002" y="2485"/>
                    </a:lnTo>
                    <a:lnTo>
                      <a:pt x="991" y="2507"/>
                    </a:lnTo>
                    <a:lnTo>
                      <a:pt x="976" y="2525"/>
                    </a:lnTo>
                    <a:lnTo>
                      <a:pt x="957" y="2540"/>
                    </a:lnTo>
                    <a:lnTo>
                      <a:pt x="935" y="2550"/>
                    </a:lnTo>
                    <a:lnTo>
                      <a:pt x="910" y="2555"/>
                    </a:lnTo>
                    <a:lnTo>
                      <a:pt x="906" y="2555"/>
                    </a:lnTo>
                    <a:lnTo>
                      <a:pt x="901" y="2555"/>
                    </a:lnTo>
                    <a:lnTo>
                      <a:pt x="878" y="2552"/>
                    </a:lnTo>
                    <a:lnTo>
                      <a:pt x="857" y="2546"/>
                    </a:lnTo>
                    <a:lnTo>
                      <a:pt x="837" y="2533"/>
                    </a:lnTo>
                    <a:lnTo>
                      <a:pt x="820" y="2517"/>
                    </a:lnTo>
                    <a:lnTo>
                      <a:pt x="808" y="2499"/>
                    </a:lnTo>
                    <a:lnTo>
                      <a:pt x="798" y="2477"/>
                    </a:lnTo>
                    <a:lnTo>
                      <a:pt x="793" y="2453"/>
                    </a:lnTo>
                    <a:lnTo>
                      <a:pt x="728" y="1630"/>
                    </a:lnTo>
                    <a:lnTo>
                      <a:pt x="707" y="1637"/>
                    </a:lnTo>
                    <a:lnTo>
                      <a:pt x="685" y="1639"/>
                    </a:lnTo>
                    <a:lnTo>
                      <a:pt x="662" y="1637"/>
                    </a:lnTo>
                    <a:lnTo>
                      <a:pt x="640" y="1630"/>
                    </a:lnTo>
                    <a:lnTo>
                      <a:pt x="575" y="2453"/>
                    </a:lnTo>
                    <a:lnTo>
                      <a:pt x="572" y="2472"/>
                    </a:lnTo>
                    <a:lnTo>
                      <a:pt x="566" y="2489"/>
                    </a:lnTo>
                    <a:lnTo>
                      <a:pt x="557" y="2505"/>
                    </a:lnTo>
                    <a:lnTo>
                      <a:pt x="597" y="2514"/>
                    </a:lnTo>
                    <a:lnTo>
                      <a:pt x="633" y="2529"/>
                    </a:lnTo>
                    <a:lnTo>
                      <a:pt x="667" y="2548"/>
                    </a:lnTo>
                    <a:lnTo>
                      <a:pt x="698" y="2573"/>
                    </a:lnTo>
                    <a:lnTo>
                      <a:pt x="725" y="2600"/>
                    </a:lnTo>
                    <a:lnTo>
                      <a:pt x="748" y="2632"/>
                    </a:lnTo>
                    <a:lnTo>
                      <a:pt x="767" y="2667"/>
                    </a:lnTo>
                    <a:lnTo>
                      <a:pt x="781" y="2705"/>
                    </a:lnTo>
                    <a:lnTo>
                      <a:pt x="790" y="2745"/>
                    </a:lnTo>
                    <a:lnTo>
                      <a:pt x="792" y="2787"/>
                    </a:lnTo>
                    <a:lnTo>
                      <a:pt x="790" y="2829"/>
                    </a:lnTo>
                    <a:lnTo>
                      <a:pt x="781" y="2872"/>
                    </a:lnTo>
                    <a:lnTo>
                      <a:pt x="767" y="2914"/>
                    </a:lnTo>
                    <a:lnTo>
                      <a:pt x="750" y="2955"/>
                    </a:lnTo>
                    <a:lnTo>
                      <a:pt x="726" y="2994"/>
                    </a:lnTo>
                    <a:lnTo>
                      <a:pt x="700" y="3029"/>
                    </a:lnTo>
                    <a:lnTo>
                      <a:pt x="670" y="3061"/>
                    </a:lnTo>
                    <a:lnTo>
                      <a:pt x="637" y="3087"/>
                    </a:lnTo>
                    <a:lnTo>
                      <a:pt x="690" y="3104"/>
                    </a:lnTo>
                    <a:lnTo>
                      <a:pt x="742" y="3127"/>
                    </a:lnTo>
                    <a:lnTo>
                      <a:pt x="790" y="3153"/>
                    </a:lnTo>
                    <a:lnTo>
                      <a:pt x="834" y="3184"/>
                    </a:lnTo>
                    <a:lnTo>
                      <a:pt x="875" y="3217"/>
                    </a:lnTo>
                    <a:lnTo>
                      <a:pt x="912" y="3253"/>
                    </a:lnTo>
                    <a:lnTo>
                      <a:pt x="944" y="3291"/>
                    </a:lnTo>
                    <a:lnTo>
                      <a:pt x="971" y="3329"/>
                    </a:lnTo>
                    <a:lnTo>
                      <a:pt x="992" y="3369"/>
                    </a:lnTo>
                    <a:lnTo>
                      <a:pt x="1008" y="3409"/>
                    </a:lnTo>
                    <a:lnTo>
                      <a:pt x="1018" y="3447"/>
                    </a:lnTo>
                    <a:lnTo>
                      <a:pt x="1021" y="3484"/>
                    </a:lnTo>
                    <a:lnTo>
                      <a:pt x="1018" y="3501"/>
                    </a:lnTo>
                    <a:lnTo>
                      <a:pt x="1006" y="3517"/>
                    </a:lnTo>
                    <a:lnTo>
                      <a:pt x="991" y="3532"/>
                    </a:lnTo>
                    <a:lnTo>
                      <a:pt x="969" y="3545"/>
                    </a:lnTo>
                    <a:lnTo>
                      <a:pt x="941" y="3558"/>
                    </a:lnTo>
                    <a:lnTo>
                      <a:pt x="908" y="3568"/>
                    </a:lnTo>
                    <a:lnTo>
                      <a:pt x="871" y="3578"/>
                    </a:lnTo>
                    <a:lnTo>
                      <a:pt x="831" y="3586"/>
                    </a:lnTo>
                    <a:lnTo>
                      <a:pt x="786" y="3594"/>
                    </a:lnTo>
                    <a:lnTo>
                      <a:pt x="741" y="3600"/>
                    </a:lnTo>
                    <a:lnTo>
                      <a:pt x="691" y="3606"/>
                    </a:lnTo>
                    <a:lnTo>
                      <a:pt x="641" y="3609"/>
                    </a:lnTo>
                    <a:lnTo>
                      <a:pt x="589" y="3611"/>
                    </a:lnTo>
                    <a:lnTo>
                      <a:pt x="536" y="3612"/>
                    </a:lnTo>
                    <a:lnTo>
                      <a:pt x="484" y="3612"/>
                    </a:lnTo>
                    <a:lnTo>
                      <a:pt x="431" y="3611"/>
                    </a:lnTo>
                    <a:lnTo>
                      <a:pt x="380" y="3609"/>
                    </a:lnTo>
                    <a:lnTo>
                      <a:pt x="328" y="3606"/>
                    </a:lnTo>
                    <a:lnTo>
                      <a:pt x="280" y="3600"/>
                    </a:lnTo>
                    <a:lnTo>
                      <a:pt x="233" y="3594"/>
                    </a:lnTo>
                    <a:lnTo>
                      <a:pt x="190" y="3586"/>
                    </a:lnTo>
                    <a:lnTo>
                      <a:pt x="150" y="3578"/>
                    </a:lnTo>
                    <a:lnTo>
                      <a:pt x="113" y="3568"/>
                    </a:lnTo>
                    <a:lnTo>
                      <a:pt x="80" y="3558"/>
                    </a:lnTo>
                    <a:lnTo>
                      <a:pt x="53" y="3545"/>
                    </a:lnTo>
                    <a:lnTo>
                      <a:pt x="30" y="3532"/>
                    </a:lnTo>
                    <a:lnTo>
                      <a:pt x="13" y="3517"/>
                    </a:lnTo>
                    <a:lnTo>
                      <a:pt x="3" y="3501"/>
                    </a:lnTo>
                    <a:lnTo>
                      <a:pt x="0" y="3484"/>
                    </a:lnTo>
                    <a:lnTo>
                      <a:pt x="3" y="3447"/>
                    </a:lnTo>
                    <a:lnTo>
                      <a:pt x="12" y="3409"/>
                    </a:lnTo>
                    <a:lnTo>
                      <a:pt x="29" y="3369"/>
                    </a:lnTo>
                    <a:lnTo>
                      <a:pt x="50" y="3329"/>
                    </a:lnTo>
                    <a:lnTo>
                      <a:pt x="77" y="3291"/>
                    </a:lnTo>
                    <a:lnTo>
                      <a:pt x="109" y="3253"/>
                    </a:lnTo>
                    <a:lnTo>
                      <a:pt x="145" y="3217"/>
                    </a:lnTo>
                    <a:lnTo>
                      <a:pt x="187" y="3184"/>
                    </a:lnTo>
                    <a:lnTo>
                      <a:pt x="231" y="3153"/>
                    </a:lnTo>
                    <a:lnTo>
                      <a:pt x="279" y="3127"/>
                    </a:lnTo>
                    <a:lnTo>
                      <a:pt x="331" y="3104"/>
                    </a:lnTo>
                    <a:lnTo>
                      <a:pt x="384" y="3087"/>
                    </a:lnTo>
                    <a:lnTo>
                      <a:pt x="351" y="3061"/>
                    </a:lnTo>
                    <a:lnTo>
                      <a:pt x="321" y="3029"/>
                    </a:lnTo>
                    <a:lnTo>
                      <a:pt x="295" y="2994"/>
                    </a:lnTo>
                    <a:lnTo>
                      <a:pt x="271" y="2955"/>
                    </a:lnTo>
                    <a:lnTo>
                      <a:pt x="254" y="2914"/>
                    </a:lnTo>
                    <a:lnTo>
                      <a:pt x="240" y="2872"/>
                    </a:lnTo>
                    <a:lnTo>
                      <a:pt x="231" y="2829"/>
                    </a:lnTo>
                    <a:lnTo>
                      <a:pt x="229" y="2787"/>
                    </a:lnTo>
                    <a:lnTo>
                      <a:pt x="231" y="2743"/>
                    </a:lnTo>
                    <a:lnTo>
                      <a:pt x="240" y="2703"/>
                    </a:lnTo>
                    <a:lnTo>
                      <a:pt x="256" y="2664"/>
                    </a:lnTo>
                    <a:lnTo>
                      <a:pt x="275" y="2629"/>
                    </a:lnTo>
                    <a:lnTo>
                      <a:pt x="299" y="2597"/>
                    </a:lnTo>
                    <a:lnTo>
                      <a:pt x="327" y="2568"/>
                    </a:lnTo>
                    <a:lnTo>
                      <a:pt x="360" y="2544"/>
                    </a:lnTo>
                    <a:lnTo>
                      <a:pt x="395" y="2525"/>
                    </a:lnTo>
                    <a:lnTo>
                      <a:pt x="379" y="2507"/>
                    </a:lnTo>
                    <a:lnTo>
                      <a:pt x="368" y="2485"/>
                    </a:lnTo>
                    <a:lnTo>
                      <a:pt x="361" y="2461"/>
                    </a:lnTo>
                    <a:lnTo>
                      <a:pt x="360" y="2435"/>
                    </a:lnTo>
                    <a:lnTo>
                      <a:pt x="431" y="1524"/>
                    </a:lnTo>
                    <a:lnTo>
                      <a:pt x="431" y="897"/>
                    </a:lnTo>
                    <a:lnTo>
                      <a:pt x="414" y="901"/>
                    </a:lnTo>
                    <a:lnTo>
                      <a:pt x="400" y="906"/>
                    </a:lnTo>
                    <a:lnTo>
                      <a:pt x="266" y="1517"/>
                    </a:lnTo>
                    <a:lnTo>
                      <a:pt x="259" y="1538"/>
                    </a:lnTo>
                    <a:lnTo>
                      <a:pt x="249" y="1555"/>
                    </a:lnTo>
                    <a:lnTo>
                      <a:pt x="235" y="1570"/>
                    </a:lnTo>
                    <a:lnTo>
                      <a:pt x="218" y="1580"/>
                    </a:lnTo>
                    <a:lnTo>
                      <a:pt x="199" y="1587"/>
                    </a:lnTo>
                    <a:lnTo>
                      <a:pt x="179" y="1589"/>
                    </a:lnTo>
                    <a:lnTo>
                      <a:pt x="159" y="1588"/>
                    </a:lnTo>
                    <a:lnTo>
                      <a:pt x="139" y="1580"/>
                    </a:lnTo>
                    <a:lnTo>
                      <a:pt x="122" y="1570"/>
                    </a:lnTo>
                    <a:lnTo>
                      <a:pt x="107" y="1555"/>
                    </a:lnTo>
                    <a:lnTo>
                      <a:pt x="97" y="1538"/>
                    </a:lnTo>
                    <a:lnTo>
                      <a:pt x="90" y="1519"/>
                    </a:lnTo>
                    <a:lnTo>
                      <a:pt x="88" y="1498"/>
                    </a:lnTo>
                    <a:lnTo>
                      <a:pt x="89" y="1478"/>
                    </a:lnTo>
                    <a:lnTo>
                      <a:pt x="235" y="815"/>
                    </a:lnTo>
                    <a:lnTo>
                      <a:pt x="236" y="811"/>
                    </a:lnTo>
                    <a:lnTo>
                      <a:pt x="237" y="809"/>
                    </a:lnTo>
                    <a:lnTo>
                      <a:pt x="238" y="806"/>
                    </a:lnTo>
                    <a:lnTo>
                      <a:pt x="241" y="798"/>
                    </a:lnTo>
                    <a:lnTo>
                      <a:pt x="246" y="789"/>
                    </a:lnTo>
                    <a:lnTo>
                      <a:pt x="250" y="782"/>
                    </a:lnTo>
                    <a:lnTo>
                      <a:pt x="256" y="775"/>
                    </a:lnTo>
                    <a:lnTo>
                      <a:pt x="261" y="769"/>
                    </a:lnTo>
                    <a:lnTo>
                      <a:pt x="268" y="763"/>
                    </a:lnTo>
                    <a:lnTo>
                      <a:pt x="273" y="759"/>
                    </a:lnTo>
                    <a:lnTo>
                      <a:pt x="278" y="757"/>
                    </a:lnTo>
                    <a:lnTo>
                      <a:pt x="284" y="753"/>
                    </a:lnTo>
                    <a:lnTo>
                      <a:pt x="286" y="752"/>
                    </a:lnTo>
                    <a:lnTo>
                      <a:pt x="289" y="750"/>
                    </a:lnTo>
                    <a:lnTo>
                      <a:pt x="292" y="748"/>
                    </a:lnTo>
                    <a:lnTo>
                      <a:pt x="297" y="746"/>
                    </a:lnTo>
                    <a:lnTo>
                      <a:pt x="307" y="743"/>
                    </a:lnTo>
                    <a:lnTo>
                      <a:pt x="323" y="737"/>
                    </a:lnTo>
                    <a:lnTo>
                      <a:pt x="344" y="731"/>
                    </a:lnTo>
                    <a:lnTo>
                      <a:pt x="369" y="724"/>
                    </a:lnTo>
                    <a:lnTo>
                      <a:pt x="397" y="716"/>
                    </a:lnTo>
                    <a:lnTo>
                      <a:pt x="428" y="707"/>
                    </a:lnTo>
                    <a:lnTo>
                      <a:pt x="461" y="699"/>
                    </a:lnTo>
                    <a:lnTo>
                      <a:pt x="497" y="691"/>
                    </a:lnTo>
                    <a:lnTo>
                      <a:pt x="535" y="684"/>
                    </a:lnTo>
                    <a:lnTo>
                      <a:pt x="573" y="677"/>
                    </a:lnTo>
                    <a:lnTo>
                      <a:pt x="612" y="673"/>
                    </a:lnTo>
                    <a:lnTo>
                      <a:pt x="651" y="669"/>
                    </a:lnTo>
                    <a:lnTo>
                      <a:pt x="672" y="713"/>
                    </a:lnTo>
                    <a:lnTo>
                      <a:pt x="672" y="713"/>
                    </a:lnTo>
                    <a:lnTo>
                      <a:pt x="612" y="1197"/>
                    </a:lnTo>
                    <a:lnTo>
                      <a:pt x="685" y="1325"/>
                    </a:lnTo>
                    <a:lnTo>
                      <a:pt x="756" y="1197"/>
                    </a:lnTo>
                    <a:lnTo>
                      <a:pt x="696" y="713"/>
                    </a:lnTo>
                    <a:lnTo>
                      <a:pt x="696" y="713"/>
                    </a:lnTo>
                    <a:lnTo>
                      <a:pt x="718" y="669"/>
                    </a:lnTo>
                    <a:lnTo>
                      <a:pt x="759" y="673"/>
                    </a:lnTo>
                    <a:lnTo>
                      <a:pt x="800" y="678"/>
                    </a:lnTo>
                    <a:lnTo>
                      <a:pt x="839" y="684"/>
                    </a:lnTo>
                    <a:lnTo>
                      <a:pt x="878" y="692"/>
                    </a:lnTo>
                    <a:lnTo>
                      <a:pt x="915" y="700"/>
                    </a:lnTo>
                    <a:lnTo>
                      <a:pt x="950" y="709"/>
                    </a:lnTo>
                    <a:lnTo>
                      <a:pt x="982" y="718"/>
                    </a:lnTo>
                    <a:lnTo>
                      <a:pt x="1010" y="726"/>
                    </a:lnTo>
                    <a:lnTo>
                      <a:pt x="1033" y="734"/>
                    </a:lnTo>
                    <a:lnTo>
                      <a:pt x="1053" y="740"/>
                    </a:lnTo>
                    <a:lnTo>
                      <a:pt x="1067" y="744"/>
                    </a:lnTo>
                    <a:lnTo>
                      <a:pt x="1075" y="748"/>
                    </a:lnTo>
                    <a:lnTo>
                      <a:pt x="1387" y="853"/>
                    </a:lnTo>
                    <a:lnTo>
                      <a:pt x="1387" y="350"/>
                    </a:lnTo>
                    <a:lnTo>
                      <a:pt x="1391" y="317"/>
                    </a:lnTo>
                    <a:lnTo>
                      <a:pt x="1401" y="286"/>
                    </a:lnTo>
                    <a:lnTo>
                      <a:pt x="1415" y="257"/>
                    </a:lnTo>
                    <a:lnTo>
                      <a:pt x="1435" y="234"/>
                    </a:lnTo>
                    <a:lnTo>
                      <a:pt x="1459" y="213"/>
                    </a:lnTo>
                    <a:lnTo>
                      <a:pt x="1487" y="198"/>
                    </a:lnTo>
                    <a:lnTo>
                      <a:pt x="1517" y="189"/>
                    </a:lnTo>
                    <a:lnTo>
                      <a:pt x="1549" y="186"/>
                    </a:lnTo>
                    <a:lnTo>
                      <a:pt x="2174" y="186"/>
                    </a:lnTo>
                    <a:lnTo>
                      <a:pt x="2174" y="62"/>
                    </a:lnTo>
                    <a:lnTo>
                      <a:pt x="2177" y="42"/>
                    </a:lnTo>
                    <a:lnTo>
                      <a:pt x="2186" y="25"/>
                    </a:lnTo>
                    <a:lnTo>
                      <a:pt x="2200" y="12"/>
                    </a:lnTo>
                    <a:lnTo>
                      <a:pt x="2215" y="4"/>
                    </a:lnTo>
                    <a:lnTo>
                      <a:pt x="22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grpSp>
      </p:grpSp>
      <p:sp>
        <p:nvSpPr>
          <p:cNvPr id="4" name="5-Point Star 3"/>
          <p:cNvSpPr/>
          <p:nvPr/>
        </p:nvSpPr>
        <p:spPr>
          <a:xfrm>
            <a:off x="3512640" y="1514455"/>
            <a:ext cx="4573817" cy="4403665"/>
          </a:xfrm>
          <a:prstGeom prst="star5">
            <a:avLst/>
          </a:prstGeom>
          <a:noFill/>
          <a:ln w="698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431304" y="3347671"/>
            <a:ext cx="2714173" cy="830997"/>
          </a:xfrm>
          <a:prstGeom prst="rect">
            <a:avLst/>
          </a:prstGeom>
          <a:noFill/>
        </p:spPr>
        <p:txBody>
          <a:bodyPr wrap="square" rtlCol="0">
            <a:spAutoFit/>
          </a:bodyPr>
          <a:lstStyle/>
          <a:p>
            <a:pPr algn="ctr"/>
            <a:r>
              <a:rPr lang="en-US" sz="2400" b="1" dirty="0" smtClean="0"/>
              <a:t>Questions for the parking lot</a:t>
            </a:r>
            <a:endParaRPr lang="en-US" sz="2400" b="1" dirty="0"/>
          </a:p>
        </p:txBody>
      </p:sp>
    </p:spTree>
    <p:extLst>
      <p:ext uri="{BB962C8B-B14F-4D97-AF65-F5344CB8AC3E}">
        <p14:creationId xmlns:p14="http://schemas.microsoft.com/office/powerpoint/2010/main" val="287780219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Slide Number Placeholder 3"/>
          <p:cNvSpPr>
            <a:spLocks noGrp="1"/>
          </p:cNvSpPr>
          <p:nvPr>
            <p:ph type="sldNum" sz="quarter" idx="12"/>
          </p:nvPr>
        </p:nvSpPr>
        <p:spPr bwMode="auto">
          <a:xfrm>
            <a:off x="8610600" y="63563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118" u="sng">
                <a:solidFill>
                  <a:schemeClr val="tx1"/>
                </a:solidFill>
                <a:latin typeface="Times New Roman" panose="02020603050405020304" pitchFamily="18" charset="0"/>
              </a:defRPr>
            </a:lvl1pPr>
            <a:lvl2pPr marL="655579" indent="-252146">
              <a:defRPr sz="2118" u="sng">
                <a:solidFill>
                  <a:schemeClr val="tx1"/>
                </a:solidFill>
                <a:latin typeface="Times New Roman" panose="02020603050405020304" pitchFamily="18" charset="0"/>
              </a:defRPr>
            </a:lvl2pPr>
            <a:lvl3pPr marL="1008583" indent="-201717">
              <a:defRPr sz="2118" u="sng">
                <a:solidFill>
                  <a:schemeClr val="tx1"/>
                </a:solidFill>
                <a:latin typeface="Times New Roman" panose="02020603050405020304" pitchFamily="18" charset="0"/>
              </a:defRPr>
            </a:lvl3pPr>
            <a:lvl4pPr marL="1412016" indent="-201717">
              <a:defRPr sz="2118" u="sng">
                <a:solidFill>
                  <a:schemeClr val="tx1"/>
                </a:solidFill>
                <a:latin typeface="Times New Roman" panose="02020603050405020304" pitchFamily="18" charset="0"/>
              </a:defRPr>
            </a:lvl4pPr>
            <a:lvl5pPr marL="1815450" indent="-201717">
              <a:defRPr sz="2118" u="sng">
                <a:solidFill>
                  <a:schemeClr val="tx1"/>
                </a:solidFill>
                <a:latin typeface="Times New Roman" panose="02020603050405020304" pitchFamily="18" charset="0"/>
              </a:defRPr>
            </a:lvl5pPr>
            <a:lvl6pPr marL="2218883" indent="-201717" eaLnBrk="0" fontAlgn="base" hangingPunct="0">
              <a:spcBef>
                <a:spcPct val="0"/>
              </a:spcBef>
              <a:spcAft>
                <a:spcPct val="0"/>
              </a:spcAft>
              <a:defRPr sz="2118" u="sng">
                <a:solidFill>
                  <a:schemeClr val="tx1"/>
                </a:solidFill>
                <a:latin typeface="Times New Roman" panose="02020603050405020304" pitchFamily="18" charset="0"/>
              </a:defRPr>
            </a:lvl6pPr>
            <a:lvl7pPr marL="2622316" indent="-201717" eaLnBrk="0" fontAlgn="base" hangingPunct="0">
              <a:spcBef>
                <a:spcPct val="0"/>
              </a:spcBef>
              <a:spcAft>
                <a:spcPct val="0"/>
              </a:spcAft>
              <a:defRPr sz="2118" u="sng">
                <a:solidFill>
                  <a:schemeClr val="tx1"/>
                </a:solidFill>
                <a:latin typeface="Times New Roman" panose="02020603050405020304" pitchFamily="18" charset="0"/>
              </a:defRPr>
            </a:lvl7pPr>
            <a:lvl8pPr marL="3025750" indent="-201717" eaLnBrk="0" fontAlgn="base" hangingPunct="0">
              <a:spcBef>
                <a:spcPct val="0"/>
              </a:spcBef>
              <a:spcAft>
                <a:spcPct val="0"/>
              </a:spcAft>
              <a:defRPr sz="2118" u="sng">
                <a:solidFill>
                  <a:schemeClr val="tx1"/>
                </a:solidFill>
                <a:latin typeface="Times New Roman" panose="02020603050405020304" pitchFamily="18" charset="0"/>
              </a:defRPr>
            </a:lvl8pPr>
            <a:lvl9pPr marL="3429183" indent="-201717" eaLnBrk="0" fontAlgn="base" hangingPunct="0">
              <a:spcBef>
                <a:spcPct val="0"/>
              </a:spcBef>
              <a:spcAft>
                <a:spcPct val="0"/>
              </a:spcAft>
              <a:defRPr sz="2118" u="sng">
                <a:solidFill>
                  <a:schemeClr val="tx1"/>
                </a:solidFill>
                <a:latin typeface="Times New Roman" panose="02020603050405020304" pitchFamily="18" charset="0"/>
              </a:defRPr>
            </a:lvl9pPr>
          </a:lstStyle>
          <a:p>
            <a:fld id="{B715A412-21F2-4A22-8184-8F081A9211CC}" type="slidenum">
              <a:rPr lang="en-US" altLang="en-US" sz="1147" u="none">
                <a:solidFill>
                  <a:srgbClr val="898989"/>
                </a:solidFill>
              </a:rPr>
              <a:pPr/>
              <a:t>70</a:t>
            </a:fld>
            <a:endParaRPr lang="en-US" altLang="en-US" sz="1147" u="none">
              <a:solidFill>
                <a:srgbClr val="898989"/>
              </a:solidFill>
            </a:endParaRPr>
          </a:p>
        </p:txBody>
      </p:sp>
      <p:sp>
        <p:nvSpPr>
          <p:cNvPr id="8" name="Rectangle 2"/>
          <p:cNvSpPr>
            <a:spLocks noGrp="1" noChangeArrowheads="1"/>
          </p:cNvSpPr>
          <p:nvPr>
            <p:ph type="title"/>
          </p:nvPr>
        </p:nvSpPr>
        <p:spPr bwMode="auto">
          <a:xfrm>
            <a:off x="825190" y="512956"/>
            <a:ext cx="10337181" cy="63808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0682" tIns="40341" rIns="80682" bIns="40341" numCol="1" rtlCol="0" anchor="t" anchorCtr="0" compatLnSpc="1">
            <a:prstTxWarp prst="textNoShape">
              <a:avLst/>
            </a:prstTxWarp>
            <a:normAutofit/>
          </a:bodyPr>
          <a:lstStyle/>
          <a:p>
            <a:pPr fontAlgn="t"/>
            <a:r>
              <a:rPr lang="en-US" altLang="en-US" sz="3600" dirty="0" smtClean="0"/>
              <a:t>Procurement </a:t>
            </a:r>
            <a:r>
              <a:rPr lang="en-US" altLang="en-US" sz="3600" dirty="0"/>
              <a:t>Planning – Parametric</a:t>
            </a:r>
            <a:endParaRPr lang="en-US" altLang="en-US" sz="3600" dirty="0" smtClean="0"/>
          </a:p>
        </p:txBody>
      </p:sp>
      <p:grpSp>
        <p:nvGrpSpPr>
          <p:cNvPr id="10" name="Group 9"/>
          <p:cNvGrpSpPr/>
          <p:nvPr/>
        </p:nvGrpSpPr>
        <p:grpSpPr>
          <a:xfrm>
            <a:off x="825193" y="1321677"/>
            <a:ext cx="10147606" cy="5399797"/>
            <a:chOff x="1985552" y="1078310"/>
            <a:chExt cx="8217723" cy="5217234"/>
          </a:xfrm>
        </p:grpSpPr>
        <p:grpSp>
          <p:nvGrpSpPr>
            <p:cNvPr id="11" name="Group 10"/>
            <p:cNvGrpSpPr/>
            <p:nvPr/>
          </p:nvGrpSpPr>
          <p:grpSpPr>
            <a:xfrm flipH="1">
              <a:off x="2212794" y="1173192"/>
              <a:ext cx="7990481" cy="4934310"/>
              <a:chOff x="2361217" y="1173192"/>
              <a:chExt cx="7990481" cy="4934310"/>
            </a:xfrm>
          </p:grpSpPr>
          <p:grpSp>
            <p:nvGrpSpPr>
              <p:cNvPr id="37" name="Group 36"/>
              <p:cNvGrpSpPr/>
              <p:nvPr/>
            </p:nvGrpSpPr>
            <p:grpSpPr>
              <a:xfrm>
                <a:off x="2361217" y="3291209"/>
                <a:ext cx="1890013" cy="2489391"/>
                <a:chOff x="1269876" y="2142529"/>
                <a:chExt cx="2999528" cy="3950767"/>
              </a:xfrm>
            </p:grpSpPr>
            <p:sp>
              <p:nvSpPr>
                <p:cNvPr id="39" name="Freeform 6"/>
                <p:cNvSpPr>
                  <a:spLocks/>
                </p:cNvSpPr>
                <p:nvPr/>
              </p:nvSpPr>
              <p:spPr bwMode="auto">
                <a:xfrm>
                  <a:off x="1682626" y="3485034"/>
                  <a:ext cx="720725" cy="1376363"/>
                </a:xfrm>
                <a:custGeom>
                  <a:avLst/>
                  <a:gdLst/>
                  <a:ahLst/>
                  <a:cxnLst>
                    <a:cxn ang="0">
                      <a:pos x="375" y="0"/>
                    </a:cxn>
                    <a:cxn ang="0">
                      <a:pos x="381" y="4"/>
                    </a:cxn>
                    <a:cxn ang="0">
                      <a:pos x="387" y="7"/>
                    </a:cxn>
                    <a:cxn ang="0">
                      <a:pos x="402" y="13"/>
                    </a:cxn>
                    <a:cxn ang="0">
                      <a:pos x="411" y="16"/>
                    </a:cxn>
                    <a:cxn ang="0">
                      <a:pos x="418" y="16"/>
                    </a:cxn>
                    <a:cxn ang="0">
                      <a:pos x="454" y="803"/>
                    </a:cxn>
                    <a:cxn ang="0">
                      <a:pos x="101" y="867"/>
                    </a:cxn>
                    <a:cxn ang="0">
                      <a:pos x="0" y="31"/>
                    </a:cxn>
                    <a:cxn ang="0">
                      <a:pos x="17" y="17"/>
                    </a:cxn>
                    <a:cxn ang="0">
                      <a:pos x="82" y="17"/>
                    </a:cxn>
                    <a:cxn ang="0">
                      <a:pos x="112" y="17"/>
                    </a:cxn>
                    <a:cxn ang="0">
                      <a:pos x="145" y="16"/>
                    </a:cxn>
                    <a:cxn ang="0">
                      <a:pos x="180" y="14"/>
                    </a:cxn>
                    <a:cxn ang="0">
                      <a:pos x="217" y="13"/>
                    </a:cxn>
                    <a:cxn ang="0">
                      <a:pos x="256" y="11"/>
                    </a:cxn>
                    <a:cxn ang="0">
                      <a:pos x="295" y="8"/>
                    </a:cxn>
                    <a:cxn ang="0">
                      <a:pos x="335" y="4"/>
                    </a:cxn>
                    <a:cxn ang="0">
                      <a:pos x="375" y="0"/>
                    </a:cxn>
                  </a:cxnLst>
                  <a:rect l="0" t="0" r="r" b="b"/>
                  <a:pathLst>
                    <a:path w="454" h="867">
                      <a:moveTo>
                        <a:pt x="375" y="0"/>
                      </a:moveTo>
                      <a:lnTo>
                        <a:pt x="381" y="4"/>
                      </a:lnTo>
                      <a:lnTo>
                        <a:pt x="387" y="7"/>
                      </a:lnTo>
                      <a:lnTo>
                        <a:pt x="402" y="13"/>
                      </a:lnTo>
                      <a:lnTo>
                        <a:pt x="411" y="16"/>
                      </a:lnTo>
                      <a:lnTo>
                        <a:pt x="418" y="16"/>
                      </a:lnTo>
                      <a:lnTo>
                        <a:pt x="454" y="803"/>
                      </a:lnTo>
                      <a:lnTo>
                        <a:pt x="101" y="867"/>
                      </a:lnTo>
                      <a:lnTo>
                        <a:pt x="0" y="31"/>
                      </a:lnTo>
                      <a:lnTo>
                        <a:pt x="17" y="17"/>
                      </a:lnTo>
                      <a:lnTo>
                        <a:pt x="82" y="17"/>
                      </a:lnTo>
                      <a:lnTo>
                        <a:pt x="112" y="17"/>
                      </a:lnTo>
                      <a:lnTo>
                        <a:pt x="145" y="16"/>
                      </a:lnTo>
                      <a:lnTo>
                        <a:pt x="180" y="14"/>
                      </a:lnTo>
                      <a:lnTo>
                        <a:pt x="217" y="13"/>
                      </a:lnTo>
                      <a:lnTo>
                        <a:pt x="256" y="11"/>
                      </a:lnTo>
                      <a:lnTo>
                        <a:pt x="295" y="8"/>
                      </a:lnTo>
                      <a:lnTo>
                        <a:pt x="335" y="4"/>
                      </a:lnTo>
                      <a:lnTo>
                        <a:pt x="375"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7"/>
                <p:cNvSpPr>
                  <a:spLocks/>
                </p:cNvSpPr>
                <p:nvPr/>
              </p:nvSpPr>
              <p:spPr bwMode="auto">
                <a:xfrm>
                  <a:off x="1682626" y="3485034"/>
                  <a:ext cx="720725" cy="1376363"/>
                </a:xfrm>
                <a:custGeom>
                  <a:avLst/>
                  <a:gdLst/>
                  <a:ahLst/>
                  <a:cxnLst>
                    <a:cxn ang="0">
                      <a:pos x="375" y="0"/>
                    </a:cxn>
                    <a:cxn ang="0">
                      <a:pos x="381" y="4"/>
                    </a:cxn>
                    <a:cxn ang="0">
                      <a:pos x="387" y="7"/>
                    </a:cxn>
                    <a:cxn ang="0">
                      <a:pos x="402" y="13"/>
                    </a:cxn>
                    <a:cxn ang="0">
                      <a:pos x="411" y="16"/>
                    </a:cxn>
                    <a:cxn ang="0">
                      <a:pos x="418" y="16"/>
                    </a:cxn>
                    <a:cxn ang="0">
                      <a:pos x="454" y="803"/>
                    </a:cxn>
                    <a:cxn ang="0">
                      <a:pos x="101" y="867"/>
                    </a:cxn>
                    <a:cxn ang="0">
                      <a:pos x="0" y="31"/>
                    </a:cxn>
                    <a:cxn ang="0">
                      <a:pos x="17" y="17"/>
                    </a:cxn>
                    <a:cxn ang="0">
                      <a:pos x="82" y="17"/>
                    </a:cxn>
                    <a:cxn ang="0">
                      <a:pos x="112" y="17"/>
                    </a:cxn>
                    <a:cxn ang="0">
                      <a:pos x="145" y="16"/>
                    </a:cxn>
                    <a:cxn ang="0">
                      <a:pos x="180" y="14"/>
                    </a:cxn>
                    <a:cxn ang="0">
                      <a:pos x="217" y="13"/>
                    </a:cxn>
                    <a:cxn ang="0">
                      <a:pos x="256" y="11"/>
                    </a:cxn>
                    <a:cxn ang="0">
                      <a:pos x="295" y="8"/>
                    </a:cxn>
                    <a:cxn ang="0">
                      <a:pos x="335" y="4"/>
                    </a:cxn>
                    <a:cxn ang="0">
                      <a:pos x="375" y="0"/>
                    </a:cxn>
                  </a:cxnLst>
                  <a:rect l="0" t="0" r="r" b="b"/>
                  <a:pathLst>
                    <a:path w="454" h="867">
                      <a:moveTo>
                        <a:pt x="375" y="0"/>
                      </a:moveTo>
                      <a:lnTo>
                        <a:pt x="381" y="4"/>
                      </a:lnTo>
                      <a:lnTo>
                        <a:pt x="387" y="7"/>
                      </a:lnTo>
                      <a:lnTo>
                        <a:pt x="402" y="13"/>
                      </a:lnTo>
                      <a:lnTo>
                        <a:pt x="411" y="16"/>
                      </a:lnTo>
                      <a:lnTo>
                        <a:pt x="418" y="16"/>
                      </a:lnTo>
                      <a:lnTo>
                        <a:pt x="454" y="803"/>
                      </a:lnTo>
                      <a:lnTo>
                        <a:pt x="101" y="867"/>
                      </a:lnTo>
                      <a:lnTo>
                        <a:pt x="0" y="31"/>
                      </a:lnTo>
                      <a:lnTo>
                        <a:pt x="17" y="17"/>
                      </a:lnTo>
                      <a:lnTo>
                        <a:pt x="82" y="17"/>
                      </a:lnTo>
                      <a:lnTo>
                        <a:pt x="112" y="17"/>
                      </a:lnTo>
                      <a:lnTo>
                        <a:pt x="145" y="16"/>
                      </a:lnTo>
                      <a:lnTo>
                        <a:pt x="180" y="14"/>
                      </a:lnTo>
                      <a:lnTo>
                        <a:pt x="217" y="13"/>
                      </a:lnTo>
                      <a:lnTo>
                        <a:pt x="256" y="11"/>
                      </a:lnTo>
                      <a:lnTo>
                        <a:pt x="295" y="8"/>
                      </a:lnTo>
                      <a:lnTo>
                        <a:pt x="335" y="4"/>
                      </a:lnTo>
                      <a:lnTo>
                        <a:pt x="375" y="0"/>
                      </a:lnTo>
                      <a:close/>
                    </a:path>
                  </a:pathLst>
                </a:custGeom>
                <a:solidFill>
                  <a:schemeClr val="bg1">
                    <a:lumMod val="9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8"/>
                <p:cNvSpPr>
                  <a:spLocks/>
                </p:cNvSpPr>
                <p:nvPr/>
              </p:nvSpPr>
              <p:spPr bwMode="auto">
                <a:xfrm>
                  <a:off x="1519113" y="4623271"/>
                  <a:ext cx="962025" cy="1433513"/>
                </a:xfrm>
                <a:custGeom>
                  <a:avLst/>
                  <a:gdLst/>
                  <a:ahLst/>
                  <a:cxnLst>
                    <a:cxn ang="0">
                      <a:pos x="606" y="3"/>
                    </a:cxn>
                    <a:cxn ang="0">
                      <a:pos x="604" y="23"/>
                    </a:cxn>
                    <a:cxn ang="0">
                      <a:pos x="603" y="60"/>
                    </a:cxn>
                    <a:cxn ang="0">
                      <a:pos x="599" y="111"/>
                    </a:cxn>
                    <a:cxn ang="0">
                      <a:pos x="595" y="172"/>
                    </a:cxn>
                    <a:cxn ang="0">
                      <a:pos x="590" y="241"/>
                    </a:cxn>
                    <a:cxn ang="0">
                      <a:pos x="576" y="388"/>
                    </a:cxn>
                    <a:cxn ang="0">
                      <a:pos x="568" y="458"/>
                    </a:cxn>
                    <a:cxn ang="0">
                      <a:pos x="552" y="566"/>
                    </a:cxn>
                    <a:cxn ang="0">
                      <a:pos x="534" y="667"/>
                    </a:cxn>
                    <a:cxn ang="0">
                      <a:pos x="521" y="727"/>
                    </a:cxn>
                    <a:cxn ang="0">
                      <a:pos x="511" y="777"/>
                    </a:cxn>
                    <a:cxn ang="0">
                      <a:pos x="502" y="816"/>
                    </a:cxn>
                    <a:cxn ang="0">
                      <a:pos x="496" y="841"/>
                    </a:cxn>
                    <a:cxn ang="0">
                      <a:pos x="494" y="850"/>
                    </a:cxn>
                    <a:cxn ang="0">
                      <a:pos x="138" y="857"/>
                    </a:cxn>
                    <a:cxn ang="0">
                      <a:pos x="136" y="853"/>
                    </a:cxn>
                    <a:cxn ang="0">
                      <a:pos x="132" y="839"/>
                    </a:cxn>
                    <a:cxn ang="0">
                      <a:pos x="124" y="815"/>
                    </a:cxn>
                    <a:cxn ang="0">
                      <a:pos x="114" y="780"/>
                    </a:cxn>
                    <a:cxn ang="0">
                      <a:pos x="102" y="731"/>
                    </a:cxn>
                    <a:cxn ang="0">
                      <a:pos x="87" y="666"/>
                    </a:cxn>
                    <a:cxn ang="0">
                      <a:pos x="72" y="586"/>
                    </a:cxn>
                    <a:cxn ang="0">
                      <a:pos x="55" y="487"/>
                    </a:cxn>
                    <a:cxn ang="0">
                      <a:pos x="37" y="369"/>
                    </a:cxn>
                    <a:cxn ang="0">
                      <a:pos x="19" y="230"/>
                    </a:cxn>
                    <a:cxn ang="0">
                      <a:pos x="0" y="69"/>
                    </a:cxn>
                    <a:cxn ang="0">
                      <a:pos x="10" y="69"/>
                    </a:cxn>
                    <a:cxn ang="0">
                      <a:pos x="40" y="70"/>
                    </a:cxn>
                    <a:cxn ang="0">
                      <a:pos x="86" y="72"/>
                    </a:cxn>
                    <a:cxn ang="0">
                      <a:pos x="212" y="71"/>
                    </a:cxn>
                    <a:cxn ang="0">
                      <a:pos x="286" y="67"/>
                    </a:cxn>
                    <a:cxn ang="0">
                      <a:pos x="363" y="60"/>
                    </a:cxn>
                    <a:cxn ang="0">
                      <a:pos x="439" y="49"/>
                    </a:cxn>
                    <a:cxn ang="0">
                      <a:pos x="511" y="33"/>
                    </a:cxn>
                    <a:cxn ang="0">
                      <a:pos x="577" y="13"/>
                    </a:cxn>
                  </a:cxnLst>
                  <a:rect l="0" t="0" r="r" b="b"/>
                  <a:pathLst>
                    <a:path w="606" h="903">
                      <a:moveTo>
                        <a:pt x="606" y="0"/>
                      </a:moveTo>
                      <a:lnTo>
                        <a:pt x="606" y="3"/>
                      </a:lnTo>
                      <a:lnTo>
                        <a:pt x="605" y="10"/>
                      </a:lnTo>
                      <a:lnTo>
                        <a:pt x="604" y="23"/>
                      </a:lnTo>
                      <a:lnTo>
                        <a:pt x="604" y="39"/>
                      </a:lnTo>
                      <a:lnTo>
                        <a:pt x="603" y="60"/>
                      </a:lnTo>
                      <a:lnTo>
                        <a:pt x="601" y="84"/>
                      </a:lnTo>
                      <a:lnTo>
                        <a:pt x="599" y="111"/>
                      </a:lnTo>
                      <a:lnTo>
                        <a:pt x="598" y="141"/>
                      </a:lnTo>
                      <a:lnTo>
                        <a:pt x="595" y="172"/>
                      </a:lnTo>
                      <a:lnTo>
                        <a:pt x="593" y="206"/>
                      </a:lnTo>
                      <a:lnTo>
                        <a:pt x="590" y="241"/>
                      </a:lnTo>
                      <a:lnTo>
                        <a:pt x="584" y="314"/>
                      </a:lnTo>
                      <a:lnTo>
                        <a:pt x="576" y="388"/>
                      </a:lnTo>
                      <a:lnTo>
                        <a:pt x="572" y="423"/>
                      </a:lnTo>
                      <a:lnTo>
                        <a:pt x="568" y="458"/>
                      </a:lnTo>
                      <a:lnTo>
                        <a:pt x="563" y="495"/>
                      </a:lnTo>
                      <a:lnTo>
                        <a:pt x="552" y="566"/>
                      </a:lnTo>
                      <a:lnTo>
                        <a:pt x="540" y="635"/>
                      </a:lnTo>
                      <a:lnTo>
                        <a:pt x="534" y="667"/>
                      </a:lnTo>
                      <a:lnTo>
                        <a:pt x="527" y="698"/>
                      </a:lnTo>
                      <a:lnTo>
                        <a:pt x="521" y="727"/>
                      </a:lnTo>
                      <a:lnTo>
                        <a:pt x="516" y="753"/>
                      </a:lnTo>
                      <a:lnTo>
                        <a:pt x="511" y="777"/>
                      </a:lnTo>
                      <a:lnTo>
                        <a:pt x="506" y="798"/>
                      </a:lnTo>
                      <a:lnTo>
                        <a:pt x="502" y="816"/>
                      </a:lnTo>
                      <a:lnTo>
                        <a:pt x="498" y="830"/>
                      </a:lnTo>
                      <a:lnTo>
                        <a:pt x="496" y="841"/>
                      </a:lnTo>
                      <a:lnTo>
                        <a:pt x="495" y="847"/>
                      </a:lnTo>
                      <a:lnTo>
                        <a:pt x="494" y="850"/>
                      </a:lnTo>
                      <a:lnTo>
                        <a:pt x="324" y="903"/>
                      </a:lnTo>
                      <a:lnTo>
                        <a:pt x="138" y="857"/>
                      </a:lnTo>
                      <a:lnTo>
                        <a:pt x="137" y="856"/>
                      </a:lnTo>
                      <a:lnTo>
                        <a:pt x="136" y="853"/>
                      </a:lnTo>
                      <a:lnTo>
                        <a:pt x="134" y="847"/>
                      </a:lnTo>
                      <a:lnTo>
                        <a:pt x="132" y="839"/>
                      </a:lnTo>
                      <a:lnTo>
                        <a:pt x="128" y="829"/>
                      </a:lnTo>
                      <a:lnTo>
                        <a:pt x="124" y="815"/>
                      </a:lnTo>
                      <a:lnTo>
                        <a:pt x="119" y="799"/>
                      </a:lnTo>
                      <a:lnTo>
                        <a:pt x="114" y="780"/>
                      </a:lnTo>
                      <a:lnTo>
                        <a:pt x="108" y="757"/>
                      </a:lnTo>
                      <a:lnTo>
                        <a:pt x="102" y="731"/>
                      </a:lnTo>
                      <a:lnTo>
                        <a:pt x="95" y="701"/>
                      </a:lnTo>
                      <a:lnTo>
                        <a:pt x="87" y="666"/>
                      </a:lnTo>
                      <a:lnTo>
                        <a:pt x="80" y="628"/>
                      </a:lnTo>
                      <a:lnTo>
                        <a:pt x="72" y="586"/>
                      </a:lnTo>
                      <a:lnTo>
                        <a:pt x="64" y="539"/>
                      </a:lnTo>
                      <a:lnTo>
                        <a:pt x="55" y="487"/>
                      </a:lnTo>
                      <a:lnTo>
                        <a:pt x="46" y="430"/>
                      </a:lnTo>
                      <a:lnTo>
                        <a:pt x="37" y="369"/>
                      </a:lnTo>
                      <a:lnTo>
                        <a:pt x="28" y="302"/>
                      </a:lnTo>
                      <a:lnTo>
                        <a:pt x="19" y="230"/>
                      </a:lnTo>
                      <a:lnTo>
                        <a:pt x="9" y="152"/>
                      </a:lnTo>
                      <a:lnTo>
                        <a:pt x="0" y="69"/>
                      </a:lnTo>
                      <a:lnTo>
                        <a:pt x="3" y="69"/>
                      </a:lnTo>
                      <a:lnTo>
                        <a:pt x="10" y="69"/>
                      </a:lnTo>
                      <a:lnTo>
                        <a:pt x="23" y="70"/>
                      </a:lnTo>
                      <a:lnTo>
                        <a:pt x="40" y="70"/>
                      </a:lnTo>
                      <a:lnTo>
                        <a:pt x="61" y="71"/>
                      </a:lnTo>
                      <a:lnTo>
                        <a:pt x="86" y="72"/>
                      </a:lnTo>
                      <a:lnTo>
                        <a:pt x="177" y="72"/>
                      </a:lnTo>
                      <a:lnTo>
                        <a:pt x="212" y="71"/>
                      </a:lnTo>
                      <a:lnTo>
                        <a:pt x="249" y="69"/>
                      </a:lnTo>
                      <a:lnTo>
                        <a:pt x="286" y="67"/>
                      </a:lnTo>
                      <a:lnTo>
                        <a:pt x="325" y="64"/>
                      </a:lnTo>
                      <a:lnTo>
                        <a:pt x="363" y="60"/>
                      </a:lnTo>
                      <a:lnTo>
                        <a:pt x="402" y="56"/>
                      </a:lnTo>
                      <a:lnTo>
                        <a:pt x="439" y="49"/>
                      </a:lnTo>
                      <a:lnTo>
                        <a:pt x="476" y="42"/>
                      </a:lnTo>
                      <a:lnTo>
                        <a:pt x="511" y="33"/>
                      </a:lnTo>
                      <a:lnTo>
                        <a:pt x="546" y="24"/>
                      </a:lnTo>
                      <a:lnTo>
                        <a:pt x="577" y="13"/>
                      </a:lnTo>
                      <a:lnTo>
                        <a:pt x="606" y="0"/>
                      </a:lnTo>
                      <a:close/>
                    </a:path>
                  </a:pathLst>
                </a:custGeom>
                <a:solidFill>
                  <a:srgbClr val="002D5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9"/>
                <p:cNvSpPr>
                  <a:spLocks/>
                </p:cNvSpPr>
                <p:nvPr/>
              </p:nvSpPr>
              <p:spPr bwMode="auto">
                <a:xfrm>
                  <a:off x="1519113" y="4623271"/>
                  <a:ext cx="962025" cy="1433513"/>
                </a:xfrm>
                <a:custGeom>
                  <a:avLst/>
                  <a:gdLst/>
                  <a:ahLst/>
                  <a:cxnLst>
                    <a:cxn ang="0">
                      <a:pos x="606" y="3"/>
                    </a:cxn>
                    <a:cxn ang="0">
                      <a:pos x="604" y="23"/>
                    </a:cxn>
                    <a:cxn ang="0">
                      <a:pos x="603" y="60"/>
                    </a:cxn>
                    <a:cxn ang="0">
                      <a:pos x="599" y="111"/>
                    </a:cxn>
                    <a:cxn ang="0">
                      <a:pos x="595" y="172"/>
                    </a:cxn>
                    <a:cxn ang="0">
                      <a:pos x="590" y="241"/>
                    </a:cxn>
                    <a:cxn ang="0">
                      <a:pos x="576" y="388"/>
                    </a:cxn>
                    <a:cxn ang="0">
                      <a:pos x="568" y="458"/>
                    </a:cxn>
                    <a:cxn ang="0">
                      <a:pos x="552" y="566"/>
                    </a:cxn>
                    <a:cxn ang="0">
                      <a:pos x="534" y="667"/>
                    </a:cxn>
                    <a:cxn ang="0">
                      <a:pos x="521" y="727"/>
                    </a:cxn>
                    <a:cxn ang="0">
                      <a:pos x="511" y="777"/>
                    </a:cxn>
                    <a:cxn ang="0">
                      <a:pos x="502" y="816"/>
                    </a:cxn>
                    <a:cxn ang="0">
                      <a:pos x="496" y="841"/>
                    </a:cxn>
                    <a:cxn ang="0">
                      <a:pos x="494" y="850"/>
                    </a:cxn>
                    <a:cxn ang="0">
                      <a:pos x="138" y="857"/>
                    </a:cxn>
                    <a:cxn ang="0">
                      <a:pos x="136" y="853"/>
                    </a:cxn>
                    <a:cxn ang="0">
                      <a:pos x="132" y="839"/>
                    </a:cxn>
                    <a:cxn ang="0">
                      <a:pos x="124" y="815"/>
                    </a:cxn>
                    <a:cxn ang="0">
                      <a:pos x="114" y="780"/>
                    </a:cxn>
                    <a:cxn ang="0">
                      <a:pos x="102" y="731"/>
                    </a:cxn>
                    <a:cxn ang="0">
                      <a:pos x="87" y="666"/>
                    </a:cxn>
                    <a:cxn ang="0">
                      <a:pos x="72" y="586"/>
                    </a:cxn>
                    <a:cxn ang="0">
                      <a:pos x="55" y="487"/>
                    </a:cxn>
                    <a:cxn ang="0">
                      <a:pos x="37" y="369"/>
                    </a:cxn>
                    <a:cxn ang="0">
                      <a:pos x="19" y="230"/>
                    </a:cxn>
                    <a:cxn ang="0">
                      <a:pos x="0" y="69"/>
                    </a:cxn>
                    <a:cxn ang="0">
                      <a:pos x="10" y="69"/>
                    </a:cxn>
                    <a:cxn ang="0">
                      <a:pos x="40" y="70"/>
                    </a:cxn>
                    <a:cxn ang="0">
                      <a:pos x="86" y="72"/>
                    </a:cxn>
                    <a:cxn ang="0">
                      <a:pos x="212" y="71"/>
                    </a:cxn>
                    <a:cxn ang="0">
                      <a:pos x="286" y="67"/>
                    </a:cxn>
                    <a:cxn ang="0">
                      <a:pos x="363" y="60"/>
                    </a:cxn>
                    <a:cxn ang="0">
                      <a:pos x="439" y="49"/>
                    </a:cxn>
                    <a:cxn ang="0">
                      <a:pos x="511" y="33"/>
                    </a:cxn>
                    <a:cxn ang="0">
                      <a:pos x="577" y="13"/>
                    </a:cxn>
                  </a:cxnLst>
                  <a:rect l="0" t="0" r="r" b="b"/>
                  <a:pathLst>
                    <a:path w="606" h="903">
                      <a:moveTo>
                        <a:pt x="606" y="0"/>
                      </a:moveTo>
                      <a:lnTo>
                        <a:pt x="606" y="3"/>
                      </a:lnTo>
                      <a:lnTo>
                        <a:pt x="605" y="10"/>
                      </a:lnTo>
                      <a:lnTo>
                        <a:pt x="604" y="23"/>
                      </a:lnTo>
                      <a:lnTo>
                        <a:pt x="604" y="39"/>
                      </a:lnTo>
                      <a:lnTo>
                        <a:pt x="603" y="60"/>
                      </a:lnTo>
                      <a:lnTo>
                        <a:pt x="601" y="84"/>
                      </a:lnTo>
                      <a:lnTo>
                        <a:pt x="599" y="111"/>
                      </a:lnTo>
                      <a:lnTo>
                        <a:pt x="598" y="141"/>
                      </a:lnTo>
                      <a:lnTo>
                        <a:pt x="595" y="172"/>
                      </a:lnTo>
                      <a:lnTo>
                        <a:pt x="593" y="206"/>
                      </a:lnTo>
                      <a:lnTo>
                        <a:pt x="590" y="241"/>
                      </a:lnTo>
                      <a:lnTo>
                        <a:pt x="584" y="314"/>
                      </a:lnTo>
                      <a:lnTo>
                        <a:pt x="576" y="388"/>
                      </a:lnTo>
                      <a:lnTo>
                        <a:pt x="572" y="423"/>
                      </a:lnTo>
                      <a:lnTo>
                        <a:pt x="568" y="458"/>
                      </a:lnTo>
                      <a:lnTo>
                        <a:pt x="563" y="495"/>
                      </a:lnTo>
                      <a:lnTo>
                        <a:pt x="552" y="566"/>
                      </a:lnTo>
                      <a:lnTo>
                        <a:pt x="540" y="635"/>
                      </a:lnTo>
                      <a:lnTo>
                        <a:pt x="534" y="667"/>
                      </a:lnTo>
                      <a:lnTo>
                        <a:pt x="527" y="698"/>
                      </a:lnTo>
                      <a:lnTo>
                        <a:pt x="521" y="727"/>
                      </a:lnTo>
                      <a:lnTo>
                        <a:pt x="516" y="753"/>
                      </a:lnTo>
                      <a:lnTo>
                        <a:pt x="511" y="777"/>
                      </a:lnTo>
                      <a:lnTo>
                        <a:pt x="506" y="798"/>
                      </a:lnTo>
                      <a:lnTo>
                        <a:pt x="502" y="816"/>
                      </a:lnTo>
                      <a:lnTo>
                        <a:pt x="498" y="830"/>
                      </a:lnTo>
                      <a:lnTo>
                        <a:pt x="496" y="841"/>
                      </a:lnTo>
                      <a:lnTo>
                        <a:pt x="495" y="847"/>
                      </a:lnTo>
                      <a:lnTo>
                        <a:pt x="494" y="850"/>
                      </a:lnTo>
                      <a:lnTo>
                        <a:pt x="324" y="903"/>
                      </a:lnTo>
                      <a:lnTo>
                        <a:pt x="138" y="857"/>
                      </a:lnTo>
                      <a:lnTo>
                        <a:pt x="137" y="856"/>
                      </a:lnTo>
                      <a:lnTo>
                        <a:pt x="136" y="853"/>
                      </a:lnTo>
                      <a:lnTo>
                        <a:pt x="134" y="847"/>
                      </a:lnTo>
                      <a:lnTo>
                        <a:pt x="132" y="839"/>
                      </a:lnTo>
                      <a:lnTo>
                        <a:pt x="128" y="829"/>
                      </a:lnTo>
                      <a:lnTo>
                        <a:pt x="124" y="815"/>
                      </a:lnTo>
                      <a:lnTo>
                        <a:pt x="119" y="799"/>
                      </a:lnTo>
                      <a:lnTo>
                        <a:pt x="114" y="780"/>
                      </a:lnTo>
                      <a:lnTo>
                        <a:pt x="108" y="757"/>
                      </a:lnTo>
                      <a:lnTo>
                        <a:pt x="102" y="731"/>
                      </a:lnTo>
                      <a:lnTo>
                        <a:pt x="95" y="701"/>
                      </a:lnTo>
                      <a:lnTo>
                        <a:pt x="87" y="666"/>
                      </a:lnTo>
                      <a:lnTo>
                        <a:pt x="80" y="628"/>
                      </a:lnTo>
                      <a:lnTo>
                        <a:pt x="72" y="586"/>
                      </a:lnTo>
                      <a:lnTo>
                        <a:pt x="64" y="539"/>
                      </a:lnTo>
                      <a:lnTo>
                        <a:pt x="55" y="487"/>
                      </a:lnTo>
                      <a:lnTo>
                        <a:pt x="46" y="430"/>
                      </a:lnTo>
                      <a:lnTo>
                        <a:pt x="37" y="369"/>
                      </a:lnTo>
                      <a:lnTo>
                        <a:pt x="28" y="302"/>
                      </a:lnTo>
                      <a:lnTo>
                        <a:pt x="19" y="230"/>
                      </a:lnTo>
                      <a:lnTo>
                        <a:pt x="9" y="152"/>
                      </a:lnTo>
                      <a:lnTo>
                        <a:pt x="0" y="69"/>
                      </a:lnTo>
                      <a:lnTo>
                        <a:pt x="3" y="69"/>
                      </a:lnTo>
                      <a:lnTo>
                        <a:pt x="10" y="69"/>
                      </a:lnTo>
                      <a:lnTo>
                        <a:pt x="23" y="70"/>
                      </a:lnTo>
                      <a:lnTo>
                        <a:pt x="40" y="70"/>
                      </a:lnTo>
                      <a:lnTo>
                        <a:pt x="61" y="71"/>
                      </a:lnTo>
                      <a:lnTo>
                        <a:pt x="86" y="72"/>
                      </a:lnTo>
                      <a:lnTo>
                        <a:pt x="177" y="72"/>
                      </a:lnTo>
                      <a:lnTo>
                        <a:pt x="212" y="71"/>
                      </a:lnTo>
                      <a:lnTo>
                        <a:pt x="249" y="69"/>
                      </a:lnTo>
                      <a:lnTo>
                        <a:pt x="286" y="67"/>
                      </a:lnTo>
                      <a:lnTo>
                        <a:pt x="325" y="64"/>
                      </a:lnTo>
                      <a:lnTo>
                        <a:pt x="363" y="60"/>
                      </a:lnTo>
                      <a:lnTo>
                        <a:pt x="402" y="56"/>
                      </a:lnTo>
                      <a:lnTo>
                        <a:pt x="439" y="49"/>
                      </a:lnTo>
                      <a:lnTo>
                        <a:pt x="476" y="42"/>
                      </a:lnTo>
                      <a:lnTo>
                        <a:pt x="511" y="33"/>
                      </a:lnTo>
                      <a:lnTo>
                        <a:pt x="546" y="24"/>
                      </a:lnTo>
                      <a:lnTo>
                        <a:pt x="577" y="13"/>
                      </a:lnTo>
                      <a:lnTo>
                        <a:pt x="606" y="0"/>
                      </a:lnTo>
                      <a:close/>
                    </a:path>
                  </a:pathLst>
                </a:custGeom>
                <a:solidFill>
                  <a:schemeClr val="bg1">
                    <a:lumMod val="6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10"/>
                <p:cNvSpPr>
                  <a:spLocks/>
                </p:cNvSpPr>
                <p:nvPr/>
              </p:nvSpPr>
              <p:spPr bwMode="auto">
                <a:xfrm>
                  <a:off x="1946151" y="5036021"/>
                  <a:ext cx="233363" cy="1020763"/>
                </a:xfrm>
                <a:custGeom>
                  <a:avLst/>
                  <a:gdLst/>
                  <a:ahLst/>
                  <a:cxnLst>
                    <a:cxn ang="0">
                      <a:pos x="147" y="0"/>
                    </a:cxn>
                    <a:cxn ang="0">
                      <a:pos x="146" y="2"/>
                    </a:cxn>
                    <a:cxn ang="0">
                      <a:pos x="143" y="6"/>
                    </a:cxn>
                    <a:cxn ang="0">
                      <a:pos x="138" y="11"/>
                    </a:cxn>
                    <a:cxn ang="0">
                      <a:pos x="130" y="18"/>
                    </a:cxn>
                    <a:cxn ang="0">
                      <a:pos x="120" y="25"/>
                    </a:cxn>
                    <a:cxn ang="0">
                      <a:pos x="106" y="33"/>
                    </a:cxn>
                    <a:cxn ang="0">
                      <a:pos x="89" y="39"/>
                    </a:cxn>
                    <a:cxn ang="0">
                      <a:pos x="64" y="643"/>
                    </a:cxn>
                    <a:cxn ang="0">
                      <a:pos x="41" y="641"/>
                    </a:cxn>
                    <a:cxn ang="0">
                      <a:pos x="59" y="44"/>
                    </a:cxn>
                    <a:cxn ang="0">
                      <a:pos x="57" y="44"/>
                    </a:cxn>
                    <a:cxn ang="0">
                      <a:pos x="52" y="42"/>
                    </a:cxn>
                    <a:cxn ang="0">
                      <a:pos x="44" y="41"/>
                    </a:cxn>
                    <a:cxn ang="0">
                      <a:pos x="34" y="38"/>
                    </a:cxn>
                    <a:cxn ang="0">
                      <a:pos x="23" y="33"/>
                    </a:cxn>
                    <a:cxn ang="0">
                      <a:pos x="11" y="28"/>
                    </a:cxn>
                    <a:cxn ang="0">
                      <a:pos x="0" y="21"/>
                    </a:cxn>
                    <a:cxn ang="0">
                      <a:pos x="3" y="21"/>
                    </a:cxn>
                    <a:cxn ang="0">
                      <a:pos x="11" y="20"/>
                    </a:cxn>
                    <a:cxn ang="0">
                      <a:pos x="22" y="20"/>
                    </a:cxn>
                    <a:cxn ang="0">
                      <a:pos x="37" y="19"/>
                    </a:cxn>
                    <a:cxn ang="0">
                      <a:pos x="54" y="18"/>
                    </a:cxn>
                    <a:cxn ang="0">
                      <a:pos x="73" y="15"/>
                    </a:cxn>
                    <a:cxn ang="0">
                      <a:pos x="93" y="12"/>
                    </a:cxn>
                    <a:cxn ang="0">
                      <a:pos x="112" y="9"/>
                    </a:cxn>
                    <a:cxn ang="0">
                      <a:pos x="130" y="6"/>
                    </a:cxn>
                    <a:cxn ang="0">
                      <a:pos x="147" y="0"/>
                    </a:cxn>
                  </a:cxnLst>
                  <a:rect l="0" t="0" r="r" b="b"/>
                  <a:pathLst>
                    <a:path w="147" h="643">
                      <a:moveTo>
                        <a:pt x="147" y="0"/>
                      </a:moveTo>
                      <a:lnTo>
                        <a:pt x="146" y="2"/>
                      </a:lnTo>
                      <a:lnTo>
                        <a:pt x="143" y="6"/>
                      </a:lnTo>
                      <a:lnTo>
                        <a:pt x="138" y="11"/>
                      </a:lnTo>
                      <a:lnTo>
                        <a:pt x="130" y="18"/>
                      </a:lnTo>
                      <a:lnTo>
                        <a:pt x="120" y="25"/>
                      </a:lnTo>
                      <a:lnTo>
                        <a:pt x="106" y="33"/>
                      </a:lnTo>
                      <a:lnTo>
                        <a:pt x="89" y="39"/>
                      </a:lnTo>
                      <a:lnTo>
                        <a:pt x="64" y="643"/>
                      </a:lnTo>
                      <a:lnTo>
                        <a:pt x="41" y="641"/>
                      </a:lnTo>
                      <a:lnTo>
                        <a:pt x="59" y="44"/>
                      </a:lnTo>
                      <a:lnTo>
                        <a:pt x="57" y="44"/>
                      </a:lnTo>
                      <a:lnTo>
                        <a:pt x="52" y="42"/>
                      </a:lnTo>
                      <a:lnTo>
                        <a:pt x="44" y="41"/>
                      </a:lnTo>
                      <a:lnTo>
                        <a:pt x="34" y="38"/>
                      </a:lnTo>
                      <a:lnTo>
                        <a:pt x="23" y="33"/>
                      </a:lnTo>
                      <a:lnTo>
                        <a:pt x="11" y="28"/>
                      </a:lnTo>
                      <a:lnTo>
                        <a:pt x="0" y="21"/>
                      </a:lnTo>
                      <a:lnTo>
                        <a:pt x="3" y="21"/>
                      </a:lnTo>
                      <a:lnTo>
                        <a:pt x="11" y="20"/>
                      </a:lnTo>
                      <a:lnTo>
                        <a:pt x="22" y="20"/>
                      </a:lnTo>
                      <a:lnTo>
                        <a:pt x="37" y="19"/>
                      </a:lnTo>
                      <a:lnTo>
                        <a:pt x="54" y="18"/>
                      </a:lnTo>
                      <a:lnTo>
                        <a:pt x="73" y="15"/>
                      </a:lnTo>
                      <a:lnTo>
                        <a:pt x="93" y="12"/>
                      </a:lnTo>
                      <a:lnTo>
                        <a:pt x="112" y="9"/>
                      </a:lnTo>
                      <a:lnTo>
                        <a:pt x="130" y="6"/>
                      </a:lnTo>
                      <a:lnTo>
                        <a:pt x="147" y="0"/>
                      </a:lnTo>
                      <a:close/>
                    </a:path>
                  </a:pathLst>
                </a:custGeom>
                <a:solidFill>
                  <a:schemeClr val="bg1">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Freeform 11"/>
                <p:cNvSpPr>
                  <a:spLocks/>
                </p:cNvSpPr>
                <p:nvPr/>
              </p:nvSpPr>
              <p:spPr bwMode="auto">
                <a:xfrm>
                  <a:off x="1612776" y="5909146"/>
                  <a:ext cx="833438" cy="184150"/>
                </a:xfrm>
                <a:custGeom>
                  <a:avLst/>
                  <a:gdLst/>
                  <a:ahLst/>
                  <a:cxnLst>
                    <a:cxn ang="0">
                      <a:pos x="128" y="0"/>
                    </a:cxn>
                    <a:cxn ang="0">
                      <a:pos x="147" y="2"/>
                    </a:cxn>
                    <a:cxn ang="0">
                      <a:pos x="168" y="5"/>
                    </a:cxn>
                    <a:cxn ang="0">
                      <a:pos x="191" y="11"/>
                    </a:cxn>
                    <a:cxn ang="0">
                      <a:pos x="215" y="21"/>
                    </a:cxn>
                    <a:cxn ang="0">
                      <a:pos x="243" y="33"/>
                    </a:cxn>
                    <a:cxn ang="0">
                      <a:pos x="272" y="49"/>
                    </a:cxn>
                    <a:cxn ang="0">
                      <a:pos x="273" y="48"/>
                    </a:cxn>
                    <a:cxn ang="0">
                      <a:pos x="276" y="46"/>
                    </a:cxn>
                    <a:cxn ang="0">
                      <a:pos x="282" y="43"/>
                    </a:cxn>
                    <a:cxn ang="0">
                      <a:pos x="288" y="38"/>
                    </a:cxn>
                    <a:cxn ang="0">
                      <a:pos x="298" y="34"/>
                    </a:cxn>
                    <a:cxn ang="0">
                      <a:pos x="308" y="28"/>
                    </a:cxn>
                    <a:cxn ang="0">
                      <a:pos x="319" y="23"/>
                    </a:cxn>
                    <a:cxn ang="0">
                      <a:pos x="331" y="18"/>
                    </a:cxn>
                    <a:cxn ang="0">
                      <a:pos x="345" y="12"/>
                    </a:cxn>
                    <a:cxn ang="0">
                      <a:pos x="359" y="8"/>
                    </a:cxn>
                    <a:cxn ang="0">
                      <a:pos x="374" y="5"/>
                    </a:cxn>
                    <a:cxn ang="0">
                      <a:pos x="388" y="2"/>
                    </a:cxn>
                    <a:cxn ang="0">
                      <a:pos x="404" y="1"/>
                    </a:cxn>
                    <a:cxn ang="0">
                      <a:pos x="419" y="1"/>
                    </a:cxn>
                    <a:cxn ang="0">
                      <a:pos x="434" y="3"/>
                    </a:cxn>
                    <a:cxn ang="0">
                      <a:pos x="449" y="8"/>
                    </a:cxn>
                    <a:cxn ang="0">
                      <a:pos x="462" y="14"/>
                    </a:cxn>
                    <a:cxn ang="0">
                      <a:pos x="476" y="23"/>
                    </a:cxn>
                    <a:cxn ang="0">
                      <a:pos x="488" y="35"/>
                    </a:cxn>
                    <a:cxn ang="0">
                      <a:pos x="500" y="50"/>
                    </a:cxn>
                    <a:cxn ang="0">
                      <a:pos x="510" y="69"/>
                    </a:cxn>
                    <a:cxn ang="0">
                      <a:pos x="518" y="90"/>
                    </a:cxn>
                    <a:cxn ang="0">
                      <a:pos x="525" y="116"/>
                    </a:cxn>
                    <a:cxn ang="0">
                      <a:pos x="0" y="116"/>
                    </a:cxn>
                    <a:cxn ang="0">
                      <a:pos x="0" y="115"/>
                    </a:cxn>
                    <a:cxn ang="0">
                      <a:pos x="1" y="112"/>
                    </a:cxn>
                    <a:cxn ang="0">
                      <a:pos x="2" y="108"/>
                    </a:cxn>
                    <a:cxn ang="0">
                      <a:pos x="3" y="102"/>
                    </a:cxn>
                    <a:cxn ang="0">
                      <a:pos x="5" y="94"/>
                    </a:cxn>
                    <a:cxn ang="0">
                      <a:pos x="9" y="86"/>
                    </a:cxn>
                    <a:cxn ang="0">
                      <a:pos x="12" y="77"/>
                    </a:cxn>
                    <a:cxn ang="0">
                      <a:pos x="17" y="67"/>
                    </a:cxn>
                    <a:cxn ang="0">
                      <a:pos x="22" y="58"/>
                    </a:cxn>
                    <a:cxn ang="0">
                      <a:pos x="29" y="48"/>
                    </a:cxn>
                    <a:cxn ang="0">
                      <a:pos x="37" y="39"/>
                    </a:cxn>
                    <a:cxn ang="0">
                      <a:pos x="45" y="30"/>
                    </a:cxn>
                    <a:cxn ang="0">
                      <a:pos x="55" y="21"/>
                    </a:cxn>
                    <a:cxn ang="0">
                      <a:pos x="66" y="15"/>
                    </a:cxn>
                    <a:cxn ang="0">
                      <a:pos x="79" y="8"/>
                    </a:cxn>
                    <a:cxn ang="0">
                      <a:pos x="94" y="4"/>
                    </a:cxn>
                    <a:cxn ang="0">
                      <a:pos x="110" y="1"/>
                    </a:cxn>
                    <a:cxn ang="0">
                      <a:pos x="128" y="0"/>
                    </a:cxn>
                  </a:cxnLst>
                  <a:rect l="0" t="0" r="r" b="b"/>
                  <a:pathLst>
                    <a:path w="525" h="116">
                      <a:moveTo>
                        <a:pt x="128" y="0"/>
                      </a:moveTo>
                      <a:lnTo>
                        <a:pt x="147" y="2"/>
                      </a:lnTo>
                      <a:lnTo>
                        <a:pt x="168" y="5"/>
                      </a:lnTo>
                      <a:lnTo>
                        <a:pt x="191" y="11"/>
                      </a:lnTo>
                      <a:lnTo>
                        <a:pt x="215" y="21"/>
                      </a:lnTo>
                      <a:lnTo>
                        <a:pt x="243" y="33"/>
                      </a:lnTo>
                      <a:lnTo>
                        <a:pt x="272" y="49"/>
                      </a:lnTo>
                      <a:lnTo>
                        <a:pt x="273" y="48"/>
                      </a:lnTo>
                      <a:lnTo>
                        <a:pt x="276" y="46"/>
                      </a:lnTo>
                      <a:lnTo>
                        <a:pt x="282" y="43"/>
                      </a:lnTo>
                      <a:lnTo>
                        <a:pt x="288" y="38"/>
                      </a:lnTo>
                      <a:lnTo>
                        <a:pt x="298" y="34"/>
                      </a:lnTo>
                      <a:lnTo>
                        <a:pt x="308" y="28"/>
                      </a:lnTo>
                      <a:lnTo>
                        <a:pt x="319" y="23"/>
                      </a:lnTo>
                      <a:lnTo>
                        <a:pt x="331" y="18"/>
                      </a:lnTo>
                      <a:lnTo>
                        <a:pt x="345" y="12"/>
                      </a:lnTo>
                      <a:lnTo>
                        <a:pt x="359" y="8"/>
                      </a:lnTo>
                      <a:lnTo>
                        <a:pt x="374" y="5"/>
                      </a:lnTo>
                      <a:lnTo>
                        <a:pt x="388" y="2"/>
                      </a:lnTo>
                      <a:lnTo>
                        <a:pt x="404" y="1"/>
                      </a:lnTo>
                      <a:lnTo>
                        <a:pt x="419" y="1"/>
                      </a:lnTo>
                      <a:lnTo>
                        <a:pt x="434" y="3"/>
                      </a:lnTo>
                      <a:lnTo>
                        <a:pt x="449" y="8"/>
                      </a:lnTo>
                      <a:lnTo>
                        <a:pt x="462" y="14"/>
                      </a:lnTo>
                      <a:lnTo>
                        <a:pt x="476" y="23"/>
                      </a:lnTo>
                      <a:lnTo>
                        <a:pt x="488" y="35"/>
                      </a:lnTo>
                      <a:lnTo>
                        <a:pt x="500" y="50"/>
                      </a:lnTo>
                      <a:lnTo>
                        <a:pt x="510" y="69"/>
                      </a:lnTo>
                      <a:lnTo>
                        <a:pt x="518" y="90"/>
                      </a:lnTo>
                      <a:lnTo>
                        <a:pt x="525" y="116"/>
                      </a:lnTo>
                      <a:lnTo>
                        <a:pt x="0" y="116"/>
                      </a:lnTo>
                      <a:lnTo>
                        <a:pt x="0" y="115"/>
                      </a:lnTo>
                      <a:lnTo>
                        <a:pt x="1" y="112"/>
                      </a:lnTo>
                      <a:lnTo>
                        <a:pt x="2" y="108"/>
                      </a:lnTo>
                      <a:lnTo>
                        <a:pt x="3" y="102"/>
                      </a:lnTo>
                      <a:lnTo>
                        <a:pt x="5" y="94"/>
                      </a:lnTo>
                      <a:lnTo>
                        <a:pt x="9" y="86"/>
                      </a:lnTo>
                      <a:lnTo>
                        <a:pt x="12" y="77"/>
                      </a:lnTo>
                      <a:lnTo>
                        <a:pt x="17" y="67"/>
                      </a:lnTo>
                      <a:lnTo>
                        <a:pt x="22" y="58"/>
                      </a:lnTo>
                      <a:lnTo>
                        <a:pt x="29" y="48"/>
                      </a:lnTo>
                      <a:lnTo>
                        <a:pt x="37" y="39"/>
                      </a:lnTo>
                      <a:lnTo>
                        <a:pt x="45" y="30"/>
                      </a:lnTo>
                      <a:lnTo>
                        <a:pt x="55" y="21"/>
                      </a:lnTo>
                      <a:lnTo>
                        <a:pt x="66" y="15"/>
                      </a:lnTo>
                      <a:lnTo>
                        <a:pt x="79" y="8"/>
                      </a:lnTo>
                      <a:lnTo>
                        <a:pt x="94" y="4"/>
                      </a:lnTo>
                      <a:lnTo>
                        <a:pt x="110" y="1"/>
                      </a:lnTo>
                      <a:lnTo>
                        <a:pt x="128" y="0"/>
                      </a:lnTo>
                      <a:close/>
                    </a:path>
                  </a:pathLst>
                </a:custGeom>
                <a:solidFill>
                  <a:schemeClr val="tx1">
                    <a:lumMod val="75000"/>
                    <a:lumOff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Freeform 12"/>
                <p:cNvSpPr>
                  <a:spLocks/>
                </p:cNvSpPr>
                <p:nvPr/>
              </p:nvSpPr>
              <p:spPr bwMode="auto">
                <a:xfrm>
                  <a:off x="1269876" y="2142529"/>
                  <a:ext cx="1285875" cy="1244600"/>
                </a:xfrm>
                <a:custGeom>
                  <a:avLst/>
                  <a:gdLst/>
                  <a:ahLst/>
                  <a:cxnLst>
                    <a:cxn ang="0">
                      <a:pos x="402" y="1"/>
                    </a:cxn>
                    <a:cxn ang="0">
                      <a:pos x="478" y="11"/>
                    </a:cxn>
                    <a:cxn ang="0">
                      <a:pos x="552" y="35"/>
                    </a:cxn>
                    <a:cxn ang="0">
                      <a:pos x="618" y="71"/>
                    </a:cxn>
                    <a:cxn ang="0">
                      <a:pos x="675" y="119"/>
                    </a:cxn>
                    <a:cxn ang="0">
                      <a:pos x="722" y="177"/>
                    </a:cxn>
                    <a:cxn ang="0">
                      <a:pos x="760" y="241"/>
                    </a:cxn>
                    <a:cxn ang="0">
                      <a:pos x="787" y="310"/>
                    </a:cxn>
                    <a:cxn ang="0">
                      <a:pos x="803" y="380"/>
                    </a:cxn>
                    <a:cxn ang="0">
                      <a:pos x="810" y="450"/>
                    </a:cxn>
                    <a:cxn ang="0">
                      <a:pos x="804" y="515"/>
                    </a:cxn>
                    <a:cxn ang="0">
                      <a:pos x="787" y="574"/>
                    </a:cxn>
                    <a:cxn ang="0">
                      <a:pos x="753" y="636"/>
                    </a:cxn>
                    <a:cxn ang="0">
                      <a:pos x="709" y="688"/>
                    </a:cxn>
                    <a:cxn ang="0">
                      <a:pos x="655" y="729"/>
                    </a:cxn>
                    <a:cxn ang="0">
                      <a:pos x="594" y="758"/>
                    </a:cxn>
                    <a:cxn ang="0">
                      <a:pos x="527" y="777"/>
                    </a:cxn>
                    <a:cxn ang="0">
                      <a:pos x="456" y="784"/>
                    </a:cxn>
                    <a:cxn ang="0">
                      <a:pos x="382" y="777"/>
                    </a:cxn>
                    <a:cxn ang="0">
                      <a:pos x="307" y="759"/>
                    </a:cxn>
                    <a:cxn ang="0">
                      <a:pos x="231" y="727"/>
                    </a:cxn>
                    <a:cxn ang="0">
                      <a:pos x="161" y="682"/>
                    </a:cxn>
                    <a:cxn ang="0">
                      <a:pos x="102" y="627"/>
                    </a:cxn>
                    <a:cxn ang="0">
                      <a:pos x="56" y="564"/>
                    </a:cxn>
                    <a:cxn ang="0">
                      <a:pos x="22" y="494"/>
                    </a:cxn>
                    <a:cxn ang="0">
                      <a:pos x="3" y="420"/>
                    </a:cxn>
                    <a:cxn ang="0">
                      <a:pos x="0" y="344"/>
                    </a:cxn>
                    <a:cxn ang="0">
                      <a:pos x="13" y="267"/>
                    </a:cxn>
                    <a:cxn ang="0">
                      <a:pos x="43" y="195"/>
                    </a:cxn>
                    <a:cxn ang="0">
                      <a:pos x="84" y="134"/>
                    </a:cxn>
                    <a:cxn ang="0">
                      <a:pos x="135" y="84"/>
                    </a:cxn>
                    <a:cxn ang="0">
                      <a:pos x="193" y="45"/>
                    </a:cxn>
                    <a:cxn ang="0">
                      <a:pos x="259" y="18"/>
                    </a:cxn>
                    <a:cxn ang="0">
                      <a:pos x="329" y="3"/>
                    </a:cxn>
                  </a:cxnLst>
                  <a:rect l="0" t="0" r="r" b="b"/>
                  <a:pathLst>
                    <a:path w="810" h="784">
                      <a:moveTo>
                        <a:pt x="366" y="0"/>
                      </a:moveTo>
                      <a:lnTo>
                        <a:pt x="402" y="1"/>
                      </a:lnTo>
                      <a:lnTo>
                        <a:pt x="440" y="4"/>
                      </a:lnTo>
                      <a:lnTo>
                        <a:pt x="478" y="11"/>
                      </a:lnTo>
                      <a:lnTo>
                        <a:pt x="515" y="21"/>
                      </a:lnTo>
                      <a:lnTo>
                        <a:pt x="552" y="35"/>
                      </a:lnTo>
                      <a:lnTo>
                        <a:pt x="587" y="51"/>
                      </a:lnTo>
                      <a:lnTo>
                        <a:pt x="618" y="71"/>
                      </a:lnTo>
                      <a:lnTo>
                        <a:pt x="648" y="94"/>
                      </a:lnTo>
                      <a:lnTo>
                        <a:pt x="675" y="119"/>
                      </a:lnTo>
                      <a:lnTo>
                        <a:pt x="700" y="147"/>
                      </a:lnTo>
                      <a:lnTo>
                        <a:pt x="722" y="177"/>
                      </a:lnTo>
                      <a:lnTo>
                        <a:pt x="742" y="209"/>
                      </a:lnTo>
                      <a:lnTo>
                        <a:pt x="760" y="241"/>
                      </a:lnTo>
                      <a:lnTo>
                        <a:pt x="774" y="276"/>
                      </a:lnTo>
                      <a:lnTo>
                        <a:pt x="787" y="310"/>
                      </a:lnTo>
                      <a:lnTo>
                        <a:pt x="797" y="345"/>
                      </a:lnTo>
                      <a:lnTo>
                        <a:pt x="803" y="380"/>
                      </a:lnTo>
                      <a:lnTo>
                        <a:pt x="808" y="416"/>
                      </a:lnTo>
                      <a:lnTo>
                        <a:pt x="810" y="450"/>
                      </a:lnTo>
                      <a:lnTo>
                        <a:pt x="808" y="483"/>
                      </a:lnTo>
                      <a:lnTo>
                        <a:pt x="804" y="515"/>
                      </a:lnTo>
                      <a:lnTo>
                        <a:pt x="797" y="545"/>
                      </a:lnTo>
                      <a:lnTo>
                        <a:pt x="787" y="574"/>
                      </a:lnTo>
                      <a:lnTo>
                        <a:pt x="771" y="606"/>
                      </a:lnTo>
                      <a:lnTo>
                        <a:pt x="753" y="636"/>
                      </a:lnTo>
                      <a:lnTo>
                        <a:pt x="732" y="664"/>
                      </a:lnTo>
                      <a:lnTo>
                        <a:pt x="709" y="688"/>
                      </a:lnTo>
                      <a:lnTo>
                        <a:pt x="683" y="710"/>
                      </a:lnTo>
                      <a:lnTo>
                        <a:pt x="655" y="729"/>
                      </a:lnTo>
                      <a:lnTo>
                        <a:pt x="625" y="745"/>
                      </a:lnTo>
                      <a:lnTo>
                        <a:pt x="594" y="758"/>
                      </a:lnTo>
                      <a:lnTo>
                        <a:pt x="561" y="769"/>
                      </a:lnTo>
                      <a:lnTo>
                        <a:pt x="527" y="777"/>
                      </a:lnTo>
                      <a:lnTo>
                        <a:pt x="491" y="781"/>
                      </a:lnTo>
                      <a:lnTo>
                        <a:pt x="456" y="784"/>
                      </a:lnTo>
                      <a:lnTo>
                        <a:pt x="419" y="782"/>
                      </a:lnTo>
                      <a:lnTo>
                        <a:pt x="382" y="777"/>
                      </a:lnTo>
                      <a:lnTo>
                        <a:pt x="344" y="770"/>
                      </a:lnTo>
                      <a:lnTo>
                        <a:pt x="307" y="759"/>
                      </a:lnTo>
                      <a:lnTo>
                        <a:pt x="270" y="745"/>
                      </a:lnTo>
                      <a:lnTo>
                        <a:pt x="231" y="727"/>
                      </a:lnTo>
                      <a:lnTo>
                        <a:pt x="195" y="706"/>
                      </a:lnTo>
                      <a:lnTo>
                        <a:pt x="161" y="682"/>
                      </a:lnTo>
                      <a:lnTo>
                        <a:pt x="131" y="655"/>
                      </a:lnTo>
                      <a:lnTo>
                        <a:pt x="102" y="627"/>
                      </a:lnTo>
                      <a:lnTo>
                        <a:pt x="78" y="596"/>
                      </a:lnTo>
                      <a:lnTo>
                        <a:pt x="56" y="564"/>
                      </a:lnTo>
                      <a:lnTo>
                        <a:pt x="38" y="529"/>
                      </a:lnTo>
                      <a:lnTo>
                        <a:pt x="22" y="494"/>
                      </a:lnTo>
                      <a:lnTo>
                        <a:pt x="11" y="458"/>
                      </a:lnTo>
                      <a:lnTo>
                        <a:pt x="3" y="420"/>
                      </a:lnTo>
                      <a:lnTo>
                        <a:pt x="0" y="382"/>
                      </a:lnTo>
                      <a:lnTo>
                        <a:pt x="0" y="344"/>
                      </a:lnTo>
                      <a:lnTo>
                        <a:pt x="5" y="306"/>
                      </a:lnTo>
                      <a:lnTo>
                        <a:pt x="13" y="267"/>
                      </a:lnTo>
                      <a:lnTo>
                        <a:pt x="27" y="229"/>
                      </a:lnTo>
                      <a:lnTo>
                        <a:pt x="43" y="195"/>
                      </a:lnTo>
                      <a:lnTo>
                        <a:pt x="62" y="164"/>
                      </a:lnTo>
                      <a:lnTo>
                        <a:pt x="84" y="134"/>
                      </a:lnTo>
                      <a:lnTo>
                        <a:pt x="109" y="108"/>
                      </a:lnTo>
                      <a:lnTo>
                        <a:pt x="135" y="84"/>
                      </a:lnTo>
                      <a:lnTo>
                        <a:pt x="164" y="63"/>
                      </a:lnTo>
                      <a:lnTo>
                        <a:pt x="193" y="45"/>
                      </a:lnTo>
                      <a:lnTo>
                        <a:pt x="225" y="30"/>
                      </a:lnTo>
                      <a:lnTo>
                        <a:pt x="259" y="18"/>
                      </a:lnTo>
                      <a:lnTo>
                        <a:pt x="293" y="9"/>
                      </a:lnTo>
                      <a:lnTo>
                        <a:pt x="329" y="3"/>
                      </a:lnTo>
                      <a:lnTo>
                        <a:pt x="366" y="0"/>
                      </a:lnTo>
                      <a:close/>
                    </a:path>
                  </a:pathLst>
                </a:custGeom>
                <a:solidFill>
                  <a:srgbClr val="FFC89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Freeform 13"/>
                <p:cNvSpPr>
                  <a:spLocks/>
                </p:cNvSpPr>
                <p:nvPr/>
              </p:nvSpPr>
              <p:spPr bwMode="auto">
                <a:xfrm>
                  <a:off x="1390526" y="2215554"/>
                  <a:ext cx="1120775" cy="1082675"/>
                </a:xfrm>
                <a:custGeom>
                  <a:avLst/>
                  <a:gdLst/>
                  <a:ahLst/>
                  <a:cxnLst>
                    <a:cxn ang="0">
                      <a:pos x="342" y="0"/>
                    </a:cxn>
                    <a:cxn ang="0">
                      <a:pos x="412" y="8"/>
                    </a:cxn>
                    <a:cxn ang="0">
                      <a:pos x="481" y="30"/>
                    </a:cxn>
                    <a:cxn ang="0">
                      <a:pos x="541" y="64"/>
                    </a:cxn>
                    <a:cxn ang="0">
                      <a:pos x="593" y="109"/>
                    </a:cxn>
                    <a:cxn ang="0">
                      <a:pos x="636" y="163"/>
                    </a:cxn>
                    <a:cxn ang="0">
                      <a:pos x="669" y="224"/>
                    </a:cxn>
                    <a:cxn ang="0">
                      <a:pos x="692" y="288"/>
                    </a:cxn>
                    <a:cxn ang="0">
                      <a:pos x="704" y="353"/>
                    </a:cxn>
                    <a:cxn ang="0">
                      <a:pos x="705" y="415"/>
                    </a:cxn>
                    <a:cxn ang="0">
                      <a:pos x="695" y="473"/>
                    </a:cxn>
                    <a:cxn ang="0">
                      <a:pos x="672" y="530"/>
                    </a:cxn>
                    <a:cxn ang="0">
                      <a:pos x="634" y="583"/>
                    </a:cxn>
                    <a:cxn ang="0">
                      <a:pos x="588" y="624"/>
                    </a:cxn>
                    <a:cxn ang="0">
                      <a:pos x="533" y="654"/>
                    </a:cxn>
                    <a:cxn ang="0">
                      <a:pos x="472" y="674"/>
                    </a:cxn>
                    <a:cxn ang="0">
                      <a:pos x="406" y="682"/>
                    </a:cxn>
                    <a:cxn ang="0">
                      <a:pos x="338" y="678"/>
                    </a:cxn>
                    <a:cxn ang="0">
                      <a:pos x="269" y="662"/>
                    </a:cxn>
                    <a:cxn ang="0">
                      <a:pos x="199" y="632"/>
                    </a:cxn>
                    <a:cxn ang="0">
                      <a:pos x="135" y="589"/>
                    </a:cxn>
                    <a:cxn ang="0">
                      <a:pos x="82" y="538"/>
                    </a:cxn>
                    <a:cxn ang="0">
                      <a:pos x="41" y="477"/>
                    </a:cxn>
                    <a:cxn ang="0">
                      <a:pos x="14" y="411"/>
                    </a:cxn>
                    <a:cxn ang="0">
                      <a:pos x="1" y="341"/>
                    </a:cxn>
                    <a:cxn ang="0">
                      <a:pos x="3" y="270"/>
                    </a:cxn>
                    <a:cxn ang="0">
                      <a:pos x="23" y="199"/>
                    </a:cxn>
                    <a:cxn ang="0">
                      <a:pos x="56" y="138"/>
                    </a:cxn>
                    <a:cxn ang="0">
                      <a:pos x="100" y="88"/>
                    </a:cxn>
                    <a:cxn ang="0">
                      <a:pos x="152" y="48"/>
                    </a:cxn>
                    <a:cxn ang="0">
                      <a:pos x="210" y="20"/>
                    </a:cxn>
                    <a:cxn ang="0">
                      <a:pos x="274" y="4"/>
                    </a:cxn>
                  </a:cxnLst>
                  <a:rect l="0" t="0" r="r" b="b"/>
                  <a:pathLst>
                    <a:path w="706" h="682">
                      <a:moveTo>
                        <a:pt x="308" y="0"/>
                      </a:moveTo>
                      <a:lnTo>
                        <a:pt x="342" y="0"/>
                      </a:lnTo>
                      <a:lnTo>
                        <a:pt x="377" y="2"/>
                      </a:lnTo>
                      <a:lnTo>
                        <a:pt x="412" y="8"/>
                      </a:lnTo>
                      <a:lnTo>
                        <a:pt x="447" y="17"/>
                      </a:lnTo>
                      <a:lnTo>
                        <a:pt x="481" y="30"/>
                      </a:lnTo>
                      <a:lnTo>
                        <a:pt x="512" y="46"/>
                      </a:lnTo>
                      <a:lnTo>
                        <a:pt x="541" y="64"/>
                      </a:lnTo>
                      <a:lnTo>
                        <a:pt x="569" y="85"/>
                      </a:lnTo>
                      <a:lnTo>
                        <a:pt x="593" y="109"/>
                      </a:lnTo>
                      <a:lnTo>
                        <a:pt x="616" y="136"/>
                      </a:lnTo>
                      <a:lnTo>
                        <a:pt x="636" y="163"/>
                      </a:lnTo>
                      <a:lnTo>
                        <a:pt x="653" y="193"/>
                      </a:lnTo>
                      <a:lnTo>
                        <a:pt x="669" y="224"/>
                      </a:lnTo>
                      <a:lnTo>
                        <a:pt x="681" y="256"/>
                      </a:lnTo>
                      <a:lnTo>
                        <a:pt x="692" y="288"/>
                      </a:lnTo>
                      <a:lnTo>
                        <a:pt x="698" y="321"/>
                      </a:lnTo>
                      <a:lnTo>
                        <a:pt x="704" y="353"/>
                      </a:lnTo>
                      <a:lnTo>
                        <a:pt x="706" y="385"/>
                      </a:lnTo>
                      <a:lnTo>
                        <a:pt x="705" y="415"/>
                      </a:lnTo>
                      <a:lnTo>
                        <a:pt x="701" y="445"/>
                      </a:lnTo>
                      <a:lnTo>
                        <a:pt x="695" y="473"/>
                      </a:lnTo>
                      <a:lnTo>
                        <a:pt x="686" y="500"/>
                      </a:lnTo>
                      <a:lnTo>
                        <a:pt x="672" y="530"/>
                      </a:lnTo>
                      <a:lnTo>
                        <a:pt x="654" y="557"/>
                      </a:lnTo>
                      <a:lnTo>
                        <a:pt x="634" y="583"/>
                      </a:lnTo>
                      <a:lnTo>
                        <a:pt x="612" y="605"/>
                      </a:lnTo>
                      <a:lnTo>
                        <a:pt x="588" y="624"/>
                      </a:lnTo>
                      <a:lnTo>
                        <a:pt x="561" y="641"/>
                      </a:lnTo>
                      <a:lnTo>
                        <a:pt x="533" y="654"/>
                      </a:lnTo>
                      <a:lnTo>
                        <a:pt x="503" y="666"/>
                      </a:lnTo>
                      <a:lnTo>
                        <a:pt x="472" y="674"/>
                      </a:lnTo>
                      <a:lnTo>
                        <a:pt x="440" y="680"/>
                      </a:lnTo>
                      <a:lnTo>
                        <a:pt x="406" y="682"/>
                      </a:lnTo>
                      <a:lnTo>
                        <a:pt x="373" y="682"/>
                      </a:lnTo>
                      <a:lnTo>
                        <a:pt x="338" y="678"/>
                      </a:lnTo>
                      <a:lnTo>
                        <a:pt x="304" y="672"/>
                      </a:lnTo>
                      <a:lnTo>
                        <a:pt x="269" y="662"/>
                      </a:lnTo>
                      <a:lnTo>
                        <a:pt x="235" y="649"/>
                      </a:lnTo>
                      <a:lnTo>
                        <a:pt x="199" y="632"/>
                      </a:lnTo>
                      <a:lnTo>
                        <a:pt x="166" y="612"/>
                      </a:lnTo>
                      <a:lnTo>
                        <a:pt x="135" y="589"/>
                      </a:lnTo>
                      <a:lnTo>
                        <a:pt x="107" y="564"/>
                      </a:lnTo>
                      <a:lnTo>
                        <a:pt x="82" y="538"/>
                      </a:lnTo>
                      <a:lnTo>
                        <a:pt x="60" y="508"/>
                      </a:lnTo>
                      <a:lnTo>
                        <a:pt x="41" y="477"/>
                      </a:lnTo>
                      <a:lnTo>
                        <a:pt x="25" y="444"/>
                      </a:lnTo>
                      <a:lnTo>
                        <a:pt x="14" y="411"/>
                      </a:lnTo>
                      <a:lnTo>
                        <a:pt x="5" y="376"/>
                      </a:lnTo>
                      <a:lnTo>
                        <a:pt x="1" y="341"/>
                      </a:lnTo>
                      <a:lnTo>
                        <a:pt x="0" y="306"/>
                      </a:lnTo>
                      <a:lnTo>
                        <a:pt x="3" y="270"/>
                      </a:lnTo>
                      <a:lnTo>
                        <a:pt x="11" y="234"/>
                      </a:lnTo>
                      <a:lnTo>
                        <a:pt x="23" y="199"/>
                      </a:lnTo>
                      <a:lnTo>
                        <a:pt x="39" y="168"/>
                      </a:lnTo>
                      <a:lnTo>
                        <a:pt x="56" y="138"/>
                      </a:lnTo>
                      <a:lnTo>
                        <a:pt x="77" y="112"/>
                      </a:lnTo>
                      <a:lnTo>
                        <a:pt x="100" y="88"/>
                      </a:lnTo>
                      <a:lnTo>
                        <a:pt x="125" y="66"/>
                      </a:lnTo>
                      <a:lnTo>
                        <a:pt x="152" y="48"/>
                      </a:lnTo>
                      <a:lnTo>
                        <a:pt x="181" y="33"/>
                      </a:lnTo>
                      <a:lnTo>
                        <a:pt x="210" y="20"/>
                      </a:lnTo>
                      <a:lnTo>
                        <a:pt x="242" y="11"/>
                      </a:lnTo>
                      <a:lnTo>
                        <a:pt x="274" y="4"/>
                      </a:lnTo>
                      <a:lnTo>
                        <a:pt x="308" y="0"/>
                      </a:lnTo>
                      <a:close/>
                    </a:path>
                  </a:pathLst>
                </a:custGeom>
                <a:solidFill>
                  <a:srgbClr val="FFDAA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Freeform 14"/>
                <p:cNvSpPr>
                  <a:spLocks/>
                </p:cNvSpPr>
                <p:nvPr/>
              </p:nvSpPr>
              <p:spPr bwMode="auto">
                <a:xfrm>
                  <a:off x="1269876" y="2169516"/>
                  <a:ext cx="1104900" cy="1001713"/>
                </a:xfrm>
                <a:custGeom>
                  <a:avLst/>
                  <a:gdLst/>
                  <a:ahLst/>
                  <a:cxnLst>
                    <a:cxn ang="0">
                      <a:pos x="399" y="1"/>
                    </a:cxn>
                    <a:cxn ang="0">
                      <a:pos x="475" y="11"/>
                    </a:cxn>
                    <a:cxn ang="0">
                      <a:pos x="549" y="35"/>
                    </a:cxn>
                    <a:cxn ang="0">
                      <a:pos x="604" y="63"/>
                    </a:cxn>
                    <a:cxn ang="0">
                      <a:pos x="647" y="95"/>
                    </a:cxn>
                    <a:cxn ang="0">
                      <a:pos x="681" y="130"/>
                    </a:cxn>
                    <a:cxn ang="0">
                      <a:pos x="694" y="176"/>
                    </a:cxn>
                    <a:cxn ang="0">
                      <a:pos x="683" y="222"/>
                    </a:cxn>
                    <a:cxn ang="0">
                      <a:pos x="661" y="258"/>
                    </a:cxn>
                    <a:cxn ang="0">
                      <a:pos x="630" y="286"/>
                    </a:cxn>
                    <a:cxn ang="0">
                      <a:pos x="592" y="306"/>
                    </a:cxn>
                    <a:cxn ang="0">
                      <a:pos x="549" y="320"/>
                    </a:cxn>
                    <a:cxn ang="0">
                      <a:pos x="502" y="328"/>
                    </a:cxn>
                    <a:cxn ang="0">
                      <a:pos x="453" y="332"/>
                    </a:cxn>
                    <a:cxn ang="0">
                      <a:pos x="381" y="331"/>
                    </a:cxn>
                    <a:cxn ang="0">
                      <a:pos x="336" y="327"/>
                    </a:cxn>
                    <a:cxn ang="0">
                      <a:pos x="295" y="321"/>
                    </a:cxn>
                    <a:cxn ang="0">
                      <a:pos x="260" y="315"/>
                    </a:cxn>
                    <a:cxn ang="0">
                      <a:pos x="232" y="310"/>
                    </a:cxn>
                    <a:cxn ang="0">
                      <a:pos x="215" y="306"/>
                    </a:cxn>
                    <a:cxn ang="0">
                      <a:pos x="209" y="305"/>
                    </a:cxn>
                    <a:cxn ang="0">
                      <a:pos x="221" y="376"/>
                    </a:cxn>
                    <a:cxn ang="0">
                      <a:pos x="223" y="438"/>
                    </a:cxn>
                    <a:cxn ang="0">
                      <a:pos x="215" y="492"/>
                    </a:cxn>
                    <a:cxn ang="0">
                      <a:pos x="201" y="537"/>
                    </a:cxn>
                    <a:cxn ang="0">
                      <a:pos x="181" y="574"/>
                    </a:cxn>
                    <a:cxn ang="0">
                      <a:pos x="158" y="603"/>
                    </a:cxn>
                    <a:cxn ang="0">
                      <a:pos x="135" y="623"/>
                    </a:cxn>
                    <a:cxn ang="0">
                      <a:pos x="96" y="602"/>
                    </a:cxn>
                    <a:cxn ang="0">
                      <a:pos x="51" y="537"/>
                    </a:cxn>
                    <a:cxn ang="0">
                      <a:pos x="20" y="467"/>
                    </a:cxn>
                    <a:cxn ang="0">
                      <a:pos x="3" y="392"/>
                    </a:cxn>
                    <a:cxn ang="0">
                      <a:pos x="0" y="315"/>
                    </a:cxn>
                    <a:cxn ang="0">
                      <a:pos x="13" y="257"/>
                    </a:cxn>
                    <a:cxn ang="0">
                      <a:pos x="40" y="195"/>
                    </a:cxn>
                    <a:cxn ang="0">
                      <a:pos x="81" y="134"/>
                    </a:cxn>
                    <a:cxn ang="0">
                      <a:pos x="131" y="84"/>
                    </a:cxn>
                    <a:cxn ang="0">
                      <a:pos x="190" y="45"/>
                    </a:cxn>
                    <a:cxn ang="0">
                      <a:pos x="256" y="18"/>
                    </a:cxn>
                    <a:cxn ang="0">
                      <a:pos x="326" y="3"/>
                    </a:cxn>
                  </a:cxnLst>
                  <a:rect l="0" t="0" r="r" b="b"/>
                  <a:pathLst>
                    <a:path w="696" h="631">
                      <a:moveTo>
                        <a:pt x="363" y="0"/>
                      </a:moveTo>
                      <a:lnTo>
                        <a:pt x="399" y="1"/>
                      </a:lnTo>
                      <a:lnTo>
                        <a:pt x="437" y="4"/>
                      </a:lnTo>
                      <a:lnTo>
                        <a:pt x="475" y="11"/>
                      </a:lnTo>
                      <a:lnTo>
                        <a:pt x="512" y="21"/>
                      </a:lnTo>
                      <a:lnTo>
                        <a:pt x="549" y="35"/>
                      </a:lnTo>
                      <a:lnTo>
                        <a:pt x="579" y="49"/>
                      </a:lnTo>
                      <a:lnTo>
                        <a:pt x="604" y="63"/>
                      </a:lnTo>
                      <a:lnTo>
                        <a:pt x="627" y="79"/>
                      </a:lnTo>
                      <a:lnTo>
                        <a:pt x="647" y="95"/>
                      </a:lnTo>
                      <a:lnTo>
                        <a:pt x="665" y="112"/>
                      </a:lnTo>
                      <a:lnTo>
                        <a:pt x="681" y="130"/>
                      </a:lnTo>
                      <a:lnTo>
                        <a:pt x="696" y="150"/>
                      </a:lnTo>
                      <a:lnTo>
                        <a:pt x="694" y="176"/>
                      </a:lnTo>
                      <a:lnTo>
                        <a:pt x="691" y="200"/>
                      </a:lnTo>
                      <a:lnTo>
                        <a:pt x="683" y="222"/>
                      </a:lnTo>
                      <a:lnTo>
                        <a:pt x="673" y="241"/>
                      </a:lnTo>
                      <a:lnTo>
                        <a:pt x="661" y="258"/>
                      </a:lnTo>
                      <a:lnTo>
                        <a:pt x="646" y="273"/>
                      </a:lnTo>
                      <a:lnTo>
                        <a:pt x="630" y="286"/>
                      </a:lnTo>
                      <a:lnTo>
                        <a:pt x="612" y="297"/>
                      </a:lnTo>
                      <a:lnTo>
                        <a:pt x="592" y="306"/>
                      </a:lnTo>
                      <a:lnTo>
                        <a:pt x="571" y="314"/>
                      </a:lnTo>
                      <a:lnTo>
                        <a:pt x="549" y="320"/>
                      </a:lnTo>
                      <a:lnTo>
                        <a:pt x="526" y="325"/>
                      </a:lnTo>
                      <a:lnTo>
                        <a:pt x="502" y="328"/>
                      </a:lnTo>
                      <a:lnTo>
                        <a:pt x="478" y="331"/>
                      </a:lnTo>
                      <a:lnTo>
                        <a:pt x="453" y="332"/>
                      </a:lnTo>
                      <a:lnTo>
                        <a:pt x="405" y="332"/>
                      </a:lnTo>
                      <a:lnTo>
                        <a:pt x="381" y="331"/>
                      </a:lnTo>
                      <a:lnTo>
                        <a:pt x="358" y="329"/>
                      </a:lnTo>
                      <a:lnTo>
                        <a:pt x="336" y="327"/>
                      </a:lnTo>
                      <a:lnTo>
                        <a:pt x="315" y="324"/>
                      </a:lnTo>
                      <a:lnTo>
                        <a:pt x="295" y="321"/>
                      </a:lnTo>
                      <a:lnTo>
                        <a:pt x="276" y="318"/>
                      </a:lnTo>
                      <a:lnTo>
                        <a:pt x="260" y="315"/>
                      </a:lnTo>
                      <a:lnTo>
                        <a:pt x="245" y="312"/>
                      </a:lnTo>
                      <a:lnTo>
                        <a:pt x="232" y="310"/>
                      </a:lnTo>
                      <a:lnTo>
                        <a:pt x="222" y="308"/>
                      </a:lnTo>
                      <a:lnTo>
                        <a:pt x="215" y="306"/>
                      </a:lnTo>
                      <a:lnTo>
                        <a:pt x="210" y="305"/>
                      </a:lnTo>
                      <a:lnTo>
                        <a:pt x="209" y="305"/>
                      </a:lnTo>
                      <a:lnTo>
                        <a:pt x="216" y="341"/>
                      </a:lnTo>
                      <a:lnTo>
                        <a:pt x="221" y="376"/>
                      </a:lnTo>
                      <a:lnTo>
                        <a:pt x="224" y="408"/>
                      </a:lnTo>
                      <a:lnTo>
                        <a:pt x="223" y="438"/>
                      </a:lnTo>
                      <a:lnTo>
                        <a:pt x="220" y="466"/>
                      </a:lnTo>
                      <a:lnTo>
                        <a:pt x="215" y="492"/>
                      </a:lnTo>
                      <a:lnTo>
                        <a:pt x="209" y="515"/>
                      </a:lnTo>
                      <a:lnTo>
                        <a:pt x="201" y="537"/>
                      </a:lnTo>
                      <a:lnTo>
                        <a:pt x="192" y="557"/>
                      </a:lnTo>
                      <a:lnTo>
                        <a:pt x="181" y="574"/>
                      </a:lnTo>
                      <a:lnTo>
                        <a:pt x="170" y="589"/>
                      </a:lnTo>
                      <a:lnTo>
                        <a:pt x="158" y="603"/>
                      </a:lnTo>
                      <a:lnTo>
                        <a:pt x="147" y="614"/>
                      </a:lnTo>
                      <a:lnTo>
                        <a:pt x="135" y="623"/>
                      </a:lnTo>
                      <a:lnTo>
                        <a:pt x="123" y="631"/>
                      </a:lnTo>
                      <a:lnTo>
                        <a:pt x="96" y="602"/>
                      </a:lnTo>
                      <a:lnTo>
                        <a:pt x="71" y="571"/>
                      </a:lnTo>
                      <a:lnTo>
                        <a:pt x="51" y="537"/>
                      </a:lnTo>
                      <a:lnTo>
                        <a:pt x="34" y="503"/>
                      </a:lnTo>
                      <a:lnTo>
                        <a:pt x="20" y="467"/>
                      </a:lnTo>
                      <a:lnTo>
                        <a:pt x="10" y="430"/>
                      </a:lnTo>
                      <a:lnTo>
                        <a:pt x="3" y="392"/>
                      </a:lnTo>
                      <a:lnTo>
                        <a:pt x="0" y="353"/>
                      </a:lnTo>
                      <a:lnTo>
                        <a:pt x="0" y="315"/>
                      </a:lnTo>
                      <a:lnTo>
                        <a:pt x="6" y="286"/>
                      </a:lnTo>
                      <a:lnTo>
                        <a:pt x="13" y="257"/>
                      </a:lnTo>
                      <a:lnTo>
                        <a:pt x="24" y="229"/>
                      </a:lnTo>
                      <a:lnTo>
                        <a:pt x="40" y="195"/>
                      </a:lnTo>
                      <a:lnTo>
                        <a:pt x="59" y="163"/>
                      </a:lnTo>
                      <a:lnTo>
                        <a:pt x="81" y="134"/>
                      </a:lnTo>
                      <a:lnTo>
                        <a:pt x="106" y="108"/>
                      </a:lnTo>
                      <a:lnTo>
                        <a:pt x="131" y="84"/>
                      </a:lnTo>
                      <a:lnTo>
                        <a:pt x="160" y="63"/>
                      </a:lnTo>
                      <a:lnTo>
                        <a:pt x="190" y="45"/>
                      </a:lnTo>
                      <a:lnTo>
                        <a:pt x="222" y="30"/>
                      </a:lnTo>
                      <a:lnTo>
                        <a:pt x="256" y="18"/>
                      </a:lnTo>
                      <a:lnTo>
                        <a:pt x="290" y="9"/>
                      </a:lnTo>
                      <a:lnTo>
                        <a:pt x="326" y="3"/>
                      </a:lnTo>
                      <a:lnTo>
                        <a:pt x="363" y="0"/>
                      </a:lnTo>
                      <a:close/>
                    </a:path>
                  </a:pathLst>
                </a:custGeom>
                <a:solidFill>
                  <a:srgbClr val="E6934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Freeform 15"/>
                <p:cNvSpPr>
                  <a:spLocks/>
                </p:cNvSpPr>
                <p:nvPr/>
              </p:nvSpPr>
              <p:spPr bwMode="auto">
                <a:xfrm>
                  <a:off x="1269876" y="2142529"/>
                  <a:ext cx="1109663" cy="1008063"/>
                </a:xfrm>
                <a:custGeom>
                  <a:avLst/>
                  <a:gdLst/>
                  <a:ahLst/>
                  <a:cxnLst>
                    <a:cxn ang="0">
                      <a:pos x="402" y="1"/>
                    </a:cxn>
                    <a:cxn ang="0">
                      <a:pos x="478" y="11"/>
                    </a:cxn>
                    <a:cxn ang="0">
                      <a:pos x="552" y="35"/>
                    </a:cxn>
                    <a:cxn ang="0">
                      <a:pos x="607" y="63"/>
                    </a:cxn>
                    <a:cxn ang="0">
                      <a:pos x="650" y="96"/>
                    </a:cxn>
                    <a:cxn ang="0">
                      <a:pos x="684" y="131"/>
                    </a:cxn>
                    <a:cxn ang="0">
                      <a:pos x="697" y="176"/>
                    </a:cxn>
                    <a:cxn ang="0">
                      <a:pos x="686" y="222"/>
                    </a:cxn>
                    <a:cxn ang="0">
                      <a:pos x="664" y="258"/>
                    </a:cxn>
                    <a:cxn ang="0">
                      <a:pos x="633" y="286"/>
                    </a:cxn>
                    <a:cxn ang="0">
                      <a:pos x="595" y="306"/>
                    </a:cxn>
                    <a:cxn ang="0">
                      <a:pos x="552" y="320"/>
                    </a:cxn>
                    <a:cxn ang="0">
                      <a:pos x="505" y="328"/>
                    </a:cxn>
                    <a:cxn ang="0">
                      <a:pos x="456" y="332"/>
                    </a:cxn>
                    <a:cxn ang="0">
                      <a:pos x="384" y="331"/>
                    </a:cxn>
                    <a:cxn ang="0">
                      <a:pos x="339" y="327"/>
                    </a:cxn>
                    <a:cxn ang="0">
                      <a:pos x="298" y="322"/>
                    </a:cxn>
                    <a:cxn ang="0">
                      <a:pos x="263" y="315"/>
                    </a:cxn>
                    <a:cxn ang="0">
                      <a:pos x="235" y="310"/>
                    </a:cxn>
                    <a:cxn ang="0">
                      <a:pos x="218" y="306"/>
                    </a:cxn>
                    <a:cxn ang="0">
                      <a:pos x="212" y="305"/>
                    </a:cxn>
                    <a:cxn ang="0">
                      <a:pos x="225" y="377"/>
                    </a:cxn>
                    <a:cxn ang="0">
                      <a:pos x="228" y="439"/>
                    </a:cxn>
                    <a:cxn ang="0">
                      <a:pos x="221" y="493"/>
                    </a:cxn>
                    <a:cxn ang="0">
                      <a:pos x="208" y="537"/>
                    </a:cxn>
                    <a:cxn ang="0">
                      <a:pos x="189" y="573"/>
                    </a:cxn>
                    <a:cxn ang="0">
                      <a:pos x="167" y="601"/>
                    </a:cxn>
                    <a:cxn ang="0">
                      <a:pos x="144" y="620"/>
                    </a:cxn>
                    <a:cxn ang="0">
                      <a:pos x="122" y="632"/>
                    </a:cxn>
                    <a:cxn ang="0">
                      <a:pos x="84" y="604"/>
                    </a:cxn>
                    <a:cxn ang="0">
                      <a:pos x="41" y="537"/>
                    </a:cxn>
                    <a:cxn ang="0">
                      <a:pos x="13" y="463"/>
                    </a:cxn>
                    <a:cxn ang="0">
                      <a:pos x="0" y="386"/>
                    </a:cxn>
                    <a:cxn ang="0">
                      <a:pos x="5" y="307"/>
                    </a:cxn>
                    <a:cxn ang="0">
                      <a:pos x="27" y="229"/>
                    </a:cxn>
                    <a:cxn ang="0">
                      <a:pos x="62" y="164"/>
                    </a:cxn>
                    <a:cxn ang="0">
                      <a:pos x="109" y="108"/>
                    </a:cxn>
                    <a:cxn ang="0">
                      <a:pos x="164" y="63"/>
                    </a:cxn>
                    <a:cxn ang="0">
                      <a:pos x="225" y="30"/>
                    </a:cxn>
                    <a:cxn ang="0">
                      <a:pos x="293" y="9"/>
                    </a:cxn>
                    <a:cxn ang="0">
                      <a:pos x="366" y="0"/>
                    </a:cxn>
                  </a:cxnLst>
                  <a:rect l="0" t="0" r="r" b="b"/>
                  <a:pathLst>
                    <a:path w="699" h="635">
                      <a:moveTo>
                        <a:pt x="366" y="0"/>
                      </a:moveTo>
                      <a:lnTo>
                        <a:pt x="402" y="1"/>
                      </a:lnTo>
                      <a:lnTo>
                        <a:pt x="440" y="4"/>
                      </a:lnTo>
                      <a:lnTo>
                        <a:pt x="478" y="11"/>
                      </a:lnTo>
                      <a:lnTo>
                        <a:pt x="515" y="21"/>
                      </a:lnTo>
                      <a:lnTo>
                        <a:pt x="552" y="35"/>
                      </a:lnTo>
                      <a:lnTo>
                        <a:pt x="582" y="49"/>
                      </a:lnTo>
                      <a:lnTo>
                        <a:pt x="607" y="63"/>
                      </a:lnTo>
                      <a:lnTo>
                        <a:pt x="630" y="79"/>
                      </a:lnTo>
                      <a:lnTo>
                        <a:pt x="650" y="96"/>
                      </a:lnTo>
                      <a:lnTo>
                        <a:pt x="668" y="112"/>
                      </a:lnTo>
                      <a:lnTo>
                        <a:pt x="684" y="131"/>
                      </a:lnTo>
                      <a:lnTo>
                        <a:pt x="699" y="150"/>
                      </a:lnTo>
                      <a:lnTo>
                        <a:pt x="697" y="176"/>
                      </a:lnTo>
                      <a:lnTo>
                        <a:pt x="694" y="200"/>
                      </a:lnTo>
                      <a:lnTo>
                        <a:pt x="686" y="222"/>
                      </a:lnTo>
                      <a:lnTo>
                        <a:pt x="676" y="241"/>
                      </a:lnTo>
                      <a:lnTo>
                        <a:pt x="664" y="258"/>
                      </a:lnTo>
                      <a:lnTo>
                        <a:pt x="649" y="273"/>
                      </a:lnTo>
                      <a:lnTo>
                        <a:pt x="633" y="286"/>
                      </a:lnTo>
                      <a:lnTo>
                        <a:pt x="615" y="297"/>
                      </a:lnTo>
                      <a:lnTo>
                        <a:pt x="595" y="306"/>
                      </a:lnTo>
                      <a:lnTo>
                        <a:pt x="574" y="314"/>
                      </a:lnTo>
                      <a:lnTo>
                        <a:pt x="552" y="320"/>
                      </a:lnTo>
                      <a:lnTo>
                        <a:pt x="529" y="325"/>
                      </a:lnTo>
                      <a:lnTo>
                        <a:pt x="505" y="328"/>
                      </a:lnTo>
                      <a:lnTo>
                        <a:pt x="481" y="331"/>
                      </a:lnTo>
                      <a:lnTo>
                        <a:pt x="456" y="332"/>
                      </a:lnTo>
                      <a:lnTo>
                        <a:pt x="408" y="332"/>
                      </a:lnTo>
                      <a:lnTo>
                        <a:pt x="384" y="331"/>
                      </a:lnTo>
                      <a:lnTo>
                        <a:pt x="361" y="329"/>
                      </a:lnTo>
                      <a:lnTo>
                        <a:pt x="339" y="327"/>
                      </a:lnTo>
                      <a:lnTo>
                        <a:pt x="318" y="324"/>
                      </a:lnTo>
                      <a:lnTo>
                        <a:pt x="298" y="322"/>
                      </a:lnTo>
                      <a:lnTo>
                        <a:pt x="279" y="319"/>
                      </a:lnTo>
                      <a:lnTo>
                        <a:pt x="263" y="315"/>
                      </a:lnTo>
                      <a:lnTo>
                        <a:pt x="248" y="312"/>
                      </a:lnTo>
                      <a:lnTo>
                        <a:pt x="235" y="310"/>
                      </a:lnTo>
                      <a:lnTo>
                        <a:pt x="225" y="308"/>
                      </a:lnTo>
                      <a:lnTo>
                        <a:pt x="218" y="306"/>
                      </a:lnTo>
                      <a:lnTo>
                        <a:pt x="213" y="306"/>
                      </a:lnTo>
                      <a:lnTo>
                        <a:pt x="212" y="305"/>
                      </a:lnTo>
                      <a:lnTo>
                        <a:pt x="220" y="342"/>
                      </a:lnTo>
                      <a:lnTo>
                        <a:pt x="225" y="377"/>
                      </a:lnTo>
                      <a:lnTo>
                        <a:pt x="228" y="409"/>
                      </a:lnTo>
                      <a:lnTo>
                        <a:pt x="228" y="439"/>
                      </a:lnTo>
                      <a:lnTo>
                        <a:pt x="225" y="467"/>
                      </a:lnTo>
                      <a:lnTo>
                        <a:pt x="221" y="493"/>
                      </a:lnTo>
                      <a:lnTo>
                        <a:pt x="215" y="516"/>
                      </a:lnTo>
                      <a:lnTo>
                        <a:pt x="208" y="537"/>
                      </a:lnTo>
                      <a:lnTo>
                        <a:pt x="199" y="556"/>
                      </a:lnTo>
                      <a:lnTo>
                        <a:pt x="189" y="573"/>
                      </a:lnTo>
                      <a:lnTo>
                        <a:pt x="179" y="588"/>
                      </a:lnTo>
                      <a:lnTo>
                        <a:pt x="167" y="601"/>
                      </a:lnTo>
                      <a:lnTo>
                        <a:pt x="156" y="612"/>
                      </a:lnTo>
                      <a:lnTo>
                        <a:pt x="144" y="620"/>
                      </a:lnTo>
                      <a:lnTo>
                        <a:pt x="132" y="627"/>
                      </a:lnTo>
                      <a:lnTo>
                        <a:pt x="122" y="632"/>
                      </a:lnTo>
                      <a:lnTo>
                        <a:pt x="111" y="635"/>
                      </a:lnTo>
                      <a:lnTo>
                        <a:pt x="84" y="604"/>
                      </a:lnTo>
                      <a:lnTo>
                        <a:pt x="61" y="571"/>
                      </a:lnTo>
                      <a:lnTo>
                        <a:pt x="41" y="537"/>
                      </a:lnTo>
                      <a:lnTo>
                        <a:pt x="25" y="500"/>
                      </a:lnTo>
                      <a:lnTo>
                        <a:pt x="13" y="463"/>
                      </a:lnTo>
                      <a:lnTo>
                        <a:pt x="5" y="425"/>
                      </a:lnTo>
                      <a:lnTo>
                        <a:pt x="0" y="386"/>
                      </a:lnTo>
                      <a:lnTo>
                        <a:pt x="0" y="347"/>
                      </a:lnTo>
                      <a:lnTo>
                        <a:pt x="5" y="307"/>
                      </a:lnTo>
                      <a:lnTo>
                        <a:pt x="13" y="268"/>
                      </a:lnTo>
                      <a:lnTo>
                        <a:pt x="27" y="229"/>
                      </a:lnTo>
                      <a:lnTo>
                        <a:pt x="43" y="195"/>
                      </a:lnTo>
                      <a:lnTo>
                        <a:pt x="62" y="164"/>
                      </a:lnTo>
                      <a:lnTo>
                        <a:pt x="84" y="134"/>
                      </a:lnTo>
                      <a:lnTo>
                        <a:pt x="109" y="108"/>
                      </a:lnTo>
                      <a:lnTo>
                        <a:pt x="135" y="84"/>
                      </a:lnTo>
                      <a:lnTo>
                        <a:pt x="164" y="63"/>
                      </a:lnTo>
                      <a:lnTo>
                        <a:pt x="193" y="45"/>
                      </a:lnTo>
                      <a:lnTo>
                        <a:pt x="225" y="30"/>
                      </a:lnTo>
                      <a:lnTo>
                        <a:pt x="259" y="18"/>
                      </a:lnTo>
                      <a:lnTo>
                        <a:pt x="293" y="9"/>
                      </a:lnTo>
                      <a:lnTo>
                        <a:pt x="329" y="3"/>
                      </a:lnTo>
                      <a:lnTo>
                        <a:pt x="366" y="0"/>
                      </a:lnTo>
                      <a:close/>
                    </a:path>
                  </a:pathLst>
                </a:custGeom>
                <a:solidFill>
                  <a:schemeClr val="tx1">
                    <a:lumMod val="85000"/>
                    <a:lumOff val="1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Freeform 18"/>
                <p:cNvSpPr>
                  <a:spLocks/>
                </p:cNvSpPr>
                <p:nvPr/>
              </p:nvSpPr>
              <p:spPr bwMode="auto">
                <a:xfrm>
                  <a:off x="1519113" y="4728046"/>
                  <a:ext cx="479425" cy="231775"/>
                </a:xfrm>
                <a:custGeom>
                  <a:avLst/>
                  <a:gdLst/>
                  <a:ahLst/>
                  <a:cxnLst>
                    <a:cxn ang="0">
                      <a:pos x="292" y="0"/>
                    </a:cxn>
                    <a:cxn ang="0">
                      <a:pos x="294" y="22"/>
                    </a:cxn>
                    <a:cxn ang="0">
                      <a:pos x="297" y="43"/>
                    </a:cxn>
                    <a:cxn ang="0">
                      <a:pos x="300" y="63"/>
                    </a:cxn>
                    <a:cxn ang="0">
                      <a:pos x="302" y="83"/>
                    </a:cxn>
                    <a:cxn ang="0">
                      <a:pos x="302" y="106"/>
                    </a:cxn>
                    <a:cxn ang="0">
                      <a:pos x="300" y="106"/>
                    </a:cxn>
                    <a:cxn ang="0">
                      <a:pos x="295" y="108"/>
                    </a:cxn>
                    <a:cxn ang="0">
                      <a:pos x="285" y="110"/>
                    </a:cxn>
                    <a:cxn ang="0">
                      <a:pos x="272" y="113"/>
                    </a:cxn>
                    <a:cxn ang="0">
                      <a:pos x="255" y="117"/>
                    </a:cxn>
                    <a:cxn ang="0">
                      <a:pos x="235" y="121"/>
                    </a:cxn>
                    <a:cxn ang="0">
                      <a:pos x="212" y="125"/>
                    </a:cxn>
                    <a:cxn ang="0">
                      <a:pos x="186" y="129"/>
                    </a:cxn>
                    <a:cxn ang="0">
                      <a:pos x="157" y="134"/>
                    </a:cxn>
                    <a:cxn ang="0">
                      <a:pos x="125" y="138"/>
                    </a:cxn>
                    <a:cxn ang="0">
                      <a:pos x="91" y="141"/>
                    </a:cxn>
                    <a:cxn ang="0">
                      <a:pos x="55" y="144"/>
                    </a:cxn>
                    <a:cxn ang="0">
                      <a:pos x="16" y="146"/>
                    </a:cxn>
                    <a:cxn ang="0">
                      <a:pos x="11" y="111"/>
                    </a:cxn>
                    <a:cxn ang="0">
                      <a:pos x="7" y="77"/>
                    </a:cxn>
                    <a:cxn ang="0">
                      <a:pos x="4" y="41"/>
                    </a:cxn>
                    <a:cxn ang="0">
                      <a:pos x="0" y="3"/>
                    </a:cxn>
                    <a:cxn ang="0">
                      <a:pos x="2" y="3"/>
                    </a:cxn>
                    <a:cxn ang="0">
                      <a:pos x="9" y="3"/>
                    </a:cxn>
                    <a:cxn ang="0">
                      <a:pos x="20" y="3"/>
                    </a:cxn>
                    <a:cxn ang="0">
                      <a:pos x="35" y="4"/>
                    </a:cxn>
                    <a:cxn ang="0">
                      <a:pos x="54" y="5"/>
                    </a:cxn>
                    <a:cxn ang="0">
                      <a:pos x="76" y="5"/>
                    </a:cxn>
                    <a:cxn ang="0">
                      <a:pos x="100" y="6"/>
                    </a:cxn>
                    <a:cxn ang="0">
                      <a:pos x="158" y="6"/>
                    </a:cxn>
                    <a:cxn ang="0">
                      <a:pos x="189" y="5"/>
                    </a:cxn>
                    <a:cxn ang="0">
                      <a:pos x="222" y="4"/>
                    </a:cxn>
                    <a:cxn ang="0">
                      <a:pos x="257" y="3"/>
                    </a:cxn>
                    <a:cxn ang="0">
                      <a:pos x="292" y="0"/>
                    </a:cxn>
                  </a:cxnLst>
                  <a:rect l="0" t="0" r="r" b="b"/>
                  <a:pathLst>
                    <a:path w="302" h="146">
                      <a:moveTo>
                        <a:pt x="292" y="0"/>
                      </a:moveTo>
                      <a:lnTo>
                        <a:pt x="294" y="22"/>
                      </a:lnTo>
                      <a:lnTo>
                        <a:pt x="297" y="43"/>
                      </a:lnTo>
                      <a:lnTo>
                        <a:pt x="300" y="63"/>
                      </a:lnTo>
                      <a:lnTo>
                        <a:pt x="302" y="83"/>
                      </a:lnTo>
                      <a:lnTo>
                        <a:pt x="302" y="106"/>
                      </a:lnTo>
                      <a:lnTo>
                        <a:pt x="300" y="106"/>
                      </a:lnTo>
                      <a:lnTo>
                        <a:pt x="295" y="108"/>
                      </a:lnTo>
                      <a:lnTo>
                        <a:pt x="285" y="110"/>
                      </a:lnTo>
                      <a:lnTo>
                        <a:pt x="272" y="113"/>
                      </a:lnTo>
                      <a:lnTo>
                        <a:pt x="255" y="117"/>
                      </a:lnTo>
                      <a:lnTo>
                        <a:pt x="235" y="121"/>
                      </a:lnTo>
                      <a:lnTo>
                        <a:pt x="212" y="125"/>
                      </a:lnTo>
                      <a:lnTo>
                        <a:pt x="186" y="129"/>
                      </a:lnTo>
                      <a:lnTo>
                        <a:pt x="157" y="134"/>
                      </a:lnTo>
                      <a:lnTo>
                        <a:pt x="125" y="138"/>
                      </a:lnTo>
                      <a:lnTo>
                        <a:pt x="91" y="141"/>
                      </a:lnTo>
                      <a:lnTo>
                        <a:pt x="55" y="144"/>
                      </a:lnTo>
                      <a:lnTo>
                        <a:pt x="16" y="146"/>
                      </a:lnTo>
                      <a:lnTo>
                        <a:pt x="11" y="111"/>
                      </a:lnTo>
                      <a:lnTo>
                        <a:pt x="7" y="77"/>
                      </a:lnTo>
                      <a:lnTo>
                        <a:pt x="4" y="41"/>
                      </a:lnTo>
                      <a:lnTo>
                        <a:pt x="0" y="3"/>
                      </a:lnTo>
                      <a:lnTo>
                        <a:pt x="2" y="3"/>
                      </a:lnTo>
                      <a:lnTo>
                        <a:pt x="9" y="3"/>
                      </a:lnTo>
                      <a:lnTo>
                        <a:pt x="20" y="3"/>
                      </a:lnTo>
                      <a:lnTo>
                        <a:pt x="35" y="4"/>
                      </a:lnTo>
                      <a:lnTo>
                        <a:pt x="54" y="5"/>
                      </a:lnTo>
                      <a:lnTo>
                        <a:pt x="76" y="5"/>
                      </a:lnTo>
                      <a:lnTo>
                        <a:pt x="100" y="6"/>
                      </a:lnTo>
                      <a:lnTo>
                        <a:pt x="158" y="6"/>
                      </a:lnTo>
                      <a:lnTo>
                        <a:pt x="189" y="5"/>
                      </a:lnTo>
                      <a:lnTo>
                        <a:pt x="222" y="4"/>
                      </a:lnTo>
                      <a:lnTo>
                        <a:pt x="257" y="3"/>
                      </a:lnTo>
                      <a:lnTo>
                        <a:pt x="292" y="0"/>
                      </a:lnTo>
                      <a:close/>
                    </a:path>
                  </a:pathLst>
                </a:custGeom>
                <a:solidFill>
                  <a:schemeClr val="tx2">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Freeform 19"/>
                <p:cNvSpPr>
                  <a:spLocks/>
                </p:cNvSpPr>
                <p:nvPr/>
              </p:nvSpPr>
              <p:spPr bwMode="auto">
                <a:xfrm>
                  <a:off x="2239838" y="3485034"/>
                  <a:ext cx="171450" cy="1200150"/>
                </a:xfrm>
                <a:custGeom>
                  <a:avLst/>
                  <a:gdLst/>
                  <a:ahLst/>
                  <a:cxnLst>
                    <a:cxn ang="0">
                      <a:pos x="24" y="0"/>
                    </a:cxn>
                    <a:cxn ang="0">
                      <a:pos x="67" y="23"/>
                    </a:cxn>
                    <a:cxn ang="0">
                      <a:pos x="108" y="739"/>
                    </a:cxn>
                    <a:cxn ang="0">
                      <a:pos x="34" y="756"/>
                    </a:cxn>
                    <a:cxn ang="0">
                      <a:pos x="29" y="727"/>
                    </a:cxn>
                    <a:cxn ang="0">
                      <a:pos x="25" y="697"/>
                    </a:cxn>
                    <a:cxn ang="0">
                      <a:pos x="20" y="663"/>
                    </a:cxn>
                    <a:cxn ang="0">
                      <a:pos x="15" y="626"/>
                    </a:cxn>
                    <a:cxn ang="0">
                      <a:pos x="12" y="585"/>
                    </a:cxn>
                    <a:cxn ang="0">
                      <a:pos x="8" y="541"/>
                    </a:cxn>
                    <a:cxn ang="0">
                      <a:pos x="5" y="493"/>
                    </a:cxn>
                    <a:cxn ang="0">
                      <a:pos x="3" y="441"/>
                    </a:cxn>
                    <a:cxn ang="0">
                      <a:pos x="1" y="385"/>
                    </a:cxn>
                    <a:cxn ang="0">
                      <a:pos x="0" y="330"/>
                    </a:cxn>
                    <a:cxn ang="0">
                      <a:pos x="1" y="280"/>
                    </a:cxn>
                    <a:cxn ang="0">
                      <a:pos x="3" y="233"/>
                    </a:cxn>
                    <a:cxn ang="0">
                      <a:pos x="4" y="190"/>
                    </a:cxn>
                    <a:cxn ang="0">
                      <a:pos x="6" y="152"/>
                    </a:cxn>
                    <a:cxn ang="0">
                      <a:pos x="9" y="117"/>
                    </a:cxn>
                    <a:cxn ang="0">
                      <a:pos x="12" y="87"/>
                    </a:cxn>
                    <a:cxn ang="0">
                      <a:pos x="15" y="61"/>
                    </a:cxn>
                    <a:cxn ang="0">
                      <a:pos x="18" y="39"/>
                    </a:cxn>
                    <a:cxn ang="0">
                      <a:pos x="20" y="23"/>
                    </a:cxn>
                    <a:cxn ang="0">
                      <a:pos x="22" y="10"/>
                    </a:cxn>
                    <a:cxn ang="0">
                      <a:pos x="23" y="3"/>
                    </a:cxn>
                    <a:cxn ang="0">
                      <a:pos x="24" y="0"/>
                    </a:cxn>
                  </a:cxnLst>
                  <a:rect l="0" t="0" r="r" b="b"/>
                  <a:pathLst>
                    <a:path w="108" h="756">
                      <a:moveTo>
                        <a:pt x="24" y="0"/>
                      </a:moveTo>
                      <a:lnTo>
                        <a:pt x="67" y="23"/>
                      </a:lnTo>
                      <a:lnTo>
                        <a:pt x="108" y="739"/>
                      </a:lnTo>
                      <a:lnTo>
                        <a:pt x="34" y="756"/>
                      </a:lnTo>
                      <a:lnTo>
                        <a:pt x="29" y="727"/>
                      </a:lnTo>
                      <a:lnTo>
                        <a:pt x="25" y="697"/>
                      </a:lnTo>
                      <a:lnTo>
                        <a:pt x="20" y="663"/>
                      </a:lnTo>
                      <a:lnTo>
                        <a:pt x="15" y="626"/>
                      </a:lnTo>
                      <a:lnTo>
                        <a:pt x="12" y="585"/>
                      </a:lnTo>
                      <a:lnTo>
                        <a:pt x="8" y="541"/>
                      </a:lnTo>
                      <a:lnTo>
                        <a:pt x="5" y="493"/>
                      </a:lnTo>
                      <a:lnTo>
                        <a:pt x="3" y="441"/>
                      </a:lnTo>
                      <a:lnTo>
                        <a:pt x="1" y="385"/>
                      </a:lnTo>
                      <a:lnTo>
                        <a:pt x="0" y="330"/>
                      </a:lnTo>
                      <a:lnTo>
                        <a:pt x="1" y="280"/>
                      </a:lnTo>
                      <a:lnTo>
                        <a:pt x="3" y="233"/>
                      </a:lnTo>
                      <a:lnTo>
                        <a:pt x="4" y="190"/>
                      </a:lnTo>
                      <a:lnTo>
                        <a:pt x="6" y="152"/>
                      </a:lnTo>
                      <a:lnTo>
                        <a:pt x="9" y="117"/>
                      </a:lnTo>
                      <a:lnTo>
                        <a:pt x="12" y="87"/>
                      </a:lnTo>
                      <a:lnTo>
                        <a:pt x="15" y="61"/>
                      </a:lnTo>
                      <a:lnTo>
                        <a:pt x="18" y="39"/>
                      </a:lnTo>
                      <a:lnTo>
                        <a:pt x="20" y="23"/>
                      </a:lnTo>
                      <a:lnTo>
                        <a:pt x="22" y="10"/>
                      </a:lnTo>
                      <a:lnTo>
                        <a:pt x="23" y="3"/>
                      </a:lnTo>
                      <a:lnTo>
                        <a:pt x="24" y="0"/>
                      </a:lnTo>
                      <a:close/>
                    </a:path>
                  </a:pathLst>
                </a:custGeom>
                <a:solidFill>
                  <a:schemeClr val="bg1">
                    <a:lumMod val="6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Freeform 20"/>
                <p:cNvSpPr>
                  <a:spLocks/>
                </p:cNvSpPr>
                <p:nvPr/>
              </p:nvSpPr>
              <p:spPr bwMode="auto">
                <a:xfrm>
                  <a:off x="2293813" y="4623271"/>
                  <a:ext cx="187325" cy="219075"/>
                </a:xfrm>
                <a:custGeom>
                  <a:avLst/>
                  <a:gdLst/>
                  <a:ahLst/>
                  <a:cxnLst>
                    <a:cxn ang="0">
                      <a:pos x="118" y="0"/>
                    </a:cxn>
                    <a:cxn ang="0">
                      <a:pos x="118" y="2"/>
                    </a:cxn>
                    <a:cxn ang="0">
                      <a:pos x="117" y="8"/>
                    </a:cxn>
                    <a:cxn ang="0">
                      <a:pos x="116" y="19"/>
                    </a:cxn>
                    <a:cxn ang="0">
                      <a:pos x="116" y="33"/>
                    </a:cxn>
                    <a:cxn ang="0">
                      <a:pos x="114" y="51"/>
                    </a:cxn>
                    <a:cxn ang="0">
                      <a:pos x="113" y="72"/>
                    </a:cxn>
                    <a:cxn ang="0">
                      <a:pos x="111" y="97"/>
                    </a:cxn>
                    <a:cxn ang="0">
                      <a:pos x="109" y="124"/>
                    </a:cxn>
                    <a:cxn ang="0">
                      <a:pos x="84" y="129"/>
                    </a:cxn>
                    <a:cxn ang="0">
                      <a:pos x="60" y="133"/>
                    </a:cxn>
                    <a:cxn ang="0">
                      <a:pos x="38" y="136"/>
                    </a:cxn>
                    <a:cxn ang="0">
                      <a:pos x="19" y="138"/>
                    </a:cxn>
                    <a:cxn ang="0">
                      <a:pos x="18" y="136"/>
                    </a:cxn>
                    <a:cxn ang="0">
                      <a:pos x="17" y="130"/>
                    </a:cxn>
                    <a:cxn ang="0">
                      <a:pos x="14" y="120"/>
                    </a:cxn>
                    <a:cxn ang="0">
                      <a:pos x="11" y="106"/>
                    </a:cxn>
                    <a:cxn ang="0">
                      <a:pos x="8" y="88"/>
                    </a:cxn>
                    <a:cxn ang="0">
                      <a:pos x="4" y="66"/>
                    </a:cxn>
                    <a:cxn ang="0">
                      <a:pos x="0" y="39"/>
                    </a:cxn>
                    <a:cxn ang="0">
                      <a:pos x="32" y="31"/>
                    </a:cxn>
                    <a:cxn ang="0">
                      <a:pos x="63" y="22"/>
                    </a:cxn>
                    <a:cxn ang="0">
                      <a:pos x="91" y="12"/>
                    </a:cxn>
                    <a:cxn ang="0">
                      <a:pos x="118" y="0"/>
                    </a:cxn>
                  </a:cxnLst>
                  <a:rect l="0" t="0" r="r" b="b"/>
                  <a:pathLst>
                    <a:path w="118" h="138">
                      <a:moveTo>
                        <a:pt x="118" y="0"/>
                      </a:moveTo>
                      <a:lnTo>
                        <a:pt x="118" y="2"/>
                      </a:lnTo>
                      <a:lnTo>
                        <a:pt x="117" y="8"/>
                      </a:lnTo>
                      <a:lnTo>
                        <a:pt x="116" y="19"/>
                      </a:lnTo>
                      <a:lnTo>
                        <a:pt x="116" y="33"/>
                      </a:lnTo>
                      <a:lnTo>
                        <a:pt x="114" y="51"/>
                      </a:lnTo>
                      <a:lnTo>
                        <a:pt x="113" y="72"/>
                      </a:lnTo>
                      <a:lnTo>
                        <a:pt x="111" y="97"/>
                      </a:lnTo>
                      <a:lnTo>
                        <a:pt x="109" y="124"/>
                      </a:lnTo>
                      <a:lnTo>
                        <a:pt x="84" y="129"/>
                      </a:lnTo>
                      <a:lnTo>
                        <a:pt x="60" y="133"/>
                      </a:lnTo>
                      <a:lnTo>
                        <a:pt x="38" y="136"/>
                      </a:lnTo>
                      <a:lnTo>
                        <a:pt x="19" y="138"/>
                      </a:lnTo>
                      <a:lnTo>
                        <a:pt x="18" y="136"/>
                      </a:lnTo>
                      <a:lnTo>
                        <a:pt x="17" y="130"/>
                      </a:lnTo>
                      <a:lnTo>
                        <a:pt x="14" y="120"/>
                      </a:lnTo>
                      <a:lnTo>
                        <a:pt x="11" y="106"/>
                      </a:lnTo>
                      <a:lnTo>
                        <a:pt x="8" y="88"/>
                      </a:lnTo>
                      <a:lnTo>
                        <a:pt x="4" y="66"/>
                      </a:lnTo>
                      <a:lnTo>
                        <a:pt x="0" y="39"/>
                      </a:lnTo>
                      <a:lnTo>
                        <a:pt x="32" y="31"/>
                      </a:lnTo>
                      <a:lnTo>
                        <a:pt x="63" y="22"/>
                      </a:lnTo>
                      <a:lnTo>
                        <a:pt x="91" y="12"/>
                      </a:lnTo>
                      <a:lnTo>
                        <a:pt x="118" y="0"/>
                      </a:lnTo>
                      <a:close/>
                    </a:path>
                  </a:pathLst>
                </a:custGeom>
                <a:solidFill>
                  <a:schemeClr val="tx2">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Freeform 21"/>
                <p:cNvSpPr>
                  <a:spLocks/>
                </p:cNvSpPr>
                <p:nvPr/>
              </p:nvSpPr>
              <p:spPr bwMode="auto">
                <a:xfrm>
                  <a:off x="1330576" y="3466733"/>
                  <a:ext cx="672721" cy="1457253"/>
                </a:xfrm>
                <a:custGeom>
                  <a:avLst/>
                  <a:gdLst>
                    <a:gd name="connsiteX0" fmla="*/ 1858 w 11828"/>
                    <a:gd name="connsiteY0" fmla="*/ 0 h 10000"/>
                    <a:gd name="connsiteX1" fmla="*/ 1947 w 11828"/>
                    <a:gd name="connsiteY1" fmla="*/ 0 h 10000"/>
                    <a:gd name="connsiteX2" fmla="*/ 2127 w 11828"/>
                    <a:gd name="connsiteY2" fmla="*/ 11 h 10000"/>
                    <a:gd name="connsiteX3" fmla="*/ 2425 w 11828"/>
                    <a:gd name="connsiteY3" fmla="*/ 22 h 10000"/>
                    <a:gd name="connsiteX4" fmla="*/ 2783 w 11828"/>
                    <a:gd name="connsiteY4" fmla="*/ 33 h 10000"/>
                    <a:gd name="connsiteX5" fmla="*/ 3231 w 11828"/>
                    <a:gd name="connsiteY5" fmla="*/ 45 h 10000"/>
                    <a:gd name="connsiteX6" fmla="*/ 3738 w 11828"/>
                    <a:gd name="connsiteY6" fmla="*/ 67 h 10000"/>
                    <a:gd name="connsiteX7" fmla="*/ 4276 w 11828"/>
                    <a:gd name="connsiteY7" fmla="*/ 67 h 10000"/>
                    <a:gd name="connsiteX8" fmla="*/ 4783 w 11828"/>
                    <a:gd name="connsiteY8" fmla="*/ 89 h 10000"/>
                    <a:gd name="connsiteX9" fmla="*/ 5321 w 11828"/>
                    <a:gd name="connsiteY9" fmla="*/ 100 h 10000"/>
                    <a:gd name="connsiteX10" fmla="*/ 5828 w 11828"/>
                    <a:gd name="connsiteY10" fmla="*/ 111 h 10000"/>
                    <a:gd name="connsiteX11" fmla="*/ 6306 w 11828"/>
                    <a:gd name="connsiteY11" fmla="*/ 111 h 10000"/>
                    <a:gd name="connsiteX12" fmla="*/ 6335 w 11828"/>
                    <a:gd name="connsiteY12" fmla="*/ 134 h 10000"/>
                    <a:gd name="connsiteX13" fmla="*/ 6395 w 11828"/>
                    <a:gd name="connsiteY13" fmla="*/ 189 h 10000"/>
                    <a:gd name="connsiteX14" fmla="*/ 6544 w 11828"/>
                    <a:gd name="connsiteY14" fmla="*/ 290 h 10000"/>
                    <a:gd name="connsiteX15" fmla="*/ 6694 w 11828"/>
                    <a:gd name="connsiteY15" fmla="*/ 434 h 10000"/>
                    <a:gd name="connsiteX16" fmla="*/ 6903 w 11828"/>
                    <a:gd name="connsiteY16" fmla="*/ 612 h 10000"/>
                    <a:gd name="connsiteX17" fmla="*/ 7141 w 11828"/>
                    <a:gd name="connsiteY17" fmla="*/ 824 h 10000"/>
                    <a:gd name="connsiteX18" fmla="*/ 7380 w 11828"/>
                    <a:gd name="connsiteY18" fmla="*/ 1069 h 10000"/>
                    <a:gd name="connsiteX19" fmla="*/ 7649 w 11828"/>
                    <a:gd name="connsiteY19" fmla="*/ 1347 h 10000"/>
                    <a:gd name="connsiteX20" fmla="*/ 7977 w 11828"/>
                    <a:gd name="connsiteY20" fmla="*/ 1648 h 10000"/>
                    <a:gd name="connsiteX21" fmla="*/ 8306 w 11828"/>
                    <a:gd name="connsiteY21" fmla="*/ 1982 h 10000"/>
                    <a:gd name="connsiteX22" fmla="*/ 8604 w 11828"/>
                    <a:gd name="connsiteY22" fmla="*/ 2339 h 10000"/>
                    <a:gd name="connsiteX23" fmla="*/ 8932 w 11828"/>
                    <a:gd name="connsiteY23" fmla="*/ 2728 h 10000"/>
                    <a:gd name="connsiteX24" fmla="*/ 9261 w 11828"/>
                    <a:gd name="connsiteY24" fmla="*/ 3129 h 10000"/>
                    <a:gd name="connsiteX25" fmla="*/ 9619 w 11828"/>
                    <a:gd name="connsiteY25" fmla="*/ 3552 h 10000"/>
                    <a:gd name="connsiteX26" fmla="*/ 9918 w 11828"/>
                    <a:gd name="connsiteY26" fmla="*/ 3987 h 10000"/>
                    <a:gd name="connsiteX27" fmla="*/ 10246 w 11828"/>
                    <a:gd name="connsiteY27" fmla="*/ 4454 h 10000"/>
                    <a:gd name="connsiteX28" fmla="*/ 10544 w 11828"/>
                    <a:gd name="connsiteY28" fmla="*/ 4933 h 10000"/>
                    <a:gd name="connsiteX29" fmla="*/ 10813 w 11828"/>
                    <a:gd name="connsiteY29" fmla="*/ 5412 h 10000"/>
                    <a:gd name="connsiteX30" fmla="*/ 11082 w 11828"/>
                    <a:gd name="connsiteY30" fmla="*/ 5913 h 10000"/>
                    <a:gd name="connsiteX31" fmla="*/ 11291 w 11828"/>
                    <a:gd name="connsiteY31" fmla="*/ 6425 h 10000"/>
                    <a:gd name="connsiteX32" fmla="*/ 11470 w 11828"/>
                    <a:gd name="connsiteY32" fmla="*/ 6938 h 10000"/>
                    <a:gd name="connsiteX33" fmla="*/ 11649 w 11828"/>
                    <a:gd name="connsiteY33" fmla="*/ 7461 h 10000"/>
                    <a:gd name="connsiteX34" fmla="*/ 11738 w 11828"/>
                    <a:gd name="connsiteY34" fmla="*/ 7984 h 10000"/>
                    <a:gd name="connsiteX35" fmla="*/ 11798 w 11828"/>
                    <a:gd name="connsiteY35" fmla="*/ 8519 h 10000"/>
                    <a:gd name="connsiteX36" fmla="*/ 11828 w 11828"/>
                    <a:gd name="connsiteY36" fmla="*/ 9042 h 10000"/>
                    <a:gd name="connsiteX37" fmla="*/ 11768 w 11828"/>
                    <a:gd name="connsiteY37" fmla="*/ 9566 h 10000"/>
                    <a:gd name="connsiteX38" fmla="*/ 11709 w 11828"/>
                    <a:gd name="connsiteY38" fmla="*/ 9577 h 10000"/>
                    <a:gd name="connsiteX39" fmla="*/ 11500 w 11828"/>
                    <a:gd name="connsiteY39" fmla="*/ 9588 h 10000"/>
                    <a:gd name="connsiteX40" fmla="*/ 11171 w 11828"/>
                    <a:gd name="connsiteY40" fmla="*/ 9610 h 10000"/>
                    <a:gd name="connsiteX41" fmla="*/ 10783 w 11828"/>
                    <a:gd name="connsiteY41" fmla="*/ 9644 h 10000"/>
                    <a:gd name="connsiteX42" fmla="*/ 10276 w 11828"/>
                    <a:gd name="connsiteY42" fmla="*/ 9677 h 10000"/>
                    <a:gd name="connsiteX43" fmla="*/ 9709 w 11828"/>
                    <a:gd name="connsiteY43" fmla="*/ 9710 h 10000"/>
                    <a:gd name="connsiteX44" fmla="*/ 9052 w 11828"/>
                    <a:gd name="connsiteY44" fmla="*/ 9755 h 10000"/>
                    <a:gd name="connsiteX45" fmla="*/ 8395 w 11828"/>
                    <a:gd name="connsiteY45" fmla="*/ 9800 h 10000"/>
                    <a:gd name="connsiteX46" fmla="*/ 7709 w 11828"/>
                    <a:gd name="connsiteY46" fmla="*/ 9844 h 10000"/>
                    <a:gd name="connsiteX47" fmla="*/ 6962 w 11828"/>
                    <a:gd name="connsiteY47" fmla="*/ 9878 h 10000"/>
                    <a:gd name="connsiteX48" fmla="*/ 6246 w 11828"/>
                    <a:gd name="connsiteY48" fmla="*/ 9922 h 10000"/>
                    <a:gd name="connsiteX49" fmla="*/ 5529 w 11828"/>
                    <a:gd name="connsiteY49" fmla="*/ 9944 h 10000"/>
                    <a:gd name="connsiteX50" fmla="*/ 4843 w 11828"/>
                    <a:gd name="connsiteY50" fmla="*/ 9967 h 10000"/>
                    <a:gd name="connsiteX51" fmla="*/ 4216 w 11828"/>
                    <a:gd name="connsiteY51" fmla="*/ 10000 h 10000"/>
                    <a:gd name="connsiteX52" fmla="*/ 3649 w 11828"/>
                    <a:gd name="connsiteY52" fmla="*/ 10000 h 10000"/>
                    <a:gd name="connsiteX53" fmla="*/ 3112 w 11828"/>
                    <a:gd name="connsiteY53" fmla="*/ 10000 h 10000"/>
                    <a:gd name="connsiteX54" fmla="*/ 3112 w 11828"/>
                    <a:gd name="connsiteY54" fmla="*/ 9978 h 10000"/>
                    <a:gd name="connsiteX55" fmla="*/ 3082 w 11828"/>
                    <a:gd name="connsiteY55" fmla="*/ 9889 h 10000"/>
                    <a:gd name="connsiteX56" fmla="*/ 3022 w 11828"/>
                    <a:gd name="connsiteY56" fmla="*/ 9766 h 10000"/>
                    <a:gd name="connsiteX57" fmla="*/ 2992 w 11828"/>
                    <a:gd name="connsiteY57" fmla="*/ 9599 h 10000"/>
                    <a:gd name="connsiteX58" fmla="*/ 2932 w 11828"/>
                    <a:gd name="connsiteY58" fmla="*/ 9388 h 10000"/>
                    <a:gd name="connsiteX59" fmla="*/ 2843 w 11828"/>
                    <a:gd name="connsiteY59" fmla="*/ 9143 h 10000"/>
                    <a:gd name="connsiteX60" fmla="*/ 2753 w 11828"/>
                    <a:gd name="connsiteY60" fmla="*/ 8853 h 10000"/>
                    <a:gd name="connsiteX61" fmla="*/ 2664 w 11828"/>
                    <a:gd name="connsiteY61" fmla="*/ 8552 h 10000"/>
                    <a:gd name="connsiteX62" fmla="*/ 2544 w 11828"/>
                    <a:gd name="connsiteY62" fmla="*/ 8207 h 10000"/>
                    <a:gd name="connsiteX63" fmla="*/ 2455 w 11828"/>
                    <a:gd name="connsiteY63" fmla="*/ 7862 h 10000"/>
                    <a:gd name="connsiteX64" fmla="*/ 2365 w 11828"/>
                    <a:gd name="connsiteY64" fmla="*/ 7483 h 10000"/>
                    <a:gd name="connsiteX65" fmla="*/ 2276 w 11828"/>
                    <a:gd name="connsiteY65" fmla="*/ 7105 h 10000"/>
                    <a:gd name="connsiteX66" fmla="*/ 2186 w 11828"/>
                    <a:gd name="connsiteY66" fmla="*/ 6715 h 10000"/>
                    <a:gd name="connsiteX67" fmla="*/ 2097 w 11828"/>
                    <a:gd name="connsiteY67" fmla="*/ 6314 h 10000"/>
                    <a:gd name="connsiteX68" fmla="*/ 1947 w 11828"/>
                    <a:gd name="connsiteY68" fmla="*/ 5512 h 10000"/>
                    <a:gd name="connsiteX69" fmla="*/ 1888 w 11828"/>
                    <a:gd name="connsiteY69" fmla="*/ 5122 h 10000"/>
                    <a:gd name="connsiteX70" fmla="*/ 1858 w 11828"/>
                    <a:gd name="connsiteY70" fmla="*/ 4744 h 10000"/>
                    <a:gd name="connsiteX71" fmla="*/ 1828 w 11828"/>
                    <a:gd name="connsiteY71" fmla="*/ 4388 h 10000"/>
                    <a:gd name="connsiteX72" fmla="*/ 1828 w 11828"/>
                    <a:gd name="connsiteY72" fmla="*/ 3708 h 10000"/>
                    <a:gd name="connsiteX73" fmla="*/ 1858 w 11828"/>
                    <a:gd name="connsiteY73" fmla="*/ 3419 h 10000"/>
                    <a:gd name="connsiteX74" fmla="*/ 1947 w 11828"/>
                    <a:gd name="connsiteY74" fmla="*/ 2918 h 10000"/>
                    <a:gd name="connsiteX75" fmla="*/ 2007 w 11828"/>
                    <a:gd name="connsiteY75" fmla="*/ 2450 h 10000"/>
                    <a:gd name="connsiteX76" fmla="*/ 0 w 11828"/>
                    <a:gd name="connsiteY76" fmla="*/ 1092 h 10000"/>
                    <a:gd name="connsiteX77" fmla="*/ 2037 w 11828"/>
                    <a:gd name="connsiteY77" fmla="*/ 1247 h 10000"/>
                    <a:gd name="connsiteX78" fmla="*/ 2007 w 11828"/>
                    <a:gd name="connsiteY78" fmla="*/ 935 h 10000"/>
                    <a:gd name="connsiteX79" fmla="*/ 1977 w 11828"/>
                    <a:gd name="connsiteY79" fmla="*/ 657 h 10000"/>
                    <a:gd name="connsiteX80" fmla="*/ 1947 w 11828"/>
                    <a:gd name="connsiteY80" fmla="*/ 434 h 10000"/>
                    <a:gd name="connsiteX81" fmla="*/ 1918 w 11828"/>
                    <a:gd name="connsiteY81" fmla="*/ 245 h 10000"/>
                    <a:gd name="connsiteX82" fmla="*/ 1888 w 11828"/>
                    <a:gd name="connsiteY82" fmla="*/ 111 h 10000"/>
                    <a:gd name="connsiteX83" fmla="*/ 1858 w 11828"/>
                    <a:gd name="connsiteY83" fmla="*/ 33 h 10000"/>
                    <a:gd name="connsiteX84" fmla="*/ 1858 w 11828"/>
                    <a:gd name="connsiteY84" fmla="*/ 0 h 10000"/>
                    <a:gd name="connsiteX0" fmla="*/ 1858 w 11828"/>
                    <a:gd name="connsiteY0" fmla="*/ 0 h 10000"/>
                    <a:gd name="connsiteX1" fmla="*/ 1947 w 11828"/>
                    <a:gd name="connsiteY1" fmla="*/ 0 h 10000"/>
                    <a:gd name="connsiteX2" fmla="*/ 2127 w 11828"/>
                    <a:gd name="connsiteY2" fmla="*/ 11 h 10000"/>
                    <a:gd name="connsiteX3" fmla="*/ 2425 w 11828"/>
                    <a:gd name="connsiteY3" fmla="*/ 22 h 10000"/>
                    <a:gd name="connsiteX4" fmla="*/ 2783 w 11828"/>
                    <a:gd name="connsiteY4" fmla="*/ 33 h 10000"/>
                    <a:gd name="connsiteX5" fmla="*/ 3231 w 11828"/>
                    <a:gd name="connsiteY5" fmla="*/ 45 h 10000"/>
                    <a:gd name="connsiteX6" fmla="*/ 3738 w 11828"/>
                    <a:gd name="connsiteY6" fmla="*/ 67 h 10000"/>
                    <a:gd name="connsiteX7" fmla="*/ 4276 w 11828"/>
                    <a:gd name="connsiteY7" fmla="*/ 67 h 10000"/>
                    <a:gd name="connsiteX8" fmla="*/ 4783 w 11828"/>
                    <a:gd name="connsiteY8" fmla="*/ 89 h 10000"/>
                    <a:gd name="connsiteX9" fmla="*/ 5321 w 11828"/>
                    <a:gd name="connsiteY9" fmla="*/ 100 h 10000"/>
                    <a:gd name="connsiteX10" fmla="*/ 5828 w 11828"/>
                    <a:gd name="connsiteY10" fmla="*/ 111 h 10000"/>
                    <a:gd name="connsiteX11" fmla="*/ 6306 w 11828"/>
                    <a:gd name="connsiteY11" fmla="*/ 111 h 10000"/>
                    <a:gd name="connsiteX12" fmla="*/ 6335 w 11828"/>
                    <a:gd name="connsiteY12" fmla="*/ 134 h 10000"/>
                    <a:gd name="connsiteX13" fmla="*/ 6395 w 11828"/>
                    <a:gd name="connsiteY13" fmla="*/ 189 h 10000"/>
                    <a:gd name="connsiteX14" fmla="*/ 6544 w 11828"/>
                    <a:gd name="connsiteY14" fmla="*/ 290 h 10000"/>
                    <a:gd name="connsiteX15" fmla="*/ 6694 w 11828"/>
                    <a:gd name="connsiteY15" fmla="*/ 434 h 10000"/>
                    <a:gd name="connsiteX16" fmla="*/ 6903 w 11828"/>
                    <a:gd name="connsiteY16" fmla="*/ 612 h 10000"/>
                    <a:gd name="connsiteX17" fmla="*/ 7141 w 11828"/>
                    <a:gd name="connsiteY17" fmla="*/ 824 h 10000"/>
                    <a:gd name="connsiteX18" fmla="*/ 7380 w 11828"/>
                    <a:gd name="connsiteY18" fmla="*/ 1069 h 10000"/>
                    <a:gd name="connsiteX19" fmla="*/ 7649 w 11828"/>
                    <a:gd name="connsiteY19" fmla="*/ 1347 h 10000"/>
                    <a:gd name="connsiteX20" fmla="*/ 7977 w 11828"/>
                    <a:gd name="connsiteY20" fmla="*/ 1648 h 10000"/>
                    <a:gd name="connsiteX21" fmla="*/ 8306 w 11828"/>
                    <a:gd name="connsiteY21" fmla="*/ 1982 h 10000"/>
                    <a:gd name="connsiteX22" fmla="*/ 8604 w 11828"/>
                    <a:gd name="connsiteY22" fmla="*/ 2339 h 10000"/>
                    <a:gd name="connsiteX23" fmla="*/ 8932 w 11828"/>
                    <a:gd name="connsiteY23" fmla="*/ 2728 h 10000"/>
                    <a:gd name="connsiteX24" fmla="*/ 9261 w 11828"/>
                    <a:gd name="connsiteY24" fmla="*/ 3129 h 10000"/>
                    <a:gd name="connsiteX25" fmla="*/ 9619 w 11828"/>
                    <a:gd name="connsiteY25" fmla="*/ 3552 h 10000"/>
                    <a:gd name="connsiteX26" fmla="*/ 9918 w 11828"/>
                    <a:gd name="connsiteY26" fmla="*/ 3987 h 10000"/>
                    <a:gd name="connsiteX27" fmla="*/ 10246 w 11828"/>
                    <a:gd name="connsiteY27" fmla="*/ 4454 h 10000"/>
                    <a:gd name="connsiteX28" fmla="*/ 10544 w 11828"/>
                    <a:gd name="connsiteY28" fmla="*/ 4933 h 10000"/>
                    <a:gd name="connsiteX29" fmla="*/ 10813 w 11828"/>
                    <a:gd name="connsiteY29" fmla="*/ 5412 h 10000"/>
                    <a:gd name="connsiteX30" fmla="*/ 11082 w 11828"/>
                    <a:gd name="connsiteY30" fmla="*/ 5913 h 10000"/>
                    <a:gd name="connsiteX31" fmla="*/ 11291 w 11828"/>
                    <a:gd name="connsiteY31" fmla="*/ 6425 h 10000"/>
                    <a:gd name="connsiteX32" fmla="*/ 11470 w 11828"/>
                    <a:gd name="connsiteY32" fmla="*/ 6938 h 10000"/>
                    <a:gd name="connsiteX33" fmla="*/ 11649 w 11828"/>
                    <a:gd name="connsiteY33" fmla="*/ 7461 h 10000"/>
                    <a:gd name="connsiteX34" fmla="*/ 11738 w 11828"/>
                    <a:gd name="connsiteY34" fmla="*/ 7984 h 10000"/>
                    <a:gd name="connsiteX35" fmla="*/ 11798 w 11828"/>
                    <a:gd name="connsiteY35" fmla="*/ 8519 h 10000"/>
                    <a:gd name="connsiteX36" fmla="*/ 11828 w 11828"/>
                    <a:gd name="connsiteY36" fmla="*/ 9042 h 10000"/>
                    <a:gd name="connsiteX37" fmla="*/ 11768 w 11828"/>
                    <a:gd name="connsiteY37" fmla="*/ 9566 h 10000"/>
                    <a:gd name="connsiteX38" fmla="*/ 11709 w 11828"/>
                    <a:gd name="connsiteY38" fmla="*/ 9577 h 10000"/>
                    <a:gd name="connsiteX39" fmla="*/ 11500 w 11828"/>
                    <a:gd name="connsiteY39" fmla="*/ 9588 h 10000"/>
                    <a:gd name="connsiteX40" fmla="*/ 11171 w 11828"/>
                    <a:gd name="connsiteY40" fmla="*/ 9610 h 10000"/>
                    <a:gd name="connsiteX41" fmla="*/ 10783 w 11828"/>
                    <a:gd name="connsiteY41" fmla="*/ 9644 h 10000"/>
                    <a:gd name="connsiteX42" fmla="*/ 10276 w 11828"/>
                    <a:gd name="connsiteY42" fmla="*/ 9677 h 10000"/>
                    <a:gd name="connsiteX43" fmla="*/ 9709 w 11828"/>
                    <a:gd name="connsiteY43" fmla="*/ 9710 h 10000"/>
                    <a:gd name="connsiteX44" fmla="*/ 9052 w 11828"/>
                    <a:gd name="connsiteY44" fmla="*/ 9755 h 10000"/>
                    <a:gd name="connsiteX45" fmla="*/ 8395 w 11828"/>
                    <a:gd name="connsiteY45" fmla="*/ 9800 h 10000"/>
                    <a:gd name="connsiteX46" fmla="*/ 7709 w 11828"/>
                    <a:gd name="connsiteY46" fmla="*/ 9844 h 10000"/>
                    <a:gd name="connsiteX47" fmla="*/ 6962 w 11828"/>
                    <a:gd name="connsiteY47" fmla="*/ 9878 h 10000"/>
                    <a:gd name="connsiteX48" fmla="*/ 6246 w 11828"/>
                    <a:gd name="connsiteY48" fmla="*/ 9922 h 10000"/>
                    <a:gd name="connsiteX49" fmla="*/ 5529 w 11828"/>
                    <a:gd name="connsiteY49" fmla="*/ 9944 h 10000"/>
                    <a:gd name="connsiteX50" fmla="*/ 4843 w 11828"/>
                    <a:gd name="connsiteY50" fmla="*/ 9967 h 10000"/>
                    <a:gd name="connsiteX51" fmla="*/ 4216 w 11828"/>
                    <a:gd name="connsiteY51" fmla="*/ 10000 h 10000"/>
                    <a:gd name="connsiteX52" fmla="*/ 3649 w 11828"/>
                    <a:gd name="connsiteY52" fmla="*/ 10000 h 10000"/>
                    <a:gd name="connsiteX53" fmla="*/ 3112 w 11828"/>
                    <a:gd name="connsiteY53" fmla="*/ 10000 h 10000"/>
                    <a:gd name="connsiteX54" fmla="*/ 3112 w 11828"/>
                    <a:gd name="connsiteY54" fmla="*/ 9978 h 10000"/>
                    <a:gd name="connsiteX55" fmla="*/ 3082 w 11828"/>
                    <a:gd name="connsiteY55" fmla="*/ 9889 h 10000"/>
                    <a:gd name="connsiteX56" fmla="*/ 3022 w 11828"/>
                    <a:gd name="connsiteY56" fmla="*/ 9766 h 10000"/>
                    <a:gd name="connsiteX57" fmla="*/ 2992 w 11828"/>
                    <a:gd name="connsiteY57" fmla="*/ 9599 h 10000"/>
                    <a:gd name="connsiteX58" fmla="*/ 2932 w 11828"/>
                    <a:gd name="connsiteY58" fmla="*/ 9388 h 10000"/>
                    <a:gd name="connsiteX59" fmla="*/ 2843 w 11828"/>
                    <a:gd name="connsiteY59" fmla="*/ 9143 h 10000"/>
                    <a:gd name="connsiteX60" fmla="*/ 2753 w 11828"/>
                    <a:gd name="connsiteY60" fmla="*/ 8853 h 10000"/>
                    <a:gd name="connsiteX61" fmla="*/ 2664 w 11828"/>
                    <a:gd name="connsiteY61" fmla="*/ 8552 h 10000"/>
                    <a:gd name="connsiteX62" fmla="*/ 2544 w 11828"/>
                    <a:gd name="connsiteY62" fmla="*/ 8207 h 10000"/>
                    <a:gd name="connsiteX63" fmla="*/ 2455 w 11828"/>
                    <a:gd name="connsiteY63" fmla="*/ 7862 h 10000"/>
                    <a:gd name="connsiteX64" fmla="*/ 2365 w 11828"/>
                    <a:gd name="connsiteY64" fmla="*/ 7483 h 10000"/>
                    <a:gd name="connsiteX65" fmla="*/ 2276 w 11828"/>
                    <a:gd name="connsiteY65" fmla="*/ 7105 h 10000"/>
                    <a:gd name="connsiteX66" fmla="*/ 2186 w 11828"/>
                    <a:gd name="connsiteY66" fmla="*/ 6715 h 10000"/>
                    <a:gd name="connsiteX67" fmla="*/ 2097 w 11828"/>
                    <a:gd name="connsiteY67" fmla="*/ 6314 h 10000"/>
                    <a:gd name="connsiteX68" fmla="*/ 1947 w 11828"/>
                    <a:gd name="connsiteY68" fmla="*/ 5512 h 10000"/>
                    <a:gd name="connsiteX69" fmla="*/ 1888 w 11828"/>
                    <a:gd name="connsiteY69" fmla="*/ 5122 h 10000"/>
                    <a:gd name="connsiteX70" fmla="*/ 1858 w 11828"/>
                    <a:gd name="connsiteY70" fmla="*/ 4744 h 10000"/>
                    <a:gd name="connsiteX71" fmla="*/ 1828 w 11828"/>
                    <a:gd name="connsiteY71" fmla="*/ 4388 h 10000"/>
                    <a:gd name="connsiteX72" fmla="*/ 1828 w 11828"/>
                    <a:gd name="connsiteY72" fmla="*/ 3708 h 10000"/>
                    <a:gd name="connsiteX73" fmla="*/ 1858 w 11828"/>
                    <a:gd name="connsiteY73" fmla="*/ 3419 h 10000"/>
                    <a:gd name="connsiteX74" fmla="*/ 1947 w 11828"/>
                    <a:gd name="connsiteY74" fmla="*/ 2918 h 10000"/>
                    <a:gd name="connsiteX75" fmla="*/ 2007 w 11828"/>
                    <a:gd name="connsiteY75" fmla="*/ 2450 h 10000"/>
                    <a:gd name="connsiteX76" fmla="*/ 0 w 11828"/>
                    <a:gd name="connsiteY76" fmla="*/ 1092 h 10000"/>
                    <a:gd name="connsiteX77" fmla="*/ 2007 w 11828"/>
                    <a:gd name="connsiteY77" fmla="*/ 935 h 10000"/>
                    <a:gd name="connsiteX78" fmla="*/ 1977 w 11828"/>
                    <a:gd name="connsiteY78" fmla="*/ 657 h 10000"/>
                    <a:gd name="connsiteX79" fmla="*/ 1947 w 11828"/>
                    <a:gd name="connsiteY79" fmla="*/ 434 h 10000"/>
                    <a:gd name="connsiteX80" fmla="*/ 1918 w 11828"/>
                    <a:gd name="connsiteY80" fmla="*/ 245 h 10000"/>
                    <a:gd name="connsiteX81" fmla="*/ 1888 w 11828"/>
                    <a:gd name="connsiteY81" fmla="*/ 111 h 10000"/>
                    <a:gd name="connsiteX82" fmla="*/ 1858 w 11828"/>
                    <a:gd name="connsiteY82" fmla="*/ 33 h 10000"/>
                    <a:gd name="connsiteX83" fmla="*/ 1858 w 11828"/>
                    <a:gd name="connsiteY83" fmla="*/ 0 h 10000"/>
                    <a:gd name="connsiteX0" fmla="*/ 1858 w 11828"/>
                    <a:gd name="connsiteY0" fmla="*/ 0 h 10000"/>
                    <a:gd name="connsiteX1" fmla="*/ 1947 w 11828"/>
                    <a:gd name="connsiteY1" fmla="*/ 0 h 10000"/>
                    <a:gd name="connsiteX2" fmla="*/ 2127 w 11828"/>
                    <a:gd name="connsiteY2" fmla="*/ 11 h 10000"/>
                    <a:gd name="connsiteX3" fmla="*/ 2425 w 11828"/>
                    <a:gd name="connsiteY3" fmla="*/ 22 h 10000"/>
                    <a:gd name="connsiteX4" fmla="*/ 2783 w 11828"/>
                    <a:gd name="connsiteY4" fmla="*/ 33 h 10000"/>
                    <a:gd name="connsiteX5" fmla="*/ 3231 w 11828"/>
                    <a:gd name="connsiteY5" fmla="*/ 45 h 10000"/>
                    <a:gd name="connsiteX6" fmla="*/ 3738 w 11828"/>
                    <a:gd name="connsiteY6" fmla="*/ 67 h 10000"/>
                    <a:gd name="connsiteX7" fmla="*/ 4276 w 11828"/>
                    <a:gd name="connsiteY7" fmla="*/ 67 h 10000"/>
                    <a:gd name="connsiteX8" fmla="*/ 4783 w 11828"/>
                    <a:gd name="connsiteY8" fmla="*/ 89 h 10000"/>
                    <a:gd name="connsiteX9" fmla="*/ 5321 w 11828"/>
                    <a:gd name="connsiteY9" fmla="*/ 100 h 10000"/>
                    <a:gd name="connsiteX10" fmla="*/ 5828 w 11828"/>
                    <a:gd name="connsiteY10" fmla="*/ 111 h 10000"/>
                    <a:gd name="connsiteX11" fmla="*/ 6306 w 11828"/>
                    <a:gd name="connsiteY11" fmla="*/ 111 h 10000"/>
                    <a:gd name="connsiteX12" fmla="*/ 6335 w 11828"/>
                    <a:gd name="connsiteY12" fmla="*/ 134 h 10000"/>
                    <a:gd name="connsiteX13" fmla="*/ 6395 w 11828"/>
                    <a:gd name="connsiteY13" fmla="*/ 189 h 10000"/>
                    <a:gd name="connsiteX14" fmla="*/ 6544 w 11828"/>
                    <a:gd name="connsiteY14" fmla="*/ 290 h 10000"/>
                    <a:gd name="connsiteX15" fmla="*/ 6694 w 11828"/>
                    <a:gd name="connsiteY15" fmla="*/ 434 h 10000"/>
                    <a:gd name="connsiteX16" fmla="*/ 6903 w 11828"/>
                    <a:gd name="connsiteY16" fmla="*/ 612 h 10000"/>
                    <a:gd name="connsiteX17" fmla="*/ 7141 w 11828"/>
                    <a:gd name="connsiteY17" fmla="*/ 824 h 10000"/>
                    <a:gd name="connsiteX18" fmla="*/ 7380 w 11828"/>
                    <a:gd name="connsiteY18" fmla="*/ 1069 h 10000"/>
                    <a:gd name="connsiteX19" fmla="*/ 7649 w 11828"/>
                    <a:gd name="connsiteY19" fmla="*/ 1347 h 10000"/>
                    <a:gd name="connsiteX20" fmla="*/ 7977 w 11828"/>
                    <a:gd name="connsiteY20" fmla="*/ 1648 h 10000"/>
                    <a:gd name="connsiteX21" fmla="*/ 8306 w 11828"/>
                    <a:gd name="connsiteY21" fmla="*/ 1982 h 10000"/>
                    <a:gd name="connsiteX22" fmla="*/ 8604 w 11828"/>
                    <a:gd name="connsiteY22" fmla="*/ 2339 h 10000"/>
                    <a:gd name="connsiteX23" fmla="*/ 8932 w 11828"/>
                    <a:gd name="connsiteY23" fmla="*/ 2728 h 10000"/>
                    <a:gd name="connsiteX24" fmla="*/ 9261 w 11828"/>
                    <a:gd name="connsiteY24" fmla="*/ 3129 h 10000"/>
                    <a:gd name="connsiteX25" fmla="*/ 9619 w 11828"/>
                    <a:gd name="connsiteY25" fmla="*/ 3552 h 10000"/>
                    <a:gd name="connsiteX26" fmla="*/ 9918 w 11828"/>
                    <a:gd name="connsiteY26" fmla="*/ 3987 h 10000"/>
                    <a:gd name="connsiteX27" fmla="*/ 10246 w 11828"/>
                    <a:gd name="connsiteY27" fmla="*/ 4454 h 10000"/>
                    <a:gd name="connsiteX28" fmla="*/ 10544 w 11828"/>
                    <a:gd name="connsiteY28" fmla="*/ 4933 h 10000"/>
                    <a:gd name="connsiteX29" fmla="*/ 10813 w 11828"/>
                    <a:gd name="connsiteY29" fmla="*/ 5412 h 10000"/>
                    <a:gd name="connsiteX30" fmla="*/ 11082 w 11828"/>
                    <a:gd name="connsiteY30" fmla="*/ 5913 h 10000"/>
                    <a:gd name="connsiteX31" fmla="*/ 11291 w 11828"/>
                    <a:gd name="connsiteY31" fmla="*/ 6425 h 10000"/>
                    <a:gd name="connsiteX32" fmla="*/ 11470 w 11828"/>
                    <a:gd name="connsiteY32" fmla="*/ 6938 h 10000"/>
                    <a:gd name="connsiteX33" fmla="*/ 11649 w 11828"/>
                    <a:gd name="connsiteY33" fmla="*/ 7461 h 10000"/>
                    <a:gd name="connsiteX34" fmla="*/ 11738 w 11828"/>
                    <a:gd name="connsiteY34" fmla="*/ 7984 h 10000"/>
                    <a:gd name="connsiteX35" fmla="*/ 11798 w 11828"/>
                    <a:gd name="connsiteY35" fmla="*/ 8519 h 10000"/>
                    <a:gd name="connsiteX36" fmla="*/ 11828 w 11828"/>
                    <a:gd name="connsiteY36" fmla="*/ 9042 h 10000"/>
                    <a:gd name="connsiteX37" fmla="*/ 11768 w 11828"/>
                    <a:gd name="connsiteY37" fmla="*/ 9566 h 10000"/>
                    <a:gd name="connsiteX38" fmla="*/ 11709 w 11828"/>
                    <a:gd name="connsiteY38" fmla="*/ 9577 h 10000"/>
                    <a:gd name="connsiteX39" fmla="*/ 11500 w 11828"/>
                    <a:gd name="connsiteY39" fmla="*/ 9588 h 10000"/>
                    <a:gd name="connsiteX40" fmla="*/ 11171 w 11828"/>
                    <a:gd name="connsiteY40" fmla="*/ 9610 h 10000"/>
                    <a:gd name="connsiteX41" fmla="*/ 10783 w 11828"/>
                    <a:gd name="connsiteY41" fmla="*/ 9644 h 10000"/>
                    <a:gd name="connsiteX42" fmla="*/ 10276 w 11828"/>
                    <a:gd name="connsiteY42" fmla="*/ 9677 h 10000"/>
                    <a:gd name="connsiteX43" fmla="*/ 9709 w 11828"/>
                    <a:gd name="connsiteY43" fmla="*/ 9710 h 10000"/>
                    <a:gd name="connsiteX44" fmla="*/ 9052 w 11828"/>
                    <a:gd name="connsiteY44" fmla="*/ 9755 h 10000"/>
                    <a:gd name="connsiteX45" fmla="*/ 8395 w 11828"/>
                    <a:gd name="connsiteY45" fmla="*/ 9800 h 10000"/>
                    <a:gd name="connsiteX46" fmla="*/ 7709 w 11828"/>
                    <a:gd name="connsiteY46" fmla="*/ 9844 h 10000"/>
                    <a:gd name="connsiteX47" fmla="*/ 6962 w 11828"/>
                    <a:gd name="connsiteY47" fmla="*/ 9878 h 10000"/>
                    <a:gd name="connsiteX48" fmla="*/ 6246 w 11828"/>
                    <a:gd name="connsiteY48" fmla="*/ 9922 h 10000"/>
                    <a:gd name="connsiteX49" fmla="*/ 5529 w 11828"/>
                    <a:gd name="connsiteY49" fmla="*/ 9944 h 10000"/>
                    <a:gd name="connsiteX50" fmla="*/ 4843 w 11828"/>
                    <a:gd name="connsiteY50" fmla="*/ 9967 h 10000"/>
                    <a:gd name="connsiteX51" fmla="*/ 4216 w 11828"/>
                    <a:gd name="connsiteY51" fmla="*/ 10000 h 10000"/>
                    <a:gd name="connsiteX52" fmla="*/ 3649 w 11828"/>
                    <a:gd name="connsiteY52" fmla="*/ 10000 h 10000"/>
                    <a:gd name="connsiteX53" fmla="*/ 3112 w 11828"/>
                    <a:gd name="connsiteY53" fmla="*/ 10000 h 10000"/>
                    <a:gd name="connsiteX54" fmla="*/ 3112 w 11828"/>
                    <a:gd name="connsiteY54" fmla="*/ 9978 h 10000"/>
                    <a:gd name="connsiteX55" fmla="*/ 3082 w 11828"/>
                    <a:gd name="connsiteY55" fmla="*/ 9889 h 10000"/>
                    <a:gd name="connsiteX56" fmla="*/ 3022 w 11828"/>
                    <a:gd name="connsiteY56" fmla="*/ 9766 h 10000"/>
                    <a:gd name="connsiteX57" fmla="*/ 2992 w 11828"/>
                    <a:gd name="connsiteY57" fmla="*/ 9599 h 10000"/>
                    <a:gd name="connsiteX58" fmla="*/ 2932 w 11828"/>
                    <a:gd name="connsiteY58" fmla="*/ 9388 h 10000"/>
                    <a:gd name="connsiteX59" fmla="*/ 2843 w 11828"/>
                    <a:gd name="connsiteY59" fmla="*/ 9143 h 10000"/>
                    <a:gd name="connsiteX60" fmla="*/ 2753 w 11828"/>
                    <a:gd name="connsiteY60" fmla="*/ 8853 h 10000"/>
                    <a:gd name="connsiteX61" fmla="*/ 2664 w 11828"/>
                    <a:gd name="connsiteY61" fmla="*/ 8552 h 10000"/>
                    <a:gd name="connsiteX62" fmla="*/ 2544 w 11828"/>
                    <a:gd name="connsiteY62" fmla="*/ 8207 h 10000"/>
                    <a:gd name="connsiteX63" fmla="*/ 2455 w 11828"/>
                    <a:gd name="connsiteY63" fmla="*/ 7862 h 10000"/>
                    <a:gd name="connsiteX64" fmla="*/ 2365 w 11828"/>
                    <a:gd name="connsiteY64" fmla="*/ 7483 h 10000"/>
                    <a:gd name="connsiteX65" fmla="*/ 2276 w 11828"/>
                    <a:gd name="connsiteY65" fmla="*/ 7105 h 10000"/>
                    <a:gd name="connsiteX66" fmla="*/ 2186 w 11828"/>
                    <a:gd name="connsiteY66" fmla="*/ 6715 h 10000"/>
                    <a:gd name="connsiteX67" fmla="*/ 2097 w 11828"/>
                    <a:gd name="connsiteY67" fmla="*/ 6314 h 10000"/>
                    <a:gd name="connsiteX68" fmla="*/ 1947 w 11828"/>
                    <a:gd name="connsiteY68" fmla="*/ 5512 h 10000"/>
                    <a:gd name="connsiteX69" fmla="*/ 1888 w 11828"/>
                    <a:gd name="connsiteY69" fmla="*/ 5122 h 10000"/>
                    <a:gd name="connsiteX70" fmla="*/ 1858 w 11828"/>
                    <a:gd name="connsiteY70" fmla="*/ 4744 h 10000"/>
                    <a:gd name="connsiteX71" fmla="*/ 1828 w 11828"/>
                    <a:gd name="connsiteY71" fmla="*/ 4388 h 10000"/>
                    <a:gd name="connsiteX72" fmla="*/ 1828 w 11828"/>
                    <a:gd name="connsiteY72" fmla="*/ 3708 h 10000"/>
                    <a:gd name="connsiteX73" fmla="*/ 1858 w 11828"/>
                    <a:gd name="connsiteY73" fmla="*/ 3419 h 10000"/>
                    <a:gd name="connsiteX74" fmla="*/ 1947 w 11828"/>
                    <a:gd name="connsiteY74" fmla="*/ 2918 h 10000"/>
                    <a:gd name="connsiteX75" fmla="*/ 2007 w 11828"/>
                    <a:gd name="connsiteY75" fmla="*/ 2450 h 10000"/>
                    <a:gd name="connsiteX76" fmla="*/ 0 w 11828"/>
                    <a:gd name="connsiteY76" fmla="*/ 1092 h 10000"/>
                    <a:gd name="connsiteX77" fmla="*/ 2007 w 11828"/>
                    <a:gd name="connsiteY77" fmla="*/ 935 h 10000"/>
                    <a:gd name="connsiteX78" fmla="*/ 2022 w 11828"/>
                    <a:gd name="connsiteY78" fmla="*/ 777 h 10000"/>
                    <a:gd name="connsiteX79" fmla="*/ 1977 w 11828"/>
                    <a:gd name="connsiteY79" fmla="*/ 657 h 10000"/>
                    <a:gd name="connsiteX80" fmla="*/ 1947 w 11828"/>
                    <a:gd name="connsiteY80" fmla="*/ 434 h 10000"/>
                    <a:gd name="connsiteX81" fmla="*/ 1918 w 11828"/>
                    <a:gd name="connsiteY81" fmla="*/ 245 h 10000"/>
                    <a:gd name="connsiteX82" fmla="*/ 1888 w 11828"/>
                    <a:gd name="connsiteY82" fmla="*/ 111 h 10000"/>
                    <a:gd name="connsiteX83" fmla="*/ 1858 w 11828"/>
                    <a:gd name="connsiteY83" fmla="*/ 33 h 10000"/>
                    <a:gd name="connsiteX84" fmla="*/ 1858 w 11828"/>
                    <a:gd name="connsiteY84" fmla="*/ 0 h 10000"/>
                    <a:gd name="connsiteX0" fmla="*/ 1858 w 11828"/>
                    <a:gd name="connsiteY0" fmla="*/ 0 h 10000"/>
                    <a:gd name="connsiteX1" fmla="*/ 1947 w 11828"/>
                    <a:gd name="connsiteY1" fmla="*/ 0 h 10000"/>
                    <a:gd name="connsiteX2" fmla="*/ 2127 w 11828"/>
                    <a:gd name="connsiteY2" fmla="*/ 11 h 10000"/>
                    <a:gd name="connsiteX3" fmla="*/ 2425 w 11828"/>
                    <a:gd name="connsiteY3" fmla="*/ 22 h 10000"/>
                    <a:gd name="connsiteX4" fmla="*/ 2783 w 11828"/>
                    <a:gd name="connsiteY4" fmla="*/ 33 h 10000"/>
                    <a:gd name="connsiteX5" fmla="*/ 3231 w 11828"/>
                    <a:gd name="connsiteY5" fmla="*/ 45 h 10000"/>
                    <a:gd name="connsiteX6" fmla="*/ 3738 w 11828"/>
                    <a:gd name="connsiteY6" fmla="*/ 67 h 10000"/>
                    <a:gd name="connsiteX7" fmla="*/ 4276 w 11828"/>
                    <a:gd name="connsiteY7" fmla="*/ 67 h 10000"/>
                    <a:gd name="connsiteX8" fmla="*/ 4783 w 11828"/>
                    <a:gd name="connsiteY8" fmla="*/ 89 h 10000"/>
                    <a:gd name="connsiteX9" fmla="*/ 5321 w 11828"/>
                    <a:gd name="connsiteY9" fmla="*/ 100 h 10000"/>
                    <a:gd name="connsiteX10" fmla="*/ 5828 w 11828"/>
                    <a:gd name="connsiteY10" fmla="*/ 111 h 10000"/>
                    <a:gd name="connsiteX11" fmla="*/ 6306 w 11828"/>
                    <a:gd name="connsiteY11" fmla="*/ 111 h 10000"/>
                    <a:gd name="connsiteX12" fmla="*/ 6335 w 11828"/>
                    <a:gd name="connsiteY12" fmla="*/ 134 h 10000"/>
                    <a:gd name="connsiteX13" fmla="*/ 6395 w 11828"/>
                    <a:gd name="connsiteY13" fmla="*/ 189 h 10000"/>
                    <a:gd name="connsiteX14" fmla="*/ 6544 w 11828"/>
                    <a:gd name="connsiteY14" fmla="*/ 290 h 10000"/>
                    <a:gd name="connsiteX15" fmla="*/ 6694 w 11828"/>
                    <a:gd name="connsiteY15" fmla="*/ 434 h 10000"/>
                    <a:gd name="connsiteX16" fmla="*/ 6903 w 11828"/>
                    <a:gd name="connsiteY16" fmla="*/ 612 h 10000"/>
                    <a:gd name="connsiteX17" fmla="*/ 7141 w 11828"/>
                    <a:gd name="connsiteY17" fmla="*/ 824 h 10000"/>
                    <a:gd name="connsiteX18" fmla="*/ 7380 w 11828"/>
                    <a:gd name="connsiteY18" fmla="*/ 1069 h 10000"/>
                    <a:gd name="connsiteX19" fmla="*/ 7649 w 11828"/>
                    <a:gd name="connsiteY19" fmla="*/ 1347 h 10000"/>
                    <a:gd name="connsiteX20" fmla="*/ 7977 w 11828"/>
                    <a:gd name="connsiteY20" fmla="*/ 1648 h 10000"/>
                    <a:gd name="connsiteX21" fmla="*/ 8306 w 11828"/>
                    <a:gd name="connsiteY21" fmla="*/ 1982 h 10000"/>
                    <a:gd name="connsiteX22" fmla="*/ 8604 w 11828"/>
                    <a:gd name="connsiteY22" fmla="*/ 2339 h 10000"/>
                    <a:gd name="connsiteX23" fmla="*/ 8932 w 11828"/>
                    <a:gd name="connsiteY23" fmla="*/ 2728 h 10000"/>
                    <a:gd name="connsiteX24" fmla="*/ 9261 w 11828"/>
                    <a:gd name="connsiteY24" fmla="*/ 3129 h 10000"/>
                    <a:gd name="connsiteX25" fmla="*/ 9619 w 11828"/>
                    <a:gd name="connsiteY25" fmla="*/ 3552 h 10000"/>
                    <a:gd name="connsiteX26" fmla="*/ 9918 w 11828"/>
                    <a:gd name="connsiteY26" fmla="*/ 3987 h 10000"/>
                    <a:gd name="connsiteX27" fmla="*/ 10246 w 11828"/>
                    <a:gd name="connsiteY27" fmla="*/ 4454 h 10000"/>
                    <a:gd name="connsiteX28" fmla="*/ 10544 w 11828"/>
                    <a:gd name="connsiteY28" fmla="*/ 4933 h 10000"/>
                    <a:gd name="connsiteX29" fmla="*/ 10813 w 11828"/>
                    <a:gd name="connsiteY29" fmla="*/ 5412 h 10000"/>
                    <a:gd name="connsiteX30" fmla="*/ 11082 w 11828"/>
                    <a:gd name="connsiteY30" fmla="*/ 5913 h 10000"/>
                    <a:gd name="connsiteX31" fmla="*/ 11291 w 11828"/>
                    <a:gd name="connsiteY31" fmla="*/ 6425 h 10000"/>
                    <a:gd name="connsiteX32" fmla="*/ 11470 w 11828"/>
                    <a:gd name="connsiteY32" fmla="*/ 6938 h 10000"/>
                    <a:gd name="connsiteX33" fmla="*/ 11649 w 11828"/>
                    <a:gd name="connsiteY33" fmla="*/ 7461 h 10000"/>
                    <a:gd name="connsiteX34" fmla="*/ 11738 w 11828"/>
                    <a:gd name="connsiteY34" fmla="*/ 7984 h 10000"/>
                    <a:gd name="connsiteX35" fmla="*/ 11798 w 11828"/>
                    <a:gd name="connsiteY35" fmla="*/ 8519 h 10000"/>
                    <a:gd name="connsiteX36" fmla="*/ 11828 w 11828"/>
                    <a:gd name="connsiteY36" fmla="*/ 9042 h 10000"/>
                    <a:gd name="connsiteX37" fmla="*/ 11768 w 11828"/>
                    <a:gd name="connsiteY37" fmla="*/ 9566 h 10000"/>
                    <a:gd name="connsiteX38" fmla="*/ 11709 w 11828"/>
                    <a:gd name="connsiteY38" fmla="*/ 9577 h 10000"/>
                    <a:gd name="connsiteX39" fmla="*/ 11500 w 11828"/>
                    <a:gd name="connsiteY39" fmla="*/ 9588 h 10000"/>
                    <a:gd name="connsiteX40" fmla="*/ 11171 w 11828"/>
                    <a:gd name="connsiteY40" fmla="*/ 9610 h 10000"/>
                    <a:gd name="connsiteX41" fmla="*/ 10783 w 11828"/>
                    <a:gd name="connsiteY41" fmla="*/ 9644 h 10000"/>
                    <a:gd name="connsiteX42" fmla="*/ 10276 w 11828"/>
                    <a:gd name="connsiteY42" fmla="*/ 9677 h 10000"/>
                    <a:gd name="connsiteX43" fmla="*/ 9709 w 11828"/>
                    <a:gd name="connsiteY43" fmla="*/ 9710 h 10000"/>
                    <a:gd name="connsiteX44" fmla="*/ 9052 w 11828"/>
                    <a:gd name="connsiteY44" fmla="*/ 9755 h 10000"/>
                    <a:gd name="connsiteX45" fmla="*/ 8395 w 11828"/>
                    <a:gd name="connsiteY45" fmla="*/ 9800 h 10000"/>
                    <a:gd name="connsiteX46" fmla="*/ 7709 w 11828"/>
                    <a:gd name="connsiteY46" fmla="*/ 9844 h 10000"/>
                    <a:gd name="connsiteX47" fmla="*/ 6962 w 11828"/>
                    <a:gd name="connsiteY47" fmla="*/ 9878 h 10000"/>
                    <a:gd name="connsiteX48" fmla="*/ 6246 w 11828"/>
                    <a:gd name="connsiteY48" fmla="*/ 9922 h 10000"/>
                    <a:gd name="connsiteX49" fmla="*/ 5529 w 11828"/>
                    <a:gd name="connsiteY49" fmla="*/ 9944 h 10000"/>
                    <a:gd name="connsiteX50" fmla="*/ 4843 w 11828"/>
                    <a:gd name="connsiteY50" fmla="*/ 9967 h 10000"/>
                    <a:gd name="connsiteX51" fmla="*/ 4216 w 11828"/>
                    <a:gd name="connsiteY51" fmla="*/ 10000 h 10000"/>
                    <a:gd name="connsiteX52" fmla="*/ 3649 w 11828"/>
                    <a:gd name="connsiteY52" fmla="*/ 10000 h 10000"/>
                    <a:gd name="connsiteX53" fmla="*/ 3112 w 11828"/>
                    <a:gd name="connsiteY53" fmla="*/ 10000 h 10000"/>
                    <a:gd name="connsiteX54" fmla="*/ 3112 w 11828"/>
                    <a:gd name="connsiteY54" fmla="*/ 9978 h 10000"/>
                    <a:gd name="connsiteX55" fmla="*/ 3082 w 11828"/>
                    <a:gd name="connsiteY55" fmla="*/ 9889 h 10000"/>
                    <a:gd name="connsiteX56" fmla="*/ 3022 w 11828"/>
                    <a:gd name="connsiteY56" fmla="*/ 9766 h 10000"/>
                    <a:gd name="connsiteX57" fmla="*/ 2992 w 11828"/>
                    <a:gd name="connsiteY57" fmla="*/ 9599 h 10000"/>
                    <a:gd name="connsiteX58" fmla="*/ 2932 w 11828"/>
                    <a:gd name="connsiteY58" fmla="*/ 9388 h 10000"/>
                    <a:gd name="connsiteX59" fmla="*/ 2843 w 11828"/>
                    <a:gd name="connsiteY59" fmla="*/ 9143 h 10000"/>
                    <a:gd name="connsiteX60" fmla="*/ 2753 w 11828"/>
                    <a:gd name="connsiteY60" fmla="*/ 8853 h 10000"/>
                    <a:gd name="connsiteX61" fmla="*/ 2664 w 11828"/>
                    <a:gd name="connsiteY61" fmla="*/ 8552 h 10000"/>
                    <a:gd name="connsiteX62" fmla="*/ 2544 w 11828"/>
                    <a:gd name="connsiteY62" fmla="*/ 8207 h 10000"/>
                    <a:gd name="connsiteX63" fmla="*/ 2455 w 11828"/>
                    <a:gd name="connsiteY63" fmla="*/ 7862 h 10000"/>
                    <a:gd name="connsiteX64" fmla="*/ 2365 w 11828"/>
                    <a:gd name="connsiteY64" fmla="*/ 7483 h 10000"/>
                    <a:gd name="connsiteX65" fmla="*/ 2276 w 11828"/>
                    <a:gd name="connsiteY65" fmla="*/ 7105 h 10000"/>
                    <a:gd name="connsiteX66" fmla="*/ 2186 w 11828"/>
                    <a:gd name="connsiteY66" fmla="*/ 6715 h 10000"/>
                    <a:gd name="connsiteX67" fmla="*/ 2097 w 11828"/>
                    <a:gd name="connsiteY67" fmla="*/ 6314 h 10000"/>
                    <a:gd name="connsiteX68" fmla="*/ 1947 w 11828"/>
                    <a:gd name="connsiteY68" fmla="*/ 5512 h 10000"/>
                    <a:gd name="connsiteX69" fmla="*/ 1888 w 11828"/>
                    <a:gd name="connsiteY69" fmla="*/ 5122 h 10000"/>
                    <a:gd name="connsiteX70" fmla="*/ 1858 w 11828"/>
                    <a:gd name="connsiteY70" fmla="*/ 4744 h 10000"/>
                    <a:gd name="connsiteX71" fmla="*/ 1828 w 11828"/>
                    <a:gd name="connsiteY71" fmla="*/ 4388 h 10000"/>
                    <a:gd name="connsiteX72" fmla="*/ 1828 w 11828"/>
                    <a:gd name="connsiteY72" fmla="*/ 3708 h 10000"/>
                    <a:gd name="connsiteX73" fmla="*/ 1858 w 11828"/>
                    <a:gd name="connsiteY73" fmla="*/ 3419 h 10000"/>
                    <a:gd name="connsiteX74" fmla="*/ 1947 w 11828"/>
                    <a:gd name="connsiteY74" fmla="*/ 2918 h 10000"/>
                    <a:gd name="connsiteX75" fmla="*/ 2007 w 11828"/>
                    <a:gd name="connsiteY75" fmla="*/ 2450 h 10000"/>
                    <a:gd name="connsiteX76" fmla="*/ 0 w 11828"/>
                    <a:gd name="connsiteY76" fmla="*/ 1092 h 10000"/>
                    <a:gd name="connsiteX77" fmla="*/ 2007 w 11828"/>
                    <a:gd name="connsiteY77" fmla="*/ 935 h 10000"/>
                    <a:gd name="connsiteX78" fmla="*/ 2022 w 11828"/>
                    <a:gd name="connsiteY78" fmla="*/ 777 h 10000"/>
                    <a:gd name="connsiteX79" fmla="*/ 1947 w 11828"/>
                    <a:gd name="connsiteY79" fmla="*/ 434 h 10000"/>
                    <a:gd name="connsiteX80" fmla="*/ 1918 w 11828"/>
                    <a:gd name="connsiteY80" fmla="*/ 245 h 10000"/>
                    <a:gd name="connsiteX81" fmla="*/ 1888 w 11828"/>
                    <a:gd name="connsiteY81" fmla="*/ 111 h 10000"/>
                    <a:gd name="connsiteX82" fmla="*/ 1858 w 11828"/>
                    <a:gd name="connsiteY82" fmla="*/ 33 h 10000"/>
                    <a:gd name="connsiteX83" fmla="*/ 1858 w 11828"/>
                    <a:gd name="connsiteY83" fmla="*/ 0 h 10000"/>
                    <a:gd name="connsiteX0" fmla="*/ 1858 w 11828"/>
                    <a:gd name="connsiteY0" fmla="*/ 0 h 10000"/>
                    <a:gd name="connsiteX1" fmla="*/ 1947 w 11828"/>
                    <a:gd name="connsiteY1" fmla="*/ 0 h 10000"/>
                    <a:gd name="connsiteX2" fmla="*/ 2127 w 11828"/>
                    <a:gd name="connsiteY2" fmla="*/ 11 h 10000"/>
                    <a:gd name="connsiteX3" fmla="*/ 2425 w 11828"/>
                    <a:gd name="connsiteY3" fmla="*/ 22 h 10000"/>
                    <a:gd name="connsiteX4" fmla="*/ 2783 w 11828"/>
                    <a:gd name="connsiteY4" fmla="*/ 33 h 10000"/>
                    <a:gd name="connsiteX5" fmla="*/ 3231 w 11828"/>
                    <a:gd name="connsiteY5" fmla="*/ 45 h 10000"/>
                    <a:gd name="connsiteX6" fmla="*/ 3738 w 11828"/>
                    <a:gd name="connsiteY6" fmla="*/ 67 h 10000"/>
                    <a:gd name="connsiteX7" fmla="*/ 4276 w 11828"/>
                    <a:gd name="connsiteY7" fmla="*/ 67 h 10000"/>
                    <a:gd name="connsiteX8" fmla="*/ 4783 w 11828"/>
                    <a:gd name="connsiteY8" fmla="*/ 89 h 10000"/>
                    <a:gd name="connsiteX9" fmla="*/ 5321 w 11828"/>
                    <a:gd name="connsiteY9" fmla="*/ 100 h 10000"/>
                    <a:gd name="connsiteX10" fmla="*/ 5828 w 11828"/>
                    <a:gd name="connsiteY10" fmla="*/ 111 h 10000"/>
                    <a:gd name="connsiteX11" fmla="*/ 6306 w 11828"/>
                    <a:gd name="connsiteY11" fmla="*/ 111 h 10000"/>
                    <a:gd name="connsiteX12" fmla="*/ 6335 w 11828"/>
                    <a:gd name="connsiteY12" fmla="*/ 134 h 10000"/>
                    <a:gd name="connsiteX13" fmla="*/ 6395 w 11828"/>
                    <a:gd name="connsiteY13" fmla="*/ 189 h 10000"/>
                    <a:gd name="connsiteX14" fmla="*/ 6544 w 11828"/>
                    <a:gd name="connsiteY14" fmla="*/ 290 h 10000"/>
                    <a:gd name="connsiteX15" fmla="*/ 6694 w 11828"/>
                    <a:gd name="connsiteY15" fmla="*/ 434 h 10000"/>
                    <a:gd name="connsiteX16" fmla="*/ 6903 w 11828"/>
                    <a:gd name="connsiteY16" fmla="*/ 612 h 10000"/>
                    <a:gd name="connsiteX17" fmla="*/ 7141 w 11828"/>
                    <a:gd name="connsiteY17" fmla="*/ 824 h 10000"/>
                    <a:gd name="connsiteX18" fmla="*/ 7380 w 11828"/>
                    <a:gd name="connsiteY18" fmla="*/ 1069 h 10000"/>
                    <a:gd name="connsiteX19" fmla="*/ 7649 w 11828"/>
                    <a:gd name="connsiteY19" fmla="*/ 1347 h 10000"/>
                    <a:gd name="connsiteX20" fmla="*/ 7977 w 11828"/>
                    <a:gd name="connsiteY20" fmla="*/ 1648 h 10000"/>
                    <a:gd name="connsiteX21" fmla="*/ 8306 w 11828"/>
                    <a:gd name="connsiteY21" fmla="*/ 1982 h 10000"/>
                    <a:gd name="connsiteX22" fmla="*/ 8604 w 11828"/>
                    <a:gd name="connsiteY22" fmla="*/ 2339 h 10000"/>
                    <a:gd name="connsiteX23" fmla="*/ 8932 w 11828"/>
                    <a:gd name="connsiteY23" fmla="*/ 2728 h 10000"/>
                    <a:gd name="connsiteX24" fmla="*/ 9261 w 11828"/>
                    <a:gd name="connsiteY24" fmla="*/ 3129 h 10000"/>
                    <a:gd name="connsiteX25" fmla="*/ 9619 w 11828"/>
                    <a:gd name="connsiteY25" fmla="*/ 3552 h 10000"/>
                    <a:gd name="connsiteX26" fmla="*/ 9918 w 11828"/>
                    <a:gd name="connsiteY26" fmla="*/ 3987 h 10000"/>
                    <a:gd name="connsiteX27" fmla="*/ 10246 w 11828"/>
                    <a:gd name="connsiteY27" fmla="*/ 4454 h 10000"/>
                    <a:gd name="connsiteX28" fmla="*/ 10544 w 11828"/>
                    <a:gd name="connsiteY28" fmla="*/ 4933 h 10000"/>
                    <a:gd name="connsiteX29" fmla="*/ 10813 w 11828"/>
                    <a:gd name="connsiteY29" fmla="*/ 5412 h 10000"/>
                    <a:gd name="connsiteX30" fmla="*/ 11082 w 11828"/>
                    <a:gd name="connsiteY30" fmla="*/ 5913 h 10000"/>
                    <a:gd name="connsiteX31" fmla="*/ 11291 w 11828"/>
                    <a:gd name="connsiteY31" fmla="*/ 6425 h 10000"/>
                    <a:gd name="connsiteX32" fmla="*/ 11470 w 11828"/>
                    <a:gd name="connsiteY32" fmla="*/ 6938 h 10000"/>
                    <a:gd name="connsiteX33" fmla="*/ 11649 w 11828"/>
                    <a:gd name="connsiteY33" fmla="*/ 7461 h 10000"/>
                    <a:gd name="connsiteX34" fmla="*/ 11738 w 11828"/>
                    <a:gd name="connsiteY34" fmla="*/ 7984 h 10000"/>
                    <a:gd name="connsiteX35" fmla="*/ 11798 w 11828"/>
                    <a:gd name="connsiteY35" fmla="*/ 8519 h 10000"/>
                    <a:gd name="connsiteX36" fmla="*/ 11828 w 11828"/>
                    <a:gd name="connsiteY36" fmla="*/ 9042 h 10000"/>
                    <a:gd name="connsiteX37" fmla="*/ 11768 w 11828"/>
                    <a:gd name="connsiteY37" fmla="*/ 9566 h 10000"/>
                    <a:gd name="connsiteX38" fmla="*/ 11709 w 11828"/>
                    <a:gd name="connsiteY38" fmla="*/ 9577 h 10000"/>
                    <a:gd name="connsiteX39" fmla="*/ 11500 w 11828"/>
                    <a:gd name="connsiteY39" fmla="*/ 9588 h 10000"/>
                    <a:gd name="connsiteX40" fmla="*/ 11171 w 11828"/>
                    <a:gd name="connsiteY40" fmla="*/ 9610 h 10000"/>
                    <a:gd name="connsiteX41" fmla="*/ 10783 w 11828"/>
                    <a:gd name="connsiteY41" fmla="*/ 9644 h 10000"/>
                    <a:gd name="connsiteX42" fmla="*/ 10276 w 11828"/>
                    <a:gd name="connsiteY42" fmla="*/ 9677 h 10000"/>
                    <a:gd name="connsiteX43" fmla="*/ 9709 w 11828"/>
                    <a:gd name="connsiteY43" fmla="*/ 9710 h 10000"/>
                    <a:gd name="connsiteX44" fmla="*/ 9052 w 11828"/>
                    <a:gd name="connsiteY44" fmla="*/ 9755 h 10000"/>
                    <a:gd name="connsiteX45" fmla="*/ 8395 w 11828"/>
                    <a:gd name="connsiteY45" fmla="*/ 9800 h 10000"/>
                    <a:gd name="connsiteX46" fmla="*/ 7709 w 11828"/>
                    <a:gd name="connsiteY46" fmla="*/ 9844 h 10000"/>
                    <a:gd name="connsiteX47" fmla="*/ 6962 w 11828"/>
                    <a:gd name="connsiteY47" fmla="*/ 9878 h 10000"/>
                    <a:gd name="connsiteX48" fmla="*/ 6246 w 11828"/>
                    <a:gd name="connsiteY48" fmla="*/ 9922 h 10000"/>
                    <a:gd name="connsiteX49" fmla="*/ 5529 w 11828"/>
                    <a:gd name="connsiteY49" fmla="*/ 9944 h 10000"/>
                    <a:gd name="connsiteX50" fmla="*/ 4843 w 11828"/>
                    <a:gd name="connsiteY50" fmla="*/ 9967 h 10000"/>
                    <a:gd name="connsiteX51" fmla="*/ 4216 w 11828"/>
                    <a:gd name="connsiteY51" fmla="*/ 10000 h 10000"/>
                    <a:gd name="connsiteX52" fmla="*/ 3649 w 11828"/>
                    <a:gd name="connsiteY52" fmla="*/ 10000 h 10000"/>
                    <a:gd name="connsiteX53" fmla="*/ 3112 w 11828"/>
                    <a:gd name="connsiteY53" fmla="*/ 10000 h 10000"/>
                    <a:gd name="connsiteX54" fmla="*/ 3112 w 11828"/>
                    <a:gd name="connsiteY54" fmla="*/ 9978 h 10000"/>
                    <a:gd name="connsiteX55" fmla="*/ 3082 w 11828"/>
                    <a:gd name="connsiteY55" fmla="*/ 9889 h 10000"/>
                    <a:gd name="connsiteX56" fmla="*/ 3022 w 11828"/>
                    <a:gd name="connsiteY56" fmla="*/ 9766 h 10000"/>
                    <a:gd name="connsiteX57" fmla="*/ 2992 w 11828"/>
                    <a:gd name="connsiteY57" fmla="*/ 9599 h 10000"/>
                    <a:gd name="connsiteX58" fmla="*/ 2932 w 11828"/>
                    <a:gd name="connsiteY58" fmla="*/ 9388 h 10000"/>
                    <a:gd name="connsiteX59" fmla="*/ 2843 w 11828"/>
                    <a:gd name="connsiteY59" fmla="*/ 9143 h 10000"/>
                    <a:gd name="connsiteX60" fmla="*/ 2753 w 11828"/>
                    <a:gd name="connsiteY60" fmla="*/ 8853 h 10000"/>
                    <a:gd name="connsiteX61" fmla="*/ 2664 w 11828"/>
                    <a:gd name="connsiteY61" fmla="*/ 8552 h 10000"/>
                    <a:gd name="connsiteX62" fmla="*/ 2544 w 11828"/>
                    <a:gd name="connsiteY62" fmla="*/ 8207 h 10000"/>
                    <a:gd name="connsiteX63" fmla="*/ 2455 w 11828"/>
                    <a:gd name="connsiteY63" fmla="*/ 7862 h 10000"/>
                    <a:gd name="connsiteX64" fmla="*/ 2365 w 11828"/>
                    <a:gd name="connsiteY64" fmla="*/ 7483 h 10000"/>
                    <a:gd name="connsiteX65" fmla="*/ 2276 w 11828"/>
                    <a:gd name="connsiteY65" fmla="*/ 7105 h 10000"/>
                    <a:gd name="connsiteX66" fmla="*/ 2186 w 11828"/>
                    <a:gd name="connsiteY66" fmla="*/ 6715 h 10000"/>
                    <a:gd name="connsiteX67" fmla="*/ 2097 w 11828"/>
                    <a:gd name="connsiteY67" fmla="*/ 6314 h 10000"/>
                    <a:gd name="connsiteX68" fmla="*/ 1947 w 11828"/>
                    <a:gd name="connsiteY68" fmla="*/ 5512 h 10000"/>
                    <a:gd name="connsiteX69" fmla="*/ 1888 w 11828"/>
                    <a:gd name="connsiteY69" fmla="*/ 5122 h 10000"/>
                    <a:gd name="connsiteX70" fmla="*/ 1858 w 11828"/>
                    <a:gd name="connsiteY70" fmla="*/ 4744 h 10000"/>
                    <a:gd name="connsiteX71" fmla="*/ 1828 w 11828"/>
                    <a:gd name="connsiteY71" fmla="*/ 4388 h 10000"/>
                    <a:gd name="connsiteX72" fmla="*/ 1828 w 11828"/>
                    <a:gd name="connsiteY72" fmla="*/ 3708 h 10000"/>
                    <a:gd name="connsiteX73" fmla="*/ 1858 w 11828"/>
                    <a:gd name="connsiteY73" fmla="*/ 3419 h 10000"/>
                    <a:gd name="connsiteX74" fmla="*/ 1947 w 11828"/>
                    <a:gd name="connsiteY74" fmla="*/ 2918 h 10000"/>
                    <a:gd name="connsiteX75" fmla="*/ 2007 w 11828"/>
                    <a:gd name="connsiteY75" fmla="*/ 2450 h 10000"/>
                    <a:gd name="connsiteX76" fmla="*/ 0 w 11828"/>
                    <a:gd name="connsiteY76" fmla="*/ 1092 h 10000"/>
                    <a:gd name="connsiteX77" fmla="*/ 2022 w 11828"/>
                    <a:gd name="connsiteY77" fmla="*/ 777 h 10000"/>
                    <a:gd name="connsiteX78" fmla="*/ 1947 w 11828"/>
                    <a:gd name="connsiteY78" fmla="*/ 434 h 10000"/>
                    <a:gd name="connsiteX79" fmla="*/ 1918 w 11828"/>
                    <a:gd name="connsiteY79" fmla="*/ 245 h 10000"/>
                    <a:gd name="connsiteX80" fmla="*/ 1888 w 11828"/>
                    <a:gd name="connsiteY80" fmla="*/ 111 h 10000"/>
                    <a:gd name="connsiteX81" fmla="*/ 1858 w 11828"/>
                    <a:gd name="connsiteY81" fmla="*/ 33 h 10000"/>
                    <a:gd name="connsiteX82" fmla="*/ 1858 w 11828"/>
                    <a:gd name="connsiteY82" fmla="*/ 0 h 10000"/>
                    <a:gd name="connsiteX0" fmla="*/ 1858 w 11828"/>
                    <a:gd name="connsiteY0" fmla="*/ 0 h 10000"/>
                    <a:gd name="connsiteX1" fmla="*/ 1947 w 11828"/>
                    <a:gd name="connsiteY1" fmla="*/ 0 h 10000"/>
                    <a:gd name="connsiteX2" fmla="*/ 2127 w 11828"/>
                    <a:gd name="connsiteY2" fmla="*/ 11 h 10000"/>
                    <a:gd name="connsiteX3" fmla="*/ 2425 w 11828"/>
                    <a:gd name="connsiteY3" fmla="*/ 22 h 10000"/>
                    <a:gd name="connsiteX4" fmla="*/ 2783 w 11828"/>
                    <a:gd name="connsiteY4" fmla="*/ 33 h 10000"/>
                    <a:gd name="connsiteX5" fmla="*/ 3231 w 11828"/>
                    <a:gd name="connsiteY5" fmla="*/ 45 h 10000"/>
                    <a:gd name="connsiteX6" fmla="*/ 3738 w 11828"/>
                    <a:gd name="connsiteY6" fmla="*/ 67 h 10000"/>
                    <a:gd name="connsiteX7" fmla="*/ 4276 w 11828"/>
                    <a:gd name="connsiteY7" fmla="*/ 67 h 10000"/>
                    <a:gd name="connsiteX8" fmla="*/ 4783 w 11828"/>
                    <a:gd name="connsiteY8" fmla="*/ 89 h 10000"/>
                    <a:gd name="connsiteX9" fmla="*/ 5321 w 11828"/>
                    <a:gd name="connsiteY9" fmla="*/ 100 h 10000"/>
                    <a:gd name="connsiteX10" fmla="*/ 5828 w 11828"/>
                    <a:gd name="connsiteY10" fmla="*/ 111 h 10000"/>
                    <a:gd name="connsiteX11" fmla="*/ 6306 w 11828"/>
                    <a:gd name="connsiteY11" fmla="*/ 111 h 10000"/>
                    <a:gd name="connsiteX12" fmla="*/ 6335 w 11828"/>
                    <a:gd name="connsiteY12" fmla="*/ 134 h 10000"/>
                    <a:gd name="connsiteX13" fmla="*/ 6395 w 11828"/>
                    <a:gd name="connsiteY13" fmla="*/ 189 h 10000"/>
                    <a:gd name="connsiteX14" fmla="*/ 6544 w 11828"/>
                    <a:gd name="connsiteY14" fmla="*/ 290 h 10000"/>
                    <a:gd name="connsiteX15" fmla="*/ 6694 w 11828"/>
                    <a:gd name="connsiteY15" fmla="*/ 434 h 10000"/>
                    <a:gd name="connsiteX16" fmla="*/ 6903 w 11828"/>
                    <a:gd name="connsiteY16" fmla="*/ 612 h 10000"/>
                    <a:gd name="connsiteX17" fmla="*/ 7141 w 11828"/>
                    <a:gd name="connsiteY17" fmla="*/ 824 h 10000"/>
                    <a:gd name="connsiteX18" fmla="*/ 7380 w 11828"/>
                    <a:gd name="connsiteY18" fmla="*/ 1069 h 10000"/>
                    <a:gd name="connsiteX19" fmla="*/ 7649 w 11828"/>
                    <a:gd name="connsiteY19" fmla="*/ 1347 h 10000"/>
                    <a:gd name="connsiteX20" fmla="*/ 7977 w 11828"/>
                    <a:gd name="connsiteY20" fmla="*/ 1648 h 10000"/>
                    <a:gd name="connsiteX21" fmla="*/ 8306 w 11828"/>
                    <a:gd name="connsiteY21" fmla="*/ 1982 h 10000"/>
                    <a:gd name="connsiteX22" fmla="*/ 8604 w 11828"/>
                    <a:gd name="connsiteY22" fmla="*/ 2339 h 10000"/>
                    <a:gd name="connsiteX23" fmla="*/ 8932 w 11828"/>
                    <a:gd name="connsiteY23" fmla="*/ 2728 h 10000"/>
                    <a:gd name="connsiteX24" fmla="*/ 9261 w 11828"/>
                    <a:gd name="connsiteY24" fmla="*/ 3129 h 10000"/>
                    <a:gd name="connsiteX25" fmla="*/ 9619 w 11828"/>
                    <a:gd name="connsiteY25" fmla="*/ 3552 h 10000"/>
                    <a:gd name="connsiteX26" fmla="*/ 9918 w 11828"/>
                    <a:gd name="connsiteY26" fmla="*/ 3987 h 10000"/>
                    <a:gd name="connsiteX27" fmla="*/ 10246 w 11828"/>
                    <a:gd name="connsiteY27" fmla="*/ 4454 h 10000"/>
                    <a:gd name="connsiteX28" fmla="*/ 10544 w 11828"/>
                    <a:gd name="connsiteY28" fmla="*/ 4933 h 10000"/>
                    <a:gd name="connsiteX29" fmla="*/ 10813 w 11828"/>
                    <a:gd name="connsiteY29" fmla="*/ 5412 h 10000"/>
                    <a:gd name="connsiteX30" fmla="*/ 11082 w 11828"/>
                    <a:gd name="connsiteY30" fmla="*/ 5913 h 10000"/>
                    <a:gd name="connsiteX31" fmla="*/ 11291 w 11828"/>
                    <a:gd name="connsiteY31" fmla="*/ 6425 h 10000"/>
                    <a:gd name="connsiteX32" fmla="*/ 11470 w 11828"/>
                    <a:gd name="connsiteY32" fmla="*/ 6938 h 10000"/>
                    <a:gd name="connsiteX33" fmla="*/ 11649 w 11828"/>
                    <a:gd name="connsiteY33" fmla="*/ 7461 h 10000"/>
                    <a:gd name="connsiteX34" fmla="*/ 11738 w 11828"/>
                    <a:gd name="connsiteY34" fmla="*/ 7984 h 10000"/>
                    <a:gd name="connsiteX35" fmla="*/ 11798 w 11828"/>
                    <a:gd name="connsiteY35" fmla="*/ 8519 h 10000"/>
                    <a:gd name="connsiteX36" fmla="*/ 11828 w 11828"/>
                    <a:gd name="connsiteY36" fmla="*/ 9042 h 10000"/>
                    <a:gd name="connsiteX37" fmla="*/ 11768 w 11828"/>
                    <a:gd name="connsiteY37" fmla="*/ 9566 h 10000"/>
                    <a:gd name="connsiteX38" fmla="*/ 11709 w 11828"/>
                    <a:gd name="connsiteY38" fmla="*/ 9577 h 10000"/>
                    <a:gd name="connsiteX39" fmla="*/ 11500 w 11828"/>
                    <a:gd name="connsiteY39" fmla="*/ 9588 h 10000"/>
                    <a:gd name="connsiteX40" fmla="*/ 11171 w 11828"/>
                    <a:gd name="connsiteY40" fmla="*/ 9610 h 10000"/>
                    <a:gd name="connsiteX41" fmla="*/ 10783 w 11828"/>
                    <a:gd name="connsiteY41" fmla="*/ 9644 h 10000"/>
                    <a:gd name="connsiteX42" fmla="*/ 10276 w 11828"/>
                    <a:gd name="connsiteY42" fmla="*/ 9677 h 10000"/>
                    <a:gd name="connsiteX43" fmla="*/ 9709 w 11828"/>
                    <a:gd name="connsiteY43" fmla="*/ 9710 h 10000"/>
                    <a:gd name="connsiteX44" fmla="*/ 9052 w 11828"/>
                    <a:gd name="connsiteY44" fmla="*/ 9755 h 10000"/>
                    <a:gd name="connsiteX45" fmla="*/ 8395 w 11828"/>
                    <a:gd name="connsiteY45" fmla="*/ 9800 h 10000"/>
                    <a:gd name="connsiteX46" fmla="*/ 7709 w 11828"/>
                    <a:gd name="connsiteY46" fmla="*/ 9844 h 10000"/>
                    <a:gd name="connsiteX47" fmla="*/ 6962 w 11828"/>
                    <a:gd name="connsiteY47" fmla="*/ 9878 h 10000"/>
                    <a:gd name="connsiteX48" fmla="*/ 6246 w 11828"/>
                    <a:gd name="connsiteY48" fmla="*/ 9922 h 10000"/>
                    <a:gd name="connsiteX49" fmla="*/ 5529 w 11828"/>
                    <a:gd name="connsiteY49" fmla="*/ 9944 h 10000"/>
                    <a:gd name="connsiteX50" fmla="*/ 4843 w 11828"/>
                    <a:gd name="connsiteY50" fmla="*/ 9967 h 10000"/>
                    <a:gd name="connsiteX51" fmla="*/ 4216 w 11828"/>
                    <a:gd name="connsiteY51" fmla="*/ 10000 h 10000"/>
                    <a:gd name="connsiteX52" fmla="*/ 3649 w 11828"/>
                    <a:gd name="connsiteY52" fmla="*/ 10000 h 10000"/>
                    <a:gd name="connsiteX53" fmla="*/ 3112 w 11828"/>
                    <a:gd name="connsiteY53" fmla="*/ 10000 h 10000"/>
                    <a:gd name="connsiteX54" fmla="*/ 3112 w 11828"/>
                    <a:gd name="connsiteY54" fmla="*/ 9978 h 10000"/>
                    <a:gd name="connsiteX55" fmla="*/ 3082 w 11828"/>
                    <a:gd name="connsiteY55" fmla="*/ 9889 h 10000"/>
                    <a:gd name="connsiteX56" fmla="*/ 3022 w 11828"/>
                    <a:gd name="connsiteY56" fmla="*/ 9766 h 10000"/>
                    <a:gd name="connsiteX57" fmla="*/ 2992 w 11828"/>
                    <a:gd name="connsiteY57" fmla="*/ 9599 h 10000"/>
                    <a:gd name="connsiteX58" fmla="*/ 2932 w 11828"/>
                    <a:gd name="connsiteY58" fmla="*/ 9388 h 10000"/>
                    <a:gd name="connsiteX59" fmla="*/ 2843 w 11828"/>
                    <a:gd name="connsiteY59" fmla="*/ 9143 h 10000"/>
                    <a:gd name="connsiteX60" fmla="*/ 2753 w 11828"/>
                    <a:gd name="connsiteY60" fmla="*/ 8853 h 10000"/>
                    <a:gd name="connsiteX61" fmla="*/ 2664 w 11828"/>
                    <a:gd name="connsiteY61" fmla="*/ 8552 h 10000"/>
                    <a:gd name="connsiteX62" fmla="*/ 2544 w 11828"/>
                    <a:gd name="connsiteY62" fmla="*/ 8207 h 10000"/>
                    <a:gd name="connsiteX63" fmla="*/ 2455 w 11828"/>
                    <a:gd name="connsiteY63" fmla="*/ 7862 h 10000"/>
                    <a:gd name="connsiteX64" fmla="*/ 2365 w 11828"/>
                    <a:gd name="connsiteY64" fmla="*/ 7483 h 10000"/>
                    <a:gd name="connsiteX65" fmla="*/ 2276 w 11828"/>
                    <a:gd name="connsiteY65" fmla="*/ 7105 h 10000"/>
                    <a:gd name="connsiteX66" fmla="*/ 2186 w 11828"/>
                    <a:gd name="connsiteY66" fmla="*/ 6715 h 10000"/>
                    <a:gd name="connsiteX67" fmla="*/ 2097 w 11828"/>
                    <a:gd name="connsiteY67" fmla="*/ 6314 h 10000"/>
                    <a:gd name="connsiteX68" fmla="*/ 1947 w 11828"/>
                    <a:gd name="connsiteY68" fmla="*/ 5512 h 10000"/>
                    <a:gd name="connsiteX69" fmla="*/ 1888 w 11828"/>
                    <a:gd name="connsiteY69" fmla="*/ 5122 h 10000"/>
                    <a:gd name="connsiteX70" fmla="*/ 1858 w 11828"/>
                    <a:gd name="connsiteY70" fmla="*/ 4744 h 10000"/>
                    <a:gd name="connsiteX71" fmla="*/ 1828 w 11828"/>
                    <a:gd name="connsiteY71" fmla="*/ 4388 h 10000"/>
                    <a:gd name="connsiteX72" fmla="*/ 1828 w 11828"/>
                    <a:gd name="connsiteY72" fmla="*/ 3708 h 10000"/>
                    <a:gd name="connsiteX73" fmla="*/ 1858 w 11828"/>
                    <a:gd name="connsiteY73" fmla="*/ 3419 h 10000"/>
                    <a:gd name="connsiteX74" fmla="*/ 1947 w 11828"/>
                    <a:gd name="connsiteY74" fmla="*/ 2918 h 10000"/>
                    <a:gd name="connsiteX75" fmla="*/ 2007 w 11828"/>
                    <a:gd name="connsiteY75" fmla="*/ 2450 h 10000"/>
                    <a:gd name="connsiteX76" fmla="*/ 0 w 11828"/>
                    <a:gd name="connsiteY76" fmla="*/ 1092 h 10000"/>
                    <a:gd name="connsiteX77" fmla="*/ 1947 w 11828"/>
                    <a:gd name="connsiteY77" fmla="*/ 434 h 10000"/>
                    <a:gd name="connsiteX78" fmla="*/ 1918 w 11828"/>
                    <a:gd name="connsiteY78" fmla="*/ 245 h 10000"/>
                    <a:gd name="connsiteX79" fmla="*/ 1888 w 11828"/>
                    <a:gd name="connsiteY79" fmla="*/ 111 h 10000"/>
                    <a:gd name="connsiteX80" fmla="*/ 1858 w 11828"/>
                    <a:gd name="connsiteY80" fmla="*/ 33 h 10000"/>
                    <a:gd name="connsiteX81" fmla="*/ 1858 w 11828"/>
                    <a:gd name="connsiteY81" fmla="*/ 0 h 10000"/>
                    <a:gd name="connsiteX0" fmla="*/ 1858 w 11828"/>
                    <a:gd name="connsiteY0" fmla="*/ 0 h 10000"/>
                    <a:gd name="connsiteX1" fmla="*/ 1947 w 11828"/>
                    <a:gd name="connsiteY1" fmla="*/ 0 h 10000"/>
                    <a:gd name="connsiteX2" fmla="*/ 2127 w 11828"/>
                    <a:gd name="connsiteY2" fmla="*/ 11 h 10000"/>
                    <a:gd name="connsiteX3" fmla="*/ 2425 w 11828"/>
                    <a:gd name="connsiteY3" fmla="*/ 22 h 10000"/>
                    <a:gd name="connsiteX4" fmla="*/ 2783 w 11828"/>
                    <a:gd name="connsiteY4" fmla="*/ 33 h 10000"/>
                    <a:gd name="connsiteX5" fmla="*/ 3231 w 11828"/>
                    <a:gd name="connsiteY5" fmla="*/ 45 h 10000"/>
                    <a:gd name="connsiteX6" fmla="*/ 3738 w 11828"/>
                    <a:gd name="connsiteY6" fmla="*/ 67 h 10000"/>
                    <a:gd name="connsiteX7" fmla="*/ 4276 w 11828"/>
                    <a:gd name="connsiteY7" fmla="*/ 67 h 10000"/>
                    <a:gd name="connsiteX8" fmla="*/ 4783 w 11828"/>
                    <a:gd name="connsiteY8" fmla="*/ 89 h 10000"/>
                    <a:gd name="connsiteX9" fmla="*/ 5321 w 11828"/>
                    <a:gd name="connsiteY9" fmla="*/ 100 h 10000"/>
                    <a:gd name="connsiteX10" fmla="*/ 5828 w 11828"/>
                    <a:gd name="connsiteY10" fmla="*/ 111 h 10000"/>
                    <a:gd name="connsiteX11" fmla="*/ 6306 w 11828"/>
                    <a:gd name="connsiteY11" fmla="*/ 111 h 10000"/>
                    <a:gd name="connsiteX12" fmla="*/ 6335 w 11828"/>
                    <a:gd name="connsiteY12" fmla="*/ 134 h 10000"/>
                    <a:gd name="connsiteX13" fmla="*/ 6395 w 11828"/>
                    <a:gd name="connsiteY13" fmla="*/ 189 h 10000"/>
                    <a:gd name="connsiteX14" fmla="*/ 6544 w 11828"/>
                    <a:gd name="connsiteY14" fmla="*/ 290 h 10000"/>
                    <a:gd name="connsiteX15" fmla="*/ 6694 w 11828"/>
                    <a:gd name="connsiteY15" fmla="*/ 434 h 10000"/>
                    <a:gd name="connsiteX16" fmla="*/ 6903 w 11828"/>
                    <a:gd name="connsiteY16" fmla="*/ 612 h 10000"/>
                    <a:gd name="connsiteX17" fmla="*/ 7141 w 11828"/>
                    <a:gd name="connsiteY17" fmla="*/ 824 h 10000"/>
                    <a:gd name="connsiteX18" fmla="*/ 7380 w 11828"/>
                    <a:gd name="connsiteY18" fmla="*/ 1069 h 10000"/>
                    <a:gd name="connsiteX19" fmla="*/ 7649 w 11828"/>
                    <a:gd name="connsiteY19" fmla="*/ 1347 h 10000"/>
                    <a:gd name="connsiteX20" fmla="*/ 7977 w 11828"/>
                    <a:gd name="connsiteY20" fmla="*/ 1648 h 10000"/>
                    <a:gd name="connsiteX21" fmla="*/ 8306 w 11828"/>
                    <a:gd name="connsiteY21" fmla="*/ 1982 h 10000"/>
                    <a:gd name="connsiteX22" fmla="*/ 8604 w 11828"/>
                    <a:gd name="connsiteY22" fmla="*/ 2339 h 10000"/>
                    <a:gd name="connsiteX23" fmla="*/ 8932 w 11828"/>
                    <a:gd name="connsiteY23" fmla="*/ 2728 h 10000"/>
                    <a:gd name="connsiteX24" fmla="*/ 9261 w 11828"/>
                    <a:gd name="connsiteY24" fmla="*/ 3129 h 10000"/>
                    <a:gd name="connsiteX25" fmla="*/ 9619 w 11828"/>
                    <a:gd name="connsiteY25" fmla="*/ 3552 h 10000"/>
                    <a:gd name="connsiteX26" fmla="*/ 9918 w 11828"/>
                    <a:gd name="connsiteY26" fmla="*/ 3987 h 10000"/>
                    <a:gd name="connsiteX27" fmla="*/ 10246 w 11828"/>
                    <a:gd name="connsiteY27" fmla="*/ 4454 h 10000"/>
                    <a:gd name="connsiteX28" fmla="*/ 10544 w 11828"/>
                    <a:gd name="connsiteY28" fmla="*/ 4933 h 10000"/>
                    <a:gd name="connsiteX29" fmla="*/ 10813 w 11828"/>
                    <a:gd name="connsiteY29" fmla="*/ 5412 h 10000"/>
                    <a:gd name="connsiteX30" fmla="*/ 11082 w 11828"/>
                    <a:gd name="connsiteY30" fmla="*/ 5913 h 10000"/>
                    <a:gd name="connsiteX31" fmla="*/ 11291 w 11828"/>
                    <a:gd name="connsiteY31" fmla="*/ 6425 h 10000"/>
                    <a:gd name="connsiteX32" fmla="*/ 11470 w 11828"/>
                    <a:gd name="connsiteY32" fmla="*/ 6938 h 10000"/>
                    <a:gd name="connsiteX33" fmla="*/ 11649 w 11828"/>
                    <a:gd name="connsiteY33" fmla="*/ 7461 h 10000"/>
                    <a:gd name="connsiteX34" fmla="*/ 11738 w 11828"/>
                    <a:gd name="connsiteY34" fmla="*/ 7984 h 10000"/>
                    <a:gd name="connsiteX35" fmla="*/ 11798 w 11828"/>
                    <a:gd name="connsiteY35" fmla="*/ 8519 h 10000"/>
                    <a:gd name="connsiteX36" fmla="*/ 11828 w 11828"/>
                    <a:gd name="connsiteY36" fmla="*/ 9042 h 10000"/>
                    <a:gd name="connsiteX37" fmla="*/ 11768 w 11828"/>
                    <a:gd name="connsiteY37" fmla="*/ 9566 h 10000"/>
                    <a:gd name="connsiteX38" fmla="*/ 11709 w 11828"/>
                    <a:gd name="connsiteY38" fmla="*/ 9577 h 10000"/>
                    <a:gd name="connsiteX39" fmla="*/ 11500 w 11828"/>
                    <a:gd name="connsiteY39" fmla="*/ 9588 h 10000"/>
                    <a:gd name="connsiteX40" fmla="*/ 11171 w 11828"/>
                    <a:gd name="connsiteY40" fmla="*/ 9610 h 10000"/>
                    <a:gd name="connsiteX41" fmla="*/ 10783 w 11828"/>
                    <a:gd name="connsiteY41" fmla="*/ 9644 h 10000"/>
                    <a:gd name="connsiteX42" fmla="*/ 10276 w 11828"/>
                    <a:gd name="connsiteY42" fmla="*/ 9677 h 10000"/>
                    <a:gd name="connsiteX43" fmla="*/ 9709 w 11828"/>
                    <a:gd name="connsiteY43" fmla="*/ 9710 h 10000"/>
                    <a:gd name="connsiteX44" fmla="*/ 9052 w 11828"/>
                    <a:gd name="connsiteY44" fmla="*/ 9755 h 10000"/>
                    <a:gd name="connsiteX45" fmla="*/ 8395 w 11828"/>
                    <a:gd name="connsiteY45" fmla="*/ 9800 h 10000"/>
                    <a:gd name="connsiteX46" fmla="*/ 7709 w 11828"/>
                    <a:gd name="connsiteY46" fmla="*/ 9844 h 10000"/>
                    <a:gd name="connsiteX47" fmla="*/ 6962 w 11828"/>
                    <a:gd name="connsiteY47" fmla="*/ 9878 h 10000"/>
                    <a:gd name="connsiteX48" fmla="*/ 6246 w 11828"/>
                    <a:gd name="connsiteY48" fmla="*/ 9922 h 10000"/>
                    <a:gd name="connsiteX49" fmla="*/ 5529 w 11828"/>
                    <a:gd name="connsiteY49" fmla="*/ 9944 h 10000"/>
                    <a:gd name="connsiteX50" fmla="*/ 4843 w 11828"/>
                    <a:gd name="connsiteY50" fmla="*/ 9967 h 10000"/>
                    <a:gd name="connsiteX51" fmla="*/ 4216 w 11828"/>
                    <a:gd name="connsiteY51" fmla="*/ 10000 h 10000"/>
                    <a:gd name="connsiteX52" fmla="*/ 3649 w 11828"/>
                    <a:gd name="connsiteY52" fmla="*/ 10000 h 10000"/>
                    <a:gd name="connsiteX53" fmla="*/ 3112 w 11828"/>
                    <a:gd name="connsiteY53" fmla="*/ 10000 h 10000"/>
                    <a:gd name="connsiteX54" fmla="*/ 3112 w 11828"/>
                    <a:gd name="connsiteY54" fmla="*/ 9978 h 10000"/>
                    <a:gd name="connsiteX55" fmla="*/ 3082 w 11828"/>
                    <a:gd name="connsiteY55" fmla="*/ 9889 h 10000"/>
                    <a:gd name="connsiteX56" fmla="*/ 3022 w 11828"/>
                    <a:gd name="connsiteY56" fmla="*/ 9766 h 10000"/>
                    <a:gd name="connsiteX57" fmla="*/ 2992 w 11828"/>
                    <a:gd name="connsiteY57" fmla="*/ 9599 h 10000"/>
                    <a:gd name="connsiteX58" fmla="*/ 2932 w 11828"/>
                    <a:gd name="connsiteY58" fmla="*/ 9388 h 10000"/>
                    <a:gd name="connsiteX59" fmla="*/ 2843 w 11828"/>
                    <a:gd name="connsiteY59" fmla="*/ 9143 h 10000"/>
                    <a:gd name="connsiteX60" fmla="*/ 2753 w 11828"/>
                    <a:gd name="connsiteY60" fmla="*/ 8853 h 10000"/>
                    <a:gd name="connsiteX61" fmla="*/ 2664 w 11828"/>
                    <a:gd name="connsiteY61" fmla="*/ 8552 h 10000"/>
                    <a:gd name="connsiteX62" fmla="*/ 2544 w 11828"/>
                    <a:gd name="connsiteY62" fmla="*/ 8207 h 10000"/>
                    <a:gd name="connsiteX63" fmla="*/ 2455 w 11828"/>
                    <a:gd name="connsiteY63" fmla="*/ 7862 h 10000"/>
                    <a:gd name="connsiteX64" fmla="*/ 2365 w 11828"/>
                    <a:gd name="connsiteY64" fmla="*/ 7483 h 10000"/>
                    <a:gd name="connsiteX65" fmla="*/ 2276 w 11828"/>
                    <a:gd name="connsiteY65" fmla="*/ 7105 h 10000"/>
                    <a:gd name="connsiteX66" fmla="*/ 2186 w 11828"/>
                    <a:gd name="connsiteY66" fmla="*/ 6715 h 10000"/>
                    <a:gd name="connsiteX67" fmla="*/ 2097 w 11828"/>
                    <a:gd name="connsiteY67" fmla="*/ 6314 h 10000"/>
                    <a:gd name="connsiteX68" fmla="*/ 1947 w 11828"/>
                    <a:gd name="connsiteY68" fmla="*/ 5512 h 10000"/>
                    <a:gd name="connsiteX69" fmla="*/ 1888 w 11828"/>
                    <a:gd name="connsiteY69" fmla="*/ 5122 h 10000"/>
                    <a:gd name="connsiteX70" fmla="*/ 1858 w 11828"/>
                    <a:gd name="connsiteY70" fmla="*/ 4744 h 10000"/>
                    <a:gd name="connsiteX71" fmla="*/ 1828 w 11828"/>
                    <a:gd name="connsiteY71" fmla="*/ 4388 h 10000"/>
                    <a:gd name="connsiteX72" fmla="*/ 1828 w 11828"/>
                    <a:gd name="connsiteY72" fmla="*/ 3708 h 10000"/>
                    <a:gd name="connsiteX73" fmla="*/ 1858 w 11828"/>
                    <a:gd name="connsiteY73" fmla="*/ 3419 h 10000"/>
                    <a:gd name="connsiteX74" fmla="*/ 1947 w 11828"/>
                    <a:gd name="connsiteY74" fmla="*/ 2918 h 10000"/>
                    <a:gd name="connsiteX75" fmla="*/ 2007 w 11828"/>
                    <a:gd name="connsiteY75" fmla="*/ 2450 h 10000"/>
                    <a:gd name="connsiteX76" fmla="*/ 0 w 11828"/>
                    <a:gd name="connsiteY76" fmla="*/ 1092 h 10000"/>
                    <a:gd name="connsiteX77" fmla="*/ 1918 w 11828"/>
                    <a:gd name="connsiteY77" fmla="*/ 245 h 10000"/>
                    <a:gd name="connsiteX78" fmla="*/ 1888 w 11828"/>
                    <a:gd name="connsiteY78" fmla="*/ 111 h 10000"/>
                    <a:gd name="connsiteX79" fmla="*/ 1858 w 11828"/>
                    <a:gd name="connsiteY79" fmla="*/ 33 h 10000"/>
                    <a:gd name="connsiteX80" fmla="*/ 1858 w 11828"/>
                    <a:gd name="connsiteY80" fmla="*/ 0 h 10000"/>
                    <a:gd name="connsiteX0" fmla="*/ 1858 w 11828"/>
                    <a:gd name="connsiteY0" fmla="*/ 0 h 10000"/>
                    <a:gd name="connsiteX1" fmla="*/ 1947 w 11828"/>
                    <a:gd name="connsiteY1" fmla="*/ 0 h 10000"/>
                    <a:gd name="connsiteX2" fmla="*/ 2127 w 11828"/>
                    <a:gd name="connsiteY2" fmla="*/ 11 h 10000"/>
                    <a:gd name="connsiteX3" fmla="*/ 2425 w 11828"/>
                    <a:gd name="connsiteY3" fmla="*/ 22 h 10000"/>
                    <a:gd name="connsiteX4" fmla="*/ 2783 w 11828"/>
                    <a:gd name="connsiteY4" fmla="*/ 33 h 10000"/>
                    <a:gd name="connsiteX5" fmla="*/ 3231 w 11828"/>
                    <a:gd name="connsiteY5" fmla="*/ 45 h 10000"/>
                    <a:gd name="connsiteX6" fmla="*/ 3738 w 11828"/>
                    <a:gd name="connsiteY6" fmla="*/ 67 h 10000"/>
                    <a:gd name="connsiteX7" fmla="*/ 4276 w 11828"/>
                    <a:gd name="connsiteY7" fmla="*/ 67 h 10000"/>
                    <a:gd name="connsiteX8" fmla="*/ 4783 w 11828"/>
                    <a:gd name="connsiteY8" fmla="*/ 89 h 10000"/>
                    <a:gd name="connsiteX9" fmla="*/ 5321 w 11828"/>
                    <a:gd name="connsiteY9" fmla="*/ 100 h 10000"/>
                    <a:gd name="connsiteX10" fmla="*/ 5828 w 11828"/>
                    <a:gd name="connsiteY10" fmla="*/ 111 h 10000"/>
                    <a:gd name="connsiteX11" fmla="*/ 6306 w 11828"/>
                    <a:gd name="connsiteY11" fmla="*/ 111 h 10000"/>
                    <a:gd name="connsiteX12" fmla="*/ 6335 w 11828"/>
                    <a:gd name="connsiteY12" fmla="*/ 134 h 10000"/>
                    <a:gd name="connsiteX13" fmla="*/ 6395 w 11828"/>
                    <a:gd name="connsiteY13" fmla="*/ 189 h 10000"/>
                    <a:gd name="connsiteX14" fmla="*/ 6544 w 11828"/>
                    <a:gd name="connsiteY14" fmla="*/ 290 h 10000"/>
                    <a:gd name="connsiteX15" fmla="*/ 6694 w 11828"/>
                    <a:gd name="connsiteY15" fmla="*/ 434 h 10000"/>
                    <a:gd name="connsiteX16" fmla="*/ 6903 w 11828"/>
                    <a:gd name="connsiteY16" fmla="*/ 612 h 10000"/>
                    <a:gd name="connsiteX17" fmla="*/ 7141 w 11828"/>
                    <a:gd name="connsiteY17" fmla="*/ 824 h 10000"/>
                    <a:gd name="connsiteX18" fmla="*/ 7380 w 11828"/>
                    <a:gd name="connsiteY18" fmla="*/ 1069 h 10000"/>
                    <a:gd name="connsiteX19" fmla="*/ 7649 w 11828"/>
                    <a:gd name="connsiteY19" fmla="*/ 1347 h 10000"/>
                    <a:gd name="connsiteX20" fmla="*/ 7977 w 11828"/>
                    <a:gd name="connsiteY20" fmla="*/ 1648 h 10000"/>
                    <a:gd name="connsiteX21" fmla="*/ 8306 w 11828"/>
                    <a:gd name="connsiteY21" fmla="*/ 1982 h 10000"/>
                    <a:gd name="connsiteX22" fmla="*/ 8604 w 11828"/>
                    <a:gd name="connsiteY22" fmla="*/ 2339 h 10000"/>
                    <a:gd name="connsiteX23" fmla="*/ 8932 w 11828"/>
                    <a:gd name="connsiteY23" fmla="*/ 2728 h 10000"/>
                    <a:gd name="connsiteX24" fmla="*/ 9261 w 11828"/>
                    <a:gd name="connsiteY24" fmla="*/ 3129 h 10000"/>
                    <a:gd name="connsiteX25" fmla="*/ 9619 w 11828"/>
                    <a:gd name="connsiteY25" fmla="*/ 3552 h 10000"/>
                    <a:gd name="connsiteX26" fmla="*/ 9918 w 11828"/>
                    <a:gd name="connsiteY26" fmla="*/ 3987 h 10000"/>
                    <a:gd name="connsiteX27" fmla="*/ 10246 w 11828"/>
                    <a:gd name="connsiteY27" fmla="*/ 4454 h 10000"/>
                    <a:gd name="connsiteX28" fmla="*/ 10544 w 11828"/>
                    <a:gd name="connsiteY28" fmla="*/ 4933 h 10000"/>
                    <a:gd name="connsiteX29" fmla="*/ 10813 w 11828"/>
                    <a:gd name="connsiteY29" fmla="*/ 5412 h 10000"/>
                    <a:gd name="connsiteX30" fmla="*/ 11082 w 11828"/>
                    <a:gd name="connsiteY30" fmla="*/ 5913 h 10000"/>
                    <a:gd name="connsiteX31" fmla="*/ 11291 w 11828"/>
                    <a:gd name="connsiteY31" fmla="*/ 6425 h 10000"/>
                    <a:gd name="connsiteX32" fmla="*/ 11470 w 11828"/>
                    <a:gd name="connsiteY32" fmla="*/ 6938 h 10000"/>
                    <a:gd name="connsiteX33" fmla="*/ 11649 w 11828"/>
                    <a:gd name="connsiteY33" fmla="*/ 7461 h 10000"/>
                    <a:gd name="connsiteX34" fmla="*/ 11738 w 11828"/>
                    <a:gd name="connsiteY34" fmla="*/ 7984 h 10000"/>
                    <a:gd name="connsiteX35" fmla="*/ 11798 w 11828"/>
                    <a:gd name="connsiteY35" fmla="*/ 8519 h 10000"/>
                    <a:gd name="connsiteX36" fmla="*/ 11828 w 11828"/>
                    <a:gd name="connsiteY36" fmla="*/ 9042 h 10000"/>
                    <a:gd name="connsiteX37" fmla="*/ 11768 w 11828"/>
                    <a:gd name="connsiteY37" fmla="*/ 9566 h 10000"/>
                    <a:gd name="connsiteX38" fmla="*/ 11709 w 11828"/>
                    <a:gd name="connsiteY38" fmla="*/ 9577 h 10000"/>
                    <a:gd name="connsiteX39" fmla="*/ 11500 w 11828"/>
                    <a:gd name="connsiteY39" fmla="*/ 9588 h 10000"/>
                    <a:gd name="connsiteX40" fmla="*/ 11171 w 11828"/>
                    <a:gd name="connsiteY40" fmla="*/ 9610 h 10000"/>
                    <a:gd name="connsiteX41" fmla="*/ 10783 w 11828"/>
                    <a:gd name="connsiteY41" fmla="*/ 9644 h 10000"/>
                    <a:gd name="connsiteX42" fmla="*/ 10276 w 11828"/>
                    <a:gd name="connsiteY42" fmla="*/ 9677 h 10000"/>
                    <a:gd name="connsiteX43" fmla="*/ 9709 w 11828"/>
                    <a:gd name="connsiteY43" fmla="*/ 9710 h 10000"/>
                    <a:gd name="connsiteX44" fmla="*/ 9052 w 11828"/>
                    <a:gd name="connsiteY44" fmla="*/ 9755 h 10000"/>
                    <a:gd name="connsiteX45" fmla="*/ 8395 w 11828"/>
                    <a:gd name="connsiteY45" fmla="*/ 9800 h 10000"/>
                    <a:gd name="connsiteX46" fmla="*/ 7709 w 11828"/>
                    <a:gd name="connsiteY46" fmla="*/ 9844 h 10000"/>
                    <a:gd name="connsiteX47" fmla="*/ 6962 w 11828"/>
                    <a:gd name="connsiteY47" fmla="*/ 9878 h 10000"/>
                    <a:gd name="connsiteX48" fmla="*/ 6246 w 11828"/>
                    <a:gd name="connsiteY48" fmla="*/ 9922 h 10000"/>
                    <a:gd name="connsiteX49" fmla="*/ 5529 w 11828"/>
                    <a:gd name="connsiteY49" fmla="*/ 9944 h 10000"/>
                    <a:gd name="connsiteX50" fmla="*/ 4843 w 11828"/>
                    <a:gd name="connsiteY50" fmla="*/ 9967 h 10000"/>
                    <a:gd name="connsiteX51" fmla="*/ 4216 w 11828"/>
                    <a:gd name="connsiteY51" fmla="*/ 10000 h 10000"/>
                    <a:gd name="connsiteX52" fmla="*/ 3649 w 11828"/>
                    <a:gd name="connsiteY52" fmla="*/ 10000 h 10000"/>
                    <a:gd name="connsiteX53" fmla="*/ 3112 w 11828"/>
                    <a:gd name="connsiteY53" fmla="*/ 10000 h 10000"/>
                    <a:gd name="connsiteX54" fmla="*/ 3112 w 11828"/>
                    <a:gd name="connsiteY54" fmla="*/ 9978 h 10000"/>
                    <a:gd name="connsiteX55" fmla="*/ 3082 w 11828"/>
                    <a:gd name="connsiteY55" fmla="*/ 9889 h 10000"/>
                    <a:gd name="connsiteX56" fmla="*/ 3022 w 11828"/>
                    <a:gd name="connsiteY56" fmla="*/ 9766 h 10000"/>
                    <a:gd name="connsiteX57" fmla="*/ 2992 w 11828"/>
                    <a:gd name="connsiteY57" fmla="*/ 9599 h 10000"/>
                    <a:gd name="connsiteX58" fmla="*/ 2932 w 11828"/>
                    <a:gd name="connsiteY58" fmla="*/ 9388 h 10000"/>
                    <a:gd name="connsiteX59" fmla="*/ 2843 w 11828"/>
                    <a:gd name="connsiteY59" fmla="*/ 9143 h 10000"/>
                    <a:gd name="connsiteX60" fmla="*/ 2753 w 11828"/>
                    <a:gd name="connsiteY60" fmla="*/ 8853 h 10000"/>
                    <a:gd name="connsiteX61" fmla="*/ 2664 w 11828"/>
                    <a:gd name="connsiteY61" fmla="*/ 8552 h 10000"/>
                    <a:gd name="connsiteX62" fmla="*/ 2544 w 11828"/>
                    <a:gd name="connsiteY62" fmla="*/ 8207 h 10000"/>
                    <a:gd name="connsiteX63" fmla="*/ 2455 w 11828"/>
                    <a:gd name="connsiteY63" fmla="*/ 7862 h 10000"/>
                    <a:gd name="connsiteX64" fmla="*/ 2365 w 11828"/>
                    <a:gd name="connsiteY64" fmla="*/ 7483 h 10000"/>
                    <a:gd name="connsiteX65" fmla="*/ 2276 w 11828"/>
                    <a:gd name="connsiteY65" fmla="*/ 7105 h 10000"/>
                    <a:gd name="connsiteX66" fmla="*/ 2186 w 11828"/>
                    <a:gd name="connsiteY66" fmla="*/ 6715 h 10000"/>
                    <a:gd name="connsiteX67" fmla="*/ 2097 w 11828"/>
                    <a:gd name="connsiteY67" fmla="*/ 6314 h 10000"/>
                    <a:gd name="connsiteX68" fmla="*/ 1947 w 11828"/>
                    <a:gd name="connsiteY68" fmla="*/ 5512 h 10000"/>
                    <a:gd name="connsiteX69" fmla="*/ 1888 w 11828"/>
                    <a:gd name="connsiteY69" fmla="*/ 5122 h 10000"/>
                    <a:gd name="connsiteX70" fmla="*/ 1858 w 11828"/>
                    <a:gd name="connsiteY70" fmla="*/ 4744 h 10000"/>
                    <a:gd name="connsiteX71" fmla="*/ 1828 w 11828"/>
                    <a:gd name="connsiteY71" fmla="*/ 4388 h 10000"/>
                    <a:gd name="connsiteX72" fmla="*/ 1828 w 11828"/>
                    <a:gd name="connsiteY72" fmla="*/ 3708 h 10000"/>
                    <a:gd name="connsiteX73" fmla="*/ 1858 w 11828"/>
                    <a:gd name="connsiteY73" fmla="*/ 3419 h 10000"/>
                    <a:gd name="connsiteX74" fmla="*/ 1947 w 11828"/>
                    <a:gd name="connsiteY74" fmla="*/ 2918 h 10000"/>
                    <a:gd name="connsiteX75" fmla="*/ 2007 w 11828"/>
                    <a:gd name="connsiteY75" fmla="*/ 2450 h 10000"/>
                    <a:gd name="connsiteX76" fmla="*/ 0 w 11828"/>
                    <a:gd name="connsiteY76" fmla="*/ 1092 h 10000"/>
                    <a:gd name="connsiteX77" fmla="*/ 1888 w 11828"/>
                    <a:gd name="connsiteY77" fmla="*/ 111 h 10000"/>
                    <a:gd name="connsiteX78" fmla="*/ 1858 w 11828"/>
                    <a:gd name="connsiteY78" fmla="*/ 33 h 10000"/>
                    <a:gd name="connsiteX79" fmla="*/ 1858 w 11828"/>
                    <a:gd name="connsiteY79" fmla="*/ 0 h 10000"/>
                    <a:gd name="connsiteX0" fmla="*/ 1858 w 11828"/>
                    <a:gd name="connsiteY0" fmla="*/ 0 h 10000"/>
                    <a:gd name="connsiteX1" fmla="*/ 1947 w 11828"/>
                    <a:gd name="connsiteY1" fmla="*/ 0 h 10000"/>
                    <a:gd name="connsiteX2" fmla="*/ 2127 w 11828"/>
                    <a:gd name="connsiteY2" fmla="*/ 11 h 10000"/>
                    <a:gd name="connsiteX3" fmla="*/ 2425 w 11828"/>
                    <a:gd name="connsiteY3" fmla="*/ 22 h 10000"/>
                    <a:gd name="connsiteX4" fmla="*/ 2783 w 11828"/>
                    <a:gd name="connsiteY4" fmla="*/ 33 h 10000"/>
                    <a:gd name="connsiteX5" fmla="*/ 3231 w 11828"/>
                    <a:gd name="connsiteY5" fmla="*/ 45 h 10000"/>
                    <a:gd name="connsiteX6" fmla="*/ 3738 w 11828"/>
                    <a:gd name="connsiteY6" fmla="*/ 67 h 10000"/>
                    <a:gd name="connsiteX7" fmla="*/ 4276 w 11828"/>
                    <a:gd name="connsiteY7" fmla="*/ 67 h 10000"/>
                    <a:gd name="connsiteX8" fmla="*/ 4783 w 11828"/>
                    <a:gd name="connsiteY8" fmla="*/ 89 h 10000"/>
                    <a:gd name="connsiteX9" fmla="*/ 5321 w 11828"/>
                    <a:gd name="connsiteY9" fmla="*/ 100 h 10000"/>
                    <a:gd name="connsiteX10" fmla="*/ 5828 w 11828"/>
                    <a:gd name="connsiteY10" fmla="*/ 111 h 10000"/>
                    <a:gd name="connsiteX11" fmla="*/ 6306 w 11828"/>
                    <a:gd name="connsiteY11" fmla="*/ 111 h 10000"/>
                    <a:gd name="connsiteX12" fmla="*/ 6335 w 11828"/>
                    <a:gd name="connsiteY12" fmla="*/ 134 h 10000"/>
                    <a:gd name="connsiteX13" fmla="*/ 6395 w 11828"/>
                    <a:gd name="connsiteY13" fmla="*/ 189 h 10000"/>
                    <a:gd name="connsiteX14" fmla="*/ 6544 w 11828"/>
                    <a:gd name="connsiteY14" fmla="*/ 290 h 10000"/>
                    <a:gd name="connsiteX15" fmla="*/ 6694 w 11828"/>
                    <a:gd name="connsiteY15" fmla="*/ 434 h 10000"/>
                    <a:gd name="connsiteX16" fmla="*/ 6903 w 11828"/>
                    <a:gd name="connsiteY16" fmla="*/ 612 h 10000"/>
                    <a:gd name="connsiteX17" fmla="*/ 7141 w 11828"/>
                    <a:gd name="connsiteY17" fmla="*/ 824 h 10000"/>
                    <a:gd name="connsiteX18" fmla="*/ 7380 w 11828"/>
                    <a:gd name="connsiteY18" fmla="*/ 1069 h 10000"/>
                    <a:gd name="connsiteX19" fmla="*/ 7649 w 11828"/>
                    <a:gd name="connsiteY19" fmla="*/ 1347 h 10000"/>
                    <a:gd name="connsiteX20" fmla="*/ 7977 w 11828"/>
                    <a:gd name="connsiteY20" fmla="*/ 1648 h 10000"/>
                    <a:gd name="connsiteX21" fmla="*/ 8306 w 11828"/>
                    <a:gd name="connsiteY21" fmla="*/ 1982 h 10000"/>
                    <a:gd name="connsiteX22" fmla="*/ 8604 w 11828"/>
                    <a:gd name="connsiteY22" fmla="*/ 2339 h 10000"/>
                    <a:gd name="connsiteX23" fmla="*/ 8932 w 11828"/>
                    <a:gd name="connsiteY23" fmla="*/ 2728 h 10000"/>
                    <a:gd name="connsiteX24" fmla="*/ 9261 w 11828"/>
                    <a:gd name="connsiteY24" fmla="*/ 3129 h 10000"/>
                    <a:gd name="connsiteX25" fmla="*/ 9619 w 11828"/>
                    <a:gd name="connsiteY25" fmla="*/ 3552 h 10000"/>
                    <a:gd name="connsiteX26" fmla="*/ 9918 w 11828"/>
                    <a:gd name="connsiteY26" fmla="*/ 3987 h 10000"/>
                    <a:gd name="connsiteX27" fmla="*/ 10246 w 11828"/>
                    <a:gd name="connsiteY27" fmla="*/ 4454 h 10000"/>
                    <a:gd name="connsiteX28" fmla="*/ 10544 w 11828"/>
                    <a:gd name="connsiteY28" fmla="*/ 4933 h 10000"/>
                    <a:gd name="connsiteX29" fmla="*/ 10813 w 11828"/>
                    <a:gd name="connsiteY29" fmla="*/ 5412 h 10000"/>
                    <a:gd name="connsiteX30" fmla="*/ 11082 w 11828"/>
                    <a:gd name="connsiteY30" fmla="*/ 5913 h 10000"/>
                    <a:gd name="connsiteX31" fmla="*/ 11291 w 11828"/>
                    <a:gd name="connsiteY31" fmla="*/ 6425 h 10000"/>
                    <a:gd name="connsiteX32" fmla="*/ 11470 w 11828"/>
                    <a:gd name="connsiteY32" fmla="*/ 6938 h 10000"/>
                    <a:gd name="connsiteX33" fmla="*/ 11649 w 11828"/>
                    <a:gd name="connsiteY33" fmla="*/ 7461 h 10000"/>
                    <a:gd name="connsiteX34" fmla="*/ 11738 w 11828"/>
                    <a:gd name="connsiteY34" fmla="*/ 7984 h 10000"/>
                    <a:gd name="connsiteX35" fmla="*/ 11798 w 11828"/>
                    <a:gd name="connsiteY35" fmla="*/ 8519 h 10000"/>
                    <a:gd name="connsiteX36" fmla="*/ 11828 w 11828"/>
                    <a:gd name="connsiteY36" fmla="*/ 9042 h 10000"/>
                    <a:gd name="connsiteX37" fmla="*/ 11768 w 11828"/>
                    <a:gd name="connsiteY37" fmla="*/ 9566 h 10000"/>
                    <a:gd name="connsiteX38" fmla="*/ 11709 w 11828"/>
                    <a:gd name="connsiteY38" fmla="*/ 9577 h 10000"/>
                    <a:gd name="connsiteX39" fmla="*/ 11500 w 11828"/>
                    <a:gd name="connsiteY39" fmla="*/ 9588 h 10000"/>
                    <a:gd name="connsiteX40" fmla="*/ 11171 w 11828"/>
                    <a:gd name="connsiteY40" fmla="*/ 9610 h 10000"/>
                    <a:gd name="connsiteX41" fmla="*/ 10783 w 11828"/>
                    <a:gd name="connsiteY41" fmla="*/ 9644 h 10000"/>
                    <a:gd name="connsiteX42" fmla="*/ 10276 w 11828"/>
                    <a:gd name="connsiteY42" fmla="*/ 9677 h 10000"/>
                    <a:gd name="connsiteX43" fmla="*/ 9709 w 11828"/>
                    <a:gd name="connsiteY43" fmla="*/ 9710 h 10000"/>
                    <a:gd name="connsiteX44" fmla="*/ 9052 w 11828"/>
                    <a:gd name="connsiteY44" fmla="*/ 9755 h 10000"/>
                    <a:gd name="connsiteX45" fmla="*/ 8395 w 11828"/>
                    <a:gd name="connsiteY45" fmla="*/ 9800 h 10000"/>
                    <a:gd name="connsiteX46" fmla="*/ 7709 w 11828"/>
                    <a:gd name="connsiteY46" fmla="*/ 9844 h 10000"/>
                    <a:gd name="connsiteX47" fmla="*/ 6962 w 11828"/>
                    <a:gd name="connsiteY47" fmla="*/ 9878 h 10000"/>
                    <a:gd name="connsiteX48" fmla="*/ 6246 w 11828"/>
                    <a:gd name="connsiteY48" fmla="*/ 9922 h 10000"/>
                    <a:gd name="connsiteX49" fmla="*/ 5529 w 11828"/>
                    <a:gd name="connsiteY49" fmla="*/ 9944 h 10000"/>
                    <a:gd name="connsiteX50" fmla="*/ 4843 w 11828"/>
                    <a:gd name="connsiteY50" fmla="*/ 9967 h 10000"/>
                    <a:gd name="connsiteX51" fmla="*/ 4216 w 11828"/>
                    <a:gd name="connsiteY51" fmla="*/ 10000 h 10000"/>
                    <a:gd name="connsiteX52" fmla="*/ 3649 w 11828"/>
                    <a:gd name="connsiteY52" fmla="*/ 10000 h 10000"/>
                    <a:gd name="connsiteX53" fmla="*/ 3112 w 11828"/>
                    <a:gd name="connsiteY53" fmla="*/ 10000 h 10000"/>
                    <a:gd name="connsiteX54" fmla="*/ 3112 w 11828"/>
                    <a:gd name="connsiteY54" fmla="*/ 9978 h 10000"/>
                    <a:gd name="connsiteX55" fmla="*/ 3082 w 11828"/>
                    <a:gd name="connsiteY55" fmla="*/ 9889 h 10000"/>
                    <a:gd name="connsiteX56" fmla="*/ 3022 w 11828"/>
                    <a:gd name="connsiteY56" fmla="*/ 9766 h 10000"/>
                    <a:gd name="connsiteX57" fmla="*/ 2992 w 11828"/>
                    <a:gd name="connsiteY57" fmla="*/ 9599 h 10000"/>
                    <a:gd name="connsiteX58" fmla="*/ 2932 w 11828"/>
                    <a:gd name="connsiteY58" fmla="*/ 9388 h 10000"/>
                    <a:gd name="connsiteX59" fmla="*/ 2843 w 11828"/>
                    <a:gd name="connsiteY59" fmla="*/ 9143 h 10000"/>
                    <a:gd name="connsiteX60" fmla="*/ 2753 w 11828"/>
                    <a:gd name="connsiteY60" fmla="*/ 8853 h 10000"/>
                    <a:gd name="connsiteX61" fmla="*/ 2664 w 11828"/>
                    <a:gd name="connsiteY61" fmla="*/ 8552 h 10000"/>
                    <a:gd name="connsiteX62" fmla="*/ 2544 w 11828"/>
                    <a:gd name="connsiteY62" fmla="*/ 8207 h 10000"/>
                    <a:gd name="connsiteX63" fmla="*/ 2455 w 11828"/>
                    <a:gd name="connsiteY63" fmla="*/ 7862 h 10000"/>
                    <a:gd name="connsiteX64" fmla="*/ 2365 w 11828"/>
                    <a:gd name="connsiteY64" fmla="*/ 7483 h 10000"/>
                    <a:gd name="connsiteX65" fmla="*/ 2276 w 11828"/>
                    <a:gd name="connsiteY65" fmla="*/ 7105 h 10000"/>
                    <a:gd name="connsiteX66" fmla="*/ 2186 w 11828"/>
                    <a:gd name="connsiteY66" fmla="*/ 6715 h 10000"/>
                    <a:gd name="connsiteX67" fmla="*/ 2097 w 11828"/>
                    <a:gd name="connsiteY67" fmla="*/ 6314 h 10000"/>
                    <a:gd name="connsiteX68" fmla="*/ 1947 w 11828"/>
                    <a:gd name="connsiteY68" fmla="*/ 5512 h 10000"/>
                    <a:gd name="connsiteX69" fmla="*/ 1888 w 11828"/>
                    <a:gd name="connsiteY69" fmla="*/ 5122 h 10000"/>
                    <a:gd name="connsiteX70" fmla="*/ 1858 w 11828"/>
                    <a:gd name="connsiteY70" fmla="*/ 4744 h 10000"/>
                    <a:gd name="connsiteX71" fmla="*/ 1828 w 11828"/>
                    <a:gd name="connsiteY71" fmla="*/ 4388 h 10000"/>
                    <a:gd name="connsiteX72" fmla="*/ 1828 w 11828"/>
                    <a:gd name="connsiteY72" fmla="*/ 3708 h 10000"/>
                    <a:gd name="connsiteX73" fmla="*/ 1858 w 11828"/>
                    <a:gd name="connsiteY73" fmla="*/ 3419 h 10000"/>
                    <a:gd name="connsiteX74" fmla="*/ 1947 w 11828"/>
                    <a:gd name="connsiteY74" fmla="*/ 2918 h 10000"/>
                    <a:gd name="connsiteX75" fmla="*/ 2007 w 11828"/>
                    <a:gd name="connsiteY75" fmla="*/ 2450 h 10000"/>
                    <a:gd name="connsiteX76" fmla="*/ 0 w 11828"/>
                    <a:gd name="connsiteY76" fmla="*/ 1092 h 10000"/>
                    <a:gd name="connsiteX77" fmla="*/ 1858 w 11828"/>
                    <a:gd name="connsiteY77" fmla="*/ 33 h 10000"/>
                    <a:gd name="connsiteX78" fmla="*/ 1858 w 11828"/>
                    <a:gd name="connsiteY78" fmla="*/ 0 h 10000"/>
                    <a:gd name="connsiteX0" fmla="*/ 1858 w 11828"/>
                    <a:gd name="connsiteY0" fmla="*/ 33 h 10000"/>
                    <a:gd name="connsiteX1" fmla="*/ 1947 w 11828"/>
                    <a:gd name="connsiteY1" fmla="*/ 0 h 10000"/>
                    <a:gd name="connsiteX2" fmla="*/ 2127 w 11828"/>
                    <a:gd name="connsiteY2" fmla="*/ 11 h 10000"/>
                    <a:gd name="connsiteX3" fmla="*/ 2425 w 11828"/>
                    <a:gd name="connsiteY3" fmla="*/ 22 h 10000"/>
                    <a:gd name="connsiteX4" fmla="*/ 2783 w 11828"/>
                    <a:gd name="connsiteY4" fmla="*/ 33 h 10000"/>
                    <a:gd name="connsiteX5" fmla="*/ 3231 w 11828"/>
                    <a:gd name="connsiteY5" fmla="*/ 45 h 10000"/>
                    <a:gd name="connsiteX6" fmla="*/ 3738 w 11828"/>
                    <a:gd name="connsiteY6" fmla="*/ 67 h 10000"/>
                    <a:gd name="connsiteX7" fmla="*/ 4276 w 11828"/>
                    <a:gd name="connsiteY7" fmla="*/ 67 h 10000"/>
                    <a:gd name="connsiteX8" fmla="*/ 4783 w 11828"/>
                    <a:gd name="connsiteY8" fmla="*/ 89 h 10000"/>
                    <a:gd name="connsiteX9" fmla="*/ 5321 w 11828"/>
                    <a:gd name="connsiteY9" fmla="*/ 100 h 10000"/>
                    <a:gd name="connsiteX10" fmla="*/ 5828 w 11828"/>
                    <a:gd name="connsiteY10" fmla="*/ 111 h 10000"/>
                    <a:gd name="connsiteX11" fmla="*/ 6306 w 11828"/>
                    <a:gd name="connsiteY11" fmla="*/ 111 h 10000"/>
                    <a:gd name="connsiteX12" fmla="*/ 6335 w 11828"/>
                    <a:gd name="connsiteY12" fmla="*/ 134 h 10000"/>
                    <a:gd name="connsiteX13" fmla="*/ 6395 w 11828"/>
                    <a:gd name="connsiteY13" fmla="*/ 189 h 10000"/>
                    <a:gd name="connsiteX14" fmla="*/ 6544 w 11828"/>
                    <a:gd name="connsiteY14" fmla="*/ 290 h 10000"/>
                    <a:gd name="connsiteX15" fmla="*/ 6694 w 11828"/>
                    <a:gd name="connsiteY15" fmla="*/ 434 h 10000"/>
                    <a:gd name="connsiteX16" fmla="*/ 6903 w 11828"/>
                    <a:gd name="connsiteY16" fmla="*/ 612 h 10000"/>
                    <a:gd name="connsiteX17" fmla="*/ 7141 w 11828"/>
                    <a:gd name="connsiteY17" fmla="*/ 824 h 10000"/>
                    <a:gd name="connsiteX18" fmla="*/ 7380 w 11828"/>
                    <a:gd name="connsiteY18" fmla="*/ 1069 h 10000"/>
                    <a:gd name="connsiteX19" fmla="*/ 7649 w 11828"/>
                    <a:gd name="connsiteY19" fmla="*/ 1347 h 10000"/>
                    <a:gd name="connsiteX20" fmla="*/ 7977 w 11828"/>
                    <a:gd name="connsiteY20" fmla="*/ 1648 h 10000"/>
                    <a:gd name="connsiteX21" fmla="*/ 8306 w 11828"/>
                    <a:gd name="connsiteY21" fmla="*/ 1982 h 10000"/>
                    <a:gd name="connsiteX22" fmla="*/ 8604 w 11828"/>
                    <a:gd name="connsiteY22" fmla="*/ 2339 h 10000"/>
                    <a:gd name="connsiteX23" fmla="*/ 8932 w 11828"/>
                    <a:gd name="connsiteY23" fmla="*/ 2728 h 10000"/>
                    <a:gd name="connsiteX24" fmla="*/ 9261 w 11828"/>
                    <a:gd name="connsiteY24" fmla="*/ 3129 h 10000"/>
                    <a:gd name="connsiteX25" fmla="*/ 9619 w 11828"/>
                    <a:gd name="connsiteY25" fmla="*/ 3552 h 10000"/>
                    <a:gd name="connsiteX26" fmla="*/ 9918 w 11828"/>
                    <a:gd name="connsiteY26" fmla="*/ 3987 h 10000"/>
                    <a:gd name="connsiteX27" fmla="*/ 10246 w 11828"/>
                    <a:gd name="connsiteY27" fmla="*/ 4454 h 10000"/>
                    <a:gd name="connsiteX28" fmla="*/ 10544 w 11828"/>
                    <a:gd name="connsiteY28" fmla="*/ 4933 h 10000"/>
                    <a:gd name="connsiteX29" fmla="*/ 10813 w 11828"/>
                    <a:gd name="connsiteY29" fmla="*/ 5412 h 10000"/>
                    <a:gd name="connsiteX30" fmla="*/ 11082 w 11828"/>
                    <a:gd name="connsiteY30" fmla="*/ 5913 h 10000"/>
                    <a:gd name="connsiteX31" fmla="*/ 11291 w 11828"/>
                    <a:gd name="connsiteY31" fmla="*/ 6425 h 10000"/>
                    <a:gd name="connsiteX32" fmla="*/ 11470 w 11828"/>
                    <a:gd name="connsiteY32" fmla="*/ 6938 h 10000"/>
                    <a:gd name="connsiteX33" fmla="*/ 11649 w 11828"/>
                    <a:gd name="connsiteY33" fmla="*/ 7461 h 10000"/>
                    <a:gd name="connsiteX34" fmla="*/ 11738 w 11828"/>
                    <a:gd name="connsiteY34" fmla="*/ 7984 h 10000"/>
                    <a:gd name="connsiteX35" fmla="*/ 11798 w 11828"/>
                    <a:gd name="connsiteY35" fmla="*/ 8519 h 10000"/>
                    <a:gd name="connsiteX36" fmla="*/ 11828 w 11828"/>
                    <a:gd name="connsiteY36" fmla="*/ 9042 h 10000"/>
                    <a:gd name="connsiteX37" fmla="*/ 11768 w 11828"/>
                    <a:gd name="connsiteY37" fmla="*/ 9566 h 10000"/>
                    <a:gd name="connsiteX38" fmla="*/ 11709 w 11828"/>
                    <a:gd name="connsiteY38" fmla="*/ 9577 h 10000"/>
                    <a:gd name="connsiteX39" fmla="*/ 11500 w 11828"/>
                    <a:gd name="connsiteY39" fmla="*/ 9588 h 10000"/>
                    <a:gd name="connsiteX40" fmla="*/ 11171 w 11828"/>
                    <a:gd name="connsiteY40" fmla="*/ 9610 h 10000"/>
                    <a:gd name="connsiteX41" fmla="*/ 10783 w 11828"/>
                    <a:gd name="connsiteY41" fmla="*/ 9644 h 10000"/>
                    <a:gd name="connsiteX42" fmla="*/ 10276 w 11828"/>
                    <a:gd name="connsiteY42" fmla="*/ 9677 h 10000"/>
                    <a:gd name="connsiteX43" fmla="*/ 9709 w 11828"/>
                    <a:gd name="connsiteY43" fmla="*/ 9710 h 10000"/>
                    <a:gd name="connsiteX44" fmla="*/ 9052 w 11828"/>
                    <a:gd name="connsiteY44" fmla="*/ 9755 h 10000"/>
                    <a:gd name="connsiteX45" fmla="*/ 8395 w 11828"/>
                    <a:gd name="connsiteY45" fmla="*/ 9800 h 10000"/>
                    <a:gd name="connsiteX46" fmla="*/ 7709 w 11828"/>
                    <a:gd name="connsiteY46" fmla="*/ 9844 h 10000"/>
                    <a:gd name="connsiteX47" fmla="*/ 6962 w 11828"/>
                    <a:gd name="connsiteY47" fmla="*/ 9878 h 10000"/>
                    <a:gd name="connsiteX48" fmla="*/ 6246 w 11828"/>
                    <a:gd name="connsiteY48" fmla="*/ 9922 h 10000"/>
                    <a:gd name="connsiteX49" fmla="*/ 5529 w 11828"/>
                    <a:gd name="connsiteY49" fmla="*/ 9944 h 10000"/>
                    <a:gd name="connsiteX50" fmla="*/ 4843 w 11828"/>
                    <a:gd name="connsiteY50" fmla="*/ 9967 h 10000"/>
                    <a:gd name="connsiteX51" fmla="*/ 4216 w 11828"/>
                    <a:gd name="connsiteY51" fmla="*/ 10000 h 10000"/>
                    <a:gd name="connsiteX52" fmla="*/ 3649 w 11828"/>
                    <a:gd name="connsiteY52" fmla="*/ 10000 h 10000"/>
                    <a:gd name="connsiteX53" fmla="*/ 3112 w 11828"/>
                    <a:gd name="connsiteY53" fmla="*/ 10000 h 10000"/>
                    <a:gd name="connsiteX54" fmla="*/ 3112 w 11828"/>
                    <a:gd name="connsiteY54" fmla="*/ 9978 h 10000"/>
                    <a:gd name="connsiteX55" fmla="*/ 3082 w 11828"/>
                    <a:gd name="connsiteY55" fmla="*/ 9889 h 10000"/>
                    <a:gd name="connsiteX56" fmla="*/ 3022 w 11828"/>
                    <a:gd name="connsiteY56" fmla="*/ 9766 h 10000"/>
                    <a:gd name="connsiteX57" fmla="*/ 2992 w 11828"/>
                    <a:gd name="connsiteY57" fmla="*/ 9599 h 10000"/>
                    <a:gd name="connsiteX58" fmla="*/ 2932 w 11828"/>
                    <a:gd name="connsiteY58" fmla="*/ 9388 h 10000"/>
                    <a:gd name="connsiteX59" fmla="*/ 2843 w 11828"/>
                    <a:gd name="connsiteY59" fmla="*/ 9143 h 10000"/>
                    <a:gd name="connsiteX60" fmla="*/ 2753 w 11828"/>
                    <a:gd name="connsiteY60" fmla="*/ 8853 h 10000"/>
                    <a:gd name="connsiteX61" fmla="*/ 2664 w 11828"/>
                    <a:gd name="connsiteY61" fmla="*/ 8552 h 10000"/>
                    <a:gd name="connsiteX62" fmla="*/ 2544 w 11828"/>
                    <a:gd name="connsiteY62" fmla="*/ 8207 h 10000"/>
                    <a:gd name="connsiteX63" fmla="*/ 2455 w 11828"/>
                    <a:gd name="connsiteY63" fmla="*/ 7862 h 10000"/>
                    <a:gd name="connsiteX64" fmla="*/ 2365 w 11828"/>
                    <a:gd name="connsiteY64" fmla="*/ 7483 h 10000"/>
                    <a:gd name="connsiteX65" fmla="*/ 2276 w 11828"/>
                    <a:gd name="connsiteY65" fmla="*/ 7105 h 10000"/>
                    <a:gd name="connsiteX66" fmla="*/ 2186 w 11828"/>
                    <a:gd name="connsiteY66" fmla="*/ 6715 h 10000"/>
                    <a:gd name="connsiteX67" fmla="*/ 2097 w 11828"/>
                    <a:gd name="connsiteY67" fmla="*/ 6314 h 10000"/>
                    <a:gd name="connsiteX68" fmla="*/ 1947 w 11828"/>
                    <a:gd name="connsiteY68" fmla="*/ 5512 h 10000"/>
                    <a:gd name="connsiteX69" fmla="*/ 1888 w 11828"/>
                    <a:gd name="connsiteY69" fmla="*/ 5122 h 10000"/>
                    <a:gd name="connsiteX70" fmla="*/ 1858 w 11828"/>
                    <a:gd name="connsiteY70" fmla="*/ 4744 h 10000"/>
                    <a:gd name="connsiteX71" fmla="*/ 1828 w 11828"/>
                    <a:gd name="connsiteY71" fmla="*/ 4388 h 10000"/>
                    <a:gd name="connsiteX72" fmla="*/ 1828 w 11828"/>
                    <a:gd name="connsiteY72" fmla="*/ 3708 h 10000"/>
                    <a:gd name="connsiteX73" fmla="*/ 1858 w 11828"/>
                    <a:gd name="connsiteY73" fmla="*/ 3419 h 10000"/>
                    <a:gd name="connsiteX74" fmla="*/ 1947 w 11828"/>
                    <a:gd name="connsiteY74" fmla="*/ 2918 h 10000"/>
                    <a:gd name="connsiteX75" fmla="*/ 2007 w 11828"/>
                    <a:gd name="connsiteY75" fmla="*/ 2450 h 10000"/>
                    <a:gd name="connsiteX76" fmla="*/ 0 w 11828"/>
                    <a:gd name="connsiteY76" fmla="*/ 1092 h 10000"/>
                    <a:gd name="connsiteX77" fmla="*/ 1858 w 11828"/>
                    <a:gd name="connsiteY77" fmla="*/ 33 h 10000"/>
                    <a:gd name="connsiteX0" fmla="*/ 0 w 11828"/>
                    <a:gd name="connsiteY0" fmla="*/ 1092 h 10000"/>
                    <a:gd name="connsiteX1" fmla="*/ 1947 w 11828"/>
                    <a:gd name="connsiteY1" fmla="*/ 0 h 10000"/>
                    <a:gd name="connsiteX2" fmla="*/ 2127 w 11828"/>
                    <a:gd name="connsiteY2" fmla="*/ 11 h 10000"/>
                    <a:gd name="connsiteX3" fmla="*/ 2425 w 11828"/>
                    <a:gd name="connsiteY3" fmla="*/ 22 h 10000"/>
                    <a:gd name="connsiteX4" fmla="*/ 2783 w 11828"/>
                    <a:gd name="connsiteY4" fmla="*/ 33 h 10000"/>
                    <a:gd name="connsiteX5" fmla="*/ 3231 w 11828"/>
                    <a:gd name="connsiteY5" fmla="*/ 45 h 10000"/>
                    <a:gd name="connsiteX6" fmla="*/ 3738 w 11828"/>
                    <a:gd name="connsiteY6" fmla="*/ 67 h 10000"/>
                    <a:gd name="connsiteX7" fmla="*/ 4276 w 11828"/>
                    <a:gd name="connsiteY7" fmla="*/ 67 h 10000"/>
                    <a:gd name="connsiteX8" fmla="*/ 4783 w 11828"/>
                    <a:gd name="connsiteY8" fmla="*/ 89 h 10000"/>
                    <a:gd name="connsiteX9" fmla="*/ 5321 w 11828"/>
                    <a:gd name="connsiteY9" fmla="*/ 100 h 10000"/>
                    <a:gd name="connsiteX10" fmla="*/ 5828 w 11828"/>
                    <a:gd name="connsiteY10" fmla="*/ 111 h 10000"/>
                    <a:gd name="connsiteX11" fmla="*/ 6306 w 11828"/>
                    <a:gd name="connsiteY11" fmla="*/ 111 h 10000"/>
                    <a:gd name="connsiteX12" fmla="*/ 6335 w 11828"/>
                    <a:gd name="connsiteY12" fmla="*/ 134 h 10000"/>
                    <a:gd name="connsiteX13" fmla="*/ 6395 w 11828"/>
                    <a:gd name="connsiteY13" fmla="*/ 189 h 10000"/>
                    <a:gd name="connsiteX14" fmla="*/ 6544 w 11828"/>
                    <a:gd name="connsiteY14" fmla="*/ 290 h 10000"/>
                    <a:gd name="connsiteX15" fmla="*/ 6694 w 11828"/>
                    <a:gd name="connsiteY15" fmla="*/ 434 h 10000"/>
                    <a:gd name="connsiteX16" fmla="*/ 6903 w 11828"/>
                    <a:gd name="connsiteY16" fmla="*/ 612 h 10000"/>
                    <a:gd name="connsiteX17" fmla="*/ 7141 w 11828"/>
                    <a:gd name="connsiteY17" fmla="*/ 824 h 10000"/>
                    <a:gd name="connsiteX18" fmla="*/ 7380 w 11828"/>
                    <a:gd name="connsiteY18" fmla="*/ 1069 h 10000"/>
                    <a:gd name="connsiteX19" fmla="*/ 7649 w 11828"/>
                    <a:gd name="connsiteY19" fmla="*/ 1347 h 10000"/>
                    <a:gd name="connsiteX20" fmla="*/ 7977 w 11828"/>
                    <a:gd name="connsiteY20" fmla="*/ 1648 h 10000"/>
                    <a:gd name="connsiteX21" fmla="*/ 8306 w 11828"/>
                    <a:gd name="connsiteY21" fmla="*/ 1982 h 10000"/>
                    <a:gd name="connsiteX22" fmla="*/ 8604 w 11828"/>
                    <a:gd name="connsiteY22" fmla="*/ 2339 h 10000"/>
                    <a:gd name="connsiteX23" fmla="*/ 8932 w 11828"/>
                    <a:gd name="connsiteY23" fmla="*/ 2728 h 10000"/>
                    <a:gd name="connsiteX24" fmla="*/ 9261 w 11828"/>
                    <a:gd name="connsiteY24" fmla="*/ 3129 h 10000"/>
                    <a:gd name="connsiteX25" fmla="*/ 9619 w 11828"/>
                    <a:gd name="connsiteY25" fmla="*/ 3552 h 10000"/>
                    <a:gd name="connsiteX26" fmla="*/ 9918 w 11828"/>
                    <a:gd name="connsiteY26" fmla="*/ 3987 h 10000"/>
                    <a:gd name="connsiteX27" fmla="*/ 10246 w 11828"/>
                    <a:gd name="connsiteY27" fmla="*/ 4454 h 10000"/>
                    <a:gd name="connsiteX28" fmla="*/ 10544 w 11828"/>
                    <a:gd name="connsiteY28" fmla="*/ 4933 h 10000"/>
                    <a:gd name="connsiteX29" fmla="*/ 10813 w 11828"/>
                    <a:gd name="connsiteY29" fmla="*/ 5412 h 10000"/>
                    <a:gd name="connsiteX30" fmla="*/ 11082 w 11828"/>
                    <a:gd name="connsiteY30" fmla="*/ 5913 h 10000"/>
                    <a:gd name="connsiteX31" fmla="*/ 11291 w 11828"/>
                    <a:gd name="connsiteY31" fmla="*/ 6425 h 10000"/>
                    <a:gd name="connsiteX32" fmla="*/ 11470 w 11828"/>
                    <a:gd name="connsiteY32" fmla="*/ 6938 h 10000"/>
                    <a:gd name="connsiteX33" fmla="*/ 11649 w 11828"/>
                    <a:gd name="connsiteY33" fmla="*/ 7461 h 10000"/>
                    <a:gd name="connsiteX34" fmla="*/ 11738 w 11828"/>
                    <a:gd name="connsiteY34" fmla="*/ 7984 h 10000"/>
                    <a:gd name="connsiteX35" fmla="*/ 11798 w 11828"/>
                    <a:gd name="connsiteY35" fmla="*/ 8519 h 10000"/>
                    <a:gd name="connsiteX36" fmla="*/ 11828 w 11828"/>
                    <a:gd name="connsiteY36" fmla="*/ 9042 h 10000"/>
                    <a:gd name="connsiteX37" fmla="*/ 11768 w 11828"/>
                    <a:gd name="connsiteY37" fmla="*/ 9566 h 10000"/>
                    <a:gd name="connsiteX38" fmla="*/ 11709 w 11828"/>
                    <a:gd name="connsiteY38" fmla="*/ 9577 h 10000"/>
                    <a:gd name="connsiteX39" fmla="*/ 11500 w 11828"/>
                    <a:gd name="connsiteY39" fmla="*/ 9588 h 10000"/>
                    <a:gd name="connsiteX40" fmla="*/ 11171 w 11828"/>
                    <a:gd name="connsiteY40" fmla="*/ 9610 h 10000"/>
                    <a:gd name="connsiteX41" fmla="*/ 10783 w 11828"/>
                    <a:gd name="connsiteY41" fmla="*/ 9644 h 10000"/>
                    <a:gd name="connsiteX42" fmla="*/ 10276 w 11828"/>
                    <a:gd name="connsiteY42" fmla="*/ 9677 h 10000"/>
                    <a:gd name="connsiteX43" fmla="*/ 9709 w 11828"/>
                    <a:gd name="connsiteY43" fmla="*/ 9710 h 10000"/>
                    <a:gd name="connsiteX44" fmla="*/ 9052 w 11828"/>
                    <a:gd name="connsiteY44" fmla="*/ 9755 h 10000"/>
                    <a:gd name="connsiteX45" fmla="*/ 8395 w 11828"/>
                    <a:gd name="connsiteY45" fmla="*/ 9800 h 10000"/>
                    <a:gd name="connsiteX46" fmla="*/ 7709 w 11828"/>
                    <a:gd name="connsiteY46" fmla="*/ 9844 h 10000"/>
                    <a:gd name="connsiteX47" fmla="*/ 6962 w 11828"/>
                    <a:gd name="connsiteY47" fmla="*/ 9878 h 10000"/>
                    <a:gd name="connsiteX48" fmla="*/ 6246 w 11828"/>
                    <a:gd name="connsiteY48" fmla="*/ 9922 h 10000"/>
                    <a:gd name="connsiteX49" fmla="*/ 5529 w 11828"/>
                    <a:gd name="connsiteY49" fmla="*/ 9944 h 10000"/>
                    <a:gd name="connsiteX50" fmla="*/ 4843 w 11828"/>
                    <a:gd name="connsiteY50" fmla="*/ 9967 h 10000"/>
                    <a:gd name="connsiteX51" fmla="*/ 4216 w 11828"/>
                    <a:gd name="connsiteY51" fmla="*/ 10000 h 10000"/>
                    <a:gd name="connsiteX52" fmla="*/ 3649 w 11828"/>
                    <a:gd name="connsiteY52" fmla="*/ 10000 h 10000"/>
                    <a:gd name="connsiteX53" fmla="*/ 3112 w 11828"/>
                    <a:gd name="connsiteY53" fmla="*/ 10000 h 10000"/>
                    <a:gd name="connsiteX54" fmla="*/ 3112 w 11828"/>
                    <a:gd name="connsiteY54" fmla="*/ 9978 h 10000"/>
                    <a:gd name="connsiteX55" fmla="*/ 3082 w 11828"/>
                    <a:gd name="connsiteY55" fmla="*/ 9889 h 10000"/>
                    <a:gd name="connsiteX56" fmla="*/ 3022 w 11828"/>
                    <a:gd name="connsiteY56" fmla="*/ 9766 h 10000"/>
                    <a:gd name="connsiteX57" fmla="*/ 2992 w 11828"/>
                    <a:gd name="connsiteY57" fmla="*/ 9599 h 10000"/>
                    <a:gd name="connsiteX58" fmla="*/ 2932 w 11828"/>
                    <a:gd name="connsiteY58" fmla="*/ 9388 h 10000"/>
                    <a:gd name="connsiteX59" fmla="*/ 2843 w 11828"/>
                    <a:gd name="connsiteY59" fmla="*/ 9143 h 10000"/>
                    <a:gd name="connsiteX60" fmla="*/ 2753 w 11828"/>
                    <a:gd name="connsiteY60" fmla="*/ 8853 h 10000"/>
                    <a:gd name="connsiteX61" fmla="*/ 2664 w 11828"/>
                    <a:gd name="connsiteY61" fmla="*/ 8552 h 10000"/>
                    <a:gd name="connsiteX62" fmla="*/ 2544 w 11828"/>
                    <a:gd name="connsiteY62" fmla="*/ 8207 h 10000"/>
                    <a:gd name="connsiteX63" fmla="*/ 2455 w 11828"/>
                    <a:gd name="connsiteY63" fmla="*/ 7862 h 10000"/>
                    <a:gd name="connsiteX64" fmla="*/ 2365 w 11828"/>
                    <a:gd name="connsiteY64" fmla="*/ 7483 h 10000"/>
                    <a:gd name="connsiteX65" fmla="*/ 2276 w 11828"/>
                    <a:gd name="connsiteY65" fmla="*/ 7105 h 10000"/>
                    <a:gd name="connsiteX66" fmla="*/ 2186 w 11828"/>
                    <a:gd name="connsiteY66" fmla="*/ 6715 h 10000"/>
                    <a:gd name="connsiteX67" fmla="*/ 2097 w 11828"/>
                    <a:gd name="connsiteY67" fmla="*/ 6314 h 10000"/>
                    <a:gd name="connsiteX68" fmla="*/ 1947 w 11828"/>
                    <a:gd name="connsiteY68" fmla="*/ 5512 h 10000"/>
                    <a:gd name="connsiteX69" fmla="*/ 1888 w 11828"/>
                    <a:gd name="connsiteY69" fmla="*/ 5122 h 10000"/>
                    <a:gd name="connsiteX70" fmla="*/ 1858 w 11828"/>
                    <a:gd name="connsiteY70" fmla="*/ 4744 h 10000"/>
                    <a:gd name="connsiteX71" fmla="*/ 1828 w 11828"/>
                    <a:gd name="connsiteY71" fmla="*/ 4388 h 10000"/>
                    <a:gd name="connsiteX72" fmla="*/ 1828 w 11828"/>
                    <a:gd name="connsiteY72" fmla="*/ 3708 h 10000"/>
                    <a:gd name="connsiteX73" fmla="*/ 1858 w 11828"/>
                    <a:gd name="connsiteY73" fmla="*/ 3419 h 10000"/>
                    <a:gd name="connsiteX74" fmla="*/ 1947 w 11828"/>
                    <a:gd name="connsiteY74" fmla="*/ 2918 h 10000"/>
                    <a:gd name="connsiteX75" fmla="*/ 2007 w 11828"/>
                    <a:gd name="connsiteY75" fmla="*/ 2450 h 10000"/>
                    <a:gd name="connsiteX76" fmla="*/ 0 w 11828"/>
                    <a:gd name="connsiteY76" fmla="*/ 1092 h 10000"/>
                    <a:gd name="connsiteX0" fmla="*/ 0 w 11828"/>
                    <a:gd name="connsiteY0" fmla="*/ 1081 h 9989"/>
                    <a:gd name="connsiteX1" fmla="*/ 2127 w 11828"/>
                    <a:gd name="connsiteY1" fmla="*/ 0 h 9989"/>
                    <a:gd name="connsiteX2" fmla="*/ 2425 w 11828"/>
                    <a:gd name="connsiteY2" fmla="*/ 11 h 9989"/>
                    <a:gd name="connsiteX3" fmla="*/ 2783 w 11828"/>
                    <a:gd name="connsiteY3" fmla="*/ 22 h 9989"/>
                    <a:gd name="connsiteX4" fmla="*/ 3231 w 11828"/>
                    <a:gd name="connsiteY4" fmla="*/ 34 h 9989"/>
                    <a:gd name="connsiteX5" fmla="*/ 3738 w 11828"/>
                    <a:gd name="connsiteY5" fmla="*/ 56 h 9989"/>
                    <a:gd name="connsiteX6" fmla="*/ 4276 w 11828"/>
                    <a:gd name="connsiteY6" fmla="*/ 56 h 9989"/>
                    <a:gd name="connsiteX7" fmla="*/ 4783 w 11828"/>
                    <a:gd name="connsiteY7" fmla="*/ 78 h 9989"/>
                    <a:gd name="connsiteX8" fmla="*/ 5321 w 11828"/>
                    <a:gd name="connsiteY8" fmla="*/ 89 h 9989"/>
                    <a:gd name="connsiteX9" fmla="*/ 5828 w 11828"/>
                    <a:gd name="connsiteY9" fmla="*/ 100 h 9989"/>
                    <a:gd name="connsiteX10" fmla="*/ 6306 w 11828"/>
                    <a:gd name="connsiteY10" fmla="*/ 100 h 9989"/>
                    <a:gd name="connsiteX11" fmla="*/ 6335 w 11828"/>
                    <a:gd name="connsiteY11" fmla="*/ 123 h 9989"/>
                    <a:gd name="connsiteX12" fmla="*/ 6395 w 11828"/>
                    <a:gd name="connsiteY12" fmla="*/ 178 h 9989"/>
                    <a:gd name="connsiteX13" fmla="*/ 6544 w 11828"/>
                    <a:gd name="connsiteY13" fmla="*/ 279 h 9989"/>
                    <a:gd name="connsiteX14" fmla="*/ 6694 w 11828"/>
                    <a:gd name="connsiteY14" fmla="*/ 423 h 9989"/>
                    <a:gd name="connsiteX15" fmla="*/ 6903 w 11828"/>
                    <a:gd name="connsiteY15" fmla="*/ 601 h 9989"/>
                    <a:gd name="connsiteX16" fmla="*/ 7141 w 11828"/>
                    <a:gd name="connsiteY16" fmla="*/ 813 h 9989"/>
                    <a:gd name="connsiteX17" fmla="*/ 7380 w 11828"/>
                    <a:gd name="connsiteY17" fmla="*/ 1058 h 9989"/>
                    <a:gd name="connsiteX18" fmla="*/ 7649 w 11828"/>
                    <a:gd name="connsiteY18" fmla="*/ 1336 h 9989"/>
                    <a:gd name="connsiteX19" fmla="*/ 7977 w 11828"/>
                    <a:gd name="connsiteY19" fmla="*/ 1637 h 9989"/>
                    <a:gd name="connsiteX20" fmla="*/ 8306 w 11828"/>
                    <a:gd name="connsiteY20" fmla="*/ 1971 h 9989"/>
                    <a:gd name="connsiteX21" fmla="*/ 8604 w 11828"/>
                    <a:gd name="connsiteY21" fmla="*/ 2328 h 9989"/>
                    <a:gd name="connsiteX22" fmla="*/ 8932 w 11828"/>
                    <a:gd name="connsiteY22" fmla="*/ 2717 h 9989"/>
                    <a:gd name="connsiteX23" fmla="*/ 9261 w 11828"/>
                    <a:gd name="connsiteY23" fmla="*/ 3118 h 9989"/>
                    <a:gd name="connsiteX24" fmla="*/ 9619 w 11828"/>
                    <a:gd name="connsiteY24" fmla="*/ 3541 h 9989"/>
                    <a:gd name="connsiteX25" fmla="*/ 9918 w 11828"/>
                    <a:gd name="connsiteY25" fmla="*/ 3976 h 9989"/>
                    <a:gd name="connsiteX26" fmla="*/ 10246 w 11828"/>
                    <a:gd name="connsiteY26" fmla="*/ 4443 h 9989"/>
                    <a:gd name="connsiteX27" fmla="*/ 10544 w 11828"/>
                    <a:gd name="connsiteY27" fmla="*/ 4922 h 9989"/>
                    <a:gd name="connsiteX28" fmla="*/ 10813 w 11828"/>
                    <a:gd name="connsiteY28" fmla="*/ 5401 h 9989"/>
                    <a:gd name="connsiteX29" fmla="*/ 11082 w 11828"/>
                    <a:gd name="connsiteY29" fmla="*/ 5902 h 9989"/>
                    <a:gd name="connsiteX30" fmla="*/ 11291 w 11828"/>
                    <a:gd name="connsiteY30" fmla="*/ 6414 h 9989"/>
                    <a:gd name="connsiteX31" fmla="*/ 11470 w 11828"/>
                    <a:gd name="connsiteY31" fmla="*/ 6927 h 9989"/>
                    <a:gd name="connsiteX32" fmla="*/ 11649 w 11828"/>
                    <a:gd name="connsiteY32" fmla="*/ 7450 h 9989"/>
                    <a:gd name="connsiteX33" fmla="*/ 11738 w 11828"/>
                    <a:gd name="connsiteY33" fmla="*/ 7973 h 9989"/>
                    <a:gd name="connsiteX34" fmla="*/ 11798 w 11828"/>
                    <a:gd name="connsiteY34" fmla="*/ 8508 h 9989"/>
                    <a:gd name="connsiteX35" fmla="*/ 11828 w 11828"/>
                    <a:gd name="connsiteY35" fmla="*/ 9031 h 9989"/>
                    <a:gd name="connsiteX36" fmla="*/ 11768 w 11828"/>
                    <a:gd name="connsiteY36" fmla="*/ 9555 h 9989"/>
                    <a:gd name="connsiteX37" fmla="*/ 11709 w 11828"/>
                    <a:gd name="connsiteY37" fmla="*/ 9566 h 9989"/>
                    <a:gd name="connsiteX38" fmla="*/ 11500 w 11828"/>
                    <a:gd name="connsiteY38" fmla="*/ 9577 h 9989"/>
                    <a:gd name="connsiteX39" fmla="*/ 11171 w 11828"/>
                    <a:gd name="connsiteY39" fmla="*/ 9599 h 9989"/>
                    <a:gd name="connsiteX40" fmla="*/ 10783 w 11828"/>
                    <a:gd name="connsiteY40" fmla="*/ 9633 h 9989"/>
                    <a:gd name="connsiteX41" fmla="*/ 10276 w 11828"/>
                    <a:gd name="connsiteY41" fmla="*/ 9666 h 9989"/>
                    <a:gd name="connsiteX42" fmla="*/ 9709 w 11828"/>
                    <a:gd name="connsiteY42" fmla="*/ 9699 h 9989"/>
                    <a:gd name="connsiteX43" fmla="*/ 9052 w 11828"/>
                    <a:gd name="connsiteY43" fmla="*/ 9744 h 9989"/>
                    <a:gd name="connsiteX44" fmla="*/ 8395 w 11828"/>
                    <a:gd name="connsiteY44" fmla="*/ 9789 h 9989"/>
                    <a:gd name="connsiteX45" fmla="*/ 7709 w 11828"/>
                    <a:gd name="connsiteY45" fmla="*/ 9833 h 9989"/>
                    <a:gd name="connsiteX46" fmla="*/ 6962 w 11828"/>
                    <a:gd name="connsiteY46" fmla="*/ 9867 h 9989"/>
                    <a:gd name="connsiteX47" fmla="*/ 6246 w 11828"/>
                    <a:gd name="connsiteY47" fmla="*/ 9911 h 9989"/>
                    <a:gd name="connsiteX48" fmla="*/ 5529 w 11828"/>
                    <a:gd name="connsiteY48" fmla="*/ 9933 h 9989"/>
                    <a:gd name="connsiteX49" fmla="*/ 4843 w 11828"/>
                    <a:gd name="connsiteY49" fmla="*/ 9956 h 9989"/>
                    <a:gd name="connsiteX50" fmla="*/ 4216 w 11828"/>
                    <a:gd name="connsiteY50" fmla="*/ 9989 h 9989"/>
                    <a:gd name="connsiteX51" fmla="*/ 3649 w 11828"/>
                    <a:gd name="connsiteY51" fmla="*/ 9989 h 9989"/>
                    <a:gd name="connsiteX52" fmla="*/ 3112 w 11828"/>
                    <a:gd name="connsiteY52" fmla="*/ 9989 h 9989"/>
                    <a:gd name="connsiteX53" fmla="*/ 3112 w 11828"/>
                    <a:gd name="connsiteY53" fmla="*/ 9967 h 9989"/>
                    <a:gd name="connsiteX54" fmla="*/ 3082 w 11828"/>
                    <a:gd name="connsiteY54" fmla="*/ 9878 h 9989"/>
                    <a:gd name="connsiteX55" fmla="*/ 3022 w 11828"/>
                    <a:gd name="connsiteY55" fmla="*/ 9755 h 9989"/>
                    <a:gd name="connsiteX56" fmla="*/ 2992 w 11828"/>
                    <a:gd name="connsiteY56" fmla="*/ 9588 h 9989"/>
                    <a:gd name="connsiteX57" fmla="*/ 2932 w 11828"/>
                    <a:gd name="connsiteY57" fmla="*/ 9377 h 9989"/>
                    <a:gd name="connsiteX58" fmla="*/ 2843 w 11828"/>
                    <a:gd name="connsiteY58" fmla="*/ 9132 h 9989"/>
                    <a:gd name="connsiteX59" fmla="*/ 2753 w 11828"/>
                    <a:gd name="connsiteY59" fmla="*/ 8842 h 9989"/>
                    <a:gd name="connsiteX60" fmla="*/ 2664 w 11828"/>
                    <a:gd name="connsiteY60" fmla="*/ 8541 h 9989"/>
                    <a:gd name="connsiteX61" fmla="*/ 2544 w 11828"/>
                    <a:gd name="connsiteY61" fmla="*/ 8196 h 9989"/>
                    <a:gd name="connsiteX62" fmla="*/ 2455 w 11828"/>
                    <a:gd name="connsiteY62" fmla="*/ 7851 h 9989"/>
                    <a:gd name="connsiteX63" fmla="*/ 2365 w 11828"/>
                    <a:gd name="connsiteY63" fmla="*/ 7472 h 9989"/>
                    <a:gd name="connsiteX64" fmla="*/ 2276 w 11828"/>
                    <a:gd name="connsiteY64" fmla="*/ 7094 h 9989"/>
                    <a:gd name="connsiteX65" fmla="*/ 2186 w 11828"/>
                    <a:gd name="connsiteY65" fmla="*/ 6704 h 9989"/>
                    <a:gd name="connsiteX66" fmla="*/ 2097 w 11828"/>
                    <a:gd name="connsiteY66" fmla="*/ 6303 h 9989"/>
                    <a:gd name="connsiteX67" fmla="*/ 1947 w 11828"/>
                    <a:gd name="connsiteY67" fmla="*/ 5501 h 9989"/>
                    <a:gd name="connsiteX68" fmla="*/ 1888 w 11828"/>
                    <a:gd name="connsiteY68" fmla="*/ 5111 h 9989"/>
                    <a:gd name="connsiteX69" fmla="*/ 1858 w 11828"/>
                    <a:gd name="connsiteY69" fmla="*/ 4733 h 9989"/>
                    <a:gd name="connsiteX70" fmla="*/ 1828 w 11828"/>
                    <a:gd name="connsiteY70" fmla="*/ 4377 h 9989"/>
                    <a:gd name="connsiteX71" fmla="*/ 1828 w 11828"/>
                    <a:gd name="connsiteY71" fmla="*/ 3697 h 9989"/>
                    <a:gd name="connsiteX72" fmla="*/ 1858 w 11828"/>
                    <a:gd name="connsiteY72" fmla="*/ 3408 h 9989"/>
                    <a:gd name="connsiteX73" fmla="*/ 1947 w 11828"/>
                    <a:gd name="connsiteY73" fmla="*/ 2907 h 9989"/>
                    <a:gd name="connsiteX74" fmla="*/ 2007 w 11828"/>
                    <a:gd name="connsiteY74" fmla="*/ 2439 h 9989"/>
                    <a:gd name="connsiteX75" fmla="*/ 0 w 11828"/>
                    <a:gd name="connsiteY75" fmla="*/ 1081 h 9989"/>
                    <a:gd name="connsiteX0" fmla="*/ 0 w 10000"/>
                    <a:gd name="connsiteY0" fmla="*/ 1082 h 10000"/>
                    <a:gd name="connsiteX1" fmla="*/ 1798 w 10000"/>
                    <a:gd name="connsiteY1" fmla="*/ 0 h 10000"/>
                    <a:gd name="connsiteX2" fmla="*/ 2353 w 10000"/>
                    <a:gd name="connsiteY2" fmla="*/ 22 h 10000"/>
                    <a:gd name="connsiteX3" fmla="*/ 2732 w 10000"/>
                    <a:gd name="connsiteY3" fmla="*/ 34 h 10000"/>
                    <a:gd name="connsiteX4" fmla="*/ 3160 w 10000"/>
                    <a:gd name="connsiteY4" fmla="*/ 56 h 10000"/>
                    <a:gd name="connsiteX5" fmla="*/ 3615 w 10000"/>
                    <a:gd name="connsiteY5" fmla="*/ 56 h 10000"/>
                    <a:gd name="connsiteX6" fmla="*/ 4044 w 10000"/>
                    <a:gd name="connsiteY6" fmla="*/ 78 h 10000"/>
                    <a:gd name="connsiteX7" fmla="*/ 4499 w 10000"/>
                    <a:gd name="connsiteY7" fmla="*/ 89 h 10000"/>
                    <a:gd name="connsiteX8" fmla="*/ 4927 w 10000"/>
                    <a:gd name="connsiteY8" fmla="*/ 100 h 10000"/>
                    <a:gd name="connsiteX9" fmla="*/ 5331 w 10000"/>
                    <a:gd name="connsiteY9" fmla="*/ 100 h 10000"/>
                    <a:gd name="connsiteX10" fmla="*/ 5356 w 10000"/>
                    <a:gd name="connsiteY10" fmla="*/ 123 h 10000"/>
                    <a:gd name="connsiteX11" fmla="*/ 5407 w 10000"/>
                    <a:gd name="connsiteY11" fmla="*/ 178 h 10000"/>
                    <a:gd name="connsiteX12" fmla="*/ 5533 w 10000"/>
                    <a:gd name="connsiteY12" fmla="*/ 279 h 10000"/>
                    <a:gd name="connsiteX13" fmla="*/ 5659 w 10000"/>
                    <a:gd name="connsiteY13" fmla="*/ 423 h 10000"/>
                    <a:gd name="connsiteX14" fmla="*/ 5836 w 10000"/>
                    <a:gd name="connsiteY14" fmla="*/ 602 h 10000"/>
                    <a:gd name="connsiteX15" fmla="*/ 6037 w 10000"/>
                    <a:gd name="connsiteY15" fmla="*/ 814 h 10000"/>
                    <a:gd name="connsiteX16" fmla="*/ 6239 w 10000"/>
                    <a:gd name="connsiteY16" fmla="*/ 1059 h 10000"/>
                    <a:gd name="connsiteX17" fmla="*/ 6467 w 10000"/>
                    <a:gd name="connsiteY17" fmla="*/ 1337 h 10000"/>
                    <a:gd name="connsiteX18" fmla="*/ 6744 w 10000"/>
                    <a:gd name="connsiteY18" fmla="*/ 1639 h 10000"/>
                    <a:gd name="connsiteX19" fmla="*/ 7022 w 10000"/>
                    <a:gd name="connsiteY19" fmla="*/ 1973 h 10000"/>
                    <a:gd name="connsiteX20" fmla="*/ 7274 w 10000"/>
                    <a:gd name="connsiteY20" fmla="*/ 2331 h 10000"/>
                    <a:gd name="connsiteX21" fmla="*/ 7552 w 10000"/>
                    <a:gd name="connsiteY21" fmla="*/ 2720 h 10000"/>
                    <a:gd name="connsiteX22" fmla="*/ 7830 w 10000"/>
                    <a:gd name="connsiteY22" fmla="*/ 3121 h 10000"/>
                    <a:gd name="connsiteX23" fmla="*/ 8132 w 10000"/>
                    <a:gd name="connsiteY23" fmla="*/ 3545 h 10000"/>
                    <a:gd name="connsiteX24" fmla="*/ 8385 w 10000"/>
                    <a:gd name="connsiteY24" fmla="*/ 3980 h 10000"/>
                    <a:gd name="connsiteX25" fmla="*/ 8662 w 10000"/>
                    <a:gd name="connsiteY25" fmla="*/ 4448 h 10000"/>
                    <a:gd name="connsiteX26" fmla="*/ 8914 w 10000"/>
                    <a:gd name="connsiteY26" fmla="*/ 4927 h 10000"/>
                    <a:gd name="connsiteX27" fmla="*/ 9142 w 10000"/>
                    <a:gd name="connsiteY27" fmla="*/ 5407 h 10000"/>
                    <a:gd name="connsiteX28" fmla="*/ 9369 w 10000"/>
                    <a:gd name="connsiteY28" fmla="*/ 5908 h 10000"/>
                    <a:gd name="connsiteX29" fmla="*/ 9546 w 10000"/>
                    <a:gd name="connsiteY29" fmla="*/ 6421 h 10000"/>
                    <a:gd name="connsiteX30" fmla="*/ 9697 w 10000"/>
                    <a:gd name="connsiteY30" fmla="*/ 6935 h 10000"/>
                    <a:gd name="connsiteX31" fmla="*/ 9849 w 10000"/>
                    <a:gd name="connsiteY31" fmla="*/ 7458 h 10000"/>
                    <a:gd name="connsiteX32" fmla="*/ 9924 w 10000"/>
                    <a:gd name="connsiteY32" fmla="*/ 7982 h 10000"/>
                    <a:gd name="connsiteX33" fmla="*/ 9975 w 10000"/>
                    <a:gd name="connsiteY33" fmla="*/ 8517 h 10000"/>
                    <a:gd name="connsiteX34" fmla="*/ 10000 w 10000"/>
                    <a:gd name="connsiteY34" fmla="*/ 9041 h 10000"/>
                    <a:gd name="connsiteX35" fmla="*/ 9949 w 10000"/>
                    <a:gd name="connsiteY35" fmla="*/ 9566 h 10000"/>
                    <a:gd name="connsiteX36" fmla="*/ 9899 w 10000"/>
                    <a:gd name="connsiteY36" fmla="*/ 9577 h 10000"/>
                    <a:gd name="connsiteX37" fmla="*/ 9723 w 10000"/>
                    <a:gd name="connsiteY37" fmla="*/ 9588 h 10000"/>
                    <a:gd name="connsiteX38" fmla="*/ 9445 w 10000"/>
                    <a:gd name="connsiteY38" fmla="*/ 9610 h 10000"/>
                    <a:gd name="connsiteX39" fmla="*/ 9117 w 10000"/>
                    <a:gd name="connsiteY39" fmla="*/ 9644 h 10000"/>
                    <a:gd name="connsiteX40" fmla="*/ 8688 w 10000"/>
                    <a:gd name="connsiteY40" fmla="*/ 9677 h 10000"/>
                    <a:gd name="connsiteX41" fmla="*/ 8208 w 10000"/>
                    <a:gd name="connsiteY41" fmla="*/ 9710 h 10000"/>
                    <a:gd name="connsiteX42" fmla="*/ 7653 w 10000"/>
                    <a:gd name="connsiteY42" fmla="*/ 9755 h 10000"/>
                    <a:gd name="connsiteX43" fmla="*/ 7098 w 10000"/>
                    <a:gd name="connsiteY43" fmla="*/ 9800 h 10000"/>
                    <a:gd name="connsiteX44" fmla="*/ 6518 w 10000"/>
                    <a:gd name="connsiteY44" fmla="*/ 9844 h 10000"/>
                    <a:gd name="connsiteX45" fmla="*/ 5886 w 10000"/>
                    <a:gd name="connsiteY45" fmla="*/ 9878 h 10000"/>
                    <a:gd name="connsiteX46" fmla="*/ 5281 w 10000"/>
                    <a:gd name="connsiteY46" fmla="*/ 9922 h 10000"/>
                    <a:gd name="connsiteX47" fmla="*/ 4675 w 10000"/>
                    <a:gd name="connsiteY47" fmla="*/ 9944 h 10000"/>
                    <a:gd name="connsiteX48" fmla="*/ 4095 w 10000"/>
                    <a:gd name="connsiteY48" fmla="*/ 9967 h 10000"/>
                    <a:gd name="connsiteX49" fmla="*/ 3564 w 10000"/>
                    <a:gd name="connsiteY49" fmla="*/ 10000 h 10000"/>
                    <a:gd name="connsiteX50" fmla="*/ 3085 w 10000"/>
                    <a:gd name="connsiteY50" fmla="*/ 10000 h 10000"/>
                    <a:gd name="connsiteX51" fmla="*/ 2631 w 10000"/>
                    <a:gd name="connsiteY51" fmla="*/ 10000 h 10000"/>
                    <a:gd name="connsiteX52" fmla="*/ 2631 w 10000"/>
                    <a:gd name="connsiteY52" fmla="*/ 9978 h 10000"/>
                    <a:gd name="connsiteX53" fmla="*/ 2606 w 10000"/>
                    <a:gd name="connsiteY53" fmla="*/ 9889 h 10000"/>
                    <a:gd name="connsiteX54" fmla="*/ 2555 w 10000"/>
                    <a:gd name="connsiteY54" fmla="*/ 9766 h 10000"/>
                    <a:gd name="connsiteX55" fmla="*/ 2530 w 10000"/>
                    <a:gd name="connsiteY55" fmla="*/ 9599 h 10000"/>
                    <a:gd name="connsiteX56" fmla="*/ 2479 w 10000"/>
                    <a:gd name="connsiteY56" fmla="*/ 9387 h 10000"/>
                    <a:gd name="connsiteX57" fmla="*/ 2404 w 10000"/>
                    <a:gd name="connsiteY57" fmla="*/ 9142 h 10000"/>
                    <a:gd name="connsiteX58" fmla="*/ 2328 w 10000"/>
                    <a:gd name="connsiteY58" fmla="*/ 8852 h 10000"/>
                    <a:gd name="connsiteX59" fmla="*/ 2252 w 10000"/>
                    <a:gd name="connsiteY59" fmla="*/ 8550 h 10000"/>
                    <a:gd name="connsiteX60" fmla="*/ 2151 w 10000"/>
                    <a:gd name="connsiteY60" fmla="*/ 8205 h 10000"/>
                    <a:gd name="connsiteX61" fmla="*/ 2076 w 10000"/>
                    <a:gd name="connsiteY61" fmla="*/ 7860 h 10000"/>
                    <a:gd name="connsiteX62" fmla="*/ 1999 w 10000"/>
                    <a:gd name="connsiteY62" fmla="*/ 7480 h 10000"/>
                    <a:gd name="connsiteX63" fmla="*/ 1924 w 10000"/>
                    <a:gd name="connsiteY63" fmla="*/ 7102 h 10000"/>
                    <a:gd name="connsiteX64" fmla="*/ 1848 w 10000"/>
                    <a:gd name="connsiteY64" fmla="*/ 6711 h 10000"/>
                    <a:gd name="connsiteX65" fmla="*/ 1773 w 10000"/>
                    <a:gd name="connsiteY65" fmla="*/ 6310 h 10000"/>
                    <a:gd name="connsiteX66" fmla="*/ 1646 w 10000"/>
                    <a:gd name="connsiteY66" fmla="*/ 5507 h 10000"/>
                    <a:gd name="connsiteX67" fmla="*/ 1596 w 10000"/>
                    <a:gd name="connsiteY67" fmla="*/ 5117 h 10000"/>
                    <a:gd name="connsiteX68" fmla="*/ 1571 w 10000"/>
                    <a:gd name="connsiteY68" fmla="*/ 4738 h 10000"/>
                    <a:gd name="connsiteX69" fmla="*/ 1545 w 10000"/>
                    <a:gd name="connsiteY69" fmla="*/ 4382 h 10000"/>
                    <a:gd name="connsiteX70" fmla="*/ 1545 w 10000"/>
                    <a:gd name="connsiteY70" fmla="*/ 3701 h 10000"/>
                    <a:gd name="connsiteX71" fmla="*/ 1571 w 10000"/>
                    <a:gd name="connsiteY71" fmla="*/ 3412 h 10000"/>
                    <a:gd name="connsiteX72" fmla="*/ 1646 w 10000"/>
                    <a:gd name="connsiteY72" fmla="*/ 2910 h 10000"/>
                    <a:gd name="connsiteX73" fmla="*/ 1697 w 10000"/>
                    <a:gd name="connsiteY73" fmla="*/ 2442 h 10000"/>
                    <a:gd name="connsiteX74" fmla="*/ 0 w 10000"/>
                    <a:gd name="connsiteY74" fmla="*/ 1082 h 10000"/>
                    <a:gd name="connsiteX0" fmla="*/ 0 w 10000"/>
                    <a:gd name="connsiteY0" fmla="*/ 1060 h 9978"/>
                    <a:gd name="connsiteX1" fmla="*/ 2353 w 10000"/>
                    <a:gd name="connsiteY1" fmla="*/ 0 h 9978"/>
                    <a:gd name="connsiteX2" fmla="*/ 2732 w 10000"/>
                    <a:gd name="connsiteY2" fmla="*/ 12 h 9978"/>
                    <a:gd name="connsiteX3" fmla="*/ 3160 w 10000"/>
                    <a:gd name="connsiteY3" fmla="*/ 34 h 9978"/>
                    <a:gd name="connsiteX4" fmla="*/ 3615 w 10000"/>
                    <a:gd name="connsiteY4" fmla="*/ 34 h 9978"/>
                    <a:gd name="connsiteX5" fmla="*/ 4044 w 10000"/>
                    <a:gd name="connsiteY5" fmla="*/ 56 h 9978"/>
                    <a:gd name="connsiteX6" fmla="*/ 4499 w 10000"/>
                    <a:gd name="connsiteY6" fmla="*/ 67 h 9978"/>
                    <a:gd name="connsiteX7" fmla="*/ 4927 w 10000"/>
                    <a:gd name="connsiteY7" fmla="*/ 78 h 9978"/>
                    <a:gd name="connsiteX8" fmla="*/ 5331 w 10000"/>
                    <a:gd name="connsiteY8" fmla="*/ 78 h 9978"/>
                    <a:gd name="connsiteX9" fmla="*/ 5356 w 10000"/>
                    <a:gd name="connsiteY9" fmla="*/ 101 h 9978"/>
                    <a:gd name="connsiteX10" fmla="*/ 5407 w 10000"/>
                    <a:gd name="connsiteY10" fmla="*/ 156 h 9978"/>
                    <a:gd name="connsiteX11" fmla="*/ 5533 w 10000"/>
                    <a:gd name="connsiteY11" fmla="*/ 257 h 9978"/>
                    <a:gd name="connsiteX12" fmla="*/ 5659 w 10000"/>
                    <a:gd name="connsiteY12" fmla="*/ 401 h 9978"/>
                    <a:gd name="connsiteX13" fmla="*/ 5836 w 10000"/>
                    <a:gd name="connsiteY13" fmla="*/ 580 h 9978"/>
                    <a:gd name="connsiteX14" fmla="*/ 6037 w 10000"/>
                    <a:gd name="connsiteY14" fmla="*/ 792 h 9978"/>
                    <a:gd name="connsiteX15" fmla="*/ 6239 w 10000"/>
                    <a:gd name="connsiteY15" fmla="*/ 1037 h 9978"/>
                    <a:gd name="connsiteX16" fmla="*/ 6467 w 10000"/>
                    <a:gd name="connsiteY16" fmla="*/ 1315 h 9978"/>
                    <a:gd name="connsiteX17" fmla="*/ 6744 w 10000"/>
                    <a:gd name="connsiteY17" fmla="*/ 1617 h 9978"/>
                    <a:gd name="connsiteX18" fmla="*/ 7022 w 10000"/>
                    <a:gd name="connsiteY18" fmla="*/ 1951 h 9978"/>
                    <a:gd name="connsiteX19" fmla="*/ 7274 w 10000"/>
                    <a:gd name="connsiteY19" fmla="*/ 2309 h 9978"/>
                    <a:gd name="connsiteX20" fmla="*/ 7552 w 10000"/>
                    <a:gd name="connsiteY20" fmla="*/ 2698 h 9978"/>
                    <a:gd name="connsiteX21" fmla="*/ 7830 w 10000"/>
                    <a:gd name="connsiteY21" fmla="*/ 3099 h 9978"/>
                    <a:gd name="connsiteX22" fmla="*/ 8132 w 10000"/>
                    <a:gd name="connsiteY22" fmla="*/ 3523 h 9978"/>
                    <a:gd name="connsiteX23" fmla="*/ 8385 w 10000"/>
                    <a:gd name="connsiteY23" fmla="*/ 3958 h 9978"/>
                    <a:gd name="connsiteX24" fmla="*/ 8662 w 10000"/>
                    <a:gd name="connsiteY24" fmla="*/ 4426 h 9978"/>
                    <a:gd name="connsiteX25" fmla="*/ 8914 w 10000"/>
                    <a:gd name="connsiteY25" fmla="*/ 4905 h 9978"/>
                    <a:gd name="connsiteX26" fmla="*/ 9142 w 10000"/>
                    <a:gd name="connsiteY26" fmla="*/ 5385 h 9978"/>
                    <a:gd name="connsiteX27" fmla="*/ 9369 w 10000"/>
                    <a:gd name="connsiteY27" fmla="*/ 5886 h 9978"/>
                    <a:gd name="connsiteX28" fmla="*/ 9546 w 10000"/>
                    <a:gd name="connsiteY28" fmla="*/ 6399 h 9978"/>
                    <a:gd name="connsiteX29" fmla="*/ 9697 w 10000"/>
                    <a:gd name="connsiteY29" fmla="*/ 6913 h 9978"/>
                    <a:gd name="connsiteX30" fmla="*/ 9849 w 10000"/>
                    <a:gd name="connsiteY30" fmla="*/ 7436 h 9978"/>
                    <a:gd name="connsiteX31" fmla="*/ 9924 w 10000"/>
                    <a:gd name="connsiteY31" fmla="*/ 7960 h 9978"/>
                    <a:gd name="connsiteX32" fmla="*/ 9975 w 10000"/>
                    <a:gd name="connsiteY32" fmla="*/ 8495 h 9978"/>
                    <a:gd name="connsiteX33" fmla="*/ 10000 w 10000"/>
                    <a:gd name="connsiteY33" fmla="*/ 9019 h 9978"/>
                    <a:gd name="connsiteX34" fmla="*/ 9949 w 10000"/>
                    <a:gd name="connsiteY34" fmla="*/ 9544 h 9978"/>
                    <a:gd name="connsiteX35" fmla="*/ 9899 w 10000"/>
                    <a:gd name="connsiteY35" fmla="*/ 9555 h 9978"/>
                    <a:gd name="connsiteX36" fmla="*/ 9723 w 10000"/>
                    <a:gd name="connsiteY36" fmla="*/ 9566 h 9978"/>
                    <a:gd name="connsiteX37" fmla="*/ 9445 w 10000"/>
                    <a:gd name="connsiteY37" fmla="*/ 9588 h 9978"/>
                    <a:gd name="connsiteX38" fmla="*/ 9117 w 10000"/>
                    <a:gd name="connsiteY38" fmla="*/ 9622 h 9978"/>
                    <a:gd name="connsiteX39" fmla="*/ 8688 w 10000"/>
                    <a:gd name="connsiteY39" fmla="*/ 9655 h 9978"/>
                    <a:gd name="connsiteX40" fmla="*/ 8208 w 10000"/>
                    <a:gd name="connsiteY40" fmla="*/ 9688 h 9978"/>
                    <a:gd name="connsiteX41" fmla="*/ 7653 w 10000"/>
                    <a:gd name="connsiteY41" fmla="*/ 9733 h 9978"/>
                    <a:gd name="connsiteX42" fmla="*/ 7098 w 10000"/>
                    <a:gd name="connsiteY42" fmla="*/ 9778 h 9978"/>
                    <a:gd name="connsiteX43" fmla="*/ 6518 w 10000"/>
                    <a:gd name="connsiteY43" fmla="*/ 9822 h 9978"/>
                    <a:gd name="connsiteX44" fmla="*/ 5886 w 10000"/>
                    <a:gd name="connsiteY44" fmla="*/ 9856 h 9978"/>
                    <a:gd name="connsiteX45" fmla="*/ 5281 w 10000"/>
                    <a:gd name="connsiteY45" fmla="*/ 9900 h 9978"/>
                    <a:gd name="connsiteX46" fmla="*/ 4675 w 10000"/>
                    <a:gd name="connsiteY46" fmla="*/ 9922 h 9978"/>
                    <a:gd name="connsiteX47" fmla="*/ 4095 w 10000"/>
                    <a:gd name="connsiteY47" fmla="*/ 9945 h 9978"/>
                    <a:gd name="connsiteX48" fmla="*/ 3564 w 10000"/>
                    <a:gd name="connsiteY48" fmla="*/ 9978 h 9978"/>
                    <a:gd name="connsiteX49" fmla="*/ 3085 w 10000"/>
                    <a:gd name="connsiteY49" fmla="*/ 9978 h 9978"/>
                    <a:gd name="connsiteX50" fmla="*/ 2631 w 10000"/>
                    <a:gd name="connsiteY50" fmla="*/ 9978 h 9978"/>
                    <a:gd name="connsiteX51" fmla="*/ 2631 w 10000"/>
                    <a:gd name="connsiteY51" fmla="*/ 9956 h 9978"/>
                    <a:gd name="connsiteX52" fmla="*/ 2606 w 10000"/>
                    <a:gd name="connsiteY52" fmla="*/ 9867 h 9978"/>
                    <a:gd name="connsiteX53" fmla="*/ 2555 w 10000"/>
                    <a:gd name="connsiteY53" fmla="*/ 9744 h 9978"/>
                    <a:gd name="connsiteX54" fmla="*/ 2530 w 10000"/>
                    <a:gd name="connsiteY54" fmla="*/ 9577 h 9978"/>
                    <a:gd name="connsiteX55" fmla="*/ 2479 w 10000"/>
                    <a:gd name="connsiteY55" fmla="*/ 9365 h 9978"/>
                    <a:gd name="connsiteX56" fmla="*/ 2404 w 10000"/>
                    <a:gd name="connsiteY56" fmla="*/ 9120 h 9978"/>
                    <a:gd name="connsiteX57" fmla="*/ 2328 w 10000"/>
                    <a:gd name="connsiteY57" fmla="*/ 8830 h 9978"/>
                    <a:gd name="connsiteX58" fmla="*/ 2252 w 10000"/>
                    <a:gd name="connsiteY58" fmla="*/ 8528 h 9978"/>
                    <a:gd name="connsiteX59" fmla="*/ 2151 w 10000"/>
                    <a:gd name="connsiteY59" fmla="*/ 8183 h 9978"/>
                    <a:gd name="connsiteX60" fmla="*/ 2076 w 10000"/>
                    <a:gd name="connsiteY60" fmla="*/ 7838 h 9978"/>
                    <a:gd name="connsiteX61" fmla="*/ 1999 w 10000"/>
                    <a:gd name="connsiteY61" fmla="*/ 7458 h 9978"/>
                    <a:gd name="connsiteX62" fmla="*/ 1924 w 10000"/>
                    <a:gd name="connsiteY62" fmla="*/ 7080 h 9978"/>
                    <a:gd name="connsiteX63" fmla="*/ 1848 w 10000"/>
                    <a:gd name="connsiteY63" fmla="*/ 6689 h 9978"/>
                    <a:gd name="connsiteX64" fmla="*/ 1773 w 10000"/>
                    <a:gd name="connsiteY64" fmla="*/ 6288 h 9978"/>
                    <a:gd name="connsiteX65" fmla="*/ 1646 w 10000"/>
                    <a:gd name="connsiteY65" fmla="*/ 5485 h 9978"/>
                    <a:gd name="connsiteX66" fmla="*/ 1596 w 10000"/>
                    <a:gd name="connsiteY66" fmla="*/ 5095 h 9978"/>
                    <a:gd name="connsiteX67" fmla="*/ 1571 w 10000"/>
                    <a:gd name="connsiteY67" fmla="*/ 4716 h 9978"/>
                    <a:gd name="connsiteX68" fmla="*/ 1545 w 10000"/>
                    <a:gd name="connsiteY68" fmla="*/ 4360 h 9978"/>
                    <a:gd name="connsiteX69" fmla="*/ 1545 w 10000"/>
                    <a:gd name="connsiteY69" fmla="*/ 3679 h 9978"/>
                    <a:gd name="connsiteX70" fmla="*/ 1571 w 10000"/>
                    <a:gd name="connsiteY70" fmla="*/ 3390 h 9978"/>
                    <a:gd name="connsiteX71" fmla="*/ 1646 w 10000"/>
                    <a:gd name="connsiteY71" fmla="*/ 2888 h 9978"/>
                    <a:gd name="connsiteX72" fmla="*/ 1697 w 10000"/>
                    <a:gd name="connsiteY72" fmla="*/ 2420 h 9978"/>
                    <a:gd name="connsiteX73" fmla="*/ 0 w 10000"/>
                    <a:gd name="connsiteY73" fmla="*/ 1060 h 9978"/>
                    <a:gd name="connsiteX0" fmla="*/ 6 w 10006"/>
                    <a:gd name="connsiteY0" fmla="*/ 1062 h 10000"/>
                    <a:gd name="connsiteX1" fmla="*/ 2359 w 10006"/>
                    <a:gd name="connsiteY1" fmla="*/ 0 h 10000"/>
                    <a:gd name="connsiteX2" fmla="*/ 2738 w 10006"/>
                    <a:gd name="connsiteY2" fmla="*/ 12 h 10000"/>
                    <a:gd name="connsiteX3" fmla="*/ 3166 w 10006"/>
                    <a:gd name="connsiteY3" fmla="*/ 34 h 10000"/>
                    <a:gd name="connsiteX4" fmla="*/ 3621 w 10006"/>
                    <a:gd name="connsiteY4" fmla="*/ 34 h 10000"/>
                    <a:gd name="connsiteX5" fmla="*/ 4050 w 10006"/>
                    <a:gd name="connsiteY5" fmla="*/ 56 h 10000"/>
                    <a:gd name="connsiteX6" fmla="*/ 4505 w 10006"/>
                    <a:gd name="connsiteY6" fmla="*/ 67 h 10000"/>
                    <a:gd name="connsiteX7" fmla="*/ 4933 w 10006"/>
                    <a:gd name="connsiteY7" fmla="*/ 78 h 10000"/>
                    <a:gd name="connsiteX8" fmla="*/ 5337 w 10006"/>
                    <a:gd name="connsiteY8" fmla="*/ 78 h 10000"/>
                    <a:gd name="connsiteX9" fmla="*/ 5362 w 10006"/>
                    <a:gd name="connsiteY9" fmla="*/ 101 h 10000"/>
                    <a:gd name="connsiteX10" fmla="*/ 5413 w 10006"/>
                    <a:gd name="connsiteY10" fmla="*/ 156 h 10000"/>
                    <a:gd name="connsiteX11" fmla="*/ 5539 w 10006"/>
                    <a:gd name="connsiteY11" fmla="*/ 258 h 10000"/>
                    <a:gd name="connsiteX12" fmla="*/ 5665 w 10006"/>
                    <a:gd name="connsiteY12" fmla="*/ 402 h 10000"/>
                    <a:gd name="connsiteX13" fmla="*/ 5842 w 10006"/>
                    <a:gd name="connsiteY13" fmla="*/ 581 h 10000"/>
                    <a:gd name="connsiteX14" fmla="*/ 6043 w 10006"/>
                    <a:gd name="connsiteY14" fmla="*/ 794 h 10000"/>
                    <a:gd name="connsiteX15" fmla="*/ 6245 w 10006"/>
                    <a:gd name="connsiteY15" fmla="*/ 1039 h 10000"/>
                    <a:gd name="connsiteX16" fmla="*/ 6473 w 10006"/>
                    <a:gd name="connsiteY16" fmla="*/ 1318 h 10000"/>
                    <a:gd name="connsiteX17" fmla="*/ 6750 w 10006"/>
                    <a:gd name="connsiteY17" fmla="*/ 1621 h 10000"/>
                    <a:gd name="connsiteX18" fmla="*/ 7028 w 10006"/>
                    <a:gd name="connsiteY18" fmla="*/ 1955 h 10000"/>
                    <a:gd name="connsiteX19" fmla="*/ 7280 w 10006"/>
                    <a:gd name="connsiteY19" fmla="*/ 2314 h 10000"/>
                    <a:gd name="connsiteX20" fmla="*/ 7558 w 10006"/>
                    <a:gd name="connsiteY20" fmla="*/ 2704 h 10000"/>
                    <a:gd name="connsiteX21" fmla="*/ 7836 w 10006"/>
                    <a:gd name="connsiteY21" fmla="*/ 3106 h 10000"/>
                    <a:gd name="connsiteX22" fmla="*/ 8138 w 10006"/>
                    <a:gd name="connsiteY22" fmla="*/ 3531 h 10000"/>
                    <a:gd name="connsiteX23" fmla="*/ 8391 w 10006"/>
                    <a:gd name="connsiteY23" fmla="*/ 3967 h 10000"/>
                    <a:gd name="connsiteX24" fmla="*/ 8668 w 10006"/>
                    <a:gd name="connsiteY24" fmla="*/ 4436 h 10000"/>
                    <a:gd name="connsiteX25" fmla="*/ 8920 w 10006"/>
                    <a:gd name="connsiteY25" fmla="*/ 4916 h 10000"/>
                    <a:gd name="connsiteX26" fmla="*/ 9148 w 10006"/>
                    <a:gd name="connsiteY26" fmla="*/ 5397 h 10000"/>
                    <a:gd name="connsiteX27" fmla="*/ 9375 w 10006"/>
                    <a:gd name="connsiteY27" fmla="*/ 5899 h 10000"/>
                    <a:gd name="connsiteX28" fmla="*/ 9552 w 10006"/>
                    <a:gd name="connsiteY28" fmla="*/ 6413 h 10000"/>
                    <a:gd name="connsiteX29" fmla="*/ 9703 w 10006"/>
                    <a:gd name="connsiteY29" fmla="*/ 6928 h 10000"/>
                    <a:gd name="connsiteX30" fmla="*/ 9855 w 10006"/>
                    <a:gd name="connsiteY30" fmla="*/ 7452 h 10000"/>
                    <a:gd name="connsiteX31" fmla="*/ 9930 w 10006"/>
                    <a:gd name="connsiteY31" fmla="*/ 7978 h 10000"/>
                    <a:gd name="connsiteX32" fmla="*/ 9981 w 10006"/>
                    <a:gd name="connsiteY32" fmla="*/ 8514 h 10000"/>
                    <a:gd name="connsiteX33" fmla="*/ 10006 w 10006"/>
                    <a:gd name="connsiteY33" fmla="*/ 9039 h 10000"/>
                    <a:gd name="connsiteX34" fmla="*/ 9955 w 10006"/>
                    <a:gd name="connsiteY34" fmla="*/ 9565 h 10000"/>
                    <a:gd name="connsiteX35" fmla="*/ 9905 w 10006"/>
                    <a:gd name="connsiteY35" fmla="*/ 9576 h 10000"/>
                    <a:gd name="connsiteX36" fmla="*/ 9729 w 10006"/>
                    <a:gd name="connsiteY36" fmla="*/ 9587 h 10000"/>
                    <a:gd name="connsiteX37" fmla="*/ 9451 w 10006"/>
                    <a:gd name="connsiteY37" fmla="*/ 9609 h 10000"/>
                    <a:gd name="connsiteX38" fmla="*/ 9123 w 10006"/>
                    <a:gd name="connsiteY38" fmla="*/ 9643 h 10000"/>
                    <a:gd name="connsiteX39" fmla="*/ 8694 w 10006"/>
                    <a:gd name="connsiteY39" fmla="*/ 9676 h 10000"/>
                    <a:gd name="connsiteX40" fmla="*/ 8214 w 10006"/>
                    <a:gd name="connsiteY40" fmla="*/ 9709 h 10000"/>
                    <a:gd name="connsiteX41" fmla="*/ 7659 w 10006"/>
                    <a:gd name="connsiteY41" fmla="*/ 9754 h 10000"/>
                    <a:gd name="connsiteX42" fmla="*/ 7104 w 10006"/>
                    <a:gd name="connsiteY42" fmla="*/ 9800 h 10000"/>
                    <a:gd name="connsiteX43" fmla="*/ 6524 w 10006"/>
                    <a:gd name="connsiteY43" fmla="*/ 9844 h 10000"/>
                    <a:gd name="connsiteX44" fmla="*/ 5892 w 10006"/>
                    <a:gd name="connsiteY44" fmla="*/ 9878 h 10000"/>
                    <a:gd name="connsiteX45" fmla="*/ 5287 w 10006"/>
                    <a:gd name="connsiteY45" fmla="*/ 9922 h 10000"/>
                    <a:gd name="connsiteX46" fmla="*/ 4681 w 10006"/>
                    <a:gd name="connsiteY46" fmla="*/ 9944 h 10000"/>
                    <a:gd name="connsiteX47" fmla="*/ 4101 w 10006"/>
                    <a:gd name="connsiteY47" fmla="*/ 9967 h 10000"/>
                    <a:gd name="connsiteX48" fmla="*/ 3570 w 10006"/>
                    <a:gd name="connsiteY48" fmla="*/ 10000 h 10000"/>
                    <a:gd name="connsiteX49" fmla="*/ 3091 w 10006"/>
                    <a:gd name="connsiteY49" fmla="*/ 10000 h 10000"/>
                    <a:gd name="connsiteX50" fmla="*/ 2637 w 10006"/>
                    <a:gd name="connsiteY50" fmla="*/ 10000 h 10000"/>
                    <a:gd name="connsiteX51" fmla="*/ 2637 w 10006"/>
                    <a:gd name="connsiteY51" fmla="*/ 9978 h 10000"/>
                    <a:gd name="connsiteX52" fmla="*/ 2612 w 10006"/>
                    <a:gd name="connsiteY52" fmla="*/ 9889 h 10000"/>
                    <a:gd name="connsiteX53" fmla="*/ 2561 w 10006"/>
                    <a:gd name="connsiteY53" fmla="*/ 9765 h 10000"/>
                    <a:gd name="connsiteX54" fmla="*/ 2536 w 10006"/>
                    <a:gd name="connsiteY54" fmla="*/ 9598 h 10000"/>
                    <a:gd name="connsiteX55" fmla="*/ 2485 w 10006"/>
                    <a:gd name="connsiteY55" fmla="*/ 9386 h 10000"/>
                    <a:gd name="connsiteX56" fmla="*/ 2410 w 10006"/>
                    <a:gd name="connsiteY56" fmla="*/ 9140 h 10000"/>
                    <a:gd name="connsiteX57" fmla="*/ 2334 w 10006"/>
                    <a:gd name="connsiteY57" fmla="*/ 8849 h 10000"/>
                    <a:gd name="connsiteX58" fmla="*/ 2258 w 10006"/>
                    <a:gd name="connsiteY58" fmla="*/ 8547 h 10000"/>
                    <a:gd name="connsiteX59" fmla="*/ 2157 w 10006"/>
                    <a:gd name="connsiteY59" fmla="*/ 8201 h 10000"/>
                    <a:gd name="connsiteX60" fmla="*/ 2082 w 10006"/>
                    <a:gd name="connsiteY60" fmla="*/ 7855 h 10000"/>
                    <a:gd name="connsiteX61" fmla="*/ 2005 w 10006"/>
                    <a:gd name="connsiteY61" fmla="*/ 7474 h 10000"/>
                    <a:gd name="connsiteX62" fmla="*/ 1930 w 10006"/>
                    <a:gd name="connsiteY62" fmla="*/ 7096 h 10000"/>
                    <a:gd name="connsiteX63" fmla="*/ 1854 w 10006"/>
                    <a:gd name="connsiteY63" fmla="*/ 6704 h 10000"/>
                    <a:gd name="connsiteX64" fmla="*/ 1779 w 10006"/>
                    <a:gd name="connsiteY64" fmla="*/ 6302 h 10000"/>
                    <a:gd name="connsiteX65" fmla="*/ 1652 w 10006"/>
                    <a:gd name="connsiteY65" fmla="*/ 5497 h 10000"/>
                    <a:gd name="connsiteX66" fmla="*/ 1602 w 10006"/>
                    <a:gd name="connsiteY66" fmla="*/ 5106 h 10000"/>
                    <a:gd name="connsiteX67" fmla="*/ 1577 w 10006"/>
                    <a:gd name="connsiteY67" fmla="*/ 4726 h 10000"/>
                    <a:gd name="connsiteX68" fmla="*/ 1551 w 10006"/>
                    <a:gd name="connsiteY68" fmla="*/ 4370 h 10000"/>
                    <a:gd name="connsiteX69" fmla="*/ 1551 w 10006"/>
                    <a:gd name="connsiteY69" fmla="*/ 3687 h 10000"/>
                    <a:gd name="connsiteX70" fmla="*/ 1577 w 10006"/>
                    <a:gd name="connsiteY70" fmla="*/ 3397 h 10000"/>
                    <a:gd name="connsiteX71" fmla="*/ 1652 w 10006"/>
                    <a:gd name="connsiteY71" fmla="*/ 2894 h 10000"/>
                    <a:gd name="connsiteX72" fmla="*/ 6 w 10006"/>
                    <a:gd name="connsiteY72" fmla="*/ 1062 h 10000"/>
                    <a:gd name="connsiteX0" fmla="*/ 8 w 10008"/>
                    <a:gd name="connsiteY0" fmla="*/ 1062 h 10000"/>
                    <a:gd name="connsiteX1" fmla="*/ 2361 w 10008"/>
                    <a:gd name="connsiteY1" fmla="*/ 0 h 10000"/>
                    <a:gd name="connsiteX2" fmla="*/ 2740 w 10008"/>
                    <a:gd name="connsiteY2" fmla="*/ 12 h 10000"/>
                    <a:gd name="connsiteX3" fmla="*/ 3168 w 10008"/>
                    <a:gd name="connsiteY3" fmla="*/ 34 h 10000"/>
                    <a:gd name="connsiteX4" fmla="*/ 3623 w 10008"/>
                    <a:gd name="connsiteY4" fmla="*/ 34 h 10000"/>
                    <a:gd name="connsiteX5" fmla="*/ 4052 w 10008"/>
                    <a:gd name="connsiteY5" fmla="*/ 56 h 10000"/>
                    <a:gd name="connsiteX6" fmla="*/ 4507 w 10008"/>
                    <a:gd name="connsiteY6" fmla="*/ 67 h 10000"/>
                    <a:gd name="connsiteX7" fmla="*/ 4935 w 10008"/>
                    <a:gd name="connsiteY7" fmla="*/ 78 h 10000"/>
                    <a:gd name="connsiteX8" fmla="*/ 5339 w 10008"/>
                    <a:gd name="connsiteY8" fmla="*/ 78 h 10000"/>
                    <a:gd name="connsiteX9" fmla="*/ 5364 w 10008"/>
                    <a:gd name="connsiteY9" fmla="*/ 101 h 10000"/>
                    <a:gd name="connsiteX10" fmla="*/ 5415 w 10008"/>
                    <a:gd name="connsiteY10" fmla="*/ 156 h 10000"/>
                    <a:gd name="connsiteX11" fmla="*/ 5541 w 10008"/>
                    <a:gd name="connsiteY11" fmla="*/ 258 h 10000"/>
                    <a:gd name="connsiteX12" fmla="*/ 5667 w 10008"/>
                    <a:gd name="connsiteY12" fmla="*/ 402 h 10000"/>
                    <a:gd name="connsiteX13" fmla="*/ 5844 w 10008"/>
                    <a:gd name="connsiteY13" fmla="*/ 581 h 10000"/>
                    <a:gd name="connsiteX14" fmla="*/ 6045 w 10008"/>
                    <a:gd name="connsiteY14" fmla="*/ 794 h 10000"/>
                    <a:gd name="connsiteX15" fmla="*/ 6247 w 10008"/>
                    <a:gd name="connsiteY15" fmla="*/ 1039 h 10000"/>
                    <a:gd name="connsiteX16" fmla="*/ 6475 w 10008"/>
                    <a:gd name="connsiteY16" fmla="*/ 1318 h 10000"/>
                    <a:gd name="connsiteX17" fmla="*/ 6752 w 10008"/>
                    <a:gd name="connsiteY17" fmla="*/ 1621 h 10000"/>
                    <a:gd name="connsiteX18" fmla="*/ 7030 w 10008"/>
                    <a:gd name="connsiteY18" fmla="*/ 1955 h 10000"/>
                    <a:gd name="connsiteX19" fmla="*/ 7282 w 10008"/>
                    <a:gd name="connsiteY19" fmla="*/ 2314 h 10000"/>
                    <a:gd name="connsiteX20" fmla="*/ 7560 w 10008"/>
                    <a:gd name="connsiteY20" fmla="*/ 2704 h 10000"/>
                    <a:gd name="connsiteX21" fmla="*/ 7838 w 10008"/>
                    <a:gd name="connsiteY21" fmla="*/ 3106 h 10000"/>
                    <a:gd name="connsiteX22" fmla="*/ 8140 w 10008"/>
                    <a:gd name="connsiteY22" fmla="*/ 3531 h 10000"/>
                    <a:gd name="connsiteX23" fmla="*/ 8393 w 10008"/>
                    <a:gd name="connsiteY23" fmla="*/ 3967 h 10000"/>
                    <a:gd name="connsiteX24" fmla="*/ 8670 w 10008"/>
                    <a:gd name="connsiteY24" fmla="*/ 4436 h 10000"/>
                    <a:gd name="connsiteX25" fmla="*/ 8922 w 10008"/>
                    <a:gd name="connsiteY25" fmla="*/ 4916 h 10000"/>
                    <a:gd name="connsiteX26" fmla="*/ 9150 w 10008"/>
                    <a:gd name="connsiteY26" fmla="*/ 5397 h 10000"/>
                    <a:gd name="connsiteX27" fmla="*/ 9377 w 10008"/>
                    <a:gd name="connsiteY27" fmla="*/ 5899 h 10000"/>
                    <a:gd name="connsiteX28" fmla="*/ 9554 w 10008"/>
                    <a:gd name="connsiteY28" fmla="*/ 6413 h 10000"/>
                    <a:gd name="connsiteX29" fmla="*/ 9705 w 10008"/>
                    <a:gd name="connsiteY29" fmla="*/ 6928 h 10000"/>
                    <a:gd name="connsiteX30" fmla="*/ 9857 w 10008"/>
                    <a:gd name="connsiteY30" fmla="*/ 7452 h 10000"/>
                    <a:gd name="connsiteX31" fmla="*/ 9932 w 10008"/>
                    <a:gd name="connsiteY31" fmla="*/ 7978 h 10000"/>
                    <a:gd name="connsiteX32" fmla="*/ 9983 w 10008"/>
                    <a:gd name="connsiteY32" fmla="*/ 8514 h 10000"/>
                    <a:gd name="connsiteX33" fmla="*/ 10008 w 10008"/>
                    <a:gd name="connsiteY33" fmla="*/ 9039 h 10000"/>
                    <a:gd name="connsiteX34" fmla="*/ 9957 w 10008"/>
                    <a:gd name="connsiteY34" fmla="*/ 9565 h 10000"/>
                    <a:gd name="connsiteX35" fmla="*/ 9907 w 10008"/>
                    <a:gd name="connsiteY35" fmla="*/ 9576 h 10000"/>
                    <a:gd name="connsiteX36" fmla="*/ 9731 w 10008"/>
                    <a:gd name="connsiteY36" fmla="*/ 9587 h 10000"/>
                    <a:gd name="connsiteX37" fmla="*/ 9453 w 10008"/>
                    <a:gd name="connsiteY37" fmla="*/ 9609 h 10000"/>
                    <a:gd name="connsiteX38" fmla="*/ 9125 w 10008"/>
                    <a:gd name="connsiteY38" fmla="*/ 9643 h 10000"/>
                    <a:gd name="connsiteX39" fmla="*/ 8696 w 10008"/>
                    <a:gd name="connsiteY39" fmla="*/ 9676 h 10000"/>
                    <a:gd name="connsiteX40" fmla="*/ 8216 w 10008"/>
                    <a:gd name="connsiteY40" fmla="*/ 9709 h 10000"/>
                    <a:gd name="connsiteX41" fmla="*/ 7661 w 10008"/>
                    <a:gd name="connsiteY41" fmla="*/ 9754 h 10000"/>
                    <a:gd name="connsiteX42" fmla="*/ 7106 w 10008"/>
                    <a:gd name="connsiteY42" fmla="*/ 9800 h 10000"/>
                    <a:gd name="connsiteX43" fmla="*/ 6526 w 10008"/>
                    <a:gd name="connsiteY43" fmla="*/ 9844 h 10000"/>
                    <a:gd name="connsiteX44" fmla="*/ 5894 w 10008"/>
                    <a:gd name="connsiteY44" fmla="*/ 9878 h 10000"/>
                    <a:gd name="connsiteX45" fmla="*/ 5289 w 10008"/>
                    <a:gd name="connsiteY45" fmla="*/ 9922 h 10000"/>
                    <a:gd name="connsiteX46" fmla="*/ 4683 w 10008"/>
                    <a:gd name="connsiteY46" fmla="*/ 9944 h 10000"/>
                    <a:gd name="connsiteX47" fmla="*/ 4103 w 10008"/>
                    <a:gd name="connsiteY47" fmla="*/ 9967 h 10000"/>
                    <a:gd name="connsiteX48" fmla="*/ 3572 w 10008"/>
                    <a:gd name="connsiteY48" fmla="*/ 10000 h 10000"/>
                    <a:gd name="connsiteX49" fmla="*/ 3093 w 10008"/>
                    <a:gd name="connsiteY49" fmla="*/ 10000 h 10000"/>
                    <a:gd name="connsiteX50" fmla="*/ 2639 w 10008"/>
                    <a:gd name="connsiteY50" fmla="*/ 10000 h 10000"/>
                    <a:gd name="connsiteX51" fmla="*/ 2639 w 10008"/>
                    <a:gd name="connsiteY51" fmla="*/ 9978 h 10000"/>
                    <a:gd name="connsiteX52" fmla="*/ 2614 w 10008"/>
                    <a:gd name="connsiteY52" fmla="*/ 9889 h 10000"/>
                    <a:gd name="connsiteX53" fmla="*/ 2563 w 10008"/>
                    <a:gd name="connsiteY53" fmla="*/ 9765 h 10000"/>
                    <a:gd name="connsiteX54" fmla="*/ 2538 w 10008"/>
                    <a:gd name="connsiteY54" fmla="*/ 9598 h 10000"/>
                    <a:gd name="connsiteX55" fmla="*/ 2487 w 10008"/>
                    <a:gd name="connsiteY55" fmla="*/ 9386 h 10000"/>
                    <a:gd name="connsiteX56" fmla="*/ 2412 w 10008"/>
                    <a:gd name="connsiteY56" fmla="*/ 9140 h 10000"/>
                    <a:gd name="connsiteX57" fmla="*/ 2336 w 10008"/>
                    <a:gd name="connsiteY57" fmla="*/ 8849 h 10000"/>
                    <a:gd name="connsiteX58" fmla="*/ 2260 w 10008"/>
                    <a:gd name="connsiteY58" fmla="*/ 8547 h 10000"/>
                    <a:gd name="connsiteX59" fmla="*/ 2159 w 10008"/>
                    <a:gd name="connsiteY59" fmla="*/ 8201 h 10000"/>
                    <a:gd name="connsiteX60" fmla="*/ 2084 w 10008"/>
                    <a:gd name="connsiteY60" fmla="*/ 7855 h 10000"/>
                    <a:gd name="connsiteX61" fmla="*/ 2007 w 10008"/>
                    <a:gd name="connsiteY61" fmla="*/ 7474 h 10000"/>
                    <a:gd name="connsiteX62" fmla="*/ 1932 w 10008"/>
                    <a:gd name="connsiteY62" fmla="*/ 7096 h 10000"/>
                    <a:gd name="connsiteX63" fmla="*/ 1856 w 10008"/>
                    <a:gd name="connsiteY63" fmla="*/ 6704 h 10000"/>
                    <a:gd name="connsiteX64" fmla="*/ 1781 w 10008"/>
                    <a:gd name="connsiteY64" fmla="*/ 6302 h 10000"/>
                    <a:gd name="connsiteX65" fmla="*/ 1654 w 10008"/>
                    <a:gd name="connsiteY65" fmla="*/ 5497 h 10000"/>
                    <a:gd name="connsiteX66" fmla="*/ 1604 w 10008"/>
                    <a:gd name="connsiteY66" fmla="*/ 5106 h 10000"/>
                    <a:gd name="connsiteX67" fmla="*/ 1579 w 10008"/>
                    <a:gd name="connsiteY67" fmla="*/ 4726 h 10000"/>
                    <a:gd name="connsiteX68" fmla="*/ 1553 w 10008"/>
                    <a:gd name="connsiteY68" fmla="*/ 4370 h 10000"/>
                    <a:gd name="connsiteX69" fmla="*/ 1553 w 10008"/>
                    <a:gd name="connsiteY69" fmla="*/ 3687 h 10000"/>
                    <a:gd name="connsiteX70" fmla="*/ 1579 w 10008"/>
                    <a:gd name="connsiteY70" fmla="*/ 3397 h 10000"/>
                    <a:gd name="connsiteX71" fmla="*/ 8 w 10008"/>
                    <a:gd name="connsiteY71" fmla="*/ 1062 h 10000"/>
                    <a:gd name="connsiteX0" fmla="*/ 9 w 10009"/>
                    <a:gd name="connsiteY0" fmla="*/ 1062 h 10000"/>
                    <a:gd name="connsiteX1" fmla="*/ 2362 w 10009"/>
                    <a:gd name="connsiteY1" fmla="*/ 0 h 10000"/>
                    <a:gd name="connsiteX2" fmla="*/ 2741 w 10009"/>
                    <a:gd name="connsiteY2" fmla="*/ 12 h 10000"/>
                    <a:gd name="connsiteX3" fmla="*/ 3169 w 10009"/>
                    <a:gd name="connsiteY3" fmla="*/ 34 h 10000"/>
                    <a:gd name="connsiteX4" fmla="*/ 3624 w 10009"/>
                    <a:gd name="connsiteY4" fmla="*/ 34 h 10000"/>
                    <a:gd name="connsiteX5" fmla="*/ 4053 w 10009"/>
                    <a:gd name="connsiteY5" fmla="*/ 56 h 10000"/>
                    <a:gd name="connsiteX6" fmla="*/ 4508 w 10009"/>
                    <a:gd name="connsiteY6" fmla="*/ 67 h 10000"/>
                    <a:gd name="connsiteX7" fmla="*/ 4936 w 10009"/>
                    <a:gd name="connsiteY7" fmla="*/ 78 h 10000"/>
                    <a:gd name="connsiteX8" fmla="*/ 5340 w 10009"/>
                    <a:gd name="connsiteY8" fmla="*/ 78 h 10000"/>
                    <a:gd name="connsiteX9" fmla="*/ 5365 w 10009"/>
                    <a:gd name="connsiteY9" fmla="*/ 101 h 10000"/>
                    <a:gd name="connsiteX10" fmla="*/ 5416 w 10009"/>
                    <a:gd name="connsiteY10" fmla="*/ 156 h 10000"/>
                    <a:gd name="connsiteX11" fmla="*/ 5542 w 10009"/>
                    <a:gd name="connsiteY11" fmla="*/ 258 h 10000"/>
                    <a:gd name="connsiteX12" fmla="*/ 5668 w 10009"/>
                    <a:gd name="connsiteY12" fmla="*/ 402 h 10000"/>
                    <a:gd name="connsiteX13" fmla="*/ 5845 w 10009"/>
                    <a:gd name="connsiteY13" fmla="*/ 581 h 10000"/>
                    <a:gd name="connsiteX14" fmla="*/ 6046 w 10009"/>
                    <a:gd name="connsiteY14" fmla="*/ 794 h 10000"/>
                    <a:gd name="connsiteX15" fmla="*/ 6248 w 10009"/>
                    <a:gd name="connsiteY15" fmla="*/ 1039 h 10000"/>
                    <a:gd name="connsiteX16" fmla="*/ 6476 w 10009"/>
                    <a:gd name="connsiteY16" fmla="*/ 1318 h 10000"/>
                    <a:gd name="connsiteX17" fmla="*/ 6753 w 10009"/>
                    <a:gd name="connsiteY17" fmla="*/ 1621 h 10000"/>
                    <a:gd name="connsiteX18" fmla="*/ 7031 w 10009"/>
                    <a:gd name="connsiteY18" fmla="*/ 1955 h 10000"/>
                    <a:gd name="connsiteX19" fmla="*/ 7283 w 10009"/>
                    <a:gd name="connsiteY19" fmla="*/ 2314 h 10000"/>
                    <a:gd name="connsiteX20" fmla="*/ 7561 w 10009"/>
                    <a:gd name="connsiteY20" fmla="*/ 2704 h 10000"/>
                    <a:gd name="connsiteX21" fmla="*/ 7839 w 10009"/>
                    <a:gd name="connsiteY21" fmla="*/ 3106 h 10000"/>
                    <a:gd name="connsiteX22" fmla="*/ 8141 w 10009"/>
                    <a:gd name="connsiteY22" fmla="*/ 3531 h 10000"/>
                    <a:gd name="connsiteX23" fmla="*/ 8394 w 10009"/>
                    <a:gd name="connsiteY23" fmla="*/ 3967 h 10000"/>
                    <a:gd name="connsiteX24" fmla="*/ 8671 w 10009"/>
                    <a:gd name="connsiteY24" fmla="*/ 4436 h 10000"/>
                    <a:gd name="connsiteX25" fmla="*/ 8923 w 10009"/>
                    <a:gd name="connsiteY25" fmla="*/ 4916 h 10000"/>
                    <a:gd name="connsiteX26" fmla="*/ 9151 w 10009"/>
                    <a:gd name="connsiteY26" fmla="*/ 5397 h 10000"/>
                    <a:gd name="connsiteX27" fmla="*/ 9378 w 10009"/>
                    <a:gd name="connsiteY27" fmla="*/ 5899 h 10000"/>
                    <a:gd name="connsiteX28" fmla="*/ 9555 w 10009"/>
                    <a:gd name="connsiteY28" fmla="*/ 6413 h 10000"/>
                    <a:gd name="connsiteX29" fmla="*/ 9706 w 10009"/>
                    <a:gd name="connsiteY29" fmla="*/ 6928 h 10000"/>
                    <a:gd name="connsiteX30" fmla="*/ 9858 w 10009"/>
                    <a:gd name="connsiteY30" fmla="*/ 7452 h 10000"/>
                    <a:gd name="connsiteX31" fmla="*/ 9933 w 10009"/>
                    <a:gd name="connsiteY31" fmla="*/ 7978 h 10000"/>
                    <a:gd name="connsiteX32" fmla="*/ 9984 w 10009"/>
                    <a:gd name="connsiteY32" fmla="*/ 8514 h 10000"/>
                    <a:gd name="connsiteX33" fmla="*/ 10009 w 10009"/>
                    <a:gd name="connsiteY33" fmla="*/ 9039 h 10000"/>
                    <a:gd name="connsiteX34" fmla="*/ 9958 w 10009"/>
                    <a:gd name="connsiteY34" fmla="*/ 9565 h 10000"/>
                    <a:gd name="connsiteX35" fmla="*/ 9908 w 10009"/>
                    <a:gd name="connsiteY35" fmla="*/ 9576 h 10000"/>
                    <a:gd name="connsiteX36" fmla="*/ 9732 w 10009"/>
                    <a:gd name="connsiteY36" fmla="*/ 9587 h 10000"/>
                    <a:gd name="connsiteX37" fmla="*/ 9454 w 10009"/>
                    <a:gd name="connsiteY37" fmla="*/ 9609 h 10000"/>
                    <a:gd name="connsiteX38" fmla="*/ 9126 w 10009"/>
                    <a:gd name="connsiteY38" fmla="*/ 9643 h 10000"/>
                    <a:gd name="connsiteX39" fmla="*/ 8697 w 10009"/>
                    <a:gd name="connsiteY39" fmla="*/ 9676 h 10000"/>
                    <a:gd name="connsiteX40" fmla="*/ 8217 w 10009"/>
                    <a:gd name="connsiteY40" fmla="*/ 9709 h 10000"/>
                    <a:gd name="connsiteX41" fmla="*/ 7662 w 10009"/>
                    <a:gd name="connsiteY41" fmla="*/ 9754 h 10000"/>
                    <a:gd name="connsiteX42" fmla="*/ 7107 w 10009"/>
                    <a:gd name="connsiteY42" fmla="*/ 9800 h 10000"/>
                    <a:gd name="connsiteX43" fmla="*/ 6527 w 10009"/>
                    <a:gd name="connsiteY43" fmla="*/ 9844 h 10000"/>
                    <a:gd name="connsiteX44" fmla="*/ 5895 w 10009"/>
                    <a:gd name="connsiteY44" fmla="*/ 9878 h 10000"/>
                    <a:gd name="connsiteX45" fmla="*/ 5290 w 10009"/>
                    <a:gd name="connsiteY45" fmla="*/ 9922 h 10000"/>
                    <a:gd name="connsiteX46" fmla="*/ 4684 w 10009"/>
                    <a:gd name="connsiteY46" fmla="*/ 9944 h 10000"/>
                    <a:gd name="connsiteX47" fmla="*/ 4104 w 10009"/>
                    <a:gd name="connsiteY47" fmla="*/ 9967 h 10000"/>
                    <a:gd name="connsiteX48" fmla="*/ 3573 w 10009"/>
                    <a:gd name="connsiteY48" fmla="*/ 10000 h 10000"/>
                    <a:gd name="connsiteX49" fmla="*/ 3094 w 10009"/>
                    <a:gd name="connsiteY49" fmla="*/ 10000 h 10000"/>
                    <a:gd name="connsiteX50" fmla="*/ 2640 w 10009"/>
                    <a:gd name="connsiteY50" fmla="*/ 10000 h 10000"/>
                    <a:gd name="connsiteX51" fmla="*/ 2640 w 10009"/>
                    <a:gd name="connsiteY51" fmla="*/ 9978 h 10000"/>
                    <a:gd name="connsiteX52" fmla="*/ 2615 w 10009"/>
                    <a:gd name="connsiteY52" fmla="*/ 9889 h 10000"/>
                    <a:gd name="connsiteX53" fmla="*/ 2564 w 10009"/>
                    <a:gd name="connsiteY53" fmla="*/ 9765 h 10000"/>
                    <a:gd name="connsiteX54" fmla="*/ 2539 w 10009"/>
                    <a:gd name="connsiteY54" fmla="*/ 9598 h 10000"/>
                    <a:gd name="connsiteX55" fmla="*/ 2488 w 10009"/>
                    <a:gd name="connsiteY55" fmla="*/ 9386 h 10000"/>
                    <a:gd name="connsiteX56" fmla="*/ 2413 w 10009"/>
                    <a:gd name="connsiteY56" fmla="*/ 9140 h 10000"/>
                    <a:gd name="connsiteX57" fmla="*/ 2337 w 10009"/>
                    <a:gd name="connsiteY57" fmla="*/ 8849 h 10000"/>
                    <a:gd name="connsiteX58" fmla="*/ 2261 w 10009"/>
                    <a:gd name="connsiteY58" fmla="*/ 8547 h 10000"/>
                    <a:gd name="connsiteX59" fmla="*/ 2160 w 10009"/>
                    <a:gd name="connsiteY59" fmla="*/ 8201 h 10000"/>
                    <a:gd name="connsiteX60" fmla="*/ 2085 w 10009"/>
                    <a:gd name="connsiteY60" fmla="*/ 7855 h 10000"/>
                    <a:gd name="connsiteX61" fmla="*/ 2008 w 10009"/>
                    <a:gd name="connsiteY61" fmla="*/ 7474 h 10000"/>
                    <a:gd name="connsiteX62" fmla="*/ 1933 w 10009"/>
                    <a:gd name="connsiteY62" fmla="*/ 7096 h 10000"/>
                    <a:gd name="connsiteX63" fmla="*/ 1857 w 10009"/>
                    <a:gd name="connsiteY63" fmla="*/ 6704 h 10000"/>
                    <a:gd name="connsiteX64" fmla="*/ 1782 w 10009"/>
                    <a:gd name="connsiteY64" fmla="*/ 6302 h 10000"/>
                    <a:gd name="connsiteX65" fmla="*/ 1655 w 10009"/>
                    <a:gd name="connsiteY65" fmla="*/ 5497 h 10000"/>
                    <a:gd name="connsiteX66" fmla="*/ 1605 w 10009"/>
                    <a:gd name="connsiteY66" fmla="*/ 5106 h 10000"/>
                    <a:gd name="connsiteX67" fmla="*/ 1580 w 10009"/>
                    <a:gd name="connsiteY67" fmla="*/ 4726 h 10000"/>
                    <a:gd name="connsiteX68" fmla="*/ 1554 w 10009"/>
                    <a:gd name="connsiteY68" fmla="*/ 4370 h 10000"/>
                    <a:gd name="connsiteX69" fmla="*/ 1554 w 10009"/>
                    <a:gd name="connsiteY69" fmla="*/ 3687 h 10000"/>
                    <a:gd name="connsiteX70" fmla="*/ 9 w 10009"/>
                    <a:gd name="connsiteY70" fmla="*/ 1062 h 10000"/>
                    <a:gd name="connsiteX0" fmla="*/ 74 w 10074"/>
                    <a:gd name="connsiteY0" fmla="*/ 1062 h 10000"/>
                    <a:gd name="connsiteX1" fmla="*/ 2427 w 10074"/>
                    <a:gd name="connsiteY1" fmla="*/ 0 h 10000"/>
                    <a:gd name="connsiteX2" fmla="*/ 2806 w 10074"/>
                    <a:gd name="connsiteY2" fmla="*/ 12 h 10000"/>
                    <a:gd name="connsiteX3" fmla="*/ 3234 w 10074"/>
                    <a:gd name="connsiteY3" fmla="*/ 34 h 10000"/>
                    <a:gd name="connsiteX4" fmla="*/ 3689 w 10074"/>
                    <a:gd name="connsiteY4" fmla="*/ 34 h 10000"/>
                    <a:gd name="connsiteX5" fmla="*/ 4118 w 10074"/>
                    <a:gd name="connsiteY5" fmla="*/ 56 h 10000"/>
                    <a:gd name="connsiteX6" fmla="*/ 4573 w 10074"/>
                    <a:gd name="connsiteY6" fmla="*/ 67 h 10000"/>
                    <a:gd name="connsiteX7" fmla="*/ 5001 w 10074"/>
                    <a:gd name="connsiteY7" fmla="*/ 78 h 10000"/>
                    <a:gd name="connsiteX8" fmla="*/ 5405 w 10074"/>
                    <a:gd name="connsiteY8" fmla="*/ 78 h 10000"/>
                    <a:gd name="connsiteX9" fmla="*/ 5430 w 10074"/>
                    <a:gd name="connsiteY9" fmla="*/ 101 h 10000"/>
                    <a:gd name="connsiteX10" fmla="*/ 5481 w 10074"/>
                    <a:gd name="connsiteY10" fmla="*/ 156 h 10000"/>
                    <a:gd name="connsiteX11" fmla="*/ 5607 w 10074"/>
                    <a:gd name="connsiteY11" fmla="*/ 258 h 10000"/>
                    <a:gd name="connsiteX12" fmla="*/ 5733 w 10074"/>
                    <a:gd name="connsiteY12" fmla="*/ 402 h 10000"/>
                    <a:gd name="connsiteX13" fmla="*/ 5910 w 10074"/>
                    <a:gd name="connsiteY13" fmla="*/ 581 h 10000"/>
                    <a:gd name="connsiteX14" fmla="*/ 6111 w 10074"/>
                    <a:gd name="connsiteY14" fmla="*/ 794 h 10000"/>
                    <a:gd name="connsiteX15" fmla="*/ 6313 w 10074"/>
                    <a:gd name="connsiteY15" fmla="*/ 1039 h 10000"/>
                    <a:gd name="connsiteX16" fmla="*/ 6541 w 10074"/>
                    <a:gd name="connsiteY16" fmla="*/ 1318 h 10000"/>
                    <a:gd name="connsiteX17" fmla="*/ 6818 w 10074"/>
                    <a:gd name="connsiteY17" fmla="*/ 1621 h 10000"/>
                    <a:gd name="connsiteX18" fmla="*/ 7096 w 10074"/>
                    <a:gd name="connsiteY18" fmla="*/ 1955 h 10000"/>
                    <a:gd name="connsiteX19" fmla="*/ 7348 w 10074"/>
                    <a:gd name="connsiteY19" fmla="*/ 2314 h 10000"/>
                    <a:gd name="connsiteX20" fmla="*/ 7626 w 10074"/>
                    <a:gd name="connsiteY20" fmla="*/ 2704 h 10000"/>
                    <a:gd name="connsiteX21" fmla="*/ 7904 w 10074"/>
                    <a:gd name="connsiteY21" fmla="*/ 3106 h 10000"/>
                    <a:gd name="connsiteX22" fmla="*/ 8206 w 10074"/>
                    <a:gd name="connsiteY22" fmla="*/ 3531 h 10000"/>
                    <a:gd name="connsiteX23" fmla="*/ 8459 w 10074"/>
                    <a:gd name="connsiteY23" fmla="*/ 3967 h 10000"/>
                    <a:gd name="connsiteX24" fmla="*/ 8736 w 10074"/>
                    <a:gd name="connsiteY24" fmla="*/ 4436 h 10000"/>
                    <a:gd name="connsiteX25" fmla="*/ 8988 w 10074"/>
                    <a:gd name="connsiteY25" fmla="*/ 4916 h 10000"/>
                    <a:gd name="connsiteX26" fmla="*/ 9216 w 10074"/>
                    <a:gd name="connsiteY26" fmla="*/ 5397 h 10000"/>
                    <a:gd name="connsiteX27" fmla="*/ 9443 w 10074"/>
                    <a:gd name="connsiteY27" fmla="*/ 5899 h 10000"/>
                    <a:gd name="connsiteX28" fmla="*/ 9620 w 10074"/>
                    <a:gd name="connsiteY28" fmla="*/ 6413 h 10000"/>
                    <a:gd name="connsiteX29" fmla="*/ 9771 w 10074"/>
                    <a:gd name="connsiteY29" fmla="*/ 6928 h 10000"/>
                    <a:gd name="connsiteX30" fmla="*/ 9923 w 10074"/>
                    <a:gd name="connsiteY30" fmla="*/ 7452 h 10000"/>
                    <a:gd name="connsiteX31" fmla="*/ 9998 w 10074"/>
                    <a:gd name="connsiteY31" fmla="*/ 7978 h 10000"/>
                    <a:gd name="connsiteX32" fmla="*/ 10049 w 10074"/>
                    <a:gd name="connsiteY32" fmla="*/ 8514 h 10000"/>
                    <a:gd name="connsiteX33" fmla="*/ 10074 w 10074"/>
                    <a:gd name="connsiteY33" fmla="*/ 9039 h 10000"/>
                    <a:gd name="connsiteX34" fmla="*/ 10023 w 10074"/>
                    <a:gd name="connsiteY34" fmla="*/ 9565 h 10000"/>
                    <a:gd name="connsiteX35" fmla="*/ 9973 w 10074"/>
                    <a:gd name="connsiteY35" fmla="*/ 9576 h 10000"/>
                    <a:gd name="connsiteX36" fmla="*/ 9797 w 10074"/>
                    <a:gd name="connsiteY36" fmla="*/ 9587 h 10000"/>
                    <a:gd name="connsiteX37" fmla="*/ 9519 w 10074"/>
                    <a:gd name="connsiteY37" fmla="*/ 9609 h 10000"/>
                    <a:gd name="connsiteX38" fmla="*/ 9191 w 10074"/>
                    <a:gd name="connsiteY38" fmla="*/ 9643 h 10000"/>
                    <a:gd name="connsiteX39" fmla="*/ 8762 w 10074"/>
                    <a:gd name="connsiteY39" fmla="*/ 9676 h 10000"/>
                    <a:gd name="connsiteX40" fmla="*/ 8282 w 10074"/>
                    <a:gd name="connsiteY40" fmla="*/ 9709 h 10000"/>
                    <a:gd name="connsiteX41" fmla="*/ 7727 w 10074"/>
                    <a:gd name="connsiteY41" fmla="*/ 9754 h 10000"/>
                    <a:gd name="connsiteX42" fmla="*/ 7172 w 10074"/>
                    <a:gd name="connsiteY42" fmla="*/ 9800 h 10000"/>
                    <a:gd name="connsiteX43" fmla="*/ 6592 w 10074"/>
                    <a:gd name="connsiteY43" fmla="*/ 9844 h 10000"/>
                    <a:gd name="connsiteX44" fmla="*/ 5960 w 10074"/>
                    <a:gd name="connsiteY44" fmla="*/ 9878 h 10000"/>
                    <a:gd name="connsiteX45" fmla="*/ 5355 w 10074"/>
                    <a:gd name="connsiteY45" fmla="*/ 9922 h 10000"/>
                    <a:gd name="connsiteX46" fmla="*/ 4749 w 10074"/>
                    <a:gd name="connsiteY46" fmla="*/ 9944 h 10000"/>
                    <a:gd name="connsiteX47" fmla="*/ 4169 w 10074"/>
                    <a:gd name="connsiteY47" fmla="*/ 9967 h 10000"/>
                    <a:gd name="connsiteX48" fmla="*/ 3638 w 10074"/>
                    <a:gd name="connsiteY48" fmla="*/ 10000 h 10000"/>
                    <a:gd name="connsiteX49" fmla="*/ 3159 w 10074"/>
                    <a:gd name="connsiteY49" fmla="*/ 10000 h 10000"/>
                    <a:gd name="connsiteX50" fmla="*/ 2705 w 10074"/>
                    <a:gd name="connsiteY50" fmla="*/ 10000 h 10000"/>
                    <a:gd name="connsiteX51" fmla="*/ 2705 w 10074"/>
                    <a:gd name="connsiteY51" fmla="*/ 9978 h 10000"/>
                    <a:gd name="connsiteX52" fmla="*/ 2680 w 10074"/>
                    <a:gd name="connsiteY52" fmla="*/ 9889 h 10000"/>
                    <a:gd name="connsiteX53" fmla="*/ 2629 w 10074"/>
                    <a:gd name="connsiteY53" fmla="*/ 9765 h 10000"/>
                    <a:gd name="connsiteX54" fmla="*/ 2604 w 10074"/>
                    <a:gd name="connsiteY54" fmla="*/ 9598 h 10000"/>
                    <a:gd name="connsiteX55" fmla="*/ 2553 w 10074"/>
                    <a:gd name="connsiteY55" fmla="*/ 9386 h 10000"/>
                    <a:gd name="connsiteX56" fmla="*/ 2478 w 10074"/>
                    <a:gd name="connsiteY56" fmla="*/ 9140 h 10000"/>
                    <a:gd name="connsiteX57" fmla="*/ 2402 w 10074"/>
                    <a:gd name="connsiteY57" fmla="*/ 8849 h 10000"/>
                    <a:gd name="connsiteX58" fmla="*/ 2326 w 10074"/>
                    <a:gd name="connsiteY58" fmla="*/ 8547 h 10000"/>
                    <a:gd name="connsiteX59" fmla="*/ 2225 w 10074"/>
                    <a:gd name="connsiteY59" fmla="*/ 8201 h 10000"/>
                    <a:gd name="connsiteX60" fmla="*/ 2150 w 10074"/>
                    <a:gd name="connsiteY60" fmla="*/ 7855 h 10000"/>
                    <a:gd name="connsiteX61" fmla="*/ 2073 w 10074"/>
                    <a:gd name="connsiteY61" fmla="*/ 7474 h 10000"/>
                    <a:gd name="connsiteX62" fmla="*/ 1998 w 10074"/>
                    <a:gd name="connsiteY62" fmla="*/ 7096 h 10000"/>
                    <a:gd name="connsiteX63" fmla="*/ 1922 w 10074"/>
                    <a:gd name="connsiteY63" fmla="*/ 6704 h 10000"/>
                    <a:gd name="connsiteX64" fmla="*/ 1847 w 10074"/>
                    <a:gd name="connsiteY64" fmla="*/ 6302 h 10000"/>
                    <a:gd name="connsiteX65" fmla="*/ 1720 w 10074"/>
                    <a:gd name="connsiteY65" fmla="*/ 5497 h 10000"/>
                    <a:gd name="connsiteX66" fmla="*/ 1670 w 10074"/>
                    <a:gd name="connsiteY66" fmla="*/ 5106 h 10000"/>
                    <a:gd name="connsiteX67" fmla="*/ 1645 w 10074"/>
                    <a:gd name="connsiteY67" fmla="*/ 4726 h 10000"/>
                    <a:gd name="connsiteX68" fmla="*/ 1619 w 10074"/>
                    <a:gd name="connsiteY68" fmla="*/ 4370 h 10000"/>
                    <a:gd name="connsiteX69" fmla="*/ 241 w 10074"/>
                    <a:gd name="connsiteY69" fmla="*/ 3595 h 10000"/>
                    <a:gd name="connsiteX70" fmla="*/ 74 w 10074"/>
                    <a:gd name="connsiteY70" fmla="*/ 1062 h 10000"/>
                    <a:gd name="connsiteX0" fmla="*/ 976 w 9874"/>
                    <a:gd name="connsiteY0" fmla="*/ 483 h 10000"/>
                    <a:gd name="connsiteX1" fmla="*/ 2227 w 9874"/>
                    <a:gd name="connsiteY1" fmla="*/ 0 h 10000"/>
                    <a:gd name="connsiteX2" fmla="*/ 2606 w 9874"/>
                    <a:gd name="connsiteY2" fmla="*/ 12 h 10000"/>
                    <a:gd name="connsiteX3" fmla="*/ 3034 w 9874"/>
                    <a:gd name="connsiteY3" fmla="*/ 34 h 10000"/>
                    <a:gd name="connsiteX4" fmla="*/ 3489 w 9874"/>
                    <a:gd name="connsiteY4" fmla="*/ 34 h 10000"/>
                    <a:gd name="connsiteX5" fmla="*/ 3918 w 9874"/>
                    <a:gd name="connsiteY5" fmla="*/ 56 h 10000"/>
                    <a:gd name="connsiteX6" fmla="*/ 4373 w 9874"/>
                    <a:gd name="connsiteY6" fmla="*/ 67 h 10000"/>
                    <a:gd name="connsiteX7" fmla="*/ 4801 w 9874"/>
                    <a:gd name="connsiteY7" fmla="*/ 78 h 10000"/>
                    <a:gd name="connsiteX8" fmla="*/ 5205 w 9874"/>
                    <a:gd name="connsiteY8" fmla="*/ 78 h 10000"/>
                    <a:gd name="connsiteX9" fmla="*/ 5230 w 9874"/>
                    <a:gd name="connsiteY9" fmla="*/ 101 h 10000"/>
                    <a:gd name="connsiteX10" fmla="*/ 5281 w 9874"/>
                    <a:gd name="connsiteY10" fmla="*/ 156 h 10000"/>
                    <a:gd name="connsiteX11" fmla="*/ 5407 w 9874"/>
                    <a:gd name="connsiteY11" fmla="*/ 258 h 10000"/>
                    <a:gd name="connsiteX12" fmla="*/ 5533 w 9874"/>
                    <a:gd name="connsiteY12" fmla="*/ 402 h 10000"/>
                    <a:gd name="connsiteX13" fmla="*/ 5710 w 9874"/>
                    <a:gd name="connsiteY13" fmla="*/ 581 h 10000"/>
                    <a:gd name="connsiteX14" fmla="*/ 5911 w 9874"/>
                    <a:gd name="connsiteY14" fmla="*/ 794 h 10000"/>
                    <a:gd name="connsiteX15" fmla="*/ 6113 w 9874"/>
                    <a:gd name="connsiteY15" fmla="*/ 1039 h 10000"/>
                    <a:gd name="connsiteX16" fmla="*/ 6341 w 9874"/>
                    <a:gd name="connsiteY16" fmla="*/ 1318 h 10000"/>
                    <a:gd name="connsiteX17" fmla="*/ 6618 w 9874"/>
                    <a:gd name="connsiteY17" fmla="*/ 1621 h 10000"/>
                    <a:gd name="connsiteX18" fmla="*/ 6896 w 9874"/>
                    <a:gd name="connsiteY18" fmla="*/ 1955 h 10000"/>
                    <a:gd name="connsiteX19" fmla="*/ 7148 w 9874"/>
                    <a:gd name="connsiteY19" fmla="*/ 2314 h 10000"/>
                    <a:gd name="connsiteX20" fmla="*/ 7426 w 9874"/>
                    <a:gd name="connsiteY20" fmla="*/ 2704 h 10000"/>
                    <a:gd name="connsiteX21" fmla="*/ 7704 w 9874"/>
                    <a:gd name="connsiteY21" fmla="*/ 3106 h 10000"/>
                    <a:gd name="connsiteX22" fmla="*/ 8006 w 9874"/>
                    <a:gd name="connsiteY22" fmla="*/ 3531 h 10000"/>
                    <a:gd name="connsiteX23" fmla="*/ 8259 w 9874"/>
                    <a:gd name="connsiteY23" fmla="*/ 3967 h 10000"/>
                    <a:gd name="connsiteX24" fmla="*/ 8536 w 9874"/>
                    <a:gd name="connsiteY24" fmla="*/ 4436 h 10000"/>
                    <a:gd name="connsiteX25" fmla="*/ 8788 w 9874"/>
                    <a:gd name="connsiteY25" fmla="*/ 4916 h 10000"/>
                    <a:gd name="connsiteX26" fmla="*/ 9016 w 9874"/>
                    <a:gd name="connsiteY26" fmla="*/ 5397 h 10000"/>
                    <a:gd name="connsiteX27" fmla="*/ 9243 w 9874"/>
                    <a:gd name="connsiteY27" fmla="*/ 5899 h 10000"/>
                    <a:gd name="connsiteX28" fmla="*/ 9420 w 9874"/>
                    <a:gd name="connsiteY28" fmla="*/ 6413 h 10000"/>
                    <a:gd name="connsiteX29" fmla="*/ 9571 w 9874"/>
                    <a:gd name="connsiteY29" fmla="*/ 6928 h 10000"/>
                    <a:gd name="connsiteX30" fmla="*/ 9723 w 9874"/>
                    <a:gd name="connsiteY30" fmla="*/ 7452 h 10000"/>
                    <a:gd name="connsiteX31" fmla="*/ 9798 w 9874"/>
                    <a:gd name="connsiteY31" fmla="*/ 7978 h 10000"/>
                    <a:gd name="connsiteX32" fmla="*/ 9849 w 9874"/>
                    <a:gd name="connsiteY32" fmla="*/ 8514 h 10000"/>
                    <a:gd name="connsiteX33" fmla="*/ 9874 w 9874"/>
                    <a:gd name="connsiteY33" fmla="*/ 9039 h 10000"/>
                    <a:gd name="connsiteX34" fmla="*/ 9823 w 9874"/>
                    <a:gd name="connsiteY34" fmla="*/ 9565 h 10000"/>
                    <a:gd name="connsiteX35" fmla="*/ 9773 w 9874"/>
                    <a:gd name="connsiteY35" fmla="*/ 9576 h 10000"/>
                    <a:gd name="connsiteX36" fmla="*/ 9597 w 9874"/>
                    <a:gd name="connsiteY36" fmla="*/ 9587 h 10000"/>
                    <a:gd name="connsiteX37" fmla="*/ 9319 w 9874"/>
                    <a:gd name="connsiteY37" fmla="*/ 9609 h 10000"/>
                    <a:gd name="connsiteX38" fmla="*/ 8991 w 9874"/>
                    <a:gd name="connsiteY38" fmla="*/ 9643 h 10000"/>
                    <a:gd name="connsiteX39" fmla="*/ 8562 w 9874"/>
                    <a:gd name="connsiteY39" fmla="*/ 9676 h 10000"/>
                    <a:gd name="connsiteX40" fmla="*/ 8082 w 9874"/>
                    <a:gd name="connsiteY40" fmla="*/ 9709 h 10000"/>
                    <a:gd name="connsiteX41" fmla="*/ 7527 w 9874"/>
                    <a:gd name="connsiteY41" fmla="*/ 9754 h 10000"/>
                    <a:gd name="connsiteX42" fmla="*/ 6972 w 9874"/>
                    <a:gd name="connsiteY42" fmla="*/ 9800 h 10000"/>
                    <a:gd name="connsiteX43" fmla="*/ 6392 w 9874"/>
                    <a:gd name="connsiteY43" fmla="*/ 9844 h 10000"/>
                    <a:gd name="connsiteX44" fmla="*/ 5760 w 9874"/>
                    <a:gd name="connsiteY44" fmla="*/ 9878 h 10000"/>
                    <a:gd name="connsiteX45" fmla="*/ 5155 w 9874"/>
                    <a:gd name="connsiteY45" fmla="*/ 9922 h 10000"/>
                    <a:gd name="connsiteX46" fmla="*/ 4549 w 9874"/>
                    <a:gd name="connsiteY46" fmla="*/ 9944 h 10000"/>
                    <a:gd name="connsiteX47" fmla="*/ 3969 w 9874"/>
                    <a:gd name="connsiteY47" fmla="*/ 9967 h 10000"/>
                    <a:gd name="connsiteX48" fmla="*/ 3438 w 9874"/>
                    <a:gd name="connsiteY48" fmla="*/ 10000 h 10000"/>
                    <a:gd name="connsiteX49" fmla="*/ 2959 w 9874"/>
                    <a:gd name="connsiteY49" fmla="*/ 10000 h 10000"/>
                    <a:gd name="connsiteX50" fmla="*/ 2505 w 9874"/>
                    <a:gd name="connsiteY50" fmla="*/ 10000 h 10000"/>
                    <a:gd name="connsiteX51" fmla="*/ 2505 w 9874"/>
                    <a:gd name="connsiteY51" fmla="*/ 9978 h 10000"/>
                    <a:gd name="connsiteX52" fmla="*/ 2480 w 9874"/>
                    <a:gd name="connsiteY52" fmla="*/ 9889 h 10000"/>
                    <a:gd name="connsiteX53" fmla="*/ 2429 w 9874"/>
                    <a:gd name="connsiteY53" fmla="*/ 9765 h 10000"/>
                    <a:gd name="connsiteX54" fmla="*/ 2404 w 9874"/>
                    <a:gd name="connsiteY54" fmla="*/ 9598 h 10000"/>
                    <a:gd name="connsiteX55" fmla="*/ 2353 w 9874"/>
                    <a:gd name="connsiteY55" fmla="*/ 9386 h 10000"/>
                    <a:gd name="connsiteX56" fmla="*/ 2278 w 9874"/>
                    <a:gd name="connsiteY56" fmla="*/ 9140 h 10000"/>
                    <a:gd name="connsiteX57" fmla="*/ 2202 w 9874"/>
                    <a:gd name="connsiteY57" fmla="*/ 8849 h 10000"/>
                    <a:gd name="connsiteX58" fmla="*/ 2126 w 9874"/>
                    <a:gd name="connsiteY58" fmla="*/ 8547 h 10000"/>
                    <a:gd name="connsiteX59" fmla="*/ 2025 w 9874"/>
                    <a:gd name="connsiteY59" fmla="*/ 8201 h 10000"/>
                    <a:gd name="connsiteX60" fmla="*/ 1950 w 9874"/>
                    <a:gd name="connsiteY60" fmla="*/ 7855 h 10000"/>
                    <a:gd name="connsiteX61" fmla="*/ 1873 w 9874"/>
                    <a:gd name="connsiteY61" fmla="*/ 7474 h 10000"/>
                    <a:gd name="connsiteX62" fmla="*/ 1798 w 9874"/>
                    <a:gd name="connsiteY62" fmla="*/ 7096 h 10000"/>
                    <a:gd name="connsiteX63" fmla="*/ 1722 w 9874"/>
                    <a:gd name="connsiteY63" fmla="*/ 6704 h 10000"/>
                    <a:gd name="connsiteX64" fmla="*/ 1647 w 9874"/>
                    <a:gd name="connsiteY64" fmla="*/ 6302 h 10000"/>
                    <a:gd name="connsiteX65" fmla="*/ 1520 w 9874"/>
                    <a:gd name="connsiteY65" fmla="*/ 5497 h 10000"/>
                    <a:gd name="connsiteX66" fmla="*/ 1470 w 9874"/>
                    <a:gd name="connsiteY66" fmla="*/ 5106 h 10000"/>
                    <a:gd name="connsiteX67" fmla="*/ 1445 w 9874"/>
                    <a:gd name="connsiteY67" fmla="*/ 4726 h 10000"/>
                    <a:gd name="connsiteX68" fmla="*/ 1419 w 9874"/>
                    <a:gd name="connsiteY68" fmla="*/ 4370 h 10000"/>
                    <a:gd name="connsiteX69" fmla="*/ 41 w 9874"/>
                    <a:gd name="connsiteY69" fmla="*/ 3595 h 10000"/>
                    <a:gd name="connsiteX70" fmla="*/ 976 w 9874"/>
                    <a:gd name="connsiteY70" fmla="*/ 483 h 10000"/>
                    <a:gd name="connsiteX0" fmla="*/ 1094 w 10106"/>
                    <a:gd name="connsiteY0" fmla="*/ 483 h 10000"/>
                    <a:gd name="connsiteX1" fmla="*/ 2361 w 10106"/>
                    <a:gd name="connsiteY1" fmla="*/ 0 h 10000"/>
                    <a:gd name="connsiteX2" fmla="*/ 2745 w 10106"/>
                    <a:gd name="connsiteY2" fmla="*/ 12 h 10000"/>
                    <a:gd name="connsiteX3" fmla="*/ 3179 w 10106"/>
                    <a:gd name="connsiteY3" fmla="*/ 34 h 10000"/>
                    <a:gd name="connsiteX4" fmla="*/ 3640 w 10106"/>
                    <a:gd name="connsiteY4" fmla="*/ 34 h 10000"/>
                    <a:gd name="connsiteX5" fmla="*/ 4074 w 10106"/>
                    <a:gd name="connsiteY5" fmla="*/ 56 h 10000"/>
                    <a:gd name="connsiteX6" fmla="*/ 4535 w 10106"/>
                    <a:gd name="connsiteY6" fmla="*/ 67 h 10000"/>
                    <a:gd name="connsiteX7" fmla="*/ 4968 w 10106"/>
                    <a:gd name="connsiteY7" fmla="*/ 78 h 10000"/>
                    <a:gd name="connsiteX8" fmla="*/ 5377 w 10106"/>
                    <a:gd name="connsiteY8" fmla="*/ 78 h 10000"/>
                    <a:gd name="connsiteX9" fmla="*/ 5403 w 10106"/>
                    <a:gd name="connsiteY9" fmla="*/ 101 h 10000"/>
                    <a:gd name="connsiteX10" fmla="*/ 5454 w 10106"/>
                    <a:gd name="connsiteY10" fmla="*/ 156 h 10000"/>
                    <a:gd name="connsiteX11" fmla="*/ 5582 w 10106"/>
                    <a:gd name="connsiteY11" fmla="*/ 258 h 10000"/>
                    <a:gd name="connsiteX12" fmla="*/ 5710 w 10106"/>
                    <a:gd name="connsiteY12" fmla="*/ 402 h 10000"/>
                    <a:gd name="connsiteX13" fmla="*/ 5889 w 10106"/>
                    <a:gd name="connsiteY13" fmla="*/ 581 h 10000"/>
                    <a:gd name="connsiteX14" fmla="*/ 6092 w 10106"/>
                    <a:gd name="connsiteY14" fmla="*/ 794 h 10000"/>
                    <a:gd name="connsiteX15" fmla="*/ 6297 w 10106"/>
                    <a:gd name="connsiteY15" fmla="*/ 1039 h 10000"/>
                    <a:gd name="connsiteX16" fmla="*/ 6528 w 10106"/>
                    <a:gd name="connsiteY16" fmla="*/ 1318 h 10000"/>
                    <a:gd name="connsiteX17" fmla="*/ 6808 w 10106"/>
                    <a:gd name="connsiteY17" fmla="*/ 1621 h 10000"/>
                    <a:gd name="connsiteX18" fmla="*/ 7090 w 10106"/>
                    <a:gd name="connsiteY18" fmla="*/ 1955 h 10000"/>
                    <a:gd name="connsiteX19" fmla="*/ 7345 w 10106"/>
                    <a:gd name="connsiteY19" fmla="*/ 2314 h 10000"/>
                    <a:gd name="connsiteX20" fmla="*/ 7627 w 10106"/>
                    <a:gd name="connsiteY20" fmla="*/ 2704 h 10000"/>
                    <a:gd name="connsiteX21" fmla="*/ 7908 w 10106"/>
                    <a:gd name="connsiteY21" fmla="*/ 3106 h 10000"/>
                    <a:gd name="connsiteX22" fmla="*/ 8214 w 10106"/>
                    <a:gd name="connsiteY22" fmla="*/ 3531 h 10000"/>
                    <a:gd name="connsiteX23" fmla="*/ 8470 w 10106"/>
                    <a:gd name="connsiteY23" fmla="*/ 3967 h 10000"/>
                    <a:gd name="connsiteX24" fmla="*/ 8751 w 10106"/>
                    <a:gd name="connsiteY24" fmla="*/ 4436 h 10000"/>
                    <a:gd name="connsiteX25" fmla="*/ 9006 w 10106"/>
                    <a:gd name="connsiteY25" fmla="*/ 4916 h 10000"/>
                    <a:gd name="connsiteX26" fmla="*/ 9237 w 10106"/>
                    <a:gd name="connsiteY26" fmla="*/ 5397 h 10000"/>
                    <a:gd name="connsiteX27" fmla="*/ 9467 w 10106"/>
                    <a:gd name="connsiteY27" fmla="*/ 5899 h 10000"/>
                    <a:gd name="connsiteX28" fmla="*/ 9646 w 10106"/>
                    <a:gd name="connsiteY28" fmla="*/ 6413 h 10000"/>
                    <a:gd name="connsiteX29" fmla="*/ 9799 w 10106"/>
                    <a:gd name="connsiteY29" fmla="*/ 6928 h 10000"/>
                    <a:gd name="connsiteX30" fmla="*/ 9953 w 10106"/>
                    <a:gd name="connsiteY30" fmla="*/ 7452 h 10000"/>
                    <a:gd name="connsiteX31" fmla="*/ 10029 w 10106"/>
                    <a:gd name="connsiteY31" fmla="*/ 7978 h 10000"/>
                    <a:gd name="connsiteX32" fmla="*/ 10081 w 10106"/>
                    <a:gd name="connsiteY32" fmla="*/ 8514 h 10000"/>
                    <a:gd name="connsiteX33" fmla="*/ 10106 w 10106"/>
                    <a:gd name="connsiteY33" fmla="*/ 9039 h 10000"/>
                    <a:gd name="connsiteX34" fmla="*/ 10054 w 10106"/>
                    <a:gd name="connsiteY34" fmla="*/ 9565 h 10000"/>
                    <a:gd name="connsiteX35" fmla="*/ 10004 w 10106"/>
                    <a:gd name="connsiteY35" fmla="*/ 9576 h 10000"/>
                    <a:gd name="connsiteX36" fmla="*/ 9825 w 10106"/>
                    <a:gd name="connsiteY36" fmla="*/ 9587 h 10000"/>
                    <a:gd name="connsiteX37" fmla="*/ 9544 w 10106"/>
                    <a:gd name="connsiteY37" fmla="*/ 9609 h 10000"/>
                    <a:gd name="connsiteX38" fmla="*/ 9212 w 10106"/>
                    <a:gd name="connsiteY38" fmla="*/ 9643 h 10000"/>
                    <a:gd name="connsiteX39" fmla="*/ 8777 w 10106"/>
                    <a:gd name="connsiteY39" fmla="*/ 9676 h 10000"/>
                    <a:gd name="connsiteX40" fmla="*/ 8291 w 10106"/>
                    <a:gd name="connsiteY40" fmla="*/ 9709 h 10000"/>
                    <a:gd name="connsiteX41" fmla="*/ 7729 w 10106"/>
                    <a:gd name="connsiteY41" fmla="*/ 9754 h 10000"/>
                    <a:gd name="connsiteX42" fmla="*/ 7167 w 10106"/>
                    <a:gd name="connsiteY42" fmla="*/ 9800 h 10000"/>
                    <a:gd name="connsiteX43" fmla="*/ 6580 w 10106"/>
                    <a:gd name="connsiteY43" fmla="*/ 9844 h 10000"/>
                    <a:gd name="connsiteX44" fmla="*/ 5940 w 10106"/>
                    <a:gd name="connsiteY44" fmla="*/ 9878 h 10000"/>
                    <a:gd name="connsiteX45" fmla="*/ 5327 w 10106"/>
                    <a:gd name="connsiteY45" fmla="*/ 9922 h 10000"/>
                    <a:gd name="connsiteX46" fmla="*/ 4713 w 10106"/>
                    <a:gd name="connsiteY46" fmla="*/ 9944 h 10000"/>
                    <a:gd name="connsiteX47" fmla="*/ 4126 w 10106"/>
                    <a:gd name="connsiteY47" fmla="*/ 9967 h 10000"/>
                    <a:gd name="connsiteX48" fmla="*/ 3588 w 10106"/>
                    <a:gd name="connsiteY48" fmla="*/ 10000 h 10000"/>
                    <a:gd name="connsiteX49" fmla="*/ 3103 w 10106"/>
                    <a:gd name="connsiteY49" fmla="*/ 10000 h 10000"/>
                    <a:gd name="connsiteX50" fmla="*/ 2643 w 10106"/>
                    <a:gd name="connsiteY50" fmla="*/ 10000 h 10000"/>
                    <a:gd name="connsiteX51" fmla="*/ 2643 w 10106"/>
                    <a:gd name="connsiteY51" fmla="*/ 9978 h 10000"/>
                    <a:gd name="connsiteX52" fmla="*/ 2618 w 10106"/>
                    <a:gd name="connsiteY52" fmla="*/ 9889 h 10000"/>
                    <a:gd name="connsiteX53" fmla="*/ 2566 w 10106"/>
                    <a:gd name="connsiteY53" fmla="*/ 9765 h 10000"/>
                    <a:gd name="connsiteX54" fmla="*/ 2541 w 10106"/>
                    <a:gd name="connsiteY54" fmla="*/ 9598 h 10000"/>
                    <a:gd name="connsiteX55" fmla="*/ 2489 w 10106"/>
                    <a:gd name="connsiteY55" fmla="*/ 9386 h 10000"/>
                    <a:gd name="connsiteX56" fmla="*/ 2413 w 10106"/>
                    <a:gd name="connsiteY56" fmla="*/ 9140 h 10000"/>
                    <a:gd name="connsiteX57" fmla="*/ 2336 w 10106"/>
                    <a:gd name="connsiteY57" fmla="*/ 8849 h 10000"/>
                    <a:gd name="connsiteX58" fmla="*/ 2259 w 10106"/>
                    <a:gd name="connsiteY58" fmla="*/ 8547 h 10000"/>
                    <a:gd name="connsiteX59" fmla="*/ 2157 w 10106"/>
                    <a:gd name="connsiteY59" fmla="*/ 8201 h 10000"/>
                    <a:gd name="connsiteX60" fmla="*/ 2081 w 10106"/>
                    <a:gd name="connsiteY60" fmla="*/ 7855 h 10000"/>
                    <a:gd name="connsiteX61" fmla="*/ 2003 w 10106"/>
                    <a:gd name="connsiteY61" fmla="*/ 7474 h 10000"/>
                    <a:gd name="connsiteX62" fmla="*/ 1927 w 10106"/>
                    <a:gd name="connsiteY62" fmla="*/ 7096 h 10000"/>
                    <a:gd name="connsiteX63" fmla="*/ 1850 w 10106"/>
                    <a:gd name="connsiteY63" fmla="*/ 6704 h 10000"/>
                    <a:gd name="connsiteX64" fmla="*/ 1774 w 10106"/>
                    <a:gd name="connsiteY64" fmla="*/ 6302 h 10000"/>
                    <a:gd name="connsiteX65" fmla="*/ 1645 w 10106"/>
                    <a:gd name="connsiteY65" fmla="*/ 5497 h 10000"/>
                    <a:gd name="connsiteX66" fmla="*/ 1595 w 10106"/>
                    <a:gd name="connsiteY66" fmla="*/ 5106 h 10000"/>
                    <a:gd name="connsiteX67" fmla="*/ 1569 w 10106"/>
                    <a:gd name="connsiteY67" fmla="*/ 4726 h 10000"/>
                    <a:gd name="connsiteX68" fmla="*/ 1543 w 10106"/>
                    <a:gd name="connsiteY68" fmla="*/ 4370 h 10000"/>
                    <a:gd name="connsiteX69" fmla="*/ 148 w 10106"/>
                    <a:gd name="connsiteY69" fmla="*/ 3595 h 10000"/>
                    <a:gd name="connsiteX70" fmla="*/ 1094 w 10106"/>
                    <a:gd name="connsiteY70" fmla="*/ 483 h 10000"/>
                    <a:gd name="connsiteX0" fmla="*/ 1094 w 10106"/>
                    <a:gd name="connsiteY0" fmla="*/ 483 h 10000"/>
                    <a:gd name="connsiteX1" fmla="*/ 2361 w 10106"/>
                    <a:gd name="connsiteY1" fmla="*/ 0 h 10000"/>
                    <a:gd name="connsiteX2" fmla="*/ 2745 w 10106"/>
                    <a:gd name="connsiteY2" fmla="*/ 12 h 10000"/>
                    <a:gd name="connsiteX3" fmla="*/ 3179 w 10106"/>
                    <a:gd name="connsiteY3" fmla="*/ 34 h 10000"/>
                    <a:gd name="connsiteX4" fmla="*/ 3640 w 10106"/>
                    <a:gd name="connsiteY4" fmla="*/ 34 h 10000"/>
                    <a:gd name="connsiteX5" fmla="*/ 4074 w 10106"/>
                    <a:gd name="connsiteY5" fmla="*/ 56 h 10000"/>
                    <a:gd name="connsiteX6" fmla="*/ 4535 w 10106"/>
                    <a:gd name="connsiteY6" fmla="*/ 67 h 10000"/>
                    <a:gd name="connsiteX7" fmla="*/ 4968 w 10106"/>
                    <a:gd name="connsiteY7" fmla="*/ 78 h 10000"/>
                    <a:gd name="connsiteX8" fmla="*/ 5377 w 10106"/>
                    <a:gd name="connsiteY8" fmla="*/ 78 h 10000"/>
                    <a:gd name="connsiteX9" fmla="*/ 5403 w 10106"/>
                    <a:gd name="connsiteY9" fmla="*/ 101 h 10000"/>
                    <a:gd name="connsiteX10" fmla="*/ 5454 w 10106"/>
                    <a:gd name="connsiteY10" fmla="*/ 156 h 10000"/>
                    <a:gd name="connsiteX11" fmla="*/ 5582 w 10106"/>
                    <a:gd name="connsiteY11" fmla="*/ 258 h 10000"/>
                    <a:gd name="connsiteX12" fmla="*/ 5710 w 10106"/>
                    <a:gd name="connsiteY12" fmla="*/ 402 h 10000"/>
                    <a:gd name="connsiteX13" fmla="*/ 5889 w 10106"/>
                    <a:gd name="connsiteY13" fmla="*/ 581 h 10000"/>
                    <a:gd name="connsiteX14" fmla="*/ 6092 w 10106"/>
                    <a:gd name="connsiteY14" fmla="*/ 794 h 10000"/>
                    <a:gd name="connsiteX15" fmla="*/ 6297 w 10106"/>
                    <a:gd name="connsiteY15" fmla="*/ 1039 h 10000"/>
                    <a:gd name="connsiteX16" fmla="*/ 6528 w 10106"/>
                    <a:gd name="connsiteY16" fmla="*/ 1318 h 10000"/>
                    <a:gd name="connsiteX17" fmla="*/ 6808 w 10106"/>
                    <a:gd name="connsiteY17" fmla="*/ 1621 h 10000"/>
                    <a:gd name="connsiteX18" fmla="*/ 7090 w 10106"/>
                    <a:gd name="connsiteY18" fmla="*/ 1955 h 10000"/>
                    <a:gd name="connsiteX19" fmla="*/ 7345 w 10106"/>
                    <a:gd name="connsiteY19" fmla="*/ 2314 h 10000"/>
                    <a:gd name="connsiteX20" fmla="*/ 7627 w 10106"/>
                    <a:gd name="connsiteY20" fmla="*/ 2704 h 10000"/>
                    <a:gd name="connsiteX21" fmla="*/ 7908 w 10106"/>
                    <a:gd name="connsiteY21" fmla="*/ 3106 h 10000"/>
                    <a:gd name="connsiteX22" fmla="*/ 8214 w 10106"/>
                    <a:gd name="connsiteY22" fmla="*/ 3531 h 10000"/>
                    <a:gd name="connsiteX23" fmla="*/ 8470 w 10106"/>
                    <a:gd name="connsiteY23" fmla="*/ 3967 h 10000"/>
                    <a:gd name="connsiteX24" fmla="*/ 8751 w 10106"/>
                    <a:gd name="connsiteY24" fmla="*/ 4436 h 10000"/>
                    <a:gd name="connsiteX25" fmla="*/ 9006 w 10106"/>
                    <a:gd name="connsiteY25" fmla="*/ 4916 h 10000"/>
                    <a:gd name="connsiteX26" fmla="*/ 9237 w 10106"/>
                    <a:gd name="connsiteY26" fmla="*/ 5397 h 10000"/>
                    <a:gd name="connsiteX27" fmla="*/ 9467 w 10106"/>
                    <a:gd name="connsiteY27" fmla="*/ 5899 h 10000"/>
                    <a:gd name="connsiteX28" fmla="*/ 9646 w 10106"/>
                    <a:gd name="connsiteY28" fmla="*/ 6413 h 10000"/>
                    <a:gd name="connsiteX29" fmla="*/ 9799 w 10106"/>
                    <a:gd name="connsiteY29" fmla="*/ 6928 h 10000"/>
                    <a:gd name="connsiteX30" fmla="*/ 9953 w 10106"/>
                    <a:gd name="connsiteY30" fmla="*/ 7452 h 10000"/>
                    <a:gd name="connsiteX31" fmla="*/ 10029 w 10106"/>
                    <a:gd name="connsiteY31" fmla="*/ 7978 h 10000"/>
                    <a:gd name="connsiteX32" fmla="*/ 10081 w 10106"/>
                    <a:gd name="connsiteY32" fmla="*/ 8514 h 10000"/>
                    <a:gd name="connsiteX33" fmla="*/ 10106 w 10106"/>
                    <a:gd name="connsiteY33" fmla="*/ 9039 h 10000"/>
                    <a:gd name="connsiteX34" fmla="*/ 10054 w 10106"/>
                    <a:gd name="connsiteY34" fmla="*/ 9565 h 10000"/>
                    <a:gd name="connsiteX35" fmla="*/ 10004 w 10106"/>
                    <a:gd name="connsiteY35" fmla="*/ 9576 h 10000"/>
                    <a:gd name="connsiteX36" fmla="*/ 9825 w 10106"/>
                    <a:gd name="connsiteY36" fmla="*/ 9587 h 10000"/>
                    <a:gd name="connsiteX37" fmla="*/ 9544 w 10106"/>
                    <a:gd name="connsiteY37" fmla="*/ 9609 h 10000"/>
                    <a:gd name="connsiteX38" fmla="*/ 9212 w 10106"/>
                    <a:gd name="connsiteY38" fmla="*/ 9643 h 10000"/>
                    <a:gd name="connsiteX39" fmla="*/ 8777 w 10106"/>
                    <a:gd name="connsiteY39" fmla="*/ 9676 h 10000"/>
                    <a:gd name="connsiteX40" fmla="*/ 8291 w 10106"/>
                    <a:gd name="connsiteY40" fmla="*/ 9709 h 10000"/>
                    <a:gd name="connsiteX41" fmla="*/ 7729 w 10106"/>
                    <a:gd name="connsiteY41" fmla="*/ 9754 h 10000"/>
                    <a:gd name="connsiteX42" fmla="*/ 7167 w 10106"/>
                    <a:gd name="connsiteY42" fmla="*/ 9800 h 10000"/>
                    <a:gd name="connsiteX43" fmla="*/ 6580 w 10106"/>
                    <a:gd name="connsiteY43" fmla="*/ 9844 h 10000"/>
                    <a:gd name="connsiteX44" fmla="*/ 5940 w 10106"/>
                    <a:gd name="connsiteY44" fmla="*/ 9878 h 10000"/>
                    <a:gd name="connsiteX45" fmla="*/ 5327 w 10106"/>
                    <a:gd name="connsiteY45" fmla="*/ 9922 h 10000"/>
                    <a:gd name="connsiteX46" fmla="*/ 4713 w 10106"/>
                    <a:gd name="connsiteY46" fmla="*/ 9944 h 10000"/>
                    <a:gd name="connsiteX47" fmla="*/ 4126 w 10106"/>
                    <a:gd name="connsiteY47" fmla="*/ 9967 h 10000"/>
                    <a:gd name="connsiteX48" fmla="*/ 3588 w 10106"/>
                    <a:gd name="connsiteY48" fmla="*/ 10000 h 10000"/>
                    <a:gd name="connsiteX49" fmla="*/ 3103 w 10106"/>
                    <a:gd name="connsiteY49" fmla="*/ 10000 h 10000"/>
                    <a:gd name="connsiteX50" fmla="*/ 2643 w 10106"/>
                    <a:gd name="connsiteY50" fmla="*/ 10000 h 10000"/>
                    <a:gd name="connsiteX51" fmla="*/ 2643 w 10106"/>
                    <a:gd name="connsiteY51" fmla="*/ 9978 h 10000"/>
                    <a:gd name="connsiteX52" fmla="*/ 2618 w 10106"/>
                    <a:gd name="connsiteY52" fmla="*/ 9889 h 10000"/>
                    <a:gd name="connsiteX53" fmla="*/ 2566 w 10106"/>
                    <a:gd name="connsiteY53" fmla="*/ 9765 h 10000"/>
                    <a:gd name="connsiteX54" fmla="*/ 2489 w 10106"/>
                    <a:gd name="connsiteY54" fmla="*/ 9386 h 10000"/>
                    <a:gd name="connsiteX55" fmla="*/ 2413 w 10106"/>
                    <a:gd name="connsiteY55" fmla="*/ 9140 h 10000"/>
                    <a:gd name="connsiteX56" fmla="*/ 2336 w 10106"/>
                    <a:gd name="connsiteY56" fmla="*/ 8849 h 10000"/>
                    <a:gd name="connsiteX57" fmla="*/ 2259 w 10106"/>
                    <a:gd name="connsiteY57" fmla="*/ 8547 h 10000"/>
                    <a:gd name="connsiteX58" fmla="*/ 2157 w 10106"/>
                    <a:gd name="connsiteY58" fmla="*/ 8201 h 10000"/>
                    <a:gd name="connsiteX59" fmla="*/ 2081 w 10106"/>
                    <a:gd name="connsiteY59" fmla="*/ 7855 h 10000"/>
                    <a:gd name="connsiteX60" fmla="*/ 2003 w 10106"/>
                    <a:gd name="connsiteY60" fmla="*/ 7474 h 10000"/>
                    <a:gd name="connsiteX61" fmla="*/ 1927 w 10106"/>
                    <a:gd name="connsiteY61" fmla="*/ 7096 h 10000"/>
                    <a:gd name="connsiteX62" fmla="*/ 1850 w 10106"/>
                    <a:gd name="connsiteY62" fmla="*/ 6704 h 10000"/>
                    <a:gd name="connsiteX63" fmla="*/ 1774 w 10106"/>
                    <a:gd name="connsiteY63" fmla="*/ 6302 h 10000"/>
                    <a:gd name="connsiteX64" fmla="*/ 1645 w 10106"/>
                    <a:gd name="connsiteY64" fmla="*/ 5497 h 10000"/>
                    <a:gd name="connsiteX65" fmla="*/ 1595 w 10106"/>
                    <a:gd name="connsiteY65" fmla="*/ 5106 h 10000"/>
                    <a:gd name="connsiteX66" fmla="*/ 1569 w 10106"/>
                    <a:gd name="connsiteY66" fmla="*/ 4726 h 10000"/>
                    <a:gd name="connsiteX67" fmla="*/ 1543 w 10106"/>
                    <a:gd name="connsiteY67" fmla="*/ 4370 h 10000"/>
                    <a:gd name="connsiteX68" fmla="*/ 148 w 10106"/>
                    <a:gd name="connsiteY68" fmla="*/ 3595 h 10000"/>
                    <a:gd name="connsiteX69" fmla="*/ 1094 w 10106"/>
                    <a:gd name="connsiteY69" fmla="*/ 483 h 10000"/>
                    <a:gd name="connsiteX0" fmla="*/ 1094 w 10106"/>
                    <a:gd name="connsiteY0" fmla="*/ 483 h 10000"/>
                    <a:gd name="connsiteX1" fmla="*/ 2361 w 10106"/>
                    <a:gd name="connsiteY1" fmla="*/ 0 h 10000"/>
                    <a:gd name="connsiteX2" fmla="*/ 2745 w 10106"/>
                    <a:gd name="connsiteY2" fmla="*/ 12 h 10000"/>
                    <a:gd name="connsiteX3" fmla="*/ 3179 w 10106"/>
                    <a:gd name="connsiteY3" fmla="*/ 34 h 10000"/>
                    <a:gd name="connsiteX4" fmla="*/ 3640 w 10106"/>
                    <a:gd name="connsiteY4" fmla="*/ 34 h 10000"/>
                    <a:gd name="connsiteX5" fmla="*/ 4074 w 10106"/>
                    <a:gd name="connsiteY5" fmla="*/ 56 h 10000"/>
                    <a:gd name="connsiteX6" fmla="*/ 4535 w 10106"/>
                    <a:gd name="connsiteY6" fmla="*/ 67 h 10000"/>
                    <a:gd name="connsiteX7" fmla="*/ 4968 w 10106"/>
                    <a:gd name="connsiteY7" fmla="*/ 78 h 10000"/>
                    <a:gd name="connsiteX8" fmla="*/ 5377 w 10106"/>
                    <a:gd name="connsiteY8" fmla="*/ 78 h 10000"/>
                    <a:gd name="connsiteX9" fmla="*/ 5403 w 10106"/>
                    <a:gd name="connsiteY9" fmla="*/ 101 h 10000"/>
                    <a:gd name="connsiteX10" fmla="*/ 5454 w 10106"/>
                    <a:gd name="connsiteY10" fmla="*/ 156 h 10000"/>
                    <a:gd name="connsiteX11" fmla="*/ 5582 w 10106"/>
                    <a:gd name="connsiteY11" fmla="*/ 258 h 10000"/>
                    <a:gd name="connsiteX12" fmla="*/ 5710 w 10106"/>
                    <a:gd name="connsiteY12" fmla="*/ 402 h 10000"/>
                    <a:gd name="connsiteX13" fmla="*/ 5889 w 10106"/>
                    <a:gd name="connsiteY13" fmla="*/ 581 h 10000"/>
                    <a:gd name="connsiteX14" fmla="*/ 6092 w 10106"/>
                    <a:gd name="connsiteY14" fmla="*/ 794 h 10000"/>
                    <a:gd name="connsiteX15" fmla="*/ 6297 w 10106"/>
                    <a:gd name="connsiteY15" fmla="*/ 1039 h 10000"/>
                    <a:gd name="connsiteX16" fmla="*/ 6528 w 10106"/>
                    <a:gd name="connsiteY16" fmla="*/ 1318 h 10000"/>
                    <a:gd name="connsiteX17" fmla="*/ 6808 w 10106"/>
                    <a:gd name="connsiteY17" fmla="*/ 1621 h 10000"/>
                    <a:gd name="connsiteX18" fmla="*/ 7090 w 10106"/>
                    <a:gd name="connsiteY18" fmla="*/ 1955 h 10000"/>
                    <a:gd name="connsiteX19" fmla="*/ 7345 w 10106"/>
                    <a:gd name="connsiteY19" fmla="*/ 2314 h 10000"/>
                    <a:gd name="connsiteX20" fmla="*/ 7627 w 10106"/>
                    <a:gd name="connsiteY20" fmla="*/ 2704 h 10000"/>
                    <a:gd name="connsiteX21" fmla="*/ 7908 w 10106"/>
                    <a:gd name="connsiteY21" fmla="*/ 3106 h 10000"/>
                    <a:gd name="connsiteX22" fmla="*/ 8214 w 10106"/>
                    <a:gd name="connsiteY22" fmla="*/ 3531 h 10000"/>
                    <a:gd name="connsiteX23" fmla="*/ 8470 w 10106"/>
                    <a:gd name="connsiteY23" fmla="*/ 3967 h 10000"/>
                    <a:gd name="connsiteX24" fmla="*/ 8751 w 10106"/>
                    <a:gd name="connsiteY24" fmla="*/ 4436 h 10000"/>
                    <a:gd name="connsiteX25" fmla="*/ 9006 w 10106"/>
                    <a:gd name="connsiteY25" fmla="*/ 4916 h 10000"/>
                    <a:gd name="connsiteX26" fmla="*/ 9237 w 10106"/>
                    <a:gd name="connsiteY26" fmla="*/ 5397 h 10000"/>
                    <a:gd name="connsiteX27" fmla="*/ 9467 w 10106"/>
                    <a:gd name="connsiteY27" fmla="*/ 5899 h 10000"/>
                    <a:gd name="connsiteX28" fmla="*/ 9646 w 10106"/>
                    <a:gd name="connsiteY28" fmla="*/ 6413 h 10000"/>
                    <a:gd name="connsiteX29" fmla="*/ 9799 w 10106"/>
                    <a:gd name="connsiteY29" fmla="*/ 6928 h 10000"/>
                    <a:gd name="connsiteX30" fmla="*/ 9953 w 10106"/>
                    <a:gd name="connsiteY30" fmla="*/ 7452 h 10000"/>
                    <a:gd name="connsiteX31" fmla="*/ 10029 w 10106"/>
                    <a:gd name="connsiteY31" fmla="*/ 7978 h 10000"/>
                    <a:gd name="connsiteX32" fmla="*/ 10081 w 10106"/>
                    <a:gd name="connsiteY32" fmla="*/ 8514 h 10000"/>
                    <a:gd name="connsiteX33" fmla="*/ 10106 w 10106"/>
                    <a:gd name="connsiteY33" fmla="*/ 9039 h 10000"/>
                    <a:gd name="connsiteX34" fmla="*/ 10054 w 10106"/>
                    <a:gd name="connsiteY34" fmla="*/ 9565 h 10000"/>
                    <a:gd name="connsiteX35" fmla="*/ 10004 w 10106"/>
                    <a:gd name="connsiteY35" fmla="*/ 9576 h 10000"/>
                    <a:gd name="connsiteX36" fmla="*/ 9825 w 10106"/>
                    <a:gd name="connsiteY36" fmla="*/ 9587 h 10000"/>
                    <a:gd name="connsiteX37" fmla="*/ 9544 w 10106"/>
                    <a:gd name="connsiteY37" fmla="*/ 9609 h 10000"/>
                    <a:gd name="connsiteX38" fmla="*/ 9212 w 10106"/>
                    <a:gd name="connsiteY38" fmla="*/ 9643 h 10000"/>
                    <a:gd name="connsiteX39" fmla="*/ 8777 w 10106"/>
                    <a:gd name="connsiteY39" fmla="*/ 9676 h 10000"/>
                    <a:gd name="connsiteX40" fmla="*/ 8291 w 10106"/>
                    <a:gd name="connsiteY40" fmla="*/ 9709 h 10000"/>
                    <a:gd name="connsiteX41" fmla="*/ 7729 w 10106"/>
                    <a:gd name="connsiteY41" fmla="*/ 9754 h 10000"/>
                    <a:gd name="connsiteX42" fmla="*/ 7167 w 10106"/>
                    <a:gd name="connsiteY42" fmla="*/ 9800 h 10000"/>
                    <a:gd name="connsiteX43" fmla="*/ 6580 w 10106"/>
                    <a:gd name="connsiteY43" fmla="*/ 9844 h 10000"/>
                    <a:gd name="connsiteX44" fmla="*/ 5940 w 10106"/>
                    <a:gd name="connsiteY44" fmla="*/ 9878 h 10000"/>
                    <a:gd name="connsiteX45" fmla="*/ 5327 w 10106"/>
                    <a:gd name="connsiteY45" fmla="*/ 9922 h 10000"/>
                    <a:gd name="connsiteX46" fmla="*/ 4713 w 10106"/>
                    <a:gd name="connsiteY46" fmla="*/ 9944 h 10000"/>
                    <a:gd name="connsiteX47" fmla="*/ 4126 w 10106"/>
                    <a:gd name="connsiteY47" fmla="*/ 9967 h 10000"/>
                    <a:gd name="connsiteX48" fmla="*/ 3588 w 10106"/>
                    <a:gd name="connsiteY48" fmla="*/ 10000 h 10000"/>
                    <a:gd name="connsiteX49" fmla="*/ 3103 w 10106"/>
                    <a:gd name="connsiteY49" fmla="*/ 10000 h 10000"/>
                    <a:gd name="connsiteX50" fmla="*/ 2643 w 10106"/>
                    <a:gd name="connsiteY50" fmla="*/ 10000 h 10000"/>
                    <a:gd name="connsiteX51" fmla="*/ 2643 w 10106"/>
                    <a:gd name="connsiteY51" fmla="*/ 9978 h 10000"/>
                    <a:gd name="connsiteX52" fmla="*/ 2618 w 10106"/>
                    <a:gd name="connsiteY52" fmla="*/ 9889 h 10000"/>
                    <a:gd name="connsiteX53" fmla="*/ 2566 w 10106"/>
                    <a:gd name="connsiteY53" fmla="*/ 9765 h 10000"/>
                    <a:gd name="connsiteX54" fmla="*/ 2489 w 10106"/>
                    <a:gd name="connsiteY54" fmla="*/ 9386 h 10000"/>
                    <a:gd name="connsiteX55" fmla="*/ 2336 w 10106"/>
                    <a:gd name="connsiteY55" fmla="*/ 8849 h 10000"/>
                    <a:gd name="connsiteX56" fmla="*/ 2259 w 10106"/>
                    <a:gd name="connsiteY56" fmla="*/ 8547 h 10000"/>
                    <a:gd name="connsiteX57" fmla="*/ 2157 w 10106"/>
                    <a:gd name="connsiteY57" fmla="*/ 8201 h 10000"/>
                    <a:gd name="connsiteX58" fmla="*/ 2081 w 10106"/>
                    <a:gd name="connsiteY58" fmla="*/ 7855 h 10000"/>
                    <a:gd name="connsiteX59" fmla="*/ 2003 w 10106"/>
                    <a:gd name="connsiteY59" fmla="*/ 7474 h 10000"/>
                    <a:gd name="connsiteX60" fmla="*/ 1927 w 10106"/>
                    <a:gd name="connsiteY60" fmla="*/ 7096 h 10000"/>
                    <a:gd name="connsiteX61" fmla="*/ 1850 w 10106"/>
                    <a:gd name="connsiteY61" fmla="*/ 6704 h 10000"/>
                    <a:gd name="connsiteX62" fmla="*/ 1774 w 10106"/>
                    <a:gd name="connsiteY62" fmla="*/ 6302 h 10000"/>
                    <a:gd name="connsiteX63" fmla="*/ 1645 w 10106"/>
                    <a:gd name="connsiteY63" fmla="*/ 5497 h 10000"/>
                    <a:gd name="connsiteX64" fmla="*/ 1595 w 10106"/>
                    <a:gd name="connsiteY64" fmla="*/ 5106 h 10000"/>
                    <a:gd name="connsiteX65" fmla="*/ 1569 w 10106"/>
                    <a:gd name="connsiteY65" fmla="*/ 4726 h 10000"/>
                    <a:gd name="connsiteX66" fmla="*/ 1543 w 10106"/>
                    <a:gd name="connsiteY66" fmla="*/ 4370 h 10000"/>
                    <a:gd name="connsiteX67" fmla="*/ 148 w 10106"/>
                    <a:gd name="connsiteY67" fmla="*/ 3595 h 10000"/>
                    <a:gd name="connsiteX68" fmla="*/ 1094 w 10106"/>
                    <a:gd name="connsiteY68" fmla="*/ 483 h 10000"/>
                    <a:gd name="connsiteX0" fmla="*/ 1094 w 10106"/>
                    <a:gd name="connsiteY0" fmla="*/ 483 h 10000"/>
                    <a:gd name="connsiteX1" fmla="*/ 2361 w 10106"/>
                    <a:gd name="connsiteY1" fmla="*/ 0 h 10000"/>
                    <a:gd name="connsiteX2" fmla="*/ 2745 w 10106"/>
                    <a:gd name="connsiteY2" fmla="*/ 12 h 10000"/>
                    <a:gd name="connsiteX3" fmla="*/ 3179 w 10106"/>
                    <a:gd name="connsiteY3" fmla="*/ 34 h 10000"/>
                    <a:gd name="connsiteX4" fmla="*/ 3640 w 10106"/>
                    <a:gd name="connsiteY4" fmla="*/ 34 h 10000"/>
                    <a:gd name="connsiteX5" fmla="*/ 4074 w 10106"/>
                    <a:gd name="connsiteY5" fmla="*/ 56 h 10000"/>
                    <a:gd name="connsiteX6" fmla="*/ 4535 w 10106"/>
                    <a:gd name="connsiteY6" fmla="*/ 67 h 10000"/>
                    <a:gd name="connsiteX7" fmla="*/ 4968 w 10106"/>
                    <a:gd name="connsiteY7" fmla="*/ 78 h 10000"/>
                    <a:gd name="connsiteX8" fmla="*/ 5377 w 10106"/>
                    <a:gd name="connsiteY8" fmla="*/ 78 h 10000"/>
                    <a:gd name="connsiteX9" fmla="*/ 5403 w 10106"/>
                    <a:gd name="connsiteY9" fmla="*/ 101 h 10000"/>
                    <a:gd name="connsiteX10" fmla="*/ 5454 w 10106"/>
                    <a:gd name="connsiteY10" fmla="*/ 156 h 10000"/>
                    <a:gd name="connsiteX11" fmla="*/ 5582 w 10106"/>
                    <a:gd name="connsiteY11" fmla="*/ 258 h 10000"/>
                    <a:gd name="connsiteX12" fmla="*/ 5710 w 10106"/>
                    <a:gd name="connsiteY12" fmla="*/ 402 h 10000"/>
                    <a:gd name="connsiteX13" fmla="*/ 5889 w 10106"/>
                    <a:gd name="connsiteY13" fmla="*/ 581 h 10000"/>
                    <a:gd name="connsiteX14" fmla="*/ 6092 w 10106"/>
                    <a:gd name="connsiteY14" fmla="*/ 794 h 10000"/>
                    <a:gd name="connsiteX15" fmla="*/ 6297 w 10106"/>
                    <a:gd name="connsiteY15" fmla="*/ 1039 h 10000"/>
                    <a:gd name="connsiteX16" fmla="*/ 6528 w 10106"/>
                    <a:gd name="connsiteY16" fmla="*/ 1318 h 10000"/>
                    <a:gd name="connsiteX17" fmla="*/ 6808 w 10106"/>
                    <a:gd name="connsiteY17" fmla="*/ 1621 h 10000"/>
                    <a:gd name="connsiteX18" fmla="*/ 7090 w 10106"/>
                    <a:gd name="connsiteY18" fmla="*/ 1955 h 10000"/>
                    <a:gd name="connsiteX19" fmla="*/ 7345 w 10106"/>
                    <a:gd name="connsiteY19" fmla="*/ 2314 h 10000"/>
                    <a:gd name="connsiteX20" fmla="*/ 7627 w 10106"/>
                    <a:gd name="connsiteY20" fmla="*/ 2704 h 10000"/>
                    <a:gd name="connsiteX21" fmla="*/ 7908 w 10106"/>
                    <a:gd name="connsiteY21" fmla="*/ 3106 h 10000"/>
                    <a:gd name="connsiteX22" fmla="*/ 8214 w 10106"/>
                    <a:gd name="connsiteY22" fmla="*/ 3531 h 10000"/>
                    <a:gd name="connsiteX23" fmla="*/ 8470 w 10106"/>
                    <a:gd name="connsiteY23" fmla="*/ 3967 h 10000"/>
                    <a:gd name="connsiteX24" fmla="*/ 8751 w 10106"/>
                    <a:gd name="connsiteY24" fmla="*/ 4436 h 10000"/>
                    <a:gd name="connsiteX25" fmla="*/ 9006 w 10106"/>
                    <a:gd name="connsiteY25" fmla="*/ 4916 h 10000"/>
                    <a:gd name="connsiteX26" fmla="*/ 9237 w 10106"/>
                    <a:gd name="connsiteY26" fmla="*/ 5397 h 10000"/>
                    <a:gd name="connsiteX27" fmla="*/ 9467 w 10106"/>
                    <a:gd name="connsiteY27" fmla="*/ 5899 h 10000"/>
                    <a:gd name="connsiteX28" fmla="*/ 9646 w 10106"/>
                    <a:gd name="connsiteY28" fmla="*/ 6413 h 10000"/>
                    <a:gd name="connsiteX29" fmla="*/ 9799 w 10106"/>
                    <a:gd name="connsiteY29" fmla="*/ 6928 h 10000"/>
                    <a:gd name="connsiteX30" fmla="*/ 9953 w 10106"/>
                    <a:gd name="connsiteY30" fmla="*/ 7452 h 10000"/>
                    <a:gd name="connsiteX31" fmla="*/ 10029 w 10106"/>
                    <a:gd name="connsiteY31" fmla="*/ 7978 h 10000"/>
                    <a:gd name="connsiteX32" fmla="*/ 10081 w 10106"/>
                    <a:gd name="connsiteY32" fmla="*/ 8514 h 10000"/>
                    <a:gd name="connsiteX33" fmla="*/ 10106 w 10106"/>
                    <a:gd name="connsiteY33" fmla="*/ 9039 h 10000"/>
                    <a:gd name="connsiteX34" fmla="*/ 10054 w 10106"/>
                    <a:gd name="connsiteY34" fmla="*/ 9565 h 10000"/>
                    <a:gd name="connsiteX35" fmla="*/ 10004 w 10106"/>
                    <a:gd name="connsiteY35" fmla="*/ 9576 h 10000"/>
                    <a:gd name="connsiteX36" fmla="*/ 9825 w 10106"/>
                    <a:gd name="connsiteY36" fmla="*/ 9587 h 10000"/>
                    <a:gd name="connsiteX37" fmla="*/ 9544 w 10106"/>
                    <a:gd name="connsiteY37" fmla="*/ 9609 h 10000"/>
                    <a:gd name="connsiteX38" fmla="*/ 9212 w 10106"/>
                    <a:gd name="connsiteY38" fmla="*/ 9643 h 10000"/>
                    <a:gd name="connsiteX39" fmla="*/ 8777 w 10106"/>
                    <a:gd name="connsiteY39" fmla="*/ 9676 h 10000"/>
                    <a:gd name="connsiteX40" fmla="*/ 8291 w 10106"/>
                    <a:gd name="connsiteY40" fmla="*/ 9709 h 10000"/>
                    <a:gd name="connsiteX41" fmla="*/ 7729 w 10106"/>
                    <a:gd name="connsiteY41" fmla="*/ 9754 h 10000"/>
                    <a:gd name="connsiteX42" fmla="*/ 7167 w 10106"/>
                    <a:gd name="connsiteY42" fmla="*/ 9800 h 10000"/>
                    <a:gd name="connsiteX43" fmla="*/ 6580 w 10106"/>
                    <a:gd name="connsiteY43" fmla="*/ 9844 h 10000"/>
                    <a:gd name="connsiteX44" fmla="*/ 5940 w 10106"/>
                    <a:gd name="connsiteY44" fmla="*/ 9878 h 10000"/>
                    <a:gd name="connsiteX45" fmla="*/ 5327 w 10106"/>
                    <a:gd name="connsiteY45" fmla="*/ 9922 h 10000"/>
                    <a:gd name="connsiteX46" fmla="*/ 4713 w 10106"/>
                    <a:gd name="connsiteY46" fmla="*/ 9944 h 10000"/>
                    <a:gd name="connsiteX47" fmla="*/ 4126 w 10106"/>
                    <a:gd name="connsiteY47" fmla="*/ 9967 h 10000"/>
                    <a:gd name="connsiteX48" fmla="*/ 3588 w 10106"/>
                    <a:gd name="connsiteY48" fmla="*/ 10000 h 10000"/>
                    <a:gd name="connsiteX49" fmla="*/ 3103 w 10106"/>
                    <a:gd name="connsiteY49" fmla="*/ 10000 h 10000"/>
                    <a:gd name="connsiteX50" fmla="*/ 2643 w 10106"/>
                    <a:gd name="connsiteY50" fmla="*/ 10000 h 10000"/>
                    <a:gd name="connsiteX51" fmla="*/ 2643 w 10106"/>
                    <a:gd name="connsiteY51" fmla="*/ 9978 h 10000"/>
                    <a:gd name="connsiteX52" fmla="*/ 2618 w 10106"/>
                    <a:gd name="connsiteY52" fmla="*/ 9889 h 10000"/>
                    <a:gd name="connsiteX53" fmla="*/ 2566 w 10106"/>
                    <a:gd name="connsiteY53" fmla="*/ 9765 h 10000"/>
                    <a:gd name="connsiteX54" fmla="*/ 2489 w 10106"/>
                    <a:gd name="connsiteY54" fmla="*/ 9386 h 10000"/>
                    <a:gd name="connsiteX55" fmla="*/ 2338 w 10106"/>
                    <a:gd name="connsiteY55" fmla="*/ 9043 h 10000"/>
                    <a:gd name="connsiteX56" fmla="*/ 2336 w 10106"/>
                    <a:gd name="connsiteY56" fmla="*/ 8849 h 10000"/>
                    <a:gd name="connsiteX57" fmla="*/ 2259 w 10106"/>
                    <a:gd name="connsiteY57" fmla="*/ 8547 h 10000"/>
                    <a:gd name="connsiteX58" fmla="*/ 2157 w 10106"/>
                    <a:gd name="connsiteY58" fmla="*/ 8201 h 10000"/>
                    <a:gd name="connsiteX59" fmla="*/ 2081 w 10106"/>
                    <a:gd name="connsiteY59" fmla="*/ 7855 h 10000"/>
                    <a:gd name="connsiteX60" fmla="*/ 2003 w 10106"/>
                    <a:gd name="connsiteY60" fmla="*/ 7474 h 10000"/>
                    <a:gd name="connsiteX61" fmla="*/ 1927 w 10106"/>
                    <a:gd name="connsiteY61" fmla="*/ 7096 h 10000"/>
                    <a:gd name="connsiteX62" fmla="*/ 1850 w 10106"/>
                    <a:gd name="connsiteY62" fmla="*/ 6704 h 10000"/>
                    <a:gd name="connsiteX63" fmla="*/ 1774 w 10106"/>
                    <a:gd name="connsiteY63" fmla="*/ 6302 h 10000"/>
                    <a:gd name="connsiteX64" fmla="*/ 1645 w 10106"/>
                    <a:gd name="connsiteY64" fmla="*/ 5497 h 10000"/>
                    <a:gd name="connsiteX65" fmla="*/ 1595 w 10106"/>
                    <a:gd name="connsiteY65" fmla="*/ 5106 h 10000"/>
                    <a:gd name="connsiteX66" fmla="*/ 1569 w 10106"/>
                    <a:gd name="connsiteY66" fmla="*/ 4726 h 10000"/>
                    <a:gd name="connsiteX67" fmla="*/ 1543 w 10106"/>
                    <a:gd name="connsiteY67" fmla="*/ 4370 h 10000"/>
                    <a:gd name="connsiteX68" fmla="*/ 148 w 10106"/>
                    <a:gd name="connsiteY68" fmla="*/ 3595 h 10000"/>
                    <a:gd name="connsiteX69" fmla="*/ 1094 w 10106"/>
                    <a:gd name="connsiteY69" fmla="*/ 483 h 10000"/>
                    <a:gd name="connsiteX0" fmla="*/ 1094 w 10106"/>
                    <a:gd name="connsiteY0" fmla="*/ 483 h 10000"/>
                    <a:gd name="connsiteX1" fmla="*/ 2361 w 10106"/>
                    <a:gd name="connsiteY1" fmla="*/ 0 h 10000"/>
                    <a:gd name="connsiteX2" fmla="*/ 2745 w 10106"/>
                    <a:gd name="connsiteY2" fmla="*/ 12 h 10000"/>
                    <a:gd name="connsiteX3" fmla="*/ 3179 w 10106"/>
                    <a:gd name="connsiteY3" fmla="*/ 34 h 10000"/>
                    <a:gd name="connsiteX4" fmla="*/ 3640 w 10106"/>
                    <a:gd name="connsiteY4" fmla="*/ 34 h 10000"/>
                    <a:gd name="connsiteX5" fmla="*/ 4074 w 10106"/>
                    <a:gd name="connsiteY5" fmla="*/ 56 h 10000"/>
                    <a:gd name="connsiteX6" fmla="*/ 4535 w 10106"/>
                    <a:gd name="connsiteY6" fmla="*/ 67 h 10000"/>
                    <a:gd name="connsiteX7" fmla="*/ 4968 w 10106"/>
                    <a:gd name="connsiteY7" fmla="*/ 78 h 10000"/>
                    <a:gd name="connsiteX8" fmla="*/ 5377 w 10106"/>
                    <a:gd name="connsiteY8" fmla="*/ 78 h 10000"/>
                    <a:gd name="connsiteX9" fmla="*/ 5403 w 10106"/>
                    <a:gd name="connsiteY9" fmla="*/ 101 h 10000"/>
                    <a:gd name="connsiteX10" fmla="*/ 5454 w 10106"/>
                    <a:gd name="connsiteY10" fmla="*/ 156 h 10000"/>
                    <a:gd name="connsiteX11" fmla="*/ 5582 w 10106"/>
                    <a:gd name="connsiteY11" fmla="*/ 258 h 10000"/>
                    <a:gd name="connsiteX12" fmla="*/ 5710 w 10106"/>
                    <a:gd name="connsiteY12" fmla="*/ 402 h 10000"/>
                    <a:gd name="connsiteX13" fmla="*/ 5889 w 10106"/>
                    <a:gd name="connsiteY13" fmla="*/ 581 h 10000"/>
                    <a:gd name="connsiteX14" fmla="*/ 6092 w 10106"/>
                    <a:gd name="connsiteY14" fmla="*/ 794 h 10000"/>
                    <a:gd name="connsiteX15" fmla="*/ 6297 w 10106"/>
                    <a:gd name="connsiteY15" fmla="*/ 1039 h 10000"/>
                    <a:gd name="connsiteX16" fmla="*/ 6528 w 10106"/>
                    <a:gd name="connsiteY16" fmla="*/ 1318 h 10000"/>
                    <a:gd name="connsiteX17" fmla="*/ 6808 w 10106"/>
                    <a:gd name="connsiteY17" fmla="*/ 1621 h 10000"/>
                    <a:gd name="connsiteX18" fmla="*/ 7090 w 10106"/>
                    <a:gd name="connsiteY18" fmla="*/ 1955 h 10000"/>
                    <a:gd name="connsiteX19" fmla="*/ 7345 w 10106"/>
                    <a:gd name="connsiteY19" fmla="*/ 2314 h 10000"/>
                    <a:gd name="connsiteX20" fmla="*/ 7627 w 10106"/>
                    <a:gd name="connsiteY20" fmla="*/ 2704 h 10000"/>
                    <a:gd name="connsiteX21" fmla="*/ 7908 w 10106"/>
                    <a:gd name="connsiteY21" fmla="*/ 3106 h 10000"/>
                    <a:gd name="connsiteX22" fmla="*/ 8214 w 10106"/>
                    <a:gd name="connsiteY22" fmla="*/ 3531 h 10000"/>
                    <a:gd name="connsiteX23" fmla="*/ 8470 w 10106"/>
                    <a:gd name="connsiteY23" fmla="*/ 3967 h 10000"/>
                    <a:gd name="connsiteX24" fmla="*/ 8751 w 10106"/>
                    <a:gd name="connsiteY24" fmla="*/ 4436 h 10000"/>
                    <a:gd name="connsiteX25" fmla="*/ 9006 w 10106"/>
                    <a:gd name="connsiteY25" fmla="*/ 4916 h 10000"/>
                    <a:gd name="connsiteX26" fmla="*/ 9237 w 10106"/>
                    <a:gd name="connsiteY26" fmla="*/ 5397 h 10000"/>
                    <a:gd name="connsiteX27" fmla="*/ 9467 w 10106"/>
                    <a:gd name="connsiteY27" fmla="*/ 5899 h 10000"/>
                    <a:gd name="connsiteX28" fmla="*/ 9646 w 10106"/>
                    <a:gd name="connsiteY28" fmla="*/ 6413 h 10000"/>
                    <a:gd name="connsiteX29" fmla="*/ 9799 w 10106"/>
                    <a:gd name="connsiteY29" fmla="*/ 6928 h 10000"/>
                    <a:gd name="connsiteX30" fmla="*/ 9953 w 10106"/>
                    <a:gd name="connsiteY30" fmla="*/ 7452 h 10000"/>
                    <a:gd name="connsiteX31" fmla="*/ 10029 w 10106"/>
                    <a:gd name="connsiteY31" fmla="*/ 7978 h 10000"/>
                    <a:gd name="connsiteX32" fmla="*/ 10081 w 10106"/>
                    <a:gd name="connsiteY32" fmla="*/ 8514 h 10000"/>
                    <a:gd name="connsiteX33" fmla="*/ 10106 w 10106"/>
                    <a:gd name="connsiteY33" fmla="*/ 9039 h 10000"/>
                    <a:gd name="connsiteX34" fmla="*/ 10054 w 10106"/>
                    <a:gd name="connsiteY34" fmla="*/ 9565 h 10000"/>
                    <a:gd name="connsiteX35" fmla="*/ 10004 w 10106"/>
                    <a:gd name="connsiteY35" fmla="*/ 9576 h 10000"/>
                    <a:gd name="connsiteX36" fmla="*/ 9825 w 10106"/>
                    <a:gd name="connsiteY36" fmla="*/ 9587 h 10000"/>
                    <a:gd name="connsiteX37" fmla="*/ 9544 w 10106"/>
                    <a:gd name="connsiteY37" fmla="*/ 9609 h 10000"/>
                    <a:gd name="connsiteX38" fmla="*/ 9212 w 10106"/>
                    <a:gd name="connsiteY38" fmla="*/ 9643 h 10000"/>
                    <a:gd name="connsiteX39" fmla="*/ 8777 w 10106"/>
                    <a:gd name="connsiteY39" fmla="*/ 9676 h 10000"/>
                    <a:gd name="connsiteX40" fmla="*/ 8291 w 10106"/>
                    <a:gd name="connsiteY40" fmla="*/ 9709 h 10000"/>
                    <a:gd name="connsiteX41" fmla="*/ 7729 w 10106"/>
                    <a:gd name="connsiteY41" fmla="*/ 9754 h 10000"/>
                    <a:gd name="connsiteX42" fmla="*/ 7167 w 10106"/>
                    <a:gd name="connsiteY42" fmla="*/ 9800 h 10000"/>
                    <a:gd name="connsiteX43" fmla="*/ 6580 w 10106"/>
                    <a:gd name="connsiteY43" fmla="*/ 9844 h 10000"/>
                    <a:gd name="connsiteX44" fmla="*/ 5940 w 10106"/>
                    <a:gd name="connsiteY44" fmla="*/ 9878 h 10000"/>
                    <a:gd name="connsiteX45" fmla="*/ 5327 w 10106"/>
                    <a:gd name="connsiteY45" fmla="*/ 9922 h 10000"/>
                    <a:gd name="connsiteX46" fmla="*/ 4713 w 10106"/>
                    <a:gd name="connsiteY46" fmla="*/ 9944 h 10000"/>
                    <a:gd name="connsiteX47" fmla="*/ 4126 w 10106"/>
                    <a:gd name="connsiteY47" fmla="*/ 9967 h 10000"/>
                    <a:gd name="connsiteX48" fmla="*/ 3588 w 10106"/>
                    <a:gd name="connsiteY48" fmla="*/ 10000 h 10000"/>
                    <a:gd name="connsiteX49" fmla="*/ 3103 w 10106"/>
                    <a:gd name="connsiteY49" fmla="*/ 10000 h 10000"/>
                    <a:gd name="connsiteX50" fmla="*/ 2643 w 10106"/>
                    <a:gd name="connsiteY50" fmla="*/ 10000 h 10000"/>
                    <a:gd name="connsiteX51" fmla="*/ 2643 w 10106"/>
                    <a:gd name="connsiteY51" fmla="*/ 9978 h 10000"/>
                    <a:gd name="connsiteX52" fmla="*/ 2618 w 10106"/>
                    <a:gd name="connsiteY52" fmla="*/ 9889 h 10000"/>
                    <a:gd name="connsiteX53" fmla="*/ 2566 w 10106"/>
                    <a:gd name="connsiteY53" fmla="*/ 9765 h 10000"/>
                    <a:gd name="connsiteX54" fmla="*/ 2489 w 10106"/>
                    <a:gd name="connsiteY54" fmla="*/ 9386 h 10000"/>
                    <a:gd name="connsiteX55" fmla="*/ 2338 w 10106"/>
                    <a:gd name="connsiteY55" fmla="*/ 9043 h 10000"/>
                    <a:gd name="connsiteX56" fmla="*/ 2336 w 10106"/>
                    <a:gd name="connsiteY56" fmla="*/ 8849 h 10000"/>
                    <a:gd name="connsiteX57" fmla="*/ 2157 w 10106"/>
                    <a:gd name="connsiteY57" fmla="*/ 8201 h 10000"/>
                    <a:gd name="connsiteX58" fmla="*/ 2081 w 10106"/>
                    <a:gd name="connsiteY58" fmla="*/ 7855 h 10000"/>
                    <a:gd name="connsiteX59" fmla="*/ 2003 w 10106"/>
                    <a:gd name="connsiteY59" fmla="*/ 7474 h 10000"/>
                    <a:gd name="connsiteX60" fmla="*/ 1927 w 10106"/>
                    <a:gd name="connsiteY60" fmla="*/ 7096 h 10000"/>
                    <a:gd name="connsiteX61" fmla="*/ 1850 w 10106"/>
                    <a:gd name="connsiteY61" fmla="*/ 6704 h 10000"/>
                    <a:gd name="connsiteX62" fmla="*/ 1774 w 10106"/>
                    <a:gd name="connsiteY62" fmla="*/ 6302 h 10000"/>
                    <a:gd name="connsiteX63" fmla="*/ 1645 w 10106"/>
                    <a:gd name="connsiteY63" fmla="*/ 5497 h 10000"/>
                    <a:gd name="connsiteX64" fmla="*/ 1595 w 10106"/>
                    <a:gd name="connsiteY64" fmla="*/ 5106 h 10000"/>
                    <a:gd name="connsiteX65" fmla="*/ 1569 w 10106"/>
                    <a:gd name="connsiteY65" fmla="*/ 4726 h 10000"/>
                    <a:gd name="connsiteX66" fmla="*/ 1543 w 10106"/>
                    <a:gd name="connsiteY66" fmla="*/ 4370 h 10000"/>
                    <a:gd name="connsiteX67" fmla="*/ 148 w 10106"/>
                    <a:gd name="connsiteY67" fmla="*/ 3595 h 10000"/>
                    <a:gd name="connsiteX68" fmla="*/ 1094 w 10106"/>
                    <a:gd name="connsiteY68" fmla="*/ 483 h 10000"/>
                    <a:gd name="connsiteX0" fmla="*/ 1094 w 10106"/>
                    <a:gd name="connsiteY0" fmla="*/ 483 h 10000"/>
                    <a:gd name="connsiteX1" fmla="*/ 2361 w 10106"/>
                    <a:gd name="connsiteY1" fmla="*/ 0 h 10000"/>
                    <a:gd name="connsiteX2" fmla="*/ 2745 w 10106"/>
                    <a:gd name="connsiteY2" fmla="*/ 12 h 10000"/>
                    <a:gd name="connsiteX3" fmla="*/ 3179 w 10106"/>
                    <a:gd name="connsiteY3" fmla="*/ 34 h 10000"/>
                    <a:gd name="connsiteX4" fmla="*/ 3640 w 10106"/>
                    <a:gd name="connsiteY4" fmla="*/ 34 h 10000"/>
                    <a:gd name="connsiteX5" fmla="*/ 4074 w 10106"/>
                    <a:gd name="connsiteY5" fmla="*/ 56 h 10000"/>
                    <a:gd name="connsiteX6" fmla="*/ 4535 w 10106"/>
                    <a:gd name="connsiteY6" fmla="*/ 67 h 10000"/>
                    <a:gd name="connsiteX7" fmla="*/ 4968 w 10106"/>
                    <a:gd name="connsiteY7" fmla="*/ 78 h 10000"/>
                    <a:gd name="connsiteX8" fmla="*/ 5377 w 10106"/>
                    <a:gd name="connsiteY8" fmla="*/ 78 h 10000"/>
                    <a:gd name="connsiteX9" fmla="*/ 5403 w 10106"/>
                    <a:gd name="connsiteY9" fmla="*/ 101 h 10000"/>
                    <a:gd name="connsiteX10" fmla="*/ 5454 w 10106"/>
                    <a:gd name="connsiteY10" fmla="*/ 156 h 10000"/>
                    <a:gd name="connsiteX11" fmla="*/ 5582 w 10106"/>
                    <a:gd name="connsiteY11" fmla="*/ 258 h 10000"/>
                    <a:gd name="connsiteX12" fmla="*/ 5710 w 10106"/>
                    <a:gd name="connsiteY12" fmla="*/ 402 h 10000"/>
                    <a:gd name="connsiteX13" fmla="*/ 5889 w 10106"/>
                    <a:gd name="connsiteY13" fmla="*/ 581 h 10000"/>
                    <a:gd name="connsiteX14" fmla="*/ 6092 w 10106"/>
                    <a:gd name="connsiteY14" fmla="*/ 794 h 10000"/>
                    <a:gd name="connsiteX15" fmla="*/ 6297 w 10106"/>
                    <a:gd name="connsiteY15" fmla="*/ 1039 h 10000"/>
                    <a:gd name="connsiteX16" fmla="*/ 6528 w 10106"/>
                    <a:gd name="connsiteY16" fmla="*/ 1318 h 10000"/>
                    <a:gd name="connsiteX17" fmla="*/ 6808 w 10106"/>
                    <a:gd name="connsiteY17" fmla="*/ 1621 h 10000"/>
                    <a:gd name="connsiteX18" fmla="*/ 7090 w 10106"/>
                    <a:gd name="connsiteY18" fmla="*/ 1955 h 10000"/>
                    <a:gd name="connsiteX19" fmla="*/ 7345 w 10106"/>
                    <a:gd name="connsiteY19" fmla="*/ 2314 h 10000"/>
                    <a:gd name="connsiteX20" fmla="*/ 7627 w 10106"/>
                    <a:gd name="connsiteY20" fmla="*/ 2704 h 10000"/>
                    <a:gd name="connsiteX21" fmla="*/ 7908 w 10106"/>
                    <a:gd name="connsiteY21" fmla="*/ 3106 h 10000"/>
                    <a:gd name="connsiteX22" fmla="*/ 8214 w 10106"/>
                    <a:gd name="connsiteY22" fmla="*/ 3531 h 10000"/>
                    <a:gd name="connsiteX23" fmla="*/ 8470 w 10106"/>
                    <a:gd name="connsiteY23" fmla="*/ 3967 h 10000"/>
                    <a:gd name="connsiteX24" fmla="*/ 8751 w 10106"/>
                    <a:gd name="connsiteY24" fmla="*/ 4436 h 10000"/>
                    <a:gd name="connsiteX25" fmla="*/ 9006 w 10106"/>
                    <a:gd name="connsiteY25" fmla="*/ 4916 h 10000"/>
                    <a:gd name="connsiteX26" fmla="*/ 9237 w 10106"/>
                    <a:gd name="connsiteY26" fmla="*/ 5397 h 10000"/>
                    <a:gd name="connsiteX27" fmla="*/ 9467 w 10106"/>
                    <a:gd name="connsiteY27" fmla="*/ 5899 h 10000"/>
                    <a:gd name="connsiteX28" fmla="*/ 9646 w 10106"/>
                    <a:gd name="connsiteY28" fmla="*/ 6413 h 10000"/>
                    <a:gd name="connsiteX29" fmla="*/ 9799 w 10106"/>
                    <a:gd name="connsiteY29" fmla="*/ 6928 h 10000"/>
                    <a:gd name="connsiteX30" fmla="*/ 9953 w 10106"/>
                    <a:gd name="connsiteY30" fmla="*/ 7452 h 10000"/>
                    <a:gd name="connsiteX31" fmla="*/ 10029 w 10106"/>
                    <a:gd name="connsiteY31" fmla="*/ 7978 h 10000"/>
                    <a:gd name="connsiteX32" fmla="*/ 10081 w 10106"/>
                    <a:gd name="connsiteY32" fmla="*/ 8514 h 10000"/>
                    <a:gd name="connsiteX33" fmla="*/ 10106 w 10106"/>
                    <a:gd name="connsiteY33" fmla="*/ 9039 h 10000"/>
                    <a:gd name="connsiteX34" fmla="*/ 10054 w 10106"/>
                    <a:gd name="connsiteY34" fmla="*/ 9565 h 10000"/>
                    <a:gd name="connsiteX35" fmla="*/ 10004 w 10106"/>
                    <a:gd name="connsiteY35" fmla="*/ 9576 h 10000"/>
                    <a:gd name="connsiteX36" fmla="*/ 9825 w 10106"/>
                    <a:gd name="connsiteY36" fmla="*/ 9587 h 10000"/>
                    <a:gd name="connsiteX37" fmla="*/ 9544 w 10106"/>
                    <a:gd name="connsiteY37" fmla="*/ 9609 h 10000"/>
                    <a:gd name="connsiteX38" fmla="*/ 9212 w 10106"/>
                    <a:gd name="connsiteY38" fmla="*/ 9643 h 10000"/>
                    <a:gd name="connsiteX39" fmla="*/ 8777 w 10106"/>
                    <a:gd name="connsiteY39" fmla="*/ 9676 h 10000"/>
                    <a:gd name="connsiteX40" fmla="*/ 8291 w 10106"/>
                    <a:gd name="connsiteY40" fmla="*/ 9709 h 10000"/>
                    <a:gd name="connsiteX41" fmla="*/ 7729 w 10106"/>
                    <a:gd name="connsiteY41" fmla="*/ 9754 h 10000"/>
                    <a:gd name="connsiteX42" fmla="*/ 7167 w 10106"/>
                    <a:gd name="connsiteY42" fmla="*/ 9800 h 10000"/>
                    <a:gd name="connsiteX43" fmla="*/ 6580 w 10106"/>
                    <a:gd name="connsiteY43" fmla="*/ 9844 h 10000"/>
                    <a:gd name="connsiteX44" fmla="*/ 5940 w 10106"/>
                    <a:gd name="connsiteY44" fmla="*/ 9878 h 10000"/>
                    <a:gd name="connsiteX45" fmla="*/ 5327 w 10106"/>
                    <a:gd name="connsiteY45" fmla="*/ 9922 h 10000"/>
                    <a:gd name="connsiteX46" fmla="*/ 4713 w 10106"/>
                    <a:gd name="connsiteY46" fmla="*/ 9944 h 10000"/>
                    <a:gd name="connsiteX47" fmla="*/ 4126 w 10106"/>
                    <a:gd name="connsiteY47" fmla="*/ 9967 h 10000"/>
                    <a:gd name="connsiteX48" fmla="*/ 3588 w 10106"/>
                    <a:gd name="connsiteY48" fmla="*/ 10000 h 10000"/>
                    <a:gd name="connsiteX49" fmla="*/ 3103 w 10106"/>
                    <a:gd name="connsiteY49" fmla="*/ 10000 h 10000"/>
                    <a:gd name="connsiteX50" fmla="*/ 2643 w 10106"/>
                    <a:gd name="connsiteY50" fmla="*/ 10000 h 10000"/>
                    <a:gd name="connsiteX51" fmla="*/ 2643 w 10106"/>
                    <a:gd name="connsiteY51" fmla="*/ 9978 h 10000"/>
                    <a:gd name="connsiteX52" fmla="*/ 2618 w 10106"/>
                    <a:gd name="connsiteY52" fmla="*/ 9889 h 10000"/>
                    <a:gd name="connsiteX53" fmla="*/ 2566 w 10106"/>
                    <a:gd name="connsiteY53" fmla="*/ 9765 h 10000"/>
                    <a:gd name="connsiteX54" fmla="*/ 2489 w 10106"/>
                    <a:gd name="connsiteY54" fmla="*/ 9386 h 10000"/>
                    <a:gd name="connsiteX55" fmla="*/ 2338 w 10106"/>
                    <a:gd name="connsiteY55" fmla="*/ 9043 h 10000"/>
                    <a:gd name="connsiteX56" fmla="*/ 2336 w 10106"/>
                    <a:gd name="connsiteY56" fmla="*/ 8849 h 10000"/>
                    <a:gd name="connsiteX57" fmla="*/ 2081 w 10106"/>
                    <a:gd name="connsiteY57" fmla="*/ 7855 h 10000"/>
                    <a:gd name="connsiteX58" fmla="*/ 2003 w 10106"/>
                    <a:gd name="connsiteY58" fmla="*/ 7474 h 10000"/>
                    <a:gd name="connsiteX59" fmla="*/ 1927 w 10106"/>
                    <a:gd name="connsiteY59" fmla="*/ 7096 h 10000"/>
                    <a:gd name="connsiteX60" fmla="*/ 1850 w 10106"/>
                    <a:gd name="connsiteY60" fmla="*/ 6704 h 10000"/>
                    <a:gd name="connsiteX61" fmla="*/ 1774 w 10106"/>
                    <a:gd name="connsiteY61" fmla="*/ 6302 h 10000"/>
                    <a:gd name="connsiteX62" fmla="*/ 1645 w 10106"/>
                    <a:gd name="connsiteY62" fmla="*/ 5497 h 10000"/>
                    <a:gd name="connsiteX63" fmla="*/ 1595 w 10106"/>
                    <a:gd name="connsiteY63" fmla="*/ 5106 h 10000"/>
                    <a:gd name="connsiteX64" fmla="*/ 1569 w 10106"/>
                    <a:gd name="connsiteY64" fmla="*/ 4726 h 10000"/>
                    <a:gd name="connsiteX65" fmla="*/ 1543 w 10106"/>
                    <a:gd name="connsiteY65" fmla="*/ 4370 h 10000"/>
                    <a:gd name="connsiteX66" fmla="*/ 148 w 10106"/>
                    <a:gd name="connsiteY66" fmla="*/ 3595 h 10000"/>
                    <a:gd name="connsiteX67" fmla="*/ 1094 w 10106"/>
                    <a:gd name="connsiteY67" fmla="*/ 483 h 10000"/>
                    <a:gd name="connsiteX0" fmla="*/ 1094 w 10106"/>
                    <a:gd name="connsiteY0" fmla="*/ 483 h 10000"/>
                    <a:gd name="connsiteX1" fmla="*/ 2361 w 10106"/>
                    <a:gd name="connsiteY1" fmla="*/ 0 h 10000"/>
                    <a:gd name="connsiteX2" fmla="*/ 2745 w 10106"/>
                    <a:gd name="connsiteY2" fmla="*/ 12 h 10000"/>
                    <a:gd name="connsiteX3" fmla="*/ 3179 w 10106"/>
                    <a:gd name="connsiteY3" fmla="*/ 34 h 10000"/>
                    <a:gd name="connsiteX4" fmla="*/ 3640 w 10106"/>
                    <a:gd name="connsiteY4" fmla="*/ 34 h 10000"/>
                    <a:gd name="connsiteX5" fmla="*/ 4074 w 10106"/>
                    <a:gd name="connsiteY5" fmla="*/ 56 h 10000"/>
                    <a:gd name="connsiteX6" fmla="*/ 4535 w 10106"/>
                    <a:gd name="connsiteY6" fmla="*/ 67 h 10000"/>
                    <a:gd name="connsiteX7" fmla="*/ 4968 w 10106"/>
                    <a:gd name="connsiteY7" fmla="*/ 78 h 10000"/>
                    <a:gd name="connsiteX8" fmla="*/ 5377 w 10106"/>
                    <a:gd name="connsiteY8" fmla="*/ 78 h 10000"/>
                    <a:gd name="connsiteX9" fmla="*/ 5403 w 10106"/>
                    <a:gd name="connsiteY9" fmla="*/ 101 h 10000"/>
                    <a:gd name="connsiteX10" fmla="*/ 5454 w 10106"/>
                    <a:gd name="connsiteY10" fmla="*/ 156 h 10000"/>
                    <a:gd name="connsiteX11" fmla="*/ 5582 w 10106"/>
                    <a:gd name="connsiteY11" fmla="*/ 258 h 10000"/>
                    <a:gd name="connsiteX12" fmla="*/ 5710 w 10106"/>
                    <a:gd name="connsiteY12" fmla="*/ 402 h 10000"/>
                    <a:gd name="connsiteX13" fmla="*/ 5889 w 10106"/>
                    <a:gd name="connsiteY13" fmla="*/ 581 h 10000"/>
                    <a:gd name="connsiteX14" fmla="*/ 6092 w 10106"/>
                    <a:gd name="connsiteY14" fmla="*/ 794 h 10000"/>
                    <a:gd name="connsiteX15" fmla="*/ 6297 w 10106"/>
                    <a:gd name="connsiteY15" fmla="*/ 1039 h 10000"/>
                    <a:gd name="connsiteX16" fmla="*/ 6528 w 10106"/>
                    <a:gd name="connsiteY16" fmla="*/ 1318 h 10000"/>
                    <a:gd name="connsiteX17" fmla="*/ 6808 w 10106"/>
                    <a:gd name="connsiteY17" fmla="*/ 1621 h 10000"/>
                    <a:gd name="connsiteX18" fmla="*/ 7090 w 10106"/>
                    <a:gd name="connsiteY18" fmla="*/ 1955 h 10000"/>
                    <a:gd name="connsiteX19" fmla="*/ 7345 w 10106"/>
                    <a:gd name="connsiteY19" fmla="*/ 2314 h 10000"/>
                    <a:gd name="connsiteX20" fmla="*/ 7627 w 10106"/>
                    <a:gd name="connsiteY20" fmla="*/ 2704 h 10000"/>
                    <a:gd name="connsiteX21" fmla="*/ 7908 w 10106"/>
                    <a:gd name="connsiteY21" fmla="*/ 3106 h 10000"/>
                    <a:gd name="connsiteX22" fmla="*/ 8214 w 10106"/>
                    <a:gd name="connsiteY22" fmla="*/ 3531 h 10000"/>
                    <a:gd name="connsiteX23" fmla="*/ 8470 w 10106"/>
                    <a:gd name="connsiteY23" fmla="*/ 3967 h 10000"/>
                    <a:gd name="connsiteX24" fmla="*/ 8751 w 10106"/>
                    <a:gd name="connsiteY24" fmla="*/ 4436 h 10000"/>
                    <a:gd name="connsiteX25" fmla="*/ 9006 w 10106"/>
                    <a:gd name="connsiteY25" fmla="*/ 4916 h 10000"/>
                    <a:gd name="connsiteX26" fmla="*/ 9237 w 10106"/>
                    <a:gd name="connsiteY26" fmla="*/ 5397 h 10000"/>
                    <a:gd name="connsiteX27" fmla="*/ 9467 w 10106"/>
                    <a:gd name="connsiteY27" fmla="*/ 5899 h 10000"/>
                    <a:gd name="connsiteX28" fmla="*/ 9646 w 10106"/>
                    <a:gd name="connsiteY28" fmla="*/ 6413 h 10000"/>
                    <a:gd name="connsiteX29" fmla="*/ 9799 w 10106"/>
                    <a:gd name="connsiteY29" fmla="*/ 6928 h 10000"/>
                    <a:gd name="connsiteX30" fmla="*/ 9953 w 10106"/>
                    <a:gd name="connsiteY30" fmla="*/ 7452 h 10000"/>
                    <a:gd name="connsiteX31" fmla="*/ 10029 w 10106"/>
                    <a:gd name="connsiteY31" fmla="*/ 7978 h 10000"/>
                    <a:gd name="connsiteX32" fmla="*/ 10081 w 10106"/>
                    <a:gd name="connsiteY32" fmla="*/ 8514 h 10000"/>
                    <a:gd name="connsiteX33" fmla="*/ 10106 w 10106"/>
                    <a:gd name="connsiteY33" fmla="*/ 9039 h 10000"/>
                    <a:gd name="connsiteX34" fmla="*/ 10054 w 10106"/>
                    <a:gd name="connsiteY34" fmla="*/ 9565 h 10000"/>
                    <a:gd name="connsiteX35" fmla="*/ 10004 w 10106"/>
                    <a:gd name="connsiteY35" fmla="*/ 9576 h 10000"/>
                    <a:gd name="connsiteX36" fmla="*/ 9825 w 10106"/>
                    <a:gd name="connsiteY36" fmla="*/ 9587 h 10000"/>
                    <a:gd name="connsiteX37" fmla="*/ 9544 w 10106"/>
                    <a:gd name="connsiteY37" fmla="*/ 9609 h 10000"/>
                    <a:gd name="connsiteX38" fmla="*/ 9212 w 10106"/>
                    <a:gd name="connsiteY38" fmla="*/ 9643 h 10000"/>
                    <a:gd name="connsiteX39" fmla="*/ 8777 w 10106"/>
                    <a:gd name="connsiteY39" fmla="*/ 9676 h 10000"/>
                    <a:gd name="connsiteX40" fmla="*/ 8291 w 10106"/>
                    <a:gd name="connsiteY40" fmla="*/ 9709 h 10000"/>
                    <a:gd name="connsiteX41" fmla="*/ 7729 w 10106"/>
                    <a:gd name="connsiteY41" fmla="*/ 9754 h 10000"/>
                    <a:gd name="connsiteX42" fmla="*/ 7167 w 10106"/>
                    <a:gd name="connsiteY42" fmla="*/ 9800 h 10000"/>
                    <a:gd name="connsiteX43" fmla="*/ 6580 w 10106"/>
                    <a:gd name="connsiteY43" fmla="*/ 9844 h 10000"/>
                    <a:gd name="connsiteX44" fmla="*/ 5940 w 10106"/>
                    <a:gd name="connsiteY44" fmla="*/ 9878 h 10000"/>
                    <a:gd name="connsiteX45" fmla="*/ 5327 w 10106"/>
                    <a:gd name="connsiteY45" fmla="*/ 9922 h 10000"/>
                    <a:gd name="connsiteX46" fmla="*/ 4713 w 10106"/>
                    <a:gd name="connsiteY46" fmla="*/ 9944 h 10000"/>
                    <a:gd name="connsiteX47" fmla="*/ 4126 w 10106"/>
                    <a:gd name="connsiteY47" fmla="*/ 9967 h 10000"/>
                    <a:gd name="connsiteX48" fmla="*/ 3588 w 10106"/>
                    <a:gd name="connsiteY48" fmla="*/ 10000 h 10000"/>
                    <a:gd name="connsiteX49" fmla="*/ 3103 w 10106"/>
                    <a:gd name="connsiteY49" fmla="*/ 10000 h 10000"/>
                    <a:gd name="connsiteX50" fmla="*/ 2643 w 10106"/>
                    <a:gd name="connsiteY50" fmla="*/ 10000 h 10000"/>
                    <a:gd name="connsiteX51" fmla="*/ 2643 w 10106"/>
                    <a:gd name="connsiteY51" fmla="*/ 9978 h 10000"/>
                    <a:gd name="connsiteX52" fmla="*/ 2618 w 10106"/>
                    <a:gd name="connsiteY52" fmla="*/ 9889 h 10000"/>
                    <a:gd name="connsiteX53" fmla="*/ 2566 w 10106"/>
                    <a:gd name="connsiteY53" fmla="*/ 9765 h 10000"/>
                    <a:gd name="connsiteX54" fmla="*/ 2489 w 10106"/>
                    <a:gd name="connsiteY54" fmla="*/ 9386 h 10000"/>
                    <a:gd name="connsiteX55" fmla="*/ 2338 w 10106"/>
                    <a:gd name="connsiteY55" fmla="*/ 9043 h 10000"/>
                    <a:gd name="connsiteX56" fmla="*/ 2336 w 10106"/>
                    <a:gd name="connsiteY56" fmla="*/ 8849 h 10000"/>
                    <a:gd name="connsiteX57" fmla="*/ 2003 w 10106"/>
                    <a:gd name="connsiteY57" fmla="*/ 7474 h 10000"/>
                    <a:gd name="connsiteX58" fmla="*/ 1927 w 10106"/>
                    <a:gd name="connsiteY58" fmla="*/ 7096 h 10000"/>
                    <a:gd name="connsiteX59" fmla="*/ 1850 w 10106"/>
                    <a:gd name="connsiteY59" fmla="*/ 6704 h 10000"/>
                    <a:gd name="connsiteX60" fmla="*/ 1774 w 10106"/>
                    <a:gd name="connsiteY60" fmla="*/ 6302 h 10000"/>
                    <a:gd name="connsiteX61" fmla="*/ 1645 w 10106"/>
                    <a:gd name="connsiteY61" fmla="*/ 5497 h 10000"/>
                    <a:gd name="connsiteX62" fmla="*/ 1595 w 10106"/>
                    <a:gd name="connsiteY62" fmla="*/ 5106 h 10000"/>
                    <a:gd name="connsiteX63" fmla="*/ 1569 w 10106"/>
                    <a:gd name="connsiteY63" fmla="*/ 4726 h 10000"/>
                    <a:gd name="connsiteX64" fmla="*/ 1543 w 10106"/>
                    <a:gd name="connsiteY64" fmla="*/ 4370 h 10000"/>
                    <a:gd name="connsiteX65" fmla="*/ 148 w 10106"/>
                    <a:gd name="connsiteY65" fmla="*/ 3595 h 10000"/>
                    <a:gd name="connsiteX66" fmla="*/ 1094 w 10106"/>
                    <a:gd name="connsiteY66" fmla="*/ 483 h 10000"/>
                    <a:gd name="connsiteX0" fmla="*/ 1094 w 10106"/>
                    <a:gd name="connsiteY0" fmla="*/ 483 h 10000"/>
                    <a:gd name="connsiteX1" fmla="*/ 2361 w 10106"/>
                    <a:gd name="connsiteY1" fmla="*/ 0 h 10000"/>
                    <a:gd name="connsiteX2" fmla="*/ 2745 w 10106"/>
                    <a:gd name="connsiteY2" fmla="*/ 12 h 10000"/>
                    <a:gd name="connsiteX3" fmla="*/ 3179 w 10106"/>
                    <a:gd name="connsiteY3" fmla="*/ 34 h 10000"/>
                    <a:gd name="connsiteX4" fmla="*/ 3640 w 10106"/>
                    <a:gd name="connsiteY4" fmla="*/ 34 h 10000"/>
                    <a:gd name="connsiteX5" fmla="*/ 4074 w 10106"/>
                    <a:gd name="connsiteY5" fmla="*/ 56 h 10000"/>
                    <a:gd name="connsiteX6" fmla="*/ 4535 w 10106"/>
                    <a:gd name="connsiteY6" fmla="*/ 67 h 10000"/>
                    <a:gd name="connsiteX7" fmla="*/ 4968 w 10106"/>
                    <a:gd name="connsiteY7" fmla="*/ 78 h 10000"/>
                    <a:gd name="connsiteX8" fmla="*/ 5377 w 10106"/>
                    <a:gd name="connsiteY8" fmla="*/ 78 h 10000"/>
                    <a:gd name="connsiteX9" fmla="*/ 5403 w 10106"/>
                    <a:gd name="connsiteY9" fmla="*/ 101 h 10000"/>
                    <a:gd name="connsiteX10" fmla="*/ 5454 w 10106"/>
                    <a:gd name="connsiteY10" fmla="*/ 156 h 10000"/>
                    <a:gd name="connsiteX11" fmla="*/ 5582 w 10106"/>
                    <a:gd name="connsiteY11" fmla="*/ 258 h 10000"/>
                    <a:gd name="connsiteX12" fmla="*/ 5710 w 10106"/>
                    <a:gd name="connsiteY12" fmla="*/ 402 h 10000"/>
                    <a:gd name="connsiteX13" fmla="*/ 5889 w 10106"/>
                    <a:gd name="connsiteY13" fmla="*/ 581 h 10000"/>
                    <a:gd name="connsiteX14" fmla="*/ 6092 w 10106"/>
                    <a:gd name="connsiteY14" fmla="*/ 794 h 10000"/>
                    <a:gd name="connsiteX15" fmla="*/ 6297 w 10106"/>
                    <a:gd name="connsiteY15" fmla="*/ 1039 h 10000"/>
                    <a:gd name="connsiteX16" fmla="*/ 6528 w 10106"/>
                    <a:gd name="connsiteY16" fmla="*/ 1318 h 10000"/>
                    <a:gd name="connsiteX17" fmla="*/ 6808 w 10106"/>
                    <a:gd name="connsiteY17" fmla="*/ 1621 h 10000"/>
                    <a:gd name="connsiteX18" fmla="*/ 7090 w 10106"/>
                    <a:gd name="connsiteY18" fmla="*/ 1955 h 10000"/>
                    <a:gd name="connsiteX19" fmla="*/ 7345 w 10106"/>
                    <a:gd name="connsiteY19" fmla="*/ 2314 h 10000"/>
                    <a:gd name="connsiteX20" fmla="*/ 7627 w 10106"/>
                    <a:gd name="connsiteY20" fmla="*/ 2704 h 10000"/>
                    <a:gd name="connsiteX21" fmla="*/ 7908 w 10106"/>
                    <a:gd name="connsiteY21" fmla="*/ 3106 h 10000"/>
                    <a:gd name="connsiteX22" fmla="*/ 8214 w 10106"/>
                    <a:gd name="connsiteY22" fmla="*/ 3531 h 10000"/>
                    <a:gd name="connsiteX23" fmla="*/ 8470 w 10106"/>
                    <a:gd name="connsiteY23" fmla="*/ 3967 h 10000"/>
                    <a:gd name="connsiteX24" fmla="*/ 8751 w 10106"/>
                    <a:gd name="connsiteY24" fmla="*/ 4436 h 10000"/>
                    <a:gd name="connsiteX25" fmla="*/ 9006 w 10106"/>
                    <a:gd name="connsiteY25" fmla="*/ 4916 h 10000"/>
                    <a:gd name="connsiteX26" fmla="*/ 9237 w 10106"/>
                    <a:gd name="connsiteY26" fmla="*/ 5397 h 10000"/>
                    <a:gd name="connsiteX27" fmla="*/ 9467 w 10106"/>
                    <a:gd name="connsiteY27" fmla="*/ 5899 h 10000"/>
                    <a:gd name="connsiteX28" fmla="*/ 9646 w 10106"/>
                    <a:gd name="connsiteY28" fmla="*/ 6413 h 10000"/>
                    <a:gd name="connsiteX29" fmla="*/ 9799 w 10106"/>
                    <a:gd name="connsiteY29" fmla="*/ 6928 h 10000"/>
                    <a:gd name="connsiteX30" fmla="*/ 9953 w 10106"/>
                    <a:gd name="connsiteY30" fmla="*/ 7452 h 10000"/>
                    <a:gd name="connsiteX31" fmla="*/ 10029 w 10106"/>
                    <a:gd name="connsiteY31" fmla="*/ 7978 h 10000"/>
                    <a:gd name="connsiteX32" fmla="*/ 10081 w 10106"/>
                    <a:gd name="connsiteY32" fmla="*/ 8514 h 10000"/>
                    <a:gd name="connsiteX33" fmla="*/ 10106 w 10106"/>
                    <a:gd name="connsiteY33" fmla="*/ 9039 h 10000"/>
                    <a:gd name="connsiteX34" fmla="*/ 10054 w 10106"/>
                    <a:gd name="connsiteY34" fmla="*/ 9565 h 10000"/>
                    <a:gd name="connsiteX35" fmla="*/ 10004 w 10106"/>
                    <a:gd name="connsiteY35" fmla="*/ 9576 h 10000"/>
                    <a:gd name="connsiteX36" fmla="*/ 9825 w 10106"/>
                    <a:gd name="connsiteY36" fmla="*/ 9587 h 10000"/>
                    <a:gd name="connsiteX37" fmla="*/ 9544 w 10106"/>
                    <a:gd name="connsiteY37" fmla="*/ 9609 h 10000"/>
                    <a:gd name="connsiteX38" fmla="*/ 9212 w 10106"/>
                    <a:gd name="connsiteY38" fmla="*/ 9643 h 10000"/>
                    <a:gd name="connsiteX39" fmla="*/ 8777 w 10106"/>
                    <a:gd name="connsiteY39" fmla="*/ 9676 h 10000"/>
                    <a:gd name="connsiteX40" fmla="*/ 8291 w 10106"/>
                    <a:gd name="connsiteY40" fmla="*/ 9709 h 10000"/>
                    <a:gd name="connsiteX41" fmla="*/ 7729 w 10106"/>
                    <a:gd name="connsiteY41" fmla="*/ 9754 h 10000"/>
                    <a:gd name="connsiteX42" fmla="*/ 7167 w 10106"/>
                    <a:gd name="connsiteY42" fmla="*/ 9800 h 10000"/>
                    <a:gd name="connsiteX43" fmla="*/ 6580 w 10106"/>
                    <a:gd name="connsiteY43" fmla="*/ 9844 h 10000"/>
                    <a:gd name="connsiteX44" fmla="*/ 5940 w 10106"/>
                    <a:gd name="connsiteY44" fmla="*/ 9878 h 10000"/>
                    <a:gd name="connsiteX45" fmla="*/ 5327 w 10106"/>
                    <a:gd name="connsiteY45" fmla="*/ 9922 h 10000"/>
                    <a:gd name="connsiteX46" fmla="*/ 4713 w 10106"/>
                    <a:gd name="connsiteY46" fmla="*/ 9944 h 10000"/>
                    <a:gd name="connsiteX47" fmla="*/ 4126 w 10106"/>
                    <a:gd name="connsiteY47" fmla="*/ 9967 h 10000"/>
                    <a:gd name="connsiteX48" fmla="*/ 3588 w 10106"/>
                    <a:gd name="connsiteY48" fmla="*/ 10000 h 10000"/>
                    <a:gd name="connsiteX49" fmla="*/ 3103 w 10106"/>
                    <a:gd name="connsiteY49" fmla="*/ 10000 h 10000"/>
                    <a:gd name="connsiteX50" fmla="*/ 2643 w 10106"/>
                    <a:gd name="connsiteY50" fmla="*/ 10000 h 10000"/>
                    <a:gd name="connsiteX51" fmla="*/ 2643 w 10106"/>
                    <a:gd name="connsiteY51" fmla="*/ 9978 h 10000"/>
                    <a:gd name="connsiteX52" fmla="*/ 2618 w 10106"/>
                    <a:gd name="connsiteY52" fmla="*/ 9889 h 10000"/>
                    <a:gd name="connsiteX53" fmla="*/ 2566 w 10106"/>
                    <a:gd name="connsiteY53" fmla="*/ 9765 h 10000"/>
                    <a:gd name="connsiteX54" fmla="*/ 2489 w 10106"/>
                    <a:gd name="connsiteY54" fmla="*/ 9386 h 10000"/>
                    <a:gd name="connsiteX55" fmla="*/ 2338 w 10106"/>
                    <a:gd name="connsiteY55" fmla="*/ 9043 h 10000"/>
                    <a:gd name="connsiteX56" fmla="*/ 2336 w 10106"/>
                    <a:gd name="connsiteY56" fmla="*/ 8849 h 10000"/>
                    <a:gd name="connsiteX57" fmla="*/ 1927 w 10106"/>
                    <a:gd name="connsiteY57" fmla="*/ 7096 h 10000"/>
                    <a:gd name="connsiteX58" fmla="*/ 1850 w 10106"/>
                    <a:gd name="connsiteY58" fmla="*/ 6704 h 10000"/>
                    <a:gd name="connsiteX59" fmla="*/ 1774 w 10106"/>
                    <a:gd name="connsiteY59" fmla="*/ 6302 h 10000"/>
                    <a:gd name="connsiteX60" fmla="*/ 1645 w 10106"/>
                    <a:gd name="connsiteY60" fmla="*/ 5497 h 10000"/>
                    <a:gd name="connsiteX61" fmla="*/ 1595 w 10106"/>
                    <a:gd name="connsiteY61" fmla="*/ 5106 h 10000"/>
                    <a:gd name="connsiteX62" fmla="*/ 1569 w 10106"/>
                    <a:gd name="connsiteY62" fmla="*/ 4726 h 10000"/>
                    <a:gd name="connsiteX63" fmla="*/ 1543 w 10106"/>
                    <a:gd name="connsiteY63" fmla="*/ 4370 h 10000"/>
                    <a:gd name="connsiteX64" fmla="*/ 148 w 10106"/>
                    <a:gd name="connsiteY64" fmla="*/ 3595 h 10000"/>
                    <a:gd name="connsiteX65" fmla="*/ 1094 w 10106"/>
                    <a:gd name="connsiteY65" fmla="*/ 483 h 10000"/>
                    <a:gd name="connsiteX0" fmla="*/ 1094 w 10106"/>
                    <a:gd name="connsiteY0" fmla="*/ 483 h 10000"/>
                    <a:gd name="connsiteX1" fmla="*/ 2361 w 10106"/>
                    <a:gd name="connsiteY1" fmla="*/ 0 h 10000"/>
                    <a:gd name="connsiteX2" fmla="*/ 2745 w 10106"/>
                    <a:gd name="connsiteY2" fmla="*/ 12 h 10000"/>
                    <a:gd name="connsiteX3" fmla="*/ 3179 w 10106"/>
                    <a:gd name="connsiteY3" fmla="*/ 34 h 10000"/>
                    <a:gd name="connsiteX4" fmla="*/ 3640 w 10106"/>
                    <a:gd name="connsiteY4" fmla="*/ 34 h 10000"/>
                    <a:gd name="connsiteX5" fmla="*/ 4074 w 10106"/>
                    <a:gd name="connsiteY5" fmla="*/ 56 h 10000"/>
                    <a:gd name="connsiteX6" fmla="*/ 4535 w 10106"/>
                    <a:gd name="connsiteY6" fmla="*/ 67 h 10000"/>
                    <a:gd name="connsiteX7" fmla="*/ 4968 w 10106"/>
                    <a:gd name="connsiteY7" fmla="*/ 78 h 10000"/>
                    <a:gd name="connsiteX8" fmla="*/ 5377 w 10106"/>
                    <a:gd name="connsiteY8" fmla="*/ 78 h 10000"/>
                    <a:gd name="connsiteX9" fmla="*/ 5403 w 10106"/>
                    <a:gd name="connsiteY9" fmla="*/ 101 h 10000"/>
                    <a:gd name="connsiteX10" fmla="*/ 5454 w 10106"/>
                    <a:gd name="connsiteY10" fmla="*/ 156 h 10000"/>
                    <a:gd name="connsiteX11" fmla="*/ 5582 w 10106"/>
                    <a:gd name="connsiteY11" fmla="*/ 258 h 10000"/>
                    <a:gd name="connsiteX12" fmla="*/ 5710 w 10106"/>
                    <a:gd name="connsiteY12" fmla="*/ 402 h 10000"/>
                    <a:gd name="connsiteX13" fmla="*/ 5889 w 10106"/>
                    <a:gd name="connsiteY13" fmla="*/ 581 h 10000"/>
                    <a:gd name="connsiteX14" fmla="*/ 6092 w 10106"/>
                    <a:gd name="connsiteY14" fmla="*/ 794 h 10000"/>
                    <a:gd name="connsiteX15" fmla="*/ 6297 w 10106"/>
                    <a:gd name="connsiteY15" fmla="*/ 1039 h 10000"/>
                    <a:gd name="connsiteX16" fmla="*/ 6528 w 10106"/>
                    <a:gd name="connsiteY16" fmla="*/ 1318 h 10000"/>
                    <a:gd name="connsiteX17" fmla="*/ 6808 w 10106"/>
                    <a:gd name="connsiteY17" fmla="*/ 1621 h 10000"/>
                    <a:gd name="connsiteX18" fmla="*/ 7090 w 10106"/>
                    <a:gd name="connsiteY18" fmla="*/ 1955 h 10000"/>
                    <a:gd name="connsiteX19" fmla="*/ 7345 w 10106"/>
                    <a:gd name="connsiteY19" fmla="*/ 2314 h 10000"/>
                    <a:gd name="connsiteX20" fmla="*/ 7627 w 10106"/>
                    <a:gd name="connsiteY20" fmla="*/ 2704 h 10000"/>
                    <a:gd name="connsiteX21" fmla="*/ 7908 w 10106"/>
                    <a:gd name="connsiteY21" fmla="*/ 3106 h 10000"/>
                    <a:gd name="connsiteX22" fmla="*/ 8214 w 10106"/>
                    <a:gd name="connsiteY22" fmla="*/ 3531 h 10000"/>
                    <a:gd name="connsiteX23" fmla="*/ 8470 w 10106"/>
                    <a:gd name="connsiteY23" fmla="*/ 3967 h 10000"/>
                    <a:gd name="connsiteX24" fmla="*/ 8751 w 10106"/>
                    <a:gd name="connsiteY24" fmla="*/ 4436 h 10000"/>
                    <a:gd name="connsiteX25" fmla="*/ 9006 w 10106"/>
                    <a:gd name="connsiteY25" fmla="*/ 4916 h 10000"/>
                    <a:gd name="connsiteX26" fmla="*/ 9237 w 10106"/>
                    <a:gd name="connsiteY26" fmla="*/ 5397 h 10000"/>
                    <a:gd name="connsiteX27" fmla="*/ 9467 w 10106"/>
                    <a:gd name="connsiteY27" fmla="*/ 5899 h 10000"/>
                    <a:gd name="connsiteX28" fmla="*/ 9646 w 10106"/>
                    <a:gd name="connsiteY28" fmla="*/ 6413 h 10000"/>
                    <a:gd name="connsiteX29" fmla="*/ 9799 w 10106"/>
                    <a:gd name="connsiteY29" fmla="*/ 6928 h 10000"/>
                    <a:gd name="connsiteX30" fmla="*/ 9953 w 10106"/>
                    <a:gd name="connsiteY30" fmla="*/ 7452 h 10000"/>
                    <a:gd name="connsiteX31" fmla="*/ 10029 w 10106"/>
                    <a:gd name="connsiteY31" fmla="*/ 7978 h 10000"/>
                    <a:gd name="connsiteX32" fmla="*/ 10081 w 10106"/>
                    <a:gd name="connsiteY32" fmla="*/ 8514 h 10000"/>
                    <a:gd name="connsiteX33" fmla="*/ 10106 w 10106"/>
                    <a:gd name="connsiteY33" fmla="*/ 9039 h 10000"/>
                    <a:gd name="connsiteX34" fmla="*/ 10054 w 10106"/>
                    <a:gd name="connsiteY34" fmla="*/ 9565 h 10000"/>
                    <a:gd name="connsiteX35" fmla="*/ 10004 w 10106"/>
                    <a:gd name="connsiteY35" fmla="*/ 9576 h 10000"/>
                    <a:gd name="connsiteX36" fmla="*/ 9825 w 10106"/>
                    <a:gd name="connsiteY36" fmla="*/ 9587 h 10000"/>
                    <a:gd name="connsiteX37" fmla="*/ 9544 w 10106"/>
                    <a:gd name="connsiteY37" fmla="*/ 9609 h 10000"/>
                    <a:gd name="connsiteX38" fmla="*/ 9212 w 10106"/>
                    <a:gd name="connsiteY38" fmla="*/ 9643 h 10000"/>
                    <a:gd name="connsiteX39" fmla="*/ 8777 w 10106"/>
                    <a:gd name="connsiteY39" fmla="*/ 9676 h 10000"/>
                    <a:gd name="connsiteX40" fmla="*/ 8291 w 10106"/>
                    <a:gd name="connsiteY40" fmla="*/ 9709 h 10000"/>
                    <a:gd name="connsiteX41" fmla="*/ 7729 w 10106"/>
                    <a:gd name="connsiteY41" fmla="*/ 9754 h 10000"/>
                    <a:gd name="connsiteX42" fmla="*/ 7167 w 10106"/>
                    <a:gd name="connsiteY42" fmla="*/ 9800 h 10000"/>
                    <a:gd name="connsiteX43" fmla="*/ 6580 w 10106"/>
                    <a:gd name="connsiteY43" fmla="*/ 9844 h 10000"/>
                    <a:gd name="connsiteX44" fmla="*/ 5940 w 10106"/>
                    <a:gd name="connsiteY44" fmla="*/ 9878 h 10000"/>
                    <a:gd name="connsiteX45" fmla="*/ 5327 w 10106"/>
                    <a:gd name="connsiteY45" fmla="*/ 9922 h 10000"/>
                    <a:gd name="connsiteX46" fmla="*/ 4713 w 10106"/>
                    <a:gd name="connsiteY46" fmla="*/ 9944 h 10000"/>
                    <a:gd name="connsiteX47" fmla="*/ 4126 w 10106"/>
                    <a:gd name="connsiteY47" fmla="*/ 9967 h 10000"/>
                    <a:gd name="connsiteX48" fmla="*/ 3588 w 10106"/>
                    <a:gd name="connsiteY48" fmla="*/ 10000 h 10000"/>
                    <a:gd name="connsiteX49" fmla="*/ 3103 w 10106"/>
                    <a:gd name="connsiteY49" fmla="*/ 10000 h 10000"/>
                    <a:gd name="connsiteX50" fmla="*/ 2643 w 10106"/>
                    <a:gd name="connsiteY50" fmla="*/ 10000 h 10000"/>
                    <a:gd name="connsiteX51" fmla="*/ 2643 w 10106"/>
                    <a:gd name="connsiteY51" fmla="*/ 9978 h 10000"/>
                    <a:gd name="connsiteX52" fmla="*/ 2618 w 10106"/>
                    <a:gd name="connsiteY52" fmla="*/ 9889 h 10000"/>
                    <a:gd name="connsiteX53" fmla="*/ 2566 w 10106"/>
                    <a:gd name="connsiteY53" fmla="*/ 9765 h 10000"/>
                    <a:gd name="connsiteX54" fmla="*/ 2489 w 10106"/>
                    <a:gd name="connsiteY54" fmla="*/ 9386 h 10000"/>
                    <a:gd name="connsiteX55" fmla="*/ 2338 w 10106"/>
                    <a:gd name="connsiteY55" fmla="*/ 9043 h 10000"/>
                    <a:gd name="connsiteX56" fmla="*/ 2336 w 10106"/>
                    <a:gd name="connsiteY56" fmla="*/ 8849 h 10000"/>
                    <a:gd name="connsiteX57" fmla="*/ 1850 w 10106"/>
                    <a:gd name="connsiteY57" fmla="*/ 6704 h 10000"/>
                    <a:gd name="connsiteX58" fmla="*/ 1774 w 10106"/>
                    <a:gd name="connsiteY58" fmla="*/ 6302 h 10000"/>
                    <a:gd name="connsiteX59" fmla="*/ 1645 w 10106"/>
                    <a:gd name="connsiteY59" fmla="*/ 5497 h 10000"/>
                    <a:gd name="connsiteX60" fmla="*/ 1595 w 10106"/>
                    <a:gd name="connsiteY60" fmla="*/ 5106 h 10000"/>
                    <a:gd name="connsiteX61" fmla="*/ 1569 w 10106"/>
                    <a:gd name="connsiteY61" fmla="*/ 4726 h 10000"/>
                    <a:gd name="connsiteX62" fmla="*/ 1543 w 10106"/>
                    <a:gd name="connsiteY62" fmla="*/ 4370 h 10000"/>
                    <a:gd name="connsiteX63" fmla="*/ 148 w 10106"/>
                    <a:gd name="connsiteY63" fmla="*/ 3595 h 10000"/>
                    <a:gd name="connsiteX64" fmla="*/ 1094 w 10106"/>
                    <a:gd name="connsiteY64" fmla="*/ 483 h 10000"/>
                    <a:gd name="connsiteX0" fmla="*/ 1094 w 10106"/>
                    <a:gd name="connsiteY0" fmla="*/ 483 h 10000"/>
                    <a:gd name="connsiteX1" fmla="*/ 2361 w 10106"/>
                    <a:gd name="connsiteY1" fmla="*/ 0 h 10000"/>
                    <a:gd name="connsiteX2" fmla="*/ 2745 w 10106"/>
                    <a:gd name="connsiteY2" fmla="*/ 12 h 10000"/>
                    <a:gd name="connsiteX3" fmla="*/ 3179 w 10106"/>
                    <a:gd name="connsiteY3" fmla="*/ 34 h 10000"/>
                    <a:gd name="connsiteX4" fmla="*/ 3640 w 10106"/>
                    <a:gd name="connsiteY4" fmla="*/ 34 h 10000"/>
                    <a:gd name="connsiteX5" fmla="*/ 4074 w 10106"/>
                    <a:gd name="connsiteY5" fmla="*/ 56 h 10000"/>
                    <a:gd name="connsiteX6" fmla="*/ 4535 w 10106"/>
                    <a:gd name="connsiteY6" fmla="*/ 67 h 10000"/>
                    <a:gd name="connsiteX7" fmla="*/ 4968 w 10106"/>
                    <a:gd name="connsiteY7" fmla="*/ 78 h 10000"/>
                    <a:gd name="connsiteX8" fmla="*/ 5377 w 10106"/>
                    <a:gd name="connsiteY8" fmla="*/ 78 h 10000"/>
                    <a:gd name="connsiteX9" fmla="*/ 5403 w 10106"/>
                    <a:gd name="connsiteY9" fmla="*/ 101 h 10000"/>
                    <a:gd name="connsiteX10" fmla="*/ 5454 w 10106"/>
                    <a:gd name="connsiteY10" fmla="*/ 156 h 10000"/>
                    <a:gd name="connsiteX11" fmla="*/ 5582 w 10106"/>
                    <a:gd name="connsiteY11" fmla="*/ 258 h 10000"/>
                    <a:gd name="connsiteX12" fmla="*/ 5710 w 10106"/>
                    <a:gd name="connsiteY12" fmla="*/ 402 h 10000"/>
                    <a:gd name="connsiteX13" fmla="*/ 5889 w 10106"/>
                    <a:gd name="connsiteY13" fmla="*/ 581 h 10000"/>
                    <a:gd name="connsiteX14" fmla="*/ 6092 w 10106"/>
                    <a:gd name="connsiteY14" fmla="*/ 794 h 10000"/>
                    <a:gd name="connsiteX15" fmla="*/ 6297 w 10106"/>
                    <a:gd name="connsiteY15" fmla="*/ 1039 h 10000"/>
                    <a:gd name="connsiteX16" fmla="*/ 6528 w 10106"/>
                    <a:gd name="connsiteY16" fmla="*/ 1318 h 10000"/>
                    <a:gd name="connsiteX17" fmla="*/ 6808 w 10106"/>
                    <a:gd name="connsiteY17" fmla="*/ 1621 h 10000"/>
                    <a:gd name="connsiteX18" fmla="*/ 7090 w 10106"/>
                    <a:gd name="connsiteY18" fmla="*/ 1955 h 10000"/>
                    <a:gd name="connsiteX19" fmla="*/ 7345 w 10106"/>
                    <a:gd name="connsiteY19" fmla="*/ 2314 h 10000"/>
                    <a:gd name="connsiteX20" fmla="*/ 7627 w 10106"/>
                    <a:gd name="connsiteY20" fmla="*/ 2704 h 10000"/>
                    <a:gd name="connsiteX21" fmla="*/ 7908 w 10106"/>
                    <a:gd name="connsiteY21" fmla="*/ 3106 h 10000"/>
                    <a:gd name="connsiteX22" fmla="*/ 8214 w 10106"/>
                    <a:gd name="connsiteY22" fmla="*/ 3531 h 10000"/>
                    <a:gd name="connsiteX23" fmla="*/ 8470 w 10106"/>
                    <a:gd name="connsiteY23" fmla="*/ 3967 h 10000"/>
                    <a:gd name="connsiteX24" fmla="*/ 8751 w 10106"/>
                    <a:gd name="connsiteY24" fmla="*/ 4436 h 10000"/>
                    <a:gd name="connsiteX25" fmla="*/ 9006 w 10106"/>
                    <a:gd name="connsiteY25" fmla="*/ 4916 h 10000"/>
                    <a:gd name="connsiteX26" fmla="*/ 9237 w 10106"/>
                    <a:gd name="connsiteY26" fmla="*/ 5397 h 10000"/>
                    <a:gd name="connsiteX27" fmla="*/ 9467 w 10106"/>
                    <a:gd name="connsiteY27" fmla="*/ 5899 h 10000"/>
                    <a:gd name="connsiteX28" fmla="*/ 9646 w 10106"/>
                    <a:gd name="connsiteY28" fmla="*/ 6413 h 10000"/>
                    <a:gd name="connsiteX29" fmla="*/ 9799 w 10106"/>
                    <a:gd name="connsiteY29" fmla="*/ 6928 h 10000"/>
                    <a:gd name="connsiteX30" fmla="*/ 9953 w 10106"/>
                    <a:gd name="connsiteY30" fmla="*/ 7452 h 10000"/>
                    <a:gd name="connsiteX31" fmla="*/ 10029 w 10106"/>
                    <a:gd name="connsiteY31" fmla="*/ 7978 h 10000"/>
                    <a:gd name="connsiteX32" fmla="*/ 10081 w 10106"/>
                    <a:gd name="connsiteY32" fmla="*/ 8514 h 10000"/>
                    <a:gd name="connsiteX33" fmla="*/ 10106 w 10106"/>
                    <a:gd name="connsiteY33" fmla="*/ 9039 h 10000"/>
                    <a:gd name="connsiteX34" fmla="*/ 10054 w 10106"/>
                    <a:gd name="connsiteY34" fmla="*/ 9565 h 10000"/>
                    <a:gd name="connsiteX35" fmla="*/ 10004 w 10106"/>
                    <a:gd name="connsiteY35" fmla="*/ 9576 h 10000"/>
                    <a:gd name="connsiteX36" fmla="*/ 9825 w 10106"/>
                    <a:gd name="connsiteY36" fmla="*/ 9587 h 10000"/>
                    <a:gd name="connsiteX37" fmla="*/ 9544 w 10106"/>
                    <a:gd name="connsiteY37" fmla="*/ 9609 h 10000"/>
                    <a:gd name="connsiteX38" fmla="*/ 9212 w 10106"/>
                    <a:gd name="connsiteY38" fmla="*/ 9643 h 10000"/>
                    <a:gd name="connsiteX39" fmla="*/ 8777 w 10106"/>
                    <a:gd name="connsiteY39" fmla="*/ 9676 h 10000"/>
                    <a:gd name="connsiteX40" fmla="*/ 8291 w 10106"/>
                    <a:gd name="connsiteY40" fmla="*/ 9709 h 10000"/>
                    <a:gd name="connsiteX41" fmla="*/ 7729 w 10106"/>
                    <a:gd name="connsiteY41" fmla="*/ 9754 h 10000"/>
                    <a:gd name="connsiteX42" fmla="*/ 7167 w 10106"/>
                    <a:gd name="connsiteY42" fmla="*/ 9800 h 10000"/>
                    <a:gd name="connsiteX43" fmla="*/ 6580 w 10106"/>
                    <a:gd name="connsiteY43" fmla="*/ 9844 h 10000"/>
                    <a:gd name="connsiteX44" fmla="*/ 5940 w 10106"/>
                    <a:gd name="connsiteY44" fmla="*/ 9878 h 10000"/>
                    <a:gd name="connsiteX45" fmla="*/ 5327 w 10106"/>
                    <a:gd name="connsiteY45" fmla="*/ 9922 h 10000"/>
                    <a:gd name="connsiteX46" fmla="*/ 4713 w 10106"/>
                    <a:gd name="connsiteY46" fmla="*/ 9944 h 10000"/>
                    <a:gd name="connsiteX47" fmla="*/ 4126 w 10106"/>
                    <a:gd name="connsiteY47" fmla="*/ 9967 h 10000"/>
                    <a:gd name="connsiteX48" fmla="*/ 3588 w 10106"/>
                    <a:gd name="connsiteY48" fmla="*/ 10000 h 10000"/>
                    <a:gd name="connsiteX49" fmla="*/ 3103 w 10106"/>
                    <a:gd name="connsiteY49" fmla="*/ 10000 h 10000"/>
                    <a:gd name="connsiteX50" fmla="*/ 2643 w 10106"/>
                    <a:gd name="connsiteY50" fmla="*/ 10000 h 10000"/>
                    <a:gd name="connsiteX51" fmla="*/ 2643 w 10106"/>
                    <a:gd name="connsiteY51" fmla="*/ 9978 h 10000"/>
                    <a:gd name="connsiteX52" fmla="*/ 2618 w 10106"/>
                    <a:gd name="connsiteY52" fmla="*/ 9889 h 10000"/>
                    <a:gd name="connsiteX53" fmla="*/ 2566 w 10106"/>
                    <a:gd name="connsiteY53" fmla="*/ 9765 h 10000"/>
                    <a:gd name="connsiteX54" fmla="*/ 2489 w 10106"/>
                    <a:gd name="connsiteY54" fmla="*/ 9386 h 10000"/>
                    <a:gd name="connsiteX55" fmla="*/ 2338 w 10106"/>
                    <a:gd name="connsiteY55" fmla="*/ 9043 h 10000"/>
                    <a:gd name="connsiteX56" fmla="*/ 2336 w 10106"/>
                    <a:gd name="connsiteY56" fmla="*/ 8849 h 10000"/>
                    <a:gd name="connsiteX57" fmla="*/ 1774 w 10106"/>
                    <a:gd name="connsiteY57" fmla="*/ 6302 h 10000"/>
                    <a:gd name="connsiteX58" fmla="*/ 1645 w 10106"/>
                    <a:gd name="connsiteY58" fmla="*/ 5497 h 10000"/>
                    <a:gd name="connsiteX59" fmla="*/ 1595 w 10106"/>
                    <a:gd name="connsiteY59" fmla="*/ 5106 h 10000"/>
                    <a:gd name="connsiteX60" fmla="*/ 1569 w 10106"/>
                    <a:gd name="connsiteY60" fmla="*/ 4726 h 10000"/>
                    <a:gd name="connsiteX61" fmla="*/ 1543 w 10106"/>
                    <a:gd name="connsiteY61" fmla="*/ 4370 h 10000"/>
                    <a:gd name="connsiteX62" fmla="*/ 148 w 10106"/>
                    <a:gd name="connsiteY62" fmla="*/ 3595 h 10000"/>
                    <a:gd name="connsiteX63" fmla="*/ 1094 w 10106"/>
                    <a:gd name="connsiteY63" fmla="*/ 483 h 10000"/>
                    <a:gd name="connsiteX0" fmla="*/ 1094 w 10106"/>
                    <a:gd name="connsiteY0" fmla="*/ 483 h 10000"/>
                    <a:gd name="connsiteX1" fmla="*/ 2361 w 10106"/>
                    <a:gd name="connsiteY1" fmla="*/ 0 h 10000"/>
                    <a:gd name="connsiteX2" fmla="*/ 2745 w 10106"/>
                    <a:gd name="connsiteY2" fmla="*/ 12 h 10000"/>
                    <a:gd name="connsiteX3" fmla="*/ 3179 w 10106"/>
                    <a:gd name="connsiteY3" fmla="*/ 34 h 10000"/>
                    <a:gd name="connsiteX4" fmla="*/ 3640 w 10106"/>
                    <a:gd name="connsiteY4" fmla="*/ 34 h 10000"/>
                    <a:gd name="connsiteX5" fmla="*/ 4074 w 10106"/>
                    <a:gd name="connsiteY5" fmla="*/ 56 h 10000"/>
                    <a:gd name="connsiteX6" fmla="*/ 4535 w 10106"/>
                    <a:gd name="connsiteY6" fmla="*/ 67 h 10000"/>
                    <a:gd name="connsiteX7" fmla="*/ 4968 w 10106"/>
                    <a:gd name="connsiteY7" fmla="*/ 78 h 10000"/>
                    <a:gd name="connsiteX8" fmla="*/ 5377 w 10106"/>
                    <a:gd name="connsiteY8" fmla="*/ 78 h 10000"/>
                    <a:gd name="connsiteX9" fmla="*/ 5403 w 10106"/>
                    <a:gd name="connsiteY9" fmla="*/ 101 h 10000"/>
                    <a:gd name="connsiteX10" fmla="*/ 5454 w 10106"/>
                    <a:gd name="connsiteY10" fmla="*/ 156 h 10000"/>
                    <a:gd name="connsiteX11" fmla="*/ 5582 w 10106"/>
                    <a:gd name="connsiteY11" fmla="*/ 258 h 10000"/>
                    <a:gd name="connsiteX12" fmla="*/ 5710 w 10106"/>
                    <a:gd name="connsiteY12" fmla="*/ 402 h 10000"/>
                    <a:gd name="connsiteX13" fmla="*/ 5889 w 10106"/>
                    <a:gd name="connsiteY13" fmla="*/ 581 h 10000"/>
                    <a:gd name="connsiteX14" fmla="*/ 6092 w 10106"/>
                    <a:gd name="connsiteY14" fmla="*/ 794 h 10000"/>
                    <a:gd name="connsiteX15" fmla="*/ 6297 w 10106"/>
                    <a:gd name="connsiteY15" fmla="*/ 1039 h 10000"/>
                    <a:gd name="connsiteX16" fmla="*/ 6528 w 10106"/>
                    <a:gd name="connsiteY16" fmla="*/ 1318 h 10000"/>
                    <a:gd name="connsiteX17" fmla="*/ 6808 w 10106"/>
                    <a:gd name="connsiteY17" fmla="*/ 1621 h 10000"/>
                    <a:gd name="connsiteX18" fmla="*/ 7090 w 10106"/>
                    <a:gd name="connsiteY18" fmla="*/ 1955 h 10000"/>
                    <a:gd name="connsiteX19" fmla="*/ 7345 w 10106"/>
                    <a:gd name="connsiteY19" fmla="*/ 2314 h 10000"/>
                    <a:gd name="connsiteX20" fmla="*/ 7627 w 10106"/>
                    <a:gd name="connsiteY20" fmla="*/ 2704 h 10000"/>
                    <a:gd name="connsiteX21" fmla="*/ 7908 w 10106"/>
                    <a:gd name="connsiteY21" fmla="*/ 3106 h 10000"/>
                    <a:gd name="connsiteX22" fmla="*/ 8214 w 10106"/>
                    <a:gd name="connsiteY22" fmla="*/ 3531 h 10000"/>
                    <a:gd name="connsiteX23" fmla="*/ 8470 w 10106"/>
                    <a:gd name="connsiteY23" fmla="*/ 3967 h 10000"/>
                    <a:gd name="connsiteX24" fmla="*/ 8751 w 10106"/>
                    <a:gd name="connsiteY24" fmla="*/ 4436 h 10000"/>
                    <a:gd name="connsiteX25" fmla="*/ 9006 w 10106"/>
                    <a:gd name="connsiteY25" fmla="*/ 4916 h 10000"/>
                    <a:gd name="connsiteX26" fmla="*/ 9237 w 10106"/>
                    <a:gd name="connsiteY26" fmla="*/ 5397 h 10000"/>
                    <a:gd name="connsiteX27" fmla="*/ 9467 w 10106"/>
                    <a:gd name="connsiteY27" fmla="*/ 5899 h 10000"/>
                    <a:gd name="connsiteX28" fmla="*/ 9646 w 10106"/>
                    <a:gd name="connsiteY28" fmla="*/ 6413 h 10000"/>
                    <a:gd name="connsiteX29" fmla="*/ 9799 w 10106"/>
                    <a:gd name="connsiteY29" fmla="*/ 6928 h 10000"/>
                    <a:gd name="connsiteX30" fmla="*/ 9953 w 10106"/>
                    <a:gd name="connsiteY30" fmla="*/ 7452 h 10000"/>
                    <a:gd name="connsiteX31" fmla="*/ 10029 w 10106"/>
                    <a:gd name="connsiteY31" fmla="*/ 7978 h 10000"/>
                    <a:gd name="connsiteX32" fmla="*/ 10081 w 10106"/>
                    <a:gd name="connsiteY32" fmla="*/ 8514 h 10000"/>
                    <a:gd name="connsiteX33" fmla="*/ 10106 w 10106"/>
                    <a:gd name="connsiteY33" fmla="*/ 9039 h 10000"/>
                    <a:gd name="connsiteX34" fmla="*/ 10054 w 10106"/>
                    <a:gd name="connsiteY34" fmla="*/ 9565 h 10000"/>
                    <a:gd name="connsiteX35" fmla="*/ 10004 w 10106"/>
                    <a:gd name="connsiteY35" fmla="*/ 9576 h 10000"/>
                    <a:gd name="connsiteX36" fmla="*/ 9825 w 10106"/>
                    <a:gd name="connsiteY36" fmla="*/ 9587 h 10000"/>
                    <a:gd name="connsiteX37" fmla="*/ 9544 w 10106"/>
                    <a:gd name="connsiteY37" fmla="*/ 9609 h 10000"/>
                    <a:gd name="connsiteX38" fmla="*/ 9212 w 10106"/>
                    <a:gd name="connsiteY38" fmla="*/ 9643 h 10000"/>
                    <a:gd name="connsiteX39" fmla="*/ 8777 w 10106"/>
                    <a:gd name="connsiteY39" fmla="*/ 9676 h 10000"/>
                    <a:gd name="connsiteX40" fmla="*/ 8291 w 10106"/>
                    <a:gd name="connsiteY40" fmla="*/ 9709 h 10000"/>
                    <a:gd name="connsiteX41" fmla="*/ 7729 w 10106"/>
                    <a:gd name="connsiteY41" fmla="*/ 9754 h 10000"/>
                    <a:gd name="connsiteX42" fmla="*/ 7167 w 10106"/>
                    <a:gd name="connsiteY42" fmla="*/ 9800 h 10000"/>
                    <a:gd name="connsiteX43" fmla="*/ 6580 w 10106"/>
                    <a:gd name="connsiteY43" fmla="*/ 9844 h 10000"/>
                    <a:gd name="connsiteX44" fmla="*/ 5940 w 10106"/>
                    <a:gd name="connsiteY44" fmla="*/ 9878 h 10000"/>
                    <a:gd name="connsiteX45" fmla="*/ 5327 w 10106"/>
                    <a:gd name="connsiteY45" fmla="*/ 9922 h 10000"/>
                    <a:gd name="connsiteX46" fmla="*/ 4713 w 10106"/>
                    <a:gd name="connsiteY46" fmla="*/ 9944 h 10000"/>
                    <a:gd name="connsiteX47" fmla="*/ 4126 w 10106"/>
                    <a:gd name="connsiteY47" fmla="*/ 9967 h 10000"/>
                    <a:gd name="connsiteX48" fmla="*/ 3588 w 10106"/>
                    <a:gd name="connsiteY48" fmla="*/ 10000 h 10000"/>
                    <a:gd name="connsiteX49" fmla="*/ 3103 w 10106"/>
                    <a:gd name="connsiteY49" fmla="*/ 10000 h 10000"/>
                    <a:gd name="connsiteX50" fmla="*/ 2643 w 10106"/>
                    <a:gd name="connsiteY50" fmla="*/ 10000 h 10000"/>
                    <a:gd name="connsiteX51" fmla="*/ 2643 w 10106"/>
                    <a:gd name="connsiteY51" fmla="*/ 9978 h 10000"/>
                    <a:gd name="connsiteX52" fmla="*/ 2618 w 10106"/>
                    <a:gd name="connsiteY52" fmla="*/ 9889 h 10000"/>
                    <a:gd name="connsiteX53" fmla="*/ 2566 w 10106"/>
                    <a:gd name="connsiteY53" fmla="*/ 9765 h 10000"/>
                    <a:gd name="connsiteX54" fmla="*/ 2489 w 10106"/>
                    <a:gd name="connsiteY54" fmla="*/ 9386 h 10000"/>
                    <a:gd name="connsiteX55" fmla="*/ 2338 w 10106"/>
                    <a:gd name="connsiteY55" fmla="*/ 9043 h 10000"/>
                    <a:gd name="connsiteX56" fmla="*/ 2336 w 10106"/>
                    <a:gd name="connsiteY56" fmla="*/ 8849 h 10000"/>
                    <a:gd name="connsiteX57" fmla="*/ 1645 w 10106"/>
                    <a:gd name="connsiteY57" fmla="*/ 5497 h 10000"/>
                    <a:gd name="connsiteX58" fmla="*/ 1595 w 10106"/>
                    <a:gd name="connsiteY58" fmla="*/ 5106 h 10000"/>
                    <a:gd name="connsiteX59" fmla="*/ 1569 w 10106"/>
                    <a:gd name="connsiteY59" fmla="*/ 4726 h 10000"/>
                    <a:gd name="connsiteX60" fmla="*/ 1543 w 10106"/>
                    <a:gd name="connsiteY60" fmla="*/ 4370 h 10000"/>
                    <a:gd name="connsiteX61" fmla="*/ 148 w 10106"/>
                    <a:gd name="connsiteY61" fmla="*/ 3595 h 10000"/>
                    <a:gd name="connsiteX62" fmla="*/ 1094 w 10106"/>
                    <a:gd name="connsiteY62" fmla="*/ 483 h 10000"/>
                    <a:gd name="connsiteX0" fmla="*/ 1094 w 10106"/>
                    <a:gd name="connsiteY0" fmla="*/ 483 h 10000"/>
                    <a:gd name="connsiteX1" fmla="*/ 2361 w 10106"/>
                    <a:gd name="connsiteY1" fmla="*/ 0 h 10000"/>
                    <a:gd name="connsiteX2" fmla="*/ 2745 w 10106"/>
                    <a:gd name="connsiteY2" fmla="*/ 12 h 10000"/>
                    <a:gd name="connsiteX3" fmla="*/ 3179 w 10106"/>
                    <a:gd name="connsiteY3" fmla="*/ 34 h 10000"/>
                    <a:gd name="connsiteX4" fmla="*/ 3640 w 10106"/>
                    <a:gd name="connsiteY4" fmla="*/ 34 h 10000"/>
                    <a:gd name="connsiteX5" fmla="*/ 4074 w 10106"/>
                    <a:gd name="connsiteY5" fmla="*/ 56 h 10000"/>
                    <a:gd name="connsiteX6" fmla="*/ 4535 w 10106"/>
                    <a:gd name="connsiteY6" fmla="*/ 67 h 10000"/>
                    <a:gd name="connsiteX7" fmla="*/ 4968 w 10106"/>
                    <a:gd name="connsiteY7" fmla="*/ 78 h 10000"/>
                    <a:gd name="connsiteX8" fmla="*/ 5377 w 10106"/>
                    <a:gd name="connsiteY8" fmla="*/ 78 h 10000"/>
                    <a:gd name="connsiteX9" fmla="*/ 5403 w 10106"/>
                    <a:gd name="connsiteY9" fmla="*/ 101 h 10000"/>
                    <a:gd name="connsiteX10" fmla="*/ 5454 w 10106"/>
                    <a:gd name="connsiteY10" fmla="*/ 156 h 10000"/>
                    <a:gd name="connsiteX11" fmla="*/ 5582 w 10106"/>
                    <a:gd name="connsiteY11" fmla="*/ 258 h 10000"/>
                    <a:gd name="connsiteX12" fmla="*/ 5710 w 10106"/>
                    <a:gd name="connsiteY12" fmla="*/ 402 h 10000"/>
                    <a:gd name="connsiteX13" fmla="*/ 5889 w 10106"/>
                    <a:gd name="connsiteY13" fmla="*/ 581 h 10000"/>
                    <a:gd name="connsiteX14" fmla="*/ 6092 w 10106"/>
                    <a:gd name="connsiteY14" fmla="*/ 794 h 10000"/>
                    <a:gd name="connsiteX15" fmla="*/ 6297 w 10106"/>
                    <a:gd name="connsiteY15" fmla="*/ 1039 h 10000"/>
                    <a:gd name="connsiteX16" fmla="*/ 6528 w 10106"/>
                    <a:gd name="connsiteY16" fmla="*/ 1318 h 10000"/>
                    <a:gd name="connsiteX17" fmla="*/ 6808 w 10106"/>
                    <a:gd name="connsiteY17" fmla="*/ 1621 h 10000"/>
                    <a:gd name="connsiteX18" fmla="*/ 7090 w 10106"/>
                    <a:gd name="connsiteY18" fmla="*/ 1955 h 10000"/>
                    <a:gd name="connsiteX19" fmla="*/ 7345 w 10106"/>
                    <a:gd name="connsiteY19" fmla="*/ 2314 h 10000"/>
                    <a:gd name="connsiteX20" fmla="*/ 7627 w 10106"/>
                    <a:gd name="connsiteY20" fmla="*/ 2704 h 10000"/>
                    <a:gd name="connsiteX21" fmla="*/ 7908 w 10106"/>
                    <a:gd name="connsiteY21" fmla="*/ 3106 h 10000"/>
                    <a:gd name="connsiteX22" fmla="*/ 8214 w 10106"/>
                    <a:gd name="connsiteY22" fmla="*/ 3531 h 10000"/>
                    <a:gd name="connsiteX23" fmla="*/ 8470 w 10106"/>
                    <a:gd name="connsiteY23" fmla="*/ 3967 h 10000"/>
                    <a:gd name="connsiteX24" fmla="*/ 8751 w 10106"/>
                    <a:gd name="connsiteY24" fmla="*/ 4436 h 10000"/>
                    <a:gd name="connsiteX25" fmla="*/ 9006 w 10106"/>
                    <a:gd name="connsiteY25" fmla="*/ 4916 h 10000"/>
                    <a:gd name="connsiteX26" fmla="*/ 9237 w 10106"/>
                    <a:gd name="connsiteY26" fmla="*/ 5397 h 10000"/>
                    <a:gd name="connsiteX27" fmla="*/ 9467 w 10106"/>
                    <a:gd name="connsiteY27" fmla="*/ 5899 h 10000"/>
                    <a:gd name="connsiteX28" fmla="*/ 9646 w 10106"/>
                    <a:gd name="connsiteY28" fmla="*/ 6413 h 10000"/>
                    <a:gd name="connsiteX29" fmla="*/ 9799 w 10106"/>
                    <a:gd name="connsiteY29" fmla="*/ 6928 h 10000"/>
                    <a:gd name="connsiteX30" fmla="*/ 9953 w 10106"/>
                    <a:gd name="connsiteY30" fmla="*/ 7452 h 10000"/>
                    <a:gd name="connsiteX31" fmla="*/ 10029 w 10106"/>
                    <a:gd name="connsiteY31" fmla="*/ 7978 h 10000"/>
                    <a:gd name="connsiteX32" fmla="*/ 10081 w 10106"/>
                    <a:gd name="connsiteY32" fmla="*/ 8514 h 10000"/>
                    <a:gd name="connsiteX33" fmla="*/ 10106 w 10106"/>
                    <a:gd name="connsiteY33" fmla="*/ 9039 h 10000"/>
                    <a:gd name="connsiteX34" fmla="*/ 10054 w 10106"/>
                    <a:gd name="connsiteY34" fmla="*/ 9565 h 10000"/>
                    <a:gd name="connsiteX35" fmla="*/ 10004 w 10106"/>
                    <a:gd name="connsiteY35" fmla="*/ 9576 h 10000"/>
                    <a:gd name="connsiteX36" fmla="*/ 9825 w 10106"/>
                    <a:gd name="connsiteY36" fmla="*/ 9587 h 10000"/>
                    <a:gd name="connsiteX37" fmla="*/ 9544 w 10106"/>
                    <a:gd name="connsiteY37" fmla="*/ 9609 h 10000"/>
                    <a:gd name="connsiteX38" fmla="*/ 9212 w 10106"/>
                    <a:gd name="connsiteY38" fmla="*/ 9643 h 10000"/>
                    <a:gd name="connsiteX39" fmla="*/ 8777 w 10106"/>
                    <a:gd name="connsiteY39" fmla="*/ 9676 h 10000"/>
                    <a:gd name="connsiteX40" fmla="*/ 8291 w 10106"/>
                    <a:gd name="connsiteY40" fmla="*/ 9709 h 10000"/>
                    <a:gd name="connsiteX41" fmla="*/ 7729 w 10106"/>
                    <a:gd name="connsiteY41" fmla="*/ 9754 h 10000"/>
                    <a:gd name="connsiteX42" fmla="*/ 7167 w 10106"/>
                    <a:gd name="connsiteY42" fmla="*/ 9800 h 10000"/>
                    <a:gd name="connsiteX43" fmla="*/ 6580 w 10106"/>
                    <a:gd name="connsiteY43" fmla="*/ 9844 h 10000"/>
                    <a:gd name="connsiteX44" fmla="*/ 5940 w 10106"/>
                    <a:gd name="connsiteY44" fmla="*/ 9878 h 10000"/>
                    <a:gd name="connsiteX45" fmla="*/ 5327 w 10106"/>
                    <a:gd name="connsiteY45" fmla="*/ 9922 h 10000"/>
                    <a:gd name="connsiteX46" fmla="*/ 4713 w 10106"/>
                    <a:gd name="connsiteY46" fmla="*/ 9944 h 10000"/>
                    <a:gd name="connsiteX47" fmla="*/ 4126 w 10106"/>
                    <a:gd name="connsiteY47" fmla="*/ 9967 h 10000"/>
                    <a:gd name="connsiteX48" fmla="*/ 3588 w 10106"/>
                    <a:gd name="connsiteY48" fmla="*/ 10000 h 10000"/>
                    <a:gd name="connsiteX49" fmla="*/ 3103 w 10106"/>
                    <a:gd name="connsiteY49" fmla="*/ 10000 h 10000"/>
                    <a:gd name="connsiteX50" fmla="*/ 2643 w 10106"/>
                    <a:gd name="connsiteY50" fmla="*/ 10000 h 10000"/>
                    <a:gd name="connsiteX51" fmla="*/ 2643 w 10106"/>
                    <a:gd name="connsiteY51" fmla="*/ 9978 h 10000"/>
                    <a:gd name="connsiteX52" fmla="*/ 2618 w 10106"/>
                    <a:gd name="connsiteY52" fmla="*/ 9889 h 10000"/>
                    <a:gd name="connsiteX53" fmla="*/ 2566 w 10106"/>
                    <a:gd name="connsiteY53" fmla="*/ 9765 h 10000"/>
                    <a:gd name="connsiteX54" fmla="*/ 2489 w 10106"/>
                    <a:gd name="connsiteY54" fmla="*/ 9386 h 10000"/>
                    <a:gd name="connsiteX55" fmla="*/ 2338 w 10106"/>
                    <a:gd name="connsiteY55" fmla="*/ 9043 h 10000"/>
                    <a:gd name="connsiteX56" fmla="*/ 2336 w 10106"/>
                    <a:gd name="connsiteY56" fmla="*/ 8849 h 10000"/>
                    <a:gd name="connsiteX57" fmla="*/ 1595 w 10106"/>
                    <a:gd name="connsiteY57" fmla="*/ 5106 h 10000"/>
                    <a:gd name="connsiteX58" fmla="*/ 1569 w 10106"/>
                    <a:gd name="connsiteY58" fmla="*/ 4726 h 10000"/>
                    <a:gd name="connsiteX59" fmla="*/ 1543 w 10106"/>
                    <a:gd name="connsiteY59" fmla="*/ 4370 h 10000"/>
                    <a:gd name="connsiteX60" fmla="*/ 148 w 10106"/>
                    <a:gd name="connsiteY60" fmla="*/ 3595 h 10000"/>
                    <a:gd name="connsiteX61" fmla="*/ 1094 w 10106"/>
                    <a:gd name="connsiteY61" fmla="*/ 483 h 10000"/>
                    <a:gd name="connsiteX0" fmla="*/ 1094 w 10106"/>
                    <a:gd name="connsiteY0" fmla="*/ 483 h 10000"/>
                    <a:gd name="connsiteX1" fmla="*/ 2361 w 10106"/>
                    <a:gd name="connsiteY1" fmla="*/ 0 h 10000"/>
                    <a:gd name="connsiteX2" fmla="*/ 2745 w 10106"/>
                    <a:gd name="connsiteY2" fmla="*/ 12 h 10000"/>
                    <a:gd name="connsiteX3" fmla="*/ 3179 w 10106"/>
                    <a:gd name="connsiteY3" fmla="*/ 34 h 10000"/>
                    <a:gd name="connsiteX4" fmla="*/ 3640 w 10106"/>
                    <a:gd name="connsiteY4" fmla="*/ 34 h 10000"/>
                    <a:gd name="connsiteX5" fmla="*/ 4074 w 10106"/>
                    <a:gd name="connsiteY5" fmla="*/ 56 h 10000"/>
                    <a:gd name="connsiteX6" fmla="*/ 4535 w 10106"/>
                    <a:gd name="connsiteY6" fmla="*/ 67 h 10000"/>
                    <a:gd name="connsiteX7" fmla="*/ 4968 w 10106"/>
                    <a:gd name="connsiteY7" fmla="*/ 78 h 10000"/>
                    <a:gd name="connsiteX8" fmla="*/ 5377 w 10106"/>
                    <a:gd name="connsiteY8" fmla="*/ 78 h 10000"/>
                    <a:gd name="connsiteX9" fmla="*/ 5403 w 10106"/>
                    <a:gd name="connsiteY9" fmla="*/ 101 h 10000"/>
                    <a:gd name="connsiteX10" fmla="*/ 5454 w 10106"/>
                    <a:gd name="connsiteY10" fmla="*/ 156 h 10000"/>
                    <a:gd name="connsiteX11" fmla="*/ 5582 w 10106"/>
                    <a:gd name="connsiteY11" fmla="*/ 258 h 10000"/>
                    <a:gd name="connsiteX12" fmla="*/ 5710 w 10106"/>
                    <a:gd name="connsiteY12" fmla="*/ 402 h 10000"/>
                    <a:gd name="connsiteX13" fmla="*/ 5889 w 10106"/>
                    <a:gd name="connsiteY13" fmla="*/ 581 h 10000"/>
                    <a:gd name="connsiteX14" fmla="*/ 6092 w 10106"/>
                    <a:gd name="connsiteY14" fmla="*/ 794 h 10000"/>
                    <a:gd name="connsiteX15" fmla="*/ 6297 w 10106"/>
                    <a:gd name="connsiteY15" fmla="*/ 1039 h 10000"/>
                    <a:gd name="connsiteX16" fmla="*/ 6528 w 10106"/>
                    <a:gd name="connsiteY16" fmla="*/ 1318 h 10000"/>
                    <a:gd name="connsiteX17" fmla="*/ 6808 w 10106"/>
                    <a:gd name="connsiteY17" fmla="*/ 1621 h 10000"/>
                    <a:gd name="connsiteX18" fmla="*/ 7090 w 10106"/>
                    <a:gd name="connsiteY18" fmla="*/ 1955 h 10000"/>
                    <a:gd name="connsiteX19" fmla="*/ 7345 w 10106"/>
                    <a:gd name="connsiteY19" fmla="*/ 2314 h 10000"/>
                    <a:gd name="connsiteX20" fmla="*/ 7627 w 10106"/>
                    <a:gd name="connsiteY20" fmla="*/ 2704 h 10000"/>
                    <a:gd name="connsiteX21" fmla="*/ 7908 w 10106"/>
                    <a:gd name="connsiteY21" fmla="*/ 3106 h 10000"/>
                    <a:gd name="connsiteX22" fmla="*/ 8214 w 10106"/>
                    <a:gd name="connsiteY22" fmla="*/ 3531 h 10000"/>
                    <a:gd name="connsiteX23" fmla="*/ 8470 w 10106"/>
                    <a:gd name="connsiteY23" fmla="*/ 3967 h 10000"/>
                    <a:gd name="connsiteX24" fmla="*/ 8751 w 10106"/>
                    <a:gd name="connsiteY24" fmla="*/ 4436 h 10000"/>
                    <a:gd name="connsiteX25" fmla="*/ 9006 w 10106"/>
                    <a:gd name="connsiteY25" fmla="*/ 4916 h 10000"/>
                    <a:gd name="connsiteX26" fmla="*/ 9237 w 10106"/>
                    <a:gd name="connsiteY26" fmla="*/ 5397 h 10000"/>
                    <a:gd name="connsiteX27" fmla="*/ 9467 w 10106"/>
                    <a:gd name="connsiteY27" fmla="*/ 5899 h 10000"/>
                    <a:gd name="connsiteX28" fmla="*/ 9646 w 10106"/>
                    <a:gd name="connsiteY28" fmla="*/ 6413 h 10000"/>
                    <a:gd name="connsiteX29" fmla="*/ 9799 w 10106"/>
                    <a:gd name="connsiteY29" fmla="*/ 6928 h 10000"/>
                    <a:gd name="connsiteX30" fmla="*/ 9953 w 10106"/>
                    <a:gd name="connsiteY30" fmla="*/ 7452 h 10000"/>
                    <a:gd name="connsiteX31" fmla="*/ 10029 w 10106"/>
                    <a:gd name="connsiteY31" fmla="*/ 7978 h 10000"/>
                    <a:gd name="connsiteX32" fmla="*/ 10081 w 10106"/>
                    <a:gd name="connsiteY32" fmla="*/ 8514 h 10000"/>
                    <a:gd name="connsiteX33" fmla="*/ 10106 w 10106"/>
                    <a:gd name="connsiteY33" fmla="*/ 9039 h 10000"/>
                    <a:gd name="connsiteX34" fmla="*/ 10054 w 10106"/>
                    <a:gd name="connsiteY34" fmla="*/ 9565 h 10000"/>
                    <a:gd name="connsiteX35" fmla="*/ 10004 w 10106"/>
                    <a:gd name="connsiteY35" fmla="*/ 9576 h 10000"/>
                    <a:gd name="connsiteX36" fmla="*/ 9825 w 10106"/>
                    <a:gd name="connsiteY36" fmla="*/ 9587 h 10000"/>
                    <a:gd name="connsiteX37" fmla="*/ 9544 w 10106"/>
                    <a:gd name="connsiteY37" fmla="*/ 9609 h 10000"/>
                    <a:gd name="connsiteX38" fmla="*/ 9212 w 10106"/>
                    <a:gd name="connsiteY38" fmla="*/ 9643 h 10000"/>
                    <a:gd name="connsiteX39" fmla="*/ 8777 w 10106"/>
                    <a:gd name="connsiteY39" fmla="*/ 9676 h 10000"/>
                    <a:gd name="connsiteX40" fmla="*/ 8291 w 10106"/>
                    <a:gd name="connsiteY40" fmla="*/ 9709 h 10000"/>
                    <a:gd name="connsiteX41" fmla="*/ 7729 w 10106"/>
                    <a:gd name="connsiteY41" fmla="*/ 9754 h 10000"/>
                    <a:gd name="connsiteX42" fmla="*/ 7167 w 10106"/>
                    <a:gd name="connsiteY42" fmla="*/ 9800 h 10000"/>
                    <a:gd name="connsiteX43" fmla="*/ 6580 w 10106"/>
                    <a:gd name="connsiteY43" fmla="*/ 9844 h 10000"/>
                    <a:gd name="connsiteX44" fmla="*/ 5940 w 10106"/>
                    <a:gd name="connsiteY44" fmla="*/ 9878 h 10000"/>
                    <a:gd name="connsiteX45" fmla="*/ 5327 w 10106"/>
                    <a:gd name="connsiteY45" fmla="*/ 9922 h 10000"/>
                    <a:gd name="connsiteX46" fmla="*/ 4713 w 10106"/>
                    <a:gd name="connsiteY46" fmla="*/ 9944 h 10000"/>
                    <a:gd name="connsiteX47" fmla="*/ 4126 w 10106"/>
                    <a:gd name="connsiteY47" fmla="*/ 9967 h 10000"/>
                    <a:gd name="connsiteX48" fmla="*/ 3588 w 10106"/>
                    <a:gd name="connsiteY48" fmla="*/ 10000 h 10000"/>
                    <a:gd name="connsiteX49" fmla="*/ 3103 w 10106"/>
                    <a:gd name="connsiteY49" fmla="*/ 10000 h 10000"/>
                    <a:gd name="connsiteX50" fmla="*/ 2643 w 10106"/>
                    <a:gd name="connsiteY50" fmla="*/ 10000 h 10000"/>
                    <a:gd name="connsiteX51" fmla="*/ 2643 w 10106"/>
                    <a:gd name="connsiteY51" fmla="*/ 9978 h 10000"/>
                    <a:gd name="connsiteX52" fmla="*/ 2618 w 10106"/>
                    <a:gd name="connsiteY52" fmla="*/ 9889 h 10000"/>
                    <a:gd name="connsiteX53" fmla="*/ 2566 w 10106"/>
                    <a:gd name="connsiteY53" fmla="*/ 9765 h 10000"/>
                    <a:gd name="connsiteX54" fmla="*/ 2489 w 10106"/>
                    <a:gd name="connsiteY54" fmla="*/ 9386 h 10000"/>
                    <a:gd name="connsiteX55" fmla="*/ 2338 w 10106"/>
                    <a:gd name="connsiteY55" fmla="*/ 9043 h 10000"/>
                    <a:gd name="connsiteX56" fmla="*/ 2336 w 10106"/>
                    <a:gd name="connsiteY56" fmla="*/ 8849 h 10000"/>
                    <a:gd name="connsiteX57" fmla="*/ 1569 w 10106"/>
                    <a:gd name="connsiteY57" fmla="*/ 4726 h 10000"/>
                    <a:gd name="connsiteX58" fmla="*/ 1543 w 10106"/>
                    <a:gd name="connsiteY58" fmla="*/ 4370 h 10000"/>
                    <a:gd name="connsiteX59" fmla="*/ 148 w 10106"/>
                    <a:gd name="connsiteY59" fmla="*/ 3595 h 10000"/>
                    <a:gd name="connsiteX60" fmla="*/ 1094 w 10106"/>
                    <a:gd name="connsiteY60" fmla="*/ 483 h 10000"/>
                    <a:gd name="connsiteX0" fmla="*/ 1094 w 10106"/>
                    <a:gd name="connsiteY0" fmla="*/ 483 h 10000"/>
                    <a:gd name="connsiteX1" fmla="*/ 2361 w 10106"/>
                    <a:gd name="connsiteY1" fmla="*/ 0 h 10000"/>
                    <a:gd name="connsiteX2" fmla="*/ 2745 w 10106"/>
                    <a:gd name="connsiteY2" fmla="*/ 12 h 10000"/>
                    <a:gd name="connsiteX3" fmla="*/ 3179 w 10106"/>
                    <a:gd name="connsiteY3" fmla="*/ 34 h 10000"/>
                    <a:gd name="connsiteX4" fmla="*/ 3640 w 10106"/>
                    <a:gd name="connsiteY4" fmla="*/ 34 h 10000"/>
                    <a:gd name="connsiteX5" fmla="*/ 4074 w 10106"/>
                    <a:gd name="connsiteY5" fmla="*/ 56 h 10000"/>
                    <a:gd name="connsiteX6" fmla="*/ 4535 w 10106"/>
                    <a:gd name="connsiteY6" fmla="*/ 67 h 10000"/>
                    <a:gd name="connsiteX7" fmla="*/ 4968 w 10106"/>
                    <a:gd name="connsiteY7" fmla="*/ 78 h 10000"/>
                    <a:gd name="connsiteX8" fmla="*/ 5377 w 10106"/>
                    <a:gd name="connsiteY8" fmla="*/ 78 h 10000"/>
                    <a:gd name="connsiteX9" fmla="*/ 5403 w 10106"/>
                    <a:gd name="connsiteY9" fmla="*/ 101 h 10000"/>
                    <a:gd name="connsiteX10" fmla="*/ 5454 w 10106"/>
                    <a:gd name="connsiteY10" fmla="*/ 156 h 10000"/>
                    <a:gd name="connsiteX11" fmla="*/ 5582 w 10106"/>
                    <a:gd name="connsiteY11" fmla="*/ 258 h 10000"/>
                    <a:gd name="connsiteX12" fmla="*/ 5710 w 10106"/>
                    <a:gd name="connsiteY12" fmla="*/ 402 h 10000"/>
                    <a:gd name="connsiteX13" fmla="*/ 5889 w 10106"/>
                    <a:gd name="connsiteY13" fmla="*/ 581 h 10000"/>
                    <a:gd name="connsiteX14" fmla="*/ 6092 w 10106"/>
                    <a:gd name="connsiteY14" fmla="*/ 794 h 10000"/>
                    <a:gd name="connsiteX15" fmla="*/ 6297 w 10106"/>
                    <a:gd name="connsiteY15" fmla="*/ 1039 h 10000"/>
                    <a:gd name="connsiteX16" fmla="*/ 6528 w 10106"/>
                    <a:gd name="connsiteY16" fmla="*/ 1318 h 10000"/>
                    <a:gd name="connsiteX17" fmla="*/ 6808 w 10106"/>
                    <a:gd name="connsiteY17" fmla="*/ 1621 h 10000"/>
                    <a:gd name="connsiteX18" fmla="*/ 7090 w 10106"/>
                    <a:gd name="connsiteY18" fmla="*/ 1955 h 10000"/>
                    <a:gd name="connsiteX19" fmla="*/ 7345 w 10106"/>
                    <a:gd name="connsiteY19" fmla="*/ 2314 h 10000"/>
                    <a:gd name="connsiteX20" fmla="*/ 7627 w 10106"/>
                    <a:gd name="connsiteY20" fmla="*/ 2704 h 10000"/>
                    <a:gd name="connsiteX21" fmla="*/ 7908 w 10106"/>
                    <a:gd name="connsiteY21" fmla="*/ 3106 h 10000"/>
                    <a:gd name="connsiteX22" fmla="*/ 8214 w 10106"/>
                    <a:gd name="connsiteY22" fmla="*/ 3531 h 10000"/>
                    <a:gd name="connsiteX23" fmla="*/ 8470 w 10106"/>
                    <a:gd name="connsiteY23" fmla="*/ 3967 h 10000"/>
                    <a:gd name="connsiteX24" fmla="*/ 8751 w 10106"/>
                    <a:gd name="connsiteY24" fmla="*/ 4436 h 10000"/>
                    <a:gd name="connsiteX25" fmla="*/ 9006 w 10106"/>
                    <a:gd name="connsiteY25" fmla="*/ 4916 h 10000"/>
                    <a:gd name="connsiteX26" fmla="*/ 9237 w 10106"/>
                    <a:gd name="connsiteY26" fmla="*/ 5397 h 10000"/>
                    <a:gd name="connsiteX27" fmla="*/ 9467 w 10106"/>
                    <a:gd name="connsiteY27" fmla="*/ 5899 h 10000"/>
                    <a:gd name="connsiteX28" fmla="*/ 9646 w 10106"/>
                    <a:gd name="connsiteY28" fmla="*/ 6413 h 10000"/>
                    <a:gd name="connsiteX29" fmla="*/ 9799 w 10106"/>
                    <a:gd name="connsiteY29" fmla="*/ 6928 h 10000"/>
                    <a:gd name="connsiteX30" fmla="*/ 9953 w 10106"/>
                    <a:gd name="connsiteY30" fmla="*/ 7452 h 10000"/>
                    <a:gd name="connsiteX31" fmla="*/ 10029 w 10106"/>
                    <a:gd name="connsiteY31" fmla="*/ 7978 h 10000"/>
                    <a:gd name="connsiteX32" fmla="*/ 10081 w 10106"/>
                    <a:gd name="connsiteY32" fmla="*/ 8514 h 10000"/>
                    <a:gd name="connsiteX33" fmla="*/ 10106 w 10106"/>
                    <a:gd name="connsiteY33" fmla="*/ 9039 h 10000"/>
                    <a:gd name="connsiteX34" fmla="*/ 10054 w 10106"/>
                    <a:gd name="connsiteY34" fmla="*/ 9565 h 10000"/>
                    <a:gd name="connsiteX35" fmla="*/ 10004 w 10106"/>
                    <a:gd name="connsiteY35" fmla="*/ 9576 h 10000"/>
                    <a:gd name="connsiteX36" fmla="*/ 9825 w 10106"/>
                    <a:gd name="connsiteY36" fmla="*/ 9587 h 10000"/>
                    <a:gd name="connsiteX37" fmla="*/ 9544 w 10106"/>
                    <a:gd name="connsiteY37" fmla="*/ 9609 h 10000"/>
                    <a:gd name="connsiteX38" fmla="*/ 9212 w 10106"/>
                    <a:gd name="connsiteY38" fmla="*/ 9643 h 10000"/>
                    <a:gd name="connsiteX39" fmla="*/ 8777 w 10106"/>
                    <a:gd name="connsiteY39" fmla="*/ 9676 h 10000"/>
                    <a:gd name="connsiteX40" fmla="*/ 8291 w 10106"/>
                    <a:gd name="connsiteY40" fmla="*/ 9709 h 10000"/>
                    <a:gd name="connsiteX41" fmla="*/ 7729 w 10106"/>
                    <a:gd name="connsiteY41" fmla="*/ 9754 h 10000"/>
                    <a:gd name="connsiteX42" fmla="*/ 7167 w 10106"/>
                    <a:gd name="connsiteY42" fmla="*/ 9800 h 10000"/>
                    <a:gd name="connsiteX43" fmla="*/ 6580 w 10106"/>
                    <a:gd name="connsiteY43" fmla="*/ 9844 h 10000"/>
                    <a:gd name="connsiteX44" fmla="*/ 5940 w 10106"/>
                    <a:gd name="connsiteY44" fmla="*/ 9878 h 10000"/>
                    <a:gd name="connsiteX45" fmla="*/ 5327 w 10106"/>
                    <a:gd name="connsiteY45" fmla="*/ 9922 h 10000"/>
                    <a:gd name="connsiteX46" fmla="*/ 4713 w 10106"/>
                    <a:gd name="connsiteY46" fmla="*/ 9944 h 10000"/>
                    <a:gd name="connsiteX47" fmla="*/ 4126 w 10106"/>
                    <a:gd name="connsiteY47" fmla="*/ 9967 h 10000"/>
                    <a:gd name="connsiteX48" fmla="*/ 3588 w 10106"/>
                    <a:gd name="connsiteY48" fmla="*/ 10000 h 10000"/>
                    <a:gd name="connsiteX49" fmla="*/ 3103 w 10106"/>
                    <a:gd name="connsiteY49" fmla="*/ 10000 h 10000"/>
                    <a:gd name="connsiteX50" fmla="*/ 2643 w 10106"/>
                    <a:gd name="connsiteY50" fmla="*/ 10000 h 10000"/>
                    <a:gd name="connsiteX51" fmla="*/ 2643 w 10106"/>
                    <a:gd name="connsiteY51" fmla="*/ 9978 h 10000"/>
                    <a:gd name="connsiteX52" fmla="*/ 2618 w 10106"/>
                    <a:gd name="connsiteY52" fmla="*/ 9889 h 10000"/>
                    <a:gd name="connsiteX53" fmla="*/ 2566 w 10106"/>
                    <a:gd name="connsiteY53" fmla="*/ 9765 h 10000"/>
                    <a:gd name="connsiteX54" fmla="*/ 2489 w 10106"/>
                    <a:gd name="connsiteY54" fmla="*/ 9386 h 10000"/>
                    <a:gd name="connsiteX55" fmla="*/ 2338 w 10106"/>
                    <a:gd name="connsiteY55" fmla="*/ 9043 h 10000"/>
                    <a:gd name="connsiteX56" fmla="*/ 2336 w 10106"/>
                    <a:gd name="connsiteY56" fmla="*/ 8849 h 10000"/>
                    <a:gd name="connsiteX57" fmla="*/ 1543 w 10106"/>
                    <a:gd name="connsiteY57" fmla="*/ 4370 h 10000"/>
                    <a:gd name="connsiteX58" fmla="*/ 148 w 10106"/>
                    <a:gd name="connsiteY58" fmla="*/ 3595 h 10000"/>
                    <a:gd name="connsiteX59" fmla="*/ 1094 w 10106"/>
                    <a:gd name="connsiteY59" fmla="*/ 483 h 10000"/>
                    <a:gd name="connsiteX0" fmla="*/ 1094 w 10106"/>
                    <a:gd name="connsiteY0" fmla="*/ 483 h 10000"/>
                    <a:gd name="connsiteX1" fmla="*/ 2361 w 10106"/>
                    <a:gd name="connsiteY1" fmla="*/ 0 h 10000"/>
                    <a:gd name="connsiteX2" fmla="*/ 2745 w 10106"/>
                    <a:gd name="connsiteY2" fmla="*/ 12 h 10000"/>
                    <a:gd name="connsiteX3" fmla="*/ 3179 w 10106"/>
                    <a:gd name="connsiteY3" fmla="*/ 34 h 10000"/>
                    <a:gd name="connsiteX4" fmla="*/ 3640 w 10106"/>
                    <a:gd name="connsiteY4" fmla="*/ 34 h 10000"/>
                    <a:gd name="connsiteX5" fmla="*/ 4074 w 10106"/>
                    <a:gd name="connsiteY5" fmla="*/ 56 h 10000"/>
                    <a:gd name="connsiteX6" fmla="*/ 4535 w 10106"/>
                    <a:gd name="connsiteY6" fmla="*/ 67 h 10000"/>
                    <a:gd name="connsiteX7" fmla="*/ 4968 w 10106"/>
                    <a:gd name="connsiteY7" fmla="*/ 78 h 10000"/>
                    <a:gd name="connsiteX8" fmla="*/ 5377 w 10106"/>
                    <a:gd name="connsiteY8" fmla="*/ 78 h 10000"/>
                    <a:gd name="connsiteX9" fmla="*/ 5403 w 10106"/>
                    <a:gd name="connsiteY9" fmla="*/ 101 h 10000"/>
                    <a:gd name="connsiteX10" fmla="*/ 5454 w 10106"/>
                    <a:gd name="connsiteY10" fmla="*/ 156 h 10000"/>
                    <a:gd name="connsiteX11" fmla="*/ 5582 w 10106"/>
                    <a:gd name="connsiteY11" fmla="*/ 258 h 10000"/>
                    <a:gd name="connsiteX12" fmla="*/ 5710 w 10106"/>
                    <a:gd name="connsiteY12" fmla="*/ 402 h 10000"/>
                    <a:gd name="connsiteX13" fmla="*/ 5889 w 10106"/>
                    <a:gd name="connsiteY13" fmla="*/ 581 h 10000"/>
                    <a:gd name="connsiteX14" fmla="*/ 6092 w 10106"/>
                    <a:gd name="connsiteY14" fmla="*/ 794 h 10000"/>
                    <a:gd name="connsiteX15" fmla="*/ 6297 w 10106"/>
                    <a:gd name="connsiteY15" fmla="*/ 1039 h 10000"/>
                    <a:gd name="connsiteX16" fmla="*/ 6528 w 10106"/>
                    <a:gd name="connsiteY16" fmla="*/ 1318 h 10000"/>
                    <a:gd name="connsiteX17" fmla="*/ 6808 w 10106"/>
                    <a:gd name="connsiteY17" fmla="*/ 1621 h 10000"/>
                    <a:gd name="connsiteX18" fmla="*/ 7090 w 10106"/>
                    <a:gd name="connsiteY18" fmla="*/ 1955 h 10000"/>
                    <a:gd name="connsiteX19" fmla="*/ 7345 w 10106"/>
                    <a:gd name="connsiteY19" fmla="*/ 2314 h 10000"/>
                    <a:gd name="connsiteX20" fmla="*/ 7627 w 10106"/>
                    <a:gd name="connsiteY20" fmla="*/ 2704 h 10000"/>
                    <a:gd name="connsiteX21" fmla="*/ 7908 w 10106"/>
                    <a:gd name="connsiteY21" fmla="*/ 3106 h 10000"/>
                    <a:gd name="connsiteX22" fmla="*/ 8214 w 10106"/>
                    <a:gd name="connsiteY22" fmla="*/ 3531 h 10000"/>
                    <a:gd name="connsiteX23" fmla="*/ 8470 w 10106"/>
                    <a:gd name="connsiteY23" fmla="*/ 3967 h 10000"/>
                    <a:gd name="connsiteX24" fmla="*/ 8751 w 10106"/>
                    <a:gd name="connsiteY24" fmla="*/ 4436 h 10000"/>
                    <a:gd name="connsiteX25" fmla="*/ 9006 w 10106"/>
                    <a:gd name="connsiteY25" fmla="*/ 4916 h 10000"/>
                    <a:gd name="connsiteX26" fmla="*/ 9237 w 10106"/>
                    <a:gd name="connsiteY26" fmla="*/ 5397 h 10000"/>
                    <a:gd name="connsiteX27" fmla="*/ 9467 w 10106"/>
                    <a:gd name="connsiteY27" fmla="*/ 5899 h 10000"/>
                    <a:gd name="connsiteX28" fmla="*/ 9646 w 10106"/>
                    <a:gd name="connsiteY28" fmla="*/ 6413 h 10000"/>
                    <a:gd name="connsiteX29" fmla="*/ 9799 w 10106"/>
                    <a:gd name="connsiteY29" fmla="*/ 6928 h 10000"/>
                    <a:gd name="connsiteX30" fmla="*/ 9953 w 10106"/>
                    <a:gd name="connsiteY30" fmla="*/ 7452 h 10000"/>
                    <a:gd name="connsiteX31" fmla="*/ 10029 w 10106"/>
                    <a:gd name="connsiteY31" fmla="*/ 7978 h 10000"/>
                    <a:gd name="connsiteX32" fmla="*/ 10081 w 10106"/>
                    <a:gd name="connsiteY32" fmla="*/ 8514 h 10000"/>
                    <a:gd name="connsiteX33" fmla="*/ 10106 w 10106"/>
                    <a:gd name="connsiteY33" fmla="*/ 9039 h 10000"/>
                    <a:gd name="connsiteX34" fmla="*/ 10054 w 10106"/>
                    <a:gd name="connsiteY34" fmla="*/ 9565 h 10000"/>
                    <a:gd name="connsiteX35" fmla="*/ 10004 w 10106"/>
                    <a:gd name="connsiteY35" fmla="*/ 9576 h 10000"/>
                    <a:gd name="connsiteX36" fmla="*/ 9825 w 10106"/>
                    <a:gd name="connsiteY36" fmla="*/ 9587 h 10000"/>
                    <a:gd name="connsiteX37" fmla="*/ 9544 w 10106"/>
                    <a:gd name="connsiteY37" fmla="*/ 9609 h 10000"/>
                    <a:gd name="connsiteX38" fmla="*/ 9212 w 10106"/>
                    <a:gd name="connsiteY38" fmla="*/ 9643 h 10000"/>
                    <a:gd name="connsiteX39" fmla="*/ 8777 w 10106"/>
                    <a:gd name="connsiteY39" fmla="*/ 9676 h 10000"/>
                    <a:gd name="connsiteX40" fmla="*/ 8291 w 10106"/>
                    <a:gd name="connsiteY40" fmla="*/ 9709 h 10000"/>
                    <a:gd name="connsiteX41" fmla="*/ 7729 w 10106"/>
                    <a:gd name="connsiteY41" fmla="*/ 9754 h 10000"/>
                    <a:gd name="connsiteX42" fmla="*/ 7167 w 10106"/>
                    <a:gd name="connsiteY42" fmla="*/ 9800 h 10000"/>
                    <a:gd name="connsiteX43" fmla="*/ 6580 w 10106"/>
                    <a:gd name="connsiteY43" fmla="*/ 9844 h 10000"/>
                    <a:gd name="connsiteX44" fmla="*/ 5940 w 10106"/>
                    <a:gd name="connsiteY44" fmla="*/ 9878 h 10000"/>
                    <a:gd name="connsiteX45" fmla="*/ 5327 w 10106"/>
                    <a:gd name="connsiteY45" fmla="*/ 9922 h 10000"/>
                    <a:gd name="connsiteX46" fmla="*/ 4713 w 10106"/>
                    <a:gd name="connsiteY46" fmla="*/ 9944 h 10000"/>
                    <a:gd name="connsiteX47" fmla="*/ 4126 w 10106"/>
                    <a:gd name="connsiteY47" fmla="*/ 9967 h 10000"/>
                    <a:gd name="connsiteX48" fmla="*/ 3588 w 10106"/>
                    <a:gd name="connsiteY48" fmla="*/ 10000 h 10000"/>
                    <a:gd name="connsiteX49" fmla="*/ 3103 w 10106"/>
                    <a:gd name="connsiteY49" fmla="*/ 10000 h 10000"/>
                    <a:gd name="connsiteX50" fmla="*/ 2643 w 10106"/>
                    <a:gd name="connsiteY50" fmla="*/ 10000 h 10000"/>
                    <a:gd name="connsiteX51" fmla="*/ 2643 w 10106"/>
                    <a:gd name="connsiteY51" fmla="*/ 9978 h 10000"/>
                    <a:gd name="connsiteX52" fmla="*/ 2618 w 10106"/>
                    <a:gd name="connsiteY52" fmla="*/ 9889 h 10000"/>
                    <a:gd name="connsiteX53" fmla="*/ 2566 w 10106"/>
                    <a:gd name="connsiteY53" fmla="*/ 9765 h 10000"/>
                    <a:gd name="connsiteX54" fmla="*/ 2489 w 10106"/>
                    <a:gd name="connsiteY54" fmla="*/ 9386 h 10000"/>
                    <a:gd name="connsiteX55" fmla="*/ 2338 w 10106"/>
                    <a:gd name="connsiteY55" fmla="*/ 9043 h 10000"/>
                    <a:gd name="connsiteX56" fmla="*/ 2336 w 10106"/>
                    <a:gd name="connsiteY56" fmla="*/ 8849 h 10000"/>
                    <a:gd name="connsiteX57" fmla="*/ 148 w 10106"/>
                    <a:gd name="connsiteY57" fmla="*/ 3595 h 10000"/>
                    <a:gd name="connsiteX58" fmla="*/ 1094 w 10106"/>
                    <a:gd name="connsiteY58" fmla="*/ 483 h 10000"/>
                    <a:gd name="connsiteX0" fmla="*/ 1094 w 10106"/>
                    <a:gd name="connsiteY0" fmla="*/ 483 h 10000"/>
                    <a:gd name="connsiteX1" fmla="*/ 2361 w 10106"/>
                    <a:gd name="connsiteY1" fmla="*/ 0 h 10000"/>
                    <a:gd name="connsiteX2" fmla="*/ 2745 w 10106"/>
                    <a:gd name="connsiteY2" fmla="*/ 12 h 10000"/>
                    <a:gd name="connsiteX3" fmla="*/ 3179 w 10106"/>
                    <a:gd name="connsiteY3" fmla="*/ 34 h 10000"/>
                    <a:gd name="connsiteX4" fmla="*/ 3640 w 10106"/>
                    <a:gd name="connsiteY4" fmla="*/ 34 h 10000"/>
                    <a:gd name="connsiteX5" fmla="*/ 4074 w 10106"/>
                    <a:gd name="connsiteY5" fmla="*/ 56 h 10000"/>
                    <a:gd name="connsiteX6" fmla="*/ 4535 w 10106"/>
                    <a:gd name="connsiteY6" fmla="*/ 67 h 10000"/>
                    <a:gd name="connsiteX7" fmla="*/ 4968 w 10106"/>
                    <a:gd name="connsiteY7" fmla="*/ 78 h 10000"/>
                    <a:gd name="connsiteX8" fmla="*/ 5377 w 10106"/>
                    <a:gd name="connsiteY8" fmla="*/ 78 h 10000"/>
                    <a:gd name="connsiteX9" fmla="*/ 5403 w 10106"/>
                    <a:gd name="connsiteY9" fmla="*/ 101 h 10000"/>
                    <a:gd name="connsiteX10" fmla="*/ 5454 w 10106"/>
                    <a:gd name="connsiteY10" fmla="*/ 156 h 10000"/>
                    <a:gd name="connsiteX11" fmla="*/ 5582 w 10106"/>
                    <a:gd name="connsiteY11" fmla="*/ 258 h 10000"/>
                    <a:gd name="connsiteX12" fmla="*/ 5710 w 10106"/>
                    <a:gd name="connsiteY12" fmla="*/ 402 h 10000"/>
                    <a:gd name="connsiteX13" fmla="*/ 5889 w 10106"/>
                    <a:gd name="connsiteY13" fmla="*/ 581 h 10000"/>
                    <a:gd name="connsiteX14" fmla="*/ 6092 w 10106"/>
                    <a:gd name="connsiteY14" fmla="*/ 794 h 10000"/>
                    <a:gd name="connsiteX15" fmla="*/ 6297 w 10106"/>
                    <a:gd name="connsiteY15" fmla="*/ 1039 h 10000"/>
                    <a:gd name="connsiteX16" fmla="*/ 6528 w 10106"/>
                    <a:gd name="connsiteY16" fmla="*/ 1318 h 10000"/>
                    <a:gd name="connsiteX17" fmla="*/ 6808 w 10106"/>
                    <a:gd name="connsiteY17" fmla="*/ 1621 h 10000"/>
                    <a:gd name="connsiteX18" fmla="*/ 7090 w 10106"/>
                    <a:gd name="connsiteY18" fmla="*/ 1955 h 10000"/>
                    <a:gd name="connsiteX19" fmla="*/ 7345 w 10106"/>
                    <a:gd name="connsiteY19" fmla="*/ 2314 h 10000"/>
                    <a:gd name="connsiteX20" fmla="*/ 7627 w 10106"/>
                    <a:gd name="connsiteY20" fmla="*/ 2704 h 10000"/>
                    <a:gd name="connsiteX21" fmla="*/ 7908 w 10106"/>
                    <a:gd name="connsiteY21" fmla="*/ 3106 h 10000"/>
                    <a:gd name="connsiteX22" fmla="*/ 8214 w 10106"/>
                    <a:gd name="connsiteY22" fmla="*/ 3531 h 10000"/>
                    <a:gd name="connsiteX23" fmla="*/ 8470 w 10106"/>
                    <a:gd name="connsiteY23" fmla="*/ 3967 h 10000"/>
                    <a:gd name="connsiteX24" fmla="*/ 8751 w 10106"/>
                    <a:gd name="connsiteY24" fmla="*/ 4436 h 10000"/>
                    <a:gd name="connsiteX25" fmla="*/ 9006 w 10106"/>
                    <a:gd name="connsiteY25" fmla="*/ 4916 h 10000"/>
                    <a:gd name="connsiteX26" fmla="*/ 9237 w 10106"/>
                    <a:gd name="connsiteY26" fmla="*/ 5397 h 10000"/>
                    <a:gd name="connsiteX27" fmla="*/ 9467 w 10106"/>
                    <a:gd name="connsiteY27" fmla="*/ 5899 h 10000"/>
                    <a:gd name="connsiteX28" fmla="*/ 9646 w 10106"/>
                    <a:gd name="connsiteY28" fmla="*/ 6413 h 10000"/>
                    <a:gd name="connsiteX29" fmla="*/ 9799 w 10106"/>
                    <a:gd name="connsiteY29" fmla="*/ 6928 h 10000"/>
                    <a:gd name="connsiteX30" fmla="*/ 9953 w 10106"/>
                    <a:gd name="connsiteY30" fmla="*/ 7452 h 10000"/>
                    <a:gd name="connsiteX31" fmla="*/ 10029 w 10106"/>
                    <a:gd name="connsiteY31" fmla="*/ 7978 h 10000"/>
                    <a:gd name="connsiteX32" fmla="*/ 10081 w 10106"/>
                    <a:gd name="connsiteY32" fmla="*/ 8514 h 10000"/>
                    <a:gd name="connsiteX33" fmla="*/ 10106 w 10106"/>
                    <a:gd name="connsiteY33" fmla="*/ 9039 h 10000"/>
                    <a:gd name="connsiteX34" fmla="*/ 10054 w 10106"/>
                    <a:gd name="connsiteY34" fmla="*/ 9565 h 10000"/>
                    <a:gd name="connsiteX35" fmla="*/ 10004 w 10106"/>
                    <a:gd name="connsiteY35" fmla="*/ 9576 h 10000"/>
                    <a:gd name="connsiteX36" fmla="*/ 9825 w 10106"/>
                    <a:gd name="connsiteY36" fmla="*/ 9587 h 10000"/>
                    <a:gd name="connsiteX37" fmla="*/ 9544 w 10106"/>
                    <a:gd name="connsiteY37" fmla="*/ 9609 h 10000"/>
                    <a:gd name="connsiteX38" fmla="*/ 9212 w 10106"/>
                    <a:gd name="connsiteY38" fmla="*/ 9643 h 10000"/>
                    <a:gd name="connsiteX39" fmla="*/ 8777 w 10106"/>
                    <a:gd name="connsiteY39" fmla="*/ 9676 h 10000"/>
                    <a:gd name="connsiteX40" fmla="*/ 8291 w 10106"/>
                    <a:gd name="connsiteY40" fmla="*/ 9709 h 10000"/>
                    <a:gd name="connsiteX41" fmla="*/ 7729 w 10106"/>
                    <a:gd name="connsiteY41" fmla="*/ 9754 h 10000"/>
                    <a:gd name="connsiteX42" fmla="*/ 7167 w 10106"/>
                    <a:gd name="connsiteY42" fmla="*/ 9800 h 10000"/>
                    <a:gd name="connsiteX43" fmla="*/ 6580 w 10106"/>
                    <a:gd name="connsiteY43" fmla="*/ 9844 h 10000"/>
                    <a:gd name="connsiteX44" fmla="*/ 5940 w 10106"/>
                    <a:gd name="connsiteY44" fmla="*/ 9878 h 10000"/>
                    <a:gd name="connsiteX45" fmla="*/ 5327 w 10106"/>
                    <a:gd name="connsiteY45" fmla="*/ 9922 h 10000"/>
                    <a:gd name="connsiteX46" fmla="*/ 4713 w 10106"/>
                    <a:gd name="connsiteY46" fmla="*/ 9944 h 10000"/>
                    <a:gd name="connsiteX47" fmla="*/ 4126 w 10106"/>
                    <a:gd name="connsiteY47" fmla="*/ 9967 h 10000"/>
                    <a:gd name="connsiteX48" fmla="*/ 3588 w 10106"/>
                    <a:gd name="connsiteY48" fmla="*/ 10000 h 10000"/>
                    <a:gd name="connsiteX49" fmla="*/ 3103 w 10106"/>
                    <a:gd name="connsiteY49" fmla="*/ 10000 h 10000"/>
                    <a:gd name="connsiteX50" fmla="*/ 2643 w 10106"/>
                    <a:gd name="connsiteY50" fmla="*/ 10000 h 10000"/>
                    <a:gd name="connsiteX51" fmla="*/ 2643 w 10106"/>
                    <a:gd name="connsiteY51" fmla="*/ 9978 h 10000"/>
                    <a:gd name="connsiteX52" fmla="*/ 2618 w 10106"/>
                    <a:gd name="connsiteY52" fmla="*/ 9889 h 10000"/>
                    <a:gd name="connsiteX53" fmla="*/ 2566 w 10106"/>
                    <a:gd name="connsiteY53" fmla="*/ 9765 h 10000"/>
                    <a:gd name="connsiteX54" fmla="*/ 2489 w 10106"/>
                    <a:gd name="connsiteY54" fmla="*/ 9386 h 10000"/>
                    <a:gd name="connsiteX55" fmla="*/ 2338 w 10106"/>
                    <a:gd name="connsiteY55" fmla="*/ 9043 h 10000"/>
                    <a:gd name="connsiteX56" fmla="*/ 148 w 10106"/>
                    <a:gd name="connsiteY56" fmla="*/ 3595 h 10000"/>
                    <a:gd name="connsiteX57" fmla="*/ 1094 w 10106"/>
                    <a:gd name="connsiteY57" fmla="*/ 483 h 10000"/>
                    <a:gd name="connsiteX0" fmla="*/ 1094 w 10106"/>
                    <a:gd name="connsiteY0" fmla="*/ 483 h 10000"/>
                    <a:gd name="connsiteX1" fmla="*/ 2361 w 10106"/>
                    <a:gd name="connsiteY1" fmla="*/ 0 h 10000"/>
                    <a:gd name="connsiteX2" fmla="*/ 2745 w 10106"/>
                    <a:gd name="connsiteY2" fmla="*/ 12 h 10000"/>
                    <a:gd name="connsiteX3" fmla="*/ 3179 w 10106"/>
                    <a:gd name="connsiteY3" fmla="*/ 34 h 10000"/>
                    <a:gd name="connsiteX4" fmla="*/ 3640 w 10106"/>
                    <a:gd name="connsiteY4" fmla="*/ 34 h 10000"/>
                    <a:gd name="connsiteX5" fmla="*/ 4074 w 10106"/>
                    <a:gd name="connsiteY5" fmla="*/ 56 h 10000"/>
                    <a:gd name="connsiteX6" fmla="*/ 4535 w 10106"/>
                    <a:gd name="connsiteY6" fmla="*/ 67 h 10000"/>
                    <a:gd name="connsiteX7" fmla="*/ 4968 w 10106"/>
                    <a:gd name="connsiteY7" fmla="*/ 78 h 10000"/>
                    <a:gd name="connsiteX8" fmla="*/ 5377 w 10106"/>
                    <a:gd name="connsiteY8" fmla="*/ 78 h 10000"/>
                    <a:gd name="connsiteX9" fmla="*/ 5403 w 10106"/>
                    <a:gd name="connsiteY9" fmla="*/ 101 h 10000"/>
                    <a:gd name="connsiteX10" fmla="*/ 5454 w 10106"/>
                    <a:gd name="connsiteY10" fmla="*/ 156 h 10000"/>
                    <a:gd name="connsiteX11" fmla="*/ 5582 w 10106"/>
                    <a:gd name="connsiteY11" fmla="*/ 258 h 10000"/>
                    <a:gd name="connsiteX12" fmla="*/ 5710 w 10106"/>
                    <a:gd name="connsiteY12" fmla="*/ 402 h 10000"/>
                    <a:gd name="connsiteX13" fmla="*/ 5889 w 10106"/>
                    <a:gd name="connsiteY13" fmla="*/ 581 h 10000"/>
                    <a:gd name="connsiteX14" fmla="*/ 6092 w 10106"/>
                    <a:gd name="connsiteY14" fmla="*/ 794 h 10000"/>
                    <a:gd name="connsiteX15" fmla="*/ 6297 w 10106"/>
                    <a:gd name="connsiteY15" fmla="*/ 1039 h 10000"/>
                    <a:gd name="connsiteX16" fmla="*/ 6528 w 10106"/>
                    <a:gd name="connsiteY16" fmla="*/ 1318 h 10000"/>
                    <a:gd name="connsiteX17" fmla="*/ 6808 w 10106"/>
                    <a:gd name="connsiteY17" fmla="*/ 1621 h 10000"/>
                    <a:gd name="connsiteX18" fmla="*/ 7090 w 10106"/>
                    <a:gd name="connsiteY18" fmla="*/ 1955 h 10000"/>
                    <a:gd name="connsiteX19" fmla="*/ 7345 w 10106"/>
                    <a:gd name="connsiteY19" fmla="*/ 2314 h 10000"/>
                    <a:gd name="connsiteX20" fmla="*/ 7627 w 10106"/>
                    <a:gd name="connsiteY20" fmla="*/ 2704 h 10000"/>
                    <a:gd name="connsiteX21" fmla="*/ 7908 w 10106"/>
                    <a:gd name="connsiteY21" fmla="*/ 3106 h 10000"/>
                    <a:gd name="connsiteX22" fmla="*/ 8214 w 10106"/>
                    <a:gd name="connsiteY22" fmla="*/ 3531 h 10000"/>
                    <a:gd name="connsiteX23" fmla="*/ 8470 w 10106"/>
                    <a:gd name="connsiteY23" fmla="*/ 3967 h 10000"/>
                    <a:gd name="connsiteX24" fmla="*/ 8751 w 10106"/>
                    <a:gd name="connsiteY24" fmla="*/ 4436 h 10000"/>
                    <a:gd name="connsiteX25" fmla="*/ 9006 w 10106"/>
                    <a:gd name="connsiteY25" fmla="*/ 4916 h 10000"/>
                    <a:gd name="connsiteX26" fmla="*/ 9237 w 10106"/>
                    <a:gd name="connsiteY26" fmla="*/ 5397 h 10000"/>
                    <a:gd name="connsiteX27" fmla="*/ 9467 w 10106"/>
                    <a:gd name="connsiteY27" fmla="*/ 5899 h 10000"/>
                    <a:gd name="connsiteX28" fmla="*/ 9646 w 10106"/>
                    <a:gd name="connsiteY28" fmla="*/ 6413 h 10000"/>
                    <a:gd name="connsiteX29" fmla="*/ 9799 w 10106"/>
                    <a:gd name="connsiteY29" fmla="*/ 6928 h 10000"/>
                    <a:gd name="connsiteX30" fmla="*/ 9953 w 10106"/>
                    <a:gd name="connsiteY30" fmla="*/ 7452 h 10000"/>
                    <a:gd name="connsiteX31" fmla="*/ 10029 w 10106"/>
                    <a:gd name="connsiteY31" fmla="*/ 7978 h 10000"/>
                    <a:gd name="connsiteX32" fmla="*/ 10081 w 10106"/>
                    <a:gd name="connsiteY32" fmla="*/ 8514 h 10000"/>
                    <a:gd name="connsiteX33" fmla="*/ 10106 w 10106"/>
                    <a:gd name="connsiteY33" fmla="*/ 9039 h 10000"/>
                    <a:gd name="connsiteX34" fmla="*/ 10054 w 10106"/>
                    <a:gd name="connsiteY34" fmla="*/ 9565 h 10000"/>
                    <a:gd name="connsiteX35" fmla="*/ 10004 w 10106"/>
                    <a:gd name="connsiteY35" fmla="*/ 9576 h 10000"/>
                    <a:gd name="connsiteX36" fmla="*/ 9825 w 10106"/>
                    <a:gd name="connsiteY36" fmla="*/ 9587 h 10000"/>
                    <a:gd name="connsiteX37" fmla="*/ 9544 w 10106"/>
                    <a:gd name="connsiteY37" fmla="*/ 9609 h 10000"/>
                    <a:gd name="connsiteX38" fmla="*/ 9212 w 10106"/>
                    <a:gd name="connsiteY38" fmla="*/ 9643 h 10000"/>
                    <a:gd name="connsiteX39" fmla="*/ 8777 w 10106"/>
                    <a:gd name="connsiteY39" fmla="*/ 9676 h 10000"/>
                    <a:gd name="connsiteX40" fmla="*/ 8291 w 10106"/>
                    <a:gd name="connsiteY40" fmla="*/ 9709 h 10000"/>
                    <a:gd name="connsiteX41" fmla="*/ 7729 w 10106"/>
                    <a:gd name="connsiteY41" fmla="*/ 9754 h 10000"/>
                    <a:gd name="connsiteX42" fmla="*/ 7167 w 10106"/>
                    <a:gd name="connsiteY42" fmla="*/ 9800 h 10000"/>
                    <a:gd name="connsiteX43" fmla="*/ 6580 w 10106"/>
                    <a:gd name="connsiteY43" fmla="*/ 9844 h 10000"/>
                    <a:gd name="connsiteX44" fmla="*/ 5940 w 10106"/>
                    <a:gd name="connsiteY44" fmla="*/ 9878 h 10000"/>
                    <a:gd name="connsiteX45" fmla="*/ 5327 w 10106"/>
                    <a:gd name="connsiteY45" fmla="*/ 9922 h 10000"/>
                    <a:gd name="connsiteX46" fmla="*/ 4713 w 10106"/>
                    <a:gd name="connsiteY46" fmla="*/ 9944 h 10000"/>
                    <a:gd name="connsiteX47" fmla="*/ 4126 w 10106"/>
                    <a:gd name="connsiteY47" fmla="*/ 9967 h 10000"/>
                    <a:gd name="connsiteX48" fmla="*/ 3588 w 10106"/>
                    <a:gd name="connsiteY48" fmla="*/ 10000 h 10000"/>
                    <a:gd name="connsiteX49" fmla="*/ 3103 w 10106"/>
                    <a:gd name="connsiteY49" fmla="*/ 10000 h 10000"/>
                    <a:gd name="connsiteX50" fmla="*/ 2643 w 10106"/>
                    <a:gd name="connsiteY50" fmla="*/ 10000 h 10000"/>
                    <a:gd name="connsiteX51" fmla="*/ 2643 w 10106"/>
                    <a:gd name="connsiteY51" fmla="*/ 9978 h 10000"/>
                    <a:gd name="connsiteX52" fmla="*/ 2618 w 10106"/>
                    <a:gd name="connsiteY52" fmla="*/ 9889 h 10000"/>
                    <a:gd name="connsiteX53" fmla="*/ 2566 w 10106"/>
                    <a:gd name="connsiteY53" fmla="*/ 9765 h 10000"/>
                    <a:gd name="connsiteX54" fmla="*/ 2489 w 10106"/>
                    <a:gd name="connsiteY54" fmla="*/ 9386 h 10000"/>
                    <a:gd name="connsiteX55" fmla="*/ 148 w 10106"/>
                    <a:gd name="connsiteY55" fmla="*/ 3595 h 10000"/>
                    <a:gd name="connsiteX56" fmla="*/ 1094 w 10106"/>
                    <a:gd name="connsiteY56" fmla="*/ 483 h 10000"/>
                    <a:gd name="connsiteX0" fmla="*/ 1094 w 10106"/>
                    <a:gd name="connsiteY0" fmla="*/ 483 h 10000"/>
                    <a:gd name="connsiteX1" fmla="*/ 2361 w 10106"/>
                    <a:gd name="connsiteY1" fmla="*/ 0 h 10000"/>
                    <a:gd name="connsiteX2" fmla="*/ 2745 w 10106"/>
                    <a:gd name="connsiteY2" fmla="*/ 12 h 10000"/>
                    <a:gd name="connsiteX3" fmla="*/ 3179 w 10106"/>
                    <a:gd name="connsiteY3" fmla="*/ 34 h 10000"/>
                    <a:gd name="connsiteX4" fmla="*/ 3640 w 10106"/>
                    <a:gd name="connsiteY4" fmla="*/ 34 h 10000"/>
                    <a:gd name="connsiteX5" fmla="*/ 4074 w 10106"/>
                    <a:gd name="connsiteY5" fmla="*/ 56 h 10000"/>
                    <a:gd name="connsiteX6" fmla="*/ 4535 w 10106"/>
                    <a:gd name="connsiteY6" fmla="*/ 67 h 10000"/>
                    <a:gd name="connsiteX7" fmla="*/ 4968 w 10106"/>
                    <a:gd name="connsiteY7" fmla="*/ 78 h 10000"/>
                    <a:gd name="connsiteX8" fmla="*/ 5377 w 10106"/>
                    <a:gd name="connsiteY8" fmla="*/ 78 h 10000"/>
                    <a:gd name="connsiteX9" fmla="*/ 5403 w 10106"/>
                    <a:gd name="connsiteY9" fmla="*/ 101 h 10000"/>
                    <a:gd name="connsiteX10" fmla="*/ 5454 w 10106"/>
                    <a:gd name="connsiteY10" fmla="*/ 156 h 10000"/>
                    <a:gd name="connsiteX11" fmla="*/ 5582 w 10106"/>
                    <a:gd name="connsiteY11" fmla="*/ 258 h 10000"/>
                    <a:gd name="connsiteX12" fmla="*/ 5710 w 10106"/>
                    <a:gd name="connsiteY12" fmla="*/ 402 h 10000"/>
                    <a:gd name="connsiteX13" fmla="*/ 5889 w 10106"/>
                    <a:gd name="connsiteY13" fmla="*/ 581 h 10000"/>
                    <a:gd name="connsiteX14" fmla="*/ 6092 w 10106"/>
                    <a:gd name="connsiteY14" fmla="*/ 794 h 10000"/>
                    <a:gd name="connsiteX15" fmla="*/ 6297 w 10106"/>
                    <a:gd name="connsiteY15" fmla="*/ 1039 h 10000"/>
                    <a:gd name="connsiteX16" fmla="*/ 6528 w 10106"/>
                    <a:gd name="connsiteY16" fmla="*/ 1318 h 10000"/>
                    <a:gd name="connsiteX17" fmla="*/ 6808 w 10106"/>
                    <a:gd name="connsiteY17" fmla="*/ 1621 h 10000"/>
                    <a:gd name="connsiteX18" fmla="*/ 7090 w 10106"/>
                    <a:gd name="connsiteY18" fmla="*/ 1955 h 10000"/>
                    <a:gd name="connsiteX19" fmla="*/ 7345 w 10106"/>
                    <a:gd name="connsiteY19" fmla="*/ 2314 h 10000"/>
                    <a:gd name="connsiteX20" fmla="*/ 7627 w 10106"/>
                    <a:gd name="connsiteY20" fmla="*/ 2704 h 10000"/>
                    <a:gd name="connsiteX21" fmla="*/ 7908 w 10106"/>
                    <a:gd name="connsiteY21" fmla="*/ 3106 h 10000"/>
                    <a:gd name="connsiteX22" fmla="*/ 8214 w 10106"/>
                    <a:gd name="connsiteY22" fmla="*/ 3531 h 10000"/>
                    <a:gd name="connsiteX23" fmla="*/ 8470 w 10106"/>
                    <a:gd name="connsiteY23" fmla="*/ 3967 h 10000"/>
                    <a:gd name="connsiteX24" fmla="*/ 8751 w 10106"/>
                    <a:gd name="connsiteY24" fmla="*/ 4436 h 10000"/>
                    <a:gd name="connsiteX25" fmla="*/ 9006 w 10106"/>
                    <a:gd name="connsiteY25" fmla="*/ 4916 h 10000"/>
                    <a:gd name="connsiteX26" fmla="*/ 9237 w 10106"/>
                    <a:gd name="connsiteY26" fmla="*/ 5397 h 10000"/>
                    <a:gd name="connsiteX27" fmla="*/ 9467 w 10106"/>
                    <a:gd name="connsiteY27" fmla="*/ 5899 h 10000"/>
                    <a:gd name="connsiteX28" fmla="*/ 9646 w 10106"/>
                    <a:gd name="connsiteY28" fmla="*/ 6413 h 10000"/>
                    <a:gd name="connsiteX29" fmla="*/ 9799 w 10106"/>
                    <a:gd name="connsiteY29" fmla="*/ 6928 h 10000"/>
                    <a:gd name="connsiteX30" fmla="*/ 9953 w 10106"/>
                    <a:gd name="connsiteY30" fmla="*/ 7452 h 10000"/>
                    <a:gd name="connsiteX31" fmla="*/ 10029 w 10106"/>
                    <a:gd name="connsiteY31" fmla="*/ 7978 h 10000"/>
                    <a:gd name="connsiteX32" fmla="*/ 10081 w 10106"/>
                    <a:gd name="connsiteY32" fmla="*/ 8514 h 10000"/>
                    <a:gd name="connsiteX33" fmla="*/ 10106 w 10106"/>
                    <a:gd name="connsiteY33" fmla="*/ 9039 h 10000"/>
                    <a:gd name="connsiteX34" fmla="*/ 10054 w 10106"/>
                    <a:gd name="connsiteY34" fmla="*/ 9565 h 10000"/>
                    <a:gd name="connsiteX35" fmla="*/ 10004 w 10106"/>
                    <a:gd name="connsiteY35" fmla="*/ 9576 h 10000"/>
                    <a:gd name="connsiteX36" fmla="*/ 9825 w 10106"/>
                    <a:gd name="connsiteY36" fmla="*/ 9587 h 10000"/>
                    <a:gd name="connsiteX37" fmla="*/ 9544 w 10106"/>
                    <a:gd name="connsiteY37" fmla="*/ 9609 h 10000"/>
                    <a:gd name="connsiteX38" fmla="*/ 9212 w 10106"/>
                    <a:gd name="connsiteY38" fmla="*/ 9643 h 10000"/>
                    <a:gd name="connsiteX39" fmla="*/ 8777 w 10106"/>
                    <a:gd name="connsiteY39" fmla="*/ 9676 h 10000"/>
                    <a:gd name="connsiteX40" fmla="*/ 8291 w 10106"/>
                    <a:gd name="connsiteY40" fmla="*/ 9709 h 10000"/>
                    <a:gd name="connsiteX41" fmla="*/ 7729 w 10106"/>
                    <a:gd name="connsiteY41" fmla="*/ 9754 h 10000"/>
                    <a:gd name="connsiteX42" fmla="*/ 7167 w 10106"/>
                    <a:gd name="connsiteY42" fmla="*/ 9800 h 10000"/>
                    <a:gd name="connsiteX43" fmla="*/ 6580 w 10106"/>
                    <a:gd name="connsiteY43" fmla="*/ 9844 h 10000"/>
                    <a:gd name="connsiteX44" fmla="*/ 5940 w 10106"/>
                    <a:gd name="connsiteY44" fmla="*/ 9878 h 10000"/>
                    <a:gd name="connsiteX45" fmla="*/ 5327 w 10106"/>
                    <a:gd name="connsiteY45" fmla="*/ 9922 h 10000"/>
                    <a:gd name="connsiteX46" fmla="*/ 4713 w 10106"/>
                    <a:gd name="connsiteY46" fmla="*/ 9944 h 10000"/>
                    <a:gd name="connsiteX47" fmla="*/ 4126 w 10106"/>
                    <a:gd name="connsiteY47" fmla="*/ 9967 h 10000"/>
                    <a:gd name="connsiteX48" fmla="*/ 3588 w 10106"/>
                    <a:gd name="connsiteY48" fmla="*/ 10000 h 10000"/>
                    <a:gd name="connsiteX49" fmla="*/ 3103 w 10106"/>
                    <a:gd name="connsiteY49" fmla="*/ 10000 h 10000"/>
                    <a:gd name="connsiteX50" fmla="*/ 2643 w 10106"/>
                    <a:gd name="connsiteY50" fmla="*/ 10000 h 10000"/>
                    <a:gd name="connsiteX51" fmla="*/ 2643 w 10106"/>
                    <a:gd name="connsiteY51" fmla="*/ 9978 h 10000"/>
                    <a:gd name="connsiteX52" fmla="*/ 2618 w 10106"/>
                    <a:gd name="connsiteY52" fmla="*/ 9889 h 10000"/>
                    <a:gd name="connsiteX53" fmla="*/ 2566 w 10106"/>
                    <a:gd name="connsiteY53" fmla="*/ 9765 h 10000"/>
                    <a:gd name="connsiteX54" fmla="*/ 148 w 10106"/>
                    <a:gd name="connsiteY54" fmla="*/ 3595 h 10000"/>
                    <a:gd name="connsiteX55" fmla="*/ 1094 w 10106"/>
                    <a:gd name="connsiteY55" fmla="*/ 483 h 10000"/>
                    <a:gd name="connsiteX0" fmla="*/ 1094 w 10106"/>
                    <a:gd name="connsiteY0" fmla="*/ 483 h 10000"/>
                    <a:gd name="connsiteX1" fmla="*/ 2361 w 10106"/>
                    <a:gd name="connsiteY1" fmla="*/ 0 h 10000"/>
                    <a:gd name="connsiteX2" fmla="*/ 2745 w 10106"/>
                    <a:gd name="connsiteY2" fmla="*/ 12 h 10000"/>
                    <a:gd name="connsiteX3" fmla="*/ 3179 w 10106"/>
                    <a:gd name="connsiteY3" fmla="*/ 34 h 10000"/>
                    <a:gd name="connsiteX4" fmla="*/ 3640 w 10106"/>
                    <a:gd name="connsiteY4" fmla="*/ 34 h 10000"/>
                    <a:gd name="connsiteX5" fmla="*/ 4074 w 10106"/>
                    <a:gd name="connsiteY5" fmla="*/ 56 h 10000"/>
                    <a:gd name="connsiteX6" fmla="*/ 4535 w 10106"/>
                    <a:gd name="connsiteY6" fmla="*/ 67 h 10000"/>
                    <a:gd name="connsiteX7" fmla="*/ 4968 w 10106"/>
                    <a:gd name="connsiteY7" fmla="*/ 78 h 10000"/>
                    <a:gd name="connsiteX8" fmla="*/ 5377 w 10106"/>
                    <a:gd name="connsiteY8" fmla="*/ 78 h 10000"/>
                    <a:gd name="connsiteX9" fmla="*/ 5403 w 10106"/>
                    <a:gd name="connsiteY9" fmla="*/ 101 h 10000"/>
                    <a:gd name="connsiteX10" fmla="*/ 5454 w 10106"/>
                    <a:gd name="connsiteY10" fmla="*/ 156 h 10000"/>
                    <a:gd name="connsiteX11" fmla="*/ 5582 w 10106"/>
                    <a:gd name="connsiteY11" fmla="*/ 258 h 10000"/>
                    <a:gd name="connsiteX12" fmla="*/ 5710 w 10106"/>
                    <a:gd name="connsiteY12" fmla="*/ 402 h 10000"/>
                    <a:gd name="connsiteX13" fmla="*/ 5889 w 10106"/>
                    <a:gd name="connsiteY13" fmla="*/ 581 h 10000"/>
                    <a:gd name="connsiteX14" fmla="*/ 6092 w 10106"/>
                    <a:gd name="connsiteY14" fmla="*/ 794 h 10000"/>
                    <a:gd name="connsiteX15" fmla="*/ 6297 w 10106"/>
                    <a:gd name="connsiteY15" fmla="*/ 1039 h 10000"/>
                    <a:gd name="connsiteX16" fmla="*/ 6528 w 10106"/>
                    <a:gd name="connsiteY16" fmla="*/ 1318 h 10000"/>
                    <a:gd name="connsiteX17" fmla="*/ 6808 w 10106"/>
                    <a:gd name="connsiteY17" fmla="*/ 1621 h 10000"/>
                    <a:gd name="connsiteX18" fmla="*/ 7090 w 10106"/>
                    <a:gd name="connsiteY18" fmla="*/ 1955 h 10000"/>
                    <a:gd name="connsiteX19" fmla="*/ 7345 w 10106"/>
                    <a:gd name="connsiteY19" fmla="*/ 2314 h 10000"/>
                    <a:gd name="connsiteX20" fmla="*/ 7627 w 10106"/>
                    <a:gd name="connsiteY20" fmla="*/ 2704 h 10000"/>
                    <a:gd name="connsiteX21" fmla="*/ 7908 w 10106"/>
                    <a:gd name="connsiteY21" fmla="*/ 3106 h 10000"/>
                    <a:gd name="connsiteX22" fmla="*/ 8214 w 10106"/>
                    <a:gd name="connsiteY22" fmla="*/ 3531 h 10000"/>
                    <a:gd name="connsiteX23" fmla="*/ 8470 w 10106"/>
                    <a:gd name="connsiteY23" fmla="*/ 3967 h 10000"/>
                    <a:gd name="connsiteX24" fmla="*/ 8751 w 10106"/>
                    <a:gd name="connsiteY24" fmla="*/ 4436 h 10000"/>
                    <a:gd name="connsiteX25" fmla="*/ 9006 w 10106"/>
                    <a:gd name="connsiteY25" fmla="*/ 4916 h 10000"/>
                    <a:gd name="connsiteX26" fmla="*/ 9237 w 10106"/>
                    <a:gd name="connsiteY26" fmla="*/ 5397 h 10000"/>
                    <a:gd name="connsiteX27" fmla="*/ 9467 w 10106"/>
                    <a:gd name="connsiteY27" fmla="*/ 5899 h 10000"/>
                    <a:gd name="connsiteX28" fmla="*/ 9646 w 10106"/>
                    <a:gd name="connsiteY28" fmla="*/ 6413 h 10000"/>
                    <a:gd name="connsiteX29" fmla="*/ 9799 w 10106"/>
                    <a:gd name="connsiteY29" fmla="*/ 6928 h 10000"/>
                    <a:gd name="connsiteX30" fmla="*/ 9953 w 10106"/>
                    <a:gd name="connsiteY30" fmla="*/ 7452 h 10000"/>
                    <a:gd name="connsiteX31" fmla="*/ 10029 w 10106"/>
                    <a:gd name="connsiteY31" fmla="*/ 7978 h 10000"/>
                    <a:gd name="connsiteX32" fmla="*/ 10081 w 10106"/>
                    <a:gd name="connsiteY32" fmla="*/ 8514 h 10000"/>
                    <a:gd name="connsiteX33" fmla="*/ 10106 w 10106"/>
                    <a:gd name="connsiteY33" fmla="*/ 9039 h 10000"/>
                    <a:gd name="connsiteX34" fmla="*/ 10054 w 10106"/>
                    <a:gd name="connsiteY34" fmla="*/ 9565 h 10000"/>
                    <a:gd name="connsiteX35" fmla="*/ 10004 w 10106"/>
                    <a:gd name="connsiteY35" fmla="*/ 9576 h 10000"/>
                    <a:gd name="connsiteX36" fmla="*/ 9825 w 10106"/>
                    <a:gd name="connsiteY36" fmla="*/ 9587 h 10000"/>
                    <a:gd name="connsiteX37" fmla="*/ 9544 w 10106"/>
                    <a:gd name="connsiteY37" fmla="*/ 9609 h 10000"/>
                    <a:gd name="connsiteX38" fmla="*/ 9212 w 10106"/>
                    <a:gd name="connsiteY38" fmla="*/ 9643 h 10000"/>
                    <a:gd name="connsiteX39" fmla="*/ 8777 w 10106"/>
                    <a:gd name="connsiteY39" fmla="*/ 9676 h 10000"/>
                    <a:gd name="connsiteX40" fmla="*/ 8291 w 10106"/>
                    <a:gd name="connsiteY40" fmla="*/ 9709 h 10000"/>
                    <a:gd name="connsiteX41" fmla="*/ 7729 w 10106"/>
                    <a:gd name="connsiteY41" fmla="*/ 9754 h 10000"/>
                    <a:gd name="connsiteX42" fmla="*/ 7167 w 10106"/>
                    <a:gd name="connsiteY42" fmla="*/ 9800 h 10000"/>
                    <a:gd name="connsiteX43" fmla="*/ 6580 w 10106"/>
                    <a:gd name="connsiteY43" fmla="*/ 9844 h 10000"/>
                    <a:gd name="connsiteX44" fmla="*/ 5940 w 10106"/>
                    <a:gd name="connsiteY44" fmla="*/ 9878 h 10000"/>
                    <a:gd name="connsiteX45" fmla="*/ 5327 w 10106"/>
                    <a:gd name="connsiteY45" fmla="*/ 9922 h 10000"/>
                    <a:gd name="connsiteX46" fmla="*/ 4713 w 10106"/>
                    <a:gd name="connsiteY46" fmla="*/ 9944 h 10000"/>
                    <a:gd name="connsiteX47" fmla="*/ 4126 w 10106"/>
                    <a:gd name="connsiteY47" fmla="*/ 9967 h 10000"/>
                    <a:gd name="connsiteX48" fmla="*/ 3588 w 10106"/>
                    <a:gd name="connsiteY48" fmla="*/ 10000 h 10000"/>
                    <a:gd name="connsiteX49" fmla="*/ 3103 w 10106"/>
                    <a:gd name="connsiteY49" fmla="*/ 10000 h 10000"/>
                    <a:gd name="connsiteX50" fmla="*/ 2643 w 10106"/>
                    <a:gd name="connsiteY50" fmla="*/ 10000 h 10000"/>
                    <a:gd name="connsiteX51" fmla="*/ 2643 w 10106"/>
                    <a:gd name="connsiteY51" fmla="*/ 9978 h 10000"/>
                    <a:gd name="connsiteX52" fmla="*/ 2618 w 10106"/>
                    <a:gd name="connsiteY52" fmla="*/ 9889 h 10000"/>
                    <a:gd name="connsiteX53" fmla="*/ 148 w 10106"/>
                    <a:gd name="connsiteY53" fmla="*/ 3595 h 10000"/>
                    <a:gd name="connsiteX54" fmla="*/ 1094 w 10106"/>
                    <a:gd name="connsiteY54" fmla="*/ 483 h 10000"/>
                    <a:gd name="connsiteX0" fmla="*/ 1094 w 10106"/>
                    <a:gd name="connsiteY0" fmla="*/ 483 h 10000"/>
                    <a:gd name="connsiteX1" fmla="*/ 2361 w 10106"/>
                    <a:gd name="connsiteY1" fmla="*/ 0 h 10000"/>
                    <a:gd name="connsiteX2" fmla="*/ 2745 w 10106"/>
                    <a:gd name="connsiteY2" fmla="*/ 12 h 10000"/>
                    <a:gd name="connsiteX3" fmla="*/ 3179 w 10106"/>
                    <a:gd name="connsiteY3" fmla="*/ 34 h 10000"/>
                    <a:gd name="connsiteX4" fmla="*/ 3640 w 10106"/>
                    <a:gd name="connsiteY4" fmla="*/ 34 h 10000"/>
                    <a:gd name="connsiteX5" fmla="*/ 4074 w 10106"/>
                    <a:gd name="connsiteY5" fmla="*/ 56 h 10000"/>
                    <a:gd name="connsiteX6" fmla="*/ 4535 w 10106"/>
                    <a:gd name="connsiteY6" fmla="*/ 67 h 10000"/>
                    <a:gd name="connsiteX7" fmla="*/ 4968 w 10106"/>
                    <a:gd name="connsiteY7" fmla="*/ 78 h 10000"/>
                    <a:gd name="connsiteX8" fmla="*/ 5377 w 10106"/>
                    <a:gd name="connsiteY8" fmla="*/ 78 h 10000"/>
                    <a:gd name="connsiteX9" fmla="*/ 5403 w 10106"/>
                    <a:gd name="connsiteY9" fmla="*/ 101 h 10000"/>
                    <a:gd name="connsiteX10" fmla="*/ 5454 w 10106"/>
                    <a:gd name="connsiteY10" fmla="*/ 156 h 10000"/>
                    <a:gd name="connsiteX11" fmla="*/ 5582 w 10106"/>
                    <a:gd name="connsiteY11" fmla="*/ 258 h 10000"/>
                    <a:gd name="connsiteX12" fmla="*/ 5710 w 10106"/>
                    <a:gd name="connsiteY12" fmla="*/ 402 h 10000"/>
                    <a:gd name="connsiteX13" fmla="*/ 5889 w 10106"/>
                    <a:gd name="connsiteY13" fmla="*/ 581 h 10000"/>
                    <a:gd name="connsiteX14" fmla="*/ 6092 w 10106"/>
                    <a:gd name="connsiteY14" fmla="*/ 794 h 10000"/>
                    <a:gd name="connsiteX15" fmla="*/ 6297 w 10106"/>
                    <a:gd name="connsiteY15" fmla="*/ 1039 h 10000"/>
                    <a:gd name="connsiteX16" fmla="*/ 6528 w 10106"/>
                    <a:gd name="connsiteY16" fmla="*/ 1318 h 10000"/>
                    <a:gd name="connsiteX17" fmla="*/ 6808 w 10106"/>
                    <a:gd name="connsiteY17" fmla="*/ 1621 h 10000"/>
                    <a:gd name="connsiteX18" fmla="*/ 7090 w 10106"/>
                    <a:gd name="connsiteY18" fmla="*/ 1955 h 10000"/>
                    <a:gd name="connsiteX19" fmla="*/ 7345 w 10106"/>
                    <a:gd name="connsiteY19" fmla="*/ 2314 h 10000"/>
                    <a:gd name="connsiteX20" fmla="*/ 7627 w 10106"/>
                    <a:gd name="connsiteY20" fmla="*/ 2704 h 10000"/>
                    <a:gd name="connsiteX21" fmla="*/ 7908 w 10106"/>
                    <a:gd name="connsiteY21" fmla="*/ 3106 h 10000"/>
                    <a:gd name="connsiteX22" fmla="*/ 8214 w 10106"/>
                    <a:gd name="connsiteY22" fmla="*/ 3531 h 10000"/>
                    <a:gd name="connsiteX23" fmla="*/ 8470 w 10106"/>
                    <a:gd name="connsiteY23" fmla="*/ 3967 h 10000"/>
                    <a:gd name="connsiteX24" fmla="*/ 8751 w 10106"/>
                    <a:gd name="connsiteY24" fmla="*/ 4436 h 10000"/>
                    <a:gd name="connsiteX25" fmla="*/ 9006 w 10106"/>
                    <a:gd name="connsiteY25" fmla="*/ 4916 h 10000"/>
                    <a:gd name="connsiteX26" fmla="*/ 9237 w 10106"/>
                    <a:gd name="connsiteY26" fmla="*/ 5397 h 10000"/>
                    <a:gd name="connsiteX27" fmla="*/ 9467 w 10106"/>
                    <a:gd name="connsiteY27" fmla="*/ 5899 h 10000"/>
                    <a:gd name="connsiteX28" fmla="*/ 9646 w 10106"/>
                    <a:gd name="connsiteY28" fmla="*/ 6413 h 10000"/>
                    <a:gd name="connsiteX29" fmla="*/ 9799 w 10106"/>
                    <a:gd name="connsiteY29" fmla="*/ 6928 h 10000"/>
                    <a:gd name="connsiteX30" fmla="*/ 9953 w 10106"/>
                    <a:gd name="connsiteY30" fmla="*/ 7452 h 10000"/>
                    <a:gd name="connsiteX31" fmla="*/ 10029 w 10106"/>
                    <a:gd name="connsiteY31" fmla="*/ 7978 h 10000"/>
                    <a:gd name="connsiteX32" fmla="*/ 10081 w 10106"/>
                    <a:gd name="connsiteY32" fmla="*/ 8514 h 10000"/>
                    <a:gd name="connsiteX33" fmla="*/ 10106 w 10106"/>
                    <a:gd name="connsiteY33" fmla="*/ 9039 h 10000"/>
                    <a:gd name="connsiteX34" fmla="*/ 10054 w 10106"/>
                    <a:gd name="connsiteY34" fmla="*/ 9565 h 10000"/>
                    <a:gd name="connsiteX35" fmla="*/ 10004 w 10106"/>
                    <a:gd name="connsiteY35" fmla="*/ 9576 h 10000"/>
                    <a:gd name="connsiteX36" fmla="*/ 9825 w 10106"/>
                    <a:gd name="connsiteY36" fmla="*/ 9587 h 10000"/>
                    <a:gd name="connsiteX37" fmla="*/ 9544 w 10106"/>
                    <a:gd name="connsiteY37" fmla="*/ 9609 h 10000"/>
                    <a:gd name="connsiteX38" fmla="*/ 9212 w 10106"/>
                    <a:gd name="connsiteY38" fmla="*/ 9643 h 10000"/>
                    <a:gd name="connsiteX39" fmla="*/ 8777 w 10106"/>
                    <a:gd name="connsiteY39" fmla="*/ 9676 h 10000"/>
                    <a:gd name="connsiteX40" fmla="*/ 8291 w 10106"/>
                    <a:gd name="connsiteY40" fmla="*/ 9709 h 10000"/>
                    <a:gd name="connsiteX41" fmla="*/ 7729 w 10106"/>
                    <a:gd name="connsiteY41" fmla="*/ 9754 h 10000"/>
                    <a:gd name="connsiteX42" fmla="*/ 7167 w 10106"/>
                    <a:gd name="connsiteY42" fmla="*/ 9800 h 10000"/>
                    <a:gd name="connsiteX43" fmla="*/ 6580 w 10106"/>
                    <a:gd name="connsiteY43" fmla="*/ 9844 h 10000"/>
                    <a:gd name="connsiteX44" fmla="*/ 5940 w 10106"/>
                    <a:gd name="connsiteY44" fmla="*/ 9878 h 10000"/>
                    <a:gd name="connsiteX45" fmla="*/ 5327 w 10106"/>
                    <a:gd name="connsiteY45" fmla="*/ 9922 h 10000"/>
                    <a:gd name="connsiteX46" fmla="*/ 4713 w 10106"/>
                    <a:gd name="connsiteY46" fmla="*/ 9944 h 10000"/>
                    <a:gd name="connsiteX47" fmla="*/ 4126 w 10106"/>
                    <a:gd name="connsiteY47" fmla="*/ 9967 h 10000"/>
                    <a:gd name="connsiteX48" fmla="*/ 3588 w 10106"/>
                    <a:gd name="connsiteY48" fmla="*/ 10000 h 10000"/>
                    <a:gd name="connsiteX49" fmla="*/ 3103 w 10106"/>
                    <a:gd name="connsiteY49" fmla="*/ 10000 h 10000"/>
                    <a:gd name="connsiteX50" fmla="*/ 2643 w 10106"/>
                    <a:gd name="connsiteY50" fmla="*/ 10000 h 10000"/>
                    <a:gd name="connsiteX51" fmla="*/ 2643 w 10106"/>
                    <a:gd name="connsiteY51" fmla="*/ 9978 h 10000"/>
                    <a:gd name="connsiteX52" fmla="*/ 148 w 10106"/>
                    <a:gd name="connsiteY52" fmla="*/ 3595 h 10000"/>
                    <a:gd name="connsiteX53" fmla="*/ 1094 w 10106"/>
                    <a:gd name="connsiteY53" fmla="*/ 483 h 10000"/>
                    <a:gd name="connsiteX0" fmla="*/ 1033 w 10045"/>
                    <a:gd name="connsiteY0" fmla="*/ 483 h 10000"/>
                    <a:gd name="connsiteX1" fmla="*/ 2300 w 10045"/>
                    <a:gd name="connsiteY1" fmla="*/ 0 h 10000"/>
                    <a:gd name="connsiteX2" fmla="*/ 2684 w 10045"/>
                    <a:gd name="connsiteY2" fmla="*/ 12 h 10000"/>
                    <a:gd name="connsiteX3" fmla="*/ 3118 w 10045"/>
                    <a:gd name="connsiteY3" fmla="*/ 34 h 10000"/>
                    <a:gd name="connsiteX4" fmla="*/ 3579 w 10045"/>
                    <a:gd name="connsiteY4" fmla="*/ 34 h 10000"/>
                    <a:gd name="connsiteX5" fmla="*/ 4013 w 10045"/>
                    <a:gd name="connsiteY5" fmla="*/ 56 h 10000"/>
                    <a:gd name="connsiteX6" fmla="*/ 4474 w 10045"/>
                    <a:gd name="connsiteY6" fmla="*/ 67 h 10000"/>
                    <a:gd name="connsiteX7" fmla="*/ 4907 w 10045"/>
                    <a:gd name="connsiteY7" fmla="*/ 78 h 10000"/>
                    <a:gd name="connsiteX8" fmla="*/ 5316 w 10045"/>
                    <a:gd name="connsiteY8" fmla="*/ 78 h 10000"/>
                    <a:gd name="connsiteX9" fmla="*/ 5342 w 10045"/>
                    <a:gd name="connsiteY9" fmla="*/ 101 h 10000"/>
                    <a:gd name="connsiteX10" fmla="*/ 5393 w 10045"/>
                    <a:gd name="connsiteY10" fmla="*/ 156 h 10000"/>
                    <a:gd name="connsiteX11" fmla="*/ 5521 w 10045"/>
                    <a:gd name="connsiteY11" fmla="*/ 258 h 10000"/>
                    <a:gd name="connsiteX12" fmla="*/ 5649 w 10045"/>
                    <a:gd name="connsiteY12" fmla="*/ 402 h 10000"/>
                    <a:gd name="connsiteX13" fmla="*/ 5828 w 10045"/>
                    <a:gd name="connsiteY13" fmla="*/ 581 h 10000"/>
                    <a:gd name="connsiteX14" fmla="*/ 6031 w 10045"/>
                    <a:gd name="connsiteY14" fmla="*/ 794 h 10000"/>
                    <a:gd name="connsiteX15" fmla="*/ 6236 w 10045"/>
                    <a:gd name="connsiteY15" fmla="*/ 1039 h 10000"/>
                    <a:gd name="connsiteX16" fmla="*/ 6467 w 10045"/>
                    <a:gd name="connsiteY16" fmla="*/ 1318 h 10000"/>
                    <a:gd name="connsiteX17" fmla="*/ 6747 w 10045"/>
                    <a:gd name="connsiteY17" fmla="*/ 1621 h 10000"/>
                    <a:gd name="connsiteX18" fmla="*/ 7029 w 10045"/>
                    <a:gd name="connsiteY18" fmla="*/ 1955 h 10000"/>
                    <a:gd name="connsiteX19" fmla="*/ 7284 w 10045"/>
                    <a:gd name="connsiteY19" fmla="*/ 2314 h 10000"/>
                    <a:gd name="connsiteX20" fmla="*/ 7566 w 10045"/>
                    <a:gd name="connsiteY20" fmla="*/ 2704 h 10000"/>
                    <a:gd name="connsiteX21" fmla="*/ 7847 w 10045"/>
                    <a:gd name="connsiteY21" fmla="*/ 3106 h 10000"/>
                    <a:gd name="connsiteX22" fmla="*/ 8153 w 10045"/>
                    <a:gd name="connsiteY22" fmla="*/ 3531 h 10000"/>
                    <a:gd name="connsiteX23" fmla="*/ 8409 w 10045"/>
                    <a:gd name="connsiteY23" fmla="*/ 3967 h 10000"/>
                    <a:gd name="connsiteX24" fmla="*/ 8690 w 10045"/>
                    <a:gd name="connsiteY24" fmla="*/ 4436 h 10000"/>
                    <a:gd name="connsiteX25" fmla="*/ 8945 w 10045"/>
                    <a:gd name="connsiteY25" fmla="*/ 4916 h 10000"/>
                    <a:gd name="connsiteX26" fmla="*/ 9176 w 10045"/>
                    <a:gd name="connsiteY26" fmla="*/ 5397 h 10000"/>
                    <a:gd name="connsiteX27" fmla="*/ 9406 w 10045"/>
                    <a:gd name="connsiteY27" fmla="*/ 5899 h 10000"/>
                    <a:gd name="connsiteX28" fmla="*/ 9585 w 10045"/>
                    <a:gd name="connsiteY28" fmla="*/ 6413 h 10000"/>
                    <a:gd name="connsiteX29" fmla="*/ 9738 w 10045"/>
                    <a:gd name="connsiteY29" fmla="*/ 6928 h 10000"/>
                    <a:gd name="connsiteX30" fmla="*/ 9892 w 10045"/>
                    <a:gd name="connsiteY30" fmla="*/ 7452 h 10000"/>
                    <a:gd name="connsiteX31" fmla="*/ 9968 w 10045"/>
                    <a:gd name="connsiteY31" fmla="*/ 7978 h 10000"/>
                    <a:gd name="connsiteX32" fmla="*/ 10020 w 10045"/>
                    <a:gd name="connsiteY32" fmla="*/ 8514 h 10000"/>
                    <a:gd name="connsiteX33" fmla="*/ 10045 w 10045"/>
                    <a:gd name="connsiteY33" fmla="*/ 9039 h 10000"/>
                    <a:gd name="connsiteX34" fmla="*/ 9993 w 10045"/>
                    <a:gd name="connsiteY34" fmla="*/ 9565 h 10000"/>
                    <a:gd name="connsiteX35" fmla="*/ 9943 w 10045"/>
                    <a:gd name="connsiteY35" fmla="*/ 9576 h 10000"/>
                    <a:gd name="connsiteX36" fmla="*/ 9764 w 10045"/>
                    <a:gd name="connsiteY36" fmla="*/ 9587 h 10000"/>
                    <a:gd name="connsiteX37" fmla="*/ 9483 w 10045"/>
                    <a:gd name="connsiteY37" fmla="*/ 9609 h 10000"/>
                    <a:gd name="connsiteX38" fmla="*/ 9151 w 10045"/>
                    <a:gd name="connsiteY38" fmla="*/ 9643 h 10000"/>
                    <a:gd name="connsiteX39" fmla="*/ 8716 w 10045"/>
                    <a:gd name="connsiteY39" fmla="*/ 9676 h 10000"/>
                    <a:gd name="connsiteX40" fmla="*/ 8230 w 10045"/>
                    <a:gd name="connsiteY40" fmla="*/ 9709 h 10000"/>
                    <a:gd name="connsiteX41" fmla="*/ 7668 w 10045"/>
                    <a:gd name="connsiteY41" fmla="*/ 9754 h 10000"/>
                    <a:gd name="connsiteX42" fmla="*/ 7106 w 10045"/>
                    <a:gd name="connsiteY42" fmla="*/ 9800 h 10000"/>
                    <a:gd name="connsiteX43" fmla="*/ 6519 w 10045"/>
                    <a:gd name="connsiteY43" fmla="*/ 9844 h 10000"/>
                    <a:gd name="connsiteX44" fmla="*/ 5879 w 10045"/>
                    <a:gd name="connsiteY44" fmla="*/ 9878 h 10000"/>
                    <a:gd name="connsiteX45" fmla="*/ 5266 w 10045"/>
                    <a:gd name="connsiteY45" fmla="*/ 9922 h 10000"/>
                    <a:gd name="connsiteX46" fmla="*/ 4652 w 10045"/>
                    <a:gd name="connsiteY46" fmla="*/ 9944 h 10000"/>
                    <a:gd name="connsiteX47" fmla="*/ 4065 w 10045"/>
                    <a:gd name="connsiteY47" fmla="*/ 9967 h 10000"/>
                    <a:gd name="connsiteX48" fmla="*/ 3527 w 10045"/>
                    <a:gd name="connsiteY48" fmla="*/ 10000 h 10000"/>
                    <a:gd name="connsiteX49" fmla="*/ 3042 w 10045"/>
                    <a:gd name="connsiteY49" fmla="*/ 10000 h 10000"/>
                    <a:gd name="connsiteX50" fmla="*/ 2582 w 10045"/>
                    <a:gd name="connsiteY50" fmla="*/ 10000 h 10000"/>
                    <a:gd name="connsiteX51" fmla="*/ 2582 w 10045"/>
                    <a:gd name="connsiteY51" fmla="*/ 9978 h 10000"/>
                    <a:gd name="connsiteX52" fmla="*/ 87 w 10045"/>
                    <a:gd name="connsiteY52" fmla="*/ 3595 h 10000"/>
                    <a:gd name="connsiteX53" fmla="*/ 1033 w 10045"/>
                    <a:gd name="connsiteY53" fmla="*/ 483 h 10000"/>
                    <a:gd name="connsiteX0" fmla="*/ 935 w 10087"/>
                    <a:gd name="connsiteY0" fmla="*/ 331 h 10000"/>
                    <a:gd name="connsiteX1" fmla="*/ 2342 w 10087"/>
                    <a:gd name="connsiteY1" fmla="*/ 0 h 10000"/>
                    <a:gd name="connsiteX2" fmla="*/ 2726 w 10087"/>
                    <a:gd name="connsiteY2" fmla="*/ 12 h 10000"/>
                    <a:gd name="connsiteX3" fmla="*/ 3160 w 10087"/>
                    <a:gd name="connsiteY3" fmla="*/ 34 h 10000"/>
                    <a:gd name="connsiteX4" fmla="*/ 3621 w 10087"/>
                    <a:gd name="connsiteY4" fmla="*/ 34 h 10000"/>
                    <a:gd name="connsiteX5" fmla="*/ 4055 w 10087"/>
                    <a:gd name="connsiteY5" fmla="*/ 56 h 10000"/>
                    <a:gd name="connsiteX6" fmla="*/ 4516 w 10087"/>
                    <a:gd name="connsiteY6" fmla="*/ 67 h 10000"/>
                    <a:gd name="connsiteX7" fmla="*/ 4949 w 10087"/>
                    <a:gd name="connsiteY7" fmla="*/ 78 h 10000"/>
                    <a:gd name="connsiteX8" fmla="*/ 5358 w 10087"/>
                    <a:gd name="connsiteY8" fmla="*/ 78 h 10000"/>
                    <a:gd name="connsiteX9" fmla="*/ 5384 w 10087"/>
                    <a:gd name="connsiteY9" fmla="*/ 101 h 10000"/>
                    <a:gd name="connsiteX10" fmla="*/ 5435 w 10087"/>
                    <a:gd name="connsiteY10" fmla="*/ 156 h 10000"/>
                    <a:gd name="connsiteX11" fmla="*/ 5563 w 10087"/>
                    <a:gd name="connsiteY11" fmla="*/ 258 h 10000"/>
                    <a:gd name="connsiteX12" fmla="*/ 5691 w 10087"/>
                    <a:gd name="connsiteY12" fmla="*/ 402 h 10000"/>
                    <a:gd name="connsiteX13" fmla="*/ 5870 w 10087"/>
                    <a:gd name="connsiteY13" fmla="*/ 581 h 10000"/>
                    <a:gd name="connsiteX14" fmla="*/ 6073 w 10087"/>
                    <a:gd name="connsiteY14" fmla="*/ 794 h 10000"/>
                    <a:gd name="connsiteX15" fmla="*/ 6278 w 10087"/>
                    <a:gd name="connsiteY15" fmla="*/ 1039 h 10000"/>
                    <a:gd name="connsiteX16" fmla="*/ 6509 w 10087"/>
                    <a:gd name="connsiteY16" fmla="*/ 1318 h 10000"/>
                    <a:gd name="connsiteX17" fmla="*/ 6789 w 10087"/>
                    <a:gd name="connsiteY17" fmla="*/ 1621 h 10000"/>
                    <a:gd name="connsiteX18" fmla="*/ 7071 w 10087"/>
                    <a:gd name="connsiteY18" fmla="*/ 1955 h 10000"/>
                    <a:gd name="connsiteX19" fmla="*/ 7326 w 10087"/>
                    <a:gd name="connsiteY19" fmla="*/ 2314 h 10000"/>
                    <a:gd name="connsiteX20" fmla="*/ 7608 w 10087"/>
                    <a:gd name="connsiteY20" fmla="*/ 2704 h 10000"/>
                    <a:gd name="connsiteX21" fmla="*/ 7889 w 10087"/>
                    <a:gd name="connsiteY21" fmla="*/ 3106 h 10000"/>
                    <a:gd name="connsiteX22" fmla="*/ 8195 w 10087"/>
                    <a:gd name="connsiteY22" fmla="*/ 3531 h 10000"/>
                    <a:gd name="connsiteX23" fmla="*/ 8451 w 10087"/>
                    <a:gd name="connsiteY23" fmla="*/ 3967 h 10000"/>
                    <a:gd name="connsiteX24" fmla="*/ 8732 w 10087"/>
                    <a:gd name="connsiteY24" fmla="*/ 4436 h 10000"/>
                    <a:gd name="connsiteX25" fmla="*/ 8987 w 10087"/>
                    <a:gd name="connsiteY25" fmla="*/ 4916 h 10000"/>
                    <a:gd name="connsiteX26" fmla="*/ 9218 w 10087"/>
                    <a:gd name="connsiteY26" fmla="*/ 5397 h 10000"/>
                    <a:gd name="connsiteX27" fmla="*/ 9448 w 10087"/>
                    <a:gd name="connsiteY27" fmla="*/ 5899 h 10000"/>
                    <a:gd name="connsiteX28" fmla="*/ 9627 w 10087"/>
                    <a:gd name="connsiteY28" fmla="*/ 6413 h 10000"/>
                    <a:gd name="connsiteX29" fmla="*/ 9780 w 10087"/>
                    <a:gd name="connsiteY29" fmla="*/ 6928 h 10000"/>
                    <a:gd name="connsiteX30" fmla="*/ 9934 w 10087"/>
                    <a:gd name="connsiteY30" fmla="*/ 7452 h 10000"/>
                    <a:gd name="connsiteX31" fmla="*/ 10010 w 10087"/>
                    <a:gd name="connsiteY31" fmla="*/ 7978 h 10000"/>
                    <a:gd name="connsiteX32" fmla="*/ 10062 w 10087"/>
                    <a:gd name="connsiteY32" fmla="*/ 8514 h 10000"/>
                    <a:gd name="connsiteX33" fmla="*/ 10087 w 10087"/>
                    <a:gd name="connsiteY33" fmla="*/ 9039 h 10000"/>
                    <a:gd name="connsiteX34" fmla="*/ 10035 w 10087"/>
                    <a:gd name="connsiteY34" fmla="*/ 9565 h 10000"/>
                    <a:gd name="connsiteX35" fmla="*/ 9985 w 10087"/>
                    <a:gd name="connsiteY35" fmla="*/ 9576 h 10000"/>
                    <a:gd name="connsiteX36" fmla="*/ 9806 w 10087"/>
                    <a:gd name="connsiteY36" fmla="*/ 9587 h 10000"/>
                    <a:gd name="connsiteX37" fmla="*/ 9525 w 10087"/>
                    <a:gd name="connsiteY37" fmla="*/ 9609 h 10000"/>
                    <a:gd name="connsiteX38" fmla="*/ 9193 w 10087"/>
                    <a:gd name="connsiteY38" fmla="*/ 9643 h 10000"/>
                    <a:gd name="connsiteX39" fmla="*/ 8758 w 10087"/>
                    <a:gd name="connsiteY39" fmla="*/ 9676 h 10000"/>
                    <a:gd name="connsiteX40" fmla="*/ 8272 w 10087"/>
                    <a:gd name="connsiteY40" fmla="*/ 9709 h 10000"/>
                    <a:gd name="connsiteX41" fmla="*/ 7710 w 10087"/>
                    <a:gd name="connsiteY41" fmla="*/ 9754 h 10000"/>
                    <a:gd name="connsiteX42" fmla="*/ 7148 w 10087"/>
                    <a:gd name="connsiteY42" fmla="*/ 9800 h 10000"/>
                    <a:gd name="connsiteX43" fmla="*/ 6561 w 10087"/>
                    <a:gd name="connsiteY43" fmla="*/ 9844 h 10000"/>
                    <a:gd name="connsiteX44" fmla="*/ 5921 w 10087"/>
                    <a:gd name="connsiteY44" fmla="*/ 9878 h 10000"/>
                    <a:gd name="connsiteX45" fmla="*/ 5308 w 10087"/>
                    <a:gd name="connsiteY45" fmla="*/ 9922 h 10000"/>
                    <a:gd name="connsiteX46" fmla="*/ 4694 w 10087"/>
                    <a:gd name="connsiteY46" fmla="*/ 9944 h 10000"/>
                    <a:gd name="connsiteX47" fmla="*/ 4107 w 10087"/>
                    <a:gd name="connsiteY47" fmla="*/ 9967 h 10000"/>
                    <a:gd name="connsiteX48" fmla="*/ 3569 w 10087"/>
                    <a:gd name="connsiteY48" fmla="*/ 10000 h 10000"/>
                    <a:gd name="connsiteX49" fmla="*/ 3084 w 10087"/>
                    <a:gd name="connsiteY49" fmla="*/ 10000 h 10000"/>
                    <a:gd name="connsiteX50" fmla="*/ 2624 w 10087"/>
                    <a:gd name="connsiteY50" fmla="*/ 10000 h 10000"/>
                    <a:gd name="connsiteX51" fmla="*/ 2624 w 10087"/>
                    <a:gd name="connsiteY51" fmla="*/ 9978 h 10000"/>
                    <a:gd name="connsiteX52" fmla="*/ 129 w 10087"/>
                    <a:gd name="connsiteY52" fmla="*/ 3595 h 10000"/>
                    <a:gd name="connsiteX53" fmla="*/ 935 w 10087"/>
                    <a:gd name="connsiteY53" fmla="*/ 331 h 10000"/>
                    <a:gd name="connsiteX0" fmla="*/ 1075 w 10227"/>
                    <a:gd name="connsiteY0" fmla="*/ 331 h 10000"/>
                    <a:gd name="connsiteX1" fmla="*/ 2482 w 10227"/>
                    <a:gd name="connsiteY1" fmla="*/ 0 h 10000"/>
                    <a:gd name="connsiteX2" fmla="*/ 2866 w 10227"/>
                    <a:gd name="connsiteY2" fmla="*/ 12 h 10000"/>
                    <a:gd name="connsiteX3" fmla="*/ 3300 w 10227"/>
                    <a:gd name="connsiteY3" fmla="*/ 34 h 10000"/>
                    <a:gd name="connsiteX4" fmla="*/ 3761 w 10227"/>
                    <a:gd name="connsiteY4" fmla="*/ 34 h 10000"/>
                    <a:gd name="connsiteX5" fmla="*/ 4195 w 10227"/>
                    <a:gd name="connsiteY5" fmla="*/ 56 h 10000"/>
                    <a:gd name="connsiteX6" fmla="*/ 4656 w 10227"/>
                    <a:gd name="connsiteY6" fmla="*/ 67 h 10000"/>
                    <a:gd name="connsiteX7" fmla="*/ 5089 w 10227"/>
                    <a:gd name="connsiteY7" fmla="*/ 78 h 10000"/>
                    <a:gd name="connsiteX8" fmla="*/ 5498 w 10227"/>
                    <a:gd name="connsiteY8" fmla="*/ 78 h 10000"/>
                    <a:gd name="connsiteX9" fmla="*/ 5524 w 10227"/>
                    <a:gd name="connsiteY9" fmla="*/ 101 h 10000"/>
                    <a:gd name="connsiteX10" fmla="*/ 5575 w 10227"/>
                    <a:gd name="connsiteY10" fmla="*/ 156 h 10000"/>
                    <a:gd name="connsiteX11" fmla="*/ 5703 w 10227"/>
                    <a:gd name="connsiteY11" fmla="*/ 258 h 10000"/>
                    <a:gd name="connsiteX12" fmla="*/ 5831 w 10227"/>
                    <a:gd name="connsiteY12" fmla="*/ 402 h 10000"/>
                    <a:gd name="connsiteX13" fmla="*/ 6010 w 10227"/>
                    <a:gd name="connsiteY13" fmla="*/ 581 h 10000"/>
                    <a:gd name="connsiteX14" fmla="*/ 6213 w 10227"/>
                    <a:gd name="connsiteY14" fmla="*/ 794 h 10000"/>
                    <a:gd name="connsiteX15" fmla="*/ 6418 w 10227"/>
                    <a:gd name="connsiteY15" fmla="*/ 1039 h 10000"/>
                    <a:gd name="connsiteX16" fmla="*/ 6649 w 10227"/>
                    <a:gd name="connsiteY16" fmla="*/ 1318 h 10000"/>
                    <a:gd name="connsiteX17" fmla="*/ 6929 w 10227"/>
                    <a:gd name="connsiteY17" fmla="*/ 1621 h 10000"/>
                    <a:gd name="connsiteX18" fmla="*/ 7211 w 10227"/>
                    <a:gd name="connsiteY18" fmla="*/ 1955 h 10000"/>
                    <a:gd name="connsiteX19" fmla="*/ 7466 w 10227"/>
                    <a:gd name="connsiteY19" fmla="*/ 2314 h 10000"/>
                    <a:gd name="connsiteX20" fmla="*/ 7748 w 10227"/>
                    <a:gd name="connsiteY20" fmla="*/ 2704 h 10000"/>
                    <a:gd name="connsiteX21" fmla="*/ 8029 w 10227"/>
                    <a:gd name="connsiteY21" fmla="*/ 3106 h 10000"/>
                    <a:gd name="connsiteX22" fmla="*/ 8335 w 10227"/>
                    <a:gd name="connsiteY22" fmla="*/ 3531 h 10000"/>
                    <a:gd name="connsiteX23" fmla="*/ 8591 w 10227"/>
                    <a:gd name="connsiteY23" fmla="*/ 3967 h 10000"/>
                    <a:gd name="connsiteX24" fmla="*/ 8872 w 10227"/>
                    <a:gd name="connsiteY24" fmla="*/ 4436 h 10000"/>
                    <a:gd name="connsiteX25" fmla="*/ 9127 w 10227"/>
                    <a:gd name="connsiteY25" fmla="*/ 4916 h 10000"/>
                    <a:gd name="connsiteX26" fmla="*/ 9358 w 10227"/>
                    <a:gd name="connsiteY26" fmla="*/ 5397 h 10000"/>
                    <a:gd name="connsiteX27" fmla="*/ 9588 w 10227"/>
                    <a:gd name="connsiteY27" fmla="*/ 5899 h 10000"/>
                    <a:gd name="connsiteX28" fmla="*/ 9767 w 10227"/>
                    <a:gd name="connsiteY28" fmla="*/ 6413 h 10000"/>
                    <a:gd name="connsiteX29" fmla="*/ 9920 w 10227"/>
                    <a:gd name="connsiteY29" fmla="*/ 6928 h 10000"/>
                    <a:gd name="connsiteX30" fmla="*/ 10074 w 10227"/>
                    <a:gd name="connsiteY30" fmla="*/ 7452 h 10000"/>
                    <a:gd name="connsiteX31" fmla="*/ 10150 w 10227"/>
                    <a:gd name="connsiteY31" fmla="*/ 7978 h 10000"/>
                    <a:gd name="connsiteX32" fmla="*/ 10202 w 10227"/>
                    <a:gd name="connsiteY32" fmla="*/ 8514 h 10000"/>
                    <a:gd name="connsiteX33" fmla="*/ 10227 w 10227"/>
                    <a:gd name="connsiteY33" fmla="*/ 9039 h 10000"/>
                    <a:gd name="connsiteX34" fmla="*/ 10175 w 10227"/>
                    <a:gd name="connsiteY34" fmla="*/ 9565 h 10000"/>
                    <a:gd name="connsiteX35" fmla="*/ 10125 w 10227"/>
                    <a:gd name="connsiteY35" fmla="*/ 9576 h 10000"/>
                    <a:gd name="connsiteX36" fmla="*/ 9946 w 10227"/>
                    <a:gd name="connsiteY36" fmla="*/ 9587 h 10000"/>
                    <a:gd name="connsiteX37" fmla="*/ 9665 w 10227"/>
                    <a:gd name="connsiteY37" fmla="*/ 9609 h 10000"/>
                    <a:gd name="connsiteX38" fmla="*/ 9333 w 10227"/>
                    <a:gd name="connsiteY38" fmla="*/ 9643 h 10000"/>
                    <a:gd name="connsiteX39" fmla="*/ 8898 w 10227"/>
                    <a:gd name="connsiteY39" fmla="*/ 9676 h 10000"/>
                    <a:gd name="connsiteX40" fmla="*/ 8412 w 10227"/>
                    <a:gd name="connsiteY40" fmla="*/ 9709 h 10000"/>
                    <a:gd name="connsiteX41" fmla="*/ 7850 w 10227"/>
                    <a:gd name="connsiteY41" fmla="*/ 9754 h 10000"/>
                    <a:gd name="connsiteX42" fmla="*/ 7288 w 10227"/>
                    <a:gd name="connsiteY42" fmla="*/ 9800 h 10000"/>
                    <a:gd name="connsiteX43" fmla="*/ 6701 w 10227"/>
                    <a:gd name="connsiteY43" fmla="*/ 9844 h 10000"/>
                    <a:gd name="connsiteX44" fmla="*/ 6061 w 10227"/>
                    <a:gd name="connsiteY44" fmla="*/ 9878 h 10000"/>
                    <a:gd name="connsiteX45" fmla="*/ 5448 w 10227"/>
                    <a:gd name="connsiteY45" fmla="*/ 9922 h 10000"/>
                    <a:gd name="connsiteX46" fmla="*/ 4834 w 10227"/>
                    <a:gd name="connsiteY46" fmla="*/ 9944 h 10000"/>
                    <a:gd name="connsiteX47" fmla="*/ 4247 w 10227"/>
                    <a:gd name="connsiteY47" fmla="*/ 9967 h 10000"/>
                    <a:gd name="connsiteX48" fmla="*/ 3709 w 10227"/>
                    <a:gd name="connsiteY48" fmla="*/ 10000 h 10000"/>
                    <a:gd name="connsiteX49" fmla="*/ 3224 w 10227"/>
                    <a:gd name="connsiteY49" fmla="*/ 10000 h 10000"/>
                    <a:gd name="connsiteX50" fmla="*/ 2764 w 10227"/>
                    <a:gd name="connsiteY50" fmla="*/ 10000 h 10000"/>
                    <a:gd name="connsiteX51" fmla="*/ 2764 w 10227"/>
                    <a:gd name="connsiteY51" fmla="*/ 9978 h 10000"/>
                    <a:gd name="connsiteX52" fmla="*/ 269 w 10227"/>
                    <a:gd name="connsiteY52" fmla="*/ 3595 h 10000"/>
                    <a:gd name="connsiteX53" fmla="*/ 1075 w 10227"/>
                    <a:gd name="connsiteY53" fmla="*/ 331 h 10000"/>
                    <a:gd name="connsiteX0" fmla="*/ 1075 w 10227"/>
                    <a:gd name="connsiteY0" fmla="*/ 331 h 10000"/>
                    <a:gd name="connsiteX1" fmla="*/ 2482 w 10227"/>
                    <a:gd name="connsiteY1" fmla="*/ 0 h 10000"/>
                    <a:gd name="connsiteX2" fmla="*/ 2866 w 10227"/>
                    <a:gd name="connsiteY2" fmla="*/ 12 h 10000"/>
                    <a:gd name="connsiteX3" fmla="*/ 3300 w 10227"/>
                    <a:gd name="connsiteY3" fmla="*/ 34 h 10000"/>
                    <a:gd name="connsiteX4" fmla="*/ 3761 w 10227"/>
                    <a:gd name="connsiteY4" fmla="*/ 34 h 10000"/>
                    <a:gd name="connsiteX5" fmla="*/ 4195 w 10227"/>
                    <a:gd name="connsiteY5" fmla="*/ 56 h 10000"/>
                    <a:gd name="connsiteX6" fmla="*/ 4656 w 10227"/>
                    <a:gd name="connsiteY6" fmla="*/ 67 h 10000"/>
                    <a:gd name="connsiteX7" fmla="*/ 5089 w 10227"/>
                    <a:gd name="connsiteY7" fmla="*/ 78 h 10000"/>
                    <a:gd name="connsiteX8" fmla="*/ 5498 w 10227"/>
                    <a:gd name="connsiteY8" fmla="*/ 78 h 10000"/>
                    <a:gd name="connsiteX9" fmla="*/ 5524 w 10227"/>
                    <a:gd name="connsiteY9" fmla="*/ 101 h 10000"/>
                    <a:gd name="connsiteX10" fmla="*/ 5575 w 10227"/>
                    <a:gd name="connsiteY10" fmla="*/ 156 h 10000"/>
                    <a:gd name="connsiteX11" fmla="*/ 5703 w 10227"/>
                    <a:gd name="connsiteY11" fmla="*/ 258 h 10000"/>
                    <a:gd name="connsiteX12" fmla="*/ 5831 w 10227"/>
                    <a:gd name="connsiteY12" fmla="*/ 402 h 10000"/>
                    <a:gd name="connsiteX13" fmla="*/ 6010 w 10227"/>
                    <a:gd name="connsiteY13" fmla="*/ 581 h 10000"/>
                    <a:gd name="connsiteX14" fmla="*/ 6213 w 10227"/>
                    <a:gd name="connsiteY14" fmla="*/ 794 h 10000"/>
                    <a:gd name="connsiteX15" fmla="*/ 6418 w 10227"/>
                    <a:gd name="connsiteY15" fmla="*/ 1039 h 10000"/>
                    <a:gd name="connsiteX16" fmla="*/ 6649 w 10227"/>
                    <a:gd name="connsiteY16" fmla="*/ 1318 h 10000"/>
                    <a:gd name="connsiteX17" fmla="*/ 6929 w 10227"/>
                    <a:gd name="connsiteY17" fmla="*/ 1621 h 10000"/>
                    <a:gd name="connsiteX18" fmla="*/ 7211 w 10227"/>
                    <a:gd name="connsiteY18" fmla="*/ 1955 h 10000"/>
                    <a:gd name="connsiteX19" fmla="*/ 7466 w 10227"/>
                    <a:gd name="connsiteY19" fmla="*/ 2314 h 10000"/>
                    <a:gd name="connsiteX20" fmla="*/ 7748 w 10227"/>
                    <a:gd name="connsiteY20" fmla="*/ 2704 h 10000"/>
                    <a:gd name="connsiteX21" fmla="*/ 8029 w 10227"/>
                    <a:gd name="connsiteY21" fmla="*/ 3106 h 10000"/>
                    <a:gd name="connsiteX22" fmla="*/ 8335 w 10227"/>
                    <a:gd name="connsiteY22" fmla="*/ 3531 h 10000"/>
                    <a:gd name="connsiteX23" fmla="*/ 8591 w 10227"/>
                    <a:gd name="connsiteY23" fmla="*/ 3967 h 10000"/>
                    <a:gd name="connsiteX24" fmla="*/ 8872 w 10227"/>
                    <a:gd name="connsiteY24" fmla="*/ 4436 h 10000"/>
                    <a:gd name="connsiteX25" fmla="*/ 9127 w 10227"/>
                    <a:gd name="connsiteY25" fmla="*/ 4916 h 10000"/>
                    <a:gd name="connsiteX26" fmla="*/ 9358 w 10227"/>
                    <a:gd name="connsiteY26" fmla="*/ 5397 h 10000"/>
                    <a:gd name="connsiteX27" fmla="*/ 9588 w 10227"/>
                    <a:gd name="connsiteY27" fmla="*/ 5899 h 10000"/>
                    <a:gd name="connsiteX28" fmla="*/ 9767 w 10227"/>
                    <a:gd name="connsiteY28" fmla="*/ 6413 h 10000"/>
                    <a:gd name="connsiteX29" fmla="*/ 9920 w 10227"/>
                    <a:gd name="connsiteY29" fmla="*/ 6928 h 10000"/>
                    <a:gd name="connsiteX30" fmla="*/ 10074 w 10227"/>
                    <a:gd name="connsiteY30" fmla="*/ 7452 h 10000"/>
                    <a:gd name="connsiteX31" fmla="*/ 10150 w 10227"/>
                    <a:gd name="connsiteY31" fmla="*/ 7978 h 10000"/>
                    <a:gd name="connsiteX32" fmla="*/ 10202 w 10227"/>
                    <a:gd name="connsiteY32" fmla="*/ 8514 h 10000"/>
                    <a:gd name="connsiteX33" fmla="*/ 10227 w 10227"/>
                    <a:gd name="connsiteY33" fmla="*/ 9039 h 10000"/>
                    <a:gd name="connsiteX34" fmla="*/ 10175 w 10227"/>
                    <a:gd name="connsiteY34" fmla="*/ 9565 h 10000"/>
                    <a:gd name="connsiteX35" fmla="*/ 10125 w 10227"/>
                    <a:gd name="connsiteY35" fmla="*/ 9576 h 10000"/>
                    <a:gd name="connsiteX36" fmla="*/ 9946 w 10227"/>
                    <a:gd name="connsiteY36" fmla="*/ 9587 h 10000"/>
                    <a:gd name="connsiteX37" fmla="*/ 9665 w 10227"/>
                    <a:gd name="connsiteY37" fmla="*/ 9609 h 10000"/>
                    <a:gd name="connsiteX38" fmla="*/ 9333 w 10227"/>
                    <a:gd name="connsiteY38" fmla="*/ 9643 h 10000"/>
                    <a:gd name="connsiteX39" fmla="*/ 8898 w 10227"/>
                    <a:gd name="connsiteY39" fmla="*/ 9676 h 10000"/>
                    <a:gd name="connsiteX40" fmla="*/ 8412 w 10227"/>
                    <a:gd name="connsiteY40" fmla="*/ 9709 h 10000"/>
                    <a:gd name="connsiteX41" fmla="*/ 7850 w 10227"/>
                    <a:gd name="connsiteY41" fmla="*/ 9754 h 10000"/>
                    <a:gd name="connsiteX42" fmla="*/ 7288 w 10227"/>
                    <a:gd name="connsiteY42" fmla="*/ 9800 h 10000"/>
                    <a:gd name="connsiteX43" fmla="*/ 6701 w 10227"/>
                    <a:gd name="connsiteY43" fmla="*/ 9844 h 10000"/>
                    <a:gd name="connsiteX44" fmla="*/ 6061 w 10227"/>
                    <a:gd name="connsiteY44" fmla="*/ 9878 h 10000"/>
                    <a:gd name="connsiteX45" fmla="*/ 5448 w 10227"/>
                    <a:gd name="connsiteY45" fmla="*/ 9922 h 10000"/>
                    <a:gd name="connsiteX46" fmla="*/ 4834 w 10227"/>
                    <a:gd name="connsiteY46" fmla="*/ 9944 h 10000"/>
                    <a:gd name="connsiteX47" fmla="*/ 4247 w 10227"/>
                    <a:gd name="connsiteY47" fmla="*/ 9967 h 10000"/>
                    <a:gd name="connsiteX48" fmla="*/ 3709 w 10227"/>
                    <a:gd name="connsiteY48" fmla="*/ 10000 h 10000"/>
                    <a:gd name="connsiteX49" fmla="*/ 3224 w 10227"/>
                    <a:gd name="connsiteY49" fmla="*/ 10000 h 10000"/>
                    <a:gd name="connsiteX50" fmla="*/ 2764 w 10227"/>
                    <a:gd name="connsiteY50" fmla="*/ 10000 h 10000"/>
                    <a:gd name="connsiteX51" fmla="*/ 2764 w 10227"/>
                    <a:gd name="connsiteY51" fmla="*/ 9978 h 10000"/>
                    <a:gd name="connsiteX52" fmla="*/ 269 w 10227"/>
                    <a:gd name="connsiteY52" fmla="*/ 3595 h 10000"/>
                    <a:gd name="connsiteX53" fmla="*/ 1075 w 10227"/>
                    <a:gd name="connsiteY53" fmla="*/ 331 h 10000"/>
                    <a:gd name="connsiteX0" fmla="*/ 1 w 9959"/>
                    <a:gd name="connsiteY0" fmla="*/ 3595 h 10000"/>
                    <a:gd name="connsiteX1" fmla="*/ 2214 w 9959"/>
                    <a:gd name="connsiteY1" fmla="*/ 0 h 10000"/>
                    <a:gd name="connsiteX2" fmla="*/ 2598 w 9959"/>
                    <a:gd name="connsiteY2" fmla="*/ 12 h 10000"/>
                    <a:gd name="connsiteX3" fmla="*/ 3032 w 9959"/>
                    <a:gd name="connsiteY3" fmla="*/ 34 h 10000"/>
                    <a:gd name="connsiteX4" fmla="*/ 3493 w 9959"/>
                    <a:gd name="connsiteY4" fmla="*/ 34 h 10000"/>
                    <a:gd name="connsiteX5" fmla="*/ 3927 w 9959"/>
                    <a:gd name="connsiteY5" fmla="*/ 56 h 10000"/>
                    <a:gd name="connsiteX6" fmla="*/ 4388 w 9959"/>
                    <a:gd name="connsiteY6" fmla="*/ 67 h 10000"/>
                    <a:gd name="connsiteX7" fmla="*/ 4821 w 9959"/>
                    <a:gd name="connsiteY7" fmla="*/ 78 h 10000"/>
                    <a:gd name="connsiteX8" fmla="*/ 5230 w 9959"/>
                    <a:gd name="connsiteY8" fmla="*/ 78 h 10000"/>
                    <a:gd name="connsiteX9" fmla="*/ 5256 w 9959"/>
                    <a:gd name="connsiteY9" fmla="*/ 101 h 10000"/>
                    <a:gd name="connsiteX10" fmla="*/ 5307 w 9959"/>
                    <a:gd name="connsiteY10" fmla="*/ 156 h 10000"/>
                    <a:gd name="connsiteX11" fmla="*/ 5435 w 9959"/>
                    <a:gd name="connsiteY11" fmla="*/ 258 h 10000"/>
                    <a:gd name="connsiteX12" fmla="*/ 5563 w 9959"/>
                    <a:gd name="connsiteY12" fmla="*/ 402 h 10000"/>
                    <a:gd name="connsiteX13" fmla="*/ 5742 w 9959"/>
                    <a:gd name="connsiteY13" fmla="*/ 581 h 10000"/>
                    <a:gd name="connsiteX14" fmla="*/ 5945 w 9959"/>
                    <a:gd name="connsiteY14" fmla="*/ 794 h 10000"/>
                    <a:gd name="connsiteX15" fmla="*/ 6150 w 9959"/>
                    <a:gd name="connsiteY15" fmla="*/ 1039 h 10000"/>
                    <a:gd name="connsiteX16" fmla="*/ 6381 w 9959"/>
                    <a:gd name="connsiteY16" fmla="*/ 1318 h 10000"/>
                    <a:gd name="connsiteX17" fmla="*/ 6661 w 9959"/>
                    <a:gd name="connsiteY17" fmla="*/ 1621 h 10000"/>
                    <a:gd name="connsiteX18" fmla="*/ 6943 w 9959"/>
                    <a:gd name="connsiteY18" fmla="*/ 1955 h 10000"/>
                    <a:gd name="connsiteX19" fmla="*/ 7198 w 9959"/>
                    <a:gd name="connsiteY19" fmla="*/ 2314 h 10000"/>
                    <a:gd name="connsiteX20" fmla="*/ 7480 w 9959"/>
                    <a:gd name="connsiteY20" fmla="*/ 2704 h 10000"/>
                    <a:gd name="connsiteX21" fmla="*/ 7761 w 9959"/>
                    <a:gd name="connsiteY21" fmla="*/ 3106 h 10000"/>
                    <a:gd name="connsiteX22" fmla="*/ 8067 w 9959"/>
                    <a:gd name="connsiteY22" fmla="*/ 3531 h 10000"/>
                    <a:gd name="connsiteX23" fmla="*/ 8323 w 9959"/>
                    <a:gd name="connsiteY23" fmla="*/ 3967 h 10000"/>
                    <a:gd name="connsiteX24" fmla="*/ 8604 w 9959"/>
                    <a:gd name="connsiteY24" fmla="*/ 4436 h 10000"/>
                    <a:gd name="connsiteX25" fmla="*/ 8859 w 9959"/>
                    <a:gd name="connsiteY25" fmla="*/ 4916 h 10000"/>
                    <a:gd name="connsiteX26" fmla="*/ 9090 w 9959"/>
                    <a:gd name="connsiteY26" fmla="*/ 5397 h 10000"/>
                    <a:gd name="connsiteX27" fmla="*/ 9320 w 9959"/>
                    <a:gd name="connsiteY27" fmla="*/ 5899 h 10000"/>
                    <a:gd name="connsiteX28" fmla="*/ 9499 w 9959"/>
                    <a:gd name="connsiteY28" fmla="*/ 6413 h 10000"/>
                    <a:gd name="connsiteX29" fmla="*/ 9652 w 9959"/>
                    <a:gd name="connsiteY29" fmla="*/ 6928 h 10000"/>
                    <a:gd name="connsiteX30" fmla="*/ 9806 w 9959"/>
                    <a:gd name="connsiteY30" fmla="*/ 7452 h 10000"/>
                    <a:gd name="connsiteX31" fmla="*/ 9882 w 9959"/>
                    <a:gd name="connsiteY31" fmla="*/ 7978 h 10000"/>
                    <a:gd name="connsiteX32" fmla="*/ 9934 w 9959"/>
                    <a:gd name="connsiteY32" fmla="*/ 8514 h 10000"/>
                    <a:gd name="connsiteX33" fmla="*/ 9959 w 9959"/>
                    <a:gd name="connsiteY33" fmla="*/ 9039 h 10000"/>
                    <a:gd name="connsiteX34" fmla="*/ 9907 w 9959"/>
                    <a:gd name="connsiteY34" fmla="*/ 9565 h 10000"/>
                    <a:gd name="connsiteX35" fmla="*/ 9857 w 9959"/>
                    <a:gd name="connsiteY35" fmla="*/ 9576 h 10000"/>
                    <a:gd name="connsiteX36" fmla="*/ 9678 w 9959"/>
                    <a:gd name="connsiteY36" fmla="*/ 9587 h 10000"/>
                    <a:gd name="connsiteX37" fmla="*/ 9397 w 9959"/>
                    <a:gd name="connsiteY37" fmla="*/ 9609 h 10000"/>
                    <a:gd name="connsiteX38" fmla="*/ 9065 w 9959"/>
                    <a:gd name="connsiteY38" fmla="*/ 9643 h 10000"/>
                    <a:gd name="connsiteX39" fmla="*/ 8630 w 9959"/>
                    <a:gd name="connsiteY39" fmla="*/ 9676 h 10000"/>
                    <a:gd name="connsiteX40" fmla="*/ 8144 w 9959"/>
                    <a:gd name="connsiteY40" fmla="*/ 9709 h 10000"/>
                    <a:gd name="connsiteX41" fmla="*/ 7582 w 9959"/>
                    <a:gd name="connsiteY41" fmla="*/ 9754 h 10000"/>
                    <a:gd name="connsiteX42" fmla="*/ 7020 w 9959"/>
                    <a:gd name="connsiteY42" fmla="*/ 9800 h 10000"/>
                    <a:gd name="connsiteX43" fmla="*/ 6433 w 9959"/>
                    <a:gd name="connsiteY43" fmla="*/ 9844 h 10000"/>
                    <a:gd name="connsiteX44" fmla="*/ 5793 w 9959"/>
                    <a:gd name="connsiteY44" fmla="*/ 9878 h 10000"/>
                    <a:gd name="connsiteX45" fmla="*/ 5180 w 9959"/>
                    <a:gd name="connsiteY45" fmla="*/ 9922 h 10000"/>
                    <a:gd name="connsiteX46" fmla="*/ 4566 w 9959"/>
                    <a:gd name="connsiteY46" fmla="*/ 9944 h 10000"/>
                    <a:gd name="connsiteX47" fmla="*/ 3979 w 9959"/>
                    <a:gd name="connsiteY47" fmla="*/ 9967 h 10000"/>
                    <a:gd name="connsiteX48" fmla="*/ 3441 w 9959"/>
                    <a:gd name="connsiteY48" fmla="*/ 10000 h 10000"/>
                    <a:gd name="connsiteX49" fmla="*/ 2956 w 9959"/>
                    <a:gd name="connsiteY49" fmla="*/ 10000 h 10000"/>
                    <a:gd name="connsiteX50" fmla="*/ 2496 w 9959"/>
                    <a:gd name="connsiteY50" fmla="*/ 10000 h 10000"/>
                    <a:gd name="connsiteX51" fmla="*/ 2496 w 9959"/>
                    <a:gd name="connsiteY51" fmla="*/ 9978 h 10000"/>
                    <a:gd name="connsiteX52" fmla="*/ 1 w 9959"/>
                    <a:gd name="connsiteY52" fmla="*/ 3595 h 10000"/>
                    <a:gd name="connsiteX0" fmla="*/ 0 w 9999"/>
                    <a:gd name="connsiteY0" fmla="*/ 3583 h 9988"/>
                    <a:gd name="connsiteX1" fmla="*/ 2608 w 9999"/>
                    <a:gd name="connsiteY1" fmla="*/ 0 h 9988"/>
                    <a:gd name="connsiteX2" fmla="*/ 3043 w 9999"/>
                    <a:gd name="connsiteY2" fmla="*/ 22 h 9988"/>
                    <a:gd name="connsiteX3" fmla="*/ 3506 w 9999"/>
                    <a:gd name="connsiteY3" fmla="*/ 22 h 9988"/>
                    <a:gd name="connsiteX4" fmla="*/ 3942 w 9999"/>
                    <a:gd name="connsiteY4" fmla="*/ 44 h 9988"/>
                    <a:gd name="connsiteX5" fmla="*/ 4405 w 9999"/>
                    <a:gd name="connsiteY5" fmla="*/ 55 h 9988"/>
                    <a:gd name="connsiteX6" fmla="*/ 4840 w 9999"/>
                    <a:gd name="connsiteY6" fmla="*/ 66 h 9988"/>
                    <a:gd name="connsiteX7" fmla="*/ 5251 w 9999"/>
                    <a:gd name="connsiteY7" fmla="*/ 66 h 9988"/>
                    <a:gd name="connsiteX8" fmla="*/ 5277 w 9999"/>
                    <a:gd name="connsiteY8" fmla="*/ 89 h 9988"/>
                    <a:gd name="connsiteX9" fmla="*/ 5328 w 9999"/>
                    <a:gd name="connsiteY9" fmla="*/ 144 h 9988"/>
                    <a:gd name="connsiteX10" fmla="*/ 5456 w 9999"/>
                    <a:gd name="connsiteY10" fmla="*/ 246 h 9988"/>
                    <a:gd name="connsiteX11" fmla="*/ 5585 w 9999"/>
                    <a:gd name="connsiteY11" fmla="*/ 390 h 9988"/>
                    <a:gd name="connsiteX12" fmla="*/ 5765 w 9999"/>
                    <a:gd name="connsiteY12" fmla="*/ 569 h 9988"/>
                    <a:gd name="connsiteX13" fmla="*/ 5968 w 9999"/>
                    <a:gd name="connsiteY13" fmla="*/ 782 h 9988"/>
                    <a:gd name="connsiteX14" fmla="*/ 6174 w 9999"/>
                    <a:gd name="connsiteY14" fmla="*/ 1027 h 9988"/>
                    <a:gd name="connsiteX15" fmla="*/ 6406 w 9999"/>
                    <a:gd name="connsiteY15" fmla="*/ 1306 h 9988"/>
                    <a:gd name="connsiteX16" fmla="*/ 6687 w 9999"/>
                    <a:gd name="connsiteY16" fmla="*/ 1609 h 9988"/>
                    <a:gd name="connsiteX17" fmla="*/ 6971 w 9999"/>
                    <a:gd name="connsiteY17" fmla="*/ 1943 h 9988"/>
                    <a:gd name="connsiteX18" fmla="*/ 7227 w 9999"/>
                    <a:gd name="connsiteY18" fmla="*/ 2302 h 9988"/>
                    <a:gd name="connsiteX19" fmla="*/ 7510 w 9999"/>
                    <a:gd name="connsiteY19" fmla="*/ 2692 h 9988"/>
                    <a:gd name="connsiteX20" fmla="*/ 7792 w 9999"/>
                    <a:gd name="connsiteY20" fmla="*/ 3094 h 9988"/>
                    <a:gd name="connsiteX21" fmla="*/ 8099 w 9999"/>
                    <a:gd name="connsiteY21" fmla="*/ 3519 h 9988"/>
                    <a:gd name="connsiteX22" fmla="*/ 8356 w 9999"/>
                    <a:gd name="connsiteY22" fmla="*/ 3955 h 9988"/>
                    <a:gd name="connsiteX23" fmla="*/ 8638 w 9999"/>
                    <a:gd name="connsiteY23" fmla="*/ 4424 h 9988"/>
                    <a:gd name="connsiteX24" fmla="*/ 8894 w 9999"/>
                    <a:gd name="connsiteY24" fmla="*/ 4904 h 9988"/>
                    <a:gd name="connsiteX25" fmla="*/ 9126 w 9999"/>
                    <a:gd name="connsiteY25" fmla="*/ 5385 h 9988"/>
                    <a:gd name="connsiteX26" fmla="*/ 9357 w 9999"/>
                    <a:gd name="connsiteY26" fmla="*/ 5887 h 9988"/>
                    <a:gd name="connsiteX27" fmla="*/ 9537 w 9999"/>
                    <a:gd name="connsiteY27" fmla="*/ 6401 h 9988"/>
                    <a:gd name="connsiteX28" fmla="*/ 9691 w 9999"/>
                    <a:gd name="connsiteY28" fmla="*/ 6916 h 9988"/>
                    <a:gd name="connsiteX29" fmla="*/ 9845 w 9999"/>
                    <a:gd name="connsiteY29" fmla="*/ 7440 h 9988"/>
                    <a:gd name="connsiteX30" fmla="*/ 9922 w 9999"/>
                    <a:gd name="connsiteY30" fmla="*/ 7966 h 9988"/>
                    <a:gd name="connsiteX31" fmla="*/ 9974 w 9999"/>
                    <a:gd name="connsiteY31" fmla="*/ 8502 h 9988"/>
                    <a:gd name="connsiteX32" fmla="*/ 9999 w 9999"/>
                    <a:gd name="connsiteY32" fmla="*/ 9027 h 9988"/>
                    <a:gd name="connsiteX33" fmla="*/ 9947 w 9999"/>
                    <a:gd name="connsiteY33" fmla="*/ 9553 h 9988"/>
                    <a:gd name="connsiteX34" fmla="*/ 9897 w 9999"/>
                    <a:gd name="connsiteY34" fmla="*/ 9564 h 9988"/>
                    <a:gd name="connsiteX35" fmla="*/ 9717 w 9999"/>
                    <a:gd name="connsiteY35" fmla="*/ 9575 h 9988"/>
                    <a:gd name="connsiteX36" fmla="*/ 9435 w 9999"/>
                    <a:gd name="connsiteY36" fmla="*/ 9597 h 9988"/>
                    <a:gd name="connsiteX37" fmla="*/ 9101 w 9999"/>
                    <a:gd name="connsiteY37" fmla="*/ 9631 h 9988"/>
                    <a:gd name="connsiteX38" fmla="*/ 8665 w 9999"/>
                    <a:gd name="connsiteY38" fmla="*/ 9664 h 9988"/>
                    <a:gd name="connsiteX39" fmla="*/ 8177 w 9999"/>
                    <a:gd name="connsiteY39" fmla="*/ 9697 h 9988"/>
                    <a:gd name="connsiteX40" fmla="*/ 7612 w 9999"/>
                    <a:gd name="connsiteY40" fmla="*/ 9742 h 9988"/>
                    <a:gd name="connsiteX41" fmla="*/ 7048 w 9999"/>
                    <a:gd name="connsiteY41" fmla="*/ 9788 h 9988"/>
                    <a:gd name="connsiteX42" fmla="*/ 6458 w 9999"/>
                    <a:gd name="connsiteY42" fmla="*/ 9832 h 9988"/>
                    <a:gd name="connsiteX43" fmla="*/ 5816 w 9999"/>
                    <a:gd name="connsiteY43" fmla="*/ 9866 h 9988"/>
                    <a:gd name="connsiteX44" fmla="*/ 5200 w 9999"/>
                    <a:gd name="connsiteY44" fmla="*/ 9910 h 9988"/>
                    <a:gd name="connsiteX45" fmla="*/ 4584 w 9999"/>
                    <a:gd name="connsiteY45" fmla="*/ 9932 h 9988"/>
                    <a:gd name="connsiteX46" fmla="*/ 3994 w 9999"/>
                    <a:gd name="connsiteY46" fmla="*/ 9955 h 9988"/>
                    <a:gd name="connsiteX47" fmla="*/ 3454 w 9999"/>
                    <a:gd name="connsiteY47" fmla="*/ 9988 h 9988"/>
                    <a:gd name="connsiteX48" fmla="*/ 2967 w 9999"/>
                    <a:gd name="connsiteY48" fmla="*/ 9988 h 9988"/>
                    <a:gd name="connsiteX49" fmla="*/ 2505 w 9999"/>
                    <a:gd name="connsiteY49" fmla="*/ 9988 h 9988"/>
                    <a:gd name="connsiteX50" fmla="*/ 2505 w 9999"/>
                    <a:gd name="connsiteY50" fmla="*/ 9966 h 9988"/>
                    <a:gd name="connsiteX51" fmla="*/ 0 w 9999"/>
                    <a:gd name="connsiteY51" fmla="*/ 3583 h 9988"/>
                    <a:gd name="connsiteX0" fmla="*/ 0 w 10000"/>
                    <a:gd name="connsiteY0" fmla="*/ 3565 h 9978"/>
                    <a:gd name="connsiteX1" fmla="*/ 3043 w 10000"/>
                    <a:gd name="connsiteY1" fmla="*/ 0 h 9978"/>
                    <a:gd name="connsiteX2" fmla="*/ 3506 w 10000"/>
                    <a:gd name="connsiteY2" fmla="*/ 0 h 9978"/>
                    <a:gd name="connsiteX3" fmla="*/ 3942 w 10000"/>
                    <a:gd name="connsiteY3" fmla="*/ 22 h 9978"/>
                    <a:gd name="connsiteX4" fmla="*/ 4405 w 10000"/>
                    <a:gd name="connsiteY4" fmla="*/ 33 h 9978"/>
                    <a:gd name="connsiteX5" fmla="*/ 4840 w 10000"/>
                    <a:gd name="connsiteY5" fmla="*/ 44 h 9978"/>
                    <a:gd name="connsiteX6" fmla="*/ 5252 w 10000"/>
                    <a:gd name="connsiteY6" fmla="*/ 44 h 9978"/>
                    <a:gd name="connsiteX7" fmla="*/ 5278 w 10000"/>
                    <a:gd name="connsiteY7" fmla="*/ 67 h 9978"/>
                    <a:gd name="connsiteX8" fmla="*/ 5329 w 10000"/>
                    <a:gd name="connsiteY8" fmla="*/ 122 h 9978"/>
                    <a:gd name="connsiteX9" fmla="*/ 5457 w 10000"/>
                    <a:gd name="connsiteY9" fmla="*/ 224 h 9978"/>
                    <a:gd name="connsiteX10" fmla="*/ 5586 w 10000"/>
                    <a:gd name="connsiteY10" fmla="*/ 368 h 9978"/>
                    <a:gd name="connsiteX11" fmla="*/ 5766 w 10000"/>
                    <a:gd name="connsiteY11" fmla="*/ 548 h 9978"/>
                    <a:gd name="connsiteX12" fmla="*/ 5969 w 10000"/>
                    <a:gd name="connsiteY12" fmla="*/ 761 h 9978"/>
                    <a:gd name="connsiteX13" fmla="*/ 6175 w 10000"/>
                    <a:gd name="connsiteY13" fmla="*/ 1006 h 9978"/>
                    <a:gd name="connsiteX14" fmla="*/ 6407 w 10000"/>
                    <a:gd name="connsiteY14" fmla="*/ 1286 h 9978"/>
                    <a:gd name="connsiteX15" fmla="*/ 6688 w 10000"/>
                    <a:gd name="connsiteY15" fmla="*/ 1589 h 9978"/>
                    <a:gd name="connsiteX16" fmla="*/ 6972 w 10000"/>
                    <a:gd name="connsiteY16" fmla="*/ 1923 h 9978"/>
                    <a:gd name="connsiteX17" fmla="*/ 7228 w 10000"/>
                    <a:gd name="connsiteY17" fmla="*/ 2283 h 9978"/>
                    <a:gd name="connsiteX18" fmla="*/ 7511 w 10000"/>
                    <a:gd name="connsiteY18" fmla="*/ 2673 h 9978"/>
                    <a:gd name="connsiteX19" fmla="*/ 7793 w 10000"/>
                    <a:gd name="connsiteY19" fmla="*/ 3076 h 9978"/>
                    <a:gd name="connsiteX20" fmla="*/ 8100 w 10000"/>
                    <a:gd name="connsiteY20" fmla="*/ 3501 h 9978"/>
                    <a:gd name="connsiteX21" fmla="*/ 8357 w 10000"/>
                    <a:gd name="connsiteY21" fmla="*/ 3938 h 9978"/>
                    <a:gd name="connsiteX22" fmla="*/ 8639 w 10000"/>
                    <a:gd name="connsiteY22" fmla="*/ 4407 h 9978"/>
                    <a:gd name="connsiteX23" fmla="*/ 8895 w 10000"/>
                    <a:gd name="connsiteY23" fmla="*/ 4888 h 9978"/>
                    <a:gd name="connsiteX24" fmla="*/ 9127 w 10000"/>
                    <a:gd name="connsiteY24" fmla="*/ 5369 h 9978"/>
                    <a:gd name="connsiteX25" fmla="*/ 9358 w 10000"/>
                    <a:gd name="connsiteY25" fmla="*/ 5872 h 9978"/>
                    <a:gd name="connsiteX26" fmla="*/ 9538 w 10000"/>
                    <a:gd name="connsiteY26" fmla="*/ 6387 h 9978"/>
                    <a:gd name="connsiteX27" fmla="*/ 9692 w 10000"/>
                    <a:gd name="connsiteY27" fmla="*/ 6902 h 9978"/>
                    <a:gd name="connsiteX28" fmla="*/ 9846 w 10000"/>
                    <a:gd name="connsiteY28" fmla="*/ 7427 h 9978"/>
                    <a:gd name="connsiteX29" fmla="*/ 9923 w 10000"/>
                    <a:gd name="connsiteY29" fmla="*/ 7954 h 9978"/>
                    <a:gd name="connsiteX30" fmla="*/ 9975 w 10000"/>
                    <a:gd name="connsiteY30" fmla="*/ 8490 h 9978"/>
                    <a:gd name="connsiteX31" fmla="*/ 10000 w 10000"/>
                    <a:gd name="connsiteY31" fmla="*/ 9016 h 9978"/>
                    <a:gd name="connsiteX32" fmla="*/ 9948 w 10000"/>
                    <a:gd name="connsiteY32" fmla="*/ 9542 h 9978"/>
                    <a:gd name="connsiteX33" fmla="*/ 9898 w 10000"/>
                    <a:gd name="connsiteY33" fmla="*/ 9553 h 9978"/>
                    <a:gd name="connsiteX34" fmla="*/ 9718 w 10000"/>
                    <a:gd name="connsiteY34" fmla="*/ 9565 h 9978"/>
                    <a:gd name="connsiteX35" fmla="*/ 9436 w 10000"/>
                    <a:gd name="connsiteY35" fmla="*/ 9587 h 9978"/>
                    <a:gd name="connsiteX36" fmla="*/ 9102 w 10000"/>
                    <a:gd name="connsiteY36" fmla="*/ 9621 h 9978"/>
                    <a:gd name="connsiteX37" fmla="*/ 8666 w 10000"/>
                    <a:gd name="connsiteY37" fmla="*/ 9654 h 9978"/>
                    <a:gd name="connsiteX38" fmla="*/ 8178 w 10000"/>
                    <a:gd name="connsiteY38" fmla="*/ 9687 h 9978"/>
                    <a:gd name="connsiteX39" fmla="*/ 7613 w 10000"/>
                    <a:gd name="connsiteY39" fmla="*/ 9732 h 9978"/>
                    <a:gd name="connsiteX40" fmla="*/ 7049 w 10000"/>
                    <a:gd name="connsiteY40" fmla="*/ 9778 h 9978"/>
                    <a:gd name="connsiteX41" fmla="*/ 6459 w 10000"/>
                    <a:gd name="connsiteY41" fmla="*/ 9822 h 9978"/>
                    <a:gd name="connsiteX42" fmla="*/ 5817 w 10000"/>
                    <a:gd name="connsiteY42" fmla="*/ 9856 h 9978"/>
                    <a:gd name="connsiteX43" fmla="*/ 5201 w 10000"/>
                    <a:gd name="connsiteY43" fmla="*/ 9900 h 9978"/>
                    <a:gd name="connsiteX44" fmla="*/ 4584 w 10000"/>
                    <a:gd name="connsiteY44" fmla="*/ 9922 h 9978"/>
                    <a:gd name="connsiteX45" fmla="*/ 3994 w 10000"/>
                    <a:gd name="connsiteY45" fmla="*/ 9945 h 9978"/>
                    <a:gd name="connsiteX46" fmla="*/ 3454 w 10000"/>
                    <a:gd name="connsiteY46" fmla="*/ 9978 h 9978"/>
                    <a:gd name="connsiteX47" fmla="*/ 2967 w 10000"/>
                    <a:gd name="connsiteY47" fmla="*/ 9978 h 9978"/>
                    <a:gd name="connsiteX48" fmla="*/ 2505 w 10000"/>
                    <a:gd name="connsiteY48" fmla="*/ 9978 h 9978"/>
                    <a:gd name="connsiteX49" fmla="*/ 2505 w 10000"/>
                    <a:gd name="connsiteY49" fmla="*/ 9956 h 9978"/>
                    <a:gd name="connsiteX50" fmla="*/ 0 w 10000"/>
                    <a:gd name="connsiteY50" fmla="*/ 3565 h 9978"/>
                    <a:gd name="connsiteX0" fmla="*/ 113 w 10113"/>
                    <a:gd name="connsiteY0" fmla="*/ 3573 h 10000"/>
                    <a:gd name="connsiteX1" fmla="*/ 3156 w 10113"/>
                    <a:gd name="connsiteY1" fmla="*/ 0 h 10000"/>
                    <a:gd name="connsiteX2" fmla="*/ 3619 w 10113"/>
                    <a:gd name="connsiteY2" fmla="*/ 0 h 10000"/>
                    <a:gd name="connsiteX3" fmla="*/ 4055 w 10113"/>
                    <a:gd name="connsiteY3" fmla="*/ 22 h 10000"/>
                    <a:gd name="connsiteX4" fmla="*/ 4518 w 10113"/>
                    <a:gd name="connsiteY4" fmla="*/ 33 h 10000"/>
                    <a:gd name="connsiteX5" fmla="*/ 4953 w 10113"/>
                    <a:gd name="connsiteY5" fmla="*/ 44 h 10000"/>
                    <a:gd name="connsiteX6" fmla="*/ 5365 w 10113"/>
                    <a:gd name="connsiteY6" fmla="*/ 44 h 10000"/>
                    <a:gd name="connsiteX7" fmla="*/ 5391 w 10113"/>
                    <a:gd name="connsiteY7" fmla="*/ 67 h 10000"/>
                    <a:gd name="connsiteX8" fmla="*/ 5442 w 10113"/>
                    <a:gd name="connsiteY8" fmla="*/ 122 h 10000"/>
                    <a:gd name="connsiteX9" fmla="*/ 5570 w 10113"/>
                    <a:gd name="connsiteY9" fmla="*/ 224 h 10000"/>
                    <a:gd name="connsiteX10" fmla="*/ 5699 w 10113"/>
                    <a:gd name="connsiteY10" fmla="*/ 369 h 10000"/>
                    <a:gd name="connsiteX11" fmla="*/ 5879 w 10113"/>
                    <a:gd name="connsiteY11" fmla="*/ 549 h 10000"/>
                    <a:gd name="connsiteX12" fmla="*/ 6082 w 10113"/>
                    <a:gd name="connsiteY12" fmla="*/ 763 h 10000"/>
                    <a:gd name="connsiteX13" fmla="*/ 6288 w 10113"/>
                    <a:gd name="connsiteY13" fmla="*/ 1008 h 10000"/>
                    <a:gd name="connsiteX14" fmla="*/ 6520 w 10113"/>
                    <a:gd name="connsiteY14" fmla="*/ 1289 h 10000"/>
                    <a:gd name="connsiteX15" fmla="*/ 6801 w 10113"/>
                    <a:gd name="connsiteY15" fmla="*/ 1593 h 10000"/>
                    <a:gd name="connsiteX16" fmla="*/ 7085 w 10113"/>
                    <a:gd name="connsiteY16" fmla="*/ 1927 h 10000"/>
                    <a:gd name="connsiteX17" fmla="*/ 7341 w 10113"/>
                    <a:gd name="connsiteY17" fmla="*/ 2288 h 10000"/>
                    <a:gd name="connsiteX18" fmla="*/ 7624 w 10113"/>
                    <a:gd name="connsiteY18" fmla="*/ 2679 h 10000"/>
                    <a:gd name="connsiteX19" fmla="*/ 7906 w 10113"/>
                    <a:gd name="connsiteY19" fmla="*/ 3083 h 10000"/>
                    <a:gd name="connsiteX20" fmla="*/ 8213 w 10113"/>
                    <a:gd name="connsiteY20" fmla="*/ 3509 h 10000"/>
                    <a:gd name="connsiteX21" fmla="*/ 8470 w 10113"/>
                    <a:gd name="connsiteY21" fmla="*/ 3947 h 10000"/>
                    <a:gd name="connsiteX22" fmla="*/ 8752 w 10113"/>
                    <a:gd name="connsiteY22" fmla="*/ 4417 h 10000"/>
                    <a:gd name="connsiteX23" fmla="*/ 9008 w 10113"/>
                    <a:gd name="connsiteY23" fmla="*/ 4899 h 10000"/>
                    <a:gd name="connsiteX24" fmla="*/ 9240 w 10113"/>
                    <a:gd name="connsiteY24" fmla="*/ 5381 h 10000"/>
                    <a:gd name="connsiteX25" fmla="*/ 9471 w 10113"/>
                    <a:gd name="connsiteY25" fmla="*/ 5885 h 10000"/>
                    <a:gd name="connsiteX26" fmla="*/ 9651 w 10113"/>
                    <a:gd name="connsiteY26" fmla="*/ 6401 h 10000"/>
                    <a:gd name="connsiteX27" fmla="*/ 9805 w 10113"/>
                    <a:gd name="connsiteY27" fmla="*/ 6917 h 10000"/>
                    <a:gd name="connsiteX28" fmla="*/ 9959 w 10113"/>
                    <a:gd name="connsiteY28" fmla="*/ 7443 h 10000"/>
                    <a:gd name="connsiteX29" fmla="*/ 10036 w 10113"/>
                    <a:gd name="connsiteY29" fmla="*/ 7972 h 10000"/>
                    <a:gd name="connsiteX30" fmla="*/ 10088 w 10113"/>
                    <a:gd name="connsiteY30" fmla="*/ 8509 h 10000"/>
                    <a:gd name="connsiteX31" fmla="*/ 10113 w 10113"/>
                    <a:gd name="connsiteY31" fmla="*/ 9036 h 10000"/>
                    <a:gd name="connsiteX32" fmla="*/ 10061 w 10113"/>
                    <a:gd name="connsiteY32" fmla="*/ 9563 h 10000"/>
                    <a:gd name="connsiteX33" fmla="*/ 10011 w 10113"/>
                    <a:gd name="connsiteY33" fmla="*/ 9574 h 10000"/>
                    <a:gd name="connsiteX34" fmla="*/ 9831 w 10113"/>
                    <a:gd name="connsiteY34" fmla="*/ 9586 h 10000"/>
                    <a:gd name="connsiteX35" fmla="*/ 9549 w 10113"/>
                    <a:gd name="connsiteY35" fmla="*/ 9608 h 10000"/>
                    <a:gd name="connsiteX36" fmla="*/ 9215 w 10113"/>
                    <a:gd name="connsiteY36" fmla="*/ 9642 h 10000"/>
                    <a:gd name="connsiteX37" fmla="*/ 8779 w 10113"/>
                    <a:gd name="connsiteY37" fmla="*/ 9675 h 10000"/>
                    <a:gd name="connsiteX38" fmla="*/ 8291 w 10113"/>
                    <a:gd name="connsiteY38" fmla="*/ 9708 h 10000"/>
                    <a:gd name="connsiteX39" fmla="*/ 7726 w 10113"/>
                    <a:gd name="connsiteY39" fmla="*/ 9753 h 10000"/>
                    <a:gd name="connsiteX40" fmla="*/ 7162 w 10113"/>
                    <a:gd name="connsiteY40" fmla="*/ 9800 h 10000"/>
                    <a:gd name="connsiteX41" fmla="*/ 6572 w 10113"/>
                    <a:gd name="connsiteY41" fmla="*/ 9844 h 10000"/>
                    <a:gd name="connsiteX42" fmla="*/ 5930 w 10113"/>
                    <a:gd name="connsiteY42" fmla="*/ 9878 h 10000"/>
                    <a:gd name="connsiteX43" fmla="*/ 5314 w 10113"/>
                    <a:gd name="connsiteY43" fmla="*/ 9922 h 10000"/>
                    <a:gd name="connsiteX44" fmla="*/ 4697 w 10113"/>
                    <a:gd name="connsiteY44" fmla="*/ 9944 h 10000"/>
                    <a:gd name="connsiteX45" fmla="*/ 4107 w 10113"/>
                    <a:gd name="connsiteY45" fmla="*/ 9967 h 10000"/>
                    <a:gd name="connsiteX46" fmla="*/ 3567 w 10113"/>
                    <a:gd name="connsiteY46" fmla="*/ 10000 h 10000"/>
                    <a:gd name="connsiteX47" fmla="*/ 3080 w 10113"/>
                    <a:gd name="connsiteY47" fmla="*/ 10000 h 10000"/>
                    <a:gd name="connsiteX48" fmla="*/ 2618 w 10113"/>
                    <a:gd name="connsiteY48" fmla="*/ 10000 h 10000"/>
                    <a:gd name="connsiteX49" fmla="*/ 2618 w 10113"/>
                    <a:gd name="connsiteY49" fmla="*/ 9978 h 10000"/>
                    <a:gd name="connsiteX50" fmla="*/ 113 w 10113"/>
                    <a:gd name="connsiteY50" fmla="*/ 3573 h 10000"/>
                    <a:gd name="connsiteX0" fmla="*/ 0 w 7495"/>
                    <a:gd name="connsiteY0" fmla="*/ 9978 h 10000"/>
                    <a:gd name="connsiteX1" fmla="*/ 538 w 7495"/>
                    <a:gd name="connsiteY1" fmla="*/ 0 h 10000"/>
                    <a:gd name="connsiteX2" fmla="*/ 1001 w 7495"/>
                    <a:gd name="connsiteY2" fmla="*/ 0 h 10000"/>
                    <a:gd name="connsiteX3" fmla="*/ 1437 w 7495"/>
                    <a:gd name="connsiteY3" fmla="*/ 22 h 10000"/>
                    <a:gd name="connsiteX4" fmla="*/ 1900 w 7495"/>
                    <a:gd name="connsiteY4" fmla="*/ 33 h 10000"/>
                    <a:gd name="connsiteX5" fmla="*/ 2335 w 7495"/>
                    <a:gd name="connsiteY5" fmla="*/ 44 h 10000"/>
                    <a:gd name="connsiteX6" fmla="*/ 2747 w 7495"/>
                    <a:gd name="connsiteY6" fmla="*/ 44 h 10000"/>
                    <a:gd name="connsiteX7" fmla="*/ 2773 w 7495"/>
                    <a:gd name="connsiteY7" fmla="*/ 67 h 10000"/>
                    <a:gd name="connsiteX8" fmla="*/ 2824 w 7495"/>
                    <a:gd name="connsiteY8" fmla="*/ 122 h 10000"/>
                    <a:gd name="connsiteX9" fmla="*/ 2952 w 7495"/>
                    <a:gd name="connsiteY9" fmla="*/ 224 h 10000"/>
                    <a:gd name="connsiteX10" fmla="*/ 3081 w 7495"/>
                    <a:gd name="connsiteY10" fmla="*/ 369 h 10000"/>
                    <a:gd name="connsiteX11" fmla="*/ 3261 w 7495"/>
                    <a:gd name="connsiteY11" fmla="*/ 549 h 10000"/>
                    <a:gd name="connsiteX12" fmla="*/ 3464 w 7495"/>
                    <a:gd name="connsiteY12" fmla="*/ 763 h 10000"/>
                    <a:gd name="connsiteX13" fmla="*/ 3670 w 7495"/>
                    <a:gd name="connsiteY13" fmla="*/ 1008 h 10000"/>
                    <a:gd name="connsiteX14" fmla="*/ 3902 w 7495"/>
                    <a:gd name="connsiteY14" fmla="*/ 1289 h 10000"/>
                    <a:gd name="connsiteX15" fmla="*/ 4183 w 7495"/>
                    <a:gd name="connsiteY15" fmla="*/ 1593 h 10000"/>
                    <a:gd name="connsiteX16" fmla="*/ 4467 w 7495"/>
                    <a:gd name="connsiteY16" fmla="*/ 1927 h 10000"/>
                    <a:gd name="connsiteX17" fmla="*/ 4723 w 7495"/>
                    <a:gd name="connsiteY17" fmla="*/ 2288 h 10000"/>
                    <a:gd name="connsiteX18" fmla="*/ 5006 w 7495"/>
                    <a:gd name="connsiteY18" fmla="*/ 2679 h 10000"/>
                    <a:gd name="connsiteX19" fmla="*/ 5288 w 7495"/>
                    <a:gd name="connsiteY19" fmla="*/ 3083 h 10000"/>
                    <a:gd name="connsiteX20" fmla="*/ 5595 w 7495"/>
                    <a:gd name="connsiteY20" fmla="*/ 3509 h 10000"/>
                    <a:gd name="connsiteX21" fmla="*/ 5852 w 7495"/>
                    <a:gd name="connsiteY21" fmla="*/ 3947 h 10000"/>
                    <a:gd name="connsiteX22" fmla="*/ 6134 w 7495"/>
                    <a:gd name="connsiteY22" fmla="*/ 4417 h 10000"/>
                    <a:gd name="connsiteX23" fmla="*/ 6390 w 7495"/>
                    <a:gd name="connsiteY23" fmla="*/ 4899 h 10000"/>
                    <a:gd name="connsiteX24" fmla="*/ 6622 w 7495"/>
                    <a:gd name="connsiteY24" fmla="*/ 5381 h 10000"/>
                    <a:gd name="connsiteX25" fmla="*/ 6853 w 7495"/>
                    <a:gd name="connsiteY25" fmla="*/ 5885 h 10000"/>
                    <a:gd name="connsiteX26" fmla="*/ 7033 w 7495"/>
                    <a:gd name="connsiteY26" fmla="*/ 6401 h 10000"/>
                    <a:gd name="connsiteX27" fmla="*/ 7187 w 7495"/>
                    <a:gd name="connsiteY27" fmla="*/ 6917 h 10000"/>
                    <a:gd name="connsiteX28" fmla="*/ 7341 w 7495"/>
                    <a:gd name="connsiteY28" fmla="*/ 7443 h 10000"/>
                    <a:gd name="connsiteX29" fmla="*/ 7418 w 7495"/>
                    <a:gd name="connsiteY29" fmla="*/ 7972 h 10000"/>
                    <a:gd name="connsiteX30" fmla="*/ 7470 w 7495"/>
                    <a:gd name="connsiteY30" fmla="*/ 8509 h 10000"/>
                    <a:gd name="connsiteX31" fmla="*/ 7495 w 7495"/>
                    <a:gd name="connsiteY31" fmla="*/ 9036 h 10000"/>
                    <a:gd name="connsiteX32" fmla="*/ 7443 w 7495"/>
                    <a:gd name="connsiteY32" fmla="*/ 9563 h 10000"/>
                    <a:gd name="connsiteX33" fmla="*/ 7393 w 7495"/>
                    <a:gd name="connsiteY33" fmla="*/ 9574 h 10000"/>
                    <a:gd name="connsiteX34" fmla="*/ 7213 w 7495"/>
                    <a:gd name="connsiteY34" fmla="*/ 9586 h 10000"/>
                    <a:gd name="connsiteX35" fmla="*/ 6931 w 7495"/>
                    <a:gd name="connsiteY35" fmla="*/ 9608 h 10000"/>
                    <a:gd name="connsiteX36" fmla="*/ 6597 w 7495"/>
                    <a:gd name="connsiteY36" fmla="*/ 9642 h 10000"/>
                    <a:gd name="connsiteX37" fmla="*/ 6161 w 7495"/>
                    <a:gd name="connsiteY37" fmla="*/ 9675 h 10000"/>
                    <a:gd name="connsiteX38" fmla="*/ 5673 w 7495"/>
                    <a:gd name="connsiteY38" fmla="*/ 9708 h 10000"/>
                    <a:gd name="connsiteX39" fmla="*/ 5108 w 7495"/>
                    <a:gd name="connsiteY39" fmla="*/ 9753 h 10000"/>
                    <a:gd name="connsiteX40" fmla="*/ 4544 w 7495"/>
                    <a:gd name="connsiteY40" fmla="*/ 9800 h 10000"/>
                    <a:gd name="connsiteX41" fmla="*/ 3954 w 7495"/>
                    <a:gd name="connsiteY41" fmla="*/ 9844 h 10000"/>
                    <a:gd name="connsiteX42" fmla="*/ 3312 w 7495"/>
                    <a:gd name="connsiteY42" fmla="*/ 9878 h 10000"/>
                    <a:gd name="connsiteX43" fmla="*/ 2696 w 7495"/>
                    <a:gd name="connsiteY43" fmla="*/ 9922 h 10000"/>
                    <a:gd name="connsiteX44" fmla="*/ 2079 w 7495"/>
                    <a:gd name="connsiteY44" fmla="*/ 9944 h 10000"/>
                    <a:gd name="connsiteX45" fmla="*/ 1489 w 7495"/>
                    <a:gd name="connsiteY45" fmla="*/ 9967 h 10000"/>
                    <a:gd name="connsiteX46" fmla="*/ 949 w 7495"/>
                    <a:gd name="connsiteY46" fmla="*/ 10000 h 10000"/>
                    <a:gd name="connsiteX47" fmla="*/ 462 w 7495"/>
                    <a:gd name="connsiteY47" fmla="*/ 10000 h 10000"/>
                    <a:gd name="connsiteX48" fmla="*/ 0 w 7495"/>
                    <a:gd name="connsiteY48" fmla="*/ 10000 h 10000"/>
                    <a:gd name="connsiteX49" fmla="*/ 0 w 7495"/>
                    <a:gd name="connsiteY49" fmla="*/ 9978 h 10000"/>
                    <a:gd name="connsiteX0" fmla="*/ 1648 w 11648"/>
                    <a:gd name="connsiteY0" fmla="*/ 9978 h 10000"/>
                    <a:gd name="connsiteX1" fmla="*/ 2366 w 11648"/>
                    <a:gd name="connsiteY1" fmla="*/ 0 h 10000"/>
                    <a:gd name="connsiteX2" fmla="*/ 2984 w 11648"/>
                    <a:gd name="connsiteY2" fmla="*/ 0 h 10000"/>
                    <a:gd name="connsiteX3" fmla="*/ 3565 w 11648"/>
                    <a:gd name="connsiteY3" fmla="*/ 22 h 10000"/>
                    <a:gd name="connsiteX4" fmla="*/ 4183 w 11648"/>
                    <a:gd name="connsiteY4" fmla="*/ 33 h 10000"/>
                    <a:gd name="connsiteX5" fmla="*/ 4763 w 11648"/>
                    <a:gd name="connsiteY5" fmla="*/ 44 h 10000"/>
                    <a:gd name="connsiteX6" fmla="*/ 5313 w 11648"/>
                    <a:gd name="connsiteY6" fmla="*/ 44 h 10000"/>
                    <a:gd name="connsiteX7" fmla="*/ 5348 w 11648"/>
                    <a:gd name="connsiteY7" fmla="*/ 67 h 10000"/>
                    <a:gd name="connsiteX8" fmla="*/ 5416 w 11648"/>
                    <a:gd name="connsiteY8" fmla="*/ 122 h 10000"/>
                    <a:gd name="connsiteX9" fmla="*/ 5587 w 11648"/>
                    <a:gd name="connsiteY9" fmla="*/ 224 h 10000"/>
                    <a:gd name="connsiteX10" fmla="*/ 5759 w 11648"/>
                    <a:gd name="connsiteY10" fmla="*/ 369 h 10000"/>
                    <a:gd name="connsiteX11" fmla="*/ 5999 w 11648"/>
                    <a:gd name="connsiteY11" fmla="*/ 549 h 10000"/>
                    <a:gd name="connsiteX12" fmla="*/ 6270 w 11648"/>
                    <a:gd name="connsiteY12" fmla="*/ 763 h 10000"/>
                    <a:gd name="connsiteX13" fmla="*/ 6545 w 11648"/>
                    <a:gd name="connsiteY13" fmla="*/ 1008 h 10000"/>
                    <a:gd name="connsiteX14" fmla="*/ 6854 w 11648"/>
                    <a:gd name="connsiteY14" fmla="*/ 1289 h 10000"/>
                    <a:gd name="connsiteX15" fmla="*/ 7229 w 11648"/>
                    <a:gd name="connsiteY15" fmla="*/ 1593 h 10000"/>
                    <a:gd name="connsiteX16" fmla="*/ 7608 w 11648"/>
                    <a:gd name="connsiteY16" fmla="*/ 1927 h 10000"/>
                    <a:gd name="connsiteX17" fmla="*/ 7950 w 11648"/>
                    <a:gd name="connsiteY17" fmla="*/ 2288 h 10000"/>
                    <a:gd name="connsiteX18" fmla="*/ 8327 w 11648"/>
                    <a:gd name="connsiteY18" fmla="*/ 2679 h 10000"/>
                    <a:gd name="connsiteX19" fmla="*/ 8703 w 11648"/>
                    <a:gd name="connsiteY19" fmla="*/ 3083 h 10000"/>
                    <a:gd name="connsiteX20" fmla="*/ 9113 w 11648"/>
                    <a:gd name="connsiteY20" fmla="*/ 3509 h 10000"/>
                    <a:gd name="connsiteX21" fmla="*/ 9456 w 11648"/>
                    <a:gd name="connsiteY21" fmla="*/ 3947 h 10000"/>
                    <a:gd name="connsiteX22" fmla="*/ 9832 w 11648"/>
                    <a:gd name="connsiteY22" fmla="*/ 4417 h 10000"/>
                    <a:gd name="connsiteX23" fmla="*/ 10174 w 11648"/>
                    <a:gd name="connsiteY23" fmla="*/ 4899 h 10000"/>
                    <a:gd name="connsiteX24" fmla="*/ 10483 w 11648"/>
                    <a:gd name="connsiteY24" fmla="*/ 5381 h 10000"/>
                    <a:gd name="connsiteX25" fmla="*/ 10791 w 11648"/>
                    <a:gd name="connsiteY25" fmla="*/ 5885 h 10000"/>
                    <a:gd name="connsiteX26" fmla="*/ 11032 w 11648"/>
                    <a:gd name="connsiteY26" fmla="*/ 6401 h 10000"/>
                    <a:gd name="connsiteX27" fmla="*/ 11237 w 11648"/>
                    <a:gd name="connsiteY27" fmla="*/ 6917 h 10000"/>
                    <a:gd name="connsiteX28" fmla="*/ 11443 w 11648"/>
                    <a:gd name="connsiteY28" fmla="*/ 7443 h 10000"/>
                    <a:gd name="connsiteX29" fmla="*/ 11545 w 11648"/>
                    <a:gd name="connsiteY29" fmla="*/ 7972 h 10000"/>
                    <a:gd name="connsiteX30" fmla="*/ 11615 w 11648"/>
                    <a:gd name="connsiteY30" fmla="*/ 8509 h 10000"/>
                    <a:gd name="connsiteX31" fmla="*/ 11648 w 11648"/>
                    <a:gd name="connsiteY31" fmla="*/ 9036 h 10000"/>
                    <a:gd name="connsiteX32" fmla="*/ 11579 w 11648"/>
                    <a:gd name="connsiteY32" fmla="*/ 9563 h 10000"/>
                    <a:gd name="connsiteX33" fmla="*/ 11512 w 11648"/>
                    <a:gd name="connsiteY33" fmla="*/ 9574 h 10000"/>
                    <a:gd name="connsiteX34" fmla="*/ 11272 w 11648"/>
                    <a:gd name="connsiteY34" fmla="*/ 9586 h 10000"/>
                    <a:gd name="connsiteX35" fmla="*/ 10895 w 11648"/>
                    <a:gd name="connsiteY35" fmla="*/ 9608 h 10000"/>
                    <a:gd name="connsiteX36" fmla="*/ 10450 w 11648"/>
                    <a:gd name="connsiteY36" fmla="*/ 9642 h 10000"/>
                    <a:gd name="connsiteX37" fmla="*/ 9868 w 11648"/>
                    <a:gd name="connsiteY37" fmla="*/ 9675 h 10000"/>
                    <a:gd name="connsiteX38" fmla="*/ 9217 w 11648"/>
                    <a:gd name="connsiteY38" fmla="*/ 9708 h 10000"/>
                    <a:gd name="connsiteX39" fmla="*/ 8463 w 11648"/>
                    <a:gd name="connsiteY39" fmla="*/ 9753 h 10000"/>
                    <a:gd name="connsiteX40" fmla="*/ 7711 w 11648"/>
                    <a:gd name="connsiteY40" fmla="*/ 9800 h 10000"/>
                    <a:gd name="connsiteX41" fmla="*/ 6924 w 11648"/>
                    <a:gd name="connsiteY41" fmla="*/ 9844 h 10000"/>
                    <a:gd name="connsiteX42" fmla="*/ 6067 w 11648"/>
                    <a:gd name="connsiteY42" fmla="*/ 9878 h 10000"/>
                    <a:gd name="connsiteX43" fmla="*/ 5245 w 11648"/>
                    <a:gd name="connsiteY43" fmla="*/ 9922 h 10000"/>
                    <a:gd name="connsiteX44" fmla="*/ 4422 w 11648"/>
                    <a:gd name="connsiteY44" fmla="*/ 9944 h 10000"/>
                    <a:gd name="connsiteX45" fmla="*/ 3635 w 11648"/>
                    <a:gd name="connsiteY45" fmla="*/ 9967 h 10000"/>
                    <a:gd name="connsiteX46" fmla="*/ 2914 w 11648"/>
                    <a:gd name="connsiteY46" fmla="*/ 10000 h 10000"/>
                    <a:gd name="connsiteX47" fmla="*/ 2264 w 11648"/>
                    <a:gd name="connsiteY47" fmla="*/ 10000 h 10000"/>
                    <a:gd name="connsiteX48" fmla="*/ 1648 w 11648"/>
                    <a:gd name="connsiteY48" fmla="*/ 10000 h 10000"/>
                    <a:gd name="connsiteX49" fmla="*/ 1648 w 11648"/>
                    <a:gd name="connsiteY49" fmla="*/ 9978 h 10000"/>
                    <a:gd name="connsiteX0" fmla="*/ 3291 w 13291"/>
                    <a:gd name="connsiteY0" fmla="*/ 10041 h 10063"/>
                    <a:gd name="connsiteX1" fmla="*/ 4009 w 13291"/>
                    <a:gd name="connsiteY1" fmla="*/ 63 h 10063"/>
                    <a:gd name="connsiteX2" fmla="*/ 4627 w 13291"/>
                    <a:gd name="connsiteY2" fmla="*/ 63 h 10063"/>
                    <a:gd name="connsiteX3" fmla="*/ 5208 w 13291"/>
                    <a:gd name="connsiteY3" fmla="*/ 85 h 10063"/>
                    <a:gd name="connsiteX4" fmla="*/ 5826 w 13291"/>
                    <a:gd name="connsiteY4" fmla="*/ 96 h 10063"/>
                    <a:gd name="connsiteX5" fmla="*/ 6406 w 13291"/>
                    <a:gd name="connsiteY5" fmla="*/ 107 h 10063"/>
                    <a:gd name="connsiteX6" fmla="*/ 6956 w 13291"/>
                    <a:gd name="connsiteY6" fmla="*/ 107 h 10063"/>
                    <a:gd name="connsiteX7" fmla="*/ 6991 w 13291"/>
                    <a:gd name="connsiteY7" fmla="*/ 130 h 10063"/>
                    <a:gd name="connsiteX8" fmla="*/ 7059 w 13291"/>
                    <a:gd name="connsiteY8" fmla="*/ 185 h 10063"/>
                    <a:gd name="connsiteX9" fmla="*/ 7230 w 13291"/>
                    <a:gd name="connsiteY9" fmla="*/ 287 h 10063"/>
                    <a:gd name="connsiteX10" fmla="*/ 7402 w 13291"/>
                    <a:gd name="connsiteY10" fmla="*/ 432 h 10063"/>
                    <a:gd name="connsiteX11" fmla="*/ 7642 w 13291"/>
                    <a:gd name="connsiteY11" fmla="*/ 612 h 10063"/>
                    <a:gd name="connsiteX12" fmla="*/ 7913 w 13291"/>
                    <a:gd name="connsiteY12" fmla="*/ 826 h 10063"/>
                    <a:gd name="connsiteX13" fmla="*/ 8188 w 13291"/>
                    <a:gd name="connsiteY13" fmla="*/ 1071 h 10063"/>
                    <a:gd name="connsiteX14" fmla="*/ 8497 w 13291"/>
                    <a:gd name="connsiteY14" fmla="*/ 1352 h 10063"/>
                    <a:gd name="connsiteX15" fmla="*/ 8872 w 13291"/>
                    <a:gd name="connsiteY15" fmla="*/ 1656 h 10063"/>
                    <a:gd name="connsiteX16" fmla="*/ 9251 w 13291"/>
                    <a:gd name="connsiteY16" fmla="*/ 1990 h 10063"/>
                    <a:gd name="connsiteX17" fmla="*/ 9593 w 13291"/>
                    <a:gd name="connsiteY17" fmla="*/ 2351 h 10063"/>
                    <a:gd name="connsiteX18" fmla="*/ 9970 w 13291"/>
                    <a:gd name="connsiteY18" fmla="*/ 2742 h 10063"/>
                    <a:gd name="connsiteX19" fmla="*/ 10346 w 13291"/>
                    <a:gd name="connsiteY19" fmla="*/ 3146 h 10063"/>
                    <a:gd name="connsiteX20" fmla="*/ 10756 w 13291"/>
                    <a:gd name="connsiteY20" fmla="*/ 3572 h 10063"/>
                    <a:gd name="connsiteX21" fmla="*/ 11099 w 13291"/>
                    <a:gd name="connsiteY21" fmla="*/ 4010 h 10063"/>
                    <a:gd name="connsiteX22" fmla="*/ 11475 w 13291"/>
                    <a:gd name="connsiteY22" fmla="*/ 4480 h 10063"/>
                    <a:gd name="connsiteX23" fmla="*/ 11817 w 13291"/>
                    <a:gd name="connsiteY23" fmla="*/ 4962 h 10063"/>
                    <a:gd name="connsiteX24" fmla="*/ 12126 w 13291"/>
                    <a:gd name="connsiteY24" fmla="*/ 5444 h 10063"/>
                    <a:gd name="connsiteX25" fmla="*/ 12434 w 13291"/>
                    <a:gd name="connsiteY25" fmla="*/ 5948 h 10063"/>
                    <a:gd name="connsiteX26" fmla="*/ 12675 w 13291"/>
                    <a:gd name="connsiteY26" fmla="*/ 6464 h 10063"/>
                    <a:gd name="connsiteX27" fmla="*/ 12880 w 13291"/>
                    <a:gd name="connsiteY27" fmla="*/ 6980 h 10063"/>
                    <a:gd name="connsiteX28" fmla="*/ 13086 w 13291"/>
                    <a:gd name="connsiteY28" fmla="*/ 7506 h 10063"/>
                    <a:gd name="connsiteX29" fmla="*/ 13188 w 13291"/>
                    <a:gd name="connsiteY29" fmla="*/ 8035 h 10063"/>
                    <a:gd name="connsiteX30" fmla="*/ 13258 w 13291"/>
                    <a:gd name="connsiteY30" fmla="*/ 8572 h 10063"/>
                    <a:gd name="connsiteX31" fmla="*/ 13291 w 13291"/>
                    <a:gd name="connsiteY31" fmla="*/ 9099 h 10063"/>
                    <a:gd name="connsiteX32" fmla="*/ 13222 w 13291"/>
                    <a:gd name="connsiteY32" fmla="*/ 9626 h 10063"/>
                    <a:gd name="connsiteX33" fmla="*/ 13155 w 13291"/>
                    <a:gd name="connsiteY33" fmla="*/ 9637 h 10063"/>
                    <a:gd name="connsiteX34" fmla="*/ 12915 w 13291"/>
                    <a:gd name="connsiteY34" fmla="*/ 9649 h 10063"/>
                    <a:gd name="connsiteX35" fmla="*/ 12538 w 13291"/>
                    <a:gd name="connsiteY35" fmla="*/ 9671 h 10063"/>
                    <a:gd name="connsiteX36" fmla="*/ 12093 w 13291"/>
                    <a:gd name="connsiteY36" fmla="*/ 9705 h 10063"/>
                    <a:gd name="connsiteX37" fmla="*/ 11511 w 13291"/>
                    <a:gd name="connsiteY37" fmla="*/ 9738 h 10063"/>
                    <a:gd name="connsiteX38" fmla="*/ 10860 w 13291"/>
                    <a:gd name="connsiteY38" fmla="*/ 9771 h 10063"/>
                    <a:gd name="connsiteX39" fmla="*/ 10106 w 13291"/>
                    <a:gd name="connsiteY39" fmla="*/ 9816 h 10063"/>
                    <a:gd name="connsiteX40" fmla="*/ 9354 w 13291"/>
                    <a:gd name="connsiteY40" fmla="*/ 9863 h 10063"/>
                    <a:gd name="connsiteX41" fmla="*/ 8567 w 13291"/>
                    <a:gd name="connsiteY41" fmla="*/ 9907 h 10063"/>
                    <a:gd name="connsiteX42" fmla="*/ 7710 w 13291"/>
                    <a:gd name="connsiteY42" fmla="*/ 9941 h 10063"/>
                    <a:gd name="connsiteX43" fmla="*/ 6888 w 13291"/>
                    <a:gd name="connsiteY43" fmla="*/ 9985 h 10063"/>
                    <a:gd name="connsiteX44" fmla="*/ 6065 w 13291"/>
                    <a:gd name="connsiteY44" fmla="*/ 10007 h 10063"/>
                    <a:gd name="connsiteX45" fmla="*/ 5278 w 13291"/>
                    <a:gd name="connsiteY45" fmla="*/ 10030 h 10063"/>
                    <a:gd name="connsiteX46" fmla="*/ 4557 w 13291"/>
                    <a:gd name="connsiteY46" fmla="*/ 10063 h 10063"/>
                    <a:gd name="connsiteX47" fmla="*/ 3907 w 13291"/>
                    <a:gd name="connsiteY47" fmla="*/ 10063 h 10063"/>
                    <a:gd name="connsiteX48" fmla="*/ 3291 w 13291"/>
                    <a:gd name="connsiteY48" fmla="*/ 10063 h 10063"/>
                    <a:gd name="connsiteX49" fmla="*/ 3291 w 13291"/>
                    <a:gd name="connsiteY49" fmla="*/ 10041 h 10063"/>
                    <a:gd name="connsiteX0" fmla="*/ 3152 w 13152"/>
                    <a:gd name="connsiteY0" fmla="*/ 10313 h 10335"/>
                    <a:gd name="connsiteX1" fmla="*/ 4150 w 13152"/>
                    <a:gd name="connsiteY1" fmla="*/ 60 h 10335"/>
                    <a:gd name="connsiteX2" fmla="*/ 4488 w 13152"/>
                    <a:gd name="connsiteY2" fmla="*/ 335 h 10335"/>
                    <a:gd name="connsiteX3" fmla="*/ 5069 w 13152"/>
                    <a:gd name="connsiteY3" fmla="*/ 357 h 10335"/>
                    <a:gd name="connsiteX4" fmla="*/ 5687 w 13152"/>
                    <a:gd name="connsiteY4" fmla="*/ 368 h 10335"/>
                    <a:gd name="connsiteX5" fmla="*/ 6267 w 13152"/>
                    <a:gd name="connsiteY5" fmla="*/ 379 h 10335"/>
                    <a:gd name="connsiteX6" fmla="*/ 6817 w 13152"/>
                    <a:gd name="connsiteY6" fmla="*/ 379 h 10335"/>
                    <a:gd name="connsiteX7" fmla="*/ 6852 w 13152"/>
                    <a:gd name="connsiteY7" fmla="*/ 402 h 10335"/>
                    <a:gd name="connsiteX8" fmla="*/ 6920 w 13152"/>
                    <a:gd name="connsiteY8" fmla="*/ 457 h 10335"/>
                    <a:gd name="connsiteX9" fmla="*/ 7091 w 13152"/>
                    <a:gd name="connsiteY9" fmla="*/ 559 h 10335"/>
                    <a:gd name="connsiteX10" fmla="*/ 7263 w 13152"/>
                    <a:gd name="connsiteY10" fmla="*/ 704 h 10335"/>
                    <a:gd name="connsiteX11" fmla="*/ 7503 w 13152"/>
                    <a:gd name="connsiteY11" fmla="*/ 884 h 10335"/>
                    <a:gd name="connsiteX12" fmla="*/ 7774 w 13152"/>
                    <a:gd name="connsiteY12" fmla="*/ 1098 h 10335"/>
                    <a:gd name="connsiteX13" fmla="*/ 8049 w 13152"/>
                    <a:gd name="connsiteY13" fmla="*/ 1343 h 10335"/>
                    <a:gd name="connsiteX14" fmla="*/ 8358 w 13152"/>
                    <a:gd name="connsiteY14" fmla="*/ 1624 h 10335"/>
                    <a:gd name="connsiteX15" fmla="*/ 8733 w 13152"/>
                    <a:gd name="connsiteY15" fmla="*/ 1928 h 10335"/>
                    <a:gd name="connsiteX16" fmla="*/ 9112 w 13152"/>
                    <a:gd name="connsiteY16" fmla="*/ 2262 h 10335"/>
                    <a:gd name="connsiteX17" fmla="*/ 9454 w 13152"/>
                    <a:gd name="connsiteY17" fmla="*/ 2623 h 10335"/>
                    <a:gd name="connsiteX18" fmla="*/ 9831 w 13152"/>
                    <a:gd name="connsiteY18" fmla="*/ 3014 h 10335"/>
                    <a:gd name="connsiteX19" fmla="*/ 10207 w 13152"/>
                    <a:gd name="connsiteY19" fmla="*/ 3418 h 10335"/>
                    <a:gd name="connsiteX20" fmla="*/ 10617 w 13152"/>
                    <a:gd name="connsiteY20" fmla="*/ 3844 h 10335"/>
                    <a:gd name="connsiteX21" fmla="*/ 10960 w 13152"/>
                    <a:gd name="connsiteY21" fmla="*/ 4282 h 10335"/>
                    <a:gd name="connsiteX22" fmla="*/ 11336 w 13152"/>
                    <a:gd name="connsiteY22" fmla="*/ 4752 h 10335"/>
                    <a:gd name="connsiteX23" fmla="*/ 11678 w 13152"/>
                    <a:gd name="connsiteY23" fmla="*/ 5234 h 10335"/>
                    <a:gd name="connsiteX24" fmla="*/ 11987 w 13152"/>
                    <a:gd name="connsiteY24" fmla="*/ 5716 h 10335"/>
                    <a:gd name="connsiteX25" fmla="*/ 12295 w 13152"/>
                    <a:gd name="connsiteY25" fmla="*/ 6220 h 10335"/>
                    <a:gd name="connsiteX26" fmla="*/ 12536 w 13152"/>
                    <a:gd name="connsiteY26" fmla="*/ 6736 h 10335"/>
                    <a:gd name="connsiteX27" fmla="*/ 12741 w 13152"/>
                    <a:gd name="connsiteY27" fmla="*/ 7252 h 10335"/>
                    <a:gd name="connsiteX28" fmla="*/ 12947 w 13152"/>
                    <a:gd name="connsiteY28" fmla="*/ 7778 h 10335"/>
                    <a:gd name="connsiteX29" fmla="*/ 13049 w 13152"/>
                    <a:gd name="connsiteY29" fmla="*/ 8307 h 10335"/>
                    <a:gd name="connsiteX30" fmla="*/ 13119 w 13152"/>
                    <a:gd name="connsiteY30" fmla="*/ 8844 h 10335"/>
                    <a:gd name="connsiteX31" fmla="*/ 13152 w 13152"/>
                    <a:gd name="connsiteY31" fmla="*/ 9371 h 10335"/>
                    <a:gd name="connsiteX32" fmla="*/ 13083 w 13152"/>
                    <a:gd name="connsiteY32" fmla="*/ 9898 h 10335"/>
                    <a:gd name="connsiteX33" fmla="*/ 13016 w 13152"/>
                    <a:gd name="connsiteY33" fmla="*/ 9909 h 10335"/>
                    <a:gd name="connsiteX34" fmla="*/ 12776 w 13152"/>
                    <a:gd name="connsiteY34" fmla="*/ 9921 h 10335"/>
                    <a:gd name="connsiteX35" fmla="*/ 12399 w 13152"/>
                    <a:gd name="connsiteY35" fmla="*/ 9943 h 10335"/>
                    <a:gd name="connsiteX36" fmla="*/ 11954 w 13152"/>
                    <a:gd name="connsiteY36" fmla="*/ 9977 h 10335"/>
                    <a:gd name="connsiteX37" fmla="*/ 11372 w 13152"/>
                    <a:gd name="connsiteY37" fmla="*/ 10010 h 10335"/>
                    <a:gd name="connsiteX38" fmla="*/ 10721 w 13152"/>
                    <a:gd name="connsiteY38" fmla="*/ 10043 h 10335"/>
                    <a:gd name="connsiteX39" fmla="*/ 9967 w 13152"/>
                    <a:gd name="connsiteY39" fmla="*/ 10088 h 10335"/>
                    <a:gd name="connsiteX40" fmla="*/ 9215 w 13152"/>
                    <a:gd name="connsiteY40" fmla="*/ 10135 h 10335"/>
                    <a:gd name="connsiteX41" fmla="*/ 8428 w 13152"/>
                    <a:gd name="connsiteY41" fmla="*/ 10179 h 10335"/>
                    <a:gd name="connsiteX42" fmla="*/ 7571 w 13152"/>
                    <a:gd name="connsiteY42" fmla="*/ 10213 h 10335"/>
                    <a:gd name="connsiteX43" fmla="*/ 6749 w 13152"/>
                    <a:gd name="connsiteY43" fmla="*/ 10257 h 10335"/>
                    <a:gd name="connsiteX44" fmla="*/ 5926 w 13152"/>
                    <a:gd name="connsiteY44" fmla="*/ 10279 h 10335"/>
                    <a:gd name="connsiteX45" fmla="*/ 5139 w 13152"/>
                    <a:gd name="connsiteY45" fmla="*/ 10302 h 10335"/>
                    <a:gd name="connsiteX46" fmla="*/ 4418 w 13152"/>
                    <a:gd name="connsiteY46" fmla="*/ 10335 h 10335"/>
                    <a:gd name="connsiteX47" fmla="*/ 3768 w 13152"/>
                    <a:gd name="connsiteY47" fmla="*/ 10335 h 10335"/>
                    <a:gd name="connsiteX48" fmla="*/ 3152 w 13152"/>
                    <a:gd name="connsiteY48" fmla="*/ 10335 h 10335"/>
                    <a:gd name="connsiteX49" fmla="*/ 3152 w 13152"/>
                    <a:gd name="connsiteY49" fmla="*/ 10313 h 10335"/>
                    <a:gd name="connsiteX0" fmla="*/ 3687 w 13687"/>
                    <a:gd name="connsiteY0" fmla="*/ 10253 h 10275"/>
                    <a:gd name="connsiteX1" fmla="*/ 4685 w 13687"/>
                    <a:gd name="connsiteY1" fmla="*/ 0 h 10275"/>
                    <a:gd name="connsiteX2" fmla="*/ 5023 w 13687"/>
                    <a:gd name="connsiteY2" fmla="*/ 275 h 10275"/>
                    <a:gd name="connsiteX3" fmla="*/ 5604 w 13687"/>
                    <a:gd name="connsiteY3" fmla="*/ 297 h 10275"/>
                    <a:gd name="connsiteX4" fmla="*/ 6222 w 13687"/>
                    <a:gd name="connsiteY4" fmla="*/ 308 h 10275"/>
                    <a:gd name="connsiteX5" fmla="*/ 6802 w 13687"/>
                    <a:gd name="connsiteY5" fmla="*/ 319 h 10275"/>
                    <a:gd name="connsiteX6" fmla="*/ 7352 w 13687"/>
                    <a:gd name="connsiteY6" fmla="*/ 319 h 10275"/>
                    <a:gd name="connsiteX7" fmla="*/ 7387 w 13687"/>
                    <a:gd name="connsiteY7" fmla="*/ 342 h 10275"/>
                    <a:gd name="connsiteX8" fmla="*/ 7455 w 13687"/>
                    <a:gd name="connsiteY8" fmla="*/ 397 h 10275"/>
                    <a:gd name="connsiteX9" fmla="*/ 7626 w 13687"/>
                    <a:gd name="connsiteY9" fmla="*/ 499 h 10275"/>
                    <a:gd name="connsiteX10" fmla="*/ 7798 w 13687"/>
                    <a:gd name="connsiteY10" fmla="*/ 644 h 10275"/>
                    <a:gd name="connsiteX11" fmla="*/ 8038 w 13687"/>
                    <a:gd name="connsiteY11" fmla="*/ 824 h 10275"/>
                    <a:gd name="connsiteX12" fmla="*/ 8309 w 13687"/>
                    <a:gd name="connsiteY12" fmla="*/ 1038 h 10275"/>
                    <a:gd name="connsiteX13" fmla="*/ 8584 w 13687"/>
                    <a:gd name="connsiteY13" fmla="*/ 1283 h 10275"/>
                    <a:gd name="connsiteX14" fmla="*/ 8893 w 13687"/>
                    <a:gd name="connsiteY14" fmla="*/ 1564 h 10275"/>
                    <a:gd name="connsiteX15" fmla="*/ 9268 w 13687"/>
                    <a:gd name="connsiteY15" fmla="*/ 1868 h 10275"/>
                    <a:gd name="connsiteX16" fmla="*/ 9647 w 13687"/>
                    <a:gd name="connsiteY16" fmla="*/ 2202 h 10275"/>
                    <a:gd name="connsiteX17" fmla="*/ 9989 w 13687"/>
                    <a:gd name="connsiteY17" fmla="*/ 2563 h 10275"/>
                    <a:gd name="connsiteX18" fmla="*/ 10366 w 13687"/>
                    <a:gd name="connsiteY18" fmla="*/ 2954 h 10275"/>
                    <a:gd name="connsiteX19" fmla="*/ 10742 w 13687"/>
                    <a:gd name="connsiteY19" fmla="*/ 3358 h 10275"/>
                    <a:gd name="connsiteX20" fmla="*/ 11152 w 13687"/>
                    <a:gd name="connsiteY20" fmla="*/ 3784 h 10275"/>
                    <a:gd name="connsiteX21" fmla="*/ 11495 w 13687"/>
                    <a:gd name="connsiteY21" fmla="*/ 4222 h 10275"/>
                    <a:gd name="connsiteX22" fmla="*/ 11871 w 13687"/>
                    <a:gd name="connsiteY22" fmla="*/ 4692 h 10275"/>
                    <a:gd name="connsiteX23" fmla="*/ 12213 w 13687"/>
                    <a:gd name="connsiteY23" fmla="*/ 5174 h 10275"/>
                    <a:gd name="connsiteX24" fmla="*/ 12522 w 13687"/>
                    <a:gd name="connsiteY24" fmla="*/ 5656 h 10275"/>
                    <a:gd name="connsiteX25" fmla="*/ 12830 w 13687"/>
                    <a:gd name="connsiteY25" fmla="*/ 6160 h 10275"/>
                    <a:gd name="connsiteX26" fmla="*/ 13071 w 13687"/>
                    <a:gd name="connsiteY26" fmla="*/ 6676 h 10275"/>
                    <a:gd name="connsiteX27" fmla="*/ 13276 w 13687"/>
                    <a:gd name="connsiteY27" fmla="*/ 7192 h 10275"/>
                    <a:gd name="connsiteX28" fmla="*/ 13482 w 13687"/>
                    <a:gd name="connsiteY28" fmla="*/ 7718 h 10275"/>
                    <a:gd name="connsiteX29" fmla="*/ 13584 w 13687"/>
                    <a:gd name="connsiteY29" fmla="*/ 8247 h 10275"/>
                    <a:gd name="connsiteX30" fmla="*/ 13654 w 13687"/>
                    <a:gd name="connsiteY30" fmla="*/ 8784 h 10275"/>
                    <a:gd name="connsiteX31" fmla="*/ 13687 w 13687"/>
                    <a:gd name="connsiteY31" fmla="*/ 9311 h 10275"/>
                    <a:gd name="connsiteX32" fmla="*/ 13618 w 13687"/>
                    <a:gd name="connsiteY32" fmla="*/ 9838 h 10275"/>
                    <a:gd name="connsiteX33" fmla="*/ 13551 w 13687"/>
                    <a:gd name="connsiteY33" fmla="*/ 9849 h 10275"/>
                    <a:gd name="connsiteX34" fmla="*/ 13311 w 13687"/>
                    <a:gd name="connsiteY34" fmla="*/ 9861 h 10275"/>
                    <a:gd name="connsiteX35" fmla="*/ 12934 w 13687"/>
                    <a:gd name="connsiteY35" fmla="*/ 9883 h 10275"/>
                    <a:gd name="connsiteX36" fmla="*/ 12489 w 13687"/>
                    <a:gd name="connsiteY36" fmla="*/ 9917 h 10275"/>
                    <a:gd name="connsiteX37" fmla="*/ 11907 w 13687"/>
                    <a:gd name="connsiteY37" fmla="*/ 9950 h 10275"/>
                    <a:gd name="connsiteX38" fmla="*/ 11256 w 13687"/>
                    <a:gd name="connsiteY38" fmla="*/ 9983 h 10275"/>
                    <a:gd name="connsiteX39" fmla="*/ 10502 w 13687"/>
                    <a:gd name="connsiteY39" fmla="*/ 10028 h 10275"/>
                    <a:gd name="connsiteX40" fmla="*/ 9750 w 13687"/>
                    <a:gd name="connsiteY40" fmla="*/ 10075 h 10275"/>
                    <a:gd name="connsiteX41" fmla="*/ 8963 w 13687"/>
                    <a:gd name="connsiteY41" fmla="*/ 10119 h 10275"/>
                    <a:gd name="connsiteX42" fmla="*/ 8106 w 13687"/>
                    <a:gd name="connsiteY42" fmla="*/ 10153 h 10275"/>
                    <a:gd name="connsiteX43" fmla="*/ 7284 w 13687"/>
                    <a:gd name="connsiteY43" fmla="*/ 10197 h 10275"/>
                    <a:gd name="connsiteX44" fmla="*/ 6461 w 13687"/>
                    <a:gd name="connsiteY44" fmla="*/ 10219 h 10275"/>
                    <a:gd name="connsiteX45" fmla="*/ 5674 w 13687"/>
                    <a:gd name="connsiteY45" fmla="*/ 10242 h 10275"/>
                    <a:gd name="connsiteX46" fmla="*/ 4953 w 13687"/>
                    <a:gd name="connsiteY46" fmla="*/ 10275 h 10275"/>
                    <a:gd name="connsiteX47" fmla="*/ 4303 w 13687"/>
                    <a:gd name="connsiteY47" fmla="*/ 10275 h 10275"/>
                    <a:gd name="connsiteX48" fmla="*/ 3687 w 13687"/>
                    <a:gd name="connsiteY48" fmla="*/ 10275 h 10275"/>
                    <a:gd name="connsiteX49" fmla="*/ 3687 w 13687"/>
                    <a:gd name="connsiteY49" fmla="*/ 10253 h 10275"/>
                    <a:gd name="connsiteX0" fmla="*/ 3420 w 13932"/>
                    <a:gd name="connsiteY0" fmla="*/ 10588 h 10588"/>
                    <a:gd name="connsiteX1" fmla="*/ 4930 w 13932"/>
                    <a:gd name="connsiteY1" fmla="*/ 0 h 10588"/>
                    <a:gd name="connsiteX2" fmla="*/ 5268 w 13932"/>
                    <a:gd name="connsiteY2" fmla="*/ 275 h 10588"/>
                    <a:gd name="connsiteX3" fmla="*/ 5849 w 13932"/>
                    <a:gd name="connsiteY3" fmla="*/ 297 h 10588"/>
                    <a:gd name="connsiteX4" fmla="*/ 6467 w 13932"/>
                    <a:gd name="connsiteY4" fmla="*/ 308 h 10588"/>
                    <a:gd name="connsiteX5" fmla="*/ 7047 w 13932"/>
                    <a:gd name="connsiteY5" fmla="*/ 319 h 10588"/>
                    <a:gd name="connsiteX6" fmla="*/ 7597 w 13932"/>
                    <a:gd name="connsiteY6" fmla="*/ 319 h 10588"/>
                    <a:gd name="connsiteX7" fmla="*/ 7632 w 13932"/>
                    <a:gd name="connsiteY7" fmla="*/ 342 h 10588"/>
                    <a:gd name="connsiteX8" fmla="*/ 7700 w 13932"/>
                    <a:gd name="connsiteY8" fmla="*/ 397 h 10588"/>
                    <a:gd name="connsiteX9" fmla="*/ 7871 w 13932"/>
                    <a:gd name="connsiteY9" fmla="*/ 499 h 10588"/>
                    <a:gd name="connsiteX10" fmla="*/ 8043 w 13932"/>
                    <a:gd name="connsiteY10" fmla="*/ 644 h 10588"/>
                    <a:gd name="connsiteX11" fmla="*/ 8283 w 13932"/>
                    <a:gd name="connsiteY11" fmla="*/ 824 h 10588"/>
                    <a:gd name="connsiteX12" fmla="*/ 8554 w 13932"/>
                    <a:gd name="connsiteY12" fmla="*/ 1038 h 10588"/>
                    <a:gd name="connsiteX13" fmla="*/ 8829 w 13932"/>
                    <a:gd name="connsiteY13" fmla="*/ 1283 h 10588"/>
                    <a:gd name="connsiteX14" fmla="*/ 9138 w 13932"/>
                    <a:gd name="connsiteY14" fmla="*/ 1564 h 10588"/>
                    <a:gd name="connsiteX15" fmla="*/ 9513 w 13932"/>
                    <a:gd name="connsiteY15" fmla="*/ 1868 h 10588"/>
                    <a:gd name="connsiteX16" fmla="*/ 9892 w 13932"/>
                    <a:gd name="connsiteY16" fmla="*/ 2202 h 10588"/>
                    <a:gd name="connsiteX17" fmla="*/ 10234 w 13932"/>
                    <a:gd name="connsiteY17" fmla="*/ 2563 h 10588"/>
                    <a:gd name="connsiteX18" fmla="*/ 10611 w 13932"/>
                    <a:gd name="connsiteY18" fmla="*/ 2954 h 10588"/>
                    <a:gd name="connsiteX19" fmla="*/ 10987 w 13932"/>
                    <a:gd name="connsiteY19" fmla="*/ 3358 h 10588"/>
                    <a:gd name="connsiteX20" fmla="*/ 11397 w 13932"/>
                    <a:gd name="connsiteY20" fmla="*/ 3784 h 10588"/>
                    <a:gd name="connsiteX21" fmla="*/ 11740 w 13932"/>
                    <a:gd name="connsiteY21" fmla="*/ 4222 h 10588"/>
                    <a:gd name="connsiteX22" fmla="*/ 12116 w 13932"/>
                    <a:gd name="connsiteY22" fmla="*/ 4692 h 10588"/>
                    <a:gd name="connsiteX23" fmla="*/ 12458 w 13932"/>
                    <a:gd name="connsiteY23" fmla="*/ 5174 h 10588"/>
                    <a:gd name="connsiteX24" fmla="*/ 12767 w 13932"/>
                    <a:gd name="connsiteY24" fmla="*/ 5656 h 10588"/>
                    <a:gd name="connsiteX25" fmla="*/ 13075 w 13932"/>
                    <a:gd name="connsiteY25" fmla="*/ 6160 h 10588"/>
                    <a:gd name="connsiteX26" fmla="*/ 13316 w 13932"/>
                    <a:gd name="connsiteY26" fmla="*/ 6676 h 10588"/>
                    <a:gd name="connsiteX27" fmla="*/ 13521 w 13932"/>
                    <a:gd name="connsiteY27" fmla="*/ 7192 h 10588"/>
                    <a:gd name="connsiteX28" fmla="*/ 13727 w 13932"/>
                    <a:gd name="connsiteY28" fmla="*/ 7718 h 10588"/>
                    <a:gd name="connsiteX29" fmla="*/ 13829 w 13932"/>
                    <a:gd name="connsiteY29" fmla="*/ 8247 h 10588"/>
                    <a:gd name="connsiteX30" fmla="*/ 13899 w 13932"/>
                    <a:gd name="connsiteY30" fmla="*/ 8784 h 10588"/>
                    <a:gd name="connsiteX31" fmla="*/ 13932 w 13932"/>
                    <a:gd name="connsiteY31" fmla="*/ 9311 h 10588"/>
                    <a:gd name="connsiteX32" fmla="*/ 13863 w 13932"/>
                    <a:gd name="connsiteY32" fmla="*/ 9838 h 10588"/>
                    <a:gd name="connsiteX33" fmla="*/ 13796 w 13932"/>
                    <a:gd name="connsiteY33" fmla="*/ 9849 h 10588"/>
                    <a:gd name="connsiteX34" fmla="*/ 13556 w 13932"/>
                    <a:gd name="connsiteY34" fmla="*/ 9861 h 10588"/>
                    <a:gd name="connsiteX35" fmla="*/ 13179 w 13932"/>
                    <a:gd name="connsiteY35" fmla="*/ 9883 h 10588"/>
                    <a:gd name="connsiteX36" fmla="*/ 12734 w 13932"/>
                    <a:gd name="connsiteY36" fmla="*/ 9917 h 10588"/>
                    <a:gd name="connsiteX37" fmla="*/ 12152 w 13932"/>
                    <a:gd name="connsiteY37" fmla="*/ 9950 h 10588"/>
                    <a:gd name="connsiteX38" fmla="*/ 11501 w 13932"/>
                    <a:gd name="connsiteY38" fmla="*/ 9983 h 10588"/>
                    <a:gd name="connsiteX39" fmla="*/ 10747 w 13932"/>
                    <a:gd name="connsiteY39" fmla="*/ 10028 h 10588"/>
                    <a:gd name="connsiteX40" fmla="*/ 9995 w 13932"/>
                    <a:gd name="connsiteY40" fmla="*/ 10075 h 10588"/>
                    <a:gd name="connsiteX41" fmla="*/ 9208 w 13932"/>
                    <a:gd name="connsiteY41" fmla="*/ 10119 h 10588"/>
                    <a:gd name="connsiteX42" fmla="*/ 8351 w 13932"/>
                    <a:gd name="connsiteY42" fmla="*/ 10153 h 10588"/>
                    <a:gd name="connsiteX43" fmla="*/ 7529 w 13932"/>
                    <a:gd name="connsiteY43" fmla="*/ 10197 h 10588"/>
                    <a:gd name="connsiteX44" fmla="*/ 6706 w 13932"/>
                    <a:gd name="connsiteY44" fmla="*/ 10219 h 10588"/>
                    <a:gd name="connsiteX45" fmla="*/ 5919 w 13932"/>
                    <a:gd name="connsiteY45" fmla="*/ 10242 h 10588"/>
                    <a:gd name="connsiteX46" fmla="*/ 5198 w 13932"/>
                    <a:gd name="connsiteY46" fmla="*/ 10275 h 10588"/>
                    <a:gd name="connsiteX47" fmla="*/ 4548 w 13932"/>
                    <a:gd name="connsiteY47" fmla="*/ 10275 h 10588"/>
                    <a:gd name="connsiteX48" fmla="*/ 3932 w 13932"/>
                    <a:gd name="connsiteY48" fmla="*/ 10275 h 10588"/>
                    <a:gd name="connsiteX49" fmla="*/ 3420 w 13932"/>
                    <a:gd name="connsiteY49" fmla="*/ 10588 h 10588"/>
                    <a:gd name="connsiteX0" fmla="*/ 3072 w 14310"/>
                    <a:gd name="connsiteY0" fmla="*/ 10370 h 10370"/>
                    <a:gd name="connsiteX1" fmla="*/ 5308 w 14310"/>
                    <a:gd name="connsiteY1" fmla="*/ 0 h 10370"/>
                    <a:gd name="connsiteX2" fmla="*/ 5646 w 14310"/>
                    <a:gd name="connsiteY2" fmla="*/ 275 h 10370"/>
                    <a:gd name="connsiteX3" fmla="*/ 6227 w 14310"/>
                    <a:gd name="connsiteY3" fmla="*/ 297 h 10370"/>
                    <a:gd name="connsiteX4" fmla="*/ 6845 w 14310"/>
                    <a:gd name="connsiteY4" fmla="*/ 308 h 10370"/>
                    <a:gd name="connsiteX5" fmla="*/ 7425 w 14310"/>
                    <a:gd name="connsiteY5" fmla="*/ 319 h 10370"/>
                    <a:gd name="connsiteX6" fmla="*/ 7975 w 14310"/>
                    <a:gd name="connsiteY6" fmla="*/ 319 h 10370"/>
                    <a:gd name="connsiteX7" fmla="*/ 8010 w 14310"/>
                    <a:gd name="connsiteY7" fmla="*/ 342 h 10370"/>
                    <a:gd name="connsiteX8" fmla="*/ 8078 w 14310"/>
                    <a:gd name="connsiteY8" fmla="*/ 397 h 10370"/>
                    <a:gd name="connsiteX9" fmla="*/ 8249 w 14310"/>
                    <a:gd name="connsiteY9" fmla="*/ 499 h 10370"/>
                    <a:gd name="connsiteX10" fmla="*/ 8421 w 14310"/>
                    <a:gd name="connsiteY10" fmla="*/ 644 h 10370"/>
                    <a:gd name="connsiteX11" fmla="*/ 8661 w 14310"/>
                    <a:gd name="connsiteY11" fmla="*/ 824 h 10370"/>
                    <a:gd name="connsiteX12" fmla="*/ 8932 w 14310"/>
                    <a:gd name="connsiteY12" fmla="*/ 1038 h 10370"/>
                    <a:gd name="connsiteX13" fmla="*/ 9207 w 14310"/>
                    <a:gd name="connsiteY13" fmla="*/ 1283 h 10370"/>
                    <a:gd name="connsiteX14" fmla="*/ 9516 w 14310"/>
                    <a:gd name="connsiteY14" fmla="*/ 1564 h 10370"/>
                    <a:gd name="connsiteX15" fmla="*/ 9891 w 14310"/>
                    <a:gd name="connsiteY15" fmla="*/ 1868 h 10370"/>
                    <a:gd name="connsiteX16" fmla="*/ 10270 w 14310"/>
                    <a:gd name="connsiteY16" fmla="*/ 2202 h 10370"/>
                    <a:gd name="connsiteX17" fmla="*/ 10612 w 14310"/>
                    <a:gd name="connsiteY17" fmla="*/ 2563 h 10370"/>
                    <a:gd name="connsiteX18" fmla="*/ 10989 w 14310"/>
                    <a:gd name="connsiteY18" fmla="*/ 2954 h 10370"/>
                    <a:gd name="connsiteX19" fmla="*/ 11365 w 14310"/>
                    <a:gd name="connsiteY19" fmla="*/ 3358 h 10370"/>
                    <a:gd name="connsiteX20" fmla="*/ 11775 w 14310"/>
                    <a:gd name="connsiteY20" fmla="*/ 3784 h 10370"/>
                    <a:gd name="connsiteX21" fmla="*/ 12118 w 14310"/>
                    <a:gd name="connsiteY21" fmla="*/ 4222 h 10370"/>
                    <a:gd name="connsiteX22" fmla="*/ 12494 w 14310"/>
                    <a:gd name="connsiteY22" fmla="*/ 4692 h 10370"/>
                    <a:gd name="connsiteX23" fmla="*/ 12836 w 14310"/>
                    <a:gd name="connsiteY23" fmla="*/ 5174 h 10370"/>
                    <a:gd name="connsiteX24" fmla="*/ 13145 w 14310"/>
                    <a:gd name="connsiteY24" fmla="*/ 5656 h 10370"/>
                    <a:gd name="connsiteX25" fmla="*/ 13453 w 14310"/>
                    <a:gd name="connsiteY25" fmla="*/ 6160 h 10370"/>
                    <a:gd name="connsiteX26" fmla="*/ 13694 w 14310"/>
                    <a:gd name="connsiteY26" fmla="*/ 6676 h 10370"/>
                    <a:gd name="connsiteX27" fmla="*/ 13899 w 14310"/>
                    <a:gd name="connsiteY27" fmla="*/ 7192 h 10370"/>
                    <a:gd name="connsiteX28" fmla="*/ 14105 w 14310"/>
                    <a:gd name="connsiteY28" fmla="*/ 7718 h 10370"/>
                    <a:gd name="connsiteX29" fmla="*/ 14207 w 14310"/>
                    <a:gd name="connsiteY29" fmla="*/ 8247 h 10370"/>
                    <a:gd name="connsiteX30" fmla="*/ 14277 w 14310"/>
                    <a:gd name="connsiteY30" fmla="*/ 8784 h 10370"/>
                    <a:gd name="connsiteX31" fmla="*/ 14310 w 14310"/>
                    <a:gd name="connsiteY31" fmla="*/ 9311 h 10370"/>
                    <a:gd name="connsiteX32" fmla="*/ 14241 w 14310"/>
                    <a:gd name="connsiteY32" fmla="*/ 9838 h 10370"/>
                    <a:gd name="connsiteX33" fmla="*/ 14174 w 14310"/>
                    <a:gd name="connsiteY33" fmla="*/ 9849 h 10370"/>
                    <a:gd name="connsiteX34" fmla="*/ 13934 w 14310"/>
                    <a:gd name="connsiteY34" fmla="*/ 9861 h 10370"/>
                    <a:gd name="connsiteX35" fmla="*/ 13557 w 14310"/>
                    <a:gd name="connsiteY35" fmla="*/ 9883 h 10370"/>
                    <a:gd name="connsiteX36" fmla="*/ 13112 w 14310"/>
                    <a:gd name="connsiteY36" fmla="*/ 9917 h 10370"/>
                    <a:gd name="connsiteX37" fmla="*/ 12530 w 14310"/>
                    <a:gd name="connsiteY37" fmla="*/ 9950 h 10370"/>
                    <a:gd name="connsiteX38" fmla="*/ 11879 w 14310"/>
                    <a:gd name="connsiteY38" fmla="*/ 9983 h 10370"/>
                    <a:gd name="connsiteX39" fmla="*/ 11125 w 14310"/>
                    <a:gd name="connsiteY39" fmla="*/ 10028 h 10370"/>
                    <a:gd name="connsiteX40" fmla="*/ 10373 w 14310"/>
                    <a:gd name="connsiteY40" fmla="*/ 10075 h 10370"/>
                    <a:gd name="connsiteX41" fmla="*/ 9586 w 14310"/>
                    <a:gd name="connsiteY41" fmla="*/ 10119 h 10370"/>
                    <a:gd name="connsiteX42" fmla="*/ 8729 w 14310"/>
                    <a:gd name="connsiteY42" fmla="*/ 10153 h 10370"/>
                    <a:gd name="connsiteX43" fmla="*/ 7907 w 14310"/>
                    <a:gd name="connsiteY43" fmla="*/ 10197 h 10370"/>
                    <a:gd name="connsiteX44" fmla="*/ 7084 w 14310"/>
                    <a:gd name="connsiteY44" fmla="*/ 10219 h 10370"/>
                    <a:gd name="connsiteX45" fmla="*/ 6297 w 14310"/>
                    <a:gd name="connsiteY45" fmla="*/ 10242 h 10370"/>
                    <a:gd name="connsiteX46" fmla="*/ 5576 w 14310"/>
                    <a:gd name="connsiteY46" fmla="*/ 10275 h 10370"/>
                    <a:gd name="connsiteX47" fmla="*/ 4926 w 14310"/>
                    <a:gd name="connsiteY47" fmla="*/ 10275 h 10370"/>
                    <a:gd name="connsiteX48" fmla="*/ 4310 w 14310"/>
                    <a:gd name="connsiteY48" fmla="*/ 10275 h 10370"/>
                    <a:gd name="connsiteX49" fmla="*/ 3072 w 14310"/>
                    <a:gd name="connsiteY49" fmla="*/ 10370 h 10370"/>
                    <a:gd name="connsiteX0" fmla="*/ 2911 w 14512"/>
                    <a:gd name="connsiteY0" fmla="*/ 10291 h 10291"/>
                    <a:gd name="connsiteX1" fmla="*/ 5510 w 14512"/>
                    <a:gd name="connsiteY1" fmla="*/ 0 h 10291"/>
                    <a:gd name="connsiteX2" fmla="*/ 5848 w 14512"/>
                    <a:gd name="connsiteY2" fmla="*/ 275 h 10291"/>
                    <a:gd name="connsiteX3" fmla="*/ 6429 w 14512"/>
                    <a:gd name="connsiteY3" fmla="*/ 297 h 10291"/>
                    <a:gd name="connsiteX4" fmla="*/ 7047 w 14512"/>
                    <a:gd name="connsiteY4" fmla="*/ 308 h 10291"/>
                    <a:gd name="connsiteX5" fmla="*/ 7627 w 14512"/>
                    <a:gd name="connsiteY5" fmla="*/ 319 h 10291"/>
                    <a:gd name="connsiteX6" fmla="*/ 8177 w 14512"/>
                    <a:gd name="connsiteY6" fmla="*/ 319 h 10291"/>
                    <a:gd name="connsiteX7" fmla="*/ 8212 w 14512"/>
                    <a:gd name="connsiteY7" fmla="*/ 342 h 10291"/>
                    <a:gd name="connsiteX8" fmla="*/ 8280 w 14512"/>
                    <a:gd name="connsiteY8" fmla="*/ 397 h 10291"/>
                    <a:gd name="connsiteX9" fmla="*/ 8451 w 14512"/>
                    <a:gd name="connsiteY9" fmla="*/ 499 h 10291"/>
                    <a:gd name="connsiteX10" fmla="*/ 8623 w 14512"/>
                    <a:gd name="connsiteY10" fmla="*/ 644 h 10291"/>
                    <a:gd name="connsiteX11" fmla="*/ 8863 w 14512"/>
                    <a:gd name="connsiteY11" fmla="*/ 824 h 10291"/>
                    <a:gd name="connsiteX12" fmla="*/ 9134 w 14512"/>
                    <a:gd name="connsiteY12" fmla="*/ 1038 h 10291"/>
                    <a:gd name="connsiteX13" fmla="*/ 9409 w 14512"/>
                    <a:gd name="connsiteY13" fmla="*/ 1283 h 10291"/>
                    <a:gd name="connsiteX14" fmla="*/ 9718 w 14512"/>
                    <a:gd name="connsiteY14" fmla="*/ 1564 h 10291"/>
                    <a:gd name="connsiteX15" fmla="*/ 10093 w 14512"/>
                    <a:gd name="connsiteY15" fmla="*/ 1868 h 10291"/>
                    <a:gd name="connsiteX16" fmla="*/ 10472 w 14512"/>
                    <a:gd name="connsiteY16" fmla="*/ 2202 h 10291"/>
                    <a:gd name="connsiteX17" fmla="*/ 10814 w 14512"/>
                    <a:gd name="connsiteY17" fmla="*/ 2563 h 10291"/>
                    <a:gd name="connsiteX18" fmla="*/ 11191 w 14512"/>
                    <a:gd name="connsiteY18" fmla="*/ 2954 h 10291"/>
                    <a:gd name="connsiteX19" fmla="*/ 11567 w 14512"/>
                    <a:gd name="connsiteY19" fmla="*/ 3358 h 10291"/>
                    <a:gd name="connsiteX20" fmla="*/ 11977 w 14512"/>
                    <a:gd name="connsiteY20" fmla="*/ 3784 h 10291"/>
                    <a:gd name="connsiteX21" fmla="*/ 12320 w 14512"/>
                    <a:gd name="connsiteY21" fmla="*/ 4222 h 10291"/>
                    <a:gd name="connsiteX22" fmla="*/ 12696 w 14512"/>
                    <a:gd name="connsiteY22" fmla="*/ 4692 h 10291"/>
                    <a:gd name="connsiteX23" fmla="*/ 13038 w 14512"/>
                    <a:gd name="connsiteY23" fmla="*/ 5174 h 10291"/>
                    <a:gd name="connsiteX24" fmla="*/ 13347 w 14512"/>
                    <a:gd name="connsiteY24" fmla="*/ 5656 h 10291"/>
                    <a:gd name="connsiteX25" fmla="*/ 13655 w 14512"/>
                    <a:gd name="connsiteY25" fmla="*/ 6160 h 10291"/>
                    <a:gd name="connsiteX26" fmla="*/ 13896 w 14512"/>
                    <a:gd name="connsiteY26" fmla="*/ 6676 h 10291"/>
                    <a:gd name="connsiteX27" fmla="*/ 14101 w 14512"/>
                    <a:gd name="connsiteY27" fmla="*/ 7192 h 10291"/>
                    <a:gd name="connsiteX28" fmla="*/ 14307 w 14512"/>
                    <a:gd name="connsiteY28" fmla="*/ 7718 h 10291"/>
                    <a:gd name="connsiteX29" fmla="*/ 14409 w 14512"/>
                    <a:gd name="connsiteY29" fmla="*/ 8247 h 10291"/>
                    <a:gd name="connsiteX30" fmla="*/ 14479 w 14512"/>
                    <a:gd name="connsiteY30" fmla="*/ 8784 h 10291"/>
                    <a:gd name="connsiteX31" fmla="*/ 14512 w 14512"/>
                    <a:gd name="connsiteY31" fmla="*/ 9311 h 10291"/>
                    <a:gd name="connsiteX32" fmla="*/ 14443 w 14512"/>
                    <a:gd name="connsiteY32" fmla="*/ 9838 h 10291"/>
                    <a:gd name="connsiteX33" fmla="*/ 14376 w 14512"/>
                    <a:gd name="connsiteY33" fmla="*/ 9849 h 10291"/>
                    <a:gd name="connsiteX34" fmla="*/ 14136 w 14512"/>
                    <a:gd name="connsiteY34" fmla="*/ 9861 h 10291"/>
                    <a:gd name="connsiteX35" fmla="*/ 13759 w 14512"/>
                    <a:gd name="connsiteY35" fmla="*/ 9883 h 10291"/>
                    <a:gd name="connsiteX36" fmla="*/ 13314 w 14512"/>
                    <a:gd name="connsiteY36" fmla="*/ 9917 h 10291"/>
                    <a:gd name="connsiteX37" fmla="*/ 12732 w 14512"/>
                    <a:gd name="connsiteY37" fmla="*/ 9950 h 10291"/>
                    <a:gd name="connsiteX38" fmla="*/ 12081 w 14512"/>
                    <a:gd name="connsiteY38" fmla="*/ 9983 h 10291"/>
                    <a:gd name="connsiteX39" fmla="*/ 11327 w 14512"/>
                    <a:gd name="connsiteY39" fmla="*/ 10028 h 10291"/>
                    <a:gd name="connsiteX40" fmla="*/ 10575 w 14512"/>
                    <a:gd name="connsiteY40" fmla="*/ 10075 h 10291"/>
                    <a:gd name="connsiteX41" fmla="*/ 9788 w 14512"/>
                    <a:gd name="connsiteY41" fmla="*/ 10119 h 10291"/>
                    <a:gd name="connsiteX42" fmla="*/ 8931 w 14512"/>
                    <a:gd name="connsiteY42" fmla="*/ 10153 h 10291"/>
                    <a:gd name="connsiteX43" fmla="*/ 8109 w 14512"/>
                    <a:gd name="connsiteY43" fmla="*/ 10197 h 10291"/>
                    <a:gd name="connsiteX44" fmla="*/ 7286 w 14512"/>
                    <a:gd name="connsiteY44" fmla="*/ 10219 h 10291"/>
                    <a:gd name="connsiteX45" fmla="*/ 6499 w 14512"/>
                    <a:gd name="connsiteY45" fmla="*/ 10242 h 10291"/>
                    <a:gd name="connsiteX46" fmla="*/ 5778 w 14512"/>
                    <a:gd name="connsiteY46" fmla="*/ 10275 h 10291"/>
                    <a:gd name="connsiteX47" fmla="*/ 5128 w 14512"/>
                    <a:gd name="connsiteY47" fmla="*/ 10275 h 10291"/>
                    <a:gd name="connsiteX48" fmla="*/ 4512 w 14512"/>
                    <a:gd name="connsiteY48" fmla="*/ 10275 h 10291"/>
                    <a:gd name="connsiteX49" fmla="*/ 2911 w 14512"/>
                    <a:gd name="connsiteY49" fmla="*/ 10291 h 1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4512" h="10291">
                      <a:moveTo>
                        <a:pt x="2911" y="10291"/>
                      </a:moveTo>
                      <a:cubicBezTo>
                        <a:pt x="-1082" y="5196"/>
                        <a:pt x="-1631" y="378"/>
                        <a:pt x="5510" y="0"/>
                      </a:cubicBezTo>
                      <a:lnTo>
                        <a:pt x="5848" y="275"/>
                      </a:lnTo>
                      <a:lnTo>
                        <a:pt x="6429" y="297"/>
                      </a:lnTo>
                      <a:lnTo>
                        <a:pt x="7047" y="308"/>
                      </a:lnTo>
                      <a:lnTo>
                        <a:pt x="7627" y="319"/>
                      </a:lnTo>
                      <a:lnTo>
                        <a:pt x="8177" y="319"/>
                      </a:lnTo>
                      <a:cubicBezTo>
                        <a:pt x="8189" y="327"/>
                        <a:pt x="8201" y="334"/>
                        <a:pt x="8212" y="342"/>
                      </a:cubicBezTo>
                      <a:cubicBezTo>
                        <a:pt x="8234" y="360"/>
                        <a:pt x="8257" y="379"/>
                        <a:pt x="8280" y="397"/>
                      </a:cubicBezTo>
                      <a:lnTo>
                        <a:pt x="8451" y="499"/>
                      </a:lnTo>
                      <a:lnTo>
                        <a:pt x="8623" y="644"/>
                      </a:lnTo>
                      <a:lnTo>
                        <a:pt x="8863" y="824"/>
                      </a:lnTo>
                      <a:lnTo>
                        <a:pt x="9134" y="1038"/>
                      </a:lnTo>
                      <a:lnTo>
                        <a:pt x="9409" y="1283"/>
                      </a:lnTo>
                      <a:lnTo>
                        <a:pt x="9718" y="1564"/>
                      </a:lnTo>
                      <a:lnTo>
                        <a:pt x="10093" y="1868"/>
                      </a:lnTo>
                      <a:lnTo>
                        <a:pt x="10472" y="2202"/>
                      </a:lnTo>
                      <a:lnTo>
                        <a:pt x="10814" y="2563"/>
                      </a:lnTo>
                      <a:lnTo>
                        <a:pt x="11191" y="2954"/>
                      </a:lnTo>
                      <a:lnTo>
                        <a:pt x="11567" y="3358"/>
                      </a:lnTo>
                      <a:lnTo>
                        <a:pt x="11977" y="3784"/>
                      </a:lnTo>
                      <a:cubicBezTo>
                        <a:pt x="12092" y="3929"/>
                        <a:pt x="12205" y="4076"/>
                        <a:pt x="12320" y="4222"/>
                      </a:cubicBezTo>
                      <a:lnTo>
                        <a:pt x="12696" y="4692"/>
                      </a:lnTo>
                      <a:lnTo>
                        <a:pt x="13038" y="5174"/>
                      </a:lnTo>
                      <a:cubicBezTo>
                        <a:pt x="13140" y="5335"/>
                        <a:pt x="13244" y="5495"/>
                        <a:pt x="13347" y="5656"/>
                      </a:cubicBezTo>
                      <a:cubicBezTo>
                        <a:pt x="13451" y="5824"/>
                        <a:pt x="13553" y="5993"/>
                        <a:pt x="13655" y="6160"/>
                      </a:cubicBezTo>
                      <a:cubicBezTo>
                        <a:pt x="13737" y="6331"/>
                        <a:pt x="13816" y="6504"/>
                        <a:pt x="13896" y="6676"/>
                      </a:cubicBezTo>
                      <a:cubicBezTo>
                        <a:pt x="13965" y="6847"/>
                        <a:pt x="14033" y="7020"/>
                        <a:pt x="14101" y="7192"/>
                      </a:cubicBezTo>
                      <a:cubicBezTo>
                        <a:pt x="14170" y="7369"/>
                        <a:pt x="14237" y="7544"/>
                        <a:pt x="14307" y="7718"/>
                      </a:cubicBezTo>
                      <a:cubicBezTo>
                        <a:pt x="14340" y="7894"/>
                        <a:pt x="14376" y="8070"/>
                        <a:pt x="14409" y="8247"/>
                      </a:cubicBezTo>
                      <a:cubicBezTo>
                        <a:pt x="14432" y="8425"/>
                        <a:pt x="14455" y="8604"/>
                        <a:pt x="14479" y="8784"/>
                      </a:cubicBezTo>
                      <a:cubicBezTo>
                        <a:pt x="14489" y="8959"/>
                        <a:pt x="14501" y="9136"/>
                        <a:pt x="14512" y="9311"/>
                      </a:cubicBezTo>
                      <a:cubicBezTo>
                        <a:pt x="14489" y="9486"/>
                        <a:pt x="14467" y="9662"/>
                        <a:pt x="14443" y="9838"/>
                      </a:cubicBezTo>
                      <a:cubicBezTo>
                        <a:pt x="14421" y="9842"/>
                        <a:pt x="14398" y="9845"/>
                        <a:pt x="14376" y="9849"/>
                      </a:cubicBezTo>
                      <a:lnTo>
                        <a:pt x="14136" y="9861"/>
                      </a:lnTo>
                      <a:lnTo>
                        <a:pt x="13759" y="9883"/>
                      </a:lnTo>
                      <a:lnTo>
                        <a:pt x="13314" y="9917"/>
                      </a:lnTo>
                      <a:lnTo>
                        <a:pt x="12732" y="9950"/>
                      </a:lnTo>
                      <a:lnTo>
                        <a:pt x="12081" y="9983"/>
                      </a:lnTo>
                      <a:lnTo>
                        <a:pt x="11327" y="10028"/>
                      </a:lnTo>
                      <a:lnTo>
                        <a:pt x="10575" y="10075"/>
                      </a:lnTo>
                      <a:lnTo>
                        <a:pt x="9788" y="10119"/>
                      </a:lnTo>
                      <a:lnTo>
                        <a:pt x="8931" y="10153"/>
                      </a:lnTo>
                      <a:lnTo>
                        <a:pt x="8109" y="10197"/>
                      </a:lnTo>
                      <a:lnTo>
                        <a:pt x="7286" y="10219"/>
                      </a:lnTo>
                      <a:lnTo>
                        <a:pt x="6499" y="10242"/>
                      </a:lnTo>
                      <a:lnTo>
                        <a:pt x="5778" y="10275"/>
                      </a:lnTo>
                      <a:lnTo>
                        <a:pt x="5128" y="10275"/>
                      </a:lnTo>
                      <a:lnTo>
                        <a:pt x="4512" y="10275"/>
                      </a:lnTo>
                      <a:lnTo>
                        <a:pt x="2911" y="10291"/>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3" name="Freeform 25"/>
                <p:cNvSpPr>
                  <a:spLocks/>
                </p:cNvSpPr>
                <p:nvPr/>
              </p:nvSpPr>
              <p:spPr bwMode="auto">
                <a:xfrm>
                  <a:off x="2258887" y="3451656"/>
                  <a:ext cx="358774" cy="1354180"/>
                </a:xfrm>
                <a:custGeom>
                  <a:avLst/>
                  <a:gdLst>
                    <a:gd name="connsiteX0" fmla="*/ 7766 w 10000"/>
                    <a:gd name="connsiteY0" fmla="*/ 0 h 13224"/>
                    <a:gd name="connsiteX1" fmla="*/ 6805 w 10000"/>
                    <a:gd name="connsiteY1" fmla="*/ 3224 h 13224"/>
                    <a:gd name="connsiteX2" fmla="*/ 7095 w 10000"/>
                    <a:gd name="connsiteY2" fmla="*/ 3224 h 13224"/>
                    <a:gd name="connsiteX3" fmla="*/ 7407 w 10000"/>
                    <a:gd name="connsiteY3" fmla="*/ 3246 h 13224"/>
                    <a:gd name="connsiteX4" fmla="*/ 7759 w 10000"/>
                    <a:gd name="connsiteY4" fmla="*/ 3290 h 13224"/>
                    <a:gd name="connsiteX5" fmla="*/ 8133 w 10000"/>
                    <a:gd name="connsiteY5" fmla="*/ 3334 h 13224"/>
                    <a:gd name="connsiteX6" fmla="*/ 8527 w 10000"/>
                    <a:gd name="connsiteY6" fmla="*/ 3412 h 13224"/>
                    <a:gd name="connsiteX7" fmla="*/ 8921 w 10000"/>
                    <a:gd name="connsiteY7" fmla="*/ 3522 h 13224"/>
                    <a:gd name="connsiteX8" fmla="*/ 9274 w 10000"/>
                    <a:gd name="connsiteY8" fmla="*/ 3654 h 13224"/>
                    <a:gd name="connsiteX9" fmla="*/ 9668 w 10000"/>
                    <a:gd name="connsiteY9" fmla="*/ 3831 h 13224"/>
                    <a:gd name="connsiteX10" fmla="*/ 10000 w 10000"/>
                    <a:gd name="connsiteY10" fmla="*/ 4041 h 13224"/>
                    <a:gd name="connsiteX11" fmla="*/ 9979 w 10000"/>
                    <a:gd name="connsiteY11" fmla="*/ 4063 h 13224"/>
                    <a:gd name="connsiteX12" fmla="*/ 9959 w 10000"/>
                    <a:gd name="connsiteY12" fmla="*/ 4140 h 13224"/>
                    <a:gd name="connsiteX13" fmla="*/ 9855 w 10000"/>
                    <a:gd name="connsiteY13" fmla="*/ 4438 h 13224"/>
                    <a:gd name="connsiteX14" fmla="*/ 9772 w 10000"/>
                    <a:gd name="connsiteY14" fmla="*/ 4626 h 13224"/>
                    <a:gd name="connsiteX15" fmla="*/ 9668 w 10000"/>
                    <a:gd name="connsiteY15" fmla="*/ 4869 h 13224"/>
                    <a:gd name="connsiteX16" fmla="*/ 9564 w 10000"/>
                    <a:gd name="connsiteY16" fmla="*/ 5111 h 13224"/>
                    <a:gd name="connsiteX17" fmla="*/ 9440 w 10000"/>
                    <a:gd name="connsiteY17" fmla="*/ 5398 h 13224"/>
                    <a:gd name="connsiteX18" fmla="*/ 9295 w 10000"/>
                    <a:gd name="connsiteY18" fmla="*/ 5685 h 13224"/>
                    <a:gd name="connsiteX19" fmla="*/ 9149 w 10000"/>
                    <a:gd name="connsiteY19" fmla="*/ 5994 h 13224"/>
                    <a:gd name="connsiteX20" fmla="*/ 8797 w 10000"/>
                    <a:gd name="connsiteY20" fmla="*/ 6613 h 13224"/>
                    <a:gd name="connsiteX21" fmla="*/ 8610 w 10000"/>
                    <a:gd name="connsiteY21" fmla="*/ 6922 h 13224"/>
                    <a:gd name="connsiteX22" fmla="*/ 8402 w 10000"/>
                    <a:gd name="connsiteY22" fmla="*/ 7220 h 13224"/>
                    <a:gd name="connsiteX23" fmla="*/ 8216 w 10000"/>
                    <a:gd name="connsiteY23" fmla="*/ 7507 h 13224"/>
                    <a:gd name="connsiteX24" fmla="*/ 7988 w 10000"/>
                    <a:gd name="connsiteY24" fmla="*/ 7771 h 13224"/>
                    <a:gd name="connsiteX25" fmla="*/ 7739 w 10000"/>
                    <a:gd name="connsiteY25" fmla="*/ 8003 h 13224"/>
                    <a:gd name="connsiteX26" fmla="*/ 7510 w 10000"/>
                    <a:gd name="connsiteY26" fmla="*/ 8213 h 13224"/>
                    <a:gd name="connsiteX27" fmla="*/ 7261 w 10000"/>
                    <a:gd name="connsiteY27" fmla="*/ 8401 h 13224"/>
                    <a:gd name="connsiteX28" fmla="*/ 7012 w 10000"/>
                    <a:gd name="connsiteY28" fmla="*/ 8533 h 13224"/>
                    <a:gd name="connsiteX29" fmla="*/ 6743 w 10000"/>
                    <a:gd name="connsiteY29" fmla="*/ 8632 h 13224"/>
                    <a:gd name="connsiteX30" fmla="*/ 6473 w 10000"/>
                    <a:gd name="connsiteY30" fmla="*/ 8677 h 13224"/>
                    <a:gd name="connsiteX31" fmla="*/ 6266 w 10000"/>
                    <a:gd name="connsiteY31" fmla="*/ 8677 h 13224"/>
                    <a:gd name="connsiteX32" fmla="*/ 6037 w 10000"/>
                    <a:gd name="connsiteY32" fmla="*/ 8643 h 13224"/>
                    <a:gd name="connsiteX33" fmla="*/ 5788 w 10000"/>
                    <a:gd name="connsiteY33" fmla="*/ 8577 h 13224"/>
                    <a:gd name="connsiteX34" fmla="*/ 5519 w 10000"/>
                    <a:gd name="connsiteY34" fmla="*/ 8500 h 13224"/>
                    <a:gd name="connsiteX35" fmla="*/ 5249 w 10000"/>
                    <a:gd name="connsiteY35" fmla="*/ 8401 h 13224"/>
                    <a:gd name="connsiteX36" fmla="*/ 4979 w 10000"/>
                    <a:gd name="connsiteY36" fmla="*/ 8290 h 13224"/>
                    <a:gd name="connsiteX37" fmla="*/ 4730 w 10000"/>
                    <a:gd name="connsiteY37" fmla="*/ 8180 h 13224"/>
                    <a:gd name="connsiteX38" fmla="*/ 4481 w 10000"/>
                    <a:gd name="connsiteY38" fmla="*/ 8069 h 13224"/>
                    <a:gd name="connsiteX39" fmla="*/ 4274 w 10000"/>
                    <a:gd name="connsiteY39" fmla="*/ 7970 h 13224"/>
                    <a:gd name="connsiteX40" fmla="*/ 4129 w 10000"/>
                    <a:gd name="connsiteY40" fmla="*/ 7871 h 13224"/>
                    <a:gd name="connsiteX41" fmla="*/ 4025 w 10000"/>
                    <a:gd name="connsiteY41" fmla="*/ 7805 h 13224"/>
                    <a:gd name="connsiteX42" fmla="*/ 3983 w 10000"/>
                    <a:gd name="connsiteY42" fmla="*/ 7749 h 13224"/>
                    <a:gd name="connsiteX43" fmla="*/ 3983 w 10000"/>
                    <a:gd name="connsiteY43" fmla="*/ 7782 h 13224"/>
                    <a:gd name="connsiteX44" fmla="*/ 4004 w 10000"/>
                    <a:gd name="connsiteY44" fmla="*/ 7860 h 13224"/>
                    <a:gd name="connsiteX45" fmla="*/ 4025 w 10000"/>
                    <a:gd name="connsiteY45" fmla="*/ 7981 h 13224"/>
                    <a:gd name="connsiteX46" fmla="*/ 4066 w 10000"/>
                    <a:gd name="connsiteY46" fmla="*/ 8147 h 13224"/>
                    <a:gd name="connsiteX47" fmla="*/ 4129 w 10000"/>
                    <a:gd name="connsiteY47" fmla="*/ 8345 h 13224"/>
                    <a:gd name="connsiteX48" fmla="*/ 4191 w 10000"/>
                    <a:gd name="connsiteY48" fmla="*/ 8577 h 13224"/>
                    <a:gd name="connsiteX49" fmla="*/ 4253 w 10000"/>
                    <a:gd name="connsiteY49" fmla="*/ 8842 h 13224"/>
                    <a:gd name="connsiteX50" fmla="*/ 4336 w 10000"/>
                    <a:gd name="connsiteY50" fmla="*/ 9140 h 13224"/>
                    <a:gd name="connsiteX51" fmla="*/ 4398 w 10000"/>
                    <a:gd name="connsiteY51" fmla="*/ 9449 h 13224"/>
                    <a:gd name="connsiteX52" fmla="*/ 4481 w 10000"/>
                    <a:gd name="connsiteY52" fmla="*/ 9780 h 13224"/>
                    <a:gd name="connsiteX53" fmla="*/ 4585 w 10000"/>
                    <a:gd name="connsiteY53" fmla="*/ 10122 h 13224"/>
                    <a:gd name="connsiteX54" fmla="*/ 4647 w 10000"/>
                    <a:gd name="connsiteY54" fmla="*/ 10387 h 13224"/>
                    <a:gd name="connsiteX55" fmla="*/ 4730 w 10000"/>
                    <a:gd name="connsiteY55" fmla="*/ 10652 h 13224"/>
                    <a:gd name="connsiteX56" fmla="*/ 4793 w 10000"/>
                    <a:gd name="connsiteY56" fmla="*/ 10928 h 13224"/>
                    <a:gd name="connsiteX57" fmla="*/ 4834 w 10000"/>
                    <a:gd name="connsiteY57" fmla="*/ 11204 h 13224"/>
                    <a:gd name="connsiteX58" fmla="*/ 4876 w 10000"/>
                    <a:gd name="connsiteY58" fmla="*/ 11469 h 13224"/>
                    <a:gd name="connsiteX59" fmla="*/ 4938 w 10000"/>
                    <a:gd name="connsiteY59" fmla="*/ 11734 h 13224"/>
                    <a:gd name="connsiteX60" fmla="*/ 4979 w 10000"/>
                    <a:gd name="connsiteY60" fmla="*/ 11977 h 13224"/>
                    <a:gd name="connsiteX61" fmla="*/ 5000 w 10000"/>
                    <a:gd name="connsiteY61" fmla="*/ 12198 h 13224"/>
                    <a:gd name="connsiteX62" fmla="*/ 5041 w 10000"/>
                    <a:gd name="connsiteY62" fmla="*/ 12385 h 13224"/>
                    <a:gd name="connsiteX63" fmla="*/ 5062 w 10000"/>
                    <a:gd name="connsiteY63" fmla="*/ 12551 h 13224"/>
                    <a:gd name="connsiteX64" fmla="*/ 5062 w 10000"/>
                    <a:gd name="connsiteY64" fmla="*/ 12672 h 13224"/>
                    <a:gd name="connsiteX65" fmla="*/ 5083 w 10000"/>
                    <a:gd name="connsiteY65" fmla="*/ 12749 h 13224"/>
                    <a:gd name="connsiteX66" fmla="*/ 5083 w 10000"/>
                    <a:gd name="connsiteY66" fmla="*/ 12782 h 13224"/>
                    <a:gd name="connsiteX67" fmla="*/ 5041 w 10000"/>
                    <a:gd name="connsiteY67" fmla="*/ 12782 h 13224"/>
                    <a:gd name="connsiteX68" fmla="*/ 4896 w 10000"/>
                    <a:gd name="connsiteY68" fmla="*/ 12805 h 13224"/>
                    <a:gd name="connsiteX69" fmla="*/ 4689 w 10000"/>
                    <a:gd name="connsiteY69" fmla="*/ 12827 h 13224"/>
                    <a:gd name="connsiteX70" fmla="*/ 4419 w 10000"/>
                    <a:gd name="connsiteY70" fmla="*/ 12871 h 13224"/>
                    <a:gd name="connsiteX71" fmla="*/ 4108 w 10000"/>
                    <a:gd name="connsiteY71" fmla="*/ 12904 h 13224"/>
                    <a:gd name="connsiteX72" fmla="*/ 3734 w 10000"/>
                    <a:gd name="connsiteY72" fmla="*/ 12959 h 13224"/>
                    <a:gd name="connsiteX73" fmla="*/ 3361 w 10000"/>
                    <a:gd name="connsiteY73" fmla="*/ 13003 h 13224"/>
                    <a:gd name="connsiteX74" fmla="*/ 2967 w 10000"/>
                    <a:gd name="connsiteY74" fmla="*/ 13047 h 13224"/>
                    <a:gd name="connsiteX75" fmla="*/ 2573 w 10000"/>
                    <a:gd name="connsiteY75" fmla="*/ 13103 h 13224"/>
                    <a:gd name="connsiteX76" fmla="*/ 2199 w 10000"/>
                    <a:gd name="connsiteY76" fmla="*/ 13136 h 13224"/>
                    <a:gd name="connsiteX77" fmla="*/ 1846 w 10000"/>
                    <a:gd name="connsiteY77" fmla="*/ 13180 h 13224"/>
                    <a:gd name="connsiteX78" fmla="*/ 1535 w 10000"/>
                    <a:gd name="connsiteY78" fmla="*/ 13202 h 13224"/>
                    <a:gd name="connsiteX79" fmla="*/ 1266 w 10000"/>
                    <a:gd name="connsiteY79" fmla="*/ 13213 h 13224"/>
                    <a:gd name="connsiteX80" fmla="*/ 1079 w 10000"/>
                    <a:gd name="connsiteY80" fmla="*/ 13224 h 13224"/>
                    <a:gd name="connsiteX81" fmla="*/ 1058 w 10000"/>
                    <a:gd name="connsiteY81" fmla="*/ 13202 h 13224"/>
                    <a:gd name="connsiteX82" fmla="*/ 1037 w 10000"/>
                    <a:gd name="connsiteY82" fmla="*/ 13125 h 13224"/>
                    <a:gd name="connsiteX83" fmla="*/ 934 w 10000"/>
                    <a:gd name="connsiteY83" fmla="*/ 12827 h 13224"/>
                    <a:gd name="connsiteX84" fmla="*/ 871 w 10000"/>
                    <a:gd name="connsiteY84" fmla="*/ 12617 h 13224"/>
                    <a:gd name="connsiteX85" fmla="*/ 788 w 10000"/>
                    <a:gd name="connsiteY85" fmla="*/ 12363 h 13224"/>
                    <a:gd name="connsiteX86" fmla="*/ 705 w 10000"/>
                    <a:gd name="connsiteY86" fmla="*/ 12076 h 13224"/>
                    <a:gd name="connsiteX87" fmla="*/ 622 w 10000"/>
                    <a:gd name="connsiteY87" fmla="*/ 11756 h 13224"/>
                    <a:gd name="connsiteX88" fmla="*/ 539 w 10000"/>
                    <a:gd name="connsiteY88" fmla="*/ 11414 h 13224"/>
                    <a:gd name="connsiteX89" fmla="*/ 436 w 10000"/>
                    <a:gd name="connsiteY89" fmla="*/ 11039 h 13224"/>
                    <a:gd name="connsiteX90" fmla="*/ 353 w 10000"/>
                    <a:gd name="connsiteY90" fmla="*/ 10641 h 13224"/>
                    <a:gd name="connsiteX91" fmla="*/ 270 w 10000"/>
                    <a:gd name="connsiteY91" fmla="*/ 10222 h 13224"/>
                    <a:gd name="connsiteX92" fmla="*/ 207 w 10000"/>
                    <a:gd name="connsiteY92" fmla="*/ 9791 h 13224"/>
                    <a:gd name="connsiteX93" fmla="*/ 145 w 10000"/>
                    <a:gd name="connsiteY93" fmla="*/ 9339 h 13224"/>
                    <a:gd name="connsiteX94" fmla="*/ 62 w 10000"/>
                    <a:gd name="connsiteY94" fmla="*/ 8875 h 13224"/>
                    <a:gd name="connsiteX95" fmla="*/ 0 w 10000"/>
                    <a:gd name="connsiteY95" fmla="*/ 7937 h 13224"/>
                    <a:gd name="connsiteX96" fmla="*/ 0 w 10000"/>
                    <a:gd name="connsiteY96" fmla="*/ 7330 h 13224"/>
                    <a:gd name="connsiteX97" fmla="*/ 0 w 10000"/>
                    <a:gd name="connsiteY97" fmla="*/ 6789 h 13224"/>
                    <a:gd name="connsiteX98" fmla="*/ 0 w 10000"/>
                    <a:gd name="connsiteY98" fmla="*/ 6303 h 13224"/>
                    <a:gd name="connsiteX99" fmla="*/ 21 w 10000"/>
                    <a:gd name="connsiteY99" fmla="*/ 5862 h 13224"/>
                    <a:gd name="connsiteX100" fmla="*/ 41 w 10000"/>
                    <a:gd name="connsiteY100" fmla="*/ 5476 h 13224"/>
                    <a:gd name="connsiteX101" fmla="*/ 62 w 10000"/>
                    <a:gd name="connsiteY101" fmla="*/ 5133 h 13224"/>
                    <a:gd name="connsiteX102" fmla="*/ 104 w 10000"/>
                    <a:gd name="connsiteY102" fmla="*/ 4835 h 13224"/>
                    <a:gd name="connsiteX103" fmla="*/ 145 w 10000"/>
                    <a:gd name="connsiteY103" fmla="*/ 4593 h 13224"/>
                    <a:gd name="connsiteX104" fmla="*/ 166 w 10000"/>
                    <a:gd name="connsiteY104" fmla="*/ 4394 h 13224"/>
                    <a:gd name="connsiteX105" fmla="*/ 207 w 10000"/>
                    <a:gd name="connsiteY105" fmla="*/ 4239 h 13224"/>
                    <a:gd name="connsiteX106" fmla="*/ 228 w 10000"/>
                    <a:gd name="connsiteY106" fmla="*/ 4129 h 13224"/>
                    <a:gd name="connsiteX107" fmla="*/ 249 w 10000"/>
                    <a:gd name="connsiteY107" fmla="*/ 4074 h 13224"/>
                    <a:gd name="connsiteX108" fmla="*/ 249 w 10000"/>
                    <a:gd name="connsiteY108" fmla="*/ 4041 h 13224"/>
                    <a:gd name="connsiteX109" fmla="*/ 2967 w 10000"/>
                    <a:gd name="connsiteY109" fmla="*/ 3809 h 13224"/>
                    <a:gd name="connsiteX110" fmla="*/ 3008 w 10000"/>
                    <a:gd name="connsiteY110" fmla="*/ 3831 h 13224"/>
                    <a:gd name="connsiteX111" fmla="*/ 3091 w 10000"/>
                    <a:gd name="connsiteY111" fmla="*/ 3864 h 13224"/>
                    <a:gd name="connsiteX112" fmla="*/ 3237 w 10000"/>
                    <a:gd name="connsiteY112" fmla="*/ 3930 h 13224"/>
                    <a:gd name="connsiteX113" fmla="*/ 3423 w 10000"/>
                    <a:gd name="connsiteY113" fmla="*/ 4019 h 13224"/>
                    <a:gd name="connsiteX114" fmla="*/ 3672 w 10000"/>
                    <a:gd name="connsiteY114" fmla="*/ 4129 h 13224"/>
                    <a:gd name="connsiteX115" fmla="*/ 3942 w 10000"/>
                    <a:gd name="connsiteY115" fmla="*/ 4262 h 13224"/>
                    <a:gd name="connsiteX116" fmla="*/ 4212 w 10000"/>
                    <a:gd name="connsiteY116" fmla="*/ 4405 h 13224"/>
                    <a:gd name="connsiteX117" fmla="*/ 4544 w 10000"/>
                    <a:gd name="connsiteY117" fmla="*/ 4549 h 13224"/>
                    <a:gd name="connsiteX118" fmla="*/ 4855 w 10000"/>
                    <a:gd name="connsiteY118" fmla="*/ 4725 h 13224"/>
                    <a:gd name="connsiteX119" fmla="*/ 5187 w 10000"/>
                    <a:gd name="connsiteY119" fmla="*/ 4902 h 13224"/>
                    <a:gd name="connsiteX120" fmla="*/ 5498 w 10000"/>
                    <a:gd name="connsiteY120" fmla="*/ 5089 h 13224"/>
                    <a:gd name="connsiteX121" fmla="*/ 5539 w 10000"/>
                    <a:gd name="connsiteY121" fmla="*/ 5078 h 13224"/>
                    <a:gd name="connsiteX122" fmla="*/ 5581 w 10000"/>
                    <a:gd name="connsiteY122" fmla="*/ 5012 h 13224"/>
                    <a:gd name="connsiteX123" fmla="*/ 5622 w 10000"/>
                    <a:gd name="connsiteY123" fmla="*/ 4902 h 13224"/>
                    <a:gd name="connsiteX124" fmla="*/ 5685 w 10000"/>
                    <a:gd name="connsiteY124" fmla="*/ 4758 h 13224"/>
                    <a:gd name="connsiteX125" fmla="*/ 5747 w 10000"/>
                    <a:gd name="connsiteY125" fmla="*/ 4582 h 13224"/>
                    <a:gd name="connsiteX126" fmla="*/ 5809 w 10000"/>
                    <a:gd name="connsiteY126" fmla="*/ 4394 h 13224"/>
                    <a:gd name="connsiteX127" fmla="*/ 5892 w 10000"/>
                    <a:gd name="connsiteY127" fmla="*/ 4184 h 13224"/>
                    <a:gd name="connsiteX128" fmla="*/ 5954 w 10000"/>
                    <a:gd name="connsiteY128" fmla="*/ 3975 h 13224"/>
                    <a:gd name="connsiteX129" fmla="*/ 6037 w 10000"/>
                    <a:gd name="connsiteY129" fmla="*/ 3765 h 13224"/>
                    <a:gd name="connsiteX130" fmla="*/ 6100 w 10000"/>
                    <a:gd name="connsiteY130" fmla="*/ 3566 h 13224"/>
                    <a:gd name="connsiteX131" fmla="*/ 6183 w 10000"/>
                    <a:gd name="connsiteY131" fmla="*/ 3390 h 13224"/>
                    <a:gd name="connsiteX132" fmla="*/ 6245 w 10000"/>
                    <a:gd name="connsiteY132" fmla="*/ 3235 h 13224"/>
                    <a:gd name="connsiteX133" fmla="*/ 6286 w 10000"/>
                    <a:gd name="connsiteY133" fmla="*/ 3235 h 13224"/>
                    <a:gd name="connsiteX134" fmla="*/ 6411 w 10000"/>
                    <a:gd name="connsiteY134" fmla="*/ 3224 h 13224"/>
                    <a:gd name="connsiteX135" fmla="*/ 7766 w 10000"/>
                    <a:gd name="connsiteY135" fmla="*/ 0 h 13224"/>
                    <a:gd name="connsiteX0" fmla="*/ 7766 w 10000"/>
                    <a:gd name="connsiteY0" fmla="*/ 0 h 13224"/>
                    <a:gd name="connsiteX1" fmla="*/ 6805 w 10000"/>
                    <a:gd name="connsiteY1" fmla="*/ 3224 h 13224"/>
                    <a:gd name="connsiteX2" fmla="*/ 7407 w 10000"/>
                    <a:gd name="connsiteY2" fmla="*/ 3246 h 13224"/>
                    <a:gd name="connsiteX3" fmla="*/ 7759 w 10000"/>
                    <a:gd name="connsiteY3" fmla="*/ 3290 h 13224"/>
                    <a:gd name="connsiteX4" fmla="*/ 8133 w 10000"/>
                    <a:gd name="connsiteY4" fmla="*/ 3334 h 13224"/>
                    <a:gd name="connsiteX5" fmla="*/ 8527 w 10000"/>
                    <a:gd name="connsiteY5" fmla="*/ 3412 h 13224"/>
                    <a:gd name="connsiteX6" fmla="*/ 8921 w 10000"/>
                    <a:gd name="connsiteY6" fmla="*/ 3522 h 13224"/>
                    <a:gd name="connsiteX7" fmla="*/ 9274 w 10000"/>
                    <a:gd name="connsiteY7" fmla="*/ 3654 h 13224"/>
                    <a:gd name="connsiteX8" fmla="*/ 9668 w 10000"/>
                    <a:gd name="connsiteY8" fmla="*/ 3831 h 13224"/>
                    <a:gd name="connsiteX9" fmla="*/ 10000 w 10000"/>
                    <a:gd name="connsiteY9" fmla="*/ 4041 h 13224"/>
                    <a:gd name="connsiteX10" fmla="*/ 9979 w 10000"/>
                    <a:gd name="connsiteY10" fmla="*/ 4063 h 13224"/>
                    <a:gd name="connsiteX11" fmla="*/ 9959 w 10000"/>
                    <a:gd name="connsiteY11" fmla="*/ 4140 h 13224"/>
                    <a:gd name="connsiteX12" fmla="*/ 9855 w 10000"/>
                    <a:gd name="connsiteY12" fmla="*/ 4438 h 13224"/>
                    <a:gd name="connsiteX13" fmla="*/ 9772 w 10000"/>
                    <a:gd name="connsiteY13" fmla="*/ 4626 h 13224"/>
                    <a:gd name="connsiteX14" fmla="*/ 9668 w 10000"/>
                    <a:gd name="connsiteY14" fmla="*/ 4869 h 13224"/>
                    <a:gd name="connsiteX15" fmla="*/ 9564 w 10000"/>
                    <a:gd name="connsiteY15" fmla="*/ 5111 h 13224"/>
                    <a:gd name="connsiteX16" fmla="*/ 9440 w 10000"/>
                    <a:gd name="connsiteY16" fmla="*/ 5398 h 13224"/>
                    <a:gd name="connsiteX17" fmla="*/ 9295 w 10000"/>
                    <a:gd name="connsiteY17" fmla="*/ 5685 h 13224"/>
                    <a:gd name="connsiteX18" fmla="*/ 9149 w 10000"/>
                    <a:gd name="connsiteY18" fmla="*/ 5994 h 13224"/>
                    <a:gd name="connsiteX19" fmla="*/ 8797 w 10000"/>
                    <a:gd name="connsiteY19" fmla="*/ 6613 h 13224"/>
                    <a:gd name="connsiteX20" fmla="*/ 8610 w 10000"/>
                    <a:gd name="connsiteY20" fmla="*/ 6922 h 13224"/>
                    <a:gd name="connsiteX21" fmla="*/ 8402 w 10000"/>
                    <a:gd name="connsiteY21" fmla="*/ 7220 h 13224"/>
                    <a:gd name="connsiteX22" fmla="*/ 8216 w 10000"/>
                    <a:gd name="connsiteY22" fmla="*/ 7507 h 13224"/>
                    <a:gd name="connsiteX23" fmla="*/ 7988 w 10000"/>
                    <a:gd name="connsiteY23" fmla="*/ 7771 h 13224"/>
                    <a:gd name="connsiteX24" fmla="*/ 7739 w 10000"/>
                    <a:gd name="connsiteY24" fmla="*/ 8003 h 13224"/>
                    <a:gd name="connsiteX25" fmla="*/ 7510 w 10000"/>
                    <a:gd name="connsiteY25" fmla="*/ 8213 h 13224"/>
                    <a:gd name="connsiteX26" fmla="*/ 7261 w 10000"/>
                    <a:gd name="connsiteY26" fmla="*/ 8401 h 13224"/>
                    <a:gd name="connsiteX27" fmla="*/ 7012 w 10000"/>
                    <a:gd name="connsiteY27" fmla="*/ 8533 h 13224"/>
                    <a:gd name="connsiteX28" fmla="*/ 6743 w 10000"/>
                    <a:gd name="connsiteY28" fmla="*/ 8632 h 13224"/>
                    <a:gd name="connsiteX29" fmla="*/ 6473 w 10000"/>
                    <a:gd name="connsiteY29" fmla="*/ 8677 h 13224"/>
                    <a:gd name="connsiteX30" fmla="*/ 6266 w 10000"/>
                    <a:gd name="connsiteY30" fmla="*/ 8677 h 13224"/>
                    <a:gd name="connsiteX31" fmla="*/ 6037 w 10000"/>
                    <a:gd name="connsiteY31" fmla="*/ 8643 h 13224"/>
                    <a:gd name="connsiteX32" fmla="*/ 5788 w 10000"/>
                    <a:gd name="connsiteY32" fmla="*/ 8577 h 13224"/>
                    <a:gd name="connsiteX33" fmla="*/ 5519 w 10000"/>
                    <a:gd name="connsiteY33" fmla="*/ 8500 h 13224"/>
                    <a:gd name="connsiteX34" fmla="*/ 5249 w 10000"/>
                    <a:gd name="connsiteY34" fmla="*/ 8401 h 13224"/>
                    <a:gd name="connsiteX35" fmla="*/ 4979 w 10000"/>
                    <a:gd name="connsiteY35" fmla="*/ 8290 h 13224"/>
                    <a:gd name="connsiteX36" fmla="*/ 4730 w 10000"/>
                    <a:gd name="connsiteY36" fmla="*/ 8180 h 13224"/>
                    <a:gd name="connsiteX37" fmla="*/ 4481 w 10000"/>
                    <a:gd name="connsiteY37" fmla="*/ 8069 h 13224"/>
                    <a:gd name="connsiteX38" fmla="*/ 4274 w 10000"/>
                    <a:gd name="connsiteY38" fmla="*/ 7970 h 13224"/>
                    <a:gd name="connsiteX39" fmla="*/ 4129 w 10000"/>
                    <a:gd name="connsiteY39" fmla="*/ 7871 h 13224"/>
                    <a:gd name="connsiteX40" fmla="*/ 4025 w 10000"/>
                    <a:gd name="connsiteY40" fmla="*/ 7805 h 13224"/>
                    <a:gd name="connsiteX41" fmla="*/ 3983 w 10000"/>
                    <a:gd name="connsiteY41" fmla="*/ 7749 h 13224"/>
                    <a:gd name="connsiteX42" fmla="*/ 3983 w 10000"/>
                    <a:gd name="connsiteY42" fmla="*/ 7782 h 13224"/>
                    <a:gd name="connsiteX43" fmla="*/ 4004 w 10000"/>
                    <a:gd name="connsiteY43" fmla="*/ 7860 h 13224"/>
                    <a:gd name="connsiteX44" fmla="*/ 4025 w 10000"/>
                    <a:gd name="connsiteY44" fmla="*/ 7981 h 13224"/>
                    <a:gd name="connsiteX45" fmla="*/ 4066 w 10000"/>
                    <a:gd name="connsiteY45" fmla="*/ 8147 h 13224"/>
                    <a:gd name="connsiteX46" fmla="*/ 4129 w 10000"/>
                    <a:gd name="connsiteY46" fmla="*/ 8345 h 13224"/>
                    <a:gd name="connsiteX47" fmla="*/ 4191 w 10000"/>
                    <a:gd name="connsiteY47" fmla="*/ 8577 h 13224"/>
                    <a:gd name="connsiteX48" fmla="*/ 4253 w 10000"/>
                    <a:gd name="connsiteY48" fmla="*/ 8842 h 13224"/>
                    <a:gd name="connsiteX49" fmla="*/ 4336 w 10000"/>
                    <a:gd name="connsiteY49" fmla="*/ 9140 h 13224"/>
                    <a:gd name="connsiteX50" fmla="*/ 4398 w 10000"/>
                    <a:gd name="connsiteY50" fmla="*/ 9449 h 13224"/>
                    <a:gd name="connsiteX51" fmla="*/ 4481 w 10000"/>
                    <a:gd name="connsiteY51" fmla="*/ 9780 h 13224"/>
                    <a:gd name="connsiteX52" fmla="*/ 4585 w 10000"/>
                    <a:gd name="connsiteY52" fmla="*/ 10122 h 13224"/>
                    <a:gd name="connsiteX53" fmla="*/ 4647 w 10000"/>
                    <a:gd name="connsiteY53" fmla="*/ 10387 h 13224"/>
                    <a:gd name="connsiteX54" fmla="*/ 4730 w 10000"/>
                    <a:gd name="connsiteY54" fmla="*/ 10652 h 13224"/>
                    <a:gd name="connsiteX55" fmla="*/ 4793 w 10000"/>
                    <a:gd name="connsiteY55" fmla="*/ 10928 h 13224"/>
                    <a:gd name="connsiteX56" fmla="*/ 4834 w 10000"/>
                    <a:gd name="connsiteY56" fmla="*/ 11204 h 13224"/>
                    <a:gd name="connsiteX57" fmla="*/ 4876 w 10000"/>
                    <a:gd name="connsiteY57" fmla="*/ 11469 h 13224"/>
                    <a:gd name="connsiteX58" fmla="*/ 4938 w 10000"/>
                    <a:gd name="connsiteY58" fmla="*/ 11734 h 13224"/>
                    <a:gd name="connsiteX59" fmla="*/ 4979 w 10000"/>
                    <a:gd name="connsiteY59" fmla="*/ 11977 h 13224"/>
                    <a:gd name="connsiteX60" fmla="*/ 5000 w 10000"/>
                    <a:gd name="connsiteY60" fmla="*/ 12198 h 13224"/>
                    <a:gd name="connsiteX61" fmla="*/ 5041 w 10000"/>
                    <a:gd name="connsiteY61" fmla="*/ 12385 h 13224"/>
                    <a:gd name="connsiteX62" fmla="*/ 5062 w 10000"/>
                    <a:gd name="connsiteY62" fmla="*/ 12551 h 13224"/>
                    <a:gd name="connsiteX63" fmla="*/ 5062 w 10000"/>
                    <a:gd name="connsiteY63" fmla="*/ 12672 h 13224"/>
                    <a:gd name="connsiteX64" fmla="*/ 5083 w 10000"/>
                    <a:gd name="connsiteY64" fmla="*/ 12749 h 13224"/>
                    <a:gd name="connsiteX65" fmla="*/ 5083 w 10000"/>
                    <a:gd name="connsiteY65" fmla="*/ 12782 h 13224"/>
                    <a:gd name="connsiteX66" fmla="*/ 5041 w 10000"/>
                    <a:gd name="connsiteY66" fmla="*/ 12782 h 13224"/>
                    <a:gd name="connsiteX67" fmla="*/ 4896 w 10000"/>
                    <a:gd name="connsiteY67" fmla="*/ 12805 h 13224"/>
                    <a:gd name="connsiteX68" fmla="*/ 4689 w 10000"/>
                    <a:gd name="connsiteY68" fmla="*/ 12827 h 13224"/>
                    <a:gd name="connsiteX69" fmla="*/ 4419 w 10000"/>
                    <a:gd name="connsiteY69" fmla="*/ 12871 h 13224"/>
                    <a:gd name="connsiteX70" fmla="*/ 4108 w 10000"/>
                    <a:gd name="connsiteY70" fmla="*/ 12904 h 13224"/>
                    <a:gd name="connsiteX71" fmla="*/ 3734 w 10000"/>
                    <a:gd name="connsiteY71" fmla="*/ 12959 h 13224"/>
                    <a:gd name="connsiteX72" fmla="*/ 3361 w 10000"/>
                    <a:gd name="connsiteY72" fmla="*/ 13003 h 13224"/>
                    <a:gd name="connsiteX73" fmla="*/ 2967 w 10000"/>
                    <a:gd name="connsiteY73" fmla="*/ 13047 h 13224"/>
                    <a:gd name="connsiteX74" fmla="*/ 2573 w 10000"/>
                    <a:gd name="connsiteY74" fmla="*/ 13103 h 13224"/>
                    <a:gd name="connsiteX75" fmla="*/ 2199 w 10000"/>
                    <a:gd name="connsiteY75" fmla="*/ 13136 h 13224"/>
                    <a:gd name="connsiteX76" fmla="*/ 1846 w 10000"/>
                    <a:gd name="connsiteY76" fmla="*/ 13180 h 13224"/>
                    <a:gd name="connsiteX77" fmla="*/ 1535 w 10000"/>
                    <a:gd name="connsiteY77" fmla="*/ 13202 h 13224"/>
                    <a:gd name="connsiteX78" fmla="*/ 1266 w 10000"/>
                    <a:gd name="connsiteY78" fmla="*/ 13213 h 13224"/>
                    <a:gd name="connsiteX79" fmla="*/ 1079 w 10000"/>
                    <a:gd name="connsiteY79" fmla="*/ 13224 h 13224"/>
                    <a:gd name="connsiteX80" fmla="*/ 1058 w 10000"/>
                    <a:gd name="connsiteY80" fmla="*/ 13202 h 13224"/>
                    <a:gd name="connsiteX81" fmla="*/ 1037 w 10000"/>
                    <a:gd name="connsiteY81" fmla="*/ 13125 h 13224"/>
                    <a:gd name="connsiteX82" fmla="*/ 934 w 10000"/>
                    <a:gd name="connsiteY82" fmla="*/ 12827 h 13224"/>
                    <a:gd name="connsiteX83" fmla="*/ 871 w 10000"/>
                    <a:gd name="connsiteY83" fmla="*/ 12617 h 13224"/>
                    <a:gd name="connsiteX84" fmla="*/ 788 w 10000"/>
                    <a:gd name="connsiteY84" fmla="*/ 12363 h 13224"/>
                    <a:gd name="connsiteX85" fmla="*/ 705 w 10000"/>
                    <a:gd name="connsiteY85" fmla="*/ 12076 h 13224"/>
                    <a:gd name="connsiteX86" fmla="*/ 622 w 10000"/>
                    <a:gd name="connsiteY86" fmla="*/ 11756 h 13224"/>
                    <a:gd name="connsiteX87" fmla="*/ 539 w 10000"/>
                    <a:gd name="connsiteY87" fmla="*/ 11414 h 13224"/>
                    <a:gd name="connsiteX88" fmla="*/ 436 w 10000"/>
                    <a:gd name="connsiteY88" fmla="*/ 11039 h 13224"/>
                    <a:gd name="connsiteX89" fmla="*/ 353 w 10000"/>
                    <a:gd name="connsiteY89" fmla="*/ 10641 h 13224"/>
                    <a:gd name="connsiteX90" fmla="*/ 270 w 10000"/>
                    <a:gd name="connsiteY90" fmla="*/ 10222 h 13224"/>
                    <a:gd name="connsiteX91" fmla="*/ 207 w 10000"/>
                    <a:gd name="connsiteY91" fmla="*/ 9791 h 13224"/>
                    <a:gd name="connsiteX92" fmla="*/ 145 w 10000"/>
                    <a:gd name="connsiteY92" fmla="*/ 9339 h 13224"/>
                    <a:gd name="connsiteX93" fmla="*/ 62 w 10000"/>
                    <a:gd name="connsiteY93" fmla="*/ 8875 h 13224"/>
                    <a:gd name="connsiteX94" fmla="*/ 0 w 10000"/>
                    <a:gd name="connsiteY94" fmla="*/ 7937 h 13224"/>
                    <a:gd name="connsiteX95" fmla="*/ 0 w 10000"/>
                    <a:gd name="connsiteY95" fmla="*/ 7330 h 13224"/>
                    <a:gd name="connsiteX96" fmla="*/ 0 w 10000"/>
                    <a:gd name="connsiteY96" fmla="*/ 6789 h 13224"/>
                    <a:gd name="connsiteX97" fmla="*/ 0 w 10000"/>
                    <a:gd name="connsiteY97" fmla="*/ 6303 h 13224"/>
                    <a:gd name="connsiteX98" fmla="*/ 21 w 10000"/>
                    <a:gd name="connsiteY98" fmla="*/ 5862 h 13224"/>
                    <a:gd name="connsiteX99" fmla="*/ 41 w 10000"/>
                    <a:gd name="connsiteY99" fmla="*/ 5476 h 13224"/>
                    <a:gd name="connsiteX100" fmla="*/ 62 w 10000"/>
                    <a:gd name="connsiteY100" fmla="*/ 5133 h 13224"/>
                    <a:gd name="connsiteX101" fmla="*/ 104 w 10000"/>
                    <a:gd name="connsiteY101" fmla="*/ 4835 h 13224"/>
                    <a:gd name="connsiteX102" fmla="*/ 145 w 10000"/>
                    <a:gd name="connsiteY102" fmla="*/ 4593 h 13224"/>
                    <a:gd name="connsiteX103" fmla="*/ 166 w 10000"/>
                    <a:gd name="connsiteY103" fmla="*/ 4394 h 13224"/>
                    <a:gd name="connsiteX104" fmla="*/ 207 w 10000"/>
                    <a:gd name="connsiteY104" fmla="*/ 4239 h 13224"/>
                    <a:gd name="connsiteX105" fmla="*/ 228 w 10000"/>
                    <a:gd name="connsiteY105" fmla="*/ 4129 h 13224"/>
                    <a:gd name="connsiteX106" fmla="*/ 249 w 10000"/>
                    <a:gd name="connsiteY106" fmla="*/ 4074 h 13224"/>
                    <a:gd name="connsiteX107" fmla="*/ 249 w 10000"/>
                    <a:gd name="connsiteY107" fmla="*/ 4041 h 13224"/>
                    <a:gd name="connsiteX108" fmla="*/ 2967 w 10000"/>
                    <a:gd name="connsiteY108" fmla="*/ 3809 h 13224"/>
                    <a:gd name="connsiteX109" fmla="*/ 3008 w 10000"/>
                    <a:gd name="connsiteY109" fmla="*/ 3831 h 13224"/>
                    <a:gd name="connsiteX110" fmla="*/ 3091 w 10000"/>
                    <a:gd name="connsiteY110" fmla="*/ 3864 h 13224"/>
                    <a:gd name="connsiteX111" fmla="*/ 3237 w 10000"/>
                    <a:gd name="connsiteY111" fmla="*/ 3930 h 13224"/>
                    <a:gd name="connsiteX112" fmla="*/ 3423 w 10000"/>
                    <a:gd name="connsiteY112" fmla="*/ 4019 h 13224"/>
                    <a:gd name="connsiteX113" fmla="*/ 3672 w 10000"/>
                    <a:gd name="connsiteY113" fmla="*/ 4129 h 13224"/>
                    <a:gd name="connsiteX114" fmla="*/ 3942 w 10000"/>
                    <a:gd name="connsiteY114" fmla="*/ 4262 h 13224"/>
                    <a:gd name="connsiteX115" fmla="*/ 4212 w 10000"/>
                    <a:gd name="connsiteY115" fmla="*/ 4405 h 13224"/>
                    <a:gd name="connsiteX116" fmla="*/ 4544 w 10000"/>
                    <a:gd name="connsiteY116" fmla="*/ 4549 h 13224"/>
                    <a:gd name="connsiteX117" fmla="*/ 4855 w 10000"/>
                    <a:gd name="connsiteY117" fmla="*/ 4725 h 13224"/>
                    <a:gd name="connsiteX118" fmla="*/ 5187 w 10000"/>
                    <a:gd name="connsiteY118" fmla="*/ 4902 h 13224"/>
                    <a:gd name="connsiteX119" fmla="*/ 5498 w 10000"/>
                    <a:gd name="connsiteY119" fmla="*/ 5089 h 13224"/>
                    <a:gd name="connsiteX120" fmla="*/ 5539 w 10000"/>
                    <a:gd name="connsiteY120" fmla="*/ 5078 h 13224"/>
                    <a:gd name="connsiteX121" fmla="*/ 5581 w 10000"/>
                    <a:gd name="connsiteY121" fmla="*/ 5012 h 13224"/>
                    <a:gd name="connsiteX122" fmla="*/ 5622 w 10000"/>
                    <a:gd name="connsiteY122" fmla="*/ 4902 h 13224"/>
                    <a:gd name="connsiteX123" fmla="*/ 5685 w 10000"/>
                    <a:gd name="connsiteY123" fmla="*/ 4758 h 13224"/>
                    <a:gd name="connsiteX124" fmla="*/ 5747 w 10000"/>
                    <a:gd name="connsiteY124" fmla="*/ 4582 h 13224"/>
                    <a:gd name="connsiteX125" fmla="*/ 5809 w 10000"/>
                    <a:gd name="connsiteY125" fmla="*/ 4394 h 13224"/>
                    <a:gd name="connsiteX126" fmla="*/ 5892 w 10000"/>
                    <a:gd name="connsiteY126" fmla="*/ 4184 h 13224"/>
                    <a:gd name="connsiteX127" fmla="*/ 5954 w 10000"/>
                    <a:gd name="connsiteY127" fmla="*/ 3975 h 13224"/>
                    <a:gd name="connsiteX128" fmla="*/ 6037 w 10000"/>
                    <a:gd name="connsiteY128" fmla="*/ 3765 h 13224"/>
                    <a:gd name="connsiteX129" fmla="*/ 6100 w 10000"/>
                    <a:gd name="connsiteY129" fmla="*/ 3566 h 13224"/>
                    <a:gd name="connsiteX130" fmla="*/ 6183 w 10000"/>
                    <a:gd name="connsiteY130" fmla="*/ 3390 h 13224"/>
                    <a:gd name="connsiteX131" fmla="*/ 6245 w 10000"/>
                    <a:gd name="connsiteY131" fmla="*/ 3235 h 13224"/>
                    <a:gd name="connsiteX132" fmla="*/ 6286 w 10000"/>
                    <a:gd name="connsiteY132" fmla="*/ 3235 h 13224"/>
                    <a:gd name="connsiteX133" fmla="*/ 6411 w 10000"/>
                    <a:gd name="connsiteY133" fmla="*/ 3224 h 13224"/>
                    <a:gd name="connsiteX134" fmla="*/ 7766 w 10000"/>
                    <a:gd name="connsiteY134" fmla="*/ 0 h 13224"/>
                    <a:gd name="connsiteX0" fmla="*/ 7766 w 10000"/>
                    <a:gd name="connsiteY0" fmla="*/ 0 h 13224"/>
                    <a:gd name="connsiteX1" fmla="*/ 6805 w 10000"/>
                    <a:gd name="connsiteY1" fmla="*/ 3224 h 13224"/>
                    <a:gd name="connsiteX2" fmla="*/ 7759 w 10000"/>
                    <a:gd name="connsiteY2" fmla="*/ 3290 h 13224"/>
                    <a:gd name="connsiteX3" fmla="*/ 8133 w 10000"/>
                    <a:gd name="connsiteY3" fmla="*/ 3334 h 13224"/>
                    <a:gd name="connsiteX4" fmla="*/ 8527 w 10000"/>
                    <a:gd name="connsiteY4" fmla="*/ 3412 h 13224"/>
                    <a:gd name="connsiteX5" fmla="*/ 8921 w 10000"/>
                    <a:gd name="connsiteY5" fmla="*/ 3522 h 13224"/>
                    <a:gd name="connsiteX6" fmla="*/ 9274 w 10000"/>
                    <a:gd name="connsiteY6" fmla="*/ 3654 h 13224"/>
                    <a:gd name="connsiteX7" fmla="*/ 9668 w 10000"/>
                    <a:gd name="connsiteY7" fmla="*/ 3831 h 13224"/>
                    <a:gd name="connsiteX8" fmla="*/ 10000 w 10000"/>
                    <a:gd name="connsiteY8" fmla="*/ 4041 h 13224"/>
                    <a:gd name="connsiteX9" fmla="*/ 9979 w 10000"/>
                    <a:gd name="connsiteY9" fmla="*/ 4063 h 13224"/>
                    <a:gd name="connsiteX10" fmla="*/ 9959 w 10000"/>
                    <a:gd name="connsiteY10" fmla="*/ 4140 h 13224"/>
                    <a:gd name="connsiteX11" fmla="*/ 9855 w 10000"/>
                    <a:gd name="connsiteY11" fmla="*/ 4438 h 13224"/>
                    <a:gd name="connsiteX12" fmla="*/ 9772 w 10000"/>
                    <a:gd name="connsiteY12" fmla="*/ 4626 h 13224"/>
                    <a:gd name="connsiteX13" fmla="*/ 9668 w 10000"/>
                    <a:gd name="connsiteY13" fmla="*/ 4869 h 13224"/>
                    <a:gd name="connsiteX14" fmla="*/ 9564 w 10000"/>
                    <a:gd name="connsiteY14" fmla="*/ 5111 h 13224"/>
                    <a:gd name="connsiteX15" fmla="*/ 9440 w 10000"/>
                    <a:gd name="connsiteY15" fmla="*/ 5398 h 13224"/>
                    <a:gd name="connsiteX16" fmla="*/ 9295 w 10000"/>
                    <a:gd name="connsiteY16" fmla="*/ 5685 h 13224"/>
                    <a:gd name="connsiteX17" fmla="*/ 9149 w 10000"/>
                    <a:gd name="connsiteY17" fmla="*/ 5994 h 13224"/>
                    <a:gd name="connsiteX18" fmla="*/ 8797 w 10000"/>
                    <a:gd name="connsiteY18" fmla="*/ 6613 h 13224"/>
                    <a:gd name="connsiteX19" fmla="*/ 8610 w 10000"/>
                    <a:gd name="connsiteY19" fmla="*/ 6922 h 13224"/>
                    <a:gd name="connsiteX20" fmla="*/ 8402 w 10000"/>
                    <a:gd name="connsiteY20" fmla="*/ 7220 h 13224"/>
                    <a:gd name="connsiteX21" fmla="*/ 8216 w 10000"/>
                    <a:gd name="connsiteY21" fmla="*/ 7507 h 13224"/>
                    <a:gd name="connsiteX22" fmla="*/ 7988 w 10000"/>
                    <a:gd name="connsiteY22" fmla="*/ 7771 h 13224"/>
                    <a:gd name="connsiteX23" fmla="*/ 7739 w 10000"/>
                    <a:gd name="connsiteY23" fmla="*/ 8003 h 13224"/>
                    <a:gd name="connsiteX24" fmla="*/ 7510 w 10000"/>
                    <a:gd name="connsiteY24" fmla="*/ 8213 h 13224"/>
                    <a:gd name="connsiteX25" fmla="*/ 7261 w 10000"/>
                    <a:gd name="connsiteY25" fmla="*/ 8401 h 13224"/>
                    <a:gd name="connsiteX26" fmla="*/ 7012 w 10000"/>
                    <a:gd name="connsiteY26" fmla="*/ 8533 h 13224"/>
                    <a:gd name="connsiteX27" fmla="*/ 6743 w 10000"/>
                    <a:gd name="connsiteY27" fmla="*/ 8632 h 13224"/>
                    <a:gd name="connsiteX28" fmla="*/ 6473 w 10000"/>
                    <a:gd name="connsiteY28" fmla="*/ 8677 h 13224"/>
                    <a:gd name="connsiteX29" fmla="*/ 6266 w 10000"/>
                    <a:gd name="connsiteY29" fmla="*/ 8677 h 13224"/>
                    <a:gd name="connsiteX30" fmla="*/ 6037 w 10000"/>
                    <a:gd name="connsiteY30" fmla="*/ 8643 h 13224"/>
                    <a:gd name="connsiteX31" fmla="*/ 5788 w 10000"/>
                    <a:gd name="connsiteY31" fmla="*/ 8577 h 13224"/>
                    <a:gd name="connsiteX32" fmla="*/ 5519 w 10000"/>
                    <a:gd name="connsiteY32" fmla="*/ 8500 h 13224"/>
                    <a:gd name="connsiteX33" fmla="*/ 5249 w 10000"/>
                    <a:gd name="connsiteY33" fmla="*/ 8401 h 13224"/>
                    <a:gd name="connsiteX34" fmla="*/ 4979 w 10000"/>
                    <a:gd name="connsiteY34" fmla="*/ 8290 h 13224"/>
                    <a:gd name="connsiteX35" fmla="*/ 4730 w 10000"/>
                    <a:gd name="connsiteY35" fmla="*/ 8180 h 13224"/>
                    <a:gd name="connsiteX36" fmla="*/ 4481 w 10000"/>
                    <a:gd name="connsiteY36" fmla="*/ 8069 h 13224"/>
                    <a:gd name="connsiteX37" fmla="*/ 4274 w 10000"/>
                    <a:gd name="connsiteY37" fmla="*/ 7970 h 13224"/>
                    <a:gd name="connsiteX38" fmla="*/ 4129 w 10000"/>
                    <a:gd name="connsiteY38" fmla="*/ 7871 h 13224"/>
                    <a:gd name="connsiteX39" fmla="*/ 4025 w 10000"/>
                    <a:gd name="connsiteY39" fmla="*/ 7805 h 13224"/>
                    <a:gd name="connsiteX40" fmla="*/ 3983 w 10000"/>
                    <a:gd name="connsiteY40" fmla="*/ 7749 h 13224"/>
                    <a:gd name="connsiteX41" fmla="*/ 3983 w 10000"/>
                    <a:gd name="connsiteY41" fmla="*/ 7782 h 13224"/>
                    <a:gd name="connsiteX42" fmla="*/ 4004 w 10000"/>
                    <a:gd name="connsiteY42" fmla="*/ 7860 h 13224"/>
                    <a:gd name="connsiteX43" fmla="*/ 4025 w 10000"/>
                    <a:gd name="connsiteY43" fmla="*/ 7981 h 13224"/>
                    <a:gd name="connsiteX44" fmla="*/ 4066 w 10000"/>
                    <a:gd name="connsiteY44" fmla="*/ 8147 h 13224"/>
                    <a:gd name="connsiteX45" fmla="*/ 4129 w 10000"/>
                    <a:gd name="connsiteY45" fmla="*/ 8345 h 13224"/>
                    <a:gd name="connsiteX46" fmla="*/ 4191 w 10000"/>
                    <a:gd name="connsiteY46" fmla="*/ 8577 h 13224"/>
                    <a:gd name="connsiteX47" fmla="*/ 4253 w 10000"/>
                    <a:gd name="connsiteY47" fmla="*/ 8842 h 13224"/>
                    <a:gd name="connsiteX48" fmla="*/ 4336 w 10000"/>
                    <a:gd name="connsiteY48" fmla="*/ 9140 h 13224"/>
                    <a:gd name="connsiteX49" fmla="*/ 4398 w 10000"/>
                    <a:gd name="connsiteY49" fmla="*/ 9449 h 13224"/>
                    <a:gd name="connsiteX50" fmla="*/ 4481 w 10000"/>
                    <a:gd name="connsiteY50" fmla="*/ 9780 h 13224"/>
                    <a:gd name="connsiteX51" fmla="*/ 4585 w 10000"/>
                    <a:gd name="connsiteY51" fmla="*/ 10122 h 13224"/>
                    <a:gd name="connsiteX52" fmla="*/ 4647 w 10000"/>
                    <a:gd name="connsiteY52" fmla="*/ 10387 h 13224"/>
                    <a:gd name="connsiteX53" fmla="*/ 4730 w 10000"/>
                    <a:gd name="connsiteY53" fmla="*/ 10652 h 13224"/>
                    <a:gd name="connsiteX54" fmla="*/ 4793 w 10000"/>
                    <a:gd name="connsiteY54" fmla="*/ 10928 h 13224"/>
                    <a:gd name="connsiteX55" fmla="*/ 4834 w 10000"/>
                    <a:gd name="connsiteY55" fmla="*/ 11204 h 13224"/>
                    <a:gd name="connsiteX56" fmla="*/ 4876 w 10000"/>
                    <a:gd name="connsiteY56" fmla="*/ 11469 h 13224"/>
                    <a:gd name="connsiteX57" fmla="*/ 4938 w 10000"/>
                    <a:gd name="connsiteY57" fmla="*/ 11734 h 13224"/>
                    <a:gd name="connsiteX58" fmla="*/ 4979 w 10000"/>
                    <a:gd name="connsiteY58" fmla="*/ 11977 h 13224"/>
                    <a:gd name="connsiteX59" fmla="*/ 5000 w 10000"/>
                    <a:gd name="connsiteY59" fmla="*/ 12198 h 13224"/>
                    <a:gd name="connsiteX60" fmla="*/ 5041 w 10000"/>
                    <a:gd name="connsiteY60" fmla="*/ 12385 h 13224"/>
                    <a:gd name="connsiteX61" fmla="*/ 5062 w 10000"/>
                    <a:gd name="connsiteY61" fmla="*/ 12551 h 13224"/>
                    <a:gd name="connsiteX62" fmla="*/ 5062 w 10000"/>
                    <a:gd name="connsiteY62" fmla="*/ 12672 h 13224"/>
                    <a:gd name="connsiteX63" fmla="*/ 5083 w 10000"/>
                    <a:gd name="connsiteY63" fmla="*/ 12749 h 13224"/>
                    <a:gd name="connsiteX64" fmla="*/ 5083 w 10000"/>
                    <a:gd name="connsiteY64" fmla="*/ 12782 h 13224"/>
                    <a:gd name="connsiteX65" fmla="*/ 5041 w 10000"/>
                    <a:gd name="connsiteY65" fmla="*/ 12782 h 13224"/>
                    <a:gd name="connsiteX66" fmla="*/ 4896 w 10000"/>
                    <a:gd name="connsiteY66" fmla="*/ 12805 h 13224"/>
                    <a:gd name="connsiteX67" fmla="*/ 4689 w 10000"/>
                    <a:gd name="connsiteY67" fmla="*/ 12827 h 13224"/>
                    <a:gd name="connsiteX68" fmla="*/ 4419 w 10000"/>
                    <a:gd name="connsiteY68" fmla="*/ 12871 h 13224"/>
                    <a:gd name="connsiteX69" fmla="*/ 4108 w 10000"/>
                    <a:gd name="connsiteY69" fmla="*/ 12904 h 13224"/>
                    <a:gd name="connsiteX70" fmla="*/ 3734 w 10000"/>
                    <a:gd name="connsiteY70" fmla="*/ 12959 h 13224"/>
                    <a:gd name="connsiteX71" fmla="*/ 3361 w 10000"/>
                    <a:gd name="connsiteY71" fmla="*/ 13003 h 13224"/>
                    <a:gd name="connsiteX72" fmla="*/ 2967 w 10000"/>
                    <a:gd name="connsiteY72" fmla="*/ 13047 h 13224"/>
                    <a:gd name="connsiteX73" fmla="*/ 2573 w 10000"/>
                    <a:gd name="connsiteY73" fmla="*/ 13103 h 13224"/>
                    <a:gd name="connsiteX74" fmla="*/ 2199 w 10000"/>
                    <a:gd name="connsiteY74" fmla="*/ 13136 h 13224"/>
                    <a:gd name="connsiteX75" fmla="*/ 1846 w 10000"/>
                    <a:gd name="connsiteY75" fmla="*/ 13180 h 13224"/>
                    <a:gd name="connsiteX76" fmla="*/ 1535 w 10000"/>
                    <a:gd name="connsiteY76" fmla="*/ 13202 h 13224"/>
                    <a:gd name="connsiteX77" fmla="*/ 1266 w 10000"/>
                    <a:gd name="connsiteY77" fmla="*/ 13213 h 13224"/>
                    <a:gd name="connsiteX78" fmla="*/ 1079 w 10000"/>
                    <a:gd name="connsiteY78" fmla="*/ 13224 h 13224"/>
                    <a:gd name="connsiteX79" fmla="*/ 1058 w 10000"/>
                    <a:gd name="connsiteY79" fmla="*/ 13202 h 13224"/>
                    <a:gd name="connsiteX80" fmla="*/ 1037 w 10000"/>
                    <a:gd name="connsiteY80" fmla="*/ 13125 h 13224"/>
                    <a:gd name="connsiteX81" fmla="*/ 934 w 10000"/>
                    <a:gd name="connsiteY81" fmla="*/ 12827 h 13224"/>
                    <a:gd name="connsiteX82" fmla="*/ 871 w 10000"/>
                    <a:gd name="connsiteY82" fmla="*/ 12617 h 13224"/>
                    <a:gd name="connsiteX83" fmla="*/ 788 w 10000"/>
                    <a:gd name="connsiteY83" fmla="*/ 12363 h 13224"/>
                    <a:gd name="connsiteX84" fmla="*/ 705 w 10000"/>
                    <a:gd name="connsiteY84" fmla="*/ 12076 h 13224"/>
                    <a:gd name="connsiteX85" fmla="*/ 622 w 10000"/>
                    <a:gd name="connsiteY85" fmla="*/ 11756 h 13224"/>
                    <a:gd name="connsiteX86" fmla="*/ 539 w 10000"/>
                    <a:gd name="connsiteY86" fmla="*/ 11414 h 13224"/>
                    <a:gd name="connsiteX87" fmla="*/ 436 w 10000"/>
                    <a:gd name="connsiteY87" fmla="*/ 11039 h 13224"/>
                    <a:gd name="connsiteX88" fmla="*/ 353 w 10000"/>
                    <a:gd name="connsiteY88" fmla="*/ 10641 h 13224"/>
                    <a:gd name="connsiteX89" fmla="*/ 270 w 10000"/>
                    <a:gd name="connsiteY89" fmla="*/ 10222 h 13224"/>
                    <a:gd name="connsiteX90" fmla="*/ 207 w 10000"/>
                    <a:gd name="connsiteY90" fmla="*/ 9791 h 13224"/>
                    <a:gd name="connsiteX91" fmla="*/ 145 w 10000"/>
                    <a:gd name="connsiteY91" fmla="*/ 9339 h 13224"/>
                    <a:gd name="connsiteX92" fmla="*/ 62 w 10000"/>
                    <a:gd name="connsiteY92" fmla="*/ 8875 h 13224"/>
                    <a:gd name="connsiteX93" fmla="*/ 0 w 10000"/>
                    <a:gd name="connsiteY93" fmla="*/ 7937 h 13224"/>
                    <a:gd name="connsiteX94" fmla="*/ 0 w 10000"/>
                    <a:gd name="connsiteY94" fmla="*/ 7330 h 13224"/>
                    <a:gd name="connsiteX95" fmla="*/ 0 w 10000"/>
                    <a:gd name="connsiteY95" fmla="*/ 6789 h 13224"/>
                    <a:gd name="connsiteX96" fmla="*/ 0 w 10000"/>
                    <a:gd name="connsiteY96" fmla="*/ 6303 h 13224"/>
                    <a:gd name="connsiteX97" fmla="*/ 21 w 10000"/>
                    <a:gd name="connsiteY97" fmla="*/ 5862 h 13224"/>
                    <a:gd name="connsiteX98" fmla="*/ 41 w 10000"/>
                    <a:gd name="connsiteY98" fmla="*/ 5476 h 13224"/>
                    <a:gd name="connsiteX99" fmla="*/ 62 w 10000"/>
                    <a:gd name="connsiteY99" fmla="*/ 5133 h 13224"/>
                    <a:gd name="connsiteX100" fmla="*/ 104 w 10000"/>
                    <a:gd name="connsiteY100" fmla="*/ 4835 h 13224"/>
                    <a:gd name="connsiteX101" fmla="*/ 145 w 10000"/>
                    <a:gd name="connsiteY101" fmla="*/ 4593 h 13224"/>
                    <a:gd name="connsiteX102" fmla="*/ 166 w 10000"/>
                    <a:gd name="connsiteY102" fmla="*/ 4394 h 13224"/>
                    <a:gd name="connsiteX103" fmla="*/ 207 w 10000"/>
                    <a:gd name="connsiteY103" fmla="*/ 4239 h 13224"/>
                    <a:gd name="connsiteX104" fmla="*/ 228 w 10000"/>
                    <a:gd name="connsiteY104" fmla="*/ 4129 h 13224"/>
                    <a:gd name="connsiteX105" fmla="*/ 249 w 10000"/>
                    <a:gd name="connsiteY105" fmla="*/ 4074 h 13224"/>
                    <a:gd name="connsiteX106" fmla="*/ 249 w 10000"/>
                    <a:gd name="connsiteY106" fmla="*/ 4041 h 13224"/>
                    <a:gd name="connsiteX107" fmla="*/ 2967 w 10000"/>
                    <a:gd name="connsiteY107" fmla="*/ 3809 h 13224"/>
                    <a:gd name="connsiteX108" fmla="*/ 3008 w 10000"/>
                    <a:gd name="connsiteY108" fmla="*/ 3831 h 13224"/>
                    <a:gd name="connsiteX109" fmla="*/ 3091 w 10000"/>
                    <a:gd name="connsiteY109" fmla="*/ 3864 h 13224"/>
                    <a:gd name="connsiteX110" fmla="*/ 3237 w 10000"/>
                    <a:gd name="connsiteY110" fmla="*/ 3930 h 13224"/>
                    <a:gd name="connsiteX111" fmla="*/ 3423 w 10000"/>
                    <a:gd name="connsiteY111" fmla="*/ 4019 h 13224"/>
                    <a:gd name="connsiteX112" fmla="*/ 3672 w 10000"/>
                    <a:gd name="connsiteY112" fmla="*/ 4129 h 13224"/>
                    <a:gd name="connsiteX113" fmla="*/ 3942 w 10000"/>
                    <a:gd name="connsiteY113" fmla="*/ 4262 h 13224"/>
                    <a:gd name="connsiteX114" fmla="*/ 4212 w 10000"/>
                    <a:gd name="connsiteY114" fmla="*/ 4405 h 13224"/>
                    <a:gd name="connsiteX115" fmla="*/ 4544 w 10000"/>
                    <a:gd name="connsiteY115" fmla="*/ 4549 h 13224"/>
                    <a:gd name="connsiteX116" fmla="*/ 4855 w 10000"/>
                    <a:gd name="connsiteY116" fmla="*/ 4725 h 13224"/>
                    <a:gd name="connsiteX117" fmla="*/ 5187 w 10000"/>
                    <a:gd name="connsiteY117" fmla="*/ 4902 h 13224"/>
                    <a:gd name="connsiteX118" fmla="*/ 5498 w 10000"/>
                    <a:gd name="connsiteY118" fmla="*/ 5089 h 13224"/>
                    <a:gd name="connsiteX119" fmla="*/ 5539 w 10000"/>
                    <a:gd name="connsiteY119" fmla="*/ 5078 h 13224"/>
                    <a:gd name="connsiteX120" fmla="*/ 5581 w 10000"/>
                    <a:gd name="connsiteY120" fmla="*/ 5012 h 13224"/>
                    <a:gd name="connsiteX121" fmla="*/ 5622 w 10000"/>
                    <a:gd name="connsiteY121" fmla="*/ 4902 h 13224"/>
                    <a:gd name="connsiteX122" fmla="*/ 5685 w 10000"/>
                    <a:gd name="connsiteY122" fmla="*/ 4758 h 13224"/>
                    <a:gd name="connsiteX123" fmla="*/ 5747 w 10000"/>
                    <a:gd name="connsiteY123" fmla="*/ 4582 h 13224"/>
                    <a:gd name="connsiteX124" fmla="*/ 5809 w 10000"/>
                    <a:gd name="connsiteY124" fmla="*/ 4394 h 13224"/>
                    <a:gd name="connsiteX125" fmla="*/ 5892 w 10000"/>
                    <a:gd name="connsiteY125" fmla="*/ 4184 h 13224"/>
                    <a:gd name="connsiteX126" fmla="*/ 5954 w 10000"/>
                    <a:gd name="connsiteY126" fmla="*/ 3975 h 13224"/>
                    <a:gd name="connsiteX127" fmla="*/ 6037 w 10000"/>
                    <a:gd name="connsiteY127" fmla="*/ 3765 h 13224"/>
                    <a:gd name="connsiteX128" fmla="*/ 6100 w 10000"/>
                    <a:gd name="connsiteY128" fmla="*/ 3566 h 13224"/>
                    <a:gd name="connsiteX129" fmla="*/ 6183 w 10000"/>
                    <a:gd name="connsiteY129" fmla="*/ 3390 h 13224"/>
                    <a:gd name="connsiteX130" fmla="*/ 6245 w 10000"/>
                    <a:gd name="connsiteY130" fmla="*/ 3235 h 13224"/>
                    <a:gd name="connsiteX131" fmla="*/ 6286 w 10000"/>
                    <a:gd name="connsiteY131" fmla="*/ 3235 h 13224"/>
                    <a:gd name="connsiteX132" fmla="*/ 6411 w 10000"/>
                    <a:gd name="connsiteY132" fmla="*/ 3224 h 13224"/>
                    <a:gd name="connsiteX133" fmla="*/ 7766 w 10000"/>
                    <a:gd name="connsiteY133" fmla="*/ 0 h 13224"/>
                    <a:gd name="connsiteX0" fmla="*/ 7766 w 10000"/>
                    <a:gd name="connsiteY0" fmla="*/ 0 h 13224"/>
                    <a:gd name="connsiteX1" fmla="*/ 7759 w 10000"/>
                    <a:gd name="connsiteY1" fmla="*/ 3290 h 13224"/>
                    <a:gd name="connsiteX2" fmla="*/ 8133 w 10000"/>
                    <a:gd name="connsiteY2" fmla="*/ 3334 h 13224"/>
                    <a:gd name="connsiteX3" fmla="*/ 8527 w 10000"/>
                    <a:gd name="connsiteY3" fmla="*/ 3412 h 13224"/>
                    <a:gd name="connsiteX4" fmla="*/ 8921 w 10000"/>
                    <a:gd name="connsiteY4" fmla="*/ 3522 h 13224"/>
                    <a:gd name="connsiteX5" fmla="*/ 9274 w 10000"/>
                    <a:gd name="connsiteY5" fmla="*/ 3654 h 13224"/>
                    <a:gd name="connsiteX6" fmla="*/ 9668 w 10000"/>
                    <a:gd name="connsiteY6" fmla="*/ 3831 h 13224"/>
                    <a:gd name="connsiteX7" fmla="*/ 10000 w 10000"/>
                    <a:gd name="connsiteY7" fmla="*/ 4041 h 13224"/>
                    <a:gd name="connsiteX8" fmla="*/ 9979 w 10000"/>
                    <a:gd name="connsiteY8" fmla="*/ 4063 h 13224"/>
                    <a:gd name="connsiteX9" fmla="*/ 9959 w 10000"/>
                    <a:gd name="connsiteY9" fmla="*/ 4140 h 13224"/>
                    <a:gd name="connsiteX10" fmla="*/ 9855 w 10000"/>
                    <a:gd name="connsiteY10" fmla="*/ 4438 h 13224"/>
                    <a:gd name="connsiteX11" fmla="*/ 9772 w 10000"/>
                    <a:gd name="connsiteY11" fmla="*/ 4626 h 13224"/>
                    <a:gd name="connsiteX12" fmla="*/ 9668 w 10000"/>
                    <a:gd name="connsiteY12" fmla="*/ 4869 h 13224"/>
                    <a:gd name="connsiteX13" fmla="*/ 9564 w 10000"/>
                    <a:gd name="connsiteY13" fmla="*/ 5111 h 13224"/>
                    <a:gd name="connsiteX14" fmla="*/ 9440 w 10000"/>
                    <a:gd name="connsiteY14" fmla="*/ 5398 h 13224"/>
                    <a:gd name="connsiteX15" fmla="*/ 9295 w 10000"/>
                    <a:gd name="connsiteY15" fmla="*/ 5685 h 13224"/>
                    <a:gd name="connsiteX16" fmla="*/ 9149 w 10000"/>
                    <a:gd name="connsiteY16" fmla="*/ 5994 h 13224"/>
                    <a:gd name="connsiteX17" fmla="*/ 8797 w 10000"/>
                    <a:gd name="connsiteY17" fmla="*/ 6613 h 13224"/>
                    <a:gd name="connsiteX18" fmla="*/ 8610 w 10000"/>
                    <a:gd name="connsiteY18" fmla="*/ 6922 h 13224"/>
                    <a:gd name="connsiteX19" fmla="*/ 8402 w 10000"/>
                    <a:gd name="connsiteY19" fmla="*/ 7220 h 13224"/>
                    <a:gd name="connsiteX20" fmla="*/ 8216 w 10000"/>
                    <a:gd name="connsiteY20" fmla="*/ 7507 h 13224"/>
                    <a:gd name="connsiteX21" fmla="*/ 7988 w 10000"/>
                    <a:gd name="connsiteY21" fmla="*/ 7771 h 13224"/>
                    <a:gd name="connsiteX22" fmla="*/ 7739 w 10000"/>
                    <a:gd name="connsiteY22" fmla="*/ 8003 h 13224"/>
                    <a:gd name="connsiteX23" fmla="*/ 7510 w 10000"/>
                    <a:gd name="connsiteY23" fmla="*/ 8213 h 13224"/>
                    <a:gd name="connsiteX24" fmla="*/ 7261 w 10000"/>
                    <a:gd name="connsiteY24" fmla="*/ 8401 h 13224"/>
                    <a:gd name="connsiteX25" fmla="*/ 7012 w 10000"/>
                    <a:gd name="connsiteY25" fmla="*/ 8533 h 13224"/>
                    <a:gd name="connsiteX26" fmla="*/ 6743 w 10000"/>
                    <a:gd name="connsiteY26" fmla="*/ 8632 h 13224"/>
                    <a:gd name="connsiteX27" fmla="*/ 6473 w 10000"/>
                    <a:gd name="connsiteY27" fmla="*/ 8677 h 13224"/>
                    <a:gd name="connsiteX28" fmla="*/ 6266 w 10000"/>
                    <a:gd name="connsiteY28" fmla="*/ 8677 h 13224"/>
                    <a:gd name="connsiteX29" fmla="*/ 6037 w 10000"/>
                    <a:gd name="connsiteY29" fmla="*/ 8643 h 13224"/>
                    <a:gd name="connsiteX30" fmla="*/ 5788 w 10000"/>
                    <a:gd name="connsiteY30" fmla="*/ 8577 h 13224"/>
                    <a:gd name="connsiteX31" fmla="*/ 5519 w 10000"/>
                    <a:gd name="connsiteY31" fmla="*/ 8500 h 13224"/>
                    <a:gd name="connsiteX32" fmla="*/ 5249 w 10000"/>
                    <a:gd name="connsiteY32" fmla="*/ 8401 h 13224"/>
                    <a:gd name="connsiteX33" fmla="*/ 4979 w 10000"/>
                    <a:gd name="connsiteY33" fmla="*/ 8290 h 13224"/>
                    <a:gd name="connsiteX34" fmla="*/ 4730 w 10000"/>
                    <a:gd name="connsiteY34" fmla="*/ 8180 h 13224"/>
                    <a:gd name="connsiteX35" fmla="*/ 4481 w 10000"/>
                    <a:gd name="connsiteY35" fmla="*/ 8069 h 13224"/>
                    <a:gd name="connsiteX36" fmla="*/ 4274 w 10000"/>
                    <a:gd name="connsiteY36" fmla="*/ 7970 h 13224"/>
                    <a:gd name="connsiteX37" fmla="*/ 4129 w 10000"/>
                    <a:gd name="connsiteY37" fmla="*/ 7871 h 13224"/>
                    <a:gd name="connsiteX38" fmla="*/ 4025 w 10000"/>
                    <a:gd name="connsiteY38" fmla="*/ 7805 h 13224"/>
                    <a:gd name="connsiteX39" fmla="*/ 3983 w 10000"/>
                    <a:gd name="connsiteY39" fmla="*/ 7749 h 13224"/>
                    <a:gd name="connsiteX40" fmla="*/ 3983 w 10000"/>
                    <a:gd name="connsiteY40" fmla="*/ 7782 h 13224"/>
                    <a:gd name="connsiteX41" fmla="*/ 4004 w 10000"/>
                    <a:gd name="connsiteY41" fmla="*/ 7860 h 13224"/>
                    <a:gd name="connsiteX42" fmla="*/ 4025 w 10000"/>
                    <a:gd name="connsiteY42" fmla="*/ 7981 h 13224"/>
                    <a:gd name="connsiteX43" fmla="*/ 4066 w 10000"/>
                    <a:gd name="connsiteY43" fmla="*/ 8147 h 13224"/>
                    <a:gd name="connsiteX44" fmla="*/ 4129 w 10000"/>
                    <a:gd name="connsiteY44" fmla="*/ 8345 h 13224"/>
                    <a:gd name="connsiteX45" fmla="*/ 4191 w 10000"/>
                    <a:gd name="connsiteY45" fmla="*/ 8577 h 13224"/>
                    <a:gd name="connsiteX46" fmla="*/ 4253 w 10000"/>
                    <a:gd name="connsiteY46" fmla="*/ 8842 h 13224"/>
                    <a:gd name="connsiteX47" fmla="*/ 4336 w 10000"/>
                    <a:gd name="connsiteY47" fmla="*/ 9140 h 13224"/>
                    <a:gd name="connsiteX48" fmla="*/ 4398 w 10000"/>
                    <a:gd name="connsiteY48" fmla="*/ 9449 h 13224"/>
                    <a:gd name="connsiteX49" fmla="*/ 4481 w 10000"/>
                    <a:gd name="connsiteY49" fmla="*/ 9780 h 13224"/>
                    <a:gd name="connsiteX50" fmla="*/ 4585 w 10000"/>
                    <a:gd name="connsiteY50" fmla="*/ 10122 h 13224"/>
                    <a:gd name="connsiteX51" fmla="*/ 4647 w 10000"/>
                    <a:gd name="connsiteY51" fmla="*/ 10387 h 13224"/>
                    <a:gd name="connsiteX52" fmla="*/ 4730 w 10000"/>
                    <a:gd name="connsiteY52" fmla="*/ 10652 h 13224"/>
                    <a:gd name="connsiteX53" fmla="*/ 4793 w 10000"/>
                    <a:gd name="connsiteY53" fmla="*/ 10928 h 13224"/>
                    <a:gd name="connsiteX54" fmla="*/ 4834 w 10000"/>
                    <a:gd name="connsiteY54" fmla="*/ 11204 h 13224"/>
                    <a:gd name="connsiteX55" fmla="*/ 4876 w 10000"/>
                    <a:gd name="connsiteY55" fmla="*/ 11469 h 13224"/>
                    <a:gd name="connsiteX56" fmla="*/ 4938 w 10000"/>
                    <a:gd name="connsiteY56" fmla="*/ 11734 h 13224"/>
                    <a:gd name="connsiteX57" fmla="*/ 4979 w 10000"/>
                    <a:gd name="connsiteY57" fmla="*/ 11977 h 13224"/>
                    <a:gd name="connsiteX58" fmla="*/ 5000 w 10000"/>
                    <a:gd name="connsiteY58" fmla="*/ 12198 h 13224"/>
                    <a:gd name="connsiteX59" fmla="*/ 5041 w 10000"/>
                    <a:gd name="connsiteY59" fmla="*/ 12385 h 13224"/>
                    <a:gd name="connsiteX60" fmla="*/ 5062 w 10000"/>
                    <a:gd name="connsiteY60" fmla="*/ 12551 h 13224"/>
                    <a:gd name="connsiteX61" fmla="*/ 5062 w 10000"/>
                    <a:gd name="connsiteY61" fmla="*/ 12672 h 13224"/>
                    <a:gd name="connsiteX62" fmla="*/ 5083 w 10000"/>
                    <a:gd name="connsiteY62" fmla="*/ 12749 h 13224"/>
                    <a:gd name="connsiteX63" fmla="*/ 5083 w 10000"/>
                    <a:gd name="connsiteY63" fmla="*/ 12782 h 13224"/>
                    <a:gd name="connsiteX64" fmla="*/ 5041 w 10000"/>
                    <a:gd name="connsiteY64" fmla="*/ 12782 h 13224"/>
                    <a:gd name="connsiteX65" fmla="*/ 4896 w 10000"/>
                    <a:gd name="connsiteY65" fmla="*/ 12805 h 13224"/>
                    <a:gd name="connsiteX66" fmla="*/ 4689 w 10000"/>
                    <a:gd name="connsiteY66" fmla="*/ 12827 h 13224"/>
                    <a:gd name="connsiteX67" fmla="*/ 4419 w 10000"/>
                    <a:gd name="connsiteY67" fmla="*/ 12871 h 13224"/>
                    <a:gd name="connsiteX68" fmla="*/ 4108 w 10000"/>
                    <a:gd name="connsiteY68" fmla="*/ 12904 h 13224"/>
                    <a:gd name="connsiteX69" fmla="*/ 3734 w 10000"/>
                    <a:gd name="connsiteY69" fmla="*/ 12959 h 13224"/>
                    <a:gd name="connsiteX70" fmla="*/ 3361 w 10000"/>
                    <a:gd name="connsiteY70" fmla="*/ 13003 h 13224"/>
                    <a:gd name="connsiteX71" fmla="*/ 2967 w 10000"/>
                    <a:gd name="connsiteY71" fmla="*/ 13047 h 13224"/>
                    <a:gd name="connsiteX72" fmla="*/ 2573 w 10000"/>
                    <a:gd name="connsiteY72" fmla="*/ 13103 h 13224"/>
                    <a:gd name="connsiteX73" fmla="*/ 2199 w 10000"/>
                    <a:gd name="connsiteY73" fmla="*/ 13136 h 13224"/>
                    <a:gd name="connsiteX74" fmla="*/ 1846 w 10000"/>
                    <a:gd name="connsiteY74" fmla="*/ 13180 h 13224"/>
                    <a:gd name="connsiteX75" fmla="*/ 1535 w 10000"/>
                    <a:gd name="connsiteY75" fmla="*/ 13202 h 13224"/>
                    <a:gd name="connsiteX76" fmla="*/ 1266 w 10000"/>
                    <a:gd name="connsiteY76" fmla="*/ 13213 h 13224"/>
                    <a:gd name="connsiteX77" fmla="*/ 1079 w 10000"/>
                    <a:gd name="connsiteY77" fmla="*/ 13224 h 13224"/>
                    <a:gd name="connsiteX78" fmla="*/ 1058 w 10000"/>
                    <a:gd name="connsiteY78" fmla="*/ 13202 h 13224"/>
                    <a:gd name="connsiteX79" fmla="*/ 1037 w 10000"/>
                    <a:gd name="connsiteY79" fmla="*/ 13125 h 13224"/>
                    <a:gd name="connsiteX80" fmla="*/ 934 w 10000"/>
                    <a:gd name="connsiteY80" fmla="*/ 12827 h 13224"/>
                    <a:gd name="connsiteX81" fmla="*/ 871 w 10000"/>
                    <a:gd name="connsiteY81" fmla="*/ 12617 h 13224"/>
                    <a:gd name="connsiteX82" fmla="*/ 788 w 10000"/>
                    <a:gd name="connsiteY82" fmla="*/ 12363 h 13224"/>
                    <a:gd name="connsiteX83" fmla="*/ 705 w 10000"/>
                    <a:gd name="connsiteY83" fmla="*/ 12076 h 13224"/>
                    <a:gd name="connsiteX84" fmla="*/ 622 w 10000"/>
                    <a:gd name="connsiteY84" fmla="*/ 11756 h 13224"/>
                    <a:gd name="connsiteX85" fmla="*/ 539 w 10000"/>
                    <a:gd name="connsiteY85" fmla="*/ 11414 h 13224"/>
                    <a:gd name="connsiteX86" fmla="*/ 436 w 10000"/>
                    <a:gd name="connsiteY86" fmla="*/ 11039 h 13224"/>
                    <a:gd name="connsiteX87" fmla="*/ 353 w 10000"/>
                    <a:gd name="connsiteY87" fmla="*/ 10641 h 13224"/>
                    <a:gd name="connsiteX88" fmla="*/ 270 w 10000"/>
                    <a:gd name="connsiteY88" fmla="*/ 10222 h 13224"/>
                    <a:gd name="connsiteX89" fmla="*/ 207 w 10000"/>
                    <a:gd name="connsiteY89" fmla="*/ 9791 h 13224"/>
                    <a:gd name="connsiteX90" fmla="*/ 145 w 10000"/>
                    <a:gd name="connsiteY90" fmla="*/ 9339 h 13224"/>
                    <a:gd name="connsiteX91" fmla="*/ 62 w 10000"/>
                    <a:gd name="connsiteY91" fmla="*/ 8875 h 13224"/>
                    <a:gd name="connsiteX92" fmla="*/ 0 w 10000"/>
                    <a:gd name="connsiteY92" fmla="*/ 7937 h 13224"/>
                    <a:gd name="connsiteX93" fmla="*/ 0 w 10000"/>
                    <a:gd name="connsiteY93" fmla="*/ 7330 h 13224"/>
                    <a:gd name="connsiteX94" fmla="*/ 0 w 10000"/>
                    <a:gd name="connsiteY94" fmla="*/ 6789 h 13224"/>
                    <a:gd name="connsiteX95" fmla="*/ 0 w 10000"/>
                    <a:gd name="connsiteY95" fmla="*/ 6303 h 13224"/>
                    <a:gd name="connsiteX96" fmla="*/ 21 w 10000"/>
                    <a:gd name="connsiteY96" fmla="*/ 5862 h 13224"/>
                    <a:gd name="connsiteX97" fmla="*/ 41 w 10000"/>
                    <a:gd name="connsiteY97" fmla="*/ 5476 h 13224"/>
                    <a:gd name="connsiteX98" fmla="*/ 62 w 10000"/>
                    <a:gd name="connsiteY98" fmla="*/ 5133 h 13224"/>
                    <a:gd name="connsiteX99" fmla="*/ 104 w 10000"/>
                    <a:gd name="connsiteY99" fmla="*/ 4835 h 13224"/>
                    <a:gd name="connsiteX100" fmla="*/ 145 w 10000"/>
                    <a:gd name="connsiteY100" fmla="*/ 4593 h 13224"/>
                    <a:gd name="connsiteX101" fmla="*/ 166 w 10000"/>
                    <a:gd name="connsiteY101" fmla="*/ 4394 h 13224"/>
                    <a:gd name="connsiteX102" fmla="*/ 207 w 10000"/>
                    <a:gd name="connsiteY102" fmla="*/ 4239 h 13224"/>
                    <a:gd name="connsiteX103" fmla="*/ 228 w 10000"/>
                    <a:gd name="connsiteY103" fmla="*/ 4129 h 13224"/>
                    <a:gd name="connsiteX104" fmla="*/ 249 w 10000"/>
                    <a:gd name="connsiteY104" fmla="*/ 4074 h 13224"/>
                    <a:gd name="connsiteX105" fmla="*/ 249 w 10000"/>
                    <a:gd name="connsiteY105" fmla="*/ 4041 h 13224"/>
                    <a:gd name="connsiteX106" fmla="*/ 2967 w 10000"/>
                    <a:gd name="connsiteY106" fmla="*/ 3809 h 13224"/>
                    <a:gd name="connsiteX107" fmla="*/ 3008 w 10000"/>
                    <a:gd name="connsiteY107" fmla="*/ 3831 h 13224"/>
                    <a:gd name="connsiteX108" fmla="*/ 3091 w 10000"/>
                    <a:gd name="connsiteY108" fmla="*/ 3864 h 13224"/>
                    <a:gd name="connsiteX109" fmla="*/ 3237 w 10000"/>
                    <a:gd name="connsiteY109" fmla="*/ 3930 h 13224"/>
                    <a:gd name="connsiteX110" fmla="*/ 3423 w 10000"/>
                    <a:gd name="connsiteY110" fmla="*/ 4019 h 13224"/>
                    <a:gd name="connsiteX111" fmla="*/ 3672 w 10000"/>
                    <a:gd name="connsiteY111" fmla="*/ 4129 h 13224"/>
                    <a:gd name="connsiteX112" fmla="*/ 3942 w 10000"/>
                    <a:gd name="connsiteY112" fmla="*/ 4262 h 13224"/>
                    <a:gd name="connsiteX113" fmla="*/ 4212 w 10000"/>
                    <a:gd name="connsiteY113" fmla="*/ 4405 h 13224"/>
                    <a:gd name="connsiteX114" fmla="*/ 4544 w 10000"/>
                    <a:gd name="connsiteY114" fmla="*/ 4549 h 13224"/>
                    <a:gd name="connsiteX115" fmla="*/ 4855 w 10000"/>
                    <a:gd name="connsiteY115" fmla="*/ 4725 h 13224"/>
                    <a:gd name="connsiteX116" fmla="*/ 5187 w 10000"/>
                    <a:gd name="connsiteY116" fmla="*/ 4902 h 13224"/>
                    <a:gd name="connsiteX117" fmla="*/ 5498 w 10000"/>
                    <a:gd name="connsiteY117" fmla="*/ 5089 h 13224"/>
                    <a:gd name="connsiteX118" fmla="*/ 5539 w 10000"/>
                    <a:gd name="connsiteY118" fmla="*/ 5078 h 13224"/>
                    <a:gd name="connsiteX119" fmla="*/ 5581 w 10000"/>
                    <a:gd name="connsiteY119" fmla="*/ 5012 h 13224"/>
                    <a:gd name="connsiteX120" fmla="*/ 5622 w 10000"/>
                    <a:gd name="connsiteY120" fmla="*/ 4902 h 13224"/>
                    <a:gd name="connsiteX121" fmla="*/ 5685 w 10000"/>
                    <a:gd name="connsiteY121" fmla="*/ 4758 h 13224"/>
                    <a:gd name="connsiteX122" fmla="*/ 5747 w 10000"/>
                    <a:gd name="connsiteY122" fmla="*/ 4582 h 13224"/>
                    <a:gd name="connsiteX123" fmla="*/ 5809 w 10000"/>
                    <a:gd name="connsiteY123" fmla="*/ 4394 h 13224"/>
                    <a:gd name="connsiteX124" fmla="*/ 5892 w 10000"/>
                    <a:gd name="connsiteY124" fmla="*/ 4184 h 13224"/>
                    <a:gd name="connsiteX125" fmla="*/ 5954 w 10000"/>
                    <a:gd name="connsiteY125" fmla="*/ 3975 h 13224"/>
                    <a:gd name="connsiteX126" fmla="*/ 6037 w 10000"/>
                    <a:gd name="connsiteY126" fmla="*/ 3765 h 13224"/>
                    <a:gd name="connsiteX127" fmla="*/ 6100 w 10000"/>
                    <a:gd name="connsiteY127" fmla="*/ 3566 h 13224"/>
                    <a:gd name="connsiteX128" fmla="*/ 6183 w 10000"/>
                    <a:gd name="connsiteY128" fmla="*/ 3390 h 13224"/>
                    <a:gd name="connsiteX129" fmla="*/ 6245 w 10000"/>
                    <a:gd name="connsiteY129" fmla="*/ 3235 h 13224"/>
                    <a:gd name="connsiteX130" fmla="*/ 6286 w 10000"/>
                    <a:gd name="connsiteY130" fmla="*/ 3235 h 13224"/>
                    <a:gd name="connsiteX131" fmla="*/ 6411 w 10000"/>
                    <a:gd name="connsiteY131" fmla="*/ 3224 h 13224"/>
                    <a:gd name="connsiteX132" fmla="*/ 7766 w 10000"/>
                    <a:gd name="connsiteY132" fmla="*/ 0 h 13224"/>
                    <a:gd name="connsiteX0" fmla="*/ 7766 w 10000"/>
                    <a:gd name="connsiteY0" fmla="*/ 0 h 13224"/>
                    <a:gd name="connsiteX1" fmla="*/ 7759 w 10000"/>
                    <a:gd name="connsiteY1" fmla="*/ 3290 h 13224"/>
                    <a:gd name="connsiteX2" fmla="*/ 8133 w 10000"/>
                    <a:gd name="connsiteY2" fmla="*/ 3334 h 13224"/>
                    <a:gd name="connsiteX3" fmla="*/ 8527 w 10000"/>
                    <a:gd name="connsiteY3" fmla="*/ 3412 h 13224"/>
                    <a:gd name="connsiteX4" fmla="*/ 8921 w 10000"/>
                    <a:gd name="connsiteY4" fmla="*/ 3522 h 13224"/>
                    <a:gd name="connsiteX5" fmla="*/ 9274 w 10000"/>
                    <a:gd name="connsiteY5" fmla="*/ 3654 h 13224"/>
                    <a:gd name="connsiteX6" fmla="*/ 9668 w 10000"/>
                    <a:gd name="connsiteY6" fmla="*/ 3831 h 13224"/>
                    <a:gd name="connsiteX7" fmla="*/ 10000 w 10000"/>
                    <a:gd name="connsiteY7" fmla="*/ 4041 h 13224"/>
                    <a:gd name="connsiteX8" fmla="*/ 9979 w 10000"/>
                    <a:gd name="connsiteY8" fmla="*/ 4063 h 13224"/>
                    <a:gd name="connsiteX9" fmla="*/ 9959 w 10000"/>
                    <a:gd name="connsiteY9" fmla="*/ 4140 h 13224"/>
                    <a:gd name="connsiteX10" fmla="*/ 9855 w 10000"/>
                    <a:gd name="connsiteY10" fmla="*/ 4438 h 13224"/>
                    <a:gd name="connsiteX11" fmla="*/ 9772 w 10000"/>
                    <a:gd name="connsiteY11" fmla="*/ 4626 h 13224"/>
                    <a:gd name="connsiteX12" fmla="*/ 9668 w 10000"/>
                    <a:gd name="connsiteY12" fmla="*/ 4869 h 13224"/>
                    <a:gd name="connsiteX13" fmla="*/ 9564 w 10000"/>
                    <a:gd name="connsiteY13" fmla="*/ 5111 h 13224"/>
                    <a:gd name="connsiteX14" fmla="*/ 9440 w 10000"/>
                    <a:gd name="connsiteY14" fmla="*/ 5398 h 13224"/>
                    <a:gd name="connsiteX15" fmla="*/ 9295 w 10000"/>
                    <a:gd name="connsiteY15" fmla="*/ 5685 h 13224"/>
                    <a:gd name="connsiteX16" fmla="*/ 9149 w 10000"/>
                    <a:gd name="connsiteY16" fmla="*/ 5994 h 13224"/>
                    <a:gd name="connsiteX17" fmla="*/ 8797 w 10000"/>
                    <a:gd name="connsiteY17" fmla="*/ 6613 h 13224"/>
                    <a:gd name="connsiteX18" fmla="*/ 8610 w 10000"/>
                    <a:gd name="connsiteY18" fmla="*/ 6922 h 13224"/>
                    <a:gd name="connsiteX19" fmla="*/ 8402 w 10000"/>
                    <a:gd name="connsiteY19" fmla="*/ 7220 h 13224"/>
                    <a:gd name="connsiteX20" fmla="*/ 8216 w 10000"/>
                    <a:gd name="connsiteY20" fmla="*/ 7507 h 13224"/>
                    <a:gd name="connsiteX21" fmla="*/ 7988 w 10000"/>
                    <a:gd name="connsiteY21" fmla="*/ 7771 h 13224"/>
                    <a:gd name="connsiteX22" fmla="*/ 7739 w 10000"/>
                    <a:gd name="connsiteY22" fmla="*/ 8003 h 13224"/>
                    <a:gd name="connsiteX23" fmla="*/ 7510 w 10000"/>
                    <a:gd name="connsiteY23" fmla="*/ 8213 h 13224"/>
                    <a:gd name="connsiteX24" fmla="*/ 7261 w 10000"/>
                    <a:gd name="connsiteY24" fmla="*/ 8401 h 13224"/>
                    <a:gd name="connsiteX25" fmla="*/ 7012 w 10000"/>
                    <a:gd name="connsiteY25" fmla="*/ 8533 h 13224"/>
                    <a:gd name="connsiteX26" fmla="*/ 6743 w 10000"/>
                    <a:gd name="connsiteY26" fmla="*/ 8632 h 13224"/>
                    <a:gd name="connsiteX27" fmla="*/ 6473 w 10000"/>
                    <a:gd name="connsiteY27" fmla="*/ 8677 h 13224"/>
                    <a:gd name="connsiteX28" fmla="*/ 6266 w 10000"/>
                    <a:gd name="connsiteY28" fmla="*/ 8677 h 13224"/>
                    <a:gd name="connsiteX29" fmla="*/ 6037 w 10000"/>
                    <a:gd name="connsiteY29" fmla="*/ 8643 h 13224"/>
                    <a:gd name="connsiteX30" fmla="*/ 5788 w 10000"/>
                    <a:gd name="connsiteY30" fmla="*/ 8577 h 13224"/>
                    <a:gd name="connsiteX31" fmla="*/ 5519 w 10000"/>
                    <a:gd name="connsiteY31" fmla="*/ 8500 h 13224"/>
                    <a:gd name="connsiteX32" fmla="*/ 5249 w 10000"/>
                    <a:gd name="connsiteY32" fmla="*/ 8401 h 13224"/>
                    <a:gd name="connsiteX33" fmla="*/ 4979 w 10000"/>
                    <a:gd name="connsiteY33" fmla="*/ 8290 h 13224"/>
                    <a:gd name="connsiteX34" fmla="*/ 4730 w 10000"/>
                    <a:gd name="connsiteY34" fmla="*/ 8180 h 13224"/>
                    <a:gd name="connsiteX35" fmla="*/ 4481 w 10000"/>
                    <a:gd name="connsiteY35" fmla="*/ 8069 h 13224"/>
                    <a:gd name="connsiteX36" fmla="*/ 4274 w 10000"/>
                    <a:gd name="connsiteY36" fmla="*/ 7970 h 13224"/>
                    <a:gd name="connsiteX37" fmla="*/ 4129 w 10000"/>
                    <a:gd name="connsiteY37" fmla="*/ 7871 h 13224"/>
                    <a:gd name="connsiteX38" fmla="*/ 4025 w 10000"/>
                    <a:gd name="connsiteY38" fmla="*/ 7805 h 13224"/>
                    <a:gd name="connsiteX39" fmla="*/ 3983 w 10000"/>
                    <a:gd name="connsiteY39" fmla="*/ 7749 h 13224"/>
                    <a:gd name="connsiteX40" fmla="*/ 3983 w 10000"/>
                    <a:gd name="connsiteY40" fmla="*/ 7782 h 13224"/>
                    <a:gd name="connsiteX41" fmla="*/ 4004 w 10000"/>
                    <a:gd name="connsiteY41" fmla="*/ 7860 h 13224"/>
                    <a:gd name="connsiteX42" fmla="*/ 4025 w 10000"/>
                    <a:gd name="connsiteY42" fmla="*/ 7981 h 13224"/>
                    <a:gd name="connsiteX43" fmla="*/ 4066 w 10000"/>
                    <a:gd name="connsiteY43" fmla="*/ 8147 h 13224"/>
                    <a:gd name="connsiteX44" fmla="*/ 4129 w 10000"/>
                    <a:gd name="connsiteY44" fmla="*/ 8345 h 13224"/>
                    <a:gd name="connsiteX45" fmla="*/ 4191 w 10000"/>
                    <a:gd name="connsiteY45" fmla="*/ 8577 h 13224"/>
                    <a:gd name="connsiteX46" fmla="*/ 4253 w 10000"/>
                    <a:gd name="connsiteY46" fmla="*/ 8842 h 13224"/>
                    <a:gd name="connsiteX47" fmla="*/ 4336 w 10000"/>
                    <a:gd name="connsiteY47" fmla="*/ 9140 h 13224"/>
                    <a:gd name="connsiteX48" fmla="*/ 4398 w 10000"/>
                    <a:gd name="connsiteY48" fmla="*/ 9449 h 13224"/>
                    <a:gd name="connsiteX49" fmla="*/ 4481 w 10000"/>
                    <a:gd name="connsiteY49" fmla="*/ 9780 h 13224"/>
                    <a:gd name="connsiteX50" fmla="*/ 4585 w 10000"/>
                    <a:gd name="connsiteY50" fmla="*/ 10122 h 13224"/>
                    <a:gd name="connsiteX51" fmla="*/ 4647 w 10000"/>
                    <a:gd name="connsiteY51" fmla="*/ 10387 h 13224"/>
                    <a:gd name="connsiteX52" fmla="*/ 4730 w 10000"/>
                    <a:gd name="connsiteY52" fmla="*/ 10652 h 13224"/>
                    <a:gd name="connsiteX53" fmla="*/ 4793 w 10000"/>
                    <a:gd name="connsiteY53" fmla="*/ 10928 h 13224"/>
                    <a:gd name="connsiteX54" fmla="*/ 4834 w 10000"/>
                    <a:gd name="connsiteY54" fmla="*/ 11204 h 13224"/>
                    <a:gd name="connsiteX55" fmla="*/ 4876 w 10000"/>
                    <a:gd name="connsiteY55" fmla="*/ 11469 h 13224"/>
                    <a:gd name="connsiteX56" fmla="*/ 4938 w 10000"/>
                    <a:gd name="connsiteY56" fmla="*/ 11734 h 13224"/>
                    <a:gd name="connsiteX57" fmla="*/ 4979 w 10000"/>
                    <a:gd name="connsiteY57" fmla="*/ 11977 h 13224"/>
                    <a:gd name="connsiteX58" fmla="*/ 5000 w 10000"/>
                    <a:gd name="connsiteY58" fmla="*/ 12198 h 13224"/>
                    <a:gd name="connsiteX59" fmla="*/ 5041 w 10000"/>
                    <a:gd name="connsiteY59" fmla="*/ 12385 h 13224"/>
                    <a:gd name="connsiteX60" fmla="*/ 5062 w 10000"/>
                    <a:gd name="connsiteY60" fmla="*/ 12551 h 13224"/>
                    <a:gd name="connsiteX61" fmla="*/ 5062 w 10000"/>
                    <a:gd name="connsiteY61" fmla="*/ 12672 h 13224"/>
                    <a:gd name="connsiteX62" fmla="*/ 5083 w 10000"/>
                    <a:gd name="connsiteY62" fmla="*/ 12749 h 13224"/>
                    <a:gd name="connsiteX63" fmla="*/ 5083 w 10000"/>
                    <a:gd name="connsiteY63" fmla="*/ 12782 h 13224"/>
                    <a:gd name="connsiteX64" fmla="*/ 5041 w 10000"/>
                    <a:gd name="connsiteY64" fmla="*/ 12782 h 13224"/>
                    <a:gd name="connsiteX65" fmla="*/ 4896 w 10000"/>
                    <a:gd name="connsiteY65" fmla="*/ 12805 h 13224"/>
                    <a:gd name="connsiteX66" fmla="*/ 4689 w 10000"/>
                    <a:gd name="connsiteY66" fmla="*/ 12827 h 13224"/>
                    <a:gd name="connsiteX67" fmla="*/ 4419 w 10000"/>
                    <a:gd name="connsiteY67" fmla="*/ 12871 h 13224"/>
                    <a:gd name="connsiteX68" fmla="*/ 4108 w 10000"/>
                    <a:gd name="connsiteY68" fmla="*/ 12904 h 13224"/>
                    <a:gd name="connsiteX69" fmla="*/ 3734 w 10000"/>
                    <a:gd name="connsiteY69" fmla="*/ 12959 h 13224"/>
                    <a:gd name="connsiteX70" fmla="*/ 3361 w 10000"/>
                    <a:gd name="connsiteY70" fmla="*/ 13003 h 13224"/>
                    <a:gd name="connsiteX71" fmla="*/ 2967 w 10000"/>
                    <a:gd name="connsiteY71" fmla="*/ 13047 h 13224"/>
                    <a:gd name="connsiteX72" fmla="*/ 2573 w 10000"/>
                    <a:gd name="connsiteY72" fmla="*/ 13103 h 13224"/>
                    <a:gd name="connsiteX73" fmla="*/ 2199 w 10000"/>
                    <a:gd name="connsiteY73" fmla="*/ 13136 h 13224"/>
                    <a:gd name="connsiteX74" fmla="*/ 1846 w 10000"/>
                    <a:gd name="connsiteY74" fmla="*/ 13180 h 13224"/>
                    <a:gd name="connsiteX75" fmla="*/ 1535 w 10000"/>
                    <a:gd name="connsiteY75" fmla="*/ 13202 h 13224"/>
                    <a:gd name="connsiteX76" fmla="*/ 1266 w 10000"/>
                    <a:gd name="connsiteY76" fmla="*/ 13213 h 13224"/>
                    <a:gd name="connsiteX77" fmla="*/ 1079 w 10000"/>
                    <a:gd name="connsiteY77" fmla="*/ 13224 h 13224"/>
                    <a:gd name="connsiteX78" fmla="*/ 1058 w 10000"/>
                    <a:gd name="connsiteY78" fmla="*/ 13202 h 13224"/>
                    <a:gd name="connsiteX79" fmla="*/ 1037 w 10000"/>
                    <a:gd name="connsiteY79" fmla="*/ 13125 h 13224"/>
                    <a:gd name="connsiteX80" fmla="*/ 934 w 10000"/>
                    <a:gd name="connsiteY80" fmla="*/ 12827 h 13224"/>
                    <a:gd name="connsiteX81" fmla="*/ 871 w 10000"/>
                    <a:gd name="connsiteY81" fmla="*/ 12617 h 13224"/>
                    <a:gd name="connsiteX82" fmla="*/ 788 w 10000"/>
                    <a:gd name="connsiteY82" fmla="*/ 12363 h 13224"/>
                    <a:gd name="connsiteX83" fmla="*/ 705 w 10000"/>
                    <a:gd name="connsiteY83" fmla="*/ 12076 h 13224"/>
                    <a:gd name="connsiteX84" fmla="*/ 622 w 10000"/>
                    <a:gd name="connsiteY84" fmla="*/ 11756 h 13224"/>
                    <a:gd name="connsiteX85" fmla="*/ 539 w 10000"/>
                    <a:gd name="connsiteY85" fmla="*/ 11414 h 13224"/>
                    <a:gd name="connsiteX86" fmla="*/ 436 w 10000"/>
                    <a:gd name="connsiteY86" fmla="*/ 11039 h 13224"/>
                    <a:gd name="connsiteX87" fmla="*/ 353 w 10000"/>
                    <a:gd name="connsiteY87" fmla="*/ 10641 h 13224"/>
                    <a:gd name="connsiteX88" fmla="*/ 270 w 10000"/>
                    <a:gd name="connsiteY88" fmla="*/ 10222 h 13224"/>
                    <a:gd name="connsiteX89" fmla="*/ 207 w 10000"/>
                    <a:gd name="connsiteY89" fmla="*/ 9791 h 13224"/>
                    <a:gd name="connsiteX90" fmla="*/ 145 w 10000"/>
                    <a:gd name="connsiteY90" fmla="*/ 9339 h 13224"/>
                    <a:gd name="connsiteX91" fmla="*/ 62 w 10000"/>
                    <a:gd name="connsiteY91" fmla="*/ 8875 h 13224"/>
                    <a:gd name="connsiteX92" fmla="*/ 0 w 10000"/>
                    <a:gd name="connsiteY92" fmla="*/ 7937 h 13224"/>
                    <a:gd name="connsiteX93" fmla="*/ 0 w 10000"/>
                    <a:gd name="connsiteY93" fmla="*/ 7330 h 13224"/>
                    <a:gd name="connsiteX94" fmla="*/ 0 w 10000"/>
                    <a:gd name="connsiteY94" fmla="*/ 6789 h 13224"/>
                    <a:gd name="connsiteX95" fmla="*/ 0 w 10000"/>
                    <a:gd name="connsiteY95" fmla="*/ 6303 h 13224"/>
                    <a:gd name="connsiteX96" fmla="*/ 21 w 10000"/>
                    <a:gd name="connsiteY96" fmla="*/ 5862 h 13224"/>
                    <a:gd name="connsiteX97" fmla="*/ 41 w 10000"/>
                    <a:gd name="connsiteY97" fmla="*/ 5476 h 13224"/>
                    <a:gd name="connsiteX98" fmla="*/ 62 w 10000"/>
                    <a:gd name="connsiteY98" fmla="*/ 5133 h 13224"/>
                    <a:gd name="connsiteX99" fmla="*/ 104 w 10000"/>
                    <a:gd name="connsiteY99" fmla="*/ 4835 h 13224"/>
                    <a:gd name="connsiteX100" fmla="*/ 145 w 10000"/>
                    <a:gd name="connsiteY100" fmla="*/ 4593 h 13224"/>
                    <a:gd name="connsiteX101" fmla="*/ 166 w 10000"/>
                    <a:gd name="connsiteY101" fmla="*/ 4394 h 13224"/>
                    <a:gd name="connsiteX102" fmla="*/ 207 w 10000"/>
                    <a:gd name="connsiteY102" fmla="*/ 4239 h 13224"/>
                    <a:gd name="connsiteX103" fmla="*/ 228 w 10000"/>
                    <a:gd name="connsiteY103" fmla="*/ 4129 h 13224"/>
                    <a:gd name="connsiteX104" fmla="*/ 249 w 10000"/>
                    <a:gd name="connsiteY104" fmla="*/ 4074 h 13224"/>
                    <a:gd name="connsiteX105" fmla="*/ 249 w 10000"/>
                    <a:gd name="connsiteY105" fmla="*/ 4041 h 13224"/>
                    <a:gd name="connsiteX106" fmla="*/ 2967 w 10000"/>
                    <a:gd name="connsiteY106" fmla="*/ 3809 h 13224"/>
                    <a:gd name="connsiteX107" fmla="*/ 3008 w 10000"/>
                    <a:gd name="connsiteY107" fmla="*/ 3831 h 13224"/>
                    <a:gd name="connsiteX108" fmla="*/ 3091 w 10000"/>
                    <a:gd name="connsiteY108" fmla="*/ 3864 h 13224"/>
                    <a:gd name="connsiteX109" fmla="*/ 3237 w 10000"/>
                    <a:gd name="connsiteY109" fmla="*/ 3930 h 13224"/>
                    <a:gd name="connsiteX110" fmla="*/ 3423 w 10000"/>
                    <a:gd name="connsiteY110" fmla="*/ 4019 h 13224"/>
                    <a:gd name="connsiteX111" fmla="*/ 3672 w 10000"/>
                    <a:gd name="connsiteY111" fmla="*/ 4129 h 13224"/>
                    <a:gd name="connsiteX112" fmla="*/ 3942 w 10000"/>
                    <a:gd name="connsiteY112" fmla="*/ 4262 h 13224"/>
                    <a:gd name="connsiteX113" fmla="*/ 4212 w 10000"/>
                    <a:gd name="connsiteY113" fmla="*/ 4405 h 13224"/>
                    <a:gd name="connsiteX114" fmla="*/ 4544 w 10000"/>
                    <a:gd name="connsiteY114" fmla="*/ 4549 h 13224"/>
                    <a:gd name="connsiteX115" fmla="*/ 4855 w 10000"/>
                    <a:gd name="connsiteY115" fmla="*/ 4725 h 13224"/>
                    <a:gd name="connsiteX116" fmla="*/ 5187 w 10000"/>
                    <a:gd name="connsiteY116" fmla="*/ 4902 h 13224"/>
                    <a:gd name="connsiteX117" fmla="*/ 5498 w 10000"/>
                    <a:gd name="connsiteY117" fmla="*/ 5089 h 13224"/>
                    <a:gd name="connsiteX118" fmla="*/ 5539 w 10000"/>
                    <a:gd name="connsiteY118" fmla="*/ 5078 h 13224"/>
                    <a:gd name="connsiteX119" fmla="*/ 5581 w 10000"/>
                    <a:gd name="connsiteY119" fmla="*/ 5012 h 13224"/>
                    <a:gd name="connsiteX120" fmla="*/ 5622 w 10000"/>
                    <a:gd name="connsiteY120" fmla="*/ 4902 h 13224"/>
                    <a:gd name="connsiteX121" fmla="*/ 5685 w 10000"/>
                    <a:gd name="connsiteY121" fmla="*/ 4758 h 13224"/>
                    <a:gd name="connsiteX122" fmla="*/ 5747 w 10000"/>
                    <a:gd name="connsiteY122" fmla="*/ 4582 h 13224"/>
                    <a:gd name="connsiteX123" fmla="*/ 5809 w 10000"/>
                    <a:gd name="connsiteY123" fmla="*/ 4394 h 13224"/>
                    <a:gd name="connsiteX124" fmla="*/ 5892 w 10000"/>
                    <a:gd name="connsiteY124" fmla="*/ 4184 h 13224"/>
                    <a:gd name="connsiteX125" fmla="*/ 5954 w 10000"/>
                    <a:gd name="connsiteY125" fmla="*/ 3975 h 13224"/>
                    <a:gd name="connsiteX126" fmla="*/ 6037 w 10000"/>
                    <a:gd name="connsiteY126" fmla="*/ 3765 h 13224"/>
                    <a:gd name="connsiteX127" fmla="*/ 6100 w 10000"/>
                    <a:gd name="connsiteY127" fmla="*/ 3566 h 13224"/>
                    <a:gd name="connsiteX128" fmla="*/ 6183 w 10000"/>
                    <a:gd name="connsiteY128" fmla="*/ 3390 h 13224"/>
                    <a:gd name="connsiteX129" fmla="*/ 6245 w 10000"/>
                    <a:gd name="connsiteY129" fmla="*/ 3235 h 13224"/>
                    <a:gd name="connsiteX130" fmla="*/ 6286 w 10000"/>
                    <a:gd name="connsiteY130" fmla="*/ 3235 h 13224"/>
                    <a:gd name="connsiteX131" fmla="*/ 7766 w 10000"/>
                    <a:gd name="connsiteY131" fmla="*/ 0 h 13224"/>
                    <a:gd name="connsiteX0" fmla="*/ 7766 w 10000"/>
                    <a:gd name="connsiteY0" fmla="*/ 0 h 13224"/>
                    <a:gd name="connsiteX1" fmla="*/ 8133 w 10000"/>
                    <a:gd name="connsiteY1" fmla="*/ 3334 h 13224"/>
                    <a:gd name="connsiteX2" fmla="*/ 8527 w 10000"/>
                    <a:gd name="connsiteY2" fmla="*/ 3412 h 13224"/>
                    <a:gd name="connsiteX3" fmla="*/ 8921 w 10000"/>
                    <a:gd name="connsiteY3" fmla="*/ 3522 h 13224"/>
                    <a:gd name="connsiteX4" fmla="*/ 9274 w 10000"/>
                    <a:gd name="connsiteY4" fmla="*/ 3654 h 13224"/>
                    <a:gd name="connsiteX5" fmla="*/ 9668 w 10000"/>
                    <a:gd name="connsiteY5" fmla="*/ 3831 h 13224"/>
                    <a:gd name="connsiteX6" fmla="*/ 10000 w 10000"/>
                    <a:gd name="connsiteY6" fmla="*/ 4041 h 13224"/>
                    <a:gd name="connsiteX7" fmla="*/ 9979 w 10000"/>
                    <a:gd name="connsiteY7" fmla="*/ 4063 h 13224"/>
                    <a:gd name="connsiteX8" fmla="*/ 9959 w 10000"/>
                    <a:gd name="connsiteY8" fmla="*/ 4140 h 13224"/>
                    <a:gd name="connsiteX9" fmla="*/ 9855 w 10000"/>
                    <a:gd name="connsiteY9" fmla="*/ 4438 h 13224"/>
                    <a:gd name="connsiteX10" fmla="*/ 9772 w 10000"/>
                    <a:gd name="connsiteY10" fmla="*/ 4626 h 13224"/>
                    <a:gd name="connsiteX11" fmla="*/ 9668 w 10000"/>
                    <a:gd name="connsiteY11" fmla="*/ 4869 h 13224"/>
                    <a:gd name="connsiteX12" fmla="*/ 9564 w 10000"/>
                    <a:gd name="connsiteY12" fmla="*/ 5111 h 13224"/>
                    <a:gd name="connsiteX13" fmla="*/ 9440 w 10000"/>
                    <a:gd name="connsiteY13" fmla="*/ 5398 h 13224"/>
                    <a:gd name="connsiteX14" fmla="*/ 9295 w 10000"/>
                    <a:gd name="connsiteY14" fmla="*/ 5685 h 13224"/>
                    <a:gd name="connsiteX15" fmla="*/ 9149 w 10000"/>
                    <a:gd name="connsiteY15" fmla="*/ 5994 h 13224"/>
                    <a:gd name="connsiteX16" fmla="*/ 8797 w 10000"/>
                    <a:gd name="connsiteY16" fmla="*/ 6613 h 13224"/>
                    <a:gd name="connsiteX17" fmla="*/ 8610 w 10000"/>
                    <a:gd name="connsiteY17" fmla="*/ 6922 h 13224"/>
                    <a:gd name="connsiteX18" fmla="*/ 8402 w 10000"/>
                    <a:gd name="connsiteY18" fmla="*/ 7220 h 13224"/>
                    <a:gd name="connsiteX19" fmla="*/ 8216 w 10000"/>
                    <a:gd name="connsiteY19" fmla="*/ 7507 h 13224"/>
                    <a:gd name="connsiteX20" fmla="*/ 7988 w 10000"/>
                    <a:gd name="connsiteY20" fmla="*/ 7771 h 13224"/>
                    <a:gd name="connsiteX21" fmla="*/ 7739 w 10000"/>
                    <a:gd name="connsiteY21" fmla="*/ 8003 h 13224"/>
                    <a:gd name="connsiteX22" fmla="*/ 7510 w 10000"/>
                    <a:gd name="connsiteY22" fmla="*/ 8213 h 13224"/>
                    <a:gd name="connsiteX23" fmla="*/ 7261 w 10000"/>
                    <a:gd name="connsiteY23" fmla="*/ 8401 h 13224"/>
                    <a:gd name="connsiteX24" fmla="*/ 7012 w 10000"/>
                    <a:gd name="connsiteY24" fmla="*/ 8533 h 13224"/>
                    <a:gd name="connsiteX25" fmla="*/ 6743 w 10000"/>
                    <a:gd name="connsiteY25" fmla="*/ 8632 h 13224"/>
                    <a:gd name="connsiteX26" fmla="*/ 6473 w 10000"/>
                    <a:gd name="connsiteY26" fmla="*/ 8677 h 13224"/>
                    <a:gd name="connsiteX27" fmla="*/ 6266 w 10000"/>
                    <a:gd name="connsiteY27" fmla="*/ 8677 h 13224"/>
                    <a:gd name="connsiteX28" fmla="*/ 6037 w 10000"/>
                    <a:gd name="connsiteY28" fmla="*/ 8643 h 13224"/>
                    <a:gd name="connsiteX29" fmla="*/ 5788 w 10000"/>
                    <a:gd name="connsiteY29" fmla="*/ 8577 h 13224"/>
                    <a:gd name="connsiteX30" fmla="*/ 5519 w 10000"/>
                    <a:gd name="connsiteY30" fmla="*/ 8500 h 13224"/>
                    <a:gd name="connsiteX31" fmla="*/ 5249 w 10000"/>
                    <a:gd name="connsiteY31" fmla="*/ 8401 h 13224"/>
                    <a:gd name="connsiteX32" fmla="*/ 4979 w 10000"/>
                    <a:gd name="connsiteY32" fmla="*/ 8290 h 13224"/>
                    <a:gd name="connsiteX33" fmla="*/ 4730 w 10000"/>
                    <a:gd name="connsiteY33" fmla="*/ 8180 h 13224"/>
                    <a:gd name="connsiteX34" fmla="*/ 4481 w 10000"/>
                    <a:gd name="connsiteY34" fmla="*/ 8069 h 13224"/>
                    <a:gd name="connsiteX35" fmla="*/ 4274 w 10000"/>
                    <a:gd name="connsiteY35" fmla="*/ 7970 h 13224"/>
                    <a:gd name="connsiteX36" fmla="*/ 4129 w 10000"/>
                    <a:gd name="connsiteY36" fmla="*/ 7871 h 13224"/>
                    <a:gd name="connsiteX37" fmla="*/ 4025 w 10000"/>
                    <a:gd name="connsiteY37" fmla="*/ 7805 h 13224"/>
                    <a:gd name="connsiteX38" fmla="*/ 3983 w 10000"/>
                    <a:gd name="connsiteY38" fmla="*/ 7749 h 13224"/>
                    <a:gd name="connsiteX39" fmla="*/ 3983 w 10000"/>
                    <a:gd name="connsiteY39" fmla="*/ 7782 h 13224"/>
                    <a:gd name="connsiteX40" fmla="*/ 4004 w 10000"/>
                    <a:gd name="connsiteY40" fmla="*/ 7860 h 13224"/>
                    <a:gd name="connsiteX41" fmla="*/ 4025 w 10000"/>
                    <a:gd name="connsiteY41" fmla="*/ 7981 h 13224"/>
                    <a:gd name="connsiteX42" fmla="*/ 4066 w 10000"/>
                    <a:gd name="connsiteY42" fmla="*/ 8147 h 13224"/>
                    <a:gd name="connsiteX43" fmla="*/ 4129 w 10000"/>
                    <a:gd name="connsiteY43" fmla="*/ 8345 h 13224"/>
                    <a:gd name="connsiteX44" fmla="*/ 4191 w 10000"/>
                    <a:gd name="connsiteY44" fmla="*/ 8577 h 13224"/>
                    <a:gd name="connsiteX45" fmla="*/ 4253 w 10000"/>
                    <a:gd name="connsiteY45" fmla="*/ 8842 h 13224"/>
                    <a:gd name="connsiteX46" fmla="*/ 4336 w 10000"/>
                    <a:gd name="connsiteY46" fmla="*/ 9140 h 13224"/>
                    <a:gd name="connsiteX47" fmla="*/ 4398 w 10000"/>
                    <a:gd name="connsiteY47" fmla="*/ 9449 h 13224"/>
                    <a:gd name="connsiteX48" fmla="*/ 4481 w 10000"/>
                    <a:gd name="connsiteY48" fmla="*/ 9780 h 13224"/>
                    <a:gd name="connsiteX49" fmla="*/ 4585 w 10000"/>
                    <a:gd name="connsiteY49" fmla="*/ 10122 h 13224"/>
                    <a:gd name="connsiteX50" fmla="*/ 4647 w 10000"/>
                    <a:gd name="connsiteY50" fmla="*/ 10387 h 13224"/>
                    <a:gd name="connsiteX51" fmla="*/ 4730 w 10000"/>
                    <a:gd name="connsiteY51" fmla="*/ 10652 h 13224"/>
                    <a:gd name="connsiteX52" fmla="*/ 4793 w 10000"/>
                    <a:gd name="connsiteY52" fmla="*/ 10928 h 13224"/>
                    <a:gd name="connsiteX53" fmla="*/ 4834 w 10000"/>
                    <a:gd name="connsiteY53" fmla="*/ 11204 h 13224"/>
                    <a:gd name="connsiteX54" fmla="*/ 4876 w 10000"/>
                    <a:gd name="connsiteY54" fmla="*/ 11469 h 13224"/>
                    <a:gd name="connsiteX55" fmla="*/ 4938 w 10000"/>
                    <a:gd name="connsiteY55" fmla="*/ 11734 h 13224"/>
                    <a:gd name="connsiteX56" fmla="*/ 4979 w 10000"/>
                    <a:gd name="connsiteY56" fmla="*/ 11977 h 13224"/>
                    <a:gd name="connsiteX57" fmla="*/ 5000 w 10000"/>
                    <a:gd name="connsiteY57" fmla="*/ 12198 h 13224"/>
                    <a:gd name="connsiteX58" fmla="*/ 5041 w 10000"/>
                    <a:gd name="connsiteY58" fmla="*/ 12385 h 13224"/>
                    <a:gd name="connsiteX59" fmla="*/ 5062 w 10000"/>
                    <a:gd name="connsiteY59" fmla="*/ 12551 h 13224"/>
                    <a:gd name="connsiteX60" fmla="*/ 5062 w 10000"/>
                    <a:gd name="connsiteY60" fmla="*/ 12672 h 13224"/>
                    <a:gd name="connsiteX61" fmla="*/ 5083 w 10000"/>
                    <a:gd name="connsiteY61" fmla="*/ 12749 h 13224"/>
                    <a:gd name="connsiteX62" fmla="*/ 5083 w 10000"/>
                    <a:gd name="connsiteY62" fmla="*/ 12782 h 13224"/>
                    <a:gd name="connsiteX63" fmla="*/ 5041 w 10000"/>
                    <a:gd name="connsiteY63" fmla="*/ 12782 h 13224"/>
                    <a:gd name="connsiteX64" fmla="*/ 4896 w 10000"/>
                    <a:gd name="connsiteY64" fmla="*/ 12805 h 13224"/>
                    <a:gd name="connsiteX65" fmla="*/ 4689 w 10000"/>
                    <a:gd name="connsiteY65" fmla="*/ 12827 h 13224"/>
                    <a:gd name="connsiteX66" fmla="*/ 4419 w 10000"/>
                    <a:gd name="connsiteY66" fmla="*/ 12871 h 13224"/>
                    <a:gd name="connsiteX67" fmla="*/ 4108 w 10000"/>
                    <a:gd name="connsiteY67" fmla="*/ 12904 h 13224"/>
                    <a:gd name="connsiteX68" fmla="*/ 3734 w 10000"/>
                    <a:gd name="connsiteY68" fmla="*/ 12959 h 13224"/>
                    <a:gd name="connsiteX69" fmla="*/ 3361 w 10000"/>
                    <a:gd name="connsiteY69" fmla="*/ 13003 h 13224"/>
                    <a:gd name="connsiteX70" fmla="*/ 2967 w 10000"/>
                    <a:gd name="connsiteY70" fmla="*/ 13047 h 13224"/>
                    <a:gd name="connsiteX71" fmla="*/ 2573 w 10000"/>
                    <a:gd name="connsiteY71" fmla="*/ 13103 h 13224"/>
                    <a:gd name="connsiteX72" fmla="*/ 2199 w 10000"/>
                    <a:gd name="connsiteY72" fmla="*/ 13136 h 13224"/>
                    <a:gd name="connsiteX73" fmla="*/ 1846 w 10000"/>
                    <a:gd name="connsiteY73" fmla="*/ 13180 h 13224"/>
                    <a:gd name="connsiteX74" fmla="*/ 1535 w 10000"/>
                    <a:gd name="connsiteY74" fmla="*/ 13202 h 13224"/>
                    <a:gd name="connsiteX75" fmla="*/ 1266 w 10000"/>
                    <a:gd name="connsiteY75" fmla="*/ 13213 h 13224"/>
                    <a:gd name="connsiteX76" fmla="*/ 1079 w 10000"/>
                    <a:gd name="connsiteY76" fmla="*/ 13224 h 13224"/>
                    <a:gd name="connsiteX77" fmla="*/ 1058 w 10000"/>
                    <a:gd name="connsiteY77" fmla="*/ 13202 h 13224"/>
                    <a:gd name="connsiteX78" fmla="*/ 1037 w 10000"/>
                    <a:gd name="connsiteY78" fmla="*/ 13125 h 13224"/>
                    <a:gd name="connsiteX79" fmla="*/ 934 w 10000"/>
                    <a:gd name="connsiteY79" fmla="*/ 12827 h 13224"/>
                    <a:gd name="connsiteX80" fmla="*/ 871 w 10000"/>
                    <a:gd name="connsiteY80" fmla="*/ 12617 h 13224"/>
                    <a:gd name="connsiteX81" fmla="*/ 788 w 10000"/>
                    <a:gd name="connsiteY81" fmla="*/ 12363 h 13224"/>
                    <a:gd name="connsiteX82" fmla="*/ 705 w 10000"/>
                    <a:gd name="connsiteY82" fmla="*/ 12076 h 13224"/>
                    <a:gd name="connsiteX83" fmla="*/ 622 w 10000"/>
                    <a:gd name="connsiteY83" fmla="*/ 11756 h 13224"/>
                    <a:gd name="connsiteX84" fmla="*/ 539 w 10000"/>
                    <a:gd name="connsiteY84" fmla="*/ 11414 h 13224"/>
                    <a:gd name="connsiteX85" fmla="*/ 436 w 10000"/>
                    <a:gd name="connsiteY85" fmla="*/ 11039 h 13224"/>
                    <a:gd name="connsiteX86" fmla="*/ 353 w 10000"/>
                    <a:gd name="connsiteY86" fmla="*/ 10641 h 13224"/>
                    <a:gd name="connsiteX87" fmla="*/ 270 w 10000"/>
                    <a:gd name="connsiteY87" fmla="*/ 10222 h 13224"/>
                    <a:gd name="connsiteX88" fmla="*/ 207 w 10000"/>
                    <a:gd name="connsiteY88" fmla="*/ 9791 h 13224"/>
                    <a:gd name="connsiteX89" fmla="*/ 145 w 10000"/>
                    <a:gd name="connsiteY89" fmla="*/ 9339 h 13224"/>
                    <a:gd name="connsiteX90" fmla="*/ 62 w 10000"/>
                    <a:gd name="connsiteY90" fmla="*/ 8875 h 13224"/>
                    <a:gd name="connsiteX91" fmla="*/ 0 w 10000"/>
                    <a:gd name="connsiteY91" fmla="*/ 7937 h 13224"/>
                    <a:gd name="connsiteX92" fmla="*/ 0 w 10000"/>
                    <a:gd name="connsiteY92" fmla="*/ 7330 h 13224"/>
                    <a:gd name="connsiteX93" fmla="*/ 0 w 10000"/>
                    <a:gd name="connsiteY93" fmla="*/ 6789 h 13224"/>
                    <a:gd name="connsiteX94" fmla="*/ 0 w 10000"/>
                    <a:gd name="connsiteY94" fmla="*/ 6303 h 13224"/>
                    <a:gd name="connsiteX95" fmla="*/ 21 w 10000"/>
                    <a:gd name="connsiteY95" fmla="*/ 5862 h 13224"/>
                    <a:gd name="connsiteX96" fmla="*/ 41 w 10000"/>
                    <a:gd name="connsiteY96" fmla="*/ 5476 h 13224"/>
                    <a:gd name="connsiteX97" fmla="*/ 62 w 10000"/>
                    <a:gd name="connsiteY97" fmla="*/ 5133 h 13224"/>
                    <a:gd name="connsiteX98" fmla="*/ 104 w 10000"/>
                    <a:gd name="connsiteY98" fmla="*/ 4835 h 13224"/>
                    <a:gd name="connsiteX99" fmla="*/ 145 w 10000"/>
                    <a:gd name="connsiteY99" fmla="*/ 4593 h 13224"/>
                    <a:gd name="connsiteX100" fmla="*/ 166 w 10000"/>
                    <a:gd name="connsiteY100" fmla="*/ 4394 h 13224"/>
                    <a:gd name="connsiteX101" fmla="*/ 207 w 10000"/>
                    <a:gd name="connsiteY101" fmla="*/ 4239 h 13224"/>
                    <a:gd name="connsiteX102" fmla="*/ 228 w 10000"/>
                    <a:gd name="connsiteY102" fmla="*/ 4129 h 13224"/>
                    <a:gd name="connsiteX103" fmla="*/ 249 w 10000"/>
                    <a:gd name="connsiteY103" fmla="*/ 4074 h 13224"/>
                    <a:gd name="connsiteX104" fmla="*/ 249 w 10000"/>
                    <a:gd name="connsiteY104" fmla="*/ 4041 h 13224"/>
                    <a:gd name="connsiteX105" fmla="*/ 2967 w 10000"/>
                    <a:gd name="connsiteY105" fmla="*/ 3809 h 13224"/>
                    <a:gd name="connsiteX106" fmla="*/ 3008 w 10000"/>
                    <a:gd name="connsiteY106" fmla="*/ 3831 h 13224"/>
                    <a:gd name="connsiteX107" fmla="*/ 3091 w 10000"/>
                    <a:gd name="connsiteY107" fmla="*/ 3864 h 13224"/>
                    <a:gd name="connsiteX108" fmla="*/ 3237 w 10000"/>
                    <a:gd name="connsiteY108" fmla="*/ 3930 h 13224"/>
                    <a:gd name="connsiteX109" fmla="*/ 3423 w 10000"/>
                    <a:gd name="connsiteY109" fmla="*/ 4019 h 13224"/>
                    <a:gd name="connsiteX110" fmla="*/ 3672 w 10000"/>
                    <a:gd name="connsiteY110" fmla="*/ 4129 h 13224"/>
                    <a:gd name="connsiteX111" fmla="*/ 3942 w 10000"/>
                    <a:gd name="connsiteY111" fmla="*/ 4262 h 13224"/>
                    <a:gd name="connsiteX112" fmla="*/ 4212 w 10000"/>
                    <a:gd name="connsiteY112" fmla="*/ 4405 h 13224"/>
                    <a:gd name="connsiteX113" fmla="*/ 4544 w 10000"/>
                    <a:gd name="connsiteY113" fmla="*/ 4549 h 13224"/>
                    <a:gd name="connsiteX114" fmla="*/ 4855 w 10000"/>
                    <a:gd name="connsiteY114" fmla="*/ 4725 h 13224"/>
                    <a:gd name="connsiteX115" fmla="*/ 5187 w 10000"/>
                    <a:gd name="connsiteY115" fmla="*/ 4902 h 13224"/>
                    <a:gd name="connsiteX116" fmla="*/ 5498 w 10000"/>
                    <a:gd name="connsiteY116" fmla="*/ 5089 h 13224"/>
                    <a:gd name="connsiteX117" fmla="*/ 5539 w 10000"/>
                    <a:gd name="connsiteY117" fmla="*/ 5078 h 13224"/>
                    <a:gd name="connsiteX118" fmla="*/ 5581 w 10000"/>
                    <a:gd name="connsiteY118" fmla="*/ 5012 h 13224"/>
                    <a:gd name="connsiteX119" fmla="*/ 5622 w 10000"/>
                    <a:gd name="connsiteY119" fmla="*/ 4902 h 13224"/>
                    <a:gd name="connsiteX120" fmla="*/ 5685 w 10000"/>
                    <a:gd name="connsiteY120" fmla="*/ 4758 h 13224"/>
                    <a:gd name="connsiteX121" fmla="*/ 5747 w 10000"/>
                    <a:gd name="connsiteY121" fmla="*/ 4582 h 13224"/>
                    <a:gd name="connsiteX122" fmla="*/ 5809 w 10000"/>
                    <a:gd name="connsiteY122" fmla="*/ 4394 h 13224"/>
                    <a:gd name="connsiteX123" fmla="*/ 5892 w 10000"/>
                    <a:gd name="connsiteY123" fmla="*/ 4184 h 13224"/>
                    <a:gd name="connsiteX124" fmla="*/ 5954 w 10000"/>
                    <a:gd name="connsiteY124" fmla="*/ 3975 h 13224"/>
                    <a:gd name="connsiteX125" fmla="*/ 6037 w 10000"/>
                    <a:gd name="connsiteY125" fmla="*/ 3765 h 13224"/>
                    <a:gd name="connsiteX126" fmla="*/ 6100 w 10000"/>
                    <a:gd name="connsiteY126" fmla="*/ 3566 h 13224"/>
                    <a:gd name="connsiteX127" fmla="*/ 6183 w 10000"/>
                    <a:gd name="connsiteY127" fmla="*/ 3390 h 13224"/>
                    <a:gd name="connsiteX128" fmla="*/ 6245 w 10000"/>
                    <a:gd name="connsiteY128" fmla="*/ 3235 h 13224"/>
                    <a:gd name="connsiteX129" fmla="*/ 6286 w 10000"/>
                    <a:gd name="connsiteY129" fmla="*/ 3235 h 13224"/>
                    <a:gd name="connsiteX130" fmla="*/ 7766 w 10000"/>
                    <a:gd name="connsiteY130" fmla="*/ 0 h 13224"/>
                    <a:gd name="connsiteX0" fmla="*/ 7766 w 10000"/>
                    <a:gd name="connsiteY0" fmla="*/ 0 h 13224"/>
                    <a:gd name="connsiteX1" fmla="*/ 8527 w 10000"/>
                    <a:gd name="connsiteY1" fmla="*/ 3412 h 13224"/>
                    <a:gd name="connsiteX2" fmla="*/ 8921 w 10000"/>
                    <a:gd name="connsiteY2" fmla="*/ 3522 h 13224"/>
                    <a:gd name="connsiteX3" fmla="*/ 9274 w 10000"/>
                    <a:gd name="connsiteY3" fmla="*/ 3654 h 13224"/>
                    <a:gd name="connsiteX4" fmla="*/ 9668 w 10000"/>
                    <a:gd name="connsiteY4" fmla="*/ 3831 h 13224"/>
                    <a:gd name="connsiteX5" fmla="*/ 10000 w 10000"/>
                    <a:gd name="connsiteY5" fmla="*/ 4041 h 13224"/>
                    <a:gd name="connsiteX6" fmla="*/ 9979 w 10000"/>
                    <a:gd name="connsiteY6" fmla="*/ 4063 h 13224"/>
                    <a:gd name="connsiteX7" fmla="*/ 9959 w 10000"/>
                    <a:gd name="connsiteY7" fmla="*/ 4140 h 13224"/>
                    <a:gd name="connsiteX8" fmla="*/ 9855 w 10000"/>
                    <a:gd name="connsiteY8" fmla="*/ 4438 h 13224"/>
                    <a:gd name="connsiteX9" fmla="*/ 9772 w 10000"/>
                    <a:gd name="connsiteY9" fmla="*/ 4626 h 13224"/>
                    <a:gd name="connsiteX10" fmla="*/ 9668 w 10000"/>
                    <a:gd name="connsiteY10" fmla="*/ 4869 h 13224"/>
                    <a:gd name="connsiteX11" fmla="*/ 9564 w 10000"/>
                    <a:gd name="connsiteY11" fmla="*/ 5111 h 13224"/>
                    <a:gd name="connsiteX12" fmla="*/ 9440 w 10000"/>
                    <a:gd name="connsiteY12" fmla="*/ 5398 h 13224"/>
                    <a:gd name="connsiteX13" fmla="*/ 9295 w 10000"/>
                    <a:gd name="connsiteY13" fmla="*/ 5685 h 13224"/>
                    <a:gd name="connsiteX14" fmla="*/ 9149 w 10000"/>
                    <a:gd name="connsiteY14" fmla="*/ 5994 h 13224"/>
                    <a:gd name="connsiteX15" fmla="*/ 8797 w 10000"/>
                    <a:gd name="connsiteY15" fmla="*/ 6613 h 13224"/>
                    <a:gd name="connsiteX16" fmla="*/ 8610 w 10000"/>
                    <a:gd name="connsiteY16" fmla="*/ 6922 h 13224"/>
                    <a:gd name="connsiteX17" fmla="*/ 8402 w 10000"/>
                    <a:gd name="connsiteY17" fmla="*/ 7220 h 13224"/>
                    <a:gd name="connsiteX18" fmla="*/ 8216 w 10000"/>
                    <a:gd name="connsiteY18" fmla="*/ 7507 h 13224"/>
                    <a:gd name="connsiteX19" fmla="*/ 7988 w 10000"/>
                    <a:gd name="connsiteY19" fmla="*/ 7771 h 13224"/>
                    <a:gd name="connsiteX20" fmla="*/ 7739 w 10000"/>
                    <a:gd name="connsiteY20" fmla="*/ 8003 h 13224"/>
                    <a:gd name="connsiteX21" fmla="*/ 7510 w 10000"/>
                    <a:gd name="connsiteY21" fmla="*/ 8213 h 13224"/>
                    <a:gd name="connsiteX22" fmla="*/ 7261 w 10000"/>
                    <a:gd name="connsiteY22" fmla="*/ 8401 h 13224"/>
                    <a:gd name="connsiteX23" fmla="*/ 7012 w 10000"/>
                    <a:gd name="connsiteY23" fmla="*/ 8533 h 13224"/>
                    <a:gd name="connsiteX24" fmla="*/ 6743 w 10000"/>
                    <a:gd name="connsiteY24" fmla="*/ 8632 h 13224"/>
                    <a:gd name="connsiteX25" fmla="*/ 6473 w 10000"/>
                    <a:gd name="connsiteY25" fmla="*/ 8677 h 13224"/>
                    <a:gd name="connsiteX26" fmla="*/ 6266 w 10000"/>
                    <a:gd name="connsiteY26" fmla="*/ 8677 h 13224"/>
                    <a:gd name="connsiteX27" fmla="*/ 6037 w 10000"/>
                    <a:gd name="connsiteY27" fmla="*/ 8643 h 13224"/>
                    <a:gd name="connsiteX28" fmla="*/ 5788 w 10000"/>
                    <a:gd name="connsiteY28" fmla="*/ 8577 h 13224"/>
                    <a:gd name="connsiteX29" fmla="*/ 5519 w 10000"/>
                    <a:gd name="connsiteY29" fmla="*/ 8500 h 13224"/>
                    <a:gd name="connsiteX30" fmla="*/ 5249 w 10000"/>
                    <a:gd name="connsiteY30" fmla="*/ 8401 h 13224"/>
                    <a:gd name="connsiteX31" fmla="*/ 4979 w 10000"/>
                    <a:gd name="connsiteY31" fmla="*/ 8290 h 13224"/>
                    <a:gd name="connsiteX32" fmla="*/ 4730 w 10000"/>
                    <a:gd name="connsiteY32" fmla="*/ 8180 h 13224"/>
                    <a:gd name="connsiteX33" fmla="*/ 4481 w 10000"/>
                    <a:gd name="connsiteY33" fmla="*/ 8069 h 13224"/>
                    <a:gd name="connsiteX34" fmla="*/ 4274 w 10000"/>
                    <a:gd name="connsiteY34" fmla="*/ 7970 h 13224"/>
                    <a:gd name="connsiteX35" fmla="*/ 4129 w 10000"/>
                    <a:gd name="connsiteY35" fmla="*/ 7871 h 13224"/>
                    <a:gd name="connsiteX36" fmla="*/ 4025 w 10000"/>
                    <a:gd name="connsiteY36" fmla="*/ 7805 h 13224"/>
                    <a:gd name="connsiteX37" fmla="*/ 3983 w 10000"/>
                    <a:gd name="connsiteY37" fmla="*/ 7749 h 13224"/>
                    <a:gd name="connsiteX38" fmla="*/ 3983 w 10000"/>
                    <a:gd name="connsiteY38" fmla="*/ 7782 h 13224"/>
                    <a:gd name="connsiteX39" fmla="*/ 4004 w 10000"/>
                    <a:gd name="connsiteY39" fmla="*/ 7860 h 13224"/>
                    <a:gd name="connsiteX40" fmla="*/ 4025 w 10000"/>
                    <a:gd name="connsiteY40" fmla="*/ 7981 h 13224"/>
                    <a:gd name="connsiteX41" fmla="*/ 4066 w 10000"/>
                    <a:gd name="connsiteY41" fmla="*/ 8147 h 13224"/>
                    <a:gd name="connsiteX42" fmla="*/ 4129 w 10000"/>
                    <a:gd name="connsiteY42" fmla="*/ 8345 h 13224"/>
                    <a:gd name="connsiteX43" fmla="*/ 4191 w 10000"/>
                    <a:gd name="connsiteY43" fmla="*/ 8577 h 13224"/>
                    <a:gd name="connsiteX44" fmla="*/ 4253 w 10000"/>
                    <a:gd name="connsiteY44" fmla="*/ 8842 h 13224"/>
                    <a:gd name="connsiteX45" fmla="*/ 4336 w 10000"/>
                    <a:gd name="connsiteY45" fmla="*/ 9140 h 13224"/>
                    <a:gd name="connsiteX46" fmla="*/ 4398 w 10000"/>
                    <a:gd name="connsiteY46" fmla="*/ 9449 h 13224"/>
                    <a:gd name="connsiteX47" fmla="*/ 4481 w 10000"/>
                    <a:gd name="connsiteY47" fmla="*/ 9780 h 13224"/>
                    <a:gd name="connsiteX48" fmla="*/ 4585 w 10000"/>
                    <a:gd name="connsiteY48" fmla="*/ 10122 h 13224"/>
                    <a:gd name="connsiteX49" fmla="*/ 4647 w 10000"/>
                    <a:gd name="connsiteY49" fmla="*/ 10387 h 13224"/>
                    <a:gd name="connsiteX50" fmla="*/ 4730 w 10000"/>
                    <a:gd name="connsiteY50" fmla="*/ 10652 h 13224"/>
                    <a:gd name="connsiteX51" fmla="*/ 4793 w 10000"/>
                    <a:gd name="connsiteY51" fmla="*/ 10928 h 13224"/>
                    <a:gd name="connsiteX52" fmla="*/ 4834 w 10000"/>
                    <a:gd name="connsiteY52" fmla="*/ 11204 h 13224"/>
                    <a:gd name="connsiteX53" fmla="*/ 4876 w 10000"/>
                    <a:gd name="connsiteY53" fmla="*/ 11469 h 13224"/>
                    <a:gd name="connsiteX54" fmla="*/ 4938 w 10000"/>
                    <a:gd name="connsiteY54" fmla="*/ 11734 h 13224"/>
                    <a:gd name="connsiteX55" fmla="*/ 4979 w 10000"/>
                    <a:gd name="connsiteY55" fmla="*/ 11977 h 13224"/>
                    <a:gd name="connsiteX56" fmla="*/ 5000 w 10000"/>
                    <a:gd name="connsiteY56" fmla="*/ 12198 h 13224"/>
                    <a:gd name="connsiteX57" fmla="*/ 5041 w 10000"/>
                    <a:gd name="connsiteY57" fmla="*/ 12385 h 13224"/>
                    <a:gd name="connsiteX58" fmla="*/ 5062 w 10000"/>
                    <a:gd name="connsiteY58" fmla="*/ 12551 h 13224"/>
                    <a:gd name="connsiteX59" fmla="*/ 5062 w 10000"/>
                    <a:gd name="connsiteY59" fmla="*/ 12672 h 13224"/>
                    <a:gd name="connsiteX60" fmla="*/ 5083 w 10000"/>
                    <a:gd name="connsiteY60" fmla="*/ 12749 h 13224"/>
                    <a:gd name="connsiteX61" fmla="*/ 5083 w 10000"/>
                    <a:gd name="connsiteY61" fmla="*/ 12782 h 13224"/>
                    <a:gd name="connsiteX62" fmla="*/ 5041 w 10000"/>
                    <a:gd name="connsiteY62" fmla="*/ 12782 h 13224"/>
                    <a:gd name="connsiteX63" fmla="*/ 4896 w 10000"/>
                    <a:gd name="connsiteY63" fmla="*/ 12805 h 13224"/>
                    <a:gd name="connsiteX64" fmla="*/ 4689 w 10000"/>
                    <a:gd name="connsiteY64" fmla="*/ 12827 h 13224"/>
                    <a:gd name="connsiteX65" fmla="*/ 4419 w 10000"/>
                    <a:gd name="connsiteY65" fmla="*/ 12871 h 13224"/>
                    <a:gd name="connsiteX66" fmla="*/ 4108 w 10000"/>
                    <a:gd name="connsiteY66" fmla="*/ 12904 h 13224"/>
                    <a:gd name="connsiteX67" fmla="*/ 3734 w 10000"/>
                    <a:gd name="connsiteY67" fmla="*/ 12959 h 13224"/>
                    <a:gd name="connsiteX68" fmla="*/ 3361 w 10000"/>
                    <a:gd name="connsiteY68" fmla="*/ 13003 h 13224"/>
                    <a:gd name="connsiteX69" fmla="*/ 2967 w 10000"/>
                    <a:gd name="connsiteY69" fmla="*/ 13047 h 13224"/>
                    <a:gd name="connsiteX70" fmla="*/ 2573 w 10000"/>
                    <a:gd name="connsiteY70" fmla="*/ 13103 h 13224"/>
                    <a:gd name="connsiteX71" fmla="*/ 2199 w 10000"/>
                    <a:gd name="connsiteY71" fmla="*/ 13136 h 13224"/>
                    <a:gd name="connsiteX72" fmla="*/ 1846 w 10000"/>
                    <a:gd name="connsiteY72" fmla="*/ 13180 h 13224"/>
                    <a:gd name="connsiteX73" fmla="*/ 1535 w 10000"/>
                    <a:gd name="connsiteY73" fmla="*/ 13202 h 13224"/>
                    <a:gd name="connsiteX74" fmla="*/ 1266 w 10000"/>
                    <a:gd name="connsiteY74" fmla="*/ 13213 h 13224"/>
                    <a:gd name="connsiteX75" fmla="*/ 1079 w 10000"/>
                    <a:gd name="connsiteY75" fmla="*/ 13224 h 13224"/>
                    <a:gd name="connsiteX76" fmla="*/ 1058 w 10000"/>
                    <a:gd name="connsiteY76" fmla="*/ 13202 h 13224"/>
                    <a:gd name="connsiteX77" fmla="*/ 1037 w 10000"/>
                    <a:gd name="connsiteY77" fmla="*/ 13125 h 13224"/>
                    <a:gd name="connsiteX78" fmla="*/ 934 w 10000"/>
                    <a:gd name="connsiteY78" fmla="*/ 12827 h 13224"/>
                    <a:gd name="connsiteX79" fmla="*/ 871 w 10000"/>
                    <a:gd name="connsiteY79" fmla="*/ 12617 h 13224"/>
                    <a:gd name="connsiteX80" fmla="*/ 788 w 10000"/>
                    <a:gd name="connsiteY80" fmla="*/ 12363 h 13224"/>
                    <a:gd name="connsiteX81" fmla="*/ 705 w 10000"/>
                    <a:gd name="connsiteY81" fmla="*/ 12076 h 13224"/>
                    <a:gd name="connsiteX82" fmla="*/ 622 w 10000"/>
                    <a:gd name="connsiteY82" fmla="*/ 11756 h 13224"/>
                    <a:gd name="connsiteX83" fmla="*/ 539 w 10000"/>
                    <a:gd name="connsiteY83" fmla="*/ 11414 h 13224"/>
                    <a:gd name="connsiteX84" fmla="*/ 436 w 10000"/>
                    <a:gd name="connsiteY84" fmla="*/ 11039 h 13224"/>
                    <a:gd name="connsiteX85" fmla="*/ 353 w 10000"/>
                    <a:gd name="connsiteY85" fmla="*/ 10641 h 13224"/>
                    <a:gd name="connsiteX86" fmla="*/ 270 w 10000"/>
                    <a:gd name="connsiteY86" fmla="*/ 10222 h 13224"/>
                    <a:gd name="connsiteX87" fmla="*/ 207 w 10000"/>
                    <a:gd name="connsiteY87" fmla="*/ 9791 h 13224"/>
                    <a:gd name="connsiteX88" fmla="*/ 145 w 10000"/>
                    <a:gd name="connsiteY88" fmla="*/ 9339 h 13224"/>
                    <a:gd name="connsiteX89" fmla="*/ 62 w 10000"/>
                    <a:gd name="connsiteY89" fmla="*/ 8875 h 13224"/>
                    <a:gd name="connsiteX90" fmla="*/ 0 w 10000"/>
                    <a:gd name="connsiteY90" fmla="*/ 7937 h 13224"/>
                    <a:gd name="connsiteX91" fmla="*/ 0 w 10000"/>
                    <a:gd name="connsiteY91" fmla="*/ 7330 h 13224"/>
                    <a:gd name="connsiteX92" fmla="*/ 0 w 10000"/>
                    <a:gd name="connsiteY92" fmla="*/ 6789 h 13224"/>
                    <a:gd name="connsiteX93" fmla="*/ 0 w 10000"/>
                    <a:gd name="connsiteY93" fmla="*/ 6303 h 13224"/>
                    <a:gd name="connsiteX94" fmla="*/ 21 w 10000"/>
                    <a:gd name="connsiteY94" fmla="*/ 5862 h 13224"/>
                    <a:gd name="connsiteX95" fmla="*/ 41 w 10000"/>
                    <a:gd name="connsiteY95" fmla="*/ 5476 h 13224"/>
                    <a:gd name="connsiteX96" fmla="*/ 62 w 10000"/>
                    <a:gd name="connsiteY96" fmla="*/ 5133 h 13224"/>
                    <a:gd name="connsiteX97" fmla="*/ 104 w 10000"/>
                    <a:gd name="connsiteY97" fmla="*/ 4835 h 13224"/>
                    <a:gd name="connsiteX98" fmla="*/ 145 w 10000"/>
                    <a:gd name="connsiteY98" fmla="*/ 4593 h 13224"/>
                    <a:gd name="connsiteX99" fmla="*/ 166 w 10000"/>
                    <a:gd name="connsiteY99" fmla="*/ 4394 h 13224"/>
                    <a:gd name="connsiteX100" fmla="*/ 207 w 10000"/>
                    <a:gd name="connsiteY100" fmla="*/ 4239 h 13224"/>
                    <a:gd name="connsiteX101" fmla="*/ 228 w 10000"/>
                    <a:gd name="connsiteY101" fmla="*/ 4129 h 13224"/>
                    <a:gd name="connsiteX102" fmla="*/ 249 w 10000"/>
                    <a:gd name="connsiteY102" fmla="*/ 4074 h 13224"/>
                    <a:gd name="connsiteX103" fmla="*/ 249 w 10000"/>
                    <a:gd name="connsiteY103" fmla="*/ 4041 h 13224"/>
                    <a:gd name="connsiteX104" fmla="*/ 2967 w 10000"/>
                    <a:gd name="connsiteY104" fmla="*/ 3809 h 13224"/>
                    <a:gd name="connsiteX105" fmla="*/ 3008 w 10000"/>
                    <a:gd name="connsiteY105" fmla="*/ 3831 h 13224"/>
                    <a:gd name="connsiteX106" fmla="*/ 3091 w 10000"/>
                    <a:gd name="connsiteY106" fmla="*/ 3864 h 13224"/>
                    <a:gd name="connsiteX107" fmla="*/ 3237 w 10000"/>
                    <a:gd name="connsiteY107" fmla="*/ 3930 h 13224"/>
                    <a:gd name="connsiteX108" fmla="*/ 3423 w 10000"/>
                    <a:gd name="connsiteY108" fmla="*/ 4019 h 13224"/>
                    <a:gd name="connsiteX109" fmla="*/ 3672 w 10000"/>
                    <a:gd name="connsiteY109" fmla="*/ 4129 h 13224"/>
                    <a:gd name="connsiteX110" fmla="*/ 3942 w 10000"/>
                    <a:gd name="connsiteY110" fmla="*/ 4262 h 13224"/>
                    <a:gd name="connsiteX111" fmla="*/ 4212 w 10000"/>
                    <a:gd name="connsiteY111" fmla="*/ 4405 h 13224"/>
                    <a:gd name="connsiteX112" fmla="*/ 4544 w 10000"/>
                    <a:gd name="connsiteY112" fmla="*/ 4549 h 13224"/>
                    <a:gd name="connsiteX113" fmla="*/ 4855 w 10000"/>
                    <a:gd name="connsiteY113" fmla="*/ 4725 h 13224"/>
                    <a:gd name="connsiteX114" fmla="*/ 5187 w 10000"/>
                    <a:gd name="connsiteY114" fmla="*/ 4902 h 13224"/>
                    <a:gd name="connsiteX115" fmla="*/ 5498 w 10000"/>
                    <a:gd name="connsiteY115" fmla="*/ 5089 h 13224"/>
                    <a:gd name="connsiteX116" fmla="*/ 5539 w 10000"/>
                    <a:gd name="connsiteY116" fmla="*/ 5078 h 13224"/>
                    <a:gd name="connsiteX117" fmla="*/ 5581 w 10000"/>
                    <a:gd name="connsiteY117" fmla="*/ 5012 h 13224"/>
                    <a:gd name="connsiteX118" fmla="*/ 5622 w 10000"/>
                    <a:gd name="connsiteY118" fmla="*/ 4902 h 13224"/>
                    <a:gd name="connsiteX119" fmla="*/ 5685 w 10000"/>
                    <a:gd name="connsiteY119" fmla="*/ 4758 h 13224"/>
                    <a:gd name="connsiteX120" fmla="*/ 5747 w 10000"/>
                    <a:gd name="connsiteY120" fmla="*/ 4582 h 13224"/>
                    <a:gd name="connsiteX121" fmla="*/ 5809 w 10000"/>
                    <a:gd name="connsiteY121" fmla="*/ 4394 h 13224"/>
                    <a:gd name="connsiteX122" fmla="*/ 5892 w 10000"/>
                    <a:gd name="connsiteY122" fmla="*/ 4184 h 13224"/>
                    <a:gd name="connsiteX123" fmla="*/ 5954 w 10000"/>
                    <a:gd name="connsiteY123" fmla="*/ 3975 h 13224"/>
                    <a:gd name="connsiteX124" fmla="*/ 6037 w 10000"/>
                    <a:gd name="connsiteY124" fmla="*/ 3765 h 13224"/>
                    <a:gd name="connsiteX125" fmla="*/ 6100 w 10000"/>
                    <a:gd name="connsiteY125" fmla="*/ 3566 h 13224"/>
                    <a:gd name="connsiteX126" fmla="*/ 6183 w 10000"/>
                    <a:gd name="connsiteY126" fmla="*/ 3390 h 13224"/>
                    <a:gd name="connsiteX127" fmla="*/ 6245 w 10000"/>
                    <a:gd name="connsiteY127" fmla="*/ 3235 h 13224"/>
                    <a:gd name="connsiteX128" fmla="*/ 6286 w 10000"/>
                    <a:gd name="connsiteY128" fmla="*/ 3235 h 13224"/>
                    <a:gd name="connsiteX129" fmla="*/ 7766 w 10000"/>
                    <a:gd name="connsiteY129" fmla="*/ 0 h 13224"/>
                    <a:gd name="connsiteX0" fmla="*/ 7766 w 10000"/>
                    <a:gd name="connsiteY0" fmla="*/ 0 h 13224"/>
                    <a:gd name="connsiteX1" fmla="*/ 8921 w 10000"/>
                    <a:gd name="connsiteY1" fmla="*/ 3522 h 13224"/>
                    <a:gd name="connsiteX2" fmla="*/ 9274 w 10000"/>
                    <a:gd name="connsiteY2" fmla="*/ 3654 h 13224"/>
                    <a:gd name="connsiteX3" fmla="*/ 9668 w 10000"/>
                    <a:gd name="connsiteY3" fmla="*/ 3831 h 13224"/>
                    <a:gd name="connsiteX4" fmla="*/ 10000 w 10000"/>
                    <a:gd name="connsiteY4" fmla="*/ 4041 h 13224"/>
                    <a:gd name="connsiteX5" fmla="*/ 9979 w 10000"/>
                    <a:gd name="connsiteY5" fmla="*/ 4063 h 13224"/>
                    <a:gd name="connsiteX6" fmla="*/ 9959 w 10000"/>
                    <a:gd name="connsiteY6" fmla="*/ 4140 h 13224"/>
                    <a:gd name="connsiteX7" fmla="*/ 9855 w 10000"/>
                    <a:gd name="connsiteY7" fmla="*/ 4438 h 13224"/>
                    <a:gd name="connsiteX8" fmla="*/ 9772 w 10000"/>
                    <a:gd name="connsiteY8" fmla="*/ 4626 h 13224"/>
                    <a:gd name="connsiteX9" fmla="*/ 9668 w 10000"/>
                    <a:gd name="connsiteY9" fmla="*/ 4869 h 13224"/>
                    <a:gd name="connsiteX10" fmla="*/ 9564 w 10000"/>
                    <a:gd name="connsiteY10" fmla="*/ 5111 h 13224"/>
                    <a:gd name="connsiteX11" fmla="*/ 9440 w 10000"/>
                    <a:gd name="connsiteY11" fmla="*/ 5398 h 13224"/>
                    <a:gd name="connsiteX12" fmla="*/ 9295 w 10000"/>
                    <a:gd name="connsiteY12" fmla="*/ 5685 h 13224"/>
                    <a:gd name="connsiteX13" fmla="*/ 9149 w 10000"/>
                    <a:gd name="connsiteY13" fmla="*/ 5994 h 13224"/>
                    <a:gd name="connsiteX14" fmla="*/ 8797 w 10000"/>
                    <a:gd name="connsiteY14" fmla="*/ 6613 h 13224"/>
                    <a:gd name="connsiteX15" fmla="*/ 8610 w 10000"/>
                    <a:gd name="connsiteY15" fmla="*/ 6922 h 13224"/>
                    <a:gd name="connsiteX16" fmla="*/ 8402 w 10000"/>
                    <a:gd name="connsiteY16" fmla="*/ 7220 h 13224"/>
                    <a:gd name="connsiteX17" fmla="*/ 8216 w 10000"/>
                    <a:gd name="connsiteY17" fmla="*/ 7507 h 13224"/>
                    <a:gd name="connsiteX18" fmla="*/ 7988 w 10000"/>
                    <a:gd name="connsiteY18" fmla="*/ 7771 h 13224"/>
                    <a:gd name="connsiteX19" fmla="*/ 7739 w 10000"/>
                    <a:gd name="connsiteY19" fmla="*/ 8003 h 13224"/>
                    <a:gd name="connsiteX20" fmla="*/ 7510 w 10000"/>
                    <a:gd name="connsiteY20" fmla="*/ 8213 h 13224"/>
                    <a:gd name="connsiteX21" fmla="*/ 7261 w 10000"/>
                    <a:gd name="connsiteY21" fmla="*/ 8401 h 13224"/>
                    <a:gd name="connsiteX22" fmla="*/ 7012 w 10000"/>
                    <a:gd name="connsiteY22" fmla="*/ 8533 h 13224"/>
                    <a:gd name="connsiteX23" fmla="*/ 6743 w 10000"/>
                    <a:gd name="connsiteY23" fmla="*/ 8632 h 13224"/>
                    <a:gd name="connsiteX24" fmla="*/ 6473 w 10000"/>
                    <a:gd name="connsiteY24" fmla="*/ 8677 h 13224"/>
                    <a:gd name="connsiteX25" fmla="*/ 6266 w 10000"/>
                    <a:gd name="connsiteY25" fmla="*/ 8677 h 13224"/>
                    <a:gd name="connsiteX26" fmla="*/ 6037 w 10000"/>
                    <a:gd name="connsiteY26" fmla="*/ 8643 h 13224"/>
                    <a:gd name="connsiteX27" fmla="*/ 5788 w 10000"/>
                    <a:gd name="connsiteY27" fmla="*/ 8577 h 13224"/>
                    <a:gd name="connsiteX28" fmla="*/ 5519 w 10000"/>
                    <a:gd name="connsiteY28" fmla="*/ 8500 h 13224"/>
                    <a:gd name="connsiteX29" fmla="*/ 5249 w 10000"/>
                    <a:gd name="connsiteY29" fmla="*/ 8401 h 13224"/>
                    <a:gd name="connsiteX30" fmla="*/ 4979 w 10000"/>
                    <a:gd name="connsiteY30" fmla="*/ 8290 h 13224"/>
                    <a:gd name="connsiteX31" fmla="*/ 4730 w 10000"/>
                    <a:gd name="connsiteY31" fmla="*/ 8180 h 13224"/>
                    <a:gd name="connsiteX32" fmla="*/ 4481 w 10000"/>
                    <a:gd name="connsiteY32" fmla="*/ 8069 h 13224"/>
                    <a:gd name="connsiteX33" fmla="*/ 4274 w 10000"/>
                    <a:gd name="connsiteY33" fmla="*/ 7970 h 13224"/>
                    <a:gd name="connsiteX34" fmla="*/ 4129 w 10000"/>
                    <a:gd name="connsiteY34" fmla="*/ 7871 h 13224"/>
                    <a:gd name="connsiteX35" fmla="*/ 4025 w 10000"/>
                    <a:gd name="connsiteY35" fmla="*/ 7805 h 13224"/>
                    <a:gd name="connsiteX36" fmla="*/ 3983 w 10000"/>
                    <a:gd name="connsiteY36" fmla="*/ 7749 h 13224"/>
                    <a:gd name="connsiteX37" fmla="*/ 3983 w 10000"/>
                    <a:gd name="connsiteY37" fmla="*/ 7782 h 13224"/>
                    <a:gd name="connsiteX38" fmla="*/ 4004 w 10000"/>
                    <a:gd name="connsiteY38" fmla="*/ 7860 h 13224"/>
                    <a:gd name="connsiteX39" fmla="*/ 4025 w 10000"/>
                    <a:gd name="connsiteY39" fmla="*/ 7981 h 13224"/>
                    <a:gd name="connsiteX40" fmla="*/ 4066 w 10000"/>
                    <a:gd name="connsiteY40" fmla="*/ 8147 h 13224"/>
                    <a:gd name="connsiteX41" fmla="*/ 4129 w 10000"/>
                    <a:gd name="connsiteY41" fmla="*/ 8345 h 13224"/>
                    <a:gd name="connsiteX42" fmla="*/ 4191 w 10000"/>
                    <a:gd name="connsiteY42" fmla="*/ 8577 h 13224"/>
                    <a:gd name="connsiteX43" fmla="*/ 4253 w 10000"/>
                    <a:gd name="connsiteY43" fmla="*/ 8842 h 13224"/>
                    <a:gd name="connsiteX44" fmla="*/ 4336 w 10000"/>
                    <a:gd name="connsiteY44" fmla="*/ 9140 h 13224"/>
                    <a:gd name="connsiteX45" fmla="*/ 4398 w 10000"/>
                    <a:gd name="connsiteY45" fmla="*/ 9449 h 13224"/>
                    <a:gd name="connsiteX46" fmla="*/ 4481 w 10000"/>
                    <a:gd name="connsiteY46" fmla="*/ 9780 h 13224"/>
                    <a:gd name="connsiteX47" fmla="*/ 4585 w 10000"/>
                    <a:gd name="connsiteY47" fmla="*/ 10122 h 13224"/>
                    <a:gd name="connsiteX48" fmla="*/ 4647 w 10000"/>
                    <a:gd name="connsiteY48" fmla="*/ 10387 h 13224"/>
                    <a:gd name="connsiteX49" fmla="*/ 4730 w 10000"/>
                    <a:gd name="connsiteY49" fmla="*/ 10652 h 13224"/>
                    <a:gd name="connsiteX50" fmla="*/ 4793 w 10000"/>
                    <a:gd name="connsiteY50" fmla="*/ 10928 h 13224"/>
                    <a:gd name="connsiteX51" fmla="*/ 4834 w 10000"/>
                    <a:gd name="connsiteY51" fmla="*/ 11204 h 13224"/>
                    <a:gd name="connsiteX52" fmla="*/ 4876 w 10000"/>
                    <a:gd name="connsiteY52" fmla="*/ 11469 h 13224"/>
                    <a:gd name="connsiteX53" fmla="*/ 4938 w 10000"/>
                    <a:gd name="connsiteY53" fmla="*/ 11734 h 13224"/>
                    <a:gd name="connsiteX54" fmla="*/ 4979 w 10000"/>
                    <a:gd name="connsiteY54" fmla="*/ 11977 h 13224"/>
                    <a:gd name="connsiteX55" fmla="*/ 5000 w 10000"/>
                    <a:gd name="connsiteY55" fmla="*/ 12198 h 13224"/>
                    <a:gd name="connsiteX56" fmla="*/ 5041 w 10000"/>
                    <a:gd name="connsiteY56" fmla="*/ 12385 h 13224"/>
                    <a:gd name="connsiteX57" fmla="*/ 5062 w 10000"/>
                    <a:gd name="connsiteY57" fmla="*/ 12551 h 13224"/>
                    <a:gd name="connsiteX58" fmla="*/ 5062 w 10000"/>
                    <a:gd name="connsiteY58" fmla="*/ 12672 h 13224"/>
                    <a:gd name="connsiteX59" fmla="*/ 5083 w 10000"/>
                    <a:gd name="connsiteY59" fmla="*/ 12749 h 13224"/>
                    <a:gd name="connsiteX60" fmla="*/ 5083 w 10000"/>
                    <a:gd name="connsiteY60" fmla="*/ 12782 h 13224"/>
                    <a:gd name="connsiteX61" fmla="*/ 5041 w 10000"/>
                    <a:gd name="connsiteY61" fmla="*/ 12782 h 13224"/>
                    <a:gd name="connsiteX62" fmla="*/ 4896 w 10000"/>
                    <a:gd name="connsiteY62" fmla="*/ 12805 h 13224"/>
                    <a:gd name="connsiteX63" fmla="*/ 4689 w 10000"/>
                    <a:gd name="connsiteY63" fmla="*/ 12827 h 13224"/>
                    <a:gd name="connsiteX64" fmla="*/ 4419 w 10000"/>
                    <a:gd name="connsiteY64" fmla="*/ 12871 h 13224"/>
                    <a:gd name="connsiteX65" fmla="*/ 4108 w 10000"/>
                    <a:gd name="connsiteY65" fmla="*/ 12904 h 13224"/>
                    <a:gd name="connsiteX66" fmla="*/ 3734 w 10000"/>
                    <a:gd name="connsiteY66" fmla="*/ 12959 h 13224"/>
                    <a:gd name="connsiteX67" fmla="*/ 3361 w 10000"/>
                    <a:gd name="connsiteY67" fmla="*/ 13003 h 13224"/>
                    <a:gd name="connsiteX68" fmla="*/ 2967 w 10000"/>
                    <a:gd name="connsiteY68" fmla="*/ 13047 h 13224"/>
                    <a:gd name="connsiteX69" fmla="*/ 2573 w 10000"/>
                    <a:gd name="connsiteY69" fmla="*/ 13103 h 13224"/>
                    <a:gd name="connsiteX70" fmla="*/ 2199 w 10000"/>
                    <a:gd name="connsiteY70" fmla="*/ 13136 h 13224"/>
                    <a:gd name="connsiteX71" fmla="*/ 1846 w 10000"/>
                    <a:gd name="connsiteY71" fmla="*/ 13180 h 13224"/>
                    <a:gd name="connsiteX72" fmla="*/ 1535 w 10000"/>
                    <a:gd name="connsiteY72" fmla="*/ 13202 h 13224"/>
                    <a:gd name="connsiteX73" fmla="*/ 1266 w 10000"/>
                    <a:gd name="connsiteY73" fmla="*/ 13213 h 13224"/>
                    <a:gd name="connsiteX74" fmla="*/ 1079 w 10000"/>
                    <a:gd name="connsiteY74" fmla="*/ 13224 h 13224"/>
                    <a:gd name="connsiteX75" fmla="*/ 1058 w 10000"/>
                    <a:gd name="connsiteY75" fmla="*/ 13202 h 13224"/>
                    <a:gd name="connsiteX76" fmla="*/ 1037 w 10000"/>
                    <a:gd name="connsiteY76" fmla="*/ 13125 h 13224"/>
                    <a:gd name="connsiteX77" fmla="*/ 934 w 10000"/>
                    <a:gd name="connsiteY77" fmla="*/ 12827 h 13224"/>
                    <a:gd name="connsiteX78" fmla="*/ 871 w 10000"/>
                    <a:gd name="connsiteY78" fmla="*/ 12617 h 13224"/>
                    <a:gd name="connsiteX79" fmla="*/ 788 w 10000"/>
                    <a:gd name="connsiteY79" fmla="*/ 12363 h 13224"/>
                    <a:gd name="connsiteX80" fmla="*/ 705 w 10000"/>
                    <a:gd name="connsiteY80" fmla="*/ 12076 h 13224"/>
                    <a:gd name="connsiteX81" fmla="*/ 622 w 10000"/>
                    <a:gd name="connsiteY81" fmla="*/ 11756 h 13224"/>
                    <a:gd name="connsiteX82" fmla="*/ 539 w 10000"/>
                    <a:gd name="connsiteY82" fmla="*/ 11414 h 13224"/>
                    <a:gd name="connsiteX83" fmla="*/ 436 w 10000"/>
                    <a:gd name="connsiteY83" fmla="*/ 11039 h 13224"/>
                    <a:gd name="connsiteX84" fmla="*/ 353 w 10000"/>
                    <a:gd name="connsiteY84" fmla="*/ 10641 h 13224"/>
                    <a:gd name="connsiteX85" fmla="*/ 270 w 10000"/>
                    <a:gd name="connsiteY85" fmla="*/ 10222 h 13224"/>
                    <a:gd name="connsiteX86" fmla="*/ 207 w 10000"/>
                    <a:gd name="connsiteY86" fmla="*/ 9791 h 13224"/>
                    <a:gd name="connsiteX87" fmla="*/ 145 w 10000"/>
                    <a:gd name="connsiteY87" fmla="*/ 9339 h 13224"/>
                    <a:gd name="connsiteX88" fmla="*/ 62 w 10000"/>
                    <a:gd name="connsiteY88" fmla="*/ 8875 h 13224"/>
                    <a:gd name="connsiteX89" fmla="*/ 0 w 10000"/>
                    <a:gd name="connsiteY89" fmla="*/ 7937 h 13224"/>
                    <a:gd name="connsiteX90" fmla="*/ 0 w 10000"/>
                    <a:gd name="connsiteY90" fmla="*/ 7330 h 13224"/>
                    <a:gd name="connsiteX91" fmla="*/ 0 w 10000"/>
                    <a:gd name="connsiteY91" fmla="*/ 6789 h 13224"/>
                    <a:gd name="connsiteX92" fmla="*/ 0 w 10000"/>
                    <a:gd name="connsiteY92" fmla="*/ 6303 h 13224"/>
                    <a:gd name="connsiteX93" fmla="*/ 21 w 10000"/>
                    <a:gd name="connsiteY93" fmla="*/ 5862 h 13224"/>
                    <a:gd name="connsiteX94" fmla="*/ 41 w 10000"/>
                    <a:gd name="connsiteY94" fmla="*/ 5476 h 13224"/>
                    <a:gd name="connsiteX95" fmla="*/ 62 w 10000"/>
                    <a:gd name="connsiteY95" fmla="*/ 5133 h 13224"/>
                    <a:gd name="connsiteX96" fmla="*/ 104 w 10000"/>
                    <a:gd name="connsiteY96" fmla="*/ 4835 h 13224"/>
                    <a:gd name="connsiteX97" fmla="*/ 145 w 10000"/>
                    <a:gd name="connsiteY97" fmla="*/ 4593 h 13224"/>
                    <a:gd name="connsiteX98" fmla="*/ 166 w 10000"/>
                    <a:gd name="connsiteY98" fmla="*/ 4394 h 13224"/>
                    <a:gd name="connsiteX99" fmla="*/ 207 w 10000"/>
                    <a:gd name="connsiteY99" fmla="*/ 4239 h 13224"/>
                    <a:gd name="connsiteX100" fmla="*/ 228 w 10000"/>
                    <a:gd name="connsiteY100" fmla="*/ 4129 h 13224"/>
                    <a:gd name="connsiteX101" fmla="*/ 249 w 10000"/>
                    <a:gd name="connsiteY101" fmla="*/ 4074 h 13224"/>
                    <a:gd name="connsiteX102" fmla="*/ 249 w 10000"/>
                    <a:gd name="connsiteY102" fmla="*/ 4041 h 13224"/>
                    <a:gd name="connsiteX103" fmla="*/ 2967 w 10000"/>
                    <a:gd name="connsiteY103" fmla="*/ 3809 h 13224"/>
                    <a:gd name="connsiteX104" fmla="*/ 3008 w 10000"/>
                    <a:gd name="connsiteY104" fmla="*/ 3831 h 13224"/>
                    <a:gd name="connsiteX105" fmla="*/ 3091 w 10000"/>
                    <a:gd name="connsiteY105" fmla="*/ 3864 h 13224"/>
                    <a:gd name="connsiteX106" fmla="*/ 3237 w 10000"/>
                    <a:gd name="connsiteY106" fmla="*/ 3930 h 13224"/>
                    <a:gd name="connsiteX107" fmla="*/ 3423 w 10000"/>
                    <a:gd name="connsiteY107" fmla="*/ 4019 h 13224"/>
                    <a:gd name="connsiteX108" fmla="*/ 3672 w 10000"/>
                    <a:gd name="connsiteY108" fmla="*/ 4129 h 13224"/>
                    <a:gd name="connsiteX109" fmla="*/ 3942 w 10000"/>
                    <a:gd name="connsiteY109" fmla="*/ 4262 h 13224"/>
                    <a:gd name="connsiteX110" fmla="*/ 4212 w 10000"/>
                    <a:gd name="connsiteY110" fmla="*/ 4405 h 13224"/>
                    <a:gd name="connsiteX111" fmla="*/ 4544 w 10000"/>
                    <a:gd name="connsiteY111" fmla="*/ 4549 h 13224"/>
                    <a:gd name="connsiteX112" fmla="*/ 4855 w 10000"/>
                    <a:gd name="connsiteY112" fmla="*/ 4725 h 13224"/>
                    <a:gd name="connsiteX113" fmla="*/ 5187 w 10000"/>
                    <a:gd name="connsiteY113" fmla="*/ 4902 h 13224"/>
                    <a:gd name="connsiteX114" fmla="*/ 5498 w 10000"/>
                    <a:gd name="connsiteY114" fmla="*/ 5089 h 13224"/>
                    <a:gd name="connsiteX115" fmla="*/ 5539 w 10000"/>
                    <a:gd name="connsiteY115" fmla="*/ 5078 h 13224"/>
                    <a:gd name="connsiteX116" fmla="*/ 5581 w 10000"/>
                    <a:gd name="connsiteY116" fmla="*/ 5012 h 13224"/>
                    <a:gd name="connsiteX117" fmla="*/ 5622 w 10000"/>
                    <a:gd name="connsiteY117" fmla="*/ 4902 h 13224"/>
                    <a:gd name="connsiteX118" fmla="*/ 5685 w 10000"/>
                    <a:gd name="connsiteY118" fmla="*/ 4758 h 13224"/>
                    <a:gd name="connsiteX119" fmla="*/ 5747 w 10000"/>
                    <a:gd name="connsiteY119" fmla="*/ 4582 h 13224"/>
                    <a:gd name="connsiteX120" fmla="*/ 5809 w 10000"/>
                    <a:gd name="connsiteY120" fmla="*/ 4394 h 13224"/>
                    <a:gd name="connsiteX121" fmla="*/ 5892 w 10000"/>
                    <a:gd name="connsiteY121" fmla="*/ 4184 h 13224"/>
                    <a:gd name="connsiteX122" fmla="*/ 5954 w 10000"/>
                    <a:gd name="connsiteY122" fmla="*/ 3975 h 13224"/>
                    <a:gd name="connsiteX123" fmla="*/ 6037 w 10000"/>
                    <a:gd name="connsiteY123" fmla="*/ 3765 h 13224"/>
                    <a:gd name="connsiteX124" fmla="*/ 6100 w 10000"/>
                    <a:gd name="connsiteY124" fmla="*/ 3566 h 13224"/>
                    <a:gd name="connsiteX125" fmla="*/ 6183 w 10000"/>
                    <a:gd name="connsiteY125" fmla="*/ 3390 h 13224"/>
                    <a:gd name="connsiteX126" fmla="*/ 6245 w 10000"/>
                    <a:gd name="connsiteY126" fmla="*/ 3235 h 13224"/>
                    <a:gd name="connsiteX127" fmla="*/ 6286 w 10000"/>
                    <a:gd name="connsiteY127" fmla="*/ 3235 h 13224"/>
                    <a:gd name="connsiteX128" fmla="*/ 7766 w 10000"/>
                    <a:gd name="connsiteY128" fmla="*/ 0 h 13224"/>
                    <a:gd name="connsiteX0" fmla="*/ 7766 w 10000"/>
                    <a:gd name="connsiteY0" fmla="*/ 0 h 13224"/>
                    <a:gd name="connsiteX1" fmla="*/ 9274 w 10000"/>
                    <a:gd name="connsiteY1" fmla="*/ 3654 h 13224"/>
                    <a:gd name="connsiteX2" fmla="*/ 9668 w 10000"/>
                    <a:gd name="connsiteY2" fmla="*/ 3831 h 13224"/>
                    <a:gd name="connsiteX3" fmla="*/ 10000 w 10000"/>
                    <a:gd name="connsiteY3" fmla="*/ 4041 h 13224"/>
                    <a:gd name="connsiteX4" fmla="*/ 9979 w 10000"/>
                    <a:gd name="connsiteY4" fmla="*/ 4063 h 13224"/>
                    <a:gd name="connsiteX5" fmla="*/ 9959 w 10000"/>
                    <a:gd name="connsiteY5" fmla="*/ 4140 h 13224"/>
                    <a:gd name="connsiteX6" fmla="*/ 9855 w 10000"/>
                    <a:gd name="connsiteY6" fmla="*/ 4438 h 13224"/>
                    <a:gd name="connsiteX7" fmla="*/ 9772 w 10000"/>
                    <a:gd name="connsiteY7" fmla="*/ 4626 h 13224"/>
                    <a:gd name="connsiteX8" fmla="*/ 9668 w 10000"/>
                    <a:gd name="connsiteY8" fmla="*/ 4869 h 13224"/>
                    <a:gd name="connsiteX9" fmla="*/ 9564 w 10000"/>
                    <a:gd name="connsiteY9" fmla="*/ 5111 h 13224"/>
                    <a:gd name="connsiteX10" fmla="*/ 9440 w 10000"/>
                    <a:gd name="connsiteY10" fmla="*/ 5398 h 13224"/>
                    <a:gd name="connsiteX11" fmla="*/ 9295 w 10000"/>
                    <a:gd name="connsiteY11" fmla="*/ 5685 h 13224"/>
                    <a:gd name="connsiteX12" fmla="*/ 9149 w 10000"/>
                    <a:gd name="connsiteY12" fmla="*/ 5994 h 13224"/>
                    <a:gd name="connsiteX13" fmla="*/ 8797 w 10000"/>
                    <a:gd name="connsiteY13" fmla="*/ 6613 h 13224"/>
                    <a:gd name="connsiteX14" fmla="*/ 8610 w 10000"/>
                    <a:gd name="connsiteY14" fmla="*/ 6922 h 13224"/>
                    <a:gd name="connsiteX15" fmla="*/ 8402 w 10000"/>
                    <a:gd name="connsiteY15" fmla="*/ 7220 h 13224"/>
                    <a:gd name="connsiteX16" fmla="*/ 8216 w 10000"/>
                    <a:gd name="connsiteY16" fmla="*/ 7507 h 13224"/>
                    <a:gd name="connsiteX17" fmla="*/ 7988 w 10000"/>
                    <a:gd name="connsiteY17" fmla="*/ 7771 h 13224"/>
                    <a:gd name="connsiteX18" fmla="*/ 7739 w 10000"/>
                    <a:gd name="connsiteY18" fmla="*/ 8003 h 13224"/>
                    <a:gd name="connsiteX19" fmla="*/ 7510 w 10000"/>
                    <a:gd name="connsiteY19" fmla="*/ 8213 h 13224"/>
                    <a:gd name="connsiteX20" fmla="*/ 7261 w 10000"/>
                    <a:gd name="connsiteY20" fmla="*/ 8401 h 13224"/>
                    <a:gd name="connsiteX21" fmla="*/ 7012 w 10000"/>
                    <a:gd name="connsiteY21" fmla="*/ 8533 h 13224"/>
                    <a:gd name="connsiteX22" fmla="*/ 6743 w 10000"/>
                    <a:gd name="connsiteY22" fmla="*/ 8632 h 13224"/>
                    <a:gd name="connsiteX23" fmla="*/ 6473 w 10000"/>
                    <a:gd name="connsiteY23" fmla="*/ 8677 h 13224"/>
                    <a:gd name="connsiteX24" fmla="*/ 6266 w 10000"/>
                    <a:gd name="connsiteY24" fmla="*/ 8677 h 13224"/>
                    <a:gd name="connsiteX25" fmla="*/ 6037 w 10000"/>
                    <a:gd name="connsiteY25" fmla="*/ 8643 h 13224"/>
                    <a:gd name="connsiteX26" fmla="*/ 5788 w 10000"/>
                    <a:gd name="connsiteY26" fmla="*/ 8577 h 13224"/>
                    <a:gd name="connsiteX27" fmla="*/ 5519 w 10000"/>
                    <a:gd name="connsiteY27" fmla="*/ 8500 h 13224"/>
                    <a:gd name="connsiteX28" fmla="*/ 5249 w 10000"/>
                    <a:gd name="connsiteY28" fmla="*/ 8401 h 13224"/>
                    <a:gd name="connsiteX29" fmla="*/ 4979 w 10000"/>
                    <a:gd name="connsiteY29" fmla="*/ 8290 h 13224"/>
                    <a:gd name="connsiteX30" fmla="*/ 4730 w 10000"/>
                    <a:gd name="connsiteY30" fmla="*/ 8180 h 13224"/>
                    <a:gd name="connsiteX31" fmla="*/ 4481 w 10000"/>
                    <a:gd name="connsiteY31" fmla="*/ 8069 h 13224"/>
                    <a:gd name="connsiteX32" fmla="*/ 4274 w 10000"/>
                    <a:gd name="connsiteY32" fmla="*/ 7970 h 13224"/>
                    <a:gd name="connsiteX33" fmla="*/ 4129 w 10000"/>
                    <a:gd name="connsiteY33" fmla="*/ 7871 h 13224"/>
                    <a:gd name="connsiteX34" fmla="*/ 4025 w 10000"/>
                    <a:gd name="connsiteY34" fmla="*/ 7805 h 13224"/>
                    <a:gd name="connsiteX35" fmla="*/ 3983 w 10000"/>
                    <a:gd name="connsiteY35" fmla="*/ 7749 h 13224"/>
                    <a:gd name="connsiteX36" fmla="*/ 3983 w 10000"/>
                    <a:gd name="connsiteY36" fmla="*/ 7782 h 13224"/>
                    <a:gd name="connsiteX37" fmla="*/ 4004 w 10000"/>
                    <a:gd name="connsiteY37" fmla="*/ 7860 h 13224"/>
                    <a:gd name="connsiteX38" fmla="*/ 4025 w 10000"/>
                    <a:gd name="connsiteY38" fmla="*/ 7981 h 13224"/>
                    <a:gd name="connsiteX39" fmla="*/ 4066 w 10000"/>
                    <a:gd name="connsiteY39" fmla="*/ 8147 h 13224"/>
                    <a:gd name="connsiteX40" fmla="*/ 4129 w 10000"/>
                    <a:gd name="connsiteY40" fmla="*/ 8345 h 13224"/>
                    <a:gd name="connsiteX41" fmla="*/ 4191 w 10000"/>
                    <a:gd name="connsiteY41" fmla="*/ 8577 h 13224"/>
                    <a:gd name="connsiteX42" fmla="*/ 4253 w 10000"/>
                    <a:gd name="connsiteY42" fmla="*/ 8842 h 13224"/>
                    <a:gd name="connsiteX43" fmla="*/ 4336 w 10000"/>
                    <a:gd name="connsiteY43" fmla="*/ 9140 h 13224"/>
                    <a:gd name="connsiteX44" fmla="*/ 4398 w 10000"/>
                    <a:gd name="connsiteY44" fmla="*/ 9449 h 13224"/>
                    <a:gd name="connsiteX45" fmla="*/ 4481 w 10000"/>
                    <a:gd name="connsiteY45" fmla="*/ 9780 h 13224"/>
                    <a:gd name="connsiteX46" fmla="*/ 4585 w 10000"/>
                    <a:gd name="connsiteY46" fmla="*/ 10122 h 13224"/>
                    <a:gd name="connsiteX47" fmla="*/ 4647 w 10000"/>
                    <a:gd name="connsiteY47" fmla="*/ 10387 h 13224"/>
                    <a:gd name="connsiteX48" fmla="*/ 4730 w 10000"/>
                    <a:gd name="connsiteY48" fmla="*/ 10652 h 13224"/>
                    <a:gd name="connsiteX49" fmla="*/ 4793 w 10000"/>
                    <a:gd name="connsiteY49" fmla="*/ 10928 h 13224"/>
                    <a:gd name="connsiteX50" fmla="*/ 4834 w 10000"/>
                    <a:gd name="connsiteY50" fmla="*/ 11204 h 13224"/>
                    <a:gd name="connsiteX51" fmla="*/ 4876 w 10000"/>
                    <a:gd name="connsiteY51" fmla="*/ 11469 h 13224"/>
                    <a:gd name="connsiteX52" fmla="*/ 4938 w 10000"/>
                    <a:gd name="connsiteY52" fmla="*/ 11734 h 13224"/>
                    <a:gd name="connsiteX53" fmla="*/ 4979 w 10000"/>
                    <a:gd name="connsiteY53" fmla="*/ 11977 h 13224"/>
                    <a:gd name="connsiteX54" fmla="*/ 5000 w 10000"/>
                    <a:gd name="connsiteY54" fmla="*/ 12198 h 13224"/>
                    <a:gd name="connsiteX55" fmla="*/ 5041 w 10000"/>
                    <a:gd name="connsiteY55" fmla="*/ 12385 h 13224"/>
                    <a:gd name="connsiteX56" fmla="*/ 5062 w 10000"/>
                    <a:gd name="connsiteY56" fmla="*/ 12551 h 13224"/>
                    <a:gd name="connsiteX57" fmla="*/ 5062 w 10000"/>
                    <a:gd name="connsiteY57" fmla="*/ 12672 h 13224"/>
                    <a:gd name="connsiteX58" fmla="*/ 5083 w 10000"/>
                    <a:gd name="connsiteY58" fmla="*/ 12749 h 13224"/>
                    <a:gd name="connsiteX59" fmla="*/ 5083 w 10000"/>
                    <a:gd name="connsiteY59" fmla="*/ 12782 h 13224"/>
                    <a:gd name="connsiteX60" fmla="*/ 5041 w 10000"/>
                    <a:gd name="connsiteY60" fmla="*/ 12782 h 13224"/>
                    <a:gd name="connsiteX61" fmla="*/ 4896 w 10000"/>
                    <a:gd name="connsiteY61" fmla="*/ 12805 h 13224"/>
                    <a:gd name="connsiteX62" fmla="*/ 4689 w 10000"/>
                    <a:gd name="connsiteY62" fmla="*/ 12827 h 13224"/>
                    <a:gd name="connsiteX63" fmla="*/ 4419 w 10000"/>
                    <a:gd name="connsiteY63" fmla="*/ 12871 h 13224"/>
                    <a:gd name="connsiteX64" fmla="*/ 4108 w 10000"/>
                    <a:gd name="connsiteY64" fmla="*/ 12904 h 13224"/>
                    <a:gd name="connsiteX65" fmla="*/ 3734 w 10000"/>
                    <a:gd name="connsiteY65" fmla="*/ 12959 h 13224"/>
                    <a:gd name="connsiteX66" fmla="*/ 3361 w 10000"/>
                    <a:gd name="connsiteY66" fmla="*/ 13003 h 13224"/>
                    <a:gd name="connsiteX67" fmla="*/ 2967 w 10000"/>
                    <a:gd name="connsiteY67" fmla="*/ 13047 h 13224"/>
                    <a:gd name="connsiteX68" fmla="*/ 2573 w 10000"/>
                    <a:gd name="connsiteY68" fmla="*/ 13103 h 13224"/>
                    <a:gd name="connsiteX69" fmla="*/ 2199 w 10000"/>
                    <a:gd name="connsiteY69" fmla="*/ 13136 h 13224"/>
                    <a:gd name="connsiteX70" fmla="*/ 1846 w 10000"/>
                    <a:gd name="connsiteY70" fmla="*/ 13180 h 13224"/>
                    <a:gd name="connsiteX71" fmla="*/ 1535 w 10000"/>
                    <a:gd name="connsiteY71" fmla="*/ 13202 h 13224"/>
                    <a:gd name="connsiteX72" fmla="*/ 1266 w 10000"/>
                    <a:gd name="connsiteY72" fmla="*/ 13213 h 13224"/>
                    <a:gd name="connsiteX73" fmla="*/ 1079 w 10000"/>
                    <a:gd name="connsiteY73" fmla="*/ 13224 h 13224"/>
                    <a:gd name="connsiteX74" fmla="*/ 1058 w 10000"/>
                    <a:gd name="connsiteY74" fmla="*/ 13202 h 13224"/>
                    <a:gd name="connsiteX75" fmla="*/ 1037 w 10000"/>
                    <a:gd name="connsiteY75" fmla="*/ 13125 h 13224"/>
                    <a:gd name="connsiteX76" fmla="*/ 934 w 10000"/>
                    <a:gd name="connsiteY76" fmla="*/ 12827 h 13224"/>
                    <a:gd name="connsiteX77" fmla="*/ 871 w 10000"/>
                    <a:gd name="connsiteY77" fmla="*/ 12617 h 13224"/>
                    <a:gd name="connsiteX78" fmla="*/ 788 w 10000"/>
                    <a:gd name="connsiteY78" fmla="*/ 12363 h 13224"/>
                    <a:gd name="connsiteX79" fmla="*/ 705 w 10000"/>
                    <a:gd name="connsiteY79" fmla="*/ 12076 h 13224"/>
                    <a:gd name="connsiteX80" fmla="*/ 622 w 10000"/>
                    <a:gd name="connsiteY80" fmla="*/ 11756 h 13224"/>
                    <a:gd name="connsiteX81" fmla="*/ 539 w 10000"/>
                    <a:gd name="connsiteY81" fmla="*/ 11414 h 13224"/>
                    <a:gd name="connsiteX82" fmla="*/ 436 w 10000"/>
                    <a:gd name="connsiteY82" fmla="*/ 11039 h 13224"/>
                    <a:gd name="connsiteX83" fmla="*/ 353 w 10000"/>
                    <a:gd name="connsiteY83" fmla="*/ 10641 h 13224"/>
                    <a:gd name="connsiteX84" fmla="*/ 270 w 10000"/>
                    <a:gd name="connsiteY84" fmla="*/ 10222 h 13224"/>
                    <a:gd name="connsiteX85" fmla="*/ 207 w 10000"/>
                    <a:gd name="connsiteY85" fmla="*/ 9791 h 13224"/>
                    <a:gd name="connsiteX86" fmla="*/ 145 w 10000"/>
                    <a:gd name="connsiteY86" fmla="*/ 9339 h 13224"/>
                    <a:gd name="connsiteX87" fmla="*/ 62 w 10000"/>
                    <a:gd name="connsiteY87" fmla="*/ 8875 h 13224"/>
                    <a:gd name="connsiteX88" fmla="*/ 0 w 10000"/>
                    <a:gd name="connsiteY88" fmla="*/ 7937 h 13224"/>
                    <a:gd name="connsiteX89" fmla="*/ 0 w 10000"/>
                    <a:gd name="connsiteY89" fmla="*/ 7330 h 13224"/>
                    <a:gd name="connsiteX90" fmla="*/ 0 w 10000"/>
                    <a:gd name="connsiteY90" fmla="*/ 6789 h 13224"/>
                    <a:gd name="connsiteX91" fmla="*/ 0 w 10000"/>
                    <a:gd name="connsiteY91" fmla="*/ 6303 h 13224"/>
                    <a:gd name="connsiteX92" fmla="*/ 21 w 10000"/>
                    <a:gd name="connsiteY92" fmla="*/ 5862 h 13224"/>
                    <a:gd name="connsiteX93" fmla="*/ 41 w 10000"/>
                    <a:gd name="connsiteY93" fmla="*/ 5476 h 13224"/>
                    <a:gd name="connsiteX94" fmla="*/ 62 w 10000"/>
                    <a:gd name="connsiteY94" fmla="*/ 5133 h 13224"/>
                    <a:gd name="connsiteX95" fmla="*/ 104 w 10000"/>
                    <a:gd name="connsiteY95" fmla="*/ 4835 h 13224"/>
                    <a:gd name="connsiteX96" fmla="*/ 145 w 10000"/>
                    <a:gd name="connsiteY96" fmla="*/ 4593 h 13224"/>
                    <a:gd name="connsiteX97" fmla="*/ 166 w 10000"/>
                    <a:gd name="connsiteY97" fmla="*/ 4394 h 13224"/>
                    <a:gd name="connsiteX98" fmla="*/ 207 w 10000"/>
                    <a:gd name="connsiteY98" fmla="*/ 4239 h 13224"/>
                    <a:gd name="connsiteX99" fmla="*/ 228 w 10000"/>
                    <a:gd name="connsiteY99" fmla="*/ 4129 h 13224"/>
                    <a:gd name="connsiteX100" fmla="*/ 249 w 10000"/>
                    <a:gd name="connsiteY100" fmla="*/ 4074 h 13224"/>
                    <a:gd name="connsiteX101" fmla="*/ 249 w 10000"/>
                    <a:gd name="connsiteY101" fmla="*/ 4041 h 13224"/>
                    <a:gd name="connsiteX102" fmla="*/ 2967 w 10000"/>
                    <a:gd name="connsiteY102" fmla="*/ 3809 h 13224"/>
                    <a:gd name="connsiteX103" fmla="*/ 3008 w 10000"/>
                    <a:gd name="connsiteY103" fmla="*/ 3831 h 13224"/>
                    <a:gd name="connsiteX104" fmla="*/ 3091 w 10000"/>
                    <a:gd name="connsiteY104" fmla="*/ 3864 h 13224"/>
                    <a:gd name="connsiteX105" fmla="*/ 3237 w 10000"/>
                    <a:gd name="connsiteY105" fmla="*/ 3930 h 13224"/>
                    <a:gd name="connsiteX106" fmla="*/ 3423 w 10000"/>
                    <a:gd name="connsiteY106" fmla="*/ 4019 h 13224"/>
                    <a:gd name="connsiteX107" fmla="*/ 3672 w 10000"/>
                    <a:gd name="connsiteY107" fmla="*/ 4129 h 13224"/>
                    <a:gd name="connsiteX108" fmla="*/ 3942 w 10000"/>
                    <a:gd name="connsiteY108" fmla="*/ 4262 h 13224"/>
                    <a:gd name="connsiteX109" fmla="*/ 4212 w 10000"/>
                    <a:gd name="connsiteY109" fmla="*/ 4405 h 13224"/>
                    <a:gd name="connsiteX110" fmla="*/ 4544 w 10000"/>
                    <a:gd name="connsiteY110" fmla="*/ 4549 h 13224"/>
                    <a:gd name="connsiteX111" fmla="*/ 4855 w 10000"/>
                    <a:gd name="connsiteY111" fmla="*/ 4725 h 13224"/>
                    <a:gd name="connsiteX112" fmla="*/ 5187 w 10000"/>
                    <a:gd name="connsiteY112" fmla="*/ 4902 h 13224"/>
                    <a:gd name="connsiteX113" fmla="*/ 5498 w 10000"/>
                    <a:gd name="connsiteY113" fmla="*/ 5089 h 13224"/>
                    <a:gd name="connsiteX114" fmla="*/ 5539 w 10000"/>
                    <a:gd name="connsiteY114" fmla="*/ 5078 h 13224"/>
                    <a:gd name="connsiteX115" fmla="*/ 5581 w 10000"/>
                    <a:gd name="connsiteY115" fmla="*/ 5012 h 13224"/>
                    <a:gd name="connsiteX116" fmla="*/ 5622 w 10000"/>
                    <a:gd name="connsiteY116" fmla="*/ 4902 h 13224"/>
                    <a:gd name="connsiteX117" fmla="*/ 5685 w 10000"/>
                    <a:gd name="connsiteY117" fmla="*/ 4758 h 13224"/>
                    <a:gd name="connsiteX118" fmla="*/ 5747 w 10000"/>
                    <a:gd name="connsiteY118" fmla="*/ 4582 h 13224"/>
                    <a:gd name="connsiteX119" fmla="*/ 5809 w 10000"/>
                    <a:gd name="connsiteY119" fmla="*/ 4394 h 13224"/>
                    <a:gd name="connsiteX120" fmla="*/ 5892 w 10000"/>
                    <a:gd name="connsiteY120" fmla="*/ 4184 h 13224"/>
                    <a:gd name="connsiteX121" fmla="*/ 5954 w 10000"/>
                    <a:gd name="connsiteY121" fmla="*/ 3975 h 13224"/>
                    <a:gd name="connsiteX122" fmla="*/ 6037 w 10000"/>
                    <a:gd name="connsiteY122" fmla="*/ 3765 h 13224"/>
                    <a:gd name="connsiteX123" fmla="*/ 6100 w 10000"/>
                    <a:gd name="connsiteY123" fmla="*/ 3566 h 13224"/>
                    <a:gd name="connsiteX124" fmla="*/ 6183 w 10000"/>
                    <a:gd name="connsiteY124" fmla="*/ 3390 h 13224"/>
                    <a:gd name="connsiteX125" fmla="*/ 6245 w 10000"/>
                    <a:gd name="connsiteY125" fmla="*/ 3235 h 13224"/>
                    <a:gd name="connsiteX126" fmla="*/ 6286 w 10000"/>
                    <a:gd name="connsiteY126" fmla="*/ 3235 h 13224"/>
                    <a:gd name="connsiteX127" fmla="*/ 7766 w 10000"/>
                    <a:gd name="connsiteY127" fmla="*/ 0 h 13224"/>
                    <a:gd name="connsiteX0" fmla="*/ 7766 w 10000"/>
                    <a:gd name="connsiteY0" fmla="*/ 0 h 13224"/>
                    <a:gd name="connsiteX1" fmla="*/ 9668 w 10000"/>
                    <a:gd name="connsiteY1" fmla="*/ 3831 h 13224"/>
                    <a:gd name="connsiteX2" fmla="*/ 10000 w 10000"/>
                    <a:gd name="connsiteY2" fmla="*/ 4041 h 13224"/>
                    <a:gd name="connsiteX3" fmla="*/ 9979 w 10000"/>
                    <a:gd name="connsiteY3" fmla="*/ 4063 h 13224"/>
                    <a:gd name="connsiteX4" fmla="*/ 9959 w 10000"/>
                    <a:gd name="connsiteY4" fmla="*/ 4140 h 13224"/>
                    <a:gd name="connsiteX5" fmla="*/ 9855 w 10000"/>
                    <a:gd name="connsiteY5" fmla="*/ 4438 h 13224"/>
                    <a:gd name="connsiteX6" fmla="*/ 9772 w 10000"/>
                    <a:gd name="connsiteY6" fmla="*/ 4626 h 13224"/>
                    <a:gd name="connsiteX7" fmla="*/ 9668 w 10000"/>
                    <a:gd name="connsiteY7" fmla="*/ 4869 h 13224"/>
                    <a:gd name="connsiteX8" fmla="*/ 9564 w 10000"/>
                    <a:gd name="connsiteY8" fmla="*/ 5111 h 13224"/>
                    <a:gd name="connsiteX9" fmla="*/ 9440 w 10000"/>
                    <a:gd name="connsiteY9" fmla="*/ 5398 h 13224"/>
                    <a:gd name="connsiteX10" fmla="*/ 9295 w 10000"/>
                    <a:gd name="connsiteY10" fmla="*/ 5685 h 13224"/>
                    <a:gd name="connsiteX11" fmla="*/ 9149 w 10000"/>
                    <a:gd name="connsiteY11" fmla="*/ 5994 h 13224"/>
                    <a:gd name="connsiteX12" fmla="*/ 8797 w 10000"/>
                    <a:gd name="connsiteY12" fmla="*/ 6613 h 13224"/>
                    <a:gd name="connsiteX13" fmla="*/ 8610 w 10000"/>
                    <a:gd name="connsiteY13" fmla="*/ 6922 h 13224"/>
                    <a:gd name="connsiteX14" fmla="*/ 8402 w 10000"/>
                    <a:gd name="connsiteY14" fmla="*/ 7220 h 13224"/>
                    <a:gd name="connsiteX15" fmla="*/ 8216 w 10000"/>
                    <a:gd name="connsiteY15" fmla="*/ 7507 h 13224"/>
                    <a:gd name="connsiteX16" fmla="*/ 7988 w 10000"/>
                    <a:gd name="connsiteY16" fmla="*/ 7771 h 13224"/>
                    <a:gd name="connsiteX17" fmla="*/ 7739 w 10000"/>
                    <a:gd name="connsiteY17" fmla="*/ 8003 h 13224"/>
                    <a:gd name="connsiteX18" fmla="*/ 7510 w 10000"/>
                    <a:gd name="connsiteY18" fmla="*/ 8213 h 13224"/>
                    <a:gd name="connsiteX19" fmla="*/ 7261 w 10000"/>
                    <a:gd name="connsiteY19" fmla="*/ 8401 h 13224"/>
                    <a:gd name="connsiteX20" fmla="*/ 7012 w 10000"/>
                    <a:gd name="connsiteY20" fmla="*/ 8533 h 13224"/>
                    <a:gd name="connsiteX21" fmla="*/ 6743 w 10000"/>
                    <a:gd name="connsiteY21" fmla="*/ 8632 h 13224"/>
                    <a:gd name="connsiteX22" fmla="*/ 6473 w 10000"/>
                    <a:gd name="connsiteY22" fmla="*/ 8677 h 13224"/>
                    <a:gd name="connsiteX23" fmla="*/ 6266 w 10000"/>
                    <a:gd name="connsiteY23" fmla="*/ 8677 h 13224"/>
                    <a:gd name="connsiteX24" fmla="*/ 6037 w 10000"/>
                    <a:gd name="connsiteY24" fmla="*/ 8643 h 13224"/>
                    <a:gd name="connsiteX25" fmla="*/ 5788 w 10000"/>
                    <a:gd name="connsiteY25" fmla="*/ 8577 h 13224"/>
                    <a:gd name="connsiteX26" fmla="*/ 5519 w 10000"/>
                    <a:gd name="connsiteY26" fmla="*/ 8500 h 13224"/>
                    <a:gd name="connsiteX27" fmla="*/ 5249 w 10000"/>
                    <a:gd name="connsiteY27" fmla="*/ 8401 h 13224"/>
                    <a:gd name="connsiteX28" fmla="*/ 4979 w 10000"/>
                    <a:gd name="connsiteY28" fmla="*/ 8290 h 13224"/>
                    <a:gd name="connsiteX29" fmla="*/ 4730 w 10000"/>
                    <a:gd name="connsiteY29" fmla="*/ 8180 h 13224"/>
                    <a:gd name="connsiteX30" fmla="*/ 4481 w 10000"/>
                    <a:gd name="connsiteY30" fmla="*/ 8069 h 13224"/>
                    <a:gd name="connsiteX31" fmla="*/ 4274 w 10000"/>
                    <a:gd name="connsiteY31" fmla="*/ 7970 h 13224"/>
                    <a:gd name="connsiteX32" fmla="*/ 4129 w 10000"/>
                    <a:gd name="connsiteY32" fmla="*/ 7871 h 13224"/>
                    <a:gd name="connsiteX33" fmla="*/ 4025 w 10000"/>
                    <a:gd name="connsiteY33" fmla="*/ 7805 h 13224"/>
                    <a:gd name="connsiteX34" fmla="*/ 3983 w 10000"/>
                    <a:gd name="connsiteY34" fmla="*/ 7749 h 13224"/>
                    <a:gd name="connsiteX35" fmla="*/ 3983 w 10000"/>
                    <a:gd name="connsiteY35" fmla="*/ 7782 h 13224"/>
                    <a:gd name="connsiteX36" fmla="*/ 4004 w 10000"/>
                    <a:gd name="connsiteY36" fmla="*/ 7860 h 13224"/>
                    <a:gd name="connsiteX37" fmla="*/ 4025 w 10000"/>
                    <a:gd name="connsiteY37" fmla="*/ 7981 h 13224"/>
                    <a:gd name="connsiteX38" fmla="*/ 4066 w 10000"/>
                    <a:gd name="connsiteY38" fmla="*/ 8147 h 13224"/>
                    <a:gd name="connsiteX39" fmla="*/ 4129 w 10000"/>
                    <a:gd name="connsiteY39" fmla="*/ 8345 h 13224"/>
                    <a:gd name="connsiteX40" fmla="*/ 4191 w 10000"/>
                    <a:gd name="connsiteY40" fmla="*/ 8577 h 13224"/>
                    <a:gd name="connsiteX41" fmla="*/ 4253 w 10000"/>
                    <a:gd name="connsiteY41" fmla="*/ 8842 h 13224"/>
                    <a:gd name="connsiteX42" fmla="*/ 4336 w 10000"/>
                    <a:gd name="connsiteY42" fmla="*/ 9140 h 13224"/>
                    <a:gd name="connsiteX43" fmla="*/ 4398 w 10000"/>
                    <a:gd name="connsiteY43" fmla="*/ 9449 h 13224"/>
                    <a:gd name="connsiteX44" fmla="*/ 4481 w 10000"/>
                    <a:gd name="connsiteY44" fmla="*/ 9780 h 13224"/>
                    <a:gd name="connsiteX45" fmla="*/ 4585 w 10000"/>
                    <a:gd name="connsiteY45" fmla="*/ 10122 h 13224"/>
                    <a:gd name="connsiteX46" fmla="*/ 4647 w 10000"/>
                    <a:gd name="connsiteY46" fmla="*/ 10387 h 13224"/>
                    <a:gd name="connsiteX47" fmla="*/ 4730 w 10000"/>
                    <a:gd name="connsiteY47" fmla="*/ 10652 h 13224"/>
                    <a:gd name="connsiteX48" fmla="*/ 4793 w 10000"/>
                    <a:gd name="connsiteY48" fmla="*/ 10928 h 13224"/>
                    <a:gd name="connsiteX49" fmla="*/ 4834 w 10000"/>
                    <a:gd name="connsiteY49" fmla="*/ 11204 h 13224"/>
                    <a:gd name="connsiteX50" fmla="*/ 4876 w 10000"/>
                    <a:gd name="connsiteY50" fmla="*/ 11469 h 13224"/>
                    <a:gd name="connsiteX51" fmla="*/ 4938 w 10000"/>
                    <a:gd name="connsiteY51" fmla="*/ 11734 h 13224"/>
                    <a:gd name="connsiteX52" fmla="*/ 4979 w 10000"/>
                    <a:gd name="connsiteY52" fmla="*/ 11977 h 13224"/>
                    <a:gd name="connsiteX53" fmla="*/ 5000 w 10000"/>
                    <a:gd name="connsiteY53" fmla="*/ 12198 h 13224"/>
                    <a:gd name="connsiteX54" fmla="*/ 5041 w 10000"/>
                    <a:gd name="connsiteY54" fmla="*/ 12385 h 13224"/>
                    <a:gd name="connsiteX55" fmla="*/ 5062 w 10000"/>
                    <a:gd name="connsiteY55" fmla="*/ 12551 h 13224"/>
                    <a:gd name="connsiteX56" fmla="*/ 5062 w 10000"/>
                    <a:gd name="connsiteY56" fmla="*/ 12672 h 13224"/>
                    <a:gd name="connsiteX57" fmla="*/ 5083 w 10000"/>
                    <a:gd name="connsiteY57" fmla="*/ 12749 h 13224"/>
                    <a:gd name="connsiteX58" fmla="*/ 5083 w 10000"/>
                    <a:gd name="connsiteY58" fmla="*/ 12782 h 13224"/>
                    <a:gd name="connsiteX59" fmla="*/ 5041 w 10000"/>
                    <a:gd name="connsiteY59" fmla="*/ 12782 h 13224"/>
                    <a:gd name="connsiteX60" fmla="*/ 4896 w 10000"/>
                    <a:gd name="connsiteY60" fmla="*/ 12805 h 13224"/>
                    <a:gd name="connsiteX61" fmla="*/ 4689 w 10000"/>
                    <a:gd name="connsiteY61" fmla="*/ 12827 h 13224"/>
                    <a:gd name="connsiteX62" fmla="*/ 4419 w 10000"/>
                    <a:gd name="connsiteY62" fmla="*/ 12871 h 13224"/>
                    <a:gd name="connsiteX63" fmla="*/ 4108 w 10000"/>
                    <a:gd name="connsiteY63" fmla="*/ 12904 h 13224"/>
                    <a:gd name="connsiteX64" fmla="*/ 3734 w 10000"/>
                    <a:gd name="connsiteY64" fmla="*/ 12959 h 13224"/>
                    <a:gd name="connsiteX65" fmla="*/ 3361 w 10000"/>
                    <a:gd name="connsiteY65" fmla="*/ 13003 h 13224"/>
                    <a:gd name="connsiteX66" fmla="*/ 2967 w 10000"/>
                    <a:gd name="connsiteY66" fmla="*/ 13047 h 13224"/>
                    <a:gd name="connsiteX67" fmla="*/ 2573 w 10000"/>
                    <a:gd name="connsiteY67" fmla="*/ 13103 h 13224"/>
                    <a:gd name="connsiteX68" fmla="*/ 2199 w 10000"/>
                    <a:gd name="connsiteY68" fmla="*/ 13136 h 13224"/>
                    <a:gd name="connsiteX69" fmla="*/ 1846 w 10000"/>
                    <a:gd name="connsiteY69" fmla="*/ 13180 h 13224"/>
                    <a:gd name="connsiteX70" fmla="*/ 1535 w 10000"/>
                    <a:gd name="connsiteY70" fmla="*/ 13202 h 13224"/>
                    <a:gd name="connsiteX71" fmla="*/ 1266 w 10000"/>
                    <a:gd name="connsiteY71" fmla="*/ 13213 h 13224"/>
                    <a:gd name="connsiteX72" fmla="*/ 1079 w 10000"/>
                    <a:gd name="connsiteY72" fmla="*/ 13224 h 13224"/>
                    <a:gd name="connsiteX73" fmla="*/ 1058 w 10000"/>
                    <a:gd name="connsiteY73" fmla="*/ 13202 h 13224"/>
                    <a:gd name="connsiteX74" fmla="*/ 1037 w 10000"/>
                    <a:gd name="connsiteY74" fmla="*/ 13125 h 13224"/>
                    <a:gd name="connsiteX75" fmla="*/ 934 w 10000"/>
                    <a:gd name="connsiteY75" fmla="*/ 12827 h 13224"/>
                    <a:gd name="connsiteX76" fmla="*/ 871 w 10000"/>
                    <a:gd name="connsiteY76" fmla="*/ 12617 h 13224"/>
                    <a:gd name="connsiteX77" fmla="*/ 788 w 10000"/>
                    <a:gd name="connsiteY77" fmla="*/ 12363 h 13224"/>
                    <a:gd name="connsiteX78" fmla="*/ 705 w 10000"/>
                    <a:gd name="connsiteY78" fmla="*/ 12076 h 13224"/>
                    <a:gd name="connsiteX79" fmla="*/ 622 w 10000"/>
                    <a:gd name="connsiteY79" fmla="*/ 11756 h 13224"/>
                    <a:gd name="connsiteX80" fmla="*/ 539 w 10000"/>
                    <a:gd name="connsiteY80" fmla="*/ 11414 h 13224"/>
                    <a:gd name="connsiteX81" fmla="*/ 436 w 10000"/>
                    <a:gd name="connsiteY81" fmla="*/ 11039 h 13224"/>
                    <a:gd name="connsiteX82" fmla="*/ 353 w 10000"/>
                    <a:gd name="connsiteY82" fmla="*/ 10641 h 13224"/>
                    <a:gd name="connsiteX83" fmla="*/ 270 w 10000"/>
                    <a:gd name="connsiteY83" fmla="*/ 10222 h 13224"/>
                    <a:gd name="connsiteX84" fmla="*/ 207 w 10000"/>
                    <a:gd name="connsiteY84" fmla="*/ 9791 h 13224"/>
                    <a:gd name="connsiteX85" fmla="*/ 145 w 10000"/>
                    <a:gd name="connsiteY85" fmla="*/ 9339 h 13224"/>
                    <a:gd name="connsiteX86" fmla="*/ 62 w 10000"/>
                    <a:gd name="connsiteY86" fmla="*/ 8875 h 13224"/>
                    <a:gd name="connsiteX87" fmla="*/ 0 w 10000"/>
                    <a:gd name="connsiteY87" fmla="*/ 7937 h 13224"/>
                    <a:gd name="connsiteX88" fmla="*/ 0 w 10000"/>
                    <a:gd name="connsiteY88" fmla="*/ 7330 h 13224"/>
                    <a:gd name="connsiteX89" fmla="*/ 0 w 10000"/>
                    <a:gd name="connsiteY89" fmla="*/ 6789 h 13224"/>
                    <a:gd name="connsiteX90" fmla="*/ 0 w 10000"/>
                    <a:gd name="connsiteY90" fmla="*/ 6303 h 13224"/>
                    <a:gd name="connsiteX91" fmla="*/ 21 w 10000"/>
                    <a:gd name="connsiteY91" fmla="*/ 5862 h 13224"/>
                    <a:gd name="connsiteX92" fmla="*/ 41 w 10000"/>
                    <a:gd name="connsiteY92" fmla="*/ 5476 h 13224"/>
                    <a:gd name="connsiteX93" fmla="*/ 62 w 10000"/>
                    <a:gd name="connsiteY93" fmla="*/ 5133 h 13224"/>
                    <a:gd name="connsiteX94" fmla="*/ 104 w 10000"/>
                    <a:gd name="connsiteY94" fmla="*/ 4835 h 13224"/>
                    <a:gd name="connsiteX95" fmla="*/ 145 w 10000"/>
                    <a:gd name="connsiteY95" fmla="*/ 4593 h 13224"/>
                    <a:gd name="connsiteX96" fmla="*/ 166 w 10000"/>
                    <a:gd name="connsiteY96" fmla="*/ 4394 h 13224"/>
                    <a:gd name="connsiteX97" fmla="*/ 207 w 10000"/>
                    <a:gd name="connsiteY97" fmla="*/ 4239 h 13224"/>
                    <a:gd name="connsiteX98" fmla="*/ 228 w 10000"/>
                    <a:gd name="connsiteY98" fmla="*/ 4129 h 13224"/>
                    <a:gd name="connsiteX99" fmla="*/ 249 w 10000"/>
                    <a:gd name="connsiteY99" fmla="*/ 4074 h 13224"/>
                    <a:gd name="connsiteX100" fmla="*/ 249 w 10000"/>
                    <a:gd name="connsiteY100" fmla="*/ 4041 h 13224"/>
                    <a:gd name="connsiteX101" fmla="*/ 2967 w 10000"/>
                    <a:gd name="connsiteY101" fmla="*/ 3809 h 13224"/>
                    <a:gd name="connsiteX102" fmla="*/ 3008 w 10000"/>
                    <a:gd name="connsiteY102" fmla="*/ 3831 h 13224"/>
                    <a:gd name="connsiteX103" fmla="*/ 3091 w 10000"/>
                    <a:gd name="connsiteY103" fmla="*/ 3864 h 13224"/>
                    <a:gd name="connsiteX104" fmla="*/ 3237 w 10000"/>
                    <a:gd name="connsiteY104" fmla="*/ 3930 h 13224"/>
                    <a:gd name="connsiteX105" fmla="*/ 3423 w 10000"/>
                    <a:gd name="connsiteY105" fmla="*/ 4019 h 13224"/>
                    <a:gd name="connsiteX106" fmla="*/ 3672 w 10000"/>
                    <a:gd name="connsiteY106" fmla="*/ 4129 h 13224"/>
                    <a:gd name="connsiteX107" fmla="*/ 3942 w 10000"/>
                    <a:gd name="connsiteY107" fmla="*/ 4262 h 13224"/>
                    <a:gd name="connsiteX108" fmla="*/ 4212 w 10000"/>
                    <a:gd name="connsiteY108" fmla="*/ 4405 h 13224"/>
                    <a:gd name="connsiteX109" fmla="*/ 4544 w 10000"/>
                    <a:gd name="connsiteY109" fmla="*/ 4549 h 13224"/>
                    <a:gd name="connsiteX110" fmla="*/ 4855 w 10000"/>
                    <a:gd name="connsiteY110" fmla="*/ 4725 h 13224"/>
                    <a:gd name="connsiteX111" fmla="*/ 5187 w 10000"/>
                    <a:gd name="connsiteY111" fmla="*/ 4902 h 13224"/>
                    <a:gd name="connsiteX112" fmla="*/ 5498 w 10000"/>
                    <a:gd name="connsiteY112" fmla="*/ 5089 h 13224"/>
                    <a:gd name="connsiteX113" fmla="*/ 5539 w 10000"/>
                    <a:gd name="connsiteY113" fmla="*/ 5078 h 13224"/>
                    <a:gd name="connsiteX114" fmla="*/ 5581 w 10000"/>
                    <a:gd name="connsiteY114" fmla="*/ 5012 h 13224"/>
                    <a:gd name="connsiteX115" fmla="*/ 5622 w 10000"/>
                    <a:gd name="connsiteY115" fmla="*/ 4902 h 13224"/>
                    <a:gd name="connsiteX116" fmla="*/ 5685 w 10000"/>
                    <a:gd name="connsiteY116" fmla="*/ 4758 h 13224"/>
                    <a:gd name="connsiteX117" fmla="*/ 5747 w 10000"/>
                    <a:gd name="connsiteY117" fmla="*/ 4582 h 13224"/>
                    <a:gd name="connsiteX118" fmla="*/ 5809 w 10000"/>
                    <a:gd name="connsiteY118" fmla="*/ 4394 h 13224"/>
                    <a:gd name="connsiteX119" fmla="*/ 5892 w 10000"/>
                    <a:gd name="connsiteY119" fmla="*/ 4184 h 13224"/>
                    <a:gd name="connsiteX120" fmla="*/ 5954 w 10000"/>
                    <a:gd name="connsiteY120" fmla="*/ 3975 h 13224"/>
                    <a:gd name="connsiteX121" fmla="*/ 6037 w 10000"/>
                    <a:gd name="connsiteY121" fmla="*/ 3765 h 13224"/>
                    <a:gd name="connsiteX122" fmla="*/ 6100 w 10000"/>
                    <a:gd name="connsiteY122" fmla="*/ 3566 h 13224"/>
                    <a:gd name="connsiteX123" fmla="*/ 6183 w 10000"/>
                    <a:gd name="connsiteY123" fmla="*/ 3390 h 13224"/>
                    <a:gd name="connsiteX124" fmla="*/ 6245 w 10000"/>
                    <a:gd name="connsiteY124" fmla="*/ 3235 h 13224"/>
                    <a:gd name="connsiteX125" fmla="*/ 6286 w 10000"/>
                    <a:gd name="connsiteY125" fmla="*/ 3235 h 13224"/>
                    <a:gd name="connsiteX126" fmla="*/ 7766 w 10000"/>
                    <a:gd name="connsiteY126" fmla="*/ 0 h 13224"/>
                    <a:gd name="connsiteX0" fmla="*/ 7766 w 10000"/>
                    <a:gd name="connsiteY0" fmla="*/ 0 h 13224"/>
                    <a:gd name="connsiteX1" fmla="*/ 10000 w 10000"/>
                    <a:gd name="connsiteY1" fmla="*/ 4041 h 13224"/>
                    <a:gd name="connsiteX2" fmla="*/ 9979 w 10000"/>
                    <a:gd name="connsiteY2" fmla="*/ 4063 h 13224"/>
                    <a:gd name="connsiteX3" fmla="*/ 9959 w 10000"/>
                    <a:gd name="connsiteY3" fmla="*/ 4140 h 13224"/>
                    <a:gd name="connsiteX4" fmla="*/ 9855 w 10000"/>
                    <a:gd name="connsiteY4" fmla="*/ 4438 h 13224"/>
                    <a:gd name="connsiteX5" fmla="*/ 9772 w 10000"/>
                    <a:gd name="connsiteY5" fmla="*/ 4626 h 13224"/>
                    <a:gd name="connsiteX6" fmla="*/ 9668 w 10000"/>
                    <a:gd name="connsiteY6" fmla="*/ 4869 h 13224"/>
                    <a:gd name="connsiteX7" fmla="*/ 9564 w 10000"/>
                    <a:gd name="connsiteY7" fmla="*/ 5111 h 13224"/>
                    <a:gd name="connsiteX8" fmla="*/ 9440 w 10000"/>
                    <a:gd name="connsiteY8" fmla="*/ 5398 h 13224"/>
                    <a:gd name="connsiteX9" fmla="*/ 9295 w 10000"/>
                    <a:gd name="connsiteY9" fmla="*/ 5685 h 13224"/>
                    <a:gd name="connsiteX10" fmla="*/ 9149 w 10000"/>
                    <a:gd name="connsiteY10" fmla="*/ 5994 h 13224"/>
                    <a:gd name="connsiteX11" fmla="*/ 8797 w 10000"/>
                    <a:gd name="connsiteY11" fmla="*/ 6613 h 13224"/>
                    <a:gd name="connsiteX12" fmla="*/ 8610 w 10000"/>
                    <a:gd name="connsiteY12" fmla="*/ 6922 h 13224"/>
                    <a:gd name="connsiteX13" fmla="*/ 8402 w 10000"/>
                    <a:gd name="connsiteY13" fmla="*/ 7220 h 13224"/>
                    <a:gd name="connsiteX14" fmla="*/ 8216 w 10000"/>
                    <a:gd name="connsiteY14" fmla="*/ 7507 h 13224"/>
                    <a:gd name="connsiteX15" fmla="*/ 7988 w 10000"/>
                    <a:gd name="connsiteY15" fmla="*/ 7771 h 13224"/>
                    <a:gd name="connsiteX16" fmla="*/ 7739 w 10000"/>
                    <a:gd name="connsiteY16" fmla="*/ 8003 h 13224"/>
                    <a:gd name="connsiteX17" fmla="*/ 7510 w 10000"/>
                    <a:gd name="connsiteY17" fmla="*/ 8213 h 13224"/>
                    <a:gd name="connsiteX18" fmla="*/ 7261 w 10000"/>
                    <a:gd name="connsiteY18" fmla="*/ 8401 h 13224"/>
                    <a:gd name="connsiteX19" fmla="*/ 7012 w 10000"/>
                    <a:gd name="connsiteY19" fmla="*/ 8533 h 13224"/>
                    <a:gd name="connsiteX20" fmla="*/ 6743 w 10000"/>
                    <a:gd name="connsiteY20" fmla="*/ 8632 h 13224"/>
                    <a:gd name="connsiteX21" fmla="*/ 6473 w 10000"/>
                    <a:gd name="connsiteY21" fmla="*/ 8677 h 13224"/>
                    <a:gd name="connsiteX22" fmla="*/ 6266 w 10000"/>
                    <a:gd name="connsiteY22" fmla="*/ 8677 h 13224"/>
                    <a:gd name="connsiteX23" fmla="*/ 6037 w 10000"/>
                    <a:gd name="connsiteY23" fmla="*/ 8643 h 13224"/>
                    <a:gd name="connsiteX24" fmla="*/ 5788 w 10000"/>
                    <a:gd name="connsiteY24" fmla="*/ 8577 h 13224"/>
                    <a:gd name="connsiteX25" fmla="*/ 5519 w 10000"/>
                    <a:gd name="connsiteY25" fmla="*/ 8500 h 13224"/>
                    <a:gd name="connsiteX26" fmla="*/ 5249 w 10000"/>
                    <a:gd name="connsiteY26" fmla="*/ 8401 h 13224"/>
                    <a:gd name="connsiteX27" fmla="*/ 4979 w 10000"/>
                    <a:gd name="connsiteY27" fmla="*/ 8290 h 13224"/>
                    <a:gd name="connsiteX28" fmla="*/ 4730 w 10000"/>
                    <a:gd name="connsiteY28" fmla="*/ 8180 h 13224"/>
                    <a:gd name="connsiteX29" fmla="*/ 4481 w 10000"/>
                    <a:gd name="connsiteY29" fmla="*/ 8069 h 13224"/>
                    <a:gd name="connsiteX30" fmla="*/ 4274 w 10000"/>
                    <a:gd name="connsiteY30" fmla="*/ 7970 h 13224"/>
                    <a:gd name="connsiteX31" fmla="*/ 4129 w 10000"/>
                    <a:gd name="connsiteY31" fmla="*/ 7871 h 13224"/>
                    <a:gd name="connsiteX32" fmla="*/ 4025 w 10000"/>
                    <a:gd name="connsiteY32" fmla="*/ 7805 h 13224"/>
                    <a:gd name="connsiteX33" fmla="*/ 3983 w 10000"/>
                    <a:gd name="connsiteY33" fmla="*/ 7749 h 13224"/>
                    <a:gd name="connsiteX34" fmla="*/ 3983 w 10000"/>
                    <a:gd name="connsiteY34" fmla="*/ 7782 h 13224"/>
                    <a:gd name="connsiteX35" fmla="*/ 4004 w 10000"/>
                    <a:gd name="connsiteY35" fmla="*/ 7860 h 13224"/>
                    <a:gd name="connsiteX36" fmla="*/ 4025 w 10000"/>
                    <a:gd name="connsiteY36" fmla="*/ 7981 h 13224"/>
                    <a:gd name="connsiteX37" fmla="*/ 4066 w 10000"/>
                    <a:gd name="connsiteY37" fmla="*/ 8147 h 13224"/>
                    <a:gd name="connsiteX38" fmla="*/ 4129 w 10000"/>
                    <a:gd name="connsiteY38" fmla="*/ 8345 h 13224"/>
                    <a:gd name="connsiteX39" fmla="*/ 4191 w 10000"/>
                    <a:gd name="connsiteY39" fmla="*/ 8577 h 13224"/>
                    <a:gd name="connsiteX40" fmla="*/ 4253 w 10000"/>
                    <a:gd name="connsiteY40" fmla="*/ 8842 h 13224"/>
                    <a:gd name="connsiteX41" fmla="*/ 4336 w 10000"/>
                    <a:gd name="connsiteY41" fmla="*/ 9140 h 13224"/>
                    <a:gd name="connsiteX42" fmla="*/ 4398 w 10000"/>
                    <a:gd name="connsiteY42" fmla="*/ 9449 h 13224"/>
                    <a:gd name="connsiteX43" fmla="*/ 4481 w 10000"/>
                    <a:gd name="connsiteY43" fmla="*/ 9780 h 13224"/>
                    <a:gd name="connsiteX44" fmla="*/ 4585 w 10000"/>
                    <a:gd name="connsiteY44" fmla="*/ 10122 h 13224"/>
                    <a:gd name="connsiteX45" fmla="*/ 4647 w 10000"/>
                    <a:gd name="connsiteY45" fmla="*/ 10387 h 13224"/>
                    <a:gd name="connsiteX46" fmla="*/ 4730 w 10000"/>
                    <a:gd name="connsiteY46" fmla="*/ 10652 h 13224"/>
                    <a:gd name="connsiteX47" fmla="*/ 4793 w 10000"/>
                    <a:gd name="connsiteY47" fmla="*/ 10928 h 13224"/>
                    <a:gd name="connsiteX48" fmla="*/ 4834 w 10000"/>
                    <a:gd name="connsiteY48" fmla="*/ 11204 h 13224"/>
                    <a:gd name="connsiteX49" fmla="*/ 4876 w 10000"/>
                    <a:gd name="connsiteY49" fmla="*/ 11469 h 13224"/>
                    <a:gd name="connsiteX50" fmla="*/ 4938 w 10000"/>
                    <a:gd name="connsiteY50" fmla="*/ 11734 h 13224"/>
                    <a:gd name="connsiteX51" fmla="*/ 4979 w 10000"/>
                    <a:gd name="connsiteY51" fmla="*/ 11977 h 13224"/>
                    <a:gd name="connsiteX52" fmla="*/ 5000 w 10000"/>
                    <a:gd name="connsiteY52" fmla="*/ 12198 h 13224"/>
                    <a:gd name="connsiteX53" fmla="*/ 5041 w 10000"/>
                    <a:gd name="connsiteY53" fmla="*/ 12385 h 13224"/>
                    <a:gd name="connsiteX54" fmla="*/ 5062 w 10000"/>
                    <a:gd name="connsiteY54" fmla="*/ 12551 h 13224"/>
                    <a:gd name="connsiteX55" fmla="*/ 5062 w 10000"/>
                    <a:gd name="connsiteY55" fmla="*/ 12672 h 13224"/>
                    <a:gd name="connsiteX56" fmla="*/ 5083 w 10000"/>
                    <a:gd name="connsiteY56" fmla="*/ 12749 h 13224"/>
                    <a:gd name="connsiteX57" fmla="*/ 5083 w 10000"/>
                    <a:gd name="connsiteY57" fmla="*/ 12782 h 13224"/>
                    <a:gd name="connsiteX58" fmla="*/ 5041 w 10000"/>
                    <a:gd name="connsiteY58" fmla="*/ 12782 h 13224"/>
                    <a:gd name="connsiteX59" fmla="*/ 4896 w 10000"/>
                    <a:gd name="connsiteY59" fmla="*/ 12805 h 13224"/>
                    <a:gd name="connsiteX60" fmla="*/ 4689 w 10000"/>
                    <a:gd name="connsiteY60" fmla="*/ 12827 h 13224"/>
                    <a:gd name="connsiteX61" fmla="*/ 4419 w 10000"/>
                    <a:gd name="connsiteY61" fmla="*/ 12871 h 13224"/>
                    <a:gd name="connsiteX62" fmla="*/ 4108 w 10000"/>
                    <a:gd name="connsiteY62" fmla="*/ 12904 h 13224"/>
                    <a:gd name="connsiteX63" fmla="*/ 3734 w 10000"/>
                    <a:gd name="connsiteY63" fmla="*/ 12959 h 13224"/>
                    <a:gd name="connsiteX64" fmla="*/ 3361 w 10000"/>
                    <a:gd name="connsiteY64" fmla="*/ 13003 h 13224"/>
                    <a:gd name="connsiteX65" fmla="*/ 2967 w 10000"/>
                    <a:gd name="connsiteY65" fmla="*/ 13047 h 13224"/>
                    <a:gd name="connsiteX66" fmla="*/ 2573 w 10000"/>
                    <a:gd name="connsiteY66" fmla="*/ 13103 h 13224"/>
                    <a:gd name="connsiteX67" fmla="*/ 2199 w 10000"/>
                    <a:gd name="connsiteY67" fmla="*/ 13136 h 13224"/>
                    <a:gd name="connsiteX68" fmla="*/ 1846 w 10000"/>
                    <a:gd name="connsiteY68" fmla="*/ 13180 h 13224"/>
                    <a:gd name="connsiteX69" fmla="*/ 1535 w 10000"/>
                    <a:gd name="connsiteY69" fmla="*/ 13202 h 13224"/>
                    <a:gd name="connsiteX70" fmla="*/ 1266 w 10000"/>
                    <a:gd name="connsiteY70" fmla="*/ 13213 h 13224"/>
                    <a:gd name="connsiteX71" fmla="*/ 1079 w 10000"/>
                    <a:gd name="connsiteY71" fmla="*/ 13224 h 13224"/>
                    <a:gd name="connsiteX72" fmla="*/ 1058 w 10000"/>
                    <a:gd name="connsiteY72" fmla="*/ 13202 h 13224"/>
                    <a:gd name="connsiteX73" fmla="*/ 1037 w 10000"/>
                    <a:gd name="connsiteY73" fmla="*/ 13125 h 13224"/>
                    <a:gd name="connsiteX74" fmla="*/ 934 w 10000"/>
                    <a:gd name="connsiteY74" fmla="*/ 12827 h 13224"/>
                    <a:gd name="connsiteX75" fmla="*/ 871 w 10000"/>
                    <a:gd name="connsiteY75" fmla="*/ 12617 h 13224"/>
                    <a:gd name="connsiteX76" fmla="*/ 788 w 10000"/>
                    <a:gd name="connsiteY76" fmla="*/ 12363 h 13224"/>
                    <a:gd name="connsiteX77" fmla="*/ 705 w 10000"/>
                    <a:gd name="connsiteY77" fmla="*/ 12076 h 13224"/>
                    <a:gd name="connsiteX78" fmla="*/ 622 w 10000"/>
                    <a:gd name="connsiteY78" fmla="*/ 11756 h 13224"/>
                    <a:gd name="connsiteX79" fmla="*/ 539 w 10000"/>
                    <a:gd name="connsiteY79" fmla="*/ 11414 h 13224"/>
                    <a:gd name="connsiteX80" fmla="*/ 436 w 10000"/>
                    <a:gd name="connsiteY80" fmla="*/ 11039 h 13224"/>
                    <a:gd name="connsiteX81" fmla="*/ 353 w 10000"/>
                    <a:gd name="connsiteY81" fmla="*/ 10641 h 13224"/>
                    <a:gd name="connsiteX82" fmla="*/ 270 w 10000"/>
                    <a:gd name="connsiteY82" fmla="*/ 10222 h 13224"/>
                    <a:gd name="connsiteX83" fmla="*/ 207 w 10000"/>
                    <a:gd name="connsiteY83" fmla="*/ 9791 h 13224"/>
                    <a:gd name="connsiteX84" fmla="*/ 145 w 10000"/>
                    <a:gd name="connsiteY84" fmla="*/ 9339 h 13224"/>
                    <a:gd name="connsiteX85" fmla="*/ 62 w 10000"/>
                    <a:gd name="connsiteY85" fmla="*/ 8875 h 13224"/>
                    <a:gd name="connsiteX86" fmla="*/ 0 w 10000"/>
                    <a:gd name="connsiteY86" fmla="*/ 7937 h 13224"/>
                    <a:gd name="connsiteX87" fmla="*/ 0 w 10000"/>
                    <a:gd name="connsiteY87" fmla="*/ 7330 h 13224"/>
                    <a:gd name="connsiteX88" fmla="*/ 0 w 10000"/>
                    <a:gd name="connsiteY88" fmla="*/ 6789 h 13224"/>
                    <a:gd name="connsiteX89" fmla="*/ 0 w 10000"/>
                    <a:gd name="connsiteY89" fmla="*/ 6303 h 13224"/>
                    <a:gd name="connsiteX90" fmla="*/ 21 w 10000"/>
                    <a:gd name="connsiteY90" fmla="*/ 5862 h 13224"/>
                    <a:gd name="connsiteX91" fmla="*/ 41 w 10000"/>
                    <a:gd name="connsiteY91" fmla="*/ 5476 h 13224"/>
                    <a:gd name="connsiteX92" fmla="*/ 62 w 10000"/>
                    <a:gd name="connsiteY92" fmla="*/ 5133 h 13224"/>
                    <a:gd name="connsiteX93" fmla="*/ 104 w 10000"/>
                    <a:gd name="connsiteY93" fmla="*/ 4835 h 13224"/>
                    <a:gd name="connsiteX94" fmla="*/ 145 w 10000"/>
                    <a:gd name="connsiteY94" fmla="*/ 4593 h 13224"/>
                    <a:gd name="connsiteX95" fmla="*/ 166 w 10000"/>
                    <a:gd name="connsiteY95" fmla="*/ 4394 h 13224"/>
                    <a:gd name="connsiteX96" fmla="*/ 207 w 10000"/>
                    <a:gd name="connsiteY96" fmla="*/ 4239 h 13224"/>
                    <a:gd name="connsiteX97" fmla="*/ 228 w 10000"/>
                    <a:gd name="connsiteY97" fmla="*/ 4129 h 13224"/>
                    <a:gd name="connsiteX98" fmla="*/ 249 w 10000"/>
                    <a:gd name="connsiteY98" fmla="*/ 4074 h 13224"/>
                    <a:gd name="connsiteX99" fmla="*/ 249 w 10000"/>
                    <a:gd name="connsiteY99" fmla="*/ 4041 h 13224"/>
                    <a:gd name="connsiteX100" fmla="*/ 2967 w 10000"/>
                    <a:gd name="connsiteY100" fmla="*/ 3809 h 13224"/>
                    <a:gd name="connsiteX101" fmla="*/ 3008 w 10000"/>
                    <a:gd name="connsiteY101" fmla="*/ 3831 h 13224"/>
                    <a:gd name="connsiteX102" fmla="*/ 3091 w 10000"/>
                    <a:gd name="connsiteY102" fmla="*/ 3864 h 13224"/>
                    <a:gd name="connsiteX103" fmla="*/ 3237 w 10000"/>
                    <a:gd name="connsiteY103" fmla="*/ 3930 h 13224"/>
                    <a:gd name="connsiteX104" fmla="*/ 3423 w 10000"/>
                    <a:gd name="connsiteY104" fmla="*/ 4019 h 13224"/>
                    <a:gd name="connsiteX105" fmla="*/ 3672 w 10000"/>
                    <a:gd name="connsiteY105" fmla="*/ 4129 h 13224"/>
                    <a:gd name="connsiteX106" fmla="*/ 3942 w 10000"/>
                    <a:gd name="connsiteY106" fmla="*/ 4262 h 13224"/>
                    <a:gd name="connsiteX107" fmla="*/ 4212 w 10000"/>
                    <a:gd name="connsiteY107" fmla="*/ 4405 h 13224"/>
                    <a:gd name="connsiteX108" fmla="*/ 4544 w 10000"/>
                    <a:gd name="connsiteY108" fmla="*/ 4549 h 13224"/>
                    <a:gd name="connsiteX109" fmla="*/ 4855 w 10000"/>
                    <a:gd name="connsiteY109" fmla="*/ 4725 h 13224"/>
                    <a:gd name="connsiteX110" fmla="*/ 5187 w 10000"/>
                    <a:gd name="connsiteY110" fmla="*/ 4902 h 13224"/>
                    <a:gd name="connsiteX111" fmla="*/ 5498 w 10000"/>
                    <a:gd name="connsiteY111" fmla="*/ 5089 h 13224"/>
                    <a:gd name="connsiteX112" fmla="*/ 5539 w 10000"/>
                    <a:gd name="connsiteY112" fmla="*/ 5078 h 13224"/>
                    <a:gd name="connsiteX113" fmla="*/ 5581 w 10000"/>
                    <a:gd name="connsiteY113" fmla="*/ 5012 h 13224"/>
                    <a:gd name="connsiteX114" fmla="*/ 5622 w 10000"/>
                    <a:gd name="connsiteY114" fmla="*/ 4902 h 13224"/>
                    <a:gd name="connsiteX115" fmla="*/ 5685 w 10000"/>
                    <a:gd name="connsiteY115" fmla="*/ 4758 h 13224"/>
                    <a:gd name="connsiteX116" fmla="*/ 5747 w 10000"/>
                    <a:gd name="connsiteY116" fmla="*/ 4582 h 13224"/>
                    <a:gd name="connsiteX117" fmla="*/ 5809 w 10000"/>
                    <a:gd name="connsiteY117" fmla="*/ 4394 h 13224"/>
                    <a:gd name="connsiteX118" fmla="*/ 5892 w 10000"/>
                    <a:gd name="connsiteY118" fmla="*/ 4184 h 13224"/>
                    <a:gd name="connsiteX119" fmla="*/ 5954 w 10000"/>
                    <a:gd name="connsiteY119" fmla="*/ 3975 h 13224"/>
                    <a:gd name="connsiteX120" fmla="*/ 6037 w 10000"/>
                    <a:gd name="connsiteY120" fmla="*/ 3765 h 13224"/>
                    <a:gd name="connsiteX121" fmla="*/ 6100 w 10000"/>
                    <a:gd name="connsiteY121" fmla="*/ 3566 h 13224"/>
                    <a:gd name="connsiteX122" fmla="*/ 6183 w 10000"/>
                    <a:gd name="connsiteY122" fmla="*/ 3390 h 13224"/>
                    <a:gd name="connsiteX123" fmla="*/ 6245 w 10000"/>
                    <a:gd name="connsiteY123" fmla="*/ 3235 h 13224"/>
                    <a:gd name="connsiteX124" fmla="*/ 6286 w 10000"/>
                    <a:gd name="connsiteY124" fmla="*/ 3235 h 13224"/>
                    <a:gd name="connsiteX125" fmla="*/ 7766 w 10000"/>
                    <a:gd name="connsiteY125" fmla="*/ 0 h 13224"/>
                    <a:gd name="connsiteX0" fmla="*/ 7766 w 12754"/>
                    <a:gd name="connsiteY0" fmla="*/ 0 h 13224"/>
                    <a:gd name="connsiteX1" fmla="*/ 10000 w 12754"/>
                    <a:gd name="connsiteY1" fmla="*/ 4041 h 13224"/>
                    <a:gd name="connsiteX2" fmla="*/ 12754 w 12754"/>
                    <a:gd name="connsiteY2" fmla="*/ 4244 h 13224"/>
                    <a:gd name="connsiteX3" fmla="*/ 9959 w 12754"/>
                    <a:gd name="connsiteY3" fmla="*/ 4140 h 13224"/>
                    <a:gd name="connsiteX4" fmla="*/ 9855 w 12754"/>
                    <a:gd name="connsiteY4" fmla="*/ 4438 h 13224"/>
                    <a:gd name="connsiteX5" fmla="*/ 9772 w 12754"/>
                    <a:gd name="connsiteY5" fmla="*/ 4626 h 13224"/>
                    <a:gd name="connsiteX6" fmla="*/ 9668 w 12754"/>
                    <a:gd name="connsiteY6" fmla="*/ 4869 h 13224"/>
                    <a:gd name="connsiteX7" fmla="*/ 9564 w 12754"/>
                    <a:gd name="connsiteY7" fmla="*/ 5111 h 13224"/>
                    <a:gd name="connsiteX8" fmla="*/ 9440 w 12754"/>
                    <a:gd name="connsiteY8" fmla="*/ 5398 h 13224"/>
                    <a:gd name="connsiteX9" fmla="*/ 9295 w 12754"/>
                    <a:gd name="connsiteY9" fmla="*/ 5685 h 13224"/>
                    <a:gd name="connsiteX10" fmla="*/ 9149 w 12754"/>
                    <a:gd name="connsiteY10" fmla="*/ 5994 h 13224"/>
                    <a:gd name="connsiteX11" fmla="*/ 8797 w 12754"/>
                    <a:gd name="connsiteY11" fmla="*/ 6613 h 13224"/>
                    <a:gd name="connsiteX12" fmla="*/ 8610 w 12754"/>
                    <a:gd name="connsiteY12" fmla="*/ 6922 h 13224"/>
                    <a:gd name="connsiteX13" fmla="*/ 8402 w 12754"/>
                    <a:gd name="connsiteY13" fmla="*/ 7220 h 13224"/>
                    <a:gd name="connsiteX14" fmla="*/ 8216 w 12754"/>
                    <a:gd name="connsiteY14" fmla="*/ 7507 h 13224"/>
                    <a:gd name="connsiteX15" fmla="*/ 7988 w 12754"/>
                    <a:gd name="connsiteY15" fmla="*/ 7771 h 13224"/>
                    <a:gd name="connsiteX16" fmla="*/ 7739 w 12754"/>
                    <a:gd name="connsiteY16" fmla="*/ 8003 h 13224"/>
                    <a:gd name="connsiteX17" fmla="*/ 7510 w 12754"/>
                    <a:gd name="connsiteY17" fmla="*/ 8213 h 13224"/>
                    <a:gd name="connsiteX18" fmla="*/ 7261 w 12754"/>
                    <a:gd name="connsiteY18" fmla="*/ 8401 h 13224"/>
                    <a:gd name="connsiteX19" fmla="*/ 7012 w 12754"/>
                    <a:gd name="connsiteY19" fmla="*/ 8533 h 13224"/>
                    <a:gd name="connsiteX20" fmla="*/ 6743 w 12754"/>
                    <a:gd name="connsiteY20" fmla="*/ 8632 h 13224"/>
                    <a:gd name="connsiteX21" fmla="*/ 6473 w 12754"/>
                    <a:gd name="connsiteY21" fmla="*/ 8677 h 13224"/>
                    <a:gd name="connsiteX22" fmla="*/ 6266 w 12754"/>
                    <a:gd name="connsiteY22" fmla="*/ 8677 h 13224"/>
                    <a:gd name="connsiteX23" fmla="*/ 6037 w 12754"/>
                    <a:gd name="connsiteY23" fmla="*/ 8643 h 13224"/>
                    <a:gd name="connsiteX24" fmla="*/ 5788 w 12754"/>
                    <a:gd name="connsiteY24" fmla="*/ 8577 h 13224"/>
                    <a:gd name="connsiteX25" fmla="*/ 5519 w 12754"/>
                    <a:gd name="connsiteY25" fmla="*/ 8500 h 13224"/>
                    <a:gd name="connsiteX26" fmla="*/ 5249 w 12754"/>
                    <a:gd name="connsiteY26" fmla="*/ 8401 h 13224"/>
                    <a:gd name="connsiteX27" fmla="*/ 4979 w 12754"/>
                    <a:gd name="connsiteY27" fmla="*/ 8290 h 13224"/>
                    <a:gd name="connsiteX28" fmla="*/ 4730 w 12754"/>
                    <a:gd name="connsiteY28" fmla="*/ 8180 h 13224"/>
                    <a:gd name="connsiteX29" fmla="*/ 4481 w 12754"/>
                    <a:gd name="connsiteY29" fmla="*/ 8069 h 13224"/>
                    <a:gd name="connsiteX30" fmla="*/ 4274 w 12754"/>
                    <a:gd name="connsiteY30" fmla="*/ 7970 h 13224"/>
                    <a:gd name="connsiteX31" fmla="*/ 4129 w 12754"/>
                    <a:gd name="connsiteY31" fmla="*/ 7871 h 13224"/>
                    <a:gd name="connsiteX32" fmla="*/ 4025 w 12754"/>
                    <a:gd name="connsiteY32" fmla="*/ 7805 h 13224"/>
                    <a:gd name="connsiteX33" fmla="*/ 3983 w 12754"/>
                    <a:gd name="connsiteY33" fmla="*/ 7749 h 13224"/>
                    <a:gd name="connsiteX34" fmla="*/ 3983 w 12754"/>
                    <a:gd name="connsiteY34" fmla="*/ 7782 h 13224"/>
                    <a:gd name="connsiteX35" fmla="*/ 4004 w 12754"/>
                    <a:gd name="connsiteY35" fmla="*/ 7860 h 13224"/>
                    <a:gd name="connsiteX36" fmla="*/ 4025 w 12754"/>
                    <a:gd name="connsiteY36" fmla="*/ 7981 h 13224"/>
                    <a:gd name="connsiteX37" fmla="*/ 4066 w 12754"/>
                    <a:gd name="connsiteY37" fmla="*/ 8147 h 13224"/>
                    <a:gd name="connsiteX38" fmla="*/ 4129 w 12754"/>
                    <a:gd name="connsiteY38" fmla="*/ 8345 h 13224"/>
                    <a:gd name="connsiteX39" fmla="*/ 4191 w 12754"/>
                    <a:gd name="connsiteY39" fmla="*/ 8577 h 13224"/>
                    <a:gd name="connsiteX40" fmla="*/ 4253 w 12754"/>
                    <a:gd name="connsiteY40" fmla="*/ 8842 h 13224"/>
                    <a:gd name="connsiteX41" fmla="*/ 4336 w 12754"/>
                    <a:gd name="connsiteY41" fmla="*/ 9140 h 13224"/>
                    <a:gd name="connsiteX42" fmla="*/ 4398 w 12754"/>
                    <a:gd name="connsiteY42" fmla="*/ 9449 h 13224"/>
                    <a:gd name="connsiteX43" fmla="*/ 4481 w 12754"/>
                    <a:gd name="connsiteY43" fmla="*/ 9780 h 13224"/>
                    <a:gd name="connsiteX44" fmla="*/ 4585 w 12754"/>
                    <a:gd name="connsiteY44" fmla="*/ 10122 h 13224"/>
                    <a:gd name="connsiteX45" fmla="*/ 4647 w 12754"/>
                    <a:gd name="connsiteY45" fmla="*/ 10387 h 13224"/>
                    <a:gd name="connsiteX46" fmla="*/ 4730 w 12754"/>
                    <a:gd name="connsiteY46" fmla="*/ 10652 h 13224"/>
                    <a:gd name="connsiteX47" fmla="*/ 4793 w 12754"/>
                    <a:gd name="connsiteY47" fmla="*/ 10928 h 13224"/>
                    <a:gd name="connsiteX48" fmla="*/ 4834 w 12754"/>
                    <a:gd name="connsiteY48" fmla="*/ 11204 h 13224"/>
                    <a:gd name="connsiteX49" fmla="*/ 4876 w 12754"/>
                    <a:gd name="connsiteY49" fmla="*/ 11469 h 13224"/>
                    <a:gd name="connsiteX50" fmla="*/ 4938 w 12754"/>
                    <a:gd name="connsiteY50" fmla="*/ 11734 h 13224"/>
                    <a:gd name="connsiteX51" fmla="*/ 4979 w 12754"/>
                    <a:gd name="connsiteY51" fmla="*/ 11977 h 13224"/>
                    <a:gd name="connsiteX52" fmla="*/ 5000 w 12754"/>
                    <a:gd name="connsiteY52" fmla="*/ 12198 h 13224"/>
                    <a:gd name="connsiteX53" fmla="*/ 5041 w 12754"/>
                    <a:gd name="connsiteY53" fmla="*/ 12385 h 13224"/>
                    <a:gd name="connsiteX54" fmla="*/ 5062 w 12754"/>
                    <a:gd name="connsiteY54" fmla="*/ 12551 h 13224"/>
                    <a:gd name="connsiteX55" fmla="*/ 5062 w 12754"/>
                    <a:gd name="connsiteY55" fmla="*/ 12672 h 13224"/>
                    <a:gd name="connsiteX56" fmla="*/ 5083 w 12754"/>
                    <a:gd name="connsiteY56" fmla="*/ 12749 h 13224"/>
                    <a:gd name="connsiteX57" fmla="*/ 5083 w 12754"/>
                    <a:gd name="connsiteY57" fmla="*/ 12782 h 13224"/>
                    <a:gd name="connsiteX58" fmla="*/ 5041 w 12754"/>
                    <a:gd name="connsiteY58" fmla="*/ 12782 h 13224"/>
                    <a:gd name="connsiteX59" fmla="*/ 4896 w 12754"/>
                    <a:gd name="connsiteY59" fmla="*/ 12805 h 13224"/>
                    <a:gd name="connsiteX60" fmla="*/ 4689 w 12754"/>
                    <a:gd name="connsiteY60" fmla="*/ 12827 h 13224"/>
                    <a:gd name="connsiteX61" fmla="*/ 4419 w 12754"/>
                    <a:gd name="connsiteY61" fmla="*/ 12871 h 13224"/>
                    <a:gd name="connsiteX62" fmla="*/ 4108 w 12754"/>
                    <a:gd name="connsiteY62" fmla="*/ 12904 h 13224"/>
                    <a:gd name="connsiteX63" fmla="*/ 3734 w 12754"/>
                    <a:gd name="connsiteY63" fmla="*/ 12959 h 13224"/>
                    <a:gd name="connsiteX64" fmla="*/ 3361 w 12754"/>
                    <a:gd name="connsiteY64" fmla="*/ 13003 h 13224"/>
                    <a:gd name="connsiteX65" fmla="*/ 2967 w 12754"/>
                    <a:gd name="connsiteY65" fmla="*/ 13047 h 13224"/>
                    <a:gd name="connsiteX66" fmla="*/ 2573 w 12754"/>
                    <a:gd name="connsiteY66" fmla="*/ 13103 h 13224"/>
                    <a:gd name="connsiteX67" fmla="*/ 2199 w 12754"/>
                    <a:gd name="connsiteY67" fmla="*/ 13136 h 13224"/>
                    <a:gd name="connsiteX68" fmla="*/ 1846 w 12754"/>
                    <a:gd name="connsiteY68" fmla="*/ 13180 h 13224"/>
                    <a:gd name="connsiteX69" fmla="*/ 1535 w 12754"/>
                    <a:gd name="connsiteY69" fmla="*/ 13202 h 13224"/>
                    <a:gd name="connsiteX70" fmla="*/ 1266 w 12754"/>
                    <a:gd name="connsiteY70" fmla="*/ 13213 h 13224"/>
                    <a:gd name="connsiteX71" fmla="*/ 1079 w 12754"/>
                    <a:gd name="connsiteY71" fmla="*/ 13224 h 13224"/>
                    <a:gd name="connsiteX72" fmla="*/ 1058 w 12754"/>
                    <a:gd name="connsiteY72" fmla="*/ 13202 h 13224"/>
                    <a:gd name="connsiteX73" fmla="*/ 1037 w 12754"/>
                    <a:gd name="connsiteY73" fmla="*/ 13125 h 13224"/>
                    <a:gd name="connsiteX74" fmla="*/ 934 w 12754"/>
                    <a:gd name="connsiteY74" fmla="*/ 12827 h 13224"/>
                    <a:gd name="connsiteX75" fmla="*/ 871 w 12754"/>
                    <a:gd name="connsiteY75" fmla="*/ 12617 h 13224"/>
                    <a:gd name="connsiteX76" fmla="*/ 788 w 12754"/>
                    <a:gd name="connsiteY76" fmla="*/ 12363 h 13224"/>
                    <a:gd name="connsiteX77" fmla="*/ 705 w 12754"/>
                    <a:gd name="connsiteY77" fmla="*/ 12076 h 13224"/>
                    <a:gd name="connsiteX78" fmla="*/ 622 w 12754"/>
                    <a:gd name="connsiteY78" fmla="*/ 11756 h 13224"/>
                    <a:gd name="connsiteX79" fmla="*/ 539 w 12754"/>
                    <a:gd name="connsiteY79" fmla="*/ 11414 h 13224"/>
                    <a:gd name="connsiteX80" fmla="*/ 436 w 12754"/>
                    <a:gd name="connsiteY80" fmla="*/ 11039 h 13224"/>
                    <a:gd name="connsiteX81" fmla="*/ 353 w 12754"/>
                    <a:gd name="connsiteY81" fmla="*/ 10641 h 13224"/>
                    <a:gd name="connsiteX82" fmla="*/ 270 w 12754"/>
                    <a:gd name="connsiteY82" fmla="*/ 10222 h 13224"/>
                    <a:gd name="connsiteX83" fmla="*/ 207 w 12754"/>
                    <a:gd name="connsiteY83" fmla="*/ 9791 h 13224"/>
                    <a:gd name="connsiteX84" fmla="*/ 145 w 12754"/>
                    <a:gd name="connsiteY84" fmla="*/ 9339 h 13224"/>
                    <a:gd name="connsiteX85" fmla="*/ 62 w 12754"/>
                    <a:gd name="connsiteY85" fmla="*/ 8875 h 13224"/>
                    <a:gd name="connsiteX86" fmla="*/ 0 w 12754"/>
                    <a:gd name="connsiteY86" fmla="*/ 7937 h 13224"/>
                    <a:gd name="connsiteX87" fmla="*/ 0 w 12754"/>
                    <a:gd name="connsiteY87" fmla="*/ 7330 h 13224"/>
                    <a:gd name="connsiteX88" fmla="*/ 0 w 12754"/>
                    <a:gd name="connsiteY88" fmla="*/ 6789 h 13224"/>
                    <a:gd name="connsiteX89" fmla="*/ 0 w 12754"/>
                    <a:gd name="connsiteY89" fmla="*/ 6303 h 13224"/>
                    <a:gd name="connsiteX90" fmla="*/ 21 w 12754"/>
                    <a:gd name="connsiteY90" fmla="*/ 5862 h 13224"/>
                    <a:gd name="connsiteX91" fmla="*/ 41 w 12754"/>
                    <a:gd name="connsiteY91" fmla="*/ 5476 h 13224"/>
                    <a:gd name="connsiteX92" fmla="*/ 62 w 12754"/>
                    <a:gd name="connsiteY92" fmla="*/ 5133 h 13224"/>
                    <a:gd name="connsiteX93" fmla="*/ 104 w 12754"/>
                    <a:gd name="connsiteY93" fmla="*/ 4835 h 13224"/>
                    <a:gd name="connsiteX94" fmla="*/ 145 w 12754"/>
                    <a:gd name="connsiteY94" fmla="*/ 4593 h 13224"/>
                    <a:gd name="connsiteX95" fmla="*/ 166 w 12754"/>
                    <a:gd name="connsiteY95" fmla="*/ 4394 h 13224"/>
                    <a:gd name="connsiteX96" fmla="*/ 207 w 12754"/>
                    <a:gd name="connsiteY96" fmla="*/ 4239 h 13224"/>
                    <a:gd name="connsiteX97" fmla="*/ 228 w 12754"/>
                    <a:gd name="connsiteY97" fmla="*/ 4129 h 13224"/>
                    <a:gd name="connsiteX98" fmla="*/ 249 w 12754"/>
                    <a:gd name="connsiteY98" fmla="*/ 4074 h 13224"/>
                    <a:gd name="connsiteX99" fmla="*/ 249 w 12754"/>
                    <a:gd name="connsiteY99" fmla="*/ 4041 h 13224"/>
                    <a:gd name="connsiteX100" fmla="*/ 2967 w 12754"/>
                    <a:gd name="connsiteY100" fmla="*/ 3809 h 13224"/>
                    <a:gd name="connsiteX101" fmla="*/ 3008 w 12754"/>
                    <a:gd name="connsiteY101" fmla="*/ 3831 h 13224"/>
                    <a:gd name="connsiteX102" fmla="*/ 3091 w 12754"/>
                    <a:gd name="connsiteY102" fmla="*/ 3864 h 13224"/>
                    <a:gd name="connsiteX103" fmla="*/ 3237 w 12754"/>
                    <a:gd name="connsiteY103" fmla="*/ 3930 h 13224"/>
                    <a:gd name="connsiteX104" fmla="*/ 3423 w 12754"/>
                    <a:gd name="connsiteY104" fmla="*/ 4019 h 13224"/>
                    <a:gd name="connsiteX105" fmla="*/ 3672 w 12754"/>
                    <a:gd name="connsiteY105" fmla="*/ 4129 h 13224"/>
                    <a:gd name="connsiteX106" fmla="*/ 3942 w 12754"/>
                    <a:gd name="connsiteY106" fmla="*/ 4262 h 13224"/>
                    <a:gd name="connsiteX107" fmla="*/ 4212 w 12754"/>
                    <a:gd name="connsiteY107" fmla="*/ 4405 h 13224"/>
                    <a:gd name="connsiteX108" fmla="*/ 4544 w 12754"/>
                    <a:gd name="connsiteY108" fmla="*/ 4549 h 13224"/>
                    <a:gd name="connsiteX109" fmla="*/ 4855 w 12754"/>
                    <a:gd name="connsiteY109" fmla="*/ 4725 h 13224"/>
                    <a:gd name="connsiteX110" fmla="*/ 5187 w 12754"/>
                    <a:gd name="connsiteY110" fmla="*/ 4902 h 13224"/>
                    <a:gd name="connsiteX111" fmla="*/ 5498 w 12754"/>
                    <a:gd name="connsiteY111" fmla="*/ 5089 h 13224"/>
                    <a:gd name="connsiteX112" fmla="*/ 5539 w 12754"/>
                    <a:gd name="connsiteY112" fmla="*/ 5078 h 13224"/>
                    <a:gd name="connsiteX113" fmla="*/ 5581 w 12754"/>
                    <a:gd name="connsiteY113" fmla="*/ 5012 h 13224"/>
                    <a:gd name="connsiteX114" fmla="*/ 5622 w 12754"/>
                    <a:gd name="connsiteY114" fmla="*/ 4902 h 13224"/>
                    <a:gd name="connsiteX115" fmla="*/ 5685 w 12754"/>
                    <a:gd name="connsiteY115" fmla="*/ 4758 h 13224"/>
                    <a:gd name="connsiteX116" fmla="*/ 5747 w 12754"/>
                    <a:gd name="connsiteY116" fmla="*/ 4582 h 13224"/>
                    <a:gd name="connsiteX117" fmla="*/ 5809 w 12754"/>
                    <a:gd name="connsiteY117" fmla="*/ 4394 h 13224"/>
                    <a:gd name="connsiteX118" fmla="*/ 5892 w 12754"/>
                    <a:gd name="connsiteY118" fmla="*/ 4184 h 13224"/>
                    <a:gd name="connsiteX119" fmla="*/ 5954 w 12754"/>
                    <a:gd name="connsiteY119" fmla="*/ 3975 h 13224"/>
                    <a:gd name="connsiteX120" fmla="*/ 6037 w 12754"/>
                    <a:gd name="connsiteY120" fmla="*/ 3765 h 13224"/>
                    <a:gd name="connsiteX121" fmla="*/ 6100 w 12754"/>
                    <a:gd name="connsiteY121" fmla="*/ 3566 h 13224"/>
                    <a:gd name="connsiteX122" fmla="*/ 6183 w 12754"/>
                    <a:gd name="connsiteY122" fmla="*/ 3390 h 13224"/>
                    <a:gd name="connsiteX123" fmla="*/ 6245 w 12754"/>
                    <a:gd name="connsiteY123" fmla="*/ 3235 h 13224"/>
                    <a:gd name="connsiteX124" fmla="*/ 6286 w 12754"/>
                    <a:gd name="connsiteY124" fmla="*/ 3235 h 13224"/>
                    <a:gd name="connsiteX125" fmla="*/ 7766 w 12754"/>
                    <a:gd name="connsiteY125" fmla="*/ 0 h 13224"/>
                    <a:gd name="connsiteX0" fmla="*/ 7766 w 12754"/>
                    <a:gd name="connsiteY0" fmla="*/ 0 h 13224"/>
                    <a:gd name="connsiteX1" fmla="*/ 10623 w 12754"/>
                    <a:gd name="connsiteY1" fmla="*/ 606 h 13224"/>
                    <a:gd name="connsiteX2" fmla="*/ 12754 w 12754"/>
                    <a:gd name="connsiteY2" fmla="*/ 4244 h 13224"/>
                    <a:gd name="connsiteX3" fmla="*/ 9959 w 12754"/>
                    <a:gd name="connsiteY3" fmla="*/ 4140 h 13224"/>
                    <a:gd name="connsiteX4" fmla="*/ 9855 w 12754"/>
                    <a:gd name="connsiteY4" fmla="*/ 4438 h 13224"/>
                    <a:gd name="connsiteX5" fmla="*/ 9772 w 12754"/>
                    <a:gd name="connsiteY5" fmla="*/ 4626 h 13224"/>
                    <a:gd name="connsiteX6" fmla="*/ 9668 w 12754"/>
                    <a:gd name="connsiteY6" fmla="*/ 4869 h 13224"/>
                    <a:gd name="connsiteX7" fmla="*/ 9564 w 12754"/>
                    <a:gd name="connsiteY7" fmla="*/ 5111 h 13224"/>
                    <a:gd name="connsiteX8" fmla="*/ 9440 w 12754"/>
                    <a:gd name="connsiteY8" fmla="*/ 5398 h 13224"/>
                    <a:gd name="connsiteX9" fmla="*/ 9295 w 12754"/>
                    <a:gd name="connsiteY9" fmla="*/ 5685 h 13224"/>
                    <a:gd name="connsiteX10" fmla="*/ 9149 w 12754"/>
                    <a:gd name="connsiteY10" fmla="*/ 5994 h 13224"/>
                    <a:gd name="connsiteX11" fmla="*/ 8797 w 12754"/>
                    <a:gd name="connsiteY11" fmla="*/ 6613 h 13224"/>
                    <a:gd name="connsiteX12" fmla="*/ 8610 w 12754"/>
                    <a:gd name="connsiteY12" fmla="*/ 6922 h 13224"/>
                    <a:gd name="connsiteX13" fmla="*/ 8402 w 12754"/>
                    <a:gd name="connsiteY13" fmla="*/ 7220 h 13224"/>
                    <a:gd name="connsiteX14" fmla="*/ 8216 w 12754"/>
                    <a:gd name="connsiteY14" fmla="*/ 7507 h 13224"/>
                    <a:gd name="connsiteX15" fmla="*/ 7988 w 12754"/>
                    <a:gd name="connsiteY15" fmla="*/ 7771 h 13224"/>
                    <a:gd name="connsiteX16" fmla="*/ 7739 w 12754"/>
                    <a:gd name="connsiteY16" fmla="*/ 8003 h 13224"/>
                    <a:gd name="connsiteX17" fmla="*/ 7510 w 12754"/>
                    <a:gd name="connsiteY17" fmla="*/ 8213 h 13224"/>
                    <a:gd name="connsiteX18" fmla="*/ 7261 w 12754"/>
                    <a:gd name="connsiteY18" fmla="*/ 8401 h 13224"/>
                    <a:gd name="connsiteX19" fmla="*/ 7012 w 12754"/>
                    <a:gd name="connsiteY19" fmla="*/ 8533 h 13224"/>
                    <a:gd name="connsiteX20" fmla="*/ 6743 w 12754"/>
                    <a:gd name="connsiteY20" fmla="*/ 8632 h 13224"/>
                    <a:gd name="connsiteX21" fmla="*/ 6473 w 12754"/>
                    <a:gd name="connsiteY21" fmla="*/ 8677 h 13224"/>
                    <a:gd name="connsiteX22" fmla="*/ 6266 w 12754"/>
                    <a:gd name="connsiteY22" fmla="*/ 8677 h 13224"/>
                    <a:gd name="connsiteX23" fmla="*/ 6037 w 12754"/>
                    <a:gd name="connsiteY23" fmla="*/ 8643 h 13224"/>
                    <a:gd name="connsiteX24" fmla="*/ 5788 w 12754"/>
                    <a:gd name="connsiteY24" fmla="*/ 8577 h 13224"/>
                    <a:gd name="connsiteX25" fmla="*/ 5519 w 12754"/>
                    <a:gd name="connsiteY25" fmla="*/ 8500 h 13224"/>
                    <a:gd name="connsiteX26" fmla="*/ 5249 w 12754"/>
                    <a:gd name="connsiteY26" fmla="*/ 8401 h 13224"/>
                    <a:gd name="connsiteX27" fmla="*/ 4979 w 12754"/>
                    <a:gd name="connsiteY27" fmla="*/ 8290 h 13224"/>
                    <a:gd name="connsiteX28" fmla="*/ 4730 w 12754"/>
                    <a:gd name="connsiteY28" fmla="*/ 8180 h 13224"/>
                    <a:gd name="connsiteX29" fmla="*/ 4481 w 12754"/>
                    <a:gd name="connsiteY29" fmla="*/ 8069 h 13224"/>
                    <a:gd name="connsiteX30" fmla="*/ 4274 w 12754"/>
                    <a:gd name="connsiteY30" fmla="*/ 7970 h 13224"/>
                    <a:gd name="connsiteX31" fmla="*/ 4129 w 12754"/>
                    <a:gd name="connsiteY31" fmla="*/ 7871 h 13224"/>
                    <a:gd name="connsiteX32" fmla="*/ 4025 w 12754"/>
                    <a:gd name="connsiteY32" fmla="*/ 7805 h 13224"/>
                    <a:gd name="connsiteX33" fmla="*/ 3983 w 12754"/>
                    <a:gd name="connsiteY33" fmla="*/ 7749 h 13224"/>
                    <a:gd name="connsiteX34" fmla="*/ 3983 w 12754"/>
                    <a:gd name="connsiteY34" fmla="*/ 7782 h 13224"/>
                    <a:gd name="connsiteX35" fmla="*/ 4004 w 12754"/>
                    <a:gd name="connsiteY35" fmla="*/ 7860 h 13224"/>
                    <a:gd name="connsiteX36" fmla="*/ 4025 w 12754"/>
                    <a:gd name="connsiteY36" fmla="*/ 7981 h 13224"/>
                    <a:gd name="connsiteX37" fmla="*/ 4066 w 12754"/>
                    <a:gd name="connsiteY37" fmla="*/ 8147 h 13224"/>
                    <a:gd name="connsiteX38" fmla="*/ 4129 w 12754"/>
                    <a:gd name="connsiteY38" fmla="*/ 8345 h 13224"/>
                    <a:gd name="connsiteX39" fmla="*/ 4191 w 12754"/>
                    <a:gd name="connsiteY39" fmla="*/ 8577 h 13224"/>
                    <a:gd name="connsiteX40" fmla="*/ 4253 w 12754"/>
                    <a:gd name="connsiteY40" fmla="*/ 8842 h 13224"/>
                    <a:gd name="connsiteX41" fmla="*/ 4336 w 12754"/>
                    <a:gd name="connsiteY41" fmla="*/ 9140 h 13224"/>
                    <a:gd name="connsiteX42" fmla="*/ 4398 w 12754"/>
                    <a:gd name="connsiteY42" fmla="*/ 9449 h 13224"/>
                    <a:gd name="connsiteX43" fmla="*/ 4481 w 12754"/>
                    <a:gd name="connsiteY43" fmla="*/ 9780 h 13224"/>
                    <a:gd name="connsiteX44" fmla="*/ 4585 w 12754"/>
                    <a:gd name="connsiteY44" fmla="*/ 10122 h 13224"/>
                    <a:gd name="connsiteX45" fmla="*/ 4647 w 12754"/>
                    <a:gd name="connsiteY45" fmla="*/ 10387 h 13224"/>
                    <a:gd name="connsiteX46" fmla="*/ 4730 w 12754"/>
                    <a:gd name="connsiteY46" fmla="*/ 10652 h 13224"/>
                    <a:gd name="connsiteX47" fmla="*/ 4793 w 12754"/>
                    <a:gd name="connsiteY47" fmla="*/ 10928 h 13224"/>
                    <a:gd name="connsiteX48" fmla="*/ 4834 w 12754"/>
                    <a:gd name="connsiteY48" fmla="*/ 11204 h 13224"/>
                    <a:gd name="connsiteX49" fmla="*/ 4876 w 12754"/>
                    <a:gd name="connsiteY49" fmla="*/ 11469 h 13224"/>
                    <a:gd name="connsiteX50" fmla="*/ 4938 w 12754"/>
                    <a:gd name="connsiteY50" fmla="*/ 11734 h 13224"/>
                    <a:gd name="connsiteX51" fmla="*/ 4979 w 12754"/>
                    <a:gd name="connsiteY51" fmla="*/ 11977 h 13224"/>
                    <a:gd name="connsiteX52" fmla="*/ 5000 w 12754"/>
                    <a:gd name="connsiteY52" fmla="*/ 12198 h 13224"/>
                    <a:gd name="connsiteX53" fmla="*/ 5041 w 12754"/>
                    <a:gd name="connsiteY53" fmla="*/ 12385 h 13224"/>
                    <a:gd name="connsiteX54" fmla="*/ 5062 w 12754"/>
                    <a:gd name="connsiteY54" fmla="*/ 12551 h 13224"/>
                    <a:gd name="connsiteX55" fmla="*/ 5062 w 12754"/>
                    <a:gd name="connsiteY55" fmla="*/ 12672 h 13224"/>
                    <a:gd name="connsiteX56" fmla="*/ 5083 w 12754"/>
                    <a:gd name="connsiteY56" fmla="*/ 12749 h 13224"/>
                    <a:gd name="connsiteX57" fmla="*/ 5083 w 12754"/>
                    <a:gd name="connsiteY57" fmla="*/ 12782 h 13224"/>
                    <a:gd name="connsiteX58" fmla="*/ 5041 w 12754"/>
                    <a:gd name="connsiteY58" fmla="*/ 12782 h 13224"/>
                    <a:gd name="connsiteX59" fmla="*/ 4896 w 12754"/>
                    <a:gd name="connsiteY59" fmla="*/ 12805 h 13224"/>
                    <a:gd name="connsiteX60" fmla="*/ 4689 w 12754"/>
                    <a:gd name="connsiteY60" fmla="*/ 12827 h 13224"/>
                    <a:gd name="connsiteX61" fmla="*/ 4419 w 12754"/>
                    <a:gd name="connsiteY61" fmla="*/ 12871 h 13224"/>
                    <a:gd name="connsiteX62" fmla="*/ 4108 w 12754"/>
                    <a:gd name="connsiteY62" fmla="*/ 12904 h 13224"/>
                    <a:gd name="connsiteX63" fmla="*/ 3734 w 12754"/>
                    <a:gd name="connsiteY63" fmla="*/ 12959 h 13224"/>
                    <a:gd name="connsiteX64" fmla="*/ 3361 w 12754"/>
                    <a:gd name="connsiteY64" fmla="*/ 13003 h 13224"/>
                    <a:gd name="connsiteX65" fmla="*/ 2967 w 12754"/>
                    <a:gd name="connsiteY65" fmla="*/ 13047 h 13224"/>
                    <a:gd name="connsiteX66" fmla="*/ 2573 w 12754"/>
                    <a:gd name="connsiteY66" fmla="*/ 13103 h 13224"/>
                    <a:gd name="connsiteX67" fmla="*/ 2199 w 12754"/>
                    <a:gd name="connsiteY67" fmla="*/ 13136 h 13224"/>
                    <a:gd name="connsiteX68" fmla="*/ 1846 w 12754"/>
                    <a:gd name="connsiteY68" fmla="*/ 13180 h 13224"/>
                    <a:gd name="connsiteX69" fmla="*/ 1535 w 12754"/>
                    <a:gd name="connsiteY69" fmla="*/ 13202 h 13224"/>
                    <a:gd name="connsiteX70" fmla="*/ 1266 w 12754"/>
                    <a:gd name="connsiteY70" fmla="*/ 13213 h 13224"/>
                    <a:gd name="connsiteX71" fmla="*/ 1079 w 12754"/>
                    <a:gd name="connsiteY71" fmla="*/ 13224 h 13224"/>
                    <a:gd name="connsiteX72" fmla="*/ 1058 w 12754"/>
                    <a:gd name="connsiteY72" fmla="*/ 13202 h 13224"/>
                    <a:gd name="connsiteX73" fmla="*/ 1037 w 12754"/>
                    <a:gd name="connsiteY73" fmla="*/ 13125 h 13224"/>
                    <a:gd name="connsiteX74" fmla="*/ 934 w 12754"/>
                    <a:gd name="connsiteY74" fmla="*/ 12827 h 13224"/>
                    <a:gd name="connsiteX75" fmla="*/ 871 w 12754"/>
                    <a:gd name="connsiteY75" fmla="*/ 12617 h 13224"/>
                    <a:gd name="connsiteX76" fmla="*/ 788 w 12754"/>
                    <a:gd name="connsiteY76" fmla="*/ 12363 h 13224"/>
                    <a:gd name="connsiteX77" fmla="*/ 705 w 12754"/>
                    <a:gd name="connsiteY77" fmla="*/ 12076 h 13224"/>
                    <a:gd name="connsiteX78" fmla="*/ 622 w 12754"/>
                    <a:gd name="connsiteY78" fmla="*/ 11756 h 13224"/>
                    <a:gd name="connsiteX79" fmla="*/ 539 w 12754"/>
                    <a:gd name="connsiteY79" fmla="*/ 11414 h 13224"/>
                    <a:gd name="connsiteX80" fmla="*/ 436 w 12754"/>
                    <a:gd name="connsiteY80" fmla="*/ 11039 h 13224"/>
                    <a:gd name="connsiteX81" fmla="*/ 353 w 12754"/>
                    <a:gd name="connsiteY81" fmla="*/ 10641 h 13224"/>
                    <a:gd name="connsiteX82" fmla="*/ 270 w 12754"/>
                    <a:gd name="connsiteY82" fmla="*/ 10222 h 13224"/>
                    <a:gd name="connsiteX83" fmla="*/ 207 w 12754"/>
                    <a:gd name="connsiteY83" fmla="*/ 9791 h 13224"/>
                    <a:gd name="connsiteX84" fmla="*/ 145 w 12754"/>
                    <a:gd name="connsiteY84" fmla="*/ 9339 h 13224"/>
                    <a:gd name="connsiteX85" fmla="*/ 62 w 12754"/>
                    <a:gd name="connsiteY85" fmla="*/ 8875 h 13224"/>
                    <a:gd name="connsiteX86" fmla="*/ 0 w 12754"/>
                    <a:gd name="connsiteY86" fmla="*/ 7937 h 13224"/>
                    <a:gd name="connsiteX87" fmla="*/ 0 w 12754"/>
                    <a:gd name="connsiteY87" fmla="*/ 7330 h 13224"/>
                    <a:gd name="connsiteX88" fmla="*/ 0 w 12754"/>
                    <a:gd name="connsiteY88" fmla="*/ 6789 h 13224"/>
                    <a:gd name="connsiteX89" fmla="*/ 0 w 12754"/>
                    <a:gd name="connsiteY89" fmla="*/ 6303 h 13224"/>
                    <a:gd name="connsiteX90" fmla="*/ 21 w 12754"/>
                    <a:gd name="connsiteY90" fmla="*/ 5862 h 13224"/>
                    <a:gd name="connsiteX91" fmla="*/ 41 w 12754"/>
                    <a:gd name="connsiteY91" fmla="*/ 5476 h 13224"/>
                    <a:gd name="connsiteX92" fmla="*/ 62 w 12754"/>
                    <a:gd name="connsiteY92" fmla="*/ 5133 h 13224"/>
                    <a:gd name="connsiteX93" fmla="*/ 104 w 12754"/>
                    <a:gd name="connsiteY93" fmla="*/ 4835 h 13224"/>
                    <a:gd name="connsiteX94" fmla="*/ 145 w 12754"/>
                    <a:gd name="connsiteY94" fmla="*/ 4593 h 13224"/>
                    <a:gd name="connsiteX95" fmla="*/ 166 w 12754"/>
                    <a:gd name="connsiteY95" fmla="*/ 4394 h 13224"/>
                    <a:gd name="connsiteX96" fmla="*/ 207 w 12754"/>
                    <a:gd name="connsiteY96" fmla="*/ 4239 h 13224"/>
                    <a:gd name="connsiteX97" fmla="*/ 228 w 12754"/>
                    <a:gd name="connsiteY97" fmla="*/ 4129 h 13224"/>
                    <a:gd name="connsiteX98" fmla="*/ 249 w 12754"/>
                    <a:gd name="connsiteY98" fmla="*/ 4074 h 13224"/>
                    <a:gd name="connsiteX99" fmla="*/ 249 w 12754"/>
                    <a:gd name="connsiteY99" fmla="*/ 4041 h 13224"/>
                    <a:gd name="connsiteX100" fmla="*/ 2967 w 12754"/>
                    <a:gd name="connsiteY100" fmla="*/ 3809 h 13224"/>
                    <a:gd name="connsiteX101" fmla="*/ 3008 w 12754"/>
                    <a:gd name="connsiteY101" fmla="*/ 3831 h 13224"/>
                    <a:gd name="connsiteX102" fmla="*/ 3091 w 12754"/>
                    <a:gd name="connsiteY102" fmla="*/ 3864 h 13224"/>
                    <a:gd name="connsiteX103" fmla="*/ 3237 w 12754"/>
                    <a:gd name="connsiteY103" fmla="*/ 3930 h 13224"/>
                    <a:gd name="connsiteX104" fmla="*/ 3423 w 12754"/>
                    <a:gd name="connsiteY104" fmla="*/ 4019 h 13224"/>
                    <a:gd name="connsiteX105" fmla="*/ 3672 w 12754"/>
                    <a:gd name="connsiteY105" fmla="*/ 4129 h 13224"/>
                    <a:gd name="connsiteX106" fmla="*/ 3942 w 12754"/>
                    <a:gd name="connsiteY106" fmla="*/ 4262 h 13224"/>
                    <a:gd name="connsiteX107" fmla="*/ 4212 w 12754"/>
                    <a:gd name="connsiteY107" fmla="*/ 4405 h 13224"/>
                    <a:gd name="connsiteX108" fmla="*/ 4544 w 12754"/>
                    <a:gd name="connsiteY108" fmla="*/ 4549 h 13224"/>
                    <a:gd name="connsiteX109" fmla="*/ 4855 w 12754"/>
                    <a:gd name="connsiteY109" fmla="*/ 4725 h 13224"/>
                    <a:gd name="connsiteX110" fmla="*/ 5187 w 12754"/>
                    <a:gd name="connsiteY110" fmla="*/ 4902 h 13224"/>
                    <a:gd name="connsiteX111" fmla="*/ 5498 w 12754"/>
                    <a:gd name="connsiteY111" fmla="*/ 5089 h 13224"/>
                    <a:gd name="connsiteX112" fmla="*/ 5539 w 12754"/>
                    <a:gd name="connsiteY112" fmla="*/ 5078 h 13224"/>
                    <a:gd name="connsiteX113" fmla="*/ 5581 w 12754"/>
                    <a:gd name="connsiteY113" fmla="*/ 5012 h 13224"/>
                    <a:gd name="connsiteX114" fmla="*/ 5622 w 12754"/>
                    <a:gd name="connsiteY114" fmla="*/ 4902 h 13224"/>
                    <a:gd name="connsiteX115" fmla="*/ 5685 w 12754"/>
                    <a:gd name="connsiteY115" fmla="*/ 4758 h 13224"/>
                    <a:gd name="connsiteX116" fmla="*/ 5747 w 12754"/>
                    <a:gd name="connsiteY116" fmla="*/ 4582 h 13224"/>
                    <a:gd name="connsiteX117" fmla="*/ 5809 w 12754"/>
                    <a:gd name="connsiteY117" fmla="*/ 4394 h 13224"/>
                    <a:gd name="connsiteX118" fmla="*/ 5892 w 12754"/>
                    <a:gd name="connsiteY118" fmla="*/ 4184 h 13224"/>
                    <a:gd name="connsiteX119" fmla="*/ 5954 w 12754"/>
                    <a:gd name="connsiteY119" fmla="*/ 3975 h 13224"/>
                    <a:gd name="connsiteX120" fmla="*/ 6037 w 12754"/>
                    <a:gd name="connsiteY120" fmla="*/ 3765 h 13224"/>
                    <a:gd name="connsiteX121" fmla="*/ 6100 w 12754"/>
                    <a:gd name="connsiteY121" fmla="*/ 3566 h 13224"/>
                    <a:gd name="connsiteX122" fmla="*/ 6183 w 12754"/>
                    <a:gd name="connsiteY122" fmla="*/ 3390 h 13224"/>
                    <a:gd name="connsiteX123" fmla="*/ 6245 w 12754"/>
                    <a:gd name="connsiteY123" fmla="*/ 3235 h 13224"/>
                    <a:gd name="connsiteX124" fmla="*/ 6286 w 12754"/>
                    <a:gd name="connsiteY124" fmla="*/ 3235 h 13224"/>
                    <a:gd name="connsiteX125" fmla="*/ 7766 w 12754"/>
                    <a:gd name="connsiteY125" fmla="*/ 0 h 13224"/>
                    <a:gd name="connsiteX0" fmla="*/ 7766 w 10709"/>
                    <a:gd name="connsiteY0" fmla="*/ 0 h 13224"/>
                    <a:gd name="connsiteX1" fmla="*/ 10623 w 10709"/>
                    <a:gd name="connsiteY1" fmla="*/ 606 h 13224"/>
                    <a:gd name="connsiteX2" fmla="*/ 9959 w 10709"/>
                    <a:gd name="connsiteY2" fmla="*/ 4140 h 13224"/>
                    <a:gd name="connsiteX3" fmla="*/ 9855 w 10709"/>
                    <a:gd name="connsiteY3" fmla="*/ 4438 h 13224"/>
                    <a:gd name="connsiteX4" fmla="*/ 9772 w 10709"/>
                    <a:gd name="connsiteY4" fmla="*/ 4626 h 13224"/>
                    <a:gd name="connsiteX5" fmla="*/ 9668 w 10709"/>
                    <a:gd name="connsiteY5" fmla="*/ 4869 h 13224"/>
                    <a:gd name="connsiteX6" fmla="*/ 9564 w 10709"/>
                    <a:gd name="connsiteY6" fmla="*/ 5111 h 13224"/>
                    <a:gd name="connsiteX7" fmla="*/ 9440 w 10709"/>
                    <a:gd name="connsiteY7" fmla="*/ 5398 h 13224"/>
                    <a:gd name="connsiteX8" fmla="*/ 9295 w 10709"/>
                    <a:gd name="connsiteY8" fmla="*/ 5685 h 13224"/>
                    <a:gd name="connsiteX9" fmla="*/ 9149 w 10709"/>
                    <a:gd name="connsiteY9" fmla="*/ 5994 h 13224"/>
                    <a:gd name="connsiteX10" fmla="*/ 8797 w 10709"/>
                    <a:gd name="connsiteY10" fmla="*/ 6613 h 13224"/>
                    <a:gd name="connsiteX11" fmla="*/ 8610 w 10709"/>
                    <a:gd name="connsiteY11" fmla="*/ 6922 h 13224"/>
                    <a:gd name="connsiteX12" fmla="*/ 8402 w 10709"/>
                    <a:gd name="connsiteY12" fmla="*/ 7220 h 13224"/>
                    <a:gd name="connsiteX13" fmla="*/ 8216 w 10709"/>
                    <a:gd name="connsiteY13" fmla="*/ 7507 h 13224"/>
                    <a:gd name="connsiteX14" fmla="*/ 7988 w 10709"/>
                    <a:gd name="connsiteY14" fmla="*/ 7771 h 13224"/>
                    <a:gd name="connsiteX15" fmla="*/ 7739 w 10709"/>
                    <a:gd name="connsiteY15" fmla="*/ 8003 h 13224"/>
                    <a:gd name="connsiteX16" fmla="*/ 7510 w 10709"/>
                    <a:gd name="connsiteY16" fmla="*/ 8213 h 13224"/>
                    <a:gd name="connsiteX17" fmla="*/ 7261 w 10709"/>
                    <a:gd name="connsiteY17" fmla="*/ 8401 h 13224"/>
                    <a:gd name="connsiteX18" fmla="*/ 7012 w 10709"/>
                    <a:gd name="connsiteY18" fmla="*/ 8533 h 13224"/>
                    <a:gd name="connsiteX19" fmla="*/ 6743 w 10709"/>
                    <a:gd name="connsiteY19" fmla="*/ 8632 h 13224"/>
                    <a:gd name="connsiteX20" fmla="*/ 6473 w 10709"/>
                    <a:gd name="connsiteY20" fmla="*/ 8677 h 13224"/>
                    <a:gd name="connsiteX21" fmla="*/ 6266 w 10709"/>
                    <a:gd name="connsiteY21" fmla="*/ 8677 h 13224"/>
                    <a:gd name="connsiteX22" fmla="*/ 6037 w 10709"/>
                    <a:gd name="connsiteY22" fmla="*/ 8643 h 13224"/>
                    <a:gd name="connsiteX23" fmla="*/ 5788 w 10709"/>
                    <a:gd name="connsiteY23" fmla="*/ 8577 h 13224"/>
                    <a:gd name="connsiteX24" fmla="*/ 5519 w 10709"/>
                    <a:gd name="connsiteY24" fmla="*/ 8500 h 13224"/>
                    <a:gd name="connsiteX25" fmla="*/ 5249 w 10709"/>
                    <a:gd name="connsiteY25" fmla="*/ 8401 h 13224"/>
                    <a:gd name="connsiteX26" fmla="*/ 4979 w 10709"/>
                    <a:gd name="connsiteY26" fmla="*/ 8290 h 13224"/>
                    <a:gd name="connsiteX27" fmla="*/ 4730 w 10709"/>
                    <a:gd name="connsiteY27" fmla="*/ 8180 h 13224"/>
                    <a:gd name="connsiteX28" fmla="*/ 4481 w 10709"/>
                    <a:gd name="connsiteY28" fmla="*/ 8069 h 13224"/>
                    <a:gd name="connsiteX29" fmla="*/ 4274 w 10709"/>
                    <a:gd name="connsiteY29" fmla="*/ 7970 h 13224"/>
                    <a:gd name="connsiteX30" fmla="*/ 4129 w 10709"/>
                    <a:gd name="connsiteY30" fmla="*/ 7871 h 13224"/>
                    <a:gd name="connsiteX31" fmla="*/ 4025 w 10709"/>
                    <a:gd name="connsiteY31" fmla="*/ 7805 h 13224"/>
                    <a:gd name="connsiteX32" fmla="*/ 3983 w 10709"/>
                    <a:gd name="connsiteY32" fmla="*/ 7749 h 13224"/>
                    <a:gd name="connsiteX33" fmla="*/ 3983 w 10709"/>
                    <a:gd name="connsiteY33" fmla="*/ 7782 h 13224"/>
                    <a:gd name="connsiteX34" fmla="*/ 4004 w 10709"/>
                    <a:gd name="connsiteY34" fmla="*/ 7860 h 13224"/>
                    <a:gd name="connsiteX35" fmla="*/ 4025 w 10709"/>
                    <a:gd name="connsiteY35" fmla="*/ 7981 h 13224"/>
                    <a:gd name="connsiteX36" fmla="*/ 4066 w 10709"/>
                    <a:gd name="connsiteY36" fmla="*/ 8147 h 13224"/>
                    <a:gd name="connsiteX37" fmla="*/ 4129 w 10709"/>
                    <a:gd name="connsiteY37" fmla="*/ 8345 h 13224"/>
                    <a:gd name="connsiteX38" fmla="*/ 4191 w 10709"/>
                    <a:gd name="connsiteY38" fmla="*/ 8577 h 13224"/>
                    <a:gd name="connsiteX39" fmla="*/ 4253 w 10709"/>
                    <a:gd name="connsiteY39" fmla="*/ 8842 h 13224"/>
                    <a:gd name="connsiteX40" fmla="*/ 4336 w 10709"/>
                    <a:gd name="connsiteY40" fmla="*/ 9140 h 13224"/>
                    <a:gd name="connsiteX41" fmla="*/ 4398 w 10709"/>
                    <a:gd name="connsiteY41" fmla="*/ 9449 h 13224"/>
                    <a:gd name="connsiteX42" fmla="*/ 4481 w 10709"/>
                    <a:gd name="connsiteY42" fmla="*/ 9780 h 13224"/>
                    <a:gd name="connsiteX43" fmla="*/ 4585 w 10709"/>
                    <a:gd name="connsiteY43" fmla="*/ 10122 h 13224"/>
                    <a:gd name="connsiteX44" fmla="*/ 4647 w 10709"/>
                    <a:gd name="connsiteY44" fmla="*/ 10387 h 13224"/>
                    <a:gd name="connsiteX45" fmla="*/ 4730 w 10709"/>
                    <a:gd name="connsiteY45" fmla="*/ 10652 h 13224"/>
                    <a:gd name="connsiteX46" fmla="*/ 4793 w 10709"/>
                    <a:gd name="connsiteY46" fmla="*/ 10928 h 13224"/>
                    <a:gd name="connsiteX47" fmla="*/ 4834 w 10709"/>
                    <a:gd name="connsiteY47" fmla="*/ 11204 h 13224"/>
                    <a:gd name="connsiteX48" fmla="*/ 4876 w 10709"/>
                    <a:gd name="connsiteY48" fmla="*/ 11469 h 13224"/>
                    <a:gd name="connsiteX49" fmla="*/ 4938 w 10709"/>
                    <a:gd name="connsiteY49" fmla="*/ 11734 h 13224"/>
                    <a:gd name="connsiteX50" fmla="*/ 4979 w 10709"/>
                    <a:gd name="connsiteY50" fmla="*/ 11977 h 13224"/>
                    <a:gd name="connsiteX51" fmla="*/ 5000 w 10709"/>
                    <a:gd name="connsiteY51" fmla="*/ 12198 h 13224"/>
                    <a:gd name="connsiteX52" fmla="*/ 5041 w 10709"/>
                    <a:gd name="connsiteY52" fmla="*/ 12385 h 13224"/>
                    <a:gd name="connsiteX53" fmla="*/ 5062 w 10709"/>
                    <a:gd name="connsiteY53" fmla="*/ 12551 h 13224"/>
                    <a:gd name="connsiteX54" fmla="*/ 5062 w 10709"/>
                    <a:gd name="connsiteY54" fmla="*/ 12672 h 13224"/>
                    <a:gd name="connsiteX55" fmla="*/ 5083 w 10709"/>
                    <a:gd name="connsiteY55" fmla="*/ 12749 h 13224"/>
                    <a:gd name="connsiteX56" fmla="*/ 5083 w 10709"/>
                    <a:gd name="connsiteY56" fmla="*/ 12782 h 13224"/>
                    <a:gd name="connsiteX57" fmla="*/ 5041 w 10709"/>
                    <a:gd name="connsiteY57" fmla="*/ 12782 h 13224"/>
                    <a:gd name="connsiteX58" fmla="*/ 4896 w 10709"/>
                    <a:gd name="connsiteY58" fmla="*/ 12805 h 13224"/>
                    <a:gd name="connsiteX59" fmla="*/ 4689 w 10709"/>
                    <a:gd name="connsiteY59" fmla="*/ 12827 h 13224"/>
                    <a:gd name="connsiteX60" fmla="*/ 4419 w 10709"/>
                    <a:gd name="connsiteY60" fmla="*/ 12871 h 13224"/>
                    <a:gd name="connsiteX61" fmla="*/ 4108 w 10709"/>
                    <a:gd name="connsiteY61" fmla="*/ 12904 h 13224"/>
                    <a:gd name="connsiteX62" fmla="*/ 3734 w 10709"/>
                    <a:gd name="connsiteY62" fmla="*/ 12959 h 13224"/>
                    <a:gd name="connsiteX63" fmla="*/ 3361 w 10709"/>
                    <a:gd name="connsiteY63" fmla="*/ 13003 h 13224"/>
                    <a:gd name="connsiteX64" fmla="*/ 2967 w 10709"/>
                    <a:gd name="connsiteY64" fmla="*/ 13047 h 13224"/>
                    <a:gd name="connsiteX65" fmla="*/ 2573 w 10709"/>
                    <a:gd name="connsiteY65" fmla="*/ 13103 h 13224"/>
                    <a:gd name="connsiteX66" fmla="*/ 2199 w 10709"/>
                    <a:gd name="connsiteY66" fmla="*/ 13136 h 13224"/>
                    <a:gd name="connsiteX67" fmla="*/ 1846 w 10709"/>
                    <a:gd name="connsiteY67" fmla="*/ 13180 h 13224"/>
                    <a:gd name="connsiteX68" fmla="*/ 1535 w 10709"/>
                    <a:gd name="connsiteY68" fmla="*/ 13202 h 13224"/>
                    <a:gd name="connsiteX69" fmla="*/ 1266 w 10709"/>
                    <a:gd name="connsiteY69" fmla="*/ 13213 h 13224"/>
                    <a:gd name="connsiteX70" fmla="*/ 1079 w 10709"/>
                    <a:gd name="connsiteY70" fmla="*/ 13224 h 13224"/>
                    <a:gd name="connsiteX71" fmla="*/ 1058 w 10709"/>
                    <a:gd name="connsiteY71" fmla="*/ 13202 h 13224"/>
                    <a:gd name="connsiteX72" fmla="*/ 1037 w 10709"/>
                    <a:gd name="connsiteY72" fmla="*/ 13125 h 13224"/>
                    <a:gd name="connsiteX73" fmla="*/ 934 w 10709"/>
                    <a:gd name="connsiteY73" fmla="*/ 12827 h 13224"/>
                    <a:gd name="connsiteX74" fmla="*/ 871 w 10709"/>
                    <a:gd name="connsiteY74" fmla="*/ 12617 h 13224"/>
                    <a:gd name="connsiteX75" fmla="*/ 788 w 10709"/>
                    <a:gd name="connsiteY75" fmla="*/ 12363 h 13224"/>
                    <a:gd name="connsiteX76" fmla="*/ 705 w 10709"/>
                    <a:gd name="connsiteY76" fmla="*/ 12076 h 13224"/>
                    <a:gd name="connsiteX77" fmla="*/ 622 w 10709"/>
                    <a:gd name="connsiteY77" fmla="*/ 11756 h 13224"/>
                    <a:gd name="connsiteX78" fmla="*/ 539 w 10709"/>
                    <a:gd name="connsiteY78" fmla="*/ 11414 h 13224"/>
                    <a:gd name="connsiteX79" fmla="*/ 436 w 10709"/>
                    <a:gd name="connsiteY79" fmla="*/ 11039 h 13224"/>
                    <a:gd name="connsiteX80" fmla="*/ 353 w 10709"/>
                    <a:gd name="connsiteY80" fmla="*/ 10641 h 13224"/>
                    <a:gd name="connsiteX81" fmla="*/ 270 w 10709"/>
                    <a:gd name="connsiteY81" fmla="*/ 10222 h 13224"/>
                    <a:gd name="connsiteX82" fmla="*/ 207 w 10709"/>
                    <a:gd name="connsiteY82" fmla="*/ 9791 h 13224"/>
                    <a:gd name="connsiteX83" fmla="*/ 145 w 10709"/>
                    <a:gd name="connsiteY83" fmla="*/ 9339 h 13224"/>
                    <a:gd name="connsiteX84" fmla="*/ 62 w 10709"/>
                    <a:gd name="connsiteY84" fmla="*/ 8875 h 13224"/>
                    <a:gd name="connsiteX85" fmla="*/ 0 w 10709"/>
                    <a:gd name="connsiteY85" fmla="*/ 7937 h 13224"/>
                    <a:gd name="connsiteX86" fmla="*/ 0 w 10709"/>
                    <a:gd name="connsiteY86" fmla="*/ 7330 h 13224"/>
                    <a:gd name="connsiteX87" fmla="*/ 0 w 10709"/>
                    <a:gd name="connsiteY87" fmla="*/ 6789 h 13224"/>
                    <a:gd name="connsiteX88" fmla="*/ 0 w 10709"/>
                    <a:gd name="connsiteY88" fmla="*/ 6303 h 13224"/>
                    <a:gd name="connsiteX89" fmla="*/ 21 w 10709"/>
                    <a:gd name="connsiteY89" fmla="*/ 5862 h 13224"/>
                    <a:gd name="connsiteX90" fmla="*/ 41 w 10709"/>
                    <a:gd name="connsiteY90" fmla="*/ 5476 h 13224"/>
                    <a:gd name="connsiteX91" fmla="*/ 62 w 10709"/>
                    <a:gd name="connsiteY91" fmla="*/ 5133 h 13224"/>
                    <a:gd name="connsiteX92" fmla="*/ 104 w 10709"/>
                    <a:gd name="connsiteY92" fmla="*/ 4835 h 13224"/>
                    <a:gd name="connsiteX93" fmla="*/ 145 w 10709"/>
                    <a:gd name="connsiteY93" fmla="*/ 4593 h 13224"/>
                    <a:gd name="connsiteX94" fmla="*/ 166 w 10709"/>
                    <a:gd name="connsiteY94" fmla="*/ 4394 h 13224"/>
                    <a:gd name="connsiteX95" fmla="*/ 207 w 10709"/>
                    <a:gd name="connsiteY95" fmla="*/ 4239 h 13224"/>
                    <a:gd name="connsiteX96" fmla="*/ 228 w 10709"/>
                    <a:gd name="connsiteY96" fmla="*/ 4129 h 13224"/>
                    <a:gd name="connsiteX97" fmla="*/ 249 w 10709"/>
                    <a:gd name="connsiteY97" fmla="*/ 4074 h 13224"/>
                    <a:gd name="connsiteX98" fmla="*/ 249 w 10709"/>
                    <a:gd name="connsiteY98" fmla="*/ 4041 h 13224"/>
                    <a:gd name="connsiteX99" fmla="*/ 2967 w 10709"/>
                    <a:gd name="connsiteY99" fmla="*/ 3809 h 13224"/>
                    <a:gd name="connsiteX100" fmla="*/ 3008 w 10709"/>
                    <a:gd name="connsiteY100" fmla="*/ 3831 h 13224"/>
                    <a:gd name="connsiteX101" fmla="*/ 3091 w 10709"/>
                    <a:gd name="connsiteY101" fmla="*/ 3864 h 13224"/>
                    <a:gd name="connsiteX102" fmla="*/ 3237 w 10709"/>
                    <a:gd name="connsiteY102" fmla="*/ 3930 h 13224"/>
                    <a:gd name="connsiteX103" fmla="*/ 3423 w 10709"/>
                    <a:gd name="connsiteY103" fmla="*/ 4019 h 13224"/>
                    <a:gd name="connsiteX104" fmla="*/ 3672 w 10709"/>
                    <a:gd name="connsiteY104" fmla="*/ 4129 h 13224"/>
                    <a:gd name="connsiteX105" fmla="*/ 3942 w 10709"/>
                    <a:gd name="connsiteY105" fmla="*/ 4262 h 13224"/>
                    <a:gd name="connsiteX106" fmla="*/ 4212 w 10709"/>
                    <a:gd name="connsiteY106" fmla="*/ 4405 h 13224"/>
                    <a:gd name="connsiteX107" fmla="*/ 4544 w 10709"/>
                    <a:gd name="connsiteY107" fmla="*/ 4549 h 13224"/>
                    <a:gd name="connsiteX108" fmla="*/ 4855 w 10709"/>
                    <a:gd name="connsiteY108" fmla="*/ 4725 h 13224"/>
                    <a:gd name="connsiteX109" fmla="*/ 5187 w 10709"/>
                    <a:gd name="connsiteY109" fmla="*/ 4902 h 13224"/>
                    <a:gd name="connsiteX110" fmla="*/ 5498 w 10709"/>
                    <a:gd name="connsiteY110" fmla="*/ 5089 h 13224"/>
                    <a:gd name="connsiteX111" fmla="*/ 5539 w 10709"/>
                    <a:gd name="connsiteY111" fmla="*/ 5078 h 13224"/>
                    <a:gd name="connsiteX112" fmla="*/ 5581 w 10709"/>
                    <a:gd name="connsiteY112" fmla="*/ 5012 h 13224"/>
                    <a:gd name="connsiteX113" fmla="*/ 5622 w 10709"/>
                    <a:gd name="connsiteY113" fmla="*/ 4902 h 13224"/>
                    <a:gd name="connsiteX114" fmla="*/ 5685 w 10709"/>
                    <a:gd name="connsiteY114" fmla="*/ 4758 h 13224"/>
                    <a:gd name="connsiteX115" fmla="*/ 5747 w 10709"/>
                    <a:gd name="connsiteY115" fmla="*/ 4582 h 13224"/>
                    <a:gd name="connsiteX116" fmla="*/ 5809 w 10709"/>
                    <a:gd name="connsiteY116" fmla="*/ 4394 h 13224"/>
                    <a:gd name="connsiteX117" fmla="*/ 5892 w 10709"/>
                    <a:gd name="connsiteY117" fmla="*/ 4184 h 13224"/>
                    <a:gd name="connsiteX118" fmla="*/ 5954 w 10709"/>
                    <a:gd name="connsiteY118" fmla="*/ 3975 h 13224"/>
                    <a:gd name="connsiteX119" fmla="*/ 6037 w 10709"/>
                    <a:gd name="connsiteY119" fmla="*/ 3765 h 13224"/>
                    <a:gd name="connsiteX120" fmla="*/ 6100 w 10709"/>
                    <a:gd name="connsiteY120" fmla="*/ 3566 h 13224"/>
                    <a:gd name="connsiteX121" fmla="*/ 6183 w 10709"/>
                    <a:gd name="connsiteY121" fmla="*/ 3390 h 13224"/>
                    <a:gd name="connsiteX122" fmla="*/ 6245 w 10709"/>
                    <a:gd name="connsiteY122" fmla="*/ 3235 h 13224"/>
                    <a:gd name="connsiteX123" fmla="*/ 6286 w 10709"/>
                    <a:gd name="connsiteY123" fmla="*/ 3235 h 13224"/>
                    <a:gd name="connsiteX124" fmla="*/ 7766 w 10709"/>
                    <a:gd name="connsiteY124" fmla="*/ 0 h 13224"/>
                    <a:gd name="connsiteX0" fmla="*/ 7766 w 10762"/>
                    <a:gd name="connsiteY0" fmla="*/ 0 h 13224"/>
                    <a:gd name="connsiteX1" fmla="*/ 10680 w 10762"/>
                    <a:gd name="connsiteY1" fmla="*/ 485 h 13224"/>
                    <a:gd name="connsiteX2" fmla="*/ 9959 w 10762"/>
                    <a:gd name="connsiteY2" fmla="*/ 4140 h 13224"/>
                    <a:gd name="connsiteX3" fmla="*/ 9855 w 10762"/>
                    <a:gd name="connsiteY3" fmla="*/ 4438 h 13224"/>
                    <a:gd name="connsiteX4" fmla="*/ 9772 w 10762"/>
                    <a:gd name="connsiteY4" fmla="*/ 4626 h 13224"/>
                    <a:gd name="connsiteX5" fmla="*/ 9668 w 10762"/>
                    <a:gd name="connsiteY5" fmla="*/ 4869 h 13224"/>
                    <a:gd name="connsiteX6" fmla="*/ 9564 w 10762"/>
                    <a:gd name="connsiteY6" fmla="*/ 5111 h 13224"/>
                    <a:gd name="connsiteX7" fmla="*/ 9440 w 10762"/>
                    <a:gd name="connsiteY7" fmla="*/ 5398 h 13224"/>
                    <a:gd name="connsiteX8" fmla="*/ 9295 w 10762"/>
                    <a:gd name="connsiteY8" fmla="*/ 5685 h 13224"/>
                    <a:gd name="connsiteX9" fmla="*/ 9149 w 10762"/>
                    <a:gd name="connsiteY9" fmla="*/ 5994 h 13224"/>
                    <a:gd name="connsiteX10" fmla="*/ 8797 w 10762"/>
                    <a:gd name="connsiteY10" fmla="*/ 6613 h 13224"/>
                    <a:gd name="connsiteX11" fmla="*/ 8610 w 10762"/>
                    <a:gd name="connsiteY11" fmla="*/ 6922 h 13224"/>
                    <a:gd name="connsiteX12" fmla="*/ 8402 w 10762"/>
                    <a:gd name="connsiteY12" fmla="*/ 7220 h 13224"/>
                    <a:gd name="connsiteX13" fmla="*/ 8216 w 10762"/>
                    <a:gd name="connsiteY13" fmla="*/ 7507 h 13224"/>
                    <a:gd name="connsiteX14" fmla="*/ 7988 w 10762"/>
                    <a:gd name="connsiteY14" fmla="*/ 7771 h 13224"/>
                    <a:gd name="connsiteX15" fmla="*/ 7739 w 10762"/>
                    <a:gd name="connsiteY15" fmla="*/ 8003 h 13224"/>
                    <a:gd name="connsiteX16" fmla="*/ 7510 w 10762"/>
                    <a:gd name="connsiteY16" fmla="*/ 8213 h 13224"/>
                    <a:gd name="connsiteX17" fmla="*/ 7261 w 10762"/>
                    <a:gd name="connsiteY17" fmla="*/ 8401 h 13224"/>
                    <a:gd name="connsiteX18" fmla="*/ 7012 w 10762"/>
                    <a:gd name="connsiteY18" fmla="*/ 8533 h 13224"/>
                    <a:gd name="connsiteX19" fmla="*/ 6743 w 10762"/>
                    <a:gd name="connsiteY19" fmla="*/ 8632 h 13224"/>
                    <a:gd name="connsiteX20" fmla="*/ 6473 w 10762"/>
                    <a:gd name="connsiteY20" fmla="*/ 8677 h 13224"/>
                    <a:gd name="connsiteX21" fmla="*/ 6266 w 10762"/>
                    <a:gd name="connsiteY21" fmla="*/ 8677 h 13224"/>
                    <a:gd name="connsiteX22" fmla="*/ 6037 w 10762"/>
                    <a:gd name="connsiteY22" fmla="*/ 8643 h 13224"/>
                    <a:gd name="connsiteX23" fmla="*/ 5788 w 10762"/>
                    <a:gd name="connsiteY23" fmla="*/ 8577 h 13224"/>
                    <a:gd name="connsiteX24" fmla="*/ 5519 w 10762"/>
                    <a:gd name="connsiteY24" fmla="*/ 8500 h 13224"/>
                    <a:gd name="connsiteX25" fmla="*/ 5249 w 10762"/>
                    <a:gd name="connsiteY25" fmla="*/ 8401 h 13224"/>
                    <a:gd name="connsiteX26" fmla="*/ 4979 w 10762"/>
                    <a:gd name="connsiteY26" fmla="*/ 8290 h 13224"/>
                    <a:gd name="connsiteX27" fmla="*/ 4730 w 10762"/>
                    <a:gd name="connsiteY27" fmla="*/ 8180 h 13224"/>
                    <a:gd name="connsiteX28" fmla="*/ 4481 w 10762"/>
                    <a:gd name="connsiteY28" fmla="*/ 8069 h 13224"/>
                    <a:gd name="connsiteX29" fmla="*/ 4274 w 10762"/>
                    <a:gd name="connsiteY29" fmla="*/ 7970 h 13224"/>
                    <a:gd name="connsiteX30" fmla="*/ 4129 w 10762"/>
                    <a:gd name="connsiteY30" fmla="*/ 7871 h 13224"/>
                    <a:gd name="connsiteX31" fmla="*/ 4025 w 10762"/>
                    <a:gd name="connsiteY31" fmla="*/ 7805 h 13224"/>
                    <a:gd name="connsiteX32" fmla="*/ 3983 w 10762"/>
                    <a:gd name="connsiteY32" fmla="*/ 7749 h 13224"/>
                    <a:gd name="connsiteX33" fmla="*/ 3983 w 10762"/>
                    <a:gd name="connsiteY33" fmla="*/ 7782 h 13224"/>
                    <a:gd name="connsiteX34" fmla="*/ 4004 w 10762"/>
                    <a:gd name="connsiteY34" fmla="*/ 7860 h 13224"/>
                    <a:gd name="connsiteX35" fmla="*/ 4025 w 10762"/>
                    <a:gd name="connsiteY35" fmla="*/ 7981 h 13224"/>
                    <a:gd name="connsiteX36" fmla="*/ 4066 w 10762"/>
                    <a:gd name="connsiteY36" fmla="*/ 8147 h 13224"/>
                    <a:gd name="connsiteX37" fmla="*/ 4129 w 10762"/>
                    <a:gd name="connsiteY37" fmla="*/ 8345 h 13224"/>
                    <a:gd name="connsiteX38" fmla="*/ 4191 w 10762"/>
                    <a:gd name="connsiteY38" fmla="*/ 8577 h 13224"/>
                    <a:gd name="connsiteX39" fmla="*/ 4253 w 10762"/>
                    <a:gd name="connsiteY39" fmla="*/ 8842 h 13224"/>
                    <a:gd name="connsiteX40" fmla="*/ 4336 w 10762"/>
                    <a:gd name="connsiteY40" fmla="*/ 9140 h 13224"/>
                    <a:gd name="connsiteX41" fmla="*/ 4398 w 10762"/>
                    <a:gd name="connsiteY41" fmla="*/ 9449 h 13224"/>
                    <a:gd name="connsiteX42" fmla="*/ 4481 w 10762"/>
                    <a:gd name="connsiteY42" fmla="*/ 9780 h 13224"/>
                    <a:gd name="connsiteX43" fmla="*/ 4585 w 10762"/>
                    <a:gd name="connsiteY43" fmla="*/ 10122 h 13224"/>
                    <a:gd name="connsiteX44" fmla="*/ 4647 w 10762"/>
                    <a:gd name="connsiteY44" fmla="*/ 10387 h 13224"/>
                    <a:gd name="connsiteX45" fmla="*/ 4730 w 10762"/>
                    <a:gd name="connsiteY45" fmla="*/ 10652 h 13224"/>
                    <a:gd name="connsiteX46" fmla="*/ 4793 w 10762"/>
                    <a:gd name="connsiteY46" fmla="*/ 10928 h 13224"/>
                    <a:gd name="connsiteX47" fmla="*/ 4834 w 10762"/>
                    <a:gd name="connsiteY47" fmla="*/ 11204 h 13224"/>
                    <a:gd name="connsiteX48" fmla="*/ 4876 w 10762"/>
                    <a:gd name="connsiteY48" fmla="*/ 11469 h 13224"/>
                    <a:gd name="connsiteX49" fmla="*/ 4938 w 10762"/>
                    <a:gd name="connsiteY49" fmla="*/ 11734 h 13224"/>
                    <a:gd name="connsiteX50" fmla="*/ 4979 w 10762"/>
                    <a:gd name="connsiteY50" fmla="*/ 11977 h 13224"/>
                    <a:gd name="connsiteX51" fmla="*/ 5000 w 10762"/>
                    <a:gd name="connsiteY51" fmla="*/ 12198 h 13224"/>
                    <a:gd name="connsiteX52" fmla="*/ 5041 w 10762"/>
                    <a:gd name="connsiteY52" fmla="*/ 12385 h 13224"/>
                    <a:gd name="connsiteX53" fmla="*/ 5062 w 10762"/>
                    <a:gd name="connsiteY53" fmla="*/ 12551 h 13224"/>
                    <a:gd name="connsiteX54" fmla="*/ 5062 w 10762"/>
                    <a:gd name="connsiteY54" fmla="*/ 12672 h 13224"/>
                    <a:gd name="connsiteX55" fmla="*/ 5083 w 10762"/>
                    <a:gd name="connsiteY55" fmla="*/ 12749 h 13224"/>
                    <a:gd name="connsiteX56" fmla="*/ 5083 w 10762"/>
                    <a:gd name="connsiteY56" fmla="*/ 12782 h 13224"/>
                    <a:gd name="connsiteX57" fmla="*/ 5041 w 10762"/>
                    <a:gd name="connsiteY57" fmla="*/ 12782 h 13224"/>
                    <a:gd name="connsiteX58" fmla="*/ 4896 w 10762"/>
                    <a:gd name="connsiteY58" fmla="*/ 12805 h 13224"/>
                    <a:gd name="connsiteX59" fmla="*/ 4689 w 10762"/>
                    <a:gd name="connsiteY59" fmla="*/ 12827 h 13224"/>
                    <a:gd name="connsiteX60" fmla="*/ 4419 w 10762"/>
                    <a:gd name="connsiteY60" fmla="*/ 12871 h 13224"/>
                    <a:gd name="connsiteX61" fmla="*/ 4108 w 10762"/>
                    <a:gd name="connsiteY61" fmla="*/ 12904 h 13224"/>
                    <a:gd name="connsiteX62" fmla="*/ 3734 w 10762"/>
                    <a:gd name="connsiteY62" fmla="*/ 12959 h 13224"/>
                    <a:gd name="connsiteX63" fmla="*/ 3361 w 10762"/>
                    <a:gd name="connsiteY63" fmla="*/ 13003 h 13224"/>
                    <a:gd name="connsiteX64" fmla="*/ 2967 w 10762"/>
                    <a:gd name="connsiteY64" fmla="*/ 13047 h 13224"/>
                    <a:gd name="connsiteX65" fmla="*/ 2573 w 10762"/>
                    <a:gd name="connsiteY65" fmla="*/ 13103 h 13224"/>
                    <a:gd name="connsiteX66" fmla="*/ 2199 w 10762"/>
                    <a:gd name="connsiteY66" fmla="*/ 13136 h 13224"/>
                    <a:gd name="connsiteX67" fmla="*/ 1846 w 10762"/>
                    <a:gd name="connsiteY67" fmla="*/ 13180 h 13224"/>
                    <a:gd name="connsiteX68" fmla="*/ 1535 w 10762"/>
                    <a:gd name="connsiteY68" fmla="*/ 13202 h 13224"/>
                    <a:gd name="connsiteX69" fmla="*/ 1266 w 10762"/>
                    <a:gd name="connsiteY69" fmla="*/ 13213 h 13224"/>
                    <a:gd name="connsiteX70" fmla="*/ 1079 w 10762"/>
                    <a:gd name="connsiteY70" fmla="*/ 13224 h 13224"/>
                    <a:gd name="connsiteX71" fmla="*/ 1058 w 10762"/>
                    <a:gd name="connsiteY71" fmla="*/ 13202 h 13224"/>
                    <a:gd name="connsiteX72" fmla="*/ 1037 w 10762"/>
                    <a:gd name="connsiteY72" fmla="*/ 13125 h 13224"/>
                    <a:gd name="connsiteX73" fmla="*/ 934 w 10762"/>
                    <a:gd name="connsiteY73" fmla="*/ 12827 h 13224"/>
                    <a:gd name="connsiteX74" fmla="*/ 871 w 10762"/>
                    <a:gd name="connsiteY74" fmla="*/ 12617 h 13224"/>
                    <a:gd name="connsiteX75" fmla="*/ 788 w 10762"/>
                    <a:gd name="connsiteY75" fmla="*/ 12363 h 13224"/>
                    <a:gd name="connsiteX76" fmla="*/ 705 w 10762"/>
                    <a:gd name="connsiteY76" fmla="*/ 12076 h 13224"/>
                    <a:gd name="connsiteX77" fmla="*/ 622 w 10762"/>
                    <a:gd name="connsiteY77" fmla="*/ 11756 h 13224"/>
                    <a:gd name="connsiteX78" fmla="*/ 539 w 10762"/>
                    <a:gd name="connsiteY78" fmla="*/ 11414 h 13224"/>
                    <a:gd name="connsiteX79" fmla="*/ 436 w 10762"/>
                    <a:gd name="connsiteY79" fmla="*/ 11039 h 13224"/>
                    <a:gd name="connsiteX80" fmla="*/ 353 w 10762"/>
                    <a:gd name="connsiteY80" fmla="*/ 10641 h 13224"/>
                    <a:gd name="connsiteX81" fmla="*/ 270 w 10762"/>
                    <a:gd name="connsiteY81" fmla="*/ 10222 h 13224"/>
                    <a:gd name="connsiteX82" fmla="*/ 207 w 10762"/>
                    <a:gd name="connsiteY82" fmla="*/ 9791 h 13224"/>
                    <a:gd name="connsiteX83" fmla="*/ 145 w 10762"/>
                    <a:gd name="connsiteY83" fmla="*/ 9339 h 13224"/>
                    <a:gd name="connsiteX84" fmla="*/ 62 w 10762"/>
                    <a:gd name="connsiteY84" fmla="*/ 8875 h 13224"/>
                    <a:gd name="connsiteX85" fmla="*/ 0 w 10762"/>
                    <a:gd name="connsiteY85" fmla="*/ 7937 h 13224"/>
                    <a:gd name="connsiteX86" fmla="*/ 0 w 10762"/>
                    <a:gd name="connsiteY86" fmla="*/ 7330 h 13224"/>
                    <a:gd name="connsiteX87" fmla="*/ 0 w 10762"/>
                    <a:gd name="connsiteY87" fmla="*/ 6789 h 13224"/>
                    <a:gd name="connsiteX88" fmla="*/ 0 w 10762"/>
                    <a:gd name="connsiteY88" fmla="*/ 6303 h 13224"/>
                    <a:gd name="connsiteX89" fmla="*/ 21 w 10762"/>
                    <a:gd name="connsiteY89" fmla="*/ 5862 h 13224"/>
                    <a:gd name="connsiteX90" fmla="*/ 41 w 10762"/>
                    <a:gd name="connsiteY90" fmla="*/ 5476 h 13224"/>
                    <a:gd name="connsiteX91" fmla="*/ 62 w 10762"/>
                    <a:gd name="connsiteY91" fmla="*/ 5133 h 13224"/>
                    <a:gd name="connsiteX92" fmla="*/ 104 w 10762"/>
                    <a:gd name="connsiteY92" fmla="*/ 4835 h 13224"/>
                    <a:gd name="connsiteX93" fmla="*/ 145 w 10762"/>
                    <a:gd name="connsiteY93" fmla="*/ 4593 h 13224"/>
                    <a:gd name="connsiteX94" fmla="*/ 166 w 10762"/>
                    <a:gd name="connsiteY94" fmla="*/ 4394 h 13224"/>
                    <a:gd name="connsiteX95" fmla="*/ 207 w 10762"/>
                    <a:gd name="connsiteY95" fmla="*/ 4239 h 13224"/>
                    <a:gd name="connsiteX96" fmla="*/ 228 w 10762"/>
                    <a:gd name="connsiteY96" fmla="*/ 4129 h 13224"/>
                    <a:gd name="connsiteX97" fmla="*/ 249 w 10762"/>
                    <a:gd name="connsiteY97" fmla="*/ 4074 h 13224"/>
                    <a:gd name="connsiteX98" fmla="*/ 249 w 10762"/>
                    <a:gd name="connsiteY98" fmla="*/ 4041 h 13224"/>
                    <a:gd name="connsiteX99" fmla="*/ 2967 w 10762"/>
                    <a:gd name="connsiteY99" fmla="*/ 3809 h 13224"/>
                    <a:gd name="connsiteX100" fmla="*/ 3008 w 10762"/>
                    <a:gd name="connsiteY100" fmla="*/ 3831 h 13224"/>
                    <a:gd name="connsiteX101" fmla="*/ 3091 w 10762"/>
                    <a:gd name="connsiteY101" fmla="*/ 3864 h 13224"/>
                    <a:gd name="connsiteX102" fmla="*/ 3237 w 10762"/>
                    <a:gd name="connsiteY102" fmla="*/ 3930 h 13224"/>
                    <a:gd name="connsiteX103" fmla="*/ 3423 w 10762"/>
                    <a:gd name="connsiteY103" fmla="*/ 4019 h 13224"/>
                    <a:gd name="connsiteX104" fmla="*/ 3672 w 10762"/>
                    <a:gd name="connsiteY104" fmla="*/ 4129 h 13224"/>
                    <a:gd name="connsiteX105" fmla="*/ 3942 w 10762"/>
                    <a:gd name="connsiteY105" fmla="*/ 4262 h 13224"/>
                    <a:gd name="connsiteX106" fmla="*/ 4212 w 10762"/>
                    <a:gd name="connsiteY106" fmla="*/ 4405 h 13224"/>
                    <a:gd name="connsiteX107" fmla="*/ 4544 w 10762"/>
                    <a:gd name="connsiteY107" fmla="*/ 4549 h 13224"/>
                    <a:gd name="connsiteX108" fmla="*/ 4855 w 10762"/>
                    <a:gd name="connsiteY108" fmla="*/ 4725 h 13224"/>
                    <a:gd name="connsiteX109" fmla="*/ 5187 w 10762"/>
                    <a:gd name="connsiteY109" fmla="*/ 4902 h 13224"/>
                    <a:gd name="connsiteX110" fmla="*/ 5498 w 10762"/>
                    <a:gd name="connsiteY110" fmla="*/ 5089 h 13224"/>
                    <a:gd name="connsiteX111" fmla="*/ 5539 w 10762"/>
                    <a:gd name="connsiteY111" fmla="*/ 5078 h 13224"/>
                    <a:gd name="connsiteX112" fmla="*/ 5581 w 10762"/>
                    <a:gd name="connsiteY112" fmla="*/ 5012 h 13224"/>
                    <a:gd name="connsiteX113" fmla="*/ 5622 w 10762"/>
                    <a:gd name="connsiteY113" fmla="*/ 4902 h 13224"/>
                    <a:gd name="connsiteX114" fmla="*/ 5685 w 10762"/>
                    <a:gd name="connsiteY114" fmla="*/ 4758 h 13224"/>
                    <a:gd name="connsiteX115" fmla="*/ 5747 w 10762"/>
                    <a:gd name="connsiteY115" fmla="*/ 4582 h 13224"/>
                    <a:gd name="connsiteX116" fmla="*/ 5809 w 10762"/>
                    <a:gd name="connsiteY116" fmla="*/ 4394 h 13224"/>
                    <a:gd name="connsiteX117" fmla="*/ 5892 w 10762"/>
                    <a:gd name="connsiteY117" fmla="*/ 4184 h 13224"/>
                    <a:gd name="connsiteX118" fmla="*/ 5954 w 10762"/>
                    <a:gd name="connsiteY118" fmla="*/ 3975 h 13224"/>
                    <a:gd name="connsiteX119" fmla="*/ 6037 w 10762"/>
                    <a:gd name="connsiteY119" fmla="*/ 3765 h 13224"/>
                    <a:gd name="connsiteX120" fmla="*/ 6100 w 10762"/>
                    <a:gd name="connsiteY120" fmla="*/ 3566 h 13224"/>
                    <a:gd name="connsiteX121" fmla="*/ 6183 w 10762"/>
                    <a:gd name="connsiteY121" fmla="*/ 3390 h 13224"/>
                    <a:gd name="connsiteX122" fmla="*/ 6245 w 10762"/>
                    <a:gd name="connsiteY122" fmla="*/ 3235 h 13224"/>
                    <a:gd name="connsiteX123" fmla="*/ 6286 w 10762"/>
                    <a:gd name="connsiteY123" fmla="*/ 3235 h 13224"/>
                    <a:gd name="connsiteX124" fmla="*/ 7766 w 10762"/>
                    <a:gd name="connsiteY124" fmla="*/ 0 h 13224"/>
                    <a:gd name="connsiteX0" fmla="*/ 7766 w 9959"/>
                    <a:gd name="connsiteY0" fmla="*/ 0 h 13224"/>
                    <a:gd name="connsiteX1" fmla="*/ 9959 w 9959"/>
                    <a:gd name="connsiteY1" fmla="*/ 4140 h 13224"/>
                    <a:gd name="connsiteX2" fmla="*/ 9855 w 9959"/>
                    <a:gd name="connsiteY2" fmla="*/ 4438 h 13224"/>
                    <a:gd name="connsiteX3" fmla="*/ 9772 w 9959"/>
                    <a:gd name="connsiteY3" fmla="*/ 4626 h 13224"/>
                    <a:gd name="connsiteX4" fmla="*/ 9668 w 9959"/>
                    <a:gd name="connsiteY4" fmla="*/ 4869 h 13224"/>
                    <a:gd name="connsiteX5" fmla="*/ 9564 w 9959"/>
                    <a:gd name="connsiteY5" fmla="*/ 5111 h 13224"/>
                    <a:gd name="connsiteX6" fmla="*/ 9440 w 9959"/>
                    <a:gd name="connsiteY6" fmla="*/ 5398 h 13224"/>
                    <a:gd name="connsiteX7" fmla="*/ 9295 w 9959"/>
                    <a:gd name="connsiteY7" fmla="*/ 5685 h 13224"/>
                    <a:gd name="connsiteX8" fmla="*/ 9149 w 9959"/>
                    <a:gd name="connsiteY8" fmla="*/ 5994 h 13224"/>
                    <a:gd name="connsiteX9" fmla="*/ 8797 w 9959"/>
                    <a:gd name="connsiteY9" fmla="*/ 6613 h 13224"/>
                    <a:gd name="connsiteX10" fmla="*/ 8610 w 9959"/>
                    <a:gd name="connsiteY10" fmla="*/ 6922 h 13224"/>
                    <a:gd name="connsiteX11" fmla="*/ 8402 w 9959"/>
                    <a:gd name="connsiteY11" fmla="*/ 7220 h 13224"/>
                    <a:gd name="connsiteX12" fmla="*/ 8216 w 9959"/>
                    <a:gd name="connsiteY12" fmla="*/ 7507 h 13224"/>
                    <a:gd name="connsiteX13" fmla="*/ 7988 w 9959"/>
                    <a:gd name="connsiteY13" fmla="*/ 7771 h 13224"/>
                    <a:gd name="connsiteX14" fmla="*/ 7739 w 9959"/>
                    <a:gd name="connsiteY14" fmla="*/ 8003 h 13224"/>
                    <a:gd name="connsiteX15" fmla="*/ 7510 w 9959"/>
                    <a:gd name="connsiteY15" fmla="*/ 8213 h 13224"/>
                    <a:gd name="connsiteX16" fmla="*/ 7261 w 9959"/>
                    <a:gd name="connsiteY16" fmla="*/ 8401 h 13224"/>
                    <a:gd name="connsiteX17" fmla="*/ 7012 w 9959"/>
                    <a:gd name="connsiteY17" fmla="*/ 8533 h 13224"/>
                    <a:gd name="connsiteX18" fmla="*/ 6743 w 9959"/>
                    <a:gd name="connsiteY18" fmla="*/ 8632 h 13224"/>
                    <a:gd name="connsiteX19" fmla="*/ 6473 w 9959"/>
                    <a:gd name="connsiteY19" fmla="*/ 8677 h 13224"/>
                    <a:gd name="connsiteX20" fmla="*/ 6266 w 9959"/>
                    <a:gd name="connsiteY20" fmla="*/ 8677 h 13224"/>
                    <a:gd name="connsiteX21" fmla="*/ 6037 w 9959"/>
                    <a:gd name="connsiteY21" fmla="*/ 8643 h 13224"/>
                    <a:gd name="connsiteX22" fmla="*/ 5788 w 9959"/>
                    <a:gd name="connsiteY22" fmla="*/ 8577 h 13224"/>
                    <a:gd name="connsiteX23" fmla="*/ 5519 w 9959"/>
                    <a:gd name="connsiteY23" fmla="*/ 8500 h 13224"/>
                    <a:gd name="connsiteX24" fmla="*/ 5249 w 9959"/>
                    <a:gd name="connsiteY24" fmla="*/ 8401 h 13224"/>
                    <a:gd name="connsiteX25" fmla="*/ 4979 w 9959"/>
                    <a:gd name="connsiteY25" fmla="*/ 8290 h 13224"/>
                    <a:gd name="connsiteX26" fmla="*/ 4730 w 9959"/>
                    <a:gd name="connsiteY26" fmla="*/ 8180 h 13224"/>
                    <a:gd name="connsiteX27" fmla="*/ 4481 w 9959"/>
                    <a:gd name="connsiteY27" fmla="*/ 8069 h 13224"/>
                    <a:gd name="connsiteX28" fmla="*/ 4274 w 9959"/>
                    <a:gd name="connsiteY28" fmla="*/ 7970 h 13224"/>
                    <a:gd name="connsiteX29" fmla="*/ 4129 w 9959"/>
                    <a:gd name="connsiteY29" fmla="*/ 7871 h 13224"/>
                    <a:gd name="connsiteX30" fmla="*/ 4025 w 9959"/>
                    <a:gd name="connsiteY30" fmla="*/ 7805 h 13224"/>
                    <a:gd name="connsiteX31" fmla="*/ 3983 w 9959"/>
                    <a:gd name="connsiteY31" fmla="*/ 7749 h 13224"/>
                    <a:gd name="connsiteX32" fmla="*/ 3983 w 9959"/>
                    <a:gd name="connsiteY32" fmla="*/ 7782 h 13224"/>
                    <a:gd name="connsiteX33" fmla="*/ 4004 w 9959"/>
                    <a:gd name="connsiteY33" fmla="*/ 7860 h 13224"/>
                    <a:gd name="connsiteX34" fmla="*/ 4025 w 9959"/>
                    <a:gd name="connsiteY34" fmla="*/ 7981 h 13224"/>
                    <a:gd name="connsiteX35" fmla="*/ 4066 w 9959"/>
                    <a:gd name="connsiteY35" fmla="*/ 8147 h 13224"/>
                    <a:gd name="connsiteX36" fmla="*/ 4129 w 9959"/>
                    <a:gd name="connsiteY36" fmla="*/ 8345 h 13224"/>
                    <a:gd name="connsiteX37" fmla="*/ 4191 w 9959"/>
                    <a:gd name="connsiteY37" fmla="*/ 8577 h 13224"/>
                    <a:gd name="connsiteX38" fmla="*/ 4253 w 9959"/>
                    <a:gd name="connsiteY38" fmla="*/ 8842 h 13224"/>
                    <a:gd name="connsiteX39" fmla="*/ 4336 w 9959"/>
                    <a:gd name="connsiteY39" fmla="*/ 9140 h 13224"/>
                    <a:gd name="connsiteX40" fmla="*/ 4398 w 9959"/>
                    <a:gd name="connsiteY40" fmla="*/ 9449 h 13224"/>
                    <a:gd name="connsiteX41" fmla="*/ 4481 w 9959"/>
                    <a:gd name="connsiteY41" fmla="*/ 9780 h 13224"/>
                    <a:gd name="connsiteX42" fmla="*/ 4585 w 9959"/>
                    <a:gd name="connsiteY42" fmla="*/ 10122 h 13224"/>
                    <a:gd name="connsiteX43" fmla="*/ 4647 w 9959"/>
                    <a:gd name="connsiteY43" fmla="*/ 10387 h 13224"/>
                    <a:gd name="connsiteX44" fmla="*/ 4730 w 9959"/>
                    <a:gd name="connsiteY44" fmla="*/ 10652 h 13224"/>
                    <a:gd name="connsiteX45" fmla="*/ 4793 w 9959"/>
                    <a:gd name="connsiteY45" fmla="*/ 10928 h 13224"/>
                    <a:gd name="connsiteX46" fmla="*/ 4834 w 9959"/>
                    <a:gd name="connsiteY46" fmla="*/ 11204 h 13224"/>
                    <a:gd name="connsiteX47" fmla="*/ 4876 w 9959"/>
                    <a:gd name="connsiteY47" fmla="*/ 11469 h 13224"/>
                    <a:gd name="connsiteX48" fmla="*/ 4938 w 9959"/>
                    <a:gd name="connsiteY48" fmla="*/ 11734 h 13224"/>
                    <a:gd name="connsiteX49" fmla="*/ 4979 w 9959"/>
                    <a:gd name="connsiteY49" fmla="*/ 11977 h 13224"/>
                    <a:gd name="connsiteX50" fmla="*/ 5000 w 9959"/>
                    <a:gd name="connsiteY50" fmla="*/ 12198 h 13224"/>
                    <a:gd name="connsiteX51" fmla="*/ 5041 w 9959"/>
                    <a:gd name="connsiteY51" fmla="*/ 12385 h 13224"/>
                    <a:gd name="connsiteX52" fmla="*/ 5062 w 9959"/>
                    <a:gd name="connsiteY52" fmla="*/ 12551 h 13224"/>
                    <a:gd name="connsiteX53" fmla="*/ 5062 w 9959"/>
                    <a:gd name="connsiteY53" fmla="*/ 12672 h 13224"/>
                    <a:gd name="connsiteX54" fmla="*/ 5083 w 9959"/>
                    <a:gd name="connsiteY54" fmla="*/ 12749 h 13224"/>
                    <a:gd name="connsiteX55" fmla="*/ 5083 w 9959"/>
                    <a:gd name="connsiteY55" fmla="*/ 12782 h 13224"/>
                    <a:gd name="connsiteX56" fmla="*/ 5041 w 9959"/>
                    <a:gd name="connsiteY56" fmla="*/ 12782 h 13224"/>
                    <a:gd name="connsiteX57" fmla="*/ 4896 w 9959"/>
                    <a:gd name="connsiteY57" fmla="*/ 12805 h 13224"/>
                    <a:gd name="connsiteX58" fmla="*/ 4689 w 9959"/>
                    <a:gd name="connsiteY58" fmla="*/ 12827 h 13224"/>
                    <a:gd name="connsiteX59" fmla="*/ 4419 w 9959"/>
                    <a:gd name="connsiteY59" fmla="*/ 12871 h 13224"/>
                    <a:gd name="connsiteX60" fmla="*/ 4108 w 9959"/>
                    <a:gd name="connsiteY60" fmla="*/ 12904 h 13224"/>
                    <a:gd name="connsiteX61" fmla="*/ 3734 w 9959"/>
                    <a:gd name="connsiteY61" fmla="*/ 12959 h 13224"/>
                    <a:gd name="connsiteX62" fmla="*/ 3361 w 9959"/>
                    <a:gd name="connsiteY62" fmla="*/ 13003 h 13224"/>
                    <a:gd name="connsiteX63" fmla="*/ 2967 w 9959"/>
                    <a:gd name="connsiteY63" fmla="*/ 13047 h 13224"/>
                    <a:gd name="connsiteX64" fmla="*/ 2573 w 9959"/>
                    <a:gd name="connsiteY64" fmla="*/ 13103 h 13224"/>
                    <a:gd name="connsiteX65" fmla="*/ 2199 w 9959"/>
                    <a:gd name="connsiteY65" fmla="*/ 13136 h 13224"/>
                    <a:gd name="connsiteX66" fmla="*/ 1846 w 9959"/>
                    <a:gd name="connsiteY66" fmla="*/ 13180 h 13224"/>
                    <a:gd name="connsiteX67" fmla="*/ 1535 w 9959"/>
                    <a:gd name="connsiteY67" fmla="*/ 13202 h 13224"/>
                    <a:gd name="connsiteX68" fmla="*/ 1266 w 9959"/>
                    <a:gd name="connsiteY68" fmla="*/ 13213 h 13224"/>
                    <a:gd name="connsiteX69" fmla="*/ 1079 w 9959"/>
                    <a:gd name="connsiteY69" fmla="*/ 13224 h 13224"/>
                    <a:gd name="connsiteX70" fmla="*/ 1058 w 9959"/>
                    <a:gd name="connsiteY70" fmla="*/ 13202 h 13224"/>
                    <a:gd name="connsiteX71" fmla="*/ 1037 w 9959"/>
                    <a:gd name="connsiteY71" fmla="*/ 13125 h 13224"/>
                    <a:gd name="connsiteX72" fmla="*/ 934 w 9959"/>
                    <a:gd name="connsiteY72" fmla="*/ 12827 h 13224"/>
                    <a:gd name="connsiteX73" fmla="*/ 871 w 9959"/>
                    <a:gd name="connsiteY73" fmla="*/ 12617 h 13224"/>
                    <a:gd name="connsiteX74" fmla="*/ 788 w 9959"/>
                    <a:gd name="connsiteY74" fmla="*/ 12363 h 13224"/>
                    <a:gd name="connsiteX75" fmla="*/ 705 w 9959"/>
                    <a:gd name="connsiteY75" fmla="*/ 12076 h 13224"/>
                    <a:gd name="connsiteX76" fmla="*/ 622 w 9959"/>
                    <a:gd name="connsiteY76" fmla="*/ 11756 h 13224"/>
                    <a:gd name="connsiteX77" fmla="*/ 539 w 9959"/>
                    <a:gd name="connsiteY77" fmla="*/ 11414 h 13224"/>
                    <a:gd name="connsiteX78" fmla="*/ 436 w 9959"/>
                    <a:gd name="connsiteY78" fmla="*/ 11039 h 13224"/>
                    <a:gd name="connsiteX79" fmla="*/ 353 w 9959"/>
                    <a:gd name="connsiteY79" fmla="*/ 10641 h 13224"/>
                    <a:gd name="connsiteX80" fmla="*/ 270 w 9959"/>
                    <a:gd name="connsiteY80" fmla="*/ 10222 h 13224"/>
                    <a:gd name="connsiteX81" fmla="*/ 207 w 9959"/>
                    <a:gd name="connsiteY81" fmla="*/ 9791 h 13224"/>
                    <a:gd name="connsiteX82" fmla="*/ 145 w 9959"/>
                    <a:gd name="connsiteY82" fmla="*/ 9339 h 13224"/>
                    <a:gd name="connsiteX83" fmla="*/ 62 w 9959"/>
                    <a:gd name="connsiteY83" fmla="*/ 8875 h 13224"/>
                    <a:gd name="connsiteX84" fmla="*/ 0 w 9959"/>
                    <a:gd name="connsiteY84" fmla="*/ 7937 h 13224"/>
                    <a:gd name="connsiteX85" fmla="*/ 0 w 9959"/>
                    <a:gd name="connsiteY85" fmla="*/ 7330 h 13224"/>
                    <a:gd name="connsiteX86" fmla="*/ 0 w 9959"/>
                    <a:gd name="connsiteY86" fmla="*/ 6789 h 13224"/>
                    <a:gd name="connsiteX87" fmla="*/ 0 w 9959"/>
                    <a:gd name="connsiteY87" fmla="*/ 6303 h 13224"/>
                    <a:gd name="connsiteX88" fmla="*/ 21 w 9959"/>
                    <a:gd name="connsiteY88" fmla="*/ 5862 h 13224"/>
                    <a:gd name="connsiteX89" fmla="*/ 41 w 9959"/>
                    <a:gd name="connsiteY89" fmla="*/ 5476 h 13224"/>
                    <a:gd name="connsiteX90" fmla="*/ 62 w 9959"/>
                    <a:gd name="connsiteY90" fmla="*/ 5133 h 13224"/>
                    <a:gd name="connsiteX91" fmla="*/ 104 w 9959"/>
                    <a:gd name="connsiteY91" fmla="*/ 4835 h 13224"/>
                    <a:gd name="connsiteX92" fmla="*/ 145 w 9959"/>
                    <a:gd name="connsiteY92" fmla="*/ 4593 h 13224"/>
                    <a:gd name="connsiteX93" fmla="*/ 166 w 9959"/>
                    <a:gd name="connsiteY93" fmla="*/ 4394 h 13224"/>
                    <a:gd name="connsiteX94" fmla="*/ 207 w 9959"/>
                    <a:gd name="connsiteY94" fmla="*/ 4239 h 13224"/>
                    <a:gd name="connsiteX95" fmla="*/ 228 w 9959"/>
                    <a:gd name="connsiteY95" fmla="*/ 4129 h 13224"/>
                    <a:gd name="connsiteX96" fmla="*/ 249 w 9959"/>
                    <a:gd name="connsiteY96" fmla="*/ 4074 h 13224"/>
                    <a:gd name="connsiteX97" fmla="*/ 249 w 9959"/>
                    <a:gd name="connsiteY97" fmla="*/ 4041 h 13224"/>
                    <a:gd name="connsiteX98" fmla="*/ 2967 w 9959"/>
                    <a:gd name="connsiteY98" fmla="*/ 3809 h 13224"/>
                    <a:gd name="connsiteX99" fmla="*/ 3008 w 9959"/>
                    <a:gd name="connsiteY99" fmla="*/ 3831 h 13224"/>
                    <a:gd name="connsiteX100" fmla="*/ 3091 w 9959"/>
                    <a:gd name="connsiteY100" fmla="*/ 3864 h 13224"/>
                    <a:gd name="connsiteX101" fmla="*/ 3237 w 9959"/>
                    <a:gd name="connsiteY101" fmla="*/ 3930 h 13224"/>
                    <a:gd name="connsiteX102" fmla="*/ 3423 w 9959"/>
                    <a:gd name="connsiteY102" fmla="*/ 4019 h 13224"/>
                    <a:gd name="connsiteX103" fmla="*/ 3672 w 9959"/>
                    <a:gd name="connsiteY103" fmla="*/ 4129 h 13224"/>
                    <a:gd name="connsiteX104" fmla="*/ 3942 w 9959"/>
                    <a:gd name="connsiteY104" fmla="*/ 4262 h 13224"/>
                    <a:gd name="connsiteX105" fmla="*/ 4212 w 9959"/>
                    <a:gd name="connsiteY105" fmla="*/ 4405 h 13224"/>
                    <a:gd name="connsiteX106" fmla="*/ 4544 w 9959"/>
                    <a:gd name="connsiteY106" fmla="*/ 4549 h 13224"/>
                    <a:gd name="connsiteX107" fmla="*/ 4855 w 9959"/>
                    <a:gd name="connsiteY107" fmla="*/ 4725 h 13224"/>
                    <a:gd name="connsiteX108" fmla="*/ 5187 w 9959"/>
                    <a:gd name="connsiteY108" fmla="*/ 4902 h 13224"/>
                    <a:gd name="connsiteX109" fmla="*/ 5498 w 9959"/>
                    <a:gd name="connsiteY109" fmla="*/ 5089 h 13224"/>
                    <a:gd name="connsiteX110" fmla="*/ 5539 w 9959"/>
                    <a:gd name="connsiteY110" fmla="*/ 5078 h 13224"/>
                    <a:gd name="connsiteX111" fmla="*/ 5581 w 9959"/>
                    <a:gd name="connsiteY111" fmla="*/ 5012 h 13224"/>
                    <a:gd name="connsiteX112" fmla="*/ 5622 w 9959"/>
                    <a:gd name="connsiteY112" fmla="*/ 4902 h 13224"/>
                    <a:gd name="connsiteX113" fmla="*/ 5685 w 9959"/>
                    <a:gd name="connsiteY113" fmla="*/ 4758 h 13224"/>
                    <a:gd name="connsiteX114" fmla="*/ 5747 w 9959"/>
                    <a:gd name="connsiteY114" fmla="*/ 4582 h 13224"/>
                    <a:gd name="connsiteX115" fmla="*/ 5809 w 9959"/>
                    <a:gd name="connsiteY115" fmla="*/ 4394 h 13224"/>
                    <a:gd name="connsiteX116" fmla="*/ 5892 w 9959"/>
                    <a:gd name="connsiteY116" fmla="*/ 4184 h 13224"/>
                    <a:gd name="connsiteX117" fmla="*/ 5954 w 9959"/>
                    <a:gd name="connsiteY117" fmla="*/ 3975 h 13224"/>
                    <a:gd name="connsiteX118" fmla="*/ 6037 w 9959"/>
                    <a:gd name="connsiteY118" fmla="*/ 3765 h 13224"/>
                    <a:gd name="connsiteX119" fmla="*/ 6100 w 9959"/>
                    <a:gd name="connsiteY119" fmla="*/ 3566 h 13224"/>
                    <a:gd name="connsiteX120" fmla="*/ 6183 w 9959"/>
                    <a:gd name="connsiteY120" fmla="*/ 3390 h 13224"/>
                    <a:gd name="connsiteX121" fmla="*/ 6245 w 9959"/>
                    <a:gd name="connsiteY121" fmla="*/ 3235 h 13224"/>
                    <a:gd name="connsiteX122" fmla="*/ 6286 w 9959"/>
                    <a:gd name="connsiteY122" fmla="*/ 3235 h 13224"/>
                    <a:gd name="connsiteX123" fmla="*/ 7766 w 9959"/>
                    <a:gd name="connsiteY123" fmla="*/ 0 h 13224"/>
                    <a:gd name="connsiteX0" fmla="*/ 6312 w 10000"/>
                    <a:gd name="connsiteY0" fmla="*/ 0 h 7554"/>
                    <a:gd name="connsiteX1" fmla="*/ 10000 w 10000"/>
                    <a:gd name="connsiteY1" fmla="*/ 685 h 7554"/>
                    <a:gd name="connsiteX2" fmla="*/ 9896 w 10000"/>
                    <a:gd name="connsiteY2" fmla="*/ 910 h 7554"/>
                    <a:gd name="connsiteX3" fmla="*/ 9812 w 10000"/>
                    <a:gd name="connsiteY3" fmla="*/ 1052 h 7554"/>
                    <a:gd name="connsiteX4" fmla="*/ 9708 w 10000"/>
                    <a:gd name="connsiteY4" fmla="*/ 1236 h 7554"/>
                    <a:gd name="connsiteX5" fmla="*/ 9603 w 10000"/>
                    <a:gd name="connsiteY5" fmla="*/ 1419 h 7554"/>
                    <a:gd name="connsiteX6" fmla="*/ 9479 w 10000"/>
                    <a:gd name="connsiteY6" fmla="*/ 1636 h 7554"/>
                    <a:gd name="connsiteX7" fmla="*/ 9333 w 10000"/>
                    <a:gd name="connsiteY7" fmla="*/ 1853 h 7554"/>
                    <a:gd name="connsiteX8" fmla="*/ 9187 w 10000"/>
                    <a:gd name="connsiteY8" fmla="*/ 2087 h 7554"/>
                    <a:gd name="connsiteX9" fmla="*/ 8833 w 10000"/>
                    <a:gd name="connsiteY9" fmla="*/ 2555 h 7554"/>
                    <a:gd name="connsiteX10" fmla="*/ 8645 w 10000"/>
                    <a:gd name="connsiteY10" fmla="*/ 2788 h 7554"/>
                    <a:gd name="connsiteX11" fmla="*/ 8437 w 10000"/>
                    <a:gd name="connsiteY11" fmla="*/ 3014 h 7554"/>
                    <a:gd name="connsiteX12" fmla="*/ 8250 w 10000"/>
                    <a:gd name="connsiteY12" fmla="*/ 3231 h 7554"/>
                    <a:gd name="connsiteX13" fmla="*/ 8021 w 10000"/>
                    <a:gd name="connsiteY13" fmla="*/ 3430 h 7554"/>
                    <a:gd name="connsiteX14" fmla="*/ 7771 w 10000"/>
                    <a:gd name="connsiteY14" fmla="*/ 3606 h 7554"/>
                    <a:gd name="connsiteX15" fmla="*/ 7541 w 10000"/>
                    <a:gd name="connsiteY15" fmla="*/ 3765 h 7554"/>
                    <a:gd name="connsiteX16" fmla="*/ 7291 w 10000"/>
                    <a:gd name="connsiteY16" fmla="*/ 3907 h 7554"/>
                    <a:gd name="connsiteX17" fmla="*/ 7041 w 10000"/>
                    <a:gd name="connsiteY17" fmla="*/ 4007 h 7554"/>
                    <a:gd name="connsiteX18" fmla="*/ 6771 w 10000"/>
                    <a:gd name="connsiteY18" fmla="*/ 4082 h 7554"/>
                    <a:gd name="connsiteX19" fmla="*/ 6500 w 10000"/>
                    <a:gd name="connsiteY19" fmla="*/ 4116 h 7554"/>
                    <a:gd name="connsiteX20" fmla="*/ 6292 w 10000"/>
                    <a:gd name="connsiteY20" fmla="*/ 4116 h 7554"/>
                    <a:gd name="connsiteX21" fmla="*/ 6062 w 10000"/>
                    <a:gd name="connsiteY21" fmla="*/ 4090 h 7554"/>
                    <a:gd name="connsiteX22" fmla="*/ 5812 w 10000"/>
                    <a:gd name="connsiteY22" fmla="*/ 4040 h 7554"/>
                    <a:gd name="connsiteX23" fmla="*/ 5542 w 10000"/>
                    <a:gd name="connsiteY23" fmla="*/ 3982 h 7554"/>
                    <a:gd name="connsiteX24" fmla="*/ 5271 w 10000"/>
                    <a:gd name="connsiteY24" fmla="*/ 3907 h 7554"/>
                    <a:gd name="connsiteX25" fmla="*/ 4999 w 10000"/>
                    <a:gd name="connsiteY25" fmla="*/ 3823 h 7554"/>
                    <a:gd name="connsiteX26" fmla="*/ 4749 w 10000"/>
                    <a:gd name="connsiteY26" fmla="*/ 3740 h 7554"/>
                    <a:gd name="connsiteX27" fmla="*/ 4499 w 10000"/>
                    <a:gd name="connsiteY27" fmla="*/ 3656 h 7554"/>
                    <a:gd name="connsiteX28" fmla="*/ 4292 w 10000"/>
                    <a:gd name="connsiteY28" fmla="*/ 3581 h 7554"/>
                    <a:gd name="connsiteX29" fmla="*/ 4146 w 10000"/>
                    <a:gd name="connsiteY29" fmla="*/ 3506 h 7554"/>
                    <a:gd name="connsiteX30" fmla="*/ 4042 w 10000"/>
                    <a:gd name="connsiteY30" fmla="*/ 3456 h 7554"/>
                    <a:gd name="connsiteX31" fmla="*/ 3999 w 10000"/>
                    <a:gd name="connsiteY31" fmla="*/ 3414 h 7554"/>
                    <a:gd name="connsiteX32" fmla="*/ 3999 w 10000"/>
                    <a:gd name="connsiteY32" fmla="*/ 3439 h 7554"/>
                    <a:gd name="connsiteX33" fmla="*/ 4020 w 10000"/>
                    <a:gd name="connsiteY33" fmla="*/ 3498 h 7554"/>
                    <a:gd name="connsiteX34" fmla="*/ 4042 w 10000"/>
                    <a:gd name="connsiteY34" fmla="*/ 3589 h 7554"/>
                    <a:gd name="connsiteX35" fmla="*/ 4083 w 10000"/>
                    <a:gd name="connsiteY35" fmla="*/ 3715 h 7554"/>
                    <a:gd name="connsiteX36" fmla="*/ 4146 w 10000"/>
                    <a:gd name="connsiteY36" fmla="*/ 3864 h 7554"/>
                    <a:gd name="connsiteX37" fmla="*/ 4208 w 10000"/>
                    <a:gd name="connsiteY37" fmla="*/ 4040 h 7554"/>
                    <a:gd name="connsiteX38" fmla="*/ 4271 w 10000"/>
                    <a:gd name="connsiteY38" fmla="*/ 4240 h 7554"/>
                    <a:gd name="connsiteX39" fmla="*/ 4354 w 10000"/>
                    <a:gd name="connsiteY39" fmla="*/ 4466 h 7554"/>
                    <a:gd name="connsiteX40" fmla="*/ 4416 w 10000"/>
                    <a:gd name="connsiteY40" fmla="*/ 4699 h 7554"/>
                    <a:gd name="connsiteX41" fmla="*/ 4499 w 10000"/>
                    <a:gd name="connsiteY41" fmla="*/ 4950 h 7554"/>
                    <a:gd name="connsiteX42" fmla="*/ 4604 w 10000"/>
                    <a:gd name="connsiteY42" fmla="*/ 5208 h 7554"/>
                    <a:gd name="connsiteX43" fmla="*/ 4666 w 10000"/>
                    <a:gd name="connsiteY43" fmla="*/ 5409 h 7554"/>
                    <a:gd name="connsiteX44" fmla="*/ 4749 w 10000"/>
                    <a:gd name="connsiteY44" fmla="*/ 5609 h 7554"/>
                    <a:gd name="connsiteX45" fmla="*/ 4813 w 10000"/>
                    <a:gd name="connsiteY45" fmla="*/ 5818 h 7554"/>
                    <a:gd name="connsiteX46" fmla="*/ 4854 w 10000"/>
                    <a:gd name="connsiteY46" fmla="*/ 6026 h 7554"/>
                    <a:gd name="connsiteX47" fmla="*/ 4896 w 10000"/>
                    <a:gd name="connsiteY47" fmla="*/ 6227 h 7554"/>
                    <a:gd name="connsiteX48" fmla="*/ 4958 w 10000"/>
                    <a:gd name="connsiteY48" fmla="*/ 6427 h 7554"/>
                    <a:gd name="connsiteX49" fmla="*/ 4999 w 10000"/>
                    <a:gd name="connsiteY49" fmla="*/ 6611 h 7554"/>
                    <a:gd name="connsiteX50" fmla="*/ 5021 w 10000"/>
                    <a:gd name="connsiteY50" fmla="*/ 6778 h 7554"/>
                    <a:gd name="connsiteX51" fmla="*/ 5062 w 10000"/>
                    <a:gd name="connsiteY51" fmla="*/ 6920 h 7554"/>
                    <a:gd name="connsiteX52" fmla="*/ 5083 w 10000"/>
                    <a:gd name="connsiteY52" fmla="*/ 7045 h 7554"/>
                    <a:gd name="connsiteX53" fmla="*/ 5083 w 10000"/>
                    <a:gd name="connsiteY53" fmla="*/ 7137 h 7554"/>
                    <a:gd name="connsiteX54" fmla="*/ 5104 w 10000"/>
                    <a:gd name="connsiteY54" fmla="*/ 7195 h 7554"/>
                    <a:gd name="connsiteX55" fmla="*/ 5104 w 10000"/>
                    <a:gd name="connsiteY55" fmla="*/ 7220 h 7554"/>
                    <a:gd name="connsiteX56" fmla="*/ 5062 w 10000"/>
                    <a:gd name="connsiteY56" fmla="*/ 7220 h 7554"/>
                    <a:gd name="connsiteX57" fmla="*/ 4916 w 10000"/>
                    <a:gd name="connsiteY57" fmla="*/ 7237 h 7554"/>
                    <a:gd name="connsiteX58" fmla="*/ 4708 w 10000"/>
                    <a:gd name="connsiteY58" fmla="*/ 7254 h 7554"/>
                    <a:gd name="connsiteX59" fmla="*/ 4437 w 10000"/>
                    <a:gd name="connsiteY59" fmla="*/ 7287 h 7554"/>
                    <a:gd name="connsiteX60" fmla="*/ 4125 w 10000"/>
                    <a:gd name="connsiteY60" fmla="*/ 7312 h 7554"/>
                    <a:gd name="connsiteX61" fmla="*/ 3749 w 10000"/>
                    <a:gd name="connsiteY61" fmla="*/ 7354 h 7554"/>
                    <a:gd name="connsiteX62" fmla="*/ 3375 w 10000"/>
                    <a:gd name="connsiteY62" fmla="*/ 7387 h 7554"/>
                    <a:gd name="connsiteX63" fmla="*/ 2979 w 10000"/>
                    <a:gd name="connsiteY63" fmla="*/ 7420 h 7554"/>
                    <a:gd name="connsiteX64" fmla="*/ 2584 w 10000"/>
                    <a:gd name="connsiteY64" fmla="*/ 7462 h 7554"/>
                    <a:gd name="connsiteX65" fmla="*/ 2208 w 10000"/>
                    <a:gd name="connsiteY65" fmla="*/ 7487 h 7554"/>
                    <a:gd name="connsiteX66" fmla="*/ 1854 w 10000"/>
                    <a:gd name="connsiteY66" fmla="*/ 7521 h 7554"/>
                    <a:gd name="connsiteX67" fmla="*/ 1541 w 10000"/>
                    <a:gd name="connsiteY67" fmla="*/ 7537 h 7554"/>
                    <a:gd name="connsiteX68" fmla="*/ 1271 w 10000"/>
                    <a:gd name="connsiteY68" fmla="*/ 7546 h 7554"/>
                    <a:gd name="connsiteX69" fmla="*/ 1083 w 10000"/>
                    <a:gd name="connsiteY69" fmla="*/ 7554 h 7554"/>
                    <a:gd name="connsiteX70" fmla="*/ 1062 w 10000"/>
                    <a:gd name="connsiteY70" fmla="*/ 7537 h 7554"/>
                    <a:gd name="connsiteX71" fmla="*/ 1041 w 10000"/>
                    <a:gd name="connsiteY71" fmla="*/ 7479 h 7554"/>
                    <a:gd name="connsiteX72" fmla="*/ 938 w 10000"/>
                    <a:gd name="connsiteY72" fmla="*/ 7254 h 7554"/>
                    <a:gd name="connsiteX73" fmla="*/ 875 w 10000"/>
                    <a:gd name="connsiteY73" fmla="*/ 7095 h 7554"/>
                    <a:gd name="connsiteX74" fmla="*/ 791 w 10000"/>
                    <a:gd name="connsiteY74" fmla="*/ 6903 h 7554"/>
                    <a:gd name="connsiteX75" fmla="*/ 708 w 10000"/>
                    <a:gd name="connsiteY75" fmla="*/ 6686 h 7554"/>
                    <a:gd name="connsiteX76" fmla="*/ 625 w 10000"/>
                    <a:gd name="connsiteY76" fmla="*/ 6444 h 7554"/>
                    <a:gd name="connsiteX77" fmla="*/ 541 w 10000"/>
                    <a:gd name="connsiteY77" fmla="*/ 6185 h 7554"/>
                    <a:gd name="connsiteX78" fmla="*/ 438 w 10000"/>
                    <a:gd name="connsiteY78" fmla="*/ 5902 h 7554"/>
                    <a:gd name="connsiteX79" fmla="*/ 354 w 10000"/>
                    <a:gd name="connsiteY79" fmla="*/ 5601 h 7554"/>
                    <a:gd name="connsiteX80" fmla="*/ 271 w 10000"/>
                    <a:gd name="connsiteY80" fmla="*/ 5284 h 7554"/>
                    <a:gd name="connsiteX81" fmla="*/ 208 w 10000"/>
                    <a:gd name="connsiteY81" fmla="*/ 4958 h 7554"/>
                    <a:gd name="connsiteX82" fmla="*/ 146 w 10000"/>
                    <a:gd name="connsiteY82" fmla="*/ 4616 h 7554"/>
                    <a:gd name="connsiteX83" fmla="*/ 62 w 10000"/>
                    <a:gd name="connsiteY83" fmla="*/ 4265 h 7554"/>
                    <a:gd name="connsiteX84" fmla="*/ 0 w 10000"/>
                    <a:gd name="connsiteY84" fmla="*/ 3556 h 7554"/>
                    <a:gd name="connsiteX85" fmla="*/ 0 w 10000"/>
                    <a:gd name="connsiteY85" fmla="*/ 3097 h 7554"/>
                    <a:gd name="connsiteX86" fmla="*/ 0 w 10000"/>
                    <a:gd name="connsiteY86" fmla="*/ 2688 h 7554"/>
                    <a:gd name="connsiteX87" fmla="*/ 0 w 10000"/>
                    <a:gd name="connsiteY87" fmla="*/ 2320 h 7554"/>
                    <a:gd name="connsiteX88" fmla="*/ 21 w 10000"/>
                    <a:gd name="connsiteY88" fmla="*/ 1987 h 7554"/>
                    <a:gd name="connsiteX89" fmla="*/ 41 w 10000"/>
                    <a:gd name="connsiteY89" fmla="*/ 1695 h 7554"/>
                    <a:gd name="connsiteX90" fmla="*/ 62 w 10000"/>
                    <a:gd name="connsiteY90" fmla="*/ 1436 h 7554"/>
                    <a:gd name="connsiteX91" fmla="*/ 104 w 10000"/>
                    <a:gd name="connsiteY91" fmla="*/ 1210 h 7554"/>
                    <a:gd name="connsiteX92" fmla="*/ 146 w 10000"/>
                    <a:gd name="connsiteY92" fmla="*/ 1027 h 7554"/>
                    <a:gd name="connsiteX93" fmla="*/ 167 w 10000"/>
                    <a:gd name="connsiteY93" fmla="*/ 877 h 7554"/>
                    <a:gd name="connsiteX94" fmla="*/ 208 w 10000"/>
                    <a:gd name="connsiteY94" fmla="*/ 760 h 7554"/>
                    <a:gd name="connsiteX95" fmla="*/ 229 w 10000"/>
                    <a:gd name="connsiteY95" fmla="*/ 676 h 7554"/>
                    <a:gd name="connsiteX96" fmla="*/ 250 w 10000"/>
                    <a:gd name="connsiteY96" fmla="*/ 635 h 7554"/>
                    <a:gd name="connsiteX97" fmla="*/ 250 w 10000"/>
                    <a:gd name="connsiteY97" fmla="*/ 610 h 7554"/>
                    <a:gd name="connsiteX98" fmla="*/ 2979 w 10000"/>
                    <a:gd name="connsiteY98" fmla="*/ 434 h 7554"/>
                    <a:gd name="connsiteX99" fmla="*/ 3020 w 10000"/>
                    <a:gd name="connsiteY99" fmla="*/ 451 h 7554"/>
                    <a:gd name="connsiteX100" fmla="*/ 3104 w 10000"/>
                    <a:gd name="connsiteY100" fmla="*/ 476 h 7554"/>
                    <a:gd name="connsiteX101" fmla="*/ 3250 w 10000"/>
                    <a:gd name="connsiteY101" fmla="*/ 526 h 7554"/>
                    <a:gd name="connsiteX102" fmla="*/ 3437 w 10000"/>
                    <a:gd name="connsiteY102" fmla="*/ 593 h 7554"/>
                    <a:gd name="connsiteX103" fmla="*/ 3687 w 10000"/>
                    <a:gd name="connsiteY103" fmla="*/ 676 h 7554"/>
                    <a:gd name="connsiteX104" fmla="*/ 3958 w 10000"/>
                    <a:gd name="connsiteY104" fmla="*/ 777 h 7554"/>
                    <a:gd name="connsiteX105" fmla="*/ 4229 w 10000"/>
                    <a:gd name="connsiteY105" fmla="*/ 885 h 7554"/>
                    <a:gd name="connsiteX106" fmla="*/ 4563 w 10000"/>
                    <a:gd name="connsiteY106" fmla="*/ 994 h 7554"/>
                    <a:gd name="connsiteX107" fmla="*/ 4875 w 10000"/>
                    <a:gd name="connsiteY107" fmla="*/ 1127 h 7554"/>
                    <a:gd name="connsiteX108" fmla="*/ 5208 w 10000"/>
                    <a:gd name="connsiteY108" fmla="*/ 1261 h 7554"/>
                    <a:gd name="connsiteX109" fmla="*/ 5521 w 10000"/>
                    <a:gd name="connsiteY109" fmla="*/ 1402 h 7554"/>
                    <a:gd name="connsiteX110" fmla="*/ 5562 w 10000"/>
                    <a:gd name="connsiteY110" fmla="*/ 1394 h 7554"/>
                    <a:gd name="connsiteX111" fmla="*/ 5604 w 10000"/>
                    <a:gd name="connsiteY111" fmla="*/ 1344 h 7554"/>
                    <a:gd name="connsiteX112" fmla="*/ 5645 w 10000"/>
                    <a:gd name="connsiteY112" fmla="*/ 1261 h 7554"/>
                    <a:gd name="connsiteX113" fmla="*/ 5708 w 10000"/>
                    <a:gd name="connsiteY113" fmla="*/ 1152 h 7554"/>
                    <a:gd name="connsiteX114" fmla="*/ 5771 w 10000"/>
                    <a:gd name="connsiteY114" fmla="*/ 1019 h 7554"/>
                    <a:gd name="connsiteX115" fmla="*/ 5833 w 10000"/>
                    <a:gd name="connsiteY115" fmla="*/ 877 h 7554"/>
                    <a:gd name="connsiteX116" fmla="*/ 5916 w 10000"/>
                    <a:gd name="connsiteY116" fmla="*/ 718 h 7554"/>
                    <a:gd name="connsiteX117" fmla="*/ 5979 w 10000"/>
                    <a:gd name="connsiteY117" fmla="*/ 560 h 7554"/>
                    <a:gd name="connsiteX118" fmla="*/ 6062 w 10000"/>
                    <a:gd name="connsiteY118" fmla="*/ 401 h 7554"/>
                    <a:gd name="connsiteX119" fmla="*/ 6125 w 10000"/>
                    <a:gd name="connsiteY119" fmla="*/ 251 h 7554"/>
                    <a:gd name="connsiteX120" fmla="*/ 6208 w 10000"/>
                    <a:gd name="connsiteY120" fmla="*/ 118 h 7554"/>
                    <a:gd name="connsiteX121" fmla="*/ 6271 w 10000"/>
                    <a:gd name="connsiteY121" fmla="*/ 0 h 7554"/>
                    <a:gd name="connsiteX122" fmla="*/ 6312 w 10000"/>
                    <a:gd name="connsiteY122" fmla="*/ 0 h 7554"/>
                    <a:gd name="connsiteX0" fmla="*/ 6271 w 10000"/>
                    <a:gd name="connsiteY0" fmla="*/ 0 h 10000"/>
                    <a:gd name="connsiteX1" fmla="*/ 10000 w 10000"/>
                    <a:gd name="connsiteY1" fmla="*/ 907 h 10000"/>
                    <a:gd name="connsiteX2" fmla="*/ 9896 w 10000"/>
                    <a:gd name="connsiteY2" fmla="*/ 1205 h 10000"/>
                    <a:gd name="connsiteX3" fmla="*/ 9812 w 10000"/>
                    <a:gd name="connsiteY3" fmla="*/ 1393 h 10000"/>
                    <a:gd name="connsiteX4" fmla="*/ 9708 w 10000"/>
                    <a:gd name="connsiteY4" fmla="*/ 1636 h 10000"/>
                    <a:gd name="connsiteX5" fmla="*/ 9603 w 10000"/>
                    <a:gd name="connsiteY5" fmla="*/ 1878 h 10000"/>
                    <a:gd name="connsiteX6" fmla="*/ 9479 w 10000"/>
                    <a:gd name="connsiteY6" fmla="*/ 2166 h 10000"/>
                    <a:gd name="connsiteX7" fmla="*/ 9333 w 10000"/>
                    <a:gd name="connsiteY7" fmla="*/ 2453 h 10000"/>
                    <a:gd name="connsiteX8" fmla="*/ 9187 w 10000"/>
                    <a:gd name="connsiteY8" fmla="*/ 2763 h 10000"/>
                    <a:gd name="connsiteX9" fmla="*/ 8833 w 10000"/>
                    <a:gd name="connsiteY9" fmla="*/ 3382 h 10000"/>
                    <a:gd name="connsiteX10" fmla="*/ 8645 w 10000"/>
                    <a:gd name="connsiteY10" fmla="*/ 3691 h 10000"/>
                    <a:gd name="connsiteX11" fmla="*/ 8437 w 10000"/>
                    <a:gd name="connsiteY11" fmla="*/ 3990 h 10000"/>
                    <a:gd name="connsiteX12" fmla="*/ 8250 w 10000"/>
                    <a:gd name="connsiteY12" fmla="*/ 4277 h 10000"/>
                    <a:gd name="connsiteX13" fmla="*/ 8021 w 10000"/>
                    <a:gd name="connsiteY13" fmla="*/ 4541 h 10000"/>
                    <a:gd name="connsiteX14" fmla="*/ 7771 w 10000"/>
                    <a:gd name="connsiteY14" fmla="*/ 4774 h 10000"/>
                    <a:gd name="connsiteX15" fmla="*/ 7541 w 10000"/>
                    <a:gd name="connsiteY15" fmla="*/ 4984 h 10000"/>
                    <a:gd name="connsiteX16" fmla="*/ 7291 w 10000"/>
                    <a:gd name="connsiteY16" fmla="*/ 5172 h 10000"/>
                    <a:gd name="connsiteX17" fmla="*/ 7041 w 10000"/>
                    <a:gd name="connsiteY17" fmla="*/ 5304 h 10000"/>
                    <a:gd name="connsiteX18" fmla="*/ 6771 w 10000"/>
                    <a:gd name="connsiteY18" fmla="*/ 5404 h 10000"/>
                    <a:gd name="connsiteX19" fmla="*/ 6500 w 10000"/>
                    <a:gd name="connsiteY19" fmla="*/ 5449 h 10000"/>
                    <a:gd name="connsiteX20" fmla="*/ 6292 w 10000"/>
                    <a:gd name="connsiteY20" fmla="*/ 5449 h 10000"/>
                    <a:gd name="connsiteX21" fmla="*/ 6062 w 10000"/>
                    <a:gd name="connsiteY21" fmla="*/ 5414 h 10000"/>
                    <a:gd name="connsiteX22" fmla="*/ 5812 w 10000"/>
                    <a:gd name="connsiteY22" fmla="*/ 5348 h 10000"/>
                    <a:gd name="connsiteX23" fmla="*/ 5542 w 10000"/>
                    <a:gd name="connsiteY23" fmla="*/ 5271 h 10000"/>
                    <a:gd name="connsiteX24" fmla="*/ 5271 w 10000"/>
                    <a:gd name="connsiteY24" fmla="*/ 5172 h 10000"/>
                    <a:gd name="connsiteX25" fmla="*/ 4999 w 10000"/>
                    <a:gd name="connsiteY25" fmla="*/ 5061 h 10000"/>
                    <a:gd name="connsiteX26" fmla="*/ 4749 w 10000"/>
                    <a:gd name="connsiteY26" fmla="*/ 4951 h 10000"/>
                    <a:gd name="connsiteX27" fmla="*/ 4499 w 10000"/>
                    <a:gd name="connsiteY27" fmla="*/ 4840 h 10000"/>
                    <a:gd name="connsiteX28" fmla="*/ 4292 w 10000"/>
                    <a:gd name="connsiteY28" fmla="*/ 4741 h 10000"/>
                    <a:gd name="connsiteX29" fmla="*/ 4146 w 10000"/>
                    <a:gd name="connsiteY29" fmla="*/ 4641 h 10000"/>
                    <a:gd name="connsiteX30" fmla="*/ 4042 w 10000"/>
                    <a:gd name="connsiteY30" fmla="*/ 4575 h 10000"/>
                    <a:gd name="connsiteX31" fmla="*/ 3999 w 10000"/>
                    <a:gd name="connsiteY31" fmla="*/ 4519 h 10000"/>
                    <a:gd name="connsiteX32" fmla="*/ 3999 w 10000"/>
                    <a:gd name="connsiteY32" fmla="*/ 4553 h 10000"/>
                    <a:gd name="connsiteX33" fmla="*/ 4020 w 10000"/>
                    <a:gd name="connsiteY33" fmla="*/ 4631 h 10000"/>
                    <a:gd name="connsiteX34" fmla="*/ 4042 w 10000"/>
                    <a:gd name="connsiteY34" fmla="*/ 4751 h 10000"/>
                    <a:gd name="connsiteX35" fmla="*/ 4083 w 10000"/>
                    <a:gd name="connsiteY35" fmla="*/ 4918 h 10000"/>
                    <a:gd name="connsiteX36" fmla="*/ 4146 w 10000"/>
                    <a:gd name="connsiteY36" fmla="*/ 5115 h 10000"/>
                    <a:gd name="connsiteX37" fmla="*/ 4208 w 10000"/>
                    <a:gd name="connsiteY37" fmla="*/ 5348 h 10000"/>
                    <a:gd name="connsiteX38" fmla="*/ 4271 w 10000"/>
                    <a:gd name="connsiteY38" fmla="*/ 5613 h 10000"/>
                    <a:gd name="connsiteX39" fmla="*/ 4354 w 10000"/>
                    <a:gd name="connsiteY39" fmla="*/ 5912 h 10000"/>
                    <a:gd name="connsiteX40" fmla="*/ 4416 w 10000"/>
                    <a:gd name="connsiteY40" fmla="*/ 6221 h 10000"/>
                    <a:gd name="connsiteX41" fmla="*/ 4499 w 10000"/>
                    <a:gd name="connsiteY41" fmla="*/ 6553 h 10000"/>
                    <a:gd name="connsiteX42" fmla="*/ 4604 w 10000"/>
                    <a:gd name="connsiteY42" fmla="*/ 6894 h 10000"/>
                    <a:gd name="connsiteX43" fmla="*/ 4666 w 10000"/>
                    <a:gd name="connsiteY43" fmla="*/ 7160 h 10000"/>
                    <a:gd name="connsiteX44" fmla="*/ 4749 w 10000"/>
                    <a:gd name="connsiteY44" fmla="*/ 7425 h 10000"/>
                    <a:gd name="connsiteX45" fmla="*/ 4813 w 10000"/>
                    <a:gd name="connsiteY45" fmla="*/ 7702 h 10000"/>
                    <a:gd name="connsiteX46" fmla="*/ 4854 w 10000"/>
                    <a:gd name="connsiteY46" fmla="*/ 7977 h 10000"/>
                    <a:gd name="connsiteX47" fmla="*/ 4896 w 10000"/>
                    <a:gd name="connsiteY47" fmla="*/ 8243 h 10000"/>
                    <a:gd name="connsiteX48" fmla="*/ 4958 w 10000"/>
                    <a:gd name="connsiteY48" fmla="*/ 8508 h 10000"/>
                    <a:gd name="connsiteX49" fmla="*/ 4999 w 10000"/>
                    <a:gd name="connsiteY49" fmla="*/ 8752 h 10000"/>
                    <a:gd name="connsiteX50" fmla="*/ 5021 w 10000"/>
                    <a:gd name="connsiteY50" fmla="*/ 8973 h 10000"/>
                    <a:gd name="connsiteX51" fmla="*/ 5062 w 10000"/>
                    <a:gd name="connsiteY51" fmla="*/ 9161 h 10000"/>
                    <a:gd name="connsiteX52" fmla="*/ 5083 w 10000"/>
                    <a:gd name="connsiteY52" fmla="*/ 9326 h 10000"/>
                    <a:gd name="connsiteX53" fmla="*/ 5083 w 10000"/>
                    <a:gd name="connsiteY53" fmla="*/ 9448 h 10000"/>
                    <a:gd name="connsiteX54" fmla="*/ 5104 w 10000"/>
                    <a:gd name="connsiteY54" fmla="*/ 9525 h 10000"/>
                    <a:gd name="connsiteX55" fmla="*/ 5104 w 10000"/>
                    <a:gd name="connsiteY55" fmla="*/ 9558 h 10000"/>
                    <a:gd name="connsiteX56" fmla="*/ 5062 w 10000"/>
                    <a:gd name="connsiteY56" fmla="*/ 9558 h 10000"/>
                    <a:gd name="connsiteX57" fmla="*/ 4916 w 10000"/>
                    <a:gd name="connsiteY57" fmla="*/ 9580 h 10000"/>
                    <a:gd name="connsiteX58" fmla="*/ 4708 w 10000"/>
                    <a:gd name="connsiteY58" fmla="*/ 9603 h 10000"/>
                    <a:gd name="connsiteX59" fmla="*/ 4437 w 10000"/>
                    <a:gd name="connsiteY59" fmla="*/ 9647 h 10000"/>
                    <a:gd name="connsiteX60" fmla="*/ 4125 w 10000"/>
                    <a:gd name="connsiteY60" fmla="*/ 9680 h 10000"/>
                    <a:gd name="connsiteX61" fmla="*/ 3749 w 10000"/>
                    <a:gd name="connsiteY61" fmla="*/ 9735 h 10000"/>
                    <a:gd name="connsiteX62" fmla="*/ 3375 w 10000"/>
                    <a:gd name="connsiteY62" fmla="*/ 9779 h 10000"/>
                    <a:gd name="connsiteX63" fmla="*/ 2979 w 10000"/>
                    <a:gd name="connsiteY63" fmla="*/ 9823 h 10000"/>
                    <a:gd name="connsiteX64" fmla="*/ 2584 w 10000"/>
                    <a:gd name="connsiteY64" fmla="*/ 9878 h 10000"/>
                    <a:gd name="connsiteX65" fmla="*/ 2208 w 10000"/>
                    <a:gd name="connsiteY65" fmla="*/ 9911 h 10000"/>
                    <a:gd name="connsiteX66" fmla="*/ 1854 w 10000"/>
                    <a:gd name="connsiteY66" fmla="*/ 9956 h 10000"/>
                    <a:gd name="connsiteX67" fmla="*/ 1541 w 10000"/>
                    <a:gd name="connsiteY67" fmla="*/ 9977 h 10000"/>
                    <a:gd name="connsiteX68" fmla="*/ 1271 w 10000"/>
                    <a:gd name="connsiteY68" fmla="*/ 9989 h 10000"/>
                    <a:gd name="connsiteX69" fmla="*/ 1083 w 10000"/>
                    <a:gd name="connsiteY69" fmla="*/ 10000 h 10000"/>
                    <a:gd name="connsiteX70" fmla="*/ 1062 w 10000"/>
                    <a:gd name="connsiteY70" fmla="*/ 9977 h 10000"/>
                    <a:gd name="connsiteX71" fmla="*/ 1041 w 10000"/>
                    <a:gd name="connsiteY71" fmla="*/ 9901 h 10000"/>
                    <a:gd name="connsiteX72" fmla="*/ 938 w 10000"/>
                    <a:gd name="connsiteY72" fmla="*/ 9603 h 10000"/>
                    <a:gd name="connsiteX73" fmla="*/ 875 w 10000"/>
                    <a:gd name="connsiteY73" fmla="*/ 9392 h 10000"/>
                    <a:gd name="connsiteX74" fmla="*/ 791 w 10000"/>
                    <a:gd name="connsiteY74" fmla="*/ 9138 h 10000"/>
                    <a:gd name="connsiteX75" fmla="*/ 708 w 10000"/>
                    <a:gd name="connsiteY75" fmla="*/ 8851 h 10000"/>
                    <a:gd name="connsiteX76" fmla="*/ 625 w 10000"/>
                    <a:gd name="connsiteY76" fmla="*/ 8531 h 10000"/>
                    <a:gd name="connsiteX77" fmla="*/ 541 w 10000"/>
                    <a:gd name="connsiteY77" fmla="*/ 8188 h 10000"/>
                    <a:gd name="connsiteX78" fmla="*/ 438 w 10000"/>
                    <a:gd name="connsiteY78" fmla="*/ 7813 h 10000"/>
                    <a:gd name="connsiteX79" fmla="*/ 354 w 10000"/>
                    <a:gd name="connsiteY79" fmla="*/ 7415 h 10000"/>
                    <a:gd name="connsiteX80" fmla="*/ 271 w 10000"/>
                    <a:gd name="connsiteY80" fmla="*/ 6995 h 10000"/>
                    <a:gd name="connsiteX81" fmla="*/ 208 w 10000"/>
                    <a:gd name="connsiteY81" fmla="*/ 6563 h 10000"/>
                    <a:gd name="connsiteX82" fmla="*/ 146 w 10000"/>
                    <a:gd name="connsiteY82" fmla="*/ 6111 h 10000"/>
                    <a:gd name="connsiteX83" fmla="*/ 62 w 10000"/>
                    <a:gd name="connsiteY83" fmla="*/ 5646 h 10000"/>
                    <a:gd name="connsiteX84" fmla="*/ 0 w 10000"/>
                    <a:gd name="connsiteY84" fmla="*/ 4707 h 10000"/>
                    <a:gd name="connsiteX85" fmla="*/ 0 w 10000"/>
                    <a:gd name="connsiteY85" fmla="*/ 4100 h 10000"/>
                    <a:gd name="connsiteX86" fmla="*/ 0 w 10000"/>
                    <a:gd name="connsiteY86" fmla="*/ 3558 h 10000"/>
                    <a:gd name="connsiteX87" fmla="*/ 0 w 10000"/>
                    <a:gd name="connsiteY87" fmla="*/ 3071 h 10000"/>
                    <a:gd name="connsiteX88" fmla="*/ 21 w 10000"/>
                    <a:gd name="connsiteY88" fmla="*/ 2630 h 10000"/>
                    <a:gd name="connsiteX89" fmla="*/ 41 w 10000"/>
                    <a:gd name="connsiteY89" fmla="*/ 2244 h 10000"/>
                    <a:gd name="connsiteX90" fmla="*/ 62 w 10000"/>
                    <a:gd name="connsiteY90" fmla="*/ 1901 h 10000"/>
                    <a:gd name="connsiteX91" fmla="*/ 104 w 10000"/>
                    <a:gd name="connsiteY91" fmla="*/ 1602 h 10000"/>
                    <a:gd name="connsiteX92" fmla="*/ 146 w 10000"/>
                    <a:gd name="connsiteY92" fmla="*/ 1360 h 10000"/>
                    <a:gd name="connsiteX93" fmla="*/ 167 w 10000"/>
                    <a:gd name="connsiteY93" fmla="*/ 1161 h 10000"/>
                    <a:gd name="connsiteX94" fmla="*/ 208 w 10000"/>
                    <a:gd name="connsiteY94" fmla="*/ 1006 h 10000"/>
                    <a:gd name="connsiteX95" fmla="*/ 229 w 10000"/>
                    <a:gd name="connsiteY95" fmla="*/ 895 h 10000"/>
                    <a:gd name="connsiteX96" fmla="*/ 250 w 10000"/>
                    <a:gd name="connsiteY96" fmla="*/ 841 h 10000"/>
                    <a:gd name="connsiteX97" fmla="*/ 250 w 10000"/>
                    <a:gd name="connsiteY97" fmla="*/ 808 h 10000"/>
                    <a:gd name="connsiteX98" fmla="*/ 2979 w 10000"/>
                    <a:gd name="connsiteY98" fmla="*/ 575 h 10000"/>
                    <a:gd name="connsiteX99" fmla="*/ 3020 w 10000"/>
                    <a:gd name="connsiteY99" fmla="*/ 597 h 10000"/>
                    <a:gd name="connsiteX100" fmla="*/ 3104 w 10000"/>
                    <a:gd name="connsiteY100" fmla="*/ 630 h 10000"/>
                    <a:gd name="connsiteX101" fmla="*/ 3250 w 10000"/>
                    <a:gd name="connsiteY101" fmla="*/ 696 h 10000"/>
                    <a:gd name="connsiteX102" fmla="*/ 3437 w 10000"/>
                    <a:gd name="connsiteY102" fmla="*/ 785 h 10000"/>
                    <a:gd name="connsiteX103" fmla="*/ 3687 w 10000"/>
                    <a:gd name="connsiteY103" fmla="*/ 895 h 10000"/>
                    <a:gd name="connsiteX104" fmla="*/ 3958 w 10000"/>
                    <a:gd name="connsiteY104" fmla="*/ 1029 h 10000"/>
                    <a:gd name="connsiteX105" fmla="*/ 4229 w 10000"/>
                    <a:gd name="connsiteY105" fmla="*/ 1172 h 10000"/>
                    <a:gd name="connsiteX106" fmla="*/ 4563 w 10000"/>
                    <a:gd name="connsiteY106" fmla="*/ 1316 h 10000"/>
                    <a:gd name="connsiteX107" fmla="*/ 4875 w 10000"/>
                    <a:gd name="connsiteY107" fmla="*/ 1492 h 10000"/>
                    <a:gd name="connsiteX108" fmla="*/ 5208 w 10000"/>
                    <a:gd name="connsiteY108" fmla="*/ 1669 h 10000"/>
                    <a:gd name="connsiteX109" fmla="*/ 5521 w 10000"/>
                    <a:gd name="connsiteY109" fmla="*/ 1856 h 10000"/>
                    <a:gd name="connsiteX110" fmla="*/ 5562 w 10000"/>
                    <a:gd name="connsiteY110" fmla="*/ 1845 h 10000"/>
                    <a:gd name="connsiteX111" fmla="*/ 5604 w 10000"/>
                    <a:gd name="connsiteY111" fmla="*/ 1779 h 10000"/>
                    <a:gd name="connsiteX112" fmla="*/ 5645 w 10000"/>
                    <a:gd name="connsiteY112" fmla="*/ 1669 h 10000"/>
                    <a:gd name="connsiteX113" fmla="*/ 5708 w 10000"/>
                    <a:gd name="connsiteY113" fmla="*/ 1525 h 10000"/>
                    <a:gd name="connsiteX114" fmla="*/ 5771 w 10000"/>
                    <a:gd name="connsiteY114" fmla="*/ 1349 h 10000"/>
                    <a:gd name="connsiteX115" fmla="*/ 5833 w 10000"/>
                    <a:gd name="connsiteY115" fmla="*/ 1161 h 10000"/>
                    <a:gd name="connsiteX116" fmla="*/ 5916 w 10000"/>
                    <a:gd name="connsiteY116" fmla="*/ 950 h 10000"/>
                    <a:gd name="connsiteX117" fmla="*/ 5979 w 10000"/>
                    <a:gd name="connsiteY117" fmla="*/ 741 h 10000"/>
                    <a:gd name="connsiteX118" fmla="*/ 6062 w 10000"/>
                    <a:gd name="connsiteY118" fmla="*/ 531 h 10000"/>
                    <a:gd name="connsiteX119" fmla="*/ 6125 w 10000"/>
                    <a:gd name="connsiteY119" fmla="*/ 332 h 10000"/>
                    <a:gd name="connsiteX120" fmla="*/ 6208 w 10000"/>
                    <a:gd name="connsiteY120" fmla="*/ 156 h 10000"/>
                    <a:gd name="connsiteX121" fmla="*/ 6271 w 10000"/>
                    <a:gd name="connsiteY121" fmla="*/ 0 h 10000"/>
                    <a:gd name="connsiteX0" fmla="*/ 6271 w 10000"/>
                    <a:gd name="connsiteY0" fmla="*/ 16 h 10016"/>
                    <a:gd name="connsiteX1" fmla="*/ 10000 w 10000"/>
                    <a:gd name="connsiteY1" fmla="*/ 923 h 10016"/>
                    <a:gd name="connsiteX2" fmla="*/ 9896 w 10000"/>
                    <a:gd name="connsiteY2" fmla="*/ 1221 h 10016"/>
                    <a:gd name="connsiteX3" fmla="*/ 9812 w 10000"/>
                    <a:gd name="connsiteY3" fmla="*/ 1409 h 10016"/>
                    <a:gd name="connsiteX4" fmla="*/ 9708 w 10000"/>
                    <a:gd name="connsiteY4" fmla="*/ 1652 h 10016"/>
                    <a:gd name="connsiteX5" fmla="*/ 9603 w 10000"/>
                    <a:gd name="connsiteY5" fmla="*/ 1894 h 10016"/>
                    <a:gd name="connsiteX6" fmla="*/ 9479 w 10000"/>
                    <a:gd name="connsiteY6" fmla="*/ 2182 h 10016"/>
                    <a:gd name="connsiteX7" fmla="*/ 9333 w 10000"/>
                    <a:gd name="connsiteY7" fmla="*/ 2469 h 10016"/>
                    <a:gd name="connsiteX8" fmla="*/ 9187 w 10000"/>
                    <a:gd name="connsiteY8" fmla="*/ 2779 h 10016"/>
                    <a:gd name="connsiteX9" fmla="*/ 8833 w 10000"/>
                    <a:gd name="connsiteY9" fmla="*/ 3398 h 10016"/>
                    <a:gd name="connsiteX10" fmla="*/ 8645 w 10000"/>
                    <a:gd name="connsiteY10" fmla="*/ 3707 h 10016"/>
                    <a:gd name="connsiteX11" fmla="*/ 8437 w 10000"/>
                    <a:gd name="connsiteY11" fmla="*/ 4006 h 10016"/>
                    <a:gd name="connsiteX12" fmla="*/ 8250 w 10000"/>
                    <a:gd name="connsiteY12" fmla="*/ 4293 h 10016"/>
                    <a:gd name="connsiteX13" fmla="*/ 8021 w 10000"/>
                    <a:gd name="connsiteY13" fmla="*/ 4557 h 10016"/>
                    <a:gd name="connsiteX14" fmla="*/ 7771 w 10000"/>
                    <a:gd name="connsiteY14" fmla="*/ 4790 h 10016"/>
                    <a:gd name="connsiteX15" fmla="*/ 7541 w 10000"/>
                    <a:gd name="connsiteY15" fmla="*/ 5000 h 10016"/>
                    <a:gd name="connsiteX16" fmla="*/ 7291 w 10000"/>
                    <a:gd name="connsiteY16" fmla="*/ 5188 h 10016"/>
                    <a:gd name="connsiteX17" fmla="*/ 7041 w 10000"/>
                    <a:gd name="connsiteY17" fmla="*/ 5320 h 10016"/>
                    <a:gd name="connsiteX18" fmla="*/ 6771 w 10000"/>
                    <a:gd name="connsiteY18" fmla="*/ 5420 h 10016"/>
                    <a:gd name="connsiteX19" fmla="*/ 6500 w 10000"/>
                    <a:gd name="connsiteY19" fmla="*/ 5465 h 10016"/>
                    <a:gd name="connsiteX20" fmla="*/ 6292 w 10000"/>
                    <a:gd name="connsiteY20" fmla="*/ 5465 h 10016"/>
                    <a:gd name="connsiteX21" fmla="*/ 6062 w 10000"/>
                    <a:gd name="connsiteY21" fmla="*/ 5430 h 10016"/>
                    <a:gd name="connsiteX22" fmla="*/ 5812 w 10000"/>
                    <a:gd name="connsiteY22" fmla="*/ 5364 h 10016"/>
                    <a:gd name="connsiteX23" fmla="*/ 5542 w 10000"/>
                    <a:gd name="connsiteY23" fmla="*/ 5287 h 10016"/>
                    <a:gd name="connsiteX24" fmla="*/ 5271 w 10000"/>
                    <a:gd name="connsiteY24" fmla="*/ 5188 h 10016"/>
                    <a:gd name="connsiteX25" fmla="*/ 4999 w 10000"/>
                    <a:gd name="connsiteY25" fmla="*/ 5077 h 10016"/>
                    <a:gd name="connsiteX26" fmla="*/ 4749 w 10000"/>
                    <a:gd name="connsiteY26" fmla="*/ 4967 h 10016"/>
                    <a:gd name="connsiteX27" fmla="*/ 4499 w 10000"/>
                    <a:gd name="connsiteY27" fmla="*/ 4856 h 10016"/>
                    <a:gd name="connsiteX28" fmla="*/ 4292 w 10000"/>
                    <a:gd name="connsiteY28" fmla="*/ 4757 h 10016"/>
                    <a:gd name="connsiteX29" fmla="*/ 4146 w 10000"/>
                    <a:gd name="connsiteY29" fmla="*/ 4657 h 10016"/>
                    <a:gd name="connsiteX30" fmla="*/ 4042 w 10000"/>
                    <a:gd name="connsiteY30" fmla="*/ 4591 h 10016"/>
                    <a:gd name="connsiteX31" fmla="*/ 3999 w 10000"/>
                    <a:gd name="connsiteY31" fmla="*/ 4535 h 10016"/>
                    <a:gd name="connsiteX32" fmla="*/ 3999 w 10000"/>
                    <a:gd name="connsiteY32" fmla="*/ 4569 h 10016"/>
                    <a:gd name="connsiteX33" fmla="*/ 4020 w 10000"/>
                    <a:gd name="connsiteY33" fmla="*/ 4647 h 10016"/>
                    <a:gd name="connsiteX34" fmla="*/ 4042 w 10000"/>
                    <a:gd name="connsiteY34" fmla="*/ 4767 h 10016"/>
                    <a:gd name="connsiteX35" fmla="*/ 4083 w 10000"/>
                    <a:gd name="connsiteY35" fmla="*/ 4934 h 10016"/>
                    <a:gd name="connsiteX36" fmla="*/ 4146 w 10000"/>
                    <a:gd name="connsiteY36" fmla="*/ 5131 h 10016"/>
                    <a:gd name="connsiteX37" fmla="*/ 4208 w 10000"/>
                    <a:gd name="connsiteY37" fmla="*/ 5364 h 10016"/>
                    <a:gd name="connsiteX38" fmla="*/ 4271 w 10000"/>
                    <a:gd name="connsiteY38" fmla="*/ 5629 h 10016"/>
                    <a:gd name="connsiteX39" fmla="*/ 4354 w 10000"/>
                    <a:gd name="connsiteY39" fmla="*/ 5928 h 10016"/>
                    <a:gd name="connsiteX40" fmla="*/ 4416 w 10000"/>
                    <a:gd name="connsiteY40" fmla="*/ 6237 h 10016"/>
                    <a:gd name="connsiteX41" fmla="*/ 4499 w 10000"/>
                    <a:gd name="connsiteY41" fmla="*/ 6569 h 10016"/>
                    <a:gd name="connsiteX42" fmla="*/ 4604 w 10000"/>
                    <a:gd name="connsiteY42" fmla="*/ 6910 h 10016"/>
                    <a:gd name="connsiteX43" fmla="*/ 4666 w 10000"/>
                    <a:gd name="connsiteY43" fmla="*/ 7176 h 10016"/>
                    <a:gd name="connsiteX44" fmla="*/ 4749 w 10000"/>
                    <a:gd name="connsiteY44" fmla="*/ 7441 h 10016"/>
                    <a:gd name="connsiteX45" fmla="*/ 4813 w 10000"/>
                    <a:gd name="connsiteY45" fmla="*/ 7718 h 10016"/>
                    <a:gd name="connsiteX46" fmla="*/ 4854 w 10000"/>
                    <a:gd name="connsiteY46" fmla="*/ 7993 h 10016"/>
                    <a:gd name="connsiteX47" fmla="*/ 4896 w 10000"/>
                    <a:gd name="connsiteY47" fmla="*/ 8259 h 10016"/>
                    <a:gd name="connsiteX48" fmla="*/ 4958 w 10000"/>
                    <a:gd name="connsiteY48" fmla="*/ 8524 h 10016"/>
                    <a:gd name="connsiteX49" fmla="*/ 4999 w 10000"/>
                    <a:gd name="connsiteY49" fmla="*/ 8768 h 10016"/>
                    <a:gd name="connsiteX50" fmla="*/ 5021 w 10000"/>
                    <a:gd name="connsiteY50" fmla="*/ 8989 h 10016"/>
                    <a:gd name="connsiteX51" fmla="*/ 5062 w 10000"/>
                    <a:gd name="connsiteY51" fmla="*/ 9177 h 10016"/>
                    <a:gd name="connsiteX52" fmla="*/ 5083 w 10000"/>
                    <a:gd name="connsiteY52" fmla="*/ 9342 h 10016"/>
                    <a:gd name="connsiteX53" fmla="*/ 5083 w 10000"/>
                    <a:gd name="connsiteY53" fmla="*/ 9464 h 10016"/>
                    <a:gd name="connsiteX54" fmla="*/ 5104 w 10000"/>
                    <a:gd name="connsiteY54" fmla="*/ 9541 h 10016"/>
                    <a:gd name="connsiteX55" fmla="*/ 5104 w 10000"/>
                    <a:gd name="connsiteY55" fmla="*/ 9574 h 10016"/>
                    <a:gd name="connsiteX56" fmla="*/ 5062 w 10000"/>
                    <a:gd name="connsiteY56" fmla="*/ 9574 h 10016"/>
                    <a:gd name="connsiteX57" fmla="*/ 4916 w 10000"/>
                    <a:gd name="connsiteY57" fmla="*/ 9596 h 10016"/>
                    <a:gd name="connsiteX58" fmla="*/ 4708 w 10000"/>
                    <a:gd name="connsiteY58" fmla="*/ 9619 h 10016"/>
                    <a:gd name="connsiteX59" fmla="*/ 4437 w 10000"/>
                    <a:gd name="connsiteY59" fmla="*/ 9663 h 10016"/>
                    <a:gd name="connsiteX60" fmla="*/ 4125 w 10000"/>
                    <a:gd name="connsiteY60" fmla="*/ 9696 h 10016"/>
                    <a:gd name="connsiteX61" fmla="*/ 3749 w 10000"/>
                    <a:gd name="connsiteY61" fmla="*/ 9751 h 10016"/>
                    <a:gd name="connsiteX62" fmla="*/ 3375 w 10000"/>
                    <a:gd name="connsiteY62" fmla="*/ 9795 h 10016"/>
                    <a:gd name="connsiteX63" fmla="*/ 2979 w 10000"/>
                    <a:gd name="connsiteY63" fmla="*/ 9839 h 10016"/>
                    <a:gd name="connsiteX64" fmla="*/ 2584 w 10000"/>
                    <a:gd name="connsiteY64" fmla="*/ 9894 h 10016"/>
                    <a:gd name="connsiteX65" fmla="*/ 2208 w 10000"/>
                    <a:gd name="connsiteY65" fmla="*/ 9927 h 10016"/>
                    <a:gd name="connsiteX66" fmla="*/ 1854 w 10000"/>
                    <a:gd name="connsiteY66" fmla="*/ 9972 h 10016"/>
                    <a:gd name="connsiteX67" fmla="*/ 1541 w 10000"/>
                    <a:gd name="connsiteY67" fmla="*/ 9993 h 10016"/>
                    <a:gd name="connsiteX68" fmla="*/ 1271 w 10000"/>
                    <a:gd name="connsiteY68" fmla="*/ 10005 h 10016"/>
                    <a:gd name="connsiteX69" fmla="*/ 1083 w 10000"/>
                    <a:gd name="connsiteY69" fmla="*/ 10016 h 10016"/>
                    <a:gd name="connsiteX70" fmla="*/ 1062 w 10000"/>
                    <a:gd name="connsiteY70" fmla="*/ 9993 h 10016"/>
                    <a:gd name="connsiteX71" fmla="*/ 1041 w 10000"/>
                    <a:gd name="connsiteY71" fmla="*/ 9917 h 10016"/>
                    <a:gd name="connsiteX72" fmla="*/ 938 w 10000"/>
                    <a:gd name="connsiteY72" fmla="*/ 9619 h 10016"/>
                    <a:gd name="connsiteX73" fmla="*/ 875 w 10000"/>
                    <a:gd name="connsiteY73" fmla="*/ 9408 h 10016"/>
                    <a:gd name="connsiteX74" fmla="*/ 791 w 10000"/>
                    <a:gd name="connsiteY74" fmla="*/ 9154 h 10016"/>
                    <a:gd name="connsiteX75" fmla="*/ 708 w 10000"/>
                    <a:gd name="connsiteY75" fmla="*/ 8867 h 10016"/>
                    <a:gd name="connsiteX76" fmla="*/ 625 w 10000"/>
                    <a:gd name="connsiteY76" fmla="*/ 8547 h 10016"/>
                    <a:gd name="connsiteX77" fmla="*/ 541 w 10000"/>
                    <a:gd name="connsiteY77" fmla="*/ 8204 h 10016"/>
                    <a:gd name="connsiteX78" fmla="*/ 438 w 10000"/>
                    <a:gd name="connsiteY78" fmla="*/ 7829 h 10016"/>
                    <a:gd name="connsiteX79" fmla="*/ 354 w 10000"/>
                    <a:gd name="connsiteY79" fmla="*/ 7431 h 10016"/>
                    <a:gd name="connsiteX80" fmla="*/ 271 w 10000"/>
                    <a:gd name="connsiteY80" fmla="*/ 7011 h 10016"/>
                    <a:gd name="connsiteX81" fmla="*/ 208 w 10000"/>
                    <a:gd name="connsiteY81" fmla="*/ 6579 h 10016"/>
                    <a:gd name="connsiteX82" fmla="*/ 146 w 10000"/>
                    <a:gd name="connsiteY82" fmla="*/ 6127 h 10016"/>
                    <a:gd name="connsiteX83" fmla="*/ 62 w 10000"/>
                    <a:gd name="connsiteY83" fmla="*/ 5662 h 10016"/>
                    <a:gd name="connsiteX84" fmla="*/ 0 w 10000"/>
                    <a:gd name="connsiteY84" fmla="*/ 4723 h 10016"/>
                    <a:gd name="connsiteX85" fmla="*/ 0 w 10000"/>
                    <a:gd name="connsiteY85" fmla="*/ 4116 h 10016"/>
                    <a:gd name="connsiteX86" fmla="*/ 0 w 10000"/>
                    <a:gd name="connsiteY86" fmla="*/ 3574 h 10016"/>
                    <a:gd name="connsiteX87" fmla="*/ 0 w 10000"/>
                    <a:gd name="connsiteY87" fmla="*/ 3087 h 10016"/>
                    <a:gd name="connsiteX88" fmla="*/ 21 w 10000"/>
                    <a:gd name="connsiteY88" fmla="*/ 2646 h 10016"/>
                    <a:gd name="connsiteX89" fmla="*/ 41 w 10000"/>
                    <a:gd name="connsiteY89" fmla="*/ 2260 h 10016"/>
                    <a:gd name="connsiteX90" fmla="*/ 62 w 10000"/>
                    <a:gd name="connsiteY90" fmla="*/ 1917 h 10016"/>
                    <a:gd name="connsiteX91" fmla="*/ 104 w 10000"/>
                    <a:gd name="connsiteY91" fmla="*/ 1618 h 10016"/>
                    <a:gd name="connsiteX92" fmla="*/ 146 w 10000"/>
                    <a:gd name="connsiteY92" fmla="*/ 1376 h 10016"/>
                    <a:gd name="connsiteX93" fmla="*/ 167 w 10000"/>
                    <a:gd name="connsiteY93" fmla="*/ 1177 h 10016"/>
                    <a:gd name="connsiteX94" fmla="*/ 208 w 10000"/>
                    <a:gd name="connsiteY94" fmla="*/ 1022 h 10016"/>
                    <a:gd name="connsiteX95" fmla="*/ 229 w 10000"/>
                    <a:gd name="connsiteY95" fmla="*/ 911 h 10016"/>
                    <a:gd name="connsiteX96" fmla="*/ 250 w 10000"/>
                    <a:gd name="connsiteY96" fmla="*/ 857 h 10016"/>
                    <a:gd name="connsiteX97" fmla="*/ 250 w 10000"/>
                    <a:gd name="connsiteY97" fmla="*/ 824 h 10016"/>
                    <a:gd name="connsiteX98" fmla="*/ 2979 w 10000"/>
                    <a:gd name="connsiteY98" fmla="*/ 591 h 10016"/>
                    <a:gd name="connsiteX99" fmla="*/ 3020 w 10000"/>
                    <a:gd name="connsiteY99" fmla="*/ 613 h 10016"/>
                    <a:gd name="connsiteX100" fmla="*/ 3104 w 10000"/>
                    <a:gd name="connsiteY100" fmla="*/ 646 h 10016"/>
                    <a:gd name="connsiteX101" fmla="*/ 3250 w 10000"/>
                    <a:gd name="connsiteY101" fmla="*/ 712 h 10016"/>
                    <a:gd name="connsiteX102" fmla="*/ 3437 w 10000"/>
                    <a:gd name="connsiteY102" fmla="*/ 801 h 10016"/>
                    <a:gd name="connsiteX103" fmla="*/ 3687 w 10000"/>
                    <a:gd name="connsiteY103" fmla="*/ 911 h 10016"/>
                    <a:gd name="connsiteX104" fmla="*/ 3958 w 10000"/>
                    <a:gd name="connsiteY104" fmla="*/ 1045 h 10016"/>
                    <a:gd name="connsiteX105" fmla="*/ 4229 w 10000"/>
                    <a:gd name="connsiteY105" fmla="*/ 1188 h 10016"/>
                    <a:gd name="connsiteX106" fmla="*/ 4563 w 10000"/>
                    <a:gd name="connsiteY106" fmla="*/ 1332 h 10016"/>
                    <a:gd name="connsiteX107" fmla="*/ 4875 w 10000"/>
                    <a:gd name="connsiteY107" fmla="*/ 1508 h 10016"/>
                    <a:gd name="connsiteX108" fmla="*/ 5208 w 10000"/>
                    <a:gd name="connsiteY108" fmla="*/ 1685 h 10016"/>
                    <a:gd name="connsiteX109" fmla="*/ 5521 w 10000"/>
                    <a:gd name="connsiteY109" fmla="*/ 1872 h 10016"/>
                    <a:gd name="connsiteX110" fmla="*/ 5562 w 10000"/>
                    <a:gd name="connsiteY110" fmla="*/ 1861 h 10016"/>
                    <a:gd name="connsiteX111" fmla="*/ 5604 w 10000"/>
                    <a:gd name="connsiteY111" fmla="*/ 1795 h 10016"/>
                    <a:gd name="connsiteX112" fmla="*/ 5645 w 10000"/>
                    <a:gd name="connsiteY112" fmla="*/ 1685 h 10016"/>
                    <a:gd name="connsiteX113" fmla="*/ 5708 w 10000"/>
                    <a:gd name="connsiteY113" fmla="*/ 1541 h 10016"/>
                    <a:gd name="connsiteX114" fmla="*/ 5771 w 10000"/>
                    <a:gd name="connsiteY114" fmla="*/ 1365 h 10016"/>
                    <a:gd name="connsiteX115" fmla="*/ 5833 w 10000"/>
                    <a:gd name="connsiteY115" fmla="*/ 1177 h 10016"/>
                    <a:gd name="connsiteX116" fmla="*/ 5916 w 10000"/>
                    <a:gd name="connsiteY116" fmla="*/ 966 h 10016"/>
                    <a:gd name="connsiteX117" fmla="*/ 5979 w 10000"/>
                    <a:gd name="connsiteY117" fmla="*/ 757 h 10016"/>
                    <a:gd name="connsiteX118" fmla="*/ 6062 w 10000"/>
                    <a:gd name="connsiteY118" fmla="*/ 547 h 10016"/>
                    <a:gd name="connsiteX119" fmla="*/ 6125 w 10000"/>
                    <a:gd name="connsiteY119" fmla="*/ 348 h 10016"/>
                    <a:gd name="connsiteX120" fmla="*/ 6271 w 10000"/>
                    <a:gd name="connsiteY120" fmla="*/ 16 h 10016"/>
                    <a:gd name="connsiteX0" fmla="*/ 6125 w 10000"/>
                    <a:gd name="connsiteY0" fmla="*/ 0 h 9668"/>
                    <a:gd name="connsiteX1" fmla="*/ 10000 w 10000"/>
                    <a:gd name="connsiteY1" fmla="*/ 575 h 9668"/>
                    <a:gd name="connsiteX2" fmla="*/ 9896 w 10000"/>
                    <a:gd name="connsiteY2" fmla="*/ 873 h 9668"/>
                    <a:gd name="connsiteX3" fmla="*/ 9812 w 10000"/>
                    <a:gd name="connsiteY3" fmla="*/ 1061 h 9668"/>
                    <a:gd name="connsiteX4" fmla="*/ 9708 w 10000"/>
                    <a:gd name="connsiteY4" fmla="*/ 1304 h 9668"/>
                    <a:gd name="connsiteX5" fmla="*/ 9603 w 10000"/>
                    <a:gd name="connsiteY5" fmla="*/ 1546 h 9668"/>
                    <a:gd name="connsiteX6" fmla="*/ 9479 w 10000"/>
                    <a:gd name="connsiteY6" fmla="*/ 1834 h 9668"/>
                    <a:gd name="connsiteX7" fmla="*/ 9333 w 10000"/>
                    <a:gd name="connsiteY7" fmla="*/ 2121 h 9668"/>
                    <a:gd name="connsiteX8" fmla="*/ 9187 w 10000"/>
                    <a:gd name="connsiteY8" fmla="*/ 2431 h 9668"/>
                    <a:gd name="connsiteX9" fmla="*/ 8833 w 10000"/>
                    <a:gd name="connsiteY9" fmla="*/ 3050 h 9668"/>
                    <a:gd name="connsiteX10" fmla="*/ 8645 w 10000"/>
                    <a:gd name="connsiteY10" fmla="*/ 3359 h 9668"/>
                    <a:gd name="connsiteX11" fmla="*/ 8437 w 10000"/>
                    <a:gd name="connsiteY11" fmla="*/ 3658 h 9668"/>
                    <a:gd name="connsiteX12" fmla="*/ 8250 w 10000"/>
                    <a:gd name="connsiteY12" fmla="*/ 3945 h 9668"/>
                    <a:gd name="connsiteX13" fmla="*/ 8021 w 10000"/>
                    <a:gd name="connsiteY13" fmla="*/ 4209 h 9668"/>
                    <a:gd name="connsiteX14" fmla="*/ 7771 w 10000"/>
                    <a:gd name="connsiteY14" fmla="*/ 4442 h 9668"/>
                    <a:gd name="connsiteX15" fmla="*/ 7541 w 10000"/>
                    <a:gd name="connsiteY15" fmla="*/ 4652 h 9668"/>
                    <a:gd name="connsiteX16" fmla="*/ 7291 w 10000"/>
                    <a:gd name="connsiteY16" fmla="*/ 4840 h 9668"/>
                    <a:gd name="connsiteX17" fmla="*/ 7041 w 10000"/>
                    <a:gd name="connsiteY17" fmla="*/ 4972 h 9668"/>
                    <a:gd name="connsiteX18" fmla="*/ 6771 w 10000"/>
                    <a:gd name="connsiteY18" fmla="*/ 5072 h 9668"/>
                    <a:gd name="connsiteX19" fmla="*/ 6500 w 10000"/>
                    <a:gd name="connsiteY19" fmla="*/ 5117 h 9668"/>
                    <a:gd name="connsiteX20" fmla="*/ 6292 w 10000"/>
                    <a:gd name="connsiteY20" fmla="*/ 5117 h 9668"/>
                    <a:gd name="connsiteX21" fmla="*/ 6062 w 10000"/>
                    <a:gd name="connsiteY21" fmla="*/ 5082 h 9668"/>
                    <a:gd name="connsiteX22" fmla="*/ 5812 w 10000"/>
                    <a:gd name="connsiteY22" fmla="*/ 5016 h 9668"/>
                    <a:gd name="connsiteX23" fmla="*/ 5542 w 10000"/>
                    <a:gd name="connsiteY23" fmla="*/ 4939 h 9668"/>
                    <a:gd name="connsiteX24" fmla="*/ 5271 w 10000"/>
                    <a:gd name="connsiteY24" fmla="*/ 4840 h 9668"/>
                    <a:gd name="connsiteX25" fmla="*/ 4999 w 10000"/>
                    <a:gd name="connsiteY25" fmla="*/ 4729 h 9668"/>
                    <a:gd name="connsiteX26" fmla="*/ 4749 w 10000"/>
                    <a:gd name="connsiteY26" fmla="*/ 4619 h 9668"/>
                    <a:gd name="connsiteX27" fmla="*/ 4499 w 10000"/>
                    <a:gd name="connsiteY27" fmla="*/ 4508 h 9668"/>
                    <a:gd name="connsiteX28" fmla="*/ 4292 w 10000"/>
                    <a:gd name="connsiteY28" fmla="*/ 4409 h 9668"/>
                    <a:gd name="connsiteX29" fmla="*/ 4146 w 10000"/>
                    <a:gd name="connsiteY29" fmla="*/ 4309 h 9668"/>
                    <a:gd name="connsiteX30" fmla="*/ 4042 w 10000"/>
                    <a:gd name="connsiteY30" fmla="*/ 4243 h 9668"/>
                    <a:gd name="connsiteX31" fmla="*/ 3999 w 10000"/>
                    <a:gd name="connsiteY31" fmla="*/ 4187 h 9668"/>
                    <a:gd name="connsiteX32" fmla="*/ 3999 w 10000"/>
                    <a:gd name="connsiteY32" fmla="*/ 4221 h 9668"/>
                    <a:gd name="connsiteX33" fmla="*/ 4020 w 10000"/>
                    <a:gd name="connsiteY33" fmla="*/ 4299 h 9668"/>
                    <a:gd name="connsiteX34" fmla="*/ 4042 w 10000"/>
                    <a:gd name="connsiteY34" fmla="*/ 4419 h 9668"/>
                    <a:gd name="connsiteX35" fmla="*/ 4083 w 10000"/>
                    <a:gd name="connsiteY35" fmla="*/ 4586 h 9668"/>
                    <a:gd name="connsiteX36" fmla="*/ 4146 w 10000"/>
                    <a:gd name="connsiteY36" fmla="*/ 4783 h 9668"/>
                    <a:gd name="connsiteX37" fmla="*/ 4208 w 10000"/>
                    <a:gd name="connsiteY37" fmla="*/ 5016 h 9668"/>
                    <a:gd name="connsiteX38" fmla="*/ 4271 w 10000"/>
                    <a:gd name="connsiteY38" fmla="*/ 5281 h 9668"/>
                    <a:gd name="connsiteX39" fmla="*/ 4354 w 10000"/>
                    <a:gd name="connsiteY39" fmla="*/ 5580 h 9668"/>
                    <a:gd name="connsiteX40" fmla="*/ 4416 w 10000"/>
                    <a:gd name="connsiteY40" fmla="*/ 5889 h 9668"/>
                    <a:gd name="connsiteX41" fmla="*/ 4499 w 10000"/>
                    <a:gd name="connsiteY41" fmla="*/ 6221 h 9668"/>
                    <a:gd name="connsiteX42" fmla="*/ 4604 w 10000"/>
                    <a:gd name="connsiteY42" fmla="*/ 6562 h 9668"/>
                    <a:gd name="connsiteX43" fmla="*/ 4666 w 10000"/>
                    <a:gd name="connsiteY43" fmla="*/ 6828 h 9668"/>
                    <a:gd name="connsiteX44" fmla="*/ 4749 w 10000"/>
                    <a:gd name="connsiteY44" fmla="*/ 7093 h 9668"/>
                    <a:gd name="connsiteX45" fmla="*/ 4813 w 10000"/>
                    <a:gd name="connsiteY45" fmla="*/ 7370 h 9668"/>
                    <a:gd name="connsiteX46" fmla="*/ 4854 w 10000"/>
                    <a:gd name="connsiteY46" fmla="*/ 7645 h 9668"/>
                    <a:gd name="connsiteX47" fmla="*/ 4896 w 10000"/>
                    <a:gd name="connsiteY47" fmla="*/ 7911 h 9668"/>
                    <a:gd name="connsiteX48" fmla="*/ 4958 w 10000"/>
                    <a:gd name="connsiteY48" fmla="*/ 8176 h 9668"/>
                    <a:gd name="connsiteX49" fmla="*/ 4999 w 10000"/>
                    <a:gd name="connsiteY49" fmla="*/ 8420 h 9668"/>
                    <a:gd name="connsiteX50" fmla="*/ 5021 w 10000"/>
                    <a:gd name="connsiteY50" fmla="*/ 8641 h 9668"/>
                    <a:gd name="connsiteX51" fmla="*/ 5062 w 10000"/>
                    <a:gd name="connsiteY51" fmla="*/ 8829 h 9668"/>
                    <a:gd name="connsiteX52" fmla="*/ 5083 w 10000"/>
                    <a:gd name="connsiteY52" fmla="*/ 8994 h 9668"/>
                    <a:gd name="connsiteX53" fmla="*/ 5083 w 10000"/>
                    <a:gd name="connsiteY53" fmla="*/ 9116 h 9668"/>
                    <a:gd name="connsiteX54" fmla="*/ 5104 w 10000"/>
                    <a:gd name="connsiteY54" fmla="*/ 9193 h 9668"/>
                    <a:gd name="connsiteX55" fmla="*/ 5104 w 10000"/>
                    <a:gd name="connsiteY55" fmla="*/ 9226 h 9668"/>
                    <a:gd name="connsiteX56" fmla="*/ 5062 w 10000"/>
                    <a:gd name="connsiteY56" fmla="*/ 9226 h 9668"/>
                    <a:gd name="connsiteX57" fmla="*/ 4916 w 10000"/>
                    <a:gd name="connsiteY57" fmla="*/ 9248 h 9668"/>
                    <a:gd name="connsiteX58" fmla="*/ 4708 w 10000"/>
                    <a:gd name="connsiteY58" fmla="*/ 9271 h 9668"/>
                    <a:gd name="connsiteX59" fmla="*/ 4437 w 10000"/>
                    <a:gd name="connsiteY59" fmla="*/ 9315 h 9668"/>
                    <a:gd name="connsiteX60" fmla="*/ 4125 w 10000"/>
                    <a:gd name="connsiteY60" fmla="*/ 9348 h 9668"/>
                    <a:gd name="connsiteX61" fmla="*/ 3749 w 10000"/>
                    <a:gd name="connsiteY61" fmla="*/ 9403 h 9668"/>
                    <a:gd name="connsiteX62" fmla="*/ 3375 w 10000"/>
                    <a:gd name="connsiteY62" fmla="*/ 9447 h 9668"/>
                    <a:gd name="connsiteX63" fmla="*/ 2979 w 10000"/>
                    <a:gd name="connsiteY63" fmla="*/ 9491 h 9668"/>
                    <a:gd name="connsiteX64" fmla="*/ 2584 w 10000"/>
                    <a:gd name="connsiteY64" fmla="*/ 9546 h 9668"/>
                    <a:gd name="connsiteX65" fmla="*/ 2208 w 10000"/>
                    <a:gd name="connsiteY65" fmla="*/ 9579 h 9668"/>
                    <a:gd name="connsiteX66" fmla="*/ 1854 w 10000"/>
                    <a:gd name="connsiteY66" fmla="*/ 9624 h 9668"/>
                    <a:gd name="connsiteX67" fmla="*/ 1541 w 10000"/>
                    <a:gd name="connsiteY67" fmla="*/ 9645 h 9668"/>
                    <a:gd name="connsiteX68" fmla="*/ 1271 w 10000"/>
                    <a:gd name="connsiteY68" fmla="*/ 9657 h 9668"/>
                    <a:gd name="connsiteX69" fmla="*/ 1083 w 10000"/>
                    <a:gd name="connsiteY69" fmla="*/ 9668 h 9668"/>
                    <a:gd name="connsiteX70" fmla="*/ 1062 w 10000"/>
                    <a:gd name="connsiteY70" fmla="*/ 9645 h 9668"/>
                    <a:gd name="connsiteX71" fmla="*/ 1041 w 10000"/>
                    <a:gd name="connsiteY71" fmla="*/ 9569 h 9668"/>
                    <a:gd name="connsiteX72" fmla="*/ 938 w 10000"/>
                    <a:gd name="connsiteY72" fmla="*/ 9271 h 9668"/>
                    <a:gd name="connsiteX73" fmla="*/ 875 w 10000"/>
                    <a:gd name="connsiteY73" fmla="*/ 9060 h 9668"/>
                    <a:gd name="connsiteX74" fmla="*/ 791 w 10000"/>
                    <a:gd name="connsiteY74" fmla="*/ 8806 h 9668"/>
                    <a:gd name="connsiteX75" fmla="*/ 708 w 10000"/>
                    <a:gd name="connsiteY75" fmla="*/ 8519 h 9668"/>
                    <a:gd name="connsiteX76" fmla="*/ 625 w 10000"/>
                    <a:gd name="connsiteY76" fmla="*/ 8199 h 9668"/>
                    <a:gd name="connsiteX77" fmla="*/ 541 w 10000"/>
                    <a:gd name="connsiteY77" fmla="*/ 7856 h 9668"/>
                    <a:gd name="connsiteX78" fmla="*/ 438 w 10000"/>
                    <a:gd name="connsiteY78" fmla="*/ 7481 h 9668"/>
                    <a:gd name="connsiteX79" fmla="*/ 354 w 10000"/>
                    <a:gd name="connsiteY79" fmla="*/ 7083 h 9668"/>
                    <a:gd name="connsiteX80" fmla="*/ 271 w 10000"/>
                    <a:gd name="connsiteY80" fmla="*/ 6663 h 9668"/>
                    <a:gd name="connsiteX81" fmla="*/ 208 w 10000"/>
                    <a:gd name="connsiteY81" fmla="*/ 6231 h 9668"/>
                    <a:gd name="connsiteX82" fmla="*/ 146 w 10000"/>
                    <a:gd name="connsiteY82" fmla="*/ 5779 h 9668"/>
                    <a:gd name="connsiteX83" fmla="*/ 62 w 10000"/>
                    <a:gd name="connsiteY83" fmla="*/ 5314 h 9668"/>
                    <a:gd name="connsiteX84" fmla="*/ 0 w 10000"/>
                    <a:gd name="connsiteY84" fmla="*/ 4375 h 9668"/>
                    <a:gd name="connsiteX85" fmla="*/ 0 w 10000"/>
                    <a:gd name="connsiteY85" fmla="*/ 3768 h 9668"/>
                    <a:gd name="connsiteX86" fmla="*/ 0 w 10000"/>
                    <a:gd name="connsiteY86" fmla="*/ 3226 h 9668"/>
                    <a:gd name="connsiteX87" fmla="*/ 0 w 10000"/>
                    <a:gd name="connsiteY87" fmla="*/ 2739 h 9668"/>
                    <a:gd name="connsiteX88" fmla="*/ 21 w 10000"/>
                    <a:gd name="connsiteY88" fmla="*/ 2298 h 9668"/>
                    <a:gd name="connsiteX89" fmla="*/ 41 w 10000"/>
                    <a:gd name="connsiteY89" fmla="*/ 1912 h 9668"/>
                    <a:gd name="connsiteX90" fmla="*/ 62 w 10000"/>
                    <a:gd name="connsiteY90" fmla="*/ 1569 h 9668"/>
                    <a:gd name="connsiteX91" fmla="*/ 104 w 10000"/>
                    <a:gd name="connsiteY91" fmla="*/ 1270 h 9668"/>
                    <a:gd name="connsiteX92" fmla="*/ 146 w 10000"/>
                    <a:gd name="connsiteY92" fmla="*/ 1028 h 9668"/>
                    <a:gd name="connsiteX93" fmla="*/ 167 w 10000"/>
                    <a:gd name="connsiteY93" fmla="*/ 829 h 9668"/>
                    <a:gd name="connsiteX94" fmla="*/ 208 w 10000"/>
                    <a:gd name="connsiteY94" fmla="*/ 674 h 9668"/>
                    <a:gd name="connsiteX95" fmla="*/ 229 w 10000"/>
                    <a:gd name="connsiteY95" fmla="*/ 563 h 9668"/>
                    <a:gd name="connsiteX96" fmla="*/ 250 w 10000"/>
                    <a:gd name="connsiteY96" fmla="*/ 509 h 9668"/>
                    <a:gd name="connsiteX97" fmla="*/ 250 w 10000"/>
                    <a:gd name="connsiteY97" fmla="*/ 476 h 9668"/>
                    <a:gd name="connsiteX98" fmla="*/ 2979 w 10000"/>
                    <a:gd name="connsiteY98" fmla="*/ 243 h 9668"/>
                    <a:gd name="connsiteX99" fmla="*/ 3020 w 10000"/>
                    <a:gd name="connsiteY99" fmla="*/ 265 h 9668"/>
                    <a:gd name="connsiteX100" fmla="*/ 3104 w 10000"/>
                    <a:gd name="connsiteY100" fmla="*/ 298 h 9668"/>
                    <a:gd name="connsiteX101" fmla="*/ 3250 w 10000"/>
                    <a:gd name="connsiteY101" fmla="*/ 364 h 9668"/>
                    <a:gd name="connsiteX102" fmla="*/ 3437 w 10000"/>
                    <a:gd name="connsiteY102" fmla="*/ 453 h 9668"/>
                    <a:gd name="connsiteX103" fmla="*/ 3687 w 10000"/>
                    <a:gd name="connsiteY103" fmla="*/ 563 h 9668"/>
                    <a:gd name="connsiteX104" fmla="*/ 3958 w 10000"/>
                    <a:gd name="connsiteY104" fmla="*/ 697 h 9668"/>
                    <a:gd name="connsiteX105" fmla="*/ 4229 w 10000"/>
                    <a:gd name="connsiteY105" fmla="*/ 840 h 9668"/>
                    <a:gd name="connsiteX106" fmla="*/ 4563 w 10000"/>
                    <a:gd name="connsiteY106" fmla="*/ 984 h 9668"/>
                    <a:gd name="connsiteX107" fmla="*/ 4875 w 10000"/>
                    <a:gd name="connsiteY107" fmla="*/ 1160 h 9668"/>
                    <a:gd name="connsiteX108" fmla="*/ 5208 w 10000"/>
                    <a:gd name="connsiteY108" fmla="*/ 1337 h 9668"/>
                    <a:gd name="connsiteX109" fmla="*/ 5521 w 10000"/>
                    <a:gd name="connsiteY109" fmla="*/ 1524 h 9668"/>
                    <a:gd name="connsiteX110" fmla="*/ 5562 w 10000"/>
                    <a:gd name="connsiteY110" fmla="*/ 1513 h 9668"/>
                    <a:gd name="connsiteX111" fmla="*/ 5604 w 10000"/>
                    <a:gd name="connsiteY111" fmla="*/ 1447 h 9668"/>
                    <a:gd name="connsiteX112" fmla="*/ 5645 w 10000"/>
                    <a:gd name="connsiteY112" fmla="*/ 1337 h 9668"/>
                    <a:gd name="connsiteX113" fmla="*/ 5708 w 10000"/>
                    <a:gd name="connsiteY113" fmla="*/ 1193 h 9668"/>
                    <a:gd name="connsiteX114" fmla="*/ 5771 w 10000"/>
                    <a:gd name="connsiteY114" fmla="*/ 1017 h 9668"/>
                    <a:gd name="connsiteX115" fmla="*/ 5833 w 10000"/>
                    <a:gd name="connsiteY115" fmla="*/ 829 h 9668"/>
                    <a:gd name="connsiteX116" fmla="*/ 5916 w 10000"/>
                    <a:gd name="connsiteY116" fmla="*/ 618 h 9668"/>
                    <a:gd name="connsiteX117" fmla="*/ 5979 w 10000"/>
                    <a:gd name="connsiteY117" fmla="*/ 409 h 9668"/>
                    <a:gd name="connsiteX118" fmla="*/ 6062 w 10000"/>
                    <a:gd name="connsiteY118" fmla="*/ 199 h 9668"/>
                    <a:gd name="connsiteX119" fmla="*/ 6125 w 10000"/>
                    <a:gd name="connsiteY119" fmla="*/ 0 h 9668"/>
                    <a:gd name="connsiteX0" fmla="*/ 6062 w 10000"/>
                    <a:gd name="connsiteY0" fmla="*/ 0 h 9794"/>
                    <a:gd name="connsiteX1" fmla="*/ 10000 w 10000"/>
                    <a:gd name="connsiteY1" fmla="*/ 389 h 9794"/>
                    <a:gd name="connsiteX2" fmla="*/ 9896 w 10000"/>
                    <a:gd name="connsiteY2" fmla="*/ 697 h 9794"/>
                    <a:gd name="connsiteX3" fmla="*/ 9812 w 10000"/>
                    <a:gd name="connsiteY3" fmla="*/ 891 h 9794"/>
                    <a:gd name="connsiteX4" fmla="*/ 9708 w 10000"/>
                    <a:gd name="connsiteY4" fmla="*/ 1143 h 9794"/>
                    <a:gd name="connsiteX5" fmla="*/ 9603 w 10000"/>
                    <a:gd name="connsiteY5" fmla="*/ 1393 h 9794"/>
                    <a:gd name="connsiteX6" fmla="*/ 9479 w 10000"/>
                    <a:gd name="connsiteY6" fmla="*/ 1691 h 9794"/>
                    <a:gd name="connsiteX7" fmla="*/ 9333 w 10000"/>
                    <a:gd name="connsiteY7" fmla="*/ 1988 h 9794"/>
                    <a:gd name="connsiteX8" fmla="*/ 9187 w 10000"/>
                    <a:gd name="connsiteY8" fmla="*/ 2308 h 9794"/>
                    <a:gd name="connsiteX9" fmla="*/ 8833 w 10000"/>
                    <a:gd name="connsiteY9" fmla="*/ 2949 h 9794"/>
                    <a:gd name="connsiteX10" fmla="*/ 8645 w 10000"/>
                    <a:gd name="connsiteY10" fmla="*/ 3268 h 9794"/>
                    <a:gd name="connsiteX11" fmla="*/ 8437 w 10000"/>
                    <a:gd name="connsiteY11" fmla="*/ 3578 h 9794"/>
                    <a:gd name="connsiteX12" fmla="*/ 8250 w 10000"/>
                    <a:gd name="connsiteY12" fmla="*/ 3874 h 9794"/>
                    <a:gd name="connsiteX13" fmla="*/ 8021 w 10000"/>
                    <a:gd name="connsiteY13" fmla="*/ 4148 h 9794"/>
                    <a:gd name="connsiteX14" fmla="*/ 7771 w 10000"/>
                    <a:gd name="connsiteY14" fmla="*/ 4389 h 9794"/>
                    <a:gd name="connsiteX15" fmla="*/ 7541 w 10000"/>
                    <a:gd name="connsiteY15" fmla="*/ 4606 h 9794"/>
                    <a:gd name="connsiteX16" fmla="*/ 7291 w 10000"/>
                    <a:gd name="connsiteY16" fmla="*/ 4800 h 9794"/>
                    <a:gd name="connsiteX17" fmla="*/ 7041 w 10000"/>
                    <a:gd name="connsiteY17" fmla="*/ 4937 h 9794"/>
                    <a:gd name="connsiteX18" fmla="*/ 6771 w 10000"/>
                    <a:gd name="connsiteY18" fmla="*/ 5040 h 9794"/>
                    <a:gd name="connsiteX19" fmla="*/ 6500 w 10000"/>
                    <a:gd name="connsiteY19" fmla="*/ 5087 h 9794"/>
                    <a:gd name="connsiteX20" fmla="*/ 6292 w 10000"/>
                    <a:gd name="connsiteY20" fmla="*/ 5087 h 9794"/>
                    <a:gd name="connsiteX21" fmla="*/ 6062 w 10000"/>
                    <a:gd name="connsiteY21" fmla="*/ 5051 h 9794"/>
                    <a:gd name="connsiteX22" fmla="*/ 5812 w 10000"/>
                    <a:gd name="connsiteY22" fmla="*/ 4982 h 9794"/>
                    <a:gd name="connsiteX23" fmla="*/ 5542 w 10000"/>
                    <a:gd name="connsiteY23" fmla="*/ 4903 h 9794"/>
                    <a:gd name="connsiteX24" fmla="*/ 5271 w 10000"/>
                    <a:gd name="connsiteY24" fmla="*/ 4800 h 9794"/>
                    <a:gd name="connsiteX25" fmla="*/ 4999 w 10000"/>
                    <a:gd name="connsiteY25" fmla="*/ 4685 h 9794"/>
                    <a:gd name="connsiteX26" fmla="*/ 4749 w 10000"/>
                    <a:gd name="connsiteY26" fmla="*/ 4572 h 9794"/>
                    <a:gd name="connsiteX27" fmla="*/ 4499 w 10000"/>
                    <a:gd name="connsiteY27" fmla="*/ 4457 h 9794"/>
                    <a:gd name="connsiteX28" fmla="*/ 4292 w 10000"/>
                    <a:gd name="connsiteY28" fmla="*/ 4354 h 9794"/>
                    <a:gd name="connsiteX29" fmla="*/ 4146 w 10000"/>
                    <a:gd name="connsiteY29" fmla="*/ 4251 h 9794"/>
                    <a:gd name="connsiteX30" fmla="*/ 4042 w 10000"/>
                    <a:gd name="connsiteY30" fmla="*/ 4183 h 9794"/>
                    <a:gd name="connsiteX31" fmla="*/ 3999 w 10000"/>
                    <a:gd name="connsiteY31" fmla="*/ 4125 h 9794"/>
                    <a:gd name="connsiteX32" fmla="*/ 3999 w 10000"/>
                    <a:gd name="connsiteY32" fmla="*/ 4160 h 9794"/>
                    <a:gd name="connsiteX33" fmla="*/ 4020 w 10000"/>
                    <a:gd name="connsiteY33" fmla="*/ 4241 h 9794"/>
                    <a:gd name="connsiteX34" fmla="*/ 4042 w 10000"/>
                    <a:gd name="connsiteY34" fmla="*/ 4365 h 9794"/>
                    <a:gd name="connsiteX35" fmla="*/ 4083 w 10000"/>
                    <a:gd name="connsiteY35" fmla="*/ 4537 h 9794"/>
                    <a:gd name="connsiteX36" fmla="*/ 4146 w 10000"/>
                    <a:gd name="connsiteY36" fmla="*/ 4741 h 9794"/>
                    <a:gd name="connsiteX37" fmla="*/ 4208 w 10000"/>
                    <a:gd name="connsiteY37" fmla="*/ 4982 h 9794"/>
                    <a:gd name="connsiteX38" fmla="*/ 4271 w 10000"/>
                    <a:gd name="connsiteY38" fmla="*/ 5256 h 9794"/>
                    <a:gd name="connsiteX39" fmla="*/ 4354 w 10000"/>
                    <a:gd name="connsiteY39" fmla="*/ 5566 h 9794"/>
                    <a:gd name="connsiteX40" fmla="*/ 4416 w 10000"/>
                    <a:gd name="connsiteY40" fmla="*/ 5885 h 9794"/>
                    <a:gd name="connsiteX41" fmla="*/ 4499 w 10000"/>
                    <a:gd name="connsiteY41" fmla="*/ 6229 h 9794"/>
                    <a:gd name="connsiteX42" fmla="*/ 4604 w 10000"/>
                    <a:gd name="connsiteY42" fmla="*/ 6581 h 9794"/>
                    <a:gd name="connsiteX43" fmla="*/ 4666 w 10000"/>
                    <a:gd name="connsiteY43" fmla="*/ 6856 h 9794"/>
                    <a:gd name="connsiteX44" fmla="*/ 4749 w 10000"/>
                    <a:gd name="connsiteY44" fmla="*/ 7131 h 9794"/>
                    <a:gd name="connsiteX45" fmla="*/ 4813 w 10000"/>
                    <a:gd name="connsiteY45" fmla="*/ 7417 h 9794"/>
                    <a:gd name="connsiteX46" fmla="*/ 4854 w 10000"/>
                    <a:gd name="connsiteY46" fmla="*/ 7702 h 9794"/>
                    <a:gd name="connsiteX47" fmla="*/ 4896 w 10000"/>
                    <a:gd name="connsiteY47" fmla="*/ 7977 h 9794"/>
                    <a:gd name="connsiteX48" fmla="*/ 4958 w 10000"/>
                    <a:gd name="connsiteY48" fmla="*/ 8251 h 9794"/>
                    <a:gd name="connsiteX49" fmla="*/ 4999 w 10000"/>
                    <a:gd name="connsiteY49" fmla="*/ 8503 h 9794"/>
                    <a:gd name="connsiteX50" fmla="*/ 5021 w 10000"/>
                    <a:gd name="connsiteY50" fmla="*/ 8732 h 9794"/>
                    <a:gd name="connsiteX51" fmla="*/ 5062 w 10000"/>
                    <a:gd name="connsiteY51" fmla="*/ 8926 h 9794"/>
                    <a:gd name="connsiteX52" fmla="*/ 5083 w 10000"/>
                    <a:gd name="connsiteY52" fmla="*/ 9097 h 9794"/>
                    <a:gd name="connsiteX53" fmla="*/ 5083 w 10000"/>
                    <a:gd name="connsiteY53" fmla="*/ 9223 h 9794"/>
                    <a:gd name="connsiteX54" fmla="*/ 5104 w 10000"/>
                    <a:gd name="connsiteY54" fmla="*/ 9303 h 9794"/>
                    <a:gd name="connsiteX55" fmla="*/ 5104 w 10000"/>
                    <a:gd name="connsiteY55" fmla="*/ 9337 h 9794"/>
                    <a:gd name="connsiteX56" fmla="*/ 5062 w 10000"/>
                    <a:gd name="connsiteY56" fmla="*/ 9337 h 9794"/>
                    <a:gd name="connsiteX57" fmla="*/ 4916 w 10000"/>
                    <a:gd name="connsiteY57" fmla="*/ 9360 h 9794"/>
                    <a:gd name="connsiteX58" fmla="*/ 4708 w 10000"/>
                    <a:gd name="connsiteY58" fmla="*/ 9383 h 9794"/>
                    <a:gd name="connsiteX59" fmla="*/ 4437 w 10000"/>
                    <a:gd name="connsiteY59" fmla="*/ 9429 h 9794"/>
                    <a:gd name="connsiteX60" fmla="*/ 4125 w 10000"/>
                    <a:gd name="connsiteY60" fmla="*/ 9463 h 9794"/>
                    <a:gd name="connsiteX61" fmla="*/ 3749 w 10000"/>
                    <a:gd name="connsiteY61" fmla="*/ 9520 h 9794"/>
                    <a:gd name="connsiteX62" fmla="*/ 3375 w 10000"/>
                    <a:gd name="connsiteY62" fmla="*/ 9565 h 9794"/>
                    <a:gd name="connsiteX63" fmla="*/ 2979 w 10000"/>
                    <a:gd name="connsiteY63" fmla="*/ 9611 h 9794"/>
                    <a:gd name="connsiteX64" fmla="*/ 2584 w 10000"/>
                    <a:gd name="connsiteY64" fmla="*/ 9668 h 9794"/>
                    <a:gd name="connsiteX65" fmla="*/ 2208 w 10000"/>
                    <a:gd name="connsiteY65" fmla="*/ 9702 h 9794"/>
                    <a:gd name="connsiteX66" fmla="*/ 1854 w 10000"/>
                    <a:gd name="connsiteY66" fmla="*/ 9748 h 9794"/>
                    <a:gd name="connsiteX67" fmla="*/ 1541 w 10000"/>
                    <a:gd name="connsiteY67" fmla="*/ 9770 h 9794"/>
                    <a:gd name="connsiteX68" fmla="*/ 1271 w 10000"/>
                    <a:gd name="connsiteY68" fmla="*/ 9783 h 9794"/>
                    <a:gd name="connsiteX69" fmla="*/ 1083 w 10000"/>
                    <a:gd name="connsiteY69" fmla="*/ 9794 h 9794"/>
                    <a:gd name="connsiteX70" fmla="*/ 1062 w 10000"/>
                    <a:gd name="connsiteY70" fmla="*/ 9770 h 9794"/>
                    <a:gd name="connsiteX71" fmla="*/ 1041 w 10000"/>
                    <a:gd name="connsiteY71" fmla="*/ 9692 h 9794"/>
                    <a:gd name="connsiteX72" fmla="*/ 938 w 10000"/>
                    <a:gd name="connsiteY72" fmla="*/ 9383 h 9794"/>
                    <a:gd name="connsiteX73" fmla="*/ 875 w 10000"/>
                    <a:gd name="connsiteY73" fmla="*/ 9165 h 9794"/>
                    <a:gd name="connsiteX74" fmla="*/ 791 w 10000"/>
                    <a:gd name="connsiteY74" fmla="*/ 8902 h 9794"/>
                    <a:gd name="connsiteX75" fmla="*/ 708 w 10000"/>
                    <a:gd name="connsiteY75" fmla="*/ 8606 h 9794"/>
                    <a:gd name="connsiteX76" fmla="*/ 625 w 10000"/>
                    <a:gd name="connsiteY76" fmla="*/ 8275 h 9794"/>
                    <a:gd name="connsiteX77" fmla="*/ 541 w 10000"/>
                    <a:gd name="connsiteY77" fmla="*/ 7920 h 9794"/>
                    <a:gd name="connsiteX78" fmla="*/ 438 w 10000"/>
                    <a:gd name="connsiteY78" fmla="*/ 7532 h 9794"/>
                    <a:gd name="connsiteX79" fmla="*/ 354 w 10000"/>
                    <a:gd name="connsiteY79" fmla="*/ 7120 h 9794"/>
                    <a:gd name="connsiteX80" fmla="*/ 271 w 10000"/>
                    <a:gd name="connsiteY80" fmla="*/ 6686 h 9794"/>
                    <a:gd name="connsiteX81" fmla="*/ 208 w 10000"/>
                    <a:gd name="connsiteY81" fmla="*/ 6239 h 9794"/>
                    <a:gd name="connsiteX82" fmla="*/ 146 w 10000"/>
                    <a:gd name="connsiteY82" fmla="*/ 5771 h 9794"/>
                    <a:gd name="connsiteX83" fmla="*/ 62 w 10000"/>
                    <a:gd name="connsiteY83" fmla="*/ 5290 h 9794"/>
                    <a:gd name="connsiteX84" fmla="*/ 0 w 10000"/>
                    <a:gd name="connsiteY84" fmla="*/ 4319 h 9794"/>
                    <a:gd name="connsiteX85" fmla="*/ 0 w 10000"/>
                    <a:gd name="connsiteY85" fmla="*/ 3691 h 9794"/>
                    <a:gd name="connsiteX86" fmla="*/ 0 w 10000"/>
                    <a:gd name="connsiteY86" fmla="*/ 3131 h 9794"/>
                    <a:gd name="connsiteX87" fmla="*/ 0 w 10000"/>
                    <a:gd name="connsiteY87" fmla="*/ 2627 h 9794"/>
                    <a:gd name="connsiteX88" fmla="*/ 21 w 10000"/>
                    <a:gd name="connsiteY88" fmla="*/ 2171 h 9794"/>
                    <a:gd name="connsiteX89" fmla="*/ 41 w 10000"/>
                    <a:gd name="connsiteY89" fmla="*/ 1772 h 9794"/>
                    <a:gd name="connsiteX90" fmla="*/ 62 w 10000"/>
                    <a:gd name="connsiteY90" fmla="*/ 1417 h 9794"/>
                    <a:gd name="connsiteX91" fmla="*/ 104 w 10000"/>
                    <a:gd name="connsiteY91" fmla="*/ 1108 h 9794"/>
                    <a:gd name="connsiteX92" fmla="*/ 146 w 10000"/>
                    <a:gd name="connsiteY92" fmla="*/ 857 h 9794"/>
                    <a:gd name="connsiteX93" fmla="*/ 167 w 10000"/>
                    <a:gd name="connsiteY93" fmla="*/ 651 h 9794"/>
                    <a:gd name="connsiteX94" fmla="*/ 208 w 10000"/>
                    <a:gd name="connsiteY94" fmla="*/ 491 h 9794"/>
                    <a:gd name="connsiteX95" fmla="*/ 229 w 10000"/>
                    <a:gd name="connsiteY95" fmla="*/ 376 h 9794"/>
                    <a:gd name="connsiteX96" fmla="*/ 250 w 10000"/>
                    <a:gd name="connsiteY96" fmla="*/ 320 h 9794"/>
                    <a:gd name="connsiteX97" fmla="*/ 250 w 10000"/>
                    <a:gd name="connsiteY97" fmla="*/ 286 h 9794"/>
                    <a:gd name="connsiteX98" fmla="*/ 2979 w 10000"/>
                    <a:gd name="connsiteY98" fmla="*/ 45 h 9794"/>
                    <a:gd name="connsiteX99" fmla="*/ 3020 w 10000"/>
                    <a:gd name="connsiteY99" fmla="*/ 68 h 9794"/>
                    <a:gd name="connsiteX100" fmla="*/ 3104 w 10000"/>
                    <a:gd name="connsiteY100" fmla="*/ 102 h 9794"/>
                    <a:gd name="connsiteX101" fmla="*/ 3250 w 10000"/>
                    <a:gd name="connsiteY101" fmla="*/ 170 h 9794"/>
                    <a:gd name="connsiteX102" fmla="*/ 3437 w 10000"/>
                    <a:gd name="connsiteY102" fmla="*/ 263 h 9794"/>
                    <a:gd name="connsiteX103" fmla="*/ 3687 w 10000"/>
                    <a:gd name="connsiteY103" fmla="*/ 376 h 9794"/>
                    <a:gd name="connsiteX104" fmla="*/ 3958 w 10000"/>
                    <a:gd name="connsiteY104" fmla="*/ 515 h 9794"/>
                    <a:gd name="connsiteX105" fmla="*/ 4229 w 10000"/>
                    <a:gd name="connsiteY105" fmla="*/ 663 h 9794"/>
                    <a:gd name="connsiteX106" fmla="*/ 4563 w 10000"/>
                    <a:gd name="connsiteY106" fmla="*/ 812 h 9794"/>
                    <a:gd name="connsiteX107" fmla="*/ 4875 w 10000"/>
                    <a:gd name="connsiteY107" fmla="*/ 994 h 9794"/>
                    <a:gd name="connsiteX108" fmla="*/ 5208 w 10000"/>
                    <a:gd name="connsiteY108" fmla="*/ 1177 h 9794"/>
                    <a:gd name="connsiteX109" fmla="*/ 5521 w 10000"/>
                    <a:gd name="connsiteY109" fmla="*/ 1370 h 9794"/>
                    <a:gd name="connsiteX110" fmla="*/ 5562 w 10000"/>
                    <a:gd name="connsiteY110" fmla="*/ 1359 h 9794"/>
                    <a:gd name="connsiteX111" fmla="*/ 5604 w 10000"/>
                    <a:gd name="connsiteY111" fmla="*/ 1291 h 9794"/>
                    <a:gd name="connsiteX112" fmla="*/ 5645 w 10000"/>
                    <a:gd name="connsiteY112" fmla="*/ 1177 h 9794"/>
                    <a:gd name="connsiteX113" fmla="*/ 5708 w 10000"/>
                    <a:gd name="connsiteY113" fmla="*/ 1028 h 9794"/>
                    <a:gd name="connsiteX114" fmla="*/ 5771 w 10000"/>
                    <a:gd name="connsiteY114" fmla="*/ 846 h 9794"/>
                    <a:gd name="connsiteX115" fmla="*/ 5833 w 10000"/>
                    <a:gd name="connsiteY115" fmla="*/ 651 h 9794"/>
                    <a:gd name="connsiteX116" fmla="*/ 5916 w 10000"/>
                    <a:gd name="connsiteY116" fmla="*/ 433 h 9794"/>
                    <a:gd name="connsiteX117" fmla="*/ 5979 w 10000"/>
                    <a:gd name="connsiteY117" fmla="*/ 217 h 9794"/>
                    <a:gd name="connsiteX118" fmla="*/ 6062 w 10000"/>
                    <a:gd name="connsiteY118" fmla="*/ 0 h 9794"/>
                    <a:gd name="connsiteX0" fmla="*/ 5979 w 10000"/>
                    <a:gd name="connsiteY0" fmla="*/ 176 h 9954"/>
                    <a:gd name="connsiteX1" fmla="*/ 10000 w 10000"/>
                    <a:gd name="connsiteY1" fmla="*/ 351 h 9954"/>
                    <a:gd name="connsiteX2" fmla="*/ 9896 w 10000"/>
                    <a:gd name="connsiteY2" fmla="*/ 666 h 9954"/>
                    <a:gd name="connsiteX3" fmla="*/ 9812 w 10000"/>
                    <a:gd name="connsiteY3" fmla="*/ 864 h 9954"/>
                    <a:gd name="connsiteX4" fmla="*/ 9708 w 10000"/>
                    <a:gd name="connsiteY4" fmla="*/ 1121 h 9954"/>
                    <a:gd name="connsiteX5" fmla="*/ 9603 w 10000"/>
                    <a:gd name="connsiteY5" fmla="*/ 1376 h 9954"/>
                    <a:gd name="connsiteX6" fmla="*/ 9479 w 10000"/>
                    <a:gd name="connsiteY6" fmla="*/ 1681 h 9954"/>
                    <a:gd name="connsiteX7" fmla="*/ 9333 w 10000"/>
                    <a:gd name="connsiteY7" fmla="*/ 1984 h 9954"/>
                    <a:gd name="connsiteX8" fmla="*/ 9187 w 10000"/>
                    <a:gd name="connsiteY8" fmla="*/ 2311 h 9954"/>
                    <a:gd name="connsiteX9" fmla="*/ 8833 w 10000"/>
                    <a:gd name="connsiteY9" fmla="*/ 2965 h 9954"/>
                    <a:gd name="connsiteX10" fmla="*/ 8645 w 10000"/>
                    <a:gd name="connsiteY10" fmla="*/ 3291 h 9954"/>
                    <a:gd name="connsiteX11" fmla="*/ 8437 w 10000"/>
                    <a:gd name="connsiteY11" fmla="*/ 3607 h 9954"/>
                    <a:gd name="connsiteX12" fmla="*/ 8250 w 10000"/>
                    <a:gd name="connsiteY12" fmla="*/ 3909 h 9954"/>
                    <a:gd name="connsiteX13" fmla="*/ 8021 w 10000"/>
                    <a:gd name="connsiteY13" fmla="*/ 4189 h 9954"/>
                    <a:gd name="connsiteX14" fmla="*/ 7771 w 10000"/>
                    <a:gd name="connsiteY14" fmla="*/ 4435 h 9954"/>
                    <a:gd name="connsiteX15" fmla="*/ 7541 w 10000"/>
                    <a:gd name="connsiteY15" fmla="*/ 4657 h 9954"/>
                    <a:gd name="connsiteX16" fmla="*/ 7291 w 10000"/>
                    <a:gd name="connsiteY16" fmla="*/ 4855 h 9954"/>
                    <a:gd name="connsiteX17" fmla="*/ 7041 w 10000"/>
                    <a:gd name="connsiteY17" fmla="*/ 4995 h 9954"/>
                    <a:gd name="connsiteX18" fmla="*/ 6771 w 10000"/>
                    <a:gd name="connsiteY18" fmla="*/ 5100 h 9954"/>
                    <a:gd name="connsiteX19" fmla="*/ 6500 w 10000"/>
                    <a:gd name="connsiteY19" fmla="*/ 5148 h 9954"/>
                    <a:gd name="connsiteX20" fmla="*/ 6292 w 10000"/>
                    <a:gd name="connsiteY20" fmla="*/ 5148 h 9954"/>
                    <a:gd name="connsiteX21" fmla="*/ 6062 w 10000"/>
                    <a:gd name="connsiteY21" fmla="*/ 5111 h 9954"/>
                    <a:gd name="connsiteX22" fmla="*/ 5812 w 10000"/>
                    <a:gd name="connsiteY22" fmla="*/ 5041 h 9954"/>
                    <a:gd name="connsiteX23" fmla="*/ 5542 w 10000"/>
                    <a:gd name="connsiteY23" fmla="*/ 4960 h 9954"/>
                    <a:gd name="connsiteX24" fmla="*/ 5271 w 10000"/>
                    <a:gd name="connsiteY24" fmla="*/ 4855 h 9954"/>
                    <a:gd name="connsiteX25" fmla="*/ 4999 w 10000"/>
                    <a:gd name="connsiteY25" fmla="*/ 4738 h 9954"/>
                    <a:gd name="connsiteX26" fmla="*/ 4749 w 10000"/>
                    <a:gd name="connsiteY26" fmla="*/ 4622 h 9954"/>
                    <a:gd name="connsiteX27" fmla="*/ 4499 w 10000"/>
                    <a:gd name="connsiteY27" fmla="*/ 4505 h 9954"/>
                    <a:gd name="connsiteX28" fmla="*/ 4292 w 10000"/>
                    <a:gd name="connsiteY28" fmla="*/ 4400 h 9954"/>
                    <a:gd name="connsiteX29" fmla="*/ 4146 w 10000"/>
                    <a:gd name="connsiteY29" fmla="*/ 4294 h 9954"/>
                    <a:gd name="connsiteX30" fmla="*/ 4042 w 10000"/>
                    <a:gd name="connsiteY30" fmla="*/ 4225 h 9954"/>
                    <a:gd name="connsiteX31" fmla="*/ 3999 w 10000"/>
                    <a:gd name="connsiteY31" fmla="*/ 4166 h 9954"/>
                    <a:gd name="connsiteX32" fmla="*/ 3999 w 10000"/>
                    <a:gd name="connsiteY32" fmla="*/ 4201 h 9954"/>
                    <a:gd name="connsiteX33" fmla="*/ 4020 w 10000"/>
                    <a:gd name="connsiteY33" fmla="*/ 4284 h 9954"/>
                    <a:gd name="connsiteX34" fmla="*/ 4042 w 10000"/>
                    <a:gd name="connsiteY34" fmla="*/ 4411 h 9954"/>
                    <a:gd name="connsiteX35" fmla="*/ 4083 w 10000"/>
                    <a:gd name="connsiteY35" fmla="*/ 4586 h 9954"/>
                    <a:gd name="connsiteX36" fmla="*/ 4146 w 10000"/>
                    <a:gd name="connsiteY36" fmla="*/ 4795 h 9954"/>
                    <a:gd name="connsiteX37" fmla="*/ 4208 w 10000"/>
                    <a:gd name="connsiteY37" fmla="*/ 5041 h 9954"/>
                    <a:gd name="connsiteX38" fmla="*/ 4271 w 10000"/>
                    <a:gd name="connsiteY38" fmla="*/ 5321 h 9954"/>
                    <a:gd name="connsiteX39" fmla="*/ 4354 w 10000"/>
                    <a:gd name="connsiteY39" fmla="*/ 5637 h 9954"/>
                    <a:gd name="connsiteX40" fmla="*/ 4416 w 10000"/>
                    <a:gd name="connsiteY40" fmla="*/ 5963 h 9954"/>
                    <a:gd name="connsiteX41" fmla="*/ 4499 w 10000"/>
                    <a:gd name="connsiteY41" fmla="*/ 6314 h 9954"/>
                    <a:gd name="connsiteX42" fmla="*/ 4604 w 10000"/>
                    <a:gd name="connsiteY42" fmla="*/ 6673 h 9954"/>
                    <a:gd name="connsiteX43" fmla="*/ 4666 w 10000"/>
                    <a:gd name="connsiteY43" fmla="*/ 6954 h 9954"/>
                    <a:gd name="connsiteX44" fmla="*/ 4749 w 10000"/>
                    <a:gd name="connsiteY44" fmla="*/ 7235 h 9954"/>
                    <a:gd name="connsiteX45" fmla="*/ 4813 w 10000"/>
                    <a:gd name="connsiteY45" fmla="*/ 7527 h 9954"/>
                    <a:gd name="connsiteX46" fmla="*/ 4854 w 10000"/>
                    <a:gd name="connsiteY46" fmla="*/ 7818 h 9954"/>
                    <a:gd name="connsiteX47" fmla="*/ 4896 w 10000"/>
                    <a:gd name="connsiteY47" fmla="*/ 8099 h 9954"/>
                    <a:gd name="connsiteX48" fmla="*/ 4958 w 10000"/>
                    <a:gd name="connsiteY48" fmla="*/ 8379 h 9954"/>
                    <a:gd name="connsiteX49" fmla="*/ 4999 w 10000"/>
                    <a:gd name="connsiteY49" fmla="*/ 8636 h 9954"/>
                    <a:gd name="connsiteX50" fmla="*/ 5021 w 10000"/>
                    <a:gd name="connsiteY50" fmla="*/ 8870 h 9954"/>
                    <a:gd name="connsiteX51" fmla="*/ 5062 w 10000"/>
                    <a:gd name="connsiteY51" fmla="*/ 9068 h 9954"/>
                    <a:gd name="connsiteX52" fmla="*/ 5083 w 10000"/>
                    <a:gd name="connsiteY52" fmla="*/ 9242 h 9954"/>
                    <a:gd name="connsiteX53" fmla="*/ 5083 w 10000"/>
                    <a:gd name="connsiteY53" fmla="*/ 9371 h 9954"/>
                    <a:gd name="connsiteX54" fmla="*/ 5104 w 10000"/>
                    <a:gd name="connsiteY54" fmla="*/ 9453 h 9954"/>
                    <a:gd name="connsiteX55" fmla="*/ 5104 w 10000"/>
                    <a:gd name="connsiteY55" fmla="*/ 9487 h 9954"/>
                    <a:gd name="connsiteX56" fmla="*/ 5062 w 10000"/>
                    <a:gd name="connsiteY56" fmla="*/ 9487 h 9954"/>
                    <a:gd name="connsiteX57" fmla="*/ 4916 w 10000"/>
                    <a:gd name="connsiteY57" fmla="*/ 9511 h 9954"/>
                    <a:gd name="connsiteX58" fmla="*/ 4708 w 10000"/>
                    <a:gd name="connsiteY58" fmla="*/ 9534 h 9954"/>
                    <a:gd name="connsiteX59" fmla="*/ 4437 w 10000"/>
                    <a:gd name="connsiteY59" fmla="*/ 9581 h 9954"/>
                    <a:gd name="connsiteX60" fmla="*/ 4125 w 10000"/>
                    <a:gd name="connsiteY60" fmla="*/ 9616 h 9954"/>
                    <a:gd name="connsiteX61" fmla="*/ 3749 w 10000"/>
                    <a:gd name="connsiteY61" fmla="*/ 9674 h 9954"/>
                    <a:gd name="connsiteX62" fmla="*/ 3375 w 10000"/>
                    <a:gd name="connsiteY62" fmla="*/ 9720 h 9954"/>
                    <a:gd name="connsiteX63" fmla="*/ 2979 w 10000"/>
                    <a:gd name="connsiteY63" fmla="*/ 9767 h 9954"/>
                    <a:gd name="connsiteX64" fmla="*/ 2584 w 10000"/>
                    <a:gd name="connsiteY64" fmla="*/ 9825 h 9954"/>
                    <a:gd name="connsiteX65" fmla="*/ 2208 w 10000"/>
                    <a:gd name="connsiteY65" fmla="*/ 9860 h 9954"/>
                    <a:gd name="connsiteX66" fmla="*/ 1854 w 10000"/>
                    <a:gd name="connsiteY66" fmla="*/ 9907 h 9954"/>
                    <a:gd name="connsiteX67" fmla="*/ 1541 w 10000"/>
                    <a:gd name="connsiteY67" fmla="*/ 9929 h 9954"/>
                    <a:gd name="connsiteX68" fmla="*/ 1271 w 10000"/>
                    <a:gd name="connsiteY68" fmla="*/ 9943 h 9954"/>
                    <a:gd name="connsiteX69" fmla="*/ 1083 w 10000"/>
                    <a:gd name="connsiteY69" fmla="*/ 9954 h 9954"/>
                    <a:gd name="connsiteX70" fmla="*/ 1062 w 10000"/>
                    <a:gd name="connsiteY70" fmla="*/ 9929 h 9954"/>
                    <a:gd name="connsiteX71" fmla="*/ 1041 w 10000"/>
                    <a:gd name="connsiteY71" fmla="*/ 9850 h 9954"/>
                    <a:gd name="connsiteX72" fmla="*/ 938 w 10000"/>
                    <a:gd name="connsiteY72" fmla="*/ 9534 h 9954"/>
                    <a:gd name="connsiteX73" fmla="*/ 875 w 10000"/>
                    <a:gd name="connsiteY73" fmla="*/ 9312 h 9954"/>
                    <a:gd name="connsiteX74" fmla="*/ 791 w 10000"/>
                    <a:gd name="connsiteY74" fmla="*/ 9043 h 9954"/>
                    <a:gd name="connsiteX75" fmla="*/ 708 w 10000"/>
                    <a:gd name="connsiteY75" fmla="*/ 8741 h 9954"/>
                    <a:gd name="connsiteX76" fmla="*/ 625 w 10000"/>
                    <a:gd name="connsiteY76" fmla="*/ 8403 h 9954"/>
                    <a:gd name="connsiteX77" fmla="*/ 541 w 10000"/>
                    <a:gd name="connsiteY77" fmla="*/ 8041 h 9954"/>
                    <a:gd name="connsiteX78" fmla="*/ 438 w 10000"/>
                    <a:gd name="connsiteY78" fmla="*/ 7644 h 9954"/>
                    <a:gd name="connsiteX79" fmla="*/ 354 w 10000"/>
                    <a:gd name="connsiteY79" fmla="*/ 7224 h 9954"/>
                    <a:gd name="connsiteX80" fmla="*/ 271 w 10000"/>
                    <a:gd name="connsiteY80" fmla="*/ 6781 h 9954"/>
                    <a:gd name="connsiteX81" fmla="*/ 208 w 10000"/>
                    <a:gd name="connsiteY81" fmla="*/ 6324 h 9954"/>
                    <a:gd name="connsiteX82" fmla="*/ 146 w 10000"/>
                    <a:gd name="connsiteY82" fmla="*/ 5846 h 9954"/>
                    <a:gd name="connsiteX83" fmla="*/ 62 w 10000"/>
                    <a:gd name="connsiteY83" fmla="*/ 5355 h 9954"/>
                    <a:gd name="connsiteX84" fmla="*/ 0 w 10000"/>
                    <a:gd name="connsiteY84" fmla="*/ 4364 h 9954"/>
                    <a:gd name="connsiteX85" fmla="*/ 0 w 10000"/>
                    <a:gd name="connsiteY85" fmla="*/ 3723 h 9954"/>
                    <a:gd name="connsiteX86" fmla="*/ 0 w 10000"/>
                    <a:gd name="connsiteY86" fmla="*/ 3151 h 9954"/>
                    <a:gd name="connsiteX87" fmla="*/ 0 w 10000"/>
                    <a:gd name="connsiteY87" fmla="*/ 2636 h 9954"/>
                    <a:gd name="connsiteX88" fmla="*/ 21 w 10000"/>
                    <a:gd name="connsiteY88" fmla="*/ 2171 h 9954"/>
                    <a:gd name="connsiteX89" fmla="*/ 41 w 10000"/>
                    <a:gd name="connsiteY89" fmla="*/ 1763 h 9954"/>
                    <a:gd name="connsiteX90" fmla="*/ 62 w 10000"/>
                    <a:gd name="connsiteY90" fmla="*/ 1401 h 9954"/>
                    <a:gd name="connsiteX91" fmla="*/ 104 w 10000"/>
                    <a:gd name="connsiteY91" fmla="*/ 1085 h 9954"/>
                    <a:gd name="connsiteX92" fmla="*/ 146 w 10000"/>
                    <a:gd name="connsiteY92" fmla="*/ 829 h 9954"/>
                    <a:gd name="connsiteX93" fmla="*/ 167 w 10000"/>
                    <a:gd name="connsiteY93" fmla="*/ 619 h 9954"/>
                    <a:gd name="connsiteX94" fmla="*/ 208 w 10000"/>
                    <a:gd name="connsiteY94" fmla="*/ 455 h 9954"/>
                    <a:gd name="connsiteX95" fmla="*/ 229 w 10000"/>
                    <a:gd name="connsiteY95" fmla="*/ 338 h 9954"/>
                    <a:gd name="connsiteX96" fmla="*/ 250 w 10000"/>
                    <a:gd name="connsiteY96" fmla="*/ 281 h 9954"/>
                    <a:gd name="connsiteX97" fmla="*/ 250 w 10000"/>
                    <a:gd name="connsiteY97" fmla="*/ 246 h 9954"/>
                    <a:gd name="connsiteX98" fmla="*/ 2979 w 10000"/>
                    <a:gd name="connsiteY98" fmla="*/ 0 h 9954"/>
                    <a:gd name="connsiteX99" fmla="*/ 3020 w 10000"/>
                    <a:gd name="connsiteY99" fmla="*/ 23 h 9954"/>
                    <a:gd name="connsiteX100" fmla="*/ 3104 w 10000"/>
                    <a:gd name="connsiteY100" fmla="*/ 58 h 9954"/>
                    <a:gd name="connsiteX101" fmla="*/ 3250 w 10000"/>
                    <a:gd name="connsiteY101" fmla="*/ 128 h 9954"/>
                    <a:gd name="connsiteX102" fmla="*/ 3437 w 10000"/>
                    <a:gd name="connsiteY102" fmla="*/ 223 h 9954"/>
                    <a:gd name="connsiteX103" fmla="*/ 3687 w 10000"/>
                    <a:gd name="connsiteY103" fmla="*/ 338 h 9954"/>
                    <a:gd name="connsiteX104" fmla="*/ 3958 w 10000"/>
                    <a:gd name="connsiteY104" fmla="*/ 480 h 9954"/>
                    <a:gd name="connsiteX105" fmla="*/ 4229 w 10000"/>
                    <a:gd name="connsiteY105" fmla="*/ 631 h 9954"/>
                    <a:gd name="connsiteX106" fmla="*/ 4563 w 10000"/>
                    <a:gd name="connsiteY106" fmla="*/ 783 h 9954"/>
                    <a:gd name="connsiteX107" fmla="*/ 4875 w 10000"/>
                    <a:gd name="connsiteY107" fmla="*/ 969 h 9954"/>
                    <a:gd name="connsiteX108" fmla="*/ 5208 w 10000"/>
                    <a:gd name="connsiteY108" fmla="*/ 1156 h 9954"/>
                    <a:gd name="connsiteX109" fmla="*/ 5521 w 10000"/>
                    <a:gd name="connsiteY109" fmla="*/ 1353 h 9954"/>
                    <a:gd name="connsiteX110" fmla="*/ 5562 w 10000"/>
                    <a:gd name="connsiteY110" fmla="*/ 1342 h 9954"/>
                    <a:gd name="connsiteX111" fmla="*/ 5604 w 10000"/>
                    <a:gd name="connsiteY111" fmla="*/ 1272 h 9954"/>
                    <a:gd name="connsiteX112" fmla="*/ 5645 w 10000"/>
                    <a:gd name="connsiteY112" fmla="*/ 1156 h 9954"/>
                    <a:gd name="connsiteX113" fmla="*/ 5708 w 10000"/>
                    <a:gd name="connsiteY113" fmla="*/ 1004 h 9954"/>
                    <a:gd name="connsiteX114" fmla="*/ 5771 w 10000"/>
                    <a:gd name="connsiteY114" fmla="*/ 818 h 9954"/>
                    <a:gd name="connsiteX115" fmla="*/ 5833 w 10000"/>
                    <a:gd name="connsiteY115" fmla="*/ 619 h 9954"/>
                    <a:gd name="connsiteX116" fmla="*/ 5916 w 10000"/>
                    <a:gd name="connsiteY116" fmla="*/ 396 h 9954"/>
                    <a:gd name="connsiteX117" fmla="*/ 5979 w 10000"/>
                    <a:gd name="connsiteY117" fmla="*/ 176 h 9954"/>
                    <a:gd name="connsiteX0" fmla="*/ 5916 w 10000"/>
                    <a:gd name="connsiteY0" fmla="*/ 398 h 10000"/>
                    <a:gd name="connsiteX1" fmla="*/ 10000 w 10000"/>
                    <a:gd name="connsiteY1" fmla="*/ 353 h 10000"/>
                    <a:gd name="connsiteX2" fmla="*/ 9896 w 10000"/>
                    <a:gd name="connsiteY2" fmla="*/ 669 h 10000"/>
                    <a:gd name="connsiteX3" fmla="*/ 9812 w 10000"/>
                    <a:gd name="connsiteY3" fmla="*/ 868 h 10000"/>
                    <a:gd name="connsiteX4" fmla="*/ 9708 w 10000"/>
                    <a:gd name="connsiteY4" fmla="*/ 1126 h 10000"/>
                    <a:gd name="connsiteX5" fmla="*/ 9603 w 10000"/>
                    <a:gd name="connsiteY5" fmla="*/ 1382 h 10000"/>
                    <a:gd name="connsiteX6" fmla="*/ 9479 w 10000"/>
                    <a:gd name="connsiteY6" fmla="*/ 1689 h 10000"/>
                    <a:gd name="connsiteX7" fmla="*/ 9333 w 10000"/>
                    <a:gd name="connsiteY7" fmla="*/ 1993 h 10000"/>
                    <a:gd name="connsiteX8" fmla="*/ 9187 w 10000"/>
                    <a:gd name="connsiteY8" fmla="*/ 2322 h 10000"/>
                    <a:gd name="connsiteX9" fmla="*/ 8833 w 10000"/>
                    <a:gd name="connsiteY9" fmla="*/ 2979 h 10000"/>
                    <a:gd name="connsiteX10" fmla="*/ 8645 w 10000"/>
                    <a:gd name="connsiteY10" fmla="*/ 3306 h 10000"/>
                    <a:gd name="connsiteX11" fmla="*/ 8437 w 10000"/>
                    <a:gd name="connsiteY11" fmla="*/ 3624 h 10000"/>
                    <a:gd name="connsiteX12" fmla="*/ 8250 w 10000"/>
                    <a:gd name="connsiteY12" fmla="*/ 3927 h 10000"/>
                    <a:gd name="connsiteX13" fmla="*/ 8021 w 10000"/>
                    <a:gd name="connsiteY13" fmla="*/ 4208 h 10000"/>
                    <a:gd name="connsiteX14" fmla="*/ 7771 w 10000"/>
                    <a:gd name="connsiteY14" fmla="*/ 4455 h 10000"/>
                    <a:gd name="connsiteX15" fmla="*/ 7541 w 10000"/>
                    <a:gd name="connsiteY15" fmla="*/ 4679 h 10000"/>
                    <a:gd name="connsiteX16" fmla="*/ 7291 w 10000"/>
                    <a:gd name="connsiteY16" fmla="*/ 4877 h 10000"/>
                    <a:gd name="connsiteX17" fmla="*/ 7041 w 10000"/>
                    <a:gd name="connsiteY17" fmla="*/ 5018 h 10000"/>
                    <a:gd name="connsiteX18" fmla="*/ 6771 w 10000"/>
                    <a:gd name="connsiteY18" fmla="*/ 5124 h 10000"/>
                    <a:gd name="connsiteX19" fmla="*/ 6500 w 10000"/>
                    <a:gd name="connsiteY19" fmla="*/ 5172 h 10000"/>
                    <a:gd name="connsiteX20" fmla="*/ 6292 w 10000"/>
                    <a:gd name="connsiteY20" fmla="*/ 5172 h 10000"/>
                    <a:gd name="connsiteX21" fmla="*/ 6062 w 10000"/>
                    <a:gd name="connsiteY21" fmla="*/ 5135 h 10000"/>
                    <a:gd name="connsiteX22" fmla="*/ 5812 w 10000"/>
                    <a:gd name="connsiteY22" fmla="*/ 5064 h 10000"/>
                    <a:gd name="connsiteX23" fmla="*/ 5542 w 10000"/>
                    <a:gd name="connsiteY23" fmla="*/ 4983 h 10000"/>
                    <a:gd name="connsiteX24" fmla="*/ 5271 w 10000"/>
                    <a:gd name="connsiteY24" fmla="*/ 4877 h 10000"/>
                    <a:gd name="connsiteX25" fmla="*/ 4999 w 10000"/>
                    <a:gd name="connsiteY25" fmla="*/ 4760 h 10000"/>
                    <a:gd name="connsiteX26" fmla="*/ 4749 w 10000"/>
                    <a:gd name="connsiteY26" fmla="*/ 4643 h 10000"/>
                    <a:gd name="connsiteX27" fmla="*/ 4499 w 10000"/>
                    <a:gd name="connsiteY27" fmla="*/ 4526 h 10000"/>
                    <a:gd name="connsiteX28" fmla="*/ 4292 w 10000"/>
                    <a:gd name="connsiteY28" fmla="*/ 4420 h 10000"/>
                    <a:gd name="connsiteX29" fmla="*/ 4146 w 10000"/>
                    <a:gd name="connsiteY29" fmla="*/ 4314 h 10000"/>
                    <a:gd name="connsiteX30" fmla="*/ 4042 w 10000"/>
                    <a:gd name="connsiteY30" fmla="*/ 4245 h 10000"/>
                    <a:gd name="connsiteX31" fmla="*/ 3999 w 10000"/>
                    <a:gd name="connsiteY31" fmla="*/ 4185 h 10000"/>
                    <a:gd name="connsiteX32" fmla="*/ 3999 w 10000"/>
                    <a:gd name="connsiteY32" fmla="*/ 4220 h 10000"/>
                    <a:gd name="connsiteX33" fmla="*/ 4020 w 10000"/>
                    <a:gd name="connsiteY33" fmla="*/ 4304 h 10000"/>
                    <a:gd name="connsiteX34" fmla="*/ 4042 w 10000"/>
                    <a:gd name="connsiteY34" fmla="*/ 4431 h 10000"/>
                    <a:gd name="connsiteX35" fmla="*/ 4083 w 10000"/>
                    <a:gd name="connsiteY35" fmla="*/ 4607 h 10000"/>
                    <a:gd name="connsiteX36" fmla="*/ 4146 w 10000"/>
                    <a:gd name="connsiteY36" fmla="*/ 4817 h 10000"/>
                    <a:gd name="connsiteX37" fmla="*/ 4208 w 10000"/>
                    <a:gd name="connsiteY37" fmla="*/ 5064 h 10000"/>
                    <a:gd name="connsiteX38" fmla="*/ 4271 w 10000"/>
                    <a:gd name="connsiteY38" fmla="*/ 5346 h 10000"/>
                    <a:gd name="connsiteX39" fmla="*/ 4354 w 10000"/>
                    <a:gd name="connsiteY39" fmla="*/ 5663 h 10000"/>
                    <a:gd name="connsiteX40" fmla="*/ 4416 w 10000"/>
                    <a:gd name="connsiteY40" fmla="*/ 5991 h 10000"/>
                    <a:gd name="connsiteX41" fmla="*/ 4499 w 10000"/>
                    <a:gd name="connsiteY41" fmla="*/ 6343 h 10000"/>
                    <a:gd name="connsiteX42" fmla="*/ 4604 w 10000"/>
                    <a:gd name="connsiteY42" fmla="*/ 6704 h 10000"/>
                    <a:gd name="connsiteX43" fmla="*/ 4666 w 10000"/>
                    <a:gd name="connsiteY43" fmla="*/ 6986 h 10000"/>
                    <a:gd name="connsiteX44" fmla="*/ 4749 w 10000"/>
                    <a:gd name="connsiteY44" fmla="*/ 7268 h 10000"/>
                    <a:gd name="connsiteX45" fmla="*/ 4813 w 10000"/>
                    <a:gd name="connsiteY45" fmla="*/ 7562 h 10000"/>
                    <a:gd name="connsiteX46" fmla="*/ 4854 w 10000"/>
                    <a:gd name="connsiteY46" fmla="*/ 7854 h 10000"/>
                    <a:gd name="connsiteX47" fmla="*/ 4896 w 10000"/>
                    <a:gd name="connsiteY47" fmla="*/ 8136 h 10000"/>
                    <a:gd name="connsiteX48" fmla="*/ 4958 w 10000"/>
                    <a:gd name="connsiteY48" fmla="*/ 8418 h 10000"/>
                    <a:gd name="connsiteX49" fmla="*/ 4999 w 10000"/>
                    <a:gd name="connsiteY49" fmla="*/ 8676 h 10000"/>
                    <a:gd name="connsiteX50" fmla="*/ 5021 w 10000"/>
                    <a:gd name="connsiteY50" fmla="*/ 8911 h 10000"/>
                    <a:gd name="connsiteX51" fmla="*/ 5062 w 10000"/>
                    <a:gd name="connsiteY51" fmla="*/ 9110 h 10000"/>
                    <a:gd name="connsiteX52" fmla="*/ 5083 w 10000"/>
                    <a:gd name="connsiteY52" fmla="*/ 9285 h 10000"/>
                    <a:gd name="connsiteX53" fmla="*/ 5083 w 10000"/>
                    <a:gd name="connsiteY53" fmla="*/ 9414 h 10000"/>
                    <a:gd name="connsiteX54" fmla="*/ 5104 w 10000"/>
                    <a:gd name="connsiteY54" fmla="*/ 9497 h 10000"/>
                    <a:gd name="connsiteX55" fmla="*/ 5104 w 10000"/>
                    <a:gd name="connsiteY55" fmla="*/ 9531 h 10000"/>
                    <a:gd name="connsiteX56" fmla="*/ 5062 w 10000"/>
                    <a:gd name="connsiteY56" fmla="*/ 9531 h 10000"/>
                    <a:gd name="connsiteX57" fmla="*/ 4916 w 10000"/>
                    <a:gd name="connsiteY57" fmla="*/ 9555 h 10000"/>
                    <a:gd name="connsiteX58" fmla="*/ 4708 w 10000"/>
                    <a:gd name="connsiteY58" fmla="*/ 9578 h 10000"/>
                    <a:gd name="connsiteX59" fmla="*/ 4437 w 10000"/>
                    <a:gd name="connsiteY59" fmla="*/ 9625 h 10000"/>
                    <a:gd name="connsiteX60" fmla="*/ 4125 w 10000"/>
                    <a:gd name="connsiteY60" fmla="*/ 9660 h 10000"/>
                    <a:gd name="connsiteX61" fmla="*/ 3749 w 10000"/>
                    <a:gd name="connsiteY61" fmla="*/ 9719 h 10000"/>
                    <a:gd name="connsiteX62" fmla="*/ 3375 w 10000"/>
                    <a:gd name="connsiteY62" fmla="*/ 9765 h 10000"/>
                    <a:gd name="connsiteX63" fmla="*/ 2979 w 10000"/>
                    <a:gd name="connsiteY63" fmla="*/ 9812 h 10000"/>
                    <a:gd name="connsiteX64" fmla="*/ 2584 w 10000"/>
                    <a:gd name="connsiteY64" fmla="*/ 9870 h 10000"/>
                    <a:gd name="connsiteX65" fmla="*/ 2208 w 10000"/>
                    <a:gd name="connsiteY65" fmla="*/ 9906 h 10000"/>
                    <a:gd name="connsiteX66" fmla="*/ 1854 w 10000"/>
                    <a:gd name="connsiteY66" fmla="*/ 9953 h 10000"/>
                    <a:gd name="connsiteX67" fmla="*/ 1541 w 10000"/>
                    <a:gd name="connsiteY67" fmla="*/ 9975 h 10000"/>
                    <a:gd name="connsiteX68" fmla="*/ 1271 w 10000"/>
                    <a:gd name="connsiteY68" fmla="*/ 9989 h 10000"/>
                    <a:gd name="connsiteX69" fmla="*/ 1083 w 10000"/>
                    <a:gd name="connsiteY69" fmla="*/ 10000 h 10000"/>
                    <a:gd name="connsiteX70" fmla="*/ 1062 w 10000"/>
                    <a:gd name="connsiteY70" fmla="*/ 9975 h 10000"/>
                    <a:gd name="connsiteX71" fmla="*/ 1041 w 10000"/>
                    <a:gd name="connsiteY71" fmla="*/ 9896 h 10000"/>
                    <a:gd name="connsiteX72" fmla="*/ 938 w 10000"/>
                    <a:gd name="connsiteY72" fmla="*/ 9578 h 10000"/>
                    <a:gd name="connsiteX73" fmla="*/ 875 w 10000"/>
                    <a:gd name="connsiteY73" fmla="*/ 9355 h 10000"/>
                    <a:gd name="connsiteX74" fmla="*/ 791 w 10000"/>
                    <a:gd name="connsiteY74" fmla="*/ 9085 h 10000"/>
                    <a:gd name="connsiteX75" fmla="*/ 708 w 10000"/>
                    <a:gd name="connsiteY75" fmla="*/ 8781 h 10000"/>
                    <a:gd name="connsiteX76" fmla="*/ 625 w 10000"/>
                    <a:gd name="connsiteY76" fmla="*/ 8442 h 10000"/>
                    <a:gd name="connsiteX77" fmla="*/ 541 w 10000"/>
                    <a:gd name="connsiteY77" fmla="*/ 8078 h 10000"/>
                    <a:gd name="connsiteX78" fmla="*/ 438 w 10000"/>
                    <a:gd name="connsiteY78" fmla="*/ 7679 h 10000"/>
                    <a:gd name="connsiteX79" fmla="*/ 354 w 10000"/>
                    <a:gd name="connsiteY79" fmla="*/ 7257 h 10000"/>
                    <a:gd name="connsiteX80" fmla="*/ 271 w 10000"/>
                    <a:gd name="connsiteY80" fmla="*/ 6812 h 10000"/>
                    <a:gd name="connsiteX81" fmla="*/ 208 w 10000"/>
                    <a:gd name="connsiteY81" fmla="*/ 6353 h 10000"/>
                    <a:gd name="connsiteX82" fmla="*/ 146 w 10000"/>
                    <a:gd name="connsiteY82" fmla="*/ 5873 h 10000"/>
                    <a:gd name="connsiteX83" fmla="*/ 62 w 10000"/>
                    <a:gd name="connsiteY83" fmla="*/ 5380 h 10000"/>
                    <a:gd name="connsiteX84" fmla="*/ 0 w 10000"/>
                    <a:gd name="connsiteY84" fmla="*/ 4384 h 10000"/>
                    <a:gd name="connsiteX85" fmla="*/ 0 w 10000"/>
                    <a:gd name="connsiteY85" fmla="*/ 3740 h 10000"/>
                    <a:gd name="connsiteX86" fmla="*/ 0 w 10000"/>
                    <a:gd name="connsiteY86" fmla="*/ 3166 h 10000"/>
                    <a:gd name="connsiteX87" fmla="*/ 0 w 10000"/>
                    <a:gd name="connsiteY87" fmla="*/ 2648 h 10000"/>
                    <a:gd name="connsiteX88" fmla="*/ 21 w 10000"/>
                    <a:gd name="connsiteY88" fmla="*/ 2181 h 10000"/>
                    <a:gd name="connsiteX89" fmla="*/ 41 w 10000"/>
                    <a:gd name="connsiteY89" fmla="*/ 1771 h 10000"/>
                    <a:gd name="connsiteX90" fmla="*/ 62 w 10000"/>
                    <a:gd name="connsiteY90" fmla="*/ 1407 h 10000"/>
                    <a:gd name="connsiteX91" fmla="*/ 104 w 10000"/>
                    <a:gd name="connsiteY91" fmla="*/ 1090 h 10000"/>
                    <a:gd name="connsiteX92" fmla="*/ 146 w 10000"/>
                    <a:gd name="connsiteY92" fmla="*/ 833 h 10000"/>
                    <a:gd name="connsiteX93" fmla="*/ 167 w 10000"/>
                    <a:gd name="connsiteY93" fmla="*/ 622 h 10000"/>
                    <a:gd name="connsiteX94" fmla="*/ 208 w 10000"/>
                    <a:gd name="connsiteY94" fmla="*/ 457 h 10000"/>
                    <a:gd name="connsiteX95" fmla="*/ 229 w 10000"/>
                    <a:gd name="connsiteY95" fmla="*/ 340 h 10000"/>
                    <a:gd name="connsiteX96" fmla="*/ 250 w 10000"/>
                    <a:gd name="connsiteY96" fmla="*/ 282 h 10000"/>
                    <a:gd name="connsiteX97" fmla="*/ 250 w 10000"/>
                    <a:gd name="connsiteY97" fmla="*/ 247 h 10000"/>
                    <a:gd name="connsiteX98" fmla="*/ 2979 w 10000"/>
                    <a:gd name="connsiteY98" fmla="*/ 0 h 10000"/>
                    <a:gd name="connsiteX99" fmla="*/ 3020 w 10000"/>
                    <a:gd name="connsiteY99" fmla="*/ 23 h 10000"/>
                    <a:gd name="connsiteX100" fmla="*/ 3104 w 10000"/>
                    <a:gd name="connsiteY100" fmla="*/ 58 h 10000"/>
                    <a:gd name="connsiteX101" fmla="*/ 3250 w 10000"/>
                    <a:gd name="connsiteY101" fmla="*/ 129 h 10000"/>
                    <a:gd name="connsiteX102" fmla="*/ 3437 w 10000"/>
                    <a:gd name="connsiteY102" fmla="*/ 224 h 10000"/>
                    <a:gd name="connsiteX103" fmla="*/ 3687 w 10000"/>
                    <a:gd name="connsiteY103" fmla="*/ 340 h 10000"/>
                    <a:gd name="connsiteX104" fmla="*/ 3958 w 10000"/>
                    <a:gd name="connsiteY104" fmla="*/ 482 h 10000"/>
                    <a:gd name="connsiteX105" fmla="*/ 4229 w 10000"/>
                    <a:gd name="connsiteY105" fmla="*/ 634 h 10000"/>
                    <a:gd name="connsiteX106" fmla="*/ 4563 w 10000"/>
                    <a:gd name="connsiteY106" fmla="*/ 787 h 10000"/>
                    <a:gd name="connsiteX107" fmla="*/ 4875 w 10000"/>
                    <a:gd name="connsiteY107" fmla="*/ 973 h 10000"/>
                    <a:gd name="connsiteX108" fmla="*/ 5208 w 10000"/>
                    <a:gd name="connsiteY108" fmla="*/ 1161 h 10000"/>
                    <a:gd name="connsiteX109" fmla="*/ 5521 w 10000"/>
                    <a:gd name="connsiteY109" fmla="*/ 1359 h 10000"/>
                    <a:gd name="connsiteX110" fmla="*/ 5562 w 10000"/>
                    <a:gd name="connsiteY110" fmla="*/ 1348 h 10000"/>
                    <a:gd name="connsiteX111" fmla="*/ 5604 w 10000"/>
                    <a:gd name="connsiteY111" fmla="*/ 1278 h 10000"/>
                    <a:gd name="connsiteX112" fmla="*/ 5645 w 10000"/>
                    <a:gd name="connsiteY112" fmla="*/ 1161 h 10000"/>
                    <a:gd name="connsiteX113" fmla="*/ 5708 w 10000"/>
                    <a:gd name="connsiteY113" fmla="*/ 1009 h 10000"/>
                    <a:gd name="connsiteX114" fmla="*/ 5771 w 10000"/>
                    <a:gd name="connsiteY114" fmla="*/ 822 h 10000"/>
                    <a:gd name="connsiteX115" fmla="*/ 5833 w 10000"/>
                    <a:gd name="connsiteY115" fmla="*/ 622 h 10000"/>
                    <a:gd name="connsiteX116" fmla="*/ 5916 w 10000"/>
                    <a:gd name="connsiteY116" fmla="*/ 398 h 10000"/>
                    <a:gd name="connsiteX0" fmla="*/ 5833 w 10000"/>
                    <a:gd name="connsiteY0" fmla="*/ 622 h 10000"/>
                    <a:gd name="connsiteX1" fmla="*/ 10000 w 10000"/>
                    <a:gd name="connsiteY1" fmla="*/ 353 h 10000"/>
                    <a:gd name="connsiteX2" fmla="*/ 9896 w 10000"/>
                    <a:gd name="connsiteY2" fmla="*/ 669 h 10000"/>
                    <a:gd name="connsiteX3" fmla="*/ 9812 w 10000"/>
                    <a:gd name="connsiteY3" fmla="*/ 868 h 10000"/>
                    <a:gd name="connsiteX4" fmla="*/ 9708 w 10000"/>
                    <a:gd name="connsiteY4" fmla="*/ 1126 h 10000"/>
                    <a:gd name="connsiteX5" fmla="*/ 9603 w 10000"/>
                    <a:gd name="connsiteY5" fmla="*/ 1382 h 10000"/>
                    <a:gd name="connsiteX6" fmla="*/ 9479 w 10000"/>
                    <a:gd name="connsiteY6" fmla="*/ 1689 h 10000"/>
                    <a:gd name="connsiteX7" fmla="*/ 9333 w 10000"/>
                    <a:gd name="connsiteY7" fmla="*/ 1993 h 10000"/>
                    <a:gd name="connsiteX8" fmla="*/ 9187 w 10000"/>
                    <a:gd name="connsiteY8" fmla="*/ 2322 h 10000"/>
                    <a:gd name="connsiteX9" fmla="*/ 8833 w 10000"/>
                    <a:gd name="connsiteY9" fmla="*/ 2979 h 10000"/>
                    <a:gd name="connsiteX10" fmla="*/ 8645 w 10000"/>
                    <a:gd name="connsiteY10" fmla="*/ 3306 h 10000"/>
                    <a:gd name="connsiteX11" fmla="*/ 8437 w 10000"/>
                    <a:gd name="connsiteY11" fmla="*/ 3624 h 10000"/>
                    <a:gd name="connsiteX12" fmla="*/ 8250 w 10000"/>
                    <a:gd name="connsiteY12" fmla="*/ 3927 h 10000"/>
                    <a:gd name="connsiteX13" fmla="*/ 8021 w 10000"/>
                    <a:gd name="connsiteY13" fmla="*/ 4208 h 10000"/>
                    <a:gd name="connsiteX14" fmla="*/ 7771 w 10000"/>
                    <a:gd name="connsiteY14" fmla="*/ 4455 h 10000"/>
                    <a:gd name="connsiteX15" fmla="*/ 7541 w 10000"/>
                    <a:gd name="connsiteY15" fmla="*/ 4679 h 10000"/>
                    <a:gd name="connsiteX16" fmla="*/ 7291 w 10000"/>
                    <a:gd name="connsiteY16" fmla="*/ 4877 h 10000"/>
                    <a:gd name="connsiteX17" fmla="*/ 7041 w 10000"/>
                    <a:gd name="connsiteY17" fmla="*/ 5018 h 10000"/>
                    <a:gd name="connsiteX18" fmla="*/ 6771 w 10000"/>
                    <a:gd name="connsiteY18" fmla="*/ 5124 h 10000"/>
                    <a:gd name="connsiteX19" fmla="*/ 6500 w 10000"/>
                    <a:gd name="connsiteY19" fmla="*/ 5172 h 10000"/>
                    <a:gd name="connsiteX20" fmla="*/ 6292 w 10000"/>
                    <a:gd name="connsiteY20" fmla="*/ 5172 h 10000"/>
                    <a:gd name="connsiteX21" fmla="*/ 6062 w 10000"/>
                    <a:gd name="connsiteY21" fmla="*/ 5135 h 10000"/>
                    <a:gd name="connsiteX22" fmla="*/ 5812 w 10000"/>
                    <a:gd name="connsiteY22" fmla="*/ 5064 h 10000"/>
                    <a:gd name="connsiteX23" fmla="*/ 5542 w 10000"/>
                    <a:gd name="connsiteY23" fmla="*/ 4983 h 10000"/>
                    <a:gd name="connsiteX24" fmla="*/ 5271 w 10000"/>
                    <a:gd name="connsiteY24" fmla="*/ 4877 h 10000"/>
                    <a:gd name="connsiteX25" fmla="*/ 4999 w 10000"/>
                    <a:gd name="connsiteY25" fmla="*/ 4760 h 10000"/>
                    <a:gd name="connsiteX26" fmla="*/ 4749 w 10000"/>
                    <a:gd name="connsiteY26" fmla="*/ 4643 h 10000"/>
                    <a:gd name="connsiteX27" fmla="*/ 4499 w 10000"/>
                    <a:gd name="connsiteY27" fmla="*/ 4526 h 10000"/>
                    <a:gd name="connsiteX28" fmla="*/ 4292 w 10000"/>
                    <a:gd name="connsiteY28" fmla="*/ 4420 h 10000"/>
                    <a:gd name="connsiteX29" fmla="*/ 4146 w 10000"/>
                    <a:gd name="connsiteY29" fmla="*/ 4314 h 10000"/>
                    <a:gd name="connsiteX30" fmla="*/ 4042 w 10000"/>
                    <a:gd name="connsiteY30" fmla="*/ 4245 h 10000"/>
                    <a:gd name="connsiteX31" fmla="*/ 3999 w 10000"/>
                    <a:gd name="connsiteY31" fmla="*/ 4185 h 10000"/>
                    <a:gd name="connsiteX32" fmla="*/ 3999 w 10000"/>
                    <a:gd name="connsiteY32" fmla="*/ 4220 h 10000"/>
                    <a:gd name="connsiteX33" fmla="*/ 4020 w 10000"/>
                    <a:gd name="connsiteY33" fmla="*/ 4304 h 10000"/>
                    <a:gd name="connsiteX34" fmla="*/ 4042 w 10000"/>
                    <a:gd name="connsiteY34" fmla="*/ 4431 h 10000"/>
                    <a:gd name="connsiteX35" fmla="*/ 4083 w 10000"/>
                    <a:gd name="connsiteY35" fmla="*/ 4607 h 10000"/>
                    <a:gd name="connsiteX36" fmla="*/ 4146 w 10000"/>
                    <a:gd name="connsiteY36" fmla="*/ 4817 h 10000"/>
                    <a:gd name="connsiteX37" fmla="*/ 4208 w 10000"/>
                    <a:gd name="connsiteY37" fmla="*/ 5064 h 10000"/>
                    <a:gd name="connsiteX38" fmla="*/ 4271 w 10000"/>
                    <a:gd name="connsiteY38" fmla="*/ 5346 h 10000"/>
                    <a:gd name="connsiteX39" fmla="*/ 4354 w 10000"/>
                    <a:gd name="connsiteY39" fmla="*/ 5663 h 10000"/>
                    <a:gd name="connsiteX40" fmla="*/ 4416 w 10000"/>
                    <a:gd name="connsiteY40" fmla="*/ 5991 h 10000"/>
                    <a:gd name="connsiteX41" fmla="*/ 4499 w 10000"/>
                    <a:gd name="connsiteY41" fmla="*/ 6343 h 10000"/>
                    <a:gd name="connsiteX42" fmla="*/ 4604 w 10000"/>
                    <a:gd name="connsiteY42" fmla="*/ 6704 h 10000"/>
                    <a:gd name="connsiteX43" fmla="*/ 4666 w 10000"/>
                    <a:gd name="connsiteY43" fmla="*/ 6986 h 10000"/>
                    <a:gd name="connsiteX44" fmla="*/ 4749 w 10000"/>
                    <a:gd name="connsiteY44" fmla="*/ 7268 h 10000"/>
                    <a:gd name="connsiteX45" fmla="*/ 4813 w 10000"/>
                    <a:gd name="connsiteY45" fmla="*/ 7562 h 10000"/>
                    <a:gd name="connsiteX46" fmla="*/ 4854 w 10000"/>
                    <a:gd name="connsiteY46" fmla="*/ 7854 h 10000"/>
                    <a:gd name="connsiteX47" fmla="*/ 4896 w 10000"/>
                    <a:gd name="connsiteY47" fmla="*/ 8136 h 10000"/>
                    <a:gd name="connsiteX48" fmla="*/ 4958 w 10000"/>
                    <a:gd name="connsiteY48" fmla="*/ 8418 h 10000"/>
                    <a:gd name="connsiteX49" fmla="*/ 4999 w 10000"/>
                    <a:gd name="connsiteY49" fmla="*/ 8676 h 10000"/>
                    <a:gd name="connsiteX50" fmla="*/ 5021 w 10000"/>
                    <a:gd name="connsiteY50" fmla="*/ 8911 h 10000"/>
                    <a:gd name="connsiteX51" fmla="*/ 5062 w 10000"/>
                    <a:gd name="connsiteY51" fmla="*/ 9110 h 10000"/>
                    <a:gd name="connsiteX52" fmla="*/ 5083 w 10000"/>
                    <a:gd name="connsiteY52" fmla="*/ 9285 h 10000"/>
                    <a:gd name="connsiteX53" fmla="*/ 5083 w 10000"/>
                    <a:gd name="connsiteY53" fmla="*/ 9414 h 10000"/>
                    <a:gd name="connsiteX54" fmla="*/ 5104 w 10000"/>
                    <a:gd name="connsiteY54" fmla="*/ 9497 h 10000"/>
                    <a:gd name="connsiteX55" fmla="*/ 5104 w 10000"/>
                    <a:gd name="connsiteY55" fmla="*/ 9531 h 10000"/>
                    <a:gd name="connsiteX56" fmla="*/ 5062 w 10000"/>
                    <a:gd name="connsiteY56" fmla="*/ 9531 h 10000"/>
                    <a:gd name="connsiteX57" fmla="*/ 4916 w 10000"/>
                    <a:gd name="connsiteY57" fmla="*/ 9555 h 10000"/>
                    <a:gd name="connsiteX58" fmla="*/ 4708 w 10000"/>
                    <a:gd name="connsiteY58" fmla="*/ 9578 h 10000"/>
                    <a:gd name="connsiteX59" fmla="*/ 4437 w 10000"/>
                    <a:gd name="connsiteY59" fmla="*/ 9625 h 10000"/>
                    <a:gd name="connsiteX60" fmla="*/ 4125 w 10000"/>
                    <a:gd name="connsiteY60" fmla="*/ 9660 h 10000"/>
                    <a:gd name="connsiteX61" fmla="*/ 3749 w 10000"/>
                    <a:gd name="connsiteY61" fmla="*/ 9719 h 10000"/>
                    <a:gd name="connsiteX62" fmla="*/ 3375 w 10000"/>
                    <a:gd name="connsiteY62" fmla="*/ 9765 h 10000"/>
                    <a:gd name="connsiteX63" fmla="*/ 2979 w 10000"/>
                    <a:gd name="connsiteY63" fmla="*/ 9812 h 10000"/>
                    <a:gd name="connsiteX64" fmla="*/ 2584 w 10000"/>
                    <a:gd name="connsiteY64" fmla="*/ 9870 h 10000"/>
                    <a:gd name="connsiteX65" fmla="*/ 2208 w 10000"/>
                    <a:gd name="connsiteY65" fmla="*/ 9906 h 10000"/>
                    <a:gd name="connsiteX66" fmla="*/ 1854 w 10000"/>
                    <a:gd name="connsiteY66" fmla="*/ 9953 h 10000"/>
                    <a:gd name="connsiteX67" fmla="*/ 1541 w 10000"/>
                    <a:gd name="connsiteY67" fmla="*/ 9975 h 10000"/>
                    <a:gd name="connsiteX68" fmla="*/ 1271 w 10000"/>
                    <a:gd name="connsiteY68" fmla="*/ 9989 h 10000"/>
                    <a:gd name="connsiteX69" fmla="*/ 1083 w 10000"/>
                    <a:gd name="connsiteY69" fmla="*/ 10000 h 10000"/>
                    <a:gd name="connsiteX70" fmla="*/ 1062 w 10000"/>
                    <a:gd name="connsiteY70" fmla="*/ 9975 h 10000"/>
                    <a:gd name="connsiteX71" fmla="*/ 1041 w 10000"/>
                    <a:gd name="connsiteY71" fmla="*/ 9896 h 10000"/>
                    <a:gd name="connsiteX72" fmla="*/ 938 w 10000"/>
                    <a:gd name="connsiteY72" fmla="*/ 9578 h 10000"/>
                    <a:gd name="connsiteX73" fmla="*/ 875 w 10000"/>
                    <a:gd name="connsiteY73" fmla="*/ 9355 h 10000"/>
                    <a:gd name="connsiteX74" fmla="*/ 791 w 10000"/>
                    <a:gd name="connsiteY74" fmla="*/ 9085 h 10000"/>
                    <a:gd name="connsiteX75" fmla="*/ 708 w 10000"/>
                    <a:gd name="connsiteY75" fmla="*/ 8781 h 10000"/>
                    <a:gd name="connsiteX76" fmla="*/ 625 w 10000"/>
                    <a:gd name="connsiteY76" fmla="*/ 8442 h 10000"/>
                    <a:gd name="connsiteX77" fmla="*/ 541 w 10000"/>
                    <a:gd name="connsiteY77" fmla="*/ 8078 h 10000"/>
                    <a:gd name="connsiteX78" fmla="*/ 438 w 10000"/>
                    <a:gd name="connsiteY78" fmla="*/ 7679 h 10000"/>
                    <a:gd name="connsiteX79" fmla="*/ 354 w 10000"/>
                    <a:gd name="connsiteY79" fmla="*/ 7257 h 10000"/>
                    <a:gd name="connsiteX80" fmla="*/ 271 w 10000"/>
                    <a:gd name="connsiteY80" fmla="*/ 6812 h 10000"/>
                    <a:gd name="connsiteX81" fmla="*/ 208 w 10000"/>
                    <a:gd name="connsiteY81" fmla="*/ 6353 h 10000"/>
                    <a:gd name="connsiteX82" fmla="*/ 146 w 10000"/>
                    <a:gd name="connsiteY82" fmla="*/ 5873 h 10000"/>
                    <a:gd name="connsiteX83" fmla="*/ 62 w 10000"/>
                    <a:gd name="connsiteY83" fmla="*/ 5380 h 10000"/>
                    <a:gd name="connsiteX84" fmla="*/ 0 w 10000"/>
                    <a:gd name="connsiteY84" fmla="*/ 4384 h 10000"/>
                    <a:gd name="connsiteX85" fmla="*/ 0 w 10000"/>
                    <a:gd name="connsiteY85" fmla="*/ 3740 h 10000"/>
                    <a:gd name="connsiteX86" fmla="*/ 0 w 10000"/>
                    <a:gd name="connsiteY86" fmla="*/ 3166 h 10000"/>
                    <a:gd name="connsiteX87" fmla="*/ 0 w 10000"/>
                    <a:gd name="connsiteY87" fmla="*/ 2648 h 10000"/>
                    <a:gd name="connsiteX88" fmla="*/ 21 w 10000"/>
                    <a:gd name="connsiteY88" fmla="*/ 2181 h 10000"/>
                    <a:gd name="connsiteX89" fmla="*/ 41 w 10000"/>
                    <a:gd name="connsiteY89" fmla="*/ 1771 h 10000"/>
                    <a:gd name="connsiteX90" fmla="*/ 62 w 10000"/>
                    <a:gd name="connsiteY90" fmla="*/ 1407 h 10000"/>
                    <a:gd name="connsiteX91" fmla="*/ 104 w 10000"/>
                    <a:gd name="connsiteY91" fmla="*/ 1090 h 10000"/>
                    <a:gd name="connsiteX92" fmla="*/ 146 w 10000"/>
                    <a:gd name="connsiteY92" fmla="*/ 833 h 10000"/>
                    <a:gd name="connsiteX93" fmla="*/ 167 w 10000"/>
                    <a:gd name="connsiteY93" fmla="*/ 622 h 10000"/>
                    <a:gd name="connsiteX94" fmla="*/ 208 w 10000"/>
                    <a:gd name="connsiteY94" fmla="*/ 457 h 10000"/>
                    <a:gd name="connsiteX95" fmla="*/ 229 w 10000"/>
                    <a:gd name="connsiteY95" fmla="*/ 340 h 10000"/>
                    <a:gd name="connsiteX96" fmla="*/ 250 w 10000"/>
                    <a:gd name="connsiteY96" fmla="*/ 282 h 10000"/>
                    <a:gd name="connsiteX97" fmla="*/ 250 w 10000"/>
                    <a:gd name="connsiteY97" fmla="*/ 247 h 10000"/>
                    <a:gd name="connsiteX98" fmla="*/ 2979 w 10000"/>
                    <a:gd name="connsiteY98" fmla="*/ 0 h 10000"/>
                    <a:gd name="connsiteX99" fmla="*/ 3020 w 10000"/>
                    <a:gd name="connsiteY99" fmla="*/ 23 h 10000"/>
                    <a:gd name="connsiteX100" fmla="*/ 3104 w 10000"/>
                    <a:gd name="connsiteY100" fmla="*/ 58 h 10000"/>
                    <a:gd name="connsiteX101" fmla="*/ 3250 w 10000"/>
                    <a:gd name="connsiteY101" fmla="*/ 129 h 10000"/>
                    <a:gd name="connsiteX102" fmla="*/ 3437 w 10000"/>
                    <a:gd name="connsiteY102" fmla="*/ 224 h 10000"/>
                    <a:gd name="connsiteX103" fmla="*/ 3687 w 10000"/>
                    <a:gd name="connsiteY103" fmla="*/ 340 h 10000"/>
                    <a:gd name="connsiteX104" fmla="*/ 3958 w 10000"/>
                    <a:gd name="connsiteY104" fmla="*/ 482 h 10000"/>
                    <a:gd name="connsiteX105" fmla="*/ 4229 w 10000"/>
                    <a:gd name="connsiteY105" fmla="*/ 634 h 10000"/>
                    <a:gd name="connsiteX106" fmla="*/ 4563 w 10000"/>
                    <a:gd name="connsiteY106" fmla="*/ 787 h 10000"/>
                    <a:gd name="connsiteX107" fmla="*/ 4875 w 10000"/>
                    <a:gd name="connsiteY107" fmla="*/ 973 h 10000"/>
                    <a:gd name="connsiteX108" fmla="*/ 5208 w 10000"/>
                    <a:gd name="connsiteY108" fmla="*/ 1161 h 10000"/>
                    <a:gd name="connsiteX109" fmla="*/ 5521 w 10000"/>
                    <a:gd name="connsiteY109" fmla="*/ 1359 h 10000"/>
                    <a:gd name="connsiteX110" fmla="*/ 5562 w 10000"/>
                    <a:gd name="connsiteY110" fmla="*/ 1348 h 10000"/>
                    <a:gd name="connsiteX111" fmla="*/ 5604 w 10000"/>
                    <a:gd name="connsiteY111" fmla="*/ 1278 h 10000"/>
                    <a:gd name="connsiteX112" fmla="*/ 5645 w 10000"/>
                    <a:gd name="connsiteY112" fmla="*/ 1161 h 10000"/>
                    <a:gd name="connsiteX113" fmla="*/ 5708 w 10000"/>
                    <a:gd name="connsiteY113" fmla="*/ 1009 h 10000"/>
                    <a:gd name="connsiteX114" fmla="*/ 5771 w 10000"/>
                    <a:gd name="connsiteY114" fmla="*/ 822 h 10000"/>
                    <a:gd name="connsiteX115" fmla="*/ 5833 w 10000"/>
                    <a:gd name="connsiteY115" fmla="*/ 622 h 10000"/>
                    <a:gd name="connsiteX0" fmla="*/ 5833 w 10000"/>
                    <a:gd name="connsiteY0" fmla="*/ 622 h 10000"/>
                    <a:gd name="connsiteX1" fmla="*/ 6011 w 10000"/>
                    <a:gd name="connsiteY1" fmla="*/ 603 h 10000"/>
                    <a:gd name="connsiteX2" fmla="*/ 10000 w 10000"/>
                    <a:gd name="connsiteY2" fmla="*/ 353 h 10000"/>
                    <a:gd name="connsiteX3" fmla="*/ 9896 w 10000"/>
                    <a:gd name="connsiteY3" fmla="*/ 669 h 10000"/>
                    <a:gd name="connsiteX4" fmla="*/ 9812 w 10000"/>
                    <a:gd name="connsiteY4" fmla="*/ 868 h 10000"/>
                    <a:gd name="connsiteX5" fmla="*/ 9708 w 10000"/>
                    <a:gd name="connsiteY5" fmla="*/ 1126 h 10000"/>
                    <a:gd name="connsiteX6" fmla="*/ 9603 w 10000"/>
                    <a:gd name="connsiteY6" fmla="*/ 1382 h 10000"/>
                    <a:gd name="connsiteX7" fmla="*/ 9479 w 10000"/>
                    <a:gd name="connsiteY7" fmla="*/ 1689 h 10000"/>
                    <a:gd name="connsiteX8" fmla="*/ 9333 w 10000"/>
                    <a:gd name="connsiteY8" fmla="*/ 1993 h 10000"/>
                    <a:gd name="connsiteX9" fmla="*/ 9187 w 10000"/>
                    <a:gd name="connsiteY9" fmla="*/ 2322 h 10000"/>
                    <a:gd name="connsiteX10" fmla="*/ 8833 w 10000"/>
                    <a:gd name="connsiteY10" fmla="*/ 2979 h 10000"/>
                    <a:gd name="connsiteX11" fmla="*/ 8645 w 10000"/>
                    <a:gd name="connsiteY11" fmla="*/ 3306 h 10000"/>
                    <a:gd name="connsiteX12" fmla="*/ 8437 w 10000"/>
                    <a:gd name="connsiteY12" fmla="*/ 3624 h 10000"/>
                    <a:gd name="connsiteX13" fmla="*/ 8250 w 10000"/>
                    <a:gd name="connsiteY13" fmla="*/ 3927 h 10000"/>
                    <a:gd name="connsiteX14" fmla="*/ 8021 w 10000"/>
                    <a:gd name="connsiteY14" fmla="*/ 4208 h 10000"/>
                    <a:gd name="connsiteX15" fmla="*/ 7771 w 10000"/>
                    <a:gd name="connsiteY15" fmla="*/ 4455 h 10000"/>
                    <a:gd name="connsiteX16" fmla="*/ 7541 w 10000"/>
                    <a:gd name="connsiteY16" fmla="*/ 4679 h 10000"/>
                    <a:gd name="connsiteX17" fmla="*/ 7291 w 10000"/>
                    <a:gd name="connsiteY17" fmla="*/ 4877 h 10000"/>
                    <a:gd name="connsiteX18" fmla="*/ 7041 w 10000"/>
                    <a:gd name="connsiteY18" fmla="*/ 5018 h 10000"/>
                    <a:gd name="connsiteX19" fmla="*/ 6771 w 10000"/>
                    <a:gd name="connsiteY19" fmla="*/ 5124 h 10000"/>
                    <a:gd name="connsiteX20" fmla="*/ 6500 w 10000"/>
                    <a:gd name="connsiteY20" fmla="*/ 5172 h 10000"/>
                    <a:gd name="connsiteX21" fmla="*/ 6292 w 10000"/>
                    <a:gd name="connsiteY21" fmla="*/ 5172 h 10000"/>
                    <a:gd name="connsiteX22" fmla="*/ 6062 w 10000"/>
                    <a:gd name="connsiteY22" fmla="*/ 5135 h 10000"/>
                    <a:gd name="connsiteX23" fmla="*/ 5812 w 10000"/>
                    <a:gd name="connsiteY23" fmla="*/ 5064 h 10000"/>
                    <a:gd name="connsiteX24" fmla="*/ 5542 w 10000"/>
                    <a:gd name="connsiteY24" fmla="*/ 4983 h 10000"/>
                    <a:gd name="connsiteX25" fmla="*/ 5271 w 10000"/>
                    <a:gd name="connsiteY25" fmla="*/ 4877 h 10000"/>
                    <a:gd name="connsiteX26" fmla="*/ 4999 w 10000"/>
                    <a:gd name="connsiteY26" fmla="*/ 4760 h 10000"/>
                    <a:gd name="connsiteX27" fmla="*/ 4749 w 10000"/>
                    <a:gd name="connsiteY27" fmla="*/ 4643 h 10000"/>
                    <a:gd name="connsiteX28" fmla="*/ 4499 w 10000"/>
                    <a:gd name="connsiteY28" fmla="*/ 4526 h 10000"/>
                    <a:gd name="connsiteX29" fmla="*/ 4292 w 10000"/>
                    <a:gd name="connsiteY29" fmla="*/ 4420 h 10000"/>
                    <a:gd name="connsiteX30" fmla="*/ 4146 w 10000"/>
                    <a:gd name="connsiteY30" fmla="*/ 4314 h 10000"/>
                    <a:gd name="connsiteX31" fmla="*/ 4042 w 10000"/>
                    <a:gd name="connsiteY31" fmla="*/ 4245 h 10000"/>
                    <a:gd name="connsiteX32" fmla="*/ 3999 w 10000"/>
                    <a:gd name="connsiteY32" fmla="*/ 4185 h 10000"/>
                    <a:gd name="connsiteX33" fmla="*/ 3999 w 10000"/>
                    <a:gd name="connsiteY33" fmla="*/ 4220 h 10000"/>
                    <a:gd name="connsiteX34" fmla="*/ 4020 w 10000"/>
                    <a:gd name="connsiteY34" fmla="*/ 4304 h 10000"/>
                    <a:gd name="connsiteX35" fmla="*/ 4042 w 10000"/>
                    <a:gd name="connsiteY35" fmla="*/ 4431 h 10000"/>
                    <a:gd name="connsiteX36" fmla="*/ 4083 w 10000"/>
                    <a:gd name="connsiteY36" fmla="*/ 4607 h 10000"/>
                    <a:gd name="connsiteX37" fmla="*/ 4146 w 10000"/>
                    <a:gd name="connsiteY37" fmla="*/ 4817 h 10000"/>
                    <a:gd name="connsiteX38" fmla="*/ 4208 w 10000"/>
                    <a:gd name="connsiteY38" fmla="*/ 5064 h 10000"/>
                    <a:gd name="connsiteX39" fmla="*/ 4271 w 10000"/>
                    <a:gd name="connsiteY39" fmla="*/ 5346 h 10000"/>
                    <a:gd name="connsiteX40" fmla="*/ 4354 w 10000"/>
                    <a:gd name="connsiteY40" fmla="*/ 5663 h 10000"/>
                    <a:gd name="connsiteX41" fmla="*/ 4416 w 10000"/>
                    <a:gd name="connsiteY41" fmla="*/ 5991 h 10000"/>
                    <a:gd name="connsiteX42" fmla="*/ 4499 w 10000"/>
                    <a:gd name="connsiteY42" fmla="*/ 6343 h 10000"/>
                    <a:gd name="connsiteX43" fmla="*/ 4604 w 10000"/>
                    <a:gd name="connsiteY43" fmla="*/ 6704 h 10000"/>
                    <a:gd name="connsiteX44" fmla="*/ 4666 w 10000"/>
                    <a:gd name="connsiteY44" fmla="*/ 6986 h 10000"/>
                    <a:gd name="connsiteX45" fmla="*/ 4749 w 10000"/>
                    <a:gd name="connsiteY45" fmla="*/ 7268 h 10000"/>
                    <a:gd name="connsiteX46" fmla="*/ 4813 w 10000"/>
                    <a:gd name="connsiteY46" fmla="*/ 7562 h 10000"/>
                    <a:gd name="connsiteX47" fmla="*/ 4854 w 10000"/>
                    <a:gd name="connsiteY47" fmla="*/ 7854 h 10000"/>
                    <a:gd name="connsiteX48" fmla="*/ 4896 w 10000"/>
                    <a:gd name="connsiteY48" fmla="*/ 8136 h 10000"/>
                    <a:gd name="connsiteX49" fmla="*/ 4958 w 10000"/>
                    <a:gd name="connsiteY49" fmla="*/ 8418 h 10000"/>
                    <a:gd name="connsiteX50" fmla="*/ 4999 w 10000"/>
                    <a:gd name="connsiteY50" fmla="*/ 8676 h 10000"/>
                    <a:gd name="connsiteX51" fmla="*/ 5021 w 10000"/>
                    <a:gd name="connsiteY51" fmla="*/ 8911 h 10000"/>
                    <a:gd name="connsiteX52" fmla="*/ 5062 w 10000"/>
                    <a:gd name="connsiteY52" fmla="*/ 9110 h 10000"/>
                    <a:gd name="connsiteX53" fmla="*/ 5083 w 10000"/>
                    <a:gd name="connsiteY53" fmla="*/ 9285 h 10000"/>
                    <a:gd name="connsiteX54" fmla="*/ 5083 w 10000"/>
                    <a:gd name="connsiteY54" fmla="*/ 9414 h 10000"/>
                    <a:gd name="connsiteX55" fmla="*/ 5104 w 10000"/>
                    <a:gd name="connsiteY55" fmla="*/ 9497 h 10000"/>
                    <a:gd name="connsiteX56" fmla="*/ 5104 w 10000"/>
                    <a:gd name="connsiteY56" fmla="*/ 9531 h 10000"/>
                    <a:gd name="connsiteX57" fmla="*/ 5062 w 10000"/>
                    <a:gd name="connsiteY57" fmla="*/ 9531 h 10000"/>
                    <a:gd name="connsiteX58" fmla="*/ 4916 w 10000"/>
                    <a:gd name="connsiteY58" fmla="*/ 9555 h 10000"/>
                    <a:gd name="connsiteX59" fmla="*/ 4708 w 10000"/>
                    <a:gd name="connsiteY59" fmla="*/ 9578 h 10000"/>
                    <a:gd name="connsiteX60" fmla="*/ 4437 w 10000"/>
                    <a:gd name="connsiteY60" fmla="*/ 9625 h 10000"/>
                    <a:gd name="connsiteX61" fmla="*/ 4125 w 10000"/>
                    <a:gd name="connsiteY61" fmla="*/ 9660 h 10000"/>
                    <a:gd name="connsiteX62" fmla="*/ 3749 w 10000"/>
                    <a:gd name="connsiteY62" fmla="*/ 9719 h 10000"/>
                    <a:gd name="connsiteX63" fmla="*/ 3375 w 10000"/>
                    <a:gd name="connsiteY63" fmla="*/ 9765 h 10000"/>
                    <a:gd name="connsiteX64" fmla="*/ 2979 w 10000"/>
                    <a:gd name="connsiteY64" fmla="*/ 9812 h 10000"/>
                    <a:gd name="connsiteX65" fmla="*/ 2584 w 10000"/>
                    <a:gd name="connsiteY65" fmla="*/ 9870 h 10000"/>
                    <a:gd name="connsiteX66" fmla="*/ 2208 w 10000"/>
                    <a:gd name="connsiteY66" fmla="*/ 9906 h 10000"/>
                    <a:gd name="connsiteX67" fmla="*/ 1854 w 10000"/>
                    <a:gd name="connsiteY67" fmla="*/ 9953 h 10000"/>
                    <a:gd name="connsiteX68" fmla="*/ 1541 w 10000"/>
                    <a:gd name="connsiteY68" fmla="*/ 9975 h 10000"/>
                    <a:gd name="connsiteX69" fmla="*/ 1271 w 10000"/>
                    <a:gd name="connsiteY69" fmla="*/ 9989 h 10000"/>
                    <a:gd name="connsiteX70" fmla="*/ 1083 w 10000"/>
                    <a:gd name="connsiteY70" fmla="*/ 10000 h 10000"/>
                    <a:gd name="connsiteX71" fmla="*/ 1062 w 10000"/>
                    <a:gd name="connsiteY71" fmla="*/ 9975 h 10000"/>
                    <a:gd name="connsiteX72" fmla="*/ 1041 w 10000"/>
                    <a:gd name="connsiteY72" fmla="*/ 9896 h 10000"/>
                    <a:gd name="connsiteX73" fmla="*/ 938 w 10000"/>
                    <a:gd name="connsiteY73" fmla="*/ 9578 h 10000"/>
                    <a:gd name="connsiteX74" fmla="*/ 875 w 10000"/>
                    <a:gd name="connsiteY74" fmla="*/ 9355 h 10000"/>
                    <a:gd name="connsiteX75" fmla="*/ 791 w 10000"/>
                    <a:gd name="connsiteY75" fmla="*/ 9085 h 10000"/>
                    <a:gd name="connsiteX76" fmla="*/ 708 w 10000"/>
                    <a:gd name="connsiteY76" fmla="*/ 8781 h 10000"/>
                    <a:gd name="connsiteX77" fmla="*/ 625 w 10000"/>
                    <a:gd name="connsiteY77" fmla="*/ 8442 h 10000"/>
                    <a:gd name="connsiteX78" fmla="*/ 541 w 10000"/>
                    <a:gd name="connsiteY78" fmla="*/ 8078 h 10000"/>
                    <a:gd name="connsiteX79" fmla="*/ 438 w 10000"/>
                    <a:gd name="connsiteY79" fmla="*/ 7679 h 10000"/>
                    <a:gd name="connsiteX80" fmla="*/ 354 w 10000"/>
                    <a:gd name="connsiteY80" fmla="*/ 7257 h 10000"/>
                    <a:gd name="connsiteX81" fmla="*/ 271 w 10000"/>
                    <a:gd name="connsiteY81" fmla="*/ 6812 h 10000"/>
                    <a:gd name="connsiteX82" fmla="*/ 208 w 10000"/>
                    <a:gd name="connsiteY82" fmla="*/ 6353 h 10000"/>
                    <a:gd name="connsiteX83" fmla="*/ 146 w 10000"/>
                    <a:gd name="connsiteY83" fmla="*/ 5873 h 10000"/>
                    <a:gd name="connsiteX84" fmla="*/ 62 w 10000"/>
                    <a:gd name="connsiteY84" fmla="*/ 5380 h 10000"/>
                    <a:gd name="connsiteX85" fmla="*/ 0 w 10000"/>
                    <a:gd name="connsiteY85" fmla="*/ 4384 h 10000"/>
                    <a:gd name="connsiteX86" fmla="*/ 0 w 10000"/>
                    <a:gd name="connsiteY86" fmla="*/ 3740 h 10000"/>
                    <a:gd name="connsiteX87" fmla="*/ 0 w 10000"/>
                    <a:gd name="connsiteY87" fmla="*/ 3166 h 10000"/>
                    <a:gd name="connsiteX88" fmla="*/ 0 w 10000"/>
                    <a:gd name="connsiteY88" fmla="*/ 2648 h 10000"/>
                    <a:gd name="connsiteX89" fmla="*/ 21 w 10000"/>
                    <a:gd name="connsiteY89" fmla="*/ 2181 h 10000"/>
                    <a:gd name="connsiteX90" fmla="*/ 41 w 10000"/>
                    <a:gd name="connsiteY90" fmla="*/ 1771 h 10000"/>
                    <a:gd name="connsiteX91" fmla="*/ 62 w 10000"/>
                    <a:gd name="connsiteY91" fmla="*/ 1407 h 10000"/>
                    <a:gd name="connsiteX92" fmla="*/ 104 w 10000"/>
                    <a:gd name="connsiteY92" fmla="*/ 1090 h 10000"/>
                    <a:gd name="connsiteX93" fmla="*/ 146 w 10000"/>
                    <a:gd name="connsiteY93" fmla="*/ 833 h 10000"/>
                    <a:gd name="connsiteX94" fmla="*/ 167 w 10000"/>
                    <a:gd name="connsiteY94" fmla="*/ 622 h 10000"/>
                    <a:gd name="connsiteX95" fmla="*/ 208 w 10000"/>
                    <a:gd name="connsiteY95" fmla="*/ 457 h 10000"/>
                    <a:gd name="connsiteX96" fmla="*/ 229 w 10000"/>
                    <a:gd name="connsiteY96" fmla="*/ 340 h 10000"/>
                    <a:gd name="connsiteX97" fmla="*/ 250 w 10000"/>
                    <a:gd name="connsiteY97" fmla="*/ 282 h 10000"/>
                    <a:gd name="connsiteX98" fmla="*/ 250 w 10000"/>
                    <a:gd name="connsiteY98" fmla="*/ 247 h 10000"/>
                    <a:gd name="connsiteX99" fmla="*/ 2979 w 10000"/>
                    <a:gd name="connsiteY99" fmla="*/ 0 h 10000"/>
                    <a:gd name="connsiteX100" fmla="*/ 3020 w 10000"/>
                    <a:gd name="connsiteY100" fmla="*/ 23 h 10000"/>
                    <a:gd name="connsiteX101" fmla="*/ 3104 w 10000"/>
                    <a:gd name="connsiteY101" fmla="*/ 58 h 10000"/>
                    <a:gd name="connsiteX102" fmla="*/ 3250 w 10000"/>
                    <a:gd name="connsiteY102" fmla="*/ 129 h 10000"/>
                    <a:gd name="connsiteX103" fmla="*/ 3437 w 10000"/>
                    <a:gd name="connsiteY103" fmla="*/ 224 h 10000"/>
                    <a:gd name="connsiteX104" fmla="*/ 3687 w 10000"/>
                    <a:gd name="connsiteY104" fmla="*/ 340 h 10000"/>
                    <a:gd name="connsiteX105" fmla="*/ 3958 w 10000"/>
                    <a:gd name="connsiteY105" fmla="*/ 482 h 10000"/>
                    <a:gd name="connsiteX106" fmla="*/ 4229 w 10000"/>
                    <a:gd name="connsiteY106" fmla="*/ 634 h 10000"/>
                    <a:gd name="connsiteX107" fmla="*/ 4563 w 10000"/>
                    <a:gd name="connsiteY107" fmla="*/ 787 h 10000"/>
                    <a:gd name="connsiteX108" fmla="*/ 4875 w 10000"/>
                    <a:gd name="connsiteY108" fmla="*/ 973 h 10000"/>
                    <a:gd name="connsiteX109" fmla="*/ 5208 w 10000"/>
                    <a:gd name="connsiteY109" fmla="*/ 1161 h 10000"/>
                    <a:gd name="connsiteX110" fmla="*/ 5521 w 10000"/>
                    <a:gd name="connsiteY110" fmla="*/ 1359 h 10000"/>
                    <a:gd name="connsiteX111" fmla="*/ 5562 w 10000"/>
                    <a:gd name="connsiteY111" fmla="*/ 1348 h 10000"/>
                    <a:gd name="connsiteX112" fmla="*/ 5604 w 10000"/>
                    <a:gd name="connsiteY112" fmla="*/ 1278 h 10000"/>
                    <a:gd name="connsiteX113" fmla="*/ 5645 w 10000"/>
                    <a:gd name="connsiteY113" fmla="*/ 1161 h 10000"/>
                    <a:gd name="connsiteX114" fmla="*/ 5708 w 10000"/>
                    <a:gd name="connsiteY114" fmla="*/ 1009 h 10000"/>
                    <a:gd name="connsiteX115" fmla="*/ 5771 w 10000"/>
                    <a:gd name="connsiteY115" fmla="*/ 822 h 10000"/>
                    <a:gd name="connsiteX116" fmla="*/ 5833 w 10000"/>
                    <a:gd name="connsiteY116" fmla="*/ 622 h 10000"/>
                    <a:gd name="connsiteX0" fmla="*/ 5833 w 10000"/>
                    <a:gd name="connsiteY0" fmla="*/ 622 h 10000"/>
                    <a:gd name="connsiteX1" fmla="*/ 6011 w 10000"/>
                    <a:gd name="connsiteY1" fmla="*/ 603 h 10000"/>
                    <a:gd name="connsiteX2" fmla="*/ 10000 w 10000"/>
                    <a:gd name="connsiteY2" fmla="*/ 353 h 10000"/>
                    <a:gd name="connsiteX3" fmla="*/ 9896 w 10000"/>
                    <a:gd name="connsiteY3" fmla="*/ 669 h 10000"/>
                    <a:gd name="connsiteX4" fmla="*/ 9812 w 10000"/>
                    <a:gd name="connsiteY4" fmla="*/ 868 h 10000"/>
                    <a:gd name="connsiteX5" fmla="*/ 9708 w 10000"/>
                    <a:gd name="connsiteY5" fmla="*/ 1126 h 10000"/>
                    <a:gd name="connsiteX6" fmla="*/ 9603 w 10000"/>
                    <a:gd name="connsiteY6" fmla="*/ 1382 h 10000"/>
                    <a:gd name="connsiteX7" fmla="*/ 9479 w 10000"/>
                    <a:gd name="connsiteY7" fmla="*/ 1689 h 10000"/>
                    <a:gd name="connsiteX8" fmla="*/ 9333 w 10000"/>
                    <a:gd name="connsiteY8" fmla="*/ 1993 h 10000"/>
                    <a:gd name="connsiteX9" fmla="*/ 9187 w 10000"/>
                    <a:gd name="connsiteY9" fmla="*/ 2322 h 10000"/>
                    <a:gd name="connsiteX10" fmla="*/ 8833 w 10000"/>
                    <a:gd name="connsiteY10" fmla="*/ 2979 h 10000"/>
                    <a:gd name="connsiteX11" fmla="*/ 8645 w 10000"/>
                    <a:gd name="connsiteY11" fmla="*/ 3306 h 10000"/>
                    <a:gd name="connsiteX12" fmla="*/ 8437 w 10000"/>
                    <a:gd name="connsiteY12" fmla="*/ 3624 h 10000"/>
                    <a:gd name="connsiteX13" fmla="*/ 8250 w 10000"/>
                    <a:gd name="connsiteY13" fmla="*/ 3927 h 10000"/>
                    <a:gd name="connsiteX14" fmla="*/ 8021 w 10000"/>
                    <a:gd name="connsiteY14" fmla="*/ 4208 h 10000"/>
                    <a:gd name="connsiteX15" fmla="*/ 7771 w 10000"/>
                    <a:gd name="connsiteY15" fmla="*/ 4455 h 10000"/>
                    <a:gd name="connsiteX16" fmla="*/ 7541 w 10000"/>
                    <a:gd name="connsiteY16" fmla="*/ 4679 h 10000"/>
                    <a:gd name="connsiteX17" fmla="*/ 7291 w 10000"/>
                    <a:gd name="connsiteY17" fmla="*/ 4877 h 10000"/>
                    <a:gd name="connsiteX18" fmla="*/ 7041 w 10000"/>
                    <a:gd name="connsiteY18" fmla="*/ 5018 h 10000"/>
                    <a:gd name="connsiteX19" fmla="*/ 6771 w 10000"/>
                    <a:gd name="connsiteY19" fmla="*/ 5124 h 10000"/>
                    <a:gd name="connsiteX20" fmla="*/ 6500 w 10000"/>
                    <a:gd name="connsiteY20" fmla="*/ 5172 h 10000"/>
                    <a:gd name="connsiteX21" fmla="*/ 6292 w 10000"/>
                    <a:gd name="connsiteY21" fmla="*/ 5172 h 10000"/>
                    <a:gd name="connsiteX22" fmla="*/ 6062 w 10000"/>
                    <a:gd name="connsiteY22" fmla="*/ 5135 h 10000"/>
                    <a:gd name="connsiteX23" fmla="*/ 5812 w 10000"/>
                    <a:gd name="connsiteY23" fmla="*/ 5064 h 10000"/>
                    <a:gd name="connsiteX24" fmla="*/ 5542 w 10000"/>
                    <a:gd name="connsiteY24" fmla="*/ 4983 h 10000"/>
                    <a:gd name="connsiteX25" fmla="*/ 5271 w 10000"/>
                    <a:gd name="connsiteY25" fmla="*/ 4877 h 10000"/>
                    <a:gd name="connsiteX26" fmla="*/ 4999 w 10000"/>
                    <a:gd name="connsiteY26" fmla="*/ 4760 h 10000"/>
                    <a:gd name="connsiteX27" fmla="*/ 4749 w 10000"/>
                    <a:gd name="connsiteY27" fmla="*/ 4643 h 10000"/>
                    <a:gd name="connsiteX28" fmla="*/ 4499 w 10000"/>
                    <a:gd name="connsiteY28" fmla="*/ 4526 h 10000"/>
                    <a:gd name="connsiteX29" fmla="*/ 4292 w 10000"/>
                    <a:gd name="connsiteY29" fmla="*/ 4420 h 10000"/>
                    <a:gd name="connsiteX30" fmla="*/ 4146 w 10000"/>
                    <a:gd name="connsiteY30" fmla="*/ 4314 h 10000"/>
                    <a:gd name="connsiteX31" fmla="*/ 4042 w 10000"/>
                    <a:gd name="connsiteY31" fmla="*/ 4245 h 10000"/>
                    <a:gd name="connsiteX32" fmla="*/ 3999 w 10000"/>
                    <a:gd name="connsiteY32" fmla="*/ 4185 h 10000"/>
                    <a:gd name="connsiteX33" fmla="*/ 3999 w 10000"/>
                    <a:gd name="connsiteY33" fmla="*/ 4220 h 10000"/>
                    <a:gd name="connsiteX34" fmla="*/ 4020 w 10000"/>
                    <a:gd name="connsiteY34" fmla="*/ 4304 h 10000"/>
                    <a:gd name="connsiteX35" fmla="*/ 4042 w 10000"/>
                    <a:gd name="connsiteY35" fmla="*/ 4431 h 10000"/>
                    <a:gd name="connsiteX36" fmla="*/ 4083 w 10000"/>
                    <a:gd name="connsiteY36" fmla="*/ 4607 h 10000"/>
                    <a:gd name="connsiteX37" fmla="*/ 4146 w 10000"/>
                    <a:gd name="connsiteY37" fmla="*/ 4817 h 10000"/>
                    <a:gd name="connsiteX38" fmla="*/ 4208 w 10000"/>
                    <a:gd name="connsiteY38" fmla="*/ 5064 h 10000"/>
                    <a:gd name="connsiteX39" fmla="*/ 4271 w 10000"/>
                    <a:gd name="connsiteY39" fmla="*/ 5346 h 10000"/>
                    <a:gd name="connsiteX40" fmla="*/ 4354 w 10000"/>
                    <a:gd name="connsiteY40" fmla="*/ 5663 h 10000"/>
                    <a:gd name="connsiteX41" fmla="*/ 4416 w 10000"/>
                    <a:gd name="connsiteY41" fmla="*/ 5991 h 10000"/>
                    <a:gd name="connsiteX42" fmla="*/ 4499 w 10000"/>
                    <a:gd name="connsiteY42" fmla="*/ 6343 h 10000"/>
                    <a:gd name="connsiteX43" fmla="*/ 4604 w 10000"/>
                    <a:gd name="connsiteY43" fmla="*/ 6704 h 10000"/>
                    <a:gd name="connsiteX44" fmla="*/ 4666 w 10000"/>
                    <a:gd name="connsiteY44" fmla="*/ 6986 h 10000"/>
                    <a:gd name="connsiteX45" fmla="*/ 4749 w 10000"/>
                    <a:gd name="connsiteY45" fmla="*/ 7268 h 10000"/>
                    <a:gd name="connsiteX46" fmla="*/ 4813 w 10000"/>
                    <a:gd name="connsiteY46" fmla="*/ 7562 h 10000"/>
                    <a:gd name="connsiteX47" fmla="*/ 4854 w 10000"/>
                    <a:gd name="connsiteY47" fmla="*/ 7854 h 10000"/>
                    <a:gd name="connsiteX48" fmla="*/ 4896 w 10000"/>
                    <a:gd name="connsiteY48" fmla="*/ 8136 h 10000"/>
                    <a:gd name="connsiteX49" fmla="*/ 4958 w 10000"/>
                    <a:gd name="connsiteY49" fmla="*/ 8418 h 10000"/>
                    <a:gd name="connsiteX50" fmla="*/ 4999 w 10000"/>
                    <a:gd name="connsiteY50" fmla="*/ 8676 h 10000"/>
                    <a:gd name="connsiteX51" fmla="*/ 5021 w 10000"/>
                    <a:gd name="connsiteY51" fmla="*/ 8911 h 10000"/>
                    <a:gd name="connsiteX52" fmla="*/ 5062 w 10000"/>
                    <a:gd name="connsiteY52" fmla="*/ 9110 h 10000"/>
                    <a:gd name="connsiteX53" fmla="*/ 5083 w 10000"/>
                    <a:gd name="connsiteY53" fmla="*/ 9285 h 10000"/>
                    <a:gd name="connsiteX54" fmla="*/ 5083 w 10000"/>
                    <a:gd name="connsiteY54" fmla="*/ 9414 h 10000"/>
                    <a:gd name="connsiteX55" fmla="*/ 5104 w 10000"/>
                    <a:gd name="connsiteY55" fmla="*/ 9497 h 10000"/>
                    <a:gd name="connsiteX56" fmla="*/ 5104 w 10000"/>
                    <a:gd name="connsiteY56" fmla="*/ 9531 h 10000"/>
                    <a:gd name="connsiteX57" fmla="*/ 5062 w 10000"/>
                    <a:gd name="connsiteY57" fmla="*/ 9531 h 10000"/>
                    <a:gd name="connsiteX58" fmla="*/ 4916 w 10000"/>
                    <a:gd name="connsiteY58" fmla="*/ 9555 h 10000"/>
                    <a:gd name="connsiteX59" fmla="*/ 4708 w 10000"/>
                    <a:gd name="connsiteY59" fmla="*/ 9578 h 10000"/>
                    <a:gd name="connsiteX60" fmla="*/ 4437 w 10000"/>
                    <a:gd name="connsiteY60" fmla="*/ 9625 h 10000"/>
                    <a:gd name="connsiteX61" fmla="*/ 4125 w 10000"/>
                    <a:gd name="connsiteY61" fmla="*/ 9660 h 10000"/>
                    <a:gd name="connsiteX62" fmla="*/ 3749 w 10000"/>
                    <a:gd name="connsiteY62" fmla="*/ 9719 h 10000"/>
                    <a:gd name="connsiteX63" fmla="*/ 3375 w 10000"/>
                    <a:gd name="connsiteY63" fmla="*/ 9765 h 10000"/>
                    <a:gd name="connsiteX64" fmla="*/ 2979 w 10000"/>
                    <a:gd name="connsiteY64" fmla="*/ 9812 h 10000"/>
                    <a:gd name="connsiteX65" fmla="*/ 2584 w 10000"/>
                    <a:gd name="connsiteY65" fmla="*/ 9870 h 10000"/>
                    <a:gd name="connsiteX66" fmla="*/ 2208 w 10000"/>
                    <a:gd name="connsiteY66" fmla="*/ 9906 h 10000"/>
                    <a:gd name="connsiteX67" fmla="*/ 1854 w 10000"/>
                    <a:gd name="connsiteY67" fmla="*/ 9953 h 10000"/>
                    <a:gd name="connsiteX68" fmla="*/ 1541 w 10000"/>
                    <a:gd name="connsiteY68" fmla="*/ 9975 h 10000"/>
                    <a:gd name="connsiteX69" fmla="*/ 1271 w 10000"/>
                    <a:gd name="connsiteY69" fmla="*/ 9989 h 10000"/>
                    <a:gd name="connsiteX70" fmla="*/ 1083 w 10000"/>
                    <a:gd name="connsiteY70" fmla="*/ 10000 h 10000"/>
                    <a:gd name="connsiteX71" fmla="*/ 1062 w 10000"/>
                    <a:gd name="connsiteY71" fmla="*/ 9975 h 10000"/>
                    <a:gd name="connsiteX72" fmla="*/ 1041 w 10000"/>
                    <a:gd name="connsiteY72" fmla="*/ 9896 h 10000"/>
                    <a:gd name="connsiteX73" fmla="*/ 938 w 10000"/>
                    <a:gd name="connsiteY73" fmla="*/ 9578 h 10000"/>
                    <a:gd name="connsiteX74" fmla="*/ 875 w 10000"/>
                    <a:gd name="connsiteY74" fmla="*/ 9355 h 10000"/>
                    <a:gd name="connsiteX75" fmla="*/ 791 w 10000"/>
                    <a:gd name="connsiteY75" fmla="*/ 9085 h 10000"/>
                    <a:gd name="connsiteX76" fmla="*/ 708 w 10000"/>
                    <a:gd name="connsiteY76" fmla="*/ 8781 h 10000"/>
                    <a:gd name="connsiteX77" fmla="*/ 625 w 10000"/>
                    <a:gd name="connsiteY77" fmla="*/ 8442 h 10000"/>
                    <a:gd name="connsiteX78" fmla="*/ 541 w 10000"/>
                    <a:gd name="connsiteY78" fmla="*/ 8078 h 10000"/>
                    <a:gd name="connsiteX79" fmla="*/ 438 w 10000"/>
                    <a:gd name="connsiteY79" fmla="*/ 7679 h 10000"/>
                    <a:gd name="connsiteX80" fmla="*/ 354 w 10000"/>
                    <a:gd name="connsiteY80" fmla="*/ 7257 h 10000"/>
                    <a:gd name="connsiteX81" fmla="*/ 271 w 10000"/>
                    <a:gd name="connsiteY81" fmla="*/ 6812 h 10000"/>
                    <a:gd name="connsiteX82" fmla="*/ 208 w 10000"/>
                    <a:gd name="connsiteY82" fmla="*/ 6353 h 10000"/>
                    <a:gd name="connsiteX83" fmla="*/ 146 w 10000"/>
                    <a:gd name="connsiteY83" fmla="*/ 5873 h 10000"/>
                    <a:gd name="connsiteX84" fmla="*/ 62 w 10000"/>
                    <a:gd name="connsiteY84" fmla="*/ 5380 h 10000"/>
                    <a:gd name="connsiteX85" fmla="*/ 0 w 10000"/>
                    <a:gd name="connsiteY85" fmla="*/ 4384 h 10000"/>
                    <a:gd name="connsiteX86" fmla="*/ 0 w 10000"/>
                    <a:gd name="connsiteY86" fmla="*/ 3740 h 10000"/>
                    <a:gd name="connsiteX87" fmla="*/ 0 w 10000"/>
                    <a:gd name="connsiteY87" fmla="*/ 3166 h 10000"/>
                    <a:gd name="connsiteX88" fmla="*/ 0 w 10000"/>
                    <a:gd name="connsiteY88" fmla="*/ 2648 h 10000"/>
                    <a:gd name="connsiteX89" fmla="*/ 21 w 10000"/>
                    <a:gd name="connsiteY89" fmla="*/ 2181 h 10000"/>
                    <a:gd name="connsiteX90" fmla="*/ 41 w 10000"/>
                    <a:gd name="connsiteY90" fmla="*/ 1771 h 10000"/>
                    <a:gd name="connsiteX91" fmla="*/ 62 w 10000"/>
                    <a:gd name="connsiteY91" fmla="*/ 1407 h 10000"/>
                    <a:gd name="connsiteX92" fmla="*/ 104 w 10000"/>
                    <a:gd name="connsiteY92" fmla="*/ 1090 h 10000"/>
                    <a:gd name="connsiteX93" fmla="*/ 146 w 10000"/>
                    <a:gd name="connsiteY93" fmla="*/ 833 h 10000"/>
                    <a:gd name="connsiteX94" fmla="*/ 167 w 10000"/>
                    <a:gd name="connsiteY94" fmla="*/ 622 h 10000"/>
                    <a:gd name="connsiteX95" fmla="*/ 208 w 10000"/>
                    <a:gd name="connsiteY95" fmla="*/ 457 h 10000"/>
                    <a:gd name="connsiteX96" fmla="*/ 229 w 10000"/>
                    <a:gd name="connsiteY96" fmla="*/ 340 h 10000"/>
                    <a:gd name="connsiteX97" fmla="*/ 250 w 10000"/>
                    <a:gd name="connsiteY97" fmla="*/ 282 h 10000"/>
                    <a:gd name="connsiteX98" fmla="*/ 250 w 10000"/>
                    <a:gd name="connsiteY98" fmla="*/ 247 h 10000"/>
                    <a:gd name="connsiteX99" fmla="*/ 2979 w 10000"/>
                    <a:gd name="connsiteY99" fmla="*/ 0 h 10000"/>
                    <a:gd name="connsiteX100" fmla="*/ 3020 w 10000"/>
                    <a:gd name="connsiteY100" fmla="*/ 23 h 10000"/>
                    <a:gd name="connsiteX101" fmla="*/ 3104 w 10000"/>
                    <a:gd name="connsiteY101" fmla="*/ 58 h 10000"/>
                    <a:gd name="connsiteX102" fmla="*/ 3250 w 10000"/>
                    <a:gd name="connsiteY102" fmla="*/ 129 h 10000"/>
                    <a:gd name="connsiteX103" fmla="*/ 3437 w 10000"/>
                    <a:gd name="connsiteY103" fmla="*/ 224 h 10000"/>
                    <a:gd name="connsiteX104" fmla="*/ 3687 w 10000"/>
                    <a:gd name="connsiteY104" fmla="*/ 340 h 10000"/>
                    <a:gd name="connsiteX105" fmla="*/ 3958 w 10000"/>
                    <a:gd name="connsiteY105" fmla="*/ 482 h 10000"/>
                    <a:gd name="connsiteX106" fmla="*/ 4229 w 10000"/>
                    <a:gd name="connsiteY106" fmla="*/ 634 h 10000"/>
                    <a:gd name="connsiteX107" fmla="*/ 4563 w 10000"/>
                    <a:gd name="connsiteY107" fmla="*/ 787 h 10000"/>
                    <a:gd name="connsiteX108" fmla="*/ 4875 w 10000"/>
                    <a:gd name="connsiteY108" fmla="*/ 973 h 10000"/>
                    <a:gd name="connsiteX109" fmla="*/ 5208 w 10000"/>
                    <a:gd name="connsiteY109" fmla="*/ 1161 h 10000"/>
                    <a:gd name="connsiteX110" fmla="*/ 5521 w 10000"/>
                    <a:gd name="connsiteY110" fmla="*/ 1359 h 10000"/>
                    <a:gd name="connsiteX111" fmla="*/ 5562 w 10000"/>
                    <a:gd name="connsiteY111" fmla="*/ 1348 h 10000"/>
                    <a:gd name="connsiteX112" fmla="*/ 5604 w 10000"/>
                    <a:gd name="connsiteY112" fmla="*/ 1278 h 10000"/>
                    <a:gd name="connsiteX113" fmla="*/ 5645 w 10000"/>
                    <a:gd name="connsiteY113" fmla="*/ 1161 h 10000"/>
                    <a:gd name="connsiteX114" fmla="*/ 5771 w 10000"/>
                    <a:gd name="connsiteY114" fmla="*/ 822 h 10000"/>
                    <a:gd name="connsiteX115" fmla="*/ 5833 w 10000"/>
                    <a:gd name="connsiteY115" fmla="*/ 622 h 10000"/>
                    <a:gd name="connsiteX0" fmla="*/ 5771 w 10000"/>
                    <a:gd name="connsiteY0" fmla="*/ 822 h 10000"/>
                    <a:gd name="connsiteX1" fmla="*/ 6011 w 10000"/>
                    <a:gd name="connsiteY1" fmla="*/ 603 h 10000"/>
                    <a:gd name="connsiteX2" fmla="*/ 10000 w 10000"/>
                    <a:gd name="connsiteY2" fmla="*/ 353 h 10000"/>
                    <a:gd name="connsiteX3" fmla="*/ 9896 w 10000"/>
                    <a:gd name="connsiteY3" fmla="*/ 669 h 10000"/>
                    <a:gd name="connsiteX4" fmla="*/ 9812 w 10000"/>
                    <a:gd name="connsiteY4" fmla="*/ 868 h 10000"/>
                    <a:gd name="connsiteX5" fmla="*/ 9708 w 10000"/>
                    <a:gd name="connsiteY5" fmla="*/ 1126 h 10000"/>
                    <a:gd name="connsiteX6" fmla="*/ 9603 w 10000"/>
                    <a:gd name="connsiteY6" fmla="*/ 1382 h 10000"/>
                    <a:gd name="connsiteX7" fmla="*/ 9479 w 10000"/>
                    <a:gd name="connsiteY7" fmla="*/ 1689 h 10000"/>
                    <a:gd name="connsiteX8" fmla="*/ 9333 w 10000"/>
                    <a:gd name="connsiteY8" fmla="*/ 1993 h 10000"/>
                    <a:gd name="connsiteX9" fmla="*/ 9187 w 10000"/>
                    <a:gd name="connsiteY9" fmla="*/ 2322 h 10000"/>
                    <a:gd name="connsiteX10" fmla="*/ 8833 w 10000"/>
                    <a:gd name="connsiteY10" fmla="*/ 2979 h 10000"/>
                    <a:gd name="connsiteX11" fmla="*/ 8645 w 10000"/>
                    <a:gd name="connsiteY11" fmla="*/ 3306 h 10000"/>
                    <a:gd name="connsiteX12" fmla="*/ 8437 w 10000"/>
                    <a:gd name="connsiteY12" fmla="*/ 3624 h 10000"/>
                    <a:gd name="connsiteX13" fmla="*/ 8250 w 10000"/>
                    <a:gd name="connsiteY13" fmla="*/ 3927 h 10000"/>
                    <a:gd name="connsiteX14" fmla="*/ 8021 w 10000"/>
                    <a:gd name="connsiteY14" fmla="*/ 4208 h 10000"/>
                    <a:gd name="connsiteX15" fmla="*/ 7771 w 10000"/>
                    <a:gd name="connsiteY15" fmla="*/ 4455 h 10000"/>
                    <a:gd name="connsiteX16" fmla="*/ 7541 w 10000"/>
                    <a:gd name="connsiteY16" fmla="*/ 4679 h 10000"/>
                    <a:gd name="connsiteX17" fmla="*/ 7291 w 10000"/>
                    <a:gd name="connsiteY17" fmla="*/ 4877 h 10000"/>
                    <a:gd name="connsiteX18" fmla="*/ 7041 w 10000"/>
                    <a:gd name="connsiteY18" fmla="*/ 5018 h 10000"/>
                    <a:gd name="connsiteX19" fmla="*/ 6771 w 10000"/>
                    <a:gd name="connsiteY19" fmla="*/ 5124 h 10000"/>
                    <a:gd name="connsiteX20" fmla="*/ 6500 w 10000"/>
                    <a:gd name="connsiteY20" fmla="*/ 5172 h 10000"/>
                    <a:gd name="connsiteX21" fmla="*/ 6292 w 10000"/>
                    <a:gd name="connsiteY21" fmla="*/ 5172 h 10000"/>
                    <a:gd name="connsiteX22" fmla="*/ 6062 w 10000"/>
                    <a:gd name="connsiteY22" fmla="*/ 5135 h 10000"/>
                    <a:gd name="connsiteX23" fmla="*/ 5812 w 10000"/>
                    <a:gd name="connsiteY23" fmla="*/ 5064 h 10000"/>
                    <a:gd name="connsiteX24" fmla="*/ 5542 w 10000"/>
                    <a:gd name="connsiteY24" fmla="*/ 4983 h 10000"/>
                    <a:gd name="connsiteX25" fmla="*/ 5271 w 10000"/>
                    <a:gd name="connsiteY25" fmla="*/ 4877 h 10000"/>
                    <a:gd name="connsiteX26" fmla="*/ 4999 w 10000"/>
                    <a:gd name="connsiteY26" fmla="*/ 4760 h 10000"/>
                    <a:gd name="connsiteX27" fmla="*/ 4749 w 10000"/>
                    <a:gd name="connsiteY27" fmla="*/ 4643 h 10000"/>
                    <a:gd name="connsiteX28" fmla="*/ 4499 w 10000"/>
                    <a:gd name="connsiteY28" fmla="*/ 4526 h 10000"/>
                    <a:gd name="connsiteX29" fmla="*/ 4292 w 10000"/>
                    <a:gd name="connsiteY29" fmla="*/ 4420 h 10000"/>
                    <a:gd name="connsiteX30" fmla="*/ 4146 w 10000"/>
                    <a:gd name="connsiteY30" fmla="*/ 4314 h 10000"/>
                    <a:gd name="connsiteX31" fmla="*/ 4042 w 10000"/>
                    <a:gd name="connsiteY31" fmla="*/ 4245 h 10000"/>
                    <a:gd name="connsiteX32" fmla="*/ 3999 w 10000"/>
                    <a:gd name="connsiteY32" fmla="*/ 4185 h 10000"/>
                    <a:gd name="connsiteX33" fmla="*/ 3999 w 10000"/>
                    <a:gd name="connsiteY33" fmla="*/ 4220 h 10000"/>
                    <a:gd name="connsiteX34" fmla="*/ 4020 w 10000"/>
                    <a:gd name="connsiteY34" fmla="*/ 4304 h 10000"/>
                    <a:gd name="connsiteX35" fmla="*/ 4042 w 10000"/>
                    <a:gd name="connsiteY35" fmla="*/ 4431 h 10000"/>
                    <a:gd name="connsiteX36" fmla="*/ 4083 w 10000"/>
                    <a:gd name="connsiteY36" fmla="*/ 4607 h 10000"/>
                    <a:gd name="connsiteX37" fmla="*/ 4146 w 10000"/>
                    <a:gd name="connsiteY37" fmla="*/ 4817 h 10000"/>
                    <a:gd name="connsiteX38" fmla="*/ 4208 w 10000"/>
                    <a:gd name="connsiteY38" fmla="*/ 5064 h 10000"/>
                    <a:gd name="connsiteX39" fmla="*/ 4271 w 10000"/>
                    <a:gd name="connsiteY39" fmla="*/ 5346 h 10000"/>
                    <a:gd name="connsiteX40" fmla="*/ 4354 w 10000"/>
                    <a:gd name="connsiteY40" fmla="*/ 5663 h 10000"/>
                    <a:gd name="connsiteX41" fmla="*/ 4416 w 10000"/>
                    <a:gd name="connsiteY41" fmla="*/ 5991 h 10000"/>
                    <a:gd name="connsiteX42" fmla="*/ 4499 w 10000"/>
                    <a:gd name="connsiteY42" fmla="*/ 6343 h 10000"/>
                    <a:gd name="connsiteX43" fmla="*/ 4604 w 10000"/>
                    <a:gd name="connsiteY43" fmla="*/ 6704 h 10000"/>
                    <a:gd name="connsiteX44" fmla="*/ 4666 w 10000"/>
                    <a:gd name="connsiteY44" fmla="*/ 6986 h 10000"/>
                    <a:gd name="connsiteX45" fmla="*/ 4749 w 10000"/>
                    <a:gd name="connsiteY45" fmla="*/ 7268 h 10000"/>
                    <a:gd name="connsiteX46" fmla="*/ 4813 w 10000"/>
                    <a:gd name="connsiteY46" fmla="*/ 7562 h 10000"/>
                    <a:gd name="connsiteX47" fmla="*/ 4854 w 10000"/>
                    <a:gd name="connsiteY47" fmla="*/ 7854 h 10000"/>
                    <a:gd name="connsiteX48" fmla="*/ 4896 w 10000"/>
                    <a:gd name="connsiteY48" fmla="*/ 8136 h 10000"/>
                    <a:gd name="connsiteX49" fmla="*/ 4958 w 10000"/>
                    <a:gd name="connsiteY49" fmla="*/ 8418 h 10000"/>
                    <a:gd name="connsiteX50" fmla="*/ 4999 w 10000"/>
                    <a:gd name="connsiteY50" fmla="*/ 8676 h 10000"/>
                    <a:gd name="connsiteX51" fmla="*/ 5021 w 10000"/>
                    <a:gd name="connsiteY51" fmla="*/ 8911 h 10000"/>
                    <a:gd name="connsiteX52" fmla="*/ 5062 w 10000"/>
                    <a:gd name="connsiteY52" fmla="*/ 9110 h 10000"/>
                    <a:gd name="connsiteX53" fmla="*/ 5083 w 10000"/>
                    <a:gd name="connsiteY53" fmla="*/ 9285 h 10000"/>
                    <a:gd name="connsiteX54" fmla="*/ 5083 w 10000"/>
                    <a:gd name="connsiteY54" fmla="*/ 9414 h 10000"/>
                    <a:gd name="connsiteX55" fmla="*/ 5104 w 10000"/>
                    <a:gd name="connsiteY55" fmla="*/ 9497 h 10000"/>
                    <a:gd name="connsiteX56" fmla="*/ 5104 w 10000"/>
                    <a:gd name="connsiteY56" fmla="*/ 9531 h 10000"/>
                    <a:gd name="connsiteX57" fmla="*/ 5062 w 10000"/>
                    <a:gd name="connsiteY57" fmla="*/ 9531 h 10000"/>
                    <a:gd name="connsiteX58" fmla="*/ 4916 w 10000"/>
                    <a:gd name="connsiteY58" fmla="*/ 9555 h 10000"/>
                    <a:gd name="connsiteX59" fmla="*/ 4708 w 10000"/>
                    <a:gd name="connsiteY59" fmla="*/ 9578 h 10000"/>
                    <a:gd name="connsiteX60" fmla="*/ 4437 w 10000"/>
                    <a:gd name="connsiteY60" fmla="*/ 9625 h 10000"/>
                    <a:gd name="connsiteX61" fmla="*/ 4125 w 10000"/>
                    <a:gd name="connsiteY61" fmla="*/ 9660 h 10000"/>
                    <a:gd name="connsiteX62" fmla="*/ 3749 w 10000"/>
                    <a:gd name="connsiteY62" fmla="*/ 9719 h 10000"/>
                    <a:gd name="connsiteX63" fmla="*/ 3375 w 10000"/>
                    <a:gd name="connsiteY63" fmla="*/ 9765 h 10000"/>
                    <a:gd name="connsiteX64" fmla="*/ 2979 w 10000"/>
                    <a:gd name="connsiteY64" fmla="*/ 9812 h 10000"/>
                    <a:gd name="connsiteX65" fmla="*/ 2584 w 10000"/>
                    <a:gd name="connsiteY65" fmla="*/ 9870 h 10000"/>
                    <a:gd name="connsiteX66" fmla="*/ 2208 w 10000"/>
                    <a:gd name="connsiteY66" fmla="*/ 9906 h 10000"/>
                    <a:gd name="connsiteX67" fmla="*/ 1854 w 10000"/>
                    <a:gd name="connsiteY67" fmla="*/ 9953 h 10000"/>
                    <a:gd name="connsiteX68" fmla="*/ 1541 w 10000"/>
                    <a:gd name="connsiteY68" fmla="*/ 9975 h 10000"/>
                    <a:gd name="connsiteX69" fmla="*/ 1271 w 10000"/>
                    <a:gd name="connsiteY69" fmla="*/ 9989 h 10000"/>
                    <a:gd name="connsiteX70" fmla="*/ 1083 w 10000"/>
                    <a:gd name="connsiteY70" fmla="*/ 10000 h 10000"/>
                    <a:gd name="connsiteX71" fmla="*/ 1062 w 10000"/>
                    <a:gd name="connsiteY71" fmla="*/ 9975 h 10000"/>
                    <a:gd name="connsiteX72" fmla="*/ 1041 w 10000"/>
                    <a:gd name="connsiteY72" fmla="*/ 9896 h 10000"/>
                    <a:gd name="connsiteX73" fmla="*/ 938 w 10000"/>
                    <a:gd name="connsiteY73" fmla="*/ 9578 h 10000"/>
                    <a:gd name="connsiteX74" fmla="*/ 875 w 10000"/>
                    <a:gd name="connsiteY74" fmla="*/ 9355 h 10000"/>
                    <a:gd name="connsiteX75" fmla="*/ 791 w 10000"/>
                    <a:gd name="connsiteY75" fmla="*/ 9085 h 10000"/>
                    <a:gd name="connsiteX76" fmla="*/ 708 w 10000"/>
                    <a:gd name="connsiteY76" fmla="*/ 8781 h 10000"/>
                    <a:gd name="connsiteX77" fmla="*/ 625 w 10000"/>
                    <a:gd name="connsiteY77" fmla="*/ 8442 h 10000"/>
                    <a:gd name="connsiteX78" fmla="*/ 541 w 10000"/>
                    <a:gd name="connsiteY78" fmla="*/ 8078 h 10000"/>
                    <a:gd name="connsiteX79" fmla="*/ 438 w 10000"/>
                    <a:gd name="connsiteY79" fmla="*/ 7679 h 10000"/>
                    <a:gd name="connsiteX80" fmla="*/ 354 w 10000"/>
                    <a:gd name="connsiteY80" fmla="*/ 7257 h 10000"/>
                    <a:gd name="connsiteX81" fmla="*/ 271 w 10000"/>
                    <a:gd name="connsiteY81" fmla="*/ 6812 h 10000"/>
                    <a:gd name="connsiteX82" fmla="*/ 208 w 10000"/>
                    <a:gd name="connsiteY82" fmla="*/ 6353 h 10000"/>
                    <a:gd name="connsiteX83" fmla="*/ 146 w 10000"/>
                    <a:gd name="connsiteY83" fmla="*/ 5873 h 10000"/>
                    <a:gd name="connsiteX84" fmla="*/ 62 w 10000"/>
                    <a:gd name="connsiteY84" fmla="*/ 5380 h 10000"/>
                    <a:gd name="connsiteX85" fmla="*/ 0 w 10000"/>
                    <a:gd name="connsiteY85" fmla="*/ 4384 h 10000"/>
                    <a:gd name="connsiteX86" fmla="*/ 0 w 10000"/>
                    <a:gd name="connsiteY86" fmla="*/ 3740 h 10000"/>
                    <a:gd name="connsiteX87" fmla="*/ 0 w 10000"/>
                    <a:gd name="connsiteY87" fmla="*/ 3166 h 10000"/>
                    <a:gd name="connsiteX88" fmla="*/ 0 w 10000"/>
                    <a:gd name="connsiteY88" fmla="*/ 2648 h 10000"/>
                    <a:gd name="connsiteX89" fmla="*/ 21 w 10000"/>
                    <a:gd name="connsiteY89" fmla="*/ 2181 h 10000"/>
                    <a:gd name="connsiteX90" fmla="*/ 41 w 10000"/>
                    <a:gd name="connsiteY90" fmla="*/ 1771 h 10000"/>
                    <a:gd name="connsiteX91" fmla="*/ 62 w 10000"/>
                    <a:gd name="connsiteY91" fmla="*/ 1407 h 10000"/>
                    <a:gd name="connsiteX92" fmla="*/ 104 w 10000"/>
                    <a:gd name="connsiteY92" fmla="*/ 1090 h 10000"/>
                    <a:gd name="connsiteX93" fmla="*/ 146 w 10000"/>
                    <a:gd name="connsiteY93" fmla="*/ 833 h 10000"/>
                    <a:gd name="connsiteX94" fmla="*/ 167 w 10000"/>
                    <a:gd name="connsiteY94" fmla="*/ 622 h 10000"/>
                    <a:gd name="connsiteX95" fmla="*/ 208 w 10000"/>
                    <a:gd name="connsiteY95" fmla="*/ 457 h 10000"/>
                    <a:gd name="connsiteX96" fmla="*/ 229 w 10000"/>
                    <a:gd name="connsiteY96" fmla="*/ 340 h 10000"/>
                    <a:gd name="connsiteX97" fmla="*/ 250 w 10000"/>
                    <a:gd name="connsiteY97" fmla="*/ 282 h 10000"/>
                    <a:gd name="connsiteX98" fmla="*/ 250 w 10000"/>
                    <a:gd name="connsiteY98" fmla="*/ 247 h 10000"/>
                    <a:gd name="connsiteX99" fmla="*/ 2979 w 10000"/>
                    <a:gd name="connsiteY99" fmla="*/ 0 h 10000"/>
                    <a:gd name="connsiteX100" fmla="*/ 3020 w 10000"/>
                    <a:gd name="connsiteY100" fmla="*/ 23 h 10000"/>
                    <a:gd name="connsiteX101" fmla="*/ 3104 w 10000"/>
                    <a:gd name="connsiteY101" fmla="*/ 58 h 10000"/>
                    <a:gd name="connsiteX102" fmla="*/ 3250 w 10000"/>
                    <a:gd name="connsiteY102" fmla="*/ 129 h 10000"/>
                    <a:gd name="connsiteX103" fmla="*/ 3437 w 10000"/>
                    <a:gd name="connsiteY103" fmla="*/ 224 h 10000"/>
                    <a:gd name="connsiteX104" fmla="*/ 3687 w 10000"/>
                    <a:gd name="connsiteY104" fmla="*/ 340 h 10000"/>
                    <a:gd name="connsiteX105" fmla="*/ 3958 w 10000"/>
                    <a:gd name="connsiteY105" fmla="*/ 482 h 10000"/>
                    <a:gd name="connsiteX106" fmla="*/ 4229 w 10000"/>
                    <a:gd name="connsiteY106" fmla="*/ 634 h 10000"/>
                    <a:gd name="connsiteX107" fmla="*/ 4563 w 10000"/>
                    <a:gd name="connsiteY107" fmla="*/ 787 h 10000"/>
                    <a:gd name="connsiteX108" fmla="*/ 4875 w 10000"/>
                    <a:gd name="connsiteY108" fmla="*/ 973 h 10000"/>
                    <a:gd name="connsiteX109" fmla="*/ 5208 w 10000"/>
                    <a:gd name="connsiteY109" fmla="*/ 1161 h 10000"/>
                    <a:gd name="connsiteX110" fmla="*/ 5521 w 10000"/>
                    <a:gd name="connsiteY110" fmla="*/ 1359 h 10000"/>
                    <a:gd name="connsiteX111" fmla="*/ 5562 w 10000"/>
                    <a:gd name="connsiteY111" fmla="*/ 1348 h 10000"/>
                    <a:gd name="connsiteX112" fmla="*/ 5604 w 10000"/>
                    <a:gd name="connsiteY112" fmla="*/ 1278 h 10000"/>
                    <a:gd name="connsiteX113" fmla="*/ 5645 w 10000"/>
                    <a:gd name="connsiteY113" fmla="*/ 1161 h 10000"/>
                    <a:gd name="connsiteX114" fmla="*/ 5771 w 10000"/>
                    <a:gd name="connsiteY114" fmla="*/ 822 h 10000"/>
                    <a:gd name="connsiteX0" fmla="*/ 5645 w 10000"/>
                    <a:gd name="connsiteY0" fmla="*/ 1161 h 10000"/>
                    <a:gd name="connsiteX1" fmla="*/ 6011 w 10000"/>
                    <a:gd name="connsiteY1" fmla="*/ 603 h 10000"/>
                    <a:gd name="connsiteX2" fmla="*/ 10000 w 10000"/>
                    <a:gd name="connsiteY2" fmla="*/ 353 h 10000"/>
                    <a:gd name="connsiteX3" fmla="*/ 9896 w 10000"/>
                    <a:gd name="connsiteY3" fmla="*/ 669 h 10000"/>
                    <a:gd name="connsiteX4" fmla="*/ 9812 w 10000"/>
                    <a:gd name="connsiteY4" fmla="*/ 868 h 10000"/>
                    <a:gd name="connsiteX5" fmla="*/ 9708 w 10000"/>
                    <a:gd name="connsiteY5" fmla="*/ 1126 h 10000"/>
                    <a:gd name="connsiteX6" fmla="*/ 9603 w 10000"/>
                    <a:gd name="connsiteY6" fmla="*/ 1382 h 10000"/>
                    <a:gd name="connsiteX7" fmla="*/ 9479 w 10000"/>
                    <a:gd name="connsiteY7" fmla="*/ 1689 h 10000"/>
                    <a:gd name="connsiteX8" fmla="*/ 9333 w 10000"/>
                    <a:gd name="connsiteY8" fmla="*/ 1993 h 10000"/>
                    <a:gd name="connsiteX9" fmla="*/ 9187 w 10000"/>
                    <a:gd name="connsiteY9" fmla="*/ 2322 h 10000"/>
                    <a:gd name="connsiteX10" fmla="*/ 8833 w 10000"/>
                    <a:gd name="connsiteY10" fmla="*/ 2979 h 10000"/>
                    <a:gd name="connsiteX11" fmla="*/ 8645 w 10000"/>
                    <a:gd name="connsiteY11" fmla="*/ 3306 h 10000"/>
                    <a:gd name="connsiteX12" fmla="*/ 8437 w 10000"/>
                    <a:gd name="connsiteY12" fmla="*/ 3624 h 10000"/>
                    <a:gd name="connsiteX13" fmla="*/ 8250 w 10000"/>
                    <a:gd name="connsiteY13" fmla="*/ 3927 h 10000"/>
                    <a:gd name="connsiteX14" fmla="*/ 8021 w 10000"/>
                    <a:gd name="connsiteY14" fmla="*/ 4208 h 10000"/>
                    <a:gd name="connsiteX15" fmla="*/ 7771 w 10000"/>
                    <a:gd name="connsiteY15" fmla="*/ 4455 h 10000"/>
                    <a:gd name="connsiteX16" fmla="*/ 7541 w 10000"/>
                    <a:gd name="connsiteY16" fmla="*/ 4679 h 10000"/>
                    <a:gd name="connsiteX17" fmla="*/ 7291 w 10000"/>
                    <a:gd name="connsiteY17" fmla="*/ 4877 h 10000"/>
                    <a:gd name="connsiteX18" fmla="*/ 7041 w 10000"/>
                    <a:gd name="connsiteY18" fmla="*/ 5018 h 10000"/>
                    <a:gd name="connsiteX19" fmla="*/ 6771 w 10000"/>
                    <a:gd name="connsiteY19" fmla="*/ 5124 h 10000"/>
                    <a:gd name="connsiteX20" fmla="*/ 6500 w 10000"/>
                    <a:gd name="connsiteY20" fmla="*/ 5172 h 10000"/>
                    <a:gd name="connsiteX21" fmla="*/ 6292 w 10000"/>
                    <a:gd name="connsiteY21" fmla="*/ 5172 h 10000"/>
                    <a:gd name="connsiteX22" fmla="*/ 6062 w 10000"/>
                    <a:gd name="connsiteY22" fmla="*/ 5135 h 10000"/>
                    <a:gd name="connsiteX23" fmla="*/ 5812 w 10000"/>
                    <a:gd name="connsiteY23" fmla="*/ 5064 h 10000"/>
                    <a:gd name="connsiteX24" fmla="*/ 5542 w 10000"/>
                    <a:gd name="connsiteY24" fmla="*/ 4983 h 10000"/>
                    <a:gd name="connsiteX25" fmla="*/ 5271 w 10000"/>
                    <a:gd name="connsiteY25" fmla="*/ 4877 h 10000"/>
                    <a:gd name="connsiteX26" fmla="*/ 4999 w 10000"/>
                    <a:gd name="connsiteY26" fmla="*/ 4760 h 10000"/>
                    <a:gd name="connsiteX27" fmla="*/ 4749 w 10000"/>
                    <a:gd name="connsiteY27" fmla="*/ 4643 h 10000"/>
                    <a:gd name="connsiteX28" fmla="*/ 4499 w 10000"/>
                    <a:gd name="connsiteY28" fmla="*/ 4526 h 10000"/>
                    <a:gd name="connsiteX29" fmla="*/ 4292 w 10000"/>
                    <a:gd name="connsiteY29" fmla="*/ 4420 h 10000"/>
                    <a:gd name="connsiteX30" fmla="*/ 4146 w 10000"/>
                    <a:gd name="connsiteY30" fmla="*/ 4314 h 10000"/>
                    <a:gd name="connsiteX31" fmla="*/ 4042 w 10000"/>
                    <a:gd name="connsiteY31" fmla="*/ 4245 h 10000"/>
                    <a:gd name="connsiteX32" fmla="*/ 3999 w 10000"/>
                    <a:gd name="connsiteY32" fmla="*/ 4185 h 10000"/>
                    <a:gd name="connsiteX33" fmla="*/ 3999 w 10000"/>
                    <a:gd name="connsiteY33" fmla="*/ 4220 h 10000"/>
                    <a:gd name="connsiteX34" fmla="*/ 4020 w 10000"/>
                    <a:gd name="connsiteY34" fmla="*/ 4304 h 10000"/>
                    <a:gd name="connsiteX35" fmla="*/ 4042 w 10000"/>
                    <a:gd name="connsiteY35" fmla="*/ 4431 h 10000"/>
                    <a:gd name="connsiteX36" fmla="*/ 4083 w 10000"/>
                    <a:gd name="connsiteY36" fmla="*/ 4607 h 10000"/>
                    <a:gd name="connsiteX37" fmla="*/ 4146 w 10000"/>
                    <a:gd name="connsiteY37" fmla="*/ 4817 h 10000"/>
                    <a:gd name="connsiteX38" fmla="*/ 4208 w 10000"/>
                    <a:gd name="connsiteY38" fmla="*/ 5064 h 10000"/>
                    <a:gd name="connsiteX39" fmla="*/ 4271 w 10000"/>
                    <a:gd name="connsiteY39" fmla="*/ 5346 h 10000"/>
                    <a:gd name="connsiteX40" fmla="*/ 4354 w 10000"/>
                    <a:gd name="connsiteY40" fmla="*/ 5663 h 10000"/>
                    <a:gd name="connsiteX41" fmla="*/ 4416 w 10000"/>
                    <a:gd name="connsiteY41" fmla="*/ 5991 h 10000"/>
                    <a:gd name="connsiteX42" fmla="*/ 4499 w 10000"/>
                    <a:gd name="connsiteY42" fmla="*/ 6343 h 10000"/>
                    <a:gd name="connsiteX43" fmla="*/ 4604 w 10000"/>
                    <a:gd name="connsiteY43" fmla="*/ 6704 h 10000"/>
                    <a:gd name="connsiteX44" fmla="*/ 4666 w 10000"/>
                    <a:gd name="connsiteY44" fmla="*/ 6986 h 10000"/>
                    <a:gd name="connsiteX45" fmla="*/ 4749 w 10000"/>
                    <a:gd name="connsiteY45" fmla="*/ 7268 h 10000"/>
                    <a:gd name="connsiteX46" fmla="*/ 4813 w 10000"/>
                    <a:gd name="connsiteY46" fmla="*/ 7562 h 10000"/>
                    <a:gd name="connsiteX47" fmla="*/ 4854 w 10000"/>
                    <a:gd name="connsiteY47" fmla="*/ 7854 h 10000"/>
                    <a:gd name="connsiteX48" fmla="*/ 4896 w 10000"/>
                    <a:gd name="connsiteY48" fmla="*/ 8136 h 10000"/>
                    <a:gd name="connsiteX49" fmla="*/ 4958 w 10000"/>
                    <a:gd name="connsiteY49" fmla="*/ 8418 h 10000"/>
                    <a:gd name="connsiteX50" fmla="*/ 4999 w 10000"/>
                    <a:gd name="connsiteY50" fmla="*/ 8676 h 10000"/>
                    <a:gd name="connsiteX51" fmla="*/ 5021 w 10000"/>
                    <a:gd name="connsiteY51" fmla="*/ 8911 h 10000"/>
                    <a:gd name="connsiteX52" fmla="*/ 5062 w 10000"/>
                    <a:gd name="connsiteY52" fmla="*/ 9110 h 10000"/>
                    <a:gd name="connsiteX53" fmla="*/ 5083 w 10000"/>
                    <a:gd name="connsiteY53" fmla="*/ 9285 h 10000"/>
                    <a:gd name="connsiteX54" fmla="*/ 5083 w 10000"/>
                    <a:gd name="connsiteY54" fmla="*/ 9414 h 10000"/>
                    <a:gd name="connsiteX55" fmla="*/ 5104 w 10000"/>
                    <a:gd name="connsiteY55" fmla="*/ 9497 h 10000"/>
                    <a:gd name="connsiteX56" fmla="*/ 5104 w 10000"/>
                    <a:gd name="connsiteY56" fmla="*/ 9531 h 10000"/>
                    <a:gd name="connsiteX57" fmla="*/ 5062 w 10000"/>
                    <a:gd name="connsiteY57" fmla="*/ 9531 h 10000"/>
                    <a:gd name="connsiteX58" fmla="*/ 4916 w 10000"/>
                    <a:gd name="connsiteY58" fmla="*/ 9555 h 10000"/>
                    <a:gd name="connsiteX59" fmla="*/ 4708 w 10000"/>
                    <a:gd name="connsiteY59" fmla="*/ 9578 h 10000"/>
                    <a:gd name="connsiteX60" fmla="*/ 4437 w 10000"/>
                    <a:gd name="connsiteY60" fmla="*/ 9625 h 10000"/>
                    <a:gd name="connsiteX61" fmla="*/ 4125 w 10000"/>
                    <a:gd name="connsiteY61" fmla="*/ 9660 h 10000"/>
                    <a:gd name="connsiteX62" fmla="*/ 3749 w 10000"/>
                    <a:gd name="connsiteY62" fmla="*/ 9719 h 10000"/>
                    <a:gd name="connsiteX63" fmla="*/ 3375 w 10000"/>
                    <a:gd name="connsiteY63" fmla="*/ 9765 h 10000"/>
                    <a:gd name="connsiteX64" fmla="*/ 2979 w 10000"/>
                    <a:gd name="connsiteY64" fmla="*/ 9812 h 10000"/>
                    <a:gd name="connsiteX65" fmla="*/ 2584 w 10000"/>
                    <a:gd name="connsiteY65" fmla="*/ 9870 h 10000"/>
                    <a:gd name="connsiteX66" fmla="*/ 2208 w 10000"/>
                    <a:gd name="connsiteY66" fmla="*/ 9906 h 10000"/>
                    <a:gd name="connsiteX67" fmla="*/ 1854 w 10000"/>
                    <a:gd name="connsiteY67" fmla="*/ 9953 h 10000"/>
                    <a:gd name="connsiteX68" fmla="*/ 1541 w 10000"/>
                    <a:gd name="connsiteY68" fmla="*/ 9975 h 10000"/>
                    <a:gd name="connsiteX69" fmla="*/ 1271 w 10000"/>
                    <a:gd name="connsiteY69" fmla="*/ 9989 h 10000"/>
                    <a:gd name="connsiteX70" fmla="*/ 1083 w 10000"/>
                    <a:gd name="connsiteY70" fmla="*/ 10000 h 10000"/>
                    <a:gd name="connsiteX71" fmla="*/ 1062 w 10000"/>
                    <a:gd name="connsiteY71" fmla="*/ 9975 h 10000"/>
                    <a:gd name="connsiteX72" fmla="*/ 1041 w 10000"/>
                    <a:gd name="connsiteY72" fmla="*/ 9896 h 10000"/>
                    <a:gd name="connsiteX73" fmla="*/ 938 w 10000"/>
                    <a:gd name="connsiteY73" fmla="*/ 9578 h 10000"/>
                    <a:gd name="connsiteX74" fmla="*/ 875 w 10000"/>
                    <a:gd name="connsiteY74" fmla="*/ 9355 h 10000"/>
                    <a:gd name="connsiteX75" fmla="*/ 791 w 10000"/>
                    <a:gd name="connsiteY75" fmla="*/ 9085 h 10000"/>
                    <a:gd name="connsiteX76" fmla="*/ 708 w 10000"/>
                    <a:gd name="connsiteY76" fmla="*/ 8781 h 10000"/>
                    <a:gd name="connsiteX77" fmla="*/ 625 w 10000"/>
                    <a:gd name="connsiteY77" fmla="*/ 8442 h 10000"/>
                    <a:gd name="connsiteX78" fmla="*/ 541 w 10000"/>
                    <a:gd name="connsiteY78" fmla="*/ 8078 h 10000"/>
                    <a:gd name="connsiteX79" fmla="*/ 438 w 10000"/>
                    <a:gd name="connsiteY79" fmla="*/ 7679 h 10000"/>
                    <a:gd name="connsiteX80" fmla="*/ 354 w 10000"/>
                    <a:gd name="connsiteY80" fmla="*/ 7257 h 10000"/>
                    <a:gd name="connsiteX81" fmla="*/ 271 w 10000"/>
                    <a:gd name="connsiteY81" fmla="*/ 6812 h 10000"/>
                    <a:gd name="connsiteX82" fmla="*/ 208 w 10000"/>
                    <a:gd name="connsiteY82" fmla="*/ 6353 h 10000"/>
                    <a:gd name="connsiteX83" fmla="*/ 146 w 10000"/>
                    <a:gd name="connsiteY83" fmla="*/ 5873 h 10000"/>
                    <a:gd name="connsiteX84" fmla="*/ 62 w 10000"/>
                    <a:gd name="connsiteY84" fmla="*/ 5380 h 10000"/>
                    <a:gd name="connsiteX85" fmla="*/ 0 w 10000"/>
                    <a:gd name="connsiteY85" fmla="*/ 4384 h 10000"/>
                    <a:gd name="connsiteX86" fmla="*/ 0 w 10000"/>
                    <a:gd name="connsiteY86" fmla="*/ 3740 h 10000"/>
                    <a:gd name="connsiteX87" fmla="*/ 0 w 10000"/>
                    <a:gd name="connsiteY87" fmla="*/ 3166 h 10000"/>
                    <a:gd name="connsiteX88" fmla="*/ 0 w 10000"/>
                    <a:gd name="connsiteY88" fmla="*/ 2648 h 10000"/>
                    <a:gd name="connsiteX89" fmla="*/ 21 w 10000"/>
                    <a:gd name="connsiteY89" fmla="*/ 2181 h 10000"/>
                    <a:gd name="connsiteX90" fmla="*/ 41 w 10000"/>
                    <a:gd name="connsiteY90" fmla="*/ 1771 h 10000"/>
                    <a:gd name="connsiteX91" fmla="*/ 62 w 10000"/>
                    <a:gd name="connsiteY91" fmla="*/ 1407 h 10000"/>
                    <a:gd name="connsiteX92" fmla="*/ 104 w 10000"/>
                    <a:gd name="connsiteY92" fmla="*/ 1090 h 10000"/>
                    <a:gd name="connsiteX93" fmla="*/ 146 w 10000"/>
                    <a:gd name="connsiteY93" fmla="*/ 833 h 10000"/>
                    <a:gd name="connsiteX94" fmla="*/ 167 w 10000"/>
                    <a:gd name="connsiteY94" fmla="*/ 622 h 10000"/>
                    <a:gd name="connsiteX95" fmla="*/ 208 w 10000"/>
                    <a:gd name="connsiteY95" fmla="*/ 457 h 10000"/>
                    <a:gd name="connsiteX96" fmla="*/ 229 w 10000"/>
                    <a:gd name="connsiteY96" fmla="*/ 340 h 10000"/>
                    <a:gd name="connsiteX97" fmla="*/ 250 w 10000"/>
                    <a:gd name="connsiteY97" fmla="*/ 282 h 10000"/>
                    <a:gd name="connsiteX98" fmla="*/ 250 w 10000"/>
                    <a:gd name="connsiteY98" fmla="*/ 247 h 10000"/>
                    <a:gd name="connsiteX99" fmla="*/ 2979 w 10000"/>
                    <a:gd name="connsiteY99" fmla="*/ 0 h 10000"/>
                    <a:gd name="connsiteX100" fmla="*/ 3020 w 10000"/>
                    <a:gd name="connsiteY100" fmla="*/ 23 h 10000"/>
                    <a:gd name="connsiteX101" fmla="*/ 3104 w 10000"/>
                    <a:gd name="connsiteY101" fmla="*/ 58 h 10000"/>
                    <a:gd name="connsiteX102" fmla="*/ 3250 w 10000"/>
                    <a:gd name="connsiteY102" fmla="*/ 129 h 10000"/>
                    <a:gd name="connsiteX103" fmla="*/ 3437 w 10000"/>
                    <a:gd name="connsiteY103" fmla="*/ 224 h 10000"/>
                    <a:gd name="connsiteX104" fmla="*/ 3687 w 10000"/>
                    <a:gd name="connsiteY104" fmla="*/ 340 h 10000"/>
                    <a:gd name="connsiteX105" fmla="*/ 3958 w 10000"/>
                    <a:gd name="connsiteY105" fmla="*/ 482 h 10000"/>
                    <a:gd name="connsiteX106" fmla="*/ 4229 w 10000"/>
                    <a:gd name="connsiteY106" fmla="*/ 634 h 10000"/>
                    <a:gd name="connsiteX107" fmla="*/ 4563 w 10000"/>
                    <a:gd name="connsiteY107" fmla="*/ 787 h 10000"/>
                    <a:gd name="connsiteX108" fmla="*/ 4875 w 10000"/>
                    <a:gd name="connsiteY108" fmla="*/ 973 h 10000"/>
                    <a:gd name="connsiteX109" fmla="*/ 5208 w 10000"/>
                    <a:gd name="connsiteY109" fmla="*/ 1161 h 10000"/>
                    <a:gd name="connsiteX110" fmla="*/ 5521 w 10000"/>
                    <a:gd name="connsiteY110" fmla="*/ 1359 h 10000"/>
                    <a:gd name="connsiteX111" fmla="*/ 5562 w 10000"/>
                    <a:gd name="connsiteY111" fmla="*/ 1348 h 10000"/>
                    <a:gd name="connsiteX112" fmla="*/ 5604 w 10000"/>
                    <a:gd name="connsiteY112" fmla="*/ 1278 h 10000"/>
                    <a:gd name="connsiteX113" fmla="*/ 5645 w 10000"/>
                    <a:gd name="connsiteY113" fmla="*/ 1161 h 10000"/>
                    <a:gd name="connsiteX0" fmla="*/ 5645 w 10000"/>
                    <a:gd name="connsiteY0" fmla="*/ 1161 h 10000"/>
                    <a:gd name="connsiteX1" fmla="*/ 10000 w 10000"/>
                    <a:gd name="connsiteY1" fmla="*/ 353 h 10000"/>
                    <a:gd name="connsiteX2" fmla="*/ 9896 w 10000"/>
                    <a:gd name="connsiteY2" fmla="*/ 669 h 10000"/>
                    <a:gd name="connsiteX3" fmla="*/ 9812 w 10000"/>
                    <a:gd name="connsiteY3" fmla="*/ 868 h 10000"/>
                    <a:gd name="connsiteX4" fmla="*/ 9708 w 10000"/>
                    <a:gd name="connsiteY4" fmla="*/ 1126 h 10000"/>
                    <a:gd name="connsiteX5" fmla="*/ 9603 w 10000"/>
                    <a:gd name="connsiteY5" fmla="*/ 1382 h 10000"/>
                    <a:gd name="connsiteX6" fmla="*/ 9479 w 10000"/>
                    <a:gd name="connsiteY6" fmla="*/ 1689 h 10000"/>
                    <a:gd name="connsiteX7" fmla="*/ 9333 w 10000"/>
                    <a:gd name="connsiteY7" fmla="*/ 1993 h 10000"/>
                    <a:gd name="connsiteX8" fmla="*/ 9187 w 10000"/>
                    <a:gd name="connsiteY8" fmla="*/ 2322 h 10000"/>
                    <a:gd name="connsiteX9" fmla="*/ 8833 w 10000"/>
                    <a:gd name="connsiteY9" fmla="*/ 2979 h 10000"/>
                    <a:gd name="connsiteX10" fmla="*/ 8645 w 10000"/>
                    <a:gd name="connsiteY10" fmla="*/ 3306 h 10000"/>
                    <a:gd name="connsiteX11" fmla="*/ 8437 w 10000"/>
                    <a:gd name="connsiteY11" fmla="*/ 3624 h 10000"/>
                    <a:gd name="connsiteX12" fmla="*/ 8250 w 10000"/>
                    <a:gd name="connsiteY12" fmla="*/ 3927 h 10000"/>
                    <a:gd name="connsiteX13" fmla="*/ 8021 w 10000"/>
                    <a:gd name="connsiteY13" fmla="*/ 4208 h 10000"/>
                    <a:gd name="connsiteX14" fmla="*/ 7771 w 10000"/>
                    <a:gd name="connsiteY14" fmla="*/ 4455 h 10000"/>
                    <a:gd name="connsiteX15" fmla="*/ 7541 w 10000"/>
                    <a:gd name="connsiteY15" fmla="*/ 4679 h 10000"/>
                    <a:gd name="connsiteX16" fmla="*/ 7291 w 10000"/>
                    <a:gd name="connsiteY16" fmla="*/ 4877 h 10000"/>
                    <a:gd name="connsiteX17" fmla="*/ 7041 w 10000"/>
                    <a:gd name="connsiteY17" fmla="*/ 5018 h 10000"/>
                    <a:gd name="connsiteX18" fmla="*/ 6771 w 10000"/>
                    <a:gd name="connsiteY18" fmla="*/ 5124 h 10000"/>
                    <a:gd name="connsiteX19" fmla="*/ 6500 w 10000"/>
                    <a:gd name="connsiteY19" fmla="*/ 5172 h 10000"/>
                    <a:gd name="connsiteX20" fmla="*/ 6292 w 10000"/>
                    <a:gd name="connsiteY20" fmla="*/ 5172 h 10000"/>
                    <a:gd name="connsiteX21" fmla="*/ 6062 w 10000"/>
                    <a:gd name="connsiteY21" fmla="*/ 5135 h 10000"/>
                    <a:gd name="connsiteX22" fmla="*/ 5812 w 10000"/>
                    <a:gd name="connsiteY22" fmla="*/ 5064 h 10000"/>
                    <a:gd name="connsiteX23" fmla="*/ 5542 w 10000"/>
                    <a:gd name="connsiteY23" fmla="*/ 4983 h 10000"/>
                    <a:gd name="connsiteX24" fmla="*/ 5271 w 10000"/>
                    <a:gd name="connsiteY24" fmla="*/ 4877 h 10000"/>
                    <a:gd name="connsiteX25" fmla="*/ 4999 w 10000"/>
                    <a:gd name="connsiteY25" fmla="*/ 4760 h 10000"/>
                    <a:gd name="connsiteX26" fmla="*/ 4749 w 10000"/>
                    <a:gd name="connsiteY26" fmla="*/ 4643 h 10000"/>
                    <a:gd name="connsiteX27" fmla="*/ 4499 w 10000"/>
                    <a:gd name="connsiteY27" fmla="*/ 4526 h 10000"/>
                    <a:gd name="connsiteX28" fmla="*/ 4292 w 10000"/>
                    <a:gd name="connsiteY28" fmla="*/ 4420 h 10000"/>
                    <a:gd name="connsiteX29" fmla="*/ 4146 w 10000"/>
                    <a:gd name="connsiteY29" fmla="*/ 4314 h 10000"/>
                    <a:gd name="connsiteX30" fmla="*/ 4042 w 10000"/>
                    <a:gd name="connsiteY30" fmla="*/ 4245 h 10000"/>
                    <a:gd name="connsiteX31" fmla="*/ 3999 w 10000"/>
                    <a:gd name="connsiteY31" fmla="*/ 4185 h 10000"/>
                    <a:gd name="connsiteX32" fmla="*/ 3999 w 10000"/>
                    <a:gd name="connsiteY32" fmla="*/ 4220 h 10000"/>
                    <a:gd name="connsiteX33" fmla="*/ 4020 w 10000"/>
                    <a:gd name="connsiteY33" fmla="*/ 4304 h 10000"/>
                    <a:gd name="connsiteX34" fmla="*/ 4042 w 10000"/>
                    <a:gd name="connsiteY34" fmla="*/ 4431 h 10000"/>
                    <a:gd name="connsiteX35" fmla="*/ 4083 w 10000"/>
                    <a:gd name="connsiteY35" fmla="*/ 4607 h 10000"/>
                    <a:gd name="connsiteX36" fmla="*/ 4146 w 10000"/>
                    <a:gd name="connsiteY36" fmla="*/ 4817 h 10000"/>
                    <a:gd name="connsiteX37" fmla="*/ 4208 w 10000"/>
                    <a:gd name="connsiteY37" fmla="*/ 5064 h 10000"/>
                    <a:gd name="connsiteX38" fmla="*/ 4271 w 10000"/>
                    <a:gd name="connsiteY38" fmla="*/ 5346 h 10000"/>
                    <a:gd name="connsiteX39" fmla="*/ 4354 w 10000"/>
                    <a:gd name="connsiteY39" fmla="*/ 5663 h 10000"/>
                    <a:gd name="connsiteX40" fmla="*/ 4416 w 10000"/>
                    <a:gd name="connsiteY40" fmla="*/ 5991 h 10000"/>
                    <a:gd name="connsiteX41" fmla="*/ 4499 w 10000"/>
                    <a:gd name="connsiteY41" fmla="*/ 6343 h 10000"/>
                    <a:gd name="connsiteX42" fmla="*/ 4604 w 10000"/>
                    <a:gd name="connsiteY42" fmla="*/ 6704 h 10000"/>
                    <a:gd name="connsiteX43" fmla="*/ 4666 w 10000"/>
                    <a:gd name="connsiteY43" fmla="*/ 6986 h 10000"/>
                    <a:gd name="connsiteX44" fmla="*/ 4749 w 10000"/>
                    <a:gd name="connsiteY44" fmla="*/ 7268 h 10000"/>
                    <a:gd name="connsiteX45" fmla="*/ 4813 w 10000"/>
                    <a:gd name="connsiteY45" fmla="*/ 7562 h 10000"/>
                    <a:gd name="connsiteX46" fmla="*/ 4854 w 10000"/>
                    <a:gd name="connsiteY46" fmla="*/ 7854 h 10000"/>
                    <a:gd name="connsiteX47" fmla="*/ 4896 w 10000"/>
                    <a:gd name="connsiteY47" fmla="*/ 8136 h 10000"/>
                    <a:gd name="connsiteX48" fmla="*/ 4958 w 10000"/>
                    <a:gd name="connsiteY48" fmla="*/ 8418 h 10000"/>
                    <a:gd name="connsiteX49" fmla="*/ 4999 w 10000"/>
                    <a:gd name="connsiteY49" fmla="*/ 8676 h 10000"/>
                    <a:gd name="connsiteX50" fmla="*/ 5021 w 10000"/>
                    <a:gd name="connsiteY50" fmla="*/ 8911 h 10000"/>
                    <a:gd name="connsiteX51" fmla="*/ 5062 w 10000"/>
                    <a:gd name="connsiteY51" fmla="*/ 9110 h 10000"/>
                    <a:gd name="connsiteX52" fmla="*/ 5083 w 10000"/>
                    <a:gd name="connsiteY52" fmla="*/ 9285 h 10000"/>
                    <a:gd name="connsiteX53" fmla="*/ 5083 w 10000"/>
                    <a:gd name="connsiteY53" fmla="*/ 9414 h 10000"/>
                    <a:gd name="connsiteX54" fmla="*/ 5104 w 10000"/>
                    <a:gd name="connsiteY54" fmla="*/ 9497 h 10000"/>
                    <a:gd name="connsiteX55" fmla="*/ 5104 w 10000"/>
                    <a:gd name="connsiteY55" fmla="*/ 9531 h 10000"/>
                    <a:gd name="connsiteX56" fmla="*/ 5062 w 10000"/>
                    <a:gd name="connsiteY56" fmla="*/ 9531 h 10000"/>
                    <a:gd name="connsiteX57" fmla="*/ 4916 w 10000"/>
                    <a:gd name="connsiteY57" fmla="*/ 9555 h 10000"/>
                    <a:gd name="connsiteX58" fmla="*/ 4708 w 10000"/>
                    <a:gd name="connsiteY58" fmla="*/ 9578 h 10000"/>
                    <a:gd name="connsiteX59" fmla="*/ 4437 w 10000"/>
                    <a:gd name="connsiteY59" fmla="*/ 9625 h 10000"/>
                    <a:gd name="connsiteX60" fmla="*/ 4125 w 10000"/>
                    <a:gd name="connsiteY60" fmla="*/ 9660 h 10000"/>
                    <a:gd name="connsiteX61" fmla="*/ 3749 w 10000"/>
                    <a:gd name="connsiteY61" fmla="*/ 9719 h 10000"/>
                    <a:gd name="connsiteX62" fmla="*/ 3375 w 10000"/>
                    <a:gd name="connsiteY62" fmla="*/ 9765 h 10000"/>
                    <a:gd name="connsiteX63" fmla="*/ 2979 w 10000"/>
                    <a:gd name="connsiteY63" fmla="*/ 9812 h 10000"/>
                    <a:gd name="connsiteX64" fmla="*/ 2584 w 10000"/>
                    <a:gd name="connsiteY64" fmla="*/ 9870 h 10000"/>
                    <a:gd name="connsiteX65" fmla="*/ 2208 w 10000"/>
                    <a:gd name="connsiteY65" fmla="*/ 9906 h 10000"/>
                    <a:gd name="connsiteX66" fmla="*/ 1854 w 10000"/>
                    <a:gd name="connsiteY66" fmla="*/ 9953 h 10000"/>
                    <a:gd name="connsiteX67" fmla="*/ 1541 w 10000"/>
                    <a:gd name="connsiteY67" fmla="*/ 9975 h 10000"/>
                    <a:gd name="connsiteX68" fmla="*/ 1271 w 10000"/>
                    <a:gd name="connsiteY68" fmla="*/ 9989 h 10000"/>
                    <a:gd name="connsiteX69" fmla="*/ 1083 w 10000"/>
                    <a:gd name="connsiteY69" fmla="*/ 10000 h 10000"/>
                    <a:gd name="connsiteX70" fmla="*/ 1062 w 10000"/>
                    <a:gd name="connsiteY70" fmla="*/ 9975 h 10000"/>
                    <a:gd name="connsiteX71" fmla="*/ 1041 w 10000"/>
                    <a:gd name="connsiteY71" fmla="*/ 9896 h 10000"/>
                    <a:gd name="connsiteX72" fmla="*/ 938 w 10000"/>
                    <a:gd name="connsiteY72" fmla="*/ 9578 h 10000"/>
                    <a:gd name="connsiteX73" fmla="*/ 875 w 10000"/>
                    <a:gd name="connsiteY73" fmla="*/ 9355 h 10000"/>
                    <a:gd name="connsiteX74" fmla="*/ 791 w 10000"/>
                    <a:gd name="connsiteY74" fmla="*/ 9085 h 10000"/>
                    <a:gd name="connsiteX75" fmla="*/ 708 w 10000"/>
                    <a:gd name="connsiteY75" fmla="*/ 8781 h 10000"/>
                    <a:gd name="connsiteX76" fmla="*/ 625 w 10000"/>
                    <a:gd name="connsiteY76" fmla="*/ 8442 h 10000"/>
                    <a:gd name="connsiteX77" fmla="*/ 541 w 10000"/>
                    <a:gd name="connsiteY77" fmla="*/ 8078 h 10000"/>
                    <a:gd name="connsiteX78" fmla="*/ 438 w 10000"/>
                    <a:gd name="connsiteY78" fmla="*/ 7679 h 10000"/>
                    <a:gd name="connsiteX79" fmla="*/ 354 w 10000"/>
                    <a:gd name="connsiteY79" fmla="*/ 7257 h 10000"/>
                    <a:gd name="connsiteX80" fmla="*/ 271 w 10000"/>
                    <a:gd name="connsiteY80" fmla="*/ 6812 h 10000"/>
                    <a:gd name="connsiteX81" fmla="*/ 208 w 10000"/>
                    <a:gd name="connsiteY81" fmla="*/ 6353 h 10000"/>
                    <a:gd name="connsiteX82" fmla="*/ 146 w 10000"/>
                    <a:gd name="connsiteY82" fmla="*/ 5873 h 10000"/>
                    <a:gd name="connsiteX83" fmla="*/ 62 w 10000"/>
                    <a:gd name="connsiteY83" fmla="*/ 5380 h 10000"/>
                    <a:gd name="connsiteX84" fmla="*/ 0 w 10000"/>
                    <a:gd name="connsiteY84" fmla="*/ 4384 h 10000"/>
                    <a:gd name="connsiteX85" fmla="*/ 0 w 10000"/>
                    <a:gd name="connsiteY85" fmla="*/ 3740 h 10000"/>
                    <a:gd name="connsiteX86" fmla="*/ 0 w 10000"/>
                    <a:gd name="connsiteY86" fmla="*/ 3166 h 10000"/>
                    <a:gd name="connsiteX87" fmla="*/ 0 w 10000"/>
                    <a:gd name="connsiteY87" fmla="*/ 2648 h 10000"/>
                    <a:gd name="connsiteX88" fmla="*/ 21 w 10000"/>
                    <a:gd name="connsiteY88" fmla="*/ 2181 h 10000"/>
                    <a:gd name="connsiteX89" fmla="*/ 41 w 10000"/>
                    <a:gd name="connsiteY89" fmla="*/ 1771 h 10000"/>
                    <a:gd name="connsiteX90" fmla="*/ 62 w 10000"/>
                    <a:gd name="connsiteY90" fmla="*/ 1407 h 10000"/>
                    <a:gd name="connsiteX91" fmla="*/ 104 w 10000"/>
                    <a:gd name="connsiteY91" fmla="*/ 1090 h 10000"/>
                    <a:gd name="connsiteX92" fmla="*/ 146 w 10000"/>
                    <a:gd name="connsiteY92" fmla="*/ 833 h 10000"/>
                    <a:gd name="connsiteX93" fmla="*/ 167 w 10000"/>
                    <a:gd name="connsiteY93" fmla="*/ 622 h 10000"/>
                    <a:gd name="connsiteX94" fmla="*/ 208 w 10000"/>
                    <a:gd name="connsiteY94" fmla="*/ 457 h 10000"/>
                    <a:gd name="connsiteX95" fmla="*/ 229 w 10000"/>
                    <a:gd name="connsiteY95" fmla="*/ 340 h 10000"/>
                    <a:gd name="connsiteX96" fmla="*/ 250 w 10000"/>
                    <a:gd name="connsiteY96" fmla="*/ 282 h 10000"/>
                    <a:gd name="connsiteX97" fmla="*/ 250 w 10000"/>
                    <a:gd name="connsiteY97" fmla="*/ 247 h 10000"/>
                    <a:gd name="connsiteX98" fmla="*/ 2979 w 10000"/>
                    <a:gd name="connsiteY98" fmla="*/ 0 h 10000"/>
                    <a:gd name="connsiteX99" fmla="*/ 3020 w 10000"/>
                    <a:gd name="connsiteY99" fmla="*/ 23 h 10000"/>
                    <a:gd name="connsiteX100" fmla="*/ 3104 w 10000"/>
                    <a:gd name="connsiteY100" fmla="*/ 58 h 10000"/>
                    <a:gd name="connsiteX101" fmla="*/ 3250 w 10000"/>
                    <a:gd name="connsiteY101" fmla="*/ 129 h 10000"/>
                    <a:gd name="connsiteX102" fmla="*/ 3437 w 10000"/>
                    <a:gd name="connsiteY102" fmla="*/ 224 h 10000"/>
                    <a:gd name="connsiteX103" fmla="*/ 3687 w 10000"/>
                    <a:gd name="connsiteY103" fmla="*/ 340 h 10000"/>
                    <a:gd name="connsiteX104" fmla="*/ 3958 w 10000"/>
                    <a:gd name="connsiteY104" fmla="*/ 482 h 10000"/>
                    <a:gd name="connsiteX105" fmla="*/ 4229 w 10000"/>
                    <a:gd name="connsiteY105" fmla="*/ 634 h 10000"/>
                    <a:gd name="connsiteX106" fmla="*/ 4563 w 10000"/>
                    <a:gd name="connsiteY106" fmla="*/ 787 h 10000"/>
                    <a:gd name="connsiteX107" fmla="*/ 4875 w 10000"/>
                    <a:gd name="connsiteY107" fmla="*/ 973 h 10000"/>
                    <a:gd name="connsiteX108" fmla="*/ 5208 w 10000"/>
                    <a:gd name="connsiteY108" fmla="*/ 1161 h 10000"/>
                    <a:gd name="connsiteX109" fmla="*/ 5521 w 10000"/>
                    <a:gd name="connsiteY109" fmla="*/ 1359 h 10000"/>
                    <a:gd name="connsiteX110" fmla="*/ 5562 w 10000"/>
                    <a:gd name="connsiteY110" fmla="*/ 1348 h 10000"/>
                    <a:gd name="connsiteX111" fmla="*/ 5604 w 10000"/>
                    <a:gd name="connsiteY111" fmla="*/ 1278 h 10000"/>
                    <a:gd name="connsiteX112" fmla="*/ 5645 w 10000"/>
                    <a:gd name="connsiteY112" fmla="*/ 1161 h 10000"/>
                    <a:gd name="connsiteX0" fmla="*/ 5604 w 10000"/>
                    <a:gd name="connsiteY0" fmla="*/ 1278 h 10000"/>
                    <a:gd name="connsiteX1" fmla="*/ 10000 w 10000"/>
                    <a:gd name="connsiteY1" fmla="*/ 353 h 10000"/>
                    <a:gd name="connsiteX2" fmla="*/ 9896 w 10000"/>
                    <a:gd name="connsiteY2" fmla="*/ 669 h 10000"/>
                    <a:gd name="connsiteX3" fmla="*/ 9812 w 10000"/>
                    <a:gd name="connsiteY3" fmla="*/ 868 h 10000"/>
                    <a:gd name="connsiteX4" fmla="*/ 9708 w 10000"/>
                    <a:gd name="connsiteY4" fmla="*/ 1126 h 10000"/>
                    <a:gd name="connsiteX5" fmla="*/ 9603 w 10000"/>
                    <a:gd name="connsiteY5" fmla="*/ 1382 h 10000"/>
                    <a:gd name="connsiteX6" fmla="*/ 9479 w 10000"/>
                    <a:gd name="connsiteY6" fmla="*/ 1689 h 10000"/>
                    <a:gd name="connsiteX7" fmla="*/ 9333 w 10000"/>
                    <a:gd name="connsiteY7" fmla="*/ 1993 h 10000"/>
                    <a:gd name="connsiteX8" fmla="*/ 9187 w 10000"/>
                    <a:gd name="connsiteY8" fmla="*/ 2322 h 10000"/>
                    <a:gd name="connsiteX9" fmla="*/ 8833 w 10000"/>
                    <a:gd name="connsiteY9" fmla="*/ 2979 h 10000"/>
                    <a:gd name="connsiteX10" fmla="*/ 8645 w 10000"/>
                    <a:gd name="connsiteY10" fmla="*/ 3306 h 10000"/>
                    <a:gd name="connsiteX11" fmla="*/ 8437 w 10000"/>
                    <a:gd name="connsiteY11" fmla="*/ 3624 h 10000"/>
                    <a:gd name="connsiteX12" fmla="*/ 8250 w 10000"/>
                    <a:gd name="connsiteY12" fmla="*/ 3927 h 10000"/>
                    <a:gd name="connsiteX13" fmla="*/ 8021 w 10000"/>
                    <a:gd name="connsiteY13" fmla="*/ 4208 h 10000"/>
                    <a:gd name="connsiteX14" fmla="*/ 7771 w 10000"/>
                    <a:gd name="connsiteY14" fmla="*/ 4455 h 10000"/>
                    <a:gd name="connsiteX15" fmla="*/ 7541 w 10000"/>
                    <a:gd name="connsiteY15" fmla="*/ 4679 h 10000"/>
                    <a:gd name="connsiteX16" fmla="*/ 7291 w 10000"/>
                    <a:gd name="connsiteY16" fmla="*/ 4877 h 10000"/>
                    <a:gd name="connsiteX17" fmla="*/ 7041 w 10000"/>
                    <a:gd name="connsiteY17" fmla="*/ 5018 h 10000"/>
                    <a:gd name="connsiteX18" fmla="*/ 6771 w 10000"/>
                    <a:gd name="connsiteY18" fmla="*/ 5124 h 10000"/>
                    <a:gd name="connsiteX19" fmla="*/ 6500 w 10000"/>
                    <a:gd name="connsiteY19" fmla="*/ 5172 h 10000"/>
                    <a:gd name="connsiteX20" fmla="*/ 6292 w 10000"/>
                    <a:gd name="connsiteY20" fmla="*/ 5172 h 10000"/>
                    <a:gd name="connsiteX21" fmla="*/ 6062 w 10000"/>
                    <a:gd name="connsiteY21" fmla="*/ 5135 h 10000"/>
                    <a:gd name="connsiteX22" fmla="*/ 5812 w 10000"/>
                    <a:gd name="connsiteY22" fmla="*/ 5064 h 10000"/>
                    <a:gd name="connsiteX23" fmla="*/ 5542 w 10000"/>
                    <a:gd name="connsiteY23" fmla="*/ 4983 h 10000"/>
                    <a:gd name="connsiteX24" fmla="*/ 5271 w 10000"/>
                    <a:gd name="connsiteY24" fmla="*/ 4877 h 10000"/>
                    <a:gd name="connsiteX25" fmla="*/ 4999 w 10000"/>
                    <a:gd name="connsiteY25" fmla="*/ 4760 h 10000"/>
                    <a:gd name="connsiteX26" fmla="*/ 4749 w 10000"/>
                    <a:gd name="connsiteY26" fmla="*/ 4643 h 10000"/>
                    <a:gd name="connsiteX27" fmla="*/ 4499 w 10000"/>
                    <a:gd name="connsiteY27" fmla="*/ 4526 h 10000"/>
                    <a:gd name="connsiteX28" fmla="*/ 4292 w 10000"/>
                    <a:gd name="connsiteY28" fmla="*/ 4420 h 10000"/>
                    <a:gd name="connsiteX29" fmla="*/ 4146 w 10000"/>
                    <a:gd name="connsiteY29" fmla="*/ 4314 h 10000"/>
                    <a:gd name="connsiteX30" fmla="*/ 4042 w 10000"/>
                    <a:gd name="connsiteY30" fmla="*/ 4245 h 10000"/>
                    <a:gd name="connsiteX31" fmla="*/ 3999 w 10000"/>
                    <a:gd name="connsiteY31" fmla="*/ 4185 h 10000"/>
                    <a:gd name="connsiteX32" fmla="*/ 3999 w 10000"/>
                    <a:gd name="connsiteY32" fmla="*/ 4220 h 10000"/>
                    <a:gd name="connsiteX33" fmla="*/ 4020 w 10000"/>
                    <a:gd name="connsiteY33" fmla="*/ 4304 h 10000"/>
                    <a:gd name="connsiteX34" fmla="*/ 4042 w 10000"/>
                    <a:gd name="connsiteY34" fmla="*/ 4431 h 10000"/>
                    <a:gd name="connsiteX35" fmla="*/ 4083 w 10000"/>
                    <a:gd name="connsiteY35" fmla="*/ 4607 h 10000"/>
                    <a:gd name="connsiteX36" fmla="*/ 4146 w 10000"/>
                    <a:gd name="connsiteY36" fmla="*/ 4817 h 10000"/>
                    <a:gd name="connsiteX37" fmla="*/ 4208 w 10000"/>
                    <a:gd name="connsiteY37" fmla="*/ 5064 h 10000"/>
                    <a:gd name="connsiteX38" fmla="*/ 4271 w 10000"/>
                    <a:gd name="connsiteY38" fmla="*/ 5346 h 10000"/>
                    <a:gd name="connsiteX39" fmla="*/ 4354 w 10000"/>
                    <a:gd name="connsiteY39" fmla="*/ 5663 h 10000"/>
                    <a:gd name="connsiteX40" fmla="*/ 4416 w 10000"/>
                    <a:gd name="connsiteY40" fmla="*/ 5991 h 10000"/>
                    <a:gd name="connsiteX41" fmla="*/ 4499 w 10000"/>
                    <a:gd name="connsiteY41" fmla="*/ 6343 h 10000"/>
                    <a:gd name="connsiteX42" fmla="*/ 4604 w 10000"/>
                    <a:gd name="connsiteY42" fmla="*/ 6704 h 10000"/>
                    <a:gd name="connsiteX43" fmla="*/ 4666 w 10000"/>
                    <a:gd name="connsiteY43" fmla="*/ 6986 h 10000"/>
                    <a:gd name="connsiteX44" fmla="*/ 4749 w 10000"/>
                    <a:gd name="connsiteY44" fmla="*/ 7268 h 10000"/>
                    <a:gd name="connsiteX45" fmla="*/ 4813 w 10000"/>
                    <a:gd name="connsiteY45" fmla="*/ 7562 h 10000"/>
                    <a:gd name="connsiteX46" fmla="*/ 4854 w 10000"/>
                    <a:gd name="connsiteY46" fmla="*/ 7854 h 10000"/>
                    <a:gd name="connsiteX47" fmla="*/ 4896 w 10000"/>
                    <a:gd name="connsiteY47" fmla="*/ 8136 h 10000"/>
                    <a:gd name="connsiteX48" fmla="*/ 4958 w 10000"/>
                    <a:gd name="connsiteY48" fmla="*/ 8418 h 10000"/>
                    <a:gd name="connsiteX49" fmla="*/ 4999 w 10000"/>
                    <a:gd name="connsiteY49" fmla="*/ 8676 h 10000"/>
                    <a:gd name="connsiteX50" fmla="*/ 5021 w 10000"/>
                    <a:gd name="connsiteY50" fmla="*/ 8911 h 10000"/>
                    <a:gd name="connsiteX51" fmla="*/ 5062 w 10000"/>
                    <a:gd name="connsiteY51" fmla="*/ 9110 h 10000"/>
                    <a:gd name="connsiteX52" fmla="*/ 5083 w 10000"/>
                    <a:gd name="connsiteY52" fmla="*/ 9285 h 10000"/>
                    <a:gd name="connsiteX53" fmla="*/ 5083 w 10000"/>
                    <a:gd name="connsiteY53" fmla="*/ 9414 h 10000"/>
                    <a:gd name="connsiteX54" fmla="*/ 5104 w 10000"/>
                    <a:gd name="connsiteY54" fmla="*/ 9497 h 10000"/>
                    <a:gd name="connsiteX55" fmla="*/ 5104 w 10000"/>
                    <a:gd name="connsiteY55" fmla="*/ 9531 h 10000"/>
                    <a:gd name="connsiteX56" fmla="*/ 5062 w 10000"/>
                    <a:gd name="connsiteY56" fmla="*/ 9531 h 10000"/>
                    <a:gd name="connsiteX57" fmla="*/ 4916 w 10000"/>
                    <a:gd name="connsiteY57" fmla="*/ 9555 h 10000"/>
                    <a:gd name="connsiteX58" fmla="*/ 4708 w 10000"/>
                    <a:gd name="connsiteY58" fmla="*/ 9578 h 10000"/>
                    <a:gd name="connsiteX59" fmla="*/ 4437 w 10000"/>
                    <a:gd name="connsiteY59" fmla="*/ 9625 h 10000"/>
                    <a:gd name="connsiteX60" fmla="*/ 4125 w 10000"/>
                    <a:gd name="connsiteY60" fmla="*/ 9660 h 10000"/>
                    <a:gd name="connsiteX61" fmla="*/ 3749 w 10000"/>
                    <a:gd name="connsiteY61" fmla="*/ 9719 h 10000"/>
                    <a:gd name="connsiteX62" fmla="*/ 3375 w 10000"/>
                    <a:gd name="connsiteY62" fmla="*/ 9765 h 10000"/>
                    <a:gd name="connsiteX63" fmla="*/ 2979 w 10000"/>
                    <a:gd name="connsiteY63" fmla="*/ 9812 h 10000"/>
                    <a:gd name="connsiteX64" fmla="*/ 2584 w 10000"/>
                    <a:gd name="connsiteY64" fmla="*/ 9870 h 10000"/>
                    <a:gd name="connsiteX65" fmla="*/ 2208 w 10000"/>
                    <a:gd name="connsiteY65" fmla="*/ 9906 h 10000"/>
                    <a:gd name="connsiteX66" fmla="*/ 1854 w 10000"/>
                    <a:gd name="connsiteY66" fmla="*/ 9953 h 10000"/>
                    <a:gd name="connsiteX67" fmla="*/ 1541 w 10000"/>
                    <a:gd name="connsiteY67" fmla="*/ 9975 h 10000"/>
                    <a:gd name="connsiteX68" fmla="*/ 1271 w 10000"/>
                    <a:gd name="connsiteY68" fmla="*/ 9989 h 10000"/>
                    <a:gd name="connsiteX69" fmla="*/ 1083 w 10000"/>
                    <a:gd name="connsiteY69" fmla="*/ 10000 h 10000"/>
                    <a:gd name="connsiteX70" fmla="*/ 1062 w 10000"/>
                    <a:gd name="connsiteY70" fmla="*/ 9975 h 10000"/>
                    <a:gd name="connsiteX71" fmla="*/ 1041 w 10000"/>
                    <a:gd name="connsiteY71" fmla="*/ 9896 h 10000"/>
                    <a:gd name="connsiteX72" fmla="*/ 938 w 10000"/>
                    <a:gd name="connsiteY72" fmla="*/ 9578 h 10000"/>
                    <a:gd name="connsiteX73" fmla="*/ 875 w 10000"/>
                    <a:gd name="connsiteY73" fmla="*/ 9355 h 10000"/>
                    <a:gd name="connsiteX74" fmla="*/ 791 w 10000"/>
                    <a:gd name="connsiteY74" fmla="*/ 9085 h 10000"/>
                    <a:gd name="connsiteX75" fmla="*/ 708 w 10000"/>
                    <a:gd name="connsiteY75" fmla="*/ 8781 h 10000"/>
                    <a:gd name="connsiteX76" fmla="*/ 625 w 10000"/>
                    <a:gd name="connsiteY76" fmla="*/ 8442 h 10000"/>
                    <a:gd name="connsiteX77" fmla="*/ 541 w 10000"/>
                    <a:gd name="connsiteY77" fmla="*/ 8078 h 10000"/>
                    <a:gd name="connsiteX78" fmla="*/ 438 w 10000"/>
                    <a:gd name="connsiteY78" fmla="*/ 7679 h 10000"/>
                    <a:gd name="connsiteX79" fmla="*/ 354 w 10000"/>
                    <a:gd name="connsiteY79" fmla="*/ 7257 h 10000"/>
                    <a:gd name="connsiteX80" fmla="*/ 271 w 10000"/>
                    <a:gd name="connsiteY80" fmla="*/ 6812 h 10000"/>
                    <a:gd name="connsiteX81" fmla="*/ 208 w 10000"/>
                    <a:gd name="connsiteY81" fmla="*/ 6353 h 10000"/>
                    <a:gd name="connsiteX82" fmla="*/ 146 w 10000"/>
                    <a:gd name="connsiteY82" fmla="*/ 5873 h 10000"/>
                    <a:gd name="connsiteX83" fmla="*/ 62 w 10000"/>
                    <a:gd name="connsiteY83" fmla="*/ 5380 h 10000"/>
                    <a:gd name="connsiteX84" fmla="*/ 0 w 10000"/>
                    <a:gd name="connsiteY84" fmla="*/ 4384 h 10000"/>
                    <a:gd name="connsiteX85" fmla="*/ 0 w 10000"/>
                    <a:gd name="connsiteY85" fmla="*/ 3740 h 10000"/>
                    <a:gd name="connsiteX86" fmla="*/ 0 w 10000"/>
                    <a:gd name="connsiteY86" fmla="*/ 3166 h 10000"/>
                    <a:gd name="connsiteX87" fmla="*/ 0 w 10000"/>
                    <a:gd name="connsiteY87" fmla="*/ 2648 h 10000"/>
                    <a:gd name="connsiteX88" fmla="*/ 21 w 10000"/>
                    <a:gd name="connsiteY88" fmla="*/ 2181 h 10000"/>
                    <a:gd name="connsiteX89" fmla="*/ 41 w 10000"/>
                    <a:gd name="connsiteY89" fmla="*/ 1771 h 10000"/>
                    <a:gd name="connsiteX90" fmla="*/ 62 w 10000"/>
                    <a:gd name="connsiteY90" fmla="*/ 1407 h 10000"/>
                    <a:gd name="connsiteX91" fmla="*/ 104 w 10000"/>
                    <a:gd name="connsiteY91" fmla="*/ 1090 h 10000"/>
                    <a:gd name="connsiteX92" fmla="*/ 146 w 10000"/>
                    <a:gd name="connsiteY92" fmla="*/ 833 h 10000"/>
                    <a:gd name="connsiteX93" fmla="*/ 167 w 10000"/>
                    <a:gd name="connsiteY93" fmla="*/ 622 h 10000"/>
                    <a:gd name="connsiteX94" fmla="*/ 208 w 10000"/>
                    <a:gd name="connsiteY94" fmla="*/ 457 h 10000"/>
                    <a:gd name="connsiteX95" fmla="*/ 229 w 10000"/>
                    <a:gd name="connsiteY95" fmla="*/ 340 h 10000"/>
                    <a:gd name="connsiteX96" fmla="*/ 250 w 10000"/>
                    <a:gd name="connsiteY96" fmla="*/ 282 h 10000"/>
                    <a:gd name="connsiteX97" fmla="*/ 250 w 10000"/>
                    <a:gd name="connsiteY97" fmla="*/ 247 h 10000"/>
                    <a:gd name="connsiteX98" fmla="*/ 2979 w 10000"/>
                    <a:gd name="connsiteY98" fmla="*/ 0 h 10000"/>
                    <a:gd name="connsiteX99" fmla="*/ 3020 w 10000"/>
                    <a:gd name="connsiteY99" fmla="*/ 23 h 10000"/>
                    <a:gd name="connsiteX100" fmla="*/ 3104 w 10000"/>
                    <a:gd name="connsiteY100" fmla="*/ 58 h 10000"/>
                    <a:gd name="connsiteX101" fmla="*/ 3250 w 10000"/>
                    <a:gd name="connsiteY101" fmla="*/ 129 h 10000"/>
                    <a:gd name="connsiteX102" fmla="*/ 3437 w 10000"/>
                    <a:gd name="connsiteY102" fmla="*/ 224 h 10000"/>
                    <a:gd name="connsiteX103" fmla="*/ 3687 w 10000"/>
                    <a:gd name="connsiteY103" fmla="*/ 340 h 10000"/>
                    <a:gd name="connsiteX104" fmla="*/ 3958 w 10000"/>
                    <a:gd name="connsiteY104" fmla="*/ 482 h 10000"/>
                    <a:gd name="connsiteX105" fmla="*/ 4229 w 10000"/>
                    <a:gd name="connsiteY105" fmla="*/ 634 h 10000"/>
                    <a:gd name="connsiteX106" fmla="*/ 4563 w 10000"/>
                    <a:gd name="connsiteY106" fmla="*/ 787 h 10000"/>
                    <a:gd name="connsiteX107" fmla="*/ 4875 w 10000"/>
                    <a:gd name="connsiteY107" fmla="*/ 973 h 10000"/>
                    <a:gd name="connsiteX108" fmla="*/ 5208 w 10000"/>
                    <a:gd name="connsiteY108" fmla="*/ 1161 h 10000"/>
                    <a:gd name="connsiteX109" fmla="*/ 5521 w 10000"/>
                    <a:gd name="connsiteY109" fmla="*/ 1359 h 10000"/>
                    <a:gd name="connsiteX110" fmla="*/ 5562 w 10000"/>
                    <a:gd name="connsiteY110" fmla="*/ 1348 h 10000"/>
                    <a:gd name="connsiteX111" fmla="*/ 5604 w 10000"/>
                    <a:gd name="connsiteY111" fmla="*/ 1278 h 10000"/>
                    <a:gd name="connsiteX0" fmla="*/ 5604 w 10000"/>
                    <a:gd name="connsiteY0" fmla="*/ 1278 h 10000"/>
                    <a:gd name="connsiteX1" fmla="*/ 10000 w 10000"/>
                    <a:gd name="connsiteY1" fmla="*/ 353 h 10000"/>
                    <a:gd name="connsiteX2" fmla="*/ 9896 w 10000"/>
                    <a:gd name="connsiteY2" fmla="*/ 669 h 10000"/>
                    <a:gd name="connsiteX3" fmla="*/ 9812 w 10000"/>
                    <a:gd name="connsiteY3" fmla="*/ 868 h 10000"/>
                    <a:gd name="connsiteX4" fmla="*/ 9708 w 10000"/>
                    <a:gd name="connsiteY4" fmla="*/ 1126 h 10000"/>
                    <a:gd name="connsiteX5" fmla="*/ 9603 w 10000"/>
                    <a:gd name="connsiteY5" fmla="*/ 1382 h 10000"/>
                    <a:gd name="connsiteX6" fmla="*/ 9479 w 10000"/>
                    <a:gd name="connsiteY6" fmla="*/ 1689 h 10000"/>
                    <a:gd name="connsiteX7" fmla="*/ 9333 w 10000"/>
                    <a:gd name="connsiteY7" fmla="*/ 1993 h 10000"/>
                    <a:gd name="connsiteX8" fmla="*/ 9187 w 10000"/>
                    <a:gd name="connsiteY8" fmla="*/ 2322 h 10000"/>
                    <a:gd name="connsiteX9" fmla="*/ 8833 w 10000"/>
                    <a:gd name="connsiteY9" fmla="*/ 2979 h 10000"/>
                    <a:gd name="connsiteX10" fmla="*/ 8645 w 10000"/>
                    <a:gd name="connsiteY10" fmla="*/ 3306 h 10000"/>
                    <a:gd name="connsiteX11" fmla="*/ 8437 w 10000"/>
                    <a:gd name="connsiteY11" fmla="*/ 3624 h 10000"/>
                    <a:gd name="connsiteX12" fmla="*/ 8250 w 10000"/>
                    <a:gd name="connsiteY12" fmla="*/ 3927 h 10000"/>
                    <a:gd name="connsiteX13" fmla="*/ 8021 w 10000"/>
                    <a:gd name="connsiteY13" fmla="*/ 4208 h 10000"/>
                    <a:gd name="connsiteX14" fmla="*/ 7771 w 10000"/>
                    <a:gd name="connsiteY14" fmla="*/ 4455 h 10000"/>
                    <a:gd name="connsiteX15" fmla="*/ 7541 w 10000"/>
                    <a:gd name="connsiteY15" fmla="*/ 4679 h 10000"/>
                    <a:gd name="connsiteX16" fmla="*/ 7291 w 10000"/>
                    <a:gd name="connsiteY16" fmla="*/ 4877 h 10000"/>
                    <a:gd name="connsiteX17" fmla="*/ 7041 w 10000"/>
                    <a:gd name="connsiteY17" fmla="*/ 5018 h 10000"/>
                    <a:gd name="connsiteX18" fmla="*/ 6771 w 10000"/>
                    <a:gd name="connsiteY18" fmla="*/ 5124 h 10000"/>
                    <a:gd name="connsiteX19" fmla="*/ 6500 w 10000"/>
                    <a:gd name="connsiteY19" fmla="*/ 5172 h 10000"/>
                    <a:gd name="connsiteX20" fmla="*/ 6292 w 10000"/>
                    <a:gd name="connsiteY20" fmla="*/ 5172 h 10000"/>
                    <a:gd name="connsiteX21" fmla="*/ 6062 w 10000"/>
                    <a:gd name="connsiteY21" fmla="*/ 5135 h 10000"/>
                    <a:gd name="connsiteX22" fmla="*/ 5812 w 10000"/>
                    <a:gd name="connsiteY22" fmla="*/ 5064 h 10000"/>
                    <a:gd name="connsiteX23" fmla="*/ 5542 w 10000"/>
                    <a:gd name="connsiteY23" fmla="*/ 4983 h 10000"/>
                    <a:gd name="connsiteX24" fmla="*/ 5271 w 10000"/>
                    <a:gd name="connsiteY24" fmla="*/ 4877 h 10000"/>
                    <a:gd name="connsiteX25" fmla="*/ 4999 w 10000"/>
                    <a:gd name="connsiteY25" fmla="*/ 4760 h 10000"/>
                    <a:gd name="connsiteX26" fmla="*/ 4749 w 10000"/>
                    <a:gd name="connsiteY26" fmla="*/ 4643 h 10000"/>
                    <a:gd name="connsiteX27" fmla="*/ 4499 w 10000"/>
                    <a:gd name="connsiteY27" fmla="*/ 4526 h 10000"/>
                    <a:gd name="connsiteX28" fmla="*/ 4292 w 10000"/>
                    <a:gd name="connsiteY28" fmla="*/ 4420 h 10000"/>
                    <a:gd name="connsiteX29" fmla="*/ 4146 w 10000"/>
                    <a:gd name="connsiteY29" fmla="*/ 4314 h 10000"/>
                    <a:gd name="connsiteX30" fmla="*/ 4042 w 10000"/>
                    <a:gd name="connsiteY30" fmla="*/ 4245 h 10000"/>
                    <a:gd name="connsiteX31" fmla="*/ 3999 w 10000"/>
                    <a:gd name="connsiteY31" fmla="*/ 4185 h 10000"/>
                    <a:gd name="connsiteX32" fmla="*/ 3999 w 10000"/>
                    <a:gd name="connsiteY32" fmla="*/ 4220 h 10000"/>
                    <a:gd name="connsiteX33" fmla="*/ 4020 w 10000"/>
                    <a:gd name="connsiteY33" fmla="*/ 4304 h 10000"/>
                    <a:gd name="connsiteX34" fmla="*/ 4042 w 10000"/>
                    <a:gd name="connsiteY34" fmla="*/ 4431 h 10000"/>
                    <a:gd name="connsiteX35" fmla="*/ 4083 w 10000"/>
                    <a:gd name="connsiteY35" fmla="*/ 4607 h 10000"/>
                    <a:gd name="connsiteX36" fmla="*/ 4146 w 10000"/>
                    <a:gd name="connsiteY36" fmla="*/ 4817 h 10000"/>
                    <a:gd name="connsiteX37" fmla="*/ 4208 w 10000"/>
                    <a:gd name="connsiteY37" fmla="*/ 5064 h 10000"/>
                    <a:gd name="connsiteX38" fmla="*/ 4271 w 10000"/>
                    <a:gd name="connsiteY38" fmla="*/ 5346 h 10000"/>
                    <a:gd name="connsiteX39" fmla="*/ 4354 w 10000"/>
                    <a:gd name="connsiteY39" fmla="*/ 5663 h 10000"/>
                    <a:gd name="connsiteX40" fmla="*/ 4416 w 10000"/>
                    <a:gd name="connsiteY40" fmla="*/ 5991 h 10000"/>
                    <a:gd name="connsiteX41" fmla="*/ 4499 w 10000"/>
                    <a:gd name="connsiteY41" fmla="*/ 6343 h 10000"/>
                    <a:gd name="connsiteX42" fmla="*/ 4604 w 10000"/>
                    <a:gd name="connsiteY42" fmla="*/ 6704 h 10000"/>
                    <a:gd name="connsiteX43" fmla="*/ 4666 w 10000"/>
                    <a:gd name="connsiteY43" fmla="*/ 6986 h 10000"/>
                    <a:gd name="connsiteX44" fmla="*/ 4749 w 10000"/>
                    <a:gd name="connsiteY44" fmla="*/ 7268 h 10000"/>
                    <a:gd name="connsiteX45" fmla="*/ 4813 w 10000"/>
                    <a:gd name="connsiteY45" fmla="*/ 7562 h 10000"/>
                    <a:gd name="connsiteX46" fmla="*/ 4854 w 10000"/>
                    <a:gd name="connsiteY46" fmla="*/ 7854 h 10000"/>
                    <a:gd name="connsiteX47" fmla="*/ 4896 w 10000"/>
                    <a:gd name="connsiteY47" fmla="*/ 8136 h 10000"/>
                    <a:gd name="connsiteX48" fmla="*/ 4958 w 10000"/>
                    <a:gd name="connsiteY48" fmla="*/ 8418 h 10000"/>
                    <a:gd name="connsiteX49" fmla="*/ 4999 w 10000"/>
                    <a:gd name="connsiteY49" fmla="*/ 8676 h 10000"/>
                    <a:gd name="connsiteX50" fmla="*/ 5021 w 10000"/>
                    <a:gd name="connsiteY50" fmla="*/ 8911 h 10000"/>
                    <a:gd name="connsiteX51" fmla="*/ 5062 w 10000"/>
                    <a:gd name="connsiteY51" fmla="*/ 9110 h 10000"/>
                    <a:gd name="connsiteX52" fmla="*/ 5083 w 10000"/>
                    <a:gd name="connsiteY52" fmla="*/ 9285 h 10000"/>
                    <a:gd name="connsiteX53" fmla="*/ 5083 w 10000"/>
                    <a:gd name="connsiteY53" fmla="*/ 9414 h 10000"/>
                    <a:gd name="connsiteX54" fmla="*/ 5104 w 10000"/>
                    <a:gd name="connsiteY54" fmla="*/ 9497 h 10000"/>
                    <a:gd name="connsiteX55" fmla="*/ 5104 w 10000"/>
                    <a:gd name="connsiteY55" fmla="*/ 9531 h 10000"/>
                    <a:gd name="connsiteX56" fmla="*/ 5062 w 10000"/>
                    <a:gd name="connsiteY56" fmla="*/ 9531 h 10000"/>
                    <a:gd name="connsiteX57" fmla="*/ 4916 w 10000"/>
                    <a:gd name="connsiteY57" fmla="*/ 9555 h 10000"/>
                    <a:gd name="connsiteX58" fmla="*/ 4708 w 10000"/>
                    <a:gd name="connsiteY58" fmla="*/ 9578 h 10000"/>
                    <a:gd name="connsiteX59" fmla="*/ 4437 w 10000"/>
                    <a:gd name="connsiteY59" fmla="*/ 9625 h 10000"/>
                    <a:gd name="connsiteX60" fmla="*/ 4125 w 10000"/>
                    <a:gd name="connsiteY60" fmla="*/ 9660 h 10000"/>
                    <a:gd name="connsiteX61" fmla="*/ 3749 w 10000"/>
                    <a:gd name="connsiteY61" fmla="*/ 9719 h 10000"/>
                    <a:gd name="connsiteX62" fmla="*/ 3375 w 10000"/>
                    <a:gd name="connsiteY62" fmla="*/ 9765 h 10000"/>
                    <a:gd name="connsiteX63" fmla="*/ 2979 w 10000"/>
                    <a:gd name="connsiteY63" fmla="*/ 9812 h 10000"/>
                    <a:gd name="connsiteX64" fmla="*/ 2584 w 10000"/>
                    <a:gd name="connsiteY64" fmla="*/ 9870 h 10000"/>
                    <a:gd name="connsiteX65" fmla="*/ 2208 w 10000"/>
                    <a:gd name="connsiteY65" fmla="*/ 9906 h 10000"/>
                    <a:gd name="connsiteX66" fmla="*/ 1854 w 10000"/>
                    <a:gd name="connsiteY66" fmla="*/ 9953 h 10000"/>
                    <a:gd name="connsiteX67" fmla="*/ 1541 w 10000"/>
                    <a:gd name="connsiteY67" fmla="*/ 9975 h 10000"/>
                    <a:gd name="connsiteX68" fmla="*/ 1271 w 10000"/>
                    <a:gd name="connsiteY68" fmla="*/ 9989 h 10000"/>
                    <a:gd name="connsiteX69" fmla="*/ 1083 w 10000"/>
                    <a:gd name="connsiteY69" fmla="*/ 10000 h 10000"/>
                    <a:gd name="connsiteX70" fmla="*/ 1062 w 10000"/>
                    <a:gd name="connsiteY70" fmla="*/ 9975 h 10000"/>
                    <a:gd name="connsiteX71" fmla="*/ 1041 w 10000"/>
                    <a:gd name="connsiteY71" fmla="*/ 9896 h 10000"/>
                    <a:gd name="connsiteX72" fmla="*/ 938 w 10000"/>
                    <a:gd name="connsiteY72" fmla="*/ 9578 h 10000"/>
                    <a:gd name="connsiteX73" fmla="*/ 875 w 10000"/>
                    <a:gd name="connsiteY73" fmla="*/ 9355 h 10000"/>
                    <a:gd name="connsiteX74" fmla="*/ 791 w 10000"/>
                    <a:gd name="connsiteY74" fmla="*/ 9085 h 10000"/>
                    <a:gd name="connsiteX75" fmla="*/ 708 w 10000"/>
                    <a:gd name="connsiteY75" fmla="*/ 8781 h 10000"/>
                    <a:gd name="connsiteX76" fmla="*/ 625 w 10000"/>
                    <a:gd name="connsiteY76" fmla="*/ 8442 h 10000"/>
                    <a:gd name="connsiteX77" fmla="*/ 541 w 10000"/>
                    <a:gd name="connsiteY77" fmla="*/ 8078 h 10000"/>
                    <a:gd name="connsiteX78" fmla="*/ 438 w 10000"/>
                    <a:gd name="connsiteY78" fmla="*/ 7679 h 10000"/>
                    <a:gd name="connsiteX79" fmla="*/ 354 w 10000"/>
                    <a:gd name="connsiteY79" fmla="*/ 7257 h 10000"/>
                    <a:gd name="connsiteX80" fmla="*/ 271 w 10000"/>
                    <a:gd name="connsiteY80" fmla="*/ 6812 h 10000"/>
                    <a:gd name="connsiteX81" fmla="*/ 208 w 10000"/>
                    <a:gd name="connsiteY81" fmla="*/ 6353 h 10000"/>
                    <a:gd name="connsiteX82" fmla="*/ 146 w 10000"/>
                    <a:gd name="connsiteY82" fmla="*/ 5873 h 10000"/>
                    <a:gd name="connsiteX83" fmla="*/ 62 w 10000"/>
                    <a:gd name="connsiteY83" fmla="*/ 5380 h 10000"/>
                    <a:gd name="connsiteX84" fmla="*/ 0 w 10000"/>
                    <a:gd name="connsiteY84" fmla="*/ 4384 h 10000"/>
                    <a:gd name="connsiteX85" fmla="*/ 0 w 10000"/>
                    <a:gd name="connsiteY85" fmla="*/ 3740 h 10000"/>
                    <a:gd name="connsiteX86" fmla="*/ 0 w 10000"/>
                    <a:gd name="connsiteY86" fmla="*/ 3166 h 10000"/>
                    <a:gd name="connsiteX87" fmla="*/ 0 w 10000"/>
                    <a:gd name="connsiteY87" fmla="*/ 2648 h 10000"/>
                    <a:gd name="connsiteX88" fmla="*/ 21 w 10000"/>
                    <a:gd name="connsiteY88" fmla="*/ 2181 h 10000"/>
                    <a:gd name="connsiteX89" fmla="*/ 41 w 10000"/>
                    <a:gd name="connsiteY89" fmla="*/ 1771 h 10000"/>
                    <a:gd name="connsiteX90" fmla="*/ 62 w 10000"/>
                    <a:gd name="connsiteY90" fmla="*/ 1407 h 10000"/>
                    <a:gd name="connsiteX91" fmla="*/ 104 w 10000"/>
                    <a:gd name="connsiteY91" fmla="*/ 1090 h 10000"/>
                    <a:gd name="connsiteX92" fmla="*/ 146 w 10000"/>
                    <a:gd name="connsiteY92" fmla="*/ 833 h 10000"/>
                    <a:gd name="connsiteX93" fmla="*/ 167 w 10000"/>
                    <a:gd name="connsiteY93" fmla="*/ 622 h 10000"/>
                    <a:gd name="connsiteX94" fmla="*/ 208 w 10000"/>
                    <a:gd name="connsiteY94" fmla="*/ 457 h 10000"/>
                    <a:gd name="connsiteX95" fmla="*/ 229 w 10000"/>
                    <a:gd name="connsiteY95" fmla="*/ 340 h 10000"/>
                    <a:gd name="connsiteX96" fmla="*/ 250 w 10000"/>
                    <a:gd name="connsiteY96" fmla="*/ 282 h 10000"/>
                    <a:gd name="connsiteX97" fmla="*/ 250 w 10000"/>
                    <a:gd name="connsiteY97" fmla="*/ 247 h 10000"/>
                    <a:gd name="connsiteX98" fmla="*/ 2979 w 10000"/>
                    <a:gd name="connsiteY98" fmla="*/ 0 h 10000"/>
                    <a:gd name="connsiteX99" fmla="*/ 3020 w 10000"/>
                    <a:gd name="connsiteY99" fmla="*/ 23 h 10000"/>
                    <a:gd name="connsiteX100" fmla="*/ 3104 w 10000"/>
                    <a:gd name="connsiteY100" fmla="*/ 58 h 10000"/>
                    <a:gd name="connsiteX101" fmla="*/ 3250 w 10000"/>
                    <a:gd name="connsiteY101" fmla="*/ 129 h 10000"/>
                    <a:gd name="connsiteX102" fmla="*/ 3437 w 10000"/>
                    <a:gd name="connsiteY102" fmla="*/ 224 h 10000"/>
                    <a:gd name="connsiteX103" fmla="*/ 3687 w 10000"/>
                    <a:gd name="connsiteY103" fmla="*/ 340 h 10000"/>
                    <a:gd name="connsiteX104" fmla="*/ 3958 w 10000"/>
                    <a:gd name="connsiteY104" fmla="*/ 482 h 10000"/>
                    <a:gd name="connsiteX105" fmla="*/ 4229 w 10000"/>
                    <a:gd name="connsiteY105" fmla="*/ 634 h 10000"/>
                    <a:gd name="connsiteX106" fmla="*/ 4563 w 10000"/>
                    <a:gd name="connsiteY106" fmla="*/ 787 h 10000"/>
                    <a:gd name="connsiteX107" fmla="*/ 4875 w 10000"/>
                    <a:gd name="connsiteY107" fmla="*/ 973 h 10000"/>
                    <a:gd name="connsiteX108" fmla="*/ 5208 w 10000"/>
                    <a:gd name="connsiteY108" fmla="*/ 1161 h 10000"/>
                    <a:gd name="connsiteX109" fmla="*/ 5521 w 10000"/>
                    <a:gd name="connsiteY109" fmla="*/ 1359 h 10000"/>
                    <a:gd name="connsiteX110" fmla="*/ 5604 w 10000"/>
                    <a:gd name="connsiteY110" fmla="*/ 1278 h 10000"/>
                    <a:gd name="connsiteX0" fmla="*/ 5604 w 10000"/>
                    <a:gd name="connsiteY0" fmla="*/ 1278 h 10000"/>
                    <a:gd name="connsiteX1" fmla="*/ 10000 w 10000"/>
                    <a:gd name="connsiteY1" fmla="*/ 353 h 10000"/>
                    <a:gd name="connsiteX2" fmla="*/ 9896 w 10000"/>
                    <a:gd name="connsiteY2" fmla="*/ 669 h 10000"/>
                    <a:gd name="connsiteX3" fmla="*/ 9812 w 10000"/>
                    <a:gd name="connsiteY3" fmla="*/ 868 h 10000"/>
                    <a:gd name="connsiteX4" fmla="*/ 9708 w 10000"/>
                    <a:gd name="connsiteY4" fmla="*/ 1126 h 10000"/>
                    <a:gd name="connsiteX5" fmla="*/ 9603 w 10000"/>
                    <a:gd name="connsiteY5" fmla="*/ 1382 h 10000"/>
                    <a:gd name="connsiteX6" fmla="*/ 9479 w 10000"/>
                    <a:gd name="connsiteY6" fmla="*/ 1689 h 10000"/>
                    <a:gd name="connsiteX7" fmla="*/ 9333 w 10000"/>
                    <a:gd name="connsiteY7" fmla="*/ 1993 h 10000"/>
                    <a:gd name="connsiteX8" fmla="*/ 9187 w 10000"/>
                    <a:gd name="connsiteY8" fmla="*/ 2322 h 10000"/>
                    <a:gd name="connsiteX9" fmla="*/ 8833 w 10000"/>
                    <a:gd name="connsiteY9" fmla="*/ 2979 h 10000"/>
                    <a:gd name="connsiteX10" fmla="*/ 8645 w 10000"/>
                    <a:gd name="connsiteY10" fmla="*/ 3306 h 10000"/>
                    <a:gd name="connsiteX11" fmla="*/ 8437 w 10000"/>
                    <a:gd name="connsiteY11" fmla="*/ 3624 h 10000"/>
                    <a:gd name="connsiteX12" fmla="*/ 8250 w 10000"/>
                    <a:gd name="connsiteY12" fmla="*/ 3927 h 10000"/>
                    <a:gd name="connsiteX13" fmla="*/ 8021 w 10000"/>
                    <a:gd name="connsiteY13" fmla="*/ 4208 h 10000"/>
                    <a:gd name="connsiteX14" fmla="*/ 7771 w 10000"/>
                    <a:gd name="connsiteY14" fmla="*/ 4455 h 10000"/>
                    <a:gd name="connsiteX15" fmla="*/ 7541 w 10000"/>
                    <a:gd name="connsiteY15" fmla="*/ 4679 h 10000"/>
                    <a:gd name="connsiteX16" fmla="*/ 7291 w 10000"/>
                    <a:gd name="connsiteY16" fmla="*/ 4877 h 10000"/>
                    <a:gd name="connsiteX17" fmla="*/ 7041 w 10000"/>
                    <a:gd name="connsiteY17" fmla="*/ 5018 h 10000"/>
                    <a:gd name="connsiteX18" fmla="*/ 6771 w 10000"/>
                    <a:gd name="connsiteY18" fmla="*/ 5124 h 10000"/>
                    <a:gd name="connsiteX19" fmla="*/ 6500 w 10000"/>
                    <a:gd name="connsiteY19" fmla="*/ 5172 h 10000"/>
                    <a:gd name="connsiteX20" fmla="*/ 6292 w 10000"/>
                    <a:gd name="connsiteY20" fmla="*/ 5172 h 10000"/>
                    <a:gd name="connsiteX21" fmla="*/ 6062 w 10000"/>
                    <a:gd name="connsiteY21" fmla="*/ 5135 h 10000"/>
                    <a:gd name="connsiteX22" fmla="*/ 5812 w 10000"/>
                    <a:gd name="connsiteY22" fmla="*/ 5064 h 10000"/>
                    <a:gd name="connsiteX23" fmla="*/ 5542 w 10000"/>
                    <a:gd name="connsiteY23" fmla="*/ 4983 h 10000"/>
                    <a:gd name="connsiteX24" fmla="*/ 5271 w 10000"/>
                    <a:gd name="connsiteY24" fmla="*/ 4877 h 10000"/>
                    <a:gd name="connsiteX25" fmla="*/ 4999 w 10000"/>
                    <a:gd name="connsiteY25" fmla="*/ 4760 h 10000"/>
                    <a:gd name="connsiteX26" fmla="*/ 4749 w 10000"/>
                    <a:gd name="connsiteY26" fmla="*/ 4643 h 10000"/>
                    <a:gd name="connsiteX27" fmla="*/ 4499 w 10000"/>
                    <a:gd name="connsiteY27" fmla="*/ 4526 h 10000"/>
                    <a:gd name="connsiteX28" fmla="*/ 4292 w 10000"/>
                    <a:gd name="connsiteY28" fmla="*/ 4420 h 10000"/>
                    <a:gd name="connsiteX29" fmla="*/ 4146 w 10000"/>
                    <a:gd name="connsiteY29" fmla="*/ 4314 h 10000"/>
                    <a:gd name="connsiteX30" fmla="*/ 4042 w 10000"/>
                    <a:gd name="connsiteY30" fmla="*/ 4245 h 10000"/>
                    <a:gd name="connsiteX31" fmla="*/ 3999 w 10000"/>
                    <a:gd name="connsiteY31" fmla="*/ 4185 h 10000"/>
                    <a:gd name="connsiteX32" fmla="*/ 3999 w 10000"/>
                    <a:gd name="connsiteY32" fmla="*/ 4220 h 10000"/>
                    <a:gd name="connsiteX33" fmla="*/ 4020 w 10000"/>
                    <a:gd name="connsiteY33" fmla="*/ 4304 h 10000"/>
                    <a:gd name="connsiteX34" fmla="*/ 4042 w 10000"/>
                    <a:gd name="connsiteY34" fmla="*/ 4431 h 10000"/>
                    <a:gd name="connsiteX35" fmla="*/ 4083 w 10000"/>
                    <a:gd name="connsiteY35" fmla="*/ 4607 h 10000"/>
                    <a:gd name="connsiteX36" fmla="*/ 4146 w 10000"/>
                    <a:gd name="connsiteY36" fmla="*/ 4817 h 10000"/>
                    <a:gd name="connsiteX37" fmla="*/ 4208 w 10000"/>
                    <a:gd name="connsiteY37" fmla="*/ 5064 h 10000"/>
                    <a:gd name="connsiteX38" fmla="*/ 4271 w 10000"/>
                    <a:gd name="connsiteY38" fmla="*/ 5346 h 10000"/>
                    <a:gd name="connsiteX39" fmla="*/ 4354 w 10000"/>
                    <a:gd name="connsiteY39" fmla="*/ 5663 h 10000"/>
                    <a:gd name="connsiteX40" fmla="*/ 4416 w 10000"/>
                    <a:gd name="connsiteY40" fmla="*/ 5991 h 10000"/>
                    <a:gd name="connsiteX41" fmla="*/ 4499 w 10000"/>
                    <a:gd name="connsiteY41" fmla="*/ 6343 h 10000"/>
                    <a:gd name="connsiteX42" fmla="*/ 4604 w 10000"/>
                    <a:gd name="connsiteY42" fmla="*/ 6704 h 10000"/>
                    <a:gd name="connsiteX43" fmla="*/ 4666 w 10000"/>
                    <a:gd name="connsiteY43" fmla="*/ 6986 h 10000"/>
                    <a:gd name="connsiteX44" fmla="*/ 4749 w 10000"/>
                    <a:gd name="connsiteY44" fmla="*/ 7268 h 10000"/>
                    <a:gd name="connsiteX45" fmla="*/ 4813 w 10000"/>
                    <a:gd name="connsiteY45" fmla="*/ 7562 h 10000"/>
                    <a:gd name="connsiteX46" fmla="*/ 4854 w 10000"/>
                    <a:gd name="connsiteY46" fmla="*/ 7854 h 10000"/>
                    <a:gd name="connsiteX47" fmla="*/ 4896 w 10000"/>
                    <a:gd name="connsiteY47" fmla="*/ 8136 h 10000"/>
                    <a:gd name="connsiteX48" fmla="*/ 4958 w 10000"/>
                    <a:gd name="connsiteY48" fmla="*/ 8418 h 10000"/>
                    <a:gd name="connsiteX49" fmla="*/ 4999 w 10000"/>
                    <a:gd name="connsiteY49" fmla="*/ 8676 h 10000"/>
                    <a:gd name="connsiteX50" fmla="*/ 5021 w 10000"/>
                    <a:gd name="connsiteY50" fmla="*/ 8911 h 10000"/>
                    <a:gd name="connsiteX51" fmla="*/ 5062 w 10000"/>
                    <a:gd name="connsiteY51" fmla="*/ 9110 h 10000"/>
                    <a:gd name="connsiteX52" fmla="*/ 5083 w 10000"/>
                    <a:gd name="connsiteY52" fmla="*/ 9285 h 10000"/>
                    <a:gd name="connsiteX53" fmla="*/ 5083 w 10000"/>
                    <a:gd name="connsiteY53" fmla="*/ 9414 h 10000"/>
                    <a:gd name="connsiteX54" fmla="*/ 5104 w 10000"/>
                    <a:gd name="connsiteY54" fmla="*/ 9497 h 10000"/>
                    <a:gd name="connsiteX55" fmla="*/ 5104 w 10000"/>
                    <a:gd name="connsiteY55" fmla="*/ 9531 h 10000"/>
                    <a:gd name="connsiteX56" fmla="*/ 5062 w 10000"/>
                    <a:gd name="connsiteY56" fmla="*/ 9531 h 10000"/>
                    <a:gd name="connsiteX57" fmla="*/ 4916 w 10000"/>
                    <a:gd name="connsiteY57" fmla="*/ 9555 h 10000"/>
                    <a:gd name="connsiteX58" fmla="*/ 4708 w 10000"/>
                    <a:gd name="connsiteY58" fmla="*/ 9578 h 10000"/>
                    <a:gd name="connsiteX59" fmla="*/ 4437 w 10000"/>
                    <a:gd name="connsiteY59" fmla="*/ 9625 h 10000"/>
                    <a:gd name="connsiteX60" fmla="*/ 4125 w 10000"/>
                    <a:gd name="connsiteY60" fmla="*/ 9660 h 10000"/>
                    <a:gd name="connsiteX61" fmla="*/ 3749 w 10000"/>
                    <a:gd name="connsiteY61" fmla="*/ 9719 h 10000"/>
                    <a:gd name="connsiteX62" fmla="*/ 3375 w 10000"/>
                    <a:gd name="connsiteY62" fmla="*/ 9765 h 10000"/>
                    <a:gd name="connsiteX63" fmla="*/ 2979 w 10000"/>
                    <a:gd name="connsiteY63" fmla="*/ 9812 h 10000"/>
                    <a:gd name="connsiteX64" fmla="*/ 2584 w 10000"/>
                    <a:gd name="connsiteY64" fmla="*/ 9870 h 10000"/>
                    <a:gd name="connsiteX65" fmla="*/ 2208 w 10000"/>
                    <a:gd name="connsiteY65" fmla="*/ 9906 h 10000"/>
                    <a:gd name="connsiteX66" fmla="*/ 1854 w 10000"/>
                    <a:gd name="connsiteY66" fmla="*/ 9953 h 10000"/>
                    <a:gd name="connsiteX67" fmla="*/ 1541 w 10000"/>
                    <a:gd name="connsiteY67" fmla="*/ 9975 h 10000"/>
                    <a:gd name="connsiteX68" fmla="*/ 1271 w 10000"/>
                    <a:gd name="connsiteY68" fmla="*/ 9989 h 10000"/>
                    <a:gd name="connsiteX69" fmla="*/ 1083 w 10000"/>
                    <a:gd name="connsiteY69" fmla="*/ 10000 h 10000"/>
                    <a:gd name="connsiteX70" fmla="*/ 1062 w 10000"/>
                    <a:gd name="connsiteY70" fmla="*/ 9975 h 10000"/>
                    <a:gd name="connsiteX71" fmla="*/ 1041 w 10000"/>
                    <a:gd name="connsiteY71" fmla="*/ 9896 h 10000"/>
                    <a:gd name="connsiteX72" fmla="*/ 938 w 10000"/>
                    <a:gd name="connsiteY72" fmla="*/ 9578 h 10000"/>
                    <a:gd name="connsiteX73" fmla="*/ 875 w 10000"/>
                    <a:gd name="connsiteY73" fmla="*/ 9355 h 10000"/>
                    <a:gd name="connsiteX74" fmla="*/ 791 w 10000"/>
                    <a:gd name="connsiteY74" fmla="*/ 9085 h 10000"/>
                    <a:gd name="connsiteX75" fmla="*/ 708 w 10000"/>
                    <a:gd name="connsiteY75" fmla="*/ 8781 h 10000"/>
                    <a:gd name="connsiteX76" fmla="*/ 625 w 10000"/>
                    <a:gd name="connsiteY76" fmla="*/ 8442 h 10000"/>
                    <a:gd name="connsiteX77" fmla="*/ 541 w 10000"/>
                    <a:gd name="connsiteY77" fmla="*/ 8078 h 10000"/>
                    <a:gd name="connsiteX78" fmla="*/ 438 w 10000"/>
                    <a:gd name="connsiteY78" fmla="*/ 7679 h 10000"/>
                    <a:gd name="connsiteX79" fmla="*/ 354 w 10000"/>
                    <a:gd name="connsiteY79" fmla="*/ 7257 h 10000"/>
                    <a:gd name="connsiteX80" fmla="*/ 271 w 10000"/>
                    <a:gd name="connsiteY80" fmla="*/ 6812 h 10000"/>
                    <a:gd name="connsiteX81" fmla="*/ 208 w 10000"/>
                    <a:gd name="connsiteY81" fmla="*/ 6353 h 10000"/>
                    <a:gd name="connsiteX82" fmla="*/ 146 w 10000"/>
                    <a:gd name="connsiteY82" fmla="*/ 5873 h 10000"/>
                    <a:gd name="connsiteX83" fmla="*/ 62 w 10000"/>
                    <a:gd name="connsiteY83" fmla="*/ 5380 h 10000"/>
                    <a:gd name="connsiteX84" fmla="*/ 0 w 10000"/>
                    <a:gd name="connsiteY84" fmla="*/ 4384 h 10000"/>
                    <a:gd name="connsiteX85" fmla="*/ 0 w 10000"/>
                    <a:gd name="connsiteY85" fmla="*/ 3740 h 10000"/>
                    <a:gd name="connsiteX86" fmla="*/ 0 w 10000"/>
                    <a:gd name="connsiteY86" fmla="*/ 3166 h 10000"/>
                    <a:gd name="connsiteX87" fmla="*/ 0 w 10000"/>
                    <a:gd name="connsiteY87" fmla="*/ 2648 h 10000"/>
                    <a:gd name="connsiteX88" fmla="*/ 21 w 10000"/>
                    <a:gd name="connsiteY88" fmla="*/ 2181 h 10000"/>
                    <a:gd name="connsiteX89" fmla="*/ 41 w 10000"/>
                    <a:gd name="connsiteY89" fmla="*/ 1771 h 10000"/>
                    <a:gd name="connsiteX90" fmla="*/ 62 w 10000"/>
                    <a:gd name="connsiteY90" fmla="*/ 1407 h 10000"/>
                    <a:gd name="connsiteX91" fmla="*/ 104 w 10000"/>
                    <a:gd name="connsiteY91" fmla="*/ 1090 h 10000"/>
                    <a:gd name="connsiteX92" fmla="*/ 146 w 10000"/>
                    <a:gd name="connsiteY92" fmla="*/ 833 h 10000"/>
                    <a:gd name="connsiteX93" fmla="*/ 167 w 10000"/>
                    <a:gd name="connsiteY93" fmla="*/ 622 h 10000"/>
                    <a:gd name="connsiteX94" fmla="*/ 208 w 10000"/>
                    <a:gd name="connsiteY94" fmla="*/ 457 h 10000"/>
                    <a:gd name="connsiteX95" fmla="*/ 229 w 10000"/>
                    <a:gd name="connsiteY95" fmla="*/ 340 h 10000"/>
                    <a:gd name="connsiteX96" fmla="*/ 250 w 10000"/>
                    <a:gd name="connsiteY96" fmla="*/ 282 h 10000"/>
                    <a:gd name="connsiteX97" fmla="*/ 250 w 10000"/>
                    <a:gd name="connsiteY97" fmla="*/ 247 h 10000"/>
                    <a:gd name="connsiteX98" fmla="*/ 2979 w 10000"/>
                    <a:gd name="connsiteY98" fmla="*/ 0 h 10000"/>
                    <a:gd name="connsiteX99" fmla="*/ 3020 w 10000"/>
                    <a:gd name="connsiteY99" fmla="*/ 23 h 10000"/>
                    <a:gd name="connsiteX100" fmla="*/ 3104 w 10000"/>
                    <a:gd name="connsiteY100" fmla="*/ 58 h 10000"/>
                    <a:gd name="connsiteX101" fmla="*/ 3250 w 10000"/>
                    <a:gd name="connsiteY101" fmla="*/ 129 h 10000"/>
                    <a:gd name="connsiteX102" fmla="*/ 3437 w 10000"/>
                    <a:gd name="connsiteY102" fmla="*/ 224 h 10000"/>
                    <a:gd name="connsiteX103" fmla="*/ 3687 w 10000"/>
                    <a:gd name="connsiteY103" fmla="*/ 340 h 10000"/>
                    <a:gd name="connsiteX104" fmla="*/ 3958 w 10000"/>
                    <a:gd name="connsiteY104" fmla="*/ 482 h 10000"/>
                    <a:gd name="connsiteX105" fmla="*/ 4229 w 10000"/>
                    <a:gd name="connsiteY105" fmla="*/ 634 h 10000"/>
                    <a:gd name="connsiteX106" fmla="*/ 4563 w 10000"/>
                    <a:gd name="connsiteY106" fmla="*/ 787 h 10000"/>
                    <a:gd name="connsiteX107" fmla="*/ 4875 w 10000"/>
                    <a:gd name="connsiteY107" fmla="*/ 973 h 10000"/>
                    <a:gd name="connsiteX108" fmla="*/ 5208 w 10000"/>
                    <a:gd name="connsiteY108" fmla="*/ 1161 h 10000"/>
                    <a:gd name="connsiteX109" fmla="*/ 5604 w 10000"/>
                    <a:gd name="connsiteY109" fmla="*/ 1278 h 10000"/>
                    <a:gd name="connsiteX0" fmla="*/ 5604 w 10290"/>
                    <a:gd name="connsiteY0" fmla="*/ 1278 h 10000"/>
                    <a:gd name="connsiteX1" fmla="*/ 10000 w 10290"/>
                    <a:gd name="connsiteY1" fmla="*/ 353 h 10000"/>
                    <a:gd name="connsiteX2" fmla="*/ 9878 w 10290"/>
                    <a:gd name="connsiteY2" fmla="*/ 475 h 10000"/>
                    <a:gd name="connsiteX3" fmla="*/ 9896 w 10290"/>
                    <a:gd name="connsiteY3" fmla="*/ 669 h 10000"/>
                    <a:gd name="connsiteX4" fmla="*/ 9812 w 10290"/>
                    <a:gd name="connsiteY4" fmla="*/ 868 h 10000"/>
                    <a:gd name="connsiteX5" fmla="*/ 9708 w 10290"/>
                    <a:gd name="connsiteY5" fmla="*/ 1126 h 10000"/>
                    <a:gd name="connsiteX6" fmla="*/ 9603 w 10290"/>
                    <a:gd name="connsiteY6" fmla="*/ 1382 h 10000"/>
                    <a:gd name="connsiteX7" fmla="*/ 9479 w 10290"/>
                    <a:gd name="connsiteY7" fmla="*/ 1689 h 10000"/>
                    <a:gd name="connsiteX8" fmla="*/ 9333 w 10290"/>
                    <a:gd name="connsiteY8" fmla="*/ 1993 h 10000"/>
                    <a:gd name="connsiteX9" fmla="*/ 9187 w 10290"/>
                    <a:gd name="connsiteY9" fmla="*/ 2322 h 10000"/>
                    <a:gd name="connsiteX10" fmla="*/ 8833 w 10290"/>
                    <a:gd name="connsiteY10" fmla="*/ 2979 h 10000"/>
                    <a:gd name="connsiteX11" fmla="*/ 8645 w 10290"/>
                    <a:gd name="connsiteY11" fmla="*/ 3306 h 10000"/>
                    <a:gd name="connsiteX12" fmla="*/ 8437 w 10290"/>
                    <a:gd name="connsiteY12" fmla="*/ 3624 h 10000"/>
                    <a:gd name="connsiteX13" fmla="*/ 8250 w 10290"/>
                    <a:gd name="connsiteY13" fmla="*/ 3927 h 10000"/>
                    <a:gd name="connsiteX14" fmla="*/ 8021 w 10290"/>
                    <a:gd name="connsiteY14" fmla="*/ 4208 h 10000"/>
                    <a:gd name="connsiteX15" fmla="*/ 7771 w 10290"/>
                    <a:gd name="connsiteY15" fmla="*/ 4455 h 10000"/>
                    <a:gd name="connsiteX16" fmla="*/ 7541 w 10290"/>
                    <a:gd name="connsiteY16" fmla="*/ 4679 h 10000"/>
                    <a:gd name="connsiteX17" fmla="*/ 7291 w 10290"/>
                    <a:gd name="connsiteY17" fmla="*/ 4877 h 10000"/>
                    <a:gd name="connsiteX18" fmla="*/ 7041 w 10290"/>
                    <a:gd name="connsiteY18" fmla="*/ 5018 h 10000"/>
                    <a:gd name="connsiteX19" fmla="*/ 6771 w 10290"/>
                    <a:gd name="connsiteY19" fmla="*/ 5124 h 10000"/>
                    <a:gd name="connsiteX20" fmla="*/ 6500 w 10290"/>
                    <a:gd name="connsiteY20" fmla="*/ 5172 h 10000"/>
                    <a:gd name="connsiteX21" fmla="*/ 6292 w 10290"/>
                    <a:gd name="connsiteY21" fmla="*/ 5172 h 10000"/>
                    <a:gd name="connsiteX22" fmla="*/ 6062 w 10290"/>
                    <a:gd name="connsiteY22" fmla="*/ 5135 h 10000"/>
                    <a:gd name="connsiteX23" fmla="*/ 5812 w 10290"/>
                    <a:gd name="connsiteY23" fmla="*/ 5064 h 10000"/>
                    <a:gd name="connsiteX24" fmla="*/ 5542 w 10290"/>
                    <a:gd name="connsiteY24" fmla="*/ 4983 h 10000"/>
                    <a:gd name="connsiteX25" fmla="*/ 5271 w 10290"/>
                    <a:gd name="connsiteY25" fmla="*/ 4877 h 10000"/>
                    <a:gd name="connsiteX26" fmla="*/ 4999 w 10290"/>
                    <a:gd name="connsiteY26" fmla="*/ 4760 h 10000"/>
                    <a:gd name="connsiteX27" fmla="*/ 4749 w 10290"/>
                    <a:gd name="connsiteY27" fmla="*/ 4643 h 10000"/>
                    <a:gd name="connsiteX28" fmla="*/ 4499 w 10290"/>
                    <a:gd name="connsiteY28" fmla="*/ 4526 h 10000"/>
                    <a:gd name="connsiteX29" fmla="*/ 4292 w 10290"/>
                    <a:gd name="connsiteY29" fmla="*/ 4420 h 10000"/>
                    <a:gd name="connsiteX30" fmla="*/ 4146 w 10290"/>
                    <a:gd name="connsiteY30" fmla="*/ 4314 h 10000"/>
                    <a:gd name="connsiteX31" fmla="*/ 4042 w 10290"/>
                    <a:gd name="connsiteY31" fmla="*/ 4245 h 10000"/>
                    <a:gd name="connsiteX32" fmla="*/ 3999 w 10290"/>
                    <a:gd name="connsiteY32" fmla="*/ 4185 h 10000"/>
                    <a:gd name="connsiteX33" fmla="*/ 3999 w 10290"/>
                    <a:gd name="connsiteY33" fmla="*/ 4220 h 10000"/>
                    <a:gd name="connsiteX34" fmla="*/ 4020 w 10290"/>
                    <a:gd name="connsiteY34" fmla="*/ 4304 h 10000"/>
                    <a:gd name="connsiteX35" fmla="*/ 4042 w 10290"/>
                    <a:gd name="connsiteY35" fmla="*/ 4431 h 10000"/>
                    <a:gd name="connsiteX36" fmla="*/ 4083 w 10290"/>
                    <a:gd name="connsiteY36" fmla="*/ 4607 h 10000"/>
                    <a:gd name="connsiteX37" fmla="*/ 4146 w 10290"/>
                    <a:gd name="connsiteY37" fmla="*/ 4817 h 10000"/>
                    <a:gd name="connsiteX38" fmla="*/ 4208 w 10290"/>
                    <a:gd name="connsiteY38" fmla="*/ 5064 h 10000"/>
                    <a:gd name="connsiteX39" fmla="*/ 4271 w 10290"/>
                    <a:gd name="connsiteY39" fmla="*/ 5346 h 10000"/>
                    <a:gd name="connsiteX40" fmla="*/ 4354 w 10290"/>
                    <a:gd name="connsiteY40" fmla="*/ 5663 h 10000"/>
                    <a:gd name="connsiteX41" fmla="*/ 4416 w 10290"/>
                    <a:gd name="connsiteY41" fmla="*/ 5991 h 10000"/>
                    <a:gd name="connsiteX42" fmla="*/ 4499 w 10290"/>
                    <a:gd name="connsiteY42" fmla="*/ 6343 h 10000"/>
                    <a:gd name="connsiteX43" fmla="*/ 4604 w 10290"/>
                    <a:gd name="connsiteY43" fmla="*/ 6704 h 10000"/>
                    <a:gd name="connsiteX44" fmla="*/ 4666 w 10290"/>
                    <a:gd name="connsiteY44" fmla="*/ 6986 h 10000"/>
                    <a:gd name="connsiteX45" fmla="*/ 4749 w 10290"/>
                    <a:gd name="connsiteY45" fmla="*/ 7268 h 10000"/>
                    <a:gd name="connsiteX46" fmla="*/ 4813 w 10290"/>
                    <a:gd name="connsiteY46" fmla="*/ 7562 h 10000"/>
                    <a:gd name="connsiteX47" fmla="*/ 4854 w 10290"/>
                    <a:gd name="connsiteY47" fmla="*/ 7854 h 10000"/>
                    <a:gd name="connsiteX48" fmla="*/ 4896 w 10290"/>
                    <a:gd name="connsiteY48" fmla="*/ 8136 h 10000"/>
                    <a:gd name="connsiteX49" fmla="*/ 4958 w 10290"/>
                    <a:gd name="connsiteY49" fmla="*/ 8418 h 10000"/>
                    <a:gd name="connsiteX50" fmla="*/ 4999 w 10290"/>
                    <a:gd name="connsiteY50" fmla="*/ 8676 h 10000"/>
                    <a:gd name="connsiteX51" fmla="*/ 5021 w 10290"/>
                    <a:gd name="connsiteY51" fmla="*/ 8911 h 10000"/>
                    <a:gd name="connsiteX52" fmla="*/ 5062 w 10290"/>
                    <a:gd name="connsiteY52" fmla="*/ 9110 h 10000"/>
                    <a:gd name="connsiteX53" fmla="*/ 5083 w 10290"/>
                    <a:gd name="connsiteY53" fmla="*/ 9285 h 10000"/>
                    <a:gd name="connsiteX54" fmla="*/ 5083 w 10290"/>
                    <a:gd name="connsiteY54" fmla="*/ 9414 h 10000"/>
                    <a:gd name="connsiteX55" fmla="*/ 5104 w 10290"/>
                    <a:gd name="connsiteY55" fmla="*/ 9497 h 10000"/>
                    <a:gd name="connsiteX56" fmla="*/ 5104 w 10290"/>
                    <a:gd name="connsiteY56" fmla="*/ 9531 h 10000"/>
                    <a:gd name="connsiteX57" fmla="*/ 5062 w 10290"/>
                    <a:gd name="connsiteY57" fmla="*/ 9531 h 10000"/>
                    <a:gd name="connsiteX58" fmla="*/ 4916 w 10290"/>
                    <a:gd name="connsiteY58" fmla="*/ 9555 h 10000"/>
                    <a:gd name="connsiteX59" fmla="*/ 4708 w 10290"/>
                    <a:gd name="connsiteY59" fmla="*/ 9578 h 10000"/>
                    <a:gd name="connsiteX60" fmla="*/ 4437 w 10290"/>
                    <a:gd name="connsiteY60" fmla="*/ 9625 h 10000"/>
                    <a:gd name="connsiteX61" fmla="*/ 4125 w 10290"/>
                    <a:gd name="connsiteY61" fmla="*/ 9660 h 10000"/>
                    <a:gd name="connsiteX62" fmla="*/ 3749 w 10290"/>
                    <a:gd name="connsiteY62" fmla="*/ 9719 h 10000"/>
                    <a:gd name="connsiteX63" fmla="*/ 3375 w 10290"/>
                    <a:gd name="connsiteY63" fmla="*/ 9765 h 10000"/>
                    <a:gd name="connsiteX64" fmla="*/ 2979 w 10290"/>
                    <a:gd name="connsiteY64" fmla="*/ 9812 h 10000"/>
                    <a:gd name="connsiteX65" fmla="*/ 2584 w 10290"/>
                    <a:gd name="connsiteY65" fmla="*/ 9870 h 10000"/>
                    <a:gd name="connsiteX66" fmla="*/ 2208 w 10290"/>
                    <a:gd name="connsiteY66" fmla="*/ 9906 h 10000"/>
                    <a:gd name="connsiteX67" fmla="*/ 1854 w 10290"/>
                    <a:gd name="connsiteY67" fmla="*/ 9953 h 10000"/>
                    <a:gd name="connsiteX68" fmla="*/ 1541 w 10290"/>
                    <a:gd name="connsiteY68" fmla="*/ 9975 h 10000"/>
                    <a:gd name="connsiteX69" fmla="*/ 1271 w 10290"/>
                    <a:gd name="connsiteY69" fmla="*/ 9989 h 10000"/>
                    <a:gd name="connsiteX70" fmla="*/ 1083 w 10290"/>
                    <a:gd name="connsiteY70" fmla="*/ 10000 h 10000"/>
                    <a:gd name="connsiteX71" fmla="*/ 1062 w 10290"/>
                    <a:gd name="connsiteY71" fmla="*/ 9975 h 10000"/>
                    <a:gd name="connsiteX72" fmla="*/ 1041 w 10290"/>
                    <a:gd name="connsiteY72" fmla="*/ 9896 h 10000"/>
                    <a:gd name="connsiteX73" fmla="*/ 938 w 10290"/>
                    <a:gd name="connsiteY73" fmla="*/ 9578 h 10000"/>
                    <a:gd name="connsiteX74" fmla="*/ 875 w 10290"/>
                    <a:gd name="connsiteY74" fmla="*/ 9355 h 10000"/>
                    <a:gd name="connsiteX75" fmla="*/ 791 w 10290"/>
                    <a:gd name="connsiteY75" fmla="*/ 9085 h 10000"/>
                    <a:gd name="connsiteX76" fmla="*/ 708 w 10290"/>
                    <a:gd name="connsiteY76" fmla="*/ 8781 h 10000"/>
                    <a:gd name="connsiteX77" fmla="*/ 625 w 10290"/>
                    <a:gd name="connsiteY77" fmla="*/ 8442 h 10000"/>
                    <a:gd name="connsiteX78" fmla="*/ 541 w 10290"/>
                    <a:gd name="connsiteY78" fmla="*/ 8078 h 10000"/>
                    <a:gd name="connsiteX79" fmla="*/ 438 w 10290"/>
                    <a:gd name="connsiteY79" fmla="*/ 7679 h 10000"/>
                    <a:gd name="connsiteX80" fmla="*/ 354 w 10290"/>
                    <a:gd name="connsiteY80" fmla="*/ 7257 h 10000"/>
                    <a:gd name="connsiteX81" fmla="*/ 271 w 10290"/>
                    <a:gd name="connsiteY81" fmla="*/ 6812 h 10000"/>
                    <a:gd name="connsiteX82" fmla="*/ 208 w 10290"/>
                    <a:gd name="connsiteY82" fmla="*/ 6353 h 10000"/>
                    <a:gd name="connsiteX83" fmla="*/ 146 w 10290"/>
                    <a:gd name="connsiteY83" fmla="*/ 5873 h 10000"/>
                    <a:gd name="connsiteX84" fmla="*/ 62 w 10290"/>
                    <a:gd name="connsiteY84" fmla="*/ 5380 h 10000"/>
                    <a:gd name="connsiteX85" fmla="*/ 0 w 10290"/>
                    <a:gd name="connsiteY85" fmla="*/ 4384 h 10000"/>
                    <a:gd name="connsiteX86" fmla="*/ 0 w 10290"/>
                    <a:gd name="connsiteY86" fmla="*/ 3740 h 10000"/>
                    <a:gd name="connsiteX87" fmla="*/ 0 w 10290"/>
                    <a:gd name="connsiteY87" fmla="*/ 3166 h 10000"/>
                    <a:gd name="connsiteX88" fmla="*/ 0 w 10290"/>
                    <a:gd name="connsiteY88" fmla="*/ 2648 h 10000"/>
                    <a:gd name="connsiteX89" fmla="*/ 21 w 10290"/>
                    <a:gd name="connsiteY89" fmla="*/ 2181 h 10000"/>
                    <a:gd name="connsiteX90" fmla="*/ 41 w 10290"/>
                    <a:gd name="connsiteY90" fmla="*/ 1771 h 10000"/>
                    <a:gd name="connsiteX91" fmla="*/ 62 w 10290"/>
                    <a:gd name="connsiteY91" fmla="*/ 1407 h 10000"/>
                    <a:gd name="connsiteX92" fmla="*/ 104 w 10290"/>
                    <a:gd name="connsiteY92" fmla="*/ 1090 h 10000"/>
                    <a:gd name="connsiteX93" fmla="*/ 146 w 10290"/>
                    <a:gd name="connsiteY93" fmla="*/ 833 h 10000"/>
                    <a:gd name="connsiteX94" fmla="*/ 167 w 10290"/>
                    <a:gd name="connsiteY94" fmla="*/ 622 h 10000"/>
                    <a:gd name="connsiteX95" fmla="*/ 208 w 10290"/>
                    <a:gd name="connsiteY95" fmla="*/ 457 h 10000"/>
                    <a:gd name="connsiteX96" fmla="*/ 229 w 10290"/>
                    <a:gd name="connsiteY96" fmla="*/ 340 h 10000"/>
                    <a:gd name="connsiteX97" fmla="*/ 250 w 10290"/>
                    <a:gd name="connsiteY97" fmla="*/ 282 h 10000"/>
                    <a:gd name="connsiteX98" fmla="*/ 250 w 10290"/>
                    <a:gd name="connsiteY98" fmla="*/ 247 h 10000"/>
                    <a:gd name="connsiteX99" fmla="*/ 2979 w 10290"/>
                    <a:gd name="connsiteY99" fmla="*/ 0 h 10000"/>
                    <a:gd name="connsiteX100" fmla="*/ 3020 w 10290"/>
                    <a:gd name="connsiteY100" fmla="*/ 23 h 10000"/>
                    <a:gd name="connsiteX101" fmla="*/ 3104 w 10290"/>
                    <a:gd name="connsiteY101" fmla="*/ 58 h 10000"/>
                    <a:gd name="connsiteX102" fmla="*/ 3250 w 10290"/>
                    <a:gd name="connsiteY102" fmla="*/ 129 h 10000"/>
                    <a:gd name="connsiteX103" fmla="*/ 3437 w 10290"/>
                    <a:gd name="connsiteY103" fmla="*/ 224 h 10000"/>
                    <a:gd name="connsiteX104" fmla="*/ 3687 w 10290"/>
                    <a:gd name="connsiteY104" fmla="*/ 340 h 10000"/>
                    <a:gd name="connsiteX105" fmla="*/ 3958 w 10290"/>
                    <a:gd name="connsiteY105" fmla="*/ 482 h 10000"/>
                    <a:gd name="connsiteX106" fmla="*/ 4229 w 10290"/>
                    <a:gd name="connsiteY106" fmla="*/ 634 h 10000"/>
                    <a:gd name="connsiteX107" fmla="*/ 4563 w 10290"/>
                    <a:gd name="connsiteY107" fmla="*/ 787 h 10000"/>
                    <a:gd name="connsiteX108" fmla="*/ 4875 w 10290"/>
                    <a:gd name="connsiteY108" fmla="*/ 973 h 10000"/>
                    <a:gd name="connsiteX109" fmla="*/ 5208 w 10290"/>
                    <a:gd name="connsiteY109" fmla="*/ 1161 h 10000"/>
                    <a:gd name="connsiteX110" fmla="*/ 5604 w 10290"/>
                    <a:gd name="connsiteY110" fmla="*/ 1278 h 10000"/>
                    <a:gd name="connsiteX0" fmla="*/ 5604 w 10298"/>
                    <a:gd name="connsiteY0" fmla="*/ 1278 h 10000"/>
                    <a:gd name="connsiteX1" fmla="*/ 10000 w 10298"/>
                    <a:gd name="connsiteY1" fmla="*/ 353 h 10000"/>
                    <a:gd name="connsiteX2" fmla="*/ 9896 w 10298"/>
                    <a:gd name="connsiteY2" fmla="*/ 669 h 10000"/>
                    <a:gd name="connsiteX3" fmla="*/ 9812 w 10298"/>
                    <a:gd name="connsiteY3" fmla="*/ 868 h 10000"/>
                    <a:gd name="connsiteX4" fmla="*/ 9708 w 10298"/>
                    <a:gd name="connsiteY4" fmla="*/ 1126 h 10000"/>
                    <a:gd name="connsiteX5" fmla="*/ 9603 w 10298"/>
                    <a:gd name="connsiteY5" fmla="*/ 1382 h 10000"/>
                    <a:gd name="connsiteX6" fmla="*/ 9479 w 10298"/>
                    <a:gd name="connsiteY6" fmla="*/ 1689 h 10000"/>
                    <a:gd name="connsiteX7" fmla="*/ 9333 w 10298"/>
                    <a:gd name="connsiteY7" fmla="*/ 1993 h 10000"/>
                    <a:gd name="connsiteX8" fmla="*/ 9187 w 10298"/>
                    <a:gd name="connsiteY8" fmla="*/ 2322 h 10000"/>
                    <a:gd name="connsiteX9" fmla="*/ 8833 w 10298"/>
                    <a:gd name="connsiteY9" fmla="*/ 2979 h 10000"/>
                    <a:gd name="connsiteX10" fmla="*/ 8645 w 10298"/>
                    <a:gd name="connsiteY10" fmla="*/ 3306 h 10000"/>
                    <a:gd name="connsiteX11" fmla="*/ 8437 w 10298"/>
                    <a:gd name="connsiteY11" fmla="*/ 3624 h 10000"/>
                    <a:gd name="connsiteX12" fmla="*/ 8250 w 10298"/>
                    <a:gd name="connsiteY12" fmla="*/ 3927 h 10000"/>
                    <a:gd name="connsiteX13" fmla="*/ 8021 w 10298"/>
                    <a:gd name="connsiteY13" fmla="*/ 4208 h 10000"/>
                    <a:gd name="connsiteX14" fmla="*/ 7771 w 10298"/>
                    <a:gd name="connsiteY14" fmla="*/ 4455 h 10000"/>
                    <a:gd name="connsiteX15" fmla="*/ 7541 w 10298"/>
                    <a:gd name="connsiteY15" fmla="*/ 4679 h 10000"/>
                    <a:gd name="connsiteX16" fmla="*/ 7291 w 10298"/>
                    <a:gd name="connsiteY16" fmla="*/ 4877 h 10000"/>
                    <a:gd name="connsiteX17" fmla="*/ 7041 w 10298"/>
                    <a:gd name="connsiteY17" fmla="*/ 5018 h 10000"/>
                    <a:gd name="connsiteX18" fmla="*/ 6771 w 10298"/>
                    <a:gd name="connsiteY18" fmla="*/ 5124 h 10000"/>
                    <a:gd name="connsiteX19" fmla="*/ 6500 w 10298"/>
                    <a:gd name="connsiteY19" fmla="*/ 5172 h 10000"/>
                    <a:gd name="connsiteX20" fmla="*/ 6292 w 10298"/>
                    <a:gd name="connsiteY20" fmla="*/ 5172 h 10000"/>
                    <a:gd name="connsiteX21" fmla="*/ 6062 w 10298"/>
                    <a:gd name="connsiteY21" fmla="*/ 5135 h 10000"/>
                    <a:gd name="connsiteX22" fmla="*/ 5812 w 10298"/>
                    <a:gd name="connsiteY22" fmla="*/ 5064 h 10000"/>
                    <a:gd name="connsiteX23" fmla="*/ 5542 w 10298"/>
                    <a:gd name="connsiteY23" fmla="*/ 4983 h 10000"/>
                    <a:gd name="connsiteX24" fmla="*/ 5271 w 10298"/>
                    <a:gd name="connsiteY24" fmla="*/ 4877 h 10000"/>
                    <a:gd name="connsiteX25" fmla="*/ 4999 w 10298"/>
                    <a:gd name="connsiteY25" fmla="*/ 4760 h 10000"/>
                    <a:gd name="connsiteX26" fmla="*/ 4749 w 10298"/>
                    <a:gd name="connsiteY26" fmla="*/ 4643 h 10000"/>
                    <a:gd name="connsiteX27" fmla="*/ 4499 w 10298"/>
                    <a:gd name="connsiteY27" fmla="*/ 4526 h 10000"/>
                    <a:gd name="connsiteX28" fmla="*/ 4292 w 10298"/>
                    <a:gd name="connsiteY28" fmla="*/ 4420 h 10000"/>
                    <a:gd name="connsiteX29" fmla="*/ 4146 w 10298"/>
                    <a:gd name="connsiteY29" fmla="*/ 4314 h 10000"/>
                    <a:gd name="connsiteX30" fmla="*/ 4042 w 10298"/>
                    <a:gd name="connsiteY30" fmla="*/ 4245 h 10000"/>
                    <a:gd name="connsiteX31" fmla="*/ 3999 w 10298"/>
                    <a:gd name="connsiteY31" fmla="*/ 4185 h 10000"/>
                    <a:gd name="connsiteX32" fmla="*/ 3999 w 10298"/>
                    <a:gd name="connsiteY32" fmla="*/ 4220 h 10000"/>
                    <a:gd name="connsiteX33" fmla="*/ 4020 w 10298"/>
                    <a:gd name="connsiteY33" fmla="*/ 4304 h 10000"/>
                    <a:gd name="connsiteX34" fmla="*/ 4042 w 10298"/>
                    <a:gd name="connsiteY34" fmla="*/ 4431 h 10000"/>
                    <a:gd name="connsiteX35" fmla="*/ 4083 w 10298"/>
                    <a:gd name="connsiteY35" fmla="*/ 4607 h 10000"/>
                    <a:gd name="connsiteX36" fmla="*/ 4146 w 10298"/>
                    <a:gd name="connsiteY36" fmla="*/ 4817 h 10000"/>
                    <a:gd name="connsiteX37" fmla="*/ 4208 w 10298"/>
                    <a:gd name="connsiteY37" fmla="*/ 5064 h 10000"/>
                    <a:gd name="connsiteX38" fmla="*/ 4271 w 10298"/>
                    <a:gd name="connsiteY38" fmla="*/ 5346 h 10000"/>
                    <a:gd name="connsiteX39" fmla="*/ 4354 w 10298"/>
                    <a:gd name="connsiteY39" fmla="*/ 5663 h 10000"/>
                    <a:gd name="connsiteX40" fmla="*/ 4416 w 10298"/>
                    <a:gd name="connsiteY40" fmla="*/ 5991 h 10000"/>
                    <a:gd name="connsiteX41" fmla="*/ 4499 w 10298"/>
                    <a:gd name="connsiteY41" fmla="*/ 6343 h 10000"/>
                    <a:gd name="connsiteX42" fmla="*/ 4604 w 10298"/>
                    <a:gd name="connsiteY42" fmla="*/ 6704 h 10000"/>
                    <a:gd name="connsiteX43" fmla="*/ 4666 w 10298"/>
                    <a:gd name="connsiteY43" fmla="*/ 6986 h 10000"/>
                    <a:gd name="connsiteX44" fmla="*/ 4749 w 10298"/>
                    <a:gd name="connsiteY44" fmla="*/ 7268 h 10000"/>
                    <a:gd name="connsiteX45" fmla="*/ 4813 w 10298"/>
                    <a:gd name="connsiteY45" fmla="*/ 7562 h 10000"/>
                    <a:gd name="connsiteX46" fmla="*/ 4854 w 10298"/>
                    <a:gd name="connsiteY46" fmla="*/ 7854 h 10000"/>
                    <a:gd name="connsiteX47" fmla="*/ 4896 w 10298"/>
                    <a:gd name="connsiteY47" fmla="*/ 8136 h 10000"/>
                    <a:gd name="connsiteX48" fmla="*/ 4958 w 10298"/>
                    <a:gd name="connsiteY48" fmla="*/ 8418 h 10000"/>
                    <a:gd name="connsiteX49" fmla="*/ 4999 w 10298"/>
                    <a:gd name="connsiteY49" fmla="*/ 8676 h 10000"/>
                    <a:gd name="connsiteX50" fmla="*/ 5021 w 10298"/>
                    <a:gd name="connsiteY50" fmla="*/ 8911 h 10000"/>
                    <a:gd name="connsiteX51" fmla="*/ 5062 w 10298"/>
                    <a:gd name="connsiteY51" fmla="*/ 9110 h 10000"/>
                    <a:gd name="connsiteX52" fmla="*/ 5083 w 10298"/>
                    <a:gd name="connsiteY52" fmla="*/ 9285 h 10000"/>
                    <a:gd name="connsiteX53" fmla="*/ 5083 w 10298"/>
                    <a:gd name="connsiteY53" fmla="*/ 9414 h 10000"/>
                    <a:gd name="connsiteX54" fmla="*/ 5104 w 10298"/>
                    <a:gd name="connsiteY54" fmla="*/ 9497 h 10000"/>
                    <a:gd name="connsiteX55" fmla="*/ 5104 w 10298"/>
                    <a:gd name="connsiteY55" fmla="*/ 9531 h 10000"/>
                    <a:gd name="connsiteX56" fmla="*/ 5062 w 10298"/>
                    <a:gd name="connsiteY56" fmla="*/ 9531 h 10000"/>
                    <a:gd name="connsiteX57" fmla="*/ 4916 w 10298"/>
                    <a:gd name="connsiteY57" fmla="*/ 9555 h 10000"/>
                    <a:gd name="connsiteX58" fmla="*/ 4708 w 10298"/>
                    <a:gd name="connsiteY58" fmla="*/ 9578 h 10000"/>
                    <a:gd name="connsiteX59" fmla="*/ 4437 w 10298"/>
                    <a:gd name="connsiteY59" fmla="*/ 9625 h 10000"/>
                    <a:gd name="connsiteX60" fmla="*/ 4125 w 10298"/>
                    <a:gd name="connsiteY60" fmla="*/ 9660 h 10000"/>
                    <a:gd name="connsiteX61" fmla="*/ 3749 w 10298"/>
                    <a:gd name="connsiteY61" fmla="*/ 9719 h 10000"/>
                    <a:gd name="connsiteX62" fmla="*/ 3375 w 10298"/>
                    <a:gd name="connsiteY62" fmla="*/ 9765 h 10000"/>
                    <a:gd name="connsiteX63" fmla="*/ 2979 w 10298"/>
                    <a:gd name="connsiteY63" fmla="*/ 9812 h 10000"/>
                    <a:gd name="connsiteX64" fmla="*/ 2584 w 10298"/>
                    <a:gd name="connsiteY64" fmla="*/ 9870 h 10000"/>
                    <a:gd name="connsiteX65" fmla="*/ 2208 w 10298"/>
                    <a:gd name="connsiteY65" fmla="*/ 9906 h 10000"/>
                    <a:gd name="connsiteX66" fmla="*/ 1854 w 10298"/>
                    <a:gd name="connsiteY66" fmla="*/ 9953 h 10000"/>
                    <a:gd name="connsiteX67" fmla="*/ 1541 w 10298"/>
                    <a:gd name="connsiteY67" fmla="*/ 9975 h 10000"/>
                    <a:gd name="connsiteX68" fmla="*/ 1271 w 10298"/>
                    <a:gd name="connsiteY68" fmla="*/ 9989 h 10000"/>
                    <a:gd name="connsiteX69" fmla="*/ 1083 w 10298"/>
                    <a:gd name="connsiteY69" fmla="*/ 10000 h 10000"/>
                    <a:gd name="connsiteX70" fmla="*/ 1062 w 10298"/>
                    <a:gd name="connsiteY70" fmla="*/ 9975 h 10000"/>
                    <a:gd name="connsiteX71" fmla="*/ 1041 w 10298"/>
                    <a:gd name="connsiteY71" fmla="*/ 9896 h 10000"/>
                    <a:gd name="connsiteX72" fmla="*/ 938 w 10298"/>
                    <a:gd name="connsiteY72" fmla="*/ 9578 h 10000"/>
                    <a:gd name="connsiteX73" fmla="*/ 875 w 10298"/>
                    <a:gd name="connsiteY73" fmla="*/ 9355 h 10000"/>
                    <a:gd name="connsiteX74" fmla="*/ 791 w 10298"/>
                    <a:gd name="connsiteY74" fmla="*/ 9085 h 10000"/>
                    <a:gd name="connsiteX75" fmla="*/ 708 w 10298"/>
                    <a:gd name="connsiteY75" fmla="*/ 8781 h 10000"/>
                    <a:gd name="connsiteX76" fmla="*/ 625 w 10298"/>
                    <a:gd name="connsiteY76" fmla="*/ 8442 h 10000"/>
                    <a:gd name="connsiteX77" fmla="*/ 541 w 10298"/>
                    <a:gd name="connsiteY77" fmla="*/ 8078 h 10000"/>
                    <a:gd name="connsiteX78" fmla="*/ 438 w 10298"/>
                    <a:gd name="connsiteY78" fmla="*/ 7679 h 10000"/>
                    <a:gd name="connsiteX79" fmla="*/ 354 w 10298"/>
                    <a:gd name="connsiteY79" fmla="*/ 7257 h 10000"/>
                    <a:gd name="connsiteX80" fmla="*/ 271 w 10298"/>
                    <a:gd name="connsiteY80" fmla="*/ 6812 h 10000"/>
                    <a:gd name="connsiteX81" fmla="*/ 208 w 10298"/>
                    <a:gd name="connsiteY81" fmla="*/ 6353 h 10000"/>
                    <a:gd name="connsiteX82" fmla="*/ 146 w 10298"/>
                    <a:gd name="connsiteY82" fmla="*/ 5873 h 10000"/>
                    <a:gd name="connsiteX83" fmla="*/ 62 w 10298"/>
                    <a:gd name="connsiteY83" fmla="*/ 5380 h 10000"/>
                    <a:gd name="connsiteX84" fmla="*/ 0 w 10298"/>
                    <a:gd name="connsiteY84" fmla="*/ 4384 h 10000"/>
                    <a:gd name="connsiteX85" fmla="*/ 0 w 10298"/>
                    <a:gd name="connsiteY85" fmla="*/ 3740 h 10000"/>
                    <a:gd name="connsiteX86" fmla="*/ 0 w 10298"/>
                    <a:gd name="connsiteY86" fmla="*/ 3166 h 10000"/>
                    <a:gd name="connsiteX87" fmla="*/ 0 w 10298"/>
                    <a:gd name="connsiteY87" fmla="*/ 2648 h 10000"/>
                    <a:gd name="connsiteX88" fmla="*/ 21 w 10298"/>
                    <a:gd name="connsiteY88" fmla="*/ 2181 h 10000"/>
                    <a:gd name="connsiteX89" fmla="*/ 41 w 10298"/>
                    <a:gd name="connsiteY89" fmla="*/ 1771 h 10000"/>
                    <a:gd name="connsiteX90" fmla="*/ 62 w 10298"/>
                    <a:gd name="connsiteY90" fmla="*/ 1407 h 10000"/>
                    <a:gd name="connsiteX91" fmla="*/ 104 w 10298"/>
                    <a:gd name="connsiteY91" fmla="*/ 1090 h 10000"/>
                    <a:gd name="connsiteX92" fmla="*/ 146 w 10298"/>
                    <a:gd name="connsiteY92" fmla="*/ 833 h 10000"/>
                    <a:gd name="connsiteX93" fmla="*/ 167 w 10298"/>
                    <a:gd name="connsiteY93" fmla="*/ 622 h 10000"/>
                    <a:gd name="connsiteX94" fmla="*/ 208 w 10298"/>
                    <a:gd name="connsiteY94" fmla="*/ 457 h 10000"/>
                    <a:gd name="connsiteX95" fmla="*/ 229 w 10298"/>
                    <a:gd name="connsiteY95" fmla="*/ 340 h 10000"/>
                    <a:gd name="connsiteX96" fmla="*/ 250 w 10298"/>
                    <a:gd name="connsiteY96" fmla="*/ 282 h 10000"/>
                    <a:gd name="connsiteX97" fmla="*/ 250 w 10298"/>
                    <a:gd name="connsiteY97" fmla="*/ 247 h 10000"/>
                    <a:gd name="connsiteX98" fmla="*/ 2979 w 10298"/>
                    <a:gd name="connsiteY98" fmla="*/ 0 h 10000"/>
                    <a:gd name="connsiteX99" fmla="*/ 3020 w 10298"/>
                    <a:gd name="connsiteY99" fmla="*/ 23 h 10000"/>
                    <a:gd name="connsiteX100" fmla="*/ 3104 w 10298"/>
                    <a:gd name="connsiteY100" fmla="*/ 58 h 10000"/>
                    <a:gd name="connsiteX101" fmla="*/ 3250 w 10298"/>
                    <a:gd name="connsiteY101" fmla="*/ 129 h 10000"/>
                    <a:gd name="connsiteX102" fmla="*/ 3437 w 10298"/>
                    <a:gd name="connsiteY102" fmla="*/ 224 h 10000"/>
                    <a:gd name="connsiteX103" fmla="*/ 3687 w 10298"/>
                    <a:gd name="connsiteY103" fmla="*/ 340 h 10000"/>
                    <a:gd name="connsiteX104" fmla="*/ 3958 w 10298"/>
                    <a:gd name="connsiteY104" fmla="*/ 482 h 10000"/>
                    <a:gd name="connsiteX105" fmla="*/ 4229 w 10298"/>
                    <a:gd name="connsiteY105" fmla="*/ 634 h 10000"/>
                    <a:gd name="connsiteX106" fmla="*/ 4563 w 10298"/>
                    <a:gd name="connsiteY106" fmla="*/ 787 h 10000"/>
                    <a:gd name="connsiteX107" fmla="*/ 4875 w 10298"/>
                    <a:gd name="connsiteY107" fmla="*/ 973 h 10000"/>
                    <a:gd name="connsiteX108" fmla="*/ 5208 w 10298"/>
                    <a:gd name="connsiteY108" fmla="*/ 1161 h 10000"/>
                    <a:gd name="connsiteX109" fmla="*/ 5604 w 10298"/>
                    <a:gd name="connsiteY109" fmla="*/ 1278 h 10000"/>
                    <a:gd name="connsiteX0" fmla="*/ 5604 w 10277"/>
                    <a:gd name="connsiteY0" fmla="*/ 1278 h 10000"/>
                    <a:gd name="connsiteX1" fmla="*/ 10000 w 10277"/>
                    <a:gd name="connsiteY1" fmla="*/ 353 h 10000"/>
                    <a:gd name="connsiteX2" fmla="*/ 9812 w 10277"/>
                    <a:gd name="connsiteY2" fmla="*/ 868 h 10000"/>
                    <a:gd name="connsiteX3" fmla="*/ 9708 w 10277"/>
                    <a:gd name="connsiteY3" fmla="*/ 1126 h 10000"/>
                    <a:gd name="connsiteX4" fmla="*/ 9603 w 10277"/>
                    <a:gd name="connsiteY4" fmla="*/ 1382 h 10000"/>
                    <a:gd name="connsiteX5" fmla="*/ 9479 w 10277"/>
                    <a:gd name="connsiteY5" fmla="*/ 1689 h 10000"/>
                    <a:gd name="connsiteX6" fmla="*/ 9333 w 10277"/>
                    <a:gd name="connsiteY6" fmla="*/ 1993 h 10000"/>
                    <a:gd name="connsiteX7" fmla="*/ 9187 w 10277"/>
                    <a:gd name="connsiteY7" fmla="*/ 2322 h 10000"/>
                    <a:gd name="connsiteX8" fmla="*/ 8833 w 10277"/>
                    <a:gd name="connsiteY8" fmla="*/ 2979 h 10000"/>
                    <a:gd name="connsiteX9" fmla="*/ 8645 w 10277"/>
                    <a:gd name="connsiteY9" fmla="*/ 3306 h 10000"/>
                    <a:gd name="connsiteX10" fmla="*/ 8437 w 10277"/>
                    <a:gd name="connsiteY10" fmla="*/ 3624 h 10000"/>
                    <a:gd name="connsiteX11" fmla="*/ 8250 w 10277"/>
                    <a:gd name="connsiteY11" fmla="*/ 3927 h 10000"/>
                    <a:gd name="connsiteX12" fmla="*/ 8021 w 10277"/>
                    <a:gd name="connsiteY12" fmla="*/ 4208 h 10000"/>
                    <a:gd name="connsiteX13" fmla="*/ 7771 w 10277"/>
                    <a:gd name="connsiteY13" fmla="*/ 4455 h 10000"/>
                    <a:gd name="connsiteX14" fmla="*/ 7541 w 10277"/>
                    <a:gd name="connsiteY14" fmla="*/ 4679 h 10000"/>
                    <a:gd name="connsiteX15" fmla="*/ 7291 w 10277"/>
                    <a:gd name="connsiteY15" fmla="*/ 4877 h 10000"/>
                    <a:gd name="connsiteX16" fmla="*/ 7041 w 10277"/>
                    <a:gd name="connsiteY16" fmla="*/ 5018 h 10000"/>
                    <a:gd name="connsiteX17" fmla="*/ 6771 w 10277"/>
                    <a:gd name="connsiteY17" fmla="*/ 5124 h 10000"/>
                    <a:gd name="connsiteX18" fmla="*/ 6500 w 10277"/>
                    <a:gd name="connsiteY18" fmla="*/ 5172 h 10000"/>
                    <a:gd name="connsiteX19" fmla="*/ 6292 w 10277"/>
                    <a:gd name="connsiteY19" fmla="*/ 5172 h 10000"/>
                    <a:gd name="connsiteX20" fmla="*/ 6062 w 10277"/>
                    <a:gd name="connsiteY20" fmla="*/ 5135 h 10000"/>
                    <a:gd name="connsiteX21" fmla="*/ 5812 w 10277"/>
                    <a:gd name="connsiteY21" fmla="*/ 5064 h 10000"/>
                    <a:gd name="connsiteX22" fmla="*/ 5542 w 10277"/>
                    <a:gd name="connsiteY22" fmla="*/ 4983 h 10000"/>
                    <a:gd name="connsiteX23" fmla="*/ 5271 w 10277"/>
                    <a:gd name="connsiteY23" fmla="*/ 4877 h 10000"/>
                    <a:gd name="connsiteX24" fmla="*/ 4999 w 10277"/>
                    <a:gd name="connsiteY24" fmla="*/ 4760 h 10000"/>
                    <a:gd name="connsiteX25" fmla="*/ 4749 w 10277"/>
                    <a:gd name="connsiteY25" fmla="*/ 4643 h 10000"/>
                    <a:gd name="connsiteX26" fmla="*/ 4499 w 10277"/>
                    <a:gd name="connsiteY26" fmla="*/ 4526 h 10000"/>
                    <a:gd name="connsiteX27" fmla="*/ 4292 w 10277"/>
                    <a:gd name="connsiteY27" fmla="*/ 4420 h 10000"/>
                    <a:gd name="connsiteX28" fmla="*/ 4146 w 10277"/>
                    <a:gd name="connsiteY28" fmla="*/ 4314 h 10000"/>
                    <a:gd name="connsiteX29" fmla="*/ 4042 w 10277"/>
                    <a:gd name="connsiteY29" fmla="*/ 4245 h 10000"/>
                    <a:gd name="connsiteX30" fmla="*/ 3999 w 10277"/>
                    <a:gd name="connsiteY30" fmla="*/ 4185 h 10000"/>
                    <a:gd name="connsiteX31" fmla="*/ 3999 w 10277"/>
                    <a:gd name="connsiteY31" fmla="*/ 4220 h 10000"/>
                    <a:gd name="connsiteX32" fmla="*/ 4020 w 10277"/>
                    <a:gd name="connsiteY32" fmla="*/ 4304 h 10000"/>
                    <a:gd name="connsiteX33" fmla="*/ 4042 w 10277"/>
                    <a:gd name="connsiteY33" fmla="*/ 4431 h 10000"/>
                    <a:gd name="connsiteX34" fmla="*/ 4083 w 10277"/>
                    <a:gd name="connsiteY34" fmla="*/ 4607 h 10000"/>
                    <a:gd name="connsiteX35" fmla="*/ 4146 w 10277"/>
                    <a:gd name="connsiteY35" fmla="*/ 4817 h 10000"/>
                    <a:gd name="connsiteX36" fmla="*/ 4208 w 10277"/>
                    <a:gd name="connsiteY36" fmla="*/ 5064 h 10000"/>
                    <a:gd name="connsiteX37" fmla="*/ 4271 w 10277"/>
                    <a:gd name="connsiteY37" fmla="*/ 5346 h 10000"/>
                    <a:gd name="connsiteX38" fmla="*/ 4354 w 10277"/>
                    <a:gd name="connsiteY38" fmla="*/ 5663 h 10000"/>
                    <a:gd name="connsiteX39" fmla="*/ 4416 w 10277"/>
                    <a:gd name="connsiteY39" fmla="*/ 5991 h 10000"/>
                    <a:gd name="connsiteX40" fmla="*/ 4499 w 10277"/>
                    <a:gd name="connsiteY40" fmla="*/ 6343 h 10000"/>
                    <a:gd name="connsiteX41" fmla="*/ 4604 w 10277"/>
                    <a:gd name="connsiteY41" fmla="*/ 6704 h 10000"/>
                    <a:gd name="connsiteX42" fmla="*/ 4666 w 10277"/>
                    <a:gd name="connsiteY42" fmla="*/ 6986 h 10000"/>
                    <a:gd name="connsiteX43" fmla="*/ 4749 w 10277"/>
                    <a:gd name="connsiteY43" fmla="*/ 7268 h 10000"/>
                    <a:gd name="connsiteX44" fmla="*/ 4813 w 10277"/>
                    <a:gd name="connsiteY44" fmla="*/ 7562 h 10000"/>
                    <a:gd name="connsiteX45" fmla="*/ 4854 w 10277"/>
                    <a:gd name="connsiteY45" fmla="*/ 7854 h 10000"/>
                    <a:gd name="connsiteX46" fmla="*/ 4896 w 10277"/>
                    <a:gd name="connsiteY46" fmla="*/ 8136 h 10000"/>
                    <a:gd name="connsiteX47" fmla="*/ 4958 w 10277"/>
                    <a:gd name="connsiteY47" fmla="*/ 8418 h 10000"/>
                    <a:gd name="connsiteX48" fmla="*/ 4999 w 10277"/>
                    <a:gd name="connsiteY48" fmla="*/ 8676 h 10000"/>
                    <a:gd name="connsiteX49" fmla="*/ 5021 w 10277"/>
                    <a:gd name="connsiteY49" fmla="*/ 8911 h 10000"/>
                    <a:gd name="connsiteX50" fmla="*/ 5062 w 10277"/>
                    <a:gd name="connsiteY50" fmla="*/ 9110 h 10000"/>
                    <a:gd name="connsiteX51" fmla="*/ 5083 w 10277"/>
                    <a:gd name="connsiteY51" fmla="*/ 9285 h 10000"/>
                    <a:gd name="connsiteX52" fmla="*/ 5083 w 10277"/>
                    <a:gd name="connsiteY52" fmla="*/ 9414 h 10000"/>
                    <a:gd name="connsiteX53" fmla="*/ 5104 w 10277"/>
                    <a:gd name="connsiteY53" fmla="*/ 9497 h 10000"/>
                    <a:gd name="connsiteX54" fmla="*/ 5104 w 10277"/>
                    <a:gd name="connsiteY54" fmla="*/ 9531 h 10000"/>
                    <a:gd name="connsiteX55" fmla="*/ 5062 w 10277"/>
                    <a:gd name="connsiteY55" fmla="*/ 9531 h 10000"/>
                    <a:gd name="connsiteX56" fmla="*/ 4916 w 10277"/>
                    <a:gd name="connsiteY56" fmla="*/ 9555 h 10000"/>
                    <a:gd name="connsiteX57" fmla="*/ 4708 w 10277"/>
                    <a:gd name="connsiteY57" fmla="*/ 9578 h 10000"/>
                    <a:gd name="connsiteX58" fmla="*/ 4437 w 10277"/>
                    <a:gd name="connsiteY58" fmla="*/ 9625 h 10000"/>
                    <a:gd name="connsiteX59" fmla="*/ 4125 w 10277"/>
                    <a:gd name="connsiteY59" fmla="*/ 9660 h 10000"/>
                    <a:gd name="connsiteX60" fmla="*/ 3749 w 10277"/>
                    <a:gd name="connsiteY60" fmla="*/ 9719 h 10000"/>
                    <a:gd name="connsiteX61" fmla="*/ 3375 w 10277"/>
                    <a:gd name="connsiteY61" fmla="*/ 9765 h 10000"/>
                    <a:gd name="connsiteX62" fmla="*/ 2979 w 10277"/>
                    <a:gd name="connsiteY62" fmla="*/ 9812 h 10000"/>
                    <a:gd name="connsiteX63" fmla="*/ 2584 w 10277"/>
                    <a:gd name="connsiteY63" fmla="*/ 9870 h 10000"/>
                    <a:gd name="connsiteX64" fmla="*/ 2208 w 10277"/>
                    <a:gd name="connsiteY64" fmla="*/ 9906 h 10000"/>
                    <a:gd name="connsiteX65" fmla="*/ 1854 w 10277"/>
                    <a:gd name="connsiteY65" fmla="*/ 9953 h 10000"/>
                    <a:gd name="connsiteX66" fmla="*/ 1541 w 10277"/>
                    <a:gd name="connsiteY66" fmla="*/ 9975 h 10000"/>
                    <a:gd name="connsiteX67" fmla="*/ 1271 w 10277"/>
                    <a:gd name="connsiteY67" fmla="*/ 9989 h 10000"/>
                    <a:gd name="connsiteX68" fmla="*/ 1083 w 10277"/>
                    <a:gd name="connsiteY68" fmla="*/ 10000 h 10000"/>
                    <a:gd name="connsiteX69" fmla="*/ 1062 w 10277"/>
                    <a:gd name="connsiteY69" fmla="*/ 9975 h 10000"/>
                    <a:gd name="connsiteX70" fmla="*/ 1041 w 10277"/>
                    <a:gd name="connsiteY70" fmla="*/ 9896 h 10000"/>
                    <a:gd name="connsiteX71" fmla="*/ 938 w 10277"/>
                    <a:gd name="connsiteY71" fmla="*/ 9578 h 10000"/>
                    <a:gd name="connsiteX72" fmla="*/ 875 w 10277"/>
                    <a:gd name="connsiteY72" fmla="*/ 9355 h 10000"/>
                    <a:gd name="connsiteX73" fmla="*/ 791 w 10277"/>
                    <a:gd name="connsiteY73" fmla="*/ 9085 h 10000"/>
                    <a:gd name="connsiteX74" fmla="*/ 708 w 10277"/>
                    <a:gd name="connsiteY74" fmla="*/ 8781 h 10000"/>
                    <a:gd name="connsiteX75" fmla="*/ 625 w 10277"/>
                    <a:gd name="connsiteY75" fmla="*/ 8442 h 10000"/>
                    <a:gd name="connsiteX76" fmla="*/ 541 w 10277"/>
                    <a:gd name="connsiteY76" fmla="*/ 8078 h 10000"/>
                    <a:gd name="connsiteX77" fmla="*/ 438 w 10277"/>
                    <a:gd name="connsiteY77" fmla="*/ 7679 h 10000"/>
                    <a:gd name="connsiteX78" fmla="*/ 354 w 10277"/>
                    <a:gd name="connsiteY78" fmla="*/ 7257 h 10000"/>
                    <a:gd name="connsiteX79" fmla="*/ 271 w 10277"/>
                    <a:gd name="connsiteY79" fmla="*/ 6812 h 10000"/>
                    <a:gd name="connsiteX80" fmla="*/ 208 w 10277"/>
                    <a:gd name="connsiteY80" fmla="*/ 6353 h 10000"/>
                    <a:gd name="connsiteX81" fmla="*/ 146 w 10277"/>
                    <a:gd name="connsiteY81" fmla="*/ 5873 h 10000"/>
                    <a:gd name="connsiteX82" fmla="*/ 62 w 10277"/>
                    <a:gd name="connsiteY82" fmla="*/ 5380 h 10000"/>
                    <a:gd name="connsiteX83" fmla="*/ 0 w 10277"/>
                    <a:gd name="connsiteY83" fmla="*/ 4384 h 10000"/>
                    <a:gd name="connsiteX84" fmla="*/ 0 w 10277"/>
                    <a:gd name="connsiteY84" fmla="*/ 3740 h 10000"/>
                    <a:gd name="connsiteX85" fmla="*/ 0 w 10277"/>
                    <a:gd name="connsiteY85" fmla="*/ 3166 h 10000"/>
                    <a:gd name="connsiteX86" fmla="*/ 0 w 10277"/>
                    <a:gd name="connsiteY86" fmla="*/ 2648 h 10000"/>
                    <a:gd name="connsiteX87" fmla="*/ 21 w 10277"/>
                    <a:gd name="connsiteY87" fmla="*/ 2181 h 10000"/>
                    <a:gd name="connsiteX88" fmla="*/ 41 w 10277"/>
                    <a:gd name="connsiteY88" fmla="*/ 1771 h 10000"/>
                    <a:gd name="connsiteX89" fmla="*/ 62 w 10277"/>
                    <a:gd name="connsiteY89" fmla="*/ 1407 h 10000"/>
                    <a:gd name="connsiteX90" fmla="*/ 104 w 10277"/>
                    <a:gd name="connsiteY90" fmla="*/ 1090 h 10000"/>
                    <a:gd name="connsiteX91" fmla="*/ 146 w 10277"/>
                    <a:gd name="connsiteY91" fmla="*/ 833 h 10000"/>
                    <a:gd name="connsiteX92" fmla="*/ 167 w 10277"/>
                    <a:gd name="connsiteY92" fmla="*/ 622 h 10000"/>
                    <a:gd name="connsiteX93" fmla="*/ 208 w 10277"/>
                    <a:gd name="connsiteY93" fmla="*/ 457 h 10000"/>
                    <a:gd name="connsiteX94" fmla="*/ 229 w 10277"/>
                    <a:gd name="connsiteY94" fmla="*/ 340 h 10000"/>
                    <a:gd name="connsiteX95" fmla="*/ 250 w 10277"/>
                    <a:gd name="connsiteY95" fmla="*/ 282 h 10000"/>
                    <a:gd name="connsiteX96" fmla="*/ 250 w 10277"/>
                    <a:gd name="connsiteY96" fmla="*/ 247 h 10000"/>
                    <a:gd name="connsiteX97" fmla="*/ 2979 w 10277"/>
                    <a:gd name="connsiteY97" fmla="*/ 0 h 10000"/>
                    <a:gd name="connsiteX98" fmla="*/ 3020 w 10277"/>
                    <a:gd name="connsiteY98" fmla="*/ 23 h 10000"/>
                    <a:gd name="connsiteX99" fmla="*/ 3104 w 10277"/>
                    <a:gd name="connsiteY99" fmla="*/ 58 h 10000"/>
                    <a:gd name="connsiteX100" fmla="*/ 3250 w 10277"/>
                    <a:gd name="connsiteY100" fmla="*/ 129 h 10000"/>
                    <a:gd name="connsiteX101" fmla="*/ 3437 w 10277"/>
                    <a:gd name="connsiteY101" fmla="*/ 224 h 10000"/>
                    <a:gd name="connsiteX102" fmla="*/ 3687 w 10277"/>
                    <a:gd name="connsiteY102" fmla="*/ 340 h 10000"/>
                    <a:gd name="connsiteX103" fmla="*/ 3958 w 10277"/>
                    <a:gd name="connsiteY103" fmla="*/ 482 h 10000"/>
                    <a:gd name="connsiteX104" fmla="*/ 4229 w 10277"/>
                    <a:gd name="connsiteY104" fmla="*/ 634 h 10000"/>
                    <a:gd name="connsiteX105" fmla="*/ 4563 w 10277"/>
                    <a:gd name="connsiteY105" fmla="*/ 787 h 10000"/>
                    <a:gd name="connsiteX106" fmla="*/ 4875 w 10277"/>
                    <a:gd name="connsiteY106" fmla="*/ 973 h 10000"/>
                    <a:gd name="connsiteX107" fmla="*/ 5208 w 10277"/>
                    <a:gd name="connsiteY107" fmla="*/ 1161 h 10000"/>
                    <a:gd name="connsiteX108" fmla="*/ 5604 w 10277"/>
                    <a:gd name="connsiteY108" fmla="*/ 1278 h 10000"/>
                    <a:gd name="connsiteX0" fmla="*/ 5604 w 10253"/>
                    <a:gd name="connsiteY0" fmla="*/ 1278 h 10000"/>
                    <a:gd name="connsiteX1" fmla="*/ 10000 w 10253"/>
                    <a:gd name="connsiteY1" fmla="*/ 353 h 10000"/>
                    <a:gd name="connsiteX2" fmla="*/ 9708 w 10253"/>
                    <a:gd name="connsiteY2" fmla="*/ 1126 h 10000"/>
                    <a:gd name="connsiteX3" fmla="*/ 9603 w 10253"/>
                    <a:gd name="connsiteY3" fmla="*/ 1382 h 10000"/>
                    <a:gd name="connsiteX4" fmla="*/ 9479 w 10253"/>
                    <a:gd name="connsiteY4" fmla="*/ 1689 h 10000"/>
                    <a:gd name="connsiteX5" fmla="*/ 9333 w 10253"/>
                    <a:gd name="connsiteY5" fmla="*/ 1993 h 10000"/>
                    <a:gd name="connsiteX6" fmla="*/ 9187 w 10253"/>
                    <a:gd name="connsiteY6" fmla="*/ 2322 h 10000"/>
                    <a:gd name="connsiteX7" fmla="*/ 8833 w 10253"/>
                    <a:gd name="connsiteY7" fmla="*/ 2979 h 10000"/>
                    <a:gd name="connsiteX8" fmla="*/ 8645 w 10253"/>
                    <a:gd name="connsiteY8" fmla="*/ 3306 h 10000"/>
                    <a:gd name="connsiteX9" fmla="*/ 8437 w 10253"/>
                    <a:gd name="connsiteY9" fmla="*/ 3624 h 10000"/>
                    <a:gd name="connsiteX10" fmla="*/ 8250 w 10253"/>
                    <a:gd name="connsiteY10" fmla="*/ 3927 h 10000"/>
                    <a:gd name="connsiteX11" fmla="*/ 8021 w 10253"/>
                    <a:gd name="connsiteY11" fmla="*/ 4208 h 10000"/>
                    <a:gd name="connsiteX12" fmla="*/ 7771 w 10253"/>
                    <a:gd name="connsiteY12" fmla="*/ 4455 h 10000"/>
                    <a:gd name="connsiteX13" fmla="*/ 7541 w 10253"/>
                    <a:gd name="connsiteY13" fmla="*/ 4679 h 10000"/>
                    <a:gd name="connsiteX14" fmla="*/ 7291 w 10253"/>
                    <a:gd name="connsiteY14" fmla="*/ 4877 h 10000"/>
                    <a:gd name="connsiteX15" fmla="*/ 7041 w 10253"/>
                    <a:gd name="connsiteY15" fmla="*/ 5018 h 10000"/>
                    <a:gd name="connsiteX16" fmla="*/ 6771 w 10253"/>
                    <a:gd name="connsiteY16" fmla="*/ 5124 h 10000"/>
                    <a:gd name="connsiteX17" fmla="*/ 6500 w 10253"/>
                    <a:gd name="connsiteY17" fmla="*/ 5172 h 10000"/>
                    <a:gd name="connsiteX18" fmla="*/ 6292 w 10253"/>
                    <a:gd name="connsiteY18" fmla="*/ 5172 h 10000"/>
                    <a:gd name="connsiteX19" fmla="*/ 6062 w 10253"/>
                    <a:gd name="connsiteY19" fmla="*/ 5135 h 10000"/>
                    <a:gd name="connsiteX20" fmla="*/ 5812 w 10253"/>
                    <a:gd name="connsiteY20" fmla="*/ 5064 h 10000"/>
                    <a:gd name="connsiteX21" fmla="*/ 5542 w 10253"/>
                    <a:gd name="connsiteY21" fmla="*/ 4983 h 10000"/>
                    <a:gd name="connsiteX22" fmla="*/ 5271 w 10253"/>
                    <a:gd name="connsiteY22" fmla="*/ 4877 h 10000"/>
                    <a:gd name="connsiteX23" fmla="*/ 4999 w 10253"/>
                    <a:gd name="connsiteY23" fmla="*/ 4760 h 10000"/>
                    <a:gd name="connsiteX24" fmla="*/ 4749 w 10253"/>
                    <a:gd name="connsiteY24" fmla="*/ 4643 h 10000"/>
                    <a:gd name="connsiteX25" fmla="*/ 4499 w 10253"/>
                    <a:gd name="connsiteY25" fmla="*/ 4526 h 10000"/>
                    <a:gd name="connsiteX26" fmla="*/ 4292 w 10253"/>
                    <a:gd name="connsiteY26" fmla="*/ 4420 h 10000"/>
                    <a:gd name="connsiteX27" fmla="*/ 4146 w 10253"/>
                    <a:gd name="connsiteY27" fmla="*/ 4314 h 10000"/>
                    <a:gd name="connsiteX28" fmla="*/ 4042 w 10253"/>
                    <a:gd name="connsiteY28" fmla="*/ 4245 h 10000"/>
                    <a:gd name="connsiteX29" fmla="*/ 3999 w 10253"/>
                    <a:gd name="connsiteY29" fmla="*/ 4185 h 10000"/>
                    <a:gd name="connsiteX30" fmla="*/ 3999 w 10253"/>
                    <a:gd name="connsiteY30" fmla="*/ 4220 h 10000"/>
                    <a:gd name="connsiteX31" fmla="*/ 4020 w 10253"/>
                    <a:gd name="connsiteY31" fmla="*/ 4304 h 10000"/>
                    <a:gd name="connsiteX32" fmla="*/ 4042 w 10253"/>
                    <a:gd name="connsiteY32" fmla="*/ 4431 h 10000"/>
                    <a:gd name="connsiteX33" fmla="*/ 4083 w 10253"/>
                    <a:gd name="connsiteY33" fmla="*/ 4607 h 10000"/>
                    <a:gd name="connsiteX34" fmla="*/ 4146 w 10253"/>
                    <a:gd name="connsiteY34" fmla="*/ 4817 h 10000"/>
                    <a:gd name="connsiteX35" fmla="*/ 4208 w 10253"/>
                    <a:gd name="connsiteY35" fmla="*/ 5064 h 10000"/>
                    <a:gd name="connsiteX36" fmla="*/ 4271 w 10253"/>
                    <a:gd name="connsiteY36" fmla="*/ 5346 h 10000"/>
                    <a:gd name="connsiteX37" fmla="*/ 4354 w 10253"/>
                    <a:gd name="connsiteY37" fmla="*/ 5663 h 10000"/>
                    <a:gd name="connsiteX38" fmla="*/ 4416 w 10253"/>
                    <a:gd name="connsiteY38" fmla="*/ 5991 h 10000"/>
                    <a:gd name="connsiteX39" fmla="*/ 4499 w 10253"/>
                    <a:gd name="connsiteY39" fmla="*/ 6343 h 10000"/>
                    <a:gd name="connsiteX40" fmla="*/ 4604 w 10253"/>
                    <a:gd name="connsiteY40" fmla="*/ 6704 h 10000"/>
                    <a:gd name="connsiteX41" fmla="*/ 4666 w 10253"/>
                    <a:gd name="connsiteY41" fmla="*/ 6986 h 10000"/>
                    <a:gd name="connsiteX42" fmla="*/ 4749 w 10253"/>
                    <a:gd name="connsiteY42" fmla="*/ 7268 h 10000"/>
                    <a:gd name="connsiteX43" fmla="*/ 4813 w 10253"/>
                    <a:gd name="connsiteY43" fmla="*/ 7562 h 10000"/>
                    <a:gd name="connsiteX44" fmla="*/ 4854 w 10253"/>
                    <a:gd name="connsiteY44" fmla="*/ 7854 h 10000"/>
                    <a:gd name="connsiteX45" fmla="*/ 4896 w 10253"/>
                    <a:gd name="connsiteY45" fmla="*/ 8136 h 10000"/>
                    <a:gd name="connsiteX46" fmla="*/ 4958 w 10253"/>
                    <a:gd name="connsiteY46" fmla="*/ 8418 h 10000"/>
                    <a:gd name="connsiteX47" fmla="*/ 4999 w 10253"/>
                    <a:gd name="connsiteY47" fmla="*/ 8676 h 10000"/>
                    <a:gd name="connsiteX48" fmla="*/ 5021 w 10253"/>
                    <a:gd name="connsiteY48" fmla="*/ 8911 h 10000"/>
                    <a:gd name="connsiteX49" fmla="*/ 5062 w 10253"/>
                    <a:gd name="connsiteY49" fmla="*/ 9110 h 10000"/>
                    <a:gd name="connsiteX50" fmla="*/ 5083 w 10253"/>
                    <a:gd name="connsiteY50" fmla="*/ 9285 h 10000"/>
                    <a:gd name="connsiteX51" fmla="*/ 5083 w 10253"/>
                    <a:gd name="connsiteY51" fmla="*/ 9414 h 10000"/>
                    <a:gd name="connsiteX52" fmla="*/ 5104 w 10253"/>
                    <a:gd name="connsiteY52" fmla="*/ 9497 h 10000"/>
                    <a:gd name="connsiteX53" fmla="*/ 5104 w 10253"/>
                    <a:gd name="connsiteY53" fmla="*/ 9531 h 10000"/>
                    <a:gd name="connsiteX54" fmla="*/ 5062 w 10253"/>
                    <a:gd name="connsiteY54" fmla="*/ 9531 h 10000"/>
                    <a:gd name="connsiteX55" fmla="*/ 4916 w 10253"/>
                    <a:gd name="connsiteY55" fmla="*/ 9555 h 10000"/>
                    <a:gd name="connsiteX56" fmla="*/ 4708 w 10253"/>
                    <a:gd name="connsiteY56" fmla="*/ 9578 h 10000"/>
                    <a:gd name="connsiteX57" fmla="*/ 4437 w 10253"/>
                    <a:gd name="connsiteY57" fmla="*/ 9625 h 10000"/>
                    <a:gd name="connsiteX58" fmla="*/ 4125 w 10253"/>
                    <a:gd name="connsiteY58" fmla="*/ 9660 h 10000"/>
                    <a:gd name="connsiteX59" fmla="*/ 3749 w 10253"/>
                    <a:gd name="connsiteY59" fmla="*/ 9719 h 10000"/>
                    <a:gd name="connsiteX60" fmla="*/ 3375 w 10253"/>
                    <a:gd name="connsiteY60" fmla="*/ 9765 h 10000"/>
                    <a:gd name="connsiteX61" fmla="*/ 2979 w 10253"/>
                    <a:gd name="connsiteY61" fmla="*/ 9812 h 10000"/>
                    <a:gd name="connsiteX62" fmla="*/ 2584 w 10253"/>
                    <a:gd name="connsiteY62" fmla="*/ 9870 h 10000"/>
                    <a:gd name="connsiteX63" fmla="*/ 2208 w 10253"/>
                    <a:gd name="connsiteY63" fmla="*/ 9906 h 10000"/>
                    <a:gd name="connsiteX64" fmla="*/ 1854 w 10253"/>
                    <a:gd name="connsiteY64" fmla="*/ 9953 h 10000"/>
                    <a:gd name="connsiteX65" fmla="*/ 1541 w 10253"/>
                    <a:gd name="connsiteY65" fmla="*/ 9975 h 10000"/>
                    <a:gd name="connsiteX66" fmla="*/ 1271 w 10253"/>
                    <a:gd name="connsiteY66" fmla="*/ 9989 h 10000"/>
                    <a:gd name="connsiteX67" fmla="*/ 1083 w 10253"/>
                    <a:gd name="connsiteY67" fmla="*/ 10000 h 10000"/>
                    <a:gd name="connsiteX68" fmla="*/ 1062 w 10253"/>
                    <a:gd name="connsiteY68" fmla="*/ 9975 h 10000"/>
                    <a:gd name="connsiteX69" fmla="*/ 1041 w 10253"/>
                    <a:gd name="connsiteY69" fmla="*/ 9896 h 10000"/>
                    <a:gd name="connsiteX70" fmla="*/ 938 w 10253"/>
                    <a:gd name="connsiteY70" fmla="*/ 9578 h 10000"/>
                    <a:gd name="connsiteX71" fmla="*/ 875 w 10253"/>
                    <a:gd name="connsiteY71" fmla="*/ 9355 h 10000"/>
                    <a:gd name="connsiteX72" fmla="*/ 791 w 10253"/>
                    <a:gd name="connsiteY72" fmla="*/ 9085 h 10000"/>
                    <a:gd name="connsiteX73" fmla="*/ 708 w 10253"/>
                    <a:gd name="connsiteY73" fmla="*/ 8781 h 10000"/>
                    <a:gd name="connsiteX74" fmla="*/ 625 w 10253"/>
                    <a:gd name="connsiteY74" fmla="*/ 8442 h 10000"/>
                    <a:gd name="connsiteX75" fmla="*/ 541 w 10253"/>
                    <a:gd name="connsiteY75" fmla="*/ 8078 h 10000"/>
                    <a:gd name="connsiteX76" fmla="*/ 438 w 10253"/>
                    <a:gd name="connsiteY76" fmla="*/ 7679 h 10000"/>
                    <a:gd name="connsiteX77" fmla="*/ 354 w 10253"/>
                    <a:gd name="connsiteY77" fmla="*/ 7257 h 10000"/>
                    <a:gd name="connsiteX78" fmla="*/ 271 w 10253"/>
                    <a:gd name="connsiteY78" fmla="*/ 6812 h 10000"/>
                    <a:gd name="connsiteX79" fmla="*/ 208 w 10253"/>
                    <a:gd name="connsiteY79" fmla="*/ 6353 h 10000"/>
                    <a:gd name="connsiteX80" fmla="*/ 146 w 10253"/>
                    <a:gd name="connsiteY80" fmla="*/ 5873 h 10000"/>
                    <a:gd name="connsiteX81" fmla="*/ 62 w 10253"/>
                    <a:gd name="connsiteY81" fmla="*/ 5380 h 10000"/>
                    <a:gd name="connsiteX82" fmla="*/ 0 w 10253"/>
                    <a:gd name="connsiteY82" fmla="*/ 4384 h 10000"/>
                    <a:gd name="connsiteX83" fmla="*/ 0 w 10253"/>
                    <a:gd name="connsiteY83" fmla="*/ 3740 h 10000"/>
                    <a:gd name="connsiteX84" fmla="*/ 0 w 10253"/>
                    <a:gd name="connsiteY84" fmla="*/ 3166 h 10000"/>
                    <a:gd name="connsiteX85" fmla="*/ 0 w 10253"/>
                    <a:gd name="connsiteY85" fmla="*/ 2648 h 10000"/>
                    <a:gd name="connsiteX86" fmla="*/ 21 w 10253"/>
                    <a:gd name="connsiteY86" fmla="*/ 2181 h 10000"/>
                    <a:gd name="connsiteX87" fmla="*/ 41 w 10253"/>
                    <a:gd name="connsiteY87" fmla="*/ 1771 h 10000"/>
                    <a:gd name="connsiteX88" fmla="*/ 62 w 10253"/>
                    <a:gd name="connsiteY88" fmla="*/ 1407 h 10000"/>
                    <a:gd name="connsiteX89" fmla="*/ 104 w 10253"/>
                    <a:gd name="connsiteY89" fmla="*/ 1090 h 10000"/>
                    <a:gd name="connsiteX90" fmla="*/ 146 w 10253"/>
                    <a:gd name="connsiteY90" fmla="*/ 833 h 10000"/>
                    <a:gd name="connsiteX91" fmla="*/ 167 w 10253"/>
                    <a:gd name="connsiteY91" fmla="*/ 622 h 10000"/>
                    <a:gd name="connsiteX92" fmla="*/ 208 w 10253"/>
                    <a:gd name="connsiteY92" fmla="*/ 457 h 10000"/>
                    <a:gd name="connsiteX93" fmla="*/ 229 w 10253"/>
                    <a:gd name="connsiteY93" fmla="*/ 340 h 10000"/>
                    <a:gd name="connsiteX94" fmla="*/ 250 w 10253"/>
                    <a:gd name="connsiteY94" fmla="*/ 282 h 10000"/>
                    <a:gd name="connsiteX95" fmla="*/ 250 w 10253"/>
                    <a:gd name="connsiteY95" fmla="*/ 247 h 10000"/>
                    <a:gd name="connsiteX96" fmla="*/ 2979 w 10253"/>
                    <a:gd name="connsiteY96" fmla="*/ 0 h 10000"/>
                    <a:gd name="connsiteX97" fmla="*/ 3020 w 10253"/>
                    <a:gd name="connsiteY97" fmla="*/ 23 h 10000"/>
                    <a:gd name="connsiteX98" fmla="*/ 3104 w 10253"/>
                    <a:gd name="connsiteY98" fmla="*/ 58 h 10000"/>
                    <a:gd name="connsiteX99" fmla="*/ 3250 w 10253"/>
                    <a:gd name="connsiteY99" fmla="*/ 129 h 10000"/>
                    <a:gd name="connsiteX100" fmla="*/ 3437 w 10253"/>
                    <a:gd name="connsiteY100" fmla="*/ 224 h 10000"/>
                    <a:gd name="connsiteX101" fmla="*/ 3687 w 10253"/>
                    <a:gd name="connsiteY101" fmla="*/ 340 h 10000"/>
                    <a:gd name="connsiteX102" fmla="*/ 3958 w 10253"/>
                    <a:gd name="connsiteY102" fmla="*/ 482 h 10000"/>
                    <a:gd name="connsiteX103" fmla="*/ 4229 w 10253"/>
                    <a:gd name="connsiteY103" fmla="*/ 634 h 10000"/>
                    <a:gd name="connsiteX104" fmla="*/ 4563 w 10253"/>
                    <a:gd name="connsiteY104" fmla="*/ 787 h 10000"/>
                    <a:gd name="connsiteX105" fmla="*/ 4875 w 10253"/>
                    <a:gd name="connsiteY105" fmla="*/ 973 h 10000"/>
                    <a:gd name="connsiteX106" fmla="*/ 5208 w 10253"/>
                    <a:gd name="connsiteY106" fmla="*/ 1161 h 10000"/>
                    <a:gd name="connsiteX107" fmla="*/ 5604 w 10253"/>
                    <a:gd name="connsiteY107" fmla="*/ 1278 h 10000"/>
                    <a:gd name="connsiteX0" fmla="*/ 5604 w 10231"/>
                    <a:gd name="connsiteY0" fmla="*/ 1278 h 10000"/>
                    <a:gd name="connsiteX1" fmla="*/ 10000 w 10231"/>
                    <a:gd name="connsiteY1" fmla="*/ 353 h 10000"/>
                    <a:gd name="connsiteX2" fmla="*/ 9603 w 10231"/>
                    <a:gd name="connsiteY2" fmla="*/ 1382 h 10000"/>
                    <a:gd name="connsiteX3" fmla="*/ 9479 w 10231"/>
                    <a:gd name="connsiteY3" fmla="*/ 1689 h 10000"/>
                    <a:gd name="connsiteX4" fmla="*/ 9333 w 10231"/>
                    <a:gd name="connsiteY4" fmla="*/ 1993 h 10000"/>
                    <a:gd name="connsiteX5" fmla="*/ 9187 w 10231"/>
                    <a:gd name="connsiteY5" fmla="*/ 2322 h 10000"/>
                    <a:gd name="connsiteX6" fmla="*/ 8833 w 10231"/>
                    <a:gd name="connsiteY6" fmla="*/ 2979 h 10000"/>
                    <a:gd name="connsiteX7" fmla="*/ 8645 w 10231"/>
                    <a:gd name="connsiteY7" fmla="*/ 3306 h 10000"/>
                    <a:gd name="connsiteX8" fmla="*/ 8437 w 10231"/>
                    <a:gd name="connsiteY8" fmla="*/ 3624 h 10000"/>
                    <a:gd name="connsiteX9" fmla="*/ 8250 w 10231"/>
                    <a:gd name="connsiteY9" fmla="*/ 3927 h 10000"/>
                    <a:gd name="connsiteX10" fmla="*/ 8021 w 10231"/>
                    <a:gd name="connsiteY10" fmla="*/ 4208 h 10000"/>
                    <a:gd name="connsiteX11" fmla="*/ 7771 w 10231"/>
                    <a:gd name="connsiteY11" fmla="*/ 4455 h 10000"/>
                    <a:gd name="connsiteX12" fmla="*/ 7541 w 10231"/>
                    <a:gd name="connsiteY12" fmla="*/ 4679 h 10000"/>
                    <a:gd name="connsiteX13" fmla="*/ 7291 w 10231"/>
                    <a:gd name="connsiteY13" fmla="*/ 4877 h 10000"/>
                    <a:gd name="connsiteX14" fmla="*/ 7041 w 10231"/>
                    <a:gd name="connsiteY14" fmla="*/ 5018 h 10000"/>
                    <a:gd name="connsiteX15" fmla="*/ 6771 w 10231"/>
                    <a:gd name="connsiteY15" fmla="*/ 5124 h 10000"/>
                    <a:gd name="connsiteX16" fmla="*/ 6500 w 10231"/>
                    <a:gd name="connsiteY16" fmla="*/ 5172 h 10000"/>
                    <a:gd name="connsiteX17" fmla="*/ 6292 w 10231"/>
                    <a:gd name="connsiteY17" fmla="*/ 5172 h 10000"/>
                    <a:gd name="connsiteX18" fmla="*/ 6062 w 10231"/>
                    <a:gd name="connsiteY18" fmla="*/ 5135 h 10000"/>
                    <a:gd name="connsiteX19" fmla="*/ 5812 w 10231"/>
                    <a:gd name="connsiteY19" fmla="*/ 5064 h 10000"/>
                    <a:gd name="connsiteX20" fmla="*/ 5542 w 10231"/>
                    <a:gd name="connsiteY20" fmla="*/ 4983 h 10000"/>
                    <a:gd name="connsiteX21" fmla="*/ 5271 w 10231"/>
                    <a:gd name="connsiteY21" fmla="*/ 4877 h 10000"/>
                    <a:gd name="connsiteX22" fmla="*/ 4999 w 10231"/>
                    <a:gd name="connsiteY22" fmla="*/ 4760 h 10000"/>
                    <a:gd name="connsiteX23" fmla="*/ 4749 w 10231"/>
                    <a:gd name="connsiteY23" fmla="*/ 4643 h 10000"/>
                    <a:gd name="connsiteX24" fmla="*/ 4499 w 10231"/>
                    <a:gd name="connsiteY24" fmla="*/ 4526 h 10000"/>
                    <a:gd name="connsiteX25" fmla="*/ 4292 w 10231"/>
                    <a:gd name="connsiteY25" fmla="*/ 4420 h 10000"/>
                    <a:gd name="connsiteX26" fmla="*/ 4146 w 10231"/>
                    <a:gd name="connsiteY26" fmla="*/ 4314 h 10000"/>
                    <a:gd name="connsiteX27" fmla="*/ 4042 w 10231"/>
                    <a:gd name="connsiteY27" fmla="*/ 4245 h 10000"/>
                    <a:gd name="connsiteX28" fmla="*/ 3999 w 10231"/>
                    <a:gd name="connsiteY28" fmla="*/ 4185 h 10000"/>
                    <a:gd name="connsiteX29" fmla="*/ 3999 w 10231"/>
                    <a:gd name="connsiteY29" fmla="*/ 4220 h 10000"/>
                    <a:gd name="connsiteX30" fmla="*/ 4020 w 10231"/>
                    <a:gd name="connsiteY30" fmla="*/ 4304 h 10000"/>
                    <a:gd name="connsiteX31" fmla="*/ 4042 w 10231"/>
                    <a:gd name="connsiteY31" fmla="*/ 4431 h 10000"/>
                    <a:gd name="connsiteX32" fmla="*/ 4083 w 10231"/>
                    <a:gd name="connsiteY32" fmla="*/ 4607 h 10000"/>
                    <a:gd name="connsiteX33" fmla="*/ 4146 w 10231"/>
                    <a:gd name="connsiteY33" fmla="*/ 4817 h 10000"/>
                    <a:gd name="connsiteX34" fmla="*/ 4208 w 10231"/>
                    <a:gd name="connsiteY34" fmla="*/ 5064 h 10000"/>
                    <a:gd name="connsiteX35" fmla="*/ 4271 w 10231"/>
                    <a:gd name="connsiteY35" fmla="*/ 5346 h 10000"/>
                    <a:gd name="connsiteX36" fmla="*/ 4354 w 10231"/>
                    <a:gd name="connsiteY36" fmla="*/ 5663 h 10000"/>
                    <a:gd name="connsiteX37" fmla="*/ 4416 w 10231"/>
                    <a:gd name="connsiteY37" fmla="*/ 5991 h 10000"/>
                    <a:gd name="connsiteX38" fmla="*/ 4499 w 10231"/>
                    <a:gd name="connsiteY38" fmla="*/ 6343 h 10000"/>
                    <a:gd name="connsiteX39" fmla="*/ 4604 w 10231"/>
                    <a:gd name="connsiteY39" fmla="*/ 6704 h 10000"/>
                    <a:gd name="connsiteX40" fmla="*/ 4666 w 10231"/>
                    <a:gd name="connsiteY40" fmla="*/ 6986 h 10000"/>
                    <a:gd name="connsiteX41" fmla="*/ 4749 w 10231"/>
                    <a:gd name="connsiteY41" fmla="*/ 7268 h 10000"/>
                    <a:gd name="connsiteX42" fmla="*/ 4813 w 10231"/>
                    <a:gd name="connsiteY42" fmla="*/ 7562 h 10000"/>
                    <a:gd name="connsiteX43" fmla="*/ 4854 w 10231"/>
                    <a:gd name="connsiteY43" fmla="*/ 7854 h 10000"/>
                    <a:gd name="connsiteX44" fmla="*/ 4896 w 10231"/>
                    <a:gd name="connsiteY44" fmla="*/ 8136 h 10000"/>
                    <a:gd name="connsiteX45" fmla="*/ 4958 w 10231"/>
                    <a:gd name="connsiteY45" fmla="*/ 8418 h 10000"/>
                    <a:gd name="connsiteX46" fmla="*/ 4999 w 10231"/>
                    <a:gd name="connsiteY46" fmla="*/ 8676 h 10000"/>
                    <a:gd name="connsiteX47" fmla="*/ 5021 w 10231"/>
                    <a:gd name="connsiteY47" fmla="*/ 8911 h 10000"/>
                    <a:gd name="connsiteX48" fmla="*/ 5062 w 10231"/>
                    <a:gd name="connsiteY48" fmla="*/ 9110 h 10000"/>
                    <a:gd name="connsiteX49" fmla="*/ 5083 w 10231"/>
                    <a:gd name="connsiteY49" fmla="*/ 9285 h 10000"/>
                    <a:gd name="connsiteX50" fmla="*/ 5083 w 10231"/>
                    <a:gd name="connsiteY50" fmla="*/ 9414 h 10000"/>
                    <a:gd name="connsiteX51" fmla="*/ 5104 w 10231"/>
                    <a:gd name="connsiteY51" fmla="*/ 9497 h 10000"/>
                    <a:gd name="connsiteX52" fmla="*/ 5104 w 10231"/>
                    <a:gd name="connsiteY52" fmla="*/ 9531 h 10000"/>
                    <a:gd name="connsiteX53" fmla="*/ 5062 w 10231"/>
                    <a:gd name="connsiteY53" fmla="*/ 9531 h 10000"/>
                    <a:gd name="connsiteX54" fmla="*/ 4916 w 10231"/>
                    <a:gd name="connsiteY54" fmla="*/ 9555 h 10000"/>
                    <a:gd name="connsiteX55" fmla="*/ 4708 w 10231"/>
                    <a:gd name="connsiteY55" fmla="*/ 9578 h 10000"/>
                    <a:gd name="connsiteX56" fmla="*/ 4437 w 10231"/>
                    <a:gd name="connsiteY56" fmla="*/ 9625 h 10000"/>
                    <a:gd name="connsiteX57" fmla="*/ 4125 w 10231"/>
                    <a:gd name="connsiteY57" fmla="*/ 9660 h 10000"/>
                    <a:gd name="connsiteX58" fmla="*/ 3749 w 10231"/>
                    <a:gd name="connsiteY58" fmla="*/ 9719 h 10000"/>
                    <a:gd name="connsiteX59" fmla="*/ 3375 w 10231"/>
                    <a:gd name="connsiteY59" fmla="*/ 9765 h 10000"/>
                    <a:gd name="connsiteX60" fmla="*/ 2979 w 10231"/>
                    <a:gd name="connsiteY60" fmla="*/ 9812 h 10000"/>
                    <a:gd name="connsiteX61" fmla="*/ 2584 w 10231"/>
                    <a:gd name="connsiteY61" fmla="*/ 9870 h 10000"/>
                    <a:gd name="connsiteX62" fmla="*/ 2208 w 10231"/>
                    <a:gd name="connsiteY62" fmla="*/ 9906 h 10000"/>
                    <a:gd name="connsiteX63" fmla="*/ 1854 w 10231"/>
                    <a:gd name="connsiteY63" fmla="*/ 9953 h 10000"/>
                    <a:gd name="connsiteX64" fmla="*/ 1541 w 10231"/>
                    <a:gd name="connsiteY64" fmla="*/ 9975 h 10000"/>
                    <a:gd name="connsiteX65" fmla="*/ 1271 w 10231"/>
                    <a:gd name="connsiteY65" fmla="*/ 9989 h 10000"/>
                    <a:gd name="connsiteX66" fmla="*/ 1083 w 10231"/>
                    <a:gd name="connsiteY66" fmla="*/ 10000 h 10000"/>
                    <a:gd name="connsiteX67" fmla="*/ 1062 w 10231"/>
                    <a:gd name="connsiteY67" fmla="*/ 9975 h 10000"/>
                    <a:gd name="connsiteX68" fmla="*/ 1041 w 10231"/>
                    <a:gd name="connsiteY68" fmla="*/ 9896 h 10000"/>
                    <a:gd name="connsiteX69" fmla="*/ 938 w 10231"/>
                    <a:gd name="connsiteY69" fmla="*/ 9578 h 10000"/>
                    <a:gd name="connsiteX70" fmla="*/ 875 w 10231"/>
                    <a:gd name="connsiteY70" fmla="*/ 9355 h 10000"/>
                    <a:gd name="connsiteX71" fmla="*/ 791 w 10231"/>
                    <a:gd name="connsiteY71" fmla="*/ 9085 h 10000"/>
                    <a:gd name="connsiteX72" fmla="*/ 708 w 10231"/>
                    <a:gd name="connsiteY72" fmla="*/ 8781 h 10000"/>
                    <a:gd name="connsiteX73" fmla="*/ 625 w 10231"/>
                    <a:gd name="connsiteY73" fmla="*/ 8442 h 10000"/>
                    <a:gd name="connsiteX74" fmla="*/ 541 w 10231"/>
                    <a:gd name="connsiteY74" fmla="*/ 8078 h 10000"/>
                    <a:gd name="connsiteX75" fmla="*/ 438 w 10231"/>
                    <a:gd name="connsiteY75" fmla="*/ 7679 h 10000"/>
                    <a:gd name="connsiteX76" fmla="*/ 354 w 10231"/>
                    <a:gd name="connsiteY76" fmla="*/ 7257 h 10000"/>
                    <a:gd name="connsiteX77" fmla="*/ 271 w 10231"/>
                    <a:gd name="connsiteY77" fmla="*/ 6812 h 10000"/>
                    <a:gd name="connsiteX78" fmla="*/ 208 w 10231"/>
                    <a:gd name="connsiteY78" fmla="*/ 6353 h 10000"/>
                    <a:gd name="connsiteX79" fmla="*/ 146 w 10231"/>
                    <a:gd name="connsiteY79" fmla="*/ 5873 h 10000"/>
                    <a:gd name="connsiteX80" fmla="*/ 62 w 10231"/>
                    <a:gd name="connsiteY80" fmla="*/ 5380 h 10000"/>
                    <a:gd name="connsiteX81" fmla="*/ 0 w 10231"/>
                    <a:gd name="connsiteY81" fmla="*/ 4384 h 10000"/>
                    <a:gd name="connsiteX82" fmla="*/ 0 w 10231"/>
                    <a:gd name="connsiteY82" fmla="*/ 3740 h 10000"/>
                    <a:gd name="connsiteX83" fmla="*/ 0 w 10231"/>
                    <a:gd name="connsiteY83" fmla="*/ 3166 h 10000"/>
                    <a:gd name="connsiteX84" fmla="*/ 0 w 10231"/>
                    <a:gd name="connsiteY84" fmla="*/ 2648 h 10000"/>
                    <a:gd name="connsiteX85" fmla="*/ 21 w 10231"/>
                    <a:gd name="connsiteY85" fmla="*/ 2181 h 10000"/>
                    <a:gd name="connsiteX86" fmla="*/ 41 w 10231"/>
                    <a:gd name="connsiteY86" fmla="*/ 1771 h 10000"/>
                    <a:gd name="connsiteX87" fmla="*/ 62 w 10231"/>
                    <a:gd name="connsiteY87" fmla="*/ 1407 h 10000"/>
                    <a:gd name="connsiteX88" fmla="*/ 104 w 10231"/>
                    <a:gd name="connsiteY88" fmla="*/ 1090 h 10000"/>
                    <a:gd name="connsiteX89" fmla="*/ 146 w 10231"/>
                    <a:gd name="connsiteY89" fmla="*/ 833 h 10000"/>
                    <a:gd name="connsiteX90" fmla="*/ 167 w 10231"/>
                    <a:gd name="connsiteY90" fmla="*/ 622 h 10000"/>
                    <a:gd name="connsiteX91" fmla="*/ 208 w 10231"/>
                    <a:gd name="connsiteY91" fmla="*/ 457 h 10000"/>
                    <a:gd name="connsiteX92" fmla="*/ 229 w 10231"/>
                    <a:gd name="connsiteY92" fmla="*/ 340 h 10000"/>
                    <a:gd name="connsiteX93" fmla="*/ 250 w 10231"/>
                    <a:gd name="connsiteY93" fmla="*/ 282 h 10000"/>
                    <a:gd name="connsiteX94" fmla="*/ 250 w 10231"/>
                    <a:gd name="connsiteY94" fmla="*/ 247 h 10000"/>
                    <a:gd name="connsiteX95" fmla="*/ 2979 w 10231"/>
                    <a:gd name="connsiteY95" fmla="*/ 0 h 10000"/>
                    <a:gd name="connsiteX96" fmla="*/ 3020 w 10231"/>
                    <a:gd name="connsiteY96" fmla="*/ 23 h 10000"/>
                    <a:gd name="connsiteX97" fmla="*/ 3104 w 10231"/>
                    <a:gd name="connsiteY97" fmla="*/ 58 h 10000"/>
                    <a:gd name="connsiteX98" fmla="*/ 3250 w 10231"/>
                    <a:gd name="connsiteY98" fmla="*/ 129 h 10000"/>
                    <a:gd name="connsiteX99" fmla="*/ 3437 w 10231"/>
                    <a:gd name="connsiteY99" fmla="*/ 224 h 10000"/>
                    <a:gd name="connsiteX100" fmla="*/ 3687 w 10231"/>
                    <a:gd name="connsiteY100" fmla="*/ 340 h 10000"/>
                    <a:gd name="connsiteX101" fmla="*/ 3958 w 10231"/>
                    <a:gd name="connsiteY101" fmla="*/ 482 h 10000"/>
                    <a:gd name="connsiteX102" fmla="*/ 4229 w 10231"/>
                    <a:gd name="connsiteY102" fmla="*/ 634 h 10000"/>
                    <a:gd name="connsiteX103" fmla="*/ 4563 w 10231"/>
                    <a:gd name="connsiteY103" fmla="*/ 787 h 10000"/>
                    <a:gd name="connsiteX104" fmla="*/ 4875 w 10231"/>
                    <a:gd name="connsiteY104" fmla="*/ 973 h 10000"/>
                    <a:gd name="connsiteX105" fmla="*/ 5208 w 10231"/>
                    <a:gd name="connsiteY105" fmla="*/ 1161 h 10000"/>
                    <a:gd name="connsiteX106" fmla="*/ 5604 w 10231"/>
                    <a:gd name="connsiteY106" fmla="*/ 1278 h 10000"/>
                    <a:gd name="connsiteX0" fmla="*/ 5604 w 10207"/>
                    <a:gd name="connsiteY0" fmla="*/ 1278 h 10000"/>
                    <a:gd name="connsiteX1" fmla="*/ 10000 w 10207"/>
                    <a:gd name="connsiteY1" fmla="*/ 353 h 10000"/>
                    <a:gd name="connsiteX2" fmla="*/ 9479 w 10207"/>
                    <a:gd name="connsiteY2" fmla="*/ 1689 h 10000"/>
                    <a:gd name="connsiteX3" fmla="*/ 9333 w 10207"/>
                    <a:gd name="connsiteY3" fmla="*/ 1993 h 10000"/>
                    <a:gd name="connsiteX4" fmla="*/ 9187 w 10207"/>
                    <a:gd name="connsiteY4" fmla="*/ 2322 h 10000"/>
                    <a:gd name="connsiteX5" fmla="*/ 8833 w 10207"/>
                    <a:gd name="connsiteY5" fmla="*/ 2979 h 10000"/>
                    <a:gd name="connsiteX6" fmla="*/ 8645 w 10207"/>
                    <a:gd name="connsiteY6" fmla="*/ 3306 h 10000"/>
                    <a:gd name="connsiteX7" fmla="*/ 8437 w 10207"/>
                    <a:gd name="connsiteY7" fmla="*/ 3624 h 10000"/>
                    <a:gd name="connsiteX8" fmla="*/ 8250 w 10207"/>
                    <a:gd name="connsiteY8" fmla="*/ 3927 h 10000"/>
                    <a:gd name="connsiteX9" fmla="*/ 8021 w 10207"/>
                    <a:gd name="connsiteY9" fmla="*/ 4208 h 10000"/>
                    <a:gd name="connsiteX10" fmla="*/ 7771 w 10207"/>
                    <a:gd name="connsiteY10" fmla="*/ 4455 h 10000"/>
                    <a:gd name="connsiteX11" fmla="*/ 7541 w 10207"/>
                    <a:gd name="connsiteY11" fmla="*/ 4679 h 10000"/>
                    <a:gd name="connsiteX12" fmla="*/ 7291 w 10207"/>
                    <a:gd name="connsiteY12" fmla="*/ 4877 h 10000"/>
                    <a:gd name="connsiteX13" fmla="*/ 7041 w 10207"/>
                    <a:gd name="connsiteY13" fmla="*/ 5018 h 10000"/>
                    <a:gd name="connsiteX14" fmla="*/ 6771 w 10207"/>
                    <a:gd name="connsiteY14" fmla="*/ 5124 h 10000"/>
                    <a:gd name="connsiteX15" fmla="*/ 6500 w 10207"/>
                    <a:gd name="connsiteY15" fmla="*/ 5172 h 10000"/>
                    <a:gd name="connsiteX16" fmla="*/ 6292 w 10207"/>
                    <a:gd name="connsiteY16" fmla="*/ 5172 h 10000"/>
                    <a:gd name="connsiteX17" fmla="*/ 6062 w 10207"/>
                    <a:gd name="connsiteY17" fmla="*/ 5135 h 10000"/>
                    <a:gd name="connsiteX18" fmla="*/ 5812 w 10207"/>
                    <a:gd name="connsiteY18" fmla="*/ 5064 h 10000"/>
                    <a:gd name="connsiteX19" fmla="*/ 5542 w 10207"/>
                    <a:gd name="connsiteY19" fmla="*/ 4983 h 10000"/>
                    <a:gd name="connsiteX20" fmla="*/ 5271 w 10207"/>
                    <a:gd name="connsiteY20" fmla="*/ 4877 h 10000"/>
                    <a:gd name="connsiteX21" fmla="*/ 4999 w 10207"/>
                    <a:gd name="connsiteY21" fmla="*/ 4760 h 10000"/>
                    <a:gd name="connsiteX22" fmla="*/ 4749 w 10207"/>
                    <a:gd name="connsiteY22" fmla="*/ 4643 h 10000"/>
                    <a:gd name="connsiteX23" fmla="*/ 4499 w 10207"/>
                    <a:gd name="connsiteY23" fmla="*/ 4526 h 10000"/>
                    <a:gd name="connsiteX24" fmla="*/ 4292 w 10207"/>
                    <a:gd name="connsiteY24" fmla="*/ 4420 h 10000"/>
                    <a:gd name="connsiteX25" fmla="*/ 4146 w 10207"/>
                    <a:gd name="connsiteY25" fmla="*/ 4314 h 10000"/>
                    <a:gd name="connsiteX26" fmla="*/ 4042 w 10207"/>
                    <a:gd name="connsiteY26" fmla="*/ 4245 h 10000"/>
                    <a:gd name="connsiteX27" fmla="*/ 3999 w 10207"/>
                    <a:gd name="connsiteY27" fmla="*/ 4185 h 10000"/>
                    <a:gd name="connsiteX28" fmla="*/ 3999 w 10207"/>
                    <a:gd name="connsiteY28" fmla="*/ 4220 h 10000"/>
                    <a:gd name="connsiteX29" fmla="*/ 4020 w 10207"/>
                    <a:gd name="connsiteY29" fmla="*/ 4304 h 10000"/>
                    <a:gd name="connsiteX30" fmla="*/ 4042 w 10207"/>
                    <a:gd name="connsiteY30" fmla="*/ 4431 h 10000"/>
                    <a:gd name="connsiteX31" fmla="*/ 4083 w 10207"/>
                    <a:gd name="connsiteY31" fmla="*/ 4607 h 10000"/>
                    <a:gd name="connsiteX32" fmla="*/ 4146 w 10207"/>
                    <a:gd name="connsiteY32" fmla="*/ 4817 h 10000"/>
                    <a:gd name="connsiteX33" fmla="*/ 4208 w 10207"/>
                    <a:gd name="connsiteY33" fmla="*/ 5064 h 10000"/>
                    <a:gd name="connsiteX34" fmla="*/ 4271 w 10207"/>
                    <a:gd name="connsiteY34" fmla="*/ 5346 h 10000"/>
                    <a:gd name="connsiteX35" fmla="*/ 4354 w 10207"/>
                    <a:gd name="connsiteY35" fmla="*/ 5663 h 10000"/>
                    <a:gd name="connsiteX36" fmla="*/ 4416 w 10207"/>
                    <a:gd name="connsiteY36" fmla="*/ 5991 h 10000"/>
                    <a:gd name="connsiteX37" fmla="*/ 4499 w 10207"/>
                    <a:gd name="connsiteY37" fmla="*/ 6343 h 10000"/>
                    <a:gd name="connsiteX38" fmla="*/ 4604 w 10207"/>
                    <a:gd name="connsiteY38" fmla="*/ 6704 h 10000"/>
                    <a:gd name="connsiteX39" fmla="*/ 4666 w 10207"/>
                    <a:gd name="connsiteY39" fmla="*/ 6986 h 10000"/>
                    <a:gd name="connsiteX40" fmla="*/ 4749 w 10207"/>
                    <a:gd name="connsiteY40" fmla="*/ 7268 h 10000"/>
                    <a:gd name="connsiteX41" fmla="*/ 4813 w 10207"/>
                    <a:gd name="connsiteY41" fmla="*/ 7562 h 10000"/>
                    <a:gd name="connsiteX42" fmla="*/ 4854 w 10207"/>
                    <a:gd name="connsiteY42" fmla="*/ 7854 h 10000"/>
                    <a:gd name="connsiteX43" fmla="*/ 4896 w 10207"/>
                    <a:gd name="connsiteY43" fmla="*/ 8136 h 10000"/>
                    <a:gd name="connsiteX44" fmla="*/ 4958 w 10207"/>
                    <a:gd name="connsiteY44" fmla="*/ 8418 h 10000"/>
                    <a:gd name="connsiteX45" fmla="*/ 4999 w 10207"/>
                    <a:gd name="connsiteY45" fmla="*/ 8676 h 10000"/>
                    <a:gd name="connsiteX46" fmla="*/ 5021 w 10207"/>
                    <a:gd name="connsiteY46" fmla="*/ 8911 h 10000"/>
                    <a:gd name="connsiteX47" fmla="*/ 5062 w 10207"/>
                    <a:gd name="connsiteY47" fmla="*/ 9110 h 10000"/>
                    <a:gd name="connsiteX48" fmla="*/ 5083 w 10207"/>
                    <a:gd name="connsiteY48" fmla="*/ 9285 h 10000"/>
                    <a:gd name="connsiteX49" fmla="*/ 5083 w 10207"/>
                    <a:gd name="connsiteY49" fmla="*/ 9414 h 10000"/>
                    <a:gd name="connsiteX50" fmla="*/ 5104 w 10207"/>
                    <a:gd name="connsiteY50" fmla="*/ 9497 h 10000"/>
                    <a:gd name="connsiteX51" fmla="*/ 5104 w 10207"/>
                    <a:gd name="connsiteY51" fmla="*/ 9531 h 10000"/>
                    <a:gd name="connsiteX52" fmla="*/ 5062 w 10207"/>
                    <a:gd name="connsiteY52" fmla="*/ 9531 h 10000"/>
                    <a:gd name="connsiteX53" fmla="*/ 4916 w 10207"/>
                    <a:gd name="connsiteY53" fmla="*/ 9555 h 10000"/>
                    <a:gd name="connsiteX54" fmla="*/ 4708 w 10207"/>
                    <a:gd name="connsiteY54" fmla="*/ 9578 h 10000"/>
                    <a:gd name="connsiteX55" fmla="*/ 4437 w 10207"/>
                    <a:gd name="connsiteY55" fmla="*/ 9625 h 10000"/>
                    <a:gd name="connsiteX56" fmla="*/ 4125 w 10207"/>
                    <a:gd name="connsiteY56" fmla="*/ 9660 h 10000"/>
                    <a:gd name="connsiteX57" fmla="*/ 3749 w 10207"/>
                    <a:gd name="connsiteY57" fmla="*/ 9719 h 10000"/>
                    <a:gd name="connsiteX58" fmla="*/ 3375 w 10207"/>
                    <a:gd name="connsiteY58" fmla="*/ 9765 h 10000"/>
                    <a:gd name="connsiteX59" fmla="*/ 2979 w 10207"/>
                    <a:gd name="connsiteY59" fmla="*/ 9812 h 10000"/>
                    <a:gd name="connsiteX60" fmla="*/ 2584 w 10207"/>
                    <a:gd name="connsiteY60" fmla="*/ 9870 h 10000"/>
                    <a:gd name="connsiteX61" fmla="*/ 2208 w 10207"/>
                    <a:gd name="connsiteY61" fmla="*/ 9906 h 10000"/>
                    <a:gd name="connsiteX62" fmla="*/ 1854 w 10207"/>
                    <a:gd name="connsiteY62" fmla="*/ 9953 h 10000"/>
                    <a:gd name="connsiteX63" fmla="*/ 1541 w 10207"/>
                    <a:gd name="connsiteY63" fmla="*/ 9975 h 10000"/>
                    <a:gd name="connsiteX64" fmla="*/ 1271 w 10207"/>
                    <a:gd name="connsiteY64" fmla="*/ 9989 h 10000"/>
                    <a:gd name="connsiteX65" fmla="*/ 1083 w 10207"/>
                    <a:gd name="connsiteY65" fmla="*/ 10000 h 10000"/>
                    <a:gd name="connsiteX66" fmla="*/ 1062 w 10207"/>
                    <a:gd name="connsiteY66" fmla="*/ 9975 h 10000"/>
                    <a:gd name="connsiteX67" fmla="*/ 1041 w 10207"/>
                    <a:gd name="connsiteY67" fmla="*/ 9896 h 10000"/>
                    <a:gd name="connsiteX68" fmla="*/ 938 w 10207"/>
                    <a:gd name="connsiteY68" fmla="*/ 9578 h 10000"/>
                    <a:gd name="connsiteX69" fmla="*/ 875 w 10207"/>
                    <a:gd name="connsiteY69" fmla="*/ 9355 h 10000"/>
                    <a:gd name="connsiteX70" fmla="*/ 791 w 10207"/>
                    <a:gd name="connsiteY70" fmla="*/ 9085 h 10000"/>
                    <a:gd name="connsiteX71" fmla="*/ 708 w 10207"/>
                    <a:gd name="connsiteY71" fmla="*/ 8781 h 10000"/>
                    <a:gd name="connsiteX72" fmla="*/ 625 w 10207"/>
                    <a:gd name="connsiteY72" fmla="*/ 8442 h 10000"/>
                    <a:gd name="connsiteX73" fmla="*/ 541 w 10207"/>
                    <a:gd name="connsiteY73" fmla="*/ 8078 h 10000"/>
                    <a:gd name="connsiteX74" fmla="*/ 438 w 10207"/>
                    <a:gd name="connsiteY74" fmla="*/ 7679 h 10000"/>
                    <a:gd name="connsiteX75" fmla="*/ 354 w 10207"/>
                    <a:gd name="connsiteY75" fmla="*/ 7257 h 10000"/>
                    <a:gd name="connsiteX76" fmla="*/ 271 w 10207"/>
                    <a:gd name="connsiteY76" fmla="*/ 6812 h 10000"/>
                    <a:gd name="connsiteX77" fmla="*/ 208 w 10207"/>
                    <a:gd name="connsiteY77" fmla="*/ 6353 h 10000"/>
                    <a:gd name="connsiteX78" fmla="*/ 146 w 10207"/>
                    <a:gd name="connsiteY78" fmla="*/ 5873 h 10000"/>
                    <a:gd name="connsiteX79" fmla="*/ 62 w 10207"/>
                    <a:gd name="connsiteY79" fmla="*/ 5380 h 10000"/>
                    <a:gd name="connsiteX80" fmla="*/ 0 w 10207"/>
                    <a:gd name="connsiteY80" fmla="*/ 4384 h 10000"/>
                    <a:gd name="connsiteX81" fmla="*/ 0 w 10207"/>
                    <a:gd name="connsiteY81" fmla="*/ 3740 h 10000"/>
                    <a:gd name="connsiteX82" fmla="*/ 0 w 10207"/>
                    <a:gd name="connsiteY82" fmla="*/ 3166 h 10000"/>
                    <a:gd name="connsiteX83" fmla="*/ 0 w 10207"/>
                    <a:gd name="connsiteY83" fmla="*/ 2648 h 10000"/>
                    <a:gd name="connsiteX84" fmla="*/ 21 w 10207"/>
                    <a:gd name="connsiteY84" fmla="*/ 2181 h 10000"/>
                    <a:gd name="connsiteX85" fmla="*/ 41 w 10207"/>
                    <a:gd name="connsiteY85" fmla="*/ 1771 h 10000"/>
                    <a:gd name="connsiteX86" fmla="*/ 62 w 10207"/>
                    <a:gd name="connsiteY86" fmla="*/ 1407 h 10000"/>
                    <a:gd name="connsiteX87" fmla="*/ 104 w 10207"/>
                    <a:gd name="connsiteY87" fmla="*/ 1090 h 10000"/>
                    <a:gd name="connsiteX88" fmla="*/ 146 w 10207"/>
                    <a:gd name="connsiteY88" fmla="*/ 833 h 10000"/>
                    <a:gd name="connsiteX89" fmla="*/ 167 w 10207"/>
                    <a:gd name="connsiteY89" fmla="*/ 622 h 10000"/>
                    <a:gd name="connsiteX90" fmla="*/ 208 w 10207"/>
                    <a:gd name="connsiteY90" fmla="*/ 457 h 10000"/>
                    <a:gd name="connsiteX91" fmla="*/ 229 w 10207"/>
                    <a:gd name="connsiteY91" fmla="*/ 340 h 10000"/>
                    <a:gd name="connsiteX92" fmla="*/ 250 w 10207"/>
                    <a:gd name="connsiteY92" fmla="*/ 282 h 10000"/>
                    <a:gd name="connsiteX93" fmla="*/ 250 w 10207"/>
                    <a:gd name="connsiteY93" fmla="*/ 247 h 10000"/>
                    <a:gd name="connsiteX94" fmla="*/ 2979 w 10207"/>
                    <a:gd name="connsiteY94" fmla="*/ 0 h 10000"/>
                    <a:gd name="connsiteX95" fmla="*/ 3020 w 10207"/>
                    <a:gd name="connsiteY95" fmla="*/ 23 h 10000"/>
                    <a:gd name="connsiteX96" fmla="*/ 3104 w 10207"/>
                    <a:gd name="connsiteY96" fmla="*/ 58 h 10000"/>
                    <a:gd name="connsiteX97" fmla="*/ 3250 w 10207"/>
                    <a:gd name="connsiteY97" fmla="*/ 129 h 10000"/>
                    <a:gd name="connsiteX98" fmla="*/ 3437 w 10207"/>
                    <a:gd name="connsiteY98" fmla="*/ 224 h 10000"/>
                    <a:gd name="connsiteX99" fmla="*/ 3687 w 10207"/>
                    <a:gd name="connsiteY99" fmla="*/ 340 h 10000"/>
                    <a:gd name="connsiteX100" fmla="*/ 3958 w 10207"/>
                    <a:gd name="connsiteY100" fmla="*/ 482 h 10000"/>
                    <a:gd name="connsiteX101" fmla="*/ 4229 w 10207"/>
                    <a:gd name="connsiteY101" fmla="*/ 634 h 10000"/>
                    <a:gd name="connsiteX102" fmla="*/ 4563 w 10207"/>
                    <a:gd name="connsiteY102" fmla="*/ 787 h 10000"/>
                    <a:gd name="connsiteX103" fmla="*/ 4875 w 10207"/>
                    <a:gd name="connsiteY103" fmla="*/ 973 h 10000"/>
                    <a:gd name="connsiteX104" fmla="*/ 5208 w 10207"/>
                    <a:gd name="connsiteY104" fmla="*/ 1161 h 10000"/>
                    <a:gd name="connsiteX105" fmla="*/ 5604 w 10207"/>
                    <a:gd name="connsiteY105" fmla="*/ 1278 h 10000"/>
                    <a:gd name="connsiteX0" fmla="*/ 5604 w 10182"/>
                    <a:gd name="connsiteY0" fmla="*/ 1278 h 10000"/>
                    <a:gd name="connsiteX1" fmla="*/ 10000 w 10182"/>
                    <a:gd name="connsiteY1" fmla="*/ 353 h 10000"/>
                    <a:gd name="connsiteX2" fmla="*/ 9333 w 10182"/>
                    <a:gd name="connsiteY2" fmla="*/ 1993 h 10000"/>
                    <a:gd name="connsiteX3" fmla="*/ 9187 w 10182"/>
                    <a:gd name="connsiteY3" fmla="*/ 2322 h 10000"/>
                    <a:gd name="connsiteX4" fmla="*/ 8833 w 10182"/>
                    <a:gd name="connsiteY4" fmla="*/ 2979 h 10000"/>
                    <a:gd name="connsiteX5" fmla="*/ 8645 w 10182"/>
                    <a:gd name="connsiteY5" fmla="*/ 3306 h 10000"/>
                    <a:gd name="connsiteX6" fmla="*/ 8437 w 10182"/>
                    <a:gd name="connsiteY6" fmla="*/ 3624 h 10000"/>
                    <a:gd name="connsiteX7" fmla="*/ 8250 w 10182"/>
                    <a:gd name="connsiteY7" fmla="*/ 3927 h 10000"/>
                    <a:gd name="connsiteX8" fmla="*/ 8021 w 10182"/>
                    <a:gd name="connsiteY8" fmla="*/ 4208 h 10000"/>
                    <a:gd name="connsiteX9" fmla="*/ 7771 w 10182"/>
                    <a:gd name="connsiteY9" fmla="*/ 4455 h 10000"/>
                    <a:gd name="connsiteX10" fmla="*/ 7541 w 10182"/>
                    <a:gd name="connsiteY10" fmla="*/ 4679 h 10000"/>
                    <a:gd name="connsiteX11" fmla="*/ 7291 w 10182"/>
                    <a:gd name="connsiteY11" fmla="*/ 4877 h 10000"/>
                    <a:gd name="connsiteX12" fmla="*/ 7041 w 10182"/>
                    <a:gd name="connsiteY12" fmla="*/ 5018 h 10000"/>
                    <a:gd name="connsiteX13" fmla="*/ 6771 w 10182"/>
                    <a:gd name="connsiteY13" fmla="*/ 5124 h 10000"/>
                    <a:gd name="connsiteX14" fmla="*/ 6500 w 10182"/>
                    <a:gd name="connsiteY14" fmla="*/ 5172 h 10000"/>
                    <a:gd name="connsiteX15" fmla="*/ 6292 w 10182"/>
                    <a:gd name="connsiteY15" fmla="*/ 5172 h 10000"/>
                    <a:gd name="connsiteX16" fmla="*/ 6062 w 10182"/>
                    <a:gd name="connsiteY16" fmla="*/ 5135 h 10000"/>
                    <a:gd name="connsiteX17" fmla="*/ 5812 w 10182"/>
                    <a:gd name="connsiteY17" fmla="*/ 5064 h 10000"/>
                    <a:gd name="connsiteX18" fmla="*/ 5542 w 10182"/>
                    <a:gd name="connsiteY18" fmla="*/ 4983 h 10000"/>
                    <a:gd name="connsiteX19" fmla="*/ 5271 w 10182"/>
                    <a:gd name="connsiteY19" fmla="*/ 4877 h 10000"/>
                    <a:gd name="connsiteX20" fmla="*/ 4999 w 10182"/>
                    <a:gd name="connsiteY20" fmla="*/ 4760 h 10000"/>
                    <a:gd name="connsiteX21" fmla="*/ 4749 w 10182"/>
                    <a:gd name="connsiteY21" fmla="*/ 4643 h 10000"/>
                    <a:gd name="connsiteX22" fmla="*/ 4499 w 10182"/>
                    <a:gd name="connsiteY22" fmla="*/ 4526 h 10000"/>
                    <a:gd name="connsiteX23" fmla="*/ 4292 w 10182"/>
                    <a:gd name="connsiteY23" fmla="*/ 4420 h 10000"/>
                    <a:gd name="connsiteX24" fmla="*/ 4146 w 10182"/>
                    <a:gd name="connsiteY24" fmla="*/ 4314 h 10000"/>
                    <a:gd name="connsiteX25" fmla="*/ 4042 w 10182"/>
                    <a:gd name="connsiteY25" fmla="*/ 4245 h 10000"/>
                    <a:gd name="connsiteX26" fmla="*/ 3999 w 10182"/>
                    <a:gd name="connsiteY26" fmla="*/ 4185 h 10000"/>
                    <a:gd name="connsiteX27" fmla="*/ 3999 w 10182"/>
                    <a:gd name="connsiteY27" fmla="*/ 4220 h 10000"/>
                    <a:gd name="connsiteX28" fmla="*/ 4020 w 10182"/>
                    <a:gd name="connsiteY28" fmla="*/ 4304 h 10000"/>
                    <a:gd name="connsiteX29" fmla="*/ 4042 w 10182"/>
                    <a:gd name="connsiteY29" fmla="*/ 4431 h 10000"/>
                    <a:gd name="connsiteX30" fmla="*/ 4083 w 10182"/>
                    <a:gd name="connsiteY30" fmla="*/ 4607 h 10000"/>
                    <a:gd name="connsiteX31" fmla="*/ 4146 w 10182"/>
                    <a:gd name="connsiteY31" fmla="*/ 4817 h 10000"/>
                    <a:gd name="connsiteX32" fmla="*/ 4208 w 10182"/>
                    <a:gd name="connsiteY32" fmla="*/ 5064 h 10000"/>
                    <a:gd name="connsiteX33" fmla="*/ 4271 w 10182"/>
                    <a:gd name="connsiteY33" fmla="*/ 5346 h 10000"/>
                    <a:gd name="connsiteX34" fmla="*/ 4354 w 10182"/>
                    <a:gd name="connsiteY34" fmla="*/ 5663 h 10000"/>
                    <a:gd name="connsiteX35" fmla="*/ 4416 w 10182"/>
                    <a:gd name="connsiteY35" fmla="*/ 5991 h 10000"/>
                    <a:gd name="connsiteX36" fmla="*/ 4499 w 10182"/>
                    <a:gd name="connsiteY36" fmla="*/ 6343 h 10000"/>
                    <a:gd name="connsiteX37" fmla="*/ 4604 w 10182"/>
                    <a:gd name="connsiteY37" fmla="*/ 6704 h 10000"/>
                    <a:gd name="connsiteX38" fmla="*/ 4666 w 10182"/>
                    <a:gd name="connsiteY38" fmla="*/ 6986 h 10000"/>
                    <a:gd name="connsiteX39" fmla="*/ 4749 w 10182"/>
                    <a:gd name="connsiteY39" fmla="*/ 7268 h 10000"/>
                    <a:gd name="connsiteX40" fmla="*/ 4813 w 10182"/>
                    <a:gd name="connsiteY40" fmla="*/ 7562 h 10000"/>
                    <a:gd name="connsiteX41" fmla="*/ 4854 w 10182"/>
                    <a:gd name="connsiteY41" fmla="*/ 7854 h 10000"/>
                    <a:gd name="connsiteX42" fmla="*/ 4896 w 10182"/>
                    <a:gd name="connsiteY42" fmla="*/ 8136 h 10000"/>
                    <a:gd name="connsiteX43" fmla="*/ 4958 w 10182"/>
                    <a:gd name="connsiteY43" fmla="*/ 8418 h 10000"/>
                    <a:gd name="connsiteX44" fmla="*/ 4999 w 10182"/>
                    <a:gd name="connsiteY44" fmla="*/ 8676 h 10000"/>
                    <a:gd name="connsiteX45" fmla="*/ 5021 w 10182"/>
                    <a:gd name="connsiteY45" fmla="*/ 8911 h 10000"/>
                    <a:gd name="connsiteX46" fmla="*/ 5062 w 10182"/>
                    <a:gd name="connsiteY46" fmla="*/ 9110 h 10000"/>
                    <a:gd name="connsiteX47" fmla="*/ 5083 w 10182"/>
                    <a:gd name="connsiteY47" fmla="*/ 9285 h 10000"/>
                    <a:gd name="connsiteX48" fmla="*/ 5083 w 10182"/>
                    <a:gd name="connsiteY48" fmla="*/ 9414 h 10000"/>
                    <a:gd name="connsiteX49" fmla="*/ 5104 w 10182"/>
                    <a:gd name="connsiteY49" fmla="*/ 9497 h 10000"/>
                    <a:gd name="connsiteX50" fmla="*/ 5104 w 10182"/>
                    <a:gd name="connsiteY50" fmla="*/ 9531 h 10000"/>
                    <a:gd name="connsiteX51" fmla="*/ 5062 w 10182"/>
                    <a:gd name="connsiteY51" fmla="*/ 9531 h 10000"/>
                    <a:gd name="connsiteX52" fmla="*/ 4916 w 10182"/>
                    <a:gd name="connsiteY52" fmla="*/ 9555 h 10000"/>
                    <a:gd name="connsiteX53" fmla="*/ 4708 w 10182"/>
                    <a:gd name="connsiteY53" fmla="*/ 9578 h 10000"/>
                    <a:gd name="connsiteX54" fmla="*/ 4437 w 10182"/>
                    <a:gd name="connsiteY54" fmla="*/ 9625 h 10000"/>
                    <a:gd name="connsiteX55" fmla="*/ 4125 w 10182"/>
                    <a:gd name="connsiteY55" fmla="*/ 9660 h 10000"/>
                    <a:gd name="connsiteX56" fmla="*/ 3749 w 10182"/>
                    <a:gd name="connsiteY56" fmla="*/ 9719 h 10000"/>
                    <a:gd name="connsiteX57" fmla="*/ 3375 w 10182"/>
                    <a:gd name="connsiteY57" fmla="*/ 9765 h 10000"/>
                    <a:gd name="connsiteX58" fmla="*/ 2979 w 10182"/>
                    <a:gd name="connsiteY58" fmla="*/ 9812 h 10000"/>
                    <a:gd name="connsiteX59" fmla="*/ 2584 w 10182"/>
                    <a:gd name="connsiteY59" fmla="*/ 9870 h 10000"/>
                    <a:gd name="connsiteX60" fmla="*/ 2208 w 10182"/>
                    <a:gd name="connsiteY60" fmla="*/ 9906 h 10000"/>
                    <a:gd name="connsiteX61" fmla="*/ 1854 w 10182"/>
                    <a:gd name="connsiteY61" fmla="*/ 9953 h 10000"/>
                    <a:gd name="connsiteX62" fmla="*/ 1541 w 10182"/>
                    <a:gd name="connsiteY62" fmla="*/ 9975 h 10000"/>
                    <a:gd name="connsiteX63" fmla="*/ 1271 w 10182"/>
                    <a:gd name="connsiteY63" fmla="*/ 9989 h 10000"/>
                    <a:gd name="connsiteX64" fmla="*/ 1083 w 10182"/>
                    <a:gd name="connsiteY64" fmla="*/ 10000 h 10000"/>
                    <a:gd name="connsiteX65" fmla="*/ 1062 w 10182"/>
                    <a:gd name="connsiteY65" fmla="*/ 9975 h 10000"/>
                    <a:gd name="connsiteX66" fmla="*/ 1041 w 10182"/>
                    <a:gd name="connsiteY66" fmla="*/ 9896 h 10000"/>
                    <a:gd name="connsiteX67" fmla="*/ 938 w 10182"/>
                    <a:gd name="connsiteY67" fmla="*/ 9578 h 10000"/>
                    <a:gd name="connsiteX68" fmla="*/ 875 w 10182"/>
                    <a:gd name="connsiteY68" fmla="*/ 9355 h 10000"/>
                    <a:gd name="connsiteX69" fmla="*/ 791 w 10182"/>
                    <a:gd name="connsiteY69" fmla="*/ 9085 h 10000"/>
                    <a:gd name="connsiteX70" fmla="*/ 708 w 10182"/>
                    <a:gd name="connsiteY70" fmla="*/ 8781 h 10000"/>
                    <a:gd name="connsiteX71" fmla="*/ 625 w 10182"/>
                    <a:gd name="connsiteY71" fmla="*/ 8442 h 10000"/>
                    <a:gd name="connsiteX72" fmla="*/ 541 w 10182"/>
                    <a:gd name="connsiteY72" fmla="*/ 8078 h 10000"/>
                    <a:gd name="connsiteX73" fmla="*/ 438 w 10182"/>
                    <a:gd name="connsiteY73" fmla="*/ 7679 h 10000"/>
                    <a:gd name="connsiteX74" fmla="*/ 354 w 10182"/>
                    <a:gd name="connsiteY74" fmla="*/ 7257 h 10000"/>
                    <a:gd name="connsiteX75" fmla="*/ 271 w 10182"/>
                    <a:gd name="connsiteY75" fmla="*/ 6812 h 10000"/>
                    <a:gd name="connsiteX76" fmla="*/ 208 w 10182"/>
                    <a:gd name="connsiteY76" fmla="*/ 6353 h 10000"/>
                    <a:gd name="connsiteX77" fmla="*/ 146 w 10182"/>
                    <a:gd name="connsiteY77" fmla="*/ 5873 h 10000"/>
                    <a:gd name="connsiteX78" fmla="*/ 62 w 10182"/>
                    <a:gd name="connsiteY78" fmla="*/ 5380 h 10000"/>
                    <a:gd name="connsiteX79" fmla="*/ 0 w 10182"/>
                    <a:gd name="connsiteY79" fmla="*/ 4384 h 10000"/>
                    <a:gd name="connsiteX80" fmla="*/ 0 w 10182"/>
                    <a:gd name="connsiteY80" fmla="*/ 3740 h 10000"/>
                    <a:gd name="connsiteX81" fmla="*/ 0 w 10182"/>
                    <a:gd name="connsiteY81" fmla="*/ 3166 h 10000"/>
                    <a:gd name="connsiteX82" fmla="*/ 0 w 10182"/>
                    <a:gd name="connsiteY82" fmla="*/ 2648 h 10000"/>
                    <a:gd name="connsiteX83" fmla="*/ 21 w 10182"/>
                    <a:gd name="connsiteY83" fmla="*/ 2181 h 10000"/>
                    <a:gd name="connsiteX84" fmla="*/ 41 w 10182"/>
                    <a:gd name="connsiteY84" fmla="*/ 1771 h 10000"/>
                    <a:gd name="connsiteX85" fmla="*/ 62 w 10182"/>
                    <a:gd name="connsiteY85" fmla="*/ 1407 h 10000"/>
                    <a:gd name="connsiteX86" fmla="*/ 104 w 10182"/>
                    <a:gd name="connsiteY86" fmla="*/ 1090 h 10000"/>
                    <a:gd name="connsiteX87" fmla="*/ 146 w 10182"/>
                    <a:gd name="connsiteY87" fmla="*/ 833 h 10000"/>
                    <a:gd name="connsiteX88" fmla="*/ 167 w 10182"/>
                    <a:gd name="connsiteY88" fmla="*/ 622 h 10000"/>
                    <a:gd name="connsiteX89" fmla="*/ 208 w 10182"/>
                    <a:gd name="connsiteY89" fmla="*/ 457 h 10000"/>
                    <a:gd name="connsiteX90" fmla="*/ 229 w 10182"/>
                    <a:gd name="connsiteY90" fmla="*/ 340 h 10000"/>
                    <a:gd name="connsiteX91" fmla="*/ 250 w 10182"/>
                    <a:gd name="connsiteY91" fmla="*/ 282 h 10000"/>
                    <a:gd name="connsiteX92" fmla="*/ 250 w 10182"/>
                    <a:gd name="connsiteY92" fmla="*/ 247 h 10000"/>
                    <a:gd name="connsiteX93" fmla="*/ 2979 w 10182"/>
                    <a:gd name="connsiteY93" fmla="*/ 0 h 10000"/>
                    <a:gd name="connsiteX94" fmla="*/ 3020 w 10182"/>
                    <a:gd name="connsiteY94" fmla="*/ 23 h 10000"/>
                    <a:gd name="connsiteX95" fmla="*/ 3104 w 10182"/>
                    <a:gd name="connsiteY95" fmla="*/ 58 h 10000"/>
                    <a:gd name="connsiteX96" fmla="*/ 3250 w 10182"/>
                    <a:gd name="connsiteY96" fmla="*/ 129 h 10000"/>
                    <a:gd name="connsiteX97" fmla="*/ 3437 w 10182"/>
                    <a:gd name="connsiteY97" fmla="*/ 224 h 10000"/>
                    <a:gd name="connsiteX98" fmla="*/ 3687 w 10182"/>
                    <a:gd name="connsiteY98" fmla="*/ 340 h 10000"/>
                    <a:gd name="connsiteX99" fmla="*/ 3958 w 10182"/>
                    <a:gd name="connsiteY99" fmla="*/ 482 h 10000"/>
                    <a:gd name="connsiteX100" fmla="*/ 4229 w 10182"/>
                    <a:gd name="connsiteY100" fmla="*/ 634 h 10000"/>
                    <a:gd name="connsiteX101" fmla="*/ 4563 w 10182"/>
                    <a:gd name="connsiteY101" fmla="*/ 787 h 10000"/>
                    <a:gd name="connsiteX102" fmla="*/ 4875 w 10182"/>
                    <a:gd name="connsiteY102" fmla="*/ 973 h 10000"/>
                    <a:gd name="connsiteX103" fmla="*/ 5208 w 10182"/>
                    <a:gd name="connsiteY103" fmla="*/ 1161 h 10000"/>
                    <a:gd name="connsiteX104" fmla="*/ 5604 w 10182"/>
                    <a:gd name="connsiteY104" fmla="*/ 1278 h 10000"/>
                    <a:gd name="connsiteX0" fmla="*/ 5604 w 10163"/>
                    <a:gd name="connsiteY0" fmla="*/ 1278 h 10000"/>
                    <a:gd name="connsiteX1" fmla="*/ 10000 w 10163"/>
                    <a:gd name="connsiteY1" fmla="*/ 353 h 10000"/>
                    <a:gd name="connsiteX2" fmla="*/ 9187 w 10163"/>
                    <a:gd name="connsiteY2" fmla="*/ 2322 h 10000"/>
                    <a:gd name="connsiteX3" fmla="*/ 8833 w 10163"/>
                    <a:gd name="connsiteY3" fmla="*/ 2979 h 10000"/>
                    <a:gd name="connsiteX4" fmla="*/ 8645 w 10163"/>
                    <a:gd name="connsiteY4" fmla="*/ 3306 h 10000"/>
                    <a:gd name="connsiteX5" fmla="*/ 8437 w 10163"/>
                    <a:gd name="connsiteY5" fmla="*/ 3624 h 10000"/>
                    <a:gd name="connsiteX6" fmla="*/ 8250 w 10163"/>
                    <a:gd name="connsiteY6" fmla="*/ 3927 h 10000"/>
                    <a:gd name="connsiteX7" fmla="*/ 8021 w 10163"/>
                    <a:gd name="connsiteY7" fmla="*/ 4208 h 10000"/>
                    <a:gd name="connsiteX8" fmla="*/ 7771 w 10163"/>
                    <a:gd name="connsiteY8" fmla="*/ 4455 h 10000"/>
                    <a:gd name="connsiteX9" fmla="*/ 7541 w 10163"/>
                    <a:gd name="connsiteY9" fmla="*/ 4679 h 10000"/>
                    <a:gd name="connsiteX10" fmla="*/ 7291 w 10163"/>
                    <a:gd name="connsiteY10" fmla="*/ 4877 h 10000"/>
                    <a:gd name="connsiteX11" fmla="*/ 7041 w 10163"/>
                    <a:gd name="connsiteY11" fmla="*/ 5018 h 10000"/>
                    <a:gd name="connsiteX12" fmla="*/ 6771 w 10163"/>
                    <a:gd name="connsiteY12" fmla="*/ 5124 h 10000"/>
                    <a:gd name="connsiteX13" fmla="*/ 6500 w 10163"/>
                    <a:gd name="connsiteY13" fmla="*/ 5172 h 10000"/>
                    <a:gd name="connsiteX14" fmla="*/ 6292 w 10163"/>
                    <a:gd name="connsiteY14" fmla="*/ 5172 h 10000"/>
                    <a:gd name="connsiteX15" fmla="*/ 6062 w 10163"/>
                    <a:gd name="connsiteY15" fmla="*/ 5135 h 10000"/>
                    <a:gd name="connsiteX16" fmla="*/ 5812 w 10163"/>
                    <a:gd name="connsiteY16" fmla="*/ 5064 h 10000"/>
                    <a:gd name="connsiteX17" fmla="*/ 5542 w 10163"/>
                    <a:gd name="connsiteY17" fmla="*/ 4983 h 10000"/>
                    <a:gd name="connsiteX18" fmla="*/ 5271 w 10163"/>
                    <a:gd name="connsiteY18" fmla="*/ 4877 h 10000"/>
                    <a:gd name="connsiteX19" fmla="*/ 4999 w 10163"/>
                    <a:gd name="connsiteY19" fmla="*/ 4760 h 10000"/>
                    <a:gd name="connsiteX20" fmla="*/ 4749 w 10163"/>
                    <a:gd name="connsiteY20" fmla="*/ 4643 h 10000"/>
                    <a:gd name="connsiteX21" fmla="*/ 4499 w 10163"/>
                    <a:gd name="connsiteY21" fmla="*/ 4526 h 10000"/>
                    <a:gd name="connsiteX22" fmla="*/ 4292 w 10163"/>
                    <a:gd name="connsiteY22" fmla="*/ 4420 h 10000"/>
                    <a:gd name="connsiteX23" fmla="*/ 4146 w 10163"/>
                    <a:gd name="connsiteY23" fmla="*/ 4314 h 10000"/>
                    <a:gd name="connsiteX24" fmla="*/ 4042 w 10163"/>
                    <a:gd name="connsiteY24" fmla="*/ 4245 h 10000"/>
                    <a:gd name="connsiteX25" fmla="*/ 3999 w 10163"/>
                    <a:gd name="connsiteY25" fmla="*/ 4185 h 10000"/>
                    <a:gd name="connsiteX26" fmla="*/ 3999 w 10163"/>
                    <a:gd name="connsiteY26" fmla="*/ 4220 h 10000"/>
                    <a:gd name="connsiteX27" fmla="*/ 4020 w 10163"/>
                    <a:gd name="connsiteY27" fmla="*/ 4304 h 10000"/>
                    <a:gd name="connsiteX28" fmla="*/ 4042 w 10163"/>
                    <a:gd name="connsiteY28" fmla="*/ 4431 h 10000"/>
                    <a:gd name="connsiteX29" fmla="*/ 4083 w 10163"/>
                    <a:gd name="connsiteY29" fmla="*/ 4607 h 10000"/>
                    <a:gd name="connsiteX30" fmla="*/ 4146 w 10163"/>
                    <a:gd name="connsiteY30" fmla="*/ 4817 h 10000"/>
                    <a:gd name="connsiteX31" fmla="*/ 4208 w 10163"/>
                    <a:gd name="connsiteY31" fmla="*/ 5064 h 10000"/>
                    <a:gd name="connsiteX32" fmla="*/ 4271 w 10163"/>
                    <a:gd name="connsiteY32" fmla="*/ 5346 h 10000"/>
                    <a:gd name="connsiteX33" fmla="*/ 4354 w 10163"/>
                    <a:gd name="connsiteY33" fmla="*/ 5663 h 10000"/>
                    <a:gd name="connsiteX34" fmla="*/ 4416 w 10163"/>
                    <a:gd name="connsiteY34" fmla="*/ 5991 h 10000"/>
                    <a:gd name="connsiteX35" fmla="*/ 4499 w 10163"/>
                    <a:gd name="connsiteY35" fmla="*/ 6343 h 10000"/>
                    <a:gd name="connsiteX36" fmla="*/ 4604 w 10163"/>
                    <a:gd name="connsiteY36" fmla="*/ 6704 h 10000"/>
                    <a:gd name="connsiteX37" fmla="*/ 4666 w 10163"/>
                    <a:gd name="connsiteY37" fmla="*/ 6986 h 10000"/>
                    <a:gd name="connsiteX38" fmla="*/ 4749 w 10163"/>
                    <a:gd name="connsiteY38" fmla="*/ 7268 h 10000"/>
                    <a:gd name="connsiteX39" fmla="*/ 4813 w 10163"/>
                    <a:gd name="connsiteY39" fmla="*/ 7562 h 10000"/>
                    <a:gd name="connsiteX40" fmla="*/ 4854 w 10163"/>
                    <a:gd name="connsiteY40" fmla="*/ 7854 h 10000"/>
                    <a:gd name="connsiteX41" fmla="*/ 4896 w 10163"/>
                    <a:gd name="connsiteY41" fmla="*/ 8136 h 10000"/>
                    <a:gd name="connsiteX42" fmla="*/ 4958 w 10163"/>
                    <a:gd name="connsiteY42" fmla="*/ 8418 h 10000"/>
                    <a:gd name="connsiteX43" fmla="*/ 4999 w 10163"/>
                    <a:gd name="connsiteY43" fmla="*/ 8676 h 10000"/>
                    <a:gd name="connsiteX44" fmla="*/ 5021 w 10163"/>
                    <a:gd name="connsiteY44" fmla="*/ 8911 h 10000"/>
                    <a:gd name="connsiteX45" fmla="*/ 5062 w 10163"/>
                    <a:gd name="connsiteY45" fmla="*/ 9110 h 10000"/>
                    <a:gd name="connsiteX46" fmla="*/ 5083 w 10163"/>
                    <a:gd name="connsiteY46" fmla="*/ 9285 h 10000"/>
                    <a:gd name="connsiteX47" fmla="*/ 5083 w 10163"/>
                    <a:gd name="connsiteY47" fmla="*/ 9414 h 10000"/>
                    <a:gd name="connsiteX48" fmla="*/ 5104 w 10163"/>
                    <a:gd name="connsiteY48" fmla="*/ 9497 h 10000"/>
                    <a:gd name="connsiteX49" fmla="*/ 5104 w 10163"/>
                    <a:gd name="connsiteY49" fmla="*/ 9531 h 10000"/>
                    <a:gd name="connsiteX50" fmla="*/ 5062 w 10163"/>
                    <a:gd name="connsiteY50" fmla="*/ 9531 h 10000"/>
                    <a:gd name="connsiteX51" fmla="*/ 4916 w 10163"/>
                    <a:gd name="connsiteY51" fmla="*/ 9555 h 10000"/>
                    <a:gd name="connsiteX52" fmla="*/ 4708 w 10163"/>
                    <a:gd name="connsiteY52" fmla="*/ 9578 h 10000"/>
                    <a:gd name="connsiteX53" fmla="*/ 4437 w 10163"/>
                    <a:gd name="connsiteY53" fmla="*/ 9625 h 10000"/>
                    <a:gd name="connsiteX54" fmla="*/ 4125 w 10163"/>
                    <a:gd name="connsiteY54" fmla="*/ 9660 h 10000"/>
                    <a:gd name="connsiteX55" fmla="*/ 3749 w 10163"/>
                    <a:gd name="connsiteY55" fmla="*/ 9719 h 10000"/>
                    <a:gd name="connsiteX56" fmla="*/ 3375 w 10163"/>
                    <a:gd name="connsiteY56" fmla="*/ 9765 h 10000"/>
                    <a:gd name="connsiteX57" fmla="*/ 2979 w 10163"/>
                    <a:gd name="connsiteY57" fmla="*/ 9812 h 10000"/>
                    <a:gd name="connsiteX58" fmla="*/ 2584 w 10163"/>
                    <a:gd name="connsiteY58" fmla="*/ 9870 h 10000"/>
                    <a:gd name="connsiteX59" fmla="*/ 2208 w 10163"/>
                    <a:gd name="connsiteY59" fmla="*/ 9906 h 10000"/>
                    <a:gd name="connsiteX60" fmla="*/ 1854 w 10163"/>
                    <a:gd name="connsiteY60" fmla="*/ 9953 h 10000"/>
                    <a:gd name="connsiteX61" fmla="*/ 1541 w 10163"/>
                    <a:gd name="connsiteY61" fmla="*/ 9975 h 10000"/>
                    <a:gd name="connsiteX62" fmla="*/ 1271 w 10163"/>
                    <a:gd name="connsiteY62" fmla="*/ 9989 h 10000"/>
                    <a:gd name="connsiteX63" fmla="*/ 1083 w 10163"/>
                    <a:gd name="connsiteY63" fmla="*/ 10000 h 10000"/>
                    <a:gd name="connsiteX64" fmla="*/ 1062 w 10163"/>
                    <a:gd name="connsiteY64" fmla="*/ 9975 h 10000"/>
                    <a:gd name="connsiteX65" fmla="*/ 1041 w 10163"/>
                    <a:gd name="connsiteY65" fmla="*/ 9896 h 10000"/>
                    <a:gd name="connsiteX66" fmla="*/ 938 w 10163"/>
                    <a:gd name="connsiteY66" fmla="*/ 9578 h 10000"/>
                    <a:gd name="connsiteX67" fmla="*/ 875 w 10163"/>
                    <a:gd name="connsiteY67" fmla="*/ 9355 h 10000"/>
                    <a:gd name="connsiteX68" fmla="*/ 791 w 10163"/>
                    <a:gd name="connsiteY68" fmla="*/ 9085 h 10000"/>
                    <a:gd name="connsiteX69" fmla="*/ 708 w 10163"/>
                    <a:gd name="connsiteY69" fmla="*/ 8781 h 10000"/>
                    <a:gd name="connsiteX70" fmla="*/ 625 w 10163"/>
                    <a:gd name="connsiteY70" fmla="*/ 8442 h 10000"/>
                    <a:gd name="connsiteX71" fmla="*/ 541 w 10163"/>
                    <a:gd name="connsiteY71" fmla="*/ 8078 h 10000"/>
                    <a:gd name="connsiteX72" fmla="*/ 438 w 10163"/>
                    <a:gd name="connsiteY72" fmla="*/ 7679 h 10000"/>
                    <a:gd name="connsiteX73" fmla="*/ 354 w 10163"/>
                    <a:gd name="connsiteY73" fmla="*/ 7257 h 10000"/>
                    <a:gd name="connsiteX74" fmla="*/ 271 w 10163"/>
                    <a:gd name="connsiteY74" fmla="*/ 6812 h 10000"/>
                    <a:gd name="connsiteX75" fmla="*/ 208 w 10163"/>
                    <a:gd name="connsiteY75" fmla="*/ 6353 h 10000"/>
                    <a:gd name="connsiteX76" fmla="*/ 146 w 10163"/>
                    <a:gd name="connsiteY76" fmla="*/ 5873 h 10000"/>
                    <a:gd name="connsiteX77" fmla="*/ 62 w 10163"/>
                    <a:gd name="connsiteY77" fmla="*/ 5380 h 10000"/>
                    <a:gd name="connsiteX78" fmla="*/ 0 w 10163"/>
                    <a:gd name="connsiteY78" fmla="*/ 4384 h 10000"/>
                    <a:gd name="connsiteX79" fmla="*/ 0 w 10163"/>
                    <a:gd name="connsiteY79" fmla="*/ 3740 h 10000"/>
                    <a:gd name="connsiteX80" fmla="*/ 0 w 10163"/>
                    <a:gd name="connsiteY80" fmla="*/ 3166 h 10000"/>
                    <a:gd name="connsiteX81" fmla="*/ 0 w 10163"/>
                    <a:gd name="connsiteY81" fmla="*/ 2648 h 10000"/>
                    <a:gd name="connsiteX82" fmla="*/ 21 w 10163"/>
                    <a:gd name="connsiteY82" fmla="*/ 2181 h 10000"/>
                    <a:gd name="connsiteX83" fmla="*/ 41 w 10163"/>
                    <a:gd name="connsiteY83" fmla="*/ 1771 h 10000"/>
                    <a:gd name="connsiteX84" fmla="*/ 62 w 10163"/>
                    <a:gd name="connsiteY84" fmla="*/ 1407 h 10000"/>
                    <a:gd name="connsiteX85" fmla="*/ 104 w 10163"/>
                    <a:gd name="connsiteY85" fmla="*/ 1090 h 10000"/>
                    <a:gd name="connsiteX86" fmla="*/ 146 w 10163"/>
                    <a:gd name="connsiteY86" fmla="*/ 833 h 10000"/>
                    <a:gd name="connsiteX87" fmla="*/ 167 w 10163"/>
                    <a:gd name="connsiteY87" fmla="*/ 622 h 10000"/>
                    <a:gd name="connsiteX88" fmla="*/ 208 w 10163"/>
                    <a:gd name="connsiteY88" fmla="*/ 457 h 10000"/>
                    <a:gd name="connsiteX89" fmla="*/ 229 w 10163"/>
                    <a:gd name="connsiteY89" fmla="*/ 340 h 10000"/>
                    <a:gd name="connsiteX90" fmla="*/ 250 w 10163"/>
                    <a:gd name="connsiteY90" fmla="*/ 282 h 10000"/>
                    <a:gd name="connsiteX91" fmla="*/ 250 w 10163"/>
                    <a:gd name="connsiteY91" fmla="*/ 247 h 10000"/>
                    <a:gd name="connsiteX92" fmla="*/ 2979 w 10163"/>
                    <a:gd name="connsiteY92" fmla="*/ 0 h 10000"/>
                    <a:gd name="connsiteX93" fmla="*/ 3020 w 10163"/>
                    <a:gd name="connsiteY93" fmla="*/ 23 h 10000"/>
                    <a:gd name="connsiteX94" fmla="*/ 3104 w 10163"/>
                    <a:gd name="connsiteY94" fmla="*/ 58 h 10000"/>
                    <a:gd name="connsiteX95" fmla="*/ 3250 w 10163"/>
                    <a:gd name="connsiteY95" fmla="*/ 129 h 10000"/>
                    <a:gd name="connsiteX96" fmla="*/ 3437 w 10163"/>
                    <a:gd name="connsiteY96" fmla="*/ 224 h 10000"/>
                    <a:gd name="connsiteX97" fmla="*/ 3687 w 10163"/>
                    <a:gd name="connsiteY97" fmla="*/ 340 h 10000"/>
                    <a:gd name="connsiteX98" fmla="*/ 3958 w 10163"/>
                    <a:gd name="connsiteY98" fmla="*/ 482 h 10000"/>
                    <a:gd name="connsiteX99" fmla="*/ 4229 w 10163"/>
                    <a:gd name="connsiteY99" fmla="*/ 634 h 10000"/>
                    <a:gd name="connsiteX100" fmla="*/ 4563 w 10163"/>
                    <a:gd name="connsiteY100" fmla="*/ 787 h 10000"/>
                    <a:gd name="connsiteX101" fmla="*/ 4875 w 10163"/>
                    <a:gd name="connsiteY101" fmla="*/ 973 h 10000"/>
                    <a:gd name="connsiteX102" fmla="*/ 5208 w 10163"/>
                    <a:gd name="connsiteY102" fmla="*/ 1161 h 10000"/>
                    <a:gd name="connsiteX103" fmla="*/ 5604 w 10163"/>
                    <a:gd name="connsiteY103" fmla="*/ 1278 h 10000"/>
                    <a:gd name="connsiteX0" fmla="*/ 5604 w 10117"/>
                    <a:gd name="connsiteY0" fmla="*/ 1278 h 10000"/>
                    <a:gd name="connsiteX1" fmla="*/ 10000 w 10117"/>
                    <a:gd name="connsiteY1" fmla="*/ 353 h 10000"/>
                    <a:gd name="connsiteX2" fmla="*/ 8833 w 10117"/>
                    <a:gd name="connsiteY2" fmla="*/ 2979 h 10000"/>
                    <a:gd name="connsiteX3" fmla="*/ 8645 w 10117"/>
                    <a:gd name="connsiteY3" fmla="*/ 3306 h 10000"/>
                    <a:gd name="connsiteX4" fmla="*/ 8437 w 10117"/>
                    <a:gd name="connsiteY4" fmla="*/ 3624 h 10000"/>
                    <a:gd name="connsiteX5" fmla="*/ 8250 w 10117"/>
                    <a:gd name="connsiteY5" fmla="*/ 3927 h 10000"/>
                    <a:gd name="connsiteX6" fmla="*/ 8021 w 10117"/>
                    <a:gd name="connsiteY6" fmla="*/ 4208 h 10000"/>
                    <a:gd name="connsiteX7" fmla="*/ 7771 w 10117"/>
                    <a:gd name="connsiteY7" fmla="*/ 4455 h 10000"/>
                    <a:gd name="connsiteX8" fmla="*/ 7541 w 10117"/>
                    <a:gd name="connsiteY8" fmla="*/ 4679 h 10000"/>
                    <a:gd name="connsiteX9" fmla="*/ 7291 w 10117"/>
                    <a:gd name="connsiteY9" fmla="*/ 4877 h 10000"/>
                    <a:gd name="connsiteX10" fmla="*/ 7041 w 10117"/>
                    <a:gd name="connsiteY10" fmla="*/ 5018 h 10000"/>
                    <a:gd name="connsiteX11" fmla="*/ 6771 w 10117"/>
                    <a:gd name="connsiteY11" fmla="*/ 5124 h 10000"/>
                    <a:gd name="connsiteX12" fmla="*/ 6500 w 10117"/>
                    <a:gd name="connsiteY12" fmla="*/ 5172 h 10000"/>
                    <a:gd name="connsiteX13" fmla="*/ 6292 w 10117"/>
                    <a:gd name="connsiteY13" fmla="*/ 5172 h 10000"/>
                    <a:gd name="connsiteX14" fmla="*/ 6062 w 10117"/>
                    <a:gd name="connsiteY14" fmla="*/ 5135 h 10000"/>
                    <a:gd name="connsiteX15" fmla="*/ 5812 w 10117"/>
                    <a:gd name="connsiteY15" fmla="*/ 5064 h 10000"/>
                    <a:gd name="connsiteX16" fmla="*/ 5542 w 10117"/>
                    <a:gd name="connsiteY16" fmla="*/ 4983 h 10000"/>
                    <a:gd name="connsiteX17" fmla="*/ 5271 w 10117"/>
                    <a:gd name="connsiteY17" fmla="*/ 4877 h 10000"/>
                    <a:gd name="connsiteX18" fmla="*/ 4999 w 10117"/>
                    <a:gd name="connsiteY18" fmla="*/ 4760 h 10000"/>
                    <a:gd name="connsiteX19" fmla="*/ 4749 w 10117"/>
                    <a:gd name="connsiteY19" fmla="*/ 4643 h 10000"/>
                    <a:gd name="connsiteX20" fmla="*/ 4499 w 10117"/>
                    <a:gd name="connsiteY20" fmla="*/ 4526 h 10000"/>
                    <a:gd name="connsiteX21" fmla="*/ 4292 w 10117"/>
                    <a:gd name="connsiteY21" fmla="*/ 4420 h 10000"/>
                    <a:gd name="connsiteX22" fmla="*/ 4146 w 10117"/>
                    <a:gd name="connsiteY22" fmla="*/ 4314 h 10000"/>
                    <a:gd name="connsiteX23" fmla="*/ 4042 w 10117"/>
                    <a:gd name="connsiteY23" fmla="*/ 4245 h 10000"/>
                    <a:gd name="connsiteX24" fmla="*/ 3999 w 10117"/>
                    <a:gd name="connsiteY24" fmla="*/ 4185 h 10000"/>
                    <a:gd name="connsiteX25" fmla="*/ 3999 w 10117"/>
                    <a:gd name="connsiteY25" fmla="*/ 4220 h 10000"/>
                    <a:gd name="connsiteX26" fmla="*/ 4020 w 10117"/>
                    <a:gd name="connsiteY26" fmla="*/ 4304 h 10000"/>
                    <a:gd name="connsiteX27" fmla="*/ 4042 w 10117"/>
                    <a:gd name="connsiteY27" fmla="*/ 4431 h 10000"/>
                    <a:gd name="connsiteX28" fmla="*/ 4083 w 10117"/>
                    <a:gd name="connsiteY28" fmla="*/ 4607 h 10000"/>
                    <a:gd name="connsiteX29" fmla="*/ 4146 w 10117"/>
                    <a:gd name="connsiteY29" fmla="*/ 4817 h 10000"/>
                    <a:gd name="connsiteX30" fmla="*/ 4208 w 10117"/>
                    <a:gd name="connsiteY30" fmla="*/ 5064 h 10000"/>
                    <a:gd name="connsiteX31" fmla="*/ 4271 w 10117"/>
                    <a:gd name="connsiteY31" fmla="*/ 5346 h 10000"/>
                    <a:gd name="connsiteX32" fmla="*/ 4354 w 10117"/>
                    <a:gd name="connsiteY32" fmla="*/ 5663 h 10000"/>
                    <a:gd name="connsiteX33" fmla="*/ 4416 w 10117"/>
                    <a:gd name="connsiteY33" fmla="*/ 5991 h 10000"/>
                    <a:gd name="connsiteX34" fmla="*/ 4499 w 10117"/>
                    <a:gd name="connsiteY34" fmla="*/ 6343 h 10000"/>
                    <a:gd name="connsiteX35" fmla="*/ 4604 w 10117"/>
                    <a:gd name="connsiteY35" fmla="*/ 6704 h 10000"/>
                    <a:gd name="connsiteX36" fmla="*/ 4666 w 10117"/>
                    <a:gd name="connsiteY36" fmla="*/ 6986 h 10000"/>
                    <a:gd name="connsiteX37" fmla="*/ 4749 w 10117"/>
                    <a:gd name="connsiteY37" fmla="*/ 7268 h 10000"/>
                    <a:gd name="connsiteX38" fmla="*/ 4813 w 10117"/>
                    <a:gd name="connsiteY38" fmla="*/ 7562 h 10000"/>
                    <a:gd name="connsiteX39" fmla="*/ 4854 w 10117"/>
                    <a:gd name="connsiteY39" fmla="*/ 7854 h 10000"/>
                    <a:gd name="connsiteX40" fmla="*/ 4896 w 10117"/>
                    <a:gd name="connsiteY40" fmla="*/ 8136 h 10000"/>
                    <a:gd name="connsiteX41" fmla="*/ 4958 w 10117"/>
                    <a:gd name="connsiteY41" fmla="*/ 8418 h 10000"/>
                    <a:gd name="connsiteX42" fmla="*/ 4999 w 10117"/>
                    <a:gd name="connsiteY42" fmla="*/ 8676 h 10000"/>
                    <a:gd name="connsiteX43" fmla="*/ 5021 w 10117"/>
                    <a:gd name="connsiteY43" fmla="*/ 8911 h 10000"/>
                    <a:gd name="connsiteX44" fmla="*/ 5062 w 10117"/>
                    <a:gd name="connsiteY44" fmla="*/ 9110 h 10000"/>
                    <a:gd name="connsiteX45" fmla="*/ 5083 w 10117"/>
                    <a:gd name="connsiteY45" fmla="*/ 9285 h 10000"/>
                    <a:gd name="connsiteX46" fmla="*/ 5083 w 10117"/>
                    <a:gd name="connsiteY46" fmla="*/ 9414 h 10000"/>
                    <a:gd name="connsiteX47" fmla="*/ 5104 w 10117"/>
                    <a:gd name="connsiteY47" fmla="*/ 9497 h 10000"/>
                    <a:gd name="connsiteX48" fmla="*/ 5104 w 10117"/>
                    <a:gd name="connsiteY48" fmla="*/ 9531 h 10000"/>
                    <a:gd name="connsiteX49" fmla="*/ 5062 w 10117"/>
                    <a:gd name="connsiteY49" fmla="*/ 9531 h 10000"/>
                    <a:gd name="connsiteX50" fmla="*/ 4916 w 10117"/>
                    <a:gd name="connsiteY50" fmla="*/ 9555 h 10000"/>
                    <a:gd name="connsiteX51" fmla="*/ 4708 w 10117"/>
                    <a:gd name="connsiteY51" fmla="*/ 9578 h 10000"/>
                    <a:gd name="connsiteX52" fmla="*/ 4437 w 10117"/>
                    <a:gd name="connsiteY52" fmla="*/ 9625 h 10000"/>
                    <a:gd name="connsiteX53" fmla="*/ 4125 w 10117"/>
                    <a:gd name="connsiteY53" fmla="*/ 9660 h 10000"/>
                    <a:gd name="connsiteX54" fmla="*/ 3749 w 10117"/>
                    <a:gd name="connsiteY54" fmla="*/ 9719 h 10000"/>
                    <a:gd name="connsiteX55" fmla="*/ 3375 w 10117"/>
                    <a:gd name="connsiteY55" fmla="*/ 9765 h 10000"/>
                    <a:gd name="connsiteX56" fmla="*/ 2979 w 10117"/>
                    <a:gd name="connsiteY56" fmla="*/ 9812 h 10000"/>
                    <a:gd name="connsiteX57" fmla="*/ 2584 w 10117"/>
                    <a:gd name="connsiteY57" fmla="*/ 9870 h 10000"/>
                    <a:gd name="connsiteX58" fmla="*/ 2208 w 10117"/>
                    <a:gd name="connsiteY58" fmla="*/ 9906 h 10000"/>
                    <a:gd name="connsiteX59" fmla="*/ 1854 w 10117"/>
                    <a:gd name="connsiteY59" fmla="*/ 9953 h 10000"/>
                    <a:gd name="connsiteX60" fmla="*/ 1541 w 10117"/>
                    <a:gd name="connsiteY60" fmla="*/ 9975 h 10000"/>
                    <a:gd name="connsiteX61" fmla="*/ 1271 w 10117"/>
                    <a:gd name="connsiteY61" fmla="*/ 9989 h 10000"/>
                    <a:gd name="connsiteX62" fmla="*/ 1083 w 10117"/>
                    <a:gd name="connsiteY62" fmla="*/ 10000 h 10000"/>
                    <a:gd name="connsiteX63" fmla="*/ 1062 w 10117"/>
                    <a:gd name="connsiteY63" fmla="*/ 9975 h 10000"/>
                    <a:gd name="connsiteX64" fmla="*/ 1041 w 10117"/>
                    <a:gd name="connsiteY64" fmla="*/ 9896 h 10000"/>
                    <a:gd name="connsiteX65" fmla="*/ 938 w 10117"/>
                    <a:gd name="connsiteY65" fmla="*/ 9578 h 10000"/>
                    <a:gd name="connsiteX66" fmla="*/ 875 w 10117"/>
                    <a:gd name="connsiteY66" fmla="*/ 9355 h 10000"/>
                    <a:gd name="connsiteX67" fmla="*/ 791 w 10117"/>
                    <a:gd name="connsiteY67" fmla="*/ 9085 h 10000"/>
                    <a:gd name="connsiteX68" fmla="*/ 708 w 10117"/>
                    <a:gd name="connsiteY68" fmla="*/ 8781 h 10000"/>
                    <a:gd name="connsiteX69" fmla="*/ 625 w 10117"/>
                    <a:gd name="connsiteY69" fmla="*/ 8442 h 10000"/>
                    <a:gd name="connsiteX70" fmla="*/ 541 w 10117"/>
                    <a:gd name="connsiteY70" fmla="*/ 8078 h 10000"/>
                    <a:gd name="connsiteX71" fmla="*/ 438 w 10117"/>
                    <a:gd name="connsiteY71" fmla="*/ 7679 h 10000"/>
                    <a:gd name="connsiteX72" fmla="*/ 354 w 10117"/>
                    <a:gd name="connsiteY72" fmla="*/ 7257 h 10000"/>
                    <a:gd name="connsiteX73" fmla="*/ 271 w 10117"/>
                    <a:gd name="connsiteY73" fmla="*/ 6812 h 10000"/>
                    <a:gd name="connsiteX74" fmla="*/ 208 w 10117"/>
                    <a:gd name="connsiteY74" fmla="*/ 6353 h 10000"/>
                    <a:gd name="connsiteX75" fmla="*/ 146 w 10117"/>
                    <a:gd name="connsiteY75" fmla="*/ 5873 h 10000"/>
                    <a:gd name="connsiteX76" fmla="*/ 62 w 10117"/>
                    <a:gd name="connsiteY76" fmla="*/ 5380 h 10000"/>
                    <a:gd name="connsiteX77" fmla="*/ 0 w 10117"/>
                    <a:gd name="connsiteY77" fmla="*/ 4384 h 10000"/>
                    <a:gd name="connsiteX78" fmla="*/ 0 w 10117"/>
                    <a:gd name="connsiteY78" fmla="*/ 3740 h 10000"/>
                    <a:gd name="connsiteX79" fmla="*/ 0 w 10117"/>
                    <a:gd name="connsiteY79" fmla="*/ 3166 h 10000"/>
                    <a:gd name="connsiteX80" fmla="*/ 0 w 10117"/>
                    <a:gd name="connsiteY80" fmla="*/ 2648 h 10000"/>
                    <a:gd name="connsiteX81" fmla="*/ 21 w 10117"/>
                    <a:gd name="connsiteY81" fmla="*/ 2181 h 10000"/>
                    <a:gd name="connsiteX82" fmla="*/ 41 w 10117"/>
                    <a:gd name="connsiteY82" fmla="*/ 1771 h 10000"/>
                    <a:gd name="connsiteX83" fmla="*/ 62 w 10117"/>
                    <a:gd name="connsiteY83" fmla="*/ 1407 h 10000"/>
                    <a:gd name="connsiteX84" fmla="*/ 104 w 10117"/>
                    <a:gd name="connsiteY84" fmla="*/ 1090 h 10000"/>
                    <a:gd name="connsiteX85" fmla="*/ 146 w 10117"/>
                    <a:gd name="connsiteY85" fmla="*/ 833 h 10000"/>
                    <a:gd name="connsiteX86" fmla="*/ 167 w 10117"/>
                    <a:gd name="connsiteY86" fmla="*/ 622 h 10000"/>
                    <a:gd name="connsiteX87" fmla="*/ 208 w 10117"/>
                    <a:gd name="connsiteY87" fmla="*/ 457 h 10000"/>
                    <a:gd name="connsiteX88" fmla="*/ 229 w 10117"/>
                    <a:gd name="connsiteY88" fmla="*/ 340 h 10000"/>
                    <a:gd name="connsiteX89" fmla="*/ 250 w 10117"/>
                    <a:gd name="connsiteY89" fmla="*/ 282 h 10000"/>
                    <a:gd name="connsiteX90" fmla="*/ 250 w 10117"/>
                    <a:gd name="connsiteY90" fmla="*/ 247 h 10000"/>
                    <a:gd name="connsiteX91" fmla="*/ 2979 w 10117"/>
                    <a:gd name="connsiteY91" fmla="*/ 0 h 10000"/>
                    <a:gd name="connsiteX92" fmla="*/ 3020 w 10117"/>
                    <a:gd name="connsiteY92" fmla="*/ 23 h 10000"/>
                    <a:gd name="connsiteX93" fmla="*/ 3104 w 10117"/>
                    <a:gd name="connsiteY93" fmla="*/ 58 h 10000"/>
                    <a:gd name="connsiteX94" fmla="*/ 3250 w 10117"/>
                    <a:gd name="connsiteY94" fmla="*/ 129 h 10000"/>
                    <a:gd name="connsiteX95" fmla="*/ 3437 w 10117"/>
                    <a:gd name="connsiteY95" fmla="*/ 224 h 10000"/>
                    <a:gd name="connsiteX96" fmla="*/ 3687 w 10117"/>
                    <a:gd name="connsiteY96" fmla="*/ 340 h 10000"/>
                    <a:gd name="connsiteX97" fmla="*/ 3958 w 10117"/>
                    <a:gd name="connsiteY97" fmla="*/ 482 h 10000"/>
                    <a:gd name="connsiteX98" fmla="*/ 4229 w 10117"/>
                    <a:gd name="connsiteY98" fmla="*/ 634 h 10000"/>
                    <a:gd name="connsiteX99" fmla="*/ 4563 w 10117"/>
                    <a:gd name="connsiteY99" fmla="*/ 787 h 10000"/>
                    <a:gd name="connsiteX100" fmla="*/ 4875 w 10117"/>
                    <a:gd name="connsiteY100" fmla="*/ 973 h 10000"/>
                    <a:gd name="connsiteX101" fmla="*/ 5208 w 10117"/>
                    <a:gd name="connsiteY101" fmla="*/ 1161 h 10000"/>
                    <a:gd name="connsiteX102" fmla="*/ 5604 w 10117"/>
                    <a:gd name="connsiteY102" fmla="*/ 1278 h 10000"/>
                    <a:gd name="connsiteX0" fmla="*/ 5604 w 10098"/>
                    <a:gd name="connsiteY0" fmla="*/ 1278 h 10000"/>
                    <a:gd name="connsiteX1" fmla="*/ 10000 w 10098"/>
                    <a:gd name="connsiteY1" fmla="*/ 353 h 10000"/>
                    <a:gd name="connsiteX2" fmla="*/ 8645 w 10098"/>
                    <a:gd name="connsiteY2" fmla="*/ 3306 h 10000"/>
                    <a:gd name="connsiteX3" fmla="*/ 8437 w 10098"/>
                    <a:gd name="connsiteY3" fmla="*/ 3624 h 10000"/>
                    <a:gd name="connsiteX4" fmla="*/ 8250 w 10098"/>
                    <a:gd name="connsiteY4" fmla="*/ 3927 h 10000"/>
                    <a:gd name="connsiteX5" fmla="*/ 8021 w 10098"/>
                    <a:gd name="connsiteY5" fmla="*/ 4208 h 10000"/>
                    <a:gd name="connsiteX6" fmla="*/ 7771 w 10098"/>
                    <a:gd name="connsiteY6" fmla="*/ 4455 h 10000"/>
                    <a:gd name="connsiteX7" fmla="*/ 7541 w 10098"/>
                    <a:gd name="connsiteY7" fmla="*/ 4679 h 10000"/>
                    <a:gd name="connsiteX8" fmla="*/ 7291 w 10098"/>
                    <a:gd name="connsiteY8" fmla="*/ 4877 h 10000"/>
                    <a:gd name="connsiteX9" fmla="*/ 7041 w 10098"/>
                    <a:gd name="connsiteY9" fmla="*/ 5018 h 10000"/>
                    <a:gd name="connsiteX10" fmla="*/ 6771 w 10098"/>
                    <a:gd name="connsiteY10" fmla="*/ 5124 h 10000"/>
                    <a:gd name="connsiteX11" fmla="*/ 6500 w 10098"/>
                    <a:gd name="connsiteY11" fmla="*/ 5172 h 10000"/>
                    <a:gd name="connsiteX12" fmla="*/ 6292 w 10098"/>
                    <a:gd name="connsiteY12" fmla="*/ 5172 h 10000"/>
                    <a:gd name="connsiteX13" fmla="*/ 6062 w 10098"/>
                    <a:gd name="connsiteY13" fmla="*/ 5135 h 10000"/>
                    <a:gd name="connsiteX14" fmla="*/ 5812 w 10098"/>
                    <a:gd name="connsiteY14" fmla="*/ 5064 h 10000"/>
                    <a:gd name="connsiteX15" fmla="*/ 5542 w 10098"/>
                    <a:gd name="connsiteY15" fmla="*/ 4983 h 10000"/>
                    <a:gd name="connsiteX16" fmla="*/ 5271 w 10098"/>
                    <a:gd name="connsiteY16" fmla="*/ 4877 h 10000"/>
                    <a:gd name="connsiteX17" fmla="*/ 4999 w 10098"/>
                    <a:gd name="connsiteY17" fmla="*/ 4760 h 10000"/>
                    <a:gd name="connsiteX18" fmla="*/ 4749 w 10098"/>
                    <a:gd name="connsiteY18" fmla="*/ 4643 h 10000"/>
                    <a:gd name="connsiteX19" fmla="*/ 4499 w 10098"/>
                    <a:gd name="connsiteY19" fmla="*/ 4526 h 10000"/>
                    <a:gd name="connsiteX20" fmla="*/ 4292 w 10098"/>
                    <a:gd name="connsiteY20" fmla="*/ 4420 h 10000"/>
                    <a:gd name="connsiteX21" fmla="*/ 4146 w 10098"/>
                    <a:gd name="connsiteY21" fmla="*/ 4314 h 10000"/>
                    <a:gd name="connsiteX22" fmla="*/ 4042 w 10098"/>
                    <a:gd name="connsiteY22" fmla="*/ 4245 h 10000"/>
                    <a:gd name="connsiteX23" fmla="*/ 3999 w 10098"/>
                    <a:gd name="connsiteY23" fmla="*/ 4185 h 10000"/>
                    <a:gd name="connsiteX24" fmla="*/ 3999 w 10098"/>
                    <a:gd name="connsiteY24" fmla="*/ 4220 h 10000"/>
                    <a:gd name="connsiteX25" fmla="*/ 4020 w 10098"/>
                    <a:gd name="connsiteY25" fmla="*/ 4304 h 10000"/>
                    <a:gd name="connsiteX26" fmla="*/ 4042 w 10098"/>
                    <a:gd name="connsiteY26" fmla="*/ 4431 h 10000"/>
                    <a:gd name="connsiteX27" fmla="*/ 4083 w 10098"/>
                    <a:gd name="connsiteY27" fmla="*/ 4607 h 10000"/>
                    <a:gd name="connsiteX28" fmla="*/ 4146 w 10098"/>
                    <a:gd name="connsiteY28" fmla="*/ 4817 h 10000"/>
                    <a:gd name="connsiteX29" fmla="*/ 4208 w 10098"/>
                    <a:gd name="connsiteY29" fmla="*/ 5064 h 10000"/>
                    <a:gd name="connsiteX30" fmla="*/ 4271 w 10098"/>
                    <a:gd name="connsiteY30" fmla="*/ 5346 h 10000"/>
                    <a:gd name="connsiteX31" fmla="*/ 4354 w 10098"/>
                    <a:gd name="connsiteY31" fmla="*/ 5663 h 10000"/>
                    <a:gd name="connsiteX32" fmla="*/ 4416 w 10098"/>
                    <a:gd name="connsiteY32" fmla="*/ 5991 h 10000"/>
                    <a:gd name="connsiteX33" fmla="*/ 4499 w 10098"/>
                    <a:gd name="connsiteY33" fmla="*/ 6343 h 10000"/>
                    <a:gd name="connsiteX34" fmla="*/ 4604 w 10098"/>
                    <a:gd name="connsiteY34" fmla="*/ 6704 h 10000"/>
                    <a:gd name="connsiteX35" fmla="*/ 4666 w 10098"/>
                    <a:gd name="connsiteY35" fmla="*/ 6986 h 10000"/>
                    <a:gd name="connsiteX36" fmla="*/ 4749 w 10098"/>
                    <a:gd name="connsiteY36" fmla="*/ 7268 h 10000"/>
                    <a:gd name="connsiteX37" fmla="*/ 4813 w 10098"/>
                    <a:gd name="connsiteY37" fmla="*/ 7562 h 10000"/>
                    <a:gd name="connsiteX38" fmla="*/ 4854 w 10098"/>
                    <a:gd name="connsiteY38" fmla="*/ 7854 h 10000"/>
                    <a:gd name="connsiteX39" fmla="*/ 4896 w 10098"/>
                    <a:gd name="connsiteY39" fmla="*/ 8136 h 10000"/>
                    <a:gd name="connsiteX40" fmla="*/ 4958 w 10098"/>
                    <a:gd name="connsiteY40" fmla="*/ 8418 h 10000"/>
                    <a:gd name="connsiteX41" fmla="*/ 4999 w 10098"/>
                    <a:gd name="connsiteY41" fmla="*/ 8676 h 10000"/>
                    <a:gd name="connsiteX42" fmla="*/ 5021 w 10098"/>
                    <a:gd name="connsiteY42" fmla="*/ 8911 h 10000"/>
                    <a:gd name="connsiteX43" fmla="*/ 5062 w 10098"/>
                    <a:gd name="connsiteY43" fmla="*/ 9110 h 10000"/>
                    <a:gd name="connsiteX44" fmla="*/ 5083 w 10098"/>
                    <a:gd name="connsiteY44" fmla="*/ 9285 h 10000"/>
                    <a:gd name="connsiteX45" fmla="*/ 5083 w 10098"/>
                    <a:gd name="connsiteY45" fmla="*/ 9414 h 10000"/>
                    <a:gd name="connsiteX46" fmla="*/ 5104 w 10098"/>
                    <a:gd name="connsiteY46" fmla="*/ 9497 h 10000"/>
                    <a:gd name="connsiteX47" fmla="*/ 5104 w 10098"/>
                    <a:gd name="connsiteY47" fmla="*/ 9531 h 10000"/>
                    <a:gd name="connsiteX48" fmla="*/ 5062 w 10098"/>
                    <a:gd name="connsiteY48" fmla="*/ 9531 h 10000"/>
                    <a:gd name="connsiteX49" fmla="*/ 4916 w 10098"/>
                    <a:gd name="connsiteY49" fmla="*/ 9555 h 10000"/>
                    <a:gd name="connsiteX50" fmla="*/ 4708 w 10098"/>
                    <a:gd name="connsiteY50" fmla="*/ 9578 h 10000"/>
                    <a:gd name="connsiteX51" fmla="*/ 4437 w 10098"/>
                    <a:gd name="connsiteY51" fmla="*/ 9625 h 10000"/>
                    <a:gd name="connsiteX52" fmla="*/ 4125 w 10098"/>
                    <a:gd name="connsiteY52" fmla="*/ 9660 h 10000"/>
                    <a:gd name="connsiteX53" fmla="*/ 3749 w 10098"/>
                    <a:gd name="connsiteY53" fmla="*/ 9719 h 10000"/>
                    <a:gd name="connsiteX54" fmla="*/ 3375 w 10098"/>
                    <a:gd name="connsiteY54" fmla="*/ 9765 h 10000"/>
                    <a:gd name="connsiteX55" fmla="*/ 2979 w 10098"/>
                    <a:gd name="connsiteY55" fmla="*/ 9812 h 10000"/>
                    <a:gd name="connsiteX56" fmla="*/ 2584 w 10098"/>
                    <a:gd name="connsiteY56" fmla="*/ 9870 h 10000"/>
                    <a:gd name="connsiteX57" fmla="*/ 2208 w 10098"/>
                    <a:gd name="connsiteY57" fmla="*/ 9906 h 10000"/>
                    <a:gd name="connsiteX58" fmla="*/ 1854 w 10098"/>
                    <a:gd name="connsiteY58" fmla="*/ 9953 h 10000"/>
                    <a:gd name="connsiteX59" fmla="*/ 1541 w 10098"/>
                    <a:gd name="connsiteY59" fmla="*/ 9975 h 10000"/>
                    <a:gd name="connsiteX60" fmla="*/ 1271 w 10098"/>
                    <a:gd name="connsiteY60" fmla="*/ 9989 h 10000"/>
                    <a:gd name="connsiteX61" fmla="*/ 1083 w 10098"/>
                    <a:gd name="connsiteY61" fmla="*/ 10000 h 10000"/>
                    <a:gd name="connsiteX62" fmla="*/ 1062 w 10098"/>
                    <a:gd name="connsiteY62" fmla="*/ 9975 h 10000"/>
                    <a:gd name="connsiteX63" fmla="*/ 1041 w 10098"/>
                    <a:gd name="connsiteY63" fmla="*/ 9896 h 10000"/>
                    <a:gd name="connsiteX64" fmla="*/ 938 w 10098"/>
                    <a:gd name="connsiteY64" fmla="*/ 9578 h 10000"/>
                    <a:gd name="connsiteX65" fmla="*/ 875 w 10098"/>
                    <a:gd name="connsiteY65" fmla="*/ 9355 h 10000"/>
                    <a:gd name="connsiteX66" fmla="*/ 791 w 10098"/>
                    <a:gd name="connsiteY66" fmla="*/ 9085 h 10000"/>
                    <a:gd name="connsiteX67" fmla="*/ 708 w 10098"/>
                    <a:gd name="connsiteY67" fmla="*/ 8781 h 10000"/>
                    <a:gd name="connsiteX68" fmla="*/ 625 w 10098"/>
                    <a:gd name="connsiteY68" fmla="*/ 8442 h 10000"/>
                    <a:gd name="connsiteX69" fmla="*/ 541 w 10098"/>
                    <a:gd name="connsiteY69" fmla="*/ 8078 h 10000"/>
                    <a:gd name="connsiteX70" fmla="*/ 438 w 10098"/>
                    <a:gd name="connsiteY70" fmla="*/ 7679 h 10000"/>
                    <a:gd name="connsiteX71" fmla="*/ 354 w 10098"/>
                    <a:gd name="connsiteY71" fmla="*/ 7257 h 10000"/>
                    <a:gd name="connsiteX72" fmla="*/ 271 w 10098"/>
                    <a:gd name="connsiteY72" fmla="*/ 6812 h 10000"/>
                    <a:gd name="connsiteX73" fmla="*/ 208 w 10098"/>
                    <a:gd name="connsiteY73" fmla="*/ 6353 h 10000"/>
                    <a:gd name="connsiteX74" fmla="*/ 146 w 10098"/>
                    <a:gd name="connsiteY74" fmla="*/ 5873 h 10000"/>
                    <a:gd name="connsiteX75" fmla="*/ 62 w 10098"/>
                    <a:gd name="connsiteY75" fmla="*/ 5380 h 10000"/>
                    <a:gd name="connsiteX76" fmla="*/ 0 w 10098"/>
                    <a:gd name="connsiteY76" fmla="*/ 4384 h 10000"/>
                    <a:gd name="connsiteX77" fmla="*/ 0 w 10098"/>
                    <a:gd name="connsiteY77" fmla="*/ 3740 h 10000"/>
                    <a:gd name="connsiteX78" fmla="*/ 0 w 10098"/>
                    <a:gd name="connsiteY78" fmla="*/ 3166 h 10000"/>
                    <a:gd name="connsiteX79" fmla="*/ 0 w 10098"/>
                    <a:gd name="connsiteY79" fmla="*/ 2648 h 10000"/>
                    <a:gd name="connsiteX80" fmla="*/ 21 w 10098"/>
                    <a:gd name="connsiteY80" fmla="*/ 2181 h 10000"/>
                    <a:gd name="connsiteX81" fmla="*/ 41 w 10098"/>
                    <a:gd name="connsiteY81" fmla="*/ 1771 h 10000"/>
                    <a:gd name="connsiteX82" fmla="*/ 62 w 10098"/>
                    <a:gd name="connsiteY82" fmla="*/ 1407 h 10000"/>
                    <a:gd name="connsiteX83" fmla="*/ 104 w 10098"/>
                    <a:gd name="connsiteY83" fmla="*/ 1090 h 10000"/>
                    <a:gd name="connsiteX84" fmla="*/ 146 w 10098"/>
                    <a:gd name="connsiteY84" fmla="*/ 833 h 10000"/>
                    <a:gd name="connsiteX85" fmla="*/ 167 w 10098"/>
                    <a:gd name="connsiteY85" fmla="*/ 622 h 10000"/>
                    <a:gd name="connsiteX86" fmla="*/ 208 w 10098"/>
                    <a:gd name="connsiteY86" fmla="*/ 457 h 10000"/>
                    <a:gd name="connsiteX87" fmla="*/ 229 w 10098"/>
                    <a:gd name="connsiteY87" fmla="*/ 340 h 10000"/>
                    <a:gd name="connsiteX88" fmla="*/ 250 w 10098"/>
                    <a:gd name="connsiteY88" fmla="*/ 282 h 10000"/>
                    <a:gd name="connsiteX89" fmla="*/ 250 w 10098"/>
                    <a:gd name="connsiteY89" fmla="*/ 247 h 10000"/>
                    <a:gd name="connsiteX90" fmla="*/ 2979 w 10098"/>
                    <a:gd name="connsiteY90" fmla="*/ 0 h 10000"/>
                    <a:gd name="connsiteX91" fmla="*/ 3020 w 10098"/>
                    <a:gd name="connsiteY91" fmla="*/ 23 h 10000"/>
                    <a:gd name="connsiteX92" fmla="*/ 3104 w 10098"/>
                    <a:gd name="connsiteY92" fmla="*/ 58 h 10000"/>
                    <a:gd name="connsiteX93" fmla="*/ 3250 w 10098"/>
                    <a:gd name="connsiteY93" fmla="*/ 129 h 10000"/>
                    <a:gd name="connsiteX94" fmla="*/ 3437 w 10098"/>
                    <a:gd name="connsiteY94" fmla="*/ 224 h 10000"/>
                    <a:gd name="connsiteX95" fmla="*/ 3687 w 10098"/>
                    <a:gd name="connsiteY95" fmla="*/ 340 h 10000"/>
                    <a:gd name="connsiteX96" fmla="*/ 3958 w 10098"/>
                    <a:gd name="connsiteY96" fmla="*/ 482 h 10000"/>
                    <a:gd name="connsiteX97" fmla="*/ 4229 w 10098"/>
                    <a:gd name="connsiteY97" fmla="*/ 634 h 10000"/>
                    <a:gd name="connsiteX98" fmla="*/ 4563 w 10098"/>
                    <a:gd name="connsiteY98" fmla="*/ 787 h 10000"/>
                    <a:gd name="connsiteX99" fmla="*/ 4875 w 10098"/>
                    <a:gd name="connsiteY99" fmla="*/ 973 h 10000"/>
                    <a:gd name="connsiteX100" fmla="*/ 5208 w 10098"/>
                    <a:gd name="connsiteY100" fmla="*/ 1161 h 10000"/>
                    <a:gd name="connsiteX101" fmla="*/ 5604 w 10098"/>
                    <a:gd name="connsiteY101" fmla="*/ 1278 h 10000"/>
                    <a:gd name="connsiteX0" fmla="*/ 5604 w 10098"/>
                    <a:gd name="connsiteY0" fmla="*/ 1278 h 10000"/>
                    <a:gd name="connsiteX1" fmla="*/ 10000 w 10098"/>
                    <a:gd name="connsiteY1" fmla="*/ 353 h 10000"/>
                    <a:gd name="connsiteX2" fmla="*/ 8645 w 10098"/>
                    <a:gd name="connsiteY2" fmla="*/ 3306 h 10000"/>
                    <a:gd name="connsiteX3" fmla="*/ 8250 w 10098"/>
                    <a:gd name="connsiteY3" fmla="*/ 3927 h 10000"/>
                    <a:gd name="connsiteX4" fmla="*/ 8021 w 10098"/>
                    <a:gd name="connsiteY4" fmla="*/ 4208 h 10000"/>
                    <a:gd name="connsiteX5" fmla="*/ 7771 w 10098"/>
                    <a:gd name="connsiteY5" fmla="*/ 4455 h 10000"/>
                    <a:gd name="connsiteX6" fmla="*/ 7541 w 10098"/>
                    <a:gd name="connsiteY6" fmla="*/ 4679 h 10000"/>
                    <a:gd name="connsiteX7" fmla="*/ 7291 w 10098"/>
                    <a:gd name="connsiteY7" fmla="*/ 4877 h 10000"/>
                    <a:gd name="connsiteX8" fmla="*/ 7041 w 10098"/>
                    <a:gd name="connsiteY8" fmla="*/ 5018 h 10000"/>
                    <a:gd name="connsiteX9" fmla="*/ 6771 w 10098"/>
                    <a:gd name="connsiteY9" fmla="*/ 5124 h 10000"/>
                    <a:gd name="connsiteX10" fmla="*/ 6500 w 10098"/>
                    <a:gd name="connsiteY10" fmla="*/ 5172 h 10000"/>
                    <a:gd name="connsiteX11" fmla="*/ 6292 w 10098"/>
                    <a:gd name="connsiteY11" fmla="*/ 5172 h 10000"/>
                    <a:gd name="connsiteX12" fmla="*/ 6062 w 10098"/>
                    <a:gd name="connsiteY12" fmla="*/ 5135 h 10000"/>
                    <a:gd name="connsiteX13" fmla="*/ 5812 w 10098"/>
                    <a:gd name="connsiteY13" fmla="*/ 5064 h 10000"/>
                    <a:gd name="connsiteX14" fmla="*/ 5542 w 10098"/>
                    <a:gd name="connsiteY14" fmla="*/ 4983 h 10000"/>
                    <a:gd name="connsiteX15" fmla="*/ 5271 w 10098"/>
                    <a:gd name="connsiteY15" fmla="*/ 4877 h 10000"/>
                    <a:gd name="connsiteX16" fmla="*/ 4999 w 10098"/>
                    <a:gd name="connsiteY16" fmla="*/ 4760 h 10000"/>
                    <a:gd name="connsiteX17" fmla="*/ 4749 w 10098"/>
                    <a:gd name="connsiteY17" fmla="*/ 4643 h 10000"/>
                    <a:gd name="connsiteX18" fmla="*/ 4499 w 10098"/>
                    <a:gd name="connsiteY18" fmla="*/ 4526 h 10000"/>
                    <a:gd name="connsiteX19" fmla="*/ 4292 w 10098"/>
                    <a:gd name="connsiteY19" fmla="*/ 4420 h 10000"/>
                    <a:gd name="connsiteX20" fmla="*/ 4146 w 10098"/>
                    <a:gd name="connsiteY20" fmla="*/ 4314 h 10000"/>
                    <a:gd name="connsiteX21" fmla="*/ 4042 w 10098"/>
                    <a:gd name="connsiteY21" fmla="*/ 4245 h 10000"/>
                    <a:gd name="connsiteX22" fmla="*/ 3999 w 10098"/>
                    <a:gd name="connsiteY22" fmla="*/ 4185 h 10000"/>
                    <a:gd name="connsiteX23" fmla="*/ 3999 w 10098"/>
                    <a:gd name="connsiteY23" fmla="*/ 4220 h 10000"/>
                    <a:gd name="connsiteX24" fmla="*/ 4020 w 10098"/>
                    <a:gd name="connsiteY24" fmla="*/ 4304 h 10000"/>
                    <a:gd name="connsiteX25" fmla="*/ 4042 w 10098"/>
                    <a:gd name="connsiteY25" fmla="*/ 4431 h 10000"/>
                    <a:gd name="connsiteX26" fmla="*/ 4083 w 10098"/>
                    <a:gd name="connsiteY26" fmla="*/ 4607 h 10000"/>
                    <a:gd name="connsiteX27" fmla="*/ 4146 w 10098"/>
                    <a:gd name="connsiteY27" fmla="*/ 4817 h 10000"/>
                    <a:gd name="connsiteX28" fmla="*/ 4208 w 10098"/>
                    <a:gd name="connsiteY28" fmla="*/ 5064 h 10000"/>
                    <a:gd name="connsiteX29" fmla="*/ 4271 w 10098"/>
                    <a:gd name="connsiteY29" fmla="*/ 5346 h 10000"/>
                    <a:gd name="connsiteX30" fmla="*/ 4354 w 10098"/>
                    <a:gd name="connsiteY30" fmla="*/ 5663 h 10000"/>
                    <a:gd name="connsiteX31" fmla="*/ 4416 w 10098"/>
                    <a:gd name="connsiteY31" fmla="*/ 5991 h 10000"/>
                    <a:gd name="connsiteX32" fmla="*/ 4499 w 10098"/>
                    <a:gd name="connsiteY32" fmla="*/ 6343 h 10000"/>
                    <a:gd name="connsiteX33" fmla="*/ 4604 w 10098"/>
                    <a:gd name="connsiteY33" fmla="*/ 6704 h 10000"/>
                    <a:gd name="connsiteX34" fmla="*/ 4666 w 10098"/>
                    <a:gd name="connsiteY34" fmla="*/ 6986 h 10000"/>
                    <a:gd name="connsiteX35" fmla="*/ 4749 w 10098"/>
                    <a:gd name="connsiteY35" fmla="*/ 7268 h 10000"/>
                    <a:gd name="connsiteX36" fmla="*/ 4813 w 10098"/>
                    <a:gd name="connsiteY36" fmla="*/ 7562 h 10000"/>
                    <a:gd name="connsiteX37" fmla="*/ 4854 w 10098"/>
                    <a:gd name="connsiteY37" fmla="*/ 7854 h 10000"/>
                    <a:gd name="connsiteX38" fmla="*/ 4896 w 10098"/>
                    <a:gd name="connsiteY38" fmla="*/ 8136 h 10000"/>
                    <a:gd name="connsiteX39" fmla="*/ 4958 w 10098"/>
                    <a:gd name="connsiteY39" fmla="*/ 8418 h 10000"/>
                    <a:gd name="connsiteX40" fmla="*/ 4999 w 10098"/>
                    <a:gd name="connsiteY40" fmla="*/ 8676 h 10000"/>
                    <a:gd name="connsiteX41" fmla="*/ 5021 w 10098"/>
                    <a:gd name="connsiteY41" fmla="*/ 8911 h 10000"/>
                    <a:gd name="connsiteX42" fmla="*/ 5062 w 10098"/>
                    <a:gd name="connsiteY42" fmla="*/ 9110 h 10000"/>
                    <a:gd name="connsiteX43" fmla="*/ 5083 w 10098"/>
                    <a:gd name="connsiteY43" fmla="*/ 9285 h 10000"/>
                    <a:gd name="connsiteX44" fmla="*/ 5083 w 10098"/>
                    <a:gd name="connsiteY44" fmla="*/ 9414 h 10000"/>
                    <a:gd name="connsiteX45" fmla="*/ 5104 w 10098"/>
                    <a:gd name="connsiteY45" fmla="*/ 9497 h 10000"/>
                    <a:gd name="connsiteX46" fmla="*/ 5104 w 10098"/>
                    <a:gd name="connsiteY46" fmla="*/ 9531 h 10000"/>
                    <a:gd name="connsiteX47" fmla="*/ 5062 w 10098"/>
                    <a:gd name="connsiteY47" fmla="*/ 9531 h 10000"/>
                    <a:gd name="connsiteX48" fmla="*/ 4916 w 10098"/>
                    <a:gd name="connsiteY48" fmla="*/ 9555 h 10000"/>
                    <a:gd name="connsiteX49" fmla="*/ 4708 w 10098"/>
                    <a:gd name="connsiteY49" fmla="*/ 9578 h 10000"/>
                    <a:gd name="connsiteX50" fmla="*/ 4437 w 10098"/>
                    <a:gd name="connsiteY50" fmla="*/ 9625 h 10000"/>
                    <a:gd name="connsiteX51" fmla="*/ 4125 w 10098"/>
                    <a:gd name="connsiteY51" fmla="*/ 9660 h 10000"/>
                    <a:gd name="connsiteX52" fmla="*/ 3749 w 10098"/>
                    <a:gd name="connsiteY52" fmla="*/ 9719 h 10000"/>
                    <a:gd name="connsiteX53" fmla="*/ 3375 w 10098"/>
                    <a:gd name="connsiteY53" fmla="*/ 9765 h 10000"/>
                    <a:gd name="connsiteX54" fmla="*/ 2979 w 10098"/>
                    <a:gd name="connsiteY54" fmla="*/ 9812 h 10000"/>
                    <a:gd name="connsiteX55" fmla="*/ 2584 w 10098"/>
                    <a:gd name="connsiteY55" fmla="*/ 9870 h 10000"/>
                    <a:gd name="connsiteX56" fmla="*/ 2208 w 10098"/>
                    <a:gd name="connsiteY56" fmla="*/ 9906 h 10000"/>
                    <a:gd name="connsiteX57" fmla="*/ 1854 w 10098"/>
                    <a:gd name="connsiteY57" fmla="*/ 9953 h 10000"/>
                    <a:gd name="connsiteX58" fmla="*/ 1541 w 10098"/>
                    <a:gd name="connsiteY58" fmla="*/ 9975 h 10000"/>
                    <a:gd name="connsiteX59" fmla="*/ 1271 w 10098"/>
                    <a:gd name="connsiteY59" fmla="*/ 9989 h 10000"/>
                    <a:gd name="connsiteX60" fmla="*/ 1083 w 10098"/>
                    <a:gd name="connsiteY60" fmla="*/ 10000 h 10000"/>
                    <a:gd name="connsiteX61" fmla="*/ 1062 w 10098"/>
                    <a:gd name="connsiteY61" fmla="*/ 9975 h 10000"/>
                    <a:gd name="connsiteX62" fmla="*/ 1041 w 10098"/>
                    <a:gd name="connsiteY62" fmla="*/ 9896 h 10000"/>
                    <a:gd name="connsiteX63" fmla="*/ 938 w 10098"/>
                    <a:gd name="connsiteY63" fmla="*/ 9578 h 10000"/>
                    <a:gd name="connsiteX64" fmla="*/ 875 w 10098"/>
                    <a:gd name="connsiteY64" fmla="*/ 9355 h 10000"/>
                    <a:gd name="connsiteX65" fmla="*/ 791 w 10098"/>
                    <a:gd name="connsiteY65" fmla="*/ 9085 h 10000"/>
                    <a:gd name="connsiteX66" fmla="*/ 708 w 10098"/>
                    <a:gd name="connsiteY66" fmla="*/ 8781 h 10000"/>
                    <a:gd name="connsiteX67" fmla="*/ 625 w 10098"/>
                    <a:gd name="connsiteY67" fmla="*/ 8442 h 10000"/>
                    <a:gd name="connsiteX68" fmla="*/ 541 w 10098"/>
                    <a:gd name="connsiteY68" fmla="*/ 8078 h 10000"/>
                    <a:gd name="connsiteX69" fmla="*/ 438 w 10098"/>
                    <a:gd name="connsiteY69" fmla="*/ 7679 h 10000"/>
                    <a:gd name="connsiteX70" fmla="*/ 354 w 10098"/>
                    <a:gd name="connsiteY70" fmla="*/ 7257 h 10000"/>
                    <a:gd name="connsiteX71" fmla="*/ 271 w 10098"/>
                    <a:gd name="connsiteY71" fmla="*/ 6812 h 10000"/>
                    <a:gd name="connsiteX72" fmla="*/ 208 w 10098"/>
                    <a:gd name="connsiteY72" fmla="*/ 6353 h 10000"/>
                    <a:gd name="connsiteX73" fmla="*/ 146 w 10098"/>
                    <a:gd name="connsiteY73" fmla="*/ 5873 h 10000"/>
                    <a:gd name="connsiteX74" fmla="*/ 62 w 10098"/>
                    <a:gd name="connsiteY74" fmla="*/ 5380 h 10000"/>
                    <a:gd name="connsiteX75" fmla="*/ 0 w 10098"/>
                    <a:gd name="connsiteY75" fmla="*/ 4384 h 10000"/>
                    <a:gd name="connsiteX76" fmla="*/ 0 w 10098"/>
                    <a:gd name="connsiteY76" fmla="*/ 3740 h 10000"/>
                    <a:gd name="connsiteX77" fmla="*/ 0 w 10098"/>
                    <a:gd name="connsiteY77" fmla="*/ 3166 h 10000"/>
                    <a:gd name="connsiteX78" fmla="*/ 0 w 10098"/>
                    <a:gd name="connsiteY78" fmla="*/ 2648 h 10000"/>
                    <a:gd name="connsiteX79" fmla="*/ 21 w 10098"/>
                    <a:gd name="connsiteY79" fmla="*/ 2181 h 10000"/>
                    <a:gd name="connsiteX80" fmla="*/ 41 w 10098"/>
                    <a:gd name="connsiteY80" fmla="*/ 1771 h 10000"/>
                    <a:gd name="connsiteX81" fmla="*/ 62 w 10098"/>
                    <a:gd name="connsiteY81" fmla="*/ 1407 h 10000"/>
                    <a:gd name="connsiteX82" fmla="*/ 104 w 10098"/>
                    <a:gd name="connsiteY82" fmla="*/ 1090 h 10000"/>
                    <a:gd name="connsiteX83" fmla="*/ 146 w 10098"/>
                    <a:gd name="connsiteY83" fmla="*/ 833 h 10000"/>
                    <a:gd name="connsiteX84" fmla="*/ 167 w 10098"/>
                    <a:gd name="connsiteY84" fmla="*/ 622 h 10000"/>
                    <a:gd name="connsiteX85" fmla="*/ 208 w 10098"/>
                    <a:gd name="connsiteY85" fmla="*/ 457 h 10000"/>
                    <a:gd name="connsiteX86" fmla="*/ 229 w 10098"/>
                    <a:gd name="connsiteY86" fmla="*/ 340 h 10000"/>
                    <a:gd name="connsiteX87" fmla="*/ 250 w 10098"/>
                    <a:gd name="connsiteY87" fmla="*/ 282 h 10000"/>
                    <a:gd name="connsiteX88" fmla="*/ 250 w 10098"/>
                    <a:gd name="connsiteY88" fmla="*/ 247 h 10000"/>
                    <a:gd name="connsiteX89" fmla="*/ 2979 w 10098"/>
                    <a:gd name="connsiteY89" fmla="*/ 0 h 10000"/>
                    <a:gd name="connsiteX90" fmla="*/ 3020 w 10098"/>
                    <a:gd name="connsiteY90" fmla="*/ 23 h 10000"/>
                    <a:gd name="connsiteX91" fmla="*/ 3104 w 10098"/>
                    <a:gd name="connsiteY91" fmla="*/ 58 h 10000"/>
                    <a:gd name="connsiteX92" fmla="*/ 3250 w 10098"/>
                    <a:gd name="connsiteY92" fmla="*/ 129 h 10000"/>
                    <a:gd name="connsiteX93" fmla="*/ 3437 w 10098"/>
                    <a:gd name="connsiteY93" fmla="*/ 224 h 10000"/>
                    <a:gd name="connsiteX94" fmla="*/ 3687 w 10098"/>
                    <a:gd name="connsiteY94" fmla="*/ 340 h 10000"/>
                    <a:gd name="connsiteX95" fmla="*/ 3958 w 10098"/>
                    <a:gd name="connsiteY95" fmla="*/ 482 h 10000"/>
                    <a:gd name="connsiteX96" fmla="*/ 4229 w 10098"/>
                    <a:gd name="connsiteY96" fmla="*/ 634 h 10000"/>
                    <a:gd name="connsiteX97" fmla="*/ 4563 w 10098"/>
                    <a:gd name="connsiteY97" fmla="*/ 787 h 10000"/>
                    <a:gd name="connsiteX98" fmla="*/ 4875 w 10098"/>
                    <a:gd name="connsiteY98" fmla="*/ 973 h 10000"/>
                    <a:gd name="connsiteX99" fmla="*/ 5208 w 10098"/>
                    <a:gd name="connsiteY99" fmla="*/ 1161 h 10000"/>
                    <a:gd name="connsiteX100" fmla="*/ 5604 w 10098"/>
                    <a:gd name="connsiteY100" fmla="*/ 1278 h 10000"/>
                    <a:gd name="connsiteX0" fmla="*/ 5604 w 10097"/>
                    <a:gd name="connsiteY0" fmla="*/ 1278 h 10000"/>
                    <a:gd name="connsiteX1" fmla="*/ 10000 w 10097"/>
                    <a:gd name="connsiteY1" fmla="*/ 353 h 10000"/>
                    <a:gd name="connsiteX2" fmla="*/ 8645 w 10097"/>
                    <a:gd name="connsiteY2" fmla="*/ 3306 h 10000"/>
                    <a:gd name="connsiteX3" fmla="*/ 8627 w 10097"/>
                    <a:gd name="connsiteY3" fmla="*/ 3451 h 10000"/>
                    <a:gd name="connsiteX4" fmla="*/ 8250 w 10097"/>
                    <a:gd name="connsiteY4" fmla="*/ 3927 h 10000"/>
                    <a:gd name="connsiteX5" fmla="*/ 8021 w 10097"/>
                    <a:gd name="connsiteY5" fmla="*/ 4208 h 10000"/>
                    <a:gd name="connsiteX6" fmla="*/ 7771 w 10097"/>
                    <a:gd name="connsiteY6" fmla="*/ 4455 h 10000"/>
                    <a:gd name="connsiteX7" fmla="*/ 7541 w 10097"/>
                    <a:gd name="connsiteY7" fmla="*/ 4679 h 10000"/>
                    <a:gd name="connsiteX8" fmla="*/ 7291 w 10097"/>
                    <a:gd name="connsiteY8" fmla="*/ 4877 h 10000"/>
                    <a:gd name="connsiteX9" fmla="*/ 7041 w 10097"/>
                    <a:gd name="connsiteY9" fmla="*/ 5018 h 10000"/>
                    <a:gd name="connsiteX10" fmla="*/ 6771 w 10097"/>
                    <a:gd name="connsiteY10" fmla="*/ 5124 h 10000"/>
                    <a:gd name="connsiteX11" fmla="*/ 6500 w 10097"/>
                    <a:gd name="connsiteY11" fmla="*/ 5172 h 10000"/>
                    <a:gd name="connsiteX12" fmla="*/ 6292 w 10097"/>
                    <a:gd name="connsiteY12" fmla="*/ 5172 h 10000"/>
                    <a:gd name="connsiteX13" fmla="*/ 6062 w 10097"/>
                    <a:gd name="connsiteY13" fmla="*/ 5135 h 10000"/>
                    <a:gd name="connsiteX14" fmla="*/ 5812 w 10097"/>
                    <a:gd name="connsiteY14" fmla="*/ 5064 h 10000"/>
                    <a:gd name="connsiteX15" fmla="*/ 5542 w 10097"/>
                    <a:gd name="connsiteY15" fmla="*/ 4983 h 10000"/>
                    <a:gd name="connsiteX16" fmla="*/ 5271 w 10097"/>
                    <a:gd name="connsiteY16" fmla="*/ 4877 h 10000"/>
                    <a:gd name="connsiteX17" fmla="*/ 4999 w 10097"/>
                    <a:gd name="connsiteY17" fmla="*/ 4760 h 10000"/>
                    <a:gd name="connsiteX18" fmla="*/ 4749 w 10097"/>
                    <a:gd name="connsiteY18" fmla="*/ 4643 h 10000"/>
                    <a:gd name="connsiteX19" fmla="*/ 4499 w 10097"/>
                    <a:gd name="connsiteY19" fmla="*/ 4526 h 10000"/>
                    <a:gd name="connsiteX20" fmla="*/ 4292 w 10097"/>
                    <a:gd name="connsiteY20" fmla="*/ 4420 h 10000"/>
                    <a:gd name="connsiteX21" fmla="*/ 4146 w 10097"/>
                    <a:gd name="connsiteY21" fmla="*/ 4314 h 10000"/>
                    <a:gd name="connsiteX22" fmla="*/ 4042 w 10097"/>
                    <a:gd name="connsiteY22" fmla="*/ 4245 h 10000"/>
                    <a:gd name="connsiteX23" fmla="*/ 3999 w 10097"/>
                    <a:gd name="connsiteY23" fmla="*/ 4185 h 10000"/>
                    <a:gd name="connsiteX24" fmla="*/ 3999 w 10097"/>
                    <a:gd name="connsiteY24" fmla="*/ 4220 h 10000"/>
                    <a:gd name="connsiteX25" fmla="*/ 4020 w 10097"/>
                    <a:gd name="connsiteY25" fmla="*/ 4304 h 10000"/>
                    <a:gd name="connsiteX26" fmla="*/ 4042 w 10097"/>
                    <a:gd name="connsiteY26" fmla="*/ 4431 h 10000"/>
                    <a:gd name="connsiteX27" fmla="*/ 4083 w 10097"/>
                    <a:gd name="connsiteY27" fmla="*/ 4607 h 10000"/>
                    <a:gd name="connsiteX28" fmla="*/ 4146 w 10097"/>
                    <a:gd name="connsiteY28" fmla="*/ 4817 h 10000"/>
                    <a:gd name="connsiteX29" fmla="*/ 4208 w 10097"/>
                    <a:gd name="connsiteY29" fmla="*/ 5064 h 10000"/>
                    <a:gd name="connsiteX30" fmla="*/ 4271 w 10097"/>
                    <a:gd name="connsiteY30" fmla="*/ 5346 h 10000"/>
                    <a:gd name="connsiteX31" fmla="*/ 4354 w 10097"/>
                    <a:gd name="connsiteY31" fmla="*/ 5663 h 10000"/>
                    <a:gd name="connsiteX32" fmla="*/ 4416 w 10097"/>
                    <a:gd name="connsiteY32" fmla="*/ 5991 h 10000"/>
                    <a:gd name="connsiteX33" fmla="*/ 4499 w 10097"/>
                    <a:gd name="connsiteY33" fmla="*/ 6343 h 10000"/>
                    <a:gd name="connsiteX34" fmla="*/ 4604 w 10097"/>
                    <a:gd name="connsiteY34" fmla="*/ 6704 h 10000"/>
                    <a:gd name="connsiteX35" fmla="*/ 4666 w 10097"/>
                    <a:gd name="connsiteY35" fmla="*/ 6986 h 10000"/>
                    <a:gd name="connsiteX36" fmla="*/ 4749 w 10097"/>
                    <a:gd name="connsiteY36" fmla="*/ 7268 h 10000"/>
                    <a:gd name="connsiteX37" fmla="*/ 4813 w 10097"/>
                    <a:gd name="connsiteY37" fmla="*/ 7562 h 10000"/>
                    <a:gd name="connsiteX38" fmla="*/ 4854 w 10097"/>
                    <a:gd name="connsiteY38" fmla="*/ 7854 h 10000"/>
                    <a:gd name="connsiteX39" fmla="*/ 4896 w 10097"/>
                    <a:gd name="connsiteY39" fmla="*/ 8136 h 10000"/>
                    <a:gd name="connsiteX40" fmla="*/ 4958 w 10097"/>
                    <a:gd name="connsiteY40" fmla="*/ 8418 h 10000"/>
                    <a:gd name="connsiteX41" fmla="*/ 4999 w 10097"/>
                    <a:gd name="connsiteY41" fmla="*/ 8676 h 10000"/>
                    <a:gd name="connsiteX42" fmla="*/ 5021 w 10097"/>
                    <a:gd name="connsiteY42" fmla="*/ 8911 h 10000"/>
                    <a:gd name="connsiteX43" fmla="*/ 5062 w 10097"/>
                    <a:gd name="connsiteY43" fmla="*/ 9110 h 10000"/>
                    <a:gd name="connsiteX44" fmla="*/ 5083 w 10097"/>
                    <a:gd name="connsiteY44" fmla="*/ 9285 h 10000"/>
                    <a:gd name="connsiteX45" fmla="*/ 5083 w 10097"/>
                    <a:gd name="connsiteY45" fmla="*/ 9414 h 10000"/>
                    <a:gd name="connsiteX46" fmla="*/ 5104 w 10097"/>
                    <a:gd name="connsiteY46" fmla="*/ 9497 h 10000"/>
                    <a:gd name="connsiteX47" fmla="*/ 5104 w 10097"/>
                    <a:gd name="connsiteY47" fmla="*/ 9531 h 10000"/>
                    <a:gd name="connsiteX48" fmla="*/ 5062 w 10097"/>
                    <a:gd name="connsiteY48" fmla="*/ 9531 h 10000"/>
                    <a:gd name="connsiteX49" fmla="*/ 4916 w 10097"/>
                    <a:gd name="connsiteY49" fmla="*/ 9555 h 10000"/>
                    <a:gd name="connsiteX50" fmla="*/ 4708 w 10097"/>
                    <a:gd name="connsiteY50" fmla="*/ 9578 h 10000"/>
                    <a:gd name="connsiteX51" fmla="*/ 4437 w 10097"/>
                    <a:gd name="connsiteY51" fmla="*/ 9625 h 10000"/>
                    <a:gd name="connsiteX52" fmla="*/ 4125 w 10097"/>
                    <a:gd name="connsiteY52" fmla="*/ 9660 h 10000"/>
                    <a:gd name="connsiteX53" fmla="*/ 3749 w 10097"/>
                    <a:gd name="connsiteY53" fmla="*/ 9719 h 10000"/>
                    <a:gd name="connsiteX54" fmla="*/ 3375 w 10097"/>
                    <a:gd name="connsiteY54" fmla="*/ 9765 h 10000"/>
                    <a:gd name="connsiteX55" fmla="*/ 2979 w 10097"/>
                    <a:gd name="connsiteY55" fmla="*/ 9812 h 10000"/>
                    <a:gd name="connsiteX56" fmla="*/ 2584 w 10097"/>
                    <a:gd name="connsiteY56" fmla="*/ 9870 h 10000"/>
                    <a:gd name="connsiteX57" fmla="*/ 2208 w 10097"/>
                    <a:gd name="connsiteY57" fmla="*/ 9906 h 10000"/>
                    <a:gd name="connsiteX58" fmla="*/ 1854 w 10097"/>
                    <a:gd name="connsiteY58" fmla="*/ 9953 h 10000"/>
                    <a:gd name="connsiteX59" fmla="*/ 1541 w 10097"/>
                    <a:gd name="connsiteY59" fmla="*/ 9975 h 10000"/>
                    <a:gd name="connsiteX60" fmla="*/ 1271 w 10097"/>
                    <a:gd name="connsiteY60" fmla="*/ 9989 h 10000"/>
                    <a:gd name="connsiteX61" fmla="*/ 1083 w 10097"/>
                    <a:gd name="connsiteY61" fmla="*/ 10000 h 10000"/>
                    <a:gd name="connsiteX62" fmla="*/ 1062 w 10097"/>
                    <a:gd name="connsiteY62" fmla="*/ 9975 h 10000"/>
                    <a:gd name="connsiteX63" fmla="*/ 1041 w 10097"/>
                    <a:gd name="connsiteY63" fmla="*/ 9896 h 10000"/>
                    <a:gd name="connsiteX64" fmla="*/ 938 w 10097"/>
                    <a:gd name="connsiteY64" fmla="*/ 9578 h 10000"/>
                    <a:gd name="connsiteX65" fmla="*/ 875 w 10097"/>
                    <a:gd name="connsiteY65" fmla="*/ 9355 h 10000"/>
                    <a:gd name="connsiteX66" fmla="*/ 791 w 10097"/>
                    <a:gd name="connsiteY66" fmla="*/ 9085 h 10000"/>
                    <a:gd name="connsiteX67" fmla="*/ 708 w 10097"/>
                    <a:gd name="connsiteY67" fmla="*/ 8781 h 10000"/>
                    <a:gd name="connsiteX68" fmla="*/ 625 w 10097"/>
                    <a:gd name="connsiteY68" fmla="*/ 8442 h 10000"/>
                    <a:gd name="connsiteX69" fmla="*/ 541 w 10097"/>
                    <a:gd name="connsiteY69" fmla="*/ 8078 h 10000"/>
                    <a:gd name="connsiteX70" fmla="*/ 438 w 10097"/>
                    <a:gd name="connsiteY70" fmla="*/ 7679 h 10000"/>
                    <a:gd name="connsiteX71" fmla="*/ 354 w 10097"/>
                    <a:gd name="connsiteY71" fmla="*/ 7257 h 10000"/>
                    <a:gd name="connsiteX72" fmla="*/ 271 w 10097"/>
                    <a:gd name="connsiteY72" fmla="*/ 6812 h 10000"/>
                    <a:gd name="connsiteX73" fmla="*/ 208 w 10097"/>
                    <a:gd name="connsiteY73" fmla="*/ 6353 h 10000"/>
                    <a:gd name="connsiteX74" fmla="*/ 146 w 10097"/>
                    <a:gd name="connsiteY74" fmla="*/ 5873 h 10000"/>
                    <a:gd name="connsiteX75" fmla="*/ 62 w 10097"/>
                    <a:gd name="connsiteY75" fmla="*/ 5380 h 10000"/>
                    <a:gd name="connsiteX76" fmla="*/ 0 w 10097"/>
                    <a:gd name="connsiteY76" fmla="*/ 4384 h 10000"/>
                    <a:gd name="connsiteX77" fmla="*/ 0 w 10097"/>
                    <a:gd name="connsiteY77" fmla="*/ 3740 h 10000"/>
                    <a:gd name="connsiteX78" fmla="*/ 0 w 10097"/>
                    <a:gd name="connsiteY78" fmla="*/ 3166 h 10000"/>
                    <a:gd name="connsiteX79" fmla="*/ 0 w 10097"/>
                    <a:gd name="connsiteY79" fmla="*/ 2648 h 10000"/>
                    <a:gd name="connsiteX80" fmla="*/ 21 w 10097"/>
                    <a:gd name="connsiteY80" fmla="*/ 2181 h 10000"/>
                    <a:gd name="connsiteX81" fmla="*/ 41 w 10097"/>
                    <a:gd name="connsiteY81" fmla="*/ 1771 h 10000"/>
                    <a:gd name="connsiteX82" fmla="*/ 62 w 10097"/>
                    <a:gd name="connsiteY82" fmla="*/ 1407 h 10000"/>
                    <a:gd name="connsiteX83" fmla="*/ 104 w 10097"/>
                    <a:gd name="connsiteY83" fmla="*/ 1090 h 10000"/>
                    <a:gd name="connsiteX84" fmla="*/ 146 w 10097"/>
                    <a:gd name="connsiteY84" fmla="*/ 833 h 10000"/>
                    <a:gd name="connsiteX85" fmla="*/ 167 w 10097"/>
                    <a:gd name="connsiteY85" fmla="*/ 622 h 10000"/>
                    <a:gd name="connsiteX86" fmla="*/ 208 w 10097"/>
                    <a:gd name="connsiteY86" fmla="*/ 457 h 10000"/>
                    <a:gd name="connsiteX87" fmla="*/ 229 w 10097"/>
                    <a:gd name="connsiteY87" fmla="*/ 340 h 10000"/>
                    <a:gd name="connsiteX88" fmla="*/ 250 w 10097"/>
                    <a:gd name="connsiteY88" fmla="*/ 282 h 10000"/>
                    <a:gd name="connsiteX89" fmla="*/ 250 w 10097"/>
                    <a:gd name="connsiteY89" fmla="*/ 247 h 10000"/>
                    <a:gd name="connsiteX90" fmla="*/ 2979 w 10097"/>
                    <a:gd name="connsiteY90" fmla="*/ 0 h 10000"/>
                    <a:gd name="connsiteX91" fmla="*/ 3020 w 10097"/>
                    <a:gd name="connsiteY91" fmla="*/ 23 h 10000"/>
                    <a:gd name="connsiteX92" fmla="*/ 3104 w 10097"/>
                    <a:gd name="connsiteY92" fmla="*/ 58 h 10000"/>
                    <a:gd name="connsiteX93" fmla="*/ 3250 w 10097"/>
                    <a:gd name="connsiteY93" fmla="*/ 129 h 10000"/>
                    <a:gd name="connsiteX94" fmla="*/ 3437 w 10097"/>
                    <a:gd name="connsiteY94" fmla="*/ 224 h 10000"/>
                    <a:gd name="connsiteX95" fmla="*/ 3687 w 10097"/>
                    <a:gd name="connsiteY95" fmla="*/ 340 h 10000"/>
                    <a:gd name="connsiteX96" fmla="*/ 3958 w 10097"/>
                    <a:gd name="connsiteY96" fmla="*/ 482 h 10000"/>
                    <a:gd name="connsiteX97" fmla="*/ 4229 w 10097"/>
                    <a:gd name="connsiteY97" fmla="*/ 634 h 10000"/>
                    <a:gd name="connsiteX98" fmla="*/ 4563 w 10097"/>
                    <a:gd name="connsiteY98" fmla="*/ 787 h 10000"/>
                    <a:gd name="connsiteX99" fmla="*/ 4875 w 10097"/>
                    <a:gd name="connsiteY99" fmla="*/ 973 h 10000"/>
                    <a:gd name="connsiteX100" fmla="*/ 5208 w 10097"/>
                    <a:gd name="connsiteY100" fmla="*/ 1161 h 10000"/>
                    <a:gd name="connsiteX101" fmla="*/ 5604 w 10097"/>
                    <a:gd name="connsiteY101" fmla="*/ 1278 h 10000"/>
                    <a:gd name="connsiteX0" fmla="*/ 5604 w 10100"/>
                    <a:gd name="connsiteY0" fmla="*/ 1278 h 10000"/>
                    <a:gd name="connsiteX1" fmla="*/ 10000 w 10100"/>
                    <a:gd name="connsiteY1" fmla="*/ 353 h 10000"/>
                    <a:gd name="connsiteX2" fmla="*/ 8645 w 10100"/>
                    <a:gd name="connsiteY2" fmla="*/ 3306 h 10000"/>
                    <a:gd name="connsiteX3" fmla="*/ 8250 w 10100"/>
                    <a:gd name="connsiteY3" fmla="*/ 3927 h 10000"/>
                    <a:gd name="connsiteX4" fmla="*/ 8021 w 10100"/>
                    <a:gd name="connsiteY4" fmla="*/ 4208 h 10000"/>
                    <a:gd name="connsiteX5" fmla="*/ 7771 w 10100"/>
                    <a:gd name="connsiteY5" fmla="*/ 4455 h 10000"/>
                    <a:gd name="connsiteX6" fmla="*/ 7541 w 10100"/>
                    <a:gd name="connsiteY6" fmla="*/ 4679 h 10000"/>
                    <a:gd name="connsiteX7" fmla="*/ 7291 w 10100"/>
                    <a:gd name="connsiteY7" fmla="*/ 4877 h 10000"/>
                    <a:gd name="connsiteX8" fmla="*/ 7041 w 10100"/>
                    <a:gd name="connsiteY8" fmla="*/ 5018 h 10000"/>
                    <a:gd name="connsiteX9" fmla="*/ 6771 w 10100"/>
                    <a:gd name="connsiteY9" fmla="*/ 5124 h 10000"/>
                    <a:gd name="connsiteX10" fmla="*/ 6500 w 10100"/>
                    <a:gd name="connsiteY10" fmla="*/ 5172 h 10000"/>
                    <a:gd name="connsiteX11" fmla="*/ 6292 w 10100"/>
                    <a:gd name="connsiteY11" fmla="*/ 5172 h 10000"/>
                    <a:gd name="connsiteX12" fmla="*/ 6062 w 10100"/>
                    <a:gd name="connsiteY12" fmla="*/ 5135 h 10000"/>
                    <a:gd name="connsiteX13" fmla="*/ 5812 w 10100"/>
                    <a:gd name="connsiteY13" fmla="*/ 5064 h 10000"/>
                    <a:gd name="connsiteX14" fmla="*/ 5542 w 10100"/>
                    <a:gd name="connsiteY14" fmla="*/ 4983 h 10000"/>
                    <a:gd name="connsiteX15" fmla="*/ 5271 w 10100"/>
                    <a:gd name="connsiteY15" fmla="*/ 4877 h 10000"/>
                    <a:gd name="connsiteX16" fmla="*/ 4999 w 10100"/>
                    <a:gd name="connsiteY16" fmla="*/ 4760 h 10000"/>
                    <a:gd name="connsiteX17" fmla="*/ 4749 w 10100"/>
                    <a:gd name="connsiteY17" fmla="*/ 4643 h 10000"/>
                    <a:gd name="connsiteX18" fmla="*/ 4499 w 10100"/>
                    <a:gd name="connsiteY18" fmla="*/ 4526 h 10000"/>
                    <a:gd name="connsiteX19" fmla="*/ 4292 w 10100"/>
                    <a:gd name="connsiteY19" fmla="*/ 4420 h 10000"/>
                    <a:gd name="connsiteX20" fmla="*/ 4146 w 10100"/>
                    <a:gd name="connsiteY20" fmla="*/ 4314 h 10000"/>
                    <a:gd name="connsiteX21" fmla="*/ 4042 w 10100"/>
                    <a:gd name="connsiteY21" fmla="*/ 4245 h 10000"/>
                    <a:gd name="connsiteX22" fmla="*/ 3999 w 10100"/>
                    <a:gd name="connsiteY22" fmla="*/ 4185 h 10000"/>
                    <a:gd name="connsiteX23" fmla="*/ 3999 w 10100"/>
                    <a:gd name="connsiteY23" fmla="*/ 4220 h 10000"/>
                    <a:gd name="connsiteX24" fmla="*/ 4020 w 10100"/>
                    <a:gd name="connsiteY24" fmla="*/ 4304 h 10000"/>
                    <a:gd name="connsiteX25" fmla="*/ 4042 w 10100"/>
                    <a:gd name="connsiteY25" fmla="*/ 4431 h 10000"/>
                    <a:gd name="connsiteX26" fmla="*/ 4083 w 10100"/>
                    <a:gd name="connsiteY26" fmla="*/ 4607 h 10000"/>
                    <a:gd name="connsiteX27" fmla="*/ 4146 w 10100"/>
                    <a:gd name="connsiteY27" fmla="*/ 4817 h 10000"/>
                    <a:gd name="connsiteX28" fmla="*/ 4208 w 10100"/>
                    <a:gd name="connsiteY28" fmla="*/ 5064 h 10000"/>
                    <a:gd name="connsiteX29" fmla="*/ 4271 w 10100"/>
                    <a:gd name="connsiteY29" fmla="*/ 5346 h 10000"/>
                    <a:gd name="connsiteX30" fmla="*/ 4354 w 10100"/>
                    <a:gd name="connsiteY30" fmla="*/ 5663 h 10000"/>
                    <a:gd name="connsiteX31" fmla="*/ 4416 w 10100"/>
                    <a:gd name="connsiteY31" fmla="*/ 5991 h 10000"/>
                    <a:gd name="connsiteX32" fmla="*/ 4499 w 10100"/>
                    <a:gd name="connsiteY32" fmla="*/ 6343 h 10000"/>
                    <a:gd name="connsiteX33" fmla="*/ 4604 w 10100"/>
                    <a:gd name="connsiteY33" fmla="*/ 6704 h 10000"/>
                    <a:gd name="connsiteX34" fmla="*/ 4666 w 10100"/>
                    <a:gd name="connsiteY34" fmla="*/ 6986 h 10000"/>
                    <a:gd name="connsiteX35" fmla="*/ 4749 w 10100"/>
                    <a:gd name="connsiteY35" fmla="*/ 7268 h 10000"/>
                    <a:gd name="connsiteX36" fmla="*/ 4813 w 10100"/>
                    <a:gd name="connsiteY36" fmla="*/ 7562 h 10000"/>
                    <a:gd name="connsiteX37" fmla="*/ 4854 w 10100"/>
                    <a:gd name="connsiteY37" fmla="*/ 7854 h 10000"/>
                    <a:gd name="connsiteX38" fmla="*/ 4896 w 10100"/>
                    <a:gd name="connsiteY38" fmla="*/ 8136 h 10000"/>
                    <a:gd name="connsiteX39" fmla="*/ 4958 w 10100"/>
                    <a:gd name="connsiteY39" fmla="*/ 8418 h 10000"/>
                    <a:gd name="connsiteX40" fmla="*/ 4999 w 10100"/>
                    <a:gd name="connsiteY40" fmla="*/ 8676 h 10000"/>
                    <a:gd name="connsiteX41" fmla="*/ 5021 w 10100"/>
                    <a:gd name="connsiteY41" fmla="*/ 8911 h 10000"/>
                    <a:gd name="connsiteX42" fmla="*/ 5062 w 10100"/>
                    <a:gd name="connsiteY42" fmla="*/ 9110 h 10000"/>
                    <a:gd name="connsiteX43" fmla="*/ 5083 w 10100"/>
                    <a:gd name="connsiteY43" fmla="*/ 9285 h 10000"/>
                    <a:gd name="connsiteX44" fmla="*/ 5083 w 10100"/>
                    <a:gd name="connsiteY44" fmla="*/ 9414 h 10000"/>
                    <a:gd name="connsiteX45" fmla="*/ 5104 w 10100"/>
                    <a:gd name="connsiteY45" fmla="*/ 9497 h 10000"/>
                    <a:gd name="connsiteX46" fmla="*/ 5104 w 10100"/>
                    <a:gd name="connsiteY46" fmla="*/ 9531 h 10000"/>
                    <a:gd name="connsiteX47" fmla="*/ 5062 w 10100"/>
                    <a:gd name="connsiteY47" fmla="*/ 9531 h 10000"/>
                    <a:gd name="connsiteX48" fmla="*/ 4916 w 10100"/>
                    <a:gd name="connsiteY48" fmla="*/ 9555 h 10000"/>
                    <a:gd name="connsiteX49" fmla="*/ 4708 w 10100"/>
                    <a:gd name="connsiteY49" fmla="*/ 9578 h 10000"/>
                    <a:gd name="connsiteX50" fmla="*/ 4437 w 10100"/>
                    <a:gd name="connsiteY50" fmla="*/ 9625 h 10000"/>
                    <a:gd name="connsiteX51" fmla="*/ 4125 w 10100"/>
                    <a:gd name="connsiteY51" fmla="*/ 9660 h 10000"/>
                    <a:gd name="connsiteX52" fmla="*/ 3749 w 10100"/>
                    <a:gd name="connsiteY52" fmla="*/ 9719 h 10000"/>
                    <a:gd name="connsiteX53" fmla="*/ 3375 w 10100"/>
                    <a:gd name="connsiteY53" fmla="*/ 9765 h 10000"/>
                    <a:gd name="connsiteX54" fmla="*/ 2979 w 10100"/>
                    <a:gd name="connsiteY54" fmla="*/ 9812 h 10000"/>
                    <a:gd name="connsiteX55" fmla="*/ 2584 w 10100"/>
                    <a:gd name="connsiteY55" fmla="*/ 9870 h 10000"/>
                    <a:gd name="connsiteX56" fmla="*/ 2208 w 10100"/>
                    <a:gd name="connsiteY56" fmla="*/ 9906 h 10000"/>
                    <a:gd name="connsiteX57" fmla="*/ 1854 w 10100"/>
                    <a:gd name="connsiteY57" fmla="*/ 9953 h 10000"/>
                    <a:gd name="connsiteX58" fmla="*/ 1541 w 10100"/>
                    <a:gd name="connsiteY58" fmla="*/ 9975 h 10000"/>
                    <a:gd name="connsiteX59" fmla="*/ 1271 w 10100"/>
                    <a:gd name="connsiteY59" fmla="*/ 9989 h 10000"/>
                    <a:gd name="connsiteX60" fmla="*/ 1083 w 10100"/>
                    <a:gd name="connsiteY60" fmla="*/ 10000 h 10000"/>
                    <a:gd name="connsiteX61" fmla="*/ 1062 w 10100"/>
                    <a:gd name="connsiteY61" fmla="*/ 9975 h 10000"/>
                    <a:gd name="connsiteX62" fmla="*/ 1041 w 10100"/>
                    <a:gd name="connsiteY62" fmla="*/ 9896 h 10000"/>
                    <a:gd name="connsiteX63" fmla="*/ 938 w 10100"/>
                    <a:gd name="connsiteY63" fmla="*/ 9578 h 10000"/>
                    <a:gd name="connsiteX64" fmla="*/ 875 w 10100"/>
                    <a:gd name="connsiteY64" fmla="*/ 9355 h 10000"/>
                    <a:gd name="connsiteX65" fmla="*/ 791 w 10100"/>
                    <a:gd name="connsiteY65" fmla="*/ 9085 h 10000"/>
                    <a:gd name="connsiteX66" fmla="*/ 708 w 10100"/>
                    <a:gd name="connsiteY66" fmla="*/ 8781 h 10000"/>
                    <a:gd name="connsiteX67" fmla="*/ 625 w 10100"/>
                    <a:gd name="connsiteY67" fmla="*/ 8442 h 10000"/>
                    <a:gd name="connsiteX68" fmla="*/ 541 w 10100"/>
                    <a:gd name="connsiteY68" fmla="*/ 8078 h 10000"/>
                    <a:gd name="connsiteX69" fmla="*/ 438 w 10100"/>
                    <a:gd name="connsiteY69" fmla="*/ 7679 h 10000"/>
                    <a:gd name="connsiteX70" fmla="*/ 354 w 10100"/>
                    <a:gd name="connsiteY70" fmla="*/ 7257 h 10000"/>
                    <a:gd name="connsiteX71" fmla="*/ 271 w 10100"/>
                    <a:gd name="connsiteY71" fmla="*/ 6812 h 10000"/>
                    <a:gd name="connsiteX72" fmla="*/ 208 w 10100"/>
                    <a:gd name="connsiteY72" fmla="*/ 6353 h 10000"/>
                    <a:gd name="connsiteX73" fmla="*/ 146 w 10100"/>
                    <a:gd name="connsiteY73" fmla="*/ 5873 h 10000"/>
                    <a:gd name="connsiteX74" fmla="*/ 62 w 10100"/>
                    <a:gd name="connsiteY74" fmla="*/ 5380 h 10000"/>
                    <a:gd name="connsiteX75" fmla="*/ 0 w 10100"/>
                    <a:gd name="connsiteY75" fmla="*/ 4384 h 10000"/>
                    <a:gd name="connsiteX76" fmla="*/ 0 w 10100"/>
                    <a:gd name="connsiteY76" fmla="*/ 3740 h 10000"/>
                    <a:gd name="connsiteX77" fmla="*/ 0 w 10100"/>
                    <a:gd name="connsiteY77" fmla="*/ 3166 h 10000"/>
                    <a:gd name="connsiteX78" fmla="*/ 0 w 10100"/>
                    <a:gd name="connsiteY78" fmla="*/ 2648 h 10000"/>
                    <a:gd name="connsiteX79" fmla="*/ 21 w 10100"/>
                    <a:gd name="connsiteY79" fmla="*/ 2181 h 10000"/>
                    <a:gd name="connsiteX80" fmla="*/ 41 w 10100"/>
                    <a:gd name="connsiteY80" fmla="*/ 1771 h 10000"/>
                    <a:gd name="connsiteX81" fmla="*/ 62 w 10100"/>
                    <a:gd name="connsiteY81" fmla="*/ 1407 h 10000"/>
                    <a:gd name="connsiteX82" fmla="*/ 104 w 10100"/>
                    <a:gd name="connsiteY82" fmla="*/ 1090 h 10000"/>
                    <a:gd name="connsiteX83" fmla="*/ 146 w 10100"/>
                    <a:gd name="connsiteY83" fmla="*/ 833 h 10000"/>
                    <a:gd name="connsiteX84" fmla="*/ 167 w 10100"/>
                    <a:gd name="connsiteY84" fmla="*/ 622 h 10000"/>
                    <a:gd name="connsiteX85" fmla="*/ 208 w 10100"/>
                    <a:gd name="connsiteY85" fmla="*/ 457 h 10000"/>
                    <a:gd name="connsiteX86" fmla="*/ 229 w 10100"/>
                    <a:gd name="connsiteY86" fmla="*/ 340 h 10000"/>
                    <a:gd name="connsiteX87" fmla="*/ 250 w 10100"/>
                    <a:gd name="connsiteY87" fmla="*/ 282 h 10000"/>
                    <a:gd name="connsiteX88" fmla="*/ 250 w 10100"/>
                    <a:gd name="connsiteY88" fmla="*/ 247 h 10000"/>
                    <a:gd name="connsiteX89" fmla="*/ 2979 w 10100"/>
                    <a:gd name="connsiteY89" fmla="*/ 0 h 10000"/>
                    <a:gd name="connsiteX90" fmla="*/ 3020 w 10100"/>
                    <a:gd name="connsiteY90" fmla="*/ 23 h 10000"/>
                    <a:gd name="connsiteX91" fmla="*/ 3104 w 10100"/>
                    <a:gd name="connsiteY91" fmla="*/ 58 h 10000"/>
                    <a:gd name="connsiteX92" fmla="*/ 3250 w 10100"/>
                    <a:gd name="connsiteY92" fmla="*/ 129 h 10000"/>
                    <a:gd name="connsiteX93" fmla="*/ 3437 w 10100"/>
                    <a:gd name="connsiteY93" fmla="*/ 224 h 10000"/>
                    <a:gd name="connsiteX94" fmla="*/ 3687 w 10100"/>
                    <a:gd name="connsiteY94" fmla="*/ 340 h 10000"/>
                    <a:gd name="connsiteX95" fmla="*/ 3958 w 10100"/>
                    <a:gd name="connsiteY95" fmla="*/ 482 h 10000"/>
                    <a:gd name="connsiteX96" fmla="*/ 4229 w 10100"/>
                    <a:gd name="connsiteY96" fmla="*/ 634 h 10000"/>
                    <a:gd name="connsiteX97" fmla="*/ 4563 w 10100"/>
                    <a:gd name="connsiteY97" fmla="*/ 787 h 10000"/>
                    <a:gd name="connsiteX98" fmla="*/ 4875 w 10100"/>
                    <a:gd name="connsiteY98" fmla="*/ 973 h 10000"/>
                    <a:gd name="connsiteX99" fmla="*/ 5208 w 10100"/>
                    <a:gd name="connsiteY99" fmla="*/ 1161 h 10000"/>
                    <a:gd name="connsiteX100" fmla="*/ 5604 w 10100"/>
                    <a:gd name="connsiteY100" fmla="*/ 1278 h 10000"/>
                    <a:gd name="connsiteX0" fmla="*/ 5604 w 10097"/>
                    <a:gd name="connsiteY0" fmla="*/ 1278 h 10000"/>
                    <a:gd name="connsiteX1" fmla="*/ 10000 w 10097"/>
                    <a:gd name="connsiteY1" fmla="*/ 353 h 10000"/>
                    <a:gd name="connsiteX2" fmla="*/ 8645 w 10097"/>
                    <a:gd name="connsiteY2" fmla="*/ 3306 h 10000"/>
                    <a:gd name="connsiteX3" fmla="*/ 8627 w 10097"/>
                    <a:gd name="connsiteY3" fmla="*/ 3483 h 10000"/>
                    <a:gd name="connsiteX4" fmla="*/ 8250 w 10097"/>
                    <a:gd name="connsiteY4" fmla="*/ 3927 h 10000"/>
                    <a:gd name="connsiteX5" fmla="*/ 8021 w 10097"/>
                    <a:gd name="connsiteY5" fmla="*/ 4208 h 10000"/>
                    <a:gd name="connsiteX6" fmla="*/ 7771 w 10097"/>
                    <a:gd name="connsiteY6" fmla="*/ 4455 h 10000"/>
                    <a:gd name="connsiteX7" fmla="*/ 7541 w 10097"/>
                    <a:gd name="connsiteY7" fmla="*/ 4679 h 10000"/>
                    <a:gd name="connsiteX8" fmla="*/ 7291 w 10097"/>
                    <a:gd name="connsiteY8" fmla="*/ 4877 h 10000"/>
                    <a:gd name="connsiteX9" fmla="*/ 7041 w 10097"/>
                    <a:gd name="connsiteY9" fmla="*/ 5018 h 10000"/>
                    <a:gd name="connsiteX10" fmla="*/ 6771 w 10097"/>
                    <a:gd name="connsiteY10" fmla="*/ 5124 h 10000"/>
                    <a:gd name="connsiteX11" fmla="*/ 6500 w 10097"/>
                    <a:gd name="connsiteY11" fmla="*/ 5172 h 10000"/>
                    <a:gd name="connsiteX12" fmla="*/ 6292 w 10097"/>
                    <a:gd name="connsiteY12" fmla="*/ 5172 h 10000"/>
                    <a:gd name="connsiteX13" fmla="*/ 6062 w 10097"/>
                    <a:gd name="connsiteY13" fmla="*/ 5135 h 10000"/>
                    <a:gd name="connsiteX14" fmla="*/ 5812 w 10097"/>
                    <a:gd name="connsiteY14" fmla="*/ 5064 h 10000"/>
                    <a:gd name="connsiteX15" fmla="*/ 5542 w 10097"/>
                    <a:gd name="connsiteY15" fmla="*/ 4983 h 10000"/>
                    <a:gd name="connsiteX16" fmla="*/ 5271 w 10097"/>
                    <a:gd name="connsiteY16" fmla="*/ 4877 h 10000"/>
                    <a:gd name="connsiteX17" fmla="*/ 4999 w 10097"/>
                    <a:gd name="connsiteY17" fmla="*/ 4760 h 10000"/>
                    <a:gd name="connsiteX18" fmla="*/ 4749 w 10097"/>
                    <a:gd name="connsiteY18" fmla="*/ 4643 h 10000"/>
                    <a:gd name="connsiteX19" fmla="*/ 4499 w 10097"/>
                    <a:gd name="connsiteY19" fmla="*/ 4526 h 10000"/>
                    <a:gd name="connsiteX20" fmla="*/ 4292 w 10097"/>
                    <a:gd name="connsiteY20" fmla="*/ 4420 h 10000"/>
                    <a:gd name="connsiteX21" fmla="*/ 4146 w 10097"/>
                    <a:gd name="connsiteY21" fmla="*/ 4314 h 10000"/>
                    <a:gd name="connsiteX22" fmla="*/ 4042 w 10097"/>
                    <a:gd name="connsiteY22" fmla="*/ 4245 h 10000"/>
                    <a:gd name="connsiteX23" fmla="*/ 3999 w 10097"/>
                    <a:gd name="connsiteY23" fmla="*/ 4185 h 10000"/>
                    <a:gd name="connsiteX24" fmla="*/ 3999 w 10097"/>
                    <a:gd name="connsiteY24" fmla="*/ 4220 h 10000"/>
                    <a:gd name="connsiteX25" fmla="*/ 4020 w 10097"/>
                    <a:gd name="connsiteY25" fmla="*/ 4304 h 10000"/>
                    <a:gd name="connsiteX26" fmla="*/ 4042 w 10097"/>
                    <a:gd name="connsiteY26" fmla="*/ 4431 h 10000"/>
                    <a:gd name="connsiteX27" fmla="*/ 4083 w 10097"/>
                    <a:gd name="connsiteY27" fmla="*/ 4607 h 10000"/>
                    <a:gd name="connsiteX28" fmla="*/ 4146 w 10097"/>
                    <a:gd name="connsiteY28" fmla="*/ 4817 h 10000"/>
                    <a:gd name="connsiteX29" fmla="*/ 4208 w 10097"/>
                    <a:gd name="connsiteY29" fmla="*/ 5064 h 10000"/>
                    <a:gd name="connsiteX30" fmla="*/ 4271 w 10097"/>
                    <a:gd name="connsiteY30" fmla="*/ 5346 h 10000"/>
                    <a:gd name="connsiteX31" fmla="*/ 4354 w 10097"/>
                    <a:gd name="connsiteY31" fmla="*/ 5663 h 10000"/>
                    <a:gd name="connsiteX32" fmla="*/ 4416 w 10097"/>
                    <a:gd name="connsiteY32" fmla="*/ 5991 h 10000"/>
                    <a:gd name="connsiteX33" fmla="*/ 4499 w 10097"/>
                    <a:gd name="connsiteY33" fmla="*/ 6343 h 10000"/>
                    <a:gd name="connsiteX34" fmla="*/ 4604 w 10097"/>
                    <a:gd name="connsiteY34" fmla="*/ 6704 h 10000"/>
                    <a:gd name="connsiteX35" fmla="*/ 4666 w 10097"/>
                    <a:gd name="connsiteY35" fmla="*/ 6986 h 10000"/>
                    <a:gd name="connsiteX36" fmla="*/ 4749 w 10097"/>
                    <a:gd name="connsiteY36" fmla="*/ 7268 h 10000"/>
                    <a:gd name="connsiteX37" fmla="*/ 4813 w 10097"/>
                    <a:gd name="connsiteY37" fmla="*/ 7562 h 10000"/>
                    <a:gd name="connsiteX38" fmla="*/ 4854 w 10097"/>
                    <a:gd name="connsiteY38" fmla="*/ 7854 h 10000"/>
                    <a:gd name="connsiteX39" fmla="*/ 4896 w 10097"/>
                    <a:gd name="connsiteY39" fmla="*/ 8136 h 10000"/>
                    <a:gd name="connsiteX40" fmla="*/ 4958 w 10097"/>
                    <a:gd name="connsiteY40" fmla="*/ 8418 h 10000"/>
                    <a:gd name="connsiteX41" fmla="*/ 4999 w 10097"/>
                    <a:gd name="connsiteY41" fmla="*/ 8676 h 10000"/>
                    <a:gd name="connsiteX42" fmla="*/ 5021 w 10097"/>
                    <a:gd name="connsiteY42" fmla="*/ 8911 h 10000"/>
                    <a:gd name="connsiteX43" fmla="*/ 5062 w 10097"/>
                    <a:gd name="connsiteY43" fmla="*/ 9110 h 10000"/>
                    <a:gd name="connsiteX44" fmla="*/ 5083 w 10097"/>
                    <a:gd name="connsiteY44" fmla="*/ 9285 h 10000"/>
                    <a:gd name="connsiteX45" fmla="*/ 5083 w 10097"/>
                    <a:gd name="connsiteY45" fmla="*/ 9414 h 10000"/>
                    <a:gd name="connsiteX46" fmla="*/ 5104 w 10097"/>
                    <a:gd name="connsiteY46" fmla="*/ 9497 h 10000"/>
                    <a:gd name="connsiteX47" fmla="*/ 5104 w 10097"/>
                    <a:gd name="connsiteY47" fmla="*/ 9531 h 10000"/>
                    <a:gd name="connsiteX48" fmla="*/ 5062 w 10097"/>
                    <a:gd name="connsiteY48" fmla="*/ 9531 h 10000"/>
                    <a:gd name="connsiteX49" fmla="*/ 4916 w 10097"/>
                    <a:gd name="connsiteY49" fmla="*/ 9555 h 10000"/>
                    <a:gd name="connsiteX50" fmla="*/ 4708 w 10097"/>
                    <a:gd name="connsiteY50" fmla="*/ 9578 h 10000"/>
                    <a:gd name="connsiteX51" fmla="*/ 4437 w 10097"/>
                    <a:gd name="connsiteY51" fmla="*/ 9625 h 10000"/>
                    <a:gd name="connsiteX52" fmla="*/ 4125 w 10097"/>
                    <a:gd name="connsiteY52" fmla="*/ 9660 h 10000"/>
                    <a:gd name="connsiteX53" fmla="*/ 3749 w 10097"/>
                    <a:gd name="connsiteY53" fmla="*/ 9719 h 10000"/>
                    <a:gd name="connsiteX54" fmla="*/ 3375 w 10097"/>
                    <a:gd name="connsiteY54" fmla="*/ 9765 h 10000"/>
                    <a:gd name="connsiteX55" fmla="*/ 2979 w 10097"/>
                    <a:gd name="connsiteY55" fmla="*/ 9812 h 10000"/>
                    <a:gd name="connsiteX56" fmla="*/ 2584 w 10097"/>
                    <a:gd name="connsiteY56" fmla="*/ 9870 h 10000"/>
                    <a:gd name="connsiteX57" fmla="*/ 2208 w 10097"/>
                    <a:gd name="connsiteY57" fmla="*/ 9906 h 10000"/>
                    <a:gd name="connsiteX58" fmla="*/ 1854 w 10097"/>
                    <a:gd name="connsiteY58" fmla="*/ 9953 h 10000"/>
                    <a:gd name="connsiteX59" fmla="*/ 1541 w 10097"/>
                    <a:gd name="connsiteY59" fmla="*/ 9975 h 10000"/>
                    <a:gd name="connsiteX60" fmla="*/ 1271 w 10097"/>
                    <a:gd name="connsiteY60" fmla="*/ 9989 h 10000"/>
                    <a:gd name="connsiteX61" fmla="*/ 1083 w 10097"/>
                    <a:gd name="connsiteY61" fmla="*/ 10000 h 10000"/>
                    <a:gd name="connsiteX62" fmla="*/ 1062 w 10097"/>
                    <a:gd name="connsiteY62" fmla="*/ 9975 h 10000"/>
                    <a:gd name="connsiteX63" fmla="*/ 1041 w 10097"/>
                    <a:gd name="connsiteY63" fmla="*/ 9896 h 10000"/>
                    <a:gd name="connsiteX64" fmla="*/ 938 w 10097"/>
                    <a:gd name="connsiteY64" fmla="*/ 9578 h 10000"/>
                    <a:gd name="connsiteX65" fmla="*/ 875 w 10097"/>
                    <a:gd name="connsiteY65" fmla="*/ 9355 h 10000"/>
                    <a:gd name="connsiteX66" fmla="*/ 791 w 10097"/>
                    <a:gd name="connsiteY66" fmla="*/ 9085 h 10000"/>
                    <a:gd name="connsiteX67" fmla="*/ 708 w 10097"/>
                    <a:gd name="connsiteY67" fmla="*/ 8781 h 10000"/>
                    <a:gd name="connsiteX68" fmla="*/ 625 w 10097"/>
                    <a:gd name="connsiteY68" fmla="*/ 8442 h 10000"/>
                    <a:gd name="connsiteX69" fmla="*/ 541 w 10097"/>
                    <a:gd name="connsiteY69" fmla="*/ 8078 h 10000"/>
                    <a:gd name="connsiteX70" fmla="*/ 438 w 10097"/>
                    <a:gd name="connsiteY70" fmla="*/ 7679 h 10000"/>
                    <a:gd name="connsiteX71" fmla="*/ 354 w 10097"/>
                    <a:gd name="connsiteY71" fmla="*/ 7257 h 10000"/>
                    <a:gd name="connsiteX72" fmla="*/ 271 w 10097"/>
                    <a:gd name="connsiteY72" fmla="*/ 6812 h 10000"/>
                    <a:gd name="connsiteX73" fmla="*/ 208 w 10097"/>
                    <a:gd name="connsiteY73" fmla="*/ 6353 h 10000"/>
                    <a:gd name="connsiteX74" fmla="*/ 146 w 10097"/>
                    <a:gd name="connsiteY74" fmla="*/ 5873 h 10000"/>
                    <a:gd name="connsiteX75" fmla="*/ 62 w 10097"/>
                    <a:gd name="connsiteY75" fmla="*/ 5380 h 10000"/>
                    <a:gd name="connsiteX76" fmla="*/ 0 w 10097"/>
                    <a:gd name="connsiteY76" fmla="*/ 4384 h 10000"/>
                    <a:gd name="connsiteX77" fmla="*/ 0 w 10097"/>
                    <a:gd name="connsiteY77" fmla="*/ 3740 h 10000"/>
                    <a:gd name="connsiteX78" fmla="*/ 0 w 10097"/>
                    <a:gd name="connsiteY78" fmla="*/ 3166 h 10000"/>
                    <a:gd name="connsiteX79" fmla="*/ 0 w 10097"/>
                    <a:gd name="connsiteY79" fmla="*/ 2648 h 10000"/>
                    <a:gd name="connsiteX80" fmla="*/ 21 w 10097"/>
                    <a:gd name="connsiteY80" fmla="*/ 2181 h 10000"/>
                    <a:gd name="connsiteX81" fmla="*/ 41 w 10097"/>
                    <a:gd name="connsiteY81" fmla="*/ 1771 h 10000"/>
                    <a:gd name="connsiteX82" fmla="*/ 62 w 10097"/>
                    <a:gd name="connsiteY82" fmla="*/ 1407 h 10000"/>
                    <a:gd name="connsiteX83" fmla="*/ 104 w 10097"/>
                    <a:gd name="connsiteY83" fmla="*/ 1090 h 10000"/>
                    <a:gd name="connsiteX84" fmla="*/ 146 w 10097"/>
                    <a:gd name="connsiteY84" fmla="*/ 833 h 10000"/>
                    <a:gd name="connsiteX85" fmla="*/ 167 w 10097"/>
                    <a:gd name="connsiteY85" fmla="*/ 622 h 10000"/>
                    <a:gd name="connsiteX86" fmla="*/ 208 w 10097"/>
                    <a:gd name="connsiteY86" fmla="*/ 457 h 10000"/>
                    <a:gd name="connsiteX87" fmla="*/ 229 w 10097"/>
                    <a:gd name="connsiteY87" fmla="*/ 340 h 10000"/>
                    <a:gd name="connsiteX88" fmla="*/ 250 w 10097"/>
                    <a:gd name="connsiteY88" fmla="*/ 282 h 10000"/>
                    <a:gd name="connsiteX89" fmla="*/ 250 w 10097"/>
                    <a:gd name="connsiteY89" fmla="*/ 247 h 10000"/>
                    <a:gd name="connsiteX90" fmla="*/ 2979 w 10097"/>
                    <a:gd name="connsiteY90" fmla="*/ 0 h 10000"/>
                    <a:gd name="connsiteX91" fmla="*/ 3020 w 10097"/>
                    <a:gd name="connsiteY91" fmla="*/ 23 h 10000"/>
                    <a:gd name="connsiteX92" fmla="*/ 3104 w 10097"/>
                    <a:gd name="connsiteY92" fmla="*/ 58 h 10000"/>
                    <a:gd name="connsiteX93" fmla="*/ 3250 w 10097"/>
                    <a:gd name="connsiteY93" fmla="*/ 129 h 10000"/>
                    <a:gd name="connsiteX94" fmla="*/ 3437 w 10097"/>
                    <a:gd name="connsiteY94" fmla="*/ 224 h 10000"/>
                    <a:gd name="connsiteX95" fmla="*/ 3687 w 10097"/>
                    <a:gd name="connsiteY95" fmla="*/ 340 h 10000"/>
                    <a:gd name="connsiteX96" fmla="*/ 3958 w 10097"/>
                    <a:gd name="connsiteY96" fmla="*/ 482 h 10000"/>
                    <a:gd name="connsiteX97" fmla="*/ 4229 w 10097"/>
                    <a:gd name="connsiteY97" fmla="*/ 634 h 10000"/>
                    <a:gd name="connsiteX98" fmla="*/ 4563 w 10097"/>
                    <a:gd name="connsiteY98" fmla="*/ 787 h 10000"/>
                    <a:gd name="connsiteX99" fmla="*/ 4875 w 10097"/>
                    <a:gd name="connsiteY99" fmla="*/ 973 h 10000"/>
                    <a:gd name="connsiteX100" fmla="*/ 5208 w 10097"/>
                    <a:gd name="connsiteY100" fmla="*/ 1161 h 10000"/>
                    <a:gd name="connsiteX101" fmla="*/ 5604 w 10097"/>
                    <a:gd name="connsiteY101" fmla="*/ 1278 h 10000"/>
                    <a:gd name="connsiteX0" fmla="*/ 5604 w 10100"/>
                    <a:gd name="connsiteY0" fmla="*/ 1278 h 10000"/>
                    <a:gd name="connsiteX1" fmla="*/ 10000 w 10100"/>
                    <a:gd name="connsiteY1" fmla="*/ 353 h 10000"/>
                    <a:gd name="connsiteX2" fmla="*/ 8645 w 10100"/>
                    <a:gd name="connsiteY2" fmla="*/ 3306 h 10000"/>
                    <a:gd name="connsiteX3" fmla="*/ 8250 w 10100"/>
                    <a:gd name="connsiteY3" fmla="*/ 3927 h 10000"/>
                    <a:gd name="connsiteX4" fmla="*/ 8021 w 10100"/>
                    <a:gd name="connsiteY4" fmla="*/ 4208 h 10000"/>
                    <a:gd name="connsiteX5" fmla="*/ 7771 w 10100"/>
                    <a:gd name="connsiteY5" fmla="*/ 4455 h 10000"/>
                    <a:gd name="connsiteX6" fmla="*/ 7541 w 10100"/>
                    <a:gd name="connsiteY6" fmla="*/ 4679 h 10000"/>
                    <a:gd name="connsiteX7" fmla="*/ 7291 w 10100"/>
                    <a:gd name="connsiteY7" fmla="*/ 4877 h 10000"/>
                    <a:gd name="connsiteX8" fmla="*/ 7041 w 10100"/>
                    <a:gd name="connsiteY8" fmla="*/ 5018 h 10000"/>
                    <a:gd name="connsiteX9" fmla="*/ 6771 w 10100"/>
                    <a:gd name="connsiteY9" fmla="*/ 5124 h 10000"/>
                    <a:gd name="connsiteX10" fmla="*/ 6500 w 10100"/>
                    <a:gd name="connsiteY10" fmla="*/ 5172 h 10000"/>
                    <a:gd name="connsiteX11" fmla="*/ 6292 w 10100"/>
                    <a:gd name="connsiteY11" fmla="*/ 5172 h 10000"/>
                    <a:gd name="connsiteX12" fmla="*/ 6062 w 10100"/>
                    <a:gd name="connsiteY12" fmla="*/ 5135 h 10000"/>
                    <a:gd name="connsiteX13" fmla="*/ 5812 w 10100"/>
                    <a:gd name="connsiteY13" fmla="*/ 5064 h 10000"/>
                    <a:gd name="connsiteX14" fmla="*/ 5542 w 10100"/>
                    <a:gd name="connsiteY14" fmla="*/ 4983 h 10000"/>
                    <a:gd name="connsiteX15" fmla="*/ 5271 w 10100"/>
                    <a:gd name="connsiteY15" fmla="*/ 4877 h 10000"/>
                    <a:gd name="connsiteX16" fmla="*/ 4999 w 10100"/>
                    <a:gd name="connsiteY16" fmla="*/ 4760 h 10000"/>
                    <a:gd name="connsiteX17" fmla="*/ 4749 w 10100"/>
                    <a:gd name="connsiteY17" fmla="*/ 4643 h 10000"/>
                    <a:gd name="connsiteX18" fmla="*/ 4499 w 10100"/>
                    <a:gd name="connsiteY18" fmla="*/ 4526 h 10000"/>
                    <a:gd name="connsiteX19" fmla="*/ 4292 w 10100"/>
                    <a:gd name="connsiteY19" fmla="*/ 4420 h 10000"/>
                    <a:gd name="connsiteX20" fmla="*/ 4146 w 10100"/>
                    <a:gd name="connsiteY20" fmla="*/ 4314 h 10000"/>
                    <a:gd name="connsiteX21" fmla="*/ 4042 w 10100"/>
                    <a:gd name="connsiteY21" fmla="*/ 4245 h 10000"/>
                    <a:gd name="connsiteX22" fmla="*/ 3999 w 10100"/>
                    <a:gd name="connsiteY22" fmla="*/ 4185 h 10000"/>
                    <a:gd name="connsiteX23" fmla="*/ 3999 w 10100"/>
                    <a:gd name="connsiteY23" fmla="*/ 4220 h 10000"/>
                    <a:gd name="connsiteX24" fmla="*/ 4020 w 10100"/>
                    <a:gd name="connsiteY24" fmla="*/ 4304 h 10000"/>
                    <a:gd name="connsiteX25" fmla="*/ 4042 w 10100"/>
                    <a:gd name="connsiteY25" fmla="*/ 4431 h 10000"/>
                    <a:gd name="connsiteX26" fmla="*/ 4083 w 10100"/>
                    <a:gd name="connsiteY26" fmla="*/ 4607 h 10000"/>
                    <a:gd name="connsiteX27" fmla="*/ 4146 w 10100"/>
                    <a:gd name="connsiteY27" fmla="*/ 4817 h 10000"/>
                    <a:gd name="connsiteX28" fmla="*/ 4208 w 10100"/>
                    <a:gd name="connsiteY28" fmla="*/ 5064 h 10000"/>
                    <a:gd name="connsiteX29" fmla="*/ 4271 w 10100"/>
                    <a:gd name="connsiteY29" fmla="*/ 5346 h 10000"/>
                    <a:gd name="connsiteX30" fmla="*/ 4354 w 10100"/>
                    <a:gd name="connsiteY30" fmla="*/ 5663 h 10000"/>
                    <a:gd name="connsiteX31" fmla="*/ 4416 w 10100"/>
                    <a:gd name="connsiteY31" fmla="*/ 5991 h 10000"/>
                    <a:gd name="connsiteX32" fmla="*/ 4499 w 10100"/>
                    <a:gd name="connsiteY32" fmla="*/ 6343 h 10000"/>
                    <a:gd name="connsiteX33" fmla="*/ 4604 w 10100"/>
                    <a:gd name="connsiteY33" fmla="*/ 6704 h 10000"/>
                    <a:gd name="connsiteX34" fmla="*/ 4666 w 10100"/>
                    <a:gd name="connsiteY34" fmla="*/ 6986 h 10000"/>
                    <a:gd name="connsiteX35" fmla="*/ 4749 w 10100"/>
                    <a:gd name="connsiteY35" fmla="*/ 7268 h 10000"/>
                    <a:gd name="connsiteX36" fmla="*/ 4813 w 10100"/>
                    <a:gd name="connsiteY36" fmla="*/ 7562 h 10000"/>
                    <a:gd name="connsiteX37" fmla="*/ 4854 w 10100"/>
                    <a:gd name="connsiteY37" fmla="*/ 7854 h 10000"/>
                    <a:gd name="connsiteX38" fmla="*/ 4896 w 10100"/>
                    <a:gd name="connsiteY38" fmla="*/ 8136 h 10000"/>
                    <a:gd name="connsiteX39" fmla="*/ 4958 w 10100"/>
                    <a:gd name="connsiteY39" fmla="*/ 8418 h 10000"/>
                    <a:gd name="connsiteX40" fmla="*/ 4999 w 10100"/>
                    <a:gd name="connsiteY40" fmla="*/ 8676 h 10000"/>
                    <a:gd name="connsiteX41" fmla="*/ 5021 w 10100"/>
                    <a:gd name="connsiteY41" fmla="*/ 8911 h 10000"/>
                    <a:gd name="connsiteX42" fmla="*/ 5062 w 10100"/>
                    <a:gd name="connsiteY42" fmla="*/ 9110 h 10000"/>
                    <a:gd name="connsiteX43" fmla="*/ 5083 w 10100"/>
                    <a:gd name="connsiteY43" fmla="*/ 9285 h 10000"/>
                    <a:gd name="connsiteX44" fmla="*/ 5083 w 10100"/>
                    <a:gd name="connsiteY44" fmla="*/ 9414 h 10000"/>
                    <a:gd name="connsiteX45" fmla="*/ 5104 w 10100"/>
                    <a:gd name="connsiteY45" fmla="*/ 9497 h 10000"/>
                    <a:gd name="connsiteX46" fmla="*/ 5104 w 10100"/>
                    <a:gd name="connsiteY46" fmla="*/ 9531 h 10000"/>
                    <a:gd name="connsiteX47" fmla="*/ 5062 w 10100"/>
                    <a:gd name="connsiteY47" fmla="*/ 9531 h 10000"/>
                    <a:gd name="connsiteX48" fmla="*/ 4916 w 10100"/>
                    <a:gd name="connsiteY48" fmla="*/ 9555 h 10000"/>
                    <a:gd name="connsiteX49" fmla="*/ 4708 w 10100"/>
                    <a:gd name="connsiteY49" fmla="*/ 9578 h 10000"/>
                    <a:gd name="connsiteX50" fmla="*/ 4437 w 10100"/>
                    <a:gd name="connsiteY50" fmla="*/ 9625 h 10000"/>
                    <a:gd name="connsiteX51" fmla="*/ 4125 w 10100"/>
                    <a:gd name="connsiteY51" fmla="*/ 9660 h 10000"/>
                    <a:gd name="connsiteX52" fmla="*/ 3749 w 10100"/>
                    <a:gd name="connsiteY52" fmla="*/ 9719 h 10000"/>
                    <a:gd name="connsiteX53" fmla="*/ 3375 w 10100"/>
                    <a:gd name="connsiteY53" fmla="*/ 9765 h 10000"/>
                    <a:gd name="connsiteX54" fmla="*/ 2979 w 10100"/>
                    <a:gd name="connsiteY54" fmla="*/ 9812 h 10000"/>
                    <a:gd name="connsiteX55" fmla="*/ 2584 w 10100"/>
                    <a:gd name="connsiteY55" fmla="*/ 9870 h 10000"/>
                    <a:gd name="connsiteX56" fmla="*/ 2208 w 10100"/>
                    <a:gd name="connsiteY56" fmla="*/ 9906 h 10000"/>
                    <a:gd name="connsiteX57" fmla="*/ 1854 w 10100"/>
                    <a:gd name="connsiteY57" fmla="*/ 9953 h 10000"/>
                    <a:gd name="connsiteX58" fmla="*/ 1541 w 10100"/>
                    <a:gd name="connsiteY58" fmla="*/ 9975 h 10000"/>
                    <a:gd name="connsiteX59" fmla="*/ 1271 w 10100"/>
                    <a:gd name="connsiteY59" fmla="*/ 9989 h 10000"/>
                    <a:gd name="connsiteX60" fmla="*/ 1083 w 10100"/>
                    <a:gd name="connsiteY60" fmla="*/ 10000 h 10000"/>
                    <a:gd name="connsiteX61" fmla="*/ 1062 w 10100"/>
                    <a:gd name="connsiteY61" fmla="*/ 9975 h 10000"/>
                    <a:gd name="connsiteX62" fmla="*/ 1041 w 10100"/>
                    <a:gd name="connsiteY62" fmla="*/ 9896 h 10000"/>
                    <a:gd name="connsiteX63" fmla="*/ 938 w 10100"/>
                    <a:gd name="connsiteY63" fmla="*/ 9578 h 10000"/>
                    <a:gd name="connsiteX64" fmla="*/ 875 w 10100"/>
                    <a:gd name="connsiteY64" fmla="*/ 9355 h 10000"/>
                    <a:gd name="connsiteX65" fmla="*/ 791 w 10100"/>
                    <a:gd name="connsiteY65" fmla="*/ 9085 h 10000"/>
                    <a:gd name="connsiteX66" fmla="*/ 708 w 10100"/>
                    <a:gd name="connsiteY66" fmla="*/ 8781 h 10000"/>
                    <a:gd name="connsiteX67" fmla="*/ 625 w 10100"/>
                    <a:gd name="connsiteY67" fmla="*/ 8442 h 10000"/>
                    <a:gd name="connsiteX68" fmla="*/ 541 w 10100"/>
                    <a:gd name="connsiteY68" fmla="*/ 8078 h 10000"/>
                    <a:gd name="connsiteX69" fmla="*/ 438 w 10100"/>
                    <a:gd name="connsiteY69" fmla="*/ 7679 h 10000"/>
                    <a:gd name="connsiteX70" fmla="*/ 354 w 10100"/>
                    <a:gd name="connsiteY70" fmla="*/ 7257 h 10000"/>
                    <a:gd name="connsiteX71" fmla="*/ 271 w 10100"/>
                    <a:gd name="connsiteY71" fmla="*/ 6812 h 10000"/>
                    <a:gd name="connsiteX72" fmla="*/ 208 w 10100"/>
                    <a:gd name="connsiteY72" fmla="*/ 6353 h 10000"/>
                    <a:gd name="connsiteX73" fmla="*/ 146 w 10100"/>
                    <a:gd name="connsiteY73" fmla="*/ 5873 h 10000"/>
                    <a:gd name="connsiteX74" fmla="*/ 62 w 10100"/>
                    <a:gd name="connsiteY74" fmla="*/ 5380 h 10000"/>
                    <a:gd name="connsiteX75" fmla="*/ 0 w 10100"/>
                    <a:gd name="connsiteY75" fmla="*/ 4384 h 10000"/>
                    <a:gd name="connsiteX76" fmla="*/ 0 w 10100"/>
                    <a:gd name="connsiteY76" fmla="*/ 3740 h 10000"/>
                    <a:gd name="connsiteX77" fmla="*/ 0 w 10100"/>
                    <a:gd name="connsiteY77" fmla="*/ 3166 h 10000"/>
                    <a:gd name="connsiteX78" fmla="*/ 0 w 10100"/>
                    <a:gd name="connsiteY78" fmla="*/ 2648 h 10000"/>
                    <a:gd name="connsiteX79" fmla="*/ 21 w 10100"/>
                    <a:gd name="connsiteY79" fmla="*/ 2181 h 10000"/>
                    <a:gd name="connsiteX80" fmla="*/ 41 w 10100"/>
                    <a:gd name="connsiteY80" fmla="*/ 1771 h 10000"/>
                    <a:gd name="connsiteX81" fmla="*/ 62 w 10100"/>
                    <a:gd name="connsiteY81" fmla="*/ 1407 h 10000"/>
                    <a:gd name="connsiteX82" fmla="*/ 104 w 10100"/>
                    <a:gd name="connsiteY82" fmla="*/ 1090 h 10000"/>
                    <a:gd name="connsiteX83" fmla="*/ 146 w 10100"/>
                    <a:gd name="connsiteY83" fmla="*/ 833 h 10000"/>
                    <a:gd name="connsiteX84" fmla="*/ 167 w 10100"/>
                    <a:gd name="connsiteY84" fmla="*/ 622 h 10000"/>
                    <a:gd name="connsiteX85" fmla="*/ 208 w 10100"/>
                    <a:gd name="connsiteY85" fmla="*/ 457 h 10000"/>
                    <a:gd name="connsiteX86" fmla="*/ 229 w 10100"/>
                    <a:gd name="connsiteY86" fmla="*/ 340 h 10000"/>
                    <a:gd name="connsiteX87" fmla="*/ 250 w 10100"/>
                    <a:gd name="connsiteY87" fmla="*/ 282 h 10000"/>
                    <a:gd name="connsiteX88" fmla="*/ 250 w 10100"/>
                    <a:gd name="connsiteY88" fmla="*/ 247 h 10000"/>
                    <a:gd name="connsiteX89" fmla="*/ 2979 w 10100"/>
                    <a:gd name="connsiteY89" fmla="*/ 0 h 10000"/>
                    <a:gd name="connsiteX90" fmla="*/ 3020 w 10100"/>
                    <a:gd name="connsiteY90" fmla="*/ 23 h 10000"/>
                    <a:gd name="connsiteX91" fmla="*/ 3104 w 10100"/>
                    <a:gd name="connsiteY91" fmla="*/ 58 h 10000"/>
                    <a:gd name="connsiteX92" fmla="*/ 3250 w 10100"/>
                    <a:gd name="connsiteY92" fmla="*/ 129 h 10000"/>
                    <a:gd name="connsiteX93" fmla="*/ 3437 w 10100"/>
                    <a:gd name="connsiteY93" fmla="*/ 224 h 10000"/>
                    <a:gd name="connsiteX94" fmla="*/ 3687 w 10100"/>
                    <a:gd name="connsiteY94" fmla="*/ 340 h 10000"/>
                    <a:gd name="connsiteX95" fmla="*/ 3958 w 10100"/>
                    <a:gd name="connsiteY95" fmla="*/ 482 h 10000"/>
                    <a:gd name="connsiteX96" fmla="*/ 4229 w 10100"/>
                    <a:gd name="connsiteY96" fmla="*/ 634 h 10000"/>
                    <a:gd name="connsiteX97" fmla="*/ 4563 w 10100"/>
                    <a:gd name="connsiteY97" fmla="*/ 787 h 10000"/>
                    <a:gd name="connsiteX98" fmla="*/ 4875 w 10100"/>
                    <a:gd name="connsiteY98" fmla="*/ 973 h 10000"/>
                    <a:gd name="connsiteX99" fmla="*/ 5208 w 10100"/>
                    <a:gd name="connsiteY99" fmla="*/ 1161 h 10000"/>
                    <a:gd name="connsiteX100" fmla="*/ 5604 w 10100"/>
                    <a:gd name="connsiteY100" fmla="*/ 1278 h 10000"/>
                    <a:gd name="connsiteX0" fmla="*/ 5604 w 10067"/>
                    <a:gd name="connsiteY0" fmla="*/ 1278 h 10000"/>
                    <a:gd name="connsiteX1" fmla="*/ 10000 w 10067"/>
                    <a:gd name="connsiteY1" fmla="*/ 353 h 10000"/>
                    <a:gd name="connsiteX2" fmla="*/ 8250 w 10067"/>
                    <a:gd name="connsiteY2" fmla="*/ 3927 h 10000"/>
                    <a:gd name="connsiteX3" fmla="*/ 8021 w 10067"/>
                    <a:gd name="connsiteY3" fmla="*/ 4208 h 10000"/>
                    <a:gd name="connsiteX4" fmla="*/ 7771 w 10067"/>
                    <a:gd name="connsiteY4" fmla="*/ 4455 h 10000"/>
                    <a:gd name="connsiteX5" fmla="*/ 7541 w 10067"/>
                    <a:gd name="connsiteY5" fmla="*/ 4679 h 10000"/>
                    <a:gd name="connsiteX6" fmla="*/ 7291 w 10067"/>
                    <a:gd name="connsiteY6" fmla="*/ 4877 h 10000"/>
                    <a:gd name="connsiteX7" fmla="*/ 7041 w 10067"/>
                    <a:gd name="connsiteY7" fmla="*/ 5018 h 10000"/>
                    <a:gd name="connsiteX8" fmla="*/ 6771 w 10067"/>
                    <a:gd name="connsiteY8" fmla="*/ 5124 h 10000"/>
                    <a:gd name="connsiteX9" fmla="*/ 6500 w 10067"/>
                    <a:gd name="connsiteY9" fmla="*/ 5172 h 10000"/>
                    <a:gd name="connsiteX10" fmla="*/ 6292 w 10067"/>
                    <a:gd name="connsiteY10" fmla="*/ 5172 h 10000"/>
                    <a:gd name="connsiteX11" fmla="*/ 6062 w 10067"/>
                    <a:gd name="connsiteY11" fmla="*/ 5135 h 10000"/>
                    <a:gd name="connsiteX12" fmla="*/ 5812 w 10067"/>
                    <a:gd name="connsiteY12" fmla="*/ 5064 h 10000"/>
                    <a:gd name="connsiteX13" fmla="*/ 5542 w 10067"/>
                    <a:gd name="connsiteY13" fmla="*/ 4983 h 10000"/>
                    <a:gd name="connsiteX14" fmla="*/ 5271 w 10067"/>
                    <a:gd name="connsiteY14" fmla="*/ 4877 h 10000"/>
                    <a:gd name="connsiteX15" fmla="*/ 4999 w 10067"/>
                    <a:gd name="connsiteY15" fmla="*/ 4760 h 10000"/>
                    <a:gd name="connsiteX16" fmla="*/ 4749 w 10067"/>
                    <a:gd name="connsiteY16" fmla="*/ 4643 h 10000"/>
                    <a:gd name="connsiteX17" fmla="*/ 4499 w 10067"/>
                    <a:gd name="connsiteY17" fmla="*/ 4526 h 10000"/>
                    <a:gd name="connsiteX18" fmla="*/ 4292 w 10067"/>
                    <a:gd name="connsiteY18" fmla="*/ 4420 h 10000"/>
                    <a:gd name="connsiteX19" fmla="*/ 4146 w 10067"/>
                    <a:gd name="connsiteY19" fmla="*/ 4314 h 10000"/>
                    <a:gd name="connsiteX20" fmla="*/ 4042 w 10067"/>
                    <a:gd name="connsiteY20" fmla="*/ 4245 h 10000"/>
                    <a:gd name="connsiteX21" fmla="*/ 3999 w 10067"/>
                    <a:gd name="connsiteY21" fmla="*/ 4185 h 10000"/>
                    <a:gd name="connsiteX22" fmla="*/ 3999 w 10067"/>
                    <a:gd name="connsiteY22" fmla="*/ 4220 h 10000"/>
                    <a:gd name="connsiteX23" fmla="*/ 4020 w 10067"/>
                    <a:gd name="connsiteY23" fmla="*/ 4304 h 10000"/>
                    <a:gd name="connsiteX24" fmla="*/ 4042 w 10067"/>
                    <a:gd name="connsiteY24" fmla="*/ 4431 h 10000"/>
                    <a:gd name="connsiteX25" fmla="*/ 4083 w 10067"/>
                    <a:gd name="connsiteY25" fmla="*/ 4607 h 10000"/>
                    <a:gd name="connsiteX26" fmla="*/ 4146 w 10067"/>
                    <a:gd name="connsiteY26" fmla="*/ 4817 h 10000"/>
                    <a:gd name="connsiteX27" fmla="*/ 4208 w 10067"/>
                    <a:gd name="connsiteY27" fmla="*/ 5064 h 10000"/>
                    <a:gd name="connsiteX28" fmla="*/ 4271 w 10067"/>
                    <a:gd name="connsiteY28" fmla="*/ 5346 h 10000"/>
                    <a:gd name="connsiteX29" fmla="*/ 4354 w 10067"/>
                    <a:gd name="connsiteY29" fmla="*/ 5663 h 10000"/>
                    <a:gd name="connsiteX30" fmla="*/ 4416 w 10067"/>
                    <a:gd name="connsiteY30" fmla="*/ 5991 h 10000"/>
                    <a:gd name="connsiteX31" fmla="*/ 4499 w 10067"/>
                    <a:gd name="connsiteY31" fmla="*/ 6343 h 10000"/>
                    <a:gd name="connsiteX32" fmla="*/ 4604 w 10067"/>
                    <a:gd name="connsiteY32" fmla="*/ 6704 h 10000"/>
                    <a:gd name="connsiteX33" fmla="*/ 4666 w 10067"/>
                    <a:gd name="connsiteY33" fmla="*/ 6986 h 10000"/>
                    <a:gd name="connsiteX34" fmla="*/ 4749 w 10067"/>
                    <a:gd name="connsiteY34" fmla="*/ 7268 h 10000"/>
                    <a:gd name="connsiteX35" fmla="*/ 4813 w 10067"/>
                    <a:gd name="connsiteY35" fmla="*/ 7562 h 10000"/>
                    <a:gd name="connsiteX36" fmla="*/ 4854 w 10067"/>
                    <a:gd name="connsiteY36" fmla="*/ 7854 h 10000"/>
                    <a:gd name="connsiteX37" fmla="*/ 4896 w 10067"/>
                    <a:gd name="connsiteY37" fmla="*/ 8136 h 10000"/>
                    <a:gd name="connsiteX38" fmla="*/ 4958 w 10067"/>
                    <a:gd name="connsiteY38" fmla="*/ 8418 h 10000"/>
                    <a:gd name="connsiteX39" fmla="*/ 4999 w 10067"/>
                    <a:gd name="connsiteY39" fmla="*/ 8676 h 10000"/>
                    <a:gd name="connsiteX40" fmla="*/ 5021 w 10067"/>
                    <a:gd name="connsiteY40" fmla="*/ 8911 h 10000"/>
                    <a:gd name="connsiteX41" fmla="*/ 5062 w 10067"/>
                    <a:gd name="connsiteY41" fmla="*/ 9110 h 10000"/>
                    <a:gd name="connsiteX42" fmla="*/ 5083 w 10067"/>
                    <a:gd name="connsiteY42" fmla="*/ 9285 h 10000"/>
                    <a:gd name="connsiteX43" fmla="*/ 5083 w 10067"/>
                    <a:gd name="connsiteY43" fmla="*/ 9414 h 10000"/>
                    <a:gd name="connsiteX44" fmla="*/ 5104 w 10067"/>
                    <a:gd name="connsiteY44" fmla="*/ 9497 h 10000"/>
                    <a:gd name="connsiteX45" fmla="*/ 5104 w 10067"/>
                    <a:gd name="connsiteY45" fmla="*/ 9531 h 10000"/>
                    <a:gd name="connsiteX46" fmla="*/ 5062 w 10067"/>
                    <a:gd name="connsiteY46" fmla="*/ 9531 h 10000"/>
                    <a:gd name="connsiteX47" fmla="*/ 4916 w 10067"/>
                    <a:gd name="connsiteY47" fmla="*/ 9555 h 10000"/>
                    <a:gd name="connsiteX48" fmla="*/ 4708 w 10067"/>
                    <a:gd name="connsiteY48" fmla="*/ 9578 h 10000"/>
                    <a:gd name="connsiteX49" fmla="*/ 4437 w 10067"/>
                    <a:gd name="connsiteY49" fmla="*/ 9625 h 10000"/>
                    <a:gd name="connsiteX50" fmla="*/ 4125 w 10067"/>
                    <a:gd name="connsiteY50" fmla="*/ 9660 h 10000"/>
                    <a:gd name="connsiteX51" fmla="*/ 3749 w 10067"/>
                    <a:gd name="connsiteY51" fmla="*/ 9719 h 10000"/>
                    <a:gd name="connsiteX52" fmla="*/ 3375 w 10067"/>
                    <a:gd name="connsiteY52" fmla="*/ 9765 h 10000"/>
                    <a:gd name="connsiteX53" fmla="*/ 2979 w 10067"/>
                    <a:gd name="connsiteY53" fmla="*/ 9812 h 10000"/>
                    <a:gd name="connsiteX54" fmla="*/ 2584 w 10067"/>
                    <a:gd name="connsiteY54" fmla="*/ 9870 h 10000"/>
                    <a:gd name="connsiteX55" fmla="*/ 2208 w 10067"/>
                    <a:gd name="connsiteY55" fmla="*/ 9906 h 10000"/>
                    <a:gd name="connsiteX56" fmla="*/ 1854 w 10067"/>
                    <a:gd name="connsiteY56" fmla="*/ 9953 h 10000"/>
                    <a:gd name="connsiteX57" fmla="*/ 1541 w 10067"/>
                    <a:gd name="connsiteY57" fmla="*/ 9975 h 10000"/>
                    <a:gd name="connsiteX58" fmla="*/ 1271 w 10067"/>
                    <a:gd name="connsiteY58" fmla="*/ 9989 h 10000"/>
                    <a:gd name="connsiteX59" fmla="*/ 1083 w 10067"/>
                    <a:gd name="connsiteY59" fmla="*/ 10000 h 10000"/>
                    <a:gd name="connsiteX60" fmla="*/ 1062 w 10067"/>
                    <a:gd name="connsiteY60" fmla="*/ 9975 h 10000"/>
                    <a:gd name="connsiteX61" fmla="*/ 1041 w 10067"/>
                    <a:gd name="connsiteY61" fmla="*/ 9896 h 10000"/>
                    <a:gd name="connsiteX62" fmla="*/ 938 w 10067"/>
                    <a:gd name="connsiteY62" fmla="*/ 9578 h 10000"/>
                    <a:gd name="connsiteX63" fmla="*/ 875 w 10067"/>
                    <a:gd name="connsiteY63" fmla="*/ 9355 h 10000"/>
                    <a:gd name="connsiteX64" fmla="*/ 791 w 10067"/>
                    <a:gd name="connsiteY64" fmla="*/ 9085 h 10000"/>
                    <a:gd name="connsiteX65" fmla="*/ 708 w 10067"/>
                    <a:gd name="connsiteY65" fmla="*/ 8781 h 10000"/>
                    <a:gd name="connsiteX66" fmla="*/ 625 w 10067"/>
                    <a:gd name="connsiteY66" fmla="*/ 8442 h 10000"/>
                    <a:gd name="connsiteX67" fmla="*/ 541 w 10067"/>
                    <a:gd name="connsiteY67" fmla="*/ 8078 h 10000"/>
                    <a:gd name="connsiteX68" fmla="*/ 438 w 10067"/>
                    <a:gd name="connsiteY68" fmla="*/ 7679 h 10000"/>
                    <a:gd name="connsiteX69" fmla="*/ 354 w 10067"/>
                    <a:gd name="connsiteY69" fmla="*/ 7257 h 10000"/>
                    <a:gd name="connsiteX70" fmla="*/ 271 w 10067"/>
                    <a:gd name="connsiteY70" fmla="*/ 6812 h 10000"/>
                    <a:gd name="connsiteX71" fmla="*/ 208 w 10067"/>
                    <a:gd name="connsiteY71" fmla="*/ 6353 h 10000"/>
                    <a:gd name="connsiteX72" fmla="*/ 146 w 10067"/>
                    <a:gd name="connsiteY72" fmla="*/ 5873 h 10000"/>
                    <a:gd name="connsiteX73" fmla="*/ 62 w 10067"/>
                    <a:gd name="connsiteY73" fmla="*/ 5380 h 10000"/>
                    <a:gd name="connsiteX74" fmla="*/ 0 w 10067"/>
                    <a:gd name="connsiteY74" fmla="*/ 4384 h 10000"/>
                    <a:gd name="connsiteX75" fmla="*/ 0 w 10067"/>
                    <a:gd name="connsiteY75" fmla="*/ 3740 h 10000"/>
                    <a:gd name="connsiteX76" fmla="*/ 0 w 10067"/>
                    <a:gd name="connsiteY76" fmla="*/ 3166 h 10000"/>
                    <a:gd name="connsiteX77" fmla="*/ 0 w 10067"/>
                    <a:gd name="connsiteY77" fmla="*/ 2648 h 10000"/>
                    <a:gd name="connsiteX78" fmla="*/ 21 w 10067"/>
                    <a:gd name="connsiteY78" fmla="*/ 2181 h 10000"/>
                    <a:gd name="connsiteX79" fmla="*/ 41 w 10067"/>
                    <a:gd name="connsiteY79" fmla="*/ 1771 h 10000"/>
                    <a:gd name="connsiteX80" fmla="*/ 62 w 10067"/>
                    <a:gd name="connsiteY80" fmla="*/ 1407 h 10000"/>
                    <a:gd name="connsiteX81" fmla="*/ 104 w 10067"/>
                    <a:gd name="connsiteY81" fmla="*/ 1090 h 10000"/>
                    <a:gd name="connsiteX82" fmla="*/ 146 w 10067"/>
                    <a:gd name="connsiteY82" fmla="*/ 833 h 10000"/>
                    <a:gd name="connsiteX83" fmla="*/ 167 w 10067"/>
                    <a:gd name="connsiteY83" fmla="*/ 622 h 10000"/>
                    <a:gd name="connsiteX84" fmla="*/ 208 w 10067"/>
                    <a:gd name="connsiteY84" fmla="*/ 457 h 10000"/>
                    <a:gd name="connsiteX85" fmla="*/ 229 w 10067"/>
                    <a:gd name="connsiteY85" fmla="*/ 340 h 10000"/>
                    <a:gd name="connsiteX86" fmla="*/ 250 w 10067"/>
                    <a:gd name="connsiteY86" fmla="*/ 282 h 10000"/>
                    <a:gd name="connsiteX87" fmla="*/ 250 w 10067"/>
                    <a:gd name="connsiteY87" fmla="*/ 247 h 10000"/>
                    <a:gd name="connsiteX88" fmla="*/ 2979 w 10067"/>
                    <a:gd name="connsiteY88" fmla="*/ 0 h 10000"/>
                    <a:gd name="connsiteX89" fmla="*/ 3020 w 10067"/>
                    <a:gd name="connsiteY89" fmla="*/ 23 h 10000"/>
                    <a:gd name="connsiteX90" fmla="*/ 3104 w 10067"/>
                    <a:gd name="connsiteY90" fmla="*/ 58 h 10000"/>
                    <a:gd name="connsiteX91" fmla="*/ 3250 w 10067"/>
                    <a:gd name="connsiteY91" fmla="*/ 129 h 10000"/>
                    <a:gd name="connsiteX92" fmla="*/ 3437 w 10067"/>
                    <a:gd name="connsiteY92" fmla="*/ 224 h 10000"/>
                    <a:gd name="connsiteX93" fmla="*/ 3687 w 10067"/>
                    <a:gd name="connsiteY93" fmla="*/ 340 h 10000"/>
                    <a:gd name="connsiteX94" fmla="*/ 3958 w 10067"/>
                    <a:gd name="connsiteY94" fmla="*/ 482 h 10000"/>
                    <a:gd name="connsiteX95" fmla="*/ 4229 w 10067"/>
                    <a:gd name="connsiteY95" fmla="*/ 634 h 10000"/>
                    <a:gd name="connsiteX96" fmla="*/ 4563 w 10067"/>
                    <a:gd name="connsiteY96" fmla="*/ 787 h 10000"/>
                    <a:gd name="connsiteX97" fmla="*/ 4875 w 10067"/>
                    <a:gd name="connsiteY97" fmla="*/ 973 h 10000"/>
                    <a:gd name="connsiteX98" fmla="*/ 5208 w 10067"/>
                    <a:gd name="connsiteY98" fmla="*/ 1161 h 10000"/>
                    <a:gd name="connsiteX99" fmla="*/ 5604 w 10067"/>
                    <a:gd name="connsiteY99" fmla="*/ 1278 h 10000"/>
                    <a:gd name="connsiteX0" fmla="*/ 5604 w 10053"/>
                    <a:gd name="connsiteY0" fmla="*/ 1278 h 10000"/>
                    <a:gd name="connsiteX1" fmla="*/ 10000 w 10053"/>
                    <a:gd name="connsiteY1" fmla="*/ 353 h 10000"/>
                    <a:gd name="connsiteX2" fmla="*/ 8021 w 10053"/>
                    <a:gd name="connsiteY2" fmla="*/ 4208 h 10000"/>
                    <a:gd name="connsiteX3" fmla="*/ 7771 w 10053"/>
                    <a:gd name="connsiteY3" fmla="*/ 4455 h 10000"/>
                    <a:gd name="connsiteX4" fmla="*/ 7541 w 10053"/>
                    <a:gd name="connsiteY4" fmla="*/ 4679 h 10000"/>
                    <a:gd name="connsiteX5" fmla="*/ 7291 w 10053"/>
                    <a:gd name="connsiteY5" fmla="*/ 4877 h 10000"/>
                    <a:gd name="connsiteX6" fmla="*/ 7041 w 10053"/>
                    <a:gd name="connsiteY6" fmla="*/ 5018 h 10000"/>
                    <a:gd name="connsiteX7" fmla="*/ 6771 w 10053"/>
                    <a:gd name="connsiteY7" fmla="*/ 5124 h 10000"/>
                    <a:gd name="connsiteX8" fmla="*/ 6500 w 10053"/>
                    <a:gd name="connsiteY8" fmla="*/ 5172 h 10000"/>
                    <a:gd name="connsiteX9" fmla="*/ 6292 w 10053"/>
                    <a:gd name="connsiteY9" fmla="*/ 5172 h 10000"/>
                    <a:gd name="connsiteX10" fmla="*/ 6062 w 10053"/>
                    <a:gd name="connsiteY10" fmla="*/ 5135 h 10000"/>
                    <a:gd name="connsiteX11" fmla="*/ 5812 w 10053"/>
                    <a:gd name="connsiteY11" fmla="*/ 5064 h 10000"/>
                    <a:gd name="connsiteX12" fmla="*/ 5542 w 10053"/>
                    <a:gd name="connsiteY12" fmla="*/ 4983 h 10000"/>
                    <a:gd name="connsiteX13" fmla="*/ 5271 w 10053"/>
                    <a:gd name="connsiteY13" fmla="*/ 4877 h 10000"/>
                    <a:gd name="connsiteX14" fmla="*/ 4999 w 10053"/>
                    <a:gd name="connsiteY14" fmla="*/ 4760 h 10000"/>
                    <a:gd name="connsiteX15" fmla="*/ 4749 w 10053"/>
                    <a:gd name="connsiteY15" fmla="*/ 4643 h 10000"/>
                    <a:gd name="connsiteX16" fmla="*/ 4499 w 10053"/>
                    <a:gd name="connsiteY16" fmla="*/ 4526 h 10000"/>
                    <a:gd name="connsiteX17" fmla="*/ 4292 w 10053"/>
                    <a:gd name="connsiteY17" fmla="*/ 4420 h 10000"/>
                    <a:gd name="connsiteX18" fmla="*/ 4146 w 10053"/>
                    <a:gd name="connsiteY18" fmla="*/ 4314 h 10000"/>
                    <a:gd name="connsiteX19" fmla="*/ 4042 w 10053"/>
                    <a:gd name="connsiteY19" fmla="*/ 4245 h 10000"/>
                    <a:gd name="connsiteX20" fmla="*/ 3999 w 10053"/>
                    <a:gd name="connsiteY20" fmla="*/ 4185 h 10000"/>
                    <a:gd name="connsiteX21" fmla="*/ 3999 w 10053"/>
                    <a:gd name="connsiteY21" fmla="*/ 4220 h 10000"/>
                    <a:gd name="connsiteX22" fmla="*/ 4020 w 10053"/>
                    <a:gd name="connsiteY22" fmla="*/ 4304 h 10000"/>
                    <a:gd name="connsiteX23" fmla="*/ 4042 w 10053"/>
                    <a:gd name="connsiteY23" fmla="*/ 4431 h 10000"/>
                    <a:gd name="connsiteX24" fmla="*/ 4083 w 10053"/>
                    <a:gd name="connsiteY24" fmla="*/ 4607 h 10000"/>
                    <a:gd name="connsiteX25" fmla="*/ 4146 w 10053"/>
                    <a:gd name="connsiteY25" fmla="*/ 4817 h 10000"/>
                    <a:gd name="connsiteX26" fmla="*/ 4208 w 10053"/>
                    <a:gd name="connsiteY26" fmla="*/ 5064 h 10000"/>
                    <a:gd name="connsiteX27" fmla="*/ 4271 w 10053"/>
                    <a:gd name="connsiteY27" fmla="*/ 5346 h 10000"/>
                    <a:gd name="connsiteX28" fmla="*/ 4354 w 10053"/>
                    <a:gd name="connsiteY28" fmla="*/ 5663 h 10000"/>
                    <a:gd name="connsiteX29" fmla="*/ 4416 w 10053"/>
                    <a:gd name="connsiteY29" fmla="*/ 5991 h 10000"/>
                    <a:gd name="connsiteX30" fmla="*/ 4499 w 10053"/>
                    <a:gd name="connsiteY30" fmla="*/ 6343 h 10000"/>
                    <a:gd name="connsiteX31" fmla="*/ 4604 w 10053"/>
                    <a:gd name="connsiteY31" fmla="*/ 6704 h 10000"/>
                    <a:gd name="connsiteX32" fmla="*/ 4666 w 10053"/>
                    <a:gd name="connsiteY32" fmla="*/ 6986 h 10000"/>
                    <a:gd name="connsiteX33" fmla="*/ 4749 w 10053"/>
                    <a:gd name="connsiteY33" fmla="*/ 7268 h 10000"/>
                    <a:gd name="connsiteX34" fmla="*/ 4813 w 10053"/>
                    <a:gd name="connsiteY34" fmla="*/ 7562 h 10000"/>
                    <a:gd name="connsiteX35" fmla="*/ 4854 w 10053"/>
                    <a:gd name="connsiteY35" fmla="*/ 7854 h 10000"/>
                    <a:gd name="connsiteX36" fmla="*/ 4896 w 10053"/>
                    <a:gd name="connsiteY36" fmla="*/ 8136 h 10000"/>
                    <a:gd name="connsiteX37" fmla="*/ 4958 w 10053"/>
                    <a:gd name="connsiteY37" fmla="*/ 8418 h 10000"/>
                    <a:gd name="connsiteX38" fmla="*/ 4999 w 10053"/>
                    <a:gd name="connsiteY38" fmla="*/ 8676 h 10000"/>
                    <a:gd name="connsiteX39" fmla="*/ 5021 w 10053"/>
                    <a:gd name="connsiteY39" fmla="*/ 8911 h 10000"/>
                    <a:gd name="connsiteX40" fmla="*/ 5062 w 10053"/>
                    <a:gd name="connsiteY40" fmla="*/ 9110 h 10000"/>
                    <a:gd name="connsiteX41" fmla="*/ 5083 w 10053"/>
                    <a:gd name="connsiteY41" fmla="*/ 9285 h 10000"/>
                    <a:gd name="connsiteX42" fmla="*/ 5083 w 10053"/>
                    <a:gd name="connsiteY42" fmla="*/ 9414 h 10000"/>
                    <a:gd name="connsiteX43" fmla="*/ 5104 w 10053"/>
                    <a:gd name="connsiteY43" fmla="*/ 9497 h 10000"/>
                    <a:gd name="connsiteX44" fmla="*/ 5104 w 10053"/>
                    <a:gd name="connsiteY44" fmla="*/ 9531 h 10000"/>
                    <a:gd name="connsiteX45" fmla="*/ 5062 w 10053"/>
                    <a:gd name="connsiteY45" fmla="*/ 9531 h 10000"/>
                    <a:gd name="connsiteX46" fmla="*/ 4916 w 10053"/>
                    <a:gd name="connsiteY46" fmla="*/ 9555 h 10000"/>
                    <a:gd name="connsiteX47" fmla="*/ 4708 w 10053"/>
                    <a:gd name="connsiteY47" fmla="*/ 9578 h 10000"/>
                    <a:gd name="connsiteX48" fmla="*/ 4437 w 10053"/>
                    <a:gd name="connsiteY48" fmla="*/ 9625 h 10000"/>
                    <a:gd name="connsiteX49" fmla="*/ 4125 w 10053"/>
                    <a:gd name="connsiteY49" fmla="*/ 9660 h 10000"/>
                    <a:gd name="connsiteX50" fmla="*/ 3749 w 10053"/>
                    <a:gd name="connsiteY50" fmla="*/ 9719 h 10000"/>
                    <a:gd name="connsiteX51" fmla="*/ 3375 w 10053"/>
                    <a:gd name="connsiteY51" fmla="*/ 9765 h 10000"/>
                    <a:gd name="connsiteX52" fmla="*/ 2979 w 10053"/>
                    <a:gd name="connsiteY52" fmla="*/ 9812 h 10000"/>
                    <a:gd name="connsiteX53" fmla="*/ 2584 w 10053"/>
                    <a:gd name="connsiteY53" fmla="*/ 9870 h 10000"/>
                    <a:gd name="connsiteX54" fmla="*/ 2208 w 10053"/>
                    <a:gd name="connsiteY54" fmla="*/ 9906 h 10000"/>
                    <a:gd name="connsiteX55" fmla="*/ 1854 w 10053"/>
                    <a:gd name="connsiteY55" fmla="*/ 9953 h 10000"/>
                    <a:gd name="connsiteX56" fmla="*/ 1541 w 10053"/>
                    <a:gd name="connsiteY56" fmla="*/ 9975 h 10000"/>
                    <a:gd name="connsiteX57" fmla="*/ 1271 w 10053"/>
                    <a:gd name="connsiteY57" fmla="*/ 9989 h 10000"/>
                    <a:gd name="connsiteX58" fmla="*/ 1083 w 10053"/>
                    <a:gd name="connsiteY58" fmla="*/ 10000 h 10000"/>
                    <a:gd name="connsiteX59" fmla="*/ 1062 w 10053"/>
                    <a:gd name="connsiteY59" fmla="*/ 9975 h 10000"/>
                    <a:gd name="connsiteX60" fmla="*/ 1041 w 10053"/>
                    <a:gd name="connsiteY60" fmla="*/ 9896 h 10000"/>
                    <a:gd name="connsiteX61" fmla="*/ 938 w 10053"/>
                    <a:gd name="connsiteY61" fmla="*/ 9578 h 10000"/>
                    <a:gd name="connsiteX62" fmla="*/ 875 w 10053"/>
                    <a:gd name="connsiteY62" fmla="*/ 9355 h 10000"/>
                    <a:gd name="connsiteX63" fmla="*/ 791 w 10053"/>
                    <a:gd name="connsiteY63" fmla="*/ 9085 h 10000"/>
                    <a:gd name="connsiteX64" fmla="*/ 708 w 10053"/>
                    <a:gd name="connsiteY64" fmla="*/ 8781 h 10000"/>
                    <a:gd name="connsiteX65" fmla="*/ 625 w 10053"/>
                    <a:gd name="connsiteY65" fmla="*/ 8442 h 10000"/>
                    <a:gd name="connsiteX66" fmla="*/ 541 w 10053"/>
                    <a:gd name="connsiteY66" fmla="*/ 8078 h 10000"/>
                    <a:gd name="connsiteX67" fmla="*/ 438 w 10053"/>
                    <a:gd name="connsiteY67" fmla="*/ 7679 h 10000"/>
                    <a:gd name="connsiteX68" fmla="*/ 354 w 10053"/>
                    <a:gd name="connsiteY68" fmla="*/ 7257 h 10000"/>
                    <a:gd name="connsiteX69" fmla="*/ 271 w 10053"/>
                    <a:gd name="connsiteY69" fmla="*/ 6812 h 10000"/>
                    <a:gd name="connsiteX70" fmla="*/ 208 w 10053"/>
                    <a:gd name="connsiteY70" fmla="*/ 6353 h 10000"/>
                    <a:gd name="connsiteX71" fmla="*/ 146 w 10053"/>
                    <a:gd name="connsiteY71" fmla="*/ 5873 h 10000"/>
                    <a:gd name="connsiteX72" fmla="*/ 62 w 10053"/>
                    <a:gd name="connsiteY72" fmla="*/ 5380 h 10000"/>
                    <a:gd name="connsiteX73" fmla="*/ 0 w 10053"/>
                    <a:gd name="connsiteY73" fmla="*/ 4384 h 10000"/>
                    <a:gd name="connsiteX74" fmla="*/ 0 w 10053"/>
                    <a:gd name="connsiteY74" fmla="*/ 3740 h 10000"/>
                    <a:gd name="connsiteX75" fmla="*/ 0 w 10053"/>
                    <a:gd name="connsiteY75" fmla="*/ 3166 h 10000"/>
                    <a:gd name="connsiteX76" fmla="*/ 0 w 10053"/>
                    <a:gd name="connsiteY76" fmla="*/ 2648 h 10000"/>
                    <a:gd name="connsiteX77" fmla="*/ 21 w 10053"/>
                    <a:gd name="connsiteY77" fmla="*/ 2181 h 10000"/>
                    <a:gd name="connsiteX78" fmla="*/ 41 w 10053"/>
                    <a:gd name="connsiteY78" fmla="*/ 1771 h 10000"/>
                    <a:gd name="connsiteX79" fmla="*/ 62 w 10053"/>
                    <a:gd name="connsiteY79" fmla="*/ 1407 h 10000"/>
                    <a:gd name="connsiteX80" fmla="*/ 104 w 10053"/>
                    <a:gd name="connsiteY80" fmla="*/ 1090 h 10000"/>
                    <a:gd name="connsiteX81" fmla="*/ 146 w 10053"/>
                    <a:gd name="connsiteY81" fmla="*/ 833 h 10000"/>
                    <a:gd name="connsiteX82" fmla="*/ 167 w 10053"/>
                    <a:gd name="connsiteY82" fmla="*/ 622 h 10000"/>
                    <a:gd name="connsiteX83" fmla="*/ 208 w 10053"/>
                    <a:gd name="connsiteY83" fmla="*/ 457 h 10000"/>
                    <a:gd name="connsiteX84" fmla="*/ 229 w 10053"/>
                    <a:gd name="connsiteY84" fmla="*/ 340 h 10000"/>
                    <a:gd name="connsiteX85" fmla="*/ 250 w 10053"/>
                    <a:gd name="connsiteY85" fmla="*/ 282 h 10000"/>
                    <a:gd name="connsiteX86" fmla="*/ 250 w 10053"/>
                    <a:gd name="connsiteY86" fmla="*/ 247 h 10000"/>
                    <a:gd name="connsiteX87" fmla="*/ 2979 w 10053"/>
                    <a:gd name="connsiteY87" fmla="*/ 0 h 10000"/>
                    <a:gd name="connsiteX88" fmla="*/ 3020 w 10053"/>
                    <a:gd name="connsiteY88" fmla="*/ 23 h 10000"/>
                    <a:gd name="connsiteX89" fmla="*/ 3104 w 10053"/>
                    <a:gd name="connsiteY89" fmla="*/ 58 h 10000"/>
                    <a:gd name="connsiteX90" fmla="*/ 3250 w 10053"/>
                    <a:gd name="connsiteY90" fmla="*/ 129 h 10000"/>
                    <a:gd name="connsiteX91" fmla="*/ 3437 w 10053"/>
                    <a:gd name="connsiteY91" fmla="*/ 224 h 10000"/>
                    <a:gd name="connsiteX92" fmla="*/ 3687 w 10053"/>
                    <a:gd name="connsiteY92" fmla="*/ 340 h 10000"/>
                    <a:gd name="connsiteX93" fmla="*/ 3958 w 10053"/>
                    <a:gd name="connsiteY93" fmla="*/ 482 h 10000"/>
                    <a:gd name="connsiteX94" fmla="*/ 4229 w 10053"/>
                    <a:gd name="connsiteY94" fmla="*/ 634 h 10000"/>
                    <a:gd name="connsiteX95" fmla="*/ 4563 w 10053"/>
                    <a:gd name="connsiteY95" fmla="*/ 787 h 10000"/>
                    <a:gd name="connsiteX96" fmla="*/ 4875 w 10053"/>
                    <a:gd name="connsiteY96" fmla="*/ 973 h 10000"/>
                    <a:gd name="connsiteX97" fmla="*/ 5208 w 10053"/>
                    <a:gd name="connsiteY97" fmla="*/ 1161 h 10000"/>
                    <a:gd name="connsiteX98" fmla="*/ 5604 w 10053"/>
                    <a:gd name="connsiteY98" fmla="*/ 1278 h 10000"/>
                    <a:gd name="connsiteX0" fmla="*/ 5604 w 10040"/>
                    <a:gd name="connsiteY0" fmla="*/ 1278 h 10000"/>
                    <a:gd name="connsiteX1" fmla="*/ 10000 w 10040"/>
                    <a:gd name="connsiteY1" fmla="*/ 353 h 10000"/>
                    <a:gd name="connsiteX2" fmla="*/ 7771 w 10040"/>
                    <a:gd name="connsiteY2" fmla="*/ 4455 h 10000"/>
                    <a:gd name="connsiteX3" fmla="*/ 7541 w 10040"/>
                    <a:gd name="connsiteY3" fmla="*/ 4679 h 10000"/>
                    <a:gd name="connsiteX4" fmla="*/ 7291 w 10040"/>
                    <a:gd name="connsiteY4" fmla="*/ 4877 h 10000"/>
                    <a:gd name="connsiteX5" fmla="*/ 7041 w 10040"/>
                    <a:gd name="connsiteY5" fmla="*/ 5018 h 10000"/>
                    <a:gd name="connsiteX6" fmla="*/ 6771 w 10040"/>
                    <a:gd name="connsiteY6" fmla="*/ 5124 h 10000"/>
                    <a:gd name="connsiteX7" fmla="*/ 6500 w 10040"/>
                    <a:gd name="connsiteY7" fmla="*/ 5172 h 10000"/>
                    <a:gd name="connsiteX8" fmla="*/ 6292 w 10040"/>
                    <a:gd name="connsiteY8" fmla="*/ 5172 h 10000"/>
                    <a:gd name="connsiteX9" fmla="*/ 6062 w 10040"/>
                    <a:gd name="connsiteY9" fmla="*/ 5135 h 10000"/>
                    <a:gd name="connsiteX10" fmla="*/ 5812 w 10040"/>
                    <a:gd name="connsiteY10" fmla="*/ 5064 h 10000"/>
                    <a:gd name="connsiteX11" fmla="*/ 5542 w 10040"/>
                    <a:gd name="connsiteY11" fmla="*/ 4983 h 10000"/>
                    <a:gd name="connsiteX12" fmla="*/ 5271 w 10040"/>
                    <a:gd name="connsiteY12" fmla="*/ 4877 h 10000"/>
                    <a:gd name="connsiteX13" fmla="*/ 4999 w 10040"/>
                    <a:gd name="connsiteY13" fmla="*/ 4760 h 10000"/>
                    <a:gd name="connsiteX14" fmla="*/ 4749 w 10040"/>
                    <a:gd name="connsiteY14" fmla="*/ 4643 h 10000"/>
                    <a:gd name="connsiteX15" fmla="*/ 4499 w 10040"/>
                    <a:gd name="connsiteY15" fmla="*/ 4526 h 10000"/>
                    <a:gd name="connsiteX16" fmla="*/ 4292 w 10040"/>
                    <a:gd name="connsiteY16" fmla="*/ 4420 h 10000"/>
                    <a:gd name="connsiteX17" fmla="*/ 4146 w 10040"/>
                    <a:gd name="connsiteY17" fmla="*/ 4314 h 10000"/>
                    <a:gd name="connsiteX18" fmla="*/ 4042 w 10040"/>
                    <a:gd name="connsiteY18" fmla="*/ 4245 h 10000"/>
                    <a:gd name="connsiteX19" fmla="*/ 3999 w 10040"/>
                    <a:gd name="connsiteY19" fmla="*/ 4185 h 10000"/>
                    <a:gd name="connsiteX20" fmla="*/ 3999 w 10040"/>
                    <a:gd name="connsiteY20" fmla="*/ 4220 h 10000"/>
                    <a:gd name="connsiteX21" fmla="*/ 4020 w 10040"/>
                    <a:gd name="connsiteY21" fmla="*/ 4304 h 10000"/>
                    <a:gd name="connsiteX22" fmla="*/ 4042 w 10040"/>
                    <a:gd name="connsiteY22" fmla="*/ 4431 h 10000"/>
                    <a:gd name="connsiteX23" fmla="*/ 4083 w 10040"/>
                    <a:gd name="connsiteY23" fmla="*/ 4607 h 10000"/>
                    <a:gd name="connsiteX24" fmla="*/ 4146 w 10040"/>
                    <a:gd name="connsiteY24" fmla="*/ 4817 h 10000"/>
                    <a:gd name="connsiteX25" fmla="*/ 4208 w 10040"/>
                    <a:gd name="connsiteY25" fmla="*/ 5064 h 10000"/>
                    <a:gd name="connsiteX26" fmla="*/ 4271 w 10040"/>
                    <a:gd name="connsiteY26" fmla="*/ 5346 h 10000"/>
                    <a:gd name="connsiteX27" fmla="*/ 4354 w 10040"/>
                    <a:gd name="connsiteY27" fmla="*/ 5663 h 10000"/>
                    <a:gd name="connsiteX28" fmla="*/ 4416 w 10040"/>
                    <a:gd name="connsiteY28" fmla="*/ 5991 h 10000"/>
                    <a:gd name="connsiteX29" fmla="*/ 4499 w 10040"/>
                    <a:gd name="connsiteY29" fmla="*/ 6343 h 10000"/>
                    <a:gd name="connsiteX30" fmla="*/ 4604 w 10040"/>
                    <a:gd name="connsiteY30" fmla="*/ 6704 h 10000"/>
                    <a:gd name="connsiteX31" fmla="*/ 4666 w 10040"/>
                    <a:gd name="connsiteY31" fmla="*/ 6986 h 10000"/>
                    <a:gd name="connsiteX32" fmla="*/ 4749 w 10040"/>
                    <a:gd name="connsiteY32" fmla="*/ 7268 h 10000"/>
                    <a:gd name="connsiteX33" fmla="*/ 4813 w 10040"/>
                    <a:gd name="connsiteY33" fmla="*/ 7562 h 10000"/>
                    <a:gd name="connsiteX34" fmla="*/ 4854 w 10040"/>
                    <a:gd name="connsiteY34" fmla="*/ 7854 h 10000"/>
                    <a:gd name="connsiteX35" fmla="*/ 4896 w 10040"/>
                    <a:gd name="connsiteY35" fmla="*/ 8136 h 10000"/>
                    <a:gd name="connsiteX36" fmla="*/ 4958 w 10040"/>
                    <a:gd name="connsiteY36" fmla="*/ 8418 h 10000"/>
                    <a:gd name="connsiteX37" fmla="*/ 4999 w 10040"/>
                    <a:gd name="connsiteY37" fmla="*/ 8676 h 10000"/>
                    <a:gd name="connsiteX38" fmla="*/ 5021 w 10040"/>
                    <a:gd name="connsiteY38" fmla="*/ 8911 h 10000"/>
                    <a:gd name="connsiteX39" fmla="*/ 5062 w 10040"/>
                    <a:gd name="connsiteY39" fmla="*/ 9110 h 10000"/>
                    <a:gd name="connsiteX40" fmla="*/ 5083 w 10040"/>
                    <a:gd name="connsiteY40" fmla="*/ 9285 h 10000"/>
                    <a:gd name="connsiteX41" fmla="*/ 5083 w 10040"/>
                    <a:gd name="connsiteY41" fmla="*/ 9414 h 10000"/>
                    <a:gd name="connsiteX42" fmla="*/ 5104 w 10040"/>
                    <a:gd name="connsiteY42" fmla="*/ 9497 h 10000"/>
                    <a:gd name="connsiteX43" fmla="*/ 5104 w 10040"/>
                    <a:gd name="connsiteY43" fmla="*/ 9531 h 10000"/>
                    <a:gd name="connsiteX44" fmla="*/ 5062 w 10040"/>
                    <a:gd name="connsiteY44" fmla="*/ 9531 h 10000"/>
                    <a:gd name="connsiteX45" fmla="*/ 4916 w 10040"/>
                    <a:gd name="connsiteY45" fmla="*/ 9555 h 10000"/>
                    <a:gd name="connsiteX46" fmla="*/ 4708 w 10040"/>
                    <a:gd name="connsiteY46" fmla="*/ 9578 h 10000"/>
                    <a:gd name="connsiteX47" fmla="*/ 4437 w 10040"/>
                    <a:gd name="connsiteY47" fmla="*/ 9625 h 10000"/>
                    <a:gd name="connsiteX48" fmla="*/ 4125 w 10040"/>
                    <a:gd name="connsiteY48" fmla="*/ 9660 h 10000"/>
                    <a:gd name="connsiteX49" fmla="*/ 3749 w 10040"/>
                    <a:gd name="connsiteY49" fmla="*/ 9719 h 10000"/>
                    <a:gd name="connsiteX50" fmla="*/ 3375 w 10040"/>
                    <a:gd name="connsiteY50" fmla="*/ 9765 h 10000"/>
                    <a:gd name="connsiteX51" fmla="*/ 2979 w 10040"/>
                    <a:gd name="connsiteY51" fmla="*/ 9812 h 10000"/>
                    <a:gd name="connsiteX52" fmla="*/ 2584 w 10040"/>
                    <a:gd name="connsiteY52" fmla="*/ 9870 h 10000"/>
                    <a:gd name="connsiteX53" fmla="*/ 2208 w 10040"/>
                    <a:gd name="connsiteY53" fmla="*/ 9906 h 10000"/>
                    <a:gd name="connsiteX54" fmla="*/ 1854 w 10040"/>
                    <a:gd name="connsiteY54" fmla="*/ 9953 h 10000"/>
                    <a:gd name="connsiteX55" fmla="*/ 1541 w 10040"/>
                    <a:gd name="connsiteY55" fmla="*/ 9975 h 10000"/>
                    <a:gd name="connsiteX56" fmla="*/ 1271 w 10040"/>
                    <a:gd name="connsiteY56" fmla="*/ 9989 h 10000"/>
                    <a:gd name="connsiteX57" fmla="*/ 1083 w 10040"/>
                    <a:gd name="connsiteY57" fmla="*/ 10000 h 10000"/>
                    <a:gd name="connsiteX58" fmla="*/ 1062 w 10040"/>
                    <a:gd name="connsiteY58" fmla="*/ 9975 h 10000"/>
                    <a:gd name="connsiteX59" fmla="*/ 1041 w 10040"/>
                    <a:gd name="connsiteY59" fmla="*/ 9896 h 10000"/>
                    <a:gd name="connsiteX60" fmla="*/ 938 w 10040"/>
                    <a:gd name="connsiteY60" fmla="*/ 9578 h 10000"/>
                    <a:gd name="connsiteX61" fmla="*/ 875 w 10040"/>
                    <a:gd name="connsiteY61" fmla="*/ 9355 h 10000"/>
                    <a:gd name="connsiteX62" fmla="*/ 791 w 10040"/>
                    <a:gd name="connsiteY62" fmla="*/ 9085 h 10000"/>
                    <a:gd name="connsiteX63" fmla="*/ 708 w 10040"/>
                    <a:gd name="connsiteY63" fmla="*/ 8781 h 10000"/>
                    <a:gd name="connsiteX64" fmla="*/ 625 w 10040"/>
                    <a:gd name="connsiteY64" fmla="*/ 8442 h 10000"/>
                    <a:gd name="connsiteX65" fmla="*/ 541 w 10040"/>
                    <a:gd name="connsiteY65" fmla="*/ 8078 h 10000"/>
                    <a:gd name="connsiteX66" fmla="*/ 438 w 10040"/>
                    <a:gd name="connsiteY66" fmla="*/ 7679 h 10000"/>
                    <a:gd name="connsiteX67" fmla="*/ 354 w 10040"/>
                    <a:gd name="connsiteY67" fmla="*/ 7257 h 10000"/>
                    <a:gd name="connsiteX68" fmla="*/ 271 w 10040"/>
                    <a:gd name="connsiteY68" fmla="*/ 6812 h 10000"/>
                    <a:gd name="connsiteX69" fmla="*/ 208 w 10040"/>
                    <a:gd name="connsiteY69" fmla="*/ 6353 h 10000"/>
                    <a:gd name="connsiteX70" fmla="*/ 146 w 10040"/>
                    <a:gd name="connsiteY70" fmla="*/ 5873 h 10000"/>
                    <a:gd name="connsiteX71" fmla="*/ 62 w 10040"/>
                    <a:gd name="connsiteY71" fmla="*/ 5380 h 10000"/>
                    <a:gd name="connsiteX72" fmla="*/ 0 w 10040"/>
                    <a:gd name="connsiteY72" fmla="*/ 4384 h 10000"/>
                    <a:gd name="connsiteX73" fmla="*/ 0 w 10040"/>
                    <a:gd name="connsiteY73" fmla="*/ 3740 h 10000"/>
                    <a:gd name="connsiteX74" fmla="*/ 0 w 10040"/>
                    <a:gd name="connsiteY74" fmla="*/ 3166 h 10000"/>
                    <a:gd name="connsiteX75" fmla="*/ 0 w 10040"/>
                    <a:gd name="connsiteY75" fmla="*/ 2648 h 10000"/>
                    <a:gd name="connsiteX76" fmla="*/ 21 w 10040"/>
                    <a:gd name="connsiteY76" fmla="*/ 2181 h 10000"/>
                    <a:gd name="connsiteX77" fmla="*/ 41 w 10040"/>
                    <a:gd name="connsiteY77" fmla="*/ 1771 h 10000"/>
                    <a:gd name="connsiteX78" fmla="*/ 62 w 10040"/>
                    <a:gd name="connsiteY78" fmla="*/ 1407 h 10000"/>
                    <a:gd name="connsiteX79" fmla="*/ 104 w 10040"/>
                    <a:gd name="connsiteY79" fmla="*/ 1090 h 10000"/>
                    <a:gd name="connsiteX80" fmla="*/ 146 w 10040"/>
                    <a:gd name="connsiteY80" fmla="*/ 833 h 10000"/>
                    <a:gd name="connsiteX81" fmla="*/ 167 w 10040"/>
                    <a:gd name="connsiteY81" fmla="*/ 622 h 10000"/>
                    <a:gd name="connsiteX82" fmla="*/ 208 w 10040"/>
                    <a:gd name="connsiteY82" fmla="*/ 457 h 10000"/>
                    <a:gd name="connsiteX83" fmla="*/ 229 w 10040"/>
                    <a:gd name="connsiteY83" fmla="*/ 340 h 10000"/>
                    <a:gd name="connsiteX84" fmla="*/ 250 w 10040"/>
                    <a:gd name="connsiteY84" fmla="*/ 282 h 10000"/>
                    <a:gd name="connsiteX85" fmla="*/ 250 w 10040"/>
                    <a:gd name="connsiteY85" fmla="*/ 247 h 10000"/>
                    <a:gd name="connsiteX86" fmla="*/ 2979 w 10040"/>
                    <a:gd name="connsiteY86" fmla="*/ 0 h 10000"/>
                    <a:gd name="connsiteX87" fmla="*/ 3020 w 10040"/>
                    <a:gd name="connsiteY87" fmla="*/ 23 h 10000"/>
                    <a:gd name="connsiteX88" fmla="*/ 3104 w 10040"/>
                    <a:gd name="connsiteY88" fmla="*/ 58 h 10000"/>
                    <a:gd name="connsiteX89" fmla="*/ 3250 w 10040"/>
                    <a:gd name="connsiteY89" fmla="*/ 129 h 10000"/>
                    <a:gd name="connsiteX90" fmla="*/ 3437 w 10040"/>
                    <a:gd name="connsiteY90" fmla="*/ 224 h 10000"/>
                    <a:gd name="connsiteX91" fmla="*/ 3687 w 10040"/>
                    <a:gd name="connsiteY91" fmla="*/ 340 h 10000"/>
                    <a:gd name="connsiteX92" fmla="*/ 3958 w 10040"/>
                    <a:gd name="connsiteY92" fmla="*/ 482 h 10000"/>
                    <a:gd name="connsiteX93" fmla="*/ 4229 w 10040"/>
                    <a:gd name="connsiteY93" fmla="*/ 634 h 10000"/>
                    <a:gd name="connsiteX94" fmla="*/ 4563 w 10040"/>
                    <a:gd name="connsiteY94" fmla="*/ 787 h 10000"/>
                    <a:gd name="connsiteX95" fmla="*/ 4875 w 10040"/>
                    <a:gd name="connsiteY95" fmla="*/ 973 h 10000"/>
                    <a:gd name="connsiteX96" fmla="*/ 5208 w 10040"/>
                    <a:gd name="connsiteY96" fmla="*/ 1161 h 10000"/>
                    <a:gd name="connsiteX97" fmla="*/ 5604 w 10040"/>
                    <a:gd name="connsiteY97" fmla="*/ 1278 h 10000"/>
                    <a:gd name="connsiteX0" fmla="*/ 5604 w 10039"/>
                    <a:gd name="connsiteY0" fmla="*/ 1278 h 10000"/>
                    <a:gd name="connsiteX1" fmla="*/ 10000 w 10039"/>
                    <a:gd name="connsiteY1" fmla="*/ 353 h 10000"/>
                    <a:gd name="connsiteX2" fmla="*/ 7771 w 10039"/>
                    <a:gd name="connsiteY2" fmla="*/ 4455 h 10000"/>
                    <a:gd name="connsiteX3" fmla="*/ 7717 w 10039"/>
                    <a:gd name="connsiteY3" fmla="*/ 4603 h 10000"/>
                    <a:gd name="connsiteX4" fmla="*/ 7541 w 10039"/>
                    <a:gd name="connsiteY4" fmla="*/ 4679 h 10000"/>
                    <a:gd name="connsiteX5" fmla="*/ 7291 w 10039"/>
                    <a:gd name="connsiteY5" fmla="*/ 4877 h 10000"/>
                    <a:gd name="connsiteX6" fmla="*/ 7041 w 10039"/>
                    <a:gd name="connsiteY6" fmla="*/ 5018 h 10000"/>
                    <a:gd name="connsiteX7" fmla="*/ 6771 w 10039"/>
                    <a:gd name="connsiteY7" fmla="*/ 5124 h 10000"/>
                    <a:gd name="connsiteX8" fmla="*/ 6500 w 10039"/>
                    <a:gd name="connsiteY8" fmla="*/ 5172 h 10000"/>
                    <a:gd name="connsiteX9" fmla="*/ 6292 w 10039"/>
                    <a:gd name="connsiteY9" fmla="*/ 5172 h 10000"/>
                    <a:gd name="connsiteX10" fmla="*/ 6062 w 10039"/>
                    <a:gd name="connsiteY10" fmla="*/ 5135 h 10000"/>
                    <a:gd name="connsiteX11" fmla="*/ 5812 w 10039"/>
                    <a:gd name="connsiteY11" fmla="*/ 5064 h 10000"/>
                    <a:gd name="connsiteX12" fmla="*/ 5542 w 10039"/>
                    <a:gd name="connsiteY12" fmla="*/ 4983 h 10000"/>
                    <a:gd name="connsiteX13" fmla="*/ 5271 w 10039"/>
                    <a:gd name="connsiteY13" fmla="*/ 4877 h 10000"/>
                    <a:gd name="connsiteX14" fmla="*/ 4999 w 10039"/>
                    <a:gd name="connsiteY14" fmla="*/ 4760 h 10000"/>
                    <a:gd name="connsiteX15" fmla="*/ 4749 w 10039"/>
                    <a:gd name="connsiteY15" fmla="*/ 4643 h 10000"/>
                    <a:gd name="connsiteX16" fmla="*/ 4499 w 10039"/>
                    <a:gd name="connsiteY16" fmla="*/ 4526 h 10000"/>
                    <a:gd name="connsiteX17" fmla="*/ 4292 w 10039"/>
                    <a:gd name="connsiteY17" fmla="*/ 4420 h 10000"/>
                    <a:gd name="connsiteX18" fmla="*/ 4146 w 10039"/>
                    <a:gd name="connsiteY18" fmla="*/ 4314 h 10000"/>
                    <a:gd name="connsiteX19" fmla="*/ 4042 w 10039"/>
                    <a:gd name="connsiteY19" fmla="*/ 4245 h 10000"/>
                    <a:gd name="connsiteX20" fmla="*/ 3999 w 10039"/>
                    <a:gd name="connsiteY20" fmla="*/ 4185 h 10000"/>
                    <a:gd name="connsiteX21" fmla="*/ 3999 w 10039"/>
                    <a:gd name="connsiteY21" fmla="*/ 4220 h 10000"/>
                    <a:gd name="connsiteX22" fmla="*/ 4020 w 10039"/>
                    <a:gd name="connsiteY22" fmla="*/ 4304 h 10000"/>
                    <a:gd name="connsiteX23" fmla="*/ 4042 w 10039"/>
                    <a:gd name="connsiteY23" fmla="*/ 4431 h 10000"/>
                    <a:gd name="connsiteX24" fmla="*/ 4083 w 10039"/>
                    <a:gd name="connsiteY24" fmla="*/ 4607 h 10000"/>
                    <a:gd name="connsiteX25" fmla="*/ 4146 w 10039"/>
                    <a:gd name="connsiteY25" fmla="*/ 4817 h 10000"/>
                    <a:gd name="connsiteX26" fmla="*/ 4208 w 10039"/>
                    <a:gd name="connsiteY26" fmla="*/ 5064 h 10000"/>
                    <a:gd name="connsiteX27" fmla="*/ 4271 w 10039"/>
                    <a:gd name="connsiteY27" fmla="*/ 5346 h 10000"/>
                    <a:gd name="connsiteX28" fmla="*/ 4354 w 10039"/>
                    <a:gd name="connsiteY28" fmla="*/ 5663 h 10000"/>
                    <a:gd name="connsiteX29" fmla="*/ 4416 w 10039"/>
                    <a:gd name="connsiteY29" fmla="*/ 5991 h 10000"/>
                    <a:gd name="connsiteX30" fmla="*/ 4499 w 10039"/>
                    <a:gd name="connsiteY30" fmla="*/ 6343 h 10000"/>
                    <a:gd name="connsiteX31" fmla="*/ 4604 w 10039"/>
                    <a:gd name="connsiteY31" fmla="*/ 6704 h 10000"/>
                    <a:gd name="connsiteX32" fmla="*/ 4666 w 10039"/>
                    <a:gd name="connsiteY32" fmla="*/ 6986 h 10000"/>
                    <a:gd name="connsiteX33" fmla="*/ 4749 w 10039"/>
                    <a:gd name="connsiteY33" fmla="*/ 7268 h 10000"/>
                    <a:gd name="connsiteX34" fmla="*/ 4813 w 10039"/>
                    <a:gd name="connsiteY34" fmla="*/ 7562 h 10000"/>
                    <a:gd name="connsiteX35" fmla="*/ 4854 w 10039"/>
                    <a:gd name="connsiteY35" fmla="*/ 7854 h 10000"/>
                    <a:gd name="connsiteX36" fmla="*/ 4896 w 10039"/>
                    <a:gd name="connsiteY36" fmla="*/ 8136 h 10000"/>
                    <a:gd name="connsiteX37" fmla="*/ 4958 w 10039"/>
                    <a:gd name="connsiteY37" fmla="*/ 8418 h 10000"/>
                    <a:gd name="connsiteX38" fmla="*/ 4999 w 10039"/>
                    <a:gd name="connsiteY38" fmla="*/ 8676 h 10000"/>
                    <a:gd name="connsiteX39" fmla="*/ 5021 w 10039"/>
                    <a:gd name="connsiteY39" fmla="*/ 8911 h 10000"/>
                    <a:gd name="connsiteX40" fmla="*/ 5062 w 10039"/>
                    <a:gd name="connsiteY40" fmla="*/ 9110 h 10000"/>
                    <a:gd name="connsiteX41" fmla="*/ 5083 w 10039"/>
                    <a:gd name="connsiteY41" fmla="*/ 9285 h 10000"/>
                    <a:gd name="connsiteX42" fmla="*/ 5083 w 10039"/>
                    <a:gd name="connsiteY42" fmla="*/ 9414 h 10000"/>
                    <a:gd name="connsiteX43" fmla="*/ 5104 w 10039"/>
                    <a:gd name="connsiteY43" fmla="*/ 9497 h 10000"/>
                    <a:gd name="connsiteX44" fmla="*/ 5104 w 10039"/>
                    <a:gd name="connsiteY44" fmla="*/ 9531 h 10000"/>
                    <a:gd name="connsiteX45" fmla="*/ 5062 w 10039"/>
                    <a:gd name="connsiteY45" fmla="*/ 9531 h 10000"/>
                    <a:gd name="connsiteX46" fmla="*/ 4916 w 10039"/>
                    <a:gd name="connsiteY46" fmla="*/ 9555 h 10000"/>
                    <a:gd name="connsiteX47" fmla="*/ 4708 w 10039"/>
                    <a:gd name="connsiteY47" fmla="*/ 9578 h 10000"/>
                    <a:gd name="connsiteX48" fmla="*/ 4437 w 10039"/>
                    <a:gd name="connsiteY48" fmla="*/ 9625 h 10000"/>
                    <a:gd name="connsiteX49" fmla="*/ 4125 w 10039"/>
                    <a:gd name="connsiteY49" fmla="*/ 9660 h 10000"/>
                    <a:gd name="connsiteX50" fmla="*/ 3749 w 10039"/>
                    <a:gd name="connsiteY50" fmla="*/ 9719 h 10000"/>
                    <a:gd name="connsiteX51" fmla="*/ 3375 w 10039"/>
                    <a:gd name="connsiteY51" fmla="*/ 9765 h 10000"/>
                    <a:gd name="connsiteX52" fmla="*/ 2979 w 10039"/>
                    <a:gd name="connsiteY52" fmla="*/ 9812 h 10000"/>
                    <a:gd name="connsiteX53" fmla="*/ 2584 w 10039"/>
                    <a:gd name="connsiteY53" fmla="*/ 9870 h 10000"/>
                    <a:gd name="connsiteX54" fmla="*/ 2208 w 10039"/>
                    <a:gd name="connsiteY54" fmla="*/ 9906 h 10000"/>
                    <a:gd name="connsiteX55" fmla="*/ 1854 w 10039"/>
                    <a:gd name="connsiteY55" fmla="*/ 9953 h 10000"/>
                    <a:gd name="connsiteX56" fmla="*/ 1541 w 10039"/>
                    <a:gd name="connsiteY56" fmla="*/ 9975 h 10000"/>
                    <a:gd name="connsiteX57" fmla="*/ 1271 w 10039"/>
                    <a:gd name="connsiteY57" fmla="*/ 9989 h 10000"/>
                    <a:gd name="connsiteX58" fmla="*/ 1083 w 10039"/>
                    <a:gd name="connsiteY58" fmla="*/ 10000 h 10000"/>
                    <a:gd name="connsiteX59" fmla="*/ 1062 w 10039"/>
                    <a:gd name="connsiteY59" fmla="*/ 9975 h 10000"/>
                    <a:gd name="connsiteX60" fmla="*/ 1041 w 10039"/>
                    <a:gd name="connsiteY60" fmla="*/ 9896 h 10000"/>
                    <a:gd name="connsiteX61" fmla="*/ 938 w 10039"/>
                    <a:gd name="connsiteY61" fmla="*/ 9578 h 10000"/>
                    <a:gd name="connsiteX62" fmla="*/ 875 w 10039"/>
                    <a:gd name="connsiteY62" fmla="*/ 9355 h 10000"/>
                    <a:gd name="connsiteX63" fmla="*/ 791 w 10039"/>
                    <a:gd name="connsiteY63" fmla="*/ 9085 h 10000"/>
                    <a:gd name="connsiteX64" fmla="*/ 708 w 10039"/>
                    <a:gd name="connsiteY64" fmla="*/ 8781 h 10000"/>
                    <a:gd name="connsiteX65" fmla="*/ 625 w 10039"/>
                    <a:gd name="connsiteY65" fmla="*/ 8442 h 10000"/>
                    <a:gd name="connsiteX66" fmla="*/ 541 w 10039"/>
                    <a:gd name="connsiteY66" fmla="*/ 8078 h 10000"/>
                    <a:gd name="connsiteX67" fmla="*/ 438 w 10039"/>
                    <a:gd name="connsiteY67" fmla="*/ 7679 h 10000"/>
                    <a:gd name="connsiteX68" fmla="*/ 354 w 10039"/>
                    <a:gd name="connsiteY68" fmla="*/ 7257 h 10000"/>
                    <a:gd name="connsiteX69" fmla="*/ 271 w 10039"/>
                    <a:gd name="connsiteY69" fmla="*/ 6812 h 10000"/>
                    <a:gd name="connsiteX70" fmla="*/ 208 w 10039"/>
                    <a:gd name="connsiteY70" fmla="*/ 6353 h 10000"/>
                    <a:gd name="connsiteX71" fmla="*/ 146 w 10039"/>
                    <a:gd name="connsiteY71" fmla="*/ 5873 h 10000"/>
                    <a:gd name="connsiteX72" fmla="*/ 62 w 10039"/>
                    <a:gd name="connsiteY72" fmla="*/ 5380 h 10000"/>
                    <a:gd name="connsiteX73" fmla="*/ 0 w 10039"/>
                    <a:gd name="connsiteY73" fmla="*/ 4384 h 10000"/>
                    <a:gd name="connsiteX74" fmla="*/ 0 w 10039"/>
                    <a:gd name="connsiteY74" fmla="*/ 3740 h 10000"/>
                    <a:gd name="connsiteX75" fmla="*/ 0 w 10039"/>
                    <a:gd name="connsiteY75" fmla="*/ 3166 h 10000"/>
                    <a:gd name="connsiteX76" fmla="*/ 0 w 10039"/>
                    <a:gd name="connsiteY76" fmla="*/ 2648 h 10000"/>
                    <a:gd name="connsiteX77" fmla="*/ 21 w 10039"/>
                    <a:gd name="connsiteY77" fmla="*/ 2181 h 10000"/>
                    <a:gd name="connsiteX78" fmla="*/ 41 w 10039"/>
                    <a:gd name="connsiteY78" fmla="*/ 1771 h 10000"/>
                    <a:gd name="connsiteX79" fmla="*/ 62 w 10039"/>
                    <a:gd name="connsiteY79" fmla="*/ 1407 h 10000"/>
                    <a:gd name="connsiteX80" fmla="*/ 104 w 10039"/>
                    <a:gd name="connsiteY80" fmla="*/ 1090 h 10000"/>
                    <a:gd name="connsiteX81" fmla="*/ 146 w 10039"/>
                    <a:gd name="connsiteY81" fmla="*/ 833 h 10000"/>
                    <a:gd name="connsiteX82" fmla="*/ 167 w 10039"/>
                    <a:gd name="connsiteY82" fmla="*/ 622 h 10000"/>
                    <a:gd name="connsiteX83" fmla="*/ 208 w 10039"/>
                    <a:gd name="connsiteY83" fmla="*/ 457 h 10000"/>
                    <a:gd name="connsiteX84" fmla="*/ 229 w 10039"/>
                    <a:gd name="connsiteY84" fmla="*/ 340 h 10000"/>
                    <a:gd name="connsiteX85" fmla="*/ 250 w 10039"/>
                    <a:gd name="connsiteY85" fmla="*/ 282 h 10000"/>
                    <a:gd name="connsiteX86" fmla="*/ 250 w 10039"/>
                    <a:gd name="connsiteY86" fmla="*/ 247 h 10000"/>
                    <a:gd name="connsiteX87" fmla="*/ 2979 w 10039"/>
                    <a:gd name="connsiteY87" fmla="*/ 0 h 10000"/>
                    <a:gd name="connsiteX88" fmla="*/ 3020 w 10039"/>
                    <a:gd name="connsiteY88" fmla="*/ 23 h 10000"/>
                    <a:gd name="connsiteX89" fmla="*/ 3104 w 10039"/>
                    <a:gd name="connsiteY89" fmla="*/ 58 h 10000"/>
                    <a:gd name="connsiteX90" fmla="*/ 3250 w 10039"/>
                    <a:gd name="connsiteY90" fmla="*/ 129 h 10000"/>
                    <a:gd name="connsiteX91" fmla="*/ 3437 w 10039"/>
                    <a:gd name="connsiteY91" fmla="*/ 224 h 10000"/>
                    <a:gd name="connsiteX92" fmla="*/ 3687 w 10039"/>
                    <a:gd name="connsiteY92" fmla="*/ 340 h 10000"/>
                    <a:gd name="connsiteX93" fmla="*/ 3958 w 10039"/>
                    <a:gd name="connsiteY93" fmla="*/ 482 h 10000"/>
                    <a:gd name="connsiteX94" fmla="*/ 4229 w 10039"/>
                    <a:gd name="connsiteY94" fmla="*/ 634 h 10000"/>
                    <a:gd name="connsiteX95" fmla="*/ 4563 w 10039"/>
                    <a:gd name="connsiteY95" fmla="*/ 787 h 10000"/>
                    <a:gd name="connsiteX96" fmla="*/ 4875 w 10039"/>
                    <a:gd name="connsiteY96" fmla="*/ 973 h 10000"/>
                    <a:gd name="connsiteX97" fmla="*/ 5208 w 10039"/>
                    <a:gd name="connsiteY97" fmla="*/ 1161 h 10000"/>
                    <a:gd name="connsiteX98" fmla="*/ 5604 w 10039"/>
                    <a:gd name="connsiteY98" fmla="*/ 1278 h 10000"/>
                    <a:gd name="connsiteX0" fmla="*/ 5604 w 10039"/>
                    <a:gd name="connsiteY0" fmla="*/ 1278 h 10000"/>
                    <a:gd name="connsiteX1" fmla="*/ 10000 w 10039"/>
                    <a:gd name="connsiteY1" fmla="*/ 353 h 10000"/>
                    <a:gd name="connsiteX2" fmla="*/ 7771 w 10039"/>
                    <a:gd name="connsiteY2" fmla="*/ 4455 h 10000"/>
                    <a:gd name="connsiteX3" fmla="*/ 7541 w 10039"/>
                    <a:gd name="connsiteY3" fmla="*/ 4679 h 10000"/>
                    <a:gd name="connsiteX4" fmla="*/ 7291 w 10039"/>
                    <a:gd name="connsiteY4" fmla="*/ 4877 h 10000"/>
                    <a:gd name="connsiteX5" fmla="*/ 7041 w 10039"/>
                    <a:gd name="connsiteY5" fmla="*/ 5018 h 10000"/>
                    <a:gd name="connsiteX6" fmla="*/ 6771 w 10039"/>
                    <a:gd name="connsiteY6" fmla="*/ 5124 h 10000"/>
                    <a:gd name="connsiteX7" fmla="*/ 6500 w 10039"/>
                    <a:gd name="connsiteY7" fmla="*/ 5172 h 10000"/>
                    <a:gd name="connsiteX8" fmla="*/ 6292 w 10039"/>
                    <a:gd name="connsiteY8" fmla="*/ 5172 h 10000"/>
                    <a:gd name="connsiteX9" fmla="*/ 6062 w 10039"/>
                    <a:gd name="connsiteY9" fmla="*/ 5135 h 10000"/>
                    <a:gd name="connsiteX10" fmla="*/ 5812 w 10039"/>
                    <a:gd name="connsiteY10" fmla="*/ 5064 h 10000"/>
                    <a:gd name="connsiteX11" fmla="*/ 5542 w 10039"/>
                    <a:gd name="connsiteY11" fmla="*/ 4983 h 10000"/>
                    <a:gd name="connsiteX12" fmla="*/ 5271 w 10039"/>
                    <a:gd name="connsiteY12" fmla="*/ 4877 h 10000"/>
                    <a:gd name="connsiteX13" fmla="*/ 4999 w 10039"/>
                    <a:gd name="connsiteY13" fmla="*/ 4760 h 10000"/>
                    <a:gd name="connsiteX14" fmla="*/ 4749 w 10039"/>
                    <a:gd name="connsiteY14" fmla="*/ 4643 h 10000"/>
                    <a:gd name="connsiteX15" fmla="*/ 4499 w 10039"/>
                    <a:gd name="connsiteY15" fmla="*/ 4526 h 10000"/>
                    <a:gd name="connsiteX16" fmla="*/ 4292 w 10039"/>
                    <a:gd name="connsiteY16" fmla="*/ 4420 h 10000"/>
                    <a:gd name="connsiteX17" fmla="*/ 4146 w 10039"/>
                    <a:gd name="connsiteY17" fmla="*/ 4314 h 10000"/>
                    <a:gd name="connsiteX18" fmla="*/ 4042 w 10039"/>
                    <a:gd name="connsiteY18" fmla="*/ 4245 h 10000"/>
                    <a:gd name="connsiteX19" fmla="*/ 3999 w 10039"/>
                    <a:gd name="connsiteY19" fmla="*/ 4185 h 10000"/>
                    <a:gd name="connsiteX20" fmla="*/ 3999 w 10039"/>
                    <a:gd name="connsiteY20" fmla="*/ 4220 h 10000"/>
                    <a:gd name="connsiteX21" fmla="*/ 4020 w 10039"/>
                    <a:gd name="connsiteY21" fmla="*/ 4304 h 10000"/>
                    <a:gd name="connsiteX22" fmla="*/ 4042 w 10039"/>
                    <a:gd name="connsiteY22" fmla="*/ 4431 h 10000"/>
                    <a:gd name="connsiteX23" fmla="*/ 4083 w 10039"/>
                    <a:gd name="connsiteY23" fmla="*/ 4607 h 10000"/>
                    <a:gd name="connsiteX24" fmla="*/ 4146 w 10039"/>
                    <a:gd name="connsiteY24" fmla="*/ 4817 h 10000"/>
                    <a:gd name="connsiteX25" fmla="*/ 4208 w 10039"/>
                    <a:gd name="connsiteY25" fmla="*/ 5064 h 10000"/>
                    <a:gd name="connsiteX26" fmla="*/ 4271 w 10039"/>
                    <a:gd name="connsiteY26" fmla="*/ 5346 h 10000"/>
                    <a:gd name="connsiteX27" fmla="*/ 4354 w 10039"/>
                    <a:gd name="connsiteY27" fmla="*/ 5663 h 10000"/>
                    <a:gd name="connsiteX28" fmla="*/ 4416 w 10039"/>
                    <a:gd name="connsiteY28" fmla="*/ 5991 h 10000"/>
                    <a:gd name="connsiteX29" fmla="*/ 4499 w 10039"/>
                    <a:gd name="connsiteY29" fmla="*/ 6343 h 10000"/>
                    <a:gd name="connsiteX30" fmla="*/ 4604 w 10039"/>
                    <a:gd name="connsiteY30" fmla="*/ 6704 h 10000"/>
                    <a:gd name="connsiteX31" fmla="*/ 4666 w 10039"/>
                    <a:gd name="connsiteY31" fmla="*/ 6986 h 10000"/>
                    <a:gd name="connsiteX32" fmla="*/ 4749 w 10039"/>
                    <a:gd name="connsiteY32" fmla="*/ 7268 h 10000"/>
                    <a:gd name="connsiteX33" fmla="*/ 4813 w 10039"/>
                    <a:gd name="connsiteY33" fmla="*/ 7562 h 10000"/>
                    <a:gd name="connsiteX34" fmla="*/ 4854 w 10039"/>
                    <a:gd name="connsiteY34" fmla="*/ 7854 h 10000"/>
                    <a:gd name="connsiteX35" fmla="*/ 4896 w 10039"/>
                    <a:gd name="connsiteY35" fmla="*/ 8136 h 10000"/>
                    <a:gd name="connsiteX36" fmla="*/ 4958 w 10039"/>
                    <a:gd name="connsiteY36" fmla="*/ 8418 h 10000"/>
                    <a:gd name="connsiteX37" fmla="*/ 4999 w 10039"/>
                    <a:gd name="connsiteY37" fmla="*/ 8676 h 10000"/>
                    <a:gd name="connsiteX38" fmla="*/ 5021 w 10039"/>
                    <a:gd name="connsiteY38" fmla="*/ 8911 h 10000"/>
                    <a:gd name="connsiteX39" fmla="*/ 5062 w 10039"/>
                    <a:gd name="connsiteY39" fmla="*/ 9110 h 10000"/>
                    <a:gd name="connsiteX40" fmla="*/ 5083 w 10039"/>
                    <a:gd name="connsiteY40" fmla="*/ 9285 h 10000"/>
                    <a:gd name="connsiteX41" fmla="*/ 5083 w 10039"/>
                    <a:gd name="connsiteY41" fmla="*/ 9414 h 10000"/>
                    <a:gd name="connsiteX42" fmla="*/ 5104 w 10039"/>
                    <a:gd name="connsiteY42" fmla="*/ 9497 h 10000"/>
                    <a:gd name="connsiteX43" fmla="*/ 5104 w 10039"/>
                    <a:gd name="connsiteY43" fmla="*/ 9531 h 10000"/>
                    <a:gd name="connsiteX44" fmla="*/ 5062 w 10039"/>
                    <a:gd name="connsiteY44" fmla="*/ 9531 h 10000"/>
                    <a:gd name="connsiteX45" fmla="*/ 4916 w 10039"/>
                    <a:gd name="connsiteY45" fmla="*/ 9555 h 10000"/>
                    <a:gd name="connsiteX46" fmla="*/ 4708 w 10039"/>
                    <a:gd name="connsiteY46" fmla="*/ 9578 h 10000"/>
                    <a:gd name="connsiteX47" fmla="*/ 4437 w 10039"/>
                    <a:gd name="connsiteY47" fmla="*/ 9625 h 10000"/>
                    <a:gd name="connsiteX48" fmla="*/ 4125 w 10039"/>
                    <a:gd name="connsiteY48" fmla="*/ 9660 h 10000"/>
                    <a:gd name="connsiteX49" fmla="*/ 3749 w 10039"/>
                    <a:gd name="connsiteY49" fmla="*/ 9719 h 10000"/>
                    <a:gd name="connsiteX50" fmla="*/ 3375 w 10039"/>
                    <a:gd name="connsiteY50" fmla="*/ 9765 h 10000"/>
                    <a:gd name="connsiteX51" fmla="*/ 2979 w 10039"/>
                    <a:gd name="connsiteY51" fmla="*/ 9812 h 10000"/>
                    <a:gd name="connsiteX52" fmla="*/ 2584 w 10039"/>
                    <a:gd name="connsiteY52" fmla="*/ 9870 h 10000"/>
                    <a:gd name="connsiteX53" fmla="*/ 2208 w 10039"/>
                    <a:gd name="connsiteY53" fmla="*/ 9906 h 10000"/>
                    <a:gd name="connsiteX54" fmla="*/ 1854 w 10039"/>
                    <a:gd name="connsiteY54" fmla="*/ 9953 h 10000"/>
                    <a:gd name="connsiteX55" fmla="*/ 1541 w 10039"/>
                    <a:gd name="connsiteY55" fmla="*/ 9975 h 10000"/>
                    <a:gd name="connsiteX56" fmla="*/ 1271 w 10039"/>
                    <a:gd name="connsiteY56" fmla="*/ 9989 h 10000"/>
                    <a:gd name="connsiteX57" fmla="*/ 1083 w 10039"/>
                    <a:gd name="connsiteY57" fmla="*/ 10000 h 10000"/>
                    <a:gd name="connsiteX58" fmla="*/ 1062 w 10039"/>
                    <a:gd name="connsiteY58" fmla="*/ 9975 h 10000"/>
                    <a:gd name="connsiteX59" fmla="*/ 1041 w 10039"/>
                    <a:gd name="connsiteY59" fmla="*/ 9896 h 10000"/>
                    <a:gd name="connsiteX60" fmla="*/ 938 w 10039"/>
                    <a:gd name="connsiteY60" fmla="*/ 9578 h 10000"/>
                    <a:gd name="connsiteX61" fmla="*/ 875 w 10039"/>
                    <a:gd name="connsiteY61" fmla="*/ 9355 h 10000"/>
                    <a:gd name="connsiteX62" fmla="*/ 791 w 10039"/>
                    <a:gd name="connsiteY62" fmla="*/ 9085 h 10000"/>
                    <a:gd name="connsiteX63" fmla="*/ 708 w 10039"/>
                    <a:gd name="connsiteY63" fmla="*/ 8781 h 10000"/>
                    <a:gd name="connsiteX64" fmla="*/ 625 w 10039"/>
                    <a:gd name="connsiteY64" fmla="*/ 8442 h 10000"/>
                    <a:gd name="connsiteX65" fmla="*/ 541 w 10039"/>
                    <a:gd name="connsiteY65" fmla="*/ 8078 h 10000"/>
                    <a:gd name="connsiteX66" fmla="*/ 438 w 10039"/>
                    <a:gd name="connsiteY66" fmla="*/ 7679 h 10000"/>
                    <a:gd name="connsiteX67" fmla="*/ 354 w 10039"/>
                    <a:gd name="connsiteY67" fmla="*/ 7257 h 10000"/>
                    <a:gd name="connsiteX68" fmla="*/ 271 w 10039"/>
                    <a:gd name="connsiteY68" fmla="*/ 6812 h 10000"/>
                    <a:gd name="connsiteX69" fmla="*/ 208 w 10039"/>
                    <a:gd name="connsiteY69" fmla="*/ 6353 h 10000"/>
                    <a:gd name="connsiteX70" fmla="*/ 146 w 10039"/>
                    <a:gd name="connsiteY70" fmla="*/ 5873 h 10000"/>
                    <a:gd name="connsiteX71" fmla="*/ 62 w 10039"/>
                    <a:gd name="connsiteY71" fmla="*/ 5380 h 10000"/>
                    <a:gd name="connsiteX72" fmla="*/ 0 w 10039"/>
                    <a:gd name="connsiteY72" fmla="*/ 4384 h 10000"/>
                    <a:gd name="connsiteX73" fmla="*/ 0 w 10039"/>
                    <a:gd name="connsiteY73" fmla="*/ 3740 h 10000"/>
                    <a:gd name="connsiteX74" fmla="*/ 0 w 10039"/>
                    <a:gd name="connsiteY74" fmla="*/ 3166 h 10000"/>
                    <a:gd name="connsiteX75" fmla="*/ 0 w 10039"/>
                    <a:gd name="connsiteY75" fmla="*/ 2648 h 10000"/>
                    <a:gd name="connsiteX76" fmla="*/ 21 w 10039"/>
                    <a:gd name="connsiteY76" fmla="*/ 2181 h 10000"/>
                    <a:gd name="connsiteX77" fmla="*/ 41 w 10039"/>
                    <a:gd name="connsiteY77" fmla="*/ 1771 h 10000"/>
                    <a:gd name="connsiteX78" fmla="*/ 62 w 10039"/>
                    <a:gd name="connsiteY78" fmla="*/ 1407 h 10000"/>
                    <a:gd name="connsiteX79" fmla="*/ 104 w 10039"/>
                    <a:gd name="connsiteY79" fmla="*/ 1090 h 10000"/>
                    <a:gd name="connsiteX80" fmla="*/ 146 w 10039"/>
                    <a:gd name="connsiteY80" fmla="*/ 833 h 10000"/>
                    <a:gd name="connsiteX81" fmla="*/ 167 w 10039"/>
                    <a:gd name="connsiteY81" fmla="*/ 622 h 10000"/>
                    <a:gd name="connsiteX82" fmla="*/ 208 w 10039"/>
                    <a:gd name="connsiteY82" fmla="*/ 457 h 10000"/>
                    <a:gd name="connsiteX83" fmla="*/ 229 w 10039"/>
                    <a:gd name="connsiteY83" fmla="*/ 340 h 10000"/>
                    <a:gd name="connsiteX84" fmla="*/ 250 w 10039"/>
                    <a:gd name="connsiteY84" fmla="*/ 282 h 10000"/>
                    <a:gd name="connsiteX85" fmla="*/ 250 w 10039"/>
                    <a:gd name="connsiteY85" fmla="*/ 247 h 10000"/>
                    <a:gd name="connsiteX86" fmla="*/ 2979 w 10039"/>
                    <a:gd name="connsiteY86" fmla="*/ 0 h 10000"/>
                    <a:gd name="connsiteX87" fmla="*/ 3020 w 10039"/>
                    <a:gd name="connsiteY87" fmla="*/ 23 h 10000"/>
                    <a:gd name="connsiteX88" fmla="*/ 3104 w 10039"/>
                    <a:gd name="connsiteY88" fmla="*/ 58 h 10000"/>
                    <a:gd name="connsiteX89" fmla="*/ 3250 w 10039"/>
                    <a:gd name="connsiteY89" fmla="*/ 129 h 10000"/>
                    <a:gd name="connsiteX90" fmla="*/ 3437 w 10039"/>
                    <a:gd name="connsiteY90" fmla="*/ 224 h 10000"/>
                    <a:gd name="connsiteX91" fmla="*/ 3687 w 10039"/>
                    <a:gd name="connsiteY91" fmla="*/ 340 h 10000"/>
                    <a:gd name="connsiteX92" fmla="*/ 3958 w 10039"/>
                    <a:gd name="connsiteY92" fmla="*/ 482 h 10000"/>
                    <a:gd name="connsiteX93" fmla="*/ 4229 w 10039"/>
                    <a:gd name="connsiteY93" fmla="*/ 634 h 10000"/>
                    <a:gd name="connsiteX94" fmla="*/ 4563 w 10039"/>
                    <a:gd name="connsiteY94" fmla="*/ 787 h 10000"/>
                    <a:gd name="connsiteX95" fmla="*/ 4875 w 10039"/>
                    <a:gd name="connsiteY95" fmla="*/ 973 h 10000"/>
                    <a:gd name="connsiteX96" fmla="*/ 5208 w 10039"/>
                    <a:gd name="connsiteY96" fmla="*/ 1161 h 10000"/>
                    <a:gd name="connsiteX97" fmla="*/ 5604 w 10039"/>
                    <a:gd name="connsiteY97" fmla="*/ 1278 h 10000"/>
                    <a:gd name="connsiteX0" fmla="*/ 5604 w 10039"/>
                    <a:gd name="connsiteY0" fmla="*/ 1278 h 10000"/>
                    <a:gd name="connsiteX1" fmla="*/ 10000 w 10039"/>
                    <a:gd name="connsiteY1" fmla="*/ 353 h 10000"/>
                    <a:gd name="connsiteX2" fmla="*/ 7771 w 10039"/>
                    <a:gd name="connsiteY2" fmla="*/ 4455 h 10000"/>
                    <a:gd name="connsiteX3" fmla="*/ 7660 w 10039"/>
                    <a:gd name="connsiteY3" fmla="*/ 4795 h 10000"/>
                    <a:gd name="connsiteX4" fmla="*/ 7541 w 10039"/>
                    <a:gd name="connsiteY4" fmla="*/ 4679 h 10000"/>
                    <a:gd name="connsiteX5" fmla="*/ 7291 w 10039"/>
                    <a:gd name="connsiteY5" fmla="*/ 4877 h 10000"/>
                    <a:gd name="connsiteX6" fmla="*/ 7041 w 10039"/>
                    <a:gd name="connsiteY6" fmla="*/ 5018 h 10000"/>
                    <a:gd name="connsiteX7" fmla="*/ 6771 w 10039"/>
                    <a:gd name="connsiteY7" fmla="*/ 5124 h 10000"/>
                    <a:gd name="connsiteX8" fmla="*/ 6500 w 10039"/>
                    <a:gd name="connsiteY8" fmla="*/ 5172 h 10000"/>
                    <a:gd name="connsiteX9" fmla="*/ 6292 w 10039"/>
                    <a:gd name="connsiteY9" fmla="*/ 5172 h 10000"/>
                    <a:gd name="connsiteX10" fmla="*/ 6062 w 10039"/>
                    <a:gd name="connsiteY10" fmla="*/ 5135 h 10000"/>
                    <a:gd name="connsiteX11" fmla="*/ 5812 w 10039"/>
                    <a:gd name="connsiteY11" fmla="*/ 5064 h 10000"/>
                    <a:gd name="connsiteX12" fmla="*/ 5542 w 10039"/>
                    <a:gd name="connsiteY12" fmla="*/ 4983 h 10000"/>
                    <a:gd name="connsiteX13" fmla="*/ 5271 w 10039"/>
                    <a:gd name="connsiteY13" fmla="*/ 4877 h 10000"/>
                    <a:gd name="connsiteX14" fmla="*/ 4999 w 10039"/>
                    <a:gd name="connsiteY14" fmla="*/ 4760 h 10000"/>
                    <a:gd name="connsiteX15" fmla="*/ 4749 w 10039"/>
                    <a:gd name="connsiteY15" fmla="*/ 4643 h 10000"/>
                    <a:gd name="connsiteX16" fmla="*/ 4499 w 10039"/>
                    <a:gd name="connsiteY16" fmla="*/ 4526 h 10000"/>
                    <a:gd name="connsiteX17" fmla="*/ 4292 w 10039"/>
                    <a:gd name="connsiteY17" fmla="*/ 4420 h 10000"/>
                    <a:gd name="connsiteX18" fmla="*/ 4146 w 10039"/>
                    <a:gd name="connsiteY18" fmla="*/ 4314 h 10000"/>
                    <a:gd name="connsiteX19" fmla="*/ 4042 w 10039"/>
                    <a:gd name="connsiteY19" fmla="*/ 4245 h 10000"/>
                    <a:gd name="connsiteX20" fmla="*/ 3999 w 10039"/>
                    <a:gd name="connsiteY20" fmla="*/ 4185 h 10000"/>
                    <a:gd name="connsiteX21" fmla="*/ 3999 w 10039"/>
                    <a:gd name="connsiteY21" fmla="*/ 4220 h 10000"/>
                    <a:gd name="connsiteX22" fmla="*/ 4020 w 10039"/>
                    <a:gd name="connsiteY22" fmla="*/ 4304 h 10000"/>
                    <a:gd name="connsiteX23" fmla="*/ 4042 w 10039"/>
                    <a:gd name="connsiteY23" fmla="*/ 4431 h 10000"/>
                    <a:gd name="connsiteX24" fmla="*/ 4083 w 10039"/>
                    <a:gd name="connsiteY24" fmla="*/ 4607 h 10000"/>
                    <a:gd name="connsiteX25" fmla="*/ 4146 w 10039"/>
                    <a:gd name="connsiteY25" fmla="*/ 4817 h 10000"/>
                    <a:gd name="connsiteX26" fmla="*/ 4208 w 10039"/>
                    <a:gd name="connsiteY26" fmla="*/ 5064 h 10000"/>
                    <a:gd name="connsiteX27" fmla="*/ 4271 w 10039"/>
                    <a:gd name="connsiteY27" fmla="*/ 5346 h 10000"/>
                    <a:gd name="connsiteX28" fmla="*/ 4354 w 10039"/>
                    <a:gd name="connsiteY28" fmla="*/ 5663 h 10000"/>
                    <a:gd name="connsiteX29" fmla="*/ 4416 w 10039"/>
                    <a:gd name="connsiteY29" fmla="*/ 5991 h 10000"/>
                    <a:gd name="connsiteX30" fmla="*/ 4499 w 10039"/>
                    <a:gd name="connsiteY30" fmla="*/ 6343 h 10000"/>
                    <a:gd name="connsiteX31" fmla="*/ 4604 w 10039"/>
                    <a:gd name="connsiteY31" fmla="*/ 6704 h 10000"/>
                    <a:gd name="connsiteX32" fmla="*/ 4666 w 10039"/>
                    <a:gd name="connsiteY32" fmla="*/ 6986 h 10000"/>
                    <a:gd name="connsiteX33" fmla="*/ 4749 w 10039"/>
                    <a:gd name="connsiteY33" fmla="*/ 7268 h 10000"/>
                    <a:gd name="connsiteX34" fmla="*/ 4813 w 10039"/>
                    <a:gd name="connsiteY34" fmla="*/ 7562 h 10000"/>
                    <a:gd name="connsiteX35" fmla="*/ 4854 w 10039"/>
                    <a:gd name="connsiteY35" fmla="*/ 7854 h 10000"/>
                    <a:gd name="connsiteX36" fmla="*/ 4896 w 10039"/>
                    <a:gd name="connsiteY36" fmla="*/ 8136 h 10000"/>
                    <a:gd name="connsiteX37" fmla="*/ 4958 w 10039"/>
                    <a:gd name="connsiteY37" fmla="*/ 8418 h 10000"/>
                    <a:gd name="connsiteX38" fmla="*/ 4999 w 10039"/>
                    <a:gd name="connsiteY38" fmla="*/ 8676 h 10000"/>
                    <a:gd name="connsiteX39" fmla="*/ 5021 w 10039"/>
                    <a:gd name="connsiteY39" fmla="*/ 8911 h 10000"/>
                    <a:gd name="connsiteX40" fmla="*/ 5062 w 10039"/>
                    <a:gd name="connsiteY40" fmla="*/ 9110 h 10000"/>
                    <a:gd name="connsiteX41" fmla="*/ 5083 w 10039"/>
                    <a:gd name="connsiteY41" fmla="*/ 9285 h 10000"/>
                    <a:gd name="connsiteX42" fmla="*/ 5083 w 10039"/>
                    <a:gd name="connsiteY42" fmla="*/ 9414 h 10000"/>
                    <a:gd name="connsiteX43" fmla="*/ 5104 w 10039"/>
                    <a:gd name="connsiteY43" fmla="*/ 9497 h 10000"/>
                    <a:gd name="connsiteX44" fmla="*/ 5104 w 10039"/>
                    <a:gd name="connsiteY44" fmla="*/ 9531 h 10000"/>
                    <a:gd name="connsiteX45" fmla="*/ 5062 w 10039"/>
                    <a:gd name="connsiteY45" fmla="*/ 9531 h 10000"/>
                    <a:gd name="connsiteX46" fmla="*/ 4916 w 10039"/>
                    <a:gd name="connsiteY46" fmla="*/ 9555 h 10000"/>
                    <a:gd name="connsiteX47" fmla="*/ 4708 w 10039"/>
                    <a:gd name="connsiteY47" fmla="*/ 9578 h 10000"/>
                    <a:gd name="connsiteX48" fmla="*/ 4437 w 10039"/>
                    <a:gd name="connsiteY48" fmla="*/ 9625 h 10000"/>
                    <a:gd name="connsiteX49" fmla="*/ 4125 w 10039"/>
                    <a:gd name="connsiteY49" fmla="*/ 9660 h 10000"/>
                    <a:gd name="connsiteX50" fmla="*/ 3749 w 10039"/>
                    <a:gd name="connsiteY50" fmla="*/ 9719 h 10000"/>
                    <a:gd name="connsiteX51" fmla="*/ 3375 w 10039"/>
                    <a:gd name="connsiteY51" fmla="*/ 9765 h 10000"/>
                    <a:gd name="connsiteX52" fmla="*/ 2979 w 10039"/>
                    <a:gd name="connsiteY52" fmla="*/ 9812 h 10000"/>
                    <a:gd name="connsiteX53" fmla="*/ 2584 w 10039"/>
                    <a:gd name="connsiteY53" fmla="*/ 9870 h 10000"/>
                    <a:gd name="connsiteX54" fmla="*/ 2208 w 10039"/>
                    <a:gd name="connsiteY54" fmla="*/ 9906 h 10000"/>
                    <a:gd name="connsiteX55" fmla="*/ 1854 w 10039"/>
                    <a:gd name="connsiteY55" fmla="*/ 9953 h 10000"/>
                    <a:gd name="connsiteX56" fmla="*/ 1541 w 10039"/>
                    <a:gd name="connsiteY56" fmla="*/ 9975 h 10000"/>
                    <a:gd name="connsiteX57" fmla="*/ 1271 w 10039"/>
                    <a:gd name="connsiteY57" fmla="*/ 9989 h 10000"/>
                    <a:gd name="connsiteX58" fmla="*/ 1083 w 10039"/>
                    <a:gd name="connsiteY58" fmla="*/ 10000 h 10000"/>
                    <a:gd name="connsiteX59" fmla="*/ 1062 w 10039"/>
                    <a:gd name="connsiteY59" fmla="*/ 9975 h 10000"/>
                    <a:gd name="connsiteX60" fmla="*/ 1041 w 10039"/>
                    <a:gd name="connsiteY60" fmla="*/ 9896 h 10000"/>
                    <a:gd name="connsiteX61" fmla="*/ 938 w 10039"/>
                    <a:gd name="connsiteY61" fmla="*/ 9578 h 10000"/>
                    <a:gd name="connsiteX62" fmla="*/ 875 w 10039"/>
                    <a:gd name="connsiteY62" fmla="*/ 9355 h 10000"/>
                    <a:gd name="connsiteX63" fmla="*/ 791 w 10039"/>
                    <a:gd name="connsiteY63" fmla="*/ 9085 h 10000"/>
                    <a:gd name="connsiteX64" fmla="*/ 708 w 10039"/>
                    <a:gd name="connsiteY64" fmla="*/ 8781 h 10000"/>
                    <a:gd name="connsiteX65" fmla="*/ 625 w 10039"/>
                    <a:gd name="connsiteY65" fmla="*/ 8442 h 10000"/>
                    <a:gd name="connsiteX66" fmla="*/ 541 w 10039"/>
                    <a:gd name="connsiteY66" fmla="*/ 8078 h 10000"/>
                    <a:gd name="connsiteX67" fmla="*/ 438 w 10039"/>
                    <a:gd name="connsiteY67" fmla="*/ 7679 h 10000"/>
                    <a:gd name="connsiteX68" fmla="*/ 354 w 10039"/>
                    <a:gd name="connsiteY68" fmla="*/ 7257 h 10000"/>
                    <a:gd name="connsiteX69" fmla="*/ 271 w 10039"/>
                    <a:gd name="connsiteY69" fmla="*/ 6812 h 10000"/>
                    <a:gd name="connsiteX70" fmla="*/ 208 w 10039"/>
                    <a:gd name="connsiteY70" fmla="*/ 6353 h 10000"/>
                    <a:gd name="connsiteX71" fmla="*/ 146 w 10039"/>
                    <a:gd name="connsiteY71" fmla="*/ 5873 h 10000"/>
                    <a:gd name="connsiteX72" fmla="*/ 62 w 10039"/>
                    <a:gd name="connsiteY72" fmla="*/ 5380 h 10000"/>
                    <a:gd name="connsiteX73" fmla="*/ 0 w 10039"/>
                    <a:gd name="connsiteY73" fmla="*/ 4384 h 10000"/>
                    <a:gd name="connsiteX74" fmla="*/ 0 w 10039"/>
                    <a:gd name="connsiteY74" fmla="*/ 3740 h 10000"/>
                    <a:gd name="connsiteX75" fmla="*/ 0 w 10039"/>
                    <a:gd name="connsiteY75" fmla="*/ 3166 h 10000"/>
                    <a:gd name="connsiteX76" fmla="*/ 0 w 10039"/>
                    <a:gd name="connsiteY76" fmla="*/ 2648 h 10000"/>
                    <a:gd name="connsiteX77" fmla="*/ 21 w 10039"/>
                    <a:gd name="connsiteY77" fmla="*/ 2181 h 10000"/>
                    <a:gd name="connsiteX78" fmla="*/ 41 w 10039"/>
                    <a:gd name="connsiteY78" fmla="*/ 1771 h 10000"/>
                    <a:gd name="connsiteX79" fmla="*/ 62 w 10039"/>
                    <a:gd name="connsiteY79" fmla="*/ 1407 h 10000"/>
                    <a:gd name="connsiteX80" fmla="*/ 104 w 10039"/>
                    <a:gd name="connsiteY80" fmla="*/ 1090 h 10000"/>
                    <a:gd name="connsiteX81" fmla="*/ 146 w 10039"/>
                    <a:gd name="connsiteY81" fmla="*/ 833 h 10000"/>
                    <a:gd name="connsiteX82" fmla="*/ 167 w 10039"/>
                    <a:gd name="connsiteY82" fmla="*/ 622 h 10000"/>
                    <a:gd name="connsiteX83" fmla="*/ 208 w 10039"/>
                    <a:gd name="connsiteY83" fmla="*/ 457 h 10000"/>
                    <a:gd name="connsiteX84" fmla="*/ 229 w 10039"/>
                    <a:gd name="connsiteY84" fmla="*/ 340 h 10000"/>
                    <a:gd name="connsiteX85" fmla="*/ 250 w 10039"/>
                    <a:gd name="connsiteY85" fmla="*/ 282 h 10000"/>
                    <a:gd name="connsiteX86" fmla="*/ 250 w 10039"/>
                    <a:gd name="connsiteY86" fmla="*/ 247 h 10000"/>
                    <a:gd name="connsiteX87" fmla="*/ 2979 w 10039"/>
                    <a:gd name="connsiteY87" fmla="*/ 0 h 10000"/>
                    <a:gd name="connsiteX88" fmla="*/ 3020 w 10039"/>
                    <a:gd name="connsiteY88" fmla="*/ 23 h 10000"/>
                    <a:gd name="connsiteX89" fmla="*/ 3104 w 10039"/>
                    <a:gd name="connsiteY89" fmla="*/ 58 h 10000"/>
                    <a:gd name="connsiteX90" fmla="*/ 3250 w 10039"/>
                    <a:gd name="connsiteY90" fmla="*/ 129 h 10000"/>
                    <a:gd name="connsiteX91" fmla="*/ 3437 w 10039"/>
                    <a:gd name="connsiteY91" fmla="*/ 224 h 10000"/>
                    <a:gd name="connsiteX92" fmla="*/ 3687 w 10039"/>
                    <a:gd name="connsiteY92" fmla="*/ 340 h 10000"/>
                    <a:gd name="connsiteX93" fmla="*/ 3958 w 10039"/>
                    <a:gd name="connsiteY93" fmla="*/ 482 h 10000"/>
                    <a:gd name="connsiteX94" fmla="*/ 4229 w 10039"/>
                    <a:gd name="connsiteY94" fmla="*/ 634 h 10000"/>
                    <a:gd name="connsiteX95" fmla="*/ 4563 w 10039"/>
                    <a:gd name="connsiteY95" fmla="*/ 787 h 10000"/>
                    <a:gd name="connsiteX96" fmla="*/ 4875 w 10039"/>
                    <a:gd name="connsiteY96" fmla="*/ 973 h 10000"/>
                    <a:gd name="connsiteX97" fmla="*/ 5208 w 10039"/>
                    <a:gd name="connsiteY97" fmla="*/ 1161 h 10000"/>
                    <a:gd name="connsiteX98" fmla="*/ 5604 w 10039"/>
                    <a:gd name="connsiteY98" fmla="*/ 1278 h 10000"/>
                    <a:gd name="connsiteX0" fmla="*/ 5604 w 10039"/>
                    <a:gd name="connsiteY0" fmla="*/ 1278 h 10000"/>
                    <a:gd name="connsiteX1" fmla="*/ 10000 w 10039"/>
                    <a:gd name="connsiteY1" fmla="*/ 353 h 10000"/>
                    <a:gd name="connsiteX2" fmla="*/ 7771 w 10039"/>
                    <a:gd name="connsiteY2" fmla="*/ 4455 h 10000"/>
                    <a:gd name="connsiteX3" fmla="*/ 7660 w 10039"/>
                    <a:gd name="connsiteY3" fmla="*/ 4795 h 10000"/>
                    <a:gd name="connsiteX4" fmla="*/ 7291 w 10039"/>
                    <a:gd name="connsiteY4" fmla="*/ 4877 h 10000"/>
                    <a:gd name="connsiteX5" fmla="*/ 7041 w 10039"/>
                    <a:gd name="connsiteY5" fmla="*/ 5018 h 10000"/>
                    <a:gd name="connsiteX6" fmla="*/ 6771 w 10039"/>
                    <a:gd name="connsiteY6" fmla="*/ 5124 h 10000"/>
                    <a:gd name="connsiteX7" fmla="*/ 6500 w 10039"/>
                    <a:gd name="connsiteY7" fmla="*/ 5172 h 10000"/>
                    <a:gd name="connsiteX8" fmla="*/ 6292 w 10039"/>
                    <a:gd name="connsiteY8" fmla="*/ 5172 h 10000"/>
                    <a:gd name="connsiteX9" fmla="*/ 6062 w 10039"/>
                    <a:gd name="connsiteY9" fmla="*/ 5135 h 10000"/>
                    <a:gd name="connsiteX10" fmla="*/ 5812 w 10039"/>
                    <a:gd name="connsiteY10" fmla="*/ 5064 h 10000"/>
                    <a:gd name="connsiteX11" fmla="*/ 5542 w 10039"/>
                    <a:gd name="connsiteY11" fmla="*/ 4983 h 10000"/>
                    <a:gd name="connsiteX12" fmla="*/ 5271 w 10039"/>
                    <a:gd name="connsiteY12" fmla="*/ 4877 h 10000"/>
                    <a:gd name="connsiteX13" fmla="*/ 4999 w 10039"/>
                    <a:gd name="connsiteY13" fmla="*/ 4760 h 10000"/>
                    <a:gd name="connsiteX14" fmla="*/ 4749 w 10039"/>
                    <a:gd name="connsiteY14" fmla="*/ 4643 h 10000"/>
                    <a:gd name="connsiteX15" fmla="*/ 4499 w 10039"/>
                    <a:gd name="connsiteY15" fmla="*/ 4526 h 10000"/>
                    <a:gd name="connsiteX16" fmla="*/ 4292 w 10039"/>
                    <a:gd name="connsiteY16" fmla="*/ 4420 h 10000"/>
                    <a:gd name="connsiteX17" fmla="*/ 4146 w 10039"/>
                    <a:gd name="connsiteY17" fmla="*/ 4314 h 10000"/>
                    <a:gd name="connsiteX18" fmla="*/ 4042 w 10039"/>
                    <a:gd name="connsiteY18" fmla="*/ 4245 h 10000"/>
                    <a:gd name="connsiteX19" fmla="*/ 3999 w 10039"/>
                    <a:gd name="connsiteY19" fmla="*/ 4185 h 10000"/>
                    <a:gd name="connsiteX20" fmla="*/ 3999 w 10039"/>
                    <a:gd name="connsiteY20" fmla="*/ 4220 h 10000"/>
                    <a:gd name="connsiteX21" fmla="*/ 4020 w 10039"/>
                    <a:gd name="connsiteY21" fmla="*/ 4304 h 10000"/>
                    <a:gd name="connsiteX22" fmla="*/ 4042 w 10039"/>
                    <a:gd name="connsiteY22" fmla="*/ 4431 h 10000"/>
                    <a:gd name="connsiteX23" fmla="*/ 4083 w 10039"/>
                    <a:gd name="connsiteY23" fmla="*/ 4607 h 10000"/>
                    <a:gd name="connsiteX24" fmla="*/ 4146 w 10039"/>
                    <a:gd name="connsiteY24" fmla="*/ 4817 h 10000"/>
                    <a:gd name="connsiteX25" fmla="*/ 4208 w 10039"/>
                    <a:gd name="connsiteY25" fmla="*/ 5064 h 10000"/>
                    <a:gd name="connsiteX26" fmla="*/ 4271 w 10039"/>
                    <a:gd name="connsiteY26" fmla="*/ 5346 h 10000"/>
                    <a:gd name="connsiteX27" fmla="*/ 4354 w 10039"/>
                    <a:gd name="connsiteY27" fmla="*/ 5663 h 10000"/>
                    <a:gd name="connsiteX28" fmla="*/ 4416 w 10039"/>
                    <a:gd name="connsiteY28" fmla="*/ 5991 h 10000"/>
                    <a:gd name="connsiteX29" fmla="*/ 4499 w 10039"/>
                    <a:gd name="connsiteY29" fmla="*/ 6343 h 10000"/>
                    <a:gd name="connsiteX30" fmla="*/ 4604 w 10039"/>
                    <a:gd name="connsiteY30" fmla="*/ 6704 h 10000"/>
                    <a:gd name="connsiteX31" fmla="*/ 4666 w 10039"/>
                    <a:gd name="connsiteY31" fmla="*/ 6986 h 10000"/>
                    <a:gd name="connsiteX32" fmla="*/ 4749 w 10039"/>
                    <a:gd name="connsiteY32" fmla="*/ 7268 h 10000"/>
                    <a:gd name="connsiteX33" fmla="*/ 4813 w 10039"/>
                    <a:gd name="connsiteY33" fmla="*/ 7562 h 10000"/>
                    <a:gd name="connsiteX34" fmla="*/ 4854 w 10039"/>
                    <a:gd name="connsiteY34" fmla="*/ 7854 h 10000"/>
                    <a:gd name="connsiteX35" fmla="*/ 4896 w 10039"/>
                    <a:gd name="connsiteY35" fmla="*/ 8136 h 10000"/>
                    <a:gd name="connsiteX36" fmla="*/ 4958 w 10039"/>
                    <a:gd name="connsiteY36" fmla="*/ 8418 h 10000"/>
                    <a:gd name="connsiteX37" fmla="*/ 4999 w 10039"/>
                    <a:gd name="connsiteY37" fmla="*/ 8676 h 10000"/>
                    <a:gd name="connsiteX38" fmla="*/ 5021 w 10039"/>
                    <a:gd name="connsiteY38" fmla="*/ 8911 h 10000"/>
                    <a:gd name="connsiteX39" fmla="*/ 5062 w 10039"/>
                    <a:gd name="connsiteY39" fmla="*/ 9110 h 10000"/>
                    <a:gd name="connsiteX40" fmla="*/ 5083 w 10039"/>
                    <a:gd name="connsiteY40" fmla="*/ 9285 h 10000"/>
                    <a:gd name="connsiteX41" fmla="*/ 5083 w 10039"/>
                    <a:gd name="connsiteY41" fmla="*/ 9414 h 10000"/>
                    <a:gd name="connsiteX42" fmla="*/ 5104 w 10039"/>
                    <a:gd name="connsiteY42" fmla="*/ 9497 h 10000"/>
                    <a:gd name="connsiteX43" fmla="*/ 5104 w 10039"/>
                    <a:gd name="connsiteY43" fmla="*/ 9531 h 10000"/>
                    <a:gd name="connsiteX44" fmla="*/ 5062 w 10039"/>
                    <a:gd name="connsiteY44" fmla="*/ 9531 h 10000"/>
                    <a:gd name="connsiteX45" fmla="*/ 4916 w 10039"/>
                    <a:gd name="connsiteY45" fmla="*/ 9555 h 10000"/>
                    <a:gd name="connsiteX46" fmla="*/ 4708 w 10039"/>
                    <a:gd name="connsiteY46" fmla="*/ 9578 h 10000"/>
                    <a:gd name="connsiteX47" fmla="*/ 4437 w 10039"/>
                    <a:gd name="connsiteY47" fmla="*/ 9625 h 10000"/>
                    <a:gd name="connsiteX48" fmla="*/ 4125 w 10039"/>
                    <a:gd name="connsiteY48" fmla="*/ 9660 h 10000"/>
                    <a:gd name="connsiteX49" fmla="*/ 3749 w 10039"/>
                    <a:gd name="connsiteY49" fmla="*/ 9719 h 10000"/>
                    <a:gd name="connsiteX50" fmla="*/ 3375 w 10039"/>
                    <a:gd name="connsiteY50" fmla="*/ 9765 h 10000"/>
                    <a:gd name="connsiteX51" fmla="*/ 2979 w 10039"/>
                    <a:gd name="connsiteY51" fmla="*/ 9812 h 10000"/>
                    <a:gd name="connsiteX52" fmla="*/ 2584 w 10039"/>
                    <a:gd name="connsiteY52" fmla="*/ 9870 h 10000"/>
                    <a:gd name="connsiteX53" fmla="*/ 2208 w 10039"/>
                    <a:gd name="connsiteY53" fmla="*/ 9906 h 10000"/>
                    <a:gd name="connsiteX54" fmla="*/ 1854 w 10039"/>
                    <a:gd name="connsiteY54" fmla="*/ 9953 h 10000"/>
                    <a:gd name="connsiteX55" fmla="*/ 1541 w 10039"/>
                    <a:gd name="connsiteY55" fmla="*/ 9975 h 10000"/>
                    <a:gd name="connsiteX56" fmla="*/ 1271 w 10039"/>
                    <a:gd name="connsiteY56" fmla="*/ 9989 h 10000"/>
                    <a:gd name="connsiteX57" fmla="*/ 1083 w 10039"/>
                    <a:gd name="connsiteY57" fmla="*/ 10000 h 10000"/>
                    <a:gd name="connsiteX58" fmla="*/ 1062 w 10039"/>
                    <a:gd name="connsiteY58" fmla="*/ 9975 h 10000"/>
                    <a:gd name="connsiteX59" fmla="*/ 1041 w 10039"/>
                    <a:gd name="connsiteY59" fmla="*/ 9896 h 10000"/>
                    <a:gd name="connsiteX60" fmla="*/ 938 w 10039"/>
                    <a:gd name="connsiteY60" fmla="*/ 9578 h 10000"/>
                    <a:gd name="connsiteX61" fmla="*/ 875 w 10039"/>
                    <a:gd name="connsiteY61" fmla="*/ 9355 h 10000"/>
                    <a:gd name="connsiteX62" fmla="*/ 791 w 10039"/>
                    <a:gd name="connsiteY62" fmla="*/ 9085 h 10000"/>
                    <a:gd name="connsiteX63" fmla="*/ 708 w 10039"/>
                    <a:gd name="connsiteY63" fmla="*/ 8781 h 10000"/>
                    <a:gd name="connsiteX64" fmla="*/ 625 w 10039"/>
                    <a:gd name="connsiteY64" fmla="*/ 8442 h 10000"/>
                    <a:gd name="connsiteX65" fmla="*/ 541 w 10039"/>
                    <a:gd name="connsiteY65" fmla="*/ 8078 h 10000"/>
                    <a:gd name="connsiteX66" fmla="*/ 438 w 10039"/>
                    <a:gd name="connsiteY66" fmla="*/ 7679 h 10000"/>
                    <a:gd name="connsiteX67" fmla="*/ 354 w 10039"/>
                    <a:gd name="connsiteY67" fmla="*/ 7257 h 10000"/>
                    <a:gd name="connsiteX68" fmla="*/ 271 w 10039"/>
                    <a:gd name="connsiteY68" fmla="*/ 6812 h 10000"/>
                    <a:gd name="connsiteX69" fmla="*/ 208 w 10039"/>
                    <a:gd name="connsiteY69" fmla="*/ 6353 h 10000"/>
                    <a:gd name="connsiteX70" fmla="*/ 146 w 10039"/>
                    <a:gd name="connsiteY70" fmla="*/ 5873 h 10000"/>
                    <a:gd name="connsiteX71" fmla="*/ 62 w 10039"/>
                    <a:gd name="connsiteY71" fmla="*/ 5380 h 10000"/>
                    <a:gd name="connsiteX72" fmla="*/ 0 w 10039"/>
                    <a:gd name="connsiteY72" fmla="*/ 4384 h 10000"/>
                    <a:gd name="connsiteX73" fmla="*/ 0 w 10039"/>
                    <a:gd name="connsiteY73" fmla="*/ 3740 h 10000"/>
                    <a:gd name="connsiteX74" fmla="*/ 0 w 10039"/>
                    <a:gd name="connsiteY74" fmla="*/ 3166 h 10000"/>
                    <a:gd name="connsiteX75" fmla="*/ 0 w 10039"/>
                    <a:gd name="connsiteY75" fmla="*/ 2648 h 10000"/>
                    <a:gd name="connsiteX76" fmla="*/ 21 w 10039"/>
                    <a:gd name="connsiteY76" fmla="*/ 2181 h 10000"/>
                    <a:gd name="connsiteX77" fmla="*/ 41 w 10039"/>
                    <a:gd name="connsiteY77" fmla="*/ 1771 h 10000"/>
                    <a:gd name="connsiteX78" fmla="*/ 62 w 10039"/>
                    <a:gd name="connsiteY78" fmla="*/ 1407 h 10000"/>
                    <a:gd name="connsiteX79" fmla="*/ 104 w 10039"/>
                    <a:gd name="connsiteY79" fmla="*/ 1090 h 10000"/>
                    <a:gd name="connsiteX80" fmla="*/ 146 w 10039"/>
                    <a:gd name="connsiteY80" fmla="*/ 833 h 10000"/>
                    <a:gd name="connsiteX81" fmla="*/ 167 w 10039"/>
                    <a:gd name="connsiteY81" fmla="*/ 622 h 10000"/>
                    <a:gd name="connsiteX82" fmla="*/ 208 w 10039"/>
                    <a:gd name="connsiteY82" fmla="*/ 457 h 10000"/>
                    <a:gd name="connsiteX83" fmla="*/ 229 w 10039"/>
                    <a:gd name="connsiteY83" fmla="*/ 340 h 10000"/>
                    <a:gd name="connsiteX84" fmla="*/ 250 w 10039"/>
                    <a:gd name="connsiteY84" fmla="*/ 282 h 10000"/>
                    <a:gd name="connsiteX85" fmla="*/ 250 w 10039"/>
                    <a:gd name="connsiteY85" fmla="*/ 247 h 10000"/>
                    <a:gd name="connsiteX86" fmla="*/ 2979 w 10039"/>
                    <a:gd name="connsiteY86" fmla="*/ 0 h 10000"/>
                    <a:gd name="connsiteX87" fmla="*/ 3020 w 10039"/>
                    <a:gd name="connsiteY87" fmla="*/ 23 h 10000"/>
                    <a:gd name="connsiteX88" fmla="*/ 3104 w 10039"/>
                    <a:gd name="connsiteY88" fmla="*/ 58 h 10000"/>
                    <a:gd name="connsiteX89" fmla="*/ 3250 w 10039"/>
                    <a:gd name="connsiteY89" fmla="*/ 129 h 10000"/>
                    <a:gd name="connsiteX90" fmla="*/ 3437 w 10039"/>
                    <a:gd name="connsiteY90" fmla="*/ 224 h 10000"/>
                    <a:gd name="connsiteX91" fmla="*/ 3687 w 10039"/>
                    <a:gd name="connsiteY91" fmla="*/ 340 h 10000"/>
                    <a:gd name="connsiteX92" fmla="*/ 3958 w 10039"/>
                    <a:gd name="connsiteY92" fmla="*/ 482 h 10000"/>
                    <a:gd name="connsiteX93" fmla="*/ 4229 w 10039"/>
                    <a:gd name="connsiteY93" fmla="*/ 634 h 10000"/>
                    <a:gd name="connsiteX94" fmla="*/ 4563 w 10039"/>
                    <a:gd name="connsiteY94" fmla="*/ 787 h 10000"/>
                    <a:gd name="connsiteX95" fmla="*/ 4875 w 10039"/>
                    <a:gd name="connsiteY95" fmla="*/ 973 h 10000"/>
                    <a:gd name="connsiteX96" fmla="*/ 5208 w 10039"/>
                    <a:gd name="connsiteY96" fmla="*/ 1161 h 10000"/>
                    <a:gd name="connsiteX97" fmla="*/ 5604 w 10039"/>
                    <a:gd name="connsiteY97" fmla="*/ 1278 h 10000"/>
                    <a:gd name="connsiteX0" fmla="*/ 5604 w 10039"/>
                    <a:gd name="connsiteY0" fmla="*/ 1278 h 10000"/>
                    <a:gd name="connsiteX1" fmla="*/ 10000 w 10039"/>
                    <a:gd name="connsiteY1" fmla="*/ 353 h 10000"/>
                    <a:gd name="connsiteX2" fmla="*/ 7771 w 10039"/>
                    <a:gd name="connsiteY2" fmla="*/ 4455 h 10000"/>
                    <a:gd name="connsiteX3" fmla="*/ 7660 w 10039"/>
                    <a:gd name="connsiteY3" fmla="*/ 4795 h 10000"/>
                    <a:gd name="connsiteX4" fmla="*/ 7291 w 10039"/>
                    <a:gd name="connsiteY4" fmla="*/ 4877 h 10000"/>
                    <a:gd name="connsiteX5" fmla="*/ 6771 w 10039"/>
                    <a:gd name="connsiteY5" fmla="*/ 5124 h 10000"/>
                    <a:gd name="connsiteX6" fmla="*/ 6500 w 10039"/>
                    <a:gd name="connsiteY6" fmla="*/ 5172 h 10000"/>
                    <a:gd name="connsiteX7" fmla="*/ 6292 w 10039"/>
                    <a:gd name="connsiteY7" fmla="*/ 5172 h 10000"/>
                    <a:gd name="connsiteX8" fmla="*/ 6062 w 10039"/>
                    <a:gd name="connsiteY8" fmla="*/ 5135 h 10000"/>
                    <a:gd name="connsiteX9" fmla="*/ 5812 w 10039"/>
                    <a:gd name="connsiteY9" fmla="*/ 5064 h 10000"/>
                    <a:gd name="connsiteX10" fmla="*/ 5542 w 10039"/>
                    <a:gd name="connsiteY10" fmla="*/ 4983 h 10000"/>
                    <a:gd name="connsiteX11" fmla="*/ 5271 w 10039"/>
                    <a:gd name="connsiteY11" fmla="*/ 4877 h 10000"/>
                    <a:gd name="connsiteX12" fmla="*/ 4999 w 10039"/>
                    <a:gd name="connsiteY12" fmla="*/ 4760 h 10000"/>
                    <a:gd name="connsiteX13" fmla="*/ 4749 w 10039"/>
                    <a:gd name="connsiteY13" fmla="*/ 4643 h 10000"/>
                    <a:gd name="connsiteX14" fmla="*/ 4499 w 10039"/>
                    <a:gd name="connsiteY14" fmla="*/ 4526 h 10000"/>
                    <a:gd name="connsiteX15" fmla="*/ 4292 w 10039"/>
                    <a:gd name="connsiteY15" fmla="*/ 4420 h 10000"/>
                    <a:gd name="connsiteX16" fmla="*/ 4146 w 10039"/>
                    <a:gd name="connsiteY16" fmla="*/ 4314 h 10000"/>
                    <a:gd name="connsiteX17" fmla="*/ 4042 w 10039"/>
                    <a:gd name="connsiteY17" fmla="*/ 4245 h 10000"/>
                    <a:gd name="connsiteX18" fmla="*/ 3999 w 10039"/>
                    <a:gd name="connsiteY18" fmla="*/ 4185 h 10000"/>
                    <a:gd name="connsiteX19" fmla="*/ 3999 w 10039"/>
                    <a:gd name="connsiteY19" fmla="*/ 4220 h 10000"/>
                    <a:gd name="connsiteX20" fmla="*/ 4020 w 10039"/>
                    <a:gd name="connsiteY20" fmla="*/ 4304 h 10000"/>
                    <a:gd name="connsiteX21" fmla="*/ 4042 w 10039"/>
                    <a:gd name="connsiteY21" fmla="*/ 4431 h 10000"/>
                    <a:gd name="connsiteX22" fmla="*/ 4083 w 10039"/>
                    <a:gd name="connsiteY22" fmla="*/ 4607 h 10000"/>
                    <a:gd name="connsiteX23" fmla="*/ 4146 w 10039"/>
                    <a:gd name="connsiteY23" fmla="*/ 4817 h 10000"/>
                    <a:gd name="connsiteX24" fmla="*/ 4208 w 10039"/>
                    <a:gd name="connsiteY24" fmla="*/ 5064 h 10000"/>
                    <a:gd name="connsiteX25" fmla="*/ 4271 w 10039"/>
                    <a:gd name="connsiteY25" fmla="*/ 5346 h 10000"/>
                    <a:gd name="connsiteX26" fmla="*/ 4354 w 10039"/>
                    <a:gd name="connsiteY26" fmla="*/ 5663 h 10000"/>
                    <a:gd name="connsiteX27" fmla="*/ 4416 w 10039"/>
                    <a:gd name="connsiteY27" fmla="*/ 5991 h 10000"/>
                    <a:gd name="connsiteX28" fmla="*/ 4499 w 10039"/>
                    <a:gd name="connsiteY28" fmla="*/ 6343 h 10000"/>
                    <a:gd name="connsiteX29" fmla="*/ 4604 w 10039"/>
                    <a:gd name="connsiteY29" fmla="*/ 6704 h 10000"/>
                    <a:gd name="connsiteX30" fmla="*/ 4666 w 10039"/>
                    <a:gd name="connsiteY30" fmla="*/ 6986 h 10000"/>
                    <a:gd name="connsiteX31" fmla="*/ 4749 w 10039"/>
                    <a:gd name="connsiteY31" fmla="*/ 7268 h 10000"/>
                    <a:gd name="connsiteX32" fmla="*/ 4813 w 10039"/>
                    <a:gd name="connsiteY32" fmla="*/ 7562 h 10000"/>
                    <a:gd name="connsiteX33" fmla="*/ 4854 w 10039"/>
                    <a:gd name="connsiteY33" fmla="*/ 7854 h 10000"/>
                    <a:gd name="connsiteX34" fmla="*/ 4896 w 10039"/>
                    <a:gd name="connsiteY34" fmla="*/ 8136 h 10000"/>
                    <a:gd name="connsiteX35" fmla="*/ 4958 w 10039"/>
                    <a:gd name="connsiteY35" fmla="*/ 8418 h 10000"/>
                    <a:gd name="connsiteX36" fmla="*/ 4999 w 10039"/>
                    <a:gd name="connsiteY36" fmla="*/ 8676 h 10000"/>
                    <a:gd name="connsiteX37" fmla="*/ 5021 w 10039"/>
                    <a:gd name="connsiteY37" fmla="*/ 8911 h 10000"/>
                    <a:gd name="connsiteX38" fmla="*/ 5062 w 10039"/>
                    <a:gd name="connsiteY38" fmla="*/ 9110 h 10000"/>
                    <a:gd name="connsiteX39" fmla="*/ 5083 w 10039"/>
                    <a:gd name="connsiteY39" fmla="*/ 9285 h 10000"/>
                    <a:gd name="connsiteX40" fmla="*/ 5083 w 10039"/>
                    <a:gd name="connsiteY40" fmla="*/ 9414 h 10000"/>
                    <a:gd name="connsiteX41" fmla="*/ 5104 w 10039"/>
                    <a:gd name="connsiteY41" fmla="*/ 9497 h 10000"/>
                    <a:gd name="connsiteX42" fmla="*/ 5104 w 10039"/>
                    <a:gd name="connsiteY42" fmla="*/ 9531 h 10000"/>
                    <a:gd name="connsiteX43" fmla="*/ 5062 w 10039"/>
                    <a:gd name="connsiteY43" fmla="*/ 9531 h 10000"/>
                    <a:gd name="connsiteX44" fmla="*/ 4916 w 10039"/>
                    <a:gd name="connsiteY44" fmla="*/ 9555 h 10000"/>
                    <a:gd name="connsiteX45" fmla="*/ 4708 w 10039"/>
                    <a:gd name="connsiteY45" fmla="*/ 9578 h 10000"/>
                    <a:gd name="connsiteX46" fmla="*/ 4437 w 10039"/>
                    <a:gd name="connsiteY46" fmla="*/ 9625 h 10000"/>
                    <a:gd name="connsiteX47" fmla="*/ 4125 w 10039"/>
                    <a:gd name="connsiteY47" fmla="*/ 9660 h 10000"/>
                    <a:gd name="connsiteX48" fmla="*/ 3749 w 10039"/>
                    <a:gd name="connsiteY48" fmla="*/ 9719 h 10000"/>
                    <a:gd name="connsiteX49" fmla="*/ 3375 w 10039"/>
                    <a:gd name="connsiteY49" fmla="*/ 9765 h 10000"/>
                    <a:gd name="connsiteX50" fmla="*/ 2979 w 10039"/>
                    <a:gd name="connsiteY50" fmla="*/ 9812 h 10000"/>
                    <a:gd name="connsiteX51" fmla="*/ 2584 w 10039"/>
                    <a:gd name="connsiteY51" fmla="*/ 9870 h 10000"/>
                    <a:gd name="connsiteX52" fmla="*/ 2208 w 10039"/>
                    <a:gd name="connsiteY52" fmla="*/ 9906 h 10000"/>
                    <a:gd name="connsiteX53" fmla="*/ 1854 w 10039"/>
                    <a:gd name="connsiteY53" fmla="*/ 9953 h 10000"/>
                    <a:gd name="connsiteX54" fmla="*/ 1541 w 10039"/>
                    <a:gd name="connsiteY54" fmla="*/ 9975 h 10000"/>
                    <a:gd name="connsiteX55" fmla="*/ 1271 w 10039"/>
                    <a:gd name="connsiteY55" fmla="*/ 9989 h 10000"/>
                    <a:gd name="connsiteX56" fmla="*/ 1083 w 10039"/>
                    <a:gd name="connsiteY56" fmla="*/ 10000 h 10000"/>
                    <a:gd name="connsiteX57" fmla="*/ 1062 w 10039"/>
                    <a:gd name="connsiteY57" fmla="*/ 9975 h 10000"/>
                    <a:gd name="connsiteX58" fmla="*/ 1041 w 10039"/>
                    <a:gd name="connsiteY58" fmla="*/ 9896 h 10000"/>
                    <a:gd name="connsiteX59" fmla="*/ 938 w 10039"/>
                    <a:gd name="connsiteY59" fmla="*/ 9578 h 10000"/>
                    <a:gd name="connsiteX60" fmla="*/ 875 w 10039"/>
                    <a:gd name="connsiteY60" fmla="*/ 9355 h 10000"/>
                    <a:gd name="connsiteX61" fmla="*/ 791 w 10039"/>
                    <a:gd name="connsiteY61" fmla="*/ 9085 h 10000"/>
                    <a:gd name="connsiteX62" fmla="*/ 708 w 10039"/>
                    <a:gd name="connsiteY62" fmla="*/ 8781 h 10000"/>
                    <a:gd name="connsiteX63" fmla="*/ 625 w 10039"/>
                    <a:gd name="connsiteY63" fmla="*/ 8442 h 10000"/>
                    <a:gd name="connsiteX64" fmla="*/ 541 w 10039"/>
                    <a:gd name="connsiteY64" fmla="*/ 8078 h 10000"/>
                    <a:gd name="connsiteX65" fmla="*/ 438 w 10039"/>
                    <a:gd name="connsiteY65" fmla="*/ 7679 h 10000"/>
                    <a:gd name="connsiteX66" fmla="*/ 354 w 10039"/>
                    <a:gd name="connsiteY66" fmla="*/ 7257 h 10000"/>
                    <a:gd name="connsiteX67" fmla="*/ 271 w 10039"/>
                    <a:gd name="connsiteY67" fmla="*/ 6812 h 10000"/>
                    <a:gd name="connsiteX68" fmla="*/ 208 w 10039"/>
                    <a:gd name="connsiteY68" fmla="*/ 6353 h 10000"/>
                    <a:gd name="connsiteX69" fmla="*/ 146 w 10039"/>
                    <a:gd name="connsiteY69" fmla="*/ 5873 h 10000"/>
                    <a:gd name="connsiteX70" fmla="*/ 62 w 10039"/>
                    <a:gd name="connsiteY70" fmla="*/ 5380 h 10000"/>
                    <a:gd name="connsiteX71" fmla="*/ 0 w 10039"/>
                    <a:gd name="connsiteY71" fmla="*/ 4384 h 10000"/>
                    <a:gd name="connsiteX72" fmla="*/ 0 w 10039"/>
                    <a:gd name="connsiteY72" fmla="*/ 3740 h 10000"/>
                    <a:gd name="connsiteX73" fmla="*/ 0 w 10039"/>
                    <a:gd name="connsiteY73" fmla="*/ 3166 h 10000"/>
                    <a:gd name="connsiteX74" fmla="*/ 0 w 10039"/>
                    <a:gd name="connsiteY74" fmla="*/ 2648 h 10000"/>
                    <a:gd name="connsiteX75" fmla="*/ 21 w 10039"/>
                    <a:gd name="connsiteY75" fmla="*/ 2181 h 10000"/>
                    <a:gd name="connsiteX76" fmla="*/ 41 w 10039"/>
                    <a:gd name="connsiteY76" fmla="*/ 1771 h 10000"/>
                    <a:gd name="connsiteX77" fmla="*/ 62 w 10039"/>
                    <a:gd name="connsiteY77" fmla="*/ 1407 h 10000"/>
                    <a:gd name="connsiteX78" fmla="*/ 104 w 10039"/>
                    <a:gd name="connsiteY78" fmla="*/ 1090 h 10000"/>
                    <a:gd name="connsiteX79" fmla="*/ 146 w 10039"/>
                    <a:gd name="connsiteY79" fmla="*/ 833 h 10000"/>
                    <a:gd name="connsiteX80" fmla="*/ 167 w 10039"/>
                    <a:gd name="connsiteY80" fmla="*/ 622 h 10000"/>
                    <a:gd name="connsiteX81" fmla="*/ 208 w 10039"/>
                    <a:gd name="connsiteY81" fmla="*/ 457 h 10000"/>
                    <a:gd name="connsiteX82" fmla="*/ 229 w 10039"/>
                    <a:gd name="connsiteY82" fmla="*/ 340 h 10000"/>
                    <a:gd name="connsiteX83" fmla="*/ 250 w 10039"/>
                    <a:gd name="connsiteY83" fmla="*/ 282 h 10000"/>
                    <a:gd name="connsiteX84" fmla="*/ 250 w 10039"/>
                    <a:gd name="connsiteY84" fmla="*/ 247 h 10000"/>
                    <a:gd name="connsiteX85" fmla="*/ 2979 w 10039"/>
                    <a:gd name="connsiteY85" fmla="*/ 0 h 10000"/>
                    <a:gd name="connsiteX86" fmla="*/ 3020 w 10039"/>
                    <a:gd name="connsiteY86" fmla="*/ 23 h 10000"/>
                    <a:gd name="connsiteX87" fmla="*/ 3104 w 10039"/>
                    <a:gd name="connsiteY87" fmla="*/ 58 h 10000"/>
                    <a:gd name="connsiteX88" fmla="*/ 3250 w 10039"/>
                    <a:gd name="connsiteY88" fmla="*/ 129 h 10000"/>
                    <a:gd name="connsiteX89" fmla="*/ 3437 w 10039"/>
                    <a:gd name="connsiteY89" fmla="*/ 224 h 10000"/>
                    <a:gd name="connsiteX90" fmla="*/ 3687 w 10039"/>
                    <a:gd name="connsiteY90" fmla="*/ 340 h 10000"/>
                    <a:gd name="connsiteX91" fmla="*/ 3958 w 10039"/>
                    <a:gd name="connsiteY91" fmla="*/ 482 h 10000"/>
                    <a:gd name="connsiteX92" fmla="*/ 4229 w 10039"/>
                    <a:gd name="connsiteY92" fmla="*/ 634 h 10000"/>
                    <a:gd name="connsiteX93" fmla="*/ 4563 w 10039"/>
                    <a:gd name="connsiteY93" fmla="*/ 787 h 10000"/>
                    <a:gd name="connsiteX94" fmla="*/ 4875 w 10039"/>
                    <a:gd name="connsiteY94" fmla="*/ 973 h 10000"/>
                    <a:gd name="connsiteX95" fmla="*/ 5208 w 10039"/>
                    <a:gd name="connsiteY95" fmla="*/ 1161 h 10000"/>
                    <a:gd name="connsiteX96" fmla="*/ 5604 w 10039"/>
                    <a:gd name="connsiteY96" fmla="*/ 1278 h 10000"/>
                    <a:gd name="connsiteX0" fmla="*/ 5604 w 10039"/>
                    <a:gd name="connsiteY0" fmla="*/ 1278 h 10000"/>
                    <a:gd name="connsiteX1" fmla="*/ 10000 w 10039"/>
                    <a:gd name="connsiteY1" fmla="*/ 353 h 10000"/>
                    <a:gd name="connsiteX2" fmla="*/ 7771 w 10039"/>
                    <a:gd name="connsiteY2" fmla="*/ 4455 h 10000"/>
                    <a:gd name="connsiteX3" fmla="*/ 7660 w 10039"/>
                    <a:gd name="connsiteY3" fmla="*/ 4795 h 10000"/>
                    <a:gd name="connsiteX4" fmla="*/ 7291 w 10039"/>
                    <a:gd name="connsiteY4" fmla="*/ 4877 h 10000"/>
                    <a:gd name="connsiteX5" fmla="*/ 6771 w 10039"/>
                    <a:gd name="connsiteY5" fmla="*/ 5124 h 10000"/>
                    <a:gd name="connsiteX6" fmla="*/ 6292 w 10039"/>
                    <a:gd name="connsiteY6" fmla="*/ 5172 h 10000"/>
                    <a:gd name="connsiteX7" fmla="*/ 6062 w 10039"/>
                    <a:gd name="connsiteY7" fmla="*/ 5135 h 10000"/>
                    <a:gd name="connsiteX8" fmla="*/ 5812 w 10039"/>
                    <a:gd name="connsiteY8" fmla="*/ 5064 h 10000"/>
                    <a:gd name="connsiteX9" fmla="*/ 5542 w 10039"/>
                    <a:gd name="connsiteY9" fmla="*/ 4983 h 10000"/>
                    <a:gd name="connsiteX10" fmla="*/ 5271 w 10039"/>
                    <a:gd name="connsiteY10" fmla="*/ 4877 h 10000"/>
                    <a:gd name="connsiteX11" fmla="*/ 4999 w 10039"/>
                    <a:gd name="connsiteY11" fmla="*/ 4760 h 10000"/>
                    <a:gd name="connsiteX12" fmla="*/ 4749 w 10039"/>
                    <a:gd name="connsiteY12" fmla="*/ 4643 h 10000"/>
                    <a:gd name="connsiteX13" fmla="*/ 4499 w 10039"/>
                    <a:gd name="connsiteY13" fmla="*/ 4526 h 10000"/>
                    <a:gd name="connsiteX14" fmla="*/ 4292 w 10039"/>
                    <a:gd name="connsiteY14" fmla="*/ 4420 h 10000"/>
                    <a:gd name="connsiteX15" fmla="*/ 4146 w 10039"/>
                    <a:gd name="connsiteY15" fmla="*/ 4314 h 10000"/>
                    <a:gd name="connsiteX16" fmla="*/ 4042 w 10039"/>
                    <a:gd name="connsiteY16" fmla="*/ 4245 h 10000"/>
                    <a:gd name="connsiteX17" fmla="*/ 3999 w 10039"/>
                    <a:gd name="connsiteY17" fmla="*/ 4185 h 10000"/>
                    <a:gd name="connsiteX18" fmla="*/ 3999 w 10039"/>
                    <a:gd name="connsiteY18" fmla="*/ 4220 h 10000"/>
                    <a:gd name="connsiteX19" fmla="*/ 4020 w 10039"/>
                    <a:gd name="connsiteY19" fmla="*/ 4304 h 10000"/>
                    <a:gd name="connsiteX20" fmla="*/ 4042 w 10039"/>
                    <a:gd name="connsiteY20" fmla="*/ 4431 h 10000"/>
                    <a:gd name="connsiteX21" fmla="*/ 4083 w 10039"/>
                    <a:gd name="connsiteY21" fmla="*/ 4607 h 10000"/>
                    <a:gd name="connsiteX22" fmla="*/ 4146 w 10039"/>
                    <a:gd name="connsiteY22" fmla="*/ 4817 h 10000"/>
                    <a:gd name="connsiteX23" fmla="*/ 4208 w 10039"/>
                    <a:gd name="connsiteY23" fmla="*/ 5064 h 10000"/>
                    <a:gd name="connsiteX24" fmla="*/ 4271 w 10039"/>
                    <a:gd name="connsiteY24" fmla="*/ 5346 h 10000"/>
                    <a:gd name="connsiteX25" fmla="*/ 4354 w 10039"/>
                    <a:gd name="connsiteY25" fmla="*/ 5663 h 10000"/>
                    <a:gd name="connsiteX26" fmla="*/ 4416 w 10039"/>
                    <a:gd name="connsiteY26" fmla="*/ 5991 h 10000"/>
                    <a:gd name="connsiteX27" fmla="*/ 4499 w 10039"/>
                    <a:gd name="connsiteY27" fmla="*/ 6343 h 10000"/>
                    <a:gd name="connsiteX28" fmla="*/ 4604 w 10039"/>
                    <a:gd name="connsiteY28" fmla="*/ 6704 h 10000"/>
                    <a:gd name="connsiteX29" fmla="*/ 4666 w 10039"/>
                    <a:gd name="connsiteY29" fmla="*/ 6986 h 10000"/>
                    <a:gd name="connsiteX30" fmla="*/ 4749 w 10039"/>
                    <a:gd name="connsiteY30" fmla="*/ 7268 h 10000"/>
                    <a:gd name="connsiteX31" fmla="*/ 4813 w 10039"/>
                    <a:gd name="connsiteY31" fmla="*/ 7562 h 10000"/>
                    <a:gd name="connsiteX32" fmla="*/ 4854 w 10039"/>
                    <a:gd name="connsiteY32" fmla="*/ 7854 h 10000"/>
                    <a:gd name="connsiteX33" fmla="*/ 4896 w 10039"/>
                    <a:gd name="connsiteY33" fmla="*/ 8136 h 10000"/>
                    <a:gd name="connsiteX34" fmla="*/ 4958 w 10039"/>
                    <a:gd name="connsiteY34" fmla="*/ 8418 h 10000"/>
                    <a:gd name="connsiteX35" fmla="*/ 4999 w 10039"/>
                    <a:gd name="connsiteY35" fmla="*/ 8676 h 10000"/>
                    <a:gd name="connsiteX36" fmla="*/ 5021 w 10039"/>
                    <a:gd name="connsiteY36" fmla="*/ 8911 h 10000"/>
                    <a:gd name="connsiteX37" fmla="*/ 5062 w 10039"/>
                    <a:gd name="connsiteY37" fmla="*/ 9110 h 10000"/>
                    <a:gd name="connsiteX38" fmla="*/ 5083 w 10039"/>
                    <a:gd name="connsiteY38" fmla="*/ 9285 h 10000"/>
                    <a:gd name="connsiteX39" fmla="*/ 5083 w 10039"/>
                    <a:gd name="connsiteY39" fmla="*/ 9414 h 10000"/>
                    <a:gd name="connsiteX40" fmla="*/ 5104 w 10039"/>
                    <a:gd name="connsiteY40" fmla="*/ 9497 h 10000"/>
                    <a:gd name="connsiteX41" fmla="*/ 5104 w 10039"/>
                    <a:gd name="connsiteY41" fmla="*/ 9531 h 10000"/>
                    <a:gd name="connsiteX42" fmla="*/ 5062 w 10039"/>
                    <a:gd name="connsiteY42" fmla="*/ 9531 h 10000"/>
                    <a:gd name="connsiteX43" fmla="*/ 4916 w 10039"/>
                    <a:gd name="connsiteY43" fmla="*/ 9555 h 10000"/>
                    <a:gd name="connsiteX44" fmla="*/ 4708 w 10039"/>
                    <a:gd name="connsiteY44" fmla="*/ 9578 h 10000"/>
                    <a:gd name="connsiteX45" fmla="*/ 4437 w 10039"/>
                    <a:gd name="connsiteY45" fmla="*/ 9625 h 10000"/>
                    <a:gd name="connsiteX46" fmla="*/ 4125 w 10039"/>
                    <a:gd name="connsiteY46" fmla="*/ 9660 h 10000"/>
                    <a:gd name="connsiteX47" fmla="*/ 3749 w 10039"/>
                    <a:gd name="connsiteY47" fmla="*/ 9719 h 10000"/>
                    <a:gd name="connsiteX48" fmla="*/ 3375 w 10039"/>
                    <a:gd name="connsiteY48" fmla="*/ 9765 h 10000"/>
                    <a:gd name="connsiteX49" fmla="*/ 2979 w 10039"/>
                    <a:gd name="connsiteY49" fmla="*/ 9812 h 10000"/>
                    <a:gd name="connsiteX50" fmla="*/ 2584 w 10039"/>
                    <a:gd name="connsiteY50" fmla="*/ 9870 h 10000"/>
                    <a:gd name="connsiteX51" fmla="*/ 2208 w 10039"/>
                    <a:gd name="connsiteY51" fmla="*/ 9906 h 10000"/>
                    <a:gd name="connsiteX52" fmla="*/ 1854 w 10039"/>
                    <a:gd name="connsiteY52" fmla="*/ 9953 h 10000"/>
                    <a:gd name="connsiteX53" fmla="*/ 1541 w 10039"/>
                    <a:gd name="connsiteY53" fmla="*/ 9975 h 10000"/>
                    <a:gd name="connsiteX54" fmla="*/ 1271 w 10039"/>
                    <a:gd name="connsiteY54" fmla="*/ 9989 h 10000"/>
                    <a:gd name="connsiteX55" fmla="*/ 1083 w 10039"/>
                    <a:gd name="connsiteY55" fmla="*/ 10000 h 10000"/>
                    <a:gd name="connsiteX56" fmla="*/ 1062 w 10039"/>
                    <a:gd name="connsiteY56" fmla="*/ 9975 h 10000"/>
                    <a:gd name="connsiteX57" fmla="*/ 1041 w 10039"/>
                    <a:gd name="connsiteY57" fmla="*/ 9896 h 10000"/>
                    <a:gd name="connsiteX58" fmla="*/ 938 w 10039"/>
                    <a:gd name="connsiteY58" fmla="*/ 9578 h 10000"/>
                    <a:gd name="connsiteX59" fmla="*/ 875 w 10039"/>
                    <a:gd name="connsiteY59" fmla="*/ 9355 h 10000"/>
                    <a:gd name="connsiteX60" fmla="*/ 791 w 10039"/>
                    <a:gd name="connsiteY60" fmla="*/ 9085 h 10000"/>
                    <a:gd name="connsiteX61" fmla="*/ 708 w 10039"/>
                    <a:gd name="connsiteY61" fmla="*/ 8781 h 10000"/>
                    <a:gd name="connsiteX62" fmla="*/ 625 w 10039"/>
                    <a:gd name="connsiteY62" fmla="*/ 8442 h 10000"/>
                    <a:gd name="connsiteX63" fmla="*/ 541 w 10039"/>
                    <a:gd name="connsiteY63" fmla="*/ 8078 h 10000"/>
                    <a:gd name="connsiteX64" fmla="*/ 438 w 10039"/>
                    <a:gd name="connsiteY64" fmla="*/ 7679 h 10000"/>
                    <a:gd name="connsiteX65" fmla="*/ 354 w 10039"/>
                    <a:gd name="connsiteY65" fmla="*/ 7257 h 10000"/>
                    <a:gd name="connsiteX66" fmla="*/ 271 w 10039"/>
                    <a:gd name="connsiteY66" fmla="*/ 6812 h 10000"/>
                    <a:gd name="connsiteX67" fmla="*/ 208 w 10039"/>
                    <a:gd name="connsiteY67" fmla="*/ 6353 h 10000"/>
                    <a:gd name="connsiteX68" fmla="*/ 146 w 10039"/>
                    <a:gd name="connsiteY68" fmla="*/ 5873 h 10000"/>
                    <a:gd name="connsiteX69" fmla="*/ 62 w 10039"/>
                    <a:gd name="connsiteY69" fmla="*/ 5380 h 10000"/>
                    <a:gd name="connsiteX70" fmla="*/ 0 w 10039"/>
                    <a:gd name="connsiteY70" fmla="*/ 4384 h 10000"/>
                    <a:gd name="connsiteX71" fmla="*/ 0 w 10039"/>
                    <a:gd name="connsiteY71" fmla="*/ 3740 h 10000"/>
                    <a:gd name="connsiteX72" fmla="*/ 0 w 10039"/>
                    <a:gd name="connsiteY72" fmla="*/ 3166 h 10000"/>
                    <a:gd name="connsiteX73" fmla="*/ 0 w 10039"/>
                    <a:gd name="connsiteY73" fmla="*/ 2648 h 10000"/>
                    <a:gd name="connsiteX74" fmla="*/ 21 w 10039"/>
                    <a:gd name="connsiteY74" fmla="*/ 2181 h 10000"/>
                    <a:gd name="connsiteX75" fmla="*/ 41 w 10039"/>
                    <a:gd name="connsiteY75" fmla="*/ 1771 h 10000"/>
                    <a:gd name="connsiteX76" fmla="*/ 62 w 10039"/>
                    <a:gd name="connsiteY76" fmla="*/ 1407 h 10000"/>
                    <a:gd name="connsiteX77" fmla="*/ 104 w 10039"/>
                    <a:gd name="connsiteY77" fmla="*/ 1090 h 10000"/>
                    <a:gd name="connsiteX78" fmla="*/ 146 w 10039"/>
                    <a:gd name="connsiteY78" fmla="*/ 833 h 10000"/>
                    <a:gd name="connsiteX79" fmla="*/ 167 w 10039"/>
                    <a:gd name="connsiteY79" fmla="*/ 622 h 10000"/>
                    <a:gd name="connsiteX80" fmla="*/ 208 w 10039"/>
                    <a:gd name="connsiteY80" fmla="*/ 457 h 10000"/>
                    <a:gd name="connsiteX81" fmla="*/ 229 w 10039"/>
                    <a:gd name="connsiteY81" fmla="*/ 340 h 10000"/>
                    <a:gd name="connsiteX82" fmla="*/ 250 w 10039"/>
                    <a:gd name="connsiteY82" fmla="*/ 282 h 10000"/>
                    <a:gd name="connsiteX83" fmla="*/ 250 w 10039"/>
                    <a:gd name="connsiteY83" fmla="*/ 247 h 10000"/>
                    <a:gd name="connsiteX84" fmla="*/ 2979 w 10039"/>
                    <a:gd name="connsiteY84" fmla="*/ 0 h 10000"/>
                    <a:gd name="connsiteX85" fmla="*/ 3020 w 10039"/>
                    <a:gd name="connsiteY85" fmla="*/ 23 h 10000"/>
                    <a:gd name="connsiteX86" fmla="*/ 3104 w 10039"/>
                    <a:gd name="connsiteY86" fmla="*/ 58 h 10000"/>
                    <a:gd name="connsiteX87" fmla="*/ 3250 w 10039"/>
                    <a:gd name="connsiteY87" fmla="*/ 129 h 10000"/>
                    <a:gd name="connsiteX88" fmla="*/ 3437 w 10039"/>
                    <a:gd name="connsiteY88" fmla="*/ 224 h 10000"/>
                    <a:gd name="connsiteX89" fmla="*/ 3687 w 10039"/>
                    <a:gd name="connsiteY89" fmla="*/ 340 h 10000"/>
                    <a:gd name="connsiteX90" fmla="*/ 3958 w 10039"/>
                    <a:gd name="connsiteY90" fmla="*/ 482 h 10000"/>
                    <a:gd name="connsiteX91" fmla="*/ 4229 w 10039"/>
                    <a:gd name="connsiteY91" fmla="*/ 634 h 10000"/>
                    <a:gd name="connsiteX92" fmla="*/ 4563 w 10039"/>
                    <a:gd name="connsiteY92" fmla="*/ 787 h 10000"/>
                    <a:gd name="connsiteX93" fmla="*/ 4875 w 10039"/>
                    <a:gd name="connsiteY93" fmla="*/ 973 h 10000"/>
                    <a:gd name="connsiteX94" fmla="*/ 5208 w 10039"/>
                    <a:gd name="connsiteY94" fmla="*/ 1161 h 10000"/>
                    <a:gd name="connsiteX95" fmla="*/ 5604 w 10039"/>
                    <a:gd name="connsiteY95" fmla="*/ 1278 h 10000"/>
                    <a:gd name="connsiteX0" fmla="*/ 5604 w 10039"/>
                    <a:gd name="connsiteY0" fmla="*/ 1278 h 10000"/>
                    <a:gd name="connsiteX1" fmla="*/ 10000 w 10039"/>
                    <a:gd name="connsiteY1" fmla="*/ 353 h 10000"/>
                    <a:gd name="connsiteX2" fmla="*/ 7771 w 10039"/>
                    <a:gd name="connsiteY2" fmla="*/ 4455 h 10000"/>
                    <a:gd name="connsiteX3" fmla="*/ 7660 w 10039"/>
                    <a:gd name="connsiteY3" fmla="*/ 4795 h 10000"/>
                    <a:gd name="connsiteX4" fmla="*/ 7291 w 10039"/>
                    <a:gd name="connsiteY4" fmla="*/ 4877 h 10000"/>
                    <a:gd name="connsiteX5" fmla="*/ 6771 w 10039"/>
                    <a:gd name="connsiteY5" fmla="*/ 5124 h 10000"/>
                    <a:gd name="connsiteX6" fmla="*/ 6062 w 10039"/>
                    <a:gd name="connsiteY6" fmla="*/ 5135 h 10000"/>
                    <a:gd name="connsiteX7" fmla="*/ 5812 w 10039"/>
                    <a:gd name="connsiteY7" fmla="*/ 5064 h 10000"/>
                    <a:gd name="connsiteX8" fmla="*/ 5542 w 10039"/>
                    <a:gd name="connsiteY8" fmla="*/ 4983 h 10000"/>
                    <a:gd name="connsiteX9" fmla="*/ 5271 w 10039"/>
                    <a:gd name="connsiteY9" fmla="*/ 4877 h 10000"/>
                    <a:gd name="connsiteX10" fmla="*/ 4999 w 10039"/>
                    <a:gd name="connsiteY10" fmla="*/ 4760 h 10000"/>
                    <a:gd name="connsiteX11" fmla="*/ 4749 w 10039"/>
                    <a:gd name="connsiteY11" fmla="*/ 4643 h 10000"/>
                    <a:gd name="connsiteX12" fmla="*/ 4499 w 10039"/>
                    <a:gd name="connsiteY12" fmla="*/ 4526 h 10000"/>
                    <a:gd name="connsiteX13" fmla="*/ 4292 w 10039"/>
                    <a:gd name="connsiteY13" fmla="*/ 4420 h 10000"/>
                    <a:gd name="connsiteX14" fmla="*/ 4146 w 10039"/>
                    <a:gd name="connsiteY14" fmla="*/ 4314 h 10000"/>
                    <a:gd name="connsiteX15" fmla="*/ 4042 w 10039"/>
                    <a:gd name="connsiteY15" fmla="*/ 4245 h 10000"/>
                    <a:gd name="connsiteX16" fmla="*/ 3999 w 10039"/>
                    <a:gd name="connsiteY16" fmla="*/ 4185 h 10000"/>
                    <a:gd name="connsiteX17" fmla="*/ 3999 w 10039"/>
                    <a:gd name="connsiteY17" fmla="*/ 4220 h 10000"/>
                    <a:gd name="connsiteX18" fmla="*/ 4020 w 10039"/>
                    <a:gd name="connsiteY18" fmla="*/ 4304 h 10000"/>
                    <a:gd name="connsiteX19" fmla="*/ 4042 w 10039"/>
                    <a:gd name="connsiteY19" fmla="*/ 4431 h 10000"/>
                    <a:gd name="connsiteX20" fmla="*/ 4083 w 10039"/>
                    <a:gd name="connsiteY20" fmla="*/ 4607 h 10000"/>
                    <a:gd name="connsiteX21" fmla="*/ 4146 w 10039"/>
                    <a:gd name="connsiteY21" fmla="*/ 4817 h 10000"/>
                    <a:gd name="connsiteX22" fmla="*/ 4208 w 10039"/>
                    <a:gd name="connsiteY22" fmla="*/ 5064 h 10000"/>
                    <a:gd name="connsiteX23" fmla="*/ 4271 w 10039"/>
                    <a:gd name="connsiteY23" fmla="*/ 5346 h 10000"/>
                    <a:gd name="connsiteX24" fmla="*/ 4354 w 10039"/>
                    <a:gd name="connsiteY24" fmla="*/ 5663 h 10000"/>
                    <a:gd name="connsiteX25" fmla="*/ 4416 w 10039"/>
                    <a:gd name="connsiteY25" fmla="*/ 5991 h 10000"/>
                    <a:gd name="connsiteX26" fmla="*/ 4499 w 10039"/>
                    <a:gd name="connsiteY26" fmla="*/ 6343 h 10000"/>
                    <a:gd name="connsiteX27" fmla="*/ 4604 w 10039"/>
                    <a:gd name="connsiteY27" fmla="*/ 6704 h 10000"/>
                    <a:gd name="connsiteX28" fmla="*/ 4666 w 10039"/>
                    <a:gd name="connsiteY28" fmla="*/ 6986 h 10000"/>
                    <a:gd name="connsiteX29" fmla="*/ 4749 w 10039"/>
                    <a:gd name="connsiteY29" fmla="*/ 7268 h 10000"/>
                    <a:gd name="connsiteX30" fmla="*/ 4813 w 10039"/>
                    <a:gd name="connsiteY30" fmla="*/ 7562 h 10000"/>
                    <a:gd name="connsiteX31" fmla="*/ 4854 w 10039"/>
                    <a:gd name="connsiteY31" fmla="*/ 7854 h 10000"/>
                    <a:gd name="connsiteX32" fmla="*/ 4896 w 10039"/>
                    <a:gd name="connsiteY32" fmla="*/ 8136 h 10000"/>
                    <a:gd name="connsiteX33" fmla="*/ 4958 w 10039"/>
                    <a:gd name="connsiteY33" fmla="*/ 8418 h 10000"/>
                    <a:gd name="connsiteX34" fmla="*/ 4999 w 10039"/>
                    <a:gd name="connsiteY34" fmla="*/ 8676 h 10000"/>
                    <a:gd name="connsiteX35" fmla="*/ 5021 w 10039"/>
                    <a:gd name="connsiteY35" fmla="*/ 8911 h 10000"/>
                    <a:gd name="connsiteX36" fmla="*/ 5062 w 10039"/>
                    <a:gd name="connsiteY36" fmla="*/ 9110 h 10000"/>
                    <a:gd name="connsiteX37" fmla="*/ 5083 w 10039"/>
                    <a:gd name="connsiteY37" fmla="*/ 9285 h 10000"/>
                    <a:gd name="connsiteX38" fmla="*/ 5083 w 10039"/>
                    <a:gd name="connsiteY38" fmla="*/ 9414 h 10000"/>
                    <a:gd name="connsiteX39" fmla="*/ 5104 w 10039"/>
                    <a:gd name="connsiteY39" fmla="*/ 9497 h 10000"/>
                    <a:gd name="connsiteX40" fmla="*/ 5104 w 10039"/>
                    <a:gd name="connsiteY40" fmla="*/ 9531 h 10000"/>
                    <a:gd name="connsiteX41" fmla="*/ 5062 w 10039"/>
                    <a:gd name="connsiteY41" fmla="*/ 9531 h 10000"/>
                    <a:gd name="connsiteX42" fmla="*/ 4916 w 10039"/>
                    <a:gd name="connsiteY42" fmla="*/ 9555 h 10000"/>
                    <a:gd name="connsiteX43" fmla="*/ 4708 w 10039"/>
                    <a:gd name="connsiteY43" fmla="*/ 9578 h 10000"/>
                    <a:gd name="connsiteX44" fmla="*/ 4437 w 10039"/>
                    <a:gd name="connsiteY44" fmla="*/ 9625 h 10000"/>
                    <a:gd name="connsiteX45" fmla="*/ 4125 w 10039"/>
                    <a:gd name="connsiteY45" fmla="*/ 9660 h 10000"/>
                    <a:gd name="connsiteX46" fmla="*/ 3749 w 10039"/>
                    <a:gd name="connsiteY46" fmla="*/ 9719 h 10000"/>
                    <a:gd name="connsiteX47" fmla="*/ 3375 w 10039"/>
                    <a:gd name="connsiteY47" fmla="*/ 9765 h 10000"/>
                    <a:gd name="connsiteX48" fmla="*/ 2979 w 10039"/>
                    <a:gd name="connsiteY48" fmla="*/ 9812 h 10000"/>
                    <a:gd name="connsiteX49" fmla="*/ 2584 w 10039"/>
                    <a:gd name="connsiteY49" fmla="*/ 9870 h 10000"/>
                    <a:gd name="connsiteX50" fmla="*/ 2208 w 10039"/>
                    <a:gd name="connsiteY50" fmla="*/ 9906 h 10000"/>
                    <a:gd name="connsiteX51" fmla="*/ 1854 w 10039"/>
                    <a:gd name="connsiteY51" fmla="*/ 9953 h 10000"/>
                    <a:gd name="connsiteX52" fmla="*/ 1541 w 10039"/>
                    <a:gd name="connsiteY52" fmla="*/ 9975 h 10000"/>
                    <a:gd name="connsiteX53" fmla="*/ 1271 w 10039"/>
                    <a:gd name="connsiteY53" fmla="*/ 9989 h 10000"/>
                    <a:gd name="connsiteX54" fmla="*/ 1083 w 10039"/>
                    <a:gd name="connsiteY54" fmla="*/ 10000 h 10000"/>
                    <a:gd name="connsiteX55" fmla="*/ 1062 w 10039"/>
                    <a:gd name="connsiteY55" fmla="*/ 9975 h 10000"/>
                    <a:gd name="connsiteX56" fmla="*/ 1041 w 10039"/>
                    <a:gd name="connsiteY56" fmla="*/ 9896 h 10000"/>
                    <a:gd name="connsiteX57" fmla="*/ 938 w 10039"/>
                    <a:gd name="connsiteY57" fmla="*/ 9578 h 10000"/>
                    <a:gd name="connsiteX58" fmla="*/ 875 w 10039"/>
                    <a:gd name="connsiteY58" fmla="*/ 9355 h 10000"/>
                    <a:gd name="connsiteX59" fmla="*/ 791 w 10039"/>
                    <a:gd name="connsiteY59" fmla="*/ 9085 h 10000"/>
                    <a:gd name="connsiteX60" fmla="*/ 708 w 10039"/>
                    <a:gd name="connsiteY60" fmla="*/ 8781 h 10000"/>
                    <a:gd name="connsiteX61" fmla="*/ 625 w 10039"/>
                    <a:gd name="connsiteY61" fmla="*/ 8442 h 10000"/>
                    <a:gd name="connsiteX62" fmla="*/ 541 w 10039"/>
                    <a:gd name="connsiteY62" fmla="*/ 8078 h 10000"/>
                    <a:gd name="connsiteX63" fmla="*/ 438 w 10039"/>
                    <a:gd name="connsiteY63" fmla="*/ 7679 h 10000"/>
                    <a:gd name="connsiteX64" fmla="*/ 354 w 10039"/>
                    <a:gd name="connsiteY64" fmla="*/ 7257 h 10000"/>
                    <a:gd name="connsiteX65" fmla="*/ 271 w 10039"/>
                    <a:gd name="connsiteY65" fmla="*/ 6812 h 10000"/>
                    <a:gd name="connsiteX66" fmla="*/ 208 w 10039"/>
                    <a:gd name="connsiteY66" fmla="*/ 6353 h 10000"/>
                    <a:gd name="connsiteX67" fmla="*/ 146 w 10039"/>
                    <a:gd name="connsiteY67" fmla="*/ 5873 h 10000"/>
                    <a:gd name="connsiteX68" fmla="*/ 62 w 10039"/>
                    <a:gd name="connsiteY68" fmla="*/ 5380 h 10000"/>
                    <a:gd name="connsiteX69" fmla="*/ 0 w 10039"/>
                    <a:gd name="connsiteY69" fmla="*/ 4384 h 10000"/>
                    <a:gd name="connsiteX70" fmla="*/ 0 w 10039"/>
                    <a:gd name="connsiteY70" fmla="*/ 3740 h 10000"/>
                    <a:gd name="connsiteX71" fmla="*/ 0 w 10039"/>
                    <a:gd name="connsiteY71" fmla="*/ 3166 h 10000"/>
                    <a:gd name="connsiteX72" fmla="*/ 0 w 10039"/>
                    <a:gd name="connsiteY72" fmla="*/ 2648 h 10000"/>
                    <a:gd name="connsiteX73" fmla="*/ 21 w 10039"/>
                    <a:gd name="connsiteY73" fmla="*/ 2181 h 10000"/>
                    <a:gd name="connsiteX74" fmla="*/ 41 w 10039"/>
                    <a:gd name="connsiteY74" fmla="*/ 1771 h 10000"/>
                    <a:gd name="connsiteX75" fmla="*/ 62 w 10039"/>
                    <a:gd name="connsiteY75" fmla="*/ 1407 h 10000"/>
                    <a:gd name="connsiteX76" fmla="*/ 104 w 10039"/>
                    <a:gd name="connsiteY76" fmla="*/ 1090 h 10000"/>
                    <a:gd name="connsiteX77" fmla="*/ 146 w 10039"/>
                    <a:gd name="connsiteY77" fmla="*/ 833 h 10000"/>
                    <a:gd name="connsiteX78" fmla="*/ 167 w 10039"/>
                    <a:gd name="connsiteY78" fmla="*/ 622 h 10000"/>
                    <a:gd name="connsiteX79" fmla="*/ 208 w 10039"/>
                    <a:gd name="connsiteY79" fmla="*/ 457 h 10000"/>
                    <a:gd name="connsiteX80" fmla="*/ 229 w 10039"/>
                    <a:gd name="connsiteY80" fmla="*/ 340 h 10000"/>
                    <a:gd name="connsiteX81" fmla="*/ 250 w 10039"/>
                    <a:gd name="connsiteY81" fmla="*/ 282 h 10000"/>
                    <a:gd name="connsiteX82" fmla="*/ 250 w 10039"/>
                    <a:gd name="connsiteY82" fmla="*/ 247 h 10000"/>
                    <a:gd name="connsiteX83" fmla="*/ 2979 w 10039"/>
                    <a:gd name="connsiteY83" fmla="*/ 0 h 10000"/>
                    <a:gd name="connsiteX84" fmla="*/ 3020 w 10039"/>
                    <a:gd name="connsiteY84" fmla="*/ 23 h 10000"/>
                    <a:gd name="connsiteX85" fmla="*/ 3104 w 10039"/>
                    <a:gd name="connsiteY85" fmla="*/ 58 h 10000"/>
                    <a:gd name="connsiteX86" fmla="*/ 3250 w 10039"/>
                    <a:gd name="connsiteY86" fmla="*/ 129 h 10000"/>
                    <a:gd name="connsiteX87" fmla="*/ 3437 w 10039"/>
                    <a:gd name="connsiteY87" fmla="*/ 224 h 10000"/>
                    <a:gd name="connsiteX88" fmla="*/ 3687 w 10039"/>
                    <a:gd name="connsiteY88" fmla="*/ 340 h 10000"/>
                    <a:gd name="connsiteX89" fmla="*/ 3958 w 10039"/>
                    <a:gd name="connsiteY89" fmla="*/ 482 h 10000"/>
                    <a:gd name="connsiteX90" fmla="*/ 4229 w 10039"/>
                    <a:gd name="connsiteY90" fmla="*/ 634 h 10000"/>
                    <a:gd name="connsiteX91" fmla="*/ 4563 w 10039"/>
                    <a:gd name="connsiteY91" fmla="*/ 787 h 10000"/>
                    <a:gd name="connsiteX92" fmla="*/ 4875 w 10039"/>
                    <a:gd name="connsiteY92" fmla="*/ 973 h 10000"/>
                    <a:gd name="connsiteX93" fmla="*/ 5208 w 10039"/>
                    <a:gd name="connsiteY93" fmla="*/ 1161 h 10000"/>
                    <a:gd name="connsiteX94" fmla="*/ 5604 w 10039"/>
                    <a:gd name="connsiteY94" fmla="*/ 1278 h 10000"/>
                    <a:gd name="connsiteX0" fmla="*/ 5604 w 10039"/>
                    <a:gd name="connsiteY0" fmla="*/ 1278 h 10000"/>
                    <a:gd name="connsiteX1" fmla="*/ 10000 w 10039"/>
                    <a:gd name="connsiteY1" fmla="*/ 353 h 10000"/>
                    <a:gd name="connsiteX2" fmla="*/ 7771 w 10039"/>
                    <a:gd name="connsiteY2" fmla="*/ 4455 h 10000"/>
                    <a:gd name="connsiteX3" fmla="*/ 7660 w 10039"/>
                    <a:gd name="connsiteY3" fmla="*/ 4795 h 10000"/>
                    <a:gd name="connsiteX4" fmla="*/ 7291 w 10039"/>
                    <a:gd name="connsiteY4" fmla="*/ 4877 h 10000"/>
                    <a:gd name="connsiteX5" fmla="*/ 6771 w 10039"/>
                    <a:gd name="connsiteY5" fmla="*/ 5124 h 10000"/>
                    <a:gd name="connsiteX6" fmla="*/ 6062 w 10039"/>
                    <a:gd name="connsiteY6" fmla="*/ 5135 h 10000"/>
                    <a:gd name="connsiteX7" fmla="*/ 5542 w 10039"/>
                    <a:gd name="connsiteY7" fmla="*/ 4983 h 10000"/>
                    <a:gd name="connsiteX8" fmla="*/ 5271 w 10039"/>
                    <a:gd name="connsiteY8" fmla="*/ 4877 h 10000"/>
                    <a:gd name="connsiteX9" fmla="*/ 4999 w 10039"/>
                    <a:gd name="connsiteY9" fmla="*/ 4760 h 10000"/>
                    <a:gd name="connsiteX10" fmla="*/ 4749 w 10039"/>
                    <a:gd name="connsiteY10" fmla="*/ 4643 h 10000"/>
                    <a:gd name="connsiteX11" fmla="*/ 4499 w 10039"/>
                    <a:gd name="connsiteY11" fmla="*/ 4526 h 10000"/>
                    <a:gd name="connsiteX12" fmla="*/ 4292 w 10039"/>
                    <a:gd name="connsiteY12" fmla="*/ 4420 h 10000"/>
                    <a:gd name="connsiteX13" fmla="*/ 4146 w 10039"/>
                    <a:gd name="connsiteY13" fmla="*/ 4314 h 10000"/>
                    <a:gd name="connsiteX14" fmla="*/ 4042 w 10039"/>
                    <a:gd name="connsiteY14" fmla="*/ 4245 h 10000"/>
                    <a:gd name="connsiteX15" fmla="*/ 3999 w 10039"/>
                    <a:gd name="connsiteY15" fmla="*/ 4185 h 10000"/>
                    <a:gd name="connsiteX16" fmla="*/ 3999 w 10039"/>
                    <a:gd name="connsiteY16" fmla="*/ 4220 h 10000"/>
                    <a:gd name="connsiteX17" fmla="*/ 4020 w 10039"/>
                    <a:gd name="connsiteY17" fmla="*/ 4304 h 10000"/>
                    <a:gd name="connsiteX18" fmla="*/ 4042 w 10039"/>
                    <a:gd name="connsiteY18" fmla="*/ 4431 h 10000"/>
                    <a:gd name="connsiteX19" fmla="*/ 4083 w 10039"/>
                    <a:gd name="connsiteY19" fmla="*/ 4607 h 10000"/>
                    <a:gd name="connsiteX20" fmla="*/ 4146 w 10039"/>
                    <a:gd name="connsiteY20" fmla="*/ 4817 h 10000"/>
                    <a:gd name="connsiteX21" fmla="*/ 4208 w 10039"/>
                    <a:gd name="connsiteY21" fmla="*/ 5064 h 10000"/>
                    <a:gd name="connsiteX22" fmla="*/ 4271 w 10039"/>
                    <a:gd name="connsiteY22" fmla="*/ 5346 h 10000"/>
                    <a:gd name="connsiteX23" fmla="*/ 4354 w 10039"/>
                    <a:gd name="connsiteY23" fmla="*/ 5663 h 10000"/>
                    <a:gd name="connsiteX24" fmla="*/ 4416 w 10039"/>
                    <a:gd name="connsiteY24" fmla="*/ 5991 h 10000"/>
                    <a:gd name="connsiteX25" fmla="*/ 4499 w 10039"/>
                    <a:gd name="connsiteY25" fmla="*/ 6343 h 10000"/>
                    <a:gd name="connsiteX26" fmla="*/ 4604 w 10039"/>
                    <a:gd name="connsiteY26" fmla="*/ 6704 h 10000"/>
                    <a:gd name="connsiteX27" fmla="*/ 4666 w 10039"/>
                    <a:gd name="connsiteY27" fmla="*/ 6986 h 10000"/>
                    <a:gd name="connsiteX28" fmla="*/ 4749 w 10039"/>
                    <a:gd name="connsiteY28" fmla="*/ 7268 h 10000"/>
                    <a:gd name="connsiteX29" fmla="*/ 4813 w 10039"/>
                    <a:gd name="connsiteY29" fmla="*/ 7562 h 10000"/>
                    <a:gd name="connsiteX30" fmla="*/ 4854 w 10039"/>
                    <a:gd name="connsiteY30" fmla="*/ 7854 h 10000"/>
                    <a:gd name="connsiteX31" fmla="*/ 4896 w 10039"/>
                    <a:gd name="connsiteY31" fmla="*/ 8136 h 10000"/>
                    <a:gd name="connsiteX32" fmla="*/ 4958 w 10039"/>
                    <a:gd name="connsiteY32" fmla="*/ 8418 h 10000"/>
                    <a:gd name="connsiteX33" fmla="*/ 4999 w 10039"/>
                    <a:gd name="connsiteY33" fmla="*/ 8676 h 10000"/>
                    <a:gd name="connsiteX34" fmla="*/ 5021 w 10039"/>
                    <a:gd name="connsiteY34" fmla="*/ 8911 h 10000"/>
                    <a:gd name="connsiteX35" fmla="*/ 5062 w 10039"/>
                    <a:gd name="connsiteY35" fmla="*/ 9110 h 10000"/>
                    <a:gd name="connsiteX36" fmla="*/ 5083 w 10039"/>
                    <a:gd name="connsiteY36" fmla="*/ 9285 h 10000"/>
                    <a:gd name="connsiteX37" fmla="*/ 5083 w 10039"/>
                    <a:gd name="connsiteY37" fmla="*/ 9414 h 10000"/>
                    <a:gd name="connsiteX38" fmla="*/ 5104 w 10039"/>
                    <a:gd name="connsiteY38" fmla="*/ 9497 h 10000"/>
                    <a:gd name="connsiteX39" fmla="*/ 5104 w 10039"/>
                    <a:gd name="connsiteY39" fmla="*/ 9531 h 10000"/>
                    <a:gd name="connsiteX40" fmla="*/ 5062 w 10039"/>
                    <a:gd name="connsiteY40" fmla="*/ 9531 h 10000"/>
                    <a:gd name="connsiteX41" fmla="*/ 4916 w 10039"/>
                    <a:gd name="connsiteY41" fmla="*/ 9555 h 10000"/>
                    <a:gd name="connsiteX42" fmla="*/ 4708 w 10039"/>
                    <a:gd name="connsiteY42" fmla="*/ 9578 h 10000"/>
                    <a:gd name="connsiteX43" fmla="*/ 4437 w 10039"/>
                    <a:gd name="connsiteY43" fmla="*/ 9625 h 10000"/>
                    <a:gd name="connsiteX44" fmla="*/ 4125 w 10039"/>
                    <a:gd name="connsiteY44" fmla="*/ 9660 h 10000"/>
                    <a:gd name="connsiteX45" fmla="*/ 3749 w 10039"/>
                    <a:gd name="connsiteY45" fmla="*/ 9719 h 10000"/>
                    <a:gd name="connsiteX46" fmla="*/ 3375 w 10039"/>
                    <a:gd name="connsiteY46" fmla="*/ 9765 h 10000"/>
                    <a:gd name="connsiteX47" fmla="*/ 2979 w 10039"/>
                    <a:gd name="connsiteY47" fmla="*/ 9812 h 10000"/>
                    <a:gd name="connsiteX48" fmla="*/ 2584 w 10039"/>
                    <a:gd name="connsiteY48" fmla="*/ 9870 h 10000"/>
                    <a:gd name="connsiteX49" fmla="*/ 2208 w 10039"/>
                    <a:gd name="connsiteY49" fmla="*/ 9906 h 10000"/>
                    <a:gd name="connsiteX50" fmla="*/ 1854 w 10039"/>
                    <a:gd name="connsiteY50" fmla="*/ 9953 h 10000"/>
                    <a:gd name="connsiteX51" fmla="*/ 1541 w 10039"/>
                    <a:gd name="connsiteY51" fmla="*/ 9975 h 10000"/>
                    <a:gd name="connsiteX52" fmla="*/ 1271 w 10039"/>
                    <a:gd name="connsiteY52" fmla="*/ 9989 h 10000"/>
                    <a:gd name="connsiteX53" fmla="*/ 1083 w 10039"/>
                    <a:gd name="connsiteY53" fmla="*/ 10000 h 10000"/>
                    <a:gd name="connsiteX54" fmla="*/ 1062 w 10039"/>
                    <a:gd name="connsiteY54" fmla="*/ 9975 h 10000"/>
                    <a:gd name="connsiteX55" fmla="*/ 1041 w 10039"/>
                    <a:gd name="connsiteY55" fmla="*/ 9896 h 10000"/>
                    <a:gd name="connsiteX56" fmla="*/ 938 w 10039"/>
                    <a:gd name="connsiteY56" fmla="*/ 9578 h 10000"/>
                    <a:gd name="connsiteX57" fmla="*/ 875 w 10039"/>
                    <a:gd name="connsiteY57" fmla="*/ 9355 h 10000"/>
                    <a:gd name="connsiteX58" fmla="*/ 791 w 10039"/>
                    <a:gd name="connsiteY58" fmla="*/ 9085 h 10000"/>
                    <a:gd name="connsiteX59" fmla="*/ 708 w 10039"/>
                    <a:gd name="connsiteY59" fmla="*/ 8781 h 10000"/>
                    <a:gd name="connsiteX60" fmla="*/ 625 w 10039"/>
                    <a:gd name="connsiteY60" fmla="*/ 8442 h 10000"/>
                    <a:gd name="connsiteX61" fmla="*/ 541 w 10039"/>
                    <a:gd name="connsiteY61" fmla="*/ 8078 h 10000"/>
                    <a:gd name="connsiteX62" fmla="*/ 438 w 10039"/>
                    <a:gd name="connsiteY62" fmla="*/ 7679 h 10000"/>
                    <a:gd name="connsiteX63" fmla="*/ 354 w 10039"/>
                    <a:gd name="connsiteY63" fmla="*/ 7257 h 10000"/>
                    <a:gd name="connsiteX64" fmla="*/ 271 w 10039"/>
                    <a:gd name="connsiteY64" fmla="*/ 6812 h 10000"/>
                    <a:gd name="connsiteX65" fmla="*/ 208 w 10039"/>
                    <a:gd name="connsiteY65" fmla="*/ 6353 h 10000"/>
                    <a:gd name="connsiteX66" fmla="*/ 146 w 10039"/>
                    <a:gd name="connsiteY66" fmla="*/ 5873 h 10000"/>
                    <a:gd name="connsiteX67" fmla="*/ 62 w 10039"/>
                    <a:gd name="connsiteY67" fmla="*/ 5380 h 10000"/>
                    <a:gd name="connsiteX68" fmla="*/ 0 w 10039"/>
                    <a:gd name="connsiteY68" fmla="*/ 4384 h 10000"/>
                    <a:gd name="connsiteX69" fmla="*/ 0 w 10039"/>
                    <a:gd name="connsiteY69" fmla="*/ 3740 h 10000"/>
                    <a:gd name="connsiteX70" fmla="*/ 0 w 10039"/>
                    <a:gd name="connsiteY70" fmla="*/ 3166 h 10000"/>
                    <a:gd name="connsiteX71" fmla="*/ 0 w 10039"/>
                    <a:gd name="connsiteY71" fmla="*/ 2648 h 10000"/>
                    <a:gd name="connsiteX72" fmla="*/ 21 w 10039"/>
                    <a:gd name="connsiteY72" fmla="*/ 2181 h 10000"/>
                    <a:gd name="connsiteX73" fmla="*/ 41 w 10039"/>
                    <a:gd name="connsiteY73" fmla="*/ 1771 h 10000"/>
                    <a:gd name="connsiteX74" fmla="*/ 62 w 10039"/>
                    <a:gd name="connsiteY74" fmla="*/ 1407 h 10000"/>
                    <a:gd name="connsiteX75" fmla="*/ 104 w 10039"/>
                    <a:gd name="connsiteY75" fmla="*/ 1090 h 10000"/>
                    <a:gd name="connsiteX76" fmla="*/ 146 w 10039"/>
                    <a:gd name="connsiteY76" fmla="*/ 833 h 10000"/>
                    <a:gd name="connsiteX77" fmla="*/ 167 w 10039"/>
                    <a:gd name="connsiteY77" fmla="*/ 622 h 10000"/>
                    <a:gd name="connsiteX78" fmla="*/ 208 w 10039"/>
                    <a:gd name="connsiteY78" fmla="*/ 457 h 10000"/>
                    <a:gd name="connsiteX79" fmla="*/ 229 w 10039"/>
                    <a:gd name="connsiteY79" fmla="*/ 340 h 10000"/>
                    <a:gd name="connsiteX80" fmla="*/ 250 w 10039"/>
                    <a:gd name="connsiteY80" fmla="*/ 282 h 10000"/>
                    <a:gd name="connsiteX81" fmla="*/ 250 w 10039"/>
                    <a:gd name="connsiteY81" fmla="*/ 247 h 10000"/>
                    <a:gd name="connsiteX82" fmla="*/ 2979 w 10039"/>
                    <a:gd name="connsiteY82" fmla="*/ 0 h 10000"/>
                    <a:gd name="connsiteX83" fmla="*/ 3020 w 10039"/>
                    <a:gd name="connsiteY83" fmla="*/ 23 h 10000"/>
                    <a:gd name="connsiteX84" fmla="*/ 3104 w 10039"/>
                    <a:gd name="connsiteY84" fmla="*/ 58 h 10000"/>
                    <a:gd name="connsiteX85" fmla="*/ 3250 w 10039"/>
                    <a:gd name="connsiteY85" fmla="*/ 129 h 10000"/>
                    <a:gd name="connsiteX86" fmla="*/ 3437 w 10039"/>
                    <a:gd name="connsiteY86" fmla="*/ 224 h 10000"/>
                    <a:gd name="connsiteX87" fmla="*/ 3687 w 10039"/>
                    <a:gd name="connsiteY87" fmla="*/ 340 h 10000"/>
                    <a:gd name="connsiteX88" fmla="*/ 3958 w 10039"/>
                    <a:gd name="connsiteY88" fmla="*/ 482 h 10000"/>
                    <a:gd name="connsiteX89" fmla="*/ 4229 w 10039"/>
                    <a:gd name="connsiteY89" fmla="*/ 634 h 10000"/>
                    <a:gd name="connsiteX90" fmla="*/ 4563 w 10039"/>
                    <a:gd name="connsiteY90" fmla="*/ 787 h 10000"/>
                    <a:gd name="connsiteX91" fmla="*/ 4875 w 10039"/>
                    <a:gd name="connsiteY91" fmla="*/ 973 h 10000"/>
                    <a:gd name="connsiteX92" fmla="*/ 5208 w 10039"/>
                    <a:gd name="connsiteY92" fmla="*/ 1161 h 10000"/>
                    <a:gd name="connsiteX93" fmla="*/ 5604 w 10039"/>
                    <a:gd name="connsiteY93" fmla="*/ 1278 h 10000"/>
                    <a:gd name="connsiteX0" fmla="*/ 5604 w 10039"/>
                    <a:gd name="connsiteY0" fmla="*/ 1278 h 10000"/>
                    <a:gd name="connsiteX1" fmla="*/ 10000 w 10039"/>
                    <a:gd name="connsiteY1" fmla="*/ 353 h 10000"/>
                    <a:gd name="connsiteX2" fmla="*/ 7771 w 10039"/>
                    <a:gd name="connsiteY2" fmla="*/ 4455 h 10000"/>
                    <a:gd name="connsiteX3" fmla="*/ 7660 w 10039"/>
                    <a:gd name="connsiteY3" fmla="*/ 4795 h 10000"/>
                    <a:gd name="connsiteX4" fmla="*/ 7291 w 10039"/>
                    <a:gd name="connsiteY4" fmla="*/ 4877 h 10000"/>
                    <a:gd name="connsiteX5" fmla="*/ 6771 w 10039"/>
                    <a:gd name="connsiteY5" fmla="*/ 5124 h 10000"/>
                    <a:gd name="connsiteX6" fmla="*/ 6062 w 10039"/>
                    <a:gd name="connsiteY6" fmla="*/ 5135 h 10000"/>
                    <a:gd name="connsiteX7" fmla="*/ 5726 w 10039"/>
                    <a:gd name="connsiteY7" fmla="*/ 5083 h 10000"/>
                    <a:gd name="connsiteX8" fmla="*/ 5542 w 10039"/>
                    <a:gd name="connsiteY8" fmla="*/ 4983 h 10000"/>
                    <a:gd name="connsiteX9" fmla="*/ 5271 w 10039"/>
                    <a:gd name="connsiteY9" fmla="*/ 4877 h 10000"/>
                    <a:gd name="connsiteX10" fmla="*/ 4999 w 10039"/>
                    <a:gd name="connsiteY10" fmla="*/ 4760 h 10000"/>
                    <a:gd name="connsiteX11" fmla="*/ 4749 w 10039"/>
                    <a:gd name="connsiteY11" fmla="*/ 4643 h 10000"/>
                    <a:gd name="connsiteX12" fmla="*/ 4499 w 10039"/>
                    <a:gd name="connsiteY12" fmla="*/ 4526 h 10000"/>
                    <a:gd name="connsiteX13" fmla="*/ 4292 w 10039"/>
                    <a:gd name="connsiteY13" fmla="*/ 4420 h 10000"/>
                    <a:gd name="connsiteX14" fmla="*/ 4146 w 10039"/>
                    <a:gd name="connsiteY14" fmla="*/ 4314 h 10000"/>
                    <a:gd name="connsiteX15" fmla="*/ 4042 w 10039"/>
                    <a:gd name="connsiteY15" fmla="*/ 4245 h 10000"/>
                    <a:gd name="connsiteX16" fmla="*/ 3999 w 10039"/>
                    <a:gd name="connsiteY16" fmla="*/ 4185 h 10000"/>
                    <a:gd name="connsiteX17" fmla="*/ 3999 w 10039"/>
                    <a:gd name="connsiteY17" fmla="*/ 4220 h 10000"/>
                    <a:gd name="connsiteX18" fmla="*/ 4020 w 10039"/>
                    <a:gd name="connsiteY18" fmla="*/ 4304 h 10000"/>
                    <a:gd name="connsiteX19" fmla="*/ 4042 w 10039"/>
                    <a:gd name="connsiteY19" fmla="*/ 4431 h 10000"/>
                    <a:gd name="connsiteX20" fmla="*/ 4083 w 10039"/>
                    <a:gd name="connsiteY20" fmla="*/ 4607 h 10000"/>
                    <a:gd name="connsiteX21" fmla="*/ 4146 w 10039"/>
                    <a:gd name="connsiteY21" fmla="*/ 4817 h 10000"/>
                    <a:gd name="connsiteX22" fmla="*/ 4208 w 10039"/>
                    <a:gd name="connsiteY22" fmla="*/ 5064 h 10000"/>
                    <a:gd name="connsiteX23" fmla="*/ 4271 w 10039"/>
                    <a:gd name="connsiteY23" fmla="*/ 5346 h 10000"/>
                    <a:gd name="connsiteX24" fmla="*/ 4354 w 10039"/>
                    <a:gd name="connsiteY24" fmla="*/ 5663 h 10000"/>
                    <a:gd name="connsiteX25" fmla="*/ 4416 w 10039"/>
                    <a:gd name="connsiteY25" fmla="*/ 5991 h 10000"/>
                    <a:gd name="connsiteX26" fmla="*/ 4499 w 10039"/>
                    <a:gd name="connsiteY26" fmla="*/ 6343 h 10000"/>
                    <a:gd name="connsiteX27" fmla="*/ 4604 w 10039"/>
                    <a:gd name="connsiteY27" fmla="*/ 6704 h 10000"/>
                    <a:gd name="connsiteX28" fmla="*/ 4666 w 10039"/>
                    <a:gd name="connsiteY28" fmla="*/ 6986 h 10000"/>
                    <a:gd name="connsiteX29" fmla="*/ 4749 w 10039"/>
                    <a:gd name="connsiteY29" fmla="*/ 7268 h 10000"/>
                    <a:gd name="connsiteX30" fmla="*/ 4813 w 10039"/>
                    <a:gd name="connsiteY30" fmla="*/ 7562 h 10000"/>
                    <a:gd name="connsiteX31" fmla="*/ 4854 w 10039"/>
                    <a:gd name="connsiteY31" fmla="*/ 7854 h 10000"/>
                    <a:gd name="connsiteX32" fmla="*/ 4896 w 10039"/>
                    <a:gd name="connsiteY32" fmla="*/ 8136 h 10000"/>
                    <a:gd name="connsiteX33" fmla="*/ 4958 w 10039"/>
                    <a:gd name="connsiteY33" fmla="*/ 8418 h 10000"/>
                    <a:gd name="connsiteX34" fmla="*/ 4999 w 10039"/>
                    <a:gd name="connsiteY34" fmla="*/ 8676 h 10000"/>
                    <a:gd name="connsiteX35" fmla="*/ 5021 w 10039"/>
                    <a:gd name="connsiteY35" fmla="*/ 8911 h 10000"/>
                    <a:gd name="connsiteX36" fmla="*/ 5062 w 10039"/>
                    <a:gd name="connsiteY36" fmla="*/ 9110 h 10000"/>
                    <a:gd name="connsiteX37" fmla="*/ 5083 w 10039"/>
                    <a:gd name="connsiteY37" fmla="*/ 9285 h 10000"/>
                    <a:gd name="connsiteX38" fmla="*/ 5083 w 10039"/>
                    <a:gd name="connsiteY38" fmla="*/ 9414 h 10000"/>
                    <a:gd name="connsiteX39" fmla="*/ 5104 w 10039"/>
                    <a:gd name="connsiteY39" fmla="*/ 9497 h 10000"/>
                    <a:gd name="connsiteX40" fmla="*/ 5104 w 10039"/>
                    <a:gd name="connsiteY40" fmla="*/ 9531 h 10000"/>
                    <a:gd name="connsiteX41" fmla="*/ 5062 w 10039"/>
                    <a:gd name="connsiteY41" fmla="*/ 9531 h 10000"/>
                    <a:gd name="connsiteX42" fmla="*/ 4916 w 10039"/>
                    <a:gd name="connsiteY42" fmla="*/ 9555 h 10000"/>
                    <a:gd name="connsiteX43" fmla="*/ 4708 w 10039"/>
                    <a:gd name="connsiteY43" fmla="*/ 9578 h 10000"/>
                    <a:gd name="connsiteX44" fmla="*/ 4437 w 10039"/>
                    <a:gd name="connsiteY44" fmla="*/ 9625 h 10000"/>
                    <a:gd name="connsiteX45" fmla="*/ 4125 w 10039"/>
                    <a:gd name="connsiteY45" fmla="*/ 9660 h 10000"/>
                    <a:gd name="connsiteX46" fmla="*/ 3749 w 10039"/>
                    <a:gd name="connsiteY46" fmla="*/ 9719 h 10000"/>
                    <a:gd name="connsiteX47" fmla="*/ 3375 w 10039"/>
                    <a:gd name="connsiteY47" fmla="*/ 9765 h 10000"/>
                    <a:gd name="connsiteX48" fmla="*/ 2979 w 10039"/>
                    <a:gd name="connsiteY48" fmla="*/ 9812 h 10000"/>
                    <a:gd name="connsiteX49" fmla="*/ 2584 w 10039"/>
                    <a:gd name="connsiteY49" fmla="*/ 9870 h 10000"/>
                    <a:gd name="connsiteX50" fmla="*/ 2208 w 10039"/>
                    <a:gd name="connsiteY50" fmla="*/ 9906 h 10000"/>
                    <a:gd name="connsiteX51" fmla="*/ 1854 w 10039"/>
                    <a:gd name="connsiteY51" fmla="*/ 9953 h 10000"/>
                    <a:gd name="connsiteX52" fmla="*/ 1541 w 10039"/>
                    <a:gd name="connsiteY52" fmla="*/ 9975 h 10000"/>
                    <a:gd name="connsiteX53" fmla="*/ 1271 w 10039"/>
                    <a:gd name="connsiteY53" fmla="*/ 9989 h 10000"/>
                    <a:gd name="connsiteX54" fmla="*/ 1083 w 10039"/>
                    <a:gd name="connsiteY54" fmla="*/ 10000 h 10000"/>
                    <a:gd name="connsiteX55" fmla="*/ 1062 w 10039"/>
                    <a:gd name="connsiteY55" fmla="*/ 9975 h 10000"/>
                    <a:gd name="connsiteX56" fmla="*/ 1041 w 10039"/>
                    <a:gd name="connsiteY56" fmla="*/ 9896 h 10000"/>
                    <a:gd name="connsiteX57" fmla="*/ 938 w 10039"/>
                    <a:gd name="connsiteY57" fmla="*/ 9578 h 10000"/>
                    <a:gd name="connsiteX58" fmla="*/ 875 w 10039"/>
                    <a:gd name="connsiteY58" fmla="*/ 9355 h 10000"/>
                    <a:gd name="connsiteX59" fmla="*/ 791 w 10039"/>
                    <a:gd name="connsiteY59" fmla="*/ 9085 h 10000"/>
                    <a:gd name="connsiteX60" fmla="*/ 708 w 10039"/>
                    <a:gd name="connsiteY60" fmla="*/ 8781 h 10000"/>
                    <a:gd name="connsiteX61" fmla="*/ 625 w 10039"/>
                    <a:gd name="connsiteY61" fmla="*/ 8442 h 10000"/>
                    <a:gd name="connsiteX62" fmla="*/ 541 w 10039"/>
                    <a:gd name="connsiteY62" fmla="*/ 8078 h 10000"/>
                    <a:gd name="connsiteX63" fmla="*/ 438 w 10039"/>
                    <a:gd name="connsiteY63" fmla="*/ 7679 h 10000"/>
                    <a:gd name="connsiteX64" fmla="*/ 354 w 10039"/>
                    <a:gd name="connsiteY64" fmla="*/ 7257 h 10000"/>
                    <a:gd name="connsiteX65" fmla="*/ 271 w 10039"/>
                    <a:gd name="connsiteY65" fmla="*/ 6812 h 10000"/>
                    <a:gd name="connsiteX66" fmla="*/ 208 w 10039"/>
                    <a:gd name="connsiteY66" fmla="*/ 6353 h 10000"/>
                    <a:gd name="connsiteX67" fmla="*/ 146 w 10039"/>
                    <a:gd name="connsiteY67" fmla="*/ 5873 h 10000"/>
                    <a:gd name="connsiteX68" fmla="*/ 62 w 10039"/>
                    <a:gd name="connsiteY68" fmla="*/ 5380 h 10000"/>
                    <a:gd name="connsiteX69" fmla="*/ 0 w 10039"/>
                    <a:gd name="connsiteY69" fmla="*/ 4384 h 10000"/>
                    <a:gd name="connsiteX70" fmla="*/ 0 w 10039"/>
                    <a:gd name="connsiteY70" fmla="*/ 3740 h 10000"/>
                    <a:gd name="connsiteX71" fmla="*/ 0 w 10039"/>
                    <a:gd name="connsiteY71" fmla="*/ 3166 h 10000"/>
                    <a:gd name="connsiteX72" fmla="*/ 0 w 10039"/>
                    <a:gd name="connsiteY72" fmla="*/ 2648 h 10000"/>
                    <a:gd name="connsiteX73" fmla="*/ 21 w 10039"/>
                    <a:gd name="connsiteY73" fmla="*/ 2181 h 10000"/>
                    <a:gd name="connsiteX74" fmla="*/ 41 w 10039"/>
                    <a:gd name="connsiteY74" fmla="*/ 1771 h 10000"/>
                    <a:gd name="connsiteX75" fmla="*/ 62 w 10039"/>
                    <a:gd name="connsiteY75" fmla="*/ 1407 h 10000"/>
                    <a:gd name="connsiteX76" fmla="*/ 104 w 10039"/>
                    <a:gd name="connsiteY76" fmla="*/ 1090 h 10000"/>
                    <a:gd name="connsiteX77" fmla="*/ 146 w 10039"/>
                    <a:gd name="connsiteY77" fmla="*/ 833 h 10000"/>
                    <a:gd name="connsiteX78" fmla="*/ 167 w 10039"/>
                    <a:gd name="connsiteY78" fmla="*/ 622 h 10000"/>
                    <a:gd name="connsiteX79" fmla="*/ 208 w 10039"/>
                    <a:gd name="connsiteY79" fmla="*/ 457 h 10000"/>
                    <a:gd name="connsiteX80" fmla="*/ 229 w 10039"/>
                    <a:gd name="connsiteY80" fmla="*/ 340 h 10000"/>
                    <a:gd name="connsiteX81" fmla="*/ 250 w 10039"/>
                    <a:gd name="connsiteY81" fmla="*/ 282 h 10000"/>
                    <a:gd name="connsiteX82" fmla="*/ 250 w 10039"/>
                    <a:gd name="connsiteY82" fmla="*/ 247 h 10000"/>
                    <a:gd name="connsiteX83" fmla="*/ 2979 w 10039"/>
                    <a:gd name="connsiteY83" fmla="*/ 0 h 10000"/>
                    <a:gd name="connsiteX84" fmla="*/ 3020 w 10039"/>
                    <a:gd name="connsiteY84" fmla="*/ 23 h 10000"/>
                    <a:gd name="connsiteX85" fmla="*/ 3104 w 10039"/>
                    <a:gd name="connsiteY85" fmla="*/ 58 h 10000"/>
                    <a:gd name="connsiteX86" fmla="*/ 3250 w 10039"/>
                    <a:gd name="connsiteY86" fmla="*/ 129 h 10000"/>
                    <a:gd name="connsiteX87" fmla="*/ 3437 w 10039"/>
                    <a:gd name="connsiteY87" fmla="*/ 224 h 10000"/>
                    <a:gd name="connsiteX88" fmla="*/ 3687 w 10039"/>
                    <a:gd name="connsiteY88" fmla="*/ 340 h 10000"/>
                    <a:gd name="connsiteX89" fmla="*/ 3958 w 10039"/>
                    <a:gd name="connsiteY89" fmla="*/ 482 h 10000"/>
                    <a:gd name="connsiteX90" fmla="*/ 4229 w 10039"/>
                    <a:gd name="connsiteY90" fmla="*/ 634 h 10000"/>
                    <a:gd name="connsiteX91" fmla="*/ 4563 w 10039"/>
                    <a:gd name="connsiteY91" fmla="*/ 787 h 10000"/>
                    <a:gd name="connsiteX92" fmla="*/ 4875 w 10039"/>
                    <a:gd name="connsiteY92" fmla="*/ 973 h 10000"/>
                    <a:gd name="connsiteX93" fmla="*/ 5208 w 10039"/>
                    <a:gd name="connsiteY93" fmla="*/ 1161 h 10000"/>
                    <a:gd name="connsiteX94" fmla="*/ 5604 w 10039"/>
                    <a:gd name="connsiteY94" fmla="*/ 1278 h 10000"/>
                    <a:gd name="connsiteX0" fmla="*/ 5604 w 10039"/>
                    <a:gd name="connsiteY0" fmla="*/ 1278 h 10000"/>
                    <a:gd name="connsiteX1" fmla="*/ 10000 w 10039"/>
                    <a:gd name="connsiteY1" fmla="*/ 353 h 10000"/>
                    <a:gd name="connsiteX2" fmla="*/ 7771 w 10039"/>
                    <a:gd name="connsiteY2" fmla="*/ 4455 h 10000"/>
                    <a:gd name="connsiteX3" fmla="*/ 7660 w 10039"/>
                    <a:gd name="connsiteY3" fmla="*/ 4795 h 10000"/>
                    <a:gd name="connsiteX4" fmla="*/ 7291 w 10039"/>
                    <a:gd name="connsiteY4" fmla="*/ 4877 h 10000"/>
                    <a:gd name="connsiteX5" fmla="*/ 6771 w 10039"/>
                    <a:gd name="connsiteY5" fmla="*/ 5124 h 10000"/>
                    <a:gd name="connsiteX6" fmla="*/ 6062 w 10039"/>
                    <a:gd name="connsiteY6" fmla="*/ 5135 h 10000"/>
                    <a:gd name="connsiteX7" fmla="*/ 5726 w 10039"/>
                    <a:gd name="connsiteY7" fmla="*/ 5083 h 10000"/>
                    <a:gd name="connsiteX8" fmla="*/ 5271 w 10039"/>
                    <a:gd name="connsiteY8" fmla="*/ 4877 h 10000"/>
                    <a:gd name="connsiteX9" fmla="*/ 4999 w 10039"/>
                    <a:gd name="connsiteY9" fmla="*/ 4760 h 10000"/>
                    <a:gd name="connsiteX10" fmla="*/ 4749 w 10039"/>
                    <a:gd name="connsiteY10" fmla="*/ 4643 h 10000"/>
                    <a:gd name="connsiteX11" fmla="*/ 4499 w 10039"/>
                    <a:gd name="connsiteY11" fmla="*/ 4526 h 10000"/>
                    <a:gd name="connsiteX12" fmla="*/ 4292 w 10039"/>
                    <a:gd name="connsiteY12" fmla="*/ 4420 h 10000"/>
                    <a:gd name="connsiteX13" fmla="*/ 4146 w 10039"/>
                    <a:gd name="connsiteY13" fmla="*/ 4314 h 10000"/>
                    <a:gd name="connsiteX14" fmla="*/ 4042 w 10039"/>
                    <a:gd name="connsiteY14" fmla="*/ 4245 h 10000"/>
                    <a:gd name="connsiteX15" fmla="*/ 3999 w 10039"/>
                    <a:gd name="connsiteY15" fmla="*/ 4185 h 10000"/>
                    <a:gd name="connsiteX16" fmla="*/ 3999 w 10039"/>
                    <a:gd name="connsiteY16" fmla="*/ 4220 h 10000"/>
                    <a:gd name="connsiteX17" fmla="*/ 4020 w 10039"/>
                    <a:gd name="connsiteY17" fmla="*/ 4304 h 10000"/>
                    <a:gd name="connsiteX18" fmla="*/ 4042 w 10039"/>
                    <a:gd name="connsiteY18" fmla="*/ 4431 h 10000"/>
                    <a:gd name="connsiteX19" fmla="*/ 4083 w 10039"/>
                    <a:gd name="connsiteY19" fmla="*/ 4607 h 10000"/>
                    <a:gd name="connsiteX20" fmla="*/ 4146 w 10039"/>
                    <a:gd name="connsiteY20" fmla="*/ 4817 h 10000"/>
                    <a:gd name="connsiteX21" fmla="*/ 4208 w 10039"/>
                    <a:gd name="connsiteY21" fmla="*/ 5064 h 10000"/>
                    <a:gd name="connsiteX22" fmla="*/ 4271 w 10039"/>
                    <a:gd name="connsiteY22" fmla="*/ 5346 h 10000"/>
                    <a:gd name="connsiteX23" fmla="*/ 4354 w 10039"/>
                    <a:gd name="connsiteY23" fmla="*/ 5663 h 10000"/>
                    <a:gd name="connsiteX24" fmla="*/ 4416 w 10039"/>
                    <a:gd name="connsiteY24" fmla="*/ 5991 h 10000"/>
                    <a:gd name="connsiteX25" fmla="*/ 4499 w 10039"/>
                    <a:gd name="connsiteY25" fmla="*/ 6343 h 10000"/>
                    <a:gd name="connsiteX26" fmla="*/ 4604 w 10039"/>
                    <a:gd name="connsiteY26" fmla="*/ 6704 h 10000"/>
                    <a:gd name="connsiteX27" fmla="*/ 4666 w 10039"/>
                    <a:gd name="connsiteY27" fmla="*/ 6986 h 10000"/>
                    <a:gd name="connsiteX28" fmla="*/ 4749 w 10039"/>
                    <a:gd name="connsiteY28" fmla="*/ 7268 h 10000"/>
                    <a:gd name="connsiteX29" fmla="*/ 4813 w 10039"/>
                    <a:gd name="connsiteY29" fmla="*/ 7562 h 10000"/>
                    <a:gd name="connsiteX30" fmla="*/ 4854 w 10039"/>
                    <a:gd name="connsiteY30" fmla="*/ 7854 h 10000"/>
                    <a:gd name="connsiteX31" fmla="*/ 4896 w 10039"/>
                    <a:gd name="connsiteY31" fmla="*/ 8136 h 10000"/>
                    <a:gd name="connsiteX32" fmla="*/ 4958 w 10039"/>
                    <a:gd name="connsiteY32" fmla="*/ 8418 h 10000"/>
                    <a:gd name="connsiteX33" fmla="*/ 4999 w 10039"/>
                    <a:gd name="connsiteY33" fmla="*/ 8676 h 10000"/>
                    <a:gd name="connsiteX34" fmla="*/ 5021 w 10039"/>
                    <a:gd name="connsiteY34" fmla="*/ 8911 h 10000"/>
                    <a:gd name="connsiteX35" fmla="*/ 5062 w 10039"/>
                    <a:gd name="connsiteY35" fmla="*/ 9110 h 10000"/>
                    <a:gd name="connsiteX36" fmla="*/ 5083 w 10039"/>
                    <a:gd name="connsiteY36" fmla="*/ 9285 h 10000"/>
                    <a:gd name="connsiteX37" fmla="*/ 5083 w 10039"/>
                    <a:gd name="connsiteY37" fmla="*/ 9414 h 10000"/>
                    <a:gd name="connsiteX38" fmla="*/ 5104 w 10039"/>
                    <a:gd name="connsiteY38" fmla="*/ 9497 h 10000"/>
                    <a:gd name="connsiteX39" fmla="*/ 5104 w 10039"/>
                    <a:gd name="connsiteY39" fmla="*/ 9531 h 10000"/>
                    <a:gd name="connsiteX40" fmla="*/ 5062 w 10039"/>
                    <a:gd name="connsiteY40" fmla="*/ 9531 h 10000"/>
                    <a:gd name="connsiteX41" fmla="*/ 4916 w 10039"/>
                    <a:gd name="connsiteY41" fmla="*/ 9555 h 10000"/>
                    <a:gd name="connsiteX42" fmla="*/ 4708 w 10039"/>
                    <a:gd name="connsiteY42" fmla="*/ 9578 h 10000"/>
                    <a:gd name="connsiteX43" fmla="*/ 4437 w 10039"/>
                    <a:gd name="connsiteY43" fmla="*/ 9625 h 10000"/>
                    <a:gd name="connsiteX44" fmla="*/ 4125 w 10039"/>
                    <a:gd name="connsiteY44" fmla="*/ 9660 h 10000"/>
                    <a:gd name="connsiteX45" fmla="*/ 3749 w 10039"/>
                    <a:gd name="connsiteY45" fmla="*/ 9719 h 10000"/>
                    <a:gd name="connsiteX46" fmla="*/ 3375 w 10039"/>
                    <a:gd name="connsiteY46" fmla="*/ 9765 h 10000"/>
                    <a:gd name="connsiteX47" fmla="*/ 2979 w 10039"/>
                    <a:gd name="connsiteY47" fmla="*/ 9812 h 10000"/>
                    <a:gd name="connsiteX48" fmla="*/ 2584 w 10039"/>
                    <a:gd name="connsiteY48" fmla="*/ 9870 h 10000"/>
                    <a:gd name="connsiteX49" fmla="*/ 2208 w 10039"/>
                    <a:gd name="connsiteY49" fmla="*/ 9906 h 10000"/>
                    <a:gd name="connsiteX50" fmla="*/ 1854 w 10039"/>
                    <a:gd name="connsiteY50" fmla="*/ 9953 h 10000"/>
                    <a:gd name="connsiteX51" fmla="*/ 1541 w 10039"/>
                    <a:gd name="connsiteY51" fmla="*/ 9975 h 10000"/>
                    <a:gd name="connsiteX52" fmla="*/ 1271 w 10039"/>
                    <a:gd name="connsiteY52" fmla="*/ 9989 h 10000"/>
                    <a:gd name="connsiteX53" fmla="*/ 1083 w 10039"/>
                    <a:gd name="connsiteY53" fmla="*/ 10000 h 10000"/>
                    <a:gd name="connsiteX54" fmla="*/ 1062 w 10039"/>
                    <a:gd name="connsiteY54" fmla="*/ 9975 h 10000"/>
                    <a:gd name="connsiteX55" fmla="*/ 1041 w 10039"/>
                    <a:gd name="connsiteY55" fmla="*/ 9896 h 10000"/>
                    <a:gd name="connsiteX56" fmla="*/ 938 w 10039"/>
                    <a:gd name="connsiteY56" fmla="*/ 9578 h 10000"/>
                    <a:gd name="connsiteX57" fmla="*/ 875 w 10039"/>
                    <a:gd name="connsiteY57" fmla="*/ 9355 h 10000"/>
                    <a:gd name="connsiteX58" fmla="*/ 791 w 10039"/>
                    <a:gd name="connsiteY58" fmla="*/ 9085 h 10000"/>
                    <a:gd name="connsiteX59" fmla="*/ 708 w 10039"/>
                    <a:gd name="connsiteY59" fmla="*/ 8781 h 10000"/>
                    <a:gd name="connsiteX60" fmla="*/ 625 w 10039"/>
                    <a:gd name="connsiteY60" fmla="*/ 8442 h 10000"/>
                    <a:gd name="connsiteX61" fmla="*/ 541 w 10039"/>
                    <a:gd name="connsiteY61" fmla="*/ 8078 h 10000"/>
                    <a:gd name="connsiteX62" fmla="*/ 438 w 10039"/>
                    <a:gd name="connsiteY62" fmla="*/ 7679 h 10000"/>
                    <a:gd name="connsiteX63" fmla="*/ 354 w 10039"/>
                    <a:gd name="connsiteY63" fmla="*/ 7257 h 10000"/>
                    <a:gd name="connsiteX64" fmla="*/ 271 w 10039"/>
                    <a:gd name="connsiteY64" fmla="*/ 6812 h 10000"/>
                    <a:gd name="connsiteX65" fmla="*/ 208 w 10039"/>
                    <a:gd name="connsiteY65" fmla="*/ 6353 h 10000"/>
                    <a:gd name="connsiteX66" fmla="*/ 146 w 10039"/>
                    <a:gd name="connsiteY66" fmla="*/ 5873 h 10000"/>
                    <a:gd name="connsiteX67" fmla="*/ 62 w 10039"/>
                    <a:gd name="connsiteY67" fmla="*/ 5380 h 10000"/>
                    <a:gd name="connsiteX68" fmla="*/ 0 w 10039"/>
                    <a:gd name="connsiteY68" fmla="*/ 4384 h 10000"/>
                    <a:gd name="connsiteX69" fmla="*/ 0 w 10039"/>
                    <a:gd name="connsiteY69" fmla="*/ 3740 h 10000"/>
                    <a:gd name="connsiteX70" fmla="*/ 0 w 10039"/>
                    <a:gd name="connsiteY70" fmla="*/ 3166 h 10000"/>
                    <a:gd name="connsiteX71" fmla="*/ 0 w 10039"/>
                    <a:gd name="connsiteY71" fmla="*/ 2648 h 10000"/>
                    <a:gd name="connsiteX72" fmla="*/ 21 w 10039"/>
                    <a:gd name="connsiteY72" fmla="*/ 2181 h 10000"/>
                    <a:gd name="connsiteX73" fmla="*/ 41 w 10039"/>
                    <a:gd name="connsiteY73" fmla="*/ 1771 h 10000"/>
                    <a:gd name="connsiteX74" fmla="*/ 62 w 10039"/>
                    <a:gd name="connsiteY74" fmla="*/ 1407 h 10000"/>
                    <a:gd name="connsiteX75" fmla="*/ 104 w 10039"/>
                    <a:gd name="connsiteY75" fmla="*/ 1090 h 10000"/>
                    <a:gd name="connsiteX76" fmla="*/ 146 w 10039"/>
                    <a:gd name="connsiteY76" fmla="*/ 833 h 10000"/>
                    <a:gd name="connsiteX77" fmla="*/ 167 w 10039"/>
                    <a:gd name="connsiteY77" fmla="*/ 622 h 10000"/>
                    <a:gd name="connsiteX78" fmla="*/ 208 w 10039"/>
                    <a:gd name="connsiteY78" fmla="*/ 457 h 10000"/>
                    <a:gd name="connsiteX79" fmla="*/ 229 w 10039"/>
                    <a:gd name="connsiteY79" fmla="*/ 340 h 10000"/>
                    <a:gd name="connsiteX80" fmla="*/ 250 w 10039"/>
                    <a:gd name="connsiteY80" fmla="*/ 282 h 10000"/>
                    <a:gd name="connsiteX81" fmla="*/ 250 w 10039"/>
                    <a:gd name="connsiteY81" fmla="*/ 247 h 10000"/>
                    <a:gd name="connsiteX82" fmla="*/ 2979 w 10039"/>
                    <a:gd name="connsiteY82" fmla="*/ 0 h 10000"/>
                    <a:gd name="connsiteX83" fmla="*/ 3020 w 10039"/>
                    <a:gd name="connsiteY83" fmla="*/ 23 h 10000"/>
                    <a:gd name="connsiteX84" fmla="*/ 3104 w 10039"/>
                    <a:gd name="connsiteY84" fmla="*/ 58 h 10000"/>
                    <a:gd name="connsiteX85" fmla="*/ 3250 w 10039"/>
                    <a:gd name="connsiteY85" fmla="*/ 129 h 10000"/>
                    <a:gd name="connsiteX86" fmla="*/ 3437 w 10039"/>
                    <a:gd name="connsiteY86" fmla="*/ 224 h 10000"/>
                    <a:gd name="connsiteX87" fmla="*/ 3687 w 10039"/>
                    <a:gd name="connsiteY87" fmla="*/ 340 h 10000"/>
                    <a:gd name="connsiteX88" fmla="*/ 3958 w 10039"/>
                    <a:gd name="connsiteY88" fmla="*/ 482 h 10000"/>
                    <a:gd name="connsiteX89" fmla="*/ 4229 w 10039"/>
                    <a:gd name="connsiteY89" fmla="*/ 634 h 10000"/>
                    <a:gd name="connsiteX90" fmla="*/ 4563 w 10039"/>
                    <a:gd name="connsiteY90" fmla="*/ 787 h 10000"/>
                    <a:gd name="connsiteX91" fmla="*/ 4875 w 10039"/>
                    <a:gd name="connsiteY91" fmla="*/ 973 h 10000"/>
                    <a:gd name="connsiteX92" fmla="*/ 5208 w 10039"/>
                    <a:gd name="connsiteY92" fmla="*/ 1161 h 10000"/>
                    <a:gd name="connsiteX93" fmla="*/ 5604 w 10039"/>
                    <a:gd name="connsiteY93" fmla="*/ 1278 h 10000"/>
                    <a:gd name="connsiteX0" fmla="*/ 5604 w 10039"/>
                    <a:gd name="connsiteY0" fmla="*/ 1278 h 10000"/>
                    <a:gd name="connsiteX1" fmla="*/ 10000 w 10039"/>
                    <a:gd name="connsiteY1" fmla="*/ 353 h 10000"/>
                    <a:gd name="connsiteX2" fmla="*/ 7771 w 10039"/>
                    <a:gd name="connsiteY2" fmla="*/ 4455 h 10000"/>
                    <a:gd name="connsiteX3" fmla="*/ 7660 w 10039"/>
                    <a:gd name="connsiteY3" fmla="*/ 4795 h 10000"/>
                    <a:gd name="connsiteX4" fmla="*/ 7291 w 10039"/>
                    <a:gd name="connsiteY4" fmla="*/ 4877 h 10000"/>
                    <a:gd name="connsiteX5" fmla="*/ 6771 w 10039"/>
                    <a:gd name="connsiteY5" fmla="*/ 5124 h 10000"/>
                    <a:gd name="connsiteX6" fmla="*/ 6062 w 10039"/>
                    <a:gd name="connsiteY6" fmla="*/ 5135 h 10000"/>
                    <a:gd name="connsiteX7" fmla="*/ 5271 w 10039"/>
                    <a:gd name="connsiteY7" fmla="*/ 4877 h 10000"/>
                    <a:gd name="connsiteX8" fmla="*/ 4999 w 10039"/>
                    <a:gd name="connsiteY8" fmla="*/ 4760 h 10000"/>
                    <a:gd name="connsiteX9" fmla="*/ 4749 w 10039"/>
                    <a:gd name="connsiteY9" fmla="*/ 4643 h 10000"/>
                    <a:gd name="connsiteX10" fmla="*/ 4499 w 10039"/>
                    <a:gd name="connsiteY10" fmla="*/ 4526 h 10000"/>
                    <a:gd name="connsiteX11" fmla="*/ 4292 w 10039"/>
                    <a:gd name="connsiteY11" fmla="*/ 4420 h 10000"/>
                    <a:gd name="connsiteX12" fmla="*/ 4146 w 10039"/>
                    <a:gd name="connsiteY12" fmla="*/ 4314 h 10000"/>
                    <a:gd name="connsiteX13" fmla="*/ 4042 w 10039"/>
                    <a:gd name="connsiteY13" fmla="*/ 4245 h 10000"/>
                    <a:gd name="connsiteX14" fmla="*/ 3999 w 10039"/>
                    <a:gd name="connsiteY14" fmla="*/ 4185 h 10000"/>
                    <a:gd name="connsiteX15" fmla="*/ 3999 w 10039"/>
                    <a:gd name="connsiteY15" fmla="*/ 4220 h 10000"/>
                    <a:gd name="connsiteX16" fmla="*/ 4020 w 10039"/>
                    <a:gd name="connsiteY16" fmla="*/ 4304 h 10000"/>
                    <a:gd name="connsiteX17" fmla="*/ 4042 w 10039"/>
                    <a:gd name="connsiteY17" fmla="*/ 4431 h 10000"/>
                    <a:gd name="connsiteX18" fmla="*/ 4083 w 10039"/>
                    <a:gd name="connsiteY18" fmla="*/ 4607 h 10000"/>
                    <a:gd name="connsiteX19" fmla="*/ 4146 w 10039"/>
                    <a:gd name="connsiteY19" fmla="*/ 4817 h 10000"/>
                    <a:gd name="connsiteX20" fmla="*/ 4208 w 10039"/>
                    <a:gd name="connsiteY20" fmla="*/ 5064 h 10000"/>
                    <a:gd name="connsiteX21" fmla="*/ 4271 w 10039"/>
                    <a:gd name="connsiteY21" fmla="*/ 5346 h 10000"/>
                    <a:gd name="connsiteX22" fmla="*/ 4354 w 10039"/>
                    <a:gd name="connsiteY22" fmla="*/ 5663 h 10000"/>
                    <a:gd name="connsiteX23" fmla="*/ 4416 w 10039"/>
                    <a:gd name="connsiteY23" fmla="*/ 5991 h 10000"/>
                    <a:gd name="connsiteX24" fmla="*/ 4499 w 10039"/>
                    <a:gd name="connsiteY24" fmla="*/ 6343 h 10000"/>
                    <a:gd name="connsiteX25" fmla="*/ 4604 w 10039"/>
                    <a:gd name="connsiteY25" fmla="*/ 6704 h 10000"/>
                    <a:gd name="connsiteX26" fmla="*/ 4666 w 10039"/>
                    <a:gd name="connsiteY26" fmla="*/ 6986 h 10000"/>
                    <a:gd name="connsiteX27" fmla="*/ 4749 w 10039"/>
                    <a:gd name="connsiteY27" fmla="*/ 7268 h 10000"/>
                    <a:gd name="connsiteX28" fmla="*/ 4813 w 10039"/>
                    <a:gd name="connsiteY28" fmla="*/ 7562 h 10000"/>
                    <a:gd name="connsiteX29" fmla="*/ 4854 w 10039"/>
                    <a:gd name="connsiteY29" fmla="*/ 7854 h 10000"/>
                    <a:gd name="connsiteX30" fmla="*/ 4896 w 10039"/>
                    <a:gd name="connsiteY30" fmla="*/ 8136 h 10000"/>
                    <a:gd name="connsiteX31" fmla="*/ 4958 w 10039"/>
                    <a:gd name="connsiteY31" fmla="*/ 8418 h 10000"/>
                    <a:gd name="connsiteX32" fmla="*/ 4999 w 10039"/>
                    <a:gd name="connsiteY32" fmla="*/ 8676 h 10000"/>
                    <a:gd name="connsiteX33" fmla="*/ 5021 w 10039"/>
                    <a:gd name="connsiteY33" fmla="*/ 8911 h 10000"/>
                    <a:gd name="connsiteX34" fmla="*/ 5062 w 10039"/>
                    <a:gd name="connsiteY34" fmla="*/ 9110 h 10000"/>
                    <a:gd name="connsiteX35" fmla="*/ 5083 w 10039"/>
                    <a:gd name="connsiteY35" fmla="*/ 9285 h 10000"/>
                    <a:gd name="connsiteX36" fmla="*/ 5083 w 10039"/>
                    <a:gd name="connsiteY36" fmla="*/ 9414 h 10000"/>
                    <a:gd name="connsiteX37" fmla="*/ 5104 w 10039"/>
                    <a:gd name="connsiteY37" fmla="*/ 9497 h 10000"/>
                    <a:gd name="connsiteX38" fmla="*/ 5104 w 10039"/>
                    <a:gd name="connsiteY38" fmla="*/ 9531 h 10000"/>
                    <a:gd name="connsiteX39" fmla="*/ 5062 w 10039"/>
                    <a:gd name="connsiteY39" fmla="*/ 9531 h 10000"/>
                    <a:gd name="connsiteX40" fmla="*/ 4916 w 10039"/>
                    <a:gd name="connsiteY40" fmla="*/ 9555 h 10000"/>
                    <a:gd name="connsiteX41" fmla="*/ 4708 w 10039"/>
                    <a:gd name="connsiteY41" fmla="*/ 9578 h 10000"/>
                    <a:gd name="connsiteX42" fmla="*/ 4437 w 10039"/>
                    <a:gd name="connsiteY42" fmla="*/ 9625 h 10000"/>
                    <a:gd name="connsiteX43" fmla="*/ 4125 w 10039"/>
                    <a:gd name="connsiteY43" fmla="*/ 9660 h 10000"/>
                    <a:gd name="connsiteX44" fmla="*/ 3749 w 10039"/>
                    <a:gd name="connsiteY44" fmla="*/ 9719 h 10000"/>
                    <a:gd name="connsiteX45" fmla="*/ 3375 w 10039"/>
                    <a:gd name="connsiteY45" fmla="*/ 9765 h 10000"/>
                    <a:gd name="connsiteX46" fmla="*/ 2979 w 10039"/>
                    <a:gd name="connsiteY46" fmla="*/ 9812 h 10000"/>
                    <a:gd name="connsiteX47" fmla="*/ 2584 w 10039"/>
                    <a:gd name="connsiteY47" fmla="*/ 9870 h 10000"/>
                    <a:gd name="connsiteX48" fmla="*/ 2208 w 10039"/>
                    <a:gd name="connsiteY48" fmla="*/ 9906 h 10000"/>
                    <a:gd name="connsiteX49" fmla="*/ 1854 w 10039"/>
                    <a:gd name="connsiteY49" fmla="*/ 9953 h 10000"/>
                    <a:gd name="connsiteX50" fmla="*/ 1541 w 10039"/>
                    <a:gd name="connsiteY50" fmla="*/ 9975 h 10000"/>
                    <a:gd name="connsiteX51" fmla="*/ 1271 w 10039"/>
                    <a:gd name="connsiteY51" fmla="*/ 9989 h 10000"/>
                    <a:gd name="connsiteX52" fmla="*/ 1083 w 10039"/>
                    <a:gd name="connsiteY52" fmla="*/ 10000 h 10000"/>
                    <a:gd name="connsiteX53" fmla="*/ 1062 w 10039"/>
                    <a:gd name="connsiteY53" fmla="*/ 9975 h 10000"/>
                    <a:gd name="connsiteX54" fmla="*/ 1041 w 10039"/>
                    <a:gd name="connsiteY54" fmla="*/ 9896 h 10000"/>
                    <a:gd name="connsiteX55" fmla="*/ 938 w 10039"/>
                    <a:gd name="connsiteY55" fmla="*/ 9578 h 10000"/>
                    <a:gd name="connsiteX56" fmla="*/ 875 w 10039"/>
                    <a:gd name="connsiteY56" fmla="*/ 9355 h 10000"/>
                    <a:gd name="connsiteX57" fmla="*/ 791 w 10039"/>
                    <a:gd name="connsiteY57" fmla="*/ 9085 h 10000"/>
                    <a:gd name="connsiteX58" fmla="*/ 708 w 10039"/>
                    <a:gd name="connsiteY58" fmla="*/ 8781 h 10000"/>
                    <a:gd name="connsiteX59" fmla="*/ 625 w 10039"/>
                    <a:gd name="connsiteY59" fmla="*/ 8442 h 10000"/>
                    <a:gd name="connsiteX60" fmla="*/ 541 w 10039"/>
                    <a:gd name="connsiteY60" fmla="*/ 8078 h 10000"/>
                    <a:gd name="connsiteX61" fmla="*/ 438 w 10039"/>
                    <a:gd name="connsiteY61" fmla="*/ 7679 h 10000"/>
                    <a:gd name="connsiteX62" fmla="*/ 354 w 10039"/>
                    <a:gd name="connsiteY62" fmla="*/ 7257 h 10000"/>
                    <a:gd name="connsiteX63" fmla="*/ 271 w 10039"/>
                    <a:gd name="connsiteY63" fmla="*/ 6812 h 10000"/>
                    <a:gd name="connsiteX64" fmla="*/ 208 w 10039"/>
                    <a:gd name="connsiteY64" fmla="*/ 6353 h 10000"/>
                    <a:gd name="connsiteX65" fmla="*/ 146 w 10039"/>
                    <a:gd name="connsiteY65" fmla="*/ 5873 h 10000"/>
                    <a:gd name="connsiteX66" fmla="*/ 62 w 10039"/>
                    <a:gd name="connsiteY66" fmla="*/ 5380 h 10000"/>
                    <a:gd name="connsiteX67" fmla="*/ 0 w 10039"/>
                    <a:gd name="connsiteY67" fmla="*/ 4384 h 10000"/>
                    <a:gd name="connsiteX68" fmla="*/ 0 w 10039"/>
                    <a:gd name="connsiteY68" fmla="*/ 3740 h 10000"/>
                    <a:gd name="connsiteX69" fmla="*/ 0 w 10039"/>
                    <a:gd name="connsiteY69" fmla="*/ 3166 h 10000"/>
                    <a:gd name="connsiteX70" fmla="*/ 0 w 10039"/>
                    <a:gd name="connsiteY70" fmla="*/ 2648 h 10000"/>
                    <a:gd name="connsiteX71" fmla="*/ 21 w 10039"/>
                    <a:gd name="connsiteY71" fmla="*/ 2181 h 10000"/>
                    <a:gd name="connsiteX72" fmla="*/ 41 w 10039"/>
                    <a:gd name="connsiteY72" fmla="*/ 1771 h 10000"/>
                    <a:gd name="connsiteX73" fmla="*/ 62 w 10039"/>
                    <a:gd name="connsiteY73" fmla="*/ 1407 h 10000"/>
                    <a:gd name="connsiteX74" fmla="*/ 104 w 10039"/>
                    <a:gd name="connsiteY74" fmla="*/ 1090 h 10000"/>
                    <a:gd name="connsiteX75" fmla="*/ 146 w 10039"/>
                    <a:gd name="connsiteY75" fmla="*/ 833 h 10000"/>
                    <a:gd name="connsiteX76" fmla="*/ 167 w 10039"/>
                    <a:gd name="connsiteY76" fmla="*/ 622 h 10000"/>
                    <a:gd name="connsiteX77" fmla="*/ 208 w 10039"/>
                    <a:gd name="connsiteY77" fmla="*/ 457 h 10000"/>
                    <a:gd name="connsiteX78" fmla="*/ 229 w 10039"/>
                    <a:gd name="connsiteY78" fmla="*/ 340 h 10000"/>
                    <a:gd name="connsiteX79" fmla="*/ 250 w 10039"/>
                    <a:gd name="connsiteY79" fmla="*/ 282 h 10000"/>
                    <a:gd name="connsiteX80" fmla="*/ 250 w 10039"/>
                    <a:gd name="connsiteY80" fmla="*/ 247 h 10000"/>
                    <a:gd name="connsiteX81" fmla="*/ 2979 w 10039"/>
                    <a:gd name="connsiteY81" fmla="*/ 0 h 10000"/>
                    <a:gd name="connsiteX82" fmla="*/ 3020 w 10039"/>
                    <a:gd name="connsiteY82" fmla="*/ 23 h 10000"/>
                    <a:gd name="connsiteX83" fmla="*/ 3104 w 10039"/>
                    <a:gd name="connsiteY83" fmla="*/ 58 h 10000"/>
                    <a:gd name="connsiteX84" fmla="*/ 3250 w 10039"/>
                    <a:gd name="connsiteY84" fmla="*/ 129 h 10000"/>
                    <a:gd name="connsiteX85" fmla="*/ 3437 w 10039"/>
                    <a:gd name="connsiteY85" fmla="*/ 224 h 10000"/>
                    <a:gd name="connsiteX86" fmla="*/ 3687 w 10039"/>
                    <a:gd name="connsiteY86" fmla="*/ 340 h 10000"/>
                    <a:gd name="connsiteX87" fmla="*/ 3958 w 10039"/>
                    <a:gd name="connsiteY87" fmla="*/ 482 h 10000"/>
                    <a:gd name="connsiteX88" fmla="*/ 4229 w 10039"/>
                    <a:gd name="connsiteY88" fmla="*/ 634 h 10000"/>
                    <a:gd name="connsiteX89" fmla="*/ 4563 w 10039"/>
                    <a:gd name="connsiteY89" fmla="*/ 787 h 10000"/>
                    <a:gd name="connsiteX90" fmla="*/ 4875 w 10039"/>
                    <a:gd name="connsiteY90" fmla="*/ 973 h 10000"/>
                    <a:gd name="connsiteX91" fmla="*/ 5208 w 10039"/>
                    <a:gd name="connsiteY91" fmla="*/ 1161 h 10000"/>
                    <a:gd name="connsiteX92" fmla="*/ 5604 w 10039"/>
                    <a:gd name="connsiteY92" fmla="*/ 1278 h 10000"/>
                    <a:gd name="connsiteX0" fmla="*/ 5604 w 10039"/>
                    <a:gd name="connsiteY0" fmla="*/ 1278 h 10000"/>
                    <a:gd name="connsiteX1" fmla="*/ 10000 w 10039"/>
                    <a:gd name="connsiteY1" fmla="*/ 353 h 10000"/>
                    <a:gd name="connsiteX2" fmla="*/ 7771 w 10039"/>
                    <a:gd name="connsiteY2" fmla="*/ 4455 h 10000"/>
                    <a:gd name="connsiteX3" fmla="*/ 7660 w 10039"/>
                    <a:gd name="connsiteY3" fmla="*/ 4795 h 10000"/>
                    <a:gd name="connsiteX4" fmla="*/ 7291 w 10039"/>
                    <a:gd name="connsiteY4" fmla="*/ 4877 h 10000"/>
                    <a:gd name="connsiteX5" fmla="*/ 6771 w 10039"/>
                    <a:gd name="connsiteY5" fmla="*/ 5124 h 10000"/>
                    <a:gd name="connsiteX6" fmla="*/ 6062 w 10039"/>
                    <a:gd name="connsiteY6" fmla="*/ 5135 h 10000"/>
                    <a:gd name="connsiteX7" fmla="*/ 4999 w 10039"/>
                    <a:gd name="connsiteY7" fmla="*/ 4760 h 10000"/>
                    <a:gd name="connsiteX8" fmla="*/ 4749 w 10039"/>
                    <a:gd name="connsiteY8" fmla="*/ 4643 h 10000"/>
                    <a:gd name="connsiteX9" fmla="*/ 4499 w 10039"/>
                    <a:gd name="connsiteY9" fmla="*/ 4526 h 10000"/>
                    <a:gd name="connsiteX10" fmla="*/ 4292 w 10039"/>
                    <a:gd name="connsiteY10" fmla="*/ 4420 h 10000"/>
                    <a:gd name="connsiteX11" fmla="*/ 4146 w 10039"/>
                    <a:gd name="connsiteY11" fmla="*/ 4314 h 10000"/>
                    <a:gd name="connsiteX12" fmla="*/ 4042 w 10039"/>
                    <a:gd name="connsiteY12" fmla="*/ 4245 h 10000"/>
                    <a:gd name="connsiteX13" fmla="*/ 3999 w 10039"/>
                    <a:gd name="connsiteY13" fmla="*/ 4185 h 10000"/>
                    <a:gd name="connsiteX14" fmla="*/ 3999 w 10039"/>
                    <a:gd name="connsiteY14" fmla="*/ 4220 h 10000"/>
                    <a:gd name="connsiteX15" fmla="*/ 4020 w 10039"/>
                    <a:gd name="connsiteY15" fmla="*/ 4304 h 10000"/>
                    <a:gd name="connsiteX16" fmla="*/ 4042 w 10039"/>
                    <a:gd name="connsiteY16" fmla="*/ 4431 h 10000"/>
                    <a:gd name="connsiteX17" fmla="*/ 4083 w 10039"/>
                    <a:gd name="connsiteY17" fmla="*/ 4607 h 10000"/>
                    <a:gd name="connsiteX18" fmla="*/ 4146 w 10039"/>
                    <a:gd name="connsiteY18" fmla="*/ 4817 h 10000"/>
                    <a:gd name="connsiteX19" fmla="*/ 4208 w 10039"/>
                    <a:gd name="connsiteY19" fmla="*/ 5064 h 10000"/>
                    <a:gd name="connsiteX20" fmla="*/ 4271 w 10039"/>
                    <a:gd name="connsiteY20" fmla="*/ 5346 h 10000"/>
                    <a:gd name="connsiteX21" fmla="*/ 4354 w 10039"/>
                    <a:gd name="connsiteY21" fmla="*/ 5663 h 10000"/>
                    <a:gd name="connsiteX22" fmla="*/ 4416 w 10039"/>
                    <a:gd name="connsiteY22" fmla="*/ 5991 h 10000"/>
                    <a:gd name="connsiteX23" fmla="*/ 4499 w 10039"/>
                    <a:gd name="connsiteY23" fmla="*/ 6343 h 10000"/>
                    <a:gd name="connsiteX24" fmla="*/ 4604 w 10039"/>
                    <a:gd name="connsiteY24" fmla="*/ 6704 h 10000"/>
                    <a:gd name="connsiteX25" fmla="*/ 4666 w 10039"/>
                    <a:gd name="connsiteY25" fmla="*/ 6986 h 10000"/>
                    <a:gd name="connsiteX26" fmla="*/ 4749 w 10039"/>
                    <a:gd name="connsiteY26" fmla="*/ 7268 h 10000"/>
                    <a:gd name="connsiteX27" fmla="*/ 4813 w 10039"/>
                    <a:gd name="connsiteY27" fmla="*/ 7562 h 10000"/>
                    <a:gd name="connsiteX28" fmla="*/ 4854 w 10039"/>
                    <a:gd name="connsiteY28" fmla="*/ 7854 h 10000"/>
                    <a:gd name="connsiteX29" fmla="*/ 4896 w 10039"/>
                    <a:gd name="connsiteY29" fmla="*/ 8136 h 10000"/>
                    <a:gd name="connsiteX30" fmla="*/ 4958 w 10039"/>
                    <a:gd name="connsiteY30" fmla="*/ 8418 h 10000"/>
                    <a:gd name="connsiteX31" fmla="*/ 4999 w 10039"/>
                    <a:gd name="connsiteY31" fmla="*/ 8676 h 10000"/>
                    <a:gd name="connsiteX32" fmla="*/ 5021 w 10039"/>
                    <a:gd name="connsiteY32" fmla="*/ 8911 h 10000"/>
                    <a:gd name="connsiteX33" fmla="*/ 5062 w 10039"/>
                    <a:gd name="connsiteY33" fmla="*/ 9110 h 10000"/>
                    <a:gd name="connsiteX34" fmla="*/ 5083 w 10039"/>
                    <a:gd name="connsiteY34" fmla="*/ 9285 h 10000"/>
                    <a:gd name="connsiteX35" fmla="*/ 5083 w 10039"/>
                    <a:gd name="connsiteY35" fmla="*/ 9414 h 10000"/>
                    <a:gd name="connsiteX36" fmla="*/ 5104 w 10039"/>
                    <a:gd name="connsiteY36" fmla="*/ 9497 h 10000"/>
                    <a:gd name="connsiteX37" fmla="*/ 5104 w 10039"/>
                    <a:gd name="connsiteY37" fmla="*/ 9531 h 10000"/>
                    <a:gd name="connsiteX38" fmla="*/ 5062 w 10039"/>
                    <a:gd name="connsiteY38" fmla="*/ 9531 h 10000"/>
                    <a:gd name="connsiteX39" fmla="*/ 4916 w 10039"/>
                    <a:gd name="connsiteY39" fmla="*/ 9555 h 10000"/>
                    <a:gd name="connsiteX40" fmla="*/ 4708 w 10039"/>
                    <a:gd name="connsiteY40" fmla="*/ 9578 h 10000"/>
                    <a:gd name="connsiteX41" fmla="*/ 4437 w 10039"/>
                    <a:gd name="connsiteY41" fmla="*/ 9625 h 10000"/>
                    <a:gd name="connsiteX42" fmla="*/ 4125 w 10039"/>
                    <a:gd name="connsiteY42" fmla="*/ 9660 h 10000"/>
                    <a:gd name="connsiteX43" fmla="*/ 3749 w 10039"/>
                    <a:gd name="connsiteY43" fmla="*/ 9719 h 10000"/>
                    <a:gd name="connsiteX44" fmla="*/ 3375 w 10039"/>
                    <a:gd name="connsiteY44" fmla="*/ 9765 h 10000"/>
                    <a:gd name="connsiteX45" fmla="*/ 2979 w 10039"/>
                    <a:gd name="connsiteY45" fmla="*/ 9812 h 10000"/>
                    <a:gd name="connsiteX46" fmla="*/ 2584 w 10039"/>
                    <a:gd name="connsiteY46" fmla="*/ 9870 h 10000"/>
                    <a:gd name="connsiteX47" fmla="*/ 2208 w 10039"/>
                    <a:gd name="connsiteY47" fmla="*/ 9906 h 10000"/>
                    <a:gd name="connsiteX48" fmla="*/ 1854 w 10039"/>
                    <a:gd name="connsiteY48" fmla="*/ 9953 h 10000"/>
                    <a:gd name="connsiteX49" fmla="*/ 1541 w 10039"/>
                    <a:gd name="connsiteY49" fmla="*/ 9975 h 10000"/>
                    <a:gd name="connsiteX50" fmla="*/ 1271 w 10039"/>
                    <a:gd name="connsiteY50" fmla="*/ 9989 h 10000"/>
                    <a:gd name="connsiteX51" fmla="*/ 1083 w 10039"/>
                    <a:gd name="connsiteY51" fmla="*/ 10000 h 10000"/>
                    <a:gd name="connsiteX52" fmla="*/ 1062 w 10039"/>
                    <a:gd name="connsiteY52" fmla="*/ 9975 h 10000"/>
                    <a:gd name="connsiteX53" fmla="*/ 1041 w 10039"/>
                    <a:gd name="connsiteY53" fmla="*/ 9896 h 10000"/>
                    <a:gd name="connsiteX54" fmla="*/ 938 w 10039"/>
                    <a:gd name="connsiteY54" fmla="*/ 9578 h 10000"/>
                    <a:gd name="connsiteX55" fmla="*/ 875 w 10039"/>
                    <a:gd name="connsiteY55" fmla="*/ 9355 h 10000"/>
                    <a:gd name="connsiteX56" fmla="*/ 791 w 10039"/>
                    <a:gd name="connsiteY56" fmla="*/ 9085 h 10000"/>
                    <a:gd name="connsiteX57" fmla="*/ 708 w 10039"/>
                    <a:gd name="connsiteY57" fmla="*/ 8781 h 10000"/>
                    <a:gd name="connsiteX58" fmla="*/ 625 w 10039"/>
                    <a:gd name="connsiteY58" fmla="*/ 8442 h 10000"/>
                    <a:gd name="connsiteX59" fmla="*/ 541 w 10039"/>
                    <a:gd name="connsiteY59" fmla="*/ 8078 h 10000"/>
                    <a:gd name="connsiteX60" fmla="*/ 438 w 10039"/>
                    <a:gd name="connsiteY60" fmla="*/ 7679 h 10000"/>
                    <a:gd name="connsiteX61" fmla="*/ 354 w 10039"/>
                    <a:gd name="connsiteY61" fmla="*/ 7257 h 10000"/>
                    <a:gd name="connsiteX62" fmla="*/ 271 w 10039"/>
                    <a:gd name="connsiteY62" fmla="*/ 6812 h 10000"/>
                    <a:gd name="connsiteX63" fmla="*/ 208 w 10039"/>
                    <a:gd name="connsiteY63" fmla="*/ 6353 h 10000"/>
                    <a:gd name="connsiteX64" fmla="*/ 146 w 10039"/>
                    <a:gd name="connsiteY64" fmla="*/ 5873 h 10000"/>
                    <a:gd name="connsiteX65" fmla="*/ 62 w 10039"/>
                    <a:gd name="connsiteY65" fmla="*/ 5380 h 10000"/>
                    <a:gd name="connsiteX66" fmla="*/ 0 w 10039"/>
                    <a:gd name="connsiteY66" fmla="*/ 4384 h 10000"/>
                    <a:gd name="connsiteX67" fmla="*/ 0 w 10039"/>
                    <a:gd name="connsiteY67" fmla="*/ 3740 h 10000"/>
                    <a:gd name="connsiteX68" fmla="*/ 0 w 10039"/>
                    <a:gd name="connsiteY68" fmla="*/ 3166 h 10000"/>
                    <a:gd name="connsiteX69" fmla="*/ 0 w 10039"/>
                    <a:gd name="connsiteY69" fmla="*/ 2648 h 10000"/>
                    <a:gd name="connsiteX70" fmla="*/ 21 w 10039"/>
                    <a:gd name="connsiteY70" fmla="*/ 2181 h 10000"/>
                    <a:gd name="connsiteX71" fmla="*/ 41 w 10039"/>
                    <a:gd name="connsiteY71" fmla="*/ 1771 h 10000"/>
                    <a:gd name="connsiteX72" fmla="*/ 62 w 10039"/>
                    <a:gd name="connsiteY72" fmla="*/ 1407 h 10000"/>
                    <a:gd name="connsiteX73" fmla="*/ 104 w 10039"/>
                    <a:gd name="connsiteY73" fmla="*/ 1090 h 10000"/>
                    <a:gd name="connsiteX74" fmla="*/ 146 w 10039"/>
                    <a:gd name="connsiteY74" fmla="*/ 833 h 10000"/>
                    <a:gd name="connsiteX75" fmla="*/ 167 w 10039"/>
                    <a:gd name="connsiteY75" fmla="*/ 622 h 10000"/>
                    <a:gd name="connsiteX76" fmla="*/ 208 w 10039"/>
                    <a:gd name="connsiteY76" fmla="*/ 457 h 10000"/>
                    <a:gd name="connsiteX77" fmla="*/ 229 w 10039"/>
                    <a:gd name="connsiteY77" fmla="*/ 340 h 10000"/>
                    <a:gd name="connsiteX78" fmla="*/ 250 w 10039"/>
                    <a:gd name="connsiteY78" fmla="*/ 282 h 10000"/>
                    <a:gd name="connsiteX79" fmla="*/ 250 w 10039"/>
                    <a:gd name="connsiteY79" fmla="*/ 247 h 10000"/>
                    <a:gd name="connsiteX80" fmla="*/ 2979 w 10039"/>
                    <a:gd name="connsiteY80" fmla="*/ 0 h 10000"/>
                    <a:gd name="connsiteX81" fmla="*/ 3020 w 10039"/>
                    <a:gd name="connsiteY81" fmla="*/ 23 h 10000"/>
                    <a:gd name="connsiteX82" fmla="*/ 3104 w 10039"/>
                    <a:gd name="connsiteY82" fmla="*/ 58 h 10000"/>
                    <a:gd name="connsiteX83" fmla="*/ 3250 w 10039"/>
                    <a:gd name="connsiteY83" fmla="*/ 129 h 10000"/>
                    <a:gd name="connsiteX84" fmla="*/ 3437 w 10039"/>
                    <a:gd name="connsiteY84" fmla="*/ 224 h 10000"/>
                    <a:gd name="connsiteX85" fmla="*/ 3687 w 10039"/>
                    <a:gd name="connsiteY85" fmla="*/ 340 h 10000"/>
                    <a:gd name="connsiteX86" fmla="*/ 3958 w 10039"/>
                    <a:gd name="connsiteY86" fmla="*/ 482 h 10000"/>
                    <a:gd name="connsiteX87" fmla="*/ 4229 w 10039"/>
                    <a:gd name="connsiteY87" fmla="*/ 634 h 10000"/>
                    <a:gd name="connsiteX88" fmla="*/ 4563 w 10039"/>
                    <a:gd name="connsiteY88" fmla="*/ 787 h 10000"/>
                    <a:gd name="connsiteX89" fmla="*/ 4875 w 10039"/>
                    <a:gd name="connsiteY89" fmla="*/ 973 h 10000"/>
                    <a:gd name="connsiteX90" fmla="*/ 5208 w 10039"/>
                    <a:gd name="connsiteY90" fmla="*/ 1161 h 10000"/>
                    <a:gd name="connsiteX91" fmla="*/ 5604 w 10039"/>
                    <a:gd name="connsiteY91" fmla="*/ 1278 h 10000"/>
                    <a:gd name="connsiteX0" fmla="*/ 5604 w 10039"/>
                    <a:gd name="connsiteY0" fmla="*/ 1278 h 10000"/>
                    <a:gd name="connsiteX1" fmla="*/ 10000 w 10039"/>
                    <a:gd name="connsiteY1" fmla="*/ 353 h 10000"/>
                    <a:gd name="connsiteX2" fmla="*/ 7771 w 10039"/>
                    <a:gd name="connsiteY2" fmla="*/ 4455 h 10000"/>
                    <a:gd name="connsiteX3" fmla="*/ 7660 w 10039"/>
                    <a:gd name="connsiteY3" fmla="*/ 4795 h 10000"/>
                    <a:gd name="connsiteX4" fmla="*/ 7291 w 10039"/>
                    <a:gd name="connsiteY4" fmla="*/ 4877 h 10000"/>
                    <a:gd name="connsiteX5" fmla="*/ 6771 w 10039"/>
                    <a:gd name="connsiteY5" fmla="*/ 5124 h 10000"/>
                    <a:gd name="connsiteX6" fmla="*/ 6062 w 10039"/>
                    <a:gd name="connsiteY6" fmla="*/ 5135 h 10000"/>
                    <a:gd name="connsiteX7" fmla="*/ 5158 w 10039"/>
                    <a:gd name="connsiteY7" fmla="*/ 4891 h 10000"/>
                    <a:gd name="connsiteX8" fmla="*/ 4999 w 10039"/>
                    <a:gd name="connsiteY8" fmla="*/ 4760 h 10000"/>
                    <a:gd name="connsiteX9" fmla="*/ 4749 w 10039"/>
                    <a:gd name="connsiteY9" fmla="*/ 4643 h 10000"/>
                    <a:gd name="connsiteX10" fmla="*/ 4499 w 10039"/>
                    <a:gd name="connsiteY10" fmla="*/ 4526 h 10000"/>
                    <a:gd name="connsiteX11" fmla="*/ 4292 w 10039"/>
                    <a:gd name="connsiteY11" fmla="*/ 4420 h 10000"/>
                    <a:gd name="connsiteX12" fmla="*/ 4146 w 10039"/>
                    <a:gd name="connsiteY12" fmla="*/ 4314 h 10000"/>
                    <a:gd name="connsiteX13" fmla="*/ 4042 w 10039"/>
                    <a:gd name="connsiteY13" fmla="*/ 4245 h 10000"/>
                    <a:gd name="connsiteX14" fmla="*/ 3999 w 10039"/>
                    <a:gd name="connsiteY14" fmla="*/ 4185 h 10000"/>
                    <a:gd name="connsiteX15" fmla="*/ 3999 w 10039"/>
                    <a:gd name="connsiteY15" fmla="*/ 4220 h 10000"/>
                    <a:gd name="connsiteX16" fmla="*/ 4020 w 10039"/>
                    <a:gd name="connsiteY16" fmla="*/ 4304 h 10000"/>
                    <a:gd name="connsiteX17" fmla="*/ 4042 w 10039"/>
                    <a:gd name="connsiteY17" fmla="*/ 4431 h 10000"/>
                    <a:gd name="connsiteX18" fmla="*/ 4083 w 10039"/>
                    <a:gd name="connsiteY18" fmla="*/ 4607 h 10000"/>
                    <a:gd name="connsiteX19" fmla="*/ 4146 w 10039"/>
                    <a:gd name="connsiteY19" fmla="*/ 4817 h 10000"/>
                    <a:gd name="connsiteX20" fmla="*/ 4208 w 10039"/>
                    <a:gd name="connsiteY20" fmla="*/ 5064 h 10000"/>
                    <a:gd name="connsiteX21" fmla="*/ 4271 w 10039"/>
                    <a:gd name="connsiteY21" fmla="*/ 5346 h 10000"/>
                    <a:gd name="connsiteX22" fmla="*/ 4354 w 10039"/>
                    <a:gd name="connsiteY22" fmla="*/ 5663 h 10000"/>
                    <a:gd name="connsiteX23" fmla="*/ 4416 w 10039"/>
                    <a:gd name="connsiteY23" fmla="*/ 5991 h 10000"/>
                    <a:gd name="connsiteX24" fmla="*/ 4499 w 10039"/>
                    <a:gd name="connsiteY24" fmla="*/ 6343 h 10000"/>
                    <a:gd name="connsiteX25" fmla="*/ 4604 w 10039"/>
                    <a:gd name="connsiteY25" fmla="*/ 6704 h 10000"/>
                    <a:gd name="connsiteX26" fmla="*/ 4666 w 10039"/>
                    <a:gd name="connsiteY26" fmla="*/ 6986 h 10000"/>
                    <a:gd name="connsiteX27" fmla="*/ 4749 w 10039"/>
                    <a:gd name="connsiteY27" fmla="*/ 7268 h 10000"/>
                    <a:gd name="connsiteX28" fmla="*/ 4813 w 10039"/>
                    <a:gd name="connsiteY28" fmla="*/ 7562 h 10000"/>
                    <a:gd name="connsiteX29" fmla="*/ 4854 w 10039"/>
                    <a:gd name="connsiteY29" fmla="*/ 7854 h 10000"/>
                    <a:gd name="connsiteX30" fmla="*/ 4896 w 10039"/>
                    <a:gd name="connsiteY30" fmla="*/ 8136 h 10000"/>
                    <a:gd name="connsiteX31" fmla="*/ 4958 w 10039"/>
                    <a:gd name="connsiteY31" fmla="*/ 8418 h 10000"/>
                    <a:gd name="connsiteX32" fmla="*/ 4999 w 10039"/>
                    <a:gd name="connsiteY32" fmla="*/ 8676 h 10000"/>
                    <a:gd name="connsiteX33" fmla="*/ 5021 w 10039"/>
                    <a:gd name="connsiteY33" fmla="*/ 8911 h 10000"/>
                    <a:gd name="connsiteX34" fmla="*/ 5062 w 10039"/>
                    <a:gd name="connsiteY34" fmla="*/ 9110 h 10000"/>
                    <a:gd name="connsiteX35" fmla="*/ 5083 w 10039"/>
                    <a:gd name="connsiteY35" fmla="*/ 9285 h 10000"/>
                    <a:gd name="connsiteX36" fmla="*/ 5083 w 10039"/>
                    <a:gd name="connsiteY36" fmla="*/ 9414 h 10000"/>
                    <a:gd name="connsiteX37" fmla="*/ 5104 w 10039"/>
                    <a:gd name="connsiteY37" fmla="*/ 9497 h 10000"/>
                    <a:gd name="connsiteX38" fmla="*/ 5104 w 10039"/>
                    <a:gd name="connsiteY38" fmla="*/ 9531 h 10000"/>
                    <a:gd name="connsiteX39" fmla="*/ 5062 w 10039"/>
                    <a:gd name="connsiteY39" fmla="*/ 9531 h 10000"/>
                    <a:gd name="connsiteX40" fmla="*/ 4916 w 10039"/>
                    <a:gd name="connsiteY40" fmla="*/ 9555 h 10000"/>
                    <a:gd name="connsiteX41" fmla="*/ 4708 w 10039"/>
                    <a:gd name="connsiteY41" fmla="*/ 9578 h 10000"/>
                    <a:gd name="connsiteX42" fmla="*/ 4437 w 10039"/>
                    <a:gd name="connsiteY42" fmla="*/ 9625 h 10000"/>
                    <a:gd name="connsiteX43" fmla="*/ 4125 w 10039"/>
                    <a:gd name="connsiteY43" fmla="*/ 9660 h 10000"/>
                    <a:gd name="connsiteX44" fmla="*/ 3749 w 10039"/>
                    <a:gd name="connsiteY44" fmla="*/ 9719 h 10000"/>
                    <a:gd name="connsiteX45" fmla="*/ 3375 w 10039"/>
                    <a:gd name="connsiteY45" fmla="*/ 9765 h 10000"/>
                    <a:gd name="connsiteX46" fmla="*/ 2979 w 10039"/>
                    <a:gd name="connsiteY46" fmla="*/ 9812 h 10000"/>
                    <a:gd name="connsiteX47" fmla="*/ 2584 w 10039"/>
                    <a:gd name="connsiteY47" fmla="*/ 9870 h 10000"/>
                    <a:gd name="connsiteX48" fmla="*/ 2208 w 10039"/>
                    <a:gd name="connsiteY48" fmla="*/ 9906 h 10000"/>
                    <a:gd name="connsiteX49" fmla="*/ 1854 w 10039"/>
                    <a:gd name="connsiteY49" fmla="*/ 9953 h 10000"/>
                    <a:gd name="connsiteX50" fmla="*/ 1541 w 10039"/>
                    <a:gd name="connsiteY50" fmla="*/ 9975 h 10000"/>
                    <a:gd name="connsiteX51" fmla="*/ 1271 w 10039"/>
                    <a:gd name="connsiteY51" fmla="*/ 9989 h 10000"/>
                    <a:gd name="connsiteX52" fmla="*/ 1083 w 10039"/>
                    <a:gd name="connsiteY52" fmla="*/ 10000 h 10000"/>
                    <a:gd name="connsiteX53" fmla="*/ 1062 w 10039"/>
                    <a:gd name="connsiteY53" fmla="*/ 9975 h 10000"/>
                    <a:gd name="connsiteX54" fmla="*/ 1041 w 10039"/>
                    <a:gd name="connsiteY54" fmla="*/ 9896 h 10000"/>
                    <a:gd name="connsiteX55" fmla="*/ 938 w 10039"/>
                    <a:gd name="connsiteY55" fmla="*/ 9578 h 10000"/>
                    <a:gd name="connsiteX56" fmla="*/ 875 w 10039"/>
                    <a:gd name="connsiteY56" fmla="*/ 9355 h 10000"/>
                    <a:gd name="connsiteX57" fmla="*/ 791 w 10039"/>
                    <a:gd name="connsiteY57" fmla="*/ 9085 h 10000"/>
                    <a:gd name="connsiteX58" fmla="*/ 708 w 10039"/>
                    <a:gd name="connsiteY58" fmla="*/ 8781 h 10000"/>
                    <a:gd name="connsiteX59" fmla="*/ 625 w 10039"/>
                    <a:gd name="connsiteY59" fmla="*/ 8442 h 10000"/>
                    <a:gd name="connsiteX60" fmla="*/ 541 w 10039"/>
                    <a:gd name="connsiteY60" fmla="*/ 8078 h 10000"/>
                    <a:gd name="connsiteX61" fmla="*/ 438 w 10039"/>
                    <a:gd name="connsiteY61" fmla="*/ 7679 h 10000"/>
                    <a:gd name="connsiteX62" fmla="*/ 354 w 10039"/>
                    <a:gd name="connsiteY62" fmla="*/ 7257 h 10000"/>
                    <a:gd name="connsiteX63" fmla="*/ 271 w 10039"/>
                    <a:gd name="connsiteY63" fmla="*/ 6812 h 10000"/>
                    <a:gd name="connsiteX64" fmla="*/ 208 w 10039"/>
                    <a:gd name="connsiteY64" fmla="*/ 6353 h 10000"/>
                    <a:gd name="connsiteX65" fmla="*/ 146 w 10039"/>
                    <a:gd name="connsiteY65" fmla="*/ 5873 h 10000"/>
                    <a:gd name="connsiteX66" fmla="*/ 62 w 10039"/>
                    <a:gd name="connsiteY66" fmla="*/ 5380 h 10000"/>
                    <a:gd name="connsiteX67" fmla="*/ 0 w 10039"/>
                    <a:gd name="connsiteY67" fmla="*/ 4384 h 10000"/>
                    <a:gd name="connsiteX68" fmla="*/ 0 w 10039"/>
                    <a:gd name="connsiteY68" fmla="*/ 3740 h 10000"/>
                    <a:gd name="connsiteX69" fmla="*/ 0 w 10039"/>
                    <a:gd name="connsiteY69" fmla="*/ 3166 h 10000"/>
                    <a:gd name="connsiteX70" fmla="*/ 0 w 10039"/>
                    <a:gd name="connsiteY70" fmla="*/ 2648 h 10000"/>
                    <a:gd name="connsiteX71" fmla="*/ 21 w 10039"/>
                    <a:gd name="connsiteY71" fmla="*/ 2181 h 10000"/>
                    <a:gd name="connsiteX72" fmla="*/ 41 w 10039"/>
                    <a:gd name="connsiteY72" fmla="*/ 1771 h 10000"/>
                    <a:gd name="connsiteX73" fmla="*/ 62 w 10039"/>
                    <a:gd name="connsiteY73" fmla="*/ 1407 h 10000"/>
                    <a:gd name="connsiteX74" fmla="*/ 104 w 10039"/>
                    <a:gd name="connsiteY74" fmla="*/ 1090 h 10000"/>
                    <a:gd name="connsiteX75" fmla="*/ 146 w 10039"/>
                    <a:gd name="connsiteY75" fmla="*/ 833 h 10000"/>
                    <a:gd name="connsiteX76" fmla="*/ 167 w 10039"/>
                    <a:gd name="connsiteY76" fmla="*/ 622 h 10000"/>
                    <a:gd name="connsiteX77" fmla="*/ 208 w 10039"/>
                    <a:gd name="connsiteY77" fmla="*/ 457 h 10000"/>
                    <a:gd name="connsiteX78" fmla="*/ 229 w 10039"/>
                    <a:gd name="connsiteY78" fmla="*/ 340 h 10000"/>
                    <a:gd name="connsiteX79" fmla="*/ 250 w 10039"/>
                    <a:gd name="connsiteY79" fmla="*/ 282 h 10000"/>
                    <a:gd name="connsiteX80" fmla="*/ 250 w 10039"/>
                    <a:gd name="connsiteY80" fmla="*/ 247 h 10000"/>
                    <a:gd name="connsiteX81" fmla="*/ 2979 w 10039"/>
                    <a:gd name="connsiteY81" fmla="*/ 0 h 10000"/>
                    <a:gd name="connsiteX82" fmla="*/ 3020 w 10039"/>
                    <a:gd name="connsiteY82" fmla="*/ 23 h 10000"/>
                    <a:gd name="connsiteX83" fmla="*/ 3104 w 10039"/>
                    <a:gd name="connsiteY83" fmla="*/ 58 h 10000"/>
                    <a:gd name="connsiteX84" fmla="*/ 3250 w 10039"/>
                    <a:gd name="connsiteY84" fmla="*/ 129 h 10000"/>
                    <a:gd name="connsiteX85" fmla="*/ 3437 w 10039"/>
                    <a:gd name="connsiteY85" fmla="*/ 224 h 10000"/>
                    <a:gd name="connsiteX86" fmla="*/ 3687 w 10039"/>
                    <a:gd name="connsiteY86" fmla="*/ 340 h 10000"/>
                    <a:gd name="connsiteX87" fmla="*/ 3958 w 10039"/>
                    <a:gd name="connsiteY87" fmla="*/ 482 h 10000"/>
                    <a:gd name="connsiteX88" fmla="*/ 4229 w 10039"/>
                    <a:gd name="connsiteY88" fmla="*/ 634 h 10000"/>
                    <a:gd name="connsiteX89" fmla="*/ 4563 w 10039"/>
                    <a:gd name="connsiteY89" fmla="*/ 787 h 10000"/>
                    <a:gd name="connsiteX90" fmla="*/ 4875 w 10039"/>
                    <a:gd name="connsiteY90" fmla="*/ 973 h 10000"/>
                    <a:gd name="connsiteX91" fmla="*/ 5208 w 10039"/>
                    <a:gd name="connsiteY91" fmla="*/ 1161 h 10000"/>
                    <a:gd name="connsiteX92" fmla="*/ 5604 w 10039"/>
                    <a:gd name="connsiteY92" fmla="*/ 1278 h 10000"/>
                    <a:gd name="connsiteX0" fmla="*/ 5604 w 10039"/>
                    <a:gd name="connsiteY0" fmla="*/ 1278 h 10000"/>
                    <a:gd name="connsiteX1" fmla="*/ 10000 w 10039"/>
                    <a:gd name="connsiteY1" fmla="*/ 353 h 10000"/>
                    <a:gd name="connsiteX2" fmla="*/ 7771 w 10039"/>
                    <a:gd name="connsiteY2" fmla="*/ 4455 h 10000"/>
                    <a:gd name="connsiteX3" fmla="*/ 7660 w 10039"/>
                    <a:gd name="connsiteY3" fmla="*/ 4795 h 10000"/>
                    <a:gd name="connsiteX4" fmla="*/ 7291 w 10039"/>
                    <a:gd name="connsiteY4" fmla="*/ 4877 h 10000"/>
                    <a:gd name="connsiteX5" fmla="*/ 6771 w 10039"/>
                    <a:gd name="connsiteY5" fmla="*/ 5124 h 10000"/>
                    <a:gd name="connsiteX6" fmla="*/ 6062 w 10039"/>
                    <a:gd name="connsiteY6" fmla="*/ 5135 h 10000"/>
                    <a:gd name="connsiteX7" fmla="*/ 5158 w 10039"/>
                    <a:gd name="connsiteY7" fmla="*/ 4891 h 10000"/>
                    <a:gd name="connsiteX8" fmla="*/ 4749 w 10039"/>
                    <a:gd name="connsiteY8" fmla="*/ 4643 h 10000"/>
                    <a:gd name="connsiteX9" fmla="*/ 4499 w 10039"/>
                    <a:gd name="connsiteY9" fmla="*/ 4526 h 10000"/>
                    <a:gd name="connsiteX10" fmla="*/ 4292 w 10039"/>
                    <a:gd name="connsiteY10" fmla="*/ 4420 h 10000"/>
                    <a:gd name="connsiteX11" fmla="*/ 4146 w 10039"/>
                    <a:gd name="connsiteY11" fmla="*/ 4314 h 10000"/>
                    <a:gd name="connsiteX12" fmla="*/ 4042 w 10039"/>
                    <a:gd name="connsiteY12" fmla="*/ 4245 h 10000"/>
                    <a:gd name="connsiteX13" fmla="*/ 3999 w 10039"/>
                    <a:gd name="connsiteY13" fmla="*/ 4185 h 10000"/>
                    <a:gd name="connsiteX14" fmla="*/ 3999 w 10039"/>
                    <a:gd name="connsiteY14" fmla="*/ 4220 h 10000"/>
                    <a:gd name="connsiteX15" fmla="*/ 4020 w 10039"/>
                    <a:gd name="connsiteY15" fmla="*/ 4304 h 10000"/>
                    <a:gd name="connsiteX16" fmla="*/ 4042 w 10039"/>
                    <a:gd name="connsiteY16" fmla="*/ 4431 h 10000"/>
                    <a:gd name="connsiteX17" fmla="*/ 4083 w 10039"/>
                    <a:gd name="connsiteY17" fmla="*/ 4607 h 10000"/>
                    <a:gd name="connsiteX18" fmla="*/ 4146 w 10039"/>
                    <a:gd name="connsiteY18" fmla="*/ 4817 h 10000"/>
                    <a:gd name="connsiteX19" fmla="*/ 4208 w 10039"/>
                    <a:gd name="connsiteY19" fmla="*/ 5064 h 10000"/>
                    <a:gd name="connsiteX20" fmla="*/ 4271 w 10039"/>
                    <a:gd name="connsiteY20" fmla="*/ 5346 h 10000"/>
                    <a:gd name="connsiteX21" fmla="*/ 4354 w 10039"/>
                    <a:gd name="connsiteY21" fmla="*/ 5663 h 10000"/>
                    <a:gd name="connsiteX22" fmla="*/ 4416 w 10039"/>
                    <a:gd name="connsiteY22" fmla="*/ 5991 h 10000"/>
                    <a:gd name="connsiteX23" fmla="*/ 4499 w 10039"/>
                    <a:gd name="connsiteY23" fmla="*/ 6343 h 10000"/>
                    <a:gd name="connsiteX24" fmla="*/ 4604 w 10039"/>
                    <a:gd name="connsiteY24" fmla="*/ 6704 h 10000"/>
                    <a:gd name="connsiteX25" fmla="*/ 4666 w 10039"/>
                    <a:gd name="connsiteY25" fmla="*/ 6986 h 10000"/>
                    <a:gd name="connsiteX26" fmla="*/ 4749 w 10039"/>
                    <a:gd name="connsiteY26" fmla="*/ 7268 h 10000"/>
                    <a:gd name="connsiteX27" fmla="*/ 4813 w 10039"/>
                    <a:gd name="connsiteY27" fmla="*/ 7562 h 10000"/>
                    <a:gd name="connsiteX28" fmla="*/ 4854 w 10039"/>
                    <a:gd name="connsiteY28" fmla="*/ 7854 h 10000"/>
                    <a:gd name="connsiteX29" fmla="*/ 4896 w 10039"/>
                    <a:gd name="connsiteY29" fmla="*/ 8136 h 10000"/>
                    <a:gd name="connsiteX30" fmla="*/ 4958 w 10039"/>
                    <a:gd name="connsiteY30" fmla="*/ 8418 h 10000"/>
                    <a:gd name="connsiteX31" fmla="*/ 4999 w 10039"/>
                    <a:gd name="connsiteY31" fmla="*/ 8676 h 10000"/>
                    <a:gd name="connsiteX32" fmla="*/ 5021 w 10039"/>
                    <a:gd name="connsiteY32" fmla="*/ 8911 h 10000"/>
                    <a:gd name="connsiteX33" fmla="*/ 5062 w 10039"/>
                    <a:gd name="connsiteY33" fmla="*/ 9110 h 10000"/>
                    <a:gd name="connsiteX34" fmla="*/ 5083 w 10039"/>
                    <a:gd name="connsiteY34" fmla="*/ 9285 h 10000"/>
                    <a:gd name="connsiteX35" fmla="*/ 5083 w 10039"/>
                    <a:gd name="connsiteY35" fmla="*/ 9414 h 10000"/>
                    <a:gd name="connsiteX36" fmla="*/ 5104 w 10039"/>
                    <a:gd name="connsiteY36" fmla="*/ 9497 h 10000"/>
                    <a:gd name="connsiteX37" fmla="*/ 5104 w 10039"/>
                    <a:gd name="connsiteY37" fmla="*/ 9531 h 10000"/>
                    <a:gd name="connsiteX38" fmla="*/ 5062 w 10039"/>
                    <a:gd name="connsiteY38" fmla="*/ 9531 h 10000"/>
                    <a:gd name="connsiteX39" fmla="*/ 4916 w 10039"/>
                    <a:gd name="connsiteY39" fmla="*/ 9555 h 10000"/>
                    <a:gd name="connsiteX40" fmla="*/ 4708 w 10039"/>
                    <a:gd name="connsiteY40" fmla="*/ 9578 h 10000"/>
                    <a:gd name="connsiteX41" fmla="*/ 4437 w 10039"/>
                    <a:gd name="connsiteY41" fmla="*/ 9625 h 10000"/>
                    <a:gd name="connsiteX42" fmla="*/ 4125 w 10039"/>
                    <a:gd name="connsiteY42" fmla="*/ 9660 h 10000"/>
                    <a:gd name="connsiteX43" fmla="*/ 3749 w 10039"/>
                    <a:gd name="connsiteY43" fmla="*/ 9719 h 10000"/>
                    <a:gd name="connsiteX44" fmla="*/ 3375 w 10039"/>
                    <a:gd name="connsiteY44" fmla="*/ 9765 h 10000"/>
                    <a:gd name="connsiteX45" fmla="*/ 2979 w 10039"/>
                    <a:gd name="connsiteY45" fmla="*/ 9812 h 10000"/>
                    <a:gd name="connsiteX46" fmla="*/ 2584 w 10039"/>
                    <a:gd name="connsiteY46" fmla="*/ 9870 h 10000"/>
                    <a:gd name="connsiteX47" fmla="*/ 2208 w 10039"/>
                    <a:gd name="connsiteY47" fmla="*/ 9906 h 10000"/>
                    <a:gd name="connsiteX48" fmla="*/ 1854 w 10039"/>
                    <a:gd name="connsiteY48" fmla="*/ 9953 h 10000"/>
                    <a:gd name="connsiteX49" fmla="*/ 1541 w 10039"/>
                    <a:gd name="connsiteY49" fmla="*/ 9975 h 10000"/>
                    <a:gd name="connsiteX50" fmla="*/ 1271 w 10039"/>
                    <a:gd name="connsiteY50" fmla="*/ 9989 h 10000"/>
                    <a:gd name="connsiteX51" fmla="*/ 1083 w 10039"/>
                    <a:gd name="connsiteY51" fmla="*/ 10000 h 10000"/>
                    <a:gd name="connsiteX52" fmla="*/ 1062 w 10039"/>
                    <a:gd name="connsiteY52" fmla="*/ 9975 h 10000"/>
                    <a:gd name="connsiteX53" fmla="*/ 1041 w 10039"/>
                    <a:gd name="connsiteY53" fmla="*/ 9896 h 10000"/>
                    <a:gd name="connsiteX54" fmla="*/ 938 w 10039"/>
                    <a:gd name="connsiteY54" fmla="*/ 9578 h 10000"/>
                    <a:gd name="connsiteX55" fmla="*/ 875 w 10039"/>
                    <a:gd name="connsiteY55" fmla="*/ 9355 h 10000"/>
                    <a:gd name="connsiteX56" fmla="*/ 791 w 10039"/>
                    <a:gd name="connsiteY56" fmla="*/ 9085 h 10000"/>
                    <a:gd name="connsiteX57" fmla="*/ 708 w 10039"/>
                    <a:gd name="connsiteY57" fmla="*/ 8781 h 10000"/>
                    <a:gd name="connsiteX58" fmla="*/ 625 w 10039"/>
                    <a:gd name="connsiteY58" fmla="*/ 8442 h 10000"/>
                    <a:gd name="connsiteX59" fmla="*/ 541 w 10039"/>
                    <a:gd name="connsiteY59" fmla="*/ 8078 h 10000"/>
                    <a:gd name="connsiteX60" fmla="*/ 438 w 10039"/>
                    <a:gd name="connsiteY60" fmla="*/ 7679 h 10000"/>
                    <a:gd name="connsiteX61" fmla="*/ 354 w 10039"/>
                    <a:gd name="connsiteY61" fmla="*/ 7257 h 10000"/>
                    <a:gd name="connsiteX62" fmla="*/ 271 w 10039"/>
                    <a:gd name="connsiteY62" fmla="*/ 6812 h 10000"/>
                    <a:gd name="connsiteX63" fmla="*/ 208 w 10039"/>
                    <a:gd name="connsiteY63" fmla="*/ 6353 h 10000"/>
                    <a:gd name="connsiteX64" fmla="*/ 146 w 10039"/>
                    <a:gd name="connsiteY64" fmla="*/ 5873 h 10000"/>
                    <a:gd name="connsiteX65" fmla="*/ 62 w 10039"/>
                    <a:gd name="connsiteY65" fmla="*/ 5380 h 10000"/>
                    <a:gd name="connsiteX66" fmla="*/ 0 w 10039"/>
                    <a:gd name="connsiteY66" fmla="*/ 4384 h 10000"/>
                    <a:gd name="connsiteX67" fmla="*/ 0 w 10039"/>
                    <a:gd name="connsiteY67" fmla="*/ 3740 h 10000"/>
                    <a:gd name="connsiteX68" fmla="*/ 0 w 10039"/>
                    <a:gd name="connsiteY68" fmla="*/ 3166 h 10000"/>
                    <a:gd name="connsiteX69" fmla="*/ 0 w 10039"/>
                    <a:gd name="connsiteY69" fmla="*/ 2648 h 10000"/>
                    <a:gd name="connsiteX70" fmla="*/ 21 w 10039"/>
                    <a:gd name="connsiteY70" fmla="*/ 2181 h 10000"/>
                    <a:gd name="connsiteX71" fmla="*/ 41 w 10039"/>
                    <a:gd name="connsiteY71" fmla="*/ 1771 h 10000"/>
                    <a:gd name="connsiteX72" fmla="*/ 62 w 10039"/>
                    <a:gd name="connsiteY72" fmla="*/ 1407 h 10000"/>
                    <a:gd name="connsiteX73" fmla="*/ 104 w 10039"/>
                    <a:gd name="connsiteY73" fmla="*/ 1090 h 10000"/>
                    <a:gd name="connsiteX74" fmla="*/ 146 w 10039"/>
                    <a:gd name="connsiteY74" fmla="*/ 833 h 10000"/>
                    <a:gd name="connsiteX75" fmla="*/ 167 w 10039"/>
                    <a:gd name="connsiteY75" fmla="*/ 622 h 10000"/>
                    <a:gd name="connsiteX76" fmla="*/ 208 w 10039"/>
                    <a:gd name="connsiteY76" fmla="*/ 457 h 10000"/>
                    <a:gd name="connsiteX77" fmla="*/ 229 w 10039"/>
                    <a:gd name="connsiteY77" fmla="*/ 340 h 10000"/>
                    <a:gd name="connsiteX78" fmla="*/ 250 w 10039"/>
                    <a:gd name="connsiteY78" fmla="*/ 282 h 10000"/>
                    <a:gd name="connsiteX79" fmla="*/ 250 w 10039"/>
                    <a:gd name="connsiteY79" fmla="*/ 247 h 10000"/>
                    <a:gd name="connsiteX80" fmla="*/ 2979 w 10039"/>
                    <a:gd name="connsiteY80" fmla="*/ 0 h 10000"/>
                    <a:gd name="connsiteX81" fmla="*/ 3020 w 10039"/>
                    <a:gd name="connsiteY81" fmla="*/ 23 h 10000"/>
                    <a:gd name="connsiteX82" fmla="*/ 3104 w 10039"/>
                    <a:gd name="connsiteY82" fmla="*/ 58 h 10000"/>
                    <a:gd name="connsiteX83" fmla="*/ 3250 w 10039"/>
                    <a:gd name="connsiteY83" fmla="*/ 129 h 10000"/>
                    <a:gd name="connsiteX84" fmla="*/ 3437 w 10039"/>
                    <a:gd name="connsiteY84" fmla="*/ 224 h 10000"/>
                    <a:gd name="connsiteX85" fmla="*/ 3687 w 10039"/>
                    <a:gd name="connsiteY85" fmla="*/ 340 h 10000"/>
                    <a:gd name="connsiteX86" fmla="*/ 3958 w 10039"/>
                    <a:gd name="connsiteY86" fmla="*/ 482 h 10000"/>
                    <a:gd name="connsiteX87" fmla="*/ 4229 w 10039"/>
                    <a:gd name="connsiteY87" fmla="*/ 634 h 10000"/>
                    <a:gd name="connsiteX88" fmla="*/ 4563 w 10039"/>
                    <a:gd name="connsiteY88" fmla="*/ 787 h 10000"/>
                    <a:gd name="connsiteX89" fmla="*/ 4875 w 10039"/>
                    <a:gd name="connsiteY89" fmla="*/ 973 h 10000"/>
                    <a:gd name="connsiteX90" fmla="*/ 5208 w 10039"/>
                    <a:gd name="connsiteY90" fmla="*/ 1161 h 10000"/>
                    <a:gd name="connsiteX91" fmla="*/ 5604 w 10039"/>
                    <a:gd name="connsiteY91" fmla="*/ 1278 h 10000"/>
                    <a:gd name="connsiteX0" fmla="*/ 5604 w 10039"/>
                    <a:gd name="connsiteY0" fmla="*/ 1278 h 10000"/>
                    <a:gd name="connsiteX1" fmla="*/ 10000 w 10039"/>
                    <a:gd name="connsiteY1" fmla="*/ 353 h 10000"/>
                    <a:gd name="connsiteX2" fmla="*/ 7771 w 10039"/>
                    <a:gd name="connsiteY2" fmla="*/ 4455 h 10000"/>
                    <a:gd name="connsiteX3" fmla="*/ 7660 w 10039"/>
                    <a:gd name="connsiteY3" fmla="*/ 4795 h 10000"/>
                    <a:gd name="connsiteX4" fmla="*/ 7291 w 10039"/>
                    <a:gd name="connsiteY4" fmla="*/ 4877 h 10000"/>
                    <a:gd name="connsiteX5" fmla="*/ 6771 w 10039"/>
                    <a:gd name="connsiteY5" fmla="*/ 5124 h 10000"/>
                    <a:gd name="connsiteX6" fmla="*/ 6062 w 10039"/>
                    <a:gd name="connsiteY6" fmla="*/ 5135 h 10000"/>
                    <a:gd name="connsiteX7" fmla="*/ 5158 w 10039"/>
                    <a:gd name="connsiteY7" fmla="*/ 4891 h 10000"/>
                    <a:gd name="connsiteX8" fmla="*/ 4987 w 10039"/>
                    <a:gd name="connsiteY8" fmla="*/ 4699 h 10000"/>
                    <a:gd name="connsiteX9" fmla="*/ 4749 w 10039"/>
                    <a:gd name="connsiteY9" fmla="*/ 4643 h 10000"/>
                    <a:gd name="connsiteX10" fmla="*/ 4499 w 10039"/>
                    <a:gd name="connsiteY10" fmla="*/ 4526 h 10000"/>
                    <a:gd name="connsiteX11" fmla="*/ 4292 w 10039"/>
                    <a:gd name="connsiteY11" fmla="*/ 4420 h 10000"/>
                    <a:gd name="connsiteX12" fmla="*/ 4146 w 10039"/>
                    <a:gd name="connsiteY12" fmla="*/ 4314 h 10000"/>
                    <a:gd name="connsiteX13" fmla="*/ 4042 w 10039"/>
                    <a:gd name="connsiteY13" fmla="*/ 4245 h 10000"/>
                    <a:gd name="connsiteX14" fmla="*/ 3999 w 10039"/>
                    <a:gd name="connsiteY14" fmla="*/ 4185 h 10000"/>
                    <a:gd name="connsiteX15" fmla="*/ 3999 w 10039"/>
                    <a:gd name="connsiteY15" fmla="*/ 4220 h 10000"/>
                    <a:gd name="connsiteX16" fmla="*/ 4020 w 10039"/>
                    <a:gd name="connsiteY16" fmla="*/ 4304 h 10000"/>
                    <a:gd name="connsiteX17" fmla="*/ 4042 w 10039"/>
                    <a:gd name="connsiteY17" fmla="*/ 4431 h 10000"/>
                    <a:gd name="connsiteX18" fmla="*/ 4083 w 10039"/>
                    <a:gd name="connsiteY18" fmla="*/ 4607 h 10000"/>
                    <a:gd name="connsiteX19" fmla="*/ 4146 w 10039"/>
                    <a:gd name="connsiteY19" fmla="*/ 4817 h 10000"/>
                    <a:gd name="connsiteX20" fmla="*/ 4208 w 10039"/>
                    <a:gd name="connsiteY20" fmla="*/ 5064 h 10000"/>
                    <a:gd name="connsiteX21" fmla="*/ 4271 w 10039"/>
                    <a:gd name="connsiteY21" fmla="*/ 5346 h 10000"/>
                    <a:gd name="connsiteX22" fmla="*/ 4354 w 10039"/>
                    <a:gd name="connsiteY22" fmla="*/ 5663 h 10000"/>
                    <a:gd name="connsiteX23" fmla="*/ 4416 w 10039"/>
                    <a:gd name="connsiteY23" fmla="*/ 5991 h 10000"/>
                    <a:gd name="connsiteX24" fmla="*/ 4499 w 10039"/>
                    <a:gd name="connsiteY24" fmla="*/ 6343 h 10000"/>
                    <a:gd name="connsiteX25" fmla="*/ 4604 w 10039"/>
                    <a:gd name="connsiteY25" fmla="*/ 6704 h 10000"/>
                    <a:gd name="connsiteX26" fmla="*/ 4666 w 10039"/>
                    <a:gd name="connsiteY26" fmla="*/ 6986 h 10000"/>
                    <a:gd name="connsiteX27" fmla="*/ 4749 w 10039"/>
                    <a:gd name="connsiteY27" fmla="*/ 7268 h 10000"/>
                    <a:gd name="connsiteX28" fmla="*/ 4813 w 10039"/>
                    <a:gd name="connsiteY28" fmla="*/ 7562 h 10000"/>
                    <a:gd name="connsiteX29" fmla="*/ 4854 w 10039"/>
                    <a:gd name="connsiteY29" fmla="*/ 7854 h 10000"/>
                    <a:gd name="connsiteX30" fmla="*/ 4896 w 10039"/>
                    <a:gd name="connsiteY30" fmla="*/ 8136 h 10000"/>
                    <a:gd name="connsiteX31" fmla="*/ 4958 w 10039"/>
                    <a:gd name="connsiteY31" fmla="*/ 8418 h 10000"/>
                    <a:gd name="connsiteX32" fmla="*/ 4999 w 10039"/>
                    <a:gd name="connsiteY32" fmla="*/ 8676 h 10000"/>
                    <a:gd name="connsiteX33" fmla="*/ 5021 w 10039"/>
                    <a:gd name="connsiteY33" fmla="*/ 8911 h 10000"/>
                    <a:gd name="connsiteX34" fmla="*/ 5062 w 10039"/>
                    <a:gd name="connsiteY34" fmla="*/ 9110 h 10000"/>
                    <a:gd name="connsiteX35" fmla="*/ 5083 w 10039"/>
                    <a:gd name="connsiteY35" fmla="*/ 9285 h 10000"/>
                    <a:gd name="connsiteX36" fmla="*/ 5083 w 10039"/>
                    <a:gd name="connsiteY36" fmla="*/ 9414 h 10000"/>
                    <a:gd name="connsiteX37" fmla="*/ 5104 w 10039"/>
                    <a:gd name="connsiteY37" fmla="*/ 9497 h 10000"/>
                    <a:gd name="connsiteX38" fmla="*/ 5104 w 10039"/>
                    <a:gd name="connsiteY38" fmla="*/ 9531 h 10000"/>
                    <a:gd name="connsiteX39" fmla="*/ 5062 w 10039"/>
                    <a:gd name="connsiteY39" fmla="*/ 9531 h 10000"/>
                    <a:gd name="connsiteX40" fmla="*/ 4916 w 10039"/>
                    <a:gd name="connsiteY40" fmla="*/ 9555 h 10000"/>
                    <a:gd name="connsiteX41" fmla="*/ 4708 w 10039"/>
                    <a:gd name="connsiteY41" fmla="*/ 9578 h 10000"/>
                    <a:gd name="connsiteX42" fmla="*/ 4437 w 10039"/>
                    <a:gd name="connsiteY42" fmla="*/ 9625 h 10000"/>
                    <a:gd name="connsiteX43" fmla="*/ 4125 w 10039"/>
                    <a:gd name="connsiteY43" fmla="*/ 9660 h 10000"/>
                    <a:gd name="connsiteX44" fmla="*/ 3749 w 10039"/>
                    <a:gd name="connsiteY44" fmla="*/ 9719 h 10000"/>
                    <a:gd name="connsiteX45" fmla="*/ 3375 w 10039"/>
                    <a:gd name="connsiteY45" fmla="*/ 9765 h 10000"/>
                    <a:gd name="connsiteX46" fmla="*/ 2979 w 10039"/>
                    <a:gd name="connsiteY46" fmla="*/ 9812 h 10000"/>
                    <a:gd name="connsiteX47" fmla="*/ 2584 w 10039"/>
                    <a:gd name="connsiteY47" fmla="*/ 9870 h 10000"/>
                    <a:gd name="connsiteX48" fmla="*/ 2208 w 10039"/>
                    <a:gd name="connsiteY48" fmla="*/ 9906 h 10000"/>
                    <a:gd name="connsiteX49" fmla="*/ 1854 w 10039"/>
                    <a:gd name="connsiteY49" fmla="*/ 9953 h 10000"/>
                    <a:gd name="connsiteX50" fmla="*/ 1541 w 10039"/>
                    <a:gd name="connsiteY50" fmla="*/ 9975 h 10000"/>
                    <a:gd name="connsiteX51" fmla="*/ 1271 w 10039"/>
                    <a:gd name="connsiteY51" fmla="*/ 9989 h 10000"/>
                    <a:gd name="connsiteX52" fmla="*/ 1083 w 10039"/>
                    <a:gd name="connsiteY52" fmla="*/ 10000 h 10000"/>
                    <a:gd name="connsiteX53" fmla="*/ 1062 w 10039"/>
                    <a:gd name="connsiteY53" fmla="*/ 9975 h 10000"/>
                    <a:gd name="connsiteX54" fmla="*/ 1041 w 10039"/>
                    <a:gd name="connsiteY54" fmla="*/ 9896 h 10000"/>
                    <a:gd name="connsiteX55" fmla="*/ 938 w 10039"/>
                    <a:gd name="connsiteY55" fmla="*/ 9578 h 10000"/>
                    <a:gd name="connsiteX56" fmla="*/ 875 w 10039"/>
                    <a:gd name="connsiteY56" fmla="*/ 9355 h 10000"/>
                    <a:gd name="connsiteX57" fmla="*/ 791 w 10039"/>
                    <a:gd name="connsiteY57" fmla="*/ 9085 h 10000"/>
                    <a:gd name="connsiteX58" fmla="*/ 708 w 10039"/>
                    <a:gd name="connsiteY58" fmla="*/ 8781 h 10000"/>
                    <a:gd name="connsiteX59" fmla="*/ 625 w 10039"/>
                    <a:gd name="connsiteY59" fmla="*/ 8442 h 10000"/>
                    <a:gd name="connsiteX60" fmla="*/ 541 w 10039"/>
                    <a:gd name="connsiteY60" fmla="*/ 8078 h 10000"/>
                    <a:gd name="connsiteX61" fmla="*/ 438 w 10039"/>
                    <a:gd name="connsiteY61" fmla="*/ 7679 h 10000"/>
                    <a:gd name="connsiteX62" fmla="*/ 354 w 10039"/>
                    <a:gd name="connsiteY62" fmla="*/ 7257 h 10000"/>
                    <a:gd name="connsiteX63" fmla="*/ 271 w 10039"/>
                    <a:gd name="connsiteY63" fmla="*/ 6812 h 10000"/>
                    <a:gd name="connsiteX64" fmla="*/ 208 w 10039"/>
                    <a:gd name="connsiteY64" fmla="*/ 6353 h 10000"/>
                    <a:gd name="connsiteX65" fmla="*/ 146 w 10039"/>
                    <a:gd name="connsiteY65" fmla="*/ 5873 h 10000"/>
                    <a:gd name="connsiteX66" fmla="*/ 62 w 10039"/>
                    <a:gd name="connsiteY66" fmla="*/ 5380 h 10000"/>
                    <a:gd name="connsiteX67" fmla="*/ 0 w 10039"/>
                    <a:gd name="connsiteY67" fmla="*/ 4384 h 10000"/>
                    <a:gd name="connsiteX68" fmla="*/ 0 w 10039"/>
                    <a:gd name="connsiteY68" fmla="*/ 3740 h 10000"/>
                    <a:gd name="connsiteX69" fmla="*/ 0 w 10039"/>
                    <a:gd name="connsiteY69" fmla="*/ 3166 h 10000"/>
                    <a:gd name="connsiteX70" fmla="*/ 0 w 10039"/>
                    <a:gd name="connsiteY70" fmla="*/ 2648 h 10000"/>
                    <a:gd name="connsiteX71" fmla="*/ 21 w 10039"/>
                    <a:gd name="connsiteY71" fmla="*/ 2181 h 10000"/>
                    <a:gd name="connsiteX72" fmla="*/ 41 w 10039"/>
                    <a:gd name="connsiteY72" fmla="*/ 1771 h 10000"/>
                    <a:gd name="connsiteX73" fmla="*/ 62 w 10039"/>
                    <a:gd name="connsiteY73" fmla="*/ 1407 h 10000"/>
                    <a:gd name="connsiteX74" fmla="*/ 104 w 10039"/>
                    <a:gd name="connsiteY74" fmla="*/ 1090 h 10000"/>
                    <a:gd name="connsiteX75" fmla="*/ 146 w 10039"/>
                    <a:gd name="connsiteY75" fmla="*/ 833 h 10000"/>
                    <a:gd name="connsiteX76" fmla="*/ 167 w 10039"/>
                    <a:gd name="connsiteY76" fmla="*/ 622 h 10000"/>
                    <a:gd name="connsiteX77" fmla="*/ 208 w 10039"/>
                    <a:gd name="connsiteY77" fmla="*/ 457 h 10000"/>
                    <a:gd name="connsiteX78" fmla="*/ 229 w 10039"/>
                    <a:gd name="connsiteY78" fmla="*/ 340 h 10000"/>
                    <a:gd name="connsiteX79" fmla="*/ 250 w 10039"/>
                    <a:gd name="connsiteY79" fmla="*/ 282 h 10000"/>
                    <a:gd name="connsiteX80" fmla="*/ 250 w 10039"/>
                    <a:gd name="connsiteY80" fmla="*/ 247 h 10000"/>
                    <a:gd name="connsiteX81" fmla="*/ 2979 w 10039"/>
                    <a:gd name="connsiteY81" fmla="*/ 0 h 10000"/>
                    <a:gd name="connsiteX82" fmla="*/ 3020 w 10039"/>
                    <a:gd name="connsiteY82" fmla="*/ 23 h 10000"/>
                    <a:gd name="connsiteX83" fmla="*/ 3104 w 10039"/>
                    <a:gd name="connsiteY83" fmla="*/ 58 h 10000"/>
                    <a:gd name="connsiteX84" fmla="*/ 3250 w 10039"/>
                    <a:gd name="connsiteY84" fmla="*/ 129 h 10000"/>
                    <a:gd name="connsiteX85" fmla="*/ 3437 w 10039"/>
                    <a:gd name="connsiteY85" fmla="*/ 224 h 10000"/>
                    <a:gd name="connsiteX86" fmla="*/ 3687 w 10039"/>
                    <a:gd name="connsiteY86" fmla="*/ 340 h 10000"/>
                    <a:gd name="connsiteX87" fmla="*/ 3958 w 10039"/>
                    <a:gd name="connsiteY87" fmla="*/ 482 h 10000"/>
                    <a:gd name="connsiteX88" fmla="*/ 4229 w 10039"/>
                    <a:gd name="connsiteY88" fmla="*/ 634 h 10000"/>
                    <a:gd name="connsiteX89" fmla="*/ 4563 w 10039"/>
                    <a:gd name="connsiteY89" fmla="*/ 787 h 10000"/>
                    <a:gd name="connsiteX90" fmla="*/ 4875 w 10039"/>
                    <a:gd name="connsiteY90" fmla="*/ 973 h 10000"/>
                    <a:gd name="connsiteX91" fmla="*/ 5208 w 10039"/>
                    <a:gd name="connsiteY91" fmla="*/ 1161 h 10000"/>
                    <a:gd name="connsiteX92" fmla="*/ 5604 w 10039"/>
                    <a:gd name="connsiteY92" fmla="*/ 1278 h 10000"/>
                    <a:gd name="connsiteX0" fmla="*/ 5604 w 10039"/>
                    <a:gd name="connsiteY0" fmla="*/ 1278 h 10000"/>
                    <a:gd name="connsiteX1" fmla="*/ 10000 w 10039"/>
                    <a:gd name="connsiteY1" fmla="*/ 353 h 10000"/>
                    <a:gd name="connsiteX2" fmla="*/ 7771 w 10039"/>
                    <a:gd name="connsiteY2" fmla="*/ 4455 h 10000"/>
                    <a:gd name="connsiteX3" fmla="*/ 7660 w 10039"/>
                    <a:gd name="connsiteY3" fmla="*/ 4795 h 10000"/>
                    <a:gd name="connsiteX4" fmla="*/ 7291 w 10039"/>
                    <a:gd name="connsiteY4" fmla="*/ 4877 h 10000"/>
                    <a:gd name="connsiteX5" fmla="*/ 6771 w 10039"/>
                    <a:gd name="connsiteY5" fmla="*/ 5124 h 10000"/>
                    <a:gd name="connsiteX6" fmla="*/ 6062 w 10039"/>
                    <a:gd name="connsiteY6" fmla="*/ 5135 h 10000"/>
                    <a:gd name="connsiteX7" fmla="*/ 5158 w 10039"/>
                    <a:gd name="connsiteY7" fmla="*/ 4891 h 10000"/>
                    <a:gd name="connsiteX8" fmla="*/ 4987 w 10039"/>
                    <a:gd name="connsiteY8" fmla="*/ 4699 h 10000"/>
                    <a:gd name="connsiteX9" fmla="*/ 4499 w 10039"/>
                    <a:gd name="connsiteY9" fmla="*/ 4526 h 10000"/>
                    <a:gd name="connsiteX10" fmla="*/ 4292 w 10039"/>
                    <a:gd name="connsiteY10" fmla="*/ 4420 h 10000"/>
                    <a:gd name="connsiteX11" fmla="*/ 4146 w 10039"/>
                    <a:gd name="connsiteY11" fmla="*/ 4314 h 10000"/>
                    <a:gd name="connsiteX12" fmla="*/ 4042 w 10039"/>
                    <a:gd name="connsiteY12" fmla="*/ 4245 h 10000"/>
                    <a:gd name="connsiteX13" fmla="*/ 3999 w 10039"/>
                    <a:gd name="connsiteY13" fmla="*/ 4185 h 10000"/>
                    <a:gd name="connsiteX14" fmla="*/ 3999 w 10039"/>
                    <a:gd name="connsiteY14" fmla="*/ 4220 h 10000"/>
                    <a:gd name="connsiteX15" fmla="*/ 4020 w 10039"/>
                    <a:gd name="connsiteY15" fmla="*/ 4304 h 10000"/>
                    <a:gd name="connsiteX16" fmla="*/ 4042 w 10039"/>
                    <a:gd name="connsiteY16" fmla="*/ 4431 h 10000"/>
                    <a:gd name="connsiteX17" fmla="*/ 4083 w 10039"/>
                    <a:gd name="connsiteY17" fmla="*/ 4607 h 10000"/>
                    <a:gd name="connsiteX18" fmla="*/ 4146 w 10039"/>
                    <a:gd name="connsiteY18" fmla="*/ 4817 h 10000"/>
                    <a:gd name="connsiteX19" fmla="*/ 4208 w 10039"/>
                    <a:gd name="connsiteY19" fmla="*/ 5064 h 10000"/>
                    <a:gd name="connsiteX20" fmla="*/ 4271 w 10039"/>
                    <a:gd name="connsiteY20" fmla="*/ 5346 h 10000"/>
                    <a:gd name="connsiteX21" fmla="*/ 4354 w 10039"/>
                    <a:gd name="connsiteY21" fmla="*/ 5663 h 10000"/>
                    <a:gd name="connsiteX22" fmla="*/ 4416 w 10039"/>
                    <a:gd name="connsiteY22" fmla="*/ 5991 h 10000"/>
                    <a:gd name="connsiteX23" fmla="*/ 4499 w 10039"/>
                    <a:gd name="connsiteY23" fmla="*/ 6343 h 10000"/>
                    <a:gd name="connsiteX24" fmla="*/ 4604 w 10039"/>
                    <a:gd name="connsiteY24" fmla="*/ 6704 h 10000"/>
                    <a:gd name="connsiteX25" fmla="*/ 4666 w 10039"/>
                    <a:gd name="connsiteY25" fmla="*/ 6986 h 10000"/>
                    <a:gd name="connsiteX26" fmla="*/ 4749 w 10039"/>
                    <a:gd name="connsiteY26" fmla="*/ 7268 h 10000"/>
                    <a:gd name="connsiteX27" fmla="*/ 4813 w 10039"/>
                    <a:gd name="connsiteY27" fmla="*/ 7562 h 10000"/>
                    <a:gd name="connsiteX28" fmla="*/ 4854 w 10039"/>
                    <a:gd name="connsiteY28" fmla="*/ 7854 h 10000"/>
                    <a:gd name="connsiteX29" fmla="*/ 4896 w 10039"/>
                    <a:gd name="connsiteY29" fmla="*/ 8136 h 10000"/>
                    <a:gd name="connsiteX30" fmla="*/ 4958 w 10039"/>
                    <a:gd name="connsiteY30" fmla="*/ 8418 h 10000"/>
                    <a:gd name="connsiteX31" fmla="*/ 4999 w 10039"/>
                    <a:gd name="connsiteY31" fmla="*/ 8676 h 10000"/>
                    <a:gd name="connsiteX32" fmla="*/ 5021 w 10039"/>
                    <a:gd name="connsiteY32" fmla="*/ 8911 h 10000"/>
                    <a:gd name="connsiteX33" fmla="*/ 5062 w 10039"/>
                    <a:gd name="connsiteY33" fmla="*/ 9110 h 10000"/>
                    <a:gd name="connsiteX34" fmla="*/ 5083 w 10039"/>
                    <a:gd name="connsiteY34" fmla="*/ 9285 h 10000"/>
                    <a:gd name="connsiteX35" fmla="*/ 5083 w 10039"/>
                    <a:gd name="connsiteY35" fmla="*/ 9414 h 10000"/>
                    <a:gd name="connsiteX36" fmla="*/ 5104 w 10039"/>
                    <a:gd name="connsiteY36" fmla="*/ 9497 h 10000"/>
                    <a:gd name="connsiteX37" fmla="*/ 5104 w 10039"/>
                    <a:gd name="connsiteY37" fmla="*/ 9531 h 10000"/>
                    <a:gd name="connsiteX38" fmla="*/ 5062 w 10039"/>
                    <a:gd name="connsiteY38" fmla="*/ 9531 h 10000"/>
                    <a:gd name="connsiteX39" fmla="*/ 4916 w 10039"/>
                    <a:gd name="connsiteY39" fmla="*/ 9555 h 10000"/>
                    <a:gd name="connsiteX40" fmla="*/ 4708 w 10039"/>
                    <a:gd name="connsiteY40" fmla="*/ 9578 h 10000"/>
                    <a:gd name="connsiteX41" fmla="*/ 4437 w 10039"/>
                    <a:gd name="connsiteY41" fmla="*/ 9625 h 10000"/>
                    <a:gd name="connsiteX42" fmla="*/ 4125 w 10039"/>
                    <a:gd name="connsiteY42" fmla="*/ 9660 h 10000"/>
                    <a:gd name="connsiteX43" fmla="*/ 3749 w 10039"/>
                    <a:gd name="connsiteY43" fmla="*/ 9719 h 10000"/>
                    <a:gd name="connsiteX44" fmla="*/ 3375 w 10039"/>
                    <a:gd name="connsiteY44" fmla="*/ 9765 h 10000"/>
                    <a:gd name="connsiteX45" fmla="*/ 2979 w 10039"/>
                    <a:gd name="connsiteY45" fmla="*/ 9812 h 10000"/>
                    <a:gd name="connsiteX46" fmla="*/ 2584 w 10039"/>
                    <a:gd name="connsiteY46" fmla="*/ 9870 h 10000"/>
                    <a:gd name="connsiteX47" fmla="*/ 2208 w 10039"/>
                    <a:gd name="connsiteY47" fmla="*/ 9906 h 10000"/>
                    <a:gd name="connsiteX48" fmla="*/ 1854 w 10039"/>
                    <a:gd name="connsiteY48" fmla="*/ 9953 h 10000"/>
                    <a:gd name="connsiteX49" fmla="*/ 1541 w 10039"/>
                    <a:gd name="connsiteY49" fmla="*/ 9975 h 10000"/>
                    <a:gd name="connsiteX50" fmla="*/ 1271 w 10039"/>
                    <a:gd name="connsiteY50" fmla="*/ 9989 h 10000"/>
                    <a:gd name="connsiteX51" fmla="*/ 1083 w 10039"/>
                    <a:gd name="connsiteY51" fmla="*/ 10000 h 10000"/>
                    <a:gd name="connsiteX52" fmla="*/ 1062 w 10039"/>
                    <a:gd name="connsiteY52" fmla="*/ 9975 h 10000"/>
                    <a:gd name="connsiteX53" fmla="*/ 1041 w 10039"/>
                    <a:gd name="connsiteY53" fmla="*/ 9896 h 10000"/>
                    <a:gd name="connsiteX54" fmla="*/ 938 w 10039"/>
                    <a:gd name="connsiteY54" fmla="*/ 9578 h 10000"/>
                    <a:gd name="connsiteX55" fmla="*/ 875 w 10039"/>
                    <a:gd name="connsiteY55" fmla="*/ 9355 h 10000"/>
                    <a:gd name="connsiteX56" fmla="*/ 791 w 10039"/>
                    <a:gd name="connsiteY56" fmla="*/ 9085 h 10000"/>
                    <a:gd name="connsiteX57" fmla="*/ 708 w 10039"/>
                    <a:gd name="connsiteY57" fmla="*/ 8781 h 10000"/>
                    <a:gd name="connsiteX58" fmla="*/ 625 w 10039"/>
                    <a:gd name="connsiteY58" fmla="*/ 8442 h 10000"/>
                    <a:gd name="connsiteX59" fmla="*/ 541 w 10039"/>
                    <a:gd name="connsiteY59" fmla="*/ 8078 h 10000"/>
                    <a:gd name="connsiteX60" fmla="*/ 438 w 10039"/>
                    <a:gd name="connsiteY60" fmla="*/ 7679 h 10000"/>
                    <a:gd name="connsiteX61" fmla="*/ 354 w 10039"/>
                    <a:gd name="connsiteY61" fmla="*/ 7257 h 10000"/>
                    <a:gd name="connsiteX62" fmla="*/ 271 w 10039"/>
                    <a:gd name="connsiteY62" fmla="*/ 6812 h 10000"/>
                    <a:gd name="connsiteX63" fmla="*/ 208 w 10039"/>
                    <a:gd name="connsiteY63" fmla="*/ 6353 h 10000"/>
                    <a:gd name="connsiteX64" fmla="*/ 146 w 10039"/>
                    <a:gd name="connsiteY64" fmla="*/ 5873 h 10000"/>
                    <a:gd name="connsiteX65" fmla="*/ 62 w 10039"/>
                    <a:gd name="connsiteY65" fmla="*/ 5380 h 10000"/>
                    <a:gd name="connsiteX66" fmla="*/ 0 w 10039"/>
                    <a:gd name="connsiteY66" fmla="*/ 4384 h 10000"/>
                    <a:gd name="connsiteX67" fmla="*/ 0 w 10039"/>
                    <a:gd name="connsiteY67" fmla="*/ 3740 h 10000"/>
                    <a:gd name="connsiteX68" fmla="*/ 0 w 10039"/>
                    <a:gd name="connsiteY68" fmla="*/ 3166 h 10000"/>
                    <a:gd name="connsiteX69" fmla="*/ 0 w 10039"/>
                    <a:gd name="connsiteY69" fmla="*/ 2648 h 10000"/>
                    <a:gd name="connsiteX70" fmla="*/ 21 w 10039"/>
                    <a:gd name="connsiteY70" fmla="*/ 2181 h 10000"/>
                    <a:gd name="connsiteX71" fmla="*/ 41 w 10039"/>
                    <a:gd name="connsiteY71" fmla="*/ 1771 h 10000"/>
                    <a:gd name="connsiteX72" fmla="*/ 62 w 10039"/>
                    <a:gd name="connsiteY72" fmla="*/ 1407 h 10000"/>
                    <a:gd name="connsiteX73" fmla="*/ 104 w 10039"/>
                    <a:gd name="connsiteY73" fmla="*/ 1090 h 10000"/>
                    <a:gd name="connsiteX74" fmla="*/ 146 w 10039"/>
                    <a:gd name="connsiteY74" fmla="*/ 833 h 10000"/>
                    <a:gd name="connsiteX75" fmla="*/ 167 w 10039"/>
                    <a:gd name="connsiteY75" fmla="*/ 622 h 10000"/>
                    <a:gd name="connsiteX76" fmla="*/ 208 w 10039"/>
                    <a:gd name="connsiteY76" fmla="*/ 457 h 10000"/>
                    <a:gd name="connsiteX77" fmla="*/ 229 w 10039"/>
                    <a:gd name="connsiteY77" fmla="*/ 340 h 10000"/>
                    <a:gd name="connsiteX78" fmla="*/ 250 w 10039"/>
                    <a:gd name="connsiteY78" fmla="*/ 282 h 10000"/>
                    <a:gd name="connsiteX79" fmla="*/ 250 w 10039"/>
                    <a:gd name="connsiteY79" fmla="*/ 247 h 10000"/>
                    <a:gd name="connsiteX80" fmla="*/ 2979 w 10039"/>
                    <a:gd name="connsiteY80" fmla="*/ 0 h 10000"/>
                    <a:gd name="connsiteX81" fmla="*/ 3020 w 10039"/>
                    <a:gd name="connsiteY81" fmla="*/ 23 h 10000"/>
                    <a:gd name="connsiteX82" fmla="*/ 3104 w 10039"/>
                    <a:gd name="connsiteY82" fmla="*/ 58 h 10000"/>
                    <a:gd name="connsiteX83" fmla="*/ 3250 w 10039"/>
                    <a:gd name="connsiteY83" fmla="*/ 129 h 10000"/>
                    <a:gd name="connsiteX84" fmla="*/ 3437 w 10039"/>
                    <a:gd name="connsiteY84" fmla="*/ 224 h 10000"/>
                    <a:gd name="connsiteX85" fmla="*/ 3687 w 10039"/>
                    <a:gd name="connsiteY85" fmla="*/ 340 h 10000"/>
                    <a:gd name="connsiteX86" fmla="*/ 3958 w 10039"/>
                    <a:gd name="connsiteY86" fmla="*/ 482 h 10000"/>
                    <a:gd name="connsiteX87" fmla="*/ 4229 w 10039"/>
                    <a:gd name="connsiteY87" fmla="*/ 634 h 10000"/>
                    <a:gd name="connsiteX88" fmla="*/ 4563 w 10039"/>
                    <a:gd name="connsiteY88" fmla="*/ 787 h 10000"/>
                    <a:gd name="connsiteX89" fmla="*/ 4875 w 10039"/>
                    <a:gd name="connsiteY89" fmla="*/ 973 h 10000"/>
                    <a:gd name="connsiteX90" fmla="*/ 5208 w 10039"/>
                    <a:gd name="connsiteY90" fmla="*/ 1161 h 10000"/>
                    <a:gd name="connsiteX91" fmla="*/ 5604 w 10039"/>
                    <a:gd name="connsiteY91" fmla="*/ 1278 h 10000"/>
                    <a:gd name="connsiteX0" fmla="*/ 5604 w 10039"/>
                    <a:gd name="connsiteY0" fmla="*/ 1278 h 10000"/>
                    <a:gd name="connsiteX1" fmla="*/ 10000 w 10039"/>
                    <a:gd name="connsiteY1" fmla="*/ 353 h 10000"/>
                    <a:gd name="connsiteX2" fmla="*/ 7771 w 10039"/>
                    <a:gd name="connsiteY2" fmla="*/ 4455 h 10000"/>
                    <a:gd name="connsiteX3" fmla="*/ 7660 w 10039"/>
                    <a:gd name="connsiteY3" fmla="*/ 4795 h 10000"/>
                    <a:gd name="connsiteX4" fmla="*/ 7291 w 10039"/>
                    <a:gd name="connsiteY4" fmla="*/ 4877 h 10000"/>
                    <a:gd name="connsiteX5" fmla="*/ 6771 w 10039"/>
                    <a:gd name="connsiteY5" fmla="*/ 5124 h 10000"/>
                    <a:gd name="connsiteX6" fmla="*/ 6062 w 10039"/>
                    <a:gd name="connsiteY6" fmla="*/ 5135 h 10000"/>
                    <a:gd name="connsiteX7" fmla="*/ 5158 w 10039"/>
                    <a:gd name="connsiteY7" fmla="*/ 4891 h 10000"/>
                    <a:gd name="connsiteX8" fmla="*/ 4499 w 10039"/>
                    <a:gd name="connsiteY8" fmla="*/ 4526 h 10000"/>
                    <a:gd name="connsiteX9" fmla="*/ 4292 w 10039"/>
                    <a:gd name="connsiteY9" fmla="*/ 4420 h 10000"/>
                    <a:gd name="connsiteX10" fmla="*/ 4146 w 10039"/>
                    <a:gd name="connsiteY10" fmla="*/ 4314 h 10000"/>
                    <a:gd name="connsiteX11" fmla="*/ 4042 w 10039"/>
                    <a:gd name="connsiteY11" fmla="*/ 4245 h 10000"/>
                    <a:gd name="connsiteX12" fmla="*/ 3999 w 10039"/>
                    <a:gd name="connsiteY12" fmla="*/ 4185 h 10000"/>
                    <a:gd name="connsiteX13" fmla="*/ 3999 w 10039"/>
                    <a:gd name="connsiteY13" fmla="*/ 4220 h 10000"/>
                    <a:gd name="connsiteX14" fmla="*/ 4020 w 10039"/>
                    <a:gd name="connsiteY14" fmla="*/ 4304 h 10000"/>
                    <a:gd name="connsiteX15" fmla="*/ 4042 w 10039"/>
                    <a:gd name="connsiteY15" fmla="*/ 4431 h 10000"/>
                    <a:gd name="connsiteX16" fmla="*/ 4083 w 10039"/>
                    <a:gd name="connsiteY16" fmla="*/ 4607 h 10000"/>
                    <a:gd name="connsiteX17" fmla="*/ 4146 w 10039"/>
                    <a:gd name="connsiteY17" fmla="*/ 4817 h 10000"/>
                    <a:gd name="connsiteX18" fmla="*/ 4208 w 10039"/>
                    <a:gd name="connsiteY18" fmla="*/ 5064 h 10000"/>
                    <a:gd name="connsiteX19" fmla="*/ 4271 w 10039"/>
                    <a:gd name="connsiteY19" fmla="*/ 5346 h 10000"/>
                    <a:gd name="connsiteX20" fmla="*/ 4354 w 10039"/>
                    <a:gd name="connsiteY20" fmla="*/ 5663 h 10000"/>
                    <a:gd name="connsiteX21" fmla="*/ 4416 w 10039"/>
                    <a:gd name="connsiteY21" fmla="*/ 5991 h 10000"/>
                    <a:gd name="connsiteX22" fmla="*/ 4499 w 10039"/>
                    <a:gd name="connsiteY22" fmla="*/ 6343 h 10000"/>
                    <a:gd name="connsiteX23" fmla="*/ 4604 w 10039"/>
                    <a:gd name="connsiteY23" fmla="*/ 6704 h 10000"/>
                    <a:gd name="connsiteX24" fmla="*/ 4666 w 10039"/>
                    <a:gd name="connsiteY24" fmla="*/ 6986 h 10000"/>
                    <a:gd name="connsiteX25" fmla="*/ 4749 w 10039"/>
                    <a:gd name="connsiteY25" fmla="*/ 7268 h 10000"/>
                    <a:gd name="connsiteX26" fmla="*/ 4813 w 10039"/>
                    <a:gd name="connsiteY26" fmla="*/ 7562 h 10000"/>
                    <a:gd name="connsiteX27" fmla="*/ 4854 w 10039"/>
                    <a:gd name="connsiteY27" fmla="*/ 7854 h 10000"/>
                    <a:gd name="connsiteX28" fmla="*/ 4896 w 10039"/>
                    <a:gd name="connsiteY28" fmla="*/ 8136 h 10000"/>
                    <a:gd name="connsiteX29" fmla="*/ 4958 w 10039"/>
                    <a:gd name="connsiteY29" fmla="*/ 8418 h 10000"/>
                    <a:gd name="connsiteX30" fmla="*/ 4999 w 10039"/>
                    <a:gd name="connsiteY30" fmla="*/ 8676 h 10000"/>
                    <a:gd name="connsiteX31" fmla="*/ 5021 w 10039"/>
                    <a:gd name="connsiteY31" fmla="*/ 8911 h 10000"/>
                    <a:gd name="connsiteX32" fmla="*/ 5062 w 10039"/>
                    <a:gd name="connsiteY32" fmla="*/ 9110 h 10000"/>
                    <a:gd name="connsiteX33" fmla="*/ 5083 w 10039"/>
                    <a:gd name="connsiteY33" fmla="*/ 9285 h 10000"/>
                    <a:gd name="connsiteX34" fmla="*/ 5083 w 10039"/>
                    <a:gd name="connsiteY34" fmla="*/ 9414 h 10000"/>
                    <a:gd name="connsiteX35" fmla="*/ 5104 w 10039"/>
                    <a:gd name="connsiteY35" fmla="*/ 9497 h 10000"/>
                    <a:gd name="connsiteX36" fmla="*/ 5104 w 10039"/>
                    <a:gd name="connsiteY36" fmla="*/ 9531 h 10000"/>
                    <a:gd name="connsiteX37" fmla="*/ 5062 w 10039"/>
                    <a:gd name="connsiteY37" fmla="*/ 9531 h 10000"/>
                    <a:gd name="connsiteX38" fmla="*/ 4916 w 10039"/>
                    <a:gd name="connsiteY38" fmla="*/ 9555 h 10000"/>
                    <a:gd name="connsiteX39" fmla="*/ 4708 w 10039"/>
                    <a:gd name="connsiteY39" fmla="*/ 9578 h 10000"/>
                    <a:gd name="connsiteX40" fmla="*/ 4437 w 10039"/>
                    <a:gd name="connsiteY40" fmla="*/ 9625 h 10000"/>
                    <a:gd name="connsiteX41" fmla="*/ 4125 w 10039"/>
                    <a:gd name="connsiteY41" fmla="*/ 9660 h 10000"/>
                    <a:gd name="connsiteX42" fmla="*/ 3749 w 10039"/>
                    <a:gd name="connsiteY42" fmla="*/ 9719 h 10000"/>
                    <a:gd name="connsiteX43" fmla="*/ 3375 w 10039"/>
                    <a:gd name="connsiteY43" fmla="*/ 9765 h 10000"/>
                    <a:gd name="connsiteX44" fmla="*/ 2979 w 10039"/>
                    <a:gd name="connsiteY44" fmla="*/ 9812 h 10000"/>
                    <a:gd name="connsiteX45" fmla="*/ 2584 w 10039"/>
                    <a:gd name="connsiteY45" fmla="*/ 9870 h 10000"/>
                    <a:gd name="connsiteX46" fmla="*/ 2208 w 10039"/>
                    <a:gd name="connsiteY46" fmla="*/ 9906 h 10000"/>
                    <a:gd name="connsiteX47" fmla="*/ 1854 w 10039"/>
                    <a:gd name="connsiteY47" fmla="*/ 9953 h 10000"/>
                    <a:gd name="connsiteX48" fmla="*/ 1541 w 10039"/>
                    <a:gd name="connsiteY48" fmla="*/ 9975 h 10000"/>
                    <a:gd name="connsiteX49" fmla="*/ 1271 w 10039"/>
                    <a:gd name="connsiteY49" fmla="*/ 9989 h 10000"/>
                    <a:gd name="connsiteX50" fmla="*/ 1083 w 10039"/>
                    <a:gd name="connsiteY50" fmla="*/ 10000 h 10000"/>
                    <a:gd name="connsiteX51" fmla="*/ 1062 w 10039"/>
                    <a:gd name="connsiteY51" fmla="*/ 9975 h 10000"/>
                    <a:gd name="connsiteX52" fmla="*/ 1041 w 10039"/>
                    <a:gd name="connsiteY52" fmla="*/ 9896 h 10000"/>
                    <a:gd name="connsiteX53" fmla="*/ 938 w 10039"/>
                    <a:gd name="connsiteY53" fmla="*/ 9578 h 10000"/>
                    <a:gd name="connsiteX54" fmla="*/ 875 w 10039"/>
                    <a:gd name="connsiteY54" fmla="*/ 9355 h 10000"/>
                    <a:gd name="connsiteX55" fmla="*/ 791 w 10039"/>
                    <a:gd name="connsiteY55" fmla="*/ 9085 h 10000"/>
                    <a:gd name="connsiteX56" fmla="*/ 708 w 10039"/>
                    <a:gd name="connsiteY56" fmla="*/ 8781 h 10000"/>
                    <a:gd name="connsiteX57" fmla="*/ 625 w 10039"/>
                    <a:gd name="connsiteY57" fmla="*/ 8442 h 10000"/>
                    <a:gd name="connsiteX58" fmla="*/ 541 w 10039"/>
                    <a:gd name="connsiteY58" fmla="*/ 8078 h 10000"/>
                    <a:gd name="connsiteX59" fmla="*/ 438 w 10039"/>
                    <a:gd name="connsiteY59" fmla="*/ 7679 h 10000"/>
                    <a:gd name="connsiteX60" fmla="*/ 354 w 10039"/>
                    <a:gd name="connsiteY60" fmla="*/ 7257 h 10000"/>
                    <a:gd name="connsiteX61" fmla="*/ 271 w 10039"/>
                    <a:gd name="connsiteY61" fmla="*/ 6812 h 10000"/>
                    <a:gd name="connsiteX62" fmla="*/ 208 w 10039"/>
                    <a:gd name="connsiteY62" fmla="*/ 6353 h 10000"/>
                    <a:gd name="connsiteX63" fmla="*/ 146 w 10039"/>
                    <a:gd name="connsiteY63" fmla="*/ 5873 h 10000"/>
                    <a:gd name="connsiteX64" fmla="*/ 62 w 10039"/>
                    <a:gd name="connsiteY64" fmla="*/ 5380 h 10000"/>
                    <a:gd name="connsiteX65" fmla="*/ 0 w 10039"/>
                    <a:gd name="connsiteY65" fmla="*/ 4384 h 10000"/>
                    <a:gd name="connsiteX66" fmla="*/ 0 w 10039"/>
                    <a:gd name="connsiteY66" fmla="*/ 3740 h 10000"/>
                    <a:gd name="connsiteX67" fmla="*/ 0 w 10039"/>
                    <a:gd name="connsiteY67" fmla="*/ 3166 h 10000"/>
                    <a:gd name="connsiteX68" fmla="*/ 0 w 10039"/>
                    <a:gd name="connsiteY68" fmla="*/ 2648 h 10000"/>
                    <a:gd name="connsiteX69" fmla="*/ 21 w 10039"/>
                    <a:gd name="connsiteY69" fmla="*/ 2181 h 10000"/>
                    <a:gd name="connsiteX70" fmla="*/ 41 w 10039"/>
                    <a:gd name="connsiteY70" fmla="*/ 1771 h 10000"/>
                    <a:gd name="connsiteX71" fmla="*/ 62 w 10039"/>
                    <a:gd name="connsiteY71" fmla="*/ 1407 h 10000"/>
                    <a:gd name="connsiteX72" fmla="*/ 104 w 10039"/>
                    <a:gd name="connsiteY72" fmla="*/ 1090 h 10000"/>
                    <a:gd name="connsiteX73" fmla="*/ 146 w 10039"/>
                    <a:gd name="connsiteY73" fmla="*/ 833 h 10000"/>
                    <a:gd name="connsiteX74" fmla="*/ 167 w 10039"/>
                    <a:gd name="connsiteY74" fmla="*/ 622 h 10000"/>
                    <a:gd name="connsiteX75" fmla="*/ 208 w 10039"/>
                    <a:gd name="connsiteY75" fmla="*/ 457 h 10000"/>
                    <a:gd name="connsiteX76" fmla="*/ 229 w 10039"/>
                    <a:gd name="connsiteY76" fmla="*/ 340 h 10000"/>
                    <a:gd name="connsiteX77" fmla="*/ 250 w 10039"/>
                    <a:gd name="connsiteY77" fmla="*/ 282 h 10000"/>
                    <a:gd name="connsiteX78" fmla="*/ 250 w 10039"/>
                    <a:gd name="connsiteY78" fmla="*/ 247 h 10000"/>
                    <a:gd name="connsiteX79" fmla="*/ 2979 w 10039"/>
                    <a:gd name="connsiteY79" fmla="*/ 0 h 10000"/>
                    <a:gd name="connsiteX80" fmla="*/ 3020 w 10039"/>
                    <a:gd name="connsiteY80" fmla="*/ 23 h 10000"/>
                    <a:gd name="connsiteX81" fmla="*/ 3104 w 10039"/>
                    <a:gd name="connsiteY81" fmla="*/ 58 h 10000"/>
                    <a:gd name="connsiteX82" fmla="*/ 3250 w 10039"/>
                    <a:gd name="connsiteY82" fmla="*/ 129 h 10000"/>
                    <a:gd name="connsiteX83" fmla="*/ 3437 w 10039"/>
                    <a:gd name="connsiteY83" fmla="*/ 224 h 10000"/>
                    <a:gd name="connsiteX84" fmla="*/ 3687 w 10039"/>
                    <a:gd name="connsiteY84" fmla="*/ 340 h 10000"/>
                    <a:gd name="connsiteX85" fmla="*/ 3958 w 10039"/>
                    <a:gd name="connsiteY85" fmla="*/ 482 h 10000"/>
                    <a:gd name="connsiteX86" fmla="*/ 4229 w 10039"/>
                    <a:gd name="connsiteY86" fmla="*/ 634 h 10000"/>
                    <a:gd name="connsiteX87" fmla="*/ 4563 w 10039"/>
                    <a:gd name="connsiteY87" fmla="*/ 787 h 10000"/>
                    <a:gd name="connsiteX88" fmla="*/ 4875 w 10039"/>
                    <a:gd name="connsiteY88" fmla="*/ 973 h 10000"/>
                    <a:gd name="connsiteX89" fmla="*/ 5208 w 10039"/>
                    <a:gd name="connsiteY89" fmla="*/ 1161 h 10000"/>
                    <a:gd name="connsiteX90" fmla="*/ 5604 w 10039"/>
                    <a:gd name="connsiteY90" fmla="*/ 1278 h 10000"/>
                    <a:gd name="connsiteX0" fmla="*/ 5604 w 10039"/>
                    <a:gd name="connsiteY0" fmla="*/ 1278 h 10000"/>
                    <a:gd name="connsiteX1" fmla="*/ 10000 w 10039"/>
                    <a:gd name="connsiteY1" fmla="*/ 353 h 10000"/>
                    <a:gd name="connsiteX2" fmla="*/ 7771 w 10039"/>
                    <a:gd name="connsiteY2" fmla="*/ 4455 h 10000"/>
                    <a:gd name="connsiteX3" fmla="*/ 7660 w 10039"/>
                    <a:gd name="connsiteY3" fmla="*/ 4795 h 10000"/>
                    <a:gd name="connsiteX4" fmla="*/ 7291 w 10039"/>
                    <a:gd name="connsiteY4" fmla="*/ 4877 h 10000"/>
                    <a:gd name="connsiteX5" fmla="*/ 6771 w 10039"/>
                    <a:gd name="connsiteY5" fmla="*/ 5124 h 10000"/>
                    <a:gd name="connsiteX6" fmla="*/ 6062 w 10039"/>
                    <a:gd name="connsiteY6" fmla="*/ 5135 h 10000"/>
                    <a:gd name="connsiteX7" fmla="*/ 5158 w 10039"/>
                    <a:gd name="connsiteY7" fmla="*/ 4891 h 10000"/>
                    <a:gd name="connsiteX8" fmla="*/ 4703 w 10039"/>
                    <a:gd name="connsiteY8" fmla="*/ 4571 h 10000"/>
                    <a:gd name="connsiteX9" fmla="*/ 4499 w 10039"/>
                    <a:gd name="connsiteY9" fmla="*/ 4526 h 10000"/>
                    <a:gd name="connsiteX10" fmla="*/ 4292 w 10039"/>
                    <a:gd name="connsiteY10" fmla="*/ 4420 h 10000"/>
                    <a:gd name="connsiteX11" fmla="*/ 4146 w 10039"/>
                    <a:gd name="connsiteY11" fmla="*/ 4314 h 10000"/>
                    <a:gd name="connsiteX12" fmla="*/ 4042 w 10039"/>
                    <a:gd name="connsiteY12" fmla="*/ 4245 h 10000"/>
                    <a:gd name="connsiteX13" fmla="*/ 3999 w 10039"/>
                    <a:gd name="connsiteY13" fmla="*/ 4185 h 10000"/>
                    <a:gd name="connsiteX14" fmla="*/ 3999 w 10039"/>
                    <a:gd name="connsiteY14" fmla="*/ 4220 h 10000"/>
                    <a:gd name="connsiteX15" fmla="*/ 4020 w 10039"/>
                    <a:gd name="connsiteY15" fmla="*/ 4304 h 10000"/>
                    <a:gd name="connsiteX16" fmla="*/ 4042 w 10039"/>
                    <a:gd name="connsiteY16" fmla="*/ 4431 h 10000"/>
                    <a:gd name="connsiteX17" fmla="*/ 4083 w 10039"/>
                    <a:gd name="connsiteY17" fmla="*/ 4607 h 10000"/>
                    <a:gd name="connsiteX18" fmla="*/ 4146 w 10039"/>
                    <a:gd name="connsiteY18" fmla="*/ 4817 h 10000"/>
                    <a:gd name="connsiteX19" fmla="*/ 4208 w 10039"/>
                    <a:gd name="connsiteY19" fmla="*/ 5064 h 10000"/>
                    <a:gd name="connsiteX20" fmla="*/ 4271 w 10039"/>
                    <a:gd name="connsiteY20" fmla="*/ 5346 h 10000"/>
                    <a:gd name="connsiteX21" fmla="*/ 4354 w 10039"/>
                    <a:gd name="connsiteY21" fmla="*/ 5663 h 10000"/>
                    <a:gd name="connsiteX22" fmla="*/ 4416 w 10039"/>
                    <a:gd name="connsiteY22" fmla="*/ 5991 h 10000"/>
                    <a:gd name="connsiteX23" fmla="*/ 4499 w 10039"/>
                    <a:gd name="connsiteY23" fmla="*/ 6343 h 10000"/>
                    <a:gd name="connsiteX24" fmla="*/ 4604 w 10039"/>
                    <a:gd name="connsiteY24" fmla="*/ 6704 h 10000"/>
                    <a:gd name="connsiteX25" fmla="*/ 4666 w 10039"/>
                    <a:gd name="connsiteY25" fmla="*/ 6986 h 10000"/>
                    <a:gd name="connsiteX26" fmla="*/ 4749 w 10039"/>
                    <a:gd name="connsiteY26" fmla="*/ 7268 h 10000"/>
                    <a:gd name="connsiteX27" fmla="*/ 4813 w 10039"/>
                    <a:gd name="connsiteY27" fmla="*/ 7562 h 10000"/>
                    <a:gd name="connsiteX28" fmla="*/ 4854 w 10039"/>
                    <a:gd name="connsiteY28" fmla="*/ 7854 h 10000"/>
                    <a:gd name="connsiteX29" fmla="*/ 4896 w 10039"/>
                    <a:gd name="connsiteY29" fmla="*/ 8136 h 10000"/>
                    <a:gd name="connsiteX30" fmla="*/ 4958 w 10039"/>
                    <a:gd name="connsiteY30" fmla="*/ 8418 h 10000"/>
                    <a:gd name="connsiteX31" fmla="*/ 4999 w 10039"/>
                    <a:gd name="connsiteY31" fmla="*/ 8676 h 10000"/>
                    <a:gd name="connsiteX32" fmla="*/ 5021 w 10039"/>
                    <a:gd name="connsiteY32" fmla="*/ 8911 h 10000"/>
                    <a:gd name="connsiteX33" fmla="*/ 5062 w 10039"/>
                    <a:gd name="connsiteY33" fmla="*/ 9110 h 10000"/>
                    <a:gd name="connsiteX34" fmla="*/ 5083 w 10039"/>
                    <a:gd name="connsiteY34" fmla="*/ 9285 h 10000"/>
                    <a:gd name="connsiteX35" fmla="*/ 5083 w 10039"/>
                    <a:gd name="connsiteY35" fmla="*/ 9414 h 10000"/>
                    <a:gd name="connsiteX36" fmla="*/ 5104 w 10039"/>
                    <a:gd name="connsiteY36" fmla="*/ 9497 h 10000"/>
                    <a:gd name="connsiteX37" fmla="*/ 5104 w 10039"/>
                    <a:gd name="connsiteY37" fmla="*/ 9531 h 10000"/>
                    <a:gd name="connsiteX38" fmla="*/ 5062 w 10039"/>
                    <a:gd name="connsiteY38" fmla="*/ 9531 h 10000"/>
                    <a:gd name="connsiteX39" fmla="*/ 4916 w 10039"/>
                    <a:gd name="connsiteY39" fmla="*/ 9555 h 10000"/>
                    <a:gd name="connsiteX40" fmla="*/ 4708 w 10039"/>
                    <a:gd name="connsiteY40" fmla="*/ 9578 h 10000"/>
                    <a:gd name="connsiteX41" fmla="*/ 4437 w 10039"/>
                    <a:gd name="connsiteY41" fmla="*/ 9625 h 10000"/>
                    <a:gd name="connsiteX42" fmla="*/ 4125 w 10039"/>
                    <a:gd name="connsiteY42" fmla="*/ 9660 h 10000"/>
                    <a:gd name="connsiteX43" fmla="*/ 3749 w 10039"/>
                    <a:gd name="connsiteY43" fmla="*/ 9719 h 10000"/>
                    <a:gd name="connsiteX44" fmla="*/ 3375 w 10039"/>
                    <a:gd name="connsiteY44" fmla="*/ 9765 h 10000"/>
                    <a:gd name="connsiteX45" fmla="*/ 2979 w 10039"/>
                    <a:gd name="connsiteY45" fmla="*/ 9812 h 10000"/>
                    <a:gd name="connsiteX46" fmla="*/ 2584 w 10039"/>
                    <a:gd name="connsiteY46" fmla="*/ 9870 h 10000"/>
                    <a:gd name="connsiteX47" fmla="*/ 2208 w 10039"/>
                    <a:gd name="connsiteY47" fmla="*/ 9906 h 10000"/>
                    <a:gd name="connsiteX48" fmla="*/ 1854 w 10039"/>
                    <a:gd name="connsiteY48" fmla="*/ 9953 h 10000"/>
                    <a:gd name="connsiteX49" fmla="*/ 1541 w 10039"/>
                    <a:gd name="connsiteY49" fmla="*/ 9975 h 10000"/>
                    <a:gd name="connsiteX50" fmla="*/ 1271 w 10039"/>
                    <a:gd name="connsiteY50" fmla="*/ 9989 h 10000"/>
                    <a:gd name="connsiteX51" fmla="*/ 1083 w 10039"/>
                    <a:gd name="connsiteY51" fmla="*/ 10000 h 10000"/>
                    <a:gd name="connsiteX52" fmla="*/ 1062 w 10039"/>
                    <a:gd name="connsiteY52" fmla="*/ 9975 h 10000"/>
                    <a:gd name="connsiteX53" fmla="*/ 1041 w 10039"/>
                    <a:gd name="connsiteY53" fmla="*/ 9896 h 10000"/>
                    <a:gd name="connsiteX54" fmla="*/ 938 w 10039"/>
                    <a:gd name="connsiteY54" fmla="*/ 9578 h 10000"/>
                    <a:gd name="connsiteX55" fmla="*/ 875 w 10039"/>
                    <a:gd name="connsiteY55" fmla="*/ 9355 h 10000"/>
                    <a:gd name="connsiteX56" fmla="*/ 791 w 10039"/>
                    <a:gd name="connsiteY56" fmla="*/ 9085 h 10000"/>
                    <a:gd name="connsiteX57" fmla="*/ 708 w 10039"/>
                    <a:gd name="connsiteY57" fmla="*/ 8781 h 10000"/>
                    <a:gd name="connsiteX58" fmla="*/ 625 w 10039"/>
                    <a:gd name="connsiteY58" fmla="*/ 8442 h 10000"/>
                    <a:gd name="connsiteX59" fmla="*/ 541 w 10039"/>
                    <a:gd name="connsiteY59" fmla="*/ 8078 h 10000"/>
                    <a:gd name="connsiteX60" fmla="*/ 438 w 10039"/>
                    <a:gd name="connsiteY60" fmla="*/ 7679 h 10000"/>
                    <a:gd name="connsiteX61" fmla="*/ 354 w 10039"/>
                    <a:gd name="connsiteY61" fmla="*/ 7257 h 10000"/>
                    <a:gd name="connsiteX62" fmla="*/ 271 w 10039"/>
                    <a:gd name="connsiteY62" fmla="*/ 6812 h 10000"/>
                    <a:gd name="connsiteX63" fmla="*/ 208 w 10039"/>
                    <a:gd name="connsiteY63" fmla="*/ 6353 h 10000"/>
                    <a:gd name="connsiteX64" fmla="*/ 146 w 10039"/>
                    <a:gd name="connsiteY64" fmla="*/ 5873 h 10000"/>
                    <a:gd name="connsiteX65" fmla="*/ 62 w 10039"/>
                    <a:gd name="connsiteY65" fmla="*/ 5380 h 10000"/>
                    <a:gd name="connsiteX66" fmla="*/ 0 w 10039"/>
                    <a:gd name="connsiteY66" fmla="*/ 4384 h 10000"/>
                    <a:gd name="connsiteX67" fmla="*/ 0 w 10039"/>
                    <a:gd name="connsiteY67" fmla="*/ 3740 h 10000"/>
                    <a:gd name="connsiteX68" fmla="*/ 0 w 10039"/>
                    <a:gd name="connsiteY68" fmla="*/ 3166 h 10000"/>
                    <a:gd name="connsiteX69" fmla="*/ 0 w 10039"/>
                    <a:gd name="connsiteY69" fmla="*/ 2648 h 10000"/>
                    <a:gd name="connsiteX70" fmla="*/ 21 w 10039"/>
                    <a:gd name="connsiteY70" fmla="*/ 2181 h 10000"/>
                    <a:gd name="connsiteX71" fmla="*/ 41 w 10039"/>
                    <a:gd name="connsiteY71" fmla="*/ 1771 h 10000"/>
                    <a:gd name="connsiteX72" fmla="*/ 62 w 10039"/>
                    <a:gd name="connsiteY72" fmla="*/ 1407 h 10000"/>
                    <a:gd name="connsiteX73" fmla="*/ 104 w 10039"/>
                    <a:gd name="connsiteY73" fmla="*/ 1090 h 10000"/>
                    <a:gd name="connsiteX74" fmla="*/ 146 w 10039"/>
                    <a:gd name="connsiteY74" fmla="*/ 833 h 10000"/>
                    <a:gd name="connsiteX75" fmla="*/ 167 w 10039"/>
                    <a:gd name="connsiteY75" fmla="*/ 622 h 10000"/>
                    <a:gd name="connsiteX76" fmla="*/ 208 w 10039"/>
                    <a:gd name="connsiteY76" fmla="*/ 457 h 10000"/>
                    <a:gd name="connsiteX77" fmla="*/ 229 w 10039"/>
                    <a:gd name="connsiteY77" fmla="*/ 340 h 10000"/>
                    <a:gd name="connsiteX78" fmla="*/ 250 w 10039"/>
                    <a:gd name="connsiteY78" fmla="*/ 282 h 10000"/>
                    <a:gd name="connsiteX79" fmla="*/ 250 w 10039"/>
                    <a:gd name="connsiteY79" fmla="*/ 247 h 10000"/>
                    <a:gd name="connsiteX80" fmla="*/ 2979 w 10039"/>
                    <a:gd name="connsiteY80" fmla="*/ 0 h 10000"/>
                    <a:gd name="connsiteX81" fmla="*/ 3020 w 10039"/>
                    <a:gd name="connsiteY81" fmla="*/ 23 h 10000"/>
                    <a:gd name="connsiteX82" fmla="*/ 3104 w 10039"/>
                    <a:gd name="connsiteY82" fmla="*/ 58 h 10000"/>
                    <a:gd name="connsiteX83" fmla="*/ 3250 w 10039"/>
                    <a:gd name="connsiteY83" fmla="*/ 129 h 10000"/>
                    <a:gd name="connsiteX84" fmla="*/ 3437 w 10039"/>
                    <a:gd name="connsiteY84" fmla="*/ 224 h 10000"/>
                    <a:gd name="connsiteX85" fmla="*/ 3687 w 10039"/>
                    <a:gd name="connsiteY85" fmla="*/ 340 h 10000"/>
                    <a:gd name="connsiteX86" fmla="*/ 3958 w 10039"/>
                    <a:gd name="connsiteY86" fmla="*/ 482 h 10000"/>
                    <a:gd name="connsiteX87" fmla="*/ 4229 w 10039"/>
                    <a:gd name="connsiteY87" fmla="*/ 634 h 10000"/>
                    <a:gd name="connsiteX88" fmla="*/ 4563 w 10039"/>
                    <a:gd name="connsiteY88" fmla="*/ 787 h 10000"/>
                    <a:gd name="connsiteX89" fmla="*/ 4875 w 10039"/>
                    <a:gd name="connsiteY89" fmla="*/ 973 h 10000"/>
                    <a:gd name="connsiteX90" fmla="*/ 5208 w 10039"/>
                    <a:gd name="connsiteY90" fmla="*/ 1161 h 10000"/>
                    <a:gd name="connsiteX91" fmla="*/ 5604 w 10039"/>
                    <a:gd name="connsiteY91" fmla="*/ 1278 h 10000"/>
                    <a:gd name="connsiteX0" fmla="*/ 5604 w 10039"/>
                    <a:gd name="connsiteY0" fmla="*/ 1278 h 10000"/>
                    <a:gd name="connsiteX1" fmla="*/ 10000 w 10039"/>
                    <a:gd name="connsiteY1" fmla="*/ 353 h 10000"/>
                    <a:gd name="connsiteX2" fmla="*/ 7771 w 10039"/>
                    <a:gd name="connsiteY2" fmla="*/ 4455 h 10000"/>
                    <a:gd name="connsiteX3" fmla="*/ 7660 w 10039"/>
                    <a:gd name="connsiteY3" fmla="*/ 4795 h 10000"/>
                    <a:gd name="connsiteX4" fmla="*/ 7291 w 10039"/>
                    <a:gd name="connsiteY4" fmla="*/ 4877 h 10000"/>
                    <a:gd name="connsiteX5" fmla="*/ 6771 w 10039"/>
                    <a:gd name="connsiteY5" fmla="*/ 5124 h 10000"/>
                    <a:gd name="connsiteX6" fmla="*/ 6062 w 10039"/>
                    <a:gd name="connsiteY6" fmla="*/ 5135 h 10000"/>
                    <a:gd name="connsiteX7" fmla="*/ 5158 w 10039"/>
                    <a:gd name="connsiteY7" fmla="*/ 4891 h 10000"/>
                    <a:gd name="connsiteX8" fmla="*/ 4703 w 10039"/>
                    <a:gd name="connsiteY8" fmla="*/ 4571 h 10000"/>
                    <a:gd name="connsiteX9" fmla="*/ 4292 w 10039"/>
                    <a:gd name="connsiteY9" fmla="*/ 4420 h 10000"/>
                    <a:gd name="connsiteX10" fmla="*/ 4146 w 10039"/>
                    <a:gd name="connsiteY10" fmla="*/ 4314 h 10000"/>
                    <a:gd name="connsiteX11" fmla="*/ 4042 w 10039"/>
                    <a:gd name="connsiteY11" fmla="*/ 4245 h 10000"/>
                    <a:gd name="connsiteX12" fmla="*/ 3999 w 10039"/>
                    <a:gd name="connsiteY12" fmla="*/ 4185 h 10000"/>
                    <a:gd name="connsiteX13" fmla="*/ 3999 w 10039"/>
                    <a:gd name="connsiteY13" fmla="*/ 4220 h 10000"/>
                    <a:gd name="connsiteX14" fmla="*/ 4020 w 10039"/>
                    <a:gd name="connsiteY14" fmla="*/ 4304 h 10000"/>
                    <a:gd name="connsiteX15" fmla="*/ 4042 w 10039"/>
                    <a:gd name="connsiteY15" fmla="*/ 4431 h 10000"/>
                    <a:gd name="connsiteX16" fmla="*/ 4083 w 10039"/>
                    <a:gd name="connsiteY16" fmla="*/ 4607 h 10000"/>
                    <a:gd name="connsiteX17" fmla="*/ 4146 w 10039"/>
                    <a:gd name="connsiteY17" fmla="*/ 4817 h 10000"/>
                    <a:gd name="connsiteX18" fmla="*/ 4208 w 10039"/>
                    <a:gd name="connsiteY18" fmla="*/ 5064 h 10000"/>
                    <a:gd name="connsiteX19" fmla="*/ 4271 w 10039"/>
                    <a:gd name="connsiteY19" fmla="*/ 5346 h 10000"/>
                    <a:gd name="connsiteX20" fmla="*/ 4354 w 10039"/>
                    <a:gd name="connsiteY20" fmla="*/ 5663 h 10000"/>
                    <a:gd name="connsiteX21" fmla="*/ 4416 w 10039"/>
                    <a:gd name="connsiteY21" fmla="*/ 5991 h 10000"/>
                    <a:gd name="connsiteX22" fmla="*/ 4499 w 10039"/>
                    <a:gd name="connsiteY22" fmla="*/ 6343 h 10000"/>
                    <a:gd name="connsiteX23" fmla="*/ 4604 w 10039"/>
                    <a:gd name="connsiteY23" fmla="*/ 6704 h 10000"/>
                    <a:gd name="connsiteX24" fmla="*/ 4666 w 10039"/>
                    <a:gd name="connsiteY24" fmla="*/ 6986 h 10000"/>
                    <a:gd name="connsiteX25" fmla="*/ 4749 w 10039"/>
                    <a:gd name="connsiteY25" fmla="*/ 7268 h 10000"/>
                    <a:gd name="connsiteX26" fmla="*/ 4813 w 10039"/>
                    <a:gd name="connsiteY26" fmla="*/ 7562 h 10000"/>
                    <a:gd name="connsiteX27" fmla="*/ 4854 w 10039"/>
                    <a:gd name="connsiteY27" fmla="*/ 7854 h 10000"/>
                    <a:gd name="connsiteX28" fmla="*/ 4896 w 10039"/>
                    <a:gd name="connsiteY28" fmla="*/ 8136 h 10000"/>
                    <a:gd name="connsiteX29" fmla="*/ 4958 w 10039"/>
                    <a:gd name="connsiteY29" fmla="*/ 8418 h 10000"/>
                    <a:gd name="connsiteX30" fmla="*/ 4999 w 10039"/>
                    <a:gd name="connsiteY30" fmla="*/ 8676 h 10000"/>
                    <a:gd name="connsiteX31" fmla="*/ 5021 w 10039"/>
                    <a:gd name="connsiteY31" fmla="*/ 8911 h 10000"/>
                    <a:gd name="connsiteX32" fmla="*/ 5062 w 10039"/>
                    <a:gd name="connsiteY32" fmla="*/ 9110 h 10000"/>
                    <a:gd name="connsiteX33" fmla="*/ 5083 w 10039"/>
                    <a:gd name="connsiteY33" fmla="*/ 9285 h 10000"/>
                    <a:gd name="connsiteX34" fmla="*/ 5083 w 10039"/>
                    <a:gd name="connsiteY34" fmla="*/ 9414 h 10000"/>
                    <a:gd name="connsiteX35" fmla="*/ 5104 w 10039"/>
                    <a:gd name="connsiteY35" fmla="*/ 9497 h 10000"/>
                    <a:gd name="connsiteX36" fmla="*/ 5104 w 10039"/>
                    <a:gd name="connsiteY36" fmla="*/ 9531 h 10000"/>
                    <a:gd name="connsiteX37" fmla="*/ 5062 w 10039"/>
                    <a:gd name="connsiteY37" fmla="*/ 9531 h 10000"/>
                    <a:gd name="connsiteX38" fmla="*/ 4916 w 10039"/>
                    <a:gd name="connsiteY38" fmla="*/ 9555 h 10000"/>
                    <a:gd name="connsiteX39" fmla="*/ 4708 w 10039"/>
                    <a:gd name="connsiteY39" fmla="*/ 9578 h 10000"/>
                    <a:gd name="connsiteX40" fmla="*/ 4437 w 10039"/>
                    <a:gd name="connsiteY40" fmla="*/ 9625 h 10000"/>
                    <a:gd name="connsiteX41" fmla="*/ 4125 w 10039"/>
                    <a:gd name="connsiteY41" fmla="*/ 9660 h 10000"/>
                    <a:gd name="connsiteX42" fmla="*/ 3749 w 10039"/>
                    <a:gd name="connsiteY42" fmla="*/ 9719 h 10000"/>
                    <a:gd name="connsiteX43" fmla="*/ 3375 w 10039"/>
                    <a:gd name="connsiteY43" fmla="*/ 9765 h 10000"/>
                    <a:gd name="connsiteX44" fmla="*/ 2979 w 10039"/>
                    <a:gd name="connsiteY44" fmla="*/ 9812 h 10000"/>
                    <a:gd name="connsiteX45" fmla="*/ 2584 w 10039"/>
                    <a:gd name="connsiteY45" fmla="*/ 9870 h 10000"/>
                    <a:gd name="connsiteX46" fmla="*/ 2208 w 10039"/>
                    <a:gd name="connsiteY46" fmla="*/ 9906 h 10000"/>
                    <a:gd name="connsiteX47" fmla="*/ 1854 w 10039"/>
                    <a:gd name="connsiteY47" fmla="*/ 9953 h 10000"/>
                    <a:gd name="connsiteX48" fmla="*/ 1541 w 10039"/>
                    <a:gd name="connsiteY48" fmla="*/ 9975 h 10000"/>
                    <a:gd name="connsiteX49" fmla="*/ 1271 w 10039"/>
                    <a:gd name="connsiteY49" fmla="*/ 9989 h 10000"/>
                    <a:gd name="connsiteX50" fmla="*/ 1083 w 10039"/>
                    <a:gd name="connsiteY50" fmla="*/ 10000 h 10000"/>
                    <a:gd name="connsiteX51" fmla="*/ 1062 w 10039"/>
                    <a:gd name="connsiteY51" fmla="*/ 9975 h 10000"/>
                    <a:gd name="connsiteX52" fmla="*/ 1041 w 10039"/>
                    <a:gd name="connsiteY52" fmla="*/ 9896 h 10000"/>
                    <a:gd name="connsiteX53" fmla="*/ 938 w 10039"/>
                    <a:gd name="connsiteY53" fmla="*/ 9578 h 10000"/>
                    <a:gd name="connsiteX54" fmla="*/ 875 w 10039"/>
                    <a:gd name="connsiteY54" fmla="*/ 9355 h 10000"/>
                    <a:gd name="connsiteX55" fmla="*/ 791 w 10039"/>
                    <a:gd name="connsiteY55" fmla="*/ 9085 h 10000"/>
                    <a:gd name="connsiteX56" fmla="*/ 708 w 10039"/>
                    <a:gd name="connsiteY56" fmla="*/ 8781 h 10000"/>
                    <a:gd name="connsiteX57" fmla="*/ 625 w 10039"/>
                    <a:gd name="connsiteY57" fmla="*/ 8442 h 10000"/>
                    <a:gd name="connsiteX58" fmla="*/ 541 w 10039"/>
                    <a:gd name="connsiteY58" fmla="*/ 8078 h 10000"/>
                    <a:gd name="connsiteX59" fmla="*/ 438 w 10039"/>
                    <a:gd name="connsiteY59" fmla="*/ 7679 h 10000"/>
                    <a:gd name="connsiteX60" fmla="*/ 354 w 10039"/>
                    <a:gd name="connsiteY60" fmla="*/ 7257 h 10000"/>
                    <a:gd name="connsiteX61" fmla="*/ 271 w 10039"/>
                    <a:gd name="connsiteY61" fmla="*/ 6812 h 10000"/>
                    <a:gd name="connsiteX62" fmla="*/ 208 w 10039"/>
                    <a:gd name="connsiteY62" fmla="*/ 6353 h 10000"/>
                    <a:gd name="connsiteX63" fmla="*/ 146 w 10039"/>
                    <a:gd name="connsiteY63" fmla="*/ 5873 h 10000"/>
                    <a:gd name="connsiteX64" fmla="*/ 62 w 10039"/>
                    <a:gd name="connsiteY64" fmla="*/ 5380 h 10000"/>
                    <a:gd name="connsiteX65" fmla="*/ 0 w 10039"/>
                    <a:gd name="connsiteY65" fmla="*/ 4384 h 10000"/>
                    <a:gd name="connsiteX66" fmla="*/ 0 w 10039"/>
                    <a:gd name="connsiteY66" fmla="*/ 3740 h 10000"/>
                    <a:gd name="connsiteX67" fmla="*/ 0 w 10039"/>
                    <a:gd name="connsiteY67" fmla="*/ 3166 h 10000"/>
                    <a:gd name="connsiteX68" fmla="*/ 0 w 10039"/>
                    <a:gd name="connsiteY68" fmla="*/ 2648 h 10000"/>
                    <a:gd name="connsiteX69" fmla="*/ 21 w 10039"/>
                    <a:gd name="connsiteY69" fmla="*/ 2181 h 10000"/>
                    <a:gd name="connsiteX70" fmla="*/ 41 w 10039"/>
                    <a:gd name="connsiteY70" fmla="*/ 1771 h 10000"/>
                    <a:gd name="connsiteX71" fmla="*/ 62 w 10039"/>
                    <a:gd name="connsiteY71" fmla="*/ 1407 h 10000"/>
                    <a:gd name="connsiteX72" fmla="*/ 104 w 10039"/>
                    <a:gd name="connsiteY72" fmla="*/ 1090 h 10000"/>
                    <a:gd name="connsiteX73" fmla="*/ 146 w 10039"/>
                    <a:gd name="connsiteY73" fmla="*/ 833 h 10000"/>
                    <a:gd name="connsiteX74" fmla="*/ 167 w 10039"/>
                    <a:gd name="connsiteY74" fmla="*/ 622 h 10000"/>
                    <a:gd name="connsiteX75" fmla="*/ 208 w 10039"/>
                    <a:gd name="connsiteY75" fmla="*/ 457 h 10000"/>
                    <a:gd name="connsiteX76" fmla="*/ 229 w 10039"/>
                    <a:gd name="connsiteY76" fmla="*/ 340 h 10000"/>
                    <a:gd name="connsiteX77" fmla="*/ 250 w 10039"/>
                    <a:gd name="connsiteY77" fmla="*/ 282 h 10000"/>
                    <a:gd name="connsiteX78" fmla="*/ 250 w 10039"/>
                    <a:gd name="connsiteY78" fmla="*/ 247 h 10000"/>
                    <a:gd name="connsiteX79" fmla="*/ 2979 w 10039"/>
                    <a:gd name="connsiteY79" fmla="*/ 0 h 10000"/>
                    <a:gd name="connsiteX80" fmla="*/ 3020 w 10039"/>
                    <a:gd name="connsiteY80" fmla="*/ 23 h 10000"/>
                    <a:gd name="connsiteX81" fmla="*/ 3104 w 10039"/>
                    <a:gd name="connsiteY81" fmla="*/ 58 h 10000"/>
                    <a:gd name="connsiteX82" fmla="*/ 3250 w 10039"/>
                    <a:gd name="connsiteY82" fmla="*/ 129 h 10000"/>
                    <a:gd name="connsiteX83" fmla="*/ 3437 w 10039"/>
                    <a:gd name="connsiteY83" fmla="*/ 224 h 10000"/>
                    <a:gd name="connsiteX84" fmla="*/ 3687 w 10039"/>
                    <a:gd name="connsiteY84" fmla="*/ 340 h 10000"/>
                    <a:gd name="connsiteX85" fmla="*/ 3958 w 10039"/>
                    <a:gd name="connsiteY85" fmla="*/ 482 h 10000"/>
                    <a:gd name="connsiteX86" fmla="*/ 4229 w 10039"/>
                    <a:gd name="connsiteY86" fmla="*/ 634 h 10000"/>
                    <a:gd name="connsiteX87" fmla="*/ 4563 w 10039"/>
                    <a:gd name="connsiteY87" fmla="*/ 787 h 10000"/>
                    <a:gd name="connsiteX88" fmla="*/ 4875 w 10039"/>
                    <a:gd name="connsiteY88" fmla="*/ 973 h 10000"/>
                    <a:gd name="connsiteX89" fmla="*/ 5208 w 10039"/>
                    <a:gd name="connsiteY89" fmla="*/ 1161 h 10000"/>
                    <a:gd name="connsiteX90" fmla="*/ 5604 w 10039"/>
                    <a:gd name="connsiteY90" fmla="*/ 1278 h 10000"/>
                    <a:gd name="connsiteX0" fmla="*/ 5604 w 10039"/>
                    <a:gd name="connsiteY0" fmla="*/ 1278 h 10000"/>
                    <a:gd name="connsiteX1" fmla="*/ 10000 w 10039"/>
                    <a:gd name="connsiteY1" fmla="*/ 353 h 10000"/>
                    <a:gd name="connsiteX2" fmla="*/ 7771 w 10039"/>
                    <a:gd name="connsiteY2" fmla="*/ 4455 h 10000"/>
                    <a:gd name="connsiteX3" fmla="*/ 7660 w 10039"/>
                    <a:gd name="connsiteY3" fmla="*/ 4795 h 10000"/>
                    <a:gd name="connsiteX4" fmla="*/ 7291 w 10039"/>
                    <a:gd name="connsiteY4" fmla="*/ 4877 h 10000"/>
                    <a:gd name="connsiteX5" fmla="*/ 6771 w 10039"/>
                    <a:gd name="connsiteY5" fmla="*/ 5124 h 10000"/>
                    <a:gd name="connsiteX6" fmla="*/ 6062 w 10039"/>
                    <a:gd name="connsiteY6" fmla="*/ 5135 h 10000"/>
                    <a:gd name="connsiteX7" fmla="*/ 4703 w 10039"/>
                    <a:gd name="connsiteY7" fmla="*/ 4571 h 10000"/>
                    <a:gd name="connsiteX8" fmla="*/ 4292 w 10039"/>
                    <a:gd name="connsiteY8" fmla="*/ 4420 h 10000"/>
                    <a:gd name="connsiteX9" fmla="*/ 4146 w 10039"/>
                    <a:gd name="connsiteY9" fmla="*/ 4314 h 10000"/>
                    <a:gd name="connsiteX10" fmla="*/ 4042 w 10039"/>
                    <a:gd name="connsiteY10" fmla="*/ 4245 h 10000"/>
                    <a:gd name="connsiteX11" fmla="*/ 3999 w 10039"/>
                    <a:gd name="connsiteY11" fmla="*/ 4185 h 10000"/>
                    <a:gd name="connsiteX12" fmla="*/ 3999 w 10039"/>
                    <a:gd name="connsiteY12" fmla="*/ 4220 h 10000"/>
                    <a:gd name="connsiteX13" fmla="*/ 4020 w 10039"/>
                    <a:gd name="connsiteY13" fmla="*/ 4304 h 10000"/>
                    <a:gd name="connsiteX14" fmla="*/ 4042 w 10039"/>
                    <a:gd name="connsiteY14" fmla="*/ 4431 h 10000"/>
                    <a:gd name="connsiteX15" fmla="*/ 4083 w 10039"/>
                    <a:gd name="connsiteY15" fmla="*/ 4607 h 10000"/>
                    <a:gd name="connsiteX16" fmla="*/ 4146 w 10039"/>
                    <a:gd name="connsiteY16" fmla="*/ 4817 h 10000"/>
                    <a:gd name="connsiteX17" fmla="*/ 4208 w 10039"/>
                    <a:gd name="connsiteY17" fmla="*/ 5064 h 10000"/>
                    <a:gd name="connsiteX18" fmla="*/ 4271 w 10039"/>
                    <a:gd name="connsiteY18" fmla="*/ 5346 h 10000"/>
                    <a:gd name="connsiteX19" fmla="*/ 4354 w 10039"/>
                    <a:gd name="connsiteY19" fmla="*/ 5663 h 10000"/>
                    <a:gd name="connsiteX20" fmla="*/ 4416 w 10039"/>
                    <a:gd name="connsiteY20" fmla="*/ 5991 h 10000"/>
                    <a:gd name="connsiteX21" fmla="*/ 4499 w 10039"/>
                    <a:gd name="connsiteY21" fmla="*/ 6343 h 10000"/>
                    <a:gd name="connsiteX22" fmla="*/ 4604 w 10039"/>
                    <a:gd name="connsiteY22" fmla="*/ 6704 h 10000"/>
                    <a:gd name="connsiteX23" fmla="*/ 4666 w 10039"/>
                    <a:gd name="connsiteY23" fmla="*/ 6986 h 10000"/>
                    <a:gd name="connsiteX24" fmla="*/ 4749 w 10039"/>
                    <a:gd name="connsiteY24" fmla="*/ 7268 h 10000"/>
                    <a:gd name="connsiteX25" fmla="*/ 4813 w 10039"/>
                    <a:gd name="connsiteY25" fmla="*/ 7562 h 10000"/>
                    <a:gd name="connsiteX26" fmla="*/ 4854 w 10039"/>
                    <a:gd name="connsiteY26" fmla="*/ 7854 h 10000"/>
                    <a:gd name="connsiteX27" fmla="*/ 4896 w 10039"/>
                    <a:gd name="connsiteY27" fmla="*/ 8136 h 10000"/>
                    <a:gd name="connsiteX28" fmla="*/ 4958 w 10039"/>
                    <a:gd name="connsiteY28" fmla="*/ 8418 h 10000"/>
                    <a:gd name="connsiteX29" fmla="*/ 4999 w 10039"/>
                    <a:gd name="connsiteY29" fmla="*/ 8676 h 10000"/>
                    <a:gd name="connsiteX30" fmla="*/ 5021 w 10039"/>
                    <a:gd name="connsiteY30" fmla="*/ 8911 h 10000"/>
                    <a:gd name="connsiteX31" fmla="*/ 5062 w 10039"/>
                    <a:gd name="connsiteY31" fmla="*/ 9110 h 10000"/>
                    <a:gd name="connsiteX32" fmla="*/ 5083 w 10039"/>
                    <a:gd name="connsiteY32" fmla="*/ 9285 h 10000"/>
                    <a:gd name="connsiteX33" fmla="*/ 5083 w 10039"/>
                    <a:gd name="connsiteY33" fmla="*/ 9414 h 10000"/>
                    <a:gd name="connsiteX34" fmla="*/ 5104 w 10039"/>
                    <a:gd name="connsiteY34" fmla="*/ 9497 h 10000"/>
                    <a:gd name="connsiteX35" fmla="*/ 5104 w 10039"/>
                    <a:gd name="connsiteY35" fmla="*/ 9531 h 10000"/>
                    <a:gd name="connsiteX36" fmla="*/ 5062 w 10039"/>
                    <a:gd name="connsiteY36" fmla="*/ 9531 h 10000"/>
                    <a:gd name="connsiteX37" fmla="*/ 4916 w 10039"/>
                    <a:gd name="connsiteY37" fmla="*/ 9555 h 10000"/>
                    <a:gd name="connsiteX38" fmla="*/ 4708 w 10039"/>
                    <a:gd name="connsiteY38" fmla="*/ 9578 h 10000"/>
                    <a:gd name="connsiteX39" fmla="*/ 4437 w 10039"/>
                    <a:gd name="connsiteY39" fmla="*/ 9625 h 10000"/>
                    <a:gd name="connsiteX40" fmla="*/ 4125 w 10039"/>
                    <a:gd name="connsiteY40" fmla="*/ 9660 h 10000"/>
                    <a:gd name="connsiteX41" fmla="*/ 3749 w 10039"/>
                    <a:gd name="connsiteY41" fmla="*/ 9719 h 10000"/>
                    <a:gd name="connsiteX42" fmla="*/ 3375 w 10039"/>
                    <a:gd name="connsiteY42" fmla="*/ 9765 h 10000"/>
                    <a:gd name="connsiteX43" fmla="*/ 2979 w 10039"/>
                    <a:gd name="connsiteY43" fmla="*/ 9812 h 10000"/>
                    <a:gd name="connsiteX44" fmla="*/ 2584 w 10039"/>
                    <a:gd name="connsiteY44" fmla="*/ 9870 h 10000"/>
                    <a:gd name="connsiteX45" fmla="*/ 2208 w 10039"/>
                    <a:gd name="connsiteY45" fmla="*/ 9906 h 10000"/>
                    <a:gd name="connsiteX46" fmla="*/ 1854 w 10039"/>
                    <a:gd name="connsiteY46" fmla="*/ 9953 h 10000"/>
                    <a:gd name="connsiteX47" fmla="*/ 1541 w 10039"/>
                    <a:gd name="connsiteY47" fmla="*/ 9975 h 10000"/>
                    <a:gd name="connsiteX48" fmla="*/ 1271 w 10039"/>
                    <a:gd name="connsiteY48" fmla="*/ 9989 h 10000"/>
                    <a:gd name="connsiteX49" fmla="*/ 1083 w 10039"/>
                    <a:gd name="connsiteY49" fmla="*/ 10000 h 10000"/>
                    <a:gd name="connsiteX50" fmla="*/ 1062 w 10039"/>
                    <a:gd name="connsiteY50" fmla="*/ 9975 h 10000"/>
                    <a:gd name="connsiteX51" fmla="*/ 1041 w 10039"/>
                    <a:gd name="connsiteY51" fmla="*/ 9896 h 10000"/>
                    <a:gd name="connsiteX52" fmla="*/ 938 w 10039"/>
                    <a:gd name="connsiteY52" fmla="*/ 9578 h 10000"/>
                    <a:gd name="connsiteX53" fmla="*/ 875 w 10039"/>
                    <a:gd name="connsiteY53" fmla="*/ 9355 h 10000"/>
                    <a:gd name="connsiteX54" fmla="*/ 791 w 10039"/>
                    <a:gd name="connsiteY54" fmla="*/ 9085 h 10000"/>
                    <a:gd name="connsiteX55" fmla="*/ 708 w 10039"/>
                    <a:gd name="connsiteY55" fmla="*/ 8781 h 10000"/>
                    <a:gd name="connsiteX56" fmla="*/ 625 w 10039"/>
                    <a:gd name="connsiteY56" fmla="*/ 8442 h 10000"/>
                    <a:gd name="connsiteX57" fmla="*/ 541 w 10039"/>
                    <a:gd name="connsiteY57" fmla="*/ 8078 h 10000"/>
                    <a:gd name="connsiteX58" fmla="*/ 438 w 10039"/>
                    <a:gd name="connsiteY58" fmla="*/ 7679 h 10000"/>
                    <a:gd name="connsiteX59" fmla="*/ 354 w 10039"/>
                    <a:gd name="connsiteY59" fmla="*/ 7257 h 10000"/>
                    <a:gd name="connsiteX60" fmla="*/ 271 w 10039"/>
                    <a:gd name="connsiteY60" fmla="*/ 6812 h 10000"/>
                    <a:gd name="connsiteX61" fmla="*/ 208 w 10039"/>
                    <a:gd name="connsiteY61" fmla="*/ 6353 h 10000"/>
                    <a:gd name="connsiteX62" fmla="*/ 146 w 10039"/>
                    <a:gd name="connsiteY62" fmla="*/ 5873 h 10000"/>
                    <a:gd name="connsiteX63" fmla="*/ 62 w 10039"/>
                    <a:gd name="connsiteY63" fmla="*/ 5380 h 10000"/>
                    <a:gd name="connsiteX64" fmla="*/ 0 w 10039"/>
                    <a:gd name="connsiteY64" fmla="*/ 4384 h 10000"/>
                    <a:gd name="connsiteX65" fmla="*/ 0 w 10039"/>
                    <a:gd name="connsiteY65" fmla="*/ 3740 h 10000"/>
                    <a:gd name="connsiteX66" fmla="*/ 0 w 10039"/>
                    <a:gd name="connsiteY66" fmla="*/ 3166 h 10000"/>
                    <a:gd name="connsiteX67" fmla="*/ 0 w 10039"/>
                    <a:gd name="connsiteY67" fmla="*/ 2648 h 10000"/>
                    <a:gd name="connsiteX68" fmla="*/ 21 w 10039"/>
                    <a:gd name="connsiteY68" fmla="*/ 2181 h 10000"/>
                    <a:gd name="connsiteX69" fmla="*/ 41 w 10039"/>
                    <a:gd name="connsiteY69" fmla="*/ 1771 h 10000"/>
                    <a:gd name="connsiteX70" fmla="*/ 62 w 10039"/>
                    <a:gd name="connsiteY70" fmla="*/ 1407 h 10000"/>
                    <a:gd name="connsiteX71" fmla="*/ 104 w 10039"/>
                    <a:gd name="connsiteY71" fmla="*/ 1090 h 10000"/>
                    <a:gd name="connsiteX72" fmla="*/ 146 w 10039"/>
                    <a:gd name="connsiteY72" fmla="*/ 833 h 10000"/>
                    <a:gd name="connsiteX73" fmla="*/ 167 w 10039"/>
                    <a:gd name="connsiteY73" fmla="*/ 622 h 10000"/>
                    <a:gd name="connsiteX74" fmla="*/ 208 w 10039"/>
                    <a:gd name="connsiteY74" fmla="*/ 457 h 10000"/>
                    <a:gd name="connsiteX75" fmla="*/ 229 w 10039"/>
                    <a:gd name="connsiteY75" fmla="*/ 340 h 10000"/>
                    <a:gd name="connsiteX76" fmla="*/ 250 w 10039"/>
                    <a:gd name="connsiteY76" fmla="*/ 282 h 10000"/>
                    <a:gd name="connsiteX77" fmla="*/ 250 w 10039"/>
                    <a:gd name="connsiteY77" fmla="*/ 247 h 10000"/>
                    <a:gd name="connsiteX78" fmla="*/ 2979 w 10039"/>
                    <a:gd name="connsiteY78" fmla="*/ 0 h 10000"/>
                    <a:gd name="connsiteX79" fmla="*/ 3020 w 10039"/>
                    <a:gd name="connsiteY79" fmla="*/ 23 h 10000"/>
                    <a:gd name="connsiteX80" fmla="*/ 3104 w 10039"/>
                    <a:gd name="connsiteY80" fmla="*/ 58 h 10000"/>
                    <a:gd name="connsiteX81" fmla="*/ 3250 w 10039"/>
                    <a:gd name="connsiteY81" fmla="*/ 129 h 10000"/>
                    <a:gd name="connsiteX82" fmla="*/ 3437 w 10039"/>
                    <a:gd name="connsiteY82" fmla="*/ 224 h 10000"/>
                    <a:gd name="connsiteX83" fmla="*/ 3687 w 10039"/>
                    <a:gd name="connsiteY83" fmla="*/ 340 h 10000"/>
                    <a:gd name="connsiteX84" fmla="*/ 3958 w 10039"/>
                    <a:gd name="connsiteY84" fmla="*/ 482 h 10000"/>
                    <a:gd name="connsiteX85" fmla="*/ 4229 w 10039"/>
                    <a:gd name="connsiteY85" fmla="*/ 634 h 10000"/>
                    <a:gd name="connsiteX86" fmla="*/ 4563 w 10039"/>
                    <a:gd name="connsiteY86" fmla="*/ 787 h 10000"/>
                    <a:gd name="connsiteX87" fmla="*/ 4875 w 10039"/>
                    <a:gd name="connsiteY87" fmla="*/ 973 h 10000"/>
                    <a:gd name="connsiteX88" fmla="*/ 5208 w 10039"/>
                    <a:gd name="connsiteY88" fmla="*/ 1161 h 10000"/>
                    <a:gd name="connsiteX89" fmla="*/ 5604 w 10039"/>
                    <a:gd name="connsiteY89" fmla="*/ 1278 h 10000"/>
                    <a:gd name="connsiteX0" fmla="*/ 5604 w 10039"/>
                    <a:gd name="connsiteY0" fmla="*/ 1278 h 10000"/>
                    <a:gd name="connsiteX1" fmla="*/ 10000 w 10039"/>
                    <a:gd name="connsiteY1" fmla="*/ 353 h 10000"/>
                    <a:gd name="connsiteX2" fmla="*/ 7771 w 10039"/>
                    <a:gd name="connsiteY2" fmla="*/ 4455 h 10000"/>
                    <a:gd name="connsiteX3" fmla="*/ 7660 w 10039"/>
                    <a:gd name="connsiteY3" fmla="*/ 4795 h 10000"/>
                    <a:gd name="connsiteX4" fmla="*/ 7291 w 10039"/>
                    <a:gd name="connsiteY4" fmla="*/ 4877 h 10000"/>
                    <a:gd name="connsiteX5" fmla="*/ 6771 w 10039"/>
                    <a:gd name="connsiteY5" fmla="*/ 5124 h 10000"/>
                    <a:gd name="connsiteX6" fmla="*/ 6062 w 10039"/>
                    <a:gd name="connsiteY6" fmla="*/ 5135 h 10000"/>
                    <a:gd name="connsiteX7" fmla="*/ 4292 w 10039"/>
                    <a:gd name="connsiteY7" fmla="*/ 4420 h 10000"/>
                    <a:gd name="connsiteX8" fmla="*/ 4146 w 10039"/>
                    <a:gd name="connsiteY8" fmla="*/ 4314 h 10000"/>
                    <a:gd name="connsiteX9" fmla="*/ 4042 w 10039"/>
                    <a:gd name="connsiteY9" fmla="*/ 4245 h 10000"/>
                    <a:gd name="connsiteX10" fmla="*/ 3999 w 10039"/>
                    <a:gd name="connsiteY10" fmla="*/ 4185 h 10000"/>
                    <a:gd name="connsiteX11" fmla="*/ 3999 w 10039"/>
                    <a:gd name="connsiteY11" fmla="*/ 4220 h 10000"/>
                    <a:gd name="connsiteX12" fmla="*/ 4020 w 10039"/>
                    <a:gd name="connsiteY12" fmla="*/ 4304 h 10000"/>
                    <a:gd name="connsiteX13" fmla="*/ 4042 w 10039"/>
                    <a:gd name="connsiteY13" fmla="*/ 4431 h 10000"/>
                    <a:gd name="connsiteX14" fmla="*/ 4083 w 10039"/>
                    <a:gd name="connsiteY14" fmla="*/ 4607 h 10000"/>
                    <a:gd name="connsiteX15" fmla="*/ 4146 w 10039"/>
                    <a:gd name="connsiteY15" fmla="*/ 4817 h 10000"/>
                    <a:gd name="connsiteX16" fmla="*/ 4208 w 10039"/>
                    <a:gd name="connsiteY16" fmla="*/ 5064 h 10000"/>
                    <a:gd name="connsiteX17" fmla="*/ 4271 w 10039"/>
                    <a:gd name="connsiteY17" fmla="*/ 5346 h 10000"/>
                    <a:gd name="connsiteX18" fmla="*/ 4354 w 10039"/>
                    <a:gd name="connsiteY18" fmla="*/ 5663 h 10000"/>
                    <a:gd name="connsiteX19" fmla="*/ 4416 w 10039"/>
                    <a:gd name="connsiteY19" fmla="*/ 5991 h 10000"/>
                    <a:gd name="connsiteX20" fmla="*/ 4499 w 10039"/>
                    <a:gd name="connsiteY20" fmla="*/ 6343 h 10000"/>
                    <a:gd name="connsiteX21" fmla="*/ 4604 w 10039"/>
                    <a:gd name="connsiteY21" fmla="*/ 6704 h 10000"/>
                    <a:gd name="connsiteX22" fmla="*/ 4666 w 10039"/>
                    <a:gd name="connsiteY22" fmla="*/ 6986 h 10000"/>
                    <a:gd name="connsiteX23" fmla="*/ 4749 w 10039"/>
                    <a:gd name="connsiteY23" fmla="*/ 7268 h 10000"/>
                    <a:gd name="connsiteX24" fmla="*/ 4813 w 10039"/>
                    <a:gd name="connsiteY24" fmla="*/ 7562 h 10000"/>
                    <a:gd name="connsiteX25" fmla="*/ 4854 w 10039"/>
                    <a:gd name="connsiteY25" fmla="*/ 7854 h 10000"/>
                    <a:gd name="connsiteX26" fmla="*/ 4896 w 10039"/>
                    <a:gd name="connsiteY26" fmla="*/ 8136 h 10000"/>
                    <a:gd name="connsiteX27" fmla="*/ 4958 w 10039"/>
                    <a:gd name="connsiteY27" fmla="*/ 8418 h 10000"/>
                    <a:gd name="connsiteX28" fmla="*/ 4999 w 10039"/>
                    <a:gd name="connsiteY28" fmla="*/ 8676 h 10000"/>
                    <a:gd name="connsiteX29" fmla="*/ 5021 w 10039"/>
                    <a:gd name="connsiteY29" fmla="*/ 8911 h 10000"/>
                    <a:gd name="connsiteX30" fmla="*/ 5062 w 10039"/>
                    <a:gd name="connsiteY30" fmla="*/ 9110 h 10000"/>
                    <a:gd name="connsiteX31" fmla="*/ 5083 w 10039"/>
                    <a:gd name="connsiteY31" fmla="*/ 9285 h 10000"/>
                    <a:gd name="connsiteX32" fmla="*/ 5083 w 10039"/>
                    <a:gd name="connsiteY32" fmla="*/ 9414 h 10000"/>
                    <a:gd name="connsiteX33" fmla="*/ 5104 w 10039"/>
                    <a:gd name="connsiteY33" fmla="*/ 9497 h 10000"/>
                    <a:gd name="connsiteX34" fmla="*/ 5104 w 10039"/>
                    <a:gd name="connsiteY34" fmla="*/ 9531 h 10000"/>
                    <a:gd name="connsiteX35" fmla="*/ 5062 w 10039"/>
                    <a:gd name="connsiteY35" fmla="*/ 9531 h 10000"/>
                    <a:gd name="connsiteX36" fmla="*/ 4916 w 10039"/>
                    <a:gd name="connsiteY36" fmla="*/ 9555 h 10000"/>
                    <a:gd name="connsiteX37" fmla="*/ 4708 w 10039"/>
                    <a:gd name="connsiteY37" fmla="*/ 9578 h 10000"/>
                    <a:gd name="connsiteX38" fmla="*/ 4437 w 10039"/>
                    <a:gd name="connsiteY38" fmla="*/ 9625 h 10000"/>
                    <a:gd name="connsiteX39" fmla="*/ 4125 w 10039"/>
                    <a:gd name="connsiteY39" fmla="*/ 9660 h 10000"/>
                    <a:gd name="connsiteX40" fmla="*/ 3749 w 10039"/>
                    <a:gd name="connsiteY40" fmla="*/ 9719 h 10000"/>
                    <a:gd name="connsiteX41" fmla="*/ 3375 w 10039"/>
                    <a:gd name="connsiteY41" fmla="*/ 9765 h 10000"/>
                    <a:gd name="connsiteX42" fmla="*/ 2979 w 10039"/>
                    <a:gd name="connsiteY42" fmla="*/ 9812 h 10000"/>
                    <a:gd name="connsiteX43" fmla="*/ 2584 w 10039"/>
                    <a:gd name="connsiteY43" fmla="*/ 9870 h 10000"/>
                    <a:gd name="connsiteX44" fmla="*/ 2208 w 10039"/>
                    <a:gd name="connsiteY44" fmla="*/ 9906 h 10000"/>
                    <a:gd name="connsiteX45" fmla="*/ 1854 w 10039"/>
                    <a:gd name="connsiteY45" fmla="*/ 9953 h 10000"/>
                    <a:gd name="connsiteX46" fmla="*/ 1541 w 10039"/>
                    <a:gd name="connsiteY46" fmla="*/ 9975 h 10000"/>
                    <a:gd name="connsiteX47" fmla="*/ 1271 w 10039"/>
                    <a:gd name="connsiteY47" fmla="*/ 9989 h 10000"/>
                    <a:gd name="connsiteX48" fmla="*/ 1083 w 10039"/>
                    <a:gd name="connsiteY48" fmla="*/ 10000 h 10000"/>
                    <a:gd name="connsiteX49" fmla="*/ 1062 w 10039"/>
                    <a:gd name="connsiteY49" fmla="*/ 9975 h 10000"/>
                    <a:gd name="connsiteX50" fmla="*/ 1041 w 10039"/>
                    <a:gd name="connsiteY50" fmla="*/ 9896 h 10000"/>
                    <a:gd name="connsiteX51" fmla="*/ 938 w 10039"/>
                    <a:gd name="connsiteY51" fmla="*/ 9578 h 10000"/>
                    <a:gd name="connsiteX52" fmla="*/ 875 w 10039"/>
                    <a:gd name="connsiteY52" fmla="*/ 9355 h 10000"/>
                    <a:gd name="connsiteX53" fmla="*/ 791 w 10039"/>
                    <a:gd name="connsiteY53" fmla="*/ 9085 h 10000"/>
                    <a:gd name="connsiteX54" fmla="*/ 708 w 10039"/>
                    <a:gd name="connsiteY54" fmla="*/ 8781 h 10000"/>
                    <a:gd name="connsiteX55" fmla="*/ 625 w 10039"/>
                    <a:gd name="connsiteY55" fmla="*/ 8442 h 10000"/>
                    <a:gd name="connsiteX56" fmla="*/ 541 w 10039"/>
                    <a:gd name="connsiteY56" fmla="*/ 8078 h 10000"/>
                    <a:gd name="connsiteX57" fmla="*/ 438 w 10039"/>
                    <a:gd name="connsiteY57" fmla="*/ 7679 h 10000"/>
                    <a:gd name="connsiteX58" fmla="*/ 354 w 10039"/>
                    <a:gd name="connsiteY58" fmla="*/ 7257 h 10000"/>
                    <a:gd name="connsiteX59" fmla="*/ 271 w 10039"/>
                    <a:gd name="connsiteY59" fmla="*/ 6812 h 10000"/>
                    <a:gd name="connsiteX60" fmla="*/ 208 w 10039"/>
                    <a:gd name="connsiteY60" fmla="*/ 6353 h 10000"/>
                    <a:gd name="connsiteX61" fmla="*/ 146 w 10039"/>
                    <a:gd name="connsiteY61" fmla="*/ 5873 h 10000"/>
                    <a:gd name="connsiteX62" fmla="*/ 62 w 10039"/>
                    <a:gd name="connsiteY62" fmla="*/ 5380 h 10000"/>
                    <a:gd name="connsiteX63" fmla="*/ 0 w 10039"/>
                    <a:gd name="connsiteY63" fmla="*/ 4384 h 10000"/>
                    <a:gd name="connsiteX64" fmla="*/ 0 w 10039"/>
                    <a:gd name="connsiteY64" fmla="*/ 3740 h 10000"/>
                    <a:gd name="connsiteX65" fmla="*/ 0 w 10039"/>
                    <a:gd name="connsiteY65" fmla="*/ 3166 h 10000"/>
                    <a:gd name="connsiteX66" fmla="*/ 0 w 10039"/>
                    <a:gd name="connsiteY66" fmla="*/ 2648 h 10000"/>
                    <a:gd name="connsiteX67" fmla="*/ 21 w 10039"/>
                    <a:gd name="connsiteY67" fmla="*/ 2181 h 10000"/>
                    <a:gd name="connsiteX68" fmla="*/ 41 w 10039"/>
                    <a:gd name="connsiteY68" fmla="*/ 1771 h 10000"/>
                    <a:gd name="connsiteX69" fmla="*/ 62 w 10039"/>
                    <a:gd name="connsiteY69" fmla="*/ 1407 h 10000"/>
                    <a:gd name="connsiteX70" fmla="*/ 104 w 10039"/>
                    <a:gd name="connsiteY70" fmla="*/ 1090 h 10000"/>
                    <a:gd name="connsiteX71" fmla="*/ 146 w 10039"/>
                    <a:gd name="connsiteY71" fmla="*/ 833 h 10000"/>
                    <a:gd name="connsiteX72" fmla="*/ 167 w 10039"/>
                    <a:gd name="connsiteY72" fmla="*/ 622 h 10000"/>
                    <a:gd name="connsiteX73" fmla="*/ 208 w 10039"/>
                    <a:gd name="connsiteY73" fmla="*/ 457 h 10000"/>
                    <a:gd name="connsiteX74" fmla="*/ 229 w 10039"/>
                    <a:gd name="connsiteY74" fmla="*/ 340 h 10000"/>
                    <a:gd name="connsiteX75" fmla="*/ 250 w 10039"/>
                    <a:gd name="connsiteY75" fmla="*/ 282 h 10000"/>
                    <a:gd name="connsiteX76" fmla="*/ 250 w 10039"/>
                    <a:gd name="connsiteY76" fmla="*/ 247 h 10000"/>
                    <a:gd name="connsiteX77" fmla="*/ 2979 w 10039"/>
                    <a:gd name="connsiteY77" fmla="*/ 0 h 10000"/>
                    <a:gd name="connsiteX78" fmla="*/ 3020 w 10039"/>
                    <a:gd name="connsiteY78" fmla="*/ 23 h 10000"/>
                    <a:gd name="connsiteX79" fmla="*/ 3104 w 10039"/>
                    <a:gd name="connsiteY79" fmla="*/ 58 h 10000"/>
                    <a:gd name="connsiteX80" fmla="*/ 3250 w 10039"/>
                    <a:gd name="connsiteY80" fmla="*/ 129 h 10000"/>
                    <a:gd name="connsiteX81" fmla="*/ 3437 w 10039"/>
                    <a:gd name="connsiteY81" fmla="*/ 224 h 10000"/>
                    <a:gd name="connsiteX82" fmla="*/ 3687 w 10039"/>
                    <a:gd name="connsiteY82" fmla="*/ 340 h 10000"/>
                    <a:gd name="connsiteX83" fmla="*/ 3958 w 10039"/>
                    <a:gd name="connsiteY83" fmla="*/ 482 h 10000"/>
                    <a:gd name="connsiteX84" fmla="*/ 4229 w 10039"/>
                    <a:gd name="connsiteY84" fmla="*/ 634 h 10000"/>
                    <a:gd name="connsiteX85" fmla="*/ 4563 w 10039"/>
                    <a:gd name="connsiteY85" fmla="*/ 787 h 10000"/>
                    <a:gd name="connsiteX86" fmla="*/ 4875 w 10039"/>
                    <a:gd name="connsiteY86" fmla="*/ 973 h 10000"/>
                    <a:gd name="connsiteX87" fmla="*/ 5208 w 10039"/>
                    <a:gd name="connsiteY87" fmla="*/ 1161 h 10000"/>
                    <a:gd name="connsiteX88" fmla="*/ 5604 w 10039"/>
                    <a:gd name="connsiteY88" fmla="*/ 1278 h 10000"/>
                    <a:gd name="connsiteX0" fmla="*/ 5604 w 10039"/>
                    <a:gd name="connsiteY0" fmla="*/ 1278 h 10000"/>
                    <a:gd name="connsiteX1" fmla="*/ 10000 w 10039"/>
                    <a:gd name="connsiteY1" fmla="*/ 353 h 10000"/>
                    <a:gd name="connsiteX2" fmla="*/ 7771 w 10039"/>
                    <a:gd name="connsiteY2" fmla="*/ 4455 h 10000"/>
                    <a:gd name="connsiteX3" fmla="*/ 7660 w 10039"/>
                    <a:gd name="connsiteY3" fmla="*/ 4795 h 10000"/>
                    <a:gd name="connsiteX4" fmla="*/ 7291 w 10039"/>
                    <a:gd name="connsiteY4" fmla="*/ 4877 h 10000"/>
                    <a:gd name="connsiteX5" fmla="*/ 6062 w 10039"/>
                    <a:gd name="connsiteY5" fmla="*/ 5135 h 10000"/>
                    <a:gd name="connsiteX6" fmla="*/ 4292 w 10039"/>
                    <a:gd name="connsiteY6" fmla="*/ 4420 h 10000"/>
                    <a:gd name="connsiteX7" fmla="*/ 4146 w 10039"/>
                    <a:gd name="connsiteY7" fmla="*/ 4314 h 10000"/>
                    <a:gd name="connsiteX8" fmla="*/ 4042 w 10039"/>
                    <a:gd name="connsiteY8" fmla="*/ 4245 h 10000"/>
                    <a:gd name="connsiteX9" fmla="*/ 3999 w 10039"/>
                    <a:gd name="connsiteY9" fmla="*/ 4185 h 10000"/>
                    <a:gd name="connsiteX10" fmla="*/ 3999 w 10039"/>
                    <a:gd name="connsiteY10" fmla="*/ 4220 h 10000"/>
                    <a:gd name="connsiteX11" fmla="*/ 4020 w 10039"/>
                    <a:gd name="connsiteY11" fmla="*/ 4304 h 10000"/>
                    <a:gd name="connsiteX12" fmla="*/ 4042 w 10039"/>
                    <a:gd name="connsiteY12" fmla="*/ 4431 h 10000"/>
                    <a:gd name="connsiteX13" fmla="*/ 4083 w 10039"/>
                    <a:gd name="connsiteY13" fmla="*/ 4607 h 10000"/>
                    <a:gd name="connsiteX14" fmla="*/ 4146 w 10039"/>
                    <a:gd name="connsiteY14" fmla="*/ 4817 h 10000"/>
                    <a:gd name="connsiteX15" fmla="*/ 4208 w 10039"/>
                    <a:gd name="connsiteY15" fmla="*/ 5064 h 10000"/>
                    <a:gd name="connsiteX16" fmla="*/ 4271 w 10039"/>
                    <a:gd name="connsiteY16" fmla="*/ 5346 h 10000"/>
                    <a:gd name="connsiteX17" fmla="*/ 4354 w 10039"/>
                    <a:gd name="connsiteY17" fmla="*/ 5663 h 10000"/>
                    <a:gd name="connsiteX18" fmla="*/ 4416 w 10039"/>
                    <a:gd name="connsiteY18" fmla="*/ 5991 h 10000"/>
                    <a:gd name="connsiteX19" fmla="*/ 4499 w 10039"/>
                    <a:gd name="connsiteY19" fmla="*/ 6343 h 10000"/>
                    <a:gd name="connsiteX20" fmla="*/ 4604 w 10039"/>
                    <a:gd name="connsiteY20" fmla="*/ 6704 h 10000"/>
                    <a:gd name="connsiteX21" fmla="*/ 4666 w 10039"/>
                    <a:gd name="connsiteY21" fmla="*/ 6986 h 10000"/>
                    <a:gd name="connsiteX22" fmla="*/ 4749 w 10039"/>
                    <a:gd name="connsiteY22" fmla="*/ 7268 h 10000"/>
                    <a:gd name="connsiteX23" fmla="*/ 4813 w 10039"/>
                    <a:gd name="connsiteY23" fmla="*/ 7562 h 10000"/>
                    <a:gd name="connsiteX24" fmla="*/ 4854 w 10039"/>
                    <a:gd name="connsiteY24" fmla="*/ 7854 h 10000"/>
                    <a:gd name="connsiteX25" fmla="*/ 4896 w 10039"/>
                    <a:gd name="connsiteY25" fmla="*/ 8136 h 10000"/>
                    <a:gd name="connsiteX26" fmla="*/ 4958 w 10039"/>
                    <a:gd name="connsiteY26" fmla="*/ 8418 h 10000"/>
                    <a:gd name="connsiteX27" fmla="*/ 4999 w 10039"/>
                    <a:gd name="connsiteY27" fmla="*/ 8676 h 10000"/>
                    <a:gd name="connsiteX28" fmla="*/ 5021 w 10039"/>
                    <a:gd name="connsiteY28" fmla="*/ 8911 h 10000"/>
                    <a:gd name="connsiteX29" fmla="*/ 5062 w 10039"/>
                    <a:gd name="connsiteY29" fmla="*/ 9110 h 10000"/>
                    <a:gd name="connsiteX30" fmla="*/ 5083 w 10039"/>
                    <a:gd name="connsiteY30" fmla="*/ 9285 h 10000"/>
                    <a:gd name="connsiteX31" fmla="*/ 5083 w 10039"/>
                    <a:gd name="connsiteY31" fmla="*/ 9414 h 10000"/>
                    <a:gd name="connsiteX32" fmla="*/ 5104 w 10039"/>
                    <a:gd name="connsiteY32" fmla="*/ 9497 h 10000"/>
                    <a:gd name="connsiteX33" fmla="*/ 5104 w 10039"/>
                    <a:gd name="connsiteY33" fmla="*/ 9531 h 10000"/>
                    <a:gd name="connsiteX34" fmla="*/ 5062 w 10039"/>
                    <a:gd name="connsiteY34" fmla="*/ 9531 h 10000"/>
                    <a:gd name="connsiteX35" fmla="*/ 4916 w 10039"/>
                    <a:gd name="connsiteY35" fmla="*/ 9555 h 10000"/>
                    <a:gd name="connsiteX36" fmla="*/ 4708 w 10039"/>
                    <a:gd name="connsiteY36" fmla="*/ 9578 h 10000"/>
                    <a:gd name="connsiteX37" fmla="*/ 4437 w 10039"/>
                    <a:gd name="connsiteY37" fmla="*/ 9625 h 10000"/>
                    <a:gd name="connsiteX38" fmla="*/ 4125 w 10039"/>
                    <a:gd name="connsiteY38" fmla="*/ 9660 h 10000"/>
                    <a:gd name="connsiteX39" fmla="*/ 3749 w 10039"/>
                    <a:gd name="connsiteY39" fmla="*/ 9719 h 10000"/>
                    <a:gd name="connsiteX40" fmla="*/ 3375 w 10039"/>
                    <a:gd name="connsiteY40" fmla="*/ 9765 h 10000"/>
                    <a:gd name="connsiteX41" fmla="*/ 2979 w 10039"/>
                    <a:gd name="connsiteY41" fmla="*/ 9812 h 10000"/>
                    <a:gd name="connsiteX42" fmla="*/ 2584 w 10039"/>
                    <a:gd name="connsiteY42" fmla="*/ 9870 h 10000"/>
                    <a:gd name="connsiteX43" fmla="*/ 2208 w 10039"/>
                    <a:gd name="connsiteY43" fmla="*/ 9906 h 10000"/>
                    <a:gd name="connsiteX44" fmla="*/ 1854 w 10039"/>
                    <a:gd name="connsiteY44" fmla="*/ 9953 h 10000"/>
                    <a:gd name="connsiteX45" fmla="*/ 1541 w 10039"/>
                    <a:gd name="connsiteY45" fmla="*/ 9975 h 10000"/>
                    <a:gd name="connsiteX46" fmla="*/ 1271 w 10039"/>
                    <a:gd name="connsiteY46" fmla="*/ 9989 h 10000"/>
                    <a:gd name="connsiteX47" fmla="*/ 1083 w 10039"/>
                    <a:gd name="connsiteY47" fmla="*/ 10000 h 10000"/>
                    <a:gd name="connsiteX48" fmla="*/ 1062 w 10039"/>
                    <a:gd name="connsiteY48" fmla="*/ 9975 h 10000"/>
                    <a:gd name="connsiteX49" fmla="*/ 1041 w 10039"/>
                    <a:gd name="connsiteY49" fmla="*/ 9896 h 10000"/>
                    <a:gd name="connsiteX50" fmla="*/ 938 w 10039"/>
                    <a:gd name="connsiteY50" fmla="*/ 9578 h 10000"/>
                    <a:gd name="connsiteX51" fmla="*/ 875 w 10039"/>
                    <a:gd name="connsiteY51" fmla="*/ 9355 h 10000"/>
                    <a:gd name="connsiteX52" fmla="*/ 791 w 10039"/>
                    <a:gd name="connsiteY52" fmla="*/ 9085 h 10000"/>
                    <a:gd name="connsiteX53" fmla="*/ 708 w 10039"/>
                    <a:gd name="connsiteY53" fmla="*/ 8781 h 10000"/>
                    <a:gd name="connsiteX54" fmla="*/ 625 w 10039"/>
                    <a:gd name="connsiteY54" fmla="*/ 8442 h 10000"/>
                    <a:gd name="connsiteX55" fmla="*/ 541 w 10039"/>
                    <a:gd name="connsiteY55" fmla="*/ 8078 h 10000"/>
                    <a:gd name="connsiteX56" fmla="*/ 438 w 10039"/>
                    <a:gd name="connsiteY56" fmla="*/ 7679 h 10000"/>
                    <a:gd name="connsiteX57" fmla="*/ 354 w 10039"/>
                    <a:gd name="connsiteY57" fmla="*/ 7257 h 10000"/>
                    <a:gd name="connsiteX58" fmla="*/ 271 w 10039"/>
                    <a:gd name="connsiteY58" fmla="*/ 6812 h 10000"/>
                    <a:gd name="connsiteX59" fmla="*/ 208 w 10039"/>
                    <a:gd name="connsiteY59" fmla="*/ 6353 h 10000"/>
                    <a:gd name="connsiteX60" fmla="*/ 146 w 10039"/>
                    <a:gd name="connsiteY60" fmla="*/ 5873 h 10000"/>
                    <a:gd name="connsiteX61" fmla="*/ 62 w 10039"/>
                    <a:gd name="connsiteY61" fmla="*/ 5380 h 10000"/>
                    <a:gd name="connsiteX62" fmla="*/ 0 w 10039"/>
                    <a:gd name="connsiteY62" fmla="*/ 4384 h 10000"/>
                    <a:gd name="connsiteX63" fmla="*/ 0 w 10039"/>
                    <a:gd name="connsiteY63" fmla="*/ 3740 h 10000"/>
                    <a:gd name="connsiteX64" fmla="*/ 0 w 10039"/>
                    <a:gd name="connsiteY64" fmla="*/ 3166 h 10000"/>
                    <a:gd name="connsiteX65" fmla="*/ 0 w 10039"/>
                    <a:gd name="connsiteY65" fmla="*/ 2648 h 10000"/>
                    <a:gd name="connsiteX66" fmla="*/ 21 w 10039"/>
                    <a:gd name="connsiteY66" fmla="*/ 2181 h 10000"/>
                    <a:gd name="connsiteX67" fmla="*/ 41 w 10039"/>
                    <a:gd name="connsiteY67" fmla="*/ 1771 h 10000"/>
                    <a:gd name="connsiteX68" fmla="*/ 62 w 10039"/>
                    <a:gd name="connsiteY68" fmla="*/ 1407 h 10000"/>
                    <a:gd name="connsiteX69" fmla="*/ 104 w 10039"/>
                    <a:gd name="connsiteY69" fmla="*/ 1090 h 10000"/>
                    <a:gd name="connsiteX70" fmla="*/ 146 w 10039"/>
                    <a:gd name="connsiteY70" fmla="*/ 833 h 10000"/>
                    <a:gd name="connsiteX71" fmla="*/ 167 w 10039"/>
                    <a:gd name="connsiteY71" fmla="*/ 622 h 10000"/>
                    <a:gd name="connsiteX72" fmla="*/ 208 w 10039"/>
                    <a:gd name="connsiteY72" fmla="*/ 457 h 10000"/>
                    <a:gd name="connsiteX73" fmla="*/ 229 w 10039"/>
                    <a:gd name="connsiteY73" fmla="*/ 340 h 10000"/>
                    <a:gd name="connsiteX74" fmla="*/ 250 w 10039"/>
                    <a:gd name="connsiteY74" fmla="*/ 282 h 10000"/>
                    <a:gd name="connsiteX75" fmla="*/ 250 w 10039"/>
                    <a:gd name="connsiteY75" fmla="*/ 247 h 10000"/>
                    <a:gd name="connsiteX76" fmla="*/ 2979 w 10039"/>
                    <a:gd name="connsiteY76" fmla="*/ 0 h 10000"/>
                    <a:gd name="connsiteX77" fmla="*/ 3020 w 10039"/>
                    <a:gd name="connsiteY77" fmla="*/ 23 h 10000"/>
                    <a:gd name="connsiteX78" fmla="*/ 3104 w 10039"/>
                    <a:gd name="connsiteY78" fmla="*/ 58 h 10000"/>
                    <a:gd name="connsiteX79" fmla="*/ 3250 w 10039"/>
                    <a:gd name="connsiteY79" fmla="*/ 129 h 10000"/>
                    <a:gd name="connsiteX80" fmla="*/ 3437 w 10039"/>
                    <a:gd name="connsiteY80" fmla="*/ 224 h 10000"/>
                    <a:gd name="connsiteX81" fmla="*/ 3687 w 10039"/>
                    <a:gd name="connsiteY81" fmla="*/ 340 h 10000"/>
                    <a:gd name="connsiteX82" fmla="*/ 3958 w 10039"/>
                    <a:gd name="connsiteY82" fmla="*/ 482 h 10000"/>
                    <a:gd name="connsiteX83" fmla="*/ 4229 w 10039"/>
                    <a:gd name="connsiteY83" fmla="*/ 634 h 10000"/>
                    <a:gd name="connsiteX84" fmla="*/ 4563 w 10039"/>
                    <a:gd name="connsiteY84" fmla="*/ 787 h 10000"/>
                    <a:gd name="connsiteX85" fmla="*/ 4875 w 10039"/>
                    <a:gd name="connsiteY85" fmla="*/ 973 h 10000"/>
                    <a:gd name="connsiteX86" fmla="*/ 5208 w 10039"/>
                    <a:gd name="connsiteY86" fmla="*/ 1161 h 10000"/>
                    <a:gd name="connsiteX87" fmla="*/ 5604 w 10039"/>
                    <a:gd name="connsiteY87" fmla="*/ 1278 h 10000"/>
                    <a:gd name="connsiteX0" fmla="*/ 5604 w 10039"/>
                    <a:gd name="connsiteY0" fmla="*/ 1278 h 10000"/>
                    <a:gd name="connsiteX1" fmla="*/ 10000 w 10039"/>
                    <a:gd name="connsiteY1" fmla="*/ 353 h 10000"/>
                    <a:gd name="connsiteX2" fmla="*/ 7771 w 10039"/>
                    <a:gd name="connsiteY2" fmla="*/ 4455 h 10000"/>
                    <a:gd name="connsiteX3" fmla="*/ 7660 w 10039"/>
                    <a:gd name="connsiteY3" fmla="*/ 4795 h 10000"/>
                    <a:gd name="connsiteX4" fmla="*/ 7291 w 10039"/>
                    <a:gd name="connsiteY4" fmla="*/ 4877 h 10000"/>
                    <a:gd name="connsiteX5" fmla="*/ 4292 w 10039"/>
                    <a:gd name="connsiteY5" fmla="*/ 4420 h 10000"/>
                    <a:gd name="connsiteX6" fmla="*/ 4146 w 10039"/>
                    <a:gd name="connsiteY6" fmla="*/ 4314 h 10000"/>
                    <a:gd name="connsiteX7" fmla="*/ 4042 w 10039"/>
                    <a:gd name="connsiteY7" fmla="*/ 4245 h 10000"/>
                    <a:gd name="connsiteX8" fmla="*/ 3999 w 10039"/>
                    <a:gd name="connsiteY8" fmla="*/ 4185 h 10000"/>
                    <a:gd name="connsiteX9" fmla="*/ 3999 w 10039"/>
                    <a:gd name="connsiteY9" fmla="*/ 4220 h 10000"/>
                    <a:gd name="connsiteX10" fmla="*/ 4020 w 10039"/>
                    <a:gd name="connsiteY10" fmla="*/ 4304 h 10000"/>
                    <a:gd name="connsiteX11" fmla="*/ 4042 w 10039"/>
                    <a:gd name="connsiteY11" fmla="*/ 4431 h 10000"/>
                    <a:gd name="connsiteX12" fmla="*/ 4083 w 10039"/>
                    <a:gd name="connsiteY12" fmla="*/ 4607 h 10000"/>
                    <a:gd name="connsiteX13" fmla="*/ 4146 w 10039"/>
                    <a:gd name="connsiteY13" fmla="*/ 4817 h 10000"/>
                    <a:gd name="connsiteX14" fmla="*/ 4208 w 10039"/>
                    <a:gd name="connsiteY14" fmla="*/ 5064 h 10000"/>
                    <a:gd name="connsiteX15" fmla="*/ 4271 w 10039"/>
                    <a:gd name="connsiteY15" fmla="*/ 5346 h 10000"/>
                    <a:gd name="connsiteX16" fmla="*/ 4354 w 10039"/>
                    <a:gd name="connsiteY16" fmla="*/ 5663 h 10000"/>
                    <a:gd name="connsiteX17" fmla="*/ 4416 w 10039"/>
                    <a:gd name="connsiteY17" fmla="*/ 5991 h 10000"/>
                    <a:gd name="connsiteX18" fmla="*/ 4499 w 10039"/>
                    <a:gd name="connsiteY18" fmla="*/ 6343 h 10000"/>
                    <a:gd name="connsiteX19" fmla="*/ 4604 w 10039"/>
                    <a:gd name="connsiteY19" fmla="*/ 6704 h 10000"/>
                    <a:gd name="connsiteX20" fmla="*/ 4666 w 10039"/>
                    <a:gd name="connsiteY20" fmla="*/ 6986 h 10000"/>
                    <a:gd name="connsiteX21" fmla="*/ 4749 w 10039"/>
                    <a:gd name="connsiteY21" fmla="*/ 7268 h 10000"/>
                    <a:gd name="connsiteX22" fmla="*/ 4813 w 10039"/>
                    <a:gd name="connsiteY22" fmla="*/ 7562 h 10000"/>
                    <a:gd name="connsiteX23" fmla="*/ 4854 w 10039"/>
                    <a:gd name="connsiteY23" fmla="*/ 7854 h 10000"/>
                    <a:gd name="connsiteX24" fmla="*/ 4896 w 10039"/>
                    <a:gd name="connsiteY24" fmla="*/ 8136 h 10000"/>
                    <a:gd name="connsiteX25" fmla="*/ 4958 w 10039"/>
                    <a:gd name="connsiteY25" fmla="*/ 8418 h 10000"/>
                    <a:gd name="connsiteX26" fmla="*/ 4999 w 10039"/>
                    <a:gd name="connsiteY26" fmla="*/ 8676 h 10000"/>
                    <a:gd name="connsiteX27" fmla="*/ 5021 w 10039"/>
                    <a:gd name="connsiteY27" fmla="*/ 8911 h 10000"/>
                    <a:gd name="connsiteX28" fmla="*/ 5062 w 10039"/>
                    <a:gd name="connsiteY28" fmla="*/ 9110 h 10000"/>
                    <a:gd name="connsiteX29" fmla="*/ 5083 w 10039"/>
                    <a:gd name="connsiteY29" fmla="*/ 9285 h 10000"/>
                    <a:gd name="connsiteX30" fmla="*/ 5083 w 10039"/>
                    <a:gd name="connsiteY30" fmla="*/ 9414 h 10000"/>
                    <a:gd name="connsiteX31" fmla="*/ 5104 w 10039"/>
                    <a:gd name="connsiteY31" fmla="*/ 9497 h 10000"/>
                    <a:gd name="connsiteX32" fmla="*/ 5104 w 10039"/>
                    <a:gd name="connsiteY32" fmla="*/ 9531 h 10000"/>
                    <a:gd name="connsiteX33" fmla="*/ 5062 w 10039"/>
                    <a:gd name="connsiteY33" fmla="*/ 9531 h 10000"/>
                    <a:gd name="connsiteX34" fmla="*/ 4916 w 10039"/>
                    <a:gd name="connsiteY34" fmla="*/ 9555 h 10000"/>
                    <a:gd name="connsiteX35" fmla="*/ 4708 w 10039"/>
                    <a:gd name="connsiteY35" fmla="*/ 9578 h 10000"/>
                    <a:gd name="connsiteX36" fmla="*/ 4437 w 10039"/>
                    <a:gd name="connsiteY36" fmla="*/ 9625 h 10000"/>
                    <a:gd name="connsiteX37" fmla="*/ 4125 w 10039"/>
                    <a:gd name="connsiteY37" fmla="*/ 9660 h 10000"/>
                    <a:gd name="connsiteX38" fmla="*/ 3749 w 10039"/>
                    <a:gd name="connsiteY38" fmla="*/ 9719 h 10000"/>
                    <a:gd name="connsiteX39" fmla="*/ 3375 w 10039"/>
                    <a:gd name="connsiteY39" fmla="*/ 9765 h 10000"/>
                    <a:gd name="connsiteX40" fmla="*/ 2979 w 10039"/>
                    <a:gd name="connsiteY40" fmla="*/ 9812 h 10000"/>
                    <a:gd name="connsiteX41" fmla="*/ 2584 w 10039"/>
                    <a:gd name="connsiteY41" fmla="*/ 9870 h 10000"/>
                    <a:gd name="connsiteX42" fmla="*/ 2208 w 10039"/>
                    <a:gd name="connsiteY42" fmla="*/ 9906 h 10000"/>
                    <a:gd name="connsiteX43" fmla="*/ 1854 w 10039"/>
                    <a:gd name="connsiteY43" fmla="*/ 9953 h 10000"/>
                    <a:gd name="connsiteX44" fmla="*/ 1541 w 10039"/>
                    <a:gd name="connsiteY44" fmla="*/ 9975 h 10000"/>
                    <a:gd name="connsiteX45" fmla="*/ 1271 w 10039"/>
                    <a:gd name="connsiteY45" fmla="*/ 9989 h 10000"/>
                    <a:gd name="connsiteX46" fmla="*/ 1083 w 10039"/>
                    <a:gd name="connsiteY46" fmla="*/ 10000 h 10000"/>
                    <a:gd name="connsiteX47" fmla="*/ 1062 w 10039"/>
                    <a:gd name="connsiteY47" fmla="*/ 9975 h 10000"/>
                    <a:gd name="connsiteX48" fmla="*/ 1041 w 10039"/>
                    <a:gd name="connsiteY48" fmla="*/ 9896 h 10000"/>
                    <a:gd name="connsiteX49" fmla="*/ 938 w 10039"/>
                    <a:gd name="connsiteY49" fmla="*/ 9578 h 10000"/>
                    <a:gd name="connsiteX50" fmla="*/ 875 w 10039"/>
                    <a:gd name="connsiteY50" fmla="*/ 9355 h 10000"/>
                    <a:gd name="connsiteX51" fmla="*/ 791 w 10039"/>
                    <a:gd name="connsiteY51" fmla="*/ 9085 h 10000"/>
                    <a:gd name="connsiteX52" fmla="*/ 708 w 10039"/>
                    <a:gd name="connsiteY52" fmla="*/ 8781 h 10000"/>
                    <a:gd name="connsiteX53" fmla="*/ 625 w 10039"/>
                    <a:gd name="connsiteY53" fmla="*/ 8442 h 10000"/>
                    <a:gd name="connsiteX54" fmla="*/ 541 w 10039"/>
                    <a:gd name="connsiteY54" fmla="*/ 8078 h 10000"/>
                    <a:gd name="connsiteX55" fmla="*/ 438 w 10039"/>
                    <a:gd name="connsiteY55" fmla="*/ 7679 h 10000"/>
                    <a:gd name="connsiteX56" fmla="*/ 354 w 10039"/>
                    <a:gd name="connsiteY56" fmla="*/ 7257 h 10000"/>
                    <a:gd name="connsiteX57" fmla="*/ 271 w 10039"/>
                    <a:gd name="connsiteY57" fmla="*/ 6812 h 10000"/>
                    <a:gd name="connsiteX58" fmla="*/ 208 w 10039"/>
                    <a:gd name="connsiteY58" fmla="*/ 6353 h 10000"/>
                    <a:gd name="connsiteX59" fmla="*/ 146 w 10039"/>
                    <a:gd name="connsiteY59" fmla="*/ 5873 h 10000"/>
                    <a:gd name="connsiteX60" fmla="*/ 62 w 10039"/>
                    <a:gd name="connsiteY60" fmla="*/ 5380 h 10000"/>
                    <a:gd name="connsiteX61" fmla="*/ 0 w 10039"/>
                    <a:gd name="connsiteY61" fmla="*/ 4384 h 10000"/>
                    <a:gd name="connsiteX62" fmla="*/ 0 w 10039"/>
                    <a:gd name="connsiteY62" fmla="*/ 3740 h 10000"/>
                    <a:gd name="connsiteX63" fmla="*/ 0 w 10039"/>
                    <a:gd name="connsiteY63" fmla="*/ 3166 h 10000"/>
                    <a:gd name="connsiteX64" fmla="*/ 0 w 10039"/>
                    <a:gd name="connsiteY64" fmla="*/ 2648 h 10000"/>
                    <a:gd name="connsiteX65" fmla="*/ 21 w 10039"/>
                    <a:gd name="connsiteY65" fmla="*/ 2181 h 10000"/>
                    <a:gd name="connsiteX66" fmla="*/ 41 w 10039"/>
                    <a:gd name="connsiteY66" fmla="*/ 1771 h 10000"/>
                    <a:gd name="connsiteX67" fmla="*/ 62 w 10039"/>
                    <a:gd name="connsiteY67" fmla="*/ 1407 h 10000"/>
                    <a:gd name="connsiteX68" fmla="*/ 104 w 10039"/>
                    <a:gd name="connsiteY68" fmla="*/ 1090 h 10000"/>
                    <a:gd name="connsiteX69" fmla="*/ 146 w 10039"/>
                    <a:gd name="connsiteY69" fmla="*/ 833 h 10000"/>
                    <a:gd name="connsiteX70" fmla="*/ 167 w 10039"/>
                    <a:gd name="connsiteY70" fmla="*/ 622 h 10000"/>
                    <a:gd name="connsiteX71" fmla="*/ 208 w 10039"/>
                    <a:gd name="connsiteY71" fmla="*/ 457 h 10000"/>
                    <a:gd name="connsiteX72" fmla="*/ 229 w 10039"/>
                    <a:gd name="connsiteY72" fmla="*/ 340 h 10000"/>
                    <a:gd name="connsiteX73" fmla="*/ 250 w 10039"/>
                    <a:gd name="connsiteY73" fmla="*/ 282 h 10000"/>
                    <a:gd name="connsiteX74" fmla="*/ 250 w 10039"/>
                    <a:gd name="connsiteY74" fmla="*/ 247 h 10000"/>
                    <a:gd name="connsiteX75" fmla="*/ 2979 w 10039"/>
                    <a:gd name="connsiteY75" fmla="*/ 0 h 10000"/>
                    <a:gd name="connsiteX76" fmla="*/ 3020 w 10039"/>
                    <a:gd name="connsiteY76" fmla="*/ 23 h 10000"/>
                    <a:gd name="connsiteX77" fmla="*/ 3104 w 10039"/>
                    <a:gd name="connsiteY77" fmla="*/ 58 h 10000"/>
                    <a:gd name="connsiteX78" fmla="*/ 3250 w 10039"/>
                    <a:gd name="connsiteY78" fmla="*/ 129 h 10000"/>
                    <a:gd name="connsiteX79" fmla="*/ 3437 w 10039"/>
                    <a:gd name="connsiteY79" fmla="*/ 224 h 10000"/>
                    <a:gd name="connsiteX80" fmla="*/ 3687 w 10039"/>
                    <a:gd name="connsiteY80" fmla="*/ 340 h 10000"/>
                    <a:gd name="connsiteX81" fmla="*/ 3958 w 10039"/>
                    <a:gd name="connsiteY81" fmla="*/ 482 h 10000"/>
                    <a:gd name="connsiteX82" fmla="*/ 4229 w 10039"/>
                    <a:gd name="connsiteY82" fmla="*/ 634 h 10000"/>
                    <a:gd name="connsiteX83" fmla="*/ 4563 w 10039"/>
                    <a:gd name="connsiteY83" fmla="*/ 787 h 10000"/>
                    <a:gd name="connsiteX84" fmla="*/ 4875 w 10039"/>
                    <a:gd name="connsiteY84" fmla="*/ 973 h 10000"/>
                    <a:gd name="connsiteX85" fmla="*/ 5208 w 10039"/>
                    <a:gd name="connsiteY85" fmla="*/ 1161 h 10000"/>
                    <a:gd name="connsiteX86" fmla="*/ 5604 w 10039"/>
                    <a:gd name="connsiteY86" fmla="*/ 1278 h 10000"/>
                    <a:gd name="connsiteX0" fmla="*/ 5604 w 10039"/>
                    <a:gd name="connsiteY0" fmla="*/ 1278 h 10000"/>
                    <a:gd name="connsiteX1" fmla="*/ 10000 w 10039"/>
                    <a:gd name="connsiteY1" fmla="*/ 353 h 10000"/>
                    <a:gd name="connsiteX2" fmla="*/ 7771 w 10039"/>
                    <a:gd name="connsiteY2" fmla="*/ 4455 h 10000"/>
                    <a:gd name="connsiteX3" fmla="*/ 7660 w 10039"/>
                    <a:gd name="connsiteY3" fmla="*/ 4795 h 10000"/>
                    <a:gd name="connsiteX4" fmla="*/ 4292 w 10039"/>
                    <a:gd name="connsiteY4" fmla="*/ 4420 h 10000"/>
                    <a:gd name="connsiteX5" fmla="*/ 4146 w 10039"/>
                    <a:gd name="connsiteY5" fmla="*/ 4314 h 10000"/>
                    <a:gd name="connsiteX6" fmla="*/ 4042 w 10039"/>
                    <a:gd name="connsiteY6" fmla="*/ 4245 h 10000"/>
                    <a:gd name="connsiteX7" fmla="*/ 3999 w 10039"/>
                    <a:gd name="connsiteY7" fmla="*/ 4185 h 10000"/>
                    <a:gd name="connsiteX8" fmla="*/ 3999 w 10039"/>
                    <a:gd name="connsiteY8" fmla="*/ 4220 h 10000"/>
                    <a:gd name="connsiteX9" fmla="*/ 4020 w 10039"/>
                    <a:gd name="connsiteY9" fmla="*/ 4304 h 10000"/>
                    <a:gd name="connsiteX10" fmla="*/ 4042 w 10039"/>
                    <a:gd name="connsiteY10" fmla="*/ 4431 h 10000"/>
                    <a:gd name="connsiteX11" fmla="*/ 4083 w 10039"/>
                    <a:gd name="connsiteY11" fmla="*/ 4607 h 10000"/>
                    <a:gd name="connsiteX12" fmla="*/ 4146 w 10039"/>
                    <a:gd name="connsiteY12" fmla="*/ 4817 h 10000"/>
                    <a:gd name="connsiteX13" fmla="*/ 4208 w 10039"/>
                    <a:gd name="connsiteY13" fmla="*/ 5064 h 10000"/>
                    <a:gd name="connsiteX14" fmla="*/ 4271 w 10039"/>
                    <a:gd name="connsiteY14" fmla="*/ 5346 h 10000"/>
                    <a:gd name="connsiteX15" fmla="*/ 4354 w 10039"/>
                    <a:gd name="connsiteY15" fmla="*/ 5663 h 10000"/>
                    <a:gd name="connsiteX16" fmla="*/ 4416 w 10039"/>
                    <a:gd name="connsiteY16" fmla="*/ 5991 h 10000"/>
                    <a:gd name="connsiteX17" fmla="*/ 4499 w 10039"/>
                    <a:gd name="connsiteY17" fmla="*/ 6343 h 10000"/>
                    <a:gd name="connsiteX18" fmla="*/ 4604 w 10039"/>
                    <a:gd name="connsiteY18" fmla="*/ 6704 h 10000"/>
                    <a:gd name="connsiteX19" fmla="*/ 4666 w 10039"/>
                    <a:gd name="connsiteY19" fmla="*/ 6986 h 10000"/>
                    <a:gd name="connsiteX20" fmla="*/ 4749 w 10039"/>
                    <a:gd name="connsiteY20" fmla="*/ 7268 h 10000"/>
                    <a:gd name="connsiteX21" fmla="*/ 4813 w 10039"/>
                    <a:gd name="connsiteY21" fmla="*/ 7562 h 10000"/>
                    <a:gd name="connsiteX22" fmla="*/ 4854 w 10039"/>
                    <a:gd name="connsiteY22" fmla="*/ 7854 h 10000"/>
                    <a:gd name="connsiteX23" fmla="*/ 4896 w 10039"/>
                    <a:gd name="connsiteY23" fmla="*/ 8136 h 10000"/>
                    <a:gd name="connsiteX24" fmla="*/ 4958 w 10039"/>
                    <a:gd name="connsiteY24" fmla="*/ 8418 h 10000"/>
                    <a:gd name="connsiteX25" fmla="*/ 4999 w 10039"/>
                    <a:gd name="connsiteY25" fmla="*/ 8676 h 10000"/>
                    <a:gd name="connsiteX26" fmla="*/ 5021 w 10039"/>
                    <a:gd name="connsiteY26" fmla="*/ 8911 h 10000"/>
                    <a:gd name="connsiteX27" fmla="*/ 5062 w 10039"/>
                    <a:gd name="connsiteY27" fmla="*/ 9110 h 10000"/>
                    <a:gd name="connsiteX28" fmla="*/ 5083 w 10039"/>
                    <a:gd name="connsiteY28" fmla="*/ 9285 h 10000"/>
                    <a:gd name="connsiteX29" fmla="*/ 5083 w 10039"/>
                    <a:gd name="connsiteY29" fmla="*/ 9414 h 10000"/>
                    <a:gd name="connsiteX30" fmla="*/ 5104 w 10039"/>
                    <a:gd name="connsiteY30" fmla="*/ 9497 h 10000"/>
                    <a:gd name="connsiteX31" fmla="*/ 5104 w 10039"/>
                    <a:gd name="connsiteY31" fmla="*/ 9531 h 10000"/>
                    <a:gd name="connsiteX32" fmla="*/ 5062 w 10039"/>
                    <a:gd name="connsiteY32" fmla="*/ 9531 h 10000"/>
                    <a:gd name="connsiteX33" fmla="*/ 4916 w 10039"/>
                    <a:gd name="connsiteY33" fmla="*/ 9555 h 10000"/>
                    <a:gd name="connsiteX34" fmla="*/ 4708 w 10039"/>
                    <a:gd name="connsiteY34" fmla="*/ 9578 h 10000"/>
                    <a:gd name="connsiteX35" fmla="*/ 4437 w 10039"/>
                    <a:gd name="connsiteY35" fmla="*/ 9625 h 10000"/>
                    <a:gd name="connsiteX36" fmla="*/ 4125 w 10039"/>
                    <a:gd name="connsiteY36" fmla="*/ 9660 h 10000"/>
                    <a:gd name="connsiteX37" fmla="*/ 3749 w 10039"/>
                    <a:gd name="connsiteY37" fmla="*/ 9719 h 10000"/>
                    <a:gd name="connsiteX38" fmla="*/ 3375 w 10039"/>
                    <a:gd name="connsiteY38" fmla="*/ 9765 h 10000"/>
                    <a:gd name="connsiteX39" fmla="*/ 2979 w 10039"/>
                    <a:gd name="connsiteY39" fmla="*/ 9812 h 10000"/>
                    <a:gd name="connsiteX40" fmla="*/ 2584 w 10039"/>
                    <a:gd name="connsiteY40" fmla="*/ 9870 h 10000"/>
                    <a:gd name="connsiteX41" fmla="*/ 2208 w 10039"/>
                    <a:gd name="connsiteY41" fmla="*/ 9906 h 10000"/>
                    <a:gd name="connsiteX42" fmla="*/ 1854 w 10039"/>
                    <a:gd name="connsiteY42" fmla="*/ 9953 h 10000"/>
                    <a:gd name="connsiteX43" fmla="*/ 1541 w 10039"/>
                    <a:gd name="connsiteY43" fmla="*/ 9975 h 10000"/>
                    <a:gd name="connsiteX44" fmla="*/ 1271 w 10039"/>
                    <a:gd name="connsiteY44" fmla="*/ 9989 h 10000"/>
                    <a:gd name="connsiteX45" fmla="*/ 1083 w 10039"/>
                    <a:gd name="connsiteY45" fmla="*/ 10000 h 10000"/>
                    <a:gd name="connsiteX46" fmla="*/ 1062 w 10039"/>
                    <a:gd name="connsiteY46" fmla="*/ 9975 h 10000"/>
                    <a:gd name="connsiteX47" fmla="*/ 1041 w 10039"/>
                    <a:gd name="connsiteY47" fmla="*/ 9896 h 10000"/>
                    <a:gd name="connsiteX48" fmla="*/ 938 w 10039"/>
                    <a:gd name="connsiteY48" fmla="*/ 9578 h 10000"/>
                    <a:gd name="connsiteX49" fmla="*/ 875 w 10039"/>
                    <a:gd name="connsiteY49" fmla="*/ 9355 h 10000"/>
                    <a:gd name="connsiteX50" fmla="*/ 791 w 10039"/>
                    <a:gd name="connsiteY50" fmla="*/ 9085 h 10000"/>
                    <a:gd name="connsiteX51" fmla="*/ 708 w 10039"/>
                    <a:gd name="connsiteY51" fmla="*/ 8781 h 10000"/>
                    <a:gd name="connsiteX52" fmla="*/ 625 w 10039"/>
                    <a:gd name="connsiteY52" fmla="*/ 8442 h 10000"/>
                    <a:gd name="connsiteX53" fmla="*/ 541 w 10039"/>
                    <a:gd name="connsiteY53" fmla="*/ 8078 h 10000"/>
                    <a:gd name="connsiteX54" fmla="*/ 438 w 10039"/>
                    <a:gd name="connsiteY54" fmla="*/ 7679 h 10000"/>
                    <a:gd name="connsiteX55" fmla="*/ 354 w 10039"/>
                    <a:gd name="connsiteY55" fmla="*/ 7257 h 10000"/>
                    <a:gd name="connsiteX56" fmla="*/ 271 w 10039"/>
                    <a:gd name="connsiteY56" fmla="*/ 6812 h 10000"/>
                    <a:gd name="connsiteX57" fmla="*/ 208 w 10039"/>
                    <a:gd name="connsiteY57" fmla="*/ 6353 h 10000"/>
                    <a:gd name="connsiteX58" fmla="*/ 146 w 10039"/>
                    <a:gd name="connsiteY58" fmla="*/ 5873 h 10000"/>
                    <a:gd name="connsiteX59" fmla="*/ 62 w 10039"/>
                    <a:gd name="connsiteY59" fmla="*/ 5380 h 10000"/>
                    <a:gd name="connsiteX60" fmla="*/ 0 w 10039"/>
                    <a:gd name="connsiteY60" fmla="*/ 4384 h 10000"/>
                    <a:gd name="connsiteX61" fmla="*/ 0 w 10039"/>
                    <a:gd name="connsiteY61" fmla="*/ 3740 h 10000"/>
                    <a:gd name="connsiteX62" fmla="*/ 0 w 10039"/>
                    <a:gd name="connsiteY62" fmla="*/ 3166 h 10000"/>
                    <a:gd name="connsiteX63" fmla="*/ 0 w 10039"/>
                    <a:gd name="connsiteY63" fmla="*/ 2648 h 10000"/>
                    <a:gd name="connsiteX64" fmla="*/ 21 w 10039"/>
                    <a:gd name="connsiteY64" fmla="*/ 2181 h 10000"/>
                    <a:gd name="connsiteX65" fmla="*/ 41 w 10039"/>
                    <a:gd name="connsiteY65" fmla="*/ 1771 h 10000"/>
                    <a:gd name="connsiteX66" fmla="*/ 62 w 10039"/>
                    <a:gd name="connsiteY66" fmla="*/ 1407 h 10000"/>
                    <a:gd name="connsiteX67" fmla="*/ 104 w 10039"/>
                    <a:gd name="connsiteY67" fmla="*/ 1090 h 10000"/>
                    <a:gd name="connsiteX68" fmla="*/ 146 w 10039"/>
                    <a:gd name="connsiteY68" fmla="*/ 833 h 10000"/>
                    <a:gd name="connsiteX69" fmla="*/ 167 w 10039"/>
                    <a:gd name="connsiteY69" fmla="*/ 622 h 10000"/>
                    <a:gd name="connsiteX70" fmla="*/ 208 w 10039"/>
                    <a:gd name="connsiteY70" fmla="*/ 457 h 10000"/>
                    <a:gd name="connsiteX71" fmla="*/ 229 w 10039"/>
                    <a:gd name="connsiteY71" fmla="*/ 340 h 10000"/>
                    <a:gd name="connsiteX72" fmla="*/ 250 w 10039"/>
                    <a:gd name="connsiteY72" fmla="*/ 282 h 10000"/>
                    <a:gd name="connsiteX73" fmla="*/ 250 w 10039"/>
                    <a:gd name="connsiteY73" fmla="*/ 247 h 10000"/>
                    <a:gd name="connsiteX74" fmla="*/ 2979 w 10039"/>
                    <a:gd name="connsiteY74" fmla="*/ 0 h 10000"/>
                    <a:gd name="connsiteX75" fmla="*/ 3020 w 10039"/>
                    <a:gd name="connsiteY75" fmla="*/ 23 h 10000"/>
                    <a:gd name="connsiteX76" fmla="*/ 3104 w 10039"/>
                    <a:gd name="connsiteY76" fmla="*/ 58 h 10000"/>
                    <a:gd name="connsiteX77" fmla="*/ 3250 w 10039"/>
                    <a:gd name="connsiteY77" fmla="*/ 129 h 10000"/>
                    <a:gd name="connsiteX78" fmla="*/ 3437 w 10039"/>
                    <a:gd name="connsiteY78" fmla="*/ 224 h 10000"/>
                    <a:gd name="connsiteX79" fmla="*/ 3687 w 10039"/>
                    <a:gd name="connsiteY79" fmla="*/ 340 h 10000"/>
                    <a:gd name="connsiteX80" fmla="*/ 3958 w 10039"/>
                    <a:gd name="connsiteY80" fmla="*/ 482 h 10000"/>
                    <a:gd name="connsiteX81" fmla="*/ 4229 w 10039"/>
                    <a:gd name="connsiteY81" fmla="*/ 634 h 10000"/>
                    <a:gd name="connsiteX82" fmla="*/ 4563 w 10039"/>
                    <a:gd name="connsiteY82" fmla="*/ 787 h 10000"/>
                    <a:gd name="connsiteX83" fmla="*/ 4875 w 10039"/>
                    <a:gd name="connsiteY83" fmla="*/ 973 h 10000"/>
                    <a:gd name="connsiteX84" fmla="*/ 5208 w 10039"/>
                    <a:gd name="connsiteY84" fmla="*/ 1161 h 10000"/>
                    <a:gd name="connsiteX85" fmla="*/ 5604 w 10039"/>
                    <a:gd name="connsiteY85" fmla="*/ 1278 h 10000"/>
                    <a:gd name="connsiteX0" fmla="*/ 5604 w 10044"/>
                    <a:gd name="connsiteY0" fmla="*/ 1278 h 10000"/>
                    <a:gd name="connsiteX1" fmla="*/ 10000 w 10044"/>
                    <a:gd name="connsiteY1" fmla="*/ 353 h 10000"/>
                    <a:gd name="connsiteX2" fmla="*/ 7660 w 10044"/>
                    <a:gd name="connsiteY2" fmla="*/ 4795 h 10000"/>
                    <a:gd name="connsiteX3" fmla="*/ 4292 w 10044"/>
                    <a:gd name="connsiteY3" fmla="*/ 4420 h 10000"/>
                    <a:gd name="connsiteX4" fmla="*/ 4146 w 10044"/>
                    <a:gd name="connsiteY4" fmla="*/ 4314 h 10000"/>
                    <a:gd name="connsiteX5" fmla="*/ 4042 w 10044"/>
                    <a:gd name="connsiteY5" fmla="*/ 4245 h 10000"/>
                    <a:gd name="connsiteX6" fmla="*/ 3999 w 10044"/>
                    <a:gd name="connsiteY6" fmla="*/ 4185 h 10000"/>
                    <a:gd name="connsiteX7" fmla="*/ 3999 w 10044"/>
                    <a:gd name="connsiteY7" fmla="*/ 4220 h 10000"/>
                    <a:gd name="connsiteX8" fmla="*/ 4020 w 10044"/>
                    <a:gd name="connsiteY8" fmla="*/ 4304 h 10000"/>
                    <a:gd name="connsiteX9" fmla="*/ 4042 w 10044"/>
                    <a:gd name="connsiteY9" fmla="*/ 4431 h 10000"/>
                    <a:gd name="connsiteX10" fmla="*/ 4083 w 10044"/>
                    <a:gd name="connsiteY10" fmla="*/ 4607 h 10000"/>
                    <a:gd name="connsiteX11" fmla="*/ 4146 w 10044"/>
                    <a:gd name="connsiteY11" fmla="*/ 4817 h 10000"/>
                    <a:gd name="connsiteX12" fmla="*/ 4208 w 10044"/>
                    <a:gd name="connsiteY12" fmla="*/ 5064 h 10000"/>
                    <a:gd name="connsiteX13" fmla="*/ 4271 w 10044"/>
                    <a:gd name="connsiteY13" fmla="*/ 5346 h 10000"/>
                    <a:gd name="connsiteX14" fmla="*/ 4354 w 10044"/>
                    <a:gd name="connsiteY14" fmla="*/ 5663 h 10000"/>
                    <a:gd name="connsiteX15" fmla="*/ 4416 w 10044"/>
                    <a:gd name="connsiteY15" fmla="*/ 5991 h 10000"/>
                    <a:gd name="connsiteX16" fmla="*/ 4499 w 10044"/>
                    <a:gd name="connsiteY16" fmla="*/ 6343 h 10000"/>
                    <a:gd name="connsiteX17" fmla="*/ 4604 w 10044"/>
                    <a:gd name="connsiteY17" fmla="*/ 6704 h 10000"/>
                    <a:gd name="connsiteX18" fmla="*/ 4666 w 10044"/>
                    <a:gd name="connsiteY18" fmla="*/ 6986 h 10000"/>
                    <a:gd name="connsiteX19" fmla="*/ 4749 w 10044"/>
                    <a:gd name="connsiteY19" fmla="*/ 7268 h 10000"/>
                    <a:gd name="connsiteX20" fmla="*/ 4813 w 10044"/>
                    <a:gd name="connsiteY20" fmla="*/ 7562 h 10000"/>
                    <a:gd name="connsiteX21" fmla="*/ 4854 w 10044"/>
                    <a:gd name="connsiteY21" fmla="*/ 7854 h 10000"/>
                    <a:gd name="connsiteX22" fmla="*/ 4896 w 10044"/>
                    <a:gd name="connsiteY22" fmla="*/ 8136 h 10000"/>
                    <a:gd name="connsiteX23" fmla="*/ 4958 w 10044"/>
                    <a:gd name="connsiteY23" fmla="*/ 8418 h 10000"/>
                    <a:gd name="connsiteX24" fmla="*/ 4999 w 10044"/>
                    <a:gd name="connsiteY24" fmla="*/ 8676 h 10000"/>
                    <a:gd name="connsiteX25" fmla="*/ 5021 w 10044"/>
                    <a:gd name="connsiteY25" fmla="*/ 8911 h 10000"/>
                    <a:gd name="connsiteX26" fmla="*/ 5062 w 10044"/>
                    <a:gd name="connsiteY26" fmla="*/ 9110 h 10000"/>
                    <a:gd name="connsiteX27" fmla="*/ 5083 w 10044"/>
                    <a:gd name="connsiteY27" fmla="*/ 9285 h 10000"/>
                    <a:gd name="connsiteX28" fmla="*/ 5083 w 10044"/>
                    <a:gd name="connsiteY28" fmla="*/ 9414 h 10000"/>
                    <a:gd name="connsiteX29" fmla="*/ 5104 w 10044"/>
                    <a:gd name="connsiteY29" fmla="*/ 9497 h 10000"/>
                    <a:gd name="connsiteX30" fmla="*/ 5104 w 10044"/>
                    <a:gd name="connsiteY30" fmla="*/ 9531 h 10000"/>
                    <a:gd name="connsiteX31" fmla="*/ 5062 w 10044"/>
                    <a:gd name="connsiteY31" fmla="*/ 9531 h 10000"/>
                    <a:gd name="connsiteX32" fmla="*/ 4916 w 10044"/>
                    <a:gd name="connsiteY32" fmla="*/ 9555 h 10000"/>
                    <a:gd name="connsiteX33" fmla="*/ 4708 w 10044"/>
                    <a:gd name="connsiteY33" fmla="*/ 9578 h 10000"/>
                    <a:gd name="connsiteX34" fmla="*/ 4437 w 10044"/>
                    <a:gd name="connsiteY34" fmla="*/ 9625 h 10000"/>
                    <a:gd name="connsiteX35" fmla="*/ 4125 w 10044"/>
                    <a:gd name="connsiteY35" fmla="*/ 9660 h 10000"/>
                    <a:gd name="connsiteX36" fmla="*/ 3749 w 10044"/>
                    <a:gd name="connsiteY36" fmla="*/ 9719 h 10000"/>
                    <a:gd name="connsiteX37" fmla="*/ 3375 w 10044"/>
                    <a:gd name="connsiteY37" fmla="*/ 9765 h 10000"/>
                    <a:gd name="connsiteX38" fmla="*/ 2979 w 10044"/>
                    <a:gd name="connsiteY38" fmla="*/ 9812 h 10000"/>
                    <a:gd name="connsiteX39" fmla="*/ 2584 w 10044"/>
                    <a:gd name="connsiteY39" fmla="*/ 9870 h 10000"/>
                    <a:gd name="connsiteX40" fmla="*/ 2208 w 10044"/>
                    <a:gd name="connsiteY40" fmla="*/ 9906 h 10000"/>
                    <a:gd name="connsiteX41" fmla="*/ 1854 w 10044"/>
                    <a:gd name="connsiteY41" fmla="*/ 9953 h 10000"/>
                    <a:gd name="connsiteX42" fmla="*/ 1541 w 10044"/>
                    <a:gd name="connsiteY42" fmla="*/ 9975 h 10000"/>
                    <a:gd name="connsiteX43" fmla="*/ 1271 w 10044"/>
                    <a:gd name="connsiteY43" fmla="*/ 9989 h 10000"/>
                    <a:gd name="connsiteX44" fmla="*/ 1083 w 10044"/>
                    <a:gd name="connsiteY44" fmla="*/ 10000 h 10000"/>
                    <a:gd name="connsiteX45" fmla="*/ 1062 w 10044"/>
                    <a:gd name="connsiteY45" fmla="*/ 9975 h 10000"/>
                    <a:gd name="connsiteX46" fmla="*/ 1041 w 10044"/>
                    <a:gd name="connsiteY46" fmla="*/ 9896 h 10000"/>
                    <a:gd name="connsiteX47" fmla="*/ 938 w 10044"/>
                    <a:gd name="connsiteY47" fmla="*/ 9578 h 10000"/>
                    <a:gd name="connsiteX48" fmla="*/ 875 w 10044"/>
                    <a:gd name="connsiteY48" fmla="*/ 9355 h 10000"/>
                    <a:gd name="connsiteX49" fmla="*/ 791 w 10044"/>
                    <a:gd name="connsiteY49" fmla="*/ 9085 h 10000"/>
                    <a:gd name="connsiteX50" fmla="*/ 708 w 10044"/>
                    <a:gd name="connsiteY50" fmla="*/ 8781 h 10000"/>
                    <a:gd name="connsiteX51" fmla="*/ 625 w 10044"/>
                    <a:gd name="connsiteY51" fmla="*/ 8442 h 10000"/>
                    <a:gd name="connsiteX52" fmla="*/ 541 w 10044"/>
                    <a:gd name="connsiteY52" fmla="*/ 8078 h 10000"/>
                    <a:gd name="connsiteX53" fmla="*/ 438 w 10044"/>
                    <a:gd name="connsiteY53" fmla="*/ 7679 h 10000"/>
                    <a:gd name="connsiteX54" fmla="*/ 354 w 10044"/>
                    <a:gd name="connsiteY54" fmla="*/ 7257 h 10000"/>
                    <a:gd name="connsiteX55" fmla="*/ 271 w 10044"/>
                    <a:gd name="connsiteY55" fmla="*/ 6812 h 10000"/>
                    <a:gd name="connsiteX56" fmla="*/ 208 w 10044"/>
                    <a:gd name="connsiteY56" fmla="*/ 6353 h 10000"/>
                    <a:gd name="connsiteX57" fmla="*/ 146 w 10044"/>
                    <a:gd name="connsiteY57" fmla="*/ 5873 h 10000"/>
                    <a:gd name="connsiteX58" fmla="*/ 62 w 10044"/>
                    <a:gd name="connsiteY58" fmla="*/ 5380 h 10000"/>
                    <a:gd name="connsiteX59" fmla="*/ 0 w 10044"/>
                    <a:gd name="connsiteY59" fmla="*/ 4384 h 10000"/>
                    <a:gd name="connsiteX60" fmla="*/ 0 w 10044"/>
                    <a:gd name="connsiteY60" fmla="*/ 3740 h 10000"/>
                    <a:gd name="connsiteX61" fmla="*/ 0 w 10044"/>
                    <a:gd name="connsiteY61" fmla="*/ 3166 h 10000"/>
                    <a:gd name="connsiteX62" fmla="*/ 0 w 10044"/>
                    <a:gd name="connsiteY62" fmla="*/ 2648 h 10000"/>
                    <a:gd name="connsiteX63" fmla="*/ 21 w 10044"/>
                    <a:gd name="connsiteY63" fmla="*/ 2181 h 10000"/>
                    <a:gd name="connsiteX64" fmla="*/ 41 w 10044"/>
                    <a:gd name="connsiteY64" fmla="*/ 1771 h 10000"/>
                    <a:gd name="connsiteX65" fmla="*/ 62 w 10044"/>
                    <a:gd name="connsiteY65" fmla="*/ 1407 h 10000"/>
                    <a:gd name="connsiteX66" fmla="*/ 104 w 10044"/>
                    <a:gd name="connsiteY66" fmla="*/ 1090 h 10000"/>
                    <a:gd name="connsiteX67" fmla="*/ 146 w 10044"/>
                    <a:gd name="connsiteY67" fmla="*/ 833 h 10000"/>
                    <a:gd name="connsiteX68" fmla="*/ 167 w 10044"/>
                    <a:gd name="connsiteY68" fmla="*/ 622 h 10000"/>
                    <a:gd name="connsiteX69" fmla="*/ 208 w 10044"/>
                    <a:gd name="connsiteY69" fmla="*/ 457 h 10000"/>
                    <a:gd name="connsiteX70" fmla="*/ 229 w 10044"/>
                    <a:gd name="connsiteY70" fmla="*/ 340 h 10000"/>
                    <a:gd name="connsiteX71" fmla="*/ 250 w 10044"/>
                    <a:gd name="connsiteY71" fmla="*/ 282 h 10000"/>
                    <a:gd name="connsiteX72" fmla="*/ 250 w 10044"/>
                    <a:gd name="connsiteY72" fmla="*/ 247 h 10000"/>
                    <a:gd name="connsiteX73" fmla="*/ 2979 w 10044"/>
                    <a:gd name="connsiteY73" fmla="*/ 0 h 10000"/>
                    <a:gd name="connsiteX74" fmla="*/ 3020 w 10044"/>
                    <a:gd name="connsiteY74" fmla="*/ 23 h 10000"/>
                    <a:gd name="connsiteX75" fmla="*/ 3104 w 10044"/>
                    <a:gd name="connsiteY75" fmla="*/ 58 h 10000"/>
                    <a:gd name="connsiteX76" fmla="*/ 3250 w 10044"/>
                    <a:gd name="connsiteY76" fmla="*/ 129 h 10000"/>
                    <a:gd name="connsiteX77" fmla="*/ 3437 w 10044"/>
                    <a:gd name="connsiteY77" fmla="*/ 224 h 10000"/>
                    <a:gd name="connsiteX78" fmla="*/ 3687 w 10044"/>
                    <a:gd name="connsiteY78" fmla="*/ 340 h 10000"/>
                    <a:gd name="connsiteX79" fmla="*/ 3958 w 10044"/>
                    <a:gd name="connsiteY79" fmla="*/ 482 h 10000"/>
                    <a:gd name="connsiteX80" fmla="*/ 4229 w 10044"/>
                    <a:gd name="connsiteY80" fmla="*/ 634 h 10000"/>
                    <a:gd name="connsiteX81" fmla="*/ 4563 w 10044"/>
                    <a:gd name="connsiteY81" fmla="*/ 787 h 10000"/>
                    <a:gd name="connsiteX82" fmla="*/ 4875 w 10044"/>
                    <a:gd name="connsiteY82" fmla="*/ 973 h 10000"/>
                    <a:gd name="connsiteX83" fmla="*/ 5208 w 10044"/>
                    <a:gd name="connsiteY83" fmla="*/ 1161 h 10000"/>
                    <a:gd name="connsiteX84" fmla="*/ 5604 w 10044"/>
                    <a:gd name="connsiteY84" fmla="*/ 1278 h 10000"/>
                    <a:gd name="connsiteX0" fmla="*/ 5604 w 10008"/>
                    <a:gd name="connsiteY0" fmla="*/ 1278 h 10000"/>
                    <a:gd name="connsiteX1" fmla="*/ 10000 w 10008"/>
                    <a:gd name="connsiteY1" fmla="*/ 353 h 10000"/>
                    <a:gd name="connsiteX2" fmla="*/ 4292 w 10008"/>
                    <a:gd name="connsiteY2" fmla="*/ 4420 h 10000"/>
                    <a:gd name="connsiteX3" fmla="*/ 4146 w 10008"/>
                    <a:gd name="connsiteY3" fmla="*/ 4314 h 10000"/>
                    <a:gd name="connsiteX4" fmla="*/ 4042 w 10008"/>
                    <a:gd name="connsiteY4" fmla="*/ 4245 h 10000"/>
                    <a:gd name="connsiteX5" fmla="*/ 3999 w 10008"/>
                    <a:gd name="connsiteY5" fmla="*/ 4185 h 10000"/>
                    <a:gd name="connsiteX6" fmla="*/ 3999 w 10008"/>
                    <a:gd name="connsiteY6" fmla="*/ 4220 h 10000"/>
                    <a:gd name="connsiteX7" fmla="*/ 4020 w 10008"/>
                    <a:gd name="connsiteY7" fmla="*/ 4304 h 10000"/>
                    <a:gd name="connsiteX8" fmla="*/ 4042 w 10008"/>
                    <a:gd name="connsiteY8" fmla="*/ 4431 h 10000"/>
                    <a:gd name="connsiteX9" fmla="*/ 4083 w 10008"/>
                    <a:gd name="connsiteY9" fmla="*/ 4607 h 10000"/>
                    <a:gd name="connsiteX10" fmla="*/ 4146 w 10008"/>
                    <a:gd name="connsiteY10" fmla="*/ 4817 h 10000"/>
                    <a:gd name="connsiteX11" fmla="*/ 4208 w 10008"/>
                    <a:gd name="connsiteY11" fmla="*/ 5064 h 10000"/>
                    <a:gd name="connsiteX12" fmla="*/ 4271 w 10008"/>
                    <a:gd name="connsiteY12" fmla="*/ 5346 h 10000"/>
                    <a:gd name="connsiteX13" fmla="*/ 4354 w 10008"/>
                    <a:gd name="connsiteY13" fmla="*/ 5663 h 10000"/>
                    <a:gd name="connsiteX14" fmla="*/ 4416 w 10008"/>
                    <a:gd name="connsiteY14" fmla="*/ 5991 h 10000"/>
                    <a:gd name="connsiteX15" fmla="*/ 4499 w 10008"/>
                    <a:gd name="connsiteY15" fmla="*/ 6343 h 10000"/>
                    <a:gd name="connsiteX16" fmla="*/ 4604 w 10008"/>
                    <a:gd name="connsiteY16" fmla="*/ 6704 h 10000"/>
                    <a:gd name="connsiteX17" fmla="*/ 4666 w 10008"/>
                    <a:gd name="connsiteY17" fmla="*/ 6986 h 10000"/>
                    <a:gd name="connsiteX18" fmla="*/ 4749 w 10008"/>
                    <a:gd name="connsiteY18" fmla="*/ 7268 h 10000"/>
                    <a:gd name="connsiteX19" fmla="*/ 4813 w 10008"/>
                    <a:gd name="connsiteY19" fmla="*/ 7562 h 10000"/>
                    <a:gd name="connsiteX20" fmla="*/ 4854 w 10008"/>
                    <a:gd name="connsiteY20" fmla="*/ 7854 h 10000"/>
                    <a:gd name="connsiteX21" fmla="*/ 4896 w 10008"/>
                    <a:gd name="connsiteY21" fmla="*/ 8136 h 10000"/>
                    <a:gd name="connsiteX22" fmla="*/ 4958 w 10008"/>
                    <a:gd name="connsiteY22" fmla="*/ 8418 h 10000"/>
                    <a:gd name="connsiteX23" fmla="*/ 4999 w 10008"/>
                    <a:gd name="connsiteY23" fmla="*/ 8676 h 10000"/>
                    <a:gd name="connsiteX24" fmla="*/ 5021 w 10008"/>
                    <a:gd name="connsiteY24" fmla="*/ 8911 h 10000"/>
                    <a:gd name="connsiteX25" fmla="*/ 5062 w 10008"/>
                    <a:gd name="connsiteY25" fmla="*/ 9110 h 10000"/>
                    <a:gd name="connsiteX26" fmla="*/ 5083 w 10008"/>
                    <a:gd name="connsiteY26" fmla="*/ 9285 h 10000"/>
                    <a:gd name="connsiteX27" fmla="*/ 5083 w 10008"/>
                    <a:gd name="connsiteY27" fmla="*/ 9414 h 10000"/>
                    <a:gd name="connsiteX28" fmla="*/ 5104 w 10008"/>
                    <a:gd name="connsiteY28" fmla="*/ 9497 h 10000"/>
                    <a:gd name="connsiteX29" fmla="*/ 5104 w 10008"/>
                    <a:gd name="connsiteY29" fmla="*/ 9531 h 10000"/>
                    <a:gd name="connsiteX30" fmla="*/ 5062 w 10008"/>
                    <a:gd name="connsiteY30" fmla="*/ 9531 h 10000"/>
                    <a:gd name="connsiteX31" fmla="*/ 4916 w 10008"/>
                    <a:gd name="connsiteY31" fmla="*/ 9555 h 10000"/>
                    <a:gd name="connsiteX32" fmla="*/ 4708 w 10008"/>
                    <a:gd name="connsiteY32" fmla="*/ 9578 h 10000"/>
                    <a:gd name="connsiteX33" fmla="*/ 4437 w 10008"/>
                    <a:gd name="connsiteY33" fmla="*/ 9625 h 10000"/>
                    <a:gd name="connsiteX34" fmla="*/ 4125 w 10008"/>
                    <a:gd name="connsiteY34" fmla="*/ 9660 h 10000"/>
                    <a:gd name="connsiteX35" fmla="*/ 3749 w 10008"/>
                    <a:gd name="connsiteY35" fmla="*/ 9719 h 10000"/>
                    <a:gd name="connsiteX36" fmla="*/ 3375 w 10008"/>
                    <a:gd name="connsiteY36" fmla="*/ 9765 h 10000"/>
                    <a:gd name="connsiteX37" fmla="*/ 2979 w 10008"/>
                    <a:gd name="connsiteY37" fmla="*/ 9812 h 10000"/>
                    <a:gd name="connsiteX38" fmla="*/ 2584 w 10008"/>
                    <a:gd name="connsiteY38" fmla="*/ 9870 h 10000"/>
                    <a:gd name="connsiteX39" fmla="*/ 2208 w 10008"/>
                    <a:gd name="connsiteY39" fmla="*/ 9906 h 10000"/>
                    <a:gd name="connsiteX40" fmla="*/ 1854 w 10008"/>
                    <a:gd name="connsiteY40" fmla="*/ 9953 h 10000"/>
                    <a:gd name="connsiteX41" fmla="*/ 1541 w 10008"/>
                    <a:gd name="connsiteY41" fmla="*/ 9975 h 10000"/>
                    <a:gd name="connsiteX42" fmla="*/ 1271 w 10008"/>
                    <a:gd name="connsiteY42" fmla="*/ 9989 h 10000"/>
                    <a:gd name="connsiteX43" fmla="*/ 1083 w 10008"/>
                    <a:gd name="connsiteY43" fmla="*/ 10000 h 10000"/>
                    <a:gd name="connsiteX44" fmla="*/ 1062 w 10008"/>
                    <a:gd name="connsiteY44" fmla="*/ 9975 h 10000"/>
                    <a:gd name="connsiteX45" fmla="*/ 1041 w 10008"/>
                    <a:gd name="connsiteY45" fmla="*/ 9896 h 10000"/>
                    <a:gd name="connsiteX46" fmla="*/ 938 w 10008"/>
                    <a:gd name="connsiteY46" fmla="*/ 9578 h 10000"/>
                    <a:gd name="connsiteX47" fmla="*/ 875 w 10008"/>
                    <a:gd name="connsiteY47" fmla="*/ 9355 h 10000"/>
                    <a:gd name="connsiteX48" fmla="*/ 791 w 10008"/>
                    <a:gd name="connsiteY48" fmla="*/ 9085 h 10000"/>
                    <a:gd name="connsiteX49" fmla="*/ 708 w 10008"/>
                    <a:gd name="connsiteY49" fmla="*/ 8781 h 10000"/>
                    <a:gd name="connsiteX50" fmla="*/ 625 w 10008"/>
                    <a:gd name="connsiteY50" fmla="*/ 8442 h 10000"/>
                    <a:gd name="connsiteX51" fmla="*/ 541 w 10008"/>
                    <a:gd name="connsiteY51" fmla="*/ 8078 h 10000"/>
                    <a:gd name="connsiteX52" fmla="*/ 438 w 10008"/>
                    <a:gd name="connsiteY52" fmla="*/ 7679 h 10000"/>
                    <a:gd name="connsiteX53" fmla="*/ 354 w 10008"/>
                    <a:gd name="connsiteY53" fmla="*/ 7257 h 10000"/>
                    <a:gd name="connsiteX54" fmla="*/ 271 w 10008"/>
                    <a:gd name="connsiteY54" fmla="*/ 6812 h 10000"/>
                    <a:gd name="connsiteX55" fmla="*/ 208 w 10008"/>
                    <a:gd name="connsiteY55" fmla="*/ 6353 h 10000"/>
                    <a:gd name="connsiteX56" fmla="*/ 146 w 10008"/>
                    <a:gd name="connsiteY56" fmla="*/ 5873 h 10000"/>
                    <a:gd name="connsiteX57" fmla="*/ 62 w 10008"/>
                    <a:gd name="connsiteY57" fmla="*/ 5380 h 10000"/>
                    <a:gd name="connsiteX58" fmla="*/ 0 w 10008"/>
                    <a:gd name="connsiteY58" fmla="*/ 4384 h 10000"/>
                    <a:gd name="connsiteX59" fmla="*/ 0 w 10008"/>
                    <a:gd name="connsiteY59" fmla="*/ 3740 h 10000"/>
                    <a:gd name="connsiteX60" fmla="*/ 0 w 10008"/>
                    <a:gd name="connsiteY60" fmla="*/ 3166 h 10000"/>
                    <a:gd name="connsiteX61" fmla="*/ 0 w 10008"/>
                    <a:gd name="connsiteY61" fmla="*/ 2648 h 10000"/>
                    <a:gd name="connsiteX62" fmla="*/ 21 w 10008"/>
                    <a:gd name="connsiteY62" fmla="*/ 2181 h 10000"/>
                    <a:gd name="connsiteX63" fmla="*/ 41 w 10008"/>
                    <a:gd name="connsiteY63" fmla="*/ 1771 h 10000"/>
                    <a:gd name="connsiteX64" fmla="*/ 62 w 10008"/>
                    <a:gd name="connsiteY64" fmla="*/ 1407 h 10000"/>
                    <a:gd name="connsiteX65" fmla="*/ 104 w 10008"/>
                    <a:gd name="connsiteY65" fmla="*/ 1090 h 10000"/>
                    <a:gd name="connsiteX66" fmla="*/ 146 w 10008"/>
                    <a:gd name="connsiteY66" fmla="*/ 833 h 10000"/>
                    <a:gd name="connsiteX67" fmla="*/ 167 w 10008"/>
                    <a:gd name="connsiteY67" fmla="*/ 622 h 10000"/>
                    <a:gd name="connsiteX68" fmla="*/ 208 w 10008"/>
                    <a:gd name="connsiteY68" fmla="*/ 457 h 10000"/>
                    <a:gd name="connsiteX69" fmla="*/ 229 w 10008"/>
                    <a:gd name="connsiteY69" fmla="*/ 340 h 10000"/>
                    <a:gd name="connsiteX70" fmla="*/ 250 w 10008"/>
                    <a:gd name="connsiteY70" fmla="*/ 282 h 10000"/>
                    <a:gd name="connsiteX71" fmla="*/ 250 w 10008"/>
                    <a:gd name="connsiteY71" fmla="*/ 247 h 10000"/>
                    <a:gd name="connsiteX72" fmla="*/ 2979 w 10008"/>
                    <a:gd name="connsiteY72" fmla="*/ 0 h 10000"/>
                    <a:gd name="connsiteX73" fmla="*/ 3020 w 10008"/>
                    <a:gd name="connsiteY73" fmla="*/ 23 h 10000"/>
                    <a:gd name="connsiteX74" fmla="*/ 3104 w 10008"/>
                    <a:gd name="connsiteY74" fmla="*/ 58 h 10000"/>
                    <a:gd name="connsiteX75" fmla="*/ 3250 w 10008"/>
                    <a:gd name="connsiteY75" fmla="*/ 129 h 10000"/>
                    <a:gd name="connsiteX76" fmla="*/ 3437 w 10008"/>
                    <a:gd name="connsiteY76" fmla="*/ 224 h 10000"/>
                    <a:gd name="connsiteX77" fmla="*/ 3687 w 10008"/>
                    <a:gd name="connsiteY77" fmla="*/ 340 h 10000"/>
                    <a:gd name="connsiteX78" fmla="*/ 3958 w 10008"/>
                    <a:gd name="connsiteY78" fmla="*/ 482 h 10000"/>
                    <a:gd name="connsiteX79" fmla="*/ 4229 w 10008"/>
                    <a:gd name="connsiteY79" fmla="*/ 634 h 10000"/>
                    <a:gd name="connsiteX80" fmla="*/ 4563 w 10008"/>
                    <a:gd name="connsiteY80" fmla="*/ 787 h 10000"/>
                    <a:gd name="connsiteX81" fmla="*/ 4875 w 10008"/>
                    <a:gd name="connsiteY81" fmla="*/ 973 h 10000"/>
                    <a:gd name="connsiteX82" fmla="*/ 5208 w 10008"/>
                    <a:gd name="connsiteY82" fmla="*/ 1161 h 10000"/>
                    <a:gd name="connsiteX83" fmla="*/ 5604 w 10008"/>
                    <a:gd name="connsiteY83" fmla="*/ 1278 h 10000"/>
                    <a:gd name="connsiteX0" fmla="*/ 5604 w 5604"/>
                    <a:gd name="connsiteY0" fmla="*/ 1278 h 10000"/>
                    <a:gd name="connsiteX1" fmla="*/ 4292 w 5604"/>
                    <a:gd name="connsiteY1" fmla="*/ 4420 h 10000"/>
                    <a:gd name="connsiteX2" fmla="*/ 4146 w 5604"/>
                    <a:gd name="connsiteY2" fmla="*/ 4314 h 10000"/>
                    <a:gd name="connsiteX3" fmla="*/ 4042 w 5604"/>
                    <a:gd name="connsiteY3" fmla="*/ 4245 h 10000"/>
                    <a:gd name="connsiteX4" fmla="*/ 3999 w 5604"/>
                    <a:gd name="connsiteY4" fmla="*/ 4185 h 10000"/>
                    <a:gd name="connsiteX5" fmla="*/ 3999 w 5604"/>
                    <a:gd name="connsiteY5" fmla="*/ 4220 h 10000"/>
                    <a:gd name="connsiteX6" fmla="*/ 4020 w 5604"/>
                    <a:gd name="connsiteY6" fmla="*/ 4304 h 10000"/>
                    <a:gd name="connsiteX7" fmla="*/ 4042 w 5604"/>
                    <a:gd name="connsiteY7" fmla="*/ 4431 h 10000"/>
                    <a:gd name="connsiteX8" fmla="*/ 4083 w 5604"/>
                    <a:gd name="connsiteY8" fmla="*/ 4607 h 10000"/>
                    <a:gd name="connsiteX9" fmla="*/ 4146 w 5604"/>
                    <a:gd name="connsiteY9" fmla="*/ 4817 h 10000"/>
                    <a:gd name="connsiteX10" fmla="*/ 4208 w 5604"/>
                    <a:gd name="connsiteY10" fmla="*/ 5064 h 10000"/>
                    <a:gd name="connsiteX11" fmla="*/ 4271 w 5604"/>
                    <a:gd name="connsiteY11" fmla="*/ 5346 h 10000"/>
                    <a:gd name="connsiteX12" fmla="*/ 4354 w 5604"/>
                    <a:gd name="connsiteY12" fmla="*/ 5663 h 10000"/>
                    <a:gd name="connsiteX13" fmla="*/ 4416 w 5604"/>
                    <a:gd name="connsiteY13" fmla="*/ 5991 h 10000"/>
                    <a:gd name="connsiteX14" fmla="*/ 4499 w 5604"/>
                    <a:gd name="connsiteY14" fmla="*/ 6343 h 10000"/>
                    <a:gd name="connsiteX15" fmla="*/ 4604 w 5604"/>
                    <a:gd name="connsiteY15" fmla="*/ 6704 h 10000"/>
                    <a:gd name="connsiteX16" fmla="*/ 4666 w 5604"/>
                    <a:gd name="connsiteY16" fmla="*/ 6986 h 10000"/>
                    <a:gd name="connsiteX17" fmla="*/ 4749 w 5604"/>
                    <a:gd name="connsiteY17" fmla="*/ 7268 h 10000"/>
                    <a:gd name="connsiteX18" fmla="*/ 4813 w 5604"/>
                    <a:gd name="connsiteY18" fmla="*/ 7562 h 10000"/>
                    <a:gd name="connsiteX19" fmla="*/ 4854 w 5604"/>
                    <a:gd name="connsiteY19" fmla="*/ 7854 h 10000"/>
                    <a:gd name="connsiteX20" fmla="*/ 4896 w 5604"/>
                    <a:gd name="connsiteY20" fmla="*/ 8136 h 10000"/>
                    <a:gd name="connsiteX21" fmla="*/ 4958 w 5604"/>
                    <a:gd name="connsiteY21" fmla="*/ 8418 h 10000"/>
                    <a:gd name="connsiteX22" fmla="*/ 4999 w 5604"/>
                    <a:gd name="connsiteY22" fmla="*/ 8676 h 10000"/>
                    <a:gd name="connsiteX23" fmla="*/ 5021 w 5604"/>
                    <a:gd name="connsiteY23" fmla="*/ 8911 h 10000"/>
                    <a:gd name="connsiteX24" fmla="*/ 5062 w 5604"/>
                    <a:gd name="connsiteY24" fmla="*/ 9110 h 10000"/>
                    <a:gd name="connsiteX25" fmla="*/ 5083 w 5604"/>
                    <a:gd name="connsiteY25" fmla="*/ 9285 h 10000"/>
                    <a:gd name="connsiteX26" fmla="*/ 5083 w 5604"/>
                    <a:gd name="connsiteY26" fmla="*/ 9414 h 10000"/>
                    <a:gd name="connsiteX27" fmla="*/ 5104 w 5604"/>
                    <a:gd name="connsiteY27" fmla="*/ 9497 h 10000"/>
                    <a:gd name="connsiteX28" fmla="*/ 5104 w 5604"/>
                    <a:gd name="connsiteY28" fmla="*/ 9531 h 10000"/>
                    <a:gd name="connsiteX29" fmla="*/ 5062 w 5604"/>
                    <a:gd name="connsiteY29" fmla="*/ 9531 h 10000"/>
                    <a:gd name="connsiteX30" fmla="*/ 4916 w 5604"/>
                    <a:gd name="connsiteY30" fmla="*/ 9555 h 10000"/>
                    <a:gd name="connsiteX31" fmla="*/ 4708 w 5604"/>
                    <a:gd name="connsiteY31" fmla="*/ 9578 h 10000"/>
                    <a:gd name="connsiteX32" fmla="*/ 4437 w 5604"/>
                    <a:gd name="connsiteY32" fmla="*/ 9625 h 10000"/>
                    <a:gd name="connsiteX33" fmla="*/ 4125 w 5604"/>
                    <a:gd name="connsiteY33" fmla="*/ 9660 h 10000"/>
                    <a:gd name="connsiteX34" fmla="*/ 3749 w 5604"/>
                    <a:gd name="connsiteY34" fmla="*/ 9719 h 10000"/>
                    <a:gd name="connsiteX35" fmla="*/ 3375 w 5604"/>
                    <a:gd name="connsiteY35" fmla="*/ 9765 h 10000"/>
                    <a:gd name="connsiteX36" fmla="*/ 2979 w 5604"/>
                    <a:gd name="connsiteY36" fmla="*/ 9812 h 10000"/>
                    <a:gd name="connsiteX37" fmla="*/ 2584 w 5604"/>
                    <a:gd name="connsiteY37" fmla="*/ 9870 h 10000"/>
                    <a:gd name="connsiteX38" fmla="*/ 2208 w 5604"/>
                    <a:gd name="connsiteY38" fmla="*/ 9906 h 10000"/>
                    <a:gd name="connsiteX39" fmla="*/ 1854 w 5604"/>
                    <a:gd name="connsiteY39" fmla="*/ 9953 h 10000"/>
                    <a:gd name="connsiteX40" fmla="*/ 1541 w 5604"/>
                    <a:gd name="connsiteY40" fmla="*/ 9975 h 10000"/>
                    <a:gd name="connsiteX41" fmla="*/ 1271 w 5604"/>
                    <a:gd name="connsiteY41" fmla="*/ 9989 h 10000"/>
                    <a:gd name="connsiteX42" fmla="*/ 1083 w 5604"/>
                    <a:gd name="connsiteY42" fmla="*/ 10000 h 10000"/>
                    <a:gd name="connsiteX43" fmla="*/ 1062 w 5604"/>
                    <a:gd name="connsiteY43" fmla="*/ 9975 h 10000"/>
                    <a:gd name="connsiteX44" fmla="*/ 1041 w 5604"/>
                    <a:gd name="connsiteY44" fmla="*/ 9896 h 10000"/>
                    <a:gd name="connsiteX45" fmla="*/ 938 w 5604"/>
                    <a:gd name="connsiteY45" fmla="*/ 9578 h 10000"/>
                    <a:gd name="connsiteX46" fmla="*/ 875 w 5604"/>
                    <a:gd name="connsiteY46" fmla="*/ 9355 h 10000"/>
                    <a:gd name="connsiteX47" fmla="*/ 791 w 5604"/>
                    <a:gd name="connsiteY47" fmla="*/ 9085 h 10000"/>
                    <a:gd name="connsiteX48" fmla="*/ 708 w 5604"/>
                    <a:gd name="connsiteY48" fmla="*/ 8781 h 10000"/>
                    <a:gd name="connsiteX49" fmla="*/ 625 w 5604"/>
                    <a:gd name="connsiteY49" fmla="*/ 8442 h 10000"/>
                    <a:gd name="connsiteX50" fmla="*/ 541 w 5604"/>
                    <a:gd name="connsiteY50" fmla="*/ 8078 h 10000"/>
                    <a:gd name="connsiteX51" fmla="*/ 438 w 5604"/>
                    <a:gd name="connsiteY51" fmla="*/ 7679 h 10000"/>
                    <a:gd name="connsiteX52" fmla="*/ 354 w 5604"/>
                    <a:gd name="connsiteY52" fmla="*/ 7257 h 10000"/>
                    <a:gd name="connsiteX53" fmla="*/ 271 w 5604"/>
                    <a:gd name="connsiteY53" fmla="*/ 6812 h 10000"/>
                    <a:gd name="connsiteX54" fmla="*/ 208 w 5604"/>
                    <a:gd name="connsiteY54" fmla="*/ 6353 h 10000"/>
                    <a:gd name="connsiteX55" fmla="*/ 146 w 5604"/>
                    <a:gd name="connsiteY55" fmla="*/ 5873 h 10000"/>
                    <a:gd name="connsiteX56" fmla="*/ 62 w 5604"/>
                    <a:gd name="connsiteY56" fmla="*/ 5380 h 10000"/>
                    <a:gd name="connsiteX57" fmla="*/ 0 w 5604"/>
                    <a:gd name="connsiteY57" fmla="*/ 4384 h 10000"/>
                    <a:gd name="connsiteX58" fmla="*/ 0 w 5604"/>
                    <a:gd name="connsiteY58" fmla="*/ 3740 h 10000"/>
                    <a:gd name="connsiteX59" fmla="*/ 0 w 5604"/>
                    <a:gd name="connsiteY59" fmla="*/ 3166 h 10000"/>
                    <a:gd name="connsiteX60" fmla="*/ 0 w 5604"/>
                    <a:gd name="connsiteY60" fmla="*/ 2648 h 10000"/>
                    <a:gd name="connsiteX61" fmla="*/ 21 w 5604"/>
                    <a:gd name="connsiteY61" fmla="*/ 2181 h 10000"/>
                    <a:gd name="connsiteX62" fmla="*/ 41 w 5604"/>
                    <a:gd name="connsiteY62" fmla="*/ 1771 h 10000"/>
                    <a:gd name="connsiteX63" fmla="*/ 62 w 5604"/>
                    <a:gd name="connsiteY63" fmla="*/ 1407 h 10000"/>
                    <a:gd name="connsiteX64" fmla="*/ 104 w 5604"/>
                    <a:gd name="connsiteY64" fmla="*/ 1090 h 10000"/>
                    <a:gd name="connsiteX65" fmla="*/ 146 w 5604"/>
                    <a:gd name="connsiteY65" fmla="*/ 833 h 10000"/>
                    <a:gd name="connsiteX66" fmla="*/ 167 w 5604"/>
                    <a:gd name="connsiteY66" fmla="*/ 622 h 10000"/>
                    <a:gd name="connsiteX67" fmla="*/ 208 w 5604"/>
                    <a:gd name="connsiteY67" fmla="*/ 457 h 10000"/>
                    <a:gd name="connsiteX68" fmla="*/ 229 w 5604"/>
                    <a:gd name="connsiteY68" fmla="*/ 340 h 10000"/>
                    <a:gd name="connsiteX69" fmla="*/ 250 w 5604"/>
                    <a:gd name="connsiteY69" fmla="*/ 282 h 10000"/>
                    <a:gd name="connsiteX70" fmla="*/ 250 w 5604"/>
                    <a:gd name="connsiteY70" fmla="*/ 247 h 10000"/>
                    <a:gd name="connsiteX71" fmla="*/ 2979 w 5604"/>
                    <a:gd name="connsiteY71" fmla="*/ 0 h 10000"/>
                    <a:gd name="connsiteX72" fmla="*/ 3020 w 5604"/>
                    <a:gd name="connsiteY72" fmla="*/ 23 h 10000"/>
                    <a:gd name="connsiteX73" fmla="*/ 3104 w 5604"/>
                    <a:gd name="connsiteY73" fmla="*/ 58 h 10000"/>
                    <a:gd name="connsiteX74" fmla="*/ 3250 w 5604"/>
                    <a:gd name="connsiteY74" fmla="*/ 129 h 10000"/>
                    <a:gd name="connsiteX75" fmla="*/ 3437 w 5604"/>
                    <a:gd name="connsiteY75" fmla="*/ 224 h 10000"/>
                    <a:gd name="connsiteX76" fmla="*/ 3687 w 5604"/>
                    <a:gd name="connsiteY76" fmla="*/ 340 h 10000"/>
                    <a:gd name="connsiteX77" fmla="*/ 3958 w 5604"/>
                    <a:gd name="connsiteY77" fmla="*/ 482 h 10000"/>
                    <a:gd name="connsiteX78" fmla="*/ 4229 w 5604"/>
                    <a:gd name="connsiteY78" fmla="*/ 634 h 10000"/>
                    <a:gd name="connsiteX79" fmla="*/ 4563 w 5604"/>
                    <a:gd name="connsiteY79" fmla="*/ 787 h 10000"/>
                    <a:gd name="connsiteX80" fmla="*/ 4875 w 5604"/>
                    <a:gd name="connsiteY80" fmla="*/ 973 h 10000"/>
                    <a:gd name="connsiteX81" fmla="*/ 5208 w 5604"/>
                    <a:gd name="connsiteY81" fmla="*/ 1161 h 10000"/>
                    <a:gd name="connsiteX82" fmla="*/ 5604 w 5604"/>
                    <a:gd name="connsiteY82" fmla="*/ 1278 h 10000"/>
                    <a:gd name="connsiteX0" fmla="*/ 9293 w 9293"/>
                    <a:gd name="connsiteY0" fmla="*/ 1161 h 10000"/>
                    <a:gd name="connsiteX1" fmla="*/ 7659 w 9293"/>
                    <a:gd name="connsiteY1" fmla="*/ 4420 h 10000"/>
                    <a:gd name="connsiteX2" fmla="*/ 7398 w 9293"/>
                    <a:gd name="connsiteY2" fmla="*/ 4314 h 10000"/>
                    <a:gd name="connsiteX3" fmla="*/ 7213 w 9293"/>
                    <a:gd name="connsiteY3" fmla="*/ 4245 h 10000"/>
                    <a:gd name="connsiteX4" fmla="*/ 7136 w 9293"/>
                    <a:gd name="connsiteY4" fmla="*/ 4185 h 10000"/>
                    <a:gd name="connsiteX5" fmla="*/ 7136 w 9293"/>
                    <a:gd name="connsiteY5" fmla="*/ 4220 h 10000"/>
                    <a:gd name="connsiteX6" fmla="*/ 7173 w 9293"/>
                    <a:gd name="connsiteY6" fmla="*/ 4304 h 10000"/>
                    <a:gd name="connsiteX7" fmla="*/ 7213 w 9293"/>
                    <a:gd name="connsiteY7" fmla="*/ 4431 h 10000"/>
                    <a:gd name="connsiteX8" fmla="*/ 7286 w 9293"/>
                    <a:gd name="connsiteY8" fmla="*/ 4607 h 10000"/>
                    <a:gd name="connsiteX9" fmla="*/ 7398 w 9293"/>
                    <a:gd name="connsiteY9" fmla="*/ 4817 h 10000"/>
                    <a:gd name="connsiteX10" fmla="*/ 7509 w 9293"/>
                    <a:gd name="connsiteY10" fmla="*/ 5064 h 10000"/>
                    <a:gd name="connsiteX11" fmla="*/ 7621 w 9293"/>
                    <a:gd name="connsiteY11" fmla="*/ 5346 h 10000"/>
                    <a:gd name="connsiteX12" fmla="*/ 7769 w 9293"/>
                    <a:gd name="connsiteY12" fmla="*/ 5663 h 10000"/>
                    <a:gd name="connsiteX13" fmla="*/ 7880 w 9293"/>
                    <a:gd name="connsiteY13" fmla="*/ 5991 h 10000"/>
                    <a:gd name="connsiteX14" fmla="*/ 8028 w 9293"/>
                    <a:gd name="connsiteY14" fmla="*/ 6343 h 10000"/>
                    <a:gd name="connsiteX15" fmla="*/ 8216 w 9293"/>
                    <a:gd name="connsiteY15" fmla="*/ 6704 h 10000"/>
                    <a:gd name="connsiteX16" fmla="*/ 8326 w 9293"/>
                    <a:gd name="connsiteY16" fmla="*/ 6986 h 10000"/>
                    <a:gd name="connsiteX17" fmla="*/ 8474 w 9293"/>
                    <a:gd name="connsiteY17" fmla="*/ 7268 h 10000"/>
                    <a:gd name="connsiteX18" fmla="*/ 8589 w 9293"/>
                    <a:gd name="connsiteY18" fmla="*/ 7562 h 10000"/>
                    <a:gd name="connsiteX19" fmla="*/ 8662 w 9293"/>
                    <a:gd name="connsiteY19" fmla="*/ 7854 h 10000"/>
                    <a:gd name="connsiteX20" fmla="*/ 8737 w 9293"/>
                    <a:gd name="connsiteY20" fmla="*/ 8136 h 10000"/>
                    <a:gd name="connsiteX21" fmla="*/ 8847 w 9293"/>
                    <a:gd name="connsiteY21" fmla="*/ 8418 h 10000"/>
                    <a:gd name="connsiteX22" fmla="*/ 8920 w 9293"/>
                    <a:gd name="connsiteY22" fmla="*/ 8676 h 10000"/>
                    <a:gd name="connsiteX23" fmla="*/ 8960 w 9293"/>
                    <a:gd name="connsiteY23" fmla="*/ 8911 h 10000"/>
                    <a:gd name="connsiteX24" fmla="*/ 9033 w 9293"/>
                    <a:gd name="connsiteY24" fmla="*/ 9110 h 10000"/>
                    <a:gd name="connsiteX25" fmla="*/ 9070 w 9293"/>
                    <a:gd name="connsiteY25" fmla="*/ 9285 h 10000"/>
                    <a:gd name="connsiteX26" fmla="*/ 9070 w 9293"/>
                    <a:gd name="connsiteY26" fmla="*/ 9414 h 10000"/>
                    <a:gd name="connsiteX27" fmla="*/ 9108 w 9293"/>
                    <a:gd name="connsiteY27" fmla="*/ 9497 h 10000"/>
                    <a:gd name="connsiteX28" fmla="*/ 9108 w 9293"/>
                    <a:gd name="connsiteY28" fmla="*/ 9531 h 10000"/>
                    <a:gd name="connsiteX29" fmla="*/ 9033 w 9293"/>
                    <a:gd name="connsiteY29" fmla="*/ 9531 h 10000"/>
                    <a:gd name="connsiteX30" fmla="*/ 8772 w 9293"/>
                    <a:gd name="connsiteY30" fmla="*/ 9555 h 10000"/>
                    <a:gd name="connsiteX31" fmla="*/ 8401 w 9293"/>
                    <a:gd name="connsiteY31" fmla="*/ 9578 h 10000"/>
                    <a:gd name="connsiteX32" fmla="*/ 7918 w 9293"/>
                    <a:gd name="connsiteY32" fmla="*/ 9625 h 10000"/>
                    <a:gd name="connsiteX33" fmla="*/ 7361 w 9293"/>
                    <a:gd name="connsiteY33" fmla="*/ 9660 h 10000"/>
                    <a:gd name="connsiteX34" fmla="*/ 6690 w 9293"/>
                    <a:gd name="connsiteY34" fmla="*/ 9719 h 10000"/>
                    <a:gd name="connsiteX35" fmla="*/ 6022 w 9293"/>
                    <a:gd name="connsiteY35" fmla="*/ 9765 h 10000"/>
                    <a:gd name="connsiteX36" fmla="*/ 5316 w 9293"/>
                    <a:gd name="connsiteY36" fmla="*/ 9812 h 10000"/>
                    <a:gd name="connsiteX37" fmla="*/ 4611 w 9293"/>
                    <a:gd name="connsiteY37" fmla="*/ 9870 h 10000"/>
                    <a:gd name="connsiteX38" fmla="*/ 3940 w 9293"/>
                    <a:gd name="connsiteY38" fmla="*/ 9906 h 10000"/>
                    <a:gd name="connsiteX39" fmla="*/ 3308 w 9293"/>
                    <a:gd name="connsiteY39" fmla="*/ 9953 h 10000"/>
                    <a:gd name="connsiteX40" fmla="*/ 2750 w 9293"/>
                    <a:gd name="connsiteY40" fmla="*/ 9975 h 10000"/>
                    <a:gd name="connsiteX41" fmla="*/ 2268 w 9293"/>
                    <a:gd name="connsiteY41" fmla="*/ 9989 h 10000"/>
                    <a:gd name="connsiteX42" fmla="*/ 1933 w 9293"/>
                    <a:gd name="connsiteY42" fmla="*/ 10000 h 10000"/>
                    <a:gd name="connsiteX43" fmla="*/ 1895 w 9293"/>
                    <a:gd name="connsiteY43" fmla="*/ 9975 h 10000"/>
                    <a:gd name="connsiteX44" fmla="*/ 1858 w 9293"/>
                    <a:gd name="connsiteY44" fmla="*/ 9896 h 10000"/>
                    <a:gd name="connsiteX45" fmla="*/ 1674 w 9293"/>
                    <a:gd name="connsiteY45" fmla="*/ 9578 h 10000"/>
                    <a:gd name="connsiteX46" fmla="*/ 1561 w 9293"/>
                    <a:gd name="connsiteY46" fmla="*/ 9355 h 10000"/>
                    <a:gd name="connsiteX47" fmla="*/ 1411 w 9293"/>
                    <a:gd name="connsiteY47" fmla="*/ 9085 h 10000"/>
                    <a:gd name="connsiteX48" fmla="*/ 1263 w 9293"/>
                    <a:gd name="connsiteY48" fmla="*/ 8781 h 10000"/>
                    <a:gd name="connsiteX49" fmla="*/ 1115 w 9293"/>
                    <a:gd name="connsiteY49" fmla="*/ 8442 h 10000"/>
                    <a:gd name="connsiteX50" fmla="*/ 965 w 9293"/>
                    <a:gd name="connsiteY50" fmla="*/ 8078 h 10000"/>
                    <a:gd name="connsiteX51" fmla="*/ 782 w 9293"/>
                    <a:gd name="connsiteY51" fmla="*/ 7679 h 10000"/>
                    <a:gd name="connsiteX52" fmla="*/ 632 w 9293"/>
                    <a:gd name="connsiteY52" fmla="*/ 7257 h 10000"/>
                    <a:gd name="connsiteX53" fmla="*/ 484 w 9293"/>
                    <a:gd name="connsiteY53" fmla="*/ 6812 h 10000"/>
                    <a:gd name="connsiteX54" fmla="*/ 371 w 9293"/>
                    <a:gd name="connsiteY54" fmla="*/ 6353 h 10000"/>
                    <a:gd name="connsiteX55" fmla="*/ 261 w 9293"/>
                    <a:gd name="connsiteY55" fmla="*/ 5873 h 10000"/>
                    <a:gd name="connsiteX56" fmla="*/ 111 w 9293"/>
                    <a:gd name="connsiteY56" fmla="*/ 5380 h 10000"/>
                    <a:gd name="connsiteX57" fmla="*/ 0 w 9293"/>
                    <a:gd name="connsiteY57" fmla="*/ 4384 h 10000"/>
                    <a:gd name="connsiteX58" fmla="*/ 0 w 9293"/>
                    <a:gd name="connsiteY58" fmla="*/ 3740 h 10000"/>
                    <a:gd name="connsiteX59" fmla="*/ 0 w 9293"/>
                    <a:gd name="connsiteY59" fmla="*/ 3166 h 10000"/>
                    <a:gd name="connsiteX60" fmla="*/ 0 w 9293"/>
                    <a:gd name="connsiteY60" fmla="*/ 2648 h 10000"/>
                    <a:gd name="connsiteX61" fmla="*/ 37 w 9293"/>
                    <a:gd name="connsiteY61" fmla="*/ 2181 h 10000"/>
                    <a:gd name="connsiteX62" fmla="*/ 73 w 9293"/>
                    <a:gd name="connsiteY62" fmla="*/ 1771 h 10000"/>
                    <a:gd name="connsiteX63" fmla="*/ 111 w 9293"/>
                    <a:gd name="connsiteY63" fmla="*/ 1407 h 10000"/>
                    <a:gd name="connsiteX64" fmla="*/ 186 w 9293"/>
                    <a:gd name="connsiteY64" fmla="*/ 1090 h 10000"/>
                    <a:gd name="connsiteX65" fmla="*/ 261 w 9293"/>
                    <a:gd name="connsiteY65" fmla="*/ 833 h 10000"/>
                    <a:gd name="connsiteX66" fmla="*/ 298 w 9293"/>
                    <a:gd name="connsiteY66" fmla="*/ 622 h 10000"/>
                    <a:gd name="connsiteX67" fmla="*/ 371 w 9293"/>
                    <a:gd name="connsiteY67" fmla="*/ 457 h 10000"/>
                    <a:gd name="connsiteX68" fmla="*/ 409 w 9293"/>
                    <a:gd name="connsiteY68" fmla="*/ 340 h 10000"/>
                    <a:gd name="connsiteX69" fmla="*/ 446 w 9293"/>
                    <a:gd name="connsiteY69" fmla="*/ 282 h 10000"/>
                    <a:gd name="connsiteX70" fmla="*/ 446 w 9293"/>
                    <a:gd name="connsiteY70" fmla="*/ 247 h 10000"/>
                    <a:gd name="connsiteX71" fmla="*/ 5316 w 9293"/>
                    <a:gd name="connsiteY71" fmla="*/ 0 h 10000"/>
                    <a:gd name="connsiteX72" fmla="*/ 5389 w 9293"/>
                    <a:gd name="connsiteY72" fmla="*/ 23 h 10000"/>
                    <a:gd name="connsiteX73" fmla="*/ 5539 w 9293"/>
                    <a:gd name="connsiteY73" fmla="*/ 58 h 10000"/>
                    <a:gd name="connsiteX74" fmla="*/ 5799 w 9293"/>
                    <a:gd name="connsiteY74" fmla="*/ 129 h 10000"/>
                    <a:gd name="connsiteX75" fmla="*/ 6133 w 9293"/>
                    <a:gd name="connsiteY75" fmla="*/ 224 h 10000"/>
                    <a:gd name="connsiteX76" fmla="*/ 6579 w 9293"/>
                    <a:gd name="connsiteY76" fmla="*/ 340 h 10000"/>
                    <a:gd name="connsiteX77" fmla="*/ 7063 w 9293"/>
                    <a:gd name="connsiteY77" fmla="*/ 482 h 10000"/>
                    <a:gd name="connsiteX78" fmla="*/ 7546 w 9293"/>
                    <a:gd name="connsiteY78" fmla="*/ 634 h 10000"/>
                    <a:gd name="connsiteX79" fmla="*/ 8142 w 9293"/>
                    <a:gd name="connsiteY79" fmla="*/ 787 h 10000"/>
                    <a:gd name="connsiteX80" fmla="*/ 8699 w 9293"/>
                    <a:gd name="connsiteY80" fmla="*/ 973 h 10000"/>
                    <a:gd name="connsiteX81" fmla="*/ 9293 w 9293"/>
                    <a:gd name="connsiteY81" fmla="*/ 1161 h 10000"/>
                    <a:gd name="connsiteX0" fmla="*/ 9361 w 9801"/>
                    <a:gd name="connsiteY0" fmla="*/ 973 h 10000"/>
                    <a:gd name="connsiteX1" fmla="*/ 8242 w 9801"/>
                    <a:gd name="connsiteY1" fmla="*/ 4420 h 10000"/>
                    <a:gd name="connsiteX2" fmla="*/ 7961 w 9801"/>
                    <a:gd name="connsiteY2" fmla="*/ 4314 h 10000"/>
                    <a:gd name="connsiteX3" fmla="*/ 7762 w 9801"/>
                    <a:gd name="connsiteY3" fmla="*/ 4245 h 10000"/>
                    <a:gd name="connsiteX4" fmla="*/ 7679 w 9801"/>
                    <a:gd name="connsiteY4" fmla="*/ 4185 h 10000"/>
                    <a:gd name="connsiteX5" fmla="*/ 7679 w 9801"/>
                    <a:gd name="connsiteY5" fmla="*/ 4220 h 10000"/>
                    <a:gd name="connsiteX6" fmla="*/ 7719 w 9801"/>
                    <a:gd name="connsiteY6" fmla="*/ 4304 h 10000"/>
                    <a:gd name="connsiteX7" fmla="*/ 7762 w 9801"/>
                    <a:gd name="connsiteY7" fmla="*/ 4431 h 10000"/>
                    <a:gd name="connsiteX8" fmla="*/ 7840 w 9801"/>
                    <a:gd name="connsiteY8" fmla="*/ 4607 h 10000"/>
                    <a:gd name="connsiteX9" fmla="*/ 7961 w 9801"/>
                    <a:gd name="connsiteY9" fmla="*/ 4817 h 10000"/>
                    <a:gd name="connsiteX10" fmla="*/ 8080 w 9801"/>
                    <a:gd name="connsiteY10" fmla="*/ 5064 h 10000"/>
                    <a:gd name="connsiteX11" fmla="*/ 8201 w 9801"/>
                    <a:gd name="connsiteY11" fmla="*/ 5346 h 10000"/>
                    <a:gd name="connsiteX12" fmla="*/ 8360 w 9801"/>
                    <a:gd name="connsiteY12" fmla="*/ 5663 h 10000"/>
                    <a:gd name="connsiteX13" fmla="*/ 8480 w 9801"/>
                    <a:gd name="connsiteY13" fmla="*/ 5991 h 10000"/>
                    <a:gd name="connsiteX14" fmla="*/ 8639 w 9801"/>
                    <a:gd name="connsiteY14" fmla="*/ 6343 h 10000"/>
                    <a:gd name="connsiteX15" fmla="*/ 8841 w 9801"/>
                    <a:gd name="connsiteY15" fmla="*/ 6704 h 10000"/>
                    <a:gd name="connsiteX16" fmla="*/ 8959 w 9801"/>
                    <a:gd name="connsiteY16" fmla="*/ 6986 h 10000"/>
                    <a:gd name="connsiteX17" fmla="*/ 9119 w 9801"/>
                    <a:gd name="connsiteY17" fmla="*/ 7268 h 10000"/>
                    <a:gd name="connsiteX18" fmla="*/ 9242 w 9801"/>
                    <a:gd name="connsiteY18" fmla="*/ 7562 h 10000"/>
                    <a:gd name="connsiteX19" fmla="*/ 9321 w 9801"/>
                    <a:gd name="connsiteY19" fmla="*/ 7854 h 10000"/>
                    <a:gd name="connsiteX20" fmla="*/ 9402 w 9801"/>
                    <a:gd name="connsiteY20" fmla="*/ 8136 h 10000"/>
                    <a:gd name="connsiteX21" fmla="*/ 9520 w 9801"/>
                    <a:gd name="connsiteY21" fmla="*/ 8418 h 10000"/>
                    <a:gd name="connsiteX22" fmla="*/ 9599 w 9801"/>
                    <a:gd name="connsiteY22" fmla="*/ 8676 h 10000"/>
                    <a:gd name="connsiteX23" fmla="*/ 9642 w 9801"/>
                    <a:gd name="connsiteY23" fmla="*/ 8911 h 10000"/>
                    <a:gd name="connsiteX24" fmla="*/ 9720 w 9801"/>
                    <a:gd name="connsiteY24" fmla="*/ 9110 h 10000"/>
                    <a:gd name="connsiteX25" fmla="*/ 9760 w 9801"/>
                    <a:gd name="connsiteY25" fmla="*/ 9285 h 10000"/>
                    <a:gd name="connsiteX26" fmla="*/ 9760 w 9801"/>
                    <a:gd name="connsiteY26" fmla="*/ 9414 h 10000"/>
                    <a:gd name="connsiteX27" fmla="*/ 9801 w 9801"/>
                    <a:gd name="connsiteY27" fmla="*/ 9497 h 10000"/>
                    <a:gd name="connsiteX28" fmla="*/ 9801 w 9801"/>
                    <a:gd name="connsiteY28" fmla="*/ 9531 h 10000"/>
                    <a:gd name="connsiteX29" fmla="*/ 9720 w 9801"/>
                    <a:gd name="connsiteY29" fmla="*/ 9531 h 10000"/>
                    <a:gd name="connsiteX30" fmla="*/ 9439 w 9801"/>
                    <a:gd name="connsiteY30" fmla="*/ 9555 h 10000"/>
                    <a:gd name="connsiteX31" fmla="*/ 9040 w 9801"/>
                    <a:gd name="connsiteY31" fmla="*/ 9578 h 10000"/>
                    <a:gd name="connsiteX32" fmla="*/ 8520 w 9801"/>
                    <a:gd name="connsiteY32" fmla="*/ 9625 h 10000"/>
                    <a:gd name="connsiteX33" fmla="*/ 7921 w 9801"/>
                    <a:gd name="connsiteY33" fmla="*/ 9660 h 10000"/>
                    <a:gd name="connsiteX34" fmla="*/ 7199 w 9801"/>
                    <a:gd name="connsiteY34" fmla="*/ 9719 h 10000"/>
                    <a:gd name="connsiteX35" fmla="*/ 6480 w 9801"/>
                    <a:gd name="connsiteY35" fmla="*/ 9765 h 10000"/>
                    <a:gd name="connsiteX36" fmla="*/ 5720 w 9801"/>
                    <a:gd name="connsiteY36" fmla="*/ 9812 h 10000"/>
                    <a:gd name="connsiteX37" fmla="*/ 4962 w 9801"/>
                    <a:gd name="connsiteY37" fmla="*/ 9870 h 10000"/>
                    <a:gd name="connsiteX38" fmla="*/ 4240 w 9801"/>
                    <a:gd name="connsiteY38" fmla="*/ 9906 h 10000"/>
                    <a:gd name="connsiteX39" fmla="*/ 3560 w 9801"/>
                    <a:gd name="connsiteY39" fmla="*/ 9953 h 10000"/>
                    <a:gd name="connsiteX40" fmla="*/ 2959 w 9801"/>
                    <a:gd name="connsiteY40" fmla="*/ 9975 h 10000"/>
                    <a:gd name="connsiteX41" fmla="*/ 2441 w 9801"/>
                    <a:gd name="connsiteY41" fmla="*/ 9989 h 10000"/>
                    <a:gd name="connsiteX42" fmla="*/ 2080 w 9801"/>
                    <a:gd name="connsiteY42" fmla="*/ 10000 h 10000"/>
                    <a:gd name="connsiteX43" fmla="*/ 2039 w 9801"/>
                    <a:gd name="connsiteY43" fmla="*/ 9975 h 10000"/>
                    <a:gd name="connsiteX44" fmla="*/ 1999 w 9801"/>
                    <a:gd name="connsiteY44" fmla="*/ 9896 h 10000"/>
                    <a:gd name="connsiteX45" fmla="*/ 1801 w 9801"/>
                    <a:gd name="connsiteY45" fmla="*/ 9578 h 10000"/>
                    <a:gd name="connsiteX46" fmla="*/ 1680 w 9801"/>
                    <a:gd name="connsiteY46" fmla="*/ 9355 h 10000"/>
                    <a:gd name="connsiteX47" fmla="*/ 1518 w 9801"/>
                    <a:gd name="connsiteY47" fmla="*/ 9085 h 10000"/>
                    <a:gd name="connsiteX48" fmla="*/ 1359 w 9801"/>
                    <a:gd name="connsiteY48" fmla="*/ 8781 h 10000"/>
                    <a:gd name="connsiteX49" fmla="*/ 1200 w 9801"/>
                    <a:gd name="connsiteY49" fmla="*/ 8442 h 10000"/>
                    <a:gd name="connsiteX50" fmla="*/ 1038 w 9801"/>
                    <a:gd name="connsiteY50" fmla="*/ 8078 h 10000"/>
                    <a:gd name="connsiteX51" fmla="*/ 841 w 9801"/>
                    <a:gd name="connsiteY51" fmla="*/ 7679 h 10000"/>
                    <a:gd name="connsiteX52" fmla="*/ 680 w 9801"/>
                    <a:gd name="connsiteY52" fmla="*/ 7257 h 10000"/>
                    <a:gd name="connsiteX53" fmla="*/ 521 w 9801"/>
                    <a:gd name="connsiteY53" fmla="*/ 6812 h 10000"/>
                    <a:gd name="connsiteX54" fmla="*/ 399 w 9801"/>
                    <a:gd name="connsiteY54" fmla="*/ 6353 h 10000"/>
                    <a:gd name="connsiteX55" fmla="*/ 281 w 9801"/>
                    <a:gd name="connsiteY55" fmla="*/ 5873 h 10000"/>
                    <a:gd name="connsiteX56" fmla="*/ 119 w 9801"/>
                    <a:gd name="connsiteY56" fmla="*/ 5380 h 10000"/>
                    <a:gd name="connsiteX57" fmla="*/ 0 w 9801"/>
                    <a:gd name="connsiteY57" fmla="*/ 4384 h 10000"/>
                    <a:gd name="connsiteX58" fmla="*/ 0 w 9801"/>
                    <a:gd name="connsiteY58" fmla="*/ 3740 h 10000"/>
                    <a:gd name="connsiteX59" fmla="*/ 0 w 9801"/>
                    <a:gd name="connsiteY59" fmla="*/ 3166 h 10000"/>
                    <a:gd name="connsiteX60" fmla="*/ 0 w 9801"/>
                    <a:gd name="connsiteY60" fmla="*/ 2648 h 10000"/>
                    <a:gd name="connsiteX61" fmla="*/ 40 w 9801"/>
                    <a:gd name="connsiteY61" fmla="*/ 2181 h 10000"/>
                    <a:gd name="connsiteX62" fmla="*/ 79 w 9801"/>
                    <a:gd name="connsiteY62" fmla="*/ 1771 h 10000"/>
                    <a:gd name="connsiteX63" fmla="*/ 119 w 9801"/>
                    <a:gd name="connsiteY63" fmla="*/ 1407 h 10000"/>
                    <a:gd name="connsiteX64" fmla="*/ 200 w 9801"/>
                    <a:gd name="connsiteY64" fmla="*/ 1090 h 10000"/>
                    <a:gd name="connsiteX65" fmla="*/ 281 w 9801"/>
                    <a:gd name="connsiteY65" fmla="*/ 833 h 10000"/>
                    <a:gd name="connsiteX66" fmla="*/ 321 w 9801"/>
                    <a:gd name="connsiteY66" fmla="*/ 622 h 10000"/>
                    <a:gd name="connsiteX67" fmla="*/ 399 w 9801"/>
                    <a:gd name="connsiteY67" fmla="*/ 457 h 10000"/>
                    <a:gd name="connsiteX68" fmla="*/ 440 w 9801"/>
                    <a:gd name="connsiteY68" fmla="*/ 340 h 10000"/>
                    <a:gd name="connsiteX69" fmla="*/ 480 w 9801"/>
                    <a:gd name="connsiteY69" fmla="*/ 282 h 10000"/>
                    <a:gd name="connsiteX70" fmla="*/ 480 w 9801"/>
                    <a:gd name="connsiteY70" fmla="*/ 247 h 10000"/>
                    <a:gd name="connsiteX71" fmla="*/ 5720 w 9801"/>
                    <a:gd name="connsiteY71" fmla="*/ 0 h 10000"/>
                    <a:gd name="connsiteX72" fmla="*/ 5799 w 9801"/>
                    <a:gd name="connsiteY72" fmla="*/ 23 h 10000"/>
                    <a:gd name="connsiteX73" fmla="*/ 5960 w 9801"/>
                    <a:gd name="connsiteY73" fmla="*/ 58 h 10000"/>
                    <a:gd name="connsiteX74" fmla="*/ 6240 w 9801"/>
                    <a:gd name="connsiteY74" fmla="*/ 129 h 10000"/>
                    <a:gd name="connsiteX75" fmla="*/ 6600 w 9801"/>
                    <a:gd name="connsiteY75" fmla="*/ 224 h 10000"/>
                    <a:gd name="connsiteX76" fmla="*/ 7080 w 9801"/>
                    <a:gd name="connsiteY76" fmla="*/ 340 h 10000"/>
                    <a:gd name="connsiteX77" fmla="*/ 7600 w 9801"/>
                    <a:gd name="connsiteY77" fmla="*/ 482 h 10000"/>
                    <a:gd name="connsiteX78" fmla="*/ 8120 w 9801"/>
                    <a:gd name="connsiteY78" fmla="*/ 634 h 10000"/>
                    <a:gd name="connsiteX79" fmla="*/ 8761 w 9801"/>
                    <a:gd name="connsiteY79" fmla="*/ 787 h 10000"/>
                    <a:gd name="connsiteX80" fmla="*/ 9361 w 9801"/>
                    <a:gd name="connsiteY80" fmla="*/ 973 h 10000"/>
                    <a:gd name="connsiteX0" fmla="*/ 8939 w 10000"/>
                    <a:gd name="connsiteY0" fmla="*/ 787 h 10000"/>
                    <a:gd name="connsiteX1" fmla="*/ 8409 w 10000"/>
                    <a:gd name="connsiteY1" fmla="*/ 4420 h 10000"/>
                    <a:gd name="connsiteX2" fmla="*/ 8123 w 10000"/>
                    <a:gd name="connsiteY2" fmla="*/ 4314 h 10000"/>
                    <a:gd name="connsiteX3" fmla="*/ 7920 w 10000"/>
                    <a:gd name="connsiteY3" fmla="*/ 4245 h 10000"/>
                    <a:gd name="connsiteX4" fmla="*/ 7835 w 10000"/>
                    <a:gd name="connsiteY4" fmla="*/ 4185 h 10000"/>
                    <a:gd name="connsiteX5" fmla="*/ 7835 w 10000"/>
                    <a:gd name="connsiteY5" fmla="*/ 4220 h 10000"/>
                    <a:gd name="connsiteX6" fmla="*/ 7876 w 10000"/>
                    <a:gd name="connsiteY6" fmla="*/ 4304 h 10000"/>
                    <a:gd name="connsiteX7" fmla="*/ 7920 w 10000"/>
                    <a:gd name="connsiteY7" fmla="*/ 4431 h 10000"/>
                    <a:gd name="connsiteX8" fmla="*/ 7999 w 10000"/>
                    <a:gd name="connsiteY8" fmla="*/ 4607 h 10000"/>
                    <a:gd name="connsiteX9" fmla="*/ 8123 w 10000"/>
                    <a:gd name="connsiteY9" fmla="*/ 4817 h 10000"/>
                    <a:gd name="connsiteX10" fmla="*/ 8244 w 10000"/>
                    <a:gd name="connsiteY10" fmla="*/ 5064 h 10000"/>
                    <a:gd name="connsiteX11" fmla="*/ 8368 w 10000"/>
                    <a:gd name="connsiteY11" fmla="*/ 5346 h 10000"/>
                    <a:gd name="connsiteX12" fmla="*/ 8530 w 10000"/>
                    <a:gd name="connsiteY12" fmla="*/ 5663 h 10000"/>
                    <a:gd name="connsiteX13" fmla="*/ 8652 w 10000"/>
                    <a:gd name="connsiteY13" fmla="*/ 5991 h 10000"/>
                    <a:gd name="connsiteX14" fmla="*/ 8814 w 10000"/>
                    <a:gd name="connsiteY14" fmla="*/ 6343 h 10000"/>
                    <a:gd name="connsiteX15" fmla="*/ 9021 w 10000"/>
                    <a:gd name="connsiteY15" fmla="*/ 6704 h 10000"/>
                    <a:gd name="connsiteX16" fmla="*/ 9141 w 10000"/>
                    <a:gd name="connsiteY16" fmla="*/ 6986 h 10000"/>
                    <a:gd name="connsiteX17" fmla="*/ 9304 w 10000"/>
                    <a:gd name="connsiteY17" fmla="*/ 7268 h 10000"/>
                    <a:gd name="connsiteX18" fmla="*/ 9430 w 10000"/>
                    <a:gd name="connsiteY18" fmla="*/ 7562 h 10000"/>
                    <a:gd name="connsiteX19" fmla="*/ 9510 w 10000"/>
                    <a:gd name="connsiteY19" fmla="*/ 7854 h 10000"/>
                    <a:gd name="connsiteX20" fmla="*/ 9593 w 10000"/>
                    <a:gd name="connsiteY20" fmla="*/ 8136 h 10000"/>
                    <a:gd name="connsiteX21" fmla="*/ 9713 w 10000"/>
                    <a:gd name="connsiteY21" fmla="*/ 8418 h 10000"/>
                    <a:gd name="connsiteX22" fmla="*/ 9794 w 10000"/>
                    <a:gd name="connsiteY22" fmla="*/ 8676 h 10000"/>
                    <a:gd name="connsiteX23" fmla="*/ 9838 w 10000"/>
                    <a:gd name="connsiteY23" fmla="*/ 8911 h 10000"/>
                    <a:gd name="connsiteX24" fmla="*/ 9917 w 10000"/>
                    <a:gd name="connsiteY24" fmla="*/ 9110 h 10000"/>
                    <a:gd name="connsiteX25" fmla="*/ 9958 w 10000"/>
                    <a:gd name="connsiteY25" fmla="*/ 9285 h 10000"/>
                    <a:gd name="connsiteX26" fmla="*/ 9958 w 10000"/>
                    <a:gd name="connsiteY26" fmla="*/ 9414 h 10000"/>
                    <a:gd name="connsiteX27" fmla="*/ 10000 w 10000"/>
                    <a:gd name="connsiteY27" fmla="*/ 9497 h 10000"/>
                    <a:gd name="connsiteX28" fmla="*/ 10000 w 10000"/>
                    <a:gd name="connsiteY28" fmla="*/ 9531 h 10000"/>
                    <a:gd name="connsiteX29" fmla="*/ 9917 w 10000"/>
                    <a:gd name="connsiteY29" fmla="*/ 9531 h 10000"/>
                    <a:gd name="connsiteX30" fmla="*/ 9631 w 10000"/>
                    <a:gd name="connsiteY30" fmla="*/ 9555 h 10000"/>
                    <a:gd name="connsiteX31" fmla="*/ 9224 w 10000"/>
                    <a:gd name="connsiteY31" fmla="*/ 9578 h 10000"/>
                    <a:gd name="connsiteX32" fmla="*/ 8693 w 10000"/>
                    <a:gd name="connsiteY32" fmla="*/ 9625 h 10000"/>
                    <a:gd name="connsiteX33" fmla="*/ 8082 w 10000"/>
                    <a:gd name="connsiteY33" fmla="*/ 9660 h 10000"/>
                    <a:gd name="connsiteX34" fmla="*/ 7345 w 10000"/>
                    <a:gd name="connsiteY34" fmla="*/ 9719 h 10000"/>
                    <a:gd name="connsiteX35" fmla="*/ 6612 w 10000"/>
                    <a:gd name="connsiteY35" fmla="*/ 9765 h 10000"/>
                    <a:gd name="connsiteX36" fmla="*/ 5836 w 10000"/>
                    <a:gd name="connsiteY36" fmla="*/ 9812 h 10000"/>
                    <a:gd name="connsiteX37" fmla="*/ 5063 w 10000"/>
                    <a:gd name="connsiteY37" fmla="*/ 9870 h 10000"/>
                    <a:gd name="connsiteX38" fmla="*/ 4326 w 10000"/>
                    <a:gd name="connsiteY38" fmla="*/ 9906 h 10000"/>
                    <a:gd name="connsiteX39" fmla="*/ 3632 w 10000"/>
                    <a:gd name="connsiteY39" fmla="*/ 9953 h 10000"/>
                    <a:gd name="connsiteX40" fmla="*/ 3019 w 10000"/>
                    <a:gd name="connsiteY40" fmla="*/ 9975 h 10000"/>
                    <a:gd name="connsiteX41" fmla="*/ 2491 w 10000"/>
                    <a:gd name="connsiteY41" fmla="*/ 9989 h 10000"/>
                    <a:gd name="connsiteX42" fmla="*/ 2122 w 10000"/>
                    <a:gd name="connsiteY42" fmla="*/ 10000 h 10000"/>
                    <a:gd name="connsiteX43" fmla="*/ 2080 w 10000"/>
                    <a:gd name="connsiteY43" fmla="*/ 9975 h 10000"/>
                    <a:gd name="connsiteX44" fmla="*/ 2040 w 10000"/>
                    <a:gd name="connsiteY44" fmla="*/ 9896 h 10000"/>
                    <a:gd name="connsiteX45" fmla="*/ 1838 w 10000"/>
                    <a:gd name="connsiteY45" fmla="*/ 9578 h 10000"/>
                    <a:gd name="connsiteX46" fmla="*/ 1714 w 10000"/>
                    <a:gd name="connsiteY46" fmla="*/ 9355 h 10000"/>
                    <a:gd name="connsiteX47" fmla="*/ 1549 w 10000"/>
                    <a:gd name="connsiteY47" fmla="*/ 9085 h 10000"/>
                    <a:gd name="connsiteX48" fmla="*/ 1387 w 10000"/>
                    <a:gd name="connsiteY48" fmla="*/ 8781 h 10000"/>
                    <a:gd name="connsiteX49" fmla="*/ 1224 w 10000"/>
                    <a:gd name="connsiteY49" fmla="*/ 8442 h 10000"/>
                    <a:gd name="connsiteX50" fmla="*/ 1059 w 10000"/>
                    <a:gd name="connsiteY50" fmla="*/ 8078 h 10000"/>
                    <a:gd name="connsiteX51" fmla="*/ 858 w 10000"/>
                    <a:gd name="connsiteY51" fmla="*/ 7679 h 10000"/>
                    <a:gd name="connsiteX52" fmla="*/ 694 w 10000"/>
                    <a:gd name="connsiteY52" fmla="*/ 7257 h 10000"/>
                    <a:gd name="connsiteX53" fmla="*/ 532 w 10000"/>
                    <a:gd name="connsiteY53" fmla="*/ 6812 h 10000"/>
                    <a:gd name="connsiteX54" fmla="*/ 407 w 10000"/>
                    <a:gd name="connsiteY54" fmla="*/ 6353 h 10000"/>
                    <a:gd name="connsiteX55" fmla="*/ 287 w 10000"/>
                    <a:gd name="connsiteY55" fmla="*/ 5873 h 10000"/>
                    <a:gd name="connsiteX56" fmla="*/ 121 w 10000"/>
                    <a:gd name="connsiteY56" fmla="*/ 5380 h 10000"/>
                    <a:gd name="connsiteX57" fmla="*/ 0 w 10000"/>
                    <a:gd name="connsiteY57" fmla="*/ 4384 h 10000"/>
                    <a:gd name="connsiteX58" fmla="*/ 0 w 10000"/>
                    <a:gd name="connsiteY58" fmla="*/ 3740 h 10000"/>
                    <a:gd name="connsiteX59" fmla="*/ 0 w 10000"/>
                    <a:gd name="connsiteY59" fmla="*/ 3166 h 10000"/>
                    <a:gd name="connsiteX60" fmla="*/ 0 w 10000"/>
                    <a:gd name="connsiteY60" fmla="*/ 2648 h 10000"/>
                    <a:gd name="connsiteX61" fmla="*/ 41 w 10000"/>
                    <a:gd name="connsiteY61" fmla="*/ 2181 h 10000"/>
                    <a:gd name="connsiteX62" fmla="*/ 81 w 10000"/>
                    <a:gd name="connsiteY62" fmla="*/ 1771 h 10000"/>
                    <a:gd name="connsiteX63" fmla="*/ 121 w 10000"/>
                    <a:gd name="connsiteY63" fmla="*/ 1407 h 10000"/>
                    <a:gd name="connsiteX64" fmla="*/ 204 w 10000"/>
                    <a:gd name="connsiteY64" fmla="*/ 1090 h 10000"/>
                    <a:gd name="connsiteX65" fmla="*/ 287 w 10000"/>
                    <a:gd name="connsiteY65" fmla="*/ 833 h 10000"/>
                    <a:gd name="connsiteX66" fmla="*/ 328 w 10000"/>
                    <a:gd name="connsiteY66" fmla="*/ 622 h 10000"/>
                    <a:gd name="connsiteX67" fmla="*/ 407 w 10000"/>
                    <a:gd name="connsiteY67" fmla="*/ 457 h 10000"/>
                    <a:gd name="connsiteX68" fmla="*/ 449 w 10000"/>
                    <a:gd name="connsiteY68" fmla="*/ 340 h 10000"/>
                    <a:gd name="connsiteX69" fmla="*/ 490 w 10000"/>
                    <a:gd name="connsiteY69" fmla="*/ 282 h 10000"/>
                    <a:gd name="connsiteX70" fmla="*/ 490 w 10000"/>
                    <a:gd name="connsiteY70" fmla="*/ 247 h 10000"/>
                    <a:gd name="connsiteX71" fmla="*/ 5836 w 10000"/>
                    <a:gd name="connsiteY71" fmla="*/ 0 h 10000"/>
                    <a:gd name="connsiteX72" fmla="*/ 5917 w 10000"/>
                    <a:gd name="connsiteY72" fmla="*/ 23 h 10000"/>
                    <a:gd name="connsiteX73" fmla="*/ 6081 w 10000"/>
                    <a:gd name="connsiteY73" fmla="*/ 58 h 10000"/>
                    <a:gd name="connsiteX74" fmla="*/ 6367 w 10000"/>
                    <a:gd name="connsiteY74" fmla="*/ 129 h 10000"/>
                    <a:gd name="connsiteX75" fmla="*/ 6734 w 10000"/>
                    <a:gd name="connsiteY75" fmla="*/ 224 h 10000"/>
                    <a:gd name="connsiteX76" fmla="*/ 7224 w 10000"/>
                    <a:gd name="connsiteY76" fmla="*/ 340 h 10000"/>
                    <a:gd name="connsiteX77" fmla="*/ 7754 w 10000"/>
                    <a:gd name="connsiteY77" fmla="*/ 482 h 10000"/>
                    <a:gd name="connsiteX78" fmla="*/ 8285 w 10000"/>
                    <a:gd name="connsiteY78" fmla="*/ 634 h 10000"/>
                    <a:gd name="connsiteX79" fmla="*/ 8939 w 10000"/>
                    <a:gd name="connsiteY79" fmla="*/ 787 h 10000"/>
                    <a:gd name="connsiteX0" fmla="*/ 8285 w 10000"/>
                    <a:gd name="connsiteY0" fmla="*/ 634 h 10000"/>
                    <a:gd name="connsiteX1" fmla="*/ 8409 w 10000"/>
                    <a:gd name="connsiteY1" fmla="*/ 4420 h 10000"/>
                    <a:gd name="connsiteX2" fmla="*/ 8123 w 10000"/>
                    <a:gd name="connsiteY2" fmla="*/ 4314 h 10000"/>
                    <a:gd name="connsiteX3" fmla="*/ 7920 w 10000"/>
                    <a:gd name="connsiteY3" fmla="*/ 4245 h 10000"/>
                    <a:gd name="connsiteX4" fmla="*/ 7835 w 10000"/>
                    <a:gd name="connsiteY4" fmla="*/ 4185 h 10000"/>
                    <a:gd name="connsiteX5" fmla="*/ 7835 w 10000"/>
                    <a:gd name="connsiteY5" fmla="*/ 4220 h 10000"/>
                    <a:gd name="connsiteX6" fmla="*/ 7876 w 10000"/>
                    <a:gd name="connsiteY6" fmla="*/ 4304 h 10000"/>
                    <a:gd name="connsiteX7" fmla="*/ 7920 w 10000"/>
                    <a:gd name="connsiteY7" fmla="*/ 4431 h 10000"/>
                    <a:gd name="connsiteX8" fmla="*/ 7999 w 10000"/>
                    <a:gd name="connsiteY8" fmla="*/ 4607 h 10000"/>
                    <a:gd name="connsiteX9" fmla="*/ 8123 w 10000"/>
                    <a:gd name="connsiteY9" fmla="*/ 4817 h 10000"/>
                    <a:gd name="connsiteX10" fmla="*/ 8244 w 10000"/>
                    <a:gd name="connsiteY10" fmla="*/ 5064 h 10000"/>
                    <a:gd name="connsiteX11" fmla="*/ 8368 w 10000"/>
                    <a:gd name="connsiteY11" fmla="*/ 5346 h 10000"/>
                    <a:gd name="connsiteX12" fmla="*/ 8530 w 10000"/>
                    <a:gd name="connsiteY12" fmla="*/ 5663 h 10000"/>
                    <a:gd name="connsiteX13" fmla="*/ 8652 w 10000"/>
                    <a:gd name="connsiteY13" fmla="*/ 5991 h 10000"/>
                    <a:gd name="connsiteX14" fmla="*/ 8814 w 10000"/>
                    <a:gd name="connsiteY14" fmla="*/ 6343 h 10000"/>
                    <a:gd name="connsiteX15" fmla="*/ 9021 w 10000"/>
                    <a:gd name="connsiteY15" fmla="*/ 6704 h 10000"/>
                    <a:gd name="connsiteX16" fmla="*/ 9141 w 10000"/>
                    <a:gd name="connsiteY16" fmla="*/ 6986 h 10000"/>
                    <a:gd name="connsiteX17" fmla="*/ 9304 w 10000"/>
                    <a:gd name="connsiteY17" fmla="*/ 7268 h 10000"/>
                    <a:gd name="connsiteX18" fmla="*/ 9430 w 10000"/>
                    <a:gd name="connsiteY18" fmla="*/ 7562 h 10000"/>
                    <a:gd name="connsiteX19" fmla="*/ 9510 w 10000"/>
                    <a:gd name="connsiteY19" fmla="*/ 7854 h 10000"/>
                    <a:gd name="connsiteX20" fmla="*/ 9593 w 10000"/>
                    <a:gd name="connsiteY20" fmla="*/ 8136 h 10000"/>
                    <a:gd name="connsiteX21" fmla="*/ 9713 w 10000"/>
                    <a:gd name="connsiteY21" fmla="*/ 8418 h 10000"/>
                    <a:gd name="connsiteX22" fmla="*/ 9794 w 10000"/>
                    <a:gd name="connsiteY22" fmla="*/ 8676 h 10000"/>
                    <a:gd name="connsiteX23" fmla="*/ 9838 w 10000"/>
                    <a:gd name="connsiteY23" fmla="*/ 8911 h 10000"/>
                    <a:gd name="connsiteX24" fmla="*/ 9917 w 10000"/>
                    <a:gd name="connsiteY24" fmla="*/ 9110 h 10000"/>
                    <a:gd name="connsiteX25" fmla="*/ 9958 w 10000"/>
                    <a:gd name="connsiteY25" fmla="*/ 9285 h 10000"/>
                    <a:gd name="connsiteX26" fmla="*/ 9958 w 10000"/>
                    <a:gd name="connsiteY26" fmla="*/ 9414 h 10000"/>
                    <a:gd name="connsiteX27" fmla="*/ 10000 w 10000"/>
                    <a:gd name="connsiteY27" fmla="*/ 9497 h 10000"/>
                    <a:gd name="connsiteX28" fmla="*/ 10000 w 10000"/>
                    <a:gd name="connsiteY28" fmla="*/ 9531 h 10000"/>
                    <a:gd name="connsiteX29" fmla="*/ 9917 w 10000"/>
                    <a:gd name="connsiteY29" fmla="*/ 9531 h 10000"/>
                    <a:gd name="connsiteX30" fmla="*/ 9631 w 10000"/>
                    <a:gd name="connsiteY30" fmla="*/ 9555 h 10000"/>
                    <a:gd name="connsiteX31" fmla="*/ 9224 w 10000"/>
                    <a:gd name="connsiteY31" fmla="*/ 9578 h 10000"/>
                    <a:gd name="connsiteX32" fmla="*/ 8693 w 10000"/>
                    <a:gd name="connsiteY32" fmla="*/ 9625 h 10000"/>
                    <a:gd name="connsiteX33" fmla="*/ 8082 w 10000"/>
                    <a:gd name="connsiteY33" fmla="*/ 9660 h 10000"/>
                    <a:gd name="connsiteX34" fmla="*/ 7345 w 10000"/>
                    <a:gd name="connsiteY34" fmla="*/ 9719 h 10000"/>
                    <a:gd name="connsiteX35" fmla="*/ 6612 w 10000"/>
                    <a:gd name="connsiteY35" fmla="*/ 9765 h 10000"/>
                    <a:gd name="connsiteX36" fmla="*/ 5836 w 10000"/>
                    <a:gd name="connsiteY36" fmla="*/ 9812 h 10000"/>
                    <a:gd name="connsiteX37" fmla="*/ 5063 w 10000"/>
                    <a:gd name="connsiteY37" fmla="*/ 9870 h 10000"/>
                    <a:gd name="connsiteX38" fmla="*/ 4326 w 10000"/>
                    <a:gd name="connsiteY38" fmla="*/ 9906 h 10000"/>
                    <a:gd name="connsiteX39" fmla="*/ 3632 w 10000"/>
                    <a:gd name="connsiteY39" fmla="*/ 9953 h 10000"/>
                    <a:gd name="connsiteX40" fmla="*/ 3019 w 10000"/>
                    <a:gd name="connsiteY40" fmla="*/ 9975 h 10000"/>
                    <a:gd name="connsiteX41" fmla="*/ 2491 w 10000"/>
                    <a:gd name="connsiteY41" fmla="*/ 9989 h 10000"/>
                    <a:gd name="connsiteX42" fmla="*/ 2122 w 10000"/>
                    <a:gd name="connsiteY42" fmla="*/ 10000 h 10000"/>
                    <a:gd name="connsiteX43" fmla="*/ 2080 w 10000"/>
                    <a:gd name="connsiteY43" fmla="*/ 9975 h 10000"/>
                    <a:gd name="connsiteX44" fmla="*/ 2040 w 10000"/>
                    <a:gd name="connsiteY44" fmla="*/ 9896 h 10000"/>
                    <a:gd name="connsiteX45" fmla="*/ 1838 w 10000"/>
                    <a:gd name="connsiteY45" fmla="*/ 9578 h 10000"/>
                    <a:gd name="connsiteX46" fmla="*/ 1714 w 10000"/>
                    <a:gd name="connsiteY46" fmla="*/ 9355 h 10000"/>
                    <a:gd name="connsiteX47" fmla="*/ 1549 w 10000"/>
                    <a:gd name="connsiteY47" fmla="*/ 9085 h 10000"/>
                    <a:gd name="connsiteX48" fmla="*/ 1387 w 10000"/>
                    <a:gd name="connsiteY48" fmla="*/ 8781 h 10000"/>
                    <a:gd name="connsiteX49" fmla="*/ 1224 w 10000"/>
                    <a:gd name="connsiteY49" fmla="*/ 8442 h 10000"/>
                    <a:gd name="connsiteX50" fmla="*/ 1059 w 10000"/>
                    <a:gd name="connsiteY50" fmla="*/ 8078 h 10000"/>
                    <a:gd name="connsiteX51" fmla="*/ 858 w 10000"/>
                    <a:gd name="connsiteY51" fmla="*/ 7679 h 10000"/>
                    <a:gd name="connsiteX52" fmla="*/ 694 w 10000"/>
                    <a:gd name="connsiteY52" fmla="*/ 7257 h 10000"/>
                    <a:gd name="connsiteX53" fmla="*/ 532 w 10000"/>
                    <a:gd name="connsiteY53" fmla="*/ 6812 h 10000"/>
                    <a:gd name="connsiteX54" fmla="*/ 407 w 10000"/>
                    <a:gd name="connsiteY54" fmla="*/ 6353 h 10000"/>
                    <a:gd name="connsiteX55" fmla="*/ 287 w 10000"/>
                    <a:gd name="connsiteY55" fmla="*/ 5873 h 10000"/>
                    <a:gd name="connsiteX56" fmla="*/ 121 w 10000"/>
                    <a:gd name="connsiteY56" fmla="*/ 5380 h 10000"/>
                    <a:gd name="connsiteX57" fmla="*/ 0 w 10000"/>
                    <a:gd name="connsiteY57" fmla="*/ 4384 h 10000"/>
                    <a:gd name="connsiteX58" fmla="*/ 0 w 10000"/>
                    <a:gd name="connsiteY58" fmla="*/ 3740 h 10000"/>
                    <a:gd name="connsiteX59" fmla="*/ 0 w 10000"/>
                    <a:gd name="connsiteY59" fmla="*/ 3166 h 10000"/>
                    <a:gd name="connsiteX60" fmla="*/ 0 w 10000"/>
                    <a:gd name="connsiteY60" fmla="*/ 2648 h 10000"/>
                    <a:gd name="connsiteX61" fmla="*/ 41 w 10000"/>
                    <a:gd name="connsiteY61" fmla="*/ 2181 h 10000"/>
                    <a:gd name="connsiteX62" fmla="*/ 81 w 10000"/>
                    <a:gd name="connsiteY62" fmla="*/ 1771 h 10000"/>
                    <a:gd name="connsiteX63" fmla="*/ 121 w 10000"/>
                    <a:gd name="connsiteY63" fmla="*/ 1407 h 10000"/>
                    <a:gd name="connsiteX64" fmla="*/ 204 w 10000"/>
                    <a:gd name="connsiteY64" fmla="*/ 1090 h 10000"/>
                    <a:gd name="connsiteX65" fmla="*/ 287 w 10000"/>
                    <a:gd name="connsiteY65" fmla="*/ 833 h 10000"/>
                    <a:gd name="connsiteX66" fmla="*/ 328 w 10000"/>
                    <a:gd name="connsiteY66" fmla="*/ 622 h 10000"/>
                    <a:gd name="connsiteX67" fmla="*/ 407 w 10000"/>
                    <a:gd name="connsiteY67" fmla="*/ 457 h 10000"/>
                    <a:gd name="connsiteX68" fmla="*/ 449 w 10000"/>
                    <a:gd name="connsiteY68" fmla="*/ 340 h 10000"/>
                    <a:gd name="connsiteX69" fmla="*/ 490 w 10000"/>
                    <a:gd name="connsiteY69" fmla="*/ 282 h 10000"/>
                    <a:gd name="connsiteX70" fmla="*/ 490 w 10000"/>
                    <a:gd name="connsiteY70" fmla="*/ 247 h 10000"/>
                    <a:gd name="connsiteX71" fmla="*/ 5836 w 10000"/>
                    <a:gd name="connsiteY71" fmla="*/ 0 h 10000"/>
                    <a:gd name="connsiteX72" fmla="*/ 5917 w 10000"/>
                    <a:gd name="connsiteY72" fmla="*/ 23 h 10000"/>
                    <a:gd name="connsiteX73" fmla="*/ 6081 w 10000"/>
                    <a:gd name="connsiteY73" fmla="*/ 58 h 10000"/>
                    <a:gd name="connsiteX74" fmla="*/ 6367 w 10000"/>
                    <a:gd name="connsiteY74" fmla="*/ 129 h 10000"/>
                    <a:gd name="connsiteX75" fmla="*/ 6734 w 10000"/>
                    <a:gd name="connsiteY75" fmla="*/ 224 h 10000"/>
                    <a:gd name="connsiteX76" fmla="*/ 7224 w 10000"/>
                    <a:gd name="connsiteY76" fmla="*/ 340 h 10000"/>
                    <a:gd name="connsiteX77" fmla="*/ 7754 w 10000"/>
                    <a:gd name="connsiteY77" fmla="*/ 482 h 10000"/>
                    <a:gd name="connsiteX78" fmla="*/ 8285 w 10000"/>
                    <a:gd name="connsiteY78" fmla="*/ 634 h 10000"/>
                    <a:gd name="connsiteX0" fmla="*/ 7754 w 10000"/>
                    <a:gd name="connsiteY0" fmla="*/ 482 h 10000"/>
                    <a:gd name="connsiteX1" fmla="*/ 8409 w 10000"/>
                    <a:gd name="connsiteY1" fmla="*/ 4420 h 10000"/>
                    <a:gd name="connsiteX2" fmla="*/ 8123 w 10000"/>
                    <a:gd name="connsiteY2" fmla="*/ 4314 h 10000"/>
                    <a:gd name="connsiteX3" fmla="*/ 7920 w 10000"/>
                    <a:gd name="connsiteY3" fmla="*/ 4245 h 10000"/>
                    <a:gd name="connsiteX4" fmla="*/ 7835 w 10000"/>
                    <a:gd name="connsiteY4" fmla="*/ 4185 h 10000"/>
                    <a:gd name="connsiteX5" fmla="*/ 7835 w 10000"/>
                    <a:gd name="connsiteY5" fmla="*/ 4220 h 10000"/>
                    <a:gd name="connsiteX6" fmla="*/ 7876 w 10000"/>
                    <a:gd name="connsiteY6" fmla="*/ 4304 h 10000"/>
                    <a:gd name="connsiteX7" fmla="*/ 7920 w 10000"/>
                    <a:gd name="connsiteY7" fmla="*/ 4431 h 10000"/>
                    <a:gd name="connsiteX8" fmla="*/ 7999 w 10000"/>
                    <a:gd name="connsiteY8" fmla="*/ 4607 h 10000"/>
                    <a:gd name="connsiteX9" fmla="*/ 8123 w 10000"/>
                    <a:gd name="connsiteY9" fmla="*/ 4817 h 10000"/>
                    <a:gd name="connsiteX10" fmla="*/ 8244 w 10000"/>
                    <a:gd name="connsiteY10" fmla="*/ 5064 h 10000"/>
                    <a:gd name="connsiteX11" fmla="*/ 8368 w 10000"/>
                    <a:gd name="connsiteY11" fmla="*/ 5346 h 10000"/>
                    <a:gd name="connsiteX12" fmla="*/ 8530 w 10000"/>
                    <a:gd name="connsiteY12" fmla="*/ 5663 h 10000"/>
                    <a:gd name="connsiteX13" fmla="*/ 8652 w 10000"/>
                    <a:gd name="connsiteY13" fmla="*/ 5991 h 10000"/>
                    <a:gd name="connsiteX14" fmla="*/ 8814 w 10000"/>
                    <a:gd name="connsiteY14" fmla="*/ 6343 h 10000"/>
                    <a:gd name="connsiteX15" fmla="*/ 9021 w 10000"/>
                    <a:gd name="connsiteY15" fmla="*/ 6704 h 10000"/>
                    <a:gd name="connsiteX16" fmla="*/ 9141 w 10000"/>
                    <a:gd name="connsiteY16" fmla="*/ 6986 h 10000"/>
                    <a:gd name="connsiteX17" fmla="*/ 9304 w 10000"/>
                    <a:gd name="connsiteY17" fmla="*/ 7268 h 10000"/>
                    <a:gd name="connsiteX18" fmla="*/ 9430 w 10000"/>
                    <a:gd name="connsiteY18" fmla="*/ 7562 h 10000"/>
                    <a:gd name="connsiteX19" fmla="*/ 9510 w 10000"/>
                    <a:gd name="connsiteY19" fmla="*/ 7854 h 10000"/>
                    <a:gd name="connsiteX20" fmla="*/ 9593 w 10000"/>
                    <a:gd name="connsiteY20" fmla="*/ 8136 h 10000"/>
                    <a:gd name="connsiteX21" fmla="*/ 9713 w 10000"/>
                    <a:gd name="connsiteY21" fmla="*/ 8418 h 10000"/>
                    <a:gd name="connsiteX22" fmla="*/ 9794 w 10000"/>
                    <a:gd name="connsiteY22" fmla="*/ 8676 h 10000"/>
                    <a:gd name="connsiteX23" fmla="*/ 9838 w 10000"/>
                    <a:gd name="connsiteY23" fmla="*/ 8911 h 10000"/>
                    <a:gd name="connsiteX24" fmla="*/ 9917 w 10000"/>
                    <a:gd name="connsiteY24" fmla="*/ 9110 h 10000"/>
                    <a:gd name="connsiteX25" fmla="*/ 9958 w 10000"/>
                    <a:gd name="connsiteY25" fmla="*/ 9285 h 10000"/>
                    <a:gd name="connsiteX26" fmla="*/ 9958 w 10000"/>
                    <a:gd name="connsiteY26" fmla="*/ 9414 h 10000"/>
                    <a:gd name="connsiteX27" fmla="*/ 10000 w 10000"/>
                    <a:gd name="connsiteY27" fmla="*/ 9497 h 10000"/>
                    <a:gd name="connsiteX28" fmla="*/ 10000 w 10000"/>
                    <a:gd name="connsiteY28" fmla="*/ 9531 h 10000"/>
                    <a:gd name="connsiteX29" fmla="*/ 9917 w 10000"/>
                    <a:gd name="connsiteY29" fmla="*/ 9531 h 10000"/>
                    <a:gd name="connsiteX30" fmla="*/ 9631 w 10000"/>
                    <a:gd name="connsiteY30" fmla="*/ 9555 h 10000"/>
                    <a:gd name="connsiteX31" fmla="*/ 9224 w 10000"/>
                    <a:gd name="connsiteY31" fmla="*/ 9578 h 10000"/>
                    <a:gd name="connsiteX32" fmla="*/ 8693 w 10000"/>
                    <a:gd name="connsiteY32" fmla="*/ 9625 h 10000"/>
                    <a:gd name="connsiteX33" fmla="*/ 8082 w 10000"/>
                    <a:gd name="connsiteY33" fmla="*/ 9660 h 10000"/>
                    <a:gd name="connsiteX34" fmla="*/ 7345 w 10000"/>
                    <a:gd name="connsiteY34" fmla="*/ 9719 h 10000"/>
                    <a:gd name="connsiteX35" fmla="*/ 6612 w 10000"/>
                    <a:gd name="connsiteY35" fmla="*/ 9765 h 10000"/>
                    <a:gd name="connsiteX36" fmla="*/ 5836 w 10000"/>
                    <a:gd name="connsiteY36" fmla="*/ 9812 h 10000"/>
                    <a:gd name="connsiteX37" fmla="*/ 5063 w 10000"/>
                    <a:gd name="connsiteY37" fmla="*/ 9870 h 10000"/>
                    <a:gd name="connsiteX38" fmla="*/ 4326 w 10000"/>
                    <a:gd name="connsiteY38" fmla="*/ 9906 h 10000"/>
                    <a:gd name="connsiteX39" fmla="*/ 3632 w 10000"/>
                    <a:gd name="connsiteY39" fmla="*/ 9953 h 10000"/>
                    <a:gd name="connsiteX40" fmla="*/ 3019 w 10000"/>
                    <a:gd name="connsiteY40" fmla="*/ 9975 h 10000"/>
                    <a:gd name="connsiteX41" fmla="*/ 2491 w 10000"/>
                    <a:gd name="connsiteY41" fmla="*/ 9989 h 10000"/>
                    <a:gd name="connsiteX42" fmla="*/ 2122 w 10000"/>
                    <a:gd name="connsiteY42" fmla="*/ 10000 h 10000"/>
                    <a:gd name="connsiteX43" fmla="*/ 2080 w 10000"/>
                    <a:gd name="connsiteY43" fmla="*/ 9975 h 10000"/>
                    <a:gd name="connsiteX44" fmla="*/ 2040 w 10000"/>
                    <a:gd name="connsiteY44" fmla="*/ 9896 h 10000"/>
                    <a:gd name="connsiteX45" fmla="*/ 1838 w 10000"/>
                    <a:gd name="connsiteY45" fmla="*/ 9578 h 10000"/>
                    <a:gd name="connsiteX46" fmla="*/ 1714 w 10000"/>
                    <a:gd name="connsiteY46" fmla="*/ 9355 h 10000"/>
                    <a:gd name="connsiteX47" fmla="*/ 1549 w 10000"/>
                    <a:gd name="connsiteY47" fmla="*/ 9085 h 10000"/>
                    <a:gd name="connsiteX48" fmla="*/ 1387 w 10000"/>
                    <a:gd name="connsiteY48" fmla="*/ 8781 h 10000"/>
                    <a:gd name="connsiteX49" fmla="*/ 1224 w 10000"/>
                    <a:gd name="connsiteY49" fmla="*/ 8442 h 10000"/>
                    <a:gd name="connsiteX50" fmla="*/ 1059 w 10000"/>
                    <a:gd name="connsiteY50" fmla="*/ 8078 h 10000"/>
                    <a:gd name="connsiteX51" fmla="*/ 858 w 10000"/>
                    <a:gd name="connsiteY51" fmla="*/ 7679 h 10000"/>
                    <a:gd name="connsiteX52" fmla="*/ 694 w 10000"/>
                    <a:gd name="connsiteY52" fmla="*/ 7257 h 10000"/>
                    <a:gd name="connsiteX53" fmla="*/ 532 w 10000"/>
                    <a:gd name="connsiteY53" fmla="*/ 6812 h 10000"/>
                    <a:gd name="connsiteX54" fmla="*/ 407 w 10000"/>
                    <a:gd name="connsiteY54" fmla="*/ 6353 h 10000"/>
                    <a:gd name="connsiteX55" fmla="*/ 287 w 10000"/>
                    <a:gd name="connsiteY55" fmla="*/ 5873 h 10000"/>
                    <a:gd name="connsiteX56" fmla="*/ 121 w 10000"/>
                    <a:gd name="connsiteY56" fmla="*/ 5380 h 10000"/>
                    <a:gd name="connsiteX57" fmla="*/ 0 w 10000"/>
                    <a:gd name="connsiteY57" fmla="*/ 4384 h 10000"/>
                    <a:gd name="connsiteX58" fmla="*/ 0 w 10000"/>
                    <a:gd name="connsiteY58" fmla="*/ 3740 h 10000"/>
                    <a:gd name="connsiteX59" fmla="*/ 0 w 10000"/>
                    <a:gd name="connsiteY59" fmla="*/ 3166 h 10000"/>
                    <a:gd name="connsiteX60" fmla="*/ 0 w 10000"/>
                    <a:gd name="connsiteY60" fmla="*/ 2648 h 10000"/>
                    <a:gd name="connsiteX61" fmla="*/ 41 w 10000"/>
                    <a:gd name="connsiteY61" fmla="*/ 2181 h 10000"/>
                    <a:gd name="connsiteX62" fmla="*/ 81 w 10000"/>
                    <a:gd name="connsiteY62" fmla="*/ 1771 h 10000"/>
                    <a:gd name="connsiteX63" fmla="*/ 121 w 10000"/>
                    <a:gd name="connsiteY63" fmla="*/ 1407 h 10000"/>
                    <a:gd name="connsiteX64" fmla="*/ 204 w 10000"/>
                    <a:gd name="connsiteY64" fmla="*/ 1090 h 10000"/>
                    <a:gd name="connsiteX65" fmla="*/ 287 w 10000"/>
                    <a:gd name="connsiteY65" fmla="*/ 833 h 10000"/>
                    <a:gd name="connsiteX66" fmla="*/ 328 w 10000"/>
                    <a:gd name="connsiteY66" fmla="*/ 622 h 10000"/>
                    <a:gd name="connsiteX67" fmla="*/ 407 w 10000"/>
                    <a:gd name="connsiteY67" fmla="*/ 457 h 10000"/>
                    <a:gd name="connsiteX68" fmla="*/ 449 w 10000"/>
                    <a:gd name="connsiteY68" fmla="*/ 340 h 10000"/>
                    <a:gd name="connsiteX69" fmla="*/ 490 w 10000"/>
                    <a:gd name="connsiteY69" fmla="*/ 282 h 10000"/>
                    <a:gd name="connsiteX70" fmla="*/ 490 w 10000"/>
                    <a:gd name="connsiteY70" fmla="*/ 247 h 10000"/>
                    <a:gd name="connsiteX71" fmla="*/ 5836 w 10000"/>
                    <a:gd name="connsiteY71" fmla="*/ 0 h 10000"/>
                    <a:gd name="connsiteX72" fmla="*/ 5917 w 10000"/>
                    <a:gd name="connsiteY72" fmla="*/ 23 h 10000"/>
                    <a:gd name="connsiteX73" fmla="*/ 6081 w 10000"/>
                    <a:gd name="connsiteY73" fmla="*/ 58 h 10000"/>
                    <a:gd name="connsiteX74" fmla="*/ 6367 w 10000"/>
                    <a:gd name="connsiteY74" fmla="*/ 129 h 10000"/>
                    <a:gd name="connsiteX75" fmla="*/ 6734 w 10000"/>
                    <a:gd name="connsiteY75" fmla="*/ 224 h 10000"/>
                    <a:gd name="connsiteX76" fmla="*/ 7224 w 10000"/>
                    <a:gd name="connsiteY76" fmla="*/ 340 h 10000"/>
                    <a:gd name="connsiteX77" fmla="*/ 7754 w 10000"/>
                    <a:gd name="connsiteY77" fmla="*/ 482 h 10000"/>
                    <a:gd name="connsiteX0" fmla="*/ 7224 w 10000"/>
                    <a:gd name="connsiteY0" fmla="*/ 340 h 10000"/>
                    <a:gd name="connsiteX1" fmla="*/ 8409 w 10000"/>
                    <a:gd name="connsiteY1" fmla="*/ 4420 h 10000"/>
                    <a:gd name="connsiteX2" fmla="*/ 8123 w 10000"/>
                    <a:gd name="connsiteY2" fmla="*/ 4314 h 10000"/>
                    <a:gd name="connsiteX3" fmla="*/ 7920 w 10000"/>
                    <a:gd name="connsiteY3" fmla="*/ 4245 h 10000"/>
                    <a:gd name="connsiteX4" fmla="*/ 7835 w 10000"/>
                    <a:gd name="connsiteY4" fmla="*/ 4185 h 10000"/>
                    <a:gd name="connsiteX5" fmla="*/ 7835 w 10000"/>
                    <a:gd name="connsiteY5" fmla="*/ 4220 h 10000"/>
                    <a:gd name="connsiteX6" fmla="*/ 7876 w 10000"/>
                    <a:gd name="connsiteY6" fmla="*/ 4304 h 10000"/>
                    <a:gd name="connsiteX7" fmla="*/ 7920 w 10000"/>
                    <a:gd name="connsiteY7" fmla="*/ 4431 h 10000"/>
                    <a:gd name="connsiteX8" fmla="*/ 7999 w 10000"/>
                    <a:gd name="connsiteY8" fmla="*/ 4607 h 10000"/>
                    <a:gd name="connsiteX9" fmla="*/ 8123 w 10000"/>
                    <a:gd name="connsiteY9" fmla="*/ 4817 h 10000"/>
                    <a:gd name="connsiteX10" fmla="*/ 8244 w 10000"/>
                    <a:gd name="connsiteY10" fmla="*/ 5064 h 10000"/>
                    <a:gd name="connsiteX11" fmla="*/ 8368 w 10000"/>
                    <a:gd name="connsiteY11" fmla="*/ 5346 h 10000"/>
                    <a:gd name="connsiteX12" fmla="*/ 8530 w 10000"/>
                    <a:gd name="connsiteY12" fmla="*/ 5663 h 10000"/>
                    <a:gd name="connsiteX13" fmla="*/ 8652 w 10000"/>
                    <a:gd name="connsiteY13" fmla="*/ 5991 h 10000"/>
                    <a:gd name="connsiteX14" fmla="*/ 8814 w 10000"/>
                    <a:gd name="connsiteY14" fmla="*/ 6343 h 10000"/>
                    <a:gd name="connsiteX15" fmla="*/ 9021 w 10000"/>
                    <a:gd name="connsiteY15" fmla="*/ 6704 h 10000"/>
                    <a:gd name="connsiteX16" fmla="*/ 9141 w 10000"/>
                    <a:gd name="connsiteY16" fmla="*/ 6986 h 10000"/>
                    <a:gd name="connsiteX17" fmla="*/ 9304 w 10000"/>
                    <a:gd name="connsiteY17" fmla="*/ 7268 h 10000"/>
                    <a:gd name="connsiteX18" fmla="*/ 9430 w 10000"/>
                    <a:gd name="connsiteY18" fmla="*/ 7562 h 10000"/>
                    <a:gd name="connsiteX19" fmla="*/ 9510 w 10000"/>
                    <a:gd name="connsiteY19" fmla="*/ 7854 h 10000"/>
                    <a:gd name="connsiteX20" fmla="*/ 9593 w 10000"/>
                    <a:gd name="connsiteY20" fmla="*/ 8136 h 10000"/>
                    <a:gd name="connsiteX21" fmla="*/ 9713 w 10000"/>
                    <a:gd name="connsiteY21" fmla="*/ 8418 h 10000"/>
                    <a:gd name="connsiteX22" fmla="*/ 9794 w 10000"/>
                    <a:gd name="connsiteY22" fmla="*/ 8676 h 10000"/>
                    <a:gd name="connsiteX23" fmla="*/ 9838 w 10000"/>
                    <a:gd name="connsiteY23" fmla="*/ 8911 h 10000"/>
                    <a:gd name="connsiteX24" fmla="*/ 9917 w 10000"/>
                    <a:gd name="connsiteY24" fmla="*/ 9110 h 10000"/>
                    <a:gd name="connsiteX25" fmla="*/ 9958 w 10000"/>
                    <a:gd name="connsiteY25" fmla="*/ 9285 h 10000"/>
                    <a:gd name="connsiteX26" fmla="*/ 9958 w 10000"/>
                    <a:gd name="connsiteY26" fmla="*/ 9414 h 10000"/>
                    <a:gd name="connsiteX27" fmla="*/ 10000 w 10000"/>
                    <a:gd name="connsiteY27" fmla="*/ 9497 h 10000"/>
                    <a:gd name="connsiteX28" fmla="*/ 10000 w 10000"/>
                    <a:gd name="connsiteY28" fmla="*/ 9531 h 10000"/>
                    <a:gd name="connsiteX29" fmla="*/ 9917 w 10000"/>
                    <a:gd name="connsiteY29" fmla="*/ 9531 h 10000"/>
                    <a:gd name="connsiteX30" fmla="*/ 9631 w 10000"/>
                    <a:gd name="connsiteY30" fmla="*/ 9555 h 10000"/>
                    <a:gd name="connsiteX31" fmla="*/ 9224 w 10000"/>
                    <a:gd name="connsiteY31" fmla="*/ 9578 h 10000"/>
                    <a:gd name="connsiteX32" fmla="*/ 8693 w 10000"/>
                    <a:gd name="connsiteY32" fmla="*/ 9625 h 10000"/>
                    <a:gd name="connsiteX33" fmla="*/ 8082 w 10000"/>
                    <a:gd name="connsiteY33" fmla="*/ 9660 h 10000"/>
                    <a:gd name="connsiteX34" fmla="*/ 7345 w 10000"/>
                    <a:gd name="connsiteY34" fmla="*/ 9719 h 10000"/>
                    <a:gd name="connsiteX35" fmla="*/ 6612 w 10000"/>
                    <a:gd name="connsiteY35" fmla="*/ 9765 h 10000"/>
                    <a:gd name="connsiteX36" fmla="*/ 5836 w 10000"/>
                    <a:gd name="connsiteY36" fmla="*/ 9812 h 10000"/>
                    <a:gd name="connsiteX37" fmla="*/ 5063 w 10000"/>
                    <a:gd name="connsiteY37" fmla="*/ 9870 h 10000"/>
                    <a:gd name="connsiteX38" fmla="*/ 4326 w 10000"/>
                    <a:gd name="connsiteY38" fmla="*/ 9906 h 10000"/>
                    <a:gd name="connsiteX39" fmla="*/ 3632 w 10000"/>
                    <a:gd name="connsiteY39" fmla="*/ 9953 h 10000"/>
                    <a:gd name="connsiteX40" fmla="*/ 3019 w 10000"/>
                    <a:gd name="connsiteY40" fmla="*/ 9975 h 10000"/>
                    <a:gd name="connsiteX41" fmla="*/ 2491 w 10000"/>
                    <a:gd name="connsiteY41" fmla="*/ 9989 h 10000"/>
                    <a:gd name="connsiteX42" fmla="*/ 2122 w 10000"/>
                    <a:gd name="connsiteY42" fmla="*/ 10000 h 10000"/>
                    <a:gd name="connsiteX43" fmla="*/ 2080 w 10000"/>
                    <a:gd name="connsiteY43" fmla="*/ 9975 h 10000"/>
                    <a:gd name="connsiteX44" fmla="*/ 2040 w 10000"/>
                    <a:gd name="connsiteY44" fmla="*/ 9896 h 10000"/>
                    <a:gd name="connsiteX45" fmla="*/ 1838 w 10000"/>
                    <a:gd name="connsiteY45" fmla="*/ 9578 h 10000"/>
                    <a:gd name="connsiteX46" fmla="*/ 1714 w 10000"/>
                    <a:gd name="connsiteY46" fmla="*/ 9355 h 10000"/>
                    <a:gd name="connsiteX47" fmla="*/ 1549 w 10000"/>
                    <a:gd name="connsiteY47" fmla="*/ 9085 h 10000"/>
                    <a:gd name="connsiteX48" fmla="*/ 1387 w 10000"/>
                    <a:gd name="connsiteY48" fmla="*/ 8781 h 10000"/>
                    <a:gd name="connsiteX49" fmla="*/ 1224 w 10000"/>
                    <a:gd name="connsiteY49" fmla="*/ 8442 h 10000"/>
                    <a:gd name="connsiteX50" fmla="*/ 1059 w 10000"/>
                    <a:gd name="connsiteY50" fmla="*/ 8078 h 10000"/>
                    <a:gd name="connsiteX51" fmla="*/ 858 w 10000"/>
                    <a:gd name="connsiteY51" fmla="*/ 7679 h 10000"/>
                    <a:gd name="connsiteX52" fmla="*/ 694 w 10000"/>
                    <a:gd name="connsiteY52" fmla="*/ 7257 h 10000"/>
                    <a:gd name="connsiteX53" fmla="*/ 532 w 10000"/>
                    <a:gd name="connsiteY53" fmla="*/ 6812 h 10000"/>
                    <a:gd name="connsiteX54" fmla="*/ 407 w 10000"/>
                    <a:gd name="connsiteY54" fmla="*/ 6353 h 10000"/>
                    <a:gd name="connsiteX55" fmla="*/ 287 w 10000"/>
                    <a:gd name="connsiteY55" fmla="*/ 5873 h 10000"/>
                    <a:gd name="connsiteX56" fmla="*/ 121 w 10000"/>
                    <a:gd name="connsiteY56" fmla="*/ 5380 h 10000"/>
                    <a:gd name="connsiteX57" fmla="*/ 0 w 10000"/>
                    <a:gd name="connsiteY57" fmla="*/ 4384 h 10000"/>
                    <a:gd name="connsiteX58" fmla="*/ 0 w 10000"/>
                    <a:gd name="connsiteY58" fmla="*/ 3740 h 10000"/>
                    <a:gd name="connsiteX59" fmla="*/ 0 w 10000"/>
                    <a:gd name="connsiteY59" fmla="*/ 3166 h 10000"/>
                    <a:gd name="connsiteX60" fmla="*/ 0 w 10000"/>
                    <a:gd name="connsiteY60" fmla="*/ 2648 h 10000"/>
                    <a:gd name="connsiteX61" fmla="*/ 41 w 10000"/>
                    <a:gd name="connsiteY61" fmla="*/ 2181 h 10000"/>
                    <a:gd name="connsiteX62" fmla="*/ 81 w 10000"/>
                    <a:gd name="connsiteY62" fmla="*/ 1771 h 10000"/>
                    <a:gd name="connsiteX63" fmla="*/ 121 w 10000"/>
                    <a:gd name="connsiteY63" fmla="*/ 1407 h 10000"/>
                    <a:gd name="connsiteX64" fmla="*/ 204 w 10000"/>
                    <a:gd name="connsiteY64" fmla="*/ 1090 h 10000"/>
                    <a:gd name="connsiteX65" fmla="*/ 287 w 10000"/>
                    <a:gd name="connsiteY65" fmla="*/ 833 h 10000"/>
                    <a:gd name="connsiteX66" fmla="*/ 328 w 10000"/>
                    <a:gd name="connsiteY66" fmla="*/ 622 h 10000"/>
                    <a:gd name="connsiteX67" fmla="*/ 407 w 10000"/>
                    <a:gd name="connsiteY67" fmla="*/ 457 h 10000"/>
                    <a:gd name="connsiteX68" fmla="*/ 449 w 10000"/>
                    <a:gd name="connsiteY68" fmla="*/ 340 h 10000"/>
                    <a:gd name="connsiteX69" fmla="*/ 490 w 10000"/>
                    <a:gd name="connsiteY69" fmla="*/ 282 h 10000"/>
                    <a:gd name="connsiteX70" fmla="*/ 490 w 10000"/>
                    <a:gd name="connsiteY70" fmla="*/ 247 h 10000"/>
                    <a:gd name="connsiteX71" fmla="*/ 5836 w 10000"/>
                    <a:gd name="connsiteY71" fmla="*/ 0 h 10000"/>
                    <a:gd name="connsiteX72" fmla="*/ 5917 w 10000"/>
                    <a:gd name="connsiteY72" fmla="*/ 23 h 10000"/>
                    <a:gd name="connsiteX73" fmla="*/ 6081 w 10000"/>
                    <a:gd name="connsiteY73" fmla="*/ 58 h 10000"/>
                    <a:gd name="connsiteX74" fmla="*/ 6367 w 10000"/>
                    <a:gd name="connsiteY74" fmla="*/ 129 h 10000"/>
                    <a:gd name="connsiteX75" fmla="*/ 6734 w 10000"/>
                    <a:gd name="connsiteY75" fmla="*/ 224 h 10000"/>
                    <a:gd name="connsiteX76" fmla="*/ 7224 w 10000"/>
                    <a:gd name="connsiteY76" fmla="*/ 340 h 10000"/>
                    <a:gd name="connsiteX0" fmla="*/ 6734 w 10000"/>
                    <a:gd name="connsiteY0" fmla="*/ 224 h 10000"/>
                    <a:gd name="connsiteX1" fmla="*/ 8409 w 10000"/>
                    <a:gd name="connsiteY1" fmla="*/ 4420 h 10000"/>
                    <a:gd name="connsiteX2" fmla="*/ 8123 w 10000"/>
                    <a:gd name="connsiteY2" fmla="*/ 4314 h 10000"/>
                    <a:gd name="connsiteX3" fmla="*/ 7920 w 10000"/>
                    <a:gd name="connsiteY3" fmla="*/ 4245 h 10000"/>
                    <a:gd name="connsiteX4" fmla="*/ 7835 w 10000"/>
                    <a:gd name="connsiteY4" fmla="*/ 4185 h 10000"/>
                    <a:gd name="connsiteX5" fmla="*/ 7835 w 10000"/>
                    <a:gd name="connsiteY5" fmla="*/ 4220 h 10000"/>
                    <a:gd name="connsiteX6" fmla="*/ 7876 w 10000"/>
                    <a:gd name="connsiteY6" fmla="*/ 4304 h 10000"/>
                    <a:gd name="connsiteX7" fmla="*/ 7920 w 10000"/>
                    <a:gd name="connsiteY7" fmla="*/ 4431 h 10000"/>
                    <a:gd name="connsiteX8" fmla="*/ 7999 w 10000"/>
                    <a:gd name="connsiteY8" fmla="*/ 4607 h 10000"/>
                    <a:gd name="connsiteX9" fmla="*/ 8123 w 10000"/>
                    <a:gd name="connsiteY9" fmla="*/ 4817 h 10000"/>
                    <a:gd name="connsiteX10" fmla="*/ 8244 w 10000"/>
                    <a:gd name="connsiteY10" fmla="*/ 5064 h 10000"/>
                    <a:gd name="connsiteX11" fmla="*/ 8368 w 10000"/>
                    <a:gd name="connsiteY11" fmla="*/ 5346 h 10000"/>
                    <a:gd name="connsiteX12" fmla="*/ 8530 w 10000"/>
                    <a:gd name="connsiteY12" fmla="*/ 5663 h 10000"/>
                    <a:gd name="connsiteX13" fmla="*/ 8652 w 10000"/>
                    <a:gd name="connsiteY13" fmla="*/ 5991 h 10000"/>
                    <a:gd name="connsiteX14" fmla="*/ 8814 w 10000"/>
                    <a:gd name="connsiteY14" fmla="*/ 6343 h 10000"/>
                    <a:gd name="connsiteX15" fmla="*/ 9021 w 10000"/>
                    <a:gd name="connsiteY15" fmla="*/ 6704 h 10000"/>
                    <a:gd name="connsiteX16" fmla="*/ 9141 w 10000"/>
                    <a:gd name="connsiteY16" fmla="*/ 6986 h 10000"/>
                    <a:gd name="connsiteX17" fmla="*/ 9304 w 10000"/>
                    <a:gd name="connsiteY17" fmla="*/ 7268 h 10000"/>
                    <a:gd name="connsiteX18" fmla="*/ 9430 w 10000"/>
                    <a:gd name="connsiteY18" fmla="*/ 7562 h 10000"/>
                    <a:gd name="connsiteX19" fmla="*/ 9510 w 10000"/>
                    <a:gd name="connsiteY19" fmla="*/ 7854 h 10000"/>
                    <a:gd name="connsiteX20" fmla="*/ 9593 w 10000"/>
                    <a:gd name="connsiteY20" fmla="*/ 8136 h 10000"/>
                    <a:gd name="connsiteX21" fmla="*/ 9713 w 10000"/>
                    <a:gd name="connsiteY21" fmla="*/ 8418 h 10000"/>
                    <a:gd name="connsiteX22" fmla="*/ 9794 w 10000"/>
                    <a:gd name="connsiteY22" fmla="*/ 8676 h 10000"/>
                    <a:gd name="connsiteX23" fmla="*/ 9838 w 10000"/>
                    <a:gd name="connsiteY23" fmla="*/ 8911 h 10000"/>
                    <a:gd name="connsiteX24" fmla="*/ 9917 w 10000"/>
                    <a:gd name="connsiteY24" fmla="*/ 9110 h 10000"/>
                    <a:gd name="connsiteX25" fmla="*/ 9958 w 10000"/>
                    <a:gd name="connsiteY25" fmla="*/ 9285 h 10000"/>
                    <a:gd name="connsiteX26" fmla="*/ 9958 w 10000"/>
                    <a:gd name="connsiteY26" fmla="*/ 9414 h 10000"/>
                    <a:gd name="connsiteX27" fmla="*/ 10000 w 10000"/>
                    <a:gd name="connsiteY27" fmla="*/ 9497 h 10000"/>
                    <a:gd name="connsiteX28" fmla="*/ 10000 w 10000"/>
                    <a:gd name="connsiteY28" fmla="*/ 9531 h 10000"/>
                    <a:gd name="connsiteX29" fmla="*/ 9917 w 10000"/>
                    <a:gd name="connsiteY29" fmla="*/ 9531 h 10000"/>
                    <a:gd name="connsiteX30" fmla="*/ 9631 w 10000"/>
                    <a:gd name="connsiteY30" fmla="*/ 9555 h 10000"/>
                    <a:gd name="connsiteX31" fmla="*/ 9224 w 10000"/>
                    <a:gd name="connsiteY31" fmla="*/ 9578 h 10000"/>
                    <a:gd name="connsiteX32" fmla="*/ 8693 w 10000"/>
                    <a:gd name="connsiteY32" fmla="*/ 9625 h 10000"/>
                    <a:gd name="connsiteX33" fmla="*/ 8082 w 10000"/>
                    <a:gd name="connsiteY33" fmla="*/ 9660 h 10000"/>
                    <a:gd name="connsiteX34" fmla="*/ 7345 w 10000"/>
                    <a:gd name="connsiteY34" fmla="*/ 9719 h 10000"/>
                    <a:gd name="connsiteX35" fmla="*/ 6612 w 10000"/>
                    <a:gd name="connsiteY35" fmla="*/ 9765 h 10000"/>
                    <a:gd name="connsiteX36" fmla="*/ 5836 w 10000"/>
                    <a:gd name="connsiteY36" fmla="*/ 9812 h 10000"/>
                    <a:gd name="connsiteX37" fmla="*/ 5063 w 10000"/>
                    <a:gd name="connsiteY37" fmla="*/ 9870 h 10000"/>
                    <a:gd name="connsiteX38" fmla="*/ 4326 w 10000"/>
                    <a:gd name="connsiteY38" fmla="*/ 9906 h 10000"/>
                    <a:gd name="connsiteX39" fmla="*/ 3632 w 10000"/>
                    <a:gd name="connsiteY39" fmla="*/ 9953 h 10000"/>
                    <a:gd name="connsiteX40" fmla="*/ 3019 w 10000"/>
                    <a:gd name="connsiteY40" fmla="*/ 9975 h 10000"/>
                    <a:gd name="connsiteX41" fmla="*/ 2491 w 10000"/>
                    <a:gd name="connsiteY41" fmla="*/ 9989 h 10000"/>
                    <a:gd name="connsiteX42" fmla="*/ 2122 w 10000"/>
                    <a:gd name="connsiteY42" fmla="*/ 10000 h 10000"/>
                    <a:gd name="connsiteX43" fmla="*/ 2080 w 10000"/>
                    <a:gd name="connsiteY43" fmla="*/ 9975 h 10000"/>
                    <a:gd name="connsiteX44" fmla="*/ 2040 w 10000"/>
                    <a:gd name="connsiteY44" fmla="*/ 9896 h 10000"/>
                    <a:gd name="connsiteX45" fmla="*/ 1838 w 10000"/>
                    <a:gd name="connsiteY45" fmla="*/ 9578 h 10000"/>
                    <a:gd name="connsiteX46" fmla="*/ 1714 w 10000"/>
                    <a:gd name="connsiteY46" fmla="*/ 9355 h 10000"/>
                    <a:gd name="connsiteX47" fmla="*/ 1549 w 10000"/>
                    <a:gd name="connsiteY47" fmla="*/ 9085 h 10000"/>
                    <a:gd name="connsiteX48" fmla="*/ 1387 w 10000"/>
                    <a:gd name="connsiteY48" fmla="*/ 8781 h 10000"/>
                    <a:gd name="connsiteX49" fmla="*/ 1224 w 10000"/>
                    <a:gd name="connsiteY49" fmla="*/ 8442 h 10000"/>
                    <a:gd name="connsiteX50" fmla="*/ 1059 w 10000"/>
                    <a:gd name="connsiteY50" fmla="*/ 8078 h 10000"/>
                    <a:gd name="connsiteX51" fmla="*/ 858 w 10000"/>
                    <a:gd name="connsiteY51" fmla="*/ 7679 h 10000"/>
                    <a:gd name="connsiteX52" fmla="*/ 694 w 10000"/>
                    <a:gd name="connsiteY52" fmla="*/ 7257 h 10000"/>
                    <a:gd name="connsiteX53" fmla="*/ 532 w 10000"/>
                    <a:gd name="connsiteY53" fmla="*/ 6812 h 10000"/>
                    <a:gd name="connsiteX54" fmla="*/ 407 w 10000"/>
                    <a:gd name="connsiteY54" fmla="*/ 6353 h 10000"/>
                    <a:gd name="connsiteX55" fmla="*/ 287 w 10000"/>
                    <a:gd name="connsiteY55" fmla="*/ 5873 h 10000"/>
                    <a:gd name="connsiteX56" fmla="*/ 121 w 10000"/>
                    <a:gd name="connsiteY56" fmla="*/ 5380 h 10000"/>
                    <a:gd name="connsiteX57" fmla="*/ 0 w 10000"/>
                    <a:gd name="connsiteY57" fmla="*/ 4384 h 10000"/>
                    <a:gd name="connsiteX58" fmla="*/ 0 w 10000"/>
                    <a:gd name="connsiteY58" fmla="*/ 3740 h 10000"/>
                    <a:gd name="connsiteX59" fmla="*/ 0 w 10000"/>
                    <a:gd name="connsiteY59" fmla="*/ 3166 h 10000"/>
                    <a:gd name="connsiteX60" fmla="*/ 0 w 10000"/>
                    <a:gd name="connsiteY60" fmla="*/ 2648 h 10000"/>
                    <a:gd name="connsiteX61" fmla="*/ 41 w 10000"/>
                    <a:gd name="connsiteY61" fmla="*/ 2181 h 10000"/>
                    <a:gd name="connsiteX62" fmla="*/ 81 w 10000"/>
                    <a:gd name="connsiteY62" fmla="*/ 1771 h 10000"/>
                    <a:gd name="connsiteX63" fmla="*/ 121 w 10000"/>
                    <a:gd name="connsiteY63" fmla="*/ 1407 h 10000"/>
                    <a:gd name="connsiteX64" fmla="*/ 204 w 10000"/>
                    <a:gd name="connsiteY64" fmla="*/ 1090 h 10000"/>
                    <a:gd name="connsiteX65" fmla="*/ 287 w 10000"/>
                    <a:gd name="connsiteY65" fmla="*/ 833 h 10000"/>
                    <a:gd name="connsiteX66" fmla="*/ 328 w 10000"/>
                    <a:gd name="connsiteY66" fmla="*/ 622 h 10000"/>
                    <a:gd name="connsiteX67" fmla="*/ 407 w 10000"/>
                    <a:gd name="connsiteY67" fmla="*/ 457 h 10000"/>
                    <a:gd name="connsiteX68" fmla="*/ 449 w 10000"/>
                    <a:gd name="connsiteY68" fmla="*/ 340 h 10000"/>
                    <a:gd name="connsiteX69" fmla="*/ 490 w 10000"/>
                    <a:gd name="connsiteY69" fmla="*/ 282 h 10000"/>
                    <a:gd name="connsiteX70" fmla="*/ 490 w 10000"/>
                    <a:gd name="connsiteY70" fmla="*/ 247 h 10000"/>
                    <a:gd name="connsiteX71" fmla="*/ 5836 w 10000"/>
                    <a:gd name="connsiteY71" fmla="*/ 0 h 10000"/>
                    <a:gd name="connsiteX72" fmla="*/ 5917 w 10000"/>
                    <a:gd name="connsiteY72" fmla="*/ 23 h 10000"/>
                    <a:gd name="connsiteX73" fmla="*/ 6081 w 10000"/>
                    <a:gd name="connsiteY73" fmla="*/ 58 h 10000"/>
                    <a:gd name="connsiteX74" fmla="*/ 6367 w 10000"/>
                    <a:gd name="connsiteY74" fmla="*/ 129 h 10000"/>
                    <a:gd name="connsiteX75" fmla="*/ 6734 w 10000"/>
                    <a:gd name="connsiteY75" fmla="*/ 224 h 10000"/>
                    <a:gd name="connsiteX0" fmla="*/ 6734 w 10000"/>
                    <a:gd name="connsiteY0" fmla="*/ 224 h 10000"/>
                    <a:gd name="connsiteX1" fmla="*/ 8123 w 10000"/>
                    <a:gd name="connsiteY1" fmla="*/ 4314 h 10000"/>
                    <a:gd name="connsiteX2" fmla="*/ 7920 w 10000"/>
                    <a:gd name="connsiteY2" fmla="*/ 4245 h 10000"/>
                    <a:gd name="connsiteX3" fmla="*/ 7835 w 10000"/>
                    <a:gd name="connsiteY3" fmla="*/ 4185 h 10000"/>
                    <a:gd name="connsiteX4" fmla="*/ 7835 w 10000"/>
                    <a:gd name="connsiteY4" fmla="*/ 4220 h 10000"/>
                    <a:gd name="connsiteX5" fmla="*/ 7876 w 10000"/>
                    <a:gd name="connsiteY5" fmla="*/ 4304 h 10000"/>
                    <a:gd name="connsiteX6" fmla="*/ 7920 w 10000"/>
                    <a:gd name="connsiteY6" fmla="*/ 4431 h 10000"/>
                    <a:gd name="connsiteX7" fmla="*/ 7999 w 10000"/>
                    <a:gd name="connsiteY7" fmla="*/ 4607 h 10000"/>
                    <a:gd name="connsiteX8" fmla="*/ 8123 w 10000"/>
                    <a:gd name="connsiteY8" fmla="*/ 4817 h 10000"/>
                    <a:gd name="connsiteX9" fmla="*/ 8244 w 10000"/>
                    <a:gd name="connsiteY9" fmla="*/ 5064 h 10000"/>
                    <a:gd name="connsiteX10" fmla="*/ 8368 w 10000"/>
                    <a:gd name="connsiteY10" fmla="*/ 5346 h 10000"/>
                    <a:gd name="connsiteX11" fmla="*/ 8530 w 10000"/>
                    <a:gd name="connsiteY11" fmla="*/ 5663 h 10000"/>
                    <a:gd name="connsiteX12" fmla="*/ 8652 w 10000"/>
                    <a:gd name="connsiteY12" fmla="*/ 5991 h 10000"/>
                    <a:gd name="connsiteX13" fmla="*/ 8814 w 10000"/>
                    <a:gd name="connsiteY13" fmla="*/ 6343 h 10000"/>
                    <a:gd name="connsiteX14" fmla="*/ 9021 w 10000"/>
                    <a:gd name="connsiteY14" fmla="*/ 6704 h 10000"/>
                    <a:gd name="connsiteX15" fmla="*/ 9141 w 10000"/>
                    <a:gd name="connsiteY15" fmla="*/ 6986 h 10000"/>
                    <a:gd name="connsiteX16" fmla="*/ 9304 w 10000"/>
                    <a:gd name="connsiteY16" fmla="*/ 7268 h 10000"/>
                    <a:gd name="connsiteX17" fmla="*/ 9430 w 10000"/>
                    <a:gd name="connsiteY17" fmla="*/ 7562 h 10000"/>
                    <a:gd name="connsiteX18" fmla="*/ 9510 w 10000"/>
                    <a:gd name="connsiteY18" fmla="*/ 7854 h 10000"/>
                    <a:gd name="connsiteX19" fmla="*/ 9593 w 10000"/>
                    <a:gd name="connsiteY19" fmla="*/ 8136 h 10000"/>
                    <a:gd name="connsiteX20" fmla="*/ 9713 w 10000"/>
                    <a:gd name="connsiteY20" fmla="*/ 8418 h 10000"/>
                    <a:gd name="connsiteX21" fmla="*/ 9794 w 10000"/>
                    <a:gd name="connsiteY21" fmla="*/ 8676 h 10000"/>
                    <a:gd name="connsiteX22" fmla="*/ 9838 w 10000"/>
                    <a:gd name="connsiteY22" fmla="*/ 8911 h 10000"/>
                    <a:gd name="connsiteX23" fmla="*/ 9917 w 10000"/>
                    <a:gd name="connsiteY23" fmla="*/ 9110 h 10000"/>
                    <a:gd name="connsiteX24" fmla="*/ 9958 w 10000"/>
                    <a:gd name="connsiteY24" fmla="*/ 9285 h 10000"/>
                    <a:gd name="connsiteX25" fmla="*/ 9958 w 10000"/>
                    <a:gd name="connsiteY25" fmla="*/ 9414 h 10000"/>
                    <a:gd name="connsiteX26" fmla="*/ 10000 w 10000"/>
                    <a:gd name="connsiteY26" fmla="*/ 9497 h 10000"/>
                    <a:gd name="connsiteX27" fmla="*/ 10000 w 10000"/>
                    <a:gd name="connsiteY27" fmla="*/ 9531 h 10000"/>
                    <a:gd name="connsiteX28" fmla="*/ 9917 w 10000"/>
                    <a:gd name="connsiteY28" fmla="*/ 9531 h 10000"/>
                    <a:gd name="connsiteX29" fmla="*/ 9631 w 10000"/>
                    <a:gd name="connsiteY29" fmla="*/ 9555 h 10000"/>
                    <a:gd name="connsiteX30" fmla="*/ 9224 w 10000"/>
                    <a:gd name="connsiteY30" fmla="*/ 9578 h 10000"/>
                    <a:gd name="connsiteX31" fmla="*/ 8693 w 10000"/>
                    <a:gd name="connsiteY31" fmla="*/ 9625 h 10000"/>
                    <a:gd name="connsiteX32" fmla="*/ 8082 w 10000"/>
                    <a:gd name="connsiteY32" fmla="*/ 9660 h 10000"/>
                    <a:gd name="connsiteX33" fmla="*/ 7345 w 10000"/>
                    <a:gd name="connsiteY33" fmla="*/ 9719 h 10000"/>
                    <a:gd name="connsiteX34" fmla="*/ 6612 w 10000"/>
                    <a:gd name="connsiteY34" fmla="*/ 9765 h 10000"/>
                    <a:gd name="connsiteX35" fmla="*/ 5836 w 10000"/>
                    <a:gd name="connsiteY35" fmla="*/ 9812 h 10000"/>
                    <a:gd name="connsiteX36" fmla="*/ 5063 w 10000"/>
                    <a:gd name="connsiteY36" fmla="*/ 9870 h 10000"/>
                    <a:gd name="connsiteX37" fmla="*/ 4326 w 10000"/>
                    <a:gd name="connsiteY37" fmla="*/ 9906 h 10000"/>
                    <a:gd name="connsiteX38" fmla="*/ 3632 w 10000"/>
                    <a:gd name="connsiteY38" fmla="*/ 9953 h 10000"/>
                    <a:gd name="connsiteX39" fmla="*/ 3019 w 10000"/>
                    <a:gd name="connsiteY39" fmla="*/ 9975 h 10000"/>
                    <a:gd name="connsiteX40" fmla="*/ 2491 w 10000"/>
                    <a:gd name="connsiteY40" fmla="*/ 9989 h 10000"/>
                    <a:gd name="connsiteX41" fmla="*/ 2122 w 10000"/>
                    <a:gd name="connsiteY41" fmla="*/ 10000 h 10000"/>
                    <a:gd name="connsiteX42" fmla="*/ 2080 w 10000"/>
                    <a:gd name="connsiteY42" fmla="*/ 9975 h 10000"/>
                    <a:gd name="connsiteX43" fmla="*/ 2040 w 10000"/>
                    <a:gd name="connsiteY43" fmla="*/ 9896 h 10000"/>
                    <a:gd name="connsiteX44" fmla="*/ 1838 w 10000"/>
                    <a:gd name="connsiteY44" fmla="*/ 9578 h 10000"/>
                    <a:gd name="connsiteX45" fmla="*/ 1714 w 10000"/>
                    <a:gd name="connsiteY45" fmla="*/ 9355 h 10000"/>
                    <a:gd name="connsiteX46" fmla="*/ 1549 w 10000"/>
                    <a:gd name="connsiteY46" fmla="*/ 9085 h 10000"/>
                    <a:gd name="connsiteX47" fmla="*/ 1387 w 10000"/>
                    <a:gd name="connsiteY47" fmla="*/ 8781 h 10000"/>
                    <a:gd name="connsiteX48" fmla="*/ 1224 w 10000"/>
                    <a:gd name="connsiteY48" fmla="*/ 8442 h 10000"/>
                    <a:gd name="connsiteX49" fmla="*/ 1059 w 10000"/>
                    <a:gd name="connsiteY49" fmla="*/ 8078 h 10000"/>
                    <a:gd name="connsiteX50" fmla="*/ 858 w 10000"/>
                    <a:gd name="connsiteY50" fmla="*/ 7679 h 10000"/>
                    <a:gd name="connsiteX51" fmla="*/ 694 w 10000"/>
                    <a:gd name="connsiteY51" fmla="*/ 7257 h 10000"/>
                    <a:gd name="connsiteX52" fmla="*/ 532 w 10000"/>
                    <a:gd name="connsiteY52" fmla="*/ 6812 h 10000"/>
                    <a:gd name="connsiteX53" fmla="*/ 407 w 10000"/>
                    <a:gd name="connsiteY53" fmla="*/ 6353 h 10000"/>
                    <a:gd name="connsiteX54" fmla="*/ 287 w 10000"/>
                    <a:gd name="connsiteY54" fmla="*/ 5873 h 10000"/>
                    <a:gd name="connsiteX55" fmla="*/ 121 w 10000"/>
                    <a:gd name="connsiteY55" fmla="*/ 5380 h 10000"/>
                    <a:gd name="connsiteX56" fmla="*/ 0 w 10000"/>
                    <a:gd name="connsiteY56" fmla="*/ 4384 h 10000"/>
                    <a:gd name="connsiteX57" fmla="*/ 0 w 10000"/>
                    <a:gd name="connsiteY57" fmla="*/ 3740 h 10000"/>
                    <a:gd name="connsiteX58" fmla="*/ 0 w 10000"/>
                    <a:gd name="connsiteY58" fmla="*/ 3166 h 10000"/>
                    <a:gd name="connsiteX59" fmla="*/ 0 w 10000"/>
                    <a:gd name="connsiteY59" fmla="*/ 2648 h 10000"/>
                    <a:gd name="connsiteX60" fmla="*/ 41 w 10000"/>
                    <a:gd name="connsiteY60" fmla="*/ 2181 h 10000"/>
                    <a:gd name="connsiteX61" fmla="*/ 81 w 10000"/>
                    <a:gd name="connsiteY61" fmla="*/ 1771 h 10000"/>
                    <a:gd name="connsiteX62" fmla="*/ 121 w 10000"/>
                    <a:gd name="connsiteY62" fmla="*/ 1407 h 10000"/>
                    <a:gd name="connsiteX63" fmla="*/ 204 w 10000"/>
                    <a:gd name="connsiteY63" fmla="*/ 1090 h 10000"/>
                    <a:gd name="connsiteX64" fmla="*/ 287 w 10000"/>
                    <a:gd name="connsiteY64" fmla="*/ 833 h 10000"/>
                    <a:gd name="connsiteX65" fmla="*/ 328 w 10000"/>
                    <a:gd name="connsiteY65" fmla="*/ 622 h 10000"/>
                    <a:gd name="connsiteX66" fmla="*/ 407 w 10000"/>
                    <a:gd name="connsiteY66" fmla="*/ 457 h 10000"/>
                    <a:gd name="connsiteX67" fmla="*/ 449 w 10000"/>
                    <a:gd name="connsiteY67" fmla="*/ 340 h 10000"/>
                    <a:gd name="connsiteX68" fmla="*/ 490 w 10000"/>
                    <a:gd name="connsiteY68" fmla="*/ 282 h 10000"/>
                    <a:gd name="connsiteX69" fmla="*/ 490 w 10000"/>
                    <a:gd name="connsiteY69" fmla="*/ 247 h 10000"/>
                    <a:gd name="connsiteX70" fmla="*/ 5836 w 10000"/>
                    <a:gd name="connsiteY70" fmla="*/ 0 h 10000"/>
                    <a:gd name="connsiteX71" fmla="*/ 5917 w 10000"/>
                    <a:gd name="connsiteY71" fmla="*/ 23 h 10000"/>
                    <a:gd name="connsiteX72" fmla="*/ 6081 w 10000"/>
                    <a:gd name="connsiteY72" fmla="*/ 58 h 10000"/>
                    <a:gd name="connsiteX73" fmla="*/ 6367 w 10000"/>
                    <a:gd name="connsiteY73" fmla="*/ 129 h 10000"/>
                    <a:gd name="connsiteX74" fmla="*/ 6734 w 10000"/>
                    <a:gd name="connsiteY74" fmla="*/ 224 h 10000"/>
                    <a:gd name="connsiteX0" fmla="*/ 6734 w 10000"/>
                    <a:gd name="connsiteY0" fmla="*/ 224 h 10000"/>
                    <a:gd name="connsiteX1" fmla="*/ 7920 w 10000"/>
                    <a:gd name="connsiteY1" fmla="*/ 4245 h 10000"/>
                    <a:gd name="connsiteX2" fmla="*/ 7835 w 10000"/>
                    <a:gd name="connsiteY2" fmla="*/ 4185 h 10000"/>
                    <a:gd name="connsiteX3" fmla="*/ 7835 w 10000"/>
                    <a:gd name="connsiteY3" fmla="*/ 4220 h 10000"/>
                    <a:gd name="connsiteX4" fmla="*/ 7876 w 10000"/>
                    <a:gd name="connsiteY4" fmla="*/ 4304 h 10000"/>
                    <a:gd name="connsiteX5" fmla="*/ 7920 w 10000"/>
                    <a:gd name="connsiteY5" fmla="*/ 4431 h 10000"/>
                    <a:gd name="connsiteX6" fmla="*/ 7999 w 10000"/>
                    <a:gd name="connsiteY6" fmla="*/ 4607 h 10000"/>
                    <a:gd name="connsiteX7" fmla="*/ 8123 w 10000"/>
                    <a:gd name="connsiteY7" fmla="*/ 4817 h 10000"/>
                    <a:gd name="connsiteX8" fmla="*/ 8244 w 10000"/>
                    <a:gd name="connsiteY8" fmla="*/ 5064 h 10000"/>
                    <a:gd name="connsiteX9" fmla="*/ 8368 w 10000"/>
                    <a:gd name="connsiteY9" fmla="*/ 5346 h 10000"/>
                    <a:gd name="connsiteX10" fmla="*/ 8530 w 10000"/>
                    <a:gd name="connsiteY10" fmla="*/ 5663 h 10000"/>
                    <a:gd name="connsiteX11" fmla="*/ 8652 w 10000"/>
                    <a:gd name="connsiteY11" fmla="*/ 5991 h 10000"/>
                    <a:gd name="connsiteX12" fmla="*/ 8814 w 10000"/>
                    <a:gd name="connsiteY12" fmla="*/ 6343 h 10000"/>
                    <a:gd name="connsiteX13" fmla="*/ 9021 w 10000"/>
                    <a:gd name="connsiteY13" fmla="*/ 6704 h 10000"/>
                    <a:gd name="connsiteX14" fmla="*/ 9141 w 10000"/>
                    <a:gd name="connsiteY14" fmla="*/ 6986 h 10000"/>
                    <a:gd name="connsiteX15" fmla="*/ 9304 w 10000"/>
                    <a:gd name="connsiteY15" fmla="*/ 7268 h 10000"/>
                    <a:gd name="connsiteX16" fmla="*/ 9430 w 10000"/>
                    <a:gd name="connsiteY16" fmla="*/ 7562 h 10000"/>
                    <a:gd name="connsiteX17" fmla="*/ 9510 w 10000"/>
                    <a:gd name="connsiteY17" fmla="*/ 7854 h 10000"/>
                    <a:gd name="connsiteX18" fmla="*/ 9593 w 10000"/>
                    <a:gd name="connsiteY18" fmla="*/ 8136 h 10000"/>
                    <a:gd name="connsiteX19" fmla="*/ 9713 w 10000"/>
                    <a:gd name="connsiteY19" fmla="*/ 8418 h 10000"/>
                    <a:gd name="connsiteX20" fmla="*/ 9794 w 10000"/>
                    <a:gd name="connsiteY20" fmla="*/ 8676 h 10000"/>
                    <a:gd name="connsiteX21" fmla="*/ 9838 w 10000"/>
                    <a:gd name="connsiteY21" fmla="*/ 8911 h 10000"/>
                    <a:gd name="connsiteX22" fmla="*/ 9917 w 10000"/>
                    <a:gd name="connsiteY22" fmla="*/ 9110 h 10000"/>
                    <a:gd name="connsiteX23" fmla="*/ 9958 w 10000"/>
                    <a:gd name="connsiteY23" fmla="*/ 9285 h 10000"/>
                    <a:gd name="connsiteX24" fmla="*/ 9958 w 10000"/>
                    <a:gd name="connsiteY24" fmla="*/ 9414 h 10000"/>
                    <a:gd name="connsiteX25" fmla="*/ 10000 w 10000"/>
                    <a:gd name="connsiteY25" fmla="*/ 9497 h 10000"/>
                    <a:gd name="connsiteX26" fmla="*/ 10000 w 10000"/>
                    <a:gd name="connsiteY26" fmla="*/ 9531 h 10000"/>
                    <a:gd name="connsiteX27" fmla="*/ 9917 w 10000"/>
                    <a:gd name="connsiteY27" fmla="*/ 9531 h 10000"/>
                    <a:gd name="connsiteX28" fmla="*/ 9631 w 10000"/>
                    <a:gd name="connsiteY28" fmla="*/ 9555 h 10000"/>
                    <a:gd name="connsiteX29" fmla="*/ 9224 w 10000"/>
                    <a:gd name="connsiteY29" fmla="*/ 9578 h 10000"/>
                    <a:gd name="connsiteX30" fmla="*/ 8693 w 10000"/>
                    <a:gd name="connsiteY30" fmla="*/ 9625 h 10000"/>
                    <a:gd name="connsiteX31" fmla="*/ 8082 w 10000"/>
                    <a:gd name="connsiteY31" fmla="*/ 9660 h 10000"/>
                    <a:gd name="connsiteX32" fmla="*/ 7345 w 10000"/>
                    <a:gd name="connsiteY32" fmla="*/ 9719 h 10000"/>
                    <a:gd name="connsiteX33" fmla="*/ 6612 w 10000"/>
                    <a:gd name="connsiteY33" fmla="*/ 9765 h 10000"/>
                    <a:gd name="connsiteX34" fmla="*/ 5836 w 10000"/>
                    <a:gd name="connsiteY34" fmla="*/ 9812 h 10000"/>
                    <a:gd name="connsiteX35" fmla="*/ 5063 w 10000"/>
                    <a:gd name="connsiteY35" fmla="*/ 9870 h 10000"/>
                    <a:gd name="connsiteX36" fmla="*/ 4326 w 10000"/>
                    <a:gd name="connsiteY36" fmla="*/ 9906 h 10000"/>
                    <a:gd name="connsiteX37" fmla="*/ 3632 w 10000"/>
                    <a:gd name="connsiteY37" fmla="*/ 9953 h 10000"/>
                    <a:gd name="connsiteX38" fmla="*/ 3019 w 10000"/>
                    <a:gd name="connsiteY38" fmla="*/ 9975 h 10000"/>
                    <a:gd name="connsiteX39" fmla="*/ 2491 w 10000"/>
                    <a:gd name="connsiteY39" fmla="*/ 9989 h 10000"/>
                    <a:gd name="connsiteX40" fmla="*/ 2122 w 10000"/>
                    <a:gd name="connsiteY40" fmla="*/ 10000 h 10000"/>
                    <a:gd name="connsiteX41" fmla="*/ 2080 w 10000"/>
                    <a:gd name="connsiteY41" fmla="*/ 9975 h 10000"/>
                    <a:gd name="connsiteX42" fmla="*/ 2040 w 10000"/>
                    <a:gd name="connsiteY42" fmla="*/ 9896 h 10000"/>
                    <a:gd name="connsiteX43" fmla="*/ 1838 w 10000"/>
                    <a:gd name="connsiteY43" fmla="*/ 9578 h 10000"/>
                    <a:gd name="connsiteX44" fmla="*/ 1714 w 10000"/>
                    <a:gd name="connsiteY44" fmla="*/ 9355 h 10000"/>
                    <a:gd name="connsiteX45" fmla="*/ 1549 w 10000"/>
                    <a:gd name="connsiteY45" fmla="*/ 9085 h 10000"/>
                    <a:gd name="connsiteX46" fmla="*/ 1387 w 10000"/>
                    <a:gd name="connsiteY46" fmla="*/ 8781 h 10000"/>
                    <a:gd name="connsiteX47" fmla="*/ 1224 w 10000"/>
                    <a:gd name="connsiteY47" fmla="*/ 8442 h 10000"/>
                    <a:gd name="connsiteX48" fmla="*/ 1059 w 10000"/>
                    <a:gd name="connsiteY48" fmla="*/ 8078 h 10000"/>
                    <a:gd name="connsiteX49" fmla="*/ 858 w 10000"/>
                    <a:gd name="connsiteY49" fmla="*/ 7679 h 10000"/>
                    <a:gd name="connsiteX50" fmla="*/ 694 w 10000"/>
                    <a:gd name="connsiteY50" fmla="*/ 7257 h 10000"/>
                    <a:gd name="connsiteX51" fmla="*/ 532 w 10000"/>
                    <a:gd name="connsiteY51" fmla="*/ 6812 h 10000"/>
                    <a:gd name="connsiteX52" fmla="*/ 407 w 10000"/>
                    <a:gd name="connsiteY52" fmla="*/ 6353 h 10000"/>
                    <a:gd name="connsiteX53" fmla="*/ 287 w 10000"/>
                    <a:gd name="connsiteY53" fmla="*/ 5873 h 10000"/>
                    <a:gd name="connsiteX54" fmla="*/ 121 w 10000"/>
                    <a:gd name="connsiteY54" fmla="*/ 5380 h 10000"/>
                    <a:gd name="connsiteX55" fmla="*/ 0 w 10000"/>
                    <a:gd name="connsiteY55" fmla="*/ 4384 h 10000"/>
                    <a:gd name="connsiteX56" fmla="*/ 0 w 10000"/>
                    <a:gd name="connsiteY56" fmla="*/ 3740 h 10000"/>
                    <a:gd name="connsiteX57" fmla="*/ 0 w 10000"/>
                    <a:gd name="connsiteY57" fmla="*/ 3166 h 10000"/>
                    <a:gd name="connsiteX58" fmla="*/ 0 w 10000"/>
                    <a:gd name="connsiteY58" fmla="*/ 2648 h 10000"/>
                    <a:gd name="connsiteX59" fmla="*/ 41 w 10000"/>
                    <a:gd name="connsiteY59" fmla="*/ 2181 h 10000"/>
                    <a:gd name="connsiteX60" fmla="*/ 81 w 10000"/>
                    <a:gd name="connsiteY60" fmla="*/ 1771 h 10000"/>
                    <a:gd name="connsiteX61" fmla="*/ 121 w 10000"/>
                    <a:gd name="connsiteY61" fmla="*/ 1407 h 10000"/>
                    <a:gd name="connsiteX62" fmla="*/ 204 w 10000"/>
                    <a:gd name="connsiteY62" fmla="*/ 1090 h 10000"/>
                    <a:gd name="connsiteX63" fmla="*/ 287 w 10000"/>
                    <a:gd name="connsiteY63" fmla="*/ 833 h 10000"/>
                    <a:gd name="connsiteX64" fmla="*/ 328 w 10000"/>
                    <a:gd name="connsiteY64" fmla="*/ 622 h 10000"/>
                    <a:gd name="connsiteX65" fmla="*/ 407 w 10000"/>
                    <a:gd name="connsiteY65" fmla="*/ 457 h 10000"/>
                    <a:gd name="connsiteX66" fmla="*/ 449 w 10000"/>
                    <a:gd name="connsiteY66" fmla="*/ 340 h 10000"/>
                    <a:gd name="connsiteX67" fmla="*/ 490 w 10000"/>
                    <a:gd name="connsiteY67" fmla="*/ 282 h 10000"/>
                    <a:gd name="connsiteX68" fmla="*/ 490 w 10000"/>
                    <a:gd name="connsiteY68" fmla="*/ 247 h 10000"/>
                    <a:gd name="connsiteX69" fmla="*/ 5836 w 10000"/>
                    <a:gd name="connsiteY69" fmla="*/ 0 h 10000"/>
                    <a:gd name="connsiteX70" fmla="*/ 5917 w 10000"/>
                    <a:gd name="connsiteY70" fmla="*/ 23 h 10000"/>
                    <a:gd name="connsiteX71" fmla="*/ 6081 w 10000"/>
                    <a:gd name="connsiteY71" fmla="*/ 58 h 10000"/>
                    <a:gd name="connsiteX72" fmla="*/ 6367 w 10000"/>
                    <a:gd name="connsiteY72" fmla="*/ 129 h 10000"/>
                    <a:gd name="connsiteX73" fmla="*/ 6734 w 10000"/>
                    <a:gd name="connsiteY73" fmla="*/ 224 h 10000"/>
                    <a:gd name="connsiteX0" fmla="*/ 6734 w 10000"/>
                    <a:gd name="connsiteY0" fmla="*/ 224 h 10000"/>
                    <a:gd name="connsiteX1" fmla="*/ 7920 w 10000"/>
                    <a:gd name="connsiteY1" fmla="*/ 4245 h 10000"/>
                    <a:gd name="connsiteX2" fmla="*/ 7835 w 10000"/>
                    <a:gd name="connsiteY2" fmla="*/ 4185 h 10000"/>
                    <a:gd name="connsiteX3" fmla="*/ 7835 w 10000"/>
                    <a:gd name="connsiteY3" fmla="*/ 4220 h 10000"/>
                    <a:gd name="connsiteX4" fmla="*/ 7920 w 10000"/>
                    <a:gd name="connsiteY4" fmla="*/ 4431 h 10000"/>
                    <a:gd name="connsiteX5" fmla="*/ 7999 w 10000"/>
                    <a:gd name="connsiteY5" fmla="*/ 4607 h 10000"/>
                    <a:gd name="connsiteX6" fmla="*/ 8123 w 10000"/>
                    <a:gd name="connsiteY6" fmla="*/ 4817 h 10000"/>
                    <a:gd name="connsiteX7" fmla="*/ 8244 w 10000"/>
                    <a:gd name="connsiteY7" fmla="*/ 5064 h 10000"/>
                    <a:gd name="connsiteX8" fmla="*/ 8368 w 10000"/>
                    <a:gd name="connsiteY8" fmla="*/ 5346 h 10000"/>
                    <a:gd name="connsiteX9" fmla="*/ 8530 w 10000"/>
                    <a:gd name="connsiteY9" fmla="*/ 5663 h 10000"/>
                    <a:gd name="connsiteX10" fmla="*/ 8652 w 10000"/>
                    <a:gd name="connsiteY10" fmla="*/ 5991 h 10000"/>
                    <a:gd name="connsiteX11" fmla="*/ 8814 w 10000"/>
                    <a:gd name="connsiteY11" fmla="*/ 6343 h 10000"/>
                    <a:gd name="connsiteX12" fmla="*/ 9021 w 10000"/>
                    <a:gd name="connsiteY12" fmla="*/ 6704 h 10000"/>
                    <a:gd name="connsiteX13" fmla="*/ 9141 w 10000"/>
                    <a:gd name="connsiteY13" fmla="*/ 6986 h 10000"/>
                    <a:gd name="connsiteX14" fmla="*/ 9304 w 10000"/>
                    <a:gd name="connsiteY14" fmla="*/ 7268 h 10000"/>
                    <a:gd name="connsiteX15" fmla="*/ 9430 w 10000"/>
                    <a:gd name="connsiteY15" fmla="*/ 7562 h 10000"/>
                    <a:gd name="connsiteX16" fmla="*/ 9510 w 10000"/>
                    <a:gd name="connsiteY16" fmla="*/ 7854 h 10000"/>
                    <a:gd name="connsiteX17" fmla="*/ 9593 w 10000"/>
                    <a:gd name="connsiteY17" fmla="*/ 8136 h 10000"/>
                    <a:gd name="connsiteX18" fmla="*/ 9713 w 10000"/>
                    <a:gd name="connsiteY18" fmla="*/ 8418 h 10000"/>
                    <a:gd name="connsiteX19" fmla="*/ 9794 w 10000"/>
                    <a:gd name="connsiteY19" fmla="*/ 8676 h 10000"/>
                    <a:gd name="connsiteX20" fmla="*/ 9838 w 10000"/>
                    <a:gd name="connsiteY20" fmla="*/ 8911 h 10000"/>
                    <a:gd name="connsiteX21" fmla="*/ 9917 w 10000"/>
                    <a:gd name="connsiteY21" fmla="*/ 9110 h 10000"/>
                    <a:gd name="connsiteX22" fmla="*/ 9958 w 10000"/>
                    <a:gd name="connsiteY22" fmla="*/ 9285 h 10000"/>
                    <a:gd name="connsiteX23" fmla="*/ 9958 w 10000"/>
                    <a:gd name="connsiteY23" fmla="*/ 9414 h 10000"/>
                    <a:gd name="connsiteX24" fmla="*/ 10000 w 10000"/>
                    <a:gd name="connsiteY24" fmla="*/ 9497 h 10000"/>
                    <a:gd name="connsiteX25" fmla="*/ 10000 w 10000"/>
                    <a:gd name="connsiteY25" fmla="*/ 9531 h 10000"/>
                    <a:gd name="connsiteX26" fmla="*/ 9917 w 10000"/>
                    <a:gd name="connsiteY26" fmla="*/ 9531 h 10000"/>
                    <a:gd name="connsiteX27" fmla="*/ 9631 w 10000"/>
                    <a:gd name="connsiteY27" fmla="*/ 9555 h 10000"/>
                    <a:gd name="connsiteX28" fmla="*/ 9224 w 10000"/>
                    <a:gd name="connsiteY28" fmla="*/ 9578 h 10000"/>
                    <a:gd name="connsiteX29" fmla="*/ 8693 w 10000"/>
                    <a:gd name="connsiteY29" fmla="*/ 9625 h 10000"/>
                    <a:gd name="connsiteX30" fmla="*/ 8082 w 10000"/>
                    <a:gd name="connsiteY30" fmla="*/ 9660 h 10000"/>
                    <a:gd name="connsiteX31" fmla="*/ 7345 w 10000"/>
                    <a:gd name="connsiteY31" fmla="*/ 9719 h 10000"/>
                    <a:gd name="connsiteX32" fmla="*/ 6612 w 10000"/>
                    <a:gd name="connsiteY32" fmla="*/ 9765 h 10000"/>
                    <a:gd name="connsiteX33" fmla="*/ 5836 w 10000"/>
                    <a:gd name="connsiteY33" fmla="*/ 9812 h 10000"/>
                    <a:gd name="connsiteX34" fmla="*/ 5063 w 10000"/>
                    <a:gd name="connsiteY34" fmla="*/ 9870 h 10000"/>
                    <a:gd name="connsiteX35" fmla="*/ 4326 w 10000"/>
                    <a:gd name="connsiteY35" fmla="*/ 9906 h 10000"/>
                    <a:gd name="connsiteX36" fmla="*/ 3632 w 10000"/>
                    <a:gd name="connsiteY36" fmla="*/ 9953 h 10000"/>
                    <a:gd name="connsiteX37" fmla="*/ 3019 w 10000"/>
                    <a:gd name="connsiteY37" fmla="*/ 9975 h 10000"/>
                    <a:gd name="connsiteX38" fmla="*/ 2491 w 10000"/>
                    <a:gd name="connsiteY38" fmla="*/ 9989 h 10000"/>
                    <a:gd name="connsiteX39" fmla="*/ 2122 w 10000"/>
                    <a:gd name="connsiteY39" fmla="*/ 10000 h 10000"/>
                    <a:gd name="connsiteX40" fmla="*/ 2080 w 10000"/>
                    <a:gd name="connsiteY40" fmla="*/ 9975 h 10000"/>
                    <a:gd name="connsiteX41" fmla="*/ 2040 w 10000"/>
                    <a:gd name="connsiteY41" fmla="*/ 9896 h 10000"/>
                    <a:gd name="connsiteX42" fmla="*/ 1838 w 10000"/>
                    <a:gd name="connsiteY42" fmla="*/ 9578 h 10000"/>
                    <a:gd name="connsiteX43" fmla="*/ 1714 w 10000"/>
                    <a:gd name="connsiteY43" fmla="*/ 9355 h 10000"/>
                    <a:gd name="connsiteX44" fmla="*/ 1549 w 10000"/>
                    <a:gd name="connsiteY44" fmla="*/ 9085 h 10000"/>
                    <a:gd name="connsiteX45" fmla="*/ 1387 w 10000"/>
                    <a:gd name="connsiteY45" fmla="*/ 8781 h 10000"/>
                    <a:gd name="connsiteX46" fmla="*/ 1224 w 10000"/>
                    <a:gd name="connsiteY46" fmla="*/ 8442 h 10000"/>
                    <a:gd name="connsiteX47" fmla="*/ 1059 w 10000"/>
                    <a:gd name="connsiteY47" fmla="*/ 8078 h 10000"/>
                    <a:gd name="connsiteX48" fmla="*/ 858 w 10000"/>
                    <a:gd name="connsiteY48" fmla="*/ 7679 h 10000"/>
                    <a:gd name="connsiteX49" fmla="*/ 694 w 10000"/>
                    <a:gd name="connsiteY49" fmla="*/ 7257 h 10000"/>
                    <a:gd name="connsiteX50" fmla="*/ 532 w 10000"/>
                    <a:gd name="connsiteY50" fmla="*/ 6812 h 10000"/>
                    <a:gd name="connsiteX51" fmla="*/ 407 w 10000"/>
                    <a:gd name="connsiteY51" fmla="*/ 6353 h 10000"/>
                    <a:gd name="connsiteX52" fmla="*/ 287 w 10000"/>
                    <a:gd name="connsiteY52" fmla="*/ 5873 h 10000"/>
                    <a:gd name="connsiteX53" fmla="*/ 121 w 10000"/>
                    <a:gd name="connsiteY53" fmla="*/ 5380 h 10000"/>
                    <a:gd name="connsiteX54" fmla="*/ 0 w 10000"/>
                    <a:gd name="connsiteY54" fmla="*/ 4384 h 10000"/>
                    <a:gd name="connsiteX55" fmla="*/ 0 w 10000"/>
                    <a:gd name="connsiteY55" fmla="*/ 3740 h 10000"/>
                    <a:gd name="connsiteX56" fmla="*/ 0 w 10000"/>
                    <a:gd name="connsiteY56" fmla="*/ 3166 h 10000"/>
                    <a:gd name="connsiteX57" fmla="*/ 0 w 10000"/>
                    <a:gd name="connsiteY57" fmla="*/ 2648 h 10000"/>
                    <a:gd name="connsiteX58" fmla="*/ 41 w 10000"/>
                    <a:gd name="connsiteY58" fmla="*/ 2181 h 10000"/>
                    <a:gd name="connsiteX59" fmla="*/ 81 w 10000"/>
                    <a:gd name="connsiteY59" fmla="*/ 1771 h 10000"/>
                    <a:gd name="connsiteX60" fmla="*/ 121 w 10000"/>
                    <a:gd name="connsiteY60" fmla="*/ 1407 h 10000"/>
                    <a:gd name="connsiteX61" fmla="*/ 204 w 10000"/>
                    <a:gd name="connsiteY61" fmla="*/ 1090 h 10000"/>
                    <a:gd name="connsiteX62" fmla="*/ 287 w 10000"/>
                    <a:gd name="connsiteY62" fmla="*/ 833 h 10000"/>
                    <a:gd name="connsiteX63" fmla="*/ 328 w 10000"/>
                    <a:gd name="connsiteY63" fmla="*/ 622 h 10000"/>
                    <a:gd name="connsiteX64" fmla="*/ 407 w 10000"/>
                    <a:gd name="connsiteY64" fmla="*/ 457 h 10000"/>
                    <a:gd name="connsiteX65" fmla="*/ 449 w 10000"/>
                    <a:gd name="connsiteY65" fmla="*/ 340 h 10000"/>
                    <a:gd name="connsiteX66" fmla="*/ 490 w 10000"/>
                    <a:gd name="connsiteY66" fmla="*/ 282 h 10000"/>
                    <a:gd name="connsiteX67" fmla="*/ 490 w 10000"/>
                    <a:gd name="connsiteY67" fmla="*/ 247 h 10000"/>
                    <a:gd name="connsiteX68" fmla="*/ 5836 w 10000"/>
                    <a:gd name="connsiteY68" fmla="*/ 0 h 10000"/>
                    <a:gd name="connsiteX69" fmla="*/ 5917 w 10000"/>
                    <a:gd name="connsiteY69" fmla="*/ 23 h 10000"/>
                    <a:gd name="connsiteX70" fmla="*/ 6081 w 10000"/>
                    <a:gd name="connsiteY70" fmla="*/ 58 h 10000"/>
                    <a:gd name="connsiteX71" fmla="*/ 6367 w 10000"/>
                    <a:gd name="connsiteY71" fmla="*/ 129 h 10000"/>
                    <a:gd name="connsiteX72" fmla="*/ 6734 w 10000"/>
                    <a:gd name="connsiteY72" fmla="*/ 224 h 10000"/>
                    <a:gd name="connsiteX0" fmla="*/ 6734 w 10000"/>
                    <a:gd name="connsiteY0" fmla="*/ 224 h 10000"/>
                    <a:gd name="connsiteX1" fmla="*/ 7920 w 10000"/>
                    <a:gd name="connsiteY1" fmla="*/ 4245 h 10000"/>
                    <a:gd name="connsiteX2" fmla="*/ 7835 w 10000"/>
                    <a:gd name="connsiteY2" fmla="*/ 4185 h 10000"/>
                    <a:gd name="connsiteX3" fmla="*/ 7920 w 10000"/>
                    <a:gd name="connsiteY3" fmla="*/ 4431 h 10000"/>
                    <a:gd name="connsiteX4" fmla="*/ 7999 w 10000"/>
                    <a:gd name="connsiteY4" fmla="*/ 4607 h 10000"/>
                    <a:gd name="connsiteX5" fmla="*/ 8123 w 10000"/>
                    <a:gd name="connsiteY5" fmla="*/ 4817 h 10000"/>
                    <a:gd name="connsiteX6" fmla="*/ 8244 w 10000"/>
                    <a:gd name="connsiteY6" fmla="*/ 5064 h 10000"/>
                    <a:gd name="connsiteX7" fmla="*/ 8368 w 10000"/>
                    <a:gd name="connsiteY7" fmla="*/ 5346 h 10000"/>
                    <a:gd name="connsiteX8" fmla="*/ 8530 w 10000"/>
                    <a:gd name="connsiteY8" fmla="*/ 5663 h 10000"/>
                    <a:gd name="connsiteX9" fmla="*/ 8652 w 10000"/>
                    <a:gd name="connsiteY9" fmla="*/ 5991 h 10000"/>
                    <a:gd name="connsiteX10" fmla="*/ 8814 w 10000"/>
                    <a:gd name="connsiteY10" fmla="*/ 6343 h 10000"/>
                    <a:gd name="connsiteX11" fmla="*/ 9021 w 10000"/>
                    <a:gd name="connsiteY11" fmla="*/ 6704 h 10000"/>
                    <a:gd name="connsiteX12" fmla="*/ 9141 w 10000"/>
                    <a:gd name="connsiteY12" fmla="*/ 6986 h 10000"/>
                    <a:gd name="connsiteX13" fmla="*/ 9304 w 10000"/>
                    <a:gd name="connsiteY13" fmla="*/ 7268 h 10000"/>
                    <a:gd name="connsiteX14" fmla="*/ 9430 w 10000"/>
                    <a:gd name="connsiteY14" fmla="*/ 7562 h 10000"/>
                    <a:gd name="connsiteX15" fmla="*/ 9510 w 10000"/>
                    <a:gd name="connsiteY15" fmla="*/ 7854 h 10000"/>
                    <a:gd name="connsiteX16" fmla="*/ 9593 w 10000"/>
                    <a:gd name="connsiteY16" fmla="*/ 8136 h 10000"/>
                    <a:gd name="connsiteX17" fmla="*/ 9713 w 10000"/>
                    <a:gd name="connsiteY17" fmla="*/ 8418 h 10000"/>
                    <a:gd name="connsiteX18" fmla="*/ 9794 w 10000"/>
                    <a:gd name="connsiteY18" fmla="*/ 8676 h 10000"/>
                    <a:gd name="connsiteX19" fmla="*/ 9838 w 10000"/>
                    <a:gd name="connsiteY19" fmla="*/ 8911 h 10000"/>
                    <a:gd name="connsiteX20" fmla="*/ 9917 w 10000"/>
                    <a:gd name="connsiteY20" fmla="*/ 9110 h 10000"/>
                    <a:gd name="connsiteX21" fmla="*/ 9958 w 10000"/>
                    <a:gd name="connsiteY21" fmla="*/ 9285 h 10000"/>
                    <a:gd name="connsiteX22" fmla="*/ 9958 w 10000"/>
                    <a:gd name="connsiteY22" fmla="*/ 9414 h 10000"/>
                    <a:gd name="connsiteX23" fmla="*/ 10000 w 10000"/>
                    <a:gd name="connsiteY23" fmla="*/ 9497 h 10000"/>
                    <a:gd name="connsiteX24" fmla="*/ 10000 w 10000"/>
                    <a:gd name="connsiteY24" fmla="*/ 9531 h 10000"/>
                    <a:gd name="connsiteX25" fmla="*/ 9917 w 10000"/>
                    <a:gd name="connsiteY25" fmla="*/ 9531 h 10000"/>
                    <a:gd name="connsiteX26" fmla="*/ 9631 w 10000"/>
                    <a:gd name="connsiteY26" fmla="*/ 9555 h 10000"/>
                    <a:gd name="connsiteX27" fmla="*/ 9224 w 10000"/>
                    <a:gd name="connsiteY27" fmla="*/ 9578 h 10000"/>
                    <a:gd name="connsiteX28" fmla="*/ 8693 w 10000"/>
                    <a:gd name="connsiteY28" fmla="*/ 9625 h 10000"/>
                    <a:gd name="connsiteX29" fmla="*/ 8082 w 10000"/>
                    <a:gd name="connsiteY29" fmla="*/ 9660 h 10000"/>
                    <a:gd name="connsiteX30" fmla="*/ 7345 w 10000"/>
                    <a:gd name="connsiteY30" fmla="*/ 9719 h 10000"/>
                    <a:gd name="connsiteX31" fmla="*/ 6612 w 10000"/>
                    <a:gd name="connsiteY31" fmla="*/ 9765 h 10000"/>
                    <a:gd name="connsiteX32" fmla="*/ 5836 w 10000"/>
                    <a:gd name="connsiteY32" fmla="*/ 9812 h 10000"/>
                    <a:gd name="connsiteX33" fmla="*/ 5063 w 10000"/>
                    <a:gd name="connsiteY33" fmla="*/ 9870 h 10000"/>
                    <a:gd name="connsiteX34" fmla="*/ 4326 w 10000"/>
                    <a:gd name="connsiteY34" fmla="*/ 9906 h 10000"/>
                    <a:gd name="connsiteX35" fmla="*/ 3632 w 10000"/>
                    <a:gd name="connsiteY35" fmla="*/ 9953 h 10000"/>
                    <a:gd name="connsiteX36" fmla="*/ 3019 w 10000"/>
                    <a:gd name="connsiteY36" fmla="*/ 9975 h 10000"/>
                    <a:gd name="connsiteX37" fmla="*/ 2491 w 10000"/>
                    <a:gd name="connsiteY37" fmla="*/ 9989 h 10000"/>
                    <a:gd name="connsiteX38" fmla="*/ 2122 w 10000"/>
                    <a:gd name="connsiteY38" fmla="*/ 10000 h 10000"/>
                    <a:gd name="connsiteX39" fmla="*/ 2080 w 10000"/>
                    <a:gd name="connsiteY39" fmla="*/ 9975 h 10000"/>
                    <a:gd name="connsiteX40" fmla="*/ 2040 w 10000"/>
                    <a:gd name="connsiteY40" fmla="*/ 9896 h 10000"/>
                    <a:gd name="connsiteX41" fmla="*/ 1838 w 10000"/>
                    <a:gd name="connsiteY41" fmla="*/ 9578 h 10000"/>
                    <a:gd name="connsiteX42" fmla="*/ 1714 w 10000"/>
                    <a:gd name="connsiteY42" fmla="*/ 9355 h 10000"/>
                    <a:gd name="connsiteX43" fmla="*/ 1549 w 10000"/>
                    <a:gd name="connsiteY43" fmla="*/ 9085 h 10000"/>
                    <a:gd name="connsiteX44" fmla="*/ 1387 w 10000"/>
                    <a:gd name="connsiteY44" fmla="*/ 8781 h 10000"/>
                    <a:gd name="connsiteX45" fmla="*/ 1224 w 10000"/>
                    <a:gd name="connsiteY45" fmla="*/ 8442 h 10000"/>
                    <a:gd name="connsiteX46" fmla="*/ 1059 w 10000"/>
                    <a:gd name="connsiteY46" fmla="*/ 8078 h 10000"/>
                    <a:gd name="connsiteX47" fmla="*/ 858 w 10000"/>
                    <a:gd name="connsiteY47" fmla="*/ 7679 h 10000"/>
                    <a:gd name="connsiteX48" fmla="*/ 694 w 10000"/>
                    <a:gd name="connsiteY48" fmla="*/ 7257 h 10000"/>
                    <a:gd name="connsiteX49" fmla="*/ 532 w 10000"/>
                    <a:gd name="connsiteY49" fmla="*/ 6812 h 10000"/>
                    <a:gd name="connsiteX50" fmla="*/ 407 w 10000"/>
                    <a:gd name="connsiteY50" fmla="*/ 6353 h 10000"/>
                    <a:gd name="connsiteX51" fmla="*/ 287 w 10000"/>
                    <a:gd name="connsiteY51" fmla="*/ 5873 h 10000"/>
                    <a:gd name="connsiteX52" fmla="*/ 121 w 10000"/>
                    <a:gd name="connsiteY52" fmla="*/ 5380 h 10000"/>
                    <a:gd name="connsiteX53" fmla="*/ 0 w 10000"/>
                    <a:gd name="connsiteY53" fmla="*/ 4384 h 10000"/>
                    <a:gd name="connsiteX54" fmla="*/ 0 w 10000"/>
                    <a:gd name="connsiteY54" fmla="*/ 3740 h 10000"/>
                    <a:gd name="connsiteX55" fmla="*/ 0 w 10000"/>
                    <a:gd name="connsiteY55" fmla="*/ 3166 h 10000"/>
                    <a:gd name="connsiteX56" fmla="*/ 0 w 10000"/>
                    <a:gd name="connsiteY56" fmla="*/ 2648 h 10000"/>
                    <a:gd name="connsiteX57" fmla="*/ 41 w 10000"/>
                    <a:gd name="connsiteY57" fmla="*/ 2181 h 10000"/>
                    <a:gd name="connsiteX58" fmla="*/ 81 w 10000"/>
                    <a:gd name="connsiteY58" fmla="*/ 1771 h 10000"/>
                    <a:gd name="connsiteX59" fmla="*/ 121 w 10000"/>
                    <a:gd name="connsiteY59" fmla="*/ 1407 h 10000"/>
                    <a:gd name="connsiteX60" fmla="*/ 204 w 10000"/>
                    <a:gd name="connsiteY60" fmla="*/ 1090 h 10000"/>
                    <a:gd name="connsiteX61" fmla="*/ 287 w 10000"/>
                    <a:gd name="connsiteY61" fmla="*/ 833 h 10000"/>
                    <a:gd name="connsiteX62" fmla="*/ 328 w 10000"/>
                    <a:gd name="connsiteY62" fmla="*/ 622 h 10000"/>
                    <a:gd name="connsiteX63" fmla="*/ 407 w 10000"/>
                    <a:gd name="connsiteY63" fmla="*/ 457 h 10000"/>
                    <a:gd name="connsiteX64" fmla="*/ 449 w 10000"/>
                    <a:gd name="connsiteY64" fmla="*/ 340 h 10000"/>
                    <a:gd name="connsiteX65" fmla="*/ 490 w 10000"/>
                    <a:gd name="connsiteY65" fmla="*/ 282 h 10000"/>
                    <a:gd name="connsiteX66" fmla="*/ 490 w 10000"/>
                    <a:gd name="connsiteY66" fmla="*/ 247 h 10000"/>
                    <a:gd name="connsiteX67" fmla="*/ 5836 w 10000"/>
                    <a:gd name="connsiteY67" fmla="*/ 0 h 10000"/>
                    <a:gd name="connsiteX68" fmla="*/ 5917 w 10000"/>
                    <a:gd name="connsiteY68" fmla="*/ 23 h 10000"/>
                    <a:gd name="connsiteX69" fmla="*/ 6081 w 10000"/>
                    <a:gd name="connsiteY69" fmla="*/ 58 h 10000"/>
                    <a:gd name="connsiteX70" fmla="*/ 6367 w 10000"/>
                    <a:gd name="connsiteY70" fmla="*/ 129 h 10000"/>
                    <a:gd name="connsiteX71" fmla="*/ 6734 w 10000"/>
                    <a:gd name="connsiteY71" fmla="*/ 224 h 10000"/>
                    <a:gd name="connsiteX0" fmla="*/ 6734 w 10000"/>
                    <a:gd name="connsiteY0" fmla="*/ 224 h 10000"/>
                    <a:gd name="connsiteX1" fmla="*/ 7920 w 10000"/>
                    <a:gd name="connsiteY1" fmla="*/ 4245 h 10000"/>
                    <a:gd name="connsiteX2" fmla="*/ 7920 w 10000"/>
                    <a:gd name="connsiteY2" fmla="*/ 4431 h 10000"/>
                    <a:gd name="connsiteX3" fmla="*/ 7999 w 10000"/>
                    <a:gd name="connsiteY3" fmla="*/ 4607 h 10000"/>
                    <a:gd name="connsiteX4" fmla="*/ 8123 w 10000"/>
                    <a:gd name="connsiteY4" fmla="*/ 4817 h 10000"/>
                    <a:gd name="connsiteX5" fmla="*/ 8244 w 10000"/>
                    <a:gd name="connsiteY5" fmla="*/ 5064 h 10000"/>
                    <a:gd name="connsiteX6" fmla="*/ 8368 w 10000"/>
                    <a:gd name="connsiteY6" fmla="*/ 5346 h 10000"/>
                    <a:gd name="connsiteX7" fmla="*/ 8530 w 10000"/>
                    <a:gd name="connsiteY7" fmla="*/ 5663 h 10000"/>
                    <a:gd name="connsiteX8" fmla="*/ 8652 w 10000"/>
                    <a:gd name="connsiteY8" fmla="*/ 5991 h 10000"/>
                    <a:gd name="connsiteX9" fmla="*/ 8814 w 10000"/>
                    <a:gd name="connsiteY9" fmla="*/ 6343 h 10000"/>
                    <a:gd name="connsiteX10" fmla="*/ 9021 w 10000"/>
                    <a:gd name="connsiteY10" fmla="*/ 6704 h 10000"/>
                    <a:gd name="connsiteX11" fmla="*/ 9141 w 10000"/>
                    <a:gd name="connsiteY11" fmla="*/ 6986 h 10000"/>
                    <a:gd name="connsiteX12" fmla="*/ 9304 w 10000"/>
                    <a:gd name="connsiteY12" fmla="*/ 7268 h 10000"/>
                    <a:gd name="connsiteX13" fmla="*/ 9430 w 10000"/>
                    <a:gd name="connsiteY13" fmla="*/ 7562 h 10000"/>
                    <a:gd name="connsiteX14" fmla="*/ 9510 w 10000"/>
                    <a:gd name="connsiteY14" fmla="*/ 7854 h 10000"/>
                    <a:gd name="connsiteX15" fmla="*/ 9593 w 10000"/>
                    <a:gd name="connsiteY15" fmla="*/ 8136 h 10000"/>
                    <a:gd name="connsiteX16" fmla="*/ 9713 w 10000"/>
                    <a:gd name="connsiteY16" fmla="*/ 8418 h 10000"/>
                    <a:gd name="connsiteX17" fmla="*/ 9794 w 10000"/>
                    <a:gd name="connsiteY17" fmla="*/ 8676 h 10000"/>
                    <a:gd name="connsiteX18" fmla="*/ 9838 w 10000"/>
                    <a:gd name="connsiteY18" fmla="*/ 8911 h 10000"/>
                    <a:gd name="connsiteX19" fmla="*/ 9917 w 10000"/>
                    <a:gd name="connsiteY19" fmla="*/ 9110 h 10000"/>
                    <a:gd name="connsiteX20" fmla="*/ 9958 w 10000"/>
                    <a:gd name="connsiteY20" fmla="*/ 9285 h 10000"/>
                    <a:gd name="connsiteX21" fmla="*/ 9958 w 10000"/>
                    <a:gd name="connsiteY21" fmla="*/ 9414 h 10000"/>
                    <a:gd name="connsiteX22" fmla="*/ 10000 w 10000"/>
                    <a:gd name="connsiteY22" fmla="*/ 9497 h 10000"/>
                    <a:gd name="connsiteX23" fmla="*/ 10000 w 10000"/>
                    <a:gd name="connsiteY23" fmla="*/ 9531 h 10000"/>
                    <a:gd name="connsiteX24" fmla="*/ 9917 w 10000"/>
                    <a:gd name="connsiteY24" fmla="*/ 9531 h 10000"/>
                    <a:gd name="connsiteX25" fmla="*/ 9631 w 10000"/>
                    <a:gd name="connsiteY25" fmla="*/ 9555 h 10000"/>
                    <a:gd name="connsiteX26" fmla="*/ 9224 w 10000"/>
                    <a:gd name="connsiteY26" fmla="*/ 9578 h 10000"/>
                    <a:gd name="connsiteX27" fmla="*/ 8693 w 10000"/>
                    <a:gd name="connsiteY27" fmla="*/ 9625 h 10000"/>
                    <a:gd name="connsiteX28" fmla="*/ 8082 w 10000"/>
                    <a:gd name="connsiteY28" fmla="*/ 9660 h 10000"/>
                    <a:gd name="connsiteX29" fmla="*/ 7345 w 10000"/>
                    <a:gd name="connsiteY29" fmla="*/ 9719 h 10000"/>
                    <a:gd name="connsiteX30" fmla="*/ 6612 w 10000"/>
                    <a:gd name="connsiteY30" fmla="*/ 9765 h 10000"/>
                    <a:gd name="connsiteX31" fmla="*/ 5836 w 10000"/>
                    <a:gd name="connsiteY31" fmla="*/ 9812 h 10000"/>
                    <a:gd name="connsiteX32" fmla="*/ 5063 w 10000"/>
                    <a:gd name="connsiteY32" fmla="*/ 9870 h 10000"/>
                    <a:gd name="connsiteX33" fmla="*/ 4326 w 10000"/>
                    <a:gd name="connsiteY33" fmla="*/ 9906 h 10000"/>
                    <a:gd name="connsiteX34" fmla="*/ 3632 w 10000"/>
                    <a:gd name="connsiteY34" fmla="*/ 9953 h 10000"/>
                    <a:gd name="connsiteX35" fmla="*/ 3019 w 10000"/>
                    <a:gd name="connsiteY35" fmla="*/ 9975 h 10000"/>
                    <a:gd name="connsiteX36" fmla="*/ 2491 w 10000"/>
                    <a:gd name="connsiteY36" fmla="*/ 9989 h 10000"/>
                    <a:gd name="connsiteX37" fmla="*/ 2122 w 10000"/>
                    <a:gd name="connsiteY37" fmla="*/ 10000 h 10000"/>
                    <a:gd name="connsiteX38" fmla="*/ 2080 w 10000"/>
                    <a:gd name="connsiteY38" fmla="*/ 9975 h 10000"/>
                    <a:gd name="connsiteX39" fmla="*/ 2040 w 10000"/>
                    <a:gd name="connsiteY39" fmla="*/ 9896 h 10000"/>
                    <a:gd name="connsiteX40" fmla="*/ 1838 w 10000"/>
                    <a:gd name="connsiteY40" fmla="*/ 9578 h 10000"/>
                    <a:gd name="connsiteX41" fmla="*/ 1714 w 10000"/>
                    <a:gd name="connsiteY41" fmla="*/ 9355 h 10000"/>
                    <a:gd name="connsiteX42" fmla="*/ 1549 w 10000"/>
                    <a:gd name="connsiteY42" fmla="*/ 9085 h 10000"/>
                    <a:gd name="connsiteX43" fmla="*/ 1387 w 10000"/>
                    <a:gd name="connsiteY43" fmla="*/ 8781 h 10000"/>
                    <a:gd name="connsiteX44" fmla="*/ 1224 w 10000"/>
                    <a:gd name="connsiteY44" fmla="*/ 8442 h 10000"/>
                    <a:gd name="connsiteX45" fmla="*/ 1059 w 10000"/>
                    <a:gd name="connsiteY45" fmla="*/ 8078 h 10000"/>
                    <a:gd name="connsiteX46" fmla="*/ 858 w 10000"/>
                    <a:gd name="connsiteY46" fmla="*/ 7679 h 10000"/>
                    <a:gd name="connsiteX47" fmla="*/ 694 w 10000"/>
                    <a:gd name="connsiteY47" fmla="*/ 7257 h 10000"/>
                    <a:gd name="connsiteX48" fmla="*/ 532 w 10000"/>
                    <a:gd name="connsiteY48" fmla="*/ 6812 h 10000"/>
                    <a:gd name="connsiteX49" fmla="*/ 407 w 10000"/>
                    <a:gd name="connsiteY49" fmla="*/ 6353 h 10000"/>
                    <a:gd name="connsiteX50" fmla="*/ 287 w 10000"/>
                    <a:gd name="connsiteY50" fmla="*/ 5873 h 10000"/>
                    <a:gd name="connsiteX51" fmla="*/ 121 w 10000"/>
                    <a:gd name="connsiteY51" fmla="*/ 5380 h 10000"/>
                    <a:gd name="connsiteX52" fmla="*/ 0 w 10000"/>
                    <a:gd name="connsiteY52" fmla="*/ 4384 h 10000"/>
                    <a:gd name="connsiteX53" fmla="*/ 0 w 10000"/>
                    <a:gd name="connsiteY53" fmla="*/ 3740 h 10000"/>
                    <a:gd name="connsiteX54" fmla="*/ 0 w 10000"/>
                    <a:gd name="connsiteY54" fmla="*/ 3166 h 10000"/>
                    <a:gd name="connsiteX55" fmla="*/ 0 w 10000"/>
                    <a:gd name="connsiteY55" fmla="*/ 2648 h 10000"/>
                    <a:gd name="connsiteX56" fmla="*/ 41 w 10000"/>
                    <a:gd name="connsiteY56" fmla="*/ 2181 h 10000"/>
                    <a:gd name="connsiteX57" fmla="*/ 81 w 10000"/>
                    <a:gd name="connsiteY57" fmla="*/ 1771 h 10000"/>
                    <a:gd name="connsiteX58" fmla="*/ 121 w 10000"/>
                    <a:gd name="connsiteY58" fmla="*/ 1407 h 10000"/>
                    <a:gd name="connsiteX59" fmla="*/ 204 w 10000"/>
                    <a:gd name="connsiteY59" fmla="*/ 1090 h 10000"/>
                    <a:gd name="connsiteX60" fmla="*/ 287 w 10000"/>
                    <a:gd name="connsiteY60" fmla="*/ 833 h 10000"/>
                    <a:gd name="connsiteX61" fmla="*/ 328 w 10000"/>
                    <a:gd name="connsiteY61" fmla="*/ 622 h 10000"/>
                    <a:gd name="connsiteX62" fmla="*/ 407 w 10000"/>
                    <a:gd name="connsiteY62" fmla="*/ 457 h 10000"/>
                    <a:gd name="connsiteX63" fmla="*/ 449 w 10000"/>
                    <a:gd name="connsiteY63" fmla="*/ 340 h 10000"/>
                    <a:gd name="connsiteX64" fmla="*/ 490 w 10000"/>
                    <a:gd name="connsiteY64" fmla="*/ 282 h 10000"/>
                    <a:gd name="connsiteX65" fmla="*/ 490 w 10000"/>
                    <a:gd name="connsiteY65" fmla="*/ 247 h 10000"/>
                    <a:gd name="connsiteX66" fmla="*/ 5836 w 10000"/>
                    <a:gd name="connsiteY66" fmla="*/ 0 h 10000"/>
                    <a:gd name="connsiteX67" fmla="*/ 5917 w 10000"/>
                    <a:gd name="connsiteY67" fmla="*/ 23 h 10000"/>
                    <a:gd name="connsiteX68" fmla="*/ 6081 w 10000"/>
                    <a:gd name="connsiteY68" fmla="*/ 58 h 10000"/>
                    <a:gd name="connsiteX69" fmla="*/ 6367 w 10000"/>
                    <a:gd name="connsiteY69" fmla="*/ 129 h 10000"/>
                    <a:gd name="connsiteX70" fmla="*/ 6734 w 10000"/>
                    <a:gd name="connsiteY70" fmla="*/ 224 h 10000"/>
                    <a:gd name="connsiteX0" fmla="*/ 6734 w 10000"/>
                    <a:gd name="connsiteY0" fmla="*/ 224 h 10000"/>
                    <a:gd name="connsiteX1" fmla="*/ 7920 w 10000"/>
                    <a:gd name="connsiteY1" fmla="*/ 4245 h 10000"/>
                    <a:gd name="connsiteX2" fmla="*/ 7999 w 10000"/>
                    <a:gd name="connsiteY2" fmla="*/ 4607 h 10000"/>
                    <a:gd name="connsiteX3" fmla="*/ 8123 w 10000"/>
                    <a:gd name="connsiteY3" fmla="*/ 4817 h 10000"/>
                    <a:gd name="connsiteX4" fmla="*/ 8244 w 10000"/>
                    <a:gd name="connsiteY4" fmla="*/ 5064 h 10000"/>
                    <a:gd name="connsiteX5" fmla="*/ 8368 w 10000"/>
                    <a:gd name="connsiteY5" fmla="*/ 5346 h 10000"/>
                    <a:gd name="connsiteX6" fmla="*/ 8530 w 10000"/>
                    <a:gd name="connsiteY6" fmla="*/ 5663 h 10000"/>
                    <a:gd name="connsiteX7" fmla="*/ 8652 w 10000"/>
                    <a:gd name="connsiteY7" fmla="*/ 5991 h 10000"/>
                    <a:gd name="connsiteX8" fmla="*/ 8814 w 10000"/>
                    <a:gd name="connsiteY8" fmla="*/ 6343 h 10000"/>
                    <a:gd name="connsiteX9" fmla="*/ 9021 w 10000"/>
                    <a:gd name="connsiteY9" fmla="*/ 6704 h 10000"/>
                    <a:gd name="connsiteX10" fmla="*/ 9141 w 10000"/>
                    <a:gd name="connsiteY10" fmla="*/ 6986 h 10000"/>
                    <a:gd name="connsiteX11" fmla="*/ 9304 w 10000"/>
                    <a:gd name="connsiteY11" fmla="*/ 7268 h 10000"/>
                    <a:gd name="connsiteX12" fmla="*/ 9430 w 10000"/>
                    <a:gd name="connsiteY12" fmla="*/ 7562 h 10000"/>
                    <a:gd name="connsiteX13" fmla="*/ 9510 w 10000"/>
                    <a:gd name="connsiteY13" fmla="*/ 7854 h 10000"/>
                    <a:gd name="connsiteX14" fmla="*/ 9593 w 10000"/>
                    <a:gd name="connsiteY14" fmla="*/ 8136 h 10000"/>
                    <a:gd name="connsiteX15" fmla="*/ 9713 w 10000"/>
                    <a:gd name="connsiteY15" fmla="*/ 8418 h 10000"/>
                    <a:gd name="connsiteX16" fmla="*/ 9794 w 10000"/>
                    <a:gd name="connsiteY16" fmla="*/ 8676 h 10000"/>
                    <a:gd name="connsiteX17" fmla="*/ 9838 w 10000"/>
                    <a:gd name="connsiteY17" fmla="*/ 8911 h 10000"/>
                    <a:gd name="connsiteX18" fmla="*/ 9917 w 10000"/>
                    <a:gd name="connsiteY18" fmla="*/ 9110 h 10000"/>
                    <a:gd name="connsiteX19" fmla="*/ 9958 w 10000"/>
                    <a:gd name="connsiteY19" fmla="*/ 9285 h 10000"/>
                    <a:gd name="connsiteX20" fmla="*/ 9958 w 10000"/>
                    <a:gd name="connsiteY20" fmla="*/ 9414 h 10000"/>
                    <a:gd name="connsiteX21" fmla="*/ 10000 w 10000"/>
                    <a:gd name="connsiteY21" fmla="*/ 9497 h 10000"/>
                    <a:gd name="connsiteX22" fmla="*/ 10000 w 10000"/>
                    <a:gd name="connsiteY22" fmla="*/ 9531 h 10000"/>
                    <a:gd name="connsiteX23" fmla="*/ 9917 w 10000"/>
                    <a:gd name="connsiteY23" fmla="*/ 9531 h 10000"/>
                    <a:gd name="connsiteX24" fmla="*/ 9631 w 10000"/>
                    <a:gd name="connsiteY24" fmla="*/ 9555 h 10000"/>
                    <a:gd name="connsiteX25" fmla="*/ 9224 w 10000"/>
                    <a:gd name="connsiteY25" fmla="*/ 9578 h 10000"/>
                    <a:gd name="connsiteX26" fmla="*/ 8693 w 10000"/>
                    <a:gd name="connsiteY26" fmla="*/ 9625 h 10000"/>
                    <a:gd name="connsiteX27" fmla="*/ 8082 w 10000"/>
                    <a:gd name="connsiteY27" fmla="*/ 9660 h 10000"/>
                    <a:gd name="connsiteX28" fmla="*/ 7345 w 10000"/>
                    <a:gd name="connsiteY28" fmla="*/ 9719 h 10000"/>
                    <a:gd name="connsiteX29" fmla="*/ 6612 w 10000"/>
                    <a:gd name="connsiteY29" fmla="*/ 9765 h 10000"/>
                    <a:gd name="connsiteX30" fmla="*/ 5836 w 10000"/>
                    <a:gd name="connsiteY30" fmla="*/ 9812 h 10000"/>
                    <a:gd name="connsiteX31" fmla="*/ 5063 w 10000"/>
                    <a:gd name="connsiteY31" fmla="*/ 9870 h 10000"/>
                    <a:gd name="connsiteX32" fmla="*/ 4326 w 10000"/>
                    <a:gd name="connsiteY32" fmla="*/ 9906 h 10000"/>
                    <a:gd name="connsiteX33" fmla="*/ 3632 w 10000"/>
                    <a:gd name="connsiteY33" fmla="*/ 9953 h 10000"/>
                    <a:gd name="connsiteX34" fmla="*/ 3019 w 10000"/>
                    <a:gd name="connsiteY34" fmla="*/ 9975 h 10000"/>
                    <a:gd name="connsiteX35" fmla="*/ 2491 w 10000"/>
                    <a:gd name="connsiteY35" fmla="*/ 9989 h 10000"/>
                    <a:gd name="connsiteX36" fmla="*/ 2122 w 10000"/>
                    <a:gd name="connsiteY36" fmla="*/ 10000 h 10000"/>
                    <a:gd name="connsiteX37" fmla="*/ 2080 w 10000"/>
                    <a:gd name="connsiteY37" fmla="*/ 9975 h 10000"/>
                    <a:gd name="connsiteX38" fmla="*/ 2040 w 10000"/>
                    <a:gd name="connsiteY38" fmla="*/ 9896 h 10000"/>
                    <a:gd name="connsiteX39" fmla="*/ 1838 w 10000"/>
                    <a:gd name="connsiteY39" fmla="*/ 9578 h 10000"/>
                    <a:gd name="connsiteX40" fmla="*/ 1714 w 10000"/>
                    <a:gd name="connsiteY40" fmla="*/ 9355 h 10000"/>
                    <a:gd name="connsiteX41" fmla="*/ 1549 w 10000"/>
                    <a:gd name="connsiteY41" fmla="*/ 9085 h 10000"/>
                    <a:gd name="connsiteX42" fmla="*/ 1387 w 10000"/>
                    <a:gd name="connsiteY42" fmla="*/ 8781 h 10000"/>
                    <a:gd name="connsiteX43" fmla="*/ 1224 w 10000"/>
                    <a:gd name="connsiteY43" fmla="*/ 8442 h 10000"/>
                    <a:gd name="connsiteX44" fmla="*/ 1059 w 10000"/>
                    <a:gd name="connsiteY44" fmla="*/ 8078 h 10000"/>
                    <a:gd name="connsiteX45" fmla="*/ 858 w 10000"/>
                    <a:gd name="connsiteY45" fmla="*/ 7679 h 10000"/>
                    <a:gd name="connsiteX46" fmla="*/ 694 w 10000"/>
                    <a:gd name="connsiteY46" fmla="*/ 7257 h 10000"/>
                    <a:gd name="connsiteX47" fmla="*/ 532 w 10000"/>
                    <a:gd name="connsiteY47" fmla="*/ 6812 h 10000"/>
                    <a:gd name="connsiteX48" fmla="*/ 407 w 10000"/>
                    <a:gd name="connsiteY48" fmla="*/ 6353 h 10000"/>
                    <a:gd name="connsiteX49" fmla="*/ 287 w 10000"/>
                    <a:gd name="connsiteY49" fmla="*/ 5873 h 10000"/>
                    <a:gd name="connsiteX50" fmla="*/ 121 w 10000"/>
                    <a:gd name="connsiteY50" fmla="*/ 5380 h 10000"/>
                    <a:gd name="connsiteX51" fmla="*/ 0 w 10000"/>
                    <a:gd name="connsiteY51" fmla="*/ 4384 h 10000"/>
                    <a:gd name="connsiteX52" fmla="*/ 0 w 10000"/>
                    <a:gd name="connsiteY52" fmla="*/ 3740 h 10000"/>
                    <a:gd name="connsiteX53" fmla="*/ 0 w 10000"/>
                    <a:gd name="connsiteY53" fmla="*/ 3166 h 10000"/>
                    <a:gd name="connsiteX54" fmla="*/ 0 w 10000"/>
                    <a:gd name="connsiteY54" fmla="*/ 2648 h 10000"/>
                    <a:gd name="connsiteX55" fmla="*/ 41 w 10000"/>
                    <a:gd name="connsiteY55" fmla="*/ 2181 h 10000"/>
                    <a:gd name="connsiteX56" fmla="*/ 81 w 10000"/>
                    <a:gd name="connsiteY56" fmla="*/ 1771 h 10000"/>
                    <a:gd name="connsiteX57" fmla="*/ 121 w 10000"/>
                    <a:gd name="connsiteY57" fmla="*/ 1407 h 10000"/>
                    <a:gd name="connsiteX58" fmla="*/ 204 w 10000"/>
                    <a:gd name="connsiteY58" fmla="*/ 1090 h 10000"/>
                    <a:gd name="connsiteX59" fmla="*/ 287 w 10000"/>
                    <a:gd name="connsiteY59" fmla="*/ 833 h 10000"/>
                    <a:gd name="connsiteX60" fmla="*/ 328 w 10000"/>
                    <a:gd name="connsiteY60" fmla="*/ 622 h 10000"/>
                    <a:gd name="connsiteX61" fmla="*/ 407 w 10000"/>
                    <a:gd name="connsiteY61" fmla="*/ 457 h 10000"/>
                    <a:gd name="connsiteX62" fmla="*/ 449 w 10000"/>
                    <a:gd name="connsiteY62" fmla="*/ 340 h 10000"/>
                    <a:gd name="connsiteX63" fmla="*/ 490 w 10000"/>
                    <a:gd name="connsiteY63" fmla="*/ 282 h 10000"/>
                    <a:gd name="connsiteX64" fmla="*/ 490 w 10000"/>
                    <a:gd name="connsiteY64" fmla="*/ 247 h 10000"/>
                    <a:gd name="connsiteX65" fmla="*/ 5836 w 10000"/>
                    <a:gd name="connsiteY65" fmla="*/ 0 h 10000"/>
                    <a:gd name="connsiteX66" fmla="*/ 5917 w 10000"/>
                    <a:gd name="connsiteY66" fmla="*/ 23 h 10000"/>
                    <a:gd name="connsiteX67" fmla="*/ 6081 w 10000"/>
                    <a:gd name="connsiteY67" fmla="*/ 58 h 10000"/>
                    <a:gd name="connsiteX68" fmla="*/ 6367 w 10000"/>
                    <a:gd name="connsiteY68" fmla="*/ 129 h 10000"/>
                    <a:gd name="connsiteX69" fmla="*/ 6734 w 10000"/>
                    <a:gd name="connsiteY69" fmla="*/ 224 h 10000"/>
                    <a:gd name="connsiteX0" fmla="*/ 6734 w 10000"/>
                    <a:gd name="connsiteY0" fmla="*/ 224 h 10000"/>
                    <a:gd name="connsiteX1" fmla="*/ 7920 w 10000"/>
                    <a:gd name="connsiteY1" fmla="*/ 4245 h 10000"/>
                    <a:gd name="connsiteX2" fmla="*/ 8123 w 10000"/>
                    <a:gd name="connsiteY2" fmla="*/ 4817 h 10000"/>
                    <a:gd name="connsiteX3" fmla="*/ 8244 w 10000"/>
                    <a:gd name="connsiteY3" fmla="*/ 5064 h 10000"/>
                    <a:gd name="connsiteX4" fmla="*/ 8368 w 10000"/>
                    <a:gd name="connsiteY4" fmla="*/ 5346 h 10000"/>
                    <a:gd name="connsiteX5" fmla="*/ 8530 w 10000"/>
                    <a:gd name="connsiteY5" fmla="*/ 5663 h 10000"/>
                    <a:gd name="connsiteX6" fmla="*/ 8652 w 10000"/>
                    <a:gd name="connsiteY6" fmla="*/ 5991 h 10000"/>
                    <a:gd name="connsiteX7" fmla="*/ 8814 w 10000"/>
                    <a:gd name="connsiteY7" fmla="*/ 6343 h 10000"/>
                    <a:gd name="connsiteX8" fmla="*/ 9021 w 10000"/>
                    <a:gd name="connsiteY8" fmla="*/ 6704 h 10000"/>
                    <a:gd name="connsiteX9" fmla="*/ 9141 w 10000"/>
                    <a:gd name="connsiteY9" fmla="*/ 6986 h 10000"/>
                    <a:gd name="connsiteX10" fmla="*/ 9304 w 10000"/>
                    <a:gd name="connsiteY10" fmla="*/ 7268 h 10000"/>
                    <a:gd name="connsiteX11" fmla="*/ 9430 w 10000"/>
                    <a:gd name="connsiteY11" fmla="*/ 7562 h 10000"/>
                    <a:gd name="connsiteX12" fmla="*/ 9510 w 10000"/>
                    <a:gd name="connsiteY12" fmla="*/ 7854 h 10000"/>
                    <a:gd name="connsiteX13" fmla="*/ 9593 w 10000"/>
                    <a:gd name="connsiteY13" fmla="*/ 8136 h 10000"/>
                    <a:gd name="connsiteX14" fmla="*/ 9713 w 10000"/>
                    <a:gd name="connsiteY14" fmla="*/ 8418 h 10000"/>
                    <a:gd name="connsiteX15" fmla="*/ 9794 w 10000"/>
                    <a:gd name="connsiteY15" fmla="*/ 8676 h 10000"/>
                    <a:gd name="connsiteX16" fmla="*/ 9838 w 10000"/>
                    <a:gd name="connsiteY16" fmla="*/ 8911 h 10000"/>
                    <a:gd name="connsiteX17" fmla="*/ 9917 w 10000"/>
                    <a:gd name="connsiteY17" fmla="*/ 9110 h 10000"/>
                    <a:gd name="connsiteX18" fmla="*/ 9958 w 10000"/>
                    <a:gd name="connsiteY18" fmla="*/ 9285 h 10000"/>
                    <a:gd name="connsiteX19" fmla="*/ 9958 w 10000"/>
                    <a:gd name="connsiteY19" fmla="*/ 9414 h 10000"/>
                    <a:gd name="connsiteX20" fmla="*/ 10000 w 10000"/>
                    <a:gd name="connsiteY20" fmla="*/ 9497 h 10000"/>
                    <a:gd name="connsiteX21" fmla="*/ 10000 w 10000"/>
                    <a:gd name="connsiteY21" fmla="*/ 9531 h 10000"/>
                    <a:gd name="connsiteX22" fmla="*/ 9917 w 10000"/>
                    <a:gd name="connsiteY22" fmla="*/ 9531 h 10000"/>
                    <a:gd name="connsiteX23" fmla="*/ 9631 w 10000"/>
                    <a:gd name="connsiteY23" fmla="*/ 9555 h 10000"/>
                    <a:gd name="connsiteX24" fmla="*/ 9224 w 10000"/>
                    <a:gd name="connsiteY24" fmla="*/ 9578 h 10000"/>
                    <a:gd name="connsiteX25" fmla="*/ 8693 w 10000"/>
                    <a:gd name="connsiteY25" fmla="*/ 9625 h 10000"/>
                    <a:gd name="connsiteX26" fmla="*/ 8082 w 10000"/>
                    <a:gd name="connsiteY26" fmla="*/ 9660 h 10000"/>
                    <a:gd name="connsiteX27" fmla="*/ 7345 w 10000"/>
                    <a:gd name="connsiteY27" fmla="*/ 9719 h 10000"/>
                    <a:gd name="connsiteX28" fmla="*/ 6612 w 10000"/>
                    <a:gd name="connsiteY28" fmla="*/ 9765 h 10000"/>
                    <a:gd name="connsiteX29" fmla="*/ 5836 w 10000"/>
                    <a:gd name="connsiteY29" fmla="*/ 9812 h 10000"/>
                    <a:gd name="connsiteX30" fmla="*/ 5063 w 10000"/>
                    <a:gd name="connsiteY30" fmla="*/ 9870 h 10000"/>
                    <a:gd name="connsiteX31" fmla="*/ 4326 w 10000"/>
                    <a:gd name="connsiteY31" fmla="*/ 9906 h 10000"/>
                    <a:gd name="connsiteX32" fmla="*/ 3632 w 10000"/>
                    <a:gd name="connsiteY32" fmla="*/ 9953 h 10000"/>
                    <a:gd name="connsiteX33" fmla="*/ 3019 w 10000"/>
                    <a:gd name="connsiteY33" fmla="*/ 9975 h 10000"/>
                    <a:gd name="connsiteX34" fmla="*/ 2491 w 10000"/>
                    <a:gd name="connsiteY34" fmla="*/ 9989 h 10000"/>
                    <a:gd name="connsiteX35" fmla="*/ 2122 w 10000"/>
                    <a:gd name="connsiteY35" fmla="*/ 10000 h 10000"/>
                    <a:gd name="connsiteX36" fmla="*/ 2080 w 10000"/>
                    <a:gd name="connsiteY36" fmla="*/ 9975 h 10000"/>
                    <a:gd name="connsiteX37" fmla="*/ 2040 w 10000"/>
                    <a:gd name="connsiteY37" fmla="*/ 9896 h 10000"/>
                    <a:gd name="connsiteX38" fmla="*/ 1838 w 10000"/>
                    <a:gd name="connsiteY38" fmla="*/ 9578 h 10000"/>
                    <a:gd name="connsiteX39" fmla="*/ 1714 w 10000"/>
                    <a:gd name="connsiteY39" fmla="*/ 9355 h 10000"/>
                    <a:gd name="connsiteX40" fmla="*/ 1549 w 10000"/>
                    <a:gd name="connsiteY40" fmla="*/ 9085 h 10000"/>
                    <a:gd name="connsiteX41" fmla="*/ 1387 w 10000"/>
                    <a:gd name="connsiteY41" fmla="*/ 8781 h 10000"/>
                    <a:gd name="connsiteX42" fmla="*/ 1224 w 10000"/>
                    <a:gd name="connsiteY42" fmla="*/ 8442 h 10000"/>
                    <a:gd name="connsiteX43" fmla="*/ 1059 w 10000"/>
                    <a:gd name="connsiteY43" fmla="*/ 8078 h 10000"/>
                    <a:gd name="connsiteX44" fmla="*/ 858 w 10000"/>
                    <a:gd name="connsiteY44" fmla="*/ 7679 h 10000"/>
                    <a:gd name="connsiteX45" fmla="*/ 694 w 10000"/>
                    <a:gd name="connsiteY45" fmla="*/ 7257 h 10000"/>
                    <a:gd name="connsiteX46" fmla="*/ 532 w 10000"/>
                    <a:gd name="connsiteY46" fmla="*/ 6812 h 10000"/>
                    <a:gd name="connsiteX47" fmla="*/ 407 w 10000"/>
                    <a:gd name="connsiteY47" fmla="*/ 6353 h 10000"/>
                    <a:gd name="connsiteX48" fmla="*/ 287 w 10000"/>
                    <a:gd name="connsiteY48" fmla="*/ 5873 h 10000"/>
                    <a:gd name="connsiteX49" fmla="*/ 121 w 10000"/>
                    <a:gd name="connsiteY49" fmla="*/ 5380 h 10000"/>
                    <a:gd name="connsiteX50" fmla="*/ 0 w 10000"/>
                    <a:gd name="connsiteY50" fmla="*/ 4384 h 10000"/>
                    <a:gd name="connsiteX51" fmla="*/ 0 w 10000"/>
                    <a:gd name="connsiteY51" fmla="*/ 3740 h 10000"/>
                    <a:gd name="connsiteX52" fmla="*/ 0 w 10000"/>
                    <a:gd name="connsiteY52" fmla="*/ 3166 h 10000"/>
                    <a:gd name="connsiteX53" fmla="*/ 0 w 10000"/>
                    <a:gd name="connsiteY53" fmla="*/ 2648 h 10000"/>
                    <a:gd name="connsiteX54" fmla="*/ 41 w 10000"/>
                    <a:gd name="connsiteY54" fmla="*/ 2181 h 10000"/>
                    <a:gd name="connsiteX55" fmla="*/ 81 w 10000"/>
                    <a:gd name="connsiteY55" fmla="*/ 1771 h 10000"/>
                    <a:gd name="connsiteX56" fmla="*/ 121 w 10000"/>
                    <a:gd name="connsiteY56" fmla="*/ 1407 h 10000"/>
                    <a:gd name="connsiteX57" fmla="*/ 204 w 10000"/>
                    <a:gd name="connsiteY57" fmla="*/ 1090 h 10000"/>
                    <a:gd name="connsiteX58" fmla="*/ 287 w 10000"/>
                    <a:gd name="connsiteY58" fmla="*/ 833 h 10000"/>
                    <a:gd name="connsiteX59" fmla="*/ 328 w 10000"/>
                    <a:gd name="connsiteY59" fmla="*/ 622 h 10000"/>
                    <a:gd name="connsiteX60" fmla="*/ 407 w 10000"/>
                    <a:gd name="connsiteY60" fmla="*/ 457 h 10000"/>
                    <a:gd name="connsiteX61" fmla="*/ 449 w 10000"/>
                    <a:gd name="connsiteY61" fmla="*/ 340 h 10000"/>
                    <a:gd name="connsiteX62" fmla="*/ 490 w 10000"/>
                    <a:gd name="connsiteY62" fmla="*/ 282 h 10000"/>
                    <a:gd name="connsiteX63" fmla="*/ 490 w 10000"/>
                    <a:gd name="connsiteY63" fmla="*/ 247 h 10000"/>
                    <a:gd name="connsiteX64" fmla="*/ 5836 w 10000"/>
                    <a:gd name="connsiteY64" fmla="*/ 0 h 10000"/>
                    <a:gd name="connsiteX65" fmla="*/ 5917 w 10000"/>
                    <a:gd name="connsiteY65" fmla="*/ 23 h 10000"/>
                    <a:gd name="connsiteX66" fmla="*/ 6081 w 10000"/>
                    <a:gd name="connsiteY66" fmla="*/ 58 h 10000"/>
                    <a:gd name="connsiteX67" fmla="*/ 6367 w 10000"/>
                    <a:gd name="connsiteY67" fmla="*/ 129 h 10000"/>
                    <a:gd name="connsiteX68" fmla="*/ 6734 w 10000"/>
                    <a:gd name="connsiteY68" fmla="*/ 224 h 10000"/>
                    <a:gd name="connsiteX0" fmla="*/ 6734 w 10000"/>
                    <a:gd name="connsiteY0" fmla="*/ 224 h 10000"/>
                    <a:gd name="connsiteX1" fmla="*/ 7920 w 10000"/>
                    <a:gd name="connsiteY1" fmla="*/ 4245 h 10000"/>
                    <a:gd name="connsiteX2" fmla="*/ 8123 w 10000"/>
                    <a:gd name="connsiteY2" fmla="*/ 4817 h 10000"/>
                    <a:gd name="connsiteX3" fmla="*/ 8244 w 10000"/>
                    <a:gd name="connsiteY3" fmla="*/ 5064 h 10000"/>
                    <a:gd name="connsiteX4" fmla="*/ 8322 w 10000"/>
                    <a:gd name="connsiteY4" fmla="*/ 5211 h 10000"/>
                    <a:gd name="connsiteX5" fmla="*/ 8368 w 10000"/>
                    <a:gd name="connsiteY5" fmla="*/ 5346 h 10000"/>
                    <a:gd name="connsiteX6" fmla="*/ 8530 w 10000"/>
                    <a:gd name="connsiteY6" fmla="*/ 5663 h 10000"/>
                    <a:gd name="connsiteX7" fmla="*/ 8652 w 10000"/>
                    <a:gd name="connsiteY7" fmla="*/ 5991 h 10000"/>
                    <a:gd name="connsiteX8" fmla="*/ 8814 w 10000"/>
                    <a:gd name="connsiteY8" fmla="*/ 6343 h 10000"/>
                    <a:gd name="connsiteX9" fmla="*/ 9021 w 10000"/>
                    <a:gd name="connsiteY9" fmla="*/ 6704 h 10000"/>
                    <a:gd name="connsiteX10" fmla="*/ 9141 w 10000"/>
                    <a:gd name="connsiteY10" fmla="*/ 6986 h 10000"/>
                    <a:gd name="connsiteX11" fmla="*/ 9304 w 10000"/>
                    <a:gd name="connsiteY11" fmla="*/ 7268 h 10000"/>
                    <a:gd name="connsiteX12" fmla="*/ 9430 w 10000"/>
                    <a:gd name="connsiteY12" fmla="*/ 7562 h 10000"/>
                    <a:gd name="connsiteX13" fmla="*/ 9510 w 10000"/>
                    <a:gd name="connsiteY13" fmla="*/ 7854 h 10000"/>
                    <a:gd name="connsiteX14" fmla="*/ 9593 w 10000"/>
                    <a:gd name="connsiteY14" fmla="*/ 8136 h 10000"/>
                    <a:gd name="connsiteX15" fmla="*/ 9713 w 10000"/>
                    <a:gd name="connsiteY15" fmla="*/ 8418 h 10000"/>
                    <a:gd name="connsiteX16" fmla="*/ 9794 w 10000"/>
                    <a:gd name="connsiteY16" fmla="*/ 8676 h 10000"/>
                    <a:gd name="connsiteX17" fmla="*/ 9838 w 10000"/>
                    <a:gd name="connsiteY17" fmla="*/ 8911 h 10000"/>
                    <a:gd name="connsiteX18" fmla="*/ 9917 w 10000"/>
                    <a:gd name="connsiteY18" fmla="*/ 9110 h 10000"/>
                    <a:gd name="connsiteX19" fmla="*/ 9958 w 10000"/>
                    <a:gd name="connsiteY19" fmla="*/ 9285 h 10000"/>
                    <a:gd name="connsiteX20" fmla="*/ 9958 w 10000"/>
                    <a:gd name="connsiteY20" fmla="*/ 9414 h 10000"/>
                    <a:gd name="connsiteX21" fmla="*/ 10000 w 10000"/>
                    <a:gd name="connsiteY21" fmla="*/ 9497 h 10000"/>
                    <a:gd name="connsiteX22" fmla="*/ 10000 w 10000"/>
                    <a:gd name="connsiteY22" fmla="*/ 9531 h 10000"/>
                    <a:gd name="connsiteX23" fmla="*/ 9917 w 10000"/>
                    <a:gd name="connsiteY23" fmla="*/ 9531 h 10000"/>
                    <a:gd name="connsiteX24" fmla="*/ 9631 w 10000"/>
                    <a:gd name="connsiteY24" fmla="*/ 9555 h 10000"/>
                    <a:gd name="connsiteX25" fmla="*/ 9224 w 10000"/>
                    <a:gd name="connsiteY25" fmla="*/ 9578 h 10000"/>
                    <a:gd name="connsiteX26" fmla="*/ 8693 w 10000"/>
                    <a:gd name="connsiteY26" fmla="*/ 9625 h 10000"/>
                    <a:gd name="connsiteX27" fmla="*/ 8082 w 10000"/>
                    <a:gd name="connsiteY27" fmla="*/ 9660 h 10000"/>
                    <a:gd name="connsiteX28" fmla="*/ 7345 w 10000"/>
                    <a:gd name="connsiteY28" fmla="*/ 9719 h 10000"/>
                    <a:gd name="connsiteX29" fmla="*/ 6612 w 10000"/>
                    <a:gd name="connsiteY29" fmla="*/ 9765 h 10000"/>
                    <a:gd name="connsiteX30" fmla="*/ 5836 w 10000"/>
                    <a:gd name="connsiteY30" fmla="*/ 9812 h 10000"/>
                    <a:gd name="connsiteX31" fmla="*/ 5063 w 10000"/>
                    <a:gd name="connsiteY31" fmla="*/ 9870 h 10000"/>
                    <a:gd name="connsiteX32" fmla="*/ 4326 w 10000"/>
                    <a:gd name="connsiteY32" fmla="*/ 9906 h 10000"/>
                    <a:gd name="connsiteX33" fmla="*/ 3632 w 10000"/>
                    <a:gd name="connsiteY33" fmla="*/ 9953 h 10000"/>
                    <a:gd name="connsiteX34" fmla="*/ 3019 w 10000"/>
                    <a:gd name="connsiteY34" fmla="*/ 9975 h 10000"/>
                    <a:gd name="connsiteX35" fmla="*/ 2491 w 10000"/>
                    <a:gd name="connsiteY35" fmla="*/ 9989 h 10000"/>
                    <a:gd name="connsiteX36" fmla="*/ 2122 w 10000"/>
                    <a:gd name="connsiteY36" fmla="*/ 10000 h 10000"/>
                    <a:gd name="connsiteX37" fmla="*/ 2080 w 10000"/>
                    <a:gd name="connsiteY37" fmla="*/ 9975 h 10000"/>
                    <a:gd name="connsiteX38" fmla="*/ 2040 w 10000"/>
                    <a:gd name="connsiteY38" fmla="*/ 9896 h 10000"/>
                    <a:gd name="connsiteX39" fmla="*/ 1838 w 10000"/>
                    <a:gd name="connsiteY39" fmla="*/ 9578 h 10000"/>
                    <a:gd name="connsiteX40" fmla="*/ 1714 w 10000"/>
                    <a:gd name="connsiteY40" fmla="*/ 9355 h 10000"/>
                    <a:gd name="connsiteX41" fmla="*/ 1549 w 10000"/>
                    <a:gd name="connsiteY41" fmla="*/ 9085 h 10000"/>
                    <a:gd name="connsiteX42" fmla="*/ 1387 w 10000"/>
                    <a:gd name="connsiteY42" fmla="*/ 8781 h 10000"/>
                    <a:gd name="connsiteX43" fmla="*/ 1224 w 10000"/>
                    <a:gd name="connsiteY43" fmla="*/ 8442 h 10000"/>
                    <a:gd name="connsiteX44" fmla="*/ 1059 w 10000"/>
                    <a:gd name="connsiteY44" fmla="*/ 8078 h 10000"/>
                    <a:gd name="connsiteX45" fmla="*/ 858 w 10000"/>
                    <a:gd name="connsiteY45" fmla="*/ 7679 h 10000"/>
                    <a:gd name="connsiteX46" fmla="*/ 694 w 10000"/>
                    <a:gd name="connsiteY46" fmla="*/ 7257 h 10000"/>
                    <a:gd name="connsiteX47" fmla="*/ 532 w 10000"/>
                    <a:gd name="connsiteY47" fmla="*/ 6812 h 10000"/>
                    <a:gd name="connsiteX48" fmla="*/ 407 w 10000"/>
                    <a:gd name="connsiteY48" fmla="*/ 6353 h 10000"/>
                    <a:gd name="connsiteX49" fmla="*/ 287 w 10000"/>
                    <a:gd name="connsiteY49" fmla="*/ 5873 h 10000"/>
                    <a:gd name="connsiteX50" fmla="*/ 121 w 10000"/>
                    <a:gd name="connsiteY50" fmla="*/ 5380 h 10000"/>
                    <a:gd name="connsiteX51" fmla="*/ 0 w 10000"/>
                    <a:gd name="connsiteY51" fmla="*/ 4384 h 10000"/>
                    <a:gd name="connsiteX52" fmla="*/ 0 w 10000"/>
                    <a:gd name="connsiteY52" fmla="*/ 3740 h 10000"/>
                    <a:gd name="connsiteX53" fmla="*/ 0 w 10000"/>
                    <a:gd name="connsiteY53" fmla="*/ 3166 h 10000"/>
                    <a:gd name="connsiteX54" fmla="*/ 0 w 10000"/>
                    <a:gd name="connsiteY54" fmla="*/ 2648 h 10000"/>
                    <a:gd name="connsiteX55" fmla="*/ 41 w 10000"/>
                    <a:gd name="connsiteY55" fmla="*/ 2181 h 10000"/>
                    <a:gd name="connsiteX56" fmla="*/ 81 w 10000"/>
                    <a:gd name="connsiteY56" fmla="*/ 1771 h 10000"/>
                    <a:gd name="connsiteX57" fmla="*/ 121 w 10000"/>
                    <a:gd name="connsiteY57" fmla="*/ 1407 h 10000"/>
                    <a:gd name="connsiteX58" fmla="*/ 204 w 10000"/>
                    <a:gd name="connsiteY58" fmla="*/ 1090 h 10000"/>
                    <a:gd name="connsiteX59" fmla="*/ 287 w 10000"/>
                    <a:gd name="connsiteY59" fmla="*/ 833 h 10000"/>
                    <a:gd name="connsiteX60" fmla="*/ 328 w 10000"/>
                    <a:gd name="connsiteY60" fmla="*/ 622 h 10000"/>
                    <a:gd name="connsiteX61" fmla="*/ 407 w 10000"/>
                    <a:gd name="connsiteY61" fmla="*/ 457 h 10000"/>
                    <a:gd name="connsiteX62" fmla="*/ 449 w 10000"/>
                    <a:gd name="connsiteY62" fmla="*/ 340 h 10000"/>
                    <a:gd name="connsiteX63" fmla="*/ 490 w 10000"/>
                    <a:gd name="connsiteY63" fmla="*/ 282 h 10000"/>
                    <a:gd name="connsiteX64" fmla="*/ 490 w 10000"/>
                    <a:gd name="connsiteY64" fmla="*/ 247 h 10000"/>
                    <a:gd name="connsiteX65" fmla="*/ 5836 w 10000"/>
                    <a:gd name="connsiteY65" fmla="*/ 0 h 10000"/>
                    <a:gd name="connsiteX66" fmla="*/ 5917 w 10000"/>
                    <a:gd name="connsiteY66" fmla="*/ 23 h 10000"/>
                    <a:gd name="connsiteX67" fmla="*/ 6081 w 10000"/>
                    <a:gd name="connsiteY67" fmla="*/ 58 h 10000"/>
                    <a:gd name="connsiteX68" fmla="*/ 6367 w 10000"/>
                    <a:gd name="connsiteY68" fmla="*/ 129 h 10000"/>
                    <a:gd name="connsiteX69" fmla="*/ 6734 w 10000"/>
                    <a:gd name="connsiteY69" fmla="*/ 224 h 10000"/>
                    <a:gd name="connsiteX0" fmla="*/ 6734 w 10000"/>
                    <a:gd name="connsiteY0" fmla="*/ 224 h 10000"/>
                    <a:gd name="connsiteX1" fmla="*/ 7920 w 10000"/>
                    <a:gd name="connsiteY1" fmla="*/ 4245 h 10000"/>
                    <a:gd name="connsiteX2" fmla="*/ 8123 w 10000"/>
                    <a:gd name="connsiteY2" fmla="*/ 4817 h 10000"/>
                    <a:gd name="connsiteX3" fmla="*/ 8244 w 10000"/>
                    <a:gd name="connsiteY3" fmla="*/ 5064 h 10000"/>
                    <a:gd name="connsiteX4" fmla="*/ 8322 w 10000"/>
                    <a:gd name="connsiteY4" fmla="*/ 5211 h 10000"/>
                    <a:gd name="connsiteX5" fmla="*/ 8368 w 10000"/>
                    <a:gd name="connsiteY5" fmla="*/ 5346 h 10000"/>
                    <a:gd name="connsiteX6" fmla="*/ 8652 w 10000"/>
                    <a:gd name="connsiteY6" fmla="*/ 5991 h 10000"/>
                    <a:gd name="connsiteX7" fmla="*/ 8814 w 10000"/>
                    <a:gd name="connsiteY7" fmla="*/ 6343 h 10000"/>
                    <a:gd name="connsiteX8" fmla="*/ 9021 w 10000"/>
                    <a:gd name="connsiteY8" fmla="*/ 6704 h 10000"/>
                    <a:gd name="connsiteX9" fmla="*/ 9141 w 10000"/>
                    <a:gd name="connsiteY9" fmla="*/ 6986 h 10000"/>
                    <a:gd name="connsiteX10" fmla="*/ 9304 w 10000"/>
                    <a:gd name="connsiteY10" fmla="*/ 7268 h 10000"/>
                    <a:gd name="connsiteX11" fmla="*/ 9430 w 10000"/>
                    <a:gd name="connsiteY11" fmla="*/ 7562 h 10000"/>
                    <a:gd name="connsiteX12" fmla="*/ 9510 w 10000"/>
                    <a:gd name="connsiteY12" fmla="*/ 7854 h 10000"/>
                    <a:gd name="connsiteX13" fmla="*/ 9593 w 10000"/>
                    <a:gd name="connsiteY13" fmla="*/ 8136 h 10000"/>
                    <a:gd name="connsiteX14" fmla="*/ 9713 w 10000"/>
                    <a:gd name="connsiteY14" fmla="*/ 8418 h 10000"/>
                    <a:gd name="connsiteX15" fmla="*/ 9794 w 10000"/>
                    <a:gd name="connsiteY15" fmla="*/ 8676 h 10000"/>
                    <a:gd name="connsiteX16" fmla="*/ 9838 w 10000"/>
                    <a:gd name="connsiteY16" fmla="*/ 8911 h 10000"/>
                    <a:gd name="connsiteX17" fmla="*/ 9917 w 10000"/>
                    <a:gd name="connsiteY17" fmla="*/ 9110 h 10000"/>
                    <a:gd name="connsiteX18" fmla="*/ 9958 w 10000"/>
                    <a:gd name="connsiteY18" fmla="*/ 9285 h 10000"/>
                    <a:gd name="connsiteX19" fmla="*/ 9958 w 10000"/>
                    <a:gd name="connsiteY19" fmla="*/ 9414 h 10000"/>
                    <a:gd name="connsiteX20" fmla="*/ 10000 w 10000"/>
                    <a:gd name="connsiteY20" fmla="*/ 9497 h 10000"/>
                    <a:gd name="connsiteX21" fmla="*/ 10000 w 10000"/>
                    <a:gd name="connsiteY21" fmla="*/ 9531 h 10000"/>
                    <a:gd name="connsiteX22" fmla="*/ 9917 w 10000"/>
                    <a:gd name="connsiteY22" fmla="*/ 9531 h 10000"/>
                    <a:gd name="connsiteX23" fmla="*/ 9631 w 10000"/>
                    <a:gd name="connsiteY23" fmla="*/ 9555 h 10000"/>
                    <a:gd name="connsiteX24" fmla="*/ 9224 w 10000"/>
                    <a:gd name="connsiteY24" fmla="*/ 9578 h 10000"/>
                    <a:gd name="connsiteX25" fmla="*/ 8693 w 10000"/>
                    <a:gd name="connsiteY25" fmla="*/ 9625 h 10000"/>
                    <a:gd name="connsiteX26" fmla="*/ 8082 w 10000"/>
                    <a:gd name="connsiteY26" fmla="*/ 9660 h 10000"/>
                    <a:gd name="connsiteX27" fmla="*/ 7345 w 10000"/>
                    <a:gd name="connsiteY27" fmla="*/ 9719 h 10000"/>
                    <a:gd name="connsiteX28" fmla="*/ 6612 w 10000"/>
                    <a:gd name="connsiteY28" fmla="*/ 9765 h 10000"/>
                    <a:gd name="connsiteX29" fmla="*/ 5836 w 10000"/>
                    <a:gd name="connsiteY29" fmla="*/ 9812 h 10000"/>
                    <a:gd name="connsiteX30" fmla="*/ 5063 w 10000"/>
                    <a:gd name="connsiteY30" fmla="*/ 9870 h 10000"/>
                    <a:gd name="connsiteX31" fmla="*/ 4326 w 10000"/>
                    <a:gd name="connsiteY31" fmla="*/ 9906 h 10000"/>
                    <a:gd name="connsiteX32" fmla="*/ 3632 w 10000"/>
                    <a:gd name="connsiteY32" fmla="*/ 9953 h 10000"/>
                    <a:gd name="connsiteX33" fmla="*/ 3019 w 10000"/>
                    <a:gd name="connsiteY33" fmla="*/ 9975 h 10000"/>
                    <a:gd name="connsiteX34" fmla="*/ 2491 w 10000"/>
                    <a:gd name="connsiteY34" fmla="*/ 9989 h 10000"/>
                    <a:gd name="connsiteX35" fmla="*/ 2122 w 10000"/>
                    <a:gd name="connsiteY35" fmla="*/ 10000 h 10000"/>
                    <a:gd name="connsiteX36" fmla="*/ 2080 w 10000"/>
                    <a:gd name="connsiteY36" fmla="*/ 9975 h 10000"/>
                    <a:gd name="connsiteX37" fmla="*/ 2040 w 10000"/>
                    <a:gd name="connsiteY37" fmla="*/ 9896 h 10000"/>
                    <a:gd name="connsiteX38" fmla="*/ 1838 w 10000"/>
                    <a:gd name="connsiteY38" fmla="*/ 9578 h 10000"/>
                    <a:gd name="connsiteX39" fmla="*/ 1714 w 10000"/>
                    <a:gd name="connsiteY39" fmla="*/ 9355 h 10000"/>
                    <a:gd name="connsiteX40" fmla="*/ 1549 w 10000"/>
                    <a:gd name="connsiteY40" fmla="*/ 9085 h 10000"/>
                    <a:gd name="connsiteX41" fmla="*/ 1387 w 10000"/>
                    <a:gd name="connsiteY41" fmla="*/ 8781 h 10000"/>
                    <a:gd name="connsiteX42" fmla="*/ 1224 w 10000"/>
                    <a:gd name="connsiteY42" fmla="*/ 8442 h 10000"/>
                    <a:gd name="connsiteX43" fmla="*/ 1059 w 10000"/>
                    <a:gd name="connsiteY43" fmla="*/ 8078 h 10000"/>
                    <a:gd name="connsiteX44" fmla="*/ 858 w 10000"/>
                    <a:gd name="connsiteY44" fmla="*/ 7679 h 10000"/>
                    <a:gd name="connsiteX45" fmla="*/ 694 w 10000"/>
                    <a:gd name="connsiteY45" fmla="*/ 7257 h 10000"/>
                    <a:gd name="connsiteX46" fmla="*/ 532 w 10000"/>
                    <a:gd name="connsiteY46" fmla="*/ 6812 h 10000"/>
                    <a:gd name="connsiteX47" fmla="*/ 407 w 10000"/>
                    <a:gd name="connsiteY47" fmla="*/ 6353 h 10000"/>
                    <a:gd name="connsiteX48" fmla="*/ 287 w 10000"/>
                    <a:gd name="connsiteY48" fmla="*/ 5873 h 10000"/>
                    <a:gd name="connsiteX49" fmla="*/ 121 w 10000"/>
                    <a:gd name="connsiteY49" fmla="*/ 5380 h 10000"/>
                    <a:gd name="connsiteX50" fmla="*/ 0 w 10000"/>
                    <a:gd name="connsiteY50" fmla="*/ 4384 h 10000"/>
                    <a:gd name="connsiteX51" fmla="*/ 0 w 10000"/>
                    <a:gd name="connsiteY51" fmla="*/ 3740 h 10000"/>
                    <a:gd name="connsiteX52" fmla="*/ 0 w 10000"/>
                    <a:gd name="connsiteY52" fmla="*/ 3166 h 10000"/>
                    <a:gd name="connsiteX53" fmla="*/ 0 w 10000"/>
                    <a:gd name="connsiteY53" fmla="*/ 2648 h 10000"/>
                    <a:gd name="connsiteX54" fmla="*/ 41 w 10000"/>
                    <a:gd name="connsiteY54" fmla="*/ 2181 h 10000"/>
                    <a:gd name="connsiteX55" fmla="*/ 81 w 10000"/>
                    <a:gd name="connsiteY55" fmla="*/ 1771 h 10000"/>
                    <a:gd name="connsiteX56" fmla="*/ 121 w 10000"/>
                    <a:gd name="connsiteY56" fmla="*/ 1407 h 10000"/>
                    <a:gd name="connsiteX57" fmla="*/ 204 w 10000"/>
                    <a:gd name="connsiteY57" fmla="*/ 1090 h 10000"/>
                    <a:gd name="connsiteX58" fmla="*/ 287 w 10000"/>
                    <a:gd name="connsiteY58" fmla="*/ 833 h 10000"/>
                    <a:gd name="connsiteX59" fmla="*/ 328 w 10000"/>
                    <a:gd name="connsiteY59" fmla="*/ 622 h 10000"/>
                    <a:gd name="connsiteX60" fmla="*/ 407 w 10000"/>
                    <a:gd name="connsiteY60" fmla="*/ 457 h 10000"/>
                    <a:gd name="connsiteX61" fmla="*/ 449 w 10000"/>
                    <a:gd name="connsiteY61" fmla="*/ 340 h 10000"/>
                    <a:gd name="connsiteX62" fmla="*/ 490 w 10000"/>
                    <a:gd name="connsiteY62" fmla="*/ 282 h 10000"/>
                    <a:gd name="connsiteX63" fmla="*/ 490 w 10000"/>
                    <a:gd name="connsiteY63" fmla="*/ 247 h 10000"/>
                    <a:gd name="connsiteX64" fmla="*/ 5836 w 10000"/>
                    <a:gd name="connsiteY64" fmla="*/ 0 h 10000"/>
                    <a:gd name="connsiteX65" fmla="*/ 5917 w 10000"/>
                    <a:gd name="connsiteY65" fmla="*/ 23 h 10000"/>
                    <a:gd name="connsiteX66" fmla="*/ 6081 w 10000"/>
                    <a:gd name="connsiteY66" fmla="*/ 58 h 10000"/>
                    <a:gd name="connsiteX67" fmla="*/ 6367 w 10000"/>
                    <a:gd name="connsiteY67" fmla="*/ 129 h 10000"/>
                    <a:gd name="connsiteX68" fmla="*/ 6734 w 10000"/>
                    <a:gd name="connsiteY68" fmla="*/ 224 h 10000"/>
                    <a:gd name="connsiteX0" fmla="*/ 6734 w 10000"/>
                    <a:gd name="connsiteY0" fmla="*/ 224 h 10000"/>
                    <a:gd name="connsiteX1" fmla="*/ 8123 w 10000"/>
                    <a:gd name="connsiteY1" fmla="*/ 4817 h 10000"/>
                    <a:gd name="connsiteX2" fmla="*/ 8244 w 10000"/>
                    <a:gd name="connsiteY2" fmla="*/ 5064 h 10000"/>
                    <a:gd name="connsiteX3" fmla="*/ 8322 w 10000"/>
                    <a:gd name="connsiteY3" fmla="*/ 5211 h 10000"/>
                    <a:gd name="connsiteX4" fmla="*/ 8368 w 10000"/>
                    <a:gd name="connsiteY4" fmla="*/ 5346 h 10000"/>
                    <a:gd name="connsiteX5" fmla="*/ 8652 w 10000"/>
                    <a:gd name="connsiteY5" fmla="*/ 5991 h 10000"/>
                    <a:gd name="connsiteX6" fmla="*/ 8814 w 10000"/>
                    <a:gd name="connsiteY6" fmla="*/ 6343 h 10000"/>
                    <a:gd name="connsiteX7" fmla="*/ 9021 w 10000"/>
                    <a:gd name="connsiteY7" fmla="*/ 6704 h 10000"/>
                    <a:gd name="connsiteX8" fmla="*/ 9141 w 10000"/>
                    <a:gd name="connsiteY8" fmla="*/ 6986 h 10000"/>
                    <a:gd name="connsiteX9" fmla="*/ 9304 w 10000"/>
                    <a:gd name="connsiteY9" fmla="*/ 7268 h 10000"/>
                    <a:gd name="connsiteX10" fmla="*/ 9430 w 10000"/>
                    <a:gd name="connsiteY10" fmla="*/ 7562 h 10000"/>
                    <a:gd name="connsiteX11" fmla="*/ 9510 w 10000"/>
                    <a:gd name="connsiteY11" fmla="*/ 7854 h 10000"/>
                    <a:gd name="connsiteX12" fmla="*/ 9593 w 10000"/>
                    <a:gd name="connsiteY12" fmla="*/ 8136 h 10000"/>
                    <a:gd name="connsiteX13" fmla="*/ 9713 w 10000"/>
                    <a:gd name="connsiteY13" fmla="*/ 8418 h 10000"/>
                    <a:gd name="connsiteX14" fmla="*/ 9794 w 10000"/>
                    <a:gd name="connsiteY14" fmla="*/ 8676 h 10000"/>
                    <a:gd name="connsiteX15" fmla="*/ 9838 w 10000"/>
                    <a:gd name="connsiteY15" fmla="*/ 8911 h 10000"/>
                    <a:gd name="connsiteX16" fmla="*/ 9917 w 10000"/>
                    <a:gd name="connsiteY16" fmla="*/ 9110 h 10000"/>
                    <a:gd name="connsiteX17" fmla="*/ 9958 w 10000"/>
                    <a:gd name="connsiteY17" fmla="*/ 9285 h 10000"/>
                    <a:gd name="connsiteX18" fmla="*/ 9958 w 10000"/>
                    <a:gd name="connsiteY18" fmla="*/ 9414 h 10000"/>
                    <a:gd name="connsiteX19" fmla="*/ 10000 w 10000"/>
                    <a:gd name="connsiteY19" fmla="*/ 9497 h 10000"/>
                    <a:gd name="connsiteX20" fmla="*/ 10000 w 10000"/>
                    <a:gd name="connsiteY20" fmla="*/ 9531 h 10000"/>
                    <a:gd name="connsiteX21" fmla="*/ 9917 w 10000"/>
                    <a:gd name="connsiteY21" fmla="*/ 9531 h 10000"/>
                    <a:gd name="connsiteX22" fmla="*/ 9631 w 10000"/>
                    <a:gd name="connsiteY22" fmla="*/ 9555 h 10000"/>
                    <a:gd name="connsiteX23" fmla="*/ 9224 w 10000"/>
                    <a:gd name="connsiteY23" fmla="*/ 9578 h 10000"/>
                    <a:gd name="connsiteX24" fmla="*/ 8693 w 10000"/>
                    <a:gd name="connsiteY24" fmla="*/ 9625 h 10000"/>
                    <a:gd name="connsiteX25" fmla="*/ 8082 w 10000"/>
                    <a:gd name="connsiteY25" fmla="*/ 9660 h 10000"/>
                    <a:gd name="connsiteX26" fmla="*/ 7345 w 10000"/>
                    <a:gd name="connsiteY26" fmla="*/ 9719 h 10000"/>
                    <a:gd name="connsiteX27" fmla="*/ 6612 w 10000"/>
                    <a:gd name="connsiteY27" fmla="*/ 9765 h 10000"/>
                    <a:gd name="connsiteX28" fmla="*/ 5836 w 10000"/>
                    <a:gd name="connsiteY28" fmla="*/ 9812 h 10000"/>
                    <a:gd name="connsiteX29" fmla="*/ 5063 w 10000"/>
                    <a:gd name="connsiteY29" fmla="*/ 9870 h 10000"/>
                    <a:gd name="connsiteX30" fmla="*/ 4326 w 10000"/>
                    <a:gd name="connsiteY30" fmla="*/ 9906 h 10000"/>
                    <a:gd name="connsiteX31" fmla="*/ 3632 w 10000"/>
                    <a:gd name="connsiteY31" fmla="*/ 9953 h 10000"/>
                    <a:gd name="connsiteX32" fmla="*/ 3019 w 10000"/>
                    <a:gd name="connsiteY32" fmla="*/ 9975 h 10000"/>
                    <a:gd name="connsiteX33" fmla="*/ 2491 w 10000"/>
                    <a:gd name="connsiteY33" fmla="*/ 9989 h 10000"/>
                    <a:gd name="connsiteX34" fmla="*/ 2122 w 10000"/>
                    <a:gd name="connsiteY34" fmla="*/ 10000 h 10000"/>
                    <a:gd name="connsiteX35" fmla="*/ 2080 w 10000"/>
                    <a:gd name="connsiteY35" fmla="*/ 9975 h 10000"/>
                    <a:gd name="connsiteX36" fmla="*/ 2040 w 10000"/>
                    <a:gd name="connsiteY36" fmla="*/ 9896 h 10000"/>
                    <a:gd name="connsiteX37" fmla="*/ 1838 w 10000"/>
                    <a:gd name="connsiteY37" fmla="*/ 9578 h 10000"/>
                    <a:gd name="connsiteX38" fmla="*/ 1714 w 10000"/>
                    <a:gd name="connsiteY38" fmla="*/ 9355 h 10000"/>
                    <a:gd name="connsiteX39" fmla="*/ 1549 w 10000"/>
                    <a:gd name="connsiteY39" fmla="*/ 9085 h 10000"/>
                    <a:gd name="connsiteX40" fmla="*/ 1387 w 10000"/>
                    <a:gd name="connsiteY40" fmla="*/ 8781 h 10000"/>
                    <a:gd name="connsiteX41" fmla="*/ 1224 w 10000"/>
                    <a:gd name="connsiteY41" fmla="*/ 8442 h 10000"/>
                    <a:gd name="connsiteX42" fmla="*/ 1059 w 10000"/>
                    <a:gd name="connsiteY42" fmla="*/ 8078 h 10000"/>
                    <a:gd name="connsiteX43" fmla="*/ 858 w 10000"/>
                    <a:gd name="connsiteY43" fmla="*/ 7679 h 10000"/>
                    <a:gd name="connsiteX44" fmla="*/ 694 w 10000"/>
                    <a:gd name="connsiteY44" fmla="*/ 7257 h 10000"/>
                    <a:gd name="connsiteX45" fmla="*/ 532 w 10000"/>
                    <a:gd name="connsiteY45" fmla="*/ 6812 h 10000"/>
                    <a:gd name="connsiteX46" fmla="*/ 407 w 10000"/>
                    <a:gd name="connsiteY46" fmla="*/ 6353 h 10000"/>
                    <a:gd name="connsiteX47" fmla="*/ 287 w 10000"/>
                    <a:gd name="connsiteY47" fmla="*/ 5873 h 10000"/>
                    <a:gd name="connsiteX48" fmla="*/ 121 w 10000"/>
                    <a:gd name="connsiteY48" fmla="*/ 5380 h 10000"/>
                    <a:gd name="connsiteX49" fmla="*/ 0 w 10000"/>
                    <a:gd name="connsiteY49" fmla="*/ 4384 h 10000"/>
                    <a:gd name="connsiteX50" fmla="*/ 0 w 10000"/>
                    <a:gd name="connsiteY50" fmla="*/ 3740 h 10000"/>
                    <a:gd name="connsiteX51" fmla="*/ 0 w 10000"/>
                    <a:gd name="connsiteY51" fmla="*/ 3166 h 10000"/>
                    <a:gd name="connsiteX52" fmla="*/ 0 w 10000"/>
                    <a:gd name="connsiteY52" fmla="*/ 2648 h 10000"/>
                    <a:gd name="connsiteX53" fmla="*/ 41 w 10000"/>
                    <a:gd name="connsiteY53" fmla="*/ 2181 h 10000"/>
                    <a:gd name="connsiteX54" fmla="*/ 81 w 10000"/>
                    <a:gd name="connsiteY54" fmla="*/ 1771 h 10000"/>
                    <a:gd name="connsiteX55" fmla="*/ 121 w 10000"/>
                    <a:gd name="connsiteY55" fmla="*/ 1407 h 10000"/>
                    <a:gd name="connsiteX56" fmla="*/ 204 w 10000"/>
                    <a:gd name="connsiteY56" fmla="*/ 1090 h 10000"/>
                    <a:gd name="connsiteX57" fmla="*/ 287 w 10000"/>
                    <a:gd name="connsiteY57" fmla="*/ 833 h 10000"/>
                    <a:gd name="connsiteX58" fmla="*/ 328 w 10000"/>
                    <a:gd name="connsiteY58" fmla="*/ 622 h 10000"/>
                    <a:gd name="connsiteX59" fmla="*/ 407 w 10000"/>
                    <a:gd name="connsiteY59" fmla="*/ 457 h 10000"/>
                    <a:gd name="connsiteX60" fmla="*/ 449 w 10000"/>
                    <a:gd name="connsiteY60" fmla="*/ 340 h 10000"/>
                    <a:gd name="connsiteX61" fmla="*/ 490 w 10000"/>
                    <a:gd name="connsiteY61" fmla="*/ 282 h 10000"/>
                    <a:gd name="connsiteX62" fmla="*/ 490 w 10000"/>
                    <a:gd name="connsiteY62" fmla="*/ 247 h 10000"/>
                    <a:gd name="connsiteX63" fmla="*/ 5836 w 10000"/>
                    <a:gd name="connsiteY63" fmla="*/ 0 h 10000"/>
                    <a:gd name="connsiteX64" fmla="*/ 5917 w 10000"/>
                    <a:gd name="connsiteY64" fmla="*/ 23 h 10000"/>
                    <a:gd name="connsiteX65" fmla="*/ 6081 w 10000"/>
                    <a:gd name="connsiteY65" fmla="*/ 58 h 10000"/>
                    <a:gd name="connsiteX66" fmla="*/ 6367 w 10000"/>
                    <a:gd name="connsiteY66" fmla="*/ 129 h 10000"/>
                    <a:gd name="connsiteX67" fmla="*/ 6734 w 10000"/>
                    <a:gd name="connsiteY67" fmla="*/ 224 h 10000"/>
                    <a:gd name="connsiteX0" fmla="*/ 6734 w 10000"/>
                    <a:gd name="connsiteY0" fmla="*/ 224 h 10000"/>
                    <a:gd name="connsiteX1" fmla="*/ 8244 w 10000"/>
                    <a:gd name="connsiteY1" fmla="*/ 5064 h 10000"/>
                    <a:gd name="connsiteX2" fmla="*/ 8322 w 10000"/>
                    <a:gd name="connsiteY2" fmla="*/ 5211 h 10000"/>
                    <a:gd name="connsiteX3" fmla="*/ 8368 w 10000"/>
                    <a:gd name="connsiteY3" fmla="*/ 5346 h 10000"/>
                    <a:gd name="connsiteX4" fmla="*/ 8652 w 10000"/>
                    <a:gd name="connsiteY4" fmla="*/ 5991 h 10000"/>
                    <a:gd name="connsiteX5" fmla="*/ 8814 w 10000"/>
                    <a:gd name="connsiteY5" fmla="*/ 6343 h 10000"/>
                    <a:gd name="connsiteX6" fmla="*/ 9021 w 10000"/>
                    <a:gd name="connsiteY6" fmla="*/ 6704 h 10000"/>
                    <a:gd name="connsiteX7" fmla="*/ 9141 w 10000"/>
                    <a:gd name="connsiteY7" fmla="*/ 6986 h 10000"/>
                    <a:gd name="connsiteX8" fmla="*/ 9304 w 10000"/>
                    <a:gd name="connsiteY8" fmla="*/ 7268 h 10000"/>
                    <a:gd name="connsiteX9" fmla="*/ 9430 w 10000"/>
                    <a:gd name="connsiteY9" fmla="*/ 7562 h 10000"/>
                    <a:gd name="connsiteX10" fmla="*/ 9510 w 10000"/>
                    <a:gd name="connsiteY10" fmla="*/ 7854 h 10000"/>
                    <a:gd name="connsiteX11" fmla="*/ 9593 w 10000"/>
                    <a:gd name="connsiteY11" fmla="*/ 8136 h 10000"/>
                    <a:gd name="connsiteX12" fmla="*/ 9713 w 10000"/>
                    <a:gd name="connsiteY12" fmla="*/ 8418 h 10000"/>
                    <a:gd name="connsiteX13" fmla="*/ 9794 w 10000"/>
                    <a:gd name="connsiteY13" fmla="*/ 8676 h 10000"/>
                    <a:gd name="connsiteX14" fmla="*/ 9838 w 10000"/>
                    <a:gd name="connsiteY14" fmla="*/ 8911 h 10000"/>
                    <a:gd name="connsiteX15" fmla="*/ 9917 w 10000"/>
                    <a:gd name="connsiteY15" fmla="*/ 9110 h 10000"/>
                    <a:gd name="connsiteX16" fmla="*/ 9958 w 10000"/>
                    <a:gd name="connsiteY16" fmla="*/ 9285 h 10000"/>
                    <a:gd name="connsiteX17" fmla="*/ 9958 w 10000"/>
                    <a:gd name="connsiteY17" fmla="*/ 9414 h 10000"/>
                    <a:gd name="connsiteX18" fmla="*/ 10000 w 10000"/>
                    <a:gd name="connsiteY18" fmla="*/ 9497 h 10000"/>
                    <a:gd name="connsiteX19" fmla="*/ 10000 w 10000"/>
                    <a:gd name="connsiteY19" fmla="*/ 9531 h 10000"/>
                    <a:gd name="connsiteX20" fmla="*/ 9917 w 10000"/>
                    <a:gd name="connsiteY20" fmla="*/ 9531 h 10000"/>
                    <a:gd name="connsiteX21" fmla="*/ 9631 w 10000"/>
                    <a:gd name="connsiteY21" fmla="*/ 9555 h 10000"/>
                    <a:gd name="connsiteX22" fmla="*/ 9224 w 10000"/>
                    <a:gd name="connsiteY22" fmla="*/ 9578 h 10000"/>
                    <a:gd name="connsiteX23" fmla="*/ 8693 w 10000"/>
                    <a:gd name="connsiteY23" fmla="*/ 9625 h 10000"/>
                    <a:gd name="connsiteX24" fmla="*/ 8082 w 10000"/>
                    <a:gd name="connsiteY24" fmla="*/ 9660 h 10000"/>
                    <a:gd name="connsiteX25" fmla="*/ 7345 w 10000"/>
                    <a:gd name="connsiteY25" fmla="*/ 9719 h 10000"/>
                    <a:gd name="connsiteX26" fmla="*/ 6612 w 10000"/>
                    <a:gd name="connsiteY26" fmla="*/ 9765 h 10000"/>
                    <a:gd name="connsiteX27" fmla="*/ 5836 w 10000"/>
                    <a:gd name="connsiteY27" fmla="*/ 9812 h 10000"/>
                    <a:gd name="connsiteX28" fmla="*/ 5063 w 10000"/>
                    <a:gd name="connsiteY28" fmla="*/ 9870 h 10000"/>
                    <a:gd name="connsiteX29" fmla="*/ 4326 w 10000"/>
                    <a:gd name="connsiteY29" fmla="*/ 9906 h 10000"/>
                    <a:gd name="connsiteX30" fmla="*/ 3632 w 10000"/>
                    <a:gd name="connsiteY30" fmla="*/ 9953 h 10000"/>
                    <a:gd name="connsiteX31" fmla="*/ 3019 w 10000"/>
                    <a:gd name="connsiteY31" fmla="*/ 9975 h 10000"/>
                    <a:gd name="connsiteX32" fmla="*/ 2491 w 10000"/>
                    <a:gd name="connsiteY32" fmla="*/ 9989 h 10000"/>
                    <a:gd name="connsiteX33" fmla="*/ 2122 w 10000"/>
                    <a:gd name="connsiteY33" fmla="*/ 10000 h 10000"/>
                    <a:gd name="connsiteX34" fmla="*/ 2080 w 10000"/>
                    <a:gd name="connsiteY34" fmla="*/ 9975 h 10000"/>
                    <a:gd name="connsiteX35" fmla="*/ 2040 w 10000"/>
                    <a:gd name="connsiteY35" fmla="*/ 9896 h 10000"/>
                    <a:gd name="connsiteX36" fmla="*/ 1838 w 10000"/>
                    <a:gd name="connsiteY36" fmla="*/ 9578 h 10000"/>
                    <a:gd name="connsiteX37" fmla="*/ 1714 w 10000"/>
                    <a:gd name="connsiteY37" fmla="*/ 9355 h 10000"/>
                    <a:gd name="connsiteX38" fmla="*/ 1549 w 10000"/>
                    <a:gd name="connsiteY38" fmla="*/ 9085 h 10000"/>
                    <a:gd name="connsiteX39" fmla="*/ 1387 w 10000"/>
                    <a:gd name="connsiteY39" fmla="*/ 8781 h 10000"/>
                    <a:gd name="connsiteX40" fmla="*/ 1224 w 10000"/>
                    <a:gd name="connsiteY40" fmla="*/ 8442 h 10000"/>
                    <a:gd name="connsiteX41" fmla="*/ 1059 w 10000"/>
                    <a:gd name="connsiteY41" fmla="*/ 8078 h 10000"/>
                    <a:gd name="connsiteX42" fmla="*/ 858 w 10000"/>
                    <a:gd name="connsiteY42" fmla="*/ 7679 h 10000"/>
                    <a:gd name="connsiteX43" fmla="*/ 694 w 10000"/>
                    <a:gd name="connsiteY43" fmla="*/ 7257 h 10000"/>
                    <a:gd name="connsiteX44" fmla="*/ 532 w 10000"/>
                    <a:gd name="connsiteY44" fmla="*/ 6812 h 10000"/>
                    <a:gd name="connsiteX45" fmla="*/ 407 w 10000"/>
                    <a:gd name="connsiteY45" fmla="*/ 6353 h 10000"/>
                    <a:gd name="connsiteX46" fmla="*/ 287 w 10000"/>
                    <a:gd name="connsiteY46" fmla="*/ 5873 h 10000"/>
                    <a:gd name="connsiteX47" fmla="*/ 121 w 10000"/>
                    <a:gd name="connsiteY47" fmla="*/ 5380 h 10000"/>
                    <a:gd name="connsiteX48" fmla="*/ 0 w 10000"/>
                    <a:gd name="connsiteY48" fmla="*/ 4384 h 10000"/>
                    <a:gd name="connsiteX49" fmla="*/ 0 w 10000"/>
                    <a:gd name="connsiteY49" fmla="*/ 3740 h 10000"/>
                    <a:gd name="connsiteX50" fmla="*/ 0 w 10000"/>
                    <a:gd name="connsiteY50" fmla="*/ 3166 h 10000"/>
                    <a:gd name="connsiteX51" fmla="*/ 0 w 10000"/>
                    <a:gd name="connsiteY51" fmla="*/ 2648 h 10000"/>
                    <a:gd name="connsiteX52" fmla="*/ 41 w 10000"/>
                    <a:gd name="connsiteY52" fmla="*/ 2181 h 10000"/>
                    <a:gd name="connsiteX53" fmla="*/ 81 w 10000"/>
                    <a:gd name="connsiteY53" fmla="*/ 1771 h 10000"/>
                    <a:gd name="connsiteX54" fmla="*/ 121 w 10000"/>
                    <a:gd name="connsiteY54" fmla="*/ 1407 h 10000"/>
                    <a:gd name="connsiteX55" fmla="*/ 204 w 10000"/>
                    <a:gd name="connsiteY55" fmla="*/ 1090 h 10000"/>
                    <a:gd name="connsiteX56" fmla="*/ 287 w 10000"/>
                    <a:gd name="connsiteY56" fmla="*/ 833 h 10000"/>
                    <a:gd name="connsiteX57" fmla="*/ 328 w 10000"/>
                    <a:gd name="connsiteY57" fmla="*/ 622 h 10000"/>
                    <a:gd name="connsiteX58" fmla="*/ 407 w 10000"/>
                    <a:gd name="connsiteY58" fmla="*/ 457 h 10000"/>
                    <a:gd name="connsiteX59" fmla="*/ 449 w 10000"/>
                    <a:gd name="connsiteY59" fmla="*/ 340 h 10000"/>
                    <a:gd name="connsiteX60" fmla="*/ 490 w 10000"/>
                    <a:gd name="connsiteY60" fmla="*/ 282 h 10000"/>
                    <a:gd name="connsiteX61" fmla="*/ 490 w 10000"/>
                    <a:gd name="connsiteY61" fmla="*/ 247 h 10000"/>
                    <a:gd name="connsiteX62" fmla="*/ 5836 w 10000"/>
                    <a:gd name="connsiteY62" fmla="*/ 0 h 10000"/>
                    <a:gd name="connsiteX63" fmla="*/ 5917 w 10000"/>
                    <a:gd name="connsiteY63" fmla="*/ 23 h 10000"/>
                    <a:gd name="connsiteX64" fmla="*/ 6081 w 10000"/>
                    <a:gd name="connsiteY64" fmla="*/ 58 h 10000"/>
                    <a:gd name="connsiteX65" fmla="*/ 6367 w 10000"/>
                    <a:gd name="connsiteY65" fmla="*/ 129 h 10000"/>
                    <a:gd name="connsiteX66" fmla="*/ 6734 w 10000"/>
                    <a:gd name="connsiteY66" fmla="*/ 224 h 10000"/>
                    <a:gd name="connsiteX0" fmla="*/ 6734 w 10000"/>
                    <a:gd name="connsiteY0" fmla="*/ 224 h 10000"/>
                    <a:gd name="connsiteX1" fmla="*/ 8244 w 10000"/>
                    <a:gd name="connsiteY1" fmla="*/ 5064 h 10000"/>
                    <a:gd name="connsiteX2" fmla="*/ 8368 w 10000"/>
                    <a:gd name="connsiteY2" fmla="*/ 5346 h 10000"/>
                    <a:gd name="connsiteX3" fmla="*/ 8652 w 10000"/>
                    <a:gd name="connsiteY3" fmla="*/ 5991 h 10000"/>
                    <a:gd name="connsiteX4" fmla="*/ 8814 w 10000"/>
                    <a:gd name="connsiteY4" fmla="*/ 6343 h 10000"/>
                    <a:gd name="connsiteX5" fmla="*/ 9021 w 10000"/>
                    <a:gd name="connsiteY5" fmla="*/ 6704 h 10000"/>
                    <a:gd name="connsiteX6" fmla="*/ 9141 w 10000"/>
                    <a:gd name="connsiteY6" fmla="*/ 6986 h 10000"/>
                    <a:gd name="connsiteX7" fmla="*/ 9304 w 10000"/>
                    <a:gd name="connsiteY7" fmla="*/ 7268 h 10000"/>
                    <a:gd name="connsiteX8" fmla="*/ 9430 w 10000"/>
                    <a:gd name="connsiteY8" fmla="*/ 7562 h 10000"/>
                    <a:gd name="connsiteX9" fmla="*/ 9510 w 10000"/>
                    <a:gd name="connsiteY9" fmla="*/ 7854 h 10000"/>
                    <a:gd name="connsiteX10" fmla="*/ 9593 w 10000"/>
                    <a:gd name="connsiteY10" fmla="*/ 8136 h 10000"/>
                    <a:gd name="connsiteX11" fmla="*/ 9713 w 10000"/>
                    <a:gd name="connsiteY11" fmla="*/ 8418 h 10000"/>
                    <a:gd name="connsiteX12" fmla="*/ 9794 w 10000"/>
                    <a:gd name="connsiteY12" fmla="*/ 8676 h 10000"/>
                    <a:gd name="connsiteX13" fmla="*/ 9838 w 10000"/>
                    <a:gd name="connsiteY13" fmla="*/ 8911 h 10000"/>
                    <a:gd name="connsiteX14" fmla="*/ 9917 w 10000"/>
                    <a:gd name="connsiteY14" fmla="*/ 9110 h 10000"/>
                    <a:gd name="connsiteX15" fmla="*/ 9958 w 10000"/>
                    <a:gd name="connsiteY15" fmla="*/ 9285 h 10000"/>
                    <a:gd name="connsiteX16" fmla="*/ 9958 w 10000"/>
                    <a:gd name="connsiteY16" fmla="*/ 9414 h 10000"/>
                    <a:gd name="connsiteX17" fmla="*/ 10000 w 10000"/>
                    <a:gd name="connsiteY17" fmla="*/ 9497 h 10000"/>
                    <a:gd name="connsiteX18" fmla="*/ 10000 w 10000"/>
                    <a:gd name="connsiteY18" fmla="*/ 9531 h 10000"/>
                    <a:gd name="connsiteX19" fmla="*/ 9917 w 10000"/>
                    <a:gd name="connsiteY19" fmla="*/ 9531 h 10000"/>
                    <a:gd name="connsiteX20" fmla="*/ 9631 w 10000"/>
                    <a:gd name="connsiteY20" fmla="*/ 9555 h 10000"/>
                    <a:gd name="connsiteX21" fmla="*/ 9224 w 10000"/>
                    <a:gd name="connsiteY21" fmla="*/ 9578 h 10000"/>
                    <a:gd name="connsiteX22" fmla="*/ 8693 w 10000"/>
                    <a:gd name="connsiteY22" fmla="*/ 9625 h 10000"/>
                    <a:gd name="connsiteX23" fmla="*/ 8082 w 10000"/>
                    <a:gd name="connsiteY23" fmla="*/ 9660 h 10000"/>
                    <a:gd name="connsiteX24" fmla="*/ 7345 w 10000"/>
                    <a:gd name="connsiteY24" fmla="*/ 9719 h 10000"/>
                    <a:gd name="connsiteX25" fmla="*/ 6612 w 10000"/>
                    <a:gd name="connsiteY25" fmla="*/ 9765 h 10000"/>
                    <a:gd name="connsiteX26" fmla="*/ 5836 w 10000"/>
                    <a:gd name="connsiteY26" fmla="*/ 9812 h 10000"/>
                    <a:gd name="connsiteX27" fmla="*/ 5063 w 10000"/>
                    <a:gd name="connsiteY27" fmla="*/ 9870 h 10000"/>
                    <a:gd name="connsiteX28" fmla="*/ 4326 w 10000"/>
                    <a:gd name="connsiteY28" fmla="*/ 9906 h 10000"/>
                    <a:gd name="connsiteX29" fmla="*/ 3632 w 10000"/>
                    <a:gd name="connsiteY29" fmla="*/ 9953 h 10000"/>
                    <a:gd name="connsiteX30" fmla="*/ 3019 w 10000"/>
                    <a:gd name="connsiteY30" fmla="*/ 9975 h 10000"/>
                    <a:gd name="connsiteX31" fmla="*/ 2491 w 10000"/>
                    <a:gd name="connsiteY31" fmla="*/ 9989 h 10000"/>
                    <a:gd name="connsiteX32" fmla="*/ 2122 w 10000"/>
                    <a:gd name="connsiteY32" fmla="*/ 10000 h 10000"/>
                    <a:gd name="connsiteX33" fmla="*/ 2080 w 10000"/>
                    <a:gd name="connsiteY33" fmla="*/ 9975 h 10000"/>
                    <a:gd name="connsiteX34" fmla="*/ 2040 w 10000"/>
                    <a:gd name="connsiteY34" fmla="*/ 9896 h 10000"/>
                    <a:gd name="connsiteX35" fmla="*/ 1838 w 10000"/>
                    <a:gd name="connsiteY35" fmla="*/ 9578 h 10000"/>
                    <a:gd name="connsiteX36" fmla="*/ 1714 w 10000"/>
                    <a:gd name="connsiteY36" fmla="*/ 9355 h 10000"/>
                    <a:gd name="connsiteX37" fmla="*/ 1549 w 10000"/>
                    <a:gd name="connsiteY37" fmla="*/ 9085 h 10000"/>
                    <a:gd name="connsiteX38" fmla="*/ 1387 w 10000"/>
                    <a:gd name="connsiteY38" fmla="*/ 8781 h 10000"/>
                    <a:gd name="connsiteX39" fmla="*/ 1224 w 10000"/>
                    <a:gd name="connsiteY39" fmla="*/ 8442 h 10000"/>
                    <a:gd name="connsiteX40" fmla="*/ 1059 w 10000"/>
                    <a:gd name="connsiteY40" fmla="*/ 8078 h 10000"/>
                    <a:gd name="connsiteX41" fmla="*/ 858 w 10000"/>
                    <a:gd name="connsiteY41" fmla="*/ 7679 h 10000"/>
                    <a:gd name="connsiteX42" fmla="*/ 694 w 10000"/>
                    <a:gd name="connsiteY42" fmla="*/ 7257 h 10000"/>
                    <a:gd name="connsiteX43" fmla="*/ 532 w 10000"/>
                    <a:gd name="connsiteY43" fmla="*/ 6812 h 10000"/>
                    <a:gd name="connsiteX44" fmla="*/ 407 w 10000"/>
                    <a:gd name="connsiteY44" fmla="*/ 6353 h 10000"/>
                    <a:gd name="connsiteX45" fmla="*/ 287 w 10000"/>
                    <a:gd name="connsiteY45" fmla="*/ 5873 h 10000"/>
                    <a:gd name="connsiteX46" fmla="*/ 121 w 10000"/>
                    <a:gd name="connsiteY46" fmla="*/ 5380 h 10000"/>
                    <a:gd name="connsiteX47" fmla="*/ 0 w 10000"/>
                    <a:gd name="connsiteY47" fmla="*/ 4384 h 10000"/>
                    <a:gd name="connsiteX48" fmla="*/ 0 w 10000"/>
                    <a:gd name="connsiteY48" fmla="*/ 3740 h 10000"/>
                    <a:gd name="connsiteX49" fmla="*/ 0 w 10000"/>
                    <a:gd name="connsiteY49" fmla="*/ 3166 h 10000"/>
                    <a:gd name="connsiteX50" fmla="*/ 0 w 10000"/>
                    <a:gd name="connsiteY50" fmla="*/ 2648 h 10000"/>
                    <a:gd name="connsiteX51" fmla="*/ 41 w 10000"/>
                    <a:gd name="connsiteY51" fmla="*/ 2181 h 10000"/>
                    <a:gd name="connsiteX52" fmla="*/ 81 w 10000"/>
                    <a:gd name="connsiteY52" fmla="*/ 1771 h 10000"/>
                    <a:gd name="connsiteX53" fmla="*/ 121 w 10000"/>
                    <a:gd name="connsiteY53" fmla="*/ 1407 h 10000"/>
                    <a:gd name="connsiteX54" fmla="*/ 204 w 10000"/>
                    <a:gd name="connsiteY54" fmla="*/ 1090 h 10000"/>
                    <a:gd name="connsiteX55" fmla="*/ 287 w 10000"/>
                    <a:gd name="connsiteY55" fmla="*/ 833 h 10000"/>
                    <a:gd name="connsiteX56" fmla="*/ 328 w 10000"/>
                    <a:gd name="connsiteY56" fmla="*/ 622 h 10000"/>
                    <a:gd name="connsiteX57" fmla="*/ 407 w 10000"/>
                    <a:gd name="connsiteY57" fmla="*/ 457 h 10000"/>
                    <a:gd name="connsiteX58" fmla="*/ 449 w 10000"/>
                    <a:gd name="connsiteY58" fmla="*/ 340 h 10000"/>
                    <a:gd name="connsiteX59" fmla="*/ 490 w 10000"/>
                    <a:gd name="connsiteY59" fmla="*/ 282 h 10000"/>
                    <a:gd name="connsiteX60" fmla="*/ 490 w 10000"/>
                    <a:gd name="connsiteY60" fmla="*/ 247 h 10000"/>
                    <a:gd name="connsiteX61" fmla="*/ 5836 w 10000"/>
                    <a:gd name="connsiteY61" fmla="*/ 0 h 10000"/>
                    <a:gd name="connsiteX62" fmla="*/ 5917 w 10000"/>
                    <a:gd name="connsiteY62" fmla="*/ 23 h 10000"/>
                    <a:gd name="connsiteX63" fmla="*/ 6081 w 10000"/>
                    <a:gd name="connsiteY63" fmla="*/ 58 h 10000"/>
                    <a:gd name="connsiteX64" fmla="*/ 6367 w 10000"/>
                    <a:gd name="connsiteY64" fmla="*/ 129 h 10000"/>
                    <a:gd name="connsiteX65" fmla="*/ 6734 w 10000"/>
                    <a:gd name="connsiteY65" fmla="*/ 224 h 10000"/>
                    <a:gd name="connsiteX0" fmla="*/ 6734 w 10000"/>
                    <a:gd name="connsiteY0" fmla="*/ 224 h 10000"/>
                    <a:gd name="connsiteX1" fmla="*/ 8244 w 10000"/>
                    <a:gd name="connsiteY1" fmla="*/ 5064 h 10000"/>
                    <a:gd name="connsiteX2" fmla="*/ 8652 w 10000"/>
                    <a:gd name="connsiteY2" fmla="*/ 5991 h 10000"/>
                    <a:gd name="connsiteX3" fmla="*/ 8814 w 10000"/>
                    <a:gd name="connsiteY3" fmla="*/ 6343 h 10000"/>
                    <a:gd name="connsiteX4" fmla="*/ 9021 w 10000"/>
                    <a:gd name="connsiteY4" fmla="*/ 6704 h 10000"/>
                    <a:gd name="connsiteX5" fmla="*/ 9141 w 10000"/>
                    <a:gd name="connsiteY5" fmla="*/ 6986 h 10000"/>
                    <a:gd name="connsiteX6" fmla="*/ 9304 w 10000"/>
                    <a:gd name="connsiteY6" fmla="*/ 7268 h 10000"/>
                    <a:gd name="connsiteX7" fmla="*/ 9430 w 10000"/>
                    <a:gd name="connsiteY7" fmla="*/ 7562 h 10000"/>
                    <a:gd name="connsiteX8" fmla="*/ 9510 w 10000"/>
                    <a:gd name="connsiteY8" fmla="*/ 7854 h 10000"/>
                    <a:gd name="connsiteX9" fmla="*/ 9593 w 10000"/>
                    <a:gd name="connsiteY9" fmla="*/ 8136 h 10000"/>
                    <a:gd name="connsiteX10" fmla="*/ 9713 w 10000"/>
                    <a:gd name="connsiteY10" fmla="*/ 8418 h 10000"/>
                    <a:gd name="connsiteX11" fmla="*/ 9794 w 10000"/>
                    <a:gd name="connsiteY11" fmla="*/ 8676 h 10000"/>
                    <a:gd name="connsiteX12" fmla="*/ 9838 w 10000"/>
                    <a:gd name="connsiteY12" fmla="*/ 8911 h 10000"/>
                    <a:gd name="connsiteX13" fmla="*/ 9917 w 10000"/>
                    <a:gd name="connsiteY13" fmla="*/ 9110 h 10000"/>
                    <a:gd name="connsiteX14" fmla="*/ 9958 w 10000"/>
                    <a:gd name="connsiteY14" fmla="*/ 9285 h 10000"/>
                    <a:gd name="connsiteX15" fmla="*/ 9958 w 10000"/>
                    <a:gd name="connsiteY15" fmla="*/ 9414 h 10000"/>
                    <a:gd name="connsiteX16" fmla="*/ 10000 w 10000"/>
                    <a:gd name="connsiteY16" fmla="*/ 9497 h 10000"/>
                    <a:gd name="connsiteX17" fmla="*/ 10000 w 10000"/>
                    <a:gd name="connsiteY17" fmla="*/ 9531 h 10000"/>
                    <a:gd name="connsiteX18" fmla="*/ 9917 w 10000"/>
                    <a:gd name="connsiteY18" fmla="*/ 9531 h 10000"/>
                    <a:gd name="connsiteX19" fmla="*/ 9631 w 10000"/>
                    <a:gd name="connsiteY19" fmla="*/ 9555 h 10000"/>
                    <a:gd name="connsiteX20" fmla="*/ 9224 w 10000"/>
                    <a:gd name="connsiteY20" fmla="*/ 9578 h 10000"/>
                    <a:gd name="connsiteX21" fmla="*/ 8693 w 10000"/>
                    <a:gd name="connsiteY21" fmla="*/ 9625 h 10000"/>
                    <a:gd name="connsiteX22" fmla="*/ 8082 w 10000"/>
                    <a:gd name="connsiteY22" fmla="*/ 9660 h 10000"/>
                    <a:gd name="connsiteX23" fmla="*/ 7345 w 10000"/>
                    <a:gd name="connsiteY23" fmla="*/ 9719 h 10000"/>
                    <a:gd name="connsiteX24" fmla="*/ 6612 w 10000"/>
                    <a:gd name="connsiteY24" fmla="*/ 9765 h 10000"/>
                    <a:gd name="connsiteX25" fmla="*/ 5836 w 10000"/>
                    <a:gd name="connsiteY25" fmla="*/ 9812 h 10000"/>
                    <a:gd name="connsiteX26" fmla="*/ 5063 w 10000"/>
                    <a:gd name="connsiteY26" fmla="*/ 9870 h 10000"/>
                    <a:gd name="connsiteX27" fmla="*/ 4326 w 10000"/>
                    <a:gd name="connsiteY27" fmla="*/ 9906 h 10000"/>
                    <a:gd name="connsiteX28" fmla="*/ 3632 w 10000"/>
                    <a:gd name="connsiteY28" fmla="*/ 9953 h 10000"/>
                    <a:gd name="connsiteX29" fmla="*/ 3019 w 10000"/>
                    <a:gd name="connsiteY29" fmla="*/ 9975 h 10000"/>
                    <a:gd name="connsiteX30" fmla="*/ 2491 w 10000"/>
                    <a:gd name="connsiteY30" fmla="*/ 9989 h 10000"/>
                    <a:gd name="connsiteX31" fmla="*/ 2122 w 10000"/>
                    <a:gd name="connsiteY31" fmla="*/ 10000 h 10000"/>
                    <a:gd name="connsiteX32" fmla="*/ 2080 w 10000"/>
                    <a:gd name="connsiteY32" fmla="*/ 9975 h 10000"/>
                    <a:gd name="connsiteX33" fmla="*/ 2040 w 10000"/>
                    <a:gd name="connsiteY33" fmla="*/ 9896 h 10000"/>
                    <a:gd name="connsiteX34" fmla="*/ 1838 w 10000"/>
                    <a:gd name="connsiteY34" fmla="*/ 9578 h 10000"/>
                    <a:gd name="connsiteX35" fmla="*/ 1714 w 10000"/>
                    <a:gd name="connsiteY35" fmla="*/ 9355 h 10000"/>
                    <a:gd name="connsiteX36" fmla="*/ 1549 w 10000"/>
                    <a:gd name="connsiteY36" fmla="*/ 9085 h 10000"/>
                    <a:gd name="connsiteX37" fmla="*/ 1387 w 10000"/>
                    <a:gd name="connsiteY37" fmla="*/ 8781 h 10000"/>
                    <a:gd name="connsiteX38" fmla="*/ 1224 w 10000"/>
                    <a:gd name="connsiteY38" fmla="*/ 8442 h 10000"/>
                    <a:gd name="connsiteX39" fmla="*/ 1059 w 10000"/>
                    <a:gd name="connsiteY39" fmla="*/ 8078 h 10000"/>
                    <a:gd name="connsiteX40" fmla="*/ 858 w 10000"/>
                    <a:gd name="connsiteY40" fmla="*/ 7679 h 10000"/>
                    <a:gd name="connsiteX41" fmla="*/ 694 w 10000"/>
                    <a:gd name="connsiteY41" fmla="*/ 7257 h 10000"/>
                    <a:gd name="connsiteX42" fmla="*/ 532 w 10000"/>
                    <a:gd name="connsiteY42" fmla="*/ 6812 h 10000"/>
                    <a:gd name="connsiteX43" fmla="*/ 407 w 10000"/>
                    <a:gd name="connsiteY43" fmla="*/ 6353 h 10000"/>
                    <a:gd name="connsiteX44" fmla="*/ 287 w 10000"/>
                    <a:gd name="connsiteY44" fmla="*/ 5873 h 10000"/>
                    <a:gd name="connsiteX45" fmla="*/ 121 w 10000"/>
                    <a:gd name="connsiteY45" fmla="*/ 5380 h 10000"/>
                    <a:gd name="connsiteX46" fmla="*/ 0 w 10000"/>
                    <a:gd name="connsiteY46" fmla="*/ 4384 h 10000"/>
                    <a:gd name="connsiteX47" fmla="*/ 0 w 10000"/>
                    <a:gd name="connsiteY47" fmla="*/ 3740 h 10000"/>
                    <a:gd name="connsiteX48" fmla="*/ 0 w 10000"/>
                    <a:gd name="connsiteY48" fmla="*/ 3166 h 10000"/>
                    <a:gd name="connsiteX49" fmla="*/ 0 w 10000"/>
                    <a:gd name="connsiteY49" fmla="*/ 2648 h 10000"/>
                    <a:gd name="connsiteX50" fmla="*/ 41 w 10000"/>
                    <a:gd name="connsiteY50" fmla="*/ 2181 h 10000"/>
                    <a:gd name="connsiteX51" fmla="*/ 81 w 10000"/>
                    <a:gd name="connsiteY51" fmla="*/ 1771 h 10000"/>
                    <a:gd name="connsiteX52" fmla="*/ 121 w 10000"/>
                    <a:gd name="connsiteY52" fmla="*/ 1407 h 10000"/>
                    <a:gd name="connsiteX53" fmla="*/ 204 w 10000"/>
                    <a:gd name="connsiteY53" fmla="*/ 1090 h 10000"/>
                    <a:gd name="connsiteX54" fmla="*/ 287 w 10000"/>
                    <a:gd name="connsiteY54" fmla="*/ 833 h 10000"/>
                    <a:gd name="connsiteX55" fmla="*/ 328 w 10000"/>
                    <a:gd name="connsiteY55" fmla="*/ 622 h 10000"/>
                    <a:gd name="connsiteX56" fmla="*/ 407 w 10000"/>
                    <a:gd name="connsiteY56" fmla="*/ 457 h 10000"/>
                    <a:gd name="connsiteX57" fmla="*/ 449 w 10000"/>
                    <a:gd name="connsiteY57" fmla="*/ 340 h 10000"/>
                    <a:gd name="connsiteX58" fmla="*/ 490 w 10000"/>
                    <a:gd name="connsiteY58" fmla="*/ 282 h 10000"/>
                    <a:gd name="connsiteX59" fmla="*/ 490 w 10000"/>
                    <a:gd name="connsiteY59" fmla="*/ 247 h 10000"/>
                    <a:gd name="connsiteX60" fmla="*/ 5836 w 10000"/>
                    <a:gd name="connsiteY60" fmla="*/ 0 h 10000"/>
                    <a:gd name="connsiteX61" fmla="*/ 5917 w 10000"/>
                    <a:gd name="connsiteY61" fmla="*/ 23 h 10000"/>
                    <a:gd name="connsiteX62" fmla="*/ 6081 w 10000"/>
                    <a:gd name="connsiteY62" fmla="*/ 58 h 10000"/>
                    <a:gd name="connsiteX63" fmla="*/ 6367 w 10000"/>
                    <a:gd name="connsiteY63" fmla="*/ 129 h 10000"/>
                    <a:gd name="connsiteX64" fmla="*/ 6734 w 10000"/>
                    <a:gd name="connsiteY64" fmla="*/ 224 h 10000"/>
                    <a:gd name="connsiteX0" fmla="*/ 6734 w 10000"/>
                    <a:gd name="connsiteY0" fmla="*/ 224 h 10000"/>
                    <a:gd name="connsiteX1" fmla="*/ 8652 w 10000"/>
                    <a:gd name="connsiteY1" fmla="*/ 5991 h 10000"/>
                    <a:gd name="connsiteX2" fmla="*/ 8814 w 10000"/>
                    <a:gd name="connsiteY2" fmla="*/ 6343 h 10000"/>
                    <a:gd name="connsiteX3" fmla="*/ 9021 w 10000"/>
                    <a:gd name="connsiteY3" fmla="*/ 6704 h 10000"/>
                    <a:gd name="connsiteX4" fmla="*/ 9141 w 10000"/>
                    <a:gd name="connsiteY4" fmla="*/ 6986 h 10000"/>
                    <a:gd name="connsiteX5" fmla="*/ 9304 w 10000"/>
                    <a:gd name="connsiteY5" fmla="*/ 7268 h 10000"/>
                    <a:gd name="connsiteX6" fmla="*/ 9430 w 10000"/>
                    <a:gd name="connsiteY6" fmla="*/ 7562 h 10000"/>
                    <a:gd name="connsiteX7" fmla="*/ 9510 w 10000"/>
                    <a:gd name="connsiteY7" fmla="*/ 7854 h 10000"/>
                    <a:gd name="connsiteX8" fmla="*/ 9593 w 10000"/>
                    <a:gd name="connsiteY8" fmla="*/ 8136 h 10000"/>
                    <a:gd name="connsiteX9" fmla="*/ 9713 w 10000"/>
                    <a:gd name="connsiteY9" fmla="*/ 8418 h 10000"/>
                    <a:gd name="connsiteX10" fmla="*/ 9794 w 10000"/>
                    <a:gd name="connsiteY10" fmla="*/ 8676 h 10000"/>
                    <a:gd name="connsiteX11" fmla="*/ 9838 w 10000"/>
                    <a:gd name="connsiteY11" fmla="*/ 8911 h 10000"/>
                    <a:gd name="connsiteX12" fmla="*/ 9917 w 10000"/>
                    <a:gd name="connsiteY12" fmla="*/ 9110 h 10000"/>
                    <a:gd name="connsiteX13" fmla="*/ 9958 w 10000"/>
                    <a:gd name="connsiteY13" fmla="*/ 9285 h 10000"/>
                    <a:gd name="connsiteX14" fmla="*/ 9958 w 10000"/>
                    <a:gd name="connsiteY14" fmla="*/ 9414 h 10000"/>
                    <a:gd name="connsiteX15" fmla="*/ 10000 w 10000"/>
                    <a:gd name="connsiteY15" fmla="*/ 9497 h 10000"/>
                    <a:gd name="connsiteX16" fmla="*/ 10000 w 10000"/>
                    <a:gd name="connsiteY16" fmla="*/ 9531 h 10000"/>
                    <a:gd name="connsiteX17" fmla="*/ 9917 w 10000"/>
                    <a:gd name="connsiteY17" fmla="*/ 9531 h 10000"/>
                    <a:gd name="connsiteX18" fmla="*/ 9631 w 10000"/>
                    <a:gd name="connsiteY18" fmla="*/ 9555 h 10000"/>
                    <a:gd name="connsiteX19" fmla="*/ 9224 w 10000"/>
                    <a:gd name="connsiteY19" fmla="*/ 9578 h 10000"/>
                    <a:gd name="connsiteX20" fmla="*/ 8693 w 10000"/>
                    <a:gd name="connsiteY20" fmla="*/ 9625 h 10000"/>
                    <a:gd name="connsiteX21" fmla="*/ 8082 w 10000"/>
                    <a:gd name="connsiteY21" fmla="*/ 9660 h 10000"/>
                    <a:gd name="connsiteX22" fmla="*/ 7345 w 10000"/>
                    <a:gd name="connsiteY22" fmla="*/ 9719 h 10000"/>
                    <a:gd name="connsiteX23" fmla="*/ 6612 w 10000"/>
                    <a:gd name="connsiteY23" fmla="*/ 9765 h 10000"/>
                    <a:gd name="connsiteX24" fmla="*/ 5836 w 10000"/>
                    <a:gd name="connsiteY24" fmla="*/ 9812 h 10000"/>
                    <a:gd name="connsiteX25" fmla="*/ 5063 w 10000"/>
                    <a:gd name="connsiteY25" fmla="*/ 9870 h 10000"/>
                    <a:gd name="connsiteX26" fmla="*/ 4326 w 10000"/>
                    <a:gd name="connsiteY26" fmla="*/ 9906 h 10000"/>
                    <a:gd name="connsiteX27" fmla="*/ 3632 w 10000"/>
                    <a:gd name="connsiteY27" fmla="*/ 9953 h 10000"/>
                    <a:gd name="connsiteX28" fmla="*/ 3019 w 10000"/>
                    <a:gd name="connsiteY28" fmla="*/ 9975 h 10000"/>
                    <a:gd name="connsiteX29" fmla="*/ 2491 w 10000"/>
                    <a:gd name="connsiteY29" fmla="*/ 9989 h 10000"/>
                    <a:gd name="connsiteX30" fmla="*/ 2122 w 10000"/>
                    <a:gd name="connsiteY30" fmla="*/ 10000 h 10000"/>
                    <a:gd name="connsiteX31" fmla="*/ 2080 w 10000"/>
                    <a:gd name="connsiteY31" fmla="*/ 9975 h 10000"/>
                    <a:gd name="connsiteX32" fmla="*/ 2040 w 10000"/>
                    <a:gd name="connsiteY32" fmla="*/ 9896 h 10000"/>
                    <a:gd name="connsiteX33" fmla="*/ 1838 w 10000"/>
                    <a:gd name="connsiteY33" fmla="*/ 9578 h 10000"/>
                    <a:gd name="connsiteX34" fmla="*/ 1714 w 10000"/>
                    <a:gd name="connsiteY34" fmla="*/ 9355 h 10000"/>
                    <a:gd name="connsiteX35" fmla="*/ 1549 w 10000"/>
                    <a:gd name="connsiteY35" fmla="*/ 9085 h 10000"/>
                    <a:gd name="connsiteX36" fmla="*/ 1387 w 10000"/>
                    <a:gd name="connsiteY36" fmla="*/ 8781 h 10000"/>
                    <a:gd name="connsiteX37" fmla="*/ 1224 w 10000"/>
                    <a:gd name="connsiteY37" fmla="*/ 8442 h 10000"/>
                    <a:gd name="connsiteX38" fmla="*/ 1059 w 10000"/>
                    <a:gd name="connsiteY38" fmla="*/ 8078 h 10000"/>
                    <a:gd name="connsiteX39" fmla="*/ 858 w 10000"/>
                    <a:gd name="connsiteY39" fmla="*/ 7679 h 10000"/>
                    <a:gd name="connsiteX40" fmla="*/ 694 w 10000"/>
                    <a:gd name="connsiteY40" fmla="*/ 7257 h 10000"/>
                    <a:gd name="connsiteX41" fmla="*/ 532 w 10000"/>
                    <a:gd name="connsiteY41" fmla="*/ 6812 h 10000"/>
                    <a:gd name="connsiteX42" fmla="*/ 407 w 10000"/>
                    <a:gd name="connsiteY42" fmla="*/ 6353 h 10000"/>
                    <a:gd name="connsiteX43" fmla="*/ 287 w 10000"/>
                    <a:gd name="connsiteY43" fmla="*/ 5873 h 10000"/>
                    <a:gd name="connsiteX44" fmla="*/ 121 w 10000"/>
                    <a:gd name="connsiteY44" fmla="*/ 5380 h 10000"/>
                    <a:gd name="connsiteX45" fmla="*/ 0 w 10000"/>
                    <a:gd name="connsiteY45" fmla="*/ 4384 h 10000"/>
                    <a:gd name="connsiteX46" fmla="*/ 0 w 10000"/>
                    <a:gd name="connsiteY46" fmla="*/ 3740 h 10000"/>
                    <a:gd name="connsiteX47" fmla="*/ 0 w 10000"/>
                    <a:gd name="connsiteY47" fmla="*/ 3166 h 10000"/>
                    <a:gd name="connsiteX48" fmla="*/ 0 w 10000"/>
                    <a:gd name="connsiteY48" fmla="*/ 2648 h 10000"/>
                    <a:gd name="connsiteX49" fmla="*/ 41 w 10000"/>
                    <a:gd name="connsiteY49" fmla="*/ 2181 h 10000"/>
                    <a:gd name="connsiteX50" fmla="*/ 81 w 10000"/>
                    <a:gd name="connsiteY50" fmla="*/ 1771 h 10000"/>
                    <a:gd name="connsiteX51" fmla="*/ 121 w 10000"/>
                    <a:gd name="connsiteY51" fmla="*/ 1407 h 10000"/>
                    <a:gd name="connsiteX52" fmla="*/ 204 w 10000"/>
                    <a:gd name="connsiteY52" fmla="*/ 1090 h 10000"/>
                    <a:gd name="connsiteX53" fmla="*/ 287 w 10000"/>
                    <a:gd name="connsiteY53" fmla="*/ 833 h 10000"/>
                    <a:gd name="connsiteX54" fmla="*/ 328 w 10000"/>
                    <a:gd name="connsiteY54" fmla="*/ 622 h 10000"/>
                    <a:gd name="connsiteX55" fmla="*/ 407 w 10000"/>
                    <a:gd name="connsiteY55" fmla="*/ 457 h 10000"/>
                    <a:gd name="connsiteX56" fmla="*/ 449 w 10000"/>
                    <a:gd name="connsiteY56" fmla="*/ 340 h 10000"/>
                    <a:gd name="connsiteX57" fmla="*/ 490 w 10000"/>
                    <a:gd name="connsiteY57" fmla="*/ 282 h 10000"/>
                    <a:gd name="connsiteX58" fmla="*/ 490 w 10000"/>
                    <a:gd name="connsiteY58" fmla="*/ 247 h 10000"/>
                    <a:gd name="connsiteX59" fmla="*/ 5836 w 10000"/>
                    <a:gd name="connsiteY59" fmla="*/ 0 h 10000"/>
                    <a:gd name="connsiteX60" fmla="*/ 5917 w 10000"/>
                    <a:gd name="connsiteY60" fmla="*/ 23 h 10000"/>
                    <a:gd name="connsiteX61" fmla="*/ 6081 w 10000"/>
                    <a:gd name="connsiteY61" fmla="*/ 58 h 10000"/>
                    <a:gd name="connsiteX62" fmla="*/ 6367 w 10000"/>
                    <a:gd name="connsiteY62" fmla="*/ 129 h 10000"/>
                    <a:gd name="connsiteX63" fmla="*/ 6734 w 10000"/>
                    <a:gd name="connsiteY63" fmla="*/ 224 h 10000"/>
                    <a:gd name="connsiteX0" fmla="*/ 6734 w 10000"/>
                    <a:gd name="connsiteY0" fmla="*/ 224 h 10000"/>
                    <a:gd name="connsiteX1" fmla="*/ 8814 w 10000"/>
                    <a:gd name="connsiteY1" fmla="*/ 6343 h 10000"/>
                    <a:gd name="connsiteX2" fmla="*/ 9021 w 10000"/>
                    <a:gd name="connsiteY2" fmla="*/ 6704 h 10000"/>
                    <a:gd name="connsiteX3" fmla="*/ 9141 w 10000"/>
                    <a:gd name="connsiteY3" fmla="*/ 6986 h 10000"/>
                    <a:gd name="connsiteX4" fmla="*/ 9304 w 10000"/>
                    <a:gd name="connsiteY4" fmla="*/ 7268 h 10000"/>
                    <a:gd name="connsiteX5" fmla="*/ 9430 w 10000"/>
                    <a:gd name="connsiteY5" fmla="*/ 7562 h 10000"/>
                    <a:gd name="connsiteX6" fmla="*/ 9510 w 10000"/>
                    <a:gd name="connsiteY6" fmla="*/ 7854 h 10000"/>
                    <a:gd name="connsiteX7" fmla="*/ 9593 w 10000"/>
                    <a:gd name="connsiteY7" fmla="*/ 8136 h 10000"/>
                    <a:gd name="connsiteX8" fmla="*/ 9713 w 10000"/>
                    <a:gd name="connsiteY8" fmla="*/ 8418 h 10000"/>
                    <a:gd name="connsiteX9" fmla="*/ 9794 w 10000"/>
                    <a:gd name="connsiteY9" fmla="*/ 8676 h 10000"/>
                    <a:gd name="connsiteX10" fmla="*/ 9838 w 10000"/>
                    <a:gd name="connsiteY10" fmla="*/ 8911 h 10000"/>
                    <a:gd name="connsiteX11" fmla="*/ 9917 w 10000"/>
                    <a:gd name="connsiteY11" fmla="*/ 9110 h 10000"/>
                    <a:gd name="connsiteX12" fmla="*/ 9958 w 10000"/>
                    <a:gd name="connsiteY12" fmla="*/ 9285 h 10000"/>
                    <a:gd name="connsiteX13" fmla="*/ 9958 w 10000"/>
                    <a:gd name="connsiteY13" fmla="*/ 9414 h 10000"/>
                    <a:gd name="connsiteX14" fmla="*/ 10000 w 10000"/>
                    <a:gd name="connsiteY14" fmla="*/ 9497 h 10000"/>
                    <a:gd name="connsiteX15" fmla="*/ 10000 w 10000"/>
                    <a:gd name="connsiteY15" fmla="*/ 9531 h 10000"/>
                    <a:gd name="connsiteX16" fmla="*/ 9917 w 10000"/>
                    <a:gd name="connsiteY16" fmla="*/ 9531 h 10000"/>
                    <a:gd name="connsiteX17" fmla="*/ 9631 w 10000"/>
                    <a:gd name="connsiteY17" fmla="*/ 9555 h 10000"/>
                    <a:gd name="connsiteX18" fmla="*/ 9224 w 10000"/>
                    <a:gd name="connsiteY18" fmla="*/ 9578 h 10000"/>
                    <a:gd name="connsiteX19" fmla="*/ 8693 w 10000"/>
                    <a:gd name="connsiteY19" fmla="*/ 9625 h 10000"/>
                    <a:gd name="connsiteX20" fmla="*/ 8082 w 10000"/>
                    <a:gd name="connsiteY20" fmla="*/ 9660 h 10000"/>
                    <a:gd name="connsiteX21" fmla="*/ 7345 w 10000"/>
                    <a:gd name="connsiteY21" fmla="*/ 9719 h 10000"/>
                    <a:gd name="connsiteX22" fmla="*/ 6612 w 10000"/>
                    <a:gd name="connsiteY22" fmla="*/ 9765 h 10000"/>
                    <a:gd name="connsiteX23" fmla="*/ 5836 w 10000"/>
                    <a:gd name="connsiteY23" fmla="*/ 9812 h 10000"/>
                    <a:gd name="connsiteX24" fmla="*/ 5063 w 10000"/>
                    <a:gd name="connsiteY24" fmla="*/ 9870 h 10000"/>
                    <a:gd name="connsiteX25" fmla="*/ 4326 w 10000"/>
                    <a:gd name="connsiteY25" fmla="*/ 9906 h 10000"/>
                    <a:gd name="connsiteX26" fmla="*/ 3632 w 10000"/>
                    <a:gd name="connsiteY26" fmla="*/ 9953 h 10000"/>
                    <a:gd name="connsiteX27" fmla="*/ 3019 w 10000"/>
                    <a:gd name="connsiteY27" fmla="*/ 9975 h 10000"/>
                    <a:gd name="connsiteX28" fmla="*/ 2491 w 10000"/>
                    <a:gd name="connsiteY28" fmla="*/ 9989 h 10000"/>
                    <a:gd name="connsiteX29" fmla="*/ 2122 w 10000"/>
                    <a:gd name="connsiteY29" fmla="*/ 10000 h 10000"/>
                    <a:gd name="connsiteX30" fmla="*/ 2080 w 10000"/>
                    <a:gd name="connsiteY30" fmla="*/ 9975 h 10000"/>
                    <a:gd name="connsiteX31" fmla="*/ 2040 w 10000"/>
                    <a:gd name="connsiteY31" fmla="*/ 9896 h 10000"/>
                    <a:gd name="connsiteX32" fmla="*/ 1838 w 10000"/>
                    <a:gd name="connsiteY32" fmla="*/ 9578 h 10000"/>
                    <a:gd name="connsiteX33" fmla="*/ 1714 w 10000"/>
                    <a:gd name="connsiteY33" fmla="*/ 9355 h 10000"/>
                    <a:gd name="connsiteX34" fmla="*/ 1549 w 10000"/>
                    <a:gd name="connsiteY34" fmla="*/ 9085 h 10000"/>
                    <a:gd name="connsiteX35" fmla="*/ 1387 w 10000"/>
                    <a:gd name="connsiteY35" fmla="*/ 8781 h 10000"/>
                    <a:gd name="connsiteX36" fmla="*/ 1224 w 10000"/>
                    <a:gd name="connsiteY36" fmla="*/ 8442 h 10000"/>
                    <a:gd name="connsiteX37" fmla="*/ 1059 w 10000"/>
                    <a:gd name="connsiteY37" fmla="*/ 8078 h 10000"/>
                    <a:gd name="connsiteX38" fmla="*/ 858 w 10000"/>
                    <a:gd name="connsiteY38" fmla="*/ 7679 h 10000"/>
                    <a:gd name="connsiteX39" fmla="*/ 694 w 10000"/>
                    <a:gd name="connsiteY39" fmla="*/ 7257 h 10000"/>
                    <a:gd name="connsiteX40" fmla="*/ 532 w 10000"/>
                    <a:gd name="connsiteY40" fmla="*/ 6812 h 10000"/>
                    <a:gd name="connsiteX41" fmla="*/ 407 w 10000"/>
                    <a:gd name="connsiteY41" fmla="*/ 6353 h 10000"/>
                    <a:gd name="connsiteX42" fmla="*/ 287 w 10000"/>
                    <a:gd name="connsiteY42" fmla="*/ 5873 h 10000"/>
                    <a:gd name="connsiteX43" fmla="*/ 121 w 10000"/>
                    <a:gd name="connsiteY43" fmla="*/ 5380 h 10000"/>
                    <a:gd name="connsiteX44" fmla="*/ 0 w 10000"/>
                    <a:gd name="connsiteY44" fmla="*/ 4384 h 10000"/>
                    <a:gd name="connsiteX45" fmla="*/ 0 w 10000"/>
                    <a:gd name="connsiteY45" fmla="*/ 3740 h 10000"/>
                    <a:gd name="connsiteX46" fmla="*/ 0 w 10000"/>
                    <a:gd name="connsiteY46" fmla="*/ 3166 h 10000"/>
                    <a:gd name="connsiteX47" fmla="*/ 0 w 10000"/>
                    <a:gd name="connsiteY47" fmla="*/ 2648 h 10000"/>
                    <a:gd name="connsiteX48" fmla="*/ 41 w 10000"/>
                    <a:gd name="connsiteY48" fmla="*/ 2181 h 10000"/>
                    <a:gd name="connsiteX49" fmla="*/ 81 w 10000"/>
                    <a:gd name="connsiteY49" fmla="*/ 1771 h 10000"/>
                    <a:gd name="connsiteX50" fmla="*/ 121 w 10000"/>
                    <a:gd name="connsiteY50" fmla="*/ 1407 h 10000"/>
                    <a:gd name="connsiteX51" fmla="*/ 204 w 10000"/>
                    <a:gd name="connsiteY51" fmla="*/ 1090 h 10000"/>
                    <a:gd name="connsiteX52" fmla="*/ 287 w 10000"/>
                    <a:gd name="connsiteY52" fmla="*/ 833 h 10000"/>
                    <a:gd name="connsiteX53" fmla="*/ 328 w 10000"/>
                    <a:gd name="connsiteY53" fmla="*/ 622 h 10000"/>
                    <a:gd name="connsiteX54" fmla="*/ 407 w 10000"/>
                    <a:gd name="connsiteY54" fmla="*/ 457 h 10000"/>
                    <a:gd name="connsiteX55" fmla="*/ 449 w 10000"/>
                    <a:gd name="connsiteY55" fmla="*/ 340 h 10000"/>
                    <a:gd name="connsiteX56" fmla="*/ 490 w 10000"/>
                    <a:gd name="connsiteY56" fmla="*/ 282 h 10000"/>
                    <a:gd name="connsiteX57" fmla="*/ 490 w 10000"/>
                    <a:gd name="connsiteY57" fmla="*/ 247 h 10000"/>
                    <a:gd name="connsiteX58" fmla="*/ 5836 w 10000"/>
                    <a:gd name="connsiteY58" fmla="*/ 0 h 10000"/>
                    <a:gd name="connsiteX59" fmla="*/ 5917 w 10000"/>
                    <a:gd name="connsiteY59" fmla="*/ 23 h 10000"/>
                    <a:gd name="connsiteX60" fmla="*/ 6081 w 10000"/>
                    <a:gd name="connsiteY60" fmla="*/ 58 h 10000"/>
                    <a:gd name="connsiteX61" fmla="*/ 6367 w 10000"/>
                    <a:gd name="connsiteY61" fmla="*/ 129 h 10000"/>
                    <a:gd name="connsiteX62" fmla="*/ 6734 w 10000"/>
                    <a:gd name="connsiteY62" fmla="*/ 224 h 10000"/>
                    <a:gd name="connsiteX0" fmla="*/ 6734 w 10000"/>
                    <a:gd name="connsiteY0" fmla="*/ 224 h 10000"/>
                    <a:gd name="connsiteX1" fmla="*/ 8814 w 10000"/>
                    <a:gd name="connsiteY1" fmla="*/ 6343 h 10000"/>
                    <a:gd name="connsiteX2" fmla="*/ 9021 w 10000"/>
                    <a:gd name="connsiteY2" fmla="*/ 6704 h 10000"/>
                    <a:gd name="connsiteX3" fmla="*/ 9141 w 10000"/>
                    <a:gd name="connsiteY3" fmla="*/ 6986 h 10000"/>
                    <a:gd name="connsiteX4" fmla="*/ 9304 w 10000"/>
                    <a:gd name="connsiteY4" fmla="*/ 7268 h 10000"/>
                    <a:gd name="connsiteX5" fmla="*/ 9510 w 10000"/>
                    <a:gd name="connsiteY5" fmla="*/ 7854 h 10000"/>
                    <a:gd name="connsiteX6" fmla="*/ 9593 w 10000"/>
                    <a:gd name="connsiteY6" fmla="*/ 8136 h 10000"/>
                    <a:gd name="connsiteX7" fmla="*/ 9713 w 10000"/>
                    <a:gd name="connsiteY7" fmla="*/ 8418 h 10000"/>
                    <a:gd name="connsiteX8" fmla="*/ 9794 w 10000"/>
                    <a:gd name="connsiteY8" fmla="*/ 8676 h 10000"/>
                    <a:gd name="connsiteX9" fmla="*/ 9838 w 10000"/>
                    <a:gd name="connsiteY9" fmla="*/ 8911 h 10000"/>
                    <a:gd name="connsiteX10" fmla="*/ 9917 w 10000"/>
                    <a:gd name="connsiteY10" fmla="*/ 9110 h 10000"/>
                    <a:gd name="connsiteX11" fmla="*/ 9958 w 10000"/>
                    <a:gd name="connsiteY11" fmla="*/ 9285 h 10000"/>
                    <a:gd name="connsiteX12" fmla="*/ 9958 w 10000"/>
                    <a:gd name="connsiteY12" fmla="*/ 9414 h 10000"/>
                    <a:gd name="connsiteX13" fmla="*/ 10000 w 10000"/>
                    <a:gd name="connsiteY13" fmla="*/ 9497 h 10000"/>
                    <a:gd name="connsiteX14" fmla="*/ 10000 w 10000"/>
                    <a:gd name="connsiteY14" fmla="*/ 9531 h 10000"/>
                    <a:gd name="connsiteX15" fmla="*/ 9917 w 10000"/>
                    <a:gd name="connsiteY15" fmla="*/ 9531 h 10000"/>
                    <a:gd name="connsiteX16" fmla="*/ 9631 w 10000"/>
                    <a:gd name="connsiteY16" fmla="*/ 9555 h 10000"/>
                    <a:gd name="connsiteX17" fmla="*/ 9224 w 10000"/>
                    <a:gd name="connsiteY17" fmla="*/ 9578 h 10000"/>
                    <a:gd name="connsiteX18" fmla="*/ 8693 w 10000"/>
                    <a:gd name="connsiteY18" fmla="*/ 9625 h 10000"/>
                    <a:gd name="connsiteX19" fmla="*/ 8082 w 10000"/>
                    <a:gd name="connsiteY19" fmla="*/ 9660 h 10000"/>
                    <a:gd name="connsiteX20" fmla="*/ 7345 w 10000"/>
                    <a:gd name="connsiteY20" fmla="*/ 9719 h 10000"/>
                    <a:gd name="connsiteX21" fmla="*/ 6612 w 10000"/>
                    <a:gd name="connsiteY21" fmla="*/ 9765 h 10000"/>
                    <a:gd name="connsiteX22" fmla="*/ 5836 w 10000"/>
                    <a:gd name="connsiteY22" fmla="*/ 9812 h 10000"/>
                    <a:gd name="connsiteX23" fmla="*/ 5063 w 10000"/>
                    <a:gd name="connsiteY23" fmla="*/ 9870 h 10000"/>
                    <a:gd name="connsiteX24" fmla="*/ 4326 w 10000"/>
                    <a:gd name="connsiteY24" fmla="*/ 9906 h 10000"/>
                    <a:gd name="connsiteX25" fmla="*/ 3632 w 10000"/>
                    <a:gd name="connsiteY25" fmla="*/ 9953 h 10000"/>
                    <a:gd name="connsiteX26" fmla="*/ 3019 w 10000"/>
                    <a:gd name="connsiteY26" fmla="*/ 9975 h 10000"/>
                    <a:gd name="connsiteX27" fmla="*/ 2491 w 10000"/>
                    <a:gd name="connsiteY27" fmla="*/ 9989 h 10000"/>
                    <a:gd name="connsiteX28" fmla="*/ 2122 w 10000"/>
                    <a:gd name="connsiteY28" fmla="*/ 10000 h 10000"/>
                    <a:gd name="connsiteX29" fmla="*/ 2080 w 10000"/>
                    <a:gd name="connsiteY29" fmla="*/ 9975 h 10000"/>
                    <a:gd name="connsiteX30" fmla="*/ 2040 w 10000"/>
                    <a:gd name="connsiteY30" fmla="*/ 9896 h 10000"/>
                    <a:gd name="connsiteX31" fmla="*/ 1838 w 10000"/>
                    <a:gd name="connsiteY31" fmla="*/ 9578 h 10000"/>
                    <a:gd name="connsiteX32" fmla="*/ 1714 w 10000"/>
                    <a:gd name="connsiteY32" fmla="*/ 9355 h 10000"/>
                    <a:gd name="connsiteX33" fmla="*/ 1549 w 10000"/>
                    <a:gd name="connsiteY33" fmla="*/ 9085 h 10000"/>
                    <a:gd name="connsiteX34" fmla="*/ 1387 w 10000"/>
                    <a:gd name="connsiteY34" fmla="*/ 8781 h 10000"/>
                    <a:gd name="connsiteX35" fmla="*/ 1224 w 10000"/>
                    <a:gd name="connsiteY35" fmla="*/ 8442 h 10000"/>
                    <a:gd name="connsiteX36" fmla="*/ 1059 w 10000"/>
                    <a:gd name="connsiteY36" fmla="*/ 8078 h 10000"/>
                    <a:gd name="connsiteX37" fmla="*/ 858 w 10000"/>
                    <a:gd name="connsiteY37" fmla="*/ 7679 h 10000"/>
                    <a:gd name="connsiteX38" fmla="*/ 694 w 10000"/>
                    <a:gd name="connsiteY38" fmla="*/ 7257 h 10000"/>
                    <a:gd name="connsiteX39" fmla="*/ 532 w 10000"/>
                    <a:gd name="connsiteY39" fmla="*/ 6812 h 10000"/>
                    <a:gd name="connsiteX40" fmla="*/ 407 w 10000"/>
                    <a:gd name="connsiteY40" fmla="*/ 6353 h 10000"/>
                    <a:gd name="connsiteX41" fmla="*/ 287 w 10000"/>
                    <a:gd name="connsiteY41" fmla="*/ 5873 h 10000"/>
                    <a:gd name="connsiteX42" fmla="*/ 121 w 10000"/>
                    <a:gd name="connsiteY42" fmla="*/ 5380 h 10000"/>
                    <a:gd name="connsiteX43" fmla="*/ 0 w 10000"/>
                    <a:gd name="connsiteY43" fmla="*/ 4384 h 10000"/>
                    <a:gd name="connsiteX44" fmla="*/ 0 w 10000"/>
                    <a:gd name="connsiteY44" fmla="*/ 3740 h 10000"/>
                    <a:gd name="connsiteX45" fmla="*/ 0 w 10000"/>
                    <a:gd name="connsiteY45" fmla="*/ 3166 h 10000"/>
                    <a:gd name="connsiteX46" fmla="*/ 0 w 10000"/>
                    <a:gd name="connsiteY46" fmla="*/ 2648 h 10000"/>
                    <a:gd name="connsiteX47" fmla="*/ 41 w 10000"/>
                    <a:gd name="connsiteY47" fmla="*/ 2181 h 10000"/>
                    <a:gd name="connsiteX48" fmla="*/ 81 w 10000"/>
                    <a:gd name="connsiteY48" fmla="*/ 1771 h 10000"/>
                    <a:gd name="connsiteX49" fmla="*/ 121 w 10000"/>
                    <a:gd name="connsiteY49" fmla="*/ 1407 h 10000"/>
                    <a:gd name="connsiteX50" fmla="*/ 204 w 10000"/>
                    <a:gd name="connsiteY50" fmla="*/ 1090 h 10000"/>
                    <a:gd name="connsiteX51" fmla="*/ 287 w 10000"/>
                    <a:gd name="connsiteY51" fmla="*/ 833 h 10000"/>
                    <a:gd name="connsiteX52" fmla="*/ 328 w 10000"/>
                    <a:gd name="connsiteY52" fmla="*/ 622 h 10000"/>
                    <a:gd name="connsiteX53" fmla="*/ 407 w 10000"/>
                    <a:gd name="connsiteY53" fmla="*/ 457 h 10000"/>
                    <a:gd name="connsiteX54" fmla="*/ 449 w 10000"/>
                    <a:gd name="connsiteY54" fmla="*/ 340 h 10000"/>
                    <a:gd name="connsiteX55" fmla="*/ 490 w 10000"/>
                    <a:gd name="connsiteY55" fmla="*/ 282 h 10000"/>
                    <a:gd name="connsiteX56" fmla="*/ 490 w 10000"/>
                    <a:gd name="connsiteY56" fmla="*/ 247 h 10000"/>
                    <a:gd name="connsiteX57" fmla="*/ 5836 w 10000"/>
                    <a:gd name="connsiteY57" fmla="*/ 0 h 10000"/>
                    <a:gd name="connsiteX58" fmla="*/ 5917 w 10000"/>
                    <a:gd name="connsiteY58" fmla="*/ 23 h 10000"/>
                    <a:gd name="connsiteX59" fmla="*/ 6081 w 10000"/>
                    <a:gd name="connsiteY59" fmla="*/ 58 h 10000"/>
                    <a:gd name="connsiteX60" fmla="*/ 6367 w 10000"/>
                    <a:gd name="connsiteY60" fmla="*/ 129 h 10000"/>
                    <a:gd name="connsiteX61" fmla="*/ 6734 w 10000"/>
                    <a:gd name="connsiteY61" fmla="*/ 224 h 10000"/>
                    <a:gd name="connsiteX0" fmla="*/ 6734 w 10000"/>
                    <a:gd name="connsiteY0" fmla="*/ 224 h 10000"/>
                    <a:gd name="connsiteX1" fmla="*/ 8814 w 10000"/>
                    <a:gd name="connsiteY1" fmla="*/ 6343 h 10000"/>
                    <a:gd name="connsiteX2" fmla="*/ 9021 w 10000"/>
                    <a:gd name="connsiteY2" fmla="*/ 6704 h 10000"/>
                    <a:gd name="connsiteX3" fmla="*/ 9141 w 10000"/>
                    <a:gd name="connsiteY3" fmla="*/ 6986 h 10000"/>
                    <a:gd name="connsiteX4" fmla="*/ 9304 w 10000"/>
                    <a:gd name="connsiteY4" fmla="*/ 7268 h 10000"/>
                    <a:gd name="connsiteX5" fmla="*/ 9593 w 10000"/>
                    <a:gd name="connsiteY5" fmla="*/ 8136 h 10000"/>
                    <a:gd name="connsiteX6" fmla="*/ 9713 w 10000"/>
                    <a:gd name="connsiteY6" fmla="*/ 8418 h 10000"/>
                    <a:gd name="connsiteX7" fmla="*/ 9794 w 10000"/>
                    <a:gd name="connsiteY7" fmla="*/ 8676 h 10000"/>
                    <a:gd name="connsiteX8" fmla="*/ 9838 w 10000"/>
                    <a:gd name="connsiteY8" fmla="*/ 8911 h 10000"/>
                    <a:gd name="connsiteX9" fmla="*/ 9917 w 10000"/>
                    <a:gd name="connsiteY9" fmla="*/ 9110 h 10000"/>
                    <a:gd name="connsiteX10" fmla="*/ 9958 w 10000"/>
                    <a:gd name="connsiteY10" fmla="*/ 9285 h 10000"/>
                    <a:gd name="connsiteX11" fmla="*/ 9958 w 10000"/>
                    <a:gd name="connsiteY11" fmla="*/ 9414 h 10000"/>
                    <a:gd name="connsiteX12" fmla="*/ 10000 w 10000"/>
                    <a:gd name="connsiteY12" fmla="*/ 9497 h 10000"/>
                    <a:gd name="connsiteX13" fmla="*/ 10000 w 10000"/>
                    <a:gd name="connsiteY13" fmla="*/ 9531 h 10000"/>
                    <a:gd name="connsiteX14" fmla="*/ 9917 w 10000"/>
                    <a:gd name="connsiteY14" fmla="*/ 9531 h 10000"/>
                    <a:gd name="connsiteX15" fmla="*/ 9631 w 10000"/>
                    <a:gd name="connsiteY15" fmla="*/ 9555 h 10000"/>
                    <a:gd name="connsiteX16" fmla="*/ 9224 w 10000"/>
                    <a:gd name="connsiteY16" fmla="*/ 9578 h 10000"/>
                    <a:gd name="connsiteX17" fmla="*/ 8693 w 10000"/>
                    <a:gd name="connsiteY17" fmla="*/ 9625 h 10000"/>
                    <a:gd name="connsiteX18" fmla="*/ 8082 w 10000"/>
                    <a:gd name="connsiteY18" fmla="*/ 9660 h 10000"/>
                    <a:gd name="connsiteX19" fmla="*/ 7345 w 10000"/>
                    <a:gd name="connsiteY19" fmla="*/ 9719 h 10000"/>
                    <a:gd name="connsiteX20" fmla="*/ 6612 w 10000"/>
                    <a:gd name="connsiteY20" fmla="*/ 9765 h 10000"/>
                    <a:gd name="connsiteX21" fmla="*/ 5836 w 10000"/>
                    <a:gd name="connsiteY21" fmla="*/ 9812 h 10000"/>
                    <a:gd name="connsiteX22" fmla="*/ 5063 w 10000"/>
                    <a:gd name="connsiteY22" fmla="*/ 9870 h 10000"/>
                    <a:gd name="connsiteX23" fmla="*/ 4326 w 10000"/>
                    <a:gd name="connsiteY23" fmla="*/ 9906 h 10000"/>
                    <a:gd name="connsiteX24" fmla="*/ 3632 w 10000"/>
                    <a:gd name="connsiteY24" fmla="*/ 9953 h 10000"/>
                    <a:gd name="connsiteX25" fmla="*/ 3019 w 10000"/>
                    <a:gd name="connsiteY25" fmla="*/ 9975 h 10000"/>
                    <a:gd name="connsiteX26" fmla="*/ 2491 w 10000"/>
                    <a:gd name="connsiteY26" fmla="*/ 9989 h 10000"/>
                    <a:gd name="connsiteX27" fmla="*/ 2122 w 10000"/>
                    <a:gd name="connsiteY27" fmla="*/ 10000 h 10000"/>
                    <a:gd name="connsiteX28" fmla="*/ 2080 w 10000"/>
                    <a:gd name="connsiteY28" fmla="*/ 9975 h 10000"/>
                    <a:gd name="connsiteX29" fmla="*/ 2040 w 10000"/>
                    <a:gd name="connsiteY29" fmla="*/ 9896 h 10000"/>
                    <a:gd name="connsiteX30" fmla="*/ 1838 w 10000"/>
                    <a:gd name="connsiteY30" fmla="*/ 9578 h 10000"/>
                    <a:gd name="connsiteX31" fmla="*/ 1714 w 10000"/>
                    <a:gd name="connsiteY31" fmla="*/ 9355 h 10000"/>
                    <a:gd name="connsiteX32" fmla="*/ 1549 w 10000"/>
                    <a:gd name="connsiteY32" fmla="*/ 9085 h 10000"/>
                    <a:gd name="connsiteX33" fmla="*/ 1387 w 10000"/>
                    <a:gd name="connsiteY33" fmla="*/ 8781 h 10000"/>
                    <a:gd name="connsiteX34" fmla="*/ 1224 w 10000"/>
                    <a:gd name="connsiteY34" fmla="*/ 8442 h 10000"/>
                    <a:gd name="connsiteX35" fmla="*/ 1059 w 10000"/>
                    <a:gd name="connsiteY35" fmla="*/ 8078 h 10000"/>
                    <a:gd name="connsiteX36" fmla="*/ 858 w 10000"/>
                    <a:gd name="connsiteY36" fmla="*/ 7679 h 10000"/>
                    <a:gd name="connsiteX37" fmla="*/ 694 w 10000"/>
                    <a:gd name="connsiteY37" fmla="*/ 7257 h 10000"/>
                    <a:gd name="connsiteX38" fmla="*/ 532 w 10000"/>
                    <a:gd name="connsiteY38" fmla="*/ 6812 h 10000"/>
                    <a:gd name="connsiteX39" fmla="*/ 407 w 10000"/>
                    <a:gd name="connsiteY39" fmla="*/ 6353 h 10000"/>
                    <a:gd name="connsiteX40" fmla="*/ 287 w 10000"/>
                    <a:gd name="connsiteY40" fmla="*/ 5873 h 10000"/>
                    <a:gd name="connsiteX41" fmla="*/ 121 w 10000"/>
                    <a:gd name="connsiteY41" fmla="*/ 5380 h 10000"/>
                    <a:gd name="connsiteX42" fmla="*/ 0 w 10000"/>
                    <a:gd name="connsiteY42" fmla="*/ 4384 h 10000"/>
                    <a:gd name="connsiteX43" fmla="*/ 0 w 10000"/>
                    <a:gd name="connsiteY43" fmla="*/ 3740 h 10000"/>
                    <a:gd name="connsiteX44" fmla="*/ 0 w 10000"/>
                    <a:gd name="connsiteY44" fmla="*/ 3166 h 10000"/>
                    <a:gd name="connsiteX45" fmla="*/ 0 w 10000"/>
                    <a:gd name="connsiteY45" fmla="*/ 2648 h 10000"/>
                    <a:gd name="connsiteX46" fmla="*/ 41 w 10000"/>
                    <a:gd name="connsiteY46" fmla="*/ 2181 h 10000"/>
                    <a:gd name="connsiteX47" fmla="*/ 81 w 10000"/>
                    <a:gd name="connsiteY47" fmla="*/ 1771 h 10000"/>
                    <a:gd name="connsiteX48" fmla="*/ 121 w 10000"/>
                    <a:gd name="connsiteY48" fmla="*/ 1407 h 10000"/>
                    <a:gd name="connsiteX49" fmla="*/ 204 w 10000"/>
                    <a:gd name="connsiteY49" fmla="*/ 1090 h 10000"/>
                    <a:gd name="connsiteX50" fmla="*/ 287 w 10000"/>
                    <a:gd name="connsiteY50" fmla="*/ 833 h 10000"/>
                    <a:gd name="connsiteX51" fmla="*/ 328 w 10000"/>
                    <a:gd name="connsiteY51" fmla="*/ 622 h 10000"/>
                    <a:gd name="connsiteX52" fmla="*/ 407 w 10000"/>
                    <a:gd name="connsiteY52" fmla="*/ 457 h 10000"/>
                    <a:gd name="connsiteX53" fmla="*/ 449 w 10000"/>
                    <a:gd name="connsiteY53" fmla="*/ 340 h 10000"/>
                    <a:gd name="connsiteX54" fmla="*/ 490 w 10000"/>
                    <a:gd name="connsiteY54" fmla="*/ 282 h 10000"/>
                    <a:gd name="connsiteX55" fmla="*/ 490 w 10000"/>
                    <a:gd name="connsiteY55" fmla="*/ 247 h 10000"/>
                    <a:gd name="connsiteX56" fmla="*/ 5836 w 10000"/>
                    <a:gd name="connsiteY56" fmla="*/ 0 h 10000"/>
                    <a:gd name="connsiteX57" fmla="*/ 5917 w 10000"/>
                    <a:gd name="connsiteY57" fmla="*/ 23 h 10000"/>
                    <a:gd name="connsiteX58" fmla="*/ 6081 w 10000"/>
                    <a:gd name="connsiteY58" fmla="*/ 58 h 10000"/>
                    <a:gd name="connsiteX59" fmla="*/ 6367 w 10000"/>
                    <a:gd name="connsiteY59" fmla="*/ 129 h 10000"/>
                    <a:gd name="connsiteX60" fmla="*/ 6734 w 10000"/>
                    <a:gd name="connsiteY60" fmla="*/ 224 h 10000"/>
                    <a:gd name="connsiteX0" fmla="*/ 6734 w 10000"/>
                    <a:gd name="connsiteY0" fmla="*/ 224 h 10000"/>
                    <a:gd name="connsiteX1" fmla="*/ 8814 w 10000"/>
                    <a:gd name="connsiteY1" fmla="*/ 6343 h 10000"/>
                    <a:gd name="connsiteX2" fmla="*/ 9021 w 10000"/>
                    <a:gd name="connsiteY2" fmla="*/ 6704 h 10000"/>
                    <a:gd name="connsiteX3" fmla="*/ 9141 w 10000"/>
                    <a:gd name="connsiteY3" fmla="*/ 6986 h 10000"/>
                    <a:gd name="connsiteX4" fmla="*/ 9304 w 10000"/>
                    <a:gd name="connsiteY4" fmla="*/ 7268 h 10000"/>
                    <a:gd name="connsiteX5" fmla="*/ 9713 w 10000"/>
                    <a:gd name="connsiteY5" fmla="*/ 8418 h 10000"/>
                    <a:gd name="connsiteX6" fmla="*/ 9794 w 10000"/>
                    <a:gd name="connsiteY6" fmla="*/ 8676 h 10000"/>
                    <a:gd name="connsiteX7" fmla="*/ 9838 w 10000"/>
                    <a:gd name="connsiteY7" fmla="*/ 8911 h 10000"/>
                    <a:gd name="connsiteX8" fmla="*/ 9917 w 10000"/>
                    <a:gd name="connsiteY8" fmla="*/ 9110 h 10000"/>
                    <a:gd name="connsiteX9" fmla="*/ 9958 w 10000"/>
                    <a:gd name="connsiteY9" fmla="*/ 9285 h 10000"/>
                    <a:gd name="connsiteX10" fmla="*/ 9958 w 10000"/>
                    <a:gd name="connsiteY10" fmla="*/ 9414 h 10000"/>
                    <a:gd name="connsiteX11" fmla="*/ 10000 w 10000"/>
                    <a:gd name="connsiteY11" fmla="*/ 9497 h 10000"/>
                    <a:gd name="connsiteX12" fmla="*/ 10000 w 10000"/>
                    <a:gd name="connsiteY12" fmla="*/ 9531 h 10000"/>
                    <a:gd name="connsiteX13" fmla="*/ 9917 w 10000"/>
                    <a:gd name="connsiteY13" fmla="*/ 9531 h 10000"/>
                    <a:gd name="connsiteX14" fmla="*/ 9631 w 10000"/>
                    <a:gd name="connsiteY14" fmla="*/ 9555 h 10000"/>
                    <a:gd name="connsiteX15" fmla="*/ 9224 w 10000"/>
                    <a:gd name="connsiteY15" fmla="*/ 9578 h 10000"/>
                    <a:gd name="connsiteX16" fmla="*/ 8693 w 10000"/>
                    <a:gd name="connsiteY16" fmla="*/ 9625 h 10000"/>
                    <a:gd name="connsiteX17" fmla="*/ 8082 w 10000"/>
                    <a:gd name="connsiteY17" fmla="*/ 9660 h 10000"/>
                    <a:gd name="connsiteX18" fmla="*/ 7345 w 10000"/>
                    <a:gd name="connsiteY18" fmla="*/ 9719 h 10000"/>
                    <a:gd name="connsiteX19" fmla="*/ 6612 w 10000"/>
                    <a:gd name="connsiteY19" fmla="*/ 9765 h 10000"/>
                    <a:gd name="connsiteX20" fmla="*/ 5836 w 10000"/>
                    <a:gd name="connsiteY20" fmla="*/ 9812 h 10000"/>
                    <a:gd name="connsiteX21" fmla="*/ 5063 w 10000"/>
                    <a:gd name="connsiteY21" fmla="*/ 9870 h 10000"/>
                    <a:gd name="connsiteX22" fmla="*/ 4326 w 10000"/>
                    <a:gd name="connsiteY22" fmla="*/ 9906 h 10000"/>
                    <a:gd name="connsiteX23" fmla="*/ 3632 w 10000"/>
                    <a:gd name="connsiteY23" fmla="*/ 9953 h 10000"/>
                    <a:gd name="connsiteX24" fmla="*/ 3019 w 10000"/>
                    <a:gd name="connsiteY24" fmla="*/ 9975 h 10000"/>
                    <a:gd name="connsiteX25" fmla="*/ 2491 w 10000"/>
                    <a:gd name="connsiteY25" fmla="*/ 9989 h 10000"/>
                    <a:gd name="connsiteX26" fmla="*/ 2122 w 10000"/>
                    <a:gd name="connsiteY26" fmla="*/ 10000 h 10000"/>
                    <a:gd name="connsiteX27" fmla="*/ 2080 w 10000"/>
                    <a:gd name="connsiteY27" fmla="*/ 9975 h 10000"/>
                    <a:gd name="connsiteX28" fmla="*/ 2040 w 10000"/>
                    <a:gd name="connsiteY28" fmla="*/ 9896 h 10000"/>
                    <a:gd name="connsiteX29" fmla="*/ 1838 w 10000"/>
                    <a:gd name="connsiteY29" fmla="*/ 9578 h 10000"/>
                    <a:gd name="connsiteX30" fmla="*/ 1714 w 10000"/>
                    <a:gd name="connsiteY30" fmla="*/ 9355 h 10000"/>
                    <a:gd name="connsiteX31" fmla="*/ 1549 w 10000"/>
                    <a:gd name="connsiteY31" fmla="*/ 9085 h 10000"/>
                    <a:gd name="connsiteX32" fmla="*/ 1387 w 10000"/>
                    <a:gd name="connsiteY32" fmla="*/ 8781 h 10000"/>
                    <a:gd name="connsiteX33" fmla="*/ 1224 w 10000"/>
                    <a:gd name="connsiteY33" fmla="*/ 8442 h 10000"/>
                    <a:gd name="connsiteX34" fmla="*/ 1059 w 10000"/>
                    <a:gd name="connsiteY34" fmla="*/ 8078 h 10000"/>
                    <a:gd name="connsiteX35" fmla="*/ 858 w 10000"/>
                    <a:gd name="connsiteY35" fmla="*/ 7679 h 10000"/>
                    <a:gd name="connsiteX36" fmla="*/ 694 w 10000"/>
                    <a:gd name="connsiteY36" fmla="*/ 7257 h 10000"/>
                    <a:gd name="connsiteX37" fmla="*/ 532 w 10000"/>
                    <a:gd name="connsiteY37" fmla="*/ 6812 h 10000"/>
                    <a:gd name="connsiteX38" fmla="*/ 407 w 10000"/>
                    <a:gd name="connsiteY38" fmla="*/ 6353 h 10000"/>
                    <a:gd name="connsiteX39" fmla="*/ 287 w 10000"/>
                    <a:gd name="connsiteY39" fmla="*/ 5873 h 10000"/>
                    <a:gd name="connsiteX40" fmla="*/ 121 w 10000"/>
                    <a:gd name="connsiteY40" fmla="*/ 5380 h 10000"/>
                    <a:gd name="connsiteX41" fmla="*/ 0 w 10000"/>
                    <a:gd name="connsiteY41" fmla="*/ 4384 h 10000"/>
                    <a:gd name="connsiteX42" fmla="*/ 0 w 10000"/>
                    <a:gd name="connsiteY42" fmla="*/ 3740 h 10000"/>
                    <a:gd name="connsiteX43" fmla="*/ 0 w 10000"/>
                    <a:gd name="connsiteY43" fmla="*/ 3166 h 10000"/>
                    <a:gd name="connsiteX44" fmla="*/ 0 w 10000"/>
                    <a:gd name="connsiteY44" fmla="*/ 2648 h 10000"/>
                    <a:gd name="connsiteX45" fmla="*/ 41 w 10000"/>
                    <a:gd name="connsiteY45" fmla="*/ 2181 h 10000"/>
                    <a:gd name="connsiteX46" fmla="*/ 81 w 10000"/>
                    <a:gd name="connsiteY46" fmla="*/ 1771 h 10000"/>
                    <a:gd name="connsiteX47" fmla="*/ 121 w 10000"/>
                    <a:gd name="connsiteY47" fmla="*/ 1407 h 10000"/>
                    <a:gd name="connsiteX48" fmla="*/ 204 w 10000"/>
                    <a:gd name="connsiteY48" fmla="*/ 1090 h 10000"/>
                    <a:gd name="connsiteX49" fmla="*/ 287 w 10000"/>
                    <a:gd name="connsiteY49" fmla="*/ 833 h 10000"/>
                    <a:gd name="connsiteX50" fmla="*/ 328 w 10000"/>
                    <a:gd name="connsiteY50" fmla="*/ 622 h 10000"/>
                    <a:gd name="connsiteX51" fmla="*/ 407 w 10000"/>
                    <a:gd name="connsiteY51" fmla="*/ 457 h 10000"/>
                    <a:gd name="connsiteX52" fmla="*/ 449 w 10000"/>
                    <a:gd name="connsiteY52" fmla="*/ 340 h 10000"/>
                    <a:gd name="connsiteX53" fmla="*/ 490 w 10000"/>
                    <a:gd name="connsiteY53" fmla="*/ 282 h 10000"/>
                    <a:gd name="connsiteX54" fmla="*/ 490 w 10000"/>
                    <a:gd name="connsiteY54" fmla="*/ 247 h 10000"/>
                    <a:gd name="connsiteX55" fmla="*/ 5836 w 10000"/>
                    <a:gd name="connsiteY55" fmla="*/ 0 h 10000"/>
                    <a:gd name="connsiteX56" fmla="*/ 5917 w 10000"/>
                    <a:gd name="connsiteY56" fmla="*/ 23 h 10000"/>
                    <a:gd name="connsiteX57" fmla="*/ 6081 w 10000"/>
                    <a:gd name="connsiteY57" fmla="*/ 58 h 10000"/>
                    <a:gd name="connsiteX58" fmla="*/ 6367 w 10000"/>
                    <a:gd name="connsiteY58" fmla="*/ 129 h 10000"/>
                    <a:gd name="connsiteX59" fmla="*/ 6734 w 10000"/>
                    <a:gd name="connsiteY59" fmla="*/ 224 h 10000"/>
                    <a:gd name="connsiteX0" fmla="*/ 6734 w 10000"/>
                    <a:gd name="connsiteY0" fmla="*/ 224 h 10000"/>
                    <a:gd name="connsiteX1" fmla="*/ 8814 w 10000"/>
                    <a:gd name="connsiteY1" fmla="*/ 6343 h 10000"/>
                    <a:gd name="connsiteX2" fmla="*/ 9021 w 10000"/>
                    <a:gd name="connsiteY2" fmla="*/ 6704 h 10000"/>
                    <a:gd name="connsiteX3" fmla="*/ 9141 w 10000"/>
                    <a:gd name="connsiteY3" fmla="*/ 6986 h 10000"/>
                    <a:gd name="connsiteX4" fmla="*/ 9304 w 10000"/>
                    <a:gd name="connsiteY4" fmla="*/ 7268 h 10000"/>
                    <a:gd name="connsiteX5" fmla="*/ 9713 w 10000"/>
                    <a:gd name="connsiteY5" fmla="*/ 8418 h 10000"/>
                    <a:gd name="connsiteX6" fmla="*/ 9838 w 10000"/>
                    <a:gd name="connsiteY6" fmla="*/ 8911 h 10000"/>
                    <a:gd name="connsiteX7" fmla="*/ 9917 w 10000"/>
                    <a:gd name="connsiteY7" fmla="*/ 9110 h 10000"/>
                    <a:gd name="connsiteX8" fmla="*/ 9958 w 10000"/>
                    <a:gd name="connsiteY8" fmla="*/ 9285 h 10000"/>
                    <a:gd name="connsiteX9" fmla="*/ 9958 w 10000"/>
                    <a:gd name="connsiteY9" fmla="*/ 9414 h 10000"/>
                    <a:gd name="connsiteX10" fmla="*/ 10000 w 10000"/>
                    <a:gd name="connsiteY10" fmla="*/ 9497 h 10000"/>
                    <a:gd name="connsiteX11" fmla="*/ 10000 w 10000"/>
                    <a:gd name="connsiteY11" fmla="*/ 9531 h 10000"/>
                    <a:gd name="connsiteX12" fmla="*/ 9917 w 10000"/>
                    <a:gd name="connsiteY12" fmla="*/ 9531 h 10000"/>
                    <a:gd name="connsiteX13" fmla="*/ 9631 w 10000"/>
                    <a:gd name="connsiteY13" fmla="*/ 9555 h 10000"/>
                    <a:gd name="connsiteX14" fmla="*/ 9224 w 10000"/>
                    <a:gd name="connsiteY14" fmla="*/ 9578 h 10000"/>
                    <a:gd name="connsiteX15" fmla="*/ 8693 w 10000"/>
                    <a:gd name="connsiteY15" fmla="*/ 9625 h 10000"/>
                    <a:gd name="connsiteX16" fmla="*/ 8082 w 10000"/>
                    <a:gd name="connsiteY16" fmla="*/ 9660 h 10000"/>
                    <a:gd name="connsiteX17" fmla="*/ 7345 w 10000"/>
                    <a:gd name="connsiteY17" fmla="*/ 9719 h 10000"/>
                    <a:gd name="connsiteX18" fmla="*/ 6612 w 10000"/>
                    <a:gd name="connsiteY18" fmla="*/ 9765 h 10000"/>
                    <a:gd name="connsiteX19" fmla="*/ 5836 w 10000"/>
                    <a:gd name="connsiteY19" fmla="*/ 9812 h 10000"/>
                    <a:gd name="connsiteX20" fmla="*/ 5063 w 10000"/>
                    <a:gd name="connsiteY20" fmla="*/ 9870 h 10000"/>
                    <a:gd name="connsiteX21" fmla="*/ 4326 w 10000"/>
                    <a:gd name="connsiteY21" fmla="*/ 9906 h 10000"/>
                    <a:gd name="connsiteX22" fmla="*/ 3632 w 10000"/>
                    <a:gd name="connsiteY22" fmla="*/ 9953 h 10000"/>
                    <a:gd name="connsiteX23" fmla="*/ 3019 w 10000"/>
                    <a:gd name="connsiteY23" fmla="*/ 9975 h 10000"/>
                    <a:gd name="connsiteX24" fmla="*/ 2491 w 10000"/>
                    <a:gd name="connsiteY24" fmla="*/ 9989 h 10000"/>
                    <a:gd name="connsiteX25" fmla="*/ 2122 w 10000"/>
                    <a:gd name="connsiteY25" fmla="*/ 10000 h 10000"/>
                    <a:gd name="connsiteX26" fmla="*/ 2080 w 10000"/>
                    <a:gd name="connsiteY26" fmla="*/ 9975 h 10000"/>
                    <a:gd name="connsiteX27" fmla="*/ 2040 w 10000"/>
                    <a:gd name="connsiteY27" fmla="*/ 9896 h 10000"/>
                    <a:gd name="connsiteX28" fmla="*/ 1838 w 10000"/>
                    <a:gd name="connsiteY28" fmla="*/ 9578 h 10000"/>
                    <a:gd name="connsiteX29" fmla="*/ 1714 w 10000"/>
                    <a:gd name="connsiteY29" fmla="*/ 9355 h 10000"/>
                    <a:gd name="connsiteX30" fmla="*/ 1549 w 10000"/>
                    <a:gd name="connsiteY30" fmla="*/ 9085 h 10000"/>
                    <a:gd name="connsiteX31" fmla="*/ 1387 w 10000"/>
                    <a:gd name="connsiteY31" fmla="*/ 8781 h 10000"/>
                    <a:gd name="connsiteX32" fmla="*/ 1224 w 10000"/>
                    <a:gd name="connsiteY32" fmla="*/ 8442 h 10000"/>
                    <a:gd name="connsiteX33" fmla="*/ 1059 w 10000"/>
                    <a:gd name="connsiteY33" fmla="*/ 8078 h 10000"/>
                    <a:gd name="connsiteX34" fmla="*/ 858 w 10000"/>
                    <a:gd name="connsiteY34" fmla="*/ 7679 h 10000"/>
                    <a:gd name="connsiteX35" fmla="*/ 694 w 10000"/>
                    <a:gd name="connsiteY35" fmla="*/ 7257 h 10000"/>
                    <a:gd name="connsiteX36" fmla="*/ 532 w 10000"/>
                    <a:gd name="connsiteY36" fmla="*/ 6812 h 10000"/>
                    <a:gd name="connsiteX37" fmla="*/ 407 w 10000"/>
                    <a:gd name="connsiteY37" fmla="*/ 6353 h 10000"/>
                    <a:gd name="connsiteX38" fmla="*/ 287 w 10000"/>
                    <a:gd name="connsiteY38" fmla="*/ 5873 h 10000"/>
                    <a:gd name="connsiteX39" fmla="*/ 121 w 10000"/>
                    <a:gd name="connsiteY39" fmla="*/ 5380 h 10000"/>
                    <a:gd name="connsiteX40" fmla="*/ 0 w 10000"/>
                    <a:gd name="connsiteY40" fmla="*/ 4384 h 10000"/>
                    <a:gd name="connsiteX41" fmla="*/ 0 w 10000"/>
                    <a:gd name="connsiteY41" fmla="*/ 3740 h 10000"/>
                    <a:gd name="connsiteX42" fmla="*/ 0 w 10000"/>
                    <a:gd name="connsiteY42" fmla="*/ 3166 h 10000"/>
                    <a:gd name="connsiteX43" fmla="*/ 0 w 10000"/>
                    <a:gd name="connsiteY43" fmla="*/ 2648 h 10000"/>
                    <a:gd name="connsiteX44" fmla="*/ 41 w 10000"/>
                    <a:gd name="connsiteY44" fmla="*/ 2181 h 10000"/>
                    <a:gd name="connsiteX45" fmla="*/ 81 w 10000"/>
                    <a:gd name="connsiteY45" fmla="*/ 1771 h 10000"/>
                    <a:gd name="connsiteX46" fmla="*/ 121 w 10000"/>
                    <a:gd name="connsiteY46" fmla="*/ 1407 h 10000"/>
                    <a:gd name="connsiteX47" fmla="*/ 204 w 10000"/>
                    <a:gd name="connsiteY47" fmla="*/ 1090 h 10000"/>
                    <a:gd name="connsiteX48" fmla="*/ 287 w 10000"/>
                    <a:gd name="connsiteY48" fmla="*/ 833 h 10000"/>
                    <a:gd name="connsiteX49" fmla="*/ 328 w 10000"/>
                    <a:gd name="connsiteY49" fmla="*/ 622 h 10000"/>
                    <a:gd name="connsiteX50" fmla="*/ 407 w 10000"/>
                    <a:gd name="connsiteY50" fmla="*/ 457 h 10000"/>
                    <a:gd name="connsiteX51" fmla="*/ 449 w 10000"/>
                    <a:gd name="connsiteY51" fmla="*/ 340 h 10000"/>
                    <a:gd name="connsiteX52" fmla="*/ 490 w 10000"/>
                    <a:gd name="connsiteY52" fmla="*/ 282 h 10000"/>
                    <a:gd name="connsiteX53" fmla="*/ 490 w 10000"/>
                    <a:gd name="connsiteY53" fmla="*/ 247 h 10000"/>
                    <a:gd name="connsiteX54" fmla="*/ 5836 w 10000"/>
                    <a:gd name="connsiteY54" fmla="*/ 0 h 10000"/>
                    <a:gd name="connsiteX55" fmla="*/ 5917 w 10000"/>
                    <a:gd name="connsiteY55" fmla="*/ 23 h 10000"/>
                    <a:gd name="connsiteX56" fmla="*/ 6081 w 10000"/>
                    <a:gd name="connsiteY56" fmla="*/ 58 h 10000"/>
                    <a:gd name="connsiteX57" fmla="*/ 6367 w 10000"/>
                    <a:gd name="connsiteY57" fmla="*/ 129 h 10000"/>
                    <a:gd name="connsiteX58" fmla="*/ 6734 w 10000"/>
                    <a:gd name="connsiteY58" fmla="*/ 224 h 10000"/>
                    <a:gd name="connsiteX0" fmla="*/ 6734 w 10000"/>
                    <a:gd name="connsiteY0" fmla="*/ 224 h 10000"/>
                    <a:gd name="connsiteX1" fmla="*/ 8814 w 10000"/>
                    <a:gd name="connsiteY1" fmla="*/ 6343 h 10000"/>
                    <a:gd name="connsiteX2" fmla="*/ 9021 w 10000"/>
                    <a:gd name="connsiteY2" fmla="*/ 6704 h 10000"/>
                    <a:gd name="connsiteX3" fmla="*/ 9141 w 10000"/>
                    <a:gd name="connsiteY3" fmla="*/ 6986 h 10000"/>
                    <a:gd name="connsiteX4" fmla="*/ 9304 w 10000"/>
                    <a:gd name="connsiteY4" fmla="*/ 7268 h 10000"/>
                    <a:gd name="connsiteX5" fmla="*/ 9713 w 10000"/>
                    <a:gd name="connsiteY5" fmla="*/ 8418 h 10000"/>
                    <a:gd name="connsiteX6" fmla="*/ 9838 w 10000"/>
                    <a:gd name="connsiteY6" fmla="*/ 8911 h 10000"/>
                    <a:gd name="connsiteX7" fmla="*/ 9958 w 10000"/>
                    <a:gd name="connsiteY7" fmla="*/ 9285 h 10000"/>
                    <a:gd name="connsiteX8" fmla="*/ 9958 w 10000"/>
                    <a:gd name="connsiteY8" fmla="*/ 9414 h 10000"/>
                    <a:gd name="connsiteX9" fmla="*/ 10000 w 10000"/>
                    <a:gd name="connsiteY9" fmla="*/ 9497 h 10000"/>
                    <a:gd name="connsiteX10" fmla="*/ 10000 w 10000"/>
                    <a:gd name="connsiteY10" fmla="*/ 9531 h 10000"/>
                    <a:gd name="connsiteX11" fmla="*/ 9917 w 10000"/>
                    <a:gd name="connsiteY11" fmla="*/ 9531 h 10000"/>
                    <a:gd name="connsiteX12" fmla="*/ 9631 w 10000"/>
                    <a:gd name="connsiteY12" fmla="*/ 9555 h 10000"/>
                    <a:gd name="connsiteX13" fmla="*/ 9224 w 10000"/>
                    <a:gd name="connsiteY13" fmla="*/ 9578 h 10000"/>
                    <a:gd name="connsiteX14" fmla="*/ 8693 w 10000"/>
                    <a:gd name="connsiteY14" fmla="*/ 9625 h 10000"/>
                    <a:gd name="connsiteX15" fmla="*/ 8082 w 10000"/>
                    <a:gd name="connsiteY15" fmla="*/ 9660 h 10000"/>
                    <a:gd name="connsiteX16" fmla="*/ 7345 w 10000"/>
                    <a:gd name="connsiteY16" fmla="*/ 9719 h 10000"/>
                    <a:gd name="connsiteX17" fmla="*/ 6612 w 10000"/>
                    <a:gd name="connsiteY17" fmla="*/ 9765 h 10000"/>
                    <a:gd name="connsiteX18" fmla="*/ 5836 w 10000"/>
                    <a:gd name="connsiteY18" fmla="*/ 9812 h 10000"/>
                    <a:gd name="connsiteX19" fmla="*/ 5063 w 10000"/>
                    <a:gd name="connsiteY19" fmla="*/ 9870 h 10000"/>
                    <a:gd name="connsiteX20" fmla="*/ 4326 w 10000"/>
                    <a:gd name="connsiteY20" fmla="*/ 9906 h 10000"/>
                    <a:gd name="connsiteX21" fmla="*/ 3632 w 10000"/>
                    <a:gd name="connsiteY21" fmla="*/ 9953 h 10000"/>
                    <a:gd name="connsiteX22" fmla="*/ 3019 w 10000"/>
                    <a:gd name="connsiteY22" fmla="*/ 9975 h 10000"/>
                    <a:gd name="connsiteX23" fmla="*/ 2491 w 10000"/>
                    <a:gd name="connsiteY23" fmla="*/ 9989 h 10000"/>
                    <a:gd name="connsiteX24" fmla="*/ 2122 w 10000"/>
                    <a:gd name="connsiteY24" fmla="*/ 10000 h 10000"/>
                    <a:gd name="connsiteX25" fmla="*/ 2080 w 10000"/>
                    <a:gd name="connsiteY25" fmla="*/ 9975 h 10000"/>
                    <a:gd name="connsiteX26" fmla="*/ 2040 w 10000"/>
                    <a:gd name="connsiteY26" fmla="*/ 9896 h 10000"/>
                    <a:gd name="connsiteX27" fmla="*/ 1838 w 10000"/>
                    <a:gd name="connsiteY27" fmla="*/ 9578 h 10000"/>
                    <a:gd name="connsiteX28" fmla="*/ 1714 w 10000"/>
                    <a:gd name="connsiteY28" fmla="*/ 9355 h 10000"/>
                    <a:gd name="connsiteX29" fmla="*/ 1549 w 10000"/>
                    <a:gd name="connsiteY29" fmla="*/ 9085 h 10000"/>
                    <a:gd name="connsiteX30" fmla="*/ 1387 w 10000"/>
                    <a:gd name="connsiteY30" fmla="*/ 8781 h 10000"/>
                    <a:gd name="connsiteX31" fmla="*/ 1224 w 10000"/>
                    <a:gd name="connsiteY31" fmla="*/ 8442 h 10000"/>
                    <a:gd name="connsiteX32" fmla="*/ 1059 w 10000"/>
                    <a:gd name="connsiteY32" fmla="*/ 8078 h 10000"/>
                    <a:gd name="connsiteX33" fmla="*/ 858 w 10000"/>
                    <a:gd name="connsiteY33" fmla="*/ 7679 h 10000"/>
                    <a:gd name="connsiteX34" fmla="*/ 694 w 10000"/>
                    <a:gd name="connsiteY34" fmla="*/ 7257 h 10000"/>
                    <a:gd name="connsiteX35" fmla="*/ 532 w 10000"/>
                    <a:gd name="connsiteY35" fmla="*/ 6812 h 10000"/>
                    <a:gd name="connsiteX36" fmla="*/ 407 w 10000"/>
                    <a:gd name="connsiteY36" fmla="*/ 6353 h 10000"/>
                    <a:gd name="connsiteX37" fmla="*/ 287 w 10000"/>
                    <a:gd name="connsiteY37" fmla="*/ 5873 h 10000"/>
                    <a:gd name="connsiteX38" fmla="*/ 121 w 10000"/>
                    <a:gd name="connsiteY38" fmla="*/ 5380 h 10000"/>
                    <a:gd name="connsiteX39" fmla="*/ 0 w 10000"/>
                    <a:gd name="connsiteY39" fmla="*/ 4384 h 10000"/>
                    <a:gd name="connsiteX40" fmla="*/ 0 w 10000"/>
                    <a:gd name="connsiteY40" fmla="*/ 3740 h 10000"/>
                    <a:gd name="connsiteX41" fmla="*/ 0 w 10000"/>
                    <a:gd name="connsiteY41" fmla="*/ 3166 h 10000"/>
                    <a:gd name="connsiteX42" fmla="*/ 0 w 10000"/>
                    <a:gd name="connsiteY42" fmla="*/ 2648 h 10000"/>
                    <a:gd name="connsiteX43" fmla="*/ 41 w 10000"/>
                    <a:gd name="connsiteY43" fmla="*/ 2181 h 10000"/>
                    <a:gd name="connsiteX44" fmla="*/ 81 w 10000"/>
                    <a:gd name="connsiteY44" fmla="*/ 1771 h 10000"/>
                    <a:gd name="connsiteX45" fmla="*/ 121 w 10000"/>
                    <a:gd name="connsiteY45" fmla="*/ 1407 h 10000"/>
                    <a:gd name="connsiteX46" fmla="*/ 204 w 10000"/>
                    <a:gd name="connsiteY46" fmla="*/ 1090 h 10000"/>
                    <a:gd name="connsiteX47" fmla="*/ 287 w 10000"/>
                    <a:gd name="connsiteY47" fmla="*/ 833 h 10000"/>
                    <a:gd name="connsiteX48" fmla="*/ 328 w 10000"/>
                    <a:gd name="connsiteY48" fmla="*/ 622 h 10000"/>
                    <a:gd name="connsiteX49" fmla="*/ 407 w 10000"/>
                    <a:gd name="connsiteY49" fmla="*/ 457 h 10000"/>
                    <a:gd name="connsiteX50" fmla="*/ 449 w 10000"/>
                    <a:gd name="connsiteY50" fmla="*/ 340 h 10000"/>
                    <a:gd name="connsiteX51" fmla="*/ 490 w 10000"/>
                    <a:gd name="connsiteY51" fmla="*/ 282 h 10000"/>
                    <a:gd name="connsiteX52" fmla="*/ 490 w 10000"/>
                    <a:gd name="connsiteY52" fmla="*/ 247 h 10000"/>
                    <a:gd name="connsiteX53" fmla="*/ 5836 w 10000"/>
                    <a:gd name="connsiteY53" fmla="*/ 0 h 10000"/>
                    <a:gd name="connsiteX54" fmla="*/ 5917 w 10000"/>
                    <a:gd name="connsiteY54" fmla="*/ 23 h 10000"/>
                    <a:gd name="connsiteX55" fmla="*/ 6081 w 10000"/>
                    <a:gd name="connsiteY55" fmla="*/ 58 h 10000"/>
                    <a:gd name="connsiteX56" fmla="*/ 6367 w 10000"/>
                    <a:gd name="connsiteY56" fmla="*/ 129 h 10000"/>
                    <a:gd name="connsiteX57" fmla="*/ 6734 w 10000"/>
                    <a:gd name="connsiteY57" fmla="*/ 224 h 10000"/>
                    <a:gd name="connsiteX0" fmla="*/ 6734 w 10000"/>
                    <a:gd name="connsiteY0" fmla="*/ 224 h 10000"/>
                    <a:gd name="connsiteX1" fmla="*/ 8814 w 10000"/>
                    <a:gd name="connsiteY1" fmla="*/ 6343 h 10000"/>
                    <a:gd name="connsiteX2" fmla="*/ 9021 w 10000"/>
                    <a:gd name="connsiteY2" fmla="*/ 6704 h 10000"/>
                    <a:gd name="connsiteX3" fmla="*/ 9141 w 10000"/>
                    <a:gd name="connsiteY3" fmla="*/ 6986 h 10000"/>
                    <a:gd name="connsiteX4" fmla="*/ 9304 w 10000"/>
                    <a:gd name="connsiteY4" fmla="*/ 7268 h 10000"/>
                    <a:gd name="connsiteX5" fmla="*/ 9713 w 10000"/>
                    <a:gd name="connsiteY5" fmla="*/ 8418 h 10000"/>
                    <a:gd name="connsiteX6" fmla="*/ 9838 w 10000"/>
                    <a:gd name="connsiteY6" fmla="*/ 8911 h 10000"/>
                    <a:gd name="connsiteX7" fmla="*/ 9958 w 10000"/>
                    <a:gd name="connsiteY7" fmla="*/ 9285 h 10000"/>
                    <a:gd name="connsiteX8" fmla="*/ 10000 w 10000"/>
                    <a:gd name="connsiteY8" fmla="*/ 9497 h 10000"/>
                    <a:gd name="connsiteX9" fmla="*/ 10000 w 10000"/>
                    <a:gd name="connsiteY9" fmla="*/ 9531 h 10000"/>
                    <a:gd name="connsiteX10" fmla="*/ 9917 w 10000"/>
                    <a:gd name="connsiteY10" fmla="*/ 9531 h 10000"/>
                    <a:gd name="connsiteX11" fmla="*/ 9631 w 10000"/>
                    <a:gd name="connsiteY11" fmla="*/ 9555 h 10000"/>
                    <a:gd name="connsiteX12" fmla="*/ 9224 w 10000"/>
                    <a:gd name="connsiteY12" fmla="*/ 9578 h 10000"/>
                    <a:gd name="connsiteX13" fmla="*/ 8693 w 10000"/>
                    <a:gd name="connsiteY13" fmla="*/ 9625 h 10000"/>
                    <a:gd name="connsiteX14" fmla="*/ 8082 w 10000"/>
                    <a:gd name="connsiteY14" fmla="*/ 9660 h 10000"/>
                    <a:gd name="connsiteX15" fmla="*/ 7345 w 10000"/>
                    <a:gd name="connsiteY15" fmla="*/ 9719 h 10000"/>
                    <a:gd name="connsiteX16" fmla="*/ 6612 w 10000"/>
                    <a:gd name="connsiteY16" fmla="*/ 9765 h 10000"/>
                    <a:gd name="connsiteX17" fmla="*/ 5836 w 10000"/>
                    <a:gd name="connsiteY17" fmla="*/ 9812 h 10000"/>
                    <a:gd name="connsiteX18" fmla="*/ 5063 w 10000"/>
                    <a:gd name="connsiteY18" fmla="*/ 9870 h 10000"/>
                    <a:gd name="connsiteX19" fmla="*/ 4326 w 10000"/>
                    <a:gd name="connsiteY19" fmla="*/ 9906 h 10000"/>
                    <a:gd name="connsiteX20" fmla="*/ 3632 w 10000"/>
                    <a:gd name="connsiteY20" fmla="*/ 9953 h 10000"/>
                    <a:gd name="connsiteX21" fmla="*/ 3019 w 10000"/>
                    <a:gd name="connsiteY21" fmla="*/ 9975 h 10000"/>
                    <a:gd name="connsiteX22" fmla="*/ 2491 w 10000"/>
                    <a:gd name="connsiteY22" fmla="*/ 9989 h 10000"/>
                    <a:gd name="connsiteX23" fmla="*/ 2122 w 10000"/>
                    <a:gd name="connsiteY23" fmla="*/ 10000 h 10000"/>
                    <a:gd name="connsiteX24" fmla="*/ 2080 w 10000"/>
                    <a:gd name="connsiteY24" fmla="*/ 9975 h 10000"/>
                    <a:gd name="connsiteX25" fmla="*/ 2040 w 10000"/>
                    <a:gd name="connsiteY25" fmla="*/ 9896 h 10000"/>
                    <a:gd name="connsiteX26" fmla="*/ 1838 w 10000"/>
                    <a:gd name="connsiteY26" fmla="*/ 9578 h 10000"/>
                    <a:gd name="connsiteX27" fmla="*/ 1714 w 10000"/>
                    <a:gd name="connsiteY27" fmla="*/ 9355 h 10000"/>
                    <a:gd name="connsiteX28" fmla="*/ 1549 w 10000"/>
                    <a:gd name="connsiteY28" fmla="*/ 9085 h 10000"/>
                    <a:gd name="connsiteX29" fmla="*/ 1387 w 10000"/>
                    <a:gd name="connsiteY29" fmla="*/ 8781 h 10000"/>
                    <a:gd name="connsiteX30" fmla="*/ 1224 w 10000"/>
                    <a:gd name="connsiteY30" fmla="*/ 8442 h 10000"/>
                    <a:gd name="connsiteX31" fmla="*/ 1059 w 10000"/>
                    <a:gd name="connsiteY31" fmla="*/ 8078 h 10000"/>
                    <a:gd name="connsiteX32" fmla="*/ 858 w 10000"/>
                    <a:gd name="connsiteY32" fmla="*/ 7679 h 10000"/>
                    <a:gd name="connsiteX33" fmla="*/ 694 w 10000"/>
                    <a:gd name="connsiteY33" fmla="*/ 7257 h 10000"/>
                    <a:gd name="connsiteX34" fmla="*/ 532 w 10000"/>
                    <a:gd name="connsiteY34" fmla="*/ 6812 h 10000"/>
                    <a:gd name="connsiteX35" fmla="*/ 407 w 10000"/>
                    <a:gd name="connsiteY35" fmla="*/ 6353 h 10000"/>
                    <a:gd name="connsiteX36" fmla="*/ 287 w 10000"/>
                    <a:gd name="connsiteY36" fmla="*/ 5873 h 10000"/>
                    <a:gd name="connsiteX37" fmla="*/ 121 w 10000"/>
                    <a:gd name="connsiteY37" fmla="*/ 5380 h 10000"/>
                    <a:gd name="connsiteX38" fmla="*/ 0 w 10000"/>
                    <a:gd name="connsiteY38" fmla="*/ 4384 h 10000"/>
                    <a:gd name="connsiteX39" fmla="*/ 0 w 10000"/>
                    <a:gd name="connsiteY39" fmla="*/ 3740 h 10000"/>
                    <a:gd name="connsiteX40" fmla="*/ 0 w 10000"/>
                    <a:gd name="connsiteY40" fmla="*/ 3166 h 10000"/>
                    <a:gd name="connsiteX41" fmla="*/ 0 w 10000"/>
                    <a:gd name="connsiteY41" fmla="*/ 2648 h 10000"/>
                    <a:gd name="connsiteX42" fmla="*/ 41 w 10000"/>
                    <a:gd name="connsiteY42" fmla="*/ 2181 h 10000"/>
                    <a:gd name="connsiteX43" fmla="*/ 81 w 10000"/>
                    <a:gd name="connsiteY43" fmla="*/ 1771 h 10000"/>
                    <a:gd name="connsiteX44" fmla="*/ 121 w 10000"/>
                    <a:gd name="connsiteY44" fmla="*/ 1407 h 10000"/>
                    <a:gd name="connsiteX45" fmla="*/ 204 w 10000"/>
                    <a:gd name="connsiteY45" fmla="*/ 1090 h 10000"/>
                    <a:gd name="connsiteX46" fmla="*/ 287 w 10000"/>
                    <a:gd name="connsiteY46" fmla="*/ 833 h 10000"/>
                    <a:gd name="connsiteX47" fmla="*/ 328 w 10000"/>
                    <a:gd name="connsiteY47" fmla="*/ 622 h 10000"/>
                    <a:gd name="connsiteX48" fmla="*/ 407 w 10000"/>
                    <a:gd name="connsiteY48" fmla="*/ 457 h 10000"/>
                    <a:gd name="connsiteX49" fmla="*/ 449 w 10000"/>
                    <a:gd name="connsiteY49" fmla="*/ 340 h 10000"/>
                    <a:gd name="connsiteX50" fmla="*/ 490 w 10000"/>
                    <a:gd name="connsiteY50" fmla="*/ 282 h 10000"/>
                    <a:gd name="connsiteX51" fmla="*/ 490 w 10000"/>
                    <a:gd name="connsiteY51" fmla="*/ 247 h 10000"/>
                    <a:gd name="connsiteX52" fmla="*/ 5836 w 10000"/>
                    <a:gd name="connsiteY52" fmla="*/ 0 h 10000"/>
                    <a:gd name="connsiteX53" fmla="*/ 5917 w 10000"/>
                    <a:gd name="connsiteY53" fmla="*/ 23 h 10000"/>
                    <a:gd name="connsiteX54" fmla="*/ 6081 w 10000"/>
                    <a:gd name="connsiteY54" fmla="*/ 58 h 10000"/>
                    <a:gd name="connsiteX55" fmla="*/ 6367 w 10000"/>
                    <a:gd name="connsiteY55" fmla="*/ 129 h 10000"/>
                    <a:gd name="connsiteX56" fmla="*/ 6734 w 10000"/>
                    <a:gd name="connsiteY56" fmla="*/ 224 h 10000"/>
                    <a:gd name="connsiteX0" fmla="*/ 6734 w 10000"/>
                    <a:gd name="connsiteY0" fmla="*/ 224 h 10000"/>
                    <a:gd name="connsiteX1" fmla="*/ 8814 w 10000"/>
                    <a:gd name="connsiteY1" fmla="*/ 6343 h 10000"/>
                    <a:gd name="connsiteX2" fmla="*/ 9021 w 10000"/>
                    <a:gd name="connsiteY2" fmla="*/ 6704 h 10000"/>
                    <a:gd name="connsiteX3" fmla="*/ 9141 w 10000"/>
                    <a:gd name="connsiteY3" fmla="*/ 6986 h 10000"/>
                    <a:gd name="connsiteX4" fmla="*/ 9304 w 10000"/>
                    <a:gd name="connsiteY4" fmla="*/ 7268 h 10000"/>
                    <a:gd name="connsiteX5" fmla="*/ 9713 w 10000"/>
                    <a:gd name="connsiteY5" fmla="*/ 8418 h 10000"/>
                    <a:gd name="connsiteX6" fmla="*/ 9838 w 10000"/>
                    <a:gd name="connsiteY6" fmla="*/ 8911 h 10000"/>
                    <a:gd name="connsiteX7" fmla="*/ 10000 w 10000"/>
                    <a:gd name="connsiteY7" fmla="*/ 9497 h 10000"/>
                    <a:gd name="connsiteX8" fmla="*/ 10000 w 10000"/>
                    <a:gd name="connsiteY8" fmla="*/ 9531 h 10000"/>
                    <a:gd name="connsiteX9" fmla="*/ 9917 w 10000"/>
                    <a:gd name="connsiteY9" fmla="*/ 9531 h 10000"/>
                    <a:gd name="connsiteX10" fmla="*/ 9631 w 10000"/>
                    <a:gd name="connsiteY10" fmla="*/ 9555 h 10000"/>
                    <a:gd name="connsiteX11" fmla="*/ 9224 w 10000"/>
                    <a:gd name="connsiteY11" fmla="*/ 9578 h 10000"/>
                    <a:gd name="connsiteX12" fmla="*/ 8693 w 10000"/>
                    <a:gd name="connsiteY12" fmla="*/ 9625 h 10000"/>
                    <a:gd name="connsiteX13" fmla="*/ 8082 w 10000"/>
                    <a:gd name="connsiteY13" fmla="*/ 9660 h 10000"/>
                    <a:gd name="connsiteX14" fmla="*/ 7345 w 10000"/>
                    <a:gd name="connsiteY14" fmla="*/ 9719 h 10000"/>
                    <a:gd name="connsiteX15" fmla="*/ 6612 w 10000"/>
                    <a:gd name="connsiteY15" fmla="*/ 9765 h 10000"/>
                    <a:gd name="connsiteX16" fmla="*/ 5836 w 10000"/>
                    <a:gd name="connsiteY16" fmla="*/ 9812 h 10000"/>
                    <a:gd name="connsiteX17" fmla="*/ 5063 w 10000"/>
                    <a:gd name="connsiteY17" fmla="*/ 9870 h 10000"/>
                    <a:gd name="connsiteX18" fmla="*/ 4326 w 10000"/>
                    <a:gd name="connsiteY18" fmla="*/ 9906 h 10000"/>
                    <a:gd name="connsiteX19" fmla="*/ 3632 w 10000"/>
                    <a:gd name="connsiteY19" fmla="*/ 9953 h 10000"/>
                    <a:gd name="connsiteX20" fmla="*/ 3019 w 10000"/>
                    <a:gd name="connsiteY20" fmla="*/ 9975 h 10000"/>
                    <a:gd name="connsiteX21" fmla="*/ 2491 w 10000"/>
                    <a:gd name="connsiteY21" fmla="*/ 9989 h 10000"/>
                    <a:gd name="connsiteX22" fmla="*/ 2122 w 10000"/>
                    <a:gd name="connsiteY22" fmla="*/ 10000 h 10000"/>
                    <a:gd name="connsiteX23" fmla="*/ 2080 w 10000"/>
                    <a:gd name="connsiteY23" fmla="*/ 9975 h 10000"/>
                    <a:gd name="connsiteX24" fmla="*/ 2040 w 10000"/>
                    <a:gd name="connsiteY24" fmla="*/ 9896 h 10000"/>
                    <a:gd name="connsiteX25" fmla="*/ 1838 w 10000"/>
                    <a:gd name="connsiteY25" fmla="*/ 9578 h 10000"/>
                    <a:gd name="connsiteX26" fmla="*/ 1714 w 10000"/>
                    <a:gd name="connsiteY26" fmla="*/ 9355 h 10000"/>
                    <a:gd name="connsiteX27" fmla="*/ 1549 w 10000"/>
                    <a:gd name="connsiteY27" fmla="*/ 9085 h 10000"/>
                    <a:gd name="connsiteX28" fmla="*/ 1387 w 10000"/>
                    <a:gd name="connsiteY28" fmla="*/ 8781 h 10000"/>
                    <a:gd name="connsiteX29" fmla="*/ 1224 w 10000"/>
                    <a:gd name="connsiteY29" fmla="*/ 8442 h 10000"/>
                    <a:gd name="connsiteX30" fmla="*/ 1059 w 10000"/>
                    <a:gd name="connsiteY30" fmla="*/ 8078 h 10000"/>
                    <a:gd name="connsiteX31" fmla="*/ 858 w 10000"/>
                    <a:gd name="connsiteY31" fmla="*/ 7679 h 10000"/>
                    <a:gd name="connsiteX32" fmla="*/ 694 w 10000"/>
                    <a:gd name="connsiteY32" fmla="*/ 7257 h 10000"/>
                    <a:gd name="connsiteX33" fmla="*/ 532 w 10000"/>
                    <a:gd name="connsiteY33" fmla="*/ 6812 h 10000"/>
                    <a:gd name="connsiteX34" fmla="*/ 407 w 10000"/>
                    <a:gd name="connsiteY34" fmla="*/ 6353 h 10000"/>
                    <a:gd name="connsiteX35" fmla="*/ 287 w 10000"/>
                    <a:gd name="connsiteY35" fmla="*/ 5873 h 10000"/>
                    <a:gd name="connsiteX36" fmla="*/ 121 w 10000"/>
                    <a:gd name="connsiteY36" fmla="*/ 5380 h 10000"/>
                    <a:gd name="connsiteX37" fmla="*/ 0 w 10000"/>
                    <a:gd name="connsiteY37" fmla="*/ 4384 h 10000"/>
                    <a:gd name="connsiteX38" fmla="*/ 0 w 10000"/>
                    <a:gd name="connsiteY38" fmla="*/ 3740 h 10000"/>
                    <a:gd name="connsiteX39" fmla="*/ 0 w 10000"/>
                    <a:gd name="connsiteY39" fmla="*/ 3166 h 10000"/>
                    <a:gd name="connsiteX40" fmla="*/ 0 w 10000"/>
                    <a:gd name="connsiteY40" fmla="*/ 2648 h 10000"/>
                    <a:gd name="connsiteX41" fmla="*/ 41 w 10000"/>
                    <a:gd name="connsiteY41" fmla="*/ 2181 h 10000"/>
                    <a:gd name="connsiteX42" fmla="*/ 81 w 10000"/>
                    <a:gd name="connsiteY42" fmla="*/ 1771 h 10000"/>
                    <a:gd name="connsiteX43" fmla="*/ 121 w 10000"/>
                    <a:gd name="connsiteY43" fmla="*/ 1407 h 10000"/>
                    <a:gd name="connsiteX44" fmla="*/ 204 w 10000"/>
                    <a:gd name="connsiteY44" fmla="*/ 1090 h 10000"/>
                    <a:gd name="connsiteX45" fmla="*/ 287 w 10000"/>
                    <a:gd name="connsiteY45" fmla="*/ 833 h 10000"/>
                    <a:gd name="connsiteX46" fmla="*/ 328 w 10000"/>
                    <a:gd name="connsiteY46" fmla="*/ 622 h 10000"/>
                    <a:gd name="connsiteX47" fmla="*/ 407 w 10000"/>
                    <a:gd name="connsiteY47" fmla="*/ 457 h 10000"/>
                    <a:gd name="connsiteX48" fmla="*/ 449 w 10000"/>
                    <a:gd name="connsiteY48" fmla="*/ 340 h 10000"/>
                    <a:gd name="connsiteX49" fmla="*/ 490 w 10000"/>
                    <a:gd name="connsiteY49" fmla="*/ 282 h 10000"/>
                    <a:gd name="connsiteX50" fmla="*/ 490 w 10000"/>
                    <a:gd name="connsiteY50" fmla="*/ 247 h 10000"/>
                    <a:gd name="connsiteX51" fmla="*/ 5836 w 10000"/>
                    <a:gd name="connsiteY51" fmla="*/ 0 h 10000"/>
                    <a:gd name="connsiteX52" fmla="*/ 5917 w 10000"/>
                    <a:gd name="connsiteY52" fmla="*/ 23 h 10000"/>
                    <a:gd name="connsiteX53" fmla="*/ 6081 w 10000"/>
                    <a:gd name="connsiteY53" fmla="*/ 58 h 10000"/>
                    <a:gd name="connsiteX54" fmla="*/ 6367 w 10000"/>
                    <a:gd name="connsiteY54" fmla="*/ 129 h 10000"/>
                    <a:gd name="connsiteX55" fmla="*/ 6734 w 10000"/>
                    <a:gd name="connsiteY55" fmla="*/ 224 h 10000"/>
                    <a:gd name="connsiteX0" fmla="*/ 6734 w 10000"/>
                    <a:gd name="connsiteY0" fmla="*/ 224 h 10000"/>
                    <a:gd name="connsiteX1" fmla="*/ 8814 w 10000"/>
                    <a:gd name="connsiteY1" fmla="*/ 6343 h 10000"/>
                    <a:gd name="connsiteX2" fmla="*/ 9021 w 10000"/>
                    <a:gd name="connsiteY2" fmla="*/ 6704 h 10000"/>
                    <a:gd name="connsiteX3" fmla="*/ 9141 w 10000"/>
                    <a:gd name="connsiteY3" fmla="*/ 6986 h 10000"/>
                    <a:gd name="connsiteX4" fmla="*/ 9304 w 10000"/>
                    <a:gd name="connsiteY4" fmla="*/ 7268 h 10000"/>
                    <a:gd name="connsiteX5" fmla="*/ 9713 w 10000"/>
                    <a:gd name="connsiteY5" fmla="*/ 8418 h 10000"/>
                    <a:gd name="connsiteX6" fmla="*/ 10000 w 10000"/>
                    <a:gd name="connsiteY6" fmla="*/ 9497 h 10000"/>
                    <a:gd name="connsiteX7" fmla="*/ 10000 w 10000"/>
                    <a:gd name="connsiteY7" fmla="*/ 9531 h 10000"/>
                    <a:gd name="connsiteX8" fmla="*/ 9917 w 10000"/>
                    <a:gd name="connsiteY8" fmla="*/ 9531 h 10000"/>
                    <a:gd name="connsiteX9" fmla="*/ 9631 w 10000"/>
                    <a:gd name="connsiteY9" fmla="*/ 9555 h 10000"/>
                    <a:gd name="connsiteX10" fmla="*/ 9224 w 10000"/>
                    <a:gd name="connsiteY10" fmla="*/ 9578 h 10000"/>
                    <a:gd name="connsiteX11" fmla="*/ 8693 w 10000"/>
                    <a:gd name="connsiteY11" fmla="*/ 9625 h 10000"/>
                    <a:gd name="connsiteX12" fmla="*/ 8082 w 10000"/>
                    <a:gd name="connsiteY12" fmla="*/ 9660 h 10000"/>
                    <a:gd name="connsiteX13" fmla="*/ 7345 w 10000"/>
                    <a:gd name="connsiteY13" fmla="*/ 9719 h 10000"/>
                    <a:gd name="connsiteX14" fmla="*/ 6612 w 10000"/>
                    <a:gd name="connsiteY14" fmla="*/ 9765 h 10000"/>
                    <a:gd name="connsiteX15" fmla="*/ 5836 w 10000"/>
                    <a:gd name="connsiteY15" fmla="*/ 9812 h 10000"/>
                    <a:gd name="connsiteX16" fmla="*/ 5063 w 10000"/>
                    <a:gd name="connsiteY16" fmla="*/ 9870 h 10000"/>
                    <a:gd name="connsiteX17" fmla="*/ 4326 w 10000"/>
                    <a:gd name="connsiteY17" fmla="*/ 9906 h 10000"/>
                    <a:gd name="connsiteX18" fmla="*/ 3632 w 10000"/>
                    <a:gd name="connsiteY18" fmla="*/ 9953 h 10000"/>
                    <a:gd name="connsiteX19" fmla="*/ 3019 w 10000"/>
                    <a:gd name="connsiteY19" fmla="*/ 9975 h 10000"/>
                    <a:gd name="connsiteX20" fmla="*/ 2491 w 10000"/>
                    <a:gd name="connsiteY20" fmla="*/ 9989 h 10000"/>
                    <a:gd name="connsiteX21" fmla="*/ 2122 w 10000"/>
                    <a:gd name="connsiteY21" fmla="*/ 10000 h 10000"/>
                    <a:gd name="connsiteX22" fmla="*/ 2080 w 10000"/>
                    <a:gd name="connsiteY22" fmla="*/ 9975 h 10000"/>
                    <a:gd name="connsiteX23" fmla="*/ 2040 w 10000"/>
                    <a:gd name="connsiteY23" fmla="*/ 9896 h 10000"/>
                    <a:gd name="connsiteX24" fmla="*/ 1838 w 10000"/>
                    <a:gd name="connsiteY24" fmla="*/ 9578 h 10000"/>
                    <a:gd name="connsiteX25" fmla="*/ 1714 w 10000"/>
                    <a:gd name="connsiteY25" fmla="*/ 9355 h 10000"/>
                    <a:gd name="connsiteX26" fmla="*/ 1549 w 10000"/>
                    <a:gd name="connsiteY26" fmla="*/ 9085 h 10000"/>
                    <a:gd name="connsiteX27" fmla="*/ 1387 w 10000"/>
                    <a:gd name="connsiteY27" fmla="*/ 8781 h 10000"/>
                    <a:gd name="connsiteX28" fmla="*/ 1224 w 10000"/>
                    <a:gd name="connsiteY28" fmla="*/ 8442 h 10000"/>
                    <a:gd name="connsiteX29" fmla="*/ 1059 w 10000"/>
                    <a:gd name="connsiteY29" fmla="*/ 8078 h 10000"/>
                    <a:gd name="connsiteX30" fmla="*/ 858 w 10000"/>
                    <a:gd name="connsiteY30" fmla="*/ 7679 h 10000"/>
                    <a:gd name="connsiteX31" fmla="*/ 694 w 10000"/>
                    <a:gd name="connsiteY31" fmla="*/ 7257 h 10000"/>
                    <a:gd name="connsiteX32" fmla="*/ 532 w 10000"/>
                    <a:gd name="connsiteY32" fmla="*/ 6812 h 10000"/>
                    <a:gd name="connsiteX33" fmla="*/ 407 w 10000"/>
                    <a:gd name="connsiteY33" fmla="*/ 6353 h 10000"/>
                    <a:gd name="connsiteX34" fmla="*/ 287 w 10000"/>
                    <a:gd name="connsiteY34" fmla="*/ 5873 h 10000"/>
                    <a:gd name="connsiteX35" fmla="*/ 121 w 10000"/>
                    <a:gd name="connsiteY35" fmla="*/ 5380 h 10000"/>
                    <a:gd name="connsiteX36" fmla="*/ 0 w 10000"/>
                    <a:gd name="connsiteY36" fmla="*/ 4384 h 10000"/>
                    <a:gd name="connsiteX37" fmla="*/ 0 w 10000"/>
                    <a:gd name="connsiteY37" fmla="*/ 3740 h 10000"/>
                    <a:gd name="connsiteX38" fmla="*/ 0 w 10000"/>
                    <a:gd name="connsiteY38" fmla="*/ 3166 h 10000"/>
                    <a:gd name="connsiteX39" fmla="*/ 0 w 10000"/>
                    <a:gd name="connsiteY39" fmla="*/ 2648 h 10000"/>
                    <a:gd name="connsiteX40" fmla="*/ 41 w 10000"/>
                    <a:gd name="connsiteY40" fmla="*/ 2181 h 10000"/>
                    <a:gd name="connsiteX41" fmla="*/ 81 w 10000"/>
                    <a:gd name="connsiteY41" fmla="*/ 1771 h 10000"/>
                    <a:gd name="connsiteX42" fmla="*/ 121 w 10000"/>
                    <a:gd name="connsiteY42" fmla="*/ 1407 h 10000"/>
                    <a:gd name="connsiteX43" fmla="*/ 204 w 10000"/>
                    <a:gd name="connsiteY43" fmla="*/ 1090 h 10000"/>
                    <a:gd name="connsiteX44" fmla="*/ 287 w 10000"/>
                    <a:gd name="connsiteY44" fmla="*/ 833 h 10000"/>
                    <a:gd name="connsiteX45" fmla="*/ 328 w 10000"/>
                    <a:gd name="connsiteY45" fmla="*/ 622 h 10000"/>
                    <a:gd name="connsiteX46" fmla="*/ 407 w 10000"/>
                    <a:gd name="connsiteY46" fmla="*/ 457 h 10000"/>
                    <a:gd name="connsiteX47" fmla="*/ 449 w 10000"/>
                    <a:gd name="connsiteY47" fmla="*/ 340 h 10000"/>
                    <a:gd name="connsiteX48" fmla="*/ 490 w 10000"/>
                    <a:gd name="connsiteY48" fmla="*/ 282 h 10000"/>
                    <a:gd name="connsiteX49" fmla="*/ 490 w 10000"/>
                    <a:gd name="connsiteY49" fmla="*/ 247 h 10000"/>
                    <a:gd name="connsiteX50" fmla="*/ 5836 w 10000"/>
                    <a:gd name="connsiteY50" fmla="*/ 0 h 10000"/>
                    <a:gd name="connsiteX51" fmla="*/ 5917 w 10000"/>
                    <a:gd name="connsiteY51" fmla="*/ 23 h 10000"/>
                    <a:gd name="connsiteX52" fmla="*/ 6081 w 10000"/>
                    <a:gd name="connsiteY52" fmla="*/ 58 h 10000"/>
                    <a:gd name="connsiteX53" fmla="*/ 6367 w 10000"/>
                    <a:gd name="connsiteY53" fmla="*/ 129 h 10000"/>
                    <a:gd name="connsiteX54" fmla="*/ 6734 w 10000"/>
                    <a:gd name="connsiteY54" fmla="*/ 224 h 10000"/>
                    <a:gd name="connsiteX0" fmla="*/ 6734 w 10000"/>
                    <a:gd name="connsiteY0" fmla="*/ 224 h 10000"/>
                    <a:gd name="connsiteX1" fmla="*/ 8814 w 10000"/>
                    <a:gd name="connsiteY1" fmla="*/ 6343 h 10000"/>
                    <a:gd name="connsiteX2" fmla="*/ 9021 w 10000"/>
                    <a:gd name="connsiteY2" fmla="*/ 6704 h 10000"/>
                    <a:gd name="connsiteX3" fmla="*/ 9141 w 10000"/>
                    <a:gd name="connsiteY3" fmla="*/ 6986 h 10000"/>
                    <a:gd name="connsiteX4" fmla="*/ 9304 w 10000"/>
                    <a:gd name="connsiteY4" fmla="*/ 7268 h 10000"/>
                    <a:gd name="connsiteX5" fmla="*/ 10000 w 10000"/>
                    <a:gd name="connsiteY5" fmla="*/ 9497 h 10000"/>
                    <a:gd name="connsiteX6" fmla="*/ 10000 w 10000"/>
                    <a:gd name="connsiteY6" fmla="*/ 9531 h 10000"/>
                    <a:gd name="connsiteX7" fmla="*/ 9917 w 10000"/>
                    <a:gd name="connsiteY7" fmla="*/ 9531 h 10000"/>
                    <a:gd name="connsiteX8" fmla="*/ 9631 w 10000"/>
                    <a:gd name="connsiteY8" fmla="*/ 9555 h 10000"/>
                    <a:gd name="connsiteX9" fmla="*/ 9224 w 10000"/>
                    <a:gd name="connsiteY9" fmla="*/ 9578 h 10000"/>
                    <a:gd name="connsiteX10" fmla="*/ 8693 w 10000"/>
                    <a:gd name="connsiteY10" fmla="*/ 9625 h 10000"/>
                    <a:gd name="connsiteX11" fmla="*/ 8082 w 10000"/>
                    <a:gd name="connsiteY11" fmla="*/ 9660 h 10000"/>
                    <a:gd name="connsiteX12" fmla="*/ 7345 w 10000"/>
                    <a:gd name="connsiteY12" fmla="*/ 9719 h 10000"/>
                    <a:gd name="connsiteX13" fmla="*/ 6612 w 10000"/>
                    <a:gd name="connsiteY13" fmla="*/ 9765 h 10000"/>
                    <a:gd name="connsiteX14" fmla="*/ 5836 w 10000"/>
                    <a:gd name="connsiteY14" fmla="*/ 9812 h 10000"/>
                    <a:gd name="connsiteX15" fmla="*/ 5063 w 10000"/>
                    <a:gd name="connsiteY15" fmla="*/ 9870 h 10000"/>
                    <a:gd name="connsiteX16" fmla="*/ 4326 w 10000"/>
                    <a:gd name="connsiteY16" fmla="*/ 9906 h 10000"/>
                    <a:gd name="connsiteX17" fmla="*/ 3632 w 10000"/>
                    <a:gd name="connsiteY17" fmla="*/ 9953 h 10000"/>
                    <a:gd name="connsiteX18" fmla="*/ 3019 w 10000"/>
                    <a:gd name="connsiteY18" fmla="*/ 9975 h 10000"/>
                    <a:gd name="connsiteX19" fmla="*/ 2491 w 10000"/>
                    <a:gd name="connsiteY19" fmla="*/ 9989 h 10000"/>
                    <a:gd name="connsiteX20" fmla="*/ 2122 w 10000"/>
                    <a:gd name="connsiteY20" fmla="*/ 10000 h 10000"/>
                    <a:gd name="connsiteX21" fmla="*/ 2080 w 10000"/>
                    <a:gd name="connsiteY21" fmla="*/ 9975 h 10000"/>
                    <a:gd name="connsiteX22" fmla="*/ 2040 w 10000"/>
                    <a:gd name="connsiteY22" fmla="*/ 9896 h 10000"/>
                    <a:gd name="connsiteX23" fmla="*/ 1838 w 10000"/>
                    <a:gd name="connsiteY23" fmla="*/ 9578 h 10000"/>
                    <a:gd name="connsiteX24" fmla="*/ 1714 w 10000"/>
                    <a:gd name="connsiteY24" fmla="*/ 9355 h 10000"/>
                    <a:gd name="connsiteX25" fmla="*/ 1549 w 10000"/>
                    <a:gd name="connsiteY25" fmla="*/ 9085 h 10000"/>
                    <a:gd name="connsiteX26" fmla="*/ 1387 w 10000"/>
                    <a:gd name="connsiteY26" fmla="*/ 8781 h 10000"/>
                    <a:gd name="connsiteX27" fmla="*/ 1224 w 10000"/>
                    <a:gd name="connsiteY27" fmla="*/ 8442 h 10000"/>
                    <a:gd name="connsiteX28" fmla="*/ 1059 w 10000"/>
                    <a:gd name="connsiteY28" fmla="*/ 8078 h 10000"/>
                    <a:gd name="connsiteX29" fmla="*/ 858 w 10000"/>
                    <a:gd name="connsiteY29" fmla="*/ 7679 h 10000"/>
                    <a:gd name="connsiteX30" fmla="*/ 694 w 10000"/>
                    <a:gd name="connsiteY30" fmla="*/ 7257 h 10000"/>
                    <a:gd name="connsiteX31" fmla="*/ 532 w 10000"/>
                    <a:gd name="connsiteY31" fmla="*/ 6812 h 10000"/>
                    <a:gd name="connsiteX32" fmla="*/ 407 w 10000"/>
                    <a:gd name="connsiteY32" fmla="*/ 6353 h 10000"/>
                    <a:gd name="connsiteX33" fmla="*/ 287 w 10000"/>
                    <a:gd name="connsiteY33" fmla="*/ 5873 h 10000"/>
                    <a:gd name="connsiteX34" fmla="*/ 121 w 10000"/>
                    <a:gd name="connsiteY34" fmla="*/ 5380 h 10000"/>
                    <a:gd name="connsiteX35" fmla="*/ 0 w 10000"/>
                    <a:gd name="connsiteY35" fmla="*/ 4384 h 10000"/>
                    <a:gd name="connsiteX36" fmla="*/ 0 w 10000"/>
                    <a:gd name="connsiteY36" fmla="*/ 3740 h 10000"/>
                    <a:gd name="connsiteX37" fmla="*/ 0 w 10000"/>
                    <a:gd name="connsiteY37" fmla="*/ 3166 h 10000"/>
                    <a:gd name="connsiteX38" fmla="*/ 0 w 10000"/>
                    <a:gd name="connsiteY38" fmla="*/ 2648 h 10000"/>
                    <a:gd name="connsiteX39" fmla="*/ 41 w 10000"/>
                    <a:gd name="connsiteY39" fmla="*/ 2181 h 10000"/>
                    <a:gd name="connsiteX40" fmla="*/ 81 w 10000"/>
                    <a:gd name="connsiteY40" fmla="*/ 1771 h 10000"/>
                    <a:gd name="connsiteX41" fmla="*/ 121 w 10000"/>
                    <a:gd name="connsiteY41" fmla="*/ 1407 h 10000"/>
                    <a:gd name="connsiteX42" fmla="*/ 204 w 10000"/>
                    <a:gd name="connsiteY42" fmla="*/ 1090 h 10000"/>
                    <a:gd name="connsiteX43" fmla="*/ 287 w 10000"/>
                    <a:gd name="connsiteY43" fmla="*/ 833 h 10000"/>
                    <a:gd name="connsiteX44" fmla="*/ 328 w 10000"/>
                    <a:gd name="connsiteY44" fmla="*/ 622 h 10000"/>
                    <a:gd name="connsiteX45" fmla="*/ 407 w 10000"/>
                    <a:gd name="connsiteY45" fmla="*/ 457 h 10000"/>
                    <a:gd name="connsiteX46" fmla="*/ 449 w 10000"/>
                    <a:gd name="connsiteY46" fmla="*/ 340 h 10000"/>
                    <a:gd name="connsiteX47" fmla="*/ 490 w 10000"/>
                    <a:gd name="connsiteY47" fmla="*/ 282 h 10000"/>
                    <a:gd name="connsiteX48" fmla="*/ 490 w 10000"/>
                    <a:gd name="connsiteY48" fmla="*/ 247 h 10000"/>
                    <a:gd name="connsiteX49" fmla="*/ 5836 w 10000"/>
                    <a:gd name="connsiteY49" fmla="*/ 0 h 10000"/>
                    <a:gd name="connsiteX50" fmla="*/ 5917 w 10000"/>
                    <a:gd name="connsiteY50" fmla="*/ 23 h 10000"/>
                    <a:gd name="connsiteX51" fmla="*/ 6081 w 10000"/>
                    <a:gd name="connsiteY51" fmla="*/ 58 h 10000"/>
                    <a:gd name="connsiteX52" fmla="*/ 6367 w 10000"/>
                    <a:gd name="connsiteY52" fmla="*/ 129 h 10000"/>
                    <a:gd name="connsiteX53" fmla="*/ 6734 w 10000"/>
                    <a:gd name="connsiteY53" fmla="*/ 224 h 10000"/>
                    <a:gd name="connsiteX0" fmla="*/ 6734 w 10000"/>
                    <a:gd name="connsiteY0" fmla="*/ 224 h 10000"/>
                    <a:gd name="connsiteX1" fmla="*/ 8814 w 10000"/>
                    <a:gd name="connsiteY1" fmla="*/ 6343 h 10000"/>
                    <a:gd name="connsiteX2" fmla="*/ 9021 w 10000"/>
                    <a:gd name="connsiteY2" fmla="*/ 6704 h 10000"/>
                    <a:gd name="connsiteX3" fmla="*/ 9141 w 10000"/>
                    <a:gd name="connsiteY3" fmla="*/ 6986 h 10000"/>
                    <a:gd name="connsiteX4" fmla="*/ 10000 w 10000"/>
                    <a:gd name="connsiteY4" fmla="*/ 9497 h 10000"/>
                    <a:gd name="connsiteX5" fmla="*/ 10000 w 10000"/>
                    <a:gd name="connsiteY5" fmla="*/ 9531 h 10000"/>
                    <a:gd name="connsiteX6" fmla="*/ 9917 w 10000"/>
                    <a:gd name="connsiteY6" fmla="*/ 9531 h 10000"/>
                    <a:gd name="connsiteX7" fmla="*/ 9631 w 10000"/>
                    <a:gd name="connsiteY7" fmla="*/ 9555 h 10000"/>
                    <a:gd name="connsiteX8" fmla="*/ 9224 w 10000"/>
                    <a:gd name="connsiteY8" fmla="*/ 9578 h 10000"/>
                    <a:gd name="connsiteX9" fmla="*/ 8693 w 10000"/>
                    <a:gd name="connsiteY9" fmla="*/ 9625 h 10000"/>
                    <a:gd name="connsiteX10" fmla="*/ 8082 w 10000"/>
                    <a:gd name="connsiteY10" fmla="*/ 9660 h 10000"/>
                    <a:gd name="connsiteX11" fmla="*/ 7345 w 10000"/>
                    <a:gd name="connsiteY11" fmla="*/ 9719 h 10000"/>
                    <a:gd name="connsiteX12" fmla="*/ 6612 w 10000"/>
                    <a:gd name="connsiteY12" fmla="*/ 9765 h 10000"/>
                    <a:gd name="connsiteX13" fmla="*/ 5836 w 10000"/>
                    <a:gd name="connsiteY13" fmla="*/ 9812 h 10000"/>
                    <a:gd name="connsiteX14" fmla="*/ 5063 w 10000"/>
                    <a:gd name="connsiteY14" fmla="*/ 9870 h 10000"/>
                    <a:gd name="connsiteX15" fmla="*/ 4326 w 10000"/>
                    <a:gd name="connsiteY15" fmla="*/ 9906 h 10000"/>
                    <a:gd name="connsiteX16" fmla="*/ 3632 w 10000"/>
                    <a:gd name="connsiteY16" fmla="*/ 9953 h 10000"/>
                    <a:gd name="connsiteX17" fmla="*/ 3019 w 10000"/>
                    <a:gd name="connsiteY17" fmla="*/ 9975 h 10000"/>
                    <a:gd name="connsiteX18" fmla="*/ 2491 w 10000"/>
                    <a:gd name="connsiteY18" fmla="*/ 9989 h 10000"/>
                    <a:gd name="connsiteX19" fmla="*/ 2122 w 10000"/>
                    <a:gd name="connsiteY19" fmla="*/ 10000 h 10000"/>
                    <a:gd name="connsiteX20" fmla="*/ 2080 w 10000"/>
                    <a:gd name="connsiteY20" fmla="*/ 9975 h 10000"/>
                    <a:gd name="connsiteX21" fmla="*/ 2040 w 10000"/>
                    <a:gd name="connsiteY21" fmla="*/ 9896 h 10000"/>
                    <a:gd name="connsiteX22" fmla="*/ 1838 w 10000"/>
                    <a:gd name="connsiteY22" fmla="*/ 9578 h 10000"/>
                    <a:gd name="connsiteX23" fmla="*/ 1714 w 10000"/>
                    <a:gd name="connsiteY23" fmla="*/ 9355 h 10000"/>
                    <a:gd name="connsiteX24" fmla="*/ 1549 w 10000"/>
                    <a:gd name="connsiteY24" fmla="*/ 9085 h 10000"/>
                    <a:gd name="connsiteX25" fmla="*/ 1387 w 10000"/>
                    <a:gd name="connsiteY25" fmla="*/ 8781 h 10000"/>
                    <a:gd name="connsiteX26" fmla="*/ 1224 w 10000"/>
                    <a:gd name="connsiteY26" fmla="*/ 8442 h 10000"/>
                    <a:gd name="connsiteX27" fmla="*/ 1059 w 10000"/>
                    <a:gd name="connsiteY27" fmla="*/ 8078 h 10000"/>
                    <a:gd name="connsiteX28" fmla="*/ 858 w 10000"/>
                    <a:gd name="connsiteY28" fmla="*/ 7679 h 10000"/>
                    <a:gd name="connsiteX29" fmla="*/ 694 w 10000"/>
                    <a:gd name="connsiteY29" fmla="*/ 7257 h 10000"/>
                    <a:gd name="connsiteX30" fmla="*/ 532 w 10000"/>
                    <a:gd name="connsiteY30" fmla="*/ 6812 h 10000"/>
                    <a:gd name="connsiteX31" fmla="*/ 407 w 10000"/>
                    <a:gd name="connsiteY31" fmla="*/ 6353 h 10000"/>
                    <a:gd name="connsiteX32" fmla="*/ 287 w 10000"/>
                    <a:gd name="connsiteY32" fmla="*/ 5873 h 10000"/>
                    <a:gd name="connsiteX33" fmla="*/ 121 w 10000"/>
                    <a:gd name="connsiteY33" fmla="*/ 5380 h 10000"/>
                    <a:gd name="connsiteX34" fmla="*/ 0 w 10000"/>
                    <a:gd name="connsiteY34" fmla="*/ 4384 h 10000"/>
                    <a:gd name="connsiteX35" fmla="*/ 0 w 10000"/>
                    <a:gd name="connsiteY35" fmla="*/ 3740 h 10000"/>
                    <a:gd name="connsiteX36" fmla="*/ 0 w 10000"/>
                    <a:gd name="connsiteY36" fmla="*/ 3166 h 10000"/>
                    <a:gd name="connsiteX37" fmla="*/ 0 w 10000"/>
                    <a:gd name="connsiteY37" fmla="*/ 2648 h 10000"/>
                    <a:gd name="connsiteX38" fmla="*/ 41 w 10000"/>
                    <a:gd name="connsiteY38" fmla="*/ 2181 h 10000"/>
                    <a:gd name="connsiteX39" fmla="*/ 81 w 10000"/>
                    <a:gd name="connsiteY39" fmla="*/ 1771 h 10000"/>
                    <a:gd name="connsiteX40" fmla="*/ 121 w 10000"/>
                    <a:gd name="connsiteY40" fmla="*/ 1407 h 10000"/>
                    <a:gd name="connsiteX41" fmla="*/ 204 w 10000"/>
                    <a:gd name="connsiteY41" fmla="*/ 1090 h 10000"/>
                    <a:gd name="connsiteX42" fmla="*/ 287 w 10000"/>
                    <a:gd name="connsiteY42" fmla="*/ 833 h 10000"/>
                    <a:gd name="connsiteX43" fmla="*/ 328 w 10000"/>
                    <a:gd name="connsiteY43" fmla="*/ 622 h 10000"/>
                    <a:gd name="connsiteX44" fmla="*/ 407 w 10000"/>
                    <a:gd name="connsiteY44" fmla="*/ 457 h 10000"/>
                    <a:gd name="connsiteX45" fmla="*/ 449 w 10000"/>
                    <a:gd name="connsiteY45" fmla="*/ 340 h 10000"/>
                    <a:gd name="connsiteX46" fmla="*/ 490 w 10000"/>
                    <a:gd name="connsiteY46" fmla="*/ 282 h 10000"/>
                    <a:gd name="connsiteX47" fmla="*/ 490 w 10000"/>
                    <a:gd name="connsiteY47" fmla="*/ 247 h 10000"/>
                    <a:gd name="connsiteX48" fmla="*/ 5836 w 10000"/>
                    <a:gd name="connsiteY48" fmla="*/ 0 h 10000"/>
                    <a:gd name="connsiteX49" fmla="*/ 5917 w 10000"/>
                    <a:gd name="connsiteY49" fmla="*/ 23 h 10000"/>
                    <a:gd name="connsiteX50" fmla="*/ 6081 w 10000"/>
                    <a:gd name="connsiteY50" fmla="*/ 58 h 10000"/>
                    <a:gd name="connsiteX51" fmla="*/ 6367 w 10000"/>
                    <a:gd name="connsiteY51" fmla="*/ 129 h 10000"/>
                    <a:gd name="connsiteX52" fmla="*/ 6734 w 10000"/>
                    <a:gd name="connsiteY52" fmla="*/ 224 h 10000"/>
                    <a:gd name="connsiteX0" fmla="*/ 6734 w 10000"/>
                    <a:gd name="connsiteY0" fmla="*/ 224 h 10000"/>
                    <a:gd name="connsiteX1" fmla="*/ 8814 w 10000"/>
                    <a:gd name="connsiteY1" fmla="*/ 6343 h 10000"/>
                    <a:gd name="connsiteX2" fmla="*/ 9021 w 10000"/>
                    <a:gd name="connsiteY2" fmla="*/ 6704 h 10000"/>
                    <a:gd name="connsiteX3" fmla="*/ 10000 w 10000"/>
                    <a:gd name="connsiteY3" fmla="*/ 9497 h 10000"/>
                    <a:gd name="connsiteX4" fmla="*/ 10000 w 10000"/>
                    <a:gd name="connsiteY4" fmla="*/ 9531 h 10000"/>
                    <a:gd name="connsiteX5" fmla="*/ 9917 w 10000"/>
                    <a:gd name="connsiteY5" fmla="*/ 9531 h 10000"/>
                    <a:gd name="connsiteX6" fmla="*/ 9631 w 10000"/>
                    <a:gd name="connsiteY6" fmla="*/ 9555 h 10000"/>
                    <a:gd name="connsiteX7" fmla="*/ 9224 w 10000"/>
                    <a:gd name="connsiteY7" fmla="*/ 9578 h 10000"/>
                    <a:gd name="connsiteX8" fmla="*/ 8693 w 10000"/>
                    <a:gd name="connsiteY8" fmla="*/ 9625 h 10000"/>
                    <a:gd name="connsiteX9" fmla="*/ 8082 w 10000"/>
                    <a:gd name="connsiteY9" fmla="*/ 9660 h 10000"/>
                    <a:gd name="connsiteX10" fmla="*/ 7345 w 10000"/>
                    <a:gd name="connsiteY10" fmla="*/ 9719 h 10000"/>
                    <a:gd name="connsiteX11" fmla="*/ 6612 w 10000"/>
                    <a:gd name="connsiteY11" fmla="*/ 9765 h 10000"/>
                    <a:gd name="connsiteX12" fmla="*/ 5836 w 10000"/>
                    <a:gd name="connsiteY12" fmla="*/ 9812 h 10000"/>
                    <a:gd name="connsiteX13" fmla="*/ 5063 w 10000"/>
                    <a:gd name="connsiteY13" fmla="*/ 9870 h 10000"/>
                    <a:gd name="connsiteX14" fmla="*/ 4326 w 10000"/>
                    <a:gd name="connsiteY14" fmla="*/ 9906 h 10000"/>
                    <a:gd name="connsiteX15" fmla="*/ 3632 w 10000"/>
                    <a:gd name="connsiteY15" fmla="*/ 9953 h 10000"/>
                    <a:gd name="connsiteX16" fmla="*/ 3019 w 10000"/>
                    <a:gd name="connsiteY16" fmla="*/ 9975 h 10000"/>
                    <a:gd name="connsiteX17" fmla="*/ 2491 w 10000"/>
                    <a:gd name="connsiteY17" fmla="*/ 9989 h 10000"/>
                    <a:gd name="connsiteX18" fmla="*/ 2122 w 10000"/>
                    <a:gd name="connsiteY18" fmla="*/ 10000 h 10000"/>
                    <a:gd name="connsiteX19" fmla="*/ 2080 w 10000"/>
                    <a:gd name="connsiteY19" fmla="*/ 9975 h 10000"/>
                    <a:gd name="connsiteX20" fmla="*/ 2040 w 10000"/>
                    <a:gd name="connsiteY20" fmla="*/ 9896 h 10000"/>
                    <a:gd name="connsiteX21" fmla="*/ 1838 w 10000"/>
                    <a:gd name="connsiteY21" fmla="*/ 9578 h 10000"/>
                    <a:gd name="connsiteX22" fmla="*/ 1714 w 10000"/>
                    <a:gd name="connsiteY22" fmla="*/ 9355 h 10000"/>
                    <a:gd name="connsiteX23" fmla="*/ 1549 w 10000"/>
                    <a:gd name="connsiteY23" fmla="*/ 9085 h 10000"/>
                    <a:gd name="connsiteX24" fmla="*/ 1387 w 10000"/>
                    <a:gd name="connsiteY24" fmla="*/ 8781 h 10000"/>
                    <a:gd name="connsiteX25" fmla="*/ 1224 w 10000"/>
                    <a:gd name="connsiteY25" fmla="*/ 8442 h 10000"/>
                    <a:gd name="connsiteX26" fmla="*/ 1059 w 10000"/>
                    <a:gd name="connsiteY26" fmla="*/ 8078 h 10000"/>
                    <a:gd name="connsiteX27" fmla="*/ 858 w 10000"/>
                    <a:gd name="connsiteY27" fmla="*/ 7679 h 10000"/>
                    <a:gd name="connsiteX28" fmla="*/ 694 w 10000"/>
                    <a:gd name="connsiteY28" fmla="*/ 7257 h 10000"/>
                    <a:gd name="connsiteX29" fmla="*/ 532 w 10000"/>
                    <a:gd name="connsiteY29" fmla="*/ 6812 h 10000"/>
                    <a:gd name="connsiteX30" fmla="*/ 407 w 10000"/>
                    <a:gd name="connsiteY30" fmla="*/ 6353 h 10000"/>
                    <a:gd name="connsiteX31" fmla="*/ 287 w 10000"/>
                    <a:gd name="connsiteY31" fmla="*/ 5873 h 10000"/>
                    <a:gd name="connsiteX32" fmla="*/ 121 w 10000"/>
                    <a:gd name="connsiteY32" fmla="*/ 5380 h 10000"/>
                    <a:gd name="connsiteX33" fmla="*/ 0 w 10000"/>
                    <a:gd name="connsiteY33" fmla="*/ 4384 h 10000"/>
                    <a:gd name="connsiteX34" fmla="*/ 0 w 10000"/>
                    <a:gd name="connsiteY34" fmla="*/ 3740 h 10000"/>
                    <a:gd name="connsiteX35" fmla="*/ 0 w 10000"/>
                    <a:gd name="connsiteY35" fmla="*/ 3166 h 10000"/>
                    <a:gd name="connsiteX36" fmla="*/ 0 w 10000"/>
                    <a:gd name="connsiteY36" fmla="*/ 2648 h 10000"/>
                    <a:gd name="connsiteX37" fmla="*/ 41 w 10000"/>
                    <a:gd name="connsiteY37" fmla="*/ 2181 h 10000"/>
                    <a:gd name="connsiteX38" fmla="*/ 81 w 10000"/>
                    <a:gd name="connsiteY38" fmla="*/ 1771 h 10000"/>
                    <a:gd name="connsiteX39" fmla="*/ 121 w 10000"/>
                    <a:gd name="connsiteY39" fmla="*/ 1407 h 10000"/>
                    <a:gd name="connsiteX40" fmla="*/ 204 w 10000"/>
                    <a:gd name="connsiteY40" fmla="*/ 1090 h 10000"/>
                    <a:gd name="connsiteX41" fmla="*/ 287 w 10000"/>
                    <a:gd name="connsiteY41" fmla="*/ 833 h 10000"/>
                    <a:gd name="connsiteX42" fmla="*/ 328 w 10000"/>
                    <a:gd name="connsiteY42" fmla="*/ 622 h 10000"/>
                    <a:gd name="connsiteX43" fmla="*/ 407 w 10000"/>
                    <a:gd name="connsiteY43" fmla="*/ 457 h 10000"/>
                    <a:gd name="connsiteX44" fmla="*/ 449 w 10000"/>
                    <a:gd name="connsiteY44" fmla="*/ 340 h 10000"/>
                    <a:gd name="connsiteX45" fmla="*/ 490 w 10000"/>
                    <a:gd name="connsiteY45" fmla="*/ 282 h 10000"/>
                    <a:gd name="connsiteX46" fmla="*/ 490 w 10000"/>
                    <a:gd name="connsiteY46" fmla="*/ 247 h 10000"/>
                    <a:gd name="connsiteX47" fmla="*/ 5836 w 10000"/>
                    <a:gd name="connsiteY47" fmla="*/ 0 h 10000"/>
                    <a:gd name="connsiteX48" fmla="*/ 5917 w 10000"/>
                    <a:gd name="connsiteY48" fmla="*/ 23 h 10000"/>
                    <a:gd name="connsiteX49" fmla="*/ 6081 w 10000"/>
                    <a:gd name="connsiteY49" fmla="*/ 58 h 10000"/>
                    <a:gd name="connsiteX50" fmla="*/ 6367 w 10000"/>
                    <a:gd name="connsiteY50" fmla="*/ 129 h 10000"/>
                    <a:gd name="connsiteX51" fmla="*/ 6734 w 10000"/>
                    <a:gd name="connsiteY51" fmla="*/ 224 h 10000"/>
                    <a:gd name="connsiteX0" fmla="*/ 6734 w 10000"/>
                    <a:gd name="connsiteY0" fmla="*/ 224 h 10000"/>
                    <a:gd name="connsiteX1" fmla="*/ 8814 w 10000"/>
                    <a:gd name="connsiteY1" fmla="*/ 6343 h 10000"/>
                    <a:gd name="connsiteX2" fmla="*/ 10000 w 10000"/>
                    <a:gd name="connsiteY2" fmla="*/ 9497 h 10000"/>
                    <a:gd name="connsiteX3" fmla="*/ 10000 w 10000"/>
                    <a:gd name="connsiteY3" fmla="*/ 9531 h 10000"/>
                    <a:gd name="connsiteX4" fmla="*/ 9917 w 10000"/>
                    <a:gd name="connsiteY4" fmla="*/ 9531 h 10000"/>
                    <a:gd name="connsiteX5" fmla="*/ 9631 w 10000"/>
                    <a:gd name="connsiteY5" fmla="*/ 9555 h 10000"/>
                    <a:gd name="connsiteX6" fmla="*/ 9224 w 10000"/>
                    <a:gd name="connsiteY6" fmla="*/ 9578 h 10000"/>
                    <a:gd name="connsiteX7" fmla="*/ 8693 w 10000"/>
                    <a:gd name="connsiteY7" fmla="*/ 9625 h 10000"/>
                    <a:gd name="connsiteX8" fmla="*/ 8082 w 10000"/>
                    <a:gd name="connsiteY8" fmla="*/ 9660 h 10000"/>
                    <a:gd name="connsiteX9" fmla="*/ 7345 w 10000"/>
                    <a:gd name="connsiteY9" fmla="*/ 9719 h 10000"/>
                    <a:gd name="connsiteX10" fmla="*/ 6612 w 10000"/>
                    <a:gd name="connsiteY10" fmla="*/ 9765 h 10000"/>
                    <a:gd name="connsiteX11" fmla="*/ 5836 w 10000"/>
                    <a:gd name="connsiteY11" fmla="*/ 9812 h 10000"/>
                    <a:gd name="connsiteX12" fmla="*/ 5063 w 10000"/>
                    <a:gd name="connsiteY12" fmla="*/ 9870 h 10000"/>
                    <a:gd name="connsiteX13" fmla="*/ 4326 w 10000"/>
                    <a:gd name="connsiteY13" fmla="*/ 9906 h 10000"/>
                    <a:gd name="connsiteX14" fmla="*/ 3632 w 10000"/>
                    <a:gd name="connsiteY14" fmla="*/ 9953 h 10000"/>
                    <a:gd name="connsiteX15" fmla="*/ 3019 w 10000"/>
                    <a:gd name="connsiteY15" fmla="*/ 9975 h 10000"/>
                    <a:gd name="connsiteX16" fmla="*/ 2491 w 10000"/>
                    <a:gd name="connsiteY16" fmla="*/ 9989 h 10000"/>
                    <a:gd name="connsiteX17" fmla="*/ 2122 w 10000"/>
                    <a:gd name="connsiteY17" fmla="*/ 10000 h 10000"/>
                    <a:gd name="connsiteX18" fmla="*/ 2080 w 10000"/>
                    <a:gd name="connsiteY18" fmla="*/ 9975 h 10000"/>
                    <a:gd name="connsiteX19" fmla="*/ 2040 w 10000"/>
                    <a:gd name="connsiteY19" fmla="*/ 9896 h 10000"/>
                    <a:gd name="connsiteX20" fmla="*/ 1838 w 10000"/>
                    <a:gd name="connsiteY20" fmla="*/ 9578 h 10000"/>
                    <a:gd name="connsiteX21" fmla="*/ 1714 w 10000"/>
                    <a:gd name="connsiteY21" fmla="*/ 9355 h 10000"/>
                    <a:gd name="connsiteX22" fmla="*/ 1549 w 10000"/>
                    <a:gd name="connsiteY22" fmla="*/ 9085 h 10000"/>
                    <a:gd name="connsiteX23" fmla="*/ 1387 w 10000"/>
                    <a:gd name="connsiteY23" fmla="*/ 8781 h 10000"/>
                    <a:gd name="connsiteX24" fmla="*/ 1224 w 10000"/>
                    <a:gd name="connsiteY24" fmla="*/ 8442 h 10000"/>
                    <a:gd name="connsiteX25" fmla="*/ 1059 w 10000"/>
                    <a:gd name="connsiteY25" fmla="*/ 8078 h 10000"/>
                    <a:gd name="connsiteX26" fmla="*/ 858 w 10000"/>
                    <a:gd name="connsiteY26" fmla="*/ 7679 h 10000"/>
                    <a:gd name="connsiteX27" fmla="*/ 694 w 10000"/>
                    <a:gd name="connsiteY27" fmla="*/ 7257 h 10000"/>
                    <a:gd name="connsiteX28" fmla="*/ 532 w 10000"/>
                    <a:gd name="connsiteY28" fmla="*/ 6812 h 10000"/>
                    <a:gd name="connsiteX29" fmla="*/ 407 w 10000"/>
                    <a:gd name="connsiteY29" fmla="*/ 6353 h 10000"/>
                    <a:gd name="connsiteX30" fmla="*/ 287 w 10000"/>
                    <a:gd name="connsiteY30" fmla="*/ 5873 h 10000"/>
                    <a:gd name="connsiteX31" fmla="*/ 121 w 10000"/>
                    <a:gd name="connsiteY31" fmla="*/ 5380 h 10000"/>
                    <a:gd name="connsiteX32" fmla="*/ 0 w 10000"/>
                    <a:gd name="connsiteY32" fmla="*/ 4384 h 10000"/>
                    <a:gd name="connsiteX33" fmla="*/ 0 w 10000"/>
                    <a:gd name="connsiteY33" fmla="*/ 3740 h 10000"/>
                    <a:gd name="connsiteX34" fmla="*/ 0 w 10000"/>
                    <a:gd name="connsiteY34" fmla="*/ 3166 h 10000"/>
                    <a:gd name="connsiteX35" fmla="*/ 0 w 10000"/>
                    <a:gd name="connsiteY35" fmla="*/ 2648 h 10000"/>
                    <a:gd name="connsiteX36" fmla="*/ 41 w 10000"/>
                    <a:gd name="connsiteY36" fmla="*/ 2181 h 10000"/>
                    <a:gd name="connsiteX37" fmla="*/ 81 w 10000"/>
                    <a:gd name="connsiteY37" fmla="*/ 1771 h 10000"/>
                    <a:gd name="connsiteX38" fmla="*/ 121 w 10000"/>
                    <a:gd name="connsiteY38" fmla="*/ 1407 h 10000"/>
                    <a:gd name="connsiteX39" fmla="*/ 204 w 10000"/>
                    <a:gd name="connsiteY39" fmla="*/ 1090 h 10000"/>
                    <a:gd name="connsiteX40" fmla="*/ 287 w 10000"/>
                    <a:gd name="connsiteY40" fmla="*/ 833 h 10000"/>
                    <a:gd name="connsiteX41" fmla="*/ 328 w 10000"/>
                    <a:gd name="connsiteY41" fmla="*/ 622 h 10000"/>
                    <a:gd name="connsiteX42" fmla="*/ 407 w 10000"/>
                    <a:gd name="connsiteY42" fmla="*/ 457 h 10000"/>
                    <a:gd name="connsiteX43" fmla="*/ 449 w 10000"/>
                    <a:gd name="connsiteY43" fmla="*/ 340 h 10000"/>
                    <a:gd name="connsiteX44" fmla="*/ 490 w 10000"/>
                    <a:gd name="connsiteY44" fmla="*/ 282 h 10000"/>
                    <a:gd name="connsiteX45" fmla="*/ 490 w 10000"/>
                    <a:gd name="connsiteY45" fmla="*/ 247 h 10000"/>
                    <a:gd name="connsiteX46" fmla="*/ 5836 w 10000"/>
                    <a:gd name="connsiteY46" fmla="*/ 0 h 10000"/>
                    <a:gd name="connsiteX47" fmla="*/ 5917 w 10000"/>
                    <a:gd name="connsiteY47" fmla="*/ 23 h 10000"/>
                    <a:gd name="connsiteX48" fmla="*/ 6081 w 10000"/>
                    <a:gd name="connsiteY48" fmla="*/ 58 h 10000"/>
                    <a:gd name="connsiteX49" fmla="*/ 6367 w 10000"/>
                    <a:gd name="connsiteY49" fmla="*/ 129 h 10000"/>
                    <a:gd name="connsiteX50" fmla="*/ 6734 w 10000"/>
                    <a:gd name="connsiteY50" fmla="*/ 224 h 10000"/>
                    <a:gd name="connsiteX0" fmla="*/ 6734 w 10000"/>
                    <a:gd name="connsiteY0" fmla="*/ 224 h 10000"/>
                    <a:gd name="connsiteX1" fmla="*/ 10000 w 10000"/>
                    <a:gd name="connsiteY1" fmla="*/ 9497 h 10000"/>
                    <a:gd name="connsiteX2" fmla="*/ 10000 w 10000"/>
                    <a:gd name="connsiteY2" fmla="*/ 9531 h 10000"/>
                    <a:gd name="connsiteX3" fmla="*/ 9917 w 10000"/>
                    <a:gd name="connsiteY3" fmla="*/ 9531 h 10000"/>
                    <a:gd name="connsiteX4" fmla="*/ 9631 w 10000"/>
                    <a:gd name="connsiteY4" fmla="*/ 9555 h 10000"/>
                    <a:gd name="connsiteX5" fmla="*/ 9224 w 10000"/>
                    <a:gd name="connsiteY5" fmla="*/ 9578 h 10000"/>
                    <a:gd name="connsiteX6" fmla="*/ 8693 w 10000"/>
                    <a:gd name="connsiteY6" fmla="*/ 9625 h 10000"/>
                    <a:gd name="connsiteX7" fmla="*/ 8082 w 10000"/>
                    <a:gd name="connsiteY7" fmla="*/ 9660 h 10000"/>
                    <a:gd name="connsiteX8" fmla="*/ 7345 w 10000"/>
                    <a:gd name="connsiteY8" fmla="*/ 9719 h 10000"/>
                    <a:gd name="connsiteX9" fmla="*/ 6612 w 10000"/>
                    <a:gd name="connsiteY9" fmla="*/ 9765 h 10000"/>
                    <a:gd name="connsiteX10" fmla="*/ 5836 w 10000"/>
                    <a:gd name="connsiteY10" fmla="*/ 9812 h 10000"/>
                    <a:gd name="connsiteX11" fmla="*/ 5063 w 10000"/>
                    <a:gd name="connsiteY11" fmla="*/ 9870 h 10000"/>
                    <a:gd name="connsiteX12" fmla="*/ 4326 w 10000"/>
                    <a:gd name="connsiteY12" fmla="*/ 9906 h 10000"/>
                    <a:gd name="connsiteX13" fmla="*/ 3632 w 10000"/>
                    <a:gd name="connsiteY13" fmla="*/ 9953 h 10000"/>
                    <a:gd name="connsiteX14" fmla="*/ 3019 w 10000"/>
                    <a:gd name="connsiteY14" fmla="*/ 9975 h 10000"/>
                    <a:gd name="connsiteX15" fmla="*/ 2491 w 10000"/>
                    <a:gd name="connsiteY15" fmla="*/ 9989 h 10000"/>
                    <a:gd name="connsiteX16" fmla="*/ 2122 w 10000"/>
                    <a:gd name="connsiteY16" fmla="*/ 10000 h 10000"/>
                    <a:gd name="connsiteX17" fmla="*/ 2080 w 10000"/>
                    <a:gd name="connsiteY17" fmla="*/ 9975 h 10000"/>
                    <a:gd name="connsiteX18" fmla="*/ 2040 w 10000"/>
                    <a:gd name="connsiteY18" fmla="*/ 9896 h 10000"/>
                    <a:gd name="connsiteX19" fmla="*/ 1838 w 10000"/>
                    <a:gd name="connsiteY19" fmla="*/ 9578 h 10000"/>
                    <a:gd name="connsiteX20" fmla="*/ 1714 w 10000"/>
                    <a:gd name="connsiteY20" fmla="*/ 9355 h 10000"/>
                    <a:gd name="connsiteX21" fmla="*/ 1549 w 10000"/>
                    <a:gd name="connsiteY21" fmla="*/ 9085 h 10000"/>
                    <a:gd name="connsiteX22" fmla="*/ 1387 w 10000"/>
                    <a:gd name="connsiteY22" fmla="*/ 8781 h 10000"/>
                    <a:gd name="connsiteX23" fmla="*/ 1224 w 10000"/>
                    <a:gd name="connsiteY23" fmla="*/ 8442 h 10000"/>
                    <a:gd name="connsiteX24" fmla="*/ 1059 w 10000"/>
                    <a:gd name="connsiteY24" fmla="*/ 8078 h 10000"/>
                    <a:gd name="connsiteX25" fmla="*/ 858 w 10000"/>
                    <a:gd name="connsiteY25" fmla="*/ 7679 h 10000"/>
                    <a:gd name="connsiteX26" fmla="*/ 694 w 10000"/>
                    <a:gd name="connsiteY26" fmla="*/ 7257 h 10000"/>
                    <a:gd name="connsiteX27" fmla="*/ 532 w 10000"/>
                    <a:gd name="connsiteY27" fmla="*/ 6812 h 10000"/>
                    <a:gd name="connsiteX28" fmla="*/ 407 w 10000"/>
                    <a:gd name="connsiteY28" fmla="*/ 6353 h 10000"/>
                    <a:gd name="connsiteX29" fmla="*/ 287 w 10000"/>
                    <a:gd name="connsiteY29" fmla="*/ 5873 h 10000"/>
                    <a:gd name="connsiteX30" fmla="*/ 121 w 10000"/>
                    <a:gd name="connsiteY30" fmla="*/ 5380 h 10000"/>
                    <a:gd name="connsiteX31" fmla="*/ 0 w 10000"/>
                    <a:gd name="connsiteY31" fmla="*/ 4384 h 10000"/>
                    <a:gd name="connsiteX32" fmla="*/ 0 w 10000"/>
                    <a:gd name="connsiteY32" fmla="*/ 3740 h 10000"/>
                    <a:gd name="connsiteX33" fmla="*/ 0 w 10000"/>
                    <a:gd name="connsiteY33" fmla="*/ 3166 h 10000"/>
                    <a:gd name="connsiteX34" fmla="*/ 0 w 10000"/>
                    <a:gd name="connsiteY34" fmla="*/ 2648 h 10000"/>
                    <a:gd name="connsiteX35" fmla="*/ 41 w 10000"/>
                    <a:gd name="connsiteY35" fmla="*/ 2181 h 10000"/>
                    <a:gd name="connsiteX36" fmla="*/ 81 w 10000"/>
                    <a:gd name="connsiteY36" fmla="*/ 1771 h 10000"/>
                    <a:gd name="connsiteX37" fmla="*/ 121 w 10000"/>
                    <a:gd name="connsiteY37" fmla="*/ 1407 h 10000"/>
                    <a:gd name="connsiteX38" fmla="*/ 204 w 10000"/>
                    <a:gd name="connsiteY38" fmla="*/ 1090 h 10000"/>
                    <a:gd name="connsiteX39" fmla="*/ 287 w 10000"/>
                    <a:gd name="connsiteY39" fmla="*/ 833 h 10000"/>
                    <a:gd name="connsiteX40" fmla="*/ 328 w 10000"/>
                    <a:gd name="connsiteY40" fmla="*/ 622 h 10000"/>
                    <a:gd name="connsiteX41" fmla="*/ 407 w 10000"/>
                    <a:gd name="connsiteY41" fmla="*/ 457 h 10000"/>
                    <a:gd name="connsiteX42" fmla="*/ 449 w 10000"/>
                    <a:gd name="connsiteY42" fmla="*/ 340 h 10000"/>
                    <a:gd name="connsiteX43" fmla="*/ 490 w 10000"/>
                    <a:gd name="connsiteY43" fmla="*/ 282 h 10000"/>
                    <a:gd name="connsiteX44" fmla="*/ 490 w 10000"/>
                    <a:gd name="connsiteY44" fmla="*/ 247 h 10000"/>
                    <a:gd name="connsiteX45" fmla="*/ 5836 w 10000"/>
                    <a:gd name="connsiteY45" fmla="*/ 0 h 10000"/>
                    <a:gd name="connsiteX46" fmla="*/ 5917 w 10000"/>
                    <a:gd name="connsiteY46" fmla="*/ 23 h 10000"/>
                    <a:gd name="connsiteX47" fmla="*/ 6081 w 10000"/>
                    <a:gd name="connsiteY47" fmla="*/ 58 h 10000"/>
                    <a:gd name="connsiteX48" fmla="*/ 6367 w 10000"/>
                    <a:gd name="connsiteY48" fmla="*/ 129 h 10000"/>
                    <a:gd name="connsiteX49" fmla="*/ 6734 w 10000"/>
                    <a:gd name="connsiteY49" fmla="*/ 224 h 10000"/>
                    <a:gd name="connsiteX0" fmla="*/ 6734 w 10000"/>
                    <a:gd name="connsiteY0" fmla="*/ 224 h 10000"/>
                    <a:gd name="connsiteX1" fmla="*/ 7653 w 10000"/>
                    <a:gd name="connsiteY1" fmla="*/ 2875 h 10000"/>
                    <a:gd name="connsiteX2" fmla="*/ 10000 w 10000"/>
                    <a:gd name="connsiteY2" fmla="*/ 9497 h 10000"/>
                    <a:gd name="connsiteX3" fmla="*/ 10000 w 10000"/>
                    <a:gd name="connsiteY3" fmla="*/ 9531 h 10000"/>
                    <a:gd name="connsiteX4" fmla="*/ 9917 w 10000"/>
                    <a:gd name="connsiteY4" fmla="*/ 9531 h 10000"/>
                    <a:gd name="connsiteX5" fmla="*/ 9631 w 10000"/>
                    <a:gd name="connsiteY5" fmla="*/ 9555 h 10000"/>
                    <a:gd name="connsiteX6" fmla="*/ 9224 w 10000"/>
                    <a:gd name="connsiteY6" fmla="*/ 9578 h 10000"/>
                    <a:gd name="connsiteX7" fmla="*/ 8693 w 10000"/>
                    <a:gd name="connsiteY7" fmla="*/ 9625 h 10000"/>
                    <a:gd name="connsiteX8" fmla="*/ 8082 w 10000"/>
                    <a:gd name="connsiteY8" fmla="*/ 9660 h 10000"/>
                    <a:gd name="connsiteX9" fmla="*/ 7345 w 10000"/>
                    <a:gd name="connsiteY9" fmla="*/ 9719 h 10000"/>
                    <a:gd name="connsiteX10" fmla="*/ 6612 w 10000"/>
                    <a:gd name="connsiteY10" fmla="*/ 9765 h 10000"/>
                    <a:gd name="connsiteX11" fmla="*/ 5836 w 10000"/>
                    <a:gd name="connsiteY11" fmla="*/ 9812 h 10000"/>
                    <a:gd name="connsiteX12" fmla="*/ 5063 w 10000"/>
                    <a:gd name="connsiteY12" fmla="*/ 9870 h 10000"/>
                    <a:gd name="connsiteX13" fmla="*/ 4326 w 10000"/>
                    <a:gd name="connsiteY13" fmla="*/ 9906 h 10000"/>
                    <a:gd name="connsiteX14" fmla="*/ 3632 w 10000"/>
                    <a:gd name="connsiteY14" fmla="*/ 9953 h 10000"/>
                    <a:gd name="connsiteX15" fmla="*/ 3019 w 10000"/>
                    <a:gd name="connsiteY15" fmla="*/ 9975 h 10000"/>
                    <a:gd name="connsiteX16" fmla="*/ 2491 w 10000"/>
                    <a:gd name="connsiteY16" fmla="*/ 9989 h 10000"/>
                    <a:gd name="connsiteX17" fmla="*/ 2122 w 10000"/>
                    <a:gd name="connsiteY17" fmla="*/ 10000 h 10000"/>
                    <a:gd name="connsiteX18" fmla="*/ 2080 w 10000"/>
                    <a:gd name="connsiteY18" fmla="*/ 9975 h 10000"/>
                    <a:gd name="connsiteX19" fmla="*/ 2040 w 10000"/>
                    <a:gd name="connsiteY19" fmla="*/ 9896 h 10000"/>
                    <a:gd name="connsiteX20" fmla="*/ 1838 w 10000"/>
                    <a:gd name="connsiteY20" fmla="*/ 9578 h 10000"/>
                    <a:gd name="connsiteX21" fmla="*/ 1714 w 10000"/>
                    <a:gd name="connsiteY21" fmla="*/ 9355 h 10000"/>
                    <a:gd name="connsiteX22" fmla="*/ 1549 w 10000"/>
                    <a:gd name="connsiteY22" fmla="*/ 9085 h 10000"/>
                    <a:gd name="connsiteX23" fmla="*/ 1387 w 10000"/>
                    <a:gd name="connsiteY23" fmla="*/ 8781 h 10000"/>
                    <a:gd name="connsiteX24" fmla="*/ 1224 w 10000"/>
                    <a:gd name="connsiteY24" fmla="*/ 8442 h 10000"/>
                    <a:gd name="connsiteX25" fmla="*/ 1059 w 10000"/>
                    <a:gd name="connsiteY25" fmla="*/ 8078 h 10000"/>
                    <a:gd name="connsiteX26" fmla="*/ 858 w 10000"/>
                    <a:gd name="connsiteY26" fmla="*/ 7679 h 10000"/>
                    <a:gd name="connsiteX27" fmla="*/ 694 w 10000"/>
                    <a:gd name="connsiteY27" fmla="*/ 7257 h 10000"/>
                    <a:gd name="connsiteX28" fmla="*/ 532 w 10000"/>
                    <a:gd name="connsiteY28" fmla="*/ 6812 h 10000"/>
                    <a:gd name="connsiteX29" fmla="*/ 407 w 10000"/>
                    <a:gd name="connsiteY29" fmla="*/ 6353 h 10000"/>
                    <a:gd name="connsiteX30" fmla="*/ 287 w 10000"/>
                    <a:gd name="connsiteY30" fmla="*/ 5873 h 10000"/>
                    <a:gd name="connsiteX31" fmla="*/ 121 w 10000"/>
                    <a:gd name="connsiteY31" fmla="*/ 5380 h 10000"/>
                    <a:gd name="connsiteX32" fmla="*/ 0 w 10000"/>
                    <a:gd name="connsiteY32" fmla="*/ 4384 h 10000"/>
                    <a:gd name="connsiteX33" fmla="*/ 0 w 10000"/>
                    <a:gd name="connsiteY33" fmla="*/ 3740 h 10000"/>
                    <a:gd name="connsiteX34" fmla="*/ 0 w 10000"/>
                    <a:gd name="connsiteY34" fmla="*/ 3166 h 10000"/>
                    <a:gd name="connsiteX35" fmla="*/ 0 w 10000"/>
                    <a:gd name="connsiteY35" fmla="*/ 2648 h 10000"/>
                    <a:gd name="connsiteX36" fmla="*/ 41 w 10000"/>
                    <a:gd name="connsiteY36" fmla="*/ 2181 h 10000"/>
                    <a:gd name="connsiteX37" fmla="*/ 81 w 10000"/>
                    <a:gd name="connsiteY37" fmla="*/ 1771 h 10000"/>
                    <a:gd name="connsiteX38" fmla="*/ 121 w 10000"/>
                    <a:gd name="connsiteY38" fmla="*/ 1407 h 10000"/>
                    <a:gd name="connsiteX39" fmla="*/ 204 w 10000"/>
                    <a:gd name="connsiteY39" fmla="*/ 1090 h 10000"/>
                    <a:gd name="connsiteX40" fmla="*/ 287 w 10000"/>
                    <a:gd name="connsiteY40" fmla="*/ 833 h 10000"/>
                    <a:gd name="connsiteX41" fmla="*/ 328 w 10000"/>
                    <a:gd name="connsiteY41" fmla="*/ 622 h 10000"/>
                    <a:gd name="connsiteX42" fmla="*/ 407 w 10000"/>
                    <a:gd name="connsiteY42" fmla="*/ 457 h 10000"/>
                    <a:gd name="connsiteX43" fmla="*/ 449 w 10000"/>
                    <a:gd name="connsiteY43" fmla="*/ 340 h 10000"/>
                    <a:gd name="connsiteX44" fmla="*/ 490 w 10000"/>
                    <a:gd name="connsiteY44" fmla="*/ 282 h 10000"/>
                    <a:gd name="connsiteX45" fmla="*/ 490 w 10000"/>
                    <a:gd name="connsiteY45" fmla="*/ 247 h 10000"/>
                    <a:gd name="connsiteX46" fmla="*/ 5836 w 10000"/>
                    <a:gd name="connsiteY46" fmla="*/ 0 h 10000"/>
                    <a:gd name="connsiteX47" fmla="*/ 5917 w 10000"/>
                    <a:gd name="connsiteY47" fmla="*/ 23 h 10000"/>
                    <a:gd name="connsiteX48" fmla="*/ 6081 w 10000"/>
                    <a:gd name="connsiteY48" fmla="*/ 58 h 10000"/>
                    <a:gd name="connsiteX49" fmla="*/ 6367 w 10000"/>
                    <a:gd name="connsiteY49" fmla="*/ 129 h 10000"/>
                    <a:gd name="connsiteX50" fmla="*/ 6734 w 10000"/>
                    <a:gd name="connsiteY50" fmla="*/ 224 h 10000"/>
                    <a:gd name="connsiteX0" fmla="*/ 6734 w 10000"/>
                    <a:gd name="connsiteY0" fmla="*/ 224 h 10000"/>
                    <a:gd name="connsiteX1" fmla="*/ 8990 w 10000"/>
                    <a:gd name="connsiteY1" fmla="*/ 2683 h 10000"/>
                    <a:gd name="connsiteX2" fmla="*/ 10000 w 10000"/>
                    <a:gd name="connsiteY2" fmla="*/ 9497 h 10000"/>
                    <a:gd name="connsiteX3" fmla="*/ 10000 w 10000"/>
                    <a:gd name="connsiteY3" fmla="*/ 9531 h 10000"/>
                    <a:gd name="connsiteX4" fmla="*/ 9917 w 10000"/>
                    <a:gd name="connsiteY4" fmla="*/ 9531 h 10000"/>
                    <a:gd name="connsiteX5" fmla="*/ 9631 w 10000"/>
                    <a:gd name="connsiteY5" fmla="*/ 9555 h 10000"/>
                    <a:gd name="connsiteX6" fmla="*/ 9224 w 10000"/>
                    <a:gd name="connsiteY6" fmla="*/ 9578 h 10000"/>
                    <a:gd name="connsiteX7" fmla="*/ 8693 w 10000"/>
                    <a:gd name="connsiteY7" fmla="*/ 9625 h 10000"/>
                    <a:gd name="connsiteX8" fmla="*/ 8082 w 10000"/>
                    <a:gd name="connsiteY8" fmla="*/ 9660 h 10000"/>
                    <a:gd name="connsiteX9" fmla="*/ 7345 w 10000"/>
                    <a:gd name="connsiteY9" fmla="*/ 9719 h 10000"/>
                    <a:gd name="connsiteX10" fmla="*/ 6612 w 10000"/>
                    <a:gd name="connsiteY10" fmla="*/ 9765 h 10000"/>
                    <a:gd name="connsiteX11" fmla="*/ 5836 w 10000"/>
                    <a:gd name="connsiteY11" fmla="*/ 9812 h 10000"/>
                    <a:gd name="connsiteX12" fmla="*/ 5063 w 10000"/>
                    <a:gd name="connsiteY12" fmla="*/ 9870 h 10000"/>
                    <a:gd name="connsiteX13" fmla="*/ 4326 w 10000"/>
                    <a:gd name="connsiteY13" fmla="*/ 9906 h 10000"/>
                    <a:gd name="connsiteX14" fmla="*/ 3632 w 10000"/>
                    <a:gd name="connsiteY14" fmla="*/ 9953 h 10000"/>
                    <a:gd name="connsiteX15" fmla="*/ 3019 w 10000"/>
                    <a:gd name="connsiteY15" fmla="*/ 9975 h 10000"/>
                    <a:gd name="connsiteX16" fmla="*/ 2491 w 10000"/>
                    <a:gd name="connsiteY16" fmla="*/ 9989 h 10000"/>
                    <a:gd name="connsiteX17" fmla="*/ 2122 w 10000"/>
                    <a:gd name="connsiteY17" fmla="*/ 10000 h 10000"/>
                    <a:gd name="connsiteX18" fmla="*/ 2080 w 10000"/>
                    <a:gd name="connsiteY18" fmla="*/ 9975 h 10000"/>
                    <a:gd name="connsiteX19" fmla="*/ 2040 w 10000"/>
                    <a:gd name="connsiteY19" fmla="*/ 9896 h 10000"/>
                    <a:gd name="connsiteX20" fmla="*/ 1838 w 10000"/>
                    <a:gd name="connsiteY20" fmla="*/ 9578 h 10000"/>
                    <a:gd name="connsiteX21" fmla="*/ 1714 w 10000"/>
                    <a:gd name="connsiteY21" fmla="*/ 9355 h 10000"/>
                    <a:gd name="connsiteX22" fmla="*/ 1549 w 10000"/>
                    <a:gd name="connsiteY22" fmla="*/ 9085 h 10000"/>
                    <a:gd name="connsiteX23" fmla="*/ 1387 w 10000"/>
                    <a:gd name="connsiteY23" fmla="*/ 8781 h 10000"/>
                    <a:gd name="connsiteX24" fmla="*/ 1224 w 10000"/>
                    <a:gd name="connsiteY24" fmla="*/ 8442 h 10000"/>
                    <a:gd name="connsiteX25" fmla="*/ 1059 w 10000"/>
                    <a:gd name="connsiteY25" fmla="*/ 8078 h 10000"/>
                    <a:gd name="connsiteX26" fmla="*/ 858 w 10000"/>
                    <a:gd name="connsiteY26" fmla="*/ 7679 h 10000"/>
                    <a:gd name="connsiteX27" fmla="*/ 694 w 10000"/>
                    <a:gd name="connsiteY27" fmla="*/ 7257 h 10000"/>
                    <a:gd name="connsiteX28" fmla="*/ 532 w 10000"/>
                    <a:gd name="connsiteY28" fmla="*/ 6812 h 10000"/>
                    <a:gd name="connsiteX29" fmla="*/ 407 w 10000"/>
                    <a:gd name="connsiteY29" fmla="*/ 6353 h 10000"/>
                    <a:gd name="connsiteX30" fmla="*/ 287 w 10000"/>
                    <a:gd name="connsiteY30" fmla="*/ 5873 h 10000"/>
                    <a:gd name="connsiteX31" fmla="*/ 121 w 10000"/>
                    <a:gd name="connsiteY31" fmla="*/ 5380 h 10000"/>
                    <a:gd name="connsiteX32" fmla="*/ 0 w 10000"/>
                    <a:gd name="connsiteY32" fmla="*/ 4384 h 10000"/>
                    <a:gd name="connsiteX33" fmla="*/ 0 w 10000"/>
                    <a:gd name="connsiteY33" fmla="*/ 3740 h 10000"/>
                    <a:gd name="connsiteX34" fmla="*/ 0 w 10000"/>
                    <a:gd name="connsiteY34" fmla="*/ 3166 h 10000"/>
                    <a:gd name="connsiteX35" fmla="*/ 0 w 10000"/>
                    <a:gd name="connsiteY35" fmla="*/ 2648 h 10000"/>
                    <a:gd name="connsiteX36" fmla="*/ 41 w 10000"/>
                    <a:gd name="connsiteY36" fmla="*/ 2181 h 10000"/>
                    <a:gd name="connsiteX37" fmla="*/ 81 w 10000"/>
                    <a:gd name="connsiteY37" fmla="*/ 1771 h 10000"/>
                    <a:gd name="connsiteX38" fmla="*/ 121 w 10000"/>
                    <a:gd name="connsiteY38" fmla="*/ 1407 h 10000"/>
                    <a:gd name="connsiteX39" fmla="*/ 204 w 10000"/>
                    <a:gd name="connsiteY39" fmla="*/ 1090 h 10000"/>
                    <a:gd name="connsiteX40" fmla="*/ 287 w 10000"/>
                    <a:gd name="connsiteY40" fmla="*/ 833 h 10000"/>
                    <a:gd name="connsiteX41" fmla="*/ 328 w 10000"/>
                    <a:gd name="connsiteY41" fmla="*/ 622 h 10000"/>
                    <a:gd name="connsiteX42" fmla="*/ 407 w 10000"/>
                    <a:gd name="connsiteY42" fmla="*/ 457 h 10000"/>
                    <a:gd name="connsiteX43" fmla="*/ 449 w 10000"/>
                    <a:gd name="connsiteY43" fmla="*/ 340 h 10000"/>
                    <a:gd name="connsiteX44" fmla="*/ 490 w 10000"/>
                    <a:gd name="connsiteY44" fmla="*/ 282 h 10000"/>
                    <a:gd name="connsiteX45" fmla="*/ 490 w 10000"/>
                    <a:gd name="connsiteY45" fmla="*/ 247 h 10000"/>
                    <a:gd name="connsiteX46" fmla="*/ 5836 w 10000"/>
                    <a:gd name="connsiteY46" fmla="*/ 0 h 10000"/>
                    <a:gd name="connsiteX47" fmla="*/ 5917 w 10000"/>
                    <a:gd name="connsiteY47" fmla="*/ 23 h 10000"/>
                    <a:gd name="connsiteX48" fmla="*/ 6081 w 10000"/>
                    <a:gd name="connsiteY48" fmla="*/ 58 h 10000"/>
                    <a:gd name="connsiteX49" fmla="*/ 6367 w 10000"/>
                    <a:gd name="connsiteY49" fmla="*/ 129 h 10000"/>
                    <a:gd name="connsiteX50" fmla="*/ 6734 w 10000"/>
                    <a:gd name="connsiteY50" fmla="*/ 224 h 10000"/>
                    <a:gd name="connsiteX0" fmla="*/ 6734 w 10000"/>
                    <a:gd name="connsiteY0" fmla="*/ 224 h 10000"/>
                    <a:gd name="connsiteX1" fmla="*/ 8990 w 10000"/>
                    <a:gd name="connsiteY1" fmla="*/ 2683 h 10000"/>
                    <a:gd name="connsiteX2" fmla="*/ 10000 w 10000"/>
                    <a:gd name="connsiteY2" fmla="*/ 9497 h 10000"/>
                    <a:gd name="connsiteX3" fmla="*/ 10000 w 10000"/>
                    <a:gd name="connsiteY3" fmla="*/ 9531 h 10000"/>
                    <a:gd name="connsiteX4" fmla="*/ 9917 w 10000"/>
                    <a:gd name="connsiteY4" fmla="*/ 9531 h 10000"/>
                    <a:gd name="connsiteX5" fmla="*/ 9631 w 10000"/>
                    <a:gd name="connsiteY5" fmla="*/ 9555 h 10000"/>
                    <a:gd name="connsiteX6" fmla="*/ 9224 w 10000"/>
                    <a:gd name="connsiteY6" fmla="*/ 9578 h 10000"/>
                    <a:gd name="connsiteX7" fmla="*/ 8693 w 10000"/>
                    <a:gd name="connsiteY7" fmla="*/ 9625 h 10000"/>
                    <a:gd name="connsiteX8" fmla="*/ 8082 w 10000"/>
                    <a:gd name="connsiteY8" fmla="*/ 9660 h 10000"/>
                    <a:gd name="connsiteX9" fmla="*/ 7345 w 10000"/>
                    <a:gd name="connsiteY9" fmla="*/ 9719 h 10000"/>
                    <a:gd name="connsiteX10" fmla="*/ 6612 w 10000"/>
                    <a:gd name="connsiteY10" fmla="*/ 9765 h 10000"/>
                    <a:gd name="connsiteX11" fmla="*/ 5836 w 10000"/>
                    <a:gd name="connsiteY11" fmla="*/ 9812 h 10000"/>
                    <a:gd name="connsiteX12" fmla="*/ 5063 w 10000"/>
                    <a:gd name="connsiteY12" fmla="*/ 9870 h 10000"/>
                    <a:gd name="connsiteX13" fmla="*/ 4326 w 10000"/>
                    <a:gd name="connsiteY13" fmla="*/ 9906 h 10000"/>
                    <a:gd name="connsiteX14" fmla="*/ 3632 w 10000"/>
                    <a:gd name="connsiteY14" fmla="*/ 9953 h 10000"/>
                    <a:gd name="connsiteX15" fmla="*/ 3019 w 10000"/>
                    <a:gd name="connsiteY15" fmla="*/ 9975 h 10000"/>
                    <a:gd name="connsiteX16" fmla="*/ 2491 w 10000"/>
                    <a:gd name="connsiteY16" fmla="*/ 9989 h 10000"/>
                    <a:gd name="connsiteX17" fmla="*/ 2122 w 10000"/>
                    <a:gd name="connsiteY17" fmla="*/ 10000 h 10000"/>
                    <a:gd name="connsiteX18" fmla="*/ 2080 w 10000"/>
                    <a:gd name="connsiteY18" fmla="*/ 9975 h 10000"/>
                    <a:gd name="connsiteX19" fmla="*/ 2040 w 10000"/>
                    <a:gd name="connsiteY19" fmla="*/ 9896 h 10000"/>
                    <a:gd name="connsiteX20" fmla="*/ 1838 w 10000"/>
                    <a:gd name="connsiteY20" fmla="*/ 9578 h 10000"/>
                    <a:gd name="connsiteX21" fmla="*/ 1714 w 10000"/>
                    <a:gd name="connsiteY21" fmla="*/ 9355 h 10000"/>
                    <a:gd name="connsiteX22" fmla="*/ 1549 w 10000"/>
                    <a:gd name="connsiteY22" fmla="*/ 9085 h 10000"/>
                    <a:gd name="connsiteX23" fmla="*/ 1387 w 10000"/>
                    <a:gd name="connsiteY23" fmla="*/ 8781 h 10000"/>
                    <a:gd name="connsiteX24" fmla="*/ 1224 w 10000"/>
                    <a:gd name="connsiteY24" fmla="*/ 8442 h 10000"/>
                    <a:gd name="connsiteX25" fmla="*/ 1059 w 10000"/>
                    <a:gd name="connsiteY25" fmla="*/ 8078 h 10000"/>
                    <a:gd name="connsiteX26" fmla="*/ 858 w 10000"/>
                    <a:gd name="connsiteY26" fmla="*/ 7679 h 10000"/>
                    <a:gd name="connsiteX27" fmla="*/ 694 w 10000"/>
                    <a:gd name="connsiteY27" fmla="*/ 7257 h 10000"/>
                    <a:gd name="connsiteX28" fmla="*/ 532 w 10000"/>
                    <a:gd name="connsiteY28" fmla="*/ 6812 h 10000"/>
                    <a:gd name="connsiteX29" fmla="*/ 407 w 10000"/>
                    <a:gd name="connsiteY29" fmla="*/ 6353 h 10000"/>
                    <a:gd name="connsiteX30" fmla="*/ 287 w 10000"/>
                    <a:gd name="connsiteY30" fmla="*/ 5873 h 10000"/>
                    <a:gd name="connsiteX31" fmla="*/ 121 w 10000"/>
                    <a:gd name="connsiteY31" fmla="*/ 5380 h 10000"/>
                    <a:gd name="connsiteX32" fmla="*/ 0 w 10000"/>
                    <a:gd name="connsiteY32" fmla="*/ 4384 h 10000"/>
                    <a:gd name="connsiteX33" fmla="*/ 0 w 10000"/>
                    <a:gd name="connsiteY33" fmla="*/ 3740 h 10000"/>
                    <a:gd name="connsiteX34" fmla="*/ 0 w 10000"/>
                    <a:gd name="connsiteY34" fmla="*/ 3166 h 10000"/>
                    <a:gd name="connsiteX35" fmla="*/ 0 w 10000"/>
                    <a:gd name="connsiteY35" fmla="*/ 2648 h 10000"/>
                    <a:gd name="connsiteX36" fmla="*/ 41 w 10000"/>
                    <a:gd name="connsiteY36" fmla="*/ 2181 h 10000"/>
                    <a:gd name="connsiteX37" fmla="*/ 81 w 10000"/>
                    <a:gd name="connsiteY37" fmla="*/ 1771 h 10000"/>
                    <a:gd name="connsiteX38" fmla="*/ 121 w 10000"/>
                    <a:gd name="connsiteY38" fmla="*/ 1407 h 10000"/>
                    <a:gd name="connsiteX39" fmla="*/ 204 w 10000"/>
                    <a:gd name="connsiteY39" fmla="*/ 1090 h 10000"/>
                    <a:gd name="connsiteX40" fmla="*/ 287 w 10000"/>
                    <a:gd name="connsiteY40" fmla="*/ 833 h 10000"/>
                    <a:gd name="connsiteX41" fmla="*/ 328 w 10000"/>
                    <a:gd name="connsiteY41" fmla="*/ 622 h 10000"/>
                    <a:gd name="connsiteX42" fmla="*/ 407 w 10000"/>
                    <a:gd name="connsiteY42" fmla="*/ 457 h 10000"/>
                    <a:gd name="connsiteX43" fmla="*/ 449 w 10000"/>
                    <a:gd name="connsiteY43" fmla="*/ 340 h 10000"/>
                    <a:gd name="connsiteX44" fmla="*/ 490 w 10000"/>
                    <a:gd name="connsiteY44" fmla="*/ 282 h 10000"/>
                    <a:gd name="connsiteX45" fmla="*/ 490 w 10000"/>
                    <a:gd name="connsiteY45" fmla="*/ 247 h 10000"/>
                    <a:gd name="connsiteX46" fmla="*/ 5836 w 10000"/>
                    <a:gd name="connsiteY46" fmla="*/ 0 h 10000"/>
                    <a:gd name="connsiteX47" fmla="*/ 5917 w 10000"/>
                    <a:gd name="connsiteY47" fmla="*/ 23 h 10000"/>
                    <a:gd name="connsiteX48" fmla="*/ 6081 w 10000"/>
                    <a:gd name="connsiteY48" fmla="*/ 58 h 10000"/>
                    <a:gd name="connsiteX49" fmla="*/ 6367 w 10000"/>
                    <a:gd name="connsiteY49" fmla="*/ 129 h 10000"/>
                    <a:gd name="connsiteX50" fmla="*/ 6734 w 10000"/>
                    <a:gd name="connsiteY50" fmla="*/ 224 h 10000"/>
                    <a:gd name="connsiteX0" fmla="*/ 6734 w 10000"/>
                    <a:gd name="connsiteY0" fmla="*/ 224 h 10000"/>
                    <a:gd name="connsiteX1" fmla="*/ 8990 w 10000"/>
                    <a:gd name="connsiteY1" fmla="*/ 2683 h 10000"/>
                    <a:gd name="connsiteX2" fmla="*/ 10000 w 10000"/>
                    <a:gd name="connsiteY2" fmla="*/ 9497 h 10000"/>
                    <a:gd name="connsiteX3" fmla="*/ 10000 w 10000"/>
                    <a:gd name="connsiteY3" fmla="*/ 9531 h 10000"/>
                    <a:gd name="connsiteX4" fmla="*/ 9917 w 10000"/>
                    <a:gd name="connsiteY4" fmla="*/ 9531 h 10000"/>
                    <a:gd name="connsiteX5" fmla="*/ 9631 w 10000"/>
                    <a:gd name="connsiteY5" fmla="*/ 9555 h 10000"/>
                    <a:gd name="connsiteX6" fmla="*/ 9224 w 10000"/>
                    <a:gd name="connsiteY6" fmla="*/ 9578 h 10000"/>
                    <a:gd name="connsiteX7" fmla="*/ 8693 w 10000"/>
                    <a:gd name="connsiteY7" fmla="*/ 9625 h 10000"/>
                    <a:gd name="connsiteX8" fmla="*/ 8082 w 10000"/>
                    <a:gd name="connsiteY8" fmla="*/ 9660 h 10000"/>
                    <a:gd name="connsiteX9" fmla="*/ 7345 w 10000"/>
                    <a:gd name="connsiteY9" fmla="*/ 9719 h 10000"/>
                    <a:gd name="connsiteX10" fmla="*/ 6612 w 10000"/>
                    <a:gd name="connsiteY10" fmla="*/ 9765 h 10000"/>
                    <a:gd name="connsiteX11" fmla="*/ 5836 w 10000"/>
                    <a:gd name="connsiteY11" fmla="*/ 9812 h 10000"/>
                    <a:gd name="connsiteX12" fmla="*/ 5063 w 10000"/>
                    <a:gd name="connsiteY12" fmla="*/ 9870 h 10000"/>
                    <a:gd name="connsiteX13" fmla="*/ 4326 w 10000"/>
                    <a:gd name="connsiteY13" fmla="*/ 9906 h 10000"/>
                    <a:gd name="connsiteX14" fmla="*/ 3632 w 10000"/>
                    <a:gd name="connsiteY14" fmla="*/ 9953 h 10000"/>
                    <a:gd name="connsiteX15" fmla="*/ 3019 w 10000"/>
                    <a:gd name="connsiteY15" fmla="*/ 9975 h 10000"/>
                    <a:gd name="connsiteX16" fmla="*/ 2491 w 10000"/>
                    <a:gd name="connsiteY16" fmla="*/ 9989 h 10000"/>
                    <a:gd name="connsiteX17" fmla="*/ 2122 w 10000"/>
                    <a:gd name="connsiteY17" fmla="*/ 10000 h 10000"/>
                    <a:gd name="connsiteX18" fmla="*/ 2080 w 10000"/>
                    <a:gd name="connsiteY18" fmla="*/ 9975 h 10000"/>
                    <a:gd name="connsiteX19" fmla="*/ 2040 w 10000"/>
                    <a:gd name="connsiteY19" fmla="*/ 9896 h 10000"/>
                    <a:gd name="connsiteX20" fmla="*/ 1838 w 10000"/>
                    <a:gd name="connsiteY20" fmla="*/ 9578 h 10000"/>
                    <a:gd name="connsiteX21" fmla="*/ 1714 w 10000"/>
                    <a:gd name="connsiteY21" fmla="*/ 9355 h 10000"/>
                    <a:gd name="connsiteX22" fmla="*/ 1549 w 10000"/>
                    <a:gd name="connsiteY22" fmla="*/ 9085 h 10000"/>
                    <a:gd name="connsiteX23" fmla="*/ 1387 w 10000"/>
                    <a:gd name="connsiteY23" fmla="*/ 8781 h 10000"/>
                    <a:gd name="connsiteX24" fmla="*/ 1224 w 10000"/>
                    <a:gd name="connsiteY24" fmla="*/ 8442 h 10000"/>
                    <a:gd name="connsiteX25" fmla="*/ 1059 w 10000"/>
                    <a:gd name="connsiteY25" fmla="*/ 8078 h 10000"/>
                    <a:gd name="connsiteX26" fmla="*/ 858 w 10000"/>
                    <a:gd name="connsiteY26" fmla="*/ 7679 h 10000"/>
                    <a:gd name="connsiteX27" fmla="*/ 694 w 10000"/>
                    <a:gd name="connsiteY27" fmla="*/ 7257 h 10000"/>
                    <a:gd name="connsiteX28" fmla="*/ 532 w 10000"/>
                    <a:gd name="connsiteY28" fmla="*/ 6812 h 10000"/>
                    <a:gd name="connsiteX29" fmla="*/ 407 w 10000"/>
                    <a:gd name="connsiteY29" fmla="*/ 6353 h 10000"/>
                    <a:gd name="connsiteX30" fmla="*/ 287 w 10000"/>
                    <a:gd name="connsiteY30" fmla="*/ 5873 h 10000"/>
                    <a:gd name="connsiteX31" fmla="*/ 121 w 10000"/>
                    <a:gd name="connsiteY31" fmla="*/ 5380 h 10000"/>
                    <a:gd name="connsiteX32" fmla="*/ 0 w 10000"/>
                    <a:gd name="connsiteY32" fmla="*/ 4384 h 10000"/>
                    <a:gd name="connsiteX33" fmla="*/ 0 w 10000"/>
                    <a:gd name="connsiteY33" fmla="*/ 3740 h 10000"/>
                    <a:gd name="connsiteX34" fmla="*/ 0 w 10000"/>
                    <a:gd name="connsiteY34" fmla="*/ 3166 h 10000"/>
                    <a:gd name="connsiteX35" fmla="*/ 0 w 10000"/>
                    <a:gd name="connsiteY35" fmla="*/ 2648 h 10000"/>
                    <a:gd name="connsiteX36" fmla="*/ 41 w 10000"/>
                    <a:gd name="connsiteY36" fmla="*/ 2181 h 10000"/>
                    <a:gd name="connsiteX37" fmla="*/ 81 w 10000"/>
                    <a:gd name="connsiteY37" fmla="*/ 1771 h 10000"/>
                    <a:gd name="connsiteX38" fmla="*/ 121 w 10000"/>
                    <a:gd name="connsiteY38" fmla="*/ 1407 h 10000"/>
                    <a:gd name="connsiteX39" fmla="*/ 204 w 10000"/>
                    <a:gd name="connsiteY39" fmla="*/ 1090 h 10000"/>
                    <a:gd name="connsiteX40" fmla="*/ 287 w 10000"/>
                    <a:gd name="connsiteY40" fmla="*/ 833 h 10000"/>
                    <a:gd name="connsiteX41" fmla="*/ 328 w 10000"/>
                    <a:gd name="connsiteY41" fmla="*/ 622 h 10000"/>
                    <a:gd name="connsiteX42" fmla="*/ 407 w 10000"/>
                    <a:gd name="connsiteY42" fmla="*/ 457 h 10000"/>
                    <a:gd name="connsiteX43" fmla="*/ 449 w 10000"/>
                    <a:gd name="connsiteY43" fmla="*/ 340 h 10000"/>
                    <a:gd name="connsiteX44" fmla="*/ 490 w 10000"/>
                    <a:gd name="connsiteY44" fmla="*/ 282 h 10000"/>
                    <a:gd name="connsiteX45" fmla="*/ 490 w 10000"/>
                    <a:gd name="connsiteY45" fmla="*/ 247 h 10000"/>
                    <a:gd name="connsiteX46" fmla="*/ 5836 w 10000"/>
                    <a:gd name="connsiteY46" fmla="*/ 0 h 10000"/>
                    <a:gd name="connsiteX47" fmla="*/ 5917 w 10000"/>
                    <a:gd name="connsiteY47" fmla="*/ 23 h 10000"/>
                    <a:gd name="connsiteX48" fmla="*/ 6081 w 10000"/>
                    <a:gd name="connsiteY48" fmla="*/ 58 h 10000"/>
                    <a:gd name="connsiteX49" fmla="*/ 6367 w 10000"/>
                    <a:gd name="connsiteY49" fmla="*/ 129 h 10000"/>
                    <a:gd name="connsiteX50" fmla="*/ 6734 w 10000"/>
                    <a:gd name="connsiteY50" fmla="*/ 224 h 10000"/>
                    <a:gd name="connsiteX0" fmla="*/ 6734 w 10000"/>
                    <a:gd name="connsiteY0" fmla="*/ 224 h 10000"/>
                    <a:gd name="connsiteX1" fmla="*/ 7987 w 10000"/>
                    <a:gd name="connsiteY1" fmla="*/ 2587 h 10000"/>
                    <a:gd name="connsiteX2" fmla="*/ 10000 w 10000"/>
                    <a:gd name="connsiteY2" fmla="*/ 9497 h 10000"/>
                    <a:gd name="connsiteX3" fmla="*/ 10000 w 10000"/>
                    <a:gd name="connsiteY3" fmla="*/ 9531 h 10000"/>
                    <a:gd name="connsiteX4" fmla="*/ 9917 w 10000"/>
                    <a:gd name="connsiteY4" fmla="*/ 9531 h 10000"/>
                    <a:gd name="connsiteX5" fmla="*/ 9631 w 10000"/>
                    <a:gd name="connsiteY5" fmla="*/ 9555 h 10000"/>
                    <a:gd name="connsiteX6" fmla="*/ 9224 w 10000"/>
                    <a:gd name="connsiteY6" fmla="*/ 9578 h 10000"/>
                    <a:gd name="connsiteX7" fmla="*/ 8693 w 10000"/>
                    <a:gd name="connsiteY7" fmla="*/ 9625 h 10000"/>
                    <a:gd name="connsiteX8" fmla="*/ 8082 w 10000"/>
                    <a:gd name="connsiteY8" fmla="*/ 9660 h 10000"/>
                    <a:gd name="connsiteX9" fmla="*/ 7345 w 10000"/>
                    <a:gd name="connsiteY9" fmla="*/ 9719 h 10000"/>
                    <a:gd name="connsiteX10" fmla="*/ 6612 w 10000"/>
                    <a:gd name="connsiteY10" fmla="*/ 9765 h 10000"/>
                    <a:gd name="connsiteX11" fmla="*/ 5836 w 10000"/>
                    <a:gd name="connsiteY11" fmla="*/ 9812 h 10000"/>
                    <a:gd name="connsiteX12" fmla="*/ 5063 w 10000"/>
                    <a:gd name="connsiteY12" fmla="*/ 9870 h 10000"/>
                    <a:gd name="connsiteX13" fmla="*/ 4326 w 10000"/>
                    <a:gd name="connsiteY13" fmla="*/ 9906 h 10000"/>
                    <a:gd name="connsiteX14" fmla="*/ 3632 w 10000"/>
                    <a:gd name="connsiteY14" fmla="*/ 9953 h 10000"/>
                    <a:gd name="connsiteX15" fmla="*/ 3019 w 10000"/>
                    <a:gd name="connsiteY15" fmla="*/ 9975 h 10000"/>
                    <a:gd name="connsiteX16" fmla="*/ 2491 w 10000"/>
                    <a:gd name="connsiteY16" fmla="*/ 9989 h 10000"/>
                    <a:gd name="connsiteX17" fmla="*/ 2122 w 10000"/>
                    <a:gd name="connsiteY17" fmla="*/ 10000 h 10000"/>
                    <a:gd name="connsiteX18" fmla="*/ 2080 w 10000"/>
                    <a:gd name="connsiteY18" fmla="*/ 9975 h 10000"/>
                    <a:gd name="connsiteX19" fmla="*/ 2040 w 10000"/>
                    <a:gd name="connsiteY19" fmla="*/ 9896 h 10000"/>
                    <a:gd name="connsiteX20" fmla="*/ 1838 w 10000"/>
                    <a:gd name="connsiteY20" fmla="*/ 9578 h 10000"/>
                    <a:gd name="connsiteX21" fmla="*/ 1714 w 10000"/>
                    <a:gd name="connsiteY21" fmla="*/ 9355 h 10000"/>
                    <a:gd name="connsiteX22" fmla="*/ 1549 w 10000"/>
                    <a:gd name="connsiteY22" fmla="*/ 9085 h 10000"/>
                    <a:gd name="connsiteX23" fmla="*/ 1387 w 10000"/>
                    <a:gd name="connsiteY23" fmla="*/ 8781 h 10000"/>
                    <a:gd name="connsiteX24" fmla="*/ 1224 w 10000"/>
                    <a:gd name="connsiteY24" fmla="*/ 8442 h 10000"/>
                    <a:gd name="connsiteX25" fmla="*/ 1059 w 10000"/>
                    <a:gd name="connsiteY25" fmla="*/ 8078 h 10000"/>
                    <a:gd name="connsiteX26" fmla="*/ 858 w 10000"/>
                    <a:gd name="connsiteY26" fmla="*/ 7679 h 10000"/>
                    <a:gd name="connsiteX27" fmla="*/ 694 w 10000"/>
                    <a:gd name="connsiteY27" fmla="*/ 7257 h 10000"/>
                    <a:gd name="connsiteX28" fmla="*/ 532 w 10000"/>
                    <a:gd name="connsiteY28" fmla="*/ 6812 h 10000"/>
                    <a:gd name="connsiteX29" fmla="*/ 407 w 10000"/>
                    <a:gd name="connsiteY29" fmla="*/ 6353 h 10000"/>
                    <a:gd name="connsiteX30" fmla="*/ 287 w 10000"/>
                    <a:gd name="connsiteY30" fmla="*/ 5873 h 10000"/>
                    <a:gd name="connsiteX31" fmla="*/ 121 w 10000"/>
                    <a:gd name="connsiteY31" fmla="*/ 5380 h 10000"/>
                    <a:gd name="connsiteX32" fmla="*/ 0 w 10000"/>
                    <a:gd name="connsiteY32" fmla="*/ 4384 h 10000"/>
                    <a:gd name="connsiteX33" fmla="*/ 0 w 10000"/>
                    <a:gd name="connsiteY33" fmla="*/ 3740 h 10000"/>
                    <a:gd name="connsiteX34" fmla="*/ 0 w 10000"/>
                    <a:gd name="connsiteY34" fmla="*/ 3166 h 10000"/>
                    <a:gd name="connsiteX35" fmla="*/ 0 w 10000"/>
                    <a:gd name="connsiteY35" fmla="*/ 2648 h 10000"/>
                    <a:gd name="connsiteX36" fmla="*/ 41 w 10000"/>
                    <a:gd name="connsiteY36" fmla="*/ 2181 h 10000"/>
                    <a:gd name="connsiteX37" fmla="*/ 81 w 10000"/>
                    <a:gd name="connsiteY37" fmla="*/ 1771 h 10000"/>
                    <a:gd name="connsiteX38" fmla="*/ 121 w 10000"/>
                    <a:gd name="connsiteY38" fmla="*/ 1407 h 10000"/>
                    <a:gd name="connsiteX39" fmla="*/ 204 w 10000"/>
                    <a:gd name="connsiteY39" fmla="*/ 1090 h 10000"/>
                    <a:gd name="connsiteX40" fmla="*/ 287 w 10000"/>
                    <a:gd name="connsiteY40" fmla="*/ 833 h 10000"/>
                    <a:gd name="connsiteX41" fmla="*/ 328 w 10000"/>
                    <a:gd name="connsiteY41" fmla="*/ 622 h 10000"/>
                    <a:gd name="connsiteX42" fmla="*/ 407 w 10000"/>
                    <a:gd name="connsiteY42" fmla="*/ 457 h 10000"/>
                    <a:gd name="connsiteX43" fmla="*/ 449 w 10000"/>
                    <a:gd name="connsiteY43" fmla="*/ 340 h 10000"/>
                    <a:gd name="connsiteX44" fmla="*/ 490 w 10000"/>
                    <a:gd name="connsiteY44" fmla="*/ 282 h 10000"/>
                    <a:gd name="connsiteX45" fmla="*/ 490 w 10000"/>
                    <a:gd name="connsiteY45" fmla="*/ 247 h 10000"/>
                    <a:gd name="connsiteX46" fmla="*/ 5836 w 10000"/>
                    <a:gd name="connsiteY46" fmla="*/ 0 h 10000"/>
                    <a:gd name="connsiteX47" fmla="*/ 5917 w 10000"/>
                    <a:gd name="connsiteY47" fmla="*/ 23 h 10000"/>
                    <a:gd name="connsiteX48" fmla="*/ 6081 w 10000"/>
                    <a:gd name="connsiteY48" fmla="*/ 58 h 10000"/>
                    <a:gd name="connsiteX49" fmla="*/ 6367 w 10000"/>
                    <a:gd name="connsiteY49" fmla="*/ 129 h 10000"/>
                    <a:gd name="connsiteX50" fmla="*/ 6734 w 10000"/>
                    <a:gd name="connsiteY50" fmla="*/ 224 h 10000"/>
                    <a:gd name="connsiteX0" fmla="*/ 6734 w 10000"/>
                    <a:gd name="connsiteY0" fmla="*/ 224 h 10000"/>
                    <a:gd name="connsiteX1" fmla="*/ 7987 w 10000"/>
                    <a:gd name="connsiteY1" fmla="*/ 2587 h 10000"/>
                    <a:gd name="connsiteX2" fmla="*/ 10000 w 10000"/>
                    <a:gd name="connsiteY2" fmla="*/ 9497 h 10000"/>
                    <a:gd name="connsiteX3" fmla="*/ 9917 w 10000"/>
                    <a:gd name="connsiteY3" fmla="*/ 9531 h 10000"/>
                    <a:gd name="connsiteX4" fmla="*/ 9631 w 10000"/>
                    <a:gd name="connsiteY4" fmla="*/ 9555 h 10000"/>
                    <a:gd name="connsiteX5" fmla="*/ 9224 w 10000"/>
                    <a:gd name="connsiteY5" fmla="*/ 9578 h 10000"/>
                    <a:gd name="connsiteX6" fmla="*/ 8693 w 10000"/>
                    <a:gd name="connsiteY6" fmla="*/ 9625 h 10000"/>
                    <a:gd name="connsiteX7" fmla="*/ 8082 w 10000"/>
                    <a:gd name="connsiteY7" fmla="*/ 9660 h 10000"/>
                    <a:gd name="connsiteX8" fmla="*/ 7345 w 10000"/>
                    <a:gd name="connsiteY8" fmla="*/ 9719 h 10000"/>
                    <a:gd name="connsiteX9" fmla="*/ 6612 w 10000"/>
                    <a:gd name="connsiteY9" fmla="*/ 9765 h 10000"/>
                    <a:gd name="connsiteX10" fmla="*/ 5836 w 10000"/>
                    <a:gd name="connsiteY10" fmla="*/ 9812 h 10000"/>
                    <a:gd name="connsiteX11" fmla="*/ 5063 w 10000"/>
                    <a:gd name="connsiteY11" fmla="*/ 9870 h 10000"/>
                    <a:gd name="connsiteX12" fmla="*/ 4326 w 10000"/>
                    <a:gd name="connsiteY12" fmla="*/ 9906 h 10000"/>
                    <a:gd name="connsiteX13" fmla="*/ 3632 w 10000"/>
                    <a:gd name="connsiteY13" fmla="*/ 9953 h 10000"/>
                    <a:gd name="connsiteX14" fmla="*/ 3019 w 10000"/>
                    <a:gd name="connsiteY14" fmla="*/ 9975 h 10000"/>
                    <a:gd name="connsiteX15" fmla="*/ 2491 w 10000"/>
                    <a:gd name="connsiteY15" fmla="*/ 9989 h 10000"/>
                    <a:gd name="connsiteX16" fmla="*/ 2122 w 10000"/>
                    <a:gd name="connsiteY16" fmla="*/ 10000 h 10000"/>
                    <a:gd name="connsiteX17" fmla="*/ 2080 w 10000"/>
                    <a:gd name="connsiteY17" fmla="*/ 9975 h 10000"/>
                    <a:gd name="connsiteX18" fmla="*/ 2040 w 10000"/>
                    <a:gd name="connsiteY18" fmla="*/ 9896 h 10000"/>
                    <a:gd name="connsiteX19" fmla="*/ 1838 w 10000"/>
                    <a:gd name="connsiteY19" fmla="*/ 9578 h 10000"/>
                    <a:gd name="connsiteX20" fmla="*/ 1714 w 10000"/>
                    <a:gd name="connsiteY20" fmla="*/ 9355 h 10000"/>
                    <a:gd name="connsiteX21" fmla="*/ 1549 w 10000"/>
                    <a:gd name="connsiteY21" fmla="*/ 9085 h 10000"/>
                    <a:gd name="connsiteX22" fmla="*/ 1387 w 10000"/>
                    <a:gd name="connsiteY22" fmla="*/ 8781 h 10000"/>
                    <a:gd name="connsiteX23" fmla="*/ 1224 w 10000"/>
                    <a:gd name="connsiteY23" fmla="*/ 8442 h 10000"/>
                    <a:gd name="connsiteX24" fmla="*/ 1059 w 10000"/>
                    <a:gd name="connsiteY24" fmla="*/ 8078 h 10000"/>
                    <a:gd name="connsiteX25" fmla="*/ 858 w 10000"/>
                    <a:gd name="connsiteY25" fmla="*/ 7679 h 10000"/>
                    <a:gd name="connsiteX26" fmla="*/ 694 w 10000"/>
                    <a:gd name="connsiteY26" fmla="*/ 7257 h 10000"/>
                    <a:gd name="connsiteX27" fmla="*/ 532 w 10000"/>
                    <a:gd name="connsiteY27" fmla="*/ 6812 h 10000"/>
                    <a:gd name="connsiteX28" fmla="*/ 407 w 10000"/>
                    <a:gd name="connsiteY28" fmla="*/ 6353 h 10000"/>
                    <a:gd name="connsiteX29" fmla="*/ 287 w 10000"/>
                    <a:gd name="connsiteY29" fmla="*/ 5873 h 10000"/>
                    <a:gd name="connsiteX30" fmla="*/ 121 w 10000"/>
                    <a:gd name="connsiteY30" fmla="*/ 5380 h 10000"/>
                    <a:gd name="connsiteX31" fmla="*/ 0 w 10000"/>
                    <a:gd name="connsiteY31" fmla="*/ 4384 h 10000"/>
                    <a:gd name="connsiteX32" fmla="*/ 0 w 10000"/>
                    <a:gd name="connsiteY32" fmla="*/ 3740 h 10000"/>
                    <a:gd name="connsiteX33" fmla="*/ 0 w 10000"/>
                    <a:gd name="connsiteY33" fmla="*/ 3166 h 10000"/>
                    <a:gd name="connsiteX34" fmla="*/ 0 w 10000"/>
                    <a:gd name="connsiteY34" fmla="*/ 2648 h 10000"/>
                    <a:gd name="connsiteX35" fmla="*/ 41 w 10000"/>
                    <a:gd name="connsiteY35" fmla="*/ 2181 h 10000"/>
                    <a:gd name="connsiteX36" fmla="*/ 81 w 10000"/>
                    <a:gd name="connsiteY36" fmla="*/ 1771 h 10000"/>
                    <a:gd name="connsiteX37" fmla="*/ 121 w 10000"/>
                    <a:gd name="connsiteY37" fmla="*/ 1407 h 10000"/>
                    <a:gd name="connsiteX38" fmla="*/ 204 w 10000"/>
                    <a:gd name="connsiteY38" fmla="*/ 1090 h 10000"/>
                    <a:gd name="connsiteX39" fmla="*/ 287 w 10000"/>
                    <a:gd name="connsiteY39" fmla="*/ 833 h 10000"/>
                    <a:gd name="connsiteX40" fmla="*/ 328 w 10000"/>
                    <a:gd name="connsiteY40" fmla="*/ 622 h 10000"/>
                    <a:gd name="connsiteX41" fmla="*/ 407 w 10000"/>
                    <a:gd name="connsiteY41" fmla="*/ 457 h 10000"/>
                    <a:gd name="connsiteX42" fmla="*/ 449 w 10000"/>
                    <a:gd name="connsiteY42" fmla="*/ 340 h 10000"/>
                    <a:gd name="connsiteX43" fmla="*/ 490 w 10000"/>
                    <a:gd name="connsiteY43" fmla="*/ 282 h 10000"/>
                    <a:gd name="connsiteX44" fmla="*/ 490 w 10000"/>
                    <a:gd name="connsiteY44" fmla="*/ 247 h 10000"/>
                    <a:gd name="connsiteX45" fmla="*/ 5836 w 10000"/>
                    <a:gd name="connsiteY45" fmla="*/ 0 h 10000"/>
                    <a:gd name="connsiteX46" fmla="*/ 5917 w 10000"/>
                    <a:gd name="connsiteY46" fmla="*/ 23 h 10000"/>
                    <a:gd name="connsiteX47" fmla="*/ 6081 w 10000"/>
                    <a:gd name="connsiteY47" fmla="*/ 58 h 10000"/>
                    <a:gd name="connsiteX48" fmla="*/ 6367 w 10000"/>
                    <a:gd name="connsiteY48" fmla="*/ 129 h 10000"/>
                    <a:gd name="connsiteX49" fmla="*/ 6734 w 10000"/>
                    <a:gd name="connsiteY49" fmla="*/ 224 h 10000"/>
                    <a:gd name="connsiteX0" fmla="*/ 6734 w 10079"/>
                    <a:gd name="connsiteY0" fmla="*/ 224 h 10025"/>
                    <a:gd name="connsiteX1" fmla="*/ 7987 w 10079"/>
                    <a:gd name="connsiteY1" fmla="*/ 2587 h 10025"/>
                    <a:gd name="connsiteX2" fmla="*/ 10000 w 10079"/>
                    <a:gd name="connsiteY2" fmla="*/ 9497 h 10025"/>
                    <a:gd name="connsiteX3" fmla="*/ 9631 w 10079"/>
                    <a:gd name="connsiteY3" fmla="*/ 9555 h 10025"/>
                    <a:gd name="connsiteX4" fmla="*/ 9224 w 10079"/>
                    <a:gd name="connsiteY4" fmla="*/ 9578 h 10025"/>
                    <a:gd name="connsiteX5" fmla="*/ 8693 w 10079"/>
                    <a:gd name="connsiteY5" fmla="*/ 9625 h 10025"/>
                    <a:gd name="connsiteX6" fmla="*/ 8082 w 10079"/>
                    <a:gd name="connsiteY6" fmla="*/ 9660 h 10025"/>
                    <a:gd name="connsiteX7" fmla="*/ 7345 w 10079"/>
                    <a:gd name="connsiteY7" fmla="*/ 9719 h 10025"/>
                    <a:gd name="connsiteX8" fmla="*/ 6612 w 10079"/>
                    <a:gd name="connsiteY8" fmla="*/ 9765 h 10025"/>
                    <a:gd name="connsiteX9" fmla="*/ 5836 w 10079"/>
                    <a:gd name="connsiteY9" fmla="*/ 9812 h 10025"/>
                    <a:gd name="connsiteX10" fmla="*/ 5063 w 10079"/>
                    <a:gd name="connsiteY10" fmla="*/ 9870 h 10025"/>
                    <a:gd name="connsiteX11" fmla="*/ 4326 w 10079"/>
                    <a:gd name="connsiteY11" fmla="*/ 9906 h 10025"/>
                    <a:gd name="connsiteX12" fmla="*/ 3632 w 10079"/>
                    <a:gd name="connsiteY12" fmla="*/ 9953 h 10025"/>
                    <a:gd name="connsiteX13" fmla="*/ 3019 w 10079"/>
                    <a:gd name="connsiteY13" fmla="*/ 9975 h 10025"/>
                    <a:gd name="connsiteX14" fmla="*/ 2491 w 10079"/>
                    <a:gd name="connsiteY14" fmla="*/ 9989 h 10025"/>
                    <a:gd name="connsiteX15" fmla="*/ 2122 w 10079"/>
                    <a:gd name="connsiteY15" fmla="*/ 10000 h 10025"/>
                    <a:gd name="connsiteX16" fmla="*/ 2080 w 10079"/>
                    <a:gd name="connsiteY16" fmla="*/ 9975 h 10025"/>
                    <a:gd name="connsiteX17" fmla="*/ 2040 w 10079"/>
                    <a:gd name="connsiteY17" fmla="*/ 9896 h 10025"/>
                    <a:gd name="connsiteX18" fmla="*/ 1838 w 10079"/>
                    <a:gd name="connsiteY18" fmla="*/ 9578 h 10025"/>
                    <a:gd name="connsiteX19" fmla="*/ 1714 w 10079"/>
                    <a:gd name="connsiteY19" fmla="*/ 9355 h 10025"/>
                    <a:gd name="connsiteX20" fmla="*/ 1549 w 10079"/>
                    <a:gd name="connsiteY20" fmla="*/ 9085 h 10025"/>
                    <a:gd name="connsiteX21" fmla="*/ 1387 w 10079"/>
                    <a:gd name="connsiteY21" fmla="*/ 8781 h 10025"/>
                    <a:gd name="connsiteX22" fmla="*/ 1224 w 10079"/>
                    <a:gd name="connsiteY22" fmla="*/ 8442 h 10025"/>
                    <a:gd name="connsiteX23" fmla="*/ 1059 w 10079"/>
                    <a:gd name="connsiteY23" fmla="*/ 8078 h 10025"/>
                    <a:gd name="connsiteX24" fmla="*/ 858 w 10079"/>
                    <a:gd name="connsiteY24" fmla="*/ 7679 h 10025"/>
                    <a:gd name="connsiteX25" fmla="*/ 694 w 10079"/>
                    <a:gd name="connsiteY25" fmla="*/ 7257 h 10025"/>
                    <a:gd name="connsiteX26" fmla="*/ 532 w 10079"/>
                    <a:gd name="connsiteY26" fmla="*/ 6812 h 10025"/>
                    <a:gd name="connsiteX27" fmla="*/ 407 w 10079"/>
                    <a:gd name="connsiteY27" fmla="*/ 6353 h 10025"/>
                    <a:gd name="connsiteX28" fmla="*/ 287 w 10079"/>
                    <a:gd name="connsiteY28" fmla="*/ 5873 h 10025"/>
                    <a:gd name="connsiteX29" fmla="*/ 121 w 10079"/>
                    <a:gd name="connsiteY29" fmla="*/ 5380 h 10025"/>
                    <a:gd name="connsiteX30" fmla="*/ 0 w 10079"/>
                    <a:gd name="connsiteY30" fmla="*/ 4384 h 10025"/>
                    <a:gd name="connsiteX31" fmla="*/ 0 w 10079"/>
                    <a:gd name="connsiteY31" fmla="*/ 3740 h 10025"/>
                    <a:gd name="connsiteX32" fmla="*/ 0 w 10079"/>
                    <a:gd name="connsiteY32" fmla="*/ 3166 h 10025"/>
                    <a:gd name="connsiteX33" fmla="*/ 0 w 10079"/>
                    <a:gd name="connsiteY33" fmla="*/ 2648 h 10025"/>
                    <a:gd name="connsiteX34" fmla="*/ 41 w 10079"/>
                    <a:gd name="connsiteY34" fmla="*/ 2181 h 10025"/>
                    <a:gd name="connsiteX35" fmla="*/ 81 w 10079"/>
                    <a:gd name="connsiteY35" fmla="*/ 1771 h 10025"/>
                    <a:gd name="connsiteX36" fmla="*/ 121 w 10079"/>
                    <a:gd name="connsiteY36" fmla="*/ 1407 h 10025"/>
                    <a:gd name="connsiteX37" fmla="*/ 204 w 10079"/>
                    <a:gd name="connsiteY37" fmla="*/ 1090 h 10025"/>
                    <a:gd name="connsiteX38" fmla="*/ 287 w 10079"/>
                    <a:gd name="connsiteY38" fmla="*/ 833 h 10025"/>
                    <a:gd name="connsiteX39" fmla="*/ 328 w 10079"/>
                    <a:gd name="connsiteY39" fmla="*/ 622 h 10025"/>
                    <a:gd name="connsiteX40" fmla="*/ 407 w 10079"/>
                    <a:gd name="connsiteY40" fmla="*/ 457 h 10025"/>
                    <a:gd name="connsiteX41" fmla="*/ 449 w 10079"/>
                    <a:gd name="connsiteY41" fmla="*/ 340 h 10025"/>
                    <a:gd name="connsiteX42" fmla="*/ 490 w 10079"/>
                    <a:gd name="connsiteY42" fmla="*/ 282 h 10025"/>
                    <a:gd name="connsiteX43" fmla="*/ 490 w 10079"/>
                    <a:gd name="connsiteY43" fmla="*/ 247 h 10025"/>
                    <a:gd name="connsiteX44" fmla="*/ 5836 w 10079"/>
                    <a:gd name="connsiteY44" fmla="*/ 0 h 10025"/>
                    <a:gd name="connsiteX45" fmla="*/ 5917 w 10079"/>
                    <a:gd name="connsiteY45" fmla="*/ 23 h 10025"/>
                    <a:gd name="connsiteX46" fmla="*/ 6081 w 10079"/>
                    <a:gd name="connsiteY46" fmla="*/ 58 h 10025"/>
                    <a:gd name="connsiteX47" fmla="*/ 6367 w 10079"/>
                    <a:gd name="connsiteY47" fmla="*/ 129 h 10025"/>
                    <a:gd name="connsiteX48" fmla="*/ 6734 w 10079"/>
                    <a:gd name="connsiteY48" fmla="*/ 224 h 10025"/>
                    <a:gd name="connsiteX0" fmla="*/ 6734 w 10034"/>
                    <a:gd name="connsiteY0" fmla="*/ 224 h 10031"/>
                    <a:gd name="connsiteX1" fmla="*/ 7987 w 10034"/>
                    <a:gd name="connsiteY1" fmla="*/ 2587 h 10031"/>
                    <a:gd name="connsiteX2" fmla="*/ 10000 w 10034"/>
                    <a:gd name="connsiteY2" fmla="*/ 9497 h 10031"/>
                    <a:gd name="connsiteX3" fmla="*/ 9224 w 10034"/>
                    <a:gd name="connsiteY3" fmla="*/ 9578 h 10031"/>
                    <a:gd name="connsiteX4" fmla="*/ 8693 w 10034"/>
                    <a:gd name="connsiteY4" fmla="*/ 9625 h 10031"/>
                    <a:gd name="connsiteX5" fmla="*/ 8082 w 10034"/>
                    <a:gd name="connsiteY5" fmla="*/ 9660 h 10031"/>
                    <a:gd name="connsiteX6" fmla="*/ 7345 w 10034"/>
                    <a:gd name="connsiteY6" fmla="*/ 9719 h 10031"/>
                    <a:gd name="connsiteX7" fmla="*/ 6612 w 10034"/>
                    <a:gd name="connsiteY7" fmla="*/ 9765 h 10031"/>
                    <a:gd name="connsiteX8" fmla="*/ 5836 w 10034"/>
                    <a:gd name="connsiteY8" fmla="*/ 9812 h 10031"/>
                    <a:gd name="connsiteX9" fmla="*/ 5063 w 10034"/>
                    <a:gd name="connsiteY9" fmla="*/ 9870 h 10031"/>
                    <a:gd name="connsiteX10" fmla="*/ 4326 w 10034"/>
                    <a:gd name="connsiteY10" fmla="*/ 9906 h 10031"/>
                    <a:gd name="connsiteX11" fmla="*/ 3632 w 10034"/>
                    <a:gd name="connsiteY11" fmla="*/ 9953 h 10031"/>
                    <a:gd name="connsiteX12" fmla="*/ 3019 w 10034"/>
                    <a:gd name="connsiteY12" fmla="*/ 9975 h 10031"/>
                    <a:gd name="connsiteX13" fmla="*/ 2491 w 10034"/>
                    <a:gd name="connsiteY13" fmla="*/ 9989 h 10031"/>
                    <a:gd name="connsiteX14" fmla="*/ 2122 w 10034"/>
                    <a:gd name="connsiteY14" fmla="*/ 10000 h 10031"/>
                    <a:gd name="connsiteX15" fmla="*/ 2080 w 10034"/>
                    <a:gd name="connsiteY15" fmla="*/ 9975 h 10031"/>
                    <a:gd name="connsiteX16" fmla="*/ 2040 w 10034"/>
                    <a:gd name="connsiteY16" fmla="*/ 9896 h 10031"/>
                    <a:gd name="connsiteX17" fmla="*/ 1838 w 10034"/>
                    <a:gd name="connsiteY17" fmla="*/ 9578 h 10031"/>
                    <a:gd name="connsiteX18" fmla="*/ 1714 w 10034"/>
                    <a:gd name="connsiteY18" fmla="*/ 9355 h 10031"/>
                    <a:gd name="connsiteX19" fmla="*/ 1549 w 10034"/>
                    <a:gd name="connsiteY19" fmla="*/ 9085 h 10031"/>
                    <a:gd name="connsiteX20" fmla="*/ 1387 w 10034"/>
                    <a:gd name="connsiteY20" fmla="*/ 8781 h 10031"/>
                    <a:gd name="connsiteX21" fmla="*/ 1224 w 10034"/>
                    <a:gd name="connsiteY21" fmla="*/ 8442 h 10031"/>
                    <a:gd name="connsiteX22" fmla="*/ 1059 w 10034"/>
                    <a:gd name="connsiteY22" fmla="*/ 8078 h 10031"/>
                    <a:gd name="connsiteX23" fmla="*/ 858 w 10034"/>
                    <a:gd name="connsiteY23" fmla="*/ 7679 h 10031"/>
                    <a:gd name="connsiteX24" fmla="*/ 694 w 10034"/>
                    <a:gd name="connsiteY24" fmla="*/ 7257 h 10031"/>
                    <a:gd name="connsiteX25" fmla="*/ 532 w 10034"/>
                    <a:gd name="connsiteY25" fmla="*/ 6812 h 10031"/>
                    <a:gd name="connsiteX26" fmla="*/ 407 w 10034"/>
                    <a:gd name="connsiteY26" fmla="*/ 6353 h 10031"/>
                    <a:gd name="connsiteX27" fmla="*/ 287 w 10034"/>
                    <a:gd name="connsiteY27" fmla="*/ 5873 h 10031"/>
                    <a:gd name="connsiteX28" fmla="*/ 121 w 10034"/>
                    <a:gd name="connsiteY28" fmla="*/ 5380 h 10031"/>
                    <a:gd name="connsiteX29" fmla="*/ 0 w 10034"/>
                    <a:gd name="connsiteY29" fmla="*/ 4384 h 10031"/>
                    <a:gd name="connsiteX30" fmla="*/ 0 w 10034"/>
                    <a:gd name="connsiteY30" fmla="*/ 3740 h 10031"/>
                    <a:gd name="connsiteX31" fmla="*/ 0 w 10034"/>
                    <a:gd name="connsiteY31" fmla="*/ 3166 h 10031"/>
                    <a:gd name="connsiteX32" fmla="*/ 0 w 10034"/>
                    <a:gd name="connsiteY32" fmla="*/ 2648 h 10031"/>
                    <a:gd name="connsiteX33" fmla="*/ 41 w 10034"/>
                    <a:gd name="connsiteY33" fmla="*/ 2181 h 10031"/>
                    <a:gd name="connsiteX34" fmla="*/ 81 w 10034"/>
                    <a:gd name="connsiteY34" fmla="*/ 1771 h 10031"/>
                    <a:gd name="connsiteX35" fmla="*/ 121 w 10034"/>
                    <a:gd name="connsiteY35" fmla="*/ 1407 h 10031"/>
                    <a:gd name="connsiteX36" fmla="*/ 204 w 10034"/>
                    <a:gd name="connsiteY36" fmla="*/ 1090 h 10031"/>
                    <a:gd name="connsiteX37" fmla="*/ 287 w 10034"/>
                    <a:gd name="connsiteY37" fmla="*/ 833 h 10031"/>
                    <a:gd name="connsiteX38" fmla="*/ 328 w 10034"/>
                    <a:gd name="connsiteY38" fmla="*/ 622 h 10031"/>
                    <a:gd name="connsiteX39" fmla="*/ 407 w 10034"/>
                    <a:gd name="connsiteY39" fmla="*/ 457 h 10031"/>
                    <a:gd name="connsiteX40" fmla="*/ 449 w 10034"/>
                    <a:gd name="connsiteY40" fmla="*/ 340 h 10031"/>
                    <a:gd name="connsiteX41" fmla="*/ 490 w 10034"/>
                    <a:gd name="connsiteY41" fmla="*/ 282 h 10031"/>
                    <a:gd name="connsiteX42" fmla="*/ 490 w 10034"/>
                    <a:gd name="connsiteY42" fmla="*/ 247 h 10031"/>
                    <a:gd name="connsiteX43" fmla="*/ 5836 w 10034"/>
                    <a:gd name="connsiteY43" fmla="*/ 0 h 10031"/>
                    <a:gd name="connsiteX44" fmla="*/ 5917 w 10034"/>
                    <a:gd name="connsiteY44" fmla="*/ 23 h 10031"/>
                    <a:gd name="connsiteX45" fmla="*/ 6081 w 10034"/>
                    <a:gd name="connsiteY45" fmla="*/ 58 h 10031"/>
                    <a:gd name="connsiteX46" fmla="*/ 6367 w 10034"/>
                    <a:gd name="connsiteY46" fmla="*/ 129 h 10031"/>
                    <a:gd name="connsiteX47" fmla="*/ 6734 w 10034"/>
                    <a:gd name="connsiteY47" fmla="*/ 224 h 10031"/>
                    <a:gd name="connsiteX0" fmla="*/ 6734 w 9224"/>
                    <a:gd name="connsiteY0" fmla="*/ 224 h 10000"/>
                    <a:gd name="connsiteX1" fmla="*/ 7987 w 9224"/>
                    <a:gd name="connsiteY1" fmla="*/ 2587 h 10000"/>
                    <a:gd name="connsiteX2" fmla="*/ 9224 w 9224"/>
                    <a:gd name="connsiteY2" fmla="*/ 9578 h 10000"/>
                    <a:gd name="connsiteX3" fmla="*/ 8693 w 9224"/>
                    <a:gd name="connsiteY3" fmla="*/ 9625 h 10000"/>
                    <a:gd name="connsiteX4" fmla="*/ 8082 w 9224"/>
                    <a:gd name="connsiteY4" fmla="*/ 9660 h 10000"/>
                    <a:gd name="connsiteX5" fmla="*/ 7345 w 9224"/>
                    <a:gd name="connsiteY5" fmla="*/ 9719 h 10000"/>
                    <a:gd name="connsiteX6" fmla="*/ 6612 w 9224"/>
                    <a:gd name="connsiteY6" fmla="*/ 9765 h 10000"/>
                    <a:gd name="connsiteX7" fmla="*/ 5836 w 9224"/>
                    <a:gd name="connsiteY7" fmla="*/ 9812 h 10000"/>
                    <a:gd name="connsiteX8" fmla="*/ 5063 w 9224"/>
                    <a:gd name="connsiteY8" fmla="*/ 9870 h 10000"/>
                    <a:gd name="connsiteX9" fmla="*/ 4326 w 9224"/>
                    <a:gd name="connsiteY9" fmla="*/ 9906 h 10000"/>
                    <a:gd name="connsiteX10" fmla="*/ 3632 w 9224"/>
                    <a:gd name="connsiteY10" fmla="*/ 9953 h 10000"/>
                    <a:gd name="connsiteX11" fmla="*/ 3019 w 9224"/>
                    <a:gd name="connsiteY11" fmla="*/ 9975 h 10000"/>
                    <a:gd name="connsiteX12" fmla="*/ 2491 w 9224"/>
                    <a:gd name="connsiteY12" fmla="*/ 9989 h 10000"/>
                    <a:gd name="connsiteX13" fmla="*/ 2122 w 9224"/>
                    <a:gd name="connsiteY13" fmla="*/ 10000 h 10000"/>
                    <a:gd name="connsiteX14" fmla="*/ 2080 w 9224"/>
                    <a:gd name="connsiteY14" fmla="*/ 9975 h 10000"/>
                    <a:gd name="connsiteX15" fmla="*/ 2040 w 9224"/>
                    <a:gd name="connsiteY15" fmla="*/ 9896 h 10000"/>
                    <a:gd name="connsiteX16" fmla="*/ 1838 w 9224"/>
                    <a:gd name="connsiteY16" fmla="*/ 9578 h 10000"/>
                    <a:gd name="connsiteX17" fmla="*/ 1714 w 9224"/>
                    <a:gd name="connsiteY17" fmla="*/ 9355 h 10000"/>
                    <a:gd name="connsiteX18" fmla="*/ 1549 w 9224"/>
                    <a:gd name="connsiteY18" fmla="*/ 9085 h 10000"/>
                    <a:gd name="connsiteX19" fmla="*/ 1387 w 9224"/>
                    <a:gd name="connsiteY19" fmla="*/ 8781 h 10000"/>
                    <a:gd name="connsiteX20" fmla="*/ 1224 w 9224"/>
                    <a:gd name="connsiteY20" fmla="*/ 8442 h 10000"/>
                    <a:gd name="connsiteX21" fmla="*/ 1059 w 9224"/>
                    <a:gd name="connsiteY21" fmla="*/ 8078 h 10000"/>
                    <a:gd name="connsiteX22" fmla="*/ 858 w 9224"/>
                    <a:gd name="connsiteY22" fmla="*/ 7679 h 10000"/>
                    <a:gd name="connsiteX23" fmla="*/ 694 w 9224"/>
                    <a:gd name="connsiteY23" fmla="*/ 7257 h 10000"/>
                    <a:gd name="connsiteX24" fmla="*/ 532 w 9224"/>
                    <a:gd name="connsiteY24" fmla="*/ 6812 h 10000"/>
                    <a:gd name="connsiteX25" fmla="*/ 407 w 9224"/>
                    <a:gd name="connsiteY25" fmla="*/ 6353 h 10000"/>
                    <a:gd name="connsiteX26" fmla="*/ 287 w 9224"/>
                    <a:gd name="connsiteY26" fmla="*/ 5873 h 10000"/>
                    <a:gd name="connsiteX27" fmla="*/ 121 w 9224"/>
                    <a:gd name="connsiteY27" fmla="*/ 5380 h 10000"/>
                    <a:gd name="connsiteX28" fmla="*/ 0 w 9224"/>
                    <a:gd name="connsiteY28" fmla="*/ 4384 h 10000"/>
                    <a:gd name="connsiteX29" fmla="*/ 0 w 9224"/>
                    <a:gd name="connsiteY29" fmla="*/ 3740 h 10000"/>
                    <a:gd name="connsiteX30" fmla="*/ 0 w 9224"/>
                    <a:gd name="connsiteY30" fmla="*/ 3166 h 10000"/>
                    <a:gd name="connsiteX31" fmla="*/ 0 w 9224"/>
                    <a:gd name="connsiteY31" fmla="*/ 2648 h 10000"/>
                    <a:gd name="connsiteX32" fmla="*/ 41 w 9224"/>
                    <a:gd name="connsiteY32" fmla="*/ 2181 h 10000"/>
                    <a:gd name="connsiteX33" fmla="*/ 81 w 9224"/>
                    <a:gd name="connsiteY33" fmla="*/ 1771 h 10000"/>
                    <a:gd name="connsiteX34" fmla="*/ 121 w 9224"/>
                    <a:gd name="connsiteY34" fmla="*/ 1407 h 10000"/>
                    <a:gd name="connsiteX35" fmla="*/ 204 w 9224"/>
                    <a:gd name="connsiteY35" fmla="*/ 1090 h 10000"/>
                    <a:gd name="connsiteX36" fmla="*/ 287 w 9224"/>
                    <a:gd name="connsiteY36" fmla="*/ 833 h 10000"/>
                    <a:gd name="connsiteX37" fmla="*/ 328 w 9224"/>
                    <a:gd name="connsiteY37" fmla="*/ 622 h 10000"/>
                    <a:gd name="connsiteX38" fmla="*/ 407 w 9224"/>
                    <a:gd name="connsiteY38" fmla="*/ 457 h 10000"/>
                    <a:gd name="connsiteX39" fmla="*/ 449 w 9224"/>
                    <a:gd name="connsiteY39" fmla="*/ 340 h 10000"/>
                    <a:gd name="connsiteX40" fmla="*/ 490 w 9224"/>
                    <a:gd name="connsiteY40" fmla="*/ 282 h 10000"/>
                    <a:gd name="connsiteX41" fmla="*/ 490 w 9224"/>
                    <a:gd name="connsiteY41" fmla="*/ 247 h 10000"/>
                    <a:gd name="connsiteX42" fmla="*/ 5836 w 9224"/>
                    <a:gd name="connsiteY42" fmla="*/ 0 h 10000"/>
                    <a:gd name="connsiteX43" fmla="*/ 5917 w 9224"/>
                    <a:gd name="connsiteY43" fmla="*/ 23 h 10000"/>
                    <a:gd name="connsiteX44" fmla="*/ 6081 w 9224"/>
                    <a:gd name="connsiteY44" fmla="*/ 58 h 10000"/>
                    <a:gd name="connsiteX45" fmla="*/ 6367 w 9224"/>
                    <a:gd name="connsiteY45" fmla="*/ 129 h 10000"/>
                    <a:gd name="connsiteX46" fmla="*/ 6734 w 9224"/>
                    <a:gd name="connsiteY46" fmla="*/ 224 h 10000"/>
                    <a:gd name="connsiteX0" fmla="*/ 7301 w 10000"/>
                    <a:gd name="connsiteY0" fmla="*/ 224 h 10000"/>
                    <a:gd name="connsiteX1" fmla="*/ 8659 w 10000"/>
                    <a:gd name="connsiteY1" fmla="*/ 2587 h 10000"/>
                    <a:gd name="connsiteX2" fmla="*/ 10000 w 10000"/>
                    <a:gd name="connsiteY2" fmla="*/ 9578 h 10000"/>
                    <a:gd name="connsiteX3" fmla="*/ 9424 w 10000"/>
                    <a:gd name="connsiteY3" fmla="*/ 9625 h 10000"/>
                    <a:gd name="connsiteX4" fmla="*/ 8762 w 10000"/>
                    <a:gd name="connsiteY4" fmla="*/ 9660 h 10000"/>
                    <a:gd name="connsiteX5" fmla="*/ 7963 w 10000"/>
                    <a:gd name="connsiteY5" fmla="*/ 9719 h 10000"/>
                    <a:gd name="connsiteX6" fmla="*/ 7168 w 10000"/>
                    <a:gd name="connsiteY6" fmla="*/ 9765 h 10000"/>
                    <a:gd name="connsiteX7" fmla="*/ 6327 w 10000"/>
                    <a:gd name="connsiteY7" fmla="*/ 9812 h 10000"/>
                    <a:gd name="connsiteX8" fmla="*/ 5489 w 10000"/>
                    <a:gd name="connsiteY8" fmla="*/ 9870 h 10000"/>
                    <a:gd name="connsiteX9" fmla="*/ 4690 w 10000"/>
                    <a:gd name="connsiteY9" fmla="*/ 9906 h 10000"/>
                    <a:gd name="connsiteX10" fmla="*/ 3938 w 10000"/>
                    <a:gd name="connsiteY10" fmla="*/ 9953 h 10000"/>
                    <a:gd name="connsiteX11" fmla="*/ 3273 w 10000"/>
                    <a:gd name="connsiteY11" fmla="*/ 9975 h 10000"/>
                    <a:gd name="connsiteX12" fmla="*/ 2701 w 10000"/>
                    <a:gd name="connsiteY12" fmla="*/ 9989 h 10000"/>
                    <a:gd name="connsiteX13" fmla="*/ 2301 w 10000"/>
                    <a:gd name="connsiteY13" fmla="*/ 10000 h 10000"/>
                    <a:gd name="connsiteX14" fmla="*/ 2255 w 10000"/>
                    <a:gd name="connsiteY14" fmla="*/ 9975 h 10000"/>
                    <a:gd name="connsiteX15" fmla="*/ 2212 w 10000"/>
                    <a:gd name="connsiteY15" fmla="*/ 9896 h 10000"/>
                    <a:gd name="connsiteX16" fmla="*/ 1993 w 10000"/>
                    <a:gd name="connsiteY16" fmla="*/ 9578 h 10000"/>
                    <a:gd name="connsiteX17" fmla="*/ 1858 w 10000"/>
                    <a:gd name="connsiteY17" fmla="*/ 9355 h 10000"/>
                    <a:gd name="connsiteX18" fmla="*/ 1679 w 10000"/>
                    <a:gd name="connsiteY18" fmla="*/ 9085 h 10000"/>
                    <a:gd name="connsiteX19" fmla="*/ 1504 w 10000"/>
                    <a:gd name="connsiteY19" fmla="*/ 8781 h 10000"/>
                    <a:gd name="connsiteX20" fmla="*/ 1327 w 10000"/>
                    <a:gd name="connsiteY20" fmla="*/ 8442 h 10000"/>
                    <a:gd name="connsiteX21" fmla="*/ 1148 w 10000"/>
                    <a:gd name="connsiteY21" fmla="*/ 8078 h 10000"/>
                    <a:gd name="connsiteX22" fmla="*/ 930 w 10000"/>
                    <a:gd name="connsiteY22" fmla="*/ 7679 h 10000"/>
                    <a:gd name="connsiteX23" fmla="*/ 752 w 10000"/>
                    <a:gd name="connsiteY23" fmla="*/ 7257 h 10000"/>
                    <a:gd name="connsiteX24" fmla="*/ 577 w 10000"/>
                    <a:gd name="connsiteY24" fmla="*/ 6812 h 10000"/>
                    <a:gd name="connsiteX25" fmla="*/ 441 w 10000"/>
                    <a:gd name="connsiteY25" fmla="*/ 6353 h 10000"/>
                    <a:gd name="connsiteX26" fmla="*/ 311 w 10000"/>
                    <a:gd name="connsiteY26" fmla="*/ 5873 h 10000"/>
                    <a:gd name="connsiteX27" fmla="*/ 131 w 10000"/>
                    <a:gd name="connsiteY27" fmla="*/ 5380 h 10000"/>
                    <a:gd name="connsiteX28" fmla="*/ 0 w 10000"/>
                    <a:gd name="connsiteY28" fmla="*/ 4384 h 10000"/>
                    <a:gd name="connsiteX29" fmla="*/ 0 w 10000"/>
                    <a:gd name="connsiteY29" fmla="*/ 3740 h 10000"/>
                    <a:gd name="connsiteX30" fmla="*/ 0 w 10000"/>
                    <a:gd name="connsiteY30" fmla="*/ 3166 h 10000"/>
                    <a:gd name="connsiteX31" fmla="*/ 0 w 10000"/>
                    <a:gd name="connsiteY31" fmla="*/ 2648 h 10000"/>
                    <a:gd name="connsiteX32" fmla="*/ 44 w 10000"/>
                    <a:gd name="connsiteY32" fmla="*/ 2181 h 10000"/>
                    <a:gd name="connsiteX33" fmla="*/ 88 w 10000"/>
                    <a:gd name="connsiteY33" fmla="*/ 1771 h 10000"/>
                    <a:gd name="connsiteX34" fmla="*/ 131 w 10000"/>
                    <a:gd name="connsiteY34" fmla="*/ 1407 h 10000"/>
                    <a:gd name="connsiteX35" fmla="*/ 221 w 10000"/>
                    <a:gd name="connsiteY35" fmla="*/ 1090 h 10000"/>
                    <a:gd name="connsiteX36" fmla="*/ 311 w 10000"/>
                    <a:gd name="connsiteY36" fmla="*/ 833 h 10000"/>
                    <a:gd name="connsiteX37" fmla="*/ 356 w 10000"/>
                    <a:gd name="connsiteY37" fmla="*/ 622 h 10000"/>
                    <a:gd name="connsiteX38" fmla="*/ 441 w 10000"/>
                    <a:gd name="connsiteY38" fmla="*/ 457 h 10000"/>
                    <a:gd name="connsiteX39" fmla="*/ 487 w 10000"/>
                    <a:gd name="connsiteY39" fmla="*/ 340 h 10000"/>
                    <a:gd name="connsiteX40" fmla="*/ 531 w 10000"/>
                    <a:gd name="connsiteY40" fmla="*/ 282 h 10000"/>
                    <a:gd name="connsiteX41" fmla="*/ 531 w 10000"/>
                    <a:gd name="connsiteY41" fmla="*/ 247 h 10000"/>
                    <a:gd name="connsiteX42" fmla="*/ 6327 w 10000"/>
                    <a:gd name="connsiteY42" fmla="*/ 0 h 10000"/>
                    <a:gd name="connsiteX43" fmla="*/ 6415 w 10000"/>
                    <a:gd name="connsiteY43" fmla="*/ 23 h 10000"/>
                    <a:gd name="connsiteX44" fmla="*/ 6593 w 10000"/>
                    <a:gd name="connsiteY44" fmla="*/ 58 h 10000"/>
                    <a:gd name="connsiteX45" fmla="*/ 6903 w 10000"/>
                    <a:gd name="connsiteY45" fmla="*/ 129 h 10000"/>
                    <a:gd name="connsiteX46" fmla="*/ 7301 w 10000"/>
                    <a:gd name="connsiteY46" fmla="*/ 224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0000" h="10000">
                      <a:moveTo>
                        <a:pt x="7301" y="224"/>
                      </a:moveTo>
                      <a:cubicBezTo>
                        <a:pt x="8116" y="1044"/>
                        <a:pt x="10622" y="1159"/>
                        <a:pt x="8659" y="2587"/>
                      </a:cubicBezTo>
                      <a:cubicBezTo>
                        <a:pt x="8143" y="4978"/>
                        <a:pt x="9872" y="8405"/>
                        <a:pt x="10000" y="9578"/>
                      </a:cubicBezTo>
                      <a:lnTo>
                        <a:pt x="9424" y="9625"/>
                      </a:lnTo>
                      <a:lnTo>
                        <a:pt x="8762" y="9660"/>
                      </a:lnTo>
                      <a:lnTo>
                        <a:pt x="7963" y="9719"/>
                      </a:lnTo>
                      <a:lnTo>
                        <a:pt x="7168" y="9765"/>
                      </a:lnTo>
                      <a:lnTo>
                        <a:pt x="6327" y="9812"/>
                      </a:lnTo>
                      <a:lnTo>
                        <a:pt x="5489" y="9870"/>
                      </a:lnTo>
                      <a:lnTo>
                        <a:pt x="4690" y="9906"/>
                      </a:lnTo>
                      <a:lnTo>
                        <a:pt x="3938" y="9953"/>
                      </a:lnTo>
                      <a:lnTo>
                        <a:pt x="3273" y="9975"/>
                      </a:lnTo>
                      <a:lnTo>
                        <a:pt x="2701" y="9989"/>
                      </a:lnTo>
                      <a:lnTo>
                        <a:pt x="2301" y="10000"/>
                      </a:lnTo>
                      <a:cubicBezTo>
                        <a:pt x="2285" y="9993"/>
                        <a:pt x="2271" y="9984"/>
                        <a:pt x="2255" y="9975"/>
                      </a:cubicBezTo>
                      <a:cubicBezTo>
                        <a:pt x="2241" y="9949"/>
                        <a:pt x="2226" y="9922"/>
                        <a:pt x="2212" y="9896"/>
                      </a:cubicBezTo>
                      <a:cubicBezTo>
                        <a:pt x="2139" y="9789"/>
                        <a:pt x="2064" y="9685"/>
                        <a:pt x="1993" y="9578"/>
                      </a:cubicBezTo>
                      <a:cubicBezTo>
                        <a:pt x="1947" y="9505"/>
                        <a:pt x="1904" y="9429"/>
                        <a:pt x="1858" y="9355"/>
                      </a:cubicBezTo>
                      <a:cubicBezTo>
                        <a:pt x="1797" y="9266"/>
                        <a:pt x="1739" y="9175"/>
                        <a:pt x="1679" y="9085"/>
                      </a:cubicBezTo>
                      <a:cubicBezTo>
                        <a:pt x="1622" y="8983"/>
                        <a:pt x="1563" y="8882"/>
                        <a:pt x="1504" y="8781"/>
                      </a:cubicBezTo>
                      <a:cubicBezTo>
                        <a:pt x="1443" y="8668"/>
                        <a:pt x="1387" y="8554"/>
                        <a:pt x="1327" y="8442"/>
                      </a:cubicBezTo>
                      <a:cubicBezTo>
                        <a:pt x="1266" y="8321"/>
                        <a:pt x="1208" y="8199"/>
                        <a:pt x="1148" y="8078"/>
                      </a:cubicBezTo>
                      <a:cubicBezTo>
                        <a:pt x="1078" y="7945"/>
                        <a:pt x="1002" y="7812"/>
                        <a:pt x="930" y="7679"/>
                      </a:cubicBezTo>
                      <a:cubicBezTo>
                        <a:pt x="872" y="7537"/>
                        <a:pt x="813" y="7398"/>
                        <a:pt x="752" y="7257"/>
                      </a:cubicBezTo>
                      <a:cubicBezTo>
                        <a:pt x="693" y="7108"/>
                        <a:pt x="636" y="6961"/>
                        <a:pt x="577" y="6812"/>
                      </a:cubicBezTo>
                      <a:cubicBezTo>
                        <a:pt x="531" y="6659"/>
                        <a:pt x="487" y="6507"/>
                        <a:pt x="441" y="6353"/>
                      </a:cubicBezTo>
                      <a:cubicBezTo>
                        <a:pt x="397" y="6193"/>
                        <a:pt x="356" y="6035"/>
                        <a:pt x="311" y="5873"/>
                      </a:cubicBezTo>
                      <a:cubicBezTo>
                        <a:pt x="249" y="5709"/>
                        <a:pt x="192" y="5546"/>
                        <a:pt x="131" y="5380"/>
                      </a:cubicBezTo>
                      <a:cubicBezTo>
                        <a:pt x="88" y="5049"/>
                        <a:pt x="44" y="4718"/>
                        <a:pt x="0" y="4384"/>
                      </a:cubicBezTo>
                      <a:lnTo>
                        <a:pt x="0" y="3740"/>
                      </a:lnTo>
                      <a:lnTo>
                        <a:pt x="0" y="3166"/>
                      </a:lnTo>
                      <a:lnTo>
                        <a:pt x="0" y="2648"/>
                      </a:lnTo>
                      <a:cubicBezTo>
                        <a:pt x="14" y="2492"/>
                        <a:pt x="30" y="2337"/>
                        <a:pt x="44" y="2181"/>
                      </a:cubicBezTo>
                      <a:cubicBezTo>
                        <a:pt x="60" y="2043"/>
                        <a:pt x="73" y="1909"/>
                        <a:pt x="88" y="1771"/>
                      </a:cubicBezTo>
                      <a:cubicBezTo>
                        <a:pt x="103" y="1651"/>
                        <a:pt x="116" y="1528"/>
                        <a:pt x="131" y="1407"/>
                      </a:cubicBezTo>
                      <a:cubicBezTo>
                        <a:pt x="162" y="1302"/>
                        <a:pt x="192" y="1194"/>
                        <a:pt x="221" y="1090"/>
                      </a:cubicBezTo>
                      <a:cubicBezTo>
                        <a:pt x="252" y="1005"/>
                        <a:pt x="281" y="919"/>
                        <a:pt x="311" y="833"/>
                      </a:cubicBezTo>
                      <a:cubicBezTo>
                        <a:pt x="325" y="764"/>
                        <a:pt x="340" y="692"/>
                        <a:pt x="356" y="622"/>
                      </a:cubicBezTo>
                      <a:cubicBezTo>
                        <a:pt x="385" y="567"/>
                        <a:pt x="412" y="512"/>
                        <a:pt x="441" y="457"/>
                      </a:cubicBezTo>
                      <a:cubicBezTo>
                        <a:pt x="456" y="419"/>
                        <a:pt x="472" y="379"/>
                        <a:pt x="487" y="340"/>
                      </a:cubicBezTo>
                      <a:cubicBezTo>
                        <a:pt x="501" y="322"/>
                        <a:pt x="516" y="300"/>
                        <a:pt x="531" y="282"/>
                      </a:cubicBezTo>
                      <a:lnTo>
                        <a:pt x="531" y="247"/>
                      </a:lnTo>
                      <a:lnTo>
                        <a:pt x="6327" y="0"/>
                      </a:lnTo>
                      <a:cubicBezTo>
                        <a:pt x="6357" y="8"/>
                        <a:pt x="6384" y="16"/>
                        <a:pt x="6415" y="23"/>
                      </a:cubicBezTo>
                      <a:cubicBezTo>
                        <a:pt x="6474" y="35"/>
                        <a:pt x="6534" y="48"/>
                        <a:pt x="6593" y="58"/>
                      </a:cubicBezTo>
                      <a:lnTo>
                        <a:pt x="6903" y="129"/>
                      </a:lnTo>
                      <a:lnTo>
                        <a:pt x="7301" y="224"/>
                      </a:lnTo>
                      <a:close/>
                    </a:path>
                  </a:pathLst>
                </a:custGeom>
                <a:solidFill>
                  <a:schemeClr val="tx2">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4" name="Freeform 29"/>
                <p:cNvSpPr>
                  <a:spLocks/>
                </p:cNvSpPr>
                <p:nvPr/>
              </p:nvSpPr>
              <p:spPr bwMode="auto">
                <a:xfrm>
                  <a:off x="1887413" y="3499321"/>
                  <a:ext cx="252413" cy="155575"/>
                </a:xfrm>
                <a:custGeom>
                  <a:avLst/>
                  <a:gdLst/>
                  <a:ahLst/>
                  <a:cxnLst>
                    <a:cxn ang="0">
                      <a:pos x="159" y="0"/>
                    </a:cxn>
                    <a:cxn ang="0">
                      <a:pos x="125" y="95"/>
                    </a:cxn>
                    <a:cxn ang="0">
                      <a:pos x="83" y="98"/>
                    </a:cxn>
                    <a:cxn ang="0">
                      <a:pos x="0" y="8"/>
                    </a:cxn>
                    <a:cxn ang="0">
                      <a:pos x="37" y="6"/>
                    </a:cxn>
                    <a:cxn ang="0">
                      <a:pos x="76" y="4"/>
                    </a:cxn>
                    <a:cxn ang="0">
                      <a:pos x="117" y="2"/>
                    </a:cxn>
                    <a:cxn ang="0">
                      <a:pos x="159" y="0"/>
                    </a:cxn>
                  </a:cxnLst>
                  <a:rect l="0" t="0" r="r" b="b"/>
                  <a:pathLst>
                    <a:path w="159" h="98">
                      <a:moveTo>
                        <a:pt x="159" y="0"/>
                      </a:moveTo>
                      <a:lnTo>
                        <a:pt x="125" y="95"/>
                      </a:lnTo>
                      <a:lnTo>
                        <a:pt x="83" y="98"/>
                      </a:lnTo>
                      <a:lnTo>
                        <a:pt x="0" y="8"/>
                      </a:lnTo>
                      <a:lnTo>
                        <a:pt x="37" y="6"/>
                      </a:lnTo>
                      <a:lnTo>
                        <a:pt x="76" y="4"/>
                      </a:lnTo>
                      <a:lnTo>
                        <a:pt x="117" y="2"/>
                      </a:lnTo>
                      <a:lnTo>
                        <a:pt x="159" y="0"/>
                      </a:lnTo>
                      <a:close/>
                    </a:path>
                  </a:pathLst>
                </a:custGeom>
                <a:solidFill>
                  <a:schemeClr val="tx1">
                    <a:lumMod val="85000"/>
                    <a:lumOff val="1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5" name="Freeform 30"/>
                <p:cNvSpPr>
                  <a:spLocks/>
                </p:cNvSpPr>
                <p:nvPr/>
              </p:nvSpPr>
              <p:spPr bwMode="auto">
                <a:xfrm>
                  <a:off x="2019176" y="3624734"/>
                  <a:ext cx="214313" cy="908050"/>
                </a:xfrm>
                <a:custGeom>
                  <a:avLst/>
                  <a:gdLst/>
                  <a:ahLst/>
                  <a:cxnLst>
                    <a:cxn ang="0">
                      <a:pos x="38" y="0"/>
                    </a:cxn>
                    <a:cxn ang="0">
                      <a:pos x="48" y="35"/>
                    </a:cxn>
                    <a:cxn ang="0">
                      <a:pos x="58" y="71"/>
                    </a:cxn>
                    <a:cxn ang="0">
                      <a:pos x="68" y="107"/>
                    </a:cxn>
                    <a:cxn ang="0">
                      <a:pos x="76" y="144"/>
                    </a:cxn>
                    <a:cxn ang="0">
                      <a:pos x="84" y="181"/>
                    </a:cxn>
                    <a:cxn ang="0">
                      <a:pos x="92" y="218"/>
                    </a:cxn>
                    <a:cxn ang="0">
                      <a:pos x="99" y="254"/>
                    </a:cxn>
                    <a:cxn ang="0">
                      <a:pos x="105" y="288"/>
                    </a:cxn>
                    <a:cxn ang="0">
                      <a:pos x="110" y="322"/>
                    </a:cxn>
                    <a:cxn ang="0">
                      <a:pos x="116" y="353"/>
                    </a:cxn>
                    <a:cxn ang="0">
                      <a:pos x="120" y="382"/>
                    </a:cxn>
                    <a:cxn ang="0">
                      <a:pos x="124" y="409"/>
                    </a:cxn>
                    <a:cxn ang="0">
                      <a:pos x="127" y="432"/>
                    </a:cxn>
                    <a:cxn ang="0">
                      <a:pos x="130" y="452"/>
                    </a:cxn>
                    <a:cxn ang="0">
                      <a:pos x="132" y="468"/>
                    </a:cxn>
                    <a:cxn ang="0">
                      <a:pos x="133" y="481"/>
                    </a:cxn>
                    <a:cxn ang="0">
                      <a:pos x="135" y="488"/>
                    </a:cxn>
                    <a:cxn ang="0">
                      <a:pos x="135" y="491"/>
                    </a:cxn>
                    <a:cxn ang="0">
                      <a:pos x="69" y="572"/>
                    </a:cxn>
                    <a:cxn ang="0">
                      <a:pos x="0" y="495"/>
                    </a:cxn>
                    <a:cxn ang="0">
                      <a:pos x="1" y="467"/>
                    </a:cxn>
                    <a:cxn ang="0">
                      <a:pos x="3" y="437"/>
                    </a:cxn>
                    <a:cxn ang="0">
                      <a:pos x="3" y="405"/>
                    </a:cxn>
                    <a:cxn ang="0">
                      <a:pos x="4" y="372"/>
                    </a:cxn>
                    <a:cxn ang="0">
                      <a:pos x="5" y="338"/>
                    </a:cxn>
                    <a:cxn ang="0">
                      <a:pos x="5" y="235"/>
                    </a:cxn>
                    <a:cxn ang="0">
                      <a:pos x="4" y="203"/>
                    </a:cxn>
                    <a:cxn ang="0">
                      <a:pos x="4" y="171"/>
                    </a:cxn>
                    <a:cxn ang="0">
                      <a:pos x="3" y="140"/>
                    </a:cxn>
                    <a:cxn ang="0">
                      <a:pos x="3" y="112"/>
                    </a:cxn>
                    <a:cxn ang="0">
                      <a:pos x="2" y="86"/>
                    </a:cxn>
                    <a:cxn ang="0">
                      <a:pos x="1" y="63"/>
                    </a:cxn>
                    <a:cxn ang="0">
                      <a:pos x="1" y="43"/>
                    </a:cxn>
                    <a:cxn ang="0">
                      <a:pos x="0" y="27"/>
                    </a:cxn>
                    <a:cxn ang="0">
                      <a:pos x="0" y="15"/>
                    </a:cxn>
                    <a:cxn ang="0">
                      <a:pos x="0" y="5"/>
                    </a:cxn>
                    <a:cxn ang="0">
                      <a:pos x="38" y="0"/>
                    </a:cxn>
                  </a:cxnLst>
                  <a:rect l="0" t="0" r="r" b="b"/>
                  <a:pathLst>
                    <a:path w="135" h="572">
                      <a:moveTo>
                        <a:pt x="38" y="0"/>
                      </a:moveTo>
                      <a:lnTo>
                        <a:pt x="48" y="35"/>
                      </a:lnTo>
                      <a:lnTo>
                        <a:pt x="58" y="71"/>
                      </a:lnTo>
                      <a:lnTo>
                        <a:pt x="68" y="107"/>
                      </a:lnTo>
                      <a:lnTo>
                        <a:pt x="76" y="144"/>
                      </a:lnTo>
                      <a:lnTo>
                        <a:pt x="84" y="181"/>
                      </a:lnTo>
                      <a:lnTo>
                        <a:pt x="92" y="218"/>
                      </a:lnTo>
                      <a:lnTo>
                        <a:pt x="99" y="254"/>
                      </a:lnTo>
                      <a:lnTo>
                        <a:pt x="105" y="288"/>
                      </a:lnTo>
                      <a:lnTo>
                        <a:pt x="110" y="322"/>
                      </a:lnTo>
                      <a:lnTo>
                        <a:pt x="116" y="353"/>
                      </a:lnTo>
                      <a:lnTo>
                        <a:pt x="120" y="382"/>
                      </a:lnTo>
                      <a:lnTo>
                        <a:pt x="124" y="409"/>
                      </a:lnTo>
                      <a:lnTo>
                        <a:pt x="127" y="432"/>
                      </a:lnTo>
                      <a:lnTo>
                        <a:pt x="130" y="452"/>
                      </a:lnTo>
                      <a:lnTo>
                        <a:pt x="132" y="468"/>
                      </a:lnTo>
                      <a:lnTo>
                        <a:pt x="133" y="481"/>
                      </a:lnTo>
                      <a:lnTo>
                        <a:pt x="135" y="488"/>
                      </a:lnTo>
                      <a:lnTo>
                        <a:pt x="135" y="491"/>
                      </a:lnTo>
                      <a:lnTo>
                        <a:pt x="69" y="572"/>
                      </a:lnTo>
                      <a:lnTo>
                        <a:pt x="0" y="495"/>
                      </a:lnTo>
                      <a:lnTo>
                        <a:pt x="1" y="467"/>
                      </a:lnTo>
                      <a:lnTo>
                        <a:pt x="3" y="437"/>
                      </a:lnTo>
                      <a:lnTo>
                        <a:pt x="3" y="405"/>
                      </a:lnTo>
                      <a:lnTo>
                        <a:pt x="4" y="372"/>
                      </a:lnTo>
                      <a:lnTo>
                        <a:pt x="5" y="338"/>
                      </a:lnTo>
                      <a:lnTo>
                        <a:pt x="5" y="235"/>
                      </a:lnTo>
                      <a:lnTo>
                        <a:pt x="4" y="203"/>
                      </a:lnTo>
                      <a:lnTo>
                        <a:pt x="4" y="171"/>
                      </a:lnTo>
                      <a:lnTo>
                        <a:pt x="3" y="140"/>
                      </a:lnTo>
                      <a:lnTo>
                        <a:pt x="3" y="112"/>
                      </a:lnTo>
                      <a:lnTo>
                        <a:pt x="2" y="86"/>
                      </a:lnTo>
                      <a:lnTo>
                        <a:pt x="1" y="63"/>
                      </a:lnTo>
                      <a:lnTo>
                        <a:pt x="1" y="43"/>
                      </a:lnTo>
                      <a:lnTo>
                        <a:pt x="0" y="27"/>
                      </a:lnTo>
                      <a:lnTo>
                        <a:pt x="0" y="15"/>
                      </a:lnTo>
                      <a:lnTo>
                        <a:pt x="0" y="5"/>
                      </a:lnTo>
                      <a:lnTo>
                        <a:pt x="38" y="0"/>
                      </a:lnTo>
                      <a:close/>
                    </a:path>
                  </a:pathLst>
                </a:custGeom>
                <a:solidFill>
                  <a:schemeClr val="tx1">
                    <a:lumMod val="85000"/>
                    <a:lumOff val="1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 name="Freeform 31"/>
                <p:cNvSpPr>
                  <a:spLocks/>
                </p:cNvSpPr>
                <p:nvPr/>
              </p:nvSpPr>
              <p:spPr bwMode="auto">
                <a:xfrm>
                  <a:off x="1623888" y="4051771"/>
                  <a:ext cx="192088" cy="74613"/>
                </a:xfrm>
                <a:custGeom>
                  <a:avLst/>
                  <a:gdLst/>
                  <a:ahLst/>
                  <a:cxnLst>
                    <a:cxn ang="0">
                      <a:pos x="117" y="0"/>
                    </a:cxn>
                    <a:cxn ang="0">
                      <a:pos x="121" y="28"/>
                    </a:cxn>
                    <a:cxn ang="0">
                      <a:pos x="5" y="47"/>
                    </a:cxn>
                    <a:cxn ang="0">
                      <a:pos x="0" y="16"/>
                    </a:cxn>
                    <a:cxn ang="0">
                      <a:pos x="117" y="0"/>
                    </a:cxn>
                  </a:cxnLst>
                  <a:rect l="0" t="0" r="r" b="b"/>
                  <a:pathLst>
                    <a:path w="121" h="47">
                      <a:moveTo>
                        <a:pt x="117" y="0"/>
                      </a:moveTo>
                      <a:lnTo>
                        <a:pt x="121" y="28"/>
                      </a:lnTo>
                      <a:lnTo>
                        <a:pt x="5" y="47"/>
                      </a:lnTo>
                      <a:lnTo>
                        <a:pt x="0" y="16"/>
                      </a:lnTo>
                      <a:lnTo>
                        <a:pt x="117" y="0"/>
                      </a:lnTo>
                      <a:close/>
                    </a:path>
                  </a:pathLst>
                </a:custGeom>
                <a:solidFill>
                  <a:schemeClr val="tx2">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7" name="Freeform 35"/>
                <p:cNvSpPr>
                  <a:spLocks/>
                </p:cNvSpPr>
                <p:nvPr/>
              </p:nvSpPr>
              <p:spPr bwMode="auto">
                <a:xfrm>
                  <a:off x="2425576" y="2520354"/>
                  <a:ext cx="84138" cy="442913"/>
                </a:xfrm>
                <a:custGeom>
                  <a:avLst/>
                  <a:gdLst/>
                  <a:ahLst/>
                  <a:cxnLst>
                    <a:cxn ang="0">
                      <a:pos x="0" y="0"/>
                    </a:cxn>
                    <a:cxn ang="0">
                      <a:pos x="1" y="1"/>
                    </a:cxn>
                    <a:cxn ang="0">
                      <a:pos x="4" y="6"/>
                    </a:cxn>
                    <a:cxn ang="0">
                      <a:pos x="9" y="13"/>
                    </a:cxn>
                    <a:cxn ang="0">
                      <a:pos x="15" y="24"/>
                    </a:cxn>
                    <a:cxn ang="0">
                      <a:pos x="22" y="38"/>
                    </a:cxn>
                    <a:cxn ang="0">
                      <a:pos x="30" y="54"/>
                    </a:cxn>
                    <a:cxn ang="0">
                      <a:pos x="37" y="73"/>
                    </a:cxn>
                    <a:cxn ang="0">
                      <a:pos x="43" y="95"/>
                    </a:cxn>
                    <a:cxn ang="0">
                      <a:pos x="48" y="119"/>
                    </a:cxn>
                    <a:cxn ang="0">
                      <a:pos x="51" y="146"/>
                    </a:cxn>
                    <a:cxn ang="0">
                      <a:pos x="53" y="176"/>
                    </a:cxn>
                    <a:cxn ang="0">
                      <a:pos x="52" y="208"/>
                    </a:cxn>
                    <a:cxn ang="0">
                      <a:pos x="48" y="242"/>
                    </a:cxn>
                    <a:cxn ang="0">
                      <a:pos x="41" y="279"/>
                    </a:cxn>
                    <a:cxn ang="0">
                      <a:pos x="41" y="277"/>
                    </a:cxn>
                    <a:cxn ang="0">
                      <a:pos x="43" y="269"/>
                    </a:cxn>
                    <a:cxn ang="0">
                      <a:pos x="43" y="258"/>
                    </a:cxn>
                    <a:cxn ang="0">
                      <a:pos x="44" y="243"/>
                    </a:cxn>
                    <a:cxn ang="0">
                      <a:pos x="45" y="224"/>
                    </a:cxn>
                    <a:cxn ang="0">
                      <a:pos x="45" y="203"/>
                    </a:cxn>
                    <a:cxn ang="0">
                      <a:pos x="44" y="178"/>
                    </a:cxn>
                    <a:cxn ang="0">
                      <a:pos x="42" y="152"/>
                    </a:cxn>
                    <a:cxn ang="0">
                      <a:pos x="37" y="123"/>
                    </a:cxn>
                    <a:cxn ang="0">
                      <a:pos x="32" y="94"/>
                    </a:cxn>
                    <a:cxn ang="0">
                      <a:pos x="24" y="62"/>
                    </a:cxn>
                    <a:cxn ang="0">
                      <a:pos x="13" y="31"/>
                    </a:cxn>
                    <a:cxn ang="0">
                      <a:pos x="0" y="0"/>
                    </a:cxn>
                  </a:cxnLst>
                  <a:rect l="0" t="0" r="r" b="b"/>
                  <a:pathLst>
                    <a:path w="53" h="279">
                      <a:moveTo>
                        <a:pt x="0" y="0"/>
                      </a:moveTo>
                      <a:lnTo>
                        <a:pt x="1" y="1"/>
                      </a:lnTo>
                      <a:lnTo>
                        <a:pt x="4" y="6"/>
                      </a:lnTo>
                      <a:lnTo>
                        <a:pt x="9" y="13"/>
                      </a:lnTo>
                      <a:lnTo>
                        <a:pt x="15" y="24"/>
                      </a:lnTo>
                      <a:lnTo>
                        <a:pt x="22" y="38"/>
                      </a:lnTo>
                      <a:lnTo>
                        <a:pt x="30" y="54"/>
                      </a:lnTo>
                      <a:lnTo>
                        <a:pt x="37" y="73"/>
                      </a:lnTo>
                      <a:lnTo>
                        <a:pt x="43" y="95"/>
                      </a:lnTo>
                      <a:lnTo>
                        <a:pt x="48" y="119"/>
                      </a:lnTo>
                      <a:lnTo>
                        <a:pt x="51" y="146"/>
                      </a:lnTo>
                      <a:lnTo>
                        <a:pt x="53" y="176"/>
                      </a:lnTo>
                      <a:lnTo>
                        <a:pt x="52" y="208"/>
                      </a:lnTo>
                      <a:lnTo>
                        <a:pt x="48" y="242"/>
                      </a:lnTo>
                      <a:lnTo>
                        <a:pt x="41" y="279"/>
                      </a:lnTo>
                      <a:lnTo>
                        <a:pt x="41" y="277"/>
                      </a:lnTo>
                      <a:lnTo>
                        <a:pt x="43" y="269"/>
                      </a:lnTo>
                      <a:lnTo>
                        <a:pt x="43" y="258"/>
                      </a:lnTo>
                      <a:lnTo>
                        <a:pt x="44" y="243"/>
                      </a:lnTo>
                      <a:lnTo>
                        <a:pt x="45" y="224"/>
                      </a:lnTo>
                      <a:lnTo>
                        <a:pt x="45" y="203"/>
                      </a:lnTo>
                      <a:lnTo>
                        <a:pt x="44" y="178"/>
                      </a:lnTo>
                      <a:lnTo>
                        <a:pt x="42" y="152"/>
                      </a:lnTo>
                      <a:lnTo>
                        <a:pt x="37" y="123"/>
                      </a:lnTo>
                      <a:lnTo>
                        <a:pt x="32" y="94"/>
                      </a:lnTo>
                      <a:lnTo>
                        <a:pt x="24" y="62"/>
                      </a:lnTo>
                      <a:lnTo>
                        <a:pt x="13" y="31"/>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58" name="Group 57"/>
                <p:cNvGrpSpPr/>
                <p:nvPr/>
              </p:nvGrpSpPr>
              <p:grpSpPr>
                <a:xfrm>
                  <a:off x="2490452" y="2514143"/>
                  <a:ext cx="1778952" cy="550805"/>
                  <a:chOff x="6465888" y="2444899"/>
                  <a:chExt cx="4173538" cy="1292225"/>
                </a:xfrm>
              </p:grpSpPr>
              <p:sp>
                <p:nvSpPr>
                  <p:cNvPr id="67" name="Freeform 81"/>
                  <p:cNvSpPr>
                    <a:spLocks/>
                  </p:cNvSpPr>
                  <p:nvPr/>
                </p:nvSpPr>
                <p:spPr bwMode="auto">
                  <a:xfrm>
                    <a:off x="6683376" y="2565549"/>
                    <a:ext cx="3762375" cy="1047750"/>
                  </a:xfrm>
                  <a:custGeom>
                    <a:avLst/>
                    <a:gdLst>
                      <a:gd name="T0" fmla="*/ 3556 w 3556"/>
                      <a:gd name="T1" fmla="*/ 0 h 660"/>
                      <a:gd name="T2" fmla="*/ 3556 w 3556"/>
                      <a:gd name="T3" fmla="*/ 660 h 660"/>
                      <a:gd name="T4" fmla="*/ 0 w 3556"/>
                      <a:gd name="T5" fmla="*/ 419 h 660"/>
                      <a:gd name="T6" fmla="*/ 0 w 3556"/>
                      <a:gd name="T7" fmla="*/ 242 h 660"/>
                      <a:gd name="T8" fmla="*/ 3556 w 3556"/>
                      <a:gd name="T9" fmla="*/ 0 h 660"/>
                    </a:gdLst>
                    <a:ahLst/>
                    <a:cxnLst>
                      <a:cxn ang="0">
                        <a:pos x="T0" y="T1"/>
                      </a:cxn>
                      <a:cxn ang="0">
                        <a:pos x="T2" y="T3"/>
                      </a:cxn>
                      <a:cxn ang="0">
                        <a:pos x="T4" y="T5"/>
                      </a:cxn>
                      <a:cxn ang="0">
                        <a:pos x="T6" y="T7"/>
                      </a:cxn>
                      <a:cxn ang="0">
                        <a:pos x="T8" y="T9"/>
                      </a:cxn>
                    </a:cxnLst>
                    <a:rect l="0" t="0" r="r" b="b"/>
                    <a:pathLst>
                      <a:path w="3556" h="660">
                        <a:moveTo>
                          <a:pt x="3556" y="0"/>
                        </a:moveTo>
                        <a:lnTo>
                          <a:pt x="3556" y="660"/>
                        </a:lnTo>
                        <a:lnTo>
                          <a:pt x="0" y="419"/>
                        </a:lnTo>
                        <a:lnTo>
                          <a:pt x="0" y="242"/>
                        </a:lnTo>
                        <a:lnTo>
                          <a:pt x="3556" y="0"/>
                        </a:lnTo>
                        <a:close/>
                      </a:path>
                    </a:pathLst>
                  </a:custGeom>
                  <a:solidFill>
                    <a:schemeClr val="tx1">
                      <a:lumMod val="75000"/>
                      <a:lumOff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68" name="Freeform 82"/>
                  <p:cNvSpPr>
                    <a:spLocks/>
                  </p:cNvSpPr>
                  <p:nvPr/>
                </p:nvSpPr>
                <p:spPr bwMode="auto">
                  <a:xfrm>
                    <a:off x="8213726" y="2843362"/>
                    <a:ext cx="30163" cy="1588"/>
                  </a:xfrm>
                  <a:custGeom>
                    <a:avLst/>
                    <a:gdLst>
                      <a:gd name="T0" fmla="*/ 19 w 19"/>
                      <a:gd name="T1" fmla="*/ 0 h 1"/>
                      <a:gd name="T2" fmla="*/ 19 w 19"/>
                      <a:gd name="T3" fmla="*/ 0 h 1"/>
                      <a:gd name="T4" fmla="*/ 0 w 19"/>
                      <a:gd name="T5" fmla="*/ 1 h 1"/>
                      <a:gd name="T6" fmla="*/ 19 w 19"/>
                      <a:gd name="T7" fmla="*/ 0 h 1"/>
                    </a:gdLst>
                    <a:ahLst/>
                    <a:cxnLst>
                      <a:cxn ang="0">
                        <a:pos x="T0" y="T1"/>
                      </a:cxn>
                      <a:cxn ang="0">
                        <a:pos x="T2" y="T3"/>
                      </a:cxn>
                      <a:cxn ang="0">
                        <a:pos x="T4" y="T5"/>
                      </a:cxn>
                      <a:cxn ang="0">
                        <a:pos x="T6" y="T7"/>
                      </a:cxn>
                    </a:cxnLst>
                    <a:rect l="0" t="0" r="r" b="b"/>
                    <a:pathLst>
                      <a:path w="19" h="1">
                        <a:moveTo>
                          <a:pt x="19" y="0"/>
                        </a:moveTo>
                        <a:lnTo>
                          <a:pt x="19" y="0"/>
                        </a:lnTo>
                        <a:lnTo>
                          <a:pt x="0" y="1"/>
                        </a:lnTo>
                        <a:lnTo>
                          <a:pt x="19" y="0"/>
                        </a:lnTo>
                        <a:close/>
                      </a:path>
                    </a:pathLst>
                  </a:custGeom>
                  <a:solidFill>
                    <a:srgbClr val="BDCBD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69" name="Freeform 83"/>
                  <p:cNvSpPr>
                    <a:spLocks/>
                  </p:cNvSpPr>
                  <p:nvPr/>
                </p:nvSpPr>
                <p:spPr bwMode="auto">
                  <a:xfrm>
                    <a:off x="6683376" y="2843362"/>
                    <a:ext cx="1560513" cy="493713"/>
                  </a:xfrm>
                  <a:custGeom>
                    <a:avLst/>
                    <a:gdLst>
                      <a:gd name="T0" fmla="*/ 983 w 983"/>
                      <a:gd name="T1" fmla="*/ 0 h 311"/>
                      <a:gd name="T2" fmla="*/ 983 w 983"/>
                      <a:gd name="T3" fmla="*/ 311 h 311"/>
                      <a:gd name="T4" fmla="*/ 0 w 983"/>
                      <a:gd name="T5" fmla="*/ 244 h 311"/>
                      <a:gd name="T6" fmla="*/ 0 w 983"/>
                      <a:gd name="T7" fmla="*/ 178 h 311"/>
                      <a:gd name="T8" fmla="*/ 913 w 983"/>
                      <a:gd name="T9" fmla="*/ 178 h 311"/>
                      <a:gd name="T10" fmla="*/ 949 w 983"/>
                      <a:gd name="T11" fmla="*/ 2 h 311"/>
                      <a:gd name="T12" fmla="*/ 964 w 983"/>
                      <a:gd name="T13" fmla="*/ 1 h 311"/>
                      <a:gd name="T14" fmla="*/ 983 w 983"/>
                      <a:gd name="T15" fmla="*/ 0 h 3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83" h="311">
                        <a:moveTo>
                          <a:pt x="983" y="0"/>
                        </a:moveTo>
                        <a:lnTo>
                          <a:pt x="983" y="311"/>
                        </a:lnTo>
                        <a:lnTo>
                          <a:pt x="0" y="244"/>
                        </a:lnTo>
                        <a:lnTo>
                          <a:pt x="0" y="178"/>
                        </a:lnTo>
                        <a:lnTo>
                          <a:pt x="913" y="178"/>
                        </a:lnTo>
                        <a:lnTo>
                          <a:pt x="949" y="2"/>
                        </a:lnTo>
                        <a:lnTo>
                          <a:pt x="964" y="1"/>
                        </a:lnTo>
                        <a:lnTo>
                          <a:pt x="983" y="0"/>
                        </a:lnTo>
                        <a:close/>
                      </a:path>
                    </a:pathLst>
                  </a:custGeom>
                  <a:solidFill>
                    <a:schemeClr val="tx1">
                      <a:lumMod val="85000"/>
                      <a:lumOff val="1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70" name="Freeform 84"/>
                  <p:cNvSpPr>
                    <a:spLocks/>
                  </p:cNvSpPr>
                  <p:nvPr/>
                </p:nvSpPr>
                <p:spPr bwMode="auto">
                  <a:xfrm>
                    <a:off x="8243888" y="2584599"/>
                    <a:ext cx="2201863" cy="1011238"/>
                  </a:xfrm>
                  <a:custGeom>
                    <a:avLst/>
                    <a:gdLst>
                      <a:gd name="T0" fmla="*/ 1483 w 1563"/>
                      <a:gd name="T1" fmla="*/ 0 h 637"/>
                      <a:gd name="T2" fmla="*/ 1504 w 1563"/>
                      <a:gd name="T3" fmla="*/ 2 h 637"/>
                      <a:gd name="T4" fmla="*/ 1523 w 1563"/>
                      <a:gd name="T5" fmla="*/ 10 h 637"/>
                      <a:gd name="T6" fmla="*/ 1540 w 1563"/>
                      <a:gd name="T7" fmla="*/ 22 h 637"/>
                      <a:gd name="T8" fmla="*/ 1553 w 1563"/>
                      <a:gd name="T9" fmla="*/ 39 h 637"/>
                      <a:gd name="T10" fmla="*/ 1561 w 1563"/>
                      <a:gd name="T11" fmla="*/ 57 h 637"/>
                      <a:gd name="T12" fmla="*/ 1563 w 1563"/>
                      <a:gd name="T13" fmla="*/ 79 h 637"/>
                      <a:gd name="T14" fmla="*/ 1563 w 1563"/>
                      <a:gd name="T15" fmla="*/ 558 h 637"/>
                      <a:gd name="T16" fmla="*/ 1561 w 1563"/>
                      <a:gd name="T17" fmla="*/ 580 h 637"/>
                      <a:gd name="T18" fmla="*/ 1553 w 1563"/>
                      <a:gd name="T19" fmla="*/ 598 h 637"/>
                      <a:gd name="T20" fmla="*/ 1540 w 1563"/>
                      <a:gd name="T21" fmla="*/ 615 h 637"/>
                      <a:gd name="T22" fmla="*/ 1523 w 1563"/>
                      <a:gd name="T23" fmla="*/ 626 h 637"/>
                      <a:gd name="T24" fmla="*/ 1504 w 1563"/>
                      <a:gd name="T25" fmla="*/ 634 h 637"/>
                      <a:gd name="T26" fmla="*/ 1483 w 1563"/>
                      <a:gd name="T27" fmla="*/ 637 h 637"/>
                      <a:gd name="T28" fmla="*/ 82 w 1563"/>
                      <a:gd name="T29" fmla="*/ 601 h 637"/>
                      <a:gd name="T30" fmla="*/ 60 w 1563"/>
                      <a:gd name="T31" fmla="*/ 597 h 637"/>
                      <a:gd name="T32" fmla="*/ 40 w 1563"/>
                      <a:gd name="T33" fmla="*/ 588 h 637"/>
                      <a:gd name="T34" fmla="*/ 25 w 1563"/>
                      <a:gd name="T35" fmla="*/ 575 h 637"/>
                      <a:gd name="T36" fmla="*/ 12 w 1563"/>
                      <a:gd name="T37" fmla="*/ 558 h 637"/>
                      <a:gd name="T38" fmla="*/ 3 w 1563"/>
                      <a:gd name="T39" fmla="*/ 539 h 637"/>
                      <a:gd name="T40" fmla="*/ 0 w 1563"/>
                      <a:gd name="T41" fmla="*/ 518 h 637"/>
                      <a:gd name="T42" fmla="*/ 0 w 1563"/>
                      <a:gd name="T43" fmla="*/ 120 h 637"/>
                      <a:gd name="T44" fmla="*/ 3 w 1563"/>
                      <a:gd name="T45" fmla="*/ 98 h 637"/>
                      <a:gd name="T46" fmla="*/ 12 w 1563"/>
                      <a:gd name="T47" fmla="*/ 79 h 637"/>
                      <a:gd name="T48" fmla="*/ 25 w 1563"/>
                      <a:gd name="T49" fmla="*/ 62 h 637"/>
                      <a:gd name="T50" fmla="*/ 40 w 1563"/>
                      <a:gd name="T51" fmla="*/ 49 h 637"/>
                      <a:gd name="T52" fmla="*/ 60 w 1563"/>
                      <a:gd name="T53" fmla="*/ 40 h 637"/>
                      <a:gd name="T54" fmla="*/ 82 w 1563"/>
                      <a:gd name="T55" fmla="*/ 36 h 637"/>
                      <a:gd name="T56" fmla="*/ 1483 w 1563"/>
                      <a:gd name="T57" fmla="*/ 0 h 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63" h="637">
                        <a:moveTo>
                          <a:pt x="1483" y="0"/>
                        </a:moveTo>
                        <a:lnTo>
                          <a:pt x="1504" y="2"/>
                        </a:lnTo>
                        <a:lnTo>
                          <a:pt x="1523" y="10"/>
                        </a:lnTo>
                        <a:lnTo>
                          <a:pt x="1540" y="22"/>
                        </a:lnTo>
                        <a:lnTo>
                          <a:pt x="1553" y="39"/>
                        </a:lnTo>
                        <a:lnTo>
                          <a:pt x="1561" y="57"/>
                        </a:lnTo>
                        <a:lnTo>
                          <a:pt x="1563" y="79"/>
                        </a:lnTo>
                        <a:lnTo>
                          <a:pt x="1563" y="558"/>
                        </a:lnTo>
                        <a:lnTo>
                          <a:pt x="1561" y="580"/>
                        </a:lnTo>
                        <a:lnTo>
                          <a:pt x="1553" y="598"/>
                        </a:lnTo>
                        <a:lnTo>
                          <a:pt x="1540" y="615"/>
                        </a:lnTo>
                        <a:lnTo>
                          <a:pt x="1523" y="626"/>
                        </a:lnTo>
                        <a:lnTo>
                          <a:pt x="1504" y="634"/>
                        </a:lnTo>
                        <a:lnTo>
                          <a:pt x="1483" y="637"/>
                        </a:lnTo>
                        <a:lnTo>
                          <a:pt x="82" y="601"/>
                        </a:lnTo>
                        <a:lnTo>
                          <a:pt x="60" y="597"/>
                        </a:lnTo>
                        <a:lnTo>
                          <a:pt x="40" y="588"/>
                        </a:lnTo>
                        <a:lnTo>
                          <a:pt x="25" y="575"/>
                        </a:lnTo>
                        <a:lnTo>
                          <a:pt x="12" y="558"/>
                        </a:lnTo>
                        <a:lnTo>
                          <a:pt x="3" y="539"/>
                        </a:lnTo>
                        <a:lnTo>
                          <a:pt x="0" y="518"/>
                        </a:lnTo>
                        <a:lnTo>
                          <a:pt x="0" y="120"/>
                        </a:lnTo>
                        <a:lnTo>
                          <a:pt x="3" y="98"/>
                        </a:lnTo>
                        <a:lnTo>
                          <a:pt x="12" y="79"/>
                        </a:lnTo>
                        <a:lnTo>
                          <a:pt x="25" y="62"/>
                        </a:lnTo>
                        <a:lnTo>
                          <a:pt x="40" y="49"/>
                        </a:lnTo>
                        <a:lnTo>
                          <a:pt x="60" y="40"/>
                        </a:lnTo>
                        <a:lnTo>
                          <a:pt x="82" y="36"/>
                        </a:lnTo>
                        <a:lnTo>
                          <a:pt x="1483" y="0"/>
                        </a:lnTo>
                        <a:close/>
                      </a:path>
                    </a:pathLst>
                  </a:custGeom>
                  <a:solidFill>
                    <a:schemeClr val="tx1">
                      <a:lumMod val="75000"/>
                      <a:lumOff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71" name="Freeform 85"/>
                  <p:cNvSpPr>
                    <a:spLocks noEditPoints="1"/>
                  </p:cNvSpPr>
                  <p:nvPr/>
                </p:nvSpPr>
                <p:spPr bwMode="auto">
                  <a:xfrm>
                    <a:off x="8243888" y="3406924"/>
                    <a:ext cx="2008188" cy="187325"/>
                  </a:xfrm>
                  <a:custGeom>
                    <a:avLst/>
                    <a:gdLst>
                      <a:gd name="T0" fmla="*/ 192 w 1265"/>
                      <a:gd name="T1" fmla="*/ 85 h 118"/>
                      <a:gd name="T2" fmla="*/ 1265 w 1265"/>
                      <a:gd name="T3" fmla="*/ 114 h 118"/>
                      <a:gd name="T4" fmla="*/ 1265 w 1265"/>
                      <a:gd name="T5" fmla="*/ 118 h 118"/>
                      <a:gd name="T6" fmla="*/ 192 w 1265"/>
                      <a:gd name="T7" fmla="*/ 85 h 118"/>
                      <a:gd name="T8" fmla="*/ 192 w 1265"/>
                      <a:gd name="T9" fmla="*/ 85 h 118"/>
                      <a:gd name="T10" fmla="*/ 0 w 1265"/>
                      <a:gd name="T11" fmla="*/ 0 h 118"/>
                      <a:gd name="T12" fmla="*/ 1 w 1265"/>
                      <a:gd name="T13" fmla="*/ 9 h 118"/>
                      <a:gd name="T14" fmla="*/ 3 w 1265"/>
                      <a:gd name="T15" fmla="*/ 18 h 118"/>
                      <a:gd name="T16" fmla="*/ 3 w 1265"/>
                      <a:gd name="T17" fmla="*/ 18 h 118"/>
                      <a:gd name="T18" fmla="*/ 1 w 1265"/>
                      <a:gd name="T19" fmla="*/ 9 h 118"/>
                      <a:gd name="T20" fmla="*/ 0 w 1265"/>
                      <a:gd name="T21"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65" h="118">
                        <a:moveTo>
                          <a:pt x="192" y="85"/>
                        </a:moveTo>
                        <a:lnTo>
                          <a:pt x="1265" y="114"/>
                        </a:lnTo>
                        <a:lnTo>
                          <a:pt x="1265" y="118"/>
                        </a:lnTo>
                        <a:lnTo>
                          <a:pt x="192" y="85"/>
                        </a:lnTo>
                        <a:lnTo>
                          <a:pt x="192" y="85"/>
                        </a:lnTo>
                        <a:close/>
                        <a:moveTo>
                          <a:pt x="0" y="0"/>
                        </a:moveTo>
                        <a:lnTo>
                          <a:pt x="1" y="9"/>
                        </a:lnTo>
                        <a:lnTo>
                          <a:pt x="3" y="18"/>
                        </a:lnTo>
                        <a:lnTo>
                          <a:pt x="3" y="18"/>
                        </a:lnTo>
                        <a:lnTo>
                          <a:pt x="1" y="9"/>
                        </a:lnTo>
                        <a:lnTo>
                          <a:pt x="0" y="0"/>
                        </a:lnTo>
                        <a:close/>
                      </a:path>
                    </a:pathLst>
                  </a:custGeom>
                  <a:solidFill>
                    <a:srgbClr val="BDCBD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72" name="Freeform 86"/>
                  <p:cNvSpPr>
                    <a:spLocks noEditPoints="1"/>
                  </p:cNvSpPr>
                  <p:nvPr/>
                </p:nvSpPr>
                <p:spPr bwMode="auto">
                  <a:xfrm>
                    <a:off x="8243888" y="2602062"/>
                    <a:ext cx="2008188" cy="985838"/>
                  </a:xfrm>
                  <a:custGeom>
                    <a:avLst/>
                    <a:gdLst>
                      <a:gd name="T0" fmla="*/ 3 w 1265"/>
                      <a:gd name="T1" fmla="*/ 392 h 621"/>
                      <a:gd name="T2" fmla="*/ 3 w 1265"/>
                      <a:gd name="T3" fmla="*/ 525 h 621"/>
                      <a:gd name="T4" fmla="*/ 1 w 1265"/>
                      <a:gd name="T5" fmla="*/ 516 h 621"/>
                      <a:gd name="T6" fmla="*/ 0 w 1265"/>
                      <a:gd name="T7" fmla="*/ 507 h 621"/>
                      <a:gd name="T8" fmla="*/ 0 w 1265"/>
                      <a:gd name="T9" fmla="*/ 410 h 621"/>
                      <a:gd name="T10" fmla="*/ 1 w 1265"/>
                      <a:gd name="T11" fmla="*/ 401 h 621"/>
                      <a:gd name="T12" fmla="*/ 3 w 1265"/>
                      <a:gd name="T13" fmla="*/ 392 h 621"/>
                      <a:gd name="T14" fmla="*/ 1265 w 1265"/>
                      <a:gd name="T15" fmla="*/ 0 h 621"/>
                      <a:gd name="T16" fmla="*/ 1265 w 1265"/>
                      <a:gd name="T17" fmla="*/ 621 h 621"/>
                      <a:gd name="T18" fmla="*/ 192 w 1265"/>
                      <a:gd name="T19" fmla="*/ 592 h 621"/>
                      <a:gd name="T20" fmla="*/ 192 w 1265"/>
                      <a:gd name="T21" fmla="*/ 330 h 621"/>
                      <a:gd name="T22" fmla="*/ 1092 w 1265"/>
                      <a:gd name="T23" fmla="*/ 330 h 621"/>
                      <a:gd name="T24" fmla="*/ 1114 w 1265"/>
                      <a:gd name="T25" fmla="*/ 327 h 621"/>
                      <a:gd name="T26" fmla="*/ 1133 w 1265"/>
                      <a:gd name="T27" fmla="*/ 318 h 621"/>
                      <a:gd name="T28" fmla="*/ 1151 w 1265"/>
                      <a:gd name="T29" fmla="*/ 307 h 621"/>
                      <a:gd name="T30" fmla="*/ 1166 w 1265"/>
                      <a:gd name="T31" fmla="*/ 290 h 621"/>
                      <a:gd name="T32" fmla="*/ 1177 w 1265"/>
                      <a:gd name="T33" fmla="*/ 270 h 621"/>
                      <a:gd name="T34" fmla="*/ 1182 w 1265"/>
                      <a:gd name="T35" fmla="*/ 250 h 621"/>
                      <a:gd name="T36" fmla="*/ 1203 w 1265"/>
                      <a:gd name="T37" fmla="*/ 77 h 621"/>
                      <a:gd name="T38" fmla="*/ 1211 w 1265"/>
                      <a:gd name="T39" fmla="*/ 52 h 621"/>
                      <a:gd name="T40" fmla="*/ 1224 w 1265"/>
                      <a:gd name="T41" fmla="*/ 30 h 621"/>
                      <a:gd name="T42" fmla="*/ 1243 w 1265"/>
                      <a:gd name="T43" fmla="*/ 12 h 621"/>
                      <a:gd name="T44" fmla="*/ 1265 w 1265"/>
                      <a:gd name="T45" fmla="*/ 0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65" h="621">
                        <a:moveTo>
                          <a:pt x="3" y="392"/>
                        </a:moveTo>
                        <a:lnTo>
                          <a:pt x="3" y="525"/>
                        </a:lnTo>
                        <a:lnTo>
                          <a:pt x="1" y="516"/>
                        </a:lnTo>
                        <a:lnTo>
                          <a:pt x="0" y="507"/>
                        </a:lnTo>
                        <a:lnTo>
                          <a:pt x="0" y="410"/>
                        </a:lnTo>
                        <a:lnTo>
                          <a:pt x="1" y="401"/>
                        </a:lnTo>
                        <a:lnTo>
                          <a:pt x="3" y="392"/>
                        </a:lnTo>
                        <a:close/>
                        <a:moveTo>
                          <a:pt x="1265" y="0"/>
                        </a:moveTo>
                        <a:lnTo>
                          <a:pt x="1265" y="621"/>
                        </a:lnTo>
                        <a:lnTo>
                          <a:pt x="192" y="592"/>
                        </a:lnTo>
                        <a:lnTo>
                          <a:pt x="192" y="330"/>
                        </a:lnTo>
                        <a:lnTo>
                          <a:pt x="1092" y="330"/>
                        </a:lnTo>
                        <a:lnTo>
                          <a:pt x="1114" y="327"/>
                        </a:lnTo>
                        <a:lnTo>
                          <a:pt x="1133" y="318"/>
                        </a:lnTo>
                        <a:lnTo>
                          <a:pt x="1151" y="307"/>
                        </a:lnTo>
                        <a:lnTo>
                          <a:pt x="1166" y="290"/>
                        </a:lnTo>
                        <a:lnTo>
                          <a:pt x="1177" y="270"/>
                        </a:lnTo>
                        <a:lnTo>
                          <a:pt x="1182" y="250"/>
                        </a:lnTo>
                        <a:lnTo>
                          <a:pt x="1203" y="77"/>
                        </a:lnTo>
                        <a:lnTo>
                          <a:pt x="1211" y="52"/>
                        </a:lnTo>
                        <a:lnTo>
                          <a:pt x="1224" y="30"/>
                        </a:lnTo>
                        <a:lnTo>
                          <a:pt x="1243" y="12"/>
                        </a:lnTo>
                        <a:lnTo>
                          <a:pt x="1265" y="0"/>
                        </a:lnTo>
                        <a:close/>
                      </a:path>
                    </a:pathLst>
                  </a:custGeom>
                  <a:solidFill>
                    <a:schemeClr val="tx1">
                      <a:lumMod val="85000"/>
                      <a:lumOff val="1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73" name="Rectangle 90"/>
                  <p:cNvSpPr>
                    <a:spLocks noChangeArrowheads="1"/>
                  </p:cNvSpPr>
                  <p:nvPr/>
                </p:nvSpPr>
                <p:spPr bwMode="auto">
                  <a:xfrm>
                    <a:off x="8248651" y="2573487"/>
                    <a:ext cx="300038" cy="1035050"/>
                  </a:xfrm>
                  <a:prstGeom prst="rect">
                    <a:avLst/>
                  </a:prstGeom>
                  <a:solidFill>
                    <a:schemeClr val="accent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74" name="Freeform 91"/>
                  <p:cNvSpPr>
                    <a:spLocks/>
                  </p:cNvSpPr>
                  <p:nvPr/>
                </p:nvSpPr>
                <p:spPr bwMode="auto">
                  <a:xfrm>
                    <a:off x="6465888" y="2895749"/>
                    <a:ext cx="257175" cy="390525"/>
                  </a:xfrm>
                  <a:custGeom>
                    <a:avLst/>
                    <a:gdLst>
                      <a:gd name="T0" fmla="*/ 27 w 162"/>
                      <a:gd name="T1" fmla="*/ 0 h 246"/>
                      <a:gd name="T2" fmla="*/ 162 w 162"/>
                      <a:gd name="T3" fmla="*/ 27 h 246"/>
                      <a:gd name="T4" fmla="*/ 162 w 162"/>
                      <a:gd name="T5" fmla="*/ 219 h 246"/>
                      <a:gd name="T6" fmla="*/ 27 w 162"/>
                      <a:gd name="T7" fmla="*/ 246 h 246"/>
                      <a:gd name="T8" fmla="*/ 26 w 162"/>
                      <a:gd name="T9" fmla="*/ 243 h 246"/>
                      <a:gd name="T10" fmla="*/ 22 w 162"/>
                      <a:gd name="T11" fmla="*/ 235 h 246"/>
                      <a:gd name="T12" fmla="*/ 17 w 162"/>
                      <a:gd name="T13" fmla="*/ 222 h 246"/>
                      <a:gd name="T14" fmla="*/ 10 w 162"/>
                      <a:gd name="T15" fmla="*/ 204 h 246"/>
                      <a:gd name="T16" fmla="*/ 5 w 162"/>
                      <a:gd name="T17" fmla="*/ 181 h 246"/>
                      <a:gd name="T18" fmla="*/ 1 w 162"/>
                      <a:gd name="T19" fmla="*/ 151 h 246"/>
                      <a:gd name="T20" fmla="*/ 0 w 162"/>
                      <a:gd name="T21" fmla="*/ 118 h 246"/>
                      <a:gd name="T22" fmla="*/ 1 w 162"/>
                      <a:gd name="T23" fmla="*/ 84 h 246"/>
                      <a:gd name="T24" fmla="*/ 5 w 162"/>
                      <a:gd name="T25" fmla="*/ 57 h 246"/>
                      <a:gd name="T26" fmla="*/ 10 w 162"/>
                      <a:gd name="T27" fmla="*/ 36 h 246"/>
                      <a:gd name="T28" fmla="*/ 17 w 162"/>
                      <a:gd name="T29" fmla="*/ 20 h 246"/>
                      <a:gd name="T30" fmla="*/ 22 w 162"/>
                      <a:gd name="T31" fmla="*/ 9 h 246"/>
                      <a:gd name="T32" fmla="*/ 26 w 162"/>
                      <a:gd name="T33" fmla="*/ 3 h 246"/>
                      <a:gd name="T34" fmla="*/ 27 w 162"/>
                      <a:gd name="T35"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2" h="246">
                        <a:moveTo>
                          <a:pt x="27" y="0"/>
                        </a:moveTo>
                        <a:lnTo>
                          <a:pt x="162" y="27"/>
                        </a:lnTo>
                        <a:lnTo>
                          <a:pt x="162" y="219"/>
                        </a:lnTo>
                        <a:lnTo>
                          <a:pt x="27" y="246"/>
                        </a:lnTo>
                        <a:lnTo>
                          <a:pt x="26" y="243"/>
                        </a:lnTo>
                        <a:lnTo>
                          <a:pt x="22" y="235"/>
                        </a:lnTo>
                        <a:lnTo>
                          <a:pt x="17" y="222"/>
                        </a:lnTo>
                        <a:lnTo>
                          <a:pt x="10" y="204"/>
                        </a:lnTo>
                        <a:lnTo>
                          <a:pt x="5" y="181"/>
                        </a:lnTo>
                        <a:lnTo>
                          <a:pt x="1" y="151"/>
                        </a:lnTo>
                        <a:lnTo>
                          <a:pt x="0" y="118"/>
                        </a:lnTo>
                        <a:lnTo>
                          <a:pt x="1" y="84"/>
                        </a:lnTo>
                        <a:lnTo>
                          <a:pt x="5" y="57"/>
                        </a:lnTo>
                        <a:lnTo>
                          <a:pt x="10" y="36"/>
                        </a:lnTo>
                        <a:lnTo>
                          <a:pt x="17" y="20"/>
                        </a:lnTo>
                        <a:lnTo>
                          <a:pt x="22" y="9"/>
                        </a:lnTo>
                        <a:lnTo>
                          <a:pt x="26" y="3"/>
                        </a:lnTo>
                        <a:lnTo>
                          <a:pt x="27" y="0"/>
                        </a:lnTo>
                        <a:close/>
                      </a:path>
                    </a:pathLst>
                  </a:custGeom>
                  <a:solidFill>
                    <a:schemeClr val="tx1">
                      <a:lumMod val="85000"/>
                      <a:lumOff val="1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75" name="Rectangle 92"/>
                  <p:cNvSpPr>
                    <a:spLocks noChangeArrowheads="1"/>
                  </p:cNvSpPr>
                  <p:nvPr/>
                </p:nvSpPr>
                <p:spPr bwMode="auto">
                  <a:xfrm>
                    <a:off x="10252076" y="2444899"/>
                    <a:ext cx="387350" cy="1292225"/>
                  </a:xfrm>
                  <a:prstGeom prst="rect">
                    <a:avLst/>
                  </a:prstGeom>
                  <a:solidFill>
                    <a:schemeClr val="accent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76" name="Rectangle 93"/>
                  <p:cNvSpPr>
                    <a:spLocks noChangeArrowheads="1"/>
                  </p:cNvSpPr>
                  <p:nvPr/>
                </p:nvSpPr>
                <p:spPr bwMode="auto">
                  <a:xfrm>
                    <a:off x="10252076" y="3092599"/>
                    <a:ext cx="387350" cy="644525"/>
                  </a:xfrm>
                  <a:prstGeom prst="rect">
                    <a:avLst/>
                  </a:prstGeom>
                  <a:solidFill>
                    <a:schemeClr val="accent2">
                      <a:lumMod val="75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77" name="Rectangle 94"/>
                  <p:cNvSpPr>
                    <a:spLocks noChangeArrowheads="1"/>
                  </p:cNvSpPr>
                  <p:nvPr/>
                </p:nvSpPr>
                <p:spPr bwMode="auto">
                  <a:xfrm>
                    <a:off x="8255001" y="3092599"/>
                    <a:ext cx="288925" cy="509588"/>
                  </a:xfrm>
                  <a:prstGeom prst="rect">
                    <a:avLst/>
                  </a:prstGeom>
                  <a:solidFill>
                    <a:schemeClr val="accent2">
                      <a:lumMod val="75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grpSp>
            <p:sp>
              <p:nvSpPr>
                <p:cNvPr id="59" name="Freeform 23"/>
                <p:cNvSpPr>
                  <a:spLocks/>
                </p:cNvSpPr>
                <p:nvPr/>
              </p:nvSpPr>
              <p:spPr bwMode="auto">
                <a:xfrm rot="2083390">
                  <a:off x="3518053" y="2805359"/>
                  <a:ext cx="217488" cy="342529"/>
                </a:xfrm>
                <a:custGeom>
                  <a:avLst/>
                  <a:gdLst>
                    <a:gd name="connsiteX0" fmla="*/ 6934 w 10000"/>
                    <a:gd name="connsiteY0" fmla="*/ 0 h 10000"/>
                    <a:gd name="connsiteX1" fmla="*/ 7737 w 10000"/>
                    <a:gd name="connsiteY1" fmla="*/ 0 h 10000"/>
                    <a:gd name="connsiteX2" fmla="*/ 8248 w 10000"/>
                    <a:gd name="connsiteY2" fmla="*/ 214 h 10000"/>
                    <a:gd name="connsiteX3" fmla="*/ 8759 w 10000"/>
                    <a:gd name="connsiteY3" fmla="*/ 500 h 10000"/>
                    <a:gd name="connsiteX4" fmla="*/ 9124 w 10000"/>
                    <a:gd name="connsiteY4" fmla="*/ 929 h 10000"/>
                    <a:gd name="connsiteX5" fmla="*/ 9343 w 10000"/>
                    <a:gd name="connsiteY5" fmla="*/ 1500 h 10000"/>
                    <a:gd name="connsiteX6" fmla="*/ 9489 w 10000"/>
                    <a:gd name="connsiteY6" fmla="*/ 2143 h 10000"/>
                    <a:gd name="connsiteX7" fmla="*/ 9635 w 10000"/>
                    <a:gd name="connsiteY7" fmla="*/ 2857 h 10000"/>
                    <a:gd name="connsiteX8" fmla="*/ 9708 w 10000"/>
                    <a:gd name="connsiteY8" fmla="*/ 3643 h 10000"/>
                    <a:gd name="connsiteX9" fmla="*/ 9854 w 10000"/>
                    <a:gd name="connsiteY9" fmla="*/ 4500 h 10000"/>
                    <a:gd name="connsiteX10" fmla="*/ 9927 w 10000"/>
                    <a:gd name="connsiteY10" fmla="*/ 6000 h 10000"/>
                    <a:gd name="connsiteX11" fmla="*/ 10000 w 10000"/>
                    <a:gd name="connsiteY11" fmla="*/ 7143 h 10000"/>
                    <a:gd name="connsiteX12" fmla="*/ 10000 w 10000"/>
                    <a:gd name="connsiteY12" fmla="*/ 8071 h 10000"/>
                    <a:gd name="connsiteX13" fmla="*/ 9854 w 10000"/>
                    <a:gd name="connsiteY13" fmla="*/ 8786 h 10000"/>
                    <a:gd name="connsiteX14" fmla="*/ 9708 w 10000"/>
                    <a:gd name="connsiteY14" fmla="*/ 9286 h 10000"/>
                    <a:gd name="connsiteX15" fmla="*/ 9562 w 10000"/>
                    <a:gd name="connsiteY15" fmla="*/ 9714 h 10000"/>
                    <a:gd name="connsiteX16" fmla="*/ 9416 w 10000"/>
                    <a:gd name="connsiteY16" fmla="*/ 9929 h 10000"/>
                    <a:gd name="connsiteX17" fmla="*/ 9197 w 10000"/>
                    <a:gd name="connsiteY17" fmla="*/ 10000 h 10000"/>
                    <a:gd name="connsiteX18" fmla="*/ 8905 w 10000"/>
                    <a:gd name="connsiteY18" fmla="*/ 10000 h 10000"/>
                    <a:gd name="connsiteX19" fmla="*/ 8832 w 10000"/>
                    <a:gd name="connsiteY19" fmla="*/ 9929 h 10000"/>
                    <a:gd name="connsiteX20" fmla="*/ 8759 w 10000"/>
                    <a:gd name="connsiteY20" fmla="*/ 9929 h 10000"/>
                    <a:gd name="connsiteX21" fmla="*/ 0 w 10000"/>
                    <a:gd name="connsiteY21" fmla="*/ 8286 h 10000"/>
                    <a:gd name="connsiteX22" fmla="*/ 0 w 10000"/>
                    <a:gd name="connsiteY22" fmla="*/ 7857 h 10000"/>
                    <a:gd name="connsiteX23" fmla="*/ 0 w 10000"/>
                    <a:gd name="connsiteY23" fmla="*/ 7286 h 10000"/>
                    <a:gd name="connsiteX24" fmla="*/ 73 w 10000"/>
                    <a:gd name="connsiteY24" fmla="*/ 6571 h 10000"/>
                    <a:gd name="connsiteX25" fmla="*/ 219 w 10000"/>
                    <a:gd name="connsiteY25" fmla="*/ 5786 h 10000"/>
                    <a:gd name="connsiteX26" fmla="*/ 511 w 10000"/>
                    <a:gd name="connsiteY26" fmla="*/ 4929 h 10000"/>
                    <a:gd name="connsiteX27" fmla="*/ 876 w 10000"/>
                    <a:gd name="connsiteY27" fmla="*/ 4000 h 10000"/>
                    <a:gd name="connsiteX28" fmla="*/ 1314 w 10000"/>
                    <a:gd name="connsiteY28" fmla="*/ 3143 h 10000"/>
                    <a:gd name="connsiteX29" fmla="*/ 2774 w 10000"/>
                    <a:gd name="connsiteY29" fmla="*/ 1500 h 10000"/>
                    <a:gd name="connsiteX30" fmla="*/ 3723 w 10000"/>
                    <a:gd name="connsiteY30" fmla="*/ 929 h 10000"/>
                    <a:gd name="connsiteX31" fmla="*/ 4891 w 10000"/>
                    <a:gd name="connsiteY31" fmla="*/ 429 h 10000"/>
                    <a:gd name="connsiteX32" fmla="*/ 5985 w 10000"/>
                    <a:gd name="connsiteY32" fmla="*/ 143 h 10000"/>
                    <a:gd name="connsiteX33" fmla="*/ 6934 w 10000"/>
                    <a:gd name="connsiteY33" fmla="*/ 0 h 10000"/>
                    <a:gd name="connsiteX0" fmla="*/ 6934 w 10000"/>
                    <a:gd name="connsiteY0" fmla="*/ 0 h 10000"/>
                    <a:gd name="connsiteX1" fmla="*/ 7737 w 10000"/>
                    <a:gd name="connsiteY1" fmla="*/ 0 h 10000"/>
                    <a:gd name="connsiteX2" fmla="*/ 8248 w 10000"/>
                    <a:gd name="connsiteY2" fmla="*/ 214 h 10000"/>
                    <a:gd name="connsiteX3" fmla="*/ 8759 w 10000"/>
                    <a:gd name="connsiteY3" fmla="*/ 500 h 10000"/>
                    <a:gd name="connsiteX4" fmla="*/ 9124 w 10000"/>
                    <a:gd name="connsiteY4" fmla="*/ 929 h 10000"/>
                    <a:gd name="connsiteX5" fmla="*/ 9343 w 10000"/>
                    <a:gd name="connsiteY5" fmla="*/ 1500 h 10000"/>
                    <a:gd name="connsiteX6" fmla="*/ 9489 w 10000"/>
                    <a:gd name="connsiteY6" fmla="*/ 2143 h 10000"/>
                    <a:gd name="connsiteX7" fmla="*/ 9635 w 10000"/>
                    <a:gd name="connsiteY7" fmla="*/ 2857 h 10000"/>
                    <a:gd name="connsiteX8" fmla="*/ 9708 w 10000"/>
                    <a:gd name="connsiteY8" fmla="*/ 3643 h 10000"/>
                    <a:gd name="connsiteX9" fmla="*/ 9854 w 10000"/>
                    <a:gd name="connsiteY9" fmla="*/ 4500 h 10000"/>
                    <a:gd name="connsiteX10" fmla="*/ 9927 w 10000"/>
                    <a:gd name="connsiteY10" fmla="*/ 6000 h 10000"/>
                    <a:gd name="connsiteX11" fmla="*/ 10000 w 10000"/>
                    <a:gd name="connsiteY11" fmla="*/ 7143 h 10000"/>
                    <a:gd name="connsiteX12" fmla="*/ 10000 w 10000"/>
                    <a:gd name="connsiteY12" fmla="*/ 8071 h 10000"/>
                    <a:gd name="connsiteX13" fmla="*/ 9854 w 10000"/>
                    <a:gd name="connsiteY13" fmla="*/ 8786 h 10000"/>
                    <a:gd name="connsiteX14" fmla="*/ 9708 w 10000"/>
                    <a:gd name="connsiteY14" fmla="*/ 9286 h 10000"/>
                    <a:gd name="connsiteX15" fmla="*/ 9562 w 10000"/>
                    <a:gd name="connsiteY15" fmla="*/ 9714 h 10000"/>
                    <a:gd name="connsiteX16" fmla="*/ 9416 w 10000"/>
                    <a:gd name="connsiteY16" fmla="*/ 9929 h 10000"/>
                    <a:gd name="connsiteX17" fmla="*/ 9197 w 10000"/>
                    <a:gd name="connsiteY17" fmla="*/ 10000 h 10000"/>
                    <a:gd name="connsiteX18" fmla="*/ 8905 w 10000"/>
                    <a:gd name="connsiteY18" fmla="*/ 10000 h 10000"/>
                    <a:gd name="connsiteX19" fmla="*/ 8832 w 10000"/>
                    <a:gd name="connsiteY19" fmla="*/ 9929 h 10000"/>
                    <a:gd name="connsiteX20" fmla="*/ 8759 w 10000"/>
                    <a:gd name="connsiteY20" fmla="*/ 9929 h 10000"/>
                    <a:gd name="connsiteX21" fmla="*/ 0 w 10000"/>
                    <a:gd name="connsiteY21" fmla="*/ 8286 h 10000"/>
                    <a:gd name="connsiteX22" fmla="*/ 0 w 10000"/>
                    <a:gd name="connsiteY22" fmla="*/ 7857 h 10000"/>
                    <a:gd name="connsiteX23" fmla="*/ 0 w 10000"/>
                    <a:gd name="connsiteY23" fmla="*/ 7286 h 10000"/>
                    <a:gd name="connsiteX24" fmla="*/ 73 w 10000"/>
                    <a:gd name="connsiteY24" fmla="*/ 6571 h 10000"/>
                    <a:gd name="connsiteX25" fmla="*/ 219 w 10000"/>
                    <a:gd name="connsiteY25" fmla="*/ 5786 h 10000"/>
                    <a:gd name="connsiteX26" fmla="*/ 511 w 10000"/>
                    <a:gd name="connsiteY26" fmla="*/ 4929 h 10000"/>
                    <a:gd name="connsiteX27" fmla="*/ 876 w 10000"/>
                    <a:gd name="connsiteY27" fmla="*/ 4000 h 10000"/>
                    <a:gd name="connsiteX28" fmla="*/ 1314 w 10000"/>
                    <a:gd name="connsiteY28" fmla="*/ 3143 h 10000"/>
                    <a:gd name="connsiteX29" fmla="*/ 2774 w 10000"/>
                    <a:gd name="connsiteY29" fmla="*/ 1500 h 10000"/>
                    <a:gd name="connsiteX30" fmla="*/ 4891 w 10000"/>
                    <a:gd name="connsiteY30" fmla="*/ 429 h 10000"/>
                    <a:gd name="connsiteX31" fmla="*/ 5985 w 10000"/>
                    <a:gd name="connsiteY31" fmla="*/ 143 h 10000"/>
                    <a:gd name="connsiteX32" fmla="*/ 6934 w 10000"/>
                    <a:gd name="connsiteY32" fmla="*/ 0 h 10000"/>
                    <a:gd name="connsiteX0" fmla="*/ 6934 w 10000"/>
                    <a:gd name="connsiteY0" fmla="*/ 0 h 10000"/>
                    <a:gd name="connsiteX1" fmla="*/ 7737 w 10000"/>
                    <a:gd name="connsiteY1" fmla="*/ 0 h 10000"/>
                    <a:gd name="connsiteX2" fmla="*/ 8248 w 10000"/>
                    <a:gd name="connsiteY2" fmla="*/ 214 h 10000"/>
                    <a:gd name="connsiteX3" fmla="*/ 8759 w 10000"/>
                    <a:gd name="connsiteY3" fmla="*/ 500 h 10000"/>
                    <a:gd name="connsiteX4" fmla="*/ 9124 w 10000"/>
                    <a:gd name="connsiteY4" fmla="*/ 929 h 10000"/>
                    <a:gd name="connsiteX5" fmla="*/ 9343 w 10000"/>
                    <a:gd name="connsiteY5" fmla="*/ 1500 h 10000"/>
                    <a:gd name="connsiteX6" fmla="*/ 9489 w 10000"/>
                    <a:gd name="connsiteY6" fmla="*/ 2143 h 10000"/>
                    <a:gd name="connsiteX7" fmla="*/ 9635 w 10000"/>
                    <a:gd name="connsiteY7" fmla="*/ 2857 h 10000"/>
                    <a:gd name="connsiteX8" fmla="*/ 9708 w 10000"/>
                    <a:gd name="connsiteY8" fmla="*/ 3643 h 10000"/>
                    <a:gd name="connsiteX9" fmla="*/ 9854 w 10000"/>
                    <a:gd name="connsiteY9" fmla="*/ 4500 h 10000"/>
                    <a:gd name="connsiteX10" fmla="*/ 9927 w 10000"/>
                    <a:gd name="connsiteY10" fmla="*/ 6000 h 10000"/>
                    <a:gd name="connsiteX11" fmla="*/ 10000 w 10000"/>
                    <a:gd name="connsiteY11" fmla="*/ 7143 h 10000"/>
                    <a:gd name="connsiteX12" fmla="*/ 10000 w 10000"/>
                    <a:gd name="connsiteY12" fmla="*/ 8071 h 10000"/>
                    <a:gd name="connsiteX13" fmla="*/ 9854 w 10000"/>
                    <a:gd name="connsiteY13" fmla="*/ 8786 h 10000"/>
                    <a:gd name="connsiteX14" fmla="*/ 9708 w 10000"/>
                    <a:gd name="connsiteY14" fmla="*/ 9286 h 10000"/>
                    <a:gd name="connsiteX15" fmla="*/ 9562 w 10000"/>
                    <a:gd name="connsiteY15" fmla="*/ 9714 h 10000"/>
                    <a:gd name="connsiteX16" fmla="*/ 9416 w 10000"/>
                    <a:gd name="connsiteY16" fmla="*/ 9929 h 10000"/>
                    <a:gd name="connsiteX17" fmla="*/ 9197 w 10000"/>
                    <a:gd name="connsiteY17" fmla="*/ 10000 h 10000"/>
                    <a:gd name="connsiteX18" fmla="*/ 8905 w 10000"/>
                    <a:gd name="connsiteY18" fmla="*/ 10000 h 10000"/>
                    <a:gd name="connsiteX19" fmla="*/ 8832 w 10000"/>
                    <a:gd name="connsiteY19" fmla="*/ 9929 h 10000"/>
                    <a:gd name="connsiteX20" fmla="*/ 8759 w 10000"/>
                    <a:gd name="connsiteY20" fmla="*/ 9929 h 10000"/>
                    <a:gd name="connsiteX21" fmla="*/ 0 w 10000"/>
                    <a:gd name="connsiteY21" fmla="*/ 8286 h 10000"/>
                    <a:gd name="connsiteX22" fmla="*/ 0 w 10000"/>
                    <a:gd name="connsiteY22" fmla="*/ 7857 h 10000"/>
                    <a:gd name="connsiteX23" fmla="*/ 0 w 10000"/>
                    <a:gd name="connsiteY23" fmla="*/ 7286 h 10000"/>
                    <a:gd name="connsiteX24" fmla="*/ 73 w 10000"/>
                    <a:gd name="connsiteY24" fmla="*/ 6571 h 10000"/>
                    <a:gd name="connsiteX25" fmla="*/ 219 w 10000"/>
                    <a:gd name="connsiteY25" fmla="*/ 5786 h 10000"/>
                    <a:gd name="connsiteX26" fmla="*/ 511 w 10000"/>
                    <a:gd name="connsiteY26" fmla="*/ 4929 h 10000"/>
                    <a:gd name="connsiteX27" fmla="*/ 876 w 10000"/>
                    <a:gd name="connsiteY27" fmla="*/ 4000 h 10000"/>
                    <a:gd name="connsiteX28" fmla="*/ 1314 w 10000"/>
                    <a:gd name="connsiteY28" fmla="*/ 3143 h 10000"/>
                    <a:gd name="connsiteX29" fmla="*/ 2774 w 10000"/>
                    <a:gd name="connsiteY29" fmla="*/ 1500 h 10000"/>
                    <a:gd name="connsiteX30" fmla="*/ 5985 w 10000"/>
                    <a:gd name="connsiteY30" fmla="*/ 143 h 10000"/>
                    <a:gd name="connsiteX31" fmla="*/ 6934 w 10000"/>
                    <a:gd name="connsiteY31" fmla="*/ 0 h 10000"/>
                    <a:gd name="connsiteX0" fmla="*/ 6934 w 10000"/>
                    <a:gd name="connsiteY0" fmla="*/ 0 h 10000"/>
                    <a:gd name="connsiteX1" fmla="*/ 7737 w 10000"/>
                    <a:gd name="connsiteY1" fmla="*/ 0 h 10000"/>
                    <a:gd name="connsiteX2" fmla="*/ 8248 w 10000"/>
                    <a:gd name="connsiteY2" fmla="*/ 214 h 10000"/>
                    <a:gd name="connsiteX3" fmla="*/ 8759 w 10000"/>
                    <a:gd name="connsiteY3" fmla="*/ 500 h 10000"/>
                    <a:gd name="connsiteX4" fmla="*/ 9124 w 10000"/>
                    <a:gd name="connsiteY4" fmla="*/ 929 h 10000"/>
                    <a:gd name="connsiteX5" fmla="*/ 9343 w 10000"/>
                    <a:gd name="connsiteY5" fmla="*/ 1500 h 10000"/>
                    <a:gd name="connsiteX6" fmla="*/ 9489 w 10000"/>
                    <a:gd name="connsiteY6" fmla="*/ 2143 h 10000"/>
                    <a:gd name="connsiteX7" fmla="*/ 9635 w 10000"/>
                    <a:gd name="connsiteY7" fmla="*/ 2857 h 10000"/>
                    <a:gd name="connsiteX8" fmla="*/ 9708 w 10000"/>
                    <a:gd name="connsiteY8" fmla="*/ 3643 h 10000"/>
                    <a:gd name="connsiteX9" fmla="*/ 9854 w 10000"/>
                    <a:gd name="connsiteY9" fmla="*/ 4500 h 10000"/>
                    <a:gd name="connsiteX10" fmla="*/ 9927 w 10000"/>
                    <a:gd name="connsiteY10" fmla="*/ 6000 h 10000"/>
                    <a:gd name="connsiteX11" fmla="*/ 10000 w 10000"/>
                    <a:gd name="connsiteY11" fmla="*/ 7143 h 10000"/>
                    <a:gd name="connsiteX12" fmla="*/ 10000 w 10000"/>
                    <a:gd name="connsiteY12" fmla="*/ 8071 h 10000"/>
                    <a:gd name="connsiteX13" fmla="*/ 9854 w 10000"/>
                    <a:gd name="connsiteY13" fmla="*/ 8786 h 10000"/>
                    <a:gd name="connsiteX14" fmla="*/ 9708 w 10000"/>
                    <a:gd name="connsiteY14" fmla="*/ 9286 h 10000"/>
                    <a:gd name="connsiteX15" fmla="*/ 9562 w 10000"/>
                    <a:gd name="connsiteY15" fmla="*/ 9714 h 10000"/>
                    <a:gd name="connsiteX16" fmla="*/ 9416 w 10000"/>
                    <a:gd name="connsiteY16" fmla="*/ 9929 h 10000"/>
                    <a:gd name="connsiteX17" fmla="*/ 9197 w 10000"/>
                    <a:gd name="connsiteY17" fmla="*/ 10000 h 10000"/>
                    <a:gd name="connsiteX18" fmla="*/ 8905 w 10000"/>
                    <a:gd name="connsiteY18" fmla="*/ 10000 h 10000"/>
                    <a:gd name="connsiteX19" fmla="*/ 8832 w 10000"/>
                    <a:gd name="connsiteY19" fmla="*/ 9929 h 10000"/>
                    <a:gd name="connsiteX20" fmla="*/ 8759 w 10000"/>
                    <a:gd name="connsiteY20" fmla="*/ 9929 h 10000"/>
                    <a:gd name="connsiteX21" fmla="*/ 0 w 10000"/>
                    <a:gd name="connsiteY21" fmla="*/ 8286 h 10000"/>
                    <a:gd name="connsiteX22" fmla="*/ 0 w 10000"/>
                    <a:gd name="connsiteY22" fmla="*/ 7857 h 10000"/>
                    <a:gd name="connsiteX23" fmla="*/ 0 w 10000"/>
                    <a:gd name="connsiteY23" fmla="*/ 7286 h 10000"/>
                    <a:gd name="connsiteX24" fmla="*/ 73 w 10000"/>
                    <a:gd name="connsiteY24" fmla="*/ 6571 h 10000"/>
                    <a:gd name="connsiteX25" fmla="*/ 219 w 10000"/>
                    <a:gd name="connsiteY25" fmla="*/ 5786 h 10000"/>
                    <a:gd name="connsiteX26" fmla="*/ 511 w 10000"/>
                    <a:gd name="connsiteY26" fmla="*/ 4929 h 10000"/>
                    <a:gd name="connsiteX27" fmla="*/ 876 w 10000"/>
                    <a:gd name="connsiteY27" fmla="*/ 4000 h 10000"/>
                    <a:gd name="connsiteX28" fmla="*/ 1314 w 10000"/>
                    <a:gd name="connsiteY28" fmla="*/ 3143 h 10000"/>
                    <a:gd name="connsiteX29" fmla="*/ 2774 w 10000"/>
                    <a:gd name="connsiteY29" fmla="*/ 1500 h 10000"/>
                    <a:gd name="connsiteX30" fmla="*/ 6934 w 10000"/>
                    <a:gd name="connsiteY30" fmla="*/ 0 h 10000"/>
                    <a:gd name="connsiteX0" fmla="*/ 2774 w 10000"/>
                    <a:gd name="connsiteY0" fmla="*/ 1500 h 10000"/>
                    <a:gd name="connsiteX1" fmla="*/ 7737 w 10000"/>
                    <a:gd name="connsiteY1" fmla="*/ 0 h 10000"/>
                    <a:gd name="connsiteX2" fmla="*/ 8248 w 10000"/>
                    <a:gd name="connsiteY2" fmla="*/ 214 h 10000"/>
                    <a:gd name="connsiteX3" fmla="*/ 8759 w 10000"/>
                    <a:gd name="connsiteY3" fmla="*/ 500 h 10000"/>
                    <a:gd name="connsiteX4" fmla="*/ 9124 w 10000"/>
                    <a:gd name="connsiteY4" fmla="*/ 929 h 10000"/>
                    <a:gd name="connsiteX5" fmla="*/ 9343 w 10000"/>
                    <a:gd name="connsiteY5" fmla="*/ 1500 h 10000"/>
                    <a:gd name="connsiteX6" fmla="*/ 9489 w 10000"/>
                    <a:gd name="connsiteY6" fmla="*/ 2143 h 10000"/>
                    <a:gd name="connsiteX7" fmla="*/ 9635 w 10000"/>
                    <a:gd name="connsiteY7" fmla="*/ 2857 h 10000"/>
                    <a:gd name="connsiteX8" fmla="*/ 9708 w 10000"/>
                    <a:gd name="connsiteY8" fmla="*/ 3643 h 10000"/>
                    <a:gd name="connsiteX9" fmla="*/ 9854 w 10000"/>
                    <a:gd name="connsiteY9" fmla="*/ 4500 h 10000"/>
                    <a:gd name="connsiteX10" fmla="*/ 9927 w 10000"/>
                    <a:gd name="connsiteY10" fmla="*/ 6000 h 10000"/>
                    <a:gd name="connsiteX11" fmla="*/ 10000 w 10000"/>
                    <a:gd name="connsiteY11" fmla="*/ 7143 h 10000"/>
                    <a:gd name="connsiteX12" fmla="*/ 10000 w 10000"/>
                    <a:gd name="connsiteY12" fmla="*/ 8071 h 10000"/>
                    <a:gd name="connsiteX13" fmla="*/ 9854 w 10000"/>
                    <a:gd name="connsiteY13" fmla="*/ 8786 h 10000"/>
                    <a:gd name="connsiteX14" fmla="*/ 9708 w 10000"/>
                    <a:gd name="connsiteY14" fmla="*/ 9286 h 10000"/>
                    <a:gd name="connsiteX15" fmla="*/ 9562 w 10000"/>
                    <a:gd name="connsiteY15" fmla="*/ 9714 h 10000"/>
                    <a:gd name="connsiteX16" fmla="*/ 9416 w 10000"/>
                    <a:gd name="connsiteY16" fmla="*/ 9929 h 10000"/>
                    <a:gd name="connsiteX17" fmla="*/ 9197 w 10000"/>
                    <a:gd name="connsiteY17" fmla="*/ 10000 h 10000"/>
                    <a:gd name="connsiteX18" fmla="*/ 8905 w 10000"/>
                    <a:gd name="connsiteY18" fmla="*/ 10000 h 10000"/>
                    <a:gd name="connsiteX19" fmla="*/ 8832 w 10000"/>
                    <a:gd name="connsiteY19" fmla="*/ 9929 h 10000"/>
                    <a:gd name="connsiteX20" fmla="*/ 8759 w 10000"/>
                    <a:gd name="connsiteY20" fmla="*/ 9929 h 10000"/>
                    <a:gd name="connsiteX21" fmla="*/ 0 w 10000"/>
                    <a:gd name="connsiteY21" fmla="*/ 8286 h 10000"/>
                    <a:gd name="connsiteX22" fmla="*/ 0 w 10000"/>
                    <a:gd name="connsiteY22" fmla="*/ 7857 h 10000"/>
                    <a:gd name="connsiteX23" fmla="*/ 0 w 10000"/>
                    <a:gd name="connsiteY23" fmla="*/ 7286 h 10000"/>
                    <a:gd name="connsiteX24" fmla="*/ 73 w 10000"/>
                    <a:gd name="connsiteY24" fmla="*/ 6571 h 10000"/>
                    <a:gd name="connsiteX25" fmla="*/ 219 w 10000"/>
                    <a:gd name="connsiteY25" fmla="*/ 5786 h 10000"/>
                    <a:gd name="connsiteX26" fmla="*/ 511 w 10000"/>
                    <a:gd name="connsiteY26" fmla="*/ 4929 h 10000"/>
                    <a:gd name="connsiteX27" fmla="*/ 876 w 10000"/>
                    <a:gd name="connsiteY27" fmla="*/ 4000 h 10000"/>
                    <a:gd name="connsiteX28" fmla="*/ 1314 w 10000"/>
                    <a:gd name="connsiteY28" fmla="*/ 3143 h 10000"/>
                    <a:gd name="connsiteX29" fmla="*/ 2774 w 10000"/>
                    <a:gd name="connsiteY29" fmla="*/ 1500 h 10000"/>
                    <a:gd name="connsiteX0" fmla="*/ 2774 w 10000"/>
                    <a:gd name="connsiteY0" fmla="*/ 1500 h 10000"/>
                    <a:gd name="connsiteX1" fmla="*/ 7737 w 10000"/>
                    <a:gd name="connsiteY1" fmla="*/ 0 h 10000"/>
                    <a:gd name="connsiteX2" fmla="*/ 8759 w 10000"/>
                    <a:gd name="connsiteY2" fmla="*/ 500 h 10000"/>
                    <a:gd name="connsiteX3" fmla="*/ 9124 w 10000"/>
                    <a:gd name="connsiteY3" fmla="*/ 929 h 10000"/>
                    <a:gd name="connsiteX4" fmla="*/ 9343 w 10000"/>
                    <a:gd name="connsiteY4" fmla="*/ 1500 h 10000"/>
                    <a:gd name="connsiteX5" fmla="*/ 9489 w 10000"/>
                    <a:gd name="connsiteY5" fmla="*/ 2143 h 10000"/>
                    <a:gd name="connsiteX6" fmla="*/ 9635 w 10000"/>
                    <a:gd name="connsiteY6" fmla="*/ 2857 h 10000"/>
                    <a:gd name="connsiteX7" fmla="*/ 9708 w 10000"/>
                    <a:gd name="connsiteY7" fmla="*/ 3643 h 10000"/>
                    <a:gd name="connsiteX8" fmla="*/ 9854 w 10000"/>
                    <a:gd name="connsiteY8" fmla="*/ 4500 h 10000"/>
                    <a:gd name="connsiteX9" fmla="*/ 9927 w 10000"/>
                    <a:gd name="connsiteY9" fmla="*/ 6000 h 10000"/>
                    <a:gd name="connsiteX10" fmla="*/ 10000 w 10000"/>
                    <a:gd name="connsiteY10" fmla="*/ 7143 h 10000"/>
                    <a:gd name="connsiteX11" fmla="*/ 10000 w 10000"/>
                    <a:gd name="connsiteY11" fmla="*/ 8071 h 10000"/>
                    <a:gd name="connsiteX12" fmla="*/ 9854 w 10000"/>
                    <a:gd name="connsiteY12" fmla="*/ 8786 h 10000"/>
                    <a:gd name="connsiteX13" fmla="*/ 9708 w 10000"/>
                    <a:gd name="connsiteY13" fmla="*/ 9286 h 10000"/>
                    <a:gd name="connsiteX14" fmla="*/ 9562 w 10000"/>
                    <a:gd name="connsiteY14" fmla="*/ 9714 h 10000"/>
                    <a:gd name="connsiteX15" fmla="*/ 9416 w 10000"/>
                    <a:gd name="connsiteY15" fmla="*/ 9929 h 10000"/>
                    <a:gd name="connsiteX16" fmla="*/ 9197 w 10000"/>
                    <a:gd name="connsiteY16" fmla="*/ 10000 h 10000"/>
                    <a:gd name="connsiteX17" fmla="*/ 8905 w 10000"/>
                    <a:gd name="connsiteY17" fmla="*/ 10000 h 10000"/>
                    <a:gd name="connsiteX18" fmla="*/ 8832 w 10000"/>
                    <a:gd name="connsiteY18" fmla="*/ 9929 h 10000"/>
                    <a:gd name="connsiteX19" fmla="*/ 8759 w 10000"/>
                    <a:gd name="connsiteY19" fmla="*/ 9929 h 10000"/>
                    <a:gd name="connsiteX20" fmla="*/ 0 w 10000"/>
                    <a:gd name="connsiteY20" fmla="*/ 8286 h 10000"/>
                    <a:gd name="connsiteX21" fmla="*/ 0 w 10000"/>
                    <a:gd name="connsiteY21" fmla="*/ 7857 h 10000"/>
                    <a:gd name="connsiteX22" fmla="*/ 0 w 10000"/>
                    <a:gd name="connsiteY22" fmla="*/ 7286 h 10000"/>
                    <a:gd name="connsiteX23" fmla="*/ 73 w 10000"/>
                    <a:gd name="connsiteY23" fmla="*/ 6571 h 10000"/>
                    <a:gd name="connsiteX24" fmla="*/ 219 w 10000"/>
                    <a:gd name="connsiteY24" fmla="*/ 5786 h 10000"/>
                    <a:gd name="connsiteX25" fmla="*/ 511 w 10000"/>
                    <a:gd name="connsiteY25" fmla="*/ 4929 h 10000"/>
                    <a:gd name="connsiteX26" fmla="*/ 876 w 10000"/>
                    <a:gd name="connsiteY26" fmla="*/ 4000 h 10000"/>
                    <a:gd name="connsiteX27" fmla="*/ 1314 w 10000"/>
                    <a:gd name="connsiteY27" fmla="*/ 3143 h 10000"/>
                    <a:gd name="connsiteX28" fmla="*/ 2774 w 10000"/>
                    <a:gd name="connsiteY28" fmla="*/ 1500 h 10000"/>
                    <a:gd name="connsiteX0" fmla="*/ 2774 w 10000"/>
                    <a:gd name="connsiteY0" fmla="*/ 1500 h 10000"/>
                    <a:gd name="connsiteX1" fmla="*/ 7737 w 10000"/>
                    <a:gd name="connsiteY1" fmla="*/ 0 h 10000"/>
                    <a:gd name="connsiteX2" fmla="*/ 8759 w 10000"/>
                    <a:gd name="connsiteY2" fmla="*/ 500 h 10000"/>
                    <a:gd name="connsiteX3" fmla="*/ 9124 w 10000"/>
                    <a:gd name="connsiteY3" fmla="*/ 929 h 10000"/>
                    <a:gd name="connsiteX4" fmla="*/ 9343 w 10000"/>
                    <a:gd name="connsiteY4" fmla="*/ 1500 h 10000"/>
                    <a:gd name="connsiteX5" fmla="*/ 9489 w 10000"/>
                    <a:gd name="connsiteY5" fmla="*/ 2143 h 10000"/>
                    <a:gd name="connsiteX6" fmla="*/ 9635 w 10000"/>
                    <a:gd name="connsiteY6" fmla="*/ 2857 h 10000"/>
                    <a:gd name="connsiteX7" fmla="*/ 9708 w 10000"/>
                    <a:gd name="connsiteY7" fmla="*/ 3643 h 10000"/>
                    <a:gd name="connsiteX8" fmla="*/ 9854 w 10000"/>
                    <a:gd name="connsiteY8" fmla="*/ 4500 h 10000"/>
                    <a:gd name="connsiteX9" fmla="*/ 9927 w 10000"/>
                    <a:gd name="connsiteY9" fmla="*/ 6000 h 10000"/>
                    <a:gd name="connsiteX10" fmla="*/ 10000 w 10000"/>
                    <a:gd name="connsiteY10" fmla="*/ 7143 h 10000"/>
                    <a:gd name="connsiteX11" fmla="*/ 10000 w 10000"/>
                    <a:gd name="connsiteY11" fmla="*/ 8071 h 10000"/>
                    <a:gd name="connsiteX12" fmla="*/ 9854 w 10000"/>
                    <a:gd name="connsiteY12" fmla="*/ 8786 h 10000"/>
                    <a:gd name="connsiteX13" fmla="*/ 9708 w 10000"/>
                    <a:gd name="connsiteY13" fmla="*/ 9286 h 10000"/>
                    <a:gd name="connsiteX14" fmla="*/ 9562 w 10000"/>
                    <a:gd name="connsiteY14" fmla="*/ 9714 h 10000"/>
                    <a:gd name="connsiteX15" fmla="*/ 9416 w 10000"/>
                    <a:gd name="connsiteY15" fmla="*/ 9929 h 10000"/>
                    <a:gd name="connsiteX16" fmla="*/ 9197 w 10000"/>
                    <a:gd name="connsiteY16" fmla="*/ 10000 h 10000"/>
                    <a:gd name="connsiteX17" fmla="*/ 8905 w 10000"/>
                    <a:gd name="connsiteY17" fmla="*/ 10000 h 10000"/>
                    <a:gd name="connsiteX18" fmla="*/ 8832 w 10000"/>
                    <a:gd name="connsiteY18" fmla="*/ 9929 h 10000"/>
                    <a:gd name="connsiteX19" fmla="*/ 8759 w 10000"/>
                    <a:gd name="connsiteY19" fmla="*/ 9929 h 10000"/>
                    <a:gd name="connsiteX20" fmla="*/ 0 w 10000"/>
                    <a:gd name="connsiteY20" fmla="*/ 8286 h 10000"/>
                    <a:gd name="connsiteX21" fmla="*/ 0 w 10000"/>
                    <a:gd name="connsiteY21" fmla="*/ 7857 h 10000"/>
                    <a:gd name="connsiteX22" fmla="*/ 0 w 10000"/>
                    <a:gd name="connsiteY22" fmla="*/ 7286 h 10000"/>
                    <a:gd name="connsiteX23" fmla="*/ 73 w 10000"/>
                    <a:gd name="connsiteY23" fmla="*/ 6571 h 10000"/>
                    <a:gd name="connsiteX24" fmla="*/ 219 w 10000"/>
                    <a:gd name="connsiteY24" fmla="*/ 5786 h 10000"/>
                    <a:gd name="connsiteX25" fmla="*/ 511 w 10000"/>
                    <a:gd name="connsiteY25" fmla="*/ 4929 h 10000"/>
                    <a:gd name="connsiteX26" fmla="*/ 876 w 10000"/>
                    <a:gd name="connsiteY26" fmla="*/ 4000 h 10000"/>
                    <a:gd name="connsiteX27" fmla="*/ 2774 w 10000"/>
                    <a:gd name="connsiteY27" fmla="*/ 1500 h 10000"/>
                    <a:gd name="connsiteX0" fmla="*/ 876 w 10000"/>
                    <a:gd name="connsiteY0" fmla="*/ 4000 h 10000"/>
                    <a:gd name="connsiteX1" fmla="*/ 7737 w 10000"/>
                    <a:gd name="connsiteY1" fmla="*/ 0 h 10000"/>
                    <a:gd name="connsiteX2" fmla="*/ 8759 w 10000"/>
                    <a:gd name="connsiteY2" fmla="*/ 500 h 10000"/>
                    <a:gd name="connsiteX3" fmla="*/ 9124 w 10000"/>
                    <a:gd name="connsiteY3" fmla="*/ 929 h 10000"/>
                    <a:gd name="connsiteX4" fmla="*/ 9343 w 10000"/>
                    <a:gd name="connsiteY4" fmla="*/ 1500 h 10000"/>
                    <a:gd name="connsiteX5" fmla="*/ 9489 w 10000"/>
                    <a:gd name="connsiteY5" fmla="*/ 2143 h 10000"/>
                    <a:gd name="connsiteX6" fmla="*/ 9635 w 10000"/>
                    <a:gd name="connsiteY6" fmla="*/ 2857 h 10000"/>
                    <a:gd name="connsiteX7" fmla="*/ 9708 w 10000"/>
                    <a:gd name="connsiteY7" fmla="*/ 3643 h 10000"/>
                    <a:gd name="connsiteX8" fmla="*/ 9854 w 10000"/>
                    <a:gd name="connsiteY8" fmla="*/ 4500 h 10000"/>
                    <a:gd name="connsiteX9" fmla="*/ 9927 w 10000"/>
                    <a:gd name="connsiteY9" fmla="*/ 6000 h 10000"/>
                    <a:gd name="connsiteX10" fmla="*/ 10000 w 10000"/>
                    <a:gd name="connsiteY10" fmla="*/ 7143 h 10000"/>
                    <a:gd name="connsiteX11" fmla="*/ 10000 w 10000"/>
                    <a:gd name="connsiteY11" fmla="*/ 8071 h 10000"/>
                    <a:gd name="connsiteX12" fmla="*/ 9854 w 10000"/>
                    <a:gd name="connsiteY12" fmla="*/ 8786 h 10000"/>
                    <a:gd name="connsiteX13" fmla="*/ 9708 w 10000"/>
                    <a:gd name="connsiteY13" fmla="*/ 9286 h 10000"/>
                    <a:gd name="connsiteX14" fmla="*/ 9562 w 10000"/>
                    <a:gd name="connsiteY14" fmla="*/ 9714 h 10000"/>
                    <a:gd name="connsiteX15" fmla="*/ 9416 w 10000"/>
                    <a:gd name="connsiteY15" fmla="*/ 9929 h 10000"/>
                    <a:gd name="connsiteX16" fmla="*/ 9197 w 10000"/>
                    <a:gd name="connsiteY16" fmla="*/ 10000 h 10000"/>
                    <a:gd name="connsiteX17" fmla="*/ 8905 w 10000"/>
                    <a:gd name="connsiteY17" fmla="*/ 10000 h 10000"/>
                    <a:gd name="connsiteX18" fmla="*/ 8832 w 10000"/>
                    <a:gd name="connsiteY18" fmla="*/ 9929 h 10000"/>
                    <a:gd name="connsiteX19" fmla="*/ 8759 w 10000"/>
                    <a:gd name="connsiteY19" fmla="*/ 9929 h 10000"/>
                    <a:gd name="connsiteX20" fmla="*/ 0 w 10000"/>
                    <a:gd name="connsiteY20" fmla="*/ 8286 h 10000"/>
                    <a:gd name="connsiteX21" fmla="*/ 0 w 10000"/>
                    <a:gd name="connsiteY21" fmla="*/ 7857 h 10000"/>
                    <a:gd name="connsiteX22" fmla="*/ 0 w 10000"/>
                    <a:gd name="connsiteY22" fmla="*/ 7286 h 10000"/>
                    <a:gd name="connsiteX23" fmla="*/ 73 w 10000"/>
                    <a:gd name="connsiteY23" fmla="*/ 6571 h 10000"/>
                    <a:gd name="connsiteX24" fmla="*/ 219 w 10000"/>
                    <a:gd name="connsiteY24" fmla="*/ 5786 h 10000"/>
                    <a:gd name="connsiteX25" fmla="*/ 511 w 10000"/>
                    <a:gd name="connsiteY25" fmla="*/ 4929 h 10000"/>
                    <a:gd name="connsiteX26" fmla="*/ 876 w 10000"/>
                    <a:gd name="connsiteY26" fmla="*/ 4000 h 10000"/>
                    <a:gd name="connsiteX0" fmla="*/ 876 w 10000"/>
                    <a:gd name="connsiteY0" fmla="*/ 4000 h 10000"/>
                    <a:gd name="connsiteX1" fmla="*/ 7737 w 10000"/>
                    <a:gd name="connsiteY1" fmla="*/ 0 h 10000"/>
                    <a:gd name="connsiteX2" fmla="*/ 8759 w 10000"/>
                    <a:gd name="connsiteY2" fmla="*/ 500 h 10000"/>
                    <a:gd name="connsiteX3" fmla="*/ 9124 w 10000"/>
                    <a:gd name="connsiteY3" fmla="*/ 929 h 10000"/>
                    <a:gd name="connsiteX4" fmla="*/ 9343 w 10000"/>
                    <a:gd name="connsiteY4" fmla="*/ 1500 h 10000"/>
                    <a:gd name="connsiteX5" fmla="*/ 9489 w 10000"/>
                    <a:gd name="connsiteY5" fmla="*/ 2143 h 10000"/>
                    <a:gd name="connsiteX6" fmla="*/ 9635 w 10000"/>
                    <a:gd name="connsiteY6" fmla="*/ 2857 h 10000"/>
                    <a:gd name="connsiteX7" fmla="*/ 9708 w 10000"/>
                    <a:gd name="connsiteY7" fmla="*/ 3643 h 10000"/>
                    <a:gd name="connsiteX8" fmla="*/ 9854 w 10000"/>
                    <a:gd name="connsiteY8" fmla="*/ 4500 h 10000"/>
                    <a:gd name="connsiteX9" fmla="*/ 9927 w 10000"/>
                    <a:gd name="connsiteY9" fmla="*/ 6000 h 10000"/>
                    <a:gd name="connsiteX10" fmla="*/ 10000 w 10000"/>
                    <a:gd name="connsiteY10" fmla="*/ 7143 h 10000"/>
                    <a:gd name="connsiteX11" fmla="*/ 10000 w 10000"/>
                    <a:gd name="connsiteY11" fmla="*/ 8071 h 10000"/>
                    <a:gd name="connsiteX12" fmla="*/ 9854 w 10000"/>
                    <a:gd name="connsiteY12" fmla="*/ 8786 h 10000"/>
                    <a:gd name="connsiteX13" fmla="*/ 9708 w 10000"/>
                    <a:gd name="connsiteY13" fmla="*/ 9286 h 10000"/>
                    <a:gd name="connsiteX14" fmla="*/ 9562 w 10000"/>
                    <a:gd name="connsiteY14" fmla="*/ 9714 h 10000"/>
                    <a:gd name="connsiteX15" fmla="*/ 9416 w 10000"/>
                    <a:gd name="connsiteY15" fmla="*/ 9929 h 10000"/>
                    <a:gd name="connsiteX16" fmla="*/ 9197 w 10000"/>
                    <a:gd name="connsiteY16" fmla="*/ 10000 h 10000"/>
                    <a:gd name="connsiteX17" fmla="*/ 8905 w 10000"/>
                    <a:gd name="connsiteY17" fmla="*/ 10000 h 10000"/>
                    <a:gd name="connsiteX18" fmla="*/ 8832 w 10000"/>
                    <a:gd name="connsiteY18" fmla="*/ 9929 h 10000"/>
                    <a:gd name="connsiteX19" fmla="*/ 8759 w 10000"/>
                    <a:gd name="connsiteY19" fmla="*/ 9929 h 10000"/>
                    <a:gd name="connsiteX20" fmla="*/ 0 w 10000"/>
                    <a:gd name="connsiteY20" fmla="*/ 8286 h 10000"/>
                    <a:gd name="connsiteX21" fmla="*/ 0 w 10000"/>
                    <a:gd name="connsiteY21" fmla="*/ 7857 h 10000"/>
                    <a:gd name="connsiteX22" fmla="*/ 0 w 10000"/>
                    <a:gd name="connsiteY22" fmla="*/ 7286 h 10000"/>
                    <a:gd name="connsiteX23" fmla="*/ 73 w 10000"/>
                    <a:gd name="connsiteY23" fmla="*/ 6571 h 10000"/>
                    <a:gd name="connsiteX24" fmla="*/ 219 w 10000"/>
                    <a:gd name="connsiteY24" fmla="*/ 5786 h 10000"/>
                    <a:gd name="connsiteX25" fmla="*/ 511 w 10000"/>
                    <a:gd name="connsiteY25" fmla="*/ 4929 h 10000"/>
                    <a:gd name="connsiteX26" fmla="*/ 876 w 10000"/>
                    <a:gd name="connsiteY26" fmla="*/ 4000 h 10000"/>
                    <a:gd name="connsiteX0" fmla="*/ 876 w 10000"/>
                    <a:gd name="connsiteY0" fmla="*/ 3500 h 9500"/>
                    <a:gd name="connsiteX1" fmla="*/ 8759 w 10000"/>
                    <a:gd name="connsiteY1" fmla="*/ 0 h 9500"/>
                    <a:gd name="connsiteX2" fmla="*/ 9124 w 10000"/>
                    <a:gd name="connsiteY2" fmla="*/ 429 h 9500"/>
                    <a:gd name="connsiteX3" fmla="*/ 9343 w 10000"/>
                    <a:gd name="connsiteY3" fmla="*/ 1000 h 9500"/>
                    <a:gd name="connsiteX4" fmla="*/ 9489 w 10000"/>
                    <a:gd name="connsiteY4" fmla="*/ 1643 h 9500"/>
                    <a:gd name="connsiteX5" fmla="*/ 9635 w 10000"/>
                    <a:gd name="connsiteY5" fmla="*/ 2357 h 9500"/>
                    <a:gd name="connsiteX6" fmla="*/ 9708 w 10000"/>
                    <a:gd name="connsiteY6" fmla="*/ 3143 h 9500"/>
                    <a:gd name="connsiteX7" fmla="*/ 9854 w 10000"/>
                    <a:gd name="connsiteY7" fmla="*/ 4000 h 9500"/>
                    <a:gd name="connsiteX8" fmla="*/ 9927 w 10000"/>
                    <a:gd name="connsiteY8" fmla="*/ 5500 h 9500"/>
                    <a:gd name="connsiteX9" fmla="*/ 10000 w 10000"/>
                    <a:gd name="connsiteY9" fmla="*/ 6643 h 9500"/>
                    <a:gd name="connsiteX10" fmla="*/ 10000 w 10000"/>
                    <a:gd name="connsiteY10" fmla="*/ 7571 h 9500"/>
                    <a:gd name="connsiteX11" fmla="*/ 9854 w 10000"/>
                    <a:gd name="connsiteY11" fmla="*/ 8286 h 9500"/>
                    <a:gd name="connsiteX12" fmla="*/ 9708 w 10000"/>
                    <a:gd name="connsiteY12" fmla="*/ 8786 h 9500"/>
                    <a:gd name="connsiteX13" fmla="*/ 9562 w 10000"/>
                    <a:gd name="connsiteY13" fmla="*/ 9214 h 9500"/>
                    <a:gd name="connsiteX14" fmla="*/ 9416 w 10000"/>
                    <a:gd name="connsiteY14" fmla="*/ 9429 h 9500"/>
                    <a:gd name="connsiteX15" fmla="*/ 9197 w 10000"/>
                    <a:gd name="connsiteY15" fmla="*/ 9500 h 9500"/>
                    <a:gd name="connsiteX16" fmla="*/ 8905 w 10000"/>
                    <a:gd name="connsiteY16" fmla="*/ 9500 h 9500"/>
                    <a:gd name="connsiteX17" fmla="*/ 8832 w 10000"/>
                    <a:gd name="connsiteY17" fmla="*/ 9429 h 9500"/>
                    <a:gd name="connsiteX18" fmla="*/ 8759 w 10000"/>
                    <a:gd name="connsiteY18" fmla="*/ 9429 h 9500"/>
                    <a:gd name="connsiteX19" fmla="*/ 0 w 10000"/>
                    <a:gd name="connsiteY19" fmla="*/ 7786 h 9500"/>
                    <a:gd name="connsiteX20" fmla="*/ 0 w 10000"/>
                    <a:gd name="connsiteY20" fmla="*/ 7357 h 9500"/>
                    <a:gd name="connsiteX21" fmla="*/ 0 w 10000"/>
                    <a:gd name="connsiteY21" fmla="*/ 6786 h 9500"/>
                    <a:gd name="connsiteX22" fmla="*/ 73 w 10000"/>
                    <a:gd name="connsiteY22" fmla="*/ 6071 h 9500"/>
                    <a:gd name="connsiteX23" fmla="*/ 219 w 10000"/>
                    <a:gd name="connsiteY23" fmla="*/ 5286 h 9500"/>
                    <a:gd name="connsiteX24" fmla="*/ 511 w 10000"/>
                    <a:gd name="connsiteY24" fmla="*/ 4429 h 9500"/>
                    <a:gd name="connsiteX25" fmla="*/ 876 w 10000"/>
                    <a:gd name="connsiteY25" fmla="*/ 3500 h 9500"/>
                    <a:gd name="connsiteX0" fmla="*/ 876 w 10000"/>
                    <a:gd name="connsiteY0" fmla="*/ 3684 h 10000"/>
                    <a:gd name="connsiteX1" fmla="*/ 8759 w 10000"/>
                    <a:gd name="connsiteY1" fmla="*/ 0 h 10000"/>
                    <a:gd name="connsiteX2" fmla="*/ 9343 w 10000"/>
                    <a:gd name="connsiteY2" fmla="*/ 1053 h 10000"/>
                    <a:gd name="connsiteX3" fmla="*/ 9489 w 10000"/>
                    <a:gd name="connsiteY3" fmla="*/ 1729 h 10000"/>
                    <a:gd name="connsiteX4" fmla="*/ 9635 w 10000"/>
                    <a:gd name="connsiteY4" fmla="*/ 2481 h 10000"/>
                    <a:gd name="connsiteX5" fmla="*/ 9708 w 10000"/>
                    <a:gd name="connsiteY5" fmla="*/ 3308 h 10000"/>
                    <a:gd name="connsiteX6" fmla="*/ 9854 w 10000"/>
                    <a:gd name="connsiteY6" fmla="*/ 4211 h 10000"/>
                    <a:gd name="connsiteX7" fmla="*/ 9927 w 10000"/>
                    <a:gd name="connsiteY7" fmla="*/ 5789 h 10000"/>
                    <a:gd name="connsiteX8" fmla="*/ 10000 w 10000"/>
                    <a:gd name="connsiteY8" fmla="*/ 6993 h 10000"/>
                    <a:gd name="connsiteX9" fmla="*/ 10000 w 10000"/>
                    <a:gd name="connsiteY9" fmla="*/ 7969 h 10000"/>
                    <a:gd name="connsiteX10" fmla="*/ 9854 w 10000"/>
                    <a:gd name="connsiteY10" fmla="*/ 8722 h 10000"/>
                    <a:gd name="connsiteX11" fmla="*/ 9708 w 10000"/>
                    <a:gd name="connsiteY11" fmla="*/ 9248 h 10000"/>
                    <a:gd name="connsiteX12" fmla="*/ 9562 w 10000"/>
                    <a:gd name="connsiteY12" fmla="*/ 9699 h 10000"/>
                    <a:gd name="connsiteX13" fmla="*/ 9416 w 10000"/>
                    <a:gd name="connsiteY13" fmla="*/ 9925 h 10000"/>
                    <a:gd name="connsiteX14" fmla="*/ 9197 w 10000"/>
                    <a:gd name="connsiteY14" fmla="*/ 10000 h 10000"/>
                    <a:gd name="connsiteX15" fmla="*/ 8905 w 10000"/>
                    <a:gd name="connsiteY15" fmla="*/ 10000 h 10000"/>
                    <a:gd name="connsiteX16" fmla="*/ 8832 w 10000"/>
                    <a:gd name="connsiteY16" fmla="*/ 9925 h 10000"/>
                    <a:gd name="connsiteX17" fmla="*/ 8759 w 10000"/>
                    <a:gd name="connsiteY17" fmla="*/ 9925 h 10000"/>
                    <a:gd name="connsiteX18" fmla="*/ 0 w 10000"/>
                    <a:gd name="connsiteY18" fmla="*/ 8196 h 10000"/>
                    <a:gd name="connsiteX19" fmla="*/ 0 w 10000"/>
                    <a:gd name="connsiteY19" fmla="*/ 7744 h 10000"/>
                    <a:gd name="connsiteX20" fmla="*/ 0 w 10000"/>
                    <a:gd name="connsiteY20" fmla="*/ 7143 h 10000"/>
                    <a:gd name="connsiteX21" fmla="*/ 73 w 10000"/>
                    <a:gd name="connsiteY21" fmla="*/ 6391 h 10000"/>
                    <a:gd name="connsiteX22" fmla="*/ 219 w 10000"/>
                    <a:gd name="connsiteY22" fmla="*/ 5564 h 10000"/>
                    <a:gd name="connsiteX23" fmla="*/ 511 w 10000"/>
                    <a:gd name="connsiteY23" fmla="*/ 4662 h 10000"/>
                    <a:gd name="connsiteX24" fmla="*/ 876 w 10000"/>
                    <a:gd name="connsiteY24" fmla="*/ 3684 h 10000"/>
                    <a:gd name="connsiteX0" fmla="*/ 876 w 10000"/>
                    <a:gd name="connsiteY0" fmla="*/ 2631 h 8947"/>
                    <a:gd name="connsiteX1" fmla="*/ 9343 w 10000"/>
                    <a:gd name="connsiteY1" fmla="*/ 0 h 8947"/>
                    <a:gd name="connsiteX2" fmla="*/ 9489 w 10000"/>
                    <a:gd name="connsiteY2" fmla="*/ 676 h 8947"/>
                    <a:gd name="connsiteX3" fmla="*/ 9635 w 10000"/>
                    <a:gd name="connsiteY3" fmla="*/ 1428 h 8947"/>
                    <a:gd name="connsiteX4" fmla="*/ 9708 w 10000"/>
                    <a:gd name="connsiteY4" fmla="*/ 2255 h 8947"/>
                    <a:gd name="connsiteX5" fmla="*/ 9854 w 10000"/>
                    <a:gd name="connsiteY5" fmla="*/ 3158 h 8947"/>
                    <a:gd name="connsiteX6" fmla="*/ 9927 w 10000"/>
                    <a:gd name="connsiteY6" fmla="*/ 4736 h 8947"/>
                    <a:gd name="connsiteX7" fmla="*/ 10000 w 10000"/>
                    <a:gd name="connsiteY7" fmla="*/ 5940 h 8947"/>
                    <a:gd name="connsiteX8" fmla="*/ 10000 w 10000"/>
                    <a:gd name="connsiteY8" fmla="*/ 6916 h 8947"/>
                    <a:gd name="connsiteX9" fmla="*/ 9854 w 10000"/>
                    <a:gd name="connsiteY9" fmla="*/ 7669 h 8947"/>
                    <a:gd name="connsiteX10" fmla="*/ 9708 w 10000"/>
                    <a:gd name="connsiteY10" fmla="*/ 8195 h 8947"/>
                    <a:gd name="connsiteX11" fmla="*/ 9562 w 10000"/>
                    <a:gd name="connsiteY11" fmla="*/ 8646 h 8947"/>
                    <a:gd name="connsiteX12" fmla="*/ 9416 w 10000"/>
                    <a:gd name="connsiteY12" fmla="*/ 8872 h 8947"/>
                    <a:gd name="connsiteX13" fmla="*/ 9197 w 10000"/>
                    <a:gd name="connsiteY13" fmla="*/ 8947 h 8947"/>
                    <a:gd name="connsiteX14" fmla="*/ 8905 w 10000"/>
                    <a:gd name="connsiteY14" fmla="*/ 8947 h 8947"/>
                    <a:gd name="connsiteX15" fmla="*/ 8832 w 10000"/>
                    <a:gd name="connsiteY15" fmla="*/ 8872 h 8947"/>
                    <a:gd name="connsiteX16" fmla="*/ 8759 w 10000"/>
                    <a:gd name="connsiteY16" fmla="*/ 8872 h 8947"/>
                    <a:gd name="connsiteX17" fmla="*/ 0 w 10000"/>
                    <a:gd name="connsiteY17" fmla="*/ 7143 h 8947"/>
                    <a:gd name="connsiteX18" fmla="*/ 0 w 10000"/>
                    <a:gd name="connsiteY18" fmla="*/ 6691 h 8947"/>
                    <a:gd name="connsiteX19" fmla="*/ 0 w 10000"/>
                    <a:gd name="connsiteY19" fmla="*/ 6090 h 8947"/>
                    <a:gd name="connsiteX20" fmla="*/ 73 w 10000"/>
                    <a:gd name="connsiteY20" fmla="*/ 5338 h 8947"/>
                    <a:gd name="connsiteX21" fmla="*/ 219 w 10000"/>
                    <a:gd name="connsiteY21" fmla="*/ 4511 h 8947"/>
                    <a:gd name="connsiteX22" fmla="*/ 511 w 10000"/>
                    <a:gd name="connsiteY22" fmla="*/ 3609 h 8947"/>
                    <a:gd name="connsiteX23" fmla="*/ 876 w 10000"/>
                    <a:gd name="connsiteY23" fmla="*/ 2631 h 8947"/>
                    <a:gd name="connsiteX0" fmla="*/ 876 w 10000"/>
                    <a:gd name="connsiteY0" fmla="*/ 2941 h 10000"/>
                    <a:gd name="connsiteX1" fmla="*/ 9343 w 10000"/>
                    <a:gd name="connsiteY1" fmla="*/ 0 h 10000"/>
                    <a:gd name="connsiteX2" fmla="*/ 9489 w 10000"/>
                    <a:gd name="connsiteY2" fmla="*/ 756 h 10000"/>
                    <a:gd name="connsiteX3" fmla="*/ 9635 w 10000"/>
                    <a:gd name="connsiteY3" fmla="*/ 1596 h 10000"/>
                    <a:gd name="connsiteX4" fmla="*/ 9708 w 10000"/>
                    <a:gd name="connsiteY4" fmla="*/ 2520 h 10000"/>
                    <a:gd name="connsiteX5" fmla="*/ 9854 w 10000"/>
                    <a:gd name="connsiteY5" fmla="*/ 3530 h 10000"/>
                    <a:gd name="connsiteX6" fmla="*/ 9927 w 10000"/>
                    <a:gd name="connsiteY6" fmla="*/ 5293 h 10000"/>
                    <a:gd name="connsiteX7" fmla="*/ 10000 w 10000"/>
                    <a:gd name="connsiteY7" fmla="*/ 6639 h 10000"/>
                    <a:gd name="connsiteX8" fmla="*/ 10000 w 10000"/>
                    <a:gd name="connsiteY8" fmla="*/ 7730 h 10000"/>
                    <a:gd name="connsiteX9" fmla="*/ 9854 w 10000"/>
                    <a:gd name="connsiteY9" fmla="*/ 8572 h 10000"/>
                    <a:gd name="connsiteX10" fmla="*/ 9708 w 10000"/>
                    <a:gd name="connsiteY10" fmla="*/ 9159 h 10000"/>
                    <a:gd name="connsiteX11" fmla="*/ 9562 w 10000"/>
                    <a:gd name="connsiteY11" fmla="*/ 9664 h 10000"/>
                    <a:gd name="connsiteX12" fmla="*/ 9416 w 10000"/>
                    <a:gd name="connsiteY12" fmla="*/ 9916 h 10000"/>
                    <a:gd name="connsiteX13" fmla="*/ 9197 w 10000"/>
                    <a:gd name="connsiteY13" fmla="*/ 10000 h 10000"/>
                    <a:gd name="connsiteX14" fmla="*/ 8905 w 10000"/>
                    <a:gd name="connsiteY14" fmla="*/ 10000 h 10000"/>
                    <a:gd name="connsiteX15" fmla="*/ 8832 w 10000"/>
                    <a:gd name="connsiteY15" fmla="*/ 9916 h 10000"/>
                    <a:gd name="connsiteX16" fmla="*/ 8759 w 10000"/>
                    <a:gd name="connsiteY16" fmla="*/ 9916 h 10000"/>
                    <a:gd name="connsiteX17" fmla="*/ 0 w 10000"/>
                    <a:gd name="connsiteY17" fmla="*/ 7984 h 10000"/>
                    <a:gd name="connsiteX18" fmla="*/ 0 w 10000"/>
                    <a:gd name="connsiteY18" fmla="*/ 7478 h 10000"/>
                    <a:gd name="connsiteX19" fmla="*/ 0 w 10000"/>
                    <a:gd name="connsiteY19" fmla="*/ 6807 h 10000"/>
                    <a:gd name="connsiteX20" fmla="*/ 73 w 10000"/>
                    <a:gd name="connsiteY20" fmla="*/ 5966 h 10000"/>
                    <a:gd name="connsiteX21" fmla="*/ 219 w 10000"/>
                    <a:gd name="connsiteY21" fmla="*/ 5042 h 10000"/>
                    <a:gd name="connsiteX22" fmla="*/ 511 w 10000"/>
                    <a:gd name="connsiteY22" fmla="*/ 4034 h 10000"/>
                    <a:gd name="connsiteX23" fmla="*/ 876 w 10000"/>
                    <a:gd name="connsiteY23" fmla="*/ 2941 h 10000"/>
                    <a:gd name="connsiteX0" fmla="*/ 876 w 10000"/>
                    <a:gd name="connsiteY0" fmla="*/ 6714 h 13773"/>
                    <a:gd name="connsiteX1" fmla="*/ 9093 w 10000"/>
                    <a:gd name="connsiteY1" fmla="*/ 0 h 13773"/>
                    <a:gd name="connsiteX2" fmla="*/ 9489 w 10000"/>
                    <a:gd name="connsiteY2" fmla="*/ 4529 h 13773"/>
                    <a:gd name="connsiteX3" fmla="*/ 9635 w 10000"/>
                    <a:gd name="connsiteY3" fmla="*/ 5369 h 13773"/>
                    <a:gd name="connsiteX4" fmla="*/ 9708 w 10000"/>
                    <a:gd name="connsiteY4" fmla="*/ 6293 h 13773"/>
                    <a:gd name="connsiteX5" fmla="*/ 9854 w 10000"/>
                    <a:gd name="connsiteY5" fmla="*/ 7303 h 13773"/>
                    <a:gd name="connsiteX6" fmla="*/ 9927 w 10000"/>
                    <a:gd name="connsiteY6" fmla="*/ 9066 h 13773"/>
                    <a:gd name="connsiteX7" fmla="*/ 10000 w 10000"/>
                    <a:gd name="connsiteY7" fmla="*/ 10412 h 13773"/>
                    <a:gd name="connsiteX8" fmla="*/ 10000 w 10000"/>
                    <a:gd name="connsiteY8" fmla="*/ 11503 h 13773"/>
                    <a:gd name="connsiteX9" fmla="*/ 9854 w 10000"/>
                    <a:gd name="connsiteY9" fmla="*/ 12345 h 13773"/>
                    <a:gd name="connsiteX10" fmla="*/ 9708 w 10000"/>
                    <a:gd name="connsiteY10" fmla="*/ 12932 h 13773"/>
                    <a:gd name="connsiteX11" fmla="*/ 9562 w 10000"/>
                    <a:gd name="connsiteY11" fmla="*/ 13437 h 13773"/>
                    <a:gd name="connsiteX12" fmla="*/ 9416 w 10000"/>
                    <a:gd name="connsiteY12" fmla="*/ 13689 h 13773"/>
                    <a:gd name="connsiteX13" fmla="*/ 9197 w 10000"/>
                    <a:gd name="connsiteY13" fmla="*/ 13773 h 13773"/>
                    <a:gd name="connsiteX14" fmla="*/ 8905 w 10000"/>
                    <a:gd name="connsiteY14" fmla="*/ 13773 h 13773"/>
                    <a:gd name="connsiteX15" fmla="*/ 8832 w 10000"/>
                    <a:gd name="connsiteY15" fmla="*/ 13689 h 13773"/>
                    <a:gd name="connsiteX16" fmla="*/ 8759 w 10000"/>
                    <a:gd name="connsiteY16" fmla="*/ 13689 h 13773"/>
                    <a:gd name="connsiteX17" fmla="*/ 0 w 10000"/>
                    <a:gd name="connsiteY17" fmla="*/ 11757 h 13773"/>
                    <a:gd name="connsiteX18" fmla="*/ 0 w 10000"/>
                    <a:gd name="connsiteY18" fmla="*/ 11251 h 13773"/>
                    <a:gd name="connsiteX19" fmla="*/ 0 w 10000"/>
                    <a:gd name="connsiteY19" fmla="*/ 10580 h 13773"/>
                    <a:gd name="connsiteX20" fmla="*/ 73 w 10000"/>
                    <a:gd name="connsiteY20" fmla="*/ 9739 h 13773"/>
                    <a:gd name="connsiteX21" fmla="*/ 219 w 10000"/>
                    <a:gd name="connsiteY21" fmla="*/ 8815 h 13773"/>
                    <a:gd name="connsiteX22" fmla="*/ 511 w 10000"/>
                    <a:gd name="connsiteY22" fmla="*/ 7807 h 13773"/>
                    <a:gd name="connsiteX23" fmla="*/ 876 w 10000"/>
                    <a:gd name="connsiteY23" fmla="*/ 6714 h 13773"/>
                    <a:gd name="connsiteX0" fmla="*/ 876 w 10000"/>
                    <a:gd name="connsiteY0" fmla="*/ 6714 h 13773"/>
                    <a:gd name="connsiteX1" fmla="*/ 9093 w 10000"/>
                    <a:gd name="connsiteY1" fmla="*/ 0 h 13773"/>
                    <a:gd name="connsiteX2" fmla="*/ 9489 w 10000"/>
                    <a:gd name="connsiteY2" fmla="*/ 4529 h 13773"/>
                    <a:gd name="connsiteX3" fmla="*/ 9635 w 10000"/>
                    <a:gd name="connsiteY3" fmla="*/ 5369 h 13773"/>
                    <a:gd name="connsiteX4" fmla="*/ 9708 w 10000"/>
                    <a:gd name="connsiteY4" fmla="*/ 6293 h 13773"/>
                    <a:gd name="connsiteX5" fmla="*/ 9854 w 10000"/>
                    <a:gd name="connsiteY5" fmla="*/ 7303 h 13773"/>
                    <a:gd name="connsiteX6" fmla="*/ 9927 w 10000"/>
                    <a:gd name="connsiteY6" fmla="*/ 9066 h 13773"/>
                    <a:gd name="connsiteX7" fmla="*/ 10000 w 10000"/>
                    <a:gd name="connsiteY7" fmla="*/ 10412 h 13773"/>
                    <a:gd name="connsiteX8" fmla="*/ 10000 w 10000"/>
                    <a:gd name="connsiteY8" fmla="*/ 11503 h 13773"/>
                    <a:gd name="connsiteX9" fmla="*/ 9854 w 10000"/>
                    <a:gd name="connsiteY9" fmla="*/ 12345 h 13773"/>
                    <a:gd name="connsiteX10" fmla="*/ 9708 w 10000"/>
                    <a:gd name="connsiteY10" fmla="*/ 12932 h 13773"/>
                    <a:gd name="connsiteX11" fmla="*/ 9562 w 10000"/>
                    <a:gd name="connsiteY11" fmla="*/ 13437 h 13773"/>
                    <a:gd name="connsiteX12" fmla="*/ 9416 w 10000"/>
                    <a:gd name="connsiteY12" fmla="*/ 13689 h 13773"/>
                    <a:gd name="connsiteX13" fmla="*/ 9197 w 10000"/>
                    <a:gd name="connsiteY13" fmla="*/ 13773 h 13773"/>
                    <a:gd name="connsiteX14" fmla="*/ 8905 w 10000"/>
                    <a:gd name="connsiteY14" fmla="*/ 13773 h 13773"/>
                    <a:gd name="connsiteX15" fmla="*/ 8832 w 10000"/>
                    <a:gd name="connsiteY15" fmla="*/ 13689 h 13773"/>
                    <a:gd name="connsiteX16" fmla="*/ 8759 w 10000"/>
                    <a:gd name="connsiteY16" fmla="*/ 13689 h 13773"/>
                    <a:gd name="connsiteX17" fmla="*/ 0 w 10000"/>
                    <a:gd name="connsiteY17" fmla="*/ 11757 h 13773"/>
                    <a:gd name="connsiteX18" fmla="*/ 0 w 10000"/>
                    <a:gd name="connsiteY18" fmla="*/ 11251 h 13773"/>
                    <a:gd name="connsiteX19" fmla="*/ 0 w 10000"/>
                    <a:gd name="connsiteY19" fmla="*/ 10580 h 13773"/>
                    <a:gd name="connsiteX20" fmla="*/ 73 w 10000"/>
                    <a:gd name="connsiteY20" fmla="*/ 9739 h 13773"/>
                    <a:gd name="connsiteX21" fmla="*/ 219 w 10000"/>
                    <a:gd name="connsiteY21" fmla="*/ 8815 h 13773"/>
                    <a:gd name="connsiteX22" fmla="*/ 511 w 10000"/>
                    <a:gd name="connsiteY22" fmla="*/ 7807 h 13773"/>
                    <a:gd name="connsiteX23" fmla="*/ 876 w 10000"/>
                    <a:gd name="connsiteY23" fmla="*/ 6714 h 13773"/>
                    <a:gd name="connsiteX0" fmla="*/ 876 w 10000"/>
                    <a:gd name="connsiteY0" fmla="*/ 7105 h 14164"/>
                    <a:gd name="connsiteX1" fmla="*/ 9093 w 10000"/>
                    <a:gd name="connsiteY1" fmla="*/ 391 h 14164"/>
                    <a:gd name="connsiteX2" fmla="*/ 9489 w 10000"/>
                    <a:gd name="connsiteY2" fmla="*/ 4920 h 14164"/>
                    <a:gd name="connsiteX3" fmla="*/ 9635 w 10000"/>
                    <a:gd name="connsiteY3" fmla="*/ 5760 h 14164"/>
                    <a:gd name="connsiteX4" fmla="*/ 9708 w 10000"/>
                    <a:gd name="connsiteY4" fmla="*/ 6684 h 14164"/>
                    <a:gd name="connsiteX5" fmla="*/ 9854 w 10000"/>
                    <a:gd name="connsiteY5" fmla="*/ 7694 h 14164"/>
                    <a:gd name="connsiteX6" fmla="*/ 9927 w 10000"/>
                    <a:gd name="connsiteY6" fmla="*/ 9457 h 14164"/>
                    <a:gd name="connsiteX7" fmla="*/ 10000 w 10000"/>
                    <a:gd name="connsiteY7" fmla="*/ 10803 h 14164"/>
                    <a:gd name="connsiteX8" fmla="*/ 10000 w 10000"/>
                    <a:gd name="connsiteY8" fmla="*/ 11894 h 14164"/>
                    <a:gd name="connsiteX9" fmla="*/ 9854 w 10000"/>
                    <a:gd name="connsiteY9" fmla="*/ 12736 h 14164"/>
                    <a:gd name="connsiteX10" fmla="*/ 9708 w 10000"/>
                    <a:gd name="connsiteY10" fmla="*/ 13323 h 14164"/>
                    <a:gd name="connsiteX11" fmla="*/ 9562 w 10000"/>
                    <a:gd name="connsiteY11" fmla="*/ 13828 h 14164"/>
                    <a:gd name="connsiteX12" fmla="*/ 9416 w 10000"/>
                    <a:gd name="connsiteY12" fmla="*/ 14080 h 14164"/>
                    <a:gd name="connsiteX13" fmla="*/ 9197 w 10000"/>
                    <a:gd name="connsiteY13" fmla="*/ 14164 h 14164"/>
                    <a:gd name="connsiteX14" fmla="*/ 8905 w 10000"/>
                    <a:gd name="connsiteY14" fmla="*/ 14164 h 14164"/>
                    <a:gd name="connsiteX15" fmla="*/ 8832 w 10000"/>
                    <a:gd name="connsiteY15" fmla="*/ 14080 h 14164"/>
                    <a:gd name="connsiteX16" fmla="*/ 8759 w 10000"/>
                    <a:gd name="connsiteY16" fmla="*/ 14080 h 14164"/>
                    <a:gd name="connsiteX17" fmla="*/ 0 w 10000"/>
                    <a:gd name="connsiteY17" fmla="*/ 12148 h 14164"/>
                    <a:gd name="connsiteX18" fmla="*/ 0 w 10000"/>
                    <a:gd name="connsiteY18" fmla="*/ 11642 h 14164"/>
                    <a:gd name="connsiteX19" fmla="*/ 0 w 10000"/>
                    <a:gd name="connsiteY19" fmla="*/ 10971 h 14164"/>
                    <a:gd name="connsiteX20" fmla="*/ 73 w 10000"/>
                    <a:gd name="connsiteY20" fmla="*/ 10130 h 14164"/>
                    <a:gd name="connsiteX21" fmla="*/ 219 w 10000"/>
                    <a:gd name="connsiteY21" fmla="*/ 9206 h 14164"/>
                    <a:gd name="connsiteX22" fmla="*/ 511 w 10000"/>
                    <a:gd name="connsiteY22" fmla="*/ 8198 h 14164"/>
                    <a:gd name="connsiteX23" fmla="*/ 876 w 10000"/>
                    <a:gd name="connsiteY23" fmla="*/ 7105 h 14164"/>
                    <a:gd name="connsiteX0" fmla="*/ 876 w 10000"/>
                    <a:gd name="connsiteY0" fmla="*/ 7124 h 14183"/>
                    <a:gd name="connsiteX1" fmla="*/ 9093 w 10000"/>
                    <a:gd name="connsiteY1" fmla="*/ 410 h 14183"/>
                    <a:gd name="connsiteX2" fmla="*/ 9489 w 10000"/>
                    <a:gd name="connsiteY2" fmla="*/ 4939 h 14183"/>
                    <a:gd name="connsiteX3" fmla="*/ 9635 w 10000"/>
                    <a:gd name="connsiteY3" fmla="*/ 5779 h 14183"/>
                    <a:gd name="connsiteX4" fmla="*/ 9708 w 10000"/>
                    <a:gd name="connsiteY4" fmla="*/ 6703 h 14183"/>
                    <a:gd name="connsiteX5" fmla="*/ 9854 w 10000"/>
                    <a:gd name="connsiteY5" fmla="*/ 7713 h 14183"/>
                    <a:gd name="connsiteX6" fmla="*/ 9927 w 10000"/>
                    <a:gd name="connsiteY6" fmla="*/ 9476 h 14183"/>
                    <a:gd name="connsiteX7" fmla="*/ 10000 w 10000"/>
                    <a:gd name="connsiteY7" fmla="*/ 10822 h 14183"/>
                    <a:gd name="connsiteX8" fmla="*/ 10000 w 10000"/>
                    <a:gd name="connsiteY8" fmla="*/ 11913 h 14183"/>
                    <a:gd name="connsiteX9" fmla="*/ 9854 w 10000"/>
                    <a:gd name="connsiteY9" fmla="*/ 12755 h 14183"/>
                    <a:gd name="connsiteX10" fmla="*/ 9708 w 10000"/>
                    <a:gd name="connsiteY10" fmla="*/ 13342 h 14183"/>
                    <a:gd name="connsiteX11" fmla="*/ 9562 w 10000"/>
                    <a:gd name="connsiteY11" fmla="*/ 13847 h 14183"/>
                    <a:gd name="connsiteX12" fmla="*/ 9416 w 10000"/>
                    <a:gd name="connsiteY12" fmla="*/ 14099 h 14183"/>
                    <a:gd name="connsiteX13" fmla="*/ 9197 w 10000"/>
                    <a:gd name="connsiteY13" fmla="*/ 14183 h 14183"/>
                    <a:gd name="connsiteX14" fmla="*/ 8905 w 10000"/>
                    <a:gd name="connsiteY14" fmla="*/ 14183 h 14183"/>
                    <a:gd name="connsiteX15" fmla="*/ 8832 w 10000"/>
                    <a:gd name="connsiteY15" fmla="*/ 14099 h 14183"/>
                    <a:gd name="connsiteX16" fmla="*/ 8759 w 10000"/>
                    <a:gd name="connsiteY16" fmla="*/ 14099 h 14183"/>
                    <a:gd name="connsiteX17" fmla="*/ 0 w 10000"/>
                    <a:gd name="connsiteY17" fmla="*/ 12167 h 14183"/>
                    <a:gd name="connsiteX18" fmla="*/ 0 w 10000"/>
                    <a:gd name="connsiteY18" fmla="*/ 11661 h 14183"/>
                    <a:gd name="connsiteX19" fmla="*/ 0 w 10000"/>
                    <a:gd name="connsiteY19" fmla="*/ 10990 h 14183"/>
                    <a:gd name="connsiteX20" fmla="*/ 73 w 10000"/>
                    <a:gd name="connsiteY20" fmla="*/ 10149 h 14183"/>
                    <a:gd name="connsiteX21" fmla="*/ 219 w 10000"/>
                    <a:gd name="connsiteY21" fmla="*/ 9225 h 14183"/>
                    <a:gd name="connsiteX22" fmla="*/ 511 w 10000"/>
                    <a:gd name="connsiteY22" fmla="*/ 8217 h 14183"/>
                    <a:gd name="connsiteX23" fmla="*/ 876 w 10000"/>
                    <a:gd name="connsiteY23" fmla="*/ 7124 h 14183"/>
                    <a:gd name="connsiteX0" fmla="*/ 876 w 10000"/>
                    <a:gd name="connsiteY0" fmla="*/ 7298 h 14357"/>
                    <a:gd name="connsiteX1" fmla="*/ 9093 w 10000"/>
                    <a:gd name="connsiteY1" fmla="*/ 584 h 14357"/>
                    <a:gd name="connsiteX2" fmla="*/ 9489 w 10000"/>
                    <a:gd name="connsiteY2" fmla="*/ 5113 h 14357"/>
                    <a:gd name="connsiteX3" fmla="*/ 9635 w 10000"/>
                    <a:gd name="connsiteY3" fmla="*/ 5953 h 14357"/>
                    <a:gd name="connsiteX4" fmla="*/ 9708 w 10000"/>
                    <a:gd name="connsiteY4" fmla="*/ 6877 h 14357"/>
                    <a:gd name="connsiteX5" fmla="*/ 9854 w 10000"/>
                    <a:gd name="connsiteY5" fmla="*/ 7887 h 14357"/>
                    <a:gd name="connsiteX6" fmla="*/ 9927 w 10000"/>
                    <a:gd name="connsiteY6" fmla="*/ 9650 h 14357"/>
                    <a:gd name="connsiteX7" fmla="*/ 10000 w 10000"/>
                    <a:gd name="connsiteY7" fmla="*/ 10996 h 14357"/>
                    <a:gd name="connsiteX8" fmla="*/ 10000 w 10000"/>
                    <a:gd name="connsiteY8" fmla="*/ 12087 h 14357"/>
                    <a:gd name="connsiteX9" fmla="*/ 9854 w 10000"/>
                    <a:gd name="connsiteY9" fmla="*/ 12929 h 14357"/>
                    <a:gd name="connsiteX10" fmla="*/ 9708 w 10000"/>
                    <a:gd name="connsiteY10" fmla="*/ 13516 h 14357"/>
                    <a:gd name="connsiteX11" fmla="*/ 9562 w 10000"/>
                    <a:gd name="connsiteY11" fmla="*/ 14021 h 14357"/>
                    <a:gd name="connsiteX12" fmla="*/ 9416 w 10000"/>
                    <a:gd name="connsiteY12" fmla="*/ 14273 h 14357"/>
                    <a:gd name="connsiteX13" fmla="*/ 9197 w 10000"/>
                    <a:gd name="connsiteY13" fmla="*/ 14357 h 14357"/>
                    <a:gd name="connsiteX14" fmla="*/ 8905 w 10000"/>
                    <a:gd name="connsiteY14" fmla="*/ 14357 h 14357"/>
                    <a:gd name="connsiteX15" fmla="*/ 8832 w 10000"/>
                    <a:gd name="connsiteY15" fmla="*/ 14273 h 14357"/>
                    <a:gd name="connsiteX16" fmla="*/ 8759 w 10000"/>
                    <a:gd name="connsiteY16" fmla="*/ 14273 h 14357"/>
                    <a:gd name="connsiteX17" fmla="*/ 0 w 10000"/>
                    <a:gd name="connsiteY17" fmla="*/ 12341 h 14357"/>
                    <a:gd name="connsiteX18" fmla="*/ 0 w 10000"/>
                    <a:gd name="connsiteY18" fmla="*/ 11835 h 14357"/>
                    <a:gd name="connsiteX19" fmla="*/ 0 w 10000"/>
                    <a:gd name="connsiteY19" fmla="*/ 11164 h 14357"/>
                    <a:gd name="connsiteX20" fmla="*/ 73 w 10000"/>
                    <a:gd name="connsiteY20" fmla="*/ 10323 h 14357"/>
                    <a:gd name="connsiteX21" fmla="*/ 219 w 10000"/>
                    <a:gd name="connsiteY21" fmla="*/ 9399 h 14357"/>
                    <a:gd name="connsiteX22" fmla="*/ 511 w 10000"/>
                    <a:gd name="connsiteY22" fmla="*/ 8391 h 14357"/>
                    <a:gd name="connsiteX23" fmla="*/ 876 w 10000"/>
                    <a:gd name="connsiteY23" fmla="*/ 7298 h 14357"/>
                    <a:gd name="connsiteX0" fmla="*/ 1405 w 10000"/>
                    <a:gd name="connsiteY0" fmla="*/ 7378 h 14350"/>
                    <a:gd name="connsiteX1" fmla="*/ 9093 w 10000"/>
                    <a:gd name="connsiteY1" fmla="*/ 577 h 14350"/>
                    <a:gd name="connsiteX2" fmla="*/ 9489 w 10000"/>
                    <a:gd name="connsiteY2" fmla="*/ 5106 h 14350"/>
                    <a:gd name="connsiteX3" fmla="*/ 9635 w 10000"/>
                    <a:gd name="connsiteY3" fmla="*/ 5946 h 14350"/>
                    <a:gd name="connsiteX4" fmla="*/ 9708 w 10000"/>
                    <a:gd name="connsiteY4" fmla="*/ 6870 h 14350"/>
                    <a:gd name="connsiteX5" fmla="*/ 9854 w 10000"/>
                    <a:gd name="connsiteY5" fmla="*/ 7880 h 14350"/>
                    <a:gd name="connsiteX6" fmla="*/ 9927 w 10000"/>
                    <a:gd name="connsiteY6" fmla="*/ 9643 h 14350"/>
                    <a:gd name="connsiteX7" fmla="*/ 10000 w 10000"/>
                    <a:gd name="connsiteY7" fmla="*/ 10989 h 14350"/>
                    <a:gd name="connsiteX8" fmla="*/ 10000 w 10000"/>
                    <a:gd name="connsiteY8" fmla="*/ 12080 h 14350"/>
                    <a:gd name="connsiteX9" fmla="*/ 9854 w 10000"/>
                    <a:gd name="connsiteY9" fmla="*/ 12922 h 14350"/>
                    <a:gd name="connsiteX10" fmla="*/ 9708 w 10000"/>
                    <a:gd name="connsiteY10" fmla="*/ 13509 h 14350"/>
                    <a:gd name="connsiteX11" fmla="*/ 9562 w 10000"/>
                    <a:gd name="connsiteY11" fmla="*/ 14014 h 14350"/>
                    <a:gd name="connsiteX12" fmla="*/ 9416 w 10000"/>
                    <a:gd name="connsiteY12" fmla="*/ 14266 h 14350"/>
                    <a:gd name="connsiteX13" fmla="*/ 9197 w 10000"/>
                    <a:gd name="connsiteY13" fmla="*/ 14350 h 14350"/>
                    <a:gd name="connsiteX14" fmla="*/ 8905 w 10000"/>
                    <a:gd name="connsiteY14" fmla="*/ 14350 h 14350"/>
                    <a:gd name="connsiteX15" fmla="*/ 8832 w 10000"/>
                    <a:gd name="connsiteY15" fmla="*/ 14266 h 14350"/>
                    <a:gd name="connsiteX16" fmla="*/ 8759 w 10000"/>
                    <a:gd name="connsiteY16" fmla="*/ 14266 h 14350"/>
                    <a:gd name="connsiteX17" fmla="*/ 0 w 10000"/>
                    <a:gd name="connsiteY17" fmla="*/ 12334 h 14350"/>
                    <a:gd name="connsiteX18" fmla="*/ 0 w 10000"/>
                    <a:gd name="connsiteY18" fmla="*/ 11828 h 14350"/>
                    <a:gd name="connsiteX19" fmla="*/ 0 w 10000"/>
                    <a:gd name="connsiteY19" fmla="*/ 11157 h 14350"/>
                    <a:gd name="connsiteX20" fmla="*/ 73 w 10000"/>
                    <a:gd name="connsiteY20" fmla="*/ 10316 h 14350"/>
                    <a:gd name="connsiteX21" fmla="*/ 219 w 10000"/>
                    <a:gd name="connsiteY21" fmla="*/ 9392 h 14350"/>
                    <a:gd name="connsiteX22" fmla="*/ 511 w 10000"/>
                    <a:gd name="connsiteY22" fmla="*/ 8384 h 14350"/>
                    <a:gd name="connsiteX23" fmla="*/ 1405 w 10000"/>
                    <a:gd name="connsiteY23" fmla="*/ 7378 h 14350"/>
                    <a:gd name="connsiteX0" fmla="*/ 1405 w 10000"/>
                    <a:gd name="connsiteY0" fmla="*/ 7378 h 14350"/>
                    <a:gd name="connsiteX1" fmla="*/ 9093 w 10000"/>
                    <a:gd name="connsiteY1" fmla="*/ 577 h 14350"/>
                    <a:gd name="connsiteX2" fmla="*/ 8952 w 10000"/>
                    <a:gd name="connsiteY2" fmla="*/ 4603 h 14350"/>
                    <a:gd name="connsiteX3" fmla="*/ 9635 w 10000"/>
                    <a:gd name="connsiteY3" fmla="*/ 5946 h 14350"/>
                    <a:gd name="connsiteX4" fmla="*/ 9708 w 10000"/>
                    <a:gd name="connsiteY4" fmla="*/ 6870 h 14350"/>
                    <a:gd name="connsiteX5" fmla="*/ 9854 w 10000"/>
                    <a:gd name="connsiteY5" fmla="*/ 7880 h 14350"/>
                    <a:gd name="connsiteX6" fmla="*/ 9927 w 10000"/>
                    <a:gd name="connsiteY6" fmla="*/ 9643 h 14350"/>
                    <a:gd name="connsiteX7" fmla="*/ 10000 w 10000"/>
                    <a:gd name="connsiteY7" fmla="*/ 10989 h 14350"/>
                    <a:gd name="connsiteX8" fmla="*/ 10000 w 10000"/>
                    <a:gd name="connsiteY8" fmla="*/ 12080 h 14350"/>
                    <a:gd name="connsiteX9" fmla="*/ 9854 w 10000"/>
                    <a:gd name="connsiteY9" fmla="*/ 12922 h 14350"/>
                    <a:gd name="connsiteX10" fmla="*/ 9708 w 10000"/>
                    <a:gd name="connsiteY10" fmla="*/ 13509 h 14350"/>
                    <a:gd name="connsiteX11" fmla="*/ 9562 w 10000"/>
                    <a:gd name="connsiteY11" fmla="*/ 14014 h 14350"/>
                    <a:gd name="connsiteX12" fmla="*/ 9416 w 10000"/>
                    <a:gd name="connsiteY12" fmla="*/ 14266 h 14350"/>
                    <a:gd name="connsiteX13" fmla="*/ 9197 w 10000"/>
                    <a:gd name="connsiteY13" fmla="*/ 14350 h 14350"/>
                    <a:gd name="connsiteX14" fmla="*/ 8905 w 10000"/>
                    <a:gd name="connsiteY14" fmla="*/ 14350 h 14350"/>
                    <a:gd name="connsiteX15" fmla="*/ 8832 w 10000"/>
                    <a:gd name="connsiteY15" fmla="*/ 14266 h 14350"/>
                    <a:gd name="connsiteX16" fmla="*/ 8759 w 10000"/>
                    <a:gd name="connsiteY16" fmla="*/ 14266 h 14350"/>
                    <a:gd name="connsiteX17" fmla="*/ 0 w 10000"/>
                    <a:gd name="connsiteY17" fmla="*/ 12334 h 14350"/>
                    <a:gd name="connsiteX18" fmla="*/ 0 w 10000"/>
                    <a:gd name="connsiteY18" fmla="*/ 11828 h 14350"/>
                    <a:gd name="connsiteX19" fmla="*/ 0 w 10000"/>
                    <a:gd name="connsiteY19" fmla="*/ 11157 h 14350"/>
                    <a:gd name="connsiteX20" fmla="*/ 73 w 10000"/>
                    <a:gd name="connsiteY20" fmla="*/ 10316 h 14350"/>
                    <a:gd name="connsiteX21" fmla="*/ 219 w 10000"/>
                    <a:gd name="connsiteY21" fmla="*/ 9392 h 14350"/>
                    <a:gd name="connsiteX22" fmla="*/ 511 w 10000"/>
                    <a:gd name="connsiteY22" fmla="*/ 8384 h 14350"/>
                    <a:gd name="connsiteX23" fmla="*/ 1405 w 10000"/>
                    <a:gd name="connsiteY23" fmla="*/ 7378 h 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000" h="14350">
                      <a:moveTo>
                        <a:pt x="1405" y="7378"/>
                      </a:moveTo>
                      <a:cubicBezTo>
                        <a:pt x="6671" y="3187"/>
                        <a:pt x="6270" y="-1693"/>
                        <a:pt x="9093" y="577"/>
                      </a:cubicBezTo>
                      <a:cubicBezTo>
                        <a:pt x="9142" y="828"/>
                        <a:pt x="8903" y="4351"/>
                        <a:pt x="8952" y="4603"/>
                      </a:cubicBezTo>
                      <a:cubicBezTo>
                        <a:pt x="9001" y="4883"/>
                        <a:pt x="9586" y="5667"/>
                        <a:pt x="9635" y="5946"/>
                      </a:cubicBezTo>
                      <a:cubicBezTo>
                        <a:pt x="9659" y="6255"/>
                        <a:pt x="9684" y="6563"/>
                        <a:pt x="9708" y="6870"/>
                      </a:cubicBezTo>
                      <a:cubicBezTo>
                        <a:pt x="9757" y="7207"/>
                        <a:pt x="9805" y="7542"/>
                        <a:pt x="9854" y="7880"/>
                      </a:cubicBezTo>
                      <a:cubicBezTo>
                        <a:pt x="9878" y="8468"/>
                        <a:pt x="9903" y="9055"/>
                        <a:pt x="9927" y="9643"/>
                      </a:cubicBezTo>
                      <a:cubicBezTo>
                        <a:pt x="9951" y="10093"/>
                        <a:pt x="9976" y="10541"/>
                        <a:pt x="10000" y="10989"/>
                      </a:cubicBezTo>
                      <a:lnTo>
                        <a:pt x="10000" y="12080"/>
                      </a:lnTo>
                      <a:cubicBezTo>
                        <a:pt x="9951" y="12361"/>
                        <a:pt x="9903" y="12642"/>
                        <a:pt x="9854" y="12922"/>
                      </a:cubicBezTo>
                      <a:cubicBezTo>
                        <a:pt x="9805" y="13118"/>
                        <a:pt x="9757" y="13314"/>
                        <a:pt x="9708" y="13509"/>
                      </a:cubicBezTo>
                      <a:cubicBezTo>
                        <a:pt x="9659" y="13677"/>
                        <a:pt x="9611" y="13846"/>
                        <a:pt x="9562" y="14014"/>
                      </a:cubicBezTo>
                      <a:cubicBezTo>
                        <a:pt x="9513" y="14097"/>
                        <a:pt x="9465" y="14182"/>
                        <a:pt x="9416" y="14266"/>
                      </a:cubicBezTo>
                      <a:lnTo>
                        <a:pt x="9197" y="14350"/>
                      </a:lnTo>
                      <a:lnTo>
                        <a:pt x="8905" y="14350"/>
                      </a:lnTo>
                      <a:cubicBezTo>
                        <a:pt x="8881" y="14322"/>
                        <a:pt x="8856" y="14295"/>
                        <a:pt x="8832" y="14266"/>
                      </a:cubicBezTo>
                      <a:lnTo>
                        <a:pt x="8759" y="14266"/>
                      </a:lnTo>
                      <a:lnTo>
                        <a:pt x="0" y="12334"/>
                      </a:lnTo>
                      <a:lnTo>
                        <a:pt x="0" y="11828"/>
                      </a:lnTo>
                      <a:lnTo>
                        <a:pt x="0" y="11157"/>
                      </a:lnTo>
                      <a:cubicBezTo>
                        <a:pt x="24" y="10877"/>
                        <a:pt x="49" y="10596"/>
                        <a:pt x="73" y="10316"/>
                      </a:cubicBezTo>
                      <a:cubicBezTo>
                        <a:pt x="122" y="10008"/>
                        <a:pt x="170" y="9700"/>
                        <a:pt x="219" y="9392"/>
                      </a:cubicBezTo>
                      <a:cubicBezTo>
                        <a:pt x="316" y="9055"/>
                        <a:pt x="414" y="8720"/>
                        <a:pt x="511" y="8384"/>
                      </a:cubicBezTo>
                      <a:cubicBezTo>
                        <a:pt x="633" y="8020"/>
                        <a:pt x="1283" y="7742"/>
                        <a:pt x="1405" y="7378"/>
                      </a:cubicBezTo>
                      <a:close/>
                    </a:path>
                  </a:pathLst>
                </a:custGeom>
                <a:solidFill>
                  <a:srgbClr val="FFC89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 name="Freeform 59"/>
                <p:cNvSpPr/>
                <p:nvPr/>
              </p:nvSpPr>
              <p:spPr>
                <a:xfrm>
                  <a:off x="2369387" y="2968116"/>
                  <a:ext cx="1331161" cy="855186"/>
                </a:xfrm>
                <a:custGeom>
                  <a:avLst/>
                  <a:gdLst>
                    <a:gd name="connsiteX0" fmla="*/ 73751 w 1548796"/>
                    <a:gd name="connsiteY0" fmla="*/ 461703 h 833348"/>
                    <a:gd name="connsiteX1" fmla="*/ 667460 w 1548796"/>
                    <a:gd name="connsiteY1" fmla="*/ 401031 h 833348"/>
                    <a:gd name="connsiteX2" fmla="*/ 1243836 w 1548796"/>
                    <a:gd name="connsiteY2" fmla="*/ 54339 h 833348"/>
                    <a:gd name="connsiteX3" fmla="*/ 1542858 w 1548796"/>
                    <a:gd name="connsiteY3" fmla="*/ 58673 h 833348"/>
                    <a:gd name="connsiteX4" fmla="*/ 988151 w 1548796"/>
                    <a:gd name="connsiteY4" fmla="*/ 609047 h 833348"/>
                    <a:gd name="connsiteX5" fmla="*/ 112753 w 1548796"/>
                    <a:gd name="connsiteY5" fmla="*/ 830063 h 833348"/>
                    <a:gd name="connsiteX6" fmla="*/ 73751 w 1548796"/>
                    <a:gd name="connsiteY6" fmla="*/ 461703 h 833348"/>
                    <a:gd name="connsiteX0" fmla="*/ 72444 w 1547489"/>
                    <a:gd name="connsiteY0" fmla="*/ 487705 h 832425"/>
                    <a:gd name="connsiteX1" fmla="*/ 666153 w 1547489"/>
                    <a:gd name="connsiteY1" fmla="*/ 401031 h 832425"/>
                    <a:gd name="connsiteX2" fmla="*/ 1242529 w 1547489"/>
                    <a:gd name="connsiteY2" fmla="*/ 54339 h 832425"/>
                    <a:gd name="connsiteX3" fmla="*/ 1541551 w 1547489"/>
                    <a:gd name="connsiteY3" fmla="*/ 58673 h 832425"/>
                    <a:gd name="connsiteX4" fmla="*/ 986844 w 1547489"/>
                    <a:gd name="connsiteY4" fmla="*/ 609047 h 832425"/>
                    <a:gd name="connsiteX5" fmla="*/ 111446 w 1547489"/>
                    <a:gd name="connsiteY5" fmla="*/ 830063 h 832425"/>
                    <a:gd name="connsiteX6" fmla="*/ 72444 w 1547489"/>
                    <a:gd name="connsiteY6" fmla="*/ 487705 h 832425"/>
                    <a:gd name="connsiteX0" fmla="*/ 64371 w 1545484"/>
                    <a:gd name="connsiteY0" fmla="*/ 497526 h 868510"/>
                    <a:gd name="connsiteX1" fmla="*/ 658080 w 1545484"/>
                    <a:gd name="connsiteY1" fmla="*/ 410852 h 868510"/>
                    <a:gd name="connsiteX2" fmla="*/ 1234456 w 1545484"/>
                    <a:gd name="connsiteY2" fmla="*/ 64160 h 868510"/>
                    <a:gd name="connsiteX3" fmla="*/ 1533478 w 1545484"/>
                    <a:gd name="connsiteY3" fmla="*/ 68494 h 868510"/>
                    <a:gd name="connsiteX4" fmla="*/ 840094 w 1545484"/>
                    <a:gd name="connsiteY4" fmla="*/ 761878 h 868510"/>
                    <a:gd name="connsiteX5" fmla="*/ 103373 w 1545484"/>
                    <a:gd name="connsiteY5" fmla="*/ 839884 h 868510"/>
                    <a:gd name="connsiteX6" fmla="*/ 64371 w 1545484"/>
                    <a:gd name="connsiteY6" fmla="*/ 497526 h 868510"/>
                    <a:gd name="connsiteX0" fmla="*/ 64371 w 1548547"/>
                    <a:gd name="connsiteY0" fmla="*/ 535227 h 906211"/>
                    <a:gd name="connsiteX1" fmla="*/ 658080 w 1548547"/>
                    <a:gd name="connsiteY1" fmla="*/ 448553 h 906211"/>
                    <a:gd name="connsiteX2" fmla="*/ 1264792 w 1548547"/>
                    <a:gd name="connsiteY2" fmla="*/ 36856 h 906211"/>
                    <a:gd name="connsiteX3" fmla="*/ 1533478 w 1548547"/>
                    <a:gd name="connsiteY3" fmla="*/ 106195 h 906211"/>
                    <a:gd name="connsiteX4" fmla="*/ 840094 w 1548547"/>
                    <a:gd name="connsiteY4" fmla="*/ 799579 h 906211"/>
                    <a:gd name="connsiteX5" fmla="*/ 103373 w 1548547"/>
                    <a:gd name="connsiteY5" fmla="*/ 877585 h 906211"/>
                    <a:gd name="connsiteX6" fmla="*/ 64371 w 1548547"/>
                    <a:gd name="connsiteY6" fmla="*/ 535227 h 906211"/>
                    <a:gd name="connsiteX0" fmla="*/ 69994 w 1553448"/>
                    <a:gd name="connsiteY0" fmla="*/ 535538 h 906522"/>
                    <a:gd name="connsiteX1" fmla="*/ 746042 w 1553448"/>
                    <a:gd name="connsiteY1" fmla="*/ 453197 h 906522"/>
                    <a:gd name="connsiteX2" fmla="*/ 1270415 w 1553448"/>
                    <a:gd name="connsiteY2" fmla="*/ 37167 h 906522"/>
                    <a:gd name="connsiteX3" fmla="*/ 1539101 w 1553448"/>
                    <a:gd name="connsiteY3" fmla="*/ 106506 h 906522"/>
                    <a:gd name="connsiteX4" fmla="*/ 845717 w 1553448"/>
                    <a:gd name="connsiteY4" fmla="*/ 799890 h 906522"/>
                    <a:gd name="connsiteX5" fmla="*/ 108996 w 1553448"/>
                    <a:gd name="connsiteY5" fmla="*/ 877896 h 906522"/>
                    <a:gd name="connsiteX6" fmla="*/ 69994 w 1553448"/>
                    <a:gd name="connsiteY6" fmla="*/ 535538 h 906522"/>
                    <a:gd name="connsiteX0" fmla="*/ 65920 w 1549374"/>
                    <a:gd name="connsiteY0" fmla="*/ 535538 h 893234"/>
                    <a:gd name="connsiteX1" fmla="*/ 741968 w 1549374"/>
                    <a:gd name="connsiteY1" fmla="*/ 453197 h 893234"/>
                    <a:gd name="connsiteX2" fmla="*/ 1266341 w 1549374"/>
                    <a:gd name="connsiteY2" fmla="*/ 37167 h 893234"/>
                    <a:gd name="connsiteX3" fmla="*/ 1535027 w 1549374"/>
                    <a:gd name="connsiteY3" fmla="*/ 106506 h 893234"/>
                    <a:gd name="connsiteX4" fmla="*/ 841643 w 1549374"/>
                    <a:gd name="connsiteY4" fmla="*/ 799890 h 893234"/>
                    <a:gd name="connsiteX5" fmla="*/ 113589 w 1549374"/>
                    <a:gd name="connsiteY5" fmla="*/ 856228 h 893234"/>
                    <a:gd name="connsiteX6" fmla="*/ 65920 w 1549374"/>
                    <a:gd name="connsiteY6" fmla="*/ 535538 h 893234"/>
                    <a:gd name="connsiteX0" fmla="*/ 63702 w 1549437"/>
                    <a:gd name="connsiteY0" fmla="*/ 534092 h 878420"/>
                    <a:gd name="connsiteX1" fmla="*/ 739750 w 1549437"/>
                    <a:gd name="connsiteY1" fmla="*/ 451751 h 878420"/>
                    <a:gd name="connsiteX2" fmla="*/ 1264123 w 1549437"/>
                    <a:gd name="connsiteY2" fmla="*/ 35721 h 878420"/>
                    <a:gd name="connsiteX3" fmla="*/ 1532809 w 1549437"/>
                    <a:gd name="connsiteY3" fmla="*/ 105060 h 878420"/>
                    <a:gd name="connsiteX4" fmla="*/ 796089 w 1549437"/>
                    <a:gd name="connsiteY4" fmla="*/ 768108 h 878420"/>
                    <a:gd name="connsiteX5" fmla="*/ 111371 w 1549437"/>
                    <a:gd name="connsiteY5" fmla="*/ 854782 h 878420"/>
                    <a:gd name="connsiteX6" fmla="*/ 63702 w 1549437"/>
                    <a:gd name="connsiteY6" fmla="*/ 534092 h 878420"/>
                    <a:gd name="connsiteX0" fmla="*/ 63702 w 1549437"/>
                    <a:gd name="connsiteY0" fmla="*/ 534092 h 870372"/>
                    <a:gd name="connsiteX1" fmla="*/ 739750 w 1549437"/>
                    <a:gd name="connsiteY1" fmla="*/ 451751 h 870372"/>
                    <a:gd name="connsiteX2" fmla="*/ 1264123 w 1549437"/>
                    <a:gd name="connsiteY2" fmla="*/ 35721 h 870372"/>
                    <a:gd name="connsiteX3" fmla="*/ 1532809 w 1549437"/>
                    <a:gd name="connsiteY3" fmla="*/ 105060 h 870372"/>
                    <a:gd name="connsiteX4" fmla="*/ 796089 w 1549437"/>
                    <a:gd name="connsiteY4" fmla="*/ 768108 h 870372"/>
                    <a:gd name="connsiteX5" fmla="*/ 111371 w 1549437"/>
                    <a:gd name="connsiteY5" fmla="*/ 854782 h 870372"/>
                    <a:gd name="connsiteX6" fmla="*/ 63702 w 1549437"/>
                    <a:gd name="connsiteY6" fmla="*/ 534092 h 870372"/>
                    <a:gd name="connsiteX0" fmla="*/ 63702 w 1586709"/>
                    <a:gd name="connsiteY0" fmla="*/ 548387 h 884667"/>
                    <a:gd name="connsiteX1" fmla="*/ 739750 w 1586709"/>
                    <a:gd name="connsiteY1" fmla="*/ 466046 h 884667"/>
                    <a:gd name="connsiteX2" fmla="*/ 1264123 w 1586709"/>
                    <a:gd name="connsiteY2" fmla="*/ 50016 h 884667"/>
                    <a:gd name="connsiteX3" fmla="*/ 1571812 w 1586709"/>
                    <a:gd name="connsiteY3" fmla="*/ 89020 h 884667"/>
                    <a:gd name="connsiteX4" fmla="*/ 796089 w 1586709"/>
                    <a:gd name="connsiteY4" fmla="*/ 782403 h 884667"/>
                    <a:gd name="connsiteX5" fmla="*/ 111371 w 1586709"/>
                    <a:gd name="connsiteY5" fmla="*/ 869077 h 884667"/>
                    <a:gd name="connsiteX6" fmla="*/ 63702 w 1586709"/>
                    <a:gd name="connsiteY6" fmla="*/ 548387 h 884667"/>
                    <a:gd name="connsiteX0" fmla="*/ 63702 w 1584373"/>
                    <a:gd name="connsiteY0" fmla="*/ 543351 h 879631"/>
                    <a:gd name="connsiteX1" fmla="*/ 739750 w 1584373"/>
                    <a:gd name="connsiteY1" fmla="*/ 461010 h 879631"/>
                    <a:gd name="connsiteX2" fmla="*/ 1264123 w 1584373"/>
                    <a:gd name="connsiteY2" fmla="*/ 44980 h 879631"/>
                    <a:gd name="connsiteX3" fmla="*/ 1571812 w 1584373"/>
                    <a:gd name="connsiteY3" fmla="*/ 83984 h 879631"/>
                    <a:gd name="connsiteX4" fmla="*/ 796089 w 1584373"/>
                    <a:gd name="connsiteY4" fmla="*/ 777367 h 879631"/>
                    <a:gd name="connsiteX5" fmla="*/ 111371 w 1584373"/>
                    <a:gd name="connsiteY5" fmla="*/ 864041 h 879631"/>
                    <a:gd name="connsiteX6" fmla="*/ 63702 w 1584373"/>
                    <a:gd name="connsiteY6" fmla="*/ 543351 h 879631"/>
                    <a:gd name="connsiteX0" fmla="*/ 63702 w 1584373"/>
                    <a:gd name="connsiteY0" fmla="*/ 543351 h 879631"/>
                    <a:gd name="connsiteX1" fmla="*/ 739750 w 1584373"/>
                    <a:gd name="connsiteY1" fmla="*/ 461010 h 879631"/>
                    <a:gd name="connsiteX2" fmla="*/ 1264123 w 1584373"/>
                    <a:gd name="connsiteY2" fmla="*/ 44980 h 879631"/>
                    <a:gd name="connsiteX3" fmla="*/ 1571812 w 1584373"/>
                    <a:gd name="connsiteY3" fmla="*/ 83984 h 879631"/>
                    <a:gd name="connsiteX4" fmla="*/ 796089 w 1584373"/>
                    <a:gd name="connsiteY4" fmla="*/ 777367 h 879631"/>
                    <a:gd name="connsiteX5" fmla="*/ 111371 w 1584373"/>
                    <a:gd name="connsiteY5" fmla="*/ 864041 h 879631"/>
                    <a:gd name="connsiteX6" fmla="*/ 63702 w 1584373"/>
                    <a:gd name="connsiteY6" fmla="*/ 543351 h 879631"/>
                    <a:gd name="connsiteX0" fmla="*/ 60983 w 1590321"/>
                    <a:gd name="connsiteY0" fmla="*/ 534684 h 880255"/>
                    <a:gd name="connsiteX1" fmla="*/ 745698 w 1590321"/>
                    <a:gd name="connsiteY1" fmla="*/ 461010 h 880255"/>
                    <a:gd name="connsiteX2" fmla="*/ 1270071 w 1590321"/>
                    <a:gd name="connsiteY2" fmla="*/ 44980 h 880255"/>
                    <a:gd name="connsiteX3" fmla="*/ 1577760 w 1590321"/>
                    <a:gd name="connsiteY3" fmla="*/ 83984 h 880255"/>
                    <a:gd name="connsiteX4" fmla="*/ 802037 w 1590321"/>
                    <a:gd name="connsiteY4" fmla="*/ 777367 h 880255"/>
                    <a:gd name="connsiteX5" fmla="*/ 117319 w 1590321"/>
                    <a:gd name="connsiteY5" fmla="*/ 864041 h 880255"/>
                    <a:gd name="connsiteX6" fmla="*/ 60983 w 1590321"/>
                    <a:gd name="connsiteY6" fmla="*/ 534684 h 880255"/>
                    <a:gd name="connsiteX0" fmla="*/ 38877 w 1568215"/>
                    <a:gd name="connsiteY0" fmla="*/ 534684 h 880255"/>
                    <a:gd name="connsiteX1" fmla="*/ 723592 w 1568215"/>
                    <a:gd name="connsiteY1" fmla="*/ 461010 h 880255"/>
                    <a:gd name="connsiteX2" fmla="*/ 1247965 w 1568215"/>
                    <a:gd name="connsiteY2" fmla="*/ 44980 h 880255"/>
                    <a:gd name="connsiteX3" fmla="*/ 1555654 w 1568215"/>
                    <a:gd name="connsiteY3" fmla="*/ 83984 h 880255"/>
                    <a:gd name="connsiteX4" fmla="*/ 779931 w 1568215"/>
                    <a:gd name="connsiteY4" fmla="*/ 777367 h 880255"/>
                    <a:gd name="connsiteX5" fmla="*/ 95213 w 1568215"/>
                    <a:gd name="connsiteY5" fmla="*/ 864041 h 880255"/>
                    <a:gd name="connsiteX6" fmla="*/ 38877 w 1568215"/>
                    <a:gd name="connsiteY6" fmla="*/ 534684 h 880255"/>
                    <a:gd name="connsiteX0" fmla="*/ 66715 w 1596053"/>
                    <a:gd name="connsiteY0" fmla="*/ 534684 h 891157"/>
                    <a:gd name="connsiteX1" fmla="*/ 751430 w 1596053"/>
                    <a:gd name="connsiteY1" fmla="*/ 461010 h 891157"/>
                    <a:gd name="connsiteX2" fmla="*/ 1275803 w 1596053"/>
                    <a:gd name="connsiteY2" fmla="*/ 44980 h 891157"/>
                    <a:gd name="connsiteX3" fmla="*/ 1583492 w 1596053"/>
                    <a:gd name="connsiteY3" fmla="*/ 83984 h 891157"/>
                    <a:gd name="connsiteX4" fmla="*/ 807769 w 1596053"/>
                    <a:gd name="connsiteY4" fmla="*/ 777367 h 891157"/>
                    <a:gd name="connsiteX5" fmla="*/ 110050 w 1596053"/>
                    <a:gd name="connsiteY5" fmla="*/ 877042 h 891157"/>
                    <a:gd name="connsiteX6" fmla="*/ 66715 w 1596053"/>
                    <a:gd name="connsiteY6" fmla="*/ 534684 h 891157"/>
                    <a:gd name="connsiteX0" fmla="*/ 66715 w 1596053"/>
                    <a:gd name="connsiteY0" fmla="*/ 534684 h 880902"/>
                    <a:gd name="connsiteX1" fmla="*/ 751430 w 1596053"/>
                    <a:gd name="connsiteY1" fmla="*/ 461010 h 880902"/>
                    <a:gd name="connsiteX2" fmla="*/ 1275803 w 1596053"/>
                    <a:gd name="connsiteY2" fmla="*/ 44980 h 880902"/>
                    <a:gd name="connsiteX3" fmla="*/ 1583492 w 1596053"/>
                    <a:gd name="connsiteY3" fmla="*/ 83984 h 880902"/>
                    <a:gd name="connsiteX4" fmla="*/ 807769 w 1596053"/>
                    <a:gd name="connsiteY4" fmla="*/ 777367 h 880902"/>
                    <a:gd name="connsiteX5" fmla="*/ 110050 w 1596053"/>
                    <a:gd name="connsiteY5" fmla="*/ 877042 h 880902"/>
                    <a:gd name="connsiteX6" fmla="*/ 66715 w 1596053"/>
                    <a:gd name="connsiteY6" fmla="*/ 534684 h 880902"/>
                    <a:gd name="connsiteX0" fmla="*/ 70824 w 1596921"/>
                    <a:gd name="connsiteY0" fmla="*/ 532575 h 883240"/>
                    <a:gd name="connsiteX1" fmla="*/ 755539 w 1596921"/>
                    <a:gd name="connsiteY1" fmla="*/ 458901 h 883240"/>
                    <a:gd name="connsiteX2" fmla="*/ 1279912 w 1596921"/>
                    <a:gd name="connsiteY2" fmla="*/ 42871 h 883240"/>
                    <a:gd name="connsiteX3" fmla="*/ 1587601 w 1596921"/>
                    <a:gd name="connsiteY3" fmla="*/ 81875 h 883240"/>
                    <a:gd name="connsiteX4" fmla="*/ 889150 w 1596921"/>
                    <a:gd name="connsiteY4" fmla="*/ 740589 h 883240"/>
                    <a:gd name="connsiteX5" fmla="*/ 114159 w 1596921"/>
                    <a:gd name="connsiteY5" fmla="*/ 874933 h 883240"/>
                    <a:gd name="connsiteX6" fmla="*/ 70824 w 1596921"/>
                    <a:gd name="connsiteY6" fmla="*/ 532575 h 883240"/>
                    <a:gd name="connsiteX0" fmla="*/ 70824 w 1596920"/>
                    <a:gd name="connsiteY0" fmla="*/ 532575 h 883240"/>
                    <a:gd name="connsiteX1" fmla="*/ 755539 w 1596920"/>
                    <a:gd name="connsiteY1" fmla="*/ 458901 h 883240"/>
                    <a:gd name="connsiteX2" fmla="*/ 1279912 w 1596920"/>
                    <a:gd name="connsiteY2" fmla="*/ 42871 h 883240"/>
                    <a:gd name="connsiteX3" fmla="*/ 1587601 w 1596920"/>
                    <a:gd name="connsiteY3" fmla="*/ 81875 h 883240"/>
                    <a:gd name="connsiteX4" fmla="*/ 889150 w 1596920"/>
                    <a:gd name="connsiteY4" fmla="*/ 740589 h 883240"/>
                    <a:gd name="connsiteX5" fmla="*/ 114159 w 1596920"/>
                    <a:gd name="connsiteY5" fmla="*/ 874933 h 883240"/>
                    <a:gd name="connsiteX6" fmla="*/ 70824 w 1596920"/>
                    <a:gd name="connsiteY6" fmla="*/ 532575 h 883240"/>
                    <a:gd name="connsiteX0" fmla="*/ 70824 w 1588843"/>
                    <a:gd name="connsiteY0" fmla="*/ 508826 h 859491"/>
                    <a:gd name="connsiteX1" fmla="*/ 755539 w 1588843"/>
                    <a:gd name="connsiteY1" fmla="*/ 435152 h 859491"/>
                    <a:gd name="connsiteX2" fmla="*/ 1279912 w 1588843"/>
                    <a:gd name="connsiteY2" fmla="*/ 19122 h 859491"/>
                    <a:gd name="connsiteX3" fmla="*/ 1577298 w 1588843"/>
                    <a:gd name="connsiteY3" fmla="*/ 136132 h 859491"/>
                    <a:gd name="connsiteX4" fmla="*/ 889150 w 1588843"/>
                    <a:gd name="connsiteY4" fmla="*/ 716840 h 859491"/>
                    <a:gd name="connsiteX5" fmla="*/ 114159 w 1588843"/>
                    <a:gd name="connsiteY5" fmla="*/ 851184 h 859491"/>
                    <a:gd name="connsiteX6" fmla="*/ 70824 w 1588843"/>
                    <a:gd name="connsiteY6" fmla="*/ 508826 h 859491"/>
                    <a:gd name="connsiteX0" fmla="*/ 70824 w 1582341"/>
                    <a:gd name="connsiteY0" fmla="*/ 504521 h 855186"/>
                    <a:gd name="connsiteX1" fmla="*/ 755539 w 1582341"/>
                    <a:gd name="connsiteY1" fmla="*/ 430847 h 855186"/>
                    <a:gd name="connsiteX2" fmla="*/ 1279912 w 1582341"/>
                    <a:gd name="connsiteY2" fmla="*/ 14817 h 855186"/>
                    <a:gd name="connsiteX3" fmla="*/ 1577298 w 1582341"/>
                    <a:gd name="connsiteY3" fmla="*/ 131827 h 855186"/>
                    <a:gd name="connsiteX4" fmla="*/ 889150 w 1582341"/>
                    <a:gd name="connsiteY4" fmla="*/ 712535 h 855186"/>
                    <a:gd name="connsiteX5" fmla="*/ 114159 w 1582341"/>
                    <a:gd name="connsiteY5" fmla="*/ 846879 h 855186"/>
                    <a:gd name="connsiteX6" fmla="*/ 70824 w 1582341"/>
                    <a:gd name="connsiteY6" fmla="*/ 504521 h 855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2341" h="855186">
                      <a:moveTo>
                        <a:pt x="70824" y="504521"/>
                      </a:moveTo>
                      <a:cubicBezTo>
                        <a:pt x="177721" y="435182"/>
                        <a:pt x="554024" y="512464"/>
                        <a:pt x="755539" y="430847"/>
                      </a:cubicBezTo>
                      <a:cubicBezTo>
                        <a:pt x="957054" y="349230"/>
                        <a:pt x="1142952" y="64654"/>
                        <a:pt x="1279912" y="14817"/>
                      </a:cubicBezTo>
                      <a:cubicBezTo>
                        <a:pt x="1416872" y="-35020"/>
                        <a:pt x="1616669" y="50210"/>
                        <a:pt x="1577298" y="131827"/>
                      </a:cubicBezTo>
                      <a:cubicBezTo>
                        <a:pt x="1537927" y="213444"/>
                        <a:pt x="1163560" y="588304"/>
                        <a:pt x="889150" y="712535"/>
                      </a:cubicBezTo>
                      <a:cubicBezTo>
                        <a:pt x="624797" y="802097"/>
                        <a:pt x="250547" y="881548"/>
                        <a:pt x="114159" y="846879"/>
                      </a:cubicBezTo>
                      <a:cubicBezTo>
                        <a:pt x="-22229" y="812210"/>
                        <a:pt x="-36073" y="573860"/>
                        <a:pt x="70824" y="504521"/>
                      </a:cubicBezTo>
                      <a:close/>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61" name="Group 60"/>
                <p:cNvGrpSpPr/>
                <p:nvPr/>
              </p:nvGrpSpPr>
              <p:grpSpPr>
                <a:xfrm rot="11335654" flipH="1">
                  <a:off x="2619768" y="2693879"/>
                  <a:ext cx="255162" cy="223872"/>
                  <a:chOff x="1543050" y="4553099"/>
                  <a:chExt cx="320675" cy="193675"/>
                </a:xfrm>
              </p:grpSpPr>
              <p:sp>
                <p:nvSpPr>
                  <p:cNvPr id="65" name="Freeform 22"/>
                  <p:cNvSpPr>
                    <a:spLocks/>
                  </p:cNvSpPr>
                  <p:nvPr/>
                </p:nvSpPr>
                <p:spPr bwMode="auto">
                  <a:xfrm>
                    <a:off x="1543050" y="4553099"/>
                    <a:ext cx="320675" cy="193675"/>
                  </a:xfrm>
                  <a:custGeom>
                    <a:avLst/>
                    <a:gdLst/>
                    <a:ahLst/>
                    <a:cxnLst>
                      <a:cxn ang="0">
                        <a:pos x="196" y="0"/>
                      </a:cxn>
                      <a:cxn ang="0">
                        <a:pos x="197" y="2"/>
                      </a:cxn>
                      <a:cxn ang="0">
                        <a:pos x="197" y="5"/>
                      </a:cxn>
                      <a:cxn ang="0">
                        <a:pos x="199" y="11"/>
                      </a:cxn>
                      <a:cxn ang="0">
                        <a:pos x="200" y="18"/>
                      </a:cxn>
                      <a:cxn ang="0">
                        <a:pos x="201" y="28"/>
                      </a:cxn>
                      <a:cxn ang="0">
                        <a:pos x="202" y="38"/>
                      </a:cxn>
                      <a:cxn ang="0">
                        <a:pos x="202" y="49"/>
                      </a:cxn>
                      <a:cxn ang="0">
                        <a:pos x="201" y="60"/>
                      </a:cxn>
                      <a:cxn ang="0">
                        <a:pos x="200" y="71"/>
                      </a:cxn>
                      <a:cxn ang="0">
                        <a:pos x="196" y="82"/>
                      </a:cxn>
                      <a:cxn ang="0">
                        <a:pos x="191" y="92"/>
                      </a:cxn>
                      <a:cxn ang="0">
                        <a:pos x="184" y="102"/>
                      </a:cxn>
                      <a:cxn ang="0">
                        <a:pos x="175" y="109"/>
                      </a:cxn>
                      <a:cxn ang="0">
                        <a:pos x="163" y="116"/>
                      </a:cxn>
                      <a:cxn ang="0">
                        <a:pos x="149" y="120"/>
                      </a:cxn>
                      <a:cxn ang="0">
                        <a:pos x="127" y="122"/>
                      </a:cxn>
                      <a:cxn ang="0">
                        <a:pos x="108" y="121"/>
                      </a:cxn>
                      <a:cxn ang="0">
                        <a:pos x="91" y="116"/>
                      </a:cxn>
                      <a:cxn ang="0">
                        <a:pos x="75" y="109"/>
                      </a:cxn>
                      <a:cxn ang="0">
                        <a:pos x="60" y="100"/>
                      </a:cxn>
                      <a:cxn ang="0">
                        <a:pos x="47" y="90"/>
                      </a:cxn>
                      <a:cxn ang="0">
                        <a:pos x="36" y="79"/>
                      </a:cxn>
                      <a:cxn ang="0">
                        <a:pos x="27" y="67"/>
                      </a:cxn>
                      <a:cxn ang="0">
                        <a:pos x="18" y="56"/>
                      </a:cxn>
                      <a:cxn ang="0">
                        <a:pos x="11" y="46"/>
                      </a:cxn>
                      <a:cxn ang="0">
                        <a:pos x="0" y="23"/>
                      </a:cxn>
                      <a:cxn ang="0">
                        <a:pos x="2" y="23"/>
                      </a:cxn>
                      <a:cxn ang="0">
                        <a:pos x="9" y="22"/>
                      </a:cxn>
                      <a:cxn ang="0">
                        <a:pos x="20" y="21"/>
                      </a:cxn>
                      <a:cxn ang="0">
                        <a:pos x="33" y="21"/>
                      </a:cxn>
                      <a:cxn ang="0">
                        <a:pos x="49" y="19"/>
                      </a:cxn>
                      <a:cxn ang="0">
                        <a:pos x="67" y="18"/>
                      </a:cxn>
                      <a:cxn ang="0">
                        <a:pos x="87" y="16"/>
                      </a:cxn>
                      <a:cxn ang="0">
                        <a:pos x="107" y="14"/>
                      </a:cxn>
                      <a:cxn ang="0">
                        <a:pos x="132" y="11"/>
                      </a:cxn>
                      <a:cxn ang="0">
                        <a:pos x="152" y="8"/>
                      </a:cxn>
                      <a:cxn ang="0">
                        <a:pos x="169" y="6"/>
                      </a:cxn>
                      <a:cxn ang="0">
                        <a:pos x="181" y="4"/>
                      </a:cxn>
                      <a:cxn ang="0">
                        <a:pos x="190" y="2"/>
                      </a:cxn>
                      <a:cxn ang="0">
                        <a:pos x="194" y="1"/>
                      </a:cxn>
                      <a:cxn ang="0">
                        <a:pos x="196" y="0"/>
                      </a:cxn>
                    </a:cxnLst>
                    <a:rect l="0" t="0" r="r" b="b"/>
                    <a:pathLst>
                      <a:path w="202" h="122">
                        <a:moveTo>
                          <a:pt x="196" y="0"/>
                        </a:moveTo>
                        <a:lnTo>
                          <a:pt x="197" y="2"/>
                        </a:lnTo>
                        <a:lnTo>
                          <a:pt x="197" y="5"/>
                        </a:lnTo>
                        <a:lnTo>
                          <a:pt x="199" y="11"/>
                        </a:lnTo>
                        <a:lnTo>
                          <a:pt x="200" y="18"/>
                        </a:lnTo>
                        <a:lnTo>
                          <a:pt x="201" y="28"/>
                        </a:lnTo>
                        <a:lnTo>
                          <a:pt x="202" y="38"/>
                        </a:lnTo>
                        <a:lnTo>
                          <a:pt x="202" y="49"/>
                        </a:lnTo>
                        <a:lnTo>
                          <a:pt x="201" y="60"/>
                        </a:lnTo>
                        <a:lnTo>
                          <a:pt x="200" y="71"/>
                        </a:lnTo>
                        <a:lnTo>
                          <a:pt x="196" y="82"/>
                        </a:lnTo>
                        <a:lnTo>
                          <a:pt x="191" y="92"/>
                        </a:lnTo>
                        <a:lnTo>
                          <a:pt x="184" y="102"/>
                        </a:lnTo>
                        <a:lnTo>
                          <a:pt x="175" y="109"/>
                        </a:lnTo>
                        <a:lnTo>
                          <a:pt x="163" y="116"/>
                        </a:lnTo>
                        <a:lnTo>
                          <a:pt x="149" y="120"/>
                        </a:lnTo>
                        <a:lnTo>
                          <a:pt x="127" y="122"/>
                        </a:lnTo>
                        <a:lnTo>
                          <a:pt x="108" y="121"/>
                        </a:lnTo>
                        <a:lnTo>
                          <a:pt x="91" y="116"/>
                        </a:lnTo>
                        <a:lnTo>
                          <a:pt x="75" y="109"/>
                        </a:lnTo>
                        <a:lnTo>
                          <a:pt x="60" y="100"/>
                        </a:lnTo>
                        <a:lnTo>
                          <a:pt x="47" y="90"/>
                        </a:lnTo>
                        <a:lnTo>
                          <a:pt x="36" y="79"/>
                        </a:lnTo>
                        <a:lnTo>
                          <a:pt x="27" y="67"/>
                        </a:lnTo>
                        <a:lnTo>
                          <a:pt x="18" y="56"/>
                        </a:lnTo>
                        <a:lnTo>
                          <a:pt x="11" y="46"/>
                        </a:lnTo>
                        <a:lnTo>
                          <a:pt x="0" y="23"/>
                        </a:lnTo>
                        <a:lnTo>
                          <a:pt x="2" y="23"/>
                        </a:lnTo>
                        <a:lnTo>
                          <a:pt x="9" y="22"/>
                        </a:lnTo>
                        <a:lnTo>
                          <a:pt x="20" y="21"/>
                        </a:lnTo>
                        <a:lnTo>
                          <a:pt x="33" y="21"/>
                        </a:lnTo>
                        <a:lnTo>
                          <a:pt x="49" y="19"/>
                        </a:lnTo>
                        <a:lnTo>
                          <a:pt x="67" y="18"/>
                        </a:lnTo>
                        <a:lnTo>
                          <a:pt x="87" y="16"/>
                        </a:lnTo>
                        <a:lnTo>
                          <a:pt x="107" y="14"/>
                        </a:lnTo>
                        <a:lnTo>
                          <a:pt x="132" y="11"/>
                        </a:lnTo>
                        <a:lnTo>
                          <a:pt x="152" y="8"/>
                        </a:lnTo>
                        <a:lnTo>
                          <a:pt x="169" y="6"/>
                        </a:lnTo>
                        <a:lnTo>
                          <a:pt x="181" y="4"/>
                        </a:lnTo>
                        <a:lnTo>
                          <a:pt x="190" y="2"/>
                        </a:lnTo>
                        <a:lnTo>
                          <a:pt x="194" y="1"/>
                        </a:lnTo>
                        <a:lnTo>
                          <a:pt x="196" y="0"/>
                        </a:lnTo>
                        <a:close/>
                      </a:path>
                    </a:pathLst>
                  </a:custGeom>
                  <a:solidFill>
                    <a:srgbClr val="FFC89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6" name="Freeform 28"/>
                  <p:cNvSpPr>
                    <a:spLocks/>
                  </p:cNvSpPr>
                  <p:nvPr/>
                </p:nvSpPr>
                <p:spPr bwMode="auto">
                  <a:xfrm>
                    <a:off x="1543050" y="4553099"/>
                    <a:ext cx="314325" cy="193675"/>
                  </a:xfrm>
                  <a:custGeom>
                    <a:avLst/>
                    <a:gdLst/>
                    <a:ahLst/>
                    <a:cxnLst>
                      <a:cxn ang="0">
                        <a:pos x="196" y="0"/>
                      </a:cxn>
                      <a:cxn ang="0">
                        <a:pos x="196" y="1"/>
                      </a:cxn>
                      <a:cxn ang="0">
                        <a:pos x="197" y="2"/>
                      </a:cxn>
                      <a:cxn ang="0">
                        <a:pos x="197" y="5"/>
                      </a:cxn>
                      <a:cxn ang="0">
                        <a:pos x="198" y="8"/>
                      </a:cxn>
                      <a:cxn ang="0">
                        <a:pos x="187" y="13"/>
                      </a:cxn>
                      <a:cxn ang="0">
                        <a:pos x="171" y="18"/>
                      </a:cxn>
                      <a:cxn ang="0">
                        <a:pos x="152" y="24"/>
                      </a:cxn>
                      <a:cxn ang="0">
                        <a:pos x="130" y="30"/>
                      </a:cxn>
                      <a:cxn ang="0">
                        <a:pos x="104" y="34"/>
                      </a:cxn>
                      <a:cxn ang="0">
                        <a:pos x="77" y="39"/>
                      </a:cxn>
                      <a:cxn ang="0">
                        <a:pos x="47" y="41"/>
                      </a:cxn>
                      <a:cxn ang="0">
                        <a:pos x="48" y="43"/>
                      </a:cxn>
                      <a:cxn ang="0">
                        <a:pos x="49" y="47"/>
                      </a:cxn>
                      <a:cxn ang="0">
                        <a:pos x="52" y="54"/>
                      </a:cxn>
                      <a:cxn ang="0">
                        <a:pos x="57" y="61"/>
                      </a:cxn>
                      <a:cxn ang="0">
                        <a:pos x="63" y="70"/>
                      </a:cxn>
                      <a:cxn ang="0">
                        <a:pos x="72" y="80"/>
                      </a:cxn>
                      <a:cxn ang="0">
                        <a:pos x="82" y="89"/>
                      </a:cxn>
                      <a:cxn ang="0">
                        <a:pos x="95" y="99"/>
                      </a:cxn>
                      <a:cxn ang="0">
                        <a:pos x="110" y="107"/>
                      </a:cxn>
                      <a:cxn ang="0">
                        <a:pos x="129" y="114"/>
                      </a:cxn>
                      <a:cxn ang="0">
                        <a:pos x="149" y="119"/>
                      </a:cxn>
                      <a:cxn ang="0">
                        <a:pos x="149" y="120"/>
                      </a:cxn>
                      <a:cxn ang="0">
                        <a:pos x="127" y="122"/>
                      </a:cxn>
                      <a:cxn ang="0">
                        <a:pos x="108" y="121"/>
                      </a:cxn>
                      <a:cxn ang="0">
                        <a:pos x="91" y="116"/>
                      </a:cxn>
                      <a:cxn ang="0">
                        <a:pos x="75" y="109"/>
                      </a:cxn>
                      <a:cxn ang="0">
                        <a:pos x="60" y="100"/>
                      </a:cxn>
                      <a:cxn ang="0">
                        <a:pos x="47" y="90"/>
                      </a:cxn>
                      <a:cxn ang="0">
                        <a:pos x="36" y="79"/>
                      </a:cxn>
                      <a:cxn ang="0">
                        <a:pos x="27" y="67"/>
                      </a:cxn>
                      <a:cxn ang="0">
                        <a:pos x="18" y="56"/>
                      </a:cxn>
                      <a:cxn ang="0">
                        <a:pos x="11" y="46"/>
                      </a:cxn>
                      <a:cxn ang="0">
                        <a:pos x="0" y="23"/>
                      </a:cxn>
                      <a:cxn ang="0">
                        <a:pos x="2" y="23"/>
                      </a:cxn>
                      <a:cxn ang="0">
                        <a:pos x="9" y="22"/>
                      </a:cxn>
                      <a:cxn ang="0">
                        <a:pos x="20" y="21"/>
                      </a:cxn>
                      <a:cxn ang="0">
                        <a:pos x="33" y="21"/>
                      </a:cxn>
                      <a:cxn ang="0">
                        <a:pos x="49" y="19"/>
                      </a:cxn>
                      <a:cxn ang="0">
                        <a:pos x="67" y="18"/>
                      </a:cxn>
                      <a:cxn ang="0">
                        <a:pos x="87" y="16"/>
                      </a:cxn>
                      <a:cxn ang="0">
                        <a:pos x="107" y="14"/>
                      </a:cxn>
                      <a:cxn ang="0">
                        <a:pos x="132" y="11"/>
                      </a:cxn>
                      <a:cxn ang="0">
                        <a:pos x="152" y="8"/>
                      </a:cxn>
                      <a:cxn ang="0">
                        <a:pos x="169" y="6"/>
                      </a:cxn>
                      <a:cxn ang="0">
                        <a:pos x="181" y="4"/>
                      </a:cxn>
                      <a:cxn ang="0">
                        <a:pos x="190" y="2"/>
                      </a:cxn>
                      <a:cxn ang="0">
                        <a:pos x="194" y="1"/>
                      </a:cxn>
                      <a:cxn ang="0">
                        <a:pos x="196" y="0"/>
                      </a:cxn>
                    </a:cxnLst>
                    <a:rect l="0" t="0" r="r" b="b"/>
                    <a:pathLst>
                      <a:path w="198" h="122">
                        <a:moveTo>
                          <a:pt x="196" y="0"/>
                        </a:moveTo>
                        <a:lnTo>
                          <a:pt x="196" y="1"/>
                        </a:lnTo>
                        <a:lnTo>
                          <a:pt x="197" y="2"/>
                        </a:lnTo>
                        <a:lnTo>
                          <a:pt x="197" y="5"/>
                        </a:lnTo>
                        <a:lnTo>
                          <a:pt x="198" y="8"/>
                        </a:lnTo>
                        <a:lnTo>
                          <a:pt x="187" y="13"/>
                        </a:lnTo>
                        <a:lnTo>
                          <a:pt x="171" y="18"/>
                        </a:lnTo>
                        <a:lnTo>
                          <a:pt x="152" y="24"/>
                        </a:lnTo>
                        <a:lnTo>
                          <a:pt x="130" y="30"/>
                        </a:lnTo>
                        <a:lnTo>
                          <a:pt x="104" y="34"/>
                        </a:lnTo>
                        <a:lnTo>
                          <a:pt x="77" y="39"/>
                        </a:lnTo>
                        <a:lnTo>
                          <a:pt x="47" y="41"/>
                        </a:lnTo>
                        <a:lnTo>
                          <a:pt x="48" y="43"/>
                        </a:lnTo>
                        <a:lnTo>
                          <a:pt x="49" y="47"/>
                        </a:lnTo>
                        <a:lnTo>
                          <a:pt x="52" y="54"/>
                        </a:lnTo>
                        <a:lnTo>
                          <a:pt x="57" y="61"/>
                        </a:lnTo>
                        <a:lnTo>
                          <a:pt x="63" y="70"/>
                        </a:lnTo>
                        <a:lnTo>
                          <a:pt x="72" y="80"/>
                        </a:lnTo>
                        <a:lnTo>
                          <a:pt x="82" y="89"/>
                        </a:lnTo>
                        <a:lnTo>
                          <a:pt x="95" y="99"/>
                        </a:lnTo>
                        <a:lnTo>
                          <a:pt x="110" y="107"/>
                        </a:lnTo>
                        <a:lnTo>
                          <a:pt x="129" y="114"/>
                        </a:lnTo>
                        <a:lnTo>
                          <a:pt x="149" y="119"/>
                        </a:lnTo>
                        <a:lnTo>
                          <a:pt x="149" y="120"/>
                        </a:lnTo>
                        <a:lnTo>
                          <a:pt x="127" y="122"/>
                        </a:lnTo>
                        <a:lnTo>
                          <a:pt x="108" y="121"/>
                        </a:lnTo>
                        <a:lnTo>
                          <a:pt x="91" y="116"/>
                        </a:lnTo>
                        <a:lnTo>
                          <a:pt x="75" y="109"/>
                        </a:lnTo>
                        <a:lnTo>
                          <a:pt x="60" y="100"/>
                        </a:lnTo>
                        <a:lnTo>
                          <a:pt x="47" y="90"/>
                        </a:lnTo>
                        <a:lnTo>
                          <a:pt x="36" y="79"/>
                        </a:lnTo>
                        <a:lnTo>
                          <a:pt x="27" y="67"/>
                        </a:lnTo>
                        <a:lnTo>
                          <a:pt x="18" y="56"/>
                        </a:lnTo>
                        <a:lnTo>
                          <a:pt x="11" y="46"/>
                        </a:lnTo>
                        <a:lnTo>
                          <a:pt x="0" y="23"/>
                        </a:lnTo>
                        <a:lnTo>
                          <a:pt x="2" y="23"/>
                        </a:lnTo>
                        <a:lnTo>
                          <a:pt x="9" y="22"/>
                        </a:lnTo>
                        <a:lnTo>
                          <a:pt x="20" y="21"/>
                        </a:lnTo>
                        <a:lnTo>
                          <a:pt x="33" y="21"/>
                        </a:lnTo>
                        <a:lnTo>
                          <a:pt x="49" y="19"/>
                        </a:lnTo>
                        <a:lnTo>
                          <a:pt x="67" y="18"/>
                        </a:lnTo>
                        <a:lnTo>
                          <a:pt x="87" y="16"/>
                        </a:lnTo>
                        <a:lnTo>
                          <a:pt x="107" y="14"/>
                        </a:lnTo>
                        <a:lnTo>
                          <a:pt x="132" y="11"/>
                        </a:lnTo>
                        <a:lnTo>
                          <a:pt x="152" y="8"/>
                        </a:lnTo>
                        <a:lnTo>
                          <a:pt x="169" y="6"/>
                        </a:lnTo>
                        <a:lnTo>
                          <a:pt x="181" y="4"/>
                        </a:lnTo>
                        <a:lnTo>
                          <a:pt x="190" y="2"/>
                        </a:lnTo>
                        <a:lnTo>
                          <a:pt x="194" y="1"/>
                        </a:lnTo>
                        <a:lnTo>
                          <a:pt x="196"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62" name="Freeform 61"/>
                <p:cNvSpPr/>
                <p:nvPr/>
              </p:nvSpPr>
              <p:spPr>
                <a:xfrm>
                  <a:off x="1367272" y="2812186"/>
                  <a:ext cx="1485102" cy="1229949"/>
                </a:xfrm>
                <a:custGeom>
                  <a:avLst/>
                  <a:gdLst>
                    <a:gd name="connsiteX0" fmla="*/ 10112 w 1549355"/>
                    <a:gd name="connsiteY0" fmla="*/ 954756 h 1286781"/>
                    <a:gd name="connsiteX1" fmla="*/ 196459 w 1549355"/>
                    <a:gd name="connsiteY1" fmla="*/ 1284114 h 1286781"/>
                    <a:gd name="connsiteX2" fmla="*/ 1245202 w 1549355"/>
                    <a:gd name="connsiteY2" fmla="*/ 764076 h 1286781"/>
                    <a:gd name="connsiteX3" fmla="*/ 1548557 w 1549355"/>
                    <a:gd name="connsiteY3" fmla="*/ 83693 h 1286781"/>
                    <a:gd name="connsiteX4" fmla="*/ 1314540 w 1549355"/>
                    <a:gd name="connsiteY4" fmla="*/ 70692 h 1286781"/>
                    <a:gd name="connsiteX5" fmla="*/ 768500 w 1549355"/>
                    <a:gd name="connsiteY5" fmla="*/ 625399 h 1286781"/>
                    <a:gd name="connsiteX6" fmla="*/ 105452 w 1549355"/>
                    <a:gd name="connsiteY6" fmla="*/ 681736 h 1286781"/>
                    <a:gd name="connsiteX7" fmla="*/ 10112 w 1549355"/>
                    <a:gd name="connsiteY7" fmla="*/ 954756 h 1286781"/>
                    <a:gd name="connsiteX0" fmla="*/ 21347 w 1560590"/>
                    <a:gd name="connsiteY0" fmla="*/ 954756 h 1175412"/>
                    <a:gd name="connsiteX1" fmla="*/ 359371 w 1560590"/>
                    <a:gd name="connsiteY1" fmla="*/ 1171439 h 1175412"/>
                    <a:gd name="connsiteX2" fmla="*/ 1256437 w 1560590"/>
                    <a:gd name="connsiteY2" fmla="*/ 764076 h 1175412"/>
                    <a:gd name="connsiteX3" fmla="*/ 1559792 w 1560590"/>
                    <a:gd name="connsiteY3" fmla="*/ 83693 h 1175412"/>
                    <a:gd name="connsiteX4" fmla="*/ 1325775 w 1560590"/>
                    <a:gd name="connsiteY4" fmla="*/ 70692 h 1175412"/>
                    <a:gd name="connsiteX5" fmla="*/ 779735 w 1560590"/>
                    <a:gd name="connsiteY5" fmla="*/ 625399 h 1175412"/>
                    <a:gd name="connsiteX6" fmla="*/ 116687 w 1560590"/>
                    <a:gd name="connsiteY6" fmla="*/ 681736 h 1175412"/>
                    <a:gd name="connsiteX7" fmla="*/ 21347 w 1560590"/>
                    <a:gd name="connsiteY7" fmla="*/ 954756 h 1175412"/>
                    <a:gd name="connsiteX0" fmla="*/ 21347 w 1560590"/>
                    <a:gd name="connsiteY0" fmla="*/ 954756 h 1175515"/>
                    <a:gd name="connsiteX1" fmla="*/ 359371 w 1560590"/>
                    <a:gd name="connsiteY1" fmla="*/ 1171439 h 1175515"/>
                    <a:gd name="connsiteX2" fmla="*/ 1256437 w 1560590"/>
                    <a:gd name="connsiteY2" fmla="*/ 764076 h 1175515"/>
                    <a:gd name="connsiteX3" fmla="*/ 1559792 w 1560590"/>
                    <a:gd name="connsiteY3" fmla="*/ 83693 h 1175515"/>
                    <a:gd name="connsiteX4" fmla="*/ 1325775 w 1560590"/>
                    <a:gd name="connsiteY4" fmla="*/ 70692 h 1175515"/>
                    <a:gd name="connsiteX5" fmla="*/ 779735 w 1560590"/>
                    <a:gd name="connsiteY5" fmla="*/ 625399 h 1175515"/>
                    <a:gd name="connsiteX6" fmla="*/ 116687 w 1560590"/>
                    <a:gd name="connsiteY6" fmla="*/ 651400 h 1175515"/>
                    <a:gd name="connsiteX7" fmla="*/ 21347 w 1560590"/>
                    <a:gd name="connsiteY7" fmla="*/ 954756 h 1175515"/>
                    <a:gd name="connsiteX0" fmla="*/ 23379 w 1553955"/>
                    <a:gd name="connsiteY0" fmla="*/ 1006759 h 1179607"/>
                    <a:gd name="connsiteX1" fmla="*/ 352736 w 1553955"/>
                    <a:gd name="connsiteY1" fmla="*/ 1171439 h 1179607"/>
                    <a:gd name="connsiteX2" fmla="*/ 1249802 w 1553955"/>
                    <a:gd name="connsiteY2" fmla="*/ 764076 h 1179607"/>
                    <a:gd name="connsiteX3" fmla="*/ 1553157 w 1553955"/>
                    <a:gd name="connsiteY3" fmla="*/ 83693 h 1179607"/>
                    <a:gd name="connsiteX4" fmla="*/ 1319140 w 1553955"/>
                    <a:gd name="connsiteY4" fmla="*/ 70692 h 1179607"/>
                    <a:gd name="connsiteX5" fmla="*/ 773100 w 1553955"/>
                    <a:gd name="connsiteY5" fmla="*/ 625399 h 1179607"/>
                    <a:gd name="connsiteX6" fmla="*/ 110052 w 1553955"/>
                    <a:gd name="connsiteY6" fmla="*/ 651400 h 1179607"/>
                    <a:gd name="connsiteX7" fmla="*/ 23379 w 1553955"/>
                    <a:gd name="connsiteY7" fmla="*/ 1006759 h 1179607"/>
                    <a:gd name="connsiteX0" fmla="*/ 15337 w 1545913"/>
                    <a:gd name="connsiteY0" fmla="*/ 1006759 h 1179571"/>
                    <a:gd name="connsiteX1" fmla="*/ 344694 w 1545913"/>
                    <a:gd name="connsiteY1" fmla="*/ 1171439 h 1179571"/>
                    <a:gd name="connsiteX2" fmla="*/ 1241760 w 1545913"/>
                    <a:gd name="connsiteY2" fmla="*/ 764076 h 1179571"/>
                    <a:gd name="connsiteX3" fmla="*/ 1545115 w 1545913"/>
                    <a:gd name="connsiteY3" fmla="*/ 83693 h 1179571"/>
                    <a:gd name="connsiteX4" fmla="*/ 1311098 w 1545913"/>
                    <a:gd name="connsiteY4" fmla="*/ 70692 h 1179571"/>
                    <a:gd name="connsiteX5" fmla="*/ 765058 w 1545913"/>
                    <a:gd name="connsiteY5" fmla="*/ 625399 h 1179571"/>
                    <a:gd name="connsiteX6" fmla="*/ 128012 w 1545913"/>
                    <a:gd name="connsiteY6" fmla="*/ 655734 h 1179571"/>
                    <a:gd name="connsiteX7" fmla="*/ 15337 w 1545913"/>
                    <a:gd name="connsiteY7" fmla="*/ 1006759 h 1179571"/>
                    <a:gd name="connsiteX0" fmla="*/ 36125 w 1566701"/>
                    <a:gd name="connsiteY0" fmla="*/ 1006759 h 1179571"/>
                    <a:gd name="connsiteX1" fmla="*/ 365482 w 1566701"/>
                    <a:gd name="connsiteY1" fmla="*/ 1171439 h 1179571"/>
                    <a:gd name="connsiteX2" fmla="*/ 1262548 w 1566701"/>
                    <a:gd name="connsiteY2" fmla="*/ 764076 h 1179571"/>
                    <a:gd name="connsiteX3" fmla="*/ 1565903 w 1566701"/>
                    <a:gd name="connsiteY3" fmla="*/ 83693 h 1179571"/>
                    <a:gd name="connsiteX4" fmla="*/ 1331886 w 1566701"/>
                    <a:gd name="connsiteY4" fmla="*/ 70692 h 1179571"/>
                    <a:gd name="connsiteX5" fmla="*/ 785846 w 1566701"/>
                    <a:gd name="connsiteY5" fmla="*/ 625399 h 1179571"/>
                    <a:gd name="connsiteX6" fmla="*/ 148800 w 1566701"/>
                    <a:gd name="connsiteY6" fmla="*/ 655734 h 1179571"/>
                    <a:gd name="connsiteX7" fmla="*/ 36125 w 1566701"/>
                    <a:gd name="connsiteY7" fmla="*/ 1006759 h 1179571"/>
                    <a:gd name="connsiteX0" fmla="*/ 22941 w 1553340"/>
                    <a:gd name="connsiteY0" fmla="*/ 1007303 h 1180115"/>
                    <a:gd name="connsiteX1" fmla="*/ 352298 w 1553340"/>
                    <a:gd name="connsiteY1" fmla="*/ 1171983 h 1180115"/>
                    <a:gd name="connsiteX2" fmla="*/ 1249364 w 1553340"/>
                    <a:gd name="connsiteY2" fmla="*/ 764620 h 1180115"/>
                    <a:gd name="connsiteX3" fmla="*/ 1552719 w 1553340"/>
                    <a:gd name="connsiteY3" fmla="*/ 84237 h 1180115"/>
                    <a:gd name="connsiteX4" fmla="*/ 1318702 w 1553340"/>
                    <a:gd name="connsiteY4" fmla="*/ 71236 h 1180115"/>
                    <a:gd name="connsiteX5" fmla="*/ 993678 w 1553340"/>
                    <a:gd name="connsiteY5" fmla="*/ 634611 h 1180115"/>
                    <a:gd name="connsiteX6" fmla="*/ 135616 w 1553340"/>
                    <a:gd name="connsiteY6" fmla="*/ 656278 h 1180115"/>
                    <a:gd name="connsiteX7" fmla="*/ 22941 w 1553340"/>
                    <a:gd name="connsiteY7" fmla="*/ 1007303 h 1180115"/>
                    <a:gd name="connsiteX0" fmla="*/ 27537 w 1557936"/>
                    <a:gd name="connsiteY0" fmla="*/ 1007303 h 1180115"/>
                    <a:gd name="connsiteX1" fmla="*/ 356894 w 1557936"/>
                    <a:gd name="connsiteY1" fmla="*/ 1171983 h 1180115"/>
                    <a:gd name="connsiteX2" fmla="*/ 1253960 w 1557936"/>
                    <a:gd name="connsiteY2" fmla="*/ 764620 h 1180115"/>
                    <a:gd name="connsiteX3" fmla="*/ 1557315 w 1557936"/>
                    <a:gd name="connsiteY3" fmla="*/ 84237 h 1180115"/>
                    <a:gd name="connsiteX4" fmla="*/ 1323298 w 1557936"/>
                    <a:gd name="connsiteY4" fmla="*/ 71236 h 1180115"/>
                    <a:gd name="connsiteX5" fmla="*/ 998274 w 1557936"/>
                    <a:gd name="connsiteY5" fmla="*/ 634611 h 1180115"/>
                    <a:gd name="connsiteX6" fmla="*/ 140212 w 1557936"/>
                    <a:gd name="connsiteY6" fmla="*/ 656278 h 1180115"/>
                    <a:gd name="connsiteX7" fmla="*/ 27537 w 1557936"/>
                    <a:gd name="connsiteY7" fmla="*/ 1007303 h 1180115"/>
                    <a:gd name="connsiteX0" fmla="*/ 27537 w 1560166"/>
                    <a:gd name="connsiteY0" fmla="*/ 1015581 h 1182607"/>
                    <a:gd name="connsiteX1" fmla="*/ 356894 w 1560166"/>
                    <a:gd name="connsiteY1" fmla="*/ 1180261 h 1182607"/>
                    <a:gd name="connsiteX2" fmla="*/ 1162953 w 1560166"/>
                    <a:gd name="connsiteY2" fmla="*/ 902907 h 1182607"/>
                    <a:gd name="connsiteX3" fmla="*/ 1557315 w 1560166"/>
                    <a:gd name="connsiteY3" fmla="*/ 92515 h 1182607"/>
                    <a:gd name="connsiteX4" fmla="*/ 1323298 w 1560166"/>
                    <a:gd name="connsiteY4" fmla="*/ 79514 h 1182607"/>
                    <a:gd name="connsiteX5" fmla="*/ 998274 w 1560166"/>
                    <a:gd name="connsiteY5" fmla="*/ 642889 h 1182607"/>
                    <a:gd name="connsiteX6" fmla="*/ 140212 w 1560166"/>
                    <a:gd name="connsiteY6" fmla="*/ 664556 h 1182607"/>
                    <a:gd name="connsiteX7" fmla="*/ 27537 w 1560166"/>
                    <a:gd name="connsiteY7" fmla="*/ 1015581 h 1182607"/>
                    <a:gd name="connsiteX0" fmla="*/ 27537 w 1559140"/>
                    <a:gd name="connsiteY0" fmla="*/ 1022747 h 1189773"/>
                    <a:gd name="connsiteX1" fmla="*/ 356894 w 1559140"/>
                    <a:gd name="connsiteY1" fmla="*/ 1187427 h 1189773"/>
                    <a:gd name="connsiteX2" fmla="*/ 1162953 w 1559140"/>
                    <a:gd name="connsiteY2" fmla="*/ 910073 h 1189773"/>
                    <a:gd name="connsiteX3" fmla="*/ 1557315 w 1559140"/>
                    <a:gd name="connsiteY3" fmla="*/ 99681 h 1189773"/>
                    <a:gd name="connsiteX4" fmla="*/ 1297296 w 1559140"/>
                    <a:gd name="connsiteY4" fmla="*/ 73679 h 1189773"/>
                    <a:gd name="connsiteX5" fmla="*/ 998274 w 1559140"/>
                    <a:gd name="connsiteY5" fmla="*/ 650055 h 1189773"/>
                    <a:gd name="connsiteX6" fmla="*/ 140212 w 1559140"/>
                    <a:gd name="connsiteY6" fmla="*/ 671722 h 1189773"/>
                    <a:gd name="connsiteX7" fmla="*/ 27537 w 1559140"/>
                    <a:gd name="connsiteY7" fmla="*/ 1022747 h 1189773"/>
                    <a:gd name="connsiteX0" fmla="*/ 27537 w 1541941"/>
                    <a:gd name="connsiteY0" fmla="*/ 992649 h 1159675"/>
                    <a:gd name="connsiteX1" fmla="*/ 356894 w 1541941"/>
                    <a:gd name="connsiteY1" fmla="*/ 1157329 h 1159675"/>
                    <a:gd name="connsiteX2" fmla="*/ 1162953 w 1541941"/>
                    <a:gd name="connsiteY2" fmla="*/ 879975 h 1159675"/>
                    <a:gd name="connsiteX3" fmla="*/ 1539980 w 1541941"/>
                    <a:gd name="connsiteY3" fmla="*/ 134588 h 1159675"/>
                    <a:gd name="connsiteX4" fmla="*/ 1297296 w 1541941"/>
                    <a:gd name="connsiteY4" fmla="*/ 43581 h 1159675"/>
                    <a:gd name="connsiteX5" fmla="*/ 998274 w 1541941"/>
                    <a:gd name="connsiteY5" fmla="*/ 619957 h 1159675"/>
                    <a:gd name="connsiteX6" fmla="*/ 140212 w 1541941"/>
                    <a:gd name="connsiteY6" fmla="*/ 641624 h 1159675"/>
                    <a:gd name="connsiteX7" fmla="*/ 27537 w 1541941"/>
                    <a:gd name="connsiteY7" fmla="*/ 992649 h 1159675"/>
                    <a:gd name="connsiteX0" fmla="*/ 27851 w 1542255"/>
                    <a:gd name="connsiteY0" fmla="*/ 992649 h 1065184"/>
                    <a:gd name="connsiteX1" fmla="*/ 361542 w 1542255"/>
                    <a:gd name="connsiteY1" fmla="*/ 1057656 h 1065184"/>
                    <a:gd name="connsiteX2" fmla="*/ 1163267 w 1542255"/>
                    <a:gd name="connsiteY2" fmla="*/ 879975 h 1065184"/>
                    <a:gd name="connsiteX3" fmla="*/ 1540294 w 1542255"/>
                    <a:gd name="connsiteY3" fmla="*/ 134588 h 1065184"/>
                    <a:gd name="connsiteX4" fmla="*/ 1297610 w 1542255"/>
                    <a:gd name="connsiteY4" fmla="*/ 43581 h 1065184"/>
                    <a:gd name="connsiteX5" fmla="*/ 998588 w 1542255"/>
                    <a:gd name="connsiteY5" fmla="*/ 619957 h 1065184"/>
                    <a:gd name="connsiteX6" fmla="*/ 140526 w 1542255"/>
                    <a:gd name="connsiteY6" fmla="*/ 641624 h 1065184"/>
                    <a:gd name="connsiteX7" fmla="*/ 27851 w 1542255"/>
                    <a:gd name="connsiteY7" fmla="*/ 992649 h 1065184"/>
                    <a:gd name="connsiteX0" fmla="*/ 50960 w 1491691"/>
                    <a:gd name="connsiteY0" fmla="*/ 983982 h 1063342"/>
                    <a:gd name="connsiteX1" fmla="*/ 310978 w 1491691"/>
                    <a:gd name="connsiteY1" fmla="*/ 1057656 h 1063342"/>
                    <a:gd name="connsiteX2" fmla="*/ 1112703 w 1491691"/>
                    <a:gd name="connsiteY2" fmla="*/ 879975 h 1063342"/>
                    <a:gd name="connsiteX3" fmla="*/ 1489730 w 1491691"/>
                    <a:gd name="connsiteY3" fmla="*/ 134588 h 1063342"/>
                    <a:gd name="connsiteX4" fmla="*/ 1247046 w 1491691"/>
                    <a:gd name="connsiteY4" fmla="*/ 43581 h 1063342"/>
                    <a:gd name="connsiteX5" fmla="*/ 948024 w 1491691"/>
                    <a:gd name="connsiteY5" fmla="*/ 619957 h 1063342"/>
                    <a:gd name="connsiteX6" fmla="*/ 89962 w 1491691"/>
                    <a:gd name="connsiteY6" fmla="*/ 641624 h 1063342"/>
                    <a:gd name="connsiteX7" fmla="*/ 50960 w 1491691"/>
                    <a:gd name="connsiteY7" fmla="*/ 983982 h 1063342"/>
                    <a:gd name="connsiteX0" fmla="*/ 9909 w 1450640"/>
                    <a:gd name="connsiteY0" fmla="*/ 983982 h 1062821"/>
                    <a:gd name="connsiteX1" fmla="*/ 269927 w 1450640"/>
                    <a:gd name="connsiteY1" fmla="*/ 1057656 h 1062821"/>
                    <a:gd name="connsiteX2" fmla="*/ 1071652 w 1450640"/>
                    <a:gd name="connsiteY2" fmla="*/ 879975 h 1062821"/>
                    <a:gd name="connsiteX3" fmla="*/ 1448679 w 1450640"/>
                    <a:gd name="connsiteY3" fmla="*/ 134588 h 1062821"/>
                    <a:gd name="connsiteX4" fmla="*/ 1205995 w 1450640"/>
                    <a:gd name="connsiteY4" fmla="*/ 43581 h 1062821"/>
                    <a:gd name="connsiteX5" fmla="*/ 906973 w 1450640"/>
                    <a:gd name="connsiteY5" fmla="*/ 619957 h 1062821"/>
                    <a:gd name="connsiteX6" fmla="*/ 139918 w 1450640"/>
                    <a:gd name="connsiteY6" fmla="*/ 671959 h 1062821"/>
                    <a:gd name="connsiteX7" fmla="*/ 9909 w 1450640"/>
                    <a:gd name="connsiteY7" fmla="*/ 983982 h 1062821"/>
                    <a:gd name="connsiteX0" fmla="*/ 16805 w 1457536"/>
                    <a:gd name="connsiteY0" fmla="*/ 983982 h 1116554"/>
                    <a:gd name="connsiteX1" fmla="*/ 372163 w 1457536"/>
                    <a:gd name="connsiteY1" fmla="*/ 1113993 h 1116554"/>
                    <a:gd name="connsiteX2" fmla="*/ 1078548 w 1457536"/>
                    <a:gd name="connsiteY2" fmla="*/ 879975 h 1116554"/>
                    <a:gd name="connsiteX3" fmla="*/ 1455575 w 1457536"/>
                    <a:gd name="connsiteY3" fmla="*/ 134588 h 1116554"/>
                    <a:gd name="connsiteX4" fmla="*/ 1212891 w 1457536"/>
                    <a:gd name="connsiteY4" fmla="*/ 43581 h 1116554"/>
                    <a:gd name="connsiteX5" fmla="*/ 913869 w 1457536"/>
                    <a:gd name="connsiteY5" fmla="*/ 619957 h 1116554"/>
                    <a:gd name="connsiteX6" fmla="*/ 146814 w 1457536"/>
                    <a:gd name="connsiteY6" fmla="*/ 671959 h 1116554"/>
                    <a:gd name="connsiteX7" fmla="*/ 16805 w 1457536"/>
                    <a:gd name="connsiteY7" fmla="*/ 983982 h 1116554"/>
                    <a:gd name="connsiteX0" fmla="*/ 20078 w 1443475"/>
                    <a:gd name="connsiteY0" fmla="*/ 996982 h 1117585"/>
                    <a:gd name="connsiteX1" fmla="*/ 358102 w 1443475"/>
                    <a:gd name="connsiteY1" fmla="*/ 1113993 h 1117585"/>
                    <a:gd name="connsiteX2" fmla="*/ 1064487 w 1443475"/>
                    <a:gd name="connsiteY2" fmla="*/ 879975 h 1117585"/>
                    <a:gd name="connsiteX3" fmla="*/ 1441514 w 1443475"/>
                    <a:gd name="connsiteY3" fmla="*/ 134588 h 1117585"/>
                    <a:gd name="connsiteX4" fmla="*/ 1198830 w 1443475"/>
                    <a:gd name="connsiteY4" fmla="*/ 43581 h 1117585"/>
                    <a:gd name="connsiteX5" fmla="*/ 899808 w 1443475"/>
                    <a:gd name="connsiteY5" fmla="*/ 619957 h 1117585"/>
                    <a:gd name="connsiteX6" fmla="*/ 132753 w 1443475"/>
                    <a:gd name="connsiteY6" fmla="*/ 671959 h 1117585"/>
                    <a:gd name="connsiteX7" fmla="*/ 20078 w 1443475"/>
                    <a:gd name="connsiteY7" fmla="*/ 996982 h 1117585"/>
                    <a:gd name="connsiteX0" fmla="*/ 35481 w 1458878"/>
                    <a:gd name="connsiteY0" fmla="*/ 996982 h 1118201"/>
                    <a:gd name="connsiteX1" fmla="*/ 373505 w 1458878"/>
                    <a:gd name="connsiteY1" fmla="*/ 1113993 h 1118201"/>
                    <a:gd name="connsiteX2" fmla="*/ 1079890 w 1458878"/>
                    <a:gd name="connsiteY2" fmla="*/ 879975 h 1118201"/>
                    <a:gd name="connsiteX3" fmla="*/ 1456917 w 1458878"/>
                    <a:gd name="connsiteY3" fmla="*/ 134588 h 1118201"/>
                    <a:gd name="connsiteX4" fmla="*/ 1214233 w 1458878"/>
                    <a:gd name="connsiteY4" fmla="*/ 43581 h 1118201"/>
                    <a:gd name="connsiteX5" fmla="*/ 915211 w 1458878"/>
                    <a:gd name="connsiteY5" fmla="*/ 619957 h 1118201"/>
                    <a:gd name="connsiteX6" fmla="*/ 148156 w 1458878"/>
                    <a:gd name="connsiteY6" fmla="*/ 671959 h 1118201"/>
                    <a:gd name="connsiteX7" fmla="*/ 35481 w 1458878"/>
                    <a:gd name="connsiteY7" fmla="*/ 996982 h 1118201"/>
                    <a:gd name="connsiteX0" fmla="*/ 35481 w 1458878"/>
                    <a:gd name="connsiteY0" fmla="*/ 996982 h 1118201"/>
                    <a:gd name="connsiteX1" fmla="*/ 373505 w 1458878"/>
                    <a:gd name="connsiteY1" fmla="*/ 1113993 h 1118201"/>
                    <a:gd name="connsiteX2" fmla="*/ 1079890 w 1458878"/>
                    <a:gd name="connsiteY2" fmla="*/ 879975 h 1118201"/>
                    <a:gd name="connsiteX3" fmla="*/ 1456917 w 1458878"/>
                    <a:gd name="connsiteY3" fmla="*/ 134588 h 1118201"/>
                    <a:gd name="connsiteX4" fmla="*/ 1214233 w 1458878"/>
                    <a:gd name="connsiteY4" fmla="*/ 43581 h 1118201"/>
                    <a:gd name="connsiteX5" fmla="*/ 915211 w 1458878"/>
                    <a:gd name="connsiteY5" fmla="*/ 619957 h 1118201"/>
                    <a:gd name="connsiteX6" fmla="*/ 148156 w 1458878"/>
                    <a:gd name="connsiteY6" fmla="*/ 671959 h 1118201"/>
                    <a:gd name="connsiteX7" fmla="*/ 35481 w 1458878"/>
                    <a:gd name="connsiteY7" fmla="*/ 996982 h 1118201"/>
                    <a:gd name="connsiteX0" fmla="*/ 35481 w 1458878"/>
                    <a:gd name="connsiteY0" fmla="*/ 996982 h 1118201"/>
                    <a:gd name="connsiteX1" fmla="*/ 373505 w 1458878"/>
                    <a:gd name="connsiteY1" fmla="*/ 1113993 h 1118201"/>
                    <a:gd name="connsiteX2" fmla="*/ 1079890 w 1458878"/>
                    <a:gd name="connsiteY2" fmla="*/ 879975 h 1118201"/>
                    <a:gd name="connsiteX3" fmla="*/ 1456917 w 1458878"/>
                    <a:gd name="connsiteY3" fmla="*/ 134588 h 1118201"/>
                    <a:gd name="connsiteX4" fmla="*/ 1214233 w 1458878"/>
                    <a:gd name="connsiteY4" fmla="*/ 43581 h 1118201"/>
                    <a:gd name="connsiteX5" fmla="*/ 915211 w 1458878"/>
                    <a:gd name="connsiteY5" fmla="*/ 619957 h 1118201"/>
                    <a:gd name="connsiteX6" fmla="*/ 148156 w 1458878"/>
                    <a:gd name="connsiteY6" fmla="*/ 671959 h 1118201"/>
                    <a:gd name="connsiteX7" fmla="*/ 35481 w 1458878"/>
                    <a:gd name="connsiteY7" fmla="*/ 996982 h 1118201"/>
                    <a:gd name="connsiteX0" fmla="*/ 35481 w 1458684"/>
                    <a:gd name="connsiteY0" fmla="*/ 995066 h 1116285"/>
                    <a:gd name="connsiteX1" fmla="*/ 373505 w 1458684"/>
                    <a:gd name="connsiteY1" fmla="*/ 1112077 h 1116285"/>
                    <a:gd name="connsiteX2" fmla="*/ 1079890 w 1458684"/>
                    <a:gd name="connsiteY2" fmla="*/ 878059 h 1116285"/>
                    <a:gd name="connsiteX3" fmla="*/ 1456917 w 1458684"/>
                    <a:gd name="connsiteY3" fmla="*/ 132672 h 1116285"/>
                    <a:gd name="connsiteX4" fmla="*/ 1214233 w 1458684"/>
                    <a:gd name="connsiteY4" fmla="*/ 41665 h 1116285"/>
                    <a:gd name="connsiteX5" fmla="*/ 915211 w 1458684"/>
                    <a:gd name="connsiteY5" fmla="*/ 618041 h 1116285"/>
                    <a:gd name="connsiteX6" fmla="*/ 148156 w 1458684"/>
                    <a:gd name="connsiteY6" fmla="*/ 670043 h 1116285"/>
                    <a:gd name="connsiteX7" fmla="*/ 35481 w 1458684"/>
                    <a:gd name="connsiteY7" fmla="*/ 995066 h 1116285"/>
                    <a:gd name="connsiteX0" fmla="*/ 35481 w 1458289"/>
                    <a:gd name="connsiteY0" fmla="*/ 996350 h 1116035"/>
                    <a:gd name="connsiteX1" fmla="*/ 373505 w 1458289"/>
                    <a:gd name="connsiteY1" fmla="*/ 1113361 h 1116035"/>
                    <a:gd name="connsiteX2" fmla="*/ 1097225 w 1458289"/>
                    <a:gd name="connsiteY2" fmla="*/ 909678 h 1116035"/>
                    <a:gd name="connsiteX3" fmla="*/ 1456917 w 1458289"/>
                    <a:gd name="connsiteY3" fmla="*/ 133956 h 1116035"/>
                    <a:gd name="connsiteX4" fmla="*/ 1214233 w 1458289"/>
                    <a:gd name="connsiteY4" fmla="*/ 42949 h 1116035"/>
                    <a:gd name="connsiteX5" fmla="*/ 915211 w 1458289"/>
                    <a:gd name="connsiteY5" fmla="*/ 619325 h 1116035"/>
                    <a:gd name="connsiteX6" fmla="*/ 148156 w 1458289"/>
                    <a:gd name="connsiteY6" fmla="*/ 671327 h 1116035"/>
                    <a:gd name="connsiteX7" fmla="*/ 35481 w 1458289"/>
                    <a:gd name="connsiteY7" fmla="*/ 996350 h 1116035"/>
                    <a:gd name="connsiteX0" fmla="*/ 35481 w 1458034"/>
                    <a:gd name="connsiteY0" fmla="*/ 989806 h 1109491"/>
                    <a:gd name="connsiteX1" fmla="*/ 373505 w 1458034"/>
                    <a:gd name="connsiteY1" fmla="*/ 1106817 h 1109491"/>
                    <a:gd name="connsiteX2" fmla="*/ 1097225 w 1458034"/>
                    <a:gd name="connsiteY2" fmla="*/ 903134 h 1109491"/>
                    <a:gd name="connsiteX3" fmla="*/ 1456917 w 1458034"/>
                    <a:gd name="connsiteY3" fmla="*/ 127412 h 1109491"/>
                    <a:gd name="connsiteX4" fmla="*/ 1214233 w 1458034"/>
                    <a:gd name="connsiteY4" fmla="*/ 36405 h 1109491"/>
                    <a:gd name="connsiteX5" fmla="*/ 915211 w 1458034"/>
                    <a:gd name="connsiteY5" fmla="*/ 612781 h 1109491"/>
                    <a:gd name="connsiteX6" fmla="*/ 148156 w 1458034"/>
                    <a:gd name="connsiteY6" fmla="*/ 664783 h 1109491"/>
                    <a:gd name="connsiteX7" fmla="*/ 35481 w 1458034"/>
                    <a:gd name="connsiteY7" fmla="*/ 989806 h 1109491"/>
                    <a:gd name="connsiteX0" fmla="*/ 29695 w 1483102"/>
                    <a:gd name="connsiteY0" fmla="*/ 1130051 h 1170994"/>
                    <a:gd name="connsiteX1" fmla="*/ 398573 w 1483102"/>
                    <a:gd name="connsiteY1" fmla="*/ 1106817 h 1170994"/>
                    <a:gd name="connsiteX2" fmla="*/ 1122293 w 1483102"/>
                    <a:gd name="connsiteY2" fmla="*/ 903134 h 1170994"/>
                    <a:gd name="connsiteX3" fmla="*/ 1481985 w 1483102"/>
                    <a:gd name="connsiteY3" fmla="*/ 127412 h 1170994"/>
                    <a:gd name="connsiteX4" fmla="*/ 1239301 w 1483102"/>
                    <a:gd name="connsiteY4" fmla="*/ 36405 h 1170994"/>
                    <a:gd name="connsiteX5" fmla="*/ 940279 w 1483102"/>
                    <a:gd name="connsiteY5" fmla="*/ 612781 h 1170994"/>
                    <a:gd name="connsiteX6" fmla="*/ 173224 w 1483102"/>
                    <a:gd name="connsiteY6" fmla="*/ 664783 h 1170994"/>
                    <a:gd name="connsiteX7" fmla="*/ 29695 w 1483102"/>
                    <a:gd name="connsiteY7" fmla="*/ 1130051 h 1170994"/>
                    <a:gd name="connsiteX0" fmla="*/ 31113 w 1476105"/>
                    <a:gd name="connsiteY0" fmla="*/ 1107612 h 1154590"/>
                    <a:gd name="connsiteX1" fmla="*/ 391576 w 1476105"/>
                    <a:gd name="connsiteY1" fmla="*/ 1106817 h 1154590"/>
                    <a:gd name="connsiteX2" fmla="*/ 1115296 w 1476105"/>
                    <a:gd name="connsiteY2" fmla="*/ 903134 h 1154590"/>
                    <a:gd name="connsiteX3" fmla="*/ 1474988 w 1476105"/>
                    <a:gd name="connsiteY3" fmla="*/ 127412 h 1154590"/>
                    <a:gd name="connsiteX4" fmla="*/ 1232304 w 1476105"/>
                    <a:gd name="connsiteY4" fmla="*/ 36405 h 1154590"/>
                    <a:gd name="connsiteX5" fmla="*/ 933282 w 1476105"/>
                    <a:gd name="connsiteY5" fmla="*/ 612781 h 1154590"/>
                    <a:gd name="connsiteX6" fmla="*/ 166227 w 1476105"/>
                    <a:gd name="connsiteY6" fmla="*/ 664783 h 1154590"/>
                    <a:gd name="connsiteX7" fmla="*/ 31113 w 1476105"/>
                    <a:gd name="connsiteY7" fmla="*/ 1107612 h 1154590"/>
                    <a:gd name="connsiteX0" fmla="*/ 29841 w 1474833"/>
                    <a:gd name="connsiteY0" fmla="*/ 1107612 h 1150205"/>
                    <a:gd name="connsiteX1" fmla="*/ 390304 w 1474833"/>
                    <a:gd name="connsiteY1" fmla="*/ 1106817 h 1150205"/>
                    <a:gd name="connsiteX2" fmla="*/ 1114024 w 1474833"/>
                    <a:gd name="connsiteY2" fmla="*/ 903134 h 1150205"/>
                    <a:gd name="connsiteX3" fmla="*/ 1473716 w 1474833"/>
                    <a:gd name="connsiteY3" fmla="*/ 127412 h 1150205"/>
                    <a:gd name="connsiteX4" fmla="*/ 1231032 w 1474833"/>
                    <a:gd name="connsiteY4" fmla="*/ 36405 h 1150205"/>
                    <a:gd name="connsiteX5" fmla="*/ 932010 w 1474833"/>
                    <a:gd name="connsiteY5" fmla="*/ 612781 h 1150205"/>
                    <a:gd name="connsiteX6" fmla="*/ 122881 w 1474833"/>
                    <a:gd name="connsiteY6" fmla="*/ 647954 h 1150205"/>
                    <a:gd name="connsiteX7" fmla="*/ 29841 w 1474833"/>
                    <a:gd name="connsiteY7" fmla="*/ 1107612 h 1150205"/>
                    <a:gd name="connsiteX0" fmla="*/ 26086 w 1485102"/>
                    <a:gd name="connsiteY0" fmla="*/ 1205783 h 1229949"/>
                    <a:gd name="connsiteX1" fmla="*/ 400573 w 1485102"/>
                    <a:gd name="connsiteY1" fmla="*/ 1106817 h 1229949"/>
                    <a:gd name="connsiteX2" fmla="*/ 1124293 w 1485102"/>
                    <a:gd name="connsiteY2" fmla="*/ 903134 h 1229949"/>
                    <a:gd name="connsiteX3" fmla="*/ 1483985 w 1485102"/>
                    <a:gd name="connsiteY3" fmla="*/ 127412 h 1229949"/>
                    <a:gd name="connsiteX4" fmla="*/ 1241301 w 1485102"/>
                    <a:gd name="connsiteY4" fmla="*/ 36405 h 1229949"/>
                    <a:gd name="connsiteX5" fmla="*/ 942279 w 1485102"/>
                    <a:gd name="connsiteY5" fmla="*/ 612781 h 1229949"/>
                    <a:gd name="connsiteX6" fmla="*/ 133150 w 1485102"/>
                    <a:gd name="connsiteY6" fmla="*/ 647954 h 1229949"/>
                    <a:gd name="connsiteX7" fmla="*/ 26086 w 1485102"/>
                    <a:gd name="connsiteY7" fmla="*/ 1205783 h 1229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85102" h="1229949">
                      <a:moveTo>
                        <a:pt x="26086" y="1205783"/>
                      </a:moveTo>
                      <a:cubicBezTo>
                        <a:pt x="70657" y="1282260"/>
                        <a:pt x="217538" y="1157259"/>
                        <a:pt x="400573" y="1106817"/>
                      </a:cubicBezTo>
                      <a:cubicBezTo>
                        <a:pt x="583608" y="1056375"/>
                        <a:pt x="943724" y="1066368"/>
                        <a:pt x="1124293" y="903134"/>
                      </a:cubicBezTo>
                      <a:cubicBezTo>
                        <a:pt x="1304862" y="739900"/>
                        <a:pt x="1464484" y="271867"/>
                        <a:pt x="1483985" y="127412"/>
                      </a:cubicBezTo>
                      <a:cubicBezTo>
                        <a:pt x="1503486" y="-17043"/>
                        <a:pt x="1261595" y="-25288"/>
                        <a:pt x="1241301" y="36405"/>
                      </a:cubicBezTo>
                      <a:cubicBezTo>
                        <a:pt x="1221007" y="98098"/>
                        <a:pt x="1070122" y="536942"/>
                        <a:pt x="942279" y="612781"/>
                      </a:cubicBezTo>
                      <a:cubicBezTo>
                        <a:pt x="762433" y="671285"/>
                        <a:pt x="285849" y="549120"/>
                        <a:pt x="133150" y="647954"/>
                      </a:cubicBezTo>
                      <a:cubicBezTo>
                        <a:pt x="-19549" y="746788"/>
                        <a:pt x="-18485" y="1129306"/>
                        <a:pt x="26086" y="1205783"/>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3" name="Freeform 62"/>
                <p:cNvSpPr/>
                <p:nvPr/>
              </p:nvSpPr>
              <p:spPr>
                <a:xfrm>
                  <a:off x="1667453" y="3902348"/>
                  <a:ext cx="202801" cy="53550"/>
                </a:xfrm>
                <a:custGeom>
                  <a:avLst/>
                  <a:gdLst>
                    <a:gd name="connsiteX0" fmla="*/ 558261 w 607141"/>
                    <a:gd name="connsiteY0" fmla="*/ 27847 h 224194"/>
                    <a:gd name="connsiteX1" fmla="*/ 84 w 607141"/>
                    <a:gd name="connsiteY1" fmla="*/ 22237 h 224194"/>
                    <a:gd name="connsiteX2" fmla="*/ 516187 w 607141"/>
                    <a:gd name="connsiteY2" fmla="*/ 224191 h 224194"/>
                    <a:gd name="connsiteX3" fmla="*/ 558261 w 607141"/>
                    <a:gd name="connsiteY3" fmla="*/ 27847 h 224194"/>
                    <a:gd name="connsiteX0" fmla="*/ 799492 w 817895"/>
                    <a:gd name="connsiteY0" fmla="*/ 27847 h 224194"/>
                    <a:gd name="connsiteX1" fmla="*/ 93 w 817895"/>
                    <a:gd name="connsiteY1" fmla="*/ 22237 h 224194"/>
                    <a:gd name="connsiteX2" fmla="*/ 516196 w 817895"/>
                    <a:gd name="connsiteY2" fmla="*/ 224191 h 224194"/>
                    <a:gd name="connsiteX3" fmla="*/ 799492 w 817895"/>
                    <a:gd name="connsiteY3" fmla="*/ 27847 h 224194"/>
                    <a:gd name="connsiteX0" fmla="*/ 799452 w 912584"/>
                    <a:gd name="connsiteY0" fmla="*/ 21115 h 80031"/>
                    <a:gd name="connsiteX1" fmla="*/ 53 w 912584"/>
                    <a:gd name="connsiteY1" fmla="*/ 15505 h 80031"/>
                    <a:gd name="connsiteX2" fmla="*/ 821891 w 912584"/>
                    <a:gd name="connsiteY2" fmla="*/ 80018 h 80031"/>
                    <a:gd name="connsiteX3" fmla="*/ 799452 w 912584"/>
                    <a:gd name="connsiteY3" fmla="*/ 21115 h 80031"/>
                    <a:gd name="connsiteX0" fmla="*/ 799452 w 821891"/>
                    <a:gd name="connsiteY0" fmla="*/ 21115 h 80018"/>
                    <a:gd name="connsiteX1" fmla="*/ 53 w 821891"/>
                    <a:gd name="connsiteY1" fmla="*/ 15505 h 80018"/>
                    <a:gd name="connsiteX2" fmla="*/ 821891 w 821891"/>
                    <a:gd name="connsiteY2" fmla="*/ 80018 h 80018"/>
                    <a:gd name="connsiteX3" fmla="*/ 799452 w 821891"/>
                    <a:gd name="connsiteY3" fmla="*/ 21115 h 80018"/>
                    <a:gd name="connsiteX0" fmla="*/ 799452 w 821891"/>
                    <a:gd name="connsiteY0" fmla="*/ 5610 h 64513"/>
                    <a:gd name="connsiteX1" fmla="*/ 53 w 821891"/>
                    <a:gd name="connsiteY1" fmla="*/ 0 h 64513"/>
                    <a:gd name="connsiteX2" fmla="*/ 821891 w 821891"/>
                    <a:gd name="connsiteY2" fmla="*/ 64513 h 64513"/>
                    <a:gd name="connsiteX3" fmla="*/ 799452 w 821891"/>
                    <a:gd name="connsiteY3" fmla="*/ 5610 h 64513"/>
                    <a:gd name="connsiteX0" fmla="*/ 799399 w 821838"/>
                    <a:gd name="connsiteY0" fmla="*/ 5610 h 64513"/>
                    <a:gd name="connsiteX1" fmla="*/ 0 w 821838"/>
                    <a:gd name="connsiteY1" fmla="*/ 0 h 64513"/>
                    <a:gd name="connsiteX2" fmla="*/ 821838 w 821838"/>
                    <a:gd name="connsiteY2" fmla="*/ 64513 h 64513"/>
                    <a:gd name="connsiteX3" fmla="*/ 799399 w 821838"/>
                    <a:gd name="connsiteY3" fmla="*/ 5610 h 64513"/>
                    <a:gd name="connsiteX0" fmla="*/ 196344 w 235702"/>
                    <a:gd name="connsiteY0" fmla="*/ 1890 h 60913"/>
                    <a:gd name="connsiteX1" fmla="*/ 0 w 235702"/>
                    <a:gd name="connsiteY1" fmla="*/ 15914 h 60913"/>
                    <a:gd name="connsiteX2" fmla="*/ 218783 w 235702"/>
                    <a:gd name="connsiteY2" fmla="*/ 60793 h 60913"/>
                    <a:gd name="connsiteX3" fmla="*/ 196344 w 235702"/>
                    <a:gd name="connsiteY3" fmla="*/ 1890 h 60913"/>
                    <a:gd name="connsiteX0" fmla="*/ 196344 w 218783"/>
                    <a:gd name="connsiteY0" fmla="*/ 1890 h 60913"/>
                    <a:gd name="connsiteX1" fmla="*/ 0 w 218783"/>
                    <a:gd name="connsiteY1" fmla="*/ 15914 h 60913"/>
                    <a:gd name="connsiteX2" fmla="*/ 218783 w 218783"/>
                    <a:gd name="connsiteY2" fmla="*/ 60793 h 60913"/>
                    <a:gd name="connsiteX3" fmla="*/ 196344 w 218783"/>
                    <a:gd name="connsiteY3" fmla="*/ 1890 h 60913"/>
                    <a:gd name="connsiteX0" fmla="*/ 196344 w 218783"/>
                    <a:gd name="connsiteY0" fmla="*/ 1890 h 60793"/>
                    <a:gd name="connsiteX1" fmla="*/ 0 w 218783"/>
                    <a:gd name="connsiteY1" fmla="*/ 15914 h 60793"/>
                    <a:gd name="connsiteX2" fmla="*/ 218783 w 218783"/>
                    <a:gd name="connsiteY2" fmla="*/ 60793 h 60793"/>
                    <a:gd name="connsiteX3" fmla="*/ 196344 w 218783"/>
                    <a:gd name="connsiteY3" fmla="*/ 1890 h 60793"/>
                    <a:gd name="connsiteX0" fmla="*/ 196344 w 218783"/>
                    <a:gd name="connsiteY0" fmla="*/ 0 h 58903"/>
                    <a:gd name="connsiteX1" fmla="*/ 0 w 218783"/>
                    <a:gd name="connsiteY1" fmla="*/ 14024 h 58903"/>
                    <a:gd name="connsiteX2" fmla="*/ 218783 w 218783"/>
                    <a:gd name="connsiteY2" fmla="*/ 58903 h 58903"/>
                    <a:gd name="connsiteX3" fmla="*/ 196344 w 218783"/>
                    <a:gd name="connsiteY3" fmla="*/ 0 h 58903"/>
                    <a:gd name="connsiteX0" fmla="*/ 196344 w 214160"/>
                    <a:gd name="connsiteY0" fmla="*/ 798 h 40067"/>
                    <a:gd name="connsiteX1" fmla="*/ 0 w 214160"/>
                    <a:gd name="connsiteY1" fmla="*/ 14822 h 40067"/>
                    <a:gd name="connsiteX2" fmla="*/ 207564 w 214160"/>
                    <a:gd name="connsiteY2" fmla="*/ 40067 h 40067"/>
                    <a:gd name="connsiteX3" fmla="*/ 196344 w 214160"/>
                    <a:gd name="connsiteY3" fmla="*/ 798 h 40067"/>
                    <a:gd name="connsiteX0" fmla="*/ 196344 w 207564"/>
                    <a:gd name="connsiteY0" fmla="*/ 798 h 40067"/>
                    <a:gd name="connsiteX1" fmla="*/ 0 w 207564"/>
                    <a:gd name="connsiteY1" fmla="*/ 14822 h 40067"/>
                    <a:gd name="connsiteX2" fmla="*/ 207564 w 207564"/>
                    <a:gd name="connsiteY2" fmla="*/ 40067 h 40067"/>
                    <a:gd name="connsiteX3" fmla="*/ 196344 w 207564"/>
                    <a:gd name="connsiteY3" fmla="*/ 798 h 40067"/>
                    <a:gd name="connsiteX0" fmla="*/ 196344 w 217699"/>
                    <a:gd name="connsiteY0" fmla="*/ 799 h 40068"/>
                    <a:gd name="connsiteX1" fmla="*/ 0 w 217699"/>
                    <a:gd name="connsiteY1" fmla="*/ 14823 h 40068"/>
                    <a:gd name="connsiteX2" fmla="*/ 217089 w 217699"/>
                    <a:gd name="connsiteY2" fmla="*/ 40068 h 40068"/>
                    <a:gd name="connsiteX3" fmla="*/ 196344 w 217699"/>
                    <a:gd name="connsiteY3" fmla="*/ 799 h 40068"/>
                    <a:gd name="connsiteX0" fmla="*/ 182056 w 218504"/>
                    <a:gd name="connsiteY0" fmla="*/ 1860 h 41170"/>
                    <a:gd name="connsiteX1" fmla="*/ 0 w 218504"/>
                    <a:gd name="connsiteY1" fmla="*/ 8740 h 41170"/>
                    <a:gd name="connsiteX2" fmla="*/ 202801 w 218504"/>
                    <a:gd name="connsiteY2" fmla="*/ 41129 h 41170"/>
                    <a:gd name="connsiteX3" fmla="*/ 182056 w 218504"/>
                    <a:gd name="connsiteY3" fmla="*/ 1860 h 41170"/>
                    <a:gd name="connsiteX0" fmla="*/ 182056 w 218504"/>
                    <a:gd name="connsiteY0" fmla="*/ 0 h 39310"/>
                    <a:gd name="connsiteX1" fmla="*/ 0 w 218504"/>
                    <a:gd name="connsiteY1" fmla="*/ 6880 h 39310"/>
                    <a:gd name="connsiteX2" fmla="*/ 202801 w 218504"/>
                    <a:gd name="connsiteY2" fmla="*/ 39269 h 39310"/>
                    <a:gd name="connsiteX3" fmla="*/ 182056 w 218504"/>
                    <a:gd name="connsiteY3" fmla="*/ 0 h 39310"/>
                    <a:gd name="connsiteX0" fmla="*/ 182056 w 218504"/>
                    <a:gd name="connsiteY0" fmla="*/ 0 h 39269"/>
                    <a:gd name="connsiteX1" fmla="*/ 0 w 218504"/>
                    <a:gd name="connsiteY1" fmla="*/ 6880 h 39269"/>
                    <a:gd name="connsiteX2" fmla="*/ 202801 w 218504"/>
                    <a:gd name="connsiteY2" fmla="*/ 39269 h 39269"/>
                    <a:gd name="connsiteX3" fmla="*/ 182056 w 218504"/>
                    <a:gd name="connsiteY3" fmla="*/ 0 h 39269"/>
                    <a:gd name="connsiteX0" fmla="*/ 182056 w 202801"/>
                    <a:gd name="connsiteY0" fmla="*/ 0 h 39269"/>
                    <a:gd name="connsiteX1" fmla="*/ 0 w 202801"/>
                    <a:gd name="connsiteY1" fmla="*/ 6880 h 39269"/>
                    <a:gd name="connsiteX2" fmla="*/ 202801 w 202801"/>
                    <a:gd name="connsiteY2" fmla="*/ 39269 h 39269"/>
                    <a:gd name="connsiteX3" fmla="*/ 182056 w 202801"/>
                    <a:gd name="connsiteY3" fmla="*/ 0 h 39269"/>
                    <a:gd name="connsiteX0" fmla="*/ 182056 w 202801"/>
                    <a:gd name="connsiteY0" fmla="*/ 2375 h 53550"/>
                    <a:gd name="connsiteX1" fmla="*/ 0 w 202801"/>
                    <a:gd name="connsiteY1" fmla="*/ 9255 h 53550"/>
                    <a:gd name="connsiteX2" fmla="*/ 202801 w 202801"/>
                    <a:gd name="connsiteY2" fmla="*/ 53550 h 53550"/>
                    <a:gd name="connsiteX3" fmla="*/ 182056 w 202801"/>
                    <a:gd name="connsiteY3" fmla="*/ 2375 h 53550"/>
                    <a:gd name="connsiteX0" fmla="*/ 182056 w 202801"/>
                    <a:gd name="connsiteY0" fmla="*/ 2375 h 53550"/>
                    <a:gd name="connsiteX1" fmla="*/ 0 w 202801"/>
                    <a:gd name="connsiteY1" fmla="*/ 9255 h 53550"/>
                    <a:gd name="connsiteX2" fmla="*/ 202801 w 202801"/>
                    <a:gd name="connsiteY2" fmla="*/ 53550 h 53550"/>
                    <a:gd name="connsiteX3" fmla="*/ 182056 w 202801"/>
                    <a:gd name="connsiteY3" fmla="*/ 2375 h 53550"/>
                  </a:gdLst>
                  <a:ahLst/>
                  <a:cxnLst>
                    <a:cxn ang="0">
                      <a:pos x="connsiteX0" y="connsiteY0"/>
                    </a:cxn>
                    <a:cxn ang="0">
                      <a:pos x="connsiteX1" y="connsiteY1"/>
                    </a:cxn>
                    <a:cxn ang="0">
                      <a:pos x="connsiteX2" y="connsiteY2"/>
                    </a:cxn>
                    <a:cxn ang="0">
                      <a:pos x="connsiteX3" y="connsiteY3"/>
                    </a:cxn>
                  </a:cxnLst>
                  <a:rect l="l" t="t" r="r" b="b"/>
                  <a:pathLst>
                    <a:path w="202801" h="53550">
                      <a:moveTo>
                        <a:pt x="182056" y="2375"/>
                      </a:moveTo>
                      <a:cubicBezTo>
                        <a:pt x="148256" y="-5007"/>
                        <a:pt x="60685" y="6962"/>
                        <a:pt x="0" y="9255"/>
                      </a:cubicBezTo>
                      <a:lnTo>
                        <a:pt x="202801" y="53550"/>
                      </a:lnTo>
                      <a:lnTo>
                        <a:pt x="182056" y="2375"/>
                      </a:lnTo>
                      <a:close/>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4" name="Freeform 63"/>
                <p:cNvSpPr/>
                <p:nvPr/>
              </p:nvSpPr>
              <p:spPr>
                <a:xfrm>
                  <a:off x="2538756" y="3780131"/>
                  <a:ext cx="271874" cy="352148"/>
                </a:xfrm>
                <a:custGeom>
                  <a:avLst/>
                  <a:gdLst>
                    <a:gd name="connsiteX0" fmla="*/ 35717 w 358282"/>
                    <a:gd name="connsiteY0" fmla="*/ 320855 h 321001"/>
                    <a:gd name="connsiteX1" fmla="*/ 32758 w 358282"/>
                    <a:gd name="connsiteY1" fmla="*/ 69321 h 321001"/>
                    <a:gd name="connsiteX2" fmla="*/ 358272 w 358282"/>
                    <a:gd name="connsiteY2" fmla="*/ 13096 h 321001"/>
                    <a:gd name="connsiteX3" fmla="*/ 20921 w 358282"/>
                    <a:gd name="connsiteY3" fmla="*/ 30851 h 321001"/>
                    <a:gd name="connsiteX4" fmla="*/ 35717 w 358282"/>
                    <a:gd name="connsiteY4" fmla="*/ 320855 h 321001"/>
                    <a:gd name="connsiteX0" fmla="*/ 35717 w 358283"/>
                    <a:gd name="connsiteY0" fmla="*/ 320855 h 320969"/>
                    <a:gd name="connsiteX1" fmla="*/ 32758 w 358283"/>
                    <a:gd name="connsiteY1" fmla="*/ 69321 h 320969"/>
                    <a:gd name="connsiteX2" fmla="*/ 358272 w 358283"/>
                    <a:gd name="connsiteY2" fmla="*/ 13096 h 320969"/>
                    <a:gd name="connsiteX3" fmla="*/ 20921 w 358283"/>
                    <a:gd name="connsiteY3" fmla="*/ 30851 h 320969"/>
                    <a:gd name="connsiteX4" fmla="*/ 35717 w 358283"/>
                    <a:gd name="connsiteY4" fmla="*/ 320855 h 320969"/>
                    <a:gd name="connsiteX0" fmla="*/ 35717 w 358280"/>
                    <a:gd name="connsiteY0" fmla="*/ 320855 h 320995"/>
                    <a:gd name="connsiteX1" fmla="*/ 32758 w 358280"/>
                    <a:gd name="connsiteY1" fmla="*/ 69321 h 320995"/>
                    <a:gd name="connsiteX2" fmla="*/ 358272 w 358280"/>
                    <a:gd name="connsiteY2" fmla="*/ 13096 h 320995"/>
                    <a:gd name="connsiteX3" fmla="*/ 20921 w 358280"/>
                    <a:gd name="connsiteY3" fmla="*/ 30851 h 320995"/>
                    <a:gd name="connsiteX4" fmla="*/ 35717 w 358280"/>
                    <a:gd name="connsiteY4" fmla="*/ 320855 h 320995"/>
                    <a:gd name="connsiteX0" fmla="*/ 35717 w 358281"/>
                    <a:gd name="connsiteY0" fmla="*/ 320855 h 320969"/>
                    <a:gd name="connsiteX1" fmla="*/ 32758 w 358281"/>
                    <a:gd name="connsiteY1" fmla="*/ 69321 h 320969"/>
                    <a:gd name="connsiteX2" fmla="*/ 358272 w 358281"/>
                    <a:gd name="connsiteY2" fmla="*/ 13096 h 320969"/>
                    <a:gd name="connsiteX3" fmla="*/ 20921 w 358281"/>
                    <a:gd name="connsiteY3" fmla="*/ 30851 h 320969"/>
                    <a:gd name="connsiteX4" fmla="*/ 35717 w 358281"/>
                    <a:gd name="connsiteY4" fmla="*/ 320855 h 320969"/>
                    <a:gd name="connsiteX0" fmla="*/ 35979 w 358543"/>
                    <a:gd name="connsiteY0" fmla="*/ 320855 h 320988"/>
                    <a:gd name="connsiteX1" fmla="*/ 41897 w 358543"/>
                    <a:gd name="connsiteY1" fmla="*/ 72280 h 320988"/>
                    <a:gd name="connsiteX2" fmla="*/ 358534 w 358543"/>
                    <a:gd name="connsiteY2" fmla="*/ 13096 h 320988"/>
                    <a:gd name="connsiteX3" fmla="*/ 21183 w 358543"/>
                    <a:gd name="connsiteY3" fmla="*/ 30851 h 320988"/>
                    <a:gd name="connsiteX4" fmla="*/ 35979 w 358543"/>
                    <a:gd name="connsiteY4" fmla="*/ 320855 h 320988"/>
                    <a:gd name="connsiteX0" fmla="*/ 35979 w 358543"/>
                    <a:gd name="connsiteY0" fmla="*/ 307759 h 307892"/>
                    <a:gd name="connsiteX1" fmla="*/ 41897 w 358543"/>
                    <a:gd name="connsiteY1" fmla="*/ 59184 h 307892"/>
                    <a:gd name="connsiteX2" fmla="*/ 358534 w 358543"/>
                    <a:gd name="connsiteY2" fmla="*/ 0 h 307892"/>
                    <a:gd name="connsiteX3" fmla="*/ 21183 w 358543"/>
                    <a:gd name="connsiteY3" fmla="*/ 17755 h 307892"/>
                    <a:gd name="connsiteX4" fmla="*/ 35979 w 358543"/>
                    <a:gd name="connsiteY4" fmla="*/ 307759 h 307892"/>
                    <a:gd name="connsiteX0" fmla="*/ 38437 w 361001"/>
                    <a:gd name="connsiteY0" fmla="*/ 307759 h 307842"/>
                    <a:gd name="connsiteX1" fmla="*/ 44355 w 361001"/>
                    <a:gd name="connsiteY1" fmla="*/ 59184 h 307842"/>
                    <a:gd name="connsiteX2" fmla="*/ 360992 w 361001"/>
                    <a:gd name="connsiteY2" fmla="*/ 0 h 307842"/>
                    <a:gd name="connsiteX3" fmla="*/ 20682 w 361001"/>
                    <a:gd name="connsiteY3" fmla="*/ 26632 h 307842"/>
                    <a:gd name="connsiteX4" fmla="*/ 38437 w 361001"/>
                    <a:gd name="connsiteY4" fmla="*/ 307759 h 307842"/>
                    <a:gd name="connsiteX0" fmla="*/ 38437 w 361001"/>
                    <a:gd name="connsiteY0" fmla="*/ 307759 h 307897"/>
                    <a:gd name="connsiteX1" fmla="*/ 44355 w 361001"/>
                    <a:gd name="connsiteY1" fmla="*/ 68062 h 307897"/>
                    <a:gd name="connsiteX2" fmla="*/ 360992 w 361001"/>
                    <a:gd name="connsiteY2" fmla="*/ 0 h 307897"/>
                    <a:gd name="connsiteX3" fmla="*/ 20682 w 361001"/>
                    <a:gd name="connsiteY3" fmla="*/ 26632 h 307897"/>
                    <a:gd name="connsiteX4" fmla="*/ 38437 w 361001"/>
                    <a:gd name="connsiteY4" fmla="*/ 307759 h 307897"/>
                    <a:gd name="connsiteX0" fmla="*/ 34168 w 362653"/>
                    <a:gd name="connsiteY0" fmla="*/ 329396 h 329562"/>
                    <a:gd name="connsiteX1" fmla="*/ 46005 w 362653"/>
                    <a:gd name="connsiteY1" fmla="*/ 71944 h 329562"/>
                    <a:gd name="connsiteX2" fmla="*/ 362642 w 362653"/>
                    <a:gd name="connsiteY2" fmla="*/ 3882 h 329562"/>
                    <a:gd name="connsiteX3" fmla="*/ 22332 w 362653"/>
                    <a:gd name="connsiteY3" fmla="*/ 30514 h 329562"/>
                    <a:gd name="connsiteX4" fmla="*/ 34168 w 362653"/>
                    <a:gd name="connsiteY4" fmla="*/ 329396 h 329562"/>
                    <a:gd name="connsiteX0" fmla="*/ 38437 w 361003"/>
                    <a:gd name="connsiteY0" fmla="*/ 316762 h 316936"/>
                    <a:gd name="connsiteX1" fmla="*/ 44356 w 361003"/>
                    <a:gd name="connsiteY1" fmla="*/ 71147 h 316936"/>
                    <a:gd name="connsiteX2" fmla="*/ 360993 w 361003"/>
                    <a:gd name="connsiteY2" fmla="*/ 3085 h 316936"/>
                    <a:gd name="connsiteX3" fmla="*/ 20683 w 361003"/>
                    <a:gd name="connsiteY3" fmla="*/ 29717 h 316936"/>
                    <a:gd name="connsiteX4" fmla="*/ 38437 w 361003"/>
                    <a:gd name="connsiteY4" fmla="*/ 316762 h 316936"/>
                    <a:gd name="connsiteX0" fmla="*/ 38437 w 361002"/>
                    <a:gd name="connsiteY0" fmla="*/ 316762 h 316968"/>
                    <a:gd name="connsiteX1" fmla="*/ 44356 w 361002"/>
                    <a:gd name="connsiteY1" fmla="*/ 71147 h 316968"/>
                    <a:gd name="connsiteX2" fmla="*/ 360993 w 361002"/>
                    <a:gd name="connsiteY2" fmla="*/ 3085 h 316968"/>
                    <a:gd name="connsiteX3" fmla="*/ 20683 w 361002"/>
                    <a:gd name="connsiteY3" fmla="*/ 29717 h 316968"/>
                    <a:gd name="connsiteX4" fmla="*/ 38437 w 361002"/>
                    <a:gd name="connsiteY4" fmla="*/ 316762 h 316968"/>
                    <a:gd name="connsiteX0" fmla="*/ 38437 w 361003"/>
                    <a:gd name="connsiteY0" fmla="*/ 316762 h 316907"/>
                    <a:gd name="connsiteX1" fmla="*/ 44356 w 361003"/>
                    <a:gd name="connsiteY1" fmla="*/ 71147 h 316907"/>
                    <a:gd name="connsiteX2" fmla="*/ 360993 w 361003"/>
                    <a:gd name="connsiteY2" fmla="*/ 3085 h 316907"/>
                    <a:gd name="connsiteX3" fmla="*/ 20683 w 361003"/>
                    <a:gd name="connsiteY3" fmla="*/ 29717 h 316907"/>
                    <a:gd name="connsiteX4" fmla="*/ 38437 w 361003"/>
                    <a:gd name="connsiteY4" fmla="*/ 316762 h 316907"/>
                    <a:gd name="connsiteX0" fmla="*/ 38437 w 361003"/>
                    <a:gd name="connsiteY0" fmla="*/ 313677 h 313822"/>
                    <a:gd name="connsiteX1" fmla="*/ 44356 w 361003"/>
                    <a:gd name="connsiteY1" fmla="*/ 68062 h 313822"/>
                    <a:gd name="connsiteX2" fmla="*/ 360993 w 361003"/>
                    <a:gd name="connsiteY2" fmla="*/ 0 h 313822"/>
                    <a:gd name="connsiteX3" fmla="*/ 20683 w 361003"/>
                    <a:gd name="connsiteY3" fmla="*/ 26632 h 313822"/>
                    <a:gd name="connsiteX4" fmla="*/ 38437 w 361003"/>
                    <a:gd name="connsiteY4" fmla="*/ 313677 h 313822"/>
                    <a:gd name="connsiteX0" fmla="*/ 17754 w 340320"/>
                    <a:gd name="connsiteY0" fmla="*/ 313677 h 313822"/>
                    <a:gd name="connsiteX1" fmla="*/ 23673 w 340320"/>
                    <a:gd name="connsiteY1" fmla="*/ 68062 h 313822"/>
                    <a:gd name="connsiteX2" fmla="*/ 340310 w 340320"/>
                    <a:gd name="connsiteY2" fmla="*/ 0 h 313822"/>
                    <a:gd name="connsiteX3" fmla="*/ 0 w 340320"/>
                    <a:gd name="connsiteY3" fmla="*/ 26632 h 313822"/>
                    <a:gd name="connsiteX4" fmla="*/ 17754 w 340320"/>
                    <a:gd name="connsiteY4" fmla="*/ 313677 h 313822"/>
                    <a:gd name="connsiteX0" fmla="*/ 41115 w 360721"/>
                    <a:gd name="connsiteY0" fmla="*/ 386338 h 386475"/>
                    <a:gd name="connsiteX1" fmla="*/ 44074 w 360721"/>
                    <a:gd name="connsiteY1" fmla="*/ 75620 h 386475"/>
                    <a:gd name="connsiteX2" fmla="*/ 360711 w 360721"/>
                    <a:gd name="connsiteY2" fmla="*/ 7558 h 386475"/>
                    <a:gd name="connsiteX3" fmla="*/ 20401 w 360721"/>
                    <a:gd name="connsiteY3" fmla="*/ 34190 h 386475"/>
                    <a:gd name="connsiteX4" fmla="*/ 41115 w 360721"/>
                    <a:gd name="connsiteY4" fmla="*/ 386338 h 386475"/>
                    <a:gd name="connsiteX0" fmla="*/ 41115 w 360711"/>
                    <a:gd name="connsiteY0" fmla="*/ 386338 h 386475"/>
                    <a:gd name="connsiteX1" fmla="*/ 44074 w 360711"/>
                    <a:gd name="connsiteY1" fmla="*/ 75620 h 386475"/>
                    <a:gd name="connsiteX2" fmla="*/ 360711 w 360711"/>
                    <a:gd name="connsiteY2" fmla="*/ 7558 h 386475"/>
                    <a:gd name="connsiteX3" fmla="*/ 20401 w 360711"/>
                    <a:gd name="connsiteY3" fmla="*/ 34190 h 386475"/>
                    <a:gd name="connsiteX4" fmla="*/ 41115 w 360711"/>
                    <a:gd name="connsiteY4" fmla="*/ 386338 h 386475"/>
                    <a:gd name="connsiteX0" fmla="*/ 41115 w 360711"/>
                    <a:gd name="connsiteY0" fmla="*/ 386338 h 386338"/>
                    <a:gd name="connsiteX1" fmla="*/ 44074 w 360711"/>
                    <a:gd name="connsiteY1" fmla="*/ 75620 h 386338"/>
                    <a:gd name="connsiteX2" fmla="*/ 360711 w 360711"/>
                    <a:gd name="connsiteY2" fmla="*/ 7558 h 386338"/>
                    <a:gd name="connsiteX3" fmla="*/ 20401 w 360711"/>
                    <a:gd name="connsiteY3" fmla="*/ 34190 h 386338"/>
                    <a:gd name="connsiteX4" fmla="*/ 41115 w 360711"/>
                    <a:gd name="connsiteY4" fmla="*/ 386338 h 386338"/>
                    <a:gd name="connsiteX0" fmla="*/ 41115 w 360711"/>
                    <a:gd name="connsiteY0" fmla="*/ 378780 h 378780"/>
                    <a:gd name="connsiteX1" fmla="*/ 44074 w 360711"/>
                    <a:gd name="connsiteY1" fmla="*/ 68062 h 378780"/>
                    <a:gd name="connsiteX2" fmla="*/ 360711 w 360711"/>
                    <a:gd name="connsiteY2" fmla="*/ 0 h 378780"/>
                    <a:gd name="connsiteX3" fmla="*/ 20401 w 360711"/>
                    <a:gd name="connsiteY3" fmla="*/ 26632 h 378780"/>
                    <a:gd name="connsiteX4" fmla="*/ 41115 w 360711"/>
                    <a:gd name="connsiteY4" fmla="*/ 378780 h 378780"/>
                    <a:gd name="connsiteX0" fmla="*/ 35136 w 271874"/>
                    <a:gd name="connsiteY0" fmla="*/ 377478 h 377478"/>
                    <a:gd name="connsiteX1" fmla="*/ 38095 w 271874"/>
                    <a:gd name="connsiteY1" fmla="*/ 66760 h 377478"/>
                    <a:gd name="connsiteX2" fmla="*/ 271874 w 271874"/>
                    <a:gd name="connsiteY2" fmla="*/ 28291 h 377478"/>
                    <a:gd name="connsiteX3" fmla="*/ 14422 w 271874"/>
                    <a:gd name="connsiteY3" fmla="*/ 25330 h 377478"/>
                    <a:gd name="connsiteX4" fmla="*/ 35136 w 271874"/>
                    <a:gd name="connsiteY4" fmla="*/ 377478 h 377478"/>
                    <a:gd name="connsiteX0" fmla="*/ 35136 w 271874"/>
                    <a:gd name="connsiteY0" fmla="*/ 377478 h 377478"/>
                    <a:gd name="connsiteX1" fmla="*/ 38095 w 271874"/>
                    <a:gd name="connsiteY1" fmla="*/ 66760 h 377478"/>
                    <a:gd name="connsiteX2" fmla="*/ 271874 w 271874"/>
                    <a:gd name="connsiteY2" fmla="*/ 28291 h 377478"/>
                    <a:gd name="connsiteX3" fmla="*/ 14422 w 271874"/>
                    <a:gd name="connsiteY3" fmla="*/ 25330 h 377478"/>
                    <a:gd name="connsiteX4" fmla="*/ 35136 w 271874"/>
                    <a:gd name="connsiteY4" fmla="*/ 377478 h 377478"/>
                    <a:gd name="connsiteX0" fmla="*/ 35136 w 271874"/>
                    <a:gd name="connsiteY0" fmla="*/ 352148 h 352148"/>
                    <a:gd name="connsiteX1" fmla="*/ 38095 w 271874"/>
                    <a:gd name="connsiteY1" fmla="*/ 41430 h 352148"/>
                    <a:gd name="connsiteX2" fmla="*/ 271874 w 271874"/>
                    <a:gd name="connsiteY2" fmla="*/ 2961 h 352148"/>
                    <a:gd name="connsiteX3" fmla="*/ 14422 w 271874"/>
                    <a:gd name="connsiteY3" fmla="*/ 0 h 352148"/>
                    <a:gd name="connsiteX4" fmla="*/ 35136 w 271874"/>
                    <a:gd name="connsiteY4" fmla="*/ 352148 h 352148"/>
                    <a:gd name="connsiteX0" fmla="*/ 35136 w 271874"/>
                    <a:gd name="connsiteY0" fmla="*/ 352148 h 352148"/>
                    <a:gd name="connsiteX1" fmla="*/ 38095 w 271874"/>
                    <a:gd name="connsiteY1" fmla="*/ 41430 h 352148"/>
                    <a:gd name="connsiteX2" fmla="*/ 271874 w 271874"/>
                    <a:gd name="connsiteY2" fmla="*/ 2961 h 352148"/>
                    <a:gd name="connsiteX3" fmla="*/ 14422 w 271874"/>
                    <a:gd name="connsiteY3" fmla="*/ 0 h 352148"/>
                    <a:gd name="connsiteX4" fmla="*/ 35136 w 271874"/>
                    <a:gd name="connsiteY4" fmla="*/ 352148 h 352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874" h="352148">
                      <a:moveTo>
                        <a:pt x="35136" y="352148"/>
                      </a:moveTo>
                      <a:cubicBezTo>
                        <a:pt x="36122" y="248575"/>
                        <a:pt x="37109" y="145003"/>
                        <a:pt x="38095" y="41430"/>
                      </a:cubicBezTo>
                      <a:lnTo>
                        <a:pt x="271874" y="2961"/>
                      </a:lnTo>
                      <a:lnTo>
                        <a:pt x="14422" y="0"/>
                      </a:lnTo>
                      <a:cubicBezTo>
                        <a:pt x="-25034" y="58198"/>
                        <a:pt x="28231" y="234765"/>
                        <a:pt x="35136" y="352148"/>
                      </a:cubicBezTo>
                      <a:close/>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38" name="Freeform 37"/>
              <p:cNvSpPr/>
              <p:nvPr/>
            </p:nvSpPr>
            <p:spPr>
              <a:xfrm>
                <a:off x="4226943" y="1173192"/>
                <a:ext cx="6124755" cy="4934310"/>
              </a:xfrm>
              <a:custGeom>
                <a:avLst/>
                <a:gdLst>
                  <a:gd name="connsiteX0" fmla="*/ 4511673 w 7398331"/>
                  <a:gd name="connsiteY0" fmla="*/ 5345979 h 5793537"/>
                  <a:gd name="connsiteX1" fmla="*/ 509016 w 7398331"/>
                  <a:gd name="connsiteY1" fmla="*/ 3189375 h 5793537"/>
                  <a:gd name="connsiteX2" fmla="*/ 491763 w 7398331"/>
                  <a:gd name="connsiteY2" fmla="*/ 2740802 h 5793537"/>
                  <a:gd name="connsiteX3" fmla="*/ 4494420 w 7398331"/>
                  <a:gd name="connsiteY3" fmla="*/ 428922 h 5793537"/>
                  <a:gd name="connsiteX4" fmla="*/ 7082344 w 7398331"/>
                  <a:gd name="connsiteY4" fmla="*/ 480681 h 5793537"/>
                  <a:gd name="connsiteX5" fmla="*/ 7082344 w 7398331"/>
                  <a:gd name="connsiteY5" fmla="*/ 5311473 h 5793537"/>
                  <a:gd name="connsiteX6" fmla="*/ 4615190 w 7398331"/>
                  <a:gd name="connsiteY6" fmla="*/ 5363232 h 5793537"/>
                  <a:gd name="connsiteX0" fmla="*/ 4019910 w 6906568"/>
                  <a:gd name="connsiteY0" fmla="*/ 5345979 h 5793537"/>
                  <a:gd name="connsiteX1" fmla="*/ 17253 w 6906568"/>
                  <a:gd name="connsiteY1" fmla="*/ 3189375 h 5793537"/>
                  <a:gd name="connsiteX2" fmla="*/ 0 w 6906568"/>
                  <a:gd name="connsiteY2" fmla="*/ 2740802 h 5793537"/>
                  <a:gd name="connsiteX3" fmla="*/ 4002657 w 6906568"/>
                  <a:gd name="connsiteY3" fmla="*/ 428922 h 5793537"/>
                  <a:gd name="connsiteX4" fmla="*/ 6590581 w 6906568"/>
                  <a:gd name="connsiteY4" fmla="*/ 480681 h 5793537"/>
                  <a:gd name="connsiteX5" fmla="*/ 6590581 w 6906568"/>
                  <a:gd name="connsiteY5" fmla="*/ 5311473 h 5793537"/>
                  <a:gd name="connsiteX6" fmla="*/ 4123427 w 6906568"/>
                  <a:gd name="connsiteY6" fmla="*/ 5363232 h 5793537"/>
                  <a:gd name="connsiteX0" fmla="*/ 4019910 w 6906568"/>
                  <a:gd name="connsiteY0" fmla="*/ 5345979 h 5793537"/>
                  <a:gd name="connsiteX1" fmla="*/ 17253 w 6906568"/>
                  <a:gd name="connsiteY1" fmla="*/ 3189375 h 5793537"/>
                  <a:gd name="connsiteX2" fmla="*/ 0 w 6906568"/>
                  <a:gd name="connsiteY2" fmla="*/ 2740802 h 5793537"/>
                  <a:gd name="connsiteX3" fmla="*/ 4002657 w 6906568"/>
                  <a:gd name="connsiteY3" fmla="*/ 428922 h 5793537"/>
                  <a:gd name="connsiteX4" fmla="*/ 6590581 w 6906568"/>
                  <a:gd name="connsiteY4" fmla="*/ 480681 h 5793537"/>
                  <a:gd name="connsiteX5" fmla="*/ 6590581 w 6906568"/>
                  <a:gd name="connsiteY5" fmla="*/ 5311473 h 5793537"/>
                  <a:gd name="connsiteX6" fmla="*/ 4123427 w 6906568"/>
                  <a:gd name="connsiteY6" fmla="*/ 5363232 h 5793537"/>
                  <a:gd name="connsiteX0" fmla="*/ 4019910 w 6906568"/>
                  <a:gd name="connsiteY0" fmla="*/ 5345979 h 5793537"/>
                  <a:gd name="connsiteX1" fmla="*/ 17253 w 6906568"/>
                  <a:gd name="connsiteY1" fmla="*/ 3189375 h 5793537"/>
                  <a:gd name="connsiteX2" fmla="*/ 0 w 6906568"/>
                  <a:gd name="connsiteY2" fmla="*/ 2740802 h 5793537"/>
                  <a:gd name="connsiteX3" fmla="*/ 4002657 w 6906568"/>
                  <a:gd name="connsiteY3" fmla="*/ 428922 h 5793537"/>
                  <a:gd name="connsiteX4" fmla="*/ 6590581 w 6906568"/>
                  <a:gd name="connsiteY4" fmla="*/ 480681 h 5793537"/>
                  <a:gd name="connsiteX5" fmla="*/ 6590581 w 6906568"/>
                  <a:gd name="connsiteY5" fmla="*/ 5311473 h 5793537"/>
                  <a:gd name="connsiteX6" fmla="*/ 4123427 w 6906568"/>
                  <a:gd name="connsiteY6" fmla="*/ 5363232 h 5793537"/>
                  <a:gd name="connsiteX0" fmla="*/ 4019910 w 6906568"/>
                  <a:gd name="connsiteY0" fmla="*/ 4917057 h 5364615"/>
                  <a:gd name="connsiteX1" fmla="*/ 17253 w 6906568"/>
                  <a:gd name="connsiteY1" fmla="*/ 2760453 h 5364615"/>
                  <a:gd name="connsiteX2" fmla="*/ 0 w 6906568"/>
                  <a:gd name="connsiteY2" fmla="*/ 2311880 h 5364615"/>
                  <a:gd name="connsiteX3" fmla="*/ 4002657 w 6906568"/>
                  <a:gd name="connsiteY3" fmla="*/ 0 h 5364615"/>
                  <a:gd name="connsiteX4" fmla="*/ 6590581 w 6906568"/>
                  <a:gd name="connsiteY4" fmla="*/ 51759 h 5364615"/>
                  <a:gd name="connsiteX5" fmla="*/ 6590581 w 6906568"/>
                  <a:gd name="connsiteY5" fmla="*/ 4882551 h 5364615"/>
                  <a:gd name="connsiteX6" fmla="*/ 4123427 w 6906568"/>
                  <a:gd name="connsiteY6" fmla="*/ 4934310 h 5364615"/>
                  <a:gd name="connsiteX0" fmla="*/ 4019910 w 6590581"/>
                  <a:gd name="connsiteY0" fmla="*/ 4917057 h 5364615"/>
                  <a:gd name="connsiteX1" fmla="*/ 17253 w 6590581"/>
                  <a:gd name="connsiteY1" fmla="*/ 2760453 h 5364615"/>
                  <a:gd name="connsiteX2" fmla="*/ 0 w 6590581"/>
                  <a:gd name="connsiteY2" fmla="*/ 2311880 h 5364615"/>
                  <a:gd name="connsiteX3" fmla="*/ 4002657 w 6590581"/>
                  <a:gd name="connsiteY3" fmla="*/ 0 h 5364615"/>
                  <a:gd name="connsiteX4" fmla="*/ 6590581 w 6590581"/>
                  <a:gd name="connsiteY4" fmla="*/ 51759 h 5364615"/>
                  <a:gd name="connsiteX5" fmla="*/ 6590581 w 6590581"/>
                  <a:gd name="connsiteY5" fmla="*/ 4882551 h 5364615"/>
                  <a:gd name="connsiteX6" fmla="*/ 4123427 w 6590581"/>
                  <a:gd name="connsiteY6" fmla="*/ 4934310 h 5364615"/>
                  <a:gd name="connsiteX0" fmla="*/ 4019910 w 6590581"/>
                  <a:gd name="connsiteY0" fmla="*/ 4917057 h 4934310"/>
                  <a:gd name="connsiteX1" fmla="*/ 17253 w 6590581"/>
                  <a:gd name="connsiteY1" fmla="*/ 2760453 h 4934310"/>
                  <a:gd name="connsiteX2" fmla="*/ 0 w 6590581"/>
                  <a:gd name="connsiteY2" fmla="*/ 2311880 h 4934310"/>
                  <a:gd name="connsiteX3" fmla="*/ 4002657 w 6590581"/>
                  <a:gd name="connsiteY3" fmla="*/ 0 h 4934310"/>
                  <a:gd name="connsiteX4" fmla="*/ 6590581 w 6590581"/>
                  <a:gd name="connsiteY4" fmla="*/ 51759 h 4934310"/>
                  <a:gd name="connsiteX5" fmla="*/ 6590581 w 6590581"/>
                  <a:gd name="connsiteY5" fmla="*/ 4882551 h 4934310"/>
                  <a:gd name="connsiteX6" fmla="*/ 4123427 w 6590581"/>
                  <a:gd name="connsiteY6" fmla="*/ 4934310 h 4934310"/>
                  <a:gd name="connsiteX0" fmla="*/ 4019910 w 6682794"/>
                  <a:gd name="connsiteY0" fmla="*/ 5079611 h 5417920"/>
                  <a:gd name="connsiteX1" fmla="*/ 17253 w 6682794"/>
                  <a:gd name="connsiteY1" fmla="*/ 2923007 h 5417920"/>
                  <a:gd name="connsiteX2" fmla="*/ 0 w 6682794"/>
                  <a:gd name="connsiteY2" fmla="*/ 2474434 h 5417920"/>
                  <a:gd name="connsiteX3" fmla="*/ 4002657 w 6682794"/>
                  <a:gd name="connsiteY3" fmla="*/ 162554 h 5417920"/>
                  <a:gd name="connsiteX4" fmla="*/ 6107502 w 6682794"/>
                  <a:gd name="connsiteY4" fmla="*/ 197060 h 5417920"/>
                  <a:gd name="connsiteX5" fmla="*/ 6590581 w 6682794"/>
                  <a:gd name="connsiteY5" fmla="*/ 5045105 h 5417920"/>
                  <a:gd name="connsiteX6" fmla="*/ 4123427 w 6682794"/>
                  <a:gd name="connsiteY6" fmla="*/ 5096864 h 5417920"/>
                  <a:gd name="connsiteX0" fmla="*/ 4019910 w 6682794"/>
                  <a:gd name="connsiteY0" fmla="*/ 4917057 h 5255366"/>
                  <a:gd name="connsiteX1" fmla="*/ 17253 w 6682794"/>
                  <a:gd name="connsiteY1" fmla="*/ 2760453 h 5255366"/>
                  <a:gd name="connsiteX2" fmla="*/ 0 w 6682794"/>
                  <a:gd name="connsiteY2" fmla="*/ 2311880 h 5255366"/>
                  <a:gd name="connsiteX3" fmla="*/ 4002657 w 6682794"/>
                  <a:gd name="connsiteY3" fmla="*/ 0 h 5255366"/>
                  <a:gd name="connsiteX4" fmla="*/ 6107502 w 6682794"/>
                  <a:gd name="connsiteY4" fmla="*/ 34506 h 5255366"/>
                  <a:gd name="connsiteX5" fmla="*/ 6590581 w 6682794"/>
                  <a:gd name="connsiteY5" fmla="*/ 4882551 h 5255366"/>
                  <a:gd name="connsiteX6" fmla="*/ 4123427 w 6682794"/>
                  <a:gd name="connsiteY6" fmla="*/ 4934310 h 5255366"/>
                  <a:gd name="connsiteX0" fmla="*/ 4019910 w 6682794"/>
                  <a:gd name="connsiteY0" fmla="*/ 4917057 h 5255366"/>
                  <a:gd name="connsiteX1" fmla="*/ 17253 w 6682794"/>
                  <a:gd name="connsiteY1" fmla="*/ 2760453 h 5255366"/>
                  <a:gd name="connsiteX2" fmla="*/ 0 w 6682794"/>
                  <a:gd name="connsiteY2" fmla="*/ 2311880 h 5255366"/>
                  <a:gd name="connsiteX3" fmla="*/ 4002657 w 6682794"/>
                  <a:gd name="connsiteY3" fmla="*/ 0 h 5255366"/>
                  <a:gd name="connsiteX4" fmla="*/ 6107502 w 6682794"/>
                  <a:gd name="connsiteY4" fmla="*/ 34506 h 5255366"/>
                  <a:gd name="connsiteX5" fmla="*/ 6590581 w 6682794"/>
                  <a:gd name="connsiteY5" fmla="*/ 4882551 h 5255366"/>
                  <a:gd name="connsiteX6" fmla="*/ 4123427 w 6682794"/>
                  <a:gd name="connsiteY6" fmla="*/ 4934310 h 5255366"/>
                  <a:gd name="connsiteX0" fmla="*/ 4019910 w 6363114"/>
                  <a:gd name="connsiteY0" fmla="*/ 5246903 h 5548186"/>
                  <a:gd name="connsiteX1" fmla="*/ 17253 w 6363114"/>
                  <a:gd name="connsiteY1" fmla="*/ 3090299 h 5548186"/>
                  <a:gd name="connsiteX2" fmla="*/ 0 w 6363114"/>
                  <a:gd name="connsiteY2" fmla="*/ 2641726 h 5548186"/>
                  <a:gd name="connsiteX3" fmla="*/ 4002657 w 6363114"/>
                  <a:gd name="connsiteY3" fmla="*/ 329846 h 5548186"/>
                  <a:gd name="connsiteX4" fmla="*/ 6107502 w 6363114"/>
                  <a:gd name="connsiteY4" fmla="*/ 364352 h 5548186"/>
                  <a:gd name="connsiteX5" fmla="*/ 6107501 w 6363114"/>
                  <a:gd name="connsiteY5" fmla="*/ 5160639 h 5548186"/>
                  <a:gd name="connsiteX6" fmla="*/ 4123427 w 6363114"/>
                  <a:gd name="connsiteY6" fmla="*/ 5264156 h 5548186"/>
                  <a:gd name="connsiteX0" fmla="*/ 4019910 w 6107502"/>
                  <a:gd name="connsiteY0" fmla="*/ 5246903 h 5548186"/>
                  <a:gd name="connsiteX1" fmla="*/ 17253 w 6107502"/>
                  <a:gd name="connsiteY1" fmla="*/ 3090299 h 5548186"/>
                  <a:gd name="connsiteX2" fmla="*/ 0 w 6107502"/>
                  <a:gd name="connsiteY2" fmla="*/ 2641726 h 5548186"/>
                  <a:gd name="connsiteX3" fmla="*/ 4002657 w 6107502"/>
                  <a:gd name="connsiteY3" fmla="*/ 329846 h 5548186"/>
                  <a:gd name="connsiteX4" fmla="*/ 6107502 w 6107502"/>
                  <a:gd name="connsiteY4" fmla="*/ 364352 h 5548186"/>
                  <a:gd name="connsiteX5" fmla="*/ 6107501 w 6107502"/>
                  <a:gd name="connsiteY5" fmla="*/ 5160639 h 5548186"/>
                  <a:gd name="connsiteX6" fmla="*/ 4123427 w 6107502"/>
                  <a:gd name="connsiteY6" fmla="*/ 5264156 h 5548186"/>
                  <a:gd name="connsiteX0" fmla="*/ 4019910 w 6107502"/>
                  <a:gd name="connsiteY0" fmla="*/ 4917057 h 5218340"/>
                  <a:gd name="connsiteX1" fmla="*/ 17253 w 6107502"/>
                  <a:gd name="connsiteY1" fmla="*/ 2760453 h 5218340"/>
                  <a:gd name="connsiteX2" fmla="*/ 0 w 6107502"/>
                  <a:gd name="connsiteY2" fmla="*/ 2311880 h 5218340"/>
                  <a:gd name="connsiteX3" fmla="*/ 4002657 w 6107502"/>
                  <a:gd name="connsiteY3" fmla="*/ 0 h 5218340"/>
                  <a:gd name="connsiteX4" fmla="*/ 6107502 w 6107502"/>
                  <a:gd name="connsiteY4" fmla="*/ 34506 h 5218340"/>
                  <a:gd name="connsiteX5" fmla="*/ 6107501 w 6107502"/>
                  <a:gd name="connsiteY5" fmla="*/ 4830793 h 5218340"/>
                  <a:gd name="connsiteX6" fmla="*/ 4123427 w 6107502"/>
                  <a:gd name="connsiteY6" fmla="*/ 4934310 h 5218340"/>
                  <a:gd name="connsiteX0" fmla="*/ 4019910 w 6107502"/>
                  <a:gd name="connsiteY0" fmla="*/ 4917057 h 4934310"/>
                  <a:gd name="connsiteX1" fmla="*/ 17253 w 6107502"/>
                  <a:gd name="connsiteY1" fmla="*/ 2760453 h 4934310"/>
                  <a:gd name="connsiteX2" fmla="*/ 0 w 6107502"/>
                  <a:gd name="connsiteY2" fmla="*/ 2311880 h 4934310"/>
                  <a:gd name="connsiteX3" fmla="*/ 4002657 w 6107502"/>
                  <a:gd name="connsiteY3" fmla="*/ 0 h 4934310"/>
                  <a:gd name="connsiteX4" fmla="*/ 6107502 w 6107502"/>
                  <a:gd name="connsiteY4" fmla="*/ 34506 h 4934310"/>
                  <a:gd name="connsiteX5" fmla="*/ 6107501 w 6107502"/>
                  <a:gd name="connsiteY5" fmla="*/ 4830793 h 4934310"/>
                  <a:gd name="connsiteX6" fmla="*/ 4123427 w 6107502"/>
                  <a:gd name="connsiteY6" fmla="*/ 4934310 h 4934310"/>
                  <a:gd name="connsiteX0" fmla="*/ 4320913 w 6408505"/>
                  <a:gd name="connsiteY0" fmla="*/ 4917057 h 4934310"/>
                  <a:gd name="connsiteX1" fmla="*/ 283750 w 6408505"/>
                  <a:gd name="connsiteY1" fmla="*/ 2697193 h 4934310"/>
                  <a:gd name="connsiteX2" fmla="*/ 301003 w 6408505"/>
                  <a:gd name="connsiteY2" fmla="*/ 2311880 h 4934310"/>
                  <a:gd name="connsiteX3" fmla="*/ 4303660 w 6408505"/>
                  <a:gd name="connsiteY3" fmla="*/ 0 h 4934310"/>
                  <a:gd name="connsiteX4" fmla="*/ 6408505 w 6408505"/>
                  <a:gd name="connsiteY4" fmla="*/ 34506 h 4934310"/>
                  <a:gd name="connsiteX5" fmla="*/ 6408504 w 6408505"/>
                  <a:gd name="connsiteY5" fmla="*/ 4830793 h 4934310"/>
                  <a:gd name="connsiteX6" fmla="*/ 4424430 w 6408505"/>
                  <a:gd name="connsiteY6" fmla="*/ 4934310 h 4934310"/>
                  <a:gd name="connsiteX0" fmla="*/ 4537507 w 6625099"/>
                  <a:gd name="connsiteY0" fmla="*/ 5082589 h 5099842"/>
                  <a:gd name="connsiteX1" fmla="*/ 500344 w 6625099"/>
                  <a:gd name="connsiteY1" fmla="*/ 2862725 h 5099842"/>
                  <a:gd name="connsiteX2" fmla="*/ 506095 w 6625099"/>
                  <a:gd name="connsiteY2" fmla="*/ 2517668 h 5099842"/>
                  <a:gd name="connsiteX3" fmla="*/ 4520254 w 6625099"/>
                  <a:gd name="connsiteY3" fmla="*/ 165532 h 5099842"/>
                  <a:gd name="connsiteX4" fmla="*/ 6625099 w 6625099"/>
                  <a:gd name="connsiteY4" fmla="*/ 200038 h 5099842"/>
                  <a:gd name="connsiteX5" fmla="*/ 6625098 w 6625099"/>
                  <a:gd name="connsiteY5" fmla="*/ 4996325 h 5099842"/>
                  <a:gd name="connsiteX6" fmla="*/ 4641024 w 6625099"/>
                  <a:gd name="connsiteY6" fmla="*/ 5099842 h 5099842"/>
                  <a:gd name="connsiteX0" fmla="*/ 4037163 w 6124755"/>
                  <a:gd name="connsiteY0" fmla="*/ 5082589 h 5099842"/>
                  <a:gd name="connsiteX1" fmla="*/ 0 w 6124755"/>
                  <a:gd name="connsiteY1" fmla="*/ 2862725 h 5099842"/>
                  <a:gd name="connsiteX2" fmla="*/ 5751 w 6124755"/>
                  <a:gd name="connsiteY2" fmla="*/ 2517668 h 5099842"/>
                  <a:gd name="connsiteX3" fmla="*/ 4019910 w 6124755"/>
                  <a:gd name="connsiteY3" fmla="*/ 165532 h 5099842"/>
                  <a:gd name="connsiteX4" fmla="*/ 6124755 w 6124755"/>
                  <a:gd name="connsiteY4" fmla="*/ 200038 h 5099842"/>
                  <a:gd name="connsiteX5" fmla="*/ 6124754 w 6124755"/>
                  <a:gd name="connsiteY5" fmla="*/ 4996325 h 5099842"/>
                  <a:gd name="connsiteX6" fmla="*/ 4140680 w 6124755"/>
                  <a:gd name="connsiteY6" fmla="*/ 5099842 h 5099842"/>
                  <a:gd name="connsiteX0" fmla="*/ 4037163 w 6124755"/>
                  <a:gd name="connsiteY0" fmla="*/ 5082589 h 5099842"/>
                  <a:gd name="connsiteX1" fmla="*/ 0 w 6124755"/>
                  <a:gd name="connsiteY1" fmla="*/ 2862725 h 5099842"/>
                  <a:gd name="connsiteX2" fmla="*/ 5751 w 6124755"/>
                  <a:gd name="connsiteY2" fmla="*/ 2517668 h 5099842"/>
                  <a:gd name="connsiteX3" fmla="*/ 4019910 w 6124755"/>
                  <a:gd name="connsiteY3" fmla="*/ 165532 h 5099842"/>
                  <a:gd name="connsiteX4" fmla="*/ 6124755 w 6124755"/>
                  <a:gd name="connsiteY4" fmla="*/ 200038 h 5099842"/>
                  <a:gd name="connsiteX5" fmla="*/ 6124754 w 6124755"/>
                  <a:gd name="connsiteY5" fmla="*/ 4996325 h 5099842"/>
                  <a:gd name="connsiteX6" fmla="*/ 4140680 w 6124755"/>
                  <a:gd name="connsiteY6" fmla="*/ 5099842 h 5099842"/>
                  <a:gd name="connsiteX0" fmla="*/ 4037163 w 6124755"/>
                  <a:gd name="connsiteY0" fmla="*/ 5082589 h 5099842"/>
                  <a:gd name="connsiteX1" fmla="*/ 0 w 6124755"/>
                  <a:gd name="connsiteY1" fmla="*/ 2862725 h 5099842"/>
                  <a:gd name="connsiteX2" fmla="*/ 5751 w 6124755"/>
                  <a:gd name="connsiteY2" fmla="*/ 2517668 h 5099842"/>
                  <a:gd name="connsiteX3" fmla="*/ 4019910 w 6124755"/>
                  <a:gd name="connsiteY3" fmla="*/ 165532 h 5099842"/>
                  <a:gd name="connsiteX4" fmla="*/ 6124755 w 6124755"/>
                  <a:gd name="connsiteY4" fmla="*/ 200038 h 5099842"/>
                  <a:gd name="connsiteX5" fmla="*/ 6124754 w 6124755"/>
                  <a:gd name="connsiteY5" fmla="*/ 4996325 h 5099842"/>
                  <a:gd name="connsiteX6" fmla="*/ 4140680 w 6124755"/>
                  <a:gd name="connsiteY6" fmla="*/ 5099842 h 5099842"/>
                  <a:gd name="connsiteX0" fmla="*/ 4037163 w 6124755"/>
                  <a:gd name="connsiteY0" fmla="*/ 4917057 h 4934310"/>
                  <a:gd name="connsiteX1" fmla="*/ 0 w 6124755"/>
                  <a:gd name="connsiteY1" fmla="*/ 2697193 h 4934310"/>
                  <a:gd name="connsiteX2" fmla="*/ 5751 w 6124755"/>
                  <a:gd name="connsiteY2" fmla="*/ 2352136 h 4934310"/>
                  <a:gd name="connsiteX3" fmla="*/ 4019910 w 6124755"/>
                  <a:gd name="connsiteY3" fmla="*/ 0 h 4934310"/>
                  <a:gd name="connsiteX4" fmla="*/ 6124755 w 6124755"/>
                  <a:gd name="connsiteY4" fmla="*/ 34506 h 4934310"/>
                  <a:gd name="connsiteX5" fmla="*/ 6124754 w 6124755"/>
                  <a:gd name="connsiteY5" fmla="*/ 4830793 h 4934310"/>
                  <a:gd name="connsiteX6" fmla="*/ 4140680 w 6124755"/>
                  <a:gd name="connsiteY6" fmla="*/ 4934310 h 4934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24755" h="4934310">
                    <a:moveTo>
                      <a:pt x="4037163" y="4917057"/>
                    </a:moveTo>
                    <a:lnTo>
                      <a:pt x="0" y="2697193"/>
                    </a:lnTo>
                    <a:lnTo>
                      <a:pt x="5751" y="2352136"/>
                    </a:lnTo>
                    <a:lnTo>
                      <a:pt x="4019910" y="0"/>
                    </a:lnTo>
                    <a:lnTo>
                      <a:pt x="6124755" y="34506"/>
                    </a:lnTo>
                    <a:cubicBezTo>
                      <a:pt x="6124755" y="1633268"/>
                      <a:pt x="6124754" y="3232031"/>
                      <a:pt x="6124754" y="4830793"/>
                    </a:cubicBezTo>
                    <a:lnTo>
                      <a:pt x="4140680" y="4934310"/>
                    </a:lnTo>
                  </a:path>
                </a:pathLst>
              </a:custGeom>
              <a:solidFill>
                <a:schemeClr val="bg1">
                  <a:lumMod val="85000"/>
                  <a:alpha val="5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grpSp>
        <p:sp>
          <p:nvSpPr>
            <p:cNvPr id="12" name="TextBox 11"/>
            <p:cNvSpPr txBox="1"/>
            <p:nvPr/>
          </p:nvSpPr>
          <p:spPr>
            <a:xfrm>
              <a:off x="5538445" y="3419644"/>
              <a:ext cx="1974534" cy="505530"/>
            </a:xfrm>
            <a:prstGeom prst="rect">
              <a:avLst/>
            </a:prstGeom>
            <a:noFill/>
          </p:spPr>
          <p:txBody>
            <a:bodyPr wrap="square" rtlCol="0">
              <a:spAutoFit/>
            </a:bodyPr>
            <a:lstStyle/>
            <a:p>
              <a:pPr algn="ctr"/>
              <a:r>
                <a:rPr lang="en-GB" sz="2800" b="1" dirty="0" smtClean="0">
                  <a:solidFill>
                    <a:schemeClr val="tx1">
                      <a:lumMod val="75000"/>
                      <a:lumOff val="25000"/>
                    </a:schemeClr>
                  </a:solidFill>
                  <a:latin typeface="Arial" pitchFamily="34" charset="0"/>
                  <a:cs typeface="Arial" pitchFamily="34" charset="0"/>
                </a:rPr>
                <a:t>Parametric</a:t>
              </a:r>
              <a:endParaRPr lang="en-IN" sz="2800" b="1" dirty="0">
                <a:solidFill>
                  <a:schemeClr val="tx1">
                    <a:lumMod val="75000"/>
                    <a:lumOff val="25000"/>
                  </a:schemeClr>
                </a:solidFill>
                <a:latin typeface="Arial" pitchFamily="34" charset="0"/>
                <a:cs typeface="Arial" pitchFamily="34" charset="0"/>
              </a:endParaRPr>
            </a:p>
          </p:txBody>
        </p:sp>
        <p:grpSp>
          <p:nvGrpSpPr>
            <p:cNvPr id="13" name="Group 12"/>
            <p:cNvGrpSpPr/>
            <p:nvPr/>
          </p:nvGrpSpPr>
          <p:grpSpPr>
            <a:xfrm>
              <a:off x="1985552" y="1078310"/>
              <a:ext cx="2684307" cy="5217234"/>
              <a:chOff x="8254652" y="908720"/>
              <a:chExt cx="2821845" cy="5484556"/>
            </a:xfrm>
          </p:grpSpPr>
          <p:sp>
            <p:nvSpPr>
              <p:cNvPr id="16" name="Rounded Rectangle 15"/>
              <p:cNvSpPr/>
              <p:nvPr/>
            </p:nvSpPr>
            <p:spPr>
              <a:xfrm>
                <a:off x="8254652" y="908720"/>
                <a:ext cx="2791697" cy="1347473"/>
              </a:xfrm>
              <a:prstGeom prst="roundRect">
                <a:avLst/>
              </a:prstGeom>
              <a:solidFill>
                <a:schemeClr val="accent1"/>
              </a:solidFill>
              <a:ln>
                <a:noFill/>
              </a:ln>
              <a:effectLst>
                <a:innerShdw dist="88900" dir="10800000">
                  <a:prstClr val="black">
                    <a:alpha val="1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 name="Rounded Rectangle 16"/>
              <p:cNvSpPr/>
              <p:nvPr/>
            </p:nvSpPr>
            <p:spPr>
              <a:xfrm>
                <a:off x="8254652" y="2287747"/>
                <a:ext cx="2821842" cy="1347473"/>
              </a:xfrm>
              <a:prstGeom prst="roundRect">
                <a:avLst/>
              </a:prstGeom>
              <a:solidFill>
                <a:schemeClr val="accent2"/>
              </a:solidFill>
              <a:ln>
                <a:noFill/>
              </a:ln>
              <a:effectLst>
                <a:innerShdw dist="88900" dir="10800000">
                  <a:prstClr val="black">
                    <a:alpha val="1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8" name="Rounded Rectangle 17"/>
              <p:cNvSpPr/>
              <p:nvPr/>
            </p:nvSpPr>
            <p:spPr>
              <a:xfrm>
                <a:off x="8254652" y="3666774"/>
                <a:ext cx="2821845" cy="1347473"/>
              </a:xfrm>
              <a:prstGeom prst="roundRect">
                <a:avLst/>
              </a:prstGeom>
              <a:solidFill>
                <a:schemeClr val="accent3"/>
              </a:solidFill>
              <a:ln>
                <a:noFill/>
              </a:ln>
              <a:effectLst>
                <a:innerShdw dist="88900" dir="10800000">
                  <a:prstClr val="black">
                    <a:alpha val="1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9" name="Rounded Rectangle 18"/>
              <p:cNvSpPr/>
              <p:nvPr/>
            </p:nvSpPr>
            <p:spPr>
              <a:xfrm>
                <a:off x="8254652" y="5045803"/>
                <a:ext cx="2821845" cy="1347473"/>
              </a:xfrm>
              <a:prstGeom prst="roundRect">
                <a:avLst/>
              </a:prstGeom>
              <a:solidFill>
                <a:schemeClr val="accent4"/>
              </a:solidFill>
              <a:ln>
                <a:noFill/>
              </a:ln>
              <a:effectLst>
                <a:innerShdw dist="88900" dir="10800000">
                  <a:prstClr val="black">
                    <a:alpha val="1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0" name="TextBox 19"/>
              <p:cNvSpPr txBox="1"/>
              <p:nvPr/>
            </p:nvSpPr>
            <p:spPr>
              <a:xfrm>
                <a:off x="8371253" y="980728"/>
                <a:ext cx="755335" cy="769441"/>
              </a:xfrm>
              <a:prstGeom prst="rect">
                <a:avLst/>
              </a:prstGeom>
              <a:noFill/>
            </p:spPr>
            <p:txBody>
              <a:bodyPr wrap="none" rtlCol="0">
                <a:spAutoFit/>
              </a:bodyPr>
              <a:lstStyle/>
              <a:p>
                <a:r>
                  <a:rPr lang="en-GB" sz="4400" b="1" dirty="0">
                    <a:solidFill>
                      <a:schemeClr val="bg1"/>
                    </a:solidFill>
                  </a:rPr>
                  <a:t>01</a:t>
                </a:r>
                <a:endParaRPr lang="en-IN" sz="4400" b="1" dirty="0">
                  <a:solidFill>
                    <a:schemeClr val="bg1"/>
                  </a:solidFill>
                </a:endParaRPr>
              </a:p>
            </p:txBody>
          </p:sp>
          <p:sp>
            <p:nvSpPr>
              <p:cNvPr id="21" name="TextBox 20"/>
              <p:cNvSpPr txBox="1"/>
              <p:nvPr/>
            </p:nvSpPr>
            <p:spPr>
              <a:xfrm>
                <a:off x="8371253" y="2345904"/>
                <a:ext cx="755335" cy="769441"/>
              </a:xfrm>
              <a:prstGeom prst="rect">
                <a:avLst/>
              </a:prstGeom>
              <a:noFill/>
            </p:spPr>
            <p:txBody>
              <a:bodyPr wrap="none" rtlCol="0">
                <a:spAutoFit/>
              </a:bodyPr>
              <a:lstStyle/>
              <a:p>
                <a:r>
                  <a:rPr lang="en-GB" sz="4400" b="1" dirty="0">
                    <a:solidFill>
                      <a:schemeClr val="bg1"/>
                    </a:solidFill>
                  </a:rPr>
                  <a:t>02</a:t>
                </a:r>
                <a:endParaRPr lang="en-IN" sz="4400" b="1" dirty="0">
                  <a:solidFill>
                    <a:schemeClr val="bg1"/>
                  </a:solidFill>
                </a:endParaRPr>
              </a:p>
            </p:txBody>
          </p:sp>
          <p:sp>
            <p:nvSpPr>
              <p:cNvPr id="22" name="TextBox 21"/>
              <p:cNvSpPr txBox="1"/>
              <p:nvPr/>
            </p:nvSpPr>
            <p:spPr>
              <a:xfrm>
                <a:off x="8371253" y="3743383"/>
                <a:ext cx="755335" cy="769441"/>
              </a:xfrm>
              <a:prstGeom prst="rect">
                <a:avLst/>
              </a:prstGeom>
              <a:noFill/>
            </p:spPr>
            <p:txBody>
              <a:bodyPr wrap="none" rtlCol="0">
                <a:spAutoFit/>
              </a:bodyPr>
              <a:lstStyle/>
              <a:p>
                <a:r>
                  <a:rPr lang="en-GB" sz="4400" b="1" dirty="0">
                    <a:solidFill>
                      <a:schemeClr val="bg1"/>
                    </a:solidFill>
                  </a:rPr>
                  <a:t>03</a:t>
                </a:r>
                <a:endParaRPr lang="en-IN" sz="4400" b="1" dirty="0">
                  <a:solidFill>
                    <a:schemeClr val="bg1"/>
                  </a:solidFill>
                </a:endParaRPr>
              </a:p>
            </p:txBody>
          </p:sp>
          <p:sp>
            <p:nvSpPr>
              <p:cNvPr id="23" name="TextBox 22"/>
              <p:cNvSpPr txBox="1"/>
              <p:nvPr/>
            </p:nvSpPr>
            <p:spPr>
              <a:xfrm>
                <a:off x="8371253" y="5089104"/>
                <a:ext cx="755335" cy="769441"/>
              </a:xfrm>
              <a:prstGeom prst="rect">
                <a:avLst/>
              </a:prstGeom>
              <a:noFill/>
            </p:spPr>
            <p:txBody>
              <a:bodyPr wrap="none" rtlCol="0">
                <a:spAutoFit/>
              </a:bodyPr>
              <a:lstStyle/>
              <a:p>
                <a:r>
                  <a:rPr lang="en-GB" sz="4400" b="1" dirty="0">
                    <a:solidFill>
                      <a:schemeClr val="bg1"/>
                    </a:solidFill>
                  </a:rPr>
                  <a:t>04</a:t>
                </a:r>
                <a:endParaRPr lang="en-IN" sz="4400" b="1" dirty="0">
                  <a:solidFill>
                    <a:schemeClr val="bg1"/>
                  </a:solidFill>
                </a:endParaRPr>
              </a:p>
            </p:txBody>
          </p:sp>
          <p:grpSp>
            <p:nvGrpSpPr>
              <p:cNvPr id="24" name="Group 23"/>
              <p:cNvGrpSpPr/>
              <p:nvPr/>
            </p:nvGrpSpPr>
            <p:grpSpPr>
              <a:xfrm>
                <a:off x="10239415" y="5340901"/>
                <a:ext cx="339900" cy="337412"/>
                <a:chOff x="609600" y="3219450"/>
                <a:chExt cx="5207000" cy="5168900"/>
              </a:xfrm>
              <a:solidFill>
                <a:schemeClr val="bg1"/>
              </a:solidFill>
            </p:grpSpPr>
            <p:sp>
              <p:nvSpPr>
                <p:cNvPr id="32" name="Freeform 11"/>
                <p:cNvSpPr>
                  <a:spLocks/>
                </p:cNvSpPr>
                <p:nvPr/>
              </p:nvSpPr>
              <p:spPr bwMode="auto">
                <a:xfrm>
                  <a:off x="609600" y="8185150"/>
                  <a:ext cx="204788" cy="203200"/>
                </a:xfrm>
                <a:custGeom>
                  <a:avLst/>
                  <a:gdLst>
                    <a:gd name="T0" fmla="*/ 129 w 259"/>
                    <a:gd name="T1" fmla="*/ 0 h 256"/>
                    <a:gd name="T2" fmla="*/ 163 w 259"/>
                    <a:gd name="T3" fmla="*/ 4 h 256"/>
                    <a:gd name="T4" fmla="*/ 193 w 259"/>
                    <a:gd name="T5" fmla="*/ 18 h 256"/>
                    <a:gd name="T6" fmla="*/ 221 w 259"/>
                    <a:gd name="T7" fmla="*/ 38 h 256"/>
                    <a:gd name="T8" fmla="*/ 241 w 259"/>
                    <a:gd name="T9" fmla="*/ 63 h 256"/>
                    <a:gd name="T10" fmla="*/ 253 w 259"/>
                    <a:gd name="T11" fmla="*/ 93 h 256"/>
                    <a:gd name="T12" fmla="*/ 259 w 259"/>
                    <a:gd name="T13" fmla="*/ 129 h 256"/>
                    <a:gd name="T14" fmla="*/ 253 w 259"/>
                    <a:gd name="T15" fmla="*/ 163 h 256"/>
                    <a:gd name="T16" fmla="*/ 241 w 259"/>
                    <a:gd name="T17" fmla="*/ 193 h 256"/>
                    <a:gd name="T18" fmla="*/ 221 w 259"/>
                    <a:gd name="T19" fmla="*/ 218 h 256"/>
                    <a:gd name="T20" fmla="*/ 193 w 259"/>
                    <a:gd name="T21" fmla="*/ 240 h 256"/>
                    <a:gd name="T22" fmla="*/ 163 w 259"/>
                    <a:gd name="T23" fmla="*/ 252 h 256"/>
                    <a:gd name="T24" fmla="*/ 129 w 259"/>
                    <a:gd name="T25" fmla="*/ 256 h 256"/>
                    <a:gd name="T26" fmla="*/ 96 w 259"/>
                    <a:gd name="T27" fmla="*/ 252 h 256"/>
                    <a:gd name="T28" fmla="*/ 64 w 259"/>
                    <a:gd name="T29" fmla="*/ 240 h 256"/>
                    <a:gd name="T30" fmla="*/ 38 w 259"/>
                    <a:gd name="T31" fmla="*/ 218 h 256"/>
                    <a:gd name="T32" fmla="*/ 18 w 259"/>
                    <a:gd name="T33" fmla="*/ 193 h 256"/>
                    <a:gd name="T34" fmla="*/ 4 w 259"/>
                    <a:gd name="T35" fmla="*/ 163 h 256"/>
                    <a:gd name="T36" fmla="*/ 0 w 259"/>
                    <a:gd name="T37" fmla="*/ 129 h 256"/>
                    <a:gd name="T38" fmla="*/ 4 w 259"/>
                    <a:gd name="T39" fmla="*/ 93 h 256"/>
                    <a:gd name="T40" fmla="*/ 18 w 259"/>
                    <a:gd name="T41" fmla="*/ 63 h 256"/>
                    <a:gd name="T42" fmla="*/ 38 w 259"/>
                    <a:gd name="T43" fmla="*/ 38 h 256"/>
                    <a:gd name="T44" fmla="*/ 64 w 259"/>
                    <a:gd name="T45" fmla="*/ 18 h 256"/>
                    <a:gd name="T46" fmla="*/ 96 w 259"/>
                    <a:gd name="T47" fmla="*/ 4 h 256"/>
                    <a:gd name="T48" fmla="*/ 129 w 259"/>
                    <a:gd name="T49"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9" h="256">
                      <a:moveTo>
                        <a:pt x="129" y="0"/>
                      </a:moveTo>
                      <a:lnTo>
                        <a:pt x="163" y="4"/>
                      </a:lnTo>
                      <a:lnTo>
                        <a:pt x="193" y="18"/>
                      </a:lnTo>
                      <a:lnTo>
                        <a:pt x="221" y="38"/>
                      </a:lnTo>
                      <a:lnTo>
                        <a:pt x="241" y="63"/>
                      </a:lnTo>
                      <a:lnTo>
                        <a:pt x="253" y="93"/>
                      </a:lnTo>
                      <a:lnTo>
                        <a:pt x="259" y="129"/>
                      </a:lnTo>
                      <a:lnTo>
                        <a:pt x="253" y="163"/>
                      </a:lnTo>
                      <a:lnTo>
                        <a:pt x="241" y="193"/>
                      </a:lnTo>
                      <a:lnTo>
                        <a:pt x="221" y="218"/>
                      </a:lnTo>
                      <a:lnTo>
                        <a:pt x="193" y="240"/>
                      </a:lnTo>
                      <a:lnTo>
                        <a:pt x="163" y="252"/>
                      </a:lnTo>
                      <a:lnTo>
                        <a:pt x="129" y="256"/>
                      </a:lnTo>
                      <a:lnTo>
                        <a:pt x="96" y="252"/>
                      </a:lnTo>
                      <a:lnTo>
                        <a:pt x="64" y="240"/>
                      </a:lnTo>
                      <a:lnTo>
                        <a:pt x="38" y="218"/>
                      </a:lnTo>
                      <a:lnTo>
                        <a:pt x="18" y="193"/>
                      </a:lnTo>
                      <a:lnTo>
                        <a:pt x="4" y="163"/>
                      </a:lnTo>
                      <a:lnTo>
                        <a:pt x="0" y="129"/>
                      </a:lnTo>
                      <a:lnTo>
                        <a:pt x="4" y="93"/>
                      </a:lnTo>
                      <a:lnTo>
                        <a:pt x="18" y="63"/>
                      </a:lnTo>
                      <a:lnTo>
                        <a:pt x="38" y="38"/>
                      </a:lnTo>
                      <a:lnTo>
                        <a:pt x="64" y="18"/>
                      </a:lnTo>
                      <a:lnTo>
                        <a:pt x="96" y="4"/>
                      </a:lnTo>
                      <a:lnTo>
                        <a:pt x="1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3" name="Freeform 12"/>
                <p:cNvSpPr>
                  <a:spLocks/>
                </p:cNvSpPr>
                <p:nvPr/>
              </p:nvSpPr>
              <p:spPr bwMode="auto">
                <a:xfrm>
                  <a:off x="3222625" y="5592763"/>
                  <a:ext cx="204788" cy="204788"/>
                </a:xfrm>
                <a:custGeom>
                  <a:avLst/>
                  <a:gdLst>
                    <a:gd name="T0" fmla="*/ 127 w 257"/>
                    <a:gd name="T1" fmla="*/ 0 h 256"/>
                    <a:gd name="T2" fmla="*/ 161 w 257"/>
                    <a:gd name="T3" fmla="*/ 4 h 256"/>
                    <a:gd name="T4" fmla="*/ 193 w 257"/>
                    <a:gd name="T5" fmla="*/ 18 h 256"/>
                    <a:gd name="T6" fmla="*/ 219 w 257"/>
                    <a:gd name="T7" fmla="*/ 37 h 256"/>
                    <a:gd name="T8" fmla="*/ 239 w 257"/>
                    <a:gd name="T9" fmla="*/ 63 h 256"/>
                    <a:gd name="T10" fmla="*/ 253 w 257"/>
                    <a:gd name="T11" fmla="*/ 95 h 256"/>
                    <a:gd name="T12" fmla="*/ 257 w 257"/>
                    <a:gd name="T13" fmla="*/ 129 h 256"/>
                    <a:gd name="T14" fmla="*/ 253 w 257"/>
                    <a:gd name="T15" fmla="*/ 163 h 256"/>
                    <a:gd name="T16" fmla="*/ 239 w 257"/>
                    <a:gd name="T17" fmla="*/ 193 h 256"/>
                    <a:gd name="T18" fmla="*/ 219 w 257"/>
                    <a:gd name="T19" fmla="*/ 218 h 256"/>
                    <a:gd name="T20" fmla="*/ 193 w 257"/>
                    <a:gd name="T21" fmla="*/ 240 h 256"/>
                    <a:gd name="T22" fmla="*/ 161 w 257"/>
                    <a:gd name="T23" fmla="*/ 252 h 256"/>
                    <a:gd name="T24" fmla="*/ 127 w 257"/>
                    <a:gd name="T25" fmla="*/ 256 h 256"/>
                    <a:gd name="T26" fmla="*/ 93 w 257"/>
                    <a:gd name="T27" fmla="*/ 252 h 256"/>
                    <a:gd name="T28" fmla="*/ 64 w 257"/>
                    <a:gd name="T29" fmla="*/ 240 h 256"/>
                    <a:gd name="T30" fmla="*/ 38 w 257"/>
                    <a:gd name="T31" fmla="*/ 218 h 256"/>
                    <a:gd name="T32" fmla="*/ 16 w 257"/>
                    <a:gd name="T33" fmla="*/ 193 h 256"/>
                    <a:gd name="T34" fmla="*/ 4 w 257"/>
                    <a:gd name="T35" fmla="*/ 163 h 256"/>
                    <a:gd name="T36" fmla="*/ 0 w 257"/>
                    <a:gd name="T37" fmla="*/ 129 h 256"/>
                    <a:gd name="T38" fmla="*/ 4 w 257"/>
                    <a:gd name="T39" fmla="*/ 95 h 256"/>
                    <a:gd name="T40" fmla="*/ 16 w 257"/>
                    <a:gd name="T41" fmla="*/ 63 h 256"/>
                    <a:gd name="T42" fmla="*/ 38 w 257"/>
                    <a:gd name="T43" fmla="*/ 37 h 256"/>
                    <a:gd name="T44" fmla="*/ 64 w 257"/>
                    <a:gd name="T45" fmla="*/ 18 h 256"/>
                    <a:gd name="T46" fmla="*/ 93 w 257"/>
                    <a:gd name="T47" fmla="*/ 4 h 256"/>
                    <a:gd name="T48" fmla="*/ 127 w 257"/>
                    <a:gd name="T49"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7" h="256">
                      <a:moveTo>
                        <a:pt x="127" y="0"/>
                      </a:moveTo>
                      <a:lnTo>
                        <a:pt x="161" y="4"/>
                      </a:lnTo>
                      <a:lnTo>
                        <a:pt x="193" y="18"/>
                      </a:lnTo>
                      <a:lnTo>
                        <a:pt x="219" y="37"/>
                      </a:lnTo>
                      <a:lnTo>
                        <a:pt x="239" y="63"/>
                      </a:lnTo>
                      <a:lnTo>
                        <a:pt x="253" y="95"/>
                      </a:lnTo>
                      <a:lnTo>
                        <a:pt x="257" y="129"/>
                      </a:lnTo>
                      <a:lnTo>
                        <a:pt x="253" y="163"/>
                      </a:lnTo>
                      <a:lnTo>
                        <a:pt x="239" y="193"/>
                      </a:lnTo>
                      <a:lnTo>
                        <a:pt x="219" y="218"/>
                      </a:lnTo>
                      <a:lnTo>
                        <a:pt x="193" y="240"/>
                      </a:lnTo>
                      <a:lnTo>
                        <a:pt x="161" y="252"/>
                      </a:lnTo>
                      <a:lnTo>
                        <a:pt x="127" y="256"/>
                      </a:lnTo>
                      <a:lnTo>
                        <a:pt x="93" y="252"/>
                      </a:lnTo>
                      <a:lnTo>
                        <a:pt x="64" y="240"/>
                      </a:lnTo>
                      <a:lnTo>
                        <a:pt x="38" y="218"/>
                      </a:lnTo>
                      <a:lnTo>
                        <a:pt x="16" y="193"/>
                      </a:lnTo>
                      <a:lnTo>
                        <a:pt x="4" y="163"/>
                      </a:lnTo>
                      <a:lnTo>
                        <a:pt x="0" y="129"/>
                      </a:lnTo>
                      <a:lnTo>
                        <a:pt x="4" y="95"/>
                      </a:lnTo>
                      <a:lnTo>
                        <a:pt x="16" y="63"/>
                      </a:lnTo>
                      <a:lnTo>
                        <a:pt x="38" y="37"/>
                      </a:lnTo>
                      <a:lnTo>
                        <a:pt x="64" y="18"/>
                      </a:lnTo>
                      <a:lnTo>
                        <a:pt x="93" y="4"/>
                      </a:lnTo>
                      <a:lnTo>
                        <a:pt x="12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4" name="Freeform 13"/>
                <p:cNvSpPr>
                  <a:spLocks noEditPoints="1"/>
                </p:cNvSpPr>
                <p:nvPr/>
              </p:nvSpPr>
              <p:spPr bwMode="auto">
                <a:xfrm>
                  <a:off x="3919538" y="4276725"/>
                  <a:ext cx="868363" cy="866775"/>
                </a:xfrm>
                <a:custGeom>
                  <a:avLst/>
                  <a:gdLst>
                    <a:gd name="T0" fmla="*/ 502 w 1095"/>
                    <a:gd name="T1" fmla="*/ 261 h 1093"/>
                    <a:gd name="T2" fmla="*/ 416 w 1095"/>
                    <a:gd name="T3" fmla="*/ 289 h 1093"/>
                    <a:gd name="T4" fmla="*/ 343 w 1095"/>
                    <a:gd name="T5" fmla="*/ 342 h 1093"/>
                    <a:gd name="T6" fmla="*/ 285 w 1095"/>
                    <a:gd name="T7" fmla="*/ 426 h 1093"/>
                    <a:gd name="T8" fmla="*/ 259 w 1095"/>
                    <a:gd name="T9" fmla="*/ 521 h 1093"/>
                    <a:gd name="T10" fmla="*/ 267 w 1095"/>
                    <a:gd name="T11" fmla="*/ 620 h 1093"/>
                    <a:gd name="T12" fmla="*/ 309 w 1095"/>
                    <a:gd name="T13" fmla="*/ 712 h 1093"/>
                    <a:gd name="T14" fmla="*/ 382 w 1095"/>
                    <a:gd name="T15" fmla="*/ 785 h 1093"/>
                    <a:gd name="T16" fmla="*/ 474 w 1095"/>
                    <a:gd name="T17" fmla="*/ 827 h 1093"/>
                    <a:gd name="T18" fmla="*/ 573 w 1095"/>
                    <a:gd name="T19" fmla="*/ 835 h 1093"/>
                    <a:gd name="T20" fmla="*/ 669 w 1095"/>
                    <a:gd name="T21" fmla="*/ 809 h 1093"/>
                    <a:gd name="T22" fmla="*/ 753 w 1095"/>
                    <a:gd name="T23" fmla="*/ 752 h 1093"/>
                    <a:gd name="T24" fmla="*/ 812 w 1095"/>
                    <a:gd name="T25" fmla="*/ 668 h 1093"/>
                    <a:gd name="T26" fmla="*/ 838 w 1095"/>
                    <a:gd name="T27" fmla="*/ 571 h 1093"/>
                    <a:gd name="T28" fmla="*/ 828 w 1095"/>
                    <a:gd name="T29" fmla="*/ 473 h 1093"/>
                    <a:gd name="T30" fmla="*/ 786 w 1095"/>
                    <a:gd name="T31" fmla="*/ 382 h 1093"/>
                    <a:gd name="T32" fmla="*/ 719 w 1095"/>
                    <a:gd name="T33" fmla="*/ 312 h 1093"/>
                    <a:gd name="T34" fmla="*/ 637 w 1095"/>
                    <a:gd name="T35" fmla="*/ 271 h 1093"/>
                    <a:gd name="T36" fmla="*/ 548 w 1095"/>
                    <a:gd name="T37" fmla="*/ 257 h 1093"/>
                    <a:gd name="T38" fmla="*/ 621 w 1095"/>
                    <a:gd name="T39" fmla="*/ 4 h 1093"/>
                    <a:gd name="T40" fmla="*/ 758 w 1095"/>
                    <a:gd name="T41" fmla="*/ 40 h 1093"/>
                    <a:gd name="T42" fmla="*/ 880 w 1095"/>
                    <a:gd name="T43" fmla="*/ 112 h 1093"/>
                    <a:gd name="T44" fmla="*/ 983 w 1095"/>
                    <a:gd name="T45" fmla="*/ 215 h 1093"/>
                    <a:gd name="T46" fmla="*/ 1055 w 1095"/>
                    <a:gd name="T47" fmla="*/ 340 h 1093"/>
                    <a:gd name="T48" fmla="*/ 1091 w 1095"/>
                    <a:gd name="T49" fmla="*/ 477 h 1093"/>
                    <a:gd name="T50" fmla="*/ 1091 w 1095"/>
                    <a:gd name="T51" fmla="*/ 616 h 1093"/>
                    <a:gd name="T52" fmla="*/ 1055 w 1095"/>
                    <a:gd name="T53" fmla="*/ 752 h 1093"/>
                    <a:gd name="T54" fmla="*/ 983 w 1095"/>
                    <a:gd name="T55" fmla="*/ 877 h 1093"/>
                    <a:gd name="T56" fmla="*/ 880 w 1095"/>
                    <a:gd name="T57" fmla="*/ 982 h 1093"/>
                    <a:gd name="T58" fmla="*/ 754 w 1095"/>
                    <a:gd name="T59" fmla="*/ 1054 h 1093"/>
                    <a:gd name="T60" fmla="*/ 617 w 1095"/>
                    <a:gd name="T61" fmla="*/ 1089 h 1093"/>
                    <a:gd name="T62" fmla="*/ 478 w 1095"/>
                    <a:gd name="T63" fmla="*/ 1089 h 1093"/>
                    <a:gd name="T64" fmla="*/ 343 w 1095"/>
                    <a:gd name="T65" fmla="*/ 1054 h 1093"/>
                    <a:gd name="T66" fmla="*/ 217 w 1095"/>
                    <a:gd name="T67" fmla="*/ 982 h 1093"/>
                    <a:gd name="T68" fmla="*/ 112 w 1095"/>
                    <a:gd name="T69" fmla="*/ 877 h 1093"/>
                    <a:gd name="T70" fmla="*/ 40 w 1095"/>
                    <a:gd name="T71" fmla="*/ 752 h 1093"/>
                    <a:gd name="T72" fmla="*/ 4 w 1095"/>
                    <a:gd name="T73" fmla="*/ 616 h 1093"/>
                    <a:gd name="T74" fmla="*/ 4 w 1095"/>
                    <a:gd name="T75" fmla="*/ 477 h 1093"/>
                    <a:gd name="T76" fmla="*/ 40 w 1095"/>
                    <a:gd name="T77" fmla="*/ 340 h 1093"/>
                    <a:gd name="T78" fmla="*/ 112 w 1095"/>
                    <a:gd name="T79" fmla="*/ 215 h 1093"/>
                    <a:gd name="T80" fmla="*/ 215 w 1095"/>
                    <a:gd name="T81" fmla="*/ 112 h 1093"/>
                    <a:gd name="T82" fmla="*/ 339 w 1095"/>
                    <a:gd name="T83" fmla="*/ 40 h 1093"/>
                    <a:gd name="T84" fmla="*/ 476 w 1095"/>
                    <a:gd name="T85" fmla="*/ 4 h 10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95" h="1093">
                      <a:moveTo>
                        <a:pt x="548" y="257"/>
                      </a:moveTo>
                      <a:lnTo>
                        <a:pt x="502" y="261"/>
                      </a:lnTo>
                      <a:lnTo>
                        <a:pt x="458" y="271"/>
                      </a:lnTo>
                      <a:lnTo>
                        <a:pt x="416" y="289"/>
                      </a:lnTo>
                      <a:lnTo>
                        <a:pt x="378" y="312"/>
                      </a:lnTo>
                      <a:lnTo>
                        <a:pt x="343" y="342"/>
                      </a:lnTo>
                      <a:lnTo>
                        <a:pt x="309" y="382"/>
                      </a:lnTo>
                      <a:lnTo>
                        <a:pt x="285" y="426"/>
                      </a:lnTo>
                      <a:lnTo>
                        <a:pt x="267" y="473"/>
                      </a:lnTo>
                      <a:lnTo>
                        <a:pt x="259" y="521"/>
                      </a:lnTo>
                      <a:lnTo>
                        <a:pt x="259" y="571"/>
                      </a:lnTo>
                      <a:lnTo>
                        <a:pt x="267" y="620"/>
                      </a:lnTo>
                      <a:lnTo>
                        <a:pt x="285" y="668"/>
                      </a:lnTo>
                      <a:lnTo>
                        <a:pt x="309" y="712"/>
                      </a:lnTo>
                      <a:lnTo>
                        <a:pt x="343" y="752"/>
                      </a:lnTo>
                      <a:lnTo>
                        <a:pt x="382" y="785"/>
                      </a:lnTo>
                      <a:lnTo>
                        <a:pt x="428" y="809"/>
                      </a:lnTo>
                      <a:lnTo>
                        <a:pt x="474" y="827"/>
                      </a:lnTo>
                      <a:lnTo>
                        <a:pt x="524" y="835"/>
                      </a:lnTo>
                      <a:lnTo>
                        <a:pt x="573" y="835"/>
                      </a:lnTo>
                      <a:lnTo>
                        <a:pt x="621" y="827"/>
                      </a:lnTo>
                      <a:lnTo>
                        <a:pt x="669" y="809"/>
                      </a:lnTo>
                      <a:lnTo>
                        <a:pt x="713" y="785"/>
                      </a:lnTo>
                      <a:lnTo>
                        <a:pt x="753" y="752"/>
                      </a:lnTo>
                      <a:lnTo>
                        <a:pt x="786" y="712"/>
                      </a:lnTo>
                      <a:lnTo>
                        <a:pt x="812" y="668"/>
                      </a:lnTo>
                      <a:lnTo>
                        <a:pt x="828" y="620"/>
                      </a:lnTo>
                      <a:lnTo>
                        <a:pt x="838" y="571"/>
                      </a:lnTo>
                      <a:lnTo>
                        <a:pt x="838" y="521"/>
                      </a:lnTo>
                      <a:lnTo>
                        <a:pt x="828" y="473"/>
                      </a:lnTo>
                      <a:lnTo>
                        <a:pt x="812" y="426"/>
                      </a:lnTo>
                      <a:lnTo>
                        <a:pt x="786" y="382"/>
                      </a:lnTo>
                      <a:lnTo>
                        <a:pt x="753" y="342"/>
                      </a:lnTo>
                      <a:lnTo>
                        <a:pt x="719" y="312"/>
                      </a:lnTo>
                      <a:lnTo>
                        <a:pt x="679" y="289"/>
                      </a:lnTo>
                      <a:lnTo>
                        <a:pt x="637" y="271"/>
                      </a:lnTo>
                      <a:lnTo>
                        <a:pt x="593" y="261"/>
                      </a:lnTo>
                      <a:lnTo>
                        <a:pt x="548" y="257"/>
                      </a:lnTo>
                      <a:close/>
                      <a:moveTo>
                        <a:pt x="548" y="0"/>
                      </a:moveTo>
                      <a:lnTo>
                        <a:pt x="621" y="4"/>
                      </a:lnTo>
                      <a:lnTo>
                        <a:pt x="691" y="18"/>
                      </a:lnTo>
                      <a:lnTo>
                        <a:pt x="758" y="40"/>
                      </a:lnTo>
                      <a:lnTo>
                        <a:pt x="822" y="72"/>
                      </a:lnTo>
                      <a:lnTo>
                        <a:pt x="880" y="112"/>
                      </a:lnTo>
                      <a:lnTo>
                        <a:pt x="936" y="159"/>
                      </a:lnTo>
                      <a:lnTo>
                        <a:pt x="983" y="215"/>
                      </a:lnTo>
                      <a:lnTo>
                        <a:pt x="1025" y="277"/>
                      </a:lnTo>
                      <a:lnTo>
                        <a:pt x="1055" y="340"/>
                      </a:lnTo>
                      <a:lnTo>
                        <a:pt x="1077" y="408"/>
                      </a:lnTo>
                      <a:lnTo>
                        <a:pt x="1091" y="477"/>
                      </a:lnTo>
                      <a:lnTo>
                        <a:pt x="1095" y="547"/>
                      </a:lnTo>
                      <a:lnTo>
                        <a:pt x="1091" y="616"/>
                      </a:lnTo>
                      <a:lnTo>
                        <a:pt x="1077" y="686"/>
                      </a:lnTo>
                      <a:lnTo>
                        <a:pt x="1055" y="752"/>
                      </a:lnTo>
                      <a:lnTo>
                        <a:pt x="1025" y="817"/>
                      </a:lnTo>
                      <a:lnTo>
                        <a:pt x="983" y="877"/>
                      </a:lnTo>
                      <a:lnTo>
                        <a:pt x="936" y="932"/>
                      </a:lnTo>
                      <a:lnTo>
                        <a:pt x="880" y="982"/>
                      </a:lnTo>
                      <a:lnTo>
                        <a:pt x="818" y="1022"/>
                      </a:lnTo>
                      <a:lnTo>
                        <a:pt x="754" y="1054"/>
                      </a:lnTo>
                      <a:lnTo>
                        <a:pt x="687" y="1075"/>
                      </a:lnTo>
                      <a:lnTo>
                        <a:pt x="617" y="1089"/>
                      </a:lnTo>
                      <a:lnTo>
                        <a:pt x="548" y="1093"/>
                      </a:lnTo>
                      <a:lnTo>
                        <a:pt x="478" y="1089"/>
                      </a:lnTo>
                      <a:lnTo>
                        <a:pt x="408" y="1075"/>
                      </a:lnTo>
                      <a:lnTo>
                        <a:pt x="343" y="1054"/>
                      </a:lnTo>
                      <a:lnTo>
                        <a:pt x="277" y="1022"/>
                      </a:lnTo>
                      <a:lnTo>
                        <a:pt x="217" y="982"/>
                      </a:lnTo>
                      <a:lnTo>
                        <a:pt x="162" y="932"/>
                      </a:lnTo>
                      <a:lnTo>
                        <a:pt x="112" y="877"/>
                      </a:lnTo>
                      <a:lnTo>
                        <a:pt x="72" y="817"/>
                      </a:lnTo>
                      <a:lnTo>
                        <a:pt x="40" y="752"/>
                      </a:lnTo>
                      <a:lnTo>
                        <a:pt x="18" y="686"/>
                      </a:lnTo>
                      <a:lnTo>
                        <a:pt x="4" y="616"/>
                      </a:lnTo>
                      <a:lnTo>
                        <a:pt x="0" y="547"/>
                      </a:lnTo>
                      <a:lnTo>
                        <a:pt x="4" y="477"/>
                      </a:lnTo>
                      <a:lnTo>
                        <a:pt x="18" y="408"/>
                      </a:lnTo>
                      <a:lnTo>
                        <a:pt x="40" y="340"/>
                      </a:lnTo>
                      <a:lnTo>
                        <a:pt x="72" y="277"/>
                      </a:lnTo>
                      <a:lnTo>
                        <a:pt x="112" y="215"/>
                      </a:lnTo>
                      <a:lnTo>
                        <a:pt x="162" y="159"/>
                      </a:lnTo>
                      <a:lnTo>
                        <a:pt x="215" y="112"/>
                      </a:lnTo>
                      <a:lnTo>
                        <a:pt x="275" y="72"/>
                      </a:lnTo>
                      <a:lnTo>
                        <a:pt x="339" y="40"/>
                      </a:lnTo>
                      <a:lnTo>
                        <a:pt x="406" y="18"/>
                      </a:lnTo>
                      <a:lnTo>
                        <a:pt x="476" y="4"/>
                      </a:lnTo>
                      <a:lnTo>
                        <a:pt x="5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5" name="Freeform 14"/>
                <p:cNvSpPr>
                  <a:spLocks/>
                </p:cNvSpPr>
                <p:nvPr/>
              </p:nvSpPr>
              <p:spPr bwMode="auto">
                <a:xfrm>
                  <a:off x="939800" y="7069138"/>
                  <a:ext cx="1001713" cy="1001713"/>
                </a:xfrm>
                <a:custGeom>
                  <a:avLst/>
                  <a:gdLst>
                    <a:gd name="T0" fmla="*/ 792 w 1261"/>
                    <a:gd name="T1" fmla="*/ 6 h 1262"/>
                    <a:gd name="T2" fmla="*/ 847 w 1261"/>
                    <a:gd name="T3" fmla="*/ 42 h 1262"/>
                    <a:gd name="T4" fmla="*/ 877 w 1261"/>
                    <a:gd name="T5" fmla="*/ 103 h 1262"/>
                    <a:gd name="T6" fmla="*/ 873 w 1261"/>
                    <a:gd name="T7" fmla="*/ 169 h 1262"/>
                    <a:gd name="T8" fmla="*/ 838 w 1261"/>
                    <a:gd name="T9" fmla="*/ 224 h 1262"/>
                    <a:gd name="T10" fmla="*/ 501 w 1261"/>
                    <a:gd name="T11" fmla="*/ 397 h 1262"/>
                    <a:gd name="T12" fmla="*/ 398 w 1261"/>
                    <a:gd name="T13" fmla="*/ 469 h 1262"/>
                    <a:gd name="T14" fmla="*/ 322 w 1261"/>
                    <a:gd name="T15" fmla="*/ 566 h 1262"/>
                    <a:gd name="T16" fmla="*/ 276 w 1261"/>
                    <a:gd name="T17" fmla="*/ 683 h 1262"/>
                    <a:gd name="T18" fmla="*/ 257 w 1261"/>
                    <a:gd name="T19" fmla="*/ 924 h 1262"/>
                    <a:gd name="T20" fmla="*/ 262 w 1261"/>
                    <a:gd name="T21" fmla="*/ 962 h 1262"/>
                    <a:gd name="T22" fmla="*/ 278 w 1261"/>
                    <a:gd name="T23" fmla="*/ 983 h 1262"/>
                    <a:gd name="T24" fmla="*/ 300 w 1261"/>
                    <a:gd name="T25" fmla="*/ 997 h 1262"/>
                    <a:gd name="T26" fmla="*/ 338 w 1261"/>
                    <a:gd name="T27" fmla="*/ 1005 h 1262"/>
                    <a:gd name="T28" fmla="*/ 579 w 1261"/>
                    <a:gd name="T29" fmla="*/ 983 h 1262"/>
                    <a:gd name="T30" fmla="*/ 694 w 1261"/>
                    <a:gd name="T31" fmla="*/ 938 h 1262"/>
                    <a:gd name="T32" fmla="*/ 792 w 1261"/>
                    <a:gd name="T33" fmla="*/ 862 h 1262"/>
                    <a:gd name="T34" fmla="*/ 865 w 1261"/>
                    <a:gd name="T35" fmla="*/ 759 h 1262"/>
                    <a:gd name="T36" fmla="*/ 1038 w 1261"/>
                    <a:gd name="T37" fmla="*/ 423 h 1262"/>
                    <a:gd name="T38" fmla="*/ 1092 w 1261"/>
                    <a:gd name="T39" fmla="*/ 387 h 1262"/>
                    <a:gd name="T40" fmla="*/ 1158 w 1261"/>
                    <a:gd name="T41" fmla="*/ 383 h 1262"/>
                    <a:gd name="T42" fmla="*/ 1220 w 1261"/>
                    <a:gd name="T43" fmla="*/ 413 h 1262"/>
                    <a:gd name="T44" fmla="*/ 1255 w 1261"/>
                    <a:gd name="T45" fmla="*/ 469 h 1262"/>
                    <a:gd name="T46" fmla="*/ 1259 w 1261"/>
                    <a:gd name="T47" fmla="*/ 534 h 1262"/>
                    <a:gd name="T48" fmla="*/ 1096 w 1261"/>
                    <a:gd name="T49" fmla="*/ 874 h 1262"/>
                    <a:gd name="T50" fmla="*/ 1009 w 1261"/>
                    <a:gd name="T51" fmla="*/ 1005 h 1262"/>
                    <a:gd name="T52" fmla="*/ 895 w 1261"/>
                    <a:gd name="T53" fmla="*/ 1113 h 1262"/>
                    <a:gd name="T54" fmla="*/ 762 w 1261"/>
                    <a:gd name="T55" fmla="*/ 1192 h 1262"/>
                    <a:gd name="T56" fmla="*/ 613 w 1261"/>
                    <a:gd name="T57" fmla="*/ 1238 h 1262"/>
                    <a:gd name="T58" fmla="*/ 354 w 1261"/>
                    <a:gd name="T59" fmla="*/ 1262 h 1262"/>
                    <a:gd name="T60" fmla="*/ 280 w 1261"/>
                    <a:gd name="T61" fmla="*/ 1258 h 1262"/>
                    <a:gd name="T62" fmla="*/ 181 w 1261"/>
                    <a:gd name="T63" fmla="*/ 1226 h 1262"/>
                    <a:gd name="T64" fmla="*/ 95 w 1261"/>
                    <a:gd name="T65" fmla="*/ 1164 h 1262"/>
                    <a:gd name="T66" fmla="*/ 32 w 1261"/>
                    <a:gd name="T67" fmla="*/ 1071 h 1262"/>
                    <a:gd name="T68" fmla="*/ 0 w 1261"/>
                    <a:gd name="T69" fmla="*/ 964 h 1262"/>
                    <a:gd name="T70" fmla="*/ 12 w 1261"/>
                    <a:gd name="T71" fmla="*/ 727 h 1262"/>
                    <a:gd name="T72" fmla="*/ 42 w 1261"/>
                    <a:gd name="T73" fmla="*/ 572 h 1262"/>
                    <a:gd name="T74" fmla="*/ 103 w 1261"/>
                    <a:gd name="T75" fmla="*/ 431 h 1262"/>
                    <a:gd name="T76" fmla="*/ 197 w 1261"/>
                    <a:gd name="T77" fmla="*/ 306 h 1262"/>
                    <a:gd name="T78" fmla="*/ 318 w 1261"/>
                    <a:gd name="T79" fmla="*/ 206 h 1262"/>
                    <a:gd name="T80" fmla="*/ 694 w 1261"/>
                    <a:gd name="T81" fmla="*/ 14 h 1262"/>
                    <a:gd name="T82" fmla="*/ 760 w 1261"/>
                    <a:gd name="T83" fmla="*/ 0 h 1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61" h="1262">
                      <a:moveTo>
                        <a:pt x="760" y="0"/>
                      </a:moveTo>
                      <a:lnTo>
                        <a:pt x="792" y="6"/>
                      </a:lnTo>
                      <a:lnTo>
                        <a:pt x="822" y="22"/>
                      </a:lnTo>
                      <a:lnTo>
                        <a:pt x="847" y="42"/>
                      </a:lnTo>
                      <a:lnTo>
                        <a:pt x="867" y="71"/>
                      </a:lnTo>
                      <a:lnTo>
                        <a:pt x="877" y="103"/>
                      </a:lnTo>
                      <a:lnTo>
                        <a:pt x="879" y="137"/>
                      </a:lnTo>
                      <a:lnTo>
                        <a:pt x="873" y="169"/>
                      </a:lnTo>
                      <a:lnTo>
                        <a:pt x="859" y="199"/>
                      </a:lnTo>
                      <a:lnTo>
                        <a:pt x="838" y="224"/>
                      </a:lnTo>
                      <a:lnTo>
                        <a:pt x="810" y="244"/>
                      </a:lnTo>
                      <a:lnTo>
                        <a:pt x="501" y="397"/>
                      </a:lnTo>
                      <a:lnTo>
                        <a:pt x="448" y="429"/>
                      </a:lnTo>
                      <a:lnTo>
                        <a:pt x="398" y="469"/>
                      </a:lnTo>
                      <a:lnTo>
                        <a:pt x="356" y="514"/>
                      </a:lnTo>
                      <a:lnTo>
                        <a:pt x="322" y="566"/>
                      </a:lnTo>
                      <a:lnTo>
                        <a:pt x="296" y="624"/>
                      </a:lnTo>
                      <a:lnTo>
                        <a:pt x="276" y="683"/>
                      </a:lnTo>
                      <a:lnTo>
                        <a:pt x="268" y="745"/>
                      </a:lnTo>
                      <a:lnTo>
                        <a:pt x="257" y="924"/>
                      </a:lnTo>
                      <a:lnTo>
                        <a:pt x="257" y="944"/>
                      </a:lnTo>
                      <a:lnTo>
                        <a:pt x="262" y="962"/>
                      </a:lnTo>
                      <a:lnTo>
                        <a:pt x="270" y="974"/>
                      </a:lnTo>
                      <a:lnTo>
                        <a:pt x="278" y="983"/>
                      </a:lnTo>
                      <a:lnTo>
                        <a:pt x="286" y="989"/>
                      </a:lnTo>
                      <a:lnTo>
                        <a:pt x="300" y="997"/>
                      </a:lnTo>
                      <a:lnTo>
                        <a:pt x="316" y="1003"/>
                      </a:lnTo>
                      <a:lnTo>
                        <a:pt x="338" y="1005"/>
                      </a:lnTo>
                      <a:lnTo>
                        <a:pt x="515" y="993"/>
                      </a:lnTo>
                      <a:lnTo>
                        <a:pt x="579" y="983"/>
                      </a:lnTo>
                      <a:lnTo>
                        <a:pt x="639" y="966"/>
                      </a:lnTo>
                      <a:lnTo>
                        <a:pt x="694" y="938"/>
                      </a:lnTo>
                      <a:lnTo>
                        <a:pt x="746" y="904"/>
                      </a:lnTo>
                      <a:lnTo>
                        <a:pt x="792" y="862"/>
                      </a:lnTo>
                      <a:lnTo>
                        <a:pt x="832" y="815"/>
                      </a:lnTo>
                      <a:lnTo>
                        <a:pt x="865" y="759"/>
                      </a:lnTo>
                      <a:lnTo>
                        <a:pt x="1019" y="453"/>
                      </a:lnTo>
                      <a:lnTo>
                        <a:pt x="1038" y="423"/>
                      </a:lnTo>
                      <a:lnTo>
                        <a:pt x="1062" y="401"/>
                      </a:lnTo>
                      <a:lnTo>
                        <a:pt x="1092" y="387"/>
                      </a:lnTo>
                      <a:lnTo>
                        <a:pt x="1124" y="381"/>
                      </a:lnTo>
                      <a:lnTo>
                        <a:pt x="1158" y="383"/>
                      </a:lnTo>
                      <a:lnTo>
                        <a:pt x="1192" y="395"/>
                      </a:lnTo>
                      <a:lnTo>
                        <a:pt x="1220" y="413"/>
                      </a:lnTo>
                      <a:lnTo>
                        <a:pt x="1241" y="439"/>
                      </a:lnTo>
                      <a:lnTo>
                        <a:pt x="1255" y="469"/>
                      </a:lnTo>
                      <a:lnTo>
                        <a:pt x="1261" y="501"/>
                      </a:lnTo>
                      <a:lnTo>
                        <a:pt x="1259" y="534"/>
                      </a:lnTo>
                      <a:lnTo>
                        <a:pt x="1249" y="566"/>
                      </a:lnTo>
                      <a:lnTo>
                        <a:pt x="1096" y="874"/>
                      </a:lnTo>
                      <a:lnTo>
                        <a:pt x="1056" y="944"/>
                      </a:lnTo>
                      <a:lnTo>
                        <a:pt x="1009" y="1005"/>
                      </a:lnTo>
                      <a:lnTo>
                        <a:pt x="955" y="1063"/>
                      </a:lnTo>
                      <a:lnTo>
                        <a:pt x="895" y="1113"/>
                      </a:lnTo>
                      <a:lnTo>
                        <a:pt x="832" y="1156"/>
                      </a:lnTo>
                      <a:lnTo>
                        <a:pt x="762" y="1192"/>
                      </a:lnTo>
                      <a:lnTo>
                        <a:pt x="688" y="1220"/>
                      </a:lnTo>
                      <a:lnTo>
                        <a:pt x="613" y="1238"/>
                      </a:lnTo>
                      <a:lnTo>
                        <a:pt x="533" y="1250"/>
                      </a:lnTo>
                      <a:lnTo>
                        <a:pt x="354" y="1262"/>
                      </a:lnTo>
                      <a:lnTo>
                        <a:pt x="332" y="1262"/>
                      </a:lnTo>
                      <a:lnTo>
                        <a:pt x="280" y="1258"/>
                      </a:lnTo>
                      <a:lnTo>
                        <a:pt x="229" y="1246"/>
                      </a:lnTo>
                      <a:lnTo>
                        <a:pt x="181" y="1226"/>
                      </a:lnTo>
                      <a:lnTo>
                        <a:pt x="137" y="1198"/>
                      </a:lnTo>
                      <a:lnTo>
                        <a:pt x="95" y="1164"/>
                      </a:lnTo>
                      <a:lnTo>
                        <a:pt x="60" y="1121"/>
                      </a:lnTo>
                      <a:lnTo>
                        <a:pt x="32" y="1071"/>
                      </a:lnTo>
                      <a:lnTo>
                        <a:pt x="12" y="1019"/>
                      </a:lnTo>
                      <a:lnTo>
                        <a:pt x="0" y="964"/>
                      </a:lnTo>
                      <a:lnTo>
                        <a:pt x="0" y="906"/>
                      </a:lnTo>
                      <a:lnTo>
                        <a:pt x="12" y="727"/>
                      </a:lnTo>
                      <a:lnTo>
                        <a:pt x="22" y="650"/>
                      </a:lnTo>
                      <a:lnTo>
                        <a:pt x="42" y="572"/>
                      </a:lnTo>
                      <a:lnTo>
                        <a:pt x="67" y="501"/>
                      </a:lnTo>
                      <a:lnTo>
                        <a:pt x="103" y="431"/>
                      </a:lnTo>
                      <a:lnTo>
                        <a:pt x="147" y="365"/>
                      </a:lnTo>
                      <a:lnTo>
                        <a:pt x="197" y="306"/>
                      </a:lnTo>
                      <a:lnTo>
                        <a:pt x="255" y="252"/>
                      </a:lnTo>
                      <a:lnTo>
                        <a:pt x="318" y="206"/>
                      </a:lnTo>
                      <a:lnTo>
                        <a:pt x="388" y="167"/>
                      </a:lnTo>
                      <a:lnTo>
                        <a:pt x="694" y="14"/>
                      </a:lnTo>
                      <a:lnTo>
                        <a:pt x="728" y="2"/>
                      </a:lnTo>
                      <a:lnTo>
                        <a:pt x="7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6" name="Freeform 15"/>
                <p:cNvSpPr>
                  <a:spLocks noEditPoints="1"/>
                </p:cNvSpPr>
                <p:nvPr/>
              </p:nvSpPr>
              <p:spPr bwMode="auto">
                <a:xfrm>
                  <a:off x="609600" y="3219450"/>
                  <a:ext cx="5207000" cy="5168900"/>
                </a:xfrm>
                <a:custGeom>
                  <a:avLst/>
                  <a:gdLst>
                    <a:gd name="T0" fmla="*/ 1767 w 6560"/>
                    <a:gd name="T1" fmla="*/ 4608 h 6512"/>
                    <a:gd name="T2" fmla="*/ 2167 w 6560"/>
                    <a:gd name="T3" fmla="*/ 4930 h 6512"/>
                    <a:gd name="T4" fmla="*/ 2260 w 6560"/>
                    <a:gd name="T5" fmla="*/ 4455 h 6512"/>
                    <a:gd name="T6" fmla="*/ 2051 w 6560"/>
                    <a:gd name="T7" fmla="*/ 4247 h 6512"/>
                    <a:gd name="T8" fmla="*/ 3390 w 6560"/>
                    <a:gd name="T9" fmla="*/ 6089 h 6512"/>
                    <a:gd name="T10" fmla="*/ 4274 w 6560"/>
                    <a:gd name="T11" fmla="*/ 5097 h 6512"/>
                    <a:gd name="T12" fmla="*/ 4489 w 6560"/>
                    <a:gd name="T13" fmla="*/ 4451 h 6512"/>
                    <a:gd name="T14" fmla="*/ 2201 w 6560"/>
                    <a:gd name="T15" fmla="*/ 2015 h 6512"/>
                    <a:gd name="T16" fmla="*/ 1538 w 6560"/>
                    <a:gd name="T17" fmla="*/ 2184 h 6512"/>
                    <a:gd name="T18" fmla="*/ 975 w 6560"/>
                    <a:gd name="T19" fmla="*/ 2575 h 6512"/>
                    <a:gd name="T20" fmla="*/ 6260 w 6560"/>
                    <a:gd name="T21" fmla="*/ 256 h 6512"/>
                    <a:gd name="T22" fmla="*/ 5404 w 6560"/>
                    <a:gd name="T23" fmla="*/ 389 h 6512"/>
                    <a:gd name="T24" fmla="*/ 4552 w 6560"/>
                    <a:gd name="T25" fmla="*/ 747 h 6512"/>
                    <a:gd name="T26" fmla="*/ 3816 w 6560"/>
                    <a:gd name="T27" fmla="*/ 1312 h 6512"/>
                    <a:gd name="T28" fmla="*/ 2065 w 6560"/>
                    <a:gd name="T29" fmla="*/ 3857 h 6512"/>
                    <a:gd name="T30" fmla="*/ 2979 w 6560"/>
                    <a:gd name="T31" fmla="*/ 3360 h 6512"/>
                    <a:gd name="T32" fmla="*/ 3124 w 6560"/>
                    <a:gd name="T33" fmla="*/ 3422 h 6512"/>
                    <a:gd name="T34" fmla="*/ 3102 w 6560"/>
                    <a:gd name="T35" fmla="*/ 3577 h 6512"/>
                    <a:gd name="T36" fmla="*/ 2889 w 6560"/>
                    <a:gd name="T37" fmla="*/ 4598 h 6512"/>
                    <a:gd name="T38" fmla="*/ 5468 w 6560"/>
                    <a:gd name="T39" fmla="*/ 2494 h 6512"/>
                    <a:gd name="T40" fmla="*/ 5981 w 6560"/>
                    <a:gd name="T41" fmla="*/ 1677 h 6512"/>
                    <a:gd name="T42" fmla="*/ 6260 w 6560"/>
                    <a:gd name="T43" fmla="*/ 753 h 6512"/>
                    <a:gd name="T44" fmla="*/ 6299 w 6560"/>
                    <a:gd name="T45" fmla="*/ 282 h 6512"/>
                    <a:gd name="T46" fmla="*/ 6281 w 6560"/>
                    <a:gd name="T47" fmla="*/ 262 h 6512"/>
                    <a:gd name="T48" fmla="*/ 6293 w 6560"/>
                    <a:gd name="T49" fmla="*/ 2 h 6512"/>
                    <a:gd name="T50" fmla="*/ 6504 w 6560"/>
                    <a:gd name="T51" fmla="*/ 123 h 6512"/>
                    <a:gd name="T52" fmla="*/ 6556 w 6560"/>
                    <a:gd name="T53" fmla="*/ 374 h 6512"/>
                    <a:gd name="T54" fmla="*/ 6385 w 6560"/>
                    <a:gd name="T55" fmla="*/ 1341 h 6512"/>
                    <a:gd name="T56" fmla="*/ 5979 w 6560"/>
                    <a:gd name="T57" fmla="*/ 2224 h 6512"/>
                    <a:gd name="T58" fmla="*/ 5364 w 6560"/>
                    <a:gd name="T59" fmla="*/ 2981 h 6512"/>
                    <a:gd name="T60" fmla="*/ 4761 w 6560"/>
                    <a:gd name="T61" fmla="*/ 4318 h 6512"/>
                    <a:gd name="T62" fmla="*/ 4600 w 6560"/>
                    <a:gd name="T63" fmla="*/ 5012 h 6512"/>
                    <a:gd name="T64" fmla="*/ 4224 w 6560"/>
                    <a:gd name="T65" fmla="*/ 5614 h 6512"/>
                    <a:gd name="T66" fmla="*/ 3277 w 6560"/>
                    <a:gd name="T67" fmla="*/ 6512 h 6512"/>
                    <a:gd name="T68" fmla="*/ 3156 w 6560"/>
                    <a:gd name="T69" fmla="*/ 6427 h 6512"/>
                    <a:gd name="T70" fmla="*/ 2927 w 6560"/>
                    <a:gd name="T71" fmla="*/ 4879 h 6512"/>
                    <a:gd name="T72" fmla="*/ 2630 w 6560"/>
                    <a:gd name="T73" fmla="*/ 4881 h 6512"/>
                    <a:gd name="T74" fmla="*/ 2264 w 6560"/>
                    <a:gd name="T75" fmla="*/ 5183 h 6512"/>
                    <a:gd name="T76" fmla="*/ 2129 w 6560"/>
                    <a:gd name="T77" fmla="*/ 5199 h 6512"/>
                    <a:gd name="T78" fmla="*/ 1651 w 6560"/>
                    <a:gd name="T79" fmla="*/ 4863 h 6512"/>
                    <a:gd name="T80" fmla="*/ 1325 w 6560"/>
                    <a:gd name="T81" fmla="*/ 4396 h 6512"/>
                    <a:gd name="T82" fmla="*/ 1721 w 6560"/>
                    <a:gd name="T83" fmla="*/ 3807 h 6512"/>
                    <a:gd name="T84" fmla="*/ 1640 w 6560"/>
                    <a:gd name="T85" fmla="*/ 3555 h 6512"/>
                    <a:gd name="T86" fmla="*/ 54 w 6560"/>
                    <a:gd name="T87" fmla="*/ 3342 h 6512"/>
                    <a:gd name="T88" fmla="*/ 16 w 6560"/>
                    <a:gd name="T89" fmla="*/ 3178 h 6512"/>
                    <a:gd name="T90" fmla="*/ 1128 w 6560"/>
                    <a:gd name="T91" fmla="*/ 2120 h 6512"/>
                    <a:gd name="T92" fmla="*/ 1773 w 6560"/>
                    <a:gd name="T93" fmla="*/ 1828 h 6512"/>
                    <a:gd name="T94" fmla="*/ 2346 w 6560"/>
                    <a:gd name="T95" fmla="*/ 1753 h 6512"/>
                    <a:gd name="T96" fmla="*/ 3780 w 6560"/>
                    <a:gd name="T97" fmla="*/ 994 h 6512"/>
                    <a:gd name="T98" fmla="*/ 4596 w 6560"/>
                    <a:gd name="T99" fmla="*/ 431 h 6512"/>
                    <a:gd name="T100" fmla="*/ 5527 w 6560"/>
                    <a:gd name="T101" fmla="*/ 93 h 6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560" h="6512">
                      <a:moveTo>
                        <a:pt x="1872" y="4030"/>
                      </a:moveTo>
                      <a:lnTo>
                        <a:pt x="1594" y="4358"/>
                      </a:lnTo>
                      <a:lnTo>
                        <a:pt x="1645" y="4445"/>
                      </a:lnTo>
                      <a:lnTo>
                        <a:pt x="1703" y="4529"/>
                      </a:lnTo>
                      <a:lnTo>
                        <a:pt x="1767" y="4608"/>
                      </a:lnTo>
                      <a:lnTo>
                        <a:pt x="1834" y="4682"/>
                      </a:lnTo>
                      <a:lnTo>
                        <a:pt x="1910" y="4753"/>
                      </a:lnTo>
                      <a:lnTo>
                        <a:pt x="1992" y="4817"/>
                      </a:lnTo>
                      <a:lnTo>
                        <a:pt x="2077" y="4877"/>
                      </a:lnTo>
                      <a:lnTo>
                        <a:pt x="2167" y="4930"/>
                      </a:lnTo>
                      <a:lnTo>
                        <a:pt x="2266" y="4849"/>
                      </a:lnTo>
                      <a:lnTo>
                        <a:pt x="2368" y="4765"/>
                      </a:lnTo>
                      <a:lnTo>
                        <a:pt x="2501" y="4652"/>
                      </a:lnTo>
                      <a:lnTo>
                        <a:pt x="2378" y="4557"/>
                      </a:lnTo>
                      <a:lnTo>
                        <a:pt x="2260" y="4455"/>
                      </a:lnTo>
                      <a:lnTo>
                        <a:pt x="2147" y="4348"/>
                      </a:lnTo>
                      <a:lnTo>
                        <a:pt x="2147" y="4348"/>
                      </a:lnTo>
                      <a:lnTo>
                        <a:pt x="2147" y="4348"/>
                      </a:lnTo>
                      <a:lnTo>
                        <a:pt x="2147" y="4348"/>
                      </a:lnTo>
                      <a:lnTo>
                        <a:pt x="2051" y="4247"/>
                      </a:lnTo>
                      <a:lnTo>
                        <a:pt x="1958" y="4139"/>
                      </a:lnTo>
                      <a:lnTo>
                        <a:pt x="1872" y="4030"/>
                      </a:lnTo>
                      <a:close/>
                      <a:moveTo>
                        <a:pt x="4509" y="3668"/>
                      </a:moveTo>
                      <a:lnTo>
                        <a:pt x="3315" y="4594"/>
                      </a:lnTo>
                      <a:lnTo>
                        <a:pt x="3390" y="6089"/>
                      </a:lnTo>
                      <a:lnTo>
                        <a:pt x="3942" y="5538"/>
                      </a:lnTo>
                      <a:lnTo>
                        <a:pt x="4037" y="5437"/>
                      </a:lnTo>
                      <a:lnTo>
                        <a:pt x="4125" y="5328"/>
                      </a:lnTo>
                      <a:lnTo>
                        <a:pt x="4204" y="5214"/>
                      </a:lnTo>
                      <a:lnTo>
                        <a:pt x="4274" y="5097"/>
                      </a:lnTo>
                      <a:lnTo>
                        <a:pt x="4336" y="4976"/>
                      </a:lnTo>
                      <a:lnTo>
                        <a:pt x="4387" y="4849"/>
                      </a:lnTo>
                      <a:lnTo>
                        <a:pt x="4431" y="4720"/>
                      </a:lnTo>
                      <a:lnTo>
                        <a:pt x="4465" y="4586"/>
                      </a:lnTo>
                      <a:lnTo>
                        <a:pt x="4489" y="4451"/>
                      </a:lnTo>
                      <a:lnTo>
                        <a:pt x="4503" y="4312"/>
                      </a:lnTo>
                      <a:lnTo>
                        <a:pt x="4509" y="4173"/>
                      </a:lnTo>
                      <a:lnTo>
                        <a:pt x="4509" y="3668"/>
                      </a:lnTo>
                      <a:close/>
                      <a:moveTo>
                        <a:pt x="2340" y="2011"/>
                      </a:moveTo>
                      <a:lnTo>
                        <a:pt x="2201" y="2015"/>
                      </a:lnTo>
                      <a:lnTo>
                        <a:pt x="2063" y="2031"/>
                      </a:lnTo>
                      <a:lnTo>
                        <a:pt x="1928" y="2055"/>
                      </a:lnTo>
                      <a:lnTo>
                        <a:pt x="1795" y="2089"/>
                      </a:lnTo>
                      <a:lnTo>
                        <a:pt x="1665" y="2132"/>
                      </a:lnTo>
                      <a:lnTo>
                        <a:pt x="1538" y="2184"/>
                      </a:lnTo>
                      <a:lnTo>
                        <a:pt x="1417" y="2246"/>
                      </a:lnTo>
                      <a:lnTo>
                        <a:pt x="1299" y="2315"/>
                      </a:lnTo>
                      <a:lnTo>
                        <a:pt x="1186" y="2393"/>
                      </a:lnTo>
                      <a:lnTo>
                        <a:pt x="1078" y="2480"/>
                      </a:lnTo>
                      <a:lnTo>
                        <a:pt x="975" y="2575"/>
                      </a:lnTo>
                      <a:lnTo>
                        <a:pt x="424" y="3126"/>
                      </a:lnTo>
                      <a:lnTo>
                        <a:pt x="1922" y="3203"/>
                      </a:lnTo>
                      <a:lnTo>
                        <a:pt x="2879" y="2025"/>
                      </a:lnTo>
                      <a:lnTo>
                        <a:pt x="2340" y="2011"/>
                      </a:lnTo>
                      <a:close/>
                      <a:moveTo>
                        <a:pt x="6260" y="256"/>
                      </a:moveTo>
                      <a:lnTo>
                        <a:pt x="6140" y="264"/>
                      </a:lnTo>
                      <a:lnTo>
                        <a:pt x="5953" y="280"/>
                      </a:lnTo>
                      <a:lnTo>
                        <a:pt x="5766" y="308"/>
                      </a:lnTo>
                      <a:lnTo>
                        <a:pt x="5583" y="344"/>
                      </a:lnTo>
                      <a:lnTo>
                        <a:pt x="5404" y="389"/>
                      </a:lnTo>
                      <a:lnTo>
                        <a:pt x="5225" y="443"/>
                      </a:lnTo>
                      <a:lnTo>
                        <a:pt x="5052" y="507"/>
                      </a:lnTo>
                      <a:lnTo>
                        <a:pt x="4881" y="578"/>
                      </a:lnTo>
                      <a:lnTo>
                        <a:pt x="4714" y="660"/>
                      </a:lnTo>
                      <a:lnTo>
                        <a:pt x="4552" y="747"/>
                      </a:lnTo>
                      <a:lnTo>
                        <a:pt x="4393" y="845"/>
                      </a:lnTo>
                      <a:lnTo>
                        <a:pt x="4242" y="950"/>
                      </a:lnTo>
                      <a:lnTo>
                        <a:pt x="4095" y="1063"/>
                      </a:lnTo>
                      <a:lnTo>
                        <a:pt x="3952" y="1184"/>
                      </a:lnTo>
                      <a:lnTo>
                        <a:pt x="3816" y="1312"/>
                      </a:lnTo>
                      <a:lnTo>
                        <a:pt x="3687" y="1449"/>
                      </a:lnTo>
                      <a:lnTo>
                        <a:pt x="3566" y="1590"/>
                      </a:lnTo>
                      <a:lnTo>
                        <a:pt x="1912" y="3625"/>
                      </a:lnTo>
                      <a:lnTo>
                        <a:pt x="1986" y="3742"/>
                      </a:lnTo>
                      <a:lnTo>
                        <a:pt x="2065" y="3857"/>
                      </a:lnTo>
                      <a:lnTo>
                        <a:pt x="2151" y="3966"/>
                      </a:lnTo>
                      <a:lnTo>
                        <a:pt x="2240" y="4074"/>
                      </a:lnTo>
                      <a:lnTo>
                        <a:pt x="2921" y="3394"/>
                      </a:lnTo>
                      <a:lnTo>
                        <a:pt x="2949" y="3374"/>
                      </a:lnTo>
                      <a:lnTo>
                        <a:pt x="2979" y="3360"/>
                      </a:lnTo>
                      <a:lnTo>
                        <a:pt x="3012" y="3356"/>
                      </a:lnTo>
                      <a:lnTo>
                        <a:pt x="3044" y="3360"/>
                      </a:lnTo>
                      <a:lnTo>
                        <a:pt x="3076" y="3374"/>
                      </a:lnTo>
                      <a:lnTo>
                        <a:pt x="3102" y="3394"/>
                      </a:lnTo>
                      <a:lnTo>
                        <a:pt x="3124" y="3422"/>
                      </a:lnTo>
                      <a:lnTo>
                        <a:pt x="3136" y="3454"/>
                      </a:lnTo>
                      <a:lnTo>
                        <a:pt x="3140" y="3486"/>
                      </a:lnTo>
                      <a:lnTo>
                        <a:pt x="3136" y="3517"/>
                      </a:lnTo>
                      <a:lnTo>
                        <a:pt x="3124" y="3549"/>
                      </a:lnTo>
                      <a:lnTo>
                        <a:pt x="3102" y="3577"/>
                      </a:lnTo>
                      <a:lnTo>
                        <a:pt x="2423" y="4255"/>
                      </a:lnTo>
                      <a:lnTo>
                        <a:pt x="2533" y="4350"/>
                      </a:lnTo>
                      <a:lnTo>
                        <a:pt x="2646" y="4439"/>
                      </a:lnTo>
                      <a:lnTo>
                        <a:pt x="2766" y="4523"/>
                      </a:lnTo>
                      <a:lnTo>
                        <a:pt x="2889" y="4598"/>
                      </a:lnTo>
                      <a:lnTo>
                        <a:pt x="4907" y="3036"/>
                      </a:lnTo>
                      <a:lnTo>
                        <a:pt x="5058" y="2911"/>
                      </a:lnTo>
                      <a:lnTo>
                        <a:pt x="5203" y="2778"/>
                      </a:lnTo>
                      <a:lnTo>
                        <a:pt x="5340" y="2639"/>
                      </a:lnTo>
                      <a:lnTo>
                        <a:pt x="5468" y="2494"/>
                      </a:lnTo>
                      <a:lnTo>
                        <a:pt x="5589" y="2341"/>
                      </a:lnTo>
                      <a:lnTo>
                        <a:pt x="5700" y="2184"/>
                      </a:lnTo>
                      <a:lnTo>
                        <a:pt x="5802" y="2019"/>
                      </a:lnTo>
                      <a:lnTo>
                        <a:pt x="5895" y="1852"/>
                      </a:lnTo>
                      <a:lnTo>
                        <a:pt x="5981" y="1677"/>
                      </a:lnTo>
                      <a:lnTo>
                        <a:pt x="6055" y="1500"/>
                      </a:lnTo>
                      <a:lnTo>
                        <a:pt x="6120" y="1317"/>
                      </a:lnTo>
                      <a:lnTo>
                        <a:pt x="6178" y="1133"/>
                      </a:lnTo>
                      <a:lnTo>
                        <a:pt x="6224" y="944"/>
                      </a:lnTo>
                      <a:lnTo>
                        <a:pt x="6260" y="753"/>
                      </a:lnTo>
                      <a:lnTo>
                        <a:pt x="6283" y="558"/>
                      </a:lnTo>
                      <a:lnTo>
                        <a:pt x="6299" y="362"/>
                      </a:lnTo>
                      <a:lnTo>
                        <a:pt x="6301" y="298"/>
                      </a:lnTo>
                      <a:lnTo>
                        <a:pt x="6301" y="290"/>
                      </a:lnTo>
                      <a:lnTo>
                        <a:pt x="6299" y="282"/>
                      </a:lnTo>
                      <a:lnTo>
                        <a:pt x="6297" y="276"/>
                      </a:lnTo>
                      <a:lnTo>
                        <a:pt x="6293" y="272"/>
                      </a:lnTo>
                      <a:lnTo>
                        <a:pt x="6289" y="268"/>
                      </a:lnTo>
                      <a:lnTo>
                        <a:pt x="6287" y="264"/>
                      </a:lnTo>
                      <a:lnTo>
                        <a:pt x="6281" y="262"/>
                      </a:lnTo>
                      <a:lnTo>
                        <a:pt x="6275" y="258"/>
                      </a:lnTo>
                      <a:lnTo>
                        <a:pt x="6268" y="256"/>
                      </a:lnTo>
                      <a:lnTo>
                        <a:pt x="6260" y="256"/>
                      </a:lnTo>
                      <a:close/>
                      <a:moveTo>
                        <a:pt x="6244" y="0"/>
                      </a:moveTo>
                      <a:lnTo>
                        <a:pt x="6293" y="2"/>
                      </a:lnTo>
                      <a:lnTo>
                        <a:pt x="6343" y="10"/>
                      </a:lnTo>
                      <a:lnTo>
                        <a:pt x="6389" y="28"/>
                      </a:lnTo>
                      <a:lnTo>
                        <a:pt x="6433" y="54"/>
                      </a:lnTo>
                      <a:lnTo>
                        <a:pt x="6470" y="85"/>
                      </a:lnTo>
                      <a:lnTo>
                        <a:pt x="6504" y="123"/>
                      </a:lnTo>
                      <a:lnTo>
                        <a:pt x="6530" y="167"/>
                      </a:lnTo>
                      <a:lnTo>
                        <a:pt x="6548" y="213"/>
                      </a:lnTo>
                      <a:lnTo>
                        <a:pt x="6558" y="260"/>
                      </a:lnTo>
                      <a:lnTo>
                        <a:pt x="6560" y="312"/>
                      </a:lnTo>
                      <a:lnTo>
                        <a:pt x="6556" y="374"/>
                      </a:lnTo>
                      <a:lnTo>
                        <a:pt x="6542" y="572"/>
                      </a:lnTo>
                      <a:lnTo>
                        <a:pt x="6516" y="769"/>
                      </a:lnTo>
                      <a:lnTo>
                        <a:pt x="6482" y="962"/>
                      </a:lnTo>
                      <a:lnTo>
                        <a:pt x="6439" y="1153"/>
                      </a:lnTo>
                      <a:lnTo>
                        <a:pt x="6385" y="1341"/>
                      </a:lnTo>
                      <a:lnTo>
                        <a:pt x="6321" y="1526"/>
                      </a:lnTo>
                      <a:lnTo>
                        <a:pt x="6250" y="1707"/>
                      </a:lnTo>
                      <a:lnTo>
                        <a:pt x="6168" y="1884"/>
                      </a:lnTo>
                      <a:lnTo>
                        <a:pt x="6079" y="2055"/>
                      </a:lnTo>
                      <a:lnTo>
                        <a:pt x="5979" y="2224"/>
                      </a:lnTo>
                      <a:lnTo>
                        <a:pt x="5874" y="2387"/>
                      </a:lnTo>
                      <a:lnTo>
                        <a:pt x="5758" y="2544"/>
                      </a:lnTo>
                      <a:lnTo>
                        <a:pt x="5635" y="2695"/>
                      </a:lnTo>
                      <a:lnTo>
                        <a:pt x="5503" y="2840"/>
                      </a:lnTo>
                      <a:lnTo>
                        <a:pt x="5364" y="2981"/>
                      </a:lnTo>
                      <a:lnTo>
                        <a:pt x="5217" y="3112"/>
                      </a:lnTo>
                      <a:lnTo>
                        <a:pt x="5064" y="3239"/>
                      </a:lnTo>
                      <a:lnTo>
                        <a:pt x="4765" y="3470"/>
                      </a:lnTo>
                      <a:lnTo>
                        <a:pt x="4765" y="4173"/>
                      </a:lnTo>
                      <a:lnTo>
                        <a:pt x="4761" y="4318"/>
                      </a:lnTo>
                      <a:lnTo>
                        <a:pt x="4747" y="4461"/>
                      </a:lnTo>
                      <a:lnTo>
                        <a:pt x="4724" y="4604"/>
                      </a:lnTo>
                      <a:lnTo>
                        <a:pt x="4692" y="4741"/>
                      </a:lnTo>
                      <a:lnTo>
                        <a:pt x="4650" y="4879"/>
                      </a:lnTo>
                      <a:lnTo>
                        <a:pt x="4600" y="5012"/>
                      </a:lnTo>
                      <a:lnTo>
                        <a:pt x="4540" y="5141"/>
                      </a:lnTo>
                      <a:lnTo>
                        <a:pt x="4475" y="5266"/>
                      </a:lnTo>
                      <a:lnTo>
                        <a:pt x="4399" y="5387"/>
                      </a:lnTo>
                      <a:lnTo>
                        <a:pt x="4316" y="5503"/>
                      </a:lnTo>
                      <a:lnTo>
                        <a:pt x="4224" y="5614"/>
                      </a:lnTo>
                      <a:lnTo>
                        <a:pt x="4125" y="5721"/>
                      </a:lnTo>
                      <a:lnTo>
                        <a:pt x="3369" y="6474"/>
                      </a:lnTo>
                      <a:lnTo>
                        <a:pt x="3341" y="6496"/>
                      </a:lnTo>
                      <a:lnTo>
                        <a:pt x="3311" y="6508"/>
                      </a:lnTo>
                      <a:lnTo>
                        <a:pt x="3277" y="6512"/>
                      </a:lnTo>
                      <a:lnTo>
                        <a:pt x="3253" y="6510"/>
                      </a:lnTo>
                      <a:lnTo>
                        <a:pt x="3231" y="6504"/>
                      </a:lnTo>
                      <a:lnTo>
                        <a:pt x="3199" y="6486"/>
                      </a:lnTo>
                      <a:lnTo>
                        <a:pt x="3174" y="6460"/>
                      </a:lnTo>
                      <a:lnTo>
                        <a:pt x="3156" y="6427"/>
                      </a:lnTo>
                      <a:lnTo>
                        <a:pt x="3150" y="6391"/>
                      </a:lnTo>
                      <a:lnTo>
                        <a:pt x="3066" y="4787"/>
                      </a:lnTo>
                      <a:lnTo>
                        <a:pt x="2979" y="4855"/>
                      </a:lnTo>
                      <a:lnTo>
                        <a:pt x="2955" y="4869"/>
                      </a:lnTo>
                      <a:lnTo>
                        <a:pt x="2927" y="4879"/>
                      </a:lnTo>
                      <a:lnTo>
                        <a:pt x="2899" y="4881"/>
                      </a:lnTo>
                      <a:lnTo>
                        <a:pt x="2869" y="4877"/>
                      </a:lnTo>
                      <a:lnTo>
                        <a:pt x="2837" y="4867"/>
                      </a:lnTo>
                      <a:lnTo>
                        <a:pt x="2726" y="4801"/>
                      </a:lnTo>
                      <a:lnTo>
                        <a:pt x="2630" y="4881"/>
                      </a:lnTo>
                      <a:lnTo>
                        <a:pt x="2533" y="4962"/>
                      </a:lnTo>
                      <a:lnTo>
                        <a:pt x="2463" y="5020"/>
                      </a:lnTo>
                      <a:lnTo>
                        <a:pt x="2396" y="5075"/>
                      </a:lnTo>
                      <a:lnTo>
                        <a:pt x="2328" y="5131"/>
                      </a:lnTo>
                      <a:lnTo>
                        <a:pt x="2264" y="5183"/>
                      </a:lnTo>
                      <a:lnTo>
                        <a:pt x="2240" y="5199"/>
                      </a:lnTo>
                      <a:lnTo>
                        <a:pt x="2213" y="5208"/>
                      </a:lnTo>
                      <a:lnTo>
                        <a:pt x="2185" y="5210"/>
                      </a:lnTo>
                      <a:lnTo>
                        <a:pt x="2157" y="5208"/>
                      </a:lnTo>
                      <a:lnTo>
                        <a:pt x="2129" y="5199"/>
                      </a:lnTo>
                      <a:lnTo>
                        <a:pt x="2024" y="5145"/>
                      </a:lnTo>
                      <a:lnTo>
                        <a:pt x="1924" y="5083"/>
                      </a:lnTo>
                      <a:lnTo>
                        <a:pt x="1827" y="5016"/>
                      </a:lnTo>
                      <a:lnTo>
                        <a:pt x="1737" y="4942"/>
                      </a:lnTo>
                      <a:lnTo>
                        <a:pt x="1651" y="4863"/>
                      </a:lnTo>
                      <a:lnTo>
                        <a:pt x="1574" y="4779"/>
                      </a:lnTo>
                      <a:lnTo>
                        <a:pt x="1502" y="4690"/>
                      </a:lnTo>
                      <a:lnTo>
                        <a:pt x="1437" y="4596"/>
                      </a:lnTo>
                      <a:lnTo>
                        <a:pt x="1377" y="4499"/>
                      </a:lnTo>
                      <a:lnTo>
                        <a:pt x="1325" y="4396"/>
                      </a:lnTo>
                      <a:lnTo>
                        <a:pt x="1313" y="4360"/>
                      </a:lnTo>
                      <a:lnTo>
                        <a:pt x="1313" y="4324"/>
                      </a:lnTo>
                      <a:lnTo>
                        <a:pt x="1323" y="4288"/>
                      </a:lnTo>
                      <a:lnTo>
                        <a:pt x="1343" y="4259"/>
                      </a:lnTo>
                      <a:lnTo>
                        <a:pt x="1721" y="3807"/>
                      </a:lnTo>
                      <a:lnTo>
                        <a:pt x="1643" y="3672"/>
                      </a:lnTo>
                      <a:lnTo>
                        <a:pt x="1632" y="3645"/>
                      </a:lnTo>
                      <a:lnTo>
                        <a:pt x="1628" y="3615"/>
                      </a:lnTo>
                      <a:lnTo>
                        <a:pt x="1630" y="3585"/>
                      </a:lnTo>
                      <a:lnTo>
                        <a:pt x="1640" y="3555"/>
                      </a:lnTo>
                      <a:lnTo>
                        <a:pt x="1657" y="3529"/>
                      </a:lnTo>
                      <a:lnTo>
                        <a:pt x="1721" y="3450"/>
                      </a:lnTo>
                      <a:lnTo>
                        <a:pt x="121" y="3368"/>
                      </a:lnTo>
                      <a:lnTo>
                        <a:pt x="86" y="3360"/>
                      </a:lnTo>
                      <a:lnTo>
                        <a:pt x="54" y="3342"/>
                      </a:lnTo>
                      <a:lnTo>
                        <a:pt x="28" y="3319"/>
                      </a:lnTo>
                      <a:lnTo>
                        <a:pt x="8" y="3285"/>
                      </a:lnTo>
                      <a:lnTo>
                        <a:pt x="0" y="3249"/>
                      </a:lnTo>
                      <a:lnTo>
                        <a:pt x="4" y="3213"/>
                      </a:lnTo>
                      <a:lnTo>
                        <a:pt x="16" y="3178"/>
                      </a:lnTo>
                      <a:lnTo>
                        <a:pt x="38" y="3148"/>
                      </a:lnTo>
                      <a:lnTo>
                        <a:pt x="794" y="2395"/>
                      </a:lnTo>
                      <a:lnTo>
                        <a:pt x="899" y="2295"/>
                      </a:lnTo>
                      <a:lnTo>
                        <a:pt x="1011" y="2204"/>
                      </a:lnTo>
                      <a:lnTo>
                        <a:pt x="1128" y="2120"/>
                      </a:lnTo>
                      <a:lnTo>
                        <a:pt x="1250" y="2045"/>
                      </a:lnTo>
                      <a:lnTo>
                        <a:pt x="1375" y="1977"/>
                      </a:lnTo>
                      <a:lnTo>
                        <a:pt x="1504" y="1918"/>
                      </a:lnTo>
                      <a:lnTo>
                        <a:pt x="1638" y="1868"/>
                      </a:lnTo>
                      <a:lnTo>
                        <a:pt x="1773" y="1828"/>
                      </a:lnTo>
                      <a:lnTo>
                        <a:pt x="1912" y="1794"/>
                      </a:lnTo>
                      <a:lnTo>
                        <a:pt x="2053" y="1773"/>
                      </a:lnTo>
                      <a:lnTo>
                        <a:pt x="2197" y="1759"/>
                      </a:lnTo>
                      <a:lnTo>
                        <a:pt x="2342" y="1753"/>
                      </a:lnTo>
                      <a:lnTo>
                        <a:pt x="2346" y="1753"/>
                      </a:lnTo>
                      <a:lnTo>
                        <a:pt x="3084" y="1775"/>
                      </a:lnTo>
                      <a:lnTo>
                        <a:pt x="3367" y="1429"/>
                      </a:lnTo>
                      <a:lnTo>
                        <a:pt x="3496" y="1276"/>
                      </a:lnTo>
                      <a:lnTo>
                        <a:pt x="3635" y="1131"/>
                      </a:lnTo>
                      <a:lnTo>
                        <a:pt x="3780" y="994"/>
                      </a:lnTo>
                      <a:lnTo>
                        <a:pt x="3932" y="864"/>
                      </a:lnTo>
                      <a:lnTo>
                        <a:pt x="4089" y="743"/>
                      </a:lnTo>
                      <a:lnTo>
                        <a:pt x="4254" y="630"/>
                      </a:lnTo>
                      <a:lnTo>
                        <a:pt x="4423" y="527"/>
                      </a:lnTo>
                      <a:lnTo>
                        <a:pt x="4596" y="431"/>
                      </a:lnTo>
                      <a:lnTo>
                        <a:pt x="4775" y="344"/>
                      </a:lnTo>
                      <a:lnTo>
                        <a:pt x="4958" y="268"/>
                      </a:lnTo>
                      <a:lnTo>
                        <a:pt x="5145" y="199"/>
                      </a:lnTo>
                      <a:lnTo>
                        <a:pt x="5334" y="141"/>
                      </a:lnTo>
                      <a:lnTo>
                        <a:pt x="5527" y="93"/>
                      </a:lnTo>
                      <a:lnTo>
                        <a:pt x="5724" y="54"/>
                      </a:lnTo>
                      <a:lnTo>
                        <a:pt x="5923" y="26"/>
                      </a:lnTo>
                      <a:lnTo>
                        <a:pt x="6122" y="8"/>
                      </a:lnTo>
                      <a:lnTo>
                        <a:pt x="6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sp>
            <p:nvSpPr>
              <p:cNvPr id="25" name="Freeform 6"/>
              <p:cNvSpPr>
                <a:spLocks noEditPoints="1"/>
              </p:cNvSpPr>
              <p:nvPr/>
            </p:nvSpPr>
            <p:spPr bwMode="auto">
              <a:xfrm>
                <a:off x="10200755" y="2556364"/>
                <a:ext cx="417220" cy="309608"/>
              </a:xfrm>
              <a:custGeom>
                <a:avLst/>
                <a:gdLst>
                  <a:gd name="T0" fmla="*/ 2513 w 6560"/>
                  <a:gd name="T1" fmla="*/ 4405 h 4868"/>
                  <a:gd name="T2" fmla="*/ 2388 w 6560"/>
                  <a:gd name="T3" fmla="*/ 4657 h 4868"/>
                  <a:gd name="T4" fmla="*/ 4172 w 6560"/>
                  <a:gd name="T5" fmla="*/ 4657 h 4868"/>
                  <a:gd name="T6" fmla="*/ 4049 w 6560"/>
                  <a:gd name="T7" fmla="*/ 4405 h 4868"/>
                  <a:gd name="T8" fmla="*/ 2513 w 6560"/>
                  <a:gd name="T9" fmla="*/ 4405 h 4868"/>
                  <a:gd name="T10" fmla="*/ 774 w 6560"/>
                  <a:gd name="T11" fmla="*/ 3577 h 4868"/>
                  <a:gd name="T12" fmla="*/ 211 w 6560"/>
                  <a:gd name="T13" fmla="*/ 4709 h 4868"/>
                  <a:gd name="T14" fmla="*/ 2185 w 6560"/>
                  <a:gd name="T15" fmla="*/ 4709 h 4868"/>
                  <a:gd name="T16" fmla="*/ 2185 w 6560"/>
                  <a:gd name="T17" fmla="*/ 4707 h 4868"/>
                  <a:gd name="T18" fmla="*/ 2187 w 6560"/>
                  <a:gd name="T19" fmla="*/ 4705 h 4868"/>
                  <a:gd name="T20" fmla="*/ 2187 w 6560"/>
                  <a:gd name="T21" fmla="*/ 4703 h 4868"/>
                  <a:gd name="T22" fmla="*/ 2392 w 6560"/>
                  <a:gd name="T23" fmla="*/ 4289 h 4868"/>
                  <a:gd name="T24" fmla="*/ 2406 w 6560"/>
                  <a:gd name="T25" fmla="*/ 4271 h 4868"/>
                  <a:gd name="T26" fmla="*/ 2421 w 6560"/>
                  <a:gd name="T27" fmla="*/ 4258 h 4868"/>
                  <a:gd name="T28" fmla="*/ 2441 w 6560"/>
                  <a:gd name="T29" fmla="*/ 4250 h 4868"/>
                  <a:gd name="T30" fmla="*/ 2465 w 6560"/>
                  <a:gd name="T31" fmla="*/ 4246 h 4868"/>
                  <a:gd name="T32" fmla="*/ 4099 w 6560"/>
                  <a:gd name="T33" fmla="*/ 4246 h 4868"/>
                  <a:gd name="T34" fmla="*/ 4121 w 6560"/>
                  <a:gd name="T35" fmla="*/ 4250 h 4868"/>
                  <a:gd name="T36" fmla="*/ 4141 w 6560"/>
                  <a:gd name="T37" fmla="*/ 4258 h 4868"/>
                  <a:gd name="T38" fmla="*/ 4158 w 6560"/>
                  <a:gd name="T39" fmla="*/ 4271 h 4868"/>
                  <a:gd name="T40" fmla="*/ 4170 w 6560"/>
                  <a:gd name="T41" fmla="*/ 4289 h 4868"/>
                  <a:gd name="T42" fmla="*/ 4371 w 6560"/>
                  <a:gd name="T43" fmla="*/ 4697 h 4868"/>
                  <a:gd name="T44" fmla="*/ 4373 w 6560"/>
                  <a:gd name="T45" fmla="*/ 4701 h 4868"/>
                  <a:gd name="T46" fmla="*/ 4375 w 6560"/>
                  <a:gd name="T47" fmla="*/ 4705 h 4868"/>
                  <a:gd name="T48" fmla="*/ 4377 w 6560"/>
                  <a:gd name="T49" fmla="*/ 4709 h 4868"/>
                  <a:gd name="T50" fmla="*/ 6351 w 6560"/>
                  <a:gd name="T51" fmla="*/ 4709 h 4868"/>
                  <a:gd name="T52" fmla="*/ 5792 w 6560"/>
                  <a:gd name="T53" fmla="*/ 3577 h 4868"/>
                  <a:gd name="T54" fmla="*/ 774 w 6560"/>
                  <a:gd name="T55" fmla="*/ 3577 h 4868"/>
                  <a:gd name="T56" fmla="*/ 804 w 6560"/>
                  <a:gd name="T57" fmla="*/ 159 h 4868"/>
                  <a:gd name="T58" fmla="*/ 804 w 6560"/>
                  <a:gd name="T59" fmla="*/ 3414 h 4868"/>
                  <a:gd name="T60" fmla="*/ 5760 w 6560"/>
                  <a:gd name="T61" fmla="*/ 3414 h 4868"/>
                  <a:gd name="T62" fmla="*/ 5760 w 6560"/>
                  <a:gd name="T63" fmla="*/ 159 h 4868"/>
                  <a:gd name="T64" fmla="*/ 804 w 6560"/>
                  <a:gd name="T65" fmla="*/ 159 h 4868"/>
                  <a:gd name="T66" fmla="*/ 724 w 6560"/>
                  <a:gd name="T67" fmla="*/ 0 h 4868"/>
                  <a:gd name="T68" fmla="*/ 5842 w 6560"/>
                  <a:gd name="T69" fmla="*/ 0 h 4868"/>
                  <a:gd name="T70" fmla="*/ 5868 w 6560"/>
                  <a:gd name="T71" fmla="*/ 4 h 4868"/>
                  <a:gd name="T72" fmla="*/ 5889 w 6560"/>
                  <a:gd name="T73" fmla="*/ 14 h 4868"/>
                  <a:gd name="T74" fmla="*/ 5907 w 6560"/>
                  <a:gd name="T75" fmla="*/ 32 h 4868"/>
                  <a:gd name="T76" fmla="*/ 5917 w 6560"/>
                  <a:gd name="T77" fmla="*/ 54 h 4868"/>
                  <a:gd name="T78" fmla="*/ 5921 w 6560"/>
                  <a:gd name="T79" fmla="*/ 79 h 4868"/>
                  <a:gd name="T80" fmla="*/ 5921 w 6560"/>
                  <a:gd name="T81" fmla="*/ 3476 h 4868"/>
                  <a:gd name="T82" fmla="*/ 6548 w 6560"/>
                  <a:gd name="T83" fmla="*/ 4745 h 4868"/>
                  <a:gd name="T84" fmla="*/ 6556 w 6560"/>
                  <a:gd name="T85" fmla="*/ 4765 h 4868"/>
                  <a:gd name="T86" fmla="*/ 6560 w 6560"/>
                  <a:gd name="T87" fmla="*/ 4787 h 4868"/>
                  <a:gd name="T88" fmla="*/ 6556 w 6560"/>
                  <a:gd name="T89" fmla="*/ 4812 h 4868"/>
                  <a:gd name="T90" fmla="*/ 6544 w 6560"/>
                  <a:gd name="T91" fmla="*/ 4834 h 4868"/>
                  <a:gd name="T92" fmla="*/ 6526 w 6560"/>
                  <a:gd name="T93" fmla="*/ 4852 h 4868"/>
                  <a:gd name="T94" fmla="*/ 6504 w 6560"/>
                  <a:gd name="T95" fmla="*/ 4864 h 4868"/>
                  <a:gd name="T96" fmla="*/ 6478 w 6560"/>
                  <a:gd name="T97" fmla="*/ 4868 h 4868"/>
                  <a:gd name="T98" fmla="*/ 80 w 6560"/>
                  <a:gd name="T99" fmla="*/ 4868 h 4868"/>
                  <a:gd name="T100" fmla="*/ 54 w 6560"/>
                  <a:gd name="T101" fmla="*/ 4862 h 4868"/>
                  <a:gd name="T102" fmla="*/ 30 w 6560"/>
                  <a:gd name="T103" fmla="*/ 4850 h 4868"/>
                  <a:gd name="T104" fmla="*/ 12 w 6560"/>
                  <a:gd name="T105" fmla="*/ 4830 h 4868"/>
                  <a:gd name="T106" fmla="*/ 2 w 6560"/>
                  <a:gd name="T107" fmla="*/ 4804 h 4868"/>
                  <a:gd name="T108" fmla="*/ 0 w 6560"/>
                  <a:gd name="T109" fmla="*/ 4779 h 4868"/>
                  <a:gd name="T110" fmla="*/ 8 w 6560"/>
                  <a:gd name="T111" fmla="*/ 4753 h 4868"/>
                  <a:gd name="T112" fmla="*/ 643 w 6560"/>
                  <a:gd name="T113" fmla="*/ 3476 h 4868"/>
                  <a:gd name="T114" fmla="*/ 643 w 6560"/>
                  <a:gd name="T115" fmla="*/ 79 h 4868"/>
                  <a:gd name="T116" fmla="*/ 647 w 6560"/>
                  <a:gd name="T117" fmla="*/ 54 h 4868"/>
                  <a:gd name="T118" fmla="*/ 659 w 6560"/>
                  <a:gd name="T119" fmla="*/ 32 h 4868"/>
                  <a:gd name="T120" fmla="*/ 676 w 6560"/>
                  <a:gd name="T121" fmla="*/ 14 h 4868"/>
                  <a:gd name="T122" fmla="*/ 698 w 6560"/>
                  <a:gd name="T123" fmla="*/ 4 h 4868"/>
                  <a:gd name="T124" fmla="*/ 724 w 6560"/>
                  <a:gd name="T125" fmla="*/ 0 h 4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560" h="4868">
                    <a:moveTo>
                      <a:pt x="2513" y="4405"/>
                    </a:moveTo>
                    <a:lnTo>
                      <a:pt x="2388" y="4657"/>
                    </a:lnTo>
                    <a:lnTo>
                      <a:pt x="4172" y="4657"/>
                    </a:lnTo>
                    <a:lnTo>
                      <a:pt x="4049" y="4405"/>
                    </a:lnTo>
                    <a:lnTo>
                      <a:pt x="2513" y="4405"/>
                    </a:lnTo>
                    <a:close/>
                    <a:moveTo>
                      <a:pt x="774" y="3577"/>
                    </a:moveTo>
                    <a:lnTo>
                      <a:pt x="211" y="4709"/>
                    </a:lnTo>
                    <a:lnTo>
                      <a:pt x="2185" y="4709"/>
                    </a:lnTo>
                    <a:lnTo>
                      <a:pt x="2185" y="4707"/>
                    </a:lnTo>
                    <a:lnTo>
                      <a:pt x="2187" y="4705"/>
                    </a:lnTo>
                    <a:lnTo>
                      <a:pt x="2187" y="4703"/>
                    </a:lnTo>
                    <a:lnTo>
                      <a:pt x="2392" y="4289"/>
                    </a:lnTo>
                    <a:lnTo>
                      <a:pt x="2406" y="4271"/>
                    </a:lnTo>
                    <a:lnTo>
                      <a:pt x="2421" y="4258"/>
                    </a:lnTo>
                    <a:lnTo>
                      <a:pt x="2441" y="4250"/>
                    </a:lnTo>
                    <a:lnTo>
                      <a:pt x="2465" y="4246"/>
                    </a:lnTo>
                    <a:lnTo>
                      <a:pt x="4099" y="4246"/>
                    </a:lnTo>
                    <a:lnTo>
                      <a:pt x="4121" y="4250"/>
                    </a:lnTo>
                    <a:lnTo>
                      <a:pt x="4141" y="4258"/>
                    </a:lnTo>
                    <a:lnTo>
                      <a:pt x="4158" y="4271"/>
                    </a:lnTo>
                    <a:lnTo>
                      <a:pt x="4170" y="4289"/>
                    </a:lnTo>
                    <a:lnTo>
                      <a:pt x="4371" y="4697"/>
                    </a:lnTo>
                    <a:lnTo>
                      <a:pt x="4373" y="4701"/>
                    </a:lnTo>
                    <a:lnTo>
                      <a:pt x="4375" y="4705"/>
                    </a:lnTo>
                    <a:lnTo>
                      <a:pt x="4377" y="4709"/>
                    </a:lnTo>
                    <a:lnTo>
                      <a:pt x="6351" y="4709"/>
                    </a:lnTo>
                    <a:lnTo>
                      <a:pt x="5792" y="3577"/>
                    </a:lnTo>
                    <a:lnTo>
                      <a:pt x="774" y="3577"/>
                    </a:lnTo>
                    <a:close/>
                    <a:moveTo>
                      <a:pt x="804" y="159"/>
                    </a:moveTo>
                    <a:lnTo>
                      <a:pt x="804" y="3414"/>
                    </a:lnTo>
                    <a:lnTo>
                      <a:pt x="5760" y="3414"/>
                    </a:lnTo>
                    <a:lnTo>
                      <a:pt x="5760" y="159"/>
                    </a:lnTo>
                    <a:lnTo>
                      <a:pt x="804" y="159"/>
                    </a:lnTo>
                    <a:close/>
                    <a:moveTo>
                      <a:pt x="724" y="0"/>
                    </a:moveTo>
                    <a:lnTo>
                      <a:pt x="5842" y="0"/>
                    </a:lnTo>
                    <a:lnTo>
                      <a:pt x="5868" y="4"/>
                    </a:lnTo>
                    <a:lnTo>
                      <a:pt x="5889" y="14"/>
                    </a:lnTo>
                    <a:lnTo>
                      <a:pt x="5907" y="32"/>
                    </a:lnTo>
                    <a:lnTo>
                      <a:pt x="5917" y="54"/>
                    </a:lnTo>
                    <a:lnTo>
                      <a:pt x="5921" y="79"/>
                    </a:lnTo>
                    <a:lnTo>
                      <a:pt x="5921" y="3476"/>
                    </a:lnTo>
                    <a:lnTo>
                      <a:pt x="6548" y="4745"/>
                    </a:lnTo>
                    <a:lnTo>
                      <a:pt x="6556" y="4765"/>
                    </a:lnTo>
                    <a:lnTo>
                      <a:pt x="6560" y="4787"/>
                    </a:lnTo>
                    <a:lnTo>
                      <a:pt x="6556" y="4812"/>
                    </a:lnTo>
                    <a:lnTo>
                      <a:pt x="6544" y="4834"/>
                    </a:lnTo>
                    <a:lnTo>
                      <a:pt x="6526" y="4852"/>
                    </a:lnTo>
                    <a:lnTo>
                      <a:pt x="6504" y="4864"/>
                    </a:lnTo>
                    <a:lnTo>
                      <a:pt x="6478" y="4868"/>
                    </a:lnTo>
                    <a:lnTo>
                      <a:pt x="80" y="4868"/>
                    </a:lnTo>
                    <a:lnTo>
                      <a:pt x="54" y="4862"/>
                    </a:lnTo>
                    <a:lnTo>
                      <a:pt x="30" y="4850"/>
                    </a:lnTo>
                    <a:lnTo>
                      <a:pt x="12" y="4830"/>
                    </a:lnTo>
                    <a:lnTo>
                      <a:pt x="2" y="4804"/>
                    </a:lnTo>
                    <a:lnTo>
                      <a:pt x="0" y="4779"/>
                    </a:lnTo>
                    <a:lnTo>
                      <a:pt x="8" y="4753"/>
                    </a:lnTo>
                    <a:lnTo>
                      <a:pt x="643" y="3476"/>
                    </a:lnTo>
                    <a:lnTo>
                      <a:pt x="643" y="79"/>
                    </a:lnTo>
                    <a:lnTo>
                      <a:pt x="647" y="54"/>
                    </a:lnTo>
                    <a:lnTo>
                      <a:pt x="659" y="32"/>
                    </a:lnTo>
                    <a:lnTo>
                      <a:pt x="676" y="14"/>
                    </a:lnTo>
                    <a:lnTo>
                      <a:pt x="698" y="4"/>
                    </a:lnTo>
                    <a:lnTo>
                      <a:pt x="724"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6" name="Freeform 20"/>
              <p:cNvSpPr>
                <a:spLocks noEditPoints="1"/>
              </p:cNvSpPr>
              <p:nvPr/>
            </p:nvSpPr>
            <p:spPr bwMode="auto">
              <a:xfrm>
                <a:off x="10262094" y="3920782"/>
                <a:ext cx="330474" cy="330274"/>
              </a:xfrm>
              <a:custGeom>
                <a:avLst/>
                <a:gdLst>
                  <a:gd name="T0" fmla="*/ 3824 w 6560"/>
                  <a:gd name="T1" fmla="*/ 6157 h 6556"/>
                  <a:gd name="T2" fmla="*/ 4897 w 6560"/>
                  <a:gd name="T3" fmla="*/ 5866 h 6556"/>
                  <a:gd name="T4" fmla="*/ 4791 w 6560"/>
                  <a:gd name="T5" fmla="*/ 5049 h 6556"/>
                  <a:gd name="T6" fmla="*/ 1227 w 6560"/>
                  <a:gd name="T7" fmla="*/ 5535 h 6556"/>
                  <a:gd name="T8" fmla="*/ 2509 w 6560"/>
                  <a:gd name="T9" fmla="*/ 6231 h 6556"/>
                  <a:gd name="T10" fmla="*/ 2128 w 6560"/>
                  <a:gd name="T11" fmla="*/ 5342 h 6556"/>
                  <a:gd name="T12" fmla="*/ 3913 w 6560"/>
                  <a:gd name="T13" fmla="*/ 5707 h 6556"/>
                  <a:gd name="T14" fmla="*/ 3802 w 6560"/>
                  <a:gd name="T15" fmla="*/ 4784 h 6556"/>
                  <a:gd name="T16" fmla="*/ 2162 w 6560"/>
                  <a:gd name="T17" fmla="*/ 4910 h 6556"/>
                  <a:gd name="T18" fmla="*/ 3026 w 6560"/>
                  <a:gd name="T19" fmla="*/ 6127 h 6556"/>
                  <a:gd name="T20" fmla="*/ 4825 w 6560"/>
                  <a:gd name="T21" fmla="*/ 4391 h 6556"/>
                  <a:gd name="T22" fmla="*/ 5728 w 6560"/>
                  <a:gd name="T23" fmla="*/ 5099 h 6556"/>
                  <a:gd name="T24" fmla="*/ 6293 w 6560"/>
                  <a:gd name="T25" fmla="*/ 3767 h 6556"/>
                  <a:gd name="T26" fmla="*/ 4057 w 6560"/>
                  <a:gd name="T27" fmla="*/ 4597 h 6556"/>
                  <a:gd name="T28" fmla="*/ 4737 w 6560"/>
                  <a:gd name="T29" fmla="*/ 3586 h 6556"/>
                  <a:gd name="T30" fmla="*/ 1955 w 6560"/>
                  <a:gd name="T31" fmla="*/ 4339 h 6556"/>
                  <a:gd name="T32" fmla="*/ 3167 w 6560"/>
                  <a:gd name="T33" fmla="*/ 3391 h 6556"/>
                  <a:gd name="T34" fmla="*/ 471 w 6560"/>
                  <a:gd name="T35" fmla="*/ 4473 h 6556"/>
                  <a:gd name="T36" fmla="*/ 1480 w 6560"/>
                  <a:gd name="T37" fmla="*/ 4931 h 6556"/>
                  <a:gd name="T38" fmla="*/ 1598 w 6560"/>
                  <a:gd name="T39" fmla="*/ 3596 h 6556"/>
                  <a:gd name="T40" fmla="*/ 3393 w 6560"/>
                  <a:gd name="T41" fmla="*/ 1918 h 6556"/>
                  <a:gd name="T42" fmla="*/ 4520 w 6560"/>
                  <a:gd name="T43" fmla="*/ 1947 h 6556"/>
                  <a:gd name="T44" fmla="*/ 1825 w 6560"/>
                  <a:gd name="T45" fmla="*/ 2956 h 6556"/>
                  <a:gd name="T46" fmla="*/ 2114 w 6560"/>
                  <a:gd name="T47" fmla="*/ 1756 h 6556"/>
                  <a:gd name="T48" fmla="*/ 4805 w 6560"/>
                  <a:gd name="T49" fmla="*/ 2091 h 6556"/>
                  <a:gd name="T50" fmla="*/ 6295 w 6560"/>
                  <a:gd name="T51" fmla="*/ 2803 h 6556"/>
                  <a:gd name="T52" fmla="*/ 5770 w 6560"/>
                  <a:gd name="T53" fmla="*/ 1515 h 6556"/>
                  <a:gd name="T54" fmla="*/ 525 w 6560"/>
                  <a:gd name="T55" fmla="*/ 1963 h 6556"/>
                  <a:gd name="T56" fmla="*/ 1586 w 6560"/>
                  <a:gd name="T57" fmla="*/ 3165 h 6556"/>
                  <a:gd name="T58" fmla="*/ 1711 w 6560"/>
                  <a:gd name="T59" fmla="*/ 1615 h 6556"/>
                  <a:gd name="T60" fmla="*/ 3782 w 6560"/>
                  <a:gd name="T61" fmla="*/ 1662 h 6556"/>
                  <a:gd name="T62" fmla="*/ 3814 w 6560"/>
                  <a:gd name="T63" fmla="*/ 726 h 6556"/>
                  <a:gd name="T64" fmla="*/ 2621 w 6560"/>
                  <a:gd name="T65" fmla="*/ 879 h 6556"/>
                  <a:gd name="T66" fmla="*/ 2972 w 6560"/>
                  <a:gd name="T67" fmla="*/ 1680 h 6556"/>
                  <a:gd name="T68" fmla="*/ 4290 w 6560"/>
                  <a:gd name="T69" fmla="*/ 985 h 6556"/>
                  <a:gd name="T70" fmla="*/ 5395 w 6560"/>
                  <a:gd name="T71" fmla="*/ 1080 h 6556"/>
                  <a:gd name="T72" fmla="*/ 4204 w 6560"/>
                  <a:gd name="T73" fmla="*/ 371 h 6556"/>
                  <a:gd name="T74" fmla="*/ 2188 w 6560"/>
                  <a:gd name="T75" fmla="*/ 429 h 6556"/>
                  <a:gd name="T76" fmla="*/ 1322 w 6560"/>
                  <a:gd name="T77" fmla="*/ 1176 h 6556"/>
                  <a:gd name="T78" fmla="*/ 2377 w 6560"/>
                  <a:gd name="T79" fmla="*/ 827 h 6556"/>
                  <a:gd name="T80" fmla="*/ 3393 w 6560"/>
                  <a:gd name="T81" fmla="*/ 4 h 6556"/>
                  <a:gd name="T82" fmla="*/ 4813 w 6560"/>
                  <a:gd name="T83" fmla="*/ 383 h 6556"/>
                  <a:gd name="T84" fmla="*/ 5668 w 6560"/>
                  <a:gd name="T85" fmla="*/ 1037 h 6556"/>
                  <a:gd name="T86" fmla="*/ 6355 w 6560"/>
                  <a:gd name="T87" fmla="*/ 2141 h 6556"/>
                  <a:gd name="T88" fmla="*/ 6538 w 6560"/>
                  <a:gd name="T89" fmla="*/ 3658 h 6556"/>
                  <a:gd name="T90" fmla="*/ 6055 w 6560"/>
                  <a:gd name="T91" fmla="*/ 5023 h 6556"/>
                  <a:gd name="T92" fmla="*/ 5599 w 6560"/>
                  <a:gd name="T93" fmla="*/ 5593 h 6556"/>
                  <a:gd name="T94" fmla="*/ 4342 w 6560"/>
                  <a:gd name="T95" fmla="*/ 6379 h 6556"/>
                  <a:gd name="T96" fmla="*/ 3279 w 6560"/>
                  <a:gd name="T97" fmla="*/ 6556 h 6556"/>
                  <a:gd name="T98" fmla="*/ 2220 w 6560"/>
                  <a:gd name="T99" fmla="*/ 6379 h 6556"/>
                  <a:gd name="T100" fmla="*/ 963 w 6560"/>
                  <a:gd name="T101" fmla="*/ 5595 h 6556"/>
                  <a:gd name="T102" fmla="*/ 505 w 6560"/>
                  <a:gd name="T103" fmla="*/ 5023 h 6556"/>
                  <a:gd name="T104" fmla="*/ 22 w 6560"/>
                  <a:gd name="T105" fmla="*/ 3658 h 6556"/>
                  <a:gd name="T106" fmla="*/ 203 w 6560"/>
                  <a:gd name="T107" fmla="*/ 2141 h 6556"/>
                  <a:gd name="T108" fmla="*/ 890 w 6560"/>
                  <a:gd name="T109" fmla="*/ 1037 h 6556"/>
                  <a:gd name="T110" fmla="*/ 1747 w 6560"/>
                  <a:gd name="T111" fmla="*/ 383 h 6556"/>
                  <a:gd name="T112" fmla="*/ 3167 w 6560"/>
                  <a:gd name="T113" fmla="*/ 4 h 6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560" h="6556">
                    <a:moveTo>
                      <a:pt x="4613" y="4981"/>
                    </a:moveTo>
                    <a:lnTo>
                      <a:pt x="4526" y="5163"/>
                    </a:lnTo>
                    <a:lnTo>
                      <a:pt x="4430" y="5342"/>
                    </a:lnTo>
                    <a:lnTo>
                      <a:pt x="4326" y="5516"/>
                    </a:lnTo>
                    <a:lnTo>
                      <a:pt x="4212" y="5685"/>
                    </a:lnTo>
                    <a:lnTo>
                      <a:pt x="4091" y="5848"/>
                    </a:lnTo>
                    <a:lnTo>
                      <a:pt x="3961" y="6006"/>
                    </a:lnTo>
                    <a:lnTo>
                      <a:pt x="3824" y="6157"/>
                    </a:lnTo>
                    <a:lnTo>
                      <a:pt x="3678" y="6303"/>
                    </a:lnTo>
                    <a:lnTo>
                      <a:pt x="3865" y="6273"/>
                    </a:lnTo>
                    <a:lnTo>
                      <a:pt x="4049" y="6231"/>
                    </a:lnTo>
                    <a:lnTo>
                      <a:pt x="4228" y="6177"/>
                    </a:lnTo>
                    <a:lnTo>
                      <a:pt x="4404" y="6116"/>
                    </a:lnTo>
                    <a:lnTo>
                      <a:pt x="4573" y="6042"/>
                    </a:lnTo>
                    <a:lnTo>
                      <a:pt x="4737" y="5958"/>
                    </a:lnTo>
                    <a:lnTo>
                      <a:pt x="4897" y="5866"/>
                    </a:lnTo>
                    <a:lnTo>
                      <a:pt x="5048" y="5765"/>
                    </a:lnTo>
                    <a:lnTo>
                      <a:pt x="5194" y="5653"/>
                    </a:lnTo>
                    <a:lnTo>
                      <a:pt x="5331" y="5535"/>
                    </a:lnTo>
                    <a:lnTo>
                      <a:pt x="5463" y="5408"/>
                    </a:lnTo>
                    <a:lnTo>
                      <a:pt x="5301" y="5306"/>
                    </a:lnTo>
                    <a:lnTo>
                      <a:pt x="5134" y="5213"/>
                    </a:lnTo>
                    <a:lnTo>
                      <a:pt x="4964" y="5127"/>
                    </a:lnTo>
                    <a:lnTo>
                      <a:pt x="4791" y="5049"/>
                    </a:lnTo>
                    <a:lnTo>
                      <a:pt x="4613" y="4981"/>
                    </a:lnTo>
                    <a:close/>
                    <a:moveTo>
                      <a:pt x="1947" y="4981"/>
                    </a:moveTo>
                    <a:lnTo>
                      <a:pt x="1769" y="5049"/>
                    </a:lnTo>
                    <a:lnTo>
                      <a:pt x="1596" y="5127"/>
                    </a:lnTo>
                    <a:lnTo>
                      <a:pt x="1426" y="5213"/>
                    </a:lnTo>
                    <a:lnTo>
                      <a:pt x="1259" y="5306"/>
                    </a:lnTo>
                    <a:lnTo>
                      <a:pt x="1097" y="5408"/>
                    </a:lnTo>
                    <a:lnTo>
                      <a:pt x="1227" y="5535"/>
                    </a:lnTo>
                    <a:lnTo>
                      <a:pt x="1366" y="5653"/>
                    </a:lnTo>
                    <a:lnTo>
                      <a:pt x="1512" y="5765"/>
                    </a:lnTo>
                    <a:lnTo>
                      <a:pt x="1663" y="5866"/>
                    </a:lnTo>
                    <a:lnTo>
                      <a:pt x="1821" y="5958"/>
                    </a:lnTo>
                    <a:lnTo>
                      <a:pt x="1987" y="6042"/>
                    </a:lnTo>
                    <a:lnTo>
                      <a:pt x="2156" y="6116"/>
                    </a:lnTo>
                    <a:lnTo>
                      <a:pt x="2330" y="6177"/>
                    </a:lnTo>
                    <a:lnTo>
                      <a:pt x="2509" y="6231"/>
                    </a:lnTo>
                    <a:lnTo>
                      <a:pt x="2695" y="6273"/>
                    </a:lnTo>
                    <a:lnTo>
                      <a:pt x="2882" y="6303"/>
                    </a:lnTo>
                    <a:lnTo>
                      <a:pt x="2737" y="6157"/>
                    </a:lnTo>
                    <a:lnTo>
                      <a:pt x="2597" y="6006"/>
                    </a:lnTo>
                    <a:lnTo>
                      <a:pt x="2467" y="5848"/>
                    </a:lnTo>
                    <a:lnTo>
                      <a:pt x="2346" y="5685"/>
                    </a:lnTo>
                    <a:lnTo>
                      <a:pt x="2234" y="5516"/>
                    </a:lnTo>
                    <a:lnTo>
                      <a:pt x="2128" y="5342"/>
                    </a:lnTo>
                    <a:lnTo>
                      <a:pt x="2032" y="5163"/>
                    </a:lnTo>
                    <a:lnTo>
                      <a:pt x="1947" y="4981"/>
                    </a:lnTo>
                    <a:close/>
                    <a:moveTo>
                      <a:pt x="3393" y="4752"/>
                    </a:moveTo>
                    <a:lnTo>
                      <a:pt x="3393" y="6257"/>
                    </a:lnTo>
                    <a:lnTo>
                      <a:pt x="3534" y="6127"/>
                    </a:lnTo>
                    <a:lnTo>
                      <a:pt x="3668" y="5994"/>
                    </a:lnTo>
                    <a:lnTo>
                      <a:pt x="3796" y="5852"/>
                    </a:lnTo>
                    <a:lnTo>
                      <a:pt x="3913" y="5707"/>
                    </a:lnTo>
                    <a:lnTo>
                      <a:pt x="4027" y="5557"/>
                    </a:lnTo>
                    <a:lnTo>
                      <a:pt x="4131" y="5402"/>
                    </a:lnTo>
                    <a:lnTo>
                      <a:pt x="4228" y="5242"/>
                    </a:lnTo>
                    <a:lnTo>
                      <a:pt x="4316" y="5079"/>
                    </a:lnTo>
                    <a:lnTo>
                      <a:pt x="4398" y="4910"/>
                    </a:lnTo>
                    <a:lnTo>
                      <a:pt x="4202" y="4858"/>
                    </a:lnTo>
                    <a:lnTo>
                      <a:pt x="4003" y="4816"/>
                    </a:lnTo>
                    <a:lnTo>
                      <a:pt x="3802" y="4784"/>
                    </a:lnTo>
                    <a:lnTo>
                      <a:pt x="3598" y="4762"/>
                    </a:lnTo>
                    <a:lnTo>
                      <a:pt x="3393" y="4752"/>
                    </a:lnTo>
                    <a:close/>
                    <a:moveTo>
                      <a:pt x="3167" y="4752"/>
                    </a:moveTo>
                    <a:lnTo>
                      <a:pt x="2962" y="4762"/>
                    </a:lnTo>
                    <a:lnTo>
                      <a:pt x="2758" y="4784"/>
                    </a:lnTo>
                    <a:lnTo>
                      <a:pt x="2557" y="4816"/>
                    </a:lnTo>
                    <a:lnTo>
                      <a:pt x="2358" y="4858"/>
                    </a:lnTo>
                    <a:lnTo>
                      <a:pt x="2162" y="4910"/>
                    </a:lnTo>
                    <a:lnTo>
                      <a:pt x="2244" y="5079"/>
                    </a:lnTo>
                    <a:lnTo>
                      <a:pt x="2332" y="5242"/>
                    </a:lnTo>
                    <a:lnTo>
                      <a:pt x="2429" y="5402"/>
                    </a:lnTo>
                    <a:lnTo>
                      <a:pt x="2533" y="5557"/>
                    </a:lnTo>
                    <a:lnTo>
                      <a:pt x="2645" y="5707"/>
                    </a:lnTo>
                    <a:lnTo>
                      <a:pt x="2764" y="5852"/>
                    </a:lnTo>
                    <a:lnTo>
                      <a:pt x="2892" y="5994"/>
                    </a:lnTo>
                    <a:lnTo>
                      <a:pt x="3026" y="6127"/>
                    </a:lnTo>
                    <a:lnTo>
                      <a:pt x="3167" y="6257"/>
                    </a:lnTo>
                    <a:lnTo>
                      <a:pt x="3167" y="4752"/>
                    </a:lnTo>
                    <a:close/>
                    <a:moveTo>
                      <a:pt x="4972" y="3391"/>
                    </a:moveTo>
                    <a:lnTo>
                      <a:pt x="4962" y="3596"/>
                    </a:lnTo>
                    <a:lnTo>
                      <a:pt x="4942" y="3797"/>
                    </a:lnTo>
                    <a:lnTo>
                      <a:pt x="4913" y="3999"/>
                    </a:lnTo>
                    <a:lnTo>
                      <a:pt x="4873" y="4196"/>
                    </a:lnTo>
                    <a:lnTo>
                      <a:pt x="4825" y="4391"/>
                    </a:lnTo>
                    <a:lnTo>
                      <a:pt x="4767" y="4583"/>
                    </a:lnTo>
                    <a:lnTo>
                      <a:pt x="4699" y="4772"/>
                    </a:lnTo>
                    <a:lnTo>
                      <a:pt x="4891" y="4846"/>
                    </a:lnTo>
                    <a:lnTo>
                      <a:pt x="5078" y="4931"/>
                    </a:lnTo>
                    <a:lnTo>
                      <a:pt x="5262" y="5023"/>
                    </a:lnTo>
                    <a:lnTo>
                      <a:pt x="5441" y="5127"/>
                    </a:lnTo>
                    <a:lnTo>
                      <a:pt x="5617" y="5238"/>
                    </a:lnTo>
                    <a:lnTo>
                      <a:pt x="5728" y="5099"/>
                    </a:lnTo>
                    <a:lnTo>
                      <a:pt x="5832" y="4951"/>
                    </a:lnTo>
                    <a:lnTo>
                      <a:pt x="5926" y="4798"/>
                    </a:lnTo>
                    <a:lnTo>
                      <a:pt x="6012" y="4638"/>
                    </a:lnTo>
                    <a:lnTo>
                      <a:pt x="6089" y="4473"/>
                    </a:lnTo>
                    <a:lnTo>
                      <a:pt x="6155" y="4304"/>
                    </a:lnTo>
                    <a:lnTo>
                      <a:pt x="6211" y="4130"/>
                    </a:lnTo>
                    <a:lnTo>
                      <a:pt x="6259" y="3951"/>
                    </a:lnTo>
                    <a:lnTo>
                      <a:pt x="6293" y="3767"/>
                    </a:lnTo>
                    <a:lnTo>
                      <a:pt x="6319" y="3582"/>
                    </a:lnTo>
                    <a:lnTo>
                      <a:pt x="6331" y="3391"/>
                    </a:lnTo>
                    <a:lnTo>
                      <a:pt x="4972" y="3391"/>
                    </a:lnTo>
                    <a:close/>
                    <a:moveTo>
                      <a:pt x="3393" y="3391"/>
                    </a:moveTo>
                    <a:lnTo>
                      <a:pt x="3393" y="4525"/>
                    </a:lnTo>
                    <a:lnTo>
                      <a:pt x="3616" y="4537"/>
                    </a:lnTo>
                    <a:lnTo>
                      <a:pt x="3837" y="4561"/>
                    </a:lnTo>
                    <a:lnTo>
                      <a:pt x="4057" y="4597"/>
                    </a:lnTo>
                    <a:lnTo>
                      <a:pt x="4272" y="4642"/>
                    </a:lnTo>
                    <a:lnTo>
                      <a:pt x="4486" y="4700"/>
                    </a:lnTo>
                    <a:lnTo>
                      <a:pt x="4550" y="4521"/>
                    </a:lnTo>
                    <a:lnTo>
                      <a:pt x="4605" y="4339"/>
                    </a:lnTo>
                    <a:lnTo>
                      <a:pt x="4651" y="4154"/>
                    </a:lnTo>
                    <a:lnTo>
                      <a:pt x="4689" y="3967"/>
                    </a:lnTo>
                    <a:lnTo>
                      <a:pt x="4717" y="3777"/>
                    </a:lnTo>
                    <a:lnTo>
                      <a:pt x="4737" y="3586"/>
                    </a:lnTo>
                    <a:lnTo>
                      <a:pt x="4747" y="3391"/>
                    </a:lnTo>
                    <a:lnTo>
                      <a:pt x="3393" y="3391"/>
                    </a:lnTo>
                    <a:close/>
                    <a:moveTo>
                      <a:pt x="1813" y="3391"/>
                    </a:moveTo>
                    <a:lnTo>
                      <a:pt x="1823" y="3586"/>
                    </a:lnTo>
                    <a:lnTo>
                      <a:pt x="1843" y="3777"/>
                    </a:lnTo>
                    <a:lnTo>
                      <a:pt x="1871" y="3967"/>
                    </a:lnTo>
                    <a:lnTo>
                      <a:pt x="1909" y="4154"/>
                    </a:lnTo>
                    <a:lnTo>
                      <a:pt x="1955" y="4339"/>
                    </a:lnTo>
                    <a:lnTo>
                      <a:pt x="2010" y="4521"/>
                    </a:lnTo>
                    <a:lnTo>
                      <a:pt x="2074" y="4700"/>
                    </a:lnTo>
                    <a:lnTo>
                      <a:pt x="2288" y="4642"/>
                    </a:lnTo>
                    <a:lnTo>
                      <a:pt x="2503" y="4597"/>
                    </a:lnTo>
                    <a:lnTo>
                      <a:pt x="2723" y="4561"/>
                    </a:lnTo>
                    <a:lnTo>
                      <a:pt x="2944" y="4537"/>
                    </a:lnTo>
                    <a:lnTo>
                      <a:pt x="3167" y="4525"/>
                    </a:lnTo>
                    <a:lnTo>
                      <a:pt x="3167" y="3391"/>
                    </a:lnTo>
                    <a:lnTo>
                      <a:pt x="1813" y="3391"/>
                    </a:lnTo>
                    <a:close/>
                    <a:moveTo>
                      <a:pt x="229" y="3391"/>
                    </a:moveTo>
                    <a:lnTo>
                      <a:pt x="241" y="3582"/>
                    </a:lnTo>
                    <a:lnTo>
                      <a:pt x="265" y="3767"/>
                    </a:lnTo>
                    <a:lnTo>
                      <a:pt x="301" y="3951"/>
                    </a:lnTo>
                    <a:lnTo>
                      <a:pt x="347" y="4130"/>
                    </a:lnTo>
                    <a:lnTo>
                      <a:pt x="405" y="4304"/>
                    </a:lnTo>
                    <a:lnTo>
                      <a:pt x="471" y="4473"/>
                    </a:lnTo>
                    <a:lnTo>
                      <a:pt x="547" y="4638"/>
                    </a:lnTo>
                    <a:lnTo>
                      <a:pt x="632" y="4798"/>
                    </a:lnTo>
                    <a:lnTo>
                      <a:pt x="728" y="4951"/>
                    </a:lnTo>
                    <a:lnTo>
                      <a:pt x="832" y="5099"/>
                    </a:lnTo>
                    <a:lnTo>
                      <a:pt x="941" y="5238"/>
                    </a:lnTo>
                    <a:lnTo>
                      <a:pt x="1117" y="5127"/>
                    </a:lnTo>
                    <a:lnTo>
                      <a:pt x="1296" y="5023"/>
                    </a:lnTo>
                    <a:lnTo>
                      <a:pt x="1480" y="4931"/>
                    </a:lnTo>
                    <a:lnTo>
                      <a:pt x="1667" y="4846"/>
                    </a:lnTo>
                    <a:lnTo>
                      <a:pt x="1859" y="4772"/>
                    </a:lnTo>
                    <a:lnTo>
                      <a:pt x="1793" y="4583"/>
                    </a:lnTo>
                    <a:lnTo>
                      <a:pt x="1735" y="4391"/>
                    </a:lnTo>
                    <a:lnTo>
                      <a:pt x="1685" y="4196"/>
                    </a:lnTo>
                    <a:lnTo>
                      <a:pt x="1647" y="3999"/>
                    </a:lnTo>
                    <a:lnTo>
                      <a:pt x="1618" y="3797"/>
                    </a:lnTo>
                    <a:lnTo>
                      <a:pt x="1598" y="3596"/>
                    </a:lnTo>
                    <a:lnTo>
                      <a:pt x="1586" y="3391"/>
                    </a:lnTo>
                    <a:lnTo>
                      <a:pt x="229" y="3391"/>
                    </a:lnTo>
                    <a:close/>
                    <a:moveTo>
                      <a:pt x="4446" y="1756"/>
                    </a:moveTo>
                    <a:lnTo>
                      <a:pt x="4240" y="1810"/>
                    </a:lnTo>
                    <a:lnTo>
                      <a:pt x="4031" y="1852"/>
                    </a:lnTo>
                    <a:lnTo>
                      <a:pt x="3822" y="1886"/>
                    </a:lnTo>
                    <a:lnTo>
                      <a:pt x="3608" y="1906"/>
                    </a:lnTo>
                    <a:lnTo>
                      <a:pt x="3393" y="1918"/>
                    </a:lnTo>
                    <a:lnTo>
                      <a:pt x="3393" y="3165"/>
                    </a:lnTo>
                    <a:lnTo>
                      <a:pt x="4747" y="3165"/>
                    </a:lnTo>
                    <a:lnTo>
                      <a:pt x="4735" y="2956"/>
                    </a:lnTo>
                    <a:lnTo>
                      <a:pt x="4713" y="2749"/>
                    </a:lnTo>
                    <a:lnTo>
                      <a:pt x="4681" y="2543"/>
                    </a:lnTo>
                    <a:lnTo>
                      <a:pt x="4637" y="2340"/>
                    </a:lnTo>
                    <a:lnTo>
                      <a:pt x="4583" y="2143"/>
                    </a:lnTo>
                    <a:lnTo>
                      <a:pt x="4520" y="1947"/>
                    </a:lnTo>
                    <a:lnTo>
                      <a:pt x="4446" y="1756"/>
                    </a:lnTo>
                    <a:close/>
                    <a:moveTo>
                      <a:pt x="2114" y="1756"/>
                    </a:moveTo>
                    <a:lnTo>
                      <a:pt x="2040" y="1947"/>
                    </a:lnTo>
                    <a:lnTo>
                      <a:pt x="1977" y="2143"/>
                    </a:lnTo>
                    <a:lnTo>
                      <a:pt x="1923" y="2340"/>
                    </a:lnTo>
                    <a:lnTo>
                      <a:pt x="1879" y="2543"/>
                    </a:lnTo>
                    <a:lnTo>
                      <a:pt x="1847" y="2749"/>
                    </a:lnTo>
                    <a:lnTo>
                      <a:pt x="1825" y="2956"/>
                    </a:lnTo>
                    <a:lnTo>
                      <a:pt x="1813" y="3165"/>
                    </a:lnTo>
                    <a:lnTo>
                      <a:pt x="3167" y="3165"/>
                    </a:lnTo>
                    <a:lnTo>
                      <a:pt x="3167" y="1918"/>
                    </a:lnTo>
                    <a:lnTo>
                      <a:pt x="2952" y="1906"/>
                    </a:lnTo>
                    <a:lnTo>
                      <a:pt x="2738" y="1886"/>
                    </a:lnTo>
                    <a:lnTo>
                      <a:pt x="2527" y="1852"/>
                    </a:lnTo>
                    <a:lnTo>
                      <a:pt x="2320" y="1808"/>
                    </a:lnTo>
                    <a:lnTo>
                      <a:pt x="2114" y="1756"/>
                    </a:lnTo>
                    <a:close/>
                    <a:moveTo>
                      <a:pt x="5555" y="1246"/>
                    </a:moveTo>
                    <a:lnTo>
                      <a:pt x="5385" y="1351"/>
                    </a:lnTo>
                    <a:lnTo>
                      <a:pt x="5210" y="1449"/>
                    </a:lnTo>
                    <a:lnTo>
                      <a:pt x="5030" y="1537"/>
                    </a:lnTo>
                    <a:lnTo>
                      <a:pt x="4849" y="1615"/>
                    </a:lnTo>
                    <a:lnTo>
                      <a:pt x="4661" y="1684"/>
                    </a:lnTo>
                    <a:lnTo>
                      <a:pt x="4739" y="1886"/>
                    </a:lnTo>
                    <a:lnTo>
                      <a:pt x="4805" y="2091"/>
                    </a:lnTo>
                    <a:lnTo>
                      <a:pt x="4861" y="2300"/>
                    </a:lnTo>
                    <a:lnTo>
                      <a:pt x="4905" y="2512"/>
                    </a:lnTo>
                    <a:lnTo>
                      <a:pt x="4938" y="2727"/>
                    </a:lnTo>
                    <a:lnTo>
                      <a:pt x="4962" y="2946"/>
                    </a:lnTo>
                    <a:lnTo>
                      <a:pt x="4972" y="3165"/>
                    </a:lnTo>
                    <a:lnTo>
                      <a:pt x="6331" y="3165"/>
                    </a:lnTo>
                    <a:lnTo>
                      <a:pt x="6319" y="2982"/>
                    </a:lnTo>
                    <a:lnTo>
                      <a:pt x="6295" y="2803"/>
                    </a:lnTo>
                    <a:lnTo>
                      <a:pt x="6263" y="2627"/>
                    </a:lnTo>
                    <a:lnTo>
                      <a:pt x="6219" y="2456"/>
                    </a:lnTo>
                    <a:lnTo>
                      <a:pt x="6167" y="2286"/>
                    </a:lnTo>
                    <a:lnTo>
                      <a:pt x="6105" y="2123"/>
                    </a:lnTo>
                    <a:lnTo>
                      <a:pt x="6033" y="1963"/>
                    </a:lnTo>
                    <a:lnTo>
                      <a:pt x="5956" y="1808"/>
                    </a:lnTo>
                    <a:lnTo>
                      <a:pt x="5866" y="1658"/>
                    </a:lnTo>
                    <a:lnTo>
                      <a:pt x="5770" y="1515"/>
                    </a:lnTo>
                    <a:lnTo>
                      <a:pt x="5666" y="1377"/>
                    </a:lnTo>
                    <a:lnTo>
                      <a:pt x="5555" y="1246"/>
                    </a:lnTo>
                    <a:close/>
                    <a:moveTo>
                      <a:pt x="1003" y="1246"/>
                    </a:moveTo>
                    <a:lnTo>
                      <a:pt x="894" y="1377"/>
                    </a:lnTo>
                    <a:lnTo>
                      <a:pt x="790" y="1515"/>
                    </a:lnTo>
                    <a:lnTo>
                      <a:pt x="692" y="1658"/>
                    </a:lnTo>
                    <a:lnTo>
                      <a:pt x="604" y="1808"/>
                    </a:lnTo>
                    <a:lnTo>
                      <a:pt x="525" y="1963"/>
                    </a:lnTo>
                    <a:lnTo>
                      <a:pt x="455" y="2123"/>
                    </a:lnTo>
                    <a:lnTo>
                      <a:pt x="393" y="2286"/>
                    </a:lnTo>
                    <a:lnTo>
                      <a:pt x="339" y="2456"/>
                    </a:lnTo>
                    <a:lnTo>
                      <a:pt x="297" y="2627"/>
                    </a:lnTo>
                    <a:lnTo>
                      <a:pt x="263" y="2803"/>
                    </a:lnTo>
                    <a:lnTo>
                      <a:pt x="241" y="2982"/>
                    </a:lnTo>
                    <a:lnTo>
                      <a:pt x="229" y="3165"/>
                    </a:lnTo>
                    <a:lnTo>
                      <a:pt x="1586" y="3165"/>
                    </a:lnTo>
                    <a:lnTo>
                      <a:pt x="1598" y="2946"/>
                    </a:lnTo>
                    <a:lnTo>
                      <a:pt x="1622" y="2727"/>
                    </a:lnTo>
                    <a:lnTo>
                      <a:pt x="1655" y="2512"/>
                    </a:lnTo>
                    <a:lnTo>
                      <a:pt x="1699" y="2300"/>
                    </a:lnTo>
                    <a:lnTo>
                      <a:pt x="1755" y="2091"/>
                    </a:lnTo>
                    <a:lnTo>
                      <a:pt x="1821" y="1886"/>
                    </a:lnTo>
                    <a:lnTo>
                      <a:pt x="1897" y="1684"/>
                    </a:lnTo>
                    <a:lnTo>
                      <a:pt x="1711" y="1615"/>
                    </a:lnTo>
                    <a:lnTo>
                      <a:pt x="1530" y="1537"/>
                    </a:lnTo>
                    <a:lnTo>
                      <a:pt x="1350" y="1449"/>
                    </a:lnTo>
                    <a:lnTo>
                      <a:pt x="1175" y="1351"/>
                    </a:lnTo>
                    <a:lnTo>
                      <a:pt x="1003" y="1246"/>
                    </a:lnTo>
                    <a:close/>
                    <a:moveTo>
                      <a:pt x="3393" y="299"/>
                    </a:moveTo>
                    <a:lnTo>
                      <a:pt x="3393" y="1692"/>
                    </a:lnTo>
                    <a:lnTo>
                      <a:pt x="3588" y="1680"/>
                    </a:lnTo>
                    <a:lnTo>
                      <a:pt x="3782" y="1662"/>
                    </a:lnTo>
                    <a:lnTo>
                      <a:pt x="3973" y="1633"/>
                    </a:lnTo>
                    <a:lnTo>
                      <a:pt x="4163" y="1595"/>
                    </a:lnTo>
                    <a:lnTo>
                      <a:pt x="4350" y="1547"/>
                    </a:lnTo>
                    <a:lnTo>
                      <a:pt x="4260" y="1373"/>
                    </a:lnTo>
                    <a:lnTo>
                      <a:pt x="4161" y="1204"/>
                    </a:lnTo>
                    <a:lnTo>
                      <a:pt x="4053" y="1039"/>
                    </a:lnTo>
                    <a:lnTo>
                      <a:pt x="3937" y="879"/>
                    </a:lnTo>
                    <a:lnTo>
                      <a:pt x="3814" y="726"/>
                    </a:lnTo>
                    <a:lnTo>
                      <a:pt x="3682" y="578"/>
                    </a:lnTo>
                    <a:lnTo>
                      <a:pt x="3540" y="435"/>
                    </a:lnTo>
                    <a:lnTo>
                      <a:pt x="3393" y="299"/>
                    </a:lnTo>
                    <a:close/>
                    <a:moveTo>
                      <a:pt x="3167" y="299"/>
                    </a:moveTo>
                    <a:lnTo>
                      <a:pt x="3018" y="435"/>
                    </a:lnTo>
                    <a:lnTo>
                      <a:pt x="2878" y="578"/>
                    </a:lnTo>
                    <a:lnTo>
                      <a:pt x="2746" y="726"/>
                    </a:lnTo>
                    <a:lnTo>
                      <a:pt x="2621" y="879"/>
                    </a:lnTo>
                    <a:lnTo>
                      <a:pt x="2505" y="1039"/>
                    </a:lnTo>
                    <a:lnTo>
                      <a:pt x="2397" y="1204"/>
                    </a:lnTo>
                    <a:lnTo>
                      <a:pt x="2300" y="1373"/>
                    </a:lnTo>
                    <a:lnTo>
                      <a:pt x="2208" y="1547"/>
                    </a:lnTo>
                    <a:lnTo>
                      <a:pt x="2395" y="1595"/>
                    </a:lnTo>
                    <a:lnTo>
                      <a:pt x="2585" y="1633"/>
                    </a:lnTo>
                    <a:lnTo>
                      <a:pt x="2778" y="1662"/>
                    </a:lnTo>
                    <a:lnTo>
                      <a:pt x="2972" y="1680"/>
                    </a:lnTo>
                    <a:lnTo>
                      <a:pt x="3167" y="1692"/>
                    </a:lnTo>
                    <a:lnTo>
                      <a:pt x="3167" y="299"/>
                    </a:lnTo>
                    <a:close/>
                    <a:moveTo>
                      <a:pt x="3678" y="253"/>
                    </a:moveTo>
                    <a:lnTo>
                      <a:pt x="3816" y="389"/>
                    </a:lnTo>
                    <a:lnTo>
                      <a:pt x="3945" y="530"/>
                    </a:lnTo>
                    <a:lnTo>
                      <a:pt x="4067" y="678"/>
                    </a:lnTo>
                    <a:lnTo>
                      <a:pt x="4183" y="827"/>
                    </a:lnTo>
                    <a:lnTo>
                      <a:pt x="4290" y="985"/>
                    </a:lnTo>
                    <a:lnTo>
                      <a:pt x="4392" y="1144"/>
                    </a:lnTo>
                    <a:lnTo>
                      <a:pt x="4484" y="1310"/>
                    </a:lnTo>
                    <a:lnTo>
                      <a:pt x="4569" y="1477"/>
                    </a:lnTo>
                    <a:lnTo>
                      <a:pt x="4741" y="1415"/>
                    </a:lnTo>
                    <a:lnTo>
                      <a:pt x="4911" y="1343"/>
                    </a:lnTo>
                    <a:lnTo>
                      <a:pt x="5076" y="1264"/>
                    </a:lnTo>
                    <a:lnTo>
                      <a:pt x="5238" y="1176"/>
                    </a:lnTo>
                    <a:lnTo>
                      <a:pt x="5395" y="1080"/>
                    </a:lnTo>
                    <a:lnTo>
                      <a:pt x="5268" y="963"/>
                    </a:lnTo>
                    <a:lnTo>
                      <a:pt x="5132" y="855"/>
                    </a:lnTo>
                    <a:lnTo>
                      <a:pt x="4990" y="751"/>
                    </a:lnTo>
                    <a:lnTo>
                      <a:pt x="4843" y="658"/>
                    </a:lnTo>
                    <a:lnTo>
                      <a:pt x="4691" y="574"/>
                    </a:lnTo>
                    <a:lnTo>
                      <a:pt x="4534" y="496"/>
                    </a:lnTo>
                    <a:lnTo>
                      <a:pt x="4370" y="429"/>
                    </a:lnTo>
                    <a:lnTo>
                      <a:pt x="4204" y="371"/>
                    </a:lnTo>
                    <a:lnTo>
                      <a:pt x="4033" y="321"/>
                    </a:lnTo>
                    <a:lnTo>
                      <a:pt x="3857" y="283"/>
                    </a:lnTo>
                    <a:lnTo>
                      <a:pt x="3678" y="253"/>
                    </a:lnTo>
                    <a:close/>
                    <a:moveTo>
                      <a:pt x="2882" y="253"/>
                    </a:moveTo>
                    <a:lnTo>
                      <a:pt x="2703" y="283"/>
                    </a:lnTo>
                    <a:lnTo>
                      <a:pt x="2527" y="321"/>
                    </a:lnTo>
                    <a:lnTo>
                      <a:pt x="2356" y="371"/>
                    </a:lnTo>
                    <a:lnTo>
                      <a:pt x="2188" y="429"/>
                    </a:lnTo>
                    <a:lnTo>
                      <a:pt x="2026" y="496"/>
                    </a:lnTo>
                    <a:lnTo>
                      <a:pt x="1869" y="574"/>
                    </a:lnTo>
                    <a:lnTo>
                      <a:pt x="1715" y="658"/>
                    </a:lnTo>
                    <a:lnTo>
                      <a:pt x="1570" y="751"/>
                    </a:lnTo>
                    <a:lnTo>
                      <a:pt x="1428" y="855"/>
                    </a:lnTo>
                    <a:lnTo>
                      <a:pt x="1292" y="963"/>
                    </a:lnTo>
                    <a:lnTo>
                      <a:pt x="1165" y="1080"/>
                    </a:lnTo>
                    <a:lnTo>
                      <a:pt x="1322" y="1176"/>
                    </a:lnTo>
                    <a:lnTo>
                      <a:pt x="1484" y="1264"/>
                    </a:lnTo>
                    <a:lnTo>
                      <a:pt x="1649" y="1343"/>
                    </a:lnTo>
                    <a:lnTo>
                      <a:pt x="1819" y="1415"/>
                    </a:lnTo>
                    <a:lnTo>
                      <a:pt x="1989" y="1477"/>
                    </a:lnTo>
                    <a:lnTo>
                      <a:pt x="2074" y="1310"/>
                    </a:lnTo>
                    <a:lnTo>
                      <a:pt x="2168" y="1144"/>
                    </a:lnTo>
                    <a:lnTo>
                      <a:pt x="2270" y="985"/>
                    </a:lnTo>
                    <a:lnTo>
                      <a:pt x="2377" y="827"/>
                    </a:lnTo>
                    <a:lnTo>
                      <a:pt x="2493" y="678"/>
                    </a:lnTo>
                    <a:lnTo>
                      <a:pt x="2615" y="530"/>
                    </a:lnTo>
                    <a:lnTo>
                      <a:pt x="2744" y="389"/>
                    </a:lnTo>
                    <a:lnTo>
                      <a:pt x="2882" y="253"/>
                    </a:lnTo>
                    <a:close/>
                    <a:moveTo>
                      <a:pt x="3279" y="0"/>
                    </a:moveTo>
                    <a:lnTo>
                      <a:pt x="3329" y="2"/>
                    </a:lnTo>
                    <a:lnTo>
                      <a:pt x="3393" y="4"/>
                    </a:lnTo>
                    <a:lnTo>
                      <a:pt x="3393" y="4"/>
                    </a:lnTo>
                    <a:lnTo>
                      <a:pt x="3584" y="16"/>
                    </a:lnTo>
                    <a:lnTo>
                      <a:pt x="3772" y="38"/>
                    </a:lnTo>
                    <a:lnTo>
                      <a:pt x="3955" y="72"/>
                    </a:lnTo>
                    <a:lnTo>
                      <a:pt x="4135" y="114"/>
                    </a:lnTo>
                    <a:lnTo>
                      <a:pt x="4312" y="167"/>
                    </a:lnTo>
                    <a:lnTo>
                      <a:pt x="4484" y="229"/>
                    </a:lnTo>
                    <a:lnTo>
                      <a:pt x="4651" y="301"/>
                    </a:lnTo>
                    <a:lnTo>
                      <a:pt x="4813" y="383"/>
                    </a:lnTo>
                    <a:lnTo>
                      <a:pt x="4970" y="472"/>
                    </a:lnTo>
                    <a:lnTo>
                      <a:pt x="5122" y="568"/>
                    </a:lnTo>
                    <a:lnTo>
                      <a:pt x="5268" y="674"/>
                    </a:lnTo>
                    <a:lnTo>
                      <a:pt x="5407" y="787"/>
                    </a:lnTo>
                    <a:lnTo>
                      <a:pt x="5541" y="907"/>
                    </a:lnTo>
                    <a:lnTo>
                      <a:pt x="5668" y="1035"/>
                    </a:lnTo>
                    <a:lnTo>
                      <a:pt x="5668" y="1035"/>
                    </a:lnTo>
                    <a:lnTo>
                      <a:pt x="5668" y="1037"/>
                    </a:lnTo>
                    <a:lnTo>
                      <a:pt x="5668" y="1037"/>
                    </a:lnTo>
                    <a:lnTo>
                      <a:pt x="5792" y="1176"/>
                    </a:lnTo>
                    <a:lnTo>
                      <a:pt x="5908" y="1322"/>
                    </a:lnTo>
                    <a:lnTo>
                      <a:pt x="6016" y="1473"/>
                    </a:lnTo>
                    <a:lnTo>
                      <a:pt x="6115" y="1633"/>
                    </a:lnTo>
                    <a:lnTo>
                      <a:pt x="6205" y="1796"/>
                    </a:lnTo>
                    <a:lnTo>
                      <a:pt x="6285" y="1965"/>
                    </a:lnTo>
                    <a:lnTo>
                      <a:pt x="6355" y="2141"/>
                    </a:lnTo>
                    <a:lnTo>
                      <a:pt x="6416" y="2320"/>
                    </a:lnTo>
                    <a:lnTo>
                      <a:pt x="6466" y="2504"/>
                    </a:lnTo>
                    <a:lnTo>
                      <a:pt x="6506" y="2693"/>
                    </a:lnTo>
                    <a:lnTo>
                      <a:pt x="6536" y="2884"/>
                    </a:lnTo>
                    <a:lnTo>
                      <a:pt x="6554" y="3080"/>
                    </a:lnTo>
                    <a:lnTo>
                      <a:pt x="6560" y="3279"/>
                    </a:lnTo>
                    <a:lnTo>
                      <a:pt x="6554" y="3468"/>
                    </a:lnTo>
                    <a:lnTo>
                      <a:pt x="6538" y="3658"/>
                    </a:lnTo>
                    <a:lnTo>
                      <a:pt x="6510" y="3841"/>
                    </a:lnTo>
                    <a:lnTo>
                      <a:pt x="6474" y="4023"/>
                    </a:lnTo>
                    <a:lnTo>
                      <a:pt x="6426" y="4202"/>
                    </a:lnTo>
                    <a:lnTo>
                      <a:pt x="6371" y="4375"/>
                    </a:lnTo>
                    <a:lnTo>
                      <a:pt x="6305" y="4545"/>
                    </a:lnTo>
                    <a:lnTo>
                      <a:pt x="6231" y="4708"/>
                    </a:lnTo>
                    <a:lnTo>
                      <a:pt x="6147" y="4868"/>
                    </a:lnTo>
                    <a:lnTo>
                      <a:pt x="6055" y="5023"/>
                    </a:lnTo>
                    <a:lnTo>
                      <a:pt x="5956" y="5171"/>
                    </a:lnTo>
                    <a:lnTo>
                      <a:pt x="5848" y="5314"/>
                    </a:lnTo>
                    <a:lnTo>
                      <a:pt x="5732" y="5452"/>
                    </a:lnTo>
                    <a:lnTo>
                      <a:pt x="5732" y="5452"/>
                    </a:lnTo>
                    <a:lnTo>
                      <a:pt x="5730" y="5454"/>
                    </a:lnTo>
                    <a:lnTo>
                      <a:pt x="5728" y="5456"/>
                    </a:lnTo>
                    <a:lnTo>
                      <a:pt x="5726" y="5458"/>
                    </a:lnTo>
                    <a:lnTo>
                      <a:pt x="5599" y="5593"/>
                    </a:lnTo>
                    <a:lnTo>
                      <a:pt x="5463" y="5721"/>
                    </a:lnTo>
                    <a:lnTo>
                      <a:pt x="5321" y="5840"/>
                    </a:lnTo>
                    <a:lnTo>
                      <a:pt x="5172" y="5952"/>
                    </a:lnTo>
                    <a:lnTo>
                      <a:pt x="5018" y="6056"/>
                    </a:lnTo>
                    <a:lnTo>
                      <a:pt x="4857" y="6151"/>
                    </a:lnTo>
                    <a:lnTo>
                      <a:pt x="4689" y="6237"/>
                    </a:lnTo>
                    <a:lnTo>
                      <a:pt x="4518" y="6313"/>
                    </a:lnTo>
                    <a:lnTo>
                      <a:pt x="4342" y="6379"/>
                    </a:lnTo>
                    <a:lnTo>
                      <a:pt x="4159" y="6434"/>
                    </a:lnTo>
                    <a:lnTo>
                      <a:pt x="3973" y="6480"/>
                    </a:lnTo>
                    <a:lnTo>
                      <a:pt x="3784" y="6516"/>
                    </a:lnTo>
                    <a:lnTo>
                      <a:pt x="3590" y="6540"/>
                    </a:lnTo>
                    <a:lnTo>
                      <a:pt x="3393" y="6554"/>
                    </a:lnTo>
                    <a:lnTo>
                      <a:pt x="3393" y="6554"/>
                    </a:lnTo>
                    <a:lnTo>
                      <a:pt x="3329" y="6554"/>
                    </a:lnTo>
                    <a:lnTo>
                      <a:pt x="3279" y="6556"/>
                    </a:lnTo>
                    <a:lnTo>
                      <a:pt x="3229" y="6554"/>
                    </a:lnTo>
                    <a:lnTo>
                      <a:pt x="3167" y="6554"/>
                    </a:lnTo>
                    <a:lnTo>
                      <a:pt x="3165" y="6554"/>
                    </a:lnTo>
                    <a:lnTo>
                      <a:pt x="2970" y="6540"/>
                    </a:lnTo>
                    <a:lnTo>
                      <a:pt x="2776" y="6516"/>
                    </a:lnTo>
                    <a:lnTo>
                      <a:pt x="2587" y="6482"/>
                    </a:lnTo>
                    <a:lnTo>
                      <a:pt x="2401" y="6436"/>
                    </a:lnTo>
                    <a:lnTo>
                      <a:pt x="2220" y="6379"/>
                    </a:lnTo>
                    <a:lnTo>
                      <a:pt x="2042" y="6313"/>
                    </a:lnTo>
                    <a:lnTo>
                      <a:pt x="1871" y="6237"/>
                    </a:lnTo>
                    <a:lnTo>
                      <a:pt x="1703" y="6151"/>
                    </a:lnTo>
                    <a:lnTo>
                      <a:pt x="1544" y="6058"/>
                    </a:lnTo>
                    <a:lnTo>
                      <a:pt x="1388" y="5954"/>
                    </a:lnTo>
                    <a:lnTo>
                      <a:pt x="1241" y="5842"/>
                    </a:lnTo>
                    <a:lnTo>
                      <a:pt x="1099" y="5723"/>
                    </a:lnTo>
                    <a:lnTo>
                      <a:pt x="963" y="5595"/>
                    </a:lnTo>
                    <a:lnTo>
                      <a:pt x="836" y="5462"/>
                    </a:lnTo>
                    <a:lnTo>
                      <a:pt x="832" y="5458"/>
                    </a:lnTo>
                    <a:lnTo>
                      <a:pt x="828" y="5454"/>
                    </a:lnTo>
                    <a:lnTo>
                      <a:pt x="828" y="5452"/>
                    </a:lnTo>
                    <a:lnTo>
                      <a:pt x="828" y="5452"/>
                    </a:lnTo>
                    <a:lnTo>
                      <a:pt x="712" y="5314"/>
                    </a:lnTo>
                    <a:lnTo>
                      <a:pt x="604" y="5171"/>
                    </a:lnTo>
                    <a:lnTo>
                      <a:pt x="505" y="5023"/>
                    </a:lnTo>
                    <a:lnTo>
                      <a:pt x="413" y="4868"/>
                    </a:lnTo>
                    <a:lnTo>
                      <a:pt x="329" y="4708"/>
                    </a:lnTo>
                    <a:lnTo>
                      <a:pt x="255" y="4545"/>
                    </a:lnTo>
                    <a:lnTo>
                      <a:pt x="189" y="4375"/>
                    </a:lnTo>
                    <a:lnTo>
                      <a:pt x="132" y="4202"/>
                    </a:lnTo>
                    <a:lnTo>
                      <a:pt x="86" y="4023"/>
                    </a:lnTo>
                    <a:lnTo>
                      <a:pt x="48" y="3841"/>
                    </a:lnTo>
                    <a:lnTo>
                      <a:pt x="22" y="3658"/>
                    </a:lnTo>
                    <a:lnTo>
                      <a:pt x="6" y="3468"/>
                    </a:lnTo>
                    <a:lnTo>
                      <a:pt x="0" y="3279"/>
                    </a:lnTo>
                    <a:lnTo>
                      <a:pt x="6" y="3080"/>
                    </a:lnTo>
                    <a:lnTo>
                      <a:pt x="24" y="2884"/>
                    </a:lnTo>
                    <a:lnTo>
                      <a:pt x="52" y="2693"/>
                    </a:lnTo>
                    <a:lnTo>
                      <a:pt x="92" y="2504"/>
                    </a:lnTo>
                    <a:lnTo>
                      <a:pt x="144" y="2320"/>
                    </a:lnTo>
                    <a:lnTo>
                      <a:pt x="203" y="2141"/>
                    </a:lnTo>
                    <a:lnTo>
                      <a:pt x="275" y="1965"/>
                    </a:lnTo>
                    <a:lnTo>
                      <a:pt x="355" y="1796"/>
                    </a:lnTo>
                    <a:lnTo>
                      <a:pt x="445" y="1633"/>
                    </a:lnTo>
                    <a:lnTo>
                      <a:pt x="545" y="1473"/>
                    </a:lnTo>
                    <a:lnTo>
                      <a:pt x="652" y="1322"/>
                    </a:lnTo>
                    <a:lnTo>
                      <a:pt x="768" y="1176"/>
                    </a:lnTo>
                    <a:lnTo>
                      <a:pt x="890" y="1037"/>
                    </a:lnTo>
                    <a:lnTo>
                      <a:pt x="890" y="1037"/>
                    </a:lnTo>
                    <a:lnTo>
                      <a:pt x="892" y="1035"/>
                    </a:lnTo>
                    <a:lnTo>
                      <a:pt x="892" y="1035"/>
                    </a:lnTo>
                    <a:lnTo>
                      <a:pt x="1019" y="907"/>
                    </a:lnTo>
                    <a:lnTo>
                      <a:pt x="1153" y="787"/>
                    </a:lnTo>
                    <a:lnTo>
                      <a:pt x="1292" y="674"/>
                    </a:lnTo>
                    <a:lnTo>
                      <a:pt x="1438" y="568"/>
                    </a:lnTo>
                    <a:lnTo>
                      <a:pt x="1590" y="472"/>
                    </a:lnTo>
                    <a:lnTo>
                      <a:pt x="1747" y="383"/>
                    </a:lnTo>
                    <a:lnTo>
                      <a:pt x="1909" y="301"/>
                    </a:lnTo>
                    <a:lnTo>
                      <a:pt x="2076" y="229"/>
                    </a:lnTo>
                    <a:lnTo>
                      <a:pt x="2248" y="167"/>
                    </a:lnTo>
                    <a:lnTo>
                      <a:pt x="2425" y="114"/>
                    </a:lnTo>
                    <a:lnTo>
                      <a:pt x="2605" y="72"/>
                    </a:lnTo>
                    <a:lnTo>
                      <a:pt x="2788" y="38"/>
                    </a:lnTo>
                    <a:lnTo>
                      <a:pt x="2976" y="16"/>
                    </a:lnTo>
                    <a:lnTo>
                      <a:pt x="3167" y="4"/>
                    </a:lnTo>
                    <a:lnTo>
                      <a:pt x="3167" y="4"/>
                    </a:lnTo>
                    <a:lnTo>
                      <a:pt x="3229" y="2"/>
                    </a:lnTo>
                    <a:lnTo>
                      <a:pt x="327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7" name="Freeform 32"/>
              <p:cNvSpPr>
                <a:spLocks noEditPoints="1"/>
              </p:cNvSpPr>
              <p:nvPr/>
            </p:nvSpPr>
            <p:spPr bwMode="auto">
              <a:xfrm>
                <a:off x="10244033" y="1139248"/>
                <a:ext cx="349296" cy="349084"/>
              </a:xfrm>
              <a:custGeom>
                <a:avLst/>
                <a:gdLst>
                  <a:gd name="T0" fmla="*/ 331 w 6560"/>
                  <a:gd name="T1" fmla="*/ 6058 h 6556"/>
                  <a:gd name="T2" fmla="*/ 475 w 6560"/>
                  <a:gd name="T3" fmla="*/ 5936 h 6556"/>
                  <a:gd name="T4" fmla="*/ 564 w 6560"/>
                  <a:gd name="T5" fmla="*/ 5948 h 6556"/>
                  <a:gd name="T6" fmla="*/ 620 w 6560"/>
                  <a:gd name="T7" fmla="*/ 6022 h 6556"/>
                  <a:gd name="T8" fmla="*/ 608 w 6560"/>
                  <a:gd name="T9" fmla="*/ 6110 h 6556"/>
                  <a:gd name="T10" fmla="*/ 1773 w 6560"/>
                  <a:gd name="T11" fmla="*/ 5922 h 6556"/>
                  <a:gd name="T12" fmla="*/ 1211 w 6560"/>
                  <a:gd name="T13" fmla="*/ 5466 h 6556"/>
                  <a:gd name="T14" fmla="*/ 1193 w 6560"/>
                  <a:gd name="T15" fmla="*/ 5464 h 6556"/>
                  <a:gd name="T16" fmla="*/ 1171 w 6560"/>
                  <a:gd name="T17" fmla="*/ 5458 h 6556"/>
                  <a:gd name="T18" fmla="*/ 1143 w 6560"/>
                  <a:gd name="T19" fmla="*/ 5442 h 6556"/>
                  <a:gd name="T20" fmla="*/ 1119 w 6560"/>
                  <a:gd name="T21" fmla="*/ 5420 h 6556"/>
                  <a:gd name="T22" fmla="*/ 1101 w 6560"/>
                  <a:gd name="T23" fmla="*/ 5390 h 6556"/>
                  <a:gd name="T24" fmla="*/ 1093 w 6560"/>
                  <a:gd name="T25" fmla="*/ 5366 h 6556"/>
                  <a:gd name="T26" fmla="*/ 1093 w 6560"/>
                  <a:gd name="T27" fmla="*/ 5350 h 6556"/>
                  <a:gd name="T28" fmla="*/ 1091 w 6560"/>
                  <a:gd name="T29" fmla="*/ 5334 h 6556"/>
                  <a:gd name="T30" fmla="*/ 862 w 6560"/>
                  <a:gd name="T31" fmla="*/ 4521 h 6556"/>
                  <a:gd name="T32" fmla="*/ 3921 w 6560"/>
                  <a:gd name="T33" fmla="*/ 1804 h 6556"/>
                  <a:gd name="T34" fmla="*/ 4011 w 6560"/>
                  <a:gd name="T35" fmla="*/ 1792 h 6556"/>
                  <a:gd name="T36" fmla="*/ 4083 w 6560"/>
                  <a:gd name="T37" fmla="*/ 1848 h 6556"/>
                  <a:gd name="T38" fmla="*/ 4095 w 6560"/>
                  <a:gd name="T39" fmla="*/ 1938 h 6556"/>
                  <a:gd name="T40" fmla="*/ 1408 w 6560"/>
                  <a:gd name="T41" fmla="*/ 4646 h 6556"/>
                  <a:gd name="T42" fmla="*/ 4567 w 6560"/>
                  <a:gd name="T43" fmla="*/ 2494 h 6556"/>
                  <a:gd name="T44" fmla="*/ 4651 w 6560"/>
                  <a:gd name="T45" fmla="*/ 2460 h 6556"/>
                  <a:gd name="T46" fmla="*/ 4735 w 6560"/>
                  <a:gd name="T47" fmla="*/ 2494 h 6556"/>
                  <a:gd name="T48" fmla="*/ 4771 w 6560"/>
                  <a:gd name="T49" fmla="*/ 2577 h 6556"/>
                  <a:gd name="T50" fmla="*/ 4735 w 6560"/>
                  <a:gd name="T51" fmla="*/ 2661 h 6556"/>
                  <a:gd name="T52" fmla="*/ 5323 w 6560"/>
                  <a:gd name="T53" fmla="*/ 2410 h 6556"/>
                  <a:gd name="T54" fmla="*/ 4316 w 6560"/>
                  <a:gd name="T55" fmla="*/ 1068 h 6556"/>
                  <a:gd name="T56" fmla="*/ 4484 w 6560"/>
                  <a:gd name="T57" fmla="*/ 899 h 6556"/>
                  <a:gd name="T58" fmla="*/ 5828 w 6560"/>
                  <a:gd name="T59" fmla="*/ 1908 h 6556"/>
                  <a:gd name="T60" fmla="*/ 5503 w 6560"/>
                  <a:gd name="T61" fmla="*/ 237 h 6556"/>
                  <a:gd name="T62" fmla="*/ 5238 w 6560"/>
                  <a:gd name="T63" fmla="*/ 277 h 6556"/>
                  <a:gd name="T64" fmla="*/ 4994 w 6560"/>
                  <a:gd name="T65" fmla="*/ 403 h 6556"/>
                  <a:gd name="T66" fmla="*/ 6249 w 6560"/>
                  <a:gd name="T67" fmla="*/ 1405 h 6556"/>
                  <a:gd name="T68" fmla="*/ 6319 w 6560"/>
                  <a:gd name="T69" fmla="*/ 1146 h 6556"/>
                  <a:gd name="T70" fmla="*/ 6301 w 6560"/>
                  <a:gd name="T71" fmla="*/ 879 h 6556"/>
                  <a:gd name="T72" fmla="*/ 6197 w 6560"/>
                  <a:gd name="T73" fmla="*/ 628 h 6556"/>
                  <a:gd name="T74" fmla="*/ 6008 w 6560"/>
                  <a:gd name="T75" fmla="*/ 417 h 6556"/>
                  <a:gd name="T76" fmla="*/ 5768 w 6560"/>
                  <a:gd name="T77" fmla="*/ 285 h 6556"/>
                  <a:gd name="T78" fmla="*/ 5503 w 6560"/>
                  <a:gd name="T79" fmla="*/ 237 h 6556"/>
                  <a:gd name="T80" fmla="*/ 5696 w 6560"/>
                  <a:gd name="T81" fmla="*/ 20 h 6556"/>
                  <a:gd name="T82" fmla="*/ 5988 w 6560"/>
                  <a:gd name="T83" fmla="*/ 122 h 6556"/>
                  <a:gd name="T84" fmla="*/ 6247 w 6560"/>
                  <a:gd name="T85" fmla="*/ 313 h 6556"/>
                  <a:gd name="T86" fmla="*/ 6438 w 6560"/>
                  <a:gd name="T87" fmla="*/ 570 h 6556"/>
                  <a:gd name="T88" fmla="*/ 6540 w 6560"/>
                  <a:gd name="T89" fmla="*/ 863 h 6556"/>
                  <a:gd name="T90" fmla="*/ 6554 w 6560"/>
                  <a:gd name="T91" fmla="*/ 1170 h 6556"/>
                  <a:gd name="T92" fmla="*/ 6482 w 6560"/>
                  <a:gd name="T93" fmla="*/ 1469 h 6556"/>
                  <a:gd name="T94" fmla="*/ 6321 w 6560"/>
                  <a:gd name="T95" fmla="*/ 1742 h 6556"/>
                  <a:gd name="T96" fmla="*/ 1965 w 6560"/>
                  <a:gd name="T97" fmla="*/ 6104 h 6556"/>
                  <a:gd name="T98" fmla="*/ 1955 w 6560"/>
                  <a:gd name="T99" fmla="*/ 6112 h 6556"/>
                  <a:gd name="T100" fmla="*/ 1919 w 6560"/>
                  <a:gd name="T101" fmla="*/ 6129 h 6556"/>
                  <a:gd name="T102" fmla="*/ 146 w 6560"/>
                  <a:gd name="T103" fmla="*/ 6552 h 6556"/>
                  <a:gd name="T104" fmla="*/ 96 w 6560"/>
                  <a:gd name="T105" fmla="*/ 6554 h 6556"/>
                  <a:gd name="T106" fmla="*/ 34 w 6560"/>
                  <a:gd name="T107" fmla="*/ 6522 h 6556"/>
                  <a:gd name="T108" fmla="*/ 8 w 6560"/>
                  <a:gd name="T109" fmla="*/ 6478 h 6556"/>
                  <a:gd name="T110" fmla="*/ 0 w 6560"/>
                  <a:gd name="T111" fmla="*/ 6434 h 6556"/>
                  <a:gd name="T112" fmla="*/ 423 w 6560"/>
                  <a:gd name="T113" fmla="*/ 4648 h 6556"/>
                  <a:gd name="T114" fmla="*/ 427 w 6560"/>
                  <a:gd name="T115" fmla="*/ 4636 h 6556"/>
                  <a:gd name="T116" fmla="*/ 449 w 6560"/>
                  <a:gd name="T117" fmla="*/ 4599 h 6556"/>
                  <a:gd name="T118" fmla="*/ 4735 w 6560"/>
                  <a:gd name="T119" fmla="*/ 313 h 6556"/>
                  <a:gd name="T120" fmla="*/ 4994 w 6560"/>
                  <a:gd name="T121" fmla="*/ 122 h 6556"/>
                  <a:gd name="T122" fmla="*/ 5288 w 6560"/>
                  <a:gd name="T123" fmla="*/ 20 h 6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60" h="6556">
                    <a:moveTo>
                      <a:pt x="1159" y="4726"/>
                    </a:moveTo>
                    <a:lnTo>
                      <a:pt x="634" y="4784"/>
                    </a:lnTo>
                    <a:lnTo>
                      <a:pt x="331" y="6058"/>
                    </a:lnTo>
                    <a:lnTo>
                      <a:pt x="421" y="5968"/>
                    </a:lnTo>
                    <a:lnTo>
                      <a:pt x="447" y="5948"/>
                    </a:lnTo>
                    <a:lnTo>
                      <a:pt x="475" y="5936"/>
                    </a:lnTo>
                    <a:lnTo>
                      <a:pt x="505" y="5932"/>
                    </a:lnTo>
                    <a:lnTo>
                      <a:pt x="535" y="5936"/>
                    </a:lnTo>
                    <a:lnTo>
                      <a:pt x="564" y="5948"/>
                    </a:lnTo>
                    <a:lnTo>
                      <a:pt x="588" y="5968"/>
                    </a:lnTo>
                    <a:lnTo>
                      <a:pt x="608" y="5992"/>
                    </a:lnTo>
                    <a:lnTo>
                      <a:pt x="620" y="6022"/>
                    </a:lnTo>
                    <a:lnTo>
                      <a:pt x="624" y="6052"/>
                    </a:lnTo>
                    <a:lnTo>
                      <a:pt x="620" y="6082"/>
                    </a:lnTo>
                    <a:lnTo>
                      <a:pt x="608" y="6110"/>
                    </a:lnTo>
                    <a:lnTo>
                      <a:pt x="588" y="6135"/>
                    </a:lnTo>
                    <a:lnTo>
                      <a:pt x="499" y="6225"/>
                    </a:lnTo>
                    <a:lnTo>
                      <a:pt x="1773" y="5922"/>
                    </a:lnTo>
                    <a:lnTo>
                      <a:pt x="1831" y="5398"/>
                    </a:lnTo>
                    <a:lnTo>
                      <a:pt x="1223" y="5464"/>
                    </a:lnTo>
                    <a:lnTo>
                      <a:pt x="1211" y="5466"/>
                    </a:lnTo>
                    <a:lnTo>
                      <a:pt x="1209" y="5466"/>
                    </a:lnTo>
                    <a:lnTo>
                      <a:pt x="1197" y="5464"/>
                    </a:lnTo>
                    <a:lnTo>
                      <a:pt x="1193" y="5464"/>
                    </a:lnTo>
                    <a:lnTo>
                      <a:pt x="1189" y="5462"/>
                    </a:lnTo>
                    <a:lnTo>
                      <a:pt x="1185" y="5460"/>
                    </a:lnTo>
                    <a:lnTo>
                      <a:pt x="1171" y="5458"/>
                    </a:lnTo>
                    <a:lnTo>
                      <a:pt x="1159" y="5452"/>
                    </a:lnTo>
                    <a:lnTo>
                      <a:pt x="1151" y="5448"/>
                    </a:lnTo>
                    <a:lnTo>
                      <a:pt x="1143" y="5442"/>
                    </a:lnTo>
                    <a:lnTo>
                      <a:pt x="1133" y="5436"/>
                    </a:lnTo>
                    <a:lnTo>
                      <a:pt x="1125" y="5426"/>
                    </a:lnTo>
                    <a:lnTo>
                      <a:pt x="1119" y="5420"/>
                    </a:lnTo>
                    <a:lnTo>
                      <a:pt x="1113" y="5412"/>
                    </a:lnTo>
                    <a:lnTo>
                      <a:pt x="1107" y="5402"/>
                    </a:lnTo>
                    <a:lnTo>
                      <a:pt x="1101" y="5390"/>
                    </a:lnTo>
                    <a:lnTo>
                      <a:pt x="1097" y="5380"/>
                    </a:lnTo>
                    <a:lnTo>
                      <a:pt x="1095" y="5370"/>
                    </a:lnTo>
                    <a:lnTo>
                      <a:pt x="1093" y="5366"/>
                    </a:lnTo>
                    <a:lnTo>
                      <a:pt x="1091" y="5360"/>
                    </a:lnTo>
                    <a:lnTo>
                      <a:pt x="1093" y="5356"/>
                    </a:lnTo>
                    <a:lnTo>
                      <a:pt x="1093" y="5350"/>
                    </a:lnTo>
                    <a:lnTo>
                      <a:pt x="1093" y="5346"/>
                    </a:lnTo>
                    <a:lnTo>
                      <a:pt x="1093" y="5340"/>
                    </a:lnTo>
                    <a:lnTo>
                      <a:pt x="1091" y="5334"/>
                    </a:lnTo>
                    <a:lnTo>
                      <a:pt x="1159" y="4726"/>
                    </a:lnTo>
                    <a:close/>
                    <a:moveTo>
                      <a:pt x="4149" y="1236"/>
                    </a:moveTo>
                    <a:lnTo>
                      <a:pt x="862" y="4521"/>
                    </a:lnTo>
                    <a:lnTo>
                      <a:pt x="1239" y="4479"/>
                    </a:lnTo>
                    <a:lnTo>
                      <a:pt x="3897" y="1824"/>
                    </a:lnTo>
                    <a:lnTo>
                      <a:pt x="3921" y="1804"/>
                    </a:lnTo>
                    <a:lnTo>
                      <a:pt x="3951" y="1792"/>
                    </a:lnTo>
                    <a:lnTo>
                      <a:pt x="3981" y="1788"/>
                    </a:lnTo>
                    <a:lnTo>
                      <a:pt x="4011" y="1792"/>
                    </a:lnTo>
                    <a:lnTo>
                      <a:pt x="4039" y="1804"/>
                    </a:lnTo>
                    <a:lnTo>
                      <a:pt x="4065" y="1824"/>
                    </a:lnTo>
                    <a:lnTo>
                      <a:pt x="4083" y="1848"/>
                    </a:lnTo>
                    <a:lnTo>
                      <a:pt x="4095" y="1878"/>
                    </a:lnTo>
                    <a:lnTo>
                      <a:pt x="4099" y="1908"/>
                    </a:lnTo>
                    <a:lnTo>
                      <a:pt x="4095" y="1938"/>
                    </a:lnTo>
                    <a:lnTo>
                      <a:pt x="4083" y="1965"/>
                    </a:lnTo>
                    <a:lnTo>
                      <a:pt x="4065" y="1991"/>
                    </a:lnTo>
                    <a:lnTo>
                      <a:pt x="1408" y="4646"/>
                    </a:lnTo>
                    <a:lnTo>
                      <a:pt x="1344" y="5213"/>
                    </a:lnTo>
                    <a:lnTo>
                      <a:pt x="1911" y="5149"/>
                    </a:lnTo>
                    <a:lnTo>
                      <a:pt x="4567" y="2494"/>
                    </a:lnTo>
                    <a:lnTo>
                      <a:pt x="4593" y="2476"/>
                    </a:lnTo>
                    <a:lnTo>
                      <a:pt x="4621" y="2464"/>
                    </a:lnTo>
                    <a:lnTo>
                      <a:pt x="4651" y="2460"/>
                    </a:lnTo>
                    <a:lnTo>
                      <a:pt x="4681" y="2464"/>
                    </a:lnTo>
                    <a:lnTo>
                      <a:pt x="4711" y="2476"/>
                    </a:lnTo>
                    <a:lnTo>
                      <a:pt x="4735" y="2494"/>
                    </a:lnTo>
                    <a:lnTo>
                      <a:pt x="4755" y="2520"/>
                    </a:lnTo>
                    <a:lnTo>
                      <a:pt x="4767" y="2547"/>
                    </a:lnTo>
                    <a:lnTo>
                      <a:pt x="4771" y="2577"/>
                    </a:lnTo>
                    <a:lnTo>
                      <a:pt x="4767" y="2607"/>
                    </a:lnTo>
                    <a:lnTo>
                      <a:pt x="4755" y="2637"/>
                    </a:lnTo>
                    <a:lnTo>
                      <a:pt x="4735" y="2661"/>
                    </a:lnTo>
                    <a:lnTo>
                      <a:pt x="2078" y="5316"/>
                    </a:lnTo>
                    <a:lnTo>
                      <a:pt x="2036" y="5695"/>
                    </a:lnTo>
                    <a:lnTo>
                      <a:pt x="5323" y="2410"/>
                    </a:lnTo>
                    <a:lnTo>
                      <a:pt x="4149" y="1236"/>
                    </a:lnTo>
                    <a:close/>
                    <a:moveTo>
                      <a:pt x="4484" y="899"/>
                    </a:moveTo>
                    <a:lnTo>
                      <a:pt x="4316" y="1068"/>
                    </a:lnTo>
                    <a:lnTo>
                      <a:pt x="5491" y="2242"/>
                    </a:lnTo>
                    <a:lnTo>
                      <a:pt x="5658" y="2075"/>
                    </a:lnTo>
                    <a:lnTo>
                      <a:pt x="4484" y="899"/>
                    </a:lnTo>
                    <a:close/>
                    <a:moveTo>
                      <a:pt x="4821" y="564"/>
                    </a:moveTo>
                    <a:lnTo>
                      <a:pt x="4651" y="732"/>
                    </a:lnTo>
                    <a:lnTo>
                      <a:pt x="5828" y="1908"/>
                    </a:lnTo>
                    <a:lnTo>
                      <a:pt x="5996" y="1738"/>
                    </a:lnTo>
                    <a:lnTo>
                      <a:pt x="4821" y="564"/>
                    </a:lnTo>
                    <a:close/>
                    <a:moveTo>
                      <a:pt x="5503" y="237"/>
                    </a:moveTo>
                    <a:lnTo>
                      <a:pt x="5413" y="241"/>
                    </a:lnTo>
                    <a:lnTo>
                      <a:pt x="5325" y="255"/>
                    </a:lnTo>
                    <a:lnTo>
                      <a:pt x="5238" y="277"/>
                    </a:lnTo>
                    <a:lnTo>
                      <a:pt x="5154" y="311"/>
                    </a:lnTo>
                    <a:lnTo>
                      <a:pt x="5072" y="353"/>
                    </a:lnTo>
                    <a:lnTo>
                      <a:pt x="4994" y="403"/>
                    </a:lnTo>
                    <a:lnTo>
                      <a:pt x="6157" y="1565"/>
                    </a:lnTo>
                    <a:lnTo>
                      <a:pt x="6207" y="1487"/>
                    </a:lnTo>
                    <a:lnTo>
                      <a:pt x="6249" y="1405"/>
                    </a:lnTo>
                    <a:lnTo>
                      <a:pt x="6283" y="1322"/>
                    </a:lnTo>
                    <a:lnTo>
                      <a:pt x="6305" y="1234"/>
                    </a:lnTo>
                    <a:lnTo>
                      <a:pt x="6319" y="1146"/>
                    </a:lnTo>
                    <a:lnTo>
                      <a:pt x="6321" y="1056"/>
                    </a:lnTo>
                    <a:lnTo>
                      <a:pt x="6317" y="967"/>
                    </a:lnTo>
                    <a:lnTo>
                      <a:pt x="6301" y="879"/>
                    </a:lnTo>
                    <a:lnTo>
                      <a:pt x="6275" y="791"/>
                    </a:lnTo>
                    <a:lnTo>
                      <a:pt x="6241" y="708"/>
                    </a:lnTo>
                    <a:lnTo>
                      <a:pt x="6197" y="628"/>
                    </a:lnTo>
                    <a:lnTo>
                      <a:pt x="6143" y="552"/>
                    </a:lnTo>
                    <a:lnTo>
                      <a:pt x="6079" y="480"/>
                    </a:lnTo>
                    <a:lnTo>
                      <a:pt x="6008" y="417"/>
                    </a:lnTo>
                    <a:lnTo>
                      <a:pt x="5932" y="363"/>
                    </a:lnTo>
                    <a:lnTo>
                      <a:pt x="5852" y="319"/>
                    </a:lnTo>
                    <a:lnTo>
                      <a:pt x="5768" y="285"/>
                    </a:lnTo>
                    <a:lnTo>
                      <a:pt x="5680" y="259"/>
                    </a:lnTo>
                    <a:lnTo>
                      <a:pt x="5593" y="243"/>
                    </a:lnTo>
                    <a:lnTo>
                      <a:pt x="5503" y="237"/>
                    </a:lnTo>
                    <a:close/>
                    <a:moveTo>
                      <a:pt x="5491" y="0"/>
                    </a:moveTo>
                    <a:lnTo>
                      <a:pt x="5595" y="6"/>
                    </a:lnTo>
                    <a:lnTo>
                      <a:pt x="5696" y="20"/>
                    </a:lnTo>
                    <a:lnTo>
                      <a:pt x="5796" y="44"/>
                    </a:lnTo>
                    <a:lnTo>
                      <a:pt x="5894" y="78"/>
                    </a:lnTo>
                    <a:lnTo>
                      <a:pt x="5988" y="122"/>
                    </a:lnTo>
                    <a:lnTo>
                      <a:pt x="6079" y="175"/>
                    </a:lnTo>
                    <a:lnTo>
                      <a:pt x="6165" y="239"/>
                    </a:lnTo>
                    <a:lnTo>
                      <a:pt x="6247" y="313"/>
                    </a:lnTo>
                    <a:lnTo>
                      <a:pt x="6321" y="393"/>
                    </a:lnTo>
                    <a:lnTo>
                      <a:pt x="6384" y="480"/>
                    </a:lnTo>
                    <a:lnTo>
                      <a:pt x="6438" y="570"/>
                    </a:lnTo>
                    <a:lnTo>
                      <a:pt x="6482" y="666"/>
                    </a:lnTo>
                    <a:lnTo>
                      <a:pt x="6516" y="763"/>
                    </a:lnTo>
                    <a:lnTo>
                      <a:pt x="6540" y="863"/>
                    </a:lnTo>
                    <a:lnTo>
                      <a:pt x="6554" y="965"/>
                    </a:lnTo>
                    <a:lnTo>
                      <a:pt x="6560" y="1068"/>
                    </a:lnTo>
                    <a:lnTo>
                      <a:pt x="6554" y="1170"/>
                    </a:lnTo>
                    <a:lnTo>
                      <a:pt x="6540" y="1272"/>
                    </a:lnTo>
                    <a:lnTo>
                      <a:pt x="6516" y="1371"/>
                    </a:lnTo>
                    <a:lnTo>
                      <a:pt x="6482" y="1469"/>
                    </a:lnTo>
                    <a:lnTo>
                      <a:pt x="6438" y="1565"/>
                    </a:lnTo>
                    <a:lnTo>
                      <a:pt x="6384" y="1656"/>
                    </a:lnTo>
                    <a:lnTo>
                      <a:pt x="6321" y="1742"/>
                    </a:lnTo>
                    <a:lnTo>
                      <a:pt x="6247" y="1824"/>
                    </a:lnTo>
                    <a:lnTo>
                      <a:pt x="1965" y="6102"/>
                    </a:lnTo>
                    <a:lnTo>
                      <a:pt x="1965" y="6104"/>
                    </a:lnTo>
                    <a:lnTo>
                      <a:pt x="1963" y="6104"/>
                    </a:lnTo>
                    <a:lnTo>
                      <a:pt x="1959" y="6108"/>
                    </a:lnTo>
                    <a:lnTo>
                      <a:pt x="1955" y="6112"/>
                    </a:lnTo>
                    <a:lnTo>
                      <a:pt x="1943" y="6120"/>
                    </a:lnTo>
                    <a:lnTo>
                      <a:pt x="1931" y="6125"/>
                    </a:lnTo>
                    <a:lnTo>
                      <a:pt x="1919" y="6129"/>
                    </a:lnTo>
                    <a:lnTo>
                      <a:pt x="1913" y="6131"/>
                    </a:lnTo>
                    <a:lnTo>
                      <a:pt x="1909" y="6133"/>
                    </a:lnTo>
                    <a:lnTo>
                      <a:pt x="146" y="6552"/>
                    </a:lnTo>
                    <a:lnTo>
                      <a:pt x="132" y="6556"/>
                    </a:lnTo>
                    <a:lnTo>
                      <a:pt x="118" y="6556"/>
                    </a:lnTo>
                    <a:lnTo>
                      <a:pt x="96" y="6554"/>
                    </a:lnTo>
                    <a:lnTo>
                      <a:pt x="74" y="6548"/>
                    </a:lnTo>
                    <a:lnTo>
                      <a:pt x="54" y="6536"/>
                    </a:lnTo>
                    <a:lnTo>
                      <a:pt x="34" y="6522"/>
                    </a:lnTo>
                    <a:lnTo>
                      <a:pt x="22" y="6504"/>
                    </a:lnTo>
                    <a:lnTo>
                      <a:pt x="12" y="6486"/>
                    </a:lnTo>
                    <a:lnTo>
                      <a:pt x="8" y="6478"/>
                    </a:lnTo>
                    <a:lnTo>
                      <a:pt x="2" y="6458"/>
                    </a:lnTo>
                    <a:lnTo>
                      <a:pt x="0" y="6438"/>
                    </a:lnTo>
                    <a:lnTo>
                      <a:pt x="0" y="6434"/>
                    </a:lnTo>
                    <a:lnTo>
                      <a:pt x="2" y="6423"/>
                    </a:lnTo>
                    <a:lnTo>
                      <a:pt x="4" y="6411"/>
                    </a:lnTo>
                    <a:lnTo>
                      <a:pt x="423" y="4648"/>
                    </a:lnTo>
                    <a:lnTo>
                      <a:pt x="425" y="4644"/>
                    </a:lnTo>
                    <a:lnTo>
                      <a:pt x="427" y="4640"/>
                    </a:lnTo>
                    <a:lnTo>
                      <a:pt x="427" y="4636"/>
                    </a:lnTo>
                    <a:lnTo>
                      <a:pt x="435" y="4621"/>
                    </a:lnTo>
                    <a:lnTo>
                      <a:pt x="443" y="4607"/>
                    </a:lnTo>
                    <a:lnTo>
                      <a:pt x="449" y="4599"/>
                    </a:lnTo>
                    <a:lnTo>
                      <a:pt x="453" y="4595"/>
                    </a:lnTo>
                    <a:lnTo>
                      <a:pt x="455" y="4591"/>
                    </a:lnTo>
                    <a:lnTo>
                      <a:pt x="4735" y="313"/>
                    </a:lnTo>
                    <a:lnTo>
                      <a:pt x="4817" y="239"/>
                    </a:lnTo>
                    <a:lnTo>
                      <a:pt x="4903" y="175"/>
                    </a:lnTo>
                    <a:lnTo>
                      <a:pt x="4994" y="122"/>
                    </a:lnTo>
                    <a:lnTo>
                      <a:pt x="5090" y="78"/>
                    </a:lnTo>
                    <a:lnTo>
                      <a:pt x="5188" y="44"/>
                    </a:lnTo>
                    <a:lnTo>
                      <a:pt x="5288" y="20"/>
                    </a:lnTo>
                    <a:lnTo>
                      <a:pt x="5389" y="6"/>
                    </a:lnTo>
                    <a:lnTo>
                      <a:pt x="5491"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8" name="Rectangle 27"/>
              <p:cNvSpPr/>
              <p:nvPr/>
            </p:nvSpPr>
            <p:spPr>
              <a:xfrm>
                <a:off x="8384961" y="1646613"/>
                <a:ext cx="2331671" cy="343868"/>
              </a:xfrm>
              <a:prstGeom prst="rect">
                <a:avLst/>
              </a:prstGeom>
            </p:spPr>
            <p:txBody>
              <a:bodyPr wrap="square">
                <a:spAutoFit/>
              </a:bodyPr>
              <a:lstStyle/>
              <a:p>
                <a:r>
                  <a:rPr lang="en-IN" sz="1600" b="1" dirty="0" smtClean="0">
                    <a:latin typeface="Arial" pitchFamily="34" charset="0"/>
                    <a:cs typeface="Arial" pitchFamily="34" charset="0"/>
                  </a:rPr>
                  <a:t>Use historical unit costs</a:t>
                </a:r>
                <a:endParaRPr lang="en-IN" sz="1600" b="1" dirty="0">
                  <a:latin typeface="Arial" pitchFamily="34" charset="0"/>
                  <a:cs typeface="Arial" pitchFamily="34" charset="0"/>
                </a:endParaRPr>
              </a:p>
            </p:txBody>
          </p:sp>
          <p:sp>
            <p:nvSpPr>
              <p:cNvPr id="29" name="Rectangle 28"/>
              <p:cNvSpPr/>
              <p:nvPr/>
            </p:nvSpPr>
            <p:spPr>
              <a:xfrm>
                <a:off x="8384961" y="3060886"/>
                <a:ext cx="2331671" cy="593954"/>
              </a:xfrm>
              <a:prstGeom prst="rect">
                <a:avLst/>
              </a:prstGeom>
            </p:spPr>
            <p:txBody>
              <a:bodyPr wrap="square">
                <a:spAutoFit/>
              </a:bodyPr>
              <a:lstStyle/>
              <a:p>
                <a:r>
                  <a:rPr lang="en-IN" sz="1600" b="1" dirty="0" smtClean="0">
                    <a:latin typeface="Arial" pitchFamily="34" charset="0"/>
                    <a:cs typeface="Arial" pitchFamily="34" charset="0"/>
                  </a:rPr>
                  <a:t>Use quantity take-off from current project</a:t>
                </a:r>
                <a:endParaRPr lang="en-IN" sz="1600" b="1" dirty="0">
                  <a:latin typeface="Arial" pitchFamily="34" charset="0"/>
                  <a:cs typeface="Arial" pitchFamily="34" charset="0"/>
                </a:endParaRPr>
              </a:p>
            </p:txBody>
          </p:sp>
          <p:sp>
            <p:nvSpPr>
              <p:cNvPr id="30" name="Rectangle 29"/>
              <p:cNvSpPr/>
              <p:nvPr/>
            </p:nvSpPr>
            <p:spPr>
              <a:xfrm>
                <a:off x="8384961" y="4450774"/>
                <a:ext cx="2661388" cy="593954"/>
              </a:xfrm>
              <a:prstGeom prst="rect">
                <a:avLst/>
              </a:prstGeom>
            </p:spPr>
            <p:txBody>
              <a:bodyPr wrap="square">
                <a:spAutoFit/>
              </a:bodyPr>
              <a:lstStyle/>
              <a:p>
                <a:r>
                  <a:rPr lang="en-IN" sz="1600" b="1" dirty="0" smtClean="0">
                    <a:latin typeface="Arial" pitchFamily="34" charset="0"/>
                    <a:cs typeface="Arial" pitchFamily="34" charset="0"/>
                  </a:rPr>
                  <a:t>Counts/measures of work</a:t>
                </a:r>
              </a:p>
              <a:p>
                <a:r>
                  <a:rPr lang="en-IN" sz="1600" b="1" dirty="0" smtClean="0">
                    <a:latin typeface="Arial" pitchFamily="34" charset="0"/>
                    <a:cs typeface="Arial" pitchFamily="34" charset="0"/>
                  </a:rPr>
                  <a:t>hours/participants/units</a:t>
                </a:r>
                <a:endParaRPr lang="en-IN" sz="1600" b="1" dirty="0">
                  <a:latin typeface="Arial" pitchFamily="34" charset="0"/>
                  <a:cs typeface="Arial" pitchFamily="34" charset="0"/>
                </a:endParaRPr>
              </a:p>
            </p:txBody>
          </p:sp>
          <p:sp>
            <p:nvSpPr>
              <p:cNvPr id="31" name="Rectangle 30"/>
              <p:cNvSpPr/>
              <p:nvPr/>
            </p:nvSpPr>
            <p:spPr>
              <a:xfrm>
                <a:off x="8384961" y="5804086"/>
                <a:ext cx="2331671" cy="343868"/>
              </a:xfrm>
              <a:prstGeom prst="rect">
                <a:avLst/>
              </a:prstGeom>
            </p:spPr>
            <p:txBody>
              <a:bodyPr wrap="square">
                <a:spAutoFit/>
              </a:bodyPr>
              <a:lstStyle/>
              <a:p>
                <a:r>
                  <a:rPr lang="en-IN" sz="1600" b="1" dirty="0" smtClean="0">
                    <a:latin typeface="Arial" pitchFamily="34" charset="0"/>
                    <a:cs typeface="Arial" pitchFamily="34" charset="0"/>
                  </a:rPr>
                  <a:t>Higher level of accuracy</a:t>
                </a:r>
                <a:endParaRPr lang="en-IN" sz="1600" b="1" dirty="0">
                  <a:latin typeface="Arial" pitchFamily="34" charset="0"/>
                  <a:cs typeface="Arial" pitchFamily="34" charset="0"/>
                </a:endParaRPr>
              </a:p>
            </p:txBody>
          </p:sp>
        </p:grpSp>
        <p:sp>
          <p:nvSpPr>
            <p:cNvPr id="14" name="Rectangle 13"/>
            <p:cNvSpPr/>
            <p:nvPr/>
          </p:nvSpPr>
          <p:spPr>
            <a:xfrm>
              <a:off x="5086300" y="1714708"/>
              <a:ext cx="2952328" cy="327108"/>
            </a:xfrm>
            <a:prstGeom prst="rect">
              <a:avLst/>
            </a:prstGeom>
          </p:spPr>
          <p:txBody>
            <a:bodyPr wrap="square">
              <a:spAutoFit/>
            </a:bodyPr>
            <a:lstStyle/>
            <a:p>
              <a:pPr algn="ctr"/>
              <a:endParaRPr lang="en-IN" sz="1600" dirty="0">
                <a:solidFill>
                  <a:schemeClr val="tx1">
                    <a:lumMod val="50000"/>
                    <a:lumOff val="50000"/>
                  </a:schemeClr>
                </a:solidFill>
                <a:latin typeface="Arial" pitchFamily="34" charset="0"/>
                <a:cs typeface="Arial" pitchFamily="34" charset="0"/>
              </a:endParaRPr>
            </a:p>
          </p:txBody>
        </p:sp>
        <p:sp>
          <p:nvSpPr>
            <p:cNvPr id="15" name="Rectangle 14"/>
            <p:cNvSpPr/>
            <p:nvPr/>
          </p:nvSpPr>
          <p:spPr>
            <a:xfrm>
              <a:off x="5086300" y="5063026"/>
              <a:ext cx="2952328" cy="327108"/>
            </a:xfrm>
            <a:prstGeom prst="rect">
              <a:avLst/>
            </a:prstGeom>
          </p:spPr>
          <p:txBody>
            <a:bodyPr wrap="square">
              <a:spAutoFit/>
            </a:bodyPr>
            <a:lstStyle/>
            <a:p>
              <a:pPr algn="ctr"/>
              <a:endParaRPr lang="en-IN" sz="1600" dirty="0">
                <a:solidFill>
                  <a:schemeClr val="tx1">
                    <a:lumMod val="50000"/>
                    <a:lumOff val="50000"/>
                  </a:schemeClr>
                </a:solidFill>
                <a:latin typeface="Arial" pitchFamily="34" charset="0"/>
                <a:cs typeface="Arial" pitchFamily="34" charset="0"/>
              </a:endParaRPr>
            </a:p>
          </p:txBody>
        </p:sp>
      </p:grpSp>
    </p:spTree>
    <p:extLst>
      <p:ext uri="{BB962C8B-B14F-4D97-AF65-F5344CB8AC3E}">
        <p14:creationId xmlns:p14="http://schemas.microsoft.com/office/powerpoint/2010/main" val="3753840335"/>
      </p:ext>
    </p:extLst>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Slide Number Placeholder 3"/>
          <p:cNvSpPr>
            <a:spLocks noGrp="1"/>
          </p:cNvSpPr>
          <p:nvPr>
            <p:ph type="sldNum" sz="quarter" idx="12"/>
          </p:nvPr>
        </p:nvSpPr>
        <p:spPr bwMode="auto">
          <a:xfrm>
            <a:off x="8610600" y="63563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118" u="sng">
                <a:solidFill>
                  <a:schemeClr val="tx1"/>
                </a:solidFill>
                <a:latin typeface="Times New Roman" panose="02020603050405020304" pitchFamily="18" charset="0"/>
              </a:defRPr>
            </a:lvl1pPr>
            <a:lvl2pPr marL="655579" indent="-252146">
              <a:defRPr sz="2118" u="sng">
                <a:solidFill>
                  <a:schemeClr val="tx1"/>
                </a:solidFill>
                <a:latin typeface="Times New Roman" panose="02020603050405020304" pitchFamily="18" charset="0"/>
              </a:defRPr>
            </a:lvl2pPr>
            <a:lvl3pPr marL="1008583" indent="-201717">
              <a:defRPr sz="2118" u="sng">
                <a:solidFill>
                  <a:schemeClr val="tx1"/>
                </a:solidFill>
                <a:latin typeface="Times New Roman" panose="02020603050405020304" pitchFamily="18" charset="0"/>
              </a:defRPr>
            </a:lvl3pPr>
            <a:lvl4pPr marL="1412016" indent="-201717">
              <a:defRPr sz="2118" u="sng">
                <a:solidFill>
                  <a:schemeClr val="tx1"/>
                </a:solidFill>
                <a:latin typeface="Times New Roman" panose="02020603050405020304" pitchFamily="18" charset="0"/>
              </a:defRPr>
            </a:lvl4pPr>
            <a:lvl5pPr marL="1815450" indent="-201717">
              <a:defRPr sz="2118" u="sng">
                <a:solidFill>
                  <a:schemeClr val="tx1"/>
                </a:solidFill>
                <a:latin typeface="Times New Roman" panose="02020603050405020304" pitchFamily="18" charset="0"/>
              </a:defRPr>
            </a:lvl5pPr>
            <a:lvl6pPr marL="2218883" indent="-201717" eaLnBrk="0" fontAlgn="base" hangingPunct="0">
              <a:spcBef>
                <a:spcPct val="0"/>
              </a:spcBef>
              <a:spcAft>
                <a:spcPct val="0"/>
              </a:spcAft>
              <a:defRPr sz="2118" u="sng">
                <a:solidFill>
                  <a:schemeClr val="tx1"/>
                </a:solidFill>
                <a:latin typeface="Times New Roman" panose="02020603050405020304" pitchFamily="18" charset="0"/>
              </a:defRPr>
            </a:lvl6pPr>
            <a:lvl7pPr marL="2622316" indent="-201717" eaLnBrk="0" fontAlgn="base" hangingPunct="0">
              <a:spcBef>
                <a:spcPct val="0"/>
              </a:spcBef>
              <a:spcAft>
                <a:spcPct val="0"/>
              </a:spcAft>
              <a:defRPr sz="2118" u="sng">
                <a:solidFill>
                  <a:schemeClr val="tx1"/>
                </a:solidFill>
                <a:latin typeface="Times New Roman" panose="02020603050405020304" pitchFamily="18" charset="0"/>
              </a:defRPr>
            </a:lvl7pPr>
            <a:lvl8pPr marL="3025750" indent="-201717" eaLnBrk="0" fontAlgn="base" hangingPunct="0">
              <a:spcBef>
                <a:spcPct val="0"/>
              </a:spcBef>
              <a:spcAft>
                <a:spcPct val="0"/>
              </a:spcAft>
              <a:defRPr sz="2118" u="sng">
                <a:solidFill>
                  <a:schemeClr val="tx1"/>
                </a:solidFill>
                <a:latin typeface="Times New Roman" panose="02020603050405020304" pitchFamily="18" charset="0"/>
              </a:defRPr>
            </a:lvl8pPr>
            <a:lvl9pPr marL="3429183" indent="-201717" eaLnBrk="0" fontAlgn="base" hangingPunct="0">
              <a:spcBef>
                <a:spcPct val="0"/>
              </a:spcBef>
              <a:spcAft>
                <a:spcPct val="0"/>
              </a:spcAft>
              <a:defRPr sz="2118" u="sng">
                <a:solidFill>
                  <a:schemeClr val="tx1"/>
                </a:solidFill>
                <a:latin typeface="Times New Roman" panose="02020603050405020304" pitchFamily="18" charset="0"/>
              </a:defRPr>
            </a:lvl9pPr>
          </a:lstStyle>
          <a:p>
            <a:fld id="{BA758085-81E9-4CA2-9380-823B86810DCC}" type="slidenum">
              <a:rPr lang="en-US" altLang="en-US" sz="1147" u="none">
                <a:solidFill>
                  <a:srgbClr val="898989"/>
                </a:solidFill>
              </a:rPr>
              <a:pPr/>
              <a:t>71</a:t>
            </a:fld>
            <a:endParaRPr lang="en-US" altLang="en-US" sz="1147" u="none">
              <a:solidFill>
                <a:srgbClr val="898989"/>
              </a:solidFill>
            </a:endParaRPr>
          </a:p>
        </p:txBody>
      </p:sp>
      <p:sp>
        <p:nvSpPr>
          <p:cNvPr id="8" name="Rectangle 2"/>
          <p:cNvSpPr>
            <a:spLocks noGrp="1" noChangeArrowheads="1"/>
          </p:cNvSpPr>
          <p:nvPr>
            <p:ph type="title"/>
          </p:nvPr>
        </p:nvSpPr>
        <p:spPr bwMode="auto">
          <a:xfrm>
            <a:off x="759876" y="512956"/>
            <a:ext cx="10337181" cy="74119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0682" tIns="40341" rIns="80682" bIns="40341" numCol="1" rtlCol="0" anchor="t" anchorCtr="0" compatLnSpc="1">
            <a:prstTxWarp prst="textNoShape">
              <a:avLst/>
            </a:prstTxWarp>
            <a:normAutofit/>
          </a:bodyPr>
          <a:lstStyle/>
          <a:p>
            <a:pPr fontAlgn="t"/>
            <a:r>
              <a:rPr lang="en-US" altLang="en-US" sz="3600" dirty="0" smtClean="0"/>
              <a:t>Procurement Planning – Parametric Sample</a:t>
            </a:r>
          </a:p>
        </p:txBody>
      </p:sp>
      <p:pic>
        <p:nvPicPr>
          <p:cNvPr id="5" name="Content Placeholder 3"/>
          <p:cNvPicPr>
            <a:picLocks noGrp="1" noChangeAspect="1"/>
          </p:cNvPicPr>
          <p:nvPr>
            <p:ph idx="1"/>
          </p:nvPr>
        </p:nvPicPr>
        <p:blipFill>
          <a:blip r:embed="rId3"/>
          <a:stretch>
            <a:fillRect/>
          </a:stretch>
        </p:blipFill>
        <p:spPr>
          <a:xfrm>
            <a:off x="1248344" y="1360940"/>
            <a:ext cx="9769062" cy="5360535"/>
          </a:xfrm>
          <a:prstGeom prst="rect">
            <a:avLst/>
          </a:prstGeom>
        </p:spPr>
      </p:pic>
      <p:sp>
        <p:nvSpPr>
          <p:cNvPr id="6" name="8-Point Star 5"/>
          <p:cNvSpPr/>
          <p:nvPr/>
        </p:nvSpPr>
        <p:spPr>
          <a:xfrm>
            <a:off x="10611726" y="1573250"/>
            <a:ext cx="1247386" cy="1144378"/>
          </a:xfrm>
          <a:prstGeom prst="star8">
            <a:avLst/>
          </a:prstGeom>
          <a:noFill/>
          <a:ln w="3492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 name="TextBox 6"/>
          <p:cNvSpPr txBox="1"/>
          <p:nvPr/>
        </p:nvSpPr>
        <p:spPr>
          <a:xfrm>
            <a:off x="10904166" y="1779096"/>
            <a:ext cx="661392" cy="646331"/>
          </a:xfrm>
          <a:prstGeom prst="rect">
            <a:avLst/>
          </a:prstGeom>
          <a:noFill/>
        </p:spPr>
        <p:txBody>
          <a:bodyPr wrap="square" rtlCol="0">
            <a:spAutoFit/>
          </a:bodyPr>
          <a:lstStyle/>
          <a:p>
            <a:pPr algn="ctr"/>
            <a:r>
              <a:rPr lang="en-US" sz="3600" dirty="0" smtClean="0"/>
              <a:t>19</a:t>
            </a:r>
            <a:endParaRPr lang="en-US" sz="3600" dirty="0"/>
          </a:p>
        </p:txBody>
      </p:sp>
    </p:spTree>
    <p:extLst>
      <p:ext uri="{BB962C8B-B14F-4D97-AF65-F5344CB8AC3E}">
        <p14:creationId xmlns:p14="http://schemas.microsoft.com/office/powerpoint/2010/main" val="64806356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xit" presetSubtype="0" fill="hold" grpId="1" nodeType="withEffect">
                                  <p:stCondLst>
                                    <p:cond delay="0"/>
                                  </p:stCondLst>
                                  <p:childTnLst>
                                    <p:set>
                                      <p:cBhvr>
                                        <p:cTn id="14" dur="1" fill="hold">
                                          <p:stCondLst>
                                            <p:cond delay="0"/>
                                          </p:stCondLst>
                                        </p:cTn>
                                        <p:tgtEl>
                                          <p:spTgt spid="7"/>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p:bldP spid="7" grpId="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Slide Number Placeholder 3"/>
          <p:cNvSpPr>
            <a:spLocks noGrp="1"/>
          </p:cNvSpPr>
          <p:nvPr>
            <p:ph type="sldNum" sz="quarter" idx="12"/>
          </p:nvPr>
        </p:nvSpPr>
        <p:spPr bwMode="auto">
          <a:xfrm>
            <a:off x="8610600" y="63563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118" u="sng">
                <a:solidFill>
                  <a:schemeClr val="tx1"/>
                </a:solidFill>
                <a:latin typeface="Times New Roman" panose="02020603050405020304" pitchFamily="18" charset="0"/>
              </a:defRPr>
            </a:lvl1pPr>
            <a:lvl2pPr marL="655579" indent="-252146">
              <a:defRPr sz="2118" u="sng">
                <a:solidFill>
                  <a:schemeClr val="tx1"/>
                </a:solidFill>
                <a:latin typeface="Times New Roman" panose="02020603050405020304" pitchFamily="18" charset="0"/>
              </a:defRPr>
            </a:lvl2pPr>
            <a:lvl3pPr marL="1008583" indent="-201717">
              <a:defRPr sz="2118" u="sng">
                <a:solidFill>
                  <a:schemeClr val="tx1"/>
                </a:solidFill>
                <a:latin typeface="Times New Roman" panose="02020603050405020304" pitchFamily="18" charset="0"/>
              </a:defRPr>
            </a:lvl3pPr>
            <a:lvl4pPr marL="1412016" indent="-201717">
              <a:defRPr sz="2118" u="sng">
                <a:solidFill>
                  <a:schemeClr val="tx1"/>
                </a:solidFill>
                <a:latin typeface="Times New Roman" panose="02020603050405020304" pitchFamily="18" charset="0"/>
              </a:defRPr>
            </a:lvl4pPr>
            <a:lvl5pPr marL="1815450" indent="-201717">
              <a:defRPr sz="2118" u="sng">
                <a:solidFill>
                  <a:schemeClr val="tx1"/>
                </a:solidFill>
                <a:latin typeface="Times New Roman" panose="02020603050405020304" pitchFamily="18" charset="0"/>
              </a:defRPr>
            </a:lvl5pPr>
            <a:lvl6pPr marL="2218883" indent="-201717" eaLnBrk="0" fontAlgn="base" hangingPunct="0">
              <a:spcBef>
                <a:spcPct val="0"/>
              </a:spcBef>
              <a:spcAft>
                <a:spcPct val="0"/>
              </a:spcAft>
              <a:defRPr sz="2118" u="sng">
                <a:solidFill>
                  <a:schemeClr val="tx1"/>
                </a:solidFill>
                <a:latin typeface="Times New Roman" panose="02020603050405020304" pitchFamily="18" charset="0"/>
              </a:defRPr>
            </a:lvl6pPr>
            <a:lvl7pPr marL="2622316" indent="-201717" eaLnBrk="0" fontAlgn="base" hangingPunct="0">
              <a:spcBef>
                <a:spcPct val="0"/>
              </a:spcBef>
              <a:spcAft>
                <a:spcPct val="0"/>
              </a:spcAft>
              <a:defRPr sz="2118" u="sng">
                <a:solidFill>
                  <a:schemeClr val="tx1"/>
                </a:solidFill>
                <a:latin typeface="Times New Roman" panose="02020603050405020304" pitchFamily="18" charset="0"/>
              </a:defRPr>
            </a:lvl7pPr>
            <a:lvl8pPr marL="3025750" indent="-201717" eaLnBrk="0" fontAlgn="base" hangingPunct="0">
              <a:spcBef>
                <a:spcPct val="0"/>
              </a:spcBef>
              <a:spcAft>
                <a:spcPct val="0"/>
              </a:spcAft>
              <a:defRPr sz="2118" u="sng">
                <a:solidFill>
                  <a:schemeClr val="tx1"/>
                </a:solidFill>
                <a:latin typeface="Times New Roman" panose="02020603050405020304" pitchFamily="18" charset="0"/>
              </a:defRPr>
            </a:lvl8pPr>
            <a:lvl9pPr marL="3429183" indent="-201717" eaLnBrk="0" fontAlgn="base" hangingPunct="0">
              <a:spcBef>
                <a:spcPct val="0"/>
              </a:spcBef>
              <a:spcAft>
                <a:spcPct val="0"/>
              </a:spcAft>
              <a:defRPr sz="2118" u="sng">
                <a:solidFill>
                  <a:schemeClr val="tx1"/>
                </a:solidFill>
                <a:latin typeface="Times New Roman" panose="02020603050405020304" pitchFamily="18" charset="0"/>
              </a:defRPr>
            </a:lvl9pPr>
          </a:lstStyle>
          <a:p>
            <a:fld id="{90ED7AC6-EEE0-4E4B-8D06-62CA8D757617}" type="slidenum">
              <a:rPr lang="en-US" altLang="en-US" sz="1147" u="none">
                <a:solidFill>
                  <a:srgbClr val="898989"/>
                </a:solidFill>
              </a:rPr>
              <a:pPr/>
              <a:t>72</a:t>
            </a:fld>
            <a:endParaRPr lang="en-US" altLang="en-US" sz="1147" u="none">
              <a:solidFill>
                <a:srgbClr val="898989"/>
              </a:solidFill>
            </a:endParaRPr>
          </a:p>
        </p:txBody>
      </p:sp>
      <p:sp>
        <p:nvSpPr>
          <p:cNvPr id="8" name="Rectangle 2"/>
          <p:cNvSpPr>
            <a:spLocks noGrp="1" noChangeArrowheads="1"/>
          </p:cNvSpPr>
          <p:nvPr>
            <p:ph type="title"/>
          </p:nvPr>
        </p:nvSpPr>
        <p:spPr bwMode="auto">
          <a:xfrm>
            <a:off x="825190" y="512956"/>
            <a:ext cx="10337181" cy="74119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0682" tIns="40341" rIns="80682" bIns="40341" numCol="1" rtlCol="0" anchor="t" anchorCtr="0" compatLnSpc="1">
            <a:prstTxWarp prst="textNoShape">
              <a:avLst/>
            </a:prstTxWarp>
            <a:normAutofit/>
          </a:bodyPr>
          <a:lstStyle/>
          <a:p>
            <a:pPr fontAlgn="t"/>
            <a:r>
              <a:rPr lang="en-US" altLang="en-US" sz="3600" dirty="0" smtClean="0"/>
              <a:t>Procurement </a:t>
            </a:r>
            <a:r>
              <a:rPr lang="en-US" altLang="en-US" sz="3600" dirty="0"/>
              <a:t>Planning – </a:t>
            </a:r>
            <a:r>
              <a:rPr lang="en-US" altLang="en-US" sz="3600" dirty="0" smtClean="0"/>
              <a:t>Bottom-up</a:t>
            </a:r>
          </a:p>
        </p:txBody>
      </p:sp>
      <p:grpSp>
        <p:nvGrpSpPr>
          <p:cNvPr id="10" name="Group 9"/>
          <p:cNvGrpSpPr/>
          <p:nvPr/>
        </p:nvGrpSpPr>
        <p:grpSpPr>
          <a:xfrm>
            <a:off x="729816" y="1624822"/>
            <a:ext cx="10729192" cy="4180442"/>
            <a:chOff x="729816" y="1624822"/>
            <a:chExt cx="10729192" cy="4180442"/>
          </a:xfrm>
        </p:grpSpPr>
        <p:sp>
          <p:nvSpPr>
            <p:cNvPr id="11" name="Rectangle 33"/>
            <p:cNvSpPr/>
            <p:nvPr/>
          </p:nvSpPr>
          <p:spPr>
            <a:xfrm>
              <a:off x="729816" y="1700808"/>
              <a:ext cx="10729192" cy="4104456"/>
            </a:xfrm>
            <a:custGeom>
              <a:avLst/>
              <a:gdLst>
                <a:gd name="connsiteX0" fmla="*/ 0 w 10729192"/>
                <a:gd name="connsiteY0" fmla="*/ 0 h 4104456"/>
                <a:gd name="connsiteX1" fmla="*/ 10729192 w 10729192"/>
                <a:gd name="connsiteY1" fmla="*/ 0 h 4104456"/>
                <a:gd name="connsiteX2" fmla="*/ 10729192 w 10729192"/>
                <a:gd name="connsiteY2" fmla="*/ 4104456 h 4104456"/>
                <a:gd name="connsiteX3" fmla="*/ 0 w 10729192"/>
                <a:gd name="connsiteY3" fmla="*/ 4104456 h 4104456"/>
                <a:gd name="connsiteX4" fmla="*/ 0 w 10729192"/>
                <a:gd name="connsiteY4" fmla="*/ 0 h 4104456"/>
                <a:gd name="connsiteX0" fmla="*/ 0 w 10729192"/>
                <a:gd name="connsiteY0" fmla="*/ 18184 h 4122640"/>
                <a:gd name="connsiteX1" fmla="*/ 5375149 w 10729192"/>
                <a:gd name="connsiteY1" fmla="*/ 0 h 4122640"/>
                <a:gd name="connsiteX2" fmla="*/ 10729192 w 10729192"/>
                <a:gd name="connsiteY2" fmla="*/ 18184 h 4122640"/>
                <a:gd name="connsiteX3" fmla="*/ 10729192 w 10729192"/>
                <a:gd name="connsiteY3" fmla="*/ 4122640 h 4122640"/>
                <a:gd name="connsiteX4" fmla="*/ 0 w 10729192"/>
                <a:gd name="connsiteY4" fmla="*/ 4122640 h 4122640"/>
                <a:gd name="connsiteX5" fmla="*/ 0 w 10729192"/>
                <a:gd name="connsiteY5" fmla="*/ 18184 h 4122640"/>
                <a:gd name="connsiteX0" fmla="*/ 0 w 10729192"/>
                <a:gd name="connsiteY0" fmla="*/ 18184 h 4128248"/>
                <a:gd name="connsiteX1" fmla="*/ 5375149 w 10729192"/>
                <a:gd name="connsiteY1" fmla="*/ 0 h 4128248"/>
                <a:gd name="connsiteX2" fmla="*/ 10729192 w 10729192"/>
                <a:gd name="connsiteY2" fmla="*/ 18184 h 4128248"/>
                <a:gd name="connsiteX3" fmla="*/ 10729192 w 10729192"/>
                <a:gd name="connsiteY3" fmla="*/ 4122640 h 4128248"/>
                <a:gd name="connsiteX4" fmla="*/ 5361702 w 10729192"/>
                <a:gd name="connsiteY4" fmla="*/ 4128248 h 4128248"/>
                <a:gd name="connsiteX5" fmla="*/ 0 w 10729192"/>
                <a:gd name="connsiteY5" fmla="*/ 4122640 h 4128248"/>
                <a:gd name="connsiteX6" fmla="*/ 0 w 10729192"/>
                <a:gd name="connsiteY6" fmla="*/ 18184 h 4128248"/>
                <a:gd name="connsiteX0" fmla="*/ 0 w 10729192"/>
                <a:gd name="connsiteY0" fmla="*/ 18184 h 4122640"/>
                <a:gd name="connsiteX1" fmla="*/ 5375149 w 10729192"/>
                <a:gd name="connsiteY1" fmla="*/ 0 h 4122640"/>
                <a:gd name="connsiteX2" fmla="*/ 10729192 w 10729192"/>
                <a:gd name="connsiteY2" fmla="*/ 18184 h 4122640"/>
                <a:gd name="connsiteX3" fmla="*/ 10729192 w 10729192"/>
                <a:gd name="connsiteY3" fmla="*/ 4122640 h 4122640"/>
                <a:gd name="connsiteX4" fmla="*/ 5361702 w 10729192"/>
                <a:gd name="connsiteY4" fmla="*/ 2541495 h 4122640"/>
                <a:gd name="connsiteX5" fmla="*/ 0 w 10729192"/>
                <a:gd name="connsiteY5" fmla="*/ 4122640 h 4122640"/>
                <a:gd name="connsiteX6" fmla="*/ 0 w 10729192"/>
                <a:gd name="connsiteY6" fmla="*/ 18184 h 4122640"/>
                <a:gd name="connsiteX0" fmla="*/ 0 w 10729192"/>
                <a:gd name="connsiteY0" fmla="*/ 0 h 4104456"/>
                <a:gd name="connsiteX1" fmla="*/ 5388596 w 10729192"/>
                <a:gd name="connsiteY1" fmla="*/ 1729933 h 4104456"/>
                <a:gd name="connsiteX2" fmla="*/ 10729192 w 10729192"/>
                <a:gd name="connsiteY2" fmla="*/ 0 h 4104456"/>
                <a:gd name="connsiteX3" fmla="*/ 10729192 w 10729192"/>
                <a:gd name="connsiteY3" fmla="*/ 4104456 h 4104456"/>
                <a:gd name="connsiteX4" fmla="*/ 5361702 w 10729192"/>
                <a:gd name="connsiteY4" fmla="*/ 2523311 h 4104456"/>
                <a:gd name="connsiteX5" fmla="*/ 0 w 10729192"/>
                <a:gd name="connsiteY5" fmla="*/ 4104456 h 4104456"/>
                <a:gd name="connsiteX6" fmla="*/ 0 w 10729192"/>
                <a:gd name="connsiteY6" fmla="*/ 0 h 4104456"/>
                <a:gd name="connsiteX0" fmla="*/ 0 w 10729192"/>
                <a:gd name="connsiteY0" fmla="*/ 0 h 4104456"/>
                <a:gd name="connsiteX1" fmla="*/ 5361702 w 10729192"/>
                <a:gd name="connsiteY1" fmla="*/ 2079557 h 4104456"/>
                <a:gd name="connsiteX2" fmla="*/ 10729192 w 10729192"/>
                <a:gd name="connsiteY2" fmla="*/ 0 h 4104456"/>
                <a:gd name="connsiteX3" fmla="*/ 10729192 w 10729192"/>
                <a:gd name="connsiteY3" fmla="*/ 4104456 h 4104456"/>
                <a:gd name="connsiteX4" fmla="*/ 5361702 w 10729192"/>
                <a:gd name="connsiteY4" fmla="*/ 2523311 h 4104456"/>
                <a:gd name="connsiteX5" fmla="*/ 0 w 10729192"/>
                <a:gd name="connsiteY5" fmla="*/ 4104456 h 4104456"/>
                <a:gd name="connsiteX6" fmla="*/ 0 w 10729192"/>
                <a:gd name="connsiteY6" fmla="*/ 0 h 4104456"/>
                <a:gd name="connsiteX0" fmla="*/ 0 w 10729192"/>
                <a:gd name="connsiteY0" fmla="*/ 0 h 4104456"/>
                <a:gd name="connsiteX1" fmla="*/ 5361702 w 10729192"/>
                <a:gd name="connsiteY1" fmla="*/ 2079557 h 4104456"/>
                <a:gd name="connsiteX2" fmla="*/ 10729192 w 10729192"/>
                <a:gd name="connsiteY2" fmla="*/ 0 h 4104456"/>
                <a:gd name="connsiteX3" fmla="*/ 10729192 w 10729192"/>
                <a:gd name="connsiteY3" fmla="*/ 4104456 h 4104456"/>
                <a:gd name="connsiteX4" fmla="*/ 5375149 w 10729192"/>
                <a:gd name="connsiteY4" fmla="*/ 2093005 h 4104456"/>
                <a:gd name="connsiteX5" fmla="*/ 0 w 10729192"/>
                <a:gd name="connsiteY5" fmla="*/ 4104456 h 4104456"/>
                <a:gd name="connsiteX6" fmla="*/ 0 w 10729192"/>
                <a:gd name="connsiteY6" fmla="*/ 0 h 4104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29192" h="4104456">
                  <a:moveTo>
                    <a:pt x="0" y="0"/>
                  </a:moveTo>
                  <a:lnTo>
                    <a:pt x="5361702" y="2079557"/>
                  </a:lnTo>
                  <a:lnTo>
                    <a:pt x="10729192" y="0"/>
                  </a:lnTo>
                  <a:lnTo>
                    <a:pt x="10729192" y="4104456"/>
                  </a:lnTo>
                  <a:lnTo>
                    <a:pt x="5375149" y="2093005"/>
                  </a:lnTo>
                  <a:lnTo>
                    <a:pt x="0" y="4104456"/>
                  </a:lnTo>
                  <a:lnTo>
                    <a:pt x="0" y="0"/>
                  </a:lnTo>
                  <a:close/>
                </a:path>
              </a:pathLst>
            </a:cu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12" name="Group 11"/>
            <p:cNvGrpSpPr/>
            <p:nvPr/>
          </p:nvGrpSpPr>
          <p:grpSpPr>
            <a:xfrm>
              <a:off x="937713" y="1921193"/>
              <a:ext cx="3041112" cy="1580772"/>
              <a:chOff x="901448" y="1484784"/>
              <a:chExt cx="3041112" cy="1580772"/>
            </a:xfrm>
          </p:grpSpPr>
          <p:sp>
            <p:nvSpPr>
              <p:cNvPr id="41" name="Rounded Rectangle 40"/>
              <p:cNvSpPr/>
              <p:nvPr/>
            </p:nvSpPr>
            <p:spPr>
              <a:xfrm>
                <a:off x="901448" y="1484784"/>
                <a:ext cx="3041112" cy="1580772"/>
              </a:xfrm>
              <a:prstGeom prst="roundRect">
                <a:avLst/>
              </a:prstGeom>
              <a:solidFill>
                <a:schemeClr val="accent1"/>
              </a:solidFill>
              <a:ln>
                <a:noFill/>
              </a:ln>
              <a:effectLst>
                <a:innerShdw dist="88900" dir="10800000">
                  <a:prstClr val="black">
                    <a:alpha val="1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800"/>
              </a:p>
            </p:txBody>
          </p:sp>
          <p:sp>
            <p:nvSpPr>
              <p:cNvPr id="42" name="TextBox 41"/>
              <p:cNvSpPr txBox="1"/>
              <p:nvPr/>
            </p:nvSpPr>
            <p:spPr>
              <a:xfrm>
                <a:off x="1038237" y="1569259"/>
                <a:ext cx="809837" cy="830997"/>
              </a:xfrm>
              <a:prstGeom prst="rect">
                <a:avLst/>
              </a:prstGeom>
              <a:noFill/>
            </p:spPr>
            <p:txBody>
              <a:bodyPr wrap="none" rtlCol="0">
                <a:spAutoFit/>
              </a:bodyPr>
              <a:lstStyle/>
              <a:p>
                <a:r>
                  <a:rPr lang="en-GB" sz="4800" b="1" dirty="0">
                    <a:solidFill>
                      <a:schemeClr val="bg1"/>
                    </a:solidFill>
                  </a:rPr>
                  <a:t>01</a:t>
                </a:r>
                <a:endParaRPr lang="en-IN" sz="4800" b="1" dirty="0">
                  <a:solidFill>
                    <a:schemeClr val="bg1"/>
                  </a:solidFill>
                </a:endParaRPr>
              </a:p>
            </p:txBody>
          </p:sp>
          <p:sp>
            <p:nvSpPr>
              <p:cNvPr id="43" name="Freeform 32"/>
              <p:cNvSpPr>
                <a:spLocks noEditPoints="1"/>
              </p:cNvSpPr>
              <p:nvPr/>
            </p:nvSpPr>
            <p:spPr bwMode="auto">
              <a:xfrm>
                <a:off x="3235267" y="1755225"/>
                <a:ext cx="409772" cy="409524"/>
              </a:xfrm>
              <a:custGeom>
                <a:avLst/>
                <a:gdLst>
                  <a:gd name="T0" fmla="*/ 331 w 6560"/>
                  <a:gd name="T1" fmla="*/ 6058 h 6556"/>
                  <a:gd name="T2" fmla="*/ 475 w 6560"/>
                  <a:gd name="T3" fmla="*/ 5936 h 6556"/>
                  <a:gd name="T4" fmla="*/ 564 w 6560"/>
                  <a:gd name="T5" fmla="*/ 5948 h 6556"/>
                  <a:gd name="T6" fmla="*/ 620 w 6560"/>
                  <a:gd name="T7" fmla="*/ 6022 h 6556"/>
                  <a:gd name="T8" fmla="*/ 608 w 6560"/>
                  <a:gd name="T9" fmla="*/ 6110 h 6556"/>
                  <a:gd name="T10" fmla="*/ 1773 w 6560"/>
                  <a:gd name="T11" fmla="*/ 5922 h 6556"/>
                  <a:gd name="T12" fmla="*/ 1211 w 6560"/>
                  <a:gd name="T13" fmla="*/ 5466 h 6556"/>
                  <a:gd name="T14" fmla="*/ 1193 w 6560"/>
                  <a:gd name="T15" fmla="*/ 5464 h 6556"/>
                  <a:gd name="T16" fmla="*/ 1171 w 6560"/>
                  <a:gd name="T17" fmla="*/ 5458 h 6556"/>
                  <a:gd name="T18" fmla="*/ 1143 w 6560"/>
                  <a:gd name="T19" fmla="*/ 5442 h 6556"/>
                  <a:gd name="T20" fmla="*/ 1119 w 6560"/>
                  <a:gd name="T21" fmla="*/ 5420 h 6556"/>
                  <a:gd name="T22" fmla="*/ 1101 w 6560"/>
                  <a:gd name="T23" fmla="*/ 5390 h 6556"/>
                  <a:gd name="T24" fmla="*/ 1093 w 6560"/>
                  <a:gd name="T25" fmla="*/ 5366 h 6556"/>
                  <a:gd name="T26" fmla="*/ 1093 w 6560"/>
                  <a:gd name="T27" fmla="*/ 5350 h 6556"/>
                  <a:gd name="T28" fmla="*/ 1091 w 6560"/>
                  <a:gd name="T29" fmla="*/ 5334 h 6556"/>
                  <a:gd name="T30" fmla="*/ 862 w 6560"/>
                  <a:gd name="T31" fmla="*/ 4521 h 6556"/>
                  <a:gd name="T32" fmla="*/ 3921 w 6560"/>
                  <a:gd name="T33" fmla="*/ 1804 h 6556"/>
                  <a:gd name="T34" fmla="*/ 4011 w 6560"/>
                  <a:gd name="T35" fmla="*/ 1792 h 6556"/>
                  <a:gd name="T36" fmla="*/ 4083 w 6560"/>
                  <a:gd name="T37" fmla="*/ 1848 h 6556"/>
                  <a:gd name="T38" fmla="*/ 4095 w 6560"/>
                  <a:gd name="T39" fmla="*/ 1938 h 6556"/>
                  <a:gd name="T40" fmla="*/ 1408 w 6560"/>
                  <a:gd name="T41" fmla="*/ 4646 h 6556"/>
                  <a:gd name="T42" fmla="*/ 4567 w 6560"/>
                  <a:gd name="T43" fmla="*/ 2494 h 6556"/>
                  <a:gd name="T44" fmla="*/ 4651 w 6560"/>
                  <a:gd name="T45" fmla="*/ 2460 h 6556"/>
                  <a:gd name="T46" fmla="*/ 4735 w 6560"/>
                  <a:gd name="T47" fmla="*/ 2494 h 6556"/>
                  <a:gd name="T48" fmla="*/ 4771 w 6560"/>
                  <a:gd name="T49" fmla="*/ 2577 h 6556"/>
                  <a:gd name="T50" fmla="*/ 4735 w 6560"/>
                  <a:gd name="T51" fmla="*/ 2661 h 6556"/>
                  <a:gd name="T52" fmla="*/ 5323 w 6560"/>
                  <a:gd name="T53" fmla="*/ 2410 h 6556"/>
                  <a:gd name="T54" fmla="*/ 4316 w 6560"/>
                  <a:gd name="T55" fmla="*/ 1068 h 6556"/>
                  <a:gd name="T56" fmla="*/ 4484 w 6560"/>
                  <a:gd name="T57" fmla="*/ 899 h 6556"/>
                  <a:gd name="T58" fmla="*/ 5828 w 6560"/>
                  <a:gd name="T59" fmla="*/ 1908 h 6556"/>
                  <a:gd name="T60" fmla="*/ 5503 w 6560"/>
                  <a:gd name="T61" fmla="*/ 237 h 6556"/>
                  <a:gd name="T62" fmla="*/ 5238 w 6560"/>
                  <a:gd name="T63" fmla="*/ 277 h 6556"/>
                  <a:gd name="T64" fmla="*/ 4994 w 6560"/>
                  <a:gd name="T65" fmla="*/ 403 h 6556"/>
                  <a:gd name="T66" fmla="*/ 6249 w 6560"/>
                  <a:gd name="T67" fmla="*/ 1405 h 6556"/>
                  <a:gd name="T68" fmla="*/ 6319 w 6560"/>
                  <a:gd name="T69" fmla="*/ 1146 h 6556"/>
                  <a:gd name="T70" fmla="*/ 6301 w 6560"/>
                  <a:gd name="T71" fmla="*/ 879 h 6556"/>
                  <a:gd name="T72" fmla="*/ 6197 w 6560"/>
                  <a:gd name="T73" fmla="*/ 628 h 6556"/>
                  <a:gd name="T74" fmla="*/ 6008 w 6560"/>
                  <a:gd name="T75" fmla="*/ 417 h 6556"/>
                  <a:gd name="T76" fmla="*/ 5768 w 6560"/>
                  <a:gd name="T77" fmla="*/ 285 h 6556"/>
                  <a:gd name="T78" fmla="*/ 5503 w 6560"/>
                  <a:gd name="T79" fmla="*/ 237 h 6556"/>
                  <a:gd name="T80" fmla="*/ 5696 w 6560"/>
                  <a:gd name="T81" fmla="*/ 20 h 6556"/>
                  <a:gd name="T82" fmla="*/ 5988 w 6560"/>
                  <a:gd name="T83" fmla="*/ 122 h 6556"/>
                  <a:gd name="T84" fmla="*/ 6247 w 6560"/>
                  <a:gd name="T85" fmla="*/ 313 h 6556"/>
                  <a:gd name="T86" fmla="*/ 6438 w 6560"/>
                  <a:gd name="T87" fmla="*/ 570 h 6556"/>
                  <a:gd name="T88" fmla="*/ 6540 w 6560"/>
                  <a:gd name="T89" fmla="*/ 863 h 6556"/>
                  <a:gd name="T90" fmla="*/ 6554 w 6560"/>
                  <a:gd name="T91" fmla="*/ 1170 h 6556"/>
                  <a:gd name="T92" fmla="*/ 6482 w 6560"/>
                  <a:gd name="T93" fmla="*/ 1469 h 6556"/>
                  <a:gd name="T94" fmla="*/ 6321 w 6560"/>
                  <a:gd name="T95" fmla="*/ 1742 h 6556"/>
                  <a:gd name="T96" fmla="*/ 1965 w 6560"/>
                  <a:gd name="T97" fmla="*/ 6104 h 6556"/>
                  <a:gd name="T98" fmla="*/ 1955 w 6560"/>
                  <a:gd name="T99" fmla="*/ 6112 h 6556"/>
                  <a:gd name="T100" fmla="*/ 1919 w 6560"/>
                  <a:gd name="T101" fmla="*/ 6129 h 6556"/>
                  <a:gd name="T102" fmla="*/ 146 w 6560"/>
                  <a:gd name="T103" fmla="*/ 6552 h 6556"/>
                  <a:gd name="T104" fmla="*/ 96 w 6560"/>
                  <a:gd name="T105" fmla="*/ 6554 h 6556"/>
                  <a:gd name="T106" fmla="*/ 34 w 6560"/>
                  <a:gd name="T107" fmla="*/ 6522 h 6556"/>
                  <a:gd name="T108" fmla="*/ 8 w 6560"/>
                  <a:gd name="T109" fmla="*/ 6478 h 6556"/>
                  <a:gd name="T110" fmla="*/ 0 w 6560"/>
                  <a:gd name="T111" fmla="*/ 6434 h 6556"/>
                  <a:gd name="T112" fmla="*/ 423 w 6560"/>
                  <a:gd name="T113" fmla="*/ 4648 h 6556"/>
                  <a:gd name="T114" fmla="*/ 427 w 6560"/>
                  <a:gd name="T115" fmla="*/ 4636 h 6556"/>
                  <a:gd name="T116" fmla="*/ 449 w 6560"/>
                  <a:gd name="T117" fmla="*/ 4599 h 6556"/>
                  <a:gd name="T118" fmla="*/ 4735 w 6560"/>
                  <a:gd name="T119" fmla="*/ 313 h 6556"/>
                  <a:gd name="T120" fmla="*/ 4994 w 6560"/>
                  <a:gd name="T121" fmla="*/ 122 h 6556"/>
                  <a:gd name="T122" fmla="*/ 5288 w 6560"/>
                  <a:gd name="T123" fmla="*/ 20 h 6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60" h="6556">
                    <a:moveTo>
                      <a:pt x="1159" y="4726"/>
                    </a:moveTo>
                    <a:lnTo>
                      <a:pt x="634" y="4784"/>
                    </a:lnTo>
                    <a:lnTo>
                      <a:pt x="331" y="6058"/>
                    </a:lnTo>
                    <a:lnTo>
                      <a:pt x="421" y="5968"/>
                    </a:lnTo>
                    <a:lnTo>
                      <a:pt x="447" y="5948"/>
                    </a:lnTo>
                    <a:lnTo>
                      <a:pt x="475" y="5936"/>
                    </a:lnTo>
                    <a:lnTo>
                      <a:pt x="505" y="5932"/>
                    </a:lnTo>
                    <a:lnTo>
                      <a:pt x="535" y="5936"/>
                    </a:lnTo>
                    <a:lnTo>
                      <a:pt x="564" y="5948"/>
                    </a:lnTo>
                    <a:lnTo>
                      <a:pt x="588" y="5968"/>
                    </a:lnTo>
                    <a:lnTo>
                      <a:pt x="608" y="5992"/>
                    </a:lnTo>
                    <a:lnTo>
                      <a:pt x="620" y="6022"/>
                    </a:lnTo>
                    <a:lnTo>
                      <a:pt x="624" y="6052"/>
                    </a:lnTo>
                    <a:lnTo>
                      <a:pt x="620" y="6082"/>
                    </a:lnTo>
                    <a:lnTo>
                      <a:pt x="608" y="6110"/>
                    </a:lnTo>
                    <a:lnTo>
                      <a:pt x="588" y="6135"/>
                    </a:lnTo>
                    <a:lnTo>
                      <a:pt x="499" y="6225"/>
                    </a:lnTo>
                    <a:lnTo>
                      <a:pt x="1773" y="5922"/>
                    </a:lnTo>
                    <a:lnTo>
                      <a:pt x="1831" y="5398"/>
                    </a:lnTo>
                    <a:lnTo>
                      <a:pt x="1223" y="5464"/>
                    </a:lnTo>
                    <a:lnTo>
                      <a:pt x="1211" y="5466"/>
                    </a:lnTo>
                    <a:lnTo>
                      <a:pt x="1209" y="5466"/>
                    </a:lnTo>
                    <a:lnTo>
                      <a:pt x="1197" y="5464"/>
                    </a:lnTo>
                    <a:lnTo>
                      <a:pt x="1193" y="5464"/>
                    </a:lnTo>
                    <a:lnTo>
                      <a:pt x="1189" y="5462"/>
                    </a:lnTo>
                    <a:lnTo>
                      <a:pt x="1185" y="5460"/>
                    </a:lnTo>
                    <a:lnTo>
                      <a:pt x="1171" y="5458"/>
                    </a:lnTo>
                    <a:lnTo>
                      <a:pt x="1159" y="5452"/>
                    </a:lnTo>
                    <a:lnTo>
                      <a:pt x="1151" y="5448"/>
                    </a:lnTo>
                    <a:lnTo>
                      <a:pt x="1143" y="5442"/>
                    </a:lnTo>
                    <a:lnTo>
                      <a:pt x="1133" y="5436"/>
                    </a:lnTo>
                    <a:lnTo>
                      <a:pt x="1125" y="5426"/>
                    </a:lnTo>
                    <a:lnTo>
                      <a:pt x="1119" y="5420"/>
                    </a:lnTo>
                    <a:lnTo>
                      <a:pt x="1113" y="5412"/>
                    </a:lnTo>
                    <a:lnTo>
                      <a:pt x="1107" y="5402"/>
                    </a:lnTo>
                    <a:lnTo>
                      <a:pt x="1101" y="5390"/>
                    </a:lnTo>
                    <a:lnTo>
                      <a:pt x="1097" y="5380"/>
                    </a:lnTo>
                    <a:lnTo>
                      <a:pt x="1095" y="5370"/>
                    </a:lnTo>
                    <a:lnTo>
                      <a:pt x="1093" y="5366"/>
                    </a:lnTo>
                    <a:lnTo>
                      <a:pt x="1091" y="5360"/>
                    </a:lnTo>
                    <a:lnTo>
                      <a:pt x="1093" y="5356"/>
                    </a:lnTo>
                    <a:lnTo>
                      <a:pt x="1093" y="5350"/>
                    </a:lnTo>
                    <a:lnTo>
                      <a:pt x="1093" y="5346"/>
                    </a:lnTo>
                    <a:lnTo>
                      <a:pt x="1093" y="5340"/>
                    </a:lnTo>
                    <a:lnTo>
                      <a:pt x="1091" y="5334"/>
                    </a:lnTo>
                    <a:lnTo>
                      <a:pt x="1159" y="4726"/>
                    </a:lnTo>
                    <a:close/>
                    <a:moveTo>
                      <a:pt x="4149" y="1236"/>
                    </a:moveTo>
                    <a:lnTo>
                      <a:pt x="862" y="4521"/>
                    </a:lnTo>
                    <a:lnTo>
                      <a:pt x="1239" y="4479"/>
                    </a:lnTo>
                    <a:lnTo>
                      <a:pt x="3897" y="1824"/>
                    </a:lnTo>
                    <a:lnTo>
                      <a:pt x="3921" y="1804"/>
                    </a:lnTo>
                    <a:lnTo>
                      <a:pt x="3951" y="1792"/>
                    </a:lnTo>
                    <a:lnTo>
                      <a:pt x="3981" y="1788"/>
                    </a:lnTo>
                    <a:lnTo>
                      <a:pt x="4011" y="1792"/>
                    </a:lnTo>
                    <a:lnTo>
                      <a:pt x="4039" y="1804"/>
                    </a:lnTo>
                    <a:lnTo>
                      <a:pt x="4065" y="1824"/>
                    </a:lnTo>
                    <a:lnTo>
                      <a:pt x="4083" y="1848"/>
                    </a:lnTo>
                    <a:lnTo>
                      <a:pt x="4095" y="1878"/>
                    </a:lnTo>
                    <a:lnTo>
                      <a:pt x="4099" y="1908"/>
                    </a:lnTo>
                    <a:lnTo>
                      <a:pt x="4095" y="1938"/>
                    </a:lnTo>
                    <a:lnTo>
                      <a:pt x="4083" y="1965"/>
                    </a:lnTo>
                    <a:lnTo>
                      <a:pt x="4065" y="1991"/>
                    </a:lnTo>
                    <a:lnTo>
                      <a:pt x="1408" y="4646"/>
                    </a:lnTo>
                    <a:lnTo>
                      <a:pt x="1344" y="5213"/>
                    </a:lnTo>
                    <a:lnTo>
                      <a:pt x="1911" y="5149"/>
                    </a:lnTo>
                    <a:lnTo>
                      <a:pt x="4567" y="2494"/>
                    </a:lnTo>
                    <a:lnTo>
                      <a:pt x="4593" y="2476"/>
                    </a:lnTo>
                    <a:lnTo>
                      <a:pt x="4621" y="2464"/>
                    </a:lnTo>
                    <a:lnTo>
                      <a:pt x="4651" y="2460"/>
                    </a:lnTo>
                    <a:lnTo>
                      <a:pt x="4681" y="2464"/>
                    </a:lnTo>
                    <a:lnTo>
                      <a:pt x="4711" y="2476"/>
                    </a:lnTo>
                    <a:lnTo>
                      <a:pt x="4735" y="2494"/>
                    </a:lnTo>
                    <a:lnTo>
                      <a:pt x="4755" y="2520"/>
                    </a:lnTo>
                    <a:lnTo>
                      <a:pt x="4767" y="2547"/>
                    </a:lnTo>
                    <a:lnTo>
                      <a:pt x="4771" y="2577"/>
                    </a:lnTo>
                    <a:lnTo>
                      <a:pt x="4767" y="2607"/>
                    </a:lnTo>
                    <a:lnTo>
                      <a:pt x="4755" y="2637"/>
                    </a:lnTo>
                    <a:lnTo>
                      <a:pt x="4735" y="2661"/>
                    </a:lnTo>
                    <a:lnTo>
                      <a:pt x="2078" y="5316"/>
                    </a:lnTo>
                    <a:lnTo>
                      <a:pt x="2036" y="5695"/>
                    </a:lnTo>
                    <a:lnTo>
                      <a:pt x="5323" y="2410"/>
                    </a:lnTo>
                    <a:lnTo>
                      <a:pt x="4149" y="1236"/>
                    </a:lnTo>
                    <a:close/>
                    <a:moveTo>
                      <a:pt x="4484" y="899"/>
                    </a:moveTo>
                    <a:lnTo>
                      <a:pt x="4316" y="1068"/>
                    </a:lnTo>
                    <a:lnTo>
                      <a:pt x="5491" y="2242"/>
                    </a:lnTo>
                    <a:lnTo>
                      <a:pt x="5658" y="2075"/>
                    </a:lnTo>
                    <a:lnTo>
                      <a:pt x="4484" y="899"/>
                    </a:lnTo>
                    <a:close/>
                    <a:moveTo>
                      <a:pt x="4821" y="564"/>
                    </a:moveTo>
                    <a:lnTo>
                      <a:pt x="4651" y="732"/>
                    </a:lnTo>
                    <a:lnTo>
                      <a:pt x="5828" y="1908"/>
                    </a:lnTo>
                    <a:lnTo>
                      <a:pt x="5996" y="1738"/>
                    </a:lnTo>
                    <a:lnTo>
                      <a:pt x="4821" y="564"/>
                    </a:lnTo>
                    <a:close/>
                    <a:moveTo>
                      <a:pt x="5503" y="237"/>
                    </a:moveTo>
                    <a:lnTo>
                      <a:pt x="5413" y="241"/>
                    </a:lnTo>
                    <a:lnTo>
                      <a:pt x="5325" y="255"/>
                    </a:lnTo>
                    <a:lnTo>
                      <a:pt x="5238" y="277"/>
                    </a:lnTo>
                    <a:lnTo>
                      <a:pt x="5154" y="311"/>
                    </a:lnTo>
                    <a:lnTo>
                      <a:pt x="5072" y="353"/>
                    </a:lnTo>
                    <a:lnTo>
                      <a:pt x="4994" y="403"/>
                    </a:lnTo>
                    <a:lnTo>
                      <a:pt x="6157" y="1565"/>
                    </a:lnTo>
                    <a:lnTo>
                      <a:pt x="6207" y="1487"/>
                    </a:lnTo>
                    <a:lnTo>
                      <a:pt x="6249" y="1405"/>
                    </a:lnTo>
                    <a:lnTo>
                      <a:pt x="6283" y="1322"/>
                    </a:lnTo>
                    <a:lnTo>
                      <a:pt x="6305" y="1234"/>
                    </a:lnTo>
                    <a:lnTo>
                      <a:pt x="6319" y="1146"/>
                    </a:lnTo>
                    <a:lnTo>
                      <a:pt x="6321" y="1056"/>
                    </a:lnTo>
                    <a:lnTo>
                      <a:pt x="6317" y="967"/>
                    </a:lnTo>
                    <a:lnTo>
                      <a:pt x="6301" y="879"/>
                    </a:lnTo>
                    <a:lnTo>
                      <a:pt x="6275" y="791"/>
                    </a:lnTo>
                    <a:lnTo>
                      <a:pt x="6241" y="708"/>
                    </a:lnTo>
                    <a:lnTo>
                      <a:pt x="6197" y="628"/>
                    </a:lnTo>
                    <a:lnTo>
                      <a:pt x="6143" y="552"/>
                    </a:lnTo>
                    <a:lnTo>
                      <a:pt x="6079" y="480"/>
                    </a:lnTo>
                    <a:lnTo>
                      <a:pt x="6008" y="417"/>
                    </a:lnTo>
                    <a:lnTo>
                      <a:pt x="5932" y="363"/>
                    </a:lnTo>
                    <a:lnTo>
                      <a:pt x="5852" y="319"/>
                    </a:lnTo>
                    <a:lnTo>
                      <a:pt x="5768" y="285"/>
                    </a:lnTo>
                    <a:lnTo>
                      <a:pt x="5680" y="259"/>
                    </a:lnTo>
                    <a:lnTo>
                      <a:pt x="5593" y="243"/>
                    </a:lnTo>
                    <a:lnTo>
                      <a:pt x="5503" y="237"/>
                    </a:lnTo>
                    <a:close/>
                    <a:moveTo>
                      <a:pt x="5491" y="0"/>
                    </a:moveTo>
                    <a:lnTo>
                      <a:pt x="5595" y="6"/>
                    </a:lnTo>
                    <a:lnTo>
                      <a:pt x="5696" y="20"/>
                    </a:lnTo>
                    <a:lnTo>
                      <a:pt x="5796" y="44"/>
                    </a:lnTo>
                    <a:lnTo>
                      <a:pt x="5894" y="78"/>
                    </a:lnTo>
                    <a:lnTo>
                      <a:pt x="5988" y="122"/>
                    </a:lnTo>
                    <a:lnTo>
                      <a:pt x="6079" y="175"/>
                    </a:lnTo>
                    <a:lnTo>
                      <a:pt x="6165" y="239"/>
                    </a:lnTo>
                    <a:lnTo>
                      <a:pt x="6247" y="313"/>
                    </a:lnTo>
                    <a:lnTo>
                      <a:pt x="6321" y="393"/>
                    </a:lnTo>
                    <a:lnTo>
                      <a:pt x="6384" y="480"/>
                    </a:lnTo>
                    <a:lnTo>
                      <a:pt x="6438" y="570"/>
                    </a:lnTo>
                    <a:lnTo>
                      <a:pt x="6482" y="666"/>
                    </a:lnTo>
                    <a:lnTo>
                      <a:pt x="6516" y="763"/>
                    </a:lnTo>
                    <a:lnTo>
                      <a:pt x="6540" y="863"/>
                    </a:lnTo>
                    <a:lnTo>
                      <a:pt x="6554" y="965"/>
                    </a:lnTo>
                    <a:lnTo>
                      <a:pt x="6560" y="1068"/>
                    </a:lnTo>
                    <a:lnTo>
                      <a:pt x="6554" y="1170"/>
                    </a:lnTo>
                    <a:lnTo>
                      <a:pt x="6540" y="1272"/>
                    </a:lnTo>
                    <a:lnTo>
                      <a:pt x="6516" y="1371"/>
                    </a:lnTo>
                    <a:lnTo>
                      <a:pt x="6482" y="1469"/>
                    </a:lnTo>
                    <a:lnTo>
                      <a:pt x="6438" y="1565"/>
                    </a:lnTo>
                    <a:lnTo>
                      <a:pt x="6384" y="1656"/>
                    </a:lnTo>
                    <a:lnTo>
                      <a:pt x="6321" y="1742"/>
                    </a:lnTo>
                    <a:lnTo>
                      <a:pt x="6247" y="1824"/>
                    </a:lnTo>
                    <a:lnTo>
                      <a:pt x="1965" y="6102"/>
                    </a:lnTo>
                    <a:lnTo>
                      <a:pt x="1965" y="6104"/>
                    </a:lnTo>
                    <a:lnTo>
                      <a:pt x="1963" y="6104"/>
                    </a:lnTo>
                    <a:lnTo>
                      <a:pt x="1959" y="6108"/>
                    </a:lnTo>
                    <a:lnTo>
                      <a:pt x="1955" y="6112"/>
                    </a:lnTo>
                    <a:lnTo>
                      <a:pt x="1943" y="6120"/>
                    </a:lnTo>
                    <a:lnTo>
                      <a:pt x="1931" y="6125"/>
                    </a:lnTo>
                    <a:lnTo>
                      <a:pt x="1919" y="6129"/>
                    </a:lnTo>
                    <a:lnTo>
                      <a:pt x="1913" y="6131"/>
                    </a:lnTo>
                    <a:lnTo>
                      <a:pt x="1909" y="6133"/>
                    </a:lnTo>
                    <a:lnTo>
                      <a:pt x="146" y="6552"/>
                    </a:lnTo>
                    <a:lnTo>
                      <a:pt x="132" y="6556"/>
                    </a:lnTo>
                    <a:lnTo>
                      <a:pt x="118" y="6556"/>
                    </a:lnTo>
                    <a:lnTo>
                      <a:pt x="96" y="6554"/>
                    </a:lnTo>
                    <a:lnTo>
                      <a:pt x="74" y="6548"/>
                    </a:lnTo>
                    <a:lnTo>
                      <a:pt x="54" y="6536"/>
                    </a:lnTo>
                    <a:lnTo>
                      <a:pt x="34" y="6522"/>
                    </a:lnTo>
                    <a:lnTo>
                      <a:pt x="22" y="6504"/>
                    </a:lnTo>
                    <a:lnTo>
                      <a:pt x="12" y="6486"/>
                    </a:lnTo>
                    <a:lnTo>
                      <a:pt x="8" y="6478"/>
                    </a:lnTo>
                    <a:lnTo>
                      <a:pt x="2" y="6458"/>
                    </a:lnTo>
                    <a:lnTo>
                      <a:pt x="0" y="6438"/>
                    </a:lnTo>
                    <a:lnTo>
                      <a:pt x="0" y="6434"/>
                    </a:lnTo>
                    <a:lnTo>
                      <a:pt x="2" y="6423"/>
                    </a:lnTo>
                    <a:lnTo>
                      <a:pt x="4" y="6411"/>
                    </a:lnTo>
                    <a:lnTo>
                      <a:pt x="423" y="4648"/>
                    </a:lnTo>
                    <a:lnTo>
                      <a:pt x="425" y="4644"/>
                    </a:lnTo>
                    <a:lnTo>
                      <a:pt x="427" y="4640"/>
                    </a:lnTo>
                    <a:lnTo>
                      <a:pt x="427" y="4636"/>
                    </a:lnTo>
                    <a:lnTo>
                      <a:pt x="435" y="4621"/>
                    </a:lnTo>
                    <a:lnTo>
                      <a:pt x="443" y="4607"/>
                    </a:lnTo>
                    <a:lnTo>
                      <a:pt x="449" y="4599"/>
                    </a:lnTo>
                    <a:lnTo>
                      <a:pt x="453" y="4595"/>
                    </a:lnTo>
                    <a:lnTo>
                      <a:pt x="455" y="4591"/>
                    </a:lnTo>
                    <a:lnTo>
                      <a:pt x="4735" y="313"/>
                    </a:lnTo>
                    <a:lnTo>
                      <a:pt x="4817" y="239"/>
                    </a:lnTo>
                    <a:lnTo>
                      <a:pt x="4903" y="175"/>
                    </a:lnTo>
                    <a:lnTo>
                      <a:pt x="4994" y="122"/>
                    </a:lnTo>
                    <a:lnTo>
                      <a:pt x="5090" y="78"/>
                    </a:lnTo>
                    <a:lnTo>
                      <a:pt x="5188" y="44"/>
                    </a:lnTo>
                    <a:lnTo>
                      <a:pt x="5288" y="20"/>
                    </a:lnTo>
                    <a:lnTo>
                      <a:pt x="5389" y="6"/>
                    </a:lnTo>
                    <a:lnTo>
                      <a:pt x="5491"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sz="2800"/>
              </a:p>
            </p:txBody>
          </p:sp>
          <p:sp>
            <p:nvSpPr>
              <p:cNvPr id="44" name="Rectangle 43"/>
              <p:cNvSpPr/>
              <p:nvPr/>
            </p:nvSpPr>
            <p:spPr>
              <a:xfrm>
                <a:off x="1054318" y="2350436"/>
                <a:ext cx="2735372" cy="307777"/>
              </a:xfrm>
              <a:prstGeom prst="rect">
                <a:avLst/>
              </a:prstGeom>
            </p:spPr>
            <p:txBody>
              <a:bodyPr wrap="square">
                <a:spAutoFit/>
              </a:bodyPr>
              <a:lstStyle/>
              <a:p>
                <a:r>
                  <a:rPr lang="en-IN" sz="1400" b="1" dirty="0" smtClean="0">
                    <a:latin typeface="Arial" pitchFamily="34" charset="0"/>
                    <a:cs typeface="Arial" pitchFamily="34" charset="0"/>
                  </a:rPr>
                  <a:t>Need a well defined SOW</a:t>
                </a:r>
                <a:endParaRPr lang="en-IN" sz="1400" b="1" dirty="0">
                  <a:latin typeface="Arial" pitchFamily="34" charset="0"/>
                  <a:cs typeface="Arial" pitchFamily="34" charset="0"/>
                </a:endParaRPr>
              </a:p>
            </p:txBody>
          </p:sp>
        </p:grpSp>
        <p:grpSp>
          <p:nvGrpSpPr>
            <p:cNvPr id="13" name="Group 12"/>
            <p:cNvGrpSpPr/>
            <p:nvPr/>
          </p:nvGrpSpPr>
          <p:grpSpPr>
            <a:xfrm>
              <a:off x="937713" y="3849935"/>
              <a:ext cx="3041112" cy="1580772"/>
              <a:chOff x="901448" y="3413526"/>
              <a:chExt cx="3041112" cy="1580772"/>
            </a:xfrm>
          </p:grpSpPr>
          <p:sp>
            <p:nvSpPr>
              <p:cNvPr id="37" name="Rounded Rectangle 36"/>
              <p:cNvSpPr/>
              <p:nvPr/>
            </p:nvSpPr>
            <p:spPr>
              <a:xfrm>
                <a:off x="901448" y="3413526"/>
                <a:ext cx="3041112" cy="1580772"/>
              </a:xfrm>
              <a:prstGeom prst="roundRect">
                <a:avLst/>
              </a:prstGeom>
              <a:solidFill>
                <a:schemeClr val="accent2"/>
              </a:solidFill>
              <a:ln>
                <a:noFill/>
              </a:ln>
              <a:effectLst>
                <a:innerShdw dist="88900" dir="10800000">
                  <a:prstClr val="black">
                    <a:alpha val="1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800"/>
              </a:p>
            </p:txBody>
          </p:sp>
          <p:sp>
            <p:nvSpPr>
              <p:cNvPr id="38" name="TextBox 37"/>
              <p:cNvSpPr txBox="1"/>
              <p:nvPr/>
            </p:nvSpPr>
            <p:spPr>
              <a:xfrm>
                <a:off x="1038237" y="3481752"/>
                <a:ext cx="809837" cy="830997"/>
              </a:xfrm>
              <a:prstGeom prst="rect">
                <a:avLst/>
              </a:prstGeom>
              <a:noFill/>
            </p:spPr>
            <p:txBody>
              <a:bodyPr wrap="none" rtlCol="0">
                <a:spAutoFit/>
              </a:bodyPr>
              <a:lstStyle/>
              <a:p>
                <a:r>
                  <a:rPr lang="en-GB" sz="4800" b="1" dirty="0">
                    <a:solidFill>
                      <a:schemeClr val="bg1"/>
                    </a:solidFill>
                  </a:rPr>
                  <a:t>02</a:t>
                </a:r>
                <a:endParaRPr lang="en-IN" sz="4800" b="1" dirty="0">
                  <a:solidFill>
                    <a:schemeClr val="bg1"/>
                  </a:solidFill>
                </a:endParaRPr>
              </a:p>
            </p:txBody>
          </p:sp>
          <p:sp>
            <p:nvSpPr>
              <p:cNvPr id="39" name="Freeform 6"/>
              <p:cNvSpPr>
                <a:spLocks noEditPoints="1"/>
              </p:cNvSpPr>
              <p:nvPr/>
            </p:nvSpPr>
            <p:spPr bwMode="auto">
              <a:xfrm>
                <a:off x="3184496" y="3728651"/>
                <a:ext cx="489457" cy="363213"/>
              </a:xfrm>
              <a:custGeom>
                <a:avLst/>
                <a:gdLst>
                  <a:gd name="T0" fmla="*/ 2513 w 6560"/>
                  <a:gd name="T1" fmla="*/ 4405 h 4868"/>
                  <a:gd name="T2" fmla="*/ 2388 w 6560"/>
                  <a:gd name="T3" fmla="*/ 4657 h 4868"/>
                  <a:gd name="T4" fmla="*/ 4172 w 6560"/>
                  <a:gd name="T5" fmla="*/ 4657 h 4868"/>
                  <a:gd name="T6" fmla="*/ 4049 w 6560"/>
                  <a:gd name="T7" fmla="*/ 4405 h 4868"/>
                  <a:gd name="T8" fmla="*/ 2513 w 6560"/>
                  <a:gd name="T9" fmla="*/ 4405 h 4868"/>
                  <a:gd name="T10" fmla="*/ 774 w 6560"/>
                  <a:gd name="T11" fmla="*/ 3577 h 4868"/>
                  <a:gd name="T12" fmla="*/ 211 w 6560"/>
                  <a:gd name="T13" fmla="*/ 4709 h 4868"/>
                  <a:gd name="T14" fmla="*/ 2185 w 6560"/>
                  <a:gd name="T15" fmla="*/ 4709 h 4868"/>
                  <a:gd name="T16" fmla="*/ 2185 w 6560"/>
                  <a:gd name="T17" fmla="*/ 4707 h 4868"/>
                  <a:gd name="T18" fmla="*/ 2187 w 6560"/>
                  <a:gd name="T19" fmla="*/ 4705 h 4868"/>
                  <a:gd name="T20" fmla="*/ 2187 w 6560"/>
                  <a:gd name="T21" fmla="*/ 4703 h 4868"/>
                  <a:gd name="T22" fmla="*/ 2392 w 6560"/>
                  <a:gd name="T23" fmla="*/ 4289 h 4868"/>
                  <a:gd name="T24" fmla="*/ 2406 w 6560"/>
                  <a:gd name="T25" fmla="*/ 4271 h 4868"/>
                  <a:gd name="T26" fmla="*/ 2421 w 6560"/>
                  <a:gd name="T27" fmla="*/ 4258 h 4868"/>
                  <a:gd name="T28" fmla="*/ 2441 w 6560"/>
                  <a:gd name="T29" fmla="*/ 4250 h 4868"/>
                  <a:gd name="T30" fmla="*/ 2465 w 6560"/>
                  <a:gd name="T31" fmla="*/ 4246 h 4868"/>
                  <a:gd name="T32" fmla="*/ 4099 w 6560"/>
                  <a:gd name="T33" fmla="*/ 4246 h 4868"/>
                  <a:gd name="T34" fmla="*/ 4121 w 6560"/>
                  <a:gd name="T35" fmla="*/ 4250 h 4868"/>
                  <a:gd name="T36" fmla="*/ 4141 w 6560"/>
                  <a:gd name="T37" fmla="*/ 4258 h 4868"/>
                  <a:gd name="T38" fmla="*/ 4158 w 6560"/>
                  <a:gd name="T39" fmla="*/ 4271 h 4868"/>
                  <a:gd name="T40" fmla="*/ 4170 w 6560"/>
                  <a:gd name="T41" fmla="*/ 4289 h 4868"/>
                  <a:gd name="T42" fmla="*/ 4371 w 6560"/>
                  <a:gd name="T43" fmla="*/ 4697 h 4868"/>
                  <a:gd name="T44" fmla="*/ 4373 w 6560"/>
                  <a:gd name="T45" fmla="*/ 4701 h 4868"/>
                  <a:gd name="T46" fmla="*/ 4375 w 6560"/>
                  <a:gd name="T47" fmla="*/ 4705 h 4868"/>
                  <a:gd name="T48" fmla="*/ 4377 w 6560"/>
                  <a:gd name="T49" fmla="*/ 4709 h 4868"/>
                  <a:gd name="T50" fmla="*/ 6351 w 6560"/>
                  <a:gd name="T51" fmla="*/ 4709 h 4868"/>
                  <a:gd name="T52" fmla="*/ 5792 w 6560"/>
                  <a:gd name="T53" fmla="*/ 3577 h 4868"/>
                  <a:gd name="T54" fmla="*/ 774 w 6560"/>
                  <a:gd name="T55" fmla="*/ 3577 h 4868"/>
                  <a:gd name="T56" fmla="*/ 804 w 6560"/>
                  <a:gd name="T57" fmla="*/ 159 h 4868"/>
                  <a:gd name="T58" fmla="*/ 804 w 6560"/>
                  <a:gd name="T59" fmla="*/ 3414 h 4868"/>
                  <a:gd name="T60" fmla="*/ 5760 w 6560"/>
                  <a:gd name="T61" fmla="*/ 3414 h 4868"/>
                  <a:gd name="T62" fmla="*/ 5760 w 6560"/>
                  <a:gd name="T63" fmla="*/ 159 h 4868"/>
                  <a:gd name="T64" fmla="*/ 804 w 6560"/>
                  <a:gd name="T65" fmla="*/ 159 h 4868"/>
                  <a:gd name="T66" fmla="*/ 724 w 6560"/>
                  <a:gd name="T67" fmla="*/ 0 h 4868"/>
                  <a:gd name="T68" fmla="*/ 5842 w 6560"/>
                  <a:gd name="T69" fmla="*/ 0 h 4868"/>
                  <a:gd name="T70" fmla="*/ 5868 w 6560"/>
                  <a:gd name="T71" fmla="*/ 4 h 4868"/>
                  <a:gd name="T72" fmla="*/ 5889 w 6560"/>
                  <a:gd name="T73" fmla="*/ 14 h 4868"/>
                  <a:gd name="T74" fmla="*/ 5907 w 6560"/>
                  <a:gd name="T75" fmla="*/ 32 h 4868"/>
                  <a:gd name="T76" fmla="*/ 5917 w 6560"/>
                  <a:gd name="T77" fmla="*/ 54 h 4868"/>
                  <a:gd name="T78" fmla="*/ 5921 w 6560"/>
                  <a:gd name="T79" fmla="*/ 79 h 4868"/>
                  <a:gd name="T80" fmla="*/ 5921 w 6560"/>
                  <a:gd name="T81" fmla="*/ 3476 h 4868"/>
                  <a:gd name="T82" fmla="*/ 6548 w 6560"/>
                  <a:gd name="T83" fmla="*/ 4745 h 4868"/>
                  <a:gd name="T84" fmla="*/ 6556 w 6560"/>
                  <a:gd name="T85" fmla="*/ 4765 h 4868"/>
                  <a:gd name="T86" fmla="*/ 6560 w 6560"/>
                  <a:gd name="T87" fmla="*/ 4787 h 4868"/>
                  <a:gd name="T88" fmla="*/ 6556 w 6560"/>
                  <a:gd name="T89" fmla="*/ 4812 h 4868"/>
                  <a:gd name="T90" fmla="*/ 6544 w 6560"/>
                  <a:gd name="T91" fmla="*/ 4834 h 4868"/>
                  <a:gd name="T92" fmla="*/ 6526 w 6560"/>
                  <a:gd name="T93" fmla="*/ 4852 h 4868"/>
                  <a:gd name="T94" fmla="*/ 6504 w 6560"/>
                  <a:gd name="T95" fmla="*/ 4864 h 4868"/>
                  <a:gd name="T96" fmla="*/ 6478 w 6560"/>
                  <a:gd name="T97" fmla="*/ 4868 h 4868"/>
                  <a:gd name="T98" fmla="*/ 80 w 6560"/>
                  <a:gd name="T99" fmla="*/ 4868 h 4868"/>
                  <a:gd name="T100" fmla="*/ 54 w 6560"/>
                  <a:gd name="T101" fmla="*/ 4862 h 4868"/>
                  <a:gd name="T102" fmla="*/ 30 w 6560"/>
                  <a:gd name="T103" fmla="*/ 4850 h 4868"/>
                  <a:gd name="T104" fmla="*/ 12 w 6560"/>
                  <a:gd name="T105" fmla="*/ 4830 h 4868"/>
                  <a:gd name="T106" fmla="*/ 2 w 6560"/>
                  <a:gd name="T107" fmla="*/ 4804 h 4868"/>
                  <a:gd name="T108" fmla="*/ 0 w 6560"/>
                  <a:gd name="T109" fmla="*/ 4779 h 4868"/>
                  <a:gd name="T110" fmla="*/ 8 w 6560"/>
                  <a:gd name="T111" fmla="*/ 4753 h 4868"/>
                  <a:gd name="T112" fmla="*/ 643 w 6560"/>
                  <a:gd name="T113" fmla="*/ 3476 h 4868"/>
                  <a:gd name="T114" fmla="*/ 643 w 6560"/>
                  <a:gd name="T115" fmla="*/ 79 h 4868"/>
                  <a:gd name="T116" fmla="*/ 647 w 6560"/>
                  <a:gd name="T117" fmla="*/ 54 h 4868"/>
                  <a:gd name="T118" fmla="*/ 659 w 6560"/>
                  <a:gd name="T119" fmla="*/ 32 h 4868"/>
                  <a:gd name="T120" fmla="*/ 676 w 6560"/>
                  <a:gd name="T121" fmla="*/ 14 h 4868"/>
                  <a:gd name="T122" fmla="*/ 698 w 6560"/>
                  <a:gd name="T123" fmla="*/ 4 h 4868"/>
                  <a:gd name="T124" fmla="*/ 724 w 6560"/>
                  <a:gd name="T125" fmla="*/ 0 h 4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560" h="4868">
                    <a:moveTo>
                      <a:pt x="2513" y="4405"/>
                    </a:moveTo>
                    <a:lnTo>
                      <a:pt x="2388" y="4657"/>
                    </a:lnTo>
                    <a:lnTo>
                      <a:pt x="4172" y="4657"/>
                    </a:lnTo>
                    <a:lnTo>
                      <a:pt x="4049" y="4405"/>
                    </a:lnTo>
                    <a:lnTo>
                      <a:pt x="2513" y="4405"/>
                    </a:lnTo>
                    <a:close/>
                    <a:moveTo>
                      <a:pt x="774" y="3577"/>
                    </a:moveTo>
                    <a:lnTo>
                      <a:pt x="211" y="4709"/>
                    </a:lnTo>
                    <a:lnTo>
                      <a:pt x="2185" y="4709"/>
                    </a:lnTo>
                    <a:lnTo>
                      <a:pt x="2185" y="4707"/>
                    </a:lnTo>
                    <a:lnTo>
                      <a:pt x="2187" y="4705"/>
                    </a:lnTo>
                    <a:lnTo>
                      <a:pt x="2187" y="4703"/>
                    </a:lnTo>
                    <a:lnTo>
                      <a:pt x="2392" y="4289"/>
                    </a:lnTo>
                    <a:lnTo>
                      <a:pt x="2406" y="4271"/>
                    </a:lnTo>
                    <a:lnTo>
                      <a:pt x="2421" y="4258"/>
                    </a:lnTo>
                    <a:lnTo>
                      <a:pt x="2441" y="4250"/>
                    </a:lnTo>
                    <a:lnTo>
                      <a:pt x="2465" y="4246"/>
                    </a:lnTo>
                    <a:lnTo>
                      <a:pt x="4099" y="4246"/>
                    </a:lnTo>
                    <a:lnTo>
                      <a:pt x="4121" y="4250"/>
                    </a:lnTo>
                    <a:lnTo>
                      <a:pt x="4141" y="4258"/>
                    </a:lnTo>
                    <a:lnTo>
                      <a:pt x="4158" y="4271"/>
                    </a:lnTo>
                    <a:lnTo>
                      <a:pt x="4170" y="4289"/>
                    </a:lnTo>
                    <a:lnTo>
                      <a:pt x="4371" y="4697"/>
                    </a:lnTo>
                    <a:lnTo>
                      <a:pt x="4373" y="4701"/>
                    </a:lnTo>
                    <a:lnTo>
                      <a:pt x="4375" y="4705"/>
                    </a:lnTo>
                    <a:lnTo>
                      <a:pt x="4377" y="4709"/>
                    </a:lnTo>
                    <a:lnTo>
                      <a:pt x="6351" y="4709"/>
                    </a:lnTo>
                    <a:lnTo>
                      <a:pt x="5792" y="3577"/>
                    </a:lnTo>
                    <a:lnTo>
                      <a:pt x="774" y="3577"/>
                    </a:lnTo>
                    <a:close/>
                    <a:moveTo>
                      <a:pt x="804" y="159"/>
                    </a:moveTo>
                    <a:lnTo>
                      <a:pt x="804" y="3414"/>
                    </a:lnTo>
                    <a:lnTo>
                      <a:pt x="5760" y="3414"/>
                    </a:lnTo>
                    <a:lnTo>
                      <a:pt x="5760" y="159"/>
                    </a:lnTo>
                    <a:lnTo>
                      <a:pt x="804" y="159"/>
                    </a:lnTo>
                    <a:close/>
                    <a:moveTo>
                      <a:pt x="724" y="0"/>
                    </a:moveTo>
                    <a:lnTo>
                      <a:pt x="5842" y="0"/>
                    </a:lnTo>
                    <a:lnTo>
                      <a:pt x="5868" y="4"/>
                    </a:lnTo>
                    <a:lnTo>
                      <a:pt x="5889" y="14"/>
                    </a:lnTo>
                    <a:lnTo>
                      <a:pt x="5907" y="32"/>
                    </a:lnTo>
                    <a:lnTo>
                      <a:pt x="5917" y="54"/>
                    </a:lnTo>
                    <a:lnTo>
                      <a:pt x="5921" y="79"/>
                    </a:lnTo>
                    <a:lnTo>
                      <a:pt x="5921" y="3476"/>
                    </a:lnTo>
                    <a:lnTo>
                      <a:pt x="6548" y="4745"/>
                    </a:lnTo>
                    <a:lnTo>
                      <a:pt x="6556" y="4765"/>
                    </a:lnTo>
                    <a:lnTo>
                      <a:pt x="6560" y="4787"/>
                    </a:lnTo>
                    <a:lnTo>
                      <a:pt x="6556" y="4812"/>
                    </a:lnTo>
                    <a:lnTo>
                      <a:pt x="6544" y="4834"/>
                    </a:lnTo>
                    <a:lnTo>
                      <a:pt x="6526" y="4852"/>
                    </a:lnTo>
                    <a:lnTo>
                      <a:pt x="6504" y="4864"/>
                    </a:lnTo>
                    <a:lnTo>
                      <a:pt x="6478" y="4868"/>
                    </a:lnTo>
                    <a:lnTo>
                      <a:pt x="80" y="4868"/>
                    </a:lnTo>
                    <a:lnTo>
                      <a:pt x="54" y="4862"/>
                    </a:lnTo>
                    <a:lnTo>
                      <a:pt x="30" y="4850"/>
                    </a:lnTo>
                    <a:lnTo>
                      <a:pt x="12" y="4830"/>
                    </a:lnTo>
                    <a:lnTo>
                      <a:pt x="2" y="4804"/>
                    </a:lnTo>
                    <a:lnTo>
                      <a:pt x="0" y="4779"/>
                    </a:lnTo>
                    <a:lnTo>
                      <a:pt x="8" y="4753"/>
                    </a:lnTo>
                    <a:lnTo>
                      <a:pt x="643" y="3476"/>
                    </a:lnTo>
                    <a:lnTo>
                      <a:pt x="643" y="79"/>
                    </a:lnTo>
                    <a:lnTo>
                      <a:pt x="647" y="54"/>
                    </a:lnTo>
                    <a:lnTo>
                      <a:pt x="659" y="32"/>
                    </a:lnTo>
                    <a:lnTo>
                      <a:pt x="676" y="14"/>
                    </a:lnTo>
                    <a:lnTo>
                      <a:pt x="698" y="4"/>
                    </a:lnTo>
                    <a:lnTo>
                      <a:pt x="724"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sz="2800"/>
              </a:p>
            </p:txBody>
          </p:sp>
          <p:sp>
            <p:nvSpPr>
              <p:cNvPr id="40" name="Rectangle 39"/>
              <p:cNvSpPr/>
              <p:nvPr/>
            </p:nvSpPr>
            <p:spPr>
              <a:xfrm>
                <a:off x="1054318" y="4320525"/>
                <a:ext cx="2735372" cy="523220"/>
              </a:xfrm>
              <a:prstGeom prst="rect">
                <a:avLst/>
              </a:prstGeom>
            </p:spPr>
            <p:txBody>
              <a:bodyPr wrap="square">
                <a:spAutoFit/>
              </a:bodyPr>
              <a:lstStyle/>
              <a:p>
                <a:r>
                  <a:rPr lang="en-IN" sz="1400" b="1" dirty="0" smtClean="0">
                    <a:latin typeface="Arial" pitchFamily="34" charset="0"/>
                    <a:cs typeface="Arial" pitchFamily="34" charset="0"/>
                  </a:rPr>
                  <a:t>Cost details can be determined</a:t>
                </a:r>
                <a:endParaRPr lang="en-IN" sz="1400" b="1" dirty="0">
                  <a:latin typeface="Arial" pitchFamily="34" charset="0"/>
                  <a:cs typeface="Arial" pitchFamily="34" charset="0"/>
                </a:endParaRPr>
              </a:p>
            </p:txBody>
          </p:sp>
        </p:grpSp>
        <p:grpSp>
          <p:nvGrpSpPr>
            <p:cNvPr id="14" name="Group 13"/>
            <p:cNvGrpSpPr/>
            <p:nvPr/>
          </p:nvGrpSpPr>
          <p:grpSpPr>
            <a:xfrm>
              <a:off x="8183106" y="2075363"/>
              <a:ext cx="3041112" cy="3509516"/>
              <a:chOff x="8146841" y="1638954"/>
              <a:chExt cx="3041112" cy="3509516"/>
            </a:xfrm>
          </p:grpSpPr>
          <p:grpSp>
            <p:nvGrpSpPr>
              <p:cNvPr id="22" name="Group 21"/>
              <p:cNvGrpSpPr/>
              <p:nvPr/>
            </p:nvGrpSpPr>
            <p:grpSpPr>
              <a:xfrm>
                <a:off x="8146841" y="1638954"/>
                <a:ext cx="3041112" cy="1580772"/>
                <a:chOff x="8146841" y="1638954"/>
                <a:chExt cx="3041112" cy="1580772"/>
              </a:xfrm>
            </p:grpSpPr>
            <p:sp>
              <p:nvSpPr>
                <p:cNvPr id="33" name="Rounded Rectangle 32"/>
                <p:cNvSpPr/>
                <p:nvPr/>
              </p:nvSpPr>
              <p:spPr>
                <a:xfrm>
                  <a:off x="8146841" y="1638954"/>
                  <a:ext cx="3041112" cy="1580772"/>
                </a:xfrm>
                <a:prstGeom prst="roundRect">
                  <a:avLst/>
                </a:prstGeom>
                <a:solidFill>
                  <a:schemeClr val="accent3"/>
                </a:solidFill>
                <a:ln>
                  <a:noFill/>
                </a:ln>
                <a:effectLst>
                  <a:innerShdw dist="88900" dir="10800000">
                    <a:prstClr val="black">
                      <a:alpha val="1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800"/>
                </a:p>
              </p:txBody>
            </p:sp>
            <p:sp>
              <p:nvSpPr>
                <p:cNvPr id="34" name="TextBox 33"/>
                <p:cNvSpPr txBox="1"/>
                <p:nvPr/>
              </p:nvSpPr>
              <p:spPr>
                <a:xfrm>
                  <a:off x="8283630" y="1728827"/>
                  <a:ext cx="809837" cy="830997"/>
                </a:xfrm>
                <a:prstGeom prst="rect">
                  <a:avLst/>
                </a:prstGeom>
                <a:noFill/>
              </p:spPr>
              <p:txBody>
                <a:bodyPr wrap="none" rtlCol="0">
                  <a:spAutoFit/>
                </a:bodyPr>
                <a:lstStyle/>
                <a:p>
                  <a:r>
                    <a:rPr lang="en-GB" sz="4800" b="1" dirty="0">
                      <a:solidFill>
                        <a:schemeClr val="bg1"/>
                      </a:solidFill>
                    </a:rPr>
                    <a:t>03</a:t>
                  </a:r>
                  <a:endParaRPr lang="en-IN" sz="4800" b="1" dirty="0">
                    <a:solidFill>
                      <a:schemeClr val="bg1"/>
                    </a:solidFill>
                  </a:endParaRPr>
                </a:p>
              </p:txBody>
            </p:sp>
            <p:sp>
              <p:nvSpPr>
                <p:cNvPr id="35" name="Freeform 20"/>
                <p:cNvSpPr>
                  <a:spLocks noEditPoints="1"/>
                </p:cNvSpPr>
                <p:nvPr/>
              </p:nvSpPr>
              <p:spPr bwMode="auto">
                <a:xfrm>
                  <a:off x="10501848" y="1936941"/>
                  <a:ext cx="387692" cy="387457"/>
                </a:xfrm>
                <a:custGeom>
                  <a:avLst/>
                  <a:gdLst>
                    <a:gd name="T0" fmla="*/ 3824 w 6560"/>
                    <a:gd name="T1" fmla="*/ 6157 h 6556"/>
                    <a:gd name="T2" fmla="*/ 4897 w 6560"/>
                    <a:gd name="T3" fmla="*/ 5866 h 6556"/>
                    <a:gd name="T4" fmla="*/ 4791 w 6560"/>
                    <a:gd name="T5" fmla="*/ 5049 h 6556"/>
                    <a:gd name="T6" fmla="*/ 1227 w 6560"/>
                    <a:gd name="T7" fmla="*/ 5535 h 6556"/>
                    <a:gd name="T8" fmla="*/ 2509 w 6560"/>
                    <a:gd name="T9" fmla="*/ 6231 h 6556"/>
                    <a:gd name="T10" fmla="*/ 2128 w 6560"/>
                    <a:gd name="T11" fmla="*/ 5342 h 6556"/>
                    <a:gd name="T12" fmla="*/ 3913 w 6560"/>
                    <a:gd name="T13" fmla="*/ 5707 h 6556"/>
                    <a:gd name="T14" fmla="*/ 3802 w 6560"/>
                    <a:gd name="T15" fmla="*/ 4784 h 6556"/>
                    <a:gd name="T16" fmla="*/ 2162 w 6560"/>
                    <a:gd name="T17" fmla="*/ 4910 h 6556"/>
                    <a:gd name="T18" fmla="*/ 3026 w 6560"/>
                    <a:gd name="T19" fmla="*/ 6127 h 6556"/>
                    <a:gd name="T20" fmla="*/ 4825 w 6560"/>
                    <a:gd name="T21" fmla="*/ 4391 h 6556"/>
                    <a:gd name="T22" fmla="*/ 5728 w 6560"/>
                    <a:gd name="T23" fmla="*/ 5099 h 6556"/>
                    <a:gd name="T24" fmla="*/ 6293 w 6560"/>
                    <a:gd name="T25" fmla="*/ 3767 h 6556"/>
                    <a:gd name="T26" fmla="*/ 4057 w 6560"/>
                    <a:gd name="T27" fmla="*/ 4597 h 6556"/>
                    <a:gd name="T28" fmla="*/ 4737 w 6560"/>
                    <a:gd name="T29" fmla="*/ 3586 h 6556"/>
                    <a:gd name="T30" fmla="*/ 1955 w 6560"/>
                    <a:gd name="T31" fmla="*/ 4339 h 6556"/>
                    <a:gd name="T32" fmla="*/ 3167 w 6560"/>
                    <a:gd name="T33" fmla="*/ 3391 h 6556"/>
                    <a:gd name="T34" fmla="*/ 471 w 6560"/>
                    <a:gd name="T35" fmla="*/ 4473 h 6556"/>
                    <a:gd name="T36" fmla="*/ 1480 w 6560"/>
                    <a:gd name="T37" fmla="*/ 4931 h 6556"/>
                    <a:gd name="T38" fmla="*/ 1598 w 6560"/>
                    <a:gd name="T39" fmla="*/ 3596 h 6556"/>
                    <a:gd name="T40" fmla="*/ 3393 w 6560"/>
                    <a:gd name="T41" fmla="*/ 1918 h 6556"/>
                    <a:gd name="T42" fmla="*/ 4520 w 6560"/>
                    <a:gd name="T43" fmla="*/ 1947 h 6556"/>
                    <a:gd name="T44" fmla="*/ 1825 w 6560"/>
                    <a:gd name="T45" fmla="*/ 2956 h 6556"/>
                    <a:gd name="T46" fmla="*/ 2114 w 6560"/>
                    <a:gd name="T47" fmla="*/ 1756 h 6556"/>
                    <a:gd name="T48" fmla="*/ 4805 w 6560"/>
                    <a:gd name="T49" fmla="*/ 2091 h 6556"/>
                    <a:gd name="T50" fmla="*/ 6295 w 6560"/>
                    <a:gd name="T51" fmla="*/ 2803 h 6556"/>
                    <a:gd name="T52" fmla="*/ 5770 w 6560"/>
                    <a:gd name="T53" fmla="*/ 1515 h 6556"/>
                    <a:gd name="T54" fmla="*/ 525 w 6560"/>
                    <a:gd name="T55" fmla="*/ 1963 h 6556"/>
                    <a:gd name="T56" fmla="*/ 1586 w 6560"/>
                    <a:gd name="T57" fmla="*/ 3165 h 6556"/>
                    <a:gd name="T58" fmla="*/ 1711 w 6560"/>
                    <a:gd name="T59" fmla="*/ 1615 h 6556"/>
                    <a:gd name="T60" fmla="*/ 3782 w 6560"/>
                    <a:gd name="T61" fmla="*/ 1662 h 6556"/>
                    <a:gd name="T62" fmla="*/ 3814 w 6560"/>
                    <a:gd name="T63" fmla="*/ 726 h 6556"/>
                    <a:gd name="T64" fmla="*/ 2621 w 6560"/>
                    <a:gd name="T65" fmla="*/ 879 h 6556"/>
                    <a:gd name="T66" fmla="*/ 2972 w 6560"/>
                    <a:gd name="T67" fmla="*/ 1680 h 6556"/>
                    <a:gd name="T68" fmla="*/ 4290 w 6560"/>
                    <a:gd name="T69" fmla="*/ 985 h 6556"/>
                    <a:gd name="T70" fmla="*/ 5395 w 6560"/>
                    <a:gd name="T71" fmla="*/ 1080 h 6556"/>
                    <a:gd name="T72" fmla="*/ 4204 w 6560"/>
                    <a:gd name="T73" fmla="*/ 371 h 6556"/>
                    <a:gd name="T74" fmla="*/ 2188 w 6560"/>
                    <a:gd name="T75" fmla="*/ 429 h 6556"/>
                    <a:gd name="T76" fmla="*/ 1322 w 6560"/>
                    <a:gd name="T77" fmla="*/ 1176 h 6556"/>
                    <a:gd name="T78" fmla="*/ 2377 w 6560"/>
                    <a:gd name="T79" fmla="*/ 827 h 6556"/>
                    <a:gd name="T80" fmla="*/ 3393 w 6560"/>
                    <a:gd name="T81" fmla="*/ 4 h 6556"/>
                    <a:gd name="T82" fmla="*/ 4813 w 6560"/>
                    <a:gd name="T83" fmla="*/ 383 h 6556"/>
                    <a:gd name="T84" fmla="*/ 5668 w 6560"/>
                    <a:gd name="T85" fmla="*/ 1037 h 6556"/>
                    <a:gd name="T86" fmla="*/ 6355 w 6560"/>
                    <a:gd name="T87" fmla="*/ 2141 h 6556"/>
                    <a:gd name="T88" fmla="*/ 6538 w 6560"/>
                    <a:gd name="T89" fmla="*/ 3658 h 6556"/>
                    <a:gd name="T90" fmla="*/ 6055 w 6560"/>
                    <a:gd name="T91" fmla="*/ 5023 h 6556"/>
                    <a:gd name="T92" fmla="*/ 5599 w 6560"/>
                    <a:gd name="T93" fmla="*/ 5593 h 6556"/>
                    <a:gd name="T94" fmla="*/ 4342 w 6560"/>
                    <a:gd name="T95" fmla="*/ 6379 h 6556"/>
                    <a:gd name="T96" fmla="*/ 3279 w 6560"/>
                    <a:gd name="T97" fmla="*/ 6556 h 6556"/>
                    <a:gd name="T98" fmla="*/ 2220 w 6560"/>
                    <a:gd name="T99" fmla="*/ 6379 h 6556"/>
                    <a:gd name="T100" fmla="*/ 963 w 6560"/>
                    <a:gd name="T101" fmla="*/ 5595 h 6556"/>
                    <a:gd name="T102" fmla="*/ 505 w 6560"/>
                    <a:gd name="T103" fmla="*/ 5023 h 6556"/>
                    <a:gd name="T104" fmla="*/ 22 w 6560"/>
                    <a:gd name="T105" fmla="*/ 3658 h 6556"/>
                    <a:gd name="T106" fmla="*/ 203 w 6560"/>
                    <a:gd name="T107" fmla="*/ 2141 h 6556"/>
                    <a:gd name="T108" fmla="*/ 890 w 6560"/>
                    <a:gd name="T109" fmla="*/ 1037 h 6556"/>
                    <a:gd name="T110" fmla="*/ 1747 w 6560"/>
                    <a:gd name="T111" fmla="*/ 383 h 6556"/>
                    <a:gd name="T112" fmla="*/ 3167 w 6560"/>
                    <a:gd name="T113" fmla="*/ 4 h 6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560" h="6556">
                      <a:moveTo>
                        <a:pt x="4613" y="4981"/>
                      </a:moveTo>
                      <a:lnTo>
                        <a:pt x="4526" y="5163"/>
                      </a:lnTo>
                      <a:lnTo>
                        <a:pt x="4430" y="5342"/>
                      </a:lnTo>
                      <a:lnTo>
                        <a:pt x="4326" y="5516"/>
                      </a:lnTo>
                      <a:lnTo>
                        <a:pt x="4212" y="5685"/>
                      </a:lnTo>
                      <a:lnTo>
                        <a:pt x="4091" y="5848"/>
                      </a:lnTo>
                      <a:lnTo>
                        <a:pt x="3961" y="6006"/>
                      </a:lnTo>
                      <a:lnTo>
                        <a:pt x="3824" y="6157"/>
                      </a:lnTo>
                      <a:lnTo>
                        <a:pt x="3678" y="6303"/>
                      </a:lnTo>
                      <a:lnTo>
                        <a:pt x="3865" y="6273"/>
                      </a:lnTo>
                      <a:lnTo>
                        <a:pt x="4049" y="6231"/>
                      </a:lnTo>
                      <a:lnTo>
                        <a:pt x="4228" y="6177"/>
                      </a:lnTo>
                      <a:lnTo>
                        <a:pt x="4404" y="6116"/>
                      </a:lnTo>
                      <a:lnTo>
                        <a:pt x="4573" y="6042"/>
                      </a:lnTo>
                      <a:lnTo>
                        <a:pt x="4737" y="5958"/>
                      </a:lnTo>
                      <a:lnTo>
                        <a:pt x="4897" y="5866"/>
                      </a:lnTo>
                      <a:lnTo>
                        <a:pt x="5048" y="5765"/>
                      </a:lnTo>
                      <a:lnTo>
                        <a:pt x="5194" y="5653"/>
                      </a:lnTo>
                      <a:lnTo>
                        <a:pt x="5331" y="5535"/>
                      </a:lnTo>
                      <a:lnTo>
                        <a:pt x="5463" y="5408"/>
                      </a:lnTo>
                      <a:lnTo>
                        <a:pt x="5301" y="5306"/>
                      </a:lnTo>
                      <a:lnTo>
                        <a:pt x="5134" y="5213"/>
                      </a:lnTo>
                      <a:lnTo>
                        <a:pt x="4964" y="5127"/>
                      </a:lnTo>
                      <a:lnTo>
                        <a:pt x="4791" y="5049"/>
                      </a:lnTo>
                      <a:lnTo>
                        <a:pt x="4613" y="4981"/>
                      </a:lnTo>
                      <a:close/>
                      <a:moveTo>
                        <a:pt x="1947" y="4981"/>
                      </a:moveTo>
                      <a:lnTo>
                        <a:pt x="1769" y="5049"/>
                      </a:lnTo>
                      <a:lnTo>
                        <a:pt x="1596" y="5127"/>
                      </a:lnTo>
                      <a:lnTo>
                        <a:pt x="1426" y="5213"/>
                      </a:lnTo>
                      <a:lnTo>
                        <a:pt x="1259" y="5306"/>
                      </a:lnTo>
                      <a:lnTo>
                        <a:pt x="1097" y="5408"/>
                      </a:lnTo>
                      <a:lnTo>
                        <a:pt x="1227" y="5535"/>
                      </a:lnTo>
                      <a:lnTo>
                        <a:pt x="1366" y="5653"/>
                      </a:lnTo>
                      <a:lnTo>
                        <a:pt x="1512" y="5765"/>
                      </a:lnTo>
                      <a:lnTo>
                        <a:pt x="1663" y="5866"/>
                      </a:lnTo>
                      <a:lnTo>
                        <a:pt x="1821" y="5958"/>
                      </a:lnTo>
                      <a:lnTo>
                        <a:pt x="1987" y="6042"/>
                      </a:lnTo>
                      <a:lnTo>
                        <a:pt x="2156" y="6116"/>
                      </a:lnTo>
                      <a:lnTo>
                        <a:pt x="2330" y="6177"/>
                      </a:lnTo>
                      <a:lnTo>
                        <a:pt x="2509" y="6231"/>
                      </a:lnTo>
                      <a:lnTo>
                        <a:pt x="2695" y="6273"/>
                      </a:lnTo>
                      <a:lnTo>
                        <a:pt x="2882" y="6303"/>
                      </a:lnTo>
                      <a:lnTo>
                        <a:pt x="2737" y="6157"/>
                      </a:lnTo>
                      <a:lnTo>
                        <a:pt x="2597" y="6006"/>
                      </a:lnTo>
                      <a:lnTo>
                        <a:pt x="2467" y="5848"/>
                      </a:lnTo>
                      <a:lnTo>
                        <a:pt x="2346" y="5685"/>
                      </a:lnTo>
                      <a:lnTo>
                        <a:pt x="2234" y="5516"/>
                      </a:lnTo>
                      <a:lnTo>
                        <a:pt x="2128" y="5342"/>
                      </a:lnTo>
                      <a:lnTo>
                        <a:pt x="2032" y="5163"/>
                      </a:lnTo>
                      <a:lnTo>
                        <a:pt x="1947" y="4981"/>
                      </a:lnTo>
                      <a:close/>
                      <a:moveTo>
                        <a:pt x="3393" y="4752"/>
                      </a:moveTo>
                      <a:lnTo>
                        <a:pt x="3393" y="6257"/>
                      </a:lnTo>
                      <a:lnTo>
                        <a:pt x="3534" y="6127"/>
                      </a:lnTo>
                      <a:lnTo>
                        <a:pt x="3668" y="5994"/>
                      </a:lnTo>
                      <a:lnTo>
                        <a:pt x="3796" y="5852"/>
                      </a:lnTo>
                      <a:lnTo>
                        <a:pt x="3913" y="5707"/>
                      </a:lnTo>
                      <a:lnTo>
                        <a:pt x="4027" y="5557"/>
                      </a:lnTo>
                      <a:lnTo>
                        <a:pt x="4131" y="5402"/>
                      </a:lnTo>
                      <a:lnTo>
                        <a:pt x="4228" y="5242"/>
                      </a:lnTo>
                      <a:lnTo>
                        <a:pt x="4316" y="5079"/>
                      </a:lnTo>
                      <a:lnTo>
                        <a:pt x="4398" y="4910"/>
                      </a:lnTo>
                      <a:lnTo>
                        <a:pt x="4202" y="4858"/>
                      </a:lnTo>
                      <a:lnTo>
                        <a:pt x="4003" y="4816"/>
                      </a:lnTo>
                      <a:lnTo>
                        <a:pt x="3802" y="4784"/>
                      </a:lnTo>
                      <a:lnTo>
                        <a:pt x="3598" y="4762"/>
                      </a:lnTo>
                      <a:lnTo>
                        <a:pt x="3393" y="4752"/>
                      </a:lnTo>
                      <a:close/>
                      <a:moveTo>
                        <a:pt x="3167" y="4752"/>
                      </a:moveTo>
                      <a:lnTo>
                        <a:pt x="2962" y="4762"/>
                      </a:lnTo>
                      <a:lnTo>
                        <a:pt x="2758" y="4784"/>
                      </a:lnTo>
                      <a:lnTo>
                        <a:pt x="2557" y="4816"/>
                      </a:lnTo>
                      <a:lnTo>
                        <a:pt x="2358" y="4858"/>
                      </a:lnTo>
                      <a:lnTo>
                        <a:pt x="2162" y="4910"/>
                      </a:lnTo>
                      <a:lnTo>
                        <a:pt x="2244" y="5079"/>
                      </a:lnTo>
                      <a:lnTo>
                        <a:pt x="2332" y="5242"/>
                      </a:lnTo>
                      <a:lnTo>
                        <a:pt x="2429" y="5402"/>
                      </a:lnTo>
                      <a:lnTo>
                        <a:pt x="2533" y="5557"/>
                      </a:lnTo>
                      <a:lnTo>
                        <a:pt x="2645" y="5707"/>
                      </a:lnTo>
                      <a:lnTo>
                        <a:pt x="2764" y="5852"/>
                      </a:lnTo>
                      <a:lnTo>
                        <a:pt x="2892" y="5994"/>
                      </a:lnTo>
                      <a:lnTo>
                        <a:pt x="3026" y="6127"/>
                      </a:lnTo>
                      <a:lnTo>
                        <a:pt x="3167" y="6257"/>
                      </a:lnTo>
                      <a:lnTo>
                        <a:pt x="3167" y="4752"/>
                      </a:lnTo>
                      <a:close/>
                      <a:moveTo>
                        <a:pt x="4972" y="3391"/>
                      </a:moveTo>
                      <a:lnTo>
                        <a:pt x="4962" y="3596"/>
                      </a:lnTo>
                      <a:lnTo>
                        <a:pt x="4942" y="3797"/>
                      </a:lnTo>
                      <a:lnTo>
                        <a:pt x="4913" y="3999"/>
                      </a:lnTo>
                      <a:lnTo>
                        <a:pt x="4873" y="4196"/>
                      </a:lnTo>
                      <a:lnTo>
                        <a:pt x="4825" y="4391"/>
                      </a:lnTo>
                      <a:lnTo>
                        <a:pt x="4767" y="4583"/>
                      </a:lnTo>
                      <a:lnTo>
                        <a:pt x="4699" y="4772"/>
                      </a:lnTo>
                      <a:lnTo>
                        <a:pt x="4891" y="4846"/>
                      </a:lnTo>
                      <a:lnTo>
                        <a:pt x="5078" y="4931"/>
                      </a:lnTo>
                      <a:lnTo>
                        <a:pt x="5262" y="5023"/>
                      </a:lnTo>
                      <a:lnTo>
                        <a:pt x="5441" y="5127"/>
                      </a:lnTo>
                      <a:lnTo>
                        <a:pt x="5617" y="5238"/>
                      </a:lnTo>
                      <a:lnTo>
                        <a:pt x="5728" y="5099"/>
                      </a:lnTo>
                      <a:lnTo>
                        <a:pt x="5832" y="4951"/>
                      </a:lnTo>
                      <a:lnTo>
                        <a:pt x="5926" y="4798"/>
                      </a:lnTo>
                      <a:lnTo>
                        <a:pt x="6012" y="4638"/>
                      </a:lnTo>
                      <a:lnTo>
                        <a:pt x="6089" y="4473"/>
                      </a:lnTo>
                      <a:lnTo>
                        <a:pt x="6155" y="4304"/>
                      </a:lnTo>
                      <a:lnTo>
                        <a:pt x="6211" y="4130"/>
                      </a:lnTo>
                      <a:lnTo>
                        <a:pt x="6259" y="3951"/>
                      </a:lnTo>
                      <a:lnTo>
                        <a:pt x="6293" y="3767"/>
                      </a:lnTo>
                      <a:lnTo>
                        <a:pt x="6319" y="3582"/>
                      </a:lnTo>
                      <a:lnTo>
                        <a:pt x="6331" y="3391"/>
                      </a:lnTo>
                      <a:lnTo>
                        <a:pt x="4972" y="3391"/>
                      </a:lnTo>
                      <a:close/>
                      <a:moveTo>
                        <a:pt x="3393" y="3391"/>
                      </a:moveTo>
                      <a:lnTo>
                        <a:pt x="3393" y="4525"/>
                      </a:lnTo>
                      <a:lnTo>
                        <a:pt x="3616" y="4537"/>
                      </a:lnTo>
                      <a:lnTo>
                        <a:pt x="3837" y="4561"/>
                      </a:lnTo>
                      <a:lnTo>
                        <a:pt x="4057" y="4597"/>
                      </a:lnTo>
                      <a:lnTo>
                        <a:pt x="4272" y="4642"/>
                      </a:lnTo>
                      <a:lnTo>
                        <a:pt x="4486" y="4700"/>
                      </a:lnTo>
                      <a:lnTo>
                        <a:pt x="4550" y="4521"/>
                      </a:lnTo>
                      <a:lnTo>
                        <a:pt x="4605" y="4339"/>
                      </a:lnTo>
                      <a:lnTo>
                        <a:pt x="4651" y="4154"/>
                      </a:lnTo>
                      <a:lnTo>
                        <a:pt x="4689" y="3967"/>
                      </a:lnTo>
                      <a:lnTo>
                        <a:pt x="4717" y="3777"/>
                      </a:lnTo>
                      <a:lnTo>
                        <a:pt x="4737" y="3586"/>
                      </a:lnTo>
                      <a:lnTo>
                        <a:pt x="4747" y="3391"/>
                      </a:lnTo>
                      <a:lnTo>
                        <a:pt x="3393" y="3391"/>
                      </a:lnTo>
                      <a:close/>
                      <a:moveTo>
                        <a:pt x="1813" y="3391"/>
                      </a:moveTo>
                      <a:lnTo>
                        <a:pt x="1823" y="3586"/>
                      </a:lnTo>
                      <a:lnTo>
                        <a:pt x="1843" y="3777"/>
                      </a:lnTo>
                      <a:lnTo>
                        <a:pt x="1871" y="3967"/>
                      </a:lnTo>
                      <a:lnTo>
                        <a:pt x="1909" y="4154"/>
                      </a:lnTo>
                      <a:lnTo>
                        <a:pt x="1955" y="4339"/>
                      </a:lnTo>
                      <a:lnTo>
                        <a:pt x="2010" y="4521"/>
                      </a:lnTo>
                      <a:lnTo>
                        <a:pt x="2074" y="4700"/>
                      </a:lnTo>
                      <a:lnTo>
                        <a:pt x="2288" y="4642"/>
                      </a:lnTo>
                      <a:lnTo>
                        <a:pt x="2503" y="4597"/>
                      </a:lnTo>
                      <a:lnTo>
                        <a:pt x="2723" y="4561"/>
                      </a:lnTo>
                      <a:lnTo>
                        <a:pt x="2944" y="4537"/>
                      </a:lnTo>
                      <a:lnTo>
                        <a:pt x="3167" y="4525"/>
                      </a:lnTo>
                      <a:lnTo>
                        <a:pt x="3167" y="3391"/>
                      </a:lnTo>
                      <a:lnTo>
                        <a:pt x="1813" y="3391"/>
                      </a:lnTo>
                      <a:close/>
                      <a:moveTo>
                        <a:pt x="229" y="3391"/>
                      </a:moveTo>
                      <a:lnTo>
                        <a:pt x="241" y="3582"/>
                      </a:lnTo>
                      <a:lnTo>
                        <a:pt x="265" y="3767"/>
                      </a:lnTo>
                      <a:lnTo>
                        <a:pt x="301" y="3951"/>
                      </a:lnTo>
                      <a:lnTo>
                        <a:pt x="347" y="4130"/>
                      </a:lnTo>
                      <a:lnTo>
                        <a:pt x="405" y="4304"/>
                      </a:lnTo>
                      <a:lnTo>
                        <a:pt x="471" y="4473"/>
                      </a:lnTo>
                      <a:lnTo>
                        <a:pt x="547" y="4638"/>
                      </a:lnTo>
                      <a:lnTo>
                        <a:pt x="632" y="4798"/>
                      </a:lnTo>
                      <a:lnTo>
                        <a:pt x="728" y="4951"/>
                      </a:lnTo>
                      <a:lnTo>
                        <a:pt x="832" y="5099"/>
                      </a:lnTo>
                      <a:lnTo>
                        <a:pt x="941" y="5238"/>
                      </a:lnTo>
                      <a:lnTo>
                        <a:pt x="1117" y="5127"/>
                      </a:lnTo>
                      <a:lnTo>
                        <a:pt x="1296" y="5023"/>
                      </a:lnTo>
                      <a:lnTo>
                        <a:pt x="1480" y="4931"/>
                      </a:lnTo>
                      <a:lnTo>
                        <a:pt x="1667" y="4846"/>
                      </a:lnTo>
                      <a:lnTo>
                        <a:pt x="1859" y="4772"/>
                      </a:lnTo>
                      <a:lnTo>
                        <a:pt x="1793" y="4583"/>
                      </a:lnTo>
                      <a:lnTo>
                        <a:pt x="1735" y="4391"/>
                      </a:lnTo>
                      <a:lnTo>
                        <a:pt x="1685" y="4196"/>
                      </a:lnTo>
                      <a:lnTo>
                        <a:pt x="1647" y="3999"/>
                      </a:lnTo>
                      <a:lnTo>
                        <a:pt x="1618" y="3797"/>
                      </a:lnTo>
                      <a:lnTo>
                        <a:pt x="1598" y="3596"/>
                      </a:lnTo>
                      <a:lnTo>
                        <a:pt x="1586" y="3391"/>
                      </a:lnTo>
                      <a:lnTo>
                        <a:pt x="229" y="3391"/>
                      </a:lnTo>
                      <a:close/>
                      <a:moveTo>
                        <a:pt x="4446" y="1756"/>
                      </a:moveTo>
                      <a:lnTo>
                        <a:pt x="4240" y="1810"/>
                      </a:lnTo>
                      <a:lnTo>
                        <a:pt x="4031" y="1852"/>
                      </a:lnTo>
                      <a:lnTo>
                        <a:pt x="3822" y="1886"/>
                      </a:lnTo>
                      <a:lnTo>
                        <a:pt x="3608" y="1906"/>
                      </a:lnTo>
                      <a:lnTo>
                        <a:pt x="3393" y="1918"/>
                      </a:lnTo>
                      <a:lnTo>
                        <a:pt x="3393" y="3165"/>
                      </a:lnTo>
                      <a:lnTo>
                        <a:pt x="4747" y="3165"/>
                      </a:lnTo>
                      <a:lnTo>
                        <a:pt x="4735" y="2956"/>
                      </a:lnTo>
                      <a:lnTo>
                        <a:pt x="4713" y="2749"/>
                      </a:lnTo>
                      <a:lnTo>
                        <a:pt x="4681" y="2543"/>
                      </a:lnTo>
                      <a:lnTo>
                        <a:pt x="4637" y="2340"/>
                      </a:lnTo>
                      <a:lnTo>
                        <a:pt x="4583" y="2143"/>
                      </a:lnTo>
                      <a:lnTo>
                        <a:pt x="4520" y="1947"/>
                      </a:lnTo>
                      <a:lnTo>
                        <a:pt x="4446" y="1756"/>
                      </a:lnTo>
                      <a:close/>
                      <a:moveTo>
                        <a:pt x="2114" y="1756"/>
                      </a:moveTo>
                      <a:lnTo>
                        <a:pt x="2040" y="1947"/>
                      </a:lnTo>
                      <a:lnTo>
                        <a:pt x="1977" y="2143"/>
                      </a:lnTo>
                      <a:lnTo>
                        <a:pt x="1923" y="2340"/>
                      </a:lnTo>
                      <a:lnTo>
                        <a:pt x="1879" y="2543"/>
                      </a:lnTo>
                      <a:lnTo>
                        <a:pt x="1847" y="2749"/>
                      </a:lnTo>
                      <a:lnTo>
                        <a:pt x="1825" y="2956"/>
                      </a:lnTo>
                      <a:lnTo>
                        <a:pt x="1813" y="3165"/>
                      </a:lnTo>
                      <a:lnTo>
                        <a:pt x="3167" y="3165"/>
                      </a:lnTo>
                      <a:lnTo>
                        <a:pt x="3167" y="1918"/>
                      </a:lnTo>
                      <a:lnTo>
                        <a:pt x="2952" y="1906"/>
                      </a:lnTo>
                      <a:lnTo>
                        <a:pt x="2738" y="1886"/>
                      </a:lnTo>
                      <a:lnTo>
                        <a:pt x="2527" y="1852"/>
                      </a:lnTo>
                      <a:lnTo>
                        <a:pt x="2320" y="1808"/>
                      </a:lnTo>
                      <a:lnTo>
                        <a:pt x="2114" y="1756"/>
                      </a:lnTo>
                      <a:close/>
                      <a:moveTo>
                        <a:pt x="5555" y="1246"/>
                      </a:moveTo>
                      <a:lnTo>
                        <a:pt x="5385" y="1351"/>
                      </a:lnTo>
                      <a:lnTo>
                        <a:pt x="5210" y="1449"/>
                      </a:lnTo>
                      <a:lnTo>
                        <a:pt x="5030" y="1537"/>
                      </a:lnTo>
                      <a:lnTo>
                        <a:pt x="4849" y="1615"/>
                      </a:lnTo>
                      <a:lnTo>
                        <a:pt x="4661" y="1684"/>
                      </a:lnTo>
                      <a:lnTo>
                        <a:pt x="4739" y="1886"/>
                      </a:lnTo>
                      <a:lnTo>
                        <a:pt x="4805" y="2091"/>
                      </a:lnTo>
                      <a:lnTo>
                        <a:pt x="4861" y="2300"/>
                      </a:lnTo>
                      <a:lnTo>
                        <a:pt x="4905" y="2512"/>
                      </a:lnTo>
                      <a:lnTo>
                        <a:pt x="4938" y="2727"/>
                      </a:lnTo>
                      <a:lnTo>
                        <a:pt x="4962" y="2946"/>
                      </a:lnTo>
                      <a:lnTo>
                        <a:pt x="4972" y="3165"/>
                      </a:lnTo>
                      <a:lnTo>
                        <a:pt x="6331" y="3165"/>
                      </a:lnTo>
                      <a:lnTo>
                        <a:pt x="6319" y="2982"/>
                      </a:lnTo>
                      <a:lnTo>
                        <a:pt x="6295" y="2803"/>
                      </a:lnTo>
                      <a:lnTo>
                        <a:pt x="6263" y="2627"/>
                      </a:lnTo>
                      <a:lnTo>
                        <a:pt x="6219" y="2456"/>
                      </a:lnTo>
                      <a:lnTo>
                        <a:pt x="6167" y="2286"/>
                      </a:lnTo>
                      <a:lnTo>
                        <a:pt x="6105" y="2123"/>
                      </a:lnTo>
                      <a:lnTo>
                        <a:pt x="6033" y="1963"/>
                      </a:lnTo>
                      <a:lnTo>
                        <a:pt x="5956" y="1808"/>
                      </a:lnTo>
                      <a:lnTo>
                        <a:pt x="5866" y="1658"/>
                      </a:lnTo>
                      <a:lnTo>
                        <a:pt x="5770" y="1515"/>
                      </a:lnTo>
                      <a:lnTo>
                        <a:pt x="5666" y="1377"/>
                      </a:lnTo>
                      <a:lnTo>
                        <a:pt x="5555" y="1246"/>
                      </a:lnTo>
                      <a:close/>
                      <a:moveTo>
                        <a:pt x="1003" y="1246"/>
                      </a:moveTo>
                      <a:lnTo>
                        <a:pt x="894" y="1377"/>
                      </a:lnTo>
                      <a:lnTo>
                        <a:pt x="790" y="1515"/>
                      </a:lnTo>
                      <a:lnTo>
                        <a:pt x="692" y="1658"/>
                      </a:lnTo>
                      <a:lnTo>
                        <a:pt x="604" y="1808"/>
                      </a:lnTo>
                      <a:lnTo>
                        <a:pt x="525" y="1963"/>
                      </a:lnTo>
                      <a:lnTo>
                        <a:pt x="455" y="2123"/>
                      </a:lnTo>
                      <a:lnTo>
                        <a:pt x="393" y="2286"/>
                      </a:lnTo>
                      <a:lnTo>
                        <a:pt x="339" y="2456"/>
                      </a:lnTo>
                      <a:lnTo>
                        <a:pt x="297" y="2627"/>
                      </a:lnTo>
                      <a:lnTo>
                        <a:pt x="263" y="2803"/>
                      </a:lnTo>
                      <a:lnTo>
                        <a:pt x="241" y="2982"/>
                      </a:lnTo>
                      <a:lnTo>
                        <a:pt x="229" y="3165"/>
                      </a:lnTo>
                      <a:lnTo>
                        <a:pt x="1586" y="3165"/>
                      </a:lnTo>
                      <a:lnTo>
                        <a:pt x="1598" y="2946"/>
                      </a:lnTo>
                      <a:lnTo>
                        <a:pt x="1622" y="2727"/>
                      </a:lnTo>
                      <a:lnTo>
                        <a:pt x="1655" y="2512"/>
                      </a:lnTo>
                      <a:lnTo>
                        <a:pt x="1699" y="2300"/>
                      </a:lnTo>
                      <a:lnTo>
                        <a:pt x="1755" y="2091"/>
                      </a:lnTo>
                      <a:lnTo>
                        <a:pt x="1821" y="1886"/>
                      </a:lnTo>
                      <a:lnTo>
                        <a:pt x="1897" y="1684"/>
                      </a:lnTo>
                      <a:lnTo>
                        <a:pt x="1711" y="1615"/>
                      </a:lnTo>
                      <a:lnTo>
                        <a:pt x="1530" y="1537"/>
                      </a:lnTo>
                      <a:lnTo>
                        <a:pt x="1350" y="1449"/>
                      </a:lnTo>
                      <a:lnTo>
                        <a:pt x="1175" y="1351"/>
                      </a:lnTo>
                      <a:lnTo>
                        <a:pt x="1003" y="1246"/>
                      </a:lnTo>
                      <a:close/>
                      <a:moveTo>
                        <a:pt x="3393" y="299"/>
                      </a:moveTo>
                      <a:lnTo>
                        <a:pt x="3393" y="1692"/>
                      </a:lnTo>
                      <a:lnTo>
                        <a:pt x="3588" y="1680"/>
                      </a:lnTo>
                      <a:lnTo>
                        <a:pt x="3782" y="1662"/>
                      </a:lnTo>
                      <a:lnTo>
                        <a:pt x="3973" y="1633"/>
                      </a:lnTo>
                      <a:lnTo>
                        <a:pt x="4163" y="1595"/>
                      </a:lnTo>
                      <a:lnTo>
                        <a:pt x="4350" y="1547"/>
                      </a:lnTo>
                      <a:lnTo>
                        <a:pt x="4260" y="1373"/>
                      </a:lnTo>
                      <a:lnTo>
                        <a:pt x="4161" y="1204"/>
                      </a:lnTo>
                      <a:lnTo>
                        <a:pt x="4053" y="1039"/>
                      </a:lnTo>
                      <a:lnTo>
                        <a:pt x="3937" y="879"/>
                      </a:lnTo>
                      <a:lnTo>
                        <a:pt x="3814" y="726"/>
                      </a:lnTo>
                      <a:lnTo>
                        <a:pt x="3682" y="578"/>
                      </a:lnTo>
                      <a:lnTo>
                        <a:pt x="3540" y="435"/>
                      </a:lnTo>
                      <a:lnTo>
                        <a:pt x="3393" y="299"/>
                      </a:lnTo>
                      <a:close/>
                      <a:moveTo>
                        <a:pt x="3167" y="299"/>
                      </a:moveTo>
                      <a:lnTo>
                        <a:pt x="3018" y="435"/>
                      </a:lnTo>
                      <a:lnTo>
                        <a:pt x="2878" y="578"/>
                      </a:lnTo>
                      <a:lnTo>
                        <a:pt x="2746" y="726"/>
                      </a:lnTo>
                      <a:lnTo>
                        <a:pt x="2621" y="879"/>
                      </a:lnTo>
                      <a:lnTo>
                        <a:pt x="2505" y="1039"/>
                      </a:lnTo>
                      <a:lnTo>
                        <a:pt x="2397" y="1204"/>
                      </a:lnTo>
                      <a:lnTo>
                        <a:pt x="2300" y="1373"/>
                      </a:lnTo>
                      <a:lnTo>
                        <a:pt x="2208" y="1547"/>
                      </a:lnTo>
                      <a:lnTo>
                        <a:pt x="2395" y="1595"/>
                      </a:lnTo>
                      <a:lnTo>
                        <a:pt x="2585" y="1633"/>
                      </a:lnTo>
                      <a:lnTo>
                        <a:pt x="2778" y="1662"/>
                      </a:lnTo>
                      <a:lnTo>
                        <a:pt x="2972" y="1680"/>
                      </a:lnTo>
                      <a:lnTo>
                        <a:pt x="3167" y="1692"/>
                      </a:lnTo>
                      <a:lnTo>
                        <a:pt x="3167" y="299"/>
                      </a:lnTo>
                      <a:close/>
                      <a:moveTo>
                        <a:pt x="3678" y="253"/>
                      </a:moveTo>
                      <a:lnTo>
                        <a:pt x="3816" y="389"/>
                      </a:lnTo>
                      <a:lnTo>
                        <a:pt x="3945" y="530"/>
                      </a:lnTo>
                      <a:lnTo>
                        <a:pt x="4067" y="678"/>
                      </a:lnTo>
                      <a:lnTo>
                        <a:pt x="4183" y="827"/>
                      </a:lnTo>
                      <a:lnTo>
                        <a:pt x="4290" y="985"/>
                      </a:lnTo>
                      <a:lnTo>
                        <a:pt x="4392" y="1144"/>
                      </a:lnTo>
                      <a:lnTo>
                        <a:pt x="4484" y="1310"/>
                      </a:lnTo>
                      <a:lnTo>
                        <a:pt x="4569" y="1477"/>
                      </a:lnTo>
                      <a:lnTo>
                        <a:pt x="4741" y="1415"/>
                      </a:lnTo>
                      <a:lnTo>
                        <a:pt x="4911" y="1343"/>
                      </a:lnTo>
                      <a:lnTo>
                        <a:pt x="5076" y="1264"/>
                      </a:lnTo>
                      <a:lnTo>
                        <a:pt x="5238" y="1176"/>
                      </a:lnTo>
                      <a:lnTo>
                        <a:pt x="5395" y="1080"/>
                      </a:lnTo>
                      <a:lnTo>
                        <a:pt x="5268" y="963"/>
                      </a:lnTo>
                      <a:lnTo>
                        <a:pt x="5132" y="855"/>
                      </a:lnTo>
                      <a:lnTo>
                        <a:pt x="4990" y="751"/>
                      </a:lnTo>
                      <a:lnTo>
                        <a:pt x="4843" y="658"/>
                      </a:lnTo>
                      <a:lnTo>
                        <a:pt x="4691" y="574"/>
                      </a:lnTo>
                      <a:lnTo>
                        <a:pt x="4534" y="496"/>
                      </a:lnTo>
                      <a:lnTo>
                        <a:pt x="4370" y="429"/>
                      </a:lnTo>
                      <a:lnTo>
                        <a:pt x="4204" y="371"/>
                      </a:lnTo>
                      <a:lnTo>
                        <a:pt x="4033" y="321"/>
                      </a:lnTo>
                      <a:lnTo>
                        <a:pt x="3857" y="283"/>
                      </a:lnTo>
                      <a:lnTo>
                        <a:pt x="3678" y="253"/>
                      </a:lnTo>
                      <a:close/>
                      <a:moveTo>
                        <a:pt x="2882" y="253"/>
                      </a:moveTo>
                      <a:lnTo>
                        <a:pt x="2703" y="283"/>
                      </a:lnTo>
                      <a:lnTo>
                        <a:pt x="2527" y="321"/>
                      </a:lnTo>
                      <a:lnTo>
                        <a:pt x="2356" y="371"/>
                      </a:lnTo>
                      <a:lnTo>
                        <a:pt x="2188" y="429"/>
                      </a:lnTo>
                      <a:lnTo>
                        <a:pt x="2026" y="496"/>
                      </a:lnTo>
                      <a:lnTo>
                        <a:pt x="1869" y="574"/>
                      </a:lnTo>
                      <a:lnTo>
                        <a:pt x="1715" y="658"/>
                      </a:lnTo>
                      <a:lnTo>
                        <a:pt x="1570" y="751"/>
                      </a:lnTo>
                      <a:lnTo>
                        <a:pt x="1428" y="855"/>
                      </a:lnTo>
                      <a:lnTo>
                        <a:pt x="1292" y="963"/>
                      </a:lnTo>
                      <a:lnTo>
                        <a:pt x="1165" y="1080"/>
                      </a:lnTo>
                      <a:lnTo>
                        <a:pt x="1322" y="1176"/>
                      </a:lnTo>
                      <a:lnTo>
                        <a:pt x="1484" y="1264"/>
                      </a:lnTo>
                      <a:lnTo>
                        <a:pt x="1649" y="1343"/>
                      </a:lnTo>
                      <a:lnTo>
                        <a:pt x="1819" y="1415"/>
                      </a:lnTo>
                      <a:lnTo>
                        <a:pt x="1989" y="1477"/>
                      </a:lnTo>
                      <a:lnTo>
                        <a:pt x="2074" y="1310"/>
                      </a:lnTo>
                      <a:lnTo>
                        <a:pt x="2168" y="1144"/>
                      </a:lnTo>
                      <a:lnTo>
                        <a:pt x="2270" y="985"/>
                      </a:lnTo>
                      <a:lnTo>
                        <a:pt x="2377" y="827"/>
                      </a:lnTo>
                      <a:lnTo>
                        <a:pt x="2493" y="678"/>
                      </a:lnTo>
                      <a:lnTo>
                        <a:pt x="2615" y="530"/>
                      </a:lnTo>
                      <a:lnTo>
                        <a:pt x="2744" y="389"/>
                      </a:lnTo>
                      <a:lnTo>
                        <a:pt x="2882" y="253"/>
                      </a:lnTo>
                      <a:close/>
                      <a:moveTo>
                        <a:pt x="3279" y="0"/>
                      </a:moveTo>
                      <a:lnTo>
                        <a:pt x="3329" y="2"/>
                      </a:lnTo>
                      <a:lnTo>
                        <a:pt x="3393" y="4"/>
                      </a:lnTo>
                      <a:lnTo>
                        <a:pt x="3393" y="4"/>
                      </a:lnTo>
                      <a:lnTo>
                        <a:pt x="3584" y="16"/>
                      </a:lnTo>
                      <a:lnTo>
                        <a:pt x="3772" y="38"/>
                      </a:lnTo>
                      <a:lnTo>
                        <a:pt x="3955" y="72"/>
                      </a:lnTo>
                      <a:lnTo>
                        <a:pt x="4135" y="114"/>
                      </a:lnTo>
                      <a:lnTo>
                        <a:pt x="4312" y="167"/>
                      </a:lnTo>
                      <a:lnTo>
                        <a:pt x="4484" y="229"/>
                      </a:lnTo>
                      <a:lnTo>
                        <a:pt x="4651" y="301"/>
                      </a:lnTo>
                      <a:lnTo>
                        <a:pt x="4813" y="383"/>
                      </a:lnTo>
                      <a:lnTo>
                        <a:pt x="4970" y="472"/>
                      </a:lnTo>
                      <a:lnTo>
                        <a:pt x="5122" y="568"/>
                      </a:lnTo>
                      <a:lnTo>
                        <a:pt x="5268" y="674"/>
                      </a:lnTo>
                      <a:lnTo>
                        <a:pt x="5407" y="787"/>
                      </a:lnTo>
                      <a:lnTo>
                        <a:pt x="5541" y="907"/>
                      </a:lnTo>
                      <a:lnTo>
                        <a:pt x="5668" y="1035"/>
                      </a:lnTo>
                      <a:lnTo>
                        <a:pt x="5668" y="1035"/>
                      </a:lnTo>
                      <a:lnTo>
                        <a:pt x="5668" y="1037"/>
                      </a:lnTo>
                      <a:lnTo>
                        <a:pt x="5668" y="1037"/>
                      </a:lnTo>
                      <a:lnTo>
                        <a:pt x="5792" y="1176"/>
                      </a:lnTo>
                      <a:lnTo>
                        <a:pt x="5908" y="1322"/>
                      </a:lnTo>
                      <a:lnTo>
                        <a:pt x="6016" y="1473"/>
                      </a:lnTo>
                      <a:lnTo>
                        <a:pt x="6115" y="1633"/>
                      </a:lnTo>
                      <a:lnTo>
                        <a:pt x="6205" y="1796"/>
                      </a:lnTo>
                      <a:lnTo>
                        <a:pt x="6285" y="1965"/>
                      </a:lnTo>
                      <a:lnTo>
                        <a:pt x="6355" y="2141"/>
                      </a:lnTo>
                      <a:lnTo>
                        <a:pt x="6416" y="2320"/>
                      </a:lnTo>
                      <a:lnTo>
                        <a:pt x="6466" y="2504"/>
                      </a:lnTo>
                      <a:lnTo>
                        <a:pt x="6506" y="2693"/>
                      </a:lnTo>
                      <a:lnTo>
                        <a:pt x="6536" y="2884"/>
                      </a:lnTo>
                      <a:lnTo>
                        <a:pt x="6554" y="3080"/>
                      </a:lnTo>
                      <a:lnTo>
                        <a:pt x="6560" y="3279"/>
                      </a:lnTo>
                      <a:lnTo>
                        <a:pt x="6554" y="3468"/>
                      </a:lnTo>
                      <a:lnTo>
                        <a:pt x="6538" y="3658"/>
                      </a:lnTo>
                      <a:lnTo>
                        <a:pt x="6510" y="3841"/>
                      </a:lnTo>
                      <a:lnTo>
                        <a:pt x="6474" y="4023"/>
                      </a:lnTo>
                      <a:lnTo>
                        <a:pt x="6426" y="4202"/>
                      </a:lnTo>
                      <a:lnTo>
                        <a:pt x="6371" y="4375"/>
                      </a:lnTo>
                      <a:lnTo>
                        <a:pt x="6305" y="4545"/>
                      </a:lnTo>
                      <a:lnTo>
                        <a:pt x="6231" y="4708"/>
                      </a:lnTo>
                      <a:lnTo>
                        <a:pt x="6147" y="4868"/>
                      </a:lnTo>
                      <a:lnTo>
                        <a:pt x="6055" y="5023"/>
                      </a:lnTo>
                      <a:lnTo>
                        <a:pt x="5956" y="5171"/>
                      </a:lnTo>
                      <a:lnTo>
                        <a:pt x="5848" y="5314"/>
                      </a:lnTo>
                      <a:lnTo>
                        <a:pt x="5732" y="5452"/>
                      </a:lnTo>
                      <a:lnTo>
                        <a:pt x="5732" y="5452"/>
                      </a:lnTo>
                      <a:lnTo>
                        <a:pt x="5730" y="5454"/>
                      </a:lnTo>
                      <a:lnTo>
                        <a:pt x="5728" y="5456"/>
                      </a:lnTo>
                      <a:lnTo>
                        <a:pt x="5726" y="5458"/>
                      </a:lnTo>
                      <a:lnTo>
                        <a:pt x="5599" y="5593"/>
                      </a:lnTo>
                      <a:lnTo>
                        <a:pt x="5463" y="5721"/>
                      </a:lnTo>
                      <a:lnTo>
                        <a:pt x="5321" y="5840"/>
                      </a:lnTo>
                      <a:lnTo>
                        <a:pt x="5172" y="5952"/>
                      </a:lnTo>
                      <a:lnTo>
                        <a:pt x="5018" y="6056"/>
                      </a:lnTo>
                      <a:lnTo>
                        <a:pt x="4857" y="6151"/>
                      </a:lnTo>
                      <a:lnTo>
                        <a:pt x="4689" y="6237"/>
                      </a:lnTo>
                      <a:lnTo>
                        <a:pt x="4518" y="6313"/>
                      </a:lnTo>
                      <a:lnTo>
                        <a:pt x="4342" y="6379"/>
                      </a:lnTo>
                      <a:lnTo>
                        <a:pt x="4159" y="6434"/>
                      </a:lnTo>
                      <a:lnTo>
                        <a:pt x="3973" y="6480"/>
                      </a:lnTo>
                      <a:lnTo>
                        <a:pt x="3784" y="6516"/>
                      </a:lnTo>
                      <a:lnTo>
                        <a:pt x="3590" y="6540"/>
                      </a:lnTo>
                      <a:lnTo>
                        <a:pt x="3393" y="6554"/>
                      </a:lnTo>
                      <a:lnTo>
                        <a:pt x="3393" y="6554"/>
                      </a:lnTo>
                      <a:lnTo>
                        <a:pt x="3329" y="6554"/>
                      </a:lnTo>
                      <a:lnTo>
                        <a:pt x="3279" y="6556"/>
                      </a:lnTo>
                      <a:lnTo>
                        <a:pt x="3229" y="6554"/>
                      </a:lnTo>
                      <a:lnTo>
                        <a:pt x="3167" y="6554"/>
                      </a:lnTo>
                      <a:lnTo>
                        <a:pt x="3165" y="6554"/>
                      </a:lnTo>
                      <a:lnTo>
                        <a:pt x="2970" y="6540"/>
                      </a:lnTo>
                      <a:lnTo>
                        <a:pt x="2776" y="6516"/>
                      </a:lnTo>
                      <a:lnTo>
                        <a:pt x="2587" y="6482"/>
                      </a:lnTo>
                      <a:lnTo>
                        <a:pt x="2401" y="6436"/>
                      </a:lnTo>
                      <a:lnTo>
                        <a:pt x="2220" y="6379"/>
                      </a:lnTo>
                      <a:lnTo>
                        <a:pt x="2042" y="6313"/>
                      </a:lnTo>
                      <a:lnTo>
                        <a:pt x="1871" y="6237"/>
                      </a:lnTo>
                      <a:lnTo>
                        <a:pt x="1703" y="6151"/>
                      </a:lnTo>
                      <a:lnTo>
                        <a:pt x="1544" y="6058"/>
                      </a:lnTo>
                      <a:lnTo>
                        <a:pt x="1388" y="5954"/>
                      </a:lnTo>
                      <a:lnTo>
                        <a:pt x="1241" y="5842"/>
                      </a:lnTo>
                      <a:lnTo>
                        <a:pt x="1099" y="5723"/>
                      </a:lnTo>
                      <a:lnTo>
                        <a:pt x="963" y="5595"/>
                      </a:lnTo>
                      <a:lnTo>
                        <a:pt x="836" y="5462"/>
                      </a:lnTo>
                      <a:lnTo>
                        <a:pt x="832" y="5458"/>
                      </a:lnTo>
                      <a:lnTo>
                        <a:pt x="828" y="5454"/>
                      </a:lnTo>
                      <a:lnTo>
                        <a:pt x="828" y="5452"/>
                      </a:lnTo>
                      <a:lnTo>
                        <a:pt x="828" y="5452"/>
                      </a:lnTo>
                      <a:lnTo>
                        <a:pt x="712" y="5314"/>
                      </a:lnTo>
                      <a:lnTo>
                        <a:pt x="604" y="5171"/>
                      </a:lnTo>
                      <a:lnTo>
                        <a:pt x="505" y="5023"/>
                      </a:lnTo>
                      <a:lnTo>
                        <a:pt x="413" y="4868"/>
                      </a:lnTo>
                      <a:lnTo>
                        <a:pt x="329" y="4708"/>
                      </a:lnTo>
                      <a:lnTo>
                        <a:pt x="255" y="4545"/>
                      </a:lnTo>
                      <a:lnTo>
                        <a:pt x="189" y="4375"/>
                      </a:lnTo>
                      <a:lnTo>
                        <a:pt x="132" y="4202"/>
                      </a:lnTo>
                      <a:lnTo>
                        <a:pt x="86" y="4023"/>
                      </a:lnTo>
                      <a:lnTo>
                        <a:pt x="48" y="3841"/>
                      </a:lnTo>
                      <a:lnTo>
                        <a:pt x="22" y="3658"/>
                      </a:lnTo>
                      <a:lnTo>
                        <a:pt x="6" y="3468"/>
                      </a:lnTo>
                      <a:lnTo>
                        <a:pt x="0" y="3279"/>
                      </a:lnTo>
                      <a:lnTo>
                        <a:pt x="6" y="3080"/>
                      </a:lnTo>
                      <a:lnTo>
                        <a:pt x="24" y="2884"/>
                      </a:lnTo>
                      <a:lnTo>
                        <a:pt x="52" y="2693"/>
                      </a:lnTo>
                      <a:lnTo>
                        <a:pt x="92" y="2504"/>
                      </a:lnTo>
                      <a:lnTo>
                        <a:pt x="144" y="2320"/>
                      </a:lnTo>
                      <a:lnTo>
                        <a:pt x="203" y="2141"/>
                      </a:lnTo>
                      <a:lnTo>
                        <a:pt x="275" y="1965"/>
                      </a:lnTo>
                      <a:lnTo>
                        <a:pt x="355" y="1796"/>
                      </a:lnTo>
                      <a:lnTo>
                        <a:pt x="445" y="1633"/>
                      </a:lnTo>
                      <a:lnTo>
                        <a:pt x="545" y="1473"/>
                      </a:lnTo>
                      <a:lnTo>
                        <a:pt x="652" y="1322"/>
                      </a:lnTo>
                      <a:lnTo>
                        <a:pt x="768" y="1176"/>
                      </a:lnTo>
                      <a:lnTo>
                        <a:pt x="890" y="1037"/>
                      </a:lnTo>
                      <a:lnTo>
                        <a:pt x="890" y="1037"/>
                      </a:lnTo>
                      <a:lnTo>
                        <a:pt x="892" y="1035"/>
                      </a:lnTo>
                      <a:lnTo>
                        <a:pt x="892" y="1035"/>
                      </a:lnTo>
                      <a:lnTo>
                        <a:pt x="1019" y="907"/>
                      </a:lnTo>
                      <a:lnTo>
                        <a:pt x="1153" y="787"/>
                      </a:lnTo>
                      <a:lnTo>
                        <a:pt x="1292" y="674"/>
                      </a:lnTo>
                      <a:lnTo>
                        <a:pt x="1438" y="568"/>
                      </a:lnTo>
                      <a:lnTo>
                        <a:pt x="1590" y="472"/>
                      </a:lnTo>
                      <a:lnTo>
                        <a:pt x="1747" y="383"/>
                      </a:lnTo>
                      <a:lnTo>
                        <a:pt x="1909" y="301"/>
                      </a:lnTo>
                      <a:lnTo>
                        <a:pt x="2076" y="229"/>
                      </a:lnTo>
                      <a:lnTo>
                        <a:pt x="2248" y="167"/>
                      </a:lnTo>
                      <a:lnTo>
                        <a:pt x="2425" y="114"/>
                      </a:lnTo>
                      <a:lnTo>
                        <a:pt x="2605" y="72"/>
                      </a:lnTo>
                      <a:lnTo>
                        <a:pt x="2788" y="38"/>
                      </a:lnTo>
                      <a:lnTo>
                        <a:pt x="2976" y="16"/>
                      </a:lnTo>
                      <a:lnTo>
                        <a:pt x="3167" y="4"/>
                      </a:lnTo>
                      <a:lnTo>
                        <a:pt x="3167" y="4"/>
                      </a:lnTo>
                      <a:lnTo>
                        <a:pt x="3229" y="2"/>
                      </a:lnTo>
                      <a:lnTo>
                        <a:pt x="327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sz="2800"/>
                </a:p>
              </p:txBody>
            </p:sp>
            <p:sp>
              <p:nvSpPr>
                <p:cNvPr id="36" name="Rectangle 35"/>
                <p:cNvSpPr/>
                <p:nvPr/>
              </p:nvSpPr>
              <p:spPr>
                <a:xfrm>
                  <a:off x="8299711" y="2558694"/>
                  <a:ext cx="2735372" cy="307777"/>
                </a:xfrm>
                <a:prstGeom prst="rect">
                  <a:avLst/>
                </a:prstGeom>
              </p:spPr>
              <p:txBody>
                <a:bodyPr wrap="square">
                  <a:spAutoFit/>
                </a:bodyPr>
                <a:lstStyle/>
                <a:p>
                  <a:r>
                    <a:rPr lang="en-IN" sz="1400" b="1" dirty="0" smtClean="0">
                      <a:latin typeface="Arial" pitchFamily="34" charset="0"/>
                      <a:cs typeface="Arial" pitchFamily="34" charset="0"/>
                    </a:rPr>
                    <a:t>Use expert judgments</a:t>
                  </a:r>
                  <a:endParaRPr lang="en-IN" sz="1400" b="1" dirty="0">
                    <a:latin typeface="Arial" pitchFamily="34" charset="0"/>
                    <a:cs typeface="Arial" pitchFamily="34" charset="0"/>
                  </a:endParaRPr>
                </a:p>
              </p:txBody>
            </p:sp>
          </p:grpSp>
          <p:grpSp>
            <p:nvGrpSpPr>
              <p:cNvPr id="23" name="Group 22"/>
              <p:cNvGrpSpPr/>
              <p:nvPr/>
            </p:nvGrpSpPr>
            <p:grpSpPr>
              <a:xfrm>
                <a:off x="8146841" y="3567698"/>
                <a:ext cx="3041112" cy="1580772"/>
                <a:chOff x="8146841" y="3567698"/>
                <a:chExt cx="3041112" cy="1580772"/>
              </a:xfrm>
            </p:grpSpPr>
            <p:sp>
              <p:nvSpPr>
                <p:cNvPr id="24" name="Rounded Rectangle 23"/>
                <p:cNvSpPr/>
                <p:nvPr/>
              </p:nvSpPr>
              <p:spPr>
                <a:xfrm>
                  <a:off x="8146841" y="3567698"/>
                  <a:ext cx="3041112" cy="1580772"/>
                </a:xfrm>
                <a:prstGeom prst="roundRect">
                  <a:avLst/>
                </a:prstGeom>
                <a:solidFill>
                  <a:schemeClr val="accent4"/>
                </a:solidFill>
                <a:ln>
                  <a:noFill/>
                </a:ln>
                <a:effectLst>
                  <a:innerShdw dist="88900" dir="10800000">
                    <a:prstClr val="black">
                      <a:alpha val="1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800"/>
                </a:p>
              </p:txBody>
            </p:sp>
            <p:sp>
              <p:nvSpPr>
                <p:cNvPr id="25" name="TextBox 24"/>
                <p:cNvSpPr txBox="1"/>
                <p:nvPr/>
              </p:nvSpPr>
              <p:spPr>
                <a:xfrm>
                  <a:off x="8283630" y="3618496"/>
                  <a:ext cx="809837" cy="830997"/>
                </a:xfrm>
                <a:prstGeom prst="rect">
                  <a:avLst/>
                </a:prstGeom>
                <a:noFill/>
              </p:spPr>
              <p:txBody>
                <a:bodyPr wrap="none" rtlCol="0">
                  <a:spAutoFit/>
                </a:bodyPr>
                <a:lstStyle/>
                <a:p>
                  <a:r>
                    <a:rPr lang="en-GB" sz="4800" b="1" dirty="0">
                      <a:solidFill>
                        <a:schemeClr val="bg1"/>
                      </a:solidFill>
                    </a:rPr>
                    <a:t>04</a:t>
                  </a:r>
                  <a:endParaRPr lang="en-IN" sz="4800" b="1" dirty="0">
                    <a:solidFill>
                      <a:schemeClr val="bg1"/>
                    </a:solidFill>
                  </a:endParaRPr>
                </a:p>
              </p:txBody>
            </p:sp>
            <p:grpSp>
              <p:nvGrpSpPr>
                <p:cNvPr id="26" name="Group 25"/>
                <p:cNvGrpSpPr/>
                <p:nvPr/>
              </p:nvGrpSpPr>
              <p:grpSpPr>
                <a:xfrm>
                  <a:off x="10475242" y="3913889"/>
                  <a:ext cx="398750" cy="395831"/>
                  <a:chOff x="609600" y="3219450"/>
                  <a:chExt cx="5207000" cy="5168900"/>
                </a:xfrm>
                <a:solidFill>
                  <a:schemeClr val="bg1"/>
                </a:solidFill>
              </p:grpSpPr>
              <p:sp>
                <p:nvSpPr>
                  <p:cNvPr id="28" name="Freeform 11"/>
                  <p:cNvSpPr>
                    <a:spLocks/>
                  </p:cNvSpPr>
                  <p:nvPr/>
                </p:nvSpPr>
                <p:spPr bwMode="auto">
                  <a:xfrm>
                    <a:off x="609600" y="8185150"/>
                    <a:ext cx="204788" cy="203200"/>
                  </a:xfrm>
                  <a:custGeom>
                    <a:avLst/>
                    <a:gdLst>
                      <a:gd name="T0" fmla="*/ 129 w 259"/>
                      <a:gd name="T1" fmla="*/ 0 h 256"/>
                      <a:gd name="T2" fmla="*/ 163 w 259"/>
                      <a:gd name="T3" fmla="*/ 4 h 256"/>
                      <a:gd name="T4" fmla="*/ 193 w 259"/>
                      <a:gd name="T5" fmla="*/ 18 h 256"/>
                      <a:gd name="T6" fmla="*/ 221 w 259"/>
                      <a:gd name="T7" fmla="*/ 38 h 256"/>
                      <a:gd name="T8" fmla="*/ 241 w 259"/>
                      <a:gd name="T9" fmla="*/ 63 h 256"/>
                      <a:gd name="T10" fmla="*/ 253 w 259"/>
                      <a:gd name="T11" fmla="*/ 93 h 256"/>
                      <a:gd name="T12" fmla="*/ 259 w 259"/>
                      <a:gd name="T13" fmla="*/ 129 h 256"/>
                      <a:gd name="T14" fmla="*/ 253 w 259"/>
                      <a:gd name="T15" fmla="*/ 163 h 256"/>
                      <a:gd name="T16" fmla="*/ 241 w 259"/>
                      <a:gd name="T17" fmla="*/ 193 h 256"/>
                      <a:gd name="T18" fmla="*/ 221 w 259"/>
                      <a:gd name="T19" fmla="*/ 218 h 256"/>
                      <a:gd name="T20" fmla="*/ 193 w 259"/>
                      <a:gd name="T21" fmla="*/ 240 h 256"/>
                      <a:gd name="T22" fmla="*/ 163 w 259"/>
                      <a:gd name="T23" fmla="*/ 252 h 256"/>
                      <a:gd name="T24" fmla="*/ 129 w 259"/>
                      <a:gd name="T25" fmla="*/ 256 h 256"/>
                      <a:gd name="T26" fmla="*/ 96 w 259"/>
                      <a:gd name="T27" fmla="*/ 252 h 256"/>
                      <a:gd name="T28" fmla="*/ 64 w 259"/>
                      <a:gd name="T29" fmla="*/ 240 h 256"/>
                      <a:gd name="T30" fmla="*/ 38 w 259"/>
                      <a:gd name="T31" fmla="*/ 218 h 256"/>
                      <a:gd name="T32" fmla="*/ 18 w 259"/>
                      <a:gd name="T33" fmla="*/ 193 h 256"/>
                      <a:gd name="T34" fmla="*/ 4 w 259"/>
                      <a:gd name="T35" fmla="*/ 163 h 256"/>
                      <a:gd name="T36" fmla="*/ 0 w 259"/>
                      <a:gd name="T37" fmla="*/ 129 h 256"/>
                      <a:gd name="T38" fmla="*/ 4 w 259"/>
                      <a:gd name="T39" fmla="*/ 93 h 256"/>
                      <a:gd name="T40" fmla="*/ 18 w 259"/>
                      <a:gd name="T41" fmla="*/ 63 h 256"/>
                      <a:gd name="T42" fmla="*/ 38 w 259"/>
                      <a:gd name="T43" fmla="*/ 38 h 256"/>
                      <a:gd name="T44" fmla="*/ 64 w 259"/>
                      <a:gd name="T45" fmla="*/ 18 h 256"/>
                      <a:gd name="T46" fmla="*/ 96 w 259"/>
                      <a:gd name="T47" fmla="*/ 4 h 256"/>
                      <a:gd name="T48" fmla="*/ 129 w 259"/>
                      <a:gd name="T49"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9" h="256">
                        <a:moveTo>
                          <a:pt x="129" y="0"/>
                        </a:moveTo>
                        <a:lnTo>
                          <a:pt x="163" y="4"/>
                        </a:lnTo>
                        <a:lnTo>
                          <a:pt x="193" y="18"/>
                        </a:lnTo>
                        <a:lnTo>
                          <a:pt x="221" y="38"/>
                        </a:lnTo>
                        <a:lnTo>
                          <a:pt x="241" y="63"/>
                        </a:lnTo>
                        <a:lnTo>
                          <a:pt x="253" y="93"/>
                        </a:lnTo>
                        <a:lnTo>
                          <a:pt x="259" y="129"/>
                        </a:lnTo>
                        <a:lnTo>
                          <a:pt x="253" y="163"/>
                        </a:lnTo>
                        <a:lnTo>
                          <a:pt x="241" y="193"/>
                        </a:lnTo>
                        <a:lnTo>
                          <a:pt x="221" y="218"/>
                        </a:lnTo>
                        <a:lnTo>
                          <a:pt x="193" y="240"/>
                        </a:lnTo>
                        <a:lnTo>
                          <a:pt x="163" y="252"/>
                        </a:lnTo>
                        <a:lnTo>
                          <a:pt x="129" y="256"/>
                        </a:lnTo>
                        <a:lnTo>
                          <a:pt x="96" y="252"/>
                        </a:lnTo>
                        <a:lnTo>
                          <a:pt x="64" y="240"/>
                        </a:lnTo>
                        <a:lnTo>
                          <a:pt x="38" y="218"/>
                        </a:lnTo>
                        <a:lnTo>
                          <a:pt x="18" y="193"/>
                        </a:lnTo>
                        <a:lnTo>
                          <a:pt x="4" y="163"/>
                        </a:lnTo>
                        <a:lnTo>
                          <a:pt x="0" y="129"/>
                        </a:lnTo>
                        <a:lnTo>
                          <a:pt x="4" y="93"/>
                        </a:lnTo>
                        <a:lnTo>
                          <a:pt x="18" y="63"/>
                        </a:lnTo>
                        <a:lnTo>
                          <a:pt x="38" y="38"/>
                        </a:lnTo>
                        <a:lnTo>
                          <a:pt x="64" y="18"/>
                        </a:lnTo>
                        <a:lnTo>
                          <a:pt x="96" y="4"/>
                        </a:lnTo>
                        <a:lnTo>
                          <a:pt x="1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sz="2800"/>
                  </a:p>
                </p:txBody>
              </p:sp>
              <p:sp>
                <p:nvSpPr>
                  <p:cNvPr id="29" name="Freeform 12"/>
                  <p:cNvSpPr>
                    <a:spLocks/>
                  </p:cNvSpPr>
                  <p:nvPr/>
                </p:nvSpPr>
                <p:spPr bwMode="auto">
                  <a:xfrm>
                    <a:off x="3222625" y="5592763"/>
                    <a:ext cx="204788" cy="204788"/>
                  </a:xfrm>
                  <a:custGeom>
                    <a:avLst/>
                    <a:gdLst>
                      <a:gd name="T0" fmla="*/ 127 w 257"/>
                      <a:gd name="T1" fmla="*/ 0 h 256"/>
                      <a:gd name="T2" fmla="*/ 161 w 257"/>
                      <a:gd name="T3" fmla="*/ 4 h 256"/>
                      <a:gd name="T4" fmla="*/ 193 w 257"/>
                      <a:gd name="T5" fmla="*/ 18 h 256"/>
                      <a:gd name="T6" fmla="*/ 219 w 257"/>
                      <a:gd name="T7" fmla="*/ 37 h 256"/>
                      <a:gd name="T8" fmla="*/ 239 w 257"/>
                      <a:gd name="T9" fmla="*/ 63 h 256"/>
                      <a:gd name="T10" fmla="*/ 253 w 257"/>
                      <a:gd name="T11" fmla="*/ 95 h 256"/>
                      <a:gd name="T12" fmla="*/ 257 w 257"/>
                      <a:gd name="T13" fmla="*/ 129 h 256"/>
                      <a:gd name="T14" fmla="*/ 253 w 257"/>
                      <a:gd name="T15" fmla="*/ 163 h 256"/>
                      <a:gd name="T16" fmla="*/ 239 w 257"/>
                      <a:gd name="T17" fmla="*/ 193 h 256"/>
                      <a:gd name="T18" fmla="*/ 219 w 257"/>
                      <a:gd name="T19" fmla="*/ 218 h 256"/>
                      <a:gd name="T20" fmla="*/ 193 w 257"/>
                      <a:gd name="T21" fmla="*/ 240 h 256"/>
                      <a:gd name="T22" fmla="*/ 161 w 257"/>
                      <a:gd name="T23" fmla="*/ 252 h 256"/>
                      <a:gd name="T24" fmla="*/ 127 w 257"/>
                      <a:gd name="T25" fmla="*/ 256 h 256"/>
                      <a:gd name="T26" fmla="*/ 93 w 257"/>
                      <a:gd name="T27" fmla="*/ 252 h 256"/>
                      <a:gd name="T28" fmla="*/ 64 w 257"/>
                      <a:gd name="T29" fmla="*/ 240 h 256"/>
                      <a:gd name="T30" fmla="*/ 38 w 257"/>
                      <a:gd name="T31" fmla="*/ 218 h 256"/>
                      <a:gd name="T32" fmla="*/ 16 w 257"/>
                      <a:gd name="T33" fmla="*/ 193 h 256"/>
                      <a:gd name="T34" fmla="*/ 4 w 257"/>
                      <a:gd name="T35" fmla="*/ 163 h 256"/>
                      <a:gd name="T36" fmla="*/ 0 w 257"/>
                      <a:gd name="T37" fmla="*/ 129 h 256"/>
                      <a:gd name="T38" fmla="*/ 4 w 257"/>
                      <a:gd name="T39" fmla="*/ 95 h 256"/>
                      <a:gd name="T40" fmla="*/ 16 w 257"/>
                      <a:gd name="T41" fmla="*/ 63 h 256"/>
                      <a:gd name="T42" fmla="*/ 38 w 257"/>
                      <a:gd name="T43" fmla="*/ 37 h 256"/>
                      <a:gd name="T44" fmla="*/ 64 w 257"/>
                      <a:gd name="T45" fmla="*/ 18 h 256"/>
                      <a:gd name="T46" fmla="*/ 93 w 257"/>
                      <a:gd name="T47" fmla="*/ 4 h 256"/>
                      <a:gd name="T48" fmla="*/ 127 w 257"/>
                      <a:gd name="T49"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7" h="256">
                        <a:moveTo>
                          <a:pt x="127" y="0"/>
                        </a:moveTo>
                        <a:lnTo>
                          <a:pt x="161" y="4"/>
                        </a:lnTo>
                        <a:lnTo>
                          <a:pt x="193" y="18"/>
                        </a:lnTo>
                        <a:lnTo>
                          <a:pt x="219" y="37"/>
                        </a:lnTo>
                        <a:lnTo>
                          <a:pt x="239" y="63"/>
                        </a:lnTo>
                        <a:lnTo>
                          <a:pt x="253" y="95"/>
                        </a:lnTo>
                        <a:lnTo>
                          <a:pt x="257" y="129"/>
                        </a:lnTo>
                        <a:lnTo>
                          <a:pt x="253" y="163"/>
                        </a:lnTo>
                        <a:lnTo>
                          <a:pt x="239" y="193"/>
                        </a:lnTo>
                        <a:lnTo>
                          <a:pt x="219" y="218"/>
                        </a:lnTo>
                        <a:lnTo>
                          <a:pt x="193" y="240"/>
                        </a:lnTo>
                        <a:lnTo>
                          <a:pt x="161" y="252"/>
                        </a:lnTo>
                        <a:lnTo>
                          <a:pt x="127" y="256"/>
                        </a:lnTo>
                        <a:lnTo>
                          <a:pt x="93" y="252"/>
                        </a:lnTo>
                        <a:lnTo>
                          <a:pt x="64" y="240"/>
                        </a:lnTo>
                        <a:lnTo>
                          <a:pt x="38" y="218"/>
                        </a:lnTo>
                        <a:lnTo>
                          <a:pt x="16" y="193"/>
                        </a:lnTo>
                        <a:lnTo>
                          <a:pt x="4" y="163"/>
                        </a:lnTo>
                        <a:lnTo>
                          <a:pt x="0" y="129"/>
                        </a:lnTo>
                        <a:lnTo>
                          <a:pt x="4" y="95"/>
                        </a:lnTo>
                        <a:lnTo>
                          <a:pt x="16" y="63"/>
                        </a:lnTo>
                        <a:lnTo>
                          <a:pt x="38" y="37"/>
                        </a:lnTo>
                        <a:lnTo>
                          <a:pt x="64" y="18"/>
                        </a:lnTo>
                        <a:lnTo>
                          <a:pt x="93" y="4"/>
                        </a:lnTo>
                        <a:lnTo>
                          <a:pt x="12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sz="2800"/>
                  </a:p>
                </p:txBody>
              </p:sp>
              <p:sp>
                <p:nvSpPr>
                  <p:cNvPr id="30" name="Freeform 13"/>
                  <p:cNvSpPr>
                    <a:spLocks noEditPoints="1"/>
                  </p:cNvSpPr>
                  <p:nvPr/>
                </p:nvSpPr>
                <p:spPr bwMode="auto">
                  <a:xfrm>
                    <a:off x="3919538" y="4276725"/>
                    <a:ext cx="868363" cy="866775"/>
                  </a:xfrm>
                  <a:custGeom>
                    <a:avLst/>
                    <a:gdLst>
                      <a:gd name="T0" fmla="*/ 502 w 1095"/>
                      <a:gd name="T1" fmla="*/ 261 h 1093"/>
                      <a:gd name="T2" fmla="*/ 416 w 1095"/>
                      <a:gd name="T3" fmla="*/ 289 h 1093"/>
                      <a:gd name="T4" fmla="*/ 343 w 1095"/>
                      <a:gd name="T5" fmla="*/ 342 h 1093"/>
                      <a:gd name="T6" fmla="*/ 285 w 1095"/>
                      <a:gd name="T7" fmla="*/ 426 h 1093"/>
                      <a:gd name="T8" fmla="*/ 259 w 1095"/>
                      <a:gd name="T9" fmla="*/ 521 h 1093"/>
                      <a:gd name="T10" fmla="*/ 267 w 1095"/>
                      <a:gd name="T11" fmla="*/ 620 h 1093"/>
                      <a:gd name="T12" fmla="*/ 309 w 1095"/>
                      <a:gd name="T13" fmla="*/ 712 h 1093"/>
                      <a:gd name="T14" fmla="*/ 382 w 1095"/>
                      <a:gd name="T15" fmla="*/ 785 h 1093"/>
                      <a:gd name="T16" fmla="*/ 474 w 1095"/>
                      <a:gd name="T17" fmla="*/ 827 h 1093"/>
                      <a:gd name="T18" fmla="*/ 573 w 1095"/>
                      <a:gd name="T19" fmla="*/ 835 h 1093"/>
                      <a:gd name="T20" fmla="*/ 669 w 1095"/>
                      <a:gd name="T21" fmla="*/ 809 h 1093"/>
                      <a:gd name="T22" fmla="*/ 753 w 1095"/>
                      <a:gd name="T23" fmla="*/ 752 h 1093"/>
                      <a:gd name="T24" fmla="*/ 812 w 1095"/>
                      <a:gd name="T25" fmla="*/ 668 h 1093"/>
                      <a:gd name="T26" fmla="*/ 838 w 1095"/>
                      <a:gd name="T27" fmla="*/ 571 h 1093"/>
                      <a:gd name="T28" fmla="*/ 828 w 1095"/>
                      <a:gd name="T29" fmla="*/ 473 h 1093"/>
                      <a:gd name="T30" fmla="*/ 786 w 1095"/>
                      <a:gd name="T31" fmla="*/ 382 h 1093"/>
                      <a:gd name="T32" fmla="*/ 719 w 1095"/>
                      <a:gd name="T33" fmla="*/ 312 h 1093"/>
                      <a:gd name="T34" fmla="*/ 637 w 1095"/>
                      <a:gd name="T35" fmla="*/ 271 h 1093"/>
                      <a:gd name="T36" fmla="*/ 548 w 1095"/>
                      <a:gd name="T37" fmla="*/ 257 h 1093"/>
                      <a:gd name="T38" fmla="*/ 621 w 1095"/>
                      <a:gd name="T39" fmla="*/ 4 h 1093"/>
                      <a:gd name="T40" fmla="*/ 758 w 1095"/>
                      <a:gd name="T41" fmla="*/ 40 h 1093"/>
                      <a:gd name="T42" fmla="*/ 880 w 1095"/>
                      <a:gd name="T43" fmla="*/ 112 h 1093"/>
                      <a:gd name="T44" fmla="*/ 983 w 1095"/>
                      <a:gd name="T45" fmla="*/ 215 h 1093"/>
                      <a:gd name="T46" fmla="*/ 1055 w 1095"/>
                      <a:gd name="T47" fmla="*/ 340 h 1093"/>
                      <a:gd name="T48" fmla="*/ 1091 w 1095"/>
                      <a:gd name="T49" fmla="*/ 477 h 1093"/>
                      <a:gd name="T50" fmla="*/ 1091 w 1095"/>
                      <a:gd name="T51" fmla="*/ 616 h 1093"/>
                      <a:gd name="T52" fmla="*/ 1055 w 1095"/>
                      <a:gd name="T53" fmla="*/ 752 h 1093"/>
                      <a:gd name="T54" fmla="*/ 983 w 1095"/>
                      <a:gd name="T55" fmla="*/ 877 h 1093"/>
                      <a:gd name="T56" fmla="*/ 880 w 1095"/>
                      <a:gd name="T57" fmla="*/ 982 h 1093"/>
                      <a:gd name="T58" fmla="*/ 754 w 1095"/>
                      <a:gd name="T59" fmla="*/ 1054 h 1093"/>
                      <a:gd name="T60" fmla="*/ 617 w 1095"/>
                      <a:gd name="T61" fmla="*/ 1089 h 1093"/>
                      <a:gd name="T62" fmla="*/ 478 w 1095"/>
                      <a:gd name="T63" fmla="*/ 1089 h 1093"/>
                      <a:gd name="T64" fmla="*/ 343 w 1095"/>
                      <a:gd name="T65" fmla="*/ 1054 h 1093"/>
                      <a:gd name="T66" fmla="*/ 217 w 1095"/>
                      <a:gd name="T67" fmla="*/ 982 h 1093"/>
                      <a:gd name="T68" fmla="*/ 112 w 1095"/>
                      <a:gd name="T69" fmla="*/ 877 h 1093"/>
                      <a:gd name="T70" fmla="*/ 40 w 1095"/>
                      <a:gd name="T71" fmla="*/ 752 h 1093"/>
                      <a:gd name="T72" fmla="*/ 4 w 1095"/>
                      <a:gd name="T73" fmla="*/ 616 h 1093"/>
                      <a:gd name="T74" fmla="*/ 4 w 1095"/>
                      <a:gd name="T75" fmla="*/ 477 h 1093"/>
                      <a:gd name="T76" fmla="*/ 40 w 1095"/>
                      <a:gd name="T77" fmla="*/ 340 h 1093"/>
                      <a:gd name="T78" fmla="*/ 112 w 1095"/>
                      <a:gd name="T79" fmla="*/ 215 h 1093"/>
                      <a:gd name="T80" fmla="*/ 215 w 1095"/>
                      <a:gd name="T81" fmla="*/ 112 h 1093"/>
                      <a:gd name="T82" fmla="*/ 339 w 1095"/>
                      <a:gd name="T83" fmla="*/ 40 h 1093"/>
                      <a:gd name="T84" fmla="*/ 476 w 1095"/>
                      <a:gd name="T85" fmla="*/ 4 h 10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95" h="1093">
                        <a:moveTo>
                          <a:pt x="548" y="257"/>
                        </a:moveTo>
                        <a:lnTo>
                          <a:pt x="502" y="261"/>
                        </a:lnTo>
                        <a:lnTo>
                          <a:pt x="458" y="271"/>
                        </a:lnTo>
                        <a:lnTo>
                          <a:pt x="416" y="289"/>
                        </a:lnTo>
                        <a:lnTo>
                          <a:pt x="378" y="312"/>
                        </a:lnTo>
                        <a:lnTo>
                          <a:pt x="343" y="342"/>
                        </a:lnTo>
                        <a:lnTo>
                          <a:pt x="309" y="382"/>
                        </a:lnTo>
                        <a:lnTo>
                          <a:pt x="285" y="426"/>
                        </a:lnTo>
                        <a:lnTo>
                          <a:pt x="267" y="473"/>
                        </a:lnTo>
                        <a:lnTo>
                          <a:pt x="259" y="521"/>
                        </a:lnTo>
                        <a:lnTo>
                          <a:pt x="259" y="571"/>
                        </a:lnTo>
                        <a:lnTo>
                          <a:pt x="267" y="620"/>
                        </a:lnTo>
                        <a:lnTo>
                          <a:pt x="285" y="668"/>
                        </a:lnTo>
                        <a:lnTo>
                          <a:pt x="309" y="712"/>
                        </a:lnTo>
                        <a:lnTo>
                          <a:pt x="343" y="752"/>
                        </a:lnTo>
                        <a:lnTo>
                          <a:pt x="382" y="785"/>
                        </a:lnTo>
                        <a:lnTo>
                          <a:pt x="428" y="809"/>
                        </a:lnTo>
                        <a:lnTo>
                          <a:pt x="474" y="827"/>
                        </a:lnTo>
                        <a:lnTo>
                          <a:pt x="524" y="835"/>
                        </a:lnTo>
                        <a:lnTo>
                          <a:pt x="573" y="835"/>
                        </a:lnTo>
                        <a:lnTo>
                          <a:pt x="621" y="827"/>
                        </a:lnTo>
                        <a:lnTo>
                          <a:pt x="669" y="809"/>
                        </a:lnTo>
                        <a:lnTo>
                          <a:pt x="713" y="785"/>
                        </a:lnTo>
                        <a:lnTo>
                          <a:pt x="753" y="752"/>
                        </a:lnTo>
                        <a:lnTo>
                          <a:pt x="786" y="712"/>
                        </a:lnTo>
                        <a:lnTo>
                          <a:pt x="812" y="668"/>
                        </a:lnTo>
                        <a:lnTo>
                          <a:pt x="828" y="620"/>
                        </a:lnTo>
                        <a:lnTo>
                          <a:pt x="838" y="571"/>
                        </a:lnTo>
                        <a:lnTo>
                          <a:pt x="838" y="521"/>
                        </a:lnTo>
                        <a:lnTo>
                          <a:pt x="828" y="473"/>
                        </a:lnTo>
                        <a:lnTo>
                          <a:pt x="812" y="426"/>
                        </a:lnTo>
                        <a:lnTo>
                          <a:pt x="786" y="382"/>
                        </a:lnTo>
                        <a:lnTo>
                          <a:pt x="753" y="342"/>
                        </a:lnTo>
                        <a:lnTo>
                          <a:pt x="719" y="312"/>
                        </a:lnTo>
                        <a:lnTo>
                          <a:pt x="679" y="289"/>
                        </a:lnTo>
                        <a:lnTo>
                          <a:pt x="637" y="271"/>
                        </a:lnTo>
                        <a:lnTo>
                          <a:pt x="593" y="261"/>
                        </a:lnTo>
                        <a:lnTo>
                          <a:pt x="548" y="257"/>
                        </a:lnTo>
                        <a:close/>
                        <a:moveTo>
                          <a:pt x="548" y="0"/>
                        </a:moveTo>
                        <a:lnTo>
                          <a:pt x="621" y="4"/>
                        </a:lnTo>
                        <a:lnTo>
                          <a:pt x="691" y="18"/>
                        </a:lnTo>
                        <a:lnTo>
                          <a:pt x="758" y="40"/>
                        </a:lnTo>
                        <a:lnTo>
                          <a:pt x="822" y="72"/>
                        </a:lnTo>
                        <a:lnTo>
                          <a:pt x="880" y="112"/>
                        </a:lnTo>
                        <a:lnTo>
                          <a:pt x="936" y="159"/>
                        </a:lnTo>
                        <a:lnTo>
                          <a:pt x="983" y="215"/>
                        </a:lnTo>
                        <a:lnTo>
                          <a:pt x="1025" y="277"/>
                        </a:lnTo>
                        <a:lnTo>
                          <a:pt x="1055" y="340"/>
                        </a:lnTo>
                        <a:lnTo>
                          <a:pt x="1077" y="408"/>
                        </a:lnTo>
                        <a:lnTo>
                          <a:pt x="1091" y="477"/>
                        </a:lnTo>
                        <a:lnTo>
                          <a:pt x="1095" y="547"/>
                        </a:lnTo>
                        <a:lnTo>
                          <a:pt x="1091" y="616"/>
                        </a:lnTo>
                        <a:lnTo>
                          <a:pt x="1077" y="686"/>
                        </a:lnTo>
                        <a:lnTo>
                          <a:pt x="1055" y="752"/>
                        </a:lnTo>
                        <a:lnTo>
                          <a:pt x="1025" y="817"/>
                        </a:lnTo>
                        <a:lnTo>
                          <a:pt x="983" y="877"/>
                        </a:lnTo>
                        <a:lnTo>
                          <a:pt x="936" y="932"/>
                        </a:lnTo>
                        <a:lnTo>
                          <a:pt x="880" y="982"/>
                        </a:lnTo>
                        <a:lnTo>
                          <a:pt x="818" y="1022"/>
                        </a:lnTo>
                        <a:lnTo>
                          <a:pt x="754" y="1054"/>
                        </a:lnTo>
                        <a:lnTo>
                          <a:pt x="687" y="1075"/>
                        </a:lnTo>
                        <a:lnTo>
                          <a:pt x="617" y="1089"/>
                        </a:lnTo>
                        <a:lnTo>
                          <a:pt x="548" y="1093"/>
                        </a:lnTo>
                        <a:lnTo>
                          <a:pt x="478" y="1089"/>
                        </a:lnTo>
                        <a:lnTo>
                          <a:pt x="408" y="1075"/>
                        </a:lnTo>
                        <a:lnTo>
                          <a:pt x="343" y="1054"/>
                        </a:lnTo>
                        <a:lnTo>
                          <a:pt x="277" y="1022"/>
                        </a:lnTo>
                        <a:lnTo>
                          <a:pt x="217" y="982"/>
                        </a:lnTo>
                        <a:lnTo>
                          <a:pt x="162" y="932"/>
                        </a:lnTo>
                        <a:lnTo>
                          <a:pt x="112" y="877"/>
                        </a:lnTo>
                        <a:lnTo>
                          <a:pt x="72" y="817"/>
                        </a:lnTo>
                        <a:lnTo>
                          <a:pt x="40" y="752"/>
                        </a:lnTo>
                        <a:lnTo>
                          <a:pt x="18" y="686"/>
                        </a:lnTo>
                        <a:lnTo>
                          <a:pt x="4" y="616"/>
                        </a:lnTo>
                        <a:lnTo>
                          <a:pt x="0" y="547"/>
                        </a:lnTo>
                        <a:lnTo>
                          <a:pt x="4" y="477"/>
                        </a:lnTo>
                        <a:lnTo>
                          <a:pt x="18" y="408"/>
                        </a:lnTo>
                        <a:lnTo>
                          <a:pt x="40" y="340"/>
                        </a:lnTo>
                        <a:lnTo>
                          <a:pt x="72" y="277"/>
                        </a:lnTo>
                        <a:lnTo>
                          <a:pt x="112" y="215"/>
                        </a:lnTo>
                        <a:lnTo>
                          <a:pt x="162" y="159"/>
                        </a:lnTo>
                        <a:lnTo>
                          <a:pt x="215" y="112"/>
                        </a:lnTo>
                        <a:lnTo>
                          <a:pt x="275" y="72"/>
                        </a:lnTo>
                        <a:lnTo>
                          <a:pt x="339" y="40"/>
                        </a:lnTo>
                        <a:lnTo>
                          <a:pt x="406" y="18"/>
                        </a:lnTo>
                        <a:lnTo>
                          <a:pt x="476" y="4"/>
                        </a:lnTo>
                        <a:lnTo>
                          <a:pt x="5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sz="2800"/>
                  </a:p>
                </p:txBody>
              </p:sp>
              <p:sp>
                <p:nvSpPr>
                  <p:cNvPr id="31" name="Freeform 14"/>
                  <p:cNvSpPr>
                    <a:spLocks/>
                  </p:cNvSpPr>
                  <p:nvPr/>
                </p:nvSpPr>
                <p:spPr bwMode="auto">
                  <a:xfrm>
                    <a:off x="939800" y="7069138"/>
                    <a:ext cx="1001713" cy="1001713"/>
                  </a:xfrm>
                  <a:custGeom>
                    <a:avLst/>
                    <a:gdLst>
                      <a:gd name="T0" fmla="*/ 792 w 1261"/>
                      <a:gd name="T1" fmla="*/ 6 h 1262"/>
                      <a:gd name="T2" fmla="*/ 847 w 1261"/>
                      <a:gd name="T3" fmla="*/ 42 h 1262"/>
                      <a:gd name="T4" fmla="*/ 877 w 1261"/>
                      <a:gd name="T5" fmla="*/ 103 h 1262"/>
                      <a:gd name="T6" fmla="*/ 873 w 1261"/>
                      <a:gd name="T7" fmla="*/ 169 h 1262"/>
                      <a:gd name="T8" fmla="*/ 838 w 1261"/>
                      <a:gd name="T9" fmla="*/ 224 h 1262"/>
                      <a:gd name="T10" fmla="*/ 501 w 1261"/>
                      <a:gd name="T11" fmla="*/ 397 h 1262"/>
                      <a:gd name="T12" fmla="*/ 398 w 1261"/>
                      <a:gd name="T13" fmla="*/ 469 h 1262"/>
                      <a:gd name="T14" fmla="*/ 322 w 1261"/>
                      <a:gd name="T15" fmla="*/ 566 h 1262"/>
                      <a:gd name="T16" fmla="*/ 276 w 1261"/>
                      <a:gd name="T17" fmla="*/ 683 h 1262"/>
                      <a:gd name="T18" fmla="*/ 257 w 1261"/>
                      <a:gd name="T19" fmla="*/ 924 h 1262"/>
                      <a:gd name="T20" fmla="*/ 262 w 1261"/>
                      <a:gd name="T21" fmla="*/ 962 h 1262"/>
                      <a:gd name="T22" fmla="*/ 278 w 1261"/>
                      <a:gd name="T23" fmla="*/ 983 h 1262"/>
                      <a:gd name="T24" fmla="*/ 300 w 1261"/>
                      <a:gd name="T25" fmla="*/ 997 h 1262"/>
                      <a:gd name="T26" fmla="*/ 338 w 1261"/>
                      <a:gd name="T27" fmla="*/ 1005 h 1262"/>
                      <a:gd name="T28" fmla="*/ 579 w 1261"/>
                      <a:gd name="T29" fmla="*/ 983 h 1262"/>
                      <a:gd name="T30" fmla="*/ 694 w 1261"/>
                      <a:gd name="T31" fmla="*/ 938 h 1262"/>
                      <a:gd name="T32" fmla="*/ 792 w 1261"/>
                      <a:gd name="T33" fmla="*/ 862 h 1262"/>
                      <a:gd name="T34" fmla="*/ 865 w 1261"/>
                      <a:gd name="T35" fmla="*/ 759 h 1262"/>
                      <a:gd name="T36" fmla="*/ 1038 w 1261"/>
                      <a:gd name="T37" fmla="*/ 423 h 1262"/>
                      <a:gd name="T38" fmla="*/ 1092 w 1261"/>
                      <a:gd name="T39" fmla="*/ 387 h 1262"/>
                      <a:gd name="T40" fmla="*/ 1158 w 1261"/>
                      <a:gd name="T41" fmla="*/ 383 h 1262"/>
                      <a:gd name="T42" fmla="*/ 1220 w 1261"/>
                      <a:gd name="T43" fmla="*/ 413 h 1262"/>
                      <a:gd name="T44" fmla="*/ 1255 w 1261"/>
                      <a:gd name="T45" fmla="*/ 469 h 1262"/>
                      <a:gd name="T46" fmla="*/ 1259 w 1261"/>
                      <a:gd name="T47" fmla="*/ 534 h 1262"/>
                      <a:gd name="T48" fmla="*/ 1096 w 1261"/>
                      <a:gd name="T49" fmla="*/ 874 h 1262"/>
                      <a:gd name="T50" fmla="*/ 1009 w 1261"/>
                      <a:gd name="T51" fmla="*/ 1005 h 1262"/>
                      <a:gd name="T52" fmla="*/ 895 w 1261"/>
                      <a:gd name="T53" fmla="*/ 1113 h 1262"/>
                      <a:gd name="T54" fmla="*/ 762 w 1261"/>
                      <a:gd name="T55" fmla="*/ 1192 h 1262"/>
                      <a:gd name="T56" fmla="*/ 613 w 1261"/>
                      <a:gd name="T57" fmla="*/ 1238 h 1262"/>
                      <a:gd name="T58" fmla="*/ 354 w 1261"/>
                      <a:gd name="T59" fmla="*/ 1262 h 1262"/>
                      <a:gd name="T60" fmla="*/ 280 w 1261"/>
                      <a:gd name="T61" fmla="*/ 1258 h 1262"/>
                      <a:gd name="T62" fmla="*/ 181 w 1261"/>
                      <a:gd name="T63" fmla="*/ 1226 h 1262"/>
                      <a:gd name="T64" fmla="*/ 95 w 1261"/>
                      <a:gd name="T65" fmla="*/ 1164 h 1262"/>
                      <a:gd name="T66" fmla="*/ 32 w 1261"/>
                      <a:gd name="T67" fmla="*/ 1071 h 1262"/>
                      <a:gd name="T68" fmla="*/ 0 w 1261"/>
                      <a:gd name="T69" fmla="*/ 964 h 1262"/>
                      <a:gd name="T70" fmla="*/ 12 w 1261"/>
                      <a:gd name="T71" fmla="*/ 727 h 1262"/>
                      <a:gd name="T72" fmla="*/ 42 w 1261"/>
                      <a:gd name="T73" fmla="*/ 572 h 1262"/>
                      <a:gd name="T74" fmla="*/ 103 w 1261"/>
                      <a:gd name="T75" fmla="*/ 431 h 1262"/>
                      <a:gd name="T76" fmla="*/ 197 w 1261"/>
                      <a:gd name="T77" fmla="*/ 306 h 1262"/>
                      <a:gd name="T78" fmla="*/ 318 w 1261"/>
                      <a:gd name="T79" fmla="*/ 206 h 1262"/>
                      <a:gd name="T80" fmla="*/ 694 w 1261"/>
                      <a:gd name="T81" fmla="*/ 14 h 1262"/>
                      <a:gd name="T82" fmla="*/ 760 w 1261"/>
                      <a:gd name="T83" fmla="*/ 0 h 1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61" h="1262">
                        <a:moveTo>
                          <a:pt x="760" y="0"/>
                        </a:moveTo>
                        <a:lnTo>
                          <a:pt x="792" y="6"/>
                        </a:lnTo>
                        <a:lnTo>
                          <a:pt x="822" y="22"/>
                        </a:lnTo>
                        <a:lnTo>
                          <a:pt x="847" y="42"/>
                        </a:lnTo>
                        <a:lnTo>
                          <a:pt x="867" y="71"/>
                        </a:lnTo>
                        <a:lnTo>
                          <a:pt x="877" y="103"/>
                        </a:lnTo>
                        <a:lnTo>
                          <a:pt x="879" y="137"/>
                        </a:lnTo>
                        <a:lnTo>
                          <a:pt x="873" y="169"/>
                        </a:lnTo>
                        <a:lnTo>
                          <a:pt x="859" y="199"/>
                        </a:lnTo>
                        <a:lnTo>
                          <a:pt x="838" y="224"/>
                        </a:lnTo>
                        <a:lnTo>
                          <a:pt x="810" y="244"/>
                        </a:lnTo>
                        <a:lnTo>
                          <a:pt x="501" y="397"/>
                        </a:lnTo>
                        <a:lnTo>
                          <a:pt x="448" y="429"/>
                        </a:lnTo>
                        <a:lnTo>
                          <a:pt x="398" y="469"/>
                        </a:lnTo>
                        <a:lnTo>
                          <a:pt x="356" y="514"/>
                        </a:lnTo>
                        <a:lnTo>
                          <a:pt x="322" y="566"/>
                        </a:lnTo>
                        <a:lnTo>
                          <a:pt x="296" y="624"/>
                        </a:lnTo>
                        <a:lnTo>
                          <a:pt x="276" y="683"/>
                        </a:lnTo>
                        <a:lnTo>
                          <a:pt x="268" y="745"/>
                        </a:lnTo>
                        <a:lnTo>
                          <a:pt x="257" y="924"/>
                        </a:lnTo>
                        <a:lnTo>
                          <a:pt x="257" y="944"/>
                        </a:lnTo>
                        <a:lnTo>
                          <a:pt x="262" y="962"/>
                        </a:lnTo>
                        <a:lnTo>
                          <a:pt x="270" y="974"/>
                        </a:lnTo>
                        <a:lnTo>
                          <a:pt x="278" y="983"/>
                        </a:lnTo>
                        <a:lnTo>
                          <a:pt x="286" y="989"/>
                        </a:lnTo>
                        <a:lnTo>
                          <a:pt x="300" y="997"/>
                        </a:lnTo>
                        <a:lnTo>
                          <a:pt x="316" y="1003"/>
                        </a:lnTo>
                        <a:lnTo>
                          <a:pt x="338" y="1005"/>
                        </a:lnTo>
                        <a:lnTo>
                          <a:pt x="515" y="993"/>
                        </a:lnTo>
                        <a:lnTo>
                          <a:pt x="579" y="983"/>
                        </a:lnTo>
                        <a:lnTo>
                          <a:pt x="639" y="966"/>
                        </a:lnTo>
                        <a:lnTo>
                          <a:pt x="694" y="938"/>
                        </a:lnTo>
                        <a:lnTo>
                          <a:pt x="746" y="904"/>
                        </a:lnTo>
                        <a:lnTo>
                          <a:pt x="792" y="862"/>
                        </a:lnTo>
                        <a:lnTo>
                          <a:pt x="832" y="815"/>
                        </a:lnTo>
                        <a:lnTo>
                          <a:pt x="865" y="759"/>
                        </a:lnTo>
                        <a:lnTo>
                          <a:pt x="1019" y="453"/>
                        </a:lnTo>
                        <a:lnTo>
                          <a:pt x="1038" y="423"/>
                        </a:lnTo>
                        <a:lnTo>
                          <a:pt x="1062" y="401"/>
                        </a:lnTo>
                        <a:lnTo>
                          <a:pt x="1092" y="387"/>
                        </a:lnTo>
                        <a:lnTo>
                          <a:pt x="1124" y="381"/>
                        </a:lnTo>
                        <a:lnTo>
                          <a:pt x="1158" y="383"/>
                        </a:lnTo>
                        <a:lnTo>
                          <a:pt x="1192" y="395"/>
                        </a:lnTo>
                        <a:lnTo>
                          <a:pt x="1220" y="413"/>
                        </a:lnTo>
                        <a:lnTo>
                          <a:pt x="1241" y="439"/>
                        </a:lnTo>
                        <a:lnTo>
                          <a:pt x="1255" y="469"/>
                        </a:lnTo>
                        <a:lnTo>
                          <a:pt x="1261" y="501"/>
                        </a:lnTo>
                        <a:lnTo>
                          <a:pt x="1259" y="534"/>
                        </a:lnTo>
                        <a:lnTo>
                          <a:pt x="1249" y="566"/>
                        </a:lnTo>
                        <a:lnTo>
                          <a:pt x="1096" y="874"/>
                        </a:lnTo>
                        <a:lnTo>
                          <a:pt x="1056" y="944"/>
                        </a:lnTo>
                        <a:lnTo>
                          <a:pt x="1009" y="1005"/>
                        </a:lnTo>
                        <a:lnTo>
                          <a:pt x="955" y="1063"/>
                        </a:lnTo>
                        <a:lnTo>
                          <a:pt x="895" y="1113"/>
                        </a:lnTo>
                        <a:lnTo>
                          <a:pt x="832" y="1156"/>
                        </a:lnTo>
                        <a:lnTo>
                          <a:pt x="762" y="1192"/>
                        </a:lnTo>
                        <a:lnTo>
                          <a:pt x="688" y="1220"/>
                        </a:lnTo>
                        <a:lnTo>
                          <a:pt x="613" y="1238"/>
                        </a:lnTo>
                        <a:lnTo>
                          <a:pt x="533" y="1250"/>
                        </a:lnTo>
                        <a:lnTo>
                          <a:pt x="354" y="1262"/>
                        </a:lnTo>
                        <a:lnTo>
                          <a:pt x="332" y="1262"/>
                        </a:lnTo>
                        <a:lnTo>
                          <a:pt x="280" y="1258"/>
                        </a:lnTo>
                        <a:lnTo>
                          <a:pt x="229" y="1246"/>
                        </a:lnTo>
                        <a:lnTo>
                          <a:pt x="181" y="1226"/>
                        </a:lnTo>
                        <a:lnTo>
                          <a:pt x="137" y="1198"/>
                        </a:lnTo>
                        <a:lnTo>
                          <a:pt x="95" y="1164"/>
                        </a:lnTo>
                        <a:lnTo>
                          <a:pt x="60" y="1121"/>
                        </a:lnTo>
                        <a:lnTo>
                          <a:pt x="32" y="1071"/>
                        </a:lnTo>
                        <a:lnTo>
                          <a:pt x="12" y="1019"/>
                        </a:lnTo>
                        <a:lnTo>
                          <a:pt x="0" y="964"/>
                        </a:lnTo>
                        <a:lnTo>
                          <a:pt x="0" y="906"/>
                        </a:lnTo>
                        <a:lnTo>
                          <a:pt x="12" y="727"/>
                        </a:lnTo>
                        <a:lnTo>
                          <a:pt x="22" y="650"/>
                        </a:lnTo>
                        <a:lnTo>
                          <a:pt x="42" y="572"/>
                        </a:lnTo>
                        <a:lnTo>
                          <a:pt x="67" y="501"/>
                        </a:lnTo>
                        <a:lnTo>
                          <a:pt x="103" y="431"/>
                        </a:lnTo>
                        <a:lnTo>
                          <a:pt x="147" y="365"/>
                        </a:lnTo>
                        <a:lnTo>
                          <a:pt x="197" y="306"/>
                        </a:lnTo>
                        <a:lnTo>
                          <a:pt x="255" y="252"/>
                        </a:lnTo>
                        <a:lnTo>
                          <a:pt x="318" y="206"/>
                        </a:lnTo>
                        <a:lnTo>
                          <a:pt x="388" y="167"/>
                        </a:lnTo>
                        <a:lnTo>
                          <a:pt x="694" y="14"/>
                        </a:lnTo>
                        <a:lnTo>
                          <a:pt x="728" y="2"/>
                        </a:lnTo>
                        <a:lnTo>
                          <a:pt x="7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sz="2800"/>
                  </a:p>
                </p:txBody>
              </p:sp>
              <p:sp>
                <p:nvSpPr>
                  <p:cNvPr id="32" name="Freeform 15"/>
                  <p:cNvSpPr>
                    <a:spLocks noEditPoints="1"/>
                  </p:cNvSpPr>
                  <p:nvPr/>
                </p:nvSpPr>
                <p:spPr bwMode="auto">
                  <a:xfrm>
                    <a:off x="609600" y="3219450"/>
                    <a:ext cx="5207000" cy="5168900"/>
                  </a:xfrm>
                  <a:custGeom>
                    <a:avLst/>
                    <a:gdLst>
                      <a:gd name="T0" fmla="*/ 1767 w 6560"/>
                      <a:gd name="T1" fmla="*/ 4608 h 6512"/>
                      <a:gd name="T2" fmla="*/ 2167 w 6560"/>
                      <a:gd name="T3" fmla="*/ 4930 h 6512"/>
                      <a:gd name="T4" fmla="*/ 2260 w 6560"/>
                      <a:gd name="T5" fmla="*/ 4455 h 6512"/>
                      <a:gd name="T6" fmla="*/ 2051 w 6560"/>
                      <a:gd name="T7" fmla="*/ 4247 h 6512"/>
                      <a:gd name="T8" fmla="*/ 3390 w 6560"/>
                      <a:gd name="T9" fmla="*/ 6089 h 6512"/>
                      <a:gd name="T10" fmla="*/ 4274 w 6560"/>
                      <a:gd name="T11" fmla="*/ 5097 h 6512"/>
                      <a:gd name="T12" fmla="*/ 4489 w 6560"/>
                      <a:gd name="T13" fmla="*/ 4451 h 6512"/>
                      <a:gd name="T14" fmla="*/ 2201 w 6560"/>
                      <a:gd name="T15" fmla="*/ 2015 h 6512"/>
                      <a:gd name="T16" fmla="*/ 1538 w 6560"/>
                      <a:gd name="T17" fmla="*/ 2184 h 6512"/>
                      <a:gd name="T18" fmla="*/ 975 w 6560"/>
                      <a:gd name="T19" fmla="*/ 2575 h 6512"/>
                      <a:gd name="T20" fmla="*/ 6260 w 6560"/>
                      <a:gd name="T21" fmla="*/ 256 h 6512"/>
                      <a:gd name="T22" fmla="*/ 5404 w 6560"/>
                      <a:gd name="T23" fmla="*/ 389 h 6512"/>
                      <a:gd name="T24" fmla="*/ 4552 w 6560"/>
                      <a:gd name="T25" fmla="*/ 747 h 6512"/>
                      <a:gd name="T26" fmla="*/ 3816 w 6560"/>
                      <a:gd name="T27" fmla="*/ 1312 h 6512"/>
                      <a:gd name="T28" fmla="*/ 2065 w 6560"/>
                      <a:gd name="T29" fmla="*/ 3857 h 6512"/>
                      <a:gd name="T30" fmla="*/ 2979 w 6560"/>
                      <a:gd name="T31" fmla="*/ 3360 h 6512"/>
                      <a:gd name="T32" fmla="*/ 3124 w 6560"/>
                      <a:gd name="T33" fmla="*/ 3422 h 6512"/>
                      <a:gd name="T34" fmla="*/ 3102 w 6560"/>
                      <a:gd name="T35" fmla="*/ 3577 h 6512"/>
                      <a:gd name="T36" fmla="*/ 2889 w 6560"/>
                      <a:gd name="T37" fmla="*/ 4598 h 6512"/>
                      <a:gd name="T38" fmla="*/ 5468 w 6560"/>
                      <a:gd name="T39" fmla="*/ 2494 h 6512"/>
                      <a:gd name="T40" fmla="*/ 5981 w 6560"/>
                      <a:gd name="T41" fmla="*/ 1677 h 6512"/>
                      <a:gd name="T42" fmla="*/ 6260 w 6560"/>
                      <a:gd name="T43" fmla="*/ 753 h 6512"/>
                      <a:gd name="T44" fmla="*/ 6299 w 6560"/>
                      <a:gd name="T45" fmla="*/ 282 h 6512"/>
                      <a:gd name="T46" fmla="*/ 6281 w 6560"/>
                      <a:gd name="T47" fmla="*/ 262 h 6512"/>
                      <a:gd name="T48" fmla="*/ 6293 w 6560"/>
                      <a:gd name="T49" fmla="*/ 2 h 6512"/>
                      <a:gd name="T50" fmla="*/ 6504 w 6560"/>
                      <a:gd name="T51" fmla="*/ 123 h 6512"/>
                      <a:gd name="T52" fmla="*/ 6556 w 6560"/>
                      <a:gd name="T53" fmla="*/ 374 h 6512"/>
                      <a:gd name="T54" fmla="*/ 6385 w 6560"/>
                      <a:gd name="T55" fmla="*/ 1341 h 6512"/>
                      <a:gd name="T56" fmla="*/ 5979 w 6560"/>
                      <a:gd name="T57" fmla="*/ 2224 h 6512"/>
                      <a:gd name="T58" fmla="*/ 5364 w 6560"/>
                      <a:gd name="T59" fmla="*/ 2981 h 6512"/>
                      <a:gd name="T60" fmla="*/ 4761 w 6560"/>
                      <a:gd name="T61" fmla="*/ 4318 h 6512"/>
                      <a:gd name="T62" fmla="*/ 4600 w 6560"/>
                      <a:gd name="T63" fmla="*/ 5012 h 6512"/>
                      <a:gd name="T64" fmla="*/ 4224 w 6560"/>
                      <a:gd name="T65" fmla="*/ 5614 h 6512"/>
                      <a:gd name="T66" fmla="*/ 3277 w 6560"/>
                      <a:gd name="T67" fmla="*/ 6512 h 6512"/>
                      <a:gd name="T68" fmla="*/ 3156 w 6560"/>
                      <a:gd name="T69" fmla="*/ 6427 h 6512"/>
                      <a:gd name="T70" fmla="*/ 2927 w 6560"/>
                      <a:gd name="T71" fmla="*/ 4879 h 6512"/>
                      <a:gd name="T72" fmla="*/ 2630 w 6560"/>
                      <a:gd name="T73" fmla="*/ 4881 h 6512"/>
                      <a:gd name="T74" fmla="*/ 2264 w 6560"/>
                      <a:gd name="T75" fmla="*/ 5183 h 6512"/>
                      <a:gd name="T76" fmla="*/ 2129 w 6560"/>
                      <a:gd name="T77" fmla="*/ 5199 h 6512"/>
                      <a:gd name="T78" fmla="*/ 1651 w 6560"/>
                      <a:gd name="T79" fmla="*/ 4863 h 6512"/>
                      <a:gd name="T80" fmla="*/ 1325 w 6560"/>
                      <a:gd name="T81" fmla="*/ 4396 h 6512"/>
                      <a:gd name="T82" fmla="*/ 1721 w 6560"/>
                      <a:gd name="T83" fmla="*/ 3807 h 6512"/>
                      <a:gd name="T84" fmla="*/ 1640 w 6560"/>
                      <a:gd name="T85" fmla="*/ 3555 h 6512"/>
                      <a:gd name="T86" fmla="*/ 54 w 6560"/>
                      <a:gd name="T87" fmla="*/ 3342 h 6512"/>
                      <a:gd name="T88" fmla="*/ 16 w 6560"/>
                      <a:gd name="T89" fmla="*/ 3178 h 6512"/>
                      <a:gd name="T90" fmla="*/ 1128 w 6560"/>
                      <a:gd name="T91" fmla="*/ 2120 h 6512"/>
                      <a:gd name="T92" fmla="*/ 1773 w 6560"/>
                      <a:gd name="T93" fmla="*/ 1828 h 6512"/>
                      <a:gd name="T94" fmla="*/ 2346 w 6560"/>
                      <a:gd name="T95" fmla="*/ 1753 h 6512"/>
                      <a:gd name="T96" fmla="*/ 3780 w 6560"/>
                      <a:gd name="T97" fmla="*/ 994 h 6512"/>
                      <a:gd name="T98" fmla="*/ 4596 w 6560"/>
                      <a:gd name="T99" fmla="*/ 431 h 6512"/>
                      <a:gd name="T100" fmla="*/ 5527 w 6560"/>
                      <a:gd name="T101" fmla="*/ 93 h 6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560" h="6512">
                        <a:moveTo>
                          <a:pt x="1872" y="4030"/>
                        </a:moveTo>
                        <a:lnTo>
                          <a:pt x="1594" y="4358"/>
                        </a:lnTo>
                        <a:lnTo>
                          <a:pt x="1645" y="4445"/>
                        </a:lnTo>
                        <a:lnTo>
                          <a:pt x="1703" y="4529"/>
                        </a:lnTo>
                        <a:lnTo>
                          <a:pt x="1767" y="4608"/>
                        </a:lnTo>
                        <a:lnTo>
                          <a:pt x="1834" y="4682"/>
                        </a:lnTo>
                        <a:lnTo>
                          <a:pt x="1910" y="4753"/>
                        </a:lnTo>
                        <a:lnTo>
                          <a:pt x="1992" y="4817"/>
                        </a:lnTo>
                        <a:lnTo>
                          <a:pt x="2077" y="4877"/>
                        </a:lnTo>
                        <a:lnTo>
                          <a:pt x="2167" y="4930"/>
                        </a:lnTo>
                        <a:lnTo>
                          <a:pt x="2266" y="4849"/>
                        </a:lnTo>
                        <a:lnTo>
                          <a:pt x="2368" y="4765"/>
                        </a:lnTo>
                        <a:lnTo>
                          <a:pt x="2501" y="4652"/>
                        </a:lnTo>
                        <a:lnTo>
                          <a:pt x="2378" y="4557"/>
                        </a:lnTo>
                        <a:lnTo>
                          <a:pt x="2260" y="4455"/>
                        </a:lnTo>
                        <a:lnTo>
                          <a:pt x="2147" y="4348"/>
                        </a:lnTo>
                        <a:lnTo>
                          <a:pt x="2147" y="4348"/>
                        </a:lnTo>
                        <a:lnTo>
                          <a:pt x="2147" y="4348"/>
                        </a:lnTo>
                        <a:lnTo>
                          <a:pt x="2147" y="4348"/>
                        </a:lnTo>
                        <a:lnTo>
                          <a:pt x="2051" y="4247"/>
                        </a:lnTo>
                        <a:lnTo>
                          <a:pt x="1958" y="4139"/>
                        </a:lnTo>
                        <a:lnTo>
                          <a:pt x="1872" y="4030"/>
                        </a:lnTo>
                        <a:close/>
                        <a:moveTo>
                          <a:pt x="4509" y="3668"/>
                        </a:moveTo>
                        <a:lnTo>
                          <a:pt x="3315" y="4594"/>
                        </a:lnTo>
                        <a:lnTo>
                          <a:pt x="3390" y="6089"/>
                        </a:lnTo>
                        <a:lnTo>
                          <a:pt x="3942" y="5538"/>
                        </a:lnTo>
                        <a:lnTo>
                          <a:pt x="4037" y="5437"/>
                        </a:lnTo>
                        <a:lnTo>
                          <a:pt x="4125" y="5328"/>
                        </a:lnTo>
                        <a:lnTo>
                          <a:pt x="4204" y="5214"/>
                        </a:lnTo>
                        <a:lnTo>
                          <a:pt x="4274" y="5097"/>
                        </a:lnTo>
                        <a:lnTo>
                          <a:pt x="4336" y="4976"/>
                        </a:lnTo>
                        <a:lnTo>
                          <a:pt x="4387" y="4849"/>
                        </a:lnTo>
                        <a:lnTo>
                          <a:pt x="4431" y="4720"/>
                        </a:lnTo>
                        <a:lnTo>
                          <a:pt x="4465" y="4586"/>
                        </a:lnTo>
                        <a:lnTo>
                          <a:pt x="4489" y="4451"/>
                        </a:lnTo>
                        <a:lnTo>
                          <a:pt x="4503" y="4312"/>
                        </a:lnTo>
                        <a:lnTo>
                          <a:pt x="4509" y="4173"/>
                        </a:lnTo>
                        <a:lnTo>
                          <a:pt x="4509" y="3668"/>
                        </a:lnTo>
                        <a:close/>
                        <a:moveTo>
                          <a:pt x="2340" y="2011"/>
                        </a:moveTo>
                        <a:lnTo>
                          <a:pt x="2201" y="2015"/>
                        </a:lnTo>
                        <a:lnTo>
                          <a:pt x="2063" y="2031"/>
                        </a:lnTo>
                        <a:lnTo>
                          <a:pt x="1928" y="2055"/>
                        </a:lnTo>
                        <a:lnTo>
                          <a:pt x="1795" y="2089"/>
                        </a:lnTo>
                        <a:lnTo>
                          <a:pt x="1665" y="2132"/>
                        </a:lnTo>
                        <a:lnTo>
                          <a:pt x="1538" y="2184"/>
                        </a:lnTo>
                        <a:lnTo>
                          <a:pt x="1417" y="2246"/>
                        </a:lnTo>
                        <a:lnTo>
                          <a:pt x="1299" y="2315"/>
                        </a:lnTo>
                        <a:lnTo>
                          <a:pt x="1186" y="2393"/>
                        </a:lnTo>
                        <a:lnTo>
                          <a:pt x="1078" y="2480"/>
                        </a:lnTo>
                        <a:lnTo>
                          <a:pt x="975" y="2575"/>
                        </a:lnTo>
                        <a:lnTo>
                          <a:pt x="424" y="3126"/>
                        </a:lnTo>
                        <a:lnTo>
                          <a:pt x="1922" y="3203"/>
                        </a:lnTo>
                        <a:lnTo>
                          <a:pt x="2879" y="2025"/>
                        </a:lnTo>
                        <a:lnTo>
                          <a:pt x="2340" y="2011"/>
                        </a:lnTo>
                        <a:close/>
                        <a:moveTo>
                          <a:pt x="6260" y="256"/>
                        </a:moveTo>
                        <a:lnTo>
                          <a:pt x="6140" y="264"/>
                        </a:lnTo>
                        <a:lnTo>
                          <a:pt x="5953" y="280"/>
                        </a:lnTo>
                        <a:lnTo>
                          <a:pt x="5766" y="308"/>
                        </a:lnTo>
                        <a:lnTo>
                          <a:pt x="5583" y="344"/>
                        </a:lnTo>
                        <a:lnTo>
                          <a:pt x="5404" y="389"/>
                        </a:lnTo>
                        <a:lnTo>
                          <a:pt x="5225" y="443"/>
                        </a:lnTo>
                        <a:lnTo>
                          <a:pt x="5052" y="507"/>
                        </a:lnTo>
                        <a:lnTo>
                          <a:pt x="4881" y="578"/>
                        </a:lnTo>
                        <a:lnTo>
                          <a:pt x="4714" y="660"/>
                        </a:lnTo>
                        <a:lnTo>
                          <a:pt x="4552" y="747"/>
                        </a:lnTo>
                        <a:lnTo>
                          <a:pt x="4393" y="845"/>
                        </a:lnTo>
                        <a:lnTo>
                          <a:pt x="4242" y="950"/>
                        </a:lnTo>
                        <a:lnTo>
                          <a:pt x="4095" y="1063"/>
                        </a:lnTo>
                        <a:lnTo>
                          <a:pt x="3952" y="1184"/>
                        </a:lnTo>
                        <a:lnTo>
                          <a:pt x="3816" y="1312"/>
                        </a:lnTo>
                        <a:lnTo>
                          <a:pt x="3687" y="1449"/>
                        </a:lnTo>
                        <a:lnTo>
                          <a:pt x="3566" y="1590"/>
                        </a:lnTo>
                        <a:lnTo>
                          <a:pt x="1912" y="3625"/>
                        </a:lnTo>
                        <a:lnTo>
                          <a:pt x="1986" y="3742"/>
                        </a:lnTo>
                        <a:lnTo>
                          <a:pt x="2065" y="3857"/>
                        </a:lnTo>
                        <a:lnTo>
                          <a:pt x="2151" y="3966"/>
                        </a:lnTo>
                        <a:lnTo>
                          <a:pt x="2240" y="4074"/>
                        </a:lnTo>
                        <a:lnTo>
                          <a:pt x="2921" y="3394"/>
                        </a:lnTo>
                        <a:lnTo>
                          <a:pt x="2949" y="3374"/>
                        </a:lnTo>
                        <a:lnTo>
                          <a:pt x="2979" y="3360"/>
                        </a:lnTo>
                        <a:lnTo>
                          <a:pt x="3012" y="3356"/>
                        </a:lnTo>
                        <a:lnTo>
                          <a:pt x="3044" y="3360"/>
                        </a:lnTo>
                        <a:lnTo>
                          <a:pt x="3076" y="3374"/>
                        </a:lnTo>
                        <a:lnTo>
                          <a:pt x="3102" y="3394"/>
                        </a:lnTo>
                        <a:lnTo>
                          <a:pt x="3124" y="3422"/>
                        </a:lnTo>
                        <a:lnTo>
                          <a:pt x="3136" y="3454"/>
                        </a:lnTo>
                        <a:lnTo>
                          <a:pt x="3140" y="3486"/>
                        </a:lnTo>
                        <a:lnTo>
                          <a:pt x="3136" y="3517"/>
                        </a:lnTo>
                        <a:lnTo>
                          <a:pt x="3124" y="3549"/>
                        </a:lnTo>
                        <a:lnTo>
                          <a:pt x="3102" y="3577"/>
                        </a:lnTo>
                        <a:lnTo>
                          <a:pt x="2423" y="4255"/>
                        </a:lnTo>
                        <a:lnTo>
                          <a:pt x="2533" y="4350"/>
                        </a:lnTo>
                        <a:lnTo>
                          <a:pt x="2646" y="4439"/>
                        </a:lnTo>
                        <a:lnTo>
                          <a:pt x="2766" y="4523"/>
                        </a:lnTo>
                        <a:lnTo>
                          <a:pt x="2889" y="4598"/>
                        </a:lnTo>
                        <a:lnTo>
                          <a:pt x="4907" y="3036"/>
                        </a:lnTo>
                        <a:lnTo>
                          <a:pt x="5058" y="2911"/>
                        </a:lnTo>
                        <a:lnTo>
                          <a:pt x="5203" y="2778"/>
                        </a:lnTo>
                        <a:lnTo>
                          <a:pt x="5340" y="2639"/>
                        </a:lnTo>
                        <a:lnTo>
                          <a:pt x="5468" y="2494"/>
                        </a:lnTo>
                        <a:lnTo>
                          <a:pt x="5589" y="2341"/>
                        </a:lnTo>
                        <a:lnTo>
                          <a:pt x="5700" y="2184"/>
                        </a:lnTo>
                        <a:lnTo>
                          <a:pt x="5802" y="2019"/>
                        </a:lnTo>
                        <a:lnTo>
                          <a:pt x="5895" y="1852"/>
                        </a:lnTo>
                        <a:lnTo>
                          <a:pt x="5981" y="1677"/>
                        </a:lnTo>
                        <a:lnTo>
                          <a:pt x="6055" y="1500"/>
                        </a:lnTo>
                        <a:lnTo>
                          <a:pt x="6120" y="1317"/>
                        </a:lnTo>
                        <a:lnTo>
                          <a:pt x="6178" y="1133"/>
                        </a:lnTo>
                        <a:lnTo>
                          <a:pt x="6224" y="944"/>
                        </a:lnTo>
                        <a:lnTo>
                          <a:pt x="6260" y="753"/>
                        </a:lnTo>
                        <a:lnTo>
                          <a:pt x="6283" y="558"/>
                        </a:lnTo>
                        <a:lnTo>
                          <a:pt x="6299" y="362"/>
                        </a:lnTo>
                        <a:lnTo>
                          <a:pt x="6301" y="298"/>
                        </a:lnTo>
                        <a:lnTo>
                          <a:pt x="6301" y="290"/>
                        </a:lnTo>
                        <a:lnTo>
                          <a:pt x="6299" y="282"/>
                        </a:lnTo>
                        <a:lnTo>
                          <a:pt x="6297" y="276"/>
                        </a:lnTo>
                        <a:lnTo>
                          <a:pt x="6293" y="272"/>
                        </a:lnTo>
                        <a:lnTo>
                          <a:pt x="6289" y="268"/>
                        </a:lnTo>
                        <a:lnTo>
                          <a:pt x="6287" y="264"/>
                        </a:lnTo>
                        <a:lnTo>
                          <a:pt x="6281" y="262"/>
                        </a:lnTo>
                        <a:lnTo>
                          <a:pt x="6275" y="258"/>
                        </a:lnTo>
                        <a:lnTo>
                          <a:pt x="6268" y="256"/>
                        </a:lnTo>
                        <a:lnTo>
                          <a:pt x="6260" y="256"/>
                        </a:lnTo>
                        <a:close/>
                        <a:moveTo>
                          <a:pt x="6244" y="0"/>
                        </a:moveTo>
                        <a:lnTo>
                          <a:pt x="6293" y="2"/>
                        </a:lnTo>
                        <a:lnTo>
                          <a:pt x="6343" y="10"/>
                        </a:lnTo>
                        <a:lnTo>
                          <a:pt x="6389" y="28"/>
                        </a:lnTo>
                        <a:lnTo>
                          <a:pt x="6433" y="54"/>
                        </a:lnTo>
                        <a:lnTo>
                          <a:pt x="6470" y="85"/>
                        </a:lnTo>
                        <a:lnTo>
                          <a:pt x="6504" y="123"/>
                        </a:lnTo>
                        <a:lnTo>
                          <a:pt x="6530" y="167"/>
                        </a:lnTo>
                        <a:lnTo>
                          <a:pt x="6548" y="213"/>
                        </a:lnTo>
                        <a:lnTo>
                          <a:pt x="6558" y="260"/>
                        </a:lnTo>
                        <a:lnTo>
                          <a:pt x="6560" y="312"/>
                        </a:lnTo>
                        <a:lnTo>
                          <a:pt x="6556" y="374"/>
                        </a:lnTo>
                        <a:lnTo>
                          <a:pt x="6542" y="572"/>
                        </a:lnTo>
                        <a:lnTo>
                          <a:pt x="6516" y="769"/>
                        </a:lnTo>
                        <a:lnTo>
                          <a:pt x="6482" y="962"/>
                        </a:lnTo>
                        <a:lnTo>
                          <a:pt x="6439" y="1153"/>
                        </a:lnTo>
                        <a:lnTo>
                          <a:pt x="6385" y="1341"/>
                        </a:lnTo>
                        <a:lnTo>
                          <a:pt x="6321" y="1526"/>
                        </a:lnTo>
                        <a:lnTo>
                          <a:pt x="6250" y="1707"/>
                        </a:lnTo>
                        <a:lnTo>
                          <a:pt x="6168" y="1884"/>
                        </a:lnTo>
                        <a:lnTo>
                          <a:pt x="6079" y="2055"/>
                        </a:lnTo>
                        <a:lnTo>
                          <a:pt x="5979" y="2224"/>
                        </a:lnTo>
                        <a:lnTo>
                          <a:pt x="5874" y="2387"/>
                        </a:lnTo>
                        <a:lnTo>
                          <a:pt x="5758" y="2544"/>
                        </a:lnTo>
                        <a:lnTo>
                          <a:pt x="5635" y="2695"/>
                        </a:lnTo>
                        <a:lnTo>
                          <a:pt x="5503" y="2840"/>
                        </a:lnTo>
                        <a:lnTo>
                          <a:pt x="5364" y="2981"/>
                        </a:lnTo>
                        <a:lnTo>
                          <a:pt x="5217" y="3112"/>
                        </a:lnTo>
                        <a:lnTo>
                          <a:pt x="5064" y="3239"/>
                        </a:lnTo>
                        <a:lnTo>
                          <a:pt x="4765" y="3470"/>
                        </a:lnTo>
                        <a:lnTo>
                          <a:pt x="4765" y="4173"/>
                        </a:lnTo>
                        <a:lnTo>
                          <a:pt x="4761" y="4318"/>
                        </a:lnTo>
                        <a:lnTo>
                          <a:pt x="4747" y="4461"/>
                        </a:lnTo>
                        <a:lnTo>
                          <a:pt x="4724" y="4604"/>
                        </a:lnTo>
                        <a:lnTo>
                          <a:pt x="4692" y="4741"/>
                        </a:lnTo>
                        <a:lnTo>
                          <a:pt x="4650" y="4879"/>
                        </a:lnTo>
                        <a:lnTo>
                          <a:pt x="4600" y="5012"/>
                        </a:lnTo>
                        <a:lnTo>
                          <a:pt x="4540" y="5141"/>
                        </a:lnTo>
                        <a:lnTo>
                          <a:pt x="4475" y="5266"/>
                        </a:lnTo>
                        <a:lnTo>
                          <a:pt x="4399" y="5387"/>
                        </a:lnTo>
                        <a:lnTo>
                          <a:pt x="4316" y="5503"/>
                        </a:lnTo>
                        <a:lnTo>
                          <a:pt x="4224" y="5614"/>
                        </a:lnTo>
                        <a:lnTo>
                          <a:pt x="4125" y="5721"/>
                        </a:lnTo>
                        <a:lnTo>
                          <a:pt x="3369" y="6474"/>
                        </a:lnTo>
                        <a:lnTo>
                          <a:pt x="3341" y="6496"/>
                        </a:lnTo>
                        <a:lnTo>
                          <a:pt x="3311" y="6508"/>
                        </a:lnTo>
                        <a:lnTo>
                          <a:pt x="3277" y="6512"/>
                        </a:lnTo>
                        <a:lnTo>
                          <a:pt x="3253" y="6510"/>
                        </a:lnTo>
                        <a:lnTo>
                          <a:pt x="3231" y="6504"/>
                        </a:lnTo>
                        <a:lnTo>
                          <a:pt x="3199" y="6486"/>
                        </a:lnTo>
                        <a:lnTo>
                          <a:pt x="3174" y="6460"/>
                        </a:lnTo>
                        <a:lnTo>
                          <a:pt x="3156" y="6427"/>
                        </a:lnTo>
                        <a:lnTo>
                          <a:pt x="3150" y="6391"/>
                        </a:lnTo>
                        <a:lnTo>
                          <a:pt x="3066" y="4787"/>
                        </a:lnTo>
                        <a:lnTo>
                          <a:pt x="2979" y="4855"/>
                        </a:lnTo>
                        <a:lnTo>
                          <a:pt x="2955" y="4869"/>
                        </a:lnTo>
                        <a:lnTo>
                          <a:pt x="2927" y="4879"/>
                        </a:lnTo>
                        <a:lnTo>
                          <a:pt x="2899" y="4881"/>
                        </a:lnTo>
                        <a:lnTo>
                          <a:pt x="2869" y="4877"/>
                        </a:lnTo>
                        <a:lnTo>
                          <a:pt x="2837" y="4867"/>
                        </a:lnTo>
                        <a:lnTo>
                          <a:pt x="2726" y="4801"/>
                        </a:lnTo>
                        <a:lnTo>
                          <a:pt x="2630" y="4881"/>
                        </a:lnTo>
                        <a:lnTo>
                          <a:pt x="2533" y="4962"/>
                        </a:lnTo>
                        <a:lnTo>
                          <a:pt x="2463" y="5020"/>
                        </a:lnTo>
                        <a:lnTo>
                          <a:pt x="2396" y="5075"/>
                        </a:lnTo>
                        <a:lnTo>
                          <a:pt x="2328" y="5131"/>
                        </a:lnTo>
                        <a:lnTo>
                          <a:pt x="2264" y="5183"/>
                        </a:lnTo>
                        <a:lnTo>
                          <a:pt x="2240" y="5199"/>
                        </a:lnTo>
                        <a:lnTo>
                          <a:pt x="2213" y="5208"/>
                        </a:lnTo>
                        <a:lnTo>
                          <a:pt x="2185" y="5210"/>
                        </a:lnTo>
                        <a:lnTo>
                          <a:pt x="2157" y="5208"/>
                        </a:lnTo>
                        <a:lnTo>
                          <a:pt x="2129" y="5199"/>
                        </a:lnTo>
                        <a:lnTo>
                          <a:pt x="2024" y="5145"/>
                        </a:lnTo>
                        <a:lnTo>
                          <a:pt x="1924" y="5083"/>
                        </a:lnTo>
                        <a:lnTo>
                          <a:pt x="1827" y="5016"/>
                        </a:lnTo>
                        <a:lnTo>
                          <a:pt x="1737" y="4942"/>
                        </a:lnTo>
                        <a:lnTo>
                          <a:pt x="1651" y="4863"/>
                        </a:lnTo>
                        <a:lnTo>
                          <a:pt x="1574" y="4779"/>
                        </a:lnTo>
                        <a:lnTo>
                          <a:pt x="1502" y="4690"/>
                        </a:lnTo>
                        <a:lnTo>
                          <a:pt x="1437" y="4596"/>
                        </a:lnTo>
                        <a:lnTo>
                          <a:pt x="1377" y="4499"/>
                        </a:lnTo>
                        <a:lnTo>
                          <a:pt x="1325" y="4396"/>
                        </a:lnTo>
                        <a:lnTo>
                          <a:pt x="1313" y="4360"/>
                        </a:lnTo>
                        <a:lnTo>
                          <a:pt x="1313" y="4324"/>
                        </a:lnTo>
                        <a:lnTo>
                          <a:pt x="1323" y="4288"/>
                        </a:lnTo>
                        <a:lnTo>
                          <a:pt x="1343" y="4259"/>
                        </a:lnTo>
                        <a:lnTo>
                          <a:pt x="1721" y="3807"/>
                        </a:lnTo>
                        <a:lnTo>
                          <a:pt x="1643" y="3672"/>
                        </a:lnTo>
                        <a:lnTo>
                          <a:pt x="1632" y="3645"/>
                        </a:lnTo>
                        <a:lnTo>
                          <a:pt x="1628" y="3615"/>
                        </a:lnTo>
                        <a:lnTo>
                          <a:pt x="1630" y="3585"/>
                        </a:lnTo>
                        <a:lnTo>
                          <a:pt x="1640" y="3555"/>
                        </a:lnTo>
                        <a:lnTo>
                          <a:pt x="1657" y="3529"/>
                        </a:lnTo>
                        <a:lnTo>
                          <a:pt x="1721" y="3450"/>
                        </a:lnTo>
                        <a:lnTo>
                          <a:pt x="121" y="3368"/>
                        </a:lnTo>
                        <a:lnTo>
                          <a:pt x="86" y="3360"/>
                        </a:lnTo>
                        <a:lnTo>
                          <a:pt x="54" y="3342"/>
                        </a:lnTo>
                        <a:lnTo>
                          <a:pt x="28" y="3319"/>
                        </a:lnTo>
                        <a:lnTo>
                          <a:pt x="8" y="3285"/>
                        </a:lnTo>
                        <a:lnTo>
                          <a:pt x="0" y="3249"/>
                        </a:lnTo>
                        <a:lnTo>
                          <a:pt x="4" y="3213"/>
                        </a:lnTo>
                        <a:lnTo>
                          <a:pt x="16" y="3178"/>
                        </a:lnTo>
                        <a:lnTo>
                          <a:pt x="38" y="3148"/>
                        </a:lnTo>
                        <a:lnTo>
                          <a:pt x="794" y="2395"/>
                        </a:lnTo>
                        <a:lnTo>
                          <a:pt x="899" y="2295"/>
                        </a:lnTo>
                        <a:lnTo>
                          <a:pt x="1011" y="2204"/>
                        </a:lnTo>
                        <a:lnTo>
                          <a:pt x="1128" y="2120"/>
                        </a:lnTo>
                        <a:lnTo>
                          <a:pt x="1250" y="2045"/>
                        </a:lnTo>
                        <a:lnTo>
                          <a:pt x="1375" y="1977"/>
                        </a:lnTo>
                        <a:lnTo>
                          <a:pt x="1504" y="1918"/>
                        </a:lnTo>
                        <a:lnTo>
                          <a:pt x="1638" y="1868"/>
                        </a:lnTo>
                        <a:lnTo>
                          <a:pt x="1773" y="1828"/>
                        </a:lnTo>
                        <a:lnTo>
                          <a:pt x="1912" y="1794"/>
                        </a:lnTo>
                        <a:lnTo>
                          <a:pt x="2053" y="1773"/>
                        </a:lnTo>
                        <a:lnTo>
                          <a:pt x="2197" y="1759"/>
                        </a:lnTo>
                        <a:lnTo>
                          <a:pt x="2342" y="1753"/>
                        </a:lnTo>
                        <a:lnTo>
                          <a:pt x="2346" y="1753"/>
                        </a:lnTo>
                        <a:lnTo>
                          <a:pt x="3084" y="1775"/>
                        </a:lnTo>
                        <a:lnTo>
                          <a:pt x="3367" y="1429"/>
                        </a:lnTo>
                        <a:lnTo>
                          <a:pt x="3496" y="1276"/>
                        </a:lnTo>
                        <a:lnTo>
                          <a:pt x="3635" y="1131"/>
                        </a:lnTo>
                        <a:lnTo>
                          <a:pt x="3780" y="994"/>
                        </a:lnTo>
                        <a:lnTo>
                          <a:pt x="3932" y="864"/>
                        </a:lnTo>
                        <a:lnTo>
                          <a:pt x="4089" y="743"/>
                        </a:lnTo>
                        <a:lnTo>
                          <a:pt x="4254" y="630"/>
                        </a:lnTo>
                        <a:lnTo>
                          <a:pt x="4423" y="527"/>
                        </a:lnTo>
                        <a:lnTo>
                          <a:pt x="4596" y="431"/>
                        </a:lnTo>
                        <a:lnTo>
                          <a:pt x="4775" y="344"/>
                        </a:lnTo>
                        <a:lnTo>
                          <a:pt x="4958" y="268"/>
                        </a:lnTo>
                        <a:lnTo>
                          <a:pt x="5145" y="199"/>
                        </a:lnTo>
                        <a:lnTo>
                          <a:pt x="5334" y="141"/>
                        </a:lnTo>
                        <a:lnTo>
                          <a:pt x="5527" y="93"/>
                        </a:lnTo>
                        <a:lnTo>
                          <a:pt x="5724" y="54"/>
                        </a:lnTo>
                        <a:lnTo>
                          <a:pt x="5923" y="26"/>
                        </a:lnTo>
                        <a:lnTo>
                          <a:pt x="6122" y="8"/>
                        </a:lnTo>
                        <a:lnTo>
                          <a:pt x="6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sz="2800"/>
                  </a:p>
                </p:txBody>
              </p:sp>
            </p:grpSp>
            <p:sp>
              <p:nvSpPr>
                <p:cNvPr id="27" name="Rectangle 26"/>
                <p:cNvSpPr/>
                <p:nvPr/>
              </p:nvSpPr>
              <p:spPr>
                <a:xfrm>
                  <a:off x="8299711" y="4457269"/>
                  <a:ext cx="2735372" cy="307777"/>
                </a:xfrm>
                <a:prstGeom prst="rect">
                  <a:avLst/>
                </a:prstGeom>
              </p:spPr>
              <p:txBody>
                <a:bodyPr wrap="square">
                  <a:spAutoFit/>
                </a:bodyPr>
                <a:lstStyle/>
                <a:p>
                  <a:r>
                    <a:rPr lang="en-IN" sz="1400" b="1" dirty="0" smtClean="0">
                      <a:latin typeface="Arial" pitchFamily="34" charset="0"/>
                      <a:cs typeface="Arial" pitchFamily="34" charset="0"/>
                    </a:rPr>
                    <a:t>Most accurate estimate</a:t>
                  </a:r>
                  <a:endParaRPr lang="en-IN" sz="1400" b="1" dirty="0">
                    <a:latin typeface="Arial" pitchFamily="34" charset="0"/>
                    <a:cs typeface="Arial" pitchFamily="34" charset="0"/>
                  </a:endParaRPr>
                </a:p>
              </p:txBody>
            </p:sp>
          </p:grpSp>
        </p:grpSp>
        <p:sp>
          <p:nvSpPr>
            <p:cNvPr id="15" name="Oval 14"/>
            <p:cNvSpPr/>
            <p:nvPr/>
          </p:nvSpPr>
          <p:spPr>
            <a:xfrm>
              <a:off x="4951412" y="2610036"/>
              <a:ext cx="2286000" cy="2286000"/>
            </a:xfrm>
            <a:prstGeom prst="ellipse">
              <a:avLst/>
            </a:prstGeom>
            <a:solidFill>
              <a:schemeClr val="bg1"/>
            </a:solidFill>
            <a:ln>
              <a:noFill/>
            </a:ln>
            <a:effectLst>
              <a:outerShdw blurRad="571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16" name="Group 15"/>
            <p:cNvGrpSpPr/>
            <p:nvPr/>
          </p:nvGrpSpPr>
          <p:grpSpPr>
            <a:xfrm>
              <a:off x="5326063" y="3235749"/>
              <a:ext cx="1536698" cy="1062340"/>
              <a:chOff x="2836863" y="1179513"/>
              <a:chExt cx="6505575" cy="4497388"/>
            </a:xfrm>
            <a:solidFill>
              <a:schemeClr val="tx1">
                <a:lumMod val="75000"/>
                <a:lumOff val="25000"/>
              </a:schemeClr>
            </a:solidFill>
          </p:grpSpPr>
          <p:sp>
            <p:nvSpPr>
              <p:cNvPr id="19" name="Freeform 6"/>
              <p:cNvSpPr>
                <a:spLocks noEditPoints="1"/>
              </p:cNvSpPr>
              <p:nvPr/>
            </p:nvSpPr>
            <p:spPr bwMode="auto">
              <a:xfrm>
                <a:off x="2836863" y="1179513"/>
                <a:ext cx="6505575" cy="4497388"/>
              </a:xfrm>
              <a:custGeom>
                <a:avLst/>
                <a:gdLst>
                  <a:gd name="T0" fmla="*/ 710 w 4098"/>
                  <a:gd name="T1" fmla="*/ 1134 h 2833"/>
                  <a:gd name="T2" fmla="*/ 223 w 4098"/>
                  <a:gd name="T3" fmla="*/ 1540 h 2833"/>
                  <a:gd name="T4" fmla="*/ 193 w 4098"/>
                  <a:gd name="T5" fmla="*/ 2191 h 2833"/>
                  <a:gd name="T6" fmla="*/ 641 w 4098"/>
                  <a:gd name="T7" fmla="*/ 2640 h 2833"/>
                  <a:gd name="T8" fmla="*/ 1293 w 4098"/>
                  <a:gd name="T9" fmla="*/ 2609 h 2833"/>
                  <a:gd name="T10" fmla="*/ 1698 w 4098"/>
                  <a:gd name="T11" fmla="*/ 2123 h 2833"/>
                  <a:gd name="T12" fmla="*/ 1609 w 4098"/>
                  <a:gd name="T13" fmla="*/ 1477 h 2833"/>
                  <a:gd name="T14" fmla="*/ 1085 w 4098"/>
                  <a:gd name="T15" fmla="*/ 1117 h 2833"/>
                  <a:gd name="T16" fmla="*/ 2742 w 4098"/>
                  <a:gd name="T17" fmla="*/ 1224 h 2833"/>
                  <a:gd name="T18" fmla="*/ 2381 w 4098"/>
                  <a:gd name="T19" fmla="*/ 1748 h 2833"/>
                  <a:gd name="T20" fmla="*/ 2529 w 4098"/>
                  <a:gd name="T21" fmla="*/ 2380 h 2833"/>
                  <a:gd name="T22" fmla="*/ 3086 w 4098"/>
                  <a:gd name="T23" fmla="*/ 2691 h 2833"/>
                  <a:gd name="T24" fmla="*/ 3701 w 4098"/>
                  <a:gd name="T25" fmla="*/ 2487 h 2833"/>
                  <a:gd name="T26" fmla="*/ 3960 w 4098"/>
                  <a:gd name="T27" fmla="*/ 1899 h 2833"/>
                  <a:gd name="T28" fmla="*/ 3701 w 4098"/>
                  <a:gd name="T29" fmla="*/ 1312 h 2833"/>
                  <a:gd name="T30" fmla="*/ 1867 w 4098"/>
                  <a:gd name="T31" fmla="*/ 909 h 2833"/>
                  <a:gd name="T32" fmla="*/ 2617 w 4098"/>
                  <a:gd name="T33" fmla="*/ 321 h 2833"/>
                  <a:gd name="T34" fmla="*/ 2367 w 4098"/>
                  <a:gd name="T35" fmla="*/ 737 h 2833"/>
                  <a:gd name="T36" fmla="*/ 2844 w 4098"/>
                  <a:gd name="T37" fmla="*/ 1022 h 2833"/>
                  <a:gd name="T38" fmla="*/ 3522 w 4098"/>
                  <a:gd name="T39" fmla="*/ 1037 h 2833"/>
                  <a:gd name="T40" fmla="*/ 3366 w 4098"/>
                  <a:gd name="T41" fmla="*/ 699 h 2833"/>
                  <a:gd name="T42" fmla="*/ 3242 w 4098"/>
                  <a:gd name="T43" fmla="*/ 490 h 2833"/>
                  <a:gd name="T44" fmla="*/ 2839 w 4098"/>
                  <a:gd name="T45" fmla="*/ 265 h 2833"/>
                  <a:gd name="T46" fmla="*/ 2367 w 4098"/>
                  <a:gd name="T47" fmla="*/ 352 h 2833"/>
                  <a:gd name="T48" fmla="*/ 2510 w 4098"/>
                  <a:gd name="T49" fmla="*/ 138 h 2833"/>
                  <a:gd name="T50" fmla="*/ 1691 w 4098"/>
                  <a:gd name="T51" fmla="*/ 308 h 2833"/>
                  <a:gd name="T52" fmla="*/ 1586 w 4098"/>
                  <a:gd name="T53" fmla="*/ 138 h 2833"/>
                  <a:gd name="T54" fmla="*/ 1854 w 4098"/>
                  <a:gd name="T55" fmla="*/ 193 h 2833"/>
                  <a:gd name="T56" fmla="*/ 2284 w 4098"/>
                  <a:gd name="T57" fmla="*/ 115 h 2833"/>
                  <a:gd name="T58" fmla="*/ 2630 w 4098"/>
                  <a:gd name="T59" fmla="*/ 27 h 2833"/>
                  <a:gd name="T60" fmla="*/ 2964 w 4098"/>
                  <a:gd name="T61" fmla="*/ 140 h 2833"/>
                  <a:gd name="T62" fmla="*/ 3361 w 4098"/>
                  <a:gd name="T63" fmla="*/ 423 h 2833"/>
                  <a:gd name="T64" fmla="*/ 3517 w 4098"/>
                  <a:gd name="T65" fmla="*/ 679 h 2833"/>
                  <a:gd name="T66" fmla="*/ 3779 w 4098"/>
                  <a:gd name="T67" fmla="*/ 1113 h 2833"/>
                  <a:gd name="T68" fmla="*/ 3978 w 4098"/>
                  <a:gd name="T69" fmla="*/ 1446 h 2833"/>
                  <a:gd name="T70" fmla="*/ 4098 w 4098"/>
                  <a:gd name="T71" fmla="*/ 1899 h 2833"/>
                  <a:gd name="T72" fmla="*/ 3823 w 4098"/>
                  <a:gd name="T73" fmla="*/ 2559 h 2833"/>
                  <a:gd name="T74" fmla="*/ 3164 w 4098"/>
                  <a:gd name="T75" fmla="*/ 2833 h 2833"/>
                  <a:gd name="T76" fmla="*/ 2504 w 4098"/>
                  <a:gd name="T77" fmla="*/ 2559 h 2833"/>
                  <a:gd name="T78" fmla="*/ 2231 w 4098"/>
                  <a:gd name="T79" fmla="*/ 1899 h 2833"/>
                  <a:gd name="T80" fmla="*/ 1739 w 4098"/>
                  <a:gd name="T81" fmla="*/ 2370 h 2833"/>
                  <a:gd name="T82" fmla="*/ 1182 w 4098"/>
                  <a:gd name="T83" fmla="*/ 2799 h 2833"/>
                  <a:gd name="T84" fmla="*/ 463 w 4098"/>
                  <a:gd name="T85" fmla="*/ 2705 h 2833"/>
                  <a:gd name="T86" fmla="*/ 34 w 4098"/>
                  <a:gd name="T87" fmla="*/ 2146 h 2833"/>
                  <a:gd name="T88" fmla="*/ 97 w 4098"/>
                  <a:gd name="T89" fmla="*/ 1485 h 2833"/>
                  <a:gd name="T90" fmla="*/ 276 w 4098"/>
                  <a:gd name="T91" fmla="*/ 1186 h 2833"/>
                  <a:gd name="T92" fmla="*/ 506 w 4098"/>
                  <a:gd name="T93" fmla="*/ 812 h 2833"/>
                  <a:gd name="T94" fmla="*/ 622 w 4098"/>
                  <a:gd name="T95" fmla="*/ 862 h 2833"/>
                  <a:gd name="T96" fmla="*/ 858 w 4098"/>
                  <a:gd name="T97" fmla="*/ 969 h 2833"/>
                  <a:gd name="T98" fmla="*/ 1525 w 4098"/>
                  <a:gd name="T99" fmla="*/ 1178 h 2833"/>
                  <a:gd name="T100" fmla="*/ 1674 w 4098"/>
                  <a:gd name="T101" fmla="*/ 515 h 2833"/>
                  <a:gd name="T102" fmla="*/ 1258 w 4098"/>
                  <a:gd name="T103" fmla="*/ 265 h 2833"/>
                  <a:gd name="T104" fmla="*/ 856 w 4098"/>
                  <a:gd name="T105" fmla="*/ 490 h 2833"/>
                  <a:gd name="T106" fmla="*/ 781 w 4098"/>
                  <a:gd name="T107" fmla="*/ 613 h 2833"/>
                  <a:gd name="T108" fmla="*/ 629 w 4098"/>
                  <a:gd name="T109" fmla="*/ 700 h 2833"/>
                  <a:gd name="T110" fmla="*/ 693 w 4098"/>
                  <a:gd name="T111" fmla="*/ 495 h 2833"/>
                  <a:gd name="T112" fmla="*/ 738 w 4098"/>
                  <a:gd name="T113" fmla="*/ 419 h 2833"/>
                  <a:gd name="T114" fmla="*/ 1133 w 4098"/>
                  <a:gd name="T115" fmla="*/ 140 h 2833"/>
                  <a:gd name="T116" fmla="*/ 1505 w 4098"/>
                  <a:gd name="T117" fmla="*/ 12 h 2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98" h="2833">
                    <a:moveTo>
                      <a:pt x="1867" y="1454"/>
                    </a:moveTo>
                    <a:lnTo>
                      <a:pt x="1867" y="1579"/>
                    </a:lnTo>
                    <a:lnTo>
                      <a:pt x="2231" y="1579"/>
                    </a:lnTo>
                    <a:lnTo>
                      <a:pt x="2231" y="1454"/>
                    </a:lnTo>
                    <a:lnTo>
                      <a:pt x="1867" y="1454"/>
                    </a:lnTo>
                    <a:close/>
                    <a:moveTo>
                      <a:pt x="934" y="1103"/>
                    </a:moveTo>
                    <a:lnTo>
                      <a:pt x="857" y="1107"/>
                    </a:lnTo>
                    <a:lnTo>
                      <a:pt x="782" y="1117"/>
                    </a:lnTo>
                    <a:lnTo>
                      <a:pt x="710" y="1134"/>
                    </a:lnTo>
                    <a:lnTo>
                      <a:pt x="641" y="1159"/>
                    </a:lnTo>
                    <a:lnTo>
                      <a:pt x="575" y="1189"/>
                    </a:lnTo>
                    <a:lnTo>
                      <a:pt x="511" y="1224"/>
                    </a:lnTo>
                    <a:lnTo>
                      <a:pt x="452" y="1265"/>
                    </a:lnTo>
                    <a:lnTo>
                      <a:pt x="397" y="1312"/>
                    </a:lnTo>
                    <a:lnTo>
                      <a:pt x="346" y="1362"/>
                    </a:lnTo>
                    <a:lnTo>
                      <a:pt x="300" y="1418"/>
                    </a:lnTo>
                    <a:lnTo>
                      <a:pt x="259" y="1477"/>
                    </a:lnTo>
                    <a:lnTo>
                      <a:pt x="223" y="1540"/>
                    </a:lnTo>
                    <a:lnTo>
                      <a:pt x="193" y="1607"/>
                    </a:lnTo>
                    <a:lnTo>
                      <a:pt x="169" y="1676"/>
                    </a:lnTo>
                    <a:lnTo>
                      <a:pt x="152" y="1748"/>
                    </a:lnTo>
                    <a:lnTo>
                      <a:pt x="141" y="1822"/>
                    </a:lnTo>
                    <a:lnTo>
                      <a:pt x="137" y="1899"/>
                    </a:lnTo>
                    <a:lnTo>
                      <a:pt x="141" y="1976"/>
                    </a:lnTo>
                    <a:lnTo>
                      <a:pt x="152" y="2051"/>
                    </a:lnTo>
                    <a:lnTo>
                      <a:pt x="169" y="2123"/>
                    </a:lnTo>
                    <a:lnTo>
                      <a:pt x="193" y="2191"/>
                    </a:lnTo>
                    <a:lnTo>
                      <a:pt x="223" y="2258"/>
                    </a:lnTo>
                    <a:lnTo>
                      <a:pt x="259" y="2322"/>
                    </a:lnTo>
                    <a:lnTo>
                      <a:pt x="300" y="2380"/>
                    </a:lnTo>
                    <a:lnTo>
                      <a:pt x="346" y="2436"/>
                    </a:lnTo>
                    <a:lnTo>
                      <a:pt x="397" y="2487"/>
                    </a:lnTo>
                    <a:lnTo>
                      <a:pt x="452" y="2533"/>
                    </a:lnTo>
                    <a:lnTo>
                      <a:pt x="511" y="2574"/>
                    </a:lnTo>
                    <a:lnTo>
                      <a:pt x="575" y="2609"/>
                    </a:lnTo>
                    <a:lnTo>
                      <a:pt x="641" y="2640"/>
                    </a:lnTo>
                    <a:lnTo>
                      <a:pt x="710" y="2664"/>
                    </a:lnTo>
                    <a:lnTo>
                      <a:pt x="782" y="2681"/>
                    </a:lnTo>
                    <a:lnTo>
                      <a:pt x="857" y="2691"/>
                    </a:lnTo>
                    <a:lnTo>
                      <a:pt x="934" y="2695"/>
                    </a:lnTo>
                    <a:lnTo>
                      <a:pt x="1010" y="2691"/>
                    </a:lnTo>
                    <a:lnTo>
                      <a:pt x="1085" y="2681"/>
                    </a:lnTo>
                    <a:lnTo>
                      <a:pt x="1157" y="2664"/>
                    </a:lnTo>
                    <a:lnTo>
                      <a:pt x="1227" y="2640"/>
                    </a:lnTo>
                    <a:lnTo>
                      <a:pt x="1293" y="2609"/>
                    </a:lnTo>
                    <a:lnTo>
                      <a:pt x="1356" y="2574"/>
                    </a:lnTo>
                    <a:lnTo>
                      <a:pt x="1416" y="2533"/>
                    </a:lnTo>
                    <a:lnTo>
                      <a:pt x="1470" y="2487"/>
                    </a:lnTo>
                    <a:lnTo>
                      <a:pt x="1521" y="2436"/>
                    </a:lnTo>
                    <a:lnTo>
                      <a:pt x="1567" y="2380"/>
                    </a:lnTo>
                    <a:lnTo>
                      <a:pt x="1609" y="2322"/>
                    </a:lnTo>
                    <a:lnTo>
                      <a:pt x="1645" y="2258"/>
                    </a:lnTo>
                    <a:lnTo>
                      <a:pt x="1674" y="2191"/>
                    </a:lnTo>
                    <a:lnTo>
                      <a:pt x="1698" y="2123"/>
                    </a:lnTo>
                    <a:lnTo>
                      <a:pt x="1715" y="2051"/>
                    </a:lnTo>
                    <a:lnTo>
                      <a:pt x="1727" y="1976"/>
                    </a:lnTo>
                    <a:lnTo>
                      <a:pt x="1730" y="1899"/>
                    </a:lnTo>
                    <a:lnTo>
                      <a:pt x="1727" y="1822"/>
                    </a:lnTo>
                    <a:lnTo>
                      <a:pt x="1715" y="1748"/>
                    </a:lnTo>
                    <a:lnTo>
                      <a:pt x="1698" y="1676"/>
                    </a:lnTo>
                    <a:lnTo>
                      <a:pt x="1674" y="1607"/>
                    </a:lnTo>
                    <a:lnTo>
                      <a:pt x="1645" y="1540"/>
                    </a:lnTo>
                    <a:lnTo>
                      <a:pt x="1609" y="1477"/>
                    </a:lnTo>
                    <a:lnTo>
                      <a:pt x="1567" y="1418"/>
                    </a:lnTo>
                    <a:lnTo>
                      <a:pt x="1521" y="1362"/>
                    </a:lnTo>
                    <a:lnTo>
                      <a:pt x="1470" y="1312"/>
                    </a:lnTo>
                    <a:lnTo>
                      <a:pt x="1416" y="1265"/>
                    </a:lnTo>
                    <a:lnTo>
                      <a:pt x="1356" y="1224"/>
                    </a:lnTo>
                    <a:lnTo>
                      <a:pt x="1293" y="1189"/>
                    </a:lnTo>
                    <a:lnTo>
                      <a:pt x="1227" y="1159"/>
                    </a:lnTo>
                    <a:lnTo>
                      <a:pt x="1157" y="1134"/>
                    </a:lnTo>
                    <a:lnTo>
                      <a:pt x="1085" y="1117"/>
                    </a:lnTo>
                    <a:lnTo>
                      <a:pt x="1010" y="1107"/>
                    </a:lnTo>
                    <a:lnTo>
                      <a:pt x="934" y="1103"/>
                    </a:lnTo>
                    <a:close/>
                    <a:moveTo>
                      <a:pt x="3164" y="1103"/>
                    </a:moveTo>
                    <a:lnTo>
                      <a:pt x="3086" y="1107"/>
                    </a:lnTo>
                    <a:lnTo>
                      <a:pt x="3013" y="1117"/>
                    </a:lnTo>
                    <a:lnTo>
                      <a:pt x="2940" y="1134"/>
                    </a:lnTo>
                    <a:lnTo>
                      <a:pt x="2871" y="1159"/>
                    </a:lnTo>
                    <a:lnTo>
                      <a:pt x="2804" y="1189"/>
                    </a:lnTo>
                    <a:lnTo>
                      <a:pt x="2742" y="1224"/>
                    </a:lnTo>
                    <a:lnTo>
                      <a:pt x="2682" y="1265"/>
                    </a:lnTo>
                    <a:lnTo>
                      <a:pt x="2626" y="1312"/>
                    </a:lnTo>
                    <a:lnTo>
                      <a:pt x="2576" y="1362"/>
                    </a:lnTo>
                    <a:lnTo>
                      <a:pt x="2529" y="1418"/>
                    </a:lnTo>
                    <a:lnTo>
                      <a:pt x="2488" y="1477"/>
                    </a:lnTo>
                    <a:lnTo>
                      <a:pt x="2453" y="1540"/>
                    </a:lnTo>
                    <a:lnTo>
                      <a:pt x="2423" y="1607"/>
                    </a:lnTo>
                    <a:lnTo>
                      <a:pt x="2398" y="1676"/>
                    </a:lnTo>
                    <a:lnTo>
                      <a:pt x="2381" y="1748"/>
                    </a:lnTo>
                    <a:lnTo>
                      <a:pt x="2371" y="1822"/>
                    </a:lnTo>
                    <a:lnTo>
                      <a:pt x="2367" y="1899"/>
                    </a:lnTo>
                    <a:lnTo>
                      <a:pt x="2371" y="1976"/>
                    </a:lnTo>
                    <a:lnTo>
                      <a:pt x="2381" y="2051"/>
                    </a:lnTo>
                    <a:lnTo>
                      <a:pt x="2398" y="2123"/>
                    </a:lnTo>
                    <a:lnTo>
                      <a:pt x="2423" y="2191"/>
                    </a:lnTo>
                    <a:lnTo>
                      <a:pt x="2453" y="2258"/>
                    </a:lnTo>
                    <a:lnTo>
                      <a:pt x="2488" y="2322"/>
                    </a:lnTo>
                    <a:lnTo>
                      <a:pt x="2529" y="2380"/>
                    </a:lnTo>
                    <a:lnTo>
                      <a:pt x="2575" y="2436"/>
                    </a:lnTo>
                    <a:lnTo>
                      <a:pt x="2626" y="2487"/>
                    </a:lnTo>
                    <a:lnTo>
                      <a:pt x="2682" y="2533"/>
                    </a:lnTo>
                    <a:lnTo>
                      <a:pt x="2742" y="2574"/>
                    </a:lnTo>
                    <a:lnTo>
                      <a:pt x="2804" y="2609"/>
                    </a:lnTo>
                    <a:lnTo>
                      <a:pt x="2871" y="2640"/>
                    </a:lnTo>
                    <a:lnTo>
                      <a:pt x="2940" y="2664"/>
                    </a:lnTo>
                    <a:lnTo>
                      <a:pt x="3013" y="2681"/>
                    </a:lnTo>
                    <a:lnTo>
                      <a:pt x="3086" y="2691"/>
                    </a:lnTo>
                    <a:lnTo>
                      <a:pt x="3164" y="2695"/>
                    </a:lnTo>
                    <a:lnTo>
                      <a:pt x="3241" y="2691"/>
                    </a:lnTo>
                    <a:lnTo>
                      <a:pt x="3315" y="2681"/>
                    </a:lnTo>
                    <a:lnTo>
                      <a:pt x="3387" y="2664"/>
                    </a:lnTo>
                    <a:lnTo>
                      <a:pt x="3456" y="2640"/>
                    </a:lnTo>
                    <a:lnTo>
                      <a:pt x="3523" y="2609"/>
                    </a:lnTo>
                    <a:lnTo>
                      <a:pt x="3586" y="2574"/>
                    </a:lnTo>
                    <a:lnTo>
                      <a:pt x="3645" y="2533"/>
                    </a:lnTo>
                    <a:lnTo>
                      <a:pt x="3701" y="2487"/>
                    </a:lnTo>
                    <a:lnTo>
                      <a:pt x="3752" y="2436"/>
                    </a:lnTo>
                    <a:lnTo>
                      <a:pt x="3798" y="2380"/>
                    </a:lnTo>
                    <a:lnTo>
                      <a:pt x="3839" y="2322"/>
                    </a:lnTo>
                    <a:lnTo>
                      <a:pt x="3874" y="2258"/>
                    </a:lnTo>
                    <a:lnTo>
                      <a:pt x="3905" y="2191"/>
                    </a:lnTo>
                    <a:lnTo>
                      <a:pt x="3929" y="2123"/>
                    </a:lnTo>
                    <a:lnTo>
                      <a:pt x="3946" y="2051"/>
                    </a:lnTo>
                    <a:lnTo>
                      <a:pt x="3956" y="1976"/>
                    </a:lnTo>
                    <a:lnTo>
                      <a:pt x="3960" y="1899"/>
                    </a:lnTo>
                    <a:lnTo>
                      <a:pt x="3956" y="1822"/>
                    </a:lnTo>
                    <a:lnTo>
                      <a:pt x="3946" y="1748"/>
                    </a:lnTo>
                    <a:lnTo>
                      <a:pt x="3929" y="1676"/>
                    </a:lnTo>
                    <a:lnTo>
                      <a:pt x="3905" y="1607"/>
                    </a:lnTo>
                    <a:lnTo>
                      <a:pt x="3874" y="1540"/>
                    </a:lnTo>
                    <a:lnTo>
                      <a:pt x="3839" y="1477"/>
                    </a:lnTo>
                    <a:lnTo>
                      <a:pt x="3798" y="1418"/>
                    </a:lnTo>
                    <a:lnTo>
                      <a:pt x="3752" y="1362"/>
                    </a:lnTo>
                    <a:lnTo>
                      <a:pt x="3701" y="1312"/>
                    </a:lnTo>
                    <a:lnTo>
                      <a:pt x="3645" y="1265"/>
                    </a:lnTo>
                    <a:lnTo>
                      <a:pt x="3586" y="1224"/>
                    </a:lnTo>
                    <a:lnTo>
                      <a:pt x="3523" y="1189"/>
                    </a:lnTo>
                    <a:lnTo>
                      <a:pt x="3456" y="1159"/>
                    </a:lnTo>
                    <a:lnTo>
                      <a:pt x="3387" y="1134"/>
                    </a:lnTo>
                    <a:lnTo>
                      <a:pt x="3315" y="1117"/>
                    </a:lnTo>
                    <a:lnTo>
                      <a:pt x="3241" y="1107"/>
                    </a:lnTo>
                    <a:lnTo>
                      <a:pt x="3164" y="1103"/>
                    </a:lnTo>
                    <a:close/>
                    <a:moveTo>
                      <a:pt x="1867" y="909"/>
                    </a:moveTo>
                    <a:lnTo>
                      <a:pt x="1867" y="1317"/>
                    </a:lnTo>
                    <a:lnTo>
                      <a:pt x="2229" y="1317"/>
                    </a:lnTo>
                    <a:lnTo>
                      <a:pt x="2229" y="909"/>
                    </a:lnTo>
                    <a:lnTo>
                      <a:pt x="1867" y="909"/>
                    </a:lnTo>
                    <a:close/>
                    <a:moveTo>
                      <a:pt x="2839" y="265"/>
                    </a:moveTo>
                    <a:lnTo>
                      <a:pt x="2780" y="268"/>
                    </a:lnTo>
                    <a:lnTo>
                      <a:pt x="2723" y="280"/>
                    </a:lnTo>
                    <a:lnTo>
                      <a:pt x="2668" y="297"/>
                    </a:lnTo>
                    <a:lnTo>
                      <a:pt x="2617" y="321"/>
                    </a:lnTo>
                    <a:lnTo>
                      <a:pt x="2570" y="349"/>
                    </a:lnTo>
                    <a:lnTo>
                      <a:pt x="2525" y="384"/>
                    </a:lnTo>
                    <a:lnTo>
                      <a:pt x="2487" y="424"/>
                    </a:lnTo>
                    <a:lnTo>
                      <a:pt x="2452" y="467"/>
                    </a:lnTo>
                    <a:lnTo>
                      <a:pt x="2422" y="515"/>
                    </a:lnTo>
                    <a:lnTo>
                      <a:pt x="2398" y="567"/>
                    </a:lnTo>
                    <a:lnTo>
                      <a:pt x="2381" y="620"/>
                    </a:lnTo>
                    <a:lnTo>
                      <a:pt x="2371" y="678"/>
                    </a:lnTo>
                    <a:lnTo>
                      <a:pt x="2367" y="737"/>
                    </a:lnTo>
                    <a:lnTo>
                      <a:pt x="2367" y="1413"/>
                    </a:lnTo>
                    <a:lnTo>
                      <a:pt x="2411" y="1348"/>
                    </a:lnTo>
                    <a:lnTo>
                      <a:pt x="2459" y="1286"/>
                    </a:lnTo>
                    <a:lnTo>
                      <a:pt x="2513" y="1230"/>
                    </a:lnTo>
                    <a:lnTo>
                      <a:pt x="2571" y="1178"/>
                    </a:lnTo>
                    <a:lnTo>
                      <a:pt x="2635" y="1130"/>
                    </a:lnTo>
                    <a:lnTo>
                      <a:pt x="2701" y="1088"/>
                    </a:lnTo>
                    <a:lnTo>
                      <a:pt x="2770" y="1052"/>
                    </a:lnTo>
                    <a:lnTo>
                      <a:pt x="2844" y="1022"/>
                    </a:lnTo>
                    <a:lnTo>
                      <a:pt x="2920" y="997"/>
                    </a:lnTo>
                    <a:lnTo>
                      <a:pt x="2999" y="980"/>
                    </a:lnTo>
                    <a:lnTo>
                      <a:pt x="3080" y="969"/>
                    </a:lnTo>
                    <a:lnTo>
                      <a:pt x="3164" y="966"/>
                    </a:lnTo>
                    <a:lnTo>
                      <a:pt x="3239" y="969"/>
                    </a:lnTo>
                    <a:lnTo>
                      <a:pt x="3313" y="977"/>
                    </a:lnTo>
                    <a:lnTo>
                      <a:pt x="3384" y="992"/>
                    </a:lnTo>
                    <a:lnTo>
                      <a:pt x="3453" y="1012"/>
                    </a:lnTo>
                    <a:lnTo>
                      <a:pt x="3522" y="1037"/>
                    </a:lnTo>
                    <a:lnTo>
                      <a:pt x="3586" y="1067"/>
                    </a:lnTo>
                    <a:lnTo>
                      <a:pt x="3557" y="1018"/>
                    </a:lnTo>
                    <a:lnTo>
                      <a:pt x="3528" y="969"/>
                    </a:lnTo>
                    <a:lnTo>
                      <a:pt x="3499" y="921"/>
                    </a:lnTo>
                    <a:lnTo>
                      <a:pt x="3471" y="874"/>
                    </a:lnTo>
                    <a:lnTo>
                      <a:pt x="3443" y="827"/>
                    </a:lnTo>
                    <a:lnTo>
                      <a:pt x="3416" y="782"/>
                    </a:lnTo>
                    <a:lnTo>
                      <a:pt x="3391" y="740"/>
                    </a:lnTo>
                    <a:lnTo>
                      <a:pt x="3366" y="699"/>
                    </a:lnTo>
                    <a:lnTo>
                      <a:pt x="3344" y="660"/>
                    </a:lnTo>
                    <a:lnTo>
                      <a:pt x="3323" y="625"/>
                    </a:lnTo>
                    <a:lnTo>
                      <a:pt x="3304" y="593"/>
                    </a:lnTo>
                    <a:lnTo>
                      <a:pt x="3287" y="566"/>
                    </a:lnTo>
                    <a:lnTo>
                      <a:pt x="3273" y="541"/>
                    </a:lnTo>
                    <a:lnTo>
                      <a:pt x="3261" y="521"/>
                    </a:lnTo>
                    <a:lnTo>
                      <a:pt x="3251" y="505"/>
                    </a:lnTo>
                    <a:lnTo>
                      <a:pt x="3244" y="495"/>
                    </a:lnTo>
                    <a:lnTo>
                      <a:pt x="3242" y="490"/>
                    </a:lnTo>
                    <a:lnTo>
                      <a:pt x="3211" y="445"/>
                    </a:lnTo>
                    <a:lnTo>
                      <a:pt x="3175" y="404"/>
                    </a:lnTo>
                    <a:lnTo>
                      <a:pt x="3136" y="369"/>
                    </a:lnTo>
                    <a:lnTo>
                      <a:pt x="3093" y="338"/>
                    </a:lnTo>
                    <a:lnTo>
                      <a:pt x="3047" y="312"/>
                    </a:lnTo>
                    <a:lnTo>
                      <a:pt x="2998" y="292"/>
                    </a:lnTo>
                    <a:lnTo>
                      <a:pt x="2947" y="277"/>
                    </a:lnTo>
                    <a:lnTo>
                      <a:pt x="2894" y="267"/>
                    </a:lnTo>
                    <a:lnTo>
                      <a:pt x="2839" y="265"/>
                    </a:lnTo>
                    <a:close/>
                    <a:moveTo>
                      <a:pt x="2510" y="138"/>
                    </a:moveTo>
                    <a:lnTo>
                      <a:pt x="2478" y="142"/>
                    </a:lnTo>
                    <a:lnTo>
                      <a:pt x="2447" y="151"/>
                    </a:lnTo>
                    <a:lnTo>
                      <a:pt x="2421" y="169"/>
                    </a:lnTo>
                    <a:lnTo>
                      <a:pt x="2398" y="191"/>
                    </a:lnTo>
                    <a:lnTo>
                      <a:pt x="2381" y="217"/>
                    </a:lnTo>
                    <a:lnTo>
                      <a:pt x="2371" y="249"/>
                    </a:lnTo>
                    <a:lnTo>
                      <a:pt x="2367" y="281"/>
                    </a:lnTo>
                    <a:lnTo>
                      <a:pt x="2367" y="352"/>
                    </a:lnTo>
                    <a:lnTo>
                      <a:pt x="2407" y="308"/>
                    </a:lnTo>
                    <a:lnTo>
                      <a:pt x="2452" y="267"/>
                    </a:lnTo>
                    <a:lnTo>
                      <a:pt x="2499" y="231"/>
                    </a:lnTo>
                    <a:lnTo>
                      <a:pt x="2551" y="200"/>
                    </a:lnTo>
                    <a:lnTo>
                      <a:pt x="2606" y="174"/>
                    </a:lnTo>
                    <a:lnTo>
                      <a:pt x="2585" y="159"/>
                    </a:lnTo>
                    <a:lnTo>
                      <a:pt x="2563" y="147"/>
                    </a:lnTo>
                    <a:lnTo>
                      <a:pt x="2538" y="140"/>
                    </a:lnTo>
                    <a:lnTo>
                      <a:pt x="2510" y="138"/>
                    </a:lnTo>
                    <a:close/>
                    <a:moveTo>
                      <a:pt x="1586" y="138"/>
                    </a:moveTo>
                    <a:lnTo>
                      <a:pt x="1560" y="140"/>
                    </a:lnTo>
                    <a:lnTo>
                      <a:pt x="1535" y="147"/>
                    </a:lnTo>
                    <a:lnTo>
                      <a:pt x="1511" y="159"/>
                    </a:lnTo>
                    <a:lnTo>
                      <a:pt x="1492" y="174"/>
                    </a:lnTo>
                    <a:lnTo>
                      <a:pt x="1546" y="200"/>
                    </a:lnTo>
                    <a:lnTo>
                      <a:pt x="1597" y="231"/>
                    </a:lnTo>
                    <a:lnTo>
                      <a:pt x="1646" y="267"/>
                    </a:lnTo>
                    <a:lnTo>
                      <a:pt x="1691" y="308"/>
                    </a:lnTo>
                    <a:lnTo>
                      <a:pt x="1730" y="352"/>
                    </a:lnTo>
                    <a:lnTo>
                      <a:pt x="1730" y="281"/>
                    </a:lnTo>
                    <a:lnTo>
                      <a:pt x="1727" y="249"/>
                    </a:lnTo>
                    <a:lnTo>
                      <a:pt x="1715" y="217"/>
                    </a:lnTo>
                    <a:lnTo>
                      <a:pt x="1698" y="191"/>
                    </a:lnTo>
                    <a:lnTo>
                      <a:pt x="1677" y="169"/>
                    </a:lnTo>
                    <a:lnTo>
                      <a:pt x="1650" y="151"/>
                    </a:lnTo>
                    <a:lnTo>
                      <a:pt x="1620" y="142"/>
                    </a:lnTo>
                    <a:lnTo>
                      <a:pt x="1586" y="138"/>
                    </a:lnTo>
                    <a:close/>
                    <a:moveTo>
                      <a:pt x="1586" y="0"/>
                    </a:moveTo>
                    <a:lnTo>
                      <a:pt x="1632" y="3"/>
                    </a:lnTo>
                    <a:lnTo>
                      <a:pt x="1676" y="15"/>
                    </a:lnTo>
                    <a:lnTo>
                      <a:pt x="1715" y="32"/>
                    </a:lnTo>
                    <a:lnTo>
                      <a:pt x="1753" y="54"/>
                    </a:lnTo>
                    <a:lnTo>
                      <a:pt x="1785" y="83"/>
                    </a:lnTo>
                    <a:lnTo>
                      <a:pt x="1813" y="115"/>
                    </a:lnTo>
                    <a:lnTo>
                      <a:pt x="1836" y="153"/>
                    </a:lnTo>
                    <a:lnTo>
                      <a:pt x="1854" y="193"/>
                    </a:lnTo>
                    <a:lnTo>
                      <a:pt x="1864" y="236"/>
                    </a:lnTo>
                    <a:lnTo>
                      <a:pt x="1867" y="281"/>
                    </a:lnTo>
                    <a:lnTo>
                      <a:pt x="1867" y="772"/>
                    </a:lnTo>
                    <a:lnTo>
                      <a:pt x="2231" y="772"/>
                    </a:lnTo>
                    <a:lnTo>
                      <a:pt x="2231" y="281"/>
                    </a:lnTo>
                    <a:lnTo>
                      <a:pt x="2233" y="236"/>
                    </a:lnTo>
                    <a:lnTo>
                      <a:pt x="2244" y="193"/>
                    </a:lnTo>
                    <a:lnTo>
                      <a:pt x="2262" y="153"/>
                    </a:lnTo>
                    <a:lnTo>
                      <a:pt x="2284" y="115"/>
                    </a:lnTo>
                    <a:lnTo>
                      <a:pt x="2313" y="83"/>
                    </a:lnTo>
                    <a:lnTo>
                      <a:pt x="2345" y="54"/>
                    </a:lnTo>
                    <a:lnTo>
                      <a:pt x="2382" y="32"/>
                    </a:lnTo>
                    <a:lnTo>
                      <a:pt x="2422" y="15"/>
                    </a:lnTo>
                    <a:lnTo>
                      <a:pt x="2466" y="3"/>
                    </a:lnTo>
                    <a:lnTo>
                      <a:pt x="2510" y="0"/>
                    </a:lnTo>
                    <a:lnTo>
                      <a:pt x="2553" y="3"/>
                    </a:lnTo>
                    <a:lnTo>
                      <a:pt x="2593" y="12"/>
                    </a:lnTo>
                    <a:lnTo>
                      <a:pt x="2630" y="27"/>
                    </a:lnTo>
                    <a:lnTo>
                      <a:pt x="2665" y="46"/>
                    </a:lnTo>
                    <a:lnTo>
                      <a:pt x="2697" y="71"/>
                    </a:lnTo>
                    <a:lnTo>
                      <a:pt x="2726" y="100"/>
                    </a:lnTo>
                    <a:lnTo>
                      <a:pt x="2749" y="134"/>
                    </a:lnTo>
                    <a:lnTo>
                      <a:pt x="2751" y="134"/>
                    </a:lnTo>
                    <a:lnTo>
                      <a:pt x="2794" y="129"/>
                    </a:lnTo>
                    <a:lnTo>
                      <a:pt x="2839" y="128"/>
                    </a:lnTo>
                    <a:lnTo>
                      <a:pt x="2902" y="130"/>
                    </a:lnTo>
                    <a:lnTo>
                      <a:pt x="2964" y="140"/>
                    </a:lnTo>
                    <a:lnTo>
                      <a:pt x="3024" y="156"/>
                    </a:lnTo>
                    <a:lnTo>
                      <a:pt x="3081" y="178"/>
                    </a:lnTo>
                    <a:lnTo>
                      <a:pt x="3137" y="205"/>
                    </a:lnTo>
                    <a:lnTo>
                      <a:pt x="3188" y="237"/>
                    </a:lnTo>
                    <a:lnTo>
                      <a:pt x="3237" y="275"/>
                    </a:lnTo>
                    <a:lnTo>
                      <a:pt x="3282" y="318"/>
                    </a:lnTo>
                    <a:lnTo>
                      <a:pt x="3323" y="365"/>
                    </a:lnTo>
                    <a:lnTo>
                      <a:pt x="3359" y="418"/>
                    </a:lnTo>
                    <a:lnTo>
                      <a:pt x="3361" y="423"/>
                    </a:lnTo>
                    <a:lnTo>
                      <a:pt x="3369" y="434"/>
                    </a:lnTo>
                    <a:lnTo>
                      <a:pt x="3379" y="450"/>
                    </a:lnTo>
                    <a:lnTo>
                      <a:pt x="3391" y="471"/>
                    </a:lnTo>
                    <a:lnTo>
                      <a:pt x="3406" y="497"/>
                    </a:lnTo>
                    <a:lnTo>
                      <a:pt x="3425" y="527"/>
                    </a:lnTo>
                    <a:lnTo>
                      <a:pt x="3445" y="559"/>
                    </a:lnTo>
                    <a:lnTo>
                      <a:pt x="3467" y="597"/>
                    </a:lnTo>
                    <a:lnTo>
                      <a:pt x="3491" y="637"/>
                    </a:lnTo>
                    <a:lnTo>
                      <a:pt x="3517" y="679"/>
                    </a:lnTo>
                    <a:lnTo>
                      <a:pt x="3544" y="724"/>
                    </a:lnTo>
                    <a:lnTo>
                      <a:pt x="3572" y="770"/>
                    </a:lnTo>
                    <a:lnTo>
                      <a:pt x="3600" y="817"/>
                    </a:lnTo>
                    <a:lnTo>
                      <a:pt x="3630" y="867"/>
                    </a:lnTo>
                    <a:lnTo>
                      <a:pt x="3660" y="915"/>
                    </a:lnTo>
                    <a:lnTo>
                      <a:pt x="3690" y="965"/>
                    </a:lnTo>
                    <a:lnTo>
                      <a:pt x="3720" y="1015"/>
                    </a:lnTo>
                    <a:lnTo>
                      <a:pt x="3749" y="1064"/>
                    </a:lnTo>
                    <a:lnTo>
                      <a:pt x="3779" y="1113"/>
                    </a:lnTo>
                    <a:lnTo>
                      <a:pt x="3808" y="1160"/>
                    </a:lnTo>
                    <a:lnTo>
                      <a:pt x="3835" y="1205"/>
                    </a:lnTo>
                    <a:lnTo>
                      <a:pt x="3861" y="1248"/>
                    </a:lnTo>
                    <a:lnTo>
                      <a:pt x="3885" y="1290"/>
                    </a:lnTo>
                    <a:lnTo>
                      <a:pt x="3909" y="1328"/>
                    </a:lnTo>
                    <a:lnTo>
                      <a:pt x="3930" y="1364"/>
                    </a:lnTo>
                    <a:lnTo>
                      <a:pt x="3948" y="1395"/>
                    </a:lnTo>
                    <a:lnTo>
                      <a:pt x="3965" y="1423"/>
                    </a:lnTo>
                    <a:lnTo>
                      <a:pt x="3978" y="1446"/>
                    </a:lnTo>
                    <a:lnTo>
                      <a:pt x="3990" y="1465"/>
                    </a:lnTo>
                    <a:lnTo>
                      <a:pt x="3997" y="1479"/>
                    </a:lnTo>
                    <a:lnTo>
                      <a:pt x="4002" y="1487"/>
                    </a:lnTo>
                    <a:lnTo>
                      <a:pt x="4029" y="1551"/>
                    </a:lnTo>
                    <a:lnTo>
                      <a:pt x="4053" y="1617"/>
                    </a:lnTo>
                    <a:lnTo>
                      <a:pt x="4073" y="1685"/>
                    </a:lnTo>
                    <a:lnTo>
                      <a:pt x="4087" y="1755"/>
                    </a:lnTo>
                    <a:lnTo>
                      <a:pt x="4094" y="1826"/>
                    </a:lnTo>
                    <a:lnTo>
                      <a:pt x="4098" y="1899"/>
                    </a:lnTo>
                    <a:lnTo>
                      <a:pt x="4094" y="1984"/>
                    </a:lnTo>
                    <a:lnTo>
                      <a:pt x="4082" y="2067"/>
                    </a:lnTo>
                    <a:lnTo>
                      <a:pt x="4064" y="2146"/>
                    </a:lnTo>
                    <a:lnTo>
                      <a:pt x="4039" y="2225"/>
                    </a:lnTo>
                    <a:lnTo>
                      <a:pt x="4007" y="2299"/>
                    </a:lnTo>
                    <a:lnTo>
                      <a:pt x="3970" y="2370"/>
                    </a:lnTo>
                    <a:lnTo>
                      <a:pt x="3926" y="2437"/>
                    </a:lnTo>
                    <a:lnTo>
                      <a:pt x="3878" y="2500"/>
                    </a:lnTo>
                    <a:lnTo>
                      <a:pt x="3823" y="2559"/>
                    </a:lnTo>
                    <a:lnTo>
                      <a:pt x="3764" y="2613"/>
                    </a:lnTo>
                    <a:lnTo>
                      <a:pt x="3702" y="2661"/>
                    </a:lnTo>
                    <a:lnTo>
                      <a:pt x="3635" y="2705"/>
                    </a:lnTo>
                    <a:lnTo>
                      <a:pt x="3563" y="2742"/>
                    </a:lnTo>
                    <a:lnTo>
                      <a:pt x="3489" y="2775"/>
                    </a:lnTo>
                    <a:lnTo>
                      <a:pt x="3411" y="2799"/>
                    </a:lnTo>
                    <a:lnTo>
                      <a:pt x="3331" y="2817"/>
                    </a:lnTo>
                    <a:lnTo>
                      <a:pt x="3248" y="2829"/>
                    </a:lnTo>
                    <a:lnTo>
                      <a:pt x="3164" y="2833"/>
                    </a:lnTo>
                    <a:lnTo>
                      <a:pt x="3079" y="2829"/>
                    </a:lnTo>
                    <a:lnTo>
                      <a:pt x="2996" y="2817"/>
                    </a:lnTo>
                    <a:lnTo>
                      <a:pt x="2916" y="2799"/>
                    </a:lnTo>
                    <a:lnTo>
                      <a:pt x="2838" y="2775"/>
                    </a:lnTo>
                    <a:lnTo>
                      <a:pt x="2764" y="2742"/>
                    </a:lnTo>
                    <a:lnTo>
                      <a:pt x="2693" y="2705"/>
                    </a:lnTo>
                    <a:lnTo>
                      <a:pt x="2625" y="2661"/>
                    </a:lnTo>
                    <a:lnTo>
                      <a:pt x="2563" y="2613"/>
                    </a:lnTo>
                    <a:lnTo>
                      <a:pt x="2504" y="2559"/>
                    </a:lnTo>
                    <a:lnTo>
                      <a:pt x="2449" y="2500"/>
                    </a:lnTo>
                    <a:lnTo>
                      <a:pt x="2401" y="2437"/>
                    </a:lnTo>
                    <a:lnTo>
                      <a:pt x="2357" y="2370"/>
                    </a:lnTo>
                    <a:lnTo>
                      <a:pt x="2320" y="2299"/>
                    </a:lnTo>
                    <a:lnTo>
                      <a:pt x="2289" y="2225"/>
                    </a:lnTo>
                    <a:lnTo>
                      <a:pt x="2263" y="2146"/>
                    </a:lnTo>
                    <a:lnTo>
                      <a:pt x="2245" y="2067"/>
                    </a:lnTo>
                    <a:lnTo>
                      <a:pt x="2234" y="1984"/>
                    </a:lnTo>
                    <a:lnTo>
                      <a:pt x="2231" y="1899"/>
                    </a:lnTo>
                    <a:lnTo>
                      <a:pt x="2231" y="1717"/>
                    </a:lnTo>
                    <a:lnTo>
                      <a:pt x="1867" y="1717"/>
                    </a:lnTo>
                    <a:lnTo>
                      <a:pt x="1867" y="1899"/>
                    </a:lnTo>
                    <a:lnTo>
                      <a:pt x="1864" y="1984"/>
                    </a:lnTo>
                    <a:lnTo>
                      <a:pt x="1852" y="2067"/>
                    </a:lnTo>
                    <a:lnTo>
                      <a:pt x="1834" y="2146"/>
                    </a:lnTo>
                    <a:lnTo>
                      <a:pt x="1809" y="2225"/>
                    </a:lnTo>
                    <a:lnTo>
                      <a:pt x="1778" y="2299"/>
                    </a:lnTo>
                    <a:lnTo>
                      <a:pt x="1739" y="2370"/>
                    </a:lnTo>
                    <a:lnTo>
                      <a:pt x="1697" y="2437"/>
                    </a:lnTo>
                    <a:lnTo>
                      <a:pt x="1647" y="2500"/>
                    </a:lnTo>
                    <a:lnTo>
                      <a:pt x="1594" y="2559"/>
                    </a:lnTo>
                    <a:lnTo>
                      <a:pt x="1535" y="2613"/>
                    </a:lnTo>
                    <a:lnTo>
                      <a:pt x="1472" y="2661"/>
                    </a:lnTo>
                    <a:lnTo>
                      <a:pt x="1404" y="2705"/>
                    </a:lnTo>
                    <a:lnTo>
                      <a:pt x="1334" y="2742"/>
                    </a:lnTo>
                    <a:lnTo>
                      <a:pt x="1259" y="2775"/>
                    </a:lnTo>
                    <a:lnTo>
                      <a:pt x="1182" y="2799"/>
                    </a:lnTo>
                    <a:lnTo>
                      <a:pt x="1101" y="2817"/>
                    </a:lnTo>
                    <a:lnTo>
                      <a:pt x="1019" y="2829"/>
                    </a:lnTo>
                    <a:lnTo>
                      <a:pt x="934" y="2833"/>
                    </a:lnTo>
                    <a:lnTo>
                      <a:pt x="848" y="2829"/>
                    </a:lnTo>
                    <a:lnTo>
                      <a:pt x="766" y="2817"/>
                    </a:lnTo>
                    <a:lnTo>
                      <a:pt x="685" y="2799"/>
                    </a:lnTo>
                    <a:lnTo>
                      <a:pt x="608" y="2775"/>
                    </a:lnTo>
                    <a:lnTo>
                      <a:pt x="534" y="2742"/>
                    </a:lnTo>
                    <a:lnTo>
                      <a:pt x="463" y="2705"/>
                    </a:lnTo>
                    <a:lnTo>
                      <a:pt x="396" y="2661"/>
                    </a:lnTo>
                    <a:lnTo>
                      <a:pt x="332" y="2613"/>
                    </a:lnTo>
                    <a:lnTo>
                      <a:pt x="274" y="2559"/>
                    </a:lnTo>
                    <a:lnTo>
                      <a:pt x="220" y="2500"/>
                    </a:lnTo>
                    <a:lnTo>
                      <a:pt x="170" y="2437"/>
                    </a:lnTo>
                    <a:lnTo>
                      <a:pt x="128" y="2370"/>
                    </a:lnTo>
                    <a:lnTo>
                      <a:pt x="90" y="2299"/>
                    </a:lnTo>
                    <a:lnTo>
                      <a:pt x="58" y="2225"/>
                    </a:lnTo>
                    <a:lnTo>
                      <a:pt x="34" y="2146"/>
                    </a:lnTo>
                    <a:lnTo>
                      <a:pt x="15" y="2067"/>
                    </a:lnTo>
                    <a:lnTo>
                      <a:pt x="4" y="1984"/>
                    </a:lnTo>
                    <a:lnTo>
                      <a:pt x="0" y="1899"/>
                    </a:lnTo>
                    <a:lnTo>
                      <a:pt x="4" y="1814"/>
                    </a:lnTo>
                    <a:lnTo>
                      <a:pt x="15" y="1731"/>
                    </a:lnTo>
                    <a:lnTo>
                      <a:pt x="34" y="1650"/>
                    </a:lnTo>
                    <a:lnTo>
                      <a:pt x="58" y="1572"/>
                    </a:lnTo>
                    <a:lnTo>
                      <a:pt x="91" y="1497"/>
                    </a:lnTo>
                    <a:lnTo>
                      <a:pt x="97" y="1485"/>
                    </a:lnTo>
                    <a:lnTo>
                      <a:pt x="107" y="1466"/>
                    </a:lnTo>
                    <a:lnTo>
                      <a:pt x="121" y="1444"/>
                    </a:lnTo>
                    <a:lnTo>
                      <a:pt x="137" y="1416"/>
                    </a:lnTo>
                    <a:lnTo>
                      <a:pt x="156" y="1385"/>
                    </a:lnTo>
                    <a:lnTo>
                      <a:pt x="177" y="1350"/>
                    </a:lnTo>
                    <a:lnTo>
                      <a:pt x="199" y="1313"/>
                    </a:lnTo>
                    <a:lnTo>
                      <a:pt x="224" y="1273"/>
                    </a:lnTo>
                    <a:lnTo>
                      <a:pt x="249" y="1231"/>
                    </a:lnTo>
                    <a:lnTo>
                      <a:pt x="276" y="1186"/>
                    </a:lnTo>
                    <a:lnTo>
                      <a:pt x="304" y="1142"/>
                    </a:lnTo>
                    <a:lnTo>
                      <a:pt x="332" y="1095"/>
                    </a:lnTo>
                    <a:lnTo>
                      <a:pt x="361" y="1048"/>
                    </a:lnTo>
                    <a:lnTo>
                      <a:pt x="388" y="1002"/>
                    </a:lnTo>
                    <a:lnTo>
                      <a:pt x="417" y="956"/>
                    </a:lnTo>
                    <a:lnTo>
                      <a:pt x="444" y="911"/>
                    </a:lnTo>
                    <a:lnTo>
                      <a:pt x="470" y="868"/>
                    </a:lnTo>
                    <a:lnTo>
                      <a:pt x="495" y="826"/>
                    </a:lnTo>
                    <a:lnTo>
                      <a:pt x="506" y="812"/>
                    </a:lnTo>
                    <a:lnTo>
                      <a:pt x="521" y="801"/>
                    </a:lnTo>
                    <a:lnTo>
                      <a:pt x="537" y="795"/>
                    </a:lnTo>
                    <a:lnTo>
                      <a:pt x="555" y="793"/>
                    </a:lnTo>
                    <a:lnTo>
                      <a:pt x="572" y="796"/>
                    </a:lnTo>
                    <a:lnTo>
                      <a:pt x="588" y="802"/>
                    </a:lnTo>
                    <a:lnTo>
                      <a:pt x="603" y="814"/>
                    </a:lnTo>
                    <a:lnTo>
                      <a:pt x="613" y="828"/>
                    </a:lnTo>
                    <a:lnTo>
                      <a:pt x="621" y="844"/>
                    </a:lnTo>
                    <a:lnTo>
                      <a:pt x="622" y="862"/>
                    </a:lnTo>
                    <a:lnTo>
                      <a:pt x="620" y="879"/>
                    </a:lnTo>
                    <a:lnTo>
                      <a:pt x="612" y="896"/>
                    </a:lnTo>
                    <a:lnTo>
                      <a:pt x="561" y="982"/>
                    </a:lnTo>
                    <a:lnTo>
                      <a:pt x="511" y="1067"/>
                    </a:lnTo>
                    <a:lnTo>
                      <a:pt x="576" y="1037"/>
                    </a:lnTo>
                    <a:lnTo>
                      <a:pt x="643" y="1012"/>
                    </a:lnTo>
                    <a:lnTo>
                      <a:pt x="713" y="992"/>
                    </a:lnTo>
                    <a:lnTo>
                      <a:pt x="785" y="977"/>
                    </a:lnTo>
                    <a:lnTo>
                      <a:pt x="858" y="969"/>
                    </a:lnTo>
                    <a:lnTo>
                      <a:pt x="934" y="966"/>
                    </a:lnTo>
                    <a:lnTo>
                      <a:pt x="1016" y="969"/>
                    </a:lnTo>
                    <a:lnTo>
                      <a:pt x="1098" y="980"/>
                    </a:lnTo>
                    <a:lnTo>
                      <a:pt x="1177" y="997"/>
                    </a:lnTo>
                    <a:lnTo>
                      <a:pt x="1253" y="1022"/>
                    </a:lnTo>
                    <a:lnTo>
                      <a:pt x="1326" y="1052"/>
                    </a:lnTo>
                    <a:lnTo>
                      <a:pt x="1397" y="1088"/>
                    </a:lnTo>
                    <a:lnTo>
                      <a:pt x="1463" y="1130"/>
                    </a:lnTo>
                    <a:lnTo>
                      <a:pt x="1525" y="1178"/>
                    </a:lnTo>
                    <a:lnTo>
                      <a:pt x="1584" y="1230"/>
                    </a:lnTo>
                    <a:lnTo>
                      <a:pt x="1637" y="1286"/>
                    </a:lnTo>
                    <a:lnTo>
                      <a:pt x="1687" y="1348"/>
                    </a:lnTo>
                    <a:lnTo>
                      <a:pt x="1730" y="1413"/>
                    </a:lnTo>
                    <a:lnTo>
                      <a:pt x="1730" y="737"/>
                    </a:lnTo>
                    <a:lnTo>
                      <a:pt x="1727" y="678"/>
                    </a:lnTo>
                    <a:lnTo>
                      <a:pt x="1715" y="620"/>
                    </a:lnTo>
                    <a:lnTo>
                      <a:pt x="1698" y="567"/>
                    </a:lnTo>
                    <a:lnTo>
                      <a:pt x="1674" y="515"/>
                    </a:lnTo>
                    <a:lnTo>
                      <a:pt x="1646" y="467"/>
                    </a:lnTo>
                    <a:lnTo>
                      <a:pt x="1611" y="424"/>
                    </a:lnTo>
                    <a:lnTo>
                      <a:pt x="1571" y="384"/>
                    </a:lnTo>
                    <a:lnTo>
                      <a:pt x="1528" y="349"/>
                    </a:lnTo>
                    <a:lnTo>
                      <a:pt x="1479" y="321"/>
                    </a:lnTo>
                    <a:lnTo>
                      <a:pt x="1428" y="297"/>
                    </a:lnTo>
                    <a:lnTo>
                      <a:pt x="1375" y="280"/>
                    </a:lnTo>
                    <a:lnTo>
                      <a:pt x="1317" y="268"/>
                    </a:lnTo>
                    <a:lnTo>
                      <a:pt x="1258" y="265"/>
                    </a:lnTo>
                    <a:lnTo>
                      <a:pt x="1203" y="267"/>
                    </a:lnTo>
                    <a:lnTo>
                      <a:pt x="1151" y="277"/>
                    </a:lnTo>
                    <a:lnTo>
                      <a:pt x="1100" y="292"/>
                    </a:lnTo>
                    <a:lnTo>
                      <a:pt x="1051" y="312"/>
                    </a:lnTo>
                    <a:lnTo>
                      <a:pt x="1005" y="338"/>
                    </a:lnTo>
                    <a:lnTo>
                      <a:pt x="962" y="369"/>
                    </a:lnTo>
                    <a:lnTo>
                      <a:pt x="922" y="404"/>
                    </a:lnTo>
                    <a:lnTo>
                      <a:pt x="887" y="445"/>
                    </a:lnTo>
                    <a:lnTo>
                      <a:pt x="856" y="490"/>
                    </a:lnTo>
                    <a:lnTo>
                      <a:pt x="855" y="491"/>
                    </a:lnTo>
                    <a:lnTo>
                      <a:pt x="852" y="496"/>
                    </a:lnTo>
                    <a:lnTo>
                      <a:pt x="848" y="502"/>
                    </a:lnTo>
                    <a:lnTo>
                      <a:pt x="842" y="511"/>
                    </a:lnTo>
                    <a:lnTo>
                      <a:pt x="835" y="525"/>
                    </a:lnTo>
                    <a:lnTo>
                      <a:pt x="825" y="540"/>
                    </a:lnTo>
                    <a:lnTo>
                      <a:pt x="814" y="561"/>
                    </a:lnTo>
                    <a:lnTo>
                      <a:pt x="799" y="584"/>
                    </a:lnTo>
                    <a:lnTo>
                      <a:pt x="781" y="613"/>
                    </a:lnTo>
                    <a:lnTo>
                      <a:pt x="761" y="648"/>
                    </a:lnTo>
                    <a:lnTo>
                      <a:pt x="738" y="688"/>
                    </a:lnTo>
                    <a:lnTo>
                      <a:pt x="727" y="701"/>
                    </a:lnTo>
                    <a:lnTo>
                      <a:pt x="712" y="712"/>
                    </a:lnTo>
                    <a:lnTo>
                      <a:pt x="695" y="719"/>
                    </a:lnTo>
                    <a:lnTo>
                      <a:pt x="678" y="721"/>
                    </a:lnTo>
                    <a:lnTo>
                      <a:pt x="661" y="719"/>
                    </a:lnTo>
                    <a:lnTo>
                      <a:pt x="643" y="711"/>
                    </a:lnTo>
                    <a:lnTo>
                      <a:pt x="629" y="700"/>
                    </a:lnTo>
                    <a:lnTo>
                      <a:pt x="618" y="685"/>
                    </a:lnTo>
                    <a:lnTo>
                      <a:pt x="612" y="669"/>
                    </a:lnTo>
                    <a:lnTo>
                      <a:pt x="610" y="651"/>
                    </a:lnTo>
                    <a:lnTo>
                      <a:pt x="612" y="634"/>
                    </a:lnTo>
                    <a:lnTo>
                      <a:pt x="620" y="617"/>
                    </a:lnTo>
                    <a:lnTo>
                      <a:pt x="642" y="579"/>
                    </a:lnTo>
                    <a:lnTo>
                      <a:pt x="662" y="547"/>
                    </a:lnTo>
                    <a:lnTo>
                      <a:pt x="678" y="518"/>
                    </a:lnTo>
                    <a:lnTo>
                      <a:pt x="693" y="495"/>
                    </a:lnTo>
                    <a:lnTo>
                      <a:pt x="704" y="476"/>
                    </a:lnTo>
                    <a:lnTo>
                      <a:pt x="713" y="460"/>
                    </a:lnTo>
                    <a:lnTo>
                      <a:pt x="722" y="448"/>
                    </a:lnTo>
                    <a:lnTo>
                      <a:pt x="727" y="438"/>
                    </a:lnTo>
                    <a:lnTo>
                      <a:pt x="731" y="430"/>
                    </a:lnTo>
                    <a:lnTo>
                      <a:pt x="734" y="425"/>
                    </a:lnTo>
                    <a:lnTo>
                      <a:pt x="736" y="421"/>
                    </a:lnTo>
                    <a:lnTo>
                      <a:pt x="738" y="420"/>
                    </a:lnTo>
                    <a:lnTo>
                      <a:pt x="738" y="419"/>
                    </a:lnTo>
                    <a:lnTo>
                      <a:pt x="739" y="418"/>
                    </a:lnTo>
                    <a:lnTo>
                      <a:pt x="775" y="365"/>
                    </a:lnTo>
                    <a:lnTo>
                      <a:pt x="815" y="318"/>
                    </a:lnTo>
                    <a:lnTo>
                      <a:pt x="860" y="275"/>
                    </a:lnTo>
                    <a:lnTo>
                      <a:pt x="908" y="237"/>
                    </a:lnTo>
                    <a:lnTo>
                      <a:pt x="960" y="205"/>
                    </a:lnTo>
                    <a:lnTo>
                      <a:pt x="1015" y="178"/>
                    </a:lnTo>
                    <a:lnTo>
                      <a:pt x="1072" y="156"/>
                    </a:lnTo>
                    <a:lnTo>
                      <a:pt x="1133" y="140"/>
                    </a:lnTo>
                    <a:lnTo>
                      <a:pt x="1194" y="130"/>
                    </a:lnTo>
                    <a:lnTo>
                      <a:pt x="1258" y="128"/>
                    </a:lnTo>
                    <a:lnTo>
                      <a:pt x="1302" y="129"/>
                    </a:lnTo>
                    <a:lnTo>
                      <a:pt x="1347" y="134"/>
                    </a:lnTo>
                    <a:lnTo>
                      <a:pt x="1372" y="100"/>
                    </a:lnTo>
                    <a:lnTo>
                      <a:pt x="1401" y="71"/>
                    </a:lnTo>
                    <a:lnTo>
                      <a:pt x="1433" y="46"/>
                    </a:lnTo>
                    <a:lnTo>
                      <a:pt x="1468" y="27"/>
                    </a:lnTo>
                    <a:lnTo>
                      <a:pt x="1505" y="12"/>
                    </a:lnTo>
                    <a:lnTo>
                      <a:pt x="1545" y="3"/>
                    </a:lnTo>
                    <a:lnTo>
                      <a:pt x="15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0" name="Freeform 7"/>
              <p:cNvSpPr>
                <a:spLocks/>
              </p:cNvSpPr>
              <p:nvPr/>
            </p:nvSpPr>
            <p:spPr bwMode="auto">
              <a:xfrm>
                <a:off x="6845301" y="3181350"/>
                <a:ext cx="2027238" cy="2025650"/>
              </a:xfrm>
              <a:custGeom>
                <a:avLst/>
                <a:gdLst>
                  <a:gd name="T0" fmla="*/ 769 w 1277"/>
                  <a:gd name="T1" fmla="*/ 14 h 1276"/>
                  <a:gd name="T2" fmla="*/ 952 w 1277"/>
                  <a:gd name="T3" fmla="*/ 82 h 1276"/>
                  <a:gd name="T4" fmla="*/ 1106 w 1277"/>
                  <a:gd name="T5" fmla="*/ 203 h 1276"/>
                  <a:gd name="T6" fmla="*/ 1125 w 1277"/>
                  <a:gd name="T7" fmla="*/ 252 h 1276"/>
                  <a:gd name="T8" fmla="*/ 1103 w 1277"/>
                  <a:gd name="T9" fmla="*/ 300 h 1276"/>
                  <a:gd name="T10" fmla="*/ 1054 w 1277"/>
                  <a:gd name="T11" fmla="*/ 318 h 1276"/>
                  <a:gd name="T12" fmla="*/ 1006 w 1277"/>
                  <a:gd name="T13" fmla="*/ 296 h 1276"/>
                  <a:gd name="T14" fmla="*/ 885 w 1277"/>
                  <a:gd name="T15" fmla="*/ 201 h 1276"/>
                  <a:gd name="T16" fmla="*/ 742 w 1277"/>
                  <a:gd name="T17" fmla="*/ 148 h 1276"/>
                  <a:gd name="T18" fmla="*/ 576 w 1277"/>
                  <a:gd name="T19" fmla="*/ 140 h 1276"/>
                  <a:gd name="T20" fmla="*/ 403 w 1277"/>
                  <a:gd name="T21" fmla="*/ 195 h 1276"/>
                  <a:gd name="T22" fmla="*/ 264 w 1277"/>
                  <a:gd name="T23" fmla="*/ 305 h 1276"/>
                  <a:gd name="T24" fmla="*/ 171 w 1277"/>
                  <a:gd name="T25" fmla="*/ 456 h 1276"/>
                  <a:gd name="T26" fmla="*/ 137 w 1277"/>
                  <a:gd name="T27" fmla="*/ 638 h 1276"/>
                  <a:gd name="T28" fmla="*/ 171 w 1277"/>
                  <a:gd name="T29" fmla="*/ 820 h 1276"/>
                  <a:gd name="T30" fmla="*/ 264 w 1277"/>
                  <a:gd name="T31" fmla="*/ 971 h 1276"/>
                  <a:gd name="T32" fmla="*/ 403 w 1277"/>
                  <a:gd name="T33" fmla="*/ 1081 h 1276"/>
                  <a:gd name="T34" fmla="*/ 576 w 1277"/>
                  <a:gd name="T35" fmla="*/ 1135 h 1276"/>
                  <a:gd name="T36" fmla="*/ 762 w 1277"/>
                  <a:gd name="T37" fmla="*/ 1124 h 1276"/>
                  <a:gd name="T38" fmla="*/ 925 w 1277"/>
                  <a:gd name="T39" fmla="*/ 1050 h 1276"/>
                  <a:gd name="T40" fmla="*/ 1050 w 1277"/>
                  <a:gd name="T41" fmla="*/ 924 h 1276"/>
                  <a:gd name="T42" fmla="*/ 1125 w 1277"/>
                  <a:gd name="T43" fmla="*/ 761 h 1276"/>
                  <a:gd name="T44" fmla="*/ 1137 w 1277"/>
                  <a:gd name="T45" fmla="*/ 581 h 1276"/>
                  <a:gd name="T46" fmla="*/ 1106 w 1277"/>
                  <a:gd name="T47" fmla="*/ 450 h 1276"/>
                  <a:gd name="T48" fmla="*/ 1122 w 1277"/>
                  <a:gd name="T49" fmla="*/ 402 h 1276"/>
                  <a:gd name="T50" fmla="*/ 1170 w 1277"/>
                  <a:gd name="T51" fmla="*/ 377 h 1276"/>
                  <a:gd name="T52" fmla="*/ 1219 w 1277"/>
                  <a:gd name="T53" fmla="*/ 393 h 1276"/>
                  <a:gd name="T54" fmla="*/ 1256 w 1277"/>
                  <a:gd name="T55" fmla="*/ 475 h 1276"/>
                  <a:gd name="T56" fmla="*/ 1277 w 1277"/>
                  <a:gd name="T57" fmla="*/ 638 h 1276"/>
                  <a:gd name="T58" fmla="*/ 1244 w 1277"/>
                  <a:gd name="T59" fmla="*/ 839 h 1276"/>
                  <a:gd name="T60" fmla="*/ 1154 w 1277"/>
                  <a:gd name="T61" fmla="*/ 1015 h 1276"/>
                  <a:gd name="T62" fmla="*/ 1015 w 1277"/>
                  <a:gd name="T63" fmla="*/ 1153 h 1276"/>
                  <a:gd name="T64" fmla="*/ 840 w 1277"/>
                  <a:gd name="T65" fmla="*/ 1244 h 1276"/>
                  <a:gd name="T66" fmla="*/ 639 w 1277"/>
                  <a:gd name="T67" fmla="*/ 1276 h 1276"/>
                  <a:gd name="T68" fmla="*/ 437 w 1277"/>
                  <a:gd name="T69" fmla="*/ 1244 h 1276"/>
                  <a:gd name="T70" fmla="*/ 262 w 1277"/>
                  <a:gd name="T71" fmla="*/ 1153 h 1276"/>
                  <a:gd name="T72" fmla="*/ 124 w 1277"/>
                  <a:gd name="T73" fmla="*/ 1015 h 1276"/>
                  <a:gd name="T74" fmla="*/ 33 w 1277"/>
                  <a:gd name="T75" fmla="*/ 839 h 1276"/>
                  <a:gd name="T76" fmla="*/ 0 w 1277"/>
                  <a:gd name="T77" fmla="*/ 638 h 1276"/>
                  <a:gd name="T78" fmla="*/ 33 w 1277"/>
                  <a:gd name="T79" fmla="*/ 436 h 1276"/>
                  <a:gd name="T80" fmla="*/ 124 w 1277"/>
                  <a:gd name="T81" fmla="*/ 261 h 1276"/>
                  <a:gd name="T82" fmla="*/ 262 w 1277"/>
                  <a:gd name="T83" fmla="*/ 123 h 1276"/>
                  <a:gd name="T84" fmla="*/ 437 w 1277"/>
                  <a:gd name="T85" fmla="*/ 32 h 1276"/>
                  <a:gd name="T86" fmla="*/ 639 w 1277"/>
                  <a:gd name="T87" fmla="*/ 0 h 1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77" h="1276">
                    <a:moveTo>
                      <a:pt x="639" y="0"/>
                    </a:moveTo>
                    <a:lnTo>
                      <a:pt x="704" y="2"/>
                    </a:lnTo>
                    <a:lnTo>
                      <a:pt x="769" y="14"/>
                    </a:lnTo>
                    <a:lnTo>
                      <a:pt x="833" y="30"/>
                    </a:lnTo>
                    <a:lnTo>
                      <a:pt x="894" y="53"/>
                    </a:lnTo>
                    <a:lnTo>
                      <a:pt x="952" y="82"/>
                    </a:lnTo>
                    <a:lnTo>
                      <a:pt x="1007" y="117"/>
                    </a:lnTo>
                    <a:lnTo>
                      <a:pt x="1059" y="157"/>
                    </a:lnTo>
                    <a:lnTo>
                      <a:pt x="1106" y="203"/>
                    </a:lnTo>
                    <a:lnTo>
                      <a:pt x="1116" y="218"/>
                    </a:lnTo>
                    <a:lnTo>
                      <a:pt x="1122" y="235"/>
                    </a:lnTo>
                    <a:lnTo>
                      <a:pt x="1125" y="252"/>
                    </a:lnTo>
                    <a:lnTo>
                      <a:pt x="1121" y="270"/>
                    </a:lnTo>
                    <a:lnTo>
                      <a:pt x="1115" y="286"/>
                    </a:lnTo>
                    <a:lnTo>
                      <a:pt x="1103" y="300"/>
                    </a:lnTo>
                    <a:lnTo>
                      <a:pt x="1088" y="311"/>
                    </a:lnTo>
                    <a:lnTo>
                      <a:pt x="1071" y="317"/>
                    </a:lnTo>
                    <a:lnTo>
                      <a:pt x="1054" y="318"/>
                    </a:lnTo>
                    <a:lnTo>
                      <a:pt x="1037" y="316"/>
                    </a:lnTo>
                    <a:lnTo>
                      <a:pt x="1020" y="308"/>
                    </a:lnTo>
                    <a:lnTo>
                      <a:pt x="1006" y="296"/>
                    </a:lnTo>
                    <a:lnTo>
                      <a:pt x="968" y="261"/>
                    </a:lnTo>
                    <a:lnTo>
                      <a:pt x="928" y="229"/>
                    </a:lnTo>
                    <a:lnTo>
                      <a:pt x="885" y="201"/>
                    </a:lnTo>
                    <a:lnTo>
                      <a:pt x="839" y="179"/>
                    </a:lnTo>
                    <a:lnTo>
                      <a:pt x="790" y="160"/>
                    </a:lnTo>
                    <a:lnTo>
                      <a:pt x="742" y="148"/>
                    </a:lnTo>
                    <a:lnTo>
                      <a:pt x="691" y="139"/>
                    </a:lnTo>
                    <a:lnTo>
                      <a:pt x="639" y="137"/>
                    </a:lnTo>
                    <a:lnTo>
                      <a:pt x="576" y="140"/>
                    </a:lnTo>
                    <a:lnTo>
                      <a:pt x="515" y="152"/>
                    </a:lnTo>
                    <a:lnTo>
                      <a:pt x="457" y="170"/>
                    </a:lnTo>
                    <a:lnTo>
                      <a:pt x="403" y="195"/>
                    </a:lnTo>
                    <a:lnTo>
                      <a:pt x="352" y="226"/>
                    </a:lnTo>
                    <a:lnTo>
                      <a:pt x="305" y="264"/>
                    </a:lnTo>
                    <a:lnTo>
                      <a:pt x="264" y="305"/>
                    </a:lnTo>
                    <a:lnTo>
                      <a:pt x="227" y="352"/>
                    </a:lnTo>
                    <a:lnTo>
                      <a:pt x="196" y="403"/>
                    </a:lnTo>
                    <a:lnTo>
                      <a:pt x="171" y="456"/>
                    </a:lnTo>
                    <a:lnTo>
                      <a:pt x="152" y="515"/>
                    </a:lnTo>
                    <a:lnTo>
                      <a:pt x="141" y="576"/>
                    </a:lnTo>
                    <a:lnTo>
                      <a:pt x="137" y="638"/>
                    </a:lnTo>
                    <a:lnTo>
                      <a:pt x="141" y="701"/>
                    </a:lnTo>
                    <a:lnTo>
                      <a:pt x="152" y="761"/>
                    </a:lnTo>
                    <a:lnTo>
                      <a:pt x="171" y="820"/>
                    </a:lnTo>
                    <a:lnTo>
                      <a:pt x="196" y="873"/>
                    </a:lnTo>
                    <a:lnTo>
                      <a:pt x="227" y="924"/>
                    </a:lnTo>
                    <a:lnTo>
                      <a:pt x="264" y="971"/>
                    </a:lnTo>
                    <a:lnTo>
                      <a:pt x="305" y="1012"/>
                    </a:lnTo>
                    <a:lnTo>
                      <a:pt x="352" y="1050"/>
                    </a:lnTo>
                    <a:lnTo>
                      <a:pt x="403" y="1081"/>
                    </a:lnTo>
                    <a:lnTo>
                      <a:pt x="457" y="1106"/>
                    </a:lnTo>
                    <a:lnTo>
                      <a:pt x="515" y="1124"/>
                    </a:lnTo>
                    <a:lnTo>
                      <a:pt x="576" y="1135"/>
                    </a:lnTo>
                    <a:lnTo>
                      <a:pt x="639" y="1139"/>
                    </a:lnTo>
                    <a:lnTo>
                      <a:pt x="702" y="1135"/>
                    </a:lnTo>
                    <a:lnTo>
                      <a:pt x="762" y="1124"/>
                    </a:lnTo>
                    <a:lnTo>
                      <a:pt x="820" y="1106"/>
                    </a:lnTo>
                    <a:lnTo>
                      <a:pt x="874" y="1081"/>
                    </a:lnTo>
                    <a:lnTo>
                      <a:pt x="925" y="1050"/>
                    </a:lnTo>
                    <a:lnTo>
                      <a:pt x="972" y="1012"/>
                    </a:lnTo>
                    <a:lnTo>
                      <a:pt x="1013" y="971"/>
                    </a:lnTo>
                    <a:lnTo>
                      <a:pt x="1050" y="924"/>
                    </a:lnTo>
                    <a:lnTo>
                      <a:pt x="1081" y="873"/>
                    </a:lnTo>
                    <a:lnTo>
                      <a:pt x="1106" y="820"/>
                    </a:lnTo>
                    <a:lnTo>
                      <a:pt x="1125" y="761"/>
                    </a:lnTo>
                    <a:lnTo>
                      <a:pt x="1136" y="701"/>
                    </a:lnTo>
                    <a:lnTo>
                      <a:pt x="1140" y="638"/>
                    </a:lnTo>
                    <a:lnTo>
                      <a:pt x="1137" y="581"/>
                    </a:lnTo>
                    <a:lnTo>
                      <a:pt x="1127" y="524"/>
                    </a:lnTo>
                    <a:lnTo>
                      <a:pt x="1111" y="469"/>
                    </a:lnTo>
                    <a:lnTo>
                      <a:pt x="1106" y="450"/>
                    </a:lnTo>
                    <a:lnTo>
                      <a:pt x="1108" y="433"/>
                    </a:lnTo>
                    <a:lnTo>
                      <a:pt x="1114" y="417"/>
                    </a:lnTo>
                    <a:lnTo>
                      <a:pt x="1122" y="402"/>
                    </a:lnTo>
                    <a:lnTo>
                      <a:pt x="1136" y="389"/>
                    </a:lnTo>
                    <a:lnTo>
                      <a:pt x="1152" y="380"/>
                    </a:lnTo>
                    <a:lnTo>
                      <a:pt x="1170" y="377"/>
                    </a:lnTo>
                    <a:lnTo>
                      <a:pt x="1187" y="378"/>
                    </a:lnTo>
                    <a:lnTo>
                      <a:pt x="1205" y="383"/>
                    </a:lnTo>
                    <a:lnTo>
                      <a:pt x="1219" y="393"/>
                    </a:lnTo>
                    <a:lnTo>
                      <a:pt x="1231" y="405"/>
                    </a:lnTo>
                    <a:lnTo>
                      <a:pt x="1239" y="422"/>
                    </a:lnTo>
                    <a:lnTo>
                      <a:pt x="1256" y="475"/>
                    </a:lnTo>
                    <a:lnTo>
                      <a:pt x="1268" y="529"/>
                    </a:lnTo>
                    <a:lnTo>
                      <a:pt x="1275" y="583"/>
                    </a:lnTo>
                    <a:lnTo>
                      <a:pt x="1277" y="638"/>
                    </a:lnTo>
                    <a:lnTo>
                      <a:pt x="1273" y="708"/>
                    </a:lnTo>
                    <a:lnTo>
                      <a:pt x="1263" y="775"/>
                    </a:lnTo>
                    <a:lnTo>
                      <a:pt x="1244" y="839"/>
                    </a:lnTo>
                    <a:lnTo>
                      <a:pt x="1221" y="902"/>
                    </a:lnTo>
                    <a:lnTo>
                      <a:pt x="1190" y="960"/>
                    </a:lnTo>
                    <a:lnTo>
                      <a:pt x="1154" y="1015"/>
                    </a:lnTo>
                    <a:lnTo>
                      <a:pt x="1112" y="1066"/>
                    </a:lnTo>
                    <a:lnTo>
                      <a:pt x="1066" y="1112"/>
                    </a:lnTo>
                    <a:lnTo>
                      <a:pt x="1015" y="1153"/>
                    </a:lnTo>
                    <a:lnTo>
                      <a:pt x="961" y="1189"/>
                    </a:lnTo>
                    <a:lnTo>
                      <a:pt x="902" y="1220"/>
                    </a:lnTo>
                    <a:lnTo>
                      <a:pt x="840" y="1244"/>
                    </a:lnTo>
                    <a:lnTo>
                      <a:pt x="775" y="1262"/>
                    </a:lnTo>
                    <a:lnTo>
                      <a:pt x="708" y="1272"/>
                    </a:lnTo>
                    <a:lnTo>
                      <a:pt x="639" y="1276"/>
                    </a:lnTo>
                    <a:lnTo>
                      <a:pt x="569" y="1272"/>
                    </a:lnTo>
                    <a:lnTo>
                      <a:pt x="502" y="1262"/>
                    </a:lnTo>
                    <a:lnTo>
                      <a:pt x="437" y="1244"/>
                    </a:lnTo>
                    <a:lnTo>
                      <a:pt x="375" y="1220"/>
                    </a:lnTo>
                    <a:lnTo>
                      <a:pt x="316" y="1189"/>
                    </a:lnTo>
                    <a:lnTo>
                      <a:pt x="262" y="1153"/>
                    </a:lnTo>
                    <a:lnTo>
                      <a:pt x="211" y="1112"/>
                    </a:lnTo>
                    <a:lnTo>
                      <a:pt x="165" y="1066"/>
                    </a:lnTo>
                    <a:lnTo>
                      <a:pt x="124" y="1015"/>
                    </a:lnTo>
                    <a:lnTo>
                      <a:pt x="87" y="960"/>
                    </a:lnTo>
                    <a:lnTo>
                      <a:pt x="56" y="902"/>
                    </a:lnTo>
                    <a:lnTo>
                      <a:pt x="33" y="839"/>
                    </a:lnTo>
                    <a:lnTo>
                      <a:pt x="15" y="775"/>
                    </a:lnTo>
                    <a:lnTo>
                      <a:pt x="4" y="708"/>
                    </a:lnTo>
                    <a:lnTo>
                      <a:pt x="0" y="638"/>
                    </a:lnTo>
                    <a:lnTo>
                      <a:pt x="4" y="568"/>
                    </a:lnTo>
                    <a:lnTo>
                      <a:pt x="15" y="501"/>
                    </a:lnTo>
                    <a:lnTo>
                      <a:pt x="33" y="436"/>
                    </a:lnTo>
                    <a:lnTo>
                      <a:pt x="56" y="374"/>
                    </a:lnTo>
                    <a:lnTo>
                      <a:pt x="87" y="316"/>
                    </a:lnTo>
                    <a:lnTo>
                      <a:pt x="124" y="261"/>
                    </a:lnTo>
                    <a:lnTo>
                      <a:pt x="165" y="210"/>
                    </a:lnTo>
                    <a:lnTo>
                      <a:pt x="211" y="164"/>
                    </a:lnTo>
                    <a:lnTo>
                      <a:pt x="262" y="123"/>
                    </a:lnTo>
                    <a:lnTo>
                      <a:pt x="316" y="87"/>
                    </a:lnTo>
                    <a:lnTo>
                      <a:pt x="375" y="56"/>
                    </a:lnTo>
                    <a:lnTo>
                      <a:pt x="437" y="32"/>
                    </a:lnTo>
                    <a:lnTo>
                      <a:pt x="502" y="15"/>
                    </a:lnTo>
                    <a:lnTo>
                      <a:pt x="569" y="4"/>
                    </a:lnTo>
                    <a:lnTo>
                      <a:pt x="63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1" name="Freeform 8"/>
              <p:cNvSpPr>
                <a:spLocks noEditPoints="1"/>
              </p:cNvSpPr>
              <p:nvPr/>
            </p:nvSpPr>
            <p:spPr bwMode="auto">
              <a:xfrm>
                <a:off x="3305176" y="3181350"/>
                <a:ext cx="2027238" cy="2025650"/>
              </a:xfrm>
              <a:custGeom>
                <a:avLst/>
                <a:gdLst>
                  <a:gd name="T0" fmla="*/ 576 w 1277"/>
                  <a:gd name="T1" fmla="*/ 140 h 1276"/>
                  <a:gd name="T2" fmla="*/ 458 w 1277"/>
                  <a:gd name="T3" fmla="*/ 170 h 1276"/>
                  <a:gd name="T4" fmla="*/ 352 w 1277"/>
                  <a:gd name="T5" fmla="*/ 226 h 1276"/>
                  <a:gd name="T6" fmla="*/ 264 w 1277"/>
                  <a:gd name="T7" fmla="*/ 305 h 1276"/>
                  <a:gd name="T8" fmla="*/ 196 w 1277"/>
                  <a:gd name="T9" fmla="*/ 403 h 1276"/>
                  <a:gd name="T10" fmla="*/ 153 w 1277"/>
                  <a:gd name="T11" fmla="*/ 515 h 1276"/>
                  <a:gd name="T12" fmla="*/ 137 w 1277"/>
                  <a:gd name="T13" fmla="*/ 638 h 1276"/>
                  <a:gd name="T14" fmla="*/ 153 w 1277"/>
                  <a:gd name="T15" fmla="*/ 761 h 1276"/>
                  <a:gd name="T16" fmla="*/ 196 w 1277"/>
                  <a:gd name="T17" fmla="*/ 873 h 1276"/>
                  <a:gd name="T18" fmla="*/ 264 w 1277"/>
                  <a:gd name="T19" fmla="*/ 971 h 1276"/>
                  <a:gd name="T20" fmla="*/ 352 w 1277"/>
                  <a:gd name="T21" fmla="*/ 1050 h 1276"/>
                  <a:gd name="T22" fmla="*/ 458 w 1277"/>
                  <a:gd name="T23" fmla="*/ 1106 h 1276"/>
                  <a:gd name="T24" fmla="*/ 576 w 1277"/>
                  <a:gd name="T25" fmla="*/ 1135 h 1276"/>
                  <a:gd name="T26" fmla="*/ 701 w 1277"/>
                  <a:gd name="T27" fmla="*/ 1135 h 1276"/>
                  <a:gd name="T28" fmla="*/ 820 w 1277"/>
                  <a:gd name="T29" fmla="*/ 1106 h 1276"/>
                  <a:gd name="T30" fmla="*/ 925 w 1277"/>
                  <a:gd name="T31" fmla="*/ 1050 h 1276"/>
                  <a:gd name="T32" fmla="*/ 1014 w 1277"/>
                  <a:gd name="T33" fmla="*/ 971 h 1276"/>
                  <a:gd name="T34" fmla="*/ 1081 w 1277"/>
                  <a:gd name="T35" fmla="*/ 873 h 1276"/>
                  <a:gd name="T36" fmla="*/ 1124 w 1277"/>
                  <a:gd name="T37" fmla="*/ 761 h 1276"/>
                  <a:gd name="T38" fmla="*/ 1141 w 1277"/>
                  <a:gd name="T39" fmla="*/ 638 h 1276"/>
                  <a:gd name="T40" fmla="*/ 1124 w 1277"/>
                  <a:gd name="T41" fmla="*/ 515 h 1276"/>
                  <a:gd name="T42" fmla="*/ 1081 w 1277"/>
                  <a:gd name="T43" fmla="*/ 403 h 1276"/>
                  <a:gd name="T44" fmla="*/ 1014 w 1277"/>
                  <a:gd name="T45" fmla="*/ 305 h 1276"/>
                  <a:gd name="T46" fmla="*/ 925 w 1277"/>
                  <a:gd name="T47" fmla="*/ 226 h 1276"/>
                  <a:gd name="T48" fmla="*/ 820 w 1277"/>
                  <a:gd name="T49" fmla="*/ 170 h 1276"/>
                  <a:gd name="T50" fmla="*/ 701 w 1277"/>
                  <a:gd name="T51" fmla="*/ 140 h 1276"/>
                  <a:gd name="T52" fmla="*/ 639 w 1277"/>
                  <a:gd name="T53" fmla="*/ 0 h 1276"/>
                  <a:gd name="T54" fmla="*/ 776 w 1277"/>
                  <a:gd name="T55" fmla="*/ 15 h 1276"/>
                  <a:gd name="T56" fmla="*/ 902 w 1277"/>
                  <a:gd name="T57" fmla="*/ 56 h 1276"/>
                  <a:gd name="T58" fmla="*/ 1016 w 1277"/>
                  <a:gd name="T59" fmla="*/ 123 h 1276"/>
                  <a:gd name="T60" fmla="*/ 1112 w 1277"/>
                  <a:gd name="T61" fmla="*/ 210 h 1276"/>
                  <a:gd name="T62" fmla="*/ 1190 w 1277"/>
                  <a:gd name="T63" fmla="*/ 316 h 1276"/>
                  <a:gd name="T64" fmla="*/ 1245 w 1277"/>
                  <a:gd name="T65" fmla="*/ 436 h 1276"/>
                  <a:gd name="T66" fmla="*/ 1274 w 1277"/>
                  <a:gd name="T67" fmla="*/ 568 h 1276"/>
                  <a:gd name="T68" fmla="*/ 1274 w 1277"/>
                  <a:gd name="T69" fmla="*/ 708 h 1276"/>
                  <a:gd name="T70" fmla="*/ 1245 w 1277"/>
                  <a:gd name="T71" fmla="*/ 839 h 1276"/>
                  <a:gd name="T72" fmla="*/ 1190 w 1277"/>
                  <a:gd name="T73" fmla="*/ 960 h 1276"/>
                  <a:gd name="T74" fmla="*/ 1113 w 1277"/>
                  <a:gd name="T75" fmla="*/ 1066 h 1276"/>
                  <a:gd name="T76" fmla="*/ 1016 w 1277"/>
                  <a:gd name="T77" fmla="*/ 1153 h 1276"/>
                  <a:gd name="T78" fmla="*/ 902 w 1277"/>
                  <a:gd name="T79" fmla="*/ 1220 h 1276"/>
                  <a:gd name="T80" fmla="*/ 776 w 1277"/>
                  <a:gd name="T81" fmla="*/ 1262 h 1276"/>
                  <a:gd name="T82" fmla="*/ 639 w 1277"/>
                  <a:gd name="T83" fmla="*/ 1276 h 1276"/>
                  <a:gd name="T84" fmla="*/ 502 w 1277"/>
                  <a:gd name="T85" fmla="*/ 1262 h 1276"/>
                  <a:gd name="T86" fmla="*/ 376 w 1277"/>
                  <a:gd name="T87" fmla="*/ 1220 h 1276"/>
                  <a:gd name="T88" fmla="*/ 262 w 1277"/>
                  <a:gd name="T89" fmla="*/ 1153 h 1276"/>
                  <a:gd name="T90" fmla="*/ 165 w 1277"/>
                  <a:gd name="T91" fmla="*/ 1066 h 1276"/>
                  <a:gd name="T92" fmla="*/ 87 w 1277"/>
                  <a:gd name="T93" fmla="*/ 960 h 1276"/>
                  <a:gd name="T94" fmla="*/ 32 w 1277"/>
                  <a:gd name="T95" fmla="*/ 839 h 1276"/>
                  <a:gd name="T96" fmla="*/ 4 w 1277"/>
                  <a:gd name="T97" fmla="*/ 708 h 1276"/>
                  <a:gd name="T98" fmla="*/ 4 w 1277"/>
                  <a:gd name="T99" fmla="*/ 568 h 1276"/>
                  <a:gd name="T100" fmla="*/ 32 w 1277"/>
                  <a:gd name="T101" fmla="*/ 436 h 1276"/>
                  <a:gd name="T102" fmla="*/ 87 w 1277"/>
                  <a:gd name="T103" fmla="*/ 316 h 1276"/>
                  <a:gd name="T104" fmla="*/ 165 w 1277"/>
                  <a:gd name="T105" fmla="*/ 210 h 1276"/>
                  <a:gd name="T106" fmla="*/ 262 w 1277"/>
                  <a:gd name="T107" fmla="*/ 123 h 1276"/>
                  <a:gd name="T108" fmla="*/ 376 w 1277"/>
                  <a:gd name="T109" fmla="*/ 56 h 1276"/>
                  <a:gd name="T110" fmla="*/ 502 w 1277"/>
                  <a:gd name="T111" fmla="*/ 15 h 1276"/>
                  <a:gd name="T112" fmla="*/ 639 w 1277"/>
                  <a:gd name="T113" fmla="*/ 0 h 1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77" h="1276">
                    <a:moveTo>
                      <a:pt x="639" y="137"/>
                    </a:moveTo>
                    <a:lnTo>
                      <a:pt x="576" y="140"/>
                    </a:lnTo>
                    <a:lnTo>
                      <a:pt x="515" y="152"/>
                    </a:lnTo>
                    <a:lnTo>
                      <a:pt x="458" y="170"/>
                    </a:lnTo>
                    <a:lnTo>
                      <a:pt x="403" y="195"/>
                    </a:lnTo>
                    <a:lnTo>
                      <a:pt x="352" y="226"/>
                    </a:lnTo>
                    <a:lnTo>
                      <a:pt x="306" y="264"/>
                    </a:lnTo>
                    <a:lnTo>
                      <a:pt x="264" y="305"/>
                    </a:lnTo>
                    <a:lnTo>
                      <a:pt x="227" y="352"/>
                    </a:lnTo>
                    <a:lnTo>
                      <a:pt x="196" y="403"/>
                    </a:lnTo>
                    <a:lnTo>
                      <a:pt x="172" y="456"/>
                    </a:lnTo>
                    <a:lnTo>
                      <a:pt x="153" y="515"/>
                    </a:lnTo>
                    <a:lnTo>
                      <a:pt x="142" y="576"/>
                    </a:lnTo>
                    <a:lnTo>
                      <a:pt x="137" y="638"/>
                    </a:lnTo>
                    <a:lnTo>
                      <a:pt x="142" y="701"/>
                    </a:lnTo>
                    <a:lnTo>
                      <a:pt x="153" y="761"/>
                    </a:lnTo>
                    <a:lnTo>
                      <a:pt x="172" y="820"/>
                    </a:lnTo>
                    <a:lnTo>
                      <a:pt x="196" y="873"/>
                    </a:lnTo>
                    <a:lnTo>
                      <a:pt x="227" y="924"/>
                    </a:lnTo>
                    <a:lnTo>
                      <a:pt x="264" y="971"/>
                    </a:lnTo>
                    <a:lnTo>
                      <a:pt x="306" y="1012"/>
                    </a:lnTo>
                    <a:lnTo>
                      <a:pt x="352" y="1050"/>
                    </a:lnTo>
                    <a:lnTo>
                      <a:pt x="403" y="1081"/>
                    </a:lnTo>
                    <a:lnTo>
                      <a:pt x="458" y="1106"/>
                    </a:lnTo>
                    <a:lnTo>
                      <a:pt x="515" y="1124"/>
                    </a:lnTo>
                    <a:lnTo>
                      <a:pt x="576" y="1135"/>
                    </a:lnTo>
                    <a:lnTo>
                      <a:pt x="639" y="1139"/>
                    </a:lnTo>
                    <a:lnTo>
                      <a:pt x="701" y="1135"/>
                    </a:lnTo>
                    <a:lnTo>
                      <a:pt x="762" y="1124"/>
                    </a:lnTo>
                    <a:lnTo>
                      <a:pt x="820" y="1106"/>
                    </a:lnTo>
                    <a:lnTo>
                      <a:pt x="874" y="1081"/>
                    </a:lnTo>
                    <a:lnTo>
                      <a:pt x="925" y="1050"/>
                    </a:lnTo>
                    <a:lnTo>
                      <a:pt x="971" y="1012"/>
                    </a:lnTo>
                    <a:lnTo>
                      <a:pt x="1014" y="971"/>
                    </a:lnTo>
                    <a:lnTo>
                      <a:pt x="1050" y="924"/>
                    </a:lnTo>
                    <a:lnTo>
                      <a:pt x="1081" y="873"/>
                    </a:lnTo>
                    <a:lnTo>
                      <a:pt x="1107" y="820"/>
                    </a:lnTo>
                    <a:lnTo>
                      <a:pt x="1124" y="761"/>
                    </a:lnTo>
                    <a:lnTo>
                      <a:pt x="1137" y="701"/>
                    </a:lnTo>
                    <a:lnTo>
                      <a:pt x="1141" y="638"/>
                    </a:lnTo>
                    <a:lnTo>
                      <a:pt x="1137" y="576"/>
                    </a:lnTo>
                    <a:lnTo>
                      <a:pt x="1124" y="515"/>
                    </a:lnTo>
                    <a:lnTo>
                      <a:pt x="1107" y="456"/>
                    </a:lnTo>
                    <a:lnTo>
                      <a:pt x="1081" y="403"/>
                    </a:lnTo>
                    <a:lnTo>
                      <a:pt x="1050" y="352"/>
                    </a:lnTo>
                    <a:lnTo>
                      <a:pt x="1014" y="305"/>
                    </a:lnTo>
                    <a:lnTo>
                      <a:pt x="971" y="264"/>
                    </a:lnTo>
                    <a:lnTo>
                      <a:pt x="925" y="226"/>
                    </a:lnTo>
                    <a:lnTo>
                      <a:pt x="874" y="195"/>
                    </a:lnTo>
                    <a:lnTo>
                      <a:pt x="820" y="170"/>
                    </a:lnTo>
                    <a:lnTo>
                      <a:pt x="762" y="152"/>
                    </a:lnTo>
                    <a:lnTo>
                      <a:pt x="701" y="140"/>
                    </a:lnTo>
                    <a:lnTo>
                      <a:pt x="639" y="137"/>
                    </a:lnTo>
                    <a:close/>
                    <a:moveTo>
                      <a:pt x="639" y="0"/>
                    </a:moveTo>
                    <a:lnTo>
                      <a:pt x="708" y="4"/>
                    </a:lnTo>
                    <a:lnTo>
                      <a:pt x="776" y="15"/>
                    </a:lnTo>
                    <a:lnTo>
                      <a:pt x="841" y="32"/>
                    </a:lnTo>
                    <a:lnTo>
                      <a:pt x="902" y="56"/>
                    </a:lnTo>
                    <a:lnTo>
                      <a:pt x="960" y="87"/>
                    </a:lnTo>
                    <a:lnTo>
                      <a:pt x="1016" y="123"/>
                    </a:lnTo>
                    <a:lnTo>
                      <a:pt x="1066" y="164"/>
                    </a:lnTo>
                    <a:lnTo>
                      <a:pt x="1112" y="210"/>
                    </a:lnTo>
                    <a:lnTo>
                      <a:pt x="1154" y="261"/>
                    </a:lnTo>
                    <a:lnTo>
                      <a:pt x="1190" y="316"/>
                    </a:lnTo>
                    <a:lnTo>
                      <a:pt x="1220" y="374"/>
                    </a:lnTo>
                    <a:lnTo>
                      <a:pt x="1245" y="436"/>
                    </a:lnTo>
                    <a:lnTo>
                      <a:pt x="1263" y="501"/>
                    </a:lnTo>
                    <a:lnTo>
                      <a:pt x="1274" y="568"/>
                    </a:lnTo>
                    <a:lnTo>
                      <a:pt x="1277" y="638"/>
                    </a:lnTo>
                    <a:lnTo>
                      <a:pt x="1274" y="708"/>
                    </a:lnTo>
                    <a:lnTo>
                      <a:pt x="1263" y="775"/>
                    </a:lnTo>
                    <a:lnTo>
                      <a:pt x="1245" y="839"/>
                    </a:lnTo>
                    <a:lnTo>
                      <a:pt x="1220" y="902"/>
                    </a:lnTo>
                    <a:lnTo>
                      <a:pt x="1190" y="960"/>
                    </a:lnTo>
                    <a:lnTo>
                      <a:pt x="1154" y="1015"/>
                    </a:lnTo>
                    <a:lnTo>
                      <a:pt x="1113" y="1066"/>
                    </a:lnTo>
                    <a:lnTo>
                      <a:pt x="1066" y="1112"/>
                    </a:lnTo>
                    <a:lnTo>
                      <a:pt x="1016" y="1153"/>
                    </a:lnTo>
                    <a:lnTo>
                      <a:pt x="960" y="1189"/>
                    </a:lnTo>
                    <a:lnTo>
                      <a:pt x="902" y="1220"/>
                    </a:lnTo>
                    <a:lnTo>
                      <a:pt x="841" y="1244"/>
                    </a:lnTo>
                    <a:lnTo>
                      <a:pt x="776" y="1262"/>
                    </a:lnTo>
                    <a:lnTo>
                      <a:pt x="708" y="1272"/>
                    </a:lnTo>
                    <a:lnTo>
                      <a:pt x="639" y="1276"/>
                    </a:lnTo>
                    <a:lnTo>
                      <a:pt x="570" y="1272"/>
                    </a:lnTo>
                    <a:lnTo>
                      <a:pt x="502" y="1262"/>
                    </a:lnTo>
                    <a:lnTo>
                      <a:pt x="436" y="1244"/>
                    </a:lnTo>
                    <a:lnTo>
                      <a:pt x="376" y="1220"/>
                    </a:lnTo>
                    <a:lnTo>
                      <a:pt x="317" y="1189"/>
                    </a:lnTo>
                    <a:lnTo>
                      <a:pt x="262" y="1153"/>
                    </a:lnTo>
                    <a:lnTo>
                      <a:pt x="211" y="1112"/>
                    </a:lnTo>
                    <a:lnTo>
                      <a:pt x="165" y="1066"/>
                    </a:lnTo>
                    <a:lnTo>
                      <a:pt x="123" y="1015"/>
                    </a:lnTo>
                    <a:lnTo>
                      <a:pt x="87" y="960"/>
                    </a:lnTo>
                    <a:lnTo>
                      <a:pt x="57" y="902"/>
                    </a:lnTo>
                    <a:lnTo>
                      <a:pt x="32" y="839"/>
                    </a:lnTo>
                    <a:lnTo>
                      <a:pt x="15" y="775"/>
                    </a:lnTo>
                    <a:lnTo>
                      <a:pt x="4" y="708"/>
                    </a:lnTo>
                    <a:lnTo>
                      <a:pt x="0" y="638"/>
                    </a:lnTo>
                    <a:lnTo>
                      <a:pt x="4" y="568"/>
                    </a:lnTo>
                    <a:lnTo>
                      <a:pt x="15" y="501"/>
                    </a:lnTo>
                    <a:lnTo>
                      <a:pt x="32" y="436"/>
                    </a:lnTo>
                    <a:lnTo>
                      <a:pt x="57" y="374"/>
                    </a:lnTo>
                    <a:lnTo>
                      <a:pt x="87" y="316"/>
                    </a:lnTo>
                    <a:lnTo>
                      <a:pt x="123" y="261"/>
                    </a:lnTo>
                    <a:lnTo>
                      <a:pt x="165" y="210"/>
                    </a:lnTo>
                    <a:lnTo>
                      <a:pt x="211" y="164"/>
                    </a:lnTo>
                    <a:lnTo>
                      <a:pt x="262" y="123"/>
                    </a:lnTo>
                    <a:lnTo>
                      <a:pt x="317" y="87"/>
                    </a:lnTo>
                    <a:lnTo>
                      <a:pt x="376" y="56"/>
                    </a:lnTo>
                    <a:lnTo>
                      <a:pt x="436" y="32"/>
                    </a:lnTo>
                    <a:lnTo>
                      <a:pt x="502" y="15"/>
                    </a:lnTo>
                    <a:lnTo>
                      <a:pt x="570" y="4"/>
                    </a:lnTo>
                    <a:lnTo>
                      <a:pt x="63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sp>
          <p:nvSpPr>
            <p:cNvPr id="17" name="Rectangle 16"/>
            <p:cNvSpPr/>
            <p:nvPr/>
          </p:nvSpPr>
          <p:spPr>
            <a:xfrm>
              <a:off x="4618248" y="1624822"/>
              <a:ext cx="2952328" cy="338554"/>
            </a:xfrm>
            <a:prstGeom prst="rect">
              <a:avLst/>
            </a:prstGeom>
          </p:spPr>
          <p:txBody>
            <a:bodyPr wrap="square">
              <a:spAutoFit/>
            </a:bodyPr>
            <a:lstStyle/>
            <a:p>
              <a:pPr algn="ctr"/>
              <a:endParaRPr lang="en-IN" sz="1600" dirty="0">
                <a:solidFill>
                  <a:schemeClr val="tx1">
                    <a:lumMod val="50000"/>
                    <a:lumOff val="50000"/>
                  </a:schemeClr>
                </a:solidFill>
                <a:latin typeface="Arial" pitchFamily="34" charset="0"/>
                <a:cs typeface="Arial" pitchFamily="34" charset="0"/>
              </a:endParaRPr>
            </a:p>
          </p:txBody>
        </p:sp>
        <p:sp>
          <p:nvSpPr>
            <p:cNvPr id="18" name="TextBox 17"/>
            <p:cNvSpPr txBox="1"/>
            <p:nvPr/>
          </p:nvSpPr>
          <p:spPr>
            <a:xfrm>
              <a:off x="5054988" y="5169097"/>
              <a:ext cx="2078847" cy="523220"/>
            </a:xfrm>
            <a:prstGeom prst="rect">
              <a:avLst/>
            </a:prstGeom>
            <a:noFill/>
          </p:spPr>
          <p:txBody>
            <a:bodyPr wrap="square" rtlCol="0">
              <a:spAutoFit/>
            </a:bodyPr>
            <a:lstStyle/>
            <a:p>
              <a:pPr algn="ctr"/>
              <a:r>
                <a:rPr lang="en-GB" sz="2800" b="1" dirty="0" smtClean="0">
                  <a:solidFill>
                    <a:schemeClr val="tx1">
                      <a:lumMod val="75000"/>
                      <a:lumOff val="25000"/>
                    </a:schemeClr>
                  </a:solidFill>
                  <a:latin typeface="Arial" pitchFamily="34" charset="0"/>
                  <a:cs typeface="Arial" pitchFamily="34" charset="0"/>
                </a:rPr>
                <a:t>Bottom-up</a:t>
              </a:r>
              <a:endParaRPr lang="en-IN" sz="2800" b="1" dirty="0">
                <a:solidFill>
                  <a:schemeClr val="tx1">
                    <a:lumMod val="75000"/>
                    <a:lumOff val="25000"/>
                  </a:schemeClr>
                </a:solidFill>
                <a:latin typeface="Arial" pitchFamily="34" charset="0"/>
                <a:cs typeface="Arial" pitchFamily="34" charset="0"/>
              </a:endParaRPr>
            </a:p>
          </p:txBody>
        </p:sp>
      </p:grpSp>
    </p:spTree>
    <p:extLst>
      <p:ext uri="{BB962C8B-B14F-4D97-AF65-F5344CB8AC3E}">
        <p14:creationId xmlns:p14="http://schemas.microsoft.com/office/powerpoint/2010/main" val="439570967"/>
      </p:ext>
    </p:extLst>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Slide Number Placeholder 3"/>
          <p:cNvSpPr>
            <a:spLocks noGrp="1"/>
          </p:cNvSpPr>
          <p:nvPr>
            <p:ph type="sldNum" sz="quarter" idx="12"/>
          </p:nvPr>
        </p:nvSpPr>
        <p:spPr bwMode="auto">
          <a:xfrm>
            <a:off x="8894805" y="63563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118" u="sng">
                <a:solidFill>
                  <a:schemeClr val="tx1"/>
                </a:solidFill>
                <a:latin typeface="Times New Roman" panose="02020603050405020304" pitchFamily="18" charset="0"/>
              </a:defRPr>
            </a:lvl1pPr>
            <a:lvl2pPr marL="655579" indent="-252146">
              <a:defRPr sz="2118" u="sng">
                <a:solidFill>
                  <a:schemeClr val="tx1"/>
                </a:solidFill>
                <a:latin typeface="Times New Roman" panose="02020603050405020304" pitchFamily="18" charset="0"/>
              </a:defRPr>
            </a:lvl2pPr>
            <a:lvl3pPr marL="1008583" indent="-201717">
              <a:defRPr sz="2118" u="sng">
                <a:solidFill>
                  <a:schemeClr val="tx1"/>
                </a:solidFill>
                <a:latin typeface="Times New Roman" panose="02020603050405020304" pitchFamily="18" charset="0"/>
              </a:defRPr>
            </a:lvl3pPr>
            <a:lvl4pPr marL="1412016" indent="-201717">
              <a:defRPr sz="2118" u="sng">
                <a:solidFill>
                  <a:schemeClr val="tx1"/>
                </a:solidFill>
                <a:latin typeface="Times New Roman" panose="02020603050405020304" pitchFamily="18" charset="0"/>
              </a:defRPr>
            </a:lvl4pPr>
            <a:lvl5pPr marL="1815450" indent="-201717">
              <a:defRPr sz="2118" u="sng">
                <a:solidFill>
                  <a:schemeClr val="tx1"/>
                </a:solidFill>
                <a:latin typeface="Times New Roman" panose="02020603050405020304" pitchFamily="18" charset="0"/>
              </a:defRPr>
            </a:lvl5pPr>
            <a:lvl6pPr marL="2218883" indent="-201717" eaLnBrk="0" fontAlgn="base" hangingPunct="0">
              <a:spcBef>
                <a:spcPct val="0"/>
              </a:spcBef>
              <a:spcAft>
                <a:spcPct val="0"/>
              </a:spcAft>
              <a:defRPr sz="2118" u="sng">
                <a:solidFill>
                  <a:schemeClr val="tx1"/>
                </a:solidFill>
                <a:latin typeface="Times New Roman" panose="02020603050405020304" pitchFamily="18" charset="0"/>
              </a:defRPr>
            </a:lvl6pPr>
            <a:lvl7pPr marL="2622316" indent="-201717" eaLnBrk="0" fontAlgn="base" hangingPunct="0">
              <a:spcBef>
                <a:spcPct val="0"/>
              </a:spcBef>
              <a:spcAft>
                <a:spcPct val="0"/>
              </a:spcAft>
              <a:defRPr sz="2118" u="sng">
                <a:solidFill>
                  <a:schemeClr val="tx1"/>
                </a:solidFill>
                <a:latin typeface="Times New Roman" panose="02020603050405020304" pitchFamily="18" charset="0"/>
              </a:defRPr>
            </a:lvl7pPr>
            <a:lvl8pPr marL="3025750" indent="-201717" eaLnBrk="0" fontAlgn="base" hangingPunct="0">
              <a:spcBef>
                <a:spcPct val="0"/>
              </a:spcBef>
              <a:spcAft>
                <a:spcPct val="0"/>
              </a:spcAft>
              <a:defRPr sz="2118" u="sng">
                <a:solidFill>
                  <a:schemeClr val="tx1"/>
                </a:solidFill>
                <a:latin typeface="Times New Roman" panose="02020603050405020304" pitchFamily="18" charset="0"/>
              </a:defRPr>
            </a:lvl8pPr>
            <a:lvl9pPr marL="3429183" indent="-201717" eaLnBrk="0" fontAlgn="base" hangingPunct="0">
              <a:spcBef>
                <a:spcPct val="0"/>
              </a:spcBef>
              <a:spcAft>
                <a:spcPct val="0"/>
              </a:spcAft>
              <a:defRPr sz="2118" u="sng">
                <a:solidFill>
                  <a:schemeClr val="tx1"/>
                </a:solidFill>
                <a:latin typeface="Times New Roman" panose="02020603050405020304" pitchFamily="18" charset="0"/>
              </a:defRPr>
            </a:lvl9pPr>
          </a:lstStyle>
          <a:p>
            <a:fld id="{BA758085-81E9-4CA2-9380-823B86810DCC}" type="slidenum">
              <a:rPr lang="en-US" altLang="en-US" sz="1147" u="none">
                <a:solidFill>
                  <a:srgbClr val="898989"/>
                </a:solidFill>
              </a:rPr>
              <a:pPr/>
              <a:t>73</a:t>
            </a:fld>
            <a:endParaRPr lang="en-US" altLang="en-US" sz="1147" u="none">
              <a:solidFill>
                <a:srgbClr val="898989"/>
              </a:solidFill>
            </a:endParaRPr>
          </a:p>
        </p:txBody>
      </p:sp>
      <p:sp>
        <p:nvSpPr>
          <p:cNvPr id="8" name="Rectangle 2"/>
          <p:cNvSpPr>
            <a:spLocks noGrp="1" noChangeArrowheads="1"/>
          </p:cNvSpPr>
          <p:nvPr>
            <p:ph type="title"/>
          </p:nvPr>
        </p:nvSpPr>
        <p:spPr bwMode="auto">
          <a:xfrm>
            <a:off x="759872" y="486565"/>
            <a:ext cx="10337181" cy="74119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0682" tIns="40341" rIns="80682" bIns="40341" numCol="1" rtlCol="0" anchor="t" anchorCtr="0" compatLnSpc="1">
            <a:prstTxWarp prst="textNoShape">
              <a:avLst/>
            </a:prstTxWarp>
            <a:normAutofit/>
          </a:bodyPr>
          <a:lstStyle/>
          <a:p>
            <a:pPr fontAlgn="t"/>
            <a:r>
              <a:rPr lang="en-US" altLang="en-US" sz="3600" dirty="0" smtClean="0"/>
              <a:t>Procurement Planning – Bottom-up Sample</a:t>
            </a:r>
          </a:p>
        </p:txBody>
      </p:sp>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l="18163" t="12190" r="16463" b="7701"/>
          <a:stretch>
            <a:fillRect/>
          </a:stretch>
        </p:blipFill>
        <p:spPr bwMode="auto">
          <a:xfrm>
            <a:off x="825189" y="1347507"/>
            <a:ext cx="10337181" cy="551049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 name="8-Point Star 5"/>
          <p:cNvSpPr/>
          <p:nvPr/>
        </p:nvSpPr>
        <p:spPr>
          <a:xfrm>
            <a:off x="10611726" y="1573250"/>
            <a:ext cx="1247386" cy="1144378"/>
          </a:xfrm>
          <a:prstGeom prst="star8">
            <a:avLst/>
          </a:prstGeom>
          <a:noFill/>
          <a:ln w="3492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 name="TextBox 6"/>
          <p:cNvSpPr txBox="1"/>
          <p:nvPr/>
        </p:nvSpPr>
        <p:spPr>
          <a:xfrm>
            <a:off x="10904166" y="1779096"/>
            <a:ext cx="661392" cy="646331"/>
          </a:xfrm>
          <a:prstGeom prst="rect">
            <a:avLst/>
          </a:prstGeom>
          <a:noFill/>
        </p:spPr>
        <p:txBody>
          <a:bodyPr wrap="square" rtlCol="0">
            <a:spAutoFit/>
          </a:bodyPr>
          <a:lstStyle/>
          <a:p>
            <a:pPr algn="ctr"/>
            <a:r>
              <a:rPr lang="en-US" sz="3600" dirty="0" smtClean="0"/>
              <a:t>20</a:t>
            </a:r>
            <a:endParaRPr lang="en-US" sz="3600" dirty="0"/>
          </a:p>
        </p:txBody>
      </p:sp>
    </p:spTree>
    <p:extLst>
      <p:ext uri="{BB962C8B-B14F-4D97-AF65-F5344CB8AC3E}">
        <p14:creationId xmlns:p14="http://schemas.microsoft.com/office/powerpoint/2010/main" val="89655982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xit" presetSubtype="0" fill="hold" grpId="1" nodeType="withEffect">
                                  <p:stCondLst>
                                    <p:cond delay="0"/>
                                  </p:stCondLst>
                                  <p:childTnLst>
                                    <p:set>
                                      <p:cBhvr>
                                        <p:cTn id="14" dur="1" fill="hold">
                                          <p:stCondLst>
                                            <p:cond delay="0"/>
                                          </p:stCondLst>
                                        </p:cTn>
                                        <p:tgtEl>
                                          <p:spTgt spid="7"/>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p:bldP spid="7" grpId="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2" descr="Image result for map of usa high definition"/>
          <p:cNvSpPr>
            <a:spLocks noChangeAspect="1" noChangeArrowheads="1"/>
          </p:cNvSpPr>
          <p:nvPr/>
        </p:nvSpPr>
        <p:spPr bwMode="auto">
          <a:xfrm>
            <a:off x="5580806" y="2437278"/>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8" name="Rectangle 17"/>
          <p:cNvSpPr/>
          <p:nvPr/>
        </p:nvSpPr>
        <p:spPr>
          <a:xfrm>
            <a:off x="741532" y="1803598"/>
            <a:ext cx="9144000" cy="3416320"/>
          </a:xfrm>
          <a:prstGeom prst="rect">
            <a:avLst/>
          </a:prstGeom>
        </p:spPr>
        <p:txBody>
          <a:bodyPr wrap="square">
            <a:spAutoFit/>
          </a:bodyPr>
          <a:lstStyle/>
          <a:p>
            <a:pPr marL="742950" indent="-742950" defTabSz="914126">
              <a:lnSpc>
                <a:spcPct val="200000"/>
              </a:lnSpc>
              <a:buAutoNum type="arabicPeriod"/>
            </a:pPr>
            <a:r>
              <a:rPr lang="en-US" sz="3600" b="1" dirty="0" smtClean="0">
                <a:solidFill>
                  <a:srgbClr val="0779B7"/>
                </a:solidFill>
                <a:latin typeface="Arial" panose="020B0604020202020204" pitchFamily="34" charset="0"/>
                <a:cs typeface="Arial" panose="020B0604020202020204" pitchFamily="34" charset="0"/>
              </a:rPr>
              <a:t>What is Cost Analysis?</a:t>
            </a:r>
          </a:p>
          <a:p>
            <a:pPr marL="742950" indent="-742950" defTabSz="914126">
              <a:lnSpc>
                <a:spcPct val="200000"/>
              </a:lnSpc>
              <a:buAutoNum type="arabicPeriod"/>
            </a:pPr>
            <a:r>
              <a:rPr lang="en-US" sz="3600" b="1" dirty="0" smtClean="0">
                <a:solidFill>
                  <a:srgbClr val="0779B7"/>
                </a:solidFill>
                <a:latin typeface="Arial" panose="020B0604020202020204" pitchFamily="34" charset="0"/>
                <a:cs typeface="Arial" panose="020B0604020202020204" pitchFamily="34" charset="0"/>
              </a:rPr>
              <a:t>When is it done?</a:t>
            </a:r>
          </a:p>
          <a:p>
            <a:pPr marL="742950" indent="-742950" defTabSz="914126">
              <a:lnSpc>
                <a:spcPct val="200000"/>
              </a:lnSpc>
              <a:buAutoNum type="arabicPeriod"/>
            </a:pPr>
            <a:r>
              <a:rPr lang="en-US" sz="3600" b="1" dirty="0" smtClean="0">
                <a:solidFill>
                  <a:srgbClr val="0779B7"/>
                </a:solidFill>
                <a:latin typeface="Arial" panose="020B0604020202020204" pitchFamily="34" charset="0"/>
                <a:cs typeface="Arial" panose="020B0604020202020204" pitchFamily="34" charset="0"/>
              </a:rPr>
              <a:t>How to do it</a:t>
            </a:r>
            <a:endParaRPr lang="en-US" sz="3600" b="1" dirty="0">
              <a:solidFill>
                <a:prstClr val="black">
                  <a:lumMod val="75000"/>
                  <a:lumOff val="25000"/>
                </a:prstClr>
              </a:solidFill>
              <a:latin typeface="Arial" panose="020B0604020202020204" pitchFamily="34" charset="0"/>
              <a:cs typeface="Arial" panose="020B0604020202020204" pitchFamily="34" charset="0"/>
            </a:endParaRPr>
          </a:p>
        </p:txBody>
      </p:sp>
      <p:sp>
        <p:nvSpPr>
          <p:cNvPr id="24" name="Freeform 16"/>
          <p:cNvSpPr>
            <a:spLocks noEditPoints="1"/>
          </p:cNvSpPr>
          <p:nvPr/>
        </p:nvSpPr>
        <p:spPr bwMode="auto">
          <a:xfrm>
            <a:off x="6425925" y="5696896"/>
            <a:ext cx="551185" cy="574058"/>
          </a:xfrm>
          <a:custGeom>
            <a:avLst/>
            <a:gdLst>
              <a:gd name="T0" fmla="*/ 2264 w 3212"/>
              <a:gd name="T1" fmla="*/ 1326 h 3343"/>
              <a:gd name="T2" fmla="*/ 2473 w 3212"/>
              <a:gd name="T3" fmla="*/ 1519 h 3343"/>
              <a:gd name="T4" fmla="*/ 2488 w 3212"/>
              <a:gd name="T5" fmla="*/ 1700 h 3343"/>
              <a:gd name="T6" fmla="*/ 2330 w 3212"/>
              <a:gd name="T7" fmla="*/ 1680 h 3343"/>
              <a:gd name="T8" fmla="*/ 2220 w 3212"/>
              <a:gd name="T9" fmla="*/ 1581 h 3343"/>
              <a:gd name="T10" fmla="*/ 2050 w 3212"/>
              <a:gd name="T11" fmla="*/ 1636 h 3343"/>
              <a:gd name="T12" fmla="*/ 2120 w 3212"/>
              <a:gd name="T13" fmla="*/ 1777 h 3343"/>
              <a:gd name="T14" fmla="*/ 2404 w 3212"/>
              <a:gd name="T15" fmla="*/ 1910 h 3343"/>
              <a:gd name="T16" fmla="*/ 2488 w 3212"/>
              <a:gd name="T17" fmla="*/ 2143 h 3343"/>
              <a:gd name="T18" fmla="*/ 2303 w 3212"/>
              <a:gd name="T19" fmla="*/ 2392 h 3343"/>
              <a:gd name="T20" fmla="*/ 2186 w 3212"/>
              <a:gd name="T21" fmla="*/ 2567 h 3343"/>
              <a:gd name="T22" fmla="*/ 2061 w 3212"/>
              <a:gd name="T23" fmla="*/ 2468 h 3343"/>
              <a:gd name="T24" fmla="*/ 1853 w 3212"/>
              <a:gd name="T25" fmla="*/ 2275 h 3343"/>
              <a:gd name="T26" fmla="*/ 1837 w 3212"/>
              <a:gd name="T27" fmla="*/ 2094 h 3343"/>
              <a:gd name="T28" fmla="*/ 1995 w 3212"/>
              <a:gd name="T29" fmla="*/ 2112 h 3343"/>
              <a:gd name="T30" fmla="*/ 2131 w 3212"/>
              <a:gd name="T31" fmla="*/ 2217 h 3343"/>
              <a:gd name="T32" fmla="*/ 2281 w 3212"/>
              <a:gd name="T33" fmla="*/ 2140 h 3343"/>
              <a:gd name="T34" fmla="*/ 2176 w 3212"/>
              <a:gd name="T35" fmla="*/ 2005 h 3343"/>
              <a:gd name="T36" fmla="*/ 1898 w 3212"/>
              <a:gd name="T37" fmla="*/ 1857 h 3343"/>
              <a:gd name="T38" fmla="*/ 1845 w 3212"/>
              <a:gd name="T39" fmla="*/ 1609 h 3343"/>
              <a:gd name="T40" fmla="*/ 2061 w 3212"/>
              <a:gd name="T41" fmla="*/ 1388 h 3343"/>
              <a:gd name="T42" fmla="*/ 2163 w 3212"/>
              <a:gd name="T43" fmla="*/ 1224 h 3343"/>
              <a:gd name="T44" fmla="*/ 792 w 3212"/>
              <a:gd name="T45" fmla="*/ 1066 h 3343"/>
              <a:gd name="T46" fmla="*/ 1086 w 3212"/>
              <a:gd name="T47" fmla="*/ 884 h 3343"/>
              <a:gd name="T48" fmla="*/ 1564 w 3212"/>
              <a:gd name="T49" fmla="*/ 1072 h 3343"/>
              <a:gd name="T50" fmla="*/ 1345 w 3212"/>
              <a:gd name="T51" fmla="*/ 2359 h 3343"/>
              <a:gd name="T52" fmla="*/ 391 w 3212"/>
              <a:gd name="T53" fmla="*/ 2359 h 3343"/>
              <a:gd name="T54" fmla="*/ 99 w 3212"/>
              <a:gd name="T55" fmla="*/ 1107 h 3343"/>
              <a:gd name="T56" fmla="*/ 328 w 3212"/>
              <a:gd name="T57" fmla="*/ 923 h 3343"/>
              <a:gd name="T58" fmla="*/ 935 w 3212"/>
              <a:gd name="T59" fmla="*/ 868 h 3343"/>
              <a:gd name="T60" fmla="*/ 919 w 3212"/>
              <a:gd name="T61" fmla="*/ 986 h 3343"/>
              <a:gd name="T62" fmla="*/ 810 w 3212"/>
              <a:gd name="T63" fmla="*/ 1012 h 3343"/>
              <a:gd name="T64" fmla="*/ 726 w 3212"/>
              <a:gd name="T65" fmla="*/ 916 h 3343"/>
              <a:gd name="T66" fmla="*/ 806 w 3212"/>
              <a:gd name="T67" fmla="*/ 853 h 3343"/>
              <a:gd name="T68" fmla="*/ 2540 w 3212"/>
              <a:gd name="T69" fmla="*/ 888 h 3343"/>
              <a:gd name="T70" fmla="*/ 3025 w 3212"/>
              <a:gd name="T71" fmla="*/ 1275 h 3343"/>
              <a:gd name="T72" fmla="*/ 3212 w 3212"/>
              <a:gd name="T73" fmla="*/ 1881 h 3343"/>
              <a:gd name="T74" fmla="*/ 3025 w 3212"/>
              <a:gd name="T75" fmla="*/ 2489 h 3343"/>
              <a:gd name="T76" fmla="*/ 2540 w 3212"/>
              <a:gd name="T77" fmla="*/ 2876 h 3343"/>
              <a:gd name="T78" fmla="*/ 1910 w 3212"/>
              <a:gd name="T79" fmla="*/ 2927 h 3343"/>
              <a:gd name="T80" fmla="*/ 1393 w 3212"/>
              <a:gd name="T81" fmla="*/ 2646 h 3343"/>
              <a:gd name="T82" fmla="*/ 1847 w 3212"/>
              <a:gd name="T83" fmla="*/ 2727 h 3343"/>
              <a:gd name="T84" fmla="*/ 2438 w 3212"/>
              <a:gd name="T85" fmla="*/ 2726 h 3343"/>
              <a:gd name="T86" fmla="*/ 2889 w 3212"/>
              <a:gd name="T87" fmla="*/ 2374 h 3343"/>
              <a:gd name="T88" fmla="*/ 3033 w 3212"/>
              <a:gd name="T89" fmla="*/ 1804 h 3343"/>
              <a:gd name="T90" fmla="*/ 2800 w 3212"/>
              <a:gd name="T91" fmla="*/ 1275 h 3343"/>
              <a:gd name="T92" fmla="*/ 2294 w 3212"/>
              <a:gd name="T93" fmla="*/ 1000 h 3343"/>
              <a:gd name="T94" fmla="*/ 1716 w 3212"/>
              <a:gd name="T95" fmla="*/ 1094 h 3343"/>
              <a:gd name="T96" fmla="*/ 1912 w 3212"/>
              <a:gd name="T97" fmla="*/ 835 h 3343"/>
              <a:gd name="T98" fmla="*/ 1016 w 3212"/>
              <a:gd name="T99" fmla="*/ 44 h 3343"/>
              <a:gd name="T100" fmla="*/ 1212 w 3212"/>
              <a:gd name="T101" fmla="*/ 330 h 3343"/>
              <a:gd name="T102" fmla="*/ 1090 w 3212"/>
              <a:gd name="T103" fmla="*/ 658 h 3343"/>
              <a:gd name="T104" fmla="*/ 746 w 3212"/>
              <a:gd name="T105" fmla="*/ 741 h 3343"/>
              <a:gd name="T106" fmla="*/ 489 w 3212"/>
              <a:gd name="T107" fmla="*/ 512 h 3343"/>
              <a:gd name="T108" fmla="*/ 531 w 3212"/>
              <a:gd name="T109" fmla="*/ 162 h 3343"/>
              <a:gd name="T110" fmla="*/ 839 w 3212"/>
              <a:gd name="T111" fmla="*/ 0 h 3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12" h="3343">
                <a:moveTo>
                  <a:pt x="2163" y="1224"/>
                </a:moveTo>
                <a:lnTo>
                  <a:pt x="2186" y="1227"/>
                </a:lnTo>
                <a:lnTo>
                  <a:pt x="2207" y="1234"/>
                </a:lnTo>
                <a:lnTo>
                  <a:pt x="2226" y="1246"/>
                </a:lnTo>
                <a:lnTo>
                  <a:pt x="2242" y="1262"/>
                </a:lnTo>
                <a:lnTo>
                  <a:pt x="2254" y="1280"/>
                </a:lnTo>
                <a:lnTo>
                  <a:pt x="2262" y="1302"/>
                </a:lnTo>
                <a:lnTo>
                  <a:pt x="2264" y="1326"/>
                </a:lnTo>
                <a:lnTo>
                  <a:pt x="2264" y="1385"/>
                </a:lnTo>
                <a:lnTo>
                  <a:pt x="2304" y="1396"/>
                </a:lnTo>
                <a:lnTo>
                  <a:pt x="2341" y="1410"/>
                </a:lnTo>
                <a:lnTo>
                  <a:pt x="2374" y="1428"/>
                </a:lnTo>
                <a:lnTo>
                  <a:pt x="2404" y="1448"/>
                </a:lnTo>
                <a:lnTo>
                  <a:pt x="2430" y="1470"/>
                </a:lnTo>
                <a:lnTo>
                  <a:pt x="2454" y="1494"/>
                </a:lnTo>
                <a:lnTo>
                  <a:pt x="2473" y="1519"/>
                </a:lnTo>
                <a:lnTo>
                  <a:pt x="2490" y="1544"/>
                </a:lnTo>
                <a:lnTo>
                  <a:pt x="2503" y="1570"/>
                </a:lnTo>
                <a:lnTo>
                  <a:pt x="2513" y="1595"/>
                </a:lnTo>
                <a:lnTo>
                  <a:pt x="2517" y="1619"/>
                </a:lnTo>
                <a:lnTo>
                  <a:pt x="2517" y="1641"/>
                </a:lnTo>
                <a:lnTo>
                  <a:pt x="2512" y="1663"/>
                </a:lnTo>
                <a:lnTo>
                  <a:pt x="2502" y="1683"/>
                </a:lnTo>
                <a:lnTo>
                  <a:pt x="2488" y="1700"/>
                </a:lnTo>
                <a:lnTo>
                  <a:pt x="2470" y="1713"/>
                </a:lnTo>
                <a:lnTo>
                  <a:pt x="2448" y="1724"/>
                </a:lnTo>
                <a:lnTo>
                  <a:pt x="2426" y="1729"/>
                </a:lnTo>
                <a:lnTo>
                  <a:pt x="2403" y="1728"/>
                </a:lnTo>
                <a:lnTo>
                  <a:pt x="2381" y="1723"/>
                </a:lnTo>
                <a:lnTo>
                  <a:pt x="2362" y="1712"/>
                </a:lnTo>
                <a:lnTo>
                  <a:pt x="2344" y="1699"/>
                </a:lnTo>
                <a:lnTo>
                  <a:pt x="2330" y="1680"/>
                </a:lnTo>
                <a:lnTo>
                  <a:pt x="2321" y="1660"/>
                </a:lnTo>
                <a:lnTo>
                  <a:pt x="2314" y="1646"/>
                </a:lnTo>
                <a:lnTo>
                  <a:pt x="2306" y="1633"/>
                </a:lnTo>
                <a:lnTo>
                  <a:pt x="2295" y="1621"/>
                </a:lnTo>
                <a:lnTo>
                  <a:pt x="2280" y="1608"/>
                </a:lnTo>
                <a:lnTo>
                  <a:pt x="2264" y="1598"/>
                </a:lnTo>
                <a:lnTo>
                  <a:pt x="2243" y="1589"/>
                </a:lnTo>
                <a:lnTo>
                  <a:pt x="2220" y="1581"/>
                </a:lnTo>
                <a:lnTo>
                  <a:pt x="2193" y="1576"/>
                </a:lnTo>
                <a:lnTo>
                  <a:pt x="2163" y="1575"/>
                </a:lnTo>
                <a:lnTo>
                  <a:pt x="2136" y="1577"/>
                </a:lnTo>
                <a:lnTo>
                  <a:pt x="2113" y="1584"/>
                </a:lnTo>
                <a:lnTo>
                  <a:pt x="2093" y="1593"/>
                </a:lnTo>
                <a:lnTo>
                  <a:pt x="2075" y="1605"/>
                </a:lnTo>
                <a:lnTo>
                  <a:pt x="2061" y="1620"/>
                </a:lnTo>
                <a:lnTo>
                  <a:pt x="2050" y="1636"/>
                </a:lnTo>
                <a:lnTo>
                  <a:pt x="2043" y="1653"/>
                </a:lnTo>
                <a:lnTo>
                  <a:pt x="2040" y="1671"/>
                </a:lnTo>
                <a:lnTo>
                  <a:pt x="2040" y="1693"/>
                </a:lnTo>
                <a:lnTo>
                  <a:pt x="2046" y="1712"/>
                </a:lnTo>
                <a:lnTo>
                  <a:pt x="2058" y="1732"/>
                </a:lnTo>
                <a:lnTo>
                  <a:pt x="2073" y="1748"/>
                </a:lnTo>
                <a:lnTo>
                  <a:pt x="2094" y="1764"/>
                </a:lnTo>
                <a:lnTo>
                  <a:pt x="2120" y="1777"/>
                </a:lnTo>
                <a:lnTo>
                  <a:pt x="2149" y="1789"/>
                </a:lnTo>
                <a:lnTo>
                  <a:pt x="2183" y="1797"/>
                </a:lnTo>
                <a:lnTo>
                  <a:pt x="2231" y="1809"/>
                </a:lnTo>
                <a:lnTo>
                  <a:pt x="2273" y="1825"/>
                </a:lnTo>
                <a:lnTo>
                  <a:pt x="2312" y="1842"/>
                </a:lnTo>
                <a:lnTo>
                  <a:pt x="2346" y="1863"/>
                </a:lnTo>
                <a:lnTo>
                  <a:pt x="2377" y="1886"/>
                </a:lnTo>
                <a:lnTo>
                  <a:pt x="2404" y="1910"/>
                </a:lnTo>
                <a:lnTo>
                  <a:pt x="2427" y="1937"/>
                </a:lnTo>
                <a:lnTo>
                  <a:pt x="2446" y="1965"/>
                </a:lnTo>
                <a:lnTo>
                  <a:pt x="2462" y="1994"/>
                </a:lnTo>
                <a:lnTo>
                  <a:pt x="2474" y="2024"/>
                </a:lnTo>
                <a:lnTo>
                  <a:pt x="2482" y="2054"/>
                </a:lnTo>
                <a:lnTo>
                  <a:pt x="2488" y="2084"/>
                </a:lnTo>
                <a:lnTo>
                  <a:pt x="2489" y="2114"/>
                </a:lnTo>
                <a:lnTo>
                  <a:pt x="2488" y="2143"/>
                </a:lnTo>
                <a:lnTo>
                  <a:pt x="2480" y="2185"/>
                </a:lnTo>
                <a:lnTo>
                  <a:pt x="2468" y="2223"/>
                </a:lnTo>
                <a:lnTo>
                  <a:pt x="2450" y="2259"/>
                </a:lnTo>
                <a:lnTo>
                  <a:pt x="2429" y="2293"/>
                </a:lnTo>
                <a:lnTo>
                  <a:pt x="2403" y="2323"/>
                </a:lnTo>
                <a:lnTo>
                  <a:pt x="2373" y="2350"/>
                </a:lnTo>
                <a:lnTo>
                  <a:pt x="2339" y="2372"/>
                </a:lnTo>
                <a:lnTo>
                  <a:pt x="2303" y="2392"/>
                </a:lnTo>
                <a:lnTo>
                  <a:pt x="2264" y="2406"/>
                </a:lnTo>
                <a:lnTo>
                  <a:pt x="2264" y="2468"/>
                </a:lnTo>
                <a:lnTo>
                  <a:pt x="2262" y="2492"/>
                </a:lnTo>
                <a:lnTo>
                  <a:pt x="2254" y="2512"/>
                </a:lnTo>
                <a:lnTo>
                  <a:pt x="2242" y="2532"/>
                </a:lnTo>
                <a:lnTo>
                  <a:pt x="2226" y="2547"/>
                </a:lnTo>
                <a:lnTo>
                  <a:pt x="2207" y="2560"/>
                </a:lnTo>
                <a:lnTo>
                  <a:pt x="2186" y="2567"/>
                </a:lnTo>
                <a:lnTo>
                  <a:pt x="2163" y="2570"/>
                </a:lnTo>
                <a:lnTo>
                  <a:pt x="2139" y="2567"/>
                </a:lnTo>
                <a:lnTo>
                  <a:pt x="2119" y="2560"/>
                </a:lnTo>
                <a:lnTo>
                  <a:pt x="2099" y="2547"/>
                </a:lnTo>
                <a:lnTo>
                  <a:pt x="2083" y="2532"/>
                </a:lnTo>
                <a:lnTo>
                  <a:pt x="2071" y="2512"/>
                </a:lnTo>
                <a:lnTo>
                  <a:pt x="2064" y="2492"/>
                </a:lnTo>
                <a:lnTo>
                  <a:pt x="2061" y="2468"/>
                </a:lnTo>
                <a:lnTo>
                  <a:pt x="2061" y="2409"/>
                </a:lnTo>
                <a:lnTo>
                  <a:pt x="2022" y="2398"/>
                </a:lnTo>
                <a:lnTo>
                  <a:pt x="1984" y="2382"/>
                </a:lnTo>
                <a:lnTo>
                  <a:pt x="1952" y="2365"/>
                </a:lnTo>
                <a:lnTo>
                  <a:pt x="1922" y="2345"/>
                </a:lnTo>
                <a:lnTo>
                  <a:pt x="1895" y="2323"/>
                </a:lnTo>
                <a:lnTo>
                  <a:pt x="1872" y="2300"/>
                </a:lnTo>
                <a:lnTo>
                  <a:pt x="1853" y="2275"/>
                </a:lnTo>
                <a:lnTo>
                  <a:pt x="1836" y="2250"/>
                </a:lnTo>
                <a:lnTo>
                  <a:pt x="1823" y="2224"/>
                </a:lnTo>
                <a:lnTo>
                  <a:pt x="1812" y="2198"/>
                </a:lnTo>
                <a:lnTo>
                  <a:pt x="1807" y="2175"/>
                </a:lnTo>
                <a:lnTo>
                  <a:pt x="1808" y="2153"/>
                </a:lnTo>
                <a:lnTo>
                  <a:pt x="1813" y="2131"/>
                </a:lnTo>
                <a:lnTo>
                  <a:pt x="1824" y="2111"/>
                </a:lnTo>
                <a:lnTo>
                  <a:pt x="1837" y="2094"/>
                </a:lnTo>
                <a:lnTo>
                  <a:pt x="1856" y="2079"/>
                </a:lnTo>
                <a:lnTo>
                  <a:pt x="1876" y="2070"/>
                </a:lnTo>
                <a:lnTo>
                  <a:pt x="1900" y="2065"/>
                </a:lnTo>
                <a:lnTo>
                  <a:pt x="1923" y="2065"/>
                </a:lnTo>
                <a:lnTo>
                  <a:pt x="1944" y="2071"/>
                </a:lnTo>
                <a:lnTo>
                  <a:pt x="1964" y="2080"/>
                </a:lnTo>
                <a:lnTo>
                  <a:pt x="1981" y="2095"/>
                </a:lnTo>
                <a:lnTo>
                  <a:pt x="1995" y="2112"/>
                </a:lnTo>
                <a:lnTo>
                  <a:pt x="2005" y="2134"/>
                </a:lnTo>
                <a:lnTo>
                  <a:pt x="2012" y="2150"/>
                </a:lnTo>
                <a:lnTo>
                  <a:pt x="2023" y="2165"/>
                </a:lnTo>
                <a:lnTo>
                  <a:pt x="2038" y="2179"/>
                </a:lnTo>
                <a:lnTo>
                  <a:pt x="2056" y="2192"/>
                </a:lnTo>
                <a:lnTo>
                  <a:pt x="2077" y="2203"/>
                </a:lnTo>
                <a:lnTo>
                  <a:pt x="2102" y="2211"/>
                </a:lnTo>
                <a:lnTo>
                  <a:pt x="2131" y="2217"/>
                </a:lnTo>
                <a:lnTo>
                  <a:pt x="2163" y="2219"/>
                </a:lnTo>
                <a:lnTo>
                  <a:pt x="2189" y="2217"/>
                </a:lnTo>
                <a:lnTo>
                  <a:pt x="2212" y="2210"/>
                </a:lnTo>
                <a:lnTo>
                  <a:pt x="2233" y="2201"/>
                </a:lnTo>
                <a:lnTo>
                  <a:pt x="2250" y="2189"/>
                </a:lnTo>
                <a:lnTo>
                  <a:pt x="2264" y="2174"/>
                </a:lnTo>
                <a:lnTo>
                  <a:pt x="2274" y="2158"/>
                </a:lnTo>
                <a:lnTo>
                  <a:pt x="2281" y="2140"/>
                </a:lnTo>
                <a:lnTo>
                  <a:pt x="2286" y="2123"/>
                </a:lnTo>
                <a:lnTo>
                  <a:pt x="2286" y="2101"/>
                </a:lnTo>
                <a:lnTo>
                  <a:pt x="2279" y="2080"/>
                </a:lnTo>
                <a:lnTo>
                  <a:pt x="2268" y="2062"/>
                </a:lnTo>
                <a:lnTo>
                  <a:pt x="2253" y="2045"/>
                </a:lnTo>
                <a:lnTo>
                  <a:pt x="2231" y="2030"/>
                </a:lnTo>
                <a:lnTo>
                  <a:pt x="2206" y="2017"/>
                </a:lnTo>
                <a:lnTo>
                  <a:pt x="2176" y="2005"/>
                </a:lnTo>
                <a:lnTo>
                  <a:pt x="2142" y="1996"/>
                </a:lnTo>
                <a:lnTo>
                  <a:pt x="2095" y="1985"/>
                </a:lnTo>
                <a:lnTo>
                  <a:pt x="2052" y="1969"/>
                </a:lnTo>
                <a:lnTo>
                  <a:pt x="2013" y="1952"/>
                </a:lnTo>
                <a:lnTo>
                  <a:pt x="1978" y="1931"/>
                </a:lnTo>
                <a:lnTo>
                  <a:pt x="1948" y="1908"/>
                </a:lnTo>
                <a:lnTo>
                  <a:pt x="1922" y="1884"/>
                </a:lnTo>
                <a:lnTo>
                  <a:pt x="1898" y="1857"/>
                </a:lnTo>
                <a:lnTo>
                  <a:pt x="1879" y="1829"/>
                </a:lnTo>
                <a:lnTo>
                  <a:pt x="1864" y="1800"/>
                </a:lnTo>
                <a:lnTo>
                  <a:pt x="1852" y="1770"/>
                </a:lnTo>
                <a:lnTo>
                  <a:pt x="1843" y="1740"/>
                </a:lnTo>
                <a:lnTo>
                  <a:pt x="1838" y="1710"/>
                </a:lnTo>
                <a:lnTo>
                  <a:pt x="1836" y="1679"/>
                </a:lnTo>
                <a:lnTo>
                  <a:pt x="1838" y="1650"/>
                </a:lnTo>
                <a:lnTo>
                  <a:pt x="1845" y="1609"/>
                </a:lnTo>
                <a:lnTo>
                  <a:pt x="1858" y="1570"/>
                </a:lnTo>
                <a:lnTo>
                  <a:pt x="1875" y="1534"/>
                </a:lnTo>
                <a:lnTo>
                  <a:pt x="1897" y="1501"/>
                </a:lnTo>
                <a:lnTo>
                  <a:pt x="1923" y="1471"/>
                </a:lnTo>
                <a:lnTo>
                  <a:pt x="1953" y="1444"/>
                </a:lnTo>
                <a:lnTo>
                  <a:pt x="1986" y="1421"/>
                </a:lnTo>
                <a:lnTo>
                  <a:pt x="2023" y="1402"/>
                </a:lnTo>
                <a:lnTo>
                  <a:pt x="2061" y="1388"/>
                </a:lnTo>
                <a:lnTo>
                  <a:pt x="2061" y="1326"/>
                </a:lnTo>
                <a:lnTo>
                  <a:pt x="2064" y="1302"/>
                </a:lnTo>
                <a:lnTo>
                  <a:pt x="2071" y="1280"/>
                </a:lnTo>
                <a:lnTo>
                  <a:pt x="2083" y="1262"/>
                </a:lnTo>
                <a:lnTo>
                  <a:pt x="2099" y="1246"/>
                </a:lnTo>
                <a:lnTo>
                  <a:pt x="2117" y="1234"/>
                </a:lnTo>
                <a:lnTo>
                  <a:pt x="2139" y="1227"/>
                </a:lnTo>
                <a:lnTo>
                  <a:pt x="2163" y="1224"/>
                </a:lnTo>
                <a:close/>
                <a:moveTo>
                  <a:pt x="594" y="884"/>
                </a:moveTo>
                <a:lnTo>
                  <a:pt x="761" y="1268"/>
                </a:lnTo>
                <a:lnTo>
                  <a:pt x="780" y="1076"/>
                </a:lnTo>
                <a:lnTo>
                  <a:pt x="781" y="1073"/>
                </a:lnTo>
                <a:lnTo>
                  <a:pt x="783" y="1070"/>
                </a:lnTo>
                <a:lnTo>
                  <a:pt x="786" y="1068"/>
                </a:lnTo>
                <a:lnTo>
                  <a:pt x="789" y="1066"/>
                </a:lnTo>
                <a:lnTo>
                  <a:pt x="792" y="1066"/>
                </a:lnTo>
                <a:lnTo>
                  <a:pt x="887" y="1066"/>
                </a:lnTo>
                <a:lnTo>
                  <a:pt x="891" y="1066"/>
                </a:lnTo>
                <a:lnTo>
                  <a:pt x="893" y="1067"/>
                </a:lnTo>
                <a:lnTo>
                  <a:pt x="896" y="1070"/>
                </a:lnTo>
                <a:lnTo>
                  <a:pt x="898" y="1072"/>
                </a:lnTo>
                <a:lnTo>
                  <a:pt x="898" y="1076"/>
                </a:lnTo>
                <a:lnTo>
                  <a:pt x="920" y="1263"/>
                </a:lnTo>
                <a:lnTo>
                  <a:pt x="1086" y="884"/>
                </a:lnTo>
                <a:lnTo>
                  <a:pt x="1350" y="923"/>
                </a:lnTo>
                <a:lnTo>
                  <a:pt x="1390" y="931"/>
                </a:lnTo>
                <a:lnTo>
                  <a:pt x="1427" y="944"/>
                </a:lnTo>
                <a:lnTo>
                  <a:pt x="1461" y="962"/>
                </a:lnTo>
                <a:lnTo>
                  <a:pt x="1492" y="985"/>
                </a:lnTo>
                <a:lnTo>
                  <a:pt x="1520" y="1010"/>
                </a:lnTo>
                <a:lnTo>
                  <a:pt x="1543" y="1039"/>
                </a:lnTo>
                <a:lnTo>
                  <a:pt x="1564" y="1072"/>
                </a:lnTo>
                <a:lnTo>
                  <a:pt x="1579" y="1107"/>
                </a:lnTo>
                <a:lnTo>
                  <a:pt x="1591" y="1144"/>
                </a:lnTo>
                <a:lnTo>
                  <a:pt x="1597" y="1184"/>
                </a:lnTo>
                <a:lnTo>
                  <a:pt x="1678" y="2128"/>
                </a:lnTo>
                <a:lnTo>
                  <a:pt x="1419" y="2128"/>
                </a:lnTo>
                <a:lnTo>
                  <a:pt x="1375" y="1491"/>
                </a:lnTo>
                <a:lnTo>
                  <a:pt x="1316" y="1925"/>
                </a:lnTo>
                <a:lnTo>
                  <a:pt x="1345" y="2359"/>
                </a:lnTo>
                <a:lnTo>
                  <a:pt x="1259" y="2359"/>
                </a:lnTo>
                <a:lnTo>
                  <a:pt x="1259" y="3343"/>
                </a:lnTo>
                <a:lnTo>
                  <a:pt x="911" y="3343"/>
                </a:lnTo>
                <a:lnTo>
                  <a:pt x="856" y="2359"/>
                </a:lnTo>
                <a:lnTo>
                  <a:pt x="794" y="2359"/>
                </a:lnTo>
                <a:lnTo>
                  <a:pt x="738" y="3343"/>
                </a:lnTo>
                <a:lnTo>
                  <a:pt x="391" y="3343"/>
                </a:lnTo>
                <a:lnTo>
                  <a:pt x="391" y="2359"/>
                </a:lnTo>
                <a:lnTo>
                  <a:pt x="333" y="2359"/>
                </a:lnTo>
                <a:lnTo>
                  <a:pt x="362" y="1925"/>
                </a:lnTo>
                <a:lnTo>
                  <a:pt x="304" y="1491"/>
                </a:lnTo>
                <a:lnTo>
                  <a:pt x="261" y="2128"/>
                </a:lnTo>
                <a:lnTo>
                  <a:pt x="0" y="2128"/>
                </a:lnTo>
                <a:lnTo>
                  <a:pt x="81" y="1184"/>
                </a:lnTo>
                <a:lnTo>
                  <a:pt x="88" y="1144"/>
                </a:lnTo>
                <a:lnTo>
                  <a:pt x="99" y="1107"/>
                </a:lnTo>
                <a:lnTo>
                  <a:pt x="115" y="1072"/>
                </a:lnTo>
                <a:lnTo>
                  <a:pt x="135" y="1039"/>
                </a:lnTo>
                <a:lnTo>
                  <a:pt x="160" y="1010"/>
                </a:lnTo>
                <a:lnTo>
                  <a:pt x="188" y="985"/>
                </a:lnTo>
                <a:lnTo>
                  <a:pt x="219" y="962"/>
                </a:lnTo>
                <a:lnTo>
                  <a:pt x="253" y="944"/>
                </a:lnTo>
                <a:lnTo>
                  <a:pt x="290" y="931"/>
                </a:lnTo>
                <a:lnTo>
                  <a:pt x="328" y="923"/>
                </a:lnTo>
                <a:lnTo>
                  <a:pt x="594" y="884"/>
                </a:lnTo>
                <a:close/>
                <a:moveTo>
                  <a:pt x="839" y="852"/>
                </a:moveTo>
                <a:lnTo>
                  <a:pt x="856" y="852"/>
                </a:lnTo>
                <a:lnTo>
                  <a:pt x="872" y="853"/>
                </a:lnTo>
                <a:lnTo>
                  <a:pt x="890" y="855"/>
                </a:lnTo>
                <a:lnTo>
                  <a:pt x="906" y="858"/>
                </a:lnTo>
                <a:lnTo>
                  <a:pt x="922" y="862"/>
                </a:lnTo>
                <a:lnTo>
                  <a:pt x="935" y="868"/>
                </a:lnTo>
                <a:lnTo>
                  <a:pt x="945" y="875"/>
                </a:lnTo>
                <a:lnTo>
                  <a:pt x="953" y="886"/>
                </a:lnTo>
                <a:lnTo>
                  <a:pt x="956" y="898"/>
                </a:lnTo>
                <a:lnTo>
                  <a:pt x="953" y="916"/>
                </a:lnTo>
                <a:lnTo>
                  <a:pt x="947" y="935"/>
                </a:lnTo>
                <a:lnTo>
                  <a:pt x="938" y="954"/>
                </a:lnTo>
                <a:lnTo>
                  <a:pt x="929" y="970"/>
                </a:lnTo>
                <a:lnTo>
                  <a:pt x="919" y="986"/>
                </a:lnTo>
                <a:lnTo>
                  <a:pt x="909" y="996"/>
                </a:lnTo>
                <a:lnTo>
                  <a:pt x="897" y="1004"/>
                </a:lnTo>
                <a:lnTo>
                  <a:pt x="883" y="1009"/>
                </a:lnTo>
                <a:lnTo>
                  <a:pt x="869" y="1012"/>
                </a:lnTo>
                <a:lnTo>
                  <a:pt x="854" y="1013"/>
                </a:lnTo>
                <a:lnTo>
                  <a:pt x="839" y="1013"/>
                </a:lnTo>
                <a:lnTo>
                  <a:pt x="825" y="1013"/>
                </a:lnTo>
                <a:lnTo>
                  <a:pt x="810" y="1012"/>
                </a:lnTo>
                <a:lnTo>
                  <a:pt x="795" y="1009"/>
                </a:lnTo>
                <a:lnTo>
                  <a:pt x="781" y="1004"/>
                </a:lnTo>
                <a:lnTo>
                  <a:pt x="770" y="996"/>
                </a:lnTo>
                <a:lnTo>
                  <a:pt x="761" y="986"/>
                </a:lnTo>
                <a:lnTo>
                  <a:pt x="750" y="970"/>
                </a:lnTo>
                <a:lnTo>
                  <a:pt x="740" y="954"/>
                </a:lnTo>
                <a:lnTo>
                  <a:pt x="732" y="935"/>
                </a:lnTo>
                <a:lnTo>
                  <a:pt x="726" y="916"/>
                </a:lnTo>
                <a:lnTo>
                  <a:pt x="724" y="898"/>
                </a:lnTo>
                <a:lnTo>
                  <a:pt x="726" y="886"/>
                </a:lnTo>
                <a:lnTo>
                  <a:pt x="733" y="875"/>
                </a:lnTo>
                <a:lnTo>
                  <a:pt x="743" y="868"/>
                </a:lnTo>
                <a:lnTo>
                  <a:pt x="757" y="862"/>
                </a:lnTo>
                <a:lnTo>
                  <a:pt x="772" y="858"/>
                </a:lnTo>
                <a:lnTo>
                  <a:pt x="790" y="855"/>
                </a:lnTo>
                <a:lnTo>
                  <a:pt x="806" y="853"/>
                </a:lnTo>
                <a:lnTo>
                  <a:pt x="824" y="852"/>
                </a:lnTo>
                <a:lnTo>
                  <a:pt x="839" y="852"/>
                </a:lnTo>
                <a:close/>
                <a:moveTo>
                  <a:pt x="2141" y="811"/>
                </a:moveTo>
                <a:lnTo>
                  <a:pt x="2226" y="814"/>
                </a:lnTo>
                <a:lnTo>
                  <a:pt x="2307" y="824"/>
                </a:lnTo>
                <a:lnTo>
                  <a:pt x="2388" y="839"/>
                </a:lnTo>
                <a:lnTo>
                  <a:pt x="2465" y="861"/>
                </a:lnTo>
                <a:lnTo>
                  <a:pt x="2540" y="888"/>
                </a:lnTo>
                <a:lnTo>
                  <a:pt x="2612" y="920"/>
                </a:lnTo>
                <a:lnTo>
                  <a:pt x="2682" y="957"/>
                </a:lnTo>
                <a:lnTo>
                  <a:pt x="2748" y="999"/>
                </a:lnTo>
                <a:lnTo>
                  <a:pt x="2811" y="1046"/>
                </a:lnTo>
                <a:lnTo>
                  <a:pt x="2871" y="1097"/>
                </a:lnTo>
                <a:lnTo>
                  <a:pt x="2926" y="1153"/>
                </a:lnTo>
                <a:lnTo>
                  <a:pt x="2977" y="1212"/>
                </a:lnTo>
                <a:lnTo>
                  <a:pt x="3025" y="1275"/>
                </a:lnTo>
                <a:lnTo>
                  <a:pt x="3066" y="1341"/>
                </a:lnTo>
                <a:lnTo>
                  <a:pt x="3104" y="1410"/>
                </a:lnTo>
                <a:lnTo>
                  <a:pt x="3136" y="1484"/>
                </a:lnTo>
                <a:lnTo>
                  <a:pt x="3163" y="1559"/>
                </a:lnTo>
                <a:lnTo>
                  <a:pt x="3184" y="1636"/>
                </a:lnTo>
                <a:lnTo>
                  <a:pt x="3200" y="1717"/>
                </a:lnTo>
                <a:lnTo>
                  <a:pt x="3209" y="1798"/>
                </a:lnTo>
                <a:lnTo>
                  <a:pt x="3212" y="1881"/>
                </a:lnTo>
                <a:lnTo>
                  <a:pt x="3209" y="1965"/>
                </a:lnTo>
                <a:lnTo>
                  <a:pt x="3200" y="2047"/>
                </a:lnTo>
                <a:lnTo>
                  <a:pt x="3184" y="2127"/>
                </a:lnTo>
                <a:lnTo>
                  <a:pt x="3163" y="2205"/>
                </a:lnTo>
                <a:lnTo>
                  <a:pt x="3136" y="2280"/>
                </a:lnTo>
                <a:lnTo>
                  <a:pt x="3104" y="2353"/>
                </a:lnTo>
                <a:lnTo>
                  <a:pt x="3066" y="2422"/>
                </a:lnTo>
                <a:lnTo>
                  <a:pt x="3025" y="2489"/>
                </a:lnTo>
                <a:lnTo>
                  <a:pt x="2977" y="2552"/>
                </a:lnTo>
                <a:lnTo>
                  <a:pt x="2926" y="2610"/>
                </a:lnTo>
                <a:lnTo>
                  <a:pt x="2871" y="2666"/>
                </a:lnTo>
                <a:lnTo>
                  <a:pt x="2811" y="2718"/>
                </a:lnTo>
                <a:lnTo>
                  <a:pt x="2748" y="2764"/>
                </a:lnTo>
                <a:lnTo>
                  <a:pt x="2682" y="2806"/>
                </a:lnTo>
                <a:lnTo>
                  <a:pt x="2612" y="2843"/>
                </a:lnTo>
                <a:lnTo>
                  <a:pt x="2540" y="2876"/>
                </a:lnTo>
                <a:lnTo>
                  <a:pt x="2465" y="2903"/>
                </a:lnTo>
                <a:lnTo>
                  <a:pt x="2388" y="2924"/>
                </a:lnTo>
                <a:lnTo>
                  <a:pt x="2307" y="2940"/>
                </a:lnTo>
                <a:lnTo>
                  <a:pt x="2226" y="2949"/>
                </a:lnTo>
                <a:lnTo>
                  <a:pt x="2141" y="2953"/>
                </a:lnTo>
                <a:lnTo>
                  <a:pt x="2063" y="2949"/>
                </a:lnTo>
                <a:lnTo>
                  <a:pt x="1986" y="2941"/>
                </a:lnTo>
                <a:lnTo>
                  <a:pt x="1910" y="2927"/>
                </a:lnTo>
                <a:lnTo>
                  <a:pt x="1837" y="2908"/>
                </a:lnTo>
                <a:lnTo>
                  <a:pt x="1765" y="2885"/>
                </a:lnTo>
                <a:lnTo>
                  <a:pt x="1696" y="2856"/>
                </a:lnTo>
                <a:lnTo>
                  <a:pt x="1630" y="2822"/>
                </a:lnTo>
                <a:lnTo>
                  <a:pt x="1566" y="2785"/>
                </a:lnTo>
                <a:lnTo>
                  <a:pt x="1505" y="2742"/>
                </a:lnTo>
                <a:lnTo>
                  <a:pt x="1447" y="2697"/>
                </a:lnTo>
                <a:lnTo>
                  <a:pt x="1393" y="2646"/>
                </a:lnTo>
                <a:lnTo>
                  <a:pt x="1489" y="2493"/>
                </a:lnTo>
                <a:lnTo>
                  <a:pt x="1489" y="2493"/>
                </a:lnTo>
                <a:lnTo>
                  <a:pt x="1540" y="2542"/>
                </a:lnTo>
                <a:lnTo>
                  <a:pt x="1595" y="2589"/>
                </a:lnTo>
                <a:lnTo>
                  <a:pt x="1654" y="2631"/>
                </a:lnTo>
                <a:lnTo>
                  <a:pt x="1715" y="2668"/>
                </a:lnTo>
                <a:lnTo>
                  <a:pt x="1779" y="2700"/>
                </a:lnTo>
                <a:lnTo>
                  <a:pt x="1847" y="2727"/>
                </a:lnTo>
                <a:lnTo>
                  <a:pt x="1917" y="2748"/>
                </a:lnTo>
                <a:lnTo>
                  <a:pt x="1991" y="2764"/>
                </a:lnTo>
                <a:lnTo>
                  <a:pt x="2065" y="2773"/>
                </a:lnTo>
                <a:lnTo>
                  <a:pt x="2141" y="2776"/>
                </a:lnTo>
                <a:lnTo>
                  <a:pt x="2219" y="2773"/>
                </a:lnTo>
                <a:lnTo>
                  <a:pt x="2294" y="2764"/>
                </a:lnTo>
                <a:lnTo>
                  <a:pt x="2368" y="2747"/>
                </a:lnTo>
                <a:lnTo>
                  <a:pt x="2438" y="2726"/>
                </a:lnTo>
                <a:lnTo>
                  <a:pt x="2507" y="2699"/>
                </a:lnTo>
                <a:lnTo>
                  <a:pt x="2572" y="2666"/>
                </a:lnTo>
                <a:lnTo>
                  <a:pt x="2635" y="2629"/>
                </a:lnTo>
                <a:lnTo>
                  <a:pt x="2694" y="2587"/>
                </a:lnTo>
                <a:lnTo>
                  <a:pt x="2748" y="2539"/>
                </a:lnTo>
                <a:lnTo>
                  <a:pt x="2800" y="2489"/>
                </a:lnTo>
                <a:lnTo>
                  <a:pt x="2846" y="2433"/>
                </a:lnTo>
                <a:lnTo>
                  <a:pt x="2889" y="2374"/>
                </a:lnTo>
                <a:lnTo>
                  <a:pt x="2927" y="2312"/>
                </a:lnTo>
                <a:lnTo>
                  <a:pt x="2959" y="2246"/>
                </a:lnTo>
                <a:lnTo>
                  <a:pt x="2987" y="2178"/>
                </a:lnTo>
                <a:lnTo>
                  <a:pt x="3008" y="2107"/>
                </a:lnTo>
                <a:lnTo>
                  <a:pt x="3024" y="2034"/>
                </a:lnTo>
                <a:lnTo>
                  <a:pt x="3033" y="1959"/>
                </a:lnTo>
                <a:lnTo>
                  <a:pt x="3037" y="1881"/>
                </a:lnTo>
                <a:lnTo>
                  <a:pt x="3033" y="1804"/>
                </a:lnTo>
                <a:lnTo>
                  <a:pt x="3024" y="1729"/>
                </a:lnTo>
                <a:lnTo>
                  <a:pt x="3008" y="1656"/>
                </a:lnTo>
                <a:lnTo>
                  <a:pt x="2987" y="1585"/>
                </a:lnTo>
                <a:lnTo>
                  <a:pt x="2959" y="1517"/>
                </a:lnTo>
                <a:lnTo>
                  <a:pt x="2927" y="1452"/>
                </a:lnTo>
                <a:lnTo>
                  <a:pt x="2889" y="1389"/>
                </a:lnTo>
                <a:lnTo>
                  <a:pt x="2846" y="1330"/>
                </a:lnTo>
                <a:lnTo>
                  <a:pt x="2800" y="1275"/>
                </a:lnTo>
                <a:lnTo>
                  <a:pt x="2748" y="1224"/>
                </a:lnTo>
                <a:lnTo>
                  <a:pt x="2694" y="1177"/>
                </a:lnTo>
                <a:lnTo>
                  <a:pt x="2635" y="1134"/>
                </a:lnTo>
                <a:lnTo>
                  <a:pt x="2572" y="1097"/>
                </a:lnTo>
                <a:lnTo>
                  <a:pt x="2507" y="1064"/>
                </a:lnTo>
                <a:lnTo>
                  <a:pt x="2438" y="1037"/>
                </a:lnTo>
                <a:lnTo>
                  <a:pt x="2368" y="1016"/>
                </a:lnTo>
                <a:lnTo>
                  <a:pt x="2294" y="1000"/>
                </a:lnTo>
                <a:lnTo>
                  <a:pt x="2219" y="990"/>
                </a:lnTo>
                <a:lnTo>
                  <a:pt x="2141" y="987"/>
                </a:lnTo>
                <a:lnTo>
                  <a:pt x="2066" y="990"/>
                </a:lnTo>
                <a:lnTo>
                  <a:pt x="1991" y="999"/>
                </a:lnTo>
                <a:lnTo>
                  <a:pt x="1919" y="1014"/>
                </a:lnTo>
                <a:lnTo>
                  <a:pt x="1848" y="1036"/>
                </a:lnTo>
                <a:lnTo>
                  <a:pt x="1781" y="1063"/>
                </a:lnTo>
                <a:lnTo>
                  <a:pt x="1716" y="1094"/>
                </a:lnTo>
                <a:lnTo>
                  <a:pt x="1702" y="1052"/>
                </a:lnTo>
                <a:lnTo>
                  <a:pt x="1683" y="1011"/>
                </a:lnTo>
                <a:lnTo>
                  <a:pt x="1661" y="973"/>
                </a:lnTo>
                <a:lnTo>
                  <a:pt x="1635" y="938"/>
                </a:lnTo>
                <a:lnTo>
                  <a:pt x="1701" y="906"/>
                </a:lnTo>
                <a:lnTo>
                  <a:pt x="1769" y="877"/>
                </a:lnTo>
                <a:lnTo>
                  <a:pt x="1840" y="854"/>
                </a:lnTo>
                <a:lnTo>
                  <a:pt x="1912" y="835"/>
                </a:lnTo>
                <a:lnTo>
                  <a:pt x="1988" y="822"/>
                </a:lnTo>
                <a:lnTo>
                  <a:pt x="2064" y="813"/>
                </a:lnTo>
                <a:lnTo>
                  <a:pt x="2141" y="811"/>
                </a:lnTo>
                <a:close/>
                <a:moveTo>
                  <a:pt x="839" y="0"/>
                </a:moveTo>
                <a:lnTo>
                  <a:pt x="887" y="3"/>
                </a:lnTo>
                <a:lnTo>
                  <a:pt x="932" y="12"/>
                </a:lnTo>
                <a:lnTo>
                  <a:pt x="975" y="26"/>
                </a:lnTo>
                <a:lnTo>
                  <a:pt x="1016" y="44"/>
                </a:lnTo>
                <a:lnTo>
                  <a:pt x="1055" y="68"/>
                </a:lnTo>
                <a:lnTo>
                  <a:pt x="1090" y="96"/>
                </a:lnTo>
                <a:lnTo>
                  <a:pt x="1121" y="127"/>
                </a:lnTo>
                <a:lnTo>
                  <a:pt x="1148" y="162"/>
                </a:lnTo>
                <a:lnTo>
                  <a:pt x="1171" y="200"/>
                </a:lnTo>
                <a:lnTo>
                  <a:pt x="1191" y="241"/>
                </a:lnTo>
                <a:lnTo>
                  <a:pt x="1204" y="285"/>
                </a:lnTo>
                <a:lnTo>
                  <a:pt x="1212" y="330"/>
                </a:lnTo>
                <a:lnTo>
                  <a:pt x="1215" y="376"/>
                </a:lnTo>
                <a:lnTo>
                  <a:pt x="1212" y="424"/>
                </a:lnTo>
                <a:lnTo>
                  <a:pt x="1204" y="469"/>
                </a:lnTo>
                <a:lnTo>
                  <a:pt x="1191" y="512"/>
                </a:lnTo>
                <a:lnTo>
                  <a:pt x="1171" y="554"/>
                </a:lnTo>
                <a:lnTo>
                  <a:pt x="1148" y="592"/>
                </a:lnTo>
                <a:lnTo>
                  <a:pt x="1121" y="627"/>
                </a:lnTo>
                <a:lnTo>
                  <a:pt x="1090" y="658"/>
                </a:lnTo>
                <a:lnTo>
                  <a:pt x="1055" y="686"/>
                </a:lnTo>
                <a:lnTo>
                  <a:pt x="1016" y="709"/>
                </a:lnTo>
                <a:lnTo>
                  <a:pt x="975" y="728"/>
                </a:lnTo>
                <a:lnTo>
                  <a:pt x="932" y="741"/>
                </a:lnTo>
                <a:lnTo>
                  <a:pt x="887" y="751"/>
                </a:lnTo>
                <a:lnTo>
                  <a:pt x="839" y="753"/>
                </a:lnTo>
                <a:lnTo>
                  <a:pt x="792" y="751"/>
                </a:lnTo>
                <a:lnTo>
                  <a:pt x="746" y="741"/>
                </a:lnTo>
                <a:lnTo>
                  <a:pt x="703" y="728"/>
                </a:lnTo>
                <a:lnTo>
                  <a:pt x="663" y="709"/>
                </a:lnTo>
                <a:lnTo>
                  <a:pt x="625" y="686"/>
                </a:lnTo>
                <a:lnTo>
                  <a:pt x="590" y="658"/>
                </a:lnTo>
                <a:lnTo>
                  <a:pt x="558" y="627"/>
                </a:lnTo>
                <a:lnTo>
                  <a:pt x="531" y="592"/>
                </a:lnTo>
                <a:lnTo>
                  <a:pt x="507" y="554"/>
                </a:lnTo>
                <a:lnTo>
                  <a:pt x="489" y="512"/>
                </a:lnTo>
                <a:lnTo>
                  <a:pt x="474" y="469"/>
                </a:lnTo>
                <a:lnTo>
                  <a:pt x="466" y="424"/>
                </a:lnTo>
                <a:lnTo>
                  <a:pt x="463" y="376"/>
                </a:lnTo>
                <a:lnTo>
                  <a:pt x="466" y="330"/>
                </a:lnTo>
                <a:lnTo>
                  <a:pt x="474" y="285"/>
                </a:lnTo>
                <a:lnTo>
                  <a:pt x="489" y="241"/>
                </a:lnTo>
                <a:lnTo>
                  <a:pt x="507" y="200"/>
                </a:lnTo>
                <a:lnTo>
                  <a:pt x="531" y="162"/>
                </a:lnTo>
                <a:lnTo>
                  <a:pt x="558" y="127"/>
                </a:lnTo>
                <a:lnTo>
                  <a:pt x="590" y="96"/>
                </a:lnTo>
                <a:lnTo>
                  <a:pt x="625" y="68"/>
                </a:lnTo>
                <a:lnTo>
                  <a:pt x="663" y="44"/>
                </a:lnTo>
                <a:lnTo>
                  <a:pt x="703" y="26"/>
                </a:lnTo>
                <a:lnTo>
                  <a:pt x="746" y="12"/>
                </a:lnTo>
                <a:lnTo>
                  <a:pt x="792" y="3"/>
                </a:lnTo>
                <a:lnTo>
                  <a:pt x="839" y="0"/>
                </a:lnTo>
                <a:close/>
              </a:path>
            </a:pathLst>
          </a:custGeom>
          <a:solidFill>
            <a:srgbClr val="FFFFFF"/>
          </a:solidFill>
          <a:ln w="0">
            <a:noFill/>
            <a:prstDash val="solid"/>
            <a:round/>
            <a:headEnd/>
            <a:tailEnd/>
          </a:ln>
        </p:spPr>
        <p:txBody>
          <a:bodyPr vert="horz" wrap="square" lIns="91416" tIns="45708" rIns="91416" bIns="45708" numCol="1" anchor="t" anchorCtr="0" compatLnSpc="1">
            <a:prstTxWarp prst="textNoShape">
              <a:avLst/>
            </a:prstTxWarp>
          </a:bodyPr>
          <a:lstStyle/>
          <a:p>
            <a:pPr defTabSz="914126">
              <a:defRPr/>
            </a:pPr>
            <a:endParaRPr lang="en-US" sz="1799" kern="0">
              <a:solidFill>
                <a:prstClr val="black"/>
              </a:solidFill>
              <a:latin typeface="Calibri"/>
            </a:endParaRPr>
          </a:p>
        </p:txBody>
      </p:sp>
      <p:grpSp>
        <p:nvGrpSpPr>
          <p:cNvPr id="112" name="Group 17"/>
          <p:cNvGrpSpPr>
            <a:grpSpLocks noChangeAspect="1"/>
          </p:cNvGrpSpPr>
          <p:nvPr/>
        </p:nvGrpSpPr>
        <p:grpSpPr bwMode="auto">
          <a:xfrm>
            <a:off x="5064359" y="5537644"/>
            <a:ext cx="498345" cy="601506"/>
            <a:chOff x="4844" y="3534"/>
            <a:chExt cx="314" cy="379"/>
          </a:xfrm>
          <a:solidFill>
            <a:srgbClr val="FFFFFF"/>
          </a:solidFill>
        </p:grpSpPr>
        <p:sp>
          <p:nvSpPr>
            <p:cNvPr id="113" name="Freeform 19"/>
            <p:cNvSpPr>
              <a:spLocks/>
            </p:cNvSpPr>
            <p:nvPr/>
          </p:nvSpPr>
          <p:spPr bwMode="auto">
            <a:xfrm>
              <a:off x="5009" y="3778"/>
              <a:ext cx="21" cy="33"/>
            </a:xfrm>
            <a:custGeom>
              <a:avLst/>
              <a:gdLst>
                <a:gd name="T0" fmla="*/ 0 w 186"/>
                <a:gd name="T1" fmla="*/ 0 h 305"/>
                <a:gd name="T2" fmla="*/ 39 w 186"/>
                <a:gd name="T3" fmla="*/ 10 h 305"/>
                <a:gd name="T4" fmla="*/ 78 w 186"/>
                <a:gd name="T5" fmla="*/ 24 h 305"/>
                <a:gd name="T6" fmla="*/ 115 w 186"/>
                <a:gd name="T7" fmla="*/ 40 h 305"/>
                <a:gd name="T8" fmla="*/ 131 w 186"/>
                <a:gd name="T9" fmla="*/ 50 h 305"/>
                <a:gd name="T10" fmla="*/ 147 w 186"/>
                <a:gd name="T11" fmla="*/ 60 h 305"/>
                <a:gd name="T12" fmla="*/ 160 w 186"/>
                <a:gd name="T13" fmla="*/ 73 h 305"/>
                <a:gd name="T14" fmla="*/ 171 w 186"/>
                <a:gd name="T15" fmla="*/ 87 h 305"/>
                <a:gd name="T16" fmla="*/ 178 w 186"/>
                <a:gd name="T17" fmla="*/ 103 h 305"/>
                <a:gd name="T18" fmla="*/ 183 w 186"/>
                <a:gd name="T19" fmla="*/ 119 h 305"/>
                <a:gd name="T20" fmla="*/ 186 w 186"/>
                <a:gd name="T21" fmla="*/ 143 h 305"/>
                <a:gd name="T22" fmla="*/ 185 w 186"/>
                <a:gd name="T23" fmla="*/ 168 h 305"/>
                <a:gd name="T24" fmla="*/ 180 w 186"/>
                <a:gd name="T25" fmla="*/ 192 h 305"/>
                <a:gd name="T26" fmla="*/ 170 w 186"/>
                <a:gd name="T27" fmla="*/ 214 h 305"/>
                <a:gd name="T28" fmla="*/ 156 w 186"/>
                <a:gd name="T29" fmla="*/ 235 h 305"/>
                <a:gd name="T30" fmla="*/ 139 w 186"/>
                <a:gd name="T31" fmla="*/ 253 h 305"/>
                <a:gd name="T32" fmla="*/ 118 w 186"/>
                <a:gd name="T33" fmla="*/ 267 h 305"/>
                <a:gd name="T34" fmla="*/ 96 w 186"/>
                <a:gd name="T35" fmla="*/ 279 h 305"/>
                <a:gd name="T36" fmla="*/ 72 w 186"/>
                <a:gd name="T37" fmla="*/ 288 h 305"/>
                <a:gd name="T38" fmla="*/ 49 w 186"/>
                <a:gd name="T39" fmla="*/ 295 h 305"/>
                <a:gd name="T40" fmla="*/ 24 w 186"/>
                <a:gd name="T41" fmla="*/ 300 h 305"/>
                <a:gd name="T42" fmla="*/ 0 w 186"/>
                <a:gd name="T43" fmla="*/ 305 h 305"/>
                <a:gd name="T44" fmla="*/ 0 w 186"/>
                <a:gd name="T45"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6" h="305">
                  <a:moveTo>
                    <a:pt x="0" y="0"/>
                  </a:moveTo>
                  <a:lnTo>
                    <a:pt x="39" y="10"/>
                  </a:lnTo>
                  <a:lnTo>
                    <a:pt x="78" y="24"/>
                  </a:lnTo>
                  <a:lnTo>
                    <a:pt x="115" y="40"/>
                  </a:lnTo>
                  <a:lnTo>
                    <a:pt x="131" y="50"/>
                  </a:lnTo>
                  <a:lnTo>
                    <a:pt x="147" y="60"/>
                  </a:lnTo>
                  <a:lnTo>
                    <a:pt x="160" y="73"/>
                  </a:lnTo>
                  <a:lnTo>
                    <a:pt x="171" y="87"/>
                  </a:lnTo>
                  <a:lnTo>
                    <a:pt x="178" y="103"/>
                  </a:lnTo>
                  <a:lnTo>
                    <a:pt x="183" y="119"/>
                  </a:lnTo>
                  <a:lnTo>
                    <a:pt x="186" y="143"/>
                  </a:lnTo>
                  <a:lnTo>
                    <a:pt x="185" y="168"/>
                  </a:lnTo>
                  <a:lnTo>
                    <a:pt x="180" y="192"/>
                  </a:lnTo>
                  <a:lnTo>
                    <a:pt x="170" y="214"/>
                  </a:lnTo>
                  <a:lnTo>
                    <a:pt x="156" y="235"/>
                  </a:lnTo>
                  <a:lnTo>
                    <a:pt x="139" y="253"/>
                  </a:lnTo>
                  <a:lnTo>
                    <a:pt x="118" y="267"/>
                  </a:lnTo>
                  <a:lnTo>
                    <a:pt x="96" y="279"/>
                  </a:lnTo>
                  <a:lnTo>
                    <a:pt x="72" y="288"/>
                  </a:lnTo>
                  <a:lnTo>
                    <a:pt x="49" y="295"/>
                  </a:lnTo>
                  <a:lnTo>
                    <a:pt x="24" y="300"/>
                  </a:lnTo>
                  <a:lnTo>
                    <a:pt x="0" y="305"/>
                  </a:lnTo>
                  <a:lnTo>
                    <a:pt x="0" y="0"/>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pPr defTabSz="914126">
                <a:defRPr/>
              </a:pPr>
              <a:endParaRPr lang="en-US" sz="1799" kern="0">
                <a:solidFill>
                  <a:prstClr val="black"/>
                </a:solidFill>
                <a:latin typeface="Calibri"/>
              </a:endParaRPr>
            </a:p>
          </p:txBody>
        </p:sp>
        <p:sp>
          <p:nvSpPr>
            <p:cNvPr id="114" name="Freeform 20"/>
            <p:cNvSpPr>
              <a:spLocks/>
            </p:cNvSpPr>
            <p:nvPr/>
          </p:nvSpPr>
          <p:spPr bwMode="auto">
            <a:xfrm>
              <a:off x="4973" y="3723"/>
              <a:ext cx="17" cy="31"/>
            </a:xfrm>
            <a:custGeom>
              <a:avLst/>
              <a:gdLst>
                <a:gd name="T0" fmla="*/ 152 w 152"/>
                <a:gd name="T1" fmla="*/ 0 h 276"/>
                <a:gd name="T2" fmla="*/ 152 w 152"/>
                <a:gd name="T3" fmla="*/ 276 h 276"/>
                <a:gd name="T4" fmla="*/ 124 w 152"/>
                <a:gd name="T5" fmla="*/ 267 h 276"/>
                <a:gd name="T6" fmla="*/ 98 w 152"/>
                <a:gd name="T7" fmla="*/ 258 h 276"/>
                <a:gd name="T8" fmla="*/ 70 w 152"/>
                <a:gd name="T9" fmla="*/ 244 h 276"/>
                <a:gd name="T10" fmla="*/ 43 w 152"/>
                <a:gd name="T11" fmla="*/ 229 h 276"/>
                <a:gd name="T12" fmla="*/ 29 w 152"/>
                <a:gd name="T13" fmla="*/ 217 h 276"/>
                <a:gd name="T14" fmla="*/ 17 w 152"/>
                <a:gd name="T15" fmla="*/ 205 h 276"/>
                <a:gd name="T16" fmla="*/ 7 w 152"/>
                <a:gd name="T17" fmla="*/ 188 h 276"/>
                <a:gd name="T18" fmla="*/ 2 w 152"/>
                <a:gd name="T19" fmla="*/ 170 h 276"/>
                <a:gd name="T20" fmla="*/ 0 w 152"/>
                <a:gd name="T21" fmla="*/ 149 h 276"/>
                <a:gd name="T22" fmla="*/ 0 w 152"/>
                <a:gd name="T23" fmla="*/ 129 h 276"/>
                <a:gd name="T24" fmla="*/ 4 w 152"/>
                <a:gd name="T25" fmla="*/ 111 h 276"/>
                <a:gd name="T26" fmla="*/ 10 w 152"/>
                <a:gd name="T27" fmla="*/ 92 h 276"/>
                <a:gd name="T28" fmla="*/ 21 w 152"/>
                <a:gd name="T29" fmla="*/ 75 h 276"/>
                <a:gd name="T30" fmla="*/ 36 w 152"/>
                <a:gd name="T31" fmla="*/ 56 h 276"/>
                <a:gd name="T32" fmla="*/ 57 w 152"/>
                <a:gd name="T33" fmla="*/ 39 h 276"/>
                <a:gd name="T34" fmla="*/ 79 w 152"/>
                <a:gd name="T35" fmla="*/ 26 h 276"/>
                <a:gd name="T36" fmla="*/ 102 w 152"/>
                <a:gd name="T37" fmla="*/ 14 h 276"/>
                <a:gd name="T38" fmla="*/ 127 w 152"/>
                <a:gd name="T39" fmla="*/ 6 h 276"/>
                <a:gd name="T40" fmla="*/ 152 w 152"/>
                <a:gd name="T41" fmla="*/ 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2" h="276">
                  <a:moveTo>
                    <a:pt x="152" y="0"/>
                  </a:moveTo>
                  <a:lnTo>
                    <a:pt x="152" y="276"/>
                  </a:lnTo>
                  <a:lnTo>
                    <a:pt x="124" y="267"/>
                  </a:lnTo>
                  <a:lnTo>
                    <a:pt x="98" y="258"/>
                  </a:lnTo>
                  <a:lnTo>
                    <a:pt x="70" y="244"/>
                  </a:lnTo>
                  <a:lnTo>
                    <a:pt x="43" y="229"/>
                  </a:lnTo>
                  <a:lnTo>
                    <a:pt x="29" y="217"/>
                  </a:lnTo>
                  <a:lnTo>
                    <a:pt x="17" y="205"/>
                  </a:lnTo>
                  <a:lnTo>
                    <a:pt x="7" y="188"/>
                  </a:lnTo>
                  <a:lnTo>
                    <a:pt x="2" y="170"/>
                  </a:lnTo>
                  <a:lnTo>
                    <a:pt x="0" y="149"/>
                  </a:lnTo>
                  <a:lnTo>
                    <a:pt x="0" y="129"/>
                  </a:lnTo>
                  <a:lnTo>
                    <a:pt x="4" y="111"/>
                  </a:lnTo>
                  <a:lnTo>
                    <a:pt x="10" y="92"/>
                  </a:lnTo>
                  <a:lnTo>
                    <a:pt x="21" y="75"/>
                  </a:lnTo>
                  <a:lnTo>
                    <a:pt x="36" y="56"/>
                  </a:lnTo>
                  <a:lnTo>
                    <a:pt x="57" y="39"/>
                  </a:lnTo>
                  <a:lnTo>
                    <a:pt x="79" y="26"/>
                  </a:lnTo>
                  <a:lnTo>
                    <a:pt x="102" y="14"/>
                  </a:lnTo>
                  <a:lnTo>
                    <a:pt x="127" y="6"/>
                  </a:lnTo>
                  <a:lnTo>
                    <a:pt x="152" y="0"/>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pPr defTabSz="914126">
                <a:defRPr/>
              </a:pPr>
              <a:endParaRPr lang="en-US" sz="1799" kern="0">
                <a:solidFill>
                  <a:prstClr val="black"/>
                </a:solidFill>
                <a:latin typeface="Calibri"/>
              </a:endParaRPr>
            </a:p>
          </p:txBody>
        </p:sp>
        <p:sp>
          <p:nvSpPr>
            <p:cNvPr id="115" name="Freeform 21"/>
            <p:cNvSpPr>
              <a:spLocks noEditPoints="1"/>
            </p:cNvSpPr>
            <p:nvPr/>
          </p:nvSpPr>
          <p:spPr bwMode="auto">
            <a:xfrm>
              <a:off x="4844" y="3534"/>
              <a:ext cx="314" cy="379"/>
            </a:xfrm>
            <a:custGeom>
              <a:avLst/>
              <a:gdLst>
                <a:gd name="T0" fmla="*/ 1318 w 2825"/>
                <a:gd name="T1" fmla="*/ 1421 h 3410"/>
                <a:gd name="T2" fmla="*/ 1123 w 2825"/>
                <a:gd name="T3" fmla="*/ 1605 h 3410"/>
                <a:gd name="T4" fmla="*/ 997 w 2825"/>
                <a:gd name="T5" fmla="*/ 1817 h 3410"/>
                <a:gd name="T6" fmla="*/ 1054 w 2825"/>
                <a:gd name="T7" fmla="*/ 2017 h 3410"/>
                <a:gd name="T8" fmla="*/ 1278 w 2825"/>
                <a:gd name="T9" fmla="*/ 2142 h 3410"/>
                <a:gd name="T10" fmla="*/ 1189 w 2825"/>
                <a:gd name="T11" fmla="*/ 2403 h 3410"/>
                <a:gd name="T12" fmla="*/ 1115 w 2825"/>
                <a:gd name="T13" fmla="*/ 2277 h 3410"/>
                <a:gd name="T14" fmla="*/ 997 w 2825"/>
                <a:gd name="T15" fmla="*/ 2310 h 3410"/>
                <a:gd name="T16" fmla="*/ 1022 w 2825"/>
                <a:gd name="T17" fmla="*/ 2453 h 3410"/>
                <a:gd name="T18" fmla="*/ 1234 w 2825"/>
                <a:gd name="T19" fmla="*/ 2634 h 3410"/>
                <a:gd name="T20" fmla="*/ 1348 w 2825"/>
                <a:gd name="T21" fmla="*/ 2820 h 3410"/>
                <a:gd name="T22" fmla="*/ 1467 w 2825"/>
                <a:gd name="T23" fmla="*/ 2803 h 3410"/>
                <a:gd name="T24" fmla="*/ 1608 w 2825"/>
                <a:gd name="T25" fmla="*/ 2640 h 3410"/>
                <a:gd name="T26" fmla="*/ 1816 w 2825"/>
                <a:gd name="T27" fmla="*/ 2455 h 3410"/>
                <a:gd name="T28" fmla="*/ 1802 w 2825"/>
                <a:gd name="T29" fmla="*/ 2199 h 3410"/>
                <a:gd name="T30" fmla="*/ 1808 w 2825"/>
                <a:gd name="T31" fmla="*/ 2211 h 3410"/>
                <a:gd name="T32" fmla="*/ 1797 w 2825"/>
                <a:gd name="T33" fmla="*/ 2190 h 3410"/>
                <a:gd name="T34" fmla="*/ 1798 w 2825"/>
                <a:gd name="T35" fmla="*/ 2191 h 3410"/>
                <a:gd name="T36" fmla="*/ 1713 w 2825"/>
                <a:gd name="T37" fmla="*/ 2106 h 3410"/>
                <a:gd name="T38" fmla="*/ 1484 w 2825"/>
                <a:gd name="T39" fmla="*/ 1701 h 3410"/>
                <a:gd name="T40" fmla="*/ 1645 w 2825"/>
                <a:gd name="T41" fmla="*/ 1800 h 3410"/>
                <a:gd name="T42" fmla="*/ 1716 w 2825"/>
                <a:gd name="T43" fmla="*/ 1892 h 3410"/>
                <a:gd name="T44" fmla="*/ 1820 w 2825"/>
                <a:gd name="T45" fmla="*/ 1832 h 3410"/>
                <a:gd name="T46" fmla="*/ 1761 w 2825"/>
                <a:gd name="T47" fmla="*/ 1672 h 3410"/>
                <a:gd name="T48" fmla="*/ 1516 w 2825"/>
                <a:gd name="T49" fmla="*/ 1536 h 3410"/>
                <a:gd name="T50" fmla="*/ 1435 w 2825"/>
                <a:gd name="T51" fmla="*/ 1363 h 3410"/>
                <a:gd name="T52" fmla="*/ 957 w 2825"/>
                <a:gd name="T53" fmla="*/ 25 h 3410"/>
                <a:gd name="T54" fmla="*/ 1185 w 2825"/>
                <a:gd name="T55" fmla="*/ 116 h 3410"/>
                <a:gd name="T56" fmla="*/ 1418 w 2825"/>
                <a:gd name="T57" fmla="*/ 109 h 3410"/>
                <a:gd name="T58" fmla="*/ 1705 w 2825"/>
                <a:gd name="T59" fmla="*/ 31 h 3410"/>
                <a:gd name="T60" fmla="*/ 1928 w 2825"/>
                <a:gd name="T61" fmla="*/ 17 h 3410"/>
                <a:gd name="T62" fmla="*/ 1938 w 2825"/>
                <a:gd name="T63" fmla="*/ 163 h 3410"/>
                <a:gd name="T64" fmla="*/ 1836 w 2825"/>
                <a:gd name="T65" fmla="*/ 421 h 3410"/>
                <a:gd name="T66" fmla="*/ 1654 w 2825"/>
                <a:gd name="T67" fmla="*/ 682 h 3410"/>
                <a:gd name="T68" fmla="*/ 1803 w 2825"/>
                <a:gd name="T69" fmla="*/ 856 h 3410"/>
                <a:gd name="T70" fmla="*/ 2102 w 2825"/>
                <a:gd name="T71" fmla="*/ 1100 h 3410"/>
                <a:gd name="T72" fmla="*/ 2382 w 2825"/>
                <a:gd name="T73" fmla="*/ 1417 h 3410"/>
                <a:gd name="T74" fmla="*/ 2613 w 2825"/>
                <a:gd name="T75" fmla="*/ 1780 h 3410"/>
                <a:gd name="T76" fmla="*/ 2770 w 2825"/>
                <a:gd name="T77" fmla="*/ 2163 h 3410"/>
                <a:gd name="T78" fmla="*/ 2825 w 2825"/>
                <a:gd name="T79" fmla="*/ 2537 h 3410"/>
                <a:gd name="T80" fmla="*/ 2751 w 2825"/>
                <a:gd name="T81" fmla="*/ 2876 h 3410"/>
                <a:gd name="T82" fmla="*/ 2522 w 2825"/>
                <a:gd name="T83" fmla="*/ 3153 h 3410"/>
                <a:gd name="T84" fmla="*/ 2108 w 2825"/>
                <a:gd name="T85" fmla="*/ 3340 h 3410"/>
                <a:gd name="T86" fmla="*/ 1484 w 2825"/>
                <a:gd name="T87" fmla="*/ 3410 h 3410"/>
                <a:gd name="T88" fmla="*/ 786 w 2825"/>
                <a:gd name="T89" fmla="*/ 3345 h 3410"/>
                <a:gd name="T90" fmla="*/ 336 w 2825"/>
                <a:gd name="T91" fmla="*/ 3156 h 3410"/>
                <a:gd name="T92" fmla="*/ 84 w 2825"/>
                <a:gd name="T93" fmla="*/ 2868 h 3410"/>
                <a:gd name="T94" fmla="*/ 0 w 2825"/>
                <a:gd name="T95" fmla="*/ 2512 h 3410"/>
                <a:gd name="T96" fmla="*/ 54 w 2825"/>
                <a:gd name="T97" fmla="*/ 2120 h 3410"/>
                <a:gd name="T98" fmla="*/ 213 w 2825"/>
                <a:gd name="T99" fmla="*/ 1722 h 3410"/>
                <a:gd name="T100" fmla="*/ 449 w 2825"/>
                <a:gd name="T101" fmla="*/ 1350 h 3410"/>
                <a:gd name="T102" fmla="*/ 730 w 2825"/>
                <a:gd name="T103" fmla="*/ 1034 h 3410"/>
                <a:gd name="T104" fmla="*/ 1024 w 2825"/>
                <a:gd name="T105" fmla="*/ 805 h 3410"/>
                <a:gd name="T106" fmla="*/ 925 w 2825"/>
                <a:gd name="T107" fmla="*/ 597 h 3410"/>
                <a:gd name="T108" fmla="*/ 757 w 2825"/>
                <a:gd name="T109" fmla="*/ 316 h 3410"/>
                <a:gd name="T110" fmla="*/ 727 w 2825"/>
                <a:gd name="T111" fmla="*/ 84 h 3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825" h="3410">
                  <a:moveTo>
                    <a:pt x="1397" y="1356"/>
                  </a:moveTo>
                  <a:lnTo>
                    <a:pt x="1378" y="1358"/>
                  </a:lnTo>
                  <a:lnTo>
                    <a:pt x="1361" y="1365"/>
                  </a:lnTo>
                  <a:lnTo>
                    <a:pt x="1344" y="1376"/>
                  </a:lnTo>
                  <a:lnTo>
                    <a:pt x="1333" y="1390"/>
                  </a:lnTo>
                  <a:lnTo>
                    <a:pt x="1323" y="1404"/>
                  </a:lnTo>
                  <a:lnTo>
                    <a:pt x="1318" y="1421"/>
                  </a:lnTo>
                  <a:lnTo>
                    <a:pt x="1316" y="1438"/>
                  </a:lnTo>
                  <a:lnTo>
                    <a:pt x="1316" y="1532"/>
                  </a:lnTo>
                  <a:lnTo>
                    <a:pt x="1275" y="1539"/>
                  </a:lnTo>
                  <a:lnTo>
                    <a:pt x="1234" y="1550"/>
                  </a:lnTo>
                  <a:lnTo>
                    <a:pt x="1195" y="1565"/>
                  </a:lnTo>
                  <a:lnTo>
                    <a:pt x="1158" y="1584"/>
                  </a:lnTo>
                  <a:lnTo>
                    <a:pt x="1123" y="1605"/>
                  </a:lnTo>
                  <a:lnTo>
                    <a:pt x="1090" y="1632"/>
                  </a:lnTo>
                  <a:lnTo>
                    <a:pt x="1064" y="1660"/>
                  </a:lnTo>
                  <a:lnTo>
                    <a:pt x="1040" y="1692"/>
                  </a:lnTo>
                  <a:lnTo>
                    <a:pt x="1021" y="1727"/>
                  </a:lnTo>
                  <a:lnTo>
                    <a:pt x="1010" y="1756"/>
                  </a:lnTo>
                  <a:lnTo>
                    <a:pt x="1002" y="1786"/>
                  </a:lnTo>
                  <a:lnTo>
                    <a:pt x="997" y="1817"/>
                  </a:lnTo>
                  <a:lnTo>
                    <a:pt x="996" y="1848"/>
                  </a:lnTo>
                  <a:lnTo>
                    <a:pt x="998" y="1879"/>
                  </a:lnTo>
                  <a:lnTo>
                    <a:pt x="1002" y="1909"/>
                  </a:lnTo>
                  <a:lnTo>
                    <a:pt x="1011" y="1939"/>
                  </a:lnTo>
                  <a:lnTo>
                    <a:pt x="1022" y="1968"/>
                  </a:lnTo>
                  <a:lnTo>
                    <a:pt x="1037" y="1994"/>
                  </a:lnTo>
                  <a:lnTo>
                    <a:pt x="1054" y="2017"/>
                  </a:lnTo>
                  <a:lnTo>
                    <a:pt x="1074" y="2039"/>
                  </a:lnTo>
                  <a:lnTo>
                    <a:pt x="1097" y="2057"/>
                  </a:lnTo>
                  <a:lnTo>
                    <a:pt x="1129" y="2080"/>
                  </a:lnTo>
                  <a:lnTo>
                    <a:pt x="1164" y="2100"/>
                  </a:lnTo>
                  <a:lnTo>
                    <a:pt x="1201" y="2116"/>
                  </a:lnTo>
                  <a:lnTo>
                    <a:pt x="1239" y="2130"/>
                  </a:lnTo>
                  <a:lnTo>
                    <a:pt x="1278" y="2142"/>
                  </a:lnTo>
                  <a:lnTo>
                    <a:pt x="1316" y="2153"/>
                  </a:lnTo>
                  <a:lnTo>
                    <a:pt x="1316" y="2484"/>
                  </a:lnTo>
                  <a:lnTo>
                    <a:pt x="1287" y="2475"/>
                  </a:lnTo>
                  <a:lnTo>
                    <a:pt x="1259" y="2461"/>
                  </a:lnTo>
                  <a:lnTo>
                    <a:pt x="1233" y="2446"/>
                  </a:lnTo>
                  <a:lnTo>
                    <a:pt x="1210" y="2426"/>
                  </a:lnTo>
                  <a:lnTo>
                    <a:pt x="1189" y="2403"/>
                  </a:lnTo>
                  <a:lnTo>
                    <a:pt x="1172" y="2378"/>
                  </a:lnTo>
                  <a:lnTo>
                    <a:pt x="1160" y="2352"/>
                  </a:lnTo>
                  <a:lnTo>
                    <a:pt x="1155" y="2337"/>
                  </a:lnTo>
                  <a:lnTo>
                    <a:pt x="1150" y="2322"/>
                  </a:lnTo>
                  <a:lnTo>
                    <a:pt x="1142" y="2305"/>
                  </a:lnTo>
                  <a:lnTo>
                    <a:pt x="1131" y="2289"/>
                  </a:lnTo>
                  <a:lnTo>
                    <a:pt x="1115" y="2277"/>
                  </a:lnTo>
                  <a:lnTo>
                    <a:pt x="1098" y="2269"/>
                  </a:lnTo>
                  <a:lnTo>
                    <a:pt x="1079" y="2265"/>
                  </a:lnTo>
                  <a:lnTo>
                    <a:pt x="1058" y="2265"/>
                  </a:lnTo>
                  <a:lnTo>
                    <a:pt x="1040" y="2271"/>
                  </a:lnTo>
                  <a:lnTo>
                    <a:pt x="1023" y="2280"/>
                  </a:lnTo>
                  <a:lnTo>
                    <a:pt x="1009" y="2293"/>
                  </a:lnTo>
                  <a:lnTo>
                    <a:pt x="997" y="2310"/>
                  </a:lnTo>
                  <a:lnTo>
                    <a:pt x="991" y="2325"/>
                  </a:lnTo>
                  <a:lnTo>
                    <a:pt x="988" y="2341"/>
                  </a:lnTo>
                  <a:lnTo>
                    <a:pt x="988" y="2357"/>
                  </a:lnTo>
                  <a:lnTo>
                    <a:pt x="990" y="2371"/>
                  </a:lnTo>
                  <a:lnTo>
                    <a:pt x="994" y="2386"/>
                  </a:lnTo>
                  <a:lnTo>
                    <a:pt x="1004" y="2416"/>
                  </a:lnTo>
                  <a:lnTo>
                    <a:pt x="1022" y="2453"/>
                  </a:lnTo>
                  <a:lnTo>
                    <a:pt x="1043" y="2488"/>
                  </a:lnTo>
                  <a:lnTo>
                    <a:pt x="1068" y="2520"/>
                  </a:lnTo>
                  <a:lnTo>
                    <a:pt x="1097" y="2549"/>
                  </a:lnTo>
                  <a:lnTo>
                    <a:pt x="1128" y="2576"/>
                  </a:lnTo>
                  <a:lnTo>
                    <a:pt x="1161" y="2598"/>
                  </a:lnTo>
                  <a:lnTo>
                    <a:pt x="1197" y="2618"/>
                  </a:lnTo>
                  <a:lnTo>
                    <a:pt x="1234" y="2634"/>
                  </a:lnTo>
                  <a:lnTo>
                    <a:pt x="1273" y="2647"/>
                  </a:lnTo>
                  <a:lnTo>
                    <a:pt x="1316" y="2656"/>
                  </a:lnTo>
                  <a:lnTo>
                    <a:pt x="1316" y="2754"/>
                  </a:lnTo>
                  <a:lnTo>
                    <a:pt x="1318" y="2773"/>
                  </a:lnTo>
                  <a:lnTo>
                    <a:pt x="1324" y="2791"/>
                  </a:lnTo>
                  <a:lnTo>
                    <a:pt x="1335" y="2806"/>
                  </a:lnTo>
                  <a:lnTo>
                    <a:pt x="1348" y="2820"/>
                  </a:lnTo>
                  <a:lnTo>
                    <a:pt x="1365" y="2830"/>
                  </a:lnTo>
                  <a:lnTo>
                    <a:pt x="1383" y="2837"/>
                  </a:lnTo>
                  <a:lnTo>
                    <a:pt x="1402" y="2838"/>
                  </a:lnTo>
                  <a:lnTo>
                    <a:pt x="1422" y="2834"/>
                  </a:lnTo>
                  <a:lnTo>
                    <a:pt x="1439" y="2828"/>
                  </a:lnTo>
                  <a:lnTo>
                    <a:pt x="1455" y="2817"/>
                  </a:lnTo>
                  <a:lnTo>
                    <a:pt x="1467" y="2803"/>
                  </a:lnTo>
                  <a:lnTo>
                    <a:pt x="1476" y="2789"/>
                  </a:lnTo>
                  <a:lnTo>
                    <a:pt x="1482" y="2771"/>
                  </a:lnTo>
                  <a:lnTo>
                    <a:pt x="1484" y="2754"/>
                  </a:lnTo>
                  <a:lnTo>
                    <a:pt x="1484" y="2664"/>
                  </a:lnTo>
                  <a:lnTo>
                    <a:pt x="1525" y="2659"/>
                  </a:lnTo>
                  <a:lnTo>
                    <a:pt x="1568" y="2652"/>
                  </a:lnTo>
                  <a:lnTo>
                    <a:pt x="1608" y="2640"/>
                  </a:lnTo>
                  <a:lnTo>
                    <a:pt x="1648" y="2624"/>
                  </a:lnTo>
                  <a:lnTo>
                    <a:pt x="1685" y="2605"/>
                  </a:lnTo>
                  <a:lnTo>
                    <a:pt x="1720" y="2581"/>
                  </a:lnTo>
                  <a:lnTo>
                    <a:pt x="1750" y="2555"/>
                  </a:lnTo>
                  <a:lnTo>
                    <a:pt x="1777" y="2525"/>
                  </a:lnTo>
                  <a:lnTo>
                    <a:pt x="1799" y="2491"/>
                  </a:lnTo>
                  <a:lnTo>
                    <a:pt x="1816" y="2455"/>
                  </a:lnTo>
                  <a:lnTo>
                    <a:pt x="1829" y="2417"/>
                  </a:lnTo>
                  <a:lnTo>
                    <a:pt x="1836" y="2377"/>
                  </a:lnTo>
                  <a:lnTo>
                    <a:pt x="1838" y="2341"/>
                  </a:lnTo>
                  <a:lnTo>
                    <a:pt x="1835" y="2304"/>
                  </a:lnTo>
                  <a:lnTo>
                    <a:pt x="1829" y="2268"/>
                  </a:lnTo>
                  <a:lnTo>
                    <a:pt x="1817" y="2232"/>
                  </a:lnTo>
                  <a:lnTo>
                    <a:pt x="1802" y="2199"/>
                  </a:lnTo>
                  <a:lnTo>
                    <a:pt x="1803" y="2201"/>
                  </a:lnTo>
                  <a:lnTo>
                    <a:pt x="1805" y="2203"/>
                  </a:lnTo>
                  <a:lnTo>
                    <a:pt x="1806" y="2205"/>
                  </a:lnTo>
                  <a:lnTo>
                    <a:pt x="1807" y="2207"/>
                  </a:lnTo>
                  <a:lnTo>
                    <a:pt x="1808" y="2210"/>
                  </a:lnTo>
                  <a:lnTo>
                    <a:pt x="1808" y="2210"/>
                  </a:lnTo>
                  <a:lnTo>
                    <a:pt x="1808" y="2211"/>
                  </a:lnTo>
                  <a:lnTo>
                    <a:pt x="1808" y="2210"/>
                  </a:lnTo>
                  <a:lnTo>
                    <a:pt x="1807" y="2208"/>
                  </a:lnTo>
                  <a:lnTo>
                    <a:pt x="1806" y="2206"/>
                  </a:lnTo>
                  <a:lnTo>
                    <a:pt x="1804" y="2202"/>
                  </a:lnTo>
                  <a:lnTo>
                    <a:pt x="1802" y="2198"/>
                  </a:lnTo>
                  <a:lnTo>
                    <a:pt x="1799" y="2194"/>
                  </a:lnTo>
                  <a:lnTo>
                    <a:pt x="1797" y="2190"/>
                  </a:lnTo>
                  <a:lnTo>
                    <a:pt x="1796" y="2188"/>
                  </a:lnTo>
                  <a:lnTo>
                    <a:pt x="1795" y="2187"/>
                  </a:lnTo>
                  <a:lnTo>
                    <a:pt x="1795" y="2186"/>
                  </a:lnTo>
                  <a:lnTo>
                    <a:pt x="1795" y="2187"/>
                  </a:lnTo>
                  <a:lnTo>
                    <a:pt x="1796" y="2187"/>
                  </a:lnTo>
                  <a:lnTo>
                    <a:pt x="1797" y="2189"/>
                  </a:lnTo>
                  <a:lnTo>
                    <a:pt x="1798" y="2191"/>
                  </a:lnTo>
                  <a:lnTo>
                    <a:pt x="1799" y="2193"/>
                  </a:lnTo>
                  <a:lnTo>
                    <a:pt x="1800" y="2195"/>
                  </a:lnTo>
                  <a:lnTo>
                    <a:pt x="1802" y="2198"/>
                  </a:lnTo>
                  <a:lnTo>
                    <a:pt x="1783" y="2171"/>
                  </a:lnTo>
                  <a:lnTo>
                    <a:pt x="1762" y="2146"/>
                  </a:lnTo>
                  <a:lnTo>
                    <a:pt x="1739" y="2125"/>
                  </a:lnTo>
                  <a:lnTo>
                    <a:pt x="1713" y="2106"/>
                  </a:lnTo>
                  <a:lnTo>
                    <a:pt x="1686" y="2088"/>
                  </a:lnTo>
                  <a:lnTo>
                    <a:pt x="1657" y="2074"/>
                  </a:lnTo>
                  <a:lnTo>
                    <a:pt x="1627" y="2061"/>
                  </a:lnTo>
                  <a:lnTo>
                    <a:pt x="1580" y="2045"/>
                  </a:lnTo>
                  <a:lnTo>
                    <a:pt x="1532" y="2030"/>
                  </a:lnTo>
                  <a:lnTo>
                    <a:pt x="1484" y="2019"/>
                  </a:lnTo>
                  <a:lnTo>
                    <a:pt x="1484" y="1701"/>
                  </a:lnTo>
                  <a:lnTo>
                    <a:pt x="1514" y="1708"/>
                  </a:lnTo>
                  <a:lnTo>
                    <a:pt x="1544" y="1717"/>
                  </a:lnTo>
                  <a:lnTo>
                    <a:pt x="1572" y="1730"/>
                  </a:lnTo>
                  <a:lnTo>
                    <a:pt x="1599" y="1746"/>
                  </a:lnTo>
                  <a:lnTo>
                    <a:pt x="1621" y="1765"/>
                  </a:lnTo>
                  <a:lnTo>
                    <a:pt x="1638" y="1788"/>
                  </a:lnTo>
                  <a:lnTo>
                    <a:pt x="1645" y="1800"/>
                  </a:lnTo>
                  <a:lnTo>
                    <a:pt x="1652" y="1814"/>
                  </a:lnTo>
                  <a:lnTo>
                    <a:pt x="1657" y="1828"/>
                  </a:lnTo>
                  <a:lnTo>
                    <a:pt x="1661" y="1842"/>
                  </a:lnTo>
                  <a:lnTo>
                    <a:pt x="1670" y="1859"/>
                  </a:lnTo>
                  <a:lnTo>
                    <a:pt x="1683" y="1874"/>
                  </a:lnTo>
                  <a:lnTo>
                    <a:pt x="1698" y="1885"/>
                  </a:lnTo>
                  <a:lnTo>
                    <a:pt x="1716" y="1892"/>
                  </a:lnTo>
                  <a:lnTo>
                    <a:pt x="1736" y="1896"/>
                  </a:lnTo>
                  <a:lnTo>
                    <a:pt x="1755" y="1894"/>
                  </a:lnTo>
                  <a:lnTo>
                    <a:pt x="1774" y="1888"/>
                  </a:lnTo>
                  <a:lnTo>
                    <a:pt x="1790" y="1878"/>
                  </a:lnTo>
                  <a:lnTo>
                    <a:pt x="1804" y="1864"/>
                  </a:lnTo>
                  <a:lnTo>
                    <a:pt x="1815" y="1847"/>
                  </a:lnTo>
                  <a:lnTo>
                    <a:pt x="1820" y="1832"/>
                  </a:lnTo>
                  <a:lnTo>
                    <a:pt x="1823" y="1816"/>
                  </a:lnTo>
                  <a:lnTo>
                    <a:pt x="1822" y="1799"/>
                  </a:lnTo>
                  <a:lnTo>
                    <a:pt x="1818" y="1785"/>
                  </a:lnTo>
                  <a:lnTo>
                    <a:pt x="1814" y="1769"/>
                  </a:lnTo>
                  <a:lnTo>
                    <a:pt x="1802" y="1739"/>
                  </a:lnTo>
                  <a:lnTo>
                    <a:pt x="1784" y="1704"/>
                  </a:lnTo>
                  <a:lnTo>
                    <a:pt x="1761" y="1672"/>
                  </a:lnTo>
                  <a:lnTo>
                    <a:pt x="1736" y="1643"/>
                  </a:lnTo>
                  <a:lnTo>
                    <a:pt x="1705" y="1616"/>
                  </a:lnTo>
                  <a:lnTo>
                    <a:pt x="1670" y="1592"/>
                  </a:lnTo>
                  <a:lnTo>
                    <a:pt x="1634" y="1573"/>
                  </a:lnTo>
                  <a:lnTo>
                    <a:pt x="1596" y="1558"/>
                  </a:lnTo>
                  <a:lnTo>
                    <a:pt x="1556" y="1545"/>
                  </a:lnTo>
                  <a:lnTo>
                    <a:pt x="1516" y="1536"/>
                  </a:lnTo>
                  <a:lnTo>
                    <a:pt x="1484" y="1531"/>
                  </a:lnTo>
                  <a:lnTo>
                    <a:pt x="1484" y="1438"/>
                  </a:lnTo>
                  <a:lnTo>
                    <a:pt x="1482" y="1420"/>
                  </a:lnTo>
                  <a:lnTo>
                    <a:pt x="1475" y="1402"/>
                  </a:lnTo>
                  <a:lnTo>
                    <a:pt x="1464" y="1386"/>
                  </a:lnTo>
                  <a:lnTo>
                    <a:pt x="1451" y="1373"/>
                  </a:lnTo>
                  <a:lnTo>
                    <a:pt x="1435" y="1363"/>
                  </a:lnTo>
                  <a:lnTo>
                    <a:pt x="1417" y="1357"/>
                  </a:lnTo>
                  <a:lnTo>
                    <a:pt x="1397" y="1356"/>
                  </a:lnTo>
                  <a:close/>
                  <a:moveTo>
                    <a:pt x="843" y="0"/>
                  </a:moveTo>
                  <a:lnTo>
                    <a:pt x="870" y="1"/>
                  </a:lnTo>
                  <a:lnTo>
                    <a:pt x="898" y="6"/>
                  </a:lnTo>
                  <a:lnTo>
                    <a:pt x="927" y="15"/>
                  </a:lnTo>
                  <a:lnTo>
                    <a:pt x="957" y="25"/>
                  </a:lnTo>
                  <a:lnTo>
                    <a:pt x="988" y="36"/>
                  </a:lnTo>
                  <a:lnTo>
                    <a:pt x="1019" y="50"/>
                  </a:lnTo>
                  <a:lnTo>
                    <a:pt x="1052" y="64"/>
                  </a:lnTo>
                  <a:lnTo>
                    <a:pt x="1084" y="79"/>
                  </a:lnTo>
                  <a:lnTo>
                    <a:pt x="1117" y="92"/>
                  </a:lnTo>
                  <a:lnTo>
                    <a:pt x="1150" y="105"/>
                  </a:lnTo>
                  <a:lnTo>
                    <a:pt x="1185" y="116"/>
                  </a:lnTo>
                  <a:lnTo>
                    <a:pt x="1218" y="124"/>
                  </a:lnTo>
                  <a:lnTo>
                    <a:pt x="1252" y="130"/>
                  </a:lnTo>
                  <a:lnTo>
                    <a:pt x="1285" y="133"/>
                  </a:lnTo>
                  <a:lnTo>
                    <a:pt x="1319" y="131"/>
                  </a:lnTo>
                  <a:lnTo>
                    <a:pt x="1348" y="125"/>
                  </a:lnTo>
                  <a:lnTo>
                    <a:pt x="1381" y="118"/>
                  </a:lnTo>
                  <a:lnTo>
                    <a:pt x="1418" y="109"/>
                  </a:lnTo>
                  <a:lnTo>
                    <a:pt x="1455" y="98"/>
                  </a:lnTo>
                  <a:lnTo>
                    <a:pt x="1495" y="87"/>
                  </a:lnTo>
                  <a:lnTo>
                    <a:pt x="1536" y="76"/>
                  </a:lnTo>
                  <a:lnTo>
                    <a:pt x="1578" y="64"/>
                  </a:lnTo>
                  <a:lnTo>
                    <a:pt x="1621" y="52"/>
                  </a:lnTo>
                  <a:lnTo>
                    <a:pt x="1663" y="41"/>
                  </a:lnTo>
                  <a:lnTo>
                    <a:pt x="1705" y="31"/>
                  </a:lnTo>
                  <a:lnTo>
                    <a:pt x="1745" y="22"/>
                  </a:lnTo>
                  <a:lnTo>
                    <a:pt x="1784" y="16"/>
                  </a:lnTo>
                  <a:lnTo>
                    <a:pt x="1822" y="10"/>
                  </a:lnTo>
                  <a:lnTo>
                    <a:pt x="1857" y="8"/>
                  </a:lnTo>
                  <a:lnTo>
                    <a:pt x="1889" y="8"/>
                  </a:lnTo>
                  <a:lnTo>
                    <a:pt x="1917" y="11"/>
                  </a:lnTo>
                  <a:lnTo>
                    <a:pt x="1928" y="17"/>
                  </a:lnTo>
                  <a:lnTo>
                    <a:pt x="1938" y="27"/>
                  </a:lnTo>
                  <a:lnTo>
                    <a:pt x="1944" y="40"/>
                  </a:lnTo>
                  <a:lnTo>
                    <a:pt x="1948" y="58"/>
                  </a:lnTo>
                  <a:lnTo>
                    <a:pt x="1949" y="80"/>
                  </a:lnTo>
                  <a:lnTo>
                    <a:pt x="1947" y="105"/>
                  </a:lnTo>
                  <a:lnTo>
                    <a:pt x="1944" y="132"/>
                  </a:lnTo>
                  <a:lnTo>
                    <a:pt x="1938" y="163"/>
                  </a:lnTo>
                  <a:lnTo>
                    <a:pt x="1929" y="195"/>
                  </a:lnTo>
                  <a:lnTo>
                    <a:pt x="1918" y="229"/>
                  </a:lnTo>
                  <a:lnTo>
                    <a:pt x="1905" y="265"/>
                  </a:lnTo>
                  <a:lnTo>
                    <a:pt x="1891" y="304"/>
                  </a:lnTo>
                  <a:lnTo>
                    <a:pt x="1874" y="342"/>
                  </a:lnTo>
                  <a:lnTo>
                    <a:pt x="1856" y="381"/>
                  </a:lnTo>
                  <a:lnTo>
                    <a:pt x="1836" y="421"/>
                  </a:lnTo>
                  <a:lnTo>
                    <a:pt x="1814" y="461"/>
                  </a:lnTo>
                  <a:lnTo>
                    <a:pt x="1791" y="501"/>
                  </a:lnTo>
                  <a:lnTo>
                    <a:pt x="1767" y="539"/>
                  </a:lnTo>
                  <a:lnTo>
                    <a:pt x="1740" y="577"/>
                  </a:lnTo>
                  <a:lnTo>
                    <a:pt x="1713" y="614"/>
                  </a:lnTo>
                  <a:lnTo>
                    <a:pt x="1684" y="649"/>
                  </a:lnTo>
                  <a:lnTo>
                    <a:pt x="1654" y="682"/>
                  </a:lnTo>
                  <a:lnTo>
                    <a:pt x="1623" y="713"/>
                  </a:lnTo>
                  <a:lnTo>
                    <a:pt x="1591" y="742"/>
                  </a:lnTo>
                  <a:lnTo>
                    <a:pt x="1632" y="761"/>
                  </a:lnTo>
                  <a:lnTo>
                    <a:pt x="1674" y="780"/>
                  </a:lnTo>
                  <a:lnTo>
                    <a:pt x="1717" y="804"/>
                  </a:lnTo>
                  <a:lnTo>
                    <a:pt x="1759" y="829"/>
                  </a:lnTo>
                  <a:lnTo>
                    <a:pt x="1803" y="856"/>
                  </a:lnTo>
                  <a:lnTo>
                    <a:pt x="1845" y="885"/>
                  </a:lnTo>
                  <a:lnTo>
                    <a:pt x="1889" y="916"/>
                  </a:lnTo>
                  <a:lnTo>
                    <a:pt x="1931" y="949"/>
                  </a:lnTo>
                  <a:lnTo>
                    <a:pt x="1975" y="985"/>
                  </a:lnTo>
                  <a:lnTo>
                    <a:pt x="2017" y="1022"/>
                  </a:lnTo>
                  <a:lnTo>
                    <a:pt x="2060" y="1060"/>
                  </a:lnTo>
                  <a:lnTo>
                    <a:pt x="2102" y="1100"/>
                  </a:lnTo>
                  <a:lnTo>
                    <a:pt x="2144" y="1141"/>
                  </a:lnTo>
                  <a:lnTo>
                    <a:pt x="2185" y="1185"/>
                  </a:lnTo>
                  <a:lnTo>
                    <a:pt x="2225" y="1228"/>
                  </a:lnTo>
                  <a:lnTo>
                    <a:pt x="2266" y="1274"/>
                  </a:lnTo>
                  <a:lnTo>
                    <a:pt x="2305" y="1320"/>
                  </a:lnTo>
                  <a:lnTo>
                    <a:pt x="2343" y="1368"/>
                  </a:lnTo>
                  <a:lnTo>
                    <a:pt x="2382" y="1417"/>
                  </a:lnTo>
                  <a:lnTo>
                    <a:pt x="2418" y="1466"/>
                  </a:lnTo>
                  <a:lnTo>
                    <a:pt x="2453" y="1517"/>
                  </a:lnTo>
                  <a:lnTo>
                    <a:pt x="2488" y="1569"/>
                  </a:lnTo>
                  <a:lnTo>
                    <a:pt x="2522" y="1621"/>
                  </a:lnTo>
                  <a:lnTo>
                    <a:pt x="2554" y="1674"/>
                  </a:lnTo>
                  <a:lnTo>
                    <a:pt x="2584" y="1727"/>
                  </a:lnTo>
                  <a:lnTo>
                    <a:pt x="2613" y="1780"/>
                  </a:lnTo>
                  <a:lnTo>
                    <a:pt x="2641" y="1834"/>
                  </a:lnTo>
                  <a:lnTo>
                    <a:pt x="2667" y="1889"/>
                  </a:lnTo>
                  <a:lnTo>
                    <a:pt x="2691" y="1943"/>
                  </a:lnTo>
                  <a:lnTo>
                    <a:pt x="2714" y="1998"/>
                  </a:lnTo>
                  <a:lnTo>
                    <a:pt x="2735" y="2053"/>
                  </a:lnTo>
                  <a:lnTo>
                    <a:pt x="2754" y="2108"/>
                  </a:lnTo>
                  <a:lnTo>
                    <a:pt x="2770" y="2163"/>
                  </a:lnTo>
                  <a:lnTo>
                    <a:pt x="2785" y="2218"/>
                  </a:lnTo>
                  <a:lnTo>
                    <a:pt x="2798" y="2272"/>
                  </a:lnTo>
                  <a:lnTo>
                    <a:pt x="2808" y="2326"/>
                  </a:lnTo>
                  <a:lnTo>
                    <a:pt x="2816" y="2379"/>
                  </a:lnTo>
                  <a:lnTo>
                    <a:pt x="2822" y="2432"/>
                  </a:lnTo>
                  <a:lnTo>
                    <a:pt x="2825" y="2485"/>
                  </a:lnTo>
                  <a:lnTo>
                    <a:pt x="2825" y="2537"/>
                  </a:lnTo>
                  <a:lnTo>
                    <a:pt x="2824" y="2589"/>
                  </a:lnTo>
                  <a:lnTo>
                    <a:pt x="2819" y="2639"/>
                  </a:lnTo>
                  <a:lnTo>
                    <a:pt x="2812" y="2688"/>
                  </a:lnTo>
                  <a:lnTo>
                    <a:pt x="2801" y="2737"/>
                  </a:lnTo>
                  <a:lnTo>
                    <a:pt x="2788" y="2785"/>
                  </a:lnTo>
                  <a:lnTo>
                    <a:pt x="2771" y="2831"/>
                  </a:lnTo>
                  <a:lnTo>
                    <a:pt x="2751" y="2876"/>
                  </a:lnTo>
                  <a:lnTo>
                    <a:pt x="2729" y="2920"/>
                  </a:lnTo>
                  <a:lnTo>
                    <a:pt x="2703" y="2963"/>
                  </a:lnTo>
                  <a:lnTo>
                    <a:pt x="2674" y="3004"/>
                  </a:lnTo>
                  <a:lnTo>
                    <a:pt x="2641" y="3044"/>
                  </a:lnTo>
                  <a:lnTo>
                    <a:pt x="2604" y="3082"/>
                  </a:lnTo>
                  <a:lnTo>
                    <a:pt x="2565" y="3118"/>
                  </a:lnTo>
                  <a:lnTo>
                    <a:pt x="2522" y="3153"/>
                  </a:lnTo>
                  <a:lnTo>
                    <a:pt x="2474" y="3186"/>
                  </a:lnTo>
                  <a:lnTo>
                    <a:pt x="2423" y="3217"/>
                  </a:lnTo>
                  <a:lnTo>
                    <a:pt x="2368" y="3246"/>
                  </a:lnTo>
                  <a:lnTo>
                    <a:pt x="2309" y="3273"/>
                  </a:lnTo>
                  <a:lnTo>
                    <a:pt x="2246" y="3297"/>
                  </a:lnTo>
                  <a:lnTo>
                    <a:pt x="2180" y="3319"/>
                  </a:lnTo>
                  <a:lnTo>
                    <a:pt x="2108" y="3340"/>
                  </a:lnTo>
                  <a:lnTo>
                    <a:pt x="2033" y="3358"/>
                  </a:lnTo>
                  <a:lnTo>
                    <a:pt x="1952" y="3373"/>
                  </a:lnTo>
                  <a:lnTo>
                    <a:pt x="1868" y="3386"/>
                  </a:lnTo>
                  <a:lnTo>
                    <a:pt x="1779" y="3396"/>
                  </a:lnTo>
                  <a:lnTo>
                    <a:pt x="1686" y="3403"/>
                  </a:lnTo>
                  <a:lnTo>
                    <a:pt x="1587" y="3409"/>
                  </a:lnTo>
                  <a:lnTo>
                    <a:pt x="1484" y="3410"/>
                  </a:lnTo>
                  <a:lnTo>
                    <a:pt x="1376" y="3409"/>
                  </a:lnTo>
                  <a:lnTo>
                    <a:pt x="1263" y="3404"/>
                  </a:lnTo>
                  <a:lnTo>
                    <a:pt x="1145" y="3397"/>
                  </a:lnTo>
                  <a:lnTo>
                    <a:pt x="1048" y="3389"/>
                  </a:lnTo>
                  <a:lnTo>
                    <a:pt x="956" y="3378"/>
                  </a:lnTo>
                  <a:lnTo>
                    <a:pt x="869" y="3363"/>
                  </a:lnTo>
                  <a:lnTo>
                    <a:pt x="786" y="3345"/>
                  </a:lnTo>
                  <a:lnTo>
                    <a:pt x="708" y="3326"/>
                  </a:lnTo>
                  <a:lnTo>
                    <a:pt x="636" y="3303"/>
                  </a:lnTo>
                  <a:lnTo>
                    <a:pt x="566" y="3278"/>
                  </a:lnTo>
                  <a:lnTo>
                    <a:pt x="502" y="3251"/>
                  </a:lnTo>
                  <a:lnTo>
                    <a:pt x="442" y="3221"/>
                  </a:lnTo>
                  <a:lnTo>
                    <a:pt x="387" y="3190"/>
                  </a:lnTo>
                  <a:lnTo>
                    <a:pt x="336" y="3156"/>
                  </a:lnTo>
                  <a:lnTo>
                    <a:pt x="288" y="3120"/>
                  </a:lnTo>
                  <a:lnTo>
                    <a:pt x="244" y="3082"/>
                  </a:lnTo>
                  <a:lnTo>
                    <a:pt x="205" y="3043"/>
                  </a:lnTo>
                  <a:lnTo>
                    <a:pt x="169" y="3001"/>
                  </a:lnTo>
                  <a:lnTo>
                    <a:pt x="137" y="2959"/>
                  </a:lnTo>
                  <a:lnTo>
                    <a:pt x="109" y="2914"/>
                  </a:lnTo>
                  <a:lnTo>
                    <a:pt x="84" y="2868"/>
                  </a:lnTo>
                  <a:lnTo>
                    <a:pt x="62" y="2821"/>
                  </a:lnTo>
                  <a:lnTo>
                    <a:pt x="43" y="2772"/>
                  </a:lnTo>
                  <a:lnTo>
                    <a:pt x="29" y="2721"/>
                  </a:lnTo>
                  <a:lnTo>
                    <a:pt x="17" y="2671"/>
                  </a:lnTo>
                  <a:lnTo>
                    <a:pt x="8" y="2619"/>
                  </a:lnTo>
                  <a:lnTo>
                    <a:pt x="3" y="2566"/>
                  </a:lnTo>
                  <a:lnTo>
                    <a:pt x="0" y="2512"/>
                  </a:lnTo>
                  <a:lnTo>
                    <a:pt x="0" y="2458"/>
                  </a:lnTo>
                  <a:lnTo>
                    <a:pt x="2" y="2402"/>
                  </a:lnTo>
                  <a:lnTo>
                    <a:pt x="8" y="2347"/>
                  </a:lnTo>
                  <a:lnTo>
                    <a:pt x="16" y="2290"/>
                  </a:lnTo>
                  <a:lnTo>
                    <a:pt x="26" y="2234"/>
                  </a:lnTo>
                  <a:lnTo>
                    <a:pt x="38" y="2177"/>
                  </a:lnTo>
                  <a:lnTo>
                    <a:pt x="54" y="2120"/>
                  </a:lnTo>
                  <a:lnTo>
                    <a:pt x="70" y="2063"/>
                  </a:lnTo>
                  <a:lnTo>
                    <a:pt x="90" y="2006"/>
                  </a:lnTo>
                  <a:lnTo>
                    <a:pt x="111" y="1948"/>
                  </a:lnTo>
                  <a:lnTo>
                    <a:pt x="135" y="1891"/>
                  </a:lnTo>
                  <a:lnTo>
                    <a:pt x="159" y="1835"/>
                  </a:lnTo>
                  <a:lnTo>
                    <a:pt x="185" y="1778"/>
                  </a:lnTo>
                  <a:lnTo>
                    <a:pt x="213" y="1722"/>
                  </a:lnTo>
                  <a:lnTo>
                    <a:pt x="243" y="1668"/>
                  </a:lnTo>
                  <a:lnTo>
                    <a:pt x="274" y="1613"/>
                  </a:lnTo>
                  <a:lnTo>
                    <a:pt x="308" y="1558"/>
                  </a:lnTo>
                  <a:lnTo>
                    <a:pt x="342" y="1505"/>
                  </a:lnTo>
                  <a:lnTo>
                    <a:pt x="376" y="1452"/>
                  </a:lnTo>
                  <a:lnTo>
                    <a:pt x="412" y="1401"/>
                  </a:lnTo>
                  <a:lnTo>
                    <a:pt x="449" y="1350"/>
                  </a:lnTo>
                  <a:lnTo>
                    <a:pt x="488" y="1301"/>
                  </a:lnTo>
                  <a:lnTo>
                    <a:pt x="526" y="1253"/>
                  </a:lnTo>
                  <a:lnTo>
                    <a:pt x="566" y="1206"/>
                  </a:lnTo>
                  <a:lnTo>
                    <a:pt x="607" y="1161"/>
                  </a:lnTo>
                  <a:lnTo>
                    <a:pt x="647" y="1117"/>
                  </a:lnTo>
                  <a:lnTo>
                    <a:pt x="689" y="1075"/>
                  </a:lnTo>
                  <a:lnTo>
                    <a:pt x="730" y="1034"/>
                  </a:lnTo>
                  <a:lnTo>
                    <a:pt x="771" y="995"/>
                  </a:lnTo>
                  <a:lnTo>
                    <a:pt x="814" y="959"/>
                  </a:lnTo>
                  <a:lnTo>
                    <a:pt x="856" y="923"/>
                  </a:lnTo>
                  <a:lnTo>
                    <a:pt x="899" y="890"/>
                  </a:lnTo>
                  <a:lnTo>
                    <a:pt x="940" y="860"/>
                  </a:lnTo>
                  <a:lnTo>
                    <a:pt x="983" y="831"/>
                  </a:lnTo>
                  <a:lnTo>
                    <a:pt x="1024" y="805"/>
                  </a:lnTo>
                  <a:lnTo>
                    <a:pt x="1066" y="781"/>
                  </a:lnTo>
                  <a:lnTo>
                    <a:pt x="1106" y="761"/>
                  </a:lnTo>
                  <a:lnTo>
                    <a:pt x="1067" y="733"/>
                  </a:lnTo>
                  <a:lnTo>
                    <a:pt x="1028" y="703"/>
                  </a:lnTo>
                  <a:lnTo>
                    <a:pt x="992" y="669"/>
                  </a:lnTo>
                  <a:lnTo>
                    <a:pt x="958" y="634"/>
                  </a:lnTo>
                  <a:lnTo>
                    <a:pt x="925" y="597"/>
                  </a:lnTo>
                  <a:lnTo>
                    <a:pt x="894" y="559"/>
                  </a:lnTo>
                  <a:lnTo>
                    <a:pt x="866" y="519"/>
                  </a:lnTo>
                  <a:lnTo>
                    <a:pt x="839" y="479"/>
                  </a:lnTo>
                  <a:lnTo>
                    <a:pt x="815" y="437"/>
                  </a:lnTo>
                  <a:lnTo>
                    <a:pt x="793" y="397"/>
                  </a:lnTo>
                  <a:lnTo>
                    <a:pt x="774" y="357"/>
                  </a:lnTo>
                  <a:lnTo>
                    <a:pt x="757" y="316"/>
                  </a:lnTo>
                  <a:lnTo>
                    <a:pt x="744" y="278"/>
                  </a:lnTo>
                  <a:lnTo>
                    <a:pt x="733" y="239"/>
                  </a:lnTo>
                  <a:lnTo>
                    <a:pt x="725" y="204"/>
                  </a:lnTo>
                  <a:lnTo>
                    <a:pt x="721" y="170"/>
                  </a:lnTo>
                  <a:lnTo>
                    <a:pt x="720" y="139"/>
                  </a:lnTo>
                  <a:lnTo>
                    <a:pt x="722" y="110"/>
                  </a:lnTo>
                  <a:lnTo>
                    <a:pt x="727" y="84"/>
                  </a:lnTo>
                  <a:lnTo>
                    <a:pt x="736" y="62"/>
                  </a:lnTo>
                  <a:lnTo>
                    <a:pt x="750" y="44"/>
                  </a:lnTo>
                  <a:lnTo>
                    <a:pt x="770" y="24"/>
                  </a:lnTo>
                  <a:lnTo>
                    <a:pt x="793" y="11"/>
                  </a:lnTo>
                  <a:lnTo>
                    <a:pt x="818" y="3"/>
                  </a:lnTo>
                  <a:lnTo>
                    <a:pt x="843" y="0"/>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pPr defTabSz="914126">
                <a:defRPr/>
              </a:pPr>
              <a:endParaRPr lang="en-US" sz="1799" kern="0">
                <a:solidFill>
                  <a:prstClr val="black"/>
                </a:solidFill>
                <a:latin typeface="Calibri"/>
              </a:endParaRPr>
            </a:p>
          </p:txBody>
        </p:sp>
        <p:sp>
          <p:nvSpPr>
            <p:cNvPr id="116" name="Freeform 22"/>
            <p:cNvSpPr>
              <a:spLocks/>
            </p:cNvSpPr>
            <p:nvPr/>
          </p:nvSpPr>
          <p:spPr bwMode="auto">
            <a:xfrm>
              <a:off x="5028" y="3802"/>
              <a:ext cx="0" cy="0"/>
            </a:xfrm>
            <a:custGeom>
              <a:avLst/>
              <a:gdLst>
                <a:gd name="T0" fmla="*/ 1 w 1"/>
                <a:gd name="T1" fmla="*/ 0 h 2"/>
                <a:gd name="T2" fmla="*/ 1 w 1"/>
                <a:gd name="T3" fmla="*/ 1 h 2"/>
                <a:gd name="T4" fmla="*/ 0 w 1"/>
                <a:gd name="T5" fmla="*/ 2 h 2"/>
                <a:gd name="T6" fmla="*/ 1 w 1"/>
                <a:gd name="T7" fmla="*/ 1 h 2"/>
                <a:gd name="T8" fmla="*/ 1 w 1"/>
                <a:gd name="T9" fmla="*/ 0 h 2"/>
              </a:gdLst>
              <a:ahLst/>
              <a:cxnLst>
                <a:cxn ang="0">
                  <a:pos x="T0" y="T1"/>
                </a:cxn>
                <a:cxn ang="0">
                  <a:pos x="T2" y="T3"/>
                </a:cxn>
                <a:cxn ang="0">
                  <a:pos x="T4" y="T5"/>
                </a:cxn>
                <a:cxn ang="0">
                  <a:pos x="T6" y="T7"/>
                </a:cxn>
                <a:cxn ang="0">
                  <a:pos x="T8" y="T9"/>
                </a:cxn>
              </a:cxnLst>
              <a:rect l="0" t="0" r="r" b="b"/>
              <a:pathLst>
                <a:path w="1" h="2">
                  <a:moveTo>
                    <a:pt x="1" y="0"/>
                  </a:moveTo>
                  <a:lnTo>
                    <a:pt x="1" y="1"/>
                  </a:lnTo>
                  <a:lnTo>
                    <a:pt x="0" y="2"/>
                  </a:lnTo>
                  <a:lnTo>
                    <a:pt x="1" y="1"/>
                  </a:lnTo>
                  <a:lnTo>
                    <a:pt x="1" y="0"/>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pPr defTabSz="914126">
                <a:defRPr/>
              </a:pPr>
              <a:endParaRPr lang="en-US" sz="1799" kern="0">
                <a:solidFill>
                  <a:prstClr val="black"/>
                </a:solidFill>
                <a:latin typeface="Calibri"/>
              </a:endParaRPr>
            </a:p>
          </p:txBody>
        </p:sp>
      </p:grpSp>
      <p:sp>
        <p:nvSpPr>
          <p:cNvPr id="2" name="Rectangle 1"/>
          <p:cNvSpPr/>
          <p:nvPr/>
        </p:nvSpPr>
        <p:spPr>
          <a:xfrm>
            <a:off x="5378239" y="3244334"/>
            <a:ext cx="1435521" cy="369332"/>
          </a:xfrm>
          <a:prstGeom prst="rect">
            <a:avLst/>
          </a:prstGeom>
        </p:spPr>
        <p:txBody>
          <a:bodyPr wrap="none">
            <a:spAutoFit/>
          </a:bodyPr>
          <a:lstStyle/>
          <a:p>
            <a:r>
              <a:rPr lang="en-US" b="1" i="1" dirty="0">
                <a:solidFill>
                  <a:schemeClr val="bg1"/>
                </a:solidFill>
              </a:rPr>
              <a:t>Cost Analysis</a:t>
            </a:r>
          </a:p>
        </p:txBody>
      </p:sp>
      <p:sp>
        <p:nvSpPr>
          <p:cNvPr id="61" name="Rectangle 2"/>
          <p:cNvSpPr txBox="1">
            <a:spLocks noChangeArrowheads="1"/>
          </p:cNvSpPr>
          <p:nvPr/>
        </p:nvSpPr>
        <p:spPr bwMode="auto">
          <a:xfrm>
            <a:off x="825190" y="600957"/>
            <a:ext cx="10337181" cy="74252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0682" tIns="40341" rIns="80682" bIns="40341"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t"/>
            <a:r>
              <a:rPr lang="en-US" altLang="en-US" sz="3600" b="1" dirty="0" smtClean="0">
                <a:solidFill>
                  <a:srgbClr val="336600"/>
                </a:solidFill>
                <a:latin typeface="Arial" panose="020B0604020202020204" pitchFamily="34" charset="0"/>
                <a:cs typeface="Arial" panose="020B0604020202020204" pitchFamily="34" charset="0"/>
              </a:rPr>
              <a:t>Cost Analysis</a:t>
            </a:r>
            <a:endParaRPr lang="en-US" altLang="en-US" sz="3600" b="1" dirty="0">
              <a:solidFill>
                <a:srgbClr val="3366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4DDFD88F-D5A1-4479-A90D-2D9AB45F530B}" type="slidenum">
              <a:rPr lang="en-US" smtClean="0"/>
              <a:t>74</a:t>
            </a:fld>
            <a:endParaRPr lang="en-US"/>
          </a:p>
        </p:txBody>
      </p:sp>
    </p:spTree>
    <p:extLst>
      <p:ext uri="{BB962C8B-B14F-4D97-AF65-F5344CB8AC3E}">
        <p14:creationId xmlns:p14="http://schemas.microsoft.com/office/powerpoint/2010/main" val="40422791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Content Placeholder 2"/>
          <p:cNvSpPr>
            <a:spLocks noGrp="1"/>
          </p:cNvSpPr>
          <p:nvPr>
            <p:ph idx="1"/>
          </p:nvPr>
        </p:nvSpPr>
        <p:spPr>
          <a:xfrm>
            <a:off x="992776" y="2073499"/>
            <a:ext cx="10084526" cy="4163508"/>
          </a:xfrm>
        </p:spPr>
        <p:txBody>
          <a:bodyPr>
            <a:normAutofit/>
          </a:bodyPr>
          <a:lstStyle/>
          <a:p>
            <a:pPr marL="0" indent="0" algn="just">
              <a:buNone/>
              <a:defRPr/>
            </a:pPr>
            <a:r>
              <a:rPr lang="en-US" altLang="en-US" b="1" dirty="0" smtClean="0"/>
              <a:t>Cost analysis</a:t>
            </a:r>
            <a:r>
              <a:rPr lang="en-US" altLang="en-US" dirty="0" smtClean="0"/>
              <a:t> is review </a:t>
            </a:r>
            <a:r>
              <a:rPr lang="en-US" altLang="en-US" dirty="0"/>
              <a:t>and evaluation of </a:t>
            </a:r>
            <a:r>
              <a:rPr lang="en-US" altLang="en-US" dirty="0" smtClean="0"/>
              <a:t>separate </a:t>
            </a:r>
            <a:r>
              <a:rPr lang="en-US" altLang="en-US" dirty="0"/>
              <a:t>cost elements (i.e. direct </a:t>
            </a:r>
            <a:r>
              <a:rPr lang="en-US" altLang="en-US" dirty="0" smtClean="0"/>
              <a:t>salary/wage </a:t>
            </a:r>
            <a:r>
              <a:rPr lang="en-US" altLang="en-US" dirty="0"/>
              <a:t>rates, </a:t>
            </a:r>
            <a:r>
              <a:rPr lang="en-US" altLang="en-US" dirty="0" smtClean="0"/>
              <a:t>profit/fee, ODC, and ICRs) to </a:t>
            </a:r>
            <a:r>
              <a:rPr lang="en-US" altLang="en-US" dirty="0"/>
              <a:t>verify </a:t>
            </a:r>
            <a:r>
              <a:rPr lang="en-US" altLang="en-US" dirty="0" smtClean="0"/>
              <a:t>the costs and estimate methods used are fair, reasonable, </a:t>
            </a:r>
            <a:r>
              <a:rPr lang="en-US" altLang="en-US" dirty="0"/>
              <a:t>and in compliant with </a:t>
            </a:r>
            <a:r>
              <a:rPr lang="en-US" altLang="en-US" dirty="0" smtClean="0"/>
              <a:t>Federal/State </a:t>
            </a:r>
            <a:r>
              <a:rPr lang="en-US" altLang="en-US" dirty="0"/>
              <a:t>cost principles. </a:t>
            </a:r>
          </a:p>
          <a:p>
            <a:pPr lvl="1" algn="just">
              <a:defRPr/>
            </a:pPr>
            <a:r>
              <a:rPr lang="en-US" altLang="en-US" sz="2800" dirty="0" smtClean="0"/>
              <a:t>e.g.: Verify </a:t>
            </a:r>
            <a:r>
              <a:rPr lang="en-US" altLang="en-US" sz="2800" dirty="0"/>
              <a:t>direct cost in </a:t>
            </a:r>
            <a:r>
              <a:rPr lang="en-US" altLang="en-US" sz="2800" dirty="0" smtClean="0"/>
              <a:t>cost </a:t>
            </a:r>
            <a:r>
              <a:rPr lang="en-US" altLang="en-US" sz="2800" dirty="0"/>
              <a:t>proposal to actual costs of </a:t>
            </a:r>
            <a:r>
              <a:rPr lang="en-US" altLang="en-US" sz="2800" dirty="0" smtClean="0"/>
              <a:t>labor of similar projects, products, or services which have been done in the past.</a:t>
            </a:r>
          </a:p>
        </p:txBody>
      </p:sp>
      <p:sp>
        <p:nvSpPr>
          <p:cNvPr id="5837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118" u="sng">
                <a:solidFill>
                  <a:schemeClr val="tx1"/>
                </a:solidFill>
                <a:latin typeface="Times New Roman" panose="02020603050405020304" pitchFamily="18" charset="0"/>
              </a:defRPr>
            </a:lvl1pPr>
            <a:lvl2pPr marL="655579" indent="-252146">
              <a:defRPr sz="2118" u="sng">
                <a:solidFill>
                  <a:schemeClr val="tx1"/>
                </a:solidFill>
                <a:latin typeface="Times New Roman" panose="02020603050405020304" pitchFamily="18" charset="0"/>
              </a:defRPr>
            </a:lvl2pPr>
            <a:lvl3pPr marL="1008583" indent="-201717">
              <a:defRPr sz="2118" u="sng">
                <a:solidFill>
                  <a:schemeClr val="tx1"/>
                </a:solidFill>
                <a:latin typeface="Times New Roman" panose="02020603050405020304" pitchFamily="18" charset="0"/>
              </a:defRPr>
            </a:lvl3pPr>
            <a:lvl4pPr marL="1412016" indent="-201717">
              <a:defRPr sz="2118" u="sng">
                <a:solidFill>
                  <a:schemeClr val="tx1"/>
                </a:solidFill>
                <a:latin typeface="Times New Roman" panose="02020603050405020304" pitchFamily="18" charset="0"/>
              </a:defRPr>
            </a:lvl4pPr>
            <a:lvl5pPr marL="1815450" indent="-201717">
              <a:defRPr sz="2118" u="sng">
                <a:solidFill>
                  <a:schemeClr val="tx1"/>
                </a:solidFill>
                <a:latin typeface="Times New Roman" panose="02020603050405020304" pitchFamily="18" charset="0"/>
              </a:defRPr>
            </a:lvl5pPr>
            <a:lvl6pPr marL="2218883" indent="-201717" eaLnBrk="0" fontAlgn="base" hangingPunct="0">
              <a:spcBef>
                <a:spcPct val="0"/>
              </a:spcBef>
              <a:spcAft>
                <a:spcPct val="0"/>
              </a:spcAft>
              <a:defRPr sz="2118" u="sng">
                <a:solidFill>
                  <a:schemeClr val="tx1"/>
                </a:solidFill>
                <a:latin typeface="Times New Roman" panose="02020603050405020304" pitchFamily="18" charset="0"/>
              </a:defRPr>
            </a:lvl6pPr>
            <a:lvl7pPr marL="2622316" indent="-201717" eaLnBrk="0" fontAlgn="base" hangingPunct="0">
              <a:spcBef>
                <a:spcPct val="0"/>
              </a:spcBef>
              <a:spcAft>
                <a:spcPct val="0"/>
              </a:spcAft>
              <a:defRPr sz="2118" u="sng">
                <a:solidFill>
                  <a:schemeClr val="tx1"/>
                </a:solidFill>
                <a:latin typeface="Times New Roman" panose="02020603050405020304" pitchFamily="18" charset="0"/>
              </a:defRPr>
            </a:lvl7pPr>
            <a:lvl8pPr marL="3025750" indent="-201717" eaLnBrk="0" fontAlgn="base" hangingPunct="0">
              <a:spcBef>
                <a:spcPct val="0"/>
              </a:spcBef>
              <a:spcAft>
                <a:spcPct val="0"/>
              </a:spcAft>
              <a:defRPr sz="2118" u="sng">
                <a:solidFill>
                  <a:schemeClr val="tx1"/>
                </a:solidFill>
                <a:latin typeface="Times New Roman" panose="02020603050405020304" pitchFamily="18" charset="0"/>
              </a:defRPr>
            </a:lvl8pPr>
            <a:lvl9pPr marL="3429183" indent="-201717" eaLnBrk="0" fontAlgn="base" hangingPunct="0">
              <a:spcBef>
                <a:spcPct val="0"/>
              </a:spcBef>
              <a:spcAft>
                <a:spcPct val="0"/>
              </a:spcAft>
              <a:defRPr sz="2118" u="sng">
                <a:solidFill>
                  <a:schemeClr val="tx1"/>
                </a:solidFill>
                <a:latin typeface="Times New Roman" panose="02020603050405020304" pitchFamily="18" charset="0"/>
              </a:defRPr>
            </a:lvl9pPr>
          </a:lstStyle>
          <a:p>
            <a:fld id="{FBF66032-F6C1-4A80-BAB5-656ED3EE9F51}" type="slidenum">
              <a:rPr lang="en-US" altLang="en-US" sz="1147" u="none">
                <a:solidFill>
                  <a:srgbClr val="898989"/>
                </a:solidFill>
              </a:rPr>
              <a:pPr/>
              <a:t>75</a:t>
            </a:fld>
            <a:endParaRPr lang="en-US" altLang="en-US" sz="1147" u="none" dirty="0">
              <a:solidFill>
                <a:srgbClr val="898989"/>
              </a:solidFill>
            </a:endParaRPr>
          </a:p>
        </p:txBody>
      </p:sp>
      <p:sp>
        <p:nvSpPr>
          <p:cNvPr id="44037" name="Title 1"/>
          <p:cNvSpPr>
            <a:spLocks noGrp="1"/>
          </p:cNvSpPr>
          <p:nvPr>
            <p:ph type="title"/>
          </p:nvPr>
        </p:nvSpPr>
        <p:spPr bwMode="auto">
          <a:xfrm>
            <a:off x="855128" y="479397"/>
            <a:ext cx="7986993" cy="750794"/>
          </a:xfrm>
          <a:extLst/>
        </p:spPr>
        <p:txBody>
          <a:bodyPr vert="horz" wrap="square" lIns="80682" tIns="40341" rIns="80682" bIns="40341" numCol="1" rtlCol="0" anchor="t" anchorCtr="0" compatLnSpc="1">
            <a:prstTxWarp prst="textNoShape">
              <a:avLst/>
            </a:prstTxWarp>
            <a:normAutofit/>
          </a:bodyPr>
          <a:lstStyle/>
          <a:p>
            <a:pPr defTabSz="914126"/>
            <a:r>
              <a:rPr lang="en-US" sz="3600" b="1" dirty="0">
                <a:solidFill>
                  <a:srgbClr val="336600"/>
                </a:solidFill>
                <a:latin typeface="Arial" panose="020B0604020202020204" pitchFamily="34" charset="0"/>
                <a:cs typeface="Arial" panose="020B0604020202020204" pitchFamily="34" charset="0"/>
              </a:rPr>
              <a:t>Cost</a:t>
            </a:r>
            <a:r>
              <a:rPr lang="en-US" sz="3600" b="1" dirty="0">
                <a:solidFill>
                  <a:srgbClr val="0779B7"/>
                </a:solidFill>
                <a:latin typeface="Arial" panose="020B0604020202020204" pitchFamily="34" charset="0"/>
                <a:cs typeface="Arial" panose="020B0604020202020204" pitchFamily="34" charset="0"/>
              </a:rPr>
              <a:t> </a:t>
            </a:r>
            <a:r>
              <a:rPr lang="en-US" sz="3600" b="1" dirty="0" smtClean="0">
                <a:solidFill>
                  <a:srgbClr val="336600"/>
                </a:solidFill>
                <a:latin typeface="Arial" panose="020B0604020202020204" pitchFamily="34" charset="0"/>
                <a:cs typeface="Arial" panose="020B0604020202020204" pitchFamily="34" charset="0"/>
              </a:rPr>
              <a:t>Analysis - Definition</a:t>
            </a:r>
            <a:endParaRPr lang="en-US" sz="3600" b="1" dirty="0">
              <a:solidFill>
                <a:srgbClr val="3366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0111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403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2" descr="Image result for map of usa high definition"/>
          <p:cNvSpPr>
            <a:spLocks noChangeAspect="1" noChangeArrowheads="1"/>
          </p:cNvSpPr>
          <p:nvPr/>
        </p:nvSpPr>
        <p:spPr bwMode="auto">
          <a:xfrm>
            <a:off x="5580806" y="1588194"/>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graphicFrame>
        <p:nvGraphicFramePr>
          <p:cNvPr id="15" name="Diagram 14"/>
          <p:cNvGraphicFramePr/>
          <p:nvPr>
            <p:extLst/>
          </p:nvPr>
        </p:nvGraphicFramePr>
        <p:xfrm>
          <a:off x="3515768" y="3021548"/>
          <a:ext cx="4923733" cy="30549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Rectangle 15"/>
          <p:cNvSpPr/>
          <p:nvPr/>
        </p:nvSpPr>
        <p:spPr>
          <a:xfrm>
            <a:off x="1306286" y="4717208"/>
            <a:ext cx="2994539" cy="923330"/>
          </a:xfrm>
          <a:prstGeom prst="rect">
            <a:avLst/>
          </a:prstGeom>
        </p:spPr>
        <p:txBody>
          <a:bodyPr wrap="square">
            <a:spAutoFit/>
          </a:bodyPr>
          <a:lstStyle/>
          <a:p>
            <a:pPr algn="r" defTabSz="914126"/>
            <a:r>
              <a:rPr lang="en-US" dirty="0">
                <a:solidFill>
                  <a:srgbClr val="019ADD"/>
                </a:solidFill>
                <a:latin typeface="Arial" panose="020B0604020202020204" pitchFamily="34" charset="0"/>
                <a:cs typeface="Arial" panose="020B0604020202020204" pitchFamily="34" charset="0"/>
              </a:rPr>
              <a:t>Analyze Direct </a:t>
            </a:r>
            <a:r>
              <a:rPr lang="en-US" dirty="0" smtClean="0">
                <a:solidFill>
                  <a:srgbClr val="019ADD"/>
                </a:solidFill>
                <a:latin typeface="Arial" panose="020B0604020202020204" pitchFamily="34" charset="0"/>
                <a:cs typeface="Arial" panose="020B0604020202020204" pitchFamily="34" charset="0"/>
              </a:rPr>
              <a:t>Labor cost, </a:t>
            </a:r>
            <a:r>
              <a:rPr lang="en-US" dirty="0">
                <a:solidFill>
                  <a:srgbClr val="019ADD"/>
                </a:solidFill>
                <a:latin typeface="Arial" panose="020B0604020202020204" pitchFamily="34" charset="0"/>
                <a:cs typeface="Arial" panose="020B0604020202020204" pitchFamily="34" charset="0"/>
              </a:rPr>
              <a:t>ODC, Fixed fees, Indirect Cost, and other costs</a:t>
            </a:r>
            <a:endParaRPr lang="en-US" sz="1799" dirty="0">
              <a:solidFill>
                <a:prstClr val="black">
                  <a:lumMod val="75000"/>
                  <a:lumOff val="25000"/>
                </a:prstClr>
              </a:solidFill>
              <a:latin typeface="Arial" panose="020B0604020202020204" pitchFamily="34" charset="0"/>
              <a:cs typeface="Arial" panose="020B0604020202020204" pitchFamily="34" charset="0"/>
            </a:endParaRPr>
          </a:p>
        </p:txBody>
      </p:sp>
      <p:sp>
        <p:nvSpPr>
          <p:cNvPr id="17" name="Rectangle 16"/>
          <p:cNvSpPr/>
          <p:nvPr/>
        </p:nvSpPr>
        <p:spPr>
          <a:xfrm>
            <a:off x="7628882" y="4584039"/>
            <a:ext cx="2873406" cy="1200329"/>
          </a:xfrm>
          <a:prstGeom prst="rect">
            <a:avLst/>
          </a:prstGeom>
        </p:spPr>
        <p:txBody>
          <a:bodyPr wrap="square">
            <a:spAutoFit/>
          </a:bodyPr>
          <a:lstStyle/>
          <a:p>
            <a:pPr defTabSz="914126"/>
            <a:r>
              <a:rPr lang="en-US" dirty="0">
                <a:solidFill>
                  <a:srgbClr val="019ADD"/>
                </a:solidFill>
                <a:latin typeface="Arial" panose="020B0604020202020204" pitchFamily="34" charset="0"/>
                <a:cs typeface="Arial" panose="020B0604020202020204" pitchFamily="34" charset="0"/>
              </a:rPr>
              <a:t>Required for all State and Federally funded A&amp;E Consultant Contracts       &gt; $150K</a:t>
            </a:r>
            <a:endParaRPr lang="en-US" dirty="0">
              <a:solidFill>
                <a:prstClr val="black">
                  <a:lumMod val="75000"/>
                  <a:lumOff val="25000"/>
                </a:prstClr>
              </a:solidFill>
              <a:latin typeface="Arial" panose="020B0604020202020204" pitchFamily="34" charset="0"/>
              <a:cs typeface="Arial" panose="020B0604020202020204" pitchFamily="34" charset="0"/>
            </a:endParaRPr>
          </a:p>
        </p:txBody>
      </p:sp>
      <p:sp>
        <p:nvSpPr>
          <p:cNvPr id="18" name="Rectangle 17"/>
          <p:cNvSpPr/>
          <p:nvPr/>
        </p:nvSpPr>
        <p:spPr>
          <a:xfrm>
            <a:off x="1530921" y="1833990"/>
            <a:ext cx="9144000" cy="646331"/>
          </a:xfrm>
          <a:prstGeom prst="rect">
            <a:avLst/>
          </a:prstGeom>
        </p:spPr>
        <p:txBody>
          <a:bodyPr wrap="square">
            <a:spAutoFit/>
          </a:bodyPr>
          <a:lstStyle/>
          <a:p>
            <a:pPr algn="ctr" defTabSz="914126"/>
            <a:r>
              <a:rPr lang="en-US" sz="3600" b="1" dirty="0">
                <a:solidFill>
                  <a:srgbClr val="0779B7"/>
                </a:solidFill>
                <a:latin typeface="Arial" panose="020B0604020202020204" pitchFamily="34" charset="0"/>
                <a:cs typeface="Arial" panose="020B0604020202020204" pitchFamily="34" charset="0"/>
              </a:rPr>
              <a:t>Purposes of Cost Analysis</a:t>
            </a:r>
            <a:endParaRPr lang="en-US" sz="3600" b="1" dirty="0">
              <a:solidFill>
                <a:prstClr val="black">
                  <a:lumMod val="75000"/>
                  <a:lumOff val="25000"/>
                </a:prstClr>
              </a:solidFill>
              <a:latin typeface="Arial" panose="020B0604020202020204" pitchFamily="34" charset="0"/>
              <a:cs typeface="Arial" panose="020B0604020202020204" pitchFamily="34" charset="0"/>
            </a:endParaRPr>
          </a:p>
        </p:txBody>
      </p:sp>
      <p:sp>
        <p:nvSpPr>
          <p:cNvPr id="21" name="Rectangle 20"/>
          <p:cNvSpPr/>
          <p:nvPr/>
        </p:nvSpPr>
        <p:spPr>
          <a:xfrm>
            <a:off x="3203446" y="2448579"/>
            <a:ext cx="5978245" cy="923201"/>
          </a:xfrm>
          <a:prstGeom prst="rect">
            <a:avLst/>
          </a:prstGeom>
        </p:spPr>
        <p:txBody>
          <a:bodyPr wrap="square">
            <a:spAutoFit/>
          </a:bodyPr>
          <a:lstStyle/>
          <a:p>
            <a:pPr algn="ctr" defTabSz="914126"/>
            <a:r>
              <a:rPr lang="en-US" dirty="0">
                <a:solidFill>
                  <a:srgbClr val="019ADD"/>
                </a:solidFill>
                <a:latin typeface="Arial" panose="020B0604020202020204" pitchFamily="34" charset="0"/>
                <a:cs typeface="Arial" panose="020B0604020202020204" pitchFamily="34" charset="0"/>
              </a:rPr>
              <a:t>Determine </a:t>
            </a:r>
            <a:r>
              <a:rPr lang="en-US" dirty="0" smtClean="0">
                <a:solidFill>
                  <a:srgbClr val="019ADD"/>
                </a:solidFill>
                <a:latin typeface="Arial" panose="020B0604020202020204" pitchFamily="34" charset="0"/>
                <a:cs typeface="Arial" panose="020B0604020202020204" pitchFamily="34" charset="0"/>
              </a:rPr>
              <a:t>if the cost are fair</a:t>
            </a:r>
            <a:r>
              <a:rPr lang="en-US" dirty="0">
                <a:solidFill>
                  <a:srgbClr val="019ADD"/>
                </a:solidFill>
                <a:latin typeface="Arial" panose="020B0604020202020204" pitchFamily="34" charset="0"/>
                <a:cs typeface="Arial" panose="020B0604020202020204" pitchFamily="34" charset="0"/>
              </a:rPr>
              <a:t>, reasonable, and in compliant with Federal/State cost principles. </a:t>
            </a:r>
          </a:p>
          <a:p>
            <a:pPr algn="ctr" defTabSz="914126"/>
            <a:endParaRPr lang="en-US" sz="1799" dirty="0">
              <a:solidFill>
                <a:prstClr val="black">
                  <a:lumMod val="75000"/>
                  <a:lumOff val="25000"/>
                </a:prstClr>
              </a:solidFill>
              <a:latin typeface="Arial" panose="020B0604020202020204" pitchFamily="34" charset="0"/>
              <a:cs typeface="Arial" panose="020B0604020202020204" pitchFamily="34" charset="0"/>
            </a:endParaRPr>
          </a:p>
        </p:txBody>
      </p:sp>
      <p:sp>
        <p:nvSpPr>
          <p:cNvPr id="24" name="Freeform 16"/>
          <p:cNvSpPr>
            <a:spLocks noEditPoints="1"/>
          </p:cNvSpPr>
          <p:nvPr/>
        </p:nvSpPr>
        <p:spPr bwMode="auto">
          <a:xfrm>
            <a:off x="6425925" y="4847812"/>
            <a:ext cx="551185" cy="574058"/>
          </a:xfrm>
          <a:custGeom>
            <a:avLst/>
            <a:gdLst>
              <a:gd name="T0" fmla="*/ 2264 w 3212"/>
              <a:gd name="T1" fmla="*/ 1326 h 3343"/>
              <a:gd name="T2" fmla="*/ 2473 w 3212"/>
              <a:gd name="T3" fmla="*/ 1519 h 3343"/>
              <a:gd name="T4" fmla="*/ 2488 w 3212"/>
              <a:gd name="T5" fmla="*/ 1700 h 3343"/>
              <a:gd name="T6" fmla="*/ 2330 w 3212"/>
              <a:gd name="T7" fmla="*/ 1680 h 3343"/>
              <a:gd name="T8" fmla="*/ 2220 w 3212"/>
              <a:gd name="T9" fmla="*/ 1581 h 3343"/>
              <a:gd name="T10" fmla="*/ 2050 w 3212"/>
              <a:gd name="T11" fmla="*/ 1636 h 3343"/>
              <a:gd name="T12" fmla="*/ 2120 w 3212"/>
              <a:gd name="T13" fmla="*/ 1777 h 3343"/>
              <a:gd name="T14" fmla="*/ 2404 w 3212"/>
              <a:gd name="T15" fmla="*/ 1910 h 3343"/>
              <a:gd name="T16" fmla="*/ 2488 w 3212"/>
              <a:gd name="T17" fmla="*/ 2143 h 3343"/>
              <a:gd name="T18" fmla="*/ 2303 w 3212"/>
              <a:gd name="T19" fmla="*/ 2392 h 3343"/>
              <a:gd name="T20" fmla="*/ 2186 w 3212"/>
              <a:gd name="T21" fmla="*/ 2567 h 3343"/>
              <a:gd name="T22" fmla="*/ 2061 w 3212"/>
              <a:gd name="T23" fmla="*/ 2468 h 3343"/>
              <a:gd name="T24" fmla="*/ 1853 w 3212"/>
              <a:gd name="T25" fmla="*/ 2275 h 3343"/>
              <a:gd name="T26" fmla="*/ 1837 w 3212"/>
              <a:gd name="T27" fmla="*/ 2094 h 3343"/>
              <a:gd name="T28" fmla="*/ 1995 w 3212"/>
              <a:gd name="T29" fmla="*/ 2112 h 3343"/>
              <a:gd name="T30" fmla="*/ 2131 w 3212"/>
              <a:gd name="T31" fmla="*/ 2217 h 3343"/>
              <a:gd name="T32" fmla="*/ 2281 w 3212"/>
              <a:gd name="T33" fmla="*/ 2140 h 3343"/>
              <a:gd name="T34" fmla="*/ 2176 w 3212"/>
              <a:gd name="T35" fmla="*/ 2005 h 3343"/>
              <a:gd name="T36" fmla="*/ 1898 w 3212"/>
              <a:gd name="T37" fmla="*/ 1857 h 3343"/>
              <a:gd name="T38" fmla="*/ 1845 w 3212"/>
              <a:gd name="T39" fmla="*/ 1609 h 3343"/>
              <a:gd name="T40" fmla="*/ 2061 w 3212"/>
              <a:gd name="T41" fmla="*/ 1388 h 3343"/>
              <a:gd name="T42" fmla="*/ 2163 w 3212"/>
              <a:gd name="T43" fmla="*/ 1224 h 3343"/>
              <a:gd name="T44" fmla="*/ 792 w 3212"/>
              <a:gd name="T45" fmla="*/ 1066 h 3343"/>
              <a:gd name="T46" fmla="*/ 1086 w 3212"/>
              <a:gd name="T47" fmla="*/ 884 h 3343"/>
              <a:gd name="T48" fmla="*/ 1564 w 3212"/>
              <a:gd name="T49" fmla="*/ 1072 h 3343"/>
              <a:gd name="T50" fmla="*/ 1345 w 3212"/>
              <a:gd name="T51" fmla="*/ 2359 h 3343"/>
              <a:gd name="T52" fmla="*/ 391 w 3212"/>
              <a:gd name="T53" fmla="*/ 2359 h 3343"/>
              <a:gd name="T54" fmla="*/ 99 w 3212"/>
              <a:gd name="T55" fmla="*/ 1107 h 3343"/>
              <a:gd name="T56" fmla="*/ 328 w 3212"/>
              <a:gd name="T57" fmla="*/ 923 h 3343"/>
              <a:gd name="T58" fmla="*/ 935 w 3212"/>
              <a:gd name="T59" fmla="*/ 868 h 3343"/>
              <a:gd name="T60" fmla="*/ 919 w 3212"/>
              <a:gd name="T61" fmla="*/ 986 h 3343"/>
              <a:gd name="T62" fmla="*/ 810 w 3212"/>
              <a:gd name="T63" fmla="*/ 1012 h 3343"/>
              <a:gd name="T64" fmla="*/ 726 w 3212"/>
              <a:gd name="T65" fmla="*/ 916 h 3343"/>
              <a:gd name="T66" fmla="*/ 806 w 3212"/>
              <a:gd name="T67" fmla="*/ 853 h 3343"/>
              <a:gd name="T68" fmla="*/ 2540 w 3212"/>
              <a:gd name="T69" fmla="*/ 888 h 3343"/>
              <a:gd name="T70" fmla="*/ 3025 w 3212"/>
              <a:gd name="T71" fmla="*/ 1275 h 3343"/>
              <a:gd name="T72" fmla="*/ 3212 w 3212"/>
              <a:gd name="T73" fmla="*/ 1881 h 3343"/>
              <a:gd name="T74" fmla="*/ 3025 w 3212"/>
              <a:gd name="T75" fmla="*/ 2489 h 3343"/>
              <a:gd name="T76" fmla="*/ 2540 w 3212"/>
              <a:gd name="T77" fmla="*/ 2876 h 3343"/>
              <a:gd name="T78" fmla="*/ 1910 w 3212"/>
              <a:gd name="T79" fmla="*/ 2927 h 3343"/>
              <a:gd name="T80" fmla="*/ 1393 w 3212"/>
              <a:gd name="T81" fmla="*/ 2646 h 3343"/>
              <a:gd name="T82" fmla="*/ 1847 w 3212"/>
              <a:gd name="T83" fmla="*/ 2727 h 3343"/>
              <a:gd name="T84" fmla="*/ 2438 w 3212"/>
              <a:gd name="T85" fmla="*/ 2726 h 3343"/>
              <a:gd name="T86" fmla="*/ 2889 w 3212"/>
              <a:gd name="T87" fmla="*/ 2374 h 3343"/>
              <a:gd name="T88" fmla="*/ 3033 w 3212"/>
              <a:gd name="T89" fmla="*/ 1804 h 3343"/>
              <a:gd name="T90" fmla="*/ 2800 w 3212"/>
              <a:gd name="T91" fmla="*/ 1275 h 3343"/>
              <a:gd name="T92" fmla="*/ 2294 w 3212"/>
              <a:gd name="T93" fmla="*/ 1000 h 3343"/>
              <a:gd name="T94" fmla="*/ 1716 w 3212"/>
              <a:gd name="T95" fmla="*/ 1094 h 3343"/>
              <a:gd name="T96" fmla="*/ 1912 w 3212"/>
              <a:gd name="T97" fmla="*/ 835 h 3343"/>
              <a:gd name="T98" fmla="*/ 1016 w 3212"/>
              <a:gd name="T99" fmla="*/ 44 h 3343"/>
              <a:gd name="T100" fmla="*/ 1212 w 3212"/>
              <a:gd name="T101" fmla="*/ 330 h 3343"/>
              <a:gd name="T102" fmla="*/ 1090 w 3212"/>
              <a:gd name="T103" fmla="*/ 658 h 3343"/>
              <a:gd name="T104" fmla="*/ 746 w 3212"/>
              <a:gd name="T105" fmla="*/ 741 h 3343"/>
              <a:gd name="T106" fmla="*/ 489 w 3212"/>
              <a:gd name="T107" fmla="*/ 512 h 3343"/>
              <a:gd name="T108" fmla="*/ 531 w 3212"/>
              <a:gd name="T109" fmla="*/ 162 h 3343"/>
              <a:gd name="T110" fmla="*/ 839 w 3212"/>
              <a:gd name="T111" fmla="*/ 0 h 3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12" h="3343">
                <a:moveTo>
                  <a:pt x="2163" y="1224"/>
                </a:moveTo>
                <a:lnTo>
                  <a:pt x="2186" y="1227"/>
                </a:lnTo>
                <a:lnTo>
                  <a:pt x="2207" y="1234"/>
                </a:lnTo>
                <a:lnTo>
                  <a:pt x="2226" y="1246"/>
                </a:lnTo>
                <a:lnTo>
                  <a:pt x="2242" y="1262"/>
                </a:lnTo>
                <a:lnTo>
                  <a:pt x="2254" y="1280"/>
                </a:lnTo>
                <a:lnTo>
                  <a:pt x="2262" y="1302"/>
                </a:lnTo>
                <a:lnTo>
                  <a:pt x="2264" y="1326"/>
                </a:lnTo>
                <a:lnTo>
                  <a:pt x="2264" y="1385"/>
                </a:lnTo>
                <a:lnTo>
                  <a:pt x="2304" y="1396"/>
                </a:lnTo>
                <a:lnTo>
                  <a:pt x="2341" y="1410"/>
                </a:lnTo>
                <a:lnTo>
                  <a:pt x="2374" y="1428"/>
                </a:lnTo>
                <a:lnTo>
                  <a:pt x="2404" y="1448"/>
                </a:lnTo>
                <a:lnTo>
                  <a:pt x="2430" y="1470"/>
                </a:lnTo>
                <a:lnTo>
                  <a:pt x="2454" y="1494"/>
                </a:lnTo>
                <a:lnTo>
                  <a:pt x="2473" y="1519"/>
                </a:lnTo>
                <a:lnTo>
                  <a:pt x="2490" y="1544"/>
                </a:lnTo>
                <a:lnTo>
                  <a:pt x="2503" y="1570"/>
                </a:lnTo>
                <a:lnTo>
                  <a:pt x="2513" y="1595"/>
                </a:lnTo>
                <a:lnTo>
                  <a:pt x="2517" y="1619"/>
                </a:lnTo>
                <a:lnTo>
                  <a:pt x="2517" y="1641"/>
                </a:lnTo>
                <a:lnTo>
                  <a:pt x="2512" y="1663"/>
                </a:lnTo>
                <a:lnTo>
                  <a:pt x="2502" y="1683"/>
                </a:lnTo>
                <a:lnTo>
                  <a:pt x="2488" y="1700"/>
                </a:lnTo>
                <a:lnTo>
                  <a:pt x="2470" y="1713"/>
                </a:lnTo>
                <a:lnTo>
                  <a:pt x="2448" y="1724"/>
                </a:lnTo>
                <a:lnTo>
                  <a:pt x="2426" y="1729"/>
                </a:lnTo>
                <a:lnTo>
                  <a:pt x="2403" y="1728"/>
                </a:lnTo>
                <a:lnTo>
                  <a:pt x="2381" y="1723"/>
                </a:lnTo>
                <a:lnTo>
                  <a:pt x="2362" y="1712"/>
                </a:lnTo>
                <a:lnTo>
                  <a:pt x="2344" y="1699"/>
                </a:lnTo>
                <a:lnTo>
                  <a:pt x="2330" y="1680"/>
                </a:lnTo>
                <a:lnTo>
                  <a:pt x="2321" y="1660"/>
                </a:lnTo>
                <a:lnTo>
                  <a:pt x="2314" y="1646"/>
                </a:lnTo>
                <a:lnTo>
                  <a:pt x="2306" y="1633"/>
                </a:lnTo>
                <a:lnTo>
                  <a:pt x="2295" y="1621"/>
                </a:lnTo>
                <a:lnTo>
                  <a:pt x="2280" y="1608"/>
                </a:lnTo>
                <a:lnTo>
                  <a:pt x="2264" y="1598"/>
                </a:lnTo>
                <a:lnTo>
                  <a:pt x="2243" y="1589"/>
                </a:lnTo>
                <a:lnTo>
                  <a:pt x="2220" y="1581"/>
                </a:lnTo>
                <a:lnTo>
                  <a:pt x="2193" y="1576"/>
                </a:lnTo>
                <a:lnTo>
                  <a:pt x="2163" y="1575"/>
                </a:lnTo>
                <a:lnTo>
                  <a:pt x="2136" y="1577"/>
                </a:lnTo>
                <a:lnTo>
                  <a:pt x="2113" y="1584"/>
                </a:lnTo>
                <a:lnTo>
                  <a:pt x="2093" y="1593"/>
                </a:lnTo>
                <a:lnTo>
                  <a:pt x="2075" y="1605"/>
                </a:lnTo>
                <a:lnTo>
                  <a:pt x="2061" y="1620"/>
                </a:lnTo>
                <a:lnTo>
                  <a:pt x="2050" y="1636"/>
                </a:lnTo>
                <a:lnTo>
                  <a:pt x="2043" y="1653"/>
                </a:lnTo>
                <a:lnTo>
                  <a:pt x="2040" y="1671"/>
                </a:lnTo>
                <a:lnTo>
                  <a:pt x="2040" y="1693"/>
                </a:lnTo>
                <a:lnTo>
                  <a:pt x="2046" y="1712"/>
                </a:lnTo>
                <a:lnTo>
                  <a:pt x="2058" y="1732"/>
                </a:lnTo>
                <a:lnTo>
                  <a:pt x="2073" y="1748"/>
                </a:lnTo>
                <a:lnTo>
                  <a:pt x="2094" y="1764"/>
                </a:lnTo>
                <a:lnTo>
                  <a:pt x="2120" y="1777"/>
                </a:lnTo>
                <a:lnTo>
                  <a:pt x="2149" y="1789"/>
                </a:lnTo>
                <a:lnTo>
                  <a:pt x="2183" y="1797"/>
                </a:lnTo>
                <a:lnTo>
                  <a:pt x="2231" y="1809"/>
                </a:lnTo>
                <a:lnTo>
                  <a:pt x="2273" y="1825"/>
                </a:lnTo>
                <a:lnTo>
                  <a:pt x="2312" y="1842"/>
                </a:lnTo>
                <a:lnTo>
                  <a:pt x="2346" y="1863"/>
                </a:lnTo>
                <a:lnTo>
                  <a:pt x="2377" y="1886"/>
                </a:lnTo>
                <a:lnTo>
                  <a:pt x="2404" y="1910"/>
                </a:lnTo>
                <a:lnTo>
                  <a:pt x="2427" y="1937"/>
                </a:lnTo>
                <a:lnTo>
                  <a:pt x="2446" y="1965"/>
                </a:lnTo>
                <a:lnTo>
                  <a:pt x="2462" y="1994"/>
                </a:lnTo>
                <a:lnTo>
                  <a:pt x="2474" y="2024"/>
                </a:lnTo>
                <a:lnTo>
                  <a:pt x="2482" y="2054"/>
                </a:lnTo>
                <a:lnTo>
                  <a:pt x="2488" y="2084"/>
                </a:lnTo>
                <a:lnTo>
                  <a:pt x="2489" y="2114"/>
                </a:lnTo>
                <a:lnTo>
                  <a:pt x="2488" y="2143"/>
                </a:lnTo>
                <a:lnTo>
                  <a:pt x="2480" y="2185"/>
                </a:lnTo>
                <a:lnTo>
                  <a:pt x="2468" y="2223"/>
                </a:lnTo>
                <a:lnTo>
                  <a:pt x="2450" y="2259"/>
                </a:lnTo>
                <a:lnTo>
                  <a:pt x="2429" y="2293"/>
                </a:lnTo>
                <a:lnTo>
                  <a:pt x="2403" y="2323"/>
                </a:lnTo>
                <a:lnTo>
                  <a:pt x="2373" y="2350"/>
                </a:lnTo>
                <a:lnTo>
                  <a:pt x="2339" y="2372"/>
                </a:lnTo>
                <a:lnTo>
                  <a:pt x="2303" y="2392"/>
                </a:lnTo>
                <a:lnTo>
                  <a:pt x="2264" y="2406"/>
                </a:lnTo>
                <a:lnTo>
                  <a:pt x="2264" y="2468"/>
                </a:lnTo>
                <a:lnTo>
                  <a:pt x="2262" y="2492"/>
                </a:lnTo>
                <a:lnTo>
                  <a:pt x="2254" y="2512"/>
                </a:lnTo>
                <a:lnTo>
                  <a:pt x="2242" y="2532"/>
                </a:lnTo>
                <a:lnTo>
                  <a:pt x="2226" y="2547"/>
                </a:lnTo>
                <a:lnTo>
                  <a:pt x="2207" y="2560"/>
                </a:lnTo>
                <a:lnTo>
                  <a:pt x="2186" y="2567"/>
                </a:lnTo>
                <a:lnTo>
                  <a:pt x="2163" y="2570"/>
                </a:lnTo>
                <a:lnTo>
                  <a:pt x="2139" y="2567"/>
                </a:lnTo>
                <a:lnTo>
                  <a:pt x="2119" y="2560"/>
                </a:lnTo>
                <a:lnTo>
                  <a:pt x="2099" y="2547"/>
                </a:lnTo>
                <a:lnTo>
                  <a:pt x="2083" y="2532"/>
                </a:lnTo>
                <a:lnTo>
                  <a:pt x="2071" y="2512"/>
                </a:lnTo>
                <a:lnTo>
                  <a:pt x="2064" y="2492"/>
                </a:lnTo>
                <a:lnTo>
                  <a:pt x="2061" y="2468"/>
                </a:lnTo>
                <a:lnTo>
                  <a:pt x="2061" y="2409"/>
                </a:lnTo>
                <a:lnTo>
                  <a:pt x="2022" y="2398"/>
                </a:lnTo>
                <a:lnTo>
                  <a:pt x="1984" y="2382"/>
                </a:lnTo>
                <a:lnTo>
                  <a:pt x="1952" y="2365"/>
                </a:lnTo>
                <a:lnTo>
                  <a:pt x="1922" y="2345"/>
                </a:lnTo>
                <a:lnTo>
                  <a:pt x="1895" y="2323"/>
                </a:lnTo>
                <a:lnTo>
                  <a:pt x="1872" y="2300"/>
                </a:lnTo>
                <a:lnTo>
                  <a:pt x="1853" y="2275"/>
                </a:lnTo>
                <a:lnTo>
                  <a:pt x="1836" y="2250"/>
                </a:lnTo>
                <a:lnTo>
                  <a:pt x="1823" y="2224"/>
                </a:lnTo>
                <a:lnTo>
                  <a:pt x="1812" y="2198"/>
                </a:lnTo>
                <a:lnTo>
                  <a:pt x="1807" y="2175"/>
                </a:lnTo>
                <a:lnTo>
                  <a:pt x="1808" y="2153"/>
                </a:lnTo>
                <a:lnTo>
                  <a:pt x="1813" y="2131"/>
                </a:lnTo>
                <a:lnTo>
                  <a:pt x="1824" y="2111"/>
                </a:lnTo>
                <a:lnTo>
                  <a:pt x="1837" y="2094"/>
                </a:lnTo>
                <a:lnTo>
                  <a:pt x="1856" y="2079"/>
                </a:lnTo>
                <a:lnTo>
                  <a:pt x="1876" y="2070"/>
                </a:lnTo>
                <a:lnTo>
                  <a:pt x="1900" y="2065"/>
                </a:lnTo>
                <a:lnTo>
                  <a:pt x="1923" y="2065"/>
                </a:lnTo>
                <a:lnTo>
                  <a:pt x="1944" y="2071"/>
                </a:lnTo>
                <a:lnTo>
                  <a:pt x="1964" y="2080"/>
                </a:lnTo>
                <a:lnTo>
                  <a:pt x="1981" y="2095"/>
                </a:lnTo>
                <a:lnTo>
                  <a:pt x="1995" y="2112"/>
                </a:lnTo>
                <a:lnTo>
                  <a:pt x="2005" y="2134"/>
                </a:lnTo>
                <a:lnTo>
                  <a:pt x="2012" y="2150"/>
                </a:lnTo>
                <a:lnTo>
                  <a:pt x="2023" y="2165"/>
                </a:lnTo>
                <a:lnTo>
                  <a:pt x="2038" y="2179"/>
                </a:lnTo>
                <a:lnTo>
                  <a:pt x="2056" y="2192"/>
                </a:lnTo>
                <a:lnTo>
                  <a:pt x="2077" y="2203"/>
                </a:lnTo>
                <a:lnTo>
                  <a:pt x="2102" y="2211"/>
                </a:lnTo>
                <a:lnTo>
                  <a:pt x="2131" y="2217"/>
                </a:lnTo>
                <a:lnTo>
                  <a:pt x="2163" y="2219"/>
                </a:lnTo>
                <a:lnTo>
                  <a:pt x="2189" y="2217"/>
                </a:lnTo>
                <a:lnTo>
                  <a:pt x="2212" y="2210"/>
                </a:lnTo>
                <a:lnTo>
                  <a:pt x="2233" y="2201"/>
                </a:lnTo>
                <a:lnTo>
                  <a:pt x="2250" y="2189"/>
                </a:lnTo>
                <a:lnTo>
                  <a:pt x="2264" y="2174"/>
                </a:lnTo>
                <a:lnTo>
                  <a:pt x="2274" y="2158"/>
                </a:lnTo>
                <a:lnTo>
                  <a:pt x="2281" y="2140"/>
                </a:lnTo>
                <a:lnTo>
                  <a:pt x="2286" y="2123"/>
                </a:lnTo>
                <a:lnTo>
                  <a:pt x="2286" y="2101"/>
                </a:lnTo>
                <a:lnTo>
                  <a:pt x="2279" y="2080"/>
                </a:lnTo>
                <a:lnTo>
                  <a:pt x="2268" y="2062"/>
                </a:lnTo>
                <a:lnTo>
                  <a:pt x="2253" y="2045"/>
                </a:lnTo>
                <a:lnTo>
                  <a:pt x="2231" y="2030"/>
                </a:lnTo>
                <a:lnTo>
                  <a:pt x="2206" y="2017"/>
                </a:lnTo>
                <a:lnTo>
                  <a:pt x="2176" y="2005"/>
                </a:lnTo>
                <a:lnTo>
                  <a:pt x="2142" y="1996"/>
                </a:lnTo>
                <a:lnTo>
                  <a:pt x="2095" y="1985"/>
                </a:lnTo>
                <a:lnTo>
                  <a:pt x="2052" y="1969"/>
                </a:lnTo>
                <a:lnTo>
                  <a:pt x="2013" y="1952"/>
                </a:lnTo>
                <a:lnTo>
                  <a:pt x="1978" y="1931"/>
                </a:lnTo>
                <a:lnTo>
                  <a:pt x="1948" y="1908"/>
                </a:lnTo>
                <a:lnTo>
                  <a:pt x="1922" y="1884"/>
                </a:lnTo>
                <a:lnTo>
                  <a:pt x="1898" y="1857"/>
                </a:lnTo>
                <a:lnTo>
                  <a:pt x="1879" y="1829"/>
                </a:lnTo>
                <a:lnTo>
                  <a:pt x="1864" y="1800"/>
                </a:lnTo>
                <a:lnTo>
                  <a:pt x="1852" y="1770"/>
                </a:lnTo>
                <a:lnTo>
                  <a:pt x="1843" y="1740"/>
                </a:lnTo>
                <a:lnTo>
                  <a:pt x="1838" y="1710"/>
                </a:lnTo>
                <a:lnTo>
                  <a:pt x="1836" y="1679"/>
                </a:lnTo>
                <a:lnTo>
                  <a:pt x="1838" y="1650"/>
                </a:lnTo>
                <a:lnTo>
                  <a:pt x="1845" y="1609"/>
                </a:lnTo>
                <a:lnTo>
                  <a:pt x="1858" y="1570"/>
                </a:lnTo>
                <a:lnTo>
                  <a:pt x="1875" y="1534"/>
                </a:lnTo>
                <a:lnTo>
                  <a:pt x="1897" y="1501"/>
                </a:lnTo>
                <a:lnTo>
                  <a:pt x="1923" y="1471"/>
                </a:lnTo>
                <a:lnTo>
                  <a:pt x="1953" y="1444"/>
                </a:lnTo>
                <a:lnTo>
                  <a:pt x="1986" y="1421"/>
                </a:lnTo>
                <a:lnTo>
                  <a:pt x="2023" y="1402"/>
                </a:lnTo>
                <a:lnTo>
                  <a:pt x="2061" y="1388"/>
                </a:lnTo>
                <a:lnTo>
                  <a:pt x="2061" y="1326"/>
                </a:lnTo>
                <a:lnTo>
                  <a:pt x="2064" y="1302"/>
                </a:lnTo>
                <a:lnTo>
                  <a:pt x="2071" y="1280"/>
                </a:lnTo>
                <a:lnTo>
                  <a:pt x="2083" y="1262"/>
                </a:lnTo>
                <a:lnTo>
                  <a:pt x="2099" y="1246"/>
                </a:lnTo>
                <a:lnTo>
                  <a:pt x="2117" y="1234"/>
                </a:lnTo>
                <a:lnTo>
                  <a:pt x="2139" y="1227"/>
                </a:lnTo>
                <a:lnTo>
                  <a:pt x="2163" y="1224"/>
                </a:lnTo>
                <a:close/>
                <a:moveTo>
                  <a:pt x="594" y="884"/>
                </a:moveTo>
                <a:lnTo>
                  <a:pt x="761" y="1268"/>
                </a:lnTo>
                <a:lnTo>
                  <a:pt x="780" y="1076"/>
                </a:lnTo>
                <a:lnTo>
                  <a:pt x="781" y="1073"/>
                </a:lnTo>
                <a:lnTo>
                  <a:pt x="783" y="1070"/>
                </a:lnTo>
                <a:lnTo>
                  <a:pt x="786" y="1068"/>
                </a:lnTo>
                <a:lnTo>
                  <a:pt x="789" y="1066"/>
                </a:lnTo>
                <a:lnTo>
                  <a:pt x="792" y="1066"/>
                </a:lnTo>
                <a:lnTo>
                  <a:pt x="887" y="1066"/>
                </a:lnTo>
                <a:lnTo>
                  <a:pt x="891" y="1066"/>
                </a:lnTo>
                <a:lnTo>
                  <a:pt x="893" y="1067"/>
                </a:lnTo>
                <a:lnTo>
                  <a:pt x="896" y="1070"/>
                </a:lnTo>
                <a:lnTo>
                  <a:pt x="898" y="1072"/>
                </a:lnTo>
                <a:lnTo>
                  <a:pt x="898" y="1076"/>
                </a:lnTo>
                <a:lnTo>
                  <a:pt x="920" y="1263"/>
                </a:lnTo>
                <a:lnTo>
                  <a:pt x="1086" y="884"/>
                </a:lnTo>
                <a:lnTo>
                  <a:pt x="1350" y="923"/>
                </a:lnTo>
                <a:lnTo>
                  <a:pt x="1390" y="931"/>
                </a:lnTo>
                <a:lnTo>
                  <a:pt x="1427" y="944"/>
                </a:lnTo>
                <a:lnTo>
                  <a:pt x="1461" y="962"/>
                </a:lnTo>
                <a:lnTo>
                  <a:pt x="1492" y="985"/>
                </a:lnTo>
                <a:lnTo>
                  <a:pt x="1520" y="1010"/>
                </a:lnTo>
                <a:lnTo>
                  <a:pt x="1543" y="1039"/>
                </a:lnTo>
                <a:lnTo>
                  <a:pt x="1564" y="1072"/>
                </a:lnTo>
                <a:lnTo>
                  <a:pt x="1579" y="1107"/>
                </a:lnTo>
                <a:lnTo>
                  <a:pt x="1591" y="1144"/>
                </a:lnTo>
                <a:lnTo>
                  <a:pt x="1597" y="1184"/>
                </a:lnTo>
                <a:lnTo>
                  <a:pt x="1678" y="2128"/>
                </a:lnTo>
                <a:lnTo>
                  <a:pt x="1419" y="2128"/>
                </a:lnTo>
                <a:lnTo>
                  <a:pt x="1375" y="1491"/>
                </a:lnTo>
                <a:lnTo>
                  <a:pt x="1316" y="1925"/>
                </a:lnTo>
                <a:lnTo>
                  <a:pt x="1345" y="2359"/>
                </a:lnTo>
                <a:lnTo>
                  <a:pt x="1259" y="2359"/>
                </a:lnTo>
                <a:lnTo>
                  <a:pt x="1259" y="3343"/>
                </a:lnTo>
                <a:lnTo>
                  <a:pt x="911" y="3343"/>
                </a:lnTo>
                <a:lnTo>
                  <a:pt x="856" y="2359"/>
                </a:lnTo>
                <a:lnTo>
                  <a:pt x="794" y="2359"/>
                </a:lnTo>
                <a:lnTo>
                  <a:pt x="738" y="3343"/>
                </a:lnTo>
                <a:lnTo>
                  <a:pt x="391" y="3343"/>
                </a:lnTo>
                <a:lnTo>
                  <a:pt x="391" y="2359"/>
                </a:lnTo>
                <a:lnTo>
                  <a:pt x="333" y="2359"/>
                </a:lnTo>
                <a:lnTo>
                  <a:pt x="362" y="1925"/>
                </a:lnTo>
                <a:lnTo>
                  <a:pt x="304" y="1491"/>
                </a:lnTo>
                <a:lnTo>
                  <a:pt x="261" y="2128"/>
                </a:lnTo>
                <a:lnTo>
                  <a:pt x="0" y="2128"/>
                </a:lnTo>
                <a:lnTo>
                  <a:pt x="81" y="1184"/>
                </a:lnTo>
                <a:lnTo>
                  <a:pt x="88" y="1144"/>
                </a:lnTo>
                <a:lnTo>
                  <a:pt x="99" y="1107"/>
                </a:lnTo>
                <a:lnTo>
                  <a:pt x="115" y="1072"/>
                </a:lnTo>
                <a:lnTo>
                  <a:pt x="135" y="1039"/>
                </a:lnTo>
                <a:lnTo>
                  <a:pt x="160" y="1010"/>
                </a:lnTo>
                <a:lnTo>
                  <a:pt x="188" y="985"/>
                </a:lnTo>
                <a:lnTo>
                  <a:pt x="219" y="962"/>
                </a:lnTo>
                <a:lnTo>
                  <a:pt x="253" y="944"/>
                </a:lnTo>
                <a:lnTo>
                  <a:pt x="290" y="931"/>
                </a:lnTo>
                <a:lnTo>
                  <a:pt x="328" y="923"/>
                </a:lnTo>
                <a:lnTo>
                  <a:pt x="594" y="884"/>
                </a:lnTo>
                <a:close/>
                <a:moveTo>
                  <a:pt x="839" y="852"/>
                </a:moveTo>
                <a:lnTo>
                  <a:pt x="856" y="852"/>
                </a:lnTo>
                <a:lnTo>
                  <a:pt x="872" y="853"/>
                </a:lnTo>
                <a:lnTo>
                  <a:pt x="890" y="855"/>
                </a:lnTo>
                <a:lnTo>
                  <a:pt x="906" y="858"/>
                </a:lnTo>
                <a:lnTo>
                  <a:pt x="922" y="862"/>
                </a:lnTo>
                <a:lnTo>
                  <a:pt x="935" y="868"/>
                </a:lnTo>
                <a:lnTo>
                  <a:pt x="945" y="875"/>
                </a:lnTo>
                <a:lnTo>
                  <a:pt x="953" y="886"/>
                </a:lnTo>
                <a:lnTo>
                  <a:pt x="956" y="898"/>
                </a:lnTo>
                <a:lnTo>
                  <a:pt x="953" y="916"/>
                </a:lnTo>
                <a:lnTo>
                  <a:pt x="947" y="935"/>
                </a:lnTo>
                <a:lnTo>
                  <a:pt x="938" y="954"/>
                </a:lnTo>
                <a:lnTo>
                  <a:pt x="929" y="970"/>
                </a:lnTo>
                <a:lnTo>
                  <a:pt x="919" y="986"/>
                </a:lnTo>
                <a:lnTo>
                  <a:pt x="909" y="996"/>
                </a:lnTo>
                <a:lnTo>
                  <a:pt x="897" y="1004"/>
                </a:lnTo>
                <a:lnTo>
                  <a:pt x="883" y="1009"/>
                </a:lnTo>
                <a:lnTo>
                  <a:pt x="869" y="1012"/>
                </a:lnTo>
                <a:lnTo>
                  <a:pt x="854" y="1013"/>
                </a:lnTo>
                <a:lnTo>
                  <a:pt x="839" y="1013"/>
                </a:lnTo>
                <a:lnTo>
                  <a:pt x="825" y="1013"/>
                </a:lnTo>
                <a:lnTo>
                  <a:pt x="810" y="1012"/>
                </a:lnTo>
                <a:lnTo>
                  <a:pt x="795" y="1009"/>
                </a:lnTo>
                <a:lnTo>
                  <a:pt x="781" y="1004"/>
                </a:lnTo>
                <a:lnTo>
                  <a:pt x="770" y="996"/>
                </a:lnTo>
                <a:lnTo>
                  <a:pt x="761" y="986"/>
                </a:lnTo>
                <a:lnTo>
                  <a:pt x="750" y="970"/>
                </a:lnTo>
                <a:lnTo>
                  <a:pt x="740" y="954"/>
                </a:lnTo>
                <a:lnTo>
                  <a:pt x="732" y="935"/>
                </a:lnTo>
                <a:lnTo>
                  <a:pt x="726" y="916"/>
                </a:lnTo>
                <a:lnTo>
                  <a:pt x="724" y="898"/>
                </a:lnTo>
                <a:lnTo>
                  <a:pt x="726" y="886"/>
                </a:lnTo>
                <a:lnTo>
                  <a:pt x="733" y="875"/>
                </a:lnTo>
                <a:lnTo>
                  <a:pt x="743" y="868"/>
                </a:lnTo>
                <a:lnTo>
                  <a:pt x="757" y="862"/>
                </a:lnTo>
                <a:lnTo>
                  <a:pt x="772" y="858"/>
                </a:lnTo>
                <a:lnTo>
                  <a:pt x="790" y="855"/>
                </a:lnTo>
                <a:lnTo>
                  <a:pt x="806" y="853"/>
                </a:lnTo>
                <a:lnTo>
                  <a:pt x="824" y="852"/>
                </a:lnTo>
                <a:lnTo>
                  <a:pt x="839" y="852"/>
                </a:lnTo>
                <a:close/>
                <a:moveTo>
                  <a:pt x="2141" y="811"/>
                </a:moveTo>
                <a:lnTo>
                  <a:pt x="2226" y="814"/>
                </a:lnTo>
                <a:lnTo>
                  <a:pt x="2307" y="824"/>
                </a:lnTo>
                <a:lnTo>
                  <a:pt x="2388" y="839"/>
                </a:lnTo>
                <a:lnTo>
                  <a:pt x="2465" y="861"/>
                </a:lnTo>
                <a:lnTo>
                  <a:pt x="2540" y="888"/>
                </a:lnTo>
                <a:lnTo>
                  <a:pt x="2612" y="920"/>
                </a:lnTo>
                <a:lnTo>
                  <a:pt x="2682" y="957"/>
                </a:lnTo>
                <a:lnTo>
                  <a:pt x="2748" y="999"/>
                </a:lnTo>
                <a:lnTo>
                  <a:pt x="2811" y="1046"/>
                </a:lnTo>
                <a:lnTo>
                  <a:pt x="2871" y="1097"/>
                </a:lnTo>
                <a:lnTo>
                  <a:pt x="2926" y="1153"/>
                </a:lnTo>
                <a:lnTo>
                  <a:pt x="2977" y="1212"/>
                </a:lnTo>
                <a:lnTo>
                  <a:pt x="3025" y="1275"/>
                </a:lnTo>
                <a:lnTo>
                  <a:pt x="3066" y="1341"/>
                </a:lnTo>
                <a:lnTo>
                  <a:pt x="3104" y="1410"/>
                </a:lnTo>
                <a:lnTo>
                  <a:pt x="3136" y="1484"/>
                </a:lnTo>
                <a:lnTo>
                  <a:pt x="3163" y="1559"/>
                </a:lnTo>
                <a:lnTo>
                  <a:pt x="3184" y="1636"/>
                </a:lnTo>
                <a:lnTo>
                  <a:pt x="3200" y="1717"/>
                </a:lnTo>
                <a:lnTo>
                  <a:pt x="3209" y="1798"/>
                </a:lnTo>
                <a:lnTo>
                  <a:pt x="3212" y="1881"/>
                </a:lnTo>
                <a:lnTo>
                  <a:pt x="3209" y="1965"/>
                </a:lnTo>
                <a:lnTo>
                  <a:pt x="3200" y="2047"/>
                </a:lnTo>
                <a:lnTo>
                  <a:pt x="3184" y="2127"/>
                </a:lnTo>
                <a:lnTo>
                  <a:pt x="3163" y="2205"/>
                </a:lnTo>
                <a:lnTo>
                  <a:pt x="3136" y="2280"/>
                </a:lnTo>
                <a:lnTo>
                  <a:pt x="3104" y="2353"/>
                </a:lnTo>
                <a:lnTo>
                  <a:pt x="3066" y="2422"/>
                </a:lnTo>
                <a:lnTo>
                  <a:pt x="3025" y="2489"/>
                </a:lnTo>
                <a:lnTo>
                  <a:pt x="2977" y="2552"/>
                </a:lnTo>
                <a:lnTo>
                  <a:pt x="2926" y="2610"/>
                </a:lnTo>
                <a:lnTo>
                  <a:pt x="2871" y="2666"/>
                </a:lnTo>
                <a:lnTo>
                  <a:pt x="2811" y="2718"/>
                </a:lnTo>
                <a:lnTo>
                  <a:pt x="2748" y="2764"/>
                </a:lnTo>
                <a:lnTo>
                  <a:pt x="2682" y="2806"/>
                </a:lnTo>
                <a:lnTo>
                  <a:pt x="2612" y="2843"/>
                </a:lnTo>
                <a:lnTo>
                  <a:pt x="2540" y="2876"/>
                </a:lnTo>
                <a:lnTo>
                  <a:pt x="2465" y="2903"/>
                </a:lnTo>
                <a:lnTo>
                  <a:pt x="2388" y="2924"/>
                </a:lnTo>
                <a:lnTo>
                  <a:pt x="2307" y="2940"/>
                </a:lnTo>
                <a:lnTo>
                  <a:pt x="2226" y="2949"/>
                </a:lnTo>
                <a:lnTo>
                  <a:pt x="2141" y="2953"/>
                </a:lnTo>
                <a:lnTo>
                  <a:pt x="2063" y="2949"/>
                </a:lnTo>
                <a:lnTo>
                  <a:pt x="1986" y="2941"/>
                </a:lnTo>
                <a:lnTo>
                  <a:pt x="1910" y="2927"/>
                </a:lnTo>
                <a:lnTo>
                  <a:pt x="1837" y="2908"/>
                </a:lnTo>
                <a:lnTo>
                  <a:pt x="1765" y="2885"/>
                </a:lnTo>
                <a:lnTo>
                  <a:pt x="1696" y="2856"/>
                </a:lnTo>
                <a:lnTo>
                  <a:pt x="1630" y="2822"/>
                </a:lnTo>
                <a:lnTo>
                  <a:pt x="1566" y="2785"/>
                </a:lnTo>
                <a:lnTo>
                  <a:pt x="1505" y="2742"/>
                </a:lnTo>
                <a:lnTo>
                  <a:pt x="1447" y="2697"/>
                </a:lnTo>
                <a:lnTo>
                  <a:pt x="1393" y="2646"/>
                </a:lnTo>
                <a:lnTo>
                  <a:pt x="1489" y="2493"/>
                </a:lnTo>
                <a:lnTo>
                  <a:pt x="1489" y="2493"/>
                </a:lnTo>
                <a:lnTo>
                  <a:pt x="1540" y="2542"/>
                </a:lnTo>
                <a:lnTo>
                  <a:pt x="1595" y="2589"/>
                </a:lnTo>
                <a:lnTo>
                  <a:pt x="1654" y="2631"/>
                </a:lnTo>
                <a:lnTo>
                  <a:pt x="1715" y="2668"/>
                </a:lnTo>
                <a:lnTo>
                  <a:pt x="1779" y="2700"/>
                </a:lnTo>
                <a:lnTo>
                  <a:pt x="1847" y="2727"/>
                </a:lnTo>
                <a:lnTo>
                  <a:pt x="1917" y="2748"/>
                </a:lnTo>
                <a:lnTo>
                  <a:pt x="1991" y="2764"/>
                </a:lnTo>
                <a:lnTo>
                  <a:pt x="2065" y="2773"/>
                </a:lnTo>
                <a:lnTo>
                  <a:pt x="2141" y="2776"/>
                </a:lnTo>
                <a:lnTo>
                  <a:pt x="2219" y="2773"/>
                </a:lnTo>
                <a:lnTo>
                  <a:pt x="2294" y="2764"/>
                </a:lnTo>
                <a:lnTo>
                  <a:pt x="2368" y="2747"/>
                </a:lnTo>
                <a:lnTo>
                  <a:pt x="2438" y="2726"/>
                </a:lnTo>
                <a:lnTo>
                  <a:pt x="2507" y="2699"/>
                </a:lnTo>
                <a:lnTo>
                  <a:pt x="2572" y="2666"/>
                </a:lnTo>
                <a:lnTo>
                  <a:pt x="2635" y="2629"/>
                </a:lnTo>
                <a:lnTo>
                  <a:pt x="2694" y="2587"/>
                </a:lnTo>
                <a:lnTo>
                  <a:pt x="2748" y="2539"/>
                </a:lnTo>
                <a:lnTo>
                  <a:pt x="2800" y="2489"/>
                </a:lnTo>
                <a:lnTo>
                  <a:pt x="2846" y="2433"/>
                </a:lnTo>
                <a:lnTo>
                  <a:pt x="2889" y="2374"/>
                </a:lnTo>
                <a:lnTo>
                  <a:pt x="2927" y="2312"/>
                </a:lnTo>
                <a:lnTo>
                  <a:pt x="2959" y="2246"/>
                </a:lnTo>
                <a:lnTo>
                  <a:pt x="2987" y="2178"/>
                </a:lnTo>
                <a:lnTo>
                  <a:pt x="3008" y="2107"/>
                </a:lnTo>
                <a:lnTo>
                  <a:pt x="3024" y="2034"/>
                </a:lnTo>
                <a:lnTo>
                  <a:pt x="3033" y="1959"/>
                </a:lnTo>
                <a:lnTo>
                  <a:pt x="3037" y="1881"/>
                </a:lnTo>
                <a:lnTo>
                  <a:pt x="3033" y="1804"/>
                </a:lnTo>
                <a:lnTo>
                  <a:pt x="3024" y="1729"/>
                </a:lnTo>
                <a:lnTo>
                  <a:pt x="3008" y="1656"/>
                </a:lnTo>
                <a:lnTo>
                  <a:pt x="2987" y="1585"/>
                </a:lnTo>
                <a:lnTo>
                  <a:pt x="2959" y="1517"/>
                </a:lnTo>
                <a:lnTo>
                  <a:pt x="2927" y="1452"/>
                </a:lnTo>
                <a:lnTo>
                  <a:pt x="2889" y="1389"/>
                </a:lnTo>
                <a:lnTo>
                  <a:pt x="2846" y="1330"/>
                </a:lnTo>
                <a:lnTo>
                  <a:pt x="2800" y="1275"/>
                </a:lnTo>
                <a:lnTo>
                  <a:pt x="2748" y="1224"/>
                </a:lnTo>
                <a:lnTo>
                  <a:pt x="2694" y="1177"/>
                </a:lnTo>
                <a:lnTo>
                  <a:pt x="2635" y="1134"/>
                </a:lnTo>
                <a:lnTo>
                  <a:pt x="2572" y="1097"/>
                </a:lnTo>
                <a:lnTo>
                  <a:pt x="2507" y="1064"/>
                </a:lnTo>
                <a:lnTo>
                  <a:pt x="2438" y="1037"/>
                </a:lnTo>
                <a:lnTo>
                  <a:pt x="2368" y="1016"/>
                </a:lnTo>
                <a:lnTo>
                  <a:pt x="2294" y="1000"/>
                </a:lnTo>
                <a:lnTo>
                  <a:pt x="2219" y="990"/>
                </a:lnTo>
                <a:lnTo>
                  <a:pt x="2141" y="987"/>
                </a:lnTo>
                <a:lnTo>
                  <a:pt x="2066" y="990"/>
                </a:lnTo>
                <a:lnTo>
                  <a:pt x="1991" y="999"/>
                </a:lnTo>
                <a:lnTo>
                  <a:pt x="1919" y="1014"/>
                </a:lnTo>
                <a:lnTo>
                  <a:pt x="1848" y="1036"/>
                </a:lnTo>
                <a:lnTo>
                  <a:pt x="1781" y="1063"/>
                </a:lnTo>
                <a:lnTo>
                  <a:pt x="1716" y="1094"/>
                </a:lnTo>
                <a:lnTo>
                  <a:pt x="1702" y="1052"/>
                </a:lnTo>
                <a:lnTo>
                  <a:pt x="1683" y="1011"/>
                </a:lnTo>
                <a:lnTo>
                  <a:pt x="1661" y="973"/>
                </a:lnTo>
                <a:lnTo>
                  <a:pt x="1635" y="938"/>
                </a:lnTo>
                <a:lnTo>
                  <a:pt x="1701" y="906"/>
                </a:lnTo>
                <a:lnTo>
                  <a:pt x="1769" y="877"/>
                </a:lnTo>
                <a:lnTo>
                  <a:pt x="1840" y="854"/>
                </a:lnTo>
                <a:lnTo>
                  <a:pt x="1912" y="835"/>
                </a:lnTo>
                <a:lnTo>
                  <a:pt x="1988" y="822"/>
                </a:lnTo>
                <a:lnTo>
                  <a:pt x="2064" y="813"/>
                </a:lnTo>
                <a:lnTo>
                  <a:pt x="2141" y="811"/>
                </a:lnTo>
                <a:close/>
                <a:moveTo>
                  <a:pt x="839" y="0"/>
                </a:moveTo>
                <a:lnTo>
                  <a:pt x="887" y="3"/>
                </a:lnTo>
                <a:lnTo>
                  <a:pt x="932" y="12"/>
                </a:lnTo>
                <a:lnTo>
                  <a:pt x="975" y="26"/>
                </a:lnTo>
                <a:lnTo>
                  <a:pt x="1016" y="44"/>
                </a:lnTo>
                <a:lnTo>
                  <a:pt x="1055" y="68"/>
                </a:lnTo>
                <a:lnTo>
                  <a:pt x="1090" y="96"/>
                </a:lnTo>
                <a:lnTo>
                  <a:pt x="1121" y="127"/>
                </a:lnTo>
                <a:lnTo>
                  <a:pt x="1148" y="162"/>
                </a:lnTo>
                <a:lnTo>
                  <a:pt x="1171" y="200"/>
                </a:lnTo>
                <a:lnTo>
                  <a:pt x="1191" y="241"/>
                </a:lnTo>
                <a:lnTo>
                  <a:pt x="1204" y="285"/>
                </a:lnTo>
                <a:lnTo>
                  <a:pt x="1212" y="330"/>
                </a:lnTo>
                <a:lnTo>
                  <a:pt x="1215" y="376"/>
                </a:lnTo>
                <a:lnTo>
                  <a:pt x="1212" y="424"/>
                </a:lnTo>
                <a:lnTo>
                  <a:pt x="1204" y="469"/>
                </a:lnTo>
                <a:lnTo>
                  <a:pt x="1191" y="512"/>
                </a:lnTo>
                <a:lnTo>
                  <a:pt x="1171" y="554"/>
                </a:lnTo>
                <a:lnTo>
                  <a:pt x="1148" y="592"/>
                </a:lnTo>
                <a:lnTo>
                  <a:pt x="1121" y="627"/>
                </a:lnTo>
                <a:lnTo>
                  <a:pt x="1090" y="658"/>
                </a:lnTo>
                <a:lnTo>
                  <a:pt x="1055" y="686"/>
                </a:lnTo>
                <a:lnTo>
                  <a:pt x="1016" y="709"/>
                </a:lnTo>
                <a:lnTo>
                  <a:pt x="975" y="728"/>
                </a:lnTo>
                <a:lnTo>
                  <a:pt x="932" y="741"/>
                </a:lnTo>
                <a:lnTo>
                  <a:pt x="887" y="751"/>
                </a:lnTo>
                <a:lnTo>
                  <a:pt x="839" y="753"/>
                </a:lnTo>
                <a:lnTo>
                  <a:pt x="792" y="751"/>
                </a:lnTo>
                <a:lnTo>
                  <a:pt x="746" y="741"/>
                </a:lnTo>
                <a:lnTo>
                  <a:pt x="703" y="728"/>
                </a:lnTo>
                <a:lnTo>
                  <a:pt x="663" y="709"/>
                </a:lnTo>
                <a:lnTo>
                  <a:pt x="625" y="686"/>
                </a:lnTo>
                <a:lnTo>
                  <a:pt x="590" y="658"/>
                </a:lnTo>
                <a:lnTo>
                  <a:pt x="558" y="627"/>
                </a:lnTo>
                <a:lnTo>
                  <a:pt x="531" y="592"/>
                </a:lnTo>
                <a:lnTo>
                  <a:pt x="507" y="554"/>
                </a:lnTo>
                <a:lnTo>
                  <a:pt x="489" y="512"/>
                </a:lnTo>
                <a:lnTo>
                  <a:pt x="474" y="469"/>
                </a:lnTo>
                <a:lnTo>
                  <a:pt x="466" y="424"/>
                </a:lnTo>
                <a:lnTo>
                  <a:pt x="463" y="376"/>
                </a:lnTo>
                <a:lnTo>
                  <a:pt x="466" y="330"/>
                </a:lnTo>
                <a:lnTo>
                  <a:pt x="474" y="285"/>
                </a:lnTo>
                <a:lnTo>
                  <a:pt x="489" y="241"/>
                </a:lnTo>
                <a:lnTo>
                  <a:pt x="507" y="200"/>
                </a:lnTo>
                <a:lnTo>
                  <a:pt x="531" y="162"/>
                </a:lnTo>
                <a:lnTo>
                  <a:pt x="558" y="127"/>
                </a:lnTo>
                <a:lnTo>
                  <a:pt x="590" y="96"/>
                </a:lnTo>
                <a:lnTo>
                  <a:pt x="625" y="68"/>
                </a:lnTo>
                <a:lnTo>
                  <a:pt x="663" y="44"/>
                </a:lnTo>
                <a:lnTo>
                  <a:pt x="703" y="26"/>
                </a:lnTo>
                <a:lnTo>
                  <a:pt x="746" y="12"/>
                </a:lnTo>
                <a:lnTo>
                  <a:pt x="792" y="3"/>
                </a:lnTo>
                <a:lnTo>
                  <a:pt x="839" y="0"/>
                </a:lnTo>
                <a:close/>
              </a:path>
            </a:pathLst>
          </a:custGeom>
          <a:solidFill>
            <a:srgbClr val="FFFFFF"/>
          </a:solidFill>
          <a:ln w="0">
            <a:noFill/>
            <a:prstDash val="solid"/>
            <a:round/>
            <a:headEnd/>
            <a:tailEnd/>
          </a:ln>
        </p:spPr>
        <p:txBody>
          <a:bodyPr vert="horz" wrap="square" lIns="91416" tIns="45708" rIns="91416" bIns="45708" numCol="1" anchor="t" anchorCtr="0" compatLnSpc="1">
            <a:prstTxWarp prst="textNoShape">
              <a:avLst/>
            </a:prstTxWarp>
          </a:bodyPr>
          <a:lstStyle/>
          <a:p>
            <a:pPr defTabSz="914126">
              <a:defRPr/>
            </a:pPr>
            <a:endParaRPr lang="en-US" sz="1799" kern="0">
              <a:solidFill>
                <a:prstClr val="black"/>
              </a:solidFill>
              <a:latin typeface="Calibri"/>
            </a:endParaRPr>
          </a:p>
        </p:txBody>
      </p:sp>
      <p:grpSp>
        <p:nvGrpSpPr>
          <p:cNvPr id="69" name="Group 68"/>
          <p:cNvGrpSpPr/>
          <p:nvPr/>
        </p:nvGrpSpPr>
        <p:grpSpPr>
          <a:xfrm>
            <a:off x="5721741" y="3419979"/>
            <a:ext cx="470828" cy="737553"/>
            <a:chOff x="6613525" y="1998663"/>
            <a:chExt cx="2117725" cy="3279774"/>
          </a:xfrm>
        </p:grpSpPr>
        <p:sp>
          <p:nvSpPr>
            <p:cNvPr id="70" name="Rectangle 22"/>
            <p:cNvSpPr>
              <a:spLocks noChangeArrowheads="1"/>
            </p:cNvSpPr>
            <p:nvPr/>
          </p:nvSpPr>
          <p:spPr bwMode="auto">
            <a:xfrm>
              <a:off x="6613525" y="1998663"/>
              <a:ext cx="2117725" cy="1939925"/>
            </a:xfrm>
            <a:prstGeom prst="rect">
              <a:avLst/>
            </a:prstGeom>
            <a:solidFill>
              <a:srgbClr val="A7CCDF">
                <a:lumMod val="75000"/>
              </a:srgbClr>
            </a:solidFill>
            <a:ln w="0">
              <a:noFill/>
              <a:prstDash val="solid"/>
              <a:miter lim="800000"/>
              <a:headEnd/>
              <a:tailEnd/>
            </a:ln>
          </p:spPr>
          <p:txBody>
            <a:bodyPr vert="horz" wrap="square" lIns="91416" tIns="45708" rIns="91416" bIns="45708" numCol="1" anchor="t" anchorCtr="0" compatLnSpc="1">
              <a:prstTxWarp prst="textNoShape">
                <a:avLst/>
              </a:prstTxWarp>
            </a:bodyPr>
            <a:lstStyle/>
            <a:p>
              <a:pPr defTabSz="1218987">
                <a:defRPr/>
              </a:pPr>
              <a:endParaRPr lang="en-US" sz="2399" kern="0">
                <a:solidFill>
                  <a:prstClr val="black"/>
                </a:solidFill>
                <a:latin typeface="Calibri"/>
              </a:endParaRPr>
            </a:p>
          </p:txBody>
        </p:sp>
        <p:grpSp>
          <p:nvGrpSpPr>
            <p:cNvPr id="71" name="Group 70"/>
            <p:cNvGrpSpPr/>
            <p:nvPr/>
          </p:nvGrpSpPr>
          <p:grpSpPr>
            <a:xfrm>
              <a:off x="6807200" y="2208213"/>
              <a:ext cx="1728788" cy="414337"/>
              <a:chOff x="6807200" y="2208213"/>
              <a:chExt cx="1728788" cy="414337"/>
            </a:xfrm>
          </p:grpSpPr>
          <p:sp>
            <p:nvSpPr>
              <p:cNvPr id="107" name="Rectangle 23"/>
              <p:cNvSpPr>
                <a:spLocks noChangeArrowheads="1"/>
              </p:cNvSpPr>
              <p:nvPr/>
            </p:nvSpPr>
            <p:spPr bwMode="auto">
              <a:xfrm>
                <a:off x="7158037" y="2208213"/>
                <a:ext cx="1028700" cy="47625"/>
              </a:xfrm>
              <a:prstGeom prst="rect">
                <a:avLst/>
              </a:prstGeom>
              <a:solidFill>
                <a:srgbClr val="0779B7"/>
              </a:solidFill>
              <a:ln w="0">
                <a:noFill/>
                <a:prstDash val="solid"/>
                <a:miter lim="800000"/>
                <a:headEnd/>
                <a:tailEnd/>
              </a:ln>
            </p:spPr>
            <p:txBody>
              <a:bodyPr vert="horz" wrap="square" lIns="91416" tIns="45708" rIns="91416" bIns="45708" numCol="1" anchor="t" anchorCtr="0" compatLnSpc="1">
                <a:prstTxWarp prst="textNoShape">
                  <a:avLst/>
                </a:prstTxWarp>
              </a:bodyPr>
              <a:lstStyle/>
              <a:p>
                <a:pPr defTabSz="1218987">
                  <a:defRPr/>
                </a:pPr>
                <a:endParaRPr lang="en-US" sz="2399" kern="0">
                  <a:solidFill>
                    <a:prstClr val="black"/>
                  </a:solidFill>
                  <a:latin typeface="Calibri"/>
                </a:endParaRPr>
              </a:p>
            </p:txBody>
          </p:sp>
          <p:sp>
            <p:nvSpPr>
              <p:cNvPr id="108" name="Rectangle 24"/>
              <p:cNvSpPr>
                <a:spLocks noChangeArrowheads="1"/>
              </p:cNvSpPr>
              <p:nvPr/>
            </p:nvSpPr>
            <p:spPr bwMode="auto">
              <a:xfrm>
                <a:off x="6807200" y="2324100"/>
                <a:ext cx="1728788" cy="47625"/>
              </a:xfrm>
              <a:prstGeom prst="rect">
                <a:avLst/>
              </a:prstGeom>
              <a:solidFill>
                <a:srgbClr val="0779B7"/>
              </a:solidFill>
              <a:ln w="0">
                <a:noFill/>
                <a:prstDash val="solid"/>
                <a:miter lim="800000"/>
                <a:headEnd/>
                <a:tailEnd/>
              </a:ln>
            </p:spPr>
            <p:txBody>
              <a:bodyPr vert="horz" wrap="square" lIns="91416" tIns="45708" rIns="91416" bIns="45708" numCol="1" anchor="t" anchorCtr="0" compatLnSpc="1">
                <a:prstTxWarp prst="textNoShape">
                  <a:avLst/>
                </a:prstTxWarp>
              </a:bodyPr>
              <a:lstStyle/>
              <a:p>
                <a:pPr defTabSz="1218987">
                  <a:defRPr/>
                </a:pPr>
                <a:endParaRPr lang="en-US" sz="2399" kern="0">
                  <a:solidFill>
                    <a:prstClr val="black"/>
                  </a:solidFill>
                  <a:latin typeface="Calibri"/>
                </a:endParaRPr>
              </a:p>
            </p:txBody>
          </p:sp>
          <p:sp>
            <p:nvSpPr>
              <p:cNvPr id="109" name="Rectangle 25"/>
              <p:cNvSpPr>
                <a:spLocks noChangeArrowheads="1"/>
              </p:cNvSpPr>
              <p:nvPr/>
            </p:nvSpPr>
            <p:spPr bwMode="auto">
              <a:xfrm>
                <a:off x="6807200" y="2408238"/>
                <a:ext cx="1728788" cy="47625"/>
              </a:xfrm>
              <a:prstGeom prst="rect">
                <a:avLst/>
              </a:prstGeom>
              <a:solidFill>
                <a:srgbClr val="0779B7"/>
              </a:solidFill>
              <a:ln w="0">
                <a:noFill/>
                <a:prstDash val="solid"/>
                <a:miter lim="800000"/>
                <a:headEnd/>
                <a:tailEnd/>
              </a:ln>
            </p:spPr>
            <p:txBody>
              <a:bodyPr vert="horz" wrap="square" lIns="91416" tIns="45708" rIns="91416" bIns="45708" numCol="1" anchor="t" anchorCtr="0" compatLnSpc="1">
                <a:prstTxWarp prst="textNoShape">
                  <a:avLst/>
                </a:prstTxWarp>
              </a:bodyPr>
              <a:lstStyle/>
              <a:p>
                <a:pPr defTabSz="1218987">
                  <a:defRPr/>
                </a:pPr>
                <a:endParaRPr lang="en-US" sz="2399" kern="0">
                  <a:solidFill>
                    <a:prstClr val="black"/>
                  </a:solidFill>
                  <a:latin typeface="Calibri"/>
                </a:endParaRPr>
              </a:p>
            </p:txBody>
          </p:sp>
          <p:sp>
            <p:nvSpPr>
              <p:cNvPr id="110" name="Rectangle 26"/>
              <p:cNvSpPr>
                <a:spLocks noChangeArrowheads="1"/>
              </p:cNvSpPr>
              <p:nvPr/>
            </p:nvSpPr>
            <p:spPr bwMode="auto">
              <a:xfrm>
                <a:off x="6807200" y="2490788"/>
                <a:ext cx="1728788" cy="47625"/>
              </a:xfrm>
              <a:prstGeom prst="rect">
                <a:avLst/>
              </a:prstGeom>
              <a:solidFill>
                <a:srgbClr val="0779B7"/>
              </a:solidFill>
              <a:ln w="0">
                <a:noFill/>
                <a:prstDash val="solid"/>
                <a:miter lim="800000"/>
                <a:headEnd/>
                <a:tailEnd/>
              </a:ln>
            </p:spPr>
            <p:txBody>
              <a:bodyPr vert="horz" wrap="square" lIns="91416" tIns="45708" rIns="91416" bIns="45708" numCol="1" anchor="t" anchorCtr="0" compatLnSpc="1">
                <a:prstTxWarp prst="textNoShape">
                  <a:avLst/>
                </a:prstTxWarp>
              </a:bodyPr>
              <a:lstStyle/>
              <a:p>
                <a:pPr defTabSz="1218987">
                  <a:defRPr/>
                </a:pPr>
                <a:endParaRPr lang="en-US" sz="2399" kern="0">
                  <a:solidFill>
                    <a:prstClr val="black"/>
                  </a:solidFill>
                  <a:latin typeface="Calibri"/>
                </a:endParaRPr>
              </a:p>
            </p:txBody>
          </p:sp>
          <p:sp>
            <p:nvSpPr>
              <p:cNvPr id="111" name="Rectangle 27"/>
              <p:cNvSpPr>
                <a:spLocks noChangeArrowheads="1"/>
              </p:cNvSpPr>
              <p:nvPr/>
            </p:nvSpPr>
            <p:spPr bwMode="auto">
              <a:xfrm>
                <a:off x="6807200" y="2574925"/>
                <a:ext cx="811213" cy="47625"/>
              </a:xfrm>
              <a:prstGeom prst="rect">
                <a:avLst/>
              </a:prstGeom>
              <a:solidFill>
                <a:srgbClr val="0779B7"/>
              </a:solidFill>
              <a:ln w="0">
                <a:noFill/>
                <a:prstDash val="solid"/>
                <a:miter lim="800000"/>
                <a:headEnd/>
                <a:tailEnd/>
              </a:ln>
            </p:spPr>
            <p:txBody>
              <a:bodyPr vert="horz" wrap="square" lIns="91416" tIns="45708" rIns="91416" bIns="45708" numCol="1" anchor="t" anchorCtr="0" compatLnSpc="1">
                <a:prstTxWarp prst="textNoShape">
                  <a:avLst/>
                </a:prstTxWarp>
              </a:bodyPr>
              <a:lstStyle/>
              <a:p>
                <a:pPr defTabSz="1218987">
                  <a:defRPr/>
                </a:pPr>
                <a:endParaRPr lang="en-US" sz="2399" kern="0">
                  <a:solidFill>
                    <a:prstClr val="black"/>
                  </a:solidFill>
                  <a:latin typeface="Calibri"/>
                </a:endParaRPr>
              </a:p>
            </p:txBody>
          </p:sp>
        </p:grpSp>
        <p:sp>
          <p:nvSpPr>
            <p:cNvPr id="72" name="Freeform 28"/>
            <p:cNvSpPr>
              <a:spLocks/>
            </p:cNvSpPr>
            <p:nvPr/>
          </p:nvSpPr>
          <p:spPr bwMode="auto">
            <a:xfrm>
              <a:off x="6613525" y="2686050"/>
              <a:ext cx="2117725" cy="2592387"/>
            </a:xfrm>
            <a:custGeom>
              <a:avLst/>
              <a:gdLst>
                <a:gd name="T0" fmla="*/ 113 w 1334"/>
                <a:gd name="T1" fmla="*/ 0 h 1633"/>
                <a:gd name="T2" fmla="*/ 1219 w 1334"/>
                <a:gd name="T3" fmla="*/ 0 h 1633"/>
                <a:gd name="T4" fmla="*/ 1245 w 1334"/>
                <a:gd name="T5" fmla="*/ 3 h 1633"/>
                <a:gd name="T6" fmla="*/ 1270 w 1334"/>
                <a:gd name="T7" fmla="*/ 12 h 1633"/>
                <a:gd name="T8" fmla="*/ 1291 w 1334"/>
                <a:gd name="T9" fmla="*/ 25 h 1633"/>
                <a:gd name="T10" fmla="*/ 1308 w 1334"/>
                <a:gd name="T11" fmla="*/ 43 h 1633"/>
                <a:gd name="T12" fmla="*/ 1322 w 1334"/>
                <a:gd name="T13" fmla="*/ 64 h 1633"/>
                <a:gd name="T14" fmla="*/ 1331 w 1334"/>
                <a:gd name="T15" fmla="*/ 88 h 1633"/>
                <a:gd name="T16" fmla="*/ 1334 w 1334"/>
                <a:gd name="T17" fmla="*/ 114 h 1633"/>
                <a:gd name="T18" fmla="*/ 1334 w 1334"/>
                <a:gd name="T19" fmla="*/ 1519 h 1633"/>
                <a:gd name="T20" fmla="*/ 1331 w 1334"/>
                <a:gd name="T21" fmla="*/ 1544 h 1633"/>
                <a:gd name="T22" fmla="*/ 1322 w 1334"/>
                <a:gd name="T23" fmla="*/ 1569 h 1633"/>
                <a:gd name="T24" fmla="*/ 1308 w 1334"/>
                <a:gd name="T25" fmla="*/ 1590 h 1633"/>
                <a:gd name="T26" fmla="*/ 1291 w 1334"/>
                <a:gd name="T27" fmla="*/ 1607 h 1633"/>
                <a:gd name="T28" fmla="*/ 1270 w 1334"/>
                <a:gd name="T29" fmla="*/ 1621 h 1633"/>
                <a:gd name="T30" fmla="*/ 1245 w 1334"/>
                <a:gd name="T31" fmla="*/ 1630 h 1633"/>
                <a:gd name="T32" fmla="*/ 1219 w 1334"/>
                <a:gd name="T33" fmla="*/ 1633 h 1633"/>
                <a:gd name="T34" fmla="*/ 113 w 1334"/>
                <a:gd name="T35" fmla="*/ 1633 h 1633"/>
                <a:gd name="T36" fmla="*/ 87 w 1334"/>
                <a:gd name="T37" fmla="*/ 1630 h 1633"/>
                <a:gd name="T38" fmla="*/ 64 w 1334"/>
                <a:gd name="T39" fmla="*/ 1621 h 1633"/>
                <a:gd name="T40" fmla="*/ 42 w 1334"/>
                <a:gd name="T41" fmla="*/ 1607 h 1633"/>
                <a:gd name="T42" fmla="*/ 24 w 1334"/>
                <a:gd name="T43" fmla="*/ 1590 h 1633"/>
                <a:gd name="T44" fmla="*/ 11 w 1334"/>
                <a:gd name="T45" fmla="*/ 1569 h 1633"/>
                <a:gd name="T46" fmla="*/ 3 w 1334"/>
                <a:gd name="T47" fmla="*/ 1544 h 1633"/>
                <a:gd name="T48" fmla="*/ 0 w 1334"/>
                <a:gd name="T49" fmla="*/ 1519 h 1633"/>
                <a:gd name="T50" fmla="*/ 0 w 1334"/>
                <a:gd name="T51" fmla="*/ 114 h 1633"/>
                <a:gd name="T52" fmla="*/ 3 w 1334"/>
                <a:gd name="T53" fmla="*/ 88 h 1633"/>
                <a:gd name="T54" fmla="*/ 11 w 1334"/>
                <a:gd name="T55" fmla="*/ 64 h 1633"/>
                <a:gd name="T56" fmla="*/ 24 w 1334"/>
                <a:gd name="T57" fmla="*/ 43 h 1633"/>
                <a:gd name="T58" fmla="*/ 42 w 1334"/>
                <a:gd name="T59" fmla="*/ 25 h 1633"/>
                <a:gd name="T60" fmla="*/ 64 w 1334"/>
                <a:gd name="T61" fmla="*/ 12 h 1633"/>
                <a:gd name="T62" fmla="*/ 87 w 1334"/>
                <a:gd name="T63" fmla="*/ 3 h 1633"/>
                <a:gd name="T64" fmla="*/ 113 w 1334"/>
                <a:gd name="T65" fmla="*/ 0 h 1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34" h="1633">
                  <a:moveTo>
                    <a:pt x="113" y="0"/>
                  </a:moveTo>
                  <a:lnTo>
                    <a:pt x="1219" y="0"/>
                  </a:lnTo>
                  <a:lnTo>
                    <a:pt x="1245" y="3"/>
                  </a:lnTo>
                  <a:lnTo>
                    <a:pt x="1270" y="12"/>
                  </a:lnTo>
                  <a:lnTo>
                    <a:pt x="1291" y="25"/>
                  </a:lnTo>
                  <a:lnTo>
                    <a:pt x="1308" y="43"/>
                  </a:lnTo>
                  <a:lnTo>
                    <a:pt x="1322" y="64"/>
                  </a:lnTo>
                  <a:lnTo>
                    <a:pt x="1331" y="88"/>
                  </a:lnTo>
                  <a:lnTo>
                    <a:pt x="1334" y="114"/>
                  </a:lnTo>
                  <a:lnTo>
                    <a:pt x="1334" y="1519"/>
                  </a:lnTo>
                  <a:lnTo>
                    <a:pt x="1331" y="1544"/>
                  </a:lnTo>
                  <a:lnTo>
                    <a:pt x="1322" y="1569"/>
                  </a:lnTo>
                  <a:lnTo>
                    <a:pt x="1308" y="1590"/>
                  </a:lnTo>
                  <a:lnTo>
                    <a:pt x="1291" y="1607"/>
                  </a:lnTo>
                  <a:lnTo>
                    <a:pt x="1270" y="1621"/>
                  </a:lnTo>
                  <a:lnTo>
                    <a:pt x="1245" y="1630"/>
                  </a:lnTo>
                  <a:lnTo>
                    <a:pt x="1219" y="1633"/>
                  </a:lnTo>
                  <a:lnTo>
                    <a:pt x="113" y="1633"/>
                  </a:lnTo>
                  <a:lnTo>
                    <a:pt x="87" y="1630"/>
                  </a:lnTo>
                  <a:lnTo>
                    <a:pt x="64" y="1621"/>
                  </a:lnTo>
                  <a:lnTo>
                    <a:pt x="42" y="1607"/>
                  </a:lnTo>
                  <a:lnTo>
                    <a:pt x="24" y="1590"/>
                  </a:lnTo>
                  <a:lnTo>
                    <a:pt x="11" y="1569"/>
                  </a:lnTo>
                  <a:lnTo>
                    <a:pt x="3" y="1544"/>
                  </a:lnTo>
                  <a:lnTo>
                    <a:pt x="0" y="1519"/>
                  </a:lnTo>
                  <a:lnTo>
                    <a:pt x="0" y="114"/>
                  </a:lnTo>
                  <a:lnTo>
                    <a:pt x="3" y="88"/>
                  </a:lnTo>
                  <a:lnTo>
                    <a:pt x="11" y="64"/>
                  </a:lnTo>
                  <a:lnTo>
                    <a:pt x="24" y="43"/>
                  </a:lnTo>
                  <a:lnTo>
                    <a:pt x="42" y="25"/>
                  </a:lnTo>
                  <a:lnTo>
                    <a:pt x="64" y="12"/>
                  </a:lnTo>
                  <a:lnTo>
                    <a:pt x="87" y="3"/>
                  </a:lnTo>
                  <a:lnTo>
                    <a:pt x="113" y="0"/>
                  </a:lnTo>
                  <a:close/>
                </a:path>
              </a:pathLst>
            </a:custGeom>
            <a:solidFill>
              <a:srgbClr val="6BC2ED"/>
            </a:solidFill>
            <a:ln w="0">
              <a:noFill/>
              <a:prstDash val="solid"/>
              <a:round/>
              <a:headEnd/>
              <a:tailEnd/>
            </a:ln>
          </p:spPr>
          <p:txBody>
            <a:bodyPr vert="horz" wrap="square" lIns="91416" tIns="45708" rIns="91416" bIns="45708" numCol="1" anchor="t" anchorCtr="0" compatLnSpc="1">
              <a:prstTxWarp prst="textNoShape">
                <a:avLst/>
              </a:prstTxWarp>
            </a:bodyPr>
            <a:lstStyle/>
            <a:p>
              <a:pPr defTabSz="1218987">
                <a:defRPr/>
              </a:pPr>
              <a:endParaRPr lang="en-US" sz="2399" kern="0">
                <a:solidFill>
                  <a:prstClr val="black"/>
                </a:solidFill>
                <a:latin typeface="Calibri"/>
              </a:endParaRPr>
            </a:p>
          </p:txBody>
        </p:sp>
        <p:sp>
          <p:nvSpPr>
            <p:cNvPr id="73" name="Freeform 29"/>
            <p:cNvSpPr>
              <a:spLocks/>
            </p:cNvSpPr>
            <p:nvPr/>
          </p:nvSpPr>
          <p:spPr bwMode="auto">
            <a:xfrm>
              <a:off x="6738937" y="2828925"/>
              <a:ext cx="1865313" cy="438150"/>
            </a:xfrm>
            <a:custGeom>
              <a:avLst/>
              <a:gdLst>
                <a:gd name="T0" fmla="*/ 57 w 1175"/>
                <a:gd name="T1" fmla="*/ 0 h 276"/>
                <a:gd name="T2" fmla="*/ 1118 w 1175"/>
                <a:gd name="T3" fmla="*/ 0 h 276"/>
                <a:gd name="T4" fmla="*/ 1135 w 1175"/>
                <a:gd name="T5" fmla="*/ 2 h 276"/>
                <a:gd name="T6" fmla="*/ 1151 w 1175"/>
                <a:gd name="T7" fmla="*/ 11 h 276"/>
                <a:gd name="T8" fmla="*/ 1164 w 1175"/>
                <a:gd name="T9" fmla="*/ 24 h 276"/>
                <a:gd name="T10" fmla="*/ 1173 w 1175"/>
                <a:gd name="T11" fmla="*/ 40 h 276"/>
                <a:gd name="T12" fmla="*/ 1175 w 1175"/>
                <a:gd name="T13" fmla="*/ 57 h 276"/>
                <a:gd name="T14" fmla="*/ 1175 w 1175"/>
                <a:gd name="T15" fmla="*/ 219 h 276"/>
                <a:gd name="T16" fmla="*/ 1173 w 1175"/>
                <a:gd name="T17" fmla="*/ 236 h 276"/>
                <a:gd name="T18" fmla="*/ 1164 w 1175"/>
                <a:gd name="T19" fmla="*/ 252 h 276"/>
                <a:gd name="T20" fmla="*/ 1151 w 1175"/>
                <a:gd name="T21" fmla="*/ 265 h 276"/>
                <a:gd name="T22" fmla="*/ 1135 w 1175"/>
                <a:gd name="T23" fmla="*/ 274 h 276"/>
                <a:gd name="T24" fmla="*/ 1118 w 1175"/>
                <a:gd name="T25" fmla="*/ 276 h 276"/>
                <a:gd name="T26" fmla="*/ 57 w 1175"/>
                <a:gd name="T27" fmla="*/ 276 h 276"/>
                <a:gd name="T28" fmla="*/ 39 w 1175"/>
                <a:gd name="T29" fmla="*/ 274 h 276"/>
                <a:gd name="T30" fmla="*/ 23 w 1175"/>
                <a:gd name="T31" fmla="*/ 265 h 276"/>
                <a:gd name="T32" fmla="*/ 12 w 1175"/>
                <a:gd name="T33" fmla="*/ 252 h 276"/>
                <a:gd name="T34" fmla="*/ 3 w 1175"/>
                <a:gd name="T35" fmla="*/ 236 h 276"/>
                <a:gd name="T36" fmla="*/ 0 w 1175"/>
                <a:gd name="T37" fmla="*/ 219 h 276"/>
                <a:gd name="T38" fmla="*/ 0 w 1175"/>
                <a:gd name="T39" fmla="*/ 57 h 276"/>
                <a:gd name="T40" fmla="*/ 3 w 1175"/>
                <a:gd name="T41" fmla="*/ 40 h 276"/>
                <a:gd name="T42" fmla="*/ 12 w 1175"/>
                <a:gd name="T43" fmla="*/ 24 h 276"/>
                <a:gd name="T44" fmla="*/ 23 w 1175"/>
                <a:gd name="T45" fmla="*/ 11 h 276"/>
                <a:gd name="T46" fmla="*/ 39 w 1175"/>
                <a:gd name="T47" fmla="*/ 2 h 276"/>
                <a:gd name="T48" fmla="*/ 57 w 1175"/>
                <a:gd name="T49" fmla="*/ 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5" h="276">
                  <a:moveTo>
                    <a:pt x="57" y="0"/>
                  </a:moveTo>
                  <a:lnTo>
                    <a:pt x="1118" y="0"/>
                  </a:lnTo>
                  <a:lnTo>
                    <a:pt x="1135" y="2"/>
                  </a:lnTo>
                  <a:lnTo>
                    <a:pt x="1151" y="11"/>
                  </a:lnTo>
                  <a:lnTo>
                    <a:pt x="1164" y="24"/>
                  </a:lnTo>
                  <a:lnTo>
                    <a:pt x="1173" y="40"/>
                  </a:lnTo>
                  <a:lnTo>
                    <a:pt x="1175" y="57"/>
                  </a:lnTo>
                  <a:lnTo>
                    <a:pt x="1175" y="219"/>
                  </a:lnTo>
                  <a:lnTo>
                    <a:pt x="1173" y="236"/>
                  </a:lnTo>
                  <a:lnTo>
                    <a:pt x="1164" y="252"/>
                  </a:lnTo>
                  <a:lnTo>
                    <a:pt x="1151" y="265"/>
                  </a:lnTo>
                  <a:lnTo>
                    <a:pt x="1135" y="274"/>
                  </a:lnTo>
                  <a:lnTo>
                    <a:pt x="1118" y="276"/>
                  </a:lnTo>
                  <a:lnTo>
                    <a:pt x="57" y="276"/>
                  </a:lnTo>
                  <a:lnTo>
                    <a:pt x="39" y="274"/>
                  </a:lnTo>
                  <a:lnTo>
                    <a:pt x="23" y="265"/>
                  </a:lnTo>
                  <a:lnTo>
                    <a:pt x="12" y="252"/>
                  </a:lnTo>
                  <a:lnTo>
                    <a:pt x="3" y="236"/>
                  </a:lnTo>
                  <a:lnTo>
                    <a:pt x="0" y="219"/>
                  </a:lnTo>
                  <a:lnTo>
                    <a:pt x="0" y="57"/>
                  </a:lnTo>
                  <a:lnTo>
                    <a:pt x="3" y="40"/>
                  </a:lnTo>
                  <a:lnTo>
                    <a:pt x="12" y="24"/>
                  </a:lnTo>
                  <a:lnTo>
                    <a:pt x="23" y="11"/>
                  </a:lnTo>
                  <a:lnTo>
                    <a:pt x="39" y="2"/>
                  </a:lnTo>
                  <a:lnTo>
                    <a:pt x="57" y="0"/>
                  </a:lnTo>
                  <a:close/>
                </a:path>
              </a:pathLst>
            </a:custGeom>
            <a:solidFill>
              <a:srgbClr val="019ADD"/>
            </a:solidFill>
            <a:ln w="0">
              <a:noFill/>
              <a:prstDash val="solid"/>
              <a:round/>
              <a:headEnd/>
              <a:tailEnd/>
            </a:ln>
          </p:spPr>
          <p:txBody>
            <a:bodyPr vert="horz" wrap="square" lIns="91416" tIns="45708" rIns="91416" bIns="45708" numCol="1" anchor="t" anchorCtr="0" compatLnSpc="1">
              <a:prstTxWarp prst="textNoShape">
                <a:avLst/>
              </a:prstTxWarp>
            </a:bodyPr>
            <a:lstStyle/>
            <a:p>
              <a:pPr defTabSz="1218987">
                <a:defRPr/>
              </a:pPr>
              <a:endParaRPr lang="en-US" sz="2399" kern="0">
                <a:solidFill>
                  <a:prstClr val="black"/>
                </a:solidFill>
                <a:latin typeface="Calibri"/>
              </a:endParaRPr>
            </a:p>
          </p:txBody>
        </p:sp>
        <p:sp>
          <p:nvSpPr>
            <p:cNvPr id="74" name="Freeform 30"/>
            <p:cNvSpPr>
              <a:spLocks/>
            </p:cNvSpPr>
            <p:nvPr/>
          </p:nvSpPr>
          <p:spPr bwMode="auto">
            <a:xfrm>
              <a:off x="6738937" y="3335338"/>
              <a:ext cx="404813" cy="414337"/>
            </a:xfrm>
            <a:custGeom>
              <a:avLst/>
              <a:gdLst>
                <a:gd name="T0" fmla="*/ 53 w 255"/>
                <a:gd name="T1" fmla="*/ 0 h 261"/>
                <a:gd name="T2" fmla="*/ 202 w 255"/>
                <a:gd name="T3" fmla="*/ 0 h 261"/>
                <a:gd name="T4" fmla="*/ 219 w 255"/>
                <a:gd name="T5" fmla="*/ 3 h 261"/>
                <a:gd name="T6" fmla="*/ 234 w 255"/>
                <a:gd name="T7" fmla="*/ 10 h 261"/>
                <a:gd name="T8" fmla="*/ 245 w 255"/>
                <a:gd name="T9" fmla="*/ 22 h 261"/>
                <a:gd name="T10" fmla="*/ 252 w 255"/>
                <a:gd name="T11" fmla="*/ 36 h 261"/>
                <a:gd name="T12" fmla="*/ 255 w 255"/>
                <a:gd name="T13" fmla="*/ 53 h 261"/>
                <a:gd name="T14" fmla="*/ 255 w 255"/>
                <a:gd name="T15" fmla="*/ 208 h 261"/>
                <a:gd name="T16" fmla="*/ 252 w 255"/>
                <a:gd name="T17" fmla="*/ 224 h 261"/>
                <a:gd name="T18" fmla="*/ 245 w 255"/>
                <a:gd name="T19" fmla="*/ 239 h 261"/>
                <a:gd name="T20" fmla="*/ 234 w 255"/>
                <a:gd name="T21" fmla="*/ 251 h 261"/>
                <a:gd name="T22" fmla="*/ 219 w 255"/>
                <a:gd name="T23" fmla="*/ 259 h 261"/>
                <a:gd name="T24" fmla="*/ 202 w 255"/>
                <a:gd name="T25" fmla="*/ 261 h 261"/>
                <a:gd name="T26" fmla="*/ 53 w 255"/>
                <a:gd name="T27" fmla="*/ 261 h 261"/>
                <a:gd name="T28" fmla="*/ 36 w 255"/>
                <a:gd name="T29" fmla="*/ 259 h 261"/>
                <a:gd name="T30" fmla="*/ 22 w 255"/>
                <a:gd name="T31" fmla="*/ 251 h 261"/>
                <a:gd name="T32" fmla="*/ 10 w 255"/>
                <a:gd name="T33" fmla="*/ 239 h 261"/>
                <a:gd name="T34" fmla="*/ 3 w 255"/>
                <a:gd name="T35" fmla="*/ 224 h 261"/>
                <a:gd name="T36" fmla="*/ 0 w 255"/>
                <a:gd name="T37" fmla="*/ 208 h 261"/>
                <a:gd name="T38" fmla="*/ 0 w 255"/>
                <a:gd name="T39" fmla="*/ 53 h 261"/>
                <a:gd name="T40" fmla="*/ 3 w 255"/>
                <a:gd name="T41" fmla="*/ 36 h 261"/>
                <a:gd name="T42" fmla="*/ 10 w 255"/>
                <a:gd name="T43" fmla="*/ 22 h 261"/>
                <a:gd name="T44" fmla="*/ 22 w 255"/>
                <a:gd name="T45" fmla="*/ 10 h 261"/>
                <a:gd name="T46" fmla="*/ 36 w 255"/>
                <a:gd name="T47" fmla="*/ 3 h 261"/>
                <a:gd name="T48" fmla="*/ 53 w 255"/>
                <a:gd name="T49" fmla="*/ 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5" h="261">
                  <a:moveTo>
                    <a:pt x="53" y="0"/>
                  </a:moveTo>
                  <a:lnTo>
                    <a:pt x="202" y="0"/>
                  </a:lnTo>
                  <a:lnTo>
                    <a:pt x="219" y="3"/>
                  </a:lnTo>
                  <a:lnTo>
                    <a:pt x="234" y="10"/>
                  </a:lnTo>
                  <a:lnTo>
                    <a:pt x="245" y="22"/>
                  </a:lnTo>
                  <a:lnTo>
                    <a:pt x="252" y="36"/>
                  </a:lnTo>
                  <a:lnTo>
                    <a:pt x="255" y="53"/>
                  </a:lnTo>
                  <a:lnTo>
                    <a:pt x="255" y="208"/>
                  </a:lnTo>
                  <a:lnTo>
                    <a:pt x="252" y="224"/>
                  </a:lnTo>
                  <a:lnTo>
                    <a:pt x="245" y="239"/>
                  </a:lnTo>
                  <a:lnTo>
                    <a:pt x="234" y="251"/>
                  </a:lnTo>
                  <a:lnTo>
                    <a:pt x="219" y="259"/>
                  </a:lnTo>
                  <a:lnTo>
                    <a:pt x="202" y="261"/>
                  </a:lnTo>
                  <a:lnTo>
                    <a:pt x="53" y="261"/>
                  </a:lnTo>
                  <a:lnTo>
                    <a:pt x="36" y="259"/>
                  </a:lnTo>
                  <a:lnTo>
                    <a:pt x="22" y="251"/>
                  </a:lnTo>
                  <a:lnTo>
                    <a:pt x="10" y="239"/>
                  </a:lnTo>
                  <a:lnTo>
                    <a:pt x="3" y="224"/>
                  </a:lnTo>
                  <a:lnTo>
                    <a:pt x="0" y="208"/>
                  </a:lnTo>
                  <a:lnTo>
                    <a:pt x="0" y="53"/>
                  </a:lnTo>
                  <a:lnTo>
                    <a:pt x="3" y="36"/>
                  </a:lnTo>
                  <a:lnTo>
                    <a:pt x="10" y="22"/>
                  </a:lnTo>
                  <a:lnTo>
                    <a:pt x="22" y="10"/>
                  </a:lnTo>
                  <a:lnTo>
                    <a:pt x="36" y="3"/>
                  </a:lnTo>
                  <a:lnTo>
                    <a:pt x="53" y="0"/>
                  </a:lnTo>
                  <a:close/>
                </a:path>
              </a:pathLst>
            </a:custGeom>
            <a:solidFill>
              <a:srgbClr val="019ADD"/>
            </a:solidFill>
            <a:ln w="0">
              <a:noFill/>
              <a:prstDash val="solid"/>
              <a:round/>
              <a:headEnd/>
              <a:tailEnd/>
            </a:ln>
          </p:spPr>
          <p:txBody>
            <a:bodyPr vert="horz" wrap="square" lIns="91416" tIns="45708" rIns="91416" bIns="45708" numCol="1" anchor="t" anchorCtr="0" compatLnSpc="1">
              <a:prstTxWarp prst="textNoShape">
                <a:avLst/>
              </a:prstTxWarp>
            </a:bodyPr>
            <a:lstStyle/>
            <a:p>
              <a:pPr defTabSz="1218987">
                <a:defRPr/>
              </a:pPr>
              <a:endParaRPr lang="en-US" sz="2399" kern="0">
                <a:solidFill>
                  <a:prstClr val="black"/>
                </a:solidFill>
                <a:latin typeface="Calibri"/>
              </a:endParaRPr>
            </a:p>
          </p:txBody>
        </p:sp>
        <p:sp>
          <p:nvSpPr>
            <p:cNvPr id="75" name="Freeform 31"/>
            <p:cNvSpPr>
              <a:spLocks/>
            </p:cNvSpPr>
            <p:nvPr/>
          </p:nvSpPr>
          <p:spPr bwMode="auto">
            <a:xfrm>
              <a:off x="7226300" y="3335338"/>
              <a:ext cx="404813" cy="414337"/>
            </a:xfrm>
            <a:custGeom>
              <a:avLst/>
              <a:gdLst>
                <a:gd name="T0" fmla="*/ 53 w 255"/>
                <a:gd name="T1" fmla="*/ 0 h 261"/>
                <a:gd name="T2" fmla="*/ 202 w 255"/>
                <a:gd name="T3" fmla="*/ 0 h 261"/>
                <a:gd name="T4" fmla="*/ 219 w 255"/>
                <a:gd name="T5" fmla="*/ 3 h 261"/>
                <a:gd name="T6" fmla="*/ 233 w 255"/>
                <a:gd name="T7" fmla="*/ 10 h 261"/>
                <a:gd name="T8" fmla="*/ 244 w 255"/>
                <a:gd name="T9" fmla="*/ 22 h 261"/>
                <a:gd name="T10" fmla="*/ 252 w 255"/>
                <a:gd name="T11" fmla="*/ 36 h 261"/>
                <a:gd name="T12" fmla="*/ 255 w 255"/>
                <a:gd name="T13" fmla="*/ 53 h 261"/>
                <a:gd name="T14" fmla="*/ 255 w 255"/>
                <a:gd name="T15" fmla="*/ 208 h 261"/>
                <a:gd name="T16" fmla="*/ 252 w 255"/>
                <a:gd name="T17" fmla="*/ 224 h 261"/>
                <a:gd name="T18" fmla="*/ 244 w 255"/>
                <a:gd name="T19" fmla="*/ 239 h 261"/>
                <a:gd name="T20" fmla="*/ 233 w 255"/>
                <a:gd name="T21" fmla="*/ 251 h 261"/>
                <a:gd name="T22" fmla="*/ 219 w 255"/>
                <a:gd name="T23" fmla="*/ 259 h 261"/>
                <a:gd name="T24" fmla="*/ 202 w 255"/>
                <a:gd name="T25" fmla="*/ 261 h 261"/>
                <a:gd name="T26" fmla="*/ 53 w 255"/>
                <a:gd name="T27" fmla="*/ 261 h 261"/>
                <a:gd name="T28" fmla="*/ 36 w 255"/>
                <a:gd name="T29" fmla="*/ 259 h 261"/>
                <a:gd name="T30" fmla="*/ 21 w 255"/>
                <a:gd name="T31" fmla="*/ 251 h 261"/>
                <a:gd name="T32" fmla="*/ 10 w 255"/>
                <a:gd name="T33" fmla="*/ 239 h 261"/>
                <a:gd name="T34" fmla="*/ 3 w 255"/>
                <a:gd name="T35" fmla="*/ 224 h 261"/>
                <a:gd name="T36" fmla="*/ 0 w 255"/>
                <a:gd name="T37" fmla="*/ 208 h 261"/>
                <a:gd name="T38" fmla="*/ 0 w 255"/>
                <a:gd name="T39" fmla="*/ 53 h 261"/>
                <a:gd name="T40" fmla="*/ 3 w 255"/>
                <a:gd name="T41" fmla="*/ 36 h 261"/>
                <a:gd name="T42" fmla="*/ 10 w 255"/>
                <a:gd name="T43" fmla="*/ 22 h 261"/>
                <a:gd name="T44" fmla="*/ 21 w 255"/>
                <a:gd name="T45" fmla="*/ 10 h 261"/>
                <a:gd name="T46" fmla="*/ 36 w 255"/>
                <a:gd name="T47" fmla="*/ 3 h 261"/>
                <a:gd name="T48" fmla="*/ 53 w 255"/>
                <a:gd name="T49" fmla="*/ 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5" h="261">
                  <a:moveTo>
                    <a:pt x="53" y="0"/>
                  </a:moveTo>
                  <a:lnTo>
                    <a:pt x="202" y="0"/>
                  </a:lnTo>
                  <a:lnTo>
                    <a:pt x="219" y="3"/>
                  </a:lnTo>
                  <a:lnTo>
                    <a:pt x="233" y="10"/>
                  </a:lnTo>
                  <a:lnTo>
                    <a:pt x="244" y="22"/>
                  </a:lnTo>
                  <a:lnTo>
                    <a:pt x="252" y="36"/>
                  </a:lnTo>
                  <a:lnTo>
                    <a:pt x="255" y="53"/>
                  </a:lnTo>
                  <a:lnTo>
                    <a:pt x="255" y="208"/>
                  </a:lnTo>
                  <a:lnTo>
                    <a:pt x="252" y="224"/>
                  </a:lnTo>
                  <a:lnTo>
                    <a:pt x="244" y="239"/>
                  </a:lnTo>
                  <a:lnTo>
                    <a:pt x="233" y="251"/>
                  </a:lnTo>
                  <a:lnTo>
                    <a:pt x="219" y="259"/>
                  </a:lnTo>
                  <a:lnTo>
                    <a:pt x="202" y="261"/>
                  </a:lnTo>
                  <a:lnTo>
                    <a:pt x="53" y="261"/>
                  </a:lnTo>
                  <a:lnTo>
                    <a:pt x="36" y="259"/>
                  </a:lnTo>
                  <a:lnTo>
                    <a:pt x="21" y="251"/>
                  </a:lnTo>
                  <a:lnTo>
                    <a:pt x="10" y="239"/>
                  </a:lnTo>
                  <a:lnTo>
                    <a:pt x="3" y="224"/>
                  </a:lnTo>
                  <a:lnTo>
                    <a:pt x="0" y="208"/>
                  </a:lnTo>
                  <a:lnTo>
                    <a:pt x="0" y="53"/>
                  </a:lnTo>
                  <a:lnTo>
                    <a:pt x="3" y="36"/>
                  </a:lnTo>
                  <a:lnTo>
                    <a:pt x="10" y="22"/>
                  </a:lnTo>
                  <a:lnTo>
                    <a:pt x="21" y="10"/>
                  </a:lnTo>
                  <a:lnTo>
                    <a:pt x="36" y="3"/>
                  </a:lnTo>
                  <a:lnTo>
                    <a:pt x="53" y="0"/>
                  </a:lnTo>
                  <a:close/>
                </a:path>
              </a:pathLst>
            </a:custGeom>
            <a:solidFill>
              <a:srgbClr val="019ADD"/>
            </a:solidFill>
            <a:ln w="0">
              <a:noFill/>
              <a:prstDash val="solid"/>
              <a:round/>
              <a:headEnd/>
              <a:tailEnd/>
            </a:ln>
          </p:spPr>
          <p:txBody>
            <a:bodyPr vert="horz" wrap="square" lIns="91416" tIns="45708" rIns="91416" bIns="45708" numCol="1" anchor="t" anchorCtr="0" compatLnSpc="1">
              <a:prstTxWarp prst="textNoShape">
                <a:avLst/>
              </a:prstTxWarp>
            </a:bodyPr>
            <a:lstStyle/>
            <a:p>
              <a:pPr defTabSz="1218987">
                <a:defRPr/>
              </a:pPr>
              <a:endParaRPr lang="en-US" sz="2399" kern="0">
                <a:solidFill>
                  <a:prstClr val="black"/>
                </a:solidFill>
                <a:latin typeface="Calibri"/>
              </a:endParaRPr>
            </a:p>
          </p:txBody>
        </p:sp>
        <p:sp>
          <p:nvSpPr>
            <p:cNvPr id="76" name="Freeform 32"/>
            <p:cNvSpPr>
              <a:spLocks/>
            </p:cNvSpPr>
            <p:nvPr/>
          </p:nvSpPr>
          <p:spPr bwMode="auto">
            <a:xfrm>
              <a:off x="7712075" y="3335338"/>
              <a:ext cx="406400" cy="414337"/>
            </a:xfrm>
            <a:custGeom>
              <a:avLst/>
              <a:gdLst>
                <a:gd name="T0" fmla="*/ 53 w 256"/>
                <a:gd name="T1" fmla="*/ 0 h 261"/>
                <a:gd name="T2" fmla="*/ 202 w 256"/>
                <a:gd name="T3" fmla="*/ 0 h 261"/>
                <a:gd name="T4" fmla="*/ 220 w 256"/>
                <a:gd name="T5" fmla="*/ 3 h 261"/>
                <a:gd name="T6" fmla="*/ 233 w 256"/>
                <a:gd name="T7" fmla="*/ 10 h 261"/>
                <a:gd name="T8" fmla="*/ 245 w 256"/>
                <a:gd name="T9" fmla="*/ 22 h 261"/>
                <a:gd name="T10" fmla="*/ 253 w 256"/>
                <a:gd name="T11" fmla="*/ 36 h 261"/>
                <a:gd name="T12" fmla="*/ 256 w 256"/>
                <a:gd name="T13" fmla="*/ 53 h 261"/>
                <a:gd name="T14" fmla="*/ 256 w 256"/>
                <a:gd name="T15" fmla="*/ 208 h 261"/>
                <a:gd name="T16" fmla="*/ 253 w 256"/>
                <a:gd name="T17" fmla="*/ 224 h 261"/>
                <a:gd name="T18" fmla="*/ 245 w 256"/>
                <a:gd name="T19" fmla="*/ 239 h 261"/>
                <a:gd name="T20" fmla="*/ 233 w 256"/>
                <a:gd name="T21" fmla="*/ 251 h 261"/>
                <a:gd name="T22" fmla="*/ 220 w 256"/>
                <a:gd name="T23" fmla="*/ 259 h 261"/>
                <a:gd name="T24" fmla="*/ 202 w 256"/>
                <a:gd name="T25" fmla="*/ 261 h 261"/>
                <a:gd name="T26" fmla="*/ 53 w 256"/>
                <a:gd name="T27" fmla="*/ 261 h 261"/>
                <a:gd name="T28" fmla="*/ 37 w 256"/>
                <a:gd name="T29" fmla="*/ 259 h 261"/>
                <a:gd name="T30" fmla="*/ 22 w 256"/>
                <a:gd name="T31" fmla="*/ 251 h 261"/>
                <a:gd name="T32" fmla="*/ 10 w 256"/>
                <a:gd name="T33" fmla="*/ 239 h 261"/>
                <a:gd name="T34" fmla="*/ 3 w 256"/>
                <a:gd name="T35" fmla="*/ 224 h 261"/>
                <a:gd name="T36" fmla="*/ 0 w 256"/>
                <a:gd name="T37" fmla="*/ 208 h 261"/>
                <a:gd name="T38" fmla="*/ 0 w 256"/>
                <a:gd name="T39" fmla="*/ 53 h 261"/>
                <a:gd name="T40" fmla="*/ 3 w 256"/>
                <a:gd name="T41" fmla="*/ 36 h 261"/>
                <a:gd name="T42" fmla="*/ 10 w 256"/>
                <a:gd name="T43" fmla="*/ 22 h 261"/>
                <a:gd name="T44" fmla="*/ 22 w 256"/>
                <a:gd name="T45" fmla="*/ 10 h 261"/>
                <a:gd name="T46" fmla="*/ 37 w 256"/>
                <a:gd name="T47" fmla="*/ 3 h 261"/>
                <a:gd name="T48" fmla="*/ 53 w 256"/>
                <a:gd name="T49" fmla="*/ 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6" h="261">
                  <a:moveTo>
                    <a:pt x="53" y="0"/>
                  </a:moveTo>
                  <a:lnTo>
                    <a:pt x="202" y="0"/>
                  </a:lnTo>
                  <a:lnTo>
                    <a:pt x="220" y="3"/>
                  </a:lnTo>
                  <a:lnTo>
                    <a:pt x="233" y="10"/>
                  </a:lnTo>
                  <a:lnTo>
                    <a:pt x="245" y="22"/>
                  </a:lnTo>
                  <a:lnTo>
                    <a:pt x="253" y="36"/>
                  </a:lnTo>
                  <a:lnTo>
                    <a:pt x="256" y="53"/>
                  </a:lnTo>
                  <a:lnTo>
                    <a:pt x="256" y="208"/>
                  </a:lnTo>
                  <a:lnTo>
                    <a:pt x="253" y="224"/>
                  </a:lnTo>
                  <a:lnTo>
                    <a:pt x="245" y="239"/>
                  </a:lnTo>
                  <a:lnTo>
                    <a:pt x="233" y="251"/>
                  </a:lnTo>
                  <a:lnTo>
                    <a:pt x="220" y="259"/>
                  </a:lnTo>
                  <a:lnTo>
                    <a:pt x="202" y="261"/>
                  </a:lnTo>
                  <a:lnTo>
                    <a:pt x="53" y="261"/>
                  </a:lnTo>
                  <a:lnTo>
                    <a:pt x="37" y="259"/>
                  </a:lnTo>
                  <a:lnTo>
                    <a:pt x="22" y="251"/>
                  </a:lnTo>
                  <a:lnTo>
                    <a:pt x="10" y="239"/>
                  </a:lnTo>
                  <a:lnTo>
                    <a:pt x="3" y="224"/>
                  </a:lnTo>
                  <a:lnTo>
                    <a:pt x="0" y="208"/>
                  </a:lnTo>
                  <a:lnTo>
                    <a:pt x="0" y="53"/>
                  </a:lnTo>
                  <a:lnTo>
                    <a:pt x="3" y="36"/>
                  </a:lnTo>
                  <a:lnTo>
                    <a:pt x="10" y="22"/>
                  </a:lnTo>
                  <a:lnTo>
                    <a:pt x="22" y="10"/>
                  </a:lnTo>
                  <a:lnTo>
                    <a:pt x="37" y="3"/>
                  </a:lnTo>
                  <a:lnTo>
                    <a:pt x="53" y="0"/>
                  </a:lnTo>
                  <a:close/>
                </a:path>
              </a:pathLst>
            </a:custGeom>
            <a:solidFill>
              <a:srgbClr val="019ADD"/>
            </a:solidFill>
            <a:ln w="0">
              <a:noFill/>
              <a:prstDash val="solid"/>
              <a:round/>
              <a:headEnd/>
              <a:tailEnd/>
            </a:ln>
          </p:spPr>
          <p:txBody>
            <a:bodyPr vert="horz" wrap="square" lIns="91416" tIns="45708" rIns="91416" bIns="45708" numCol="1" anchor="t" anchorCtr="0" compatLnSpc="1">
              <a:prstTxWarp prst="textNoShape">
                <a:avLst/>
              </a:prstTxWarp>
            </a:bodyPr>
            <a:lstStyle/>
            <a:p>
              <a:pPr defTabSz="1218987">
                <a:defRPr/>
              </a:pPr>
              <a:endParaRPr lang="en-US" sz="2399" kern="0">
                <a:solidFill>
                  <a:prstClr val="black"/>
                </a:solidFill>
                <a:latin typeface="Calibri"/>
              </a:endParaRPr>
            </a:p>
          </p:txBody>
        </p:sp>
        <p:sp>
          <p:nvSpPr>
            <p:cNvPr id="77" name="Freeform 33"/>
            <p:cNvSpPr>
              <a:spLocks/>
            </p:cNvSpPr>
            <p:nvPr/>
          </p:nvSpPr>
          <p:spPr bwMode="auto">
            <a:xfrm>
              <a:off x="8197850" y="3335338"/>
              <a:ext cx="406400" cy="414337"/>
            </a:xfrm>
            <a:custGeom>
              <a:avLst/>
              <a:gdLst>
                <a:gd name="T0" fmla="*/ 54 w 256"/>
                <a:gd name="T1" fmla="*/ 0 h 261"/>
                <a:gd name="T2" fmla="*/ 203 w 256"/>
                <a:gd name="T3" fmla="*/ 0 h 261"/>
                <a:gd name="T4" fmla="*/ 219 w 256"/>
                <a:gd name="T5" fmla="*/ 3 h 261"/>
                <a:gd name="T6" fmla="*/ 234 w 256"/>
                <a:gd name="T7" fmla="*/ 10 h 261"/>
                <a:gd name="T8" fmla="*/ 246 w 256"/>
                <a:gd name="T9" fmla="*/ 22 h 261"/>
                <a:gd name="T10" fmla="*/ 254 w 256"/>
                <a:gd name="T11" fmla="*/ 36 h 261"/>
                <a:gd name="T12" fmla="*/ 256 w 256"/>
                <a:gd name="T13" fmla="*/ 53 h 261"/>
                <a:gd name="T14" fmla="*/ 256 w 256"/>
                <a:gd name="T15" fmla="*/ 208 h 261"/>
                <a:gd name="T16" fmla="*/ 254 w 256"/>
                <a:gd name="T17" fmla="*/ 224 h 261"/>
                <a:gd name="T18" fmla="*/ 246 w 256"/>
                <a:gd name="T19" fmla="*/ 239 h 261"/>
                <a:gd name="T20" fmla="*/ 234 w 256"/>
                <a:gd name="T21" fmla="*/ 251 h 261"/>
                <a:gd name="T22" fmla="*/ 219 w 256"/>
                <a:gd name="T23" fmla="*/ 259 h 261"/>
                <a:gd name="T24" fmla="*/ 203 w 256"/>
                <a:gd name="T25" fmla="*/ 261 h 261"/>
                <a:gd name="T26" fmla="*/ 54 w 256"/>
                <a:gd name="T27" fmla="*/ 261 h 261"/>
                <a:gd name="T28" fmla="*/ 37 w 256"/>
                <a:gd name="T29" fmla="*/ 259 h 261"/>
                <a:gd name="T30" fmla="*/ 23 w 256"/>
                <a:gd name="T31" fmla="*/ 251 h 261"/>
                <a:gd name="T32" fmla="*/ 11 w 256"/>
                <a:gd name="T33" fmla="*/ 239 h 261"/>
                <a:gd name="T34" fmla="*/ 3 w 256"/>
                <a:gd name="T35" fmla="*/ 224 h 261"/>
                <a:gd name="T36" fmla="*/ 0 w 256"/>
                <a:gd name="T37" fmla="*/ 208 h 261"/>
                <a:gd name="T38" fmla="*/ 0 w 256"/>
                <a:gd name="T39" fmla="*/ 53 h 261"/>
                <a:gd name="T40" fmla="*/ 3 w 256"/>
                <a:gd name="T41" fmla="*/ 36 h 261"/>
                <a:gd name="T42" fmla="*/ 11 w 256"/>
                <a:gd name="T43" fmla="*/ 22 h 261"/>
                <a:gd name="T44" fmla="*/ 23 w 256"/>
                <a:gd name="T45" fmla="*/ 10 h 261"/>
                <a:gd name="T46" fmla="*/ 37 w 256"/>
                <a:gd name="T47" fmla="*/ 3 h 261"/>
                <a:gd name="T48" fmla="*/ 54 w 256"/>
                <a:gd name="T49" fmla="*/ 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6" h="261">
                  <a:moveTo>
                    <a:pt x="54" y="0"/>
                  </a:moveTo>
                  <a:lnTo>
                    <a:pt x="203" y="0"/>
                  </a:lnTo>
                  <a:lnTo>
                    <a:pt x="219" y="3"/>
                  </a:lnTo>
                  <a:lnTo>
                    <a:pt x="234" y="10"/>
                  </a:lnTo>
                  <a:lnTo>
                    <a:pt x="246" y="22"/>
                  </a:lnTo>
                  <a:lnTo>
                    <a:pt x="254" y="36"/>
                  </a:lnTo>
                  <a:lnTo>
                    <a:pt x="256" y="53"/>
                  </a:lnTo>
                  <a:lnTo>
                    <a:pt x="256" y="208"/>
                  </a:lnTo>
                  <a:lnTo>
                    <a:pt x="254" y="224"/>
                  </a:lnTo>
                  <a:lnTo>
                    <a:pt x="246" y="239"/>
                  </a:lnTo>
                  <a:lnTo>
                    <a:pt x="234" y="251"/>
                  </a:lnTo>
                  <a:lnTo>
                    <a:pt x="219" y="259"/>
                  </a:lnTo>
                  <a:lnTo>
                    <a:pt x="203" y="261"/>
                  </a:lnTo>
                  <a:lnTo>
                    <a:pt x="54" y="261"/>
                  </a:lnTo>
                  <a:lnTo>
                    <a:pt x="37" y="259"/>
                  </a:lnTo>
                  <a:lnTo>
                    <a:pt x="23" y="251"/>
                  </a:lnTo>
                  <a:lnTo>
                    <a:pt x="11" y="239"/>
                  </a:lnTo>
                  <a:lnTo>
                    <a:pt x="3" y="224"/>
                  </a:lnTo>
                  <a:lnTo>
                    <a:pt x="0" y="208"/>
                  </a:lnTo>
                  <a:lnTo>
                    <a:pt x="0" y="53"/>
                  </a:lnTo>
                  <a:lnTo>
                    <a:pt x="3" y="36"/>
                  </a:lnTo>
                  <a:lnTo>
                    <a:pt x="11" y="22"/>
                  </a:lnTo>
                  <a:lnTo>
                    <a:pt x="23" y="10"/>
                  </a:lnTo>
                  <a:lnTo>
                    <a:pt x="37" y="3"/>
                  </a:lnTo>
                  <a:lnTo>
                    <a:pt x="54" y="0"/>
                  </a:lnTo>
                  <a:close/>
                </a:path>
              </a:pathLst>
            </a:custGeom>
            <a:solidFill>
              <a:srgbClr val="A7CCDF"/>
            </a:solidFill>
            <a:ln w="0">
              <a:noFill/>
              <a:prstDash val="solid"/>
              <a:round/>
              <a:headEnd/>
              <a:tailEnd/>
            </a:ln>
          </p:spPr>
          <p:txBody>
            <a:bodyPr vert="horz" wrap="square" lIns="91416" tIns="45708" rIns="91416" bIns="45708" numCol="1" anchor="t" anchorCtr="0" compatLnSpc="1">
              <a:prstTxWarp prst="textNoShape">
                <a:avLst/>
              </a:prstTxWarp>
            </a:bodyPr>
            <a:lstStyle/>
            <a:p>
              <a:pPr defTabSz="1218987">
                <a:defRPr/>
              </a:pPr>
              <a:endParaRPr lang="en-US" sz="2399" kern="0">
                <a:solidFill>
                  <a:prstClr val="black"/>
                </a:solidFill>
                <a:latin typeface="Calibri"/>
              </a:endParaRPr>
            </a:p>
          </p:txBody>
        </p:sp>
        <p:sp>
          <p:nvSpPr>
            <p:cNvPr id="78" name="Freeform 34"/>
            <p:cNvSpPr>
              <a:spLocks/>
            </p:cNvSpPr>
            <p:nvPr/>
          </p:nvSpPr>
          <p:spPr bwMode="auto">
            <a:xfrm>
              <a:off x="6738937" y="3806825"/>
              <a:ext cx="404813" cy="414337"/>
            </a:xfrm>
            <a:custGeom>
              <a:avLst/>
              <a:gdLst>
                <a:gd name="T0" fmla="*/ 53 w 255"/>
                <a:gd name="T1" fmla="*/ 0 h 261"/>
                <a:gd name="T2" fmla="*/ 202 w 255"/>
                <a:gd name="T3" fmla="*/ 0 h 261"/>
                <a:gd name="T4" fmla="*/ 219 w 255"/>
                <a:gd name="T5" fmla="*/ 3 h 261"/>
                <a:gd name="T6" fmla="*/ 234 w 255"/>
                <a:gd name="T7" fmla="*/ 11 h 261"/>
                <a:gd name="T8" fmla="*/ 245 w 255"/>
                <a:gd name="T9" fmla="*/ 22 h 261"/>
                <a:gd name="T10" fmla="*/ 252 w 255"/>
                <a:gd name="T11" fmla="*/ 36 h 261"/>
                <a:gd name="T12" fmla="*/ 255 w 255"/>
                <a:gd name="T13" fmla="*/ 53 h 261"/>
                <a:gd name="T14" fmla="*/ 255 w 255"/>
                <a:gd name="T15" fmla="*/ 209 h 261"/>
                <a:gd name="T16" fmla="*/ 252 w 255"/>
                <a:gd name="T17" fmla="*/ 225 h 261"/>
                <a:gd name="T18" fmla="*/ 245 w 255"/>
                <a:gd name="T19" fmla="*/ 240 h 261"/>
                <a:gd name="T20" fmla="*/ 234 w 255"/>
                <a:gd name="T21" fmla="*/ 251 h 261"/>
                <a:gd name="T22" fmla="*/ 219 w 255"/>
                <a:gd name="T23" fmla="*/ 259 h 261"/>
                <a:gd name="T24" fmla="*/ 202 w 255"/>
                <a:gd name="T25" fmla="*/ 261 h 261"/>
                <a:gd name="T26" fmla="*/ 53 w 255"/>
                <a:gd name="T27" fmla="*/ 261 h 261"/>
                <a:gd name="T28" fmla="*/ 36 w 255"/>
                <a:gd name="T29" fmla="*/ 259 h 261"/>
                <a:gd name="T30" fmla="*/ 22 w 255"/>
                <a:gd name="T31" fmla="*/ 251 h 261"/>
                <a:gd name="T32" fmla="*/ 10 w 255"/>
                <a:gd name="T33" fmla="*/ 240 h 261"/>
                <a:gd name="T34" fmla="*/ 3 w 255"/>
                <a:gd name="T35" fmla="*/ 225 h 261"/>
                <a:gd name="T36" fmla="*/ 0 w 255"/>
                <a:gd name="T37" fmla="*/ 209 h 261"/>
                <a:gd name="T38" fmla="*/ 0 w 255"/>
                <a:gd name="T39" fmla="*/ 53 h 261"/>
                <a:gd name="T40" fmla="*/ 3 w 255"/>
                <a:gd name="T41" fmla="*/ 36 h 261"/>
                <a:gd name="T42" fmla="*/ 10 w 255"/>
                <a:gd name="T43" fmla="*/ 22 h 261"/>
                <a:gd name="T44" fmla="*/ 22 w 255"/>
                <a:gd name="T45" fmla="*/ 11 h 261"/>
                <a:gd name="T46" fmla="*/ 36 w 255"/>
                <a:gd name="T47" fmla="*/ 3 h 261"/>
                <a:gd name="T48" fmla="*/ 53 w 255"/>
                <a:gd name="T49" fmla="*/ 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5" h="261">
                  <a:moveTo>
                    <a:pt x="53" y="0"/>
                  </a:moveTo>
                  <a:lnTo>
                    <a:pt x="202" y="0"/>
                  </a:lnTo>
                  <a:lnTo>
                    <a:pt x="219" y="3"/>
                  </a:lnTo>
                  <a:lnTo>
                    <a:pt x="234" y="11"/>
                  </a:lnTo>
                  <a:lnTo>
                    <a:pt x="245" y="22"/>
                  </a:lnTo>
                  <a:lnTo>
                    <a:pt x="252" y="36"/>
                  </a:lnTo>
                  <a:lnTo>
                    <a:pt x="255" y="53"/>
                  </a:lnTo>
                  <a:lnTo>
                    <a:pt x="255" y="209"/>
                  </a:lnTo>
                  <a:lnTo>
                    <a:pt x="252" y="225"/>
                  </a:lnTo>
                  <a:lnTo>
                    <a:pt x="245" y="240"/>
                  </a:lnTo>
                  <a:lnTo>
                    <a:pt x="234" y="251"/>
                  </a:lnTo>
                  <a:lnTo>
                    <a:pt x="219" y="259"/>
                  </a:lnTo>
                  <a:lnTo>
                    <a:pt x="202" y="261"/>
                  </a:lnTo>
                  <a:lnTo>
                    <a:pt x="53" y="261"/>
                  </a:lnTo>
                  <a:lnTo>
                    <a:pt x="36" y="259"/>
                  </a:lnTo>
                  <a:lnTo>
                    <a:pt x="22" y="251"/>
                  </a:lnTo>
                  <a:lnTo>
                    <a:pt x="10" y="240"/>
                  </a:lnTo>
                  <a:lnTo>
                    <a:pt x="3" y="225"/>
                  </a:lnTo>
                  <a:lnTo>
                    <a:pt x="0" y="209"/>
                  </a:lnTo>
                  <a:lnTo>
                    <a:pt x="0" y="53"/>
                  </a:lnTo>
                  <a:lnTo>
                    <a:pt x="3" y="36"/>
                  </a:lnTo>
                  <a:lnTo>
                    <a:pt x="10" y="22"/>
                  </a:lnTo>
                  <a:lnTo>
                    <a:pt x="22" y="11"/>
                  </a:lnTo>
                  <a:lnTo>
                    <a:pt x="36" y="3"/>
                  </a:lnTo>
                  <a:lnTo>
                    <a:pt x="53" y="0"/>
                  </a:lnTo>
                  <a:close/>
                </a:path>
              </a:pathLst>
            </a:custGeom>
            <a:solidFill>
              <a:srgbClr val="019ADD"/>
            </a:solidFill>
            <a:ln w="0">
              <a:noFill/>
              <a:prstDash val="solid"/>
              <a:round/>
              <a:headEnd/>
              <a:tailEnd/>
            </a:ln>
          </p:spPr>
          <p:txBody>
            <a:bodyPr vert="horz" wrap="square" lIns="91416" tIns="45708" rIns="91416" bIns="45708" numCol="1" anchor="t" anchorCtr="0" compatLnSpc="1">
              <a:prstTxWarp prst="textNoShape">
                <a:avLst/>
              </a:prstTxWarp>
            </a:bodyPr>
            <a:lstStyle/>
            <a:p>
              <a:pPr defTabSz="1218987">
                <a:defRPr/>
              </a:pPr>
              <a:endParaRPr lang="en-US" sz="2399" kern="0">
                <a:solidFill>
                  <a:prstClr val="black"/>
                </a:solidFill>
                <a:latin typeface="Calibri"/>
              </a:endParaRPr>
            </a:p>
          </p:txBody>
        </p:sp>
        <p:sp>
          <p:nvSpPr>
            <p:cNvPr id="79" name="Freeform 35"/>
            <p:cNvSpPr>
              <a:spLocks/>
            </p:cNvSpPr>
            <p:nvPr/>
          </p:nvSpPr>
          <p:spPr bwMode="auto">
            <a:xfrm>
              <a:off x="7226300" y="3806825"/>
              <a:ext cx="404813" cy="414337"/>
            </a:xfrm>
            <a:custGeom>
              <a:avLst/>
              <a:gdLst>
                <a:gd name="T0" fmla="*/ 53 w 255"/>
                <a:gd name="T1" fmla="*/ 0 h 261"/>
                <a:gd name="T2" fmla="*/ 202 w 255"/>
                <a:gd name="T3" fmla="*/ 0 h 261"/>
                <a:gd name="T4" fmla="*/ 219 w 255"/>
                <a:gd name="T5" fmla="*/ 3 h 261"/>
                <a:gd name="T6" fmla="*/ 233 w 255"/>
                <a:gd name="T7" fmla="*/ 11 h 261"/>
                <a:gd name="T8" fmla="*/ 244 w 255"/>
                <a:gd name="T9" fmla="*/ 22 h 261"/>
                <a:gd name="T10" fmla="*/ 252 w 255"/>
                <a:gd name="T11" fmla="*/ 36 h 261"/>
                <a:gd name="T12" fmla="*/ 255 w 255"/>
                <a:gd name="T13" fmla="*/ 53 h 261"/>
                <a:gd name="T14" fmla="*/ 255 w 255"/>
                <a:gd name="T15" fmla="*/ 209 h 261"/>
                <a:gd name="T16" fmla="*/ 252 w 255"/>
                <a:gd name="T17" fmla="*/ 225 h 261"/>
                <a:gd name="T18" fmla="*/ 244 w 255"/>
                <a:gd name="T19" fmla="*/ 240 h 261"/>
                <a:gd name="T20" fmla="*/ 233 w 255"/>
                <a:gd name="T21" fmla="*/ 251 h 261"/>
                <a:gd name="T22" fmla="*/ 219 w 255"/>
                <a:gd name="T23" fmla="*/ 259 h 261"/>
                <a:gd name="T24" fmla="*/ 202 w 255"/>
                <a:gd name="T25" fmla="*/ 261 h 261"/>
                <a:gd name="T26" fmla="*/ 53 w 255"/>
                <a:gd name="T27" fmla="*/ 261 h 261"/>
                <a:gd name="T28" fmla="*/ 36 w 255"/>
                <a:gd name="T29" fmla="*/ 259 h 261"/>
                <a:gd name="T30" fmla="*/ 21 w 255"/>
                <a:gd name="T31" fmla="*/ 251 h 261"/>
                <a:gd name="T32" fmla="*/ 10 w 255"/>
                <a:gd name="T33" fmla="*/ 240 h 261"/>
                <a:gd name="T34" fmla="*/ 3 w 255"/>
                <a:gd name="T35" fmla="*/ 225 h 261"/>
                <a:gd name="T36" fmla="*/ 0 w 255"/>
                <a:gd name="T37" fmla="*/ 209 h 261"/>
                <a:gd name="T38" fmla="*/ 0 w 255"/>
                <a:gd name="T39" fmla="*/ 53 h 261"/>
                <a:gd name="T40" fmla="*/ 3 w 255"/>
                <a:gd name="T41" fmla="*/ 36 h 261"/>
                <a:gd name="T42" fmla="*/ 10 w 255"/>
                <a:gd name="T43" fmla="*/ 22 h 261"/>
                <a:gd name="T44" fmla="*/ 21 w 255"/>
                <a:gd name="T45" fmla="*/ 11 h 261"/>
                <a:gd name="T46" fmla="*/ 36 w 255"/>
                <a:gd name="T47" fmla="*/ 3 h 261"/>
                <a:gd name="T48" fmla="*/ 53 w 255"/>
                <a:gd name="T49" fmla="*/ 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5" h="261">
                  <a:moveTo>
                    <a:pt x="53" y="0"/>
                  </a:moveTo>
                  <a:lnTo>
                    <a:pt x="202" y="0"/>
                  </a:lnTo>
                  <a:lnTo>
                    <a:pt x="219" y="3"/>
                  </a:lnTo>
                  <a:lnTo>
                    <a:pt x="233" y="11"/>
                  </a:lnTo>
                  <a:lnTo>
                    <a:pt x="244" y="22"/>
                  </a:lnTo>
                  <a:lnTo>
                    <a:pt x="252" y="36"/>
                  </a:lnTo>
                  <a:lnTo>
                    <a:pt x="255" y="53"/>
                  </a:lnTo>
                  <a:lnTo>
                    <a:pt x="255" y="209"/>
                  </a:lnTo>
                  <a:lnTo>
                    <a:pt x="252" y="225"/>
                  </a:lnTo>
                  <a:lnTo>
                    <a:pt x="244" y="240"/>
                  </a:lnTo>
                  <a:lnTo>
                    <a:pt x="233" y="251"/>
                  </a:lnTo>
                  <a:lnTo>
                    <a:pt x="219" y="259"/>
                  </a:lnTo>
                  <a:lnTo>
                    <a:pt x="202" y="261"/>
                  </a:lnTo>
                  <a:lnTo>
                    <a:pt x="53" y="261"/>
                  </a:lnTo>
                  <a:lnTo>
                    <a:pt x="36" y="259"/>
                  </a:lnTo>
                  <a:lnTo>
                    <a:pt x="21" y="251"/>
                  </a:lnTo>
                  <a:lnTo>
                    <a:pt x="10" y="240"/>
                  </a:lnTo>
                  <a:lnTo>
                    <a:pt x="3" y="225"/>
                  </a:lnTo>
                  <a:lnTo>
                    <a:pt x="0" y="209"/>
                  </a:lnTo>
                  <a:lnTo>
                    <a:pt x="0" y="53"/>
                  </a:lnTo>
                  <a:lnTo>
                    <a:pt x="3" y="36"/>
                  </a:lnTo>
                  <a:lnTo>
                    <a:pt x="10" y="22"/>
                  </a:lnTo>
                  <a:lnTo>
                    <a:pt x="21" y="11"/>
                  </a:lnTo>
                  <a:lnTo>
                    <a:pt x="36" y="3"/>
                  </a:lnTo>
                  <a:lnTo>
                    <a:pt x="53" y="0"/>
                  </a:lnTo>
                  <a:close/>
                </a:path>
              </a:pathLst>
            </a:custGeom>
            <a:solidFill>
              <a:srgbClr val="019ADD"/>
            </a:solidFill>
            <a:ln w="0">
              <a:noFill/>
              <a:prstDash val="solid"/>
              <a:round/>
              <a:headEnd/>
              <a:tailEnd/>
            </a:ln>
          </p:spPr>
          <p:txBody>
            <a:bodyPr vert="horz" wrap="square" lIns="91416" tIns="45708" rIns="91416" bIns="45708" numCol="1" anchor="t" anchorCtr="0" compatLnSpc="1">
              <a:prstTxWarp prst="textNoShape">
                <a:avLst/>
              </a:prstTxWarp>
            </a:bodyPr>
            <a:lstStyle/>
            <a:p>
              <a:pPr defTabSz="1218987">
                <a:defRPr/>
              </a:pPr>
              <a:endParaRPr lang="en-US" sz="2399" kern="0">
                <a:solidFill>
                  <a:prstClr val="black"/>
                </a:solidFill>
                <a:latin typeface="Calibri"/>
              </a:endParaRPr>
            </a:p>
          </p:txBody>
        </p:sp>
        <p:sp>
          <p:nvSpPr>
            <p:cNvPr id="80" name="Freeform 36"/>
            <p:cNvSpPr>
              <a:spLocks/>
            </p:cNvSpPr>
            <p:nvPr/>
          </p:nvSpPr>
          <p:spPr bwMode="auto">
            <a:xfrm>
              <a:off x="7712075" y="3806825"/>
              <a:ext cx="406400" cy="414337"/>
            </a:xfrm>
            <a:custGeom>
              <a:avLst/>
              <a:gdLst>
                <a:gd name="T0" fmla="*/ 53 w 256"/>
                <a:gd name="T1" fmla="*/ 0 h 261"/>
                <a:gd name="T2" fmla="*/ 202 w 256"/>
                <a:gd name="T3" fmla="*/ 0 h 261"/>
                <a:gd name="T4" fmla="*/ 220 w 256"/>
                <a:gd name="T5" fmla="*/ 3 h 261"/>
                <a:gd name="T6" fmla="*/ 233 w 256"/>
                <a:gd name="T7" fmla="*/ 11 h 261"/>
                <a:gd name="T8" fmla="*/ 245 w 256"/>
                <a:gd name="T9" fmla="*/ 22 h 261"/>
                <a:gd name="T10" fmla="*/ 253 w 256"/>
                <a:gd name="T11" fmla="*/ 36 h 261"/>
                <a:gd name="T12" fmla="*/ 256 w 256"/>
                <a:gd name="T13" fmla="*/ 53 h 261"/>
                <a:gd name="T14" fmla="*/ 256 w 256"/>
                <a:gd name="T15" fmla="*/ 209 h 261"/>
                <a:gd name="T16" fmla="*/ 253 w 256"/>
                <a:gd name="T17" fmla="*/ 225 h 261"/>
                <a:gd name="T18" fmla="*/ 245 w 256"/>
                <a:gd name="T19" fmla="*/ 240 h 261"/>
                <a:gd name="T20" fmla="*/ 233 w 256"/>
                <a:gd name="T21" fmla="*/ 251 h 261"/>
                <a:gd name="T22" fmla="*/ 220 w 256"/>
                <a:gd name="T23" fmla="*/ 259 h 261"/>
                <a:gd name="T24" fmla="*/ 202 w 256"/>
                <a:gd name="T25" fmla="*/ 261 h 261"/>
                <a:gd name="T26" fmla="*/ 53 w 256"/>
                <a:gd name="T27" fmla="*/ 261 h 261"/>
                <a:gd name="T28" fmla="*/ 37 w 256"/>
                <a:gd name="T29" fmla="*/ 259 h 261"/>
                <a:gd name="T30" fmla="*/ 22 w 256"/>
                <a:gd name="T31" fmla="*/ 251 h 261"/>
                <a:gd name="T32" fmla="*/ 10 w 256"/>
                <a:gd name="T33" fmla="*/ 240 h 261"/>
                <a:gd name="T34" fmla="*/ 3 w 256"/>
                <a:gd name="T35" fmla="*/ 225 h 261"/>
                <a:gd name="T36" fmla="*/ 0 w 256"/>
                <a:gd name="T37" fmla="*/ 209 h 261"/>
                <a:gd name="T38" fmla="*/ 0 w 256"/>
                <a:gd name="T39" fmla="*/ 53 h 261"/>
                <a:gd name="T40" fmla="*/ 3 w 256"/>
                <a:gd name="T41" fmla="*/ 36 h 261"/>
                <a:gd name="T42" fmla="*/ 10 w 256"/>
                <a:gd name="T43" fmla="*/ 22 h 261"/>
                <a:gd name="T44" fmla="*/ 22 w 256"/>
                <a:gd name="T45" fmla="*/ 11 h 261"/>
                <a:gd name="T46" fmla="*/ 37 w 256"/>
                <a:gd name="T47" fmla="*/ 3 h 261"/>
                <a:gd name="T48" fmla="*/ 53 w 256"/>
                <a:gd name="T49" fmla="*/ 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6" h="261">
                  <a:moveTo>
                    <a:pt x="53" y="0"/>
                  </a:moveTo>
                  <a:lnTo>
                    <a:pt x="202" y="0"/>
                  </a:lnTo>
                  <a:lnTo>
                    <a:pt x="220" y="3"/>
                  </a:lnTo>
                  <a:lnTo>
                    <a:pt x="233" y="11"/>
                  </a:lnTo>
                  <a:lnTo>
                    <a:pt x="245" y="22"/>
                  </a:lnTo>
                  <a:lnTo>
                    <a:pt x="253" y="36"/>
                  </a:lnTo>
                  <a:lnTo>
                    <a:pt x="256" y="53"/>
                  </a:lnTo>
                  <a:lnTo>
                    <a:pt x="256" y="209"/>
                  </a:lnTo>
                  <a:lnTo>
                    <a:pt x="253" y="225"/>
                  </a:lnTo>
                  <a:lnTo>
                    <a:pt x="245" y="240"/>
                  </a:lnTo>
                  <a:lnTo>
                    <a:pt x="233" y="251"/>
                  </a:lnTo>
                  <a:lnTo>
                    <a:pt x="220" y="259"/>
                  </a:lnTo>
                  <a:lnTo>
                    <a:pt x="202" y="261"/>
                  </a:lnTo>
                  <a:lnTo>
                    <a:pt x="53" y="261"/>
                  </a:lnTo>
                  <a:lnTo>
                    <a:pt x="37" y="259"/>
                  </a:lnTo>
                  <a:lnTo>
                    <a:pt x="22" y="251"/>
                  </a:lnTo>
                  <a:lnTo>
                    <a:pt x="10" y="240"/>
                  </a:lnTo>
                  <a:lnTo>
                    <a:pt x="3" y="225"/>
                  </a:lnTo>
                  <a:lnTo>
                    <a:pt x="0" y="209"/>
                  </a:lnTo>
                  <a:lnTo>
                    <a:pt x="0" y="53"/>
                  </a:lnTo>
                  <a:lnTo>
                    <a:pt x="3" y="36"/>
                  </a:lnTo>
                  <a:lnTo>
                    <a:pt x="10" y="22"/>
                  </a:lnTo>
                  <a:lnTo>
                    <a:pt x="22" y="11"/>
                  </a:lnTo>
                  <a:lnTo>
                    <a:pt x="37" y="3"/>
                  </a:lnTo>
                  <a:lnTo>
                    <a:pt x="53" y="0"/>
                  </a:lnTo>
                  <a:close/>
                </a:path>
              </a:pathLst>
            </a:custGeom>
            <a:solidFill>
              <a:srgbClr val="019ADD"/>
            </a:solidFill>
            <a:ln w="0">
              <a:noFill/>
              <a:prstDash val="solid"/>
              <a:round/>
              <a:headEnd/>
              <a:tailEnd/>
            </a:ln>
          </p:spPr>
          <p:txBody>
            <a:bodyPr vert="horz" wrap="square" lIns="91416" tIns="45708" rIns="91416" bIns="45708" numCol="1" anchor="t" anchorCtr="0" compatLnSpc="1">
              <a:prstTxWarp prst="textNoShape">
                <a:avLst/>
              </a:prstTxWarp>
            </a:bodyPr>
            <a:lstStyle/>
            <a:p>
              <a:pPr defTabSz="1218987">
                <a:defRPr/>
              </a:pPr>
              <a:endParaRPr lang="en-US" sz="2399" kern="0">
                <a:solidFill>
                  <a:prstClr val="black"/>
                </a:solidFill>
                <a:latin typeface="Calibri"/>
              </a:endParaRPr>
            </a:p>
          </p:txBody>
        </p:sp>
        <p:sp>
          <p:nvSpPr>
            <p:cNvPr id="81" name="Freeform 37"/>
            <p:cNvSpPr>
              <a:spLocks/>
            </p:cNvSpPr>
            <p:nvPr/>
          </p:nvSpPr>
          <p:spPr bwMode="auto">
            <a:xfrm>
              <a:off x="8197850" y="3806825"/>
              <a:ext cx="406400" cy="414337"/>
            </a:xfrm>
            <a:custGeom>
              <a:avLst/>
              <a:gdLst>
                <a:gd name="T0" fmla="*/ 54 w 256"/>
                <a:gd name="T1" fmla="*/ 0 h 261"/>
                <a:gd name="T2" fmla="*/ 203 w 256"/>
                <a:gd name="T3" fmla="*/ 0 h 261"/>
                <a:gd name="T4" fmla="*/ 219 w 256"/>
                <a:gd name="T5" fmla="*/ 3 h 261"/>
                <a:gd name="T6" fmla="*/ 234 w 256"/>
                <a:gd name="T7" fmla="*/ 11 h 261"/>
                <a:gd name="T8" fmla="*/ 246 w 256"/>
                <a:gd name="T9" fmla="*/ 22 h 261"/>
                <a:gd name="T10" fmla="*/ 254 w 256"/>
                <a:gd name="T11" fmla="*/ 36 h 261"/>
                <a:gd name="T12" fmla="*/ 256 w 256"/>
                <a:gd name="T13" fmla="*/ 53 h 261"/>
                <a:gd name="T14" fmla="*/ 256 w 256"/>
                <a:gd name="T15" fmla="*/ 209 h 261"/>
                <a:gd name="T16" fmla="*/ 254 w 256"/>
                <a:gd name="T17" fmla="*/ 225 h 261"/>
                <a:gd name="T18" fmla="*/ 246 w 256"/>
                <a:gd name="T19" fmla="*/ 240 h 261"/>
                <a:gd name="T20" fmla="*/ 234 w 256"/>
                <a:gd name="T21" fmla="*/ 251 h 261"/>
                <a:gd name="T22" fmla="*/ 219 w 256"/>
                <a:gd name="T23" fmla="*/ 259 h 261"/>
                <a:gd name="T24" fmla="*/ 203 w 256"/>
                <a:gd name="T25" fmla="*/ 261 h 261"/>
                <a:gd name="T26" fmla="*/ 54 w 256"/>
                <a:gd name="T27" fmla="*/ 261 h 261"/>
                <a:gd name="T28" fmla="*/ 37 w 256"/>
                <a:gd name="T29" fmla="*/ 259 h 261"/>
                <a:gd name="T30" fmla="*/ 23 w 256"/>
                <a:gd name="T31" fmla="*/ 251 h 261"/>
                <a:gd name="T32" fmla="*/ 11 w 256"/>
                <a:gd name="T33" fmla="*/ 240 h 261"/>
                <a:gd name="T34" fmla="*/ 3 w 256"/>
                <a:gd name="T35" fmla="*/ 225 h 261"/>
                <a:gd name="T36" fmla="*/ 0 w 256"/>
                <a:gd name="T37" fmla="*/ 209 h 261"/>
                <a:gd name="T38" fmla="*/ 0 w 256"/>
                <a:gd name="T39" fmla="*/ 53 h 261"/>
                <a:gd name="T40" fmla="*/ 3 w 256"/>
                <a:gd name="T41" fmla="*/ 36 h 261"/>
                <a:gd name="T42" fmla="*/ 11 w 256"/>
                <a:gd name="T43" fmla="*/ 22 h 261"/>
                <a:gd name="T44" fmla="*/ 23 w 256"/>
                <a:gd name="T45" fmla="*/ 11 h 261"/>
                <a:gd name="T46" fmla="*/ 37 w 256"/>
                <a:gd name="T47" fmla="*/ 3 h 261"/>
                <a:gd name="T48" fmla="*/ 54 w 256"/>
                <a:gd name="T49" fmla="*/ 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6" h="261">
                  <a:moveTo>
                    <a:pt x="54" y="0"/>
                  </a:moveTo>
                  <a:lnTo>
                    <a:pt x="203" y="0"/>
                  </a:lnTo>
                  <a:lnTo>
                    <a:pt x="219" y="3"/>
                  </a:lnTo>
                  <a:lnTo>
                    <a:pt x="234" y="11"/>
                  </a:lnTo>
                  <a:lnTo>
                    <a:pt x="246" y="22"/>
                  </a:lnTo>
                  <a:lnTo>
                    <a:pt x="254" y="36"/>
                  </a:lnTo>
                  <a:lnTo>
                    <a:pt x="256" y="53"/>
                  </a:lnTo>
                  <a:lnTo>
                    <a:pt x="256" y="209"/>
                  </a:lnTo>
                  <a:lnTo>
                    <a:pt x="254" y="225"/>
                  </a:lnTo>
                  <a:lnTo>
                    <a:pt x="246" y="240"/>
                  </a:lnTo>
                  <a:lnTo>
                    <a:pt x="234" y="251"/>
                  </a:lnTo>
                  <a:lnTo>
                    <a:pt x="219" y="259"/>
                  </a:lnTo>
                  <a:lnTo>
                    <a:pt x="203" y="261"/>
                  </a:lnTo>
                  <a:lnTo>
                    <a:pt x="54" y="261"/>
                  </a:lnTo>
                  <a:lnTo>
                    <a:pt x="37" y="259"/>
                  </a:lnTo>
                  <a:lnTo>
                    <a:pt x="23" y="251"/>
                  </a:lnTo>
                  <a:lnTo>
                    <a:pt x="11" y="240"/>
                  </a:lnTo>
                  <a:lnTo>
                    <a:pt x="3" y="225"/>
                  </a:lnTo>
                  <a:lnTo>
                    <a:pt x="0" y="209"/>
                  </a:lnTo>
                  <a:lnTo>
                    <a:pt x="0" y="53"/>
                  </a:lnTo>
                  <a:lnTo>
                    <a:pt x="3" y="36"/>
                  </a:lnTo>
                  <a:lnTo>
                    <a:pt x="11" y="22"/>
                  </a:lnTo>
                  <a:lnTo>
                    <a:pt x="23" y="11"/>
                  </a:lnTo>
                  <a:lnTo>
                    <a:pt x="37" y="3"/>
                  </a:lnTo>
                  <a:lnTo>
                    <a:pt x="54" y="0"/>
                  </a:lnTo>
                  <a:close/>
                </a:path>
              </a:pathLst>
            </a:custGeom>
            <a:solidFill>
              <a:srgbClr val="A7CCDF"/>
            </a:solidFill>
            <a:ln w="0">
              <a:noFill/>
              <a:prstDash val="solid"/>
              <a:round/>
              <a:headEnd/>
              <a:tailEnd/>
            </a:ln>
          </p:spPr>
          <p:txBody>
            <a:bodyPr vert="horz" wrap="square" lIns="91416" tIns="45708" rIns="91416" bIns="45708" numCol="1" anchor="t" anchorCtr="0" compatLnSpc="1">
              <a:prstTxWarp prst="textNoShape">
                <a:avLst/>
              </a:prstTxWarp>
            </a:bodyPr>
            <a:lstStyle/>
            <a:p>
              <a:pPr defTabSz="1218987">
                <a:defRPr/>
              </a:pPr>
              <a:endParaRPr lang="en-US" sz="2399" kern="0">
                <a:solidFill>
                  <a:prstClr val="black"/>
                </a:solidFill>
                <a:latin typeface="Calibri"/>
              </a:endParaRPr>
            </a:p>
          </p:txBody>
        </p:sp>
        <p:sp>
          <p:nvSpPr>
            <p:cNvPr id="82" name="Freeform 38"/>
            <p:cNvSpPr>
              <a:spLocks/>
            </p:cNvSpPr>
            <p:nvPr/>
          </p:nvSpPr>
          <p:spPr bwMode="auto">
            <a:xfrm>
              <a:off x="6738937" y="4279900"/>
              <a:ext cx="404813" cy="412750"/>
            </a:xfrm>
            <a:custGeom>
              <a:avLst/>
              <a:gdLst>
                <a:gd name="T0" fmla="*/ 53 w 255"/>
                <a:gd name="T1" fmla="*/ 0 h 260"/>
                <a:gd name="T2" fmla="*/ 202 w 255"/>
                <a:gd name="T3" fmla="*/ 0 h 260"/>
                <a:gd name="T4" fmla="*/ 219 w 255"/>
                <a:gd name="T5" fmla="*/ 3 h 260"/>
                <a:gd name="T6" fmla="*/ 234 w 255"/>
                <a:gd name="T7" fmla="*/ 10 h 260"/>
                <a:gd name="T8" fmla="*/ 245 w 255"/>
                <a:gd name="T9" fmla="*/ 22 h 260"/>
                <a:gd name="T10" fmla="*/ 252 w 255"/>
                <a:gd name="T11" fmla="*/ 37 h 260"/>
                <a:gd name="T12" fmla="*/ 255 w 255"/>
                <a:gd name="T13" fmla="*/ 53 h 260"/>
                <a:gd name="T14" fmla="*/ 255 w 255"/>
                <a:gd name="T15" fmla="*/ 208 h 260"/>
                <a:gd name="T16" fmla="*/ 252 w 255"/>
                <a:gd name="T17" fmla="*/ 225 h 260"/>
                <a:gd name="T18" fmla="*/ 245 w 255"/>
                <a:gd name="T19" fmla="*/ 239 h 260"/>
                <a:gd name="T20" fmla="*/ 234 w 255"/>
                <a:gd name="T21" fmla="*/ 251 h 260"/>
                <a:gd name="T22" fmla="*/ 219 w 255"/>
                <a:gd name="T23" fmla="*/ 258 h 260"/>
                <a:gd name="T24" fmla="*/ 202 w 255"/>
                <a:gd name="T25" fmla="*/ 260 h 260"/>
                <a:gd name="T26" fmla="*/ 53 w 255"/>
                <a:gd name="T27" fmla="*/ 260 h 260"/>
                <a:gd name="T28" fmla="*/ 36 w 255"/>
                <a:gd name="T29" fmla="*/ 258 h 260"/>
                <a:gd name="T30" fmla="*/ 22 w 255"/>
                <a:gd name="T31" fmla="*/ 251 h 260"/>
                <a:gd name="T32" fmla="*/ 10 w 255"/>
                <a:gd name="T33" fmla="*/ 239 h 260"/>
                <a:gd name="T34" fmla="*/ 3 w 255"/>
                <a:gd name="T35" fmla="*/ 225 h 260"/>
                <a:gd name="T36" fmla="*/ 0 w 255"/>
                <a:gd name="T37" fmla="*/ 208 h 260"/>
                <a:gd name="T38" fmla="*/ 0 w 255"/>
                <a:gd name="T39" fmla="*/ 53 h 260"/>
                <a:gd name="T40" fmla="*/ 3 w 255"/>
                <a:gd name="T41" fmla="*/ 37 h 260"/>
                <a:gd name="T42" fmla="*/ 10 w 255"/>
                <a:gd name="T43" fmla="*/ 22 h 260"/>
                <a:gd name="T44" fmla="*/ 22 w 255"/>
                <a:gd name="T45" fmla="*/ 10 h 260"/>
                <a:gd name="T46" fmla="*/ 36 w 255"/>
                <a:gd name="T47" fmla="*/ 3 h 260"/>
                <a:gd name="T48" fmla="*/ 53 w 255"/>
                <a:gd name="T49" fmla="*/ 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5" h="260">
                  <a:moveTo>
                    <a:pt x="53" y="0"/>
                  </a:moveTo>
                  <a:lnTo>
                    <a:pt x="202" y="0"/>
                  </a:lnTo>
                  <a:lnTo>
                    <a:pt x="219" y="3"/>
                  </a:lnTo>
                  <a:lnTo>
                    <a:pt x="234" y="10"/>
                  </a:lnTo>
                  <a:lnTo>
                    <a:pt x="245" y="22"/>
                  </a:lnTo>
                  <a:lnTo>
                    <a:pt x="252" y="37"/>
                  </a:lnTo>
                  <a:lnTo>
                    <a:pt x="255" y="53"/>
                  </a:lnTo>
                  <a:lnTo>
                    <a:pt x="255" y="208"/>
                  </a:lnTo>
                  <a:lnTo>
                    <a:pt x="252" y="225"/>
                  </a:lnTo>
                  <a:lnTo>
                    <a:pt x="245" y="239"/>
                  </a:lnTo>
                  <a:lnTo>
                    <a:pt x="234" y="251"/>
                  </a:lnTo>
                  <a:lnTo>
                    <a:pt x="219" y="258"/>
                  </a:lnTo>
                  <a:lnTo>
                    <a:pt x="202" y="260"/>
                  </a:lnTo>
                  <a:lnTo>
                    <a:pt x="53" y="260"/>
                  </a:lnTo>
                  <a:lnTo>
                    <a:pt x="36" y="258"/>
                  </a:lnTo>
                  <a:lnTo>
                    <a:pt x="22" y="251"/>
                  </a:lnTo>
                  <a:lnTo>
                    <a:pt x="10" y="239"/>
                  </a:lnTo>
                  <a:lnTo>
                    <a:pt x="3" y="225"/>
                  </a:lnTo>
                  <a:lnTo>
                    <a:pt x="0" y="208"/>
                  </a:lnTo>
                  <a:lnTo>
                    <a:pt x="0" y="53"/>
                  </a:lnTo>
                  <a:lnTo>
                    <a:pt x="3" y="37"/>
                  </a:lnTo>
                  <a:lnTo>
                    <a:pt x="10" y="22"/>
                  </a:lnTo>
                  <a:lnTo>
                    <a:pt x="22" y="10"/>
                  </a:lnTo>
                  <a:lnTo>
                    <a:pt x="36" y="3"/>
                  </a:lnTo>
                  <a:lnTo>
                    <a:pt x="53" y="0"/>
                  </a:lnTo>
                  <a:close/>
                </a:path>
              </a:pathLst>
            </a:custGeom>
            <a:solidFill>
              <a:srgbClr val="019ADD"/>
            </a:solidFill>
            <a:ln w="0">
              <a:noFill/>
              <a:prstDash val="solid"/>
              <a:round/>
              <a:headEnd/>
              <a:tailEnd/>
            </a:ln>
          </p:spPr>
          <p:txBody>
            <a:bodyPr vert="horz" wrap="square" lIns="91416" tIns="45708" rIns="91416" bIns="45708" numCol="1" anchor="t" anchorCtr="0" compatLnSpc="1">
              <a:prstTxWarp prst="textNoShape">
                <a:avLst/>
              </a:prstTxWarp>
            </a:bodyPr>
            <a:lstStyle/>
            <a:p>
              <a:pPr defTabSz="1218987">
                <a:defRPr/>
              </a:pPr>
              <a:endParaRPr lang="en-US" sz="2399" kern="0">
                <a:solidFill>
                  <a:prstClr val="black"/>
                </a:solidFill>
                <a:latin typeface="Calibri"/>
              </a:endParaRPr>
            </a:p>
          </p:txBody>
        </p:sp>
        <p:sp>
          <p:nvSpPr>
            <p:cNvPr id="83" name="Freeform 39"/>
            <p:cNvSpPr>
              <a:spLocks/>
            </p:cNvSpPr>
            <p:nvPr/>
          </p:nvSpPr>
          <p:spPr bwMode="auto">
            <a:xfrm>
              <a:off x="7226300" y="4279900"/>
              <a:ext cx="404813" cy="412750"/>
            </a:xfrm>
            <a:custGeom>
              <a:avLst/>
              <a:gdLst>
                <a:gd name="T0" fmla="*/ 53 w 255"/>
                <a:gd name="T1" fmla="*/ 0 h 260"/>
                <a:gd name="T2" fmla="*/ 202 w 255"/>
                <a:gd name="T3" fmla="*/ 0 h 260"/>
                <a:gd name="T4" fmla="*/ 219 w 255"/>
                <a:gd name="T5" fmla="*/ 3 h 260"/>
                <a:gd name="T6" fmla="*/ 233 w 255"/>
                <a:gd name="T7" fmla="*/ 10 h 260"/>
                <a:gd name="T8" fmla="*/ 244 w 255"/>
                <a:gd name="T9" fmla="*/ 22 h 260"/>
                <a:gd name="T10" fmla="*/ 252 w 255"/>
                <a:gd name="T11" fmla="*/ 37 h 260"/>
                <a:gd name="T12" fmla="*/ 255 w 255"/>
                <a:gd name="T13" fmla="*/ 53 h 260"/>
                <a:gd name="T14" fmla="*/ 255 w 255"/>
                <a:gd name="T15" fmla="*/ 208 h 260"/>
                <a:gd name="T16" fmla="*/ 252 w 255"/>
                <a:gd name="T17" fmla="*/ 225 h 260"/>
                <a:gd name="T18" fmla="*/ 244 w 255"/>
                <a:gd name="T19" fmla="*/ 239 h 260"/>
                <a:gd name="T20" fmla="*/ 233 w 255"/>
                <a:gd name="T21" fmla="*/ 251 h 260"/>
                <a:gd name="T22" fmla="*/ 219 w 255"/>
                <a:gd name="T23" fmla="*/ 258 h 260"/>
                <a:gd name="T24" fmla="*/ 202 w 255"/>
                <a:gd name="T25" fmla="*/ 260 h 260"/>
                <a:gd name="T26" fmla="*/ 53 w 255"/>
                <a:gd name="T27" fmla="*/ 260 h 260"/>
                <a:gd name="T28" fmla="*/ 36 w 255"/>
                <a:gd name="T29" fmla="*/ 258 h 260"/>
                <a:gd name="T30" fmla="*/ 21 w 255"/>
                <a:gd name="T31" fmla="*/ 251 h 260"/>
                <a:gd name="T32" fmla="*/ 10 w 255"/>
                <a:gd name="T33" fmla="*/ 239 h 260"/>
                <a:gd name="T34" fmla="*/ 3 w 255"/>
                <a:gd name="T35" fmla="*/ 225 h 260"/>
                <a:gd name="T36" fmla="*/ 0 w 255"/>
                <a:gd name="T37" fmla="*/ 208 h 260"/>
                <a:gd name="T38" fmla="*/ 0 w 255"/>
                <a:gd name="T39" fmla="*/ 53 h 260"/>
                <a:gd name="T40" fmla="*/ 3 w 255"/>
                <a:gd name="T41" fmla="*/ 37 h 260"/>
                <a:gd name="T42" fmla="*/ 10 w 255"/>
                <a:gd name="T43" fmla="*/ 22 h 260"/>
                <a:gd name="T44" fmla="*/ 21 w 255"/>
                <a:gd name="T45" fmla="*/ 10 h 260"/>
                <a:gd name="T46" fmla="*/ 36 w 255"/>
                <a:gd name="T47" fmla="*/ 3 h 260"/>
                <a:gd name="T48" fmla="*/ 53 w 255"/>
                <a:gd name="T49" fmla="*/ 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5" h="260">
                  <a:moveTo>
                    <a:pt x="53" y="0"/>
                  </a:moveTo>
                  <a:lnTo>
                    <a:pt x="202" y="0"/>
                  </a:lnTo>
                  <a:lnTo>
                    <a:pt x="219" y="3"/>
                  </a:lnTo>
                  <a:lnTo>
                    <a:pt x="233" y="10"/>
                  </a:lnTo>
                  <a:lnTo>
                    <a:pt x="244" y="22"/>
                  </a:lnTo>
                  <a:lnTo>
                    <a:pt x="252" y="37"/>
                  </a:lnTo>
                  <a:lnTo>
                    <a:pt x="255" y="53"/>
                  </a:lnTo>
                  <a:lnTo>
                    <a:pt x="255" y="208"/>
                  </a:lnTo>
                  <a:lnTo>
                    <a:pt x="252" y="225"/>
                  </a:lnTo>
                  <a:lnTo>
                    <a:pt x="244" y="239"/>
                  </a:lnTo>
                  <a:lnTo>
                    <a:pt x="233" y="251"/>
                  </a:lnTo>
                  <a:lnTo>
                    <a:pt x="219" y="258"/>
                  </a:lnTo>
                  <a:lnTo>
                    <a:pt x="202" y="260"/>
                  </a:lnTo>
                  <a:lnTo>
                    <a:pt x="53" y="260"/>
                  </a:lnTo>
                  <a:lnTo>
                    <a:pt x="36" y="258"/>
                  </a:lnTo>
                  <a:lnTo>
                    <a:pt x="21" y="251"/>
                  </a:lnTo>
                  <a:lnTo>
                    <a:pt x="10" y="239"/>
                  </a:lnTo>
                  <a:lnTo>
                    <a:pt x="3" y="225"/>
                  </a:lnTo>
                  <a:lnTo>
                    <a:pt x="0" y="208"/>
                  </a:lnTo>
                  <a:lnTo>
                    <a:pt x="0" y="53"/>
                  </a:lnTo>
                  <a:lnTo>
                    <a:pt x="3" y="37"/>
                  </a:lnTo>
                  <a:lnTo>
                    <a:pt x="10" y="22"/>
                  </a:lnTo>
                  <a:lnTo>
                    <a:pt x="21" y="10"/>
                  </a:lnTo>
                  <a:lnTo>
                    <a:pt x="36" y="3"/>
                  </a:lnTo>
                  <a:lnTo>
                    <a:pt x="53" y="0"/>
                  </a:lnTo>
                  <a:close/>
                </a:path>
              </a:pathLst>
            </a:custGeom>
            <a:solidFill>
              <a:srgbClr val="019ADD"/>
            </a:solidFill>
            <a:ln w="0">
              <a:noFill/>
              <a:prstDash val="solid"/>
              <a:round/>
              <a:headEnd/>
              <a:tailEnd/>
            </a:ln>
          </p:spPr>
          <p:txBody>
            <a:bodyPr vert="horz" wrap="square" lIns="91416" tIns="45708" rIns="91416" bIns="45708" numCol="1" anchor="t" anchorCtr="0" compatLnSpc="1">
              <a:prstTxWarp prst="textNoShape">
                <a:avLst/>
              </a:prstTxWarp>
            </a:bodyPr>
            <a:lstStyle/>
            <a:p>
              <a:pPr defTabSz="1218987">
                <a:defRPr/>
              </a:pPr>
              <a:endParaRPr lang="en-US" sz="2399" kern="0">
                <a:solidFill>
                  <a:prstClr val="black"/>
                </a:solidFill>
                <a:latin typeface="Calibri"/>
              </a:endParaRPr>
            </a:p>
          </p:txBody>
        </p:sp>
        <p:sp>
          <p:nvSpPr>
            <p:cNvPr id="84" name="Freeform 40"/>
            <p:cNvSpPr>
              <a:spLocks/>
            </p:cNvSpPr>
            <p:nvPr/>
          </p:nvSpPr>
          <p:spPr bwMode="auto">
            <a:xfrm>
              <a:off x="7712075" y="4279900"/>
              <a:ext cx="406400" cy="412750"/>
            </a:xfrm>
            <a:custGeom>
              <a:avLst/>
              <a:gdLst>
                <a:gd name="T0" fmla="*/ 53 w 256"/>
                <a:gd name="T1" fmla="*/ 0 h 260"/>
                <a:gd name="T2" fmla="*/ 202 w 256"/>
                <a:gd name="T3" fmla="*/ 0 h 260"/>
                <a:gd name="T4" fmla="*/ 220 w 256"/>
                <a:gd name="T5" fmla="*/ 3 h 260"/>
                <a:gd name="T6" fmla="*/ 233 w 256"/>
                <a:gd name="T7" fmla="*/ 10 h 260"/>
                <a:gd name="T8" fmla="*/ 245 w 256"/>
                <a:gd name="T9" fmla="*/ 22 h 260"/>
                <a:gd name="T10" fmla="*/ 253 w 256"/>
                <a:gd name="T11" fmla="*/ 37 h 260"/>
                <a:gd name="T12" fmla="*/ 256 w 256"/>
                <a:gd name="T13" fmla="*/ 53 h 260"/>
                <a:gd name="T14" fmla="*/ 256 w 256"/>
                <a:gd name="T15" fmla="*/ 208 h 260"/>
                <a:gd name="T16" fmla="*/ 253 w 256"/>
                <a:gd name="T17" fmla="*/ 225 h 260"/>
                <a:gd name="T18" fmla="*/ 245 w 256"/>
                <a:gd name="T19" fmla="*/ 239 h 260"/>
                <a:gd name="T20" fmla="*/ 233 w 256"/>
                <a:gd name="T21" fmla="*/ 251 h 260"/>
                <a:gd name="T22" fmla="*/ 220 w 256"/>
                <a:gd name="T23" fmla="*/ 258 h 260"/>
                <a:gd name="T24" fmla="*/ 202 w 256"/>
                <a:gd name="T25" fmla="*/ 260 h 260"/>
                <a:gd name="T26" fmla="*/ 53 w 256"/>
                <a:gd name="T27" fmla="*/ 260 h 260"/>
                <a:gd name="T28" fmla="*/ 37 w 256"/>
                <a:gd name="T29" fmla="*/ 258 h 260"/>
                <a:gd name="T30" fmla="*/ 22 w 256"/>
                <a:gd name="T31" fmla="*/ 251 h 260"/>
                <a:gd name="T32" fmla="*/ 10 w 256"/>
                <a:gd name="T33" fmla="*/ 239 h 260"/>
                <a:gd name="T34" fmla="*/ 3 w 256"/>
                <a:gd name="T35" fmla="*/ 225 h 260"/>
                <a:gd name="T36" fmla="*/ 0 w 256"/>
                <a:gd name="T37" fmla="*/ 208 h 260"/>
                <a:gd name="T38" fmla="*/ 0 w 256"/>
                <a:gd name="T39" fmla="*/ 53 h 260"/>
                <a:gd name="T40" fmla="*/ 3 w 256"/>
                <a:gd name="T41" fmla="*/ 37 h 260"/>
                <a:gd name="T42" fmla="*/ 10 w 256"/>
                <a:gd name="T43" fmla="*/ 22 h 260"/>
                <a:gd name="T44" fmla="*/ 22 w 256"/>
                <a:gd name="T45" fmla="*/ 10 h 260"/>
                <a:gd name="T46" fmla="*/ 37 w 256"/>
                <a:gd name="T47" fmla="*/ 3 h 260"/>
                <a:gd name="T48" fmla="*/ 53 w 256"/>
                <a:gd name="T49" fmla="*/ 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6" h="260">
                  <a:moveTo>
                    <a:pt x="53" y="0"/>
                  </a:moveTo>
                  <a:lnTo>
                    <a:pt x="202" y="0"/>
                  </a:lnTo>
                  <a:lnTo>
                    <a:pt x="220" y="3"/>
                  </a:lnTo>
                  <a:lnTo>
                    <a:pt x="233" y="10"/>
                  </a:lnTo>
                  <a:lnTo>
                    <a:pt x="245" y="22"/>
                  </a:lnTo>
                  <a:lnTo>
                    <a:pt x="253" y="37"/>
                  </a:lnTo>
                  <a:lnTo>
                    <a:pt x="256" y="53"/>
                  </a:lnTo>
                  <a:lnTo>
                    <a:pt x="256" y="208"/>
                  </a:lnTo>
                  <a:lnTo>
                    <a:pt x="253" y="225"/>
                  </a:lnTo>
                  <a:lnTo>
                    <a:pt x="245" y="239"/>
                  </a:lnTo>
                  <a:lnTo>
                    <a:pt x="233" y="251"/>
                  </a:lnTo>
                  <a:lnTo>
                    <a:pt x="220" y="258"/>
                  </a:lnTo>
                  <a:lnTo>
                    <a:pt x="202" y="260"/>
                  </a:lnTo>
                  <a:lnTo>
                    <a:pt x="53" y="260"/>
                  </a:lnTo>
                  <a:lnTo>
                    <a:pt x="37" y="258"/>
                  </a:lnTo>
                  <a:lnTo>
                    <a:pt x="22" y="251"/>
                  </a:lnTo>
                  <a:lnTo>
                    <a:pt x="10" y="239"/>
                  </a:lnTo>
                  <a:lnTo>
                    <a:pt x="3" y="225"/>
                  </a:lnTo>
                  <a:lnTo>
                    <a:pt x="0" y="208"/>
                  </a:lnTo>
                  <a:lnTo>
                    <a:pt x="0" y="53"/>
                  </a:lnTo>
                  <a:lnTo>
                    <a:pt x="3" y="37"/>
                  </a:lnTo>
                  <a:lnTo>
                    <a:pt x="10" y="22"/>
                  </a:lnTo>
                  <a:lnTo>
                    <a:pt x="22" y="10"/>
                  </a:lnTo>
                  <a:lnTo>
                    <a:pt x="37" y="3"/>
                  </a:lnTo>
                  <a:lnTo>
                    <a:pt x="53" y="0"/>
                  </a:lnTo>
                  <a:close/>
                </a:path>
              </a:pathLst>
            </a:custGeom>
            <a:solidFill>
              <a:srgbClr val="019ADD"/>
            </a:solidFill>
            <a:ln w="0">
              <a:noFill/>
              <a:prstDash val="solid"/>
              <a:round/>
              <a:headEnd/>
              <a:tailEnd/>
            </a:ln>
          </p:spPr>
          <p:txBody>
            <a:bodyPr vert="horz" wrap="square" lIns="91416" tIns="45708" rIns="91416" bIns="45708" numCol="1" anchor="t" anchorCtr="0" compatLnSpc="1">
              <a:prstTxWarp prst="textNoShape">
                <a:avLst/>
              </a:prstTxWarp>
            </a:bodyPr>
            <a:lstStyle/>
            <a:p>
              <a:pPr defTabSz="1218987">
                <a:defRPr/>
              </a:pPr>
              <a:endParaRPr lang="en-US" sz="2399" kern="0">
                <a:solidFill>
                  <a:prstClr val="black"/>
                </a:solidFill>
                <a:latin typeface="Calibri"/>
              </a:endParaRPr>
            </a:p>
          </p:txBody>
        </p:sp>
        <p:sp>
          <p:nvSpPr>
            <p:cNvPr id="85" name="Freeform 41"/>
            <p:cNvSpPr>
              <a:spLocks/>
            </p:cNvSpPr>
            <p:nvPr/>
          </p:nvSpPr>
          <p:spPr bwMode="auto">
            <a:xfrm>
              <a:off x="8197850" y="4279900"/>
              <a:ext cx="406400" cy="412750"/>
            </a:xfrm>
            <a:custGeom>
              <a:avLst/>
              <a:gdLst>
                <a:gd name="T0" fmla="*/ 54 w 256"/>
                <a:gd name="T1" fmla="*/ 0 h 260"/>
                <a:gd name="T2" fmla="*/ 203 w 256"/>
                <a:gd name="T3" fmla="*/ 0 h 260"/>
                <a:gd name="T4" fmla="*/ 219 w 256"/>
                <a:gd name="T5" fmla="*/ 3 h 260"/>
                <a:gd name="T6" fmla="*/ 234 w 256"/>
                <a:gd name="T7" fmla="*/ 10 h 260"/>
                <a:gd name="T8" fmla="*/ 246 w 256"/>
                <a:gd name="T9" fmla="*/ 22 h 260"/>
                <a:gd name="T10" fmla="*/ 254 w 256"/>
                <a:gd name="T11" fmla="*/ 37 h 260"/>
                <a:gd name="T12" fmla="*/ 256 w 256"/>
                <a:gd name="T13" fmla="*/ 53 h 260"/>
                <a:gd name="T14" fmla="*/ 256 w 256"/>
                <a:gd name="T15" fmla="*/ 208 h 260"/>
                <a:gd name="T16" fmla="*/ 254 w 256"/>
                <a:gd name="T17" fmla="*/ 225 h 260"/>
                <a:gd name="T18" fmla="*/ 246 w 256"/>
                <a:gd name="T19" fmla="*/ 239 h 260"/>
                <a:gd name="T20" fmla="*/ 234 w 256"/>
                <a:gd name="T21" fmla="*/ 251 h 260"/>
                <a:gd name="T22" fmla="*/ 219 w 256"/>
                <a:gd name="T23" fmla="*/ 258 h 260"/>
                <a:gd name="T24" fmla="*/ 203 w 256"/>
                <a:gd name="T25" fmla="*/ 260 h 260"/>
                <a:gd name="T26" fmla="*/ 54 w 256"/>
                <a:gd name="T27" fmla="*/ 260 h 260"/>
                <a:gd name="T28" fmla="*/ 37 w 256"/>
                <a:gd name="T29" fmla="*/ 258 h 260"/>
                <a:gd name="T30" fmla="*/ 23 w 256"/>
                <a:gd name="T31" fmla="*/ 251 h 260"/>
                <a:gd name="T32" fmla="*/ 11 w 256"/>
                <a:gd name="T33" fmla="*/ 239 h 260"/>
                <a:gd name="T34" fmla="*/ 3 w 256"/>
                <a:gd name="T35" fmla="*/ 225 h 260"/>
                <a:gd name="T36" fmla="*/ 0 w 256"/>
                <a:gd name="T37" fmla="*/ 208 h 260"/>
                <a:gd name="T38" fmla="*/ 0 w 256"/>
                <a:gd name="T39" fmla="*/ 53 h 260"/>
                <a:gd name="T40" fmla="*/ 3 w 256"/>
                <a:gd name="T41" fmla="*/ 37 h 260"/>
                <a:gd name="T42" fmla="*/ 11 w 256"/>
                <a:gd name="T43" fmla="*/ 22 h 260"/>
                <a:gd name="T44" fmla="*/ 23 w 256"/>
                <a:gd name="T45" fmla="*/ 10 h 260"/>
                <a:gd name="T46" fmla="*/ 37 w 256"/>
                <a:gd name="T47" fmla="*/ 3 h 260"/>
                <a:gd name="T48" fmla="*/ 54 w 256"/>
                <a:gd name="T49" fmla="*/ 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6" h="260">
                  <a:moveTo>
                    <a:pt x="54" y="0"/>
                  </a:moveTo>
                  <a:lnTo>
                    <a:pt x="203" y="0"/>
                  </a:lnTo>
                  <a:lnTo>
                    <a:pt x="219" y="3"/>
                  </a:lnTo>
                  <a:lnTo>
                    <a:pt x="234" y="10"/>
                  </a:lnTo>
                  <a:lnTo>
                    <a:pt x="246" y="22"/>
                  </a:lnTo>
                  <a:lnTo>
                    <a:pt x="254" y="37"/>
                  </a:lnTo>
                  <a:lnTo>
                    <a:pt x="256" y="53"/>
                  </a:lnTo>
                  <a:lnTo>
                    <a:pt x="256" y="208"/>
                  </a:lnTo>
                  <a:lnTo>
                    <a:pt x="254" y="225"/>
                  </a:lnTo>
                  <a:lnTo>
                    <a:pt x="246" y="239"/>
                  </a:lnTo>
                  <a:lnTo>
                    <a:pt x="234" y="251"/>
                  </a:lnTo>
                  <a:lnTo>
                    <a:pt x="219" y="258"/>
                  </a:lnTo>
                  <a:lnTo>
                    <a:pt x="203" y="260"/>
                  </a:lnTo>
                  <a:lnTo>
                    <a:pt x="54" y="260"/>
                  </a:lnTo>
                  <a:lnTo>
                    <a:pt x="37" y="258"/>
                  </a:lnTo>
                  <a:lnTo>
                    <a:pt x="23" y="251"/>
                  </a:lnTo>
                  <a:lnTo>
                    <a:pt x="11" y="239"/>
                  </a:lnTo>
                  <a:lnTo>
                    <a:pt x="3" y="225"/>
                  </a:lnTo>
                  <a:lnTo>
                    <a:pt x="0" y="208"/>
                  </a:lnTo>
                  <a:lnTo>
                    <a:pt x="0" y="53"/>
                  </a:lnTo>
                  <a:lnTo>
                    <a:pt x="3" y="37"/>
                  </a:lnTo>
                  <a:lnTo>
                    <a:pt x="11" y="22"/>
                  </a:lnTo>
                  <a:lnTo>
                    <a:pt x="23" y="10"/>
                  </a:lnTo>
                  <a:lnTo>
                    <a:pt x="37" y="3"/>
                  </a:lnTo>
                  <a:lnTo>
                    <a:pt x="54" y="0"/>
                  </a:lnTo>
                  <a:close/>
                </a:path>
              </a:pathLst>
            </a:custGeom>
            <a:solidFill>
              <a:srgbClr val="A7CCDF"/>
            </a:solidFill>
            <a:ln w="0">
              <a:noFill/>
              <a:prstDash val="solid"/>
              <a:round/>
              <a:headEnd/>
              <a:tailEnd/>
            </a:ln>
          </p:spPr>
          <p:txBody>
            <a:bodyPr vert="horz" wrap="square" lIns="91416" tIns="45708" rIns="91416" bIns="45708" numCol="1" anchor="t" anchorCtr="0" compatLnSpc="1">
              <a:prstTxWarp prst="textNoShape">
                <a:avLst/>
              </a:prstTxWarp>
            </a:bodyPr>
            <a:lstStyle/>
            <a:p>
              <a:pPr defTabSz="1218987">
                <a:defRPr/>
              </a:pPr>
              <a:endParaRPr lang="en-US" sz="2399" kern="0">
                <a:solidFill>
                  <a:prstClr val="black"/>
                </a:solidFill>
                <a:latin typeface="Calibri"/>
              </a:endParaRPr>
            </a:p>
          </p:txBody>
        </p:sp>
        <p:sp>
          <p:nvSpPr>
            <p:cNvPr id="86" name="Freeform 42"/>
            <p:cNvSpPr>
              <a:spLocks/>
            </p:cNvSpPr>
            <p:nvPr/>
          </p:nvSpPr>
          <p:spPr bwMode="auto">
            <a:xfrm>
              <a:off x="6738937" y="4752975"/>
              <a:ext cx="404813" cy="414337"/>
            </a:xfrm>
            <a:custGeom>
              <a:avLst/>
              <a:gdLst>
                <a:gd name="T0" fmla="*/ 53 w 255"/>
                <a:gd name="T1" fmla="*/ 0 h 261"/>
                <a:gd name="T2" fmla="*/ 202 w 255"/>
                <a:gd name="T3" fmla="*/ 0 h 261"/>
                <a:gd name="T4" fmla="*/ 219 w 255"/>
                <a:gd name="T5" fmla="*/ 2 h 261"/>
                <a:gd name="T6" fmla="*/ 234 w 255"/>
                <a:gd name="T7" fmla="*/ 9 h 261"/>
                <a:gd name="T8" fmla="*/ 245 w 255"/>
                <a:gd name="T9" fmla="*/ 21 h 261"/>
                <a:gd name="T10" fmla="*/ 252 w 255"/>
                <a:gd name="T11" fmla="*/ 36 h 261"/>
                <a:gd name="T12" fmla="*/ 255 w 255"/>
                <a:gd name="T13" fmla="*/ 52 h 261"/>
                <a:gd name="T14" fmla="*/ 255 w 255"/>
                <a:gd name="T15" fmla="*/ 207 h 261"/>
                <a:gd name="T16" fmla="*/ 252 w 255"/>
                <a:gd name="T17" fmla="*/ 224 h 261"/>
                <a:gd name="T18" fmla="*/ 245 w 255"/>
                <a:gd name="T19" fmla="*/ 238 h 261"/>
                <a:gd name="T20" fmla="*/ 234 w 255"/>
                <a:gd name="T21" fmla="*/ 250 h 261"/>
                <a:gd name="T22" fmla="*/ 219 w 255"/>
                <a:gd name="T23" fmla="*/ 257 h 261"/>
                <a:gd name="T24" fmla="*/ 202 w 255"/>
                <a:gd name="T25" fmla="*/ 261 h 261"/>
                <a:gd name="T26" fmla="*/ 53 w 255"/>
                <a:gd name="T27" fmla="*/ 261 h 261"/>
                <a:gd name="T28" fmla="*/ 36 w 255"/>
                <a:gd name="T29" fmla="*/ 257 h 261"/>
                <a:gd name="T30" fmla="*/ 22 w 255"/>
                <a:gd name="T31" fmla="*/ 250 h 261"/>
                <a:gd name="T32" fmla="*/ 10 w 255"/>
                <a:gd name="T33" fmla="*/ 238 h 261"/>
                <a:gd name="T34" fmla="*/ 3 w 255"/>
                <a:gd name="T35" fmla="*/ 224 h 261"/>
                <a:gd name="T36" fmla="*/ 0 w 255"/>
                <a:gd name="T37" fmla="*/ 207 h 261"/>
                <a:gd name="T38" fmla="*/ 0 w 255"/>
                <a:gd name="T39" fmla="*/ 52 h 261"/>
                <a:gd name="T40" fmla="*/ 3 w 255"/>
                <a:gd name="T41" fmla="*/ 36 h 261"/>
                <a:gd name="T42" fmla="*/ 10 w 255"/>
                <a:gd name="T43" fmla="*/ 21 h 261"/>
                <a:gd name="T44" fmla="*/ 22 w 255"/>
                <a:gd name="T45" fmla="*/ 9 h 261"/>
                <a:gd name="T46" fmla="*/ 36 w 255"/>
                <a:gd name="T47" fmla="*/ 2 h 261"/>
                <a:gd name="T48" fmla="*/ 53 w 255"/>
                <a:gd name="T49" fmla="*/ 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5" h="261">
                  <a:moveTo>
                    <a:pt x="53" y="0"/>
                  </a:moveTo>
                  <a:lnTo>
                    <a:pt x="202" y="0"/>
                  </a:lnTo>
                  <a:lnTo>
                    <a:pt x="219" y="2"/>
                  </a:lnTo>
                  <a:lnTo>
                    <a:pt x="234" y="9"/>
                  </a:lnTo>
                  <a:lnTo>
                    <a:pt x="245" y="21"/>
                  </a:lnTo>
                  <a:lnTo>
                    <a:pt x="252" y="36"/>
                  </a:lnTo>
                  <a:lnTo>
                    <a:pt x="255" y="52"/>
                  </a:lnTo>
                  <a:lnTo>
                    <a:pt x="255" y="207"/>
                  </a:lnTo>
                  <a:lnTo>
                    <a:pt x="252" y="224"/>
                  </a:lnTo>
                  <a:lnTo>
                    <a:pt x="245" y="238"/>
                  </a:lnTo>
                  <a:lnTo>
                    <a:pt x="234" y="250"/>
                  </a:lnTo>
                  <a:lnTo>
                    <a:pt x="219" y="257"/>
                  </a:lnTo>
                  <a:lnTo>
                    <a:pt x="202" y="261"/>
                  </a:lnTo>
                  <a:lnTo>
                    <a:pt x="53" y="261"/>
                  </a:lnTo>
                  <a:lnTo>
                    <a:pt x="36" y="257"/>
                  </a:lnTo>
                  <a:lnTo>
                    <a:pt x="22" y="250"/>
                  </a:lnTo>
                  <a:lnTo>
                    <a:pt x="10" y="238"/>
                  </a:lnTo>
                  <a:lnTo>
                    <a:pt x="3" y="224"/>
                  </a:lnTo>
                  <a:lnTo>
                    <a:pt x="0" y="207"/>
                  </a:lnTo>
                  <a:lnTo>
                    <a:pt x="0" y="52"/>
                  </a:lnTo>
                  <a:lnTo>
                    <a:pt x="3" y="36"/>
                  </a:lnTo>
                  <a:lnTo>
                    <a:pt x="10" y="21"/>
                  </a:lnTo>
                  <a:lnTo>
                    <a:pt x="22" y="9"/>
                  </a:lnTo>
                  <a:lnTo>
                    <a:pt x="36" y="2"/>
                  </a:lnTo>
                  <a:lnTo>
                    <a:pt x="53" y="0"/>
                  </a:lnTo>
                  <a:close/>
                </a:path>
              </a:pathLst>
            </a:custGeom>
            <a:solidFill>
              <a:srgbClr val="019ADD"/>
            </a:solidFill>
            <a:ln w="0">
              <a:noFill/>
              <a:prstDash val="solid"/>
              <a:round/>
              <a:headEnd/>
              <a:tailEnd/>
            </a:ln>
          </p:spPr>
          <p:txBody>
            <a:bodyPr vert="horz" wrap="square" lIns="91416" tIns="45708" rIns="91416" bIns="45708" numCol="1" anchor="t" anchorCtr="0" compatLnSpc="1">
              <a:prstTxWarp prst="textNoShape">
                <a:avLst/>
              </a:prstTxWarp>
            </a:bodyPr>
            <a:lstStyle/>
            <a:p>
              <a:pPr defTabSz="1218987">
                <a:defRPr/>
              </a:pPr>
              <a:endParaRPr lang="en-US" sz="2399" kern="0">
                <a:solidFill>
                  <a:prstClr val="black"/>
                </a:solidFill>
                <a:latin typeface="Calibri"/>
              </a:endParaRPr>
            </a:p>
          </p:txBody>
        </p:sp>
        <p:sp>
          <p:nvSpPr>
            <p:cNvPr id="87" name="Freeform 43"/>
            <p:cNvSpPr>
              <a:spLocks/>
            </p:cNvSpPr>
            <p:nvPr/>
          </p:nvSpPr>
          <p:spPr bwMode="auto">
            <a:xfrm>
              <a:off x="7226300" y="4752975"/>
              <a:ext cx="404813" cy="414337"/>
            </a:xfrm>
            <a:custGeom>
              <a:avLst/>
              <a:gdLst>
                <a:gd name="T0" fmla="*/ 53 w 255"/>
                <a:gd name="T1" fmla="*/ 0 h 261"/>
                <a:gd name="T2" fmla="*/ 202 w 255"/>
                <a:gd name="T3" fmla="*/ 0 h 261"/>
                <a:gd name="T4" fmla="*/ 219 w 255"/>
                <a:gd name="T5" fmla="*/ 2 h 261"/>
                <a:gd name="T6" fmla="*/ 233 w 255"/>
                <a:gd name="T7" fmla="*/ 9 h 261"/>
                <a:gd name="T8" fmla="*/ 244 w 255"/>
                <a:gd name="T9" fmla="*/ 21 h 261"/>
                <a:gd name="T10" fmla="*/ 252 w 255"/>
                <a:gd name="T11" fmla="*/ 36 h 261"/>
                <a:gd name="T12" fmla="*/ 255 w 255"/>
                <a:gd name="T13" fmla="*/ 52 h 261"/>
                <a:gd name="T14" fmla="*/ 255 w 255"/>
                <a:gd name="T15" fmla="*/ 207 h 261"/>
                <a:gd name="T16" fmla="*/ 252 w 255"/>
                <a:gd name="T17" fmla="*/ 224 h 261"/>
                <a:gd name="T18" fmla="*/ 244 w 255"/>
                <a:gd name="T19" fmla="*/ 238 h 261"/>
                <a:gd name="T20" fmla="*/ 233 w 255"/>
                <a:gd name="T21" fmla="*/ 250 h 261"/>
                <a:gd name="T22" fmla="*/ 219 w 255"/>
                <a:gd name="T23" fmla="*/ 257 h 261"/>
                <a:gd name="T24" fmla="*/ 202 w 255"/>
                <a:gd name="T25" fmla="*/ 261 h 261"/>
                <a:gd name="T26" fmla="*/ 53 w 255"/>
                <a:gd name="T27" fmla="*/ 261 h 261"/>
                <a:gd name="T28" fmla="*/ 36 w 255"/>
                <a:gd name="T29" fmla="*/ 257 h 261"/>
                <a:gd name="T30" fmla="*/ 21 w 255"/>
                <a:gd name="T31" fmla="*/ 250 h 261"/>
                <a:gd name="T32" fmla="*/ 10 w 255"/>
                <a:gd name="T33" fmla="*/ 238 h 261"/>
                <a:gd name="T34" fmla="*/ 3 w 255"/>
                <a:gd name="T35" fmla="*/ 224 h 261"/>
                <a:gd name="T36" fmla="*/ 0 w 255"/>
                <a:gd name="T37" fmla="*/ 207 h 261"/>
                <a:gd name="T38" fmla="*/ 0 w 255"/>
                <a:gd name="T39" fmla="*/ 52 h 261"/>
                <a:gd name="T40" fmla="*/ 3 w 255"/>
                <a:gd name="T41" fmla="*/ 36 h 261"/>
                <a:gd name="T42" fmla="*/ 10 w 255"/>
                <a:gd name="T43" fmla="*/ 21 h 261"/>
                <a:gd name="T44" fmla="*/ 21 w 255"/>
                <a:gd name="T45" fmla="*/ 9 h 261"/>
                <a:gd name="T46" fmla="*/ 36 w 255"/>
                <a:gd name="T47" fmla="*/ 2 h 261"/>
                <a:gd name="T48" fmla="*/ 53 w 255"/>
                <a:gd name="T49" fmla="*/ 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5" h="261">
                  <a:moveTo>
                    <a:pt x="53" y="0"/>
                  </a:moveTo>
                  <a:lnTo>
                    <a:pt x="202" y="0"/>
                  </a:lnTo>
                  <a:lnTo>
                    <a:pt x="219" y="2"/>
                  </a:lnTo>
                  <a:lnTo>
                    <a:pt x="233" y="9"/>
                  </a:lnTo>
                  <a:lnTo>
                    <a:pt x="244" y="21"/>
                  </a:lnTo>
                  <a:lnTo>
                    <a:pt x="252" y="36"/>
                  </a:lnTo>
                  <a:lnTo>
                    <a:pt x="255" y="52"/>
                  </a:lnTo>
                  <a:lnTo>
                    <a:pt x="255" y="207"/>
                  </a:lnTo>
                  <a:lnTo>
                    <a:pt x="252" y="224"/>
                  </a:lnTo>
                  <a:lnTo>
                    <a:pt x="244" y="238"/>
                  </a:lnTo>
                  <a:lnTo>
                    <a:pt x="233" y="250"/>
                  </a:lnTo>
                  <a:lnTo>
                    <a:pt x="219" y="257"/>
                  </a:lnTo>
                  <a:lnTo>
                    <a:pt x="202" y="261"/>
                  </a:lnTo>
                  <a:lnTo>
                    <a:pt x="53" y="261"/>
                  </a:lnTo>
                  <a:lnTo>
                    <a:pt x="36" y="257"/>
                  </a:lnTo>
                  <a:lnTo>
                    <a:pt x="21" y="250"/>
                  </a:lnTo>
                  <a:lnTo>
                    <a:pt x="10" y="238"/>
                  </a:lnTo>
                  <a:lnTo>
                    <a:pt x="3" y="224"/>
                  </a:lnTo>
                  <a:lnTo>
                    <a:pt x="0" y="207"/>
                  </a:lnTo>
                  <a:lnTo>
                    <a:pt x="0" y="52"/>
                  </a:lnTo>
                  <a:lnTo>
                    <a:pt x="3" y="36"/>
                  </a:lnTo>
                  <a:lnTo>
                    <a:pt x="10" y="21"/>
                  </a:lnTo>
                  <a:lnTo>
                    <a:pt x="21" y="9"/>
                  </a:lnTo>
                  <a:lnTo>
                    <a:pt x="36" y="2"/>
                  </a:lnTo>
                  <a:lnTo>
                    <a:pt x="53" y="0"/>
                  </a:lnTo>
                  <a:close/>
                </a:path>
              </a:pathLst>
            </a:custGeom>
            <a:solidFill>
              <a:srgbClr val="019ADD"/>
            </a:solidFill>
            <a:ln w="0">
              <a:noFill/>
              <a:prstDash val="solid"/>
              <a:round/>
              <a:headEnd/>
              <a:tailEnd/>
            </a:ln>
          </p:spPr>
          <p:txBody>
            <a:bodyPr vert="horz" wrap="square" lIns="91416" tIns="45708" rIns="91416" bIns="45708" numCol="1" anchor="t" anchorCtr="0" compatLnSpc="1">
              <a:prstTxWarp prst="textNoShape">
                <a:avLst/>
              </a:prstTxWarp>
            </a:bodyPr>
            <a:lstStyle/>
            <a:p>
              <a:pPr defTabSz="1218987">
                <a:defRPr/>
              </a:pPr>
              <a:endParaRPr lang="en-US" sz="2399" kern="0">
                <a:solidFill>
                  <a:prstClr val="black"/>
                </a:solidFill>
                <a:latin typeface="Calibri"/>
              </a:endParaRPr>
            </a:p>
          </p:txBody>
        </p:sp>
        <p:sp>
          <p:nvSpPr>
            <p:cNvPr id="88" name="Freeform 44"/>
            <p:cNvSpPr>
              <a:spLocks/>
            </p:cNvSpPr>
            <p:nvPr/>
          </p:nvSpPr>
          <p:spPr bwMode="auto">
            <a:xfrm>
              <a:off x="7712075" y="4752975"/>
              <a:ext cx="406400" cy="414337"/>
            </a:xfrm>
            <a:custGeom>
              <a:avLst/>
              <a:gdLst>
                <a:gd name="T0" fmla="*/ 53 w 256"/>
                <a:gd name="T1" fmla="*/ 0 h 261"/>
                <a:gd name="T2" fmla="*/ 202 w 256"/>
                <a:gd name="T3" fmla="*/ 0 h 261"/>
                <a:gd name="T4" fmla="*/ 220 w 256"/>
                <a:gd name="T5" fmla="*/ 2 h 261"/>
                <a:gd name="T6" fmla="*/ 233 w 256"/>
                <a:gd name="T7" fmla="*/ 9 h 261"/>
                <a:gd name="T8" fmla="*/ 245 w 256"/>
                <a:gd name="T9" fmla="*/ 21 h 261"/>
                <a:gd name="T10" fmla="*/ 253 w 256"/>
                <a:gd name="T11" fmla="*/ 36 h 261"/>
                <a:gd name="T12" fmla="*/ 256 w 256"/>
                <a:gd name="T13" fmla="*/ 52 h 261"/>
                <a:gd name="T14" fmla="*/ 256 w 256"/>
                <a:gd name="T15" fmla="*/ 207 h 261"/>
                <a:gd name="T16" fmla="*/ 253 w 256"/>
                <a:gd name="T17" fmla="*/ 224 h 261"/>
                <a:gd name="T18" fmla="*/ 245 w 256"/>
                <a:gd name="T19" fmla="*/ 238 h 261"/>
                <a:gd name="T20" fmla="*/ 233 w 256"/>
                <a:gd name="T21" fmla="*/ 250 h 261"/>
                <a:gd name="T22" fmla="*/ 220 w 256"/>
                <a:gd name="T23" fmla="*/ 257 h 261"/>
                <a:gd name="T24" fmla="*/ 202 w 256"/>
                <a:gd name="T25" fmla="*/ 261 h 261"/>
                <a:gd name="T26" fmla="*/ 53 w 256"/>
                <a:gd name="T27" fmla="*/ 261 h 261"/>
                <a:gd name="T28" fmla="*/ 37 w 256"/>
                <a:gd name="T29" fmla="*/ 257 h 261"/>
                <a:gd name="T30" fmla="*/ 22 w 256"/>
                <a:gd name="T31" fmla="*/ 250 h 261"/>
                <a:gd name="T32" fmla="*/ 10 w 256"/>
                <a:gd name="T33" fmla="*/ 238 h 261"/>
                <a:gd name="T34" fmla="*/ 3 w 256"/>
                <a:gd name="T35" fmla="*/ 224 h 261"/>
                <a:gd name="T36" fmla="*/ 0 w 256"/>
                <a:gd name="T37" fmla="*/ 207 h 261"/>
                <a:gd name="T38" fmla="*/ 0 w 256"/>
                <a:gd name="T39" fmla="*/ 52 h 261"/>
                <a:gd name="T40" fmla="*/ 3 w 256"/>
                <a:gd name="T41" fmla="*/ 36 h 261"/>
                <a:gd name="T42" fmla="*/ 10 w 256"/>
                <a:gd name="T43" fmla="*/ 21 h 261"/>
                <a:gd name="T44" fmla="*/ 22 w 256"/>
                <a:gd name="T45" fmla="*/ 9 h 261"/>
                <a:gd name="T46" fmla="*/ 37 w 256"/>
                <a:gd name="T47" fmla="*/ 2 h 261"/>
                <a:gd name="T48" fmla="*/ 53 w 256"/>
                <a:gd name="T49" fmla="*/ 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6" h="261">
                  <a:moveTo>
                    <a:pt x="53" y="0"/>
                  </a:moveTo>
                  <a:lnTo>
                    <a:pt x="202" y="0"/>
                  </a:lnTo>
                  <a:lnTo>
                    <a:pt x="220" y="2"/>
                  </a:lnTo>
                  <a:lnTo>
                    <a:pt x="233" y="9"/>
                  </a:lnTo>
                  <a:lnTo>
                    <a:pt x="245" y="21"/>
                  </a:lnTo>
                  <a:lnTo>
                    <a:pt x="253" y="36"/>
                  </a:lnTo>
                  <a:lnTo>
                    <a:pt x="256" y="52"/>
                  </a:lnTo>
                  <a:lnTo>
                    <a:pt x="256" y="207"/>
                  </a:lnTo>
                  <a:lnTo>
                    <a:pt x="253" y="224"/>
                  </a:lnTo>
                  <a:lnTo>
                    <a:pt x="245" y="238"/>
                  </a:lnTo>
                  <a:lnTo>
                    <a:pt x="233" y="250"/>
                  </a:lnTo>
                  <a:lnTo>
                    <a:pt x="220" y="257"/>
                  </a:lnTo>
                  <a:lnTo>
                    <a:pt x="202" y="261"/>
                  </a:lnTo>
                  <a:lnTo>
                    <a:pt x="53" y="261"/>
                  </a:lnTo>
                  <a:lnTo>
                    <a:pt x="37" y="257"/>
                  </a:lnTo>
                  <a:lnTo>
                    <a:pt x="22" y="250"/>
                  </a:lnTo>
                  <a:lnTo>
                    <a:pt x="10" y="238"/>
                  </a:lnTo>
                  <a:lnTo>
                    <a:pt x="3" y="224"/>
                  </a:lnTo>
                  <a:lnTo>
                    <a:pt x="0" y="207"/>
                  </a:lnTo>
                  <a:lnTo>
                    <a:pt x="0" y="52"/>
                  </a:lnTo>
                  <a:lnTo>
                    <a:pt x="3" y="36"/>
                  </a:lnTo>
                  <a:lnTo>
                    <a:pt x="10" y="21"/>
                  </a:lnTo>
                  <a:lnTo>
                    <a:pt x="22" y="9"/>
                  </a:lnTo>
                  <a:lnTo>
                    <a:pt x="37" y="2"/>
                  </a:lnTo>
                  <a:lnTo>
                    <a:pt x="53" y="0"/>
                  </a:lnTo>
                  <a:close/>
                </a:path>
              </a:pathLst>
            </a:custGeom>
            <a:solidFill>
              <a:srgbClr val="A7CCDF"/>
            </a:solidFill>
            <a:ln w="0">
              <a:noFill/>
              <a:prstDash val="solid"/>
              <a:round/>
              <a:headEnd/>
              <a:tailEnd/>
            </a:ln>
          </p:spPr>
          <p:txBody>
            <a:bodyPr vert="horz" wrap="square" lIns="91416" tIns="45708" rIns="91416" bIns="45708" numCol="1" anchor="t" anchorCtr="0" compatLnSpc="1">
              <a:prstTxWarp prst="textNoShape">
                <a:avLst/>
              </a:prstTxWarp>
            </a:bodyPr>
            <a:lstStyle/>
            <a:p>
              <a:pPr defTabSz="1218987">
                <a:defRPr/>
              </a:pPr>
              <a:endParaRPr lang="en-US" sz="2399" kern="0">
                <a:solidFill>
                  <a:prstClr val="black"/>
                </a:solidFill>
                <a:latin typeface="Calibri"/>
              </a:endParaRPr>
            </a:p>
          </p:txBody>
        </p:sp>
        <p:sp>
          <p:nvSpPr>
            <p:cNvPr id="89" name="Freeform 45"/>
            <p:cNvSpPr>
              <a:spLocks/>
            </p:cNvSpPr>
            <p:nvPr/>
          </p:nvSpPr>
          <p:spPr bwMode="auto">
            <a:xfrm>
              <a:off x="8197850" y="4752975"/>
              <a:ext cx="406400" cy="414337"/>
            </a:xfrm>
            <a:custGeom>
              <a:avLst/>
              <a:gdLst>
                <a:gd name="T0" fmla="*/ 54 w 256"/>
                <a:gd name="T1" fmla="*/ 0 h 261"/>
                <a:gd name="T2" fmla="*/ 203 w 256"/>
                <a:gd name="T3" fmla="*/ 0 h 261"/>
                <a:gd name="T4" fmla="*/ 219 w 256"/>
                <a:gd name="T5" fmla="*/ 2 h 261"/>
                <a:gd name="T6" fmla="*/ 234 w 256"/>
                <a:gd name="T7" fmla="*/ 9 h 261"/>
                <a:gd name="T8" fmla="*/ 246 w 256"/>
                <a:gd name="T9" fmla="*/ 21 h 261"/>
                <a:gd name="T10" fmla="*/ 254 w 256"/>
                <a:gd name="T11" fmla="*/ 36 h 261"/>
                <a:gd name="T12" fmla="*/ 256 w 256"/>
                <a:gd name="T13" fmla="*/ 52 h 261"/>
                <a:gd name="T14" fmla="*/ 256 w 256"/>
                <a:gd name="T15" fmla="*/ 207 h 261"/>
                <a:gd name="T16" fmla="*/ 254 w 256"/>
                <a:gd name="T17" fmla="*/ 224 h 261"/>
                <a:gd name="T18" fmla="*/ 246 w 256"/>
                <a:gd name="T19" fmla="*/ 238 h 261"/>
                <a:gd name="T20" fmla="*/ 234 w 256"/>
                <a:gd name="T21" fmla="*/ 250 h 261"/>
                <a:gd name="T22" fmla="*/ 219 w 256"/>
                <a:gd name="T23" fmla="*/ 257 h 261"/>
                <a:gd name="T24" fmla="*/ 203 w 256"/>
                <a:gd name="T25" fmla="*/ 261 h 261"/>
                <a:gd name="T26" fmla="*/ 54 w 256"/>
                <a:gd name="T27" fmla="*/ 261 h 261"/>
                <a:gd name="T28" fmla="*/ 37 w 256"/>
                <a:gd name="T29" fmla="*/ 257 h 261"/>
                <a:gd name="T30" fmla="*/ 23 w 256"/>
                <a:gd name="T31" fmla="*/ 250 h 261"/>
                <a:gd name="T32" fmla="*/ 11 w 256"/>
                <a:gd name="T33" fmla="*/ 238 h 261"/>
                <a:gd name="T34" fmla="*/ 3 w 256"/>
                <a:gd name="T35" fmla="*/ 224 h 261"/>
                <a:gd name="T36" fmla="*/ 0 w 256"/>
                <a:gd name="T37" fmla="*/ 207 h 261"/>
                <a:gd name="T38" fmla="*/ 0 w 256"/>
                <a:gd name="T39" fmla="*/ 52 h 261"/>
                <a:gd name="T40" fmla="*/ 3 w 256"/>
                <a:gd name="T41" fmla="*/ 36 h 261"/>
                <a:gd name="T42" fmla="*/ 11 w 256"/>
                <a:gd name="T43" fmla="*/ 21 h 261"/>
                <a:gd name="T44" fmla="*/ 23 w 256"/>
                <a:gd name="T45" fmla="*/ 9 h 261"/>
                <a:gd name="T46" fmla="*/ 37 w 256"/>
                <a:gd name="T47" fmla="*/ 2 h 261"/>
                <a:gd name="T48" fmla="*/ 54 w 256"/>
                <a:gd name="T49" fmla="*/ 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6" h="261">
                  <a:moveTo>
                    <a:pt x="54" y="0"/>
                  </a:moveTo>
                  <a:lnTo>
                    <a:pt x="203" y="0"/>
                  </a:lnTo>
                  <a:lnTo>
                    <a:pt x="219" y="2"/>
                  </a:lnTo>
                  <a:lnTo>
                    <a:pt x="234" y="9"/>
                  </a:lnTo>
                  <a:lnTo>
                    <a:pt x="246" y="21"/>
                  </a:lnTo>
                  <a:lnTo>
                    <a:pt x="254" y="36"/>
                  </a:lnTo>
                  <a:lnTo>
                    <a:pt x="256" y="52"/>
                  </a:lnTo>
                  <a:lnTo>
                    <a:pt x="256" y="207"/>
                  </a:lnTo>
                  <a:lnTo>
                    <a:pt x="254" y="224"/>
                  </a:lnTo>
                  <a:lnTo>
                    <a:pt x="246" y="238"/>
                  </a:lnTo>
                  <a:lnTo>
                    <a:pt x="234" y="250"/>
                  </a:lnTo>
                  <a:lnTo>
                    <a:pt x="219" y="257"/>
                  </a:lnTo>
                  <a:lnTo>
                    <a:pt x="203" y="261"/>
                  </a:lnTo>
                  <a:lnTo>
                    <a:pt x="54" y="261"/>
                  </a:lnTo>
                  <a:lnTo>
                    <a:pt x="37" y="257"/>
                  </a:lnTo>
                  <a:lnTo>
                    <a:pt x="23" y="250"/>
                  </a:lnTo>
                  <a:lnTo>
                    <a:pt x="11" y="238"/>
                  </a:lnTo>
                  <a:lnTo>
                    <a:pt x="3" y="224"/>
                  </a:lnTo>
                  <a:lnTo>
                    <a:pt x="0" y="207"/>
                  </a:lnTo>
                  <a:lnTo>
                    <a:pt x="0" y="52"/>
                  </a:lnTo>
                  <a:lnTo>
                    <a:pt x="3" y="36"/>
                  </a:lnTo>
                  <a:lnTo>
                    <a:pt x="11" y="21"/>
                  </a:lnTo>
                  <a:lnTo>
                    <a:pt x="23" y="9"/>
                  </a:lnTo>
                  <a:lnTo>
                    <a:pt x="37" y="2"/>
                  </a:lnTo>
                  <a:lnTo>
                    <a:pt x="54" y="0"/>
                  </a:lnTo>
                  <a:close/>
                </a:path>
              </a:pathLst>
            </a:custGeom>
            <a:solidFill>
              <a:srgbClr val="A7CCDF"/>
            </a:solidFill>
            <a:ln w="0">
              <a:noFill/>
              <a:prstDash val="solid"/>
              <a:round/>
              <a:headEnd/>
              <a:tailEnd/>
            </a:ln>
          </p:spPr>
          <p:txBody>
            <a:bodyPr vert="horz" wrap="square" lIns="91416" tIns="45708" rIns="91416" bIns="45708" numCol="1" anchor="t" anchorCtr="0" compatLnSpc="1">
              <a:prstTxWarp prst="textNoShape">
                <a:avLst/>
              </a:prstTxWarp>
            </a:bodyPr>
            <a:lstStyle/>
            <a:p>
              <a:pPr defTabSz="1218987">
                <a:defRPr/>
              </a:pPr>
              <a:endParaRPr lang="en-US" sz="2399" kern="0">
                <a:solidFill>
                  <a:prstClr val="black"/>
                </a:solidFill>
                <a:latin typeface="Calibri"/>
              </a:endParaRPr>
            </a:p>
          </p:txBody>
        </p:sp>
        <p:sp>
          <p:nvSpPr>
            <p:cNvPr id="90" name="Freeform 46"/>
            <p:cNvSpPr>
              <a:spLocks noEditPoints="1"/>
            </p:cNvSpPr>
            <p:nvPr/>
          </p:nvSpPr>
          <p:spPr bwMode="auto">
            <a:xfrm>
              <a:off x="8347075" y="2932113"/>
              <a:ext cx="166688" cy="231775"/>
            </a:xfrm>
            <a:custGeom>
              <a:avLst/>
              <a:gdLst>
                <a:gd name="T0" fmla="*/ 53 w 105"/>
                <a:gd name="T1" fmla="*/ 11 h 146"/>
                <a:gd name="T2" fmla="*/ 45 w 105"/>
                <a:gd name="T3" fmla="*/ 17 h 146"/>
                <a:gd name="T4" fmla="*/ 17 w 105"/>
                <a:gd name="T5" fmla="*/ 17 h 146"/>
                <a:gd name="T6" fmla="*/ 17 w 105"/>
                <a:gd name="T7" fmla="*/ 66 h 146"/>
                <a:gd name="T8" fmla="*/ 11 w 105"/>
                <a:gd name="T9" fmla="*/ 73 h 146"/>
                <a:gd name="T10" fmla="*/ 17 w 105"/>
                <a:gd name="T11" fmla="*/ 81 h 146"/>
                <a:gd name="T12" fmla="*/ 17 w 105"/>
                <a:gd name="T13" fmla="*/ 107 h 146"/>
                <a:gd name="T14" fmla="*/ 38 w 105"/>
                <a:gd name="T15" fmla="*/ 78 h 146"/>
                <a:gd name="T16" fmla="*/ 47 w 105"/>
                <a:gd name="T17" fmla="*/ 78 h 146"/>
                <a:gd name="T18" fmla="*/ 47 w 105"/>
                <a:gd name="T19" fmla="*/ 94 h 146"/>
                <a:gd name="T20" fmla="*/ 24 w 105"/>
                <a:gd name="T21" fmla="*/ 129 h 146"/>
                <a:gd name="T22" fmla="*/ 45 w 105"/>
                <a:gd name="T23" fmla="*/ 129 h 146"/>
                <a:gd name="T24" fmla="*/ 53 w 105"/>
                <a:gd name="T25" fmla="*/ 135 h 146"/>
                <a:gd name="T26" fmla="*/ 53 w 105"/>
                <a:gd name="T27" fmla="*/ 135 h 146"/>
                <a:gd name="T28" fmla="*/ 60 w 105"/>
                <a:gd name="T29" fmla="*/ 129 h 146"/>
                <a:gd name="T30" fmla="*/ 87 w 105"/>
                <a:gd name="T31" fmla="*/ 129 h 146"/>
                <a:gd name="T32" fmla="*/ 87 w 105"/>
                <a:gd name="T33" fmla="*/ 81 h 146"/>
                <a:gd name="T34" fmla="*/ 93 w 105"/>
                <a:gd name="T35" fmla="*/ 73 h 146"/>
                <a:gd name="T36" fmla="*/ 87 w 105"/>
                <a:gd name="T37" fmla="*/ 66 h 146"/>
                <a:gd name="T38" fmla="*/ 87 w 105"/>
                <a:gd name="T39" fmla="*/ 39 h 146"/>
                <a:gd name="T40" fmla="*/ 68 w 105"/>
                <a:gd name="T41" fmla="*/ 68 h 146"/>
                <a:gd name="T42" fmla="*/ 58 w 105"/>
                <a:gd name="T43" fmla="*/ 68 h 146"/>
                <a:gd name="T44" fmla="*/ 58 w 105"/>
                <a:gd name="T45" fmla="*/ 52 h 146"/>
                <a:gd name="T46" fmla="*/ 80 w 105"/>
                <a:gd name="T47" fmla="*/ 17 h 146"/>
                <a:gd name="T48" fmla="*/ 60 w 105"/>
                <a:gd name="T49" fmla="*/ 17 h 146"/>
                <a:gd name="T50" fmla="*/ 53 w 105"/>
                <a:gd name="T51" fmla="*/ 11 h 146"/>
                <a:gd name="T52" fmla="*/ 53 w 105"/>
                <a:gd name="T53" fmla="*/ 11 h 146"/>
                <a:gd name="T54" fmla="*/ 16 w 105"/>
                <a:gd name="T55" fmla="*/ 0 h 146"/>
                <a:gd name="T56" fmla="*/ 45 w 105"/>
                <a:gd name="T57" fmla="*/ 0 h 146"/>
                <a:gd name="T58" fmla="*/ 53 w 105"/>
                <a:gd name="T59" fmla="*/ 7 h 146"/>
                <a:gd name="T60" fmla="*/ 53 w 105"/>
                <a:gd name="T61" fmla="*/ 7 h 146"/>
                <a:gd name="T62" fmla="*/ 60 w 105"/>
                <a:gd name="T63" fmla="*/ 0 h 146"/>
                <a:gd name="T64" fmla="*/ 89 w 105"/>
                <a:gd name="T65" fmla="*/ 0 h 146"/>
                <a:gd name="T66" fmla="*/ 98 w 105"/>
                <a:gd name="T67" fmla="*/ 9 h 146"/>
                <a:gd name="T68" fmla="*/ 98 w 105"/>
                <a:gd name="T69" fmla="*/ 9 h 146"/>
                <a:gd name="T70" fmla="*/ 105 w 105"/>
                <a:gd name="T71" fmla="*/ 16 h 146"/>
                <a:gd name="T72" fmla="*/ 105 w 105"/>
                <a:gd name="T73" fmla="*/ 66 h 146"/>
                <a:gd name="T74" fmla="*/ 98 w 105"/>
                <a:gd name="T75" fmla="*/ 73 h 146"/>
                <a:gd name="T76" fmla="*/ 105 w 105"/>
                <a:gd name="T77" fmla="*/ 81 h 146"/>
                <a:gd name="T78" fmla="*/ 105 w 105"/>
                <a:gd name="T79" fmla="*/ 130 h 146"/>
                <a:gd name="T80" fmla="*/ 96 w 105"/>
                <a:gd name="T81" fmla="*/ 139 h 146"/>
                <a:gd name="T82" fmla="*/ 95 w 105"/>
                <a:gd name="T83" fmla="*/ 139 h 146"/>
                <a:gd name="T84" fmla="*/ 89 w 105"/>
                <a:gd name="T85" fmla="*/ 146 h 146"/>
                <a:gd name="T86" fmla="*/ 60 w 105"/>
                <a:gd name="T87" fmla="*/ 146 h 146"/>
                <a:gd name="T88" fmla="*/ 53 w 105"/>
                <a:gd name="T89" fmla="*/ 139 h 146"/>
                <a:gd name="T90" fmla="*/ 53 w 105"/>
                <a:gd name="T91" fmla="*/ 139 h 146"/>
                <a:gd name="T92" fmla="*/ 45 w 105"/>
                <a:gd name="T93" fmla="*/ 146 h 146"/>
                <a:gd name="T94" fmla="*/ 16 w 105"/>
                <a:gd name="T95" fmla="*/ 146 h 146"/>
                <a:gd name="T96" fmla="*/ 7 w 105"/>
                <a:gd name="T97" fmla="*/ 137 h 146"/>
                <a:gd name="T98" fmla="*/ 7 w 105"/>
                <a:gd name="T99" fmla="*/ 137 h 146"/>
                <a:gd name="T100" fmla="*/ 0 w 105"/>
                <a:gd name="T101" fmla="*/ 130 h 146"/>
                <a:gd name="T102" fmla="*/ 0 w 105"/>
                <a:gd name="T103" fmla="*/ 81 h 146"/>
                <a:gd name="T104" fmla="*/ 7 w 105"/>
                <a:gd name="T105" fmla="*/ 73 h 146"/>
                <a:gd name="T106" fmla="*/ 0 w 105"/>
                <a:gd name="T107" fmla="*/ 66 h 146"/>
                <a:gd name="T108" fmla="*/ 0 w 105"/>
                <a:gd name="T109" fmla="*/ 16 h 146"/>
                <a:gd name="T110" fmla="*/ 9 w 105"/>
                <a:gd name="T111" fmla="*/ 7 h 146"/>
                <a:gd name="T112" fmla="*/ 9 w 105"/>
                <a:gd name="T113" fmla="*/ 7 h 146"/>
                <a:gd name="T114" fmla="*/ 16 w 105"/>
                <a:gd name="T115"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5" h="146">
                  <a:moveTo>
                    <a:pt x="53" y="11"/>
                  </a:moveTo>
                  <a:lnTo>
                    <a:pt x="45" y="17"/>
                  </a:lnTo>
                  <a:lnTo>
                    <a:pt x="17" y="17"/>
                  </a:lnTo>
                  <a:lnTo>
                    <a:pt x="17" y="66"/>
                  </a:lnTo>
                  <a:lnTo>
                    <a:pt x="11" y="73"/>
                  </a:lnTo>
                  <a:lnTo>
                    <a:pt x="17" y="81"/>
                  </a:lnTo>
                  <a:lnTo>
                    <a:pt x="17" y="107"/>
                  </a:lnTo>
                  <a:lnTo>
                    <a:pt x="38" y="78"/>
                  </a:lnTo>
                  <a:lnTo>
                    <a:pt x="47" y="78"/>
                  </a:lnTo>
                  <a:lnTo>
                    <a:pt x="47" y="94"/>
                  </a:lnTo>
                  <a:lnTo>
                    <a:pt x="24" y="129"/>
                  </a:lnTo>
                  <a:lnTo>
                    <a:pt x="45" y="129"/>
                  </a:lnTo>
                  <a:lnTo>
                    <a:pt x="53" y="135"/>
                  </a:lnTo>
                  <a:lnTo>
                    <a:pt x="53" y="135"/>
                  </a:lnTo>
                  <a:lnTo>
                    <a:pt x="60" y="129"/>
                  </a:lnTo>
                  <a:lnTo>
                    <a:pt x="87" y="129"/>
                  </a:lnTo>
                  <a:lnTo>
                    <a:pt x="87" y="81"/>
                  </a:lnTo>
                  <a:lnTo>
                    <a:pt x="93" y="73"/>
                  </a:lnTo>
                  <a:lnTo>
                    <a:pt x="87" y="66"/>
                  </a:lnTo>
                  <a:lnTo>
                    <a:pt x="87" y="39"/>
                  </a:lnTo>
                  <a:lnTo>
                    <a:pt x="68" y="68"/>
                  </a:lnTo>
                  <a:lnTo>
                    <a:pt x="58" y="68"/>
                  </a:lnTo>
                  <a:lnTo>
                    <a:pt x="58" y="52"/>
                  </a:lnTo>
                  <a:lnTo>
                    <a:pt x="80" y="17"/>
                  </a:lnTo>
                  <a:lnTo>
                    <a:pt x="60" y="17"/>
                  </a:lnTo>
                  <a:lnTo>
                    <a:pt x="53" y="11"/>
                  </a:lnTo>
                  <a:lnTo>
                    <a:pt x="53" y="11"/>
                  </a:lnTo>
                  <a:close/>
                  <a:moveTo>
                    <a:pt x="16" y="0"/>
                  </a:moveTo>
                  <a:lnTo>
                    <a:pt x="45" y="0"/>
                  </a:lnTo>
                  <a:lnTo>
                    <a:pt x="53" y="7"/>
                  </a:lnTo>
                  <a:lnTo>
                    <a:pt x="53" y="7"/>
                  </a:lnTo>
                  <a:lnTo>
                    <a:pt x="60" y="0"/>
                  </a:lnTo>
                  <a:lnTo>
                    <a:pt x="89" y="0"/>
                  </a:lnTo>
                  <a:lnTo>
                    <a:pt x="98" y="9"/>
                  </a:lnTo>
                  <a:lnTo>
                    <a:pt x="98" y="9"/>
                  </a:lnTo>
                  <a:lnTo>
                    <a:pt x="105" y="16"/>
                  </a:lnTo>
                  <a:lnTo>
                    <a:pt x="105" y="66"/>
                  </a:lnTo>
                  <a:lnTo>
                    <a:pt x="98" y="73"/>
                  </a:lnTo>
                  <a:lnTo>
                    <a:pt x="105" y="81"/>
                  </a:lnTo>
                  <a:lnTo>
                    <a:pt x="105" y="130"/>
                  </a:lnTo>
                  <a:lnTo>
                    <a:pt x="96" y="139"/>
                  </a:lnTo>
                  <a:lnTo>
                    <a:pt x="95" y="139"/>
                  </a:lnTo>
                  <a:lnTo>
                    <a:pt x="89" y="146"/>
                  </a:lnTo>
                  <a:lnTo>
                    <a:pt x="60" y="146"/>
                  </a:lnTo>
                  <a:lnTo>
                    <a:pt x="53" y="139"/>
                  </a:lnTo>
                  <a:lnTo>
                    <a:pt x="53" y="139"/>
                  </a:lnTo>
                  <a:lnTo>
                    <a:pt x="45" y="146"/>
                  </a:lnTo>
                  <a:lnTo>
                    <a:pt x="16" y="146"/>
                  </a:lnTo>
                  <a:lnTo>
                    <a:pt x="7" y="137"/>
                  </a:lnTo>
                  <a:lnTo>
                    <a:pt x="7" y="137"/>
                  </a:lnTo>
                  <a:lnTo>
                    <a:pt x="0" y="130"/>
                  </a:lnTo>
                  <a:lnTo>
                    <a:pt x="0" y="81"/>
                  </a:lnTo>
                  <a:lnTo>
                    <a:pt x="7" y="73"/>
                  </a:lnTo>
                  <a:lnTo>
                    <a:pt x="0" y="66"/>
                  </a:lnTo>
                  <a:lnTo>
                    <a:pt x="0" y="16"/>
                  </a:lnTo>
                  <a:lnTo>
                    <a:pt x="9" y="7"/>
                  </a:lnTo>
                  <a:lnTo>
                    <a:pt x="9" y="7"/>
                  </a:lnTo>
                  <a:lnTo>
                    <a:pt x="16" y="0"/>
                  </a:lnTo>
                  <a:close/>
                </a:path>
              </a:pathLst>
            </a:custGeom>
            <a:solidFill>
              <a:srgbClr val="FFFFFF"/>
            </a:solidFill>
            <a:ln w="0">
              <a:noFill/>
              <a:prstDash val="solid"/>
              <a:round/>
              <a:headEnd/>
              <a:tailEnd/>
            </a:ln>
          </p:spPr>
          <p:txBody>
            <a:bodyPr vert="horz" wrap="square" lIns="91416" tIns="45708" rIns="91416" bIns="45708" numCol="1" anchor="t" anchorCtr="0" compatLnSpc="1">
              <a:prstTxWarp prst="textNoShape">
                <a:avLst/>
              </a:prstTxWarp>
            </a:bodyPr>
            <a:lstStyle/>
            <a:p>
              <a:pPr defTabSz="1218987">
                <a:defRPr/>
              </a:pPr>
              <a:endParaRPr lang="en-US" sz="2399" kern="0">
                <a:solidFill>
                  <a:prstClr val="black"/>
                </a:solidFill>
                <a:latin typeface="Calibri"/>
              </a:endParaRPr>
            </a:p>
          </p:txBody>
        </p:sp>
        <p:sp>
          <p:nvSpPr>
            <p:cNvPr id="91" name="Freeform 47"/>
            <p:cNvSpPr>
              <a:spLocks/>
            </p:cNvSpPr>
            <p:nvPr/>
          </p:nvSpPr>
          <p:spPr bwMode="auto">
            <a:xfrm>
              <a:off x="6878637" y="3459163"/>
              <a:ext cx="125413" cy="174625"/>
            </a:xfrm>
            <a:custGeom>
              <a:avLst/>
              <a:gdLst>
                <a:gd name="T0" fmla="*/ 0 w 79"/>
                <a:gd name="T1" fmla="*/ 0 h 110"/>
                <a:gd name="T2" fmla="*/ 79 w 79"/>
                <a:gd name="T3" fmla="*/ 0 h 110"/>
                <a:gd name="T4" fmla="*/ 79 w 79"/>
                <a:gd name="T5" fmla="*/ 17 h 110"/>
                <a:gd name="T6" fmla="*/ 64 w 79"/>
                <a:gd name="T7" fmla="*/ 37 h 110"/>
                <a:gd name="T8" fmla="*/ 54 w 79"/>
                <a:gd name="T9" fmla="*/ 55 h 110"/>
                <a:gd name="T10" fmla="*/ 49 w 79"/>
                <a:gd name="T11" fmla="*/ 76 h 110"/>
                <a:gd name="T12" fmla="*/ 45 w 79"/>
                <a:gd name="T13" fmla="*/ 99 h 110"/>
                <a:gd name="T14" fmla="*/ 44 w 79"/>
                <a:gd name="T15" fmla="*/ 110 h 110"/>
                <a:gd name="T16" fmla="*/ 22 w 79"/>
                <a:gd name="T17" fmla="*/ 110 h 110"/>
                <a:gd name="T18" fmla="*/ 23 w 79"/>
                <a:gd name="T19" fmla="*/ 99 h 110"/>
                <a:gd name="T20" fmla="*/ 27 w 79"/>
                <a:gd name="T21" fmla="*/ 76 h 110"/>
                <a:gd name="T22" fmla="*/ 34 w 79"/>
                <a:gd name="T23" fmla="*/ 54 h 110"/>
                <a:gd name="T24" fmla="*/ 44 w 79"/>
                <a:gd name="T25" fmla="*/ 35 h 110"/>
                <a:gd name="T26" fmla="*/ 57 w 79"/>
                <a:gd name="T27" fmla="*/ 17 h 110"/>
                <a:gd name="T28" fmla="*/ 0 w 79"/>
                <a:gd name="T29" fmla="*/ 17 h 110"/>
                <a:gd name="T30" fmla="*/ 0 w 79"/>
                <a:gd name="T31"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9" h="110">
                  <a:moveTo>
                    <a:pt x="0" y="0"/>
                  </a:moveTo>
                  <a:lnTo>
                    <a:pt x="79" y="0"/>
                  </a:lnTo>
                  <a:lnTo>
                    <a:pt x="79" y="17"/>
                  </a:lnTo>
                  <a:lnTo>
                    <a:pt x="64" y="37"/>
                  </a:lnTo>
                  <a:lnTo>
                    <a:pt x="54" y="55"/>
                  </a:lnTo>
                  <a:lnTo>
                    <a:pt x="49" y="76"/>
                  </a:lnTo>
                  <a:lnTo>
                    <a:pt x="45" y="99"/>
                  </a:lnTo>
                  <a:lnTo>
                    <a:pt x="44" y="110"/>
                  </a:lnTo>
                  <a:lnTo>
                    <a:pt x="22" y="110"/>
                  </a:lnTo>
                  <a:lnTo>
                    <a:pt x="23" y="99"/>
                  </a:lnTo>
                  <a:lnTo>
                    <a:pt x="27" y="76"/>
                  </a:lnTo>
                  <a:lnTo>
                    <a:pt x="34" y="54"/>
                  </a:lnTo>
                  <a:lnTo>
                    <a:pt x="44" y="35"/>
                  </a:lnTo>
                  <a:lnTo>
                    <a:pt x="57" y="17"/>
                  </a:lnTo>
                  <a:lnTo>
                    <a:pt x="0" y="17"/>
                  </a:lnTo>
                  <a:lnTo>
                    <a:pt x="0" y="0"/>
                  </a:lnTo>
                  <a:close/>
                </a:path>
              </a:pathLst>
            </a:custGeom>
            <a:solidFill>
              <a:srgbClr val="FFFFFF"/>
            </a:solidFill>
            <a:ln w="0">
              <a:noFill/>
              <a:prstDash val="solid"/>
              <a:round/>
              <a:headEnd/>
              <a:tailEnd/>
            </a:ln>
          </p:spPr>
          <p:txBody>
            <a:bodyPr vert="horz" wrap="square" lIns="91416" tIns="45708" rIns="91416" bIns="45708" numCol="1" anchor="t" anchorCtr="0" compatLnSpc="1">
              <a:prstTxWarp prst="textNoShape">
                <a:avLst/>
              </a:prstTxWarp>
            </a:bodyPr>
            <a:lstStyle/>
            <a:p>
              <a:pPr defTabSz="1218987">
                <a:defRPr/>
              </a:pPr>
              <a:endParaRPr lang="en-US" sz="2399" kern="0">
                <a:solidFill>
                  <a:prstClr val="black"/>
                </a:solidFill>
                <a:latin typeface="Calibri"/>
              </a:endParaRPr>
            </a:p>
          </p:txBody>
        </p:sp>
        <p:sp>
          <p:nvSpPr>
            <p:cNvPr id="92" name="Freeform 48"/>
            <p:cNvSpPr>
              <a:spLocks noEditPoints="1"/>
            </p:cNvSpPr>
            <p:nvPr/>
          </p:nvSpPr>
          <p:spPr bwMode="auto">
            <a:xfrm>
              <a:off x="7373937" y="3452813"/>
              <a:ext cx="117475" cy="179387"/>
            </a:xfrm>
            <a:custGeom>
              <a:avLst/>
              <a:gdLst>
                <a:gd name="T0" fmla="*/ 33 w 74"/>
                <a:gd name="T1" fmla="*/ 65 h 113"/>
                <a:gd name="T2" fmla="*/ 26 w 74"/>
                <a:gd name="T3" fmla="*/ 68 h 113"/>
                <a:gd name="T4" fmla="*/ 22 w 74"/>
                <a:gd name="T5" fmla="*/ 75 h 113"/>
                <a:gd name="T6" fmla="*/ 22 w 74"/>
                <a:gd name="T7" fmla="*/ 85 h 113"/>
                <a:gd name="T8" fmla="*/ 26 w 74"/>
                <a:gd name="T9" fmla="*/ 93 h 113"/>
                <a:gd name="T10" fmla="*/ 33 w 74"/>
                <a:gd name="T11" fmla="*/ 96 h 113"/>
                <a:gd name="T12" fmla="*/ 37 w 74"/>
                <a:gd name="T13" fmla="*/ 97 h 113"/>
                <a:gd name="T14" fmla="*/ 46 w 74"/>
                <a:gd name="T15" fmla="*/ 95 h 113"/>
                <a:gd name="T16" fmla="*/ 51 w 74"/>
                <a:gd name="T17" fmla="*/ 88 h 113"/>
                <a:gd name="T18" fmla="*/ 53 w 74"/>
                <a:gd name="T19" fmla="*/ 80 h 113"/>
                <a:gd name="T20" fmla="*/ 51 w 74"/>
                <a:gd name="T21" fmla="*/ 71 h 113"/>
                <a:gd name="T22" fmla="*/ 46 w 74"/>
                <a:gd name="T23" fmla="*/ 66 h 113"/>
                <a:gd name="T24" fmla="*/ 37 w 74"/>
                <a:gd name="T25" fmla="*/ 64 h 113"/>
                <a:gd name="T26" fmla="*/ 37 w 74"/>
                <a:gd name="T27" fmla="*/ 17 h 113"/>
                <a:gd name="T28" fmla="*/ 31 w 74"/>
                <a:gd name="T29" fmla="*/ 19 h 113"/>
                <a:gd name="T30" fmla="*/ 26 w 74"/>
                <a:gd name="T31" fmla="*/ 24 h 113"/>
                <a:gd name="T32" fmla="*/ 24 w 74"/>
                <a:gd name="T33" fmla="*/ 32 h 113"/>
                <a:gd name="T34" fmla="*/ 26 w 74"/>
                <a:gd name="T35" fmla="*/ 40 h 113"/>
                <a:gd name="T36" fmla="*/ 31 w 74"/>
                <a:gd name="T37" fmla="*/ 44 h 113"/>
                <a:gd name="T38" fmla="*/ 37 w 74"/>
                <a:gd name="T39" fmla="*/ 47 h 113"/>
                <a:gd name="T40" fmla="*/ 41 w 74"/>
                <a:gd name="T41" fmla="*/ 47 h 113"/>
                <a:gd name="T42" fmla="*/ 47 w 74"/>
                <a:gd name="T43" fmla="*/ 42 h 113"/>
                <a:gd name="T44" fmla="*/ 50 w 74"/>
                <a:gd name="T45" fmla="*/ 36 h 113"/>
                <a:gd name="T46" fmla="*/ 50 w 74"/>
                <a:gd name="T47" fmla="*/ 27 h 113"/>
                <a:gd name="T48" fmla="*/ 47 w 74"/>
                <a:gd name="T49" fmla="*/ 21 h 113"/>
                <a:gd name="T50" fmla="*/ 41 w 74"/>
                <a:gd name="T51" fmla="*/ 18 h 113"/>
                <a:gd name="T52" fmla="*/ 37 w 74"/>
                <a:gd name="T53" fmla="*/ 17 h 113"/>
                <a:gd name="T54" fmla="*/ 37 w 74"/>
                <a:gd name="T55" fmla="*/ 0 h 113"/>
                <a:gd name="T56" fmla="*/ 63 w 74"/>
                <a:gd name="T57" fmla="*/ 8 h 113"/>
                <a:gd name="T58" fmla="*/ 72 w 74"/>
                <a:gd name="T59" fmla="*/ 31 h 113"/>
                <a:gd name="T60" fmla="*/ 70 w 74"/>
                <a:gd name="T61" fmla="*/ 41 h 113"/>
                <a:gd name="T62" fmla="*/ 65 w 74"/>
                <a:gd name="T63" fmla="*/ 50 h 113"/>
                <a:gd name="T64" fmla="*/ 56 w 74"/>
                <a:gd name="T65" fmla="*/ 55 h 113"/>
                <a:gd name="T66" fmla="*/ 66 w 74"/>
                <a:gd name="T67" fmla="*/ 62 h 113"/>
                <a:gd name="T68" fmla="*/ 72 w 74"/>
                <a:gd name="T69" fmla="*/ 71 h 113"/>
                <a:gd name="T70" fmla="*/ 74 w 74"/>
                <a:gd name="T71" fmla="*/ 82 h 113"/>
                <a:gd name="T72" fmla="*/ 70 w 74"/>
                <a:gd name="T73" fmla="*/ 99 h 113"/>
                <a:gd name="T74" fmla="*/ 53 w 74"/>
                <a:gd name="T75" fmla="*/ 112 h 113"/>
                <a:gd name="T76" fmla="*/ 37 w 74"/>
                <a:gd name="T77" fmla="*/ 113 h 113"/>
                <a:gd name="T78" fmla="*/ 10 w 74"/>
                <a:gd name="T79" fmla="*/ 105 h 113"/>
                <a:gd name="T80" fmla="*/ 1 w 74"/>
                <a:gd name="T81" fmla="*/ 91 h 113"/>
                <a:gd name="T82" fmla="*/ 1 w 74"/>
                <a:gd name="T83" fmla="*/ 75 h 113"/>
                <a:gd name="T84" fmla="*/ 5 w 74"/>
                <a:gd name="T85" fmla="*/ 66 h 113"/>
                <a:gd name="T86" fmla="*/ 13 w 74"/>
                <a:gd name="T87" fmla="*/ 58 h 113"/>
                <a:gd name="T88" fmla="*/ 13 w 74"/>
                <a:gd name="T89" fmla="*/ 53 h 113"/>
                <a:gd name="T90" fmla="*/ 7 w 74"/>
                <a:gd name="T91" fmla="*/ 46 h 113"/>
                <a:gd name="T92" fmla="*/ 3 w 74"/>
                <a:gd name="T93" fmla="*/ 36 h 113"/>
                <a:gd name="T94" fmla="*/ 5 w 74"/>
                <a:gd name="T95" fmla="*/ 18 h 113"/>
                <a:gd name="T96" fmla="*/ 23 w 74"/>
                <a:gd name="T97" fmla="*/ 2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4" h="113">
                  <a:moveTo>
                    <a:pt x="37" y="64"/>
                  </a:moveTo>
                  <a:lnTo>
                    <a:pt x="33" y="65"/>
                  </a:lnTo>
                  <a:lnTo>
                    <a:pt x="30" y="66"/>
                  </a:lnTo>
                  <a:lnTo>
                    <a:pt x="26" y="68"/>
                  </a:lnTo>
                  <a:lnTo>
                    <a:pt x="24" y="71"/>
                  </a:lnTo>
                  <a:lnTo>
                    <a:pt x="22" y="75"/>
                  </a:lnTo>
                  <a:lnTo>
                    <a:pt x="22" y="80"/>
                  </a:lnTo>
                  <a:lnTo>
                    <a:pt x="22" y="85"/>
                  </a:lnTo>
                  <a:lnTo>
                    <a:pt x="24" y="89"/>
                  </a:lnTo>
                  <a:lnTo>
                    <a:pt x="26" y="93"/>
                  </a:lnTo>
                  <a:lnTo>
                    <a:pt x="30" y="95"/>
                  </a:lnTo>
                  <a:lnTo>
                    <a:pt x="33" y="96"/>
                  </a:lnTo>
                  <a:lnTo>
                    <a:pt x="37" y="97"/>
                  </a:lnTo>
                  <a:lnTo>
                    <a:pt x="37" y="97"/>
                  </a:lnTo>
                  <a:lnTo>
                    <a:pt x="41" y="96"/>
                  </a:lnTo>
                  <a:lnTo>
                    <a:pt x="46" y="95"/>
                  </a:lnTo>
                  <a:lnTo>
                    <a:pt x="49" y="93"/>
                  </a:lnTo>
                  <a:lnTo>
                    <a:pt x="51" y="88"/>
                  </a:lnTo>
                  <a:lnTo>
                    <a:pt x="52" y="85"/>
                  </a:lnTo>
                  <a:lnTo>
                    <a:pt x="53" y="80"/>
                  </a:lnTo>
                  <a:lnTo>
                    <a:pt x="52" y="75"/>
                  </a:lnTo>
                  <a:lnTo>
                    <a:pt x="51" y="71"/>
                  </a:lnTo>
                  <a:lnTo>
                    <a:pt x="49" y="68"/>
                  </a:lnTo>
                  <a:lnTo>
                    <a:pt x="46" y="66"/>
                  </a:lnTo>
                  <a:lnTo>
                    <a:pt x="41" y="65"/>
                  </a:lnTo>
                  <a:lnTo>
                    <a:pt x="37" y="64"/>
                  </a:lnTo>
                  <a:lnTo>
                    <a:pt x="37" y="64"/>
                  </a:lnTo>
                  <a:close/>
                  <a:moveTo>
                    <a:pt x="37" y="17"/>
                  </a:moveTo>
                  <a:lnTo>
                    <a:pt x="34" y="18"/>
                  </a:lnTo>
                  <a:lnTo>
                    <a:pt x="31" y="19"/>
                  </a:lnTo>
                  <a:lnTo>
                    <a:pt x="27" y="21"/>
                  </a:lnTo>
                  <a:lnTo>
                    <a:pt x="26" y="24"/>
                  </a:lnTo>
                  <a:lnTo>
                    <a:pt x="25" y="27"/>
                  </a:lnTo>
                  <a:lnTo>
                    <a:pt x="24" y="32"/>
                  </a:lnTo>
                  <a:lnTo>
                    <a:pt x="25" y="36"/>
                  </a:lnTo>
                  <a:lnTo>
                    <a:pt x="26" y="40"/>
                  </a:lnTo>
                  <a:lnTo>
                    <a:pt x="27" y="42"/>
                  </a:lnTo>
                  <a:lnTo>
                    <a:pt x="31" y="44"/>
                  </a:lnTo>
                  <a:lnTo>
                    <a:pt x="34" y="47"/>
                  </a:lnTo>
                  <a:lnTo>
                    <a:pt x="37" y="47"/>
                  </a:lnTo>
                  <a:lnTo>
                    <a:pt x="37" y="47"/>
                  </a:lnTo>
                  <a:lnTo>
                    <a:pt x="41" y="47"/>
                  </a:lnTo>
                  <a:lnTo>
                    <a:pt x="44" y="44"/>
                  </a:lnTo>
                  <a:lnTo>
                    <a:pt x="47" y="42"/>
                  </a:lnTo>
                  <a:lnTo>
                    <a:pt x="49" y="40"/>
                  </a:lnTo>
                  <a:lnTo>
                    <a:pt x="50" y="36"/>
                  </a:lnTo>
                  <a:lnTo>
                    <a:pt x="50" y="32"/>
                  </a:lnTo>
                  <a:lnTo>
                    <a:pt x="50" y="27"/>
                  </a:lnTo>
                  <a:lnTo>
                    <a:pt x="49" y="24"/>
                  </a:lnTo>
                  <a:lnTo>
                    <a:pt x="47" y="21"/>
                  </a:lnTo>
                  <a:lnTo>
                    <a:pt x="44" y="19"/>
                  </a:lnTo>
                  <a:lnTo>
                    <a:pt x="41" y="18"/>
                  </a:lnTo>
                  <a:lnTo>
                    <a:pt x="37" y="17"/>
                  </a:lnTo>
                  <a:lnTo>
                    <a:pt x="37" y="17"/>
                  </a:lnTo>
                  <a:close/>
                  <a:moveTo>
                    <a:pt x="37" y="0"/>
                  </a:moveTo>
                  <a:lnTo>
                    <a:pt x="37" y="0"/>
                  </a:lnTo>
                  <a:lnTo>
                    <a:pt x="52" y="2"/>
                  </a:lnTo>
                  <a:lnTo>
                    <a:pt x="63" y="8"/>
                  </a:lnTo>
                  <a:lnTo>
                    <a:pt x="70" y="18"/>
                  </a:lnTo>
                  <a:lnTo>
                    <a:pt x="72" y="31"/>
                  </a:lnTo>
                  <a:lnTo>
                    <a:pt x="72" y="36"/>
                  </a:lnTo>
                  <a:lnTo>
                    <a:pt x="70" y="41"/>
                  </a:lnTo>
                  <a:lnTo>
                    <a:pt x="68" y="46"/>
                  </a:lnTo>
                  <a:lnTo>
                    <a:pt x="65" y="50"/>
                  </a:lnTo>
                  <a:lnTo>
                    <a:pt x="61" y="53"/>
                  </a:lnTo>
                  <a:lnTo>
                    <a:pt x="56" y="55"/>
                  </a:lnTo>
                  <a:lnTo>
                    <a:pt x="62" y="58"/>
                  </a:lnTo>
                  <a:lnTo>
                    <a:pt x="66" y="62"/>
                  </a:lnTo>
                  <a:lnTo>
                    <a:pt x="70" y="66"/>
                  </a:lnTo>
                  <a:lnTo>
                    <a:pt x="72" y="71"/>
                  </a:lnTo>
                  <a:lnTo>
                    <a:pt x="74" y="75"/>
                  </a:lnTo>
                  <a:lnTo>
                    <a:pt x="74" y="82"/>
                  </a:lnTo>
                  <a:lnTo>
                    <a:pt x="73" y="91"/>
                  </a:lnTo>
                  <a:lnTo>
                    <a:pt x="70" y="99"/>
                  </a:lnTo>
                  <a:lnTo>
                    <a:pt x="65" y="105"/>
                  </a:lnTo>
                  <a:lnTo>
                    <a:pt x="53" y="112"/>
                  </a:lnTo>
                  <a:lnTo>
                    <a:pt x="37" y="113"/>
                  </a:lnTo>
                  <a:lnTo>
                    <a:pt x="37" y="113"/>
                  </a:lnTo>
                  <a:lnTo>
                    <a:pt x="22" y="112"/>
                  </a:lnTo>
                  <a:lnTo>
                    <a:pt x="10" y="105"/>
                  </a:lnTo>
                  <a:lnTo>
                    <a:pt x="4" y="99"/>
                  </a:lnTo>
                  <a:lnTo>
                    <a:pt x="1" y="91"/>
                  </a:lnTo>
                  <a:lnTo>
                    <a:pt x="0" y="82"/>
                  </a:lnTo>
                  <a:lnTo>
                    <a:pt x="1" y="75"/>
                  </a:lnTo>
                  <a:lnTo>
                    <a:pt x="2" y="71"/>
                  </a:lnTo>
                  <a:lnTo>
                    <a:pt x="5" y="66"/>
                  </a:lnTo>
                  <a:lnTo>
                    <a:pt x="8" y="62"/>
                  </a:lnTo>
                  <a:lnTo>
                    <a:pt x="13" y="58"/>
                  </a:lnTo>
                  <a:lnTo>
                    <a:pt x="19" y="55"/>
                  </a:lnTo>
                  <a:lnTo>
                    <a:pt x="13" y="53"/>
                  </a:lnTo>
                  <a:lnTo>
                    <a:pt x="10" y="50"/>
                  </a:lnTo>
                  <a:lnTo>
                    <a:pt x="7" y="46"/>
                  </a:lnTo>
                  <a:lnTo>
                    <a:pt x="4" y="41"/>
                  </a:lnTo>
                  <a:lnTo>
                    <a:pt x="3" y="36"/>
                  </a:lnTo>
                  <a:lnTo>
                    <a:pt x="3" y="31"/>
                  </a:lnTo>
                  <a:lnTo>
                    <a:pt x="5" y="18"/>
                  </a:lnTo>
                  <a:lnTo>
                    <a:pt x="12" y="8"/>
                  </a:lnTo>
                  <a:lnTo>
                    <a:pt x="23" y="2"/>
                  </a:lnTo>
                  <a:lnTo>
                    <a:pt x="37" y="0"/>
                  </a:lnTo>
                  <a:close/>
                </a:path>
              </a:pathLst>
            </a:custGeom>
            <a:solidFill>
              <a:srgbClr val="FFFFFF"/>
            </a:solidFill>
            <a:ln w="0">
              <a:noFill/>
              <a:prstDash val="solid"/>
              <a:round/>
              <a:headEnd/>
              <a:tailEnd/>
            </a:ln>
          </p:spPr>
          <p:txBody>
            <a:bodyPr vert="horz" wrap="square" lIns="91416" tIns="45708" rIns="91416" bIns="45708" numCol="1" anchor="t" anchorCtr="0" compatLnSpc="1">
              <a:prstTxWarp prst="textNoShape">
                <a:avLst/>
              </a:prstTxWarp>
            </a:bodyPr>
            <a:lstStyle/>
            <a:p>
              <a:pPr defTabSz="1218987">
                <a:defRPr/>
              </a:pPr>
              <a:endParaRPr lang="en-US" sz="2399" kern="0">
                <a:solidFill>
                  <a:prstClr val="black"/>
                </a:solidFill>
                <a:latin typeface="Calibri"/>
              </a:endParaRPr>
            </a:p>
          </p:txBody>
        </p:sp>
        <p:sp>
          <p:nvSpPr>
            <p:cNvPr id="93" name="Freeform 49"/>
            <p:cNvSpPr>
              <a:spLocks noEditPoints="1"/>
            </p:cNvSpPr>
            <p:nvPr/>
          </p:nvSpPr>
          <p:spPr bwMode="auto">
            <a:xfrm>
              <a:off x="7858125" y="3452813"/>
              <a:ext cx="119063" cy="179387"/>
            </a:xfrm>
            <a:custGeom>
              <a:avLst/>
              <a:gdLst>
                <a:gd name="T0" fmla="*/ 33 w 75"/>
                <a:gd name="T1" fmla="*/ 18 h 113"/>
                <a:gd name="T2" fmla="*/ 27 w 75"/>
                <a:gd name="T3" fmla="*/ 23 h 113"/>
                <a:gd name="T4" fmla="*/ 23 w 75"/>
                <a:gd name="T5" fmla="*/ 33 h 113"/>
                <a:gd name="T6" fmla="*/ 23 w 75"/>
                <a:gd name="T7" fmla="*/ 44 h 113"/>
                <a:gd name="T8" fmla="*/ 26 w 75"/>
                <a:gd name="T9" fmla="*/ 54 h 113"/>
                <a:gd name="T10" fmla="*/ 33 w 75"/>
                <a:gd name="T11" fmla="*/ 58 h 113"/>
                <a:gd name="T12" fmla="*/ 38 w 75"/>
                <a:gd name="T13" fmla="*/ 59 h 113"/>
                <a:gd name="T14" fmla="*/ 46 w 75"/>
                <a:gd name="T15" fmla="*/ 57 h 113"/>
                <a:gd name="T16" fmla="*/ 54 w 75"/>
                <a:gd name="T17" fmla="*/ 52 h 113"/>
                <a:gd name="T18" fmla="*/ 53 w 75"/>
                <a:gd name="T19" fmla="*/ 31 h 113"/>
                <a:gd name="T20" fmla="*/ 46 w 75"/>
                <a:gd name="T21" fmla="*/ 20 h 113"/>
                <a:gd name="T22" fmla="*/ 38 w 75"/>
                <a:gd name="T23" fmla="*/ 17 h 113"/>
                <a:gd name="T24" fmla="*/ 38 w 75"/>
                <a:gd name="T25" fmla="*/ 0 h 113"/>
                <a:gd name="T26" fmla="*/ 48 w 75"/>
                <a:gd name="T27" fmla="*/ 2 h 113"/>
                <a:gd name="T28" fmla="*/ 64 w 75"/>
                <a:gd name="T29" fmla="*/ 11 h 113"/>
                <a:gd name="T30" fmla="*/ 74 w 75"/>
                <a:gd name="T31" fmla="*/ 32 h 113"/>
                <a:gd name="T32" fmla="*/ 75 w 75"/>
                <a:gd name="T33" fmla="*/ 70 h 113"/>
                <a:gd name="T34" fmla="*/ 70 w 75"/>
                <a:gd name="T35" fmla="*/ 94 h 113"/>
                <a:gd name="T36" fmla="*/ 52 w 75"/>
                <a:gd name="T37" fmla="*/ 110 h 113"/>
                <a:gd name="T38" fmla="*/ 33 w 75"/>
                <a:gd name="T39" fmla="*/ 113 h 113"/>
                <a:gd name="T40" fmla="*/ 22 w 75"/>
                <a:gd name="T41" fmla="*/ 112 h 113"/>
                <a:gd name="T42" fmla="*/ 11 w 75"/>
                <a:gd name="T43" fmla="*/ 109 h 113"/>
                <a:gd name="T44" fmla="*/ 19 w 75"/>
                <a:gd name="T45" fmla="*/ 95 h 113"/>
                <a:gd name="T46" fmla="*/ 28 w 75"/>
                <a:gd name="T47" fmla="*/ 96 h 113"/>
                <a:gd name="T48" fmla="*/ 38 w 75"/>
                <a:gd name="T49" fmla="*/ 96 h 113"/>
                <a:gd name="T50" fmla="*/ 45 w 75"/>
                <a:gd name="T51" fmla="*/ 93 h 113"/>
                <a:gd name="T52" fmla="*/ 52 w 75"/>
                <a:gd name="T53" fmla="*/ 82 h 113"/>
                <a:gd name="T54" fmla="*/ 54 w 75"/>
                <a:gd name="T55" fmla="*/ 66 h 113"/>
                <a:gd name="T56" fmla="*/ 44 w 75"/>
                <a:gd name="T57" fmla="*/ 73 h 113"/>
                <a:gd name="T58" fmla="*/ 38 w 75"/>
                <a:gd name="T59" fmla="*/ 75 h 113"/>
                <a:gd name="T60" fmla="*/ 20 w 75"/>
                <a:gd name="T61" fmla="*/ 73 h 113"/>
                <a:gd name="T62" fmla="*/ 2 w 75"/>
                <a:gd name="T63" fmla="*/ 54 h 113"/>
                <a:gd name="T64" fmla="*/ 4 w 75"/>
                <a:gd name="T65" fmla="*/ 23 h 113"/>
                <a:gd name="T66" fmla="*/ 23 w 75"/>
                <a:gd name="T67" fmla="*/ 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5" h="113">
                  <a:moveTo>
                    <a:pt x="38" y="17"/>
                  </a:moveTo>
                  <a:lnTo>
                    <a:pt x="33" y="18"/>
                  </a:lnTo>
                  <a:lnTo>
                    <a:pt x="30" y="20"/>
                  </a:lnTo>
                  <a:lnTo>
                    <a:pt x="27" y="23"/>
                  </a:lnTo>
                  <a:lnTo>
                    <a:pt x="25" y="27"/>
                  </a:lnTo>
                  <a:lnTo>
                    <a:pt x="23" y="33"/>
                  </a:lnTo>
                  <a:lnTo>
                    <a:pt x="23" y="38"/>
                  </a:lnTo>
                  <a:lnTo>
                    <a:pt x="23" y="44"/>
                  </a:lnTo>
                  <a:lnTo>
                    <a:pt x="24" y="50"/>
                  </a:lnTo>
                  <a:lnTo>
                    <a:pt x="26" y="54"/>
                  </a:lnTo>
                  <a:lnTo>
                    <a:pt x="29" y="57"/>
                  </a:lnTo>
                  <a:lnTo>
                    <a:pt x="33" y="58"/>
                  </a:lnTo>
                  <a:lnTo>
                    <a:pt x="38" y="59"/>
                  </a:lnTo>
                  <a:lnTo>
                    <a:pt x="38" y="59"/>
                  </a:lnTo>
                  <a:lnTo>
                    <a:pt x="43" y="58"/>
                  </a:lnTo>
                  <a:lnTo>
                    <a:pt x="46" y="57"/>
                  </a:lnTo>
                  <a:lnTo>
                    <a:pt x="51" y="55"/>
                  </a:lnTo>
                  <a:lnTo>
                    <a:pt x="54" y="52"/>
                  </a:lnTo>
                  <a:lnTo>
                    <a:pt x="54" y="41"/>
                  </a:lnTo>
                  <a:lnTo>
                    <a:pt x="53" y="31"/>
                  </a:lnTo>
                  <a:lnTo>
                    <a:pt x="50" y="23"/>
                  </a:lnTo>
                  <a:lnTo>
                    <a:pt x="46" y="20"/>
                  </a:lnTo>
                  <a:lnTo>
                    <a:pt x="42" y="18"/>
                  </a:lnTo>
                  <a:lnTo>
                    <a:pt x="38" y="17"/>
                  </a:lnTo>
                  <a:lnTo>
                    <a:pt x="38" y="17"/>
                  </a:lnTo>
                  <a:close/>
                  <a:moveTo>
                    <a:pt x="38" y="0"/>
                  </a:moveTo>
                  <a:lnTo>
                    <a:pt x="38" y="0"/>
                  </a:lnTo>
                  <a:lnTo>
                    <a:pt x="48" y="2"/>
                  </a:lnTo>
                  <a:lnTo>
                    <a:pt x="57" y="5"/>
                  </a:lnTo>
                  <a:lnTo>
                    <a:pt x="64" y="11"/>
                  </a:lnTo>
                  <a:lnTo>
                    <a:pt x="71" y="21"/>
                  </a:lnTo>
                  <a:lnTo>
                    <a:pt x="74" y="32"/>
                  </a:lnTo>
                  <a:lnTo>
                    <a:pt x="75" y="44"/>
                  </a:lnTo>
                  <a:lnTo>
                    <a:pt x="75" y="70"/>
                  </a:lnTo>
                  <a:lnTo>
                    <a:pt x="74" y="83"/>
                  </a:lnTo>
                  <a:lnTo>
                    <a:pt x="70" y="94"/>
                  </a:lnTo>
                  <a:lnTo>
                    <a:pt x="63" y="102"/>
                  </a:lnTo>
                  <a:lnTo>
                    <a:pt x="52" y="110"/>
                  </a:lnTo>
                  <a:lnTo>
                    <a:pt x="38" y="113"/>
                  </a:lnTo>
                  <a:lnTo>
                    <a:pt x="33" y="113"/>
                  </a:lnTo>
                  <a:lnTo>
                    <a:pt x="28" y="113"/>
                  </a:lnTo>
                  <a:lnTo>
                    <a:pt x="22" y="112"/>
                  </a:lnTo>
                  <a:lnTo>
                    <a:pt x="16" y="111"/>
                  </a:lnTo>
                  <a:lnTo>
                    <a:pt x="11" y="109"/>
                  </a:lnTo>
                  <a:lnTo>
                    <a:pt x="13" y="93"/>
                  </a:lnTo>
                  <a:lnTo>
                    <a:pt x="19" y="95"/>
                  </a:lnTo>
                  <a:lnTo>
                    <a:pt x="23" y="96"/>
                  </a:lnTo>
                  <a:lnTo>
                    <a:pt x="28" y="96"/>
                  </a:lnTo>
                  <a:lnTo>
                    <a:pt x="33" y="97"/>
                  </a:lnTo>
                  <a:lnTo>
                    <a:pt x="38" y="96"/>
                  </a:lnTo>
                  <a:lnTo>
                    <a:pt x="42" y="95"/>
                  </a:lnTo>
                  <a:lnTo>
                    <a:pt x="45" y="93"/>
                  </a:lnTo>
                  <a:lnTo>
                    <a:pt x="48" y="90"/>
                  </a:lnTo>
                  <a:lnTo>
                    <a:pt x="52" y="82"/>
                  </a:lnTo>
                  <a:lnTo>
                    <a:pt x="54" y="71"/>
                  </a:lnTo>
                  <a:lnTo>
                    <a:pt x="54" y="66"/>
                  </a:lnTo>
                  <a:lnTo>
                    <a:pt x="50" y="70"/>
                  </a:lnTo>
                  <a:lnTo>
                    <a:pt x="44" y="73"/>
                  </a:lnTo>
                  <a:lnTo>
                    <a:pt x="41" y="74"/>
                  </a:lnTo>
                  <a:lnTo>
                    <a:pt x="38" y="75"/>
                  </a:lnTo>
                  <a:lnTo>
                    <a:pt x="33" y="75"/>
                  </a:lnTo>
                  <a:lnTo>
                    <a:pt x="20" y="73"/>
                  </a:lnTo>
                  <a:lnTo>
                    <a:pt x="9" y="66"/>
                  </a:lnTo>
                  <a:lnTo>
                    <a:pt x="2" y="54"/>
                  </a:lnTo>
                  <a:lnTo>
                    <a:pt x="0" y="38"/>
                  </a:lnTo>
                  <a:lnTo>
                    <a:pt x="4" y="23"/>
                  </a:lnTo>
                  <a:lnTo>
                    <a:pt x="11" y="11"/>
                  </a:lnTo>
                  <a:lnTo>
                    <a:pt x="23" y="3"/>
                  </a:lnTo>
                  <a:lnTo>
                    <a:pt x="38" y="0"/>
                  </a:lnTo>
                  <a:close/>
                </a:path>
              </a:pathLst>
            </a:custGeom>
            <a:solidFill>
              <a:srgbClr val="FFFFFF"/>
            </a:solidFill>
            <a:ln w="0">
              <a:noFill/>
              <a:prstDash val="solid"/>
              <a:round/>
              <a:headEnd/>
              <a:tailEnd/>
            </a:ln>
          </p:spPr>
          <p:txBody>
            <a:bodyPr vert="horz" wrap="square" lIns="91416" tIns="45708" rIns="91416" bIns="45708" numCol="1" anchor="t" anchorCtr="0" compatLnSpc="1">
              <a:prstTxWarp prst="textNoShape">
                <a:avLst/>
              </a:prstTxWarp>
            </a:bodyPr>
            <a:lstStyle/>
            <a:p>
              <a:pPr defTabSz="1218987">
                <a:defRPr/>
              </a:pPr>
              <a:endParaRPr lang="en-US" sz="2399" kern="0">
                <a:solidFill>
                  <a:prstClr val="black"/>
                </a:solidFill>
                <a:latin typeface="Calibri"/>
              </a:endParaRPr>
            </a:p>
          </p:txBody>
        </p:sp>
        <p:sp>
          <p:nvSpPr>
            <p:cNvPr id="94" name="Freeform 50"/>
            <p:cNvSpPr>
              <a:spLocks noEditPoints="1"/>
            </p:cNvSpPr>
            <p:nvPr/>
          </p:nvSpPr>
          <p:spPr bwMode="auto">
            <a:xfrm>
              <a:off x="8328025" y="3452813"/>
              <a:ext cx="160338" cy="179387"/>
            </a:xfrm>
            <a:custGeom>
              <a:avLst/>
              <a:gdLst>
                <a:gd name="T0" fmla="*/ 74 w 101"/>
                <a:gd name="T1" fmla="*/ 74 h 113"/>
                <a:gd name="T2" fmla="*/ 70 w 101"/>
                <a:gd name="T3" fmla="*/ 78 h 113"/>
                <a:gd name="T4" fmla="*/ 68 w 101"/>
                <a:gd name="T5" fmla="*/ 85 h 113"/>
                <a:gd name="T6" fmla="*/ 68 w 101"/>
                <a:gd name="T7" fmla="*/ 95 h 113"/>
                <a:gd name="T8" fmla="*/ 72 w 101"/>
                <a:gd name="T9" fmla="*/ 100 h 113"/>
                <a:gd name="T10" fmla="*/ 76 w 101"/>
                <a:gd name="T11" fmla="*/ 101 h 113"/>
                <a:gd name="T12" fmla="*/ 80 w 101"/>
                <a:gd name="T13" fmla="*/ 101 h 113"/>
                <a:gd name="T14" fmla="*/ 84 w 101"/>
                <a:gd name="T15" fmla="*/ 98 h 113"/>
                <a:gd name="T16" fmla="*/ 86 w 101"/>
                <a:gd name="T17" fmla="*/ 90 h 113"/>
                <a:gd name="T18" fmla="*/ 85 w 101"/>
                <a:gd name="T19" fmla="*/ 81 h 113"/>
                <a:gd name="T20" fmla="*/ 82 w 101"/>
                <a:gd name="T21" fmla="*/ 75 h 113"/>
                <a:gd name="T22" fmla="*/ 76 w 101"/>
                <a:gd name="T23" fmla="*/ 74 h 113"/>
                <a:gd name="T24" fmla="*/ 87 w 101"/>
                <a:gd name="T25" fmla="*/ 64 h 113"/>
                <a:gd name="T26" fmla="*/ 97 w 101"/>
                <a:gd name="T27" fmla="*/ 72 h 113"/>
                <a:gd name="T28" fmla="*/ 100 w 101"/>
                <a:gd name="T29" fmla="*/ 80 h 113"/>
                <a:gd name="T30" fmla="*/ 101 w 101"/>
                <a:gd name="T31" fmla="*/ 90 h 113"/>
                <a:gd name="T32" fmla="*/ 99 w 101"/>
                <a:gd name="T33" fmla="*/ 100 h 113"/>
                <a:gd name="T34" fmla="*/ 95 w 101"/>
                <a:gd name="T35" fmla="*/ 106 h 113"/>
                <a:gd name="T36" fmla="*/ 76 w 101"/>
                <a:gd name="T37" fmla="*/ 113 h 113"/>
                <a:gd name="T38" fmla="*/ 67 w 101"/>
                <a:gd name="T39" fmla="*/ 112 h 113"/>
                <a:gd name="T40" fmla="*/ 56 w 101"/>
                <a:gd name="T41" fmla="*/ 103 h 113"/>
                <a:gd name="T42" fmla="*/ 53 w 101"/>
                <a:gd name="T43" fmla="*/ 96 h 113"/>
                <a:gd name="T44" fmla="*/ 53 w 101"/>
                <a:gd name="T45" fmla="*/ 85 h 113"/>
                <a:gd name="T46" fmla="*/ 55 w 101"/>
                <a:gd name="T47" fmla="*/ 73 h 113"/>
                <a:gd name="T48" fmla="*/ 67 w 101"/>
                <a:gd name="T49" fmla="*/ 64 h 113"/>
                <a:gd name="T50" fmla="*/ 24 w 101"/>
                <a:gd name="T51" fmla="*/ 12 h 113"/>
                <a:gd name="T52" fmla="*/ 19 w 101"/>
                <a:gd name="T53" fmla="*/ 13 h 113"/>
                <a:gd name="T54" fmla="*/ 15 w 101"/>
                <a:gd name="T55" fmla="*/ 19 h 113"/>
                <a:gd name="T56" fmla="*/ 14 w 101"/>
                <a:gd name="T57" fmla="*/ 28 h 113"/>
                <a:gd name="T58" fmla="*/ 17 w 101"/>
                <a:gd name="T59" fmla="*/ 36 h 113"/>
                <a:gd name="T60" fmla="*/ 21 w 101"/>
                <a:gd name="T61" fmla="*/ 39 h 113"/>
                <a:gd name="T62" fmla="*/ 24 w 101"/>
                <a:gd name="T63" fmla="*/ 39 h 113"/>
                <a:gd name="T64" fmla="*/ 29 w 101"/>
                <a:gd name="T65" fmla="*/ 38 h 113"/>
                <a:gd name="T66" fmla="*/ 33 w 101"/>
                <a:gd name="T67" fmla="*/ 33 h 113"/>
                <a:gd name="T68" fmla="*/ 34 w 101"/>
                <a:gd name="T69" fmla="*/ 23 h 113"/>
                <a:gd name="T70" fmla="*/ 30 w 101"/>
                <a:gd name="T71" fmla="*/ 16 h 113"/>
                <a:gd name="T72" fmla="*/ 26 w 101"/>
                <a:gd name="T73" fmla="*/ 12 h 113"/>
                <a:gd name="T74" fmla="*/ 24 w 101"/>
                <a:gd name="T75" fmla="*/ 12 h 113"/>
                <a:gd name="T76" fmla="*/ 76 w 101"/>
                <a:gd name="T77" fmla="*/ 14 h 113"/>
                <a:gd name="T78" fmla="*/ 76 w 101"/>
                <a:gd name="T79" fmla="*/ 25 h 113"/>
                <a:gd name="T80" fmla="*/ 24 w 101"/>
                <a:gd name="T81" fmla="*/ 101 h 113"/>
                <a:gd name="T82" fmla="*/ 24 w 101"/>
                <a:gd name="T83" fmla="*/ 87 h 113"/>
                <a:gd name="T84" fmla="*/ 24 w 101"/>
                <a:gd name="T85" fmla="*/ 0 h 113"/>
                <a:gd name="T86" fmla="*/ 34 w 101"/>
                <a:gd name="T87" fmla="*/ 2 h 113"/>
                <a:gd name="T88" fmla="*/ 44 w 101"/>
                <a:gd name="T89" fmla="*/ 10 h 113"/>
                <a:gd name="T90" fmla="*/ 48 w 101"/>
                <a:gd name="T91" fmla="*/ 18 h 113"/>
                <a:gd name="T92" fmla="*/ 48 w 101"/>
                <a:gd name="T93" fmla="*/ 28 h 113"/>
                <a:gd name="T94" fmla="*/ 46 w 101"/>
                <a:gd name="T95" fmla="*/ 38 h 113"/>
                <a:gd name="T96" fmla="*/ 41 w 101"/>
                <a:gd name="T97" fmla="*/ 44 h 113"/>
                <a:gd name="T98" fmla="*/ 24 w 101"/>
                <a:gd name="T99" fmla="*/ 51 h 113"/>
                <a:gd name="T100" fmla="*/ 14 w 101"/>
                <a:gd name="T101" fmla="*/ 50 h 113"/>
                <a:gd name="T102" fmla="*/ 4 w 101"/>
                <a:gd name="T103" fmla="*/ 41 h 113"/>
                <a:gd name="T104" fmla="*/ 0 w 101"/>
                <a:gd name="T105" fmla="*/ 34 h 113"/>
                <a:gd name="T106" fmla="*/ 0 w 101"/>
                <a:gd name="T107" fmla="*/ 23 h 113"/>
                <a:gd name="T108" fmla="*/ 2 w 101"/>
                <a:gd name="T109" fmla="*/ 13 h 113"/>
                <a:gd name="T110" fmla="*/ 6 w 101"/>
                <a:gd name="T111" fmla="*/ 7 h 113"/>
                <a:gd name="T112" fmla="*/ 24 w 101"/>
                <a:gd name="T113"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1" h="113">
                  <a:moveTo>
                    <a:pt x="76" y="74"/>
                  </a:moveTo>
                  <a:lnTo>
                    <a:pt x="74" y="74"/>
                  </a:lnTo>
                  <a:lnTo>
                    <a:pt x="71" y="75"/>
                  </a:lnTo>
                  <a:lnTo>
                    <a:pt x="70" y="78"/>
                  </a:lnTo>
                  <a:lnTo>
                    <a:pt x="68" y="81"/>
                  </a:lnTo>
                  <a:lnTo>
                    <a:pt x="68" y="85"/>
                  </a:lnTo>
                  <a:lnTo>
                    <a:pt x="68" y="90"/>
                  </a:lnTo>
                  <a:lnTo>
                    <a:pt x="68" y="95"/>
                  </a:lnTo>
                  <a:lnTo>
                    <a:pt x="70" y="98"/>
                  </a:lnTo>
                  <a:lnTo>
                    <a:pt x="72" y="100"/>
                  </a:lnTo>
                  <a:lnTo>
                    <a:pt x="74" y="101"/>
                  </a:lnTo>
                  <a:lnTo>
                    <a:pt x="76" y="101"/>
                  </a:lnTo>
                  <a:lnTo>
                    <a:pt x="76" y="101"/>
                  </a:lnTo>
                  <a:lnTo>
                    <a:pt x="80" y="101"/>
                  </a:lnTo>
                  <a:lnTo>
                    <a:pt x="82" y="100"/>
                  </a:lnTo>
                  <a:lnTo>
                    <a:pt x="84" y="98"/>
                  </a:lnTo>
                  <a:lnTo>
                    <a:pt x="85" y="95"/>
                  </a:lnTo>
                  <a:lnTo>
                    <a:pt x="86" y="90"/>
                  </a:lnTo>
                  <a:lnTo>
                    <a:pt x="86" y="85"/>
                  </a:lnTo>
                  <a:lnTo>
                    <a:pt x="85" y="81"/>
                  </a:lnTo>
                  <a:lnTo>
                    <a:pt x="84" y="78"/>
                  </a:lnTo>
                  <a:lnTo>
                    <a:pt x="82" y="75"/>
                  </a:lnTo>
                  <a:lnTo>
                    <a:pt x="80" y="74"/>
                  </a:lnTo>
                  <a:lnTo>
                    <a:pt x="76" y="74"/>
                  </a:lnTo>
                  <a:close/>
                  <a:moveTo>
                    <a:pt x="76" y="62"/>
                  </a:moveTo>
                  <a:lnTo>
                    <a:pt x="87" y="64"/>
                  </a:lnTo>
                  <a:lnTo>
                    <a:pt x="95" y="69"/>
                  </a:lnTo>
                  <a:lnTo>
                    <a:pt x="97" y="72"/>
                  </a:lnTo>
                  <a:lnTo>
                    <a:pt x="99" y="75"/>
                  </a:lnTo>
                  <a:lnTo>
                    <a:pt x="100" y="80"/>
                  </a:lnTo>
                  <a:lnTo>
                    <a:pt x="101" y="85"/>
                  </a:lnTo>
                  <a:lnTo>
                    <a:pt x="101" y="90"/>
                  </a:lnTo>
                  <a:lnTo>
                    <a:pt x="100" y="96"/>
                  </a:lnTo>
                  <a:lnTo>
                    <a:pt x="99" y="100"/>
                  </a:lnTo>
                  <a:lnTo>
                    <a:pt x="97" y="103"/>
                  </a:lnTo>
                  <a:lnTo>
                    <a:pt x="95" y="106"/>
                  </a:lnTo>
                  <a:lnTo>
                    <a:pt x="87" y="112"/>
                  </a:lnTo>
                  <a:lnTo>
                    <a:pt x="76" y="113"/>
                  </a:lnTo>
                  <a:lnTo>
                    <a:pt x="76" y="113"/>
                  </a:lnTo>
                  <a:lnTo>
                    <a:pt x="67" y="112"/>
                  </a:lnTo>
                  <a:lnTo>
                    <a:pt x="59" y="106"/>
                  </a:lnTo>
                  <a:lnTo>
                    <a:pt x="56" y="103"/>
                  </a:lnTo>
                  <a:lnTo>
                    <a:pt x="54" y="100"/>
                  </a:lnTo>
                  <a:lnTo>
                    <a:pt x="53" y="96"/>
                  </a:lnTo>
                  <a:lnTo>
                    <a:pt x="53" y="90"/>
                  </a:lnTo>
                  <a:lnTo>
                    <a:pt x="53" y="85"/>
                  </a:lnTo>
                  <a:lnTo>
                    <a:pt x="53" y="79"/>
                  </a:lnTo>
                  <a:lnTo>
                    <a:pt x="55" y="73"/>
                  </a:lnTo>
                  <a:lnTo>
                    <a:pt x="59" y="69"/>
                  </a:lnTo>
                  <a:lnTo>
                    <a:pt x="67" y="64"/>
                  </a:lnTo>
                  <a:lnTo>
                    <a:pt x="76" y="62"/>
                  </a:lnTo>
                  <a:close/>
                  <a:moveTo>
                    <a:pt x="24" y="12"/>
                  </a:moveTo>
                  <a:lnTo>
                    <a:pt x="21" y="12"/>
                  </a:lnTo>
                  <a:lnTo>
                    <a:pt x="19" y="13"/>
                  </a:lnTo>
                  <a:lnTo>
                    <a:pt x="17" y="16"/>
                  </a:lnTo>
                  <a:lnTo>
                    <a:pt x="15" y="19"/>
                  </a:lnTo>
                  <a:lnTo>
                    <a:pt x="14" y="23"/>
                  </a:lnTo>
                  <a:lnTo>
                    <a:pt x="14" y="28"/>
                  </a:lnTo>
                  <a:lnTo>
                    <a:pt x="15" y="33"/>
                  </a:lnTo>
                  <a:lnTo>
                    <a:pt x="17" y="36"/>
                  </a:lnTo>
                  <a:lnTo>
                    <a:pt x="19" y="38"/>
                  </a:lnTo>
                  <a:lnTo>
                    <a:pt x="21" y="39"/>
                  </a:lnTo>
                  <a:lnTo>
                    <a:pt x="24" y="39"/>
                  </a:lnTo>
                  <a:lnTo>
                    <a:pt x="24" y="39"/>
                  </a:lnTo>
                  <a:lnTo>
                    <a:pt x="27" y="39"/>
                  </a:lnTo>
                  <a:lnTo>
                    <a:pt x="29" y="38"/>
                  </a:lnTo>
                  <a:lnTo>
                    <a:pt x="30" y="36"/>
                  </a:lnTo>
                  <a:lnTo>
                    <a:pt x="33" y="33"/>
                  </a:lnTo>
                  <a:lnTo>
                    <a:pt x="34" y="28"/>
                  </a:lnTo>
                  <a:lnTo>
                    <a:pt x="34" y="23"/>
                  </a:lnTo>
                  <a:lnTo>
                    <a:pt x="33" y="19"/>
                  </a:lnTo>
                  <a:lnTo>
                    <a:pt x="30" y="16"/>
                  </a:lnTo>
                  <a:lnTo>
                    <a:pt x="29" y="13"/>
                  </a:lnTo>
                  <a:lnTo>
                    <a:pt x="26" y="12"/>
                  </a:lnTo>
                  <a:lnTo>
                    <a:pt x="24" y="12"/>
                  </a:lnTo>
                  <a:lnTo>
                    <a:pt x="24" y="12"/>
                  </a:lnTo>
                  <a:close/>
                  <a:moveTo>
                    <a:pt x="71" y="11"/>
                  </a:moveTo>
                  <a:lnTo>
                    <a:pt x="76" y="14"/>
                  </a:lnTo>
                  <a:lnTo>
                    <a:pt x="82" y="18"/>
                  </a:lnTo>
                  <a:lnTo>
                    <a:pt x="76" y="25"/>
                  </a:lnTo>
                  <a:lnTo>
                    <a:pt x="27" y="103"/>
                  </a:lnTo>
                  <a:lnTo>
                    <a:pt x="24" y="101"/>
                  </a:lnTo>
                  <a:lnTo>
                    <a:pt x="17" y="98"/>
                  </a:lnTo>
                  <a:lnTo>
                    <a:pt x="24" y="87"/>
                  </a:lnTo>
                  <a:lnTo>
                    <a:pt x="71" y="11"/>
                  </a:lnTo>
                  <a:close/>
                  <a:moveTo>
                    <a:pt x="24" y="0"/>
                  </a:moveTo>
                  <a:lnTo>
                    <a:pt x="24" y="0"/>
                  </a:lnTo>
                  <a:lnTo>
                    <a:pt x="34" y="2"/>
                  </a:lnTo>
                  <a:lnTo>
                    <a:pt x="41" y="6"/>
                  </a:lnTo>
                  <a:lnTo>
                    <a:pt x="44" y="10"/>
                  </a:lnTo>
                  <a:lnTo>
                    <a:pt x="46" y="13"/>
                  </a:lnTo>
                  <a:lnTo>
                    <a:pt x="48" y="18"/>
                  </a:lnTo>
                  <a:lnTo>
                    <a:pt x="48" y="23"/>
                  </a:lnTo>
                  <a:lnTo>
                    <a:pt x="48" y="28"/>
                  </a:lnTo>
                  <a:lnTo>
                    <a:pt x="48" y="34"/>
                  </a:lnTo>
                  <a:lnTo>
                    <a:pt x="46" y="38"/>
                  </a:lnTo>
                  <a:lnTo>
                    <a:pt x="44" y="41"/>
                  </a:lnTo>
                  <a:lnTo>
                    <a:pt x="41" y="44"/>
                  </a:lnTo>
                  <a:lnTo>
                    <a:pt x="34" y="50"/>
                  </a:lnTo>
                  <a:lnTo>
                    <a:pt x="24" y="51"/>
                  </a:lnTo>
                  <a:lnTo>
                    <a:pt x="24" y="51"/>
                  </a:lnTo>
                  <a:lnTo>
                    <a:pt x="14" y="50"/>
                  </a:lnTo>
                  <a:lnTo>
                    <a:pt x="6" y="44"/>
                  </a:lnTo>
                  <a:lnTo>
                    <a:pt x="4" y="41"/>
                  </a:lnTo>
                  <a:lnTo>
                    <a:pt x="2" y="38"/>
                  </a:lnTo>
                  <a:lnTo>
                    <a:pt x="0" y="34"/>
                  </a:lnTo>
                  <a:lnTo>
                    <a:pt x="0" y="28"/>
                  </a:lnTo>
                  <a:lnTo>
                    <a:pt x="0" y="23"/>
                  </a:lnTo>
                  <a:lnTo>
                    <a:pt x="0" y="18"/>
                  </a:lnTo>
                  <a:lnTo>
                    <a:pt x="2" y="13"/>
                  </a:lnTo>
                  <a:lnTo>
                    <a:pt x="4" y="10"/>
                  </a:lnTo>
                  <a:lnTo>
                    <a:pt x="6" y="7"/>
                  </a:lnTo>
                  <a:lnTo>
                    <a:pt x="13" y="2"/>
                  </a:lnTo>
                  <a:lnTo>
                    <a:pt x="24" y="0"/>
                  </a:lnTo>
                  <a:close/>
                </a:path>
              </a:pathLst>
            </a:custGeom>
            <a:solidFill>
              <a:srgbClr val="FFFFFF"/>
            </a:solidFill>
            <a:ln w="0">
              <a:noFill/>
              <a:prstDash val="solid"/>
              <a:round/>
              <a:headEnd/>
              <a:tailEnd/>
            </a:ln>
          </p:spPr>
          <p:txBody>
            <a:bodyPr vert="horz" wrap="square" lIns="91416" tIns="45708" rIns="91416" bIns="45708" numCol="1" anchor="t" anchorCtr="0" compatLnSpc="1">
              <a:prstTxWarp prst="textNoShape">
                <a:avLst/>
              </a:prstTxWarp>
            </a:bodyPr>
            <a:lstStyle/>
            <a:p>
              <a:pPr defTabSz="1218987">
                <a:defRPr/>
              </a:pPr>
              <a:endParaRPr lang="en-US" sz="2399" kern="0">
                <a:solidFill>
                  <a:prstClr val="black"/>
                </a:solidFill>
                <a:latin typeface="Calibri"/>
              </a:endParaRPr>
            </a:p>
          </p:txBody>
        </p:sp>
        <p:sp>
          <p:nvSpPr>
            <p:cNvPr id="95" name="Freeform 51"/>
            <p:cNvSpPr>
              <a:spLocks noEditPoints="1"/>
            </p:cNvSpPr>
            <p:nvPr/>
          </p:nvSpPr>
          <p:spPr bwMode="auto">
            <a:xfrm>
              <a:off x="6878637" y="3927475"/>
              <a:ext cx="128588" cy="174625"/>
            </a:xfrm>
            <a:custGeom>
              <a:avLst/>
              <a:gdLst>
                <a:gd name="T0" fmla="*/ 45 w 81"/>
                <a:gd name="T1" fmla="*/ 29 h 110"/>
                <a:gd name="T2" fmla="*/ 44 w 81"/>
                <a:gd name="T3" fmla="*/ 32 h 110"/>
                <a:gd name="T4" fmla="*/ 34 w 81"/>
                <a:gd name="T5" fmla="*/ 49 h 110"/>
                <a:gd name="T6" fmla="*/ 21 w 81"/>
                <a:gd name="T7" fmla="*/ 69 h 110"/>
                <a:gd name="T8" fmla="*/ 46 w 81"/>
                <a:gd name="T9" fmla="*/ 69 h 110"/>
                <a:gd name="T10" fmla="*/ 46 w 81"/>
                <a:gd name="T11" fmla="*/ 29 h 110"/>
                <a:gd name="T12" fmla="*/ 45 w 81"/>
                <a:gd name="T13" fmla="*/ 29 h 110"/>
                <a:gd name="T14" fmla="*/ 46 w 81"/>
                <a:gd name="T15" fmla="*/ 0 h 110"/>
                <a:gd name="T16" fmla="*/ 69 w 81"/>
                <a:gd name="T17" fmla="*/ 0 h 110"/>
                <a:gd name="T18" fmla="*/ 69 w 81"/>
                <a:gd name="T19" fmla="*/ 69 h 110"/>
                <a:gd name="T20" fmla="*/ 81 w 81"/>
                <a:gd name="T21" fmla="*/ 69 h 110"/>
                <a:gd name="T22" fmla="*/ 81 w 81"/>
                <a:gd name="T23" fmla="*/ 87 h 110"/>
                <a:gd name="T24" fmla="*/ 69 w 81"/>
                <a:gd name="T25" fmla="*/ 87 h 110"/>
                <a:gd name="T26" fmla="*/ 69 w 81"/>
                <a:gd name="T27" fmla="*/ 110 h 110"/>
                <a:gd name="T28" fmla="*/ 46 w 81"/>
                <a:gd name="T29" fmla="*/ 110 h 110"/>
                <a:gd name="T30" fmla="*/ 46 w 81"/>
                <a:gd name="T31" fmla="*/ 87 h 110"/>
                <a:gd name="T32" fmla="*/ 2 w 81"/>
                <a:gd name="T33" fmla="*/ 87 h 110"/>
                <a:gd name="T34" fmla="*/ 0 w 81"/>
                <a:gd name="T35" fmla="*/ 73 h 110"/>
                <a:gd name="T36" fmla="*/ 34 w 81"/>
                <a:gd name="T37" fmla="*/ 19 h 110"/>
                <a:gd name="T38" fmla="*/ 46 w 81"/>
                <a:gd name="T39"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1" h="110">
                  <a:moveTo>
                    <a:pt x="45" y="29"/>
                  </a:moveTo>
                  <a:lnTo>
                    <a:pt x="44" y="32"/>
                  </a:lnTo>
                  <a:lnTo>
                    <a:pt x="34" y="49"/>
                  </a:lnTo>
                  <a:lnTo>
                    <a:pt x="21" y="69"/>
                  </a:lnTo>
                  <a:lnTo>
                    <a:pt x="46" y="69"/>
                  </a:lnTo>
                  <a:lnTo>
                    <a:pt x="46" y="29"/>
                  </a:lnTo>
                  <a:lnTo>
                    <a:pt x="45" y="29"/>
                  </a:lnTo>
                  <a:close/>
                  <a:moveTo>
                    <a:pt x="46" y="0"/>
                  </a:moveTo>
                  <a:lnTo>
                    <a:pt x="69" y="0"/>
                  </a:lnTo>
                  <a:lnTo>
                    <a:pt x="69" y="69"/>
                  </a:lnTo>
                  <a:lnTo>
                    <a:pt x="81" y="69"/>
                  </a:lnTo>
                  <a:lnTo>
                    <a:pt x="81" y="87"/>
                  </a:lnTo>
                  <a:lnTo>
                    <a:pt x="69" y="87"/>
                  </a:lnTo>
                  <a:lnTo>
                    <a:pt x="69" y="110"/>
                  </a:lnTo>
                  <a:lnTo>
                    <a:pt x="46" y="110"/>
                  </a:lnTo>
                  <a:lnTo>
                    <a:pt x="46" y="87"/>
                  </a:lnTo>
                  <a:lnTo>
                    <a:pt x="2" y="87"/>
                  </a:lnTo>
                  <a:lnTo>
                    <a:pt x="0" y="73"/>
                  </a:lnTo>
                  <a:lnTo>
                    <a:pt x="34" y="19"/>
                  </a:lnTo>
                  <a:lnTo>
                    <a:pt x="46" y="0"/>
                  </a:lnTo>
                  <a:close/>
                </a:path>
              </a:pathLst>
            </a:custGeom>
            <a:solidFill>
              <a:srgbClr val="FFFFFF"/>
            </a:solidFill>
            <a:ln w="0">
              <a:noFill/>
              <a:prstDash val="solid"/>
              <a:round/>
              <a:headEnd/>
              <a:tailEnd/>
            </a:ln>
          </p:spPr>
          <p:txBody>
            <a:bodyPr vert="horz" wrap="square" lIns="91416" tIns="45708" rIns="91416" bIns="45708" numCol="1" anchor="t" anchorCtr="0" compatLnSpc="1">
              <a:prstTxWarp prst="textNoShape">
                <a:avLst/>
              </a:prstTxWarp>
            </a:bodyPr>
            <a:lstStyle/>
            <a:p>
              <a:pPr defTabSz="1218987">
                <a:defRPr/>
              </a:pPr>
              <a:endParaRPr lang="en-US" sz="2399" kern="0">
                <a:solidFill>
                  <a:prstClr val="black"/>
                </a:solidFill>
                <a:latin typeface="Calibri"/>
              </a:endParaRPr>
            </a:p>
          </p:txBody>
        </p:sp>
        <p:sp>
          <p:nvSpPr>
            <p:cNvPr id="96" name="Freeform 52"/>
            <p:cNvSpPr>
              <a:spLocks/>
            </p:cNvSpPr>
            <p:nvPr/>
          </p:nvSpPr>
          <p:spPr bwMode="auto">
            <a:xfrm>
              <a:off x="7375525" y="3927475"/>
              <a:ext cx="115888" cy="176212"/>
            </a:xfrm>
            <a:custGeom>
              <a:avLst/>
              <a:gdLst>
                <a:gd name="T0" fmla="*/ 8 w 73"/>
                <a:gd name="T1" fmla="*/ 0 h 111"/>
                <a:gd name="T2" fmla="*/ 70 w 73"/>
                <a:gd name="T3" fmla="*/ 0 h 111"/>
                <a:gd name="T4" fmla="*/ 70 w 73"/>
                <a:gd name="T5" fmla="*/ 17 h 111"/>
                <a:gd name="T6" fmla="*/ 26 w 73"/>
                <a:gd name="T7" fmla="*/ 17 h 111"/>
                <a:gd name="T8" fmla="*/ 23 w 73"/>
                <a:gd name="T9" fmla="*/ 43 h 111"/>
                <a:gd name="T10" fmla="*/ 26 w 73"/>
                <a:gd name="T11" fmla="*/ 41 h 111"/>
                <a:gd name="T12" fmla="*/ 31 w 73"/>
                <a:gd name="T13" fmla="*/ 40 h 111"/>
                <a:gd name="T14" fmla="*/ 35 w 73"/>
                <a:gd name="T15" fmla="*/ 38 h 111"/>
                <a:gd name="T16" fmla="*/ 40 w 73"/>
                <a:gd name="T17" fmla="*/ 37 h 111"/>
                <a:gd name="T18" fmla="*/ 50 w 73"/>
                <a:gd name="T19" fmla="*/ 38 h 111"/>
                <a:gd name="T20" fmla="*/ 58 w 73"/>
                <a:gd name="T21" fmla="*/ 42 h 111"/>
                <a:gd name="T22" fmla="*/ 65 w 73"/>
                <a:gd name="T23" fmla="*/ 47 h 111"/>
                <a:gd name="T24" fmla="*/ 71 w 73"/>
                <a:gd name="T25" fmla="*/ 59 h 111"/>
                <a:gd name="T26" fmla="*/ 73 w 73"/>
                <a:gd name="T27" fmla="*/ 75 h 111"/>
                <a:gd name="T28" fmla="*/ 71 w 73"/>
                <a:gd name="T29" fmla="*/ 89 h 111"/>
                <a:gd name="T30" fmla="*/ 64 w 73"/>
                <a:gd name="T31" fmla="*/ 102 h 111"/>
                <a:gd name="T32" fmla="*/ 57 w 73"/>
                <a:gd name="T33" fmla="*/ 107 h 111"/>
                <a:gd name="T34" fmla="*/ 48 w 73"/>
                <a:gd name="T35" fmla="*/ 110 h 111"/>
                <a:gd name="T36" fmla="*/ 37 w 73"/>
                <a:gd name="T37" fmla="*/ 111 h 111"/>
                <a:gd name="T38" fmla="*/ 22 w 73"/>
                <a:gd name="T39" fmla="*/ 110 h 111"/>
                <a:gd name="T40" fmla="*/ 10 w 73"/>
                <a:gd name="T41" fmla="*/ 104 h 111"/>
                <a:gd name="T42" fmla="*/ 5 w 73"/>
                <a:gd name="T43" fmla="*/ 97 h 111"/>
                <a:gd name="T44" fmla="*/ 1 w 73"/>
                <a:gd name="T45" fmla="*/ 90 h 111"/>
                <a:gd name="T46" fmla="*/ 0 w 73"/>
                <a:gd name="T47" fmla="*/ 80 h 111"/>
                <a:gd name="T48" fmla="*/ 1 w 73"/>
                <a:gd name="T49" fmla="*/ 80 h 111"/>
                <a:gd name="T50" fmla="*/ 21 w 73"/>
                <a:gd name="T51" fmla="*/ 79 h 111"/>
                <a:gd name="T52" fmla="*/ 22 w 73"/>
                <a:gd name="T53" fmla="*/ 83 h 111"/>
                <a:gd name="T54" fmla="*/ 23 w 73"/>
                <a:gd name="T55" fmla="*/ 88 h 111"/>
                <a:gd name="T56" fmla="*/ 25 w 73"/>
                <a:gd name="T57" fmla="*/ 91 h 111"/>
                <a:gd name="T58" fmla="*/ 29 w 73"/>
                <a:gd name="T59" fmla="*/ 93 h 111"/>
                <a:gd name="T60" fmla="*/ 33 w 73"/>
                <a:gd name="T61" fmla="*/ 94 h 111"/>
                <a:gd name="T62" fmla="*/ 37 w 73"/>
                <a:gd name="T63" fmla="*/ 95 h 111"/>
                <a:gd name="T64" fmla="*/ 40 w 73"/>
                <a:gd name="T65" fmla="*/ 94 h 111"/>
                <a:gd name="T66" fmla="*/ 43 w 73"/>
                <a:gd name="T67" fmla="*/ 93 h 111"/>
                <a:gd name="T68" fmla="*/ 46 w 73"/>
                <a:gd name="T69" fmla="*/ 92 h 111"/>
                <a:gd name="T70" fmla="*/ 48 w 73"/>
                <a:gd name="T71" fmla="*/ 89 h 111"/>
                <a:gd name="T72" fmla="*/ 50 w 73"/>
                <a:gd name="T73" fmla="*/ 85 h 111"/>
                <a:gd name="T74" fmla="*/ 51 w 73"/>
                <a:gd name="T75" fmla="*/ 80 h 111"/>
                <a:gd name="T76" fmla="*/ 52 w 73"/>
                <a:gd name="T77" fmla="*/ 75 h 111"/>
                <a:gd name="T78" fmla="*/ 51 w 73"/>
                <a:gd name="T79" fmla="*/ 68 h 111"/>
                <a:gd name="T80" fmla="*/ 50 w 73"/>
                <a:gd name="T81" fmla="*/ 64 h 111"/>
                <a:gd name="T82" fmla="*/ 48 w 73"/>
                <a:gd name="T83" fmla="*/ 60 h 111"/>
                <a:gd name="T84" fmla="*/ 45 w 73"/>
                <a:gd name="T85" fmla="*/ 57 h 111"/>
                <a:gd name="T86" fmla="*/ 41 w 73"/>
                <a:gd name="T87" fmla="*/ 54 h 111"/>
                <a:gd name="T88" fmla="*/ 36 w 73"/>
                <a:gd name="T89" fmla="*/ 53 h 111"/>
                <a:gd name="T90" fmla="*/ 32 w 73"/>
                <a:gd name="T91" fmla="*/ 54 h 111"/>
                <a:gd name="T92" fmla="*/ 29 w 73"/>
                <a:gd name="T93" fmla="*/ 54 h 111"/>
                <a:gd name="T94" fmla="*/ 26 w 73"/>
                <a:gd name="T95" fmla="*/ 57 h 111"/>
                <a:gd name="T96" fmla="*/ 23 w 73"/>
                <a:gd name="T97" fmla="*/ 59 h 111"/>
                <a:gd name="T98" fmla="*/ 21 w 73"/>
                <a:gd name="T99" fmla="*/ 62 h 111"/>
                <a:gd name="T100" fmla="*/ 2 w 73"/>
                <a:gd name="T101" fmla="*/ 61 h 111"/>
                <a:gd name="T102" fmla="*/ 8 w 73"/>
                <a:gd name="T103"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3" h="111">
                  <a:moveTo>
                    <a:pt x="8" y="0"/>
                  </a:moveTo>
                  <a:lnTo>
                    <a:pt x="70" y="0"/>
                  </a:lnTo>
                  <a:lnTo>
                    <a:pt x="70" y="17"/>
                  </a:lnTo>
                  <a:lnTo>
                    <a:pt x="26" y="17"/>
                  </a:lnTo>
                  <a:lnTo>
                    <a:pt x="23" y="43"/>
                  </a:lnTo>
                  <a:lnTo>
                    <a:pt x="26" y="41"/>
                  </a:lnTo>
                  <a:lnTo>
                    <a:pt x="31" y="40"/>
                  </a:lnTo>
                  <a:lnTo>
                    <a:pt x="35" y="38"/>
                  </a:lnTo>
                  <a:lnTo>
                    <a:pt x="40" y="37"/>
                  </a:lnTo>
                  <a:lnTo>
                    <a:pt x="50" y="38"/>
                  </a:lnTo>
                  <a:lnTo>
                    <a:pt x="58" y="42"/>
                  </a:lnTo>
                  <a:lnTo>
                    <a:pt x="65" y="47"/>
                  </a:lnTo>
                  <a:lnTo>
                    <a:pt x="71" y="59"/>
                  </a:lnTo>
                  <a:lnTo>
                    <a:pt x="73" y="75"/>
                  </a:lnTo>
                  <a:lnTo>
                    <a:pt x="71" y="89"/>
                  </a:lnTo>
                  <a:lnTo>
                    <a:pt x="64" y="102"/>
                  </a:lnTo>
                  <a:lnTo>
                    <a:pt x="57" y="107"/>
                  </a:lnTo>
                  <a:lnTo>
                    <a:pt x="48" y="110"/>
                  </a:lnTo>
                  <a:lnTo>
                    <a:pt x="37" y="111"/>
                  </a:lnTo>
                  <a:lnTo>
                    <a:pt x="22" y="110"/>
                  </a:lnTo>
                  <a:lnTo>
                    <a:pt x="10" y="104"/>
                  </a:lnTo>
                  <a:lnTo>
                    <a:pt x="5" y="97"/>
                  </a:lnTo>
                  <a:lnTo>
                    <a:pt x="1" y="90"/>
                  </a:lnTo>
                  <a:lnTo>
                    <a:pt x="0" y="80"/>
                  </a:lnTo>
                  <a:lnTo>
                    <a:pt x="1" y="80"/>
                  </a:lnTo>
                  <a:lnTo>
                    <a:pt x="21" y="79"/>
                  </a:lnTo>
                  <a:lnTo>
                    <a:pt x="22" y="83"/>
                  </a:lnTo>
                  <a:lnTo>
                    <a:pt x="23" y="88"/>
                  </a:lnTo>
                  <a:lnTo>
                    <a:pt x="25" y="91"/>
                  </a:lnTo>
                  <a:lnTo>
                    <a:pt x="29" y="93"/>
                  </a:lnTo>
                  <a:lnTo>
                    <a:pt x="33" y="94"/>
                  </a:lnTo>
                  <a:lnTo>
                    <a:pt x="37" y="95"/>
                  </a:lnTo>
                  <a:lnTo>
                    <a:pt x="40" y="94"/>
                  </a:lnTo>
                  <a:lnTo>
                    <a:pt x="43" y="93"/>
                  </a:lnTo>
                  <a:lnTo>
                    <a:pt x="46" y="92"/>
                  </a:lnTo>
                  <a:lnTo>
                    <a:pt x="48" y="89"/>
                  </a:lnTo>
                  <a:lnTo>
                    <a:pt x="50" y="85"/>
                  </a:lnTo>
                  <a:lnTo>
                    <a:pt x="51" y="80"/>
                  </a:lnTo>
                  <a:lnTo>
                    <a:pt x="52" y="75"/>
                  </a:lnTo>
                  <a:lnTo>
                    <a:pt x="51" y="68"/>
                  </a:lnTo>
                  <a:lnTo>
                    <a:pt x="50" y="64"/>
                  </a:lnTo>
                  <a:lnTo>
                    <a:pt x="48" y="60"/>
                  </a:lnTo>
                  <a:lnTo>
                    <a:pt x="45" y="57"/>
                  </a:lnTo>
                  <a:lnTo>
                    <a:pt x="41" y="54"/>
                  </a:lnTo>
                  <a:lnTo>
                    <a:pt x="36" y="53"/>
                  </a:lnTo>
                  <a:lnTo>
                    <a:pt x="32" y="54"/>
                  </a:lnTo>
                  <a:lnTo>
                    <a:pt x="29" y="54"/>
                  </a:lnTo>
                  <a:lnTo>
                    <a:pt x="26" y="57"/>
                  </a:lnTo>
                  <a:lnTo>
                    <a:pt x="23" y="59"/>
                  </a:lnTo>
                  <a:lnTo>
                    <a:pt x="21" y="62"/>
                  </a:lnTo>
                  <a:lnTo>
                    <a:pt x="2" y="61"/>
                  </a:lnTo>
                  <a:lnTo>
                    <a:pt x="8" y="0"/>
                  </a:lnTo>
                  <a:close/>
                </a:path>
              </a:pathLst>
            </a:custGeom>
            <a:solidFill>
              <a:srgbClr val="FFFFFF"/>
            </a:solidFill>
            <a:ln w="0">
              <a:noFill/>
              <a:prstDash val="solid"/>
              <a:round/>
              <a:headEnd/>
              <a:tailEnd/>
            </a:ln>
          </p:spPr>
          <p:txBody>
            <a:bodyPr vert="horz" wrap="square" lIns="91416" tIns="45708" rIns="91416" bIns="45708" numCol="1" anchor="t" anchorCtr="0" compatLnSpc="1">
              <a:prstTxWarp prst="textNoShape">
                <a:avLst/>
              </a:prstTxWarp>
            </a:bodyPr>
            <a:lstStyle/>
            <a:p>
              <a:pPr defTabSz="1218987">
                <a:defRPr/>
              </a:pPr>
              <a:endParaRPr lang="en-US" sz="2399" kern="0">
                <a:solidFill>
                  <a:prstClr val="black"/>
                </a:solidFill>
                <a:latin typeface="Calibri"/>
              </a:endParaRPr>
            </a:p>
          </p:txBody>
        </p:sp>
        <p:sp>
          <p:nvSpPr>
            <p:cNvPr id="97" name="Freeform 53"/>
            <p:cNvSpPr>
              <a:spLocks noEditPoints="1"/>
            </p:cNvSpPr>
            <p:nvPr/>
          </p:nvSpPr>
          <p:spPr bwMode="auto">
            <a:xfrm>
              <a:off x="7859712" y="3924300"/>
              <a:ext cx="122238" cy="179387"/>
            </a:xfrm>
            <a:custGeom>
              <a:avLst/>
              <a:gdLst>
                <a:gd name="T0" fmla="*/ 34 w 77"/>
                <a:gd name="T1" fmla="*/ 55 h 113"/>
                <a:gd name="T2" fmla="*/ 26 w 77"/>
                <a:gd name="T3" fmla="*/ 59 h 113"/>
                <a:gd name="T4" fmla="*/ 23 w 77"/>
                <a:gd name="T5" fmla="*/ 69 h 113"/>
                <a:gd name="T6" fmla="*/ 28 w 77"/>
                <a:gd name="T7" fmla="*/ 90 h 113"/>
                <a:gd name="T8" fmla="*/ 35 w 77"/>
                <a:gd name="T9" fmla="*/ 96 h 113"/>
                <a:gd name="T10" fmla="*/ 40 w 77"/>
                <a:gd name="T11" fmla="*/ 97 h 113"/>
                <a:gd name="T12" fmla="*/ 49 w 77"/>
                <a:gd name="T13" fmla="*/ 94 h 113"/>
                <a:gd name="T14" fmla="*/ 54 w 77"/>
                <a:gd name="T15" fmla="*/ 86 h 113"/>
                <a:gd name="T16" fmla="*/ 55 w 77"/>
                <a:gd name="T17" fmla="*/ 76 h 113"/>
                <a:gd name="T18" fmla="*/ 54 w 77"/>
                <a:gd name="T19" fmla="*/ 65 h 113"/>
                <a:gd name="T20" fmla="*/ 49 w 77"/>
                <a:gd name="T21" fmla="*/ 58 h 113"/>
                <a:gd name="T22" fmla="*/ 40 w 77"/>
                <a:gd name="T23" fmla="*/ 54 h 113"/>
                <a:gd name="T24" fmla="*/ 45 w 77"/>
                <a:gd name="T25" fmla="*/ 0 h 113"/>
                <a:gd name="T26" fmla="*/ 57 w 77"/>
                <a:gd name="T27" fmla="*/ 1 h 113"/>
                <a:gd name="T28" fmla="*/ 67 w 77"/>
                <a:gd name="T29" fmla="*/ 5 h 113"/>
                <a:gd name="T30" fmla="*/ 58 w 77"/>
                <a:gd name="T31" fmla="*/ 19 h 113"/>
                <a:gd name="T32" fmla="*/ 51 w 77"/>
                <a:gd name="T33" fmla="*/ 18 h 113"/>
                <a:gd name="T34" fmla="*/ 42 w 77"/>
                <a:gd name="T35" fmla="*/ 18 h 113"/>
                <a:gd name="T36" fmla="*/ 36 w 77"/>
                <a:gd name="T37" fmla="*/ 20 h 113"/>
                <a:gd name="T38" fmla="*/ 29 w 77"/>
                <a:gd name="T39" fmla="*/ 25 h 113"/>
                <a:gd name="T40" fmla="*/ 24 w 77"/>
                <a:gd name="T41" fmla="*/ 46 h 113"/>
                <a:gd name="T42" fmla="*/ 28 w 77"/>
                <a:gd name="T43" fmla="*/ 43 h 113"/>
                <a:gd name="T44" fmla="*/ 39 w 77"/>
                <a:gd name="T45" fmla="*/ 38 h 113"/>
                <a:gd name="T46" fmla="*/ 59 w 77"/>
                <a:gd name="T47" fmla="*/ 40 h 113"/>
                <a:gd name="T48" fmla="*/ 75 w 77"/>
                <a:gd name="T49" fmla="*/ 61 h 113"/>
                <a:gd name="T50" fmla="*/ 75 w 77"/>
                <a:gd name="T51" fmla="*/ 91 h 113"/>
                <a:gd name="T52" fmla="*/ 55 w 77"/>
                <a:gd name="T53" fmla="*/ 111 h 113"/>
                <a:gd name="T54" fmla="*/ 39 w 77"/>
                <a:gd name="T55" fmla="*/ 113 h 113"/>
                <a:gd name="T56" fmla="*/ 20 w 77"/>
                <a:gd name="T57" fmla="*/ 108 h 113"/>
                <a:gd name="T58" fmla="*/ 6 w 77"/>
                <a:gd name="T59" fmla="*/ 93 h 113"/>
                <a:gd name="T60" fmla="*/ 0 w 77"/>
                <a:gd name="T61" fmla="*/ 69 h 113"/>
                <a:gd name="T62" fmla="*/ 3 w 77"/>
                <a:gd name="T63" fmla="*/ 34 h 113"/>
                <a:gd name="T64" fmla="*/ 13 w 77"/>
                <a:gd name="T65" fmla="*/ 13 h 113"/>
                <a:gd name="T66" fmla="*/ 39 w 77"/>
                <a:gd name="T67" fmla="*/ 1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7" h="113">
                  <a:moveTo>
                    <a:pt x="39" y="54"/>
                  </a:moveTo>
                  <a:lnTo>
                    <a:pt x="34" y="55"/>
                  </a:lnTo>
                  <a:lnTo>
                    <a:pt x="29" y="56"/>
                  </a:lnTo>
                  <a:lnTo>
                    <a:pt x="26" y="59"/>
                  </a:lnTo>
                  <a:lnTo>
                    <a:pt x="23" y="62"/>
                  </a:lnTo>
                  <a:lnTo>
                    <a:pt x="23" y="69"/>
                  </a:lnTo>
                  <a:lnTo>
                    <a:pt x="24" y="81"/>
                  </a:lnTo>
                  <a:lnTo>
                    <a:pt x="28" y="90"/>
                  </a:lnTo>
                  <a:lnTo>
                    <a:pt x="31" y="93"/>
                  </a:lnTo>
                  <a:lnTo>
                    <a:pt x="35" y="96"/>
                  </a:lnTo>
                  <a:lnTo>
                    <a:pt x="39" y="97"/>
                  </a:lnTo>
                  <a:lnTo>
                    <a:pt x="40" y="97"/>
                  </a:lnTo>
                  <a:lnTo>
                    <a:pt x="44" y="96"/>
                  </a:lnTo>
                  <a:lnTo>
                    <a:pt x="49" y="94"/>
                  </a:lnTo>
                  <a:lnTo>
                    <a:pt x="52" y="91"/>
                  </a:lnTo>
                  <a:lnTo>
                    <a:pt x="54" y="86"/>
                  </a:lnTo>
                  <a:lnTo>
                    <a:pt x="55" y="81"/>
                  </a:lnTo>
                  <a:lnTo>
                    <a:pt x="55" y="76"/>
                  </a:lnTo>
                  <a:lnTo>
                    <a:pt x="55" y="69"/>
                  </a:lnTo>
                  <a:lnTo>
                    <a:pt x="54" y="65"/>
                  </a:lnTo>
                  <a:lnTo>
                    <a:pt x="52" y="61"/>
                  </a:lnTo>
                  <a:lnTo>
                    <a:pt x="49" y="58"/>
                  </a:lnTo>
                  <a:lnTo>
                    <a:pt x="44" y="55"/>
                  </a:lnTo>
                  <a:lnTo>
                    <a:pt x="40" y="54"/>
                  </a:lnTo>
                  <a:lnTo>
                    <a:pt x="39" y="54"/>
                  </a:lnTo>
                  <a:close/>
                  <a:moveTo>
                    <a:pt x="45" y="0"/>
                  </a:moveTo>
                  <a:lnTo>
                    <a:pt x="51" y="1"/>
                  </a:lnTo>
                  <a:lnTo>
                    <a:pt x="57" y="1"/>
                  </a:lnTo>
                  <a:lnTo>
                    <a:pt x="62" y="3"/>
                  </a:lnTo>
                  <a:lnTo>
                    <a:pt x="67" y="5"/>
                  </a:lnTo>
                  <a:lnTo>
                    <a:pt x="63" y="21"/>
                  </a:lnTo>
                  <a:lnTo>
                    <a:pt x="58" y="19"/>
                  </a:lnTo>
                  <a:lnTo>
                    <a:pt x="54" y="18"/>
                  </a:lnTo>
                  <a:lnTo>
                    <a:pt x="51" y="18"/>
                  </a:lnTo>
                  <a:lnTo>
                    <a:pt x="45" y="18"/>
                  </a:lnTo>
                  <a:lnTo>
                    <a:pt x="42" y="18"/>
                  </a:lnTo>
                  <a:lnTo>
                    <a:pt x="39" y="18"/>
                  </a:lnTo>
                  <a:lnTo>
                    <a:pt x="36" y="20"/>
                  </a:lnTo>
                  <a:lnTo>
                    <a:pt x="32" y="22"/>
                  </a:lnTo>
                  <a:lnTo>
                    <a:pt x="29" y="25"/>
                  </a:lnTo>
                  <a:lnTo>
                    <a:pt x="25" y="34"/>
                  </a:lnTo>
                  <a:lnTo>
                    <a:pt x="24" y="46"/>
                  </a:lnTo>
                  <a:lnTo>
                    <a:pt x="24" y="47"/>
                  </a:lnTo>
                  <a:lnTo>
                    <a:pt x="28" y="43"/>
                  </a:lnTo>
                  <a:lnTo>
                    <a:pt x="34" y="40"/>
                  </a:lnTo>
                  <a:lnTo>
                    <a:pt x="39" y="38"/>
                  </a:lnTo>
                  <a:lnTo>
                    <a:pt x="46" y="38"/>
                  </a:lnTo>
                  <a:lnTo>
                    <a:pt x="59" y="40"/>
                  </a:lnTo>
                  <a:lnTo>
                    <a:pt x="69" y="49"/>
                  </a:lnTo>
                  <a:lnTo>
                    <a:pt x="75" y="61"/>
                  </a:lnTo>
                  <a:lnTo>
                    <a:pt x="77" y="76"/>
                  </a:lnTo>
                  <a:lnTo>
                    <a:pt x="75" y="91"/>
                  </a:lnTo>
                  <a:lnTo>
                    <a:pt x="67" y="102"/>
                  </a:lnTo>
                  <a:lnTo>
                    <a:pt x="55" y="111"/>
                  </a:lnTo>
                  <a:lnTo>
                    <a:pt x="40" y="113"/>
                  </a:lnTo>
                  <a:lnTo>
                    <a:pt x="39" y="113"/>
                  </a:lnTo>
                  <a:lnTo>
                    <a:pt x="28" y="112"/>
                  </a:lnTo>
                  <a:lnTo>
                    <a:pt x="20" y="108"/>
                  </a:lnTo>
                  <a:lnTo>
                    <a:pt x="12" y="101"/>
                  </a:lnTo>
                  <a:lnTo>
                    <a:pt x="6" y="93"/>
                  </a:lnTo>
                  <a:lnTo>
                    <a:pt x="3" y="82"/>
                  </a:lnTo>
                  <a:lnTo>
                    <a:pt x="0" y="69"/>
                  </a:lnTo>
                  <a:lnTo>
                    <a:pt x="0" y="48"/>
                  </a:lnTo>
                  <a:lnTo>
                    <a:pt x="3" y="34"/>
                  </a:lnTo>
                  <a:lnTo>
                    <a:pt x="7" y="22"/>
                  </a:lnTo>
                  <a:lnTo>
                    <a:pt x="13" y="13"/>
                  </a:lnTo>
                  <a:lnTo>
                    <a:pt x="25" y="4"/>
                  </a:lnTo>
                  <a:lnTo>
                    <a:pt x="39" y="1"/>
                  </a:lnTo>
                  <a:lnTo>
                    <a:pt x="45" y="0"/>
                  </a:lnTo>
                  <a:close/>
                </a:path>
              </a:pathLst>
            </a:custGeom>
            <a:solidFill>
              <a:srgbClr val="FFFFFF"/>
            </a:solidFill>
            <a:ln w="0">
              <a:noFill/>
              <a:prstDash val="solid"/>
              <a:round/>
              <a:headEnd/>
              <a:tailEnd/>
            </a:ln>
          </p:spPr>
          <p:txBody>
            <a:bodyPr vert="horz" wrap="square" lIns="91416" tIns="45708" rIns="91416" bIns="45708" numCol="1" anchor="t" anchorCtr="0" compatLnSpc="1">
              <a:prstTxWarp prst="textNoShape">
                <a:avLst/>
              </a:prstTxWarp>
            </a:bodyPr>
            <a:lstStyle/>
            <a:p>
              <a:pPr defTabSz="1218987">
                <a:defRPr/>
              </a:pPr>
              <a:endParaRPr lang="en-US" sz="2399" kern="0">
                <a:solidFill>
                  <a:prstClr val="black"/>
                </a:solidFill>
                <a:latin typeface="Calibri"/>
              </a:endParaRPr>
            </a:p>
          </p:txBody>
        </p:sp>
        <p:sp>
          <p:nvSpPr>
            <p:cNvPr id="98" name="Freeform 54"/>
            <p:cNvSpPr>
              <a:spLocks/>
            </p:cNvSpPr>
            <p:nvPr/>
          </p:nvSpPr>
          <p:spPr bwMode="auto">
            <a:xfrm>
              <a:off x="8347075" y="3971925"/>
              <a:ext cx="120650" cy="130175"/>
            </a:xfrm>
            <a:custGeom>
              <a:avLst/>
              <a:gdLst>
                <a:gd name="T0" fmla="*/ 0 w 76"/>
                <a:gd name="T1" fmla="*/ 0 h 82"/>
                <a:gd name="T2" fmla="*/ 26 w 76"/>
                <a:gd name="T3" fmla="*/ 0 h 82"/>
                <a:gd name="T4" fmla="*/ 38 w 76"/>
                <a:gd name="T5" fmla="*/ 26 h 82"/>
                <a:gd name="T6" fmla="*/ 38 w 76"/>
                <a:gd name="T7" fmla="*/ 26 h 82"/>
                <a:gd name="T8" fmla="*/ 50 w 76"/>
                <a:gd name="T9" fmla="*/ 0 h 82"/>
                <a:gd name="T10" fmla="*/ 76 w 76"/>
                <a:gd name="T11" fmla="*/ 0 h 82"/>
                <a:gd name="T12" fmla="*/ 52 w 76"/>
                <a:gd name="T13" fmla="*/ 40 h 82"/>
                <a:gd name="T14" fmla="*/ 76 w 76"/>
                <a:gd name="T15" fmla="*/ 82 h 82"/>
                <a:gd name="T16" fmla="*/ 52 w 76"/>
                <a:gd name="T17" fmla="*/ 82 h 82"/>
                <a:gd name="T18" fmla="*/ 39 w 76"/>
                <a:gd name="T19" fmla="*/ 55 h 82"/>
                <a:gd name="T20" fmla="*/ 25 w 76"/>
                <a:gd name="T21" fmla="*/ 82 h 82"/>
                <a:gd name="T22" fmla="*/ 0 w 76"/>
                <a:gd name="T23" fmla="*/ 82 h 82"/>
                <a:gd name="T24" fmla="*/ 26 w 76"/>
                <a:gd name="T25" fmla="*/ 40 h 82"/>
                <a:gd name="T26" fmla="*/ 0 w 76"/>
                <a:gd name="T27"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6" h="82">
                  <a:moveTo>
                    <a:pt x="0" y="0"/>
                  </a:moveTo>
                  <a:lnTo>
                    <a:pt x="26" y="0"/>
                  </a:lnTo>
                  <a:lnTo>
                    <a:pt x="38" y="26"/>
                  </a:lnTo>
                  <a:lnTo>
                    <a:pt x="38" y="26"/>
                  </a:lnTo>
                  <a:lnTo>
                    <a:pt x="50" y="0"/>
                  </a:lnTo>
                  <a:lnTo>
                    <a:pt x="76" y="0"/>
                  </a:lnTo>
                  <a:lnTo>
                    <a:pt x="52" y="40"/>
                  </a:lnTo>
                  <a:lnTo>
                    <a:pt x="76" y="82"/>
                  </a:lnTo>
                  <a:lnTo>
                    <a:pt x="52" y="82"/>
                  </a:lnTo>
                  <a:lnTo>
                    <a:pt x="39" y="55"/>
                  </a:lnTo>
                  <a:lnTo>
                    <a:pt x="25" y="82"/>
                  </a:lnTo>
                  <a:lnTo>
                    <a:pt x="0" y="82"/>
                  </a:lnTo>
                  <a:lnTo>
                    <a:pt x="26" y="40"/>
                  </a:lnTo>
                  <a:lnTo>
                    <a:pt x="0" y="0"/>
                  </a:lnTo>
                  <a:close/>
                </a:path>
              </a:pathLst>
            </a:custGeom>
            <a:solidFill>
              <a:srgbClr val="FFFFFF"/>
            </a:solidFill>
            <a:ln w="0">
              <a:noFill/>
              <a:prstDash val="solid"/>
              <a:round/>
              <a:headEnd/>
              <a:tailEnd/>
            </a:ln>
          </p:spPr>
          <p:txBody>
            <a:bodyPr vert="horz" wrap="square" lIns="91416" tIns="45708" rIns="91416" bIns="45708" numCol="1" anchor="t" anchorCtr="0" compatLnSpc="1">
              <a:prstTxWarp prst="textNoShape">
                <a:avLst/>
              </a:prstTxWarp>
            </a:bodyPr>
            <a:lstStyle/>
            <a:p>
              <a:pPr defTabSz="1218987">
                <a:defRPr/>
              </a:pPr>
              <a:endParaRPr lang="en-US" sz="2399" kern="0">
                <a:solidFill>
                  <a:prstClr val="black"/>
                </a:solidFill>
                <a:latin typeface="Calibri"/>
              </a:endParaRPr>
            </a:p>
          </p:txBody>
        </p:sp>
        <p:sp>
          <p:nvSpPr>
            <p:cNvPr id="99" name="Freeform 55"/>
            <p:cNvSpPr>
              <a:spLocks/>
            </p:cNvSpPr>
            <p:nvPr/>
          </p:nvSpPr>
          <p:spPr bwMode="auto">
            <a:xfrm>
              <a:off x="6892925" y="4398963"/>
              <a:ext cx="71438" cy="174625"/>
            </a:xfrm>
            <a:custGeom>
              <a:avLst/>
              <a:gdLst>
                <a:gd name="T0" fmla="*/ 45 w 45"/>
                <a:gd name="T1" fmla="*/ 0 h 110"/>
                <a:gd name="T2" fmla="*/ 45 w 45"/>
                <a:gd name="T3" fmla="*/ 110 h 110"/>
                <a:gd name="T4" fmla="*/ 22 w 45"/>
                <a:gd name="T5" fmla="*/ 110 h 110"/>
                <a:gd name="T6" fmla="*/ 22 w 45"/>
                <a:gd name="T7" fmla="*/ 19 h 110"/>
                <a:gd name="T8" fmla="*/ 0 w 45"/>
                <a:gd name="T9" fmla="*/ 19 h 110"/>
                <a:gd name="T10" fmla="*/ 0 w 45"/>
                <a:gd name="T11" fmla="*/ 4 h 110"/>
                <a:gd name="T12" fmla="*/ 45 w 45"/>
                <a:gd name="T13" fmla="*/ 0 h 110"/>
              </a:gdLst>
              <a:ahLst/>
              <a:cxnLst>
                <a:cxn ang="0">
                  <a:pos x="T0" y="T1"/>
                </a:cxn>
                <a:cxn ang="0">
                  <a:pos x="T2" y="T3"/>
                </a:cxn>
                <a:cxn ang="0">
                  <a:pos x="T4" y="T5"/>
                </a:cxn>
                <a:cxn ang="0">
                  <a:pos x="T6" y="T7"/>
                </a:cxn>
                <a:cxn ang="0">
                  <a:pos x="T8" y="T9"/>
                </a:cxn>
                <a:cxn ang="0">
                  <a:pos x="T10" y="T11"/>
                </a:cxn>
                <a:cxn ang="0">
                  <a:pos x="T12" y="T13"/>
                </a:cxn>
              </a:cxnLst>
              <a:rect l="0" t="0" r="r" b="b"/>
              <a:pathLst>
                <a:path w="45" h="110">
                  <a:moveTo>
                    <a:pt x="45" y="0"/>
                  </a:moveTo>
                  <a:lnTo>
                    <a:pt x="45" y="110"/>
                  </a:lnTo>
                  <a:lnTo>
                    <a:pt x="22" y="110"/>
                  </a:lnTo>
                  <a:lnTo>
                    <a:pt x="22" y="19"/>
                  </a:lnTo>
                  <a:lnTo>
                    <a:pt x="0" y="19"/>
                  </a:lnTo>
                  <a:lnTo>
                    <a:pt x="0" y="4"/>
                  </a:lnTo>
                  <a:lnTo>
                    <a:pt x="45" y="0"/>
                  </a:lnTo>
                  <a:close/>
                </a:path>
              </a:pathLst>
            </a:custGeom>
            <a:solidFill>
              <a:srgbClr val="FFFFFF"/>
            </a:solidFill>
            <a:ln w="0">
              <a:noFill/>
              <a:prstDash val="solid"/>
              <a:round/>
              <a:headEnd/>
              <a:tailEnd/>
            </a:ln>
          </p:spPr>
          <p:txBody>
            <a:bodyPr vert="horz" wrap="square" lIns="91416" tIns="45708" rIns="91416" bIns="45708" numCol="1" anchor="t" anchorCtr="0" compatLnSpc="1">
              <a:prstTxWarp prst="textNoShape">
                <a:avLst/>
              </a:prstTxWarp>
            </a:bodyPr>
            <a:lstStyle/>
            <a:p>
              <a:pPr defTabSz="1218987">
                <a:defRPr/>
              </a:pPr>
              <a:endParaRPr lang="en-US" sz="2399" kern="0">
                <a:solidFill>
                  <a:prstClr val="black"/>
                </a:solidFill>
                <a:latin typeface="Calibri"/>
              </a:endParaRPr>
            </a:p>
          </p:txBody>
        </p:sp>
        <p:sp>
          <p:nvSpPr>
            <p:cNvPr id="100" name="Freeform 56"/>
            <p:cNvSpPr>
              <a:spLocks/>
            </p:cNvSpPr>
            <p:nvPr/>
          </p:nvSpPr>
          <p:spPr bwMode="auto">
            <a:xfrm>
              <a:off x="7372350" y="4397375"/>
              <a:ext cx="120650" cy="176212"/>
            </a:xfrm>
            <a:custGeom>
              <a:avLst/>
              <a:gdLst>
                <a:gd name="T0" fmla="*/ 37 w 76"/>
                <a:gd name="T1" fmla="*/ 0 h 111"/>
                <a:gd name="T2" fmla="*/ 52 w 76"/>
                <a:gd name="T3" fmla="*/ 2 h 111"/>
                <a:gd name="T4" fmla="*/ 64 w 76"/>
                <a:gd name="T5" fmla="*/ 9 h 111"/>
                <a:gd name="T6" fmla="*/ 71 w 76"/>
                <a:gd name="T7" fmla="*/ 18 h 111"/>
                <a:gd name="T8" fmla="*/ 73 w 76"/>
                <a:gd name="T9" fmla="*/ 32 h 111"/>
                <a:gd name="T10" fmla="*/ 72 w 76"/>
                <a:gd name="T11" fmla="*/ 42 h 111"/>
                <a:gd name="T12" fmla="*/ 68 w 76"/>
                <a:gd name="T13" fmla="*/ 50 h 111"/>
                <a:gd name="T14" fmla="*/ 60 w 76"/>
                <a:gd name="T15" fmla="*/ 60 h 111"/>
                <a:gd name="T16" fmla="*/ 50 w 76"/>
                <a:gd name="T17" fmla="*/ 73 h 111"/>
                <a:gd name="T18" fmla="*/ 31 w 76"/>
                <a:gd name="T19" fmla="*/ 94 h 111"/>
                <a:gd name="T20" fmla="*/ 31 w 76"/>
                <a:gd name="T21" fmla="*/ 94 h 111"/>
                <a:gd name="T22" fmla="*/ 76 w 76"/>
                <a:gd name="T23" fmla="*/ 94 h 111"/>
                <a:gd name="T24" fmla="*/ 76 w 76"/>
                <a:gd name="T25" fmla="*/ 111 h 111"/>
                <a:gd name="T26" fmla="*/ 2 w 76"/>
                <a:gd name="T27" fmla="*/ 111 h 111"/>
                <a:gd name="T28" fmla="*/ 2 w 76"/>
                <a:gd name="T29" fmla="*/ 97 h 111"/>
                <a:gd name="T30" fmla="*/ 37 w 76"/>
                <a:gd name="T31" fmla="*/ 59 h 111"/>
                <a:gd name="T32" fmla="*/ 41 w 76"/>
                <a:gd name="T33" fmla="*/ 54 h 111"/>
                <a:gd name="T34" fmla="*/ 45 w 76"/>
                <a:gd name="T35" fmla="*/ 48 h 111"/>
                <a:gd name="T36" fmla="*/ 48 w 76"/>
                <a:gd name="T37" fmla="*/ 44 h 111"/>
                <a:gd name="T38" fmla="*/ 51 w 76"/>
                <a:gd name="T39" fmla="*/ 38 h 111"/>
                <a:gd name="T40" fmla="*/ 51 w 76"/>
                <a:gd name="T41" fmla="*/ 32 h 111"/>
                <a:gd name="T42" fmla="*/ 51 w 76"/>
                <a:gd name="T43" fmla="*/ 28 h 111"/>
                <a:gd name="T44" fmla="*/ 50 w 76"/>
                <a:gd name="T45" fmla="*/ 25 h 111"/>
                <a:gd name="T46" fmla="*/ 48 w 76"/>
                <a:gd name="T47" fmla="*/ 22 h 111"/>
                <a:gd name="T48" fmla="*/ 44 w 76"/>
                <a:gd name="T49" fmla="*/ 18 h 111"/>
                <a:gd name="T50" fmla="*/ 41 w 76"/>
                <a:gd name="T51" fmla="*/ 17 h 111"/>
                <a:gd name="T52" fmla="*/ 37 w 76"/>
                <a:gd name="T53" fmla="*/ 16 h 111"/>
                <a:gd name="T54" fmla="*/ 33 w 76"/>
                <a:gd name="T55" fmla="*/ 17 h 111"/>
                <a:gd name="T56" fmla="*/ 28 w 76"/>
                <a:gd name="T57" fmla="*/ 19 h 111"/>
                <a:gd name="T58" fmla="*/ 25 w 76"/>
                <a:gd name="T59" fmla="*/ 22 h 111"/>
                <a:gd name="T60" fmla="*/ 23 w 76"/>
                <a:gd name="T61" fmla="*/ 26 h 111"/>
                <a:gd name="T62" fmla="*/ 22 w 76"/>
                <a:gd name="T63" fmla="*/ 30 h 111"/>
                <a:gd name="T64" fmla="*/ 21 w 76"/>
                <a:gd name="T65" fmla="*/ 35 h 111"/>
                <a:gd name="T66" fmla="*/ 0 w 76"/>
                <a:gd name="T67" fmla="*/ 35 h 111"/>
                <a:gd name="T68" fmla="*/ 0 w 76"/>
                <a:gd name="T69" fmla="*/ 35 h 111"/>
                <a:gd name="T70" fmla="*/ 2 w 76"/>
                <a:gd name="T71" fmla="*/ 22 h 111"/>
                <a:gd name="T72" fmla="*/ 9 w 76"/>
                <a:gd name="T73" fmla="*/ 10 h 111"/>
                <a:gd name="T74" fmla="*/ 17 w 76"/>
                <a:gd name="T75" fmla="*/ 4 h 111"/>
                <a:gd name="T76" fmla="*/ 26 w 76"/>
                <a:gd name="T77" fmla="*/ 1 h 111"/>
                <a:gd name="T78" fmla="*/ 37 w 76"/>
                <a:gd name="T79"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6" h="111">
                  <a:moveTo>
                    <a:pt x="37" y="0"/>
                  </a:moveTo>
                  <a:lnTo>
                    <a:pt x="52" y="2"/>
                  </a:lnTo>
                  <a:lnTo>
                    <a:pt x="64" y="9"/>
                  </a:lnTo>
                  <a:lnTo>
                    <a:pt x="71" y="18"/>
                  </a:lnTo>
                  <a:lnTo>
                    <a:pt x="73" y="32"/>
                  </a:lnTo>
                  <a:lnTo>
                    <a:pt x="72" y="42"/>
                  </a:lnTo>
                  <a:lnTo>
                    <a:pt x="68" y="50"/>
                  </a:lnTo>
                  <a:lnTo>
                    <a:pt x="60" y="60"/>
                  </a:lnTo>
                  <a:lnTo>
                    <a:pt x="50" y="73"/>
                  </a:lnTo>
                  <a:lnTo>
                    <a:pt x="31" y="94"/>
                  </a:lnTo>
                  <a:lnTo>
                    <a:pt x="31" y="94"/>
                  </a:lnTo>
                  <a:lnTo>
                    <a:pt x="76" y="94"/>
                  </a:lnTo>
                  <a:lnTo>
                    <a:pt x="76" y="111"/>
                  </a:lnTo>
                  <a:lnTo>
                    <a:pt x="2" y="111"/>
                  </a:lnTo>
                  <a:lnTo>
                    <a:pt x="2" y="97"/>
                  </a:lnTo>
                  <a:lnTo>
                    <a:pt x="37" y="59"/>
                  </a:lnTo>
                  <a:lnTo>
                    <a:pt x="41" y="54"/>
                  </a:lnTo>
                  <a:lnTo>
                    <a:pt x="45" y="48"/>
                  </a:lnTo>
                  <a:lnTo>
                    <a:pt x="48" y="44"/>
                  </a:lnTo>
                  <a:lnTo>
                    <a:pt x="51" y="38"/>
                  </a:lnTo>
                  <a:lnTo>
                    <a:pt x="51" y="32"/>
                  </a:lnTo>
                  <a:lnTo>
                    <a:pt x="51" y="28"/>
                  </a:lnTo>
                  <a:lnTo>
                    <a:pt x="50" y="25"/>
                  </a:lnTo>
                  <a:lnTo>
                    <a:pt x="48" y="22"/>
                  </a:lnTo>
                  <a:lnTo>
                    <a:pt x="44" y="18"/>
                  </a:lnTo>
                  <a:lnTo>
                    <a:pt x="41" y="17"/>
                  </a:lnTo>
                  <a:lnTo>
                    <a:pt x="37" y="16"/>
                  </a:lnTo>
                  <a:lnTo>
                    <a:pt x="33" y="17"/>
                  </a:lnTo>
                  <a:lnTo>
                    <a:pt x="28" y="19"/>
                  </a:lnTo>
                  <a:lnTo>
                    <a:pt x="25" y="22"/>
                  </a:lnTo>
                  <a:lnTo>
                    <a:pt x="23" y="26"/>
                  </a:lnTo>
                  <a:lnTo>
                    <a:pt x="22" y="30"/>
                  </a:lnTo>
                  <a:lnTo>
                    <a:pt x="21" y="35"/>
                  </a:lnTo>
                  <a:lnTo>
                    <a:pt x="0" y="35"/>
                  </a:lnTo>
                  <a:lnTo>
                    <a:pt x="0" y="35"/>
                  </a:lnTo>
                  <a:lnTo>
                    <a:pt x="2" y="22"/>
                  </a:lnTo>
                  <a:lnTo>
                    <a:pt x="9" y="10"/>
                  </a:lnTo>
                  <a:lnTo>
                    <a:pt x="17" y="4"/>
                  </a:lnTo>
                  <a:lnTo>
                    <a:pt x="26" y="1"/>
                  </a:lnTo>
                  <a:lnTo>
                    <a:pt x="37" y="0"/>
                  </a:lnTo>
                  <a:close/>
                </a:path>
              </a:pathLst>
            </a:custGeom>
            <a:solidFill>
              <a:srgbClr val="FFFFFF"/>
            </a:solidFill>
            <a:ln w="0">
              <a:noFill/>
              <a:prstDash val="solid"/>
              <a:round/>
              <a:headEnd/>
              <a:tailEnd/>
            </a:ln>
          </p:spPr>
          <p:txBody>
            <a:bodyPr vert="horz" wrap="square" lIns="91416" tIns="45708" rIns="91416" bIns="45708" numCol="1" anchor="t" anchorCtr="0" compatLnSpc="1">
              <a:prstTxWarp prst="textNoShape">
                <a:avLst/>
              </a:prstTxWarp>
            </a:bodyPr>
            <a:lstStyle/>
            <a:p>
              <a:pPr defTabSz="1218987">
                <a:defRPr/>
              </a:pPr>
              <a:endParaRPr lang="en-US" sz="2399" kern="0">
                <a:solidFill>
                  <a:prstClr val="black"/>
                </a:solidFill>
                <a:latin typeface="Calibri"/>
              </a:endParaRPr>
            </a:p>
          </p:txBody>
        </p:sp>
        <p:sp>
          <p:nvSpPr>
            <p:cNvPr id="101" name="Freeform 57"/>
            <p:cNvSpPr>
              <a:spLocks/>
            </p:cNvSpPr>
            <p:nvPr/>
          </p:nvSpPr>
          <p:spPr bwMode="auto">
            <a:xfrm>
              <a:off x="7856537" y="4397375"/>
              <a:ext cx="122238" cy="179387"/>
            </a:xfrm>
            <a:custGeom>
              <a:avLst/>
              <a:gdLst>
                <a:gd name="T0" fmla="*/ 53 w 77"/>
                <a:gd name="T1" fmla="*/ 1 h 113"/>
                <a:gd name="T2" fmla="*/ 71 w 77"/>
                <a:gd name="T3" fmla="*/ 14 h 113"/>
                <a:gd name="T4" fmla="*/ 75 w 77"/>
                <a:gd name="T5" fmla="*/ 31 h 113"/>
                <a:gd name="T6" fmla="*/ 73 w 77"/>
                <a:gd name="T7" fmla="*/ 41 h 113"/>
                <a:gd name="T8" fmla="*/ 68 w 77"/>
                <a:gd name="T9" fmla="*/ 48 h 113"/>
                <a:gd name="T10" fmla="*/ 58 w 77"/>
                <a:gd name="T11" fmla="*/ 55 h 113"/>
                <a:gd name="T12" fmla="*/ 69 w 77"/>
                <a:gd name="T13" fmla="*/ 61 h 113"/>
                <a:gd name="T14" fmla="*/ 75 w 77"/>
                <a:gd name="T15" fmla="*/ 70 h 113"/>
                <a:gd name="T16" fmla="*/ 77 w 77"/>
                <a:gd name="T17" fmla="*/ 80 h 113"/>
                <a:gd name="T18" fmla="*/ 72 w 77"/>
                <a:gd name="T19" fmla="*/ 97 h 113"/>
                <a:gd name="T20" fmla="*/ 54 w 77"/>
                <a:gd name="T21" fmla="*/ 111 h 113"/>
                <a:gd name="T22" fmla="*/ 24 w 77"/>
                <a:gd name="T23" fmla="*/ 111 h 113"/>
                <a:gd name="T24" fmla="*/ 6 w 77"/>
                <a:gd name="T25" fmla="*/ 99 h 113"/>
                <a:gd name="T26" fmla="*/ 0 w 77"/>
                <a:gd name="T27" fmla="*/ 81 h 113"/>
                <a:gd name="T28" fmla="*/ 23 w 77"/>
                <a:gd name="T29" fmla="*/ 81 h 113"/>
                <a:gd name="T30" fmla="*/ 24 w 77"/>
                <a:gd name="T31" fmla="*/ 89 h 113"/>
                <a:gd name="T32" fmla="*/ 30 w 77"/>
                <a:gd name="T33" fmla="*/ 94 h 113"/>
                <a:gd name="T34" fmla="*/ 39 w 77"/>
                <a:gd name="T35" fmla="*/ 96 h 113"/>
                <a:gd name="T36" fmla="*/ 47 w 77"/>
                <a:gd name="T37" fmla="*/ 94 h 113"/>
                <a:gd name="T38" fmla="*/ 53 w 77"/>
                <a:gd name="T39" fmla="*/ 89 h 113"/>
                <a:gd name="T40" fmla="*/ 55 w 77"/>
                <a:gd name="T41" fmla="*/ 80 h 113"/>
                <a:gd name="T42" fmla="*/ 53 w 77"/>
                <a:gd name="T43" fmla="*/ 71 h 113"/>
                <a:gd name="T44" fmla="*/ 47 w 77"/>
                <a:gd name="T45" fmla="*/ 65 h 113"/>
                <a:gd name="T46" fmla="*/ 38 w 77"/>
                <a:gd name="T47" fmla="*/ 63 h 113"/>
                <a:gd name="T48" fmla="*/ 25 w 77"/>
                <a:gd name="T49" fmla="*/ 47 h 113"/>
                <a:gd name="T50" fmla="*/ 42 w 77"/>
                <a:gd name="T51" fmla="*/ 46 h 113"/>
                <a:gd name="T52" fmla="*/ 49 w 77"/>
                <a:gd name="T53" fmla="*/ 43 h 113"/>
                <a:gd name="T54" fmla="*/ 53 w 77"/>
                <a:gd name="T55" fmla="*/ 35 h 113"/>
                <a:gd name="T56" fmla="*/ 53 w 77"/>
                <a:gd name="T57" fmla="*/ 27 h 113"/>
                <a:gd name="T58" fmla="*/ 49 w 77"/>
                <a:gd name="T59" fmla="*/ 20 h 113"/>
                <a:gd name="T60" fmla="*/ 43 w 77"/>
                <a:gd name="T61" fmla="*/ 17 h 113"/>
                <a:gd name="T62" fmla="*/ 34 w 77"/>
                <a:gd name="T63" fmla="*/ 17 h 113"/>
                <a:gd name="T64" fmla="*/ 28 w 77"/>
                <a:gd name="T65" fmla="*/ 20 h 113"/>
                <a:gd name="T66" fmla="*/ 24 w 77"/>
                <a:gd name="T67" fmla="*/ 26 h 113"/>
                <a:gd name="T68" fmla="*/ 2 w 77"/>
                <a:gd name="T69" fmla="*/ 30 h 113"/>
                <a:gd name="T70" fmla="*/ 5 w 77"/>
                <a:gd name="T71" fmla="*/ 17 h 113"/>
                <a:gd name="T72" fmla="*/ 24 w 77"/>
                <a:gd name="T73" fmla="*/ 1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7" h="113">
                  <a:moveTo>
                    <a:pt x="38" y="0"/>
                  </a:moveTo>
                  <a:lnTo>
                    <a:pt x="53" y="1"/>
                  </a:lnTo>
                  <a:lnTo>
                    <a:pt x="65" y="8"/>
                  </a:lnTo>
                  <a:lnTo>
                    <a:pt x="71" y="14"/>
                  </a:lnTo>
                  <a:lnTo>
                    <a:pt x="74" y="22"/>
                  </a:lnTo>
                  <a:lnTo>
                    <a:pt x="75" y="31"/>
                  </a:lnTo>
                  <a:lnTo>
                    <a:pt x="75" y="35"/>
                  </a:lnTo>
                  <a:lnTo>
                    <a:pt x="73" y="41"/>
                  </a:lnTo>
                  <a:lnTo>
                    <a:pt x="71" y="45"/>
                  </a:lnTo>
                  <a:lnTo>
                    <a:pt x="68" y="48"/>
                  </a:lnTo>
                  <a:lnTo>
                    <a:pt x="63" y="53"/>
                  </a:lnTo>
                  <a:lnTo>
                    <a:pt x="58" y="55"/>
                  </a:lnTo>
                  <a:lnTo>
                    <a:pt x="63" y="58"/>
                  </a:lnTo>
                  <a:lnTo>
                    <a:pt x="69" y="61"/>
                  </a:lnTo>
                  <a:lnTo>
                    <a:pt x="72" y="65"/>
                  </a:lnTo>
                  <a:lnTo>
                    <a:pt x="75" y="70"/>
                  </a:lnTo>
                  <a:lnTo>
                    <a:pt x="76" y="75"/>
                  </a:lnTo>
                  <a:lnTo>
                    <a:pt x="77" y="80"/>
                  </a:lnTo>
                  <a:lnTo>
                    <a:pt x="76" y="90"/>
                  </a:lnTo>
                  <a:lnTo>
                    <a:pt x="72" y="97"/>
                  </a:lnTo>
                  <a:lnTo>
                    <a:pt x="65" y="104"/>
                  </a:lnTo>
                  <a:lnTo>
                    <a:pt x="54" y="111"/>
                  </a:lnTo>
                  <a:lnTo>
                    <a:pt x="38" y="113"/>
                  </a:lnTo>
                  <a:lnTo>
                    <a:pt x="24" y="111"/>
                  </a:lnTo>
                  <a:lnTo>
                    <a:pt x="11" y="105"/>
                  </a:lnTo>
                  <a:lnTo>
                    <a:pt x="6" y="99"/>
                  </a:lnTo>
                  <a:lnTo>
                    <a:pt x="1" y="91"/>
                  </a:lnTo>
                  <a:lnTo>
                    <a:pt x="0" y="81"/>
                  </a:lnTo>
                  <a:lnTo>
                    <a:pt x="1" y="81"/>
                  </a:lnTo>
                  <a:lnTo>
                    <a:pt x="23" y="81"/>
                  </a:lnTo>
                  <a:lnTo>
                    <a:pt x="23" y="86"/>
                  </a:lnTo>
                  <a:lnTo>
                    <a:pt x="24" y="89"/>
                  </a:lnTo>
                  <a:lnTo>
                    <a:pt x="27" y="92"/>
                  </a:lnTo>
                  <a:lnTo>
                    <a:pt x="30" y="94"/>
                  </a:lnTo>
                  <a:lnTo>
                    <a:pt x="33" y="95"/>
                  </a:lnTo>
                  <a:lnTo>
                    <a:pt x="39" y="96"/>
                  </a:lnTo>
                  <a:lnTo>
                    <a:pt x="43" y="95"/>
                  </a:lnTo>
                  <a:lnTo>
                    <a:pt x="47" y="94"/>
                  </a:lnTo>
                  <a:lnTo>
                    <a:pt x="51" y="92"/>
                  </a:lnTo>
                  <a:lnTo>
                    <a:pt x="53" y="89"/>
                  </a:lnTo>
                  <a:lnTo>
                    <a:pt x="55" y="85"/>
                  </a:lnTo>
                  <a:lnTo>
                    <a:pt x="55" y="80"/>
                  </a:lnTo>
                  <a:lnTo>
                    <a:pt x="55" y="75"/>
                  </a:lnTo>
                  <a:lnTo>
                    <a:pt x="53" y="71"/>
                  </a:lnTo>
                  <a:lnTo>
                    <a:pt x="51" y="68"/>
                  </a:lnTo>
                  <a:lnTo>
                    <a:pt x="47" y="65"/>
                  </a:lnTo>
                  <a:lnTo>
                    <a:pt x="43" y="64"/>
                  </a:lnTo>
                  <a:lnTo>
                    <a:pt x="38" y="63"/>
                  </a:lnTo>
                  <a:lnTo>
                    <a:pt x="25" y="63"/>
                  </a:lnTo>
                  <a:lnTo>
                    <a:pt x="25" y="47"/>
                  </a:lnTo>
                  <a:lnTo>
                    <a:pt x="38" y="47"/>
                  </a:lnTo>
                  <a:lnTo>
                    <a:pt x="42" y="46"/>
                  </a:lnTo>
                  <a:lnTo>
                    <a:pt x="46" y="45"/>
                  </a:lnTo>
                  <a:lnTo>
                    <a:pt x="49" y="43"/>
                  </a:lnTo>
                  <a:lnTo>
                    <a:pt x="52" y="40"/>
                  </a:lnTo>
                  <a:lnTo>
                    <a:pt x="53" y="35"/>
                  </a:lnTo>
                  <a:lnTo>
                    <a:pt x="53" y="31"/>
                  </a:lnTo>
                  <a:lnTo>
                    <a:pt x="53" y="27"/>
                  </a:lnTo>
                  <a:lnTo>
                    <a:pt x="52" y="24"/>
                  </a:lnTo>
                  <a:lnTo>
                    <a:pt x="49" y="20"/>
                  </a:lnTo>
                  <a:lnTo>
                    <a:pt x="46" y="18"/>
                  </a:lnTo>
                  <a:lnTo>
                    <a:pt x="43" y="17"/>
                  </a:lnTo>
                  <a:lnTo>
                    <a:pt x="39" y="16"/>
                  </a:lnTo>
                  <a:lnTo>
                    <a:pt x="34" y="17"/>
                  </a:lnTo>
                  <a:lnTo>
                    <a:pt x="31" y="18"/>
                  </a:lnTo>
                  <a:lnTo>
                    <a:pt x="28" y="20"/>
                  </a:lnTo>
                  <a:lnTo>
                    <a:pt x="26" y="23"/>
                  </a:lnTo>
                  <a:lnTo>
                    <a:pt x="24" y="26"/>
                  </a:lnTo>
                  <a:lnTo>
                    <a:pt x="24" y="30"/>
                  </a:lnTo>
                  <a:lnTo>
                    <a:pt x="2" y="30"/>
                  </a:lnTo>
                  <a:lnTo>
                    <a:pt x="2" y="29"/>
                  </a:lnTo>
                  <a:lnTo>
                    <a:pt x="5" y="17"/>
                  </a:lnTo>
                  <a:lnTo>
                    <a:pt x="12" y="8"/>
                  </a:lnTo>
                  <a:lnTo>
                    <a:pt x="24" y="1"/>
                  </a:lnTo>
                  <a:lnTo>
                    <a:pt x="38" y="0"/>
                  </a:lnTo>
                  <a:close/>
                </a:path>
              </a:pathLst>
            </a:custGeom>
            <a:solidFill>
              <a:srgbClr val="FFFFFF"/>
            </a:solidFill>
            <a:ln w="0">
              <a:noFill/>
              <a:prstDash val="solid"/>
              <a:round/>
              <a:headEnd/>
              <a:tailEnd/>
            </a:ln>
          </p:spPr>
          <p:txBody>
            <a:bodyPr vert="horz" wrap="square" lIns="91416" tIns="45708" rIns="91416" bIns="45708" numCol="1" anchor="t" anchorCtr="0" compatLnSpc="1">
              <a:prstTxWarp prst="textNoShape">
                <a:avLst/>
              </a:prstTxWarp>
            </a:bodyPr>
            <a:lstStyle/>
            <a:p>
              <a:pPr defTabSz="1218987">
                <a:defRPr/>
              </a:pPr>
              <a:endParaRPr lang="en-US" sz="2399" kern="0">
                <a:solidFill>
                  <a:prstClr val="black"/>
                </a:solidFill>
                <a:latin typeface="Calibri"/>
              </a:endParaRPr>
            </a:p>
          </p:txBody>
        </p:sp>
        <p:sp>
          <p:nvSpPr>
            <p:cNvPr id="102" name="Rectangle 58"/>
            <p:cNvSpPr>
              <a:spLocks noChangeArrowheads="1"/>
            </p:cNvSpPr>
            <p:nvPr/>
          </p:nvSpPr>
          <p:spPr bwMode="auto">
            <a:xfrm>
              <a:off x="8374062" y="4487863"/>
              <a:ext cx="68263" cy="26987"/>
            </a:xfrm>
            <a:prstGeom prst="rect">
              <a:avLst/>
            </a:prstGeom>
            <a:solidFill>
              <a:srgbClr val="FFFFFF"/>
            </a:solidFill>
            <a:ln w="0">
              <a:noFill/>
              <a:prstDash val="solid"/>
              <a:miter lim="800000"/>
              <a:headEnd/>
              <a:tailEnd/>
            </a:ln>
          </p:spPr>
          <p:txBody>
            <a:bodyPr vert="horz" wrap="square" lIns="91416" tIns="45708" rIns="91416" bIns="45708" numCol="1" anchor="t" anchorCtr="0" compatLnSpc="1">
              <a:prstTxWarp prst="textNoShape">
                <a:avLst/>
              </a:prstTxWarp>
            </a:bodyPr>
            <a:lstStyle/>
            <a:p>
              <a:pPr defTabSz="1218987">
                <a:defRPr/>
              </a:pPr>
              <a:endParaRPr lang="en-US" sz="2399" kern="0">
                <a:solidFill>
                  <a:prstClr val="black"/>
                </a:solidFill>
                <a:latin typeface="Calibri"/>
              </a:endParaRPr>
            </a:p>
          </p:txBody>
        </p:sp>
        <p:sp>
          <p:nvSpPr>
            <p:cNvPr id="103" name="Freeform 59"/>
            <p:cNvSpPr>
              <a:spLocks noEditPoints="1"/>
            </p:cNvSpPr>
            <p:nvPr/>
          </p:nvSpPr>
          <p:spPr bwMode="auto">
            <a:xfrm>
              <a:off x="6884987" y="4868863"/>
              <a:ext cx="115888" cy="180975"/>
            </a:xfrm>
            <a:custGeom>
              <a:avLst/>
              <a:gdLst>
                <a:gd name="T0" fmla="*/ 36 w 73"/>
                <a:gd name="T1" fmla="*/ 18 h 114"/>
                <a:gd name="T2" fmla="*/ 33 w 73"/>
                <a:gd name="T3" fmla="*/ 18 h 114"/>
                <a:gd name="T4" fmla="*/ 30 w 73"/>
                <a:gd name="T5" fmla="*/ 19 h 114"/>
                <a:gd name="T6" fmla="*/ 27 w 73"/>
                <a:gd name="T7" fmla="*/ 21 h 114"/>
                <a:gd name="T8" fmla="*/ 25 w 73"/>
                <a:gd name="T9" fmla="*/ 23 h 114"/>
                <a:gd name="T10" fmla="*/ 22 w 73"/>
                <a:gd name="T11" fmla="*/ 31 h 114"/>
                <a:gd name="T12" fmla="*/ 21 w 73"/>
                <a:gd name="T13" fmla="*/ 42 h 114"/>
                <a:gd name="T14" fmla="*/ 21 w 73"/>
                <a:gd name="T15" fmla="*/ 71 h 114"/>
                <a:gd name="T16" fmla="*/ 22 w 73"/>
                <a:gd name="T17" fmla="*/ 83 h 114"/>
                <a:gd name="T18" fmla="*/ 25 w 73"/>
                <a:gd name="T19" fmla="*/ 90 h 114"/>
                <a:gd name="T20" fmla="*/ 27 w 73"/>
                <a:gd name="T21" fmla="*/ 93 h 114"/>
                <a:gd name="T22" fmla="*/ 30 w 73"/>
                <a:gd name="T23" fmla="*/ 95 h 114"/>
                <a:gd name="T24" fmla="*/ 33 w 73"/>
                <a:gd name="T25" fmla="*/ 96 h 114"/>
                <a:gd name="T26" fmla="*/ 36 w 73"/>
                <a:gd name="T27" fmla="*/ 97 h 114"/>
                <a:gd name="T28" fmla="*/ 37 w 73"/>
                <a:gd name="T29" fmla="*/ 97 h 114"/>
                <a:gd name="T30" fmla="*/ 40 w 73"/>
                <a:gd name="T31" fmla="*/ 96 h 114"/>
                <a:gd name="T32" fmla="*/ 44 w 73"/>
                <a:gd name="T33" fmla="*/ 95 h 114"/>
                <a:gd name="T34" fmla="*/ 46 w 73"/>
                <a:gd name="T35" fmla="*/ 93 h 114"/>
                <a:gd name="T36" fmla="*/ 48 w 73"/>
                <a:gd name="T37" fmla="*/ 90 h 114"/>
                <a:gd name="T38" fmla="*/ 51 w 73"/>
                <a:gd name="T39" fmla="*/ 83 h 114"/>
                <a:gd name="T40" fmla="*/ 52 w 73"/>
                <a:gd name="T41" fmla="*/ 71 h 114"/>
                <a:gd name="T42" fmla="*/ 52 w 73"/>
                <a:gd name="T43" fmla="*/ 42 h 114"/>
                <a:gd name="T44" fmla="*/ 51 w 73"/>
                <a:gd name="T45" fmla="*/ 31 h 114"/>
                <a:gd name="T46" fmla="*/ 48 w 73"/>
                <a:gd name="T47" fmla="*/ 23 h 114"/>
                <a:gd name="T48" fmla="*/ 45 w 73"/>
                <a:gd name="T49" fmla="*/ 20 h 114"/>
                <a:gd name="T50" fmla="*/ 41 w 73"/>
                <a:gd name="T51" fmla="*/ 18 h 114"/>
                <a:gd name="T52" fmla="*/ 36 w 73"/>
                <a:gd name="T53" fmla="*/ 18 h 114"/>
                <a:gd name="T54" fmla="*/ 36 w 73"/>
                <a:gd name="T55" fmla="*/ 18 h 114"/>
                <a:gd name="T56" fmla="*/ 36 w 73"/>
                <a:gd name="T57" fmla="*/ 0 h 114"/>
                <a:gd name="T58" fmla="*/ 36 w 73"/>
                <a:gd name="T59" fmla="*/ 0 h 114"/>
                <a:gd name="T60" fmla="*/ 47 w 73"/>
                <a:gd name="T61" fmla="*/ 1 h 114"/>
                <a:gd name="T62" fmla="*/ 56 w 73"/>
                <a:gd name="T63" fmla="*/ 5 h 114"/>
                <a:gd name="T64" fmla="*/ 64 w 73"/>
                <a:gd name="T65" fmla="*/ 11 h 114"/>
                <a:gd name="T66" fmla="*/ 69 w 73"/>
                <a:gd name="T67" fmla="*/ 20 h 114"/>
                <a:gd name="T68" fmla="*/ 72 w 73"/>
                <a:gd name="T69" fmla="*/ 31 h 114"/>
                <a:gd name="T70" fmla="*/ 73 w 73"/>
                <a:gd name="T71" fmla="*/ 44 h 114"/>
                <a:gd name="T72" fmla="*/ 73 w 73"/>
                <a:gd name="T73" fmla="*/ 69 h 114"/>
                <a:gd name="T74" fmla="*/ 72 w 73"/>
                <a:gd name="T75" fmla="*/ 83 h 114"/>
                <a:gd name="T76" fmla="*/ 69 w 73"/>
                <a:gd name="T77" fmla="*/ 93 h 114"/>
                <a:gd name="T78" fmla="*/ 64 w 73"/>
                <a:gd name="T79" fmla="*/ 102 h 114"/>
                <a:gd name="T80" fmla="*/ 56 w 73"/>
                <a:gd name="T81" fmla="*/ 108 h 114"/>
                <a:gd name="T82" fmla="*/ 48 w 73"/>
                <a:gd name="T83" fmla="*/ 113 h 114"/>
                <a:gd name="T84" fmla="*/ 37 w 73"/>
                <a:gd name="T85" fmla="*/ 114 h 114"/>
                <a:gd name="T86" fmla="*/ 36 w 73"/>
                <a:gd name="T87" fmla="*/ 114 h 114"/>
                <a:gd name="T88" fmla="*/ 26 w 73"/>
                <a:gd name="T89" fmla="*/ 113 h 114"/>
                <a:gd name="T90" fmla="*/ 17 w 73"/>
                <a:gd name="T91" fmla="*/ 108 h 114"/>
                <a:gd name="T92" fmla="*/ 9 w 73"/>
                <a:gd name="T93" fmla="*/ 102 h 114"/>
                <a:gd name="T94" fmla="*/ 4 w 73"/>
                <a:gd name="T95" fmla="*/ 93 h 114"/>
                <a:gd name="T96" fmla="*/ 1 w 73"/>
                <a:gd name="T97" fmla="*/ 83 h 114"/>
                <a:gd name="T98" fmla="*/ 0 w 73"/>
                <a:gd name="T99" fmla="*/ 69 h 114"/>
                <a:gd name="T100" fmla="*/ 0 w 73"/>
                <a:gd name="T101" fmla="*/ 44 h 114"/>
                <a:gd name="T102" fmla="*/ 1 w 73"/>
                <a:gd name="T103" fmla="*/ 31 h 114"/>
                <a:gd name="T104" fmla="*/ 4 w 73"/>
                <a:gd name="T105" fmla="*/ 20 h 114"/>
                <a:gd name="T106" fmla="*/ 9 w 73"/>
                <a:gd name="T107" fmla="*/ 11 h 114"/>
                <a:gd name="T108" fmla="*/ 17 w 73"/>
                <a:gd name="T109" fmla="*/ 5 h 114"/>
                <a:gd name="T110" fmla="*/ 25 w 73"/>
                <a:gd name="T111" fmla="*/ 1 h 114"/>
                <a:gd name="T112" fmla="*/ 36 w 73"/>
                <a:gd name="T11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3" h="114">
                  <a:moveTo>
                    <a:pt x="36" y="18"/>
                  </a:moveTo>
                  <a:lnTo>
                    <a:pt x="33" y="18"/>
                  </a:lnTo>
                  <a:lnTo>
                    <a:pt x="30" y="19"/>
                  </a:lnTo>
                  <a:lnTo>
                    <a:pt x="27" y="21"/>
                  </a:lnTo>
                  <a:lnTo>
                    <a:pt x="25" y="23"/>
                  </a:lnTo>
                  <a:lnTo>
                    <a:pt x="22" y="31"/>
                  </a:lnTo>
                  <a:lnTo>
                    <a:pt x="21" y="42"/>
                  </a:lnTo>
                  <a:lnTo>
                    <a:pt x="21" y="71"/>
                  </a:lnTo>
                  <a:lnTo>
                    <a:pt x="22" y="83"/>
                  </a:lnTo>
                  <a:lnTo>
                    <a:pt x="25" y="90"/>
                  </a:lnTo>
                  <a:lnTo>
                    <a:pt x="27" y="93"/>
                  </a:lnTo>
                  <a:lnTo>
                    <a:pt x="30" y="95"/>
                  </a:lnTo>
                  <a:lnTo>
                    <a:pt x="33" y="96"/>
                  </a:lnTo>
                  <a:lnTo>
                    <a:pt x="36" y="97"/>
                  </a:lnTo>
                  <a:lnTo>
                    <a:pt x="37" y="97"/>
                  </a:lnTo>
                  <a:lnTo>
                    <a:pt x="40" y="96"/>
                  </a:lnTo>
                  <a:lnTo>
                    <a:pt x="44" y="95"/>
                  </a:lnTo>
                  <a:lnTo>
                    <a:pt x="46" y="93"/>
                  </a:lnTo>
                  <a:lnTo>
                    <a:pt x="48" y="90"/>
                  </a:lnTo>
                  <a:lnTo>
                    <a:pt x="51" y="83"/>
                  </a:lnTo>
                  <a:lnTo>
                    <a:pt x="52" y="71"/>
                  </a:lnTo>
                  <a:lnTo>
                    <a:pt x="52" y="42"/>
                  </a:lnTo>
                  <a:lnTo>
                    <a:pt x="51" y="31"/>
                  </a:lnTo>
                  <a:lnTo>
                    <a:pt x="48" y="23"/>
                  </a:lnTo>
                  <a:lnTo>
                    <a:pt x="45" y="20"/>
                  </a:lnTo>
                  <a:lnTo>
                    <a:pt x="41" y="18"/>
                  </a:lnTo>
                  <a:lnTo>
                    <a:pt x="36" y="18"/>
                  </a:lnTo>
                  <a:lnTo>
                    <a:pt x="36" y="18"/>
                  </a:lnTo>
                  <a:close/>
                  <a:moveTo>
                    <a:pt x="36" y="0"/>
                  </a:moveTo>
                  <a:lnTo>
                    <a:pt x="36" y="0"/>
                  </a:lnTo>
                  <a:lnTo>
                    <a:pt x="47" y="1"/>
                  </a:lnTo>
                  <a:lnTo>
                    <a:pt x="56" y="5"/>
                  </a:lnTo>
                  <a:lnTo>
                    <a:pt x="64" y="11"/>
                  </a:lnTo>
                  <a:lnTo>
                    <a:pt x="69" y="20"/>
                  </a:lnTo>
                  <a:lnTo>
                    <a:pt x="72" y="31"/>
                  </a:lnTo>
                  <a:lnTo>
                    <a:pt x="73" y="44"/>
                  </a:lnTo>
                  <a:lnTo>
                    <a:pt x="73" y="69"/>
                  </a:lnTo>
                  <a:lnTo>
                    <a:pt x="72" y="83"/>
                  </a:lnTo>
                  <a:lnTo>
                    <a:pt x="69" y="93"/>
                  </a:lnTo>
                  <a:lnTo>
                    <a:pt x="64" y="102"/>
                  </a:lnTo>
                  <a:lnTo>
                    <a:pt x="56" y="108"/>
                  </a:lnTo>
                  <a:lnTo>
                    <a:pt x="48" y="113"/>
                  </a:lnTo>
                  <a:lnTo>
                    <a:pt x="37" y="114"/>
                  </a:lnTo>
                  <a:lnTo>
                    <a:pt x="36" y="114"/>
                  </a:lnTo>
                  <a:lnTo>
                    <a:pt x="26" y="113"/>
                  </a:lnTo>
                  <a:lnTo>
                    <a:pt x="17" y="108"/>
                  </a:lnTo>
                  <a:lnTo>
                    <a:pt x="9" y="102"/>
                  </a:lnTo>
                  <a:lnTo>
                    <a:pt x="4" y="93"/>
                  </a:lnTo>
                  <a:lnTo>
                    <a:pt x="1" y="83"/>
                  </a:lnTo>
                  <a:lnTo>
                    <a:pt x="0" y="69"/>
                  </a:lnTo>
                  <a:lnTo>
                    <a:pt x="0" y="44"/>
                  </a:lnTo>
                  <a:lnTo>
                    <a:pt x="1" y="31"/>
                  </a:lnTo>
                  <a:lnTo>
                    <a:pt x="4" y="20"/>
                  </a:lnTo>
                  <a:lnTo>
                    <a:pt x="9" y="11"/>
                  </a:lnTo>
                  <a:lnTo>
                    <a:pt x="17" y="5"/>
                  </a:lnTo>
                  <a:lnTo>
                    <a:pt x="25" y="1"/>
                  </a:lnTo>
                  <a:lnTo>
                    <a:pt x="36" y="0"/>
                  </a:lnTo>
                  <a:close/>
                </a:path>
              </a:pathLst>
            </a:custGeom>
            <a:solidFill>
              <a:srgbClr val="FFFFFF"/>
            </a:solidFill>
            <a:ln w="0">
              <a:noFill/>
              <a:prstDash val="solid"/>
              <a:round/>
              <a:headEnd/>
              <a:tailEnd/>
            </a:ln>
          </p:spPr>
          <p:txBody>
            <a:bodyPr vert="horz" wrap="square" lIns="91416" tIns="45708" rIns="91416" bIns="45708" numCol="1" anchor="t" anchorCtr="0" compatLnSpc="1">
              <a:prstTxWarp prst="textNoShape">
                <a:avLst/>
              </a:prstTxWarp>
            </a:bodyPr>
            <a:lstStyle/>
            <a:p>
              <a:pPr defTabSz="1218987">
                <a:defRPr/>
              </a:pPr>
              <a:endParaRPr lang="en-US" sz="2399" kern="0">
                <a:solidFill>
                  <a:prstClr val="black"/>
                </a:solidFill>
                <a:latin typeface="Calibri"/>
              </a:endParaRPr>
            </a:p>
          </p:txBody>
        </p:sp>
        <p:sp>
          <p:nvSpPr>
            <p:cNvPr id="104" name="Freeform 60"/>
            <p:cNvSpPr>
              <a:spLocks/>
            </p:cNvSpPr>
            <p:nvPr/>
          </p:nvSpPr>
          <p:spPr bwMode="auto">
            <a:xfrm>
              <a:off x="7405687" y="4922838"/>
              <a:ext cx="57150" cy="63500"/>
            </a:xfrm>
            <a:custGeom>
              <a:avLst/>
              <a:gdLst>
                <a:gd name="T0" fmla="*/ 18 w 36"/>
                <a:gd name="T1" fmla="*/ 0 h 40"/>
                <a:gd name="T2" fmla="*/ 22 w 36"/>
                <a:gd name="T3" fmla="*/ 0 h 40"/>
                <a:gd name="T4" fmla="*/ 27 w 36"/>
                <a:gd name="T5" fmla="*/ 2 h 40"/>
                <a:gd name="T6" fmla="*/ 31 w 36"/>
                <a:gd name="T7" fmla="*/ 4 h 40"/>
                <a:gd name="T8" fmla="*/ 33 w 36"/>
                <a:gd name="T9" fmla="*/ 8 h 40"/>
                <a:gd name="T10" fmla="*/ 35 w 36"/>
                <a:gd name="T11" fmla="*/ 12 h 40"/>
                <a:gd name="T12" fmla="*/ 36 w 36"/>
                <a:gd name="T13" fmla="*/ 17 h 40"/>
                <a:gd name="T14" fmla="*/ 36 w 36"/>
                <a:gd name="T15" fmla="*/ 24 h 40"/>
                <a:gd name="T16" fmla="*/ 35 w 36"/>
                <a:gd name="T17" fmla="*/ 28 h 40"/>
                <a:gd name="T18" fmla="*/ 33 w 36"/>
                <a:gd name="T19" fmla="*/ 33 h 40"/>
                <a:gd name="T20" fmla="*/ 31 w 36"/>
                <a:gd name="T21" fmla="*/ 36 h 40"/>
                <a:gd name="T22" fmla="*/ 28 w 36"/>
                <a:gd name="T23" fmla="*/ 38 h 40"/>
                <a:gd name="T24" fmla="*/ 22 w 36"/>
                <a:gd name="T25" fmla="*/ 40 h 40"/>
                <a:gd name="T26" fmla="*/ 18 w 36"/>
                <a:gd name="T27" fmla="*/ 40 h 40"/>
                <a:gd name="T28" fmla="*/ 13 w 36"/>
                <a:gd name="T29" fmla="*/ 40 h 40"/>
                <a:gd name="T30" fmla="*/ 8 w 36"/>
                <a:gd name="T31" fmla="*/ 38 h 40"/>
                <a:gd name="T32" fmla="*/ 4 w 36"/>
                <a:gd name="T33" fmla="*/ 36 h 40"/>
                <a:gd name="T34" fmla="*/ 2 w 36"/>
                <a:gd name="T35" fmla="*/ 33 h 40"/>
                <a:gd name="T36" fmla="*/ 0 w 36"/>
                <a:gd name="T37" fmla="*/ 28 h 40"/>
                <a:gd name="T38" fmla="*/ 0 w 36"/>
                <a:gd name="T39" fmla="*/ 24 h 40"/>
                <a:gd name="T40" fmla="*/ 0 w 36"/>
                <a:gd name="T41" fmla="*/ 17 h 40"/>
                <a:gd name="T42" fmla="*/ 0 w 36"/>
                <a:gd name="T43" fmla="*/ 12 h 40"/>
                <a:gd name="T44" fmla="*/ 2 w 36"/>
                <a:gd name="T45" fmla="*/ 8 h 40"/>
                <a:gd name="T46" fmla="*/ 4 w 36"/>
                <a:gd name="T47" fmla="*/ 5 h 40"/>
                <a:gd name="T48" fmla="*/ 8 w 36"/>
                <a:gd name="T49" fmla="*/ 2 h 40"/>
                <a:gd name="T50" fmla="*/ 13 w 36"/>
                <a:gd name="T51" fmla="*/ 0 h 40"/>
                <a:gd name="T52" fmla="*/ 18 w 36"/>
                <a:gd name="T5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6" h="40">
                  <a:moveTo>
                    <a:pt x="18" y="0"/>
                  </a:moveTo>
                  <a:lnTo>
                    <a:pt x="22" y="0"/>
                  </a:lnTo>
                  <a:lnTo>
                    <a:pt x="27" y="2"/>
                  </a:lnTo>
                  <a:lnTo>
                    <a:pt x="31" y="4"/>
                  </a:lnTo>
                  <a:lnTo>
                    <a:pt x="33" y="8"/>
                  </a:lnTo>
                  <a:lnTo>
                    <a:pt x="35" y="12"/>
                  </a:lnTo>
                  <a:lnTo>
                    <a:pt x="36" y="17"/>
                  </a:lnTo>
                  <a:lnTo>
                    <a:pt x="36" y="24"/>
                  </a:lnTo>
                  <a:lnTo>
                    <a:pt x="35" y="28"/>
                  </a:lnTo>
                  <a:lnTo>
                    <a:pt x="33" y="33"/>
                  </a:lnTo>
                  <a:lnTo>
                    <a:pt x="31" y="36"/>
                  </a:lnTo>
                  <a:lnTo>
                    <a:pt x="28" y="38"/>
                  </a:lnTo>
                  <a:lnTo>
                    <a:pt x="22" y="40"/>
                  </a:lnTo>
                  <a:lnTo>
                    <a:pt x="18" y="40"/>
                  </a:lnTo>
                  <a:lnTo>
                    <a:pt x="13" y="40"/>
                  </a:lnTo>
                  <a:lnTo>
                    <a:pt x="8" y="38"/>
                  </a:lnTo>
                  <a:lnTo>
                    <a:pt x="4" y="36"/>
                  </a:lnTo>
                  <a:lnTo>
                    <a:pt x="2" y="33"/>
                  </a:lnTo>
                  <a:lnTo>
                    <a:pt x="0" y="28"/>
                  </a:lnTo>
                  <a:lnTo>
                    <a:pt x="0" y="24"/>
                  </a:lnTo>
                  <a:lnTo>
                    <a:pt x="0" y="17"/>
                  </a:lnTo>
                  <a:lnTo>
                    <a:pt x="0" y="12"/>
                  </a:lnTo>
                  <a:lnTo>
                    <a:pt x="2" y="8"/>
                  </a:lnTo>
                  <a:lnTo>
                    <a:pt x="4" y="5"/>
                  </a:lnTo>
                  <a:lnTo>
                    <a:pt x="8" y="2"/>
                  </a:lnTo>
                  <a:lnTo>
                    <a:pt x="13" y="0"/>
                  </a:lnTo>
                  <a:lnTo>
                    <a:pt x="18" y="0"/>
                  </a:lnTo>
                  <a:close/>
                </a:path>
              </a:pathLst>
            </a:custGeom>
            <a:solidFill>
              <a:srgbClr val="FFFFFF"/>
            </a:solidFill>
            <a:ln w="0">
              <a:noFill/>
              <a:prstDash val="solid"/>
              <a:round/>
              <a:headEnd/>
              <a:tailEnd/>
            </a:ln>
          </p:spPr>
          <p:txBody>
            <a:bodyPr vert="horz" wrap="square" lIns="91416" tIns="45708" rIns="91416" bIns="45708" numCol="1" anchor="t" anchorCtr="0" compatLnSpc="1">
              <a:prstTxWarp prst="textNoShape">
                <a:avLst/>
              </a:prstTxWarp>
            </a:bodyPr>
            <a:lstStyle/>
            <a:p>
              <a:pPr defTabSz="1218987">
                <a:defRPr/>
              </a:pPr>
              <a:endParaRPr lang="en-US" sz="2399" kern="0">
                <a:solidFill>
                  <a:prstClr val="black"/>
                </a:solidFill>
                <a:latin typeface="Calibri"/>
              </a:endParaRPr>
            </a:p>
          </p:txBody>
        </p:sp>
        <p:sp>
          <p:nvSpPr>
            <p:cNvPr id="105" name="Freeform 61"/>
            <p:cNvSpPr>
              <a:spLocks/>
            </p:cNvSpPr>
            <p:nvPr/>
          </p:nvSpPr>
          <p:spPr bwMode="auto">
            <a:xfrm>
              <a:off x="7858125" y="4902200"/>
              <a:ext cx="120650" cy="127000"/>
            </a:xfrm>
            <a:custGeom>
              <a:avLst/>
              <a:gdLst>
                <a:gd name="T0" fmla="*/ 28 w 76"/>
                <a:gd name="T1" fmla="*/ 0 h 80"/>
                <a:gd name="T2" fmla="*/ 50 w 76"/>
                <a:gd name="T3" fmla="*/ 0 h 80"/>
                <a:gd name="T4" fmla="*/ 50 w 76"/>
                <a:gd name="T5" fmla="*/ 30 h 80"/>
                <a:gd name="T6" fmla="*/ 76 w 76"/>
                <a:gd name="T7" fmla="*/ 30 h 80"/>
                <a:gd name="T8" fmla="*/ 76 w 76"/>
                <a:gd name="T9" fmla="*/ 49 h 80"/>
                <a:gd name="T10" fmla="*/ 50 w 76"/>
                <a:gd name="T11" fmla="*/ 49 h 80"/>
                <a:gd name="T12" fmla="*/ 50 w 76"/>
                <a:gd name="T13" fmla="*/ 80 h 80"/>
                <a:gd name="T14" fmla="*/ 28 w 76"/>
                <a:gd name="T15" fmla="*/ 80 h 80"/>
                <a:gd name="T16" fmla="*/ 28 w 76"/>
                <a:gd name="T17" fmla="*/ 49 h 80"/>
                <a:gd name="T18" fmla="*/ 0 w 76"/>
                <a:gd name="T19" fmla="*/ 49 h 80"/>
                <a:gd name="T20" fmla="*/ 0 w 76"/>
                <a:gd name="T21" fmla="*/ 30 h 80"/>
                <a:gd name="T22" fmla="*/ 28 w 76"/>
                <a:gd name="T23" fmla="*/ 30 h 80"/>
                <a:gd name="T24" fmla="*/ 28 w 76"/>
                <a:gd name="T25"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80">
                  <a:moveTo>
                    <a:pt x="28" y="0"/>
                  </a:moveTo>
                  <a:lnTo>
                    <a:pt x="50" y="0"/>
                  </a:lnTo>
                  <a:lnTo>
                    <a:pt x="50" y="30"/>
                  </a:lnTo>
                  <a:lnTo>
                    <a:pt x="76" y="30"/>
                  </a:lnTo>
                  <a:lnTo>
                    <a:pt x="76" y="49"/>
                  </a:lnTo>
                  <a:lnTo>
                    <a:pt x="50" y="49"/>
                  </a:lnTo>
                  <a:lnTo>
                    <a:pt x="50" y="80"/>
                  </a:lnTo>
                  <a:lnTo>
                    <a:pt x="28" y="80"/>
                  </a:lnTo>
                  <a:lnTo>
                    <a:pt x="28" y="49"/>
                  </a:lnTo>
                  <a:lnTo>
                    <a:pt x="0" y="49"/>
                  </a:lnTo>
                  <a:lnTo>
                    <a:pt x="0" y="30"/>
                  </a:lnTo>
                  <a:lnTo>
                    <a:pt x="28" y="30"/>
                  </a:lnTo>
                  <a:lnTo>
                    <a:pt x="28" y="0"/>
                  </a:lnTo>
                  <a:close/>
                </a:path>
              </a:pathLst>
            </a:custGeom>
            <a:solidFill>
              <a:srgbClr val="FFFFFF"/>
            </a:solidFill>
            <a:ln w="0">
              <a:noFill/>
              <a:prstDash val="solid"/>
              <a:round/>
              <a:headEnd/>
              <a:tailEnd/>
            </a:ln>
          </p:spPr>
          <p:txBody>
            <a:bodyPr vert="horz" wrap="square" lIns="91416" tIns="45708" rIns="91416" bIns="45708" numCol="1" anchor="t" anchorCtr="0" compatLnSpc="1">
              <a:prstTxWarp prst="textNoShape">
                <a:avLst/>
              </a:prstTxWarp>
            </a:bodyPr>
            <a:lstStyle/>
            <a:p>
              <a:pPr defTabSz="1218987">
                <a:defRPr/>
              </a:pPr>
              <a:endParaRPr lang="en-US" sz="2399" kern="0">
                <a:solidFill>
                  <a:prstClr val="black"/>
                </a:solidFill>
                <a:latin typeface="Calibri"/>
              </a:endParaRPr>
            </a:p>
          </p:txBody>
        </p:sp>
        <p:sp>
          <p:nvSpPr>
            <p:cNvPr id="106" name="Freeform 62"/>
            <p:cNvSpPr>
              <a:spLocks noEditPoints="1"/>
            </p:cNvSpPr>
            <p:nvPr/>
          </p:nvSpPr>
          <p:spPr bwMode="auto">
            <a:xfrm>
              <a:off x="8351837" y="4927600"/>
              <a:ext cx="109538" cy="79375"/>
            </a:xfrm>
            <a:custGeom>
              <a:avLst/>
              <a:gdLst>
                <a:gd name="T0" fmla="*/ 0 w 69"/>
                <a:gd name="T1" fmla="*/ 32 h 50"/>
                <a:gd name="T2" fmla="*/ 69 w 69"/>
                <a:gd name="T3" fmla="*/ 32 h 50"/>
                <a:gd name="T4" fmla="*/ 69 w 69"/>
                <a:gd name="T5" fmla="*/ 50 h 50"/>
                <a:gd name="T6" fmla="*/ 0 w 69"/>
                <a:gd name="T7" fmla="*/ 50 h 50"/>
                <a:gd name="T8" fmla="*/ 0 w 69"/>
                <a:gd name="T9" fmla="*/ 32 h 50"/>
                <a:gd name="T10" fmla="*/ 0 w 69"/>
                <a:gd name="T11" fmla="*/ 0 h 50"/>
                <a:gd name="T12" fmla="*/ 69 w 69"/>
                <a:gd name="T13" fmla="*/ 0 h 50"/>
                <a:gd name="T14" fmla="*/ 69 w 69"/>
                <a:gd name="T15" fmla="*/ 17 h 50"/>
                <a:gd name="T16" fmla="*/ 0 w 69"/>
                <a:gd name="T17" fmla="*/ 17 h 50"/>
                <a:gd name="T18" fmla="*/ 0 w 69"/>
                <a:gd name="T1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50">
                  <a:moveTo>
                    <a:pt x="0" y="32"/>
                  </a:moveTo>
                  <a:lnTo>
                    <a:pt x="69" y="32"/>
                  </a:lnTo>
                  <a:lnTo>
                    <a:pt x="69" y="50"/>
                  </a:lnTo>
                  <a:lnTo>
                    <a:pt x="0" y="50"/>
                  </a:lnTo>
                  <a:lnTo>
                    <a:pt x="0" y="32"/>
                  </a:lnTo>
                  <a:close/>
                  <a:moveTo>
                    <a:pt x="0" y="0"/>
                  </a:moveTo>
                  <a:lnTo>
                    <a:pt x="69" y="0"/>
                  </a:lnTo>
                  <a:lnTo>
                    <a:pt x="69" y="17"/>
                  </a:lnTo>
                  <a:lnTo>
                    <a:pt x="0" y="17"/>
                  </a:lnTo>
                  <a:lnTo>
                    <a:pt x="0" y="0"/>
                  </a:lnTo>
                  <a:close/>
                </a:path>
              </a:pathLst>
            </a:custGeom>
            <a:solidFill>
              <a:srgbClr val="FFFFFF"/>
            </a:solidFill>
            <a:ln w="0">
              <a:noFill/>
              <a:prstDash val="solid"/>
              <a:round/>
              <a:headEnd/>
              <a:tailEnd/>
            </a:ln>
          </p:spPr>
          <p:txBody>
            <a:bodyPr vert="horz" wrap="square" lIns="91416" tIns="45708" rIns="91416" bIns="45708" numCol="1" anchor="t" anchorCtr="0" compatLnSpc="1">
              <a:prstTxWarp prst="textNoShape">
                <a:avLst/>
              </a:prstTxWarp>
            </a:bodyPr>
            <a:lstStyle/>
            <a:p>
              <a:pPr defTabSz="1218987">
                <a:defRPr/>
              </a:pPr>
              <a:endParaRPr lang="en-US" sz="2399" kern="0">
                <a:solidFill>
                  <a:prstClr val="black"/>
                </a:solidFill>
                <a:latin typeface="Calibri"/>
              </a:endParaRPr>
            </a:p>
          </p:txBody>
        </p:sp>
      </p:grpSp>
      <p:grpSp>
        <p:nvGrpSpPr>
          <p:cNvPr id="112" name="Group 17"/>
          <p:cNvGrpSpPr>
            <a:grpSpLocks noChangeAspect="1"/>
          </p:cNvGrpSpPr>
          <p:nvPr/>
        </p:nvGrpSpPr>
        <p:grpSpPr bwMode="auto">
          <a:xfrm>
            <a:off x="5018334" y="4820364"/>
            <a:ext cx="498345" cy="601506"/>
            <a:chOff x="4844" y="3534"/>
            <a:chExt cx="314" cy="379"/>
          </a:xfrm>
          <a:solidFill>
            <a:srgbClr val="FFFFFF"/>
          </a:solidFill>
        </p:grpSpPr>
        <p:sp>
          <p:nvSpPr>
            <p:cNvPr id="113" name="Freeform 19"/>
            <p:cNvSpPr>
              <a:spLocks/>
            </p:cNvSpPr>
            <p:nvPr/>
          </p:nvSpPr>
          <p:spPr bwMode="auto">
            <a:xfrm>
              <a:off x="5009" y="3778"/>
              <a:ext cx="21" cy="33"/>
            </a:xfrm>
            <a:custGeom>
              <a:avLst/>
              <a:gdLst>
                <a:gd name="T0" fmla="*/ 0 w 186"/>
                <a:gd name="T1" fmla="*/ 0 h 305"/>
                <a:gd name="T2" fmla="*/ 39 w 186"/>
                <a:gd name="T3" fmla="*/ 10 h 305"/>
                <a:gd name="T4" fmla="*/ 78 w 186"/>
                <a:gd name="T5" fmla="*/ 24 h 305"/>
                <a:gd name="T6" fmla="*/ 115 w 186"/>
                <a:gd name="T7" fmla="*/ 40 h 305"/>
                <a:gd name="T8" fmla="*/ 131 w 186"/>
                <a:gd name="T9" fmla="*/ 50 h 305"/>
                <a:gd name="T10" fmla="*/ 147 w 186"/>
                <a:gd name="T11" fmla="*/ 60 h 305"/>
                <a:gd name="T12" fmla="*/ 160 w 186"/>
                <a:gd name="T13" fmla="*/ 73 h 305"/>
                <a:gd name="T14" fmla="*/ 171 w 186"/>
                <a:gd name="T15" fmla="*/ 87 h 305"/>
                <a:gd name="T16" fmla="*/ 178 w 186"/>
                <a:gd name="T17" fmla="*/ 103 h 305"/>
                <a:gd name="T18" fmla="*/ 183 w 186"/>
                <a:gd name="T19" fmla="*/ 119 h 305"/>
                <a:gd name="T20" fmla="*/ 186 w 186"/>
                <a:gd name="T21" fmla="*/ 143 h 305"/>
                <a:gd name="T22" fmla="*/ 185 w 186"/>
                <a:gd name="T23" fmla="*/ 168 h 305"/>
                <a:gd name="T24" fmla="*/ 180 w 186"/>
                <a:gd name="T25" fmla="*/ 192 h 305"/>
                <a:gd name="T26" fmla="*/ 170 w 186"/>
                <a:gd name="T27" fmla="*/ 214 h 305"/>
                <a:gd name="T28" fmla="*/ 156 w 186"/>
                <a:gd name="T29" fmla="*/ 235 h 305"/>
                <a:gd name="T30" fmla="*/ 139 w 186"/>
                <a:gd name="T31" fmla="*/ 253 h 305"/>
                <a:gd name="T32" fmla="*/ 118 w 186"/>
                <a:gd name="T33" fmla="*/ 267 h 305"/>
                <a:gd name="T34" fmla="*/ 96 w 186"/>
                <a:gd name="T35" fmla="*/ 279 h 305"/>
                <a:gd name="T36" fmla="*/ 72 w 186"/>
                <a:gd name="T37" fmla="*/ 288 h 305"/>
                <a:gd name="T38" fmla="*/ 49 w 186"/>
                <a:gd name="T39" fmla="*/ 295 h 305"/>
                <a:gd name="T40" fmla="*/ 24 w 186"/>
                <a:gd name="T41" fmla="*/ 300 h 305"/>
                <a:gd name="T42" fmla="*/ 0 w 186"/>
                <a:gd name="T43" fmla="*/ 305 h 305"/>
                <a:gd name="T44" fmla="*/ 0 w 186"/>
                <a:gd name="T45"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6" h="305">
                  <a:moveTo>
                    <a:pt x="0" y="0"/>
                  </a:moveTo>
                  <a:lnTo>
                    <a:pt x="39" y="10"/>
                  </a:lnTo>
                  <a:lnTo>
                    <a:pt x="78" y="24"/>
                  </a:lnTo>
                  <a:lnTo>
                    <a:pt x="115" y="40"/>
                  </a:lnTo>
                  <a:lnTo>
                    <a:pt x="131" y="50"/>
                  </a:lnTo>
                  <a:lnTo>
                    <a:pt x="147" y="60"/>
                  </a:lnTo>
                  <a:lnTo>
                    <a:pt x="160" y="73"/>
                  </a:lnTo>
                  <a:lnTo>
                    <a:pt x="171" y="87"/>
                  </a:lnTo>
                  <a:lnTo>
                    <a:pt x="178" y="103"/>
                  </a:lnTo>
                  <a:lnTo>
                    <a:pt x="183" y="119"/>
                  </a:lnTo>
                  <a:lnTo>
                    <a:pt x="186" y="143"/>
                  </a:lnTo>
                  <a:lnTo>
                    <a:pt x="185" y="168"/>
                  </a:lnTo>
                  <a:lnTo>
                    <a:pt x="180" y="192"/>
                  </a:lnTo>
                  <a:lnTo>
                    <a:pt x="170" y="214"/>
                  </a:lnTo>
                  <a:lnTo>
                    <a:pt x="156" y="235"/>
                  </a:lnTo>
                  <a:lnTo>
                    <a:pt x="139" y="253"/>
                  </a:lnTo>
                  <a:lnTo>
                    <a:pt x="118" y="267"/>
                  </a:lnTo>
                  <a:lnTo>
                    <a:pt x="96" y="279"/>
                  </a:lnTo>
                  <a:lnTo>
                    <a:pt x="72" y="288"/>
                  </a:lnTo>
                  <a:lnTo>
                    <a:pt x="49" y="295"/>
                  </a:lnTo>
                  <a:lnTo>
                    <a:pt x="24" y="300"/>
                  </a:lnTo>
                  <a:lnTo>
                    <a:pt x="0" y="305"/>
                  </a:lnTo>
                  <a:lnTo>
                    <a:pt x="0" y="0"/>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pPr defTabSz="914126">
                <a:defRPr/>
              </a:pPr>
              <a:endParaRPr lang="en-US" sz="1799" kern="0">
                <a:solidFill>
                  <a:prstClr val="black"/>
                </a:solidFill>
                <a:latin typeface="Calibri"/>
              </a:endParaRPr>
            </a:p>
          </p:txBody>
        </p:sp>
        <p:sp>
          <p:nvSpPr>
            <p:cNvPr id="114" name="Freeform 20"/>
            <p:cNvSpPr>
              <a:spLocks/>
            </p:cNvSpPr>
            <p:nvPr/>
          </p:nvSpPr>
          <p:spPr bwMode="auto">
            <a:xfrm>
              <a:off x="4973" y="3723"/>
              <a:ext cx="17" cy="31"/>
            </a:xfrm>
            <a:custGeom>
              <a:avLst/>
              <a:gdLst>
                <a:gd name="T0" fmla="*/ 152 w 152"/>
                <a:gd name="T1" fmla="*/ 0 h 276"/>
                <a:gd name="T2" fmla="*/ 152 w 152"/>
                <a:gd name="T3" fmla="*/ 276 h 276"/>
                <a:gd name="T4" fmla="*/ 124 w 152"/>
                <a:gd name="T5" fmla="*/ 267 h 276"/>
                <a:gd name="T6" fmla="*/ 98 w 152"/>
                <a:gd name="T7" fmla="*/ 258 h 276"/>
                <a:gd name="T8" fmla="*/ 70 w 152"/>
                <a:gd name="T9" fmla="*/ 244 h 276"/>
                <a:gd name="T10" fmla="*/ 43 w 152"/>
                <a:gd name="T11" fmla="*/ 229 h 276"/>
                <a:gd name="T12" fmla="*/ 29 w 152"/>
                <a:gd name="T13" fmla="*/ 217 h 276"/>
                <a:gd name="T14" fmla="*/ 17 w 152"/>
                <a:gd name="T15" fmla="*/ 205 h 276"/>
                <a:gd name="T16" fmla="*/ 7 w 152"/>
                <a:gd name="T17" fmla="*/ 188 h 276"/>
                <a:gd name="T18" fmla="*/ 2 w 152"/>
                <a:gd name="T19" fmla="*/ 170 h 276"/>
                <a:gd name="T20" fmla="*/ 0 w 152"/>
                <a:gd name="T21" fmla="*/ 149 h 276"/>
                <a:gd name="T22" fmla="*/ 0 w 152"/>
                <a:gd name="T23" fmla="*/ 129 h 276"/>
                <a:gd name="T24" fmla="*/ 4 w 152"/>
                <a:gd name="T25" fmla="*/ 111 h 276"/>
                <a:gd name="T26" fmla="*/ 10 w 152"/>
                <a:gd name="T27" fmla="*/ 92 h 276"/>
                <a:gd name="T28" fmla="*/ 21 w 152"/>
                <a:gd name="T29" fmla="*/ 75 h 276"/>
                <a:gd name="T30" fmla="*/ 36 w 152"/>
                <a:gd name="T31" fmla="*/ 56 h 276"/>
                <a:gd name="T32" fmla="*/ 57 w 152"/>
                <a:gd name="T33" fmla="*/ 39 h 276"/>
                <a:gd name="T34" fmla="*/ 79 w 152"/>
                <a:gd name="T35" fmla="*/ 26 h 276"/>
                <a:gd name="T36" fmla="*/ 102 w 152"/>
                <a:gd name="T37" fmla="*/ 14 h 276"/>
                <a:gd name="T38" fmla="*/ 127 w 152"/>
                <a:gd name="T39" fmla="*/ 6 h 276"/>
                <a:gd name="T40" fmla="*/ 152 w 152"/>
                <a:gd name="T41" fmla="*/ 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2" h="276">
                  <a:moveTo>
                    <a:pt x="152" y="0"/>
                  </a:moveTo>
                  <a:lnTo>
                    <a:pt x="152" y="276"/>
                  </a:lnTo>
                  <a:lnTo>
                    <a:pt x="124" y="267"/>
                  </a:lnTo>
                  <a:lnTo>
                    <a:pt x="98" y="258"/>
                  </a:lnTo>
                  <a:lnTo>
                    <a:pt x="70" y="244"/>
                  </a:lnTo>
                  <a:lnTo>
                    <a:pt x="43" y="229"/>
                  </a:lnTo>
                  <a:lnTo>
                    <a:pt x="29" y="217"/>
                  </a:lnTo>
                  <a:lnTo>
                    <a:pt x="17" y="205"/>
                  </a:lnTo>
                  <a:lnTo>
                    <a:pt x="7" y="188"/>
                  </a:lnTo>
                  <a:lnTo>
                    <a:pt x="2" y="170"/>
                  </a:lnTo>
                  <a:lnTo>
                    <a:pt x="0" y="149"/>
                  </a:lnTo>
                  <a:lnTo>
                    <a:pt x="0" y="129"/>
                  </a:lnTo>
                  <a:lnTo>
                    <a:pt x="4" y="111"/>
                  </a:lnTo>
                  <a:lnTo>
                    <a:pt x="10" y="92"/>
                  </a:lnTo>
                  <a:lnTo>
                    <a:pt x="21" y="75"/>
                  </a:lnTo>
                  <a:lnTo>
                    <a:pt x="36" y="56"/>
                  </a:lnTo>
                  <a:lnTo>
                    <a:pt x="57" y="39"/>
                  </a:lnTo>
                  <a:lnTo>
                    <a:pt x="79" y="26"/>
                  </a:lnTo>
                  <a:lnTo>
                    <a:pt x="102" y="14"/>
                  </a:lnTo>
                  <a:lnTo>
                    <a:pt x="127" y="6"/>
                  </a:lnTo>
                  <a:lnTo>
                    <a:pt x="152" y="0"/>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pPr defTabSz="914126">
                <a:defRPr/>
              </a:pPr>
              <a:endParaRPr lang="en-US" sz="1799" kern="0">
                <a:solidFill>
                  <a:prstClr val="black"/>
                </a:solidFill>
                <a:latin typeface="Calibri"/>
              </a:endParaRPr>
            </a:p>
          </p:txBody>
        </p:sp>
        <p:sp>
          <p:nvSpPr>
            <p:cNvPr id="115" name="Freeform 21"/>
            <p:cNvSpPr>
              <a:spLocks noEditPoints="1"/>
            </p:cNvSpPr>
            <p:nvPr/>
          </p:nvSpPr>
          <p:spPr bwMode="auto">
            <a:xfrm>
              <a:off x="4844" y="3534"/>
              <a:ext cx="314" cy="379"/>
            </a:xfrm>
            <a:custGeom>
              <a:avLst/>
              <a:gdLst>
                <a:gd name="T0" fmla="*/ 1318 w 2825"/>
                <a:gd name="T1" fmla="*/ 1421 h 3410"/>
                <a:gd name="T2" fmla="*/ 1123 w 2825"/>
                <a:gd name="T3" fmla="*/ 1605 h 3410"/>
                <a:gd name="T4" fmla="*/ 997 w 2825"/>
                <a:gd name="T5" fmla="*/ 1817 h 3410"/>
                <a:gd name="T6" fmla="*/ 1054 w 2825"/>
                <a:gd name="T7" fmla="*/ 2017 h 3410"/>
                <a:gd name="T8" fmla="*/ 1278 w 2825"/>
                <a:gd name="T9" fmla="*/ 2142 h 3410"/>
                <a:gd name="T10" fmla="*/ 1189 w 2825"/>
                <a:gd name="T11" fmla="*/ 2403 h 3410"/>
                <a:gd name="T12" fmla="*/ 1115 w 2825"/>
                <a:gd name="T13" fmla="*/ 2277 h 3410"/>
                <a:gd name="T14" fmla="*/ 997 w 2825"/>
                <a:gd name="T15" fmla="*/ 2310 h 3410"/>
                <a:gd name="T16" fmla="*/ 1022 w 2825"/>
                <a:gd name="T17" fmla="*/ 2453 h 3410"/>
                <a:gd name="T18" fmla="*/ 1234 w 2825"/>
                <a:gd name="T19" fmla="*/ 2634 h 3410"/>
                <a:gd name="T20" fmla="*/ 1348 w 2825"/>
                <a:gd name="T21" fmla="*/ 2820 h 3410"/>
                <a:gd name="T22" fmla="*/ 1467 w 2825"/>
                <a:gd name="T23" fmla="*/ 2803 h 3410"/>
                <a:gd name="T24" fmla="*/ 1608 w 2825"/>
                <a:gd name="T25" fmla="*/ 2640 h 3410"/>
                <a:gd name="T26" fmla="*/ 1816 w 2825"/>
                <a:gd name="T27" fmla="*/ 2455 h 3410"/>
                <a:gd name="T28" fmla="*/ 1802 w 2825"/>
                <a:gd name="T29" fmla="*/ 2199 h 3410"/>
                <a:gd name="T30" fmla="*/ 1808 w 2825"/>
                <a:gd name="T31" fmla="*/ 2211 h 3410"/>
                <a:gd name="T32" fmla="*/ 1797 w 2825"/>
                <a:gd name="T33" fmla="*/ 2190 h 3410"/>
                <a:gd name="T34" fmla="*/ 1798 w 2825"/>
                <a:gd name="T35" fmla="*/ 2191 h 3410"/>
                <a:gd name="T36" fmla="*/ 1713 w 2825"/>
                <a:gd name="T37" fmla="*/ 2106 h 3410"/>
                <a:gd name="T38" fmla="*/ 1484 w 2825"/>
                <a:gd name="T39" fmla="*/ 1701 h 3410"/>
                <a:gd name="T40" fmla="*/ 1645 w 2825"/>
                <a:gd name="T41" fmla="*/ 1800 h 3410"/>
                <a:gd name="T42" fmla="*/ 1716 w 2825"/>
                <a:gd name="T43" fmla="*/ 1892 h 3410"/>
                <a:gd name="T44" fmla="*/ 1820 w 2825"/>
                <a:gd name="T45" fmla="*/ 1832 h 3410"/>
                <a:gd name="T46" fmla="*/ 1761 w 2825"/>
                <a:gd name="T47" fmla="*/ 1672 h 3410"/>
                <a:gd name="T48" fmla="*/ 1516 w 2825"/>
                <a:gd name="T49" fmla="*/ 1536 h 3410"/>
                <a:gd name="T50" fmla="*/ 1435 w 2825"/>
                <a:gd name="T51" fmla="*/ 1363 h 3410"/>
                <a:gd name="T52" fmla="*/ 957 w 2825"/>
                <a:gd name="T53" fmla="*/ 25 h 3410"/>
                <a:gd name="T54" fmla="*/ 1185 w 2825"/>
                <a:gd name="T55" fmla="*/ 116 h 3410"/>
                <a:gd name="T56" fmla="*/ 1418 w 2825"/>
                <a:gd name="T57" fmla="*/ 109 h 3410"/>
                <a:gd name="T58" fmla="*/ 1705 w 2825"/>
                <a:gd name="T59" fmla="*/ 31 h 3410"/>
                <a:gd name="T60" fmla="*/ 1928 w 2825"/>
                <a:gd name="T61" fmla="*/ 17 h 3410"/>
                <a:gd name="T62" fmla="*/ 1938 w 2825"/>
                <a:gd name="T63" fmla="*/ 163 h 3410"/>
                <a:gd name="T64" fmla="*/ 1836 w 2825"/>
                <a:gd name="T65" fmla="*/ 421 h 3410"/>
                <a:gd name="T66" fmla="*/ 1654 w 2825"/>
                <a:gd name="T67" fmla="*/ 682 h 3410"/>
                <a:gd name="T68" fmla="*/ 1803 w 2825"/>
                <a:gd name="T69" fmla="*/ 856 h 3410"/>
                <a:gd name="T70" fmla="*/ 2102 w 2825"/>
                <a:gd name="T71" fmla="*/ 1100 h 3410"/>
                <a:gd name="T72" fmla="*/ 2382 w 2825"/>
                <a:gd name="T73" fmla="*/ 1417 h 3410"/>
                <a:gd name="T74" fmla="*/ 2613 w 2825"/>
                <a:gd name="T75" fmla="*/ 1780 h 3410"/>
                <a:gd name="T76" fmla="*/ 2770 w 2825"/>
                <a:gd name="T77" fmla="*/ 2163 h 3410"/>
                <a:gd name="T78" fmla="*/ 2825 w 2825"/>
                <a:gd name="T79" fmla="*/ 2537 h 3410"/>
                <a:gd name="T80" fmla="*/ 2751 w 2825"/>
                <a:gd name="T81" fmla="*/ 2876 h 3410"/>
                <a:gd name="T82" fmla="*/ 2522 w 2825"/>
                <a:gd name="T83" fmla="*/ 3153 h 3410"/>
                <a:gd name="T84" fmla="*/ 2108 w 2825"/>
                <a:gd name="T85" fmla="*/ 3340 h 3410"/>
                <a:gd name="T86" fmla="*/ 1484 w 2825"/>
                <a:gd name="T87" fmla="*/ 3410 h 3410"/>
                <a:gd name="T88" fmla="*/ 786 w 2825"/>
                <a:gd name="T89" fmla="*/ 3345 h 3410"/>
                <a:gd name="T90" fmla="*/ 336 w 2825"/>
                <a:gd name="T91" fmla="*/ 3156 h 3410"/>
                <a:gd name="T92" fmla="*/ 84 w 2825"/>
                <a:gd name="T93" fmla="*/ 2868 h 3410"/>
                <a:gd name="T94" fmla="*/ 0 w 2825"/>
                <a:gd name="T95" fmla="*/ 2512 h 3410"/>
                <a:gd name="T96" fmla="*/ 54 w 2825"/>
                <a:gd name="T97" fmla="*/ 2120 h 3410"/>
                <a:gd name="T98" fmla="*/ 213 w 2825"/>
                <a:gd name="T99" fmla="*/ 1722 h 3410"/>
                <a:gd name="T100" fmla="*/ 449 w 2825"/>
                <a:gd name="T101" fmla="*/ 1350 h 3410"/>
                <a:gd name="T102" fmla="*/ 730 w 2825"/>
                <a:gd name="T103" fmla="*/ 1034 h 3410"/>
                <a:gd name="T104" fmla="*/ 1024 w 2825"/>
                <a:gd name="T105" fmla="*/ 805 h 3410"/>
                <a:gd name="T106" fmla="*/ 925 w 2825"/>
                <a:gd name="T107" fmla="*/ 597 h 3410"/>
                <a:gd name="T108" fmla="*/ 757 w 2825"/>
                <a:gd name="T109" fmla="*/ 316 h 3410"/>
                <a:gd name="T110" fmla="*/ 727 w 2825"/>
                <a:gd name="T111" fmla="*/ 84 h 3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825" h="3410">
                  <a:moveTo>
                    <a:pt x="1397" y="1356"/>
                  </a:moveTo>
                  <a:lnTo>
                    <a:pt x="1378" y="1358"/>
                  </a:lnTo>
                  <a:lnTo>
                    <a:pt x="1361" y="1365"/>
                  </a:lnTo>
                  <a:lnTo>
                    <a:pt x="1344" y="1376"/>
                  </a:lnTo>
                  <a:lnTo>
                    <a:pt x="1333" y="1390"/>
                  </a:lnTo>
                  <a:lnTo>
                    <a:pt x="1323" y="1404"/>
                  </a:lnTo>
                  <a:lnTo>
                    <a:pt x="1318" y="1421"/>
                  </a:lnTo>
                  <a:lnTo>
                    <a:pt x="1316" y="1438"/>
                  </a:lnTo>
                  <a:lnTo>
                    <a:pt x="1316" y="1532"/>
                  </a:lnTo>
                  <a:lnTo>
                    <a:pt x="1275" y="1539"/>
                  </a:lnTo>
                  <a:lnTo>
                    <a:pt x="1234" y="1550"/>
                  </a:lnTo>
                  <a:lnTo>
                    <a:pt x="1195" y="1565"/>
                  </a:lnTo>
                  <a:lnTo>
                    <a:pt x="1158" y="1584"/>
                  </a:lnTo>
                  <a:lnTo>
                    <a:pt x="1123" y="1605"/>
                  </a:lnTo>
                  <a:lnTo>
                    <a:pt x="1090" y="1632"/>
                  </a:lnTo>
                  <a:lnTo>
                    <a:pt x="1064" y="1660"/>
                  </a:lnTo>
                  <a:lnTo>
                    <a:pt x="1040" y="1692"/>
                  </a:lnTo>
                  <a:lnTo>
                    <a:pt x="1021" y="1727"/>
                  </a:lnTo>
                  <a:lnTo>
                    <a:pt x="1010" y="1756"/>
                  </a:lnTo>
                  <a:lnTo>
                    <a:pt x="1002" y="1786"/>
                  </a:lnTo>
                  <a:lnTo>
                    <a:pt x="997" y="1817"/>
                  </a:lnTo>
                  <a:lnTo>
                    <a:pt x="996" y="1848"/>
                  </a:lnTo>
                  <a:lnTo>
                    <a:pt x="998" y="1879"/>
                  </a:lnTo>
                  <a:lnTo>
                    <a:pt x="1002" y="1909"/>
                  </a:lnTo>
                  <a:lnTo>
                    <a:pt x="1011" y="1939"/>
                  </a:lnTo>
                  <a:lnTo>
                    <a:pt x="1022" y="1968"/>
                  </a:lnTo>
                  <a:lnTo>
                    <a:pt x="1037" y="1994"/>
                  </a:lnTo>
                  <a:lnTo>
                    <a:pt x="1054" y="2017"/>
                  </a:lnTo>
                  <a:lnTo>
                    <a:pt x="1074" y="2039"/>
                  </a:lnTo>
                  <a:lnTo>
                    <a:pt x="1097" y="2057"/>
                  </a:lnTo>
                  <a:lnTo>
                    <a:pt x="1129" y="2080"/>
                  </a:lnTo>
                  <a:lnTo>
                    <a:pt x="1164" y="2100"/>
                  </a:lnTo>
                  <a:lnTo>
                    <a:pt x="1201" y="2116"/>
                  </a:lnTo>
                  <a:lnTo>
                    <a:pt x="1239" y="2130"/>
                  </a:lnTo>
                  <a:lnTo>
                    <a:pt x="1278" y="2142"/>
                  </a:lnTo>
                  <a:lnTo>
                    <a:pt x="1316" y="2153"/>
                  </a:lnTo>
                  <a:lnTo>
                    <a:pt x="1316" y="2484"/>
                  </a:lnTo>
                  <a:lnTo>
                    <a:pt x="1287" y="2475"/>
                  </a:lnTo>
                  <a:lnTo>
                    <a:pt x="1259" y="2461"/>
                  </a:lnTo>
                  <a:lnTo>
                    <a:pt x="1233" y="2446"/>
                  </a:lnTo>
                  <a:lnTo>
                    <a:pt x="1210" y="2426"/>
                  </a:lnTo>
                  <a:lnTo>
                    <a:pt x="1189" y="2403"/>
                  </a:lnTo>
                  <a:lnTo>
                    <a:pt x="1172" y="2378"/>
                  </a:lnTo>
                  <a:lnTo>
                    <a:pt x="1160" y="2352"/>
                  </a:lnTo>
                  <a:lnTo>
                    <a:pt x="1155" y="2337"/>
                  </a:lnTo>
                  <a:lnTo>
                    <a:pt x="1150" y="2322"/>
                  </a:lnTo>
                  <a:lnTo>
                    <a:pt x="1142" y="2305"/>
                  </a:lnTo>
                  <a:lnTo>
                    <a:pt x="1131" y="2289"/>
                  </a:lnTo>
                  <a:lnTo>
                    <a:pt x="1115" y="2277"/>
                  </a:lnTo>
                  <a:lnTo>
                    <a:pt x="1098" y="2269"/>
                  </a:lnTo>
                  <a:lnTo>
                    <a:pt x="1079" y="2265"/>
                  </a:lnTo>
                  <a:lnTo>
                    <a:pt x="1058" y="2265"/>
                  </a:lnTo>
                  <a:lnTo>
                    <a:pt x="1040" y="2271"/>
                  </a:lnTo>
                  <a:lnTo>
                    <a:pt x="1023" y="2280"/>
                  </a:lnTo>
                  <a:lnTo>
                    <a:pt x="1009" y="2293"/>
                  </a:lnTo>
                  <a:lnTo>
                    <a:pt x="997" y="2310"/>
                  </a:lnTo>
                  <a:lnTo>
                    <a:pt x="991" y="2325"/>
                  </a:lnTo>
                  <a:lnTo>
                    <a:pt x="988" y="2341"/>
                  </a:lnTo>
                  <a:lnTo>
                    <a:pt x="988" y="2357"/>
                  </a:lnTo>
                  <a:lnTo>
                    <a:pt x="990" y="2371"/>
                  </a:lnTo>
                  <a:lnTo>
                    <a:pt x="994" y="2386"/>
                  </a:lnTo>
                  <a:lnTo>
                    <a:pt x="1004" y="2416"/>
                  </a:lnTo>
                  <a:lnTo>
                    <a:pt x="1022" y="2453"/>
                  </a:lnTo>
                  <a:lnTo>
                    <a:pt x="1043" y="2488"/>
                  </a:lnTo>
                  <a:lnTo>
                    <a:pt x="1068" y="2520"/>
                  </a:lnTo>
                  <a:lnTo>
                    <a:pt x="1097" y="2549"/>
                  </a:lnTo>
                  <a:lnTo>
                    <a:pt x="1128" y="2576"/>
                  </a:lnTo>
                  <a:lnTo>
                    <a:pt x="1161" y="2598"/>
                  </a:lnTo>
                  <a:lnTo>
                    <a:pt x="1197" y="2618"/>
                  </a:lnTo>
                  <a:lnTo>
                    <a:pt x="1234" y="2634"/>
                  </a:lnTo>
                  <a:lnTo>
                    <a:pt x="1273" y="2647"/>
                  </a:lnTo>
                  <a:lnTo>
                    <a:pt x="1316" y="2656"/>
                  </a:lnTo>
                  <a:lnTo>
                    <a:pt x="1316" y="2754"/>
                  </a:lnTo>
                  <a:lnTo>
                    <a:pt x="1318" y="2773"/>
                  </a:lnTo>
                  <a:lnTo>
                    <a:pt x="1324" y="2791"/>
                  </a:lnTo>
                  <a:lnTo>
                    <a:pt x="1335" y="2806"/>
                  </a:lnTo>
                  <a:lnTo>
                    <a:pt x="1348" y="2820"/>
                  </a:lnTo>
                  <a:lnTo>
                    <a:pt x="1365" y="2830"/>
                  </a:lnTo>
                  <a:lnTo>
                    <a:pt x="1383" y="2837"/>
                  </a:lnTo>
                  <a:lnTo>
                    <a:pt x="1402" y="2838"/>
                  </a:lnTo>
                  <a:lnTo>
                    <a:pt x="1422" y="2834"/>
                  </a:lnTo>
                  <a:lnTo>
                    <a:pt x="1439" y="2828"/>
                  </a:lnTo>
                  <a:lnTo>
                    <a:pt x="1455" y="2817"/>
                  </a:lnTo>
                  <a:lnTo>
                    <a:pt x="1467" y="2803"/>
                  </a:lnTo>
                  <a:lnTo>
                    <a:pt x="1476" y="2789"/>
                  </a:lnTo>
                  <a:lnTo>
                    <a:pt x="1482" y="2771"/>
                  </a:lnTo>
                  <a:lnTo>
                    <a:pt x="1484" y="2754"/>
                  </a:lnTo>
                  <a:lnTo>
                    <a:pt x="1484" y="2664"/>
                  </a:lnTo>
                  <a:lnTo>
                    <a:pt x="1525" y="2659"/>
                  </a:lnTo>
                  <a:lnTo>
                    <a:pt x="1568" y="2652"/>
                  </a:lnTo>
                  <a:lnTo>
                    <a:pt x="1608" y="2640"/>
                  </a:lnTo>
                  <a:lnTo>
                    <a:pt x="1648" y="2624"/>
                  </a:lnTo>
                  <a:lnTo>
                    <a:pt x="1685" y="2605"/>
                  </a:lnTo>
                  <a:lnTo>
                    <a:pt x="1720" y="2581"/>
                  </a:lnTo>
                  <a:lnTo>
                    <a:pt x="1750" y="2555"/>
                  </a:lnTo>
                  <a:lnTo>
                    <a:pt x="1777" y="2525"/>
                  </a:lnTo>
                  <a:lnTo>
                    <a:pt x="1799" y="2491"/>
                  </a:lnTo>
                  <a:lnTo>
                    <a:pt x="1816" y="2455"/>
                  </a:lnTo>
                  <a:lnTo>
                    <a:pt x="1829" y="2417"/>
                  </a:lnTo>
                  <a:lnTo>
                    <a:pt x="1836" y="2377"/>
                  </a:lnTo>
                  <a:lnTo>
                    <a:pt x="1838" y="2341"/>
                  </a:lnTo>
                  <a:lnTo>
                    <a:pt x="1835" y="2304"/>
                  </a:lnTo>
                  <a:lnTo>
                    <a:pt x="1829" y="2268"/>
                  </a:lnTo>
                  <a:lnTo>
                    <a:pt x="1817" y="2232"/>
                  </a:lnTo>
                  <a:lnTo>
                    <a:pt x="1802" y="2199"/>
                  </a:lnTo>
                  <a:lnTo>
                    <a:pt x="1803" y="2201"/>
                  </a:lnTo>
                  <a:lnTo>
                    <a:pt x="1805" y="2203"/>
                  </a:lnTo>
                  <a:lnTo>
                    <a:pt x="1806" y="2205"/>
                  </a:lnTo>
                  <a:lnTo>
                    <a:pt x="1807" y="2207"/>
                  </a:lnTo>
                  <a:lnTo>
                    <a:pt x="1808" y="2210"/>
                  </a:lnTo>
                  <a:lnTo>
                    <a:pt x="1808" y="2210"/>
                  </a:lnTo>
                  <a:lnTo>
                    <a:pt x="1808" y="2211"/>
                  </a:lnTo>
                  <a:lnTo>
                    <a:pt x="1808" y="2210"/>
                  </a:lnTo>
                  <a:lnTo>
                    <a:pt x="1807" y="2208"/>
                  </a:lnTo>
                  <a:lnTo>
                    <a:pt x="1806" y="2206"/>
                  </a:lnTo>
                  <a:lnTo>
                    <a:pt x="1804" y="2202"/>
                  </a:lnTo>
                  <a:lnTo>
                    <a:pt x="1802" y="2198"/>
                  </a:lnTo>
                  <a:lnTo>
                    <a:pt x="1799" y="2194"/>
                  </a:lnTo>
                  <a:lnTo>
                    <a:pt x="1797" y="2190"/>
                  </a:lnTo>
                  <a:lnTo>
                    <a:pt x="1796" y="2188"/>
                  </a:lnTo>
                  <a:lnTo>
                    <a:pt x="1795" y="2187"/>
                  </a:lnTo>
                  <a:lnTo>
                    <a:pt x="1795" y="2186"/>
                  </a:lnTo>
                  <a:lnTo>
                    <a:pt x="1795" y="2187"/>
                  </a:lnTo>
                  <a:lnTo>
                    <a:pt x="1796" y="2187"/>
                  </a:lnTo>
                  <a:lnTo>
                    <a:pt x="1797" y="2189"/>
                  </a:lnTo>
                  <a:lnTo>
                    <a:pt x="1798" y="2191"/>
                  </a:lnTo>
                  <a:lnTo>
                    <a:pt x="1799" y="2193"/>
                  </a:lnTo>
                  <a:lnTo>
                    <a:pt x="1800" y="2195"/>
                  </a:lnTo>
                  <a:lnTo>
                    <a:pt x="1802" y="2198"/>
                  </a:lnTo>
                  <a:lnTo>
                    <a:pt x="1783" y="2171"/>
                  </a:lnTo>
                  <a:lnTo>
                    <a:pt x="1762" y="2146"/>
                  </a:lnTo>
                  <a:lnTo>
                    <a:pt x="1739" y="2125"/>
                  </a:lnTo>
                  <a:lnTo>
                    <a:pt x="1713" y="2106"/>
                  </a:lnTo>
                  <a:lnTo>
                    <a:pt x="1686" y="2088"/>
                  </a:lnTo>
                  <a:lnTo>
                    <a:pt x="1657" y="2074"/>
                  </a:lnTo>
                  <a:lnTo>
                    <a:pt x="1627" y="2061"/>
                  </a:lnTo>
                  <a:lnTo>
                    <a:pt x="1580" y="2045"/>
                  </a:lnTo>
                  <a:lnTo>
                    <a:pt x="1532" y="2030"/>
                  </a:lnTo>
                  <a:lnTo>
                    <a:pt x="1484" y="2019"/>
                  </a:lnTo>
                  <a:lnTo>
                    <a:pt x="1484" y="1701"/>
                  </a:lnTo>
                  <a:lnTo>
                    <a:pt x="1514" y="1708"/>
                  </a:lnTo>
                  <a:lnTo>
                    <a:pt x="1544" y="1717"/>
                  </a:lnTo>
                  <a:lnTo>
                    <a:pt x="1572" y="1730"/>
                  </a:lnTo>
                  <a:lnTo>
                    <a:pt x="1599" y="1746"/>
                  </a:lnTo>
                  <a:lnTo>
                    <a:pt x="1621" y="1765"/>
                  </a:lnTo>
                  <a:lnTo>
                    <a:pt x="1638" y="1788"/>
                  </a:lnTo>
                  <a:lnTo>
                    <a:pt x="1645" y="1800"/>
                  </a:lnTo>
                  <a:lnTo>
                    <a:pt x="1652" y="1814"/>
                  </a:lnTo>
                  <a:lnTo>
                    <a:pt x="1657" y="1828"/>
                  </a:lnTo>
                  <a:lnTo>
                    <a:pt x="1661" y="1842"/>
                  </a:lnTo>
                  <a:lnTo>
                    <a:pt x="1670" y="1859"/>
                  </a:lnTo>
                  <a:lnTo>
                    <a:pt x="1683" y="1874"/>
                  </a:lnTo>
                  <a:lnTo>
                    <a:pt x="1698" y="1885"/>
                  </a:lnTo>
                  <a:lnTo>
                    <a:pt x="1716" y="1892"/>
                  </a:lnTo>
                  <a:lnTo>
                    <a:pt x="1736" y="1896"/>
                  </a:lnTo>
                  <a:lnTo>
                    <a:pt x="1755" y="1894"/>
                  </a:lnTo>
                  <a:lnTo>
                    <a:pt x="1774" y="1888"/>
                  </a:lnTo>
                  <a:lnTo>
                    <a:pt x="1790" y="1878"/>
                  </a:lnTo>
                  <a:lnTo>
                    <a:pt x="1804" y="1864"/>
                  </a:lnTo>
                  <a:lnTo>
                    <a:pt x="1815" y="1847"/>
                  </a:lnTo>
                  <a:lnTo>
                    <a:pt x="1820" y="1832"/>
                  </a:lnTo>
                  <a:lnTo>
                    <a:pt x="1823" y="1816"/>
                  </a:lnTo>
                  <a:lnTo>
                    <a:pt x="1822" y="1799"/>
                  </a:lnTo>
                  <a:lnTo>
                    <a:pt x="1818" y="1785"/>
                  </a:lnTo>
                  <a:lnTo>
                    <a:pt x="1814" y="1769"/>
                  </a:lnTo>
                  <a:lnTo>
                    <a:pt x="1802" y="1739"/>
                  </a:lnTo>
                  <a:lnTo>
                    <a:pt x="1784" y="1704"/>
                  </a:lnTo>
                  <a:lnTo>
                    <a:pt x="1761" y="1672"/>
                  </a:lnTo>
                  <a:lnTo>
                    <a:pt x="1736" y="1643"/>
                  </a:lnTo>
                  <a:lnTo>
                    <a:pt x="1705" y="1616"/>
                  </a:lnTo>
                  <a:lnTo>
                    <a:pt x="1670" y="1592"/>
                  </a:lnTo>
                  <a:lnTo>
                    <a:pt x="1634" y="1573"/>
                  </a:lnTo>
                  <a:lnTo>
                    <a:pt x="1596" y="1558"/>
                  </a:lnTo>
                  <a:lnTo>
                    <a:pt x="1556" y="1545"/>
                  </a:lnTo>
                  <a:lnTo>
                    <a:pt x="1516" y="1536"/>
                  </a:lnTo>
                  <a:lnTo>
                    <a:pt x="1484" y="1531"/>
                  </a:lnTo>
                  <a:lnTo>
                    <a:pt x="1484" y="1438"/>
                  </a:lnTo>
                  <a:lnTo>
                    <a:pt x="1482" y="1420"/>
                  </a:lnTo>
                  <a:lnTo>
                    <a:pt x="1475" y="1402"/>
                  </a:lnTo>
                  <a:lnTo>
                    <a:pt x="1464" y="1386"/>
                  </a:lnTo>
                  <a:lnTo>
                    <a:pt x="1451" y="1373"/>
                  </a:lnTo>
                  <a:lnTo>
                    <a:pt x="1435" y="1363"/>
                  </a:lnTo>
                  <a:lnTo>
                    <a:pt x="1417" y="1357"/>
                  </a:lnTo>
                  <a:lnTo>
                    <a:pt x="1397" y="1356"/>
                  </a:lnTo>
                  <a:close/>
                  <a:moveTo>
                    <a:pt x="843" y="0"/>
                  </a:moveTo>
                  <a:lnTo>
                    <a:pt x="870" y="1"/>
                  </a:lnTo>
                  <a:lnTo>
                    <a:pt x="898" y="6"/>
                  </a:lnTo>
                  <a:lnTo>
                    <a:pt x="927" y="15"/>
                  </a:lnTo>
                  <a:lnTo>
                    <a:pt x="957" y="25"/>
                  </a:lnTo>
                  <a:lnTo>
                    <a:pt x="988" y="36"/>
                  </a:lnTo>
                  <a:lnTo>
                    <a:pt x="1019" y="50"/>
                  </a:lnTo>
                  <a:lnTo>
                    <a:pt x="1052" y="64"/>
                  </a:lnTo>
                  <a:lnTo>
                    <a:pt x="1084" y="79"/>
                  </a:lnTo>
                  <a:lnTo>
                    <a:pt x="1117" y="92"/>
                  </a:lnTo>
                  <a:lnTo>
                    <a:pt x="1150" y="105"/>
                  </a:lnTo>
                  <a:lnTo>
                    <a:pt x="1185" y="116"/>
                  </a:lnTo>
                  <a:lnTo>
                    <a:pt x="1218" y="124"/>
                  </a:lnTo>
                  <a:lnTo>
                    <a:pt x="1252" y="130"/>
                  </a:lnTo>
                  <a:lnTo>
                    <a:pt x="1285" y="133"/>
                  </a:lnTo>
                  <a:lnTo>
                    <a:pt x="1319" y="131"/>
                  </a:lnTo>
                  <a:lnTo>
                    <a:pt x="1348" y="125"/>
                  </a:lnTo>
                  <a:lnTo>
                    <a:pt x="1381" y="118"/>
                  </a:lnTo>
                  <a:lnTo>
                    <a:pt x="1418" y="109"/>
                  </a:lnTo>
                  <a:lnTo>
                    <a:pt x="1455" y="98"/>
                  </a:lnTo>
                  <a:lnTo>
                    <a:pt x="1495" y="87"/>
                  </a:lnTo>
                  <a:lnTo>
                    <a:pt x="1536" y="76"/>
                  </a:lnTo>
                  <a:lnTo>
                    <a:pt x="1578" y="64"/>
                  </a:lnTo>
                  <a:lnTo>
                    <a:pt x="1621" y="52"/>
                  </a:lnTo>
                  <a:lnTo>
                    <a:pt x="1663" y="41"/>
                  </a:lnTo>
                  <a:lnTo>
                    <a:pt x="1705" y="31"/>
                  </a:lnTo>
                  <a:lnTo>
                    <a:pt x="1745" y="22"/>
                  </a:lnTo>
                  <a:lnTo>
                    <a:pt x="1784" y="16"/>
                  </a:lnTo>
                  <a:lnTo>
                    <a:pt x="1822" y="10"/>
                  </a:lnTo>
                  <a:lnTo>
                    <a:pt x="1857" y="8"/>
                  </a:lnTo>
                  <a:lnTo>
                    <a:pt x="1889" y="8"/>
                  </a:lnTo>
                  <a:lnTo>
                    <a:pt x="1917" y="11"/>
                  </a:lnTo>
                  <a:lnTo>
                    <a:pt x="1928" y="17"/>
                  </a:lnTo>
                  <a:lnTo>
                    <a:pt x="1938" y="27"/>
                  </a:lnTo>
                  <a:lnTo>
                    <a:pt x="1944" y="40"/>
                  </a:lnTo>
                  <a:lnTo>
                    <a:pt x="1948" y="58"/>
                  </a:lnTo>
                  <a:lnTo>
                    <a:pt x="1949" y="80"/>
                  </a:lnTo>
                  <a:lnTo>
                    <a:pt x="1947" y="105"/>
                  </a:lnTo>
                  <a:lnTo>
                    <a:pt x="1944" y="132"/>
                  </a:lnTo>
                  <a:lnTo>
                    <a:pt x="1938" y="163"/>
                  </a:lnTo>
                  <a:lnTo>
                    <a:pt x="1929" y="195"/>
                  </a:lnTo>
                  <a:lnTo>
                    <a:pt x="1918" y="229"/>
                  </a:lnTo>
                  <a:lnTo>
                    <a:pt x="1905" y="265"/>
                  </a:lnTo>
                  <a:lnTo>
                    <a:pt x="1891" y="304"/>
                  </a:lnTo>
                  <a:lnTo>
                    <a:pt x="1874" y="342"/>
                  </a:lnTo>
                  <a:lnTo>
                    <a:pt x="1856" y="381"/>
                  </a:lnTo>
                  <a:lnTo>
                    <a:pt x="1836" y="421"/>
                  </a:lnTo>
                  <a:lnTo>
                    <a:pt x="1814" y="461"/>
                  </a:lnTo>
                  <a:lnTo>
                    <a:pt x="1791" y="501"/>
                  </a:lnTo>
                  <a:lnTo>
                    <a:pt x="1767" y="539"/>
                  </a:lnTo>
                  <a:lnTo>
                    <a:pt x="1740" y="577"/>
                  </a:lnTo>
                  <a:lnTo>
                    <a:pt x="1713" y="614"/>
                  </a:lnTo>
                  <a:lnTo>
                    <a:pt x="1684" y="649"/>
                  </a:lnTo>
                  <a:lnTo>
                    <a:pt x="1654" y="682"/>
                  </a:lnTo>
                  <a:lnTo>
                    <a:pt x="1623" y="713"/>
                  </a:lnTo>
                  <a:lnTo>
                    <a:pt x="1591" y="742"/>
                  </a:lnTo>
                  <a:lnTo>
                    <a:pt x="1632" y="761"/>
                  </a:lnTo>
                  <a:lnTo>
                    <a:pt x="1674" y="780"/>
                  </a:lnTo>
                  <a:lnTo>
                    <a:pt x="1717" y="804"/>
                  </a:lnTo>
                  <a:lnTo>
                    <a:pt x="1759" y="829"/>
                  </a:lnTo>
                  <a:lnTo>
                    <a:pt x="1803" y="856"/>
                  </a:lnTo>
                  <a:lnTo>
                    <a:pt x="1845" y="885"/>
                  </a:lnTo>
                  <a:lnTo>
                    <a:pt x="1889" y="916"/>
                  </a:lnTo>
                  <a:lnTo>
                    <a:pt x="1931" y="949"/>
                  </a:lnTo>
                  <a:lnTo>
                    <a:pt x="1975" y="985"/>
                  </a:lnTo>
                  <a:lnTo>
                    <a:pt x="2017" y="1022"/>
                  </a:lnTo>
                  <a:lnTo>
                    <a:pt x="2060" y="1060"/>
                  </a:lnTo>
                  <a:lnTo>
                    <a:pt x="2102" y="1100"/>
                  </a:lnTo>
                  <a:lnTo>
                    <a:pt x="2144" y="1141"/>
                  </a:lnTo>
                  <a:lnTo>
                    <a:pt x="2185" y="1185"/>
                  </a:lnTo>
                  <a:lnTo>
                    <a:pt x="2225" y="1228"/>
                  </a:lnTo>
                  <a:lnTo>
                    <a:pt x="2266" y="1274"/>
                  </a:lnTo>
                  <a:lnTo>
                    <a:pt x="2305" y="1320"/>
                  </a:lnTo>
                  <a:lnTo>
                    <a:pt x="2343" y="1368"/>
                  </a:lnTo>
                  <a:lnTo>
                    <a:pt x="2382" y="1417"/>
                  </a:lnTo>
                  <a:lnTo>
                    <a:pt x="2418" y="1466"/>
                  </a:lnTo>
                  <a:lnTo>
                    <a:pt x="2453" y="1517"/>
                  </a:lnTo>
                  <a:lnTo>
                    <a:pt x="2488" y="1569"/>
                  </a:lnTo>
                  <a:lnTo>
                    <a:pt x="2522" y="1621"/>
                  </a:lnTo>
                  <a:lnTo>
                    <a:pt x="2554" y="1674"/>
                  </a:lnTo>
                  <a:lnTo>
                    <a:pt x="2584" y="1727"/>
                  </a:lnTo>
                  <a:lnTo>
                    <a:pt x="2613" y="1780"/>
                  </a:lnTo>
                  <a:lnTo>
                    <a:pt x="2641" y="1834"/>
                  </a:lnTo>
                  <a:lnTo>
                    <a:pt x="2667" y="1889"/>
                  </a:lnTo>
                  <a:lnTo>
                    <a:pt x="2691" y="1943"/>
                  </a:lnTo>
                  <a:lnTo>
                    <a:pt x="2714" y="1998"/>
                  </a:lnTo>
                  <a:lnTo>
                    <a:pt x="2735" y="2053"/>
                  </a:lnTo>
                  <a:lnTo>
                    <a:pt x="2754" y="2108"/>
                  </a:lnTo>
                  <a:lnTo>
                    <a:pt x="2770" y="2163"/>
                  </a:lnTo>
                  <a:lnTo>
                    <a:pt x="2785" y="2218"/>
                  </a:lnTo>
                  <a:lnTo>
                    <a:pt x="2798" y="2272"/>
                  </a:lnTo>
                  <a:lnTo>
                    <a:pt x="2808" y="2326"/>
                  </a:lnTo>
                  <a:lnTo>
                    <a:pt x="2816" y="2379"/>
                  </a:lnTo>
                  <a:lnTo>
                    <a:pt x="2822" y="2432"/>
                  </a:lnTo>
                  <a:lnTo>
                    <a:pt x="2825" y="2485"/>
                  </a:lnTo>
                  <a:lnTo>
                    <a:pt x="2825" y="2537"/>
                  </a:lnTo>
                  <a:lnTo>
                    <a:pt x="2824" y="2589"/>
                  </a:lnTo>
                  <a:lnTo>
                    <a:pt x="2819" y="2639"/>
                  </a:lnTo>
                  <a:lnTo>
                    <a:pt x="2812" y="2688"/>
                  </a:lnTo>
                  <a:lnTo>
                    <a:pt x="2801" y="2737"/>
                  </a:lnTo>
                  <a:lnTo>
                    <a:pt x="2788" y="2785"/>
                  </a:lnTo>
                  <a:lnTo>
                    <a:pt x="2771" y="2831"/>
                  </a:lnTo>
                  <a:lnTo>
                    <a:pt x="2751" y="2876"/>
                  </a:lnTo>
                  <a:lnTo>
                    <a:pt x="2729" y="2920"/>
                  </a:lnTo>
                  <a:lnTo>
                    <a:pt x="2703" y="2963"/>
                  </a:lnTo>
                  <a:lnTo>
                    <a:pt x="2674" y="3004"/>
                  </a:lnTo>
                  <a:lnTo>
                    <a:pt x="2641" y="3044"/>
                  </a:lnTo>
                  <a:lnTo>
                    <a:pt x="2604" y="3082"/>
                  </a:lnTo>
                  <a:lnTo>
                    <a:pt x="2565" y="3118"/>
                  </a:lnTo>
                  <a:lnTo>
                    <a:pt x="2522" y="3153"/>
                  </a:lnTo>
                  <a:lnTo>
                    <a:pt x="2474" y="3186"/>
                  </a:lnTo>
                  <a:lnTo>
                    <a:pt x="2423" y="3217"/>
                  </a:lnTo>
                  <a:lnTo>
                    <a:pt x="2368" y="3246"/>
                  </a:lnTo>
                  <a:lnTo>
                    <a:pt x="2309" y="3273"/>
                  </a:lnTo>
                  <a:lnTo>
                    <a:pt x="2246" y="3297"/>
                  </a:lnTo>
                  <a:lnTo>
                    <a:pt x="2180" y="3319"/>
                  </a:lnTo>
                  <a:lnTo>
                    <a:pt x="2108" y="3340"/>
                  </a:lnTo>
                  <a:lnTo>
                    <a:pt x="2033" y="3358"/>
                  </a:lnTo>
                  <a:lnTo>
                    <a:pt x="1952" y="3373"/>
                  </a:lnTo>
                  <a:lnTo>
                    <a:pt x="1868" y="3386"/>
                  </a:lnTo>
                  <a:lnTo>
                    <a:pt x="1779" y="3396"/>
                  </a:lnTo>
                  <a:lnTo>
                    <a:pt x="1686" y="3403"/>
                  </a:lnTo>
                  <a:lnTo>
                    <a:pt x="1587" y="3409"/>
                  </a:lnTo>
                  <a:lnTo>
                    <a:pt x="1484" y="3410"/>
                  </a:lnTo>
                  <a:lnTo>
                    <a:pt x="1376" y="3409"/>
                  </a:lnTo>
                  <a:lnTo>
                    <a:pt x="1263" y="3404"/>
                  </a:lnTo>
                  <a:lnTo>
                    <a:pt x="1145" y="3397"/>
                  </a:lnTo>
                  <a:lnTo>
                    <a:pt x="1048" y="3389"/>
                  </a:lnTo>
                  <a:lnTo>
                    <a:pt x="956" y="3378"/>
                  </a:lnTo>
                  <a:lnTo>
                    <a:pt x="869" y="3363"/>
                  </a:lnTo>
                  <a:lnTo>
                    <a:pt x="786" y="3345"/>
                  </a:lnTo>
                  <a:lnTo>
                    <a:pt x="708" y="3326"/>
                  </a:lnTo>
                  <a:lnTo>
                    <a:pt x="636" y="3303"/>
                  </a:lnTo>
                  <a:lnTo>
                    <a:pt x="566" y="3278"/>
                  </a:lnTo>
                  <a:lnTo>
                    <a:pt x="502" y="3251"/>
                  </a:lnTo>
                  <a:lnTo>
                    <a:pt x="442" y="3221"/>
                  </a:lnTo>
                  <a:lnTo>
                    <a:pt x="387" y="3190"/>
                  </a:lnTo>
                  <a:lnTo>
                    <a:pt x="336" y="3156"/>
                  </a:lnTo>
                  <a:lnTo>
                    <a:pt x="288" y="3120"/>
                  </a:lnTo>
                  <a:lnTo>
                    <a:pt x="244" y="3082"/>
                  </a:lnTo>
                  <a:lnTo>
                    <a:pt x="205" y="3043"/>
                  </a:lnTo>
                  <a:lnTo>
                    <a:pt x="169" y="3001"/>
                  </a:lnTo>
                  <a:lnTo>
                    <a:pt x="137" y="2959"/>
                  </a:lnTo>
                  <a:lnTo>
                    <a:pt x="109" y="2914"/>
                  </a:lnTo>
                  <a:lnTo>
                    <a:pt x="84" y="2868"/>
                  </a:lnTo>
                  <a:lnTo>
                    <a:pt x="62" y="2821"/>
                  </a:lnTo>
                  <a:lnTo>
                    <a:pt x="43" y="2772"/>
                  </a:lnTo>
                  <a:lnTo>
                    <a:pt x="29" y="2721"/>
                  </a:lnTo>
                  <a:lnTo>
                    <a:pt x="17" y="2671"/>
                  </a:lnTo>
                  <a:lnTo>
                    <a:pt x="8" y="2619"/>
                  </a:lnTo>
                  <a:lnTo>
                    <a:pt x="3" y="2566"/>
                  </a:lnTo>
                  <a:lnTo>
                    <a:pt x="0" y="2512"/>
                  </a:lnTo>
                  <a:lnTo>
                    <a:pt x="0" y="2458"/>
                  </a:lnTo>
                  <a:lnTo>
                    <a:pt x="2" y="2402"/>
                  </a:lnTo>
                  <a:lnTo>
                    <a:pt x="8" y="2347"/>
                  </a:lnTo>
                  <a:lnTo>
                    <a:pt x="16" y="2290"/>
                  </a:lnTo>
                  <a:lnTo>
                    <a:pt x="26" y="2234"/>
                  </a:lnTo>
                  <a:lnTo>
                    <a:pt x="38" y="2177"/>
                  </a:lnTo>
                  <a:lnTo>
                    <a:pt x="54" y="2120"/>
                  </a:lnTo>
                  <a:lnTo>
                    <a:pt x="70" y="2063"/>
                  </a:lnTo>
                  <a:lnTo>
                    <a:pt x="90" y="2006"/>
                  </a:lnTo>
                  <a:lnTo>
                    <a:pt x="111" y="1948"/>
                  </a:lnTo>
                  <a:lnTo>
                    <a:pt x="135" y="1891"/>
                  </a:lnTo>
                  <a:lnTo>
                    <a:pt x="159" y="1835"/>
                  </a:lnTo>
                  <a:lnTo>
                    <a:pt x="185" y="1778"/>
                  </a:lnTo>
                  <a:lnTo>
                    <a:pt x="213" y="1722"/>
                  </a:lnTo>
                  <a:lnTo>
                    <a:pt x="243" y="1668"/>
                  </a:lnTo>
                  <a:lnTo>
                    <a:pt x="274" y="1613"/>
                  </a:lnTo>
                  <a:lnTo>
                    <a:pt x="308" y="1558"/>
                  </a:lnTo>
                  <a:lnTo>
                    <a:pt x="342" y="1505"/>
                  </a:lnTo>
                  <a:lnTo>
                    <a:pt x="376" y="1452"/>
                  </a:lnTo>
                  <a:lnTo>
                    <a:pt x="412" y="1401"/>
                  </a:lnTo>
                  <a:lnTo>
                    <a:pt x="449" y="1350"/>
                  </a:lnTo>
                  <a:lnTo>
                    <a:pt x="488" y="1301"/>
                  </a:lnTo>
                  <a:lnTo>
                    <a:pt x="526" y="1253"/>
                  </a:lnTo>
                  <a:lnTo>
                    <a:pt x="566" y="1206"/>
                  </a:lnTo>
                  <a:lnTo>
                    <a:pt x="607" y="1161"/>
                  </a:lnTo>
                  <a:lnTo>
                    <a:pt x="647" y="1117"/>
                  </a:lnTo>
                  <a:lnTo>
                    <a:pt x="689" y="1075"/>
                  </a:lnTo>
                  <a:lnTo>
                    <a:pt x="730" y="1034"/>
                  </a:lnTo>
                  <a:lnTo>
                    <a:pt x="771" y="995"/>
                  </a:lnTo>
                  <a:lnTo>
                    <a:pt x="814" y="959"/>
                  </a:lnTo>
                  <a:lnTo>
                    <a:pt x="856" y="923"/>
                  </a:lnTo>
                  <a:lnTo>
                    <a:pt x="899" y="890"/>
                  </a:lnTo>
                  <a:lnTo>
                    <a:pt x="940" y="860"/>
                  </a:lnTo>
                  <a:lnTo>
                    <a:pt x="983" y="831"/>
                  </a:lnTo>
                  <a:lnTo>
                    <a:pt x="1024" y="805"/>
                  </a:lnTo>
                  <a:lnTo>
                    <a:pt x="1066" y="781"/>
                  </a:lnTo>
                  <a:lnTo>
                    <a:pt x="1106" y="761"/>
                  </a:lnTo>
                  <a:lnTo>
                    <a:pt x="1067" y="733"/>
                  </a:lnTo>
                  <a:lnTo>
                    <a:pt x="1028" y="703"/>
                  </a:lnTo>
                  <a:lnTo>
                    <a:pt x="992" y="669"/>
                  </a:lnTo>
                  <a:lnTo>
                    <a:pt x="958" y="634"/>
                  </a:lnTo>
                  <a:lnTo>
                    <a:pt x="925" y="597"/>
                  </a:lnTo>
                  <a:lnTo>
                    <a:pt x="894" y="559"/>
                  </a:lnTo>
                  <a:lnTo>
                    <a:pt x="866" y="519"/>
                  </a:lnTo>
                  <a:lnTo>
                    <a:pt x="839" y="479"/>
                  </a:lnTo>
                  <a:lnTo>
                    <a:pt x="815" y="437"/>
                  </a:lnTo>
                  <a:lnTo>
                    <a:pt x="793" y="397"/>
                  </a:lnTo>
                  <a:lnTo>
                    <a:pt x="774" y="357"/>
                  </a:lnTo>
                  <a:lnTo>
                    <a:pt x="757" y="316"/>
                  </a:lnTo>
                  <a:lnTo>
                    <a:pt x="744" y="278"/>
                  </a:lnTo>
                  <a:lnTo>
                    <a:pt x="733" y="239"/>
                  </a:lnTo>
                  <a:lnTo>
                    <a:pt x="725" y="204"/>
                  </a:lnTo>
                  <a:lnTo>
                    <a:pt x="721" y="170"/>
                  </a:lnTo>
                  <a:lnTo>
                    <a:pt x="720" y="139"/>
                  </a:lnTo>
                  <a:lnTo>
                    <a:pt x="722" y="110"/>
                  </a:lnTo>
                  <a:lnTo>
                    <a:pt x="727" y="84"/>
                  </a:lnTo>
                  <a:lnTo>
                    <a:pt x="736" y="62"/>
                  </a:lnTo>
                  <a:lnTo>
                    <a:pt x="750" y="44"/>
                  </a:lnTo>
                  <a:lnTo>
                    <a:pt x="770" y="24"/>
                  </a:lnTo>
                  <a:lnTo>
                    <a:pt x="793" y="11"/>
                  </a:lnTo>
                  <a:lnTo>
                    <a:pt x="818" y="3"/>
                  </a:lnTo>
                  <a:lnTo>
                    <a:pt x="843" y="0"/>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pPr defTabSz="914126">
                <a:defRPr/>
              </a:pPr>
              <a:endParaRPr lang="en-US" sz="1799" kern="0">
                <a:solidFill>
                  <a:prstClr val="black"/>
                </a:solidFill>
                <a:latin typeface="Calibri"/>
              </a:endParaRPr>
            </a:p>
          </p:txBody>
        </p:sp>
        <p:sp>
          <p:nvSpPr>
            <p:cNvPr id="116" name="Freeform 22"/>
            <p:cNvSpPr>
              <a:spLocks/>
            </p:cNvSpPr>
            <p:nvPr/>
          </p:nvSpPr>
          <p:spPr bwMode="auto">
            <a:xfrm>
              <a:off x="5028" y="3802"/>
              <a:ext cx="0" cy="0"/>
            </a:xfrm>
            <a:custGeom>
              <a:avLst/>
              <a:gdLst>
                <a:gd name="T0" fmla="*/ 1 w 1"/>
                <a:gd name="T1" fmla="*/ 0 h 2"/>
                <a:gd name="T2" fmla="*/ 1 w 1"/>
                <a:gd name="T3" fmla="*/ 1 h 2"/>
                <a:gd name="T4" fmla="*/ 0 w 1"/>
                <a:gd name="T5" fmla="*/ 2 h 2"/>
                <a:gd name="T6" fmla="*/ 1 w 1"/>
                <a:gd name="T7" fmla="*/ 1 h 2"/>
                <a:gd name="T8" fmla="*/ 1 w 1"/>
                <a:gd name="T9" fmla="*/ 0 h 2"/>
              </a:gdLst>
              <a:ahLst/>
              <a:cxnLst>
                <a:cxn ang="0">
                  <a:pos x="T0" y="T1"/>
                </a:cxn>
                <a:cxn ang="0">
                  <a:pos x="T2" y="T3"/>
                </a:cxn>
                <a:cxn ang="0">
                  <a:pos x="T4" y="T5"/>
                </a:cxn>
                <a:cxn ang="0">
                  <a:pos x="T6" y="T7"/>
                </a:cxn>
                <a:cxn ang="0">
                  <a:pos x="T8" y="T9"/>
                </a:cxn>
              </a:cxnLst>
              <a:rect l="0" t="0" r="r" b="b"/>
              <a:pathLst>
                <a:path w="1" h="2">
                  <a:moveTo>
                    <a:pt x="1" y="0"/>
                  </a:moveTo>
                  <a:lnTo>
                    <a:pt x="1" y="1"/>
                  </a:lnTo>
                  <a:lnTo>
                    <a:pt x="0" y="2"/>
                  </a:lnTo>
                  <a:lnTo>
                    <a:pt x="1" y="1"/>
                  </a:lnTo>
                  <a:lnTo>
                    <a:pt x="1" y="0"/>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pPr defTabSz="914126">
                <a:defRPr/>
              </a:pPr>
              <a:endParaRPr lang="en-US" sz="1799" kern="0">
                <a:solidFill>
                  <a:prstClr val="black"/>
                </a:solidFill>
                <a:latin typeface="Calibri"/>
              </a:endParaRPr>
            </a:p>
          </p:txBody>
        </p:sp>
      </p:grpSp>
      <p:sp>
        <p:nvSpPr>
          <p:cNvPr id="60" name="Rectangle 2"/>
          <p:cNvSpPr txBox="1">
            <a:spLocks noChangeArrowheads="1"/>
          </p:cNvSpPr>
          <p:nvPr/>
        </p:nvSpPr>
        <p:spPr bwMode="auto">
          <a:xfrm>
            <a:off x="825190" y="610972"/>
            <a:ext cx="10337181" cy="63242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0682" tIns="40341" rIns="80682" bIns="40341"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t"/>
            <a:r>
              <a:rPr lang="en-US" altLang="en-US" sz="3600" b="1" dirty="0" smtClean="0">
                <a:solidFill>
                  <a:srgbClr val="336600"/>
                </a:solidFill>
                <a:latin typeface="Arial" panose="020B0604020202020204" pitchFamily="34" charset="0"/>
                <a:cs typeface="Arial" panose="020B0604020202020204" pitchFamily="34" charset="0"/>
              </a:rPr>
              <a:t>Cost Analysis - Purposes</a:t>
            </a:r>
            <a:endParaRPr lang="en-US" altLang="en-US" sz="3600" b="1" dirty="0">
              <a:solidFill>
                <a:srgbClr val="336600"/>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4DDFD88F-D5A1-4479-A90D-2D9AB45F530B}" type="slidenum">
              <a:rPr lang="en-US" smtClean="0"/>
              <a:t>76</a:t>
            </a:fld>
            <a:endParaRPr lang="en-US"/>
          </a:p>
        </p:txBody>
      </p:sp>
    </p:spTree>
    <p:extLst>
      <p:ext uri="{BB962C8B-B14F-4D97-AF65-F5344CB8AC3E}">
        <p14:creationId xmlns:p14="http://schemas.microsoft.com/office/powerpoint/2010/main" val="39939627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 calcmode="lin" valueType="num">
                                      <p:cBhvr>
                                        <p:cTn id="7" dur="1000" fill="hold"/>
                                        <p:tgtEl>
                                          <p:spTgt spid="21">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1">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1">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2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16">
                                            <p:txEl>
                                              <p:pRg st="0" end="0"/>
                                            </p:txEl>
                                          </p:spTgt>
                                        </p:tgtEl>
                                        <p:attrNameLst>
                                          <p:attrName>style.visibility</p:attrName>
                                        </p:attrNameLst>
                                      </p:cBhvr>
                                      <p:to>
                                        <p:strVal val="visible"/>
                                      </p:to>
                                    </p:set>
                                    <p:anim calcmode="lin" valueType="num">
                                      <p:cBhvr>
                                        <p:cTn id="15" dur="1000" fill="hold"/>
                                        <p:tgtEl>
                                          <p:spTgt spid="16">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16">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16">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16">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17">
                                            <p:txEl>
                                              <p:pRg st="0" end="0"/>
                                            </p:txEl>
                                          </p:spTgt>
                                        </p:tgtEl>
                                        <p:attrNameLst>
                                          <p:attrName>style.visibility</p:attrName>
                                        </p:attrNameLst>
                                      </p:cBhvr>
                                      <p:to>
                                        <p:strVal val="visible"/>
                                      </p:to>
                                    </p:set>
                                    <p:anim calcmode="lin" valueType="num">
                                      <p:cBhvr>
                                        <p:cTn id="23" dur="1000" fill="hold"/>
                                        <p:tgtEl>
                                          <p:spTgt spid="17">
                                            <p:txEl>
                                              <p:pRg st="0" end="0"/>
                                            </p:txEl>
                                          </p:spTgt>
                                        </p:tgtEl>
                                        <p:attrNameLst>
                                          <p:attrName>ppt_w</p:attrName>
                                        </p:attrNameLst>
                                      </p:cBhvr>
                                      <p:tavLst>
                                        <p:tav tm="0">
                                          <p:val>
                                            <p:fltVal val="0"/>
                                          </p:val>
                                        </p:tav>
                                        <p:tav tm="100000">
                                          <p:val>
                                            <p:strVal val="#ppt_w"/>
                                          </p:val>
                                        </p:tav>
                                      </p:tavLst>
                                    </p:anim>
                                    <p:anim calcmode="lin" valueType="num">
                                      <p:cBhvr>
                                        <p:cTn id="24" dur="1000" fill="hold"/>
                                        <p:tgtEl>
                                          <p:spTgt spid="17">
                                            <p:txEl>
                                              <p:pRg st="0" end="0"/>
                                            </p:txEl>
                                          </p:spTgt>
                                        </p:tgtEl>
                                        <p:attrNameLst>
                                          <p:attrName>ppt_h</p:attrName>
                                        </p:attrNameLst>
                                      </p:cBhvr>
                                      <p:tavLst>
                                        <p:tav tm="0">
                                          <p:val>
                                            <p:fltVal val="0"/>
                                          </p:val>
                                        </p:tav>
                                        <p:tav tm="100000">
                                          <p:val>
                                            <p:strVal val="#ppt_h"/>
                                          </p:val>
                                        </p:tav>
                                      </p:tavLst>
                                    </p:anim>
                                    <p:anim calcmode="lin" valueType="num">
                                      <p:cBhvr>
                                        <p:cTn id="25" dur="1000" fill="hold"/>
                                        <p:tgtEl>
                                          <p:spTgt spid="17">
                                            <p:txEl>
                                              <p:pRg st="0" end="0"/>
                                            </p:txEl>
                                          </p:spTgt>
                                        </p:tgtEl>
                                        <p:attrNameLst>
                                          <p:attrName>style.rotation</p:attrName>
                                        </p:attrNameLst>
                                      </p:cBhvr>
                                      <p:tavLst>
                                        <p:tav tm="0">
                                          <p:val>
                                            <p:fltVal val="90"/>
                                          </p:val>
                                        </p:tav>
                                        <p:tav tm="100000">
                                          <p:val>
                                            <p:fltVal val="0"/>
                                          </p:val>
                                        </p:tav>
                                      </p:tavLst>
                                    </p:anim>
                                    <p:animEffect transition="in" filter="fade">
                                      <p:cBhvr>
                                        <p:cTn id="26" dur="10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Content Placeholder 2"/>
          <p:cNvSpPr>
            <a:spLocks noGrp="1"/>
          </p:cNvSpPr>
          <p:nvPr>
            <p:ph idx="1"/>
          </p:nvPr>
        </p:nvSpPr>
        <p:spPr>
          <a:xfrm>
            <a:off x="992776" y="2073499"/>
            <a:ext cx="10084526" cy="4163508"/>
          </a:xfrm>
        </p:spPr>
        <p:txBody>
          <a:bodyPr>
            <a:normAutofit/>
          </a:bodyPr>
          <a:lstStyle/>
          <a:p>
            <a:pPr marL="342900" indent="-342900">
              <a:buFont typeface="Wingdings" panose="05000000000000000000" pitchFamily="2" charset="2"/>
              <a:buChar char="ü"/>
            </a:pPr>
            <a:r>
              <a:rPr lang="en-US" sz="3600" b="1" dirty="0">
                <a:solidFill>
                  <a:srgbClr val="FF0000"/>
                </a:solidFill>
              </a:rPr>
              <a:t>Bureau of Labor Statistics </a:t>
            </a:r>
            <a:r>
              <a:rPr lang="en-US" sz="3600" b="1" dirty="0" smtClean="0">
                <a:solidFill>
                  <a:srgbClr val="FF0000"/>
                </a:solidFill>
              </a:rPr>
              <a:t>comparison</a:t>
            </a:r>
          </a:p>
          <a:p>
            <a:pPr marL="342900" indent="-342900">
              <a:buFont typeface="Wingdings" panose="05000000000000000000" pitchFamily="2" charset="2"/>
              <a:buChar char="ü"/>
            </a:pPr>
            <a:endParaRPr lang="en-US" sz="3600" b="1" dirty="0" smtClean="0">
              <a:solidFill>
                <a:srgbClr val="FF0000"/>
              </a:solidFill>
            </a:endParaRPr>
          </a:p>
          <a:p>
            <a:pPr marL="342900" indent="-342900">
              <a:buFont typeface="Wingdings" panose="05000000000000000000" pitchFamily="2" charset="2"/>
              <a:buChar char="ü"/>
            </a:pPr>
            <a:r>
              <a:rPr lang="en-US" sz="3600" b="1" dirty="0">
                <a:solidFill>
                  <a:srgbClr val="FF0000"/>
                </a:solidFill>
              </a:rPr>
              <a:t>Consultant’s historical actual charges/timesheets </a:t>
            </a:r>
            <a:endParaRPr lang="en-US" sz="3600" b="1" dirty="0" smtClean="0">
              <a:solidFill>
                <a:srgbClr val="FF0000"/>
              </a:solidFill>
            </a:endParaRPr>
          </a:p>
          <a:p>
            <a:pPr marL="342900" indent="-342900">
              <a:buFont typeface="Wingdings" panose="05000000000000000000" pitchFamily="2" charset="2"/>
              <a:buChar char="ü"/>
            </a:pPr>
            <a:endParaRPr lang="en-US" sz="3600" b="1" dirty="0">
              <a:solidFill>
                <a:srgbClr val="FF0000"/>
              </a:solidFill>
            </a:endParaRPr>
          </a:p>
          <a:p>
            <a:pPr marL="342900" indent="-342900">
              <a:buFont typeface="Wingdings" panose="05000000000000000000" pitchFamily="2" charset="2"/>
              <a:buChar char="ü"/>
            </a:pPr>
            <a:r>
              <a:rPr lang="en-US" sz="3600" b="1" dirty="0">
                <a:solidFill>
                  <a:srgbClr val="FF0000"/>
                </a:solidFill>
              </a:rPr>
              <a:t>Prevailing </a:t>
            </a:r>
            <a:r>
              <a:rPr lang="en-US" sz="3600" b="1" dirty="0" smtClean="0">
                <a:solidFill>
                  <a:srgbClr val="FF0000"/>
                </a:solidFill>
              </a:rPr>
              <a:t>wages</a:t>
            </a:r>
            <a:endParaRPr lang="en-US" sz="3600" b="1" dirty="0">
              <a:solidFill>
                <a:srgbClr val="FF0000"/>
              </a:solidFill>
            </a:endParaRPr>
          </a:p>
        </p:txBody>
      </p:sp>
      <p:sp>
        <p:nvSpPr>
          <p:cNvPr id="5837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118" u="sng">
                <a:solidFill>
                  <a:schemeClr val="tx1"/>
                </a:solidFill>
                <a:latin typeface="Times New Roman" panose="02020603050405020304" pitchFamily="18" charset="0"/>
              </a:defRPr>
            </a:lvl1pPr>
            <a:lvl2pPr marL="655579" indent="-252146">
              <a:defRPr sz="2118" u="sng">
                <a:solidFill>
                  <a:schemeClr val="tx1"/>
                </a:solidFill>
                <a:latin typeface="Times New Roman" panose="02020603050405020304" pitchFamily="18" charset="0"/>
              </a:defRPr>
            </a:lvl2pPr>
            <a:lvl3pPr marL="1008583" indent="-201717">
              <a:defRPr sz="2118" u="sng">
                <a:solidFill>
                  <a:schemeClr val="tx1"/>
                </a:solidFill>
                <a:latin typeface="Times New Roman" panose="02020603050405020304" pitchFamily="18" charset="0"/>
              </a:defRPr>
            </a:lvl3pPr>
            <a:lvl4pPr marL="1412016" indent="-201717">
              <a:defRPr sz="2118" u="sng">
                <a:solidFill>
                  <a:schemeClr val="tx1"/>
                </a:solidFill>
                <a:latin typeface="Times New Roman" panose="02020603050405020304" pitchFamily="18" charset="0"/>
              </a:defRPr>
            </a:lvl4pPr>
            <a:lvl5pPr marL="1815450" indent="-201717">
              <a:defRPr sz="2118" u="sng">
                <a:solidFill>
                  <a:schemeClr val="tx1"/>
                </a:solidFill>
                <a:latin typeface="Times New Roman" panose="02020603050405020304" pitchFamily="18" charset="0"/>
              </a:defRPr>
            </a:lvl5pPr>
            <a:lvl6pPr marL="2218883" indent="-201717" eaLnBrk="0" fontAlgn="base" hangingPunct="0">
              <a:spcBef>
                <a:spcPct val="0"/>
              </a:spcBef>
              <a:spcAft>
                <a:spcPct val="0"/>
              </a:spcAft>
              <a:defRPr sz="2118" u="sng">
                <a:solidFill>
                  <a:schemeClr val="tx1"/>
                </a:solidFill>
                <a:latin typeface="Times New Roman" panose="02020603050405020304" pitchFamily="18" charset="0"/>
              </a:defRPr>
            </a:lvl6pPr>
            <a:lvl7pPr marL="2622316" indent="-201717" eaLnBrk="0" fontAlgn="base" hangingPunct="0">
              <a:spcBef>
                <a:spcPct val="0"/>
              </a:spcBef>
              <a:spcAft>
                <a:spcPct val="0"/>
              </a:spcAft>
              <a:defRPr sz="2118" u="sng">
                <a:solidFill>
                  <a:schemeClr val="tx1"/>
                </a:solidFill>
                <a:latin typeface="Times New Roman" panose="02020603050405020304" pitchFamily="18" charset="0"/>
              </a:defRPr>
            </a:lvl7pPr>
            <a:lvl8pPr marL="3025750" indent="-201717" eaLnBrk="0" fontAlgn="base" hangingPunct="0">
              <a:spcBef>
                <a:spcPct val="0"/>
              </a:spcBef>
              <a:spcAft>
                <a:spcPct val="0"/>
              </a:spcAft>
              <a:defRPr sz="2118" u="sng">
                <a:solidFill>
                  <a:schemeClr val="tx1"/>
                </a:solidFill>
                <a:latin typeface="Times New Roman" panose="02020603050405020304" pitchFamily="18" charset="0"/>
              </a:defRPr>
            </a:lvl8pPr>
            <a:lvl9pPr marL="3429183" indent="-201717" eaLnBrk="0" fontAlgn="base" hangingPunct="0">
              <a:spcBef>
                <a:spcPct val="0"/>
              </a:spcBef>
              <a:spcAft>
                <a:spcPct val="0"/>
              </a:spcAft>
              <a:defRPr sz="2118" u="sng">
                <a:solidFill>
                  <a:schemeClr val="tx1"/>
                </a:solidFill>
                <a:latin typeface="Times New Roman" panose="02020603050405020304" pitchFamily="18" charset="0"/>
              </a:defRPr>
            </a:lvl9pPr>
          </a:lstStyle>
          <a:p>
            <a:fld id="{FBF66032-F6C1-4A80-BAB5-656ED3EE9F51}" type="slidenum">
              <a:rPr lang="en-US" altLang="en-US" sz="1147" u="none">
                <a:solidFill>
                  <a:srgbClr val="898989"/>
                </a:solidFill>
              </a:rPr>
              <a:pPr/>
              <a:t>77</a:t>
            </a:fld>
            <a:endParaRPr lang="en-US" altLang="en-US" sz="1147" u="none" dirty="0">
              <a:solidFill>
                <a:srgbClr val="898989"/>
              </a:solidFill>
            </a:endParaRPr>
          </a:p>
        </p:txBody>
      </p:sp>
      <p:sp>
        <p:nvSpPr>
          <p:cNvPr id="44037" name="Title 1"/>
          <p:cNvSpPr>
            <a:spLocks noGrp="1"/>
          </p:cNvSpPr>
          <p:nvPr>
            <p:ph type="title"/>
          </p:nvPr>
        </p:nvSpPr>
        <p:spPr bwMode="auto">
          <a:xfrm>
            <a:off x="855128" y="479397"/>
            <a:ext cx="7986993" cy="750794"/>
          </a:xfrm>
          <a:extLst/>
        </p:spPr>
        <p:txBody>
          <a:bodyPr vert="horz" wrap="square" lIns="80682" tIns="40341" rIns="80682" bIns="40341" numCol="1" rtlCol="0" anchor="t" anchorCtr="0" compatLnSpc="1">
            <a:prstTxWarp prst="textNoShape">
              <a:avLst/>
            </a:prstTxWarp>
            <a:normAutofit fontScale="90000"/>
          </a:bodyPr>
          <a:lstStyle/>
          <a:p>
            <a:pPr defTabSz="914126"/>
            <a:r>
              <a:rPr lang="en-US" sz="4000" dirty="0"/>
              <a:t>Methods for Verifying Elements</a:t>
            </a:r>
            <a:r>
              <a:rPr lang="en-US" sz="3600" dirty="0"/>
              <a:t>	</a:t>
            </a:r>
            <a:endParaRPr lang="en-US" sz="4000" b="1" dirty="0">
              <a:solidFill>
                <a:srgbClr val="3366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96593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403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403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Rounded Rectangular Callout 11"/>
          <p:cNvSpPr/>
          <p:nvPr/>
        </p:nvSpPr>
        <p:spPr>
          <a:xfrm>
            <a:off x="3843426" y="5211690"/>
            <a:ext cx="6608673" cy="655710"/>
          </a:xfrm>
          <a:prstGeom prst="wedgeRoundRectCallout">
            <a:avLst>
              <a:gd name="adj1" fmla="val -44667"/>
              <a:gd name="adj2" fmla="val -220147"/>
              <a:gd name="adj3" fmla="val 16667"/>
            </a:avLst>
          </a:prstGeom>
          <a:solidFill>
            <a:srgbClr val="C00000"/>
          </a:solidFill>
          <a:ln>
            <a:noFill/>
          </a:ln>
          <a:effectLst>
            <a:outerShdw blurRad="50800" dist="38100" rotWithShape="0">
              <a:srgbClr val="000000">
                <a:alpha val="4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0000"/>
              </a:lnSpc>
            </a:pPr>
            <a:r>
              <a:rPr lang="en-US" sz="2400" b="1" dirty="0" smtClean="0">
                <a:solidFill>
                  <a:schemeClr val="bg1"/>
                </a:solidFill>
              </a:rPr>
              <a:t>Billing rate = actual hourly rate * (1+ICR) * (1+Fee) </a:t>
            </a:r>
            <a:endParaRPr lang="en-US" sz="2400" b="1" dirty="0">
              <a:solidFill>
                <a:schemeClr val="bg1"/>
              </a:solidFill>
            </a:endParaRPr>
          </a:p>
        </p:txBody>
      </p:sp>
      <p:sp>
        <p:nvSpPr>
          <p:cNvPr id="13" name="Slide Number Placeholder 12"/>
          <p:cNvSpPr>
            <a:spLocks noGrp="1"/>
          </p:cNvSpPr>
          <p:nvPr>
            <p:ph type="sldNum" sz="quarter" idx="4294967295"/>
          </p:nvPr>
        </p:nvSpPr>
        <p:spPr>
          <a:xfrm>
            <a:off x="10937966" y="6401994"/>
            <a:ext cx="415834" cy="456006"/>
          </a:xfrm>
          <a:prstGeom prst="rect">
            <a:avLst/>
          </a:prstGeom>
        </p:spPr>
        <p:txBody>
          <a:bodyPr/>
          <a:lstStyle/>
          <a:p>
            <a:pPr>
              <a:defRPr/>
            </a:pPr>
            <a:fld id="{2AFB9966-BA2F-4BD0-A806-55716D4C4ECA}" type="slidenum">
              <a:rPr lang="en-US" altLang="en-US" smtClean="0"/>
              <a:pPr>
                <a:defRPr/>
              </a:pPr>
              <a:t>78</a:t>
            </a:fld>
            <a:endParaRPr lang="en-US" altLang="en-US"/>
          </a:p>
        </p:txBody>
      </p:sp>
      <p:pic>
        <p:nvPicPr>
          <p:cNvPr id="2" name="Picture 1"/>
          <p:cNvPicPr>
            <a:picLocks noChangeAspect="1"/>
          </p:cNvPicPr>
          <p:nvPr/>
        </p:nvPicPr>
        <p:blipFill>
          <a:blip r:embed="rId3"/>
          <a:stretch>
            <a:fillRect/>
          </a:stretch>
        </p:blipFill>
        <p:spPr>
          <a:xfrm>
            <a:off x="883636" y="1333500"/>
            <a:ext cx="9908189" cy="5345881"/>
          </a:xfrm>
          <a:prstGeom prst="rect">
            <a:avLst/>
          </a:prstGeom>
        </p:spPr>
      </p:pic>
      <p:sp>
        <p:nvSpPr>
          <p:cNvPr id="10" name="Rounded Rectangular Callout 9"/>
          <p:cNvSpPr/>
          <p:nvPr/>
        </p:nvSpPr>
        <p:spPr>
          <a:xfrm>
            <a:off x="9901970" y="3295829"/>
            <a:ext cx="2071991" cy="744392"/>
          </a:xfrm>
          <a:prstGeom prst="wedgeRoundRectCallout">
            <a:avLst>
              <a:gd name="adj1" fmla="val -105838"/>
              <a:gd name="adj2" fmla="val 120312"/>
              <a:gd name="adj3" fmla="val 16667"/>
            </a:avLst>
          </a:prstGeom>
          <a:solidFill>
            <a:srgbClr val="C00000"/>
          </a:solidFill>
          <a:ln>
            <a:noFill/>
          </a:ln>
          <a:effectLst>
            <a:outerShdw blurRad="50800" dist="38100" rotWithShape="0">
              <a:srgbClr val="000000">
                <a:alpha val="4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0000"/>
              </a:lnSpc>
            </a:pPr>
            <a:r>
              <a:rPr lang="en-US" sz="2400" b="1" dirty="0" smtClean="0"/>
              <a:t>Anticipated % $ increase</a:t>
            </a:r>
            <a:endParaRPr lang="en-US" sz="2400" b="1"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2305" y="125102"/>
            <a:ext cx="8865794" cy="3061684"/>
          </a:xfrm>
          <a:prstGeom prst="rect">
            <a:avLst/>
          </a:prstGeom>
        </p:spPr>
      </p:pic>
      <p:sp>
        <p:nvSpPr>
          <p:cNvPr id="8" name="Rounded Rectangular Callout 7"/>
          <p:cNvSpPr/>
          <p:nvPr/>
        </p:nvSpPr>
        <p:spPr>
          <a:xfrm>
            <a:off x="287761" y="2015000"/>
            <a:ext cx="2033081" cy="673265"/>
          </a:xfrm>
          <a:prstGeom prst="wedgeRoundRectCallout">
            <a:avLst>
              <a:gd name="adj1" fmla="val 41884"/>
              <a:gd name="adj2" fmla="val 258884"/>
              <a:gd name="adj3" fmla="val 16667"/>
            </a:avLst>
          </a:prstGeom>
          <a:solidFill>
            <a:srgbClr val="C00000"/>
          </a:solidFill>
          <a:ln>
            <a:noFill/>
          </a:ln>
          <a:effectLst>
            <a:outerShdw blurRad="50800" dist="38100" rotWithShape="0">
              <a:srgbClr val="000000">
                <a:alpha val="4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0000"/>
              </a:lnSpc>
            </a:pPr>
            <a:r>
              <a:rPr lang="en-US" sz="2400" b="1" dirty="0" smtClean="0"/>
              <a:t>Job Title/ Classification</a:t>
            </a:r>
            <a:endParaRPr lang="en-US" sz="2400" b="1" dirty="0"/>
          </a:p>
        </p:txBody>
      </p:sp>
      <p:sp>
        <p:nvSpPr>
          <p:cNvPr id="7" name="Rounded Rectangular Callout 6"/>
          <p:cNvSpPr/>
          <p:nvPr/>
        </p:nvSpPr>
        <p:spPr>
          <a:xfrm>
            <a:off x="2320841" y="2583486"/>
            <a:ext cx="1897198" cy="657822"/>
          </a:xfrm>
          <a:prstGeom prst="wedgeRoundRectCallout">
            <a:avLst>
              <a:gd name="adj1" fmla="val 37637"/>
              <a:gd name="adj2" fmla="val 166738"/>
              <a:gd name="adj3" fmla="val 16667"/>
            </a:avLst>
          </a:prstGeom>
          <a:solidFill>
            <a:srgbClr val="C00000"/>
          </a:solidFill>
          <a:ln>
            <a:noFill/>
          </a:ln>
          <a:effectLst>
            <a:outerShdw blurRad="50800" dist="38100" rotWithShape="0">
              <a:srgbClr val="000000">
                <a:alpha val="4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0000"/>
              </a:lnSpc>
            </a:pPr>
            <a:r>
              <a:rPr lang="en-US" sz="2400" b="1" dirty="0" smtClean="0"/>
              <a:t>Hourly Billing Rates </a:t>
            </a:r>
            <a:endParaRPr lang="en-US" sz="2400" b="1" dirty="0"/>
          </a:p>
        </p:txBody>
      </p:sp>
      <p:sp>
        <p:nvSpPr>
          <p:cNvPr id="9" name="Rounded Rectangular Callout 8"/>
          <p:cNvSpPr/>
          <p:nvPr/>
        </p:nvSpPr>
        <p:spPr>
          <a:xfrm>
            <a:off x="5632321" y="2351632"/>
            <a:ext cx="1394298" cy="613663"/>
          </a:xfrm>
          <a:prstGeom prst="wedgeRoundRectCallout">
            <a:avLst>
              <a:gd name="adj1" fmla="val -21548"/>
              <a:gd name="adj2" fmla="val 212775"/>
              <a:gd name="adj3" fmla="val 16667"/>
            </a:avLst>
          </a:prstGeom>
          <a:solidFill>
            <a:srgbClr val="C00000"/>
          </a:solidFill>
          <a:ln>
            <a:noFill/>
          </a:ln>
          <a:effectLst>
            <a:outerShdw blurRad="50800" dist="38100" rotWithShape="0">
              <a:srgbClr val="000000">
                <a:alpha val="4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0000"/>
              </a:lnSpc>
            </a:pPr>
            <a:r>
              <a:rPr lang="en-US" sz="2400" b="1" dirty="0" smtClean="0"/>
              <a:t>Effective Period</a:t>
            </a:r>
            <a:endParaRPr lang="en-US" sz="2400" b="1" dirty="0"/>
          </a:p>
        </p:txBody>
      </p:sp>
      <p:sp>
        <p:nvSpPr>
          <p:cNvPr id="6" name="Rounded Rectangular Callout 5"/>
          <p:cNvSpPr/>
          <p:nvPr/>
        </p:nvSpPr>
        <p:spPr>
          <a:xfrm>
            <a:off x="8631162" y="4677480"/>
            <a:ext cx="1663774" cy="640650"/>
          </a:xfrm>
          <a:prstGeom prst="wedgeRoundRectCallout">
            <a:avLst>
              <a:gd name="adj1" fmla="val -101134"/>
              <a:gd name="adj2" fmla="val 86175"/>
              <a:gd name="adj3" fmla="val 16667"/>
            </a:avLst>
          </a:prstGeom>
          <a:solidFill>
            <a:srgbClr val="C00000"/>
          </a:solidFill>
          <a:ln>
            <a:noFill/>
          </a:ln>
          <a:effectLst>
            <a:outerShdw blurRad="50800" dist="38100" rotWithShape="0">
              <a:srgbClr val="000000">
                <a:alpha val="4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0000"/>
              </a:lnSpc>
            </a:pPr>
            <a:r>
              <a:rPr lang="en-US" sz="2400" b="1" dirty="0" smtClean="0"/>
              <a:t>Actual Hour Rate</a:t>
            </a:r>
            <a:endParaRPr lang="en-US" sz="2400" b="1" dirty="0"/>
          </a:p>
        </p:txBody>
      </p:sp>
      <p:sp>
        <p:nvSpPr>
          <p:cNvPr id="14" name="Rounded Rectangular Callout 13"/>
          <p:cNvSpPr/>
          <p:nvPr/>
        </p:nvSpPr>
        <p:spPr>
          <a:xfrm>
            <a:off x="9853497" y="759521"/>
            <a:ext cx="1741850" cy="759245"/>
          </a:xfrm>
          <a:prstGeom prst="wedgeRoundRectCallout">
            <a:avLst>
              <a:gd name="adj1" fmla="val -48432"/>
              <a:gd name="adj2" fmla="val 96130"/>
              <a:gd name="adj3" fmla="val 16667"/>
            </a:avLst>
          </a:prstGeom>
          <a:solidFill>
            <a:srgbClr val="005CAB"/>
          </a:solidFill>
          <a:ln>
            <a:noFill/>
          </a:ln>
          <a:effectLst>
            <a:outerShdw blurRad="50800" dist="38100" rotWithShape="0">
              <a:srgbClr val="000000">
                <a:alpha val="4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0000"/>
              </a:lnSpc>
            </a:pPr>
            <a:r>
              <a:rPr lang="en-US" sz="2400" b="1" dirty="0" smtClean="0"/>
              <a:t>Non-Negotiable</a:t>
            </a:r>
            <a:endParaRPr lang="en-US" sz="2400" b="1" dirty="0"/>
          </a:p>
        </p:txBody>
      </p:sp>
      <p:sp>
        <p:nvSpPr>
          <p:cNvPr id="16" name="Rounded Rectangular Callout 15"/>
          <p:cNvSpPr/>
          <p:nvPr/>
        </p:nvSpPr>
        <p:spPr>
          <a:xfrm>
            <a:off x="8095454" y="2373325"/>
            <a:ext cx="1758043" cy="673539"/>
          </a:xfrm>
          <a:prstGeom prst="wedgeRoundRectCallout">
            <a:avLst>
              <a:gd name="adj1" fmla="val -77686"/>
              <a:gd name="adj2" fmla="val 45526"/>
              <a:gd name="adj3" fmla="val 16667"/>
            </a:avLst>
          </a:prstGeom>
          <a:solidFill>
            <a:srgbClr val="C198E0"/>
          </a:solidFill>
          <a:ln>
            <a:noFill/>
          </a:ln>
          <a:effectLst>
            <a:outerShdw blurRad="50800" dist="38100" rotWithShape="0">
              <a:srgbClr val="000000">
                <a:alpha val="4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0000"/>
              </a:lnSpc>
            </a:pPr>
            <a:r>
              <a:rPr lang="en-US" sz="2400" b="1" dirty="0" smtClean="0"/>
              <a:t>Negotiable</a:t>
            </a:r>
            <a:endParaRPr lang="en-US" sz="2400" b="1" dirty="0"/>
          </a:p>
        </p:txBody>
      </p:sp>
      <p:sp>
        <p:nvSpPr>
          <p:cNvPr id="15" name="8-Point Star 14"/>
          <p:cNvSpPr/>
          <p:nvPr/>
        </p:nvSpPr>
        <p:spPr>
          <a:xfrm>
            <a:off x="10611726" y="1573250"/>
            <a:ext cx="1247386" cy="1144378"/>
          </a:xfrm>
          <a:prstGeom prst="star8">
            <a:avLst/>
          </a:prstGeom>
          <a:noFill/>
          <a:ln w="3492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7" name="TextBox 16"/>
          <p:cNvSpPr txBox="1"/>
          <p:nvPr/>
        </p:nvSpPr>
        <p:spPr>
          <a:xfrm>
            <a:off x="10904166" y="1779096"/>
            <a:ext cx="661392" cy="646331"/>
          </a:xfrm>
          <a:prstGeom prst="rect">
            <a:avLst/>
          </a:prstGeom>
          <a:noFill/>
        </p:spPr>
        <p:txBody>
          <a:bodyPr wrap="square" rtlCol="0">
            <a:spAutoFit/>
          </a:bodyPr>
          <a:lstStyle/>
          <a:p>
            <a:pPr algn="ctr"/>
            <a:r>
              <a:rPr lang="en-US" sz="3600" dirty="0" smtClean="0"/>
              <a:t>22</a:t>
            </a:r>
            <a:endParaRPr lang="en-US" sz="3600" dirty="0"/>
          </a:p>
        </p:txBody>
      </p:sp>
      <p:sp>
        <p:nvSpPr>
          <p:cNvPr id="3" name="Rounded Rectangle 2"/>
          <p:cNvSpPr/>
          <p:nvPr/>
        </p:nvSpPr>
        <p:spPr>
          <a:xfrm>
            <a:off x="1472306" y="3241308"/>
            <a:ext cx="2258780" cy="3019643"/>
          </a:xfrm>
          <a:prstGeom prst="roundRect">
            <a:avLst/>
          </a:prstGeom>
          <a:noFill/>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ounded Rectangle 17"/>
          <p:cNvSpPr/>
          <p:nvPr/>
        </p:nvSpPr>
        <p:spPr>
          <a:xfrm>
            <a:off x="8243248" y="3187967"/>
            <a:ext cx="1968033" cy="3019643"/>
          </a:xfrm>
          <a:prstGeom prst="roundRect">
            <a:avLst/>
          </a:prstGeom>
          <a:noFill/>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8448675" y="3829050"/>
            <a:ext cx="314325" cy="142875"/>
          </a:xfrm>
          <a:prstGeom prst="rect">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8448674" y="4278752"/>
            <a:ext cx="314325" cy="111503"/>
          </a:xfrm>
          <a:prstGeom prst="rect">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8436451" y="4719624"/>
            <a:ext cx="200236" cy="93338"/>
          </a:xfrm>
          <a:prstGeom prst="rect">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8474000" y="5529249"/>
            <a:ext cx="314325" cy="142875"/>
          </a:xfrm>
          <a:prstGeom prst="rect">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p:nvSpPr>
        <p:spPr>
          <a:xfrm>
            <a:off x="8448673" y="5956462"/>
            <a:ext cx="314325" cy="142875"/>
          </a:xfrm>
          <a:prstGeom prst="rect">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322711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xit" presetSubtype="0" fill="hold" grpId="1" nodeType="withEffect">
                                  <p:stCondLst>
                                    <p:cond delay="0"/>
                                  </p:stCondLst>
                                  <p:childTnLst>
                                    <p:set>
                                      <p:cBhvr>
                                        <p:cTn id="14" dur="1" fill="hold">
                                          <p:stCondLst>
                                            <p:cond delay="0"/>
                                          </p:stCondLst>
                                        </p:cTn>
                                        <p:tgtEl>
                                          <p:spTgt spid="17"/>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15"/>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ppt_x"/>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1000"/>
                                        <p:tgtEl>
                                          <p:spTgt spid="9"/>
                                        </p:tgtEl>
                                      </p:cBhvr>
                                    </p:animEffect>
                                    <p:anim calcmode="lin" valueType="num">
                                      <p:cBhvr>
                                        <p:cTn id="47" dur="1000" fill="hold"/>
                                        <p:tgtEl>
                                          <p:spTgt spid="9"/>
                                        </p:tgtEl>
                                        <p:attrNameLst>
                                          <p:attrName>ppt_x</p:attrName>
                                        </p:attrNameLst>
                                      </p:cBhvr>
                                      <p:tavLst>
                                        <p:tav tm="0">
                                          <p:val>
                                            <p:strVal val="#ppt_x"/>
                                          </p:val>
                                        </p:tav>
                                        <p:tav tm="100000">
                                          <p:val>
                                            <p:strVal val="#ppt_x"/>
                                          </p:val>
                                        </p:tav>
                                      </p:tavLst>
                                    </p:anim>
                                    <p:anim calcmode="lin" valueType="num">
                                      <p:cBhvr>
                                        <p:cTn id="4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1" presetClass="entr" presetSubtype="1" fill="hold" grpId="0" nodeType="click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wheel(1)">
                                      <p:cBhvr>
                                        <p:cTn id="53" dur="2000"/>
                                        <p:tgtEl>
                                          <p:spTgt spid="7"/>
                                        </p:tgtEl>
                                      </p:cBhvr>
                                    </p:animEffect>
                                  </p:childTnLst>
                                </p:cTn>
                              </p:par>
                              <p:par>
                                <p:cTn id="54" presetID="6" presetClass="entr" presetSubtype="16" fill="hold" grpId="0" nodeType="withEffect">
                                  <p:stCondLst>
                                    <p:cond delay="1250"/>
                                  </p:stCondLst>
                                  <p:childTnLst>
                                    <p:set>
                                      <p:cBhvr>
                                        <p:cTn id="55" dur="1" fill="hold">
                                          <p:stCondLst>
                                            <p:cond delay="0"/>
                                          </p:stCondLst>
                                        </p:cTn>
                                        <p:tgtEl>
                                          <p:spTgt spid="12"/>
                                        </p:tgtEl>
                                        <p:attrNameLst>
                                          <p:attrName>style.visibility</p:attrName>
                                        </p:attrNameLst>
                                      </p:cBhvr>
                                      <p:to>
                                        <p:strVal val="visible"/>
                                      </p:to>
                                    </p:set>
                                    <p:animEffect transition="in" filter="circle(in)">
                                      <p:cBhvr>
                                        <p:cTn id="56" dur="2000"/>
                                        <p:tgtEl>
                                          <p:spTgt spid="12"/>
                                        </p:tgtEl>
                                      </p:cBhvr>
                                    </p:animEffect>
                                  </p:childTnLst>
                                </p:cTn>
                              </p:par>
                            </p:childTnLst>
                          </p:cTn>
                        </p:par>
                      </p:childTnLst>
                    </p:cTn>
                  </p:par>
                  <p:par>
                    <p:cTn id="57" fill="hold">
                      <p:stCondLst>
                        <p:cond delay="indefinite"/>
                      </p:stCondLst>
                      <p:childTnLst>
                        <p:par>
                          <p:cTn id="58" fill="hold">
                            <p:stCondLst>
                              <p:cond delay="0"/>
                            </p:stCondLst>
                            <p:childTnLst>
                              <p:par>
                                <p:cTn id="59" presetID="31" presetClass="entr" presetSubtype="0" fill="hold" grpId="0" nodeType="click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1000" fill="hold"/>
                                        <p:tgtEl>
                                          <p:spTgt spid="10"/>
                                        </p:tgtEl>
                                        <p:attrNameLst>
                                          <p:attrName>ppt_w</p:attrName>
                                        </p:attrNameLst>
                                      </p:cBhvr>
                                      <p:tavLst>
                                        <p:tav tm="0">
                                          <p:val>
                                            <p:fltVal val="0"/>
                                          </p:val>
                                        </p:tav>
                                        <p:tav tm="100000">
                                          <p:val>
                                            <p:strVal val="#ppt_w"/>
                                          </p:val>
                                        </p:tav>
                                      </p:tavLst>
                                    </p:anim>
                                    <p:anim calcmode="lin" valueType="num">
                                      <p:cBhvr>
                                        <p:cTn id="62" dur="1000" fill="hold"/>
                                        <p:tgtEl>
                                          <p:spTgt spid="10"/>
                                        </p:tgtEl>
                                        <p:attrNameLst>
                                          <p:attrName>ppt_h</p:attrName>
                                        </p:attrNameLst>
                                      </p:cBhvr>
                                      <p:tavLst>
                                        <p:tav tm="0">
                                          <p:val>
                                            <p:fltVal val="0"/>
                                          </p:val>
                                        </p:tav>
                                        <p:tav tm="100000">
                                          <p:val>
                                            <p:strVal val="#ppt_h"/>
                                          </p:val>
                                        </p:tav>
                                      </p:tavLst>
                                    </p:anim>
                                    <p:anim calcmode="lin" valueType="num">
                                      <p:cBhvr>
                                        <p:cTn id="63" dur="1000" fill="hold"/>
                                        <p:tgtEl>
                                          <p:spTgt spid="10"/>
                                        </p:tgtEl>
                                        <p:attrNameLst>
                                          <p:attrName>style.rotation</p:attrName>
                                        </p:attrNameLst>
                                      </p:cBhvr>
                                      <p:tavLst>
                                        <p:tav tm="0">
                                          <p:val>
                                            <p:fltVal val="90"/>
                                          </p:val>
                                        </p:tav>
                                        <p:tav tm="100000">
                                          <p:val>
                                            <p:fltVal val="0"/>
                                          </p:val>
                                        </p:tav>
                                      </p:tavLst>
                                    </p:anim>
                                    <p:animEffect transition="in" filter="fade">
                                      <p:cBhvr>
                                        <p:cTn id="64" dur="1000"/>
                                        <p:tgtEl>
                                          <p:spTgt spid="10"/>
                                        </p:tgtEl>
                                      </p:cBhvr>
                                    </p:animEffect>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grpId="0" nodeType="click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fade">
                                      <p:cBhvr>
                                        <p:cTn id="76" dur="1000"/>
                                        <p:tgtEl>
                                          <p:spTgt spid="16"/>
                                        </p:tgtEl>
                                      </p:cBhvr>
                                    </p:animEffect>
                                    <p:anim calcmode="lin" valueType="num">
                                      <p:cBhvr>
                                        <p:cTn id="77" dur="1000" fill="hold"/>
                                        <p:tgtEl>
                                          <p:spTgt spid="16"/>
                                        </p:tgtEl>
                                        <p:attrNameLst>
                                          <p:attrName>ppt_x</p:attrName>
                                        </p:attrNameLst>
                                      </p:cBhvr>
                                      <p:tavLst>
                                        <p:tav tm="0">
                                          <p:val>
                                            <p:strVal val="#ppt_x"/>
                                          </p:val>
                                        </p:tav>
                                        <p:tav tm="100000">
                                          <p:val>
                                            <p:strVal val="#ppt_x"/>
                                          </p:val>
                                        </p:tav>
                                      </p:tavLst>
                                    </p:anim>
                                    <p:anim calcmode="lin" valueType="num">
                                      <p:cBhvr>
                                        <p:cTn id="7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0" grpId="0" animBg="1"/>
      <p:bldP spid="8" grpId="0" animBg="1"/>
      <p:bldP spid="7" grpId="0" animBg="1"/>
      <p:bldP spid="9" grpId="0" animBg="1"/>
      <p:bldP spid="6" grpId="0" animBg="1"/>
      <p:bldP spid="14" grpId="0" animBg="1"/>
      <p:bldP spid="16" grpId="0" animBg="1"/>
      <p:bldP spid="15" grpId="0" animBg="1"/>
      <p:bldP spid="15" grpId="1" animBg="1"/>
      <p:bldP spid="17" grpId="0"/>
      <p:bldP spid="17" grpId="1"/>
      <p:bldP spid="3" grpId="0" animBg="1"/>
      <p:bldP spid="18"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1268720"/>
            <a:ext cx="12192000" cy="4548522"/>
          </a:xfrm>
          <a:prstGeom prst="rect">
            <a:avLst/>
          </a:prstGeom>
        </p:spPr>
      </p:pic>
      <p:sp>
        <p:nvSpPr>
          <p:cNvPr id="11" name="Title 10"/>
          <p:cNvSpPr>
            <a:spLocks noGrp="1"/>
          </p:cNvSpPr>
          <p:nvPr>
            <p:ph type="title"/>
          </p:nvPr>
        </p:nvSpPr>
        <p:spPr>
          <a:xfrm>
            <a:off x="838200" y="572209"/>
            <a:ext cx="10515600" cy="674995"/>
          </a:xfrm>
        </p:spPr>
        <p:txBody>
          <a:bodyPr>
            <a:normAutofit/>
          </a:bodyPr>
          <a:lstStyle/>
          <a:p>
            <a:r>
              <a:rPr lang="en-US" sz="3600" b="1" dirty="0">
                <a:solidFill>
                  <a:srgbClr val="336600"/>
                </a:solidFill>
                <a:latin typeface="Arial" panose="020B0604020202020204" pitchFamily="34" charset="0"/>
                <a:cs typeface="Arial" panose="020B0604020202020204" pitchFamily="34" charset="0"/>
              </a:rPr>
              <a:t>Cost </a:t>
            </a:r>
            <a:r>
              <a:rPr lang="en-US" sz="3600" b="1" dirty="0" smtClean="0">
                <a:solidFill>
                  <a:srgbClr val="336600"/>
                </a:solidFill>
                <a:latin typeface="Arial" panose="020B0604020202020204" pitchFamily="34" charset="0"/>
                <a:cs typeface="Arial" panose="020B0604020202020204" pitchFamily="34" charset="0"/>
              </a:rPr>
              <a:t>Estimate – ODC</a:t>
            </a:r>
            <a:endParaRPr lang="en-US" sz="3600" b="1" dirty="0">
              <a:solidFill>
                <a:srgbClr val="336600"/>
              </a:solidFill>
              <a:latin typeface="Arial" panose="020B0604020202020204" pitchFamily="34" charset="0"/>
              <a:cs typeface="Arial" panose="020B0604020202020204" pitchFamily="34" charset="0"/>
            </a:endParaRPr>
          </a:p>
        </p:txBody>
      </p:sp>
      <p:sp>
        <p:nvSpPr>
          <p:cNvPr id="13" name="Slide Number Placeholder 12"/>
          <p:cNvSpPr>
            <a:spLocks noGrp="1"/>
          </p:cNvSpPr>
          <p:nvPr>
            <p:ph type="sldNum" sz="quarter" idx="4294967295"/>
          </p:nvPr>
        </p:nvSpPr>
        <p:spPr>
          <a:xfrm>
            <a:off x="10937966" y="6630594"/>
            <a:ext cx="415834" cy="456006"/>
          </a:xfrm>
          <a:prstGeom prst="rect">
            <a:avLst/>
          </a:prstGeom>
        </p:spPr>
        <p:txBody>
          <a:bodyPr/>
          <a:lstStyle/>
          <a:p>
            <a:pPr>
              <a:defRPr/>
            </a:pPr>
            <a:fld id="{2AFB9966-BA2F-4BD0-A806-55716D4C4ECA}" type="slidenum">
              <a:rPr lang="en-US" altLang="en-US" smtClean="0"/>
              <a:pPr>
                <a:defRPr/>
              </a:pPr>
              <a:t>79</a:t>
            </a:fld>
            <a:endParaRPr lang="en-US" altLang="en-US"/>
          </a:p>
        </p:txBody>
      </p:sp>
      <p:sp>
        <p:nvSpPr>
          <p:cNvPr id="12" name="Rounded Rectangular Callout 11"/>
          <p:cNvSpPr/>
          <p:nvPr/>
        </p:nvSpPr>
        <p:spPr>
          <a:xfrm>
            <a:off x="8540815" y="2969633"/>
            <a:ext cx="1663774" cy="640650"/>
          </a:xfrm>
          <a:prstGeom prst="wedgeRoundRectCallout">
            <a:avLst>
              <a:gd name="adj1" fmla="val -100197"/>
              <a:gd name="adj2" fmla="val -230738"/>
              <a:gd name="adj3" fmla="val 16667"/>
            </a:avLst>
          </a:prstGeom>
          <a:solidFill>
            <a:srgbClr val="C00000"/>
          </a:solidFill>
          <a:ln>
            <a:noFill/>
          </a:ln>
          <a:effectLst>
            <a:outerShdw blurRad="50800" dist="38100" rotWithShape="0">
              <a:srgbClr val="000000">
                <a:alpha val="4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0000"/>
              </a:lnSpc>
            </a:pPr>
            <a:r>
              <a:rPr lang="en-US" sz="2400" b="1" dirty="0" smtClean="0"/>
              <a:t>Unit Cost ($)</a:t>
            </a:r>
            <a:endParaRPr lang="en-US" sz="2400" b="1" dirty="0"/>
          </a:p>
        </p:txBody>
      </p:sp>
      <p:sp>
        <p:nvSpPr>
          <p:cNvPr id="14" name="Rounded Rectangular Callout 13"/>
          <p:cNvSpPr/>
          <p:nvPr/>
        </p:nvSpPr>
        <p:spPr>
          <a:xfrm>
            <a:off x="5875406" y="3797194"/>
            <a:ext cx="1897198" cy="657822"/>
          </a:xfrm>
          <a:prstGeom prst="wedgeRoundRectCallout">
            <a:avLst>
              <a:gd name="adj1" fmla="val -64448"/>
              <a:gd name="adj2" fmla="val -344875"/>
              <a:gd name="adj3" fmla="val 16667"/>
            </a:avLst>
          </a:prstGeom>
          <a:solidFill>
            <a:srgbClr val="C00000"/>
          </a:solidFill>
          <a:ln>
            <a:noFill/>
          </a:ln>
          <a:effectLst>
            <a:outerShdw blurRad="50800" dist="38100" rotWithShape="0">
              <a:srgbClr val="000000">
                <a:alpha val="4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0000"/>
              </a:lnSpc>
            </a:pPr>
            <a:r>
              <a:rPr lang="en-US" sz="2400" b="1" dirty="0" smtClean="0"/>
              <a:t>Quantity </a:t>
            </a:r>
            <a:endParaRPr lang="en-US" sz="2400" b="1" dirty="0"/>
          </a:p>
        </p:txBody>
      </p:sp>
      <p:sp>
        <p:nvSpPr>
          <p:cNvPr id="15" name="Rounded Rectangular Callout 14"/>
          <p:cNvSpPr/>
          <p:nvPr/>
        </p:nvSpPr>
        <p:spPr>
          <a:xfrm>
            <a:off x="3364372" y="4039025"/>
            <a:ext cx="2033081" cy="673265"/>
          </a:xfrm>
          <a:prstGeom prst="wedgeRoundRectCallout">
            <a:avLst>
              <a:gd name="adj1" fmla="val -85548"/>
              <a:gd name="adj2" fmla="val -269289"/>
              <a:gd name="adj3" fmla="val 16667"/>
            </a:avLst>
          </a:prstGeom>
          <a:solidFill>
            <a:srgbClr val="C00000"/>
          </a:solidFill>
          <a:ln>
            <a:noFill/>
          </a:ln>
          <a:effectLst>
            <a:outerShdw blurRad="50800" dist="38100" rotWithShape="0">
              <a:srgbClr val="000000">
                <a:alpha val="4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0000"/>
              </a:lnSpc>
            </a:pPr>
            <a:r>
              <a:rPr lang="en-US" sz="2400" b="1" dirty="0" smtClean="0"/>
              <a:t>ODC Items</a:t>
            </a:r>
            <a:endParaRPr lang="en-US" sz="2400" b="1" dirty="0"/>
          </a:p>
        </p:txBody>
      </p:sp>
      <p:sp>
        <p:nvSpPr>
          <p:cNvPr id="3" name="Oval 2"/>
          <p:cNvSpPr/>
          <p:nvPr/>
        </p:nvSpPr>
        <p:spPr>
          <a:xfrm>
            <a:off x="330200" y="1620078"/>
            <a:ext cx="2895600" cy="1605595"/>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91497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ppt_x"/>
                                          </p:val>
                                        </p:tav>
                                        <p:tav tm="100000">
                                          <p:val>
                                            <p:strVal val="#ppt_x"/>
                                          </p:val>
                                        </p:tav>
                                      </p:tavLst>
                                    </p:anim>
                                    <p:anim calcmode="lin" valueType="num">
                                      <p:cBhvr additive="base">
                                        <p:cTn id="1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heel(1)">
                                      <p:cBhvr>
                                        <p:cTn id="18" dur="20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anim calcmode="lin" valueType="num">
                                      <p:cBhvr>
                                        <p:cTn id="24" dur="1000" fill="hold"/>
                                        <p:tgtEl>
                                          <p:spTgt spid="12"/>
                                        </p:tgtEl>
                                        <p:attrNameLst>
                                          <p:attrName>ppt_x</p:attrName>
                                        </p:attrNameLst>
                                      </p:cBhvr>
                                      <p:tavLst>
                                        <p:tav tm="0">
                                          <p:val>
                                            <p:strVal val="#ppt_x"/>
                                          </p:val>
                                        </p:tav>
                                        <p:tav tm="100000">
                                          <p:val>
                                            <p:strVal val="#ppt_x"/>
                                          </p:val>
                                        </p:tav>
                                      </p:tavLst>
                                    </p:anim>
                                    <p:anim calcmode="lin" valueType="num">
                                      <p:cBhvr>
                                        <p:cTn id="2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5" grpId="0"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9" name="Slide Number Placeholder 3"/>
          <p:cNvSpPr>
            <a:spLocks noGrp="1"/>
          </p:cNvSpPr>
          <p:nvPr>
            <p:ph type="sldNum" sz="quarter" idx="12"/>
          </p:nvPr>
        </p:nvSpPr>
        <p:spPr bwMode="auto">
          <a:xfrm>
            <a:off x="8610600" y="63563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118" u="sng">
                <a:solidFill>
                  <a:schemeClr val="tx1"/>
                </a:solidFill>
                <a:latin typeface="Times New Roman" panose="02020603050405020304" pitchFamily="18" charset="0"/>
              </a:defRPr>
            </a:lvl1pPr>
            <a:lvl2pPr marL="655579" indent="-252146">
              <a:defRPr sz="2118" u="sng">
                <a:solidFill>
                  <a:schemeClr val="tx1"/>
                </a:solidFill>
                <a:latin typeface="Times New Roman" panose="02020603050405020304" pitchFamily="18" charset="0"/>
              </a:defRPr>
            </a:lvl2pPr>
            <a:lvl3pPr marL="1008583" indent="-201717">
              <a:defRPr sz="2118" u="sng">
                <a:solidFill>
                  <a:schemeClr val="tx1"/>
                </a:solidFill>
                <a:latin typeface="Times New Roman" panose="02020603050405020304" pitchFamily="18" charset="0"/>
              </a:defRPr>
            </a:lvl3pPr>
            <a:lvl4pPr marL="1412016" indent="-201717">
              <a:defRPr sz="2118" u="sng">
                <a:solidFill>
                  <a:schemeClr val="tx1"/>
                </a:solidFill>
                <a:latin typeface="Times New Roman" panose="02020603050405020304" pitchFamily="18" charset="0"/>
              </a:defRPr>
            </a:lvl4pPr>
            <a:lvl5pPr marL="1815450" indent="-201717">
              <a:defRPr sz="2118" u="sng">
                <a:solidFill>
                  <a:schemeClr val="tx1"/>
                </a:solidFill>
                <a:latin typeface="Times New Roman" panose="02020603050405020304" pitchFamily="18" charset="0"/>
              </a:defRPr>
            </a:lvl5pPr>
            <a:lvl6pPr marL="2218883" indent="-201717" eaLnBrk="0" fontAlgn="base" hangingPunct="0">
              <a:spcBef>
                <a:spcPct val="0"/>
              </a:spcBef>
              <a:spcAft>
                <a:spcPct val="0"/>
              </a:spcAft>
              <a:defRPr sz="2118" u="sng">
                <a:solidFill>
                  <a:schemeClr val="tx1"/>
                </a:solidFill>
                <a:latin typeface="Times New Roman" panose="02020603050405020304" pitchFamily="18" charset="0"/>
              </a:defRPr>
            </a:lvl6pPr>
            <a:lvl7pPr marL="2622316" indent="-201717" eaLnBrk="0" fontAlgn="base" hangingPunct="0">
              <a:spcBef>
                <a:spcPct val="0"/>
              </a:spcBef>
              <a:spcAft>
                <a:spcPct val="0"/>
              </a:spcAft>
              <a:defRPr sz="2118" u="sng">
                <a:solidFill>
                  <a:schemeClr val="tx1"/>
                </a:solidFill>
                <a:latin typeface="Times New Roman" panose="02020603050405020304" pitchFamily="18" charset="0"/>
              </a:defRPr>
            </a:lvl7pPr>
            <a:lvl8pPr marL="3025750" indent="-201717" eaLnBrk="0" fontAlgn="base" hangingPunct="0">
              <a:spcBef>
                <a:spcPct val="0"/>
              </a:spcBef>
              <a:spcAft>
                <a:spcPct val="0"/>
              </a:spcAft>
              <a:defRPr sz="2118" u="sng">
                <a:solidFill>
                  <a:schemeClr val="tx1"/>
                </a:solidFill>
                <a:latin typeface="Times New Roman" panose="02020603050405020304" pitchFamily="18" charset="0"/>
              </a:defRPr>
            </a:lvl8pPr>
            <a:lvl9pPr marL="3429183" indent="-201717" eaLnBrk="0" fontAlgn="base" hangingPunct="0">
              <a:spcBef>
                <a:spcPct val="0"/>
              </a:spcBef>
              <a:spcAft>
                <a:spcPct val="0"/>
              </a:spcAft>
              <a:defRPr sz="2118" u="sng">
                <a:solidFill>
                  <a:schemeClr val="tx1"/>
                </a:solidFill>
                <a:latin typeface="Times New Roman" panose="02020603050405020304" pitchFamily="18" charset="0"/>
              </a:defRPr>
            </a:lvl9pPr>
          </a:lstStyle>
          <a:p>
            <a:fld id="{F5E51B55-0369-4902-BE8A-F0BCBF915304}" type="slidenum">
              <a:rPr lang="en-US" altLang="en-US" sz="1147" u="none">
                <a:solidFill>
                  <a:srgbClr val="898989"/>
                </a:solidFill>
              </a:rPr>
              <a:pPr/>
              <a:t>8</a:t>
            </a:fld>
            <a:endParaRPr lang="en-US" altLang="en-US" sz="1147" u="none">
              <a:solidFill>
                <a:srgbClr val="898989"/>
              </a:solidFill>
            </a:endParaRPr>
          </a:p>
        </p:txBody>
      </p:sp>
      <p:sp>
        <p:nvSpPr>
          <p:cNvPr id="6" name="Rectangle 2"/>
          <p:cNvSpPr txBox="1">
            <a:spLocks noChangeArrowheads="1"/>
          </p:cNvSpPr>
          <p:nvPr/>
        </p:nvSpPr>
        <p:spPr bwMode="auto">
          <a:xfrm>
            <a:off x="825190" y="512956"/>
            <a:ext cx="10337181" cy="74119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0682" tIns="40341" rIns="80682" bIns="40341" numCol="1" rtlCol="0" anchor="t" anchorCtr="0" compatLnSpc="1">
            <a:prstTxWarp prst="textNoShape">
              <a:avLst/>
            </a:prstTxWarp>
            <a:normAutofit/>
          </a:bodyPr>
          <a:lstStyle>
            <a:lvl1pPr algn="l" defTabSz="914400" rtl="0" eaLnBrk="1" latinLnBrk="0" hangingPunct="1">
              <a:lnSpc>
                <a:spcPct val="100000"/>
              </a:lnSpc>
              <a:spcBef>
                <a:spcPct val="0"/>
              </a:spcBef>
              <a:buNone/>
              <a:defRPr sz="4400" b="1" u="none" kern="1200" baseline="0">
                <a:solidFill>
                  <a:srgbClr val="336600"/>
                </a:solidFill>
                <a:latin typeface="Arial" panose="020B0604020202020204" pitchFamily="34" charset="0"/>
                <a:ea typeface="+mj-ea"/>
                <a:cs typeface="Arial" panose="020B0604020202020204" pitchFamily="34" charset="0"/>
              </a:defRPr>
            </a:lvl1pPr>
          </a:lstStyle>
          <a:p>
            <a:pPr fontAlgn="t"/>
            <a:r>
              <a:rPr lang="en-US" altLang="en-US" sz="3600" dirty="0" smtClean="0"/>
              <a:t>Agenda for A&amp;E On-Call Contracts </a:t>
            </a:r>
          </a:p>
        </p:txBody>
      </p:sp>
      <p:sp>
        <p:nvSpPr>
          <p:cNvPr id="8" name="Freeform 7"/>
          <p:cNvSpPr/>
          <p:nvPr/>
        </p:nvSpPr>
        <p:spPr>
          <a:xfrm>
            <a:off x="4781550" y="1349298"/>
            <a:ext cx="1574255" cy="1343044"/>
          </a:xfrm>
          <a:custGeom>
            <a:avLst/>
            <a:gdLst/>
            <a:ahLst/>
            <a:cxnLst/>
            <a:rect l="l" t="t" r="r" b="b"/>
            <a:pathLst>
              <a:path w="1719072" h="1714500">
                <a:moveTo>
                  <a:pt x="176769" y="690406"/>
                </a:moveTo>
                <a:cubicBezTo>
                  <a:pt x="205865" y="690406"/>
                  <a:pt x="231681" y="699677"/>
                  <a:pt x="254216" y="718219"/>
                </a:cubicBezTo>
                <a:cubicBezTo>
                  <a:pt x="276751" y="736760"/>
                  <a:pt x="295435" y="773558"/>
                  <a:pt x="310268" y="828612"/>
                </a:cubicBezTo>
                <a:cubicBezTo>
                  <a:pt x="325101" y="883666"/>
                  <a:pt x="332518" y="984788"/>
                  <a:pt x="332518" y="1131979"/>
                </a:cubicBezTo>
                <a:cubicBezTo>
                  <a:pt x="332518" y="1279170"/>
                  <a:pt x="324246" y="1383573"/>
                  <a:pt x="307701" y="1445188"/>
                </a:cubicBezTo>
                <a:cubicBezTo>
                  <a:pt x="295150" y="1493111"/>
                  <a:pt x="277464" y="1526343"/>
                  <a:pt x="254644" y="1544884"/>
                </a:cubicBezTo>
                <a:cubicBezTo>
                  <a:pt x="231823" y="1563426"/>
                  <a:pt x="205865" y="1572697"/>
                  <a:pt x="176769" y="1572697"/>
                </a:cubicBezTo>
                <a:cubicBezTo>
                  <a:pt x="147673" y="1572697"/>
                  <a:pt x="121858" y="1563568"/>
                  <a:pt x="99323" y="1545312"/>
                </a:cubicBezTo>
                <a:cubicBezTo>
                  <a:pt x="76788" y="1527056"/>
                  <a:pt x="58104" y="1490401"/>
                  <a:pt x="43271" y="1435347"/>
                </a:cubicBezTo>
                <a:cubicBezTo>
                  <a:pt x="28437" y="1380293"/>
                  <a:pt x="21021" y="1279170"/>
                  <a:pt x="21021" y="1131979"/>
                </a:cubicBezTo>
                <a:cubicBezTo>
                  <a:pt x="21021" y="984788"/>
                  <a:pt x="29293" y="880100"/>
                  <a:pt x="45838" y="817915"/>
                </a:cubicBezTo>
                <a:cubicBezTo>
                  <a:pt x="58389" y="769992"/>
                  <a:pt x="76075" y="736760"/>
                  <a:pt x="98895" y="718219"/>
                </a:cubicBezTo>
                <a:cubicBezTo>
                  <a:pt x="121715" y="699677"/>
                  <a:pt x="147673" y="690406"/>
                  <a:pt x="176769" y="690406"/>
                </a:cubicBezTo>
                <a:close/>
                <a:moveTo>
                  <a:pt x="0" y="0"/>
                </a:moveTo>
                <a:lnTo>
                  <a:pt x="1719072" y="0"/>
                </a:lnTo>
                <a:lnTo>
                  <a:pt x="1719072" y="1714500"/>
                </a:lnTo>
                <a:lnTo>
                  <a:pt x="1319025" y="1714500"/>
                </a:lnTo>
                <a:lnTo>
                  <a:pt x="1319025" y="491014"/>
                </a:lnTo>
                <a:lnTo>
                  <a:pt x="1123912" y="491014"/>
                </a:lnTo>
                <a:cubicBezTo>
                  <a:pt x="1096527" y="567462"/>
                  <a:pt x="1046037" y="634354"/>
                  <a:pt x="972442" y="691690"/>
                </a:cubicBezTo>
                <a:cubicBezTo>
                  <a:pt x="898846" y="749026"/>
                  <a:pt x="830671" y="787963"/>
                  <a:pt x="767915" y="808501"/>
                </a:cubicBezTo>
                <a:lnTo>
                  <a:pt x="767915" y="1026721"/>
                </a:lnTo>
                <a:cubicBezTo>
                  <a:pt x="887151" y="987356"/>
                  <a:pt x="990698" y="926597"/>
                  <a:pt x="1078556" y="844443"/>
                </a:cubicBezTo>
                <a:lnTo>
                  <a:pt x="1078556" y="1714500"/>
                </a:lnTo>
                <a:lnTo>
                  <a:pt x="380889" y="1714500"/>
                </a:lnTo>
                <a:lnTo>
                  <a:pt x="404937" y="1699884"/>
                </a:lnTo>
                <a:cubicBezTo>
                  <a:pt x="425261" y="1683839"/>
                  <a:pt x="443910" y="1665119"/>
                  <a:pt x="460882" y="1643725"/>
                </a:cubicBezTo>
                <a:cubicBezTo>
                  <a:pt x="543035" y="1539892"/>
                  <a:pt x="584112" y="1369311"/>
                  <a:pt x="584112" y="1131979"/>
                </a:cubicBezTo>
                <a:cubicBezTo>
                  <a:pt x="584112" y="894078"/>
                  <a:pt x="543321" y="723781"/>
                  <a:pt x="461738" y="621090"/>
                </a:cubicBezTo>
                <a:cubicBezTo>
                  <a:pt x="393277" y="534372"/>
                  <a:pt x="298288" y="491014"/>
                  <a:pt x="176769" y="491014"/>
                </a:cubicBezTo>
                <a:cubicBezTo>
                  <a:pt x="116010" y="491014"/>
                  <a:pt x="61955" y="501711"/>
                  <a:pt x="14602" y="523105"/>
                </a:cubicBezTo>
                <a:lnTo>
                  <a:pt x="0" y="53198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6346280" y="2692342"/>
            <a:ext cx="1522426" cy="1343044"/>
          </a:xfrm>
          <a:custGeom>
            <a:avLst/>
            <a:gdLst/>
            <a:ahLst/>
            <a:cxnLst/>
            <a:rect l="l" t="t" r="r" b="b"/>
            <a:pathLst>
              <a:path w="1719072" h="1714500">
                <a:moveTo>
                  <a:pt x="1719072" y="1150098"/>
                </a:moveTo>
                <a:lnTo>
                  <a:pt x="1719072" y="1492616"/>
                </a:lnTo>
                <a:lnTo>
                  <a:pt x="1387650" y="1492616"/>
                </a:lnTo>
                <a:cubicBezTo>
                  <a:pt x="1400201" y="1470937"/>
                  <a:pt x="1416604" y="1448687"/>
                  <a:pt x="1436857" y="1425867"/>
                </a:cubicBezTo>
                <a:cubicBezTo>
                  <a:pt x="1457110" y="1403047"/>
                  <a:pt x="1505175" y="1356836"/>
                  <a:pt x="1581052" y="1287234"/>
                </a:cubicBezTo>
                <a:cubicBezTo>
                  <a:pt x="1637960" y="1235032"/>
                  <a:pt x="1681712" y="1191977"/>
                  <a:pt x="1712305" y="1158067"/>
                </a:cubicBezTo>
                <a:close/>
                <a:moveTo>
                  <a:pt x="526084" y="655681"/>
                </a:moveTo>
                <a:cubicBezTo>
                  <a:pt x="555180" y="655681"/>
                  <a:pt x="580996" y="664952"/>
                  <a:pt x="603531" y="683494"/>
                </a:cubicBezTo>
                <a:cubicBezTo>
                  <a:pt x="626066" y="702035"/>
                  <a:pt x="644750" y="738833"/>
                  <a:pt x="659583" y="793887"/>
                </a:cubicBezTo>
                <a:cubicBezTo>
                  <a:pt x="674416" y="848941"/>
                  <a:pt x="681833" y="950063"/>
                  <a:pt x="681833" y="1097254"/>
                </a:cubicBezTo>
                <a:cubicBezTo>
                  <a:pt x="681833" y="1244446"/>
                  <a:pt x="673561" y="1348848"/>
                  <a:pt x="657016" y="1410463"/>
                </a:cubicBezTo>
                <a:cubicBezTo>
                  <a:pt x="644465" y="1458386"/>
                  <a:pt x="626779" y="1491618"/>
                  <a:pt x="603959" y="1510160"/>
                </a:cubicBezTo>
                <a:cubicBezTo>
                  <a:pt x="581138" y="1528701"/>
                  <a:pt x="555180" y="1537972"/>
                  <a:pt x="526084" y="1537972"/>
                </a:cubicBezTo>
                <a:cubicBezTo>
                  <a:pt x="496988" y="1537972"/>
                  <a:pt x="471173" y="1528844"/>
                  <a:pt x="448638" y="1510587"/>
                </a:cubicBezTo>
                <a:cubicBezTo>
                  <a:pt x="426103" y="1492331"/>
                  <a:pt x="407419" y="1455676"/>
                  <a:pt x="392586" y="1400622"/>
                </a:cubicBezTo>
                <a:cubicBezTo>
                  <a:pt x="377752" y="1345568"/>
                  <a:pt x="370336" y="1244446"/>
                  <a:pt x="370336" y="1097254"/>
                </a:cubicBezTo>
                <a:cubicBezTo>
                  <a:pt x="370336" y="950063"/>
                  <a:pt x="378608" y="845375"/>
                  <a:pt x="395153" y="783190"/>
                </a:cubicBezTo>
                <a:cubicBezTo>
                  <a:pt x="407704" y="735267"/>
                  <a:pt x="425390" y="702035"/>
                  <a:pt x="448210" y="683494"/>
                </a:cubicBezTo>
                <a:cubicBezTo>
                  <a:pt x="471030" y="664952"/>
                  <a:pt x="496988" y="655681"/>
                  <a:pt x="526084" y="655681"/>
                </a:cubicBezTo>
                <a:close/>
                <a:moveTo>
                  <a:pt x="0" y="0"/>
                </a:moveTo>
                <a:lnTo>
                  <a:pt x="1719072" y="0"/>
                </a:lnTo>
                <a:lnTo>
                  <a:pt x="1719072" y="526235"/>
                </a:lnTo>
                <a:lnTo>
                  <a:pt x="1701020" y="512609"/>
                </a:lnTo>
                <a:cubicBezTo>
                  <a:pt x="1638014" y="475062"/>
                  <a:pt x="1560086" y="456289"/>
                  <a:pt x="1467236" y="456289"/>
                </a:cubicBezTo>
                <a:cubicBezTo>
                  <a:pt x="1354276" y="456289"/>
                  <a:pt x="1260142" y="485099"/>
                  <a:pt x="1184835" y="542721"/>
                </a:cubicBezTo>
                <a:cubicBezTo>
                  <a:pt x="1109528" y="600342"/>
                  <a:pt x="1064743" y="695332"/>
                  <a:pt x="1050480" y="827690"/>
                </a:cubicBezTo>
                <a:lnTo>
                  <a:pt x="1290094" y="851651"/>
                </a:lnTo>
                <a:cubicBezTo>
                  <a:pt x="1294658" y="781478"/>
                  <a:pt x="1311773" y="731274"/>
                  <a:pt x="1341439" y="701037"/>
                </a:cubicBezTo>
                <a:cubicBezTo>
                  <a:pt x="1371106" y="670800"/>
                  <a:pt x="1411041" y="655681"/>
                  <a:pt x="1461246" y="655681"/>
                </a:cubicBezTo>
                <a:cubicBezTo>
                  <a:pt x="1512021" y="655681"/>
                  <a:pt x="1551814" y="670087"/>
                  <a:pt x="1580624" y="698897"/>
                </a:cubicBezTo>
                <a:cubicBezTo>
                  <a:pt x="1609435" y="727708"/>
                  <a:pt x="1623840" y="768927"/>
                  <a:pt x="1623840" y="822555"/>
                </a:cubicBezTo>
                <a:cubicBezTo>
                  <a:pt x="1623840" y="871048"/>
                  <a:pt x="1607296" y="920112"/>
                  <a:pt x="1574206" y="969746"/>
                </a:cubicBezTo>
                <a:cubicBezTo>
                  <a:pt x="1549674" y="1005688"/>
                  <a:pt x="1483211" y="1074149"/>
                  <a:pt x="1374814" y="1175129"/>
                </a:cubicBezTo>
                <a:cubicBezTo>
                  <a:pt x="1240174" y="1300070"/>
                  <a:pt x="1150034" y="1400337"/>
                  <a:pt x="1104393" y="1475929"/>
                </a:cubicBezTo>
                <a:cubicBezTo>
                  <a:pt x="1081573" y="1513725"/>
                  <a:pt x="1063317" y="1552627"/>
                  <a:pt x="1049624" y="1592633"/>
                </a:cubicBezTo>
                <a:lnTo>
                  <a:pt x="1022567" y="1714500"/>
                </a:lnTo>
                <a:lnTo>
                  <a:pt x="659094" y="1714500"/>
                </a:lnTo>
                <a:lnTo>
                  <a:pt x="688251" y="1705273"/>
                </a:lnTo>
                <a:cubicBezTo>
                  <a:pt x="735603" y="1683879"/>
                  <a:pt x="776252" y="1651788"/>
                  <a:pt x="810197" y="1609000"/>
                </a:cubicBezTo>
                <a:cubicBezTo>
                  <a:pt x="892350" y="1505168"/>
                  <a:pt x="933427" y="1334586"/>
                  <a:pt x="933427" y="1097254"/>
                </a:cubicBezTo>
                <a:cubicBezTo>
                  <a:pt x="933427" y="859353"/>
                  <a:pt x="892636" y="689056"/>
                  <a:pt x="811053" y="586365"/>
                </a:cubicBezTo>
                <a:cubicBezTo>
                  <a:pt x="742592" y="499647"/>
                  <a:pt x="647603" y="456289"/>
                  <a:pt x="526084" y="456289"/>
                </a:cubicBezTo>
                <a:cubicBezTo>
                  <a:pt x="404566" y="456289"/>
                  <a:pt x="309862" y="499077"/>
                  <a:pt x="241971" y="584653"/>
                </a:cubicBezTo>
                <a:cubicBezTo>
                  <a:pt x="159818" y="688486"/>
                  <a:pt x="118742" y="858497"/>
                  <a:pt x="118742" y="1094687"/>
                </a:cubicBezTo>
                <a:cubicBezTo>
                  <a:pt x="118742" y="1335442"/>
                  <a:pt x="156110" y="1502743"/>
                  <a:pt x="230847" y="1596591"/>
                </a:cubicBezTo>
                <a:cubicBezTo>
                  <a:pt x="268215" y="1643516"/>
                  <a:pt x="311502" y="1678709"/>
                  <a:pt x="360709" y="1702171"/>
                </a:cubicBezTo>
                <a:lnTo>
                  <a:pt x="397259" y="1714500"/>
                </a:lnTo>
                <a:lnTo>
                  <a:pt x="0" y="17145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7859182" y="4035387"/>
            <a:ext cx="1522425" cy="1343044"/>
          </a:xfrm>
          <a:custGeom>
            <a:avLst/>
            <a:gdLst/>
            <a:ahLst/>
            <a:cxnLst/>
            <a:rect l="l" t="t" r="r" b="b"/>
            <a:pathLst>
              <a:path w="1719070" h="1714500">
                <a:moveTo>
                  <a:pt x="236719" y="717452"/>
                </a:moveTo>
                <a:cubicBezTo>
                  <a:pt x="265815" y="717452"/>
                  <a:pt x="291631" y="726723"/>
                  <a:pt x="314165" y="745265"/>
                </a:cubicBezTo>
                <a:cubicBezTo>
                  <a:pt x="336701" y="763806"/>
                  <a:pt x="355385" y="800604"/>
                  <a:pt x="370218" y="855658"/>
                </a:cubicBezTo>
                <a:cubicBezTo>
                  <a:pt x="385051" y="910712"/>
                  <a:pt x="392468" y="1011835"/>
                  <a:pt x="392468" y="1159025"/>
                </a:cubicBezTo>
                <a:cubicBezTo>
                  <a:pt x="392468" y="1306217"/>
                  <a:pt x="384195" y="1410619"/>
                  <a:pt x="367651" y="1472234"/>
                </a:cubicBezTo>
                <a:cubicBezTo>
                  <a:pt x="355099" y="1520157"/>
                  <a:pt x="337414" y="1553389"/>
                  <a:pt x="314593" y="1571931"/>
                </a:cubicBezTo>
                <a:cubicBezTo>
                  <a:pt x="291773" y="1590472"/>
                  <a:pt x="265815" y="1599743"/>
                  <a:pt x="236719" y="1599743"/>
                </a:cubicBezTo>
                <a:cubicBezTo>
                  <a:pt x="207623" y="1599743"/>
                  <a:pt x="181808" y="1590615"/>
                  <a:pt x="159273" y="1572358"/>
                </a:cubicBezTo>
                <a:cubicBezTo>
                  <a:pt x="136738" y="1554102"/>
                  <a:pt x="118053" y="1517447"/>
                  <a:pt x="103220" y="1462393"/>
                </a:cubicBezTo>
                <a:cubicBezTo>
                  <a:pt x="88387" y="1407339"/>
                  <a:pt x="80970" y="1306217"/>
                  <a:pt x="80970" y="1159025"/>
                </a:cubicBezTo>
                <a:cubicBezTo>
                  <a:pt x="80970" y="1011835"/>
                  <a:pt x="89243" y="907146"/>
                  <a:pt x="105788" y="844961"/>
                </a:cubicBezTo>
                <a:cubicBezTo>
                  <a:pt x="118339" y="797038"/>
                  <a:pt x="136025" y="763806"/>
                  <a:pt x="158845" y="745265"/>
                </a:cubicBezTo>
                <a:cubicBezTo>
                  <a:pt x="181665" y="726723"/>
                  <a:pt x="207623" y="717452"/>
                  <a:pt x="236719" y="717452"/>
                </a:cubicBezTo>
                <a:close/>
                <a:moveTo>
                  <a:pt x="0" y="0"/>
                </a:moveTo>
                <a:lnTo>
                  <a:pt x="1719070" y="0"/>
                </a:lnTo>
                <a:lnTo>
                  <a:pt x="1719070" y="1714500"/>
                </a:lnTo>
                <a:lnTo>
                  <a:pt x="1428055" y="1714500"/>
                </a:lnTo>
                <a:lnTo>
                  <a:pt x="1467974" y="1682752"/>
                </a:lnTo>
                <a:cubicBezTo>
                  <a:pt x="1548416" y="1605163"/>
                  <a:pt x="1588637" y="1511314"/>
                  <a:pt x="1588637" y="1401206"/>
                </a:cubicBezTo>
                <a:cubicBezTo>
                  <a:pt x="1588637" y="1325328"/>
                  <a:pt x="1567100" y="1260576"/>
                  <a:pt x="1524027" y="1206948"/>
                </a:cubicBezTo>
                <a:cubicBezTo>
                  <a:pt x="1480953" y="1153320"/>
                  <a:pt x="1423475" y="1118805"/>
                  <a:pt x="1351591" y="1103401"/>
                </a:cubicBezTo>
                <a:cubicBezTo>
                  <a:pt x="1471968" y="1037793"/>
                  <a:pt x="1532157" y="949934"/>
                  <a:pt x="1532157" y="839826"/>
                </a:cubicBezTo>
                <a:cubicBezTo>
                  <a:pt x="1532157" y="762237"/>
                  <a:pt x="1502775" y="692635"/>
                  <a:pt x="1444013" y="631020"/>
                </a:cubicBezTo>
                <a:cubicBezTo>
                  <a:pt x="1372699" y="555713"/>
                  <a:pt x="1277995" y="518060"/>
                  <a:pt x="1159900" y="518060"/>
                </a:cubicBezTo>
                <a:cubicBezTo>
                  <a:pt x="1090869" y="518060"/>
                  <a:pt x="1028541" y="531039"/>
                  <a:pt x="972916" y="556997"/>
                </a:cubicBezTo>
                <a:cubicBezTo>
                  <a:pt x="917291" y="582955"/>
                  <a:pt x="873933" y="618612"/>
                  <a:pt x="842840" y="663967"/>
                </a:cubicBezTo>
                <a:cubicBezTo>
                  <a:pt x="811747" y="709323"/>
                  <a:pt x="788499" y="769939"/>
                  <a:pt x="773096" y="845817"/>
                </a:cubicBezTo>
                <a:lnTo>
                  <a:pt x="994738" y="883470"/>
                </a:lnTo>
                <a:cubicBezTo>
                  <a:pt x="1001014" y="828702"/>
                  <a:pt x="1018699" y="787054"/>
                  <a:pt x="1047795" y="758529"/>
                </a:cubicBezTo>
                <a:cubicBezTo>
                  <a:pt x="1076891" y="730004"/>
                  <a:pt x="1111977" y="715741"/>
                  <a:pt x="1153054" y="715741"/>
                </a:cubicBezTo>
                <a:cubicBezTo>
                  <a:pt x="1194701" y="715741"/>
                  <a:pt x="1228076" y="728292"/>
                  <a:pt x="1253178" y="753394"/>
                </a:cubicBezTo>
                <a:cubicBezTo>
                  <a:pt x="1278280" y="778497"/>
                  <a:pt x="1290831" y="812157"/>
                  <a:pt x="1290831" y="854374"/>
                </a:cubicBezTo>
                <a:cubicBezTo>
                  <a:pt x="1290831" y="904009"/>
                  <a:pt x="1273716" y="943801"/>
                  <a:pt x="1239486" y="973753"/>
                </a:cubicBezTo>
                <a:cubicBezTo>
                  <a:pt x="1205255" y="1003705"/>
                  <a:pt x="1155621" y="1017825"/>
                  <a:pt x="1090583" y="1016113"/>
                </a:cubicBezTo>
                <a:lnTo>
                  <a:pt x="1064055" y="1212083"/>
                </a:lnTo>
                <a:cubicBezTo>
                  <a:pt x="1106843" y="1200102"/>
                  <a:pt x="1143641" y="1194112"/>
                  <a:pt x="1174448" y="1194112"/>
                </a:cubicBezTo>
                <a:cubicBezTo>
                  <a:pt x="1221230" y="1194112"/>
                  <a:pt x="1260880" y="1211797"/>
                  <a:pt x="1293399" y="1247169"/>
                </a:cubicBezTo>
                <a:cubicBezTo>
                  <a:pt x="1325918" y="1282540"/>
                  <a:pt x="1342177" y="1330463"/>
                  <a:pt x="1342177" y="1390937"/>
                </a:cubicBezTo>
                <a:cubicBezTo>
                  <a:pt x="1342177" y="1454834"/>
                  <a:pt x="1325205" y="1505609"/>
                  <a:pt x="1291259" y="1543263"/>
                </a:cubicBezTo>
                <a:cubicBezTo>
                  <a:pt x="1257314" y="1580916"/>
                  <a:pt x="1215525" y="1599743"/>
                  <a:pt x="1165890" y="1599743"/>
                </a:cubicBezTo>
                <a:cubicBezTo>
                  <a:pt x="1119679" y="1599743"/>
                  <a:pt x="1080314" y="1584054"/>
                  <a:pt x="1047795" y="1552676"/>
                </a:cubicBezTo>
                <a:cubicBezTo>
                  <a:pt x="1015276" y="1521298"/>
                  <a:pt x="995309" y="1475943"/>
                  <a:pt x="987892" y="1416610"/>
                </a:cubicBezTo>
                <a:lnTo>
                  <a:pt x="755125" y="1444850"/>
                </a:lnTo>
                <a:cubicBezTo>
                  <a:pt x="767105" y="1550394"/>
                  <a:pt x="810464" y="1635827"/>
                  <a:pt x="885201" y="1701151"/>
                </a:cubicBezTo>
                <a:lnTo>
                  <a:pt x="903789" y="1714500"/>
                </a:lnTo>
                <a:lnTo>
                  <a:pt x="477270" y="1714500"/>
                </a:lnTo>
                <a:lnTo>
                  <a:pt x="520832" y="1670771"/>
                </a:lnTo>
                <a:cubicBezTo>
                  <a:pt x="602985" y="1566939"/>
                  <a:pt x="644062" y="1396357"/>
                  <a:pt x="644062" y="1159025"/>
                </a:cubicBezTo>
                <a:cubicBezTo>
                  <a:pt x="644062" y="921124"/>
                  <a:pt x="603270" y="750827"/>
                  <a:pt x="521688" y="648136"/>
                </a:cubicBezTo>
                <a:cubicBezTo>
                  <a:pt x="453227" y="561418"/>
                  <a:pt x="358237" y="518060"/>
                  <a:pt x="236719" y="518060"/>
                </a:cubicBezTo>
                <a:cubicBezTo>
                  <a:pt x="145581" y="518060"/>
                  <a:pt x="69525" y="542128"/>
                  <a:pt x="8552" y="590265"/>
                </a:cubicBezTo>
                <a:lnTo>
                  <a:pt x="0" y="598849"/>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6336756" y="5378431"/>
            <a:ext cx="1522426" cy="1343044"/>
          </a:xfrm>
          <a:custGeom>
            <a:avLst/>
            <a:gdLst/>
            <a:ahLst/>
            <a:cxnLst/>
            <a:rect l="l" t="t" r="r" b="b"/>
            <a:pathLst>
              <a:path w="1719072" h="1714500">
                <a:moveTo>
                  <a:pt x="0" y="1557733"/>
                </a:moveTo>
                <a:lnTo>
                  <a:pt x="37824" y="1622635"/>
                </a:lnTo>
                <a:cubicBezTo>
                  <a:pt x="56508" y="1646098"/>
                  <a:pt x="76672" y="1666627"/>
                  <a:pt x="98315" y="1684224"/>
                </a:cubicBezTo>
                <a:lnTo>
                  <a:pt x="146059" y="1714500"/>
                </a:lnTo>
                <a:lnTo>
                  <a:pt x="0" y="1714500"/>
                </a:lnTo>
                <a:close/>
                <a:moveTo>
                  <a:pt x="1564316" y="1489565"/>
                </a:moveTo>
                <a:lnTo>
                  <a:pt x="1719072" y="1489565"/>
                </a:lnTo>
                <a:lnTo>
                  <a:pt x="1719072" y="1714500"/>
                </a:lnTo>
                <a:lnTo>
                  <a:pt x="1564316" y="1714500"/>
                </a:lnTo>
                <a:close/>
                <a:moveTo>
                  <a:pt x="1331549" y="849455"/>
                </a:moveTo>
                <a:lnTo>
                  <a:pt x="1331549" y="1278191"/>
                </a:lnTo>
                <a:lnTo>
                  <a:pt x="1043158" y="1278191"/>
                </a:lnTo>
                <a:close/>
                <a:moveTo>
                  <a:pt x="333061" y="681725"/>
                </a:moveTo>
                <a:cubicBezTo>
                  <a:pt x="362157" y="681725"/>
                  <a:pt x="387973" y="690996"/>
                  <a:pt x="410508" y="709538"/>
                </a:cubicBezTo>
                <a:cubicBezTo>
                  <a:pt x="433043" y="728079"/>
                  <a:pt x="451727" y="764877"/>
                  <a:pt x="466560" y="819931"/>
                </a:cubicBezTo>
                <a:cubicBezTo>
                  <a:pt x="481393" y="874985"/>
                  <a:pt x="488810" y="976108"/>
                  <a:pt x="488810" y="1123298"/>
                </a:cubicBezTo>
                <a:cubicBezTo>
                  <a:pt x="488810" y="1270490"/>
                  <a:pt x="480538" y="1374892"/>
                  <a:pt x="463993" y="1436507"/>
                </a:cubicBezTo>
                <a:cubicBezTo>
                  <a:pt x="451442" y="1484430"/>
                  <a:pt x="433756" y="1517662"/>
                  <a:pt x="410936" y="1536204"/>
                </a:cubicBezTo>
                <a:cubicBezTo>
                  <a:pt x="388115" y="1554745"/>
                  <a:pt x="362157" y="1564016"/>
                  <a:pt x="333061" y="1564016"/>
                </a:cubicBezTo>
                <a:cubicBezTo>
                  <a:pt x="303965" y="1564016"/>
                  <a:pt x="278150" y="1554888"/>
                  <a:pt x="255615" y="1536631"/>
                </a:cubicBezTo>
                <a:cubicBezTo>
                  <a:pt x="233080" y="1518375"/>
                  <a:pt x="214396" y="1481720"/>
                  <a:pt x="199563" y="1426666"/>
                </a:cubicBezTo>
                <a:cubicBezTo>
                  <a:pt x="184729" y="1371612"/>
                  <a:pt x="177313" y="1270490"/>
                  <a:pt x="177313" y="1123298"/>
                </a:cubicBezTo>
                <a:cubicBezTo>
                  <a:pt x="177313" y="976108"/>
                  <a:pt x="185585" y="871419"/>
                  <a:pt x="202130" y="809234"/>
                </a:cubicBezTo>
                <a:cubicBezTo>
                  <a:pt x="214681" y="761311"/>
                  <a:pt x="232367" y="728079"/>
                  <a:pt x="255187" y="709538"/>
                </a:cubicBezTo>
                <a:cubicBezTo>
                  <a:pt x="278007" y="690996"/>
                  <a:pt x="303965" y="681725"/>
                  <a:pt x="333061" y="681725"/>
                </a:cubicBezTo>
                <a:close/>
                <a:moveTo>
                  <a:pt x="0" y="0"/>
                </a:moveTo>
                <a:lnTo>
                  <a:pt x="1719072" y="0"/>
                </a:lnTo>
                <a:lnTo>
                  <a:pt x="1719072" y="1278191"/>
                </a:lnTo>
                <a:lnTo>
                  <a:pt x="1564316" y="1278191"/>
                </a:lnTo>
                <a:lnTo>
                  <a:pt x="1564316" y="482333"/>
                </a:lnTo>
                <a:lnTo>
                  <a:pt x="1362357" y="482333"/>
                </a:lnTo>
                <a:lnTo>
                  <a:pt x="818092" y="1279047"/>
                </a:lnTo>
                <a:lnTo>
                  <a:pt x="818092" y="1489565"/>
                </a:lnTo>
                <a:lnTo>
                  <a:pt x="1331549" y="1489565"/>
                </a:lnTo>
                <a:lnTo>
                  <a:pt x="1331549" y="1714500"/>
                </a:lnTo>
                <a:lnTo>
                  <a:pt x="522898" y="1714500"/>
                </a:lnTo>
                <a:lnTo>
                  <a:pt x="561229" y="1691204"/>
                </a:lnTo>
                <a:cubicBezTo>
                  <a:pt x="581553" y="1675158"/>
                  <a:pt x="600202" y="1656438"/>
                  <a:pt x="617174" y="1635044"/>
                </a:cubicBezTo>
                <a:cubicBezTo>
                  <a:pt x="699327" y="1531212"/>
                  <a:pt x="740404" y="1360630"/>
                  <a:pt x="740404" y="1123298"/>
                </a:cubicBezTo>
                <a:cubicBezTo>
                  <a:pt x="740404" y="885397"/>
                  <a:pt x="699613" y="715100"/>
                  <a:pt x="618030" y="612409"/>
                </a:cubicBezTo>
                <a:cubicBezTo>
                  <a:pt x="549569" y="525692"/>
                  <a:pt x="454580" y="482333"/>
                  <a:pt x="333061" y="482333"/>
                </a:cubicBezTo>
                <a:cubicBezTo>
                  <a:pt x="211543" y="482333"/>
                  <a:pt x="116839" y="525121"/>
                  <a:pt x="48948" y="610697"/>
                </a:cubicBezTo>
                <a:lnTo>
                  <a:pt x="0" y="692666"/>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7959048" y="2973658"/>
            <a:ext cx="3269535" cy="584775"/>
          </a:xfrm>
          <a:prstGeom prst="rect">
            <a:avLst/>
          </a:prstGeom>
          <a:noFill/>
        </p:spPr>
        <p:txBody>
          <a:bodyPr wrap="square" rtlCol="0" anchor="ctr">
            <a:spAutoFit/>
          </a:bodyPr>
          <a:lstStyle/>
          <a:p>
            <a:r>
              <a:rPr lang="en-US" sz="3200" b="1" spc="-150" dirty="0" smtClean="0">
                <a:solidFill>
                  <a:schemeClr val="accent1"/>
                </a:solidFill>
              </a:rPr>
              <a:t>DBE Goal Setting</a:t>
            </a:r>
            <a:endParaRPr lang="en-US" sz="3200" b="1" spc="-150" dirty="0">
              <a:solidFill>
                <a:schemeClr val="accent1"/>
              </a:solidFill>
            </a:endParaRPr>
          </a:p>
        </p:txBody>
      </p:sp>
      <p:sp>
        <p:nvSpPr>
          <p:cNvPr id="24" name="TextBox 23"/>
          <p:cNvSpPr txBox="1"/>
          <p:nvPr/>
        </p:nvSpPr>
        <p:spPr>
          <a:xfrm>
            <a:off x="6543733" y="1497702"/>
            <a:ext cx="4618638" cy="584775"/>
          </a:xfrm>
          <a:prstGeom prst="rect">
            <a:avLst/>
          </a:prstGeom>
          <a:noFill/>
        </p:spPr>
        <p:txBody>
          <a:bodyPr wrap="square" rtlCol="0" anchor="ctr">
            <a:spAutoFit/>
          </a:bodyPr>
          <a:lstStyle/>
          <a:p>
            <a:r>
              <a:rPr lang="en-US" sz="3200" b="1" spc="-150" dirty="0" smtClean="0">
                <a:solidFill>
                  <a:schemeClr val="tx1">
                    <a:lumMod val="75000"/>
                    <a:lumOff val="25000"/>
                  </a:schemeClr>
                </a:solidFill>
              </a:rPr>
              <a:t>On-Call Contracts in General</a:t>
            </a:r>
            <a:endParaRPr lang="en-US" sz="3200" b="1" spc="-150" dirty="0">
              <a:solidFill>
                <a:schemeClr val="tx1">
                  <a:lumMod val="75000"/>
                  <a:lumOff val="25000"/>
                </a:schemeClr>
              </a:solidFill>
            </a:endParaRPr>
          </a:p>
        </p:txBody>
      </p:sp>
      <p:sp>
        <p:nvSpPr>
          <p:cNvPr id="22" name="TextBox 21"/>
          <p:cNvSpPr txBox="1"/>
          <p:nvPr/>
        </p:nvSpPr>
        <p:spPr>
          <a:xfrm>
            <a:off x="5591175" y="4352863"/>
            <a:ext cx="2204772" cy="584775"/>
          </a:xfrm>
          <a:prstGeom prst="rect">
            <a:avLst/>
          </a:prstGeom>
          <a:noFill/>
        </p:spPr>
        <p:txBody>
          <a:bodyPr wrap="square" rtlCol="0" anchor="ctr">
            <a:spAutoFit/>
          </a:bodyPr>
          <a:lstStyle/>
          <a:p>
            <a:pPr algn="r"/>
            <a:r>
              <a:rPr lang="en-US" sz="3200" b="1" spc="-150" dirty="0">
                <a:solidFill>
                  <a:schemeClr val="tx1">
                    <a:lumMod val="75000"/>
                    <a:lumOff val="25000"/>
                  </a:schemeClr>
                </a:solidFill>
              </a:rPr>
              <a:t>Cost Analysis</a:t>
            </a:r>
          </a:p>
        </p:txBody>
      </p:sp>
      <p:sp>
        <p:nvSpPr>
          <p:cNvPr id="20" name="TextBox 19"/>
          <p:cNvSpPr txBox="1"/>
          <p:nvPr/>
        </p:nvSpPr>
        <p:spPr>
          <a:xfrm>
            <a:off x="7891198" y="5541613"/>
            <a:ext cx="3626577" cy="1077218"/>
          </a:xfrm>
          <a:prstGeom prst="rect">
            <a:avLst/>
          </a:prstGeom>
          <a:noFill/>
          <a:ln>
            <a:noFill/>
          </a:ln>
        </p:spPr>
        <p:txBody>
          <a:bodyPr wrap="square" rtlCol="0" anchor="ctr">
            <a:spAutoFit/>
          </a:bodyPr>
          <a:lstStyle/>
          <a:p>
            <a:r>
              <a:rPr lang="en-US" sz="3200" b="1" spc="-150" dirty="0">
                <a:solidFill>
                  <a:srgbClr val="FFC000"/>
                </a:solidFill>
              </a:rPr>
              <a:t>Simplified Acquisition Procedure</a:t>
            </a:r>
          </a:p>
        </p:txBody>
      </p:sp>
      <p:grpSp>
        <p:nvGrpSpPr>
          <p:cNvPr id="16" name="Group 15"/>
          <p:cNvGrpSpPr/>
          <p:nvPr/>
        </p:nvGrpSpPr>
        <p:grpSpPr>
          <a:xfrm>
            <a:off x="490655" y="2353118"/>
            <a:ext cx="3913828" cy="4368357"/>
            <a:chOff x="0" y="1281454"/>
            <a:chExt cx="4419362" cy="5576546"/>
          </a:xfrm>
        </p:grpSpPr>
        <p:sp>
          <p:nvSpPr>
            <p:cNvPr id="17" name="Rectangle 16"/>
            <p:cNvSpPr/>
            <p:nvPr/>
          </p:nvSpPr>
          <p:spPr>
            <a:xfrm>
              <a:off x="0" y="1735104"/>
              <a:ext cx="4006598" cy="5122896"/>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70696" y="1281454"/>
              <a:ext cx="3948666" cy="1532313"/>
            </a:xfrm>
            <a:prstGeom prst="rect">
              <a:avLst/>
            </a:prstGeom>
            <a:noFill/>
            <a:ln>
              <a:noFill/>
            </a:ln>
          </p:spPr>
          <p:txBody>
            <a:bodyPr wrap="square" rtlCol="0">
              <a:spAutoFit/>
            </a:bodyPr>
            <a:lstStyle/>
            <a:p>
              <a:r>
                <a:rPr lang="en-US" sz="7200" b="1" cap="all" spc="-300" dirty="0" smtClean="0">
                  <a:solidFill>
                    <a:schemeClr val="accent1"/>
                  </a:solidFill>
                </a:rPr>
                <a:t>Agenda</a:t>
              </a:r>
              <a:endParaRPr lang="en-US" sz="7200" b="1" cap="all" spc="-300" dirty="0">
                <a:solidFill>
                  <a:schemeClr val="accent1"/>
                </a:solidFill>
              </a:endParaRPr>
            </a:p>
          </p:txBody>
        </p:sp>
      </p:grpSp>
    </p:spTree>
    <p:extLst>
      <p:ext uri="{BB962C8B-B14F-4D97-AF65-F5344CB8AC3E}">
        <p14:creationId xmlns:p14="http://schemas.microsoft.com/office/powerpoint/2010/main" val="178715249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31" presetClass="entr" presetSubtype="0" fill="hold" grpId="0" nodeType="with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1000" fill="hold"/>
                                        <p:tgtEl>
                                          <p:spTgt spid="24"/>
                                        </p:tgtEl>
                                        <p:attrNameLst>
                                          <p:attrName>ppt_w</p:attrName>
                                        </p:attrNameLst>
                                      </p:cBhvr>
                                      <p:tavLst>
                                        <p:tav tm="0">
                                          <p:val>
                                            <p:fltVal val="0"/>
                                          </p:val>
                                        </p:tav>
                                        <p:tav tm="100000">
                                          <p:val>
                                            <p:strVal val="#ppt_w"/>
                                          </p:val>
                                        </p:tav>
                                      </p:tavLst>
                                    </p:anim>
                                    <p:anim calcmode="lin" valueType="num">
                                      <p:cBhvr>
                                        <p:cTn id="13" dur="1000" fill="hold"/>
                                        <p:tgtEl>
                                          <p:spTgt spid="24"/>
                                        </p:tgtEl>
                                        <p:attrNameLst>
                                          <p:attrName>ppt_h</p:attrName>
                                        </p:attrNameLst>
                                      </p:cBhvr>
                                      <p:tavLst>
                                        <p:tav tm="0">
                                          <p:val>
                                            <p:fltVal val="0"/>
                                          </p:val>
                                        </p:tav>
                                        <p:tav tm="100000">
                                          <p:val>
                                            <p:strVal val="#ppt_h"/>
                                          </p:val>
                                        </p:tav>
                                      </p:tavLst>
                                    </p:anim>
                                    <p:anim calcmode="lin" valueType="num">
                                      <p:cBhvr>
                                        <p:cTn id="14" dur="1000" fill="hold"/>
                                        <p:tgtEl>
                                          <p:spTgt spid="24"/>
                                        </p:tgtEl>
                                        <p:attrNameLst>
                                          <p:attrName>style.rotation</p:attrName>
                                        </p:attrNameLst>
                                      </p:cBhvr>
                                      <p:tavLst>
                                        <p:tav tm="0">
                                          <p:val>
                                            <p:fltVal val="90"/>
                                          </p:val>
                                        </p:tav>
                                        <p:tav tm="100000">
                                          <p:val>
                                            <p:fltVal val="0"/>
                                          </p:val>
                                        </p:tav>
                                      </p:tavLst>
                                    </p:anim>
                                    <p:animEffect transition="in" filter="fade">
                                      <p:cBhvr>
                                        <p:cTn id="15" dur="10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par>
                                <p:cTn id="23" presetID="31" presetClass="entr"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1000" fill="hold"/>
                                        <p:tgtEl>
                                          <p:spTgt spid="26"/>
                                        </p:tgtEl>
                                        <p:attrNameLst>
                                          <p:attrName>ppt_w</p:attrName>
                                        </p:attrNameLst>
                                      </p:cBhvr>
                                      <p:tavLst>
                                        <p:tav tm="0">
                                          <p:val>
                                            <p:fltVal val="0"/>
                                          </p:val>
                                        </p:tav>
                                        <p:tav tm="100000">
                                          <p:val>
                                            <p:strVal val="#ppt_w"/>
                                          </p:val>
                                        </p:tav>
                                      </p:tavLst>
                                    </p:anim>
                                    <p:anim calcmode="lin" valueType="num">
                                      <p:cBhvr>
                                        <p:cTn id="26" dur="1000" fill="hold"/>
                                        <p:tgtEl>
                                          <p:spTgt spid="26"/>
                                        </p:tgtEl>
                                        <p:attrNameLst>
                                          <p:attrName>ppt_h</p:attrName>
                                        </p:attrNameLst>
                                      </p:cBhvr>
                                      <p:tavLst>
                                        <p:tav tm="0">
                                          <p:val>
                                            <p:fltVal val="0"/>
                                          </p:val>
                                        </p:tav>
                                        <p:tav tm="100000">
                                          <p:val>
                                            <p:strVal val="#ppt_h"/>
                                          </p:val>
                                        </p:tav>
                                      </p:tavLst>
                                    </p:anim>
                                    <p:anim calcmode="lin" valueType="num">
                                      <p:cBhvr>
                                        <p:cTn id="27" dur="1000" fill="hold"/>
                                        <p:tgtEl>
                                          <p:spTgt spid="26"/>
                                        </p:tgtEl>
                                        <p:attrNameLst>
                                          <p:attrName>style.rotation</p:attrName>
                                        </p:attrNameLst>
                                      </p:cBhvr>
                                      <p:tavLst>
                                        <p:tav tm="0">
                                          <p:val>
                                            <p:fltVal val="90"/>
                                          </p:val>
                                        </p:tav>
                                        <p:tav tm="100000">
                                          <p:val>
                                            <p:fltVal val="0"/>
                                          </p:val>
                                        </p:tav>
                                      </p:tavLst>
                                    </p:anim>
                                    <p:animEffect transition="in" filter="fade">
                                      <p:cBhvr>
                                        <p:cTn id="28" dur="1000"/>
                                        <p:tgtEl>
                                          <p:spTgt spid="26"/>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1000"/>
                                        <p:tgtEl>
                                          <p:spTgt spid="10"/>
                                        </p:tgtEl>
                                      </p:cBhvr>
                                    </p:animEffect>
                                    <p:anim calcmode="lin" valueType="num">
                                      <p:cBhvr>
                                        <p:cTn id="34" dur="1000" fill="hold"/>
                                        <p:tgtEl>
                                          <p:spTgt spid="10"/>
                                        </p:tgtEl>
                                        <p:attrNameLst>
                                          <p:attrName>ppt_x</p:attrName>
                                        </p:attrNameLst>
                                      </p:cBhvr>
                                      <p:tavLst>
                                        <p:tav tm="0">
                                          <p:val>
                                            <p:strVal val="#ppt_x"/>
                                          </p:val>
                                        </p:tav>
                                        <p:tav tm="100000">
                                          <p:val>
                                            <p:strVal val="#ppt_x"/>
                                          </p:val>
                                        </p:tav>
                                      </p:tavLst>
                                    </p:anim>
                                    <p:anim calcmode="lin" valueType="num">
                                      <p:cBhvr>
                                        <p:cTn id="35" dur="1000" fill="hold"/>
                                        <p:tgtEl>
                                          <p:spTgt spid="10"/>
                                        </p:tgtEl>
                                        <p:attrNameLst>
                                          <p:attrName>ppt_y</p:attrName>
                                        </p:attrNameLst>
                                      </p:cBhvr>
                                      <p:tavLst>
                                        <p:tav tm="0">
                                          <p:val>
                                            <p:strVal val="#ppt_y+.1"/>
                                          </p:val>
                                        </p:tav>
                                        <p:tav tm="100000">
                                          <p:val>
                                            <p:strVal val="#ppt_y"/>
                                          </p:val>
                                        </p:tav>
                                      </p:tavLst>
                                    </p:anim>
                                  </p:childTnLst>
                                </p:cTn>
                              </p:par>
                              <p:par>
                                <p:cTn id="36" presetID="31" presetClass="entr" presetSubtype="0"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p:cTn id="38" dur="1000" fill="hold"/>
                                        <p:tgtEl>
                                          <p:spTgt spid="22"/>
                                        </p:tgtEl>
                                        <p:attrNameLst>
                                          <p:attrName>ppt_w</p:attrName>
                                        </p:attrNameLst>
                                      </p:cBhvr>
                                      <p:tavLst>
                                        <p:tav tm="0">
                                          <p:val>
                                            <p:fltVal val="0"/>
                                          </p:val>
                                        </p:tav>
                                        <p:tav tm="100000">
                                          <p:val>
                                            <p:strVal val="#ppt_w"/>
                                          </p:val>
                                        </p:tav>
                                      </p:tavLst>
                                    </p:anim>
                                    <p:anim calcmode="lin" valueType="num">
                                      <p:cBhvr>
                                        <p:cTn id="39" dur="1000" fill="hold"/>
                                        <p:tgtEl>
                                          <p:spTgt spid="22"/>
                                        </p:tgtEl>
                                        <p:attrNameLst>
                                          <p:attrName>ppt_h</p:attrName>
                                        </p:attrNameLst>
                                      </p:cBhvr>
                                      <p:tavLst>
                                        <p:tav tm="0">
                                          <p:val>
                                            <p:fltVal val="0"/>
                                          </p:val>
                                        </p:tav>
                                        <p:tav tm="100000">
                                          <p:val>
                                            <p:strVal val="#ppt_h"/>
                                          </p:val>
                                        </p:tav>
                                      </p:tavLst>
                                    </p:anim>
                                    <p:anim calcmode="lin" valueType="num">
                                      <p:cBhvr>
                                        <p:cTn id="40" dur="1000" fill="hold"/>
                                        <p:tgtEl>
                                          <p:spTgt spid="22"/>
                                        </p:tgtEl>
                                        <p:attrNameLst>
                                          <p:attrName>style.rotation</p:attrName>
                                        </p:attrNameLst>
                                      </p:cBhvr>
                                      <p:tavLst>
                                        <p:tav tm="0">
                                          <p:val>
                                            <p:fltVal val="90"/>
                                          </p:val>
                                        </p:tav>
                                        <p:tav tm="100000">
                                          <p:val>
                                            <p:fltVal val="0"/>
                                          </p:val>
                                        </p:tav>
                                      </p:tavLst>
                                    </p:anim>
                                    <p:animEffect transition="in" filter="fade">
                                      <p:cBhvr>
                                        <p:cTn id="41" dur="1000"/>
                                        <p:tgtEl>
                                          <p:spTgt spid="22"/>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1000"/>
                                        <p:tgtEl>
                                          <p:spTgt spid="11"/>
                                        </p:tgtEl>
                                      </p:cBhvr>
                                    </p:animEffect>
                                    <p:anim calcmode="lin" valueType="num">
                                      <p:cBhvr>
                                        <p:cTn id="47" dur="1000" fill="hold"/>
                                        <p:tgtEl>
                                          <p:spTgt spid="11"/>
                                        </p:tgtEl>
                                        <p:attrNameLst>
                                          <p:attrName>ppt_x</p:attrName>
                                        </p:attrNameLst>
                                      </p:cBhvr>
                                      <p:tavLst>
                                        <p:tav tm="0">
                                          <p:val>
                                            <p:strVal val="#ppt_x"/>
                                          </p:val>
                                        </p:tav>
                                        <p:tav tm="100000">
                                          <p:val>
                                            <p:strVal val="#ppt_x"/>
                                          </p:val>
                                        </p:tav>
                                      </p:tavLst>
                                    </p:anim>
                                    <p:anim calcmode="lin" valueType="num">
                                      <p:cBhvr>
                                        <p:cTn id="48" dur="1000" fill="hold"/>
                                        <p:tgtEl>
                                          <p:spTgt spid="11"/>
                                        </p:tgtEl>
                                        <p:attrNameLst>
                                          <p:attrName>ppt_y</p:attrName>
                                        </p:attrNameLst>
                                      </p:cBhvr>
                                      <p:tavLst>
                                        <p:tav tm="0">
                                          <p:val>
                                            <p:strVal val="#ppt_y+.1"/>
                                          </p:val>
                                        </p:tav>
                                        <p:tav tm="100000">
                                          <p:val>
                                            <p:strVal val="#ppt_y"/>
                                          </p:val>
                                        </p:tav>
                                      </p:tavLst>
                                    </p:anim>
                                  </p:childTnLst>
                                </p:cTn>
                              </p:par>
                              <p:par>
                                <p:cTn id="49" presetID="31" presetClass="entr" presetSubtype="0"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1000" fill="hold"/>
                                        <p:tgtEl>
                                          <p:spTgt spid="20"/>
                                        </p:tgtEl>
                                        <p:attrNameLst>
                                          <p:attrName>ppt_w</p:attrName>
                                        </p:attrNameLst>
                                      </p:cBhvr>
                                      <p:tavLst>
                                        <p:tav tm="0">
                                          <p:val>
                                            <p:fltVal val="0"/>
                                          </p:val>
                                        </p:tav>
                                        <p:tav tm="100000">
                                          <p:val>
                                            <p:strVal val="#ppt_w"/>
                                          </p:val>
                                        </p:tav>
                                      </p:tavLst>
                                    </p:anim>
                                    <p:anim calcmode="lin" valueType="num">
                                      <p:cBhvr>
                                        <p:cTn id="52" dur="1000" fill="hold"/>
                                        <p:tgtEl>
                                          <p:spTgt spid="20"/>
                                        </p:tgtEl>
                                        <p:attrNameLst>
                                          <p:attrName>ppt_h</p:attrName>
                                        </p:attrNameLst>
                                      </p:cBhvr>
                                      <p:tavLst>
                                        <p:tav tm="0">
                                          <p:val>
                                            <p:fltVal val="0"/>
                                          </p:val>
                                        </p:tav>
                                        <p:tav tm="100000">
                                          <p:val>
                                            <p:strVal val="#ppt_h"/>
                                          </p:val>
                                        </p:tav>
                                      </p:tavLst>
                                    </p:anim>
                                    <p:anim calcmode="lin" valueType="num">
                                      <p:cBhvr>
                                        <p:cTn id="53" dur="1000" fill="hold"/>
                                        <p:tgtEl>
                                          <p:spTgt spid="20"/>
                                        </p:tgtEl>
                                        <p:attrNameLst>
                                          <p:attrName>style.rotation</p:attrName>
                                        </p:attrNameLst>
                                      </p:cBhvr>
                                      <p:tavLst>
                                        <p:tav tm="0">
                                          <p:val>
                                            <p:fltVal val="90"/>
                                          </p:val>
                                        </p:tav>
                                        <p:tav tm="100000">
                                          <p:val>
                                            <p:fltVal val="0"/>
                                          </p:val>
                                        </p:tav>
                                      </p:tavLst>
                                    </p:anim>
                                    <p:animEffect transition="in" filter="fade">
                                      <p:cBhvr>
                                        <p:cTn id="54"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26" grpId="0"/>
      <p:bldP spid="24" grpId="0"/>
      <p:bldP spid="22" grpId="0"/>
      <p:bldP spid="20"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38200" y="548639"/>
            <a:ext cx="9572625" cy="663882"/>
          </a:xfrm>
        </p:spPr>
        <p:txBody>
          <a:bodyPr>
            <a:normAutofit/>
          </a:bodyPr>
          <a:lstStyle/>
          <a:p>
            <a:r>
              <a:rPr lang="en-US" altLang="en-US" sz="3600" b="1" dirty="0">
                <a:solidFill>
                  <a:srgbClr val="336600"/>
                </a:solidFill>
                <a:latin typeface="Arial" panose="020B0604020202020204" pitchFamily="34" charset="0"/>
                <a:cs typeface="Arial" panose="020B0604020202020204" pitchFamily="34" charset="0"/>
              </a:rPr>
              <a:t>Cost Analysis – Direct Labor Rates</a:t>
            </a:r>
            <a:endParaRPr lang="en-US" sz="3600" b="1" dirty="0">
              <a:solidFill>
                <a:srgbClr val="3366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4294967295"/>
          </p:nvPr>
        </p:nvSpPr>
        <p:spPr>
          <a:xfrm>
            <a:off x="10768176" y="6520024"/>
            <a:ext cx="457200" cy="365125"/>
          </a:xfrm>
          <a:prstGeom prst="rect">
            <a:avLst/>
          </a:prstGeom>
        </p:spPr>
        <p:txBody>
          <a:bodyPr/>
          <a:lstStyle/>
          <a:p>
            <a:pPr>
              <a:defRPr/>
            </a:pPr>
            <a:fld id="{2AFB9966-BA2F-4BD0-A806-55716D4C4ECA}" type="slidenum">
              <a:rPr lang="en-US" altLang="en-US" smtClean="0"/>
              <a:pPr>
                <a:defRPr/>
              </a:pPr>
              <a:t>80</a:t>
            </a:fld>
            <a:endParaRPr lang="en-US" altLang="en-US"/>
          </a:p>
        </p:txBody>
      </p:sp>
      <p:pic>
        <p:nvPicPr>
          <p:cNvPr id="3" name="Picture 2"/>
          <p:cNvPicPr>
            <a:picLocks noChangeAspect="1"/>
          </p:cNvPicPr>
          <p:nvPr/>
        </p:nvPicPr>
        <p:blipFill>
          <a:blip r:embed="rId3"/>
          <a:stretch>
            <a:fillRect/>
          </a:stretch>
        </p:blipFill>
        <p:spPr>
          <a:xfrm>
            <a:off x="838200" y="1369808"/>
            <a:ext cx="10387176" cy="5383418"/>
          </a:xfrm>
          <a:prstGeom prst="rect">
            <a:avLst/>
          </a:prstGeom>
          <a:ln w="19050">
            <a:solidFill>
              <a:schemeClr val="tx1"/>
            </a:solidFill>
          </a:ln>
        </p:spPr>
      </p:pic>
      <p:sp>
        <p:nvSpPr>
          <p:cNvPr id="8" name="Rounded Rectangular Callout 7"/>
          <p:cNvSpPr/>
          <p:nvPr/>
        </p:nvSpPr>
        <p:spPr>
          <a:xfrm>
            <a:off x="7410053" y="4933950"/>
            <a:ext cx="2367022" cy="734043"/>
          </a:xfrm>
          <a:prstGeom prst="wedgeRoundRectCallout">
            <a:avLst>
              <a:gd name="adj1" fmla="val -103662"/>
              <a:gd name="adj2" fmla="val 111494"/>
              <a:gd name="adj3" fmla="val 16667"/>
            </a:avLst>
          </a:prstGeom>
          <a:solidFill>
            <a:srgbClr val="005CAB"/>
          </a:solidFill>
          <a:ln>
            <a:noFill/>
          </a:ln>
          <a:effectLst>
            <a:outerShdw blurRad="50800" dist="38100" rotWithShape="0">
              <a:srgbClr val="000000">
                <a:alpha val="4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0000"/>
              </a:lnSpc>
            </a:pPr>
            <a:r>
              <a:rPr lang="en-US" sz="2400" b="1" dirty="0" smtClean="0"/>
              <a:t>A&amp;E Wage Estimates</a:t>
            </a:r>
            <a:endParaRPr lang="en-US" sz="2400" b="1" dirty="0"/>
          </a:p>
        </p:txBody>
      </p:sp>
      <p:sp>
        <p:nvSpPr>
          <p:cNvPr id="5" name="Rectangle 4"/>
          <p:cNvSpPr/>
          <p:nvPr/>
        </p:nvSpPr>
        <p:spPr>
          <a:xfrm>
            <a:off x="2733261" y="5939555"/>
            <a:ext cx="3543972" cy="212767"/>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rot="16200000">
            <a:off x="8844006" y="3912650"/>
            <a:ext cx="5455016" cy="369332"/>
          </a:xfrm>
          <a:prstGeom prst="rect">
            <a:avLst/>
          </a:prstGeom>
        </p:spPr>
        <p:txBody>
          <a:bodyPr wrap="square">
            <a:spAutoFit/>
          </a:bodyPr>
          <a:lstStyle/>
          <a:p>
            <a:r>
              <a:rPr lang="en-US" b="1" dirty="0"/>
              <a:t>https://www.bls.gov/oes/2016/may/oes_ca.htm</a:t>
            </a:r>
          </a:p>
        </p:txBody>
      </p:sp>
    </p:spTree>
    <p:extLst>
      <p:ext uri="{BB962C8B-B14F-4D97-AF65-F5344CB8AC3E}">
        <p14:creationId xmlns:p14="http://schemas.microsoft.com/office/powerpoint/2010/main" val="28720837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anim calcmode="lin" valueType="num">
                                      <p:cBhvr>
                                        <p:cTn id="11" dur="1000" fill="hold"/>
                                        <p:tgtEl>
                                          <p:spTgt spid="8"/>
                                        </p:tgtEl>
                                        <p:attrNameLst>
                                          <p:attrName>ppt_x</p:attrName>
                                        </p:attrNameLst>
                                      </p:cBhvr>
                                      <p:tavLst>
                                        <p:tav tm="0">
                                          <p:val>
                                            <p:strVal val="#ppt_x"/>
                                          </p:val>
                                        </p:tav>
                                        <p:tav tm="100000">
                                          <p:val>
                                            <p:strVal val="#ppt_x"/>
                                          </p:val>
                                        </p:tav>
                                      </p:tavLst>
                                    </p:anim>
                                    <p:anim calcmode="lin" valueType="num">
                                      <p:cBhvr>
                                        <p:cTn id="1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864167" y="1407609"/>
            <a:ext cx="10202945" cy="4843703"/>
          </a:xfrm>
          <a:prstGeom prst="rect">
            <a:avLst/>
          </a:prstGeom>
        </p:spPr>
      </p:pic>
      <p:sp>
        <p:nvSpPr>
          <p:cNvPr id="7" name="Title 6"/>
          <p:cNvSpPr>
            <a:spLocks noGrp="1"/>
          </p:cNvSpPr>
          <p:nvPr>
            <p:ph type="title"/>
          </p:nvPr>
        </p:nvSpPr>
        <p:spPr>
          <a:xfrm>
            <a:off x="804589" y="391442"/>
            <a:ext cx="9102644" cy="973480"/>
          </a:xfrm>
        </p:spPr>
        <p:txBody>
          <a:bodyPr>
            <a:normAutofit/>
          </a:bodyPr>
          <a:lstStyle/>
          <a:p>
            <a:r>
              <a:rPr lang="en-US" altLang="en-US" sz="3600" b="1" dirty="0">
                <a:solidFill>
                  <a:srgbClr val="336600"/>
                </a:solidFill>
                <a:latin typeface="Arial" panose="020B0604020202020204" pitchFamily="34" charset="0"/>
                <a:cs typeface="Arial" panose="020B0604020202020204" pitchFamily="34" charset="0"/>
              </a:rPr>
              <a:t>Cost Analysis – Prevailing Wages</a:t>
            </a:r>
            <a:endParaRPr lang="en-US" sz="3600" b="1" dirty="0">
              <a:solidFill>
                <a:srgbClr val="3366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4294967295"/>
          </p:nvPr>
        </p:nvSpPr>
        <p:spPr>
          <a:xfrm>
            <a:off x="10768176" y="6472399"/>
            <a:ext cx="457200" cy="365125"/>
          </a:xfrm>
          <a:prstGeom prst="rect">
            <a:avLst/>
          </a:prstGeom>
        </p:spPr>
        <p:txBody>
          <a:bodyPr/>
          <a:lstStyle/>
          <a:p>
            <a:pPr>
              <a:defRPr/>
            </a:pPr>
            <a:fld id="{2AFB9966-BA2F-4BD0-A806-55716D4C4ECA}" type="slidenum">
              <a:rPr lang="en-US" altLang="en-US" smtClean="0"/>
              <a:pPr>
                <a:defRPr/>
              </a:pPr>
              <a:t>81</a:t>
            </a:fld>
            <a:endParaRPr lang="en-US" altLang="en-US"/>
          </a:p>
        </p:txBody>
      </p:sp>
      <p:sp>
        <p:nvSpPr>
          <p:cNvPr id="6" name="Rectangle 5"/>
          <p:cNvSpPr/>
          <p:nvPr/>
        </p:nvSpPr>
        <p:spPr>
          <a:xfrm>
            <a:off x="1193244" y="3081640"/>
            <a:ext cx="9743244" cy="707886"/>
          </a:xfrm>
          <a:prstGeom prst="rect">
            <a:avLst/>
          </a:prstGeom>
        </p:spPr>
        <p:txBody>
          <a:bodyPr wrap="square">
            <a:spAutoFit/>
          </a:bodyPr>
          <a:lstStyle/>
          <a:p>
            <a:r>
              <a:rPr lang="en-US" sz="2000" b="1" dirty="0">
                <a:hlinkClick r:id="rId4"/>
              </a:rPr>
              <a:t>http://</a:t>
            </a:r>
            <a:r>
              <a:rPr lang="en-US" sz="2000" b="1" dirty="0" smtClean="0">
                <a:hlinkClick r:id="rId4"/>
              </a:rPr>
              <a:t>www.dot.ca.gov/hq/audits/documents/prevailing-wage-interpretive-guidance.pdf</a:t>
            </a:r>
            <a:endParaRPr lang="en-US" sz="2000" b="1" dirty="0" smtClean="0"/>
          </a:p>
          <a:p>
            <a:endParaRPr lang="en-US" sz="2000" b="1" dirty="0"/>
          </a:p>
        </p:txBody>
      </p:sp>
    </p:spTree>
    <p:extLst>
      <p:ext uri="{BB962C8B-B14F-4D97-AF65-F5344CB8AC3E}">
        <p14:creationId xmlns:p14="http://schemas.microsoft.com/office/powerpoint/2010/main" val="23355263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854235" y="1301180"/>
            <a:ext cx="5918039" cy="4679433"/>
          </a:xfrm>
          <a:prstGeom prst="rect">
            <a:avLst/>
          </a:prstGeom>
        </p:spPr>
      </p:pic>
      <p:sp>
        <p:nvSpPr>
          <p:cNvPr id="7" name="Title 6"/>
          <p:cNvSpPr>
            <a:spLocks noGrp="1"/>
          </p:cNvSpPr>
          <p:nvPr>
            <p:ph type="title"/>
          </p:nvPr>
        </p:nvSpPr>
        <p:spPr>
          <a:xfrm>
            <a:off x="815347" y="380684"/>
            <a:ext cx="9102644" cy="973480"/>
          </a:xfrm>
        </p:spPr>
        <p:txBody>
          <a:bodyPr>
            <a:normAutofit/>
          </a:bodyPr>
          <a:lstStyle/>
          <a:p>
            <a:r>
              <a:rPr lang="en-US" altLang="en-US" sz="3600" b="1" dirty="0" smtClean="0">
                <a:solidFill>
                  <a:srgbClr val="336600"/>
                </a:solidFill>
                <a:latin typeface="Arial" panose="020B0604020202020204" pitchFamily="34" charset="0"/>
                <a:cs typeface="Arial" panose="020B0604020202020204" pitchFamily="34" charset="0"/>
              </a:rPr>
              <a:t>WHERE to Look at for ODCs?</a:t>
            </a:r>
            <a:endParaRPr lang="en-US" sz="3600" b="1" dirty="0">
              <a:solidFill>
                <a:srgbClr val="3366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4294967295"/>
          </p:nvPr>
        </p:nvSpPr>
        <p:spPr>
          <a:xfrm>
            <a:off x="10768176" y="6472399"/>
            <a:ext cx="457200" cy="365125"/>
          </a:xfrm>
          <a:prstGeom prst="rect">
            <a:avLst/>
          </a:prstGeom>
        </p:spPr>
        <p:txBody>
          <a:bodyPr/>
          <a:lstStyle/>
          <a:p>
            <a:pPr>
              <a:defRPr/>
            </a:pPr>
            <a:fld id="{2AFB9966-BA2F-4BD0-A806-55716D4C4ECA}" type="slidenum">
              <a:rPr lang="en-US" altLang="en-US" smtClean="0"/>
              <a:pPr>
                <a:defRPr/>
              </a:pPr>
              <a:t>82</a:t>
            </a:fld>
            <a:endParaRPr lang="en-US" altLang="en-US"/>
          </a:p>
        </p:txBody>
      </p:sp>
      <p:sp>
        <p:nvSpPr>
          <p:cNvPr id="6" name="Rectangle 5"/>
          <p:cNvSpPr/>
          <p:nvPr/>
        </p:nvSpPr>
        <p:spPr>
          <a:xfrm>
            <a:off x="4743450" y="5276692"/>
            <a:ext cx="6752224" cy="1384995"/>
          </a:xfrm>
          <a:prstGeom prst="rect">
            <a:avLst/>
          </a:prstGeom>
        </p:spPr>
        <p:txBody>
          <a:bodyPr wrap="square">
            <a:spAutoFit/>
          </a:bodyPr>
          <a:lstStyle/>
          <a:p>
            <a:pPr marL="285750" indent="-285750">
              <a:buFont typeface="Arial" panose="020B0604020202020204" pitchFamily="34" charset="0"/>
              <a:buChar char="•"/>
            </a:pPr>
            <a:r>
              <a:rPr lang="en-US" sz="1400" dirty="0"/>
              <a:t>Consultants/Contractors Travel Policy Website:</a:t>
            </a:r>
            <a:endParaRPr lang="en-US" sz="1400" b="1" dirty="0" smtClean="0">
              <a:hlinkClick r:id=""/>
            </a:endParaRPr>
          </a:p>
          <a:p>
            <a:pPr lvl="1"/>
            <a:r>
              <a:rPr lang="en-US" sz="1400" b="1" dirty="0" smtClean="0">
                <a:hlinkClick r:id=""/>
              </a:rPr>
              <a:t>http</a:t>
            </a:r>
            <a:r>
              <a:rPr lang="en-US" sz="1400" b="1" dirty="0">
                <a:hlinkClick r:id="rId4"/>
              </a:rPr>
              <a:t>://</a:t>
            </a:r>
            <a:r>
              <a:rPr lang="en-US" sz="1400" b="1" dirty="0" smtClean="0">
                <a:hlinkClick r:id="rId4"/>
              </a:rPr>
              <a:t>www.dot.ca.gov/hq/asc/travel/ch12/1consultant.htm</a:t>
            </a:r>
            <a:endParaRPr lang="en-US" sz="1400" b="1" dirty="0" smtClean="0"/>
          </a:p>
          <a:p>
            <a:pPr marL="285750" indent="-285750">
              <a:buFont typeface="Arial" panose="020B0604020202020204" pitchFamily="34" charset="0"/>
              <a:buChar char="•"/>
            </a:pPr>
            <a:endParaRPr lang="en-US" sz="1400" dirty="0" smtClean="0"/>
          </a:p>
          <a:p>
            <a:pPr marL="285750" indent="-285750">
              <a:buFont typeface="Arial" panose="020B0604020202020204" pitchFamily="34" charset="0"/>
              <a:buChar char="•"/>
            </a:pPr>
            <a:r>
              <a:rPr lang="en-US" sz="1400" dirty="0" smtClean="0"/>
              <a:t>Meal Interpretive Guidance </a:t>
            </a:r>
            <a:r>
              <a:rPr lang="en-US" sz="1400" dirty="0"/>
              <a:t>Website</a:t>
            </a:r>
            <a:r>
              <a:rPr lang="en-US" sz="1400" dirty="0" smtClean="0"/>
              <a:t>:</a:t>
            </a:r>
            <a:endParaRPr lang="en-US" sz="1400" b="1" dirty="0" smtClean="0"/>
          </a:p>
          <a:p>
            <a:pPr lvl="1"/>
            <a:r>
              <a:rPr lang="en-US" sz="1400" b="1" dirty="0" smtClean="0">
                <a:hlinkClick r:id="rId5"/>
              </a:rPr>
              <a:t>http</a:t>
            </a:r>
            <a:r>
              <a:rPr lang="en-US" sz="1400" b="1" dirty="0">
                <a:hlinkClick r:id="rId5"/>
              </a:rPr>
              <a:t>://</a:t>
            </a:r>
            <a:r>
              <a:rPr lang="en-US" sz="1400" b="1" dirty="0" smtClean="0">
                <a:hlinkClick r:id="rId5"/>
              </a:rPr>
              <a:t>www.dot.ca.gov/hq/audits/documents/meals-interpretive-guidance.pdf</a:t>
            </a:r>
            <a:endParaRPr lang="en-US" sz="1400" b="1" dirty="0" smtClean="0"/>
          </a:p>
          <a:p>
            <a:endParaRPr lang="en-US" sz="1400" b="1" dirty="0"/>
          </a:p>
        </p:txBody>
      </p:sp>
      <p:pic>
        <p:nvPicPr>
          <p:cNvPr id="2" name="Picture 1"/>
          <p:cNvPicPr>
            <a:picLocks noChangeAspect="1"/>
          </p:cNvPicPr>
          <p:nvPr/>
        </p:nvPicPr>
        <p:blipFill>
          <a:blip r:embed="rId6"/>
          <a:stretch>
            <a:fillRect/>
          </a:stretch>
        </p:blipFill>
        <p:spPr>
          <a:xfrm>
            <a:off x="7080080" y="1321318"/>
            <a:ext cx="4195831" cy="3422132"/>
          </a:xfrm>
          <a:prstGeom prst="rect">
            <a:avLst/>
          </a:prstGeom>
        </p:spPr>
      </p:pic>
    </p:spTree>
    <p:extLst>
      <p:ext uri="{BB962C8B-B14F-4D97-AF65-F5344CB8AC3E}">
        <p14:creationId xmlns:p14="http://schemas.microsoft.com/office/powerpoint/2010/main" val="36949264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down)">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Content Placeholder 2"/>
          <p:cNvSpPr>
            <a:spLocks noGrp="1"/>
          </p:cNvSpPr>
          <p:nvPr>
            <p:ph idx="1"/>
          </p:nvPr>
        </p:nvSpPr>
        <p:spPr>
          <a:xfrm>
            <a:off x="992776" y="1458686"/>
            <a:ext cx="10084526" cy="4778321"/>
          </a:xfrm>
        </p:spPr>
        <p:txBody>
          <a:bodyPr>
            <a:normAutofit/>
          </a:bodyPr>
          <a:lstStyle/>
          <a:p>
            <a:pPr marL="514350" indent="-514350" algn="just">
              <a:buFont typeface="+mj-lt"/>
              <a:buAutoNum type="arabicPeriod"/>
              <a:defRPr/>
            </a:pPr>
            <a:r>
              <a:rPr lang="en-US" altLang="en-US" dirty="0" smtClean="0"/>
              <a:t>Exhibit 10-H format</a:t>
            </a:r>
          </a:p>
          <a:p>
            <a:pPr marL="514350" indent="-514350" algn="just">
              <a:buFont typeface="+mj-lt"/>
              <a:buAutoNum type="arabicPeriod"/>
              <a:defRPr/>
            </a:pPr>
            <a:r>
              <a:rPr lang="en-US" altLang="en-US" dirty="0" smtClean="0"/>
              <a:t>Cost elements:</a:t>
            </a:r>
          </a:p>
          <a:p>
            <a:pPr lvl="1" algn="just">
              <a:defRPr/>
            </a:pPr>
            <a:r>
              <a:rPr lang="en-US" altLang="en-US" dirty="0"/>
              <a:t>Labor rates (direct and indirect)</a:t>
            </a:r>
          </a:p>
          <a:p>
            <a:pPr lvl="1" algn="just">
              <a:defRPr/>
            </a:pPr>
            <a:r>
              <a:rPr lang="en-US" altLang="en-US" dirty="0"/>
              <a:t>Labor classifications</a:t>
            </a:r>
          </a:p>
          <a:p>
            <a:pPr lvl="1" algn="just">
              <a:defRPr/>
            </a:pPr>
            <a:r>
              <a:rPr lang="en-US" altLang="en-US" dirty="0"/>
              <a:t>Profit or fixed fee</a:t>
            </a:r>
          </a:p>
          <a:p>
            <a:pPr lvl="1" algn="just">
              <a:defRPr/>
            </a:pPr>
            <a:r>
              <a:rPr lang="en-US" altLang="en-US" dirty="0" smtClean="0"/>
              <a:t>ODC’s</a:t>
            </a:r>
          </a:p>
          <a:p>
            <a:pPr marL="514350" indent="-514350" algn="just">
              <a:buFont typeface="+mj-lt"/>
              <a:buAutoNum type="arabicPeriod"/>
              <a:defRPr/>
            </a:pPr>
            <a:r>
              <a:rPr lang="en-US" altLang="en-US" dirty="0"/>
              <a:t>Methodology </a:t>
            </a:r>
            <a:r>
              <a:rPr lang="en-US" altLang="en-US" dirty="0" smtClean="0"/>
              <a:t>used to verify elements</a:t>
            </a:r>
            <a:endParaRPr lang="en-US" altLang="en-US" dirty="0"/>
          </a:p>
          <a:p>
            <a:pPr marL="514350" indent="-514350" algn="just">
              <a:buFont typeface="+mj-lt"/>
              <a:buAutoNum type="arabicPeriod"/>
              <a:defRPr/>
            </a:pPr>
            <a:r>
              <a:rPr lang="en-US" altLang="en-US" dirty="0"/>
              <a:t>Verify ICR’s acceptance </a:t>
            </a:r>
            <a:r>
              <a:rPr lang="en-US" altLang="en-US" dirty="0" smtClean="0"/>
              <a:t>ID</a:t>
            </a:r>
          </a:p>
          <a:p>
            <a:pPr marL="514350" indent="-514350" algn="just">
              <a:buFont typeface="+mj-lt"/>
              <a:buAutoNum type="arabicPeriod"/>
              <a:defRPr/>
            </a:pPr>
            <a:r>
              <a:rPr lang="en-US" altLang="en-US" dirty="0" smtClean="0"/>
              <a:t>Is </a:t>
            </a:r>
            <a:r>
              <a:rPr lang="en-US" altLang="en-US" dirty="0"/>
              <a:t>profit/fee more than %15</a:t>
            </a:r>
            <a:r>
              <a:rPr lang="en-US" altLang="en-US" dirty="0" smtClean="0"/>
              <a:t>?</a:t>
            </a:r>
          </a:p>
        </p:txBody>
      </p:sp>
      <p:sp>
        <p:nvSpPr>
          <p:cNvPr id="5837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118" u="sng">
                <a:solidFill>
                  <a:schemeClr val="tx1"/>
                </a:solidFill>
                <a:latin typeface="Times New Roman" panose="02020603050405020304" pitchFamily="18" charset="0"/>
              </a:defRPr>
            </a:lvl1pPr>
            <a:lvl2pPr marL="655579" indent="-252146">
              <a:defRPr sz="2118" u="sng">
                <a:solidFill>
                  <a:schemeClr val="tx1"/>
                </a:solidFill>
                <a:latin typeface="Times New Roman" panose="02020603050405020304" pitchFamily="18" charset="0"/>
              </a:defRPr>
            </a:lvl2pPr>
            <a:lvl3pPr marL="1008583" indent="-201717">
              <a:defRPr sz="2118" u="sng">
                <a:solidFill>
                  <a:schemeClr val="tx1"/>
                </a:solidFill>
                <a:latin typeface="Times New Roman" panose="02020603050405020304" pitchFamily="18" charset="0"/>
              </a:defRPr>
            </a:lvl3pPr>
            <a:lvl4pPr marL="1412016" indent="-201717">
              <a:defRPr sz="2118" u="sng">
                <a:solidFill>
                  <a:schemeClr val="tx1"/>
                </a:solidFill>
                <a:latin typeface="Times New Roman" panose="02020603050405020304" pitchFamily="18" charset="0"/>
              </a:defRPr>
            </a:lvl4pPr>
            <a:lvl5pPr marL="1815450" indent="-201717">
              <a:defRPr sz="2118" u="sng">
                <a:solidFill>
                  <a:schemeClr val="tx1"/>
                </a:solidFill>
                <a:latin typeface="Times New Roman" panose="02020603050405020304" pitchFamily="18" charset="0"/>
              </a:defRPr>
            </a:lvl5pPr>
            <a:lvl6pPr marL="2218883" indent="-201717" eaLnBrk="0" fontAlgn="base" hangingPunct="0">
              <a:spcBef>
                <a:spcPct val="0"/>
              </a:spcBef>
              <a:spcAft>
                <a:spcPct val="0"/>
              </a:spcAft>
              <a:defRPr sz="2118" u="sng">
                <a:solidFill>
                  <a:schemeClr val="tx1"/>
                </a:solidFill>
                <a:latin typeface="Times New Roman" panose="02020603050405020304" pitchFamily="18" charset="0"/>
              </a:defRPr>
            </a:lvl6pPr>
            <a:lvl7pPr marL="2622316" indent="-201717" eaLnBrk="0" fontAlgn="base" hangingPunct="0">
              <a:spcBef>
                <a:spcPct val="0"/>
              </a:spcBef>
              <a:spcAft>
                <a:spcPct val="0"/>
              </a:spcAft>
              <a:defRPr sz="2118" u="sng">
                <a:solidFill>
                  <a:schemeClr val="tx1"/>
                </a:solidFill>
                <a:latin typeface="Times New Roman" panose="02020603050405020304" pitchFamily="18" charset="0"/>
              </a:defRPr>
            </a:lvl7pPr>
            <a:lvl8pPr marL="3025750" indent="-201717" eaLnBrk="0" fontAlgn="base" hangingPunct="0">
              <a:spcBef>
                <a:spcPct val="0"/>
              </a:spcBef>
              <a:spcAft>
                <a:spcPct val="0"/>
              </a:spcAft>
              <a:defRPr sz="2118" u="sng">
                <a:solidFill>
                  <a:schemeClr val="tx1"/>
                </a:solidFill>
                <a:latin typeface="Times New Roman" panose="02020603050405020304" pitchFamily="18" charset="0"/>
              </a:defRPr>
            </a:lvl8pPr>
            <a:lvl9pPr marL="3429183" indent="-201717" eaLnBrk="0" fontAlgn="base" hangingPunct="0">
              <a:spcBef>
                <a:spcPct val="0"/>
              </a:spcBef>
              <a:spcAft>
                <a:spcPct val="0"/>
              </a:spcAft>
              <a:defRPr sz="2118" u="sng">
                <a:solidFill>
                  <a:schemeClr val="tx1"/>
                </a:solidFill>
                <a:latin typeface="Times New Roman" panose="02020603050405020304" pitchFamily="18" charset="0"/>
              </a:defRPr>
            </a:lvl9pPr>
          </a:lstStyle>
          <a:p>
            <a:fld id="{FBF66032-F6C1-4A80-BAB5-656ED3EE9F51}" type="slidenum">
              <a:rPr lang="en-US" altLang="en-US" sz="1147" u="none">
                <a:solidFill>
                  <a:srgbClr val="898989"/>
                </a:solidFill>
              </a:rPr>
              <a:pPr/>
              <a:t>83</a:t>
            </a:fld>
            <a:endParaRPr lang="en-US" altLang="en-US" sz="1147" u="none" dirty="0">
              <a:solidFill>
                <a:srgbClr val="898989"/>
              </a:solidFill>
            </a:endParaRPr>
          </a:p>
        </p:txBody>
      </p:sp>
      <p:sp>
        <p:nvSpPr>
          <p:cNvPr id="44037" name="Title 1"/>
          <p:cNvSpPr>
            <a:spLocks noGrp="1"/>
          </p:cNvSpPr>
          <p:nvPr>
            <p:ph type="title"/>
          </p:nvPr>
        </p:nvSpPr>
        <p:spPr bwMode="auto">
          <a:xfrm>
            <a:off x="865886" y="529074"/>
            <a:ext cx="10211416" cy="750794"/>
          </a:xfrm>
          <a:extLst/>
        </p:spPr>
        <p:txBody>
          <a:bodyPr vert="horz" wrap="square" lIns="80682" tIns="40341" rIns="80682" bIns="40341" numCol="1" rtlCol="0" anchor="t" anchorCtr="0" compatLnSpc="1">
            <a:prstTxWarp prst="textNoShape">
              <a:avLst/>
            </a:prstTxWarp>
            <a:normAutofit fontScale="90000"/>
          </a:bodyPr>
          <a:lstStyle/>
          <a:p>
            <a:pPr>
              <a:defRPr/>
            </a:pPr>
            <a:r>
              <a:rPr lang="en-US" sz="4000" b="1" dirty="0">
                <a:solidFill>
                  <a:srgbClr val="336600"/>
                </a:solidFill>
                <a:latin typeface="Arial" panose="020B0604020202020204" pitchFamily="34" charset="0"/>
                <a:cs typeface="Arial" panose="020B0604020202020204" pitchFamily="34" charset="0"/>
              </a:rPr>
              <a:t>Procedure for Cost Analysis</a:t>
            </a:r>
            <a:r>
              <a:rPr lang="en-US" b="1" dirty="0">
                <a:solidFill>
                  <a:prstClr val="black">
                    <a:lumMod val="75000"/>
                    <a:lumOff val="25000"/>
                  </a:prstClr>
                </a:solidFill>
                <a:latin typeface="Arial" panose="020B0604020202020204" pitchFamily="34" charset="0"/>
                <a:cs typeface="Arial" panose="020B0604020202020204" pitchFamily="34" charset="0"/>
              </a:rPr>
              <a:t/>
            </a:r>
            <a:br>
              <a:rPr lang="en-US" b="1" dirty="0">
                <a:solidFill>
                  <a:prstClr val="black">
                    <a:lumMod val="75000"/>
                    <a:lumOff val="25000"/>
                  </a:prstClr>
                </a:solidFill>
                <a:latin typeface="Arial" panose="020B0604020202020204" pitchFamily="34" charset="0"/>
                <a:cs typeface="Arial" panose="020B0604020202020204" pitchFamily="34" charset="0"/>
              </a:rPr>
            </a:br>
            <a:endParaRPr lang="en-US" altLang="en-US" b="1" dirty="0"/>
          </a:p>
        </p:txBody>
      </p:sp>
    </p:spTree>
    <p:extLst>
      <p:ext uri="{BB962C8B-B14F-4D97-AF65-F5344CB8AC3E}">
        <p14:creationId xmlns:p14="http://schemas.microsoft.com/office/powerpoint/2010/main" val="2592875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40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403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403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403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403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403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403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403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10134600" y="6401994"/>
            <a:ext cx="457200" cy="365125"/>
          </a:xfrm>
          <a:prstGeom prst="rect">
            <a:avLst/>
          </a:prstGeom>
        </p:spPr>
        <p:txBody>
          <a:bodyPr/>
          <a:lstStyle/>
          <a:p>
            <a:pPr>
              <a:defRPr/>
            </a:pPr>
            <a:fld id="{2AFB9966-BA2F-4BD0-A806-55716D4C4ECA}" type="slidenum">
              <a:rPr lang="en-US" altLang="en-US" smtClean="0"/>
              <a:pPr>
                <a:defRPr/>
              </a:pPr>
              <a:t>84</a:t>
            </a:fld>
            <a:endParaRPr lang="en-US" altLang="en-US"/>
          </a:p>
        </p:txBody>
      </p:sp>
      <p:sp>
        <p:nvSpPr>
          <p:cNvPr id="19" name="Content Placeholder 10"/>
          <p:cNvSpPr txBox="1">
            <a:spLocks/>
          </p:cNvSpPr>
          <p:nvPr/>
        </p:nvSpPr>
        <p:spPr>
          <a:xfrm>
            <a:off x="2324100" y="1252495"/>
            <a:ext cx="7486650" cy="4910181"/>
          </a:xfrm>
          <a:prstGeom prst="rect">
            <a:avLst/>
          </a:prstGeom>
        </p:spPr>
        <p:txBody>
          <a:bodyPr/>
          <a:lstStyle>
            <a:lvl1pPr marL="171446" indent="-171446" algn="l" rtl="0" eaLnBrk="1" fontAlgn="base" hangingPunct="1">
              <a:lnSpc>
                <a:spcPct val="90000"/>
              </a:lnSpc>
              <a:spcBef>
                <a:spcPts val="1350"/>
              </a:spcBef>
              <a:spcAft>
                <a:spcPct val="0"/>
              </a:spcAft>
              <a:buFont typeface="Wingdings" panose="05000000000000000000" pitchFamily="2" charset="2"/>
              <a:buChar char="§"/>
              <a:defRPr sz="2400" kern="1200">
                <a:solidFill>
                  <a:schemeClr val="tx1"/>
                </a:solidFill>
                <a:latin typeface="+mn-lt"/>
                <a:ea typeface="+mn-ea"/>
                <a:cs typeface="+mn-cs"/>
              </a:defRPr>
            </a:lvl1pPr>
            <a:lvl2pPr marL="514337" indent="-171446" algn="l" rtl="0" eaLnBrk="1" fontAlgn="base" hangingPunct="1">
              <a:lnSpc>
                <a:spcPct val="90000"/>
              </a:lnSpc>
              <a:spcBef>
                <a:spcPts val="450"/>
              </a:spcBef>
              <a:spcAft>
                <a:spcPct val="0"/>
              </a:spcAft>
              <a:buFont typeface="Wingdings" panose="05000000000000000000" pitchFamily="2" charset="2"/>
              <a:buChar char="§"/>
              <a:defRPr sz="2000" kern="1200">
                <a:solidFill>
                  <a:schemeClr val="tx1"/>
                </a:solidFill>
                <a:latin typeface="+mn-lt"/>
                <a:ea typeface="+mn-ea"/>
                <a:cs typeface="+mn-cs"/>
              </a:defRPr>
            </a:lvl2pPr>
            <a:lvl3pPr marL="857228" indent="-171446" algn="l" rtl="0" eaLnBrk="1" fontAlgn="base" hangingPunct="1">
              <a:lnSpc>
                <a:spcPct val="90000"/>
              </a:lnSpc>
              <a:spcBef>
                <a:spcPts val="450"/>
              </a:spcBef>
              <a:spcAft>
                <a:spcPct val="0"/>
              </a:spcAft>
              <a:buFont typeface="Wingdings" panose="05000000000000000000" pitchFamily="2" charset="2"/>
              <a:buChar char="§"/>
              <a:defRPr kern="1200">
                <a:solidFill>
                  <a:schemeClr val="tx1"/>
                </a:solidFill>
                <a:latin typeface="+mn-lt"/>
                <a:ea typeface="+mn-ea"/>
                <a:cs typeface="+mn-cs"/>
              </a:defRPr>
            </a:lvl3pPr>
            <a:lvl4pPr marL="1200120" indent="-171446" algn="l" rtl="0" eaLnBrk="1" fontAlgn="base" hangingPunct="1">
              <a:lnSpc>
                <a:spcPct val="90000"/>
              </a:lnSpc>
              <a:spcBef>
                <a:spcPts val="450"/>
              </a:spcBef>
              <a:spcAft>
                <a:spcPct val="0"/>
              </a:spcAft>
              <a:buFont typeface="Wingdings" panose="05000000000000000000" pitchFamily="2" charset="2"/>
              <a:buChar char="§"/>
              <a:defRPr kern="1200">
                <a:solidFill>
                  <a:schemeClr val="tx1"/>
                </a:solidFill>
                <a:latin typeface="+mn-lt"/>
                <a:ea typeface="+mn-ea"/>
                <a:cs typeface="+mn-cs"/>
              </a:defRPr>
            </a:lvl4pPr>
            <a:lvl5pPr marL="1543012" indent="-171446" algn="l" rtl="0" eaLnBrk="1" fontAlgn="base" hangingPunct="1">
              <a:lnSpc>
                <a:spcPct val="90000"/>
              </a:lnSpc>
              <a:spcBef>
                <a:spcPts val="450"/>
              </a:spcBef>
              <a:spcAft>
                <a:spcPct val="0"/>
              </a:spcAft>
              <a:buFont typeface="Wingdings" panose="05000000000000000000" pitchFamily="2" charset="2"/>
              <a:buChar char="§"/>
              <a:defRPr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Wingdings" panose="05000000000000000000" pitchFamily="2" charset="2"/>
              <a:buChar char="§"/>
              <a:defRPr sz="10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Wingdings" panose="05000000000000000000" pitchFamily="2" charset="2"/>
              <a:buChar char="§"/>
              <a:defRPr sz="10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Wingdings" panose="05000000000000000000" pitchFamily="2" charset="2"/>
              <a:buChar char="§"/>
              <a:defRPr sz="10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Wingdings" panose="05000000000000000000" pitchFamily="2" charset="2"/>
              <a:buChar char="§"/>
              <a:defRPr sz="1050" kern="1200">
                <a:solidFill>
                  <a:schemeClr val="tx1"/>
                </a:solidFill>
                <a:latin typeface="+mn-lt"/>
                <a:ea typeface="+mn-ea"/>
                <a:cs typeface="+mn-cs"/>
              </a:defRPr>
            </a:lvl9pPr>
          </a:lstStyle>
          <a:p>
            <a:pPr marL="342891" lvl="1" indent="0">
              <a:buNone/>
            </a:pPr>
            <a:endParaRPr lang="en-US" sz="2400" dirty="0"/>
          </a:p>
          <a:p>
            <a:pPr marL="685782" lvl="2" indent="0">
              <a:buNone/>
            </a:pPr>
            <a:endParaRPr lang="en-US" sz="2400" dirty="0"/>
          </a:p>
          <a:p>
            <a:pPr marL="685782" lvl="2" indent="0">
              <a:buNone/>
            </a:pPr>
            <a:endParaRPr lang="en-US" sz="2400" dirty="0"/>
          </a:p>
          <a:p>
            <a:pPr marL="685782" lvl="2" indent="0">
              <a:buNone/>
            </a:pPr>
            <a:endParaRPr lang="en-US" sz="2400" dirty="0"/>
          </a:p>
        </p:txBody>
      </p:sp>
      <p:pic>
        <p:nvPicPr>
          <p:cNvPr id="5" name="Picture 4"/>
          <p:cNvPicPr>
            <a:picLocks noChangeAspect="1"/>
          </p:cNvPicPr>
          <p:nvPr/>
        </p:nvPicPr>
        <p:blipFill>
          <a:blip r:embed="rId4"/>
          <a:stretch>
            <a:fillRect/>
          </a:stretch>
        </p:blipFill>
        <p:spPr>
          <a:xfrm>
            <a:off x="781050" y="1343025"/>
            <a:ext cx="10197831" cy="5355597"/>
          </a:xfrm>
          <a:prstGeom prst="rect">
            <a:avLst/>
          </a:prstGeom>
        </p:spPr>
      </p:pic>
      <p:sp>
        <p:nvSpPr>
          <p:cNvPr id="8" name="Title 6"/>
          <p:cNvSpPr>
            <a:spLocks noGrp="1"/>
          </p:cNvSpPr>
          <p:nvPr>
            <p:ph type="title"/>
          </p:nvPr>
        </p:nvSpPr>
        <p:spPr>
          <a:xfrm>
            <a:off x="781050" y="511898"/>
            <a:ext cx="10505280" cy="812798"/>
          </a:xfrm>
        </p:spPr>
        <p:txBody>
          <a:bodyPr>
            <a:normAutofit/>
          </a:bodyPr>
          <a:lstStyle/>
          <a:p>
            <a:r>
              <a:rPr lang="en-US" altLang="en-US" sz="3600" b="1" dirty="0">
                <a:solidFill>
                  <a:srgbClr val="336600"/>
                </a:solidFill>
                <a:latin typeface="Arial" panose="020B0604020202020204" pitchFamily="34" charset="0"/>
                <a:cs typeface="Arial" panose="020B0604020202020204" pitchFamily="34" charset="0"/>
              </a:rPr>
              <a:t>Cost Analysis – Compare Cost Elements</a:t>
            </a:r>
            <a:endParaRPr lang="en-US" sz="3600" b="1" dirty="0">
              <a:solidFill>
                <a:srgbClr val="336600"/>
              </a:solidFill>
              <a:latin typeface="Arial" panose="020B0604020202020204" pitchFamily="34" charset="0"/>
              <a:cs typeface="Arial" panose="020B0604020202020204" pitchFamily="34" charset="0"/>
            </a:endParaRPr>
          </a:p>
        </p:txBody>
      </p:sp>
      <p:sp>
        <p:nvSpPr>
          <p:cNvPr id="7" name="Rounded Rectangular Callout 6"/>
          <p:cNvSpPr/>
          <p:nvPr/>
        </p:nvSpPr>
        <p:spPr>
          <a:xfrm>
            <a:off x="2533650" y="4782390"/>
            <a:ext cx="5367773" cy="744392"/>
          </a:xfrm>
          <a:prstGeom prst="wedgeRoundRectCallout">
            <a:avLst>
              <a:gd name="adj1" fmla="val 51917"/>
              <a:gd name="adj2" fmla="val -244365"/>
              <a:gd name="adj3" fmla="val 16667"/>
            </a:avLst>
          </a:prstGeom>
          <a:solidFill>
            <a:srgbClr val="C00000"/>
          </a:solidFill>
          <a:ln>
            <a:noFill/>
          </a:ln>
          <a:effectLst>
            <a:outerShdw blurRad="50800" dist="38100" rotWithShape="0">
              <a:srgbClr val="000000">
                <a:alpha val="4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0000"/>
              </a:lnSpc>
            </a:pPr>
            <a:r>
              <a:rPr lang="en-US" sz="2400" b="1" dirty="0" smtClean="0"/>
              <a:t>Proposed rate – Actual Rate = $1 &gt; 0 ???</a:t>
            </a:r>
            <a:endParaRPr lang="en-US" sz="2400" b="1" dirty="0"/>
          </a:p>
        </p:txBody>
      </p:sp>
      <p:sp>
        <p:nvSpPr>
          <p:cNvPr id="9" name="Rounded Rectangular Callout 8"/>
          <p:cNvSpPr/>
          <p:nvPr/>
        </p:nvSpPr>
        <p:spPr>
          <a:xfrm>
            <a:off x="9015876" y="3334369"/>
            <a:ext cx="1897198" cy="657822"/>
          </a:xfrm>
          <a:prstGeom prst="wedgeRoundRectCallout">
            <a:avLst>
              <a:gd name="adj1" fmla="val -178749"/>
              <a:gd name="adj2" fmla="val -221315"/>
              <a:gd name="adj3" fmla="val 16667"/>
            </a:avLst>
          </a:prstGeom>
          <a:solidFill>
            <a:srgbClr val="005CAB"/>
          </a:solidFill>
          <a:ln>
            <a:noFill/>
          </a:ln>
          <a:effectLst>
            <a:outerShdw blurRad="50800" dist="38100" rotWithShape="0">
              <a:srgbClr val="000000">
                <a:alpha val="4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0000"/>
              </a:lnSpc>
            </a:pPr>
            <a:r>
              <a:rPr lang="en-US" sz="2400" b="1" dirty="0" smtClean="0"/>
              <a:t>Actual Rate</a:t>
            </a:r>
            <a:endParaRPr lang="en-US" sz="2400" b="1" dirty="0"/>
          </a:p>
        </p:txBody>
      </p:sp>
      <p:sp>
        <p:nvSpPr>
          <p:cNvPr id="10" name="Rounded Rectangular Callout 9"/>
          <p:cNvSpPr/>
          <p:nvPr/>
        </p:nvSpPr>
        <p:spPr>
          <a:xfrm>
            <a:off x="2533650" y="3233536"/>
            <a:ext cx="2124075" cy="673265"/>
          </a:xfrm>
          <a:prstGeom prst="wedgeRoundRectCallout">
            <a:avLst>
              <a:gd name="adj1" fmla="val 38799"/>
              <a:gd name="adj2" fmla="val -202324"/>
              <a:gd name="adj3" fmla="val 16667"/>
            </a:avLst>
          </a:prstGeom>
          <a:solidFill>
            <a:srgbClr val="005CAB"/>
          </a:solidFill>
          <a:ln>
            <a:noFill/>
          </a:ln>
          <a:effectLst>
            <a:outerShdw blurRad="50800" dist="38100" rotWithShape="0">
              <a:srgbClr val="000000">
                <a:alpha val="4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0000"/>
              </a:lnSpc>
            </a:pPr>
            <a:r>
              <a:rPr lang="en-US" sz="2400" b="1" dirty="0" smtClean="0"/>
              <a:t>Proposed Rate</a:t>
            </a:r>
            <a:endParaRPr lang="en-US" sz="2400" b="1" dirty="0"/>
          </a:p>
        </p:txBody>
      </p:sp>
      <p:sp>
        <p:nvSpPr>
          <p:cNvPr id="113" name="SMARTInkShape-676"/>
          <p:cNvSpPr/>
          <p:nvPr>
            <p:custDataLst>
              <p:tags r:id="rId1"/>
            </p:custDataLst>
          </p:nvPr>
        </p:nvSpPr>
        <p:spPr>
          <a:xfrm>
            <a:off x="6362700" y="2200285"/>
            <a:ext cx="714376" cy="28566"/>
          </a:xfrm>
          <a:custGeom>
            <a:avLst/>
            <a:gdLst/>
            <a:ahLst/>
            <a:cxnLst/>
            <a:rect l="0" t="0" r="0" b="0"/>
            <a:pathLst>
              <a:path w="714376" h="28566">
                <a:moveTo>
                  <a:pt x="0" y="28565"/>
                </a:moveTo>
                <a:lnTo>
                  <a:pt x="0" y="28565"/>
                </a:lnTo>
                <a:lnTo>
                  <a:pt x="0" y="19432"/>
                </a:lnTo>
                <a:lnTo>
                  <a:pt x="5057" y="19156"/>
                </a:lnTo>
                <a:lnTo>
                  <a:pt x="10361" y="21914"/>
                </a:lnTo>
                <a:lnTo>
                  <a:pt x="16247" y="25609"/>
                </a:lnTo>
                <a:lnTo>
                  <a:pt x="28648" y="27981"/>
                </a:lnTo>
                <a:lnTo>
                  <a:pt x="70225" y="28542"/>
                </a:lnTo>
                <a:lnTo>
                  <a:pt x="102495" y="27505"/>
                </a:lnTo>
                <a:lnTo>
                  <a:pt x="125972" y="23077"/>
                </a:lnTo>
                <a:lnTo>
                  <a:pt x="166677" y="27633"/>
                </a:lnTo>
                <a:lnTo>
                  <a:pt x="207353" y="28442"/>
                </a:lnTo>
                <a:lnTo>
                  <a:pt x="252174" y="28554"/>
                </a:lnTo>
                <a:lnTo>
                  <a:pt x="296509" y="28564"/>
                </a:lnTo>
                <a:lnTo>
                  <a:pt x="324216" y="25742"/>
                </a:lnTo>
                <a:lnTo>
                  <a:pt x="371523" y="19923"/>
                </a:lnTo>
                <a:lnTo>
                  <a:pt x="419106" y="19156"/>
                </a:lnTo>
                <a:lnTo>
                  <a:pt x="463903" y="19055"/>
                </a:lnTo>
                <a:lnTo>
                  <a:pt x="501680" y="19043"/>
                </a:lnTo>
                <a:lnTo>
                  <a:pt x="548849" y="19041"/>
                </a:lnTo>
                <a:lnTo>
                  <a:pt x="592661" y="16218"/>
                </a:lnTo>
                <a:lnTo>
                  <a:pt x="636711" y="10839"/>
                </a:lnTo>
                <a:lnTo>
                  <a:pt x="681939" y="9631"/>
                </a:lnTo>
                <a:lnTo>
                  <a:pt x="692198" y="6744"/>
                </a:lnTo>
                <a:lnTo>
                  <a:pt x="703923" y="1991"/>
                </a:lnTo>
                <a:lnTo>
                  <a:pt x="714322" y="0"/>
                </a:lnTo>
                <a:lnTo>
                  <a:pt x="714375" y="951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3973589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heel(1)">
                                      <p:cBhvr>
                                        <p:cTn id="13" dur="20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style.rotation</p:attrName>
                                        </p:attrNameLst>
                                      </p:cBhvr>
                                      <p:tavLst>
                                        <p:tav tm="0">
                                          <p:val>
                                            <p:fltVal val="90"/>
                                          </p:val>
                                        </p:tav>
                                        <p:tav tm="100000">
                                          <p:val>
                                            <p:fltVal val="0"/>
                                          </p:val>
                                        </p:tav>
                                      </p:tavLst>
                                    </p:anim>
                                    <p:animEffect transition="in" filter="fade">
                                      <p:cBhvr>
                                        <p:cTn id="2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912459" y="1511154"/>
            <a:ext cx="3372158" cy="2347912"/>
          </a:xfrm>
          <a:prstGeom prst="rect">
            <a:avLst/>
          </a:prstGeom>
          <a:solidFill>
            <a:schemeClr val="accent1"/>
          </a:solidFill>
          <a:ln w="6350" cmpd="sng">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6000" dirty="0">
                <a:latin typeface="Myriad Pro Semibold"/>
                <a:cs typeface="Myriad Pro Semibold"/>
              </a:rPr>
              <a:t>  </a:t>
            </a:r>
            <a:endParaRPr lang="en-US" sz="6000" b="1" dirty="0">
              <a:latin typeface="+mj-lt"/>
              <a:cs typeface="Myriad Pro Semibold"/>
            </a:endParaRPr>
          </a:p>
        </p:txBody>
      </p:sp>
      <p:sp>
        <p:nvSpPr>
          <p:cNvPr id="15" name="Rectangle 14"/>
          <p:cNvSpPr/>
          <p:nvPr/>
        </p:nvSpPr>
        <p:spPr>
          <a:xfrm>
            <a:off x="4284617" y="1502760"/>
            <a:ext cx="3459727" cy="2362200"/>
          </a:xfrm>
          <a:prstGeom prst="rect">
            <a:avLst/>
          </a:prstGeom>
          <a:solidFill>
            <a:schemeClr val="accent6">
              <a:lumMod val="60000"/>
              <a:lumOff val="40000"/>
            </a:schemeClr>
          </a:solidFill>
          <a:ln w="6350" cmpd="sng">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6000" dirty="0">
                <a:latin typeface="Myriad Pro Semibold"/>
                <a:cs typeface="Myriad Pro Semibold"/>
              </a:rPr>
              <a:t>  </a:t>
            </a:r>
            <a:endParaRPr lang="en-US" sz="6000" b="1" dirty="0">
              <a:latin typeface="+mj-lt"/>
              <a:cs typeface="Myriad Pro Semibold"/>
            </a:endParaRPr>
          </a:p>
        </p:txBody>
      </p:sp>
      <p:sp>
        <p:nvSpPr>
          <p:cNvPr id="2" name="Rectangle 1"/>
          <p:cNvSpPr/>
          <p:nvPr/>
        </p:nvSpPr>
        <p:spPr>
          <a:xfrm>
            <a:off x="4551895" y="1759781"/>
            <a:ext cx="2805836" cy="1569660"/>
          </a:xfrm>
          <a:prstGeom prst="rect">
            <a:avLst/>
          </a:prstGeom>
        </p:spPr>
        <p:txBody>
          <a:bodyPr wrap="square">
            <a:spAutoFit/>
          </a:bodyPr>
          <a:lstStyle/>
          <a:p>
            <a:r>
              <a:rPr lang="en-US" sz="3200" b="1" i="1" dirty="0" smtClean="0"/>
              <a:t>Small</a:t>
            </a:r>
          </a:p>
          <a:p>
            <a:r>
              <a:rPr lang="en-US" sz="3200" b="1" i="1" dirty="0" smtClean="0"/>
              <a:t>Purchase</a:t>
            </a:r>
            <a:endParaRPr lang="en-US" sz="3200" b="1" i="1" dirty="0"/>
          </a:p>
          <a:p>
            <a:r>
              <a:rPr lang="en-US" sz="3200" b="1" i="1" dirty="0" smtClean="0"/>
              <a:t>Procedure</a:t>
            </a:r>
            <a:endParaRPr lang="en-US" sz="3200" b="1" i="1" dirty="0"/>
          </a:p>
        </p:txBody>
      </p:sp>
      <p:sp>
        <p:nvSpPr>
          <p:cNvPr id="18" name="Title 5"/>
          <p:cNvSpPr txBox="1">
            <a:spLocks/>
          </p:cNvSpPr>
          <p:nvPr/>
        </p:nvSpPr>
        <p:spPr>
          <a:xfrm>
            <a:off x="1320323" y="1899030"/>
            <a:ext cx="3151719" cy="1803400"/>
          </a:xfrm>
          <a:prstGeom prst="rect">
            <a:avLst/>
          </a:prstGeom>
        </p:spPr>
        <p:txBody>
          <a:bodyPr vert="horz" lIns="91440" tIns="45720" rIns="91440" bIns="45720" rtlCol="0" anchor="t">
            <a:normAutofit fontScale="9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14200" b="1" i="1" dirty="0" smtClean="0">
                <a:solidFill>
                  <a:schemeClr val="bg1"/>
                </a:solidFill>
              </a:rPr>
              <a:t>SPP</a:t>
            </a:r>
            <a:endParaRPr lang="en-US" sz="3300" b="1" i="1" dirty="0">
              <a:solidFill>
                <a:schemeClr val="bg1"/>
              </a:solidFill>
            </a:endParaRPr>
          </a:p>
        </p:txBody>
      </p:sp>
      <p:sp>
        <p:nvSpPr>
          <p:cNvPr id="9" name="Rectangle 2"/>
          <p:cNvSpPr txBox="1">
            <a:spLocks noChangeArrowheads="1"/>
          </p:cNvSpPr>
          <p:nvPr/>
        </p:nvSpPr>
        <p:spPr bwMode="auto">
          <a:xfrm>
            <a:off x="786222" y="633054"/>
            <a:ext cx="10337181" cy="74119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0682" tIns="40341" rIns="80682" bIns="40341"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t"/>
            <a:r>
              <a:rPr lang="en-US" altLang="en-US" sz="3600" b="1" dirty="0" smtClean="0">
                <a:solidFill>
                  <a:srgbClr val="336600"/>
                </a:solidFill>
                <a:latin typeface="Arial" panose="020B0604020202020204" pitchFamily="34" charset="0"/>
                <a:cs typeface="Arial" panose="020B0604020202020204" pitchFamily="34" charset="0"/>
              </a:rPr>
              <a:t>SPP Procedure</a:t>
            </a:r>
            <a:endParaRPr lang="en-US" altLang="en-US" sz="3600" b="1" dirty="0">
              <a:solidFill>
                <a:srgbClr val="3366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4DDFD88F-D5A1-4479-A90D-2D9AB45F530B}" type="slidenum">
              <a:rPr lang="en-US" smtClean="0"/>
              <a:t>85</a:t>
            </a:fld>
            <a:endParaRPr lang="en-US"/>
          </a:p>
        </p:txBody>
      </p:sp>
      <p:sp>
        <p:nvSpPr>
          <p:cNvPr id="173" name="SMARTInkShape-922"/>
          <p:cNvSpPr/>
          <p:nvPr>
            <p:custDataLst>
              <p:tags r:id="rId1"/>
            </p:custDataLst>
          </p:nvPr>
        </p:nvSpPr>
        <p:spPr>
          <a:xfrm>
            <a:off x="8848725" y="5505450"/>
            <a:ext cx="9526" cy="1"/>
          </a:xfrm>
          <a:custGeom>
            <a:avLst/>
            <a:gdLst/>
            <a:ahLst/>
            <a:cxnLst/>
            <a:rect l="0" t="0" r="0" b="0"/>
            <a:pathLst>
              <a:path w="9526" h="1">
                <a:moveTo>
                  <a:pt x="0" y="0"/>
                </a:moveTo>
                <a:lnTo>
                  <a:pt x="0" y="0"/>
                </a:lnTo>
                <a:lnTo>
                  <a:pt x="9525"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Rectangle 42"/>
          <p:cNvSpPr/>
          <p:nvPr/>
        </p:nvSpPr>
        <p:spPr>
          <a:xfrm>
            <a:off x="7720263" y="1511154"/>
            <a:ext cx="3459727" cy="2362200"/>
          </a:xfrm>
          <a:prstGeom prst="rect">
            <a:avLst/>
          </a:prstGeom>
          <a:solidFill>
            <a:schemeClr val="accent2">
              <a:lumMod val="75000"/>
            </a:schemeClr>
          </a:solidFill>
          <a:ln w="6350" cmpd="sng">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6000" dirty="0">
                <a:latin typeface="Myriad Pro Semibold"/>
                <a:cs typeface="Myriad Pro Semibold"/>
              </a:rPr>
              <a:t>  </a:t>
            </a:r>
            <a:endParaRPr lang="en-US" sz="6000" b="1" dirty="0">
              <a:latin typeface="+mj-lt"/>
              <a:cs typeface="Myriad Pro Semibold"/>
            </a:endParaRPr>
          </a:p>
        </p:txBody>
      </p:sp>
      <p:sp>
        <p:nvSpPr>
          <p:cNvPr id="44" name="Rectangle 43"/>
          <p:cNvSpPr/>
          <p:nvPr/>
        </p:nvSpPr>
        <p:spPr>
          <a:xfrm>
            <a:off x="7987541" y="1694241"/>
            <a:ext cx="2805836" cy="1569660"/>
          </a:xfrm>
          <a:prstGeom prst="rect">
            <a:avLst/>
          </a:prstGeom>
        </p:spPr>
        <p:txBody>
          <a:bodyPr wrap="square">
            <a:spAutoFit/>
          </a:bodyPr>
          <a:lstStyle/>
          <a:p>
            <a:r>
              <a:rPr lang="en-US" sz="3200" b="1" i="1" dirty="0" smtClean="0"/>
              <a:t>Simplified </a:t>
            </a:r>
          </a:p>
          <a:p>
            <a:r>
              <a:rPr lang="en-US" sz="3200" b="1" i="1" dirty="0" smtClean="0"/>
              <a:t>Acquisition</a:t>
            </a:r>
            <a:endParaRPr lang="en-US" sz="3200" b="1" i="1" dirty="0"/>
          </a:p>
          <a:p>
            <a:r>
              <a:rPr lang="en-US" sz="3200" b="1" i="1" dirty="0" smtClean="0"/>
              <a:t>Threshold</a:t>
            </a:r>
            <a:endParaRPr lang="en-US" sz="3200" b="1" i="1" dirty="0"/>
          </a:p>
        </p:txBody>
      </p:sp>
    </p:spTree>
    <p:extLst>
      <p:ext uri="{BB962C8B-B14F-4D97-AF65-F5344CB8AC3E}">
        <p14:creationId xmlns:p14="http://schemas.microsoft.com/office/powerpoint/2010/main" val="3763641241"/>
      </p:ext>
    </p:extLst>
  </p:cSld>
  <p:clrMapOvr>
    <a:masterClrMapping/>
  </p:clrMapOvr>
  <mc:AlternateContent xmlns:mc="http://schemas.openxmlformats.org/markup-compatibility/2006" xmlns:p14="http://schemas.microsoft.com/office/powerpoint/2010/main">
    <mc:Choice Requires="p14">
      <p:transition spd="slow" p14:dur="2000" advTm="3317"/>
    </mc:Choice>
    <mc:Fallback xmlns="">
      <p:transition xmlns:p14="http://schemas.microsoft.com/office/powerpoint/2010/main" spd="slow" advTm="3317"/>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2" descr="Image result for map of usa high definition"/>
          <p:cNvSpPr>
            <a:spLocks noChangeAspect="1" noChangeArrowheads="1"/>
          </p:cNvSpPr>
          <p:nvPr/>
        </p:nvSpPr>
        <p:spPr bwMode="auto">
          <a:xfrm>
            <a:off x="5580806" y="2437278"/>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8" name="Rectangle 17"/>
          <p:cNvSpPr/>
          <p:nvPr/>
        </p:nvSpPr>
        <p:spPr>
          <a:xfrm>
            <a:off x="741532" y="1803598"/>
            <a:ext cx="9144000" cy="3416320"/>
          </a:xfrm>
          <a:prstGeom prst="rect">
            <a:avLst/>
          </a:prstGeom>
        </p:spPr>
        <p:txBody>
          <a:bodyPr wrap="square">
            <a:spAutoFit/>
          </a:bodyPr>
          <a:lstStyle/>
          <a:p>
            <a:pPr marL="742950" indent="-742950" defTabSz="914126">
              <a:lnSpc>
                <a:spcPct val="200000"/>
              </a:lnSpc>
              <a:buAutoNum type="arabicPeriod"/>
            </a:pPr>
            <a:r>
              <a:rPr lang="en-US" sz="3600" b="1" dirty="0" smtClean="0">
                <a:solidFill>
                  <a:srgbClr val="0779B7"/>
                </a:solidFill>
                <a:latin typeface="Arial" panose="020B0604020202020204" pitchFamily="34" charset="0"/>
                <a:cs typeface="Arial" panose="020B0604020202020204" pitchFamily="34" charset="0"/>
              </a:rPr>
              <a:t>What is Small Purchase Procedure?</a:t>
            </a:r>
          </a:p>
          <a:p>
            <a:pPr marL="742950" indent="-742950" defTabSz="914126">
              <a:lnSpc>
                <a:spcPct val="200000"/>
              </a:lnSpc>
              <a:buAutoNum type="arabicPeriod"/>
            </a:pPr>
            <a:r>
              <a:rPr lang="en-US" sz="3600" b="1" dirty="0" smtClean="0">
                <a:solidFill>
                  <a:srgbClr val="0779B7"/>
                </a:solidFill>
                <a:latin typeface="Arial" panose="020B0604020202020204" pitchFamily="34" charset="0"/>
                <a:cs typeface="Arial" panose="020B0604020202020204" pitchFamily="34" charset="0"/>
              </a:rPr>
              <a:t>When is it done?</a:t>
            </a:r>
          </a:p>
          <a:p>
            <a:pPr marL="742950" indent="-742950" defTabSz="914126">
              <a:lnSpc>
                <a:spcPct val="200000"/>
              </a:lnSpc>
              <a:buAutoNum type="arabicPeriod"/>
            </a:pPr>
            <a:r>
              <a:rPr lang="en-US" sz="3600" b="1" dirty="0" smtClean="0">
                <a:solidFill>
                  <a:srgbClr val="0779B7"/>
                </a:solidFill>
                <a:latin typeface="Arial" panose="020B0604020202020204" pitchFamily="34" charset="0"/>
                <a:cs typeface="Arial" panose="020B0604020202020204" pitchFamily="34" charset="0"/>
              </a:rPr>
              <a:t>Essentials and how to do it</a:t>
            </a:r>
            <a:endParaRPr lang="en-US" sz="3600" b="1" dirty="0">
              <a:solidFill>
                <a:prstClr val="black">
                  <a:lumMod val="75000"/>
                  <a:lumOff val="25000"/>
                </a:prstClr>
              </a:solidFill>
              <a:latin typeface="Arial" panose="020B0604020202020204" pitchFamily="34" charset="0"/>
              <a:cs typeface="Arial" panose="020B0604020202020204" pitchFamily="34" charset="0"/>
            </a:endParaRPr>
          </a:p>
        </p:txBody>
      </p:sp>
      <p:sp>
        <p:nvSpPr>
          <p:cNvPr id="24" name="Freeform 16"/>
          <p:cNvSpPr>
            <a:spLocks noEditPoints="1"/>
          </p:cNvSpPr>
          <p:nvPr/>
        </p:nvSpPr>
        <p:spPr bwMode="auto">
          <a:xfrm>
            <a:off x="6425925" y="5696896"/>
            <a:ext cx="551185" cy="574058"/>
          </a:xfrm>
          <a:custGeom>
            <a:avLst/>
            <a:gdLst>
              <a:gd name="T0" fmla="*/ 2264 w 3212"/>
              <a:gd name="T1" fmla="*/ 1326 h 3343"/>
              <a:gd name="T2" fmla="*/ 2473 w 3212"/>
              <a:gd name="T3" fmla="*/ 1519 h 3343"/>
              <a:gd name="T4" fmla="*/ 2488 w 3212"/>
              <a:gd name="T5" fmla="*/ 1700 h 3343"/>
              <a:gd name="T6" fmla="*/ 2330 w 3212"/>
              <a:gd name="T7" fmla="*/ 1680 h 3343"/>
              <a:gd name="T8" fmla="*/ 2220 w 3212"/>
              <a:gd name="T9" fmla="*/ 1581 h 3343"/>
              <a:gd name="T10" fmla="*/ 2050 w 3212"/>
              <a:gd name="T11" fmla="*/ 1636 h 3343"/>
              <a:gd name="T12" fmla="*/ 2120 w 3212"/>
              <a:gd name="T13" fmla="*/ 1777 h 3343"/>
              <a:gd name="T14" fmla="*/ 2404 w 3212"/>
              <a:gd name="T15" fmla="*/ 1910 h 3343"/>
              <a:gd name="T16" fmla="*/ 2488 w 3212"/>
              <a:gd name="T17" fmla="*/ 2143 h 3343"/>
              <a:gd name="T18" fmla="*/ 2303 w 3212"/>
              <a:gd name="T19" fmla="*/ 2392 h 3343"/>
              <a:gd name="T20" fmla="*/ 2186 w 3212"/>
              <a:gd name="T21" fmla="*/ 2567 h 3343"/>
              <a:gd name="T22" fmla="*/ 2061 w 3212"/>
              <a:gd name="T23" fmla="*/ 2468 h 3343"/>
              <a:gd name="T24" fmla="*/ 1853 w 3212"/>
              <a:gd name="T25" fmla="*/ 2275 h 3343"/>
              <a:gd name="T26" fmla="*/ 1837 w 3212"/>
              <a:gd name="T27" fmla="*/ 2094 h 3343"/>
              <a:gd name="T28" fmla="*/ 1995 w 3212"/>
              <a:gd name="T29" fmla="*/ 2112 h 3343"/>
              <a:gd name="T30" fmla="*/ 2131 w 3212"/>
              <a:gd name="T31" fmla="*/ 2217 h 3343"/>
              <a:gd name="T32" fmla="*/ 2281 w 3212"/>
              <a:gd name="T33" fmla="*/ 2140 h 3343"/>
              <a:gd name="T34" fmla="*/ 2176 w 3212"/>
              <a:gd name="T35" fmla="*/ 2005 h 3343"/>
              <a:gd name="T36" fmla="*/ 1898 w 3212"/>
              <a:gd name="T37" fmla="*/ 1857 h 3343"/>
              <a:gd name="T38" fmla="*/ 1845 w 3212"/>
              <a:gd name="T39" fmla="*/ 1609 h 3343"/>
              <a:gd name="T40" fmla="*/ 2061 w 3212"/>
              <a:gd name="T41" fmla="*/ 1388 h 3343"/>
              <a:gd name="T42" fmla="*/ 2163 w 3212"/>
              <a:gd name="T43" fmla="*/ 1224 h 3343"/>
              <a:gd name="T44" fmla="*/ 792 w 3212"/>
              <a:gd name="T45" fmla="*/ 1066 h 3343"/>
              <a:gd name="T46" fmla="*/ 1086 w 3212"/>
              <a:gd name="T47" fmla="*/ 884 h 3343"/>
              <a:gd name="T48" fmla="*/ 1564 w 3212"/>
              <a:gd name="T49" fmla="*/ 1072 h 3343"/>
              <a:gd name="T50" fmla="*/ 1345 w 3212"/>
              <a:gd name="T51" fmla="*/ 2359 h 3343"/>
              <a:gd name="T52" fmla="*/ 391 w 3212"/>
              <a:gd name="T53" fmla="*/ 2359 h 3343"/>
              <a:gd name="T54" fmla="*/ 99 w 3212"/>
              <a:gd name="T55" fmla="*/ 1107 h 3343"/>
              <a:gd name="T56" fmla="*/ 328 w 3212"/>
              <a:gd name="T57" fmla="*/ 923 h 3343"/>
              <a:gd name="T58" fmla="*/ 935 w 3212"/>
              <a:gd name="T59" fmla="*/ 868 h 3343"/>
              <a:gd name="T60" fmla="*/ 919 w 3212"/>
              <a:gd name="T61" fmla="*/ 986 h 3343"/>
              <a:gd name="T62" fmla="*/ 810 w 3212"/>
              <a:gd name="T63" fmla="*/ 1012 h 3343"/>
              <a:gd name="T64" fmla="*/ 726 w 3212"/>
              <a:gd name="T65" fmla="*/ 916 h 3343"/>
              <a:gd name="T66" fmla="*/ 806 w 3212"/>
              <a:gd name="T67" fmla="*/ 853 h 3343"/>
              <a:gd name="T68" fmla="*/ 2540 w 3212"/>
              <a:gd name="T69" fmla="*/ 888 h 3343"/>
              <a:gd name="T70" fmla="*/ 3025 w 3212"/>
              <a:gd name="T71" fmla="*/ 1275 h 3343"/>
              <a:gd name="T72" fmla="*/ 3212 w 3212"/>
              <a:gd name="T73" fmla="*/ 1881 h 3343"/>
              <a:gd name="T74" fmla="*/ 3025 w 3212"/>
              <a:gd name="T75" fmla="*/ 2489 h 3343"/>
              <a:gd name="T76" fmla="*/ 2540 w 3212"/>
              <a:gd name="T77" fmla="*/ 2876 h 3343"/>
              <a:gd name="T78" fmla="*/ 1910 w 3212"/>
              <a:gd name="T79" fmla="*/ 2927 h 3343"/>
              <a:gd name="T80" fmla="*/ 1393 w 3212"/>
              <a:gd name="T81" fmla="*/ 2646 h 3343"/>
              <a:gd name="T82" fmla="*/ 1847 w 3212"/>
              <a:gd name="T83" fmla="*/ 2727 h 3343"/>
              <a:gd name="T84" fmla="*/ 2438 w 3212"/>
              <a:gd name="T85" fmla="*/ 2726 h 3343"/>
              <a:gd name="T86" fmla="*/ 2889 w 3212"/>
              <a:gd name="T87" fmla="*/ 2374 h 3343"/>
              <a:gd name="T88" fmla="*/ 3033 w 3212"/>
              <a:gd name="T89" fmla="*/ 1804 h 3343"/>
              <a:gd name="T90" fmla="*/ 2800 w 3212"/>
              <a:gd name="T91" fmla="*/ 1275 h 3343"/>
              <a:gd name="T92" fmla="*/ 2294 w 3212"/>
              <a:gd name="T93" fmla="*/ 1000 h 3343"/>
              <a:gd name="T94" fmla="*/ 1716 w 3212"/>
              <a:gd name="T95" fmla="*/ 1094 h 3343"/>
              <a:gd name="T96" fmla="*/ 1912 w 3212"/>
              <a:gd name="T97" fmla="*/ 835 h 3343"/>
              <a:gd name="T98" fmla="*/ 1016 w 3212"/>
              <a:gd name="T99" fmla="*/ 44 h 3343"/>
              <a:gd name="T100" fmla="*/ 1212 w 3212"/>
              <a:gd name="T101" fmla="*/ 330 h 3343"/>
              <a:gd name="T102" fmla="*/ 1090 w 3212"/>
              <a:gd name="T103" fmla="*/ 658 h 3343"/>
              <a:gd name="T104" fmla="*/ 746 w 3212"/>
              <a:gd name="T105" fmla="*/ 741 h 3343"/>
              <a:gd name="T106" fmla="*/ 489 w 3212"/>
              <a:gd name="T107" fmla="*/ 512 h 3343"/>
              <a:gd name="T108" fmla="*/ 531 w 3212"/>
              <a:gd name="T109" fmla="*/ 162 h 3343"/>
              <a:gd name="T110" fmla="*/ 839 w 3212"/>
              <a:gd name="T111" fmla="*/ 0 h 3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12" h="3343">
                <a:moveTo>
                  <a:pt x="2163" y="1224"/>
                </a:moveTo>
                <a:lnTo>
                  <a:pt x="2186" y="1227"/>
                </a:lnTo>
                <a:lnTo>
                  <a:pt x="2207" y="1234"/>
                </a:lnTo>
                <a:lnTo>
                  <a:pt x="2226" y="1246"/>
                </a:lnTo>
                <a:lnTo>
                  <a:pt x="2242" y="1262"/>
                </a:lnTo>
                <a:lnTo>
                  <a:pt x="2254" y="1280"/>
                </a:lnTo>
                <a:lnTo>
                  <a:pt x="2262" y="1302"/>
                </a:lnTo>
                <a:lnTo>
                  <a:pt x="2264" y="1326"/>
                </a:lnTo>
                <a:lnTo>
                  <a:pt x="2264" y="1385"/>
                </a:lnTo>
                <a:lnTo>
                  <a:pt x="2304" y="1396"/>
                </a:lnTo>
                <a:lnTo>
                  <a:pt x="2341" y="1410"/>
                </a:lnTo>
                <a:lnTo>
                  <a:pt x="2374" y="1428"/>
                </a:lnTo>
                <a:lnTo>
                  <a:pt x="2404" y="1448"/>
                </a:lnTo>
                <a:lnTo>
                  <a:pt x="2430" y="1470"/>
                </a:lnTo>
                <a:lnTo>
                  <a:pt x="2454" y="1494"/>
                </a:lnTo>
                <a:lnTo>
                  <a:pt x="2473" y="1519"/>
                </a:lnTo>
                <a:lnTo>
                  <a:pt x="2490" y="1544"/>
                </a:lnTo>
                <a:lnTo>
                  <a:pt x="2503" y="1570"/>
                </a:lnTo>
                <a:lnTo>
                  <a:pt x="2513" y="1595"/>
                </a:lnTo>
                <a:lnTo>
                  <a:pt x="2517" y="1619"/>
                </a:lnTo>
                <a:lnTo>
                  <a:pt x="2517" y="1641"/>
                </a:lnTo>
                <a:lnTo>
                  <a:pt x="2512" y="1663"/>
                </a:lnTo>
                <a:lnTo>
                  <a:pt x="2502" y="1683"/>
                </a:lnTo>
                <a:lnTo>
                  <a:pt x="2488" y="1700"/>
                </a:lnTo>
                <a:lnTo>
                  <a:pt x="2470" y="1713"/>
                </a:lnTo>
                <a:lnTo>
                  <a:pt x="2448" y="1724"/>
                </a:lnTo>
                <a:lnTo>
                  <a:pt x="2426" y="1729"/>
                </a:lnTo>
                <a:lnTo>
                  <a:pt x="2403" y="1728"/>
                </a:lnTo>
                <a:lnTo>
                  <a:pt x="2381" y="1723"/>
                </a:lnTo>
                <a:lnTo>
                  <a:pt x="2362" y="1712"/>
                </a:lnTo>
                <a:lnTo>
                  <a:pt x="2344" y="1699"/>
                </a:lnTo>
                <a:lnTo>
                  <a:pt x="2330" y="1680"/>
                </a:lnTo>
                <a:lnTo>
                  <a:pt x="2321" y="1660"/>
                </a:lnTo>
                <a:lnTo>
                  <a:pt x="2314" y="1646"/>
                </a:lnTo>
                <a:lnTo>
                  <a:pt x="2306" y="1633"/>
                </a:lnTo>
                <a:lnTo>
                  <a:pt x="2295" y="1621"/>
                </a:lnTo>
                <a:lnTo>
                  <a:pt x="2280" y="1608"/>
                </a:lnTo>
                <a:lnTo>
                  <a:pt x="2264" y="1598"/>
                </a:lnTo>
                <a:lnTo>
                  <a:pt x="2243" y="1589"/>
                </a:lnTo>
                <a:lnTo>
                  <a:pt x="2220" y="1581"/>
                </a:lnTo>
                <a:lnTo>
                  <a:pt x="2193" y="1576"/>
                </a:lnTo>
                <a:lnTo>
                  <a:pt x="2163" y="1575"/>
                </a:lnTo>
                <a:lnTo>
                  <a:pt x="2136" y="1577"/>
                </a:lnTo>
                <a:lnTo>
                  <a:pt x="2113" y="1584"/>
                </a:lnTo>
                <a:lnTo>
                  <a:pt x="2093" y="1593"/>
                </a:lnTo>
                <a:lnTo>
                  <a:pt x="2075" y="1605"/>
                </a:lnTo>
                <a:lnTo>
                  <a:pt x="2061" y="1620"/>
                </a:lnTo>
                <a:lnTo>
                  <a:pt x="2050" y="1636"/>
                </a:lnTo>
                <a:lnTo>
                  <a:pt x="2043" y="1653"/>
                </a:lnTo>
                <a:lnTo>
                  <a:pt x="2040" y="1671"/>
                </a:lnTo>
                <a:lnTo>
                  <a:pt x="2040" y="1693"/>
                </a:lnTo>
                <a:lnTo>
                  <a:pt x="2046" y="1712"/>
                </a:lnTo>
                <a:lnTo>
                  <a:pt x="2058" y="1732"/>
                </a:lnTo>
                <a:lnTo>
                  <a:pt x="2073" y="1748"/>
                </a:lnTo>
                <a:lnTo>
                  <a:pt x="2094" y="1764"/>
                </a:lnTo>
                <a:lnTo>
                  <a:pt x="2120" y="1777"/>
                </a:lnTo>
                <a:lnTo>
                  <a:pt x="2149" y="1789"/>
                </a:lnTo>
                <a:lnTo>
                  <a:pt x="2183" y="1797"/>
                </a:lnTo>
                <a:lnTo>
                  <a:pt x="2231" y="1809"/>
                </a:lnTo>
                <a:lnTo>
                  <a:pt x="2273" y="1825"/>
                </a:lnTo>
                <a:lnTo>
                  <a:pt x="2312" y="1842"/>
                </a:lnTo>
                <a:lnTo>
                  <a:pt x="2346" y="1863"/>
                </a:lnTo>
                <a:lnTo>
                  <a:pt x="2377" y="1886"/>
                </a:lnTo>
                <a:lnTo>
                  <a:pt x="2404" y="1910"/>
                </a:lnTo>
                <a:lnTo>
                  <a:pt x="2427" y="1937"/>
                </a:lnTo>
                <a:lnTo>
                  <a:pt x="2446" y="1965"/>
                </a:lnTo>
                <a:lnTo>
                  <a:pt x="2462" y="1994"/>
                </a:lnTo>
                <a:lnTo>
                  <a:pt x="2474" y="2024"/>
                </a:lnTo>
                <a:lnTo>
                  <a:pt x="2482" y="2054"/>
                </a:lnTo>
                <a:lnTo>
                  <a:pt x="2488" y="2084"/>
                </a:lnTo>
                <a:lnTo>
                  <a:pt x="2489" y="2114"/>
                </a:lnTo>
                <a:lnTo>
                  <a:pt x="2488" y="2143"/>
                </a:lnTo>
                <a:lnTo>
                  <a:pt x="2480" y="2185"/>
                </a:lnTo>
                <a:lnTo>
                  <a:pt x="2468" y="2223"/>
                </a:lnTo>
                <a:lnTo>
                  <a:pt x="2450" y="2259"/>
                </a:lnTo>
                <a:lnTo>
                  <a:pt x="2429" y="2293"/>
                </a:lnTo>
                <a:lnTo>
                  <a:pt x="2403" y="2323"/>
                </a:lnTo>
                <a:lnTo>
                  <a:pt x="2373" y="2350"/>
                </a:lnTo>
                <a:lnTo>
                  <a:pt x="2339" y="2372"/>
                </a:lnTo>
                <a:lnTo>
                  <a:pt x="2303" y="2392"/>
                </a:lnTo>
                <a:lnTo>
                  <a:pt x="2264" y="2406"/>
                </a:lnTo>
                <a:lnTo>
                  <a:pt x="2264" y="2468"/>
                </a:lnTo>
                <a:lnTo>
                  <a:pt x="2262" y="2492"/>
                </a:lnTo>
                <a:lnTo>
                  <a:pt x="2254" y="2512"/>
                </a:lnTo>
                <a:lnTo>
                  <a:pt x="2242" y="2532"/>
                </a:lnTo>
                <a:lnTo>
                  <a:pt x="2226" y="2547"/>
                </a:lnTo>
                <a:lnTo>
                  <a:pt x="2207" y="2560"/>
                </a:lnTo>
                <a:lnTo>
                  <a:pt x="2186" y="2567"/>
                </a:lnTo>
                <a:lnTo>
                  <a:pt x="2163" y="2570"/>
                </a:lnTo>
                <a:lnTo>
                  <a:pt x="2139" y="2567"/>
                </a:lnTo>
                <a:lnTo>
                  <a:pt x="2119" y="2560"/>
                </a:lnTo>
                <a:lnTo>
                  <a:pt x="2099" y="2547"/>
                </a:lnTo>
                <a:lnTo>
                  <a:pt x="2083" y="2532"/>
                </a:lnTo>
                <a:lnTo>
                  <a:pt x="2071" y="2512"/>
                </a:lnTo>
                <a:lnTo>
                  <a:pt x="2064" y="2492"/>
                </a:lnTo>
                <a:lnTo>
                  <a:pt x="2061" y="2468"/>
                </a:lnTo>
                <a:lnTo>
                  <a:pt x="2061" y="2409"/>
                </a:lnTo>
                <a:lnTo>
                  <a:pt x="2022" y="2398"/>
                </a:lnTo>
                <a:lnTo>
                  <a:pt x="1984" y="2382"/>
                </a:lnTo>
                <a:lnTo>
                  <a:pt x="1952" y="2365"/>
                </a:lnTo>
                <a:lnTo>
                  <a:pt x="1922" y="2345"/>
                </a:lnTo>
                <a:lnTo>
                  <a:pt x="1895" y="2323"/>
                </a:lnTo>
                <a:lnTo>
                  <a:pt x="1872" y="2300"/>
                </a:lnTo>
                <a:lnTo>
                  <a:pt x="1853" y="2275"/>
                </a:lnTo>
                <a:lnTo>
                  <a:pt x="1836" y="2250"/>
                </a:lnTo>
                <a:lnTo>
                  <a:pt x="1823" y="2224"/>
                </a:lnTo>
                <a:lnTo>
                  <a:pt x="1812" y="2198"/>
                </a:lnTo>
                <a:lnTo>
                  <a:pt x="1807" y="2175"/>
                </a:lnTo>
                <a:lnTo>
                  <a:pt x="1808" y="2153"/>
                </a:lnTo>
                <a:lnTo>
                  <a:pt x="1813" y="2131"/>
                </a:lnTo>
                <a:lnTo>
                  <a:pt x="1824" y="2111"/>
                </a:lnTo>
                <a:lnTo>
                  <a:pt x="1837" y="2094"/>
                </a:lnTo>
                <a:lnTo>
                  <a:pt x="1856" y="2079"/>
                </a:lnTo>
                <a:lnTo>
                  <a:pt x="1876" y="2070"/>
                </a:lnTo>
                <a:lnTo>
                  <a:pt x="1900" y="2065"/>
                </a:lnTo>
                <a:lnTo>
                  <a:pt x="1923" y="2065"/>
                </a:lnTo>
                <a:lnTo>
                  <a:pt x="1944" y="2071"/>
                </a:lnTo>
                <a:lnTo>
                  <a:pt x="1964" y="2080"/>
                </a:lnTo>
                <a:lnTo>
                  <a:pt x="1981" y="2095"/>
                </a:lnTo>
                <a:lnTo>
                  <a:pt x="1995" y="2112"/>
                </a:lnTo>
                <a:lnTo>
                  <a:pt x="2005" y="2134"/>
                </a:lnTo>
                <a:lnTo>
                  <a:pt x="2012" y="2150"/>
                </a:lnTo>
                <a:lnTo>
                  <a:pt x="2023" y="2165"/>
                </a:lnTo>
                <a:lnTo>
                  <a:pt x="2038" y="2179"/>
                </a:lnTo>
                <a:lnTo>
                  <a:pt x="2056" y="2192"/>
                </a:lnTo>
                <a:lnTo>
                  <a:pt x="2077" y="2203"/>
                </a:lnTo>
                <a:lnTo>
                  <a:pt x="2102" y="2211"/>
                </a:lnTo>
                <a:lnTo>
                  <a:pt x="2131" y="2217"/>
                </a:lnTo>
                <a:lnTo>
                  <a:pt x="2163" y="2219"/>
                </a:lnTo>
                <a:lnTo>
                  <a:pt x="2189" y="2217"/>
                </a:lnTo>
                <a:lnTo>
                  <a:pt x="2212" y="2210"/>
                </a:lnTo>
                <a:lnTo>
                  <a:pt x="2233" y="2201"/>
                </a:lnTo>
                <a:lnTo>
                  <a:pt x="2250" y="2189"/>
                </a:lnTo>
                <a:lnTo>
                  <a:pt x="2264" y="2174"/>
                </a:lnTo>
                <a:lnTo>
                  <a:pt x="2274" y="2158"/>
                </a:lnTo>
                <a:lnTo>
                  <a:pt x="2281" y="2140"/>
                </a:lnTo>
                <a:lnTo>
                  <a:pt x="2286" y="2123"/>
                </a:lnTo>
                <a:lnTo>
                  <a:pt x="2286" y="2101"/>
                </a:lnTo>
                <a:lnTo>
                  <a:pt x="2279" y="2080"/>
                </a:lnTo>
                <a:lnTo>
                  <a:pt x="2268" y="2062"/>
                </a:lnTo>
                <a:lnTo>
                  <a:pt x="2253" y="2045"/>
                </a:lnTo>
                <a:lnTo>
                  <a:pt x="2231" y="2030"/>
                </a:lnTo>
                <a:lnTo>
                  <a:pt x="2206" y="2017"/>
                </a:lnTo>
                <a:lnTo>
                  <a:pt x="2176" y="2005"/>
                </a:lnTo>
                <a:lnTo>
                  <a:pt x="2142" y="1996"/>
                </a:lnTo>
                <a:lnTo>
                  <a:pt x="2095" y="1985"/>
                </a:lnTo>
                <a:lnTo>
                  <a:pt x="2052" y="1969"/>
                </a:lnTo>
                <a:lnTo>
                  <a:pt x="2013" y="1952"/>
                </a:lnTo>
                <a:lnTo>
                  <a:pt x="1978" y="1931"/>
                </a:lnTo>
                <a:lnTo>
                  <a:pt x="1948" y="1908"/>
                </a:lnTo>
                <a:lnTo>
                  <a:pt x="1922" y="1884"/>
                </a:lnTo>
                <a:lnTo>
                  <a:pt x="1898" y="1857"/>
                </a:lnTo>
                <a:lnTo>
                  <a:pt x="1879" y="1829"/>
                </a:lnTo>
                <a:lnTo>
                  <a:pt x="1864" y="1800"/>
                </a:lnTo>
                <a:lnTo>
                  <a:pt x="1852" y="1770"/>
                </a:lnTo>
                <a:lnTo>
                  <a:pt x="1843" y="1740"/>
                </a:lnTo>
                <a:lnTo>
                  <a:pt x="1838" y="1710"/>
                </a:lnTo>
                <a:lnTo>
                  <a:pt x="1836" y="1679"/>
                </a:lnTo>
                <a:lnTo>
                  <a:pt x="1838" y="1650"/>
                </a:lnTo>
                <a:lnTo>
                  <a:pt x="1845" y="1609"/>
                </a:lnTo>
                <a:lnTo>
                  <a:pt x="1858" y="1570"/>
                </a:lnTo>
                <a:lnTo>
                  <a:pt x="1875" y="1534"/>
                </a:lnTo>
                <a:lnTo>
                  <a:pt x="1897" y="1501"/>
                </a:lnTo>
                <a:lnTo>
                  <a:pt x="1923" y="1471"/>
                </a:lnTo>
                <a:lnTo>
                  <a:pt x="1953" y="1444"/>
                </a:lnTo>
                <a:lnTo>
                  <a:pt x="1986" y="1421"/>
                </a:lnTo>
                <a:lnTo>
                  <a:pt x="2023" y="1402"/>
                </a:lnTo>
                <a:lnTo>
                  <a:pt x="2061" y="1388"/>
                </a:lnTo>
                <a:lnTo>
                  <a:pt x="2061" y="1326"/>
                </a:lnTo>
                <a:lnTo>
                  <a:pt x="2064" y="1302"/>
                </a:lnTo>
                <a:lnTo>
                  <a:pt x="2071" y="1280"/>
                </a:lnTo>
                <a:lnTo>
                  <a:pt x="2083" y="1262"/>
                </a:lnTo>
                <a:lnTo>
                  <a:pt x="2099" y="1246"/>
                </a:lnTo>
                <a:lnTo>
                  <a:pt x="2117" y="1234"/>
                </a:lnTo>
                <a:lnTo>
                  <a:pt x="2139" y="1227"/>
                </a:lnTo>
                <a:lnTo>
                  <a:pt x="2163" y="1224"/>
                </a:lnTo>
                <a:close/>
                <a:moveTo>
                  <a:pt x="594" y="884"/>
                </a:moveTo>
                <a:lnTo>
                  <a:pt x="761" y="1268"/>
                </a:lnTo>
                <a:lnTo>
                  <a:pt x="780" y="1076"/>
                </a:lnTo>
                <a:lnTo>
                  <a:pt x="781" y="1073"/>
                </a:lnTo>
                <a:lnTo>
                  <a:pt x="783" y="1070"/>
                </a:lnTo>
                <a:lnTo>
                  <a:pt x="786" y="1068"/>
                </a:lnTo>
                <a:lnTo>
                  <a:pt x="789" y="1066"/>
                </a:lnTo>
                <a:lnTo>
                  <a:pt x="792" y="1066"/>
                </a:lnTo>
                <a:lnTo>
                  <a:pt x="887" y="1066"/>
                </a:lnTo>
                <a:lnTo>
                  <a:pt x="891" y="1066"/>
                </a:lnTo>
                <a:lnTo>
                  <a:pt x="893" y="1067"/>
                </a:lnTo>
                <a:lnTo>
                  <a:pt x="896" y="1070"/>
                </a:lnTo>
                <a:lnTo>
                  <a:pt x="898" y="1072"/>
                </a:lnTo>
                <a:lnTo>
                  <a:pt x="898" y="1076"/>
                </a:lnTo>
                <a:lnTo>
                  <a:pt x="920" y="1263"/>
                </a:lnTo>
                <a:lnTo>
                  <a:pt x="1086" y="884"/>
                </a:lnTo>
                <a:lnTo>
                  <a:pt x="1350" y="923"/>
                </a:lnTo>
                <a:lnTo>
                  <a:pt x="1390" y="931"/>
                </a:lnTo>
                <a:lnTo>
                  <a:pt x="1427" y="944"/>
                </a:lnTo>
                <a:lnTo>
                  <a:pt x="1461" y="962"/>
                </a:lnTo>
                <a:lnTo>
                  <a:pt x="1492" y="985"/>
                </a:lnTo>
                <a:lnTo>
                  <a:pt x="1520" y="1010"/>
                </a:lnTo>
                <a:lnTo>
                  <a:pt x="1543" y="1039"/>
                </a:lnTo>
                <a:lnTo>
                  <a:pt x="1564" y="1072"/>
                </a:lnTo>
                <a:lnTo>
                  <a:pt x="1579" y="1107"/>
                </a:lnTo>
                <a:lnTo>
                  <a:pt x="1591" y="1144"/>
                </a:lnTo>
                <a:lnTo>
                  <a:pt x="1597" y="1184"/>
                </a:lnTo>
                <a:lnTo>
                  <a:pt x="1678" y="2128"/>
                </a:lnTo>
                <a:lnTo>
                  <a:pt x="1419" y="2128"/>
                </a:lnTo>
                <a:lnTo>
                  <a:pt x="1375" y="1491"/>
                </a:lnTo>
                <a:lnTo>
                  <a:pt x="1316" y="1925"/>
                </a:lnTo>
                <a:lnTo>
                  <a:pt x="1345" y="2359"/>
                </a:lnTo>
                <a:lnTo>
                  <a:pt x="1259" y="2359"/>
                </a:lnTo>
                <a:lnTo>
                  <a:pt x="1259" y="3343"/>
                </a:lnTo>
                <a:lnTo>
                  <a:pt x="911" y="3343"/>
                </a:lnTo>
                <a:lnTo>
                  <a:pt x="856" y="2359"/>
                </a:lnTo>
                <a:lnTo>
                  <a:pt x="794" y="2359"/>
                </a:lnTo>
                <a:lnTo>
                  <a:pt x="738" y="3343"/>
                </a:lnTo>
                <a:lnTo>
                  <a:pt x="391" y="3343"/>
                </a:lnTo>
                <a:lnTo>
                  <a:pt x="391" y="2359"/>
                </a:lnTo>
                <a:lnTo>
                  <a:pt x="333" y="2359"/>
                </a:lnTo>
                <a:lnTo>
                  <a:pt x="362" y="1925"/>
                </a:lnTo>
                <a:lnTo>
                  <a:pt x="304" y="1491"/>
                </a:lnTo>
                <a:lnTo>
                  <a:pt x="261" y="2128"/>
                </a:lnTo>
                <a:lnTo>
                  <a:pt x="0" y="2128"/>
                </a:lnTo>
                <a:lnTo>
                  <a:pt x="81" y="1184"/>
                </a:lnTo>
                <a:lnTo>
                  <a:pt x="88" y="1144"/>
                </a:lnTo>
                <a:lnTo>
                  <a:pt x="99" y="1107"/>
                </a:lnTo>
                <a:lnTo>
                  <a:pt x="115" y="1072"/>
                </a:lnTo>
                <a:lnTo>
                  <a:pt x="135" y="1039"/>
                </a:lnTo>
                <a:lnTo>
                  <a:pt x="160" y="1010"/>
                </a:lnTo>
                <a:lnTo>
                  <a:pt x="188" y="985"/>
                </a:lnTo>
                <a:lnTo>
                  <a:pt x="219" y="962"/>
                </a:lnTo>
                <a:lnTo>
                  <a:pt x="253" y="944"/>
                </a:lnTo>
                <a:lnTo>
                  <a:pt x="290" y="931"/>
                </a:lnTo>
                <a:lnTo>
                  <a:pt x="328" y="923"/>
                </a:lnTo>
                <a:lnTo>
                  <a:pt x="594" y="884"/>
                </a:lnTo>
                <a:close/>
                <a:moveTo>
                  <a:pt x="839" y="852"/>
                </a:moveTo>
                <a:lnTo>
                  <a:pt x="856" y="852"/>
                </a:lnTo>
                <a:lnTo>
                  <a:pt x="872" y="853"/>
                </a:lnTo>
                <a:lnTo>
                  <a:pt x="890" y="855"/>
                </a:lnTo>
                <a:lnTo>
                  <a:pt x="906" y="858"/>
                </a:lnTo>
                <a:lnTo>
                  <a:pt x="922" y="862"/>
                </a:lnTo>
                <a:lnTo>
                  <a:pt x="935" y="868"/>
                </a:lnTo>
                <a:lnTo>
                  <a:pt x="945" y="875"/>
                </a:lnTo>
                <a:lnTo>
                  <a:pt x="953" y="886"/>
                </a:lnTo>
                <a:lnTo>
                  <a:pt x="956" y="898"/>
                </a:lnTo>
                <a:lnTo>
                  <a:pt x="953" y="916"/>
                </a:lnTo>
                <a:lnTo>
                  <a:pt x="947" y="935"/>
                </a:lnTo>
                <a:lnTo>
                  <a:pt x="938" y="954"/>
                </a:lnTo>
                <a:lnTo>
                  <a:pt x="929" y="970"/>
                </a:lnTo>
                <a:lnTo>
                  <a:pt x="919" y="986"/>
                </a:lnTo>
                <a:lnTo>
                  <a:pt x="909" y="996"/>
                </a:lnTo>
                <a:lnTo>
                  <a:pt x="897" y="1004"/>
                </a:lnTo>
                <a:lnTo>
                  <a:pt x="883" y="1009"/>
                </a:lnTo>
                <a:lnTo>
                  <a:pt x="869" y="1012"/>
                </a:lnTo>
                <a:lnTo>
                  <a:pt x="854" y="1013"/>
                </a:lnTo>
                <a:lnTo>
                  <a:pt x="839" y="1013"/>
                </a:lnTo>
                <a:lnTo>
                  <a:pt x="825" y="1013"/>
                </a:lnTo>
                <a:lnTo>
                  <a:pt x="810" y="1012"/>
                </a:lnTo>
                <a:lnTo>
                  <a:pt x="795" y="1009"/>
                </a:lnTo>
                <a:lnTo>
                  <a:pt x="781" y="1004"/>
                </a:lnTo>
                <a:lnTo>
                  <a:pt x="770" y="996"/>
                </a:lnTo>
                <a:lnTo>
                  <a:pt x="761" y="986"/>
                </a:lnTo>
                <a:lnTo>
                  <a:pt x="750" y="970"/>
                </a:lnTo>
                <a:lnTo>
                  <a:pt x="740" y="954"/>
                </a:lnTo>
                <a:lnTo>
                  <a:pt x="732" y="935"/>
                </a:lnTo>
                <a:lnTo>
                  <a:pt x="726" y="916"/>
                </a:lnTo>
                <a:lnTo>
                  <a:pt x="724" y="898"/>
                </a:lnTo>
                <a:lnTo>
                  <a:pt x="726" y="886"/>
                </a:lnTo>
                <a:lnTo>
                  <a:pt x="733" y="875"/>
                </a:lnTo>
                <a:lnTo>
                  <a:pt x="743" y="868"/>
                </a:lnTo>
                <a:lnTo>
                  <a:pt x="757" y="862"/>
                </a:lnTo>
                <a:lnTo>
                  <a:pt x="772" y="858"/>
                </a:lnTo>
                <a:lnTo>
                  <a:pt x="790" y="855"/>
                </a:lnTo>
                <a:lnTo>
                  <a:pt x="806" y="853"/>
                </a:lnTo>
                <a:lnTo>
                  <a:pt x="824" y="852"/>
                </a:lnTo>
                <a:lnTo>
                  <a:pt x="839" y="852"/>
                </a:lnTo>
                <a:close/>
                <a:moveTo>
                  <a:pt x="2141" y="811"/>
                </a:moveTo>
                <a:lnTo>
                  <a:pt x="2226" y="814"/>
                </a:lnTo>
                <a:lnTo>
                  <a:pt x="2307" y="824"/>
                </a:lnTo>
                <a:lnTo>
                  <a:pt x="2388" y="839"/>
                </a:lnTo>
                <a:lnTo>
                  <a:pt x="2465" y="861"/>
                </a:lnTo>
                <a:lnTo>
                  <a:pt x="2540" y="888"/>
                </a:lnTo>
                <a:lnTo>
                  <a:pt x="2612" y="920"/>
                </a:lnTo>
                <a:lnTo>
                  <a:pt x="2682" y="957"/>
                </a:lnTo>
                <a:lnTo>
                  <a:pt x="2748" y="999"/>
                </a:lnTo>
                <a:lnTo>
                  <a:pt x="2811" y="1046"/>
                </a:lnTo>
                <a:lnTo>
                  <a:pt x="2871" y="1097"/>
                </a:lnTo>
                <a:lnTo>
                  <a:pt x="2926" y="1153"/>
                </a:lnTo>
                <a:lnTo>
                  <a:pt x="2977" y="1212"/>
                </a:lnTo>
                <a:lnTo>
                  <a:pt x="3025" y="1275"/>
                </a:lnTo>
                <a:lnTo>
                  <a:pt x="3066" y="1341"/>
                </a:lnTo>
                <a:lnTo>
                  <a:pt x="3104" y="1410"/>
                </a:lnTo>
                <a:lnTo>
                  <a:pt x="3136" y="1484"/>
                </a:lnTo>
                <a:lnTo>
                  <a:pt x="3163" y="1559"/>
                </a:lnTo>
                <a:lnTo>
                  <a:pt x="3184" y="1636"/>
                </a:lnTo>
                <a:lnTo>
                  <a:pt x="3200" y="1717"/>
                </a:lnTo>
                <a:lnTo>
                  <a:pt x="3209" y="1798"/>
                </a:lnTo>
                <a:lnTo>
                  <a:pt x="3212" y="1881"/>
                </a:lnTo>
                <a:lnTo>
                  <a:pt x="3209" y="1965"/>
                </a:lnTo>
                <a:lnTo>
                  <a:pt x="3200" y="2047"/>
                </a:lnTo>
                <a:lnTo>
                  <a:pt x="3184" y="2127"/>
                </a:lnTo>
                <a:lnTo>
                  <a:pt x="3163" y="2205"/>
                </a:lnTo>
                <a:lnTo>
                  <a:pt x="3136" y="2280"/>
                </a:lnTo>
                <a:lnTo>
                  <a:pt x="3104" y="2353"/>
                </a:lnTo>
                <a:lnTo>
                  <a:pt x="3066" y="2422"/>
                </a:lnTo>
                <a:lnTo>
                  <a:pt x="3025" y="2489"/>
                </a:lnTo>
                <a:lnTo>
                  <a:pt x="2977" y="2552"/>
                </a:lnTo>
                <a:lnTo>
                  <a:pt x="2926" y="2610"/>
                </a:lnTo>
                <a:lnTo>
                  <a:pt x="2871" y="2666"/>
                </a:lnTo>
                <a:lnTo>
                  <a:pt x="2811" y="2718"/>
                </a:lnTo>
                <a:lnTo>
                  <a:pt x="2748" y="2764"/>
                </a:lnTo>
                <a:lnTo>
                  <a:pt x="2682" y="2806"/>
                </a:lnTo>
                <a:lnTo>
                  <a:pt x="2612" y="2843"/>
                </a:lnTo>
                <a:lnTo>
                  <a:pt x="2540" y="2876"/>
                </a:lnTo>
                <a:lnTo>
                  <a:pt x="2465" y="2903"/>
                </a:lnTo>
                <a:lnTo>
                  <a:pt x="2388" y="2924"/>
                </a:lnTo>
                <a:lnTo>
                  <a:pt x="2307" y="2940"/>
                </a:lnTo>
                <a:lnTo>
                  <a:pt x="2226" y="2949"/>
                </a:lnTo>
                <a:lnTo>
                  <a:pt x="2141" y="2953"/>
                </a:lnTo>
                <a:lnTo>
                  <a:pt x="2063" y="2949"/>
                </a:lnTo>
                <a:lnTo>
                  <a:pt x="1986" y="2941"/>
                </a:lnTo>
                <a:lnTo>
                  <a:pt x="1910" y="2927"/>
                </a:lnTo>
                <a:lnTo>
                  <a:pt x="1837" y="2908"/>
                </a:lnTo>
                <a:lnTo>
                  <a:pt x="1765" y="2885"/>
                </a:lnTo>
                <a:lnTo>
                  <a:pt x="1696" y="2856"/>
                </a:lnTo>
                <a:lnTo>
                  <a:pt x="1630" y="2822"/>
                </a:lnTo>
                <a:lnTo>
                  <a:pt x="1566" y="2785"/>
                </a:lnTo>
                <a:lnTo>
                  <a:pt x="1505" y="2742"/>
                </a:lnTo>
                <a:lnTo>
                  <a:pt x="1447" y="2697"/>
                </a:lnTo>
                <a:lnTo>
                  <a:pt x="1393" y="2646"/>
                </a:lnTo>
                <a:lnTo>
                  <a:pt x="1489" y="2493"/>
                </a:lnTo>
                <a:lnTo>
                  <a:pt x="1489" y="2493"/>
                </a:lnTo>
                <a:lnTo>
                  <a:pt x="1540" y="2542"/>
                </a:lnTo>
                <a:lnTo>
                  <a:pt x="1595" y="2589"/>
                </a:lnTo>
                <a:lnTo>
                  <a:pt x="1654" y="2631"/>
                </a:lnTo>
                <a:lnTo>
                  <a:pt x="1715" y="2668"/>
                </a:lnTo>
                <a:lnTo>
                  <a:pt x="1779" y="2700"/>
                </a:lnTo>
                <a:lnTo>
                  <a:pt x="1847" y="2727"/>
                </a:lnTo>
                <a:lnTo>
                  <a:pt x="1917" y="2748"/>
                </a:lnTo>
                <a:lnTo>
                  <a:pt x="1991" y="2764"/>
                </a:lnTo>
                <a:lnTo>
                  <a:pt x="2065" y="2773"/>
                </a:lnTo>
                <a:lnTo>
                  <a:pt x="2141" y="2776"/>
                </a:lnTo>
                <a:lnTo>
                  <a:pt x="2219" y="2773"/>
                </a:lnTo>
                <a:lnTo>
                  <a:pt x="2294" y="2764"/>
                </a:lnTo>
                <a:lnTo>
                  <a:pt x="2368" y="2747"/>
                </a:lnTo>
                <a:lnTo>
                  <a:pt x="2438" y="2726"/>
                </a:lnTo>
                <a:lnTo>
                  <a:pt x="2507" y="2699"/>
                </a:lnTo>
                <a:lnTo>
                  <a:pt x="2572" y="2666"/>
                </a:lnTo>
                <a:lnTo>
                  <a:pt x="2635" y="2629"/>
                </a:lnTo>
                <a:lnTo>
                  <a:pt x="2694" y="2587"/>
                </a:lnTo>
                <a:lnTo>
                  <a:pt x="2748" y="2539"/>
                </a:lnTo>
                <a:lnTo>
                  <a:pt x="2800" y="2489"/>
                </a:lnTo>
                <a:lnTo>
                  <a:pt x="2846" y="2433"/>
                </a:lnTo>
                <a:lnTo>
                  <a:pt x="2889" y="2374"/>
                </a:lnTo>
                <a:lnTo>
                  <a:pt x="2927" y="2312"/>
                </a:lnTo>
                <a:lnTo>
                  <a:pt x="2959" y="2246"/>
                </a:lnTo>
                <a:lnTo>
                  <a:pt x="2987" y="2178"/>
                </a:lnTo>
                <a:lnTo>
                  <a:pt x="3008" y="2107"/>
                </a:lnTo>
                <a:lnTo>
                  <a:pt x="3024" y="2034"/>
                </a:lnTo>
                <a:lnTo>
                  <a:pt x="3033" y="1959"/>
                </a:lnTo>
                <a:lnTo>
                  <a:pt x="3037" y="1881"/>
                </a:lnTo>
                <a:lnTo>
                  <a:pt x="3033" y="1804"/>
                </a:lnTo>
                <a:lnTo>
                  <a:pt x="3024" y="1729"/>
                </a:lnTo>
                <a:lnTo>
                  <a:pt x="3008" y="1656"/>
                </a:lnTo>
                <a:lnTo>
                  <a:pt x="2987" y="1585"/>
                </a:lnTo>
                <a:lnTo>
                  <a:pt x="2959" y="1517"/>
                </a:lnTo>
                <a:lnTo>
                  <a:pt x="2927" y="1452"/>
                </a:lnTo>
                <a:lnTo>
                  <a:pt x="2889" y="1389"/>
                </a:lnTo>
                <a:lnTo>
                  <a:pt x="2846" y="1330"/>
                </a:lnTo>
                <a:lnTo>
                  <a:pt x="2800" y="1275"/>
                </a:lnTo>
                <a:lnTo>
                  <a:pt x="2748" y="1224"/>
                </a:lnTo>
                <a:lnTo>
                  <a:pt x="2694" y="1177"/>
                </a:lnTo>
                <a:lnTo>
                  <a:pt x="2635" y="1134"/>
                </a:lnTo>
                <a:lnTo>
                  <a:pt x="2572" y="1097"/>
                </a:lnTo>
                <a:lnTo>
                  <a:pt x="2507" y="1064"/>
                </a:lnTo>
                <a:lnTo>
                  <a:pt x="2438" y="1037"/>
                </a:lnTo>
                <a:lnTo>
                  <a:pt x="2368" y="1016"/>
                </a:lnTo>
                <a:lnTo>
                  <a:pt x="2294" y="1000"/>
                </a:lnTo>
                <a:lnTo>
                  <a:pt x="2219" y="990"/>
                </a:lnTo>
                <a:lnTo>
                  <a:pt x="2141" y="987"/>
                </a:lnTo>
                <a:lnTo>
                  <a:pt x="2066" y="990"/>
                </a:lnTo>
                <a:lnTo>
                  <a:pt x="1991" y="999"/>
                </a:lnTo>
                <a:lnTo>
                  <a:pt x="1919" y="1014"/>
                </a:lnTo>
                <a:lnTo>
                  <a:pt x="1848" y="1036"/>
                </a:lnTo>
                <a:lnTo>
                  <a:pt x="1781" y="1063"/>
                </a:lnTo>
                <a:lnTo>
                  <a:pt x="1716" y="1094"/>
                </a:lnTo>
                <a:lnTo>
                  <a:pt x="1702" y="1052"/>
                </a:lnTo>
                <a:lnTo>
                  <a:pt x="1683" y="1011"/>
                </a:lnTo>
                <a:lnTo>
                  <a:pt x="1661" y="973"/>
                </a:lnTo>
                <a:lnTo>
                  <a:pt x="1635" y="938"/>
                </a:lnTo>
                <a:lnTo>
                  <a:pt x="1701" y="906"/>
                </a:lnTo>
                <a:lnTo>
                  <a:pt x="1769" y="877"/>
                </a:lnTo>
                <a:lnTo>
                  <a:pt x="1840" y="854"/>
                </a:lnTo>
                <a:lnTo>
                  <a:pt x="1912" y="835"/>
                </a:lnTo>
                <a:lnTo>
                  <a:pt x="1988" y="822"/>
                </a:lnTo>
                <a:lnTo>
                  <a:pt x="2064" y="813"/>
                </a:lnTo>
                <a:lnTo>
                  <a:pt x="2141" y="811"/>
                </a:lnTo>
                <a:close/>
                <a:moveTo>
                  <a:pt x="839" y="0"/>
                </a:moveTo>
                <a:lnTo>
                  <a:pt x="887" y="3"/>
                </a:lnTo>
                <a:lnTo>
                  <a:pt x="932" y="12"/>
                </a:lnTo>
                <a:lnTo>
                  <a:pt x="975" y="26"/>
                </a:lnTo>
                <a:lnTo>
                  <a:pt x="1016" y="44"/>
                </a:lnTo>
                <a:lnTo>
                  <a:pt x="1055" y="68"/>
                </a:lnTo>
                <a:lnTo>
                  <a:pt x="1090" y="96"/>
                </a:lnTo>
                <a:lnTo>
                  <a:pt x="1121" y="127"/>
                </a:lnTo>
                <a:lnTo>
                  <a:pt x="1148" y="162"/>
                </a:lnTo>
                <a:lnTo>
                  <a:pt x="1171" y="200"/>
                </a:lnTo>
                <a:lnTo>
                  <a:pt x="1191" y="241"/>
                </a:lnTo>
                <a:lnTo>
                  <a:pt x="1204" y="285"/>
                </a:lnTo>
                <a:lnTo>
                  <a:pt x="1212" y="330"/>
                </a:lnTo>
                <a:lnTo>
                  <a:pt x="1215" y="376"/>
                </a:lnTo>
                <a:lnTo>
                  <a:pt x="1212" y="424"/>
                </a:lnTo>
                <a:lnTo>
                  <a:pt x="1204" y="469"/>
                </a:lnTo>
                <a:lnTo>
                  <a:pt x="1191" y="512"/>
                </a:lnTo>
                <a:lnTo>
                  <a:pt x="1171" y="554"/>
                </a:lnTo>
                <a:lnTo>
                  <a:pt x="1148" y="592"/>
                </a:lnTo>
                <a:lnTo>
                  <a:pt x="1121" y="627"/>
                </a:lnTo>
                <a:lnTo>
                  <a:pt x="1090" y="658"/>
                </a:lnTo>
                <a:lnTo>
                  <a:pt x="1055" y="686"/>
                </a:lnTo>
                <a:lnTo>
                  <a:pt x="1016" y="709"/>
                </a:lnTo>
                <a:lnTo>
                  <a:pt x="975" y="728"/>
                </a:lnTo>
                <a:lnTo>
                  <a:pt x="932" y="741"/>
                </a:lnTo>
                <a:lnTo>
                  <a:pt x="887" y="751"/>
                </a:lnTo>
                <a:lnTo>
                  <a:pt x="839" y="753"/>
                </a:lnTo>
                <a:lnTo>
                  <a:pt x="792" y="751"/>
                </a:lnTo>
                <a:lnTo>
                  <a:pt x="746" y="741"/>
                </a:lnTo>
                <a:lnTo>
                  <a:pt x="703" y="728"/>
                </a:lnTo>
                <a:lnTo>
                  <a:pt x="663" y="709"/>
                </a:lnTo>
                <a:lnTo>
                  <a:pt x="625" y="686"/>
                </a:lnTo>
                <a:lnTo>
                  <a:pt x="590" y="658"/>
                </a:lnTo>
                <a:lnTo>
                  <a:pt x="558" y="627"/>
                </a:lnTo>
                <a:lnTo>
                  <a:pt x="531" y="592"/>
                </a:lnTo>
                <a:lnTo>
                  <a:pt x="507" y="554"/>
                </a:lnTo>
                <a:lnTo>
                  <a:pt x="489" y="512"/>
                </a:lnTo>
                <a:lnTo>
                  <a:pt x="474" y="469"/>
                </a:lnTo>
                <a:lnTo>
                  <a:pt x="466" y="424"/>
                </a:lnTo>
                <a:lnTo>
                  <a:pt x="463" y="376"/>
                </a:lnTo>
                <a:lnTo>
                  <a:pt x="466" y="330"/>
                </a:lnTo>
                <a:lnTo>
                  <a:pt x="474" y="285"/>
                </a:lnTo>
                <a:lnTo>
                  <a:pt x="489" y="241"/>
                </a:lnTo>
                <a:lnTo>
                  <a:pt x="507" y="200"/>
                </a:lnTo>
                <a:lnTo>
                  <a:pt x="531" y="162"/>
                </a:lnTo>
                <a:lnTo>
                  <a:pt x="558" y="127"/>
                </a:lnTo>
                <a:lnTo>
                  <a:pt x="590" y="96"/>
                </a:lnTo>
                <a:lnTo>
                  <a:pt x="625" y="68"/>
                </a:lnTo>
                <a:lnTo>
                  <a:pt x="663" y="44"/>
                </a:lnTo>
                <a:lnTo>
                  <a:pt x="703" y="26"/>
                </a:lnTo>
                <a:lnTo>
                  <a:pt x="746" y="12"/>
                </a:lnTo>
                <a:lnTo>
                  <a:pt x="792" y="3"/>
                </a:lnTo>
                <a:lnTo>
                  <a:pt x="839" y="0"/>
                </a:lnTo>
                <a:close/>
              </a:path>
            </a:pathLst>
          </a:custGeom>
          <a:solidFill>
            <a:srgbClr val="FFFFFF"/>
          </a:solidFill>
          <a:ln w="0">
            <a:noFill/>
            <a:prstDash val="solid"/>
            <a:round/>
            <a:headEnd/>
            <a:tailEnd/>
          </a:ln>
        </p:spPr>
        <p:txBody>
          <a:bodyPr vert="horz" wrap="square" lIns="91416" tIns="45708" rIns="91416" bIns="45708" numCol="1" anchor="t" anchorCtr="0" compatLnSpc="1">
            <a:prstTxWarp prst="textNoShape">
              <a:avLst/>
            </a:prstTxWarp>
          </a:bodyPr>
          <a:lstStyle/>
          <a:p>
            <a:pPr defTabSz="914126">
              <a:defRPr/>
            </a:pPr>
            <a:endParaRPr lang="en-US" sz="1799" kern="0">
              <a:solidFill>
                <a:prstClr val="black"/>
              </a:solidFill>
              <a:latin typeface="Calibri"/>
            </a:endParaRPr>
          </a:p>
        </p:txBody>
      </p:sp>
      <p:grpSp>
        <p:nvGrpSpPr>
          <p:cNvPr id="112" name="Group 17"/>
          <p:cNvGrpSpPr>
            <a:grpSpLocks noChangeAspect="1"/>
          </p:cNvGrpSpPr>
          <p:nvPr/>
        </p:nvGrpSpPr>
        <p:grpSpPr bwMode="auto">
          <a:xfrm>
            <a:off x="5064359" y="5537644"/>
            <a:ext cx="498345" cy="601506"/>
            <a:chOff x="4844" y="3534"/>
            <a:chExt cx="314" cy="379"/>
          </a:xfrm>
          <a:solidFill>
            <a:srgbClr val="FFFFFF"/>
          </a:solidFill>
        </p:grpSpPr>
        <p:sp>
          <p:nvSpPr>
            <p:cNvPr id="113" name="Freeform 19"/>
            <p:cNvSpPr>
              <a:spLocks/>
            </p:cNvSpPr>
            <p:nvPr/>
          </p:nvSpPr>
          <p:spPr bwMode="auto">
            <a:xfrm>
              <a:off x="5009" y="3778"/>
              <a:ext cx="21" cy="33"/>
            </a:xfrm>
            <a:custGeom>
              <a:avLst/>
              <a:gdLst>
                <a:gd name="T0" fmla="*/ 0 w 186"/>
                <a:gd name="T1" fmla="*/ 0 h 305"/>
                <a:gd name="T2" fmla="*/ 39 w 186"/>
                <a:gd name="T3" fmla="*/ 10 h 305"/>
                <a:gd name="T4" fmla="*/ 78 w 186"/>
                <a:gd name="T5" fmla="*/ 24 h 305"/>
                <a:gd name="T6" fmla="*/ 115 w 186"/>
                <a:gd name="T7" fmla="*/ 40 h 305"/>
                <a:gd name="T8" fmla="*/ 131 w 186"/>
                <a:gd name="T9" fmla="*/ 50 h 305"/>
                <a:gd name="T10" fmla="*/ 147 w 186"/>
                <a:gd name="T11" fmla="*/ 60 h 305"/>
                <a:gd name="T12" fmla="*/ 160 w 186"/>
                <a:gd name="T13" fmla="*/ 73 h 305"/>
                <a:gd name="T14" fmla="*/ 171 w 186"/>
                <a:gd name="T15" fmla="*/ 87 h 305"/>
                <a:gd name="T16" fmla="*/ 178 w 186"/>
                <a:gd name="T17" fmla="*/ 103 h 305"/>
                <a:gd name="T18" fmla="*/ 183 w 186"/>
                <a:gd name="T19" fmla="*/ 119 h 305"/>
                <a:gd name="T20" fmla="*/ 186 w 186"/>
                <a:gd name="T21" fmla="*/ 143 h 305"/>
                <a:gd name="T22" fmla="*/ 185 w 186"/>
                <a:gd name="T23" fmla="*/ 168 h 305"/>
                <a:gd name="T24" fmla="*/ 180 w 186"/>
                <a:gd name="T25" fmla="*/ 192 h 305"/>
                <a:gd name="T26" fmla="*/ 170 w 186"/>
                <a:gd name="T27" fmla="*/ 214 h 305"/>
                <a:gd name="T28" fmla="*/ 156 w 186"/>
                <a:gd name="T29" fmla="*/ 235 h 305"/>
                <a:gd name="T30" fmla="*/ 139 w 186"/>
                <a:gd name="T31" fmla="*/ 253 h 305"/>
                <a:gd name="T32" fmla="*/ 118 w 186"/>
                <a:gd name="T33" fmla="*/ 267 h 305"/>
                <a:gd name="T34" fmla="*/ 96 w 186"/>
                <a:gd name="T35" fmla="*/ 279 h 305"/>
                <a:gd name="T36" fmla="*/ 72 w 186"/>
                <a:gd name="T37" fmla="*/ 288 h 305"/>
                <a:gd name="T38" fmla="*/ 49 w 186"/>
                <a:gd name="T39" fmla="*/ 295 h 305"/>
                <a:gd name="T40" fmla="*/ 24 w 186"/>
                <a:gd name="T41" fmla="*/ 300 h 305"/>
                <a:gd name="T42" fmla="*/ 0 w 186"/>
                <a:gd name="T43" fmla="*/ 305 h 305"/>
                <a:gd name="T44" fmla="*/ 0 w 186"/>
                <a:gd name="T45"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6" h="305">
                  <a:moveTo>
                    <a:pt x="0" y="0"/>
                  </a:moveTo>
                  <a:lnTo>
                    <a:pt x="39" y="10"/>
                  </a:lnTo>
                  <a:lnTo>
                    <a:pt x="78" y="24"/>
                  </a:lnTo>
                  <a:lnTo>
                    <a:pt x="115" y="40"/>
                  </a:lnTo>
                  <a:lnTo>
                    <a:pt x="131" y="50"/>
                  </a:lnTo>
                  <a:lnTo>
                    <a:pt x="147" y="60"/>
                  </a:lnTo>
                  <a:lnTo>
                    <a:pt x="160" y="73"/>
                  </a:lnTo>
                  <a:lnTo>
                    <a:pt x="171" y="87"/>
                  </a:lnTo>
                  <a:lnTo>
                    <a:pt x="178" y="103"/>
                  </a:lnTo>
                  <a:lnTo>
                    <a:pt x="183" y="119"/>
                  </a:lnTo>
                  <a:lnTo>
                    <a:pt x="186" y="143"/>
                  </a:lnTo>
                  <a:lnTo>
                    <a:pt x="185" y="168"/>
                  </a:lnTo>
                  <a:lnTo>
                    <a:pt x="180" y="192"/>
                  </a:lnTo>
                  <a:lnTo>
                    <a:pt x="170" y="214"/>
                  </a:lnTo>
                  <a:lnTo>
                    <a:pt x="156" y="235"/>
                  </a:lnTo>
                  <a:lnTo>
                    <a:pt x="139" y="253"/>
                  </a:lnTo>
                  <a:lnTo>
                    <a:pt x="118" y="267"/>
                  </a:lnTo>
                  <a:lnTo>
                    <a:pt x="96" y="279"/>
                  </a:lnTo>
                  <a:lnTo>
                    <a:pt x="72" y="288"/>
                  </a:lnTo>
                  <a:lnTo>
                    <a:pt x="49" y="295"/>
                  </a:lnTo>
                  <a:lnTo>
                    <a:pt x="24" y="300"/>
                  </a:lnTo>
                  <a:lnTo>
                    <a:pt x="0" y="305"/>
                  </a:lnTo>
                  <a:lnTo>
                    <a:pt x="0" y="0"/>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pPr defTabSz="914126">
                <a:defRPr/>
              </a:pPr>
              <a:endParaRPr lang="en-US" sz="1799" kern="0">
                <a:solidFill>
                  <a:prstClr val="black"/>
                </a:solidFill>
                <a:latin typeface="Calibri"/>
              </a:endParaRPr>
            </a:p>
          </p:txBody>
        </p:sp>
        <p:sp>
          <p:nvSpPr>
            <p:cNvPr id="114" name="Freeform 20"/>
            <p:cNvSpPr>
              <a:spLocks/>
            </p:cNvSpPr>
            <p:nvPr/>
          </p:nvSpPr>
          <p:spPr bwMode="auto">
            <a:xfrm>
              <a:off x="4973" y="3723"/>
              <a:ext cx="17" cy="31"/>
            </a:xfrm>
            <a:custGeom>
              <a:avLst/>
              <a:gdLst>
                <a:gd name="T0" fmla="*/ 152 w 152"/>
                <a:gd name="T1" fmla="*/ 0 h 276"/>
                <a:gd name="T2" fmla="*/ 152 w 152"/>
                <a:gd name="T3" fmla="*/ 276 h 276"/>
                <a:gd name="T4" fmla="*/ 124 w 152"/>
                <a:gd name="T5" fmla="*/ 267 h 276"/>
                <a:gd name="T6" fmla="*/ 98 w 152"/>
                <a:gd name="T7" fmla="*/ 258 h 276"/>
                <a:gd name="T8" fmla="*/ 70 w 152"/>
                <a:gd name="T9" fmla="*/ 244 h 276"/>
                <a:gd name="T10" fmla="*/ 43 w 152"/>
                <a:gd name="T11" fmla="*/ 229 h 276"/>
                <a:gd name="T12" fmla="*/ 29 w 152"/>
                <a:gd name="T13" fmla="*/ 217 h 276"/>
                <a:gd name="T14" fmla="*/ 17 w 152"/>
                <a:gd name="T15" fmla="*/ 205 h 276"/>
                <a:gd name="T16" fmla="*/ 7 w 152"/>
                <a:gd name="T17" fmla="*/ 188 h 276"/>
                <a:gd name="T18" fmla="*/ 2 w 152"/>
                <a:gd name="T19" fmla="*/ 170 h 276"/>
                <a:gd name="T20" fmla="*/ 0 w 152"/>
                <a:gd name="T21" fmla="*/ 149 h 276"/>
                <a:gd name="T22" fmla="*/ 0 w 152"/>
                <a:gd name="T23" fmla="*/ 129 h 276"/>
                <a:gd name="T24" fmla="*/ 4 w 152"/>
                <a:gd name="T25" fmla="*/ 111 h 276"/>
                <a:gd name="T26" fmla="*/ 10 w 152"/>
                <a:gd name="T27" fmla="*/ 92 h 276"/>
                <a:gd name="T28" fmla="*/ 21 w 152"/>
                <a:gd name="T29" fmla="*/ 75 h 276"/>
                <a:gd name="T30" fmla="*/ 36 w 152"/>
                <a:gd name="T31" fmla="*/ 56 h 276"/>
                <a:gd name="T32" fmla="*/ 57 w 152"/>
                <a:gd name="T33" fmla="*/ 39 h 276"/>
                <a:gd name="T34" fmla="*/ 79 w 152"/>
                <a:gd name="T35" fmla="*/ 26 h 276"/>
                <a:gd name="T36" fmla="*/ 102 w 152"/>
                <a:gd name="T37" fmla="*/ 14 h 276"/>
                <a:gd name="T38" fmla="*/ 127 w 152"/>
                <a:gd name="T39" fmla="*/ 6 h 276"/>
                <a:gd name="T40" fmla="*/ 152 w 152"/>
                <a:gd name="T41" fmla="*/ 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2" h="276">
                  <a:moveTo>
                    <a:pt x="152" y="0"/>
                  </a:moveTo>
                  <a:lnTo>
                    <a:pt x="152" y="276"/>
                  </a:lnTo>
                  <a:lnTo>
                    <a:pt x="124" y="267"/>
                  </a:lnTo>
                  <a:lnTo>
                    <a:pt x="98" y="258"/>
                  </a:lnTo>
                  <a:lnTo>
                    <a:pt x="70" y="244"/>
                  </a:lnTo>
                  <a:lnTo>
                    <a:pt x="43" y="229"/>
                  </a:lnTo>
                  <a:lnTo>
                    <a:pt x="29" y="217"/>
                  </a:lnTo>
                  <a:lnTo>
                    <a:pt x="17" y="205"/>
                  </a:lnTo>
                  <a:lnTo>
                    <a:pt x="7" y="188"/>
                  </a:lnTo>
                  <a:lnTo>
                    <a:pt x="2" y="170"/>
                  </a:lnTo>
                  <a:lnTo>
                    <a:pt x="0" y="149"/>
                  </a:lnTo>
                  <a:lnTo>
                    <a:pt x="0" y="129"/>
                  </a:lnTo>
                  <a:lnTo>
                    <a:pt x="4" y="111"/>
                  </a:lnTo>
                  <a:lnTo>
                    <a:pt x="10" y="92"/>
                  </a:lnTo>
                  <a:lnTo>
                    <a:pt x="21" y="75"/>
                  </a:lnTo>
                  <a:lnTo>
                    <a:pt x="36" y="56"/>
                  </a:lnTo>
                  <a:lnTo>
                    <a:pt x="57" y="39"/>
                  </a:lnTo>
                  <a:lnTo>
                    <a:pt x="79" y="26"/>
                  </a:lnTo>
                  <a:lnTo>
                    <a:pt x="102" y="14"/>
                  </a:lnTo>
                  <a:lnTo>
                    <a:pt x="127" y="6"/>
                  </a:lnTo>
                  <a:lnTo>
                    <a:pt x="152" y="0"/>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pPr defTabSz="914126">
                <a:defRPr/>
              </a:pPr>
              <a:endParaRPr lang="en-US" sz="1799" kern="0">
                <a:solidFill>
                  <a:prstClr val="black"/>
                </a:solidFill>
                <a:latin typeface="Calibri"/>
              </a:endParaRPr>
            </a:p>
          </p:txBody>
        </p:sp>
        <p:sp>
          <p:nvSpPr>
            <p:cNvPr id="115" name="Freeform 21"/>
            <p:cNvSpPr>
              <a:spLocks noEditPoints="1"/>
            </p:cNvSpPr>
            <p:nvPr/>
          </p:nvSpPr>
          <p:spPr bwMode="auto">
            <a:xfrm>
              <a:off x="4844" y="3534"/>
              <a:ext cx="314" cy="379"/>
            </a:xfrm>
            <a:custGeom>
              <a:avLst/>
              <a:gdLst>
                <a:gd name="T0" fmla="*/ 1318 w 2825"/>
                <a:gd name="T1" fmla="*/ 1421 h 3410"/>
                <a:gd name="T2" fmla="*/ 1123 w 2825"/>
                <a:gd name="T3" fmla="*/ 1605 h 3410"/>
                <a:gd name="T4" fmla="*/ 997 w 2825"/>
                <a:gd name="T5" fmla="*/ 1817 h 3410"/>
                <a:gd name="T6" fmla="*/ 1054 w 2825"/>
                <a:gd name="T7" fmla="*/ 2017 h 3410"/>
                <a:gd name="T8" fmla="*/ 1278 w 2825"/>
                <a:gd name="T9" fmla="*/ 2142 h 3410"/>
                <a:gd name="T10" fmla="*/ 1189 w 2825"/>
                <a:gd name="T11" fmla="*/ 2403 h 3410"/>
                <a:gd name="T12" fmla="*/ 1115 w 2825"/>
                <a:gd name="T13" fmla="*/ 2277 h 3410"/>
                <a:gd name="T14" fmla="*/ 997 w 2825"/>
                <a:gd name="T15" fmla="*/ 2310 h 3410"/>
                <a:gd name="T16" fmla="*/ 1022 w 2825"/>
                <a:gd name="T17" fmla="*/ 2453 h 3410"/>
                <a:gd name="T18" fmla="*/ 1234 w 2825"/>
                <a:gd name="T19" fmla="*/ 2634 h 3410"/>
                <a:gd name="T20" fmla="*/ 1348 w 2825"/>
                <a:gd name="T21" fmla="*/ 2820 h 3410"/>
                <a:gd name="T22" fmla="*/ 1467 w 2825"/>
                <a:gd name="T23" fmla="*/ 2803 h 3410"/>
                <a:gd name="T24" fmla="*/ 1608 w 2825"/>
                <a:gd name="T25" fmla="*/ 2640 h 3410"/>
                <a:gd name="T26" fmla="*/ 1816 w 2825"/>
                <a:gd name="T27" fmla="*/ 2455 h 3410"/>
                <a:gd name="T28" fmla="*/ 1802 w 2825"/>
                <a:gd name="T29" fmla="*/ 2199 h 3410"/>
                <a:gd name="T30" fmla="*/ 1808 w 2825"/>
                <a:gd name="T31" fmla="*/ 2211 h 3410"/>
                <a:gd name="T32" fmla="*/ 1797 w 2825"/>
                <a:gd name="T33" fmla="*/ 2190 h 3410"/>
                <a:gd name="T34" fmla="*/ 1798 w 2825"/>
                <a:gd name="T35" fmla="*/ 2191 h 3410"/>
                <a:gd name="T36" fmla="*/ 1713 w 2825"/>
                <a:gd name="T37" fmla="*/ 2106 h 3410"/>
                <a:gd name="T38" fmla="*/ 1484 w 2825"/>
                <a:gd name="T39" fmla="*/ 1701 h 3410"/>
                <a:gd name="T40" fmla="*/ 1645 w 2825"/>
                <a:gd name="T41" fmla="*/ 1800 h 3410"/>
                <a:gd name="T42" fmla="*/ 1716 w 2825"/>
                <a:gd name="T43" fmla="*/ 1892 h 3410"/>
                <a:gd name="T44" fmla="*/ 1820 w 2825"/>
                <a:gd name="T45" fmla="*/ 1832 h 3410"/>
                <a:gd name="T46" fmla="*/ 1761 w 2825"/>
                <a:gd name="T47" fmla="*/ 1672 h 3410"/>
                <a:gd name="T48" fmla="*/ 1516 w 2825"/>
                <a:gd name="T49" fmla="*/ 1536 h 3410"/>
                <a:gd name="T50" fmla="*/ 1435 w 2825"/>
                <a:gd name="T51" fmla="*/ 1363 h 3410"/>
                <a:gd name="T52" fmla="*/ 957 w 2825"/>
                <a:gd name="T53" fmla="*/ 25 h 3410"/>
                <a:gd name="T54" fmla="*/ 1185 w 2825"/>
                <a:gd name="T55" fmla="*/ 116 h 3410"/>
                <a:gd name="T56" fmla="*/ 1418 w 2825"/>
                <a:gd name="T57" fmla="*/ 109 h 3410"/>
                <a:gd name="T58" fmla="*/ 1705 w 2825"/>
                <a:gd name="T59" fmla="*/ 31 h 3410"/>
                <a:gd name="T60" fmla="*/ 1928 w 2825"/>
                <a:gd name="T61" fmla="*/ 17 h 3410"/>
                <a:gd name="T62" fmla="*/ 1938 w 2825"/>
                <a:gd name="T63" fmla="*/ 163 h 3410"/>
                <a:gd name="T64" fmla="*/ 1836 w 2825"/>
                <a:gd name="T65" fmla="*/ 421 h 3410"/>
                <a:gd name="T66" fmla="*/ 1654 w 2825"/>
                <a:gd name="T67" fmla="*/ 682 h 3410"/>
                <a:gd name="T68" fmla="*/ 1803 w 2825"/>
                <a:gd name="T69" fmla="*/ 856 h 3410"/>
                <a:gd name="T70" fmla="*/ 2102 w 2825"/>
                <a:gd name="T71" fmla="*/ 1100 h 3410"/>
                <a:gd name="T72" fmla="*/ 2382 w 2825"/>
                <a:gd name="T73" fmla="*/ 1417 h 3410"/>
                <a:gd name="T74" fmla="*/ 2613 w 2825"/>
                <a:gd name="T75" fmla="*/ 1780 h 3410"/>
                <a:gd name="T76" fmla="*/ 2770 w 2825"/>
                <a:gd name="T77" fmla="*/ 2163 h 3410"/>
                <a:gd name="T78" fmla="*/ 2825 w 2825"/>
                <a:gd name="T79" fmla="*/ 2537 h 3410"/>
                <a:gd name="T80" fmla="*/ 2751 w 2825"/>
                <a:gd name="T81" fmla="*/ 2876 h 3410"/>
                <a:gd name="T82" fmla="*/ 2522 w 2825"/>
                <a:gd name="T83" fmla="*/ 3153 h 3410"/>
                <a:gd name="T84" fmla="*/ 2108 w 2825"/>
                <a:gd name="T85" fmla="*/ 3340 h 3410"/>
                <a:gd name="T86" fmla="*/ 1484 w 2825"/>
                <a:gd name="T87" fmla="*/ 3410 h 3410"/>
                <a:gd name="T88" fmla="*/ 786 w 2825"/>
                <a:gd name="T89" fmla="*/ 3345 h 3410"/>
                <a:gd name="T90" fmla="*/ 336 w 2825"/>
                <a:gd name="T91" fmla="*/ 3156 h 3410"/>
                <a:gd name="T92" fmla="*/ 84 w 2825"/>
                <a:gd name="T93" fmla="*/ 2868 h 3410"/>
                <a:gd name="T94" fmla="*/ 0 w 2825"/>
                <a:gd name="T95" fmla="*/ 2512 h 3410"/>
                <a:gd name="T96" fmla="*/ 54 w 2825"/>
                <a:gd name="T97" fmla="*/ 2120 h 3410"/>
                <a:gd name="T98" fmla="*/ 213 w 2825"/>
                <a:gd name="T99" fmla="*/ 1722 h 3410"/>
                <a:gd name="T100" fmla="*/ 449 w 2825"/>
                <a:gd name="T101" fmla="*/ 1350 h 3410"/>
                <a:gd name="T102" fmla="*/ 730 w 2825"/>
                <a:gd name="T103" fmla="*/ 1034 h 3410"/>
                <a:gd name="T104" fmla="*/ 1024 w 2825"/>
                <a:gd name="T105" fmla="*/ 805 h 3410"/>
                <a:gd name="T106" fmla="*/ 925 w 2825"/>
                <a:gd name="T107" fmla="*/ 597 h 3410"/>
                <a:gd name="T108" fmla="*/ 757 w 2825"/>
                <a:gd name="T109" fmla="*/ 316 h 3410"/>
                <a:gd name="T110" fmla="*/ 727 w 2825"/>
                <a:gd name="T111" fmla="*/ 84 h 3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825" h="3410">
                  <a:moveTo>
                    <a:pt x="1397" y="1356"/>
                  </a:moveTo>
                  <a:lnTo>
                    <a:pt x="1378" y="1358"/>
                  </a:lnTo>
                  <a:lnTo>
                    <a:pt x="1361" y="1365"/>
                  </a:lnTo>
                  <a:lnTo>
                    <a:pt x="1344" y="1376"/>
                  </a:lnTo>
                  <a:lnTo>
                    <a:pt x="1333" y="1390"/>
                  </a:lnTo>
                  <a:lnTo>
                    <a:pt x="1323" y="1404"/>
                  </a:lnTo>
                  <a:lnTo>
                    <a:pt x="1318" y="1421"/>
                  </a:lnTo>
                  <a:lnTo>
                    <a:pt x="1316" y="1438"/>
                  </a:lnTo>
                  <a:lnTo>
                    <a:pt x="1316" y="1532"/>
                  </a:lnTo>
                  <a:lnTo>
                    <a:pt x="1275" y="1539"/>
                  </a:lnTo>
                  <a:lnTo>
                    <a:pt x="1234" y="1550"/>
                  </a:lnTo>
                  <a:lnTo>
                    <a:pt x="1195" y="1565"/>
                  </a:lnTo>
                  <a:lnTo>
                    <a:pt x="1158" y="1584"/>
                  </a:lnTo>
                  <a:lnTo>
                    <a:pt x="1123" y="1605"/>
                  </a:lnTo>
                  <a:lnTo>
                    <a:pt x="1090" y="1632"/>
                  </a:lnTo>
                  <a:lnTo>
                    <a:pt x="1064" y="1660"/>
                  </a:lnTo>
                  <a:lnTo>
                    <a:pt x="1040" y="1692"/>
                  </a:lnTo>
                  <a:lnTo>
                    <a:pt x="1021" y="1727"/>
                  </a:lnTo>
                  <a:lnTo>
                    <a:pt x="1010" y="1756"/>
                  </a:lnTo>
                  <a:lnTo>
                    <a:pt x="1002" y="1786"/>
                  </a:lnTo>
                  <a:lnTo>
                    <a:pt x="997" y="1817"/>
                  </a:lnTo>
                  <a:lnTo>
                    <a:pt x="996" y="1848"/>
                  </a:lnTo>
                  <a:lnTo>
                    <a:pt x="998" y="1879"/>
                  </a:lnTo>
                  <a:lnTo>
                    <a:pt x="1002" y="1909"/>
                  </a:lnTo>
                  <a:lnTo>
                    <a:pt x="1011" y="1939"/>
                  </a:lnTo>
                  <a:lnTo>
                    <a:pt x="1022" y="1968"/>
                  </a:lnTo>
                  <a:lnTo>
                    <a:pt x="1037" y="1994"/>
                  </a:lnTo>
                  <a:lnTo>
                    <a:pt x="1054" y="2017"/>
                  </a:lnTo>
                  <a:lnTo>
                    <a:pt x="1074" y="2039"/>
                  </a:lnTo>
                  <a:lnTo>
                    <a:pt x="1097" y="2057"/>
                  </a:lnTo>
                  <a:lnTo>
                    <a:pt x="1129" y="2080"/>
                  </a:lnTo>
                  <a:lnTo>
                    <a:pt x="1164" y="2100"/>
                  </a:lnTo>
                  <a:lnTo>
                    <a:pt x="1201" y="2116"/>
                  </a:lnTo>
                  <a:lnTo>
                    <a:pt x="1239" y="2130"/>
                  </a:lnTo>
                  <a:lnTo>
                    <a:pt x="1278" y="2142"/>
                  </a:lnTo>
                  <a:lnTo>
                    <a:pt x="1316" y="2153"/>
                  </a:lnTo>
                  <a:lnTo>
                    <a:pt x="1316" y="2484"/>
                  </a:lnTo>
                  <a:lnTo>
                    <a:pt x="1287" y="2475"/>
                  </a:lnTo>
                  <a:lnTo>
                    <a:pt x="1259" y="2461"/>
                  </a:lnTo>
                  <a:lnTo>
                    <a:pt x="1233" y="2446"/>
                  </a:lnTo>
                  <a:lnTo>
                    <a:pt x="1210" y="2426"/>
                  </a:lnTo>
                  <a:lnTo>
                    <a:pt x="1189" y="2403"/>
                  </a:lnTo>
                  <a:lnTo>
                    <a:pt x="1172" y="2378"/>
                  </a:lnTo>
                  <a:lnTo>
                    <a:pt x="1160" y="2352"/>
                  </a:lnTo>
                  <a:lnTo>
                    <a:pt x="1155" y="2337"/>
                  </a:lnTo>
                  <a:lnTo>
                    <a:pt x="1150" y="2322"/>
                  </a:lnTo>
                  <a:lnTo>
                    <a:pt x="1142" y="2305"/>
                  </a:lnTo>
                  <a:lnTo>
                    <a:pt x="1131" y="2289"/>
                  </a:lnTo>
                  <a:lnTo>
                    <a:pt x="1115" y="2277"/>
                  </a:lnTo>
                  <a:lnTo>
                    <a:pt x="1098" y="2269"/>
                  </a:lnTo>
                  <a:lnTo>
                    <a:pt x="1079" y="2265"/>
                  </a:lnTo>
                  <a:lnTo>
                    <a:pt x="1058" y="2265"/>
                  </a:lnTo>
                  <a:lnTo>
                    <a:pt x="1040" y="2271"/>
                  </a:lnTo>
                  <a:lnTo>
                    <a:pt x="1023" y="2280"/>
                  </a:lnTo>
                  <a:lnTo>
                    <a:pt x="1009" y="2293"/>
                  </a:lnTo>
                  <a:lnTo>
                    <a:pt x="997" y="2310"/>
                  </a:lnTo>
                  <a:lnTo>
                    <a:pt x="991" y="2325"/>
                  </a:lnTo>
                  <a:lnTo>
                    <a:pt x="988" y="2341"/>
                  </a:lnTo>
                  <a:lnTo>
                    <a:pt x="988" y="2357"/>
                  </a:lnTo>
                  <a:lnTo>
                    <a:pt x="990" y="2371"/>
                  </a:lnTo>
                  <a:lnTo>
                    <a:pt x="994" y="2386"/>
                  </a:lnTo>
                  <a:lnTo>
                    <a:pt x="1004" y="2416"/>
                  </a:lnTo>
                  <a:lnTo>
                    <a:pt x="1022" y="2453"/>
                  </a:lnTo>
                  <a:lnTo>
                    <a:pt x="1043" y="2488"/>
                  </a:lnTo>
                  <a:lnTo>
                    <a:pt x="1068" y="2520"/>
                  </a:lnTo>
                  <a:lnTo>
                    <a:pt x="1097" y="2549"/>
                  </a:lnTo>
                  <a:lnTo>
                    <a:pt x="1128" y="2576"/>
                  </a:lnTo>
                  <a:lnTo>
                    <a:pt x="1161" y="2598"/>
                  </a:lnTo>
                  <a:lnTo>
                    <a:pt x="1197" y="2618"/>
                  </a:lnTo>
                  <a:lnTo>
                    <a:pt x="1234" y="2634"/>
                  </a:lnTo>
                  <a:lnTo>
                    <a:pt x="1273" y="2647"/>
                  </a:lnTo>
                  <a:lnTo>
                    <a:pt x="1316" y="2656"/>
                  </a:lnTo>
                  <a:lnTo>
                    <a:pt x="1316" y="2754"/>
                  </a:lnTo>
                  <a:lnTo>
                    <a:pt x="1318" y="2773"/>
                  </a:lnTo>
                  <a:lnTo>
                    <a:pt x="1324" y="2791"/>
                  </a:lnTo>
                  <a:lnTo>
                    <a:pt x="1335" y="2806"/>
                  </a:lnTo>
                  <a:lnTo>
                    <a:pt x="1348" y="2820"/>
                  </a:lnTo>
                  <a:lnTo>
                    <a:pt x="1365" y="2830"/>
                  </a:lnTo>
                  <a:lnTo>
                    <a:pt x="1383" y="2837"/>
                  </a:lnTo>
                  <a:lnTo>
                    <a:pt x="1402" y="2838"/>
                  </a:lnTo>
                  <a:lnTo>
                    <a:pt x="1422" y="2834"/>
                  </a:lnTo>
                  <a:lnTo>
                    <a:pt x="1439" y="2828"/>
                  </a:lnTo>
                  <a:lnTo>
                    <a:pt x="1455" y="2817"/>
                  </a:lnTo>
                  <a:lnTo>
                    <a:pt x="1467" y="2803"/>
                  </a:lnTo>
                  <a:lnTo>
                    <a:pt x="1476" y="2789"/>
                  </a:lnTo>
                  <a:lnTo>
                    <a:pt x="1482" y="2771"/>
                  </a:lnTo>
                  <a:lnTo>
                    <a:pt x="1484" y="2754"/>
                  </a:lnTo>
                  <a:lnTo>
                    <a:pt x="1484" y="2664"/>
                  </a:lnTo>
                  <a:lnTo>
                    <a:pt x="1525" y="2659"/>
                  </a:lnTo>
                  <a:lnTo>
                    <a:pt x="1568" y="2652"/>
                  </a:lnTo>
                  <a:lnTo>
                    <a:pt x="1608" y="2640"/>
                  </a:lnTo>
                  <a:lnTo>
                    <a:pt x="1648" y="2624"/>
                  </a:lnTo>
                  <a:lnTo>
                    <a:pt x="1685" y="2605"/>
                  </a:lnTo>
                  <a:lnTo>
                    <a:pt x="1720" y="2581"/>
                  </a:lnTo>
                  <a:lnTo>
                    <a:pt x="1750" y="2555"/>
                  </a:lnTo>
                  <a:lnTo>
                    <a:pt x="1777" y="2525"/>
                  </a:lnTo>
                  <a:lnTo>
                    <a:pt x="1799" y="2491"/>
                  </a:lnTo>
                  <a:lnTo>
                    <a:pt x="1816" y="2455"/>
                  </a:lnTo>
                  <a:lnTo>
                    <a:pt x="1829" y="2417"/>
                  </a:lnTo>
                  <a:lnTo>
                    <a:pt x="1836" y="2377"/>
                  </a:lnTo>
                  <a:lnTo>
                    <a:pt x="1838" y="2341"/>
                  </a:lnTo>
                  <a:lnTo>
                    <a:pt x="1835" y="2304"/>
                  </a:lnTo>
                  <a:lnTo>
                    <a:pt x="1829" y="2268"/>
                  </a:lnTo>
                  <a:lnTo>
                    <a:pt x="1817" y="2232"/>
                  </a:lnTo>
                  <a:lnTo>
                    <a:pt x="1802" y="2199"/>
                  </a:lnTo>
                  <a:lnTo>
                    <a:pt x="1803" y="2201"/>
                  </a:lnTo>
                  <a:lnTo>
                    <a:pt x="1805" y="2203"/>
                  </a:lnTo>
                  <a:lnTo>
                    <a:pt x="1806" y="2205"/>
                  </a:lnTo>
                  <a:lnTo>
                    <a:pt x="1807" y="2207"/>
                  </a:lnTo>
                  <a:lnTo>
                    <a:pt x="1808" y="2210"/>
                  </a:lnTo>
                  <a:lnTo>
                    <a:pt x="1808" y="2210"/>
                  </a:lnTo>
                  <a:lnTo>
                    <a:pt x="1808" y="2211"/>
                  </a:lnTo>
                  <a:lnTo>
                    <a:pt x="1808" y="2210"/>
                  </a:lnTo>
                  <a:lnTo>
                    <a:pt x="1807" y="2208"/>
                  </a:lnTo>
                  <a:lnTo>
                    <a:pt x="1806" y="2206"/>
                  </a:lnTo>
                  <a:lnTo>
                    <a:pt x="1804" y="2202"/>
                  </a:lnTo>
                  <a:lnTo>
                    <a:pt x="1802" y="2198"/>
                  </a:lnTo>
                  <a:lnTo>
                    <a:pt x="1799" y="2194"/>
                  </a:lnTo>
                  <a:lnTo>
                    <a:pt x="1797" y="2190"/>
                  </a:lnTo>
                  <a:lnTo>
                    <a:pt x="1796" y="2188"/>
                  </a:lnTo>
                  <a:lnTo>
                    <a:pt x="1795" y="2187"/>
                  </a:lnTo>
                  <a:lnTo>
                    <a:pt x="1795" y="2186"/>
                  </a:lnTo>
                  <a:lnTo>
                    <a:pt x="1795" y="2187"/>
                  </a:lnTo>
                  <a:lnTo>
                    <a:pt x="1796" y="2187"/>
                  </a:lnTo>
                  <a:lnTo>
                    <a:pt x="1797" y="2189"/>
                  </a:lnTo>
                  <a:lnTo>
                    <a:pt x="1798" y="2191"/>
                  </a:lnTo>
                  <a:lnTo>
                    <a:pt x="1799" y="2193"/>
                  </a:lnTo>
                  <a:lnTo>
                    <a:pt x="1800" y="2195"/>
                  </a:lnTo>
                  <a:lnTo>
                    <a:pt x="1802" y="2198"/>
                  </a:lnTo>
                  <a:lnTo>
                    <a:pt x="1783" y="2171"/>
                  </a:lnTo>
                  <a:lnTo>
                    <a:pt x="1762" y="2146"/>
                  </a:lnTo>
                  <a:lnTo>
                    <a:pt x="1739" y="2125"/>
                  </a:lnTo>
                  <a:lnTo>
                    <a:pt x="1713" y="2106"/>
                  </a:lnTo>
                  <a:lnTo>
                    <a:pt x="1686" y="2088"/>
                  </a:lnTo>
                  <a:lnTo>
                    <a:pt x="1657" y="2074"/>
                  </a:lnTo>
                  <a:lnTo>
                    <a:pt x="1627" y="2061"/>
                  </a:lnTo>
                  <a:lnTo>
                    <a:pt x="1580" y="2045"/>
                  </a:lnTo>
                  <a:lnTo>
                    <a:pt x="1532" y="2030"/>
                  </a:lnTo>
                  <a:lnTo>
                    <a:pt x="1484" y="2019"/>
                  </a:lnTo>
                  <a:lnTo>
                    <a:pt x="1484" y="1701"/>
                  </a:lnTo>
                  <a:lnTo>
                    <a:pt x="1514" y="1708"/>
                  </a:lnTo>
                  <a:lnTo>
                    <a:pt x="1544" y="1717"/>
                  </a:lnTo>
                  <a:lnTo>
                    <a:pt x="1572" y="1730"/>
                  </a:lnTo>
                  <a:lnTo>
                    <a:pt x="1599" y="1746"/>
                  </a:lnTo>
                  <a:lnTo>
                    <a:pt x="1621" y="1765"/>
                  </a:lnTo>
                  <a:lnTo>
                    <a:pt x="1638" y="1788"/>
                  </a:lnTo>
                  <a:lnTo>
                    <a:pt x="1645" y="1800"/>
                  </a:lnTo>
                  <a:lnTo>
                    <a:pt x="1652" y="1814"/>
                  </a:lnTo>
                  <a:lnTo>
                    <a:pt x="1657" y="1828"/>
                  </a:lnTo>
                  <a:lnTo>
                    <a:pt x="1661" y="1842"/>
                  </a:lnTo>
                  <a:lnTo>
                    <a:pt x="1670" y="1859"/>
                  </a:lnTo>
                  <a:lnTo>
                    <a:pt x="1683" y="1874"/>
                  </a:lnTo>
                  <a:lnTo>
                    <a:pt x="1698" y="1885"/>
                  </a:lnTo>
                  <a:lnTo>
                    <a:pt x="1716" y="1892"/>
                  </a:lnTo>
                  <a:lnTo>
                    <a:pt x="1736" y="1896"/>
                  </a:lnTo>
                  <a:lnTo>
                    <a:pt x="1755" y="1894"/>
                  </a:lnTo>
                  <a:lnTo>
                    <a:pt x="1774" y="1888"/>
                  </a:lnTo>
                  <a:lnTo>
                    <a:pt x="1790" y="1878"/>
                  </a:lnTo>
                  <a:lnTo>
                    <a:pt x="1804" y="1864"/>
                  </a:lnTo>
                  <a:lnTo>
                    <a:pt x="1815" y="1847"/>
                  </a:lnTo>
                  <a:lnTo>
                    <a:pt x="1820" y="1832"/>
                  </a:lnTo>
                  <a:lnTo>
                    <a:pt x="1823" y="1816"/>
                  </a:lnTo>
                  <a:lnTo>
                    <a:pt x="1822" y="1799"/>
                  </a:lnTo>
                  <a:lnTo>
                    <a:pt x="1818" y="1785"/>
                  </a:lnTo>
                  <a:lnTo>
                    <a:pt x="1814" y="1769"/>
                  </a:lnTo>
                  <a:lnTo>
                    <a:pt x="1802" y="1739"/>
                  </a:lnTo>
                  <a:lnTo>
                    <a:pt x="1784" y="1704"/>
                  </a:lnTo>
                  <a:lnTo>
                    <a:pt x="1761" y="1672"/>
                  </a:lnTo>
                  <a:lnTo>
                    <a:pt x="1736" y="1643"/>
                  </a:lnTo>
                  <a:lnTo>
                    <a:pt x="1705" y="1616"/>
                  </a:lnTo>
                  <a:lnTo>
                    <a:pt x="1670" y="1592"/>
                  </a:lnTo>
                  <a:lnTo>
                    <a:pt x="1634" y="1573"/>
                  </a:lnTo>
                  <a:lnTo>
                    <a:pt x="1596" y="1558"/>
                  </a:lnTo>
                  <a:lnTo>
                    <a:pt x="1556" y="1545"/>
                  </a:lnTo>
                  <a:lnTo>
                    <a:pt x="1516" y="1536"/>
                  </a:lnTo>
                  <a:lnTo>
                    <a:pt x="1484" y="1531"/>
                  </a:lnTo>
                  <a:lnTo>
                    <a:pt x="1484" y="1438"/>
                  </a:lnTo>
                  <a:lnTo>
                    <a:pt x="1482" y="1420"/>
                  </a:lnTo>
                  <a:lnTo>
                    <a:pt x="1475" y="1402"/>
                  </a:lnTo>
                  <a:lnTo>
                    <a:pt x="1464" y="1386"/>
                  </a:lnTo>
                  <a:lnTo>
                    <a:pt x="1451" y="1373"/>
                  </a:lnTo>
                  <a:lnTo>
                    <a:pt x="1435" y="1363"/>
                  </a:lnTo>
                  <a:lnTo>
                    <a:pt x="1417" y="1357"/>
                  </a:lnTo>
                  <a:lnTo>
                    <a:pt x="1397" y="1356"/>
                  </a:lnTo>
                  <a:close/>
                  <a:moveTo>
                    <a:pt x="843" y="0"/>
                  </a:moveTo>
                  <a:lnTo>
                    <a:pt x="870" y="1"/>
                  </a:lnTo>
                  <a:lnTo>
                    <a:pt x="898" y="6"/>
                  </a:lnTo>
                  <a:lnTo>
                    <a:pt x="927" y="15"/>
                  </a:lnTo>
                  <a:lnTo>
                    <a:pt x="957" y="25"/>
                  </a:lnTo>
                  <a:lnTo>
                    <a:pt x="988" y="36"/>
                  </a:lnTo>
                  <a:lnTo>
                    <a:pt x="1019" y="50"/>
                  </a:lnTo>
                  <a:lnTo>
                    <a:pt x="1052" y="64"/>
                  </a:lnTo>
                  <a:lnTo>
                    <a:pt x="1084" y="79"/>
                  </a:lnTo>
                  <a:lnTo>
                    <a:pt x="1117" y="92"/>
                  </a:lnTo>
                  <a:lnTo>
                    <a:pt x="1150" y="105"/>
                  </a:lnTo>
                  <a:lnTo>
                    <a:pt x="1185" y="116"/>
                  </a:lnTo>
                  <a:lnTo>
                    <a:pt x="1218" y="124"/>
                  </a:lnTo>
                  <a:lnTo>
                    <a:pt x="1252" y="130"/>
                  </a:lnTo>
                  <a:lnTo>
                    <a:pt x="1285" y="133"/>
                  </a:lnTo>
                  <a:lnTo>
                    <a:pt x="1319" y="131"/>
                  </a:lnTo>
                  <a:lnTo>
                    <a:pt x="1348" y="125"/>
                  </a:lnTo>
                  <a:lnTo>
                    <a:pt x="1381" y="118"/>
                  </a:lnTo>
                  <a:lnTo>
                    <a:pt x="1418" y="109"/>
                  </a:lnTo>
                  <a:lnTo>
                    <a:pt x="1455" y="98"/>
                  </a:lnTo>
                  <a:lnTo>
                    <a:pt x="1495" y="87"/>
                  </a:lnTo>
                  <a:lnTo>
                    <a:pt x="1536" y="76"/>
                  </a:lnTo>
                  <a:lnTo>
                    <a:pt x="1578" y="64"/>
                  </a:lnTo>
                  <a:lnTo>
                    <a:pt x="1621" y="52"/>
                  </a:lnTo>
                  <a:lnTo>
                    <a:pt x="1663" y="41"/>
                  </a:lnTo>
                  <a:lnTo>
                    <a:pt x="1705" y="31"/>
                  </a:lnTo>
                  <a:lnTo>
                    <a:pt x="1745" y="22"/>
                  </a:lnTo>
                  <a:lnTo>
                    <a:pt x="1784" y="16"/>
                  </a:lnTo>
                  <a:lnTo>
                    <a:pt x="1822" y="10"/>
                  </a:lnTo>
                  <a:lnTo>
                    <a:pt x="1857" y="8"/>
                  </a:lnTo>
                  <a:lnTo>
                    <a:pt x="1889" y="8"/>
                  </a:lnTo>
                  <a:lnTo>
                    <a:pt x="1917" y="11"/>
                  </a:lnTo>
                  <a:lnTo>
                    <a:pt x="1928" y="17"/>
                  </a:lnTo>
                  <a:lnTo>
                    <a:pt x="1938" y="27"/>
                  </a:lnTo>
                  <a:lnTo>
                    <a:pt x="1944" y="40"/>
                  </a:lnTo>
                  <a:lnTo>
                    <a:pt x="1948" y="58"/>
                  </a:lnTo>
                  <a:lnTo>
                    <a:pt x="1949" y="80"/>
                  </a:lnTo>
                  <a:lnTo>
                    <a:pt x="1947" y="105"/>
                  </a:lnTo>
                  <a:lnTo>
                    <a:pt x="1944" y="132"/>
                  </a:lnTo>
                  <a:lnTo>
                    <a:pt x="1938" y="163"/>
                  </a:lnTo>
                  <a:lnTo>
                    <a:pt x="1929" y="195"/>
                  </a:lnTo>
                  <a:lnTo>
                    <a:pt x="1918" y="229"/>
                  </a:lnTo>
                  <a:lnTo>
                    <a:pt x="1905" y="265"/>
                  </a:lnTo>
                  <a:lnTo>
                    <a:pt x="1891" y="304"/>
                  </a:lnTo>
                  <a:lnTo>
                    <a:pt x="1874" y="342"/>
                  </a:lnTo>
                  <a:lnTo>
                    <a:pt x="1856" y="381"/>
                  </a:lnTo>
                  <a:lnTo>
                    <a:pt x="1836" y="421"/>
                  </a:lnTo>
                  <a:lnTo>
                    <a:pt x="1814" y="461"/>
                  </a:lnTo>
                  <a:lnTo>
                    <a:pt x="1791" y="501"/>
                  </a:lnTo>
                  <a:lnTo>
                    <a:pt x="1767" y="539"/>
                  </a:lnTo>
                  <a:lnTo>
                    <a:pt x="1740" y="577"/>
                  </a:lnTo>
                  <a:lnTo>
                    <a:pt x="1713" y="614"/>
                  </a:lnTo>
                  <a:lnTo>
                    <a:pt x="1684" y="649"/>
                  </a:lnTo>
                  <a:lnTo>
                    <a:pt x="1654" y="682"/>
                  </a:lnTo>
                  <a:lnTo>
                    <a:pt x="1623" y="713"/>
                  </a:lnTo>
                  <a:lnTo>
                    <a:pt x="1591" y="742"/>
                  </a:lnTo>
                  <a:lnTo>
                    <a:pt x="1632" y="761"/>
                  </a:lnTo>
                  <a:lnTo>
                    <a:pt x="1674" y="780"/>
                  </a:lnTo>
                  <a:lnTo>
                    <a:pt x="1717" y="804"/>
                  </a:lnTo>
                  <a:lnTo>
                    <a:pt x="1759" y="829"/>
                  </a:lnTo>
                  <a:lnTo>
                    <a:pt x="1803" y="856"/>
                  </a:lnTo>
                  <a:lnTo>
                    <a:pt x="1845" y="885"/>
                  </a:lnTo>
                  <a:lnTo>
                    <a:pt x="1889" y="916"/>
                  </a:lnTo>
                  <a:lnTo>
                    <a:pt x="1931" y="949"/>
                  </a:lnTo>
                  <a:lnTo>
                    <a:pt x="1975" y="985"/>
                  </a:lnTo>
                  <a:lnTo>
                    <a:pt x="2017" y="1022"/>
                  </a:lnTo>
                  <a:lnTo>
                    <a:pt x="2060" y="1060"/>
                  </a:lnTo>
                  <a:lnTo>
                    <a:pt x="2102" y="1100"/>
                  </a:lnTo>
                  <a:lnTo>
                    <a:pt x="2144" y="1141"/>
                  </a:lnTo>
                  <a:lnTo>
                    <a:pt x="2185" y="1185"/>
                  </a:lnTo>
                  <a:lnTo>
                    <a:pt x="2225" y="1228"/>
                  </a:lnTo>
                  <a:lnTo>
                    <a:pt x="2266" y="1274"/>
                  </a:lnTo>
                  <a:lnTo>
                    <a:pt x="2305" y="1320"/>
                  </a:lnTo>
                  <a:lnTo>
                    <a:pt x="2343" y="1368"/>
                  </a:lnTo>
                  <a:lnTo>
                    <a:pt x="2382" y="1417"/>
                  </a:lnTo>
                  <a:lnTo>
                    <a:pt x="2418" y="1466"/>
                  </a:lnTo>
                  <a:lnTo>
                    <a:pt x="2453" y="1517"/>
                  </a:lnTo>
                  <a:lnTo>
                    <a:pt x="2488" y="1569"/>
                  </a:lnTo>
                  <a:lnTo>
                    <a:pt x="2522" y="1621"/>
                  </a:lnTo>
                  <a:lnTo>
                    <a:pt x="2554" y="1674"/>
                  </a:lnTo>
                  <a:lnTo>
                    <a:pt x="2584" y="1727"/>
                  </a:lnTo>
                  <a:lnTo>
                    <a:pt x="2613" y="1780"/>
                  </a:lnTo>
                  <a:lnTo>
                    <a:pt x="2641" y="1834"/>
                  </a:lnTo>
                  <a:lnTo>
                    <a:pt x="2667" y="1889"/>
                  </a:lnTo>
                  <a:lnTo>
                    <a:pt x="2691" y="1943"/>
                  </a:lnTo>
                  <a:lnTo>
                    <a:pt x="2714" y="1998"/>
                  </a:lnTo>
                  <a:lnTo>
                    <a:pt x="2735" y="2053"/>
                  </a:lnTo>
                  <a:lnTo>
                    <a:pt x="2754" y="2108"/>
                  </a:lnTo>
                  <a:lnTo>
                    <a:pt x="2770" y="2163"/>
                  </a:lnTo>
                  <a:lnTo>
                    <a:pt x="2785" y="2218"/>
                  </a:lnTo>
                  <a:lnTo>
                    <a:pt x="2798" y="2272"/>
                  </a:lnTo>
                  <a:lnTo>
                    <a:pt x="2808" y="2326"/>
                  </a:lnTo>
                  <a:lnTo>
                    <a:pt x="2816" y="2379"/>
                  </a:lnTo>
                  <a:lnTo>
                    <a:pt x="2822" y="2432"/>
                  </a:lnTo>
                  <a:lnTo>
                    <a:pt x="2825" y="2485"/>
                  </a:lnTo>
                  <a:lnTo>
                    <a:pt x="2825" y="2537"/>
                  </a:lnTo>
                  <a:lnTo>
                    <a:pt x="2824" y="2589"/>
                  </a:lnTo>
                  <a:lnTo>
                    <a:pt x="2819" y="2639"/>
                  </a:lnTo>
                  <a:lnTo>
                    <a:pt x="2812" y="2688"/>
                  </a:lnTo>
                  <a:lnTo>
                    <a:pt x="2801" y="2737"/>
                  </a:lnTo>
                  <a:lnTo>
                    <a:pt x="2788" y="2785"/>
                  </a:lnTo>
                  <a:lnTo>
                    <a:pt x="2771" y="2831"/>
                  </a:lnTo>
                  <a:lnTo>
                    <a:pt x="2751" y="2876"/>
                  </a:lnTo>
                  <a:lnTo>
                    <a:pt x="2729" y="2920"/>
                  </a:lnTo>
                  <a:lnTo>
                    <a:pt x="2703" y="2963"/>
                  </a:lnTo>
                  <a:lnTo>
                    <a:pt x="2674" y="3004"/>
                  </a:lnTo>
                  <a:lnTo>
                    <a:pt x="2641" y="3044"/>
                  </a:lnTo>
                  <a:lnTo>
                    <a:pt x="2604" y="3082"/>
                  </a:lnTo>
                  <a:lnTo>
                    <a:pt x="2565" y="3118"/>
                  </a:lnTo>
                  <a:lnTo>
                    <a:pt x="2522" y="3153"/>
                  </a:lnTo>
                  <a:lnTo>
                    <a:pt x="2474" y="3186"/>
                  </a:lnTo>
                  <a:lnTo>
                    <a:pt x="2423" y="3217"/>
                  </a:lnTo>
                  <a:lnTo>
                    <a:pt x="2368" y="3246"/>
                  </a:lnTo>
                  <a:lnTo>
                    <a:pt x="2309" y="3273"/>
                  </a:lnTo>
                  <a:lnTo>
                    <a:pt x="2246" y="3297"/>
                  </a:lnTo>
                  <a:lnTo>
                    <a:pt x="2180" y="3319"/>
                  </a:lnTo>
                  <a:lnTo>
                    <a:pt x="2108" y="3340"/>
                  </a:lnTo>
                  <a:lnTo>
                    <a:pt x="2033" y="3358"/>
                  </a:lnTo>
                  <a:lnTo>
                    <a:pt x="1952" y="3373"/>
                  </a:lnTo>
                  <a:lnTo>
                    <a:pt x="1868" y="3386"/>
                  </a:lnTo>
                  <a:lnTo>
                    <a:pt x="1779" y="3396"/>
                  </a:lnTo>
                  <a:lnTo>
                    <a:pt x="1686" y="3403"/>
                  </a:lnTo>
                  <a:lnTo>
                    <a:pt x="1587" y="3409"/>
                  </a:lnTo>
                  <a:lnTo>
                    <a:pt x="1484" y="3410"/>
                  </a:lnTo>
                  <a:lnTo>
                    <a:pt x="1376" y="3409"/>
                  </a:lnTo>
                  <a:lnTo>
                    <a:pt x="1263" y="3404"/>
                  </a:lnTo>
                  <a:lnTo>
                    <a:pt x="1145" y="3397"/>
                  </a:lnTo>
                  <a:lnTo>
                    <a:pt x="1048" y="3389"/>
                  </a:lnTo>
                  <a:lnTo>
                    <a:pt x="956" y="3378"/>
                  </a:lnTo>
                  <a:lnTo>
                    <a:pt x="869" y="3363"/>
                  </a:lnTo>
                  <a:lnTo>
                    <a:pt x="786" y="3345"/>
                  </a:lnTo>
                  <a:lnTo>
                    <a:pt x="708" y="3326"/>
                  </a:lnTo>
                  <a:lnTo>
                    <a:pt x="636" y="3303"/>
                  </a:lnTo>
                  <a:lnTo>
                    <a:pt x="566" y="3278"/>
                  </a:lnTo>
                  <a:lnTo>
                    <a:pt x="502" y="3251"/>
                  </a:lnTo>
                  <a:lnTo>
                    <a:pt x="442" y="3221"/>
                  </a:lnTo>
                  <a:lnTo>
                    <a:pt x="387" y="3190"/>
                  </a:lnTo>
                  <a:lnTo>
                    <a:pt x="336" y="3156"/>
                  </a:lnTo>
                  <a:lnTo>
                    <a:pt x="288" y="3120"/>
                  </a:lnTo>
                  <a:lnTo>
                    <a:pt x="244" y="3082"/>
                  </a:lnTo>
                  <a:lnTo>
                    <a:pt x="205" y="3043"/>
                  </a:lnTo>
                  <a:lnTo>
                    <a:pt x="169" y="3001"/>
                  </a:lnTo>
                  <a:lnTo>
                    <a:pt x="137" y="2959"/>
                  </a:lnTo>
                  <a:lnTo>
                    <a:pt x="109" y="2914"/>
                  </a:lnTo>
                  <a:lnTo>
                    <a:pt x="84" y="2868"/>
                  </a:lnTo>
                  <a:lnTo>
                    <a:pt x="62" y="2821"/>
                  </a:lnTo>
                  <a:lnTo>
                    <a:pt x="43" y="2772"/>
                  </a:lnTo>
                  <a:lnTo>
                    <a:pt x="29" y="2721"/>
                  </a:lnTo>
                  <a:lnTo>
                    <a:pt x="17" y="2671"/>
                  </a:lnTo>
                  <a:lnTo>
                    <a:pt x="8" y="2619"/>
                  </a:lnTo>
                  <a:lnTo>
                    <a:pt x="3" y="2566"/>
                  </a:lnTo>
                  <a:lnTo>
                    <a:pt x="0" y="2512"/>
                  </a:lnTo>
                  <a:lnTo>
                    <a:pt x="0" y="2458"/>
                  </a:lnTo>
                  <a:lnTo>
                    <a:pt x="2" y="2402"/>
                  </a:lnTo>
                  <a:lnTo>
                    <a:pt x="8" y="2347"/>
                  </a:lnTo>
                  <a:lnTo>
                    <a:pt x="16" y="2290"/>
                  </a:lnTo>
                  <a:lnTo>
                    <a:pt x="26" y="2234"/>
                  </a:lnTo>
                  <a:lnTo>
                    <a:pt x="38" y="2177"/>
                  </a:lnTo>
                  <a:lnTo>
                    <a:pt x="54" y="2120"/>
                  </a:lnTo>
                  <a:lnTo>
                    <a:pt x="70" y="2063"/>
                  </a:lnTo>
                  <a:lnTo>
                    <a:pt x="90" y="2006"/>
                  </a:lnTo>
                  <a:lnTo>
                    <a:pt x="111" y="1948"/>
                  </a:lnTo>
                  <a:lnTo>
                    <a:pt x="135" y="1891"/>
                  </a:lnTo>
                  <a:lnTo>
                    <a:pt x="159" y="1835"/>
                  </a:lnTo>
                  <a:lnTo>
                    <a:pt x="185" y="1778"/>
                  </a:lnTo>
                  <a:lnTo>
                    <a:pt x="213" y="1722"/>
                  </a:lnTo>
                  <a:lnTo>
                    <a:pt x="243" y="1668"/>
                  </a:lnTo>
                  <a:lnTo>
                    <a:pt x="274" y="1613"/>
                  </a:lnTo>
                  <a:lnTo>
                    <a:pt x="308" y="1558"/>
                  </a:lnTo>
                  <a:lnTo>
                    <a:pt x="342" y="1505"/>
                  </a:lnTo>
                  <a:lnTo>
                    <a:pt x="376" y="1452"/>
                  </a:lnTo>
                  <a:lnTo>
                    <a:pt x="412" y="1401"/>
                  </a:lnTo>
                  <a:lnTo>
                    <a:pt x="449" y="1350"/>
                  </a:lnTo>
                  <a:lnTo>
                    <a:pt x="488" y="1301"/>
                  </a:lnTo>
                  <a:lnTo>
                    <a:pt x="526" y="1253"/>
                  </a:lnTo>
                  <a:lnTo>
                    <a:pt x="566" y="1206"/>
                  </a:lnTo>
                  <a:lnTo>
                    <a:pt x="607" y="1161"/>
                  </a:lnTo>
                  <a:lnTo>
                    <a:pt x="647" y="1117"/>
                  </a:lnTo>
                  <a:lnTo>
                    <a:pt x="689" y="1075"/>
                  </a:lnTo>
                  <a:lnTo>
                    <a:pt x="730" y="1034"/>
                  </a:lnTo>
                  <a:lnTo>
                    <a:pt x="771" y="995"/>
                  </a:lnTo>
                  <a:lnTo>
                    <a:pt x="814" y="959"/>
                  </a:lnTo>
                  <a:lnTo>
                    <a:pt x="856" y="923"/>
                  </a:lnTo>
                  <a:lnTo>
                    <a:pt x="899" y="890"/>
                  </a:lnTo>
                  <a:lnTo>
                    <a:pt x="940" y="860"/>
                  </a:lnTo>
                  <a:lnTo>
                    <a:pt x="983" y="831"/>
                  </a:lnTo>
                  <a:lnTo>
                    <a:pt x="1024" y="805"/>
                  </a:lnTo>
                  <a:lnTo>
                    <a:pt x="1066" y="781"/>
                  </a:lnTo>
                  <a:lnTo>
                    <a:pt x="1106" y="761"/>
                  </a:lnTo>
                  <a:lnTo>
                    <a:pt x="1067" y="733"/>
                  </a:lnTo>
                  <a:lnTo>
                    <a:pt x="1028" y="703"/>
                  </a:lnTo>
                  <a:lnTo>
                    <a:pt x="992" y="669"/>
                  </a:lnTo>
                  <a:lnTo>
                    <a:pt x="958" y="634"/>
                  </a:lnTo>
                  <a:lnTo>
                    <a:pt x="925" y="597"/>
                  </a:lnTo>
                  <a:lnTo>
                    <a:pt x="894" y="559"/>
                  </a:lnTo>
                  <a:lnTo>
                    <a:pt x="866" y="519"/>
                  </a:lnTo>
                  <a:lnTo>
                    <a:pt x="839" y="479"/>
                  </a:lnTo>
                  <a:lnTo>
                    <a:pt x="815" y="437"/>
                  </a:lnTo>
                  <a:lnTo>
                    <a:pt x="793" y="397"/>
                  </a:lnTo>
                  <a:lnTo>
                    <a:pt x="774" y="357"/>
                  </a:lnTo>
                  <a:lnTo>
                    <a:pt x="757" y="316"/>
                  </a:lnTo>
                  <a:lnTo>
                    <a:pt x="744" y="278"/>
                  </a:lnTo>
                  <a:lnTo>
                    <a:pt x="733" y="239"/>
                  </a:lnTo>
                  <a:lnTo>
                    <a:pt x="725" y="204"/>
                  </a:lnTo>
                  <a:lnTo>
                    <a:pt x="721" y="170"/>
                  </a:lnTo>
                  <a:lnTo>
                    <a:pt x="720" y="139"/>
                  </a:lnTo>
                  <a:lnTo>
                    <a:pt x="722" y="110"/>
                  </a:lnTo>
                  <a:lnTo>
                    <a:pt x="727" y="84"/>
                  </a:lnTo>
                  <a:lnTo>
                    <a:pt x="736" y="62"/>
                  </a:lnTo>
                  <a:lnTo>
                    <a:pt x="750" y="44"/>
                  </a:lnTo>
                  <a:lnTo>
                    <a:pt x="770" y="24"/>
                  </a:lnTo>
                  <a:lnTo>
                    <a:pt x="793" y="11"/>
                  </a:lnTo>
                  <a:lnTo>
                    <a:pt x="818" y="3"/>
                  </a:lnTo>
                  <a:lnTo>
                    <a:pt x="843" y="0"/>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pPr defTabSz="914126">
                <a:defRPr/>
              </a:pPr>
              <a:endParaRPr lang="en-US" sz="1799" kern="0">
                <a:solidFill>
                  <a:prstClr val="black"/>
                </a:solidFill>
                <a:latin typeface="Calibri"/>
              </a:endParaRPr>
            </a:p>
          </p:txBody>
        </p:sp>
        <p:sp>
          <p:nvSpPr>
            <p:cNvPr id="116" name="Freeform 22"/>
            <p:cNvSpPr>
              <a:spLocks/>
            </p:cNvSpPr>
            <p:nvPr/>
          </p:nvSpPr>
          <p:spPr bwMode="auto">
            <a:xfrm>
              <a:off x="5028" y="3802"/>
              <a:ext cx="0" cy="0"/>
            </a:xfrm>
            <a:custGeom>
              <a:avLst/>
              <a:gdLst>
                <a:gd name="T0" fmla="*/ 1 w 1"/>
                <a:gd name="T1" fmla="*/ 0 h 2"/>
                <a:gd name="T2" fmla="*/ 1 w 1"/>
                <a:gd name="T3" fmla="*/ 1 h 2"/>
                <a:gd name="T4" fmla="*/ 0 w 1"/>
                <a:gd name="T5" fmla="*/ 2 h 2"/>
                <a:gd name="T6" fmla="*/ 1 w 1"/>
                <a:gd name="T7" fmla="*/ 1 h 2"/>
                <a:gd name="T8" fmla="*/ 1 w 1"/>
                <a:gd name="T9" fmla="*/ 0 h 2"/>
              </a:gdLst>
              <a:ahLst/>
              <a:cxnLst>
                <a:cxn ang="0">
                  <a:pos x="T0" y="T1"/>
                </a:cxn>
                <a:cxn ang="0">
                  <a:pos x="T2" y="T3"/>
                </a:cxn>
                <a:cxn ang="0">
                  <a:pos x="T4" y="T5"/>
                </a:cxn>
                <a:cxn ang="0">
                  <a:pos x="T6" y="T7"/>
                </a:cxn>
                <a:cxn ang="0">
                  <a:pos x="T8" y="T9"/>
                </a:cxn>
              </a:cxnLst>
              <a:rect l="0" t="0" r="r" b="b"/>
              <a:pathLst>
                <a:path w="1" h="2">
                  <a:moveTo>
                    <a:pt x="1" y="0"/>
                  </a:moveTo>
                  <a:lnTo>
                    <a:pt x="1" y="1"/>
                  </a:lnTo>
                  <a:lnTo>
                    <a:pt x="0" y="2"/>
                  </a:lnTo>
                  <a:lnTo>
                    <a:pt x="1" y="1"/>
                  </a:lnTo>
                  <a:lnTo>
                    <a:pt x="1" y="0"/>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pPr defTabSz="914126">
                <a:defRPr/>
              </a:pPr>
              <a:endParaRPr lang="en-US" sz="1799" kern="0">
                <a:solidFill>
                  <a:prstClr val="black"/>
                </a:solidFill>
                <a:latin typeface="Calibri"/>
              </a:endParaRPr>
            </a:p>
          </p:txBody>
        </p:sp>
      </p:grpSp>
      <p:sp>
        <p:nvSpPr>
          <p:cNvPr id="2" name="Rectangle 1"/>
          <p:cNvSpPr/>
          <p:nvPr/>
        </p:nvSpPr>
        <p:spPr>
          <a:xfrm>
            <a:off x="5378239" y="3244334"/>
            <a:ext cx="1435521" cy="369332"/>
          </a:xfrm>
          <a:prstGeom prst="rect">
            <a:avLst/>
          </a:prstGeom>
        </p:spPr>
        <p:txBody>
          <a:bodyPr wrap="none">
            <a:spAutoFit/>
          </a:bodyPr>
          <a:lstStyle/>
          <a:p>
            <a:r>
              <a:rPr lang="en-US" b="1" i="1" dirty="0">
                <a:solidFill>
                  <a:schemeClr val="bg1"/>
                </a:solidFill>
              </a:rPr>
              <a:t>Cost Analysis</a:t>
            </a:r>
          </a:p>
        </p:txBody>
      </p:sp>
      <p:sp>
        <p:nvSpPr>
          <p:cNvPr id="4" name="Slide Number Placeholder 3"/>
          <p:cNvSpPr>
            <a:spLocks noGrp="1"/>
          </p:cNvSpPr>
          <p:nvPr>
            <p:ph type="sldNum" sz="quarter" idx="12"/>
          </p:nvPr>
        </p:nvSpPr>
        <p:spPr/>
        <p:txBody>
          <a:bodyPr/>
          <a:lstStyle/>
          <a:p>
            <a:fld id="{4DDFD88F-D5A1-4479-A90D-2D9AB45F530B}" type="slidenum">
              <a:rPr lang="en-US" smtClean="0"/>
              <a:t>86</a:t>
            </a:fld>
            <a:endParaRPr lang="en-US"/>
          </a:p>
        </p:txBody>
      </p:sp>
      <p:sp>
        <p:nvSpPr>
          <p:cNvPr id="14" name="Rectangle 2"/>
          <p:cNvSpPr txBox="1">
            <a:spLocks noChangeArrowheads="1"/>
          </p:cNvSpPr>
          <p:nvPr/>
        </p:nvSpPr>
        <p:spPr bwMode="auto">
          <a:xfrm>
            <a:off x="741532" y="605116"/>
            <a:ext cx="10337181" cy="74119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0682" tIns="40341" rIns="80682" bIns="40341"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t"/>
            <a:r>
              <a:rPr lang="en-US" altLang="en-US" sz="3600" b="1" dirty="0" smtClean="0">
                <a:solidFill>
                  <a:srgbClr val="336600"/>
                </a:solidFill>
                <a:latin typeface="Arial" panose="020B0604020202020204" pitchFamily="34" charset="0"/>
                <a:cs typeface="Arial" panose="020B0604020202020204" pitchFamily="34" charset="0"/>
              </a:rPr>
              <a:t>SPP Procedure</a:t>
            </a:r>
            <a:endParaRPr lang="en-US" altLang="en-US" sz="3600" b="1" dirty="0">
              <a:solidFill>
                <a:srgbClr val="3366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142606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09625" y="481182"/>
            <a:ext cx="8952310" cy="744882"/>
          </a:xfrm>
        </p:spPr>
        <p:txBody>
          <a:bodyPr>
            <a:noAutofit/>
          </a:bodyPr>
          <a:lstStyle/>
          <a:p>
            <a:r>
              <a:rPr lang="en-US" altLang="en-US" sz="3600" b="1" dirty="0" smtClean="0">
                <a:solidFill>
                  <a:srgbClr val="336600"/>
                </a:solidFill>
                <a:latin typeface="Arial" panose="020B0604020202020204" pitchFamily="34" charset="0"/>
                <a:cs typeface="Arial" panose="020B0604020202020204" pitchFamily="34" charset="0"/>
              </a:rPr>
              <a:t>SPP – What is it?</a:t>
            </a:r>
            <a:endParaRPr lang="en-US" sz="3600" b="1" dirty="0">
              <a:solidFill>
                <a:srgbClr val="3366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4294967295"/>
          </p:nvPr>
        </p:nvSpPr>
        <p:spPr>
          <a:xfrm>
            <a:off x="10134600" y="6401994"/>
            <a:ext cx="457200" cy="365125"/>
          </a:xfrm>
          <a:prstGeom prst="rect">
            <a:avLst/>
          </a:prstGeom>
        </p:spPr>
        <p:txBody>
          <a:bodyPr/>
          <a:lstStyle/>
          <a:p>
            <a:pPr>
              <a:defRPr/>
            </a:pPr>
            <a:fld id="{2AFB9966-BA2F-4BD0-A806-55716D4C4ECA}" type="slidenum">
              <a:rPr lang="en-US" altLang="en-US" smtClean="0"/>
              <a:pPr>
                <a:defRPr/>
              </a:pPr>
              <a:t>87</a:t>
            </a:fld>
            <a:endParaRPr lang="en-US" altLang="en-US"/>
          </a:p>
        </p:txBody>
      </p:sp>
      <p:sp>
        <p:nvSpPr>
          <p:cNvPr id="2" name="TextBox 1"/>
          <p:cNvSpPr txBox="1"/>
          <p:nvPr/>
        </p:nvSpPr>
        <p:spPr>
          <a:xfrm>
            <a:off x="962526" y="1859340"/>
            <a:ext cx="10616665" cy="2308324"/>
          </a:xfrm>
          <a:prstGeom prst="rect">
            <a:avLst/>
          </a:prstGeom>
          <a:noFill/>
        </p:spPr>
        <p:txBody>
          <a:bodyPr wrap="square" rtlCol="0">
            <a:spAutoFit/>
          </a:bodyPr>
          <a:lstStyle/>
          <a:p>
            <a:pPr>
              <a:lnSpc>
                <a:spcPct val="150000"/>
              </a:lnSpc>
            </a:pPr>
            <a:r>
              <a:rPr lang="en-US" sz="2400" i="1" dirty="0"/>
              <a:t>Small purchases</a:t>
            </a:r>
            <a:r>
              <a:rPr lang="en-US" sz="2400" dirty="0"/>
              <a:t> means the method of procurement of engineering and design related services where an adequate number of qualified sources are reviewed and the total contract costs do not exceed an established simplified acquisition </a:t>
            </a:r>
            <a:r>
              <a:rPr lang="en-US" sz="2400" dirty="0" smtClean="0"/>
              <a:t>threshold currently set at $150,000.</a:t>
            </a:r>
            <a:endParaRPr lang="en-US" sz="2400" dirty="0"/>
          </a:p>
        </p:txBody>
      </p:sp>
    </p:spTree>
    <p:extLst>
      <p:ext uri="{BB962C8B-B14F-4D97-AF65-F5344CB8AC3E}">
        <p14:creationId xmlns:p14="http://schemas.microsoft.com/office/powerpoint/2010/main" val="1930553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09625" y="470424"/>
            <a:ext cx="8952310" cy="744882"/>
          </a:xfrm>
        </p:spPr>
        <p:txBody>
          <a:bodyPr>
            <a:noAutofit/>
          </a:bodyPr>
          <a:lstStyle/>
          <a:p>
            <a:r>
              <a:rPr lang="en-US" altLang="en-US" sz="3600" b="1" dirty="0" smtClean="0">
                <a:solidFill>
                  <a:srgbClr val="336600"/>
                </a:solidFill>
                <a:latin typeface="Arial" panose="020B0604020202020204" pitchFamily="34" charset="0"/>
                <a:cs typeface="Arial" panose="020B0604020202020204" pitchFamily="34" charset="0"/>
              </a:rPr>
              <a:t>SPP – When is it done?</a:t>
            </a:r>
            <a:endParaRPr lang="en-US" sz="3600" b="1" dirty="0">
              <a:solidFill>
                <a:srgbClr val="3366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4294967295"/>
          </p:nvPr>
        </p:nvSpPr>
        <p:spPr>
          <a:xfrm>
            <a:off x="10134600" y="6401994"/>
            <a:ext cx="457200" cy="365125"/>
          </a:xfrm>
          <a:prstGeom prst="rect">
            <a:avLst/>
          </a:prstGeom>
        </p:spPr>
        <p:txBody>
          <a:bodyPr/>
          <a:lstStyle/>
          <a:p>
            <a:pPr>
              <a:defRPr/>
            </a:pPr>
            <a:fld id="{2AFB9966-BA2F-4BD0-A806-55716D4C4ECA}" type="slidenum">
              <a:rPr lang="en-US" altLang="en-US" smtClean="0"/>
              <a:pPr>
                <a:defRPr/>
              </a:pPr>
              <a:t>88</a:t>
            </a:fld>
            <a:endParaRPr lang="en-US" altLang="en-US"/>
          </a:p>
        </p:txBody>
      </p:sp>
      <p:sp>
        <p:nvSpPr>
          <p:cNvPr id="2" name="TextBox 1"/>
          <p:cNvSpPr txBox="1"/>
          <p:nvPr/>
        </p:nvSpPr>
        <p:spPr>
          <a:xfrm>
            <a:off x="962526" y="1859340"/>
            <a:ext cx="10616665" cy="4616648"/>
          </a:xfrm>
          <a:prstGeom prst="rect">
            <a:avLst/>
          </a:prstGeom>
          <a:noFill/>
        </p:spPr>
        <p:txBody>
          <a:bodyPr wrap="square" rtlCol="0">
            <a:spAutoFit/>
          </a:bodyPr>
          <a:lstStyle/>
          <a:p>
            <a:pPr>
              <a:lnSpc>
                <a:spcPct val="150000"/>
              </a:lnSpc>
            </a:pPr>
            <a:r>
              <a:rPr lang="en-US" sz="2400" i="1" dirty="0" smtClean="0"/>
              <a:t>Small projects</a:t>
            </a:r>
          </a:p>
          <a:p>
            <a:pPr>
              <a:lnSpc>
                <a:spcPct val="150000"/>
              </a:lnSpc>
            </a:pPr>
            <a:endParaRPr lang="en-US" sz="2400" i="1" dirty="0"/>
          </a:p>
          <a:p>
            <a:pPr>
              <a:lnSpc>
                <a:spcPct val="150000"/>
              </a:lnSpc>
            </a:pPr>
            <a:r>
              <a:rPr lang="en-US" sz="2400" i="1" dirty="0" smtClean="0"/>
              <a:t>Limited amount of services needed</a:t>
            </a:r>
          </a:p>
          <a:p>
            <a:pPr marL="741363" indent="-231775">
              <a:lnSpc>
                <a:spcPct val="150000"/>
              </a:lnSpc>
              <a:buFont typeface="Arial" panose="020B0604020202020204" pitchFamily="34" charset="0"/>
              <a:buChar char="•"/>
            </a:pPr>
            <a:r>
              <a:rPr lang="en-US" sz="2000" i="1" dirty="0" smtClean="0"/>
              <a:t>Surveying</a:t>
            </a:r>
          </a:p>
          <a:p>
            <a:pPr marL="741363" indent="-231775">
              <a:lnSpc>
                <a:spcPct val="150000"/>
              </a:lnSpc>
              <a:buFont typeface="Arial" panose="020B0604020202020204" pitchFamily="34" charset="0"/>
              <a:buChar char="•"/>
            </a:pPr>
            <a:r>
              <a:rPr lang="en-US" sz="2000" i="1" dirty="0" smtClean="0"/>
              <a:t>Construction Inspection</a:t>
            </a:r>
          </a:p>
          <a:p>
            <a:pPr marL="741363" indent="-231775">
              <a:lnSpc>
                <a:spcPct val="150000"/>
              </a:lnSpc>
              <a:buFont typeface="Arial" panose="020B0604020202020204" pitchFamily="34" charset="0"/>
              <a:buChar char="•"/>
            </a:pPr>
            <a:r>
              <a:rPr lang="en-US" sz="2000" i="1" dirty="0" smtClean="0"/>
              <a:t>Materials Testing</a:t>
            </a:r>
          </a:p>
          <a:p>
            <a:pPr marL="741363" indent="-231775">
              <a:lnSpc>
                <a:spcPct val="150000"/>
              </a:lnSpc>
              <a:buFont typeface="Arial" panose="020B0604020202020204" pitchFamily="34" charset="0"/>
              <a:buChar char="•"/>
            </a:pPr>
            <a:r>
              <a:rPr lang="en-US" sz="2000" i="1" dirty="0" smtClean="0"/>
              <a:t>Environmental Services</a:t>
            </a:r>
          </a:p>
          <a:p>
            <a:pPr marL="741363" indent="-231775">
              <a:lnSpc>
                <a:spcPct val="150000"/>
              </a:lnSpc>
              <a:buFont typeface="Arial" panose="020B0604020202020204" pitchFamily="34" charset="0"/>
              <a:buChar char="•"/>
            </a:pPr>
            <a:r>
              <a:rPr lang="en-US" sz="2000" i="1" dirty="0" smtClean="0"/>
              <a:t>CMSR</a:t>
            </a:r>
          </a:p>
          <a:p>
            <a:pPr>
              <a:lnSpc>
                <a:spcPct val="150000"/>
              </a:lnSpc>
            </a:pPr>
            <a:endParaRPr lang="en-US" sz="2400" dirty="0"/>
          </a:p>
        </p:txBody>
      </p:sp>
    </p:spTree>
    <p:extLst>
      <p:ext uri="{BB962C8B-B14F-4D97-AF65-F5344CB8AC3E}">
        <p14:creationId xmlns:p14="http://schemas.microsoft.com/office/powerpoint/2010/main" val="20485049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09625" y="470424"/>
            <a:ext cx="8952310" cy="744882"/>
          </a:xfrm>
        </p:spPr>
        <p:txBody>
          <a:bodyPr>
            <a:noAutofit/>
          </a:bodyPr>
          <a:lstStyle/>
          <a:p>
            <a:r>
              <a:rPr lang="en-US" altLang="en-US" sz="3600" b="1" dirty="0" smtClean="0">
                <a:solidFill>
                  <a:srgbClr val="336600"/>
                </a:solidFill>
                <a:latin typeface="Arial" panose="020B0604020202020204" pitchFamily="34" charset="0"/>
                <a:cs typeface="Arial" panose="020B0604020202020204" pitchFamily="34" charset="0"/>
              </a:rPr>
              <a:t>SPP - Essentials</a:t>
            </a:r>
            <a:endParaRPr lang="en-US" sz="3600" b="1" dirty="0">
              <a:solidFill>
                <a:srgbClr val="3366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4294967295"/>
          </p:nvPr>
        </p:nvSpPr>
        <p:spPr>
          <a:xfrm>
            <a:off x="10134600" y="6401994"/>
            <a:ext cx="457200" cy="365125"/>
          </a:xfrm>
          <a:prstGeom prst="rect">
            <a:avLst/>
          </a:prstGeom>
        </p:spPr>
        <p:txBody>
          <a:bodyPr/>
          <a:lstStyle/>
          <a:p>
            <a:pPr>
              <a:defRPr/>
            </a:pPr>
            <a:fld id="{2AFB9966-BA2F-4BD0-A806-55716D4C4ECA}" type="slidenum">
              <a:rPr lang="en-US" altLang="en-US" smtClean="0"/>
              <a:pPr>
                <a:defRPr/>
              </a:pPr>
              <a:t>89</a:t>
            </a:fld>
            <a:endParaRPr lang="en-US" altLang="en-US"/>
          </a:p>
        </p:txBody>
      </p:sp>
      <p:sp>
        <p:nvSpPr>
          <p:cNvPr id="3" name="Rectangle 2"/>
          <p:cNvSpPr/>
          <p:nvPr/>
        </p:nvSpPr>
        <p:spPr>
          <a:xfrm>
            <a:off x="914400" y="2679880"/>
            <a:ext cx="5019644" cy="461665"/>
          </a:xfrm>
          <a:prstGeom prst="rect">
            <a:avLst/>
          </a:prstGeom>
        </p:spPr>
        <p:txBody>
          <a:bodyPr wrap="none">
            <a:spAutoFit/>
          </a:bodyPr>
          <a:lstStyle/>
          <a:p>
            <a:pPr marL="342900" indent="-342900">
              <a:buFont typeface="Wingdings" panose="05000000000000000000" pitchFamily="2" charset="2"/>
              <a:buChar char="§"/>
            </a:pPr>
            <a:r>
              <a:rPr lang="en-US" sz="2400" dirty="0"/>
              <a:t>Minimum of 3 consultants reviewed</a:t>
            </a:r>
          </a:p>
        </p:txBody>
      </p:sp>
      <p:sp>
        <p:nvSpPr>
          <p:cNvPr id="5" name="Rectangle 4"/>
          <p:cNvSpPr/>
          <p:nvPr/>
        </p:nvSpPr>
        <p:spPr>
          <a:xfrm>
            <a:off x="914400" y="5058142"/>
            <a:ext cx="4063228" cy="461665"/>
          </a:xfrm>
          <a:prstGeom prst="rect">
            <a:avLst/>
          </a:prstGeom>
        </p:spPr>
        <p:txBody>
          <a:bodyPr wrap="none">
            <a:spAutoFit/>
          </a:bodyPr>
          <a:lstStyle/>
          <a:p>
            <a:pPr marL="342900" indent="-342900">
              <a:buFont typeface="Wingdings" panose="05000000000000000000" pitchFamily="2" charset="2"/>
              <a:buChar char="§"/>
            </a:pPr>
            <a:r>
              <a:rPr lang="en-US" sz="2400" dirty="0"/>
              <a:t>DBE must still be considered</a:t>
            </a:r>
          </a:p>
        </p:txBody>
      </p:sp>
      <p:sp>
        <p:nvSpPr>
          <p:cNvPr id="6" name="Rectangle 5"/>
          <p:cNvSpPr/>
          <p:nvPr/>
        </p:nvSpPr>
        <p:spPr>
          <a:xfrm>
            <a:off x="914400" y="3472634"/>
            <a:ext cx="4382225" cy="461665"/>
          </a:xfrm>
          <a:prstGeom prst="rect">
            <a:avLst/>
          </a:prstGeom>
        </p:spPr>
        <p:txBody>
          <a:bodyPr wrap="none">
            <a:spAutoFit/>
          </a:bodyPr>
          <a:lstStyle/>
          <a:p>
            <a:pPr marL="342900" indent="-342900">
              <a:buFont typeface="Wingdings" panose="05000000000000000000" pitchFamily="2" charset="2"/>
              <a:buChar char="§"/>
            </a:pPr>
            <a:r>
              <a:rPr lang="en-US" sz="2400" dirty="0"/>
              <a:t>Cost is considered (quotations)</a:t>
            </a:r>
          </a:p>
        </p:txBody>
      </p:sp>
      <p:sp>
        <p:nvSpPr>
          <p:cNvPr id="8" name="Rectangle 7"/>
          <p:cNvSpPr/>
          <p:nvPr/>
        </p:nvSpPr>
        <p:spPr>
          <a:xfrm>
            <a:off x="914400" y="4265388"/>
            <a:ext cx="9691537" cy="461665"/>
          </a:xfrm>
          <a:prstGeom prst="rect">
            <a:avLst/>
          </a:prstGeom>
        </p:spPr>
        <p:txBody>
          <a:bodyPr wrap="square">
            <a:spAutoFit/>
          </a:bodyPr>
          <a:lstStyle/>
          <a:p>
            <a:pPr marL="342900" indent="-342900">
              <a:buFont typeface="Wingdings" panose="05000000000000000000" pitchFamily="2" charset="2"/>
              <a:buChar char="§"/>
            </a:pPr>
            <a:r>
              <a:rPr lang="en-US" sz="2400" dirty="0"/>
              <a:t>Total contract amount including amendments cannot exceed $150,000</a:t>
            </a:r>
          </a:p>
        </p:txBody>
      </p:sp>
      <p:sp>
        <p:nvSpPr>
          <p:cNvPr id="10" name="Rectangle 9"/>
          <p:cNvSpPr/>
          <p:nvPr/>
        </p:nvSpPr>
        <p:spPr>
          <a:xfrm>
            <a:off x="914400" y="1887126"/>
            <a:ext cx="9978566" cy="461665"/>
          </a:xfrm>
          <a:prstGeom prst="rect">
            <a:avLst/>
          </a:prstGeom>
        </p:spPr>
        <p:txBody>
          <a:bodyPr wrap="none">
            <a:spAutoFit/>
          </a:bodyPr>
          <a:lstStyle/>
          <a:p>
            <a:pPr marL="342900" indent="-342900">
              <a:buFont typeface="Wingdings" panose="05000000000000000000" pitchFamily="2" charset="2"/>
              <a:buChar char="§"/>
            </a:pPr>
            <a:r>
              <a:rPr lang="en-US" sz="2400" dirty="0" smtClean="0"/>
              <a:t>SOW and project phases shall not be broken down into smaller components</a:t>
            </a:r>
            <a:endParaRPr lang="en-US" sz="2400" dirty="0"/>
          </a:p>
        </p:txBody>
      </p:sp>
    </p:spTree>
    <p:extLst>
      <p:ext uri="{BB962C8B-B14F-4D97-AF65-F5344CB8AC3E}">
        <p14:creationId xmlns:p14="http://schemas.microsoft.com/office/powerpoint/2010/main" val="19555137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9" name="Slide Number Placeholder 3"/>
          <p:cNvSpPr>
            <a:spLocks noGrp="1"/>
          </p:cNvSpPr>
          <p:nvPr>
            <p:ph type="sldNum" sz="quarter" idx="12"/>
          </p:nvPr>
        </p:nvSpPr>
        <p:spPr bwMode="auto">
          <a:xfrm>
            <a:off x="8610600" y="63563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118" u="sng">
                <a:solidFill>
                  <a:schemeClr val="tx1"/>
                </a:solidFill>
                <a:latin typeface="Times New Roman" panose="02020603050405020304" pitchFamily="18" charset="0"/>
              </a:defRPr>
            </a:lvl1pPr>
            <a:lvl2pPr marL="655579" indent="-252146">
              <a:defRPr sz="2118" u="sng">
                <a:solidFill>
                  <a:schemeClr val="tx1"/>
                </a:solidFill>
                <a:latin typeface="Times New Roman" panose="02020603050405020304" pitchFamily="18" charset="0"/>
              </a:defRPr>
            </a:lvl2pPr>
            <a:lvl3pPr marL="1008583" indent="-201717">
              <a:defRPr sz="2118" u="sng">
                <a:solidFill>
                  <a:schemeClr val="tx1"/>
                </a:solidFill>
                <a:latin typeface="Times New Roman" panose="02020603050405020304" pitchFamily="18" charset="0"/>
              </a:defRPr>
            </a:lvl3pPr>
            <a:lvl4pPr marL="1412016" indent="-201717">
              <a:defRPr sz="2118" u="sng">
                <a:solidFill>
                  <a:schemeClr val="tx1"/>
                </a:solidFill>
                <a:latin typeface="Times New Roman" panose="02020603050405020304" pitchFamily="18" charset="0"/>
              </a:defRPr>
            </a:lvl4pPr>
            <a:lvl5pPr marL="1815450" indent="-201717">
              <a:defRPr sz="2118" u="sng">
                <a:solidFill>
                  <a:schemeClr val="tx1"/>
                </a:solidFill>
                <a:latin typeface="Times New Roman" panose="02020603050405020304" pitchFamily="18" charset="0"/>
              </a:defRPr>
            </a:lvl5pPr>
            <a:lvl6pPr marL="2218883" indent="-201717" eaLnBrk="0" fontAlgn="base" hangingPunct="0">
              <a:spcBef>
                <a:spcPct val="0"/>
              </a:spcBef>
              <a:spcAft>
                <a:spcPct val="0"/>
              </a:spcAft>
              <a:defRPr sz="2118" u="sng">
                <a:solidFill>
                  <a:schemeClr val="tx1"/>
                </a:solidFill>
                <a:latin typeface="Times New Roman" panose="02020603050405020304" pitchFamily="18" charset="0"/>
              </a:defRPr>
            </a:lvl6pPr>
            <a:lvl7pPr marL="2622316" indent="-201717" eaLnBrk="0" fontAlgn="base" hangingPunct="0">
              <a:spcBef>
                <a:spcPct val="0"/>
              </a:spcBef>
              <a:spcAft>
                <a:spcPct val="0"/>
              </a:spcAft>
              <a:defRPr sz="2118" u="sng">
                <a:solidFill>
                  <a:schemeClr val="tx1"/>
                </a:solidFill>
                <a:latin typeface="Times New Roman" panose="02020603050405020304" pitchFamily="18" charset="0"/>
              </a:defRPr>
            </a:lvl7pPr>
            <a:lvl8pPr marL="3025750" indent="-201717" eaLnBrk="0" fontAlgn="base" hangingPunct="0">
              <a:spcBef>
                <a:spcPct val="0"/>
              </a:spcBef>
              <a:spcAft>
                <a:spcPct val="0"/>
              </a:spcAft>
              <a:defRPr sz="2118" u="sng">
                <a:solidFill>
                  <a:schemeClr val="tx1"/>
                </a:solidFill>
                <a:latin typeface="Times New Roman" panose="02020603050405020304" pitchFamily="18" charset="0"/>
              </a:defRPr>
            </a:lvl8pPr>
            <a:lvl9pPr marL="3429183" indent="-201717" eaLnBrk="0" fontAlgn="base" hangingPunct="0">
              <a:spcBef>
                <a:spcPct val="0"/>
              </a:spcBef>
              <a:spcAft>
                <a:spcPct val="0"/>
              </a:spcAft>
              <a:defRPr sz="2118" u="sng">
                <a:solidFill>
                  <a:schemeClr val="tx1"/>
                </a:solidFill>
                <a:latin typeface="Times New Roman" panose="02020603050405020304" pitchFamily="18" charset="0"/>
              </a:defRPr>
            </a:lvl9pPr>
          </a:lstStyle>
          <a:p>
            <a:fld id="{F5E51B55-0369-4902-BE8A-F0BCBF915304}" type="slidenum">
              <a:rPr lang="en-US" altLang="en-US" sz="1147" u="none">
                <a:solidFill>
                  <a:srgbClr val="898989"/>
                </a:solidFill>
              </a:rPr>
              <a:pPr/>
              <a:t>9</a:t>
            </a:fld>
            <a:endParaRPr lang="en-US" altLang="en-US" sz="1147" u="none">
              <a:solidFill>
                <a:srgbClr val="898989"/>
              </a:solidFill>
            </a:endParaRPr>
          </a:p>
        </p:txBody>
      </p:sp>
      <p:sp>
        <p:nvSpPr>
          <p:cNvPr id="6" name="Rectangle 2"/>
          <p:cNvSpPr txBox="1">
            <a:spLocks noChangeArrowheads="1"/>
          </p:cNvSpPr>
          <p:nvPr/>
        </p:nvSpPr>
        <p:spPr bwMode="auto">
          <a:xfrm>
            <a:off x="825190" y="512956"/>
            <a:ext cx="10337181" cy="74119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0682" tIns="40341" rIns="80682" bIns="40341" numCol="1" rtlCol="0" anchor="t" anchorCtr="0" compatLnSpc="1">
            <a:prstTxWarp prst="textNoShape">
              <a:avLst/>
            </a:prstTxWarp>
            <a:normAutofit/>
          </a:bodyPr>
          <a:lstStyle>
            <a:lvl1pPr algn="l" defTabSz="914400" rtl="0" eaLnBrk="1" latinLnBrk="0" hangingPunct="1">
              <a:lnSpc>
                <a:spcPct val="100000"/>
              </a:lnSpc>
              <a:spcBef>
                <a:spcPct val="0"/>
              </a:spcBef>
              <a:buNone/>
              <a:defRPr sz="4400" b="1" u="none" kern="1200" baseline="0">
                <a:solidFill>
                  <a:srgbClr val="336600"/>
                </a:solidFill>
                <a:latin typeface="Arial" panose="020B0604020202020204" pitchFamily="34" charset="0"/>
                <a:ea typeface="+mj-ea"/>
                <a:cs typeface="Arial" panose="020B0604020202020204" pitchFamily="34" charset="0"/>
              </a:defRPr>
            </a:lvl1pPr>
          </a:lstStyle>
          <a:p>
            <a:pPr fontAlgn="t"/>
            <a:r>
              <a:rPr lang="en-US" altLang="en-US" sz="3600" dirty="0" smtClean="0"/>
              <a:t>On-Call </a:t>
            </a:r>
            <a:r>
              <a:rPr lang="en-US" altLang="en-US" sz="3600" dirty="0"/>
              <a:t>C</a:t>
            </a:r>
            <a:r>
              <a:rPr lang="en-US" altLang="en-US" sz="3600" dirty="0" smtClean="0"/>
              <a:t>ontracts in General</a:t>
            </a:r>
          </a:p>
        </p:txBody>
      </p:sp>
      <p:sp>
        <p:nvSpPr>
          <p:cNvPr id="2" name="TextBox 1"/>
          <p:cNvSpPr txBox="1"/>
          <p:nvPr/>
        </p:nvSpPr>
        <p:spPr>
          <a:xfrm>
            <a:off x="1223887" y="2035536"/>
            <a:ext cx="9539785" cy="3046988"/>
          </a:xfrm>
          <a:prstGeom prst="rect">
            <a:avLst/>
          </a:prstGeom>
          <a:noFill/>
        </p:spPr>
        <p:txBody>
          <a:bodyPr wrap="square" rtlCol="0">
            <a:spAutoFit/>
          </a:bodyPr>
          <a:lstStyle/>
          <a:p>
            <a:pPr algn="ctr"/>
            <a:endParaRPr lang="en-US" sz="3200" b="1" dirty="0" smtClean="0"/>
          </a:p>
          <a:p>
            <a:pPr algn="ctr"/>
            <a:r>
              <a:rPr lang="en-US" sz="3200" b="1" dirty="0" smtClean="0"/>
              <a:t>What is an on-call contract really?</a:t>
            </a:r>
          </a:p>
          <a:p>
            <a:pPr algn="ctr"/>
            <a:endParaRPr lang="en-US" sz="3200" b="1" dirty="0" smtClean="0"/>
          </a:p>
          <a:p>
            <a:pPr algn="ctr"/>
            <a:r>
              <a:rPr lang="en-US" sz="3200" b="1" dirty="0" smtClean="0"/>
              <a:t>When is it appropriate to use?</a:t>
            </a:r>
          </a:p>
          <a:p>
            <a:pPr algn="ctr"/>
            <a:endParaRPr lang="en-US" sz="3200" b="1" dirty="0"/>
          </a:p>
          <a:p>
            <a:pPr algn="ctr"/>
            <a:r>
              <a:rPr lang="en-US" sz="3200" b="1" dirty="0" smtClean="0"/>
              <a:t>Do you know the essentials?</a:t>
            </a:r>
            <a:endParaRPr lang="en-US" sz="3200" b="1" dirty="0"/>
          </a:p>
        </p:txBody>
      </p:sp>
    </p:spTree>
    <p:extLst>
      <p:ext uri="{BB962C8B-B14F-4D97-AF65-F5344CB8AC3E}">
        <p14:creationId xmlns:p14="http://schemas.microsoft.com/office/powerpoint/2010/main" val="799277306"/>
      </p:ext>
    </p:extLst>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118" u="sng">
                <a:solidFill>
                  <a:schemeClr val="tx1"/>
                </a:solidFill>
                <a:latin typeface="Times New Roman" panose="02020603050405020304" pitchFamily="18" charset="0"/>
              </a:defRPr>
            </a:lvl1pPr>
            <a:lvl2pPr marL="655579" indent="-252146">
              <a:defRPr sz="2118" u="sng">
                <a:solidFill>
                  <a:schemeClr val="tx1"/>
                </a:solidFill>
                <a:latin typeface="Times New Roman" panose="02020603050405020304" pitchFamily="18" charset="0"/>
              </a:defRPr>
            </a:lvl2pPr>
            <a:lvl3pPr marL="1008583" indent="-201717">
              <a:defRPr sz="2118" u="sng">
                <a:solidFill>
                  <a:schemeClr val="tx1"/>
                </a:solidFill>
                <a:latin typeface="Times New Roman" panose="02020603050405020304" pitchFamily="18" charset="0"/>
              </a:defRPr>
            </a:lvl3pPr>
            <a:lvl4pPr marL="1412016" indent="-201717">
              <a:defRPr sz="2118" u="sng">
                <a:solidFill>
                  <a:schemeClr val="tx1"/>
                </a:solidFill>
                <a:latin typeface="Times New Roman" panose="02020603050405020304" pitchFamily="18" charset="0"/>
              </a:defRPr>
            </a:lvl4pPr>
            <a:lvl5pPr marL="1815450" indent="-201717">
              <a:defRPr sz="2118" u="sng">
                <a:solidFill>
                  <a:schemeClr val="tx1"/>
                </a:solidFill>
                <a:latin typeface="Times New Roman" panose="02020603050405020304" pitchFamily="18" charset="0"/>
              </a:defRPr>
            </a:lvl5pPr>
            <a:lvl6pPr marL="2218883" indent="-201717" eaLnBrk="0" fontAlgn="base" hangingPunct="0">
              <a:spcBef>
                <a:spcPct val="0"/>
              </a:spcBef>
              <a:spcAft>
                <a:spcPct val="0"/>
              </a:spcAft>
              <a:defRPr sz="2118" u="sng">
                <a:solidFill>
                  <a:schemeClr val="tx1"/>
                </a:solidFill>
                <a:latin typeface="Times New Roman" panose="02020603050405020304" pitchFamily="18" charset="0"/>
              </a:defRPr>
            </a:lvl6pPr>
            <a:lvl7pPr marL="2622316" indent="-201717" eaLnBrk="0" fontAlgn="base" hangingPunct="0">
              <a:spcBef>
                <a:spcPct val="0"/>
              </a:spcBef>
              <a:spcAft>
                <a:spcPct val="0"/>
              </a:spcAft>
              <a:defRPr sz="2118" u="sng">
                <a:solidFill>
                  <a:schemeClr val="tx1"/>
                </a:solidFill>
                <a:latin typeface="Times New Roman" panose="02020603050405020304" pitchFamily="18" charset="0"/>
              </a:defRPr>
            </a:lvl7pPr>
            <a:lvl8pPr marL="3025750" indent="-201717" eaLnBrk="0" fontAlgn="base" hangingPunct="0">
              <a:spcBef>
                <a:spcPct val="0"/>
              </a:spcBef>
              <a:spcAft>
                <a:spcPct val="0"/>
              </a:spcAft>
              <a:defRPr sz="2118" u="sng">
                <a:solidFill>
                  <a:schemeClr val="tx1"/>
                </a:solidFill>
                <a:latin typeface="Times New Roman" panose="02020603050405020304" pitchFamily="18" charset="0"/>
              </a:defRPr>
            </a:lvl8pPr>
            <a:lvl9pPr marL="3429183" indent="-201717" eaLnBrk="0" fontAlgn="base" hangingPunct="0">
              <a:spcBef>
                <a:spcPct val="0"/>
              </a:spcBef>
              <a:spcAft>
                <a:spcPct val="0"/>
              </a:spcAft>
              <a:defRPr sz="2118" u="sng">
                <a:solidFill>
                  <a:schemeClr val="tx1"/>
                </a:solidFill>
                <a:latin typeface="Times New Roman" panose="02020603050405020304" pitchFamily="18" charset="0"/>
              </a:defRPr>
            </a:lvl9pPr>
          </a:lstStyle>
          <a:p>
            <a:fld id="{894EBECF-F07D-4AEA-B5D4-B7E36FE77015}" type="slidenum">
              <a:rPr lang="en-US" altLang="en-US" sz="1147" u="none">
                <a:solidFill>
                  <a:srgbClr val="898989"/>
                </a:solidFill>
              </a:rPr>
              <a:pPr/>
              <a:t>90</a:t>
            </a:fld>
            <a:endParaRPr lang="en-US" altLang="en-US" sz="1147" u="none">
              <a:solidFill>
                <a:srgbClr val="898989"/>
              </a:solidFill>
            </a:endParaRPr>
          </a:p>
        </p:txBody>
      </p:sp>
      <p:sp>
        <p:nvSpPr>
          <p:cNvPr id="185358" name="Title 2"/>
          <p:cNvSpPr>
            <a:spLocks noGrp="1"/>
          </p:cNvSpPr>
          <p:nvPr>
            <p:ph type="title"/>
          </p:nvPr>
        </p:nvSpPr>
        <p:spPr bwMode="auto">
          <a:xfrm>
            <a:off x="1986243" y="530822"/>
            <a:ext cx="7986993" cy="7143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0682" tIns="40341" rIns="80682" bIns="40341" numCol="1" rtlCol="0" anchor="t" anchorCtr="0" compatLnSpc="1">
            <a:prstTxWarp prst="textNoShape">
              <a:avLst/>
            </a:prstTxWarp>
            <a:normAutofit/>
          </a:bodyPr>
          <a:lstStyle/>
          <a:p>
            <a:r>
              <a:rPr lang="en-US" altLang="en-US" sz="3600" dirty="0" smtClean="0"/>
              <a:t>Small Purchase Procedures</a:t>
            </a:r>
          </a:p>
        </p:txBody>
      </p:sp>
      <p:graphicFrame>
        <p:nvGraphicFramePr>
          <p:cNvPr id="3" name="Table 2"/>
          <p:cNvGraphicFramePr>
            <a:graphicFrameLocks noGrp="1"/>
          </p:cNvGraphicFramePr>
          <p:nvPr>
            <p:extLst>
              <p:ext uri="{D42A27DB-BD31-4B8C-83A1-F6EECF244321}">
                <p14:modId xmlns:p14="http://schemas.microsoft.com/office/powerpoint/2010/main" val="3372018638"/>
              </p:ext>
            </p:extLst>
          </p:nvPr>
        </p:nvGraphicFramePr>
        <p:xfrm>
          <a:off x="845126" y="1277471"/>
          <a:ext cx="10335492" cy="5547360"/>
        </p:xfrm>
        <a:graphic>
          <a:graphicData uri="http://schemas.openxmlformats.org/drawingml/2006/table">
            <a:tbl>
              <a:tblPr firstRow="1" bandRow="1">
                <a:tableStyleId>{5C22544A-7EE6-4342-B048-85BDC9FD1C3A}</a:tableStyleId>
              </a:tblPr>
              <a:tblGrid>
                <a:gridCol w="5167746"/>
                <a:gridCol w="5167746"/>
              </a:tblGrid>
              <a:tr h="334241">
                <a:tc>
                  <a:txBody>
                    <a:bodyPr/>
                    <a:lstStyle/>
                    <a:p>
                      <a:pPr algn="ctr"/>
                      <a:r>
                        <a:rPr lang="en-US" dirty="0" smtClean="0"/>
                        <a:t>Required</a:t>
                      </a:r>
                      <a:endParaRPr lang="en-US" dirty="0"/>
                    </a:p>
                  </a:txBody>
                  <a:tcPr/>
                </a:tc>
                <a:tc>
                  <a:txBody>
                    <a:bodyPr/>
                    <a:lstStyle/>
                    <a:p>
                      <a:pPr algn="ctr"/>
                      <a:r>
                        <a:rPr lang="en-US" dirty="0" smtClean="0"/>
                        <a:t>Not Required</a:t>
                      </a:r>
                      <a:endParaRPr lang="en-US" dirty="0"/>
                    </a:p>
                  </a:txBody>
                  <a:tcPr/>
                </a:tc>
              </a:tr>
              <a:tr h="5109763">
                <a:tc>
                  <a:txBody>
                    <a:bodyPr/>
                    <a:lstStyle/>
                    <a:p>
                      <a:pPr marL="231775" marR="0" lvl="0" indent="-231775" algn="l" defTabSz="1017588" rtl="0" eaLnBrk="1" fontAlgn="base" latinLnBrk="0" hangingPunct="1">
                        <a:lnSpc>
                          <a:spcPct val="100000"/>
                        </a:lnSpc>
                        <a:spcBef>
                          <a:spcPct val="0"/>
                        </a:spcBef>
                        <a:spcAft>
                          <a:spcPts val="600"/>
                        </a:spcAft>
                        <a:buClrTx/>
                        <a:buSzTx/>
                        <a:buFont typeface="Arial" panose="020B0604020202020204" pitchFamily="34" charset="0"/>
                        <a:buChar char="•"/>
                        <a:tabLst/>
                      </a:pPr>
                      <a:r>
                        <a:rPr kumimoji="0" lang="en-US"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Competitive process (collect three bids)</a:t>
                      </a:r>
                    </a:p>
                    <a:p>
                      <a:pPr marL="231775" marR="0" lvl="0" indent="-231775" algn="l" defTabSz="1017588" rtl="0" eaLnBrk="1" fontAlgn="base" latinLnBrk="0" hangingPunct="1">
                        <a:lnSpc>
                          <a:spcPct val="100000"/>
                        </a:lnSpc>
                        <a:spcBef>
                          <a:spcPct val="0"/>
                        </a:spcBef>
                        <a:spcAft>
                          <a:spcPts val="600"/>
                        </a:spcAft>
                        <a:buClrTx/>
                        <a:buSzTx/>
                        <a:buFont typeface="Arial" panose="020B0604020202020204" pitchFamily="34" charset="0"/>
                        <a:buChar char="•"/>
                        <a:tabLst/>
                      </a:pPr>
                      <a:r>
                        <a:rPr kumimoji="0" lang="en-US"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Conflict of interest determination</a:t>
                      </a:r>
                    </a:p>
                    <a:p>
                      <a:pPr marL="231775" marR="0" lvl="0" indent="-231775" algn="l" defTabSz="1017588" rtl="0" eaLnBrk="1" fontAlgn="base" latinLnBrk="0" hangingPunct="1">
                        <a:lnSpc>
                          <a:spcPct val="100000"/>
                        </a:lnSpc>
                        <a:spcBef>
                          <a:spcPct val="0"/>
                        </a:spcBef>
                        <a:spcAft>
                          <a:spcPts val="600"/>
                        </a:spcAft>
                        <a:buClrTx/>
                        <a:buSzTx/>
                        <a:buFont typeface="Arial" panose="020B0604020202020204" pitchFamily="34" charset="0"/>
                        <a:buChar char="•"/>
                        <a:tabLst/>
                      </a:pPr>
                      <a:r>
                        <a:rPr kumimoji="0" lang="en-US"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Assigned Contract Administrator</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231775" marR="0" lvl="0" indent="-231775" algn="l" defTabSz="1017588" rtl="0" eaLnBrk="1" fontAlgn="base" latinLnBrk="0" hangingPunct="1">
                        <a:lnSpc>
                          <a:spcPct val="100000"/>
                        </a:lnSpc>
                        <a:spcBef>
                          <a:spcPct val="0"/>
                        </a:spcBef>
                        <a:spcAft>
                          <a:spcPts val="600"/>
                        </a:spcAft>
                        <a:buClrTx/>
                        <a:buSzTx/>
                        <a:buFont typeface="Arial" panose="020B0604020202020204" pitchFamily="34" charset="0"/>
                        <a:buChar char="•"/>
                        <a:tabLst/>
                      </a:pPr>
                      <a:r>
                        <a:rPr kumimoji="0" lang="en-US" sz="1600" b="0" i="0" u="none" strike="noStrike" cap="none" normalizeH="0" baseline="0" dirty="0" smtClean="0">
                          <a:ln>
                            <a:noFill/>
                          </a:ln>
                          <a:solidFill>
                            <a:schemeClr val="tx1"/>
                          </a:solidFill>
                          <a:effectLst/>
                          <a:latin typeface="Times New Roman" pitchFamily="18" charset="0"/>
                          <a:cs typeface="Calibri" pitchFamily="34" charset="0"/>
                        </a:rPr>
                        <a:t>Defined scope of work/schedule of deliverables/start and end dates for contract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231775" marR="0" lvl="0" indent="-231775" algn="l" defTabSz="1017588" rtl="0" eaLnBrk="1" fontAlgn="base" latinLnBrk="0" hangingPunct="1">
                        <a:lnSpc>
                          <a:spcPct val="100000"/>
                        </a:lnSpc>
                        <a:spcBef>
                          <a:spcPct val="0"/>
                        </a:spcBef>
                        <a:spcAft>
                          <a:spcPts val="600"/>
                        </a:spcAft>
                        <a:buClrTx/>
                        <a:buSzTx/>
                        <a:buFont typeface="Arial" panose="020B0604020202020204" pitchFamily="34" charset="0"/>
                        <a:buChar char="•"/>
                        <a:tabLst/>
                      </a:pPr>
                      <a:r>
                        <a:rPr kumimoji="0" lang="en-US" sz="1600" b="0" i="0" u="none" strike="noStrike" cap="none" normalizeH="0" baseline="0" dirty="0" smtClean="0">
                          <a:ln>
                            <a:noFill/>
                          </a:ln>
                          <a:solidFill>
                            <a:schemeClr val="tx1"/>
                          </a:solidFill>
                          <a:effectLst/>
                          <a:latin typeface="Times New Roman" pitchFamily="18" charset="0"/>
                          <a:cs typeface="Calibri" pitchFamily="34" charset="0"/>
                        </a:rPr>
                        <a:t>Defined deliverables/prime and </a:t>
                      </a:r>
                      <a:r>
                        <a:rPr kumimoji="0" lang="en-US" sz="1600" b="0" i="0" u="none" strike="noStrike" cap="none" normalizeH="0" baseline="0" dirty="0" err="1" smtClean="0">
                          <a:ln>
                            <a:noFill/>
                          </a:ln>
                          <a:solidFill>
                            <a:schemeClr val="tx1"/>
                          </a:solidFill>
                          <a:effectLst/>
                          <a:latin typeface="Times New Roman" pitchFamily="18" charset="0"/>
                          <a:cs typeface="Calibri" pitchFamily="34" charset="0"/>
                        </a:rPr>
                        <a:t>subconsultant</a:t>
                      </a:r>
                      <a:r>
                        <a:rPr kumimoji="0" lang="en-US" sz="1600" b="0" i="0" u="none" strike="noStrike" cap="none" normalizeH="0" baseline="0" dirty="0" smtClean="0">
                          <a:ln>
                            <a:noFill/>
                          </a:ln>
                          <a:solidFill>
                            <a:schemeClr val="tx1"/>
                          </a:solidFill>
                          <a:effectLst/>
                          <a:latin typeface="Times New Roman" pitchFamily="18" charset="0"/>
                          <a:cs typeface="Calibri" pitchFamily="34" charset="0"/>
                        </a:rPr>
                        <a:t> responsibilities</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231775" marR="0" lvl="0" indent="-231775" algn="l" defTabSz="1017588" rtl="0" eaLnBrk="1" fontAlgn="base" latinLnBrk="0" hangingPunct="1">
                        <a:lnSpc>
                          <a:spcPct val="100000"/>
                        </a:lnSpc>
                        <a:spcBef>
                          <a:spcPct val="0"/>
                        </a:spcBef>
                        <a:spcAft>
                          <a:spcPts val="600"/>
                        </a:spcAft>
                        <a:buClrTx/>
                        <a:buSzTx/>
                        <a:buFont typeface="Arial" panose="020B0604020202020204" pitchFamily="34" charset="0"/>
                        <a:buChar char="•"/>
                        <a:tabLst/>
                      </a:pPr>
                      <a:r>
                        <a:rPr kumimoji="0" lang="en-US" sz="1600" b="0" i="0" u="none" strike="noStrike" cap="none" normalizeH="0" baseline="0" dirty="0" smtClean="0">
                          <a:ln>
                            <a:noFill/>
                          </a:ln>
                          <a:solidFill>
                            <a:schemeClr val="tx1"/>
                          </a:solidFill>
                          <a:effectLst/>
                          <a:latin typeface="Times New Roman" pitchFamily="18" charset="0"/>
                          <a:cs typeface="Calibri" pitchFamily="34" charset="0"/>
                        </a:rPr>
                        <a:t>DBE goal for contract; Exhibit 10-O1, Exhibit 10-O2 (federal)</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231775" marR="0" lvl="0" indent="-231775" algn="l" defTabSz="1017588" rtl="0" eaLnBrk="1" fontAlgn="base" latinLnBrk="0" hangingPunct="1">
                        <a:lnSpc>
                          <a:spcPct val="100000"/>
                        </a:lnSpc>
                        <a:spcBef>
                          <a:spcPct val="0"/>
                        </a:spcBef>
                        <a:spcAft>
                          <a:spcPts val="600"/>
                        </a:spcAft>
                        <a:buClrTx/>
                        <a:buSzTx/>
                        <a:buFont typeface="Arial" panose="020B0604020202020204" pitchFamily="34" charset="0"/>
                        <a:buChar char="•"/>
                        <a:tabLst/>
                      </a:pPr>
                      <a:r>
                        <a:rPr kumimoji="0" lang="en-US" sz="1600" b="0" i="0" u="none" strike="noStrike" cap="none" normalizeH="0" baseline="0" dirty="0" smtClean="0">
                          <a:ln>
                            <a:noFill/>
                          </a:ln>
                          <a:solidFill>
                            <a:schemeClr val="tx1"/>
                          </a:solidFill>
                          <a:effectLst/>
                          <a:latin typeface="Times New Roman" pitchFamily="18" charset="0"/>
                          <a:cs typeface="Calibri" pitchFamily="34" charset="0"/>
                        </a:rPr>
                        <a:t>Cost estimate prior to receiving bids</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231775" marR="0" lvl="0" indent="-231775" algn="l" defTabSz="1017588" rtl="0" eaLnBrk="1" fontAlgn="base" latinLnBrk="0" hangingPunct="1">
                        <a:lnSpc>
                          <a:spcPct val="100000"/>
                        </a:lnSpc>
                        <a:spcBef>
                          <a:spcPct val="0"/>
                        </a:spcBef>
                        <a:spcAft>
                          <a:spcPts val="600"/>
                        </a:spcAft>
                        <a:buClrTx/>
                        <a:buSzTx/>
                        <a:buFont typeface="Arial" panose="020B0604020202020204" pitchFamily="34" charset="0"/>
                        <a:buChar char="•"/>
                        <a:tabLst/>
                      </a:pPr>
                      <a:r>
                        <a:rPr kumimoji="0" lang="en-US" sz="1600" b="0" i="0" u="none" strike="noStrike" cap="none" normalizeH="0" baseline="0" dirty="0" smtClean="0">
                          <a:ln>
                            <a:noFill/>
                          </a:ln>
                          <a:solidFill>
                            <a:schemeClr val="tx1"/>
                          </a:solidFill>
                          <a:effectLst/>
                          <a:latin typeface="Times New Roman" pitchFamily="18" charset="0"/>
                          <a:cs typeface="Calibri" pitchFamily="34" charset="0"/>
                        </a:rPr>
                        <a:t>Best method of payment determination</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231775" marR="0" lvl="0" indent="-231775" algn="l" defTabSz="1017588" rtl="0" eaLnBrk="1" fontAlgn="base" latinLnBrk="0" hangingPunct="1">
                        <a:lnSpc>
                          <a:spcPct val="100000"/>
                        </a:lnSpc>
                        <a:spcBef>
                          <a:spcPct val="0"/>
                        </a:spcBef>
                        <a:spcAft>
                          <a:spcPts val="600"/>
                        </a:spcAft>
                        <a:buClrTx/>
                        <a:buSzTx/>
                        <a:buFont typeface="Arial" panose="020B0604020202020204" pitchFamily="34" charset="0"/>
                        <a:buChar char="•"/>
                        <a:tabLst/>
                      </a:pPr>
                      <a:r>
                        <a:rPr kumimoji="0" lang="en-US" sz="1600" b="0" i="0" u="none" strike="noStrike" cap="none" normalizeH="0" baseline="0" dirty="0" smtClean="0">
                          <a:ln>
                            <a:noFill/>
                          </a:ln>
                          <a:solidFill>
                            <a:schemeClr val="tx1"/>
                          </a:solidFill>
                          <a:effectLst/>
                          <a:latin typeface="Times New Roman" pitchFamily="18" charset="0"/>
                          <a:cs typeface="Calibri" pitchFamily="34" charset="0"/>
                        </a:rPr>
                        <a:t>Contract provisions/clauses (federal)</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231775" marR="0" lvl="0" indent="-231775" algn="l" defTabSz="1017588" rtl="0" eaLnBrk="1" fontAlgn="base" latinLnBrk="0" hangingPunct="1">
                        <a:lnSpc>
                          <a:spcPct val="100000"/>
                        </a:lnSpc>
                        <a:spcBef>
                          <a:spcPct val="0"/>
                        </a:spcBef>
                        <a:spcAft>
                          <a:spcPts val="600"/>
                        </a:spcAft>
                        <a:buClrTx/>
                        <a:buSzTx/>
                        <a:buFont typeface="Arial" panose="020B0604020202020204" pitchFamily="34" charset="0"/>
                        <a:buChar char="•"/>
                        <a:tabLst/>
                      </a:pPr>
                      <a:r>
                        <a:rPr kumimoji="0" lang="en-US" sz="1600" b="0" i="0" u="none" strike="noStrike" cap="none" normalizeH="0" baseline="0" dirty="0" smtClean="0">
                          <a:ln>
                            <a:noFill/>
                          </a:ln>
                          <a:solidFill>
                            <a:schemeClr val="tx1"/>
                          </a:solidFill>
                          <a:effectLst/>
                          <a:latin typeface="Times New Roman" pitchFamily="18" charset="0"/>
                          <a:cs typeface="Calibri" pitchFamily="34" charset="0"/>
                        </a:rPr>
                        <a:t>Evaluation of consultant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231775" marR="0" lvl="0" indent="-231775" algn="l" defTabSz="1017588" rtl="0" eaLnBrk="1" fontAlgn="base" latinLnBrk="0" hangingPunct="1">
                        <a:lnSpc>
                          <a:spcPct val="100000"/>
                        </a:lnSpc>
                        <a:spcBef>
                          <a:spcPct val="0"/>
                        </a:spcBef>
                        <a:spcAft>
                          <a:spcPts val="600"/>
                        </a:spcAft>
                        <a:buClrTx/>
                        <a:buSzTx/>
                        <a:buFont typeface="Arial" panose="020B0604020202020204" pitchFamily="34" charset="0"/>
                        <a:buChar char="•"/>
                        <a:tabLst/>
                      </a:pPr>
                      <a:r>
                        <a:rPr kumimoji="0" lang="en-US" sz="1600" b="0" i="0" u="none" strike="noStrike" cap="none" normalizeH="0" baseline="0" dirty="0" smtClean="0">
                          <a:ln>
                            <a:noFill/>
                          </a:ln>
                          <a:solidFill>
                            <a:schemeClr val="tx1"/>
                          </a:solidFill>
                          <a:effectLst/>
                          <a:latin typeface="Times New Roman" pitchFamily="18" charset="0"/>
                          <a:cs typeface="Calibri" pitchFamily="34" charset="0"/>
                        </a:rPr>
                        <a:t>Contract management responsibilities</a:t>
                      </a:r>
                    </a:p>
                    <a:p>
                      <a:pPr marL="231775" marR="0" lvl="0" indent="-231775" algn="l" defTabSz="1017588" rtl="0" eaLnBrk="1" fontAlgn="base" latinLnBrk="0" hangingPunct="1">
                        <a:lnSpc>
                          <a:spcPct val="100000"/>
                        </a:lnSpc>
                        <a:spcBef>
                          <a:spcPct val="0"/>
                        </a:spcBef>
                        <a:spcAft>
                          <a:spcPts val="600"/>
                        </a:spcAft>
                        <a:buClrTx/>
                        <a:buSzTx/>
                        <a:buFont typeface="Arial" panose="020B0604020202020204" pitchFamily="34" charset="0"/>
                        <a:buChar char="•"/>
                        <a:tabLst/>
                      </a:pP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Exhibit 10-C: A&amp;E Consultant Contract Reviewers Checklist</a:t>
                      </a:r>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marL="231775" marR="0" lvl="0" indent="-231775" algn="l" defTabSz="1017588" rtl="0" eaLnBrk="1" fontAlgn="base" latinLnBrk="0" hangingPunct="1">
                        <a:lnSpc>
                          <a:spcPct val="100000"/>
                        </a:lnSpc>
                        <a:spcBef>
                          <a:spcPct val="0"/>
                        </a:spcBef>
                        <a:spcAft>
                          <a:spcPts val="600"/>
                        </a:spcAft>
                        <a:buClrTx/>
                        <a:buSzTx/>
                        <a:buFont typeface="Arial" panose="020B0604020202020204" pitchFamily="34" charset="0"/>
                        <a:buChar char="•"/>
                        <a:tabLst/>
                      </a:pPr>
                      <a:r>
                        <a:rPr kumimoji="0" lang="en-US"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No Formal RFP/RFQ</a:t>
                      </a:r>
                    </a:p>
                    <a:p>
                      <a:pPr marL="231775" marR="0" lvl="0" indent="-231775" algn="l" defTabSz="1017588" rtl="0" eaLnBrk="1" fontAlgn="base" latinLnBrk="0" hangingPunct="1">
                        <a:lnSpc>
                          <a:spcPct val="100000"/>
                        </a:lnSpc>
                        <a:spcBef>
                          <a:spcPct val="0"/>
                        </a:spcBef>
                        <a:spcAft>
                          <a:spcPts val="600"/>
                        </a:spcAft>
                        <a:buClrTx/>
                        <a:buSzTx/>
                        <a:buFont typeface="Arial" panose="020B0604020202020204" pitchFamily="34" charset="0"/>
                        <a:buChar char="•"/>
                        <a:tabLst/>
                      </a:pPr>
                      <a:r>
                        <a:rPr kumimoji="0" lang="en-US"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No Selection Committee</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231775" marR="0" lvl="0" indent="-231775" algn="l" defTabSz="1017588" rtl="0" eaLnBrk="1" fontAlgn="base" latinLnBrk="0" hangingPunct="1">
                        <a:lnSpc>
                          <a:spcPct val="100000"/>
                        </a:lnSpc>
                        <a:spcBef>
                          <a:spcPct val="0"/>
                        </a:spcBef>
                        <a:spcAft>
                          <a:spcPts val="600"/>
                        </a:spcAft>
                        <a:buClrTx/>
                        <a:buSzTx/>
                        <a:buFont typeface="Arial" panose="020B0604020202020204" pitchFamily="34" charset="0"/>
                        <a:buChar char="•"/>
                        <a:tabLst/>
                      </a:pPr>
                      <a:r>
                        <a:rPr kumimoji="0" lang="en-US" sz="1600" b="0" i="0" u="none" strike="noStrike" cap="none" normalizeH="0" baseline="0" dirty="0" smtClean="0">
                          <a:ln>
                            <a:noFill/>
                          </a:ln>
                          <a:solidFill>
                            <a:schemeClr val="tx1"/>
                          </a:solidFill>
                          <a:effectLst/>
                          <a:latin typeface="Times New Roman" pitchFamily="18" charset="0"/>
                          <a:cs typeface="Calibri" pitchFamily="34" charset="0"/>
                        </a:rPr>
                        <a:t>No evaluation criteria disclosure requirements</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231775" marR="0" lvl="0" indent="-231775" algn="l" defTabSz="1017588" rtl="0" eaLnBrk="1" fontAlgn="base" latinLnBrk="0" hangingPunct="1">
                        <a:lnSpc>
                          <a:spcPct val="100000"/>
                        </a:lnSpc>
                        <a:spcBef>
                          <a:spcPct val="0"/>
                        </a:spcBef>
                        <a:spcAft>
                          <a:spcPts val="600"/>
                        </a:spcAft>
                        <a:buClrTx/>
                        <a:buSzTx/>
                        <a:buFont typeface="Arial" panose="020B0604020202020204" pitchFamily="34" charset="0"/>
                        <a:buChar char="•"/>
                        <a:tabLst/>
                      </a:pPr>
                      <a:r>
                        <a:rPr kumimoji="0" lang="en-US" sz="1600" b="0" i="0" u="none" strike="noStrike" cap="none" normalizeH="0" baseline="0" dirty="0" smtClean="0">
                          <a:ln>
                            <a:noFill/>
                          </a:ln>
                          <a:solidFill>
                            <a:schemeClr val="tx1"/>
                          </a:solidFill>
                          <a:effectLst/>
                          <a:latin typeface="Times New Roman" pitchFamily="18" charset="0"/>
                          <a:cs typeface="Calibri" pitchFamily="34" charset="0"/>
                        </a:rPr>
                        <a:t>No record of costs/profit negotiations</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231775" marR="0" lvl="0" indent="-231775" algn="l" defTabSz="1017588" rtl="0" eaLnBrk="1" fontAlgn="base" latinLnBrk="0" hangingPunct="1">
                        <a:lnSpc>
                          <a:spcPct val="100000"/>
                        </a:lnSpc>
                        <a:spcBef>
                          <a:spcPct val="0"/>
                        </a:spcBef>
                        <a:spcAft>
                          <a:spcPts val="600"/>
                        </a:spcAft>
                        <a:buClrTx/>
                        <a:buSzTx/>
                        <a:buFont typeface="Arial" panose="020B0604020202020204" pitchFamily="34" charset="0"/>
                        <a:buChar char="•"/>
                        <a:tabLst/>
                      </a:pPr>
                      <a:r>
                        <a:rPr kumimoji="0" lang="en-US" sz="1600" b="0" i="0" u="none" strike="noStrike" cap="none" normalizeH="0" baseline="0" dirty="0" smtClean="0">
                          <a:ln>
                            <a:noFill/>
                          </a:ln>
                          <a:solidFill>
                            <a:schemeClr val="tx1"/>
                          </a:solidFill>
                          <a:effectLst/>
                          <a:latin typeface="Times New Roman" pitchFamily="18" charset="0"/>
                          <a:cs typeface="Calibri" pitchFamily="34" charset="0"/>
                        </a:rPr>
                        <a:t>No pre-award audit and review requirement of contract;            Exhibit 10-A, Exhibit 10-K</a:t>
                      </a:r>
                    </a:p>
                    <a:p>
                      <a:pPr marL="231775" marR="0" lvl="0" indent="-231775" algn="l" defTabSz="1017588" rtl="0" eaLnBrk="1" fontAlgn="base" latinLnBrk="0" hangingPunct="1">
                        <a:lnSpc>
                          <a:spcPct val="100000"/>
                        </a:lnSpc>
                        <a:spcBef>
                          <a:spcPct val="0"/>
                        </a:spcBef>
                        <a:spcAft>
                          <a:spcPts val="600"/>
                        </a:spcAft>
                        <a:buClrTx/>
                        <a:buSzTx/>
                        <a:buFont typeface="Arial" panose="020B0604020202020204" pitchFamily="34" charset="0"/>
                        <a:buChar char="•"/>
                        <a:tabLst/>
                      </a:pP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No cost analysis</a:t>
                      </a:r>
                    </a:p>
                    <a:p>
                      <a:endParaRPr lang="en-US" dirty="0">
                        <a:ln>
                          <a:no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r>
            </a:tbl>
          </a:graphicData>
        </a:graphic>
      </p:graphicFrame>
      <p:sp>
        <p:nvSpPr>
          <p:cNvPr id="5" name="8-Point Star 4"/>
          <p:cNvSpPr/>
          <p:nvPr/>
        </p:nvSpPr>
        <p:spPr>
          <a:xfrm>
            <a:off x="10611726" y="1573250"/>
            <a:ext cx="1247386" cy="1144378"/>
          </a:xfrm>
          <a:prstGeom prst="star8">
            <a:avLst/>
          </a:prstGeom>
          <a:noFill/>
          <a:ln w="3492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 name="TextBox 5"/>
          <p:cNvSpPr txBox="1"/>
          <p:nvPr/>
        </p:nvSpPr>
        <p:spPr>
          <a:xfrm>
            <a:off x="10904166" y="1779096"/>
            <a:ext cx="661392" cy="646331"/>
          </a:xfrm>
          <a:prstGeom prst="rect">
            <a:avLst/>
          </a:prstGeom>
          <a:noFill/>
        </p:spPr>
        <p:txBody>
          <a:bodyPr wrap="square" rtlCol="0">
            <a:spAutoFit/>
          </a:bodyPr>
          <a:lstStyle/>
          <a:p>
            <a:pPr algn="ctr"/>
            <a:r>
              <a:rPr lang="en-US" sz="3600" dirty="0" smtClean="0"/>
              <a:t>31</a:t>
            </a:r>
            <a:endParaRPr lang="en-US" sz="3600" dirty="0"/>
          </a:p>
        </p:txBody>
      </p:sp>
    </p:spTree>
    <p:extLst>
      <p:ext uri="{BB962C8B-B14F-4D97-AF65-F5344CB8AC3E}">
        <p14:creationId xmlns:p14="http://schemas.microsoft.com/office/powerpoint/2010/main" val="39684463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xit" presetSubtype="0" fill="hold" grpId="1" nodeType="withEffect">
                                  <p:stCondLst>
                                    <p:cond delay="0"/>
                                  </p:stCondLst>
                                  <p:childTnLst>
                                    <p:set>
                                      <p:cBhvr>
                                        <p:cTn id="14" dur="1" fill="hold">
                                          <p:stCondLst>
                                            <p:cond delay="0"/>
                                          </p:stCondLst>
                                        </p:cTn>
                                        <p:tgtEl>
                                          <p:spTgt spid="6"/>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p:bldP spid="6" grpId="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345573" y="1705357"/>
            <a:ext cx="7581900" cy="4800600"/>
          </a:xfrm>
          <a:prstGeom prst="rect">
            <a:avLst/>
          </a:prstGeom>
        </p:spPr>
      </p:pic>
      <p:sp>
        <p:nvSpPr>
          <p:cNvPr id="4" name="Title 3"/>
          <p:cNvSpPr>
            <a:spLocks noGrp="1"/>
          </p:cNvSpPr>
          <p:nvPr>
            <p:ph type="title"/>
          </p:nvPr>
        </p:nvSpPr>
        <p:spPr>
          <a:xfrm>
            <a:off x="857250" y="298045"/>
            <a:ext cx="9601200" cy="1124057"/>
          </a:xfrm>
        </p:spPr>
        <p:txBody>
          <a:bodyPr>
            <a:noAutofit/>
          </a:bodyPr>
          <a:lstStyle/>
          <a:p>
            <a:r>
              <a:rPr lang="en-US" sz="3600" b="1" dirty="0" smtClean="0">
                <a:solidFill>
                  <a:srgbClr val="336600"/>
                </a:solidFill>
                <a:latin typeface="Arial" panose="020B0604020202020204" pitchFamily="34" charset="0"/>
                <a:cs typeface="Arial" panose="020B0604020202020204" pitchFamily="34" charset="0"/>
              </a:rPr>
              <a:t>Information </a:t>
            </a:r>
            <a:r>
              <a:rPr lang="en-US" sz="3600" b="1" dirty="0">
                <a:solidFill>
                  <a:srgbClr val="336600"/>
                </a:solidFill>
                <a:latin typeface="Arial" panose="020B0604020202020204" pitchFamily="34" charset="0"/>
                <a:cs typeface="Arial" panose="020B0604020202020204" pitchFamily="34" charset="0"/>
              </a:rPr>
              <a:t>for Database</a:t>
            </a:r>
          </a:p>
        </p:txBody>
      </p:sp>
      <p:sp>
        <p:nvSpPr>
          <p:cNvPr id="6" name="Oval 5"/>
          <p:cNvSpPr/>
          <p:nvPr/>
        </p:nvSpPr>
        <p:spPr>
          <a:xfrm>
            <a:off x="2953081" y="2479325"/>
            <a:ext cx="1323191" cy="46835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8047155" y="2504958"/>
            <a:ext cx="1331129" cy="46835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21620" y="2947677"/>
            <a:ext cx="7385715" cy="231596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8796564" y="4841219"/>
            <a:ext cx="923782" cy="1610699"/>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5708368" y="2541286"/>
            <a:ext cx="1323191" cy="46835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10"/>
          <p:cNvSpPr>
            <a:spLocks noGrp="1"/>
          </p:cNvSpPr>
          <p:nvPr>
            <p:ph type="sldNum" sz="quarter" idx="4294967295"/>
          </p:nvPr>
        </p:nvSpPr>
        <p:spPr>
          <a:xfrm>
            <a:off x="10134600" y="6401994"/>
            <a:ext cx="457200" cy="365125"/>
          </a:xfrm>
          <a:prstGeom prst="rect">
            <a:avLst/>
          </a:prstGeom>
        </p:spPr>
        <p:txBody>
          <a:bodyPr/>
          <a:lstStyle/>
          <a:p>
            <a:pPr>
              <a:defRPr/>
            </a:pPr>
            <a:fld id="{2AFB9966-BA2F-4BD0-A806-55716D4C4ECA}" type="slidenum">
              <a:rPr lang="en-US" altLang="en-US" smtClean="0"/>
              <a:pPr>
                <a:defRPr/>
              </a:pPr>
              <a:t>91</a:t>
            </a:fld>
            <a:endParaRPr lang="en-US" altLang="en-US"/>
          </a:p>
        </p:txBody>
      </p:sp>
      <p:sp>
        <p:nvSpPr>
          <p:cNvPr id="17" name="Oval Callout 16"/>
          <p:cNvSpPr/>
          <p:nvPr/>
        </p:nvSpPr>
        <p:spPr>
          <a:xfrm>
            <a:off x="5754113" y="4168310"/>
            <a:ext cx="2177143" cy="669064"/>
          </a:xfrm>
          <a:prstGeom prst="wedgeEllipseCallout">
            <a:avLst/>
          </a:prstGeom>
          <a:solidFill>
            <a:srgbClr val="FFFFF3">
              <a:lumMod val="75000"/>
            </a:srgbClr>
          </a:solidFill>
          <a:ln w="48000" cap="flat" cmpd="thickThin" algn="ctr">
            <a:solidFill>
              <a:srgbClr val="514843">
                <a:shade val="50000"/>
              </a:srgbClr>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400" b="1" i="0" u="none" strike="noStrike" kern="0" cap="none" spc="0" normalizeH="0" baseline="0" noProof="0" dirty="0" smtClean="0">
                <a:ln>
                  <a:noFill/>
                </a:ln>
                <a:solidFill>
                  <a:srgbClr val="000000"/>
                </a:solidFill>
                <a:effectLst/>
                <a:uLnTx/>
                <a:uFillTx/>
                <a:latin typeface="Euphemia"/>
                <a:ea typeface="+mn-ea"/>
                <a:cs typeface="+mn-cs"/>
              </a:rPr>
              <a:t>Small Purchase &lt; $150K?</a:t>
            </a:r>
          </a:p>
        </p:txBody>
      </p:sp>
      <p:sp>
        <p:nvSpPr>
          <p:cNvPr id="12" name="8-Point Star 11"/>
          <p:cNvSpPr/>
          <p:nvPr/>
        </p:nvSpPr>
        <p:spPr>
          <a:xfrm>
            <a:off x="10611726" y="1573250"/>
            <a:ext cx="1247386" cy="1144378"/>
          </a:xfrm>
          <a:prstGeom prst="star8">
            <a:avLst/>
          </a:prstGeom>
          <a:noFill/>
          <a:ln w="3492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4" name="TextBox 13"/>
          <p:cNvSpPr txBox="1"/>
          <p:nvPr/>
        </p:nvSpPr>
        <p:spPr>
          <a:xfrm>
            <a:off x="10904166" y="1779096"/>
            <a:ext cx="661392" cy="646331"/>
          </a:xfrm>
          <a:prstGeom prst="rect">
            <a:avLst/>
          </a:prstGeom>
          <a:noFill/>
        </p:spPr>
        <p:txBody>
          <a:bodyPr wrap="square" rtlCol="0">
            <a:spAutoFit/>
          </a:bodyPr>
          <a:lstStyle/>
          <a:p>
            <a:pPr algn="ctr"/>
            <a:r>
              <a:rPr lang="en-US" sz="3600" dirty="0" smtClean="0"/>
              <a:t>32</a:t>
            </a:r>
            <a:endParaRPr lang="en-US" sz="3600" dirty="0"/>
          </a:p>
        </p:txBody>
      </p:sp>
    </p:spTree>
    <p:extLst>
      <p:ext uri="{BB962C8B-B14F-4D97-AF65-F5344CB8AC3E}">
        <p14:creationId xmlns:p14="http://schemas.microsoft.com/office/powerpoint/2010/main" val="13528884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xit" presetSubtype="0" fill="hold" grpId="1" nodeType="withEffect">
                                  <p:stCondLst>
                                    <p:cond delay="0"/>
                                  </p:stCondLst>
                                  <p:childTnLst>
                                    <p:set>
                                      <p:cBhvr>
                                        <p:cTn id="14" dur="1" fill="hold">
                                          <p:stCondLst>
                                            <p:cond delay="0"/>
                                          </p:stCondLst>
                                        </p:cTn>
                                        <p:tgtEl>
                                          <p:spTgt spid="14"/>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12"/>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ppt_w</p:attrName>
                                        </p:attrNameLst>
                                      </p:cBhvr>
                                      <p:tavLst>
                                        <p:tav tm="0">
                                          <p:val>
                                            <p:fltVal val="0"/>
                                          </p:val>
                                        </p:tav>
                                        <p:tav tm="100000">
                                          <p:val>
                                            <p:strVal val="#ppt_w"/>
                                          </p:val>
                                        </p:tav>
                                      </p:tavLst>
                                    </p:anim>
                                    <p:anim calcmode="lin" valueType="num">
                                      <p:cBhvr>
                                        <p:cTn id="22" dur="1000" fill="hold"/>
                                        <p:tgtEl>
                                          <p:spTgt spid="6"/>
                                        </p:tgtEl>
                                        <p:attrNameLst>
                                          <p:attrName>ppt_h</p:attrName>
                                        </p:attrNameLst>
                                      </p:cBhvr>
                                      <p:tavLst>
                                        <p:tav tm="0">
                                          <p:val>
                                            <p:fltVal val="0"/>
                                          </p:val>
                                        </p:tav>
                                        <p:tav tm="100000">
                                          <p:val>
                                            <p:strVal val="#ppt_h"/>
                                          </p:val>
                                        </p:tav>
                                      </p:tavLst>
                                    </p:anim>
                                    <p:anim calcmode="lin" valueType="num">
                                      <p:cBhvr>
                                        <p:cTn id="23" dur="1000" fill="hold"/>
                                        <p:tgtEl>
                                          <p:spTgt spid="6"/>
                                        </p:tgtEl>
                                        <p:attrNameLst>
                                          <p:attrName>style.rotation</p:attrName>
                                        </p:attrNameLst>
                                      </p:cBhvr>
                                      <p:tavLst>
                                        <p:tav tm="0">
                                          <p:val>
                                            <p:fltVal val="90"/>
                                          </p:val>
                                        </p:tav>
                                        <p:tav tm="100000">
                                          <p:val>
                                            <p:fltVal val="0"/>
                                          </p:val>
                                        </p:tav>
                                      </p:tavLst>
                                    </p:anim>
                                    <p:animEffect transition="in" filter="fade">
                                      <p:cBhvr>
                                        <p:cTn id="24" dur="1000"/>
                                        <p:tgtEl>
                                          <p:spTgt spid="6"/>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1000" fill="hold"/>
                                        <p:tgtEl>
                                          <p:spTgt spid="13"/>
                                        </p:tgtEl>
                                        <p:attrNameLst>
                                          <p:attrName>ppt_w</p:attrName>
                                        </p:attrNameLst>
                                      </p:cBhvr>
                                      <p:tavLst>
                                        <p:tav tm="0">
                                          <p:val>
                                            <p:fltVal val="0"/>
                                          </p:val>
                                        </p:tav>
                                        <p:tav tm="100000">
                                          <p:val>
                                            <p:strVal val="#ppt_w"/>
                                          </p:val>
                                        </p:tav>
                                      </p:tavLst>
                                    </p:anim>
                                    <p:anim calcmode="lin" valueType="num">
                                      <p:cBhvr>
                                        <p:cTn id="28" dur="1000" fill="hold"/>
                                        <p:tgtEl>
                                          <p:spTgt spid="13"/>
                                        </p:tgtEl>
                                        <p:attrNameLst>
                                          <p:attrName>ppt_h</p:attrName>
                                        </p:attrNameLst>
                                      </p:cBhvr>
                                      <p:tavLst>
                                        <p:tav tm="0">
                                          <p:val>
                                            <p:fltVal val="0"/>
                                          </p:val>
                                        </p:tav>
                                        <p:tav tm="100000">
                                          <p:val>
                                            <p:strVal val="#ppt_h"/>
                                          </p:val>
                                        </p:tav>
                                      </p:tavLst>
                                    </p:anim>
                                    <p:anim calcmode="lin" valueType="num">
                                      <p:cBhvr>
                                        <p:cTn id="29" dur="1000" fill="hold"/>
                                        <p:tgtEl>
                                          <p:spTgt spid="13"/>
                                        </p:tgtEl>
                                        <p:attrNameLst>
                                          <p:attrName>style.rotation</p:attrName>
                                        </p:attrNameLst>
                                      </p:cBhvr>
                                      <p:tavLst>
                                        <p:tav tm="0">
                                          <p:val>
                                            <p:fltVal val="90"/>
                                          </p:val>
                                        </p:tav>
                                        <p:tav tm="100000">
                                          <p:val>
                                            <p:fltVal val="0"/>
                                          </p:val>
                                        </p:tav>
                                      </p:tavLst>
                                    </p:anim>
                                    <p:animEffect transition="in" filter="fade">
                                      <p:cBhvr>
                                        <p:cTn id="30" dur="1000"/>
                                        <p:tgtEl>
                                          <p:spTgt spid="13"/>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2000" fill="hold"/>
                                        <p:tgtEl>
                                          <p:spTgt spid="10"/>
                                        </p:tgtEl>
                                        <p:attrNameLst>
                                          <p:attrName>ppt_w</p:attrName>
                                        </p:attrNameLst>
                                      </p:cBhvr>
                                      <p:tavLst>
                                        <p:tav tm="0">
                                          <p:val>
                                            <p:fltVal val="0"/>
                                          </p:val>
                                        </p:tav>
                                        <p:tav tm="100000">
                                          <p:val>
                                            <p:strVal val="#ppt_w"/>
                                          </p:val>
                                        </p:tav>
                                      </p:tavLst>
                                    </p:anim>
                                    <p:anim calcmode="lin" valueType="num">
                                      <p:cBhvr>
                                        <p:cTn id="34" dur="2000" fill="hold"/>
                                        <p:tgtEl>
                                          <p:spTgt spid="10"/>
                                        </p:tgtEl>
                                        <p:attrNameLst>
                                          <p:attrName>ppt_h</p:attrName>
                                        </p:attrNameLst>
                                      </p:cBhvr>
                                      <p:tavLst>
                                        <p:tav tm="0">
                                          <p:val>
                                            <p:fltVal val="0"/>
                                          </p:val>
                                        </p:tav>
                                        <p:tav tm="100000">
                                          <p:val>
                                            <p:strVal val="#ppt_h"/>
                                          </p:val>
                                        </p:tav>
                                      </p:tavLst>
                                    </p:anim>
                                    <p:anim calcmode="lin" valueType="num">
                                      <p:cBhvr>
                                        <p:cTn id="35" dur="2000" fill="hold"/>
                                        <p:tgtEl>
                                          <p:spTgt spid="10"/>
                                        </p:tgtEl>
                                        <p:attrNameLst>
                                          <p:attrName>style.rotation</p:attrName>
                                        </p:attrNameLst>
                                      </p:cBhvr>
                                      <p:tavLst>
                                        <p:tav tm="0">
                                          <p:val>
                                            <p:fltVal val="90"/>
                                          </p:val>
                                        </p:tav>
                                        <p:tav tm="100000">
                                          <p:val>
                                            <p:fltVal val="0"/>
                                          </p:val>
                                        </p:tav>
                                      </p:tavLst>
                                    </p:anim>
                                    <p:animEffect transition="in" filter="fade">
                                      <p:cBhvr>
                                        <p:cTn id="36" dur="2000"/>
                                        <p:tgtEl>
                                          <p:spTgt spid="10"/>
                                        </p:tgtEl>
                                      </p:cBhvr>
                                    </p:animEffect>
                                  </p:childTnLst>
                                </p:cTn>
                              </p:par>
                              <p:par>
                                <p:cTn id="37" presetID="6" presetClass="entr" presetSubtype="16"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circle(in)">
                                      <p:cBhvr>
                                        <p:cTn id="39" dur="7000"/>
                                        <p:tgtEl>
                                          <p:spTgt spid="7"/>
                                        </p:tgtEl>
                                      </p:cBhvr>
                                    </p:animEffect>
                                  </p:childTnLst>
                                </p:cTn>
                              </p:par>
                              <p:par>
                                <p:cTn id="40" presetID="21" presetClass="entr" presetSubtype="1" fill="hold" grpId="0" nodeType="withEffect">
                                  <p:stCondLst>
                                    <p:cond delay="1300"/>
                                  </p:stCondLst>
                                  <p:childTnLst>
                                    <p:set>
                                      <p:cBhvr>
                                        <p:cTn id="41" dur="1" fill="hold">
                                          <p:stCondLst>
                                            <p:cond delay="0"/>
                                          </p:stCondLst>
                                        </p:cTn>
                                        <p:tgtEl>
                                          <p:spTgt spid="8"/>
                                        </p:tgtEl>
                                        <p:attrNameLst>
                                          <p:attrName>style.visibility</p:attrName>
                                        </p:attrNameLst>
                                      </p:cBhvr>
                                      <p:to>
                                        <p:strVal val="visible"/>
                                      </p:to>
                                    </p:set>
                                    <p:animEffect transition="in" filter="wheel(1)">
                                      <p:cBhvr>
                                        <p:cTn id="42" dur="30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7" grpId="0" animBg="1"/>
      <p:bldP spid="8" grpId="0" animBg="1"/>
      <p:bldP spid="13" grpId="0" animBg="1"/>
      <p:bldP spid="17" grpId="0" animBg="1"/>
      <p:bldP spid="12" grpId="0" animBg="1"/>
      <p:bldP spid="12" grpId="1" animBg="1"/>
      <p:bldP spid="14" grpId="0"/>
      <p:bldP spid="14" grpId="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stretch>
            <a:fillRect/>
          </a:stretch>
        </p:blipFill>
        <p:spPr>
          <a:xfrm>
            <a:off x="2214433" y="4399734"/>
            <a:ext cx="7867650" cy="2234805"/>
          </a:xfrm>
          <a:prstGeom prst="rect">
            <a:avLst/>
          </a:prstGeom>
        </p:spPr>
      </p:pic>
      <p:pic>
        <p:nvPicPr>
          <p:cNvPr id="11" name="Picture 10"/>
          <p:cNvPicPr>
            <a:picLocks noChangeAspect="1"/>
          </p:cNvPicPr>
          <p:nvPr/>
        </p:nvPicPr>
        <p:blipFill>
          <a:blip r:embed="rId4"/>
          <a:stretch>
            <a:fillRect/>
          </a:stretch>
        </p:blipFill>
        <p:spPr>
          <a:xfrm>
            <a:off x="2214433" y="3034214"/>
            <a:ext cx="7867650" cy="1408553"/>
          </a:xfrm>
          <a:prstGeom prst="rect">
            <a:avLst/>
          </a:prstGeom>
        </p:spPr>
      </p:pic>
      <p:pic>
        <p:nvPicPr>
          <p:cNvPr id="10" name="Picture 9"/>
          <p:cNvPicPr>
            <a:picLocks noChangeAspect="1"/>
          </p:cNvPicPr>
          <p:nvPr/>
        </p:nvPicPr>
        <p:blipFill>
          <a:blip r:embed="rId5"/>
          <a:stretch>
            <a:fillRect/>
          </a:stretch>
        </p:blipFill>
        <p:spPr>
          <a:xfrm>
            <a:off x="2214433" y="1345014"/>
            <a:ext cx="7867650" cy="1701473"/>
          </a:xfrm>
          <a:prstGeom prst="rect">
            <a:avLst/>
          </a:prstGeom>
        </p:spPr>
      </p:pic>
      <p:sp>
        <p:nvSpPr>
          <p:cNvPr id="4" name="Rectangle 3"/>
          <p:cNvSpPr/>
          <p:nvPr/>
        </p:nvSpPr>
        <p:spPr>
          <a:xfrm>
            <a:off x="2530862" y="1376236"/>
            <a:ext cx="7493619" cy="166646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2502982" y="4458032"/>
            <a:ext cx="3718934" cy="54469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6282527" y="5384126"/>
            <a:ext cx="2453268" cy="1357273"/>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2530861" y="3077709"/>
            <a:ext cx="5263378" cy="95499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9277350" y="3053348"/>
            <a:ext cx="747130" cy="151970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2715683" y="5052999"/>
            <a:ext cx="2794000" cy="29633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819150" y="626345"/>
            <a:ext cx="10515600" cy="577135"/>
          </a:xfrm>
        </p:spPr>
        <p:txBody>
          <a:bodyPr>
            <a:noAutofit/>
          </a:bodyPr>
          <a:lstStyle/>
          <a:p>
            <a:r>
              <a:rPr lang="en-US" sz="3600" b="1" dirty="0">
                <a:solidFill>
                  <a:srgbClr val="336600"/>
                </a:solidFill>
                <a:latin typeface="Arial" panose="020B0604020202020204" pitchFamily="34" charset="0"/>
                <a:cs typeface="Arial" panose="020B0604020202020204" pitchFamily="34" charset="0"/>
              </a:rPr>
              <a:t>A. Procurement Planning</a:t>
            </a:r>
          </a:p>
        </p:txBody>
      </p:sp>
      <p:sp>
        <p:nvSpPr>
          <p:cNvPr id="16" name="Slide Number Placeholder 15"/>
          <p:cNvSpPr>
            <a:spLocks noGrp="1"/>
          </p:cNvSpPr>
          <p:nvPr>
            <p:ph type="sldNum" sz="quarter" idx="4294967295"/>
          </p:nvPr>
        </p:nvSpPr>
        <p:spPr>
          <a:xfrm>
            <a:off x="10134600" y="6401994"/>
            <a:ext cx="457200" cy="365125"/>
          </a:xfrm>
          <a:prstGeom prst="rect">
            <a:avLst/>
          </a:prstGeom>
        </p:spPr>
        <p:txBody>
          <a:bodyPr/>
          <a:lstStyle/>
          <a:p>
            <a:pPr>
              <a:defRPr/>
            </a:pPr>
            <a:fld id="{2AFB9966-BA2F-4BD0-A806-55716D4C4ECA}" type="slidenum">
              <a:rPr lang="en-US" altLang="en-US" smtClean="0"/>
              <a:pPr>
                <a:defRPr/>
              </a:pPr>
              <a:t>92</a:t>
            </a:fld>
            <a:endParaRPr lang="en-US" altLang="en-US"/>
          </a:p>
        </p:txBody>
      </p:sp>
      <p:sp>
        <p:nvSpPr>
          <p:cNvPr id="21" name="Oval Callout 20"/>
          <p:cNvSpPr/>
          <p:nvPr/>
        </p:nvSpPr>
        <p:spPr>
          <a:xfrm>
            <a:off x="6729664" y="2484929"/>
            <a:ext cx="2991851" cy="909536"/>
          </a:xfrm>
          <a:prstGeom prst="wedgeEllipseCallout">
            <a:avLst/>
          </a:prstGeom>
          <a:solidFill>
            <a:srgbClr val="FFFFF3">
              <a:lumMod val="75000"/>
            </a:srgbClr>
          </a:solidFill>
          <a:ln w="48000" cap="flat" cmpd="thickThin" algn="ctr">
            <a:solidFill>
              <a:srgbClr val="514843">
                <a:shade val="50000"/>
              </a:srgbClr>
            </a:solidFill>
            <a:prstDash val="solid"/>
          </a:ln>
          <a:effectLst/>
        </p:spPr>
        <p:txBody>
          <a:bodyPr rtlCol="0" anchor="ctr"/>
          <a:lstStyle/>
          <a:p>
            <a:pPr marL="171450" marR="0" lvl="0" indent="-171450" defTabSz="91440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1200" b="1" i="0" u="none" strike="noStrike" kern="0" cap="none" spc="0" normalizeH="0" baseline="0" noProof="0" dirty="0" smtClean="0">
              <a:ln>
                <a:noFill/>
              </a:ln>
              <a:solidFill>
                <a:srgbClr val="000000"/>
              </a:solidFill>
              <a:effectLst/>
              <a:uLnTx/>
              <a:uFillTx/>
              <a:latin typeface="Euphemia"/>
              <a:ea typeface="+mn-ea"/>
              <a:cs typeface="+mn-cs"/>
            </a:endParaRPr>
          </a:p>
          <a:p>
            <a:pPr marL="171450" marR="0" lvl="0" indent="-171450" defTabSz="91440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200" b="1" i="0" u="none" strike="noStrike" kern="0" cap="none" spc="0" normalizeH="0" baseline="0" noProof="0" dirty="0" smtClean="0">
                <a:ln>
                  <a:noFill/>
                </a:ln>
                <a:solidFill>
                  <a:srgbClr val="000000"/>
                </a:solidFill>
                <a:effectLst/>
                <a:uLnTx/>
                <a:uFillTx/>
                <a:latin typeface="Euphemia"/>
                <a:ea typeface="+mn-ea"/>
                <a:cs typeface="+mn-cs"/>
              </a:rPr>
              <a:t>Are SOW &amp; COI</a:t>
            </a:r>
            <a:r>
              <a:rPr kumimoji="0" lang="en-US" sz="1200" b="1" i="0" u="none" strike="noStrike" kern="0" cap="none" spc="0" normalizeH="0" noProof="0" dirty="0" smtClean="0">
                <a:ln>
                  <a:noFill/>
                </a:ln>
                <a:solidFill>
                  <a:srgbClr val="000000"/>
                </a:solidFill>
                <a:effectLst/>
                <a:uLnTx/>
                <a:uFillTx/>
                <a:latin typeface="Euphemia"/>
                <a:ea typeface="+mn-ea"/>
                <a:cs typeface="+mn-cs"/>
              </a:rPr>
              <a:t> policy </a:t>
            </a:r>
            <a:r>
              <a:rPr kumimoji="0" lang="en-US" sz="1200" b="1" i="0" u="none" strike="noStrike" kern="0" cap="none" spc="0" normalizeH="0" baseline="0" noProof="0" dirty="0" smtClean="0">
                <a:ln>
                  <a:noFill/>
                </a:ln>
                <a:solidFill>
                  <a:srgbClr val="000000"/>
                </a:solidFill>
                <a:effectLst/>
                <a:uLnTx/>
                <a:uFillTx/>
                <a:latin typeface="Euphemia"/>
                <a:ea typeface="+mn-ea"/>
                <a:cs typeface="+mn-cs"/>
              </a:rPr>
              <a:t>Approved by FHWA?</a:t>
            </a:r>
          </a:p>
          <a:p>
            <a:pPr marL="171450" marR="0" lvl="0" indent="-171450" defTabSz="91440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sz="1200" b="1" kern="0" dirty="0" smtClean="0">
                <a:solidFill>
                  <a:srgbClr val="000000"/>
                </a:solidFill>
                <a:latin typeface="Euphemia"/>
              </a:rPr>
              <a:t>Is 10-U approved by FHWA?</a:t>
            </a:r>
            <a:endParaRPr kumimoji="0" lang="en-US" sz="1200" b="1" i="0" u="none" strike="noStrike" kern="0" cap="none" spc="0" normalizeH="0" baseline="0" noProof="0" dirty="0" smtClean="0">
              <a:ln>
                <a:noFill/>
              </a:ln>
              <a:solidFill>
                <a:srgbClr val="000000"/>
              </a:solidFill>
              <a:effectLst/>
              <a:uLnTx/>
              <a:uFillTx/>
              <a:latin typeface="Euphemia"/>
              <a:ea typeface="+mn-ea"/>
              <a:cs typeface="+mn-cs"/>
            </a:endParaRPr>
          </a:p>
          <a:p>
            <a:pPr marL="285750" marR="0" lvl="0" indent="-285750" algn="ctr" defTabSz="91440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1400" b="1" i="0" u="none" strike="noStrike" kern="0" cap="none" spc="0" normalizeH="0" baseline="0" noProof="0" dirty="0" smtClean="0">
              <a:ln>
                <a:noFill/>
              </a:ln>
              <a:solidFill>
                <a:srgbClr val="000000"/>
              </a:solidFill>
              <a:effectLst/>
              <a:uLnTx/>
              <a:uFillTx/>
              <a:latin typeface="Euphemia"/>
              <a:ea typeface="+mn-ea"/>
              <a:cs typeface="+mn-cs"/>
            </a:endParaRPr>
          </a:p>
        </p:txBody>
      </p:sp>
    </p:spTree>
    <p:extLst>
      <p:ext uri="{BB962C8B-B14F-4D97-AF65-F5344CB8AC3E}">
        <p14:creationId xmlns:p14="http://schemas.microsoft.com/office/powerpoint/2010/main" val="20629273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circle(in)">
                                      <p:cBhvr>
                                        <p:cTn id="12" dur="2000"/>
                                        <p:tgtEl>
                                          <p:spTgt spid="19"/>
                                        </p:tgtEl>
                                      </p:cBhvr>
                                    </p:animEffect>
                                  </p:childTnLst>
                                </p:cTn>
                              </p:par>
                              <p:par>
                                <p:cTn id="13" presetID="21" presetClass="entr" presetSubtype="1"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heel(1)">
                                      <p:cBhvr>
                                        <p:cTn id="15" dur="20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1000"/>
                                        <p:tgtEl>
                                          <p:spTgt spid="21"/>
                                        </p:tgtEl>
                                      </p:cBhvr>
                                    </p:animEffect>
                                    <p:anim calcmode="lin" valueType="num">
                                      <p:cBhvr>
                                        <p:cTn id="21" dur="1000" fill="hold"/>
                                        <p:tgtEl>
                                          <p:spTgt spid="21"/>
                                        </p:tgtEl>
                                        <p:attrNameLst>
                                          <p:attrName>ppt_x</p:attrName>
                                        </p:attrNameLst>
                                      </p:cBhvr>
                                      <p:tavLst>
                                        <p:tav tm="0">
                                          <p:val>
                                            <p:strVal val="#ppt_x"/>
                                          </p:val>
                                        </p:tav>
                                        <p:tav tm="100000">
                                          <p:val>
                                            <p:strVal val="#ppt_x"/>
                                          </p:val>
                                        </p:tav>
                                      </p:tavLst>
                                    </p:anim>
                                    <p:anim calcmode="lin" valueType="num">
                                      <p:cBhvr>
                                        <p:cTn id="22"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heel(1)">
                                      <p:cBhvr>
                                        <p:cTn id="27" dur="20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1000"/>
                                        <p:tgtEl>
                                          <p:spTgt spid="2"/>
                                        </p:tgtEl>
                                      </p:cBhvr>
                                    </p:animEffect>
                                    <p:anim calcmode="lin" valueType="num">
                                      <p:cBhvr>
                                        <p:cTn id="33" dur="1000" fill="hold"/>
                                        <p:tgtEl>
                                          <p:spTgt spid="2"/>
                                        </p:tgtEl>
                                        <p:attrNameLst>
                                          <p:attrName>ppt_x</p:attrName>
                                        </p:attrNameLst>
                                      </p:cBhvr>
                                      <p:tavLst>
                                        <p:tav tm="0">
                                          <p:val>
                                            <p:strVal val="#ppt_x"/>
                                          </p:val>
                                        </p:tav>
                                        <p:tav tm="100000">
                                          <p:val>
                                            <p:strVal val="#ppt_x"/>
                                          </p:val>
                                        </p:tav>
                                      </p:tavLst>
                                    </p:anim>
                                    <p:anim calcmode="lin" valueType="num">
                                      <p:cBhvr>
                                        <p:cTn id="34" dur="1000" fill="hold"/>
                                        <p:tgtEl>
                                          <p:spTgt spid="2"/>
                                        </p:tgtEl>
                                        <p:attrNameLst>
                                          <p:attrName>ppt_y</p:attrName>
                                        </p:attrNameLst>
                                      </p:cBhvr>
                                      <p:tavLst>
                                        <p:tav tm="0">
                                          <p:val>
                                            <p:strVal val="#ppt_y+.1"/>
                                          </p:val>
                                        </p:tav>
                                        <p:tav tm="100000">
                                          <p:val>
                                            <p:strVal val="#ppt_y"/>
                                          </p:val>
                                        </p:tav>
                                      </p:tavLst>
                                    </p:anim>
                                  </p:childTnLst>
                                </p:cTn>
                              </p:par>
                              <p:par>
                                <p:cTn id="35" presetID="21" presetClass="entr" presetSubtype="1"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heel(1)">
                                      <p:cBhvr>
                                        <p:cTn id="37"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7" grpId="0" animBg="1"/>
      <p:bldP spid="18" grpId="0" animBg="1"/>
      <p:bldP spid="19" grpId="0" animBg="1"/>
      <p:bldP spid="20" grpId="0" animBg="1"/>
      <p:bldP spid="2" grpId="0" animBg="1"/>
      <p:bldP spid="21"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827315" y="480140"/>
            <a:ext cx="9408180" cy="792873"/>
          </a:xfrm>
        </p:spPr>
        <p:txBody>
          <a:bodyPr>
            <a:normAutofit/>
          </a:bodyPr>
          <a:lstStyle/>
          <a:p>
            <a:r>
              <a:rPr lang="en-US" sz="3200" b="1" dirty="0">
                <a:solidFill>
                  <a:srgbClr val="336600"/>
                </a:solidFill>
                <a:latin typeface="Arial" panose="020B0604020202020204" pitchFamily="34" charset="0"/>
                <a:cs typeface="Arial" panose="020B0604020202020204" pitchFamily="34" charset="0"/>
              </a:rPr>
              <a:t>B. Solicitation Documents and Advertisement</a:t>
            </a:r>
          </a:p>
        </p:txBody>
      </p:sp>
      <p:pic>
        <p:nvPicPr>
          <p:cNvPr id="33" name="Picture 32"/>
          <p:cNvPicPr>
            <a:picLocks noChangeAspect="1"/>
          </p:cNvPicPr>
          <p:nvPr/>
        </p:nvPicPr>
        <p:blipFill>
          <a:blip r:embed="rId3"/>
          <a:stretch>
            <a:fillRect/>
          </a:stretch>
        </p:blipFill>
        <p:spPr>
          <a:xfrm>
            <a:off x="1995211" y="1298427"/>
            <a:ext cx="8274292" cy="2136265"/>
          </a:xfrm>
          <a:prstGeom prst="rect">
            <a:avLst/>
          </a:prstGeom>
        </p:spPr>
      </p:pic>
      <p:pic>
        <p:nvPicPr>
          <p:cNvPr id="34" name="Picture 33"/>
          <p:cNvPicPr>
            <a:picLocks noChangeAspect="1"/>
          </p:cNvPicPr>
          <p:nvPr/>
        </p:nvPicPr>
        <p:blipFill>
          <a:blip r:embed="rId4"/>
          <a:stretch>
            <a:fillRect/>
          </a:stretch>
        </p:blipFill>
        <p:spPr>
          <a:xfrm>
            <a:off x="1984451" y="5067158"/>
            <a:ext cx="8286750" cy="1679856"/>
          </a:xfrm>
          <a:prstGeom prst="rect">
            <a:avLst/>
          </a:prstGeom>
        </p:spPr>
      </p:pic>
      <p:pic>
        <p:nvPicPr>
          <p:cNvPr id="35" name="Picture 34"/>
          <p:cNvPicPr>
            <a:picLocks noChangeAspect="1"/>
          </p:cNvPicPr>
          <p:nvPr/>
        </p:nvPicPr>
        <p:blipFill>
          <a:blip r:embed="rId5"/>
          <a:stretch>
            <a:fillRect/>
          </a:stretch>
        </p:blipFill>
        <p:spPr>
          <a:xfrm>
            <a:off x="1995212" y="3397307"/>
            <a:ext cx="8274295" cy="1699754"/>
          </a:xfrm>
          <a:prstGeom prst="rect">
            <a:avLst/>
          </a:prstGeom>
        </p:spPr>
      </p:pic>
      <p:sp>
        <p:nvSpPr>
          <p:cNvPr id="36" name="Rectangle 35"/>
          <p:cNvSpPr/>
          <p:nvPr/>
        </p:nvSpPr>
        <p:spPr>
          <a:xfrm>
            <a:off x="2320275" y="1542002"/>
            <a:ext cx="4036374" cy="52850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ight Arrow 36"/>
          <p:cNvSpPr/>
          <p:nvPr/>
        </p:nvSpPr>
        <p:spPr>
          <a:xfrm rot="10800000">
            <a:off x="7003346" y="2071307"/>
            <a:ext cx="429768" cy="2286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6154851" y="3740360"/>
            <a:ext cx="2787962" cy="1245689"/>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2121503" y="3385259"/>
            <a:ext cx="1596397" cy="29526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2121503" y="5046019"/>
            <a:ext cx="1784412" cy="27994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2944324" y="5090650"/>
            <a:ext cx="7041709" cy="1654311"/>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ight Arrow 41"/>
          <p:cNvSpPr/>
          <p:nvPr/>
        </p:nvSpPr>
        <p:spPr>
          <a:xfrm rot="10800000">
            <a:off x="7573755" y="2350421"/>
            <a:ext cx="429768" cy="2286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ight Arrow 42"/>
          <p:cNvSpPr/>
          <p:nvPr/>
        </p:nvSpPr>
        <p:spPr>
          <a:xfrm rot="10800000">
            <a:off x="6605847" y="2625582"/>
            <a:ext cx="429768" cy="2286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Picture 43"/>
          <p:cNvPicPr>
            <a:picLocks noChangeAspect="1"/>
          </p:cNvPicPr>
          <p:nvPr/>
        </p:nvPicPr>
        <p:blipFill>
          <a:blip r:embed="rId6"/>
          <a:stretch>
            <a:fillRect/>
          </a:stretch>
        </p:blipFill>
        <p:spPr>
          <a:xfrm>
            <a:off x="8139518" y="2579022"/>
            <a:ext cx="875236" cy="1018171"/>
          </a:xfrm>
          <a:prstGeom prst="rect">
            <a:avLst/>
          </a:prstGeom>
        </p:spPr>
      </p:pic>
      <p:sp>
        <p:nvSpPr>
          <p:cNvPr id="45" name="Oval 44"/>
          <p:cNvSpPr/>
          <p:nvPr/>
        </p:nvSpPr>
        <p:spPr>
          <a:xfrm>
            <a:off x="8197188" y="2644538"/>
            <a:ext cx="785293" cy="952655"/>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Slide Number Placeholder 11"/>
          <p:cNvSpPr>
            <a:spLocks noGrp="1"/>
          </p:cNvSpPr>
          <p:nvPr>
            <p:ph type="sldNum" sz="quarter" idx="4294967295"/>
          </p:nvPr>
        </p:nvSpPr>
        <p:spPr>
          <a:xfrm>
            <a:off x="10134600" y="6525819"/>
            <a:ext cx="457200" cy="365125"/>
          </a:xfrm>
          <a:prstGeom prst="rect">
            <a:avLst/>
          </a:prstGeom>
        </p:spPr>
        <p:txBody>
          <a:bodyPr/>
          <a:lstStyle/>
          <a:p>
            <a:pPr>
              <a:defRPr/>
            </a:pPr>
            <a:fld id="{2AFB9966-BA2F-4BD0-A806-55716D4C4ECA}" type="slidenum">
              <a:rPr lang="en-US" altLang="en-US" smtClean="0"/>
              <a:pPr>
                <a:defRPr/>
              </a:pPr>
              <a:t>93</a:t>
            </a:fld>
            <a:endParaRPr lang="en-US" altLang="en-US"/>
          </a:p>
        </p:txBody>
      </p:sp>
      <p:cxnSp>
        <p:nvCxnSpPr>
          <p:cNvPr id="47" name="Straight Connector 46"/>
          <p:cNvCxnSpPr/>
          <p:nvPr/>
        </p:nvCxnSpPr>
        <p:spPr>
          <a:xfrm>
            <a:off x="2320275" y="1542002"/>
            <a:ext cx="4036374" cy="52850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V="1">
            <a:off x="2352675" y="1542002"/>
            <a:ext cx="4003974" cy="52850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9450202" y="2086960"/>
            <a:ext cx="785293" cy="1535646"/>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63019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heel(1)">
                                      <p:cBhvr>
                                        <p:cTn id="7" dur="20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7"/>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48"/>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37"/>
                                        </p:tgtEl>
                                        <p:attrNameLst>
                                          <p:attrName>style.visibility</p:attrName>
                                        </p:attrNameLst>
                                      </p:cBhvr>
                                      <p:to>
                                        <p:strVal val="visible"/>
                                      </p:to>
                                    </p:set>
                                    <p:anim calcmode="lin" valueType="num">
                                      <p:cBhvr>
                                        <p:cTn id="18" dur="500" fill="hold"/>
                                        <p:tgtEl>
                                          <p:spTgt spid="37"/>
                                        </p:tgtEl>
                                        <p:attrNameLst>
                                          <p:attrName>ppt_w</p:attrName>
                                        </p:attrNameLst>
                                      </p:cBhvr>
                                      <p:tavLst>
                                        <p:tav tm="0">
                                          <p:val>
                                            <p:fltVal val="0"/>
                                          </p:val>
                                        </p:tav>
                                        <p:tav tm="100000">
                                          <p:val>
                                            <p:strVal val="#ppt_w"/>
                                          </p:val>
                                        </p:tav>
                                      </p:tavLst>
                                    </p:anim>
                                    <p:anim calcmode="lin" valueType="num">
                                      <p:cBhvr>
                                        <p:cTn id="19" dur="500" fill="hold"/>
                                        <p:tgtEl>
                                          <p:spTgt spid="37"/>
                                        </p:tgtEl>
                                        <p:attrNameLst>
                                          <p:attrName>ppt_h</p:attrName>
                                        </p:attrNameLst>
                                      </p:cBhvr>
                                      <p:tavLst>
                                        <p:tav tm="0">
                                          <p:val>
                                            <p:fltVal val="0"/>
                                          </p:val>
                                        </p:tav>
                                        <p:tav tm="100000">
                                          <p:val>
                                            <p:strVal val="#ppt_h"/>
                                          </p:val>
                                        </p:tav>
                                      </p:tavLst>
                                    </p:anim>
                                    <p:animEffect transition="in" filter="fade">
                                      <p:cBhvr>
                                        <p:cTn id="20" dur="500"/>
                                        <p:tgtEl>
                                          <p:spTgt spid="37"/>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42"/>
                                        </p:tgtEl>
                                        <p:attrNameLst>
                                          <p:attrName>style.visibility</p:attrName>
                                        </p:attrNameLst>
                                      </p:cBhvr>
                                      <p:to>
                                        <p:strVal val="visible"/>
                                      </p:to>
                                    </p:set>
                                    <p:anim calcmode="lin" valueType="num">
                                      <p:cBhvr>
                                        <p:cTn id="23" dur="500" fill="hold"/>
                                        <p:tgtEl>
                                          <p:spTgt spid="42"/>
                                        </p:tgtEl>
                                        <p:attrNameLst>
                                          <p:attrName>ppt_w</p:attrName>
                                        </p:attrNameLst>
                                      </p:cBhvr>
                                      <p:tavLst>
                                        <p:tav tm="0">
                                          <p:val>
                                            <p:fltVal val="0"/>
                                          </p:val>
                                        </p:tav>
                                        <p:tav tm="100000">
                                          <p:val>
                                            <p:strVal val="#ppt_w"/>
                                          </p:val>
                                        </p:tav>
                                      </p:tavLst>
                                    </p:anim>
                                    <p:anim calcmode="lin" valueType="num">
                                      <p:cBhvr>
                                        <p:cTn id="24" dur="500" fill="hold"/>
                                        <p:tgtEl>
                                          <p:spTgt spid="42"/>
                                        </p:tgtEl>
                                        <p:attrNameLst>
                                          <p:attrName>ppt_h</p:attrName>
                                        </p:attrNameLst>
                                      </p:cBhvr>
                                      <p:tavLst>
                                        <p:tav tm="0">
                                          <p:val>
                                            <p:fltVal val="0"/>
                                          </p:val>
                                        </p:tav>
                                        <p:tav tm="100000">
                                          <p:val>
                                            <p:strVal val="#ppt_h"/>
                                          </p:val>
                                        </p:tav>
                                      </p:tavLst>
                                    </p:anim>
                                    <p:animEffect transition="in" filter="fade">
                                      <p:cBhvr>
                                        <p:cTn id="25" dur="500"/>
                                        <p:tgtEl>
                                          <p:spTgt spid="42"/>
                                        </p:tgtEl>
                                      </p:cBhvr>
                                    </p:animEffect>
                                  </p:childTnLst>
                                </p:cTn>
                              </p:par>
                              <p:par>
                                <p:cTn id="26" presetID="21" presetClass="entr" presetSubtype="1"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heel(1)">
                                      <p:cBhvr>
                                        <p:cTn id="28" dur="2000"/>
                                        <p:tgtEl>
                                          <p:spTgt spid="22"/>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43"/>
                                        </p:tgtEl>
                                        <p:attrNameLst>
                                          <p:attrName>style.visibility</p:attrName>
                                        </p:attrNameLst>
                                      </p:cBhvr>
                                      <p:to>
                                        <p:strVal val="visible"/>
                                      </p:to>
                                    </p:set>
                                    <p:anim calcmode="lin" valueType="num">
                                      <p:cBhvr>
                                        <p:cTn id="33" dur="500" fill="hold"/>
                                        <p:tgtEl>
                                          <p:spTgt spid="43"/>
                                        </p:tgtEl>
                                        <p:attrNameLst>
                                          <p:attrName>ppt_w</p:attrName>
                                        </p:attrNameLst>
                                      </p:cBhvr>
                                      <p:tavLst>
                                        <p:tav tm="0">
                                          <p:val>
                                            <p:fltVal val="0"/>
                                          </p:val>
                                        </p:tav>
                                        <p:tav tm="100000">
                                          <p:val>
                                            <p:strVal val="#ppt_w"/>
                                          </p:val>
                                        </p:tav>
                                      </p:tavLst>
                                    </p:anim>
                                    <p:anim calcmode="lin" valueType="num">
                                      <p:cBhvr>
                                        <p:cTn id="34" dur="500" fill="hold"/>
                                        <p:tgtEl>
                                          <p:spTgt spid="43"/>
                                        </p:tgtEl>
                                        <p:attrNameLst>
                                          <p:attrName>ppt_h</p:attrName>
                                        </p:attrNameLst>
                                      </p:cBhvr>
                                      <p:tavLst>
                                        <p:tav tm="0">
                                          <p:val>
                                            <p:fltVal val="0"/>
                                          </p:val>
                                        </p:tav>
                                        <p:tav tm="100000">
                                          <p:val>
                                            <p:strVal val="#ppt_h"/>
                                          </p:val>
                                        </p:tav>
                                      </p:tavLst>
                                    </p:anim>
                                    <p:animEffect transition="in" filter="fade">
                                      <p:cBhvr>
                                        <p:cTn id="35" dur="500"/>
                                        <p:tgtEl>
                                          <p:spTgt spid="43"/>
                                        </p:tgtEl>
                                      </p:cBhvr>
                                    </p:animEffect>
                                  </p:childTnLst>
                                </p:cTn>
                              </p:par>
                              <p:par>
                                <p:cTn id="36" presetID="21" presetClass="entr" presetSubtype="1" fill="hold" grpId="0" nodeType="withEffect">
                                  <p:stCondLst>
                                    <p:cond delay="0"/>
                                  </p:stCondLst>
                                  <p:childTnLst>
                                    <p:set>
                                      <p:cBhvr>
                                        <p:cTn id="37" dur="1" fill="hold">
                                          <p:stCondLst>
                                            <p:cond delay="0"/>
                                          </p:stCondLst>
                                        </p:cTn>
                                        <p:tgtEl>
                                          <p:spTgt spid="45"/>
                                        </p:tgtEl>
                                        <p:attrNameLst>
                                          <p:attrName>style.visibility</p:attrName>
                                        </p:attrNameLst>
                                      </p:cBhvr>
                                      <p:to>
                                        <p:strVal val="visible"/>
                                      </p:to>
                                    </p:set>
                                    <p:animEffect transition="in" filter="wheel(1)">
                                      <p:cBhvr>
                                        <p:cTn id="38" dur="2000"/>
                                        <p:tgtEl>
                                          <p:spTgt spid="45"/>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childTnLst>
                                </p:cTn>
                              </p:par>
                              <p:par>
                                <p:cTn id="46" presetID="21" presetClass="entr" presetSubtype="1" fill="hold" grpId="0" nodeType="withEffect">
                                  <p:stCondLst>
                                    <p:cond delay="2000"/>
                                  </p:stCondLst>
                                  <p:childTnLst>
                                    <p:set>
                                      <p:cBhvr>
                                        <p:cTn id="47" dur="1" fill="hold">
                                          <p:stCondLst>
                                            <p:cond delay="0"/>
                                          </p:stCondLst>
                                        </p:cTn>
                                        <p:tgtEl>
                                          <p:spTgt spid="38"/>
                                        </p:tgtEl>
                                        <p:attrNameLst>
                                          <p:attrName>style.visibility</p:attrName>
                                        </p:attrNameLst>
                                      </p:cBhvr>
                                      <p:to>
                                        <p:strVal val="visible"/>
                                      </p:to>
                                    </p:set>
                                    <p:animEffect transition="in" filter="wheel(1)">
                                      <p:cBhvr>
                                        <p:cTn id="48" dur="2000"/>
                                        <p:tgtEl>
                                          <p:spTgt spid="38"/>
                                        </p:tgtEl>
                                      </p:cBhvr>
                                    </p:animEffect>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par>
                                <p:cTn id="56" presetID="21" presetClass="entr" presetSubtype="1" fill="hold" grpId="0" nodeType="withEffect">
                                  <p:stCondLst>
                                    <p:cond delay="1000"/>
                                  </p:stCondLst>
                                  <p:childTnLst>
                                    <p:set>
                                      <p:cBhvr>
                                        <p:cTn id="57" dur="1" fill="hold">
                                          <p:stCondLst>
                                            <p:cond delay="0"/>
                                          </p:stCondLst>
                                        </p:cTn>
                                        <p:tgtEl>
                                          <p:spTgt spid="41"/>
                                        </p:tgtEl>
                                        <p:attrNameLst>
                                          <p:attrName>style.visibility</p:attrName>
                                        </p:attrNameLst>
                                      </p:cBhvr>
                                      <p:to>
                                        <p:strVal val="visible"/>
                                      </p:to>
                                    </p:set>
                                    <p:animEffect transition="in" filter="wheel(1)">
                                      <p:cBhvr>
                                        <p:cTn id="58" dur="2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40" grpId="0" animBg="1"/>
      <p:bldP spid="41" grpId="0" animBg="1"/>
      <p:bldP spid="42" grpId="0" animBg="1"/>
      <p:bldP spid="43" grpId="0" animBg="1"/>
      <p:bldP spid="45" grpId="0" animBg="1"/>
      <p:bldP spid="22"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2409825" y="1307265"/>
            <a:ext cx="7323034" cy="1582143"/>
          </a:xfrm>
          <a:prstGeom prst="rect">
            <a:avLst/>
          </a:prstGeom>
        </p:spPr>
      </p:pic>
      <p:pic>
        <p:nvPicPr>
          <p:cNvPr id="14" name="Picture 13"/>
          <p:cNvPicPr>
            <a:picLocks noChangeAspect="1"/>
          </p:cNvPicPr>
          <p:nvPr/>
        </p:nvPicPr>
        <p:blipFill>
          <a:blip r:embed="rId4"/>
          <a:stretch>
            <a:fillRect/>
          </a:stretch>
        </p:blipFill>
        <p:spPr>
          <a:xfrm>
            <a:off x="2417659" y="2829850"/>
            <a:ext cx="7315200" cy="3883960"/>
          </a:xfrm>
          <a:prstGeom prst="rect">
            <a:avLst/>
          </a:prstGeom>
          <a:ln w="12700">
            <a:solidFill>
              <a:schemeClr val="tx1"/>
            </a:solidFill>
          </a:ln>
        </p:spPr>
      </p:pic>
      <p:sp>
        <p:nvSpPr>
          <p:cNvPr id="2" name="Title 1"/>
          <p:cNvSpPr>
            <a:spLocks noGrp="1"/>
          </p:cNvSpPr>
          <p:nvPr>
            <p:ph type="title"/>
          </p:nvPr>
        </p:nvSpPr>
        <p:spPr>
          <a:xfrm>
            <a:off x="772885" y="482417"/>
            <a:ext cx="10345607" cy="835606"/>
          </a:xfrm>
        </p:spPr>
        <p:txBody>
          <a:bodyPr>
            <a:normAutofit/>
          </a:bodyPr>
          <a:lstStyle/>
          <a:p>
            <a:r>
              <a:rPr lang="en-US" sz="3200" b="1" dirty="0">
                <a:solidFill>
                  <a:srgbClr val="336600"/>
                </a:solidFill>
                <a:latin typeface="Arial" panose="020B0604020202020204" pitchFamily="34" charset="0"/>
                <a:cs typeface="Arial" panose="020B0604020202020204" pitchFamily="34" charset="0"/>
              </a:rPr>
              <a:t>B. Solicitation Documents and Advertisement</a:t>
            </a:r>
          </a:p>
        </p:txBody>
      </p:sp>
      <p:sp>
        <p:nvSpPr>
          <p:cNvPr id="15" name="TextBox 14"/>
          <p:cNvSpPr txBox="1"/>
          <p:nvPr/>
        </p:nvSpPr>
        <p:spPr>
          <a:xfrm>
            <a:off x="2471861" y="2896595"/>
            <a:ext cx="3869469" cy="369332"/>
          </a:xfrm>
          <a:prstGeom prst="rect">
            <a:avLst/>
          </a:prstGeom>
          <a:solidFill>
            <a:schemeClr val="bg1"/>
          </a:solidFill>
        </p:spPr>
        <p:txBody>
          <a:bodyPr wrap="square" rtlCol="0">
            <a:spAutoFit/>
          </a:bodyPr>
          <a:lstStyle/>
          <a:p>
            <a:r>
              <a:rPr lang="en-US" b="1" dirty="0">
                <a:latin typeface="Times New Roman" panose="02020603050405020304" pitchFamily="18" charset="0"/>
                <a:ea typeface="Tahoma" panose="020B0604030504040204" pitchFamily="34" charset="0"/>
                <a:cs typeface="Times New Roman" panose="02020603050405020304" pitchFamily="18" charset="0"/>
              </a:rPr>
              <a:t>Example for Criteria and Weights</a:t>
            </a:r>
          </a:p>
        </p:txBody>
      </p:sp>
      <p:sp>
        <p:nvSpPr>
          <p:cNvPr id="9" name="Rectangle 8"/>
          <p:cNvSpPr/>
          <p:nvPr/>
        </p:nvSpPr>
        <p:spPr>
          <a:xfrm>
            <a:off x="2462335" y="1300219"/>
            <a:ext cx="3387472" cy="27276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a:off x="8522081" y="2562013"/>
            <a:ext cx="535834" cy="212799"/>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4294967295"/>
          </p:nvPr>
        </p:nvSpPr>
        <p:spPr>
          <a:xfrm>
            <a:off x="10134600" y="6401994"/>
            <a:ext cx="457200" cy="365125"/>
          </a:xfrm>
          <a:prstGeom prst="rect">
            <a:avLst/>
          </a:prstGeom>
        </p:spPr>
        <p:txBody>
          <a:bodyPr/>
          <a:lstStyle/>
          <a:p>
            <a:pPr>
              <a:defRPr/>
            </a:pPr>
            <a:fld id="{2AFB9966-BA2F-4BD0-A806-55716D4C4ECA}" type="slidenum">
              <a:rPr lang="en-US" altLang="en-US" smtClean="0"/>
              <a:pPr>
                <a:defRPr/>
              </a:pPr>
              <a:t>94</a:t>
            </a:fld>
            <a:endParaRPr lang="en-US" altLang="en-US"/>
          </a:p>
        </p:txBody>
      </p:sp>
      <p:sp>
        <p:nvSpPr>
          <p:cNvPr id="12" name="Rectangle 11"/>
          <p:cNvSpPr/>
          <p:nvPr/>
        </p:nvSpPr>
        <p:spPr>
          <a:xfrm>
            <a:off x="2446461" y="3320964"/>
            <a:ext cx="7260999" cy="333780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p:cNvCxnSpPr/>
          <p:nvPr/>
        </p:nvCxnSpPr>
        <p:spPr>
          <a:xfrm flipH="1">
            <a:off x="2471861" y="3320964"/>
            <a:ext cx="7235599" cy="333780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446461" y="3320964"/>
            <a:ext cx="7260999" cy="333780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44325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heel(1)">
                                      <p:cBhvr>
                                        <p:cTn id="10" dur="20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anim calcmode="lin" valueType="num">
                                      <p:cBhvr>
                                        <p:cTn id="16" dur="1000" fill="hold"/>
                                        <p:tgtEl>
                                          <p:spTgt spid="11"/>
                                        </p:tgtEl>
                                        <p:attrNameLst>
                                          <p:attrName>ppt_x</p:attrName>
                                        </p:attrNameLst>
                                      </p:cBhvr>
                                      <p:tavLst>
                                        <p:tav tm="0">
                                          <p:val>
                                            <p:strVal val="#ppt_x"/>
                                          </p:val>
                                        </p:tav>
                                        <p:tav tm="100000">
                                          <p:val>
                                            <p:strVal val="#ppt_x"/>
                                          </p:val>
                                        </p:tav>
                                      </p:tavLst>
                                    </p:anim>
                                    <p:anim calcmode="lin" valueType="num">
                                      <p:cBhvr>
                                        <p:cTn id="17" dur="1000" fill="hold"/>
                                        <p:tgtEl>
                                          <p:spTgt spid="11"/>
                                        </p:tgtEl>
                                        <p:attrNameLst>
                                          <p:attrName>ppt_y</p:attrName>
                                        </p:attrNameLst>
                                      </p:cBhvr>
                                      <p:tavLst>
                                        <p:tav tm="0">
                                          <p:val>
                                            <p:strVal val="#ppt_y+.1"/>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ppt_x"/>
                                          </p:val>
                                        </p:tav>
                                        <p:tav tm="100000">
                                          <p:val>
                                            <p:strVal val="#ppt_x"/>
                                          </p:val>
                                        </p:tav>
                                      </p:tavLst>
                                    </p:anim>
                                    <p:anim calcmode="lin" valueType="num">
                                      <p:cBhvr additive="base">
                                        <p:cTn id="2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a:stretch>
            <a:fillRect/>
          </a:stretch>
        </p:blipFill>
        <p:spPr>
          <a:xfrm>
            <a:off x="2111063" y="3246473"/>
            <a:ext cx="8001000" cy="1993392"/>
          </a:xfrm>
          <a:prstGeom prst="rect">
            <a:avLst/>
          </a:prstGeom>
        </p:spPr>
      </p:pic>
      <p:pic>
        <p:nvPicPr>
          <p:cNvPr id="23" name="Picture 22"/>
          <p:cNvPicPr>
            <a:picLocks noChangeAspect="1"/>
          </p:cNvPicPr>
          <p:nvPr/>
        </p:nvPicPr>
        <p:blipFill>
          <a:blip r:embed="rId4"/>
          <a:stretch>
            <a:fillRect/>
          </a:stretch>
        </p:blipFill>
        <p:spPr>
          <a:xfrm>
            <a:off x="2124188" y="5196194"/>
            <a:ext cx="7987876" cy="1279175"/>
          </a:xfrm>
          <a:prstGeom prst="rect">
            <a:avLst/>
          </a:prstGeom>
        </p:spPr>
      </p:pic>
      <p:pic>
        <p:nvPicPr>
          <p:cNvPr id="8" name="Picture 7"/>
          <p:cNvPicPr>
            <a:picLocks noChangeAspect="1"/>
          </p:cNvPicPr>
          <p:nvPr/>
        </p:nvPicPr>
        <p:blipFill>
          <a:blip r:embed="rId5"/>
          <a:stretch>
            <a:fillRect/>
          </a:stretch>
        </p:blipFill>
        <p:spPr>
          <a:xfrm>
            <a:off x="2124189" y="1304104"/>
            <a:ext cx="7987875" cy="1652274"/>
          </a:xfrm>
          <a:prstGeom prst="rect">
            <a:avLst/>
          </a:prstGeom>
        </p:spPr>
      </p:pic>
      <p:pic>
        <p:nvPicPr>
          <p:cNvPr id="7" name="Picture 6"/>
          <p:cNvPicPr>
            <a:picLocks noChangeAspect="1"/>
          </p:cNvPicPr>
          <p:nvPr/>
        </p:nvPicPr>
        <p:blipFill>
          <a:blip r:embed="rId6"/>
          <a:stretch>
            <a:fillRect/>
          </a:stretch>
        </p:blipFill>
        <p:spPr>
          <a:xfrm>
            <a:off x="2124188" y="2899626"/>
            <a:ext cx="7987876" cy="399706"/>
          </a:xfrm>
          <a:prstGeom prst="rect">
            <a:avLst/>
          </a:prstGeom>
        </p:spPr>
      </p:pic>
      <p:sp>
        <p:nvSpPr>
          <p:cNvPr id="19" name="Rectangle 18"/>
          <p:cNvSpPr/>
          <p:nvPr/>
        </p:nvSpPr>
        <p:spPr>
          <a:xfrm>
            <a:off x="2171246" y="1300136"/>
            <a:ext cx="1792841" cy="28353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9213789" y="3731489"/>
            <a:ext cx="824733" cy="160044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2399432" y="3228512"/>
            <a:ext cx="3623154" cy="29634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ight Arrow 25"/>
          <p:cNvSpPr/>
          <p:nvPr/>
        </p:nvSpPr>
        <p:spPr>
          <a:xfrm rot="10800000">
            <a:off x="5903242" y="3960690"/>
            <a:ext cx="429768" cy="2286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2401987" y="4236097"/>
            <a:ext cx="3124200" cy="29561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ight Arrow 24"/>
          <p:cNvSpPr/>
          <p:nvPr/>
        </p:nvSpPr>
        <p:spPr>
          <a:xfrm rot="10800000">
            <a:off x="6725336" y="4921560"/>
            <a:ext cx="429768" cy="2286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2635014" y="2907619"/>
            <a:ext cx="1995444" cy="31348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2530239" y="4556033"/>
            <a:ext cx="2463502" cy="25883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7"/>
          <a:stretch>
            <a:fillRect/>
          </a:stretch>
        </p:blipFill>
        <p:spPr>
          <a:xfrm>
            <a:off x="2124188" y="6457234"/>
            <a:ext cx="7987876" cy="293459"/>
          </a:xfrm>
          <a:prstGeom prst="rect">
            <a:avLst/>
          </a:prstGeom>
        </p:spPr>
      </p:pic>
      <p:sp>
        <p:nvSpPr>
          <p:cNvPr id="6" name="Slide Number Placeholder 5"/>
          <p:cNvSpPr>
            <a:spLocks noGrp="1"/>
          </p:cNvSpPr>
          <p:nvPr>
            <p:ph type="sldNum" sz="quarter" idx="4294967295"/>
          </p:nvPr>
        </p:nvSpPr>
        <p:spPr>
          <a:xfrm>
            <a:off x="10134600" y="6573444"/>
            <a:ext cx="457200" cy="365125"/>
          </a:xfrm>
          <a:prstGeom prst="rect">
            <a:avLst/>
          </a:prstGeom>
        </p:spPr>
        <p:txBody>
          <a:bodyPr/>
          <a:lstStyle/>
          <a:p>
            <a:pPr>
              <a:defRPr/>
            </a:pPr>
            <a:fld id="{2AFB9966-BA2F-4BD0-A806-55716D4C4ECA}" type="slidenum">
              <a:rPr lang="en-US" altLang="en-US" smtClean="0"/>
              <a:pPr>
                <a:defRPr/>
              </a:pPr>
              <a:t>95</a:t>
            </a:fld>
            <a:endParaRPr lang="en-US" altLang="en-US"/>
          </a:p>
        </p:txBody>
      </p:sp>
      <p:sp>
        <p:nvSpPr>
          <p:cNvPr id="30" name="Right Arrow 29"/>
          <p:cNvSpPr/>
          <p:nvPr/>
        </p:nvSpPr>
        <p:spPr>
          <a:xfrm>
            <a:off x="6064681" y="2611903"/>
            <a:ext cx="429768" cy="2286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a:off x="2374424" y="5196194"/>
            <a:ext cx="5953449" cy="160423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2401987" y="5175846"/>
            <a:ext cx="5925886" cy="162458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34" name="Right Arrow 33"/>
          <p:cNvSpPr/>
          <p:nvPr/>
        </p:nvSpPr>
        <p:spPr>
          <a:xfrm>
            <a:off x="8876225" y="6170569"/>
            <a:ext cx="429768" cy="2286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2374424" y="5175846"/>
            <a:ext cx="5953450" cy="162458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2" name="Picture 41"/>
          <p:cNvPicPr>
            <a:picLocks noChangeAspect="1"/>
          </p:cNvPicPr>
          <p:nvPr/>
        </p:nvPicPr>
        <p:blipFill>
          <a:blip r:embed="rId8"/>
          <a:stretch>
            <a:fillRect/>
          </a:stretch>
        </p:blipFill>
        <p:spPr>
          <a:xfrm>
            <a:off x="4671759" y="3591908"/>
            <a:ext cx="426757" cy="225572"/>
          </a:xfrm>
          <a:prstGeom prst="rect">
            <a:avLst/>
          </a:prstGeom>
        </p:spPr>
      </p:pic>
      <p:sp>
        <p:nvSpPr>
          <p:cNvPr id="32" name="Title 8"/>
          <p:cNvSpPr>
            <a:spLocks noGrp="1"/>
          </p:cNvSpPr>
          <p:nvPr>
            <p:ph type="title"/>
          </p:nvPr>
        </p:nvSpPr>
        <p:spPr>
          <a:xfrm>
            <a:off x="764786" y="502569"/>
            <a:ext cx="10515600" cy="701215"/>
          </a:xfrm>
        </p:spPr>
        <p:txBody>
          <a:bodyPr>
            <a:normAutofit/>
          </a:bodyPr>
          <a:lstStyle/>
          <a:p>
            <a:r>
              <a:rPr lang="en-US" sz="3200" b="1" dirty="0">
                <a:solidFill>
                  <a:srgbClr val="336600"/>
                </a:solidFill>
                <a:latin typeface="Arial" panose="020B0604020202020204" pitchFamily="34" charset="0"/>
                <a:cs typeface="Arial" panose="020B0604020202020204" pitchFamily="34" charset="0"/>
              </a:rPr>
              <a:t>B. Solicitation Documents and Advertisement</a:t>
            </a:r>
          </a:p>
        </p:txBody>
      </p:sp>
      <p:sp>
        <p:nvSpPr>
          <p:cNvPr id="27" name="Oval 26"/>
          <p:cNvSpPr/>
          <p:nvPr/>
        </p:nvSpPr>
        <p:spPr>
          <a:xfrm>
            <a:off x="6494449" y="1403392"/>
            <a:ext cx="920142" cy="160044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99215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fltVal val="0"/>
                                          </p:val>
                                        </p:tav>
                                        <p:tav tm="100000">
                                          <p:val>
                                            <p:strVal val="#ppt_w"/>
                                          </p:val>
                                        </p:tav>
                                      </p:tavLst>
                                    </p:anim>
                                    <p:anim calcmode="lin" valueType="num">
                                      <p:cBhvr>
                                        <p:cTn id="8" dur="1000" fill="hold"/>
                                        <p:tgtEl>
                                          <p:spTgt spid="19"/>
                                        </p:tgtEl>
                                        <p:attrNameLst>
                                          <p:attrName>ppt_h</p:attrName>
                                        </p:attrNameLst>
                                      </p:cBhvr>
                                      <p:tavLst>
                                        <p:tav tm="0">
                                          <p:val>
                                            <p:fltVal val="0"/>
                                          </p:val>
                                        </p:tav>
                                        <p:tav tm="100000">
                                          <p:val>
                                            <p:strVal val="#ppt_h"/>
                                          </p:val>
                                        </p:tav>
                                      </p:tavLst>
                                    </p:anim>
                                    <p:anim calcmode="lin" valueType="num">
                                      <p:cBhvr>
                                        <p:cTn id="9" dur="1000" fill="hold"/>
                                        <p:tgtEl>
                                          <p:spTgt spid="19"/>
                                        </p:tgtEl>
                                        <p:attrNameLst>
                                          <p:attrName>style.rotation</p:attrName>
                                        </p:attrNameLst>
                                      </p:cBhvr>
                                      <p:tavLst>
                                        <p:tav tm="0">
                                          <p:val>
                                            <p:fltVal val="90"/>
                                          </p:val>
                                        </p:tav>
                                        <p:tav tm="100000">
                                          <p:val>
                                            <p:fltVal val="0"/>
                                          </p:val>
                                        </p:tav>
                                      </p:tavLst>
                                    </p:anim>
                                    <p:animEffect transition="in" filter="fade">
                                      <p:cBhvr>
                                        <p:cTn id="10" dur="1000"/>
                                        <p:tgtEl>
                                          <p:spTgt spid="19"/>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wheel(1)">
                                      <p:cBhvr>
                                        <p:cTn id="13" dur="2000"/>
                                        <p:tgtEl>
                                          <p:spTgt spid="27"/>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fade">
                                      <p:cBhvr>
                                        <p:cTn id="18" dur="1000"/>
                                        <p:tgtEl>
                                          <p:spTgt spid="30"/>
                                        </p:tgtEl>
                                      </p:cBhvr>
                                    </p:animEffect>
                                    <p:anim calcmode="lin" valueType="num">
                                      <p:cBhvr>
                                        <p:cTn id="19" dur="1000" fill="hold"/>
                                        <p:tgtEl>
                                          <p:spTgt spid="30"/>
                                        </p:tgtEl>
                                        <p:attrNameLst>
                                          <p:attrName>ppt_x</p:attrName>
                                        </p:attrNameLst>
                                      </p:cBhvr>
                                      <p:tavLst>
                                        <p:tav tm="0">
                                          <p:val>
                                            <p:strVal val="#ppt_x"/>
                                          </p:val>
                                        </p:tav>
                                        <p:tav tm="100000">
                                          <p:val>
                                            <p:strVal val="#ppt_x"/>
                                          </p:val>
                                        </p:tav>
                                      </p:tavLst>
                                    </p:anim>
                                    <p:anim calcmode="lin" valueType="num">
                                      <p:cBhvr>
                                        <p:cTn id="20"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1000" fill="hold"/>
                                        <p:tgtEl>
                                          <p:spTgt spid="31"/>
                                        </p:tgtEl>
                                        <p:attrNameLst>
                                          <p:attrName>ppt_w</p:attrName>
                                        </p:attrNameLst>
                                      </p:cBhvr>
                                      <p:tavLst>
                                        <p:tav tm="0">
                                          <p:val>
                                            <p:fltVal val="0"/>
                                          </p:val>
                                        </p:tav>
                                        <p:tav tm="100000">
                                          <p:val>
                                            <p:strVal val="#ppt_w"/>
                                          </p:val>
                                        </p:tav>
                                      </p:tavLst>
                                    </p:anim>
                                    <p:anim calcmode="lin" valueType="num">
                                      <p:cBhvr>
                                        <p:cTn id="26" dur="1000" fill="hold"/>
                                        <p:tgtEl>
                                          <p:spTgt spid="31"/>
                                        </p:tgtEl>
                                        <p:attrNameLst>
                                          <p:attrName>ppt_h</p:attrName>
                                        </p:attrNameLst>
                                      </p:cBhvr>
                                      <p:tavLst>
                                        <p:tav tm="0">
                                          <p:val>
                                            <p:fltVal val="0"/>
                                          </p:val>
                                        </p:tav>
                                        <p:tav tm="100000">
                                          <p:val>
                                            <p:strVal val="#ppt_h"/>
                                          </p:val>
                                        </p:tav>
                                      </p:tavLst>
                                    </p:anim>
                                    <p:anim calcmode="lin" valueType="num">
                                      <p:cBhvr>
                                        <p:cTn id="27" dur="1000" fill="hold"/>
                                        <p:tgtEl>
                                          <p:spTgt spid="31"/>
                                        </p:tgtEl>
                                        <p:attrNameLst>
                                          <p:attrName>style.rotation</p:attrName>
                                        </p:attrNameLst>
                                      </p:cBhvr>
                                      <p:tavLst>
                                        <p:tav tm="0">
                                          <p:val>
                                            <p:fltVal val="90"/>
                                          </p:val>
                                        </p:tav>
                                        <p:tav tm="100000">
                                          <p:val>
                                            <p:fltVal val="0"/>
                                          </p:val>
                                        </p:tav>
                                      </p:tavLst>
                                    </p:anim>
                                    <p:animEffect transition="in" filter="fade">
                                      <p:cBhvr>
                                        <p:cTn id="28" dur="1000"/>
                                        <p:tgtEl>
                                          <p:spTgt spid="31"/>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wheel(1)">
                                      <p:cBhvr>
                                        <p:cTn id="33" dur="2000"/>
                                        <p:tgtEl>
                                          <p:spTgt spid="24"/>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42"/>
                                        </p:tgtEl>
                                        <p:attrNameLst>
                                          <p:attrName>style.visibility</p:attrName>
                                        </p:attrNameLst>
                                      </p:cBhvr>
                                      <p:to>
                                        <p:strVal val="visible"/>
                                      </p:to>
                                    </p:set>
                                    <p:animEffect transition="in" filter="fade">
                                      <p:cBhvr>
                                        <p:cTn id="38" dur="1000"/>
                                        <p:tgtEl>
                                          <p:spTgt spid="42"/>
                                        </p:tgtEl>
                                      </p:cBhvr>
                                    </p:animEffect>
                                    <p:anim calcmode="lin" valueType="num">
                                      <p:cBhvr>
                                        <p:cTn id="39" dur="1000" fill="hold"/>
                                        <p:tgtEl>
                                          <p:spTgt spid="42"/>
                                        </p:tgtEl>
                                        <p:attrNameLst>
                                          <p:attrName>ppt_x</p:attrName>
                                        </p:attrNameLst>
                                      </p:cBhvr>
                                      <p:tavLst>
                                        <p:tav tm="0">
                                          <p:val>
                                            <p:strVal val="#ppt_x"/>
                                          </p:val>
                                        </p:tav>
                                        <p:tav tm="100000">
                                          <p:val>
                                            <p:strVal val="#ppt_x"/>
                                          </p:val>
                                        </p:tav>
                                      </p:tavLst>
                                    </p:anim>
                                    <p:anim calcmode="lin" valueType="num">
                                      <p:cBhvr>
                                        <p:cTn id="40"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par>
                                <p:cTn id="48" presetID="21" presetClass="entr" presetSubtype="1" fill="hold" grpId="0" nodeType="with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heel(1)">
                                      <p:cBhvr>
                                        <p:cTn id="50" dur="2000"/>
                                        <p:tgtEl>
                                          <p:spTgt spid="18"/>
                                        </p:tgtEl>
                                      </p:cBhvr>
                                    </p:animEffect>
                                  </p:childTnLst>
                                </p:cTn>
                              </p:par>
                            </p:childTnLst>
                          </p:cTn>
                        </p:par>
                      </p:childTnLst>
                    </p:cTn>
                  </p:par>
                  <p:par>
                    <p:cTn id="51" fill="hold">
                      <p:stCondLst>
                        <p:cond delay="indefinite"/>
                      </p:stCondLst>
                      <p:childTnLst>
                        <p:par>
                          <p:cTn id="52" fill="hold">
                            <p:stCondLst>
                              <p:cond delay="0"/>
                            </p:stCondLst>
                            <p:childTnLst>
                              <p:par>
                                <p:cTn id="53" presetID="21" presetClass="entr" presetSubtype="1" fill="hold" grpId="0" nodeType="click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heel(1)">
                                      <p:cBhvr>
                                        <p:cTn id="55" dur="2000"/>
                                        <p:tgtEl>
                                          <p:spTgt spid="28"/>
                                        </p:tgtEl>
                                      </p:cBhvr>
                                    </p:animEffect>
                                  </p:childTnLst>
                                </p:cTn>
                              </p:par>
                            </p:childTnLst>
                          </p:cTn>
                        </p:par>
                      </p:childTnLst>
                    </p:cTn>
                  </p:par>
                  <p:par>
                    <p:cTn id="56" fill="hold">
                      <p:stCondLst>
                        <p:cond delay="indefinite"/>
                      </p:stCondLst>
                      <p:childTnLst>
                        <p:par>
                          <p:cTn id="57" fill="hold">
                            <p:stCondLst>
                              <p:cond delay="0"/>
                            </p:stCondLst>
                            <p:childTnLst>
                              <p:par>
                                <p:cTn id="58" presetID="21" presetClass="entr" presetSubtype="1" fill="hold" grpId="0" nodeType="clickEffect">
                                  <p:stCondLst>
                                    <p:cond delay="0"/>
                                  </p:stCondLst>
                                  <p:childTnLst>
                                    <p:set>
                                      <p:cBhvr>
                                        <p:cTn id="59" dur="1" fill="hold">
                                          <p:stCondLst>
                                            <p:cond delay="0"/>
                                          </p:stCondLst>
                                        </p:cTn>
                                        <p:tgtEl>
                                          <p:spTgt spid="33"/>
                                        </p:tgtEl>
                                        <p:attrNameLst>
                                          <p:attrName>style.visibility</p:attrName>
                                        </p:attrNameLst>
                                      </p:cBhvr>
                                      <p:to>
                                        <p:strVal val="visible"/>
                                      </p:to>
                                    </p:set>
                                    <p:animEffect transition="in" filter="wheel(1)">
                                      <p:cBhvr>
                                        <p:cTn id="60" dur="2000"/>
                                        <p:tgtEl>
                                          <p:spTgt spid="33"/>
                                        </p:tgtEl>
                                      </p:cBhvr>
                                    </p:animEffect>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grpId="0" nodeType="click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1" presetClass="entr" presetSubtype="1" fill="hold" grpId="0" nodeType="click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heel(1)">
                                      <p:cBhvr>
                                        <p:cTn id="72" dur="2000"/>
                                        <p:tgtEl>
                                          <p:spTgt spid="29"/>
                                        </p:tgtEl>
                                      </p:cBhvr>
                                    </p:animEffect>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11"/>
                                        </p:tgtEl>
                                        <p:attrNameLst>
                                          <p:attrName>style.visibility</p:attrName>
                                        </p:attrNameLst>
                                      </p:cBhvr>
                                      <p:to>
                                        <p:strVal val="visible"/>
                                      </p:to>
                                    </p:set>
                                    <p:animEffect transition="in" filter="fade">
                                      <p:cBhvr>
                                        <p:cTn id="77" dur="1000"/>
                                        <p:tgtEl>
                                          <p:spTgt spid="11"/>
                                        </p:tgtEl>
                                      </p:cBhvr>
                                    </p:animEffect>
                                    <p:anim calcmode="lin" valueType="num">
                                      <p:cBhvr>
                                        <p:cTn id="78" dur="1000" fill="hold"/>
                                        <p:tgtEl>
                                          <p:spTgt spid="11"/>
                                        </p:tgtEl>
                                        <p:attrNameLst>
                                          <p:attrName>ppt_x</p:attrName>
                                        </p:attrNameLst>
                                      </p:cBhvr>
                                      <p:tavLst>
                                        <p:tav tm="0">
                                          <p:val>
                                            <p:strVal val="#ppt_x"/>
                                          </p:val>
                                        </p:tav>
                                        <p:tav tm="100000">
                                          <p:val>
                                            <p:strVal val="#ppt_x"/>
                                          </p:val>
                                        </p:tav>
                                      </p:tavLst>
                                    </p:anim>
                                    <p:anim calcmode="lin" valueType="num">
                                      <p:cBhvr>
                                        <p:cTn id="79" dur="1000" fill="hold"/>
                                        <p:tgtEl>
                                          <p:spTgt spid="11"/>
                                        </p:tgtEl>
                                        <p:attrNameLst>
                                          <p:attrName>ppt_y</p:attrName>
                                        </p:attrNameLst>
                                      </p:cBhvr>
                                      <p:tavLst>
                                        <p:tav tm="0">
                                          <p:val>
                                            <p:strVal val="#ppt_y+.1"/>
                                          </p:val>
                                        </p:tav>
                                        <p:tav tm="100000">
                                          <p:val>
                                            <p:strVal val="#ppt_y"/>
                                          </p:val>
                                        </p:tav>
                                      </p:tavLst>
                                    </p:anim>
                                  </p:childTnLst>
                                </p:cTn>
                              </p:par>
                              <p:par>
                                <p:cTn id="80" presetID="42" presetClass="entr" presetSubtype="0" fill="hold" nodeType="withEffect">
                                  <p:stCondLst>
                                    <p:cond delay="0"/>
                                  </p:stCondLst>
                                  <p:childTnLst>
                                    <p:set>
                                      <p:cBhvr>
                                        <p:cTn id="81" dur="1" fill="hold">
                                          <p:stCondLst>
                                            <p:cond delay="0"/>
                                          </p:stCondLst>
                                        </p:cTn>
                                        <p:tgtEl>
                                          <p:spTgt spid="5"/>
                                        </p:tgtEl>
                                        <p:attrNameLst>
                                          <p:attrName>style.visibility</p:attrName>
                                        </p:attrNameLst>
                                      </p:cBhvr>
                                      <p:to>
                                        <p:strVal val="visible"/>
                                      </p:to>
                                    </p:set>
                                    <p:animEffect transition="in" filter="fade">
                                      <p:cBhvr>
                                        <p:cTn id="82" dur="1000"/>
                                        <p:tgtEl>
                                          <p:spTgt spid="5"/>
                                        </p:tgtEl>
                                      </p:cBhvr>
                                    </p:animEffect>
                                    <p:anim calcmode="lin" valueType="num">
                                      <p:cBhvr>
                                        <p:cTn id="83" dur="1000" fill="hold"/>
                                        <p:tgtEl>
                                          <p:spTgt spid="5"/>
                                        </p:tgtEl>
                                        <p:attrNameLst>
                                          <p:attrName>ppt_x</p:attrName>
                                        </p:attrNameLst>
                                      </p:cBhvr>
                                      <p:tavLst>
                                        <p:tav tm="0">
                                          <p:val>
                                            <p:strVal val="#ppt_x"/>
                                          </p:val>
                                        </p:tav>
                                        <p:tav tm="100000">
                                          <p:val>
                                            <p:strVal val="#ppt_x"/>
                                          </p:val>
                                        </p:tav>
                                      </p:tavLst>
                                    </p:anim>
                                    <p:anim calcmode="lin" valueType="num">
                                      <p:cBhvr>
                                        <p:cTn id="8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42" presetClass="entr" presetSubtype="0" fill="hold" grpId="0" nodeType="clickEffect">
                                  <p:stCondLst>
                                    <p:cond delay="0"/>
                                  </p:stCondLst>
                                  <p:childTnLst>
                                    <p:set>
                                      <p:cBhvr>
                                        <p:cTn id="88" dur="1" fill="hold">
                                          <p:stCondLst>
                                            <p:cond delay="0"/>
                                          </p:stCondLst>
                                        </p:cTn>
                                        <p:tgtEl>
                                          <p:spTgt spid="34"/>
                                        </p:tgtEl>
                                        <p:attrNameLst>
                                          <p:attrName>style.visibility</p:attrName>
                                        </p:attrNameLst>
                                      </p:cBhvr>
                                      <p:to>
                                        <p:strVal val="visible"/>
                                      </p:to>
                                    </p:set>
                                    <p:animEffect transition="in" filter="fade">
                                      <p:cBhvr>
                                        <p:cTn id="89" dur="1000"/>
                                        <p:tgtEl>
                                          <p:spTgt spid="34"/>
                                        </p:tgtEl>
                                      </p:cBhvr>
                                    </p:animEffect>
                                    <p:anim calcmode="lin" valueType="num">
                                      <p:cBhvr>
                                        <p:cTn id="90" dur="1000" fill="hold"/>
                                        <p:tgtEl>
                                          <p:spTgt spid="34"/>
                                        </p:tgtEl>
                                        <p:attrNameLst>
                                          <p:attrName>ppt_x</p:attrName>
                                        </p:attrNameLst>
                                      </p:cBhvr>
                                      <p:tavLst>
                                        <p:tav tm="0">
                                          <p:val>
                                            <p:strVal val="#ppt_x"/>
                                          </p:val>
                                        </p:tav>
                                        <p:tav tm="100000">
                                          <p:val>
                                            <p:strVal val="#ppt_x"/>
                                          </p:val>
                                        </p:tav>
                                      </p:tavLst>
                                    </p:anim>
                                    <p:anim calcmode="lin" valueType="num">
                                      <p:cBhvr>
                                        <p:cTn id="91"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24" grpId="0" animBg="1"/>
      <p:bldP spid="26" grpId="0" animBg="1"/>
      <p:bldP spid="28" grpId="0" animBg="1"/>
      <p:bldP spid="25" grpId="0" animBg="1"/>
      <p:bldP spid="31" grpId="0" animBg="1"/>
      <p:bldP spid="33" grpId="0" animBg="1"/>
      <p:bldP spid="30" grpId="0" animBg="1"/>
      <p:bldP spid="34" grpId="0" animBg="1"/>
      <p:bldP spid="29" grpId="0" animBg="1"/>
      <p:bldP spid="27"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2103782" y="4232314"/>
            <a:ext cx="7964506" cy="1383140"/>
          </a:xfrm>
          <a:prstGeom prst="rect">
            <a:avLst/>
          </a:prstGeom>
        </p:spPr>
      </p:pic>
      <p:pic>
        <p:nvPicPr>
          <p:cNvPr id="5" name="Picture 4"/>
          <p:cNvPicPr>
            <a:picLocks noChangeAspect="1"/>
          </p:cNvPicPr>
          <p:nvPr/>
        </p:nvPicPr>
        <p:blipFill>
          <a:blip r:embed="rId4"/>
          <a:stretch>
            <a:fillRect/>
          </a:stretch>
        </p:blipFill>
        <p:spPr>
          <a:xfrm>
            <a:off x="2103782" y="1902683"/>
            <a:ext cx="7964506" cy="2351516"/>
          </a:xfrm>
          <a:prstGeom prst="rect">
            <a:avLst/>
          </a:prstGeom>
        </p:spPr>
      </p:pic>
      <p:sp>
        <p:nvSpPr>
          <p:cNvPr id="8" name="Rectangle 7"/>
          <p:cNvSpPr/>
          <p:nvPr/>
        </p:nvSpPr>
        <p:spPr>
          <a:xfrm>
            <a:off x="2384612" y="1962808"/>
            <a:ext cx="4066988" cy="62799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Right Arrow 19"/>
          <p:cNvSpPr/>
          <p:nvPr/>
        </p:nvSpPr>
        <p:spPr>
          <a:xfrm rot="10800000">
            <a:off x="6837021" y="2642459"/>
            <a:ext cx="429768" cy="2286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rot="10800000">
            <a:off x="8872650" y="4268042"/>
            <a:ext cx="429768" cy="2286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9302418" y="4556961"/>
            <a:ext cx="587017" cy="1020058"/>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Slide Number Placeholder 6"/>
          <p:cNvSpPr>
            <a:spLocks noGrp="1"/>
          </p:cNvSpPr>
          <p:nvPr>
            <p:ph type="sldNum" sz="quarter" idx="4294967295"/>
          </p:nvPr>
        </p:nvSpPr>
        <p:spPr>
          <a:xfrm>
            <a:off x="10134600" y="6401994"/>
            <a:ext cx="457200" cy="365125"/>
          </a:xfrm>
          <a:prstGeom prst="rect">
            <a:avLst/>
          </a:prstGeom>
        </p:spPr>
        <p:txBody>
          <a:bodyPr/>
          <a:lstStyle/>
          <a:p>
            <a:pPr>
              <a:defRPr/>
            </a:pPr>
            <a:fld id="{2AFB9966-BA2F-4BD0-A806-55716D4C4ECA}" type="slidenum">
              <a:rPr lang="en-US" altLang="en-US" smtClean="0"/>
              <a:pPr>
                <a:defRPr/>
              </a:pPr>
              <a:t>96</a:t>
            </a:fld>
            <a:endParaRPr lang="en-US" altLang="en-US"/>
          </a:p>
        </p:txBody>
      </p:sp>
      <p:sp>
        <p:nvSpPr>
          <p:cNvPr id="12" name="Oval 11"/>
          <p:cNvSpPr/>
          <p:nvPr/>
        </p:nvSpPr>
        <p:spPr>
          <a:xfrm>
            <a:off x="9302418" y="2825795"/>
            <a:ext cx="698618" cy="1488721"/>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Title 8"/>
          <p:cNvSpPr>
            <a:spLocks noGrp="1"/>
          </p:cNvSpPr>
          <p:nvPr>
            <p:ph type="title"/>
          </p:nvPr>
        </p:nvSpPr>
        <p:spPr>
          <a:xfrm>
            <a:off x="751114" y="446314"/>
            <a:ext cx="10602686" cy="834890"/>
          </a:xfrm>
        </p:spPr>
        <p:txBody>
          <a:bodyPr>
            <a:normAutofit/>
          </a:bodyPr>
          <a:lstStyle/>
          <a:p>
            <a:r>
              <a:rPr lang="en-US" sz="3200" b="1" dirty="0">
                <a:solidFill>
                  <a:srgbClr val="336600"/>
                </a:solidFill>
                <a:latin typeface="Arial" panose="020B0604020202020204" pitchFamily="34" charset="0"/>
                <a:cs typeface="Arial" panose="020B0604020202020204" pitchFamily="34" charset="0"/>
              </a:rPr>
              <a:t>B. Solicitation Documents and Advertisement</a:t>
            </a:r>
          </a:p>
        </p:txBody>
      </p:sp>
    </p:spTree>
    <p:extLst>
      <p:ext uri="{BB962C8B-B14F-4D97-AF65-F5344CB8AC3E}">
        <p14:creationId xmlns:p14="http://schemas.microsoft.com/office/powerpoint/2010/main" val="30177906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par>
                                <p:cTn id="15" presetID="21" presetClass="entr" presetSubtype="1"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heel(1)">
                                      <p:cBhvr>
                                        <p:cTn id="17" dur="20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par>
                                <p:cTn id="25" presetID="21" presetClass="entr" presetSubtype="1"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heel(1)">
                                      <p:cBhvr>
                                        <p:cTn id="2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0" grpId="0" animBg="1"/>
      <p:bldP spid="11" grpId="0" animBg="1"/>
      <p:bldP spid="14" grpId="0" animBg="1"/>
      <p:bldP spid="12"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2074104" y="3639567"/>
            <a:ext cx="8045529" cy="1237443"/>
          </a:xfrm>
          <a:prstGeom prst="rect">
            <a:avLst/>
          </a:prstGeom>
        </p:spPr>
      </p:pic>
      <p:pic>
        <p:nvPicPr>
          <p:cNvPr id="5" name="Picture 4"/>
          <p:cNvPicPr>
            <a:picLocks noChangeAspect="1"/>
          </p:cNvPicPr>
          <p:nvPr/>
        </p:nvPicPr>
        <p:blipFill>
          <a:blip r:embed="rId4"/>
          <a:stretch>
            <a:fillRect/>
          </a:stretch>
        </p:blipFill>
        <p:spPr>
          <a:xfrm>
            <a:off x="2063346" y="1371553"/>
            <a:ext cx="8056287" cy="2287730"/>
          </a:xfrm>
          <a:prstGeom prst="rect">
            <a:avLst/>
          </a:prstGeom>
        </p:spPr>
      </p:pic>
      <p:pic>
        <p:nvPicPr>
          <p:cNvPr id="25" name="Picture 24"/>
          <p:cNvPicPr>
            <a:picLocks noChangeAspect="1"/>
          </p:cNvPicPr>
          <p:nvPr/>
        </p:nvPicPr>
        <p:blipFill>
          <a:blip r:embed="rId5"/>
          <a:stretch>
            <a:fillRect/>
          </a:stretch>
        </p:blipFill>
        <p:spPr>
          <a:xfrm>
            <a:off x="2063346" y="4877011"/>
            <a:ext cx="8056287" cy="1639932"/>
          </a:xfrm>
          <a:prstGeom prst="rect">
            <a:avLst/>
          </a:prstGeom>
        </p:spPr>
      </p:pic>
      <p:sp>
        <p:nvSpPr>
          <p:cNvPr id="7" name="Rectangle 6"/>
          <p:cNvSpPr/>
          <p:nvPr/>
        </p:nvSpPr>
        <p:spPr>
          <a:xfrm>
            <a:off x="2358118" y="1607941"/>
            <a:ext cx="2938118" cy="60982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rot="10800000">
            <a:off x="6275719" y="2249423"/>
            <a:ext cx="429768" cy="2286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358118" y="2540102"/>
            <a:ext cx="3363686" cy="89177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9276373" y="3894671"/>
            <a:ext cx="850921" cy="1043668"/>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173316" y="4874363"/>
            <a:ext cx="4365172" cy="34670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9276373" y="5313332"/>
            <a:ext cx="712453" cy="1203613"/>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838200" y="517527"/>
            <a:ext cx="10515600" cy="669103"/>
          </a:xfrm>
        </p:spPr>
        <p:txBody>
          <a:bodyPr>
            <a:normAutofit/>
          </a:bodyPr>
          <a:lstStyle/>
          <a:p>
            <a:r>
              <a:rPr lang="en-US" sz="3200" b="1" dirty="0">
                <a:solidFill>
                  <a:srgbClr val="336600"/>
                </a:solidFill>
                <a:latin typeface="Arial" panose="020B0604020202020204" pitchFamily="34" charset="0"/>
                <a:cs typeface="Arial" panose="020B0604020202020204" pitchFamily="34" charset="0"/>
              </a:rPr>
              <a:t>C. Evaluation and Selection</a:t>
            </a:r>
          </a:p>
        </p:txBody>
      </p:sp>
      <p:sp>
        <p:nvSpPr>
          <p:cNvPr id="19" name="Right Arrow 18"/>
          <p:cNvSpPr/>
          <p:nvPr/>
        </p:nvSpPr>
        <p:spPr>
          <a:xfrm rot="10800000">
            <a:off x="7342518" y="3607280"/>
            <a:ext cx="429768" cy="2286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p:cNvSpPr/>
          <p:nvPr/>
        </p:nvSpPr>
        <p:spPr>
          <a:xfrm rot="10800000">
            <a:off x="8552581" y="3858612"/>
            <a:ext cx="429768" cy="2286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Arrow 22"/>
          <p:cNvSpPr/>
          <p:nvPr/>
        </p:nvSpPr>
        <p:spPr>
          <a:xfrm rot="10800000">
            <a:off x="6161899" y="5225549"/>
            <a:ext cx="429768" cy="2286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ight Arrow 23"/>
          <p:cNvSpPr/>
          <p:nvPr/>
        </p:nvSpPr>
        <p:spPr>
          <a:xfrm rot="10800000">
            <a:off x="5257634" y="5557318"/>
            <a:ext cx="429768" cy="2286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Slide Number Placeholder 12"/>
          <p:cNvSpPr>
            <a:spLocks noGrp="1"/>
          </p:cNvSpPr>
          <p:nvPr>
            <p:ph type="sldNum" sz="quarter" idx="4294967295"/>
          </p:nvPr>
        </p:nvSpPr>
        <p:spPr>
          <a:xfrm>
            <a:off x="10134600" y="6554396"/>
            <a:ext cx="457200" cy="365125"/>
          </a:xfrm>
          <a:prstGeom prst="rect">
            <a:avLst/>
          </a:prstGeom>
        </p:spPr>
        <p:txBody>
          <a:bodyPr/>
          <a:lstStyle/>
          <a:p>
            <a:pPr>
              <a:defRPr/>
            </a:pPr>
            <a:fld id="{2AFB9966-BA2F-4BD0-A806-55716D4C4ECA}" type="slidenum">
              <a:rPr lang="en-US" altLang="en-US" smtClean="0"/>
              <a:pPr>
                <a:defRPr/>
              </a:pPr>
              <a:t>97</a:t>
            </a:fld>
            <a:endParaRPr lang="en-US" altLang="en-US"/>
          </a:p>
        </p:txBody>
      </p:sp>
      <p:sp>
        <p:nvSpPr>
          <p:cNvPr id="21" name="Right Arrow 20"/>
          <p:cNvSpPr/>
          <p:nvPr/>
        </p:nvSpPr>
        <p:spPr>
          <a:xfrm>
            <a:off x="8969649" y="3316384"/>
            <a:ext cx="429768" cy="2286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flipH="1">
            <a:off x="2352676" y="2540102"/>
            <a:ext cx="3334727" cy="89274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352676" y="2535618"/>
            <a:ext cx="3369129" cy="86856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55461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anim calcmode="lin" valueType="num">
                                      <p:cBhvr>
                                        <p:cTn id="18" dur="1000" fill="hold"/>
                                        <p:tgtEl>
                                          <p:spTgt spid="21"/>
                                        </p:tgtEl>
                                        <p:attrNameLst>
                                          <p:attrName>ppt_x</p:attrName>
                                        </p:attrNameLst>
                                      </p:cBhvr>
                                      <p:tavLst>
                                        <p:tav tm="0">
                                          <p:val>
                                            <p:strVal val="#ppt_x"/>
                                          </p:val>
                                        </p:tav>
                                        <p:tav tm="100000">
                                          <p:val>
                                            <p:strVal val="#ppt_x"/>
                                          </p:val>
                                        </p:tav>
                                      </p:tavLst>
                                    </p:anim>
                                    <p:anim calcmode="lin" valueType="num">
                                      <p:cBhvr>
                                        <p:cTn id="1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heel(1)">
                                      <p:cBhvr>
                                        <p:cTn id="24" dur="2000"/>
                                        <p:tgtEl>
                                          <p:spTgt spid="10"/>
                                        </p:tgtEl>
                                      </p:cBhvr>
                                    </p:animEffect>
                                  </p:childTnLst>
                                </p:cTn>
                              </p:par>
                              <p:par>
                                <p:cTn id="25" presetID="42"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1000"/>
                                        <p:tgtEl>
                                          <p:spTgt spid="11"/>
                                        </p:tgtEl>
                                      </p:cBhvr>
                                    </p:animEffect>
                                    <p:anim calcmode="lin" valueType="num">
                                      <p:cBhvr>
                                        <p:cTn id="33" dur="1000" fill="hold"/>
                                        <p:tgtEl>
                                          <p:spTgt spid="11"/>
                                        </p:tgtEl>
                                        <p:attrNameLst>
                                          <p:attrName>ppt_x</p:attrName>
                                        </p:attrNameLst>
                                      </p:cBhvr>
                                      <p:tavLst>
                                        <p:tav tm="0">
                                          <p:val>
                                            <p:strVal val="#ppt_x"/>
                                          </p:val>
                                        </p:tav>
                                        <p:tav tm="100000">
                                          <p:val>
                                            <p:strVal val="#ppt_x"/>
                                          </p:val>
                                        </p:tav>
                                      </p:tavLst>
                                    </p:anim>
                                    <p:anim calcmode="lin" valueType="num">
                                      <p:cBhvr>
                                        <p:cTn id="3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1000"/>
                                        <p:tgtEl>
                                          <p:spTgt spid="19"/>
                                        </p:tgtEl>
                                      </p:cBhvr>
                                    </p:animEffect>
                                    <p:anim calcmode="lin" valueType="num">
                                      <p:cBhvr>
                                        <p:cTn id="40" dur="1000" fill="hold"/>
                                        <p:tgtEl>
                                          <p:spTgt spid="19"/>
                                        </p:tgtEl>
                                        <p:attrNameLst>
                                          <p:attrName>ppt_x</p:attrName>
                                        </p:attrNameLst>
                                      </p:cBhvr>
                                      <p:tavLst>
                                        <p:tav tm="0">
                                          <p:val>
                                            <p:strVal val="#ppt_x"/>
                                          </p:val>
                                        </p:tav>
                                        <p:tav tm="100000">
                                          <p:val>
                                            <p:strVal val="#ppt_x"/>
                                          </p:val>
                                        </p:tav>
                                      </p:tavLst>
                                    </p:anim>
                                    <p:anim calcmode="lin" valueType="num">
                                      <p:cBhvr>
                                        <p:cTn id="41"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par>
                                <p:cTn id="49" presetID="21" presetClass="entr" presetSubtype="1" fill="hold" grpId="0" nodeType="withEffect">
                                  <p:stCondLst>
                                    <p:cond delay="1000"/>
                                  </p:stCondLst>
                                  <p:childTnLst>
                                    <p:set>
                                      <p:cBhvr>
                                        <p:cTn id="50" dur="1" fill="hold">
                                          <p:stCondLst>
                                            <p:cond delay="0"/>
                                          </p:stCondLst>
                                        </p:cTn>
                                        <p:tgtEl>
                                          <p:spTgt spid="12"/>
                                        </p:tgtEl>
                                        <p:attrNameLst>
                                          <p:attrName>style.visibility</p:attrName>
                                        </p:attrNameLst>
                                      </p:cBhvr>
                                      <p:to>
                                        <p:strVal val="visible"/>
                                      </p:to>
                                    </p:set>
                                    <p:animEffect transition="in" filter="wheel(1)">
                                      <p:cBhvr>
                                        <p:cTn id="51" dur="2000"/>
                                        <p:tgtEl>
                                          <p:spTgt spid="12"/>
                                        </p:tgtEl>
                                      </p:cBhvr>
                                    </p:animEffect>
                                  </p:childTnLst>
                                </p:cTn>
                              </p:par>
                            </p:childTnLst>
                          </p:cTn>
                        </p:par>
                      </p:childTnLst>
                    </p:cTn>
                  </p:par>
                  <p:par>
                    <p:cTn id="52" fill="hold">
                      <p:stCondLst>
                        <p:cond delay="indefinite"/>
                      </p:stCondLst>
                      <p:childTnLst>
                        <p:par>
                          <p:cTn id="53" fill="hold">
                            <p:stCondLst>
                              <p:cond delay="0"/>
                            </p:stCondLst>
                            <p:childTnLst>
                              <p:par>
                                <p:cTn id="54" presetID="21" presetClass="entr" presetSubtype="1" fill="hold" grpId="0" nodeType="click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wheel(1)">
                                      <p:cBhvr>
                                        <p:cTn id="56" dur="2000"/>
                                        <p:tgtEl>
                                          <p:spTgt spid="14"/>
                                        </p:tgtEl>
                                      </p:cBhvr>
                                    </p:animEffect>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1000"/>
                                        <p:tgtEl>
                                          <p:spTgt spid="24"/>
                                        </p:tgtEl>
                                      </p:cBhvr>
                                    </p:animEffect>
                                    <p:anim calcmode="lin" valueType="num">
                                      <p:cBhvr>
                                        <p:cTn id="69" dur="1000" fill="hold"/>
                                        <p:tgtEl>
                                          <p:spTgt spid="24"/>
                                        </p:tgtEl>
                                        <p:attrNameLst>
                                          <p:attrName>ppt_x</p:attrName>
                                        </p:attrNameLst>
                                      </p:cBhvr>
                                      <p:tavLst>
                                        <p:tav tm="0">
                                          <p:val>
                                            <p:strVal val="#ppt_x"/>
                                          </p:val>
                                        </p:tav>
                                        <p:tav tm="100000">
                                          <p:val>
                                            <p:strVal val="#ppt_x"/>
                                          </p:val>
                                        </p:tav>
                                      </p:tavLst>
                                    </p:anim>
                                    <p:anim calcmode="lin" valueType="num">
                                      <p:cBhvr>
                                        <p:cTn id="70" dur="1000" fill="hold"/>
                                        <p:tgtEl>
                                          <p:spTgt spid="24"/>
                                        </p:tgtEl>
                                        <p:attrNameLst>
                                          <p:attrName>ppt_y</p:attrName>
                                        </p:attrNameLst>
                                      </p:cBhvr>
                                      <p:tavLst>
                                        <p:tav tm="0">
                                          <p:val>
                                            <p:strVal val="#ppt_y+.1"/>
                                          </p:val>
                                        </p:tav>
                                        <p:tav tm="100000">
                                          <p:val>
                                            <p:strVal val="#ppt_y"/>
                                          </p:val>
                                        </p:tav>
                                      </p:tavLst>
                                    </p:anim>
                                  </p:childTnLst>
                                </p:cTn>
                              </p:par>
                              <p:par>
                                <p:cTn id="71" presetID="21" presetClass="entr" presetSubtype="1" fill="hold" grpId="0" nodeType="withEffect">
                                  <p:stCondLst>
                                    <p:cond delay="1000"/>
                                  </p:stCondLst>
                                  <p:childTnLst>
                                    <p:set>
                                      <p:cBhvr>
                                        <p:cTn id="72" dur="1" fill="hold">
                                          <p:stCondLst>
                                            <p:cond delay="0"/>
                                          </p:stCondLst>
                                        </p:cTn>
                                        <p:tgtEl>
                                          <p:spTgt spid="15"/>
                                        </p:tgtEl>
                                        <p:attrNameLst>
                                          <p:attrName>style.visibility</p:attrName>
                                        </p:attrNameLst>
                                      </p:cBhvr>
                                      <p:to>
                                        <p:strVal val="visible"/>
                                      </p:to>
                                    </p:set>
                                    <p:animEffect transition="in" filter="wheel(1)">
                                      <p:cBhvr>
                                        <p:cTn id="73"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2" grpId="0" animBg="1"/>
      <p:bldP spid="14" grpId="0" animBg="1"/>
      <p:bldP spid="15" grpId="0" animBg="1"/>
      <p:bldP spid="19" grpId="0" animBg="1"/>
      <p:bldP spid="20" grpId="0" animBg="1"/>
      <p:bldP spid="23" grpId="0" animBg="1"/>
      <p:bldP spid="24" grpId="0" animBg="1"/>
      <p:bldP spid="21"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p:cNvPicPr>
          <p:nvPr/>
        </p:nvPicPr>
        <p:blipFill>
          <a:blip r:embed="rId3"/>
          <a:stretch>
            <a:fillRect/>
          </a:stretch>
        </p:blipFill>
        <p:spPr>
          <a:xfrm>
            <a:off x="2163946" y="4807354"/>
            <a:ext cx="7955280" cy="1724026"/>
          </a:xfrm>
          <a:prstGeom prst="rect">
            <a:avLst/>
          </a:prstGeom>
        </p:spPr>
      </p:pic>
      <p:pic>
        <p:nvPicPr>
          <p:cNvPr id="2" name="Picture 1"/>
          <p:cNvPicPr>
            <a:picLocks noChangeAspect="1"/>
          </p:cNvPicPr>
          <p:nvPr/>
        </p:nvPicPr>
        <p:blipFill>
          <a:blip r:embed="rId4"/>
          <a:stretch>
            <a:fillRect/>
          </a:stretch>
        </p:blipFill>
        <p:spPr>
          <a:xfrm>
            <a:off x="2174833" y="1319395"/>
            <a:ext cx="7952316" cy="1867808"/>
          </a:xfrm>
          <a:prstGeom prst="rect">
            <a:avLst/>
          </a:prstGeom>
        </p:spPr>
      </p:pic>
      <p:pic>
        <p:nvPicPr>
          <p:cNvPr id="12" name="Picture 11"/>
          <p:cNvPicPr>
            <a:picLocks noChangeAspect="1"/>
          </p:cNvPicPr>
          <p:nvPr/>
        </p:nvPicPr>
        <p:blipFill>
          <a:blip r:embed="rId5"/>
          <a:stretch>
            <a:fillRect/>
          </a:stretch>
        </p:blipFill>
        <p:spPr>
          <a:xfrm>
            <a:off x="2174833" y="3057411"/>
            <a:ext cx="7952320" cy="1770929"/>
          </a:xfrm>
          <a:prstGeom prst="rect">
            <a:avLst/>
          </a:prstGeom>
        </p:spPr>
      </p:pic>
      <p:sp>
        <p:nvSpPr>
          <p:cNvPr id="6" name="Oval 5"/>
          <p:cNvSpPr/>
          <p:nvPr/>
        </p:nvSpPr>
        <p:spPr>
          <a:xfrm>
            <a:off x="3505204" y="3162980"/>
            <a:ext cx="6248399" cy="1605435"/>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499629" y="1321911"/>
            <a:ext cx="6677028" cy="84218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499629" y="3065061"/>
            <a:ext cx="1524000" cy="2667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9300634" y="2121063"/>
            <a:ext cx="638496" cy="116046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a:xfrm>
            <a:off x="729343" y="628369"/>
            <a:ext cx="10515600" cy="652087"/>
          </a:xfrm>
        </p:spPr>
        <p:txBody>
          <a:bodyPr>
            <a:normAutofit/>
          </a:bodyPr>
          <a:lstStyle/>
          <a:p>
            <a:r>
              <a:rPr lang="en-US" sz="3600" b="1" dirty="0">
                <a:solidFill>
                  <a:srgbClr val="336600"/>
                </a:solidFill>
                <a:latin typeface="Arial" panose="020B0604020202020204" pitchFamily="34" charset="0"/>
                <a:cs typeface="Arial" panose="020B0604020202020204" pitchFamily="34" charset="0"/>
              </a:rPr>
              <a:t>C. Evaluation and Selection</a:t>
            </a:r>
          </a:p>
        </p:txBody>
      </p:sp>
      <p:sp>
        <p:nvSpPr>
          <p:cNvPr id="14" name="Oval 13"/>
          <p:cNvSpPr/>
          <p:nvPr/>
        </p:nvSpPr>
        <p:spPr>
          <a:xfrm>
            <a:off x="9285517" y="4735094"/>
            <a:ext cx="753005" cy="199598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rot="10800000">
            <a:off x="8870866" y="4842168"/>
            <a:ext cx="429768" cy="2286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rot="10800000">
            <a:off x="4885129" y="5402907"/>
            <a:ext cx="429768" cy="2286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p:cNvSpPr/>
          <p:nvPr/>
        </p:nvSpPr>
        <p:spPr>
          <a:xfrm rot="10800000">
            <a:off x="8746889" y="5751059"/>
            <a:ext cx="429768" cy="2286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Arrow 18"/>
          <p:cNvSpPr/>
          <p:nvPr/>
        </p:nvSpPr>
        <p:spPr>
          <a:xfrm rot="10800000">
            <a:off x="4491181" y="6303933"/>
            <a:ext cx="429768" cy="2286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4294967295"/>
          </p:nvPr>
        </p:nvSpPr>
        <p:spPr>
          <a:xfrm>
            <a:off x="10134600" y="6401994"/>
            <a:ext cx="457200" cy="365125"/>
          </a:xfrm>
          <a:prstGeom prst="rect">
            <a:avLst/>
          </a:prstGeom>
        </p:spPr>
        <p:txBody>
          <a:bodyPr/>
          <a:lstStyle/>
          <a:p>
            <a:pPr>
              <a:defRPr/>
            </a:pPr>
            <a:fld id="{2AFB9966-BA2F-4BD0-A806-55716D4C4ECA}" type="slidenum">
              <a:rPr lang="en-US" altLang="en-US" smtClean="0"/>
              <a:pPr>
                <a:defRPr/>
              </a:pPr>
              <a:t>98</a:t>
            </a:fld>
            <a:endParaRPr lang="en-US" altLang="en-US"/>
          </a:p>
        </p:txBody>
      </p:sp>
      <p:sp>
        <p:nvSpPr>
          <p:cNvPr id="22" name="Right Arrow 21"/>
          <p:cNvSpPr/>
          <p:nvPr/>
        </p:nvSpPr>
        <p:spPr>
          <a:xfrm rot="10800000">
            <a:off x="5184625" y="5141420"/>
            <a:ext cx="429768" cy="2286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18097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21" presetClass="entr" presetSubtype="1" fill="hold" grpId="0" nodeType="withEffect">
                                  <p:stCondLst>
                                    <p:cond delay="1250"/>
                                  </p:stCondLst>
                                  <p:childTnLst>
                                    <p:set>
                                      <p:cBhvr>
                                        <p:cTn id="11" dur="1" fill="hold">
                                          <p:stCondLst>
                                            <p:cond delay="0"/>
                                          </p:stCondLst>
                                        </p:cTn>
                                        <p:tgtEl>
                                          <p:spTgt spid="11"/>
                                        </p:tgtEl>
                                        <p:attrNameLst>
                                          <p:attrName>style.visibility</p:attrName>
                                        </p:attrNameLst>
                                      </p:cBhvr>
                                      <p:to>
                                        <p:strVal val="visible"/>
                                      </p:to>
                                    </p:set>
                                    <p:animEffect transition="in" filter="wheel(1)">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21" presetClass="entr" presetSubtype="1" fill="hold" grpId="0" nodeType="withEffect">
                                  <p:stCondLst>
                                    <p:cond delay="1500"/>
                                  </p:stCondLst>
                                  <p:childTnLst>
                                    <p:set>
                                      <p:cBhvr>
                                        <p:cTn id="21" dur="1" fill="hold">
                                          <p:stCondLst>
                                            <p:cond delay="0"/>
                                          </p:stCondLst>
                                        </p:cTn>
                                        <p:tgtEl>
                                          <p:spTgt spid="6"/>
                                        </p:tgtEl>
                                        <p:attrNameLst>
                                          <p:attrName>style.visibility</p:attrName>
                                        </p:attrNameLst>
                                      </p:cBhvr>
                                      <p:to>
                                        <p:strVal val="visible"/>
                                      </p:to>
                                    </p:set>
                                    <p:animEffect transition="in" filter="wheel(1)">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0"/>
                                        <p:tgtEl>
                                          <p:spTgt spid="15"/>
                                        </p:tgtEl>
                                      </p:cBhvr>
                                    </p:animEffect>
                                    <p:anim calcmode="lin" valueType="num">
                                      <p:cBhvr>
                                        <p:cTn id="28" dur="1000" fill="hold"/>
                                        <p:tgtEl>
                                          <p:spTgt spid="15"/>
                                        </p:tgtEl>
                                        <p:attrNameLst>
                                          <p:attrName>ppt_x</p:attrName>
                                        </p:attrNameLst>
                                      </p:cBhvr>
                                      <p:tavLst>
                                        <p:tav tm="0">
                                          <p:val>
                                            <p:strVal val="#ppt_x"/>
                                          </p:val>
                                        </p:tav>
                                        <p:tav tm="100000">
                                          <p:val>
                                            <p:strVal val="#ppt_x"/>
                                          </p:val>
                                        </p:tav>
                                      </p:tavLst>
                                    </p:anim>
                                    <p:anim calcmode="lin" valueType="num">
                                      <p:cBhvr>
                                        <p:cTn id="2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1000"/>
                                        <p:tgtEl>
                                          <p:spTgt spid="22"/>
                                        </p:tgtEl>
                                      </p:cBhvr>
                                    </p:animEffect>
                                    <p:anim calcmode="lin" valueType="num">
                                      <p:cBhvr>
                                        <p:cTn id="35" dur="1000" fill="hold"/>
                                        <p:tgtEl>
                                          <p:spTgt spid="22"/>
                                        </p:tgtEl>
                                        <p:attrNameLst>
                                          <p:attrName>ppt_x</p:attrName>
                                        </p:attrNameLst>
                                      </p:cBhvr>
                                      <p:tavLst>
                                        <p:tav tm="0">
                                          <p:val>
                                            <p:strVal val="#ppt_x"/>
                                          </p:val>
                                        </p:tav>
                                        <p:tav tm="100000">
                                          <p:val>
                                            <p:strVal val="#ppt_x"/>
                                          </p:val>
                                        </p:tav>
                                      </p:tavLst>
                                    </p:anim>
                                    <p:anim calcmode="lin" valueType="num">
                                      <p:cBhvr>
                                        <p:cTn id="36" dur="1000" fill="hold"/>
                                        <p:tgtEl>
                                          <p:spTgt spid="22"/>
                                        </p:tgtEl>
                                        <p:attrNameLst>
                                          <p:attrName>ppt_y</p:attrName>
                                        </p:attrNameLst>
                                      </p:cBhvr>
                                      <p:tavLst>
                                        <p:tav tm="0">
                                          <p:val>
                                            <p:strVal val="#ppt_y+.1"/>
                                          </p:val>
                                        </p:tav>
                                        <p:tav tm="100000">
                                          <p:val>
                                            <p:strVal val="#ppt_y"/>
                                          </p:val>
                                        </p:tav>
                                      </p:tavLst>
                                    </p:anim>
                                  </p:childTnLst>
                                </p:cTn>
                              </p:par>
                              <p:par>
                                <p:cTn id="37" presetID="21" presetClass="entr" presetSubtype="1"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heel(1)">
                                      <p:cBhvr>
                                        <p:cTn id="39" dur="20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1000"/>
                                        <p:tgtEl>
                                          <p:spTgt spid="17"/>
                                        </p:tgtEl>
                                      </p:cBhvr>
                                    </p:animEffect>
                                    <p:anim calcmode="lin" valueType="num">
                                      <p:cBhvr>
                                        <p:cTn id="45" dur="1000" fill="hold"/>
                                        <p:tgtEl>
                                          <p:spTgt spid="17"/>
                                        </p:tgtEl>
                                        <p:attrNameLst>
                                          <p:attrName>ppt_x</p:attrName>
                                        </p:attrNameLst>
                                      </p:cBhvr>
                                      <p:tavLst>
                                        <p:tav tm="0">
                                          <p:val>
                                            <p:strVal val="#ppt_x"/>
                                          </p:val>
                                        </p:tav>
                                        <p:tav tm="100000">
                                          <p:val>
                                            <p:strVal val="#ppt_x"/>
                                          </p:val>
                                        </p:tav>
                                      </p:tavLst>
                                    </p:anim>
                                    <p:anim calcmode="lin" valueType="num">
                                      <p:cBhvr>
                                        <p:cTn id="4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1" grpId="0" animBg="1"/>
      <p:bldP spid="14" grpId="0" animBg="1"/>
      <p:bldP spid="15" grpId="0" animBg="1"/>
      <p:bldP spid="17" grpId="0" animBg="1"/>
      <p:bldP spid="18" grpId="0" animBg="1"/>
      <p:bldP spid="19" grpId="0" animBg="1"/>
      <p:bldP spid="22" grpId="0"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3"/>
          <a:stretch>
            <a:fillRect/>
          </a:stretch>
        </p:blipFill>
        <p:spPr>
          <a:xfrm>
            <a:off x="2082801" y="3058569"/>
            <a:ext cx="8075613" cy="1714500"/>
          </a:xfrm>
          <a:prstGeom prst="rect">
            <a:avLst/>
          </a:prstGeom>
        </p:spPr>
      </p:pic>
      <p:pic>
        <p:nvPicPr>
          <p:cNvPr id="10" name="Picture 9"/>
          <p:cNvPicPr>
            <a:picLocks noChangeAspect="1"/>
          </p:cNvPicPr>
          <p:nvPr/>
        </p:nvPicPr>
        <p:blipFill>
          <a:blip r:embed="rId4"/>
          <a:stretch>
            <a:fillRect/>
          </a:stretch>
        </p:blipFill>
        <p:spPr>
          <a:xfrm>
            <a:off x="2079173" y="4763874"/>
            <a:ext cx="8079241" cy="1554594"/>
          </a:xfrm>
          <a:prstGeom prst="rect">
            <a:avLst/>
          </a:prstGeom>
        </p:spPr>
      </p:pic>
      <p:pic>
        <p:nvPicPr>
          <p:cNvPr id="9" name="Picture 8"/>
          <p:cNvPicPr>
            <a:picLocks noChangeAspect="1"/>
          </p:cNvPicPr>
          <p:nvPr/>
        </p:nvPicPr>
        <p:blipFill>
          <a:blip r:embed="rId5"/>
          <a:stretch>
            <a:fillRect/>
          </a:stretch>
        </p:blipFill>
        <p:spPr>
          <a:xfrm>
            <a:off x="2090057" y="1387929"/>
            <a:ext cx="8068356" cy="1667373"/>
          </a:xfrm>
          <a:prstGeom prst="rect">
            <a:avLst/>
          </a:prstGeom>
        </p:spPr>
      </p:pic>
      <p:sp>
        <p:nvSpPr>
          <p:cNvPr id="3" name="Rectangle 2"/>
          <p:cNvSpPr/>
          <p:nvPr/>
        </p:nvSpPr>
        <p:spPr>
          <a:xfrm>
            <a:off x="2166260" y="1387928"/>
            <a:ext cx="5725885" cy="63181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381250" y="3004684"/>
            <a:ext cx="2266950" cy="37533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418333" y="4713982"/>
            <a:ext cx="5288755" cy="30704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23900" y="592127"/>
            <a:ext cx="10515600" cy="660545"/>
          </a:xfrm>
        </p:spPr>
        <p:txBody>
          <a:bodyPr>
            <a:normAutofit/>
          </a:bodyPr>
          <a:lstStyle/>
          <a:p>
            <a:r>
              <a:rPr lang="en-US" sz="3200" b="1" dirty="0">
                <a:solidFill>
                  <a:srgbClr val="336600"/>
                </a:solidFill>
                <a:latin typeface="Arial" panose="020B0604020202020204" pitchFamily="34" charset="0"/>
                <a:cs typeface="Arial" panose="020B0604020202020204" pitchFamily="34" charset="0"/>
              </a:rPr>
              <a:t>C. Evaluation and Selection</a:t>
            </a:r>
          </a:p>
        </p:txBody>
      </p:sp>
      <p:sp>
        <p:nvSpPr>
          <p:cNvPr id="14" name="Slide Number Placeholder 13"/>
          <p:cNvSpPr>
            <a:spLocks noGrp="1"/>
          </p:cNvSpPr>
          <p:nvPr>
            <p:ph type="sldNum" sz="quarter" idx="4294967295"/>
          </p:nvPr>
        </p:nvSpPr>
        <p:spPr>
          <a:xfrm>
            <a:off x="10134600" y="6516294"/>
            <a:ext cx="457200" cy="365125"/>
          </a:xfrm>
          <a:prstGeom prst="rect">
            <a:avLst/>
          </a:prstGeom>
        </p:spPr>
        <p:txBody>
          <a:bodyPr/>
          <a:lstStyle/>
          <a:p>
            <a:pPr>
              <a:defRPr/>
            </a:pPr>
            <a:fld id="{2AFB9966-BA2F-4BD0-A806-55716D4C4ECA}" type="slidenum">
              <a:rPr lang="en-US" altLang="en-US" smtClean="0"/>
              <a:pPr>
                <a:defRPr/>
              </a:pPr>
              <a:t>99</a:t>
            </a:fld>
            <a:endParaRPr lang="en-US" altLang="en-US"/>
          </a:p>
        </p:txBody>
      </p:sp>
      <p:sp>
        <p:nvSpPr>
          <p:cNvPr id="16" name="Right Arrow 15"/>
          <p:cNvSpPr/>
          <p:nvPr/>
        </p:nvSpPr>
        <p:spPr>
          <a:xfrm>
            <a:off x="8969649" y="2694082"/>
            <a:ext cx="429768" cy="2286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Arrow 18"/>
          <p:cNvSpPr/>
          <p:nvPr/>
        </p:nvSpPr>
        <p:spPr>
          <a:xfrm>
            <a:off x="8969649" y="4414124"/>
            <a:ext cx="429768" cy="2286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p:cNvSpPr/>
          <p:nvPr/>
        </p:nvSpPr>
        <p:spPr>
          <a:xfrm>
            <a:off x="8969649" y="5963524"/>
            <a:ext cx="429768" cy="2286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83172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1000"/>
                                        <p:tgtEl>
                                          <p:spTgt spid="16"/>
                                        </p:tgtEl>
                                      </p:cBhvr>
                                    </p:animEffect>
                                    <p:anim calcmode="lin" valueType="num">
                                      <p:cBhvr>
                                        <p:cTn id="25" dur="1000" fill="hold"/>
                                        <p:tgtEl>
                                          <p:spTgt spid="16"/>
                                        </p:tgtEl>
                                        <p:attrNameLst>
                                          <p:attrName>ppt_x</p:attrName>
                                        </p:attrNameLst>
                                      </p:cBhvr>
                                      <p:tavLst>
                                        <p:tav tm="0">
                                          <p:val>
                                            <p:strVal val="#ppt_x"/>
                                          </p:val>
                                        </p:tav>
                                        <p:tav tm="100000">
                                          <p:val>
                                            <p:strVal val="#ppt_x"/>
                                          </p:val>
                                        </p:tav>
                                      </p:tavLst>
                                    </p:anim>
                                    <p:anim calcmode="lin" valueType="num">
                                      <p:cBhvr>
                                        <p:cTn id="2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1000"/>
                                        <p:tgtEl>
                                          <p:spTgt spid="19"/>
                                        </p:tgtEl>
                                      </p:cBhvr>
                                    </p:animEffect>
                                    <p:anim calcmode="lin" valueType="num">
                                      <p:cBhvr>
                                        <p:cTn id="32" dur="1000" fill="hold"/>
                                        <p:tgtEl>
                                          <p:spTgt spid="19"/>
                                        </p:tgtEl>
                                        <p:attrNameLst>
                                          <p:attrName>ppt_x</p:attrName>
                                        </p:attrNameLst>
                                      </p:cBhvr>
                                      <p:tavLst>
                                        <p:tav tm="0">
                                          <p:val>
                                            <p:strVal val="#ppt_x"/>
                                          </p:val>
                                        </p:tav>
                                        <p:tav tm="100000">
                                          <p:val>
                                            <p:strVal val="#ppt_x"/>
                                          </p:val>
                                        </p:tav>
                                      </p:tavLst>
                                    </p:anim>
                                    <p:anim calcmode="lin" valueType="num">
                                      <p:cBhvr>
                                        <p:cTn id="3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1000"/>
                                        <p:tgtEl>
                                          <p:spTgt spid="20"/>
                                        </p:tgtEl>
                                      </p:cBhvr>
                                    </p:animEffect>
                                    <p:anim calcmode="lin" valueType="num">
                                      <p:cBhvr>
                                        <p:cTn id="39" dur="1000" fill="hold"/>
                                        <p:tgtEl>
                                          <p:spTgt spid="20"/>
                                        </p:tgtEl>
                                        <p:attrNameLst>
                                          <p:attrName>ppt_x</p:attrName>
                                        </p:attrNameLst>
                                      </p:cBhvr>
                                      <p:tavLst>
                                        <p:tav tm="0">
                                          <p:val>
                                            <p:strVal val="#ppt_x"/>
                                          </p:val>
                                        </p:tav>
                                        <p:tav tm="100000">
                                          <p:val>
                                            <p:strVal val="#ppt_x"/>
                                          </p:val>
                                        </p:tav>
                                      </p:tavLst>
                                    </p:anim>
                                    <p:anim calcmode="lin" valueType="num">
                                      <p:cBhvr>
                                        <p:cTn id="40"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animBg="1"/>
      <p:bldP spid="16" grpId="0" animBg="1"/>
      <p:bldP spid="19" grpId="0" animBg="1"/>
      <p:bldP spid="2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HIGHLIGHTER" val="false"/>
</p:tagLst>
</file>

<file path=ppt/tags/tag2.xml><?xml version="1.0" encoding="utf-8"?>
<p:tagLst xmlns:a="http://schemas.openxmlformats.org/drawingml/2006/main" xmlns:r="http://schemas.openxmlformats.org/officeDocument/2006/relationships" xmlns:p="http://schemas.openxmlformats.org/presentationml/2006/main">
  <p:tag name="HIGHLIGHTER" val="fals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34925">
          <a:solidFill>
            <a:schemeClr val="accent1">
              <a:shade val="50000"/>
            </a:schemeClr>
          </a:solid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22455</TotalTime>
  <Words>7377</Words>
  <Application>Microsoft Office PowerPoint</Application>
  <PresentationFormat>Widescreen</PresentationFormat>
  <Paragraphs>1138</Paragraphs>
  <Slides>111</Slides>
  <Notes>98</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111</vt:i4>
      </vt:variant>
    </vt:vector>
  </HeadingPairs>
  <TitlesOfParts>
    <vt:vector size="124" baseType="lpstr">
      <vt:lpstr>Arial</vt:lpstr>
      <vt:lpstr>ByTheButterfly</vt:lpstr>
      <vt:lpstr>Calibri</vt:lpstr>
      <vt:lpstr>Calibri Light</vt:lpstr>
      <vt:lpstr>Cambria Math</vt:lpstr>
      <vt:lpstr>Chiller</vt:lpstr>
      <vt:lpstr>Euphemia</vt:lpstr>
      <vt:lpstr>Myriad Pro Semibold</vt:lpstr>
      <vt:lpstr>Open Sans</vt:lpstr>
      <vt:lpstr>Tahoma</vt:lpstr>
      <vt:lpstr>Times New Roman</vt:lpstr>
      <vt:lpstr>Wingdings</vt:lpstr>
      <vt:lpstr>Office Theme</vt:lpstr>
      <vt:lpstr>PROCURING A&amp;E  ON-CALL CONTRACTS</vt:lpstr>
      <vt:lpstr>Office of Guidance &amp; Oversight A&amp;E Oversight Branch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Essentials for ALL A&amp;E Contracts</vt:lpstr>
      <vt:lpstr>Essentials Specific to On-Call</vt:lpstr>
      <vt:lpstr>PowerPoint Presentation</vt:lpstr>
      <vt:lpstr>Essentials</vt:lpstr>
      <vt:lpstr>Essentials</vt:lpstr>
      <vt:lpstr>Essentials</vt:lpstr>
      <vt:lpstr>PowerPoint Presentation</vt:lpstr>
      <vt:lpstr>Essentials – Method of Payment</vt:lpstr>
      <vt:lpstr>Payment Method -Specified Rate of Compensation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Single Service Contract</vt:lpstr>
      <vt:lpstr>Single Service Contract - 0% DBE Goal</vt:lpstr>
      <vt:lpstr>Multiple-Services Contract</vt:lpstr>
      <vt:lpstr>    Estimate for On-Call - Multiple Services  Fiscal Year 2018 -2019 </vt:lpstr>
      <vt:lpstr>PowerPoint Presentation</vt:lpstr>
      <vt:lpstr>PowerPoint Presentation</vt:lpstr>
      <vt:lpstr>PowerPoint Presentation</vt:lpstr>
      <vt:lpstr>PowerPoint Presentation</vt:lpstr>
      <vt:lpstr>ICE vs Cost Analysis</vt:lpstr>
      <vt:lpstr>PowerPoint Presentation</vt:lpstr>
      <vt:lpstr>PowerPoint Presentation</vt:lpstr>
      <vt:lpstr>PowerPoint Presentation</vt:lpstr>
      <vt:lpstr>PowerPoint Presentation</vt:lpstr>
      <vt:lpstr>Estimating Techniques</vt:lpstr>
      <vt:lpstr>Procurement Planning - Analogous</vt:lpstr>
      <vt:lpstr>Procurement Planning – Analogous Sample</vt:lpstr>
      <vt:lpstr>Procurement Planning – Parametric</vt:lpstr>
      <vt:lpstr>Procurement Planning – Parametric Sample</vt:lpstr>
      <vt:lpstr>Procurement Planning – Bottom-up</vt:lpstr>
      <vt:lpstr>Procurement Planning – Bottom-up Sample</vt:lpstr>
      <vt:lpstr>PowerPoint Presentation</vt:lpstr>
      <vt:lpstr>Cost Analysis - Definition</vt:lpstr>
      <vt:lpstr>PowerPoint Presentation</vt:lpstr>
      <vt:lpstr>Methods for Verifying Elements </vt:lpstr>
      <vt:lpstr>PowerPoint Presentation</vt:lpstr>
      <vt:lpstr>Cost Estimate – ODC</vt:lpstr>
      <vt:lpstr>Cost Analysis – Direct Labor Rates</vt:lpstr>
      <vt:lpstr>Cost Analysis – Prevailing Wages</vt:lpstr>
      <vt:lpstr>WHERE to Look at for ODCs?</vt:lpstr>
      <vt:lpstr>Procedure for Cost Analysis </vt:lpstr>
      <vt:lpstr>Cost Analysis – Compare Cost Elements</vt:lpstr>
      <vt:lpstr>PowerPoint Presentation</vt:lpstr>
      <vt:lpstr>PowerPoint Presentation</vt:lpstr>
      <vt:lpstr>SPP – What is it?</vt:lpstr>
      <vt:lpstr>SPP – When is it done?</vt:lpstr>
      <vt:lpstr>SPP - Essentials</vt:lpstr>
      <vt:lpstr>Small Purchase Procedures</vt:lpstr>
      <vt:lpstr>Information for Database</vt:lpstr>
      <vt:lpstr>A. Procurement Planning</vt:lpstr>
      <vt:lpstr>B. Solicitation Documents and Advertisement</vt:lpstr>
      <vt:lpstr>B. Solicitation Documents and Advertisement</vt:lpstr>
      <vt:lpstr>B. Solicitation Documents and Advertisement</vt:lpstr>
      <vt:lpstr>B. Solicitation Documents and Advertisement</vt:lpstr>
      <vt:lpstr>C. Evaluation and Selection</vt:lpstr>
      <vt:lpstr>C. Evaluation and Selection</vt:lpstr>
      <vt:lpstr>C. Evaluation and Selection</vt:lpstr>
      <vt:lpstr>C. Evaluation and Selection</vt:lpstr>
      <vt:lpstr>C. Evaluation and Selection</vt:lpstr>
      <vt:lpstr>C. Evaluation and Selection</vt:lpstr>
      <vt:lpstr>D. Consultant Contract Amendment Only</vt:lpstr>
      <vt:lpstr>D. Consultant Contract Amendment Only</vt:lpstr>
      <vt:lpstr>SPP - Consequences</vt:lpstr>
      <vt:lpstr>PowerPoint Presentation</vt:lpstr>
      <vt:lpstr>Caltrans Local Assistance A&amp;E Oversight</vt:lpstr>
      <vt:lpstr>Definitions</vt:lpstr>
      <vt:lpstr>References</vt:lpstr>
      <vt:lpstr>PowerPoint Presentation</vt:lpstr>
      <vt:lpstr>End of Training</vt:lpstr>
    </vt:vector>
  </TitlesOfParts>
  <Company>Caltrans HQ</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6-Hour PowerPoint Presentation</dc:title>
  <dc:subject>On-Call, DBE Goal, Cost Analysis, SPP</dc:subject>
  <dc:creator>Quang.V.Nguyen@dot.ca.gov</dc:creator>
  <cp:lastModifiedBy>Haslem, Felicia K@DOT</cp:lastModifiedBy>
  <cp:revision>139</cp:revision>
  <cp:lastPrinted>2018-04-12T20:03:41Z</cp:lastPrinted>
  <dcterms:created xsi:type="dcterms:W3CDTF">2018-02-01T18:55:54Z</dcterms:created>
  <dcterms:modified xsi:type="dcterms:W3CDTF">2018-05-07T18:38:26Z</dcterms:modified>
  <cp:contentStatus/>
</cp:coreProperties>
</file>